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3" r:id="rId2"/>
  </p:sldMasterIdLst>
  <p:notesMasterIdLst>
    <p:notesMasterId r:id="rId105"/>
  </p:notesMasterIdLst>
  <p:handoutMasterIdLst>
    <p:handoutMasterId r:id="rId106"/>
  </p:handoutMasterIdLst>
  <p:sldIdLst>
    <p:sldId id="12541" r:id="rId3"/>
    <p:sldId id="12542" r:id="rId4"/>
    <p:sldId id="2147473967" r:id="rId5"/>
    <p:sldId id="2147473968" r:id="rId6"/>
    <p:sldId id="2147471219" r:id="rId7"/>
    <p:sldId id="2147471232" r:id="rId8"/>
    <p:sldId id="2147471233" r:id="rId9"/>
    <p:sldId id="2066" r:id="rId10"/>
    <p:sldId id="2147471234" r:id="rId11"/>
    <p:sldId id="2147473965" r:id="rId12"/>
    <p:sldId id="2020" r:id="rId13"/>
    <p:sldId id="2024" r:id="rId14"/>
    <p:sldId id="2147473966" r:id="rId15"/>
    <p:sldId id="2022" r:id="rId16"/>
    <p:sldId id="2023" r:id="rId17"/>
    <p:sldId id="2147471236" r:id="rId18"/>
    <p:sldId id="2028" r:id="rId19"/>
    <p:sldId id="2031" r:id="rId20"/>
    <p:sldId id="2018" r:id="rId21"/>
    <p:sldId id="2147474260" r:id="rId22"/>
    <p:sldId id="2147471237" r:id="rId23"/>
    <p:sldId id="1957" r:id="rId24"/>
    <p:sldId id="1747256600" r:id="rId25"/>
    <p:sldId id="439" r:id="rId26"/>
    <p:sldId id="2428" r:id="rId27"/>
    <p:sldId id="2147473974" r:id="rId28"/>
    <p:sldId id="2483" r:id="rId29"/>
    <p:sldId id="2486" r:id="rId30"/>
    <p:sldId id="1747256625" r:id="rId31"/>
    <p:sldId id="2475" r:id="rId32"/>
    <p:sldId id="2477" r:id="rId33"/>
    <p:sldId id="2147375558" r:id="rId34"/>
    <p:sldId id="2147375566" r:id="rId35"/>
    <p:sldId id="2147375571" r:id="rId36"/>
    <p:sldId id="2147472919" r:id="rId37"/>
    <p:sldId id="2147471193" r:id="rId38"/>
    <p:sldId id="2147473976" r:id="rId39"/>
    <p:sldId id="2147474258" r:id="rId40"/>
    <p:sldId id="2147473975" r:id="rId41"/>
    <p:sldId id="2147472920" r:id="rId42"/>
    <p:sldId id="2147473977" r:id="rId43"/>
    <p:sldId id="2147374580" r:id="rId44"/>
    <p:sldId id="2147374578" r:id="rId45"/>
    <p:sldId id="298" r:id="rId46"/>
    <p:sldId id="2147374569" r:id="rId47"/>
    <p:sldId id="3399" r:id="rId48"/>
    <p:sldId id="264" r:id="rId49"/>
    <p:sldId id="1747256620" r:id="rId50"/>
    <p:sldId id="2147473133" r:id="rId51"/>
    <p:sldId id="2147474261" r:id="rId52"/>
    <p:sldId id="2147471238" r:id="rId53"/>
    <p:sldId id="3946" r:id="rId54"/>
    <p:sldId id="3911" r:id="rId55"/>
    <p:sldId id="3925" r:id="rId56"/>
    <p:sldId id="3953" r:id="rId57"/>
    <p:sldId id="2147474265" r:id="rId58"/>
    <p:sldId id="2147470721" r:id="rId59"/>
    <p:sldId id="486" r:id="rId60"/>
    <p:sldId id="2147473959" r:id="rId61"/>
    <p:sldId id="2147473961" r:id="rId62"/>
    <p:sldId id="2147473960" r:id="rId63"/>
    <p:sldId id="257" r:id="rId64"/>
    <p:sldId id="2134959864" r:id="rId65"/>
    <p:sldId id="2147473952" r:id="rId66"/>
    <p:sldId id="2147473953" r:id="rId67"/>
    <p:sldId id="2147473972" r:id="rId68"/>
    <p:sldId id="2147473969" r:id="rId69"/>
    <p:sldId id="534" r:id="rId70"/>
    <p:sldId id="3378" r:id="rId71"/>
    <p:sldId id="2147473955" r:id="rId72"/>
    <p:sldId id="552" r:id="rId73"/>
    <p:sldId id="2147473954" r:id="rId74"/>
    <p:sldId id="2147473956" r:id="rId75"/>
    <p:sldId id="2147473957" r:id="rId76"/>
    <p:sldId id="2147473958" r:id="rId77"/>
    <p:sldId id="2134959860" r:id="rId78"/>
    <p:sldId id="2141411162" r:id="rId79"/>
    <p:sldId id="2141411164" r:id="rId80"/>
    <p:sldId id="2147473973" r:id="rId81"/>
    <p:sldId id="2147473971" r:id="rId82"/>
    <p:sldId id="2147473963" r:id="rId83"/>
    <p:sldId id="2147472434" r:id="rId84"/>
    <p:sldId id="2147474259" r:id="rId85"/>
    <p:sldId id="349" r:id="rId86"/>
    <p:sldId id="2147472430" r:id="rId87"/>
    <p:sldId id="646" r:id="rId88"/>
    <p:sldId id="2134959849" r:id="rId89"/>
    <p:sldId id="2147473964" r:id="rId90"/>
    <p:sldId id="321" r:id="rId91"/>
    <p:sldId id="2147471885" r:id="rId92"/>
    <p:sldId id="2147471887" r:id="rId93"/>
    <p:sldId id="2147471891" r:id="rId94"/>
    <p:sldId id="2147473921" r:id="rId95"/>
    <p:sldId id="2134959890" r:id="rId96"/>
    <p:sldId id="2134959859" r:id="rId97"/>
    <p:sldId id="2134959882" r:id="rId98"/>
    <p:sldId id="2145706236" r:id="rId99"/>
    <p:sldId id="2147474262" r:id="rId100"/>
    <p:sldId id="2147474263" r:id="rId101"/>
    <p:sldId id="2147474264" r:id="rId102"/>
    <p:sldId id="2147474266" r:id="rId103"/>
    <p:sldId id="12634" r:id="rId104"/>
  </p:sldIdLst>
  <p:sldSz cx="12192000" cy="6858000"/>
  <p:notesSz cx="7010400" cy="9296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2" userDrawn="1">
          <p15:clr>
            <a:srgbClr val="A4A3A4"/>
          </p15:clr>
        </p15:guide>
        <p15:guide id="2" pos="3341" userDrawn="1">
          <p15:clr>
            <a:srgbClr val="A4A3A4"/>
          </p15:clr>
        </p15:guide>
        <p15:guide id="3" pos="393" userDrawn="1">
          <p15:clr>
            <a:srgbClr val="A4A3A4"/>
          </p15:clr>
        </p15:guide>
        <p15:guide id="4" orient="horz" pos="3475" userDrawn="1">
          <p15:clr>
            <a:srgbClr val="A4A3A4"/>
          </p15:clr>
        </p15:guide>
        <p15:guide id="5" orient="horz" pos="3706" userDrawn="1">
          <p15:clr>
            <a:srgbClr val="A4A3A4"/>
          </p15:clr>
        </p15:guide>
        <p15:guide id="6" orient="horz" pos="3803" userDrawn="1">
          <p15:clr>
            <a:srgbClr val="A4A3A4"/>
          </p15:clr>
        </p15:guide>
        <p15:guide id="7" orient="horz" pos="4037" userDrawn="1">
          <p15:clr>
            <a:srgbClr val="A4A3A4"/>
          </p15:clr>
        </p15:guide>
        <p15:guide id="8" orient="horz" pos="2412" userDrawn="1">
          <p15:clr>
            <a:srgbClr val="A4A3A4"/>
          </p15:clr>
        </p15:guide>
        <p15:guide id="9" pos="5617" userDrawn="1">
          <p15:clr>
            <a:srgbClr val="A4A3A4"/>
          </p15:clr>
        </p15:guide>
        <p15:guide id="10" orient="horz" pos="2296" userDrawn="1">
          <p15:clr>
            <a:srgbClr val="A4A3A4"/>
          </p15:clr>
        </p15:guide>
        <p15:guide id="11" orient="horz" pos="4205"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607475-133A-EA78-F20E-6510F23F03CB}" name="Morgans, Alicia K.,MD, MPH" initials="MAKM" userId="S::aliciak_morgans@dfci.harvard.edu::1de58f15-f3a8-40d1-985e-2497ab4aaa44" providerId="AD"/>
  <p188:author id="{32D605C4-B716-8E6F-7DF4-66D044617EE6}" name="Howard Donohue" initials="" userId="S::HowardDonohue@hsdmedicalwriting.onmicrosoft.com::258aa254-d119-414c-a86e-bc62964324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ARON Michal" initials="YM" lastIdx="36" clrIdx="0">
    <p:extLst>
      <p:ext uri="{19B8F6BF-5375-455C-9EA6-DF929625EA0E}">
        <p15:presenceInfo xmlns:p15="http://schemas.microsoft.com/office/powerpoint/2012/main" userId="S-1-5-21-1292428093-1123561945-1801674531-38465" providerId="AD"/>
      </p:ext>
    </p:extLst>
  </p:cmAuthor>
  <p:cmAuthor id="2" name="Patty Cason" initials="PC" lastIdx="23" clrIdx="1">
    <p:extLst>
      <p:ext uri="{19B8F6BF-5375-455C-9EA6-DF929625EA0E}">
        <p15:presenceInfo xmlns:p15="http://schemas.microsoft.com/office/powerpoint/2012/main" userId="24469888d1861777" providerId="Windows Live"/>
      </p:ext>
    </p:extLst>
  </p:cmAuthor>
  <p:cmAuthor id="3" name="Kim Grootscholten" initials="KG" lastIdx="1" clrIdx="2">
    <p:extLst>
      <p:ext uri="{19B8F6BF-5375-455C-9EA6-DF929625EA0E}">
        <p15:presenceInfo xmlns:p15="http://schemas.microsoft.com/office/powerpoint/2012/main" userId="e7084306cf78657d" providerId="Windows Live"/>
      </p:ext>
    </p:extLst>
  </p:cmAuthor>
  <p:cmAuthor id="4" name="Howard Donohue" initials="HD" lastIdx="185" clrIdx="3">
    <p:extLst>
      <p:ext uri="{19B8F6BF-5375-455C-9EA6-DF929625EA0E}">
        <p15:presenceInfo xmlns:p15="http://schemas.microsoft.com/office/powerpoint/2012/main" userId="4648ce945642090e" providerId="Windows Live"/>
      </p:ext>
    </p:extLst>
  </p:cmAuthor>
  <p:cmAuthor id="5" name="Lee,Dr.,Sunwoo (HP Med Affairs) BI-KR-S" initials="L(MABKS" lastIdx="2" clrIdx="4">
    <p:extLst>
      <p:ext uri="{19B8F6BF-5375-455C-9EA6-DF929625EA0E}">
        <p15:presenceInfo xmlns:p15="http://schemas.microsoft.com/office/powerpoint/2012/main" userId="S::sunwoo.lee@boehringer-ingelheim.com::7e77fa3b-ed63-470d-9590-5062daff23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505050"/>
    <a:srgbClr val="595959"/>
    <a:srgbClr val="FF85FF"/>
    <a:srgbClr val="E4ECF7"/>
    <a:srgbClr val="2374BB"/>
    <a:srgbClr val="ACC9E9"/>
    <a:srgbClr val="03C750"/>
    <a:srgbClr val="FFA402"/>
    <a:srgbClr val="C75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92" autoAdjust="0"/>
    <p:restoredTop sz="90588" autoAdjust="0"/>
  </p:normalViewPr>
  <p:slideViewPr>
    <p:cSldViewPr snapToObjects="1">
      <p:cViewPr varScale="1">
        <p:scale>
          <a:sx n="98" d="100"/>
          <a:sy n="98" d="100"/>
        </p:scale>
        <p:origin x="108" y="84"/>
      </p:cViewPr>
      <p:guideLst>
        <p:guide orient="horz" pos="2052"/>
        <p:guide pos="3341"/>
        <p:guide pos="393"/>
        <p:guide orient="horz" pos="3475"/>
        <p:guide orient="horz" pos="3706"/>
        <p:guide orient="horz" pos="3803"/>
        <p:guide orient="horz" pos="4037"/>
        <p:guide orient="horz" pos="2412"/>
        <p:guide pos="5617"/>
        <p:guide orient="horz" pos="2296"/>
        <p:guide orient="horz" pos="4205"/>
      </p:guideLst>
    </p:cSldViewPr>
  </p:slideViewPr>
  <p:outlineViewPr>
    <p:cViewPr>
      <p:scale>
        <a:sx n="33" d="100"/>
        <a:sy n="33" d="100"/>
      </p:scale>
      <p:origin x="0" y="-77764"/>
    </p:cViewPr>
  </p:outlineViewPr>
  <p:notesTextViewPr>
    <p:cViewPr>
      <p:scale>
        <a:sx n="100" d="100"/>
        <a:sy n="100" d="100"/>
      </p:scale>
      <p:origin x="0" y="0"/>
    </p:cViewPr>
  </p:notesTextViewPr>
  <p:sorterViewPr>
    <p:cViewPr varScale="1">
      <p:scale>
        <a:sx n="1" d="1"/>
        <a:sy n="1" d="1"/>
      </p:scale>
      <p:origin x="0" y="-16140"/>
    </p:cViewPr>
  </p:sorterViewPr>
  <p:notesViewPr>
    <p:cSldViewPr snapToObjects="1" showGuides="1">
      <p:cViewPr varScale="1">
        <p:scale>
          <a:sx n="71" d="100"/>
          <a:sy n="71" d="100"/>
        </p:scale>
        <p:origin x="2456" y="64"/>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8/10/relationships/authors" Target="authors.xml"/><Relationship Id="rId16" Type="http://schemas.openxmlformats.org/officeDocument/2006/relationships/slide" Target="slides/slide14.xml"/><Relationship Id="rId107" Type="http://schemas.openxmlformats.org/officeDocument/2006/relationships/commentAuthors" Target="commentAuthor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presProps" Target="pres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ln w="9525"/>
          </c:spPr>
          <c:dPt>
            <c:idx val="0"/>
            <c:bubble3D val="0"/>
            <c:spPr>
              <a:solidFill>
                <a:srgbClr val="5D8298"/>
              </a:solidFill>
              <a:ln w="9525">
                <a:solidFill>
                  <a:schemeClr val="lt1"/>
                </a:solidFill>
              </a:ln>
              <a:effectLst/>
            </c:spPr>
            <c:extLst>
              <c:ext xmlns:c16="http://schemas.microsoft.com/office/drawing/2014/chart" uri="{C3380CC4-5D6E-409C-BE32-E72D297353CC}">
                <c16:uniqueId val="{00000001-4930-894D-A36C-428D9E389D23}"/>
              </c:ext>
            </c:extLst>
          </c:dPt>
          <c:dPt>
            <c:idx val="1"/>
            <c:bubble3D val="0"/>
            <c:spPr>
              <a:solidFill>
                <a:srgbClr val="C6573B"/>
              </a:solidFill>
              <a:ln w="9525">
                <a:solidFill>
                  <a:schemeClr val="lt1"/>
                </a:solidFill>
              </a:ln>
              <a:effectLst/>
            </c:spPr>
            <c:extLst>
              <c:ext xmlns:c16="http://schemas.microsoft.com/office/drawing/2014/chart" uri="{C3380CC4-5D6E-409C-BE32-E72D297353CC}">
                <c16:uniqueId val="{00000003-4930-894D-A36C-428D9E389D23}"/>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4930-894D-A36C-428D9E389D23}"/>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4930-894D-A36C-428D9E389D23}"/>
              </c:ext>
            </c:extLst>
          </c:dPt>
          <c:dPt>
            <c:idx val="4"/>
            <c:bubble3D val="0"/>
            <c:spPr>
              <a:solidFill>
                <a:schemeClr val="accent5"/>
              </a:solidFill>
              <a:ln w="9525">
                <a:solidFill>
                  <a:schemeClr val="lt1"/>
                </a:solidFill>
              </a:ln>
              <a:effectLst/>
            </c:spPr>
            <c:extLst>
              <c:ext xmlns:c16="http://schemas.microsoft.com/office/drawing/2014/chart" uri="{C3380CC4-5D6E-409C-BE32-E72D297353CC}">
                <c16:uniqueId val="{00000009-4930-894D-A36C-428D9E389D23}"/>
              </c:ext>
            </c:extLst>
          </c:dPt>
          <c:dPt>
            <c:idx val="5"/>
            <c:bubble3D val="0"/>
            <c:spPr>
              <a:solidFill>
                <a:schemeClr val="accent6"/>
              </a:solidFill>
              <a:ln w="9525">
                <a:solidFill>
                  <a:schemeClr val="lt1"/>
                </a:solidFill>
              </a:ln>
              <a:effectLst/>
            </c:spPr>
            <c:extLst>
              <c:ext xmlns:c16="http://schemas.microsoft.com/office/drawing/2014/chart" uri="{C3380CC4-5D6E-409C-BE32-E72D297353CC}">
                <c16:uniqueId val="{0000000B-4930-894D-A36C-428D9E389D23}"/>
              </c:ext>
            </c:extLst>
          </c:dPt>
          <c:dPt>
            <c:idx val="6"/>
            <c:bubble3D val="0"/>
            <c:spPr>
              <a:solidFill>
                <a:schemeClr val="accent1">
                  <a:lumMod val="60000"/>
                </a:schemeClr>
              </a:solidFill>
              <a:ln w="9525">
                <a:solidFill>
                  <a:schemeClr val="lt1"/>
                </a:solidFill>
              </a:ln>
              <a:effectLst/>
            </c:spPr>
            <c:extLst>
              <c:ext xmlns:c16="http://schemas.microsoft.com/office/drawing/2014/chart" uri="{C3380CC4-5D6E-409C-BE32-E72D297353CC}">
                <c16:uniqueId val="{0000000D-4930-894D-A36C-428D9E389D23}"/>
              </c:ext>
            </c:extLst>
          </c:dPt>
          <c:dPt>
            <c:idx val="7"/>
            <c:bubble3D val="0"/>
            <c:spPr>
              <a:solidFill>
                <a:srgbClr val="C6573B">
                  <a:lumMod val="60000"/>
                  <a:lumOff val="40000"/>
                </a:srgbClr>
              </a:solidFill>
              <a:ln w="9525">
                <a:solidFill>
                  <a:schemeClr val="lt1"/>
                </a:solidFill>
              </a:ln>
              <a:effectLst/>
            </c:spPr>
            <c:extLst>
              <c:ext xmlns:c16="http://schemas.microsoft.com/office/drawing/2014/chart" uri="{C3380CC4-5D6E-409C-BE32-E72D297353CC}">
                <c16:uniqueId val="{0000000F-4930-894D-A36C-428D9E389D23}"/>
              </c:ext>
            </c:extLst>
          </c:dPt>
          <c:dPt>
            <c:idx val="8"/>
            <c:bubble3D val="0"/>
            <c:spPr>
              <a:solidFill>
                <a:schemeClr val="accent3">
                  <a:lumMod val="60000"/>
                </a:schemeClr>
              </a:solidFill>
              <a:ln w="9525">
                <a:solidFill>
                  <a:schemeClr val="lt1"/>
                </a:solidFill>
              </a:ln>
              <a:effectLst/>
            </c:spPr>
            <c:extLst>
              <c:ext xmlns:c16="http://schemas.microsoft.com/office/drawing/2014/chart" uri="{C3380CC4-5D6E-409C-BE32-E72D297353CC}">
                <c16:uniqueId val="{00000011-4930-894D-A36C-428D9E389D23}"/>
              </c:ext>
            </c:extLst>
          </c:dPt>
          <c:dPt>
            <c:idx val="9"/>
            <c:bubble3D val="0"/>
            <c:spPr>
              <a:solidFill>
                <a:schemeClr val="accent4">
                  <a:lumMod val="60000"/>
                </a:schemeClr>
              </a:solidFill>
              <a:ln w="9525">
                <a:solidFill>
                  <a:schemeClr val="lt1"/>
                </a:solidFill>
              </a:ln>
              <a:effectLst/>
            </c:spPr>
            <c:extLst>
              <c:ext xmlns:c16="http://schemas.microsoft.com/office/drawing/2014/chart" uri="{C3380CC4-5D6E-409C-BE32-E72D297353CC}">
                <c16:uniqueId val="{00000013-4930-894D-A36C-428D9E389D23}"/>
              </c:ext>
            </c:extLst>
          </c:dPt>
          <c:dPt>
            <c:idx val="10"/>
            <c:bubble3D val="0"/>
            <c:spPr>
              <a:solidFill>
                <a:srgbClr val="EEECE1">
                  <a:lumMod val="50000"/>
                </a:srgbClr>
              </a:solidFill>
              <a:ln w="9525">
                <a:solidFill>
                  <a:schemeClr val="lt1"/>
                </a:solidFill>
              </a:ln>
              <a:effectLst/>
            </c:spPr>
            <c:extLst>
              <c:ext xmlns:c16="http://schemas.microsoft.com/office/drawing/2014/chart" uri="{C3380CC4-5D6E-409C-BE32-E72D297353CC}">
                <c16:uniqueId val="{00000015-4930-894D-A36C-428D9E389D23}"/>
              </c:ext>
            </c:extLst>
          </c:dPt>
          <c:dPt>
            <c:idx val="11"/>
            <c:bubble3D val="0"/>
            <c:spPr>
              <a:solidFill>
                <a:schemeClr val="accent6">
                  <a:lumMod val="60000"/>
                </a:schemeClr>
              </a:solidFill>
              <a:ln w="9525">
                <a:solidFill>
                  <a:schemeClr val="lt1"/>
                </a:solidFill>
              </a:ln>
              <a:effectLst/>
            </c:spPr>
            <c:extLst>
              <c:ext xmlns:c16="http://schemas.microsoft.com/office/drawing/2014/chart" uri="{C3380CC4-5D6E-409C-BE32-E72D297353CC}">
                <c16:uniqueId val="{00000017-4930-894D-A36C-428D9E389D23}"/>
              </c:ext>
            </c:extLst>
          </c:dPt>
          <c:dPt>
            <c:idx val="12"/>
            <c:bubble3D val="0"/>
            <c:spPr>
              <a:solidFill>
                <a:srgbClr val="ECE6ED">
                  <a:lumMod val="90000"/>
                </a:srgbClr>
              </a:solidFill>
              <a:ln w="9525">
                <a:solidFill>
                  <a:schemeClr val="lt1"/>
                </a:solidFill>
              </a:ln>
              <a:effectLst/>
            </c:spPr>
            <c:extLst>
              <c:ext xmlns:c16="http://schemas.microsoft.com/office/drawing/2014/chart" uri="{C3380CC4-5D6E-409C-BE32-E72D297353CC}">
                <c16:uniqueId val="{00000019-4930-894D-A36C-428D9E389D23}"/>
              </c:ext>
            </c:extLst>
          </c:dPt>
          <c:dLbls>
            <c:dLbl>
              <c:idx val="0"/>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8B3E1DE6-4D5A-4449-ADBA-7FD06F00CC63}" type="VALUE">
                      <a:rPr lang="en-US" sz="1000" smtClean="0"/>
                      <a:pPr>
                        <a:defRPr sz="1000">
                          <a:solidFill>
                            <a:schemeClr val="bg1"/>
                          </a:solidFill>
                        </a:defRPr>
                      </a:pPr>
                      <a:t>[VALUE]</a:t>
                    </a:fld>
                    <a:r>
                      <a:rPr lang="en-US" sz="1000" dirty="0"/>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30-894D-A36C-428D9E389D23}"/>
                </c:ext>
              </c:extLst>
            </c:dLbl>
            <c:dLbl>
              <c:idx val="1"/>
              <c:layout>
                <c:manualLayout>
                  <c:x val="-7.2320846188501431E-2"/>
                  <c:y val="-7.8506607748749249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9EF56377-1670-DB49-BF27-A81178D31D86}" type="VALUE">
                      <a:rPr lang="en-US" sz="1000" smtClean="0">
                        <a:solidFill>
                          <a:schemeClr val="bg1"/>
                        </a:solidFill>
                      </a:rPr>
                      <a:pPr>
                        <a:defRPr sz="1000">
                          <a:solidFill>
                            <a:schemeClr val="bg1"/>
                          </a:solidFill>
                        </a:defRPr>
                      </a:pPr>
                      <a:t>[VALUE]</a:t>
                    </a:fld>
                    <a:r>
                      <a:rPr lang="en-US" sz="100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30-894D-A36C-428D9E389D23}"/>
                </c:ext>
              </c:extLst>
            </c:dLbl>
            <c:dLbl>
              <c:idx val="2"/>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7D879948-A6B2-0C4E-9803-9885D4E93A03}" type="VALUE">
                      <a:rPr lang="en-US" sz="1000" smtClean="0">
                        <a:solidFill>
                          <a:schemeClr val="bg1"/>
                        </a:solidFill>
                      </a:rPr>
                      <a:pPr>
                        <a:defRPr sz="1000">
                          <a:solidFill>
                            <a:schemeClr val="bg1"/>
                          </a:solidFill>
                        </a:defRPr>
                      </a:pPr>
                      <a:t>[VALUE]</a:t>
                    </a:fld>
                    <a:r>
                      <a:rPr lang="en-US" sz="100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930-894D-A36C-428D9E389D23}"/>
                </c:ext>
              </c:extLst>
            </c:dLbl>
            <c:dLbl>
              <c:idx val="3"/>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E882CA0F-A1F5-1448-A573-5CFEB47A7923}" type="VALUE">
                      <a:rPr lang="en-US" sz="1000" smtClean="0">
                        <a:solidFill>
                          <a:schemeClr val="bg1"/>
                        </a:solidFill>
                      </a:rPr>
                      <a:pPr>
                        <a:defRPr sz="1000">
                          <a:solidFill>
                            <a:schemeClr val="bg1"/>
                          </a:solidFill>
                        </a:defRPr>
                      </a:pPr>
                      <a:t>[VALUE]</a:t>
                    </a:fld>
                    <a:r>
                      <a:rPr lang="en-US" sz="100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930-894D-A36C-428D9E389D23}"/>
                </c:ext>
              </c:extLst>
            </c:dLbl>
            <c:dLbl>
              <c:idx val="4"/>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D660F01E-4680-4845-AA8D-CC6EE7EA6B66}" type="VALUE">
                      <a:rPr lang="en-US" sz="1000" smtClean="0"/>
                      <a:pPr>
                        <a:defRPr sz="1000">
                          <a:solidFill>
                            <a:schemeClr val="bg1"/>
                          </a:solidFill>
                        </a:defRPr>
                      </a:pPr>
                      <a:t>[VALUE]</a:t>
                    </a:fld>
                    <a:r>
                      <a:rPr lang="en-US" sz="1000" dirty="0"/>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930-894D-A36C-428D9E389D23}"/>
                </c:ext>
              </c:extLst>
            </c:dLbl>
            <c:dLbl>
              <c:idx val="5"/>
              <c:tx>
                <c:rich>
                  <a:bodyPr/>
                  <a:lstStyle/>
                  <a:p>
                    <a:fld id="{750F4295-AAB2-1140-A9B8-D1A712A0119D}" type="VALUE">
                      <a:rPr lang="en-US" smtClean="0"/>
                      <a:pPr/>
                      <a:t>[VALUE]</a:t>
                    </a:fld>
                    <a:r>
                      <a:rPr lang="en-US"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930-894D-A36C-428D9E389D23}"/>
                </c:ext>
              </c:extLst>
            </c:dLbl>
            <c:dLbl>
              <c:idx val="6"/>
              <c:delete val="1"/>
              <c:extLst>
                <c:ext xmlns:c15="http://schemas.microsoft.com/office/drawing/2012/chart" uri="{CE6537A1-D6FC-4f65-9D91-7224C49458BB}"/>
                <c:ext xmlns:c16="http://schemas.microsoft.com/office/drawing/2014/chart" uri="{C3380CC4-5D6E-409C-BE32-E72D297353CC}">
                  <c16:uniqueId val="{0000000D-4930-894D-A36C-428D9E389D23}"/>
                </c:ext>
              </c:extLst>
            </c:dLbl>
            <c:dLbl>
              <c:idx val="7"/>
              <c:delete val="1"/>
              <c:extLst>
                <c:ext xmlns:c15="http://schemas.microsoft.com/office/drawing/2012/chart" uri="{CE6537A1-D6FC-4f65-9D91-7224C49458BB}"/>
                <c:ext xmlns:c16="http://schemas.microsoft.com/office/drawing/2014/chart" uri="{C3380CC4-5D6E-409C-BE32-E72D297353CC}">
                  <c16:uniqueId val="{0000000F-4930-894D-A36C-428D9E389D23}"/>
                </c:ext>
              </c:extLst>
            </c:dLbl>
            <c:dLbl>
              <c:idx val="8"/>
              <c:delete val="1"/>
              <c:extLst>
                <c:ext xmlns:c15="http://schemas.microsoft.com/office/drawing/2012/chart" uri="{CE6537A1-D6FC-4f65-9D91-7224C49458BB}"/>
                <c:ext xmlns:c16="http://schemas.microsoft.com/office/drawing/2014/chart" uri="{C3380CC4-5D6E-409C-BE32-E72D297353CC}">
                  <c16:uniqueId val="{00000011-4930-894D-A36C-428D9E389D23}"/>
                </c:ext>
              </c:extLst>
            </c:dLbl>
            <c:dLbl>
              <c:idx val="9"/>
              <c:delete val="1"/>
              <c:extLst>
                <c:ext xmlns:c15="http://schemas.microsoft.com/office/drawing/2012/chart" uri="{CE6537A1-D6FC-4f65-9D91-7224C49458BB}"/>
                <c:ext xmlns:c16="http://schemas.microsoft.com/office/drawing/2014/chart" uri="{C3380CC4-5D6E-409C-BE32-E72D297353CC}">
                  <c16:uniqueId val="{00000013-4930-894D-A36C-428D9E389D23}"/>
                </c:ext>
              </c:extLst>
            </c:dLbl>
            <c:dLbl>
              <c:idx val="10"/>
              <c:delete val="1"/>
              <c:extLst>
                <c:ext xmlns:c15="http://schemas.microsoft.com/office/drawing/2012/chart" uri="{CE6537A1-D6FC-4f65-9D91-7224C49458BB}"/>
                <c:ext xmlns:c16="http://schemas.microsoft.com/office/drawing/2014/chart" uri="{C3380CC4-5D6E-409C-BE32-E72D297353CC}">
                  <c16:uniqueId val="{00000015-4930-894D-A36C-428D9E389D23}"/>
                </c:ext>
              </c:extLst>
            </c:dLbl>
            <c:dLbl>
              <c:idx val="11"/>
              <c:delete val="1"/>
              <c:extLst>
                <c:ext xmlns:c15="http://schemas.microsoft.com/office/drawing/2012/chart" uri="{CE6537A1-D6FC-4f65-9D91-7224C49458BB}"/>
                <c:ext xmlns:c16="http://schemas.microsoft.com/office/drawing/2014/chart" uri="{C3380CC4-5D6E-409C-BE32-E72D297353CC}">
                  <c16:uniqueId val="{00000017-4930-894D-A36C-428D9E389D23}"/>
                </c:ext>
              </c:extLst>
            </c:dLbl>
            <c:dLbl>
              <c:idx val="12"/>
              <c:delete val="1"/>
              <c:extLst>
                <c:ext xmlns:c15="http://schemas.microsoft.com/office/drawing/2012/chart" uri="{CE6537A1-D6FC-4f65-9D91-7224C49458BB}"/>
                <c:ext xmlns:c16="http://schemas.microsoft.com/office/drawing/2014/chart" uri="{C3380CC4-5D6E-409C-BE32-E72D297353CC}">
                  <c16:uniqueId val="{00000019-4930-894D-A36C-428D9E389D2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Sheet1!$A$2:$A$14</c:f>
              <c:strCache>
                <c:ptCount val="4"/>
                <c:pt idx="0">
                  <c:v>1st Qtr</c:v>
                </c:pt>
                <c:pt idx="1">
                  <c:v>2nd Qtr</c:v>
                </c:pt>
                <c:pt idx="2">
                  <c:v>3rd Qtr</c:v>
                </c:pt>
                <c:pt idx="3">
                  <c:v>4th Qtr</c:v>
                </c:pt>
              </c:strCache>
            </c:strRef>
          </c:cat>
          <c:val>
            <c:numRef>
              <c:f>Sheet1!$B$2:$B$14</c:f>
              <c:numCache>
                <c:formatCode>General</c:formatCode>
                <c:ptCount val="13"/>
                <c:pt idx="0">
                  <c:v>21.7</c:v>
                </c:pt>
                <c:pt idx="1">
                  <c:v>46.3</c:v>
                </c:pt>
                <c:pt idx="2">
                  <c:v>2.9</c:v>
                </c:pt>
                <c:pt idx="3">
                  <c:v>2.2000000000000002</c:v>
                </c:pt>
                <c:pt idx="4">
                  <c:v>2.8</c:v>
                </c:pt>
                <c:pt idx="5">
                  <c:v>8.4</c:v>
                </c:pt>
                <c:pt idx="6">
                  <c:v>3.8</c:v>
                </c:pt>
                <c:pt idx="7">
                  <c:v>3</c:v>
                </c:pt>
                <c:pt idx="8">
                  <c:v>2.6</c:v>
                </c:pt>
                <c:pt idx="9">
                  <c:v>2.2999999999999998</c:v>
                </c:pt>
                <c:pt idx="10">
                  <c:v>2.1</c:v>
                </c:pt>
                <c:pt idx="11">
                  <c:v>1.7</c:v>
                </c:pt>
                <c:pt idx="12">
                  <c:v>0.23</c:v>
                </c:pt>
              </c:numCache>
            </c:numRef>
          </c:val>
          <c:extLst>
            <c:ext xmlns:c16="http://schemas.microsoft.com/office/drawing/2014/chart" uri="{C3380CC4-5D6E-409C-BE32-E72D297353CC}">
              <c16:uniqueId val="{0000001A-4930-894D-A36C-428D9E389D23}"/>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ln w="9525"/>
          </c:spPr>
          <c:dPt>
            <c:idx val="0"/>
            <c:bubble3D val="0"/>
            <c:spPr>
              <a:solidFill>
                <a:srgbClr val="5D8298"/>
              </a:solidFill>
              <a:ln w="9525">
                <a:solidFill>
                  <a:schemeClr val="lt1"/>
                </a:solidFill>
              </a:ln>
              <a:effectLst/>
            </c:spPr>
            <c:extLst>
              <c:ext xmlns:c16="http://schemas.microsoft.com/office/drawing/2014/chart" uri="{C3380CC4-5D6E-409C-BE32-E72D297353CC}">
                <c16:uniqueId val="{00000001-3385-384D-B689-B11F2597C0A0}"/>
              </c:ext>
            </c:extLst>
          </c:dPt>
          <c:dPt>
            <c:idx val="1"/>
            <c:bubble3D val="0"/>
            <c:spPr>
              <a:solidFill>
                <a:srgbClr val="C6573B"/>
              </a:solidFill>
              <a:ln w="9525">
                <a:solidFill>
                  <a:schemeClr val="lt1"/>
                </a:solidFill>
              </a:ln>
              <a:effectLst/>
            </c:spPr>
            <c:extLst>
              <c:ext xmlns:c16="http://schemas.microsoft.com/office/drawing/2014/chart" uri="{C3380CC4-5D6E-409C-BE32-E72D297353CC}">
                <c16:uniqueId val="{00000003-3385-384D-B689-B11F2597C0A0}"/>
              </c:ext>
            </c:extLst>
          </c:dPt>
          <c:dPt>
            <c:idx val="2"/>
            <c:bubble3D val="0"/>
            <c:spPr>
              <a:solidFill>
                <a:schemeClr val="accent3"/>
              </a:solidFill>
              <a:ln w="9525">
                <a:solidFill>
                  <a:schemeClr val="lt1"/>
                </a:solidFill>
              </a:ln>
              <a:effectLst/>
            </c:spPr>
            <c:extLst>
              <c:ext xmlns:c16="http://schemas.microsoft.com/office/drawing/2014/chart" uri="{C3380CC4-5D6E-409C-BE32-E72D297353CC}">
                <c16:uniqueId val="{00000005-3385-384D-B689-B11F2597C0A0}"/>
              </c:ext>
            </c:extLst>
          </c:dPt>
          <c:dPt>
            <c:idx val="3"/>
            <c:bubble3D val="0"/>
            <c:spPr>
              <a:solidFill>
                <a:schemeClr val="accent4"/>
              </a:solidFill>
              <a:ln w="9525">
                <a:solidFill>
                  <a:schemeClr val="lt1"/>
                </a:solidFill>
              </a:ln>
              <a:effectLst/>
            </c:spPr>
            <c:extLst>
              <c:ext xmlns:c16="http://schemas.microsoft.com/office/drawing/2014/chart" uri="{C3380CC4-5D6E-409C-BE32-E72D297353CC}">
                <c16:uniqueId val="{00000007-3385-384D-B689-B11F2597C0A0}"/>
              </c:ext>
            </c:extLst>
          </c:dPt>
          <c:dPt>
            <c:idx val="4"/>
            <c:bubble3D val="0"/>
            <c:spPr>
              <a:solidFill>
                <a:schemeClr val="accent5"/>
              </a:solidFill>
              <a:ln w="9525">
                <a:solidFill>
                  <a:schemeClr val="lt1"/>
                </a:solidFill>
              </a:ln>
              <a:effectLst/>
            </c:spPr>
            <c:extLst>
              <c:ext xmlns:c16="http://schemas.microsoft.com/office/drawing/2014/chart" uri="{C3380CC4-5D6E-409C-BE32-E72D297353CC}">
                <c16:uniqueId val="{00000009-3385-384D-B689-B11F2597C0A0}"/>
              </c:ext>
            </c:extLst>
          </c:dPt>
          <c:dPt>
            <c:idx val="5"/>
            <c:bubble3D val="0"/>
            <c:spPr>
              <a:solidFill>
                <a:schemeClr val="accent6"/>
              </a:solidFill>
              <a:ln w="9525">
                <a:solidFill>
                  <a:schemeClr val="lt1"/>
                </a:solidFill>
              </a:ln>
              <a:effectLst/>
            </c:spPr>
            <c:extLst>
              <c:ext xmlns:c16="http://schemas.microsoft.com/office/drawing/2014/chart" uri="{C3380CC4-5D6E-409C-BE32-E72D297353CC}">
                <c16:uniqueId val="{0000000B-3385-384D-B689-B11F2597C0A0}"/>
              </c:ext>
            </c:extLst>
          </c:dPt>
          <c:dPt>
            <c:idx val="6"/>
            <c:bubble3D val="0"/>
            <c:spPr>
              <a:noFill/>
              <a:ln w="9525">
                <a:noFill/>
              </a:ln>
              <a:effectLst/>
            </c:spPr>
            <c:extLst>
              <c:ext xmlns:c16="http://schemas.microsoft.com/office/drawing/2014/chart" uri="{C3380CC4-5D6E-409C-BE32-E72D297353CC}">
                <c16:uniqueId val="{0000000D-3385-384D-B689-B11F2597C0A0}"/>
              </c:ext>
            </c:extLst>
          </c:dPt>
          <c:dPt>
            <c:idx val="7"/>
            <c:bubble3D val="0"/>
            <c:spPr>
              <a:noFill/>
              <a:ln w="9525">
                <a:noFill/>
              </a:ln>
              <a:effectLst/>
            </c:spPr>
            <c:extLst>
              <c:ext xmlns:c16="http://schemas.microsoft.com/office/drawing/2014/chart" uri="{C3380CC4-5D6E-409C-BE32-E72D297353CC}">
                <c16:uniqueId val="{0000000F-3385-384D-B689-B11F2597C0A0}"/>
              </c:ext>
            </c:extLst>
          </c:dPt>
          <c:dPt>
            <c:idx val="8"/>
            <c:bubble3D val="0"/>
            <c:spPr>
              <a:noFill/>
              <a:ln w="9525">
                <a:noFill/>
              </a:ln>
              <a:effectLst/>
            </c:spPr>
            <c:extLst>
              <c:ext xmlns:c16="http://schemas.microsoft.com/office/drawing/2014/chart" uri="{C3380CC4-5D6E-409C-BE32-E72D297353CC}">
                <c16:uniqueId val="{00000011-3385-384D-B689-B11F2597C0A0}"/>
              </c:ext>
            </c:extLst>
          </c:dPt>
          <c:dPt>
            <c:idx val="9"/>
            <c:bubble3D val="0"/>
            <c:spPr>
              <a:noFill/>
              <a:ln w="9525">
                <a:noFill/>
              </a:ln>
              <a:effectLst/>
            </c:spPr>
            <c:extLst>
              <c:ext xmlns:c16="http://schemas.microsoft.com/office/drawing/2014/chart" uri="{C3380CC4-5D6E-409C-BE32-E72D297353CC}">
                <c16:uniqueId val="{00000013-3385-384D-B689-B11F2597C0A0}"/>
              </c:ext>
            </c:extLst>
          </c:dPt>
          <c:dPt>
            <c:idx val="10"/>
            <c:bubble3D val="0"/>
            <c:spPr>
              <a:noFill/>
              <a:ln w="9525">
                <a:noFill/>
              </a:ln>
              <a:effectLst/>
            </c:spPr>
            <c:extLst>
              <c:ext xmlns:c16="http://schemas.microsoft.com/office/drawing/2014/chart" uri="{C3380CC4-5D6E-409C-BE32-E72D297353CC}">
                <c16:uniqueId val="{00000015-3385-384D-B689-B11F2597C0A0}"/>
              </c:ext>
            </c:extLst>
          </c:dPt>
          <c:dPt>
            <c:idx val="11"/>
            <c:bubble3D val="0"/>
            <c:spPr>
              <a:noFill/>
              <a:ln w="9525">
                <a:noFill/>
              </a:ln>
              <a:effectLst/>
            </c:spPr>
            <c:extLst>
              <c:ext xmlns:c16="http://schemas.microsoft.com/office/drawing/2014/chart" uri="{C3380CC4-5D6E-409C-BE32-E72D297353CC}">
                <c16:uniqueId val="{00000017-3385-384D-B689-B11F2597C0A0}"/>
              </c:ext>
            </c:extLst>
          </c:dPt>
          <c:dPt>
            <c:idx val="12"/>
            <c:bubble3D val="0"/>
            <c:spPr>
              <a:noFill/>
              <a:ln w="9525">
                <a:noFill/>
              </a:ln>
              <a:effectLst/>
            </c:spPr>
            <c:extLst>
              <c:ext xmlns:c16="http://schemas.microsoft.com/office/drawing/2014/chart" uri="{C3380CC4-5D6E-409C-BE32-E72D297353CC}">
                <c16:uniqueId val="{00000019-3385-384D-B689-B11F2597C0A0}"/>
              </c:ext>
            </c:extLst>
          </c:dPt>
          <c:dLbls>
            <c:dLbl>
              <c:idx val="0"/>
              <c:layout>
                <c:manualLayout>
                  <c:x val="-0.2382339509523296"/>
                  <c:y val="0.10004547032187068"/>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8B3E1DE6-4D5A-4449-ADBA-7FD06F00CC63}" type="VALUE">
                      <a:rPr lang="en-US" sz="1000" smtClean="0"/>
                      <a:pPr>
                        <a:defRPr sz="1000">
                          <a:solidFill>
                            <a:schemeClr val="bg1"/>
                          </a:solidFill>
                        </a:defRPr>
                      </a:pPr>
                      <a:t>[VALUE]</a:t>
                    </a:fld>
                    <a:r>
                      <a:rPr lang="en-US" sz="1000" dirty="0"/>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385-384D-B689-B11F2597C0A0}"/>
                </c:ext>
              </c:extLst>
            </c:dLbl>
            <c:dLbl>
              <c:idx val="1"/>
              <c:layout>
                <c:manualLayout>
                  <c:x val="-4.4984938294900904E-2"/>
                  <c:y val="-0.29719456185712645"/>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9EF56377-1670-DB49-BF27-A81178D31D86}" type="VALUE">
                      <a:rPr lang="en-US" sz="1000" smtClean="0">
                        <a:solidFill>
                          <a:schemeClr val="bg1"/>
                        </a:solidFill>
                      </a:rPr>
                      <a:pPr>
                        <a:defRPr sz="1000">
                          <a:solidFill>
                            <a:schemeClr val="bg1"/>
                          </a:solidFill>
                        </a:defRPr>
                      </a:pPr>
                      <a:t>[VALUE]</a:t>
                    </a:fld>
                    <a:r>
                      <a:rPr lang="en-US" sz="100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385-384D-B689-B11F2597C0A0}"/>
                </c:ext>
              </c:extLst>
            </c:dLbl>
            <c:dLbl>
              <c:idx val="2"/>
              <c:layout>
                <c:manualLayout>
                  <c:x val="0.13177781213711184"/>
                  <c:y val="-9.1621891403956726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fld id="{7D879948-A6B2-0C4E-9803-9885D4E93A03}" type="VALUE">
                      <a:rPr lang="en-US" sz="1000" smtClean="0">
                        <a:solidFill>
                          <a:schemeClr val="tx1"/>
                        </a:solidFill>
                      </a:rPr>
                      <a:pPr>
                        <a:defRPr sz="1000">
                          <a:solidFill>
                            <a:schemeClr val="tx1"/>
                          </a:solidFill>
                        </a:defRPr>
                      </a:pPr>
                      <a:t>[VALUE]</a:t>
                    </a:fld>
                    <a:r>
                      <a:rPr lang="en-US" sz="1000" dirty="0">
                        <a:solidFill>
                          <a:schemeClr val="tx1"/>
                        </a:solidFill>
                      </a:rPr>
                      <a:t>%</a:t>
                    </a:r>
                  </a:p>
                </c:rich>
              </c:tx>
              <c:spPr>
                <a:solidFill>
                  <a:schemeClr val="accent3">
                    <a:lumMod val="40000"/>
                    <a:lumOff val="60000"/>
                  </a:scheme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385-384D-B689-B11F2597C0A0}"/>
                </c:ext>
              </c:extLst>
            </c:dLbl>
            <c:dLbl>
              <c:idx val="3"/>
              <c:layout>
                <c:manualLayout>
                  <c:x val="4.5559640011436635E-2"/>
                  <c:y val="-0.1517815487353062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accent4"/>
                        </a:solidFill>
                        <a:latin typeface="+mn-lt"/>
                        <a:ea typeface="+mn-ea"/>
                        <a:cs typeface="+mn-cs"/>
                      </a:defRPr>
                    </a:pPr>
                    <a:fld id="{E882CA0F-A1F5-1448-A573-5CFEB47A7923}" type="VALUE">
                      <a:rPr lang="en-US" sz="1000" smtClean="0">
                        <a:solidFill>
                          <a:schemeClr val="accent4"/>
                        </a:solidFill>
                      </a:rPr>
                      <a:pPr>
                        <a:defRPr sz="1000">
                          <a:solidFill>
                            <a:schemeClr val="accent4"/>
                          </a:solidFill>
                        </a:defRPr>
                      </a:pPr>
                      <a:t>[VALUE]</a:t>
                    </a:fld>
                    <a:r>
                      <a:rPr lang="en-US" sz="1000" dirty="0">
                        <a:solidFill>
                          <a:schemeClr val="accent4"/>
                        </a:solidFill>
                      </a:rPr>
                      <a:t>%</a:t>
                    </a:r>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385-384D-B689-B11F2597C0A0}"/>
                </c:ext>
              </c:extLst>
            </c:dLbl>
            <c:dLbl>
              <c:idx val="4"/>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D660F01E-4680-4845-AA8D-CC6EE7EA6B66}" type="VALUE">
                      <a:rPr lang="en-US" sz="1000" smtClean="0"/>
                      <a:pPr>
                        <a:defRPr sz="1000">
                          <a:solidFill>
                            <a:schemeClr val="bg1"/>
                          </a:solidFill>
                        </a:defRPr>
                      </a:pPr>
                      <a:t>[VALUE]</a:t>
                    </a:fld>
                    <a:r>
                      <a:rPr lang="en-US" sz="1000" dirty="0"/>
                      <a:t>%</a:t>
                    </a: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385-384D-B689-B11F2597C0A0}"/>
                </c:ext>
              </c:extLst>
            </c:dLbl>
            <c:dLbl>
              <c:idx val="5"/>
              <c:tx>
                <c:rich>
                  <a:bodyPr/>
                  <a:lstStyle/>
                  <a:p>
                    <a:fld id="{750F4295-AAB2-1140-A9B8-D1A712A0119D}" type="VALUE">
                      <a:rPr lang="en-US" smtClean="0"/>
                      <a:pPr/>
                      <a:t>[VALUE]</a:t>
                    </a:fld>
                    <a:r>
                      <a:rPr lang="en-US" dirty="0"/>
                      <a:t>%</a:t>
                    </a:r>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385-384D-B689-B11F2597C0A0}"/>
                </c:ext>
              </c:extLst>
            </c:dLbl>
            <c:dLbl>
              <c:idx val="6"/>
              <c:delete val="1"/>
              <c:extLst>
                <c:ext xmlns:c15="http://schemas.microsoft.com/office/drawing/2012/chart" uri="{CE6537A1-D6FC-4f65-9D91-7224C49458BB}"/>
                <c:ext xmlns:c16="http://schemas.microsoft.com/office/drawing/2014/chart" uri="{C3380CC4-5D6E-409C-BE32-E72D297353CC}">
                  <c16:uniqueId val="{0000000D-3385-384D-B689-B11F2597C0A0}"/>
                </c:ext>
              </c:extLst>
            </c:dLbl>
            <c:dLbl>
              <c:idx val="7"/>
              <c:delete val="1"/>
              <c:extLst>
                <c:ext xmlns:c15="http://schemas.microsoft.com/office/drawing/2012/chart" uri="{CE6537A1-D6FC-4f65-9D91-7224C49458BB}"/>
                <c:ext xmlns:c16="http://schemas.microsoft.com/office/drawing/2014/chart" uri="{C3380CC4-5D6E-409C-BE32-E72D297353CC}">
                  <c16:uniqueId val="{0000000F-3385-384D-B689-B11F2597C0A0}"/>
                </c:ext>
              </c:extLst>
            </c:dLbl>
            <c:dLbl>
              <c:idx val="8"/>
              <c:delete val="1"/>
              <c:extLst>
                <c:ext xmlns:c15="http://schemas.microsoft.com/office/drawing/2012/chart" uri="{CE6537A1-D6FC-4f65-9D91-7224C49458BB}"/>
                <c:ext xmlns:c16="http://schemas.microsoft.com/office/drawing/2014/chart" uri="{C3380CC4-5D6E-409C-BE32-E72D297353CC}">
                  <c16:uniqueId val="{00000011-3385-384D-B689-B11F2597C0A0}"/>
                </c:ext>
              </c:extLst>
            </c:dLbl>
            <c:dLbl>
              <c:idx val="9"/>
              <c:delete val="1"/>
              <c:extLst>
                <c:ext xmlns:c15="http://schemas.microsoft.com/office/drawing/2012/chart" uri="{CE6537A1-D6FC-4f65-9D91-7224C49458BB}"/>
                <c:ext xmlns:c16="http://schemas.microsoft.com/office/drawing/2014/chart" uri="{C3380CC4-5D6E-409C-BE32-E72D297353CC}">
                  <c16:uniqueId val="{00000013-3385-384D-B689-B11F2597C0A0}"/>
                </c:ext>
              </c:extLst>
            </c:dLbl>
            <c:dLbl>
              <c:idx val="10"/>
              <c:delete val="1"/>
              <c:extLst>
                <c:ext xmlns:c15="http://schemas.microsoft.com/office/drawing/2012/chart" uri="{CE6537A1-D6FC-4f65-9D91-7224C49458BB}"/>
                <c:ext xmlns:c16="http://schemas.microsoft.com/office/drawing/2014/chart" uri="{C3380CC4-5D6E-409C-BE32-E72D297353CC}">
                  <c16:uniqueId val="{00000015-3385-384D-B689-B11F2597C0A0}"/>
                </c:ext>
              </c:extLst>
            </c:dLbl>
            <c:dLbl>
              <c:idx val="11"/>
              <c:delete val="1"/>
              <c:extLst>
                <c:ext xmlns:c15="http://schemas.microsoft.com/office/drawing/2012/chart" uri="{CE6537A1-D6FC-4f65-9D91-7224C49458BB}"/>
                <c:ext xmlns:c16="http://schemas.microsoft.com/office/drawing/2014/chart" uri="{C3380CC4-5D6E-409C-BE32-E72D297353CC}">
                  <c16:uniqueId val="{00000017-3385-384D-B689-B11F2597C0A0}"/>
                </c:ext>
              </c:extLst>
            </c:dLbl>
            <c:dLbl>
              <c:idx val="12"/>
              <c:delete val="1"/>
              <c:extLst>
                <c:ext xmlns:c15="http://schemas.microsoft.com/office/drawing/2012/chart" uri="{CE6537A1-D6FC-4f65-9D91-7224C49458BB}"/>
                <c:ext xmlns:c16="http://schemas.microsoft.com/office/drawing/2014/chart" uri="{C3380CC4-5D6E-409C-BE32-E72D297353CC}">
                  <c16:uniqueId val="{00000019-3385-384D-B689-B11F2597C0A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Sheet1!$A$2:$A$14</c:f>
              <c:strCache>
                <c:ptCount val="4"/>
                <c:pt idx="0">
                  <c:v>1st Qtr</c:v>
                </c:pt>
                <c:pt idx="1">
                  <c:v>2nd Qtr</c:v>
                </c:pt>
                <c:pt idx="2">
                  <c:v>3rd Qtr</c:v>
                </c:pt>
                <c:pt idx="3">
                  <c:v>4th Qtr</c:v>
                </c:pt>
              </c:strCache>
            </c:strRef>
          </c:cat>
          <c:val>
            <c:numRef>
              <c:f>Sheet1!$B$2:$B$14</c:f>
              <c:numCache>
                <c:formatCode>General</c:formatCode>
                <c:ptCount val="13"/>
                <c:pt idx="0">
                  <c:v>39.799999999999997</c:v>
                </c:pt>
                <c:pt idx="1">
                  <c:v>16.3</c:v>
                </c:pt>
                <c:pt idx="2">
                  <c:v>1.3</c:v>
                </c:pt>
                <c:pt idx="3">
                  <c:v>1.6</c:v>
                </c:pt>
                <c:pt idx="4">
                  <c:v>15</c:v>
                </c:pt>
                <c:pt idx="5">
                  <c:v>10.3</c:v>
                </c:pt>
                <c:pt idx="6">
                  <c:v>3.8</c:v>
                </c:pt>
                <c:pt idx="7">
                  <c:v>3</c:v>
                </c:pt>
                <c:pt idx="8">
                  <c:v>2.6</c:v>
                </c:pt>
                <c:pt idx="9">
                  <c:v>2.2999999999999998</c:v>
                </c:pt>
                <c:pt idx="10">
                  <c:v>2.1</c:v>
                </c:pt>
                <c:pt idx="11">
                  <c:v>1.7</c:v>
                </c:pt>
                <c:pt idx="12">
                  <c:v>0.23</c:v>
                </c:pt>
              </c:numCache>
            </c:numRef>
          </c:val>
          <c:extLst>
            <c:ext xmlns:c16="http://schemas.microsoft.com/office/drawing/2014/chart" uri="{C3380CC4-5D6E-409C-BE32-E72D297353CC}">
              <c16:uniqueId val="{0000001A-3385-384D-B689-B11F2597C0A0}"/>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94-4945-82BF-1F32C58E87B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94-4945-82BF-1F32C58E87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94-4945-82BF-1F32C58E87B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94-4945-82BF-1F32C58E87BD}"/>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1-FADB-497F-82CB-91066385D99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A</c:v>
                </c:pt>
                <c:pt idx="1">
                  <c:v>B</c:v>
                </c:pt>
                <c:pt idx="2">
                  <c:v>C</c:v>
                </c:pt>
                <c:pt idx="3">
                  <c:v>D</c:v>
                </c:pt>
                <c:pt idx="4">
                  <c:v>E</c:v>
                </c:pt>
              </c:strCache>
            </c:strRef>
          </c:cat>
          <c:val>
            <c:numRef>
              <c:f>Sheet1!$B$2:$B$6</c:f>
              <c:numCache>
                <c:formatCode>General</c:formatCode>
                <c:ptCount val="5"/>
                <c:pt idx="0">
                  <c:v>3</c:v>
                </c:pt>
                <c:pt idx="1">
                  <c:v>2</c:v>
                </c:pt>
                <c:pt idx="2">
                  <c:v>9</c:v>
                </c:pt>
                <c:pt idx="3">
                  <c:v>2</c:v>
                </c:pt>
                <c:pt idx="4">
                  <c:v>1</c:v>
                </c:pt>
              </c:numCache>
            </c:numRef>
          </c:val>
          <c:extLst>
            <c:ext xmlns:c16="http://schemas.microsoft.com/office/drawing/2014/chart" uri="{C3380CC4-5D6E-409C-BE32-E72D297353CC}">
              <c16:uniqueId val="{00000000-FADB-497F-82CB-91066385D99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rgbClr val="505050"/>
                </a:solidFill>
                <a:latin typeface="Arial" panose="020B0604020202020204" pitchFamily="34" charset="0"/>
                <a:ea typeface="+mn-ea"/>
                <a:cs typeface="Arial" panose="020B0604020202020204" pitchFamily="34" charset="0"/>
              </a:defRPr>
            </a:pPr>
            <a:r>
              <a:rPr lang="en-US" dirty="0">
                <a:solidFill>
                  <a:srgbClr val="505050"/>
                </a:solidFill>
              </a:rPr>
              <a:t>CEA (</a:t>
            </a:r>
            <a:r>
              <a:rPr lang="en-US" cap="none" dirty="0">
                <a:solidFill>
                  <a:srgbClr val="505050"/>
                </a:solidFill>
              </a:rPr>
              <a:t>µg/L</a:t>
            </a:r>
            <a:r>
              <a:rPr lang="en-US" dirty="0">
                <a:solidFill>
                  <a:srgbClr val="505050"/>
                </a:solidFill>
              </a:rPr>
              <a:t>)</a:t>
            </a:r>
          </a:p>
        </c:rich>
      </c:tx>
      <c:layout>
        <c:manualLayout>
          <c:xMode val="edge"/>
          <c:yMode val="edge"/>
          <c:x val="0.38472890684154093"/>
          <c:y val="0"/>
        </c:manualLayout>
      </c:layout>
      <c:overlay val="0"/>
      <c:spPr>
        <a:solidFill>
          <a:schemeClr val="bg1"/>
        </a:solidFill>
        <a:ln>
          <a:noFill/>
        </a:ln>
        <a:effectLst/>
      </c:spPr>
      <c:txPr>
        <a:bodyPr rot="0" spcFirstLastPara="1" vertOverflow="ellipsis" vert="horz" wrap="square" anchor="ctr" anchorCtr="1"/>
        <a:lstStyle/>
        <a:p>
          <a:pPr>
            <a:defRPr sz="1600" b="1" i="0" u="none" strike="noStrike" kern="1200" cap="all" spc="120" normalizeH="0" baseline="0">
              <a:solidFill>
                <a:srgbClr val="50505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4615172273919782E-2"/>
          <c:y val="0.10304166741791825"/>
          <c:w val="0.91413557453745886"/>
          <c:h val="0.8489968635572952"/>
        </c:manualLayout>
      </c:layout>
      <c:scatterChart>
        <c:scatterStyle val="lineMarker"/>
        <c:varyColors val="0"/>
        <c:ser>
          <c:idx val="0"/>
          <c:order val="0"/>
          <c:tx>
            <c:strRef>
              <c:f>Sheet1!$B$1</c:f>
              <c:strCache>
                <c:ptCount val="1"/>
                <c:pt idx="0">
                  <c:v>CEA (ug/l)</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xVal>
            <c:numRef>
              <c:f>Sheet1!$A$2:$A$9</c:f>
              <c:numCache>
                <c:formatCode>m/d/yy</c:formatCode>
                <c:ptCount val="8"/>
                <c:pt idx="0">
                  <c:v>44344</c:v>
                </c:pt>
                <c:pt idx="1">
                  <c:v>44400</c:v>
                </c:pt>
                <c:pt idx="2">
                  <c:v>44469</c:v>
                </c:pt>
                <c:pt idx="3">
                  <c:v>44522</c:v>
                </c:pt>
                <c:pt idx="4">
                  <c:v>44581</c:v>
                </c:pt>
                <c:pt idx="5">
                  <c:v>44645</c:v>
                </c:pt>
                <c:pt idx="6">
                  <c:v>44711</c:v>
                </c:pt>
                <c:pt idx="7">
                  <c:v>44781</c:v>
                </c:pt>
              </c:numCache>
            </c:numRef>
          </c:xVal>
          <c:yVal>
            <c:numRef>
              <c:f>Sheet1!$B$2:$B$9</c:f>
              <c:numCache>
                <c:formatCode>General</c:formatCode>
                <c:ptCount val="8"/>
                <c:pt idx="0">
                  <c:v>23</c:v>
                </c:pt>
                <c:pt idx="1">
                  <c:v>18</c:v>
                </c:pt>
                <c:pt idx="2">
                  <c:v>23</c:v>
                </c:pt>
                <c:pt idx="3">
                  <c:v>8.4</c:v>
                </c:pt>
                <c:pt idx="4">
                  <c:v>5.5</c:v>
                </c:pt>
                <c:pt idx="5">
                  <c:v>5</c:v>
                </c:pt>
                <c:pt idx="6">
                  <c:v>4.9000000000000004</c:v>
                </c:pt>
                <c:pt idx="7">
                  <c:v>3.9</c:v>
                </c:pt>
              </c:numCache>
            </c:numRef>
          </c:yVal>
          <c:smooth val="0"/>
          <c:extLst>
            <c:ext xmlns:c16="http://schemas.microsoft.com/office/drawing/2014/chart" uri="{C3380CC4-5D6E-409C-BE32-E72D297353CC}">
              <c16:uniqueId val="{00000000-BDDC-2343-B7CF-0EABB8496249}"/>
            </c:ext>
          </c:extLst>
        </c:ser>
        <c:dLbls>
          <c:showLegendKey val="0"/>
          <c:showVal val="0"/>
          <c:showCatName val="0"/>
          <c:showSerName val="0"/>
          <c:showPercent val="0"/>
          <c:showBubbleSize val="0"/>
        </c:dLbls>
        <c:axId val="1055309504"/>
        <c:axId val="1055267552"/>
      </c:scatterChart>
      <c:valAx>
        <c:axId val="1055309504"/>
        <c:scaling>
          <c:orientation val="minMax"/>
        </c:scaling>
        <c:delete val="0"/>
        <c:axPos val="b"/>
        <c:majorGridlines>
          <c:spPr>
            <a:ln w="9525" cap="flat" cmpd="sng" algn="ctr">
              <a:solidFill>
                <a:schemeClr val="tx1">
                  <a:lumMod val="15000"/>
                  <a:lumOff val="85000"/>
                </a:schemeClr>
              </a:solidFill>
              <a:round/>
            </a:ln>
            <a:effectLst/>
          </c:spPr>
        </c:majorGridlines>
        <c:numFmt formatCode="m/d/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505050"/>
                </a:solidFill>
                <a:latin typeface="Arial" panose="020B0604020202020204" pitchFamily="34" charset="0"/>
                <a:ea typeface="+mn-ea"/>
                <a:cs typeface="Arial" panose="020B0604020202020204" pitchFamily="34" charset="0"/>
              </a:defRPr>
            </a:pPr>
            <a:endParaRPr lang="en-US"/>
          </a:p>
        </c:txPr>
        <c:crossAx val="1055267552"/>
        <c:crosses val="autoZero"/>
        <c:crossBetween val="midCat"/>
      </c:valAx>
      <c:valAx>
        <c:axId val="1055267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Arial" panose="020B0604020202020204" pitchFamily="34" charset="0"/>
                <a:ea typeface="+mn-ea"/>
                <a:cs typeface="Arial" panose="020B0604020202020204" pitchFamily="34" charset="0"/>
              </a:defRPr>
            </a:pPr>
            <a:endParaRPr lang="en-US"/>
          </a:p>
        </c:txPr>
        <c:crossAx val="1055309504"/>
        <c:crosses val="autoZero"/>
        <c:crossBetween val="midCat"/>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35F3-4327-ADF6-388D9B154AD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5F3-4327-ADF6-388D9B154ADF}"/>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35F3-4327-ADF6-388D9B154AD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5F3-4327-ADF6-388D9B154AD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c:v>
                </c:pt>
                <c:pt idx="1">
                  <c:v>B</c:v>
                </c:pt>
                <c:pt idx="2">
                  <c:v>C</c:v>
                </c:pt>
                <c:pt idx="3">
                  <c:v>D</c:v>
                </c:pt>
              </c:strCache>
            </c:strRef>
          </c:cat>
          <c:val>
            <c:numRef>
              <c:f>Sheet1!$B$2:$B$5</c:f>
              <c:numCache>
                <c:formatCode>General</c:formatCode>
                <c:ptCount val="4"/>
                <c:pt idx="0">
                  <c:v>2</c:v>
                </c:pt>
                <c:pt idx="1">
                  <c:v>2</c:v>
                </c:pt>
                <c:pt idx="2">
                  <c:v>6</c:v>
                </c:pt>
                <c:pt idx="3">
                  <c:v>17</c:v>
                </c:pt>
              </c:numCache>
            </c:numRef>
          </c:val>
          <c:extLst>
            <c:ext xmlns:c16="http://schemas.microsoft.com/office/drawing/2014/chart" uri="{C3380CC4-5D6E-409C-BE32-E72D297353CC}">
              <c16:uniqueId val="{00000008-35F3-4327-ADF6-388D9B154AD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04A6-4229-A8B2-FC1FB42671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A6-4229-A8B2-FC1FB42671D2}"/>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04A6-4229-A8B2-FC1FB42671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A6-4229-A8B2-FC1FB42671D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Sheet1!$A$2:$A$5</c:f>
              <c:strCache>
                <c:ptCount val="4"/>
                <c:pt idx="0">
                  <c:v>A</c:v>
                </c:pt>
                <c:pt idx="1">
                  <c:v>B</c:v>
                </c:pt>
                <c:pt idx="2">
                  <c:v>C</c:v>
                </c:pt>
                <c:pt idx="3">
                  <c:v>D</c:v>
                </c:pt>
              </c:strCache>
            </c:strRef>
          </c:cat>
          <c:val>
            <c:numRef>
              <c:f>Sheet1!$B$2:$B$5</c:f>
              <c:numCache>
                <c:formatCode>General</c:formatCode>
                <c:ptCount val="4"/>
                <c:pt idx="0">
                  <c:v>3</c:v>
                </c:pt>
                <c:pt idx="1">
                  <c:v>3</c:v>
                </c:pt>
                <c:pt idx="2">
                  <c:v>3</c:v>
                </c:pt>
                <c:pt idx="3">
                  <c:v>6</c:v>
                </c:pt>
              </c:numCache>
            </c:numRef>
          </c:val>
          <c:extLst>
            <c:ext xmlns:c16="http://schemas.microsoft.com/office/drawing/2014/chart" uri="{C3380CC4-5D6E-409C-BE32-E72D297353CC}">
              <c16:uniqueId val="{00000008-04A6-4229-A8B2-FC1FB42671D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82EFA3-A5AE-44B4-87BE-644147F6028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C7C095B-4167-4C9C-A997-8B35C6EA49E0}">
      <dgm:prSet phldrT="[Texto]"/>
      <dgm:spPr/>
      <dgm:t>
        <a:bodyPr/>
        <a:lstStyle/>
        <a:p>
          <a:pPr marL="176213" indent="0" algn="l"/>
          <a:r>
            <a:rPr lang="en-GB" b="1" noProof="0" dirty="0"/>
            <a:t>T</a:t>
          </a:r>
          <a:r>
            <a:rPr lang="en-GB" noProof="0" dirty="0"/>
            <a:t>issue</a:t>
          </a:r>
        </a:p>
      </dgm:t>
    </dgm:pt>
    <dgm:pt modelId="{0D970F98-918A-4B2E-8349-C7FBF91CAD7C}" type="parTrans" cxnId="{87AF0BCF-4857-498E-8F81-EB72E393893C}">
      <dgm:prSet/>
      <dgm:spPr/>
      <dgm:t>
        <a:bodyPr/>
        <a:lstStyle/>
        <a:p>
          <a:endParaRPr lang="en-GB" noProof="0" dirty="0"/>
        </a:p>
      </dgm:t>
    </dgm:pt>
    <dgm:pt modelId="{79CA00B9-B4AF-4A1F-A181-8298C96EBD5A}" type="sibTrans" cxnId="{87AF0BCF-4857-498E-8F81-EB72E393893C}">
      <dgm:prSet/>
      <dgm:spPr/>
      <dgm:t>
        <a:bodyPr/>
        <a:lstStyle/>
        <a:p>
          <a:endParaRPr lang="en-GB" noProof="0" dirty="0"/>
        </a:p>
      </dgm:t>
    </dgm:pt>
    <dgm:pt modelId="{7251AB45-2DC5-4358-9BF4-67B0AB6A0540}">
      <dgm:prSet phldrT="[Texto]"/>
      <dgm:spPr/>
      <dgm:t>
        <a:bodyPr/>
        <a:lstStyle/>
        <a:p>
          <a:pPr marL="0" indent="176213" algn="l"/>
          <a:r>
            <a:rPr lang="en-GB" b="1" noProof="0" dirty="0"/>
            <a:t>T</a:t>
          </a:r>
          <a:r>
            <a:rPr lang="en-GB" noProof="0" dirty="0"/>
            <a:t>esting</a:t>
          </a:r>
        </a:p>
      </dgm:t>
    </dgm:pt>
    <dgm:pt modelId="{C8365ED7-F212-4067-9143-A9E17B0E7E46}" type="parTrans" cxnId="{35F03C47-EC03-4094-B9B3-528DD287CEC1}">
      <dgm:prSet/>
      <dgm:spPr/>
      <dgm:t>
        <a:bodyPr/>
        <a:lstStyle/>
        <a:p>
          <a:endParaRPr lang="en-GB" noProof="0" dirty="0"/>
        </a:p>
      </dgm:t>
    </dgm:pt>
    <dgm:pt modelId="{00467611-5983-459E-B883-013C14C6506A}" type="sibTrans" cxnId="{35F03C47-EC03-4094-B9B3-528DD287CEC1}">
      <dgm:prSet/>
      <dgm:spPr/>
      <dgm:t>
        <a:bodyPr/>
        <a:lstStyle/>
        <a:p>
          <a:endParaRPr lang="en-GB" noProof="0" dirty="0"/>
        </a:p>
      </dgm:t>
    </dgm:pt>
    <dgm:pt modelId="{82001BBF-F684-452C-9B22-3F7A4F6C2A23}">
      <dgm:prSet phldrT="[Texto]"/>
      <dgm:spPr/>
      <dgm:t>
        <a:bodyPr/>
        <a:lstStyle/>
        <a:p>
          <a:pPr marL="0" indent="176213" algn="l"/>
          <a:r>
            <a:rPr lang="en-GB" b="1" noProof="0" dirty="0"/>
            <a:t>T</a:t>
          </a:r>
          <a:r>
            <a:rPr lang="en-GB" noProof="0" dirty="0"/>
            <a:t>ime (TAT)</a:t>
          </a:r>
        </a:p>
      </dgm:t>
    </dgm:pt>
    <dgm:pt modelId="{94299FED-F40C-42D3-ABD2-D47B6F5AC445}" type="parTrans" cxnId="{DB0D2C0C-0FA4-45BC-89C0-ECB1D3D979D6}">
      <dgm:prSet/>
      <dgm:spPr/>
      <dgm:t>
        <a:bodyPr/>
        <a:lstStyle/>
        <a:p>
          <a:endParaRPr lang="en-GB" noProof="0" dirty="0"/>
        </a:p>
      </dgm:t>
    </dgm:pt>
    <dgm:pt modelId="{0C5802D5-D7F3-47DF-AE33-32542AC65DDF}" type="sibTrans" cxnId="{DB0D2C0C-0FA4-45BC-89C0-ECB1D3D979D6}">
      <dgm:prSet/>
      <dgm:spPr/>
      <dgm:t>
        <a:bodyPr/>
        <a:lstStyle/>
        <a:p>
          <a:endParaRPr lang="en-GB" noProof="0" dirty="0"/>
        </a:p>
      </dgm:t>
    </dgm:pt>
    <dgm:pt modelId="{DE011C9C-EDCA-4214-A97B-FDE63E9C5ED3}">
      <dgm:prSet/>
      <dgm:spPr/>
      <dgm:t>
        <a:bodyPr/>
        <a:lstStyle/>
        <a:p>
          <a:pPr marL="0" indent="176213" algn="l"/>
          <a:r>
            <a:rPr lang="en-GB" b="1" noProof="0" dirty="0"/>
            <a:t>T</a:t>
          </a:r>
          <a:r>
            <a:rPr lang="en-GB" noProof="0" dirty="0"/>
            <a:t>ab</a:t>
          </a:r>
          <a:r>
            <a:rPr lang="en-GB" b="1" noProof="0" dirty="0"/>
            <a:t> </a:t>
          </a:r>
          <a:r>
            <a:rPr lang="en-GB" noProof="0" dirty="0"/>
            <a:t>(cost)</a:t>
          </a:r>
        </a:p>
      </dgm:t>
    </dgm:pt>
    <dgm:pt modelId="{9A6C4F98-EA98-421F-9A6D-5D83FC2C2CE2}" type="parTrans" cxnId="{7ABF7B63-93AE-4CC8-9BFF-0E92C06C432D}">
      <dgm:prSet/>
      <dgm:spPr/>
      <dgm:t>
        <a:bodyPr/>
        <a:lstStyle/>
        <a:p>
          <a:endParaRPr lang="en-GB" noProof="0" dirty="0"/>
        </a:p>
      </dgm:t>
    </dgm:pt>
    <dgm:pt modelId="{109B68C5-0A55-4460-B82A-81C73FAD9405}" type="sibTrans" cxnId="{7ABF7B63-93AE-4CC8-9BFF-0E92C06C432D}">
      <dgm:prSet/>
      <dgm:spPr/>
      <dgm:t>
        <a:bodyPr/>
        <a:lstStyle/>
        <a:p>
          <a:endParaRPr lang="en-GB" noProof="0" dirty="0"/>
        </a:p>
      </dgm:t>
    </dgm:pt>
    <dgm:pt modelId="{C3EE0A03-5821-4E22-8703-EE3492212280}" type="pres">
      <dgm:prSet presAssocID="{5B82EFA3-A5AE-44B4-87BE-644147F60287}" presName="linearFlow" presStyleCnt="0">
        <dgm:presLayoutVars>
          <dgm:dir/>
          <dgm:resizeHandles val="exact"/>
        </dgm:presLayoutVars>
      </dgm:prSet>
      <dgm:spPr/>
    </dgm:pt>
    <dgm:pt modelId="{1221F85E-FD81-4559-A728-A0CB5DB4CECF}" type="pres">
      <dgm:prSet presAssocID="{CC7C095B-4167-4C9C-A997-8B35C6EA49E0}" presName="composite" presStyleCnt="0"/>
      <dgm:spPr/>
    </dgm:pt>
    <dgm:pt modelId="{42312A96-1F6D-4CCB-AD32-2E3B93EF1E4C}" type="pres">
      <dgm:prSet presAssocID="{CC7C095B-4167-4C9C-A997-8B35C6EA49E0}" presName="imgShp" presStyleLbl="fgImgPlace1" presStyleIdx="0" presStyleCnt="4"/>
      <dgm:spPr/>
    </dgm:pt>
    <dgm:pt modelId="{F6561246-64FF-4942-9151-808B72322A40}" type="pres">
      <dgm:prSet presAssocID="{CC7C095B-4167-4C9C-A997-8B35C6EA49E0}" presName="txShp" presStyleLbl="node1" presStyleIdx="0" presStyleCnt="4" custLinFactNeighborY="16778">
        <dgm:presLayoutVars>
          <dgm:bulletEnabled val="1"/>
        </dgm:presLayoutVars>
      </dgm:prSet>
      <dgm:spPr/>
    </dgm:pt>
    <dgm:pt modelId="{E743FEE4-0088-466D-9E0E-5FAB2A39253C}" type="pres">
      <dgm:prSet presAssocID="{79CA00B9-B4AF-4A1F-A181-8298C96EBD5A}" presName="spacing" presStyleCnt="0"/>
      <dgm:spPr/>
    </dgm:pt>
    <dgm:pt modelId="{13A77D38-2126-4F11-AC1E-F74D67D009DA}" type="pres">
      <dgm:prSet presAssocID="{7251AB45-2DC5-4358-9BF4-67B0AB6A0540}" presName="composite" presStyleCnt="0"/>
      <dgm:spPr/>
    </dgm:pt>
    <dgm:pt modelId="{26D299FE-E263-418B-8FC5-751DEA2D2240}" type="pres">
      <dgm:prSet presAssocID="{7251AB45-2DC5-4358-9BF4-67B0AB6A0540}" presName="imgShp" presStyleLbl="fgImgPlace1" presStyleIdx="1" presStyleCnt="4"/>
      <dgm:spPr/>
    </dgm:pt>
    <dgm:pt modelId="{A809BAAE-7F35-48CD-89CE-EA74D93340C9}" type="pres">
      <dgm:prSet presAssocID="{7251AB45-2DC5-4358-9BF4-67B0AB6A0540}" presName="txShp" presStyleLbl="node1" presStyleIdx="1" presStyleCnt="4" custLinFactNeighborY="16778">
        <dgm:presLayoutVars>
          <dgm:bulletEnabled val="1"/>
        </dgm:presLayoutVars>
      </dgm:prSet>
      <dgm:spPr/>
    </dgm:pt>
    <dgm:pt modelId="{FF075A79-EE38-4471-AD99-056D49FF16A1}" type="pres">
      <dgm:prSet presAssocID="{00467611-5983-459E-B883-013C14C6506A}" presName="spacing" presStyleCnt="0"/>
      <dgm:spPr/>
    </dgm:pt>
    <dgm:pt modelId="{8DEC8C42-A3DD-494B-98DF-6AAC69AFC1DD}" type="pres">
      <dgm:prSet presAssocID="{82001BBF-F684-452C-9B22-3F7A4F6C2A23}" presName="composite" presStyleCnt="0"/>
      <dgm:spPr/>
    </dgm:pt>
    <dgm:pt modelId="{1CDFCA95-A9CD-4A9D-A8A0-D40113B87A7B}" type="pres">
      <dgm:prSet presAssocID="{82001BBF-F684-452C-9B22-3F7A4F6C2A23}" presName="imgShp" presStyleLbl="fgImgPlace1" presStyleIdx="2" presStyleCnt="4"/>
      <dgm:spPr/>
    </dgm:pt>
    <dgm:pt modelId="{07F73FDC-DBB6-481E-B0FB-889F0F440A6F}" type="pres">
      <dgm:prSet presAssocID="{82001BBF-F684-452C-9B22-3F7A4F6C2A23}" presName="txShp" presStyleLbl="node1" presStyleIdx="2" presStyleCnt="4" custLinFactNeighborY="16778">
        <dgm:presLayoutVars>
          <dgm:bulletEnabled val="1"/>
        </dgm:presLayoutVars>
      </dgm:prSet>
      <dgm:spPr/>
    </dgm:pt>
    <dgm:pt modelId="{C6276075-2CBE-41AD-8D84-E9033FEE28AE}" type="pres">
      <dgm:prSet presAssocID="{0C5802D5-D7F3-47DF-AE33-32542AC65DDF}" presName="spacing" presStyleCnt="0"/>
      <dgm:spPr/>
    </dgm:pt>
    <dgm:pt modelId="{FD814BEB-DB3B-486B-960C-5C1D50E75A71}" type="pres">
      <dgm:prSet presAssocID="{DE011C9C-EDCA-4214-A97B-FDE63E9C5ED3}" presName="composite" presStyleCnt="0"/>
      <dgm:spPr/>
    </dgm:pt>
    <dgm:pt modelId="{6A9A904D-7157-4742-A15E-74259CDD79F5}" type="pres">
      <dgm:prSet presAssocID="{DE011C9C-EDCA-4214-A97B-FDE63E9C5ED3}" presName="imgShp" presStyleLbl="fgImgPlace1" presStyleIdx="3" presStyleCnt="4"/>
      <dgm:spPr/>
    </dgm:pt>
    <dgm:pt modelId="{93C7D854-8160-4FFB-B7EF-DDD097094B88}" type="pres">
      <dgm:prSet presAssocID="{DE011C9C-EDCA-4214-A97B-FDE63E9C5ED3}" presName="txShp" presStyleLbl="node1" presStyleIdx="3" presStyleCnt="4">
        <dgm:presLayoutVars>
          <dgm:bulletEnabled val="1"/>
        </dgm:presLayoutVars>
      </dgm:prSet>
      <dgm:spPr/>
    </dgm:pt>
  </dgm:ptLst>
  <dgm:cxnLst>
    <dgm:cxn modelId="{8964F308-3FA7-4B49-876B-C6BBC241D6D4}" type="presOf" srcId="{82001BBF-F684-452C-9B22-3F7A4F6C2A23}" destId="{07F73FDC-DBB6-481E-B0FB-889F0F440A6F}" srcOrd="0" destOrd="0" presId="urn:microsoft.com/office/officeart/2005/8/layout/vList3"/>
    <dgm:cxn modelId="{DB0D2C0C-0FA4-45BC-89C0-ECB1D3D979D6}" srcId="{5B82EFA3-A5AE-44B4-87BE-644147F60287}" destId="{82001BBF-F684-452C-9B22-3F7A4F6C2A23}" srcOrd="2" destOrd="0" parTransId="{94299FED-F40C-42D3-ABD2-D47B6F5AC445}" sibTransId="{0C5802D5-D7F3-47DF-AE33-32542AC65DDF}"/>
    <dgm:cxn modelId="{704A3B13-687C-4218-8DCA-9B3D53700740}" type="presOf" srcId="{CC7C095B-4167-4C9C-A997-8B35C6EA49E0}" destId="{F6561246-64FF-4942-9151-808B72322A40}" srcOrd="0" destOrd="0" presId="urn:microsoft.com/office/officeart/2005/8/layout/vList3"/>
    <dgm:cxn modelId="{80B7C429-F3F2-4EA2-8112-A18C80F55F43}" type="presOf" srcId="{DE011C9C-EDCA-4214-A97B-FDE63E9C5ED3}" destId="{93C7D854-8160-4FFB-B7EF-DDD097094B88}" srcOrd="0" destOrd="0" presId="urn:microsoft.com/office/officeart/2005/8/layout/vList3"/>
    <dgm:cxn modelId="{7ABF7B63-93AE-4CC8-9BFF-0E92C06C432D}" srcId="{5B82EFA3-A5AE-44B4-87BE-644147F60287}" destId="{DE011C9C-EDCA-4214-A97B-FDE63E9C5ED3}" srcOrd="3" destOrd="0" parTransId="{9A6C4F98-EA98-421F-9A6D-5D83FC2C2CE2}" sibTransId="{109B68C5-0A55-4460-B82A-81C73FAD9405}"/>
    <dgm:cxn modelId="{35F03C47-EC03-4094-B9B3-528DD287CEC1}" srcId="{5B82EFA3-A5AE-44B4-87BE-644147F60287}" destId="{7251AB45-2DC5-4358-9BF4-67B0AB6A0540}" srcOrd="1" destOrd="0" parTransId="{C8365ED7-F212-4067-9143-A9E17B0E7E46}" sibTransId="{00467611-5983-459E-B883-013C14C6506A}"/>
    <dgm:cxn modelId="{37F579BE-1EDF-49B9-8058-B73546BBFEBF}" type="presOf" srcId="{5B82EFA3-A5AE-44B4-87BE-644147F60287}" destId="{C3EE0A03-5821-4E22-8703-EE3492212280}" srcOrd="0" destOrd="0" presId="urn:microsoft.com/office/officeart/2005/8/layout/vList3"/>
    <dgm:cxn modelId="{87AF0BCF-4857-498E-8F81-EB72E393893C}" srcId="{5B82EFA3-A5AE-44B4-87BE-644147F60287}" destId="{CC7C095B-4167-4C9C-A997-8B35C6EA49E0}" srcOrd="0" destOrd="0" parTransId="{0D970F98-918A-4B2E-8349-C7FBF91CAD7C}" sibTransId="{79CA00B9-B4AF-4A1F-A181-8298C96EBD5A}"/>
    <dgm:cxn modelId="{99E8E6FF-A803-471A-A4DC-A1A2D3C942C5}" type="presOf" srcId="{7251AB45-2DC5-4358-9BF4-67B0AB6A0540}" destId="{A809BAAE-7F35-48CD-89CE-EA74D93340C9}" srcOrd="0" destOrd="0" presId="urn:microsoft.com/office/officeart/2005/8/layout/vList3"/>
    <dgm:cxn modelId="{FD110C7E-727D-4ECA-B2A4-E5BEAEA34613}" type="presParOf" srcId="{C3EE0A03-5821-4E22-8703-EE3492212280}" destId="{1221F85E-FD81-4559-A728-A0CB5DB4CECF}" srcOrd="0" destOrd="0" presId="urn:microsoft.com/office/officeart/2005/8/layout/vList3"/>
    <dgm:cxn modelId="{16339EFD-DB25-43C8-BDF5-07BD8EAEA475}" type="presParOf" srcId="{1221F85E-FD81-4559-A728-A0CB5DB4CECF}" destId="{42312A96-1F6D-4CCB-AD32-2E3B93EF1E4C}" srcOrd="0" destOrd="0" presId="urn:microsoft.com/office/officeart/2005/8/layout/vList3"/>
    <dgm:cxn modelId="{E58BFCDB-9790-44C8-8741-062442E96E18}" type="presParOf" srcId="{1221F85E-FD81-4559-A728-A0CB5DB4CECF}" destId="{F6561246-64FF-4942-9151-808B72322A40}" srcOrd="1" destOrd="0" presId="urn:microsoft.com/office/officeart/2005/8/layout/vList3"/>
    <dgm:cxn modelId="{001C318E-C1BB-4015-A9C5-98CD5FAEE650}" type="presParOf" srcId="{C3EE0A03-5821-4E22-8703-EE3492212280}" destId="{E743FEE4-0088-466D-9E0E-5FAB2A39253C}" srcOrd="1" destOrd="0" presId="urn:microsoft.com/office/officeart/2005/8/layout/vList3"/>
    <dgm:cxn modelId="{71755E24-2207-4369-9436-FDD917F3BCFB}" type="presParOf" srcId="{C3EE0A03-5821-4E22-8703-EE3492212280}" destId="{13A77D38-2126-4F11-AC1E-F74D67D009DA}" srcOrd="2" destOrd="0" presId="urn:microsoft.com/office/officeart/2005/8/layout/vList3"/>
    <dgm:cxn modelId="{B6579C07-6009-4B3B-B7CE-FC7F5094F28F}" type="presParOf" srcId="{13A77D38-2126-4F11-AC1E-F74D67D009DA}" destId="{26D299FE-E263-418B-8FC5-751DEA2D2240}" srcOrd="0" destOrd="0" presId="urn:microsoft.com/office/officeart/2005/8/layout/vList3"/>
    <dgm:cxn modelId="{C18C2131-A585-4393-A27D-472F5BBB7DF5}" type="presParOf" srcId="{13A77D38-2126-4F11-AC1E-F74D67D009DA}" destId="{A809BAAE-7F35-48CD-89CE-EA74D93340C9}" srcOrd="1" destOrd="0" presId="urn:microsoft.com/office/officeart/2005/8/layout/vList3"/>
    <dgm:cxn modelId="{4D1709AC-F41A-4B32-8622-D4B90618857E}" type="presParOf" srcId="{C3EE0A03-5821-4E22-8703-EE3492212280}" destId="{FF075A79-EE38-4471-AD99-056D49FF16A1}" srcOrd="3" destOrd="0" presId="urn:microsoft.com/office/officeart/2005/8/layout/vList3"/>
    <dgm:cxn modelId="{B8A79877-74C2-4364-94D8-85F62C09EEB9}" type="presParOf" srcId="{C3EE0A03-5821-4E22-8703-EE3492212280}" destId="{8DEC8C42-A3DD-494B-98DF-6AAC69AFC1DD}" srcOrd="4" destOrd="0" presId="urn:microsoft.com/office/officeart/2005/8/layout/vList3"/>
    <dgm:cxn modelId="{E994765D-2D27-4572-9959-F3EBD5C501DF}" type="presParOf" srcId="{8DEC8C42-A3DD-494B-98DF-6AAC69AFC1DD}" destId="{1CDFCA95-A9CD-4A9D-A8A0-D40113B87A7B}" srcOrd="0" destOrd="0" presId="urn:microsoft.com/office/officeart/2005/8/layout/vList3"/>
    <dgm:cxn modelId="{7FCEEB3D-6D59-40C8-A048-A840CDC8AD9E}" type="presParOf" srcId="{8DEC8C42-A3DD-494B-98DF-6AAC69AFC1DD}" destId="{07F73FDC-DBB6-481E-B0FB-889F0F440A6F}" srcOrd="1" destOrd="0" presId="urn:microsoft.com/office/officeart/2005/8/layout/vList3"/>
    <dgm:cxn modelId="{6469F561-61D9-4FEB-A00D-7EC22B2EB1E0}" type="presParOf" srcId="{C3EE0A03-5821-4E22-8703-EE3492212280}" destId="{C6276075-2CBE-41AD-8D84-E9033FEE28AE}" srcOrd="5" destOrd="0" presId="urn:microsoft.com/office/officeart/2005/8/layout/vList3"/>
    <dgm:cxn modelId="{3CB0FB35-684B-44AF-8DA1-742E670700C3}" type="presParOf" srcId="{C3EE0A03-5821-4E22-8703-EE3492212280}" destId="{FD814BEB-DB3B-486B-960C-5C1D50E75A71}" srcOrd="6" destOrd="0" presId="urn:microsoft.com/office/officeart/2005/8/layout/vList3"/>
    <dgm:cxn modelId="{C8CE7B47-4805-4D7F-81AB-229C8145568E}" type="presParOf" srcId="{FD814BEB-DB3B-486B-960C-5C1D50E75A71}" destId="{6A9A904D-7157-4742-A15E-74259CDD79F5}" srcOrd="0" destOrd="0" presId="urn:microsoft.com/office/officeart/2005/8/layout/vList3"/>
    <dgm:cxn modelId="{CE2A12EB-442C-4C61-A43E-B60D12AA68F9}" type="presParOf" srcId="{FD814BEB-DB3B-486B-960C-5C1D50E75A71}" destId="{93C7D854-8160-4FFB-B7EF-DDD097094B8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61246-64FF-4942-9151-808B72322A40}">
      <dsp:nvSpPr>
        <dsp:cNvPr id="0" name=""/>
        <dsp:cNvSpPr/>
      </dsp:nvSpPr>
      <dsp:spPr>
        <a:xfrm rot="10800000">
          <a:off x="859205" y="97554"/>
          <a:ext cx="2836413" cy="5790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60" tIns="99060" rIns="184912" bIns="99060" numCol="1" spcCol="1270" anchor="ctr" anchorCtr="0">
          <a:noAutofit/>
        </a:bodyPr>
        <a:lstStyle/>
        <a:p>
          <a:pPr marL="176213" lvl="0" indent="0" algn="l" defTabSz="1155700">
            <a:lnSpc>
              <a:spcPct val="90000"/>
            </a:lnSpc>
            <a:spcBef>
              <a:spcPct val="0"/>
            </a:spcBef>
            <a:spcAft>
              <a:spcPct val="35000"/>
            </a:spcAft>
            <a:buNone/>
          </a:pPr>
          <a:r>
            <a:rPr lang="en-GB" sz="2600" b="1" kern="1200" noProof="0" dirty="0"/>
            <a:t>T</a:t>
          </a:r>
          <a:r>
            <a:rPr lang="en-GB" sz="2600" kern="1200" noProof="0" dirty="0"/>
            <a:t>issue</a:t>
          </a:r>
        </a:p>
      </dsp:txBody>
      <dsp:txXfrm rot="10800000">
        <a:off x="1003975" y="97554"/>
        <a:ext cx="2691643" cy="579082"/>
      </dsp:txXfrm>
    </dsp:sp>
    <dsp:sp modelId="{42312A96-1F6D-4CCB-AD32-2E3B93EF1E4C}">
      <dsp:nvSpPr>
        <dsp:cNvPr id="0" name=""/>
        <dsp:cNvSpPr/>
      </dsp:nvSpPr>
      <dsp:spPr>
        <a:xfrm>
          <a:off x="569664" y="395"/>
          <a:ext cx="579082" cy="57908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9BAAE-7F35-48CD-89CE-EA74D93340C9}">
      <dsp:nvSpPr>
        <dsp:cNvPr id="0" name=""/>
        <dsp:cNvSpPr/>
      </dsp:nvSpPr>
      <dsp:spPr>
        <a:xfrm rot="10800000">
          <a:off x="859205" y="849497"/>
          <a:ext cx="2836413" cy="5790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60" tIns="99060" rIns="184912" bIns="99060" numCol="1" spcCol="1270" anchor="ctr" anchorCtr="0">
          <a:noAutofit/>
        </a:bodyPr>
        <a:lstStyle/>
        <a:p>
          <a:pPr marL="0" lvl="0" indent="176213" algn="l" defTabSz="1155700">
            <a:lnSpc>
              <a:spcPct val="90000"/>
            </a:lnSpc>
            <a:spcBef>
              <a:spcPct val="0"/>
            </a:spcBef>
            <a:spcAft>
              <a:spcPct val="35000"/>
            </a:spcAft>
            <a:buNone/>
          </a:pPr>
          <a:r>
            <a:rPr lang="en-GB" sz="2600" b="1" kern="1200" noProof="0" dirty="0"/>
            <a:t>T</a:t>
          </a:r>
          <a:r>
            <a:rPr lang="en-GB" sz="2600" kern="1200" noProof="0" dirty="0"/>
            <a:t>esting</a:t>
          </a:r>
        </a:p>
      </dsp:txBody>
      <dsp:txXfrm rot="10800000">
        <a:off x="1003975" y="849497"/>
        <a:ext cx="2691643" cy="579082"/>
      </dsp:txXfrm>
    </dsp:sp>
    <dsp:sp modelId="{26D299FE-E263-418B-8FC5-751DEA2D2240}">
      <dsp:nvSpPr>
        <dsp:cNvPr id="0" name=""/>
        <dsp:cNvSpPr/>
      </dsp:nvSpPr>
      <dsp:spPr>
        <a:xfrm>
          <a:off x="569664" y="752339"/>
          <a:ext cx="579082" cy="57908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F73FDC-DBB6-481E-B0FB-889F0F440A6F}">
      <dsp:nvSpPr>
        <dsp:cNvPr id="0" name=""/>
        <dsp:cNvSpPr/>
      </dsp:nvSpPr>
      <dsp:spPr>
        <a:xfrm rot="10800000">
          <a:off x="859205" y="1601441"/>
          <a:ext cx="2836413" cy="5790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60" tIns="99060" rIns="184912" bIns="99060" numCol="1" spcCol="1270" anchor="ctr" anchorCtr="0">
          <a:noAutofit/>
        </a:bodyPr>
        <a:lstStyle/>
        <a:p>
          <a:pPr marL="0" lvl="0" indent="176213" algn="l" defTabSz="1155700">
            <a:lnSpc>
              <a:spcPct val="90000"/>
            </a:lnSpc>
            <a:spcBef>
              <a:spcPct val="0"/>
            </a:spcBef>
            <a:spcAft>
              <a:spcPct val="35000"/>
            </a:spcAft>
            <a:buNone/>
          </a:pPr>
          <a:r>
            <a:rPr lang="en-GB" sz="2600" b="1" kern="1200" noProof="0" dirty="0"/>
            <a:t>T</a:t>
          </a:r>
          <a:r>
            <a:rPr lang="en-GB" sz="2600" kern="1200" noProof="0" dirty="0"/>
            <a:t>ime (TAT)</a:t>
          </a:r>
        </a:p>
      </dsp:txBody>
      <dsp:txXfrm rot="10800000">
        <a:off x="1003975" y="1601441"/>
        <a:ext cx="2691643" cy="579082"/>
      </dsp:txXfrm>
    </dsp:sp>
    <dsp:sp modelId="{1CDFCA95-A9CD-4A9D-A8A0-D40113B87A7B}">
      <dsp:nvSpPr>
        <dsp:cNvPr id="0" name=""/>
        <dsp:cNvSpPr/>
      </dsp:nvSpPr>
      <dsp:spPr>
        <a:xfrm>
          <a:off x="569664" y="1504282"/>
          <a:ext cx="579082" cy="57908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C7D854-8160-4FFB-B7EF-DDD097094B88}">
      <dsp:nvSpPr>
        <dsp:cNvPr id="0" name=""/>
        <dsp:cNvSpPr/>
      </dsp:nvSpPr>
      <dsp:spPr>
        <a:xfrm rot="10800000">
          <a:off x="859205" y="2256226"/>
          <a:ext cx="2836413" cy="5790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360" tIns="99060" rIns="184912" bIns="99060" numCol="1" spcCol="1270" anchor="ctr" anchorCtr="0">
          <a:noAutofit/>
        </a:bodyPr>
        <a:lstStyle/>
        <a:p>
          <a:pPr marL="0" lvl="0" indent="176213" algn="l" defTabSz="1155700">
            <a:lnSpc>
              <a:spcPct val="90000"/>
            </a:lnSpc>
            <a:spcBef>
              <a:spcPct val="0"/>
            </a:spcBef>
            <a:spcAft>
              <a:spcPct val="35000"/>
            </a:spcAft>
            <a:buNone/>
          </a:pPr>
          <a:r>
            <a:rPr lang="en-GB" sz="2600" b="1" kern="1200" noProof="0" dirty="0"/>
            <a:t>T</a:t>
          </a:r>
          <a:r>
            <a:rPr lang="en-GB" sz="2600" kern="1200" noProof="0" dirty="0"/>
            <a:t>ab</a:t>
          </a:r>
          <a:r>
            <a:rPr lang="en-GB" sz="2600" b="1" kern="1200" noProof="0" dirty="0"/>
            <a:t> </a:t>
          </a:r>
          <a:r>
            <a:rPr lang="en-GB" sz="2600" kern="1200" noProof="0" dirty="0"/>
            <a:t>(cost)</a:t>
          </a:r>
        </a:p>
      </dsp:txBody>
      <dsp:txXfrm rot="10800000">
        <a:off x="1003975" y="2256226"/>
        <a:ext cx="2691643" cy="579082"/>
      </dsp:txXfrm>
    </dsp:sp>
    <dsp:sp modelId="{6A9A904D-7157-4742-A15E-74259CDD79F5}">
      <dsp:nvSpPr>
        <dsp:cNvPr id="0" name=""/>
        <dsp:cNvSpPr/>
      </dsp:nvSpPr>
      <dsp:spPr>
        <a:xfrm>
          <a:off x="569664" y="2256226"/>
          <a:ext cx="579082" cy="57908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FR" dirty="0"/>
          </a:p>
        </p:txBody>
      </p:sp>
      <p:sp>
        <p:nvSpPr>
          <p:cNvPr id="3" name="Espace réservé de la date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3104895-A7AF-EB49-BC80-D77792D61F32}" type="datetime1">
              <a:rPr lang="en-US" smtClean="0"/>
              <a:pPr/>
              <a:t>5/15/2024</a:t>
            </a:fld>
            <a:endParaRPr lang="fr-FR" dirty="0"/>
          </a:p>
        </p:txBody>
      </p:sp>
      <p:sp>
        <p:nvSpPr>
          <p:cNvPr id="4" name="Espace réservé du pied de page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D780E35-D53F-A543-ACCF-E1BBCCF01F3F}" type="slidenum">
              <a:rPr lang="fr-FR" smtClean="0"/>
              <a:pPr/>
              <a:t>‹#›</a:t>
            </a:fld>
            <a:endParaRPr lang="fr-FR" dirty="0"/>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FR" dirty="0"/>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A2D364-CD50-1942-A8D0-558BD1BC24CC}" type="datetime1">
              <a:rPr lang="en-US" smtClean="0"/>
              <a:pPr/>
              <a:t>5/15/2024</a:t>
            </a:fld>
            <a:endParaRPr lang="fr-FR" dirty="0"/>
          </a:p>
        </p:txBody>
      </p:sp>
      <p:sp>
        <p:nvSpPr>
          <p:cNvPr id="4" name="Espace réservé de l'image des diapositives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fr-FR" dirty="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53626E-BC0F-674C-9570-A9D62C09EB52}" type="slidenum">
              <a:rPr lang="fr-FR" smtClean="0"/>
              <a:pPr/>
              <a:t>‹#›</a:t>
            </a:fld>
            <a:endParaRPr lang="fr-FR" dirty="0"/>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a:t>
            </a:fld>
            <a:endParaRPr lang="fr-FR" dirty="0"/>
          </a:p>
        </p:txBody>
      </p:sp>
    </p:spTree>
    <p:extLst>
      <p:ext uri="{BB962C8B-B14F-4D97-AF65-F5344CB8AC3E}">
        <p14:creationId xmlns:p14="http://schemas.microsoft.com/office/powerpoint/2010/main" val="189709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31</a:t>
            </a:fld>
            <a:endParaRPr lang="fr-FR" dirty="0"/>
          </a:p>
        </p:txBody>
      </p:sp>
    </p:spTree>
    <p:extLst>
      <p:ext uri="{BB962C8B-B14F-4D97-AF65-F5344CB8AC3E}">
        <p14:creationId xmlns:p14="http://schemas.microsoft.com/office/powerpoint/2010/main" val="3459506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12775"/>
            <a:ext cx="5578475" cy="3138488"/>
          </a:xfrm>
        </p:spPr>
      </p:sp>
      <p:sp>
        <p:nvSpPr>
          <p:cNvPr id="4" name="TextBox 3">
            <a:extLst>
              <a:ext uri="{FF2B5EF4-FFF2-40B4-BE49-F238E27FC236}">
                <a16:creationId xmlns:a16="http://schemas.microsoft.com/office/drawing/2014/main" id="{2F48D0FF-912F-538C-C467-C6A0DAF1AC20}"/>
              </a:ext>
            </a:extLst>
          </p:cNvPr>
          <p:cNvSpPr txBox="1"/>
          <p:nvPr/>
        </p:nvSpPr>
        <p:spPr>
          <a:xfrm>
            <a:off x="5898001" y="769799"/>
            <a:ext cx="1666918" cy="375488"/>
          </a:xfrm>
          <a:prstGeom prst="rect">
            <a:avLst/>
          </a:prstGeom>
          <a:solidFill>
            <a:srgbClr val="7030A0"/>
          </a:solidFill>
          <a:ln w="12700">
            <a:noFill/>
          </a:ln>
        </p:spPr>
        <p:txBody>
          <a:bodyPr wrap="square" lIns="93177" tIns="46589" rIns="93177" bIns="46589">
            <a:spAutoFit/>
          </a:bodyPr>
          <a:lstStyle/>
          <a:p>
            <a:r>
              <a:rPr lang="en-US" dirty="0">
                <a:solidFill>
                  <a:schemeClr val="bg1"/>
                </a:solidFill>
              </a:rPr>
              <a:t>New slide</a:t>
            </a:r>
          </a:p>
        </p:txBody>
      </p:sp>
      <p:cxnSp>
        <p:nvCxnSpPr>
          <p:cNvPr id="7" name="Straight Connector 6">
            <a:extLst>
              <a:ext uri="{FF2B5EF4-FFF2-40B4-BE49-F238E27FC236}">
                <a16:creationId xmlns:a16="http://schemas.microsoft.com/office/drawing/2014/main" id="{21107FDF-5B4F-BB5B-CE3E-CF2DDF47DC6C}"/>
              </a:ext>
            </a:extLst>
          </p:cNvPr>
          <p:cNvCxnSpPr>
            <a:cxnSpLocks/>
          </p:cNvCxnSpPr>
          <p:nvPr/>
        </p:nvCxnSpPr>
        <p:spPr>
          <a:xfrm>
            <a:off x="-59944" y="929417"/>
            <a:ext cx="1046593" cy="28125"/>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642A25D-5A0F-86C3-7FA8-2D9E3FCCF71C}"/>
              </a:ext>
            </a:extLst>
          </p:cNvPr>
          <p:cNvSpPr txBox="1"/>
          <p:nvPr/>
        </p:nvSpPr>
        <p:spPr>
          <a:xfrm>
            <a:off x="-3026664" y="722864"/>
            <a:ext cx="2966720" cy="469359"/>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it-IT" sz="1200" dirty="0"/>
              <a:t>Sadik et al_JCO Precis Oncol_2022</a:t>
            </a:r>
          </a:p>
          <a:p>
            <a:r>
              <a:rPr lang="en-PH" sz="1200" dirty="0"/>
              <a:t>p2B</a:t>
            </a:r>
          </a:p>
        </p:txBody>
      </p:sp>
      <p:sp>
        <p:nvSpPr>
          <p:cNvPr id="12" name="Left Brace 11">
            <a:extLst>
              <a:ext uri="{FF2B5EF4-FFF2-40B4-BE49-F238E27FC236}">
                <a16:creationId xmlns:a16="http://schemas.microsoft.com/office/drawing/2014/main" id="{A28B711B-F86F-992E-03E0-1C99B966A86E}"/>
              </a:ext>
            </a:extLst>
          </p:cNvPr>
          <p:cNvSpPr/>
          <p:nvPr/>
        </p:nvSpPr>
        <p:spPr>
          <a:xfrm>
            <a:off x="279431" y="1273656"/>
            <a:ext cx="416837" cy="2104036"/>
          </a:xfrm>
          <a:prstGeom prst="leftBrace">
            <a:avLst/>
          </a:prstGeom>
        </p:spPr>
        <p:style>
          <a:lnRef idx="1">
            <a:schemeClr val="accent1"/>
          </a:lnRef>
          <a:fillRef idx="0">
            <a:schemeClr val="accent1"/>
          </a:fillRef>
          <a:effectRef idx="0">
            <a:schemeClr val="accent1"/>
          </a:effectRef>
          <a:fontRef idx="minor">
            <a:schemeClr val="tx1"/>
          </a:fontRef>
        </p:style>
        <p:txBody>
          <a:bodyPr lIns="93177" tIns="46589" rIns="93177" bIns="46589" rtlCol="0" anchor="ctr"/>
          <a:lstStyle/>
          <a:p>
            <a:pPr algn="ctr"/>
            <a:endParaRPr lang="en-PH" dirty="0"/>
          </a:p>
        </p:txBody>
      </p:sp>
      <p:cxnSp>
        <p:nvCxnSpPr>
          <p:cNvPr id="16" name="Straight Connector 15">
            <a:extLst>
              <a:ext uri="{FF2B5EF4-FFF2-40B4-BE49-F238E27FC236}">
                <a16:creationId xmlns:a16="http://schemas.microsoft.com/office/drawing/2014/main" id="{FFD0DD7A-564F-2CBD-D97D-8723E98B19E0}"/>
              </a:ext>
            </a:extLst>
          </p:cNvPr>
          <p:cNvCxnSpPr>
            <a:cxnSpLocks/>
            <a:stCxn id="12" idx="1"/>
          </p:cNvCxnSpPr>
          <p:nvPr/>
        </p:nvCxnSpPr>
        <p:spPr>
          <a:xfrm flipH="1" flipV="1">
            <a:off x="0" y="1965197"/>
            <a:ext cx="279431" cy="36047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626E025-9DFE-5F2D-068E-E4D25B2EE9CD}"/>
              </a:ext>
            </a:extLst>
          </p:cNvPr>
          <p:cNvSpPr txBox="1"/>
          <p:nvPr/>
        </p:nvSpPr>
        <p:spPr>
          <a:xfrm>
            <a:off x="-3070520" y="1730518"/>
            <a:ext cx="3145536" cy="469359"/>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it-IT" sz="1200" dirty="0"/>
              <a:t>Sadik et al_JCO Precis Oncol_2022</a:t>
            </a:r>
            <a:endParaRPr lang="da-DK" sz="1200" dirty="0"/>
          </a:p>
          <a:p>
            <a:r>
              <a:rPr lang="da-DK" sz="1200" dirty="0"/>
              <a:t>p2A</a:t>
            </a:r>
            <a:endParaRPr lang="en-PH" sz="1200" dirty="0"/>
          </a:p>
        </p:txBody>
      </p:sp>
      <p:sp>
        <p:nvSpPr>
          <p:cNvPr id="13" name="Notes Placeholder 12">
            <a:extLst>
              <a:ext uri="{FF2B5EF4-FFF2-40B4-BE49-F238E27FC236}">
                <a16:creationId xmlns:a16="http://schemas.microsoft.com/office/drawing/2014/main" id="{6C6A31E5-4F4E-A5BC-8B43-ACF59867D3F2}"/>
              </a:ext>
            </a:extLst>
          </p:cNvPr>
          <p:cNvSpPr>
            <a:spLocks noGrp="1"/>
          </p:cNvSpPr>
          <p:nvPr>
            <p:ph type="body" sz="quarter" idx="3"/>
          </p:nvPr>
        </p:nvSpPr>
        <p:spPr>
          <a:xfrm>
            <a:off x="986650" y="3957393"/>
            <a:ext cx="4793037" cy="3660458"/>
          </a:xfrm>
        </p:spPr>
        <p:txBody>
          <a:bodyPr/>
          <a:lstStyle/>
          <a:p>
            <a:endParaRPr lang="en-PH" dirty="0"/>
          </a:p>
        </p:txBody>
      </p:sp>
    </p:spTree>
    <p:extLst>
      <p:ext uri="{BB962C8B-B14F-4D97-AF65-F5344CB8AC3E}">
        <p14:creationId xmlns:p14="http://schemas.microsoft.com/office/powerpoint/2010/main" val="3066955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12775"/>
            <a:ext cx="5578475" cy="3138488"/>
          </a:xfrm>
        </p:spPr>
      </p:sp>
      <p:sp>
        <p:nvSpPr>
          <p:cNvPr id="3" name="Notes Placeholder 2"/>
          <p:cNvSpPr>
            <a:spLocks noGrp="1"/>
          </p:cNvSpPr>
          <p:nvPr>
            <p:ph type="body" idx="1"/>
          </p:nvPr>
        </p:nvSpPr>
        <p:spPr/>
        <p:txBody>
          <a:bodyPr/>
          <a:lstStyle/>
          <a:p>
            <a:r>
              <a:rPr lang="en-US" dirty="0">
                <a:solidFill>
                  <a:srgbClr val="211D1E"/>
                </a:solidFill>
              </a:rPr>
              <a:t>This long and inefficient timeline potentially subjects a patient harboring genetic mutations to unnecessary treatment-related adverse events (AEs) and/or less-effective treatment</a:t>
            </a:r>
            <a:endParaRPr lang="en-US" dirty="0"/>
          </a:p>
        </p:txBody>
      </p:sp>
      <p:sp>
        <p:nvSpPr>
          <p:cNvPr id="4" name="TextBox 3">
            <a:extLst>
              <a:ext uri="{FF2B5EF4-FFF2-40B4-BE49-F238E27FC236}">
                <a16:creationId xmlns:a16="http://schemas.microsoft.com/office/drawing/2014/main" id="{2F48D0FF-912F-538C-C467-C6A0DAF1AC20}"/>
              </a:ext>
            </a:extLst>
          </p:cNvPr>
          <p:cNvSpPr txBox="1"/>
          <p:nvPr/>
        </p:nvSpPr>
        <p:spPr>
          <a:xfrm>
            <a:off x="5898001" y="769799"/>
            <a:ext cx="1666918" cy="375488"/>
          </a:xfrm>
          <a:prstGeom prst="rect">
            <a:avLst/>
          </a:prstGeom>
          <a:solidFill>
            <a:srgbClr val="7030A0"/>
          </a:solidFill>
          <a:ln w="12700">
            <a:noFill/>
          </a:ln>
        </p:spPr>
        <p:txBody>
          <a:bodyPr wrap="square" lIns="93177" tIns="46589" rIns="93177" bIns="46589">
            <a:spAutoFit/>
          </a:bodyPr>
          <a:lstStyle/>
          <a:p>
            <a:r>
              <a:rPr lang="en-US" dirty="0">
                <a:solidFill>
                  <a:schemeClr val="bg1"/>
                </a:solidFill>
              </a:rPr>
              <a:t>New slide</a:t>
            </a:r>
          </a:p>
        </p:txBody>
      </p:sp>
      <p:sp>
        <p:nvSpPr>
          <p:cNvPr id="5" name="Right Brace 4">
            <a:extLst>
              <a:ext uri="{FF2B5EF4-FFF2-40B4-BE49-F238E27FC236}">
                <a16:creationId xmlns:a16="http://schemas.microsoft.com/office/drawing/2014/main" id="{8CCF3271-0FD1-C051-DDAB-960CC36C6C53}"/>
              </a:ext>
            </a:extLst>
          </p:cNvPr>
          <p:cNvSpPr/>
          <p:nvPr/>
        </p:nvSpPr>
        <p:spPr>
          <a:xfrm>
            <a:off x="5982208" y="1519759"/>
            <a:ext cx="121920" cy="816467"/>
          </a:xfrm>
          <a:prstGeom prst="rightBrace">
            <a:avLst/>
          </a:prstGeom>
        </p:spPr>
        <p:style>
          <a:lnRef idx="1">
            <a:schemeClr val="accent1"/>
          </a:lnRef>
          <a:fillRef idx="0">
            <a:schemeClr val="accent1"/>
          </a:fillRef>
          <a:effectRef idx="0">
            <a:schemeClr val="accent1"/>
          </a:effectRef>
          <a:fontRef idx="minor">
            <a:schemeClr val="tx1"/>
          </a:fontRef>
        </p:style>
        <p:txBody>
          <a:bodyPr lIns="93177" tIns="46589" rIns="93177" bIns="46589" rtlCol="0" anchor="ctr"/>
          <a:lstStyle/>
          <a:p>
            <a:pPr algn="ctr"/>
            <a:endParaRPr lang="en-PH" dirty="0"/>
          </a:p>
        </p:txBody>
      </p:sp>
      <p:cxnSp>
        <p:nvCxnSpPr>
          <p:cNvPr id="7" name="Straight Connector 6">
            <a:extLst>
              <a:ext uri="{FF2B5EF4-FFF2-40B4-BE49-F238E27FC236}">
                <a16:creationId xmlns:a16="http://schemas.microsoft.com/office/drawing/2014/main" id="{21107FDF-5B4F-BB5B-CE3E-CF2DDF47DC6C}"/>
              </a:ext>
            </a:extLst>
          </p:cNvPr>
          <p:cNvCxnSpPr>
            <a:cxnSpLocks/>
            <a:stCxn id="5" idx="1"/>
          </p:cNvCxnSpPr>
          <p:nvPr/>
        </p:nvCxnSpPr>
        <p:spPr>
          <a:xfrm>
            <a:off x="6104128" y="1927992"/>
            <a:ext cx="121107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642A25D-5A0F-86C3-7FA8-2D9E3FCCF71C}"/>
              </a:ext>
            </a:extLst>
          </p:cNvPr>
          <p:cNvSpPr txBox="1"/>
          <p:nvPr/>
        </p:nvSpPr>
        <p:spPr>
          <a:xfrm>
            <a:off x="7315200" y="1713772"/>
            <a:ext cx="2966720" cy="469359"/>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en-PH" sz="1200" dirty="0"/>
              <a:t>Gregg et al_Transl Lung Cancer Res_2019</a:t>
            </a:r>
          </a:p>
          <a:p>
            <a:r>
              <a:rPr lang="en-PH" sz="1200" dirty="0"/>
              <a:t>p4A</a:t>
            </a:r>
          </a:p>
        </p:txBody>
      </p:sp>
      <p:sp>
        <p:nvSpPr>
          <p:cNvPr id="12" name="Left Brace 11">
            <a:extLst>
              <a:ext uri="{FF2B5EF4-FFF2-40B4-BE49-F238E27FC236}">
                <a16:creationId xmlns:a16="http://schemas.microsoft.com/office/drawing/2014/main" id="{A28B711B-F86F-992E-03E0-1C99B966A86E}"/>
              </a:ext>
            </a:extLst>
          </p:cNvPr>
          <p:cNvSpPr/>
          <p:nvPr/>
        </p:nvSpPr>
        <p:spPr>
          <a:xfrm>
            <a:off x="701041" y="3924560"/>
            <a:ext cx="46735" cy="553880"/>
          </a:xfrm>
          <a:prstGeom prst="leftBrace">
            <a:avLst/>
          </a:prstGeom>
        </p:spPr>
        <p:style>
          <a:lnRef idx="1">
            <a:schemeClr val="accent1"/>
          </a:lnRef>
          <a:fillRef idx="0">
            <a:schemeClr val="accent1"/>
          </a:fillRef>
          <a:effectRef idx="0">
            <a:schemeClr val="accent1"/>
          </a:effectRef>
          <a:fontRef idx="minor">
            <a:schemeClr val="tx1"/>
          </a:fontRef>
        </p:style>
        <p:txBody>
          <a:bodyPr lIns="93177" tIns="46589" rIns="93177" bIns="46589" rtlCol="0" anchor="ctr"/>
          <a:lstStyle/>
          <a:p>
            <a:pPr algn="ctr"/>
            <a:endParaRPr lang="en-PH" dirty="0"/>
          </a:p>
        </p:txBody>
      </p:sp>
      <p:cxnSp>
        <p:nvCxnSpPr>
          <p:cNvPr id="16" name="Straight Connector 15">
            <a:extLst>
              <a:ext uri="{FF2B5EF4-FFF2-40B4-BE49-F238E27FC236}">
                <a16:creationId xmlns:a16="http://schemas.microsoft.com/office/drawing/2014/main" id="{FFD0DD7A-564F-2CBD-D97D-8723E98B19E0}"/>
              </a:ext>
            </a:extLst>
          </p:cNvPr>
          <p:cNvCxnSpPr>
            <a:stCxn id="12" idx="1"/>
          </p:cNvCxnSpPr>
          <p:nvPr/>
        </p:nvCxnSpPr>
        <p:spPr>
          <a:xfrm flipH="1">
            <a:off x="-820928" y="4201501"/>
            <a:ext cx="1521968" cy="50592"/>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626E025-9DFE-5F2D-068E-E4D25B2EE9CD}"/>
              </a:ext>
            </a:extLst>
          </p:cNvPr>
          <p:cNvSpPr txBox="1"/>
          <p:nvPr/>
        </p:nvSpPr>
        <p:spPr>
          <a:xfrm>
            <a:off x="-3283711" y="3997314"/>
            <a:ext cx="3145536" cy="469359"/>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da-DK" sz="1200" dirty="0"/>
              <a:t>Gregg et al_Transl Lung Cancer Res_2019</a:t>
            </a:r>
          </a:p>
          <a:p>
            <a:r>
              <a:rPr lang="da-DK" sz="1200" dirty="0"/>
              <a:t>p5B</a:t>
            </a:r>
            <a:endParaRPr lang="en-PH" sz="1200" dirty="0"/>
          </a:p>
        </p:txBody>
      </p:sp>
      <p:cxnSp>
        <p:nvCxnSpPr>
          <p:cNvPr id="6" name="Straight Connector 5">
            <a:extLst>
              <a:ext uri="{FF2B5EF4-FFF2-40B4-BE49-F238E27FC236}">
                <a16:creationId xmlns:a16="http://schemas.microsoft.com/office/drawing/2014/main" id="{A2EFC312-E1F7-9949-56CF-EE7D46C9D8A6}"/>
              </a:ext>
            </a:extLst>
          </p:cNvPr>
          <p:cNvCxnSpPr>
            <a:cxnSpLocks/>
          </p:cNvCxnSpPr>
          <p:nvPr/>
        </p:nvCxnSpPr>
        <p:spPr>
          <a:xfrm flipH="1">
            <a:off x="5282185" y="3043532"/>
            <a:ext cx="1967991"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32E2C3-551F-3E97-B991-9FCD86ABB49B}"/>
              </a:ext>
            </a:extLst>
          </p:cNvPr>
          <p:cNvSpPr txBox="1"/>
          <p:nvPr/>
        </p:nvSpPr>
        <p:spPr>
          <a:xfrm>
            <a:off x="7162123" y="2808852"/>
            <a:ext cx="2966720" cy="469359"/>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it-IT" sz="1200" dirty="0"/>
              <a:t>Pennell et al_ASCO Pubs_2019</a:t>
            </a:r>
          </a:p>
          <a:p>
            <a:r>
              <a:rPr lang="it-IT" sz="1200" dirty="0"/>
              <a:t>P5/Table2</a:t>
            </a:r>
          </a:p>
        </p:txBody>
      </p:sp>
    </p:spTree>
    <p:extLst>
      <p:ext uri="{BB962C8B-B14F-4D97-AF65-F5344CB8AC3E}">
        <p14:creationId xmlns:p14="http://schemas.microsoft.com/office/powerpoint/2010/main" val="1399288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29f51fcaaec_1_211:notes"/>
          <p:cNvSpPr>
            <a:spLocks noGrp="1" noRot="1" noChangeAspect="1"/>
          </p:cNvSpPr>
          <p:nvPr>
            <p:ph type="sldImg" idx="2"/>
          </p:nvPr>
        </p:nvSpPr>
        <p:spPr>
          <a:xfrm>
            <a:off x="715963" y="612775"/>
            <a:ext cx="5578475" cy="3138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4" name="Google Shape;1154;g29f51fcaaec_1_211: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465887" indent="-232943">
              <a:buClr>
                <a:srgbClr val="000000"/>
              </a:buClr>
              <a:buSzPts val="1400"/>
            </a:pPr>
            <a:r>
              <a:rPr lang="en-GB" dirty="0">
                <a:solidFill>
                  <a:srgbClr val="211D1E"/>
                </a:solidFill>
              </a:rPr>
              <a:t>This long and inefficient timeline potentially subjects a patient harboring genetic mutations to unnecessary treatment-related adverse events (AEs) and/or less-effective treatment</a:t>
            </a:r>
            <a:endParaRPr dirty="0"/>
          </a:p>
        </p:txBody>
      </p:sp>
      <p:sp>
        <p:nvSpPr>
          <p:cNvPr id="1155" name="Google Shape;1155;g29f51fcaaec_1_211:notes"/>
          <p:cNvSpPr txBox="1"/>
          <p:nvPr/>
        </p:nvSpPr>
        <p:spPr>
          <a:xfrm>
            <a:off x="5898000" y="769800"/>
            <a:ext cx="1667040" cy="375455"/>
          </a:xfrm>
          <a:prstGeom prst="rect">
            <a:avLst/>
          </a:prstGeom>
          <a:solidFill>
            <a:srgbClr val="7030A0"/>
          </a:solidFill>
          <a:ln>
            <a:noFill/>
          </a:ln>
        </p:spPr>
        <p:txBody>
          <a:bodyPr spcFirstLastPara="1" wrap="square" lIns="93162" tIns="46568" rIns="93162" bIns="46568" anchor="t" anchorCtr="0">
            <a:noAutofit/>
          </a:bodyPr>
          <a:lstStyle/>
          <a:p>
            <a:pPr>
              <a:buClr>
                <a:srgbClr val="FFFFFF"/>
              </a:buClr>
              <a:buSzPts val="1800"/>
            </a:pPr>
            <a:r>
              <a:rPr lang="en-GB" dirty="0">
                <a:solidFill>
                  <a:srgbClr val="FFFFFF"/>
                </a:solidFill>
                <a:latin typeface="Calibri"/>
                <a:ea typeface="Calibri"/>
                <a:cs typeface="Calibri"/>
                <a:sym typeface="Calibri"/>
              </a:rPr>
              <a:t>New slide</a:t>
            </a:r>
            <a:endParaRPr dirty="0"/>
          </a:p>
        </p:txBody>
      </p:sp>
      <p:sp>
        <p:nvSpPr>
          <p:cNvPr id="1156" name="Google Shape;1156;g29f51fcaaec_1_211:notes"/>
          <p:cNvSpPr/>
          <p:nvPr/>
        </p:nvSpPr>
        <p:spPr>
          <a:xfrm>
            <a:off x="5982208" y="1519759"/>
            <a:ext cx="122053" cy="816485"/>
          </a:xfrm>
          <a:prstGeom prst="righ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93162" tIns="46568" rIns="93162" bIns="46568" anchor="ctr" anchorCtr="0">
            <a:noAutofit/>
          </a:bodyPr>
          <a:lstStyle/>
          <a:p>
            <a:pPr algn="ctr">
              <a:buClr>
                <a:schemeClr val="dk1"/>
              </a:buClr>
              <a:buSzPts val="1800"/>
            </a:pPr>
            <a:endParaRPr dirty="0">
              <a:solidFill>
                <a:srgbClr val="000000"/>
              </a:solidFill>
              <a:latin typeface="Calibri"/>
              <a:ea typeface="Calibri"/>
              <a:cs typeface="Calibri"/>
              <a:sym typeface="Calibri"/>
            </a:endParaRPr>
          </a:p>
        </p:txBody>
      </p:sp>
      <p:cxnSp>
        <p:nvCxnSpPr>
          <p:cNvPr id="1157" name="Google Shape;1157;g29f51fcaaec_1_211:notes"/>
          <p:cNvCxnSpPr>
            <a:stCxn id="1156" idx="1"/>
          </p:cNvCxnSpPr>
          <p:nvPr/>
        </p:nvCxnSpPr>
        <p:spPr>
          <a:xfrm>
            <a:off x="6104261" y="1928002"/>
            <a:ext cx="1211027" cy="0"/>
          </a:xfrm>
          <a:prstGeom prst="straightConnector1">
            <a:avLst/>
          </a:prstGeom>
          <a:noFill/>
          <a:ln w="9525" cap="flat" cmpd="sng">
            <a:solidFill>
              <a:srgbClr val="3E6EC2"/>
            </a:solidFill>
            <a:prstDash val="solid"/>
            <a:round/>
            <a:headEnd type="none" w="sm" len="sm"/>
            <a:tailEnd type="none" w="sm" len="sm"/>
          </a:ln>
        </p:spPr>
      </p:cxnSp>
      <p:sp>
        <p:nvSpPr>
          <p:cNvPr id="1158" name="Google Shape;1158;g29f51fcaaec_1_211:notes"/>
          <p:cNvSpPr txBox="1"/>
          <p:nvPr/>
        </p:nvSpPr>
        <p:spPr>
          <a:xfrm>
            <a:off x="7315200" y="1713772"/>
            <a:ext cx="2966693" cy="46939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3162" tIns="46568" rIns="93162" bIns="46568" anchor="t" anchorCtr="0">
            <a:noAutofit/>
          </a:bodyPr>
          <a:lstStyle/>
          <a:p>
            <a:pPr>
              <a:buClr>
                <a:srgbClr val="000000"/>
              </a:buClr>
              <a:buSzPts val="1200"/>
            </a:pPr>
            <a:r>
              <a:rPr lang="en-GB" sz="1200" dirty="0">
                <a:solidFill>
                  <a:srgbClr val="000000"/>
                </a:solidFill>
                <a:latin typeface="Calibri"/>
                <a:ea typeface="Calibri"/>
                <a:cs typeface="Calibri"/>
                <a:sym typeface="Calibri"/>
              </a:rPr>
              <a:t>Gregg et al_Transl Lung Cancer Res_2019</a:t>
            </a:r>
            <a:endParaRPr dirty="0"/>
          </a:p>
          <a:p>
            <a:pPr>
              <a:buClr>
                <a:srgbClr val="000000"/>
              </a:buClr>
              <a:buSzPts val="1200"/>
            </a:pPr>
            <a:r>
              <a:rPr lang="en-GB" sz="1200" dirty="0">
                <a:solidFill>
                  <a:srgbClr val="000000"/>
                </a:solidFill>
                <a:latin typeface="Calibri"/>
                <a:ea typeface="Calibri"/>
                <a:cs typeface="Calibri"/>
                <a:sym typeface="Calibri"/>
              </a:rPr>
              <a:t>p4A</a:t>
            </a:r>
            <a:endParaRPr dirty="0"/>
          </a:p>
        </p:txBody>
      </p:sp>
      <p:sp>
        <p:nvSpPr>
          <p:cNvPr id="1159" name="Google Shape;1159;g29f51fcaaec_1_211:notes"/>
          <p:cNvSpPr/>
          <p:nvPr/>
        </p:nvSpPr>
        <p:spPr>
          <a:xfrm>
            <a:off x="701040" y="3924560"/>
            <a:ext cx="46613" cy="553880"/>
          </a:xfrm>
          <a:prstGeom prst="lef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93162" tIns="46568" rIns="93162" bIns="46568" anchor="ctr" anchorCtr="0">
            <a:noAutofit/>
          </a:bodyPr>
          <a:lstStyle/>
          <a:p>
            <a:pPr algn="ctr">
              <a:buClr>
                <a:schemeClr val="dk1"/>
              </a:buClr>
              <a:buSzPts val="1800"/>
            </a:pPr>
            <a:endParaRPr dirty="0">
              <a:solidFill>
                <a:srgbClr val="000000"/>
              </a:solidFill>
              <a:latin typeface="Calibri"/>
              <a:ea typeface="Calibri"/>
              <a:cs typeface="Calibri"/>
              <a:sym typeface="Calibri"/>
            </a:endParaRPr>
          </a:p>
        </p:txBody>
      </p:sp>
      <p:cxnSp>
        <p:nvCxnSpPr>
          <p:cNvPr id="1160" name="Google Shape;1160;g29f51fcaaec_1_211:notes"/>
          <p:cNvCxnSpPr>
            <a:stCxn id="1159" idx="1"/>
          </p:cNvCxnSpPr>
          <p:nvPr/>
        </p:nvCxnSpPr>
        <p:spPr>
          <a:xfrm flipH="1">
            <a:off x="-820947" y="4201500"/>
            <a:ext cx="1521987" cy="50630"/>
          </a:xfrm>
          <a:prstGeom prst="straightConnector1">
            <a:avLst/>
          </a:prstGeom>
          <a:noFill/>
          <a:ln w="9525" cap="flat" cmpd="sng">
            <a:solidFill>
              <a:srgbClr val="3E6EC2"/>
            </a:solidFill>
            <a:prstDash val="solid"/>
            <a:round/>
            <a:headEnd type="none" w="sm" len="sm"/>
            <a:tailEnd type="none" w="sm" len="sm"/>
          </a:ln>
        </p:spPr>
      </p:cxnSp>
      <p:sp>
        <p:nvSpPr>
          <p:cNvPr id="1161" name="Google Shape;1161;g29f51fcaaec_1_211:notes"/>
          <p:cNvSpPr txBox="1"/>
          <p:nvPr/>
        </p:nvSpPr>
        <p:spPr>
          <a:xfrm>
            <a:off x="-3283712" y="3997314"/>
            <a:ext cx="3145480" cy="46939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3162" tIns="46568" rIns="93162" bIns="46568" anchor="t" anchorCtr="0">
            <a:noAutofit/>
          </a:bodyPr>
          <a:lstStyle/>
          <a:p>
            <a:pPr>
              <a:buClr>
                <a:srgbClr val="000000"/>
              </a:buClr>
              <a:buSzPts val="1200"/>
            </a:pPr>
            <a:r>
              <a:rPr lang="en-GB" sz="1200" dirty="0">
                <a:solidFill>
                  <a:srgbClr val="000000"/>
                </a:solidFill>
                <a:latin typeface="Calibri"/>
                <a:ea typeface="Calibri"/>
                <a:cs typeface="Calibri"/>
                <a:sym typeface="Calibri"/>
              </a:rPr>
              <a:t>Gregg et al_Transl Lung Cancer Res_2019</a:t>
            </a:r>
            <a:endParaRPr dirty="0"/>
          </a:p>
          <a:p>
            <a:pPr>
              <a:buClr>
                <a:srgbClr val="000000"/>
              </a:buClr>
              <a:buSzPts val="1200"/>
            </a:pPr>
            <a:r>
              <a:rPr lang="en-GB" sz="1200" dirty="0">
                <a:solidFill>
                  <a:srgbClr val="000000"/>
                </a:solidFill>
                <a:latin typeface="Calibri"/>
                <a:ea typeface="Calibri"/>
                <a:cs typeface="Calibri"/>
                <a:sym typeface="Calibri"/>
              </a:rPr>
              <a:t>p5B</a:t>
            </a:r>
            <a:endParaRPr sz="1200" dirty="0">
              <a:solidFill>
                <a:srgbClr val="000000"/>
              </a:solidFill>
              <a:latin typeface="Calibri"/>
              <a:ea typeface="Calibri"/>
              <a:cs typeface="Calibri"/>
              <a:sym typeface="Calibri"/>
            </a:endParaRPr>
          </a:p>
        </p:txBody>
      </p:sp>
      <p:cxnSp>
        <p:nvCxnSpPr>
          <p:cNvPr id="1162" name="Google Shape;1162;g29f51fcaaec_1_211:notes"/>
          <p:cNvCxnSpPr/>
          <p:nvPr/>
        </p:nvCxnSpPr>
        <p:spPr>
          <a:xfrm rot="10800000">
            <a:off x="5282296" y="3043532"/>
            <a:ext cx="1967880" cy="0"/>
          </a:xfrm>
          <a:prstGeom prst="straightConnector1">
            <a:avLst/>
          </a:prstGeom>
          <a:noFill/>
          <a:ln w="9525" cap="flat" cmpd="sng">
            <a:solidFill>
              <a:srgbClr val="3E6EC2"/>
            </a:solidFill>
            <a:prstDash val="solid"/>
            <a:round/>
            <a:headEnd type="none" w="sm" len="sm"/>
            <a:tailEnd type="none" w="sm" len="sm"/>
          </a:ln>
        </p:spPr>
      </p:cxnSp>
      <p:sp>
        <p:nvSpPr>
          <p:cNvPr id="1163" name="Google Shape;1163;g29f51fcaaec_1_211:notes"/>
          <p:cNvSpPr txBox="1"/>
          <p:nvPr/>
        </p:nvSpPr>
        <p:spPr>
          <a:xfrm>
            <a:off x="7162124" y="2808852"/>
            <a:ext cx="2966693" cy="469395"/>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3162" tIns="46568" rIns="93162" bIns="46568" anchor="t" anchorCtr="0">
            <a:noAutofit/>
          </a:bodyPr>
          <a:lstStyle/>
          <a:p>
            <a:pPr>
              <a:buClr>
                <a:srgbClr val="000000"/>
              </a:buClr>
              <a:buSzPts val="1200"/>
            </a:pPr>
            <a:r>
              <a:rPr lang="en-GB" sz="1200" dirty="0">
                <a:solidFill>
                  <a:srgbClr val="000000"/>
                </a:solidFill>
                <a:latin typeface="Calibri"/>
                <a:ea typeface="Calibri"/>
                <a:cs typeface="Calibri"/>
                <a:sym typeface="Calibri"/>
              </a:rPr>
              <a:t>Pennell et al_ASCO Pubs_2019</a:t>
            </a:r>
            <a:endParaRPr dirty="0"/>
          </a:p>
          <a:p>
            <a:pPr>
              <a:buClr>
                <a:srgbClr val="000000"/>
              </a:buClr>
              <a:buSzPts val="1200"/>
            </a:pPr>
            <a:r>
              <a:rPr lang="en-GB" sz="1200" dirty="0">
                <a:solidFill>
                  <a:srgbClr val="000000"/>
                </a:solidFill>
                <a:latin typeface="Calibri"/>
                <a:ea typeface="Calibri"/>
                <a:cs typeface="Calibri"/>
                <a:sym typeface="Calibri"/>
              </a:rPr>
              <a:t>P5/Table2</a:t>
            </a:r>
            <a:endParaRPr dirty="0"/>
          </a:p>
        </p:txBody>
      </p:sp>
    </p:spTree>
    <p:extLst>
      <p:ext uri="{BB962C8B-B14F-4D97-AF65-F5344CB8AC3E}">
        <p14:creationId xmlns:p14="http://schemas.microsoft.com/office/powerpoint/2010/main" val="68116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12775"/>
            <a:ext cx="5578475" cy="3138488"/>
          </a:xfrm>
        </p:spPr>
      </p:sp>
      <p:sp>
        <p:nvSpPr>
          <p:cNvPr id="3" name="Notes Placeholder 2"/>
          <p:cNvSpPr>
            <a:spLocks noGrp="1"/>
          </p:cNvSpPr>
          <p:nvPr>
            <p:ph type="body" idx="1"/>
          </p:nvPr>
        </p:nvSpPr>
        <p:spPr/>
        <p:txBody>
          <a:bodyPr/>
          <a:lstStyle/>
          <a:p>
            <a:endParaRPr lang="en-US" dirty="0"/>
          </a:p>
        </p:txBody>
      </p:sp>
      <p:sp>
        <p:nvSpPr>
          <p:cNvPr id="4" name="TextBox 3">
            <a:extLst>
              <a:ext uri="{FF2B5EF4-FFF2-40B4-BE49-F238E27FC236}">
                <a16:creationId xmlns:a16="http://schemas.microsoft.com/office/drawing/2014/main" id="{65097217-FF77-0D12-DFE5-75B32D352B37}"/>
              </a:ext>
            </a:extLst>
          </p:cNvPr>
          <p:cNvSpPr txBox="1"/>
          <p:nvPr/>
        </p:nvSpPr>
        <p:spPr>
          <a:xfrm>
            <a:off x="5781161" y="876321"/>
            <a:ext cx="1666918" cy="375488"/>
          </a:xfrm>
          <a:prstGeom prst="rect">
            <a:avLst/>
          </a:prstGeom>
          <a:solidFill>
            <a:srgbClr val="7030A0"/>
          </a:solidFill>
          <a:ln w="12700">
            <a:noFill/>
          </a:ln>
        </p:spPr>
        <p:txBody>
          <a:bodyPr wrap="square" lIns="93177" tIns="46589" rIns="93177" bIns="46589">
            <a:spAutoFit/>
          </a:bodyPr>
          <a:lstStyle/>
          <a:p>
            <a:r>
              <a:rPr lang="en-US" dirty="0">
                <a:solidFill>
                  <a:schemeClr val="bg1"/>
                </a:solidFill>
              </a:rPr>
              <a:t>New slide</a:t>
            </a:r>
          </a:p>
        </p:txBody>
      </p:sp>
      <p:cxnSp>
        <p:nvCxnSpPr>
          <p:cNvPr id="6" name="Straight Connector 5">
            <a:extLst>
              <a:ext uri="{FF2B5EF4-FFF2-40B4-BE49-F238E27FC236}">
                <a16:creationId xmlns:a16="http://schemas.microsoft.com/office/drawing/2014/main" id="{0DA74783-688F-BBFC-61E6-E100EBAEE9E9}"/>
              </a:ext>
            </a:extLst>
          </p:cNvPr>
          <p:cNvCxnSpPr/>
          <p:nvPr/>
        </p:nvCxnSpPr>
        <p:spPr>
          <a:xfrm flipH="1">
            <a:off x="-333248" y="2419287"/>
            <a:ext cx="137363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9F7182-BF97-DCA8-6A79-BA314FA4E305}"/>
              </a:ext>
            </a:extLst>
          </p:cNvPr>
          <p:cNvSpPr txBox="1"/>
          <p:nvPr/>
        </p:nvSpPr>
        <p:spPr>
          <a:xfrm>
            <a:off x="-2804159" y="2249528"/>
            <a:ext cx="2470911" cy="657103"/>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en-PH" sz="1200" dirty="0"/>
              <a:t>Gregg et al_Transl Lung Cancer Res_2019</a:t>
            </a:r>
          </a:p>
          <a:p>
            <a:r>
              <a:rPr lang="en-PH" sz="1200" dirty="0"/>
              <a:t>p5D</a:t>
            </a:r>
          </a:p>
        </p:txBody>
      </p:sp>
      <p:cxnSp>
        <p:nvCxnSpPr>
          <p:cNvPr id="8" name="Straight Connector 7">
            <a:extLst>
              <a:ext uri="{FF2B5EF4-FFF2-40B4-BE49-F238E27FC236}">
                <a16:creationId xmlns:a16="http://schemas.microsoft.com/office/drawing/2014/main" id="{657D4A78-1EF3-92F3-89DD-4AA22254E78C}"/>
              </a:ext>
            </a:extLst>
          </p:cNvPr>
          <p:cNvCxnSpPr>
            <a:cxnSpLocks/>
          </p:cNvCxnSpPr>
          <p:nvPr/>
        </p:nvCxnSpPr>
        <p:spPr>
          <a:xfrm flipH="1">
            <a:off x="197902" y="2906631"/>
            <a:ext cx="1967532" cy="84420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8E1A211-EC09-C3FF-C5C1-5A0F4D919D68}"/>
              </a:ext>
            </a:extLst>
          </p:cNvPr>
          <p:cNvSpPr txBox="1"/>
          <p:nvPr/>
        </p:nvSpPr>
        <p:spPr>
          <a:xfrm>
            <a:off x="-2649607" y="3689881"/>
            <a:ext cx="2909824" cy="469359"/>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en-PH" sz="1200" dirty="0"/>
              <a:t>Gregg et al_Transl Lung Cancer Res_2019</a:t>
            </a:r>
          </a:p>
          <a:p>
            <a:r>
              <a:rPr lang="en-PH" sz="1200" dirty="0"/>
              <a:t>p6B-C</a:t>
            </a:r>
          </a:p>
        </p:txBody>
      </p:sp>
      <p:cxnSp>
        <p:nvCxnSpPr>
          <p:cNvPr id="11" name="Straight Connector 10">
            <a:extLst>
              <a:ext uri="{FF2B5EF4-FFF2-40B4-BE49-F238E27FC236}">
                <a16:creationId xmlns:a16="http://schemas.microsoft.com/office/drawing/2014/main" id="{297E4D7B-4378-25B2-81AA-AE0CC03D1053}"/>
              </a:ext>
            </a:extLst>
          </p:cNvPr>
          <p:cNvCxnSpPr>
            <a:cxnSpLocks/>
            <a:stCxn id="13" idx="0"/>
          </p:cNvCxnSpPr>
          <p:nvPr/>
        </p:nvCxnSpPr>
        <p:spPr>
          <a:xfrm flipH="1" flipV="1">
            <a:off x="5358384" y="3233409"/>
            <a:ext cx="1235456" cy="1411492"/>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637C806-4921-4AC7-BE78-B93A0E347EEA}"/>
              </a:ext>
            </a:extLst>
          </p:cNvPr>
          <p:cNvSpPr txBox="1"/>
          <p:nvPr/>
        </p:nvSpPr>
        <p:spPr>
          <a:xfrm>
            <a:off x="5358385" y="4644902"/>
            <a:ext cx="2470911" cy="657103"/>
          </a:xfrm>
          <a:prstGeom prst="rect">
            <a:avLst/>
          </a:prstGeom>
        </p:spPr>
        <p:style>
          <a:lnRef idx="2">
            <a:schemeClr val="accent1"/>
          </a:lnRef>
          <a:fillRef idx="1">
            <a:schemeClr val="lt1"/>
          </a:fillRef>
          <a:effectRef idx="0">
            <a:schemeClr val="accent1"/>
          </a:effectRef>
          <a:fontRef idx="minor">
            <a:schemeClr val="dk1"/>
          </a:fontRef>
        </p:style>
        <p:txBody>
          <a:bodyPr wrap="square" lIns="93177" tIns="46589" rIns="93177" bIns="46589" rtlCol="0">
            <a:spAutoFit/>
          </a:bodyPr>
          <a:lstStyle/>
          <a:p>
            <a:r>
              <a:rPr lang="en-PH" sz="1200" dirty="0"/>
              <a:t>Gregg et al_Transl Lung Cancer Res_2019</a:t>
            </a:r>
          </a:p>
          <a:p>
            <a:r>
              <a:rPr lang="en-PH" sz="1200" dirty="0"/>
              <a:t>p7A</a:t>
            </a:r>
          </a:p>
        </p:txBody>
      </p:sp>
    </p:spTree>
    <p:extLst>
      <p:ext uri="{BB962C8B-B14F-4D97-AF65-F5344CB8AC3E}">
        <p14:creationId xmlns:p14="http://schemas.microsoft.com/office/powerpoint/2010/main" val="233238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cfDNA, cell-free DNA; CTC, circulating tumor cell.</a:t>
            </a:r>
          </a:p>
        </p:txBody>
      </p:sp>
      <p:sp>
        <p:nvSpPr>
          <p:cNvPr id="4" name="Slide Number Placeholder 3"/>
          <p:cNvSpPr>
            <a:spLocks noGrp="1"/>
          </p:cNvSpPr>
          <p:nvPr>
            <p:ph type="sldNum" sz="quarter" idx="5"/>
          </p:nvPr>
        </p:nvSpPr>
        <p:spPr/>
        <p:txBody>
          <a:bodyPr/>
          <a:lstStyle/>
          <a:p>
            <a:pPr defTabSz="927301" fontAlgn="base">
              <a:spcBef>
                <a:spcPct val="0"/>
              </a:spcBef>
              <a:spcAft>
                <a:spcPct val="0"/>
              </a:spcAft>
              <a:defRPr/>
            </a:pPr>
            <a:fld id="{2FB72F01-6714-4A31-8C22-8E0F1B091B56}" type="slidenum">
              <a:rPr lang="en-US" altLang="en-US">
                <a:solidFill>
                  <a:srgbClr val="000000"/>
                </a:solidFill>
                <a:latin typeface="Arial" panose="020B0604020202020204" pitchFamily="34" charset="0"/>
                <a:cs typeface="Arial" panose="020B0604020202020204" pitchFamily="34" charset="0"/>
              </a:rPr>
              <a:pPr defTabSz="927301" fontAlgn="base">
                <a:spcBef>
                  <a:spcPct val="0"/>
                </a:spcBef>
                <a:spcAft>
                  <a:spcPct val="0"/>
                </a:spcAft>
                <a:defRPr/>
              </a:pPr>
              <a:t>46</a:t>
            </a:fld>
            <a:endParaRPr lang="en-US" alt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148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SzPts val="1400"/>
            </a:pPr>
            <a:endParaRPr dirty="0"/>
          </a:p>
        </p:txBody>
      </p:sp>
      <p:sp>
        <p:nvSpPr>
          <p:cNvPr id="420" name="Google Shape;420;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C619B-00E7-998B-2F48-C788D41F1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50C6B-4C68-15DA-CC4B-D3DD7D3AD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907CE-D421-3289-90E7-7E44D2574B9A}"/>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2B8AFC7B-1E88-A109-6EC0-84C44996ED88}"/>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FD3679E8-9CE2-19DD-1113-732590AC4EE1}"/>
              </a:ext>
            </a:extLst>
          </p:cNvPr>
          <p:cNvSpPr>
            <a:spLocks noGrp="1"/>
          </p:cNvSpPr>
          <p:nvPr>
            <p:ph type="sldNum" sz="quarter" idx="5"/>
          </p:nvPr>
        </p:nvSpPr>
        <p:spPr/>
        <p:txBody>
          <a:bodyPr/>
          <a:lstStyle/>
          <a:p>
            <a:fld id="{3C53626E-BC0F-674C-9570-A9D62C09EB52}" type="slidenum">
              <a:rPr lang="fr-FR" smtClean="0"/>
              <a:pPr/>
              <a:t>51</a:t>
            </a:fld>
            <a:endParaRPr lang="fr-FR" dirty="0"/>
          </a:p>
        </p:txBody>
      </p:sp>
    </p:spTree>
    <p:extLst>
      <p:ext uri="{BB962C8B-B14F-4D97-AF65-F5344CB8AC3E}">
        <p14:creationId xmlns:p14="http://schemas.microsoft.com/office/powerpoint/2010/main" val="33050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GB" b="1" dirty="0"/>
              <a:t>Talking Point</a:t>
            </a:r>
          </a:p>
          <a:p>
            <a:pPr marL="174708" indent="-174708" defTabSz="931774">
              <a:buFont typeface="Arial" panose="020B0604020202020204" pitchFamily="34" charset="0"/>
              <a:buChar char="•"/>
              <a:defRPr/>
            </a:pPr>
            <a:r>
              <a:rPr lang="en-GB" dirty="0"/>
              <a:t>Multiple clinical states have been defined in prostate cancer based on the status of the primary tumor, presence or absence of detectable metastases, prior and current treatment (including cytotoxic therapy), and serum testosterone levels (non-castrate/castrate).</a:t>
            </a:r>
            <a:r>
              <a:rPr lang="en-GB" baseline="30000" dirty="0"/>
              <a:t>1</a:t>
            </a:r>
            <a:r>
              <a:rPr lang="en-GB" dirty="0"/>
              <a:t> At the point of developing metastatic disease, clinical outcomes are poor</a:t>
            </a:r>
            <a:r>
              <a:rPr lang="en-GB" baseline="30000" dirty="0"/>
              <a:t>1,2</a:t>
            </a:r>
          </a:p>
          <a:p>
            <a:pPr defTabSz="931774">
              <a:defRPr/>
            </a:pPr>
            <a:endParaRPr lang="en-GB" baseline="30000" dirty="0"/>
          </a:p>
          <a:p>
            <a:pPr defTabSz="931774">
              <a:defRPr/>
            </a:pPr>
            <a:endParaRPr lang="en-GB" baseline="30000" dirty="0"/>
          </a:p>
          <a:p>
            <a:pPr defTabSz="931774">
              <a:defRPr/>
            </a:pPr>
            <a:r>
              <a:rPr lang="en-GB" altLang="en-US" b="1" dirty="0"/>
              <a:t>References</a:t>
            </a:r>
          </a:p>
          <a:p>
            <a:pPr marL="232943" indent="-232943" defTabSz="931774">
              <a:buFontTx/>
              <a:buAutoNum type="arabicPeriod"/>
              <a:defRPr/>
            </a:pPr>
            <a:r>
              <a:rPr lang="en-GB" altLang="en-US" dirty="0"/>
              <a:t>Scher H, et al. </a:t>
            </a:r>
            <a:r>
              <a:rPr lang="en-GB" altLang="en-US" i="1" dirty="0"/>
              <a:t>PLoS One</a:t>
            </a:r>
            <a:r>
              <a:rPr lang="en-GB" altLang="en-US" dirty="0"/>
              <a:t>. 2015;10:e0139440.</a:t>
            </a:r>
          </a:p>
          <a:p>
            <a:pPr marL="232943" indent="-232943" defTabSz="931774">
              <a:buFontTx/>
              <a:buAutoNum type="arabicPeriod"/>
              <a:defRPr/>
            </a:pPr>
            <a:r>
              <a:rPr lang="en-US" dirty="0"/>
              <a:t>Cancer Research UK. Available at https://www.cancerresearchuk.org/health-professional/cancer-statistics/statistics-by-cancer-type/prostate-cancer/survival#ref-3</a:t>
            </a:r>
          </a:p>
          <a:p>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AC6A5899-2A23-44D6-ABD8-90CC3957F6DA}" type="slidenum">
              <a:rPr lang="en-US">
                <a:solidFill>
                  <a:prstClr val="black"/>
                </a:solidFill>
                <a:latin typeface="Calibri"/>
              </a:rPr>
              <a:pPr defTabSz="465887">
                <a:defRPr/>
              </a:pPr>
              <a:t>52</a:t>
            </a:fld>
            <a:endParaRPr lang="en-US" dirty="0">
              <a:solidFill>
                <a:prstClr val="black"/>
              </a:solidFill>
              <a:latin typeface="Calibri"/>
            </a:endParaRPr>
          </a:p>
        </p:txBody>
      </p:sp>
    </p:spTree>
    <p:extLst>
      <p:ext uri="{BB962C8B-B14F-4D97-AF65-F5344CB8AC3E}">
        <p14:creationId xmlns:p14="http://schemas.microsoft.com/office/powerpoint/2010/main" val="2643415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Talking Points</a:t>
            </a:r>
          </a:p>
          <a:p>
            <a:pPr marL="174708" indent="-174708">
              <a:buFont typeface="Arial" panose="020B0604020202020204" pitchFamily="34" charset="0"/>
              <a:buChar char="•"/>
            </a:pPr>
            <a:r>
              <a:rPr lang="en-US" dirty="0"/>
              <a:t>Germline mutations in </a:t>
            </a:r>
            <a:r>
              <a:rPr lang="en-US" i="1" dirty="0"/>
              <a:t>BRCA1</a:t>
            </a:r>
            <a:r>
              <a:rPr lang="en-US" dirty="0"/>
              <a:t> and/or </a:t>
            </a:r>
            <a:r>
              <a:rPr lang="en-US" i="1" dirty="0"/>
              <a:t>BRCA2</a:t>
            </a:r>
            <a:r>
              <a:rPr lang="en-US" dirty="0"/>
              <a:t> increase the risk of developing prostate cancer by age 65 years 1.8-fold and 8.6-fold, respectively, and occur in 2%-5% of patients with prostate cancer </a:t>
            </a:r>
          </a:p>
          <a:p>
            <a:pPr marL="174708" indent="-174708">
              <a:buFont typeface="Arial" panose="020B0604020202020204" pitchFamily="34" charset="0"/>
              <a:buChar char="•"/>
            </a:pPr>
            <a:r>
              <a:rPr lang="en-US" dirty="0"/>
              <a:t>Additionally, somatic mutations in genes involved in HRR are common in prostate cancer </a:t>
            </a:r>
          </a:p>
          <a:p>
            <a:pPr marL="174708" indent="-174708">
              <a:buFont typeface="Arial" panose="020B0604020202020204" pitchFamily="34" charset="0"/>
              <a:buChar char="•"/>
            </a:pPr>
            <a:r>
              <a:rPr lang="en-US" dirty="0"/>
              <a:t>Mutations in the HRR-associated genes may play a role in progression of prostate cancer to the castration-resistant form</a:t>
            </a:r>
          </a:p>
          <a:p>
            <a:pPr marL="530593" lvl="1" indent="-174708">
              <a:buFont typeface="Arial" panose="020B0604020202020204" pitchFamily="34" charset="0"/>
              <a:buChar char="–"/>
            </a:pPr>
            <a:r>
              <a:rPr lang="en-US" dirty="0"/>
              <a:t>Up to 19% of castration-resistant prostate cancers harbor </a:t>
            </a:r>
            <a:r>
              <a:rPr lang="en-US" i="1" dirty="0"/>
              <a:t>BRCA1</a:t>
            </a:r>
            <a:r>
              <a:rPr lang="en-US" dirty="0"/>
              <a:t>, </a:t>
            </a:r>
            <a:r>
              <a:rPr lang="en-US" i="1" dirty="0"/>
              <a:t>BRCA2</a:t>
            </a:r>
            <a:r>
              <a:rPr lang="en-US" dirty="0"/>
              <a:t>, or </a:t>
            </a:r>
            <a:r>
              <a:rPr lang="en-US" i="1" dirty="0"/>
              <a:t>ATM</a:t>
            </a:r>
            <a:r>
              <a:rPr lang="en-US" dirty="0"/>
              <a:t> mutations</a:t>
            </a:r>
          </a:p>
          <a:p>
            <a:endParaRPr lang="en-US" b="0" i="1" baseline="0" dirty="0"/>
          </a:p>
          <a:p>
            <a:endParaRPr lang="en-US" b="1" baseline="0" dirty="0"/>
          </a:p>
          <a:p>
            <a:r>
              <a:rPr lang="en-US" b="1" baseline="0" dirty="0"/>
              <a:t>Reference</a:t>
            </a:r>
          </a:p>
          <a:p>
            <a:pPr marL="232943" indent="-232943">
              <a:buFont typeface="+mj-lt"/>
              <a:buAutoNum type="arabicPeriod"/>
              <a:defRPr/>
            </a:pPr>
            <a:r>
              <a:rPr lang="en-US" dirty="0"/>
              <a:t>Palmbos PL, Hussain MH. Targeting PARP in prostate cancer: novelty, pitfalls, and promise. </a:t>
            </a:r>
            <a:r>
              <a:rPr lang="en-US" i="1" dirty="0"/>
              <a:t>Oncology (Williston Park)</a:t>
            </a:r>
            <a:r>
              <a:rPr lang="en-US" dirty="0"/>
              <a:t>. 2016;30(5):377-385.</a:t>
            </a:r>
            <a:endParaRPr lang="en-US" baseline="0" dirty="0">
              <a:solidFill>
                <a:srgbClr val="000000"/>
              </a:solidFill>
            </a:endParaRPr>
          </a:p>
          <a:p>
            <a:pPr defTabSz="465887">
              <a:defRPr/>
            </a:pP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53</a:t>
            </a:fld>
            <a:endParaRPr lang="en-US" dirty="0"/>
          </a:p>
        </p:txBody>
      </p:sp>
    </p:spTree>
    <p:extLst>
      <p:ext uri="{BB962C8B-B14F-4D97-AF65-F5344CB8AC3E}">
        <p14:creationId xmlns:p14="http://schemas.microsoft.com/office/powerpoint/2010/main" val="75540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465887">
              <a:defRPr/>
            </a:pPr>
            <a:endParaRPr lang="fr-FR" dirty="0">
              <a:solidFill>
                <a:prstClr val="black"/>
              </a:solidFill>
              <a:latin typeface="Calibri"/>
            </a:endParaRPr>
          </a:p>
        </p:txBody>
      </p:sp>
      <p:sp>
        <p:nvSpPr>
          <p:cNvPr id="5" name="Slide Number Placeholder 4"/>
          <p:cNvSpPr>
            <a:spLocks noGrp="1"/>
          </p:cNvSpPr>
          <p:nvPr>
            <p:ph type="sldNum" sz="quarter" idx="5"/>
          </p:nvPr>
        </p:nvSpPr>
        <p:spPr/>
        <p:txBody>
          <a:bodyPr/>
          <a:lstStyle/>
          <a:p>
            <a:pPr defTabSz="465887">
              <a:defRPr/>
            </a:pPr>
            <a:fld id="{3C53626E-BC0F-674C-9570-A9D62C09EB52}" type="slidenum">
              <a:rPr lang="fr-FR">
                <a:solidFill>
                  <a:prstClr val="black"/>
                </a:solidFill>
                <a:latin typeface="Calibri"/>
              </a:rPr>
              <a:pPr defTabSz="465887">
                <a:defRPr/>
              </a:pPr>
              <a:t>3</a:t>
            </a:fld>
            <a:endParaRPr lang="fr-FR" dirty="0">
              <a:solidFill>
                <a:prstClr val="black"/>
              </a:solidFill>
              <a:latin typeface="Calibri"/>
            </a:endParaRPr>
          </a:p>
        </p:txBody>
      </p:sp>
    </p:spTree>
    <p:extLst>
      <p:ext uri="{BB962C8B-B14F-4D97-AF65-F5344CB8AC3E}">
        <p14:creationId xmlns:p14="http://schemas.microsoft.com/office/powerpoint/2010/main" val="2916873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892" y="4769207"/>
            <a:ext cx="5455130" cy="5176667"/>
          </a:xfrm>
        </p:spPr>
        <p:txBody>
          <a:bodyPr/>
          <a:lstStyle/>
          <a:p>
            <a:r>
              <a:rPr lang="en-US" b="1" i="0" kern="1200" dirty="0">
                <a:solidFill>
                  <a:schemeClr val="tx1"/>
                </a:solidFill>
                <a:effectLst/>
              </a:rPr>
              <a:t>Talking Points</a:t>
            </a:r>
          </a:p>
          <a:p>
            <a:pPr marL="174708" indent="-174708">
              <a:buFont typeface="Arial" panose="020B0604020202020204" pitchFamily="34" charset="0"/>
              <a:buChar char="•"/>
            </a:pPr>
            <a:r>
              <a:rPr lang="en-US" b="0" i="0" kern="1200" dirty="0">
                <a:solidFill>
                  <a:schemeClr val="tx1"/>
                </a:solidFill>
                <a:effectLst/>
              </a:rPr>
              <a:t>Cancers develop as a result of mutations in certain genes, such as those involved in the regulation of cell growth or DNA repair</a:t>
            </a:r>
            <a:r>
              <a:rPr lang="en-US" b="0" i="0" kern="1200" baseline="30000" dirty="0">
                <a:solidFill>
                  <a:schemeClr val="tx1"/>
                </a:solidFill>
                <a:effectLst/>
              </a:rPr>
              <a:t>1</a:t>
            </a:r>
          </a:p>
          <a:p>
            <a:pPr marL="174708" indent="-174708">
              <a:buFont typeface="Arial" panose="020B0604020202020204" pitchFamily="34" charset="0"/>
              <a:buChar char="•"/>
            </a:pPr>
            <a:r>
              <a:rPr lang="en-US" b="0" i="0" kern="1200" dirty="0">
                <a:solidFill>
                  <a:schemeClr val="tx1"/>
                </a:solidFill>
                <a:effectLst/>
              </a:rPr>
              <a:t>These gene mutations can be hereditary (germline) or sporadic/nonhereditary (somatic)</a:t>
            </a:r>
            <a:r>
              <a:rPr lang="en-US" baseline="30000" dirty="0"/>
              <a:t>2</a:t>
            </a:r>
            <a:r>
              <a:rPr lang="en-US" b="0" i="0" kern="1200" dirty="0">
                <a:solidFill>
                  <a:schemeClr val="tx1"/>
                </a:solidFill>
                <a:effectLst/>
              </a:rPr>
              <a:t>:</a:t>
            </a:r>
          </a:p>
          <a:p>
            <a:pPr marL="640594" lvl="1" indent="-174708">
              <a:buFont typeface="Arial" panose="020B0604020202020204" pitchFamily="34" charset="0"/>
              <a:buChar char="–"/>
            </a:pPr>
            <a:r>
              <a:rPr lang="en-US" b="0" i="0" kern="1200" dirty="0">
                <a:solidFill>
                  <a:schemeClr val="tx1"/>
                </a:solidFill>
                <a:effectLst/>
              </a:rPr>
              <a:t>Hereditary (germline) mutations are inherited from parents and are present throughout virtually every cell in the </a:t>
            </a:r>
            <a:r>
              <a:rPr lang="en-US" dirty="0"/>
              <a:t>body.</a:t>
            </a:r>
            <a:r>
              <a:rPr lang="en-US" b="0" i="0" kern="1200" dirty="0">
                <a:solidFill>
                  <a:schemeClr val="tx1"/>
                </a:solidFill>
                <a:effectLst/>
              </a:rPr>
              <a:t> Germline mutations can be detected by testing saliva, buccal swab, blood, and tumor </a:t>
            </a:r>
            <a:r>
              <a:rPr lang="en-US" dirty="0"/>
              <a:t>samples</a:t>
            </a:r>
            <a:r>
              <a:rPr lang="en-US" b="0" i="0" kern="1200" baseline="30000" dirty="0">
                <a:solidFill>
                  <a:schemeClr val="tx1"/>
                </a:solidFill>
                <a:effectLst/>
              </a:rPr>
              <a:t>2</a:t>
            </a:r>
          </a:p>
          <a:p>
            <a:pPr marL="640594" lvl="1" indent="-174708">
              <a:buFont typeface="Arial" panose="020B0604020202020204" pitchFamily="34" charset="0"/>
              <a:buChar char="–"/>
            </a:pPr>
            <a:r>
              <a:rPr lang="en-US" b="0" i="0" kern="1200" baseline="0" dirty="0">
                <a:solidFill>
                  <a:schemeClr val="tx1"/>
                </a:solidFill>
                <a:effectLst/>
              </a:rPr>
              <a:t>Sporadic (or acquired or somatic) mutations are mutations that occur at some time during a person’s life and are present in only certain cells in the body. </a:t>
            </a:r>
            <a:r>
              <a:rPr lang="en-US" dirty="0"/>
              <a:t>Somatic mutations cannot be passed on to children. Somatic mutations can be identified by tumor testing; however, tumor testing does not distinguish between somatic and germline mutations</a:t>
            </a:r>
            <a:r>
              <a:rPr lang="en-US" baseline="30000" dirty="0"/>
              <a:t>2,3</a:t>
            </a:r>
          </a:p>
          <a:p>
            <a:pPr marL="465887" lvl="1"/>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D751AE-7ABC-314D-AFAD-47B860ED6FFE}" type="slidenum">
              <a:rPr lang="en-US" smtClean="0"/>
              <a:pPr/>
              <a:t>54</a:t>
            </a:fld>
            <a:endParaRPr lang="en-US" dirty="0"/>
          </a:p>
        </p:txBody>
      </p:sp>
    </p:spTree>
    <p:extLst>
      <p:ext uri="{BB962C8B-B14F-4D97-AF65-F5344CB8AC3E}">
        <p14:creationId xmlns:p14="http://schemas.microsoft.com/office/powerpoint/2010/main" val="337719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defTabSz="465887">
              <a:defRPr/>
            </a:pPr>
            <a:fld id="{FAD751AE-7ABC-314D-AFAD-47B860ED6FFE}" type="slidenum">
              <a:rPr lang="en-US">
                <a:solidFill>
                  <a:prstClr val="black"/>
                </a:solidFill>
                <a:latin typeface="Calibri"/>
              </a:rPr>
              <a:pPr defTabSz="465887">
                <a:defRPr/>
              </a:pPr>
              <a:t>55</a:t>
            </a:fld>
            <a:endParaRPr lang="en-US" dirty="0">
              <a:solidFill>
                <a:prstClr val="black"/>
              </a:solidFill>
              <a:latin typeface="Calibri"/>
            </a:endParaRPr>
          </a:p>
        </p:txBody>
      </p:sp>
    </p:spTree>
    <p:extLst>
      <p:ext uri="{BB962C8B-B14F-4D97-AF65-F5344CB8AC3E}">
        <p14:creationId xmlns:p14="http://schemas.microsoft.com/office/powerpoint/2010/main" val="162464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62700" cy="3578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80097">
              <a:defRPr/>
            </a:pPr>
            <a:fld id="{2B3444B1-158A-4BF6-99BF-61DE2EB2E352}" type="slidenum">
              <a:rPr lang="en-US">
                <a:solidFill>
                  <a:prstClr val="black"/>
                </a:solidFill>
                <a:latin typeface="Calibri"/>
              </a:rPr>
              <a:pPr defTabSz="480097">
                <a:defRPr/>
              </a:pPr>
              <a:t>57</a:t>
            </a:fld>
            <a:endParaRPr lang="en-US" dirty="0">
              <a:solidFill>
                <a:prstClr val="black"/>
              </a:solidFill>
              <a:latin typeface="Calibri"/>
            </a:endParaRPr>
          </a:p>
        </p:txBody>
      </p:sp>
    </p:spTree>
    <p:extLst>
      <p:ext uri="{BB962C8B-B14F-4D97-AF65-F5344CB8AC3E}">
        <p14:creationId xmlns:p14="http://schemas.microsoft.com/office/powerpoint/2010/main" val="1438330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58DACF-8309-2044-8EF4-AA7C90F4E9AA}" type="slidenum">
              <a:rPr lang="en-US" smtClean="0"/>
              <a:t>59</a:t>
            </a:fld>
            <a:endParaRPr lang="en-US" dirty="0"/>
          </a:p>
        </p:txBody>
      </p:sp>
    </p:spTree>
    <p:extLst>
      <p:ext uri="{BB962C8B-B14F-4D97-AF65-F5344CB8AC3E}">
        <p14:creationId xmlns:p14="http://schemas.microsoft.com/office/powerpoint/2010/main" val="2988598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480097">
              <a:defRPr/>
            </a:pPr>
            <a:endParaRPr lang="fr-FR" dirty="0">
              <a:solidFill>
                <a:prstClr val="black"/>
              </a:solidFill>
              <a:latin typeface="Calibri"/>
            </a:endParaRPr>
          </a:p>
        </p:txBody>
      </p:sp>
      <p:sp>
        <p:nvSpPr>
          <p:cNvPr id="5" name="Slide Number Placeholder 4"/>
          <p:cNvSpPr>
            <a:spLocks noGrp="1"/>
          </p:cNvSpPr>
          <p:nvPr>
            <p:ph type="sldNum" sz="quarter" idx="5"/>
          </p:nvPr>
        </p:nvSpPr>
        <p:spPr/>
        <p:txBody>
          <a:bodyPr/>
          <a:lstStyle/>
          <a:p>
            <a:pPr defTabSz="480097">
              <a:defRPr/>
            </a:pPr>
            <a:fld id="{3C53626E-BC0F-674C-9570-A9D62C09EB52}" type="slidenum">
              <a:rPr lang="fr-FR">
                <a:solidFill>
                  <a:prstClr val="black"/>
                </a:solidFill>
                <a:latin typeface="Calibri"/>
              </a:rPr>
              <a:pPr defTabSz="480097">
                <a:defRPr/>
              </a:pPr>
              <a:t>60</a:t>
            </a:fld>
            <a:endParaRPr lang="fr-FR" dirty="0">
              <a:solidFill>
                <a:prstClr val="black"/>
              </a:solidFill>
              <a:latin typeface="Calibri"/>
            </a:endParaRPr>
          </a:p>
        </p:txBody>
      </p:sp>
    </p:spTree>
    <p:extLst>
      <p:ext uri="{BB962C8B-B14F-4D97-AF65-F5344CB8AC3E}">
        <p14:creationId xmlns:p14="http://schemas.microsoft.com/office/powerpoint/2010/main" val="3986926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E0855-692F-5E24-E52D-E23AFB2CE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C8131-B0A8-652D-A78D-CA5AE8074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DAC0AF-4CD0-5350-DD90-DE1BE6C64936}"/>
              </a:ext>
            </a:extLst>
          </p:cNvPr>
          <p:cNvSpPr>
            <a:spLocks noGrp="1"/>
          </p:cNvSpPr>
          <p:nvPr>
            <p:ph type="body" idx="1"/>
          </p:nvPr>
        </p:nvSpPr>
        <p:spPr/>
        <p:txBody>
          <a:bodyPr/>
          <a:lstStyle/>
          <a:p>
            <a:r>
              <a:rPr lang="en-GB" dirty="0"/>
              <a:t>References:</a:t>
            </a:r>
          </a:p>
          <a:p>
            <a:pPr algn="l"/>
            <a:r>
              <a:rPr lang="en-GB" dirty="0">
                <a:solidFill>
                  <a:schemeClr val="tx1">
                    <a:lumMod val="50000"/>
                  </a:schemeClr>
                </a:solidFill>
                <a:latin typeface="Arial"/>
              </a:rPr>
              <a:t>1. Study NCT03732820. Available at ClinicalTrials.gov; 2. Study NCT02987543. Available at ClinicalTrials.gov; 3. Study NCT04821622. Available at ClinicalTrials.gov; 4. Study </a:t>
            </a:r>
            <a:r>
              <a:rPr lang="en-GB" b="0" i="0" dirty="0">
                <a:solidFill>
                  <a:srgbClr val="1B1B1B"/>
                </a:solidFill>
                <a:effectLst/>
                <a:latin typeface="Roboto" panose="02000000000000000000" pitchFamily="2" charset="0"/>
              </a:rPr>
              <a:t>NCT03395197. </a:t>
            </a:r>
            <a:r>
              <a:rPr lang="en-GB" dirty="0">
                <a:solidFill>
                  <a:schemeClr val="tx1">
                    <a:lumMod val="50000"/>
                  </a:schemeClr>
                </a:solidFill>
                <a:latin typeface="Arial"/>
              </a:rPr>
              <a:t>Available at ClinicalTrials.gov; 5. Study NCT03148795. Available at ClinicalTrials.gov; 6. Study </a:t>
            </a:r>
            <a:r>
              <a:rPr lang="en-GB" b="0" i="0" dirty="0">
                <a:solidFill>
                  <a:srgbClr val="000000"/>
                </a:solidFill>
                <a:effectLst/>
                <a:latin typeface="Source Sans Pro" panose="020B0503030403020204" pitchFamily="34" charset="0"/>
              </a:rPr>
              <a:t>NCT04497844</a:t>
            </a:r>
            <a:r>
              <a:rPr lang="en-GB" dirty="0">
                <a:solidFill>
                  <a:schemeClr val="tx1">
                    <a:lumMod val="50000"/>
                  </a:schemeClr>
                </a:solidFill>
                <a:latin typeface="Arial"/>
              </a:rPr>
              <a:t>. Available at ClinicalTrials.gov; 7. Study </a:t>
            </a:r>
            <a:r>
              <a:rPr lang="en-GB" b="0" i="0" dirty="0">
                <a:solidFill>
                  <a:srgbClr val="000000"/>
                </a:solidFill>
                <a:effectLst/>
                <a:latin typeface="Source Sans Pro" panose="020B0503030403020204" pitchFamily="34" charset="0"/>
              </a:rPr>
              <a:t>NCT03748641</a:t>
            </a:r>
            <a:r>
              <a:rPr lang="en-GB" dirty="0">
                <a:solidFill>
                  <a:schemeClr val="tx1">
                    <a:lumMod val="50000"/>
                  </a:schemeClr>
                </a:solidFill>
                <a:latin typeface="Arial"/>
              </a:rPr>
              <a:t>. Available at ClinicalTrials.gov; 8. Study </a:t>
            </a:r>
            <a:r>
              <a:rPr lang="en-GB" b="0" i="0" dirty="0">
                <a:solidFill>
                  <a:srgbClr val="000000"/>
                </a:solidFill>
                <a:effectLst/>
                <a:latin typeface="Source Sans Pro" panose="020B0503030403020204" pitchFamily="34" charset="0"/>
              </a:rPr>
              <a:t>NCT02854436</a:t>
            </a:r>
            <a:r>
              <a:rPr lang="en-GB" dirty="0">
                <a:solidFill>
                  <a:schemeClr val="tx1">
                    <a:lumMod val="50000"/>
                  </a:schemeClr>
                </a:solidFill>
                <a:latin typeface="Arial"/>
              </a:rPr>
              <a:t>. Available at ClinicalTrials.gov; 9. Study </a:t>
            </a:r>
            <a:r>
              <a:rPr lang="en-GB" b="0" i="0" dirty="0">
                <a:solidFill>
                  <a:srgbClr val="000000"/>
                </a:solidFill>
                <a:effectLst/>
                <a:latin typeface="Source Sans Pro" panose="020B0503030403020204" pitchFamily="34" charset="0"/>
              </a:rPr>
              <a:t>NCT02975934</a:t>
            </a:r>
            <a:r>
              <a:rPr lang="en-GB" dirty="0">
                <a:solidFill>
                  <a:schemeClr val="tx1">
                    <a:lumMod val="50000"/>
                  </a:schemeClr>
                </a:solidFill>
                <a:latin typeface="Arial"/>
              </a:rPr>
              <a:t>. Available at ClinicalTrials.gov; 10. Study </a:t>
            </a:r>
            <a:r>
              <a:rPr lang="en-GB" b="0" i="0" dirty="0">
                <a:solidFill>
                  <a:srgbClr val="000000"/>
                </a:solidFill>
                <a:effectLst/>
                <a:latin typeface="Source Sans Pro" panose="020B0503030403020204" pitchFamily="34" charset="0"/>
              </a:rPr>
              <a:t>NCT02952534</a:t>
            </a:r>
            <a:r>
              <a:rPr lang="en-GB" dirty="0">
                <a:solidFill>
                  <a:schemeClr val="tx1">
                    <a:lumMod val="50000"/>
                  </a:schemeClr>
                </a:solidFill>
                <a:latin typeface="Arial"/>
              </a:rPr>
              <a:t>. Available at ClinicalTrials.gov; 11. Study </a:t>
            </a:r>
            <a:r>
              <a:rPr lang="en-GB" b="0" i="0" dirty="0">
                <a:solidFill>
                  <a:srgbClr val="000000"/>
                </a:solidFill>
                <a:effectLst/>
                <a:latin typeface="Source Sans Pro" panose="020B0503030403020204" pitchFamily="34" charset="0"/>
              </a:rPr>
              <a:t>NCT04455750</a:t>
            </a:r>
            <a:r>
              <a:rPr lang="en-GB" dirty="0">
                <a:solidFill>
                  <a:schemeClr val="tx1">
                    <a:lumMod val="50000"/>
                  </a:schemeClr>
                </a:solidFill>
                <a:latin typeface="Arial"/>
              </a:rPr>
              <a:t>. Available at ClinicalTrials.gov</a:t>
            </a:r>
            <a:endParaRPr lang="en-GB" dirty="0"/>
          </a:p>
        </p:txBody>
      </p:sp>
      <p:sp>
        <p:nvSpPr>
          <p:cNvPr id="4" name="Slide Number Placeholder 3">
            <a:extLst>
              <a:ext uri="{FF2B5EF4-FFF2-40B4-BE49-F238E27FC236}">
                <a16:creationId xmlns:a16="http://schemas.microsoft.com/office/drawing/2014/main" id="{48A41DF4-BDCE-E6BC-462E-AC1C4F6E46B8}"/>
              </a:ext>
            </a:extLst>
          </p:cNvPr>
          <p:cNvSpPr>
            <a:spLocks noGrp="1"/>
          </p:cNvSpPr>
          <p:nvPr>
            <p:ph type="sldNum" sz="quarter" idx="5"/>
          </p:nvPr>
        </p:nvSpPr>
        <p:spPr/>
        <p:txBody>
          <a:bodyPr/>
          <a:lstStyle/>
          <a:p>
            <a:fld id="{7CECEF16-1845-4D05-AF61-647A7547EB36}" type="slidenum">
              <a:rPr lang="en-GB" smtClean="0"/>
              <a:t>61</a:t>
            </a:fld>
            <a:endParaRPr lang="en-GB" dirty="0"/>
          </a:p>
        </p:txBody>
      </p:sp>
    </p:spTree>
    <p:extLst>
      <p:ext uri="{BB962C8B-B14F-4D97-AF65-F5344CB8AC3E}">
        <p14:creationId xmlns:p14="http://schemas.microsoft.com/office/powerpoint/2010/main" val="1068538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E4049-E86A-5845-BD75-A8692F27A28A}" type="slidenum">
              <a:rPr lang="en-US" smtClean="0"/>
              <a:t>63</a:t>
            </a:fld>
            <a:endParaRPr lang="en-US" dirty="0"/>
          </a:p>
        </p:txBody>
      </p:sp>
    </p:spTree>
    <p:extLst>
      <p:ext uri="{BB962C8B-B14F-4D97-AF65-F5344CB8AC3E}">
        <p14:creationId xmlns:p14="http://schemas.microsoft.com/office/powerpoint/2010/main" val="4241916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patients with high risk localized prostate cancer should undergo germline genetic testing by NCCN guidelines.  This may vary by country/region of practice.</a:t>
            </a:r>
          </a:p>
        </p:txBody>
      </p:sp>
      <p:sp>
        <p:nvSpPr>
          <p:cNvPr id="4" name="Slide Number Placeholder 3"/>
          <p:cNvSpPr>
            <a:spLocks noGrp="1"/>
          </p:cNvSpPr>
          <p:nvPr>
            <p:ph type="sldNum" sz="quarter" idx="5"/>
          </p:nvPr>
        </p:nvSpPr>
        <p:spPr/>
        <p:txBody>
          <a:bodyPr/>
          <a:lstStyle/>
          <a:p>
            <a:fld id="{302C29A4-D5CC-EB42-81EE-C53A5E476CED}" type="slidenum">
              <a:rPr lang="en-US" smtClean="0"/>
              <a:t>65</a:t>
            </a:fld>
            <a:endParaRPr lang="en-US" dirty="0"/>
          </a:p>
        </p:txBody>
      </p:sp>
    </p:spTree>
    <p:extLst>
      <p:ext uri="{BB962C8B-B14F-4D97-AF65-F5344CB8AC3E}">
        <p14:creationId xmlns:p14="http://schemas.microsoft.com/office/powerpoint/2010/main" val="3637713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61100" cy="3521075"/>
          </a:xfrm>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5"/>
          </p:nvPr>
        </p:nvSpPr>
        <p:spPr/>
        <p:txBody>
          <a:bodyPr/>
          <a:lstStyle/>
          <a:p>
            <a:pPr defTabSz="465887">
              <a:defRPr/>
            </a:pPr>
            <a:fld id="{BAFA8F2B-6330-4173-8ED5-F5D628A89428}" type="slidenum">
              <a:rPr lang="en-GB">
                <a:solidFill>
                  <a:prstClr val="black"/>
                </a:solidFill>
                <a:latin typeface="Calibri"/>
              </a:rPr>
              <a:pPr defTabSz="465887">
                <a:defRPr/>
              </a:pPr>
              <a:t>69</a:t>
            </a:fld>
            <a:endParaRPr lang="en-GB" dirty="0">
              <a:solidFill>
                <a:prstClr val="black"/>
              </a:solidFill>
              <a:latin typeface="Calibri"/>
            </a:endParaRPr>
          </a:p>
        </p:txBody>
      </p:sp>
      <p:cxnSp>
        <p:nvCxnSpPr>
          <p:cNvPr id="9" name="Straight Arrow Connector 8">
            <a:extLst>
              <a:ext uri="{FF2B5EF4-FFF2-40B4-BE49-F238E27FC236}">
                <a16:creationId xmlns:a16="http://schemas.microsoft.com/office/drawing/2014/main" id="{F6AB15AD-06F5-4A31-9C3B-D601506AB64B}"/>
              </a:ext>
            </a:extLst>
          </p:cNvPr>
          <p:cNvCxnSpPr>
            <a:cxnSpLocks/>
          </p:cNvCxnSpPr>
          <p:nvPr/>
        </p:nvCxnSpPr>
        <p:spPr>
          <a:xfrm flipV="1">
            <a:off x="4199059" y="3330358"/>
            <a:ext cx="0" cy="245179"/>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89AAE867-D252-41A0-A0E6-BD5BE5AC1405}"/>
              </a:ext>
            </a:extLst>
          </p:cNvPr>
          <p:cNvSpPr/>
          <p:nvPr/>
        </p:nvSpPr>
        <p:spPr>
          <a:xfrm>
            <a:off x="3834415" y="3575538"/>
            <a:ext cx="955264" cy="4801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3177" tIns="46589" rIns="93177" bIns="46589" rtlCol="0" anchor="ctr"/>
          <a:lstStyle/>
          <a:p>
            <a:pPr algn="ctr" defTabSz="465887">
              <a:defRPr/>
            </a:pPr>
            <a:r>
              <a:rPr lang="en-US" sz="900" dirty="0">
                <a:solidFill>
                  <a:prstClr val="black"/>
                </a:solidFill>
                <a:latin typeface="Calibri"/>
              </a:rPr>
              <a:t>Haber 2014/ p654/col2/para3/line9-13</a:t>
            </a:r>
          </a:p>
        </p:txBody>
      </p:sp>
      <p:cxnSp>
        <p:nvCxnSpPr>
          <p:cNvPr id="11" name="Straight Arrow Connector 10">
            <a:extLst>
              <a:ext uri="{FF2B5EF4-FFF2-40B4-BE49-F238E27FC236}">
                <a16:creationId xmlns:a16="http://schemas.microsoft.com/office/drawing/2014/main" id="{9F164031-5B6D-4FC8-8A89-7DC757CCC3C6}"/>
              </a:ext>
            </a:extLst>
          </p:cNvPr>
          <p:cNvCxnSpPr>
            <a:cxnSpLocks/>
          </p:cNvCxnSpPr>
          <p:nvPr/>
        </p:nvCxnSpPr>
        <p:spPr>
          <a:xfrm flipV="1">
            <a:off x="5314171" y="3269063"/>
            <a:ext cx="0" cy="306475"/>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56405949-AB1D-450A-A850-B906D0B8DB9B}"/>
              </a:ext>
            </a:extLst>
          </p:cNvPr>
          <p:cNvSpPr/>
          <p:nvPr/>
        </p:nvSpPr>
        <p:spPr>
          <a:xfrm>
            <a:off x="4949528" y="3575538"/>
            <a:ext cx="955264" cy="4801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3177" tIns="46589" rIns="93177" bIns="46589" rtlCol="0" anchor="ctr"/>
          <a:lstStyle/>
          <a:p>
            <a:pPr algn="ctr" defTabSz="465887">
              <a:defRPr/>
            </a:pPr>
            <a:r>
              <a:rPr lang="en-US" sz="900" dirty="0">
                <a:solidFill>
                  <a:prstClr val="black"/>
                </a:solidFill>
                <a:latin typeface="Calibri"/>
              </a:rPr>
              <a:t>Haber 2014/ p654/col2/para3/line1-5</a:t>
            </a:r>
          </a:p>
        </p:txBody>
      </p:sp>
      <p:cxnSp>
        <p:nvCxnSpPr>
          <p:cNvPr id="13" name="Straight Arrow Connector 12">
            <a:extLst>
              <a:ext uri="{FF2B5EF4-FFF2-40B4-BE49-F238E27FC236}">
                <a16:creationId xmlns:a16="http://schemas.microsoft.com/office/drawing/2014/main" id="{A45E099A-D0A8-4E74-ADE7-816B146B37A5}"/>
              </a:ext>
            </a:extLst>
          </p:cNvPr>
          <p:cNvCxnSpPr>
            <a:cxnSpLocks/>
          </p:cNvCxnSpPr>
          <p:nvPr/>
        </p:nvCxnSpPr>
        <p:spPr>
          <a:xfrm flipV="1">
            <a:off x="1846529" y="3234411"/>
            <a:ext cx="0" cy="28664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71D854AD-F0BA-496E-AB16-DF408C6583FF}"/>
              </a:ext>
            </a:extLst>
          </p:cNvPr>
          <p:cNvSpPr/>
          <p:nvPr/>
        </p:nvSpPr>
        <p:spPr>
          <a:xfrm>
            <a:off x="1481885" y="3521057"/>
            <a:ext cx="955264" cy="4801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3177" tIns="46589" rIns="93177" bIns="46589" rtlCol="0" anchor="ctr"/>
          <a:lstStyle/>
          <a:p>
            <a:pPr algn="ctr" defTabSz="465887">
              <a:defRPr/>
            </a:pPr>
            <a:r>
              <a:rPr lang="en-US" sz="900" dirty="0">
                <a:solidFill>
                  <a:prstClr val="black"/>
                </a:solidFill>
                <a:latin typeface="Calibri"/>
              </a:rPr>
              <a:t>Cheng 2018/ p375/col1/para2/line1-4</a:t>
            </a:r>
          </a:p>
        </p:txBody>
      </p:sp>
      <p:cxnSp>
        <p:nvCxnSpPr>
          <p:cNvPr id="15" name="Straight Arrow Connector 14">
            <a:extLst>
              <a:ext uri="{FF2B5EF4-FFF2-40B4-BE49-F238E27FC236}">
                <a16:creationId xmlns:a16="http://schemas.microsoft.com/office/drawing/2014/main" id="{D91F0BBF-A4C2-4E46-B435-FAACC3FF8C1F}"/>
              </a:ext>
            </a:extLst>
          </p:cNvPr>
          <p:cNvCxnSpPr>
            <a:cxnSpLocks/>
          </p:cNvCxnSpPr>
          <p:nvPr/>
        </p:nvCxnSpPr>
        <p:spPr>
          <a:xfrm flipV="1">
            <a:off x="2961642" y="3234411"/>
            <a:ext cx="0" cy="286646"/>
          </a:xfrm>
          <a:prstGeom prst="straightConnector1">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7E2EF2D-B01E-4C92-BEBB-4C4936CC53CC}"/>
              </a:ext>
            </a:extLst>
          </p:cNvPr>
          <p:cNvSpPr/>
          <p:nvPr/>
        </p:nvSpPr>
        <p:spPr>
          <a:xfrm>
            <a:off x="2596998" y="3521057"/>
            <a:ext cx="955264" cy="4801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3177" tIns="46589" rIns="93177" bIns="46589" rtlCol="0" anchor="ctr"/>
          <a:lstStyle/>
          <a:p>
            <a:pPr algn="ctr" defTabSz="465887">
              <a:defRPr/>
            </a:pPr>
            <a:r>
              <a:rPr lang="en-US" sz="900" dirty="0">
                <a:solidFill>
                  <a:prstClr val="black"/>
                </a:solidFill>
                <a:latin typeface="Calibri"/>
              </a:rPr>
              <a:t>Cheng 2018/ p375/col2/para2/line1-4</a:t>
            </a:r>
          </a:p>
        </p:txBody>
      </p:sp>
    </p:spTree>
    <p:extLst>
      <p:ext uri="{BB962C8B-B14F-4D97-AF65-F5344CB8AC3E}">
        <p14:creationId xmlns:p14="http://schemas.microsoft.com/office/powerpoint/2010/main" val="1066484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C29A4-D5CC-EB42-81EE-C53A5E476CED}" type="slidenum">
              <a:rPr lang="en-US" smtClean="0"/>
              <a:t>74</a:t>
            </a:fld>
            <a:endParaRPr lang="en-US" dirty="0"/>
          </a:p>
        </p:txBody>
      </p:sp>
    </p:spTree>
    <p:extLst>
      <p:ext uri="{BB962C8B-B14F-4D97-AF65-F5344CB8AC3E}">
        <p14:creationId xmlns:p14="http://schemas.microsoft.com/office/powerpoint/2010/main" val="376784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defTabSz="465887">
              <a:defRPr/>
            </a:pPr>
            <a:endParaRPr lang="fr-FR" dirty="0">
              <a:solidFill>
                <a:prstClr val="black"/>
              </a:solidFill>
              <a:latin typeface="Calibri"/>
            </a:endParaRPr>
          </a:p>
        </p:txBody>
      </p:sp>
      <p:sp>
        <p:nvSpPr>
          <p:cNvPr id="5" name="Slide Number Placeholder 4"/>
          <p:cNvSpPr>
            <a:spLocks noGrp="1"/>
          </p:cNvSpPr>
          <p:nvPr>
            <p:ph type="sldNum" sz="quarter" idx="5"/>
          </p:nvPr>
        </p:nvSpPr>
        <p:spPr/>
        <p:txBody>
          <a:bodyPr/>
          <a:lstStyle/>
          <a:p>
            <a:pPr defTabSz="465887">
              <a:defRPr/>
            </a:pPr>
            <a:fld id="{3C53626E-BC0F-674C-9570-A9D62C09EB52}" type="slidenum">
              <a:rPr lang="fr-FR">
                <a:solidFill>
                  <a:prstClr val="black"/>
                </a:solidFill>
                <a:latin typeface="Calibri"/>
              </a:rPr>
              <a:pPr defTabSz="465887">
                <a:defRPr/>
              </a:pPr>
              <a:t>5</a:t>
            </a:fld>
            <a:endParaRPr lang="fr-FR" dirty="0">
              <a:solidFill>
                <a:prstClr val="black"/>
              </a:solidFill>
              <a:latin typeface="Calibri"/>
            </a:endParaRPr>
          </a:p>
        </p:txBody>
      </p:sp>
    </p:spTree>
    <p:extLst>
      <p:ext uri="{BB962C8B-B14F-4D97-AF65-F5344CB8AC3E}">
        <p14:creationId xmlns:p14="http://schemas.microsoft.com/office/powerpoint/2010/main" val="1536246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C29A4-D5CC-EB42-81EE-C53A5E476CED}" type="slidenum">
              <a:rPr lang="en-US" smtClean="0"/>
              <a:t>75</a:t>
            </a:fld>
            <a:endParaRPr lang="en-US" dirty="0"/>
          </a:p>
        </p:txBody>
      </p:sp>
    </p:spTree>
    <p:extLst>
      <p:ext uri="{BB962C8B-B14F-4D97-AF65-F5344CB8AC3E}">
        <p14:creationId xmlns:p14="http://schemas.microsoft.com/office/powerpoint/2010/main" val="3410043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79</a:t>
            </a:fld>
            <a:endParaRPr lang="fr-FR" dirty="0"/>
          </a:p>
        </p:txBody>
      </p:sp>
    </p:spTree>
    <p:extLst>
      <p:ext uri="{BB962C8B-B14F-4D97-AF65-F5344CB8AC3E}">
        <p14:creationId xmlns:p14="http://schemas.microsoft.com/office/powerpoint/2010/main" val="3113017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80</a:t>
            </a:fld>
            <a:endParaRPr lang="fr-FR" dirty="0"/>
          </a:p>
        </p:txBody>
      </p:sp>
    </p:spTree>
    <p:extLst>
      <p:ext uri="{BB962C8B-B14F-4D97-AF65-F5344CB8AC3E}">
        <p14:creationId xmlns:p14="http://schemas.microsoft.com/office/powerpoint/2010/main" val="2970951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11980774-A77B-416E-9811-493631AD5A42}" type="slidenum">
              <a:rPr lang="en-US">
                <a:solidFill>
                  <a:prstClr val="black"/>
                </a:solidFill>
                <a:latin typeface="Calibri"/>
              </a:rPr>
              <a:pPr defTabSz="465887">
                <a:defRPr/>
              </a:pPr>
              <a:t>83</a:t>
            </a:fld>
            <a:endParaRPr lang="en-US" dirty="0">
              <a:solidFill>
                <a:prstClr val="black"/>
              </a:solidFill>
              <a:latin typeface="Calibri"/>
            </a:endParaRPr>
          </a:p>
        </p:txBody>
      </p:sp>
    </p:spTree>
    <p:extLst>
      <p:ext uri="{BB962C8B-B14F-4D97-AF65-F5344CB8AC3E}">
        <p14:creationId xmlns:p14="http://schemas.microsoft.com/office/powerpoint/2010/main" val="2903545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92</a:t>
            </a:fld>
            <a:endParaRPr lang="fr-FR" dirty="0"/>
          </a:p>
        </p:txBody>
      </p:sp>
    </p:spTree>
    <p:extLst>
      <p:ext uri="{BB962C8B-B14F-4D97-AF65-F5344CB8AC3E}">
        <p14:creationId xmlns:p14="http://schemas.microsoft.com/office/powerpoint/2010/main" val="3161467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buClr>
                <a:srgbClr val="000000"/>
              </a:buClr>
              <a:defRPr/>
            </a:pPr>
            <a:fld id="{020EC01F-C707-4841-AFA5-45F6E1F3C29B}" type="slidenum">
              <a:rPr lang="en-US" kern="0">
                <a:solidFill>
                  <a:srgbClr val="000000"/>
                </a:solidFill>
                <a:latin typeface="Arial"/>
                <a:cs typeface="Arial"/>
                <a:sym typeface="Arial"/>
              </a:rPr>
              <a:pPr defTabSz="931774">
                <a:buClr>
                  <a:srgbClr val="000000"/>
                </a:buClr>
                <a:defRPr/>
              </a:pPr>
              <a:t>93</a:t>
            </a:fld>
            <a:endParaRPr lang="en-US" kern="0" dirty="0">
              <a:solidFill>
                <a:srgbClr val="000000"/>
              </a:solidFill>
              <a:latin typeface="Arial"/>
              <a:cs typeface="Arial"/>
              <a:sym typeface="Arial"/>
            </a:endParaRPr>
          </a:p>
        </p:txBody>
      </p:sp>
    </p:spTree>
    <p:extLst>
      <p:ext uri="{BB962C8B-B14F-4D97-AF65-F5344CB8AC3E}">
        <p14:creationId xmlns:p14="http://schemas.microsoft.com/office/powerpoint/2010/main" val="1117528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b="0" i="0" dirty="0">
              <a:solidFill>
                <a:srgbClr val="666666"/>
              </a:solidFill>
              <a:effectLst/>
              <a:latin typeface="ff-scala-sans-pro"/>
            </a:endParaRPr>
          </a:p>
        </p:txBody>
      </p:sp>
      <p:sp>
        <p:nvSpPr>
          <p:cNvPr id="4" name="Slide Number Placeholder 3"/>
          <p:cNvSpPr>
            <a:spLocks noGrp="1"/>
          </p:cNvSpPr>
          <p:nvPr>
            <p:ph type="sldNum" sz="quarter" idx="5"/>
          </p:nvPr>
        </p:nvSpPr>
        <p:spPr/>
        <p:txBody>
          <a:bodyPr/>
          <a:lstStyle/>
          <a:p>
            <a:fld id="{935E4049-E86A-5845-BD75-A8692F27A28A}" type="slidenum">
              <a:rPr lang="en-US" smtClean="0"/>
              <a:t>96</a:t>
            </a:fld>
            <a:endParaRPr lang="en-US" dirty="0"/>
          </a:p>
        </p:txBody>
      </p:sp>
    </p:spTree>
    <p:extLst>
      <p:ext uri="{BB962C8B-B14F-4D97-AF65-F5344CB8AC3E}">
        <p14:creationId xmlns:p14="http://schemas.microsoft.com/office/powerpoint/2010/main" val="2689856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100</a:t>
            </a:fld>
            <a:endParaRPr lang="fr-FR" dirty="0"/>
          </a:p>
        </p:txBody>
      </p:sp>
    </p:spTree>
    <p:extLst>
      <p:ext uri="{BB962C8B-B14F-4D97-AF65-F5344CB8AC3E}">
        <p14:creationId xmlns:p14="http://schemas.microsoft.com/office/powerpoint/2010/main" val="40547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7066" indent="-291179">
              <a:defRPr sz="2400">
                <a:solidFill>
                  <a:schemeClr val="tx1"/>
                </a:solidFill>
                <a:latin typeface="Calibri" panose="020F0502020204030204" pitchFamily="34" charset="0"/>
                <a:ea typeface="MS PGothic" panose="020B0600070205080204" pitchFamily="34" charset="-128"/>
              </a:defRPr>
            </a:lvl2pPr>
            <a:lvl3pPr marL="1164717" indent="-232943">
              <a:defRPr sz="2400">
                <a:solidFill>
                  <a:schemeClr val="tx1"/>
                </a:solidFill>
                <a:latin typeface="Calibri" panose="020F0502020204030204" pitchFamily="34" charset="0"/>
                <a:ea typeface="MS PGothic" panose="020B0600070205080204" pitchFamily="34" charset="-128"/>
              </a:defRPr>
            </a:lvl3pPr>
            <a:lvl4pPr marL="1630604" indent="-232943">
              <a:defRPr sz="2400">
                <a:solidFill>
                  <a:schemeClr val="tx1"/>
                </a:solidFill>
                <a:latin typeface="Calibri" panose="020F0502020204030204" pitchFamily="34" charset="0"/>
                <a:ea typeface="MS PGothic" panose="020B0600070205080204" pitchFamily="34" charset="-128"/>
              </a:defRPr>
            </a:lvl4pPr>
            <a:lvl5pPr marL="2096491" indent="-232943">
              <a:defRPr sz="2400">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GB" altLang="en-US" sz="1200" dirty="0"/>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57066" indent="-291179">
              <a:defRPr sz="2400">
                <a:solidFill>
                  <a:schemeClr val="tx1"/>
                </a:solidFill>
                <a:latin typeface="Calibri" panose="020F0502020204030204" pitchFamily="34" charset="0"/>
                <a:ea typeface="MS PGothic" panose="020B0600070205080204" pitchFamily="34" charset="-128"/>
              </a:defRPr>
            </a:lvl2pPr>
            <a:lvl3pPr marL="1164717" indent="-232943">
              <a:defRPr sz="2400">
                <a:solidFill>
                  <a:schemeClr val="tx1"/>
                </a:solidFill>
                <a:latin typeface="Calibri" panose="020F0502020204030204" pitchFamily="34" charset="0"/>
                <a:ea typeface="MS PGothic" panose="020B0600070205080204" pitchFamily="34" charset="-128"/>
              </a:defRPr>
            </a:lvl3pPr>
            <a:lvl4pPr marL="1630604" indent="-232943">
              <a:defRPr sz="2400">
                <a:solidFill>
                  <a:schemeClr val="tx1"/>
                </a:solidFill>
                <a:latin typeface="Calibri" panose="020F0502020204030204" pitchFamily="34" charset="0"/>
                <a:ea typeface="MS PGothic" panose="020B0600070205080204" pitchFamily="34" charset="-128"/>
              </a:defRPr>
            </a:lvl4pPr>
            <a:lvl5pPr marL="2096491" indent="-232943">
              <a:defRPr sz="2400">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597EBF8-C25E-5747-B608-611B37692F4F}" type="slidenum">
              <a:rPr lang="fr-FR" altLang="en-US" sz="1200"/>
              <a:pPr/>
              <a:t>102</a:t>
            </a:fld>
            <a:endParaRPr lang="fr-FR" altLang="en-US" sz="1200" dirty="0"/>
          </a:p>
        </p:txBody>
      </p:sp>
    </p:spTree>
    <p:extLst>
      <p:ext uri="{BB962C8B-B14F-4D97-AF65-F5344CB8AC3E}">
        <p14:creationId xmlns:p14="http://schemas.microsoft.com/office/powerpoint/2010/main" val="311256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defTabSz="504140">
              <a:defRPr/>
            </a:pPr>
            <a:endParaRPr lang="fr-FR" dirty="0">
              <a:solidFill>
                <a:prstClr val="black"/>
              </a:solidFill>
              <a:latin typeface="Calibri"/>
            </a:endParaRPr>
          </a:p>
        </p:txBody>
      </p:sp>
      <p:sp>
        <p:nvSpPr>
          <p:cNvPr id="5" name="Slide Number Placeholder 4"/>
          <p:cNvSpPr>
            <a:spLocks noGrp="1"/>
          </p:cNvSpPr>
          <p:nvPr>
            <p:ph type="sldNum" sz="quarter" idx="5"/>
          </p:nvPr>
        </p:nvSpPr>
        <p:spPr/>
        <p:txBody>
          <a:bodyPr/>
          <a:lstStyle/>
          <a:p>
            <a:pPr defTabSz="504140">
              <a:defRPr/>
            </a:pPr>
            <a:fld id="{3C53626E-BC0F-674C-9570-A9D62C09EB52}" type="slidenum">
              <a:rPr lang="fr-FR">
                <a:solidFill>
                  <a:prstClr val="black"/>
                </a:solidFill>
                <a:latin typeface="Calibri"/>
              </a:rPr>
              <a:pPr defTabSz="504140">
                <a:defRPr/>
              </a:pPr>
              <a:t>6</a:t>
            </a:fld>
            <a:endParaRPr lang="fr-FR" dirty="0">
              <a:solidFill>
                <a:prstClr val="black"/>
              </a:solidFill>
              <a:latin typeface="Calibri"/>
            </a:endParaRPr>
          </a:p>
        </p:txBody>
      </p:sp>
    </p:spTree>
    <p:extLst>
      <p:ext uri="{BB962C8B-B14F-4D97-AF65-F5344CB8AC3E}">
        <p14:creationId xmlns:p14="http://schemas.microsoft.com/office/powerpoint/2010/main" val="2784301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7</a:t>
            </a:fld>
            <a:endParaRPr lang="fr-FR" dirty="0"/>
          </a:p>
        </p:txBody>
      </p:sp>
    </p:spTree>
    <p:extLst>
      <p:ext uri="{BB962C8B-B14F-4D97-AF65-F5344CB8AC3E}">
        <p14:creationId xmlns:p14="http://schemas.microsoft.com/office/powerpoint/2010/main" val="3778002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defTabSz="931774">
              <a:defRPr/>
            </a:pPr>
            <a:endParaRPr lang="es-ES" dirty="0"/>
          </a:p>
        </p:txBody>
      </p:sp>
      <p:sp>
        <p:nvSpPr>
          <p:cNvPr id="4" name="3 Marcador de número de diapositiva"/>
          <p:cNvSpPr>
            <a:spLocks noGrp="1"/>
          </p:cNvSpPr>
          <p:nvPr>
            <p:ph type="sldNum" sz="quarter" idx="10"/>
          </p:nvPr>
        </p:nvSpPr>
        <p:spPr/>
        <p:txBody>
          <a:bodyPr/>
          <a:lstStyle/>
          <a:p>
            <a:pPr defTabSz="931774">
              <a:defRPr/>
            </a:pPr>
            <a:fld id="{923CC1B5-12EC-4FB4-BA1F-D5F3307D44AE}" type="slidenum">
              <a:rPr lang="es-ES">
                <a:solidFill>
                  <a:prstClr val="black"/>
                </a:solidFill>
                <a:latin typeface="Calibri" panose="020F0502020204030204"/>
              </a:rPr>
              <a:pPr defTabSz="931774">
                <a:defRPr/>
              </a:pPr>
              <a:t>8</a:t>
            </a:fld>
            <a:endParaRPr lang="es-ES" dirty="0">
              <a:solidFill>
                <a:prstClr val="black"/>
              </a:solidFill>
              <a:latin typeface="Calibri" panose="020F0502020204030204"/>
            </a:endParaRPr>
          </a:p>
        </p:txBody>
      </p:sp>
    </p:spTree>
    <p:extLst>
      <p:ext uri="{BB962C8B-B14F-4D97-AF65-F5344CB8AC3E}">
        <p14:creationId xmlns:p14="http://schemas.microsoft.com/office/powerpoint/2010/main" val="308792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B0F8-5BB9-1AE8-3101-91CE9572C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1FCE3-B3B5-CFC5-1755-D4A12DABD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567CC-A41B-D757-B827-C15DDCA8E99B}"/>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3059514F-4F3E-6579-0F36-C361A33CA5BA}"/>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9F9886B8-8515-0028-BA59-3811738B6254}"/>
              </a:ext>
            </a:extLst>
          </p:cNvPr>
          <p:cNvSpPr>
            <a:spLocks noGrp="1"/>
          </p:cNvSpPr>
          <p:nvPr>
            <p:ph type="sldNum" sz="quarter" idx="5"/>
          </p:nvPr>
        </p:nvSpPr>
        <p:spPr/>
        <p:txBody>
          <a:bodyPr/>
          <a:lstStyle/>
          <a:p>
            <a:fld id="{3C53626E-BC0F-674C-9570-A9D62C09EB52}" type="slidenum">
              <a:rPr lang="fr-FR" smtClean="0"/>
              <a:pPr/>
              <a:t>21</a:t>
            </a:fld>
            <a:endParaRPr lang="fr-FR" dirty="0"/>
          </a:p>
        </p:txBody>
      </p:sp>
    </p:spTree>
    <p:extLst>
      <p:ext uri="{BB962C8B-B14F-4D97-AF65-F5344CB8AC3E}">
        <p14:creationId xmlns:p14="http://schemas.microsoft.com/office/powerpoint/2010/main" val="123715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a:p>
        </p:txBody>
      </p:sp>
      <p:sp>
        <p:nvSpPr>
          <p:cNvPr id="28676" name="3 Marcador de número de diapositiv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pPr defTabSz="931774">
              <a:defRPr/>
            </a:pPr>
            <a:fld id="{4A06CB82-67A6-450B-A41D-2B85A664021A}" type="slidenum">
              <a:rPr lang="es-ES" altLang="es-ES">
                <a:solidFill>
                  <a:srgbClr val="000000"/>
                </a:solidFill>
              </a:rPr>
              <a:pPr defTabSz="931774">
                <a:defRPr/>
              </a:pPr>
              <a:t>22</a:t>
            </a:fld>
            <a:endParaRPr lang="es-ES" altLang="es-ES" dirty="0">
              <a:solidFill>
                <a:srgbClr val="000000"/>
              </a:solidFill>
            </a:endParaRPr>
          </a:p>
        </p:txBody>
      </p:sp>
    </p:spTree>
    <p:extLst>
      <p:ext uri="{BB962C8B-B14F-4D97-AF65-F5344CB8AC3E}">
        <p14:creationId xmlns:p14="http://schemas.microsoft.com/office/powerpoint/2010/main" val="1963590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9739313" y="2997200"/>
            <a:ext cx="26646188" cy="14989175"/>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300136" lvl="2" indent="-290830" eaLnBrk="0" hangingPunct="0">
              <a:spcBef>
                <a:spcPts val="610"/>
              </a:spcBef>
              <a:spcAft>
                <a:spcPts val="610"/>
              </a:spcAft>
              <a:buFont typeface="Arial" panose="020B0604020202020204" pitchFamily="34" charset="0"/>
              <a:buChar char="•"/>
            </a:pPr>
            <a:r>
              <a:rPr lang="en-US" sz="1000" dirty="0">
                <a:latin typeface="Arial" panose="020B0604020202020204" pitchFamily="34" charset="0"/>
                <a:cs typeface="Arial" panose="020B0604020202020204" pitchFamily="34" charset="0"/>
              </a:rPr>
              <a:t>For 4,094 adults diagnosed with mNSCLC, exclusionary testing at a total cost of $6.5M was found to be the cheapest among the four testing modalities, and NGS at a total cost of $14.1M was the most expensive option </a:t>
            </a:r>
          </a:p>
          <a:p>
            <a:pPr marL="300136" lvl="2" indent="-290830" defTabSz="930656" eaLnBrk="0" hangingPunct="0">
              <a:spcBef>
                <a:spcPts val="610"/>
              </a:spcBef>
              <a:spcAft>
                <a:spcPts val="61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Exclusionary testing yielded the shortest time to appropriate therapy for actionable mutations at 1.6 weeks. NGS and hotspot panel testing identified 100% of patients with actionable genomic alterations</a:t>
            </a:r>
          </a:p>
          <a:p>
            <a:pPr marL="300136" lvl="2" indent="-290830" defTabSz="930656" eaLnBrk="0" hangingPunct="0">
              <a:spcBef>
                <a:spcPts val="610"/>
              </a:spcBef>
              <a:spcAft>
                <a:spcPts val="610"/>
              </a:spcAft>
              <a:buFont typeface="Arial" panose="020B0604020202020204" pitchFamily="34" charset="0"/>
              <a:buChar char="•"/>
              <a:defRPr/>
            </a:pPr>
            <a:r>
              <a:rPr lang="en-US" sz="1000" dirty="0">
                <a:latin typeface="Arial" panose="020B0604020202020204" pitchFamily="34" charset="0"/>
                <a:cs typeface="Arial" panose="020B0604020202020204" pitchFamily="34" charset="0"/>
              </a:rPr>
              <a:t>Total cost differences between NGS and other testing modalities were robust to variations in model inputs. Among the varied inputs, total cost differences were most sensitive to variations in NGS costs, and single-gene test costs</a:t>
            </a:r>
          </a:p>
          <a:p>
            <a:pPr eaLnBrk="1" hangingPunct="1">
              <a:spcBef>
                <a:spcPct val="0"/>
              </a:spcBef>
            </a:pPr>
            <a:endParaRPr lang="en-US" dirty="0"/>
          </a:p>
        </p:txBody>
      </p:sp>
      <p:sp>
        <p:nvSpPr>
          <p:cNvPr id="35844" name="Slide Number Placeholder 3"/>
          <p:cNvSpPr>
            <a:spLocks noGrp="1"/>
          </p:cNvSpPr>
          <p:nvPr>
            <p:ph type="sldNum" sz="quarter" idx="5"/>
          </p:nvPr>
        </p:nvSpPr>
        <p:spPr bwMode="auto">
          <a:noFill/>
          <a:ln>
            <a:miter lim="800000"/>
            <a:headEnd/>
            <a:tailEnd/>
          </a:ln>
        </p:spPr>
        <p:txBody>
          <a:bodyPr lIns="168439" tIns="84220" rIns="168439" bIns="84220"/>
          <a:lstStyle/>
          <a:p>
            <a:pPr defTabSz="831869">
              <a:defRPr/>
            </a:pPr>
            <a:fld id="{2BCBD8FF-9CBA-4A1F-BE94-85F0CEC33B82}" type="slidenum">
              <a:rPr lang="en-US">
                <a:solidFill>
                  <a:prstClr val="black"/>
                </a:solidFill>
                <a:latin typeface="Calibri" panose="020F0502020204030204"/>
              </a:rPr>
              <a:pPr defTabSz="831869">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127032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png"/><Relationship Id="rId18" Type="http://schemas.openxmlformats.org/officeDocument/2006/relationships/hyperlink" Target="mailto:info@cor2ed" TargetMode="External"/><Relationship Id="rId26" Type="http://schemas.openxmlformats.org/officeDocument/2006/relationships/image" Target="../media/image21.svg"/><Relationship Id="rId3" Type="http://schemas.openxmlformats.org/officeDocument/2006/relationships/image" Target="../media/image4.svg"/><Relationship Id="rId21" Type="http://schemas.openxmlformats.org/officeDocument/2006/relationships/image" Target="../media/image16.png"/><Relationship Id="rId7" Type="http://schemas.openxmlformats.org/officeDocument/2006/relationships/image" Target="../media/image8.svg"/><Relationship Id="rId12" Type="http://schemas.openxmlformats.org/officeDocument/2006/relationships/hyperlink" Target="https://cor2ed.com/" TargetMode="External"/><Relationship Id="rId17" Type="http://schemas.openxmlformats.org/officeDocument/2006/relationships/image" Target="../media/image13.svg"/><Relationship Id="rId25" Type="http://schemas.openxmlformats.org/officeDocument/2006/relationships/image" Target="../media/image20.pn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youtu.be/-frXH01_UXY" TargetMode="External"/><Relationship Id="rId24" Type="http://schemas.openxmlformats.org/officeDocument/2006/relationships/image" Target="../media/image19.svg"/><Relationship Id="rId5" Type="http://schemas.openxmlformats.org/officeDocument/2006/relationships/image" Target="../media/image6.svg"/><Relationship Id="rId15" Type="http://schemas.openxmlformats.org/officeDocument/2006/relationships/hyperlink" Target="https://twitter.com/ntrkconnectinfo" TargetMode="External"/><Relationship Id="rId23" Type="http://schemas.openxmlformats.org/officeDocument/2006/relationships/image" Target="../media/image18.png"/><Relationship Id="rId28" Type="http://schemas.openxmlformats.org/officeDocument/2006/relationships/image" Target="../media/image22.jpg"/><Relationship Id="rId10" Type="http://schemas.openxmlformats.org/officeDocument/2006/relationships/hyperlink" Target="https://www.linkedin.com/company/28472044" TargetMode="External"/><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1.svg"/><Relationship Id="rId22" Type="http://schemas.openxmlformats.org/officeDocument/2006/relationships/image" Target="../media/image17.svg"/><Relationship Id="rId27" Type="http://schemas.openxmlformats.org/officeDocument/2006/relationships/hyperlink" Target="https://cor2ed.com/connects/ntrk-connect/"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png"/><Relationship Id="rId18" Type="http://schemas.openxmlformats.org/officeDocument/2006/relationships/hyperlink" Target="mailto:info@cor2ed" TargetMode="External"/><Relationship Id="rId26" Type="http://schemas.openxmlformats.org/officeDocument/2006/relationships/image" Target="../media/image21.svg"/><Relationship Id="rId3" Type="http://schemas.openxmlformats.org/officeDocument/2006/relationships/image" Target="../media/image4.svg"/><Relationship Id="rId21" Type="http://schemas.openxmlformats.org/officeDocument/2006/relationships/image" Target="../media/image16.png"/><Relationship Id="rId7" Type="http://schemas.openxmlformats.org/officeDocument/2006/relationships/image" Target="../media/image8.svg"/><Relationship Id="rId12" Type="http://schemas.openxmlformats.org/officeDocument/2006/relationships/hyperlink" Target="https://cor2ed.com/" TargetMode="External"/><Relationship Id="rId17" Type="http://schemas.openxmlformats.org/officeDocument/2006/relationships/image" Target="../media/image13.svg"/><Relationship Id="rId25" Type="http://schemas.openxmlformats.org/officeDocument/2006/relationships/image" Target="../media/image20.png"/><Relationship Id="rId2" Type="http://schemas.openxmlformats.org/officeDocument/2006/relationships/image" Target="../media/image3.png"/><Relationship Id="rId16" Type="http://schemas.openxmlformats.org/officeDocument/2006/relationships/image" Target="../media/image12.png"/><Relationship Id="rId20" Type="http://schemas.openxmlformats.org/officeDocument/2006/relationships/image" Target="../media/image15.sv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hyperlink" Target="https://youtu.be/-frXH01_UXY" TargetMode="External"/><Relationship Id="rId24" Type="http://schemas.openxmlformats.org/officeDocument/2006/relationships/image" Target="../media/image19.svg"/><Relationship Id="rId5" Type="http://schemas.openxmlformats.org/officeDocument/2006/relationships/image" Target="../media/image6.svg"/><Relationship Id="rId15" Type="http://schemas.openxmlformats.org/officeDocument/2006/relationships/hyperlink" Target="https://twitter.com/ntrkconnectinfo" TargetMode="External"/><Relationship Id="rId23" Type="http://schemas.openxmlformats.org/officeDocument/2006/relationships/image" Target="../media/image18.png"/><Relationship Id="rId28" Type="http://schemas.openxmlformats.org/officeDocument/2006/relationships/image" Target="../media/image22.jpg"/><Relationship Id="rId10" Type="http://schemas.openxmlformats.org/officeDocument/2006/relationships/hyperlink" Target="https://www.linkedin.com/company/28472044" TargetMode="External"/><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1.svg"/><Relationship Id="rId22" Type="http://schemas.openxmlformats.org/officeDocument/2006/relationships/image" Target="../media/image17.svg"/><Relationship Id="rId27" Type="http://schemas.openxmlformats.org/officeDocument/2006/relationships/hyperlink" Target="https://cor2ed.com/connects/ntrk-connect/"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A7CD98BE-591D-7F02-8272-52F7F93E3953}"/>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3057109-6C7D-A82F-E6A7-3364690782F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D012B304-72EA-8666-217E-74AFFDC6B2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62BAD7A-4C1B-EC85-6780-B2045B28B78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223ADA9F-04B6-A26D-5838-95448B908E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6935662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06" name="Graphic 105">
            <a:extLst>
              <a:ext uri="{FF2B5EF4-FFF2-40B4-BE49-F238E27FC236}">
                <a16:creationId xmlns:a16="http://schemas.microsoft.com/office/drawing/2014/main" id="{A7615075-57AA-C649-B52E-A01CFD868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7050" y="5497848"/>
            <a:ext cx="2525920"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10"/>
              </a:rPr>
              <a:t>@NTRK CONNECT</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3749827"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11"/>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2"/>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759785" y="6033094"/>
            <a:ext cx="233621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5">
                  <a:extLst>
                    <a:ext uri="{A12FA001-AC4F-418D-AE19-62706E023703}">
                      <ahyp:hlinkClr xmlns:ahyp="http://schemas.microsoft.com/office/drawing/2018/hyperlinkcolor" val="tx"/>
                    </a:ext>
                  </a:extLst>
                </a:hlinkClick>
              </a:rPr>
              <a:t>@ntrkconnectinfo</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5"/>
            <a:extLst>
              <a:ext uri="{FF2B5EF4-FFF2-40B4-BE49-F238E27FC236}">
                <a16:creationId xmlns:a16="http://schemas.microsoft.com/office/drawing/2014/main" id="{9A0346C0-EC87-3C4C-A17B-08C8B6C59587}"/>
              </a:ext>
            </a:extLst>
          </p:cNvPr>
          <p:cNvSpPr/>
          <p:nvPr userDrawn="1"/>
        </p:nvSpPr>
        <p:spPr>
          <a:xfrm>
            <a:off x="3341403" y="6013567"/>
            <a:ext cx="261058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723932" y="3054706"/>
            <a:ext cx="313184" cy="313184"/>
          </a:xfrm>
          <a:prstGeom prst="rect">
            <a:avLst/>
          </a:prstGeom>
        </p:spPr>
      </p:pic>
      <p:sp>
        <p:nvSpPr>
          <p:cNvPr id="64" name="TextBox 63">
            <a:extLst>
              <a:ext uri="{FF2B5EF4-FFF2-40B4-BE49-F238E27FC236}">
                <a16:creationId xmlns:a16="http://schemas.microsoft.com/office/drawing/2014/main" id="{5D6AD5DF-CDEC-4D4F-96AF-0D0CB3B81506}"/>
              </a:ext>
            </a:extLst>
          </p:cNvPr>
          <p:cNvSpPr txBox="1"/>
          <p:nvPr userDrawn="1"/>
        </p:nvSpPr>
        <p:spPr>
          <a:xfrm>
            <a:off x="6211389"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8"/>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5841834" y="5510213"/>
            <a:ext cx="371377" cy="371377"/>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401666" y="6035310"/>
            <a:ext cx="373380" cy="37338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401666"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24401" y="1987144"/>
            <a:ext cx="313184" cy="313184"/>
          </a:xfrm>
          <a:prstGeom prst="rect">
            <a:avLst/>
          </a:prstGeom>
        </p:spPr>
      </p:pic>
      <p:sp>
        <p:nvSpPr>
          <p:cNvPr id="99" name="Rectangle 98">
            <a:hlinkClick r:id="rId18"/>
            <a:extLst>
              <a:ext uri="{FF2B5EF4-FFF2-40B4-BE49-F238E27FC236}">
                <a16:creationId xmlns:a16="http://schemas.microsoft.com/office/drawing/2014/main" id="{2A6480F3-532C-6543-85E7-0BC80B7701C0}"/>
              </a:ext>
            </a:extLst>
          </p:cNvPr>
          <p:cNvSpPr/>
          <p:nvPr userDrawn="1"/>
        </p:nvSpPr>
        <p:spPr>
          <a:xfrm>
            <a:off x="5817212"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10"/>
            <a:extLst>
              <a:ext uri="{FF2B5EF4-FFF2-40B4-BE49-F238E27FC236}">
                <a16:creationId xmlns:a16="http://schemas.microsoft.com/office/drawing/2014/main" id="{271C9EA2-037E-9447-9A8A-CC48EEAF6E57}"/>
              </a:ext>
            </a:extLst>
          </p:cNvPr>
          <p:cNvSpPr/>
          <p:nvPr userDrawn="1"/>
        </p:nvSpPr>
        <p:spPr>
          <a:xfrm>
            <a:off x="358737" y="5482882"/>
            <a:ext cx="289065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3341404"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F252FFC7-612C-4E4B-9164-B9925A5E0ED4}"/>
              </a:ext>
            </a:extLst>
          </p:cNvPr>
          <p:cNvSpPr txBox="1"/>
          <p:nvPr userDrawn="1"/>
        </p:nvSpPr>
        <p:spPr>
          <a:xfrm>
            <a:off x="323528" y="4130089"/>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pic>
        <p:nvPicPr>
          <p:cNvPr id="2" name="Picture 1" descr="A picture containing text, font, logo, graphics&#10;&#10;Description automatically generated">
            <a:hlinkClick r:id="rId27"/>
            <a:extLst>
              <a:ext uri="{FF2B5EF4-FFF2-40B4-BE49-F238E27FC236}">
                <a16:creationId xmlns:a16="http://schemas.microsoft.com/office/drawing/2014/main" id="{F400ABA1-C4CC-C41A-596B-25D4EF19730E}"/>
              </a:ext>
            </a:extLst>
          </p:cNvPr>
          <p:cNvPicPr>
            <a:picLocks noChangeAspect="1"/>
          </p:cNvPicPr>
          <p:nvPr userDrawn="1"/>
        </p:nvPicPr>
        <p:blipFill>
          <a:blip r:embed="rId28"/>
          <a:stretch>
            <a:fillRect/>
          </a:stretch>
        </p:blipFill>
        <p:spPr>
          <a:xfrm>
            <a:off x="373968" y="4472140"/>
            <a:ext cx="1833600" cy="945696"/>
          </a:xfrm>
          <a:prstGeom prst="rect">
            <a:avLst/>
          </a:prstGeom>
        </p:spPr>
      </p:pic>
    </p:spTree>
  </p:cSld>
  <p:clrMapOvr>
    <a:masterClrMapping/>
  </p:clrMapOvr>
  <p:transition>
    <p:fade/>
  </p:transition>
  <p:extLst>
    <p:ext uri="{DCECCB84-F9BA-43D5-87BE-67443E8EF086}">
      <p15:sldGuideLst xmlns:p15="http://schemas.microsoft.com/office/powerpoint/2012/main">
        <p15:guide id="1" pos="274" userDrawn="1">
          <p15:clr>
            <a:srgbClr val="FBAE40"/>
          </p15:clr>
        </p15:guide>
        <p15:guide id="2" orient="horz" pos="548" userDrawn="1">
          <p15:clr>
            <a:srgbClr val="FBAE40"/>
          </p15:clr>
        </p15:guide>
        <p15:guide id="3" pos="1471" userDrawn="1">
          <p15:clr>
            <a:srgbClr val="FBAE40"/>
          </p15:clr>
        </p15:guide>
        <p15:guide id="4" pos="1317" userDrawn="1">
          <p15:clr>
            <a:srgbClr val="FBAE40"/>
          </p15:clr>
        </p15:guide>
        <p15:guide id="5" orient="horz" pos="2909" userDrawn="1">
          <p15:clr>
            <a:srgbClr val="FBAE40"/>
          </p15:clr>
        </p15:guide>
        <p15:guide id="6" orient="horz" pos="335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1778731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796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dirty="0"/>
          </a:p>
        </p:txBody>
      </p:sp>
    </p:spTree>
    <p:extLst>
      <p:ext uri="{BB962C8B-B14F-4D97-AF65-F5344CB8AC3E}">
        <p14:creationId xmlns:p14="http://schemas.microsoft.com/office/powerpoint/2010/main" val="411788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CE78E-2022-4702-AA04-2374A73FC86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957257A-D071-4FAD-88D8-0A21CE2F801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B81263C-591E-4D3C-A686-B7680BA0956F}"/>
              </a:ext>
            </a:extLst>
          </p:cNvPr>
          <p:cNvSpPr>
            <a:spLocks noGrp="1"/>
          </p:cNvSpPr>
          <p:nvPr>
            <p:ph type="sldNum" sz="quarter" idx="12"/>
          </p:nvPr>
        </p:nvSpPr>
        <p:spPr/>
        <p:txBody>
          <a:bodyPr/>
          <a:lstStyle/>
          <a:p>
            <a:fld id="{BD78C601-A191-4B83-9BAA-790BA786CE02}" type="slidenum">
              <a:rPr lang="en-US" smtClean="0"/>
              <a:t>‹#›</a:t>
            </a:fld>
            <a:endParaRPr lang="en-US" dirty="0"/>
          </a:p>
        </p:txBody>
      </p:sp>
    </p:spTree>
    <p:extLst>
      <p:ext uri="{BB962C8B-B14F-4D97-AF65-F5344CB8AC3E}">
        <p14:creationId xmlns:p14="http://schemas.microsoft.com/office/powerpoint/2010/main" val="124864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464D-B1B6-E4A8-A517-79A41E274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0E88E4-7936-6108-222E-CBF29DEBFD19}"/>
              </a:ext>
            </a:extLst>
          </p:cNvPr>
          <p:cNvSpPr>
            <a:spLocks noGrp="1"/>
          </p:cNvSpPr>
          <p:nvPr>
            <p:ph type="dt" sz="half" idx="10"/>
          </p:nvPr>
        </p:nvSpPr>
        <p:spPr/>
        <p:txBody>
          <a:bodyPr/>
          <a:lstStyle/>
          <a:p>
            <a:endParaRPr lang="en-NL"/>
          </a:p>
        </p:txBody>
      </p:sp>
      <p:sp>
        <p:nvSpPr>
          <p:cNvPr id="4" name="Footer Placeholder 3">
            <a:extLst>
              <a:ext uri="{FF2B5EF4-FFF2-40B4-BE49-F238E27FC236}">
                <a16:creationId xmlns:a16="http://schemas.microsoft.com/office/drawing/2014/main" id="{A05A87E6-456C-42FB-EBA7-3055233DCA84}"/>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7B058890-1BFE-3E6C-4326-5A298090A515}"/>
              </a:ext>
            </a:extLst>
          </p:cNvPr>
          <p:cNvSpPr>
            <a:spLocks noGrp="1"/>
          </p:cNvSpPr>
          <p:nvPr>
            <p:ph type="sldNum" sz="quarter" idx="12"/>
          </p:nvPr>
        </p:nvSpPr>
        <p:spPr/>
        <p:txBody>
          <a:bodyPr/>
          <a:lstStyle/>
          <a:p>
            <a:fld id="{BFA706C6-D711-4242-A134-64C755FD7D46}" type="slidenum">
              <a:rPr lang="en-NL" smtClean="0"/>
              <a:t>‹#›</a:t>
            </a:fld>
            <a:endParaRPr lang="en-NL"/>
          </a:p>
        </p:txBody>
      </p:sp>
    </p:spTree>
    <p:extLst>
      <p:ext uri="{BB962C8B-B14F-4D97-AF65-F5344CB8AC3E}">
        <p14:creationId xmlns:p14="http://schemas.microsoft.com/office/powerpoint/2010/main" val="372061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A0E3-A7BD-8B4E-BCAA-1F934D7F87A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307296D-B6C9-4C4A-9ABF-06588AE5141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4">
            <a:extLst>
              <a:ext uri="{FF2B5EF4-FFF2-40B4-BE49-F238E27FC236}">
                <a16:creationId xmlns:a16="http://schemas.microsoft.com/office/drawing/2014/main" id="{558FD677-205A-1F48-A2A3-1C60ADEA5297}"/>
              </a:ext>
            </a:extLst>
          </p:cNvPr>
          <p:cNvSpPr>
            <a:spLocks noGrp="1"/>
          </p:cNvSpPr>
          <p:nvPr>
            <p:ph type="body" sz="quarter" idx="10"/>
          </p:nvPr>
        </p:nvSpPr>
        <p:spPr>
          <a:xfrm>
            <a:off x="533399" y="6246814"/>
            <a:ext cx="6935789" cy="490358"/>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537FD726-8F32-144C-9152-23407ADBD37B}"/>
              </a:ext>
            </a:extLst>
          </p:cNvPr>
          <p:cNvSpPr>
            <a:spLocks noGrp="1"/>
          </p:cNvSpPr>
          <p:nvPr>
            <p:ph type="sldNum" sz="quarter" idx="4"/>
          </p:nvPr>
        </p:nvSpPr>
        <p:spPr>
          <a:xfrm>
            <a:off x="11657717" y="6528526"/>
            <a:ext cx="493642" cy="284206"/>
          </a:xfrm>
          <a:prstGeom prst="rect">
            <a:avLst/>
          </a:prstGeom>
        </p:spPr>
        <p:txBody>
          <a:bodyPr vert="horz" lIns="0" tIns="0" rIns="0" bIns="0" rtlCol="0" anchor="ctr">
            <a:noAutofit/>
          </a:bodyPr>
          <a:lstStyle>
            <a:lvl1pPr algn="ctr">
              <a:defRPr sz="1000" b="1">
                <a:solidFill>
                  <a:schemeClr val="bg1"/>
                </a:solidFill>
              </a:defRPr>
            </a:lvl1pPr>
          </a:lstStyle>
          <a:p>
            <a:fld id="{2DB2551F-0F36-184F-87EE-E0604C929E46}" type="slidenum">
              <a:rPr lang="en-US" smtClean="0"/>
              <a:pPr/>
              <a:t>‹#›</a:t>
            </a:fld>
            <a:endParaRPr lang="en-US" dirty="0"/>
          </a:p>
        </p:txBody>
      </p:sp>
    </p:spTree>
    <p:extLst>
      <p:ext uri="{BB962C8B-B14F-4D97-AF65-F5344CB8AC3E}">
        <p14:creationId xmlns:p14="http://schemas.microsoft.com/office/powerpoint/2010/main" val="3189546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0579-79A3-4773-9E7D-6665D63C1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B54EE-A62F-D6F4-67F0-02C6C3BAC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68A0C-B0D1-2469-A249-DAB672CB3D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F355B-891B-147A-1AD7-011E5A28832B}"/>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4AEEF159-6102-F466-BA2D-3170C01F8EC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F4E3CCD-800A-5AB0-A39D-E05A99353E9B}"/>
              </a:ext>
            </a:extLst>
          </p:cNvPr>
          <p:cNvSpPr>
            <a:spLocks noGrp="1"/>
          </p:cNvSpPr>
          <p:nvPr>
            <p:ph type="sldNum" sz="quarter" idx="12"/>
          </p:nvPr>
        </p:nvSpPr>
        <p:spPr/>
        <p:txBody>
          <a:bodyPr/>
          <a:lstStyle/>
          <a:p>
            <a:fld id="{BFA706C6-D711-4242-A134-64C755FD7D46}" type="slidenum">
              <a:rPr lang="en-NL" smtClean="0"/>
              <a:t>‹#›</a:t>
            </a:fld>
            <a:endParaRPr lang="en-NL"/>
          </a:p>
        </p:txBody>
      </p:sp>
    </p:spTree>
    <p:extLst>
      <p:ext uri="{BB962C8B-B14F-4D97-AF65-F5344CB8AC3E}">
        <p14:creationId xmlns:p14="http://schemas.microsoft.com/office/powerpoint/2010/main" val="3373702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dirty="0"/>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451355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3"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2693864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0E88E4-7936-6108-222E-CBF29DEBFD19}"/>
              </a:ext>
            </a:extLst>
          </p:cNvPr>
          <p:cNvSpPr>
            <a:spLocks noGrp="1"/>
          </p:cNvSpPr>
          <p:nvPr>
            <p:ph type="dt" sz="half" idx="10"/>
          </p:nvPr>
        </p:nvSpPr>
        <p:spPr/>
        <p:txBody>
          <a:bodyPr/>
          <a:lstStyle/>
          <a:p>
            <a:endParaRPr lang="en-NL" dirty="0"/>
          </a:p>
        </p:txBody>
      </p:sp>
      <p:sp>
        <p:nvSpPr>
          <p:cNvPr id="4" name="Footer Placeholder 3">
            <a:extLst>
              <a:ext uri="{FF2B5EF4-FFF2-40B4-BE49-F238E27FC236}">
                <a16:creationId xmlns:a16="http://schemas.microsoft.com/office/drawing/2014/main" id="{A05A87E6-456C-42FB-EBA7-3055233DCA84}"/>
              </a:ext>
            </a:extLst>
          </p:cNvPr>
          <p:cNvSpPr>
            <a:spLocks noGrp="1"/>
          </p:cNvSpPr>
          <p:nvPr>
            <p:ph type="ftr" sz="quarter" idx="11"/>
          </p:nvPr>
        </p:nvSpPr>
        <p:spPr/>
        <p:txBody>
          <a:bodyPr/>
          <a:lstStyle/>
          <a:p>
            <a:endParaRPr lang="en-NL" dirty="0"/>
          </a:p>
        </p:txBody>
      </p:sp>
      <p:sp>
        <p:nvSpPr>
          <p:cNvPr id="5" name="Slide Number Placeholder 4">
            <a:extLst>
              <a:ext uri="{FF2B5EF4-FFF2-40B4-BE49-F238E27FC236}">
                <a16:creationId xmlns:a16="http://schemas.microsoft.com/office/drawing/2014/main" id="{7B058890-1BFE-3E6C-4326-5A298090A515}"/>
              </a:ext>
            </a:extLst>
          </p:cNvPr>
          <p:cNvSpPr>
            <a:spLocks noGrp="1"/>
          </p:cNvSpPr>
          <p:nvPr>
            <p:ph type="sldNum" sz="quarter" idx="12"/>
          </p:nvPr>
        </p:nvSpPr>
        <p:spPr/>
        <p:txBody>
          <a:bodyPr/>
          <a:lstStyle/>
          <a:p>
            <a:endParaRPr lang="en-NL" dirty="0"/>
          </a:p>
        </p:txBody>
      </p:sp>
    </p:spTree>
    <p:extLst>
      <p:ext uri="{BB962C8B-B14F-4D97-AF65-F5344CB8AC3E}">
        <p14:creationId xmlns:p14="http://schemas.microsoft.com/office/powerpoint/2010/main" val="500648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87382229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636940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547584"/>
            <a:ext cx="11376025" cy="864655"/>
          </a:xfrm>
        </p:spPr>
        <p:txBody>
          <a:bodyPr>
            <a:normAutofit/>
          </a:bodyPr>
          <a:lstStyle>
            <a:lvl1pPr>
              <a:defRPr sz="24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38911552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18" name="Rectangle 17"/>
          <p:cNvSpPr/>
          <p:nvPr/>
        </p:nvSpPr>
        <p:spPr>
          <a:xfrm>
            <a:off x="-11501" y="0"/>
            <a:ext cx="122035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48" tIns="54424" rIns="108848" bIns="54424" rtlCol="0" anchor="ctr"/>
          <a:lstStyle/>
          <a:p>
            <a:pPr algn="ctr"/>
            <a:endParaRPr lang="en-US" sz="2400"/>
          </a:p>
        </p:txBody>
      </p:sp>
      <p:sp>
        <p:nvSpPr>
          <p:cNvPr id="30" name="Title 1"/>
          <p:cNvSpPr>
            <a:spLocks noGrp="1"/>
          </p:cNvSpPr>
          <p:nvPr>
            <p:ph type="title" hasCustomPrompt="1"/>
          </p:nvPr>
        </p:nvSpPr>
        <p:spPr>
          <a:xfrm>
            <a:off x="508000" y="685591"/>
            <a:ext cx="11176000" cy="1147631"/>
          </a:xfrm>
          <a:prstGeom prst="rect">
            <a:avLst/>
          </a:prstGeom>
        </p:spPr>
        <p:txBody>
          <a:bodyPr lIns="81636" tIns="40818" rIns="81636" bIns="40818">
            <a:normAutofit/>
          </a:bodyPr>
          <a:lstStyle>
            <a:lvl1pPr algn="l">
              <a:defRPr sz="2800" b="1">
                <a:solidFill>
                  <a:schemeClr val="tx2"/>
                </a:solidFill>
                <a:latin typeface="Arial" panose="020B0604020202020204" pitchFamily="34" charset="0"/>
                <a:cs typeface="Arial" panose="020B0604020202020204" pitchFamily="34" charset="0"/>
              </a:defRPr>
            </a:lvl1pPr>
          </a:lstStyle>
          <a:p>
            <a:r>
              <a:rPr lang="en-US" dirty="0"/>
              <a:t>Headline</a:t>
            </a:r>
          </a:p>
        </p:txBody>
      </p:sp>
      <p:sp>
        <p:nvSpPr>
          <p:cNvPr id="31" name="Content Placeholder 5"/>
          <p:cNvSpPr>
            <a:spLocks noGrp="1"/>
          </p:cNvSpPr>
          <p:nvPr>
            <p:ph sz="quarter" idx="12" hasCustomPrompt="1"/>
          </p:nvPr>
        </p:nvSpPr>
        <p:spPr>
          <a:xfrm>
            <a:off x="508000" y="2057401"/>
            <a:ext cx="11176000" cy="4025900"/>
          </a:xfrm>
          <a:prstGeom prst="rect">
            <a:avLst/>
          </a:prstGeom>
        </p:spPr>
        <p:txBody>
          <a:bodyPr lIns="81636" tIns="40818" rIns="81636" bIns="40818">
            <a:normAutofit/>
          </a:bodyPr>
          <a:lstStyle>
            <a:lvl1pPr marL="408168" indent="-408168">
              <a:buFont typeface="Arial" pitchFamily="34" charset="0"/>
              <a:buChar char="•"/>
              <a:defRPr sz="2400" baseline="0">
                <a:solidFill>
                  <a:schemeClr val="tx2"/>
                </a:solidFill>
                <a:latin typeface="Arial" panose="020B0604020202020204" pitchFamily="34" charset="0"/>
                <a:cs typeface="Arial" panose="020B0604020202020204" pitchFamily="34" charset="0"/>
              </a:defRPr>
            </a:lvl1pPr>
            <a:lvl2pPr>
              <a:defRPr sz="2133" baseline="0">
                <a:solidFill>
                  <a:schemeClr val="tx2"/>
                </a:solidFill>
                <a:latin typeface="Arial" panose="020B0604020202020204" pitchFamily="34" charset="0"/>
                <a:cs typeface="Arial" panose="020B0604020202020204" pitchFamily="34" charset="0"/>
              </a:defRPr>
            </a:lvl2pPr>
            <a:lvl3pPr>
              <a:defRPr sz="1867" baseline="0">
                <a:solidFill>
                  <a:schemeClr val="tx2"/>
                </a:solidFill>
                <a:latin typeface="Arial" panose="020B0604020202020204" pitchFamily="34" charset="0"/>
                <a:cs typeface="Arial" panose="020B0604020202020204" pitchFamily="34" charset="0"/>
              </a:defRPr>
            </a:lvl3pPr>
            <a:lvl4pPr>
              <a:defRPr sz="1733" baseline="0">
                <a:solidFill>
                  <a:schemeClr val="tx2"/>
                </a:solidFill>
                <a:latin typeface="Arial" panose="020B0604020202020204" pitchFamily="34" charset="0"/>
                <a:cs typeface="Arial" panose="020B0604020202020204" pitchFamily="34" charset="0"/>
              </a:defRPr>
            </a:lvl4pPr>
            <a:lvl5pPr>
              <a:defRPr sz="1467" baseline="0">
                <a:solidFill>
                  <a:schemeClr val="tx2"/>
                </a:solidFill>
                <a:latin typeface="Arial" panose="020B0604020202020204" pitchFamily="34" charset="0"/>
                <a:cs typeface="Arial" panose="020B0604020202020204" pitchFamily="34" charset="0"/>
              </a:defRPr>
            </a:lvl5pPr>
          </a:lstStyle>
          <a:p>
            <a:pPr lvl="0"/>
            <a:r>
              <a:rPr lang="en-US" dirty="0"/>
              <a:t>Text goes here</a:t>
            </a:r>
          </a:p>
          <a:p>
            <a:pPr lvl="1"/>
            <a:r>
              <a:rPr lang="en-US" dirty="0"/>
              <a:t>Second line goes here</a:t>
            </a:r>
          </a:p>
          <a:p>
            <a:pPr lvl="2"/>
            <a:r>
              <a:rPr lang="en-US" dirty="0"/>
              <a:t>Third line goes here</a:t>
            </a:r>
          </a:p>
          <a:p>
            <a:pPr lvl="3"/>
            <a:r>
              <a:rPr lang="en-US" dirty="0"/>
              <a:t>Forth line goes here</a:t>
            </a:r>
          </a:p>
          <a:p>
            <a:pPr lvl="4"/>
            <a:r>
              <a:rPr lang="en-US" dirty="0"/>
              <a:t>Fifth line goes here</a:t>
            </a:r>
          </a:p>
        </p:txBody>
      </p:sp>
      <p:sp>
        <p:nvSpPr>
          <p:cNvPr id="6" name="Slide Number Placeholder 5"/>
          <p:cNvSpPr>
            <a:spLocks noGrp="1"/>
          </p:cNvSpPr>
          <p:nvPr>
            <p:ph type="sldNum" sz="quarter" idx="13"/>
          </p:nvPr>
        </p:nvSpPr>
        <p:spPr/>
        <p:txBody>
          <a:bodyPr/>
          <a:lstStyle>
            <a:lvl1pPr>
              <a:defRPr>
                <a:solidFill>
                  <a:schemeClr val="bg1"/>
                </a:solidFill>
              </a:defRPr>
            </a:lvl1pPr>
          </a:lstStyle>
          <a:p>
            <a:fld id="{147CE154-8B1D-B343-AAC0-AE72495E5C46}" type="slidenum">
              <a:rPr lang="en-US" smtClean="0"/>
              <a:t>‹#›</a:t>
            </a:fld>
            <a:endParaRPr lang="en-US"/>
          </a:p>
        </p:txBody>
      </p:sp>
    </p:spTree>
    <p:extLst>
      <p:ext uri="{BB962C8B-B14F-4D97-AF65-F5344CB8AC3E}">
        <p14:creationId xmlns:p14="http://schemas.microsoft.com/office/powerpoint/2010/main" val="344554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_M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4764-04DC-4396-825A-D267478A4A8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7074D3-B6CA-43CE-8B55-C1D40F7979FB}"/>
              </a:ext>
            </a:extLst>
          </p:cNvPr>
          <p:cNvSpPr>
            <a:spLocks noGrp="1"/>
          </p:cNvSpPr>
          <p:nvPr>
            <p:ph type="sldNum" sz="quarter" idx="10"/>
          </p:nvPr>
        </p:nvSpPr>
        <p:spPr>
          <a:xfrm>
            <a:off x="13891" y="6298845"/>
            <a:ext cx="469188" cy="366183"/>
          </a:xfrm>
        </p:spPr>
        <p:txBody>
          <a:bodyPr/>
          <a:lstStyle/>
          <a:p>
            <a:fld id="{642CD222-1684-4FC0-B7FF-89270E95F63F}" type="slidenum">
              <a:rPr lang="en-US" smtClean="0"/>
              <a:pPr/>
              <a:t>‹#›</a:t>
            </a:fld>
            <a:endParaRPr lang="en-US" dirty="0"/>
          </a:p>
        </p:txBody>
      </p:sp>
      <p:sp>
        <p:nvSpPr>
          <p:cNvPr id="5" name="Text Placeholder 10">
            <a:extLst>
              <a:ext uri="{FF2B5EF4-FFF2-40B4-BE49-F238E27FC236}">
                <a16:creationId xmlns:a16="http://schemas.microsoft.com/office/drawing/2014/main" id="{CFA16DE8-1CB5-459C-8436-8BB446133711}"/>
              </a:ext>
            </a:extLst>
          </p:cNvPr>
          <p:cNvSpPr>
            <a:spLocks noGrp="1"/>
          </p:cNvSpPr>
          <p:nvPr>
            <p:ph type="body" sz="quarter" idx="11" hasCustomPrompt="1"/>
          </p:nvPr>
        </p:nvSpPr>
        <p:spPr>
          <a:xfrm>
            <a:off x="483080" y="5897880"/>
            <a:ext cx="10841744" cy="713232"/>
          </a:xfrm>
          <a:prstGeom prst="rect">
            <a:avLst/>
          </a:prstGeom>
        </p:spPr>
        <p:txBody>
          <a:bodyPr anchor="b">
            <a:noAutofit/>
          </a:bodyPr>
          <a:lstStyle>
            <a:lvl1pPr marL="0" indent="0">
              <a:spcBef>
                <a:spcPts val="0"/>
              </a:spcBef>
              <a:buFont typeface="+mj-lt"/>
              <a:buNone/>
              <a:defRPr sz="933"/>
            </a:lvl1pPr>
          </a:lstStyle>
          <a:p>
            <a:pPr lvl="0"/>
            <a:r>
              <a:rPr lang="en-US" dirty="0"/>
              <a:t>Reference(s)</a:t>
            </a:r>
          </a:p>
        </p:txBody>
      </p:sp>
      <p:cxnSp>
        <p:nvCxnSpPr>
          <p:cNvPr id="7" name="Straight Connector 6">
            <a:extLst>
              <a:ext uri="{FF2B5EF4-FFF2-40B4-BE49-F238E27FC236}">
                <a16:creationId xmlns:a16="http://schemas.microsoft.com/office/drawing/2014/main" id="{8BA2EC97-0C86-432A-B9EE-FE6F11EDD83B}"/>
              </a:ext>
            </a:extLst>
          </p:cNvPr>
          <p:cNvCxnSpPr>
            <a:cxnSpLocks/>
          </p:cNvCxnSpPr>
          <p:nvPr userDrawn="1"/>
        </p:nvCxnSpPr>
        <p:spPr>
          <a:xfrm>
            <a:off x="363499" y="6397628"/>
            <a:ext cx="0" cy="161925"/>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54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78177376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B0372-4FC2-D068-717E-EE6469E045E7}"/>
              </a:ext>
            </a:extLst>
          </p:cNvPr>
          <p:cNvSpPr>
            <a:spLocks noGrp="1"/>
          </p:cNvSpPr>
          <p:nvPr>
            <p:ph type="title"/>
          </p:nvPr>
        </p:nvSpPr>
        <p:spPr>
          <a:xfrm>
            <a:off x="448733" y="365126"/>
            <a:ext cx="11379200" cy="727506"/>
          </a:xfrm>
        </p:spPr>
        <p:txBody>
          <a:bodyPr anchor="t" anchorCtr="0">
            <a:noAutofit/>
          </a:bodyPr>
          <a:lstStyle>
            <a:lvl1pPr>
              <a:lnSpc>
                <a:spcPct val="85000"/>
              </a:lnSpc>
              <a:defRPr sz="3200">
                <a:solidFill>
                  <a:schemeClr val="tx2"/>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0AF03BC-B974-2E45-3503-BB38832577B2}"/>
              </a:ext>
            </a:extLst>
          </p:cNvPr>
          <p:cNvSpPr>
            <a:spLocks noGrp="1"/>
          </p:cNvSpPr>
          <p:nvPr>
            <p:ph idx="1"/>
          </p:nvPr>
        </p:nvSpPr>
        <p:spPr>
          <a:xfrm>
            <a:off x="448733" y="1655142"/>
            <a:ext cx="11379200" cy="4521821"/>
          </a:xfrm>
        </p:spPr>
        <p:txBody>
          <a:bodyPr>
            <a:noAutofit/>
          </a:bodyPr>
          <a:lstStyle>
            <a:lvl1pPr>
              <a:lnSpc>
                <a:spcPct val="90000"/>
              </a:lnSpc>
              <a:spcBef>
                <a:spcPts val="800"/>
              </a:spcBef>
              <a:buClr>
                <a:schemeClr val="accent2"/>
              </a:buClr>
              <a:defRPr sz="1600"/>
            </a:lvl1pPr>
            <a:lvl2pPr>
              <a:lnSpc>
                <a:spcPct val="90000"/>
              </a:lnSpc>
              <a:spcBef>
                <a:spcPts val="800"/>
              </a:spcBef>
              <a:buClr>
                <a:schemeClr val="accent2"/>
              </a:buClr>
              <a:defRPr sz="1200"/>
            </a:lvl2pPr>
            <a:lvl3pPr>
              <a:lnSpc>
                <a:spcPct val="90000"/>
              </a:lnSpc>
              <a:spcBef>
                <a:spcPts val="800"/>
              </a:spcBef>
              <a:buClr>
                <a:schemeClr val="accent2"/>
              </a:buClr>
              <a:defRPr sz="1100"/>
            </a:lvl3pPr>
            <a:lvl4pPr>
              <a:lnSpc>
                <a:spcPct val="90000"/>
              </a:lnSpc>
              <a:spcBef>
                <a:spcPts val="800"/>
              </a:spcBef>
              <a:buClr>
                <a:schemeClr val="accent2"/>
              </a:buClr>
              <a:defRPr sz="1050"/>
            </a:lvl4pPr>
            <a:lvl5pPr>
              <a:lnSpc>
                <a:spcPct val="90000"/>
              </a:lnSpc>
              <a:spcBef>
                <a:spcPts val="800"/>
              </a:spcBef>
              <a:buClr>
                <a:schemeClr val="accent2"/>
              </a:buCl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Content Placeholder 2">
            <a:extLst>
              <a:ext uri="{FF2B5EF4-FFF2-40B4-BE49-F238E27FC236}">
                <a16:creationId xmlns:a16="http://schemas.microsoft.com/office/drawing/2014/main" id="{0C609C4A-8756-75E1-3BE2-C4A592E08925}"/>
              </a:ext>
            </a:extLst>
          </p:cNvPr>
          <p:cNvSpPr>
            <a:spLocks noGrp="1"/>
          </p:cNvSpPr>
          <p:nvPr>
            <p:ph idx="13"/>
          </p:nvPr>
        </p:nvSpPr>
        <p:spPr>
          <a:xfrm>
            <a:off x="448733" y="1182445"/>
            <a:ext cx="11379200" cy="382884"/>
          </a:xfrm>
        </p:spPr>
        <p:txBody>
          <a:bodyPr>
            <a:noAutofit/>
          </a:bodyPr>
          <a:lstStyle>
            <a:lvl1pPr marL="0" indent="0">
              <a:lnSpc>
                <a:spcPct val="85000"/>
              </a:lnSpc>
              <a:buClr>
                <a:schemeClr val="accent2"/>
              </a:buClr>
              <a:buNone/>
              <a:defRPr sz="2400"/>
            </a:lvl1pPr>
            <a:lvl2pPr>
              <a:lnSpc>
                <a:spcPct val="85000"/>
              </a:lnSpc>
              <a:buClr>
                <a:schemeClr val="accent2"/>
              </a:buClr>
              <a:defRPr sz="2000"/>
            </a:lvl2pPr>
            <a:lvl3pPr>
              <a:lnSpc>
                <a:spcPct val="85000"/>
              </a:lnSpc>
              <a:buClr>
                <a:schemeClr val="accent2"/>
              </a:buClr>
              <a:defRPr sz="1800"/>
            </a:lvl3pPr>
            <a:lvl4pPr>
              <a:lnSpc>
                <a:spcPct val="85000"/>
              </a:lnSpc>
              <a:buClr>
                <a:schemeClr val="accent2"/>
              </a:buClr>
              <a:defRPr sz="1600"/>
            </a:lvl4pPr>
            <a:lvl5pPr>
              <a:lnSpc>
                <a:spcPct val="85000"/>
              </a:lnSpc>
              <a:buClr>
                <a:schemeClr val="accent2"/>
              </a:buClr>
              <a:defRPr sz="1600"/>
            </a:lvl5pPr>
          </a:lstStyle>
          <a:p>
            <a:pPr lvl="0"/>
            <a:r>
              <a:rPr lang="en-GB"/>
              <a:t>Click to edit Master text styles</a:t>
            </a:r>
            <a:endParaRPr lang="en-US"/>
          </a:p>
        </p:txBody>
      </p:sp>
      <p:sp>
        <p:nvSpPr>
          <p:cNvPr id="176" name="Footer Placeholder 4">
            <a:extLst>
              <a:ext uri="{FF2B5EF4-FFF2-40B4-BE49-F238E27FC236}">
                <a16:creationId xmlns:a16="http://schemas.microsoft.com/office/drawing/2014/main" id="{F9324208-A586-C734-9EB0-6FD79A43AA60}"/>
              </a:ext>
            </a:extLst>
          </p:cNvPr>
          <p:cNvSpPr>
            <a:spLocks noGrp="1"/>
          </p:cNvSpPr>
          <p:nvPr>
            <p:ph type="ftr" sz="quarter" idx="11"/>
          </p:nvPr>
        </p:nvSpPr>
        <p:spPr>
          <a:xfrm>
            <a:off x="448733" y="5818628"/>
            <a:ext cx="10244667" cy="498351"/>
          </a:xfrm>
        </p:spPr>
        <p:txBody>
          <a:bodyPr lIns="0" tIns="0" rIns="0" bIns="0" anchor="b" anchorCtr="0"/>
          <a:lstStyle>
            <a:lvl1pPr algn="l">
              <a:defRPr sz="800">
                <a:solidFill>
                  <a:schemeClr val="accent1"/>
                </a:solidFill>
              </a:defRPr>
            </a:lvl1pPr>
          </a:lstStyle>
          <a:p>
            <a:endParaRPr lang="en-US" dirty="0"/>
          </a:p>
        </p:txBody>
      </p:sp>
      <p:sp>
        <p:nvSpPr>
          <p:cNvPr id="177" name="Slide Number Placeholder 5">
            <a:extLst>
              <a:ext uri="{FF2B5EF4-FFF2-40B4-BE49-F238E27FC236}">
                <a16:creationId xmlns:a16="http://schemas.microsoft.com/office/drawing/2014/main" id="{92DE5BFB-74EB-21D7-5D38-F3DCB75B429C}"/>
              </a:ext>
            </a:extLst>
          </p:cNvPr>
          <p:cNvSpPr>
            <a:spLocks noGrp="1"/>
          </p:cNvSpPr>
          <p:nvPr>
            <p:ph type="sldNum" sz="quarter" idx="12"/>
          </p:nvPr>
        </p:nvSpPr>
        <p:spPr>
          <a:xfrm>
            <a:off x="11333917" y="6359649"/>
            <a:ext cx="499532" cy="498351"/>
          </a:xfrm>
        </p:spPr>
        <p:txBody>
          <a:bodyPr lIns="0" tIns="0" rIns="0" bIns="0" anchor="ctr" anchorCtr="0"/>
          <a:lstStyle>
            <a:lvl1pPr>
              <a:defRPr sz="800">
                <a:solidFill>
                  <a:schemeClr val="bg1"/>
                </a:solidFill>
              </a:defRPr>
            </a:lvl1pPr>
          </a:lstStyle>
          <a:p>
            <a:fld id="{0CF546AF-C0F7-9B46-B24C-A48E4361F3C7}" type="slidenum">
              <a:rPr lang="en-US" smtClean="0"/>
              <a:pPr/>
              <a:t>‹#›</a:t>
            </a:fld>
            <a:endParaRPr lang="en-US" dirty="0"/>
          </a:p>
        </p:txBody>
      </p:sp>
    </p:spTree>
    <p:extLst>
      <p:ext uri="{BB962C8B-B14F-4D97-AF65-F5344CB8AC3E}">
        <p14:creationId xmlns:p14="http://schemas.microsoft.com/office/powerpoint/2010/main" val="3113119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le &amp; sub separator pale">
    <p:spTree>
      <p:nvGrpSpPr>
        <p:cNvPr id="1" name=""/>
        <p:cNvGrpSpPr/>
        <p:nvPr/>
      </p:nvGrpSpPr>
      <p:grpSpPr>
        <a:xfrm>
          <a:off x="0" y="0"/>
          <a:ext cx="0" cy="0"/>
          <a:chOff x="0" y="0"/>
          <a:chExt cx="0" cy="0"/>
        </a:xfrm>
      </p:grpSpPr>
      <p:pic>
        <p:nvPicPr>
          <p:cNvPr id="9" name="Picture 8" descr="A picture containing drawing, light&#10;&#10;Description automatically generated">
            <a:extLst>
              <a:ext uri="{FF2B5EF4-FFF2-40B4-BE49-F238E27FC236}">
                <a16:creationId xmlns:a16="http://schemas.microsoft.com/office/drawing/2014/main" id="{9D033C0A-B3FE-7E4D-9435-7FC5A8EE3960}"/>
              </a:ext>
            </a:extLst>
          </p:cNvPr>
          <p:cNvPicPr>
            <a:picLocks noChangeAspect="1"/>
          </p:cNvPicPr>
          <p:nvPr userDrawn="1"/>
        </p:nvPicPr>
        <p:blipFill>
          <a:blip r:embed="rId2">
            <a:alphaModFix amt="20000"/>
          </a:blip>
          <a:stretch>
            <a:fillRect/>
          </a:stretch>
        </p:blipFill>
        <p:spPr>
          <a:xfrm>
            <a:off x="0" y="0"/>
            <a:ext cx="12192000" cy="6858000"/>
          </a:xfrm>
          <a:prstGeom prst="rect">
            <a:avLst/>
          </a:prstGeom>
        </p:spPr>
      </p:pic>
      <p:sp>
        <p:nvSpPr>
          <p:cNvPr id="5"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GB" dirty="0"/>
              <a:t>Click and </a:t>
            </a:r>
            <a:r>
              <a:rPr lang="en-GB" noProof="0" dirty="0"/>
              <a:t>Modify</a:t>
            </a:r>
            <a:r>
              <a:rPr lang="en-GB" dirty="0"/>
              <a:t> the text</a:t>
            </a:r>
          </a:p>
        </p:txBody>
      </p:sp>
      <p:sp>
        <p:nvSpPr>
          <p:cNvPr id="6"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accent1"/>
                </a:solidFill>
                <a:latin typeface="Arial" panose="020B0604020202020204" pitchFamily="34" charset="0"/>
                <a:cs typeface="Arial" panose="020B0604020202020204" pitchFamily="34" charset="0"/>
              </a:defRPr>
            </a:lvl1pPr>
          </a:lstStyle>
          <a:p>
            <a:endParaRPr lang="en-GB"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30521109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A7CD98BE-591D-7F02-8272-52F7F93E3953}"/>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5849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43574999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7F3DB38C-06DF-D5F1-69EA-28B3F4D7364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78099994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Espace réservé du numéro de diapositive 6">
            <a:extLst>
              <a:ext uri="{FF2B5EF4-FFF2-40B4-BE49-F238E27FC236}">
                <a16:creationId xmlns:a16="http://schemas.microsoft.com/office/drawing/2014/main" id="{E10039EE-0CDB-289D-555F-C15119038EF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A24544EF-9462-A8D9-B04B-5333B800A851}"/>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46173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7826307-9C41-F0BA-D66F-850E45A2C81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97705199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35AB751E-7A11-39BA-B970-3360490ACF1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7410656F-A160-31A9-012C-04F90613811C}"/>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03118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07643698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13D6136-ABF3-8686-26B2-76FE39059063}"/>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12389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Espace réservé du numéro de diapositive 6">
            <a:extLst>
              <a:ext uri="{FF2B5EF4-FFF2-40B4-BE49-F238E27FC236}">
                <a16:creationId xmlns:a16="http://schemas.microsoft.com/office/drawing/2014/main" id="{E10039EE-0CDB-289D-555F-C15119038EF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A24544EF-9462-A8D9-B04B-5333B800A851}"/>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4054343-BE11-AE6F-B86E-BC2DB7BDBFA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684550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3057109-6C7D-A82F-E6A7-3364690782F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64678441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D012B304-72EA-8666-217E-74AFFDC6B21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63459736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C62BAD7A-4C1B-EC85-6780-B2045B28B78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26548891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223ADA9F-04B6-A26D-5838-95448B908E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973806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06" name="Graphic 105">
            <a:extLst>
              <a:ext uri="{FF2B5EF4-FFF2-40B4-BE49-F238E27FC236}">
                <a16:creationId xmlns:a16="http://schemas.microsoft.com/office/drawing/2014/main" id="{A7615075-57AA-C649-B52E-A01CFD8680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7050" y="5497848"/>
            <a:ext cx="2525920"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10"/>
              </a:rPr>
              <a:t>@NTRK CONNECT</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3749827"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11"/>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2"/>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759785" y="6033094"/>
            <a:ext cx="233621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5">
                  <a:extLst>
                    <a:ext uri="{A12FA001-AC4F-418D-AE19-62706E023703}">
                      <ahyp:hlinkClr xmlns:ahyp="http://schemas.microsoft.com/office/drawing/2018/hyperlinkcolor" val="tx"/>
                    </a:ext>
                  </a:extLst>
                </a:hlinkClick>
              </a:rPr>
              <a:t>@ntrkconnectinfo</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5"/>
            <a:extLst>
              <a:ext uri="{FF2B5EF4-FFF2-40B4-BE49-F238E27FC236}">
                <a16:creationId xmlns:a16="http://schemas.microsoft.com/office/drawing/2014/main" id="{9A0346C0-EC87-3C4C-A17B-08C8B6C59587}"/>
              </a:ext>
            </a:extLst>
          </p:cNvPr>
          <p:cNvSpPr/>
          <p:nvPr userDrawn="1"/>
        </p:nvSpPr>
        <p:spPr>
          <a:xfrm>
            <a:off x="3341403" y="6013567"/>
            <a:ext cx="261058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723932" y="3054706"/>
            <a:ext cx="313184" cy="313184"/>
          </a:xfrm>
          <a:prstGeom prst="rect">
            <a:avLst/>
          </a:prstGeom>
        </p:spPr>
      </p:pic>
      <p:sp>
        <p:nvSpPr>
          <p:cNvPr id="64" name="TextBox 63">
            <a:extLst>
              <a:ext uri="{FF2B5EF4-FFF2-40B4-BE49-F238E27FC236}">
                <a16:creationId xmlns:a16="http://schemas.microsoft.com/office/drawing/2014/main" id="{5D6AD5DF-CDEC-4D4F-96AF-0D0CB3B81506}"/>
              </a:ext>
            </a:extLst>
          </p:cNvPr>
          <p:cNvSpPr txBox="1"/>
          <p:nvPr userDrawn="1"/>
        </p:nvSpPr>
        <p:spPr>
          <a:xfrm>
            <a:off x="6211389"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8"/>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5841834" y="5510213"/>
            <a:ext cx="371377" cy="371377"/>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401666" y="6035310"/>
            <a:ext cx="373380" cy="37338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401666"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24401" y="1987144"/>
            <a:ext cx="313184" cy="313184"/>
          </a:xfrm>
          <a:prstGeom prst="rect">
            <a:avLst/>
          </a:prstGeom>
        </p:spPr>
      </p:pic>
      <p:sp>
        <p:nvSpPr>
          <p:cNvPr id="99" name="Rectangle 98">
            <a:hlinkClick r:id="rId18"/>
            <a:extLst>
              <a:ext uri="{FF2B5EF4-FFF2-40B4-BE49-F238E27FC236}">
                <a16:creationId xmlns:a16="http://schemas.microsoft.com/office/drawing/2014/main" id="{2A6480F3-532C-6543-85E7-0BC80B7701C0}"/>
              </a:ext>
            </a:extLst>
          </p:cNvPr>
          <p:cNvSpPr/>
          <p:nvPr userDrawn="1"/>
        </p:nvSpPr>
        <p:spPr>
          <a:xfrm>
            <a:off x="5817212"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10"/>
            <a:extLst>
              <a:ext uri="{FF2B5EF4-FFF2-40B4-BE49-F238E27FC236}">
                <a16:creationId xmlns:a16="http://schemas.microsoft.com/office/drawing/2014/main" id="{271C9EA2-037E-9447-9A8A-CC48EEAF6E57}"/>
              </a:ext>
            </a:extLst>
          </p:cNvPr>
          <p:cNvSpPr/>
          <p:nvPr userDrawn="1"/>
        </p:nvSpPr>
        <p:spPr>
          <a:xfrm>
            <a:off x="358737" y="5482882"/>
            <a:ext cx="289065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3341404"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4" name="TextBox 103">
            <a:extLst>
              <a:ext uri="{FF2B5EF4-FFF2-40B4-BE49-F238E27FC236}">
                <a16:creationId xmlns:a16="http://schemas.microsoft.com/office/drawing/2014/main" id="{F252FFC7-612C-4E4B-9164-B9925A5E0ED4}"/>
              </a:ext>
            </a:extLst>
          </p:cNvPr>
          <p:cNvSpPr txBox="1"/>
          <p:nvPr userDrawn="1"/>
        </p:nvSpPr>
        <p:spPr>
          <a:xfrm>
            <a:off x="323528" y="4130089"/>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pic>
        <p:nvPicPr>
          <p:cNvPr id="2" name="Picture 1" descr="A picture containing text, font, logo, graphics&#10;&#10;Description automatically generated">
            <a:hlinkClick r:id="rId27"/>
            <a:extLst>
              <a:ext uri="{FF2B5EF4-FFF2-40B4-BE49-F238E27FC236}">
                <a16:creationId xmlns:a16="http://schemas.microsoft.com/office/drawing/2014/main" id="{F400ABA1-C4CC-C41A-596B-25D4EF19730E}"/>
              </a:ext>
            </a:extLst>
          </p:cNvPr>
          <p:cNvPicPr>
            <a:picLocks noChangeAspect="1"/>
          </p:cNvPicPr>
          <p:nvPr userDrawn="1"/>
        </p:nvPicPr>
        <p:blipFill>
          <a:blip r:embed="rId28"/>
          <a:stretch>
            <a:fillRect/>
          </a:stretch>
        </p:blipFill>
        <p:spPr>
          <a:xfrm>
            <a:off x="373968" y="4472140"/>
            <a:ext cx="1833600" cy="945696"/>
          </a:xfrm>
          <a:prstGeom prst="rect">
            <a:avLst/>
          </a:prstGeom>
        </p:spPr>
      </p:pic>
    </p:spTree>
    <p:extLst>
      <p:ext uri="{BB962C8B-B14F-4D97-AF65-F5344CB8AC3E}">
        <p14:creationId xmlns:p14="http://schemas.microsoft.com/office/powerpoint/2010/main" val="730281218"/>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guide id="4" pos="1317">
          <p15:clr>
            <a:srgbClr val="FBAE40"/>
          </p15:clr>
        </p15:guide>
        <p15:guide id="5" orient="horz" pos="2909">
          <p15:clr>
            <a:srgbClr val="FBAE40"/>
          </p15:clr>
        </p15:guide>
        <p15:guide id="6" orient="horz" pos="335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5652479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a:xfrm>
            <a:off x="619201" y="259200"/>
            <a:ext cx="10963199" cy="864000"/>
          </a:xfrm>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93723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dirty="0"/>
          </a:p>
        </p:txBody>
      </p:sp>
    </p:spTree>
    <p:extLst>
      <p:ext uri="{BB962C8B-B14F-4D97-AF65-F5344CB8AC3E}">
        <p14:creationId xmlns:p14="http://schemas.microsoft.com/office/powerpoint/2010/main" val="3928566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CE78E-2022-4702-AA04-2374A73FC86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957257A-D071-4FAD-88D8-0A21CE2F80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81263C-591E-4D3C-A686-B7680BA0956F}"/>
              </a:ext>
            </a:extLst>
          </p:cNvPr>
          <p:cNvSpPr>
            <a:spLocks noGrp="1"/>
          </p:cNvSpPr>
          <p:nvPr>
            <p:ph type="sldNum" sz="quarter" idx="12"/>
          </p:nvPr>
        </p:nvSpPr>
        <p:spPr/>
        <p:txBody>
          <a:bodyPr/>
          <a:lstStyle/>
          <a:p>
            <a:fld id="{BD78C601-A191-4B83-9BAA-790BA786CE02}" type="slidenum">
              <a:rPr lang="en-US" smtClean="0"/>
              <a:t>‹#›</a:t>
            </a:fld>
            <a:endParaRPr lang="en-US"/>
          </a:p>
        </p:txBody>
      </p:sp>
    </p:spTree>
    <p:extLst>
      <p:ext uri="{BB962C8B-B14F-4D97-AF65-F5344CB8AC3E}">
        <p14:creationId xmlns:p14="http://schemas.microsoft.com/office/powerpoint/2010/main" val="24951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7826307-9C41-F0BA-D66F-850E45A2C81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ubtitle content">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430386"/>
            <a:ext cx="10972800" cy="702470"/>
          </a:xfrm>
          <a:prstGeom prst="rect">
            <a:avLst/>
          </a:prstGeom>
        </p:spPr>
        <p:txBody>
          <a:bodyPr wrap="square" lIns="0" tIns="0" rIns="0" bIns="0" anchor="t"/>
          <a:lstStyle>
            <a:lvl1pPr marL="0" indent="0" algn="l">
              <a:buNone/>
              <a:defRPr sz="2000" b="1" i="0" cap="all" spc="100" baseline="0">
                <a:solidFill>
                  <a:schemeClr val="accent1"/>
                </a:solidFill>
                <a:latin typeface="Arial" panose="020B060402020202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3" name="Content Placeholder 2"/>
          <p:cNvSpPr>
            <a:spLocks noGrp="1"/>
          </p:cNvSpPr>
          <p:nvPr>
            <p:ph sz="quarter" idx="12"/>
          </p:nvPr>
        </p:nvSpPr>
        <p:spPr>
          <a:xfrm>
            <a:off x="620184" y="2132856"/>
            <a:ext cx="10963200" cy="3816424"/>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4">
            <a:extLst>
              <a:ext uri="{FF2B5EF4-FFF2-40B4-BE49-F238E27FC236}">
                <a16:creationId xmlns:a16="http://schemas.microsoft.com/office/drawing/2014/main" id="{E7BED270-F252-40E9-B649-31059F163421}"/>
              </a:ext>
            </a:extLst>
          </p:cNvPr>
          <p:cNvSpPr>
            <a:spLocks noGrp="1"/>
          </p:cNvSpPr>
          <p:nvPr>
            <p:ph type="title"/>
          </p:nvPr>
        </p:nvSpPr>
        <p:spPr>
          <a:xfrm>
            <a:off x="619200" y="246566"/>
            <a:ext cx="8740800" cy="807285"/>
          </a:xfrm>
        </p:spPr>
        <p:txBody>
          <a:bodyPr anchor="t"/>
          <a:lstStyle>
            <a:lvl1pPr>
              <a:lnSpc>
                <a:spcPts val="3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13" name="Espace réservé du numéro de diapositive 6">
            <a:extLst>
              <a:ext uri="{FF2B5EF4-FFF2-40B4-BE49-F238E27FC236}">
                <a16:creationId xmlns:a16="http://schemas.microsoft.com/office/drawing/2014/main" id="{2C97B588-8F7E-484F-9C45-CC6F089B2D5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09BD2B10-09B3-F844-9454-208DB63A3674}"/>
              </a:ext>
            </a:extLst>
          </p:cNvPr>
          <p:cNvSpPr>
            <a:spLocks noGrp="1"/>
          </p:cNvSpPr>
          <p:nvPr>
            <p:ph sz="quarter" idx="15"/>
          </p:nvPr>
        </p:nvSpPr>
        <p:spPr>
          <a:xfrm>
            <a:off x="620184" y="6356351"/>
            <a:ext cx="8116800" cy="365125"/>
          </a:xfrm>
          <a:prstGeom prst="rect">
            <a:avLst/>
          </a:prstGeom>
        </p:spPr>
        <p:txBody>
          <a:bodyPr anchor="ctr" anchorCtr="0">
            <a:noAutofit/>
          </a:bodyPr>
          <a:lstStyle>
            <a:lvl1pPr marL="0" indent="0">
              <a:spcBef>
                <a:spcPts val="200"/>
              </a:spcBef>
              <a:buNone/>
              <a:defRPr sz="10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6897240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_M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4764-04DC-4396-825A-D267478A4A8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7074D3-B6CA-43CE-8B55-C1D40F7979FB}"/>
              </a:ext>
            </a:extLst>
          </p:cNvPr>
          <p:cNvSpPr>
            <a:spLocks noGrp="1"/>
          </p:cNvSpPr>
          <p:nvPr>
            <p:ph type="sldNum" sz="quarter" idx="10"/>
          </p:nvPr>
        </p:nvSpPr>
        <p:spPr>
          <a:xfrm>
            <a:off x="13891" y="6298845"/>
            <a:ext cx="469188" cy="366183"/>
          </a:xfrm>
        </p:spPr>
        <p:txBody>
          <a:bodyPr/>
          <a:lstStyle/>
          <a:p>
            <a:fld id="{642CD222-1684-4FC0-B7FF-89270E95F63F}" type="slidenum">
              <a:rPr lang="en-US" smtClean="0"/>
              <a:pPr/>
              <a:t>‹#›</a:t>
            </a:fld>
            <a:endParaRPr lang="en-US"/>
          </a:p>
        </p:txBody>
      </p:sp>
      <p:sp>
        <p:nvSpPr>
          <p:cNvPr id="5" name="Text Placeholder 10">
            <a:extLst>
              <a:ext uri="{FF2B5EF4-FFF2-40B4-BE49-F238E27FC236}">
                <a16:creationId xmlns:a16="http://schemas.microsoft.com/office/drawing/2014/main" id="{CFA16DE8-1CB5-459C-8436-8BB446133711}"/>
              </a:ext>
            </a:extLst>
          </p:cNvPr>
          <p:cNvSpPr>
            <a:spLocks noGrp="1"/>
          </p:cNvSpPr>
          <p:nvPr>
            <p:ph type="body" sz="quarter" idx="11" hasCustomPrompt="1"/>
          </p:nvPr>
        </p:nvSpPr>
        <p:spPr>
          <a:xfrm>
            <a:off x="483080" y="5897880"/>
            <a:ext cx="10841744" cy="713232"/>
          </a:xfrm>
          <a:prstGeom prst="rect">
            <a:avLst/>
          </a:prstGeom>
        </p:spPr>
        <p:txBody>
          <a:bodyPr anchor="b">
            <a:noAutofit/>
          </a:bodyPr>
          <a:lstStyle>
            <a:lvl1pPr marL="0" indent="0">
              <a:spcBef>
                <a:spcPts val="0"/>
              </a:spcBef>
              <a:buFont typeface="+mj-lt"/>
              <a:buNone/>
              <a:defRPr sz="933"/>
            </a:lvl1pPr>
          </a:lstStyle>
          <a:p>
            <a:pPr lvl="0"/>
            <a:r>
              <a:rPr lang="en-US" dirty="0"/>
              <a:t>Reference(s)</a:t>
            </a:r>
          </a:p>
        </p:txBody>
      </p:sp>
      <p:cxnSp>
        <p:nvCxnSpPr>
          <p:cNvPr id="7" name="Straight Connector 6">
            <a:extLst>
              <a:ext uri="{FF2B5EF4-FFF2-40B4-BE49-F238E27FC236}">
                <a16:creationId xmlns:a16="http://schemas.microsoft.com/office/drawing/2014/main" id="{8BA2EC97-0C86-432A-B9EE-FE6F11EDD83B}"/>
              </a:ext>
            </a:extLst>
          </p:cNvPr>
          <p:cNvCxnSpPr>
            <a:cxnSpLocks/>
          </p:cNvCxnSpPr>
          <p:nvPr userDrawn="1"/>
        </p:nvCxnSpPr>
        <p:spPr>
          <a:xfrm>
            <a:off x="363499" y="6397628"/>
            <a:ext cx="0" cy="161925"/>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38843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Content_M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4764-04DC-4396-825A-D267478A4A8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17074D3-B6CA-43CE-8B55-C1D40F7979FB}"/>
              </a:ext>
            </a:extLst>
          </p:cNvPr>
          <p:cNvSpPr>
            <a:spLocks noGrp="1"/>
          </p:cNvSpPr>
          <p:nvPr>
            <p:ph type="sldNum" sz="quarter" idx="10"/>
          </p:nvPr>
        </p:nvSpPr>
        <p:spPr>
          <a:xfrm>
            <a:off x="13891" y="6298845"/>
            <a:ext cx="469188" cy="366183"/>
          </a:xfrm>
        </p:spPr>
        <p:txBody>
          <a:bodyPr/>
          <a:lstStyle/>
          <a:p>
            <a:fld id="{642CD222-1684-4FC0-B7FF-89270E95F63F}" type="slidenum">
              <a:rPr lang="en-US" smtClean="0"/>
              <a:pPr/>
              <a:t>‹#›</a:t>
            </a:fld>
            <a:endParaRPr lang="en-US"/>
          </a:p>
        </p:txBody>
      </p:sp>
      <p:sp>
        <p:nvSpPr>
          <p:cNvPr id="5" name="Text Placeholder 10">
            <a:extLst>
              <a:ext uri="{FF2B5EF4-FFF2-40B4-BE49-F238E27FC236}">
                <a16:creationId xmlns:a16="http://schemas.microsoft.com/office/drawing/2014/main" id="{CFA16DE8-1CB5-459C-8436-8BB446133711}"/>
              </a:ext>
            </a:extLst>
          </p:cNvPr>
          <p:cNvSpPr>
            <a:spLocks noGrp="1"/>
          </p:cNvSpPr>
          <p:nvPr>
            <p:ph type="body" sz="quarter" idx="11" hasCustomPrompt="1"/>
          </p:nvPr>
        </p:nvSpPr>
        <p:spPr>
          <a:xfrm>
            <a:off x="483080" y="5897880"/>
            <a:ext cx="10692920" cy="713232"/>
          </a:xfrm>
          <a:prstGeom prst="rect">
            <a:avLst/>
          </a:prstGeom>
        </p:spPr>
        <p:txBody>
          <a:bodyPr anchor="b">
            <a:noAutofit/>
          </a:bodyPr>
          <a:lstStyle>
            <a:lvl1pPr marL="0" indent="0">
              <a:spcBef>
                <a:spcPts val="0"/>
              </a:spcBef>
              <a:buFont typeface="+mj-lt"/>
              <a:buNone/>
              <a:defRPr sz="933"/>
            </a:lvl1pPr>
          </a:lstStyle>
          <a:p>
            <a:pPr lvl="0"/>
            <a:r>
              <a:rPr lang="en-US" dirty="0"/>
              <a:t>Reference(s)</a:t>
            </a:r>
          </a:p>
        </p:txBody>
      </p:sp>
      <p:cxnSp>
        <p:nvCxnSpPr>
          <p:cNvPr id="7" name="Straight Connector 6">
            <a:extLst>
              <a:ext uri="{FF2B5EF4-FFF2-40B4-BE49-F238E27FC236}">
                <a16:creationId xmlns:a16="http://schemas.microsoft.com/office/drawing/2014/main" id="{8BA2EC97-0C86-432A-B9EE-FE6F11EDD83B}"/>
              </a:ext>
            </a:extLst>
          </p:cNvPr>
          <p:cNvCxnSpPr>
            <a:cxnSpLocks/>
          </p:cNvCxnSpPr>
          <p:nvPr userDrawn="1"/>
        </p:nvCxnSpPr>
        <p:spPr>
          <a:xfrm>
            <a:off x="363499" y="6397628"/>
            <a:ext cx="0" cy="161925"/>
          </a:xfrm>
          <a:prstGeom prst="line">
            <a:avLst/>
          </a:prstGeom>
          <a:ln w="63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0" name="Text Placeholder 7">
            <a:extLst>
              <a:ext uri="{FF2B5EF4-FFF2-40B4-BE49-F238E27FC236}">
                <a16:creationId xmlns:a16="http://schemas.microsoft.com/office/drawing/2014/main" id="{2E00EC2B-A5BC-442D-8CE6-A6880880A472}"/>
              </a:ext>
            </a:extLst>
          </p:cNvPr>
          <p:cNvSpPr>
            <a:spLocks noGrp="1"/>
          </p:cNvSpPr>
          <p:nvPr>
            <p:ph type="body" sz="quarter" idx="12"/>
          </p:nvPr>
        </p:nvSpPr>
        <p:spPr>
          <a:xfrm>
            <a:off x="483080" y="1322917"/>
            <a:ext cx="11145887" cy="4521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4593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464D-B1B6-E4A8-A517-79A41E2746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0E88E4-7936-6108-222E-CBF29DEBFD19}"/>
              </a:ext>
            </a:extLst>
          </p:cNvPr>
          <p:cNvSpPr>
            <a:spLocks noGrp="1"/>
          </p:cNvSpPr>
          <p:nvPr>
            <p:ph type="dt" sz="half" idx="10"/>
          </p:nvPr>
        </p:nvSpPr>
        <p:spPr/>
        <p:txBody>
          <a:bodyPr/>
          <a:lstStyle/>
          <a:p>
            <a:endParaRPr lang="en-NL"/>
          </a:p>
        </p:txBody>
      </p:sp>
      <p:sp>
        <p:nvSpPr>
          <p:cNvPr id="4" name="Footer Placeholder 3">
            <a:extLst>
              <a:ext uri="{FF2B5EF4-FFF2-40B4-BE49-F238E27FC236}">
                <a16:creationId xmlns:a16="http://schemas.microsoft.com/office/drawing/2014/main" id="{A05A87E6-456C-42FB-EBA7-3055233DCA84}"/>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7B058890-1BFE-3E6C-4326-5A298090A515}"/>
              </a:ext>
            </a:extLst>
          </p:cNvPr>
          <p:cNvSpPr>
            <a:spLocks noGrp="1"/>
          </p:cNvSpPr>
          <p:nvPr>
            <p:ph type="sldNum" sz="quarter" idx="12"/>
          </p:nvPr>
        </p:nvSpPr>
        <p:spPr/>
        <p:txBody>
          <a:bodyPr/>
          <a:lstStyle/>
          <a:p>
            <a:fld id="{BFA706C6-D711-4242-A134-64C755FD7D46}" type="slidenum">
              <a:rPr lang="en-NL" smtClean="0"/>
              <a:t>‹#›</a:t>
            </a:fld>
            <a:endParaRPr lang="en-NL"/>
          </a:p>
        </p:txBody>
      </p:sp>
    </p:spTree>
    <p:extLst>
      <p:ext uri="{BB962C8B-B14F-4D97-AF65-F5344CB8AC3E}">
        <p14:creationId xmlns:p14="http://schemas.microsoft.com/office/powerpoint/2010/main" val="282598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A0E3-A7BD-8B4E-BCAA-1F934D7F87A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307296D-B6C9-4C4A-9ABF-06588AE5141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4">
            <a:extLst>
              <a:ext uri="{FF2B5EF4-FFF2-40B4-BE49-F238E27FC236}">
                <a16:creationId xmlns:a16="http://schemas.microsoft.com/office/drawing/2014/main" id="{558FD677-205A-1F48-A2A3-1C60ADEA5297}"/>
              </a:ext>
            </a:extLst>
          </p:cNvPr>
          <p:cNvSpPr>
            <a:spLocks noGrp="1"/>
          </p:cNvSpPr>
          <p:nvPr>
            <p:ph type="body" sz="quarter" idx="10"/>
          </p:nvPr>
        </p:nvSpPr>
        <p:spPr>
          <a:xfrm>
            <a:off x="533399" y="6246814"/>
            <a:ext cx="6935789" cy="490358"/>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537FD726-8F32-144C-9152-23407ADBD37B}"/>
              </a:ext>
            </a:extLst>
          </p:cNvPr>
          <p:cNvSpPr>
            <a:spLocks noGrp="1"/>
          </p:cNvSpPr>
          <p:nvPr>
            <p:ph type="sldNum" sz="quarter" idx="4"/>
          </p:nvPr>
        </p:nvSpPr>
        <p:spPr>
          <a:xfrm>
            <a:off x="11657717" y="6528526"/>
            <a:ext cx="493642" cy="284206"/>
          </a:xfrm>
          <a:prstGeom prst="rect">
            <a:avLst/>
          </a:prstGeom>
        </p:spPr>
        <p:txBody>
          <a:bodyPr vert="horz" lIns="0" tIns="0" rIns="0" bIns="0" rtlCol="0" anchor="ctr">
            <a:noAutofit/>
          </a:bodyPr>
          <a:lstStyle>
            <a:lvl1pPr algn="ctr">
              <a:defRPr sz="1000" b="1">
                <a:solidFill>
                  <a:schemeClr val="bg1"/>
                </a:solidFill>
              </a:defRPr>
            </a:lvl1pPr>
          </a:lstStyle>
          <a:p>
            <a:fld id="{2DB2551F-0F36-184F-87EE-E0604C929E46}" type="slidenum">
              <a:rPr lang="en-US" smtClean="0"/>
              <a:pPr/>
              <a:t>‹#›</a:t>
            </a:fld>
            <a:endParaRPr lang="en-US" dirty="0"/>
          </a:p>
        </p:txBody>
      </p:sp>
    </p:spTree>
    <p:extLst>
      <p:ext uri="{BB962C8B-B14F-4D97-AF65-F5344CB8AC3E}">
        <p14:creationId xmlns:p14="http://schemas.microsoft.com/office/powerpoint/2010/main" val="2407381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0579-79A3-4773-9E7D-6665D63C1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B54EE-A62F-D6F4-67F0-02C6C3BAC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868A0C-B0D1-2469-A249-DAB672CB3D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5F355B-891B-147A-1AD7-011E5A28832B}"/>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4AEEF159-6102-F466-BA2D-3170C01F8EC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F4E3CCD-800A-5AB0-A39D-E05A99353E9B}"/>
              </a:ext>
            </a:extLst>
          </p:cNvPr>
          <p:cNvSpPr>
            <a:spLocks noGrp="1"/>
          </p:cNvSpPr>
          <p:nvPr>
            <p:ph type="sldNum" sz="quarter" idx="12"/>
          </p:nvPr>
        </p:nvSpPr>
        <p:spPr/>
        <p:txBody>
          <a:bodyPr/>
          <a:lstStyle/>
          <a:p>
            <a:fld id="{BFA706C6-D711-4242-A134-64C755FD7D46}" type="slidenum">
              <a:rPr lang="en-NL" smtClean="0"/>
              <a:t>‹#›</a:t>
            </a:fld>
            <a:endParaRPr lang="en-NL"/>
          </a:p>
        </p:txBody>
      </p:sp>
    </p:spTree>
    <p:extLst>
      <p:ext uri="{BB962C8B-B14F-4D97-AF65-F5344CB8AC3E}">
        <p14:creationId xmlns:p14="http://schemas.microsoft.com/office/powerpoint/2010/main" val="3463391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DA5B899-06FF-0649-A5E1-1E6B81132265}"/>
              </a:ext>
            </a:extLst>
          </p:cNvPr>
          <p:cNvSpPr>
            <a:spLocks noGrp="1"/>
          </p:cNvSpPr>
          <p:nvPr>
            <p:ph type="ftr" sz="quarter" idx="10"/>
          </p:nvPr>
        </p:nvSpPr>
        <p:spPr/>
        <p:txBody>
          <a:bodyPr/>
          <a:lstStyle/>
          <a:p>
            <a:endParaRPr lang="en-US"/>
          </a:p>
        </p:txBody>
      </p:sp>
      <p:sp>
        <p:nvSpPr>
          <p:cNvPr id="5" name="Title 4">
            <a:extLst>
              <a:ext uri="{FF2B5EF4-FFF2-40B4-BE49-F238E27FC236}">
                <a16:creationId xmlns:a16="http://schemas.microsoft.com/office/drawing/2014/main" id="{5CB4152D-D86B-044C-A6A9-63DD50381CEB}"/>
              </a:ext>
            </a:extLst>
          </p:cNvPr>
          <p:cNvSpPr>
            <a:spLocks noGrp="1"/>
          </p:cNvSpPr>
          <p:nvPr>
            <p:ph type="title"/>
          </p:nvPr>
        </p:nvSpPr>
        <p:spPr/>
        <p:txBody>
          <a:bodyPr/>
          <a:lstStyle/>
          <a:p>
            <a:r>
              <a:rPr lang="en-US"/>
              <a:t>Click to edit Master title style</a:t>
            </a:r>
            <a:endParaRPr lang="en-GB"/>
          </a:p>
        </p:txBody>
      </p:sp>
      <p:sp>
        <p:nvSpPr>
          <p:cNvPr id="6" name="Slide Number Placeholder 4">
            <a:extLst>
              <a:ext uri="{FF2B5EF4-FFF2-40B4-BE49-F238E27FC236}">
                <a16:creationId xmlns:a16="http://schemas.microsoft.com/office/drawing/2014/main" id="{ECF9BD86-0FCF-8D41-A1D2-8D0896635FB3}"/>
              </a:ext>
            </a:extLst>
          </p:cNvPr>
          <p:cNvSpPr>
            <a:spLocks noGrp="1"/>
          </p:cNvSpPr>
          <p:nvPr>
            <p:ph type="sldNum" sz="quarter" idx="4"/>
          </p:nvPr>
        </p:nvSpPr>
        <p:spPr>
          <a:xfrm>
            <a:off x="11350643" y="6491818"/>
            <a:ext cx="841356" cy="366183"/>
          </a:xfrm>
          <a:prstGeom prst="rect">
            <a:avLst/>
          </a:prstGeom>
        </p:spPr>
        <p:txBody>
          <a:bodyPr vert="horz" lIns="91440" tIns="45720" rIns="91440" bIns="45720" rtlCol="0" anchor="ctr"/>
          <a:lstStyle>
            <a:lvl1pPr algn="r">
              <a:defRPr sz="933">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6971635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3"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3620733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20E88E4-7936-6108-222E-CBF29DEBFD19}"/>
              </a:ext>
            </a:extLst>
          </p:cNvPr>
          <p:cNvSpPr>
            <a:spLocks noGrp="1"/>
          </p:cNvSpPr>
          <p:nvPr>
            <p:ph type="dt" sz="half" idx="10"/>
          </p:nvPr>
        </p:nvSpPr>
        <p:spPr/>
        <p:txBody>
          <a:bodyPr/>
          <a:lstStyle/>
          <a:p>
            <a:endParaRPr lang="en-NL" dirty="0"/>
          </a:p>
        </p:txBody>
      </p:sp>
      <p:sp>
        <p:nvSpPr>
          <p:cNvPr id="4" name="Footer Placeholder 3">
            <a:extLst>
              <a:ext uri="{FF2B5EF4-FFF2-40B4-BE49-F238E27FC236}">
                <a16:creationId xmlns:a16="http://schemas.microsoft.com/office/drawing/2014/main" id="{A05A87E6-456C-42FB-EBA7-3055233DCA84}"/>
              </a:ext>
            </a:extLst>
          </p:cNvPr>
          <p:cNvSpPr>
            <a:spLocks noGrp="1"/>
          </p:cNvSpPr>
          <p:nvPr>
            <p:ph type="ftr" sz="quarter" idx="11"/>
          </p:nvPr>
        </p:nvSpPr>
        <p:spPr/>
        <p:txBody>
          <a:bodyPr/>
          <a:lstStyle/>
          <a:p>
            <a:endParaRPr lang="en-NL" dirty="0"/>
          </a:p>
        </p:txBody>
      </p:sp>
      <p:sp>
        <p:nvSpPr>
          <p:cNvPr id="5" name="Slide Number Placeholder 4">
            <a:extLst>
              <a:ext uri="{FF2B5EF4-FFF2-40B4-BE49-F238E27FC236}">
                <a16:creationId xmlns:a16="http://schemas.microsoft.com/office/drawing/2014/main" id="{7B058890-1BFE-3E6C-4326-5A298090A515}"/>
              </a:ext>
            </a:extLst>
          </p:cNvPr>
          <p:cNvSpPr>
            <a:spLocks noGrp="1"/>
          </p:cNvSpPr>
          <p:nvPr>
            <p:ph type="sldNum" sz="quarter" idx="12"/>
          </p:nvPr>
        </p:nvSpPr>
        <p:spPr/>
        <p:txBody>
          <a:bodyPr/>
          <a:lstStyle/>
          <a:p>
            <a:endParaRPr lang="en-NL" dirty="0"/>
          </a:p>
        </p:txBody>
      </p:sp>
    </p:spTree>
    <p:extLst>
      <p:ext uri="{BB962C8B-B14F-4D97-AF65-F5344CB8AC3E}">
        <p14:creationId xmlns:p14="http://schemas.microsoft.com/office/powerpoint/2010/main" val="153749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fld id="{F8E47D07-9D1E-4FE9-B31A-2F5863681021}" type="slidenum">
              <a:rPr lang="en-GB" smtClean="0"/>
              <a:pPr/>
              <a:t>‹#›</a:t>
            </a:fld>
            <a:endParaRPr lang="en-GB"/>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104819458"/>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35AB751E-7A11-39BA-B970-3360490ACF1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7410656F-A160-31A9-012C-04F90613811C}"/>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042042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a:xfrm>
            <a:off x="407987" y="547584"/>
            <a:ext cx="11376025" cy="864655"/>
          </a:xfrm>
        </p:spPr>
        <p:txBody>
          <a:bodyPr>
            <a:normAutofit/>
          </a:bodyPr>
          <a:lstStyle>
            <a:lvl1pPr>
              <a:defRPr sz="24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2CC1A-50FF-4A50-8660-D325E3429D98}"/>
              </a:ext>
            </a:extLst>
          </p:cNvPr>
          <p:cNvSpPr>
            <a:spLocks noGrp="1"/>
          </p:cNvSpPr>
          <p:nvPr>
            <p:ph type="dt" sz="half" idx="20"/>
          </p:nvPr>
        </p:nvSpPr>
        <p:spPr/>
        <p:txBody>
          <a:bodyPr/>
          <a:lstStyle/>
          <a:p>
            <a:endParaRPr lang="en-GB" dirty="0"/>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p>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7599900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17DF4BA-E97C-1CF7-120B-F6808F4B52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13D6136-ABF3-8686-26B2-76FE39059063}"/>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8484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4054343-BE11-AE6F-B86E-BC2DB7BDBFA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45174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emf"/><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9787A3AD-99A1-0B3D-9416-299AECA6321E}"/>
              </a:ext>
            </a:extLst>
          </p:cNvPr>
          <p:cNvPicPr>
            <a:picLocks noChangeAspect="1" noChangeArrowheads="1"/>
          </p:cNvPicPr>
          <p:nvPr userDrawn="1"/>
        </p:nvPicPr>
        <p:blipFill>
          <a:blip r:embed="rId33">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62" r:id="rId4"/>
    <p:sldLayoutId id="2147483661" r:id="rId5"/>
    <p:sldLayoutId id="2147483658" r:id="rId6"/>
    <p:sldLayoutId id="2147483652" r:id="rId7"/>
    <p:sldLayoutId id="2147483681" r:id="rId8"/>
    <p:sldLayoutId id="2147483657" r:id="rId9"/>
    <p:sldLayoutId id="2147483654" r:id="rId10"/>
    <p:sldLayoutId id="2147483655" r:id="rId11"/>
    <p:sldLayoutId id="2147483675" r:id="rId12"/>
    <p:sldLayoutId id="2147483676" r:id="rId13"/>
    <p:sldLayoutId id="2147483656" r:id="rId14"/>
    <p:sldLayoutId id="2147483678" r:id="rId15"/>
    <p:sldLayoutId id="2147483679" r:id="rId16"/>
    <p:sldLayoutId id="2147483683" r:id="rId17"/>
    <p:sldLayoutId id="2147483685" r:id="rId18"/>
    <p:sldLayoutId id="2147483690" r:id="rId19"/>
    <p:sldLayoutId id="2147483691" r:id="rId20"/>
    <p:sldLayoutId id="2147483695" r:id="rId21"/>
    <p:sldLayoutId id="2147483696" r:id="rId22"/>
    <p:sldLayoutId id="2147483697" r:id="rId23"/>
    <p:sldLayoutId id="2147483698" r:id="rId24"/>
    <p:sldLayoutId id="2147483699" r:id="rId25"/>
    <p:sldLayoutId id="2147483700" r:id="rId26"/>
    <p:sldLayoutId id="2147483701" r:id="rId27"/>
    <p:sldLayoutId id="2147483754" r:id="rId28"/>
    <p:sldLayoutId id="2147483755" r:id="rId29"/>
    <p:sldLayoutId id="2147483756" r:id="rId30"/>
    <p:sldLayoutId id="2147483757" r:id="rId31"/>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9787A3AD-99A1-0B3D-9416-299AECA6321E}"/>
              </a:ext>
            </a:extLst>
          </p:cNvPr>
          <p:cNvPicPr>
            <a:picLocks noChangeAspect="1" noChangeArrowheads="1"/>
          </p:cNvPicPr>
          <p:nvPr userDrawn="1"/>
        </p:nvPicPr>
        <p:blipFill>
          <a:blip r:embed="rId32">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27504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microsoft.com/office/2007/relationships/hdphoto" Target="../media/hdphoto3.wdp"/></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hyperlink" Target="https://www.iaslc.org/iaslc-atlas-molecular-testing-targeted-therapy-lung-cancer/"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iaslc.org/iaslc-atlas-molecular-testing-targeted-therapy-lung-cancer/" TargetMode="External"/><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hyperlink" Target="https://www.nccn.org/professionals/physician_gls/pdf/nscl.pdf"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2.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8.emf"/><Relationship Id="rId5" Type="http://schemas.openxmlformats.org/officeDocument/2006/relationships/oleObject" Target="../embeddings/oleObject1.bin"/><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5.xml"/><Relationship Id="rId5" Type="http://schemas.openxmlformats.org/officeDocument/2006/relationships/image" Target="../media/image52.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jpeg"/><Relationship Id="rId1" Type="http://schemas.openxmlformats.org/officeDocument/2006/relationships/slideLayout" Target="../slideLayouts/slideLayout15.xml"/><Relationship Id="rId4" Type="http://schemas.openxmlformats.org/officeDocument/2006/relationships/image" Target="../media/image54.svg"/></Relationships>
</file>

<file path=ppt/slides/_rels/slide3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6.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0.xml"/><Relationship Id="rId5" Type="http://schemas.openxmlformats.org/officeDocument/2006/relationships/image" Target="../media/image62.jpeg"/><Relationship Id="rId4" Type="http://schemas.openxmlformats.org/officeDocument/2006/relationships/image" Target="../media/image6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https://www.cancerresearchuk.org/health-professional/cancer-statistics/statistics-by-cancer-type/prostate-cancer/survival#ref-3"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69.sv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s://myriadgenetics.eu/our-tests/bracanalysis-cdx-europe/" TargetMode="External"/><Relationship Id="rId7" Type="http://schemas.openxmlformats.org/officeDocument/2006/relationships/image" Target="../media/image73.emf"/><Relationship Id="rId12"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72.emf"/><Relationship Id="rId11" Type="http://schemas.openxmlformats.org/officeDocument/2006/relationships/image" Target="../media/image76.sv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microsoft.com/office/2007/relationships/hdphoto" Target="../media/hdphoto5.wdp"/></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nccn.org/professionals/physician_gls/pdf/genetics_bop.pdf" TargetMode="Externa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nccn.org/professionals/physician_gls/pdf/prostate.pdf" TargetMode="Externa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hyperlink" Target="https://www.nccn.org/professionals/physician_gls/pdf/prostate.pdf"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94.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2.png"/><Relationship Id="rId4" Type="http://schemas.openxmlformats.org/officeDocument/2006/relationships/diagramLayout" Target="../diagrams/layout1.xml"/><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hyperlink" Target="https://www.nccn.org/professionals/physician_gls/pdf/prostate.pdf"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94.png"/><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hyperlink" Target="https://doi.org/10.1056/EVIDoa2200043" TargetMode="Externa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15.xml"/><Relationship Id="rId5" Type="http://schemas.openxmlformats.org/officeDocument/2006/relationships/image" Target="../media/image105.svg"/><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15.xml"/><Relationship Id="rId4" Type="http://schemas.openxmlformats.org/officeDocument/2006/relationships/image" Target="../media/image1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hyperlink" Target="https://www.fda.gov/drugs/resources-information-approved-drugs/fda-approves-niraparib-and-abiraterone-acetate-plus-prednisone-brca-mutated-metastatic-castration"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www.esmo.org/oncology-news/ema-recommends-granting-a-marketing-authorisation-for-akeega-fixed-dose-combinations-of-niraparib-abiraterone-acetat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futuremedicine.com/doi/10.2217/fon-2023-0526#:~:text=The%20TALAPRO-3%20study%20will%20demonstrate%20whether%20the%20addition,androgen%20deprivation%20therapy.%20Clinical%20Trial%20Registration%3A%20NCT04821622%20%28ClinicalTrials.gov%29"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13093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8646E-0D6B-5DA5-6440-0D4854BCE9FA}"/>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671764D-351D-C217-2C55-CB68E0D94DC1}"/>
              </a:ext>
            </a:extLst>
          </p:cNvPr>
          <p:cNvSpPr>
            <a:spLocks noGrp="1"/>
          </p:cNvSpPr>
          <p:nvPr>
            <p:ph sz="quarter" idx="12"/>
          </p:nvPr>
        </p:nvSpPr>
        <p:spPr>
          <a:xfrm>
            <a:off x="620184" y="1425600"/>
            <a:ext cx="10963200" cy="4525200"/>
          </a:xfrm>
        </p:spPr>
        <p:txBody>
          <a:bodyPr/>
          <a:lstStyle/>
          <a:p>
            <a:pPr marL="0" lvl="0" indent="0">
              <a:buNone/>
            </a:pPr>
            <a:r>
              <a:rPr lang="en-GB" altLang="en-US" b="1" dirty="0">
                <a:solidFill>
                  <a:schemeClr val="accent1"/>
                </a:solidFill>
                <a:sym typeface="Arial"/>
              </a:rPr>
              <a:t>6 opportunities for improvement!</a:t>
            </a:r>
          </a:p>
          <a:p>
            <a:r>
              <a:rPr lang="en-GB" altLang="en-US" b="1" dirty="0">
                <a:solidFill>
                  <a:schemeClr val="accent1"/>
                </a:solidFill>
                <a:sym typeface="Arial"/>
              </a:rPr>
              <a:t>Tissue:</a:t>
            </a:r>
          </a:p>
          <a:p>
            <a:pPr lvl="1"/>
            <a:r>
              <a:rPr lang="en-GB" altLang="en-US" dirty="0">
                <a:sym typeface="Arial"/>
              </a:rPr>
              <a:t>Less is more</a:t>
            </a:r>
          </a:p>
          <a:p>
            <a:pPr lvl="1"/>
            <a:r>
              <a:rPr lang="en-GB" altLang="en-US" dirty="0">
                <a:sym typeface="Arial"/>
              </a:rPr>
              <a:t>A molecular pathology code of conduct</a:t>
            </a:r>
          </a:p>
          <a:p>
            <a:pPr>
              <a:buClr>
                <a:schemeClr val="accent6">
                  <a:lumMod val="40000"/>
                  <a:lumOff val="60000"/>
                </a:schemeClr>
              </a:buClr>
            </a:pPr>
            <a:r>
              <a:rPr lang="en-GB" altLang="en-US" b="1" dirty="0">
                <a:solidFill>
                  <a:schemeClr val="accent6">
                    <a:lumMod val="40000"/>
                    <a:lumOff val="60000"/>
                  </a:schemeClr>
                </a:solidFill>
                <a:sym typeface="Arial"/>
              </a:rPr>
              <a:t>Testing</a:t>
            </a:r>
          </a:p>
          <a:p>
            <a:pPr lvl="1">
              <a:buClr>
                <a:schemeClr val="accent6">
                  <a:lumMod val="40000"/>
                  <a:lumOff val="60000"/>
                </a:schemeClr>
              </a:buClr>
            </a:pPr>
            <a:r>
              <a:rPr lang="en-GB" altLang="en-US" dirty="0">
                <a:solidFill>
                  <a:schemeClr val="accent6">
                    <a:lumMod val="40000"/>
                    <a:lumOff val="60000"/>
                  </a:schemeClr>
                </a:solidFill>
                <a:sym typeface="Arial"/>
              </a:rPr>
              <a:t>Focus on results not methods</a:t>
            </a:r>
          </a:p>
          <a:p>
            <a:pPr lvl="1">
              <a:buClr>
                <a:schemeClr val="accent6">
                  <a:lumMod val="40000"/>
                  <a:lumOff val="60000"/>
                </a:schemeClr>
              </a:buClr>
            </a:pPr>
            <a:r>
              <a:rPr lang="en-GB" altLang="en-US" dirty="0">
                <a:solidFill>
                  <a:schemeClr val="accent6">
                    <a:lumMod val="40000"/>
                    <a:lumOff val="60000"/>
                  </a:schemeClr>
                </a:solidFill>
                <a:sym typeface="Arial"/>
              </a:rPr>
              <a:t>The whole is greater than the sum of its parts</a:t>
            </a:r>
          </a:p>
          <a:p>
            <a:pPr>
              <a:buClr>
                <a:schemeClr val="accent6">
                  <a:lumMod val="40000"/>
                  <a:lumOff val="60000"/>
                </a:schemeClr>
              </a:buClr>
            </a:pPr>
            <a:r>
              <a:rPr lang="en-GB" altLang="en-US" b="1" dirty="0">
                <a:solidFill>
                  <a:schemeClr val="accent6">
                    <a:lumMod val="40000"/>
                    <a:lumOff val="60000"/>
                  </a:schemeClr>
                </a:solidFill>
                <a:sym typeface="Arial"/>
              </a:rPr>
              <a:t>Time</a:t>
            </a:r>
          </a:p>
          <a:p>
            <a:pPr lvl="1">
              <a:buClr>
                <a:schemeClr val="accent6">
                  <a:lumMod val="40000"/>
                  <a:lumOff val="60000"/>
                </a:schemeClr>
              </a:buClr>
            </a:pPr>
            <a:r>
              <a:rPr lang="en-GB" altLang="en-US" dirty="0">
                <a:solidFill>
                  <a:schemeClr val="accent6">
                    <a:lumMod val="40000"/>
                    <a:lumOff val="60000"/>
                  </a:schemeClr>
                </a:solidFill>
                <a:sym typeface="Arial"/>
              </a:rPr>
              <a:t>Remove, do not add</a:t>
            </a:r>
          </a:p>
          <a:p>
            <a:pPr lvl="1">
              <a:buClr>
                <a:schemeClr val="accent6">
                  <a:lumMod val="40000"/>
                  <a:lumOff val="60000"/>
                </a:schemeClr>
              </a:buClr>
            </a:pPr>
            <a:r>
              <a:rPr lang="en-GB" altLang="en-US" dirty="0">
                <a:solidFill>
                  <a:schemeClr val="accent6">
                    <a:lumMod val="40000"/>
                    <a:lumOff val="60000"/>
                  </a:schemeClr>
                </a:solidFill>
                <a:sym typeface="Arial"/>
              </a:rPr>
              <a:t>Good teams are noisy</a:t>
            </a:r>
          </a:p>
        </p:txBody>
      </p:sp>
      <p:sp>
        <p:nvSpPr>
          <p:cNvPr id="5" name="Title 4">
            <a:extLst>
              <a:ext uri="{FF2B5EF4-FFF2-40B4-BE49-F238E27FC236}">
                <a16:creationId xmlns:a16="http://schemas.microsoft.com/office/drawing/2014/main" id="{5CEF4BE7-DE67-BE44-B76D-65491B6AC5AC}"/>
              </a:ext>
            </a:extLst>
          </p:cNvPr>
          <p:cNvSpPr>
            <a:spLocks noGrp="1"/>
          </p:cNvSpPr>
          <p:nvPr>
            <p:ph type="title"/>
          </p:nvPr>
        </p:nvSpPr>
        <p:spPr>
          <a:xfrm>
            <a:off x="619201" y="259200"/>
            <a:ext cx="10963199" cy="864000"/>
          </a:xfrm>
        </p:spPr>
        <p:txBody>
          <a:bodyPr/>
          <a:lstStyle/>
          <a:p>
            <a:r>
              <a:rPr lang="en-GB" altLang="en-US" dirty="0">
                <a:sym typeface="Arial"/>
              </a:rPr>
              <a:t>Content</a:t>
            </a:r>
            <a:br>
              <a:rPr lang="en-GB" dirty="0">
                <a:sym typeface="Arial"/>
              </a:rPr>
            </a:br>
            <a:endParaRPr lang="en-GB" dirty="0"/>
          </a:p>
        </p:txBody>
      </p:sp>
      <p:sp>
        <p:nvSpPr>
          <p:cNvPr id="3" name="Slide Number Placeholder 2">
            <a:extLst>
              <a:ext uri="{FF2B5EF4-FFF2-40B4-BE49-F238E27FC236}">
                <a16:creationId xmlns:a16="http://schemas.microsoft.com/office/drawing/2014/main" id="{F52064EF-20C6-AEF0-D2F4-63281965F96E}"/>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10</a:t>
            </a:fld>
            <a:endParaRPr lang="en-GB" dirty="0"/>
          </a:p>
        </p:txBody>
      </p:sp>
    </p:spTree>
    <p:extLst>
      <p:ext uri="{BB962C8B-B14F-4D97-AF65-F5344CB8AC3E}">
        <p14:creationId xmlns:p14="http://schemas.microsoft.com/office/powerpoint/2010/main" val="2333358808"/>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F2CD-DBD2-7FB4-9AC8-388DA17B1D6A}"/>
              </a:ext>
            </a:extLst>
          </p:cNvPr>
          <p:cNvSpPr>
            <a:spLocks noGrp="1"/>
          </p:cNvSpPr>
          <p:nvPr>
            <p:ph type="title"/>
          </p:nvPr>
        </p:nvSpPr>
        <p:spPr>
          <a:xfrm>
            <a:off x="609600" y="274638"/>
            <a:ext cx="10972800" cy="1642194"/>
          </a:xfrm>
        </p:spPr>
        <p:txBody>
          <a:bodyPr>
            <a:normAutofit/>
          </a:bodyPr>
          <a:lstStyle/>
          <a:p>
            <a:r>
              <a:rPr lang="en-GB" sz="4000" b="1" dirty="0"/>
              <a:t>Future perspectives and summary</a:t>
            </a:r>
            <a:endParaRPr lang="en-GB" dirty="0"/>
          </a:p>
        </p:txBody>
      </p:sp>
      <p:sp>
        <p:nvSpPr>
          <p:cNvPr id="7" name="Subtitle 6">
            <a:extLst>
              <a:ext uri="{FF2B5EF4-FFF2-40B4-BE49-F238E27FC236}">
                <a16:creationId xmlns:a16="http://schemas.microsoft.com/office/drawing/2014/main" id="{26106EA5-B31C-564B-A858-F9C4059D83FA}"/>
              </a:ext>
            </a:extLst>
          </p:cNvPr>
          <p:cNvSpPr>
            <a:spLocks noGrp="1"/>
          </p:cNvSpPr>
          <p:nvPr>
            <p:ph type="subTitle" idx="1"/>
          </p:nvPr>
        </p:nvSpPr>
        <p:spPr>
          <a:xfrm>
            <a:off x="608400" y="4680000"/>
            <a:ext cx="10972800" cy="1655762"/>
          </a:xfrm>
        </p:spPr>
        <p:txBody>
          <a:bodyPr>
            <a:noAutofit/>
          </a:bodyPr>
          <a:lstStyle/>
          <a:p>
            <a:pPr eaLnBrk="1" hangingPunct="1">
              <a:lnSpc>
                <a:spcPct val="100000"/>
              </a:lnSpc>
              <a:spcBef>
                <a:spcPts val="0"/>
              </a:spcBef>
              <a:spcAft>
                <a:spcPts val="600"/>
              </a:spcAft>
              <a:buClrTx/>
              <a:buFontTx/>
              <a:buNone/>
            </a:pPr>
            <a:r>
              <a:rPr lang="en-GB" altLang="es-ES" sz="3200" b="1" dirty="0"/>
              <a:t>Fernando </a:t>
            </a:r>
            <a:r>
              <a:rPr lang="en-GB" sz="3200" b="1" i="0" dirty="0">
                <a:solidFill>
                  <a:schemeClr val="bg1"/>
                </a:solidFill>
                <a:effectLst/>
              </a:rPr>
              <a:t>López-Ríos</a:t>
            </a:r>
            <a:r>
              <a:rPr lang="en-GB" altLang="es-ES" sz="3200" b="1" dirty="0"/>
              <a:t> MD, PhD</a:t>
            </a:r>
          </a:p>
          <a:p>
            <a:pPr eaLnBrk="1" hangingPunct="1">
              <a:lnSpc>
                <a:spcPct val="100000"/>
              </a:lnSpc>
              <a:spcBef>
                <a:spcPts val="0"/>
              </a:spcBef>
              <a:spcAft>
                <a:spcPct val="0"/>
              </a:spcAft>
              <a:buClrTx/>
              <a:buFontTx/>
              <a:buNone/>
            </a:pPr>
            <a:r>
              <a:rPr lang="en-GB" altLang="es-ES" sz="2400" b="1" dirty="0"/>
              <a:t>Department of Pathology</a:t>
            </a:r>
          </a:p>
          <a:p>
            <a:pPr eaLnBrk="1" hangingPunct="1">
              <a:lnSpc>
                <a:spcPct val="100000"/>
              </a:lnSpc>
              <a:spcBef>
                <a:spcPts val="0"/>
              </a:spcBef>
              <a:spcAft>
                <a:spcPct val="0"/>
              </a:spcAft>
              <a:buClrTx/>
              <a:buFontTx/>
              <a:buNone/>
            </a:pPr>
            <a:r>
              <a:rPr lang="en-GB" altLang="es-ES" sz="2400" b="1" dirty="0"/>
              <a:t>Hospital Universitario 12 de Octubre</a:t>
            </a:r>
          </a:p>
          <a:p>
            <a:pPr eaLnBrk="1" hangingPunct="1">
              <a:lnSpc>
                <a:spcPct val="100000"/>
              </a:lnSpc>
              <a:spcBef>
                <a:spcPts val="0"/>
              </a:spcBef>
              <a:spcAft>
                <a:spcPct val="0"/>
              </a:spcAft>
              <a:buClrTx/>
              <a:buFontTx/>
              <a:buNone/>
            </a:pPr>
            <a:r>
              <a:rPr lang="en-GB" altLang="es-ES" sz="2400" b="1" dirty="0"/>
              <a:t>Madrid, Spain</a:t>
            </a:r>
          </a:p>
        </p:txBody>
      </p:sp>
      <p:sp>
        <p:nvSpPr>
          <p:cNvPr id="5" name="Slide Number Placeholder 4">
            <a:extLst>
              <a:ext uri="{FF2B5EF4-FFF2-40B4-BE49-F238E27FC236}">
                <a16:creationId xmlns:a16="http://schemas.microsoft.com/office/drawing/2014/main" id="{6BDEF8DC-FA6A-46C5-62E1-9D67A379A6FD}"/>
              </a:ext>
            </a:extLst>
          </p:cNvPr>
          <p:cNvSpPr>
            <a:spLocks noGrp="1"/>
          </p:cNvSpPr>
          <p:nvPr>
            <p:ph type="sldNum" sz="quarter" idx="4"/>
          </p:nvPr>
        </p:nvSpPr>
        <p:spPr/>
        <p:txBody>
          <a:bodyPr/>
          <a:lstStyle/>
          <a:p>
            <a:fld id="{FCE43C0F-8A7B-3A4B-9DB5-B3472E36E833}" type="slidenum">
              <a:rPr lang="en-GB" smtClean="0"/>
              <a:pPr/>
              <a:t>100</a:t>
            </a:fld>
            <a:endParaRPr lang="en-GB" dirty="0"/>
          </a:p>
        </p:txBody>
      </p:sp>
      <p:pic>
        <p:nvPicPr>
          <p:cNvPr id="10" name="Picture 4" descr="Diagnosing and Treating TRK Fusion-Positive Lung Cancer">
            <a:extLst>
              <a:ext uri="{FF2B5EF4-FFF2-40B4-BE49-F238E27FC236}">
                <a16:creationId xmlns:a16="http://schemas.microsoft.com/office/drawing/2014/main" id="{7AF34BF4-8D68-FDC7-207B-B4099092952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229"/>
          <a:stretch/>
        </p:blipFill>
        <p:spPr bwMode="auto">
          <a:xfrm>
            <a:off x="5031017" y="1940848"/>
            <a:ext cx="2129966" cy="2520280"/>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4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D3DA1-D2DE-43EB-5988-105218F6E6C4}"/>
              </a:ext>
            </a:extLst>
          </p:cNvPr>
          <p:cNvSpPr>
            <a:spLocks noGrp="1"/>
          </p:cNvSpPr>
          <p:nvPr>
            <p:ph sz="quarter" idx="12"/>
          </p:nvPr>
        </p:nvSpPr>
        <p:spPr>
          <a:xfrm>
            <a:off x="620184" y="1425600"/>
            <a:ext cx="10963200" cy="4525200"/>
          </a:xfrm>
        </p:spPr>
        <p:txBody>
          <a:bodyPr>
            <a:normAutofit/>
          </a:bodyPr>
          <a:lstStyle/>
          <a:p>
            <a:r>
              <a:rPr lang="en-GB" dirty="0"/>
              <a:t>Molecular testing is now standard of care</a:t>
            </a:r>
          </a:p>
          <a:p>
            <a:pPr lvl="1"/>
            <a:r>
              <a:rPr lang="en-GB" dirty="0"/>
              <a:t>Preserve and prioritise tissue</a:t>
            </a:r>
          </a:p>
          <a:p>
            <a:pPr lvl="1"/>
            <a:r>
              <a:rPr lang="en-GB" dirty="0"/>
              <a:t>A more comprehensive perspective of predictive biomarker testing</a:t>
            </a:r>
          </a:p>
          <a:p>
            <a:r>
              <a:rPr lang="en-GB" dirty="0"/>
              <a:t>Lung</a:t>
            </a:r>
          </a:p>
          <a:p>
            <a:pPr lvl="1"/>
            <a:r>
              <a:rPr lang="en-GB" dirty="0"/>
              <a:t>Organise your testing strategy: upfront NGS </a:t>
            </a:r>
            <a:r>
              <a:rPr lang="en-GB" i="1" dirty="0"/>
              <a:t>versus</a:t>
            </a:r>
            <a:r>
              <a:rPr lang="en-GB" dirty="0"/>
              <a:t> sequential testing </a:t>
            </a:r>
          </a:p>
          <a:p>
            <a:pPr lvl="1"/>
            <a:r>
              <a:rPr lang="en-GB" dirty="0"/>
              <a:t>Patient-</a:t>
            </a:r>
            <a:r>
              <a:rPr lang="en-GB" dirty="0" err="1"/>
              <a:t>centered</a:t>
            </a:r>
            <a:r>
              <a:rPr lang="en-GB" dirty="0"/>
              <a:t> workflows: reflex testing and integrate liquid biopsies</a:t>
            </a:r>
          </a:p>
          <a:p>
            <a:r>
              <a:rPr lang="en-GB" dirty="0"/>
              <a:t>Prostate </a:t>
            </a:r>
          </a:p>
          <a:p>
            <a:pPr lvl="1"/>
            <a:r>
              <a:rPr lang="en-GB" dirty="0"/>
              <a:t>Importance of HRR mutations and MSI-H </a:t>
            </a:r>
          </a:p>
          <a:p>
            <a:pPr lvl="1"/>
            <a:r>
              <a:rPr lang="en-GB" dirty="0"/>
              <a:t>Germline and somatic testing are recommended</a:t>
            </a:r>
          </a:p>
          <a:p>
            <a:endParaRPr lang="en-GB" dirty="0"/>
          </a:p>
        </p:txBody>
      </p:sp>
      <p:sp>
        <p:nvSpPr>
          <p:cNvPr id="2" name="Title 1">
            <a:extLst>
              <a:ext uri="{FF2B5EF4-FFF2-40B4-BE49-F238E27FC236}">
                <a16:creationId xmlns:a16="http://schemas.microsoft.com/office/drawing/2014/main" id="{BD6FD5F1-6096-7F01-A92E-77525DD7A8E2}"/>
              </a:ext>
            </a:extLst>
          </p:cNvPr>
          <p:cNvSpPr>
            <a:spLocks noGrp="1"/>
          </p:cNvSpPr>
          <p:nvPr>
            <p:ph type="title"/>
          </p:nvPr>
        </p:nvSpPr>
        <p:spPr>
          <a:xfrm>
            <a:off x="619201" y="259200"/>
            <a:ext cx="10963199" cy="864000"/>
          </a:xfrm>
        </p:spPr>
        <p:txBody>
          <a:bodyPr>
            <a:normAutofit/>
          </a:bodyPr>
          <a:lstStyle/>
          <a:p>
            <a:r>
              <a:rPr lang="en-GB" dirty="0"/>
              <a:t>FINAL COMMENTS</a:t>
            </a:r>
          </a:p>
        </p:txBody>
      </p:sp>
    </p:spTree>
    <p:extLst>
      <p:ext uri="{BB962C8B-B14F-4D97-AF65-F5344CB8AC3E}">
        <p14:creationId xmlns:p14="http://schemas.microsoft.com/office/powerpoint/2010/main" val="633885162"/>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23585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3E1CEB85-BBD8-A98A-5DDE-970BBF1B903A}"/>
              </a:ext>
            </a:extLst>
          </p:cNvPr>
          <p:cNvSpPr>
            <a:spLocks noGrp="1"/>
          </p:cNvSpPr>
          <p:nvPr>
            <p:ph type="body" idx="1"/>
          </p:nvPr>
        </p:nvSpPr>
        <p:spPr>
          <a:xfrm>
            <a:off x="609600" y="885600"/>
            <a:ext cx="10972800" cy="701675"/>
          </a:xfrm>
        </p:spPr>
        <p:txBody>
          <a:bodyPr/>
          <a:lstStyle/>
          <a:p>
            <a:r>
              <a:rPr lang="en-GB" dirty="0">
                <a:sym typeface="Arial"/>
              </a:rPr>
              <a:t>Tissue – Less is more </a:t>
            </a:r>
          </a:p>
        </p:txBody>
      </p:sp>
      <p:sp>
        <p:nvSpPr>
          <p:cNvPr id="6" name="Title 5">
            <a:extLst>
              <a:ext uri="{FF2B5EF4-FFF2-40B4-BE49-F238E27FC236}">
                <a16:creationId xmlns:a16="http://schemas.microsoft.com/office/drawing/2014/main" id="{797B9E18-CD2C-B2B6-117E-E1DA7E684443}"/>
              </a:ext>
            </a:extLst>
          </p:cNvPr>
          <p:cNvSpPr>
            <a:spLocks noGrp="1"/>
          </p:cNvSpPr>
          <p:nvPr>
            <p:ph type="title"/>
          </p:nvPr>
        </p:nvSpPr>
        <p:spPr>
          <a:xfrm>
            <a:off x="619201" y="259200"/>
            <a:ext cx="10963199" cy="864000"/>
          </a:xfrm>
        </p:spPr>
        <p:txBody>
          <a:bodyPr/>
          <a:lstStyle/>
          <a:p>
            <a:r>
              <a:rPr lang="en-GB" dirty="0"/>
              <a:t>Sensible use of diagnostic IHC</a:t>
            </a:r>
          </a:p>
        </p:txBody>
      </p:sp>
      <p:graphicFrame>
        <p:nvGraphicFramePr>
          <p:cNvPr id="30" name="Content Placeholder 29">
            <a:extLst>
              <a:ext uri="{FF2B5EF4-FFF2-40B4-BE49-F238E27FC236}">
                <a16:creationId xmlns:a16="http://schemas.microsoft.com/office/drawing/2014/main" id="{6B68CB94-1B47-3940-093D-CBFFE242EE80}"/>
              </a:ext>
            </a:extLst>
          </p:cNvPr>
          <p:cNvGraphicFramePr>
            <a:graphicFrameLocks noGrp="1"/>
          </p:cNvGraphicFramePr>
          <p:nvPr>
            <p:ph sz="quarter" idx="14"/>
            <p:extLst>
              <p:ext uri="{D42A27DB-BD31-4B8C-83A1-F6EECF244321}">
                <p14:modId xmlns:p14="http://schemas.microsoft.com/office/powerpoint/2010/main" val="1948911155"/>
              </p:ext>
            </p:extLst>
          </p:nvPr>
        </p:nvGraphicFramePr>
        <p:xfrm>
          <a:off x="619125" y="1628800"/>
          <a:ext cx="10963274" cy="4389120"/>
        </p:xfrm>
        <a:graphic>
          <a:graphicData uri="http://schemas.openxmlformats.org/drawingml/2006/table">
            <a:tbl>
              <a:tblPr firstRow="1" bandRow="1">
                <a:tableStyleId>{5C22544A-7EE6-4342-B048-85BDC9FD1C3A}</a:tableStyleId>
              </a:tblPr>
              <a:tblGrid>
                <a:gridCol w="4108723">
                  <a:extLst>
                    <a:ext uri="{9D8B030D-6E8A-4147-A177-3AD203B41FA5}">
                      <a16:colId xmlns:a16="http://schemas.microsoft.com/office/drawing/2014/main" val="3196577086"/>
                    </a:ext>
                  </a:extLst>
                </a:gridCol>
                <a:gridCol w="6854551">
                  <a:extLst>
                    <a:ext uri="{9D8B030D-6E8A-4147-A177-3AD203B41FA5}">
                      <a16:colId xmlns:a16="http://schemas.microsoft.com/office/drawing/2014/main" val="2042475855"/>
                    </a:ext>
                  </a:extLst>
                </a:gridCol>
              </a:tblGrid>
              <a:tr h="0">
                <a:tc>
                  <a:txBody>
                    <a:bodyPr/>
                    <a:lstStyle/>
                    <a:p>
                      <a:r>
                        <a:rPr lang="en-GB" sz="1200" dirty="0">
                          <a:latin typeface="Arial" panose="020B0604020202020204" pitchFamily="34" charset="0"/>
                          <a:cs typeface="Arial" panose="020B0604020202020204" pitchFamily="34" charset="0"/>
                        </a:rPr>
                        <a:t>Key questions</a:t>
                      </a:r>
                    </a:p>
                  </a:txBody>
                  <a:tcPr/>
                </a:tc>
                <a:tc>
                  <a:txBody>
                    <a:bodyPr/>
                    <a:lstStyle/>
                    <a:p>
                      <a:r>
                        <a:rPr lang="en-GB" sz="1200" dirty="0">
                          <a:latin typeface="Arial" panose="020B0604020202020204" pitchFamily="34" charset="0"/>
                          <a:cs typeface="Arial" panose="020B0604020202020204" pitchFamily="34" charset="0"/>
                        </a:rPr>
                        <a:t>Short answers</a:t>
                      </a:r>
                    </a:p>
                  </a:txBody>
                  <a:tcPr/>
                </a:tc>
                <a:extLst>
                  <a:ext uri="{0D108BD9-81ED-4DB2-BD59-A6C34878D82A}">
                    <a16:rowId xmlns:a16="http://schemas.microsoft.com/office/drawing/2014/main" val="103715172"/>
                  </a:ext>
                </a:extLst>
              </a:tr>
              <a:tr h="0">
                <a:tc>
                  <a:txBody>
                    <a:bodyPr/>
                    <a:lstStyle/>
                    <a:p>
                      <a:pPr marL="228600" indent="-228600">
                        <a:buClr>
                          <a:schemeClr val="accent1"/>
                        </a:buClr>
                        <a:buFont typeface="+mj-lt"/>
                        <a:buAutoNum type="arabicPeriod"/>
                      </a:pPr>
                      <a:r>
                        <a:rPr lang="en-GB" sz="1200" b="1" dirty="0">
                          <a:latin typeface="Arial" panose="020B0604020202020204" pitchFamily="34" charset="0"/>
                          <a:cs typeface="Arial" panose="020B0604020202020204" pitchFamily="34" charset="0"/>
                        </a:rPr>
                        <a:t>What is the best combination of markers to use in daily practice?</a:t>
                      </a:r>
                    </a:p>
                  </a:txBody>
                  <a:tcPr/>
                </a:tc>
                <a:tc>
                  <a:txBody>
                    <a:bodyPr/>
                    <a:lstStyle/>
                    <a:p>
                      <a:r>
                        <a:rPr lang="en-GB" sz="1200" dirty="0">
                          <a:latin typeface="Arial" panose="020B0604020202020204" pitchFamily="34" charset="0"/>
                          <a:cs typeface="Arial" panose="020B0604020202020204" pitchFamily="34" charset="0"/>
                        </a:rPr>
                        <a:t>When IHC is needed for the subtyping of NSCC, TTF1 and p40 are the criterion standard, and these two markers are usually sufficient in clinical practice if there are no morphologic features of NE differentiation. p40 is preferable to p63 to identify squamous cell carcinoma</a:t>
                      </a:r>
                    </a:p>
                  </a:txBody>
                  <a:tcPr/>
                </a:tc>
                <a:extLst>
                  <a:ext uri="{0D108BD9-81ED-4DB2-BD59-A6C34878D82A}">
                    <a16:rowId xmlns:a16="http://schemas.microsoft.com/office/drawing/2014/main" val="3941452543"/>
                  </a:ext>
                </a:extLst>
              </a:tr>
              <a:tr h="0">
                <a:tc>
                  <a:txBody>
                    <a:bodyPr/>
                    <a:lstStyle/>
                    <a:p>
                      <a:pPr marL="228600" indent="-228600">
                        <a:buClr>
                          <a:schemeClr val="accent1"/>
                        </a:buClr>
                        <a:buFont typeface="+mj-lt"/>
                        <a:buAutoNum type="arabicPeriod" startAt="2"/>
                      </a:pPr>
                      <a:r>
                        <a:rPr lang="en-GB" sz="1200" b="1" dirty="0">
                          <a:latin typeface="Arial" panose="020B0604020202020204" pitchFamily="34" charset="0"/>
                          <a:cs typeface="Arial" panose="020B0604020202020204" pitchFamily="34" charset="0"/>
                        </a:rPr>
                        <a:t>What extent of TTF1- and p40-positive reactions should we consider to be positive?</a:t>
                      </a:r>
                    </a:p>
                  </a:txBody>
                  <a:tcPr/>
                </a:tc>
                <a:tc>
                  <a:txBody>
                    <a:bodyPr/>
                    <a:lstStyle/>
                    <a:p>
                      <a:r>
                        <a:rPr lang="en-GB" sz="1200" dirty="0">
                          <a:latin typeface="Arial" panose="020B0604020202020204" pitchFamily="34" charset="0"/>
                          <a:cs typeface="Arial" panose="020B0604020202020204" pitchFamily="34" charset="0"/>
                        </a:rPr>
                        <a:t>Focal positivity for TTF1 is considered a positive reaction indicating pulmonary adenocarcinoma in the proper clinical context, whereas for p40 the cutoff rate should be positivity in more than 50% of tumour nuclei. Focal or weak positivity for p40 is not diagnostic of squamous cell carcinoma</a:t>
                      </a:r>
                    </a:p>
                  </a:txBody>
                  <a:tcPr/>
                </a:tc>
                <a:extLst>
                  <a:ext uri="{0D108BD9-81ED-4DB2-BD59-A6C34878D82A}">
                    <a16:rowId xmlns:a16="http://schemas.microsoft.com/office/drawing/2014/main" val="1337671986"/>
                  </a:ext>
                </a:extLst>
              </a:tr>
              <a:tr h="0">
                <a:tc>
                  <a:txBody>
                    <a:bodyPr/>
                    <a:lstStyle/>
                    <a:p>
                      <a:pPr marL="228600" indent="-228600">
                        <a:buClr>
                          <a:schemeClr val="accent1"/>
                        </a:buClr>
                        <a:buFont typeface="+mj-lt"/>
                        <a:buAutoNum type="arabicPeriod" startAt="3"/>
                      </a:pPr>
                      <a:r>
                        <a:rPr lang="en-GB" sz="1200" b="1" dirty="0">
                          <a:latin typeface="Arial" panose="020B0604020202020204" pitchFamily="34" charset="0"/>
                          <a:cs typeface="Arial" panose="020B0604020202020204" pitchFamily="34" charset="0"/>
                        </a:rPr>
                        <a:t>Are there any staining differences in lung among TTF1 clones (SPT24, SP141, and 8G7G3/1)?</a:t>
                      </a:r>
                    </a:p>
                  </a:txBody>
                  <a:tcPr/>
                </a:tc>
                <a:tc>
                  <a:txBody>
                    <a:bodyPr/>
                    <a:lstStyle/>
                    <a:p>
                      <a:r>
                        <a:rPr lang="en-GB" sz="1200" dirty="0">
                          <a:latin typeface="Arial" panose="020B0604020202020204" pitchFamily="34" charset="0"/>
                          <a:cs typeface="Arial" panose="020B0604020202020204" pitchFamily="34" charset="0"/>
                        </a:rPr>
                        <a:t>The staining performance of TTF1 varies among the clones. Among the most commonly used antibodies, 8G7G3/1 is the most specific antibody to identify lung adenocarcinoma</a:t>
                      </a:r>
                    </a:p>
                  </a:txBody>
                  <a:tcPr/>
                </a:tc>
                <a:extLst>
                  <a:ext uri="{0D108BD9-81ED-4DB2-BD59-A6C34878D82A}">
                    <a16:rowId xmlns:a16="http://schemas.microsoft.com/office/drawing/2014/main" val="1763502244"/>
                  </a:ext>
                </a:extLst>
              </a:tr>
              <a:tr h="0">
                <a:tc>
                  <a:txBody>
                    <a:bodyPr/>
                    <a:lstStyle/>
                    <a:p>
                      <a:pPr marL="228600" indent="-228600">
                        <a:buClr>
                          <a:schemeClr val="accent1"/>
                        </a:buClr>
                        <a:buFont typeface="+mj-lt"/>
                        <a:buAutoNum type="arabicPeriod" startAt="4"/>
                      </a:pPr>
                      <a:r>
                        <a:rPr lang="en-GB" sz="1200" b="1" dirty="0">
                          <a:latin typeface="Arial" panose="020B0604020202020204" pitchFamily="34" charset="0"/>
                          <a:cs typeface="Arial" panose="020B0604020202020204" pitchFamily="34" charset="0"/>
                        </a:rPr>
                        <a:t>Should an NSCC that is diffusely positive for CK7 but negative for TTF1 and p40 be regarded as probably adenocarcinoma?</a:t>
                      </a:r>
                    </a:p>
                  </a:txBody>
                  <a:tcPr/>
                </a:tc>
                <a:tc>
                  <a:txBody>
                    <a:bodyPr/>
                    <a:lstStyle/>
                    <a:p>
                      <a:r>
                        <a:rPr lang="en-GB" sz="1200" dirty="0">
                          <a:latin typeface="Arial" panose="020B0604020202020204" pitchFamily="34" charset="0"/>
                          <a:cs typeface="Arial" panose="020B0604020202020204" pitchFamily="34" charset="0"/>
                        </a:rPr>
                        <a:t>CK7 is not specific for adenocarcinoma; the marker can be seen in squamous cell carcinoma. </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The use of CK7 is discouraged for subtyping of NSCC</a:t>
                      </a:r>
                    </a:p>
                  </a:txBody>
                  <a:tcPr/>
                </a:tc>
                <a:extLst>
                  <a:ext uri="{0D108BD9-81ED-4DB2-BD59-A6C34878D82A}">
                    <a16:rowId xmlns:a16="http://schemas.microsoft.com/office/drawing/2014/main" val="393278969"/>
                  </a:ext>
                </a:extLst>
              </a:tr>
              <a:tr h="0">
                <a:tc>
                  <a:txBody>
                    <a:bodyPr/>
                    <a:lstStyle/>
                    <a:p>
                      <a:pPr marL="228600" indent="-228600">
                        <a:buClr>
                          <a:schemeClr val="accent1"/>
                        </a:buClr>
                        <a:buFont typeface="+mj-lt"/>
                        <a:buAutoNum type="arabicPeriod" startAt="5"/>
                      </a:pPr>
                      <a:r>
                        <a:rPr lang="en-GB" sz="1200" b="1" dirty="0">
                          <a:latin typeface="Arial" panose="020B0604020202020204" pitchFamily="34" charset="0"/>
                          <a:cs typeface="Arial" panose="020B0604020202020204" pitchFamily="34" charset="0"/>
                        </a:rPr>
                        <a:t>When should NE markers be applied to an NSCC?</a:t>
                      </a:r>
                    </a:p>
                  </a:txBody>
                  <a:tcPr/>
                </a:tc>
                <a:tc>
                  <a:txBody>
                    <a:bodyPr/>
                    <a:lstStyle/>
                    <a:p>
                      <a:r>
                        <a:rPr lang="en-GB" sz="1200" dirty="0">
                          <a:latin typeface="Arial" panose="020B0604020202020204" pitchFamily="34" charset="0"/>
                          <a:cs typeface="Arial" panose="020B0604020202020204" pitchFamily="34" charset="0"/>
                        </a:rPr>
                        <a:t>NE markers should be applied only in support of NE morphology</a:t>
                      </a:r>
                    </a:p>
                  </a:txBody>
                  <a:tcPr/>
                </a:tc>
                <a:extLst>
                  <a:ext uri="{0D108BD9-81ED-4DB2-BD59-A6C34878D82A}">
                    <a16:rowId xmlns:a16="http://schemas.microsoft.com/office/drawing/2014/main" val="467817498"/>
                  </a:ext>
                </a:extLst>
              </a:tr>
              <a:tr h="0">
                <a:tc>
                  <a:txBody>
                    <a:bodyPr/>
                    <a:lstStyle/>
                    <a:p>
                      <a:pPr marL="228600" indent="-228600">
                        <a:buClr>
                          <a:schemeClr val="accent1"/>
                        </a:buClr>
                        <a:buFont typeface="+mj-lt"/>
                        <a:buAutoNum type="arabicPeriod" startAt="6"/>
                      </a:pPr>
                      <a:r>
                        <a:rPr lang="en-GB" sz="1200" b="1" dirty="0">
                          <a:latin typeface="Arial" panose="020B0604020202020204" pitchFamily="34" charset="0"/>
                          <a:cs typeface="Arial" panose="020B0604020202020204" pitchFamily="34" charset="0"/>
                        </a:rPr>
                        <a:t>What is the best antibody panel to differentiate NE tumours from other types of NSCC, and which one is the most reliable?</a:t>
                      </a:r>
                    </a:p>
                  </a:txBody>
                  <a:tcPr/>
                </a:tc>
                <a:tc>
                  <a:txBody>
                    <a:bodyPr/>
                    <a:lstStyle/>
                    <a:p>
                      <a:r>
                        <a:rPr lang="en-GB" sz="1200" dirty="0">
                          <a:latin typeface="Arial" panose="020B0604020202020204" pitchFamily="34" charset="0"/>
                          <a:cs typeface="Arial" panose="020B0604020202020204" pitchFamily="34" charset="0"/>
                        </a:rPr>
                        <a:t>A panel of chromogranin A, synaptophysin, and CD56 is the best combination to identify NE tumours. The staining significance of each antibody varies among the sample types, histologic subtypes, and extent and/or intensity of positive reactions</a:t>
                      </a:r>
                    </a:p>
                  </a:txBody>
                  <a:tcPr/>
                </a:tc>
                <a:extLst>
                  <a:ext uri="{0D108BD9-81ED-4DB2-BD59-A6C34878D82A}">
                    <a16:rowId xmlns:a16="http://schemas.microsoft.com/office/drawing/2014/main" val="3139830222"/>
                  </a:ext>
                </a:extLst>
              </a:tr>
              <a:tr h="0">
                <a:tc>
                  <a:txBody>
                    <a:bodyPr/>
                    <a:lstStyle/>
                    <a:p>
                      <a:pPr marL="228600" indent="-228600">
                        <a:buClr>
                          <a:schemeClr val="accent1"/>
                        </a:buClr>
                        <a:buFont typeface="+mj-lt"/>
                        <a:buAutoNum type="arabicPeriod" startAt="7"/>
                      </a:pPr>
                      <a:r>
                        <a:rPr lang="en-GB" sz="1200" b="1" dirty="0">
                          <a:latin typeface="Arial" panose="020B0604020202020204" pitchFamily="34" charset="0"/>
                          <a:cs typeface="Arial" panose="020B0604020202020204" pitchFamily="34" charset="0"/>
                        </a:rPr>
                        <a:t>When should a proliferation marker be used in diagnosis?</a:t>
                      </a:r>
                    </a:p>
                  </a:txBody>
                  <a:tcPr/>
                </a:tc>
                <a:tc>
                  <a:txBody>
                    <a:bodyPr/>
                    <a:lstStyle/>
                    <a:p>
                      <a:r>
                        <a:rPr lang="en-GB" sz="1200" dirty="0">
                          <a:latin typeface="Arial" panose="020B0604020202020204" pitchFamily="34" charset="0"/>
                          <a:cs typeface="Arial" panose="020B0604020202020204" pitchFamily="34" charset="0"/>
                        </a:rPr>
                        <a:t>The main established role of Ki-67 in lung carcinomas is to help distinguish carcinoids from high-grade NE carcinomas (large cell NE carcinoma and small cell carcinomas), especially in small or crushed biopsy or cytologic samples. The role of Ki-67 in separating typical from atypical carcinoids is not established and needs more investigation</a:t>
                      </a:r>
                    </a:p>
                  </a:txBody>
                  <a:tcPr/>
                </a:tc>
                <a:extLst>
                  <a:ext uri="{0D108BD9-81ED-4DB2-BD59-A6C34878D82A}">
                    <a16:rowId xmlns:a16="http://schemas.microsoft.com/office/drawing/2014/main" val="3817913184"/>
                  </a:ext>
                </a:extLst>
              </a:tr>
            </a:tbl>
          </a:graphicData>
        </a:graphic>
      </p:graphicFrame>
      <p:sp>
        <p:nvSpPr>
          <p:cNvPr id="24" name="Content Placeholder 23">
            <a:extLst>
              <a:ext uri="{FF2B5EF4-FFF2-40B4-BE49-F238E27FC236}">
                <a16:creationId xmlns:a16="http://schemas.microsoft.com/office/drawing/2014/main" id="{8F845CDF-EDC7-B8B0-BD76-0EB310FC056A}"/>
              </a:ext>
            </a:extLst>
          </p:cNvPr>
          <p:cNvSpPr>
            <a:spLocks noGrp="1"/>
          </p:cNvSpPr>
          <p:nvPr>
            <p:ph sz="quarter" idx="15"/>
          </p:nvPr>
        </p:nvSpPr>
        <p:spPr>
          <a:xfrm>
            <a:off x="620183" y="6356351"/>
            <a:ext cx="10180339" cy="365125"/>
          </a:xfrm>
        </p:spPr>
        <p:txBody>
          <a:bodyPr/>
          <a:lstStyle/>
          <a:p>
            <a:pPr lvl="0"/>
            <a:r>
              <a:rPr lang="en-GB" altLang="es-ES" dirty="0">
                <a:sym typeface="Arial"/>
              </a:rPr>
              <a:t>IHC, immunohistochemistry; NE, neuroendocrine; NSCC, non-small cell carcinoma; TTF1, thyroid transcription factor-1</a:t>
            </a:r>
          </a:p>
          <a:p>
            <a:pPr lvl="0"/>
            <a:r>
              <a:rPr lang="en-GB" altLang="es-ES" dirty="0">
                <a:sym typeface="Arial"/>
              </a:rPr>
              <a:t>Yatabe Y, et al. J Thorac Oncol. 2019;</a:t>
            </a:r>
            <a:r>
              <a:rPr lang="en-GB" dirty="0"/>
              <a:t>14(3):377-407</a:t>
            </a:r>
            <a:endParaRPr lang="en-GB" altLang="es-ES" dirty="0">
              <a:sym typeface="Arial"/>
            </a:endParaRPr>
          </a:p>
        </p:txBody>
      </p:sp>
      <p:sp>
        <p:nvSpPr>
          <p:cNvPr id="5" name="Slide Number Placeholder 4">
            <a:extLst>
              <a:ext uri="{FF2B5EF4-FFF2-40B4-BE49-F238E27FC236}">
                <a16:creationId xmlns:a16="http://schemas.microsoft.com/office/drawing/2014/main" id="{87F87A0E-6545-5BE7-6D8A-FD14425A297B}"/>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11</a:t>
            </a:fld>
            <a:endParaRPr lang="en-GB" dirty="0"/>
          </a:p>
        </p:txBody>
      </p:sp>
      <p:sp>
        <p:nvSpPr>
          <p:cNvPr id="36" name="TextBox 35">
            <a:extLst>
              <a:ext uri="{FF2B5EF4-FFF2-40B4-BE49-F238E27FC236}">
                <a16:creationId xmlns:a16="http://schemas.microsoft.com/office/drawing/2014/main" id="{9D2D6804-A010-FB60-3BF1-9D7ECCA000C9}"/>
              </a:ext>
            </a:extLst>
          </p:cNvPr>
          <p:cNvSpPr txBox="1"/>
          <p:nvPr/>
        </p:nvSpPr>
        <p:spPr>
          <a:xfrm>
            <a:off x="609600" y="1334259"/>
            <a:ext cx="7692812" cy="215444"/>
          </a:xfrm>
          <a:prstGeom prst="rect">
            <a:avLst/>
          </a:prstGeom>
          <a:noFill/>
        </p:spPr>
        <p:txBody>
          <a:bodyPr wrap="none" lIns="0" tIns="0" rIns="0" bIns="0" rtlCol="0">
            <a:spAutoFit/>
          </a:bodyPr>
          <a:lstStyle/>
          <a:p>
            <a:r>
              <a:rPr lang="en-GB" sz="1400" b="1" dirty="0">
                <a:solidFill>
                  <a:srgbClr val="505050"/>
                </a:solidFill>
                <a:latin typeface="Arial" panose="020B0604020202020204" pitchFamily="34" charset="0"/>
                <a:ea typeface="Aileron" charset="0"/>
                <a:cs typeface="Arial" panose="020B0604020202020204" pitchFamily="34" charset="0"/>
              </a:rPr>
              <a:t>Key questions and recommendations for diagnostic immunohistochemistry in lung cancer</a:t>
            </a:r>
          </a:p>
        </p:txBody>
      </p:sp>
    </p:spTree>
    <p:extLst>
      <p:ext uri="{BB962C8B-B14F-4D97-AF65-F5344CB8AC3E}">
        <p14:creationId xmlns:p14="http://schemas.microsoft.com/office/powerpoint/2010/main" val="357939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00;p9"/>
          <p:cNvSpPr txBox="1"/>
          <p:nvPr/>
        </p:nvSpPr>
        <p:spPr>
          <a:xfrm>
            <a:off x="699531" y="1238210"/>
            <a:ext cx="10972800" cy="4776917"/>
          </a:xfrm>
          <a:prstGeom prst="rect">
            <a:avLst/>
          </a:prstGeom>
          <a:noFill/>
          <a:ln>
            <a:noFill/>
          </a:ln>
        </p:spPr>
        <p:txBody>
          <a:bodyPr spcFirstLastPara="1" wrap="square" lIns="91425" tIns="45700" rIns="91425" bIns="45700" anchor="t" anchorCtr="0">
            <a:noAutofit/>
          </a:bodyPr>
          <a:lstStyle/>
          <a:p>
            <a:pPr marL="342882" marR="0" lvl="0" indent="-111741" algn="l" defTabSz="914400" rtl="0" eaLnBrk="1" fontAlgn="auto" latinLnBrk="0" hangingPunct="1">
              <a:lnSpc>
                <a:spcPct val="100000"/>
              </a:lnSpc>
              <a:spcBef>
                <a:spcPts val="0"/>
              </a:spcBef>
              <a:spcAft>
                <a:spcPts val="0"/>
              </a:spcAft>
              <a:buClr>
                <a:prstClr val="black"/>
              </a:buClr>
              <a:buSzPts val="3640"/>
              <a:buFont typeface="Arial"/>
              <a:buNone/>
              <a:tabLst/>
              <a:defRPr/>
            </a:pPr>
            <a:endParaRPr kumimoji="0" lang="en-GB" sz="2800" b="1" i="0" u="none" strike="noStrike" kern="1200" cap="none" spc="0" normalizeH="0" baseline="0" dirty="0">
              <a:ln>
                <a:noFill/>
              </a:ln>
              <a:solidFill>
                <a:srgbClr val="000000"/>
              </a:solidFill>
              <a:effectLst/>
              <a:uLnTx/>
              <a:uFillTx/>
              <a:latin typeface="Calibri"/>
              <a:ea typeface="Calibri"/>
              <a:cs typeface="Calibri"/>
              <a:sym typeface="Calibri"/>
            </a:endParaRPr>
          </a:p>
        </p:txBody>
      </p:sp>
      <p:sp>
        <p:nvSpPr>
          <p:cNvPr id="13" name="Text Box 7">
            <a:extLst>
              <a:ext uri="{FF2B5EF4-FFF2-40B4-BE49-F238E27FC236}">
                <a16:creationId xmlns:a16="http://schemas.microsoft.com/office/drawing/2014/main" id="{C39B3589-7553-FE12-32D2-F38607BCFE1B}"/>
              </a:ext>
            </a:extLst>
          </p:cNvPr>
          <p:cNvSpPr txBox="1">
            <a:spLocks noChangeArrowheads="1"/>
          </p:cNvSpPr>
          <p:nvPr/>
        </p:nvSpPr>
        <p:spPr bwMode="auto">
          <a:xfrm>
            <a:off x="1292225" y="1484948"/>
            <a:ext cx="7343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altLang="es-ES" sz="2000" b="0" i="0" u="none" strike="noStrike" kern="1200" cap="none" spc="0" normalizeH="0" baseline="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Biopsy</a:t>
            </a:r>
          </a:p>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altLang="es-ES" sz="2000" b="0" i="0" u="none" strike="noStrike" kern="1200" cap="none" spc="0" normalizeH="0" baseline="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Core needle biopsy</a:t>
            </a:r>
          </a:p>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altLang="es-ES" sz="2000" b="0" i="0" u="none" strike="noStrike" kern="1200" cap="none" spc="0" normalizeH="0" baseline="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Surgical specimen</a:t>
            </a:r>
          </a:p>
          <a:p>
            <a:pPr marL="800100" marR="0" lvl="1" indent="-342900" algn="l" defTabSz="914400" rtl="0" eaLnBrk="1" fontAlgn="auto" latinLnBrk="0" hangingPunct="1">
              <a:lnSpc>
                <a:spcPct val="100000"/>
              </a:lnSpc>
              <a:spcBef>
                <a:spcPct val="0"/>
              </a:spcBef>
              <a:spcAft>
                <a:spcPts val="1200"/>
              </a:spcAft>
              <a:buClrTx/>
              <a:buSzTx/>
              <a:buFontTx/>
              <a:buAutoNum type="alphaUcPeriod"/>
              <a:tabLst/>
              <a:defRPr/>
            </a:pPr>
            <a:r>
              <a:rPr kumimoji="0" lang="en-GB" altLang="es-ES" sz="2000" b="0" i="0" u="none" strike="noStrike" kern="1200" cap="none" spc="0" normalizeH="0" baseline="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Cell block</a:t>
            </a:r>
          </a:p>
          <a:p>
            <a:pPr marL="800100" marR="0" lvl="1" indent="-342900" algn="l" defTabSz="914400" rtl="0" eaLnBrk="1" fontAlgn="auto" latinLnBrk="0" hangingPunct="1">
              <a:lnSpc>
                <a:spcPct val="100000"/>
              </a:lnSpc>
              <a:spcBef>
                <a:spcPct val="0"/>
              </a:spcBef>
              <a:spcAft>
                <a:spcPts val="600"/>
              </a:spcAft>
              <a:buClrTx/>
              <a:buSzTx/>
              <a:buFontTx/>
              <a:buAutoNum type="alphaUcPeriod"/>
              <a:tabLst/>
              <a:defRPr/>
            </a:pPr>
            <a:r>
              <a:rPr kumimoji="0" lang="en-GB" altLang="es-ES" sz="2000" b="0"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rPr>
              <a:t>Cytological slide</a:t>
            </a:r>
            <a:endParaRPr kumimoji="0" lang="en-GB" altLang="es-ES" sz="2000" b="0" i="0" u="none" strike="noStrike" kern="1200" cap="none" spc="0" normalizeH="0" baseline="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14 Rectángulo">
            <a:extLst>
              <a:ext uri="{FF2B5EF4-FFF2-40B4-BE49-F238E27FC236}">
                <a16:creationId xmlns:a16="http://schemas.microsoft.com/office/drawing/2014/main" id="{53AAF3DC-F13B-4DD6-7EC0-F1D60AF14DAA}"/>
              </a:ext>
            </a:extLst>
          </p:cNvPr>
          <p:cNvSpPr/>
          <p:nvPr/>
        </p:nvSpPr>
        <p:spPr>
          <a:xfrm>
            <a:off x="2141538" y="1508760"/>
            <a:ext cx="6002337" cy="15240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Calibri" panose="020F0502020204030204"/>
              <a:ea typeface="+mn-ea"/>
              <a:cs typeface="+mn-cs"/>
            </a:endParaRPr>
          </a:p>
        </p:txBody>
      </p:sp>
      <p:sp>
        <p:nvSpPr>
          <p:cNvPr id="15" name="16 Elipse">
            <a:extLst>
              <a:ext uri="{FF2B5EF4-FFF2-40B4-BE49-F238E27FC236}">
                <a16:creationId xmlns:a16="http://schemas.microsoft.com/office/drawing/2014/main" id="{DBF1675A-B306-3F7A-B510-6208AE192561}"/>
              </a:ext>
            </a:extLst>
          </p:cNvPr>
          <p:cNvSpPr/>
          <p:nvPr/>
        </p:nvSpPr>
        <p:spPr>
          <a:xfrm>
            <a:off x="4987925" y="1618298"/>
            <a:ext cx="2909888" cy="12652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dirty="0">
                <a:ln>
                  <a:noFill/>
                </a:ln>
                <a:solidFill>
                  <a:srgbClr val="FFFFFF"/>
                </a:solidFill>
                <a:effectLst/>
                <a:uLnTx/>
                <a:uFillTx/>
                <a:latin typeface="Arial" panose="020B0604020202020204" pitchFamily="34" charset="0"/>
                <a:cs typeface="Arial" panose="020B0604020202020204" pitchFamily="34" charset="0"/>
              </a:rPr>
              <a:t>Formalin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dirty="0">
                <a:ln>
                  <a:noFill/>
                </a:ln>
                <a:solidFill>
                  <a:srgbClr val="FFFFFF"/>
                </a:solidFill>
                <a:effectLst/>
                <a:uLnTx/>
                <a:uFillTx/>
                <a:latin typeface="Arial" panose="020B0604020202020204" pitchFamily="34" charset="0"/>
                <a:cs typeface="Arial" panose="020B0604020202020204" pitchFamily="34" charset="0"/>
              </a:rPr>
              <a:t>fixed paraffin embedded (FFPE)</a:t>
            </a:r>
          </a:p>
        </p:txBody>
      </p:sp>
      <p:sp>
        <p:nvSpPr>
          <p:cNvPr id="16" name="Abrir llave 15">
            <a:extLst>
              <a:ext uri="{FF2B5EF4-FFF2-40B4-BE49-F238E27FC236}">
                <a16:creationId xmlns:a16="http://schemas.microsoft.com/office/drawing/2014/main" id="{5842AB05-8132-A342-9E56-703686A0F71A}"/>
              </a:ext>
            </a:extLst>
          </p:cNvPr>
          <p:cNvSpPr/>
          <p:nvPr/>
        </p:nvSpPr>
        <p:spPr>
          <a:xfrm>
            <a:off x="1649413" y="1553210"/>
            <a:ext cx="133350" cy="1017588"/>
          </a:xfrm>
          <a:prstGeom prst="leftBrace">
            <a:avLst>
              <a:gd name="adj1" fmla="val 105952"/>
              <a:gd name="adj2"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
        <p:nvSpPr>
          <p:cNvPr id="17" name="CuadroTexto 23">
            <a:extLst>
              <a:ext uri="{FF2B5EF4-FFF2-40B4-BE49-F238E27FC236}">
                <a16:creationId xmlns:a16="http://schemas.microsoft.com/office/drawing/2014/main" id="{B6F1F1A2-A004-ECEB-7D5A-427ACA7A47F3}"/>
              </a:ext>
            </a:extLst>
          </p:cNvPr>
          <p:cNvSpPr txBox="1">
            <a:spLocks noChangeArrowheads="1"/>
          </p:cNvSpPr>
          <p:nvPr/>
        </p:nvSpPr>
        <p:spPr bwMode="auto">
          <a:xfrm>
            <a:off x="601663" y="1829435"/>
            <a:ext cx="9317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s-ES" sz="2000" b="0"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rPr>
              <a:t>Tissue</a:t>
            </a:r>
          </a:p>
        </p:txBody>
      </p:sp>
      <p:sp>
        <p:nvSpPr>
          <p:cNvPr id="19" name="CuadroTexto 25">
            <a:extLst>
              <a:ext uri="{FF2B5EF4-FFF2-40B4-BE49-F238E27FC236}">
                <a16:creationId xmlns:a16="http://schemas.microsoft.com/office/drawing/2014/main" id="{A5C9EB9E-0898-C751-0968-5907B0557CF5}"/>
              </a:ext>
            </a:extLst>
          </p:cNvPr>
          <p:cNvSpPr txBox="1">
            <a:spLocks noChangeArrowheads="1"/>
          </p:cNvSpPr>
          <p:nvPr/>
        </p:nvSpPr>
        <p:spPr bwMode="auto">
          <a:xfrm>
            <a:off x="403225" y="2840673"/>
            <a:ext cx="11833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s-ES" sz="2000" b="0"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rPr>
              <a:t>Cytology</a:t>
            </a:r>
          </a:p>
        </p:txBody>
      </p:sp>
      <p:pic>
        <p:nvPicPr>
          <p:cNvPr id="20" name="Imagen 26">
            <a:extLst>
              <a:ext uri="{FF2B5EF4-FFF2-40B4-BE49-F238E27FC236}">
                <a16:creationId xmlns:a16="http://schemas.microsoft.com/office/drawing/2014/main" id="{630FB73E-0026-81D2-E346-3B7AB7734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08" y="3777298"/>
            <a:ext cx="8824913"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uadroTexto 21">
            <a:extLst>
              <a:ext uri="{FF2B5EF4-FFF2-40B4-BE49-F238E27FC236}">
                <a16:creationId xmlns:a16="http://schemas.microsoft.com/office/drawing/2014/main" id="{EE0BE40E-DCBD-592E-B55E-F0CDDBF8582A}"/>
              </a:ext>
            </a:extLst>
          </p:cNvPr>
          <p:cNvSpPr txBox="1"/>
          <p:nvPr/>
        </p:nvSpPr>
        <p:spPr>
          <a:xfrm>
            <a:off x="9252409" y="1756031"/>
            <a:ext cx="2665412"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dirty="0">
                <a:ln>
                  <a:noFill/>
                </a:ln>
                <a:solidFill>
                  <a:srgbClr val="000000"/>
                </a:solidFill>
                <a:effectLst/>
                <a:uLnTx/>
                <a:uFill>
                  <a:solidFill>
                    <a:srgbClr val="FF0000"/>
                  </a:solidFill>
                </a:uFill>
                <a:latin typeface="Arial" panose="020B0604020202020204" pitchFamily="34" charset="0"/>
                <a:ea typeface="Times New Roman"/>
                <a:cs typeface="Arial" panose="020B0604020202020204" pitchFamily="34" charset="0"/>
              </a:rPr>
              <a:t>Paraffin blocks preferred </a:t>
            </a:r>
          </a:p>
        </p:txBody>
      </p:sp>
      <p:cxnSp>
        <p:nvCxnSpPr>
          <p:cNvPr id="23" name="Conector recto de flecha 22">
            <a:extLst>
              <a:ext uri="{FF2B5EF4-FFF2-40B4-BE49-F238E27FC236}">
                <a16:creationId xmlns:a16="http://schemas.microsoft.com/office/drawing/2014/main" id="{04F852EF-2A5A-7AAA-8625-10A55688CC45}"/>
              </a:ext>
            </a:extLst>
          </p:cNvPr>
          <p:cNvCxnSpPr>
            <a:cxnSpLocks/>
          </p:cNvCxnSpPr>
          <p:nvPr/>
        </p:nvCxnSpPr>
        <p:spPr>
          <a:xfrm>
            <a:off x="4151784" y="3284984"/>
            <a:ext cx="5079529" cy="0"/>
          </a:xfrm>
          <a:prstGeom prst="straightConnector1">
            <a:avLst/>
          </a:prstGeom>
          <a:ln w="28575">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06EBF63E-A25F-F2A3-3C6E-C7BD27EA1F5A}"/>
              </a:ext>
            </a:extLst>
          </p:cNvPr>
          <p:cNvSpPr txBox="1"/>
          <p:nvPr/>
        </p:nvSpPr>
        <p:spPr>
          <a:xfrm>
            <a:off x="9231313" y="3080702"/>
            <a:ext cx="2743200" cy="40011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dirty="0">
                <a:ln>
                  <a:noFill/>
                </a:ln>
                <a:solidFill>
                  <a:prstClr val="black"/>
                </a:solidFill>
                <a:effectLst/>
                <a:uLnTx/>
                <a:uFill>
                  <a:solidFill>
                    <a:srgbClr val="FF0000"/>
                  </a:solidFill>
                </a:uFill>
                <a:latin typeface="Arial" panose="020B0604020202020204" pitchFamily="34" charset="0"/>
                <a:ea typeface="Times New Roman"/>
                <a:cs typeface="Arial" panose="020B0604020202020204" pitchFamily="34" charset="0"/>
              </a:rPr>
              <a:t>Depends on the lab</a:t>
            </a:r>
          </a:p>
        </p:txBody>
      </p:sp>
      <p:pic>
        <p:nvPicPr>
          <p:cNvPr id="25" name="Picture 2">
            <a:extLst>
              <a:ext uri="{FF2B5EF4-FFF2-40B4-BE49-F238E27FC236}">
                <a16:creationId xmlns:a16="http://schemas.microsoft.com/office/drawing/2014/main" id="{565BC76D-A3D4-6287-2918-A37674171C9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386763" y="1546860"/>
            <a:ext cx="85248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37">
            <a:extLst>
              <a:ext uri="{FF2B5EF4-FFF2-40B4-BE49-F238E27FC236}">
                <a16:creationId xmlns:a16="http://schemas.microsoft.com/office/drawing/2014/main" id="{4C03930E-8899-8FAA-52EF-CC9609A94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8099"/>
          <a:stretch>
            <a:fillRect/>
          </a:stretch>
        </p:blipFill>
        <p:spPr bwMode="auto">
          <a:xfrm>
            <a:off x="9048328" y="3874135"/>
            <a:ext cx="17891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30">
            <a:extLst>
              <a:ext uri="{FF2B5EF4-FFF2-40B4-BE49-F238E27FC236}">
                <a16:creationId xmlns:a16="http://schemas.microsoft.com/office/drawing/2014/main" id="{794FFDE5-BE61-250A-26E6-DD91B31C2E58}"/>
              </a:ext>
            </a:extLst>
          </p:cNvPr>
          <p:cNvSpPr>
            <a:spLocks noGrp="1"/>
          </p:cNvSpPr>
          <p:nvPr>
            <p:ph type="body" idx="1"/>
          </p:nvPr>
        </p:nvSpPr>
        <p:spPr>
          <a:xfrm>
            <a:off x="609600" y="885600"/>
            <a:ext cx="10972800" cy="701675"/>
          </a:xfrm>
        </p:spPr>
        <p:txBody>
          <a:bodyPr/>
          <a:lstStyle/>
          <a:p>
            <a:r>
              <a:rPr lang="en-GB" dirty="0">
                <a:sym typeface="Arial"/>
              </a:rPr>
              <a:t>A molecular pathology code of conduct </a:t>
            </a:r>
          </a:p>
        </p:txBody>
      </p:sp>
      <p:sp>
        <p:nvSpPr>
          <p:cNvPr id="3" name="Title 2">
            <a:extLst>
              <a:ext uri="{FF2B5EF4-FFF2-40B4-BE49-F238E27FC236}">
                <a16:creationId xmlns:a16="http://schemas.microsoft.com/office/drawing/2014/main" id="{D71505C3-C29B-330B-2DDA-7BEB1A4ECCC4}"/>
              </a:ext>
            </a:extLst>
          </p:cNvPr>
          <p:cNvSpPr>
            <a:spLocks noGrp="1"/>
          </p:cNvSpPr>
          <p:nvPr>
            <p:ph type="title"/>
          </p:nvPr>
        </p:nvSpPr>
        <p:spPr>
          <a:xfrm>
            <a:off x="619201" y="259200"/>
            <a:ext cx="10963199" cy="864000"/>
          </a:xfrm>
        </p:spPr>
        <p:txBody>
          <a:bodyPr/>
          <a:lstStyle/>
          <a:p>
            <a:r>
              <a:rPr lang="en-GB" dirty="0"/>
              <a:t>DNA &amp; RNA:  quantity and quality</a:t>
            </a:r>
          </a:p>
        </p:txBody>
      </p:sp>
      <p:sp>
        <p:nvSpPr>
          <p:cNvPr id="38" name="Content Placeholder 37">
            <a:extLst>
              <a:ext uri="{FF2B5EF4-FFF2-40B4-BE49-F238E27FC236}">
                <a16:creationId xmlns:a16="http://schemas.microsoft.com/office/drawing/2014/main" id="{2B728EEB-2E3F-EE34-43BA-5BC6D9DCF4EC}"/>
              </a:ext>
            </a:extLst>
          </p:cNvPr>
          <p:cNvSpPr>
            <a:spLocks noGrp="1"/>
          </p:cNvSpPr>
          <p:nvPr>
            <p:ph sz="quarter" idx="15"/>
          </p:nvPr>
        </p:nvSpPr>
        <p:spPr>
          <a:xfrm>
            <a:off x="620183" y="6356351"/>
            <a:ext cx="10180339" cy="365125"/>
          </a:xfrm>
        </p:spPr>
        <p:txBody>
          <a:bodyPr/>
          <a:lstStyle/>
          <a:p>
            <a:pPr lvl="0"/>
            <a:r>
              <a:rPr lang="en-GB" dirty="0">
                <a:sym typeface="Calibri"/>
              </a:rPr>
              <a:t>Personal communication, </a:t>
            </a:r>
            <a:r>
              <a:rPr lang="en-GB" dirty="0"/>
              <a:t>López-Ríos, F</a:t>
            </a:r>
            <a:r>
              <a:rPr lang="en-GB" dirty="0">
                <a:sym typeface="Calibri"/>
              </a:rPr>
              <a:t> </a:t>
            </a:r>
          </a:p>
        </p:txBody>
      </p:sp>
      <p:sp>
        <p:nvSpPr>
          <p:cNvPr id="2" name="Slide Number Placeholder 1">
            <a:extLst>
              <a:ext uri="{FF2B5EF4-FFF2-40B4-BE49-F238E27FC236}">
                <a16:creationId xmlns:a16="http://schemas.microsoft.com/office/drawing/2014/main" id="{ACF45F17-22D5-8552-C3DE-D28F34D652F5}"/>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12</a:t>
            </a:fld>
            <a:endParaRPr lang="en-GB" dirty="0"/>
          </a:p>
        </p:txBody>
      </p:sp>
      <p:sp>
        <p:nvSpPr>
          <p:cNvPr id="44" name="Abrir llave 15">
            <a:extLst>
              <a:ext uri="{FF2B5EF4-FFF2-40B4-BE49-F238E27FC236}">
                <a16:creationId xmlns:a16="http://schemas.microsoft.com/office/drawing/2014/main" id="{9F618EB2-6628-E1D5-9837-BE8E4135EE6B}"/>
              </a:ext>
            </a:extLst>
          </p:cNvPr>
          <p:cNvSpPr/>
          <p:nvPr/>
        </p:nvSpPr>
        <p:spPr>
          <a:xfrm>
            <a:off x="1649413" y="2740660"/>
            <a:ext cx="133350" cy="623977"/>
          </a:xfrm>
          <a:prstGeom prst="leftBrace">
            <a:avLst>
              <a:gd name="adj1" fmla="val 105952"/>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212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35F8F-A72B-0348-3133-07D71432E9FE}"/>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32EB93-8BAE-B4FF-F4EB-987C2EFACFD0}"/>
              </a:ext>
            </a:extLst>
          </p:cNvPr>
          <p:cNvSpPr>
            <a:spLocks noGrp="1"/>
          </p:cNvSpPr>
          <p:nvPr>
            <p:ph sz="quarter" idx="12"/>
          </p:nvPr>
        </p:nvSpPr>
        <p:spPr>
          <a:xfrm>
            <a:off x="620184" y="1425600"/>
            <a:ext cx="10963200" cy="4525200"/>
          </a:xfrm>
        </p:spPr>
        <p:txBody>
          <a:bodyPr/>
          <a:lstStyle/>
          <a:p>
            <a:pPr marL="0" lvl="0" indent="0">
              <a:buClr>
                <a:schemeClr val="accent6">
                  <a:lumMod val="40000"/>
                  <a:lumOff val="60000"/>
                </a:schemeClr>
              </a:buClr>
              <a:buNone/>
            </a:pPr>
            <a:r>
              <a:rPr lang="en-GB" altLang="en-US" b="1" dirty="0">
                <a:solidFill>
                  <a:schemeClr val="accent6">
                    <a:lumMod val="40000"/>
                    <a:lumOff val="60000"/>
                  </a:schemeClr>
                </a:solidFill>
                <a:sym typeface="Arial"/>
              </a:rPr>
              <a:t>6 opportunities for improvement!</a:t>
            </a:r>
          </a:p>
          <a:p>
            <a:pPr>
              <a:buClr>
                <a:schemeClr val="accent6">
                  <a:lumMod val="40000"/>
                  <a:lumOff val="60000"/>
                </a:schemeClr>
              </a:buClr>
            </a:pPr>
            <a:r>
              <a:rPr lang="en-GB" altLang="en-US" b="1" dirty="0">
                <a:solidFill>
                  <a:schemeClr val="accent6">
                    <a:lumMod val="40000"/>
                    <a:lumOff val="60000"/>
                  </a:schemeClr>
                </a:solidFill>
                <a:sym typeface="Arial"/>
              </a:rPr>
              <a:t>Tissue:</a:t>
            </a:r>
          </a:p>
          <a:p>
            <a:pPr lvl="1">
              <a:buClr>
                <a:schemeClr val="accent6">
                  <a:lumMod val="40000"/>
                  <a:lumOff val="60000"/>
                </a:schemeClr>
              </a:buClr>
            </a:pPr>
            <a:r>
              <a:rPr lang="en-GB" altLang="en-US" dirty="0">
                <a:solidFill>
                  <a:schemeClr val="accent6">
                    <a:lumMod val="40000"/>
                    <a:lumOff val="60000"/>
                  </a:schemeClr>
                </a:solidFill>
                <a:sym typeface="Arial"/>
              </a:rPr>
              <a:t>Less is more</a:t>
            </a:r>
          </a:p>
          <a:p>
            <a:pPr lvl="1">
              <a:buClr>
                <a:schemeClr val="accent6">
                  <a:lumMod val="40000"/>
                  <a:lumOff val="60000"/>
                </a:schemeClr>
              </a:buClr>
            </a:pPr>
            <a:r>
              <a:rPr lang="en-GB" altLang="en-US" dirty="0">
                <a:solidFill>
                  <a:schemeClr val="accent6">
                    <a:lumMod val="40000"/>
                    <a:lumOff val="60000"/>
                  </a:schemeClr>
                </a:solidFill>
                <a:sym typeface="Arial"/>
              </a:rPr>
              <a:t>A molecular pathology code of conduct</a:t>
            </a:r>
          </a:p>
          <a:p>
            <a:r>
              <a:rPr lang="en-GB" altLang="en-US" b="1" dirty="0">
                <a:solidFill>
                  <a:schemeClr val="accent1"/>
                </a:solidFill>
                <a:sym typeface="Arial"/>
              </a:rPr>
              <a:t>Testing</a:t>
            </a:r>
          </a:p>
          <a:p>
            <a:pPr lvl="1">
              <a:buClr>
                <a:schemeClr val="accent1"/>
              </a:buClr>
            </a:pPr>
            <a:r>
              <a:rPr lang="en-GB" altLang="en-US" dirty="0">
                <a:solidFill>
                  <a:schemeClr val="tx2"/>
                </a:solidFill>
                <a:sym typeface="Arial"/>
              </a:rPr>
              <a:t>Focus on results not methods</a:t>
            </a:r>
          </a:p>
          <a:p>
            <a:pPr lvl="1">
              <a:buClr>
                <a:schemeClr val="accent1"/>
              </a:buClr>
            </a:pPr>
            <a:r>
              <a:rPr lang="en-GB" altLang="en-US" dirty="0">
                <a:solidFill>
                  <a:schemeClr val="tx2"/>
                </a:solidFill>
                <a:sym typeface="Arial"/>
              </a:rPr>
              <a:t>The whole is greater than the sum of its parts</a:t>
            </a:r>
          </a:p>
          <a:p>
            <a:pPr>
              <a:buClr>
                <a:schemeClr val="accent6">
                  <a:lumMod val="40000"/>
                  <a:lumOff val="60000"/>
                </a:schemeClr>
              </a:buClr>
            </a:pPr>
            <a:r>
              <a:rPr lang="en-GB" altLang="en-US" b="1" dirty="0">
                <a:solidFill>
                  <a:schemeClr val="accent6">
                    <a:lumMod val="40000"/>
                    <a:lumOff val="60000"/>
                  </a:schemeClr>
                </a:solidFill>
                <a:sym typeface="Arial"/>
              </a:rPr>
              <a:t>Time</a:t>
            </a:r>
          </a:p>
          <a:p>
            <a:pPr lvl="1">
              <a:buClr>
                <a:schemeClr val="accent6">
                  <a:lumMod val="40000"/>
                  <a:lumOff val="60000"/>
                </a:schemeClr>
              </a:buClr>
            </a:pPr>
            <a:r>
              <a:rPr lang="en-GB" altLang="en-US" dirty="0">
                <a:solidFill>
                  <a:schemeClr val="accent6">
                    <a:lumMod val="40000"/>
                    <a:lumOff val="60000"/>
                  </a:schemeClr>
                </a:solidFill>
                <a:sym typeface="Arial"/>
              </a:rPr>
              <a:t>Remove, do not add</a:t>
            </a:r>
          </a:p>
          <a:p>
            <a:pPr lvl="1">
              <a:buClr>
                <a:schemeClr val="accent6">
                  <a:lumMod val="40000"/>
                  <a:lumOff val="60000"/>
                </a:schemeClr>
              </a:buClr>
            </a:pPr>
            <a:r>
              <a:rPr lang="en-GB" altLang="en-US" dirty="0">
                <a:solidFill>
                  <a:schemeClr val="accent6">
                    <a:lumMod val="40000"/>
                    <a:lumOff val="60000"/>
                  </a:schemeClr>
                </a:solidFill>
                <a:sym typeface="Arial"/>
              </a:rPr>
              <a:t>Good teams are noisy</a:t>
            </a:r>
          </a:p>
        </p:txBody>
      </p:sp>
      <p:sp>
        <p:nvSpPr>
          <p:cNvPr id="5" name="Title 4">
            <a:extLst>
              <a:ext uri="{FF2B5EF4-FFF2-40B4-BE49-F238E27FC236}">
                <a16:creationId xmlns:a16="http://schemas.microsoft.com/office/drawing/2014/main" id="{1C8429E9-D567-3AF1-0621-9F71FC1E6DA1}"/>
              </a:ext>
            </a:extLst>
          </p:cNvPr>
          <p:cNvSpPr>
            <a:spLocks noGrp="1"/>
          </p:cNvSpPr>
          <p:nvPr>
            <p:ph type="title"/>
          </p:nvPr>
        </p:nvSpPr>
        <p:spPr>
          <a:xfrm>
            <a:off x="619201" y="259200"/>
            <a:ext cx="10963199" cy="864000"/>
          </a:xfrm>
        </p:spPr>
        <p:txBody>
          <a:bodyPr/>
          <a:lstStyle/>
          <a:p>
            <a:r>
              <a:rPr lang="en-GB" altLang="en-US" dirty="0">
                <a:sym typeface="Arial"/>
              </a:rPr>
              <a:t>Content</a:t>
            </a:r>
            <a:br>
              <a:rPr lang="en-GB" dirty="0">
                <a:sym typeface="Arial"/>
              </a:rPr>
            </a:br>
            <a:endParaRPr lang="en-GB" dirty="0"/>
          </a:p>
        </p:txBody>
      </p:sp>
      <p:sp>
        <p:nvSpPr>
          <p:cNvPr id="3" name="Slide Number Placeholder 2">
            <a:extLst>
              <a:ext uri="{FF2B5EF4-FFF2-40B4-BE49-F238E27FC236}">
                <a16:creationId xmlns:a16="http://schemas.microsoft.com/office/drawing/2014/main" id="{10175C34-A98E-3D03-D9CD-6524F5419673}"/>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13</a:t>
            </a:fld>
            <a:endParaRPr lang="en-GB" dirty="0"/>
          </a:p>
        </p:txBody>
      </p:sp>
    </p:spTree>
    <p:extLst>
      <p:ext uri="{BB962C8B-B14F-4D97-AF65-F5344CB8AC3E}">
        <p14:creationId xmlns:p14="http://schemas.microsoft.com/office/powerpoint/2010/main" val="2519781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6A4D331-BFF6-3D32-BE66-5CF441BDF364}"/>
              </a:ext>
            </a:extLst>
          </p:cNvPr>
          <p:cNvSpPr>
            <a:spLocks noGrp="1"/>
          </p:cNvSpPr>
          <p:nvPr>
            <p:ph type="body" idx="1"/>
          </p:nvPr>
        </p:nvSpPr>
        <p:spPr>
          <a:xfrm>
            <a:off x="609600" y="885600"/>
            <a:ext cx="10972800" cy="701675"/>
          </a:xfrm>
        </p:spPr>
        <p:txBody>
          <a:bodyPr/>
          <a:lstStyle/>
          <a:p>
            <a:r>
              <a:rPr lang="en-GB" dirty="0">
                <a:sym typeface="Arial"/>
              </a:rPr>
              <a:t>Focus on results not methods </a:t>
            </a:r>
          </a:p>
        </p:txBody>
      </p:sp>
      <p:sp>
        <p:nvSpPr>
          <p:cNvPr id="5" name="Title 4">
            <a:extLst>
              <a:ext uri="{FF2B5EF4-FFF2-40B4-BE49-F238E27FC236}">
                <a16:creationId xmlns:a16="http://schemas.microsoft.com/office/drawing/2014/main" id="{E0FFBEB7-0C9D-2639-633D-6AA5776AA354}"/>
              </a:ext>
            </a:extLst>
          </p:cNvPr>
          <p:cNvSpPr>
            <a:spLocks noGrp="1"/>
          </p:cNvSpPr>
          <p:nvPr>
            <p:ph type="title"/>
          </p:nvPr>
        </p:nvSpPr>
        <p:spPr>
          <a:xfrm>
            <a:off x="619201" y="259200"/>
            <a:ext cx="10963199" cy="864000"/>
          </a:xfrm>
        </p:spPr>
        <p:txBody>
          <a:bodyPr/>
          <a:lstStyle/>
          <a:p>
            <a:r>
              <a:rPr lang="en-GB" dirty="0"/>
              <a:t>Coexistence of multiple assays</a:t>
            </a:r>
          </a:p>
        </p:txBody>
      </p:sp>
      <p:graphicFrame>
        <p:nvGraphicFramePr>
          <p:cNvPr id="24" name="Content Placeholder 23">
            <a:extLst>
              <a:ext uri="{FF2B5EF4-FFF2-40B4-BE49-F238E27FC236}">
                <a16:creationId xmlns:a16="http://schemas.microsoft.com/office/drawing/2014/main" id="{4B305EF3-AEB9-24AF-0238-2F9911D88AF7}"/>
              </a:ext>
            </a:extLst>
          </p:cNvPr>
          <p:cNvGraphicFramePr>
            <a:graphicFrameLocks noGrp="1"/>
          </p:cNvGraphicFramePr>
          <p:nvPr>
            <p:ph sz="quarter" idx="14"/>
            <p:extLst>
              <p:ext uri="{D42A27DB-BD31-4B8C-83A1-F6EECF244321}">
                <p14:modId xmlns:p14="http://schemas.microsoft.com/office/powerpoint/2010/main" val="1367734823"/>
              </p:ext>
            </p:extLst>
          </p:nvPr>
        </p:nvGraphicFramePr>
        <p:xfrm>
          <a:off x="619125" y="1627200"/>
          <a:ext cx="10963272" cy="4061760"/>
        </p:xfrm>
        <a:graphic>
          <a:graphicData uri="http://schemas.openxmlformats.org/drawingml/2006/table">
            <a:tbl>
              <a:tblPr firstRow="1" bandRow="1">
                <a:tableStyleId>{5C22544A-7EE6-4342-B048-85BDC9FD1C3A}</a:tableStyleId>
              </a:tblPr>
              <a:tblGrid>
                <a:gridCol w="1804467">
                  <a:extLst>
                    <a:ext uri="{9D8B030D-6E8A-4147-A177-3AD203B41FA5}">
                      <a16:colId xmlns:a16="http://schemas.microsoft.com/office/drawing/2014/main" val="3585196523"/>
                    </a:ext>
                  </a:extLst>
                </a:gridCol>
                <a:gridCol w="1080120">
                  <a:extLst>
                    <a:ext uri="{9D8B030D-6E8A-4147-A177-3AD203B41FA5}">
                      <a16:colId xmlns:a16="http://schemas.microsoft.com/office/drawing/2014/main" val="2511881735"/>
                    </a:ext>
                  </a:extLst>
                </a:gridCol>
                <a:gridCol w="1368152">
                  <a:extLst>
                    <a:ext uri="{9D8B030D-6E8A-4147-A177-3AD203B41FA5}">
                      <a16:colId xmlns:a16="http://schemas.microsoft.com/office/drawing/2014/main" val="1819784844"/>
                    </a:ext>
                  </a:extLst>
                </a:gridCol>
                <a:gridCol w="1800200">
                  <a:extLst>
                    <a:ext uri="{9D8B030D-6E8A-4147-A177-3AD203B41FA5}">
                      <a16:colId xmlns:a16="http://schemas.microsoft.com/office/drawing/2014/main" val="3296369359"/>
                    </a:ext>
                  </a:extLst>
                </a:gridCol>
                <a:gridCol w="1584176">
                  <a:extLst>
                    <a:ext uri="{9D8B030D-6E8A-4147-A177-3AD203B41FA5}">
                      <a16:colId xmlns:a16="http://schemas.microsoft.com/office/drawing/2014/main" val="1713316639"/>
                    </a:ext>
                  </a:extLst>
                </a:gridCol>
                <a:gridCol w="792088">
                  <a:extLst>
                    <a:ext uri="{9D8B030D-6E8A-4147-A177-3AD203B41FA5}">
                      <a16:colId xmlns:a16="http://schemas.microsoft.com/office/drawing/2014/main" val="2503548316"/>
                    </a:ext>
                  </a:extLst>
                </a:gridCol>
                <a:gridCol w="1296144">
                  <a:extLst>
                    <a:ext uri="{9D8B030D-6E8A-4147-A177-3AD203B41FA5}">
                      <a16:colId xmlns:a16="http://schemas.microsoft.com/office/drawing/2014/main" val="1406455539"/>
                    </a:ext>
                  </a:extLst>
                </a:gridCol>
                <a:gridCol w="1237925">
                  <a:extLst>
                    <a:ext uri="{9D8B030D-6E8A-4147-A177-3AD203B41FA5}">
                      <a16:colId xmlns:a16="http://schemas.microsoft.com/office/drawing/2014/main" val="2842534973"/>
                    </a:ext>
                  </a:extLst>
                </a:gridCol>
              </a:tblGrid>
              <a:tr h="325893">
                <a:tc>
                  <a:txBody>
                    <a:bodyPr/>
                    <a:lstStyle/>
                    <a:p>
                      <a:r>
                        <a:rPr lang="en-GB" sz="1400" dirty="0">
                          <a:latin typeface="Arial" panose="020B0604020202020204" pitchFamily="34" charset="0"/>
                          <a:cs typeface="Arial" panose="020B0604020202020204" pitchFamily="34" charset="0"/>
                        </a:rPr>
                        <a:t>Technique</a:t>
                      </a:r>
                    </a:p>
                  </a:txBody>
                  <a:tcPr marL="55440" marR="55440" marT="36000" marB="36000"/>
                </a:tc>
                <a:tc>
                  <a:txBody>
                    <a:bodyPr/>
                    <a:lstStyle/>
                    <a:p>
                      <a:r>
                        <a:rPr lang="en-GB" sz="1400" dirty="0">
                          <a:latin typeface="Arial" panose="020B0604020202020204" pitchFamily="34" charset="0"/>
                          <a:cs typeface="Arial" panose="020B0604020202020204" pitchFamily="34" charset="0"/>
                        </a:rPr>
                        <a:t>Analytical sensitivity</a:t>
                      </a:r>
                    </a:p>
                  </a:txBody>
                  <a:tcPr marL="55440" marR="55440" marT="36000" marB="36000"/>
                </a:tc>
                <a:tc>
                  <a:txBody>
                    <a:bodyPr/>
                    <a:lstStyle/>
                    <a:p>
                      <a:r>
                        <a:rPr lang="en-GB" sz="1400" dirty="0">
                          <a:latin typeface="Arial" panose="020B0604020202020204" pitchFamily="34" charset="0"/>
                          <a:cs typeface="Arial" panose="020B0604020202020204" pitchFamily="34" charset="0"/>
                        </a:rPr>
                        <a:t>Diagnostic sensitivity</a:t>
                      </a:r>
                    </a:p>
                  </a:txBody>
                  <a:tcPr marL="55440" marR="55440" marT="36000" marB="36000"/>
                </a:tc>
                <a:tc>
                  <a:txBody>
                    <a:bodyPr/>
                    <a:lstStyle/>
                    <a:p>
                      <a:r>
                        <a:rPr lang="en-GB" sz="1400" dirty="0">
                          <a:latin typeface="Arial" panose="020B0604020202020204" pitchFamily="34" charset="0"/>
                          <a:cs typeface="Arial" panose="020B0604020202020204" pitchFamily="34" charset="0"/>
                        </a:rPr>
                        <a:t>Precise annotation of variants</a:t>
                      </a:r>
                    </a:p>
                  </a:txBody>
                  <a:tcPr marL="55440" marR="55440" marT="36000" marB="36000"/>
                </a:tc>
                <a:tc>
                  <a:txBody>
                    <a:bodyPr/>
                    <a:lstStyle/>
                    <a:p>
                      <a:r>
                        <a:rPr lang="en-GB" sz="1400" dirty="0">
                          <a:latin typeface="Arial" panose="020B0604020202020204" pitchFamily="34" charset="0"/>
                          <a:cs typeface="Arial" panose="020B0604020202020204" pitchFamily="34" charset="0"/>
                        </a:rPr>
                        <a:t>Allele frequency reported</a:t>
                      </a:r>
                    </a:p>
                  </a:txBody>
                  <a:tcPr marL="55440" marR="55440" marT="36000" marB="36000"/>
                </a:tc>
                <a:tc>
                  <a:txBody>
                    <a:bodyPr/>
                    <a:lstStyle/>
                    <a:p>
                      <a:r>
                        <a:rPr lang="en-GB" sz="1400" dirty="0">
                          <a:latin typeface="Arial" panose="020B0604020202020204" pitchFamily="34" charset="0"/>
                          <a:cs typeface="Arial" panose="020B0604020202020204" pitchFamily="34" charset="0"/>
                        </a:rPr>
                        <a:t>Input DNA</a:t>
                      </a:r>
                    </a:p>
                  </a:txBody>
                  <a:tcPr marL="55440" marR="55440" marT="36000" marB="36000"/>
                </a:tc>
                <a:tc>
                  <a:txBody>
                    <a:bodyPr/>
                    <a:lstStyle/>
                    <a:p>
                      <a:r>
                        <a:rPr lang="en-GB" sz="1400" dirty="0">
                          <a:latin typeface="Arial" panose="020B0604020202020204" pitchFamily="34" charset="0"/>
                          <a:cs typeface="Arial" panose="020B0604020202020204" pitchFamily="34" charset="0"/>
                        </a:rPr>
                        <a:t>Cost</a:t>
                      </a:r>
                    </a:p>
                  </a:txBody>
                  <a:tcPr marL="55440" marR="55440" marT="36000" marB="36000"/>
                </a:tc>
                <a:tc>
                  <a:txBody>
                    <a:bodyPr/>
                    <a:lstStyle/>
                    <a:p>
                      <a:r>
                        <a:rPr lang="en-GB" sz="1400" dirty="0">
                          <a:latin typeface="Arial" panose="020B0604020202020204" pitchFamily="34" charset="0"/>
                          <a:cs typeface="Arial" panose="020B0604020202020204" pitchFamily="34" charset="0"/>
                        </a:rPr>
                        <a:t>Turn-around time</a:t>
                      </a:r>
                    </a:p>
                  </a:txBody>
                  <a:tcPr marL="55440" marR="55440" marT="36000" marB="36000"/>
                </a:tc>
                <a:extLst>
                  <a:ext uri="{0D108BD9-81ED-4DB2-BD59-A6C34878D82A}">
                    <a16:rowId xmlns:a16="http://schemas.microsoft.com/office/drawing/2014/main" val="3639482092"/>
                  </a:ext>
                </a:extLst>
              </a:tr>
              <a:tr h="325893">
                <a:tc>
                  <a:txBody>
                    <a:bodyPr/>
                    <a:lstStyle/>
                    <a:p>
                      <a:r>
                        <a:rPr lang="en-GB" sz="1400" b="0" dirty="0">
                          <a:latin typeface="Arial" panose="020B0604020202020204" pitchFamily="34" charset="0"/>
                          <a:cs typeface="Arial" panose="020B0604020202020204" pitchFamily="34" charset="0"/>
                        </a:rPr>
                        <a:t>PCR and direct sequencing</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Lowest</a:t>
                      </a:r>
                    </a:p>
                  </a:txBody>
                  <a:tcPr marL="55440" marR="55440" marT="36000" marB="36000"/>
                </a:tc>
                <a:tc>
                  <a:txBody>
                    <a:bodyPr/>
                    <a:lstStyle/>
                    <a:p>
                      <a:r>
                        <a:rPr lang="en-GB" sz="1400" dirty="0">
                          <a:latin typeface="Arial" panose="020B0604020202020204" pitchFamily="34" charset="0"/>
                          <a:cs typeface="Arial" panose="020B0604020202020204" pitchFamily="34" charset="0"/>
                        </a:rPr>
                        <a:t>Excellent</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No</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Lowest</a:t>
                      </a:r>
                    </a:p>
                  </a:txBody>
                  <a:tcPr marL="55440" marR="55440" marT="36000" marB="36000"/>
                </a:tc>
                <a:tc>
                  <a:txBody>
                    <a:bodyPr/>
                    <a:lstStyle/>
                    <a:p>
                      <a:r>
                        <a:rPr lang="en-GB" sz="1400" dirty="0">
                          <a:latin typeface="Arial" panose="020B0604020202020204" pitchFamily="34" charset="0"/>
                          <a:cs typeface="Arial" panose="020B0604020202020204" pitchFamily="34" charset="0"/>
                        </a:rPr>
                        <a:t>3-4 days</a:t>
                      </a:r>
                    </a:p>
                  </a:txBody>
                  <a:tcPr marL="55440" marR="55440" marT="36000" marB="36000"/>
                </a:tc>
                <a:extLst>
                  <a:ext uri="{0D108BD9-81ED-4DB2-BD59-A6C34878D82A}">
                    <a16:rowId xmlns:a16="http://schemas.microsoft.com/office/drawing/2014/main" val="1337072072"/>
                  </a:ext>
                </a:extLst>
              </a:tr>
              <a:tr h="325893">
                <a:tc>
                  <a:txBody>
                    <a:bodyPr/>
                    <a:lstStyle/>
                    <a:p>
                      <a:r>
                        <a:rPr lang="en-GB" sz="1400" b="0" dirty="0">
                          <a:latin typeface="Arial" panose="020B0604020202020204" pitchFamily="34" charset="0"/>
                          <a:cs typeface="Arial" panose="020B0604020202020204" pitchFamily="34" charset="0"/>
                        </a:rPr>
                        <a:t>PCR and pyrosequencing</a:t>
                      </a:r>
                    </a:p>
                  </a:txBody>
                  <a:tcPr marL="55440" marR="55440" marT="36000" marB="36000"/>
                </a:tc>
                <a:tc>
                  <a:txBody>
                    <a:bodyPr/>
                    <a:lstStyle/>
                    <a:p>
                      <a:r>
                        <a:rPr lang="en-GB" sz="1400" dirty="0">
                          <a:latin typeface="Arial" panose="020B0604020202020204" pitchFamily="34" charset="0"/>
                          <a:cs typeface="Arial" panose="020B0604020202020204" pitchFamily="34" charset="0"/>
                        </a:rPr>
                        <a:t>Variable</a:t>
                      </a:r>
                    </a:p>
                  </a:txBody>
                  <a:tcPr marL="55440" marR="55440" marT="36000" marB="36000"/>
                </a:tc>
                <a:tc>
                  <a:txBody>
                    <a:bodyPr/>
                    <a:lstStyle/>
                    <a:p>
                      <a:r>
                        <a:rPr lang="en-GB" sz="1400" dirty="0">
                          <a:latin typeface="Arial" panose="020B0604020202020204" pitchFamily="34" charset="0"/>
                          <a:cs typeface="Arial" panose="020B0604020202020204" pitchFamily="34" charset="0"/>
                        </a:rPr>
                        <a:t>Intermediate</a:t>
                      </a:r>
                    </a:p>
                  </a:txBody>
                  <a:tcPr marL="55440" marR="55440" marT="36000" marB="36000"/>
                </a:tc>
                <a:tc>
                  <a:txBody>
                    <a:bodyPr/>
                    <a:lstStyle/>
                    <a:p>
                      <a:r>
                        <a:rPr lang="en-GB" sz="1400" dirty="0">
                          <a:latin typeface="Arial" panose="020B0604020202020204" pitchFamily="34" charset="0"/>
                          <a:cs typeface="Arial" panose="020B0604020202020204" pitchFamily="34" charset="0"/>
                        </a:rPr>
                        <a:t>Sometimes</a:t>
                      </a:r>
                    </a:p>
                  </a:txBody>
                  <a:tcPr marL="55440" marR="55440" marT="36000" marB="36000"/>
                </a:tc>
                <a:tc>
                  <a:txBody>
                    <a:bodyPr/>
                    <a:lstStyle/>
                    <a:p>
                      <a:r>
                        <a:rPr lang="en-GB" sz="1400" dirty="0">
                          <a:latin typeface="Arial" panose="020B0604020202020204" pitchFamily="34" charset="0"/>
                          <a:cs typeface="Arial" panose="020B0604020202020204" pitchFamily="34" charset="0"/>
                        </a:rPr>
                        <a:t>No</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a:t>
                      </a:r>
                    </a:p>
                  </a:txBody>
                  <a:tcPr marL="55440" marR="55440" marT="36000" marB="36000"/>
                </a:tc>
                <a:tc>
                  <a:txBody>
                    <a:bodyPr/>
                    <a:lstStyle/>
                    <a:p>
                      <a:r>
                        <a:rPr lang="en-GB" sz="1400" dirty="0">
                          <a:latin typeface="Arial" panose="020B0604020202020204" pitchFamily="34" charset="0"/>
                          <a:cs typeface="Arial" panose="020B0604020202020204" pitchFamily="34" charset="0"/>
                        </a:rPr>
                        <a:t>3-4 days</a:t>
                      </a:r>
                    </a:p>
                  </a:txBody>
                  <a:tcPr marL="55440" marR="55440" marT="36000" marB="36000"/>
                </a:tc>
                <a:extLst>
                  <a:ext uri="{0D108BD9-81ED-4DB2-BD59-A6C34878D82A}">
                    <a16:rowId xmlns:a16="http://schemas.microsoft.com/office/drawing/2014/main" val="2057130452"/>
                  </a:ext>
                </a:extLst>
              </a:tr>
              <a:tr h="325893">
                <a:tc>
                  <a:txBody>
                    <a:bodyPr/>
                    <a:lstStyle/>
                    <a:p>
                      <a:r>
                        <a:rPr lang="en-GB" sz="1400" b="0" dirty="0">
                          <a:latin typeface="Arial" panose="020B0604020202020204" pitchFamily="34" charset="0"/>
                          <a:cs typeface="Arial" panose="020B0604020202020204" pitchFamily="34" charset="0"/>
                        </a:rPr>
                        <a:t>Real-time PCR</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Intermediate</a:t>
                      </a:r>
                    </a:p>
                  </a:txBody>
                  <a:tcPr marL="55440" marR="55440" marT="36000" marB="36000"/>
                </a:tc>
                <a:tc>
                  <a:txBody>
                    <a:bodyPr/>
                    <a:lstStyle/>
                    <a:p>
                      <a:r>
                        <a:rPr lang="en-GB" sz="1400" dirty="0">
                          <a:latin typeface="Arial" panose="020B0604020202020204" pitchFamily="34" charset="0"/>
                          <a:cs typeface="Arial" panose="020B0604020202020204" pitchFamily="34" charset="0"/>
                        </a:rPr>
                        <a:t>Sometimes</a:t>
                      </a:r>
                    </a:p>
                  </a:txBody>
                  <a:tcPr marL="55440" marR="55440" marT="36000" marB="36000"/>
                </a:tc>
                <a:tc>
                  <a:txBody>
                    <a:bodyPr/>
                    <a:lstStyle/>
                    <a:p>
                      <a:r>
                        <a:rPr lang="en-GB" sz="1400" dirty="0">
                          <a:latin typeface="Arial" panose="020B0604020202020204" pitchFamily="34" charset="0"/>
                          <a:cs typeface="Arial" panose="020B0604020202020204" pitchFamily="34" charset="0"/>
                        </a:rPr>
                        <a:t>No</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a:t>
                      </a:r>
                    </a:p>
                  </a:txBody>
                  <a:tcPr marL="55440" marR="55440" marT="36000" marB="36000"/>
                </a:tc>
                <a:tc>
                  <a:txBody>
                    <a:bodyPr/>
                    <a:lstStyle/>
                    <a:p>
                      <a:r>
                        <a:rPr lang="en-GB" sz="1400" dirty="0">
                          <a:latin typeface="Arial" panose="020B0604020202020204" pitchFamily="34" charset="0"/>
                          <a:cs typeface="Arial" panose="020B0604020202020204" pitchFamily="34" charset="0"/>
                        </a:rPr>
                        <a:t>Hours to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1-2 days</a:t>
                      </a:r>
                    </a:p>
                  </a:txBody>
                  <a:tcPr marL="55440" marR="55440" marT="36000" marB="36000"/>
                </a:tc>
                <a:extLst>
                  <a:ext uri="{0D108BD9-81ED-4DB2-BD59-A6C34878D82A}">
                    <a16:rowId xmlns:a16="http://schemas.microsoft.com/office/drawing/2014/main" val="2560240142"/>
                  </a:ext>
                </a:extLst>
              </a:tr>
              <a:tr h="325893">
                <a:tc>
                  <a:txBody>
                    <a:bodyPr/>
                    <a:lstStyle/>
                    <a:p>
                      <a:r>
                        <a:rPr lang="en-GB" sz="1400" b="0" dirty="0">
                          <a:latin typeface="Arial" panose="020B0604020202020204" pitchFamily="34" charset="0"/>
                          <a:cs typeface="Arial" panose="020B0604020202020204" pitchFamily="34" charset="0"/>
                        </a:rPr>
                        <a:t>Digital PCR</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Highest</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No</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Lowest</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a:t>
                      </a:r>
                    </a:p>
                  </a:txBody>
                  <a:tcPr marL="55440" marR="55440" marT="36000" marB="36000"/>
                </a:tc>
                <a:tc>
                  <a:txBody>
                    <a:bodyPr/>
                    <a:lstStyle/>
                    <a:p>
                      <a:r>
                        <a:rPr lang="en-GB" sz="1400" dirty="0">
                          <a:latin typeface="Arial" panose="020B0604020202020204" pitchFamily="34" charset="0"/>
                          <a:cs typeface="Arial" panose="020B0604020202020204" pitchFamily="34" charset="0"/>
                        </a:rPr>
                        <a:t>Hours to </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1-2 days</a:t>
                      </a:r>
                    </a:p>
                  </a:txBody>
                  <a:tcPr marL="55440" marR="55440" marT="36000" marB="36000"/>
                </a:tc>
                <a:extLst>
                  <a:ext uri="{0D108BD9-81ED-4DB2-BD59-A6C34878D82A}">
                    <a16:rowId xmlns:a16="http://schemas.microsoft.com/office/drawing/2014/main" val="4098944675"/>
                  </a:ext>
                </a:extLst>
              </a:tr>
              <a:tr h="325893">
                <a:tc>
                  <a:txBody>
                    <a:bodyPr/>
                    <a:lstStyle/>
                    <a:p>
                      <a:r>
                        <a:rPr lang="en-GB" sz="1400" b="0" dirty="0">
                          <a:latin typeface="Arial" panose="020B0604020202020204" pitchFamily="34" charset="0"/>
                          <a:cs typeface="Arial" panose="020B0604020202020204" pitchFamily="34" charset="0"/>
                        </a:rPr>
                        <a:t>NGS-targeted amplicon based</a:t>
                      </a:r>
                    </a:p>
                  </a:txBody>
                  <a:tcPr marL="55440" marR="55440" marT="36000" marB="36000"/>
                </a:tc>
                <a:tc>
                  <a:txBody>
                    <a:bodyPr/>
                    <a:lstStyle/>
                    <a:p>
                      <a:r>
                        <a:rPr lang="en-GB" sz="1400" dirty="0">
                          <a:latin typeface="Arial" panose="020B0604020202020204" pitchFamily="34" charset="0"/>
                          <a:cs typeface="Arial" panose="020B0604020202020204" pitchFamily="34" charset="0"/>
                        </a:rPr>
                        <a:t>Variable (high)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Variable (high)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Low</a:t>
                      </a:r>
                    </a:p>
                  </a:txBody>
                  <a:tcPr marL="55440" marR="55440" marT="36000" marB="36000"/>
                </a:tc>
                <a:tc>
                  <a:txBody>
                    <a:bodyPr/>
                    <a:lstStyle/>
                    <a:p>
                      <a:r>
                        <a:rPr lang="en-GB" sz="1400" dirty="0">
                          <a:latin typeface="Arial" panose="020B0604020202020204" pitchFamily="34" charset="0"/>
                          <a:cs typeface="Arial" panose="020B0604020202020204" pitchFamily="34" charset="0"/>
                        </a:rPr>
                        <a:t>Intermediate</a:t>
                      </a:r>
                    </a:p>
                  </a:txBody>
                  <a:tcPr marL="55440" marR="55440" marT="36000" marB="36000"/>
                </a:tc>
                <a:tc>
                  <a:txBody>
                    <a:bodyPr/>
                    <a:lstStyle/>
                    <a:p>
                      <a:r>
                        <a:rPr lang="en-GB" sz="1400" dirty="0">
                          <a:latin typeface="Arial" panose="020B0604020202020204" pitchFamily="34" charset="0"/>
                          <a:cs typeface="Arial" panose="020B0604020202020204" pitchFamily="34" charset="0"/>
                        </a:rPr>
                        <a:t>1-2 to</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10 days</a:t>
                      </a:r>
                    </a:p>
                  </a:txBody>
                  <a:tcPr marL="55440" marR="55440" marT="36000" marB="36000"/>
                </a:tc>
                <a:extLst>
                  <a:ext uri="{0D108BD9-81ED-4DB2-BD59-A6C34878D82A}">
                    <a16:rowId xmlns:a16="http://schemas.microsoft.com/office/drawing/2014/main" val="1906287249"/>
                  </a:ext>
                </a:extLst>
              </a:tr>
              <a:tr h="460085">
                <a:tc>
                  <a:txBody>
                    <a:bodyPr/>
                    <a:lstStyle/>
                    <a:p>
                      <a:r>
                        <a:rPr lang="en-GB" sz="1400" b="0" dirty="0">
                          <a:latin typeface="Arial" panose="020B0604020202020204" pitchFamily="34" charset="0"/>
                          <a:cs typeface="Arial" panose="020B0604020202020204" pitchFamily="34" charset="0"/>
                        </a:rPr>
                        <a:t>NGS-targeted hybridisation capture</a:t>
                      </a:r>
                    </a:p>
                  </a:txBody>
                  <a:tcPr marL="55440" marR="55440" marT="36000" marB="36000"/>
                </a:tc>
                <a:tc>
                  <a:txBody>
                    <a:bodyPr/>
                    <a:lstStyle/>
                    <a:p>
                      <a:r>
                        <a:rPr lang="en-GB" sz="1400" dirty="0">
                          <a:latin typeface="Arial" panose="020B0604020202020204" pitchFamily="34" charset="0"/>
                          <a:cs typeface="Arial" panose="020B0604020202020204" pitchFamily="34" charset="0"/>
                        </a:rPr>
                        <a:t>Variable (high)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Variable (high)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Intermediate</a:t>
                      </a:r>
                    </a:p>
                  </a:txBody>
                  <a:tcPr marL="55440" marR="55440" marT="36000" marB="36000"/>
                </a:tc>
                <a:tc>
                  <a:txBody>
                    <a:bodyPr/>
                    <a:lstStyle/>
                    <a:p>
                      <a:r>
                        <a:rPr lang="en-GB" sz="1400" dirty="0">
                          <a:latin typeface="Arial" panose="020B0604020202020204" pitchFamily="34" charset="0"/>
                          <a:cs typeface="Arial" panose="020B0604020202020204" pitchFamily="34" charset="0"/>
                        </a:rPr>
                        <a:t>15-20 days</a:t>
                      </a:r>
                    </a:p>
                  </a:txBody>
                  <a:tcPr marL="55440" marR="55440" marT="36000" marB="36000"/>
                </a:tc>
                <a:extLst>
                  <a:ext uri="{0D108BD9-81ED-4DB2-BD59-A6C34878D82A}">
                    <a16:rowId xmlns:a16="http://schemas.microsoft.com/office/drawing/2014/main" val="2244435395"/>
                  </a:ext>
                </a:extLst>
              </a:tr>
              <a:tr h="233237">
                <a:tc>
                  <a:txBody>
                    <a:bodyPr/>
                    <a:lstStyle/>
                    <a:p>
                      <a:r>
                        <a:rPr lang="en-GB" sz="1400" b="0" dirty="0">
                          <a:latin typeface="Arial" panose="020B0604020202020204" pitchFamily="34" charset="0"/>
                          <a:cs typeface="Arial" panose="020B0604020202020204" pitchFamily="34" charset="0"/>
                        </a:rPr>
                        <a:t>NGS-whole exome</a:t>
                      </a:r>
                    </a:p>
                  </a:txBody>
                  <a:tcPr marL="55440" marR="55440" marT="36000" marB="36000"/>
                </a:tc>
                <a:tc>
                  <a:txBody>
                    <a:bodyPr/>
                    <a:lstStyle/>
                    <a:p>
                      <a:r>
                        <a:rPr lang="en-GB" sz="1400" dirty="0">
                          <a:latin typeface="Arial" panose="020B0604020202020204" pitchFamily="34" charset="0"/>
                          <a:cs typeface="Arial" panose="020B0604020202020204" pitchFamily="34" charset="0"/>
                        </a:rPr>
                        <a:t>Variable</a:t>
                      </a:r>
                    </a:p>
                  </a:txBody>
                  <a:tcPr marL="55440" marR="55440" marT="36000" marB="36000"/>
                </a:tc>
                <a:tc>
                  <a:txBody>
                    <a:bodyPr/>
                    <a:lstStyle/>
                    <a:p>
                      <a:r>
                        <a:rPr lang="en-GB" sz="1400" dirty="0">
                          <a:latin typeface="Arial" panose="020B0604020202020204" pitchFamily="34" charset="0"/>
                          <a:cs typeface="Arial" panose="020B0604020202020204" pitchFamily="34" charset="0"/>
                        </a:rPr>
                        <a:t>Excellent</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Weeks</a:t>
                      </a:r>
                    </a:p>
                  </a:txBody>
                  <a:tcPr marL="55440" marR="55440" marT="36000" marB="36000"/>
                </a:tc>
                <a:extLst>
                  <a:ext uri="{0D108BD9-81ED-4DB2-BD59-A6C34878D82A}">
                    <a16:rowId xmlns:a16="http://schemas.microsoft.com/office/drawing/2014/main" val="784504699"/>
                  </a:ext>
                </a:extLst>
              </a:tr>
              <a:tr h="233237">
                <a:tc>
                  <a:txBody>
                    <a:bodyPr/>
                    <a:lstStyle/>
                    <a:p>
                      <a:r>
                        <a:rPr lang="en-GB" sz="1400" b="0" dirty="0">
                          <a:latin typeface="Arial" panose="020B0604020202020204" pitchFamily="34" charset="0"/>
                          <a:cs typeface="Arial" panose="020B0604020202020204" pitchFamily="34" charset="0"/>
                        </a:rPr>
                        <a:t>NGS-whole genome</a:t>
                      </a:r>
                    </a:p>
                  </a:txBody>
                  <a:tcPr marL="55440" marR="55440" marT="36000" marB="36000"/>
                </a:tc>
                <a:tc>
                  <a:txBody>
                    <a:bodyPr/>
                    <a:lstStyle/>
                    <a:p>
                      <a:r>
                        <a:rPr lang="en-GB" sz="1400" dirty="0">
                          <a:latin typeface="Arial" panose="020B0604020202020204" pitchFamily="34" charset="0"/>
                          <a:cs typeface="Arial" panose="020B0604020202020204" pitchFamily="34" charset="0"/>
                        </a:rPr>
                        <a:t>Variable</a:t>
                      </a:r>
                    </a:p>
                  </a:txBody>
                  <a:tcPr marL="55440" marR="55440" marT="36000" marB="36000"/>
                </a:tc>
                <a:tc>
                  <a:txBody>
                    <a:bodyPr/>
                    <a:lstStyle/>
                    <a:p>
                      <a:r>
                        <a:rPr lang="en-GB" sz="1400" dirty="0">
                          <a:latin typeface="Arial" panose="020B0604020202020204" pitchFamily="34" charset="0"/>
                          <a:cs typeface="Arial" panose="020B0604020202020204" pitchFamily="34" charset="0"/>
                        </a:rPr>
                        <a:t>Excellent</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Yes</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a:t>
                      </a:r>
                    </a:p>
                  </a:txBody>
                  <a:tcPr marL="55440" marR="55440" marT="36000" marB="36000"/>
                </a:tc>
                <a:tc>
                  <a:txBody>
                    <a:bodyPr/>
                    <a:lstStyle/>
                    <a:p>
                      <a:r>
                        <a:rPr lang="en-GB" sz="1400" dirty="0">
                          <a:latin typeface="Arial" panose="020B0604020202020204" pitchFamily="34" charset="0"/>
                          <a:cs typeface="Arial" panose="020B0604020202020204" pitchFamily="34" charset="0"/>
                        </a:rPr>
                        <a:t>Highest</a:t>
                      </a:r>
                    </a:p>
                  </a:txBody>
                  <a:tcPr marL="55440" marR="55440" marT="36000" marB="36000"/>
                </a:tc>
                <a:tc>
                  <a:txBody>
                    <a:bodyPr/>
                    <a:lstStyle/>
                    <a:p>
                      <a:r>
                        <a:rPr lang="en-GB" sz="1400" dirty="0">
                          <a:latin typeface="Arial" panose="020B0604020202020204" pitchFamily="34" charset="0"/>
                          <a:cs typeface="Arial" panose="020B0604020202020204" pitchFamily="34" charset="0"/>
                        </a:rPr>
                        <a:t>Weeks</a:t>
                      </a:r>
                    </a:p>
                  </a:txBody>
                  <a:tcPr marL="55440" marR="55440" marT="36000" marB="36000"/>
                </a:tc>
                <a:extLst>
                  <a:ext uri="{0D108BD9-81ED-4DB2-BD59-A6C34878D82A}">
                    <a16:rowId xmlns:a16="http://schemas.microsoft.com/office/drawing/2014/main" val="963924650"/>
                  </a:ext>
                </a:extLst>
              </a:tr>
            </a:tbl>
          </a:graphicData>
        </a:graphic>
      </p:graphicFrame>
      <p:sp>
        <p:nvSpPr>
          <p:cNvPr id="16" name="Content Placeholder 15">
            <a:extLst>
              <a:ext uri="{FF2B5EF4-FFF2-40B4-BE49-F238E27FC236}">
                <a16:creationId xmlns:a16="http://schemas.microsoft.com/office/drawing/2014/main" id="{F6279A13-3F0D-277A-806C-A1AB1A2E22C6}"/>
              </a:ext>
            </a:extLst>
          </p:cNvPr>
          <p:cNvSpPr>
            <a:spLocks noGrp="1"/>
          </p:cNvSpPr>
          <p:nvPr>
            <p:ph sz="quarter" idx="15"/>
          </p:nvPr>
        </p:nvSpPr>
        <p:spPr>
          <a:xfrm>
            <a:off x="620183" y="6356351"/>
            <a:ext cx="10180339" cy="365125"/>
          </a:xfrm>
        </p:spPr>
        <p:txBody>
          <a:bodyPr anchor="b"/>
          <a:lstStyle/>
          <a:p>
            <a:r>
              <a:rPr lang="en-GB" sz="1200" b="0" dirty="0">
                <a:solidFill>
                  <a:schemeClr val="tx2"/>
                </a:solidFill>
                <a:latin typeface="Arial" panose="020B0604020202020204" pitchFamily="34" charset="0"/>
                <a:cs typeface="Arial" panose="020B0604020202020204" pitchFamily="34" charset="0"/>
              </a:rPr>
              <a:t>EGFR, epidermal growth factor receptor; NGS, next-generation sequencing; PCR, polymerase chain reaction</a:t>
            </a:r>
            <a:endParaRPr lang="en-GB" altLang="es-ES" dirty="0">
              <a:solidFill>
                <a:schemeClr val="tx2"/>
              </a:solidFill>
              <a:sym typeface="Arial"/>
            </a:endParaRPr>
          </a:p>
          <a:p>
            <a:pPr lvl="0"/>
            <a:r>
              <a:rPr lang="en-GB" altLang="es-ES" dirty="0">
                <a:solidFill>
                  <a:schemeClr val="tx2"/>
                </a:solidFill>
                <a:sym typeface="Arial"/>
              </a:rPr>
              <a:t>IASLC (International Association for the Study of Lung Cancer) Atlas of Molecular Testing for Targeted Therapy in Lung Cancer 2023. </a:t>
            </a:r>
            <a:r>
              <a:rPr lang="en-GB" dirty="0">
                <a:solidFill>
                  <a:schemeClr val="tx2"/>
                </a:solidFill>
              </a:rPr>
              <a:t>Available at: </a:t>
            </a:r>
            <a:r>
              <a:rPr lang="en-GB" dirty="0">
                <a:solidFill>
                  <a:schemeClr val="tx2"/>
                </a:solidFill>
                <a:hlinkClick r:id="rId2">
                  <a:extLst>
                    <a:ext uri="{A12FA001-AC4F-418D-AE19-62706E023703}">
                      <ahyp:hlinkClr xmlns:ahyp="http://schemas.microsoft.com/office/drawing/2018/hyperlinkcolor" val="tx"/>
                    </a:ext>
                  </a:extLst>
                </a:hlinkClick>
              </a:rPr>
              <a:t>https://www.iaslc.org/iaslc-atlas-molecular-testing-targeted-therapy-lung-cancer/</a:t>
            </a:r>
            <a:r>
              <a:rPr lang="en-GB" dirty="0">
                <a:solidFill>
                  <a:schemeClr val="tx2"/>
                </a:solidFill>
              </a:rPr>
              <a:t>. Accessed 27 February 2024</a:t>
            </a:r>
            <a:endParaRPr lang="en-GB" altLang="es-ES" dirty="0">
              <a:solidFill>
                <a:schemeClr val="tx2"/>
              </a:solidFill>
              <a:sym typeface="Calibri" panose="020F0502020204030204" pitchFamily="34" charset="0"/>
            </a:endParaRPr>
          </a:p>
        </p:txBody>
      </p:sp>
      <p:sp>
        <p:nvSpPr>
          <p:cNvPr id="4" name="Slide Number Placeholder 3">
            <a:extLst>
              <a:ext uri="{FF2B5EF4-FFF2-40B4-BE49-F238E27FC236}">
                <a16:creationId xmlns:a16="http://schemas.microsoft.com/office/drawing/2014/main" id="{9DE9220B-4D35-4540-A69A-664BFBF11ECF}"/>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14</a:t>
            </a:fld>
            <a:endParaRPr lang="en-GB" dirty="0"/>
          </a:p>
        </p:txBody>
      </p:sp>
      <p:sp>
        <p:nvSpPr>
          <p:cNvPr id="25" name="TextBox 24">
            <a:extLst>
              <a:ext uri="{FF2B5EF4-FFF2-40B4-BE49-F238E27FC236}">
                <a16:creationId xmlns:a16="http://schemas.microsoft.com/office/drawing/2014/main" id="{F74652FB-155F-EEFB-0F44-69EC24AE59A2}"/>
              </a:ext>
            </a:extLst>
          </p:cNvPr>
          <p:cNvSpPr txBox="1"/>
          <p:nvPr/>
        </p:nvSpPr>
        <p:spPr>
          <a:xfrm>
            <a:off x="609600" y="1334259"/>
            <a:ext cx="2769989" cy="215444"/>
          </a:xfrm>
          <a:prstGeom prst="rect">
            <a:avLst/>
          </a:prstGeom>
          <a:noFill/>
        </p:spPr>
        <p:txBody>
          <a:bodyPr wrap="none" lIns="0" tIns="0" rIns="0" bIns="0" rtlCol="0">
            <a:spAutoFit/>
          </a:bodyPr>
          <a:lstStyle/>
          <a:p>
            <a:r>
              <a:rPr lang="en-GB" sz="1400" b="1" dirty="0">
                <a:solidFill>
                  <a:srgbClr val="505050"/>
                </a:solidFill>
                <a:latin typeface="Arial" panose="020B0604020202020204" pitchFamily="34" charset="0"/>
                <a:ea typeface="Aileron" charset="0"/>
                <a:cs typeface="Arial" panose="020B0604020202020204" pitchFamily="34" charset="0"/>
              </a:rPr>
              <a:t>Methods for detecting mutations</a:t>
            </a:r>
          </a:p>
        </p:txBody>
      </p:sp>
    </p:spTree>
    <p:extLst>
      <p:ext uri="{BB962C8B-B14F-4D97-AF65-F5344CB8AC3E}">
        <p14:creationId xmlns:p14="http://schemas.microsoft.com/office/powerpoint/2010/main" val="3888530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DBAA87-4973-DC12-5C3C-967B9174F8D2}"/>
              </a:ext>
            </a:extLst>
          </p:cNvPr>
          <p:cNvPicPr>
            <a:picLocks noChangeAspect="1"/>
          </p:cNvPicPr>
          <p:nvPr/>
        </p:nvPicPr>
        <p:blipFill rotWithShape="1">
          <a:blip r:embed="rId2"/>
          <a:srcRect l="8219" r="10587"/>
          <a:stretch/>
        </p:blipFill>
        <p:spPr>
          <a:xfrm rot="5400000">
            <a:off x="3548027" y="-431739"/>
            <a:ext cx="4410970" cy="8100000"/>
          </a:xfrm>
          <a:prstGeom prst="rect">
            <a:avLst/>
          </a:prstGeom>
        </p:spPr>
      </p:pic>
      <p:sp>
        <p:nvSpPr>
          <p:cNvPr id="5" name="Text Placeholder 4">
            <a:extLst>
              <a:ext uri="{FF2B5EF4-FFF2-40B4-BE49-F238E27FC236}">
                <a16:creationId xmlns:a16="http://schemas.microsoft.com/office/drawing/2014/main" id="{5C4F5A30-96B9-945A-3F77-C741F9EAD35B}"/>
              </a:ext>
            </a:extLst>
          </p:cNvPr>
          <p:cNvSpPr>
            <a:spLocks noGrp="1"/>
          </p:cNvSpPr>
          <p:nvPr>
            <p:ph type="body" idx="1"/>
          </p:nvPr>
        </p:nvSpPr>
        <p:spPr>
          <a:xfrm>
            <a:off x="609600" y="885600"/>
            <a:ext cx="10972800" cy="701675"/>
          </a:xfrm>
        </p:spPr>
        <p:txBody>
          <a:bodyPr/>
          <a:lstStyle/>
          <a:p>
            <a:r>
              <a:rPr lang="en-GB" dirty="0">
                <a:sym typeface="Arial"/>
              </a:rPr>
              <a:t>The whole is greater than the sum of its parts </a:t>
            </a:r>
          </a:p>
        </p:txBody>
      </p:sp>
      <p:sp>
        <p:nvSpPr>
          <p:cNvPr id="4" name="Title 3">
            <a:extLst>
              <a:ext uri="{FF2B5EF4-FFF2-40B4-BE49-F238E27FC236}">
                <a16:creationId xmlns:a16="http://schemas.microsoft.com/office/drawing/2014/main" id="{A5A28C0E-B22D-CAE4-5961-EE9D0DFDC5F2}"/>
              </a:ext>
            </a:extLst>
          </p:cNvPr>
          <p:cNvSpPr>
            <a:spLocks noGrp="1"/>
          </p:cNvSpPr>
          <p:nvPr>
            <p:ph type="title"/>
          </p:nvPr>
        </p:nvSpPr>
        <p:spPr>
          <a:xfrm>
            <a:off x="619201" y="259200"/>
            <a:ext cx="10963199" cy="864000"/>
          </a:xfrm>
        </p:spPr>
        <p:txBody>
          <a:bodyPr/>
          <a:lstStyle/>
          <a:p>
            <a:r>
              <a:rPr lang="en-GB" dirty="0"/>
              <a:t>Correlation between tissue &amp; plasma</a:t>
            </a:r>
          </a:p>
        </p:txBody>
      </p:sp>
      <p:sp>
        <p:nvSpPr>
          <p:cNvPr id="14" name="Content Placeholder 13">
            <a:extLst>
              <a:ext uri="{FF2B5EF4-FFF2-40B4-BE49-F238E27FC236}">
                <a16:creationId xmlns:a16="http://schemas.microsoft.com/office/drawing/2014/main" id="{17C850CD-35E8-2368-DA7A-E7D5171451BE}"/>
              </a:ext>
            </a:extLst>
          </p:cNvPr>
          <p:cNvSpPr>
            <a:spLocks noGrp="1"/>
          </p:cNvSpPr>
          <p:nvPr>
            <p:ph sz="quarter" idx="15"/>
          </p:nvPr>
        </p:nvSpPr>
        <p:spPr>
          <a:xfrm>
            <a:off x="620183" y="6356351"/>
            <a:ext cx="10180339" cy="365125"/>
          </a:xfrm>
        </p:spPr>
        <p:txBody>
          <a:bodyPr anchor="b" anchorCtr="0"/>
          <a:lstStyle/>
          <a:p>
            <a:pPr lvl="0"/>
            <a:r>
              <a:rPr lang="en-GB" altLang="es-ES" dirty="0">
                <a:solidFill>
                  <a:schemeClr val="tx2"/>
                </a:solidFill>
                <a:sym typeface="Arial"/>
              </a:rPr>
              <a:t>cfDNA, cell-free DNA; NSCLC, non-small cell lung cancer</a:t>
            </a:r>
          </a:p>
          <a:p>
            <a:pPr lvl="0"/>
            <a:r>
              <a:rPr lang="en-GB" altLang="es-ES" dirty="0">
                <a:solidFill>
                  <a:schemeClr val="tx2"/>
                </a:solidFill>
                <a:sym typeface="Arial"/>
              </a:rPr>
              <a:t>IASLC (International Association for the Study of Lung Cancer) Atlas of Molecular Testing for Targeted Therapy in Lung Cancer 2023. </a:t>
            </a:r>
            <a:r>
              <a:rPr lang="en-GB" dirty="0">
                <a:solidFill>
                  <a:schemeClr val="tx2"/>
                </a:solidFill>
              </a:rPr>
              <a:t>Available at: </a:t>
            </a:r>
            <a:r>
              <a:rPr lang="en-GB" dirty="0">
                <a:solidFill>
                  <a:schemeClr val="tx2"/>
                </a:solidFill>
                <a:hlinkClick r:id="rId3">
                  <a:extLst>
                    <a:ext uri="{A12FA001-AC4F-418D-AE19-62706E023703}">
                      <ahyp:hlinkClr xmlns:ahyp="http://schemas.microsoft.com/office/drawing/2018/hyperlinkcolor" val="tx"/>
                    </a:ext>
                  </a:extLst>
                </a:hlinkClick>
              </a:rPr>
              <a:t>https://www.iaslc.org/iaslc-atlas-molecular-testing-targeted-therapy-lung-cancer/</a:t>
            </a:r>
            <a:r>
              <a:rPr lang="en-GB" dirty="0">
                <a:solidFill>
                  <a:schemeClr val="tx2"/>
                </a:solidFill>
              </a:rPr>
              <a:t>. Accessed 27 February 2024</a:t>
            </a:r>
            <a:endParaRPr lang="en-GB" altLang="es-ES" dirty="0">
              <a:solidFill>
                <a:schemeClr val="tx2"/>
              </a:solidFill>
              <a:sym typeface="Calibri" panose="020F0502020204030204" pitchFamily="34" charset="0"/>
            </a:endParaRPr>
          </a:p>
        </p:txBody>
      </p:sp>
      <p:sp>
        <p:nvSpPr>
          <p:cNvPr id="3" name="Slide Number Placeholder 2">
            <a:extLst>
              <a:ext uri="{FF2B5EF4-FFF2-40B4-BE49-F238E27FC236}">
                <a16:creationId xmlns:a16="http://schemas.microsoft.com/office/drawing/2014/main" id="{57C6ED75-8E9C-2908-F523-D767ADB92152}"/>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15</a:t>
            </a:fld>
            <a:endParaRPr lang="en-GB" dirty="0"/>
          </a:p>
        </p:txBody>
      </p:sp>
    </p:spTree>
    <p:extLst>
      <p:ext uri="{BB962C8B-B14F-4D97-AF65-F5344CB8AC3E}">
        <p14:creationId xmlns:p14="http://schemas.microsoft.com/office/powerpoint/2010/main" val="367274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AB9D-4047-FC04-2C49-0085561A5E4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D2569AE-F83B-17C8-AA3C-F7EF44272CB7}"/>
              </a:ext>
            </a:extLst>
          </p:cNvPr>
          <p:cNvSpPr>
            <a:spLocks noGrp="1"/>
          </p:cNvSpPr>
          <p:nvPr>
            <p:ph sz="quarter" idx="12"/>
          </p:nvPr>
        </p:nvSpPr>
        <p:spPr>
          <a:xfrm>
            <a:off x="620184" y="1425600"/>
            <a:ext cx="10963200" cy="4525200"/>
          </a:xfrm>
        </p:spPr>
        <p:txBody>
          <a:bodyPr/>
          <a:lstStyle/>
          <a:p>
            <a:pPr marL="0" lvl="0" indent="0">
              <a:buClr>
                <a:schemeClr val="accent6">
                  <a:lumMod val="40000"/>
                  <a:lumOff val="60000"/>
                </a:schemeClr>
              </a:buClr>
              <a:buNone/>
            </a:pPr>
            <a:r>
              <a:rPr lang="en-GB" altLang="en-US" b="1" dirty="0">
                <a:solidFill>
                  <a:schemeClr val="accent6">
                    <a:lumMod val="40000"/>
                    <a:lumOff val="60000"/>
                  </a:schemeClr>
                </a:solidFill>
                <a:sym typeface="Arial"/>
              </a:rPr>
              <a:t>6 opportunities for improvement!</a:t>
            </a:r>
          </a:p>
          <a:p>
            <a:pPr>
              <a:buClr>
                <a:schemeClr val="accent6">
                  <a:lumMod val="40000"/>
                  <a:lumOff val="60000"/>
                </a:schemeClr>
              </a:buClr>
            </a:pPr>
            <a:r>
              <a:rPr lang="en-GB" altLang="en-US" dirty="0">
                <a:solidFill>
                  <a:schemeClr val="accent6">
                    <a:lumMod val="40000"/>
                    <a:lumOff val="60000"/>
                  </a:schemeClr>
                </a:solidFill>
                <a:sym typeface="Arial"/>
              </a:rPr>
              <a:t>Tissue:</a:t>
            </a:r>
          </a:p>
          <a:p>
            <a:pPr lvl="1">
              <a:buClr>
                <a:schemeClr val="accent6">
                  <a:lumMod val="40000"/>
                  <a:lumOff val="60000"/>
                </a:schemeClr>
              </a:buClr>
            </a:pPr>
            <a:r>
              <a:rPr lang="en-GB" altLang="en-US" dirty="0">
                <a:solidFill>
                  <a:schemeClr val="accent6">
                    <a:lumMod val="40000"/>
                    <a:lumOff val="60000"/>
                  </a:schemeClr>
                </a:solidFill>
                <a:sym typeface="Arial"/>
              </a:rPr>
              <a:t>Less is more</a:t>
            </a:r>
          </a:p>
          <a:p>
            <a:pPr lvl="1">
              <a:buClr>
                <a:schemeClr val="accent6">
                  <a:lumMod val="40000"/>
                  <a:lumOff val="60000"/>
                </a:schemeClr>
              </a:buClr>
            </a:pPr>
            <a:r>
              <a:rPr lang="en-GB" altLang="en-US" dirty="0">
                <a:solidFill>
                  <a:schemeClr val="accent6">
                    <a:lumMod val="40000"/>
                    <a:lumOff val="60000"/>
                  </a:schemeClr>
                </a:solidFill>
                <a:sym typeface="Arial"/>
              </a:rPr>
              <a:t>A molecular pathology code of conduct</a:t>
            </a:r>
          </a:p>
          <a:p>
            <a:pPr>
              <a:buClr>
                <a:schemeClr val="accent6">
                  <a:lumMod val="40000"/>
                  <a:lumOff val="60000"/>
                </a:schemeClr>
              </a:buClr>
            </a:pPr>
            <a:r>
              <a:rPr lang="en-GB" altLang="en-US" dirty="0">
                <a:solidFill>
                  <a:schemeClr val="accent6">
                    <a:lumMod val="40000"/>
                    <a:lumOff val="60000"/>
                  </a:schemeClr>
                </a:solidFill>
                <a:sym typeface="Arial"/>
              </a:rPr>
              <a:t>Testing</a:t>
            </a:r>
          </a:p>
          <a:p>
            <a:pPr lvl="1">
              <a:buClr>
                <a:schemeClr val="accent6">
                  <a:lumMod val="40000"/>
                  <a:lumOff val="60000"/>
                </a:schemeClr>
              </a:buClr>
            </a:pPr>
            <a:r>
              <a:rPr lang="en-GB" altLang="en-US" dirty="0">
                <a:solidFill>
                  <a:schemeClr val="accent6">
                    <a:lumMod val="40000"/>
                    <a:lumOff val="60000"/>
                  </a:schemeClr>
                </a:solidFill>
                <a:sym typeface="Arial"/>
              </a:rPr>
              <a:t>Focus on results not methods</a:t>
            </a:r>
          </a:p>
          <a:p>
            <a:pPr lvl="1">
              <a:buClr>
                <a:schemeClr val="accent6">
                  <a:lumMod val="40000"/>
                  <a:lumOff val="60000"/>
                </a:schemeClr>
              </a:buClr>
            </a:pPr>
            <a:r>
              <a:rPr lang="en-GB" altLang="en-US" dirty="0">
                <a:solidFill>
                  <a:schemeClr val="accent6">
                    <a:lumMod val="40000"/>
                    <a:lumOff val="60000"/>
                  </a:schemeClr>
                </a:solidFill>
                <a:sym typeface="Arial"/>
              </a:rPr>
              <a:t>The whole is greater than the sum of its parts</a:t>
            </a:r>
          </a:p>
          <a:p>
            <a:r>
              <a:rPr lang="en-GB" altLang="en-US" dirty="0">
                <a:sym typeface="Arial"/>
              </a:rPr>
              <a:t>Time</a:t>
            </a:r>
          </a:p>
          <a:p>
            <a:pPr lvl="1"/>
            <a:r>
              <a:rPr lang="en-GB" altLang="en-US" dirty="0">
                <a:sym typeface="Arial"/>
              </a:rPr>
              <a:t>Remove, do not add</a:t>
            </a:r>
          </a:p>
          <a:p>
            <a:pPr lvl="1"/>
            <a:r>
              <a:rPr lang="en-GB" altLang="en-US" dirty="0">
                <a:sym typeface="Arial"/>
              </a:rPr>
              <a:t>Good teams are noisy</a:t>
            </a:r>
          </a:p>
        </p:txBody>
      </p:sp>
      <p:sp>
        <p:nvSpPr>
          <p:cNvPr id="3" name="Title 2">
            <a:extLst>
              <a:ext uri="{FF2B5EF4-FFF2-40B4-BE49-F238E27FC236}">
                <a16:creationId xmlns:a16="http://schemas.microsoft.com/office/drawing/2014/main" id="{E6156310-05A9-2795-0912-D89E233EBA0B}"/>
              </a:ext>
            </a:extLst>
          </p:cNvPr>
          <p:cNvSpPr>
            <a:spLocks noGrp="1"/>
          </p:cNvSpPr>
          <p:nvPr>
            <p:ph type="title"/>
          </p:nvPr>
        </p:nvSpPr>
        <p:spPr>
          <a:xfrm>
            <a:off x="619201" y="259200"/>
            <a:ext cx="10963199" cy="864000"/>
          </a:xfrm>
        </p:spPr>
        <p:txBody>
          <a:bodyPr/>
          <a:lstStyle/>
          <a:p>
            <a:r>
              <a:rPr lang="en-GB" altLang="en-US" dirty="0">
                <a:sym typeface="Arial"/>
              </a:rPr>
              <a:t>Content</a:t>
            </a:r>
            <a:endParaRPr lang="en-GB" dirty="0"/>
          </a:p>
        </p:txBody>
      </p:sp>
      <p:sp>
        <p:nvSpPr>
          <p:cNvPr id="2" name="Slide Number Placeholder 1">
            <a:extLst>
              <a:ext uri="{FF2B5EF4-FFF2-40B4-BE49-F238E27FC236}">
                <a16:creationId xmlns:a16="http://schemas.microsoft.com/office/drawing/2014/main" id="{80D04746-56E0-CB3A-44C1-F8D3B7E7F2B5}"/>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16</a:t>
            </a:fld>
            <a:endParaRPr lang="en-GB" dirty="0"/>
          </a:p>
        </p:txBody>
      </p:sp>
    </p:spTree>
    <p:extLst>
      <p:ext uri="{BB962C8B-B14F-4D97-AF65-F5344CB8AC3E}">
        <p14:creationId xmlns:p14="http://schemas.microsoft.com/office/powerpoint/2010/main" val="3180673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84;p12"/>
          <p:cNvSpPr/>
          <p:nvPr/>
        </p:nvSpPr>
        <p:spPr>
          <a:xfrm>
            <a:off x="547823" y="3558296"/>
            <a:ext cx="5406595" cy="181584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chemeClr val="tx2"/>
                </a:solidFill>
                <a:effectLst/>
                <a:uLnTx/>
                <a:uFillTx/>
                <a:latin typeface="Arial" panose="020B0604020202020204" pitchFamily="34" charset="0"/>
                <a:ea typeface="Arial"/>
                <a:cs typeface="Arial" panose="020B0604020202020204" pitchFamily="34" charset="0"/>
                <a:sym typeface="Arial"/>
              </a:rPr>
              <a:t>If you want to build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chemeClr val="tx2"/>
                </a:solidFill>
                <a:effectLst/>
                <a:uLnTx/>
                <a:uFillTx/>
                <a:latin typeface="Arial" panose="020B0604020202020204" pitchFamily="34" charset="0"/>
                <a:ea typeface="Arial"/>
                <a:cs typeface="Arial" panose="020B0604020202020204" pitchFamily="34" charset="0"/>
                <a:sym typeface="Arial"/>
              </a:rPr>
              <a:t>a complex system that works,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chemeClr val="tx2"/>
                </a:solidFill>
                <a:effectLst/>
                <a:uLnTx/>
                <a:uFillTx/>
                <a:latin typeface="Arial" panose="020B0604020202020204" pitchFamily="34" charset="0"/>
                <a:ea typeface="Arial"/>
                <a:cs typeface="Arial" panose="020B0604020202020204" pitchFamily="34" charset="0"/>
                <a:sym typeface="Arial"/>
              </a:rPr>
              <a:t>build a simpler system first,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dirty="0">
                <a:ln>
                  <a:noFill/>
                </a:ln>
                <a:solidFill>
                  <a:schemeClr val="tx2"/>
                </a:solidFill>
                <a:effectLst/>
                <a:uLnTx/>
                <a:uFillTx/>
                <a:latin typeface="Arial" panose="020B0604020202020204" pitchFamily="34" charset="0"/>
                <a:ea typeface="Arial"/>
                <a:cs typeface="Arial" panose="020B0604020202020204" pitchFamily="34" charset="0"/>
                <a:sym typeface="Arial"/>
              </a:rPr>
              <a:t>and then improve it over time</a:t>
            </a:r>
            <a:endParaRPr kumimoji="0" lang="en-GB" sz="2800" b="0" i="0" u="none" strike="noStrike" kern="1200" cap="none" spc="0" normalizeH="0" baseline="0" dirty="0">
              <a:ln>
                <a:noFill/>
              </a:ln>
              <a:solidFill>
                <a:schemeClr val="tx2"/>
              </a:solidFill>
              <a:effectLst/>
              <a:uLnTx/>
              <a:uFillTx/>
              <a:latin typeface="Arial" panose="020B0604020202020204" pitchFamily="34" charset="0"/>
              <a:ea typeface="Calibri"/>
              <a:cs typeface="Arial" panose="020B0604020202020204" pitchFamily="34" charset="0"/>
              <a:sym typeface="Calibri"/>
            </a:endParaRPr>
          </a:p>
        </p:txBody>
      </p:sp>
      <p:pic>
        <p:nvPicPr>
          <p:cNvPr id="12" name="Google Shape;283;p12"/>
          <p:cNvPicPr preferRelativeResize="0"/>
          <p:nvPr/>
        </p:nvPicPr>
        <p:blipFill>
          <a:blip r:embed="rId2"/>
          <a:srcRect/>
          <a:stretch/>
        </p:blipFill>
        <p:spPr>
          <a:xfrm>
            <a:off x="5306396" y="974552"/>
            <a:ext cx="5219157" cy="5371172"/>
          </a:xfrm>
          <a:prstGeom prst="rect">
            <a:avLst/>
          </a:prstGeom>
          <a:noFill/>
          <a:ln>
            <a:noFill/>
          </a:ln>
        </p:spPr>
      </p:pic>
      <p:sp>
        <p:nvSpPr>
          <p:cNvPr id="15" name="CuadroTexto 7">
            <a:extLst>
              <a:ext uri="{FF2B5EF4-FFF2-40B4-BE49-F238E27FC236}">
                <a16:creationId xmlns:a16="http://schemas.microsoft.com/office/drawing/2014/main" id="{44BD147F-C564-1F23-DD3C-37AEAD8C4958}"/>
              </a:ext>
            </a:extLst>
          </p:cNvPr>
          <p:cNvSpPr txBox="1"/>
          <p:nvPr/>
        </p:nvSpPr>
        <p:spPr>
          <a:xfrm>
            <a:off x="561393" y="3008024"/>
            <a:ext cx="11151231"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0" normalizeH="0" baseline="0" dirty="0">
                <a:ln>
                  <a:noFill/>
                </a:ln>
                <a:solidFill>
                  <a:schemeClr val="tx2"/>
                </a:solidFill>
                <a:effectLst/>
                <a:uLnTx/>
                <a:uFillTx/>
                <a:latin typeface="Arial" panose="020B0604020202020204" pitchFamily="34" charset="0"/>
                <a:cs typeface="Arial" panose="020B0604020202020204" pitchFamily="34" charset="0"/>
                <a:sym typeface="Arial"/>
              </a:rPr>
              <a:t>Remember Gall′s Law</a:t>
            </a:r>
          </a:p>
        </p:txBody>
      </p:sp>
      <p:sp>
        <p:nvSpPr>
          <p:cNvPr id="14" name="Rectángulo 13"/>
          <p:cNvSpPr/>
          <p:nvPr/>
        </p:nvSpPr>
        <p:spPr>
          <a:xfrm>
            <a:off x="6136272" y="1449353"/>
            <a:ext cx="3559405" cy="893587"/>
          </a:xfrm>
          <a:prstGeom prst="rect">
            <a:avLst/>
          </a:prstGeom>
          <a:solidFill>
            <a:schemeClr val="accent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dirty="0">
                <a:ln>
                  <a:noFill/>
                </a:ln>
                <a:solidFill>
                  <a:schemeClr val="bg1"/>
                </a:solidFill>
                <a:effectLst/>
                <a:uLnTx/>
                <a:uFillTx/>
                <a:latin typeface="Arial" panose="020B0604020202020204" pitchFamily="34" charset="0"/>
                <a:cs typeface="Arial" panose="020B0604020202020204" pitchFamily="34" charset="0"/>
              </a:rPr>
              <a:t>Turn-around time</a:t>
            </a:r>
          </a:p>
        </p:txBody>
      </p:sp>
      <p:sp>
        <p:nvSpPr>
          <p:cNvPr id="5" name="Text Placeholder 4">
            <a:extLst>
              <a:ext uri="{FF2B5EF4-FFF2-40B4-BE49-F238E27FC236}">
                <a16:creationId xmlns:a16="http://schemas.microsoft.com/office/drawing/2014/main" id="{A6C98154-8B66-CA1D-452D-8296AD668968}"/>
              </a:ext>
            </a:extLst>
          </p:cNvPr>
          <p:cNvSpPr>
            <a:spLocks noGrp="1"/>
          </p:cNvSpPr>
          <p:nvPr>
            <p:ph type="body" idx="1"/>
          </p:nvPr>
        </p:nvSpPr>
        <p:spPr>
          <a:xfrm>
            <a:off x="609600" y="774000"/>
            <a:ext cx="10972800" cy="701675"/>
          </a:xfrm>
        </p:spPr>
        <p:txBody>
          <a:bodyPr/>
          <a:lstStyle/>
          <a:p>
            <a:r>
              <a:rPr lang="en-GB" dirty="0">
                <a:sym typeface="Arial"/>
              </a:rPr>
              <a:t>Remove, do not add </a:t>
            </a:r>
          </a:p>
        </p:txBody>
      </p:sp>
      <p:sp>
        <p:nvSpPr>
          <p:cNvPr id="4" name="Title 3">
            <a:extLst>
              <a:ext uri="{FF2B5EF4-FFF2-40B4-BE49-F238E27FC236}">
                <a16:creationId xmlns:a16="http://schemas.microsoft.com/office/drawing/2014/main" id="{702099CD-B38A-12A9-6BB8-83CA18ADDCA8}"/>
              </a:ext>
            </a:extLst>
          </p:cNvPr>
          <p:cNvSpPr>
            <a:spLocks noGrp="1"/>
          </p:cNvSpPr>
          <p:nvPr>
            <p:ph type="title"/>
          </p:nvPr>
        </p:nvSpPr>
        <p:spPr>
          <a:xfrm>
            <a:off x="619201" y="259200"/>
            <a:ext cx="10963199" cy="864000"/>
          </a:xfrm>
        </p:spPr>
        <p:txBody>
          <a:bodyPr/>
          <a:lstStyle/>
          <a:p>
            <a:r>
              <a:rPr lang="en-GB" dirty="0"/>
              <a:t>Reflex workflow</a:t>
            </a:r>
          </a:p>
        </p:txBody>
      </p:sp>
      <p:sp>
        <p:nvSpPr>
          <p:cNvPr id="3" name="Slide Number Placeholder 2">
            <a:extLst>
              <a:ext uri="{FF2B5EF4-FFF2-40B4-BE49-F238E27FC236}">
                <a16:creationId xmlns:a16="http://schemas.microsoft.com/office/drawing/2014/main" id="{3AFE9553-8DC3-6810-52F3-0B8BF0D4AB11}"/>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17</a:t>
            </a:fld>
            <a:endParaRPr lang="en-GB" dirty="0"/>
          </a:p>
        </p:txBody>
      </p:sp>
    </p:spTree>
    <p:extLst>
      <p:ext uri="{BB962C8B-B14F-4D97-AF65-F5344CB8AC3E}">
        <p14:creationId xmlns:p14="http://schemas.microsoft.com/office/powerpoint/2010/main" val="302785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84424D51-7EB1-C05A-5AEC-EBFDFA442687}"/>
              </a:ext>
            </a:extLst>
          </p:cNvPr>
          <p:cNvSpPr>
            <a:spLocks noGrp="1"/>
          </p:cNvSpPr>
          <p:nvPr>
            <p:ph sz="quarter" idx="14"/>
          </p:nvPr>
        </p:nvSpPr>
        <p:spPr>
          <a:xfrm>
            <a:off x="619125" y="1772816"/>
            <a:ext cx="10963275" cy="3959225"/>
          </a:xfrm>
        </p:spPr>
        <p:txBody>
          <a:bodyPr>
            <a:normAutofit lnSpcReduction="10000"/>
          </a:bodyPr>
          <a:lstStyle/>
          <a:p>
            <a:pPr marL="0" indent="0">
              <a:buNone/>
            </a:pPr>
            <a:r>
              <a:rPr lang="en-GB" altLang="es-ES" b="1" dirty="0">
                <a:solidFill>
                  <a:schemeClr val="accent1"/>
                </a:solidFill>
              </a:rPr>
              <a:t>Intra-laboratory molecular tumour board </a:t>
            </a:r>
          </a:p>
          <a:p>
            <a:pPr>
              <a:buFont typeface="Wingdings" pitchFamily="2" charset="2"/>
              <a:buChar char="ü"/>
            </a:pPr>
            <a:r>
              <a:rPr lang="en-GB" altLang="es-ES" b="1" dirty="0">
                <a:solidFill>
                  <a:schemeClr val="accent1"/>
                </a:solidFill>
              </a:rPr>
              <a:t>Members: </a:t>
            </a:r>
          </a:p>
          <a:p>
            <a:pPr lvl="1"/>
            <a:r>
              <a:rPr lang="en-GB" altLang="es-ES" dirty="0"/>
              <a:t>Molecular biologist </a:t>
            </a:r>
          </a:p>
          <a:p>
            <a:pPr lvl="1"/>
            <a:r>
              <a:rPr lang="en-GB" altLang="es-ES" dirty="0"/>
              <a:t>Pathologist </a:t>
            </a:r>
          </a:p>
          <a:p>
            <a:pPr lvl="1"/>
            <a:r>
              <a:rPr lang="en-GB" altLang="es-ES" dirty="0"/>
              <a:t>Technicians</a:t>
            </a:r>
          </a:p>
          <a:p>
            <a:pPr>
              <a:buFont typeface="Wingdings" pitchFamily="2" charset="2"/>
              <a:buChar char="ü"/>
            </a:pPr>
            <a:r>
              <a:rPr lang="en-GB" altLang="es-ES" b="1" dirty="0">
                <a:solidFill>
                  <a:schemeClr val="accent1"/>
                </a:solidFill>
              </a:rPr>
              <a:t>Aims:</a:t>
            </a:r>
          </a:p>
          <a:p>
            <a:pPr lvl="1"/>
            <a:r>
              <a:rPr lang="en-GB" altLang="es-ES" dirty="0"/>
              <a:t>Check NGS quality</a:t>
            </a:r>
          </a:p>
          <a:p>
            <a:pPr lvl="1"/>
            <a:r>
              <a:rPr lang="en-GB" altLang="es-ES" dirty="0"/>
              <a:t>Discuss NGS data</a:t>
            </a:r>
          </a:p>
          <a:p>
            <a:pPr lvl="1"/>
            <a:r>
              <a:rPr lang="en-GB" altLang="es-ES" dirty="0"/>
              <a:t>Request additional molecular studies</a:t>
            </a:r>
          </a:p>
          <a:p>
            <a:pPr lvl="1"/>
            <a:r>
              <a:rPr lang="en-GB" altLang="es-ES" dirty="0"/>
              <a:t>Integrate histology + clinical history + molecular data</a:t>
            </a:r>
          </a:p>
          <a:p>
            <a:pPr>
              <a:buFont typeface="Wingdings" pitchFamily="2" charset="2"/>
              <a:buChar char="ü"/>
            </a:pPr>
            <a:r>
              <a:rPr lang="en-GB" altLang="es-ES" b="1" dirty="0">
                <a:solidFill>
                  <a:schemeClr val="accent1"/>
                </a:solidFill>
              </a:rPr>
              <a:t>Final result: </a:t>
            </a:r>
          </a:p>
          <a:p>
            <a:pPr lvl="1"/>
            <a:r>
              <a:rPr lang="en-GB" altLang="es-ES" dirty="0"/>
              <a:t>NGS report</a:t>
            </a:r>
          </a:p>
        </p:txBody>
      </p:sp>
      <p:pic>
        <p:nvPicPr>
          <p:cNvPr id="18" name="Imagen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5096905"/>
            <a:ext cx="78105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DAAED84D-8627-74B1-F263-DB224D87A2B6}"/>
              </a:ext>
            </a:extLst>
          </p:cNvPr>
          <p:cNvSpPr>
            <a:spLocks noGrp="1"/>
          </p:cNvSpPr>
          <p:nvPr>
            <p:ph type="body" idx="1"/>
          </p:nvPr>
        </p:nvSpPr>
        <p:spPr>
          <a:xfrm>
            <a:off x="609600" y="773112"/>
            <a:ext cx="10972800" cy="701675"/>
          </a:xfrm>
        </p:spPr>
        <p:txBody>
          <a:bodyPr/>
          <a:lstStyle/>
          <a:p>
            <a:r>
              <a:rPr lang="en-GB" dirty="0">
                <a:sym typeface="Arial"/>
              </a:rPr>
              <a:t>Good teams are noisy </a:t>
            </a:r>
          </a:p>
          <a:p>
            <a:endParaRPr lang="en-GB" dirty="0"/>
          </a:p>
        </p:txBody>
      </p:sp>
      <p:sp>
        <p:nvSpPr>
          <p:cNvPr id="3" name="Title 2">
            <a:extLst>
              <a:ext uri="{FF2B5EF4-FFF2-40B4-BE49-F238E27FC236}">
                <a16:creationId xmlns:a16="http://schemas.microsoft.com/office/drawing/2014/main" id="{325C48E3-59BE-319F-1D3B-78D268158050}"/>
              </a:ext>
            </a:extLst>
          </p:cNvPr>
          <p:cNvSpPr>
            <a:spLocks noGrp="1"/>
          </p:cNvSpPr>
          <p:nvPr>
            <p:ph type="title"/>
          </p:nvPr>
        </p:nvSpPr>
        <p:spPr>
          <a:xfrm>
            <a:off x="619201" y="259200"/>
            <a:ext cx="10963199" cy="864000"/>
          </a:xfrm>
        </p:spPr>
        <p:txBody>
          <a:bodyPr/>
          <a:lstStyle/>
          <a:p>
            <a:r>
              <a:rPr lang="en-GB" dirty="0"/>
              <a:t>Effective communication</a:t>
            </a:r>
          </a:p>
        </p:txBody>
      </p:sp>
      <p:sp>
        <p:nvSpPr>
          <p:cNvPr id="33" name="Content Placeholder 32">
            <a:extLst>
              <a:ext uri="{FF2B5EF4-FFF2-40B4-BE49-F238E27FC236}">
                <a16:creationId xmlns:a16="http://schemas.microsoft.com/office/drawing/2014/main" id="{3D7E9C00-5BAC-421A-A703-426A3DA24296}"/>
              </a:ext>
            </a:extLst>
          </p:cNvPr>
          <p:cNvSpPr>
            <a:spLocks noGrp="1"/>
          </p:cNvSpPr>
          <p:nvPr>
            <p:ph sz="quarter" idx="15"/>
          </p:nvPr>
        </p:nvSpPr>
        <p:spPr>
          <a:xfrm>
            <a:off x="620183" y="6356351"/>
            <a:ext cx="10180339" cy="365125"/>
          </a:xfrm>
        </p:spPr>
        <p:txBody>
          <a:bodyPr/>
          <a:lstStyle/>
          <a:p>
            <a:pPr lvl="0"/>
            <a:r>
              <a:rPr lang="en-GB" dirty="0">
                <a:sym typeface="Calibri"/>
              </a:rPr>
              <a:t>NGS, next-generation sequencing</a:t>
            </a:r>
          </a:p>
          <a:p>
            <a:pPr lvl="0"/>
            <a:r>
              <a:rPr lang="en-GB" dirty="0">
                <a:sym typeface="Calibri"/>
              </a:rPr>
              <a:t>Personal communication, </a:t>
            </a:r>
            <a:r>
              <a:rPr lang="en-GB" dirty="0"/>
              <a:t>López-Ríos, F</a:t>
            </a:r>
            <a:r>
              <a:rPr lang="en-GB" dirty="0">
                <a:sym typeface="Calibri"/>
              </a:rPr>
              <a:t> </a:t>
            </a:r>
          </a:p>
        </p:txBody>
      </p:sp>
      <p:sp>
        <p:nvSpPr>
          <p:cNvPr id="2" name="Slide Number Placeholder 1">
            <a:extLst>
              <a:ext uri="{FF2B5EF4-FFF2-40B4-BE49-F238E27FC236}">
                <a16:creationId xmlns:a16="http://schemas.microsoft.com/office/drawing/2014/main" id="{F7F4E799-7820-E23F-0E27-803CCE2C7ECE}"/>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18</a:t>
            </a:fld>
            <a:endParaRPr lang="en-GB" dirty="0"/>
          </a:p>
        </p:txBody>
      </p:sp>
      <p:sp>
        <p:nvSpPr>
          <p:cNvPr id="39" name="Rectangular Callout 38">
            <a:extLst>
              <a:ext uri="{FF2B5EF4-FFF2-40B4-BE49-F238E27FC236}">
                <a16:creationId xmlns:a16="http://schemas.microsoft.com/office/drawing/2014/main" id="{CAD155A6-ECEC-2FE5-B9B9-E0381F87B209}"/>
              </a:ext>
            </a:extLst>
          </p:cNvPr>
          <p:cNvSpPr/>
          <p:nvPr/>
        </p:nvSpPr>
        <p:spPr>
          <a:xfrm>
            <a:off x="7103189" y="2945789"/>
            <a:ext cx="2304256" cy="1054711"/>
          </a:xfrm>
          <a:prstGeom prst="wedgeRectCallout">
            <a:avLst>
              <a:gd name="adj1" fmla="val -216156"/>
              <a:gd name="adj2" fmla="val 7740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s-ES" sz="22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Pathogenicity</a:t>
            </a:r>
          </a:p>
          <a:p>
            <a:pPr lvl="0" algn="ctr" defTabSz="914400">
              <a:lnSpc>
                <a:spcPts val="2200"/>
              </a:lnSpc>
              <a:spcBef>
                <a:spcPct val="0"/>
              </a:spcBef>
              <a:defRPr/>
            </a:pPr>
            <a:r>
              <a:rPr lang="en-GB" altLang="es-ES" sz="1200" dirty="0">
                <a:solidFill>
                  <a:srgbClr val="FFFFFF"/>
                </a:solidFill>
                <a:latin typeface="Arial" panose="020B0604020202020204" pitchFamily="34" charset="0"/>
                <a:cs typeface="Arial" panose="020B0604020202020204" pitchFamily="34" charset="0"/>
              </a:rPr>
              <a:t>&amp;</a:t>
            </a:r>
            <a:endParaRPr kumimoji="0" lang="en-GB" altLang="es-ES" sz="1200" b="0" i="0" u="none" strike="noStrike" kern="1200" cap="none" spc="0" normalizeH="0" baseline="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s-ES" sz="22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Actionability</a:t>
            </a:r>
          </a:p>
        </p:txBody>
      </p:sp>
      <p:sp>
        <p:nvSpPr>
          <p:cNvPr id="40" name="Rectangular Callout 39">
            <a:extLst>
              <a:ext uri="{FF2B5EF4-FFF2-40B4-BE49-F238E27FC236}">
                <a16:creationId xmlns:a16="http://schemas.microsoft.com/office/drawing/2014/main" id="{A4FCDFEE-603F-A130-21AA-DC4987E373B6}"/>
              </a:ext>
            </a:extLst>
          </p:cNvPr>
          <p:cNvSpPr/>
          <p:nvPr/>
        </p:nvSpPr>
        <p:spPr>
          <a:xfrm>
            <a:off x="3844838" y="2333502"/>
            <a:ext cx="2304256" cy="1054711"/>
          </a:xfrm>
          <a:prstGeom prst="wedgeRectCallout">
            <a:avLst>
              <a:gd name="adj1" fmla="val -104322"/>
              <a:gd name="adj2" fmla="val 3799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s-ES" sz="22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Pre-analytical</a:t>
            </a:r>
          </a:p>
          <a:p>
            <a:pPr lvl="0" algn="ctr" defTabSz="914400">
              <a:lnSpc>
                <a:spcPts val="2200"/>
              </a:lnSpc>
              <a:spcBef>
                <a:spcPct val="0"/>
              </a:spcBef>
              <a:defRPr/>
            </a:pPr>
            <a:r>
              <a:rPr lang="en-GB" altLang="es-ES" sz="1200" dirty="0">
                <a:solidFill>
                  <a:srgbClr val="FFFFFF"/>
                </a:solidFill>
                <a:latin typeface="Arial" panose="020B0604020202020204" pitchFamily="34" charset="0"/>
                <a:cs typeface="Arial" panose="020B0604020202020204" pitchFamily="34" charset="0"/>
              </a:rPr>
              <a:t>&amp;</a:t>
            </a:r>
            <a:endParaRPr kumimoji="0" lang="en-GB" altLang="es-ES" sz="1200" b="0" i="0" u="none" strike="noStrike" kern="1200" cap="none" spc="0" normalizeH="0" baseline="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s-ES" sz="22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Analytical issues</a:t>
            </a:r>
          </a:p>
        </p:txBody>
      </p:sp>
      <p:sp>
        <p:nvSpPr>
          <p:cNvPr id="41" name="Rectangular Callout 40">
            <a:extLst>
              <a:ext uri="{FF2B5EF4-FFF2-40B4-BE49-F238E27FC236}">
                <a16:creationId xmlns:a16="http://schemas.microsoft.com/office/drawing/2014/main" id="{AE0916C5-5414-788A-0A0F-E2241C9E67FE}"/>
              </a:ext>
            </a:extLst>
          </p:cNvPr>
          <p:cNvSpPr/>
          <p:nvPr/>
        </p:nvSpPr>
        <p:spPr>
          <a:xfrm>
            <a:off x="9216996" y="4240200"/>
            <a:ext cx="2304256" cy="1254374"/>
          </a:xfrm>
          <a:prstGeom prst="wedgeRectCallout">
            <a:avLst>
              <a:gd name="adj1" fmla="val -224917"/>
              <a:gd name="adj2" fmla="val -2389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ts val="2200"/>
              </a:lnSpc>
              <a:spcBef>
                <a:spcPct val="0"/>
              </a:spcBef>
              <a:spcAft>
                <a:spcPts val="0"/>
              </a:spcAft>
              <a:buClrTx/>
              <a:buSzTx/>
              <a:buFontTx/>
              <a:buNone/>
              <a:tabLst/>
              <a:defRPr/>
            </a:pPr>
            <a:r>
              <a:rPr kumimoji="0" lang="en-GB" altLang="es-ES" sz="22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Molecular redundancy</a:t>
            </a:r>
          </a:p>
          <a:p>
            <a:pPr marL="0" marR="0" lvl="0" indent="0" algn="ctr" defTabSz="914400" rtl="0" eaLnBrk="1" fontAlgn="auto" latinLnBrk="0" hangingPunct="1">
              <a:lnSpc>
                <a:spcPts val="2200"/>
              </a:lnSpc>
              <a:spcBef>
                <a:spcPct val="0"/>
              </a:spcBef>
              <a:spcAft>
                <a:spcPts val="0"/>
              </a:spcAft>
              <a:buClrTx/>
              <a:buSzTx/>
              <a:buFontTx/>
              <a:buNone/>
              <a:tabLst/>
              <a:defRPr/>
            </a:pPr>
            <a:r>
              <a:rPr kumimoji="0" lang="en-GB" altLang="es-ES" sz="12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&amp;</a:t>
            </a:r>
          </a:p>
          <a:p>
            <a:pPr marL="0" marR="0" lvl="0" indent="0" algn="ctr" defTabSz="914400" rtl="0" eaLnBrk="1" fontAlgn="auto" latinLnBrk="0" hangingPunct="1">
              <a:lnSpc>
                <a:spcPts val="2200"/>
              </a:lnSpc>
              <a:spcBef>
                <a:spcPct val="0"/>
              </a:spcBef>
              <a:spcAft>
                <a:spcPts val="0"/>
              </a:spcAft>
              <a:buClrTx/>
              <a:buSzTx/>
              <a:buFontTx/>
              <a:buNone/>
              <a:tabLst/>
              <a:defRPr/>
            </a:pPr>
            <a:r>
              <a:rPr kumimoji="0" lang="en-GB" altLang="es-ES" sz="2200" b="0" i="0" u="none" strike="noStrike" kern="1200" cap="none" spc="0" normalizeH="0" baseline="0" dirty="0">
                <a:ln>
                  <a:noFill/>
                </a:ln>
                <a:solidFill>
                  <a:prstClr val="white"/>
                </a:solidFill>
                <a:effectLst/>
                <a:uLnTx/>
                <a:uFillTx/>
                <a:latin typeface="Arial" panose="020B0604020202020204" pitchFamily="34" charset="0"/>
                <a:cs typeface="Arial" panose="020B0604020202020204" pitchFamily="34" charset="0"/>
              </a:rPr>
              <a:t>Pan-negative</a:t>
            </a:r>
          </a:p>
        </p:txBody>
      </p:sp>
    </p:spTree>
    <p:extLst>
      <p:ext uri="{BB962C8B-B14F-4D97-AF65-F5344CB8AC3E}">
        <p14:creationId xmlns:p14="http://schemas.microsoft.com/office/powerpoint/2010/main" val="897295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oogle Shape;735;p24"/>
          <p:cNvPicPr preferRelativeResize="0"/>
          <p:nvPr/>
        </p:nvPicPr>
        <p:blipFill rotWithShape="1">
          <a:blip r:embed="rId2">
            <a:alphaModFix/>
          </a:blip>
          <a:srcRect/>
          <a:stretch/>
        </p:blipFill>
        <p:spPr>
          <a:xfrm>
            <a:off x="1350286" y="867814"/>
            <a:ext cx="9491428" cy="5122372"/>
          </a:xfrm>
          <a:prstGeom prst="rect">
            <a:avLst/>
          </a:prstGeom>
          <a:noFill/>
          <a:ln>
            <a:noFill/>
          </a:ln>
        </p:spPr>
      </p:pic>
      <p:pic>
        <p:nvPicPr>
          <p:cNvPr id="4098" name="Picture 2" descr="https://lh3.googleusercontent.com/qmbRT_B84j_u2dVvmdBCOj7xX42qw8XQ-tNL6J-D3tA0hBy-KXEOyFCHXKUfJRF5OiRa9BWc9Oezl8ycASaxu--JHgCuURSaaUj41efKHiYcipfWaPd48gLXq5yUmv4Uplq-cCIVT-nIpqiZm41X=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0596" y="4614972"/>
            <a:ext cx="1462236" cy="14622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A098730-126E-70BE-C2B8-ECCC2230D13F}"/>
              </a:ext>
            </a:extLst>
          </p:cNvPr>
          <p:cNvSpPr>
            <a:spLocks noGrp="1"/>
          </p:cNvSpPr>
          <p:nvPr>
            <p:ph type="title"/>
          </p:nvPr>
        </p:nvSpPr>
        <p:spPr>
          <a:xfrm>
            <a:off x="619201" y="259200"/>
            <a:ext cx="10963199" cy="864000"/>
          </a:xfrm>
        </p:spPr>
        <p:txBody>
          <a:bodyPr>
            <a:normAutofit/>
          </a:bodyPr>
          <a:lstStyle/>
          <a:p>
            <a:r>
              <a:rPr lang="en-GB" sz="2400" dirty="0"/>
              <a:t>A comprehensive perspective of cancer biomarker testing</a:t>
            </a:r>
          </a:p>
        </p:txBody>
      </p:sp>
      <p:sp>
        <p:nvSpPr>
          <p:cNvPr id="3" name="Slide Number Placeholder 2">
            <a:extLst>
              <a:ext uri="{FF2B5EF4-FFF2-40B4-BE49-F238E27FC236}">
                <a16:creationId xmlns:a16="http://schemas.microsoft.com/office/drawing/2014/main" id="{C83194CE-32A1-D86F-0CAE-DB7406C75AC8}"/>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19</a:t>
            </a:fld>
            <a:endParaRPr lang="en-GB" dirty="0"/>
          </a:p>
        </p:txBody>
      </p:sp>
      <p:sp>
        <p:nvSpPr>
          <p:cNvPr id="7" name="Content Placeholder 6">
            <a:extLst>
              <a:ext uri="{FF2B5EF4-FFF2-40B4-BE49-F238E27FC236}">
                <a16:creationId xmlns:a16="http://schemas.microsoft.com/office/drawing/2014/main" id="{2E432593-5BD1-C5C3-487C-8E5EEE800812}"/>
              </a:ext>
            </a:extLst>
          </p:cNvPr>
          <p:cNvSpPr>
            <a:spLocks noGrp="1"/>
          </p:cNvSpPr>
          <p:nvPr>
            <p:ph sz="quarter" idx="15"/>
          </p:nvPr>
        </p:nvSpPr>
        <p:spPr>
          <a:xfrm>
            <a:off x="620183" y="6356351"/>
            <a:ext cx="10180339" cy="365125"/>
          </a:xfrm>
        </p:spPr>
        <p:txBody>
          <a:bodyPr anchor="b" anchorCtr="0"/>
          <a:lstStyle/>
          <a:p>
            <a:pPr lvl="0"/>
            <a:r>
              <a:rPr lang="en-GB" dirty="0">
                <a:solidFill>
                  <a:schemeClr val="tx2"/>
                </a:solidFill>
                <a:sym typeface="Calibri"/>
              </a:rPr>
              <a:t>AI, artificial intelligence; H&amp;E, hematoxylin and eosin; IASLC, International Association for the Study of Lung Cancer; IHC, immunohistochemistry; PD-L1, programmed death ligand-1; TIL, tumour infiltrating lymphocytes; TTF1, thyroid transcription factor-1</a:t>
            </a:r>
          </a:p>
          <a:p>
            <a:pPr lvl="0"/>
            <a:r>
              <a:rPr lang="en-GB" dirty="0">
                <a:solidFill>
                  <a:schemeClr val="tx2"/>
                </a:solidFill>
                <a:sym typeface="Calibri"/>
              </a:rPr>
              <a:t>Conde E, et al. Mod Pathol. 2022;35:1754-1756</a:t>
            </a:r>
            <a:endParaRPr lang="en-GB" altLang="es-ES" dirty="0">
              <a:solidFill>
                <a:schemeClr val="tx2"/>
              </a:solidFill>
            </a:endParaRPr>
          </a:p>
        </p:txBody>
      </p:sp>
      <p:sp>
        <p:nvSpPr>
          <p:cNvPr id="12" name="Oval 11">
            <a:extLst>
              <a:ext uri="{FF2B5EF4-FFF2-40B4-BE49-F238E27FC236}">
                <a16:creationId xmlns:a16="http://schemas.microsoft.com/office/drawing/2014/main" id="{C703EB86-9563-CC7E-8F59-CF054EC8D92C}"/>
              </a:ext>
            </a:extLst>
          </p:cNvPr>
          <p:cNvSpPr/>
          <p:nvPr/>
        </p:nvSpPr>
        <p:spPr>
          <a:xfrm>
            <a:off x="7176120" y="4972527"/>
            <a:ext cx="1152128" cy="733603"/>
          </a:xfrm>
          <a:prstGeom prst="ellipse">
            <a:avLst/>
          </a:prstGeom>
          <a:solidFill>
            <a:srgbClr val="ACC9E9"/>
          </a:solidFill>
          <a:ln w="15875">
            <a:solidFill>
              <a:srgbClr val="2374BB"/>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GB" sz="1100" b="1" dirty="0">
                <a:solidFill>
                  <a:srgbClr val="2374BB"/>
                </a:solidFill>
              </a:rPr>
              <a:t>Clinical</a:t>
            </a:r>
            <a:br>
              <a:rPr lang="en-GB" sz="1100" b="1" dirty="0">
                <a:solidFill>
                  <a:srgbClr val="2374BB"/>
                </a:solidFill>
              </a:rPr>
            </a:br>
            <a:r>
              <a:rPr lang="en-GB" sz="1100" b="1" dirty="0">
                <a:solidFill>
                  <a:srgbClr val="2374BB"/>
                </a:solidFill>
              </a:rPr>
              <a:t>molecular</a:t>
            </a:r>
          </a:p>
          <a:p>
            <a:pPr algn="ctr">
              <a:lnSpc>
                <a:spcPct val="90000"/>
              </a:lnSpc>
            </a:pPr>
            <a:r>
              <a:rPr lang="en-GB" sz="1100" b="1" dirty="0">
                <a:solidFill>
                  <a:srgbClr val="2374BB"/>
                </a:solidFill>
              </a:rPr>
              <a:t>tumour board</a:t>
            </a:r>
          </a:p>
        </p:txBody>
      </p:sp>
      <p:sp>
        <p:nvSpPr>
          <p:cNvPr id="15" name="Oval 14">
            <a:extLst>
              <a:ext uri="{FF2B5EF4-FFF2-40B4-BE49-F238E27FC236}">
                <a16:creationId xmlns:a16="http://schemas.microsoft.com/office/drawing/2014/main" id="{4FDBE968-746F-5DC0-6823-5A13F2E13A55}"/>
              </a:ext>
            </a:extLst>
          </p:cNvPr>
          <p:cNvSpPr/>
          <p:nvPr/>
        </p:nvSpPr>
        <p:spPr>
          <a:xfrm>
            <a:off x="4943872" y="4972527"/>
            <a:ext cx="1364833" cy="733603"/>
          </a:xfrm>
          <a:prstGeom prst="ellipse">
            <a:avLst/>
          </a:prstGeom>
          <a:solidFill>
            <a:srgbClr val="ACC9E9"/>
          </a:solidFill>
          <a:ln w="15875">
            <a:solidFill>
              <a:srgbClr val="2374BB"/>
            </a:solidFill>
            <a:prstDash val="sysDot"/>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lnSpc>
                <a:spcPct val="90000"/>
              </a:lnSpc>
            </a:pPr>
            <a:r>
              <a:rPr lang="en-GB" sz="1100" b="1" dirty="0">
                <a:solidFill>
                  <a:srgbClr val="2374BB"/>
                </a:solidFill>
              </a:rPr>
              <a:t>Intralaboratory</a:t>
            </a:r>
            <a:br>
              <a:rPr lang="en-GB" sz="1100" b="1" dirty="0">
                <a:solidFill>
                  <a:srgbClr val="2374BB"/>
                </a:solidFill>
              </a:rPr>
            </a:br>
            <a:r>
              <a:rPr lang="en-GB" sz="1100" b="1" dirty="0">
                <a:solidFill>
                  <a:srgbClr val="2374BB"/>
                </a:solidFill>
              </a:rPr>
              <a:t>molecular</a:t>
            </a:r>
          </a:p>
          <a:p>
            <a:pPr algn="ctr">
              <a:lnSpc>
                <a:spcPct val="90000"/>
              </a:lnSpc>
            </a:pPr>
            <a:r>
              <a:rPr lang="en-GB" sz="1100" b="1" dirty="0">
                <a:solidFill>
                  <a:srgbClr val="2374BB"/>
                </a:solidFill>
              </a:rPr>
              <a:t>tumour board</a:t>
            </a:r>
          </a:p>
        </p:txBody>
      </p:sp>
      <p:sp>
        <p:nvSpPr>
          <p:cNvPr id="16" name="Rectangle 15">
            <a:extLst>
              <a:ext uri="{FF2B5EF4-FFF2-40B4-BE49-F238E27FC236}">
                <a16:creationId xmlns:a16="http://schemas.microsoft.com/office/drawing/2014/main" id="{09F8511C-6293-1E78-F7B8-46F7ED7D5244}"/>
              </a:ext>
            </a:extLst>
          </p:cNvPr>
          <p:cNvSpPr/>
          <p:nvPr/>
        </p:nvSpPr>
        <p:spPr>
          <a:xfrm>
            <a:off x="7236000" y="3276000"/>
            <a:ext cx="1380280" cy="432000"/>
          </a:xfrm>
          <a:prstGeom prst="rect">
            <a:avLst/>
          </a:prstGeom>
          <a:solidFill>
            <a:srgbClr val="E4ECF7"/>
          </a:solidFill>
          <a:ln>
            <a:noFill/>
          </a:ln>
          <a:effectLst/>
        </p:spPr>
        <p:style>
          <a:lnRef idx="1">
            <a:schemeClr val="accent1"/>
          </a:lnRef>
          <a:fillRef idx="3">
            <a:schemeClr val="accent1"/>
          </a:fillRef>
          <a:effectRef idx="2">
            <a:schemeClr val="accent1"/>
          </a:effectRef>
          <a:fontRef idx="minor">
            <a:schemeClr val="lt1"/>
          </a:fontRef>
        </p:style>
        <p:txBody>
          <a:bodyPr lIns="36000" tIns="0" rIns="36000" bIns="0" rtlCol="0" anchor="ctr"/>
          <a:lstStyle/>
          <a:p>
            <a:pPr marL="133350" indent="-133350">
              <a:buFont typeface="Wingdings" pitchFamily="2" charset="2"/>
              <a:buChar char="§"/>
            </a:pPr>
            <a:r>
              <a:rPr lang="en-GB" sz="1100" dirty="0">
                <a:solidFill>
                  <a:schemeClr val="tx1"/>
                </a:solidFill>
              </a:rPr>
              <a:t>Tumour content per block?</a:t>
            </a:r>
          </a:p>
        </p:txBody>
      </p:sp>
    </p:spTree>
    <p:extLst>
      <p:ext uri="{BB962C8B-B14F-4D97-AF65-F5344CB8AC3E}">
        <p14:creationId xmlns:p14="http://schemas.microsoft.com/office/powerpoint/2010/main" val="319846486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65DA5-B6EB-17C2-6273-A7B265DED9BC}"/>
              </a:ext>
            </a:extLst>
          </p:cNvPr>
          <p:cNvSpPr>
            <a:spLocks noGrp="1"/>
          </p:cNvSpPr>
          <p:nvPr>
            <p:ph type="title"/>
          </p:nvPr>
        </p:nvSpPr>
        <p:spPr/>
        <p:txBody>
          <a:bodyPr>
            <a:normAutofit fontScale="90000"/>
          </a:bodyPr>
          <a:lstStyle/>
          <a:p>
            <a:r>
              <a:rPr lang="en-GB" noProof="0" dirty="0"/>
              <a:t>Virtual experts knowledge share</a:t>
            </a:r>
            <a:br>
              <a:rPr lang="en-GB" noProof="0" dirty="0"/>
            </a:br>
            <a:br>
              <a:rPr lang="en-GB" noProof="0" dirty="0"/>
            </a:br>
            <a:br>
              <a:rPr lang="en-GB" noProof="0" dirty="0"/>
            </a:br>
            <a:r>
              <a:rPr lang="en-GB" dirty="0"/>
              <a:t>Precision oncology in practice – The journey from testing to treatment in lung and prostate cancer</a:t>
            </a:r>
            <a:br>
              <a:rPr lang="en-GB" dirty="0"/>
            </a:br>
            <a:endParaRPr lang="en-GB" dirty="0"/>
          </a:p>
        </p:txBody>
      </p:sp>
      <p:sp>
        <p:nvSpPr>
          <p:cNvPr id="5" name="Subtitle 4">
            <a:extLst>
              <a:ext uri="{FF2B5EF4-FFF2-40B4-BE49-F238E27FC236}">
                <a16:creationId xmlns:a16="http://schemas.microsoft.com/office/drawing/2014/main" id="{1C6C10A3-DA5F-A9D1-38B7-84261F776408}"/>
              </a:ext>
            </a:extLst>
          </p:cNvPr>
          <p:cNvSpPr>
            <a:spLocks noGrp="1"/>
          </p:cNvSpPr>
          <p:nvPr>
            <p:ph type="subTitle" idx="1"/>
          </p:nvPr>
        </p:nvSpPr>
        <p:spPr>
          <a:xfrm>
            <a:off x="551384" y="5085184"/>
            <a:ext cx="10972800" cy="864096"/>
          </a:xfrm>
        </p:spPr>
        <p:txBody>
          <a:bodyPr>
            <a:noAutofit/>
          </a:bodyPr>
          <a:lstStyle/>
          <a:p>
            <a:r>
              <a:rPr lang="en-GB" b="1" noProof="0" dirty="0"/>
              <a:t>Tuesday 30</a:t>
            </a:r>
            <a:r>
              <a:rPr lang="en-GB" b="1" baseline="30000" noProof="0" dirty="0"/>
              <a:t>th</a:t>
            </a:r>
            <a:r>
              <a:rPr lang="en-GB" b="1" noProof="0" dirty="0"/>
              <a:t> April 2024</a:t>
            </a:r>
            <a:endParaRPr lang="en-GB" altLang="es-ES" sz="3200" b="1" noProof="0" dirty="0"/>
          </a:p>
        </p:txBody>
      </p:sp>
      <p:sp>
        <p:nvSpPr>
          <p:cNvPr id="9" name="Slide Number Placeholder 8">
            <a:extLst>
              <a:ext uri="{FF2B5EF4-FFF2-40B4-BE49-F238E27FC236}">
                <a16:creationId xmlns:a16="http://schemas.microsoft.com/office/drawing/2014/main" id="{BDBBD749-348B-3E78-7BBD-1037DE15F20B}"/>
              </a:ext>
            </a:extLst>
          </p:cNvPr>
          <p:cNvSpPr>
            <a:spLocks noGrp="1"/>
          </p:cNvSpPr>
          <p:nvPr>
            <p:ph type="sldNum" sz="quarter" idx="4"/>
          </p:nvPr>
        </p:nvSpPr>
        <p:spPr/>
        <p:txBody>
          <a:bodyPr/>
          <a:lstStyle/>
          <a:p>
            <a:fld id="{FCE43C0F-8A7B-3A4B-9DB5-B3472E36E833}" type="slidenum">
              <a:rPr lang="en-GB" smtClean="0"/>
              <a:pPr/>
              <a:t>2</a:t>
            </a:fld>
            <a:endParaRPr lang="en-GB" dirty="0"/>
          </a:p>
        </p:txBody>
      </p:sp>
    </p:spTree>
    <p:extLst>
      <p:ext uri="{BB962C8B-B14F-4D97-AF65-F5344CB8AC3E}">
        <p14:creationId xmlns:p14="http://schemas.microsoft.com/office/powerpoint/2010/main" val="381637058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sz="4000" b="1" dirty="0"/>
              <a:t>Overview of challenges related to biomarker testing across all tumours</a:t>
            </a:r>
            <a:br>
              <a:rPr lang="en-GB" sz="4000" b="1" dirty="0"/>
            </a:br>
            <a:br>
              <a:rPr lang="en-GB" sz="4000" b="1" dirty="0"/>
            </a:br>
            <a:r>
              <a:rPr lang="en-GB" dirty="0"/>
              <a:t>Q&amp;A Session</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smtClean="0"/>
              <a:pPr/>
              <a:t>20</a:t>
            </a:fld>
            <a:endParaRPr lang="en-GB" dirty="0"/>
          </a:p>
        </p:txBody>
      </p:sp>
    </p:spTree>
    <p:extLst>
      <p:ext uri="{BB962C8B-B14F-4D97-AF65-F5344CB8AC3E}">
        <p14:creationId xmlns:p14="http://schemas.microsoft.com/office/powerpoint/2010/main" val="2136678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BFA6-EDAC-729B-1A6E-00EFD0DA1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5D87E-DFA1-E0F4-D606-ED3681D18945}"/>
              </a:ext>
            </a:extLst>
          </p:cNvPr>
          <p:cNvSpPr>
            <a:spLocks noGrp="1"/>
          </p:cNvSpPr>
          <p:nvPr>
            <p:ph type="title"/>
          </p:nvPr>
        </p:nvSpPr>
        <p:spPr>
          <a:xfrm>
            <a:off x="609600" y="274638"/>
            <a:ext cx="10972800" cy="1642194"/>
          </a:xfrm>
        </p:spPr>
        <p:txBody>
          <a:bodyPr>
            <a:normAutofit/>
          </a:bodyPr>
          <a:lstStyle/>
          <a:p>
            <a:r>
              <a:rPr lang="en-GB" sz="3600" kern="1200" dirty="0">
                <a:latin typeface="Arial" panose="020B0604020202020204" pitchFamily="34" charset="0"/>
                <a:cs typeface="Arial" panose="020B0604020202020204" pitchFamily="34" charset="0"/>
              </a:rPr>
              <a:t>Addressing the challenges of biomarker testing in lung cancer</a:t>
            </a:r>
            <a:endParaRPr lang="en-GB" sz="3600" dirty="0"/>
          </a:p>
        </p:txBody>
      </p:sp>
      <p:sp>
        <p:nvSpPr>
          <p:cNvPr id="7" name="Subtitle 6">
            <a:extLst>
              <a:ext uri="{FF2B5EF4-FFF2-40B4-BE49-F238E27FC236}">
                <a16:creationId xmlns:a16="http://schemas.microsoft.com/office/drawing/2014/main" id="{FFA947B2-3C6E-2968-1604-181384321CC2}"/>
              </a:ext>
            </a:extLst>
          </p:cNvPr>
          <p:cNvSpPr>
            <a:spLocks noGrp="1"/>
          </p:cNvSpPr>
          <p:nvPr>
            <p:ph type="subTitle" idx="1"/>
          </p:nvPr>
        </p:nvSpPr>
        <p:spPr>
          <a:xfrm>
            <a:off x="608281" y="4927600"/>
            <a:ext cx="10972800" cy="1655762"/>
          </a:xfrm>
        </p:spPr>
        <p:txBody>
          <a:bodyPr>
            <a:noAutofit/>
          </a:bodyPr>
          <a:lstStyle/>
          <a:p>
            <a:pPr algn="ctr" defTabSz="533400">
              <a:lnSpc>
                <a:spcPct val="90000"/>
              </a:lnSpc>
              <a:spcBef>
                <a:spcPct val="0"/>
              </a:spcBef>
              <a:spcAft>
                <a:spcPts val="600"/>
              </a:spcAft>
            </a:pPr>
            <a:r>
              <a:rPr lang="en-GB" sz="3200" b="1" dirty="0">
                <a:solidFill>
                  <a:schemeClr val="bg1"/>
                </a:solidFill>
              </a:rPr>
              <a:t>Assoc. Prof. Herbert Loong</a:t>
            </a:r>
          </a:p>
          <a:p>
            <a:pPr algn="ctr" defTabSz="533400">
              <a:lnSpc>
                <a:spcPct val="90000"/>
              </a:lnSpc>
              <a:spcBef>
                <a:spcPct val="0"/>
              </a:spcBef>
              <a:spcAft>
                <a:spcPct val="35000"/>
              </a:spcAft>
            </a:pPr>
            <a:r>
              <a:rPr lang="en-GB" sz="2400" b="1" i="0" dirty="0">
                <a:solidFill>
                  <a:schemeClr val="bg1"/>
                </a:solidFill>
                <a:effectLst/>
              </a:rPr>
              <a:t>Medical Oncologist</a:t>
            </a:r>
            <a:br>
              <a:rPr lang="en-GB" sz="2400" b="1" i="0" dirty="0">
                <a:solidFill>
                  <a:schemeClr val="bg1"/>
                </a:solidFill>
                <a:effectLst/>
              </a:rPr>
            </a:br>
            <a:r>
              <a:rPr lang="en-GB" sz="2400" b="1" i="0" dirty="0">
                <a:solidFill>
                  <a:schemeClr val="bg1"/>
                </a:solidFill>
                <a:effectLst/>
              </a:rPr>
              <a:t>The Chinese University of Hong Kong, HK</a:t>
            </a:r>
            <a:endParaRPr lang="en-GB" altLang="es-ES" sz="2400" b="1" dirty="0"/>
          </a:p>
        </p:txBody>
      </p:sp>
      <p:sp>
        <p:nvSpPr>
          <p:cNvPr id="3" name="Slide Number Placeholder 2">
            <a:extLst>
              <a:ext uri="{FF2B5EF4-FFF2-40B4-BE49-F238E27FC236}">
                <a16:creationId xmlns:a16="http://schemas.microsoft.com/office/drawing/2014/main" id="{44917531-1BF6-4042-B1FA-D12A44D11E6A}"/>
              </a:ext>
            </a:extLst>
          </p:cNvPr>
          <p:cNvSpPr>
            <a:spLocks noGrp="1"/>
          </p:cNvSpPr>
          <p:nvPr>
            <p:ph type="sldNum" sz="quarter" idx="4"/>
          </p:nvPr>
        </p:nvSpPr>
        <p:spPr/>
        <p:txBody>
          <a:bodyPr/>
          <a:lstStyle/>
          <a:p>
            <a:fld id="{FCE43C0F-8A7B-3A4B-9DB5-B3472E36E833}" type="slidenum">
              <a:rPr lang="en-GB" smtClean="0"/>
              <a:pPr/>
              <a:t>21</a:t>
            </a:fld>
            <a:endParaRPr lang="en-GB" dirty="0"/>
          </a:p>
        </p:txBody>
      </p:sp>
      <p:pic>
        <p:nvPicPr>
          <p:cNvPr id="8" name="Picture 2" descr="Dr. Herbert Loong - CUHK - Oncology">
            <a:extLst>
              <a:ext uri="{FF2B5EF4-FFF2-40B4-BE49-F238E27FC236}">
                <a16:creationId xmlns:a16="http://schemas.microsoft.com/office/drawing/2014/main" id="{20453147-E285-690E-635F-798785A9C9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695"/>
          <a:stretch/>
        </p:blipFill>
        <p:spPr bwMode="auto">
          <a:xfrm>
            <a:off x="5007581" y="1901488"/>
            <a:ext cx="2176838" cy="2727766"/>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66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CuadroTexto 26"/>
          <p:cNvSpPr txBox="1">
            <a:spLocks noChangeArrowheads="1"/>
          </p:cNvSpPr>
          <p:nvPr/>
        </p:nvSpPr>
        <p:spPr bwMode="auto">
          <a:xfrm>
            <a:off x="482600" y="6346825"/>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s-ES" sz="1200" b="0" i="0" u="none" strike="noStrike" kern="1200" cap="none" spc="0" normalizeH="0" baseline="0" dirty="0">
              <a:ln>
                <a:noFill/>
              </a:ln>
              <a:solidFill>
                <a:prstClr val="black"/>
              </a:solidFill>
              <a:effectLst/>
              <a:uLnTx/>
              <a:uFillTx/>
              <a:latin typeface="Calibri" panose="020F0502020204030204"/>
              <a:ea typeface="ＭＳ Ｐゴシック" panose="020B0600070205080204" pitchFamily="34" charset="-128"/>
              <a:cs typeface="+mn-cs"/>
            </a:endParaRPr>
          </a:p>
        </p:txBody>
      </p:sp>
      <p:graphicFrame>
        <p:nvGraphicFramePr>
          <p:cNvPr id="28" name="Chart 27">
            <a:extLst>
              <a:ext uri="{FF2B5EF4-FFF2-40B4-BE49-F238E27FC236}">
                <a16:creationId xmlns:a16="http://schemas.microsoft.com/office/drawing/2014/main" id="{2ACCA7BC-78F0-FC02-09C9-0A5A1D9D2E7E}"/>
              </a:ext>
            </a:extLst>
          </p:cNvPr>
          <p:cNvGraphicFramePr/>
          <p:nvPr>
            <p:extLst>
              <p:ext uri="{D42A27DB-BD31-4B8C-83A1-F6EECF244321}">
                <p14:modId xmlns:p14="http://schemas.microsoft.com/office/powerpoint/2010/main" val="1837608144"/>
              </p:ext>
            </p:extLst>
          </p:nvPr>
        </p:nvGraphicFramePr>
        <p:xfrm>
          <a:off x="3400663" y="1821018"/>
          <a:ext cx="5970336" cy="3980223"/>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CE0CEAB5-915F-55BB-C788-E9D6C42081DE}"/>
              </a:ext>
            </a:extLst>
          </p:cNvPr>
          <p:cNvSpPr txBox="1"/>
          <p:nvPr/>
        </p:nvSpPr>
        <p:spPr>
          <a:xfrm>
            <a:off x="4539458" y="1196752"/>
            <a:ext cx="1704751" cy="153154"/>
          </a:xfrm>
          <a:prstGeom prst="rect">
            <a:avLst/>
          </a:prstGeom>
          <a:noFill/>
        </p:spPr>
        <p:txBody>
          <a:bodyPr wrap="none" lIns="0" tIns="0" rIns="0" bIns="0" rtlCol="0">
            <a:spAutoFit/>
          </a:bodyPr>
          <a:lstStyle/>
          <a:p>
            <a:pPr algn="r" defTabSz="685664"/>
            <a:r>
              <a:rPr lang="en-GB" sz="1000" i="1" dirty="0">
                <a:solidFill>
                  <a:srgbClr val="000000">
                    <a:lumMod val="65000"/>
                    <a:lumOff val="35000"/>
                  </a:srgbClr>
                </a:solidFill>
                <a:latin typeface="Arial" panose="020B0604020202020204"/>
              </a:rPr>
              <a:t>NTRK </a:t>
            </a:r>
            <a:r>
              <a:rPr lang="en-GB" sz="1000" dirty="0">
                <a:solidFill>
                  <a:srgbClr val="000000">
                    <a:lumMod val="65000"/>
                    <a:lumOff val="35000"/>
                  </a:srgbClr>
                </a:solidFill>
                <a:latin typeface="Arial" panose="020B0604020202020204"/>
              </a:rPr>
              <a:t>rearrangement (0.23%)</a:t>
            </a:r>
          </a:p>
        </p:txBody>
      </p:sp>
      <p:sp>
        <p:nvSpPr>
          <p:cNvPr id="30" name="TextBox 29">
            <a:extLst>
              <a:ext uri="{FF2B5EF4-FFF2-40B4-BE49-F238E27FC236}">
                <a16:creationId xmlns:a16="http://schemas.microsoft.com/office/drawing/2014/main" id="{9A5A21B9-B3EF-72D6-5B9F-BA64398A7E3F}"/>
              </a:ext>
            </a:extLst>
          </p:cNvPr>
          <p:cNvSpPr txBox="1"/>
          <p:nvPr/>
        </p:nvSpPr>
        <p:spPr>
          <a:xfrm>
            <a:off x="4342034" y="1402274"/>
            <a:ext cx="1542937" cy="153154"/>
          </a:xfrm>
          <a:prstGeom prst="rect">
            <a:avLst/>
          </a:prstGeom>
          <a:noFill/>
        </p:spPr>
        <p:txBody>
          <a:bodyPr wrap="none" lIns="0" tIns="0" rIns="0" bIns="0" rtlCol="0">
            <a:spAutoFit/>
          </a:bodyPr>
          <a:lstStyle/>
          <a:p>
            <a:pPr algn="r" defTabSz="685664"/>
            <a:r>
              <a:rPr lang="en-GB" sz="1000" i="1" dirty="0">
                <a:solidFill>
                  <a:srgbClr val="000000">
                    <a:lumMod val="65000"/>
                    <a:lumOff val="35000"/>
                  </a:srgbClr>
                </a:solidFill>
                <a:latin typeface="Arial" panose="020B0604020202020204"/>
              </a:rPr>
              <a:t>RET </a:t>
            </a:r>
            <a:r>
              <a:rPr lang="en-GB" sz="1000" dirty="0">
                <a:solidFill>
                  <a:srgbClr val="000000">
                    <a:lumMod val="65000"/>
                    <a:lumOff val="35000"/>
                  </a:srgbClr>
                </a:solidFill>
                <a:latin typeface="Arial" panose="020B0604020202020204"/>
              </a:rPr>
              <a:t>rearrangement (1.7%)</a:t>
            </a:r>
          </a:p>
        </p:txBody>
      </p:sp>
      <p:sp>
        <p:nvSpPr>
          <p:cNvPr id="31" name="TextBox 30">
            <a:extLst>
              <a:ext uri="{FF2B5EF4-FFF2-40B4-BE49-F238E27FC236}">
                <a16:creationId xmlns:a16="http://schemas.microsoft.com/office/drawing/2014/main" id="{9474F0F0-D29B-D5C9-6481-DAAAE873AA12}"/>
              </a:ext>
            </a:extLst>
          </p:cNvPr>
          <p:cNvSpPr txBox="1"/>
          <p:nvPr/>
        </p:nvSpPr>
        <p:spPr>
          <a:xfrm>
            <a:off x="4019238" y="1607796"/>
            <a:ext cx="1695636" cy="153154"/>
          </a:xfrm>
          <a:prstGeom prst="rect">
            <a:avLst/>
          </a:prstGeom>
          <a:noFill/>
        </p:spPr>
        <p:txBody>
          <a:bodyPr wrap="none" lIns="0" tIns="0" rIns="0" bIns="0" rtlCol="0">
            <a:spAutoFit/>
          </a:bodyPr>
          <a:lstStyle/>
          <a:p>
            <a:pPr algn="r" defTabSz="685664"/>
            <a:r>
              <a:rPr lang="en-GB" sz="1000" i="1" dirty="0">
                <a:solidFill>
                  <a:srgbClr val="000000">
                    <a:lumMod val="65000"/>
                    <a:lumOff val="35000"/>
                  </a:srgbClr>
                </a:solidFill>
                <a:latin typeface="Arial" panose="020B0604020202020204"/>
              </a:rPr>
              <a:t>BRAF </a:t>
            </a:r>
            <a:r>
              <a:rPr lang="en-GB" sz="1000" dirty="0">
                <a:solidFill>
                  <a:srgbClr val="000000">
                    <a:lumMod val="65000"/>
                    <a:lumOff val="35000"/>
                  </a:srgbClr>
                </a:solidFill>
                <a:latin typeface="Arial" panose="020B0604020202020204"/>
              </a:rPr>
              <a:t>V600E mutation (2.1%)</a:t>
            </a:r>
          </a:p>
        </p:txBody>
      </p:sp>
      <p:sp>
        <p:nvSpPr>
          <p:cNvPr id="32" name="TextBox 31">
            <a:extLst>
              <a:ext uri="{FF2B5EF4-FFF2-40B4-BE49-F238E27FC236}">
                <a16:creationId xmlns:a16="http://schemas.microsoft.com/office/drawing/2014/main" id="{33773A0E-22F7-E994-EA23-B32007EA15F5}"/>
              </a:ext>
            </a:extLst>
          </p:cNvPr>
          <p:cNvSpPr txBox="1"/>
          <p:nvPr/>
        </p:nvSpPr>
        <p:spPr>
          <a:xfrm>
            <a:off x="3468970" y="1813318"/>
            <a:ext cx="2285917" cy="153154"/>
          </a:xfrm>
          <a:prstGeom prst="rect">
            <a:avLst/>
          </a:prstGeom>
          <a:noFill/>
        </p:spPr>
        <p:txBody>
          <a:bodyPr wrap="none" lIns="0" tIns="0" rIns="0" bIns="0" rtlCol="0">
            <a:spAutoFit/>
          </a:bodyPr>
          <a:lstStyle/>
          <a:p>
            <a:pPr algn="r" defTabSz="685664"/>
            <a:r>
              <a:rPr lang="en-GB" sz="1000" i="1" dirty="0">
                <a:solidFill>
                  <a:srgbClr val="000000">
                    <a:lumMod val="65000"/>
                    <a:lumOff val="35000"/>
                  </a:srgbClr>
                </a:solidFill>
                <a:latin typeface="Arial" panose="020B0604020202020204"/>
              </a:rPr>
              <a:t>HER2 </a:t>
            </a:r>
            <a:r>
              <a:rPr lang="en-GB" sz="1000" dirty="0">
                <a:solidFill>
                  <a:srgbClr val="000000">
                    <a:lumMod val="65000"/>
                    <a:lumOff val="35000"/>
                  </a:srgbClr>
                </a:solidFill>
                <a:latin typeface="Arial" panose="020B0604020202020204"/>
              </a:rPr>
              <a:t>exon 20 insertion mutation (2.3%)</a:t>
            </a:r>
          </a:p>
        </p:txBody>
      </p:sp>
      <p:sp>
        <p:nvSpPr>
          <p:cNvPr id="33" name="TextBox 32">
            <a:extLst>
              <a:ext uri="{FF2B5EF4-FFF2-40B4-BE49-F238E27FC236}">
                <a16:creationId xmlns:a16="http://schemas.microsoft.com/office/drawing/2014/main" id="{C6D96AE9-70C5-3CE0-9358-01D0A00D2B62}"/>
              </a:ext>
            </a:extLst>
          </p:cNvPr>
          <p:cNvSpPr txBox="1"/>
          <p:nvPr/>
        </p:nvSpPr>
        <p:spPr>
          <a:xfrm>
            <a:off x="3863752" y="2028120"/>
            <a:ext cx="1636666" cy="153888"/>
          </a:xfrm>
          <a:prstGeom prst="rect">
            <a:avLst/>
          </a:prstGeom>
          <a:noFill/>
        </p:spPr>
        <p:txBody>
          <a:bodyPr wrap="none" lIns="0" tIns="0" rIns="0" bIns="0" rtlCol="0">
            <a:spAutoFit/>
          </a:bodyPr>
          <a:lstStyle/>
          <a:p>
            <a:pPr algn="r" defTabSz="685664"/>
            <a:r>
              <a:rPr lang="en-GB" sz="1000" i="1" dirty="0">
                <a:solidFill>
                  <a:srgbClr val="000000">
                    <a:lumMod val="65000"/>
                    <a:lumOff val="35000"/>
                  </a:srgbClr>
                </a:solidFill>
                <a:latin typeface="Arial" panose="020B0604020202020204"/>
              </a:rPr>
              <a:t>ROS1 </a:t>
            </a:r>
            <a:r>
              <a:rPr lang="en-GB" sz="1000" dirty="0">
                <a:solidFill>
                  <a:srgbClr val="000000">
                    <a:lumMod val="65000"/>
                    <a:lumOff val="35000"/>
                  </a:srgbClr>
                </a:solidFill>
                <a:latin typeface="Arial" panose="020B0604020202020204"/>
              </a:rPr>
              <a:t>rearrangement (2.6%)</a:t>
            </a:r>
          </a:p>
        </p:txBody>
      </p:sp>
      <p:sp>
        <p:nvSpPr>
          <p:cNvPr id="34" name="TextBox 33">
            <a:extLst>
              <a:ext uri="{FF2B5EF4-FFF2-40B4-BE49-F238E27FC236}">
                <a16:creationId xmlns:a16="http://schemas.microsoft.com/office/drawing/2014/main" id="{C2610956-3DF8-428C-6ACA-DC78429ABECF}"/>
              </a:ext>
            </a:extLst>
          </p:cNvPr>
          <p:cNvSpPr txBox="1"/>
          <p:nvPr/>
        </p:nvSpPr>
        <p:spPr>
          <a:xfrm>
            <a:off x="3439759" y="2457723"/>
            <a:ext cx="1529265" cy="153888"/>
          </a:xfrm>
          <a:prstGeom prst="rect">
            <a:avLst/>
          </a:prstGeom>
          <a:noFill/>
        </p:spPr>
        <p:txBody>
          <a:bodyPr wrap="none" lIns="0" tIns="0" rIns="0" bIns="0" rtlCol="0">
            <a:spAutoFit/>
          </a:bodyPr>
          <a:lstStyle/>
          <a:p>
            <a:pPr algn="r" defTabSz="685664"/>
            <a:r>
              <a:rPr lang="en-GB" sz="1000" i="1" dirty="0">
                <a:solidFill>
                  <a:srgbClr val="000000">
                    <a:lumMod val="65000"/>
                    <a:lumOff val="35000"/>
                  </a:srgbClr>
                </a:solidFill>
                <a:latin typeface="Arial" panose="020B0604020202020204"/>
              </a:rPr>
              <a:t>ALK </a:t>
            </a:r>
            <a:r>
              <a:rPr lang="en-GB" sz="1000" dirty="0">
                <a:solidFill>
                  <a:srgbClr val="000000">
                    <a:lumMod val="65000"/>
                    <a:lumOff val="35000"/>
                  </a:srgbClr>
                </a:solidFill>
                <a:latin typeface="Arial" panose="020B0604020202020204"/>
              </a:rPr>
              <a:t>rearrangement</a:t>
            </a:r>
            <a:r>
              <a:rPr lang="en-GB" sz="1000" i="1" dirty="0">
                <a:solidFill>
                  <a:srgbClr val="000000">
                    <a:lumMod val="65000"/>
                    <a:lumOff val="35000"/>
                  </a:srgbClr>
                </a:solidFill>
                <a:latin typeface="Arial" panose="020B0604020202020204"/>
              </a:rPr>
              <a:t> </a:t>
            </a:r>
            <a:r>
              <a:rPr lang="en-GB" sz="1000" dirty="0">
                <a:solidFill>
                  <a:srgbClr val="000000">
                    <a:lumMod val="65000"/>
                    <a:lumOff val="35000"/>
                  </a:srgbClr>
                </a:solidFill>
                <a:latin typeface="Arial" panose="020B0604020202020204"/>
              </a:rPr>
              <a:t>(3.8%)</a:t>
            </a:r>
          </a:p>
        </p:txBody>
      </p:sp>
      <p:sp>
        <p:nvSpPr>
          <p:cNvPr id="35" name="TextBox 34">
            <a:extLst>
              <a:ext uri="{FF2B5EF4-FFF2-40B4-BE49-F238E27FC236}">
                <a16:creationId xmlns:a16="http://schemas.microsoft.com/office/drawing/2014/main" id="{78C368C7-7879-B385-7B34-37EC681137B4}"/>
              </a:ext>
            </a:extLst>
          </p:cNvPr>
          <p:cNvSpPr txBox="1"/>
          <p:nvPr/>
        </p:nvSpPr>
        <p:spPr>
          <a:xfrm>
            <a:off x="3503712" y="2242922"/>
            <a:ext cx="1697581" cy="153888"/>
          </a:xfrm>
          <a:prstGeom prst="rect">
            <a:avLst/>
          </a:prstGeom>
          <a:noFill/>
        </p:spPr>
        <p:txBody>
          <a:bodyPr wrap="none" lIns="0" tIns="0" rIns="0" bIns="0" rtlCol="0">
            <a:spAutoFit/>
          </a:bodyPr>
          <a:lstStyle/>
          <a:p>
            <a:pPr algn="r" defTabSz="685664"/>
            <a:r>
              <a:rPr lang="en-GB" sz="1000" i="1" dirty="0">
                <a:solidFill>
                  <a:srgbClr val="000000">
                    <a:lumMod val="65000"/>
                    <a:lumOff val="35000"/>
                  </a:srgbClr>
                </a:solidFill>
                <a:latin typeface="Arial" panose="020B0604020202020204"/>
              </a:rPr>
              <a:t>MET </a:t>
            </a:r>
            <a:r>
              <a:rPr lang="en-GB" sz="1000" dirty="0">
                <a:solidFill>
                  <a:srgbClr val="000000">
                    <a:lumMod val="65000"/>
                    <a:lumOff val="35000"/>
                  </a:srgbClr>
                </a:solidFill>
                <a:latin typeface="Arial" panose="020B0604020202020204"/>
              </a:rPr>
              <a:t>exon 14 mutation</a:t>
            </a:r>
            <a:r>
              <a:rPr lang="en-GB" sz="1000" i="1" dirty="0">
                <a:solidFill>
                  <a:srgbClr val="000000">
                    <a:lumMod val="65000"/>
                    <a:lumOff val="35000"/>
                  </a:srgbClr>
                </a:solidFill>
                <a:latin typeface="Arial" panose="020B0604020202020204"/>
              </a:rPr>
              <a:t> </a:t>
            </a:r>
            <a:r>
              <a:rPr lang="en-GB" sz="1000" dirty="0">
                <a:solidFill>
                  <a:srgbClr val="000000">
                    <a:lumMod val="65000"/>
                    <a:lumOff val="35000"/>
                  </a:srgbClr>
                </a:solidFill>
                <a:latin typeface="Arial" panose="020B0604020202020204"/>
              </a:rPr>
              <a:t>(3.0%)</a:t>
            </a:r>
          </a:p>
        </p:txBody>
      </p:sp>
      <p:sp>
        <p:nvSpPr>
          <p:cNvPr id="36" name="Freeform 35">
            <a:extLst>
              <a:ext uri="{FF2B5EF4-FFF2-40B4-BE49-F238E27FC236}">
                <a16:creationId xmlns:a16="http://schemas.microsoft.com/office/drawing/2014/main" id="{7D98BEBD-159C-0959-000B-6C174067B494}"/>
              </a:ext>
            </a:extLst>
          </p:cNvPr>
          <p:cNvSpPr/>
          <p:nvPr/>
        </p:nvSpPr>
        <p:spPr>
          <a:xfrm>
            <a:off x="5776471" y="1690686"/>
            <a:ext cx="270845" cy="338556"/>
          </a:xfrm>
          <a:custGeom>
            <a:avLst/>
            <a:gdLst>
              <a:gd name="connsiteX0" fmla="*/ 0 w 190500"/>
              <a:gd name="connsiteY0" fmla="*/ 0 h 238125"/>
              <a:gd name="connsiteX1" fmla="*/ 60325 w 190500"/>
              <a:gd name="connsiteY1" fmla="*/ 0 h 238125"/>
              <a:gd name="connsiteX2" fmla="*/ 190500 w 190500"/>
              <a:gd name="connsiteY2" fmla="*/ 238125 h 238125"/>
            </a:gdLst>
            <a:ahLst/>
            <a:cxnLst>
              <a:cxn ang="0">
                <a:pos x="connsiteX0" y="connsiteY0"/>
              </a:cxn>
              <a:cxn ang="0">
                <a:pos x="connsiteX1" y="connsiteY1"/>
              </a:cxn>
              <a:cxn ang="0">
                <a:pos x="connsiteX2" y="connsiteY2"/>
              </a:cxn>
            </a:cxnLst>
            <a:rect l="l" t="t" r="r" b="b"/>
            <a:pathLst>
              <a:path w="190500" h="238125">
                <a:moveTo>
                  <a:pt x="0" y="0"/>
                </a:moveTo>
                <a:lnTo>
                  <a:pt x="60325" y="0"/>
                </a:lnTo>
                <a:lnTo>
                  <a:pt x="190500" y="238125"/>
                </a:lnTo>
              </a:path>
            </a:pathLst>
          </a:custGeom>
          <a:noFill/>
          <a:ln w="9525" cap="flat" cmpd="sng" algn="ctr">
            <a:solidFill>
              <a:srgbClr val="000000"/>
            </a:solidFill>
            <a:prstDash val="solid"/>
            <a:miter lim="800000"/>
          </a:ln>
          <a:effectLst/>
        </p:spPr>
        <p:txBody>
          <a:bodyPr rtlCol="0" anchor="ctr"/>
          <a:lstStyle/>
          <a:p>
            <a:pPr marL="0" marR="0" lvl="0" indent="0" algn="ctr" defTabSz="685664" eaLnBrk="1" fontAlgn="auto" latinLnBrk="0" hangingPunct="1">
              <a:lnSpc>
                <a:spcPct val="100000"/>
              </a:lnSpc>
              <a:spcBef>
                <a:spcPts val="0"/>
              </a:spcBef>
              <a:spcAft>
                <a:spcPts val="0"/>
              </a:spcAft>
              <a:buClrTx/>
              <a:buSzTx/>
              <a:buFontTx/>
              <a:buNone/>
              <a:tabLst/>
              <a:defRPr/>
            </a:pPr>
            <a:endParaRPr kumimoji="0" lang="en-GB" sz="1425" b="0" i="0" u="none" strike="noStrike" kern="0" cap="none" spc="0" normalizeH="0" baseline="0" dirty="0">
              <a:ln>
                <a:noFill/>
              </a:ln>
              <a:solidFill>
                <a:srgbClr val="FFFFFF"/>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1E2B032B-5BE4-8E9B-CF8E-3CD0E5292754}"/>
              </a:ext>
            </a:extLst>
          </p:cNvPr>
          <p:cNvSpPr/>
          <p:nvPr/>
        </p:nvSpPr>
        <p:spPr>
          <a:xfrm>
            <a:off x="5920921" y="1487552"/>
            <a:ext cx="325013" cy="505577"/>
          </a:xfrm>
          <a:custGeom>
            <a:avLst/>
            <a:gdLst>
              <a:gd name="connsiteX0" fmla="*/ 0 w 228600"/>
              <a:gd name="connsiteY0" fmla="*/ 0 h 355600"/>
              <a:gd name="connsiteX1" fmla="*/ 63500 w 228600"/>
              <a:gd name="connsiteY1" fmla="*/ 0 h 355600"/>
              <a:gd name="connsiteX2" fmla="*/ 228600 w 228600"/>
              <a:gd name="connsiteY2" fmla="*/ 355600 h 355600"/>
            </a:gdLst>
            <a:ahLst/>
            <a:cxnLst>
              <a:cxn ang="0">
                <a:pos x="connsiteX0" y="connsiteY0"/>
              </a:cxn>
              <a:cxn ang="0">
                <a:pos x="connsiteX1" y="connsiteY1"/>
              </a:cxn>
              <a:cxn ang="0">
                <a:pos x="connsiteX2" y="connsiteY2"/>
              </a:cxn>
            </a:cxnLst>
            <a:rect l="l" t="t" r="r" b="b"/>
            <a:pathLst>
              <a:path w="228600" h="355600">
                <a:moveTo>
                  <a:pt x="0" y="0"/>
                </a:moveTo>
                <a:lnTo>
                  <a:pt x="63500" y="0"/>
                </a:lnTo>
                <a:lnTo>
                  <a:pt x="228600" y="355600"/>
                </a:lnTo>
              </a:path>
            </a:pathLst>
          </a:custGeom>
          <a:noFill/>
          <a:ln w="9525" cap="flat" cmpd="sng" algn="ctr">
            <a:solidFill>
              <a:srgbClr val="000000"/>
            </a:solidFill>
            <a:prstDash val="solid"/>
            <a:miter lim="800000"/>
          </a:ln>
          <a:effectLst/>
        </p:spPr>
        <p:txBody>
          <a:bodyPr rtlCol="0" anchor="ctr"/>
          <a:lstStyle/>
          <a:p>
            <a:pPr marL="0" marR="0" lvl="0" indent="0" algn="ctr" defTabSz="685664" eaLnBrk="1" fontAlgn="auto" latinLnBrk="0" hangingPunct="1">
              <a:lnSpc>
                <a:spcPct val="100000"/>
              </a:lnSpc>
              <a:spcBef>
                <a:spcPts val="0"/>
              </a:spcBef>
              <a:spcAft>
                <a:spcPts val="0"/>
              </a:spcAft>
              <a:buClrTx/>
              <a:buSzTx/>
              <a:buFontTx/>
              <a:buNone/>
              <a:tabLst/>
              <a:defRPr/>
            </a:pPr>
            <a:endParaRPr kumimoji="0" lang="en-GB" sz="1425" b="0" i="0" u="none" strike="noStrike" kern="0" cap="none" spc="0" normalizeH="0" baseline="0" dirty="0">
              <a:ln>
                <a:noFill/>
              </a:ln>
              <a:solidFill>
                <a:srgbClr val="FFFFFF"/>
              </a:solidFill>
              <a:effectLst/>
              <a:uLnTx/>
              <a:uFillTx/>
              <a:latin typeface="Arial" panose="020B0604020202020204"/>
              <a:ea typeface="+mn-ea"/>
              <a:cs typeface="+mn-cs"/>
            </a:endParaRPr>
          </a:p>
        </p:txBody>
      </p:sp>
      <p:sp>
        <p:nvSpPr>
          <p:cNvPr id="38" name="Freeform 37">
            <a:extLst>
              <a:ext uri="{FF2B5EF4-FFF2-40B4-BE49-F238E27FC236}">
                <a16:creationId xmlns:a16="http://schemas.microsoft.com/office/drawing/2014/main" id="{900930F5-8CBA-CB2A-8347-7A874B056A45}"/>
              </a:ext>
            </a:extLst>
          </p:cNvPr>
          <p:cNvSpPr/>
          <p:nvPr/>
        </p:nvSpPr>
        <p:spPr>
          <a:xfrm>
            <a:off x="6291075" y="1279905"/>
            <a:ext cx="81253" cy="686140"/>
          </a:xfrm>
          <a:custGeom>
            <a:avLst/>
            <a:gdLst>
              <a:gd name="connsiteX0" fmla="*/ 0 w 57150"/>
              <a:gd name="connsiteY0" fmla="*/ 0 h 482600"/>
              <a:gd name="connsiteX1" fmla="*/ 57150 w 57150"/>
              <a:gd name="connsiteY1" fmla="*/ 0 h 482600"/>
              <a:gd name="connsiteX2" fmla="*/ 57150 w 57150"/>
              <a:gd name="connsiteY2" fmla="*/ 482600 h 482600"/>
            </a:gdLst>
            <a:ahLst/>
            <a:cxnLst>
              <a:cxn ang="0">
                <a:pos x="connsiteX0" y="connsiteY0"/>
              </a:cxn>
              <a:cxn ang="0">
                <a:pos x="connsiteX1" y="connsiteY1"/>
              </a:cxn>
              <a:cxn ang="0">
                <a:pos x="connsiteX2" y="connsiteY2"/>
              </a:cxn>
            </a:cxnLst>
            <a:rect l="l" t="t" r="r" b="b"/>
            <a:pathLst>
              <a:path w="57150" h="482600">
                <a:moveTo>
                  <a:pt x="0" y="0"/>
                </a:moveTo>
                <a:lnTo>
                  <a:pt x="57150" y="0"/>
                </a:lnTo>
                <a:lnTo>
                  <a:pt x="57150" y="482600"/>
                </a:lnTo>
              </a:path>
            </a:pathLst>
          </a:custGeom>
          <a:noFill/>
          <a:ln w="9525" cap="flat" cmpd="sng" algn="ctr">
            <a:solidFill>
              <a:srgbClr val="000000"/>
            </a:solidFill>
            <a:prstDash val="solid"/>
            <a:miter lim="800000"/>
          </a:ln>
          <a:effectLst/>
        </p:spPr>
        <p:txBody>
          <a:bodyPr rtlCol="0" anchor="ctr"/>
          <a:lstStyle/>
          <a:p>
            <a:pPr marL="0" marR="0" lvl="0" indent="0" algn="ctr" defTabSz="685664" eaLnBrk="1" fontAlgn="auto" latinLnBrk="0" hangingPunct="1">
              <a:lnSpc>
                <a:spcPct val="100000"/>
              </a:lnSpc>
              <a:spcBef>
                <a:spcPts val="0"/>
              </a:spcBef>
              <a:spcAft>
                <a:spcPts val="0"/>
              </a:spcAft>
              <a:buClrTx/>
              <a:buSzTx/>
              <a:buFontTx/>
              <a:buNone/>
              <a:tabLst/>
              <a:defRPr/>
            </a:pPr>
            <a:endParaRPr kumimoji="0" lang="en-GB" sz="1425" b="0" i="0" u="none" strike="noStrike" kern="0" cap="none" spc="0" normalizeH="0" baseline="0" dirty="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7BE5A77B-3CCA-86C7-FE69-2173650E3B56}"/>
              </a:ext>
            </a:extLst>
          </p:cNvPr>
          <p:cNvSpPr txBox="1"/>
          <p:nvPr/>
        </p:nvSpPr>
        <p:spPr>
          <a:xfrm>
            <a:off x="3187557" y="3220143"/>
            <a:ext cx="1375378" cy="153888"/>
          </a:xfrm>
          <a:prstGeom prst="rect">
            <a:avLst/>
          </a:prstGeom>
          <a:noFill/>
        </p:spPr>
        <p:txBody>
          <a:bodyPr wrap="none" lIns="0" tIns="0" rIns="0" bIns="0" rtlCol="0">
            <a:spAutoFit/>
          </a:bodyPr>
          <a:lstStyle/>
          <a:p>
            <a:pPr algn="r" defTabSz="685664"/>
            <a:r>
              <a:rPr lang="en-GB" sz="1000" dirty="0">
                <a:solidFill>
                  <a:srgbClr val="FF9300"/>
                </a:solidFill>
                <a:latin typeface="Arial" panose="020B0604020202020204"/>
              </a:rPr>
              <a:t>◼︎</a:t>
            </a:r>
            <a:r>
              <a:rPr lang="en-GB" sz="1000" dirty="0">
                <a:solidFill>
                  <a:srgbClr val="000000">
                    <a:lumMod val="65000"/>
                    <a:lumOff val="35000"/>
                  </a:srgbClr>
                </a:solidFill>
                <a:latin typeface="Arial" panose="020B0604020202020204"/>
              </a:rPr>
              <a:t> Other </a:t>
            </a:r>
            <a:r>
              <a:rPr lang="en-GB" sz="1000" i="1" dirty="0">
                <a:solidFill>
                  <a:srgbClr val="000000">
                    <a:lumMod val="65000"/>
                    <a:lumOff val="35000"/>
                  </a:srgbClr>
                </a:solidFill>
                <a:latin typeface="Arial" panose="020B0604020202020204"/>
              </a:rPr>
              <a:t>KRAS </a:t>
            </a:r>
            <a:r>
              <a:rPr lang="en-GB" sz="1000" dirty="0">
                <a:solidFill>
                  <a:srgbClr val="000000">
                    <a:lumMod val="65000"/>
                    <a:lumOff val="35000"/>
                  </a:srgbClr>
                </a:solidFill>
                <a:latin typeface="Arial" panose="020B0604020202020204"/>
              </a:rPr>
              <a:t>mutation</a:t>
            </a:r>
          </a:p>
        </p:txBody>
      </p:sp>
      <p:sp>
        <p:nvSpPr>
          <p:cNvPr id="40" name="TextBox 39">
            <a:extLst>
              <a:ext uri="{FF2B5EF4-FFF2-40B4-BE49-F238E27FC236}">
                <a16:creationId xmlns:a16="http://schemas.microsoft.com/office/drawing/2014/main" id="{E33BFDFC-D85B-9602-A284-C25A8CB9B2BA}"/>
              </a:ext>
            </a:extLst>
          </p:cNvPr>
          <p:cNvSpPr txBox="1"/>
          <p:nvPr/>
        </p:nvSpPr>
        <p:spPr>
          <a:xfrm>
            <a:off x="2927648" y="3782913"/>
            <a:ext cx="1530973" cy="153888"/>
          </a:xfrm>
          <a:prstGeom prst="rect">
            <a:avLst/>
          </a:prstGeom>
          <a:noFill/>
        </p:spPr>
        <p:txBody>
          <a:bodyPr wrap="square" lIns="0" tIns="0" rIns="0" bIns="0" rtlCol="0">
            <a:spAutoFit/>
          </a:bodyPr>
          <a:lstStyle/>
          <a:p>
            <a:pPr algn="r" defTabSz="685664"/>
            <a:r>
              <a:rPr lang="en-GB" sz="1000" dirty="0">
                <a:solidFill>
                  <a:srgbClr val="06202C"/>
                </a:solidFill>
                <a:latin typeface="Arial" panose="020B0604020202020204"/>
              </a:rPr>
              <a:t>◼︎</a:t>
            </a:r>
            <a:r>
              <a:rPr lang="en-GB" sz="1000" dirty="0">
                <a:solidFill>
                  <a:srgbClr val="000000">
                    <a:lumMod val="65000"/>
                    <a:lumOff val="35000"/>
                  </a:srgbClr>
                </a:solidFill>
                <a:latin typeface="Arial" panose="020B0604020202020204"/>
              </a:rPr>
              <a:t> </a:t>
            </a:r>
            <a:r>
              <a:rPr lang="en-GB" sz="1000" i="1" dirty="0">
                <a:solidFill>
                  <a:srgbClr val="000000">
                    <a:lumMod val="65000"/>
                    <a:lumOff val="35000"/>
                  </a:srgbClr>
                </a:solidFill>
                <a:latin typeface="Arial" panose="020B0604020202020204"/>
              </a:rPr>
              <a:t>KRAS </a:t>
            </a:r>
            <a:r>
              <a:rPr lang="en-GB" sz="1000" dirty="0">
                <a:solidFill>
                  <a:srgbClr val="000000">
                    <a:lumMod val="65000"/>
                    <a:lumOff val="35000"/>
                  </a:srgbClr>
                </a:solidFill>
                <a:latin typeface="Arial" panose="020B0604020202020204"/>
              </a:rPr>
              <a:t>G12C mutation</a:t>
            </a:r>
          </a:p>
        </p:txBody>
      </p:sp>
      <p:sp>
        <p:nvSpPr>
          <p:cNvPr id="41" name="TextBox 40">
            <a:extLst>
              <a:ext uri="{FF2B5EF4-FFF2-40B4-BE49-F238E27FC236}">
                <a16:creationId xmlns:a16="http://schemas.microsoft.com/office/drawing/2014/main" id="{56BE83EE-3EFB-9368-317B-86931263232E}"/>
              </a:ext>
            </a:extLst>
          </p:cNvPr>
          <p:cNvSpPr txBox="1"/>
          <p:nvPr/>
        </p:nvSpPr>
        <p:spPr>
          <a:xfrm>
            <a:off x="2976522" y="4115258"/>
            <a:ext cx="1530973" cy="153888"/>
          </a:xfrm>
          <a:prstGeom prst="rect">
            <a:avLst/>
          </a:prstGeom>
          <a:noFill/>
        </p:spPr>
        <p:txBody>
          <a:bodyPr wrap="square" lIns="0" tIns="0" rIns="0" bIns="0" rtlCol="0">
            <a:spAutoFit/>
          </a:bodyPr>
          <a:lstStyle/>
          <a:p>
            <a:pPr algn="r" defTabSz="685664"/>
            <a:r>
              <a:rPr lang="en-GB" sz="1000" dirty="0">
                <a:solidFill>
                  <a:srgbClr val="942092"/>
                </a:solidFill>
                <a:latin typeface="Arial" panose="020B0604020202020204"/>
              </a:rPr>
              <a:t>◼︎</a:t>
            </a:r>
            <a:r>
              <a:rPr lang="en-GB" sz="1000" dirty="0">
                <a:solidFill>
                  <a:srgbClr val="000000">
                    <a:lumMod val="65000"/>
                    <a:lumOff val="35000"/>
                  </a:srgbClr>
                </a:solidFill>
                <a:latin typeface="Arial" panose="020B0604020202020204"/>
              </a:rPr>
              <a:t> Other </a:t>
            </a:r>
            <a:r>
              <a:rPr lang="en-GB" sz="1000" i="1" dirty="0">
                <a:solidFill>
                  <a:srgbClr val="000000">
                    <a:lumMod val="65000"/>
                    <a:lumOff val="35000"/>
                  </a:srgbClr>
                </a:solidFill>
                <a:latin typeface="Arial" panose="020B0604020202020204"/>
              </a:rPr>
              <a:t>EGFR </a:t>
            </a:r>
            <a:r>
              <a:rPr lang="en-GB" sz="1000" dirty="0">
                <a:solidFill>
                  <a:srgbClr val="000000">
                    <a:lumMod val="65000"/>
                    <a:lumOff val="35000"/>
                  </a:srgbClr>
                </a:solidFill>
                <a:latin typeface="Arial" panose="020B0604020202020204"/>
              </a:rPr>
              <a:t>mutation</a:t>
            </a:r>
          </a:p>
        </p:txBody>
      </p:sp>
      <p:sp>
        <p:nvSpPr>
          <p:cNvPr id="42" name="TextBox 41">
            <a:extLst>
              <a:ext uri="{FF2B5EF4-FFF2-40B4-BE49-F238E27FC236}">
                <a16:creationId xmlns:a16="http://schemas.microsoft.com/office/drawing/2014/main" id="{598FFEC8-468B-A1FE-099C-F9FB99A4DAE0}"/>
              </a:ext>
            </a:extLst>
          </p:cNvPr>
          <p:cNvSpPr txBox="1"/>
          <p:nvPr/>
        </p:nvSpPr>
        <p:spPr>
          <a:xfrm>
            <a:off x="3064496" y="4408504"/>
            <a:ext cx="1530973" cy="459462"/>
          </a:xfrm>
          <a:prstGeom prst="rect">
            <a:avLst/>
          </a:prstGeom>
          <a:noFill/>
        </p:spPr>
        <p:txBody>
          <a:bodyPr wrap="square" lIns="0" tIns="0" rIns="0" bIns="0" rtlCol="0">
            <a:spAutoFit/>
          </a:bodyPr>
          <a:lstStyle/>
          <a:p>
            <a:pPr algn="r" defTabSz="685664"/>
            <a:r>
              <a:rPr lang="en-GB" sz="1000" dirty="0">
                <a:solidFill>
                  <a:srgbClr val="A9A9A9"/>
                </a:solidFill>
                <a:latin typeface="Arial" panose="020B0604020202020204"/>
              </a:rPr>
              <a:t>◼︎</a:t>
            </a:r>
            <a:r>
              <a:rPr lang="en-GB" sz="1000" dirty="0">
                <a:solidFill>
                  <a:srgbClr val="000000">
                    <a:lumMod val="65000"/>
                    <a:lumOff val="35000"/>
                  </a:srgbClr>
                </a:solidFill>
                <a:latin typeface="Arial" panose="020B0604020202020204"/>
              </a:rPr>
              <a:t> </a:t>
            </a:r>
            <a:r>
              <a:rPr lang="en-GB" sz="1000" i="1" dirty="0">
                <a:solidFill>
                  <a:srgbClr val="000000">
                    <a:lumMod val="65000"/>
                    <a:lumOff val="35000"/>
                  </a:srgbClr>
                </a:solidFill>
                <a:latin typeface="Arial" panose="020B0604020202020204"/>
              </a:rPr>
              <a:t>EGFR </a:t>
            </a:r>
            <a:r>
              <a:rPr lang="en-GB" sz="1000" dirty="0">
                <a:solidFill>
                  <a:srgbClr val="000000">
                    <a:lumMod val="65000"/>
                    <a:lumOff val="35000"/>
                  </a:srgbClr>
                </a:solidFill>
                <a:latin typeface="Arial" panose="020B0604020202020204"/>
              </a:rPr>
              <a:t>exon </a:t>
            </a:r>
            <a:br>
              <a:rPr lang="en-GB" sz="1000" dirty="0">
                <a:solidFill>
                  <a:srgbClr val="000000">
                    <a:lumMod val="65000"/>
                    <a:lumOff val="35000"/>
                  </a:srgbClr>
                </a:solidFill>
                <a:latin typeface="Arial" panose="020B0604020202020204"/>
              </a:rPr>
            </a:br>
            <a:r>
              <a:rPr lang="en-GB" sz="1000" dirty="0">
                <a:solidFill>
                  <a:srgbClr val="000000">
                    <a:lumMod val="65000"/>
                    <a:lumOff val="35000"/>
                  </a:srgbClr>
                </a:solidFill>
                <a:latin typeface="Arial" panose="020B0604020202020204"/>
              </a:rPr>
              <a:t>20 insertion </a:t>
            </a:r>
            <a:br>
              <a:rPr lang="en-GB" sz="1000" dirty="0">
                <a:solidFill>
                  <a:srgbClr val="000000">
                    <a:lumMod val="65000"/>
                    <a:lumOff val="35000"/>
                  </a:srgbClr>
                </a:solidFill>
                <a:latin typeface="Arial" panose="020B0604020202020204"/>
              </a:rPr>
            </a:br>
            <a:r>
              <a:rPr lang="en-GB" sz="1000" dirty="0">
                <a:solidFill>
                  <a:srgbClr val="000000">
                    <a:lumMod val="65000"/>
                    <a:lumOff val="35000"/>
                  </a:srgbClr>
                </a:solidFill>
                <a:latin typeface="Arial" panose="020B0604020202020204"/>
              </a:rPr>
              <a:t>mutation</a:t>
            </a:r>
          </a:p>
        </p:txBody>
      </p:sp>
      <p:sp>
        <p:nvSpPr>
          <p:cNvPr id="43" name="TextBox 42">
            <a:extLst>
              <a:ext uri="{FF2B5EF4-FFF2-40B4-BE49-F238E27FC236}">
                <a16:creationId xmlns:a16="http://schemas.microsoft.com/office/drawing/2014/main" id="{5698C3F0-5EE0-1AE7-A902-A4A0DBA16F0C}"/>
              </a:ext>
            </a:extLst>
          </p:cNvPr>
          <p:cNvSpPr txBox="1"/>
          <p:nvPr/>
        </p:nvSpPr>
        <p:spPr>
          <a:xfrm>
            <a:off x="7392144" y="5445224"/>
            <a:ext cx="2736955" cy="153888"/>
          </a:xfrm>
          <a:prstGeom prst="rect">
            <a:avLst/>
          </a:prstGeom>
          <a:noFill/>
        </p:spPr>
        <p:txBody>
          <a:bodyPr wrap="square" lIns="0" tIns="0" rIns="0" bIns="0" rtlCol="0">
            <a:spAutoFit/>
          </a:bodyPr>
          <a:lstStyle/>
          <a:p>
            <a:pPr defTabSz="685664"/>
            <a:r>
              <a:rPr lang="en-GB" sz="1000" dirty="0">
                <a:solidFill>
                  <a:schemeClr val="accent1"/>
                </a:solidFill>
                <a:latin typeface="Arial" panose="020B0604020202020204"/>
              </a:rPr>
              <a:t>◼︎</a:t>
            </a:r>
            <a:r>
              <a:rPr lang="en-GB" sz="1000" dirty="0">
                <a:solidFill>
                  <a:srgbClr val="000000">
                    <a:lumMod val="65000"/>
                    <a:lumOff val="35000"/>
                  </a:srgbClr>
                </a:solidFill>
                <a:latin typeface="Arial" panose="020B0604020202020204"/>
              </a:rPr>
              <a:t> </a:t>
            </a:r>
            <a:r>
              <a:rPr lang="en-GB" sz="1000" i="1" dirty="0">
                <a:solidFill>
                  <a:srgbClr val="000000">
                    <a:lumMod val="65000"/>
                    <a:lumOff val="35000"/>
                  </a:srgbClr>
                </a:solidFill>
                <a:latin typeface="Arial" panose="020B0604020202020204"/>
              </a:rPr>
              <a:t>EGFR </a:t>
            </a:r>
            <a:r>
              <a:rPr lang="en-GB" sz="1000" dirty="0">
                <a:solidFill>
                  <a:srgbClr val="000000">
                    <a:lumMod val="65000"/>
                    <a:lumOff val="35000"/>
                  </a:srgbClr>
                </a:solidFill>
                <a:latin typeface="Arial" panose="020B0604020202020204"/>
              </a:rPr>
              <a:t>exon 19 </a:t>
            </a:r>
            <a:r>
              <a:rPr lang="en-GB" sz="1000" dirty="0">
                <a:solidFill>
                  <a:srgbClr val="595959"/>
                </a:solidFill>
                <a:latin typeface="Arial" panose="020B0604020202020204"/>
              </a:rPr>
              <a:t>deletion</a:t>
            </a:r>
            <a:r>
              <a:rPr lang="en-GB" sz="1000" dirty="0">
                <a:solidFill>
                  <a:srgbClr val="000000">
                    <a:lumMod val="65000"/>
                    <a:lumOff val="35000"/>
                  </a:srgbClr>
                </a:solidFill>
                <a:latin typeface="Arial" panose="020B0604020202020204"/>
              </a:rPr>
              <a:t> and L858R mutation</a:t>
            </a:r>
          </a:p>
        </p:txBody>
      </p:sp>
      <p:sp>
        <p:nvSpPr>
          <p:cNvPr id="44" name="TextBox 43">
            <a:extLst>
              <a:ext uri="{FF2B5EF4-FFF2-40B4-BE49-F238E27FC236}">
                <a16:creationId xmlns:a16="http://schemas.microsoft.com/office/drawing/2014/main" id="{87DC10D1-C4A2-7E52-C76C-33F45118F529}"/>
              </a:ext>
            </a:extLst>
          </p:cNvPr>
          <p:cNvSpPr txBox="1"/>
          <p:nvPr/>
        </p:nvSpPr>
        <p:spPr>
          <a:xfrm>
            <a:off x="7549756" y="2144630"/>
            <a:ext cx="1115723" cy="306309"/>
          </a:xfrm>
          <a:prstGeom prst="rect">
            <a:avLst/>
          </a:prstGeom>
          <a:noFill/>
        </p:spPr>
        <p:txBody>
          <a:bodyPr wrap="square" lIns="0" tIns="0" rIns="0" bIns="0" rtlCol="0">
            <a:spAutoFit/>
          </a:bodyPr>
          <a:lstStyle/>
          <a:p>
            <a:pPr defTabSz="685664"/>
            <a:r>
              <a:rPr lang="en-GB" sz="1000" dirty="0">
                <a:solidFill>
                  <a:schemeClr val="tx2"/>
                </a:solidFill>
                <a:latin typeface="Arial" panose="020B0604020202020204"/>
              </a:rPr>
              <a:t>◼︎</a:t>
            </a:r>
            <a:r>
              <a:rPr lang="en-GB" sz="1000" dirty="0">
                <a:solidFill>
                  <a:srgbClr val="000000">
                    <a:lumMod val="65000"/>
                    <a:lumOff val="35000"/>
                  </a:srgbClr>
                </a:solidFill>
                <a:latin typeface="Arial" panose="020B0604020202020204"/>
              </a:rPr>
              <a:t> No actionable </a:t>
            </a:r>
            <a:br>
              <a:rPr lang="en-GB" sz="1000" dirty="0">
                <a:solidFill>
                  <a:srgbClr val="000000">
                    <a:lumMod val="65000"/>
                    <a:lumOff val="35000"/>
                  </a:srgbClr>
                </a:solidFill>
                <a:latin typeface="Arial" panose="020B0604020202020204"/>
              </a:rPr>
            </a:br>
            <a:r>
              <a:rPr lang="en-GB" sz="1000" dirty="0">
                <a:solidFill>
                  <a:srgbClr val="000000">
                    <a:lumMod val="65000"/>
                    <a:lumOff val="35000"/>
                  </a:srgbClr>
                </a:solidFill>
                <a:latin typeface="Arial" panose="020B0604020202020204"/>
              </a:rPr>
              <a:t>    alteration</a:t>
            </a:r>
          </a:p>
        </p:txBody>
      </p:sp>
      <p:graphicFrame>
        <p:nvGraphicFramePr>
          <p:cNvPr id="45" name="Chart 44">
            <a:extLst>
              <a:ext uri="{FF2B5EF4-FFF2-40B4-BE49-F238E27FC236}">
                <a16:creationId xmlns:a16="http://schemas.microsoft.com/office/drawing/2014/main" id="{2891CFC9-CDA0-45B4-CEC2-208F6CBE8FE7}"/>
              </a:ext>
            </a:extLst>
          </p:cNvPr>
          <p:cNvGraphicFramePr/>
          <p:nvPr>
            <p:extLst>
              <p:ext uri="{D42A27DB-BD31-4B8C-83A1-F6EECF244321}">
                <p14:modId xmlns:p14="http://schemas.microsoft.com/office/powerpoint/2010/main" val="1858953101"/>
              </p:ext>
            </p:extLst>
          </p:nvPr>
        </p:nvGraphicFramePr>
        <p:xfrm>
          <a:off x="4410186" y="2487926"/>
          <a:ext cx="3963192" cy="2642128"/>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5">
            <a:extLst>
              <a:ext uri="{FF2B5EF4-FFF2-40B4-BE49-F238E27FC236}">
                <a16:creationId xmlns:a16="http://schemas.microsoft.com/office/drawing/2014/main" id="{7F639B1C-67F4-4393-1C4A-893F0C901D5B}"/>
              </a:ext>
            </a:extLst>
          </p:cNvPr>
          <p:cNvSpPr txBox="1"/>
          <p:nvPr/>
        </p:nvSpPr>
        <p:spPr>
          <a:xfrm>
            <a:off x="2220234" y="5328343"/>
            <a:ext cx="2736955" cy="323165"/>
          </a:xfrm>
          <a:prstGeom prst="rect">
            <a:avLst/>
          </a:prstGeom>
          <a:noFill/>
        </p:spPr>
        <p:txBody>
          <a:bodyPr wrap="square" lIns="0" tIns="0" rIns="0" bIns="0" rtlCol="0">
            <a:spAutoFit/>
          </a:bodyPr>
          <a:lstStyle/>
          <a:p>
            <a:pPr defTabSz="685664"/>
            <a:r>
              <a:rPr lang="en-GB" sz="1050" b="1" dirty="0">
                <a:solidFill>
                  <a:schemeClr val="accent2"/>
                </a:solidFill>
                <a:latin typeface="Arial" panose="020B0604020202020204"/>
              </a:rPr>
              <a:t>Outer circle: Asian populations</a:t>
            </a:r>
          </a:p>
          <a:p>
            <a:pPr defTabSz="685664"/>
            <a:r>
              <a:rPr lang="en-GB" sz="1050" b="1" dirty="0">
                <a:solidFill>
                  <a:schemeClr val="accent2"/>
                </a:solidFill>
                <a:latin typeface="Arial" panose="020B0604020202020204"/>
              </a:rPr>
              <a:t>Inner circle: Western populations</a:t>
            </a:r>
          </a:p>
        </p:txBody>
      </p:sp>
      <p:sp>
        <p:nvSpPr>
          <p:cNvPr id="54" name="Title 53">
            <a:extLst>
              <a:ext uri="{FF2B5EF4-FFF2-40B4-BE49-F238E27FC236}">
                <a16:creationId xmlns:a16="http://schemas.microsoft.com/office/drawing/2014/main" id="{570B4858-E7E5-6313-1084-270FEF551ABA}"/>
              </a:ext>
            </a:extLst>
          </p:cNvPr>
          <p:cNvSpPr>
            <a:spLocks noGrp="1"/>
          </p:cNvSpPr>
          <p:nvPr>
            <p:ph type="title"/>
          </p:nvPr>
        </p:nvSpPr>
        <p:spPr/>
        <p:txBody>
          <a:bodyPr/>
          <a:lstStyle/>
          <a:p>
            <a:r>
              <a:rPr lang="en-GB" dirty="0">
                <a:sym typeface="Calibri"/>
              </a:rPr>
              <a:t>Actionable biomarkers in lung carcinoma</a:t>
            </a:r>
            <a:endParaRPr lang="en-GB" dirty="0"/>
          </a:p>
        </p:txBody>
      </p:sp>
      <p:sp>
        <p:nvSpPr>
          <p:cNvPr id="29699" name="Slide Number Placeholder 29698">
            <a:extLst>
              <a:ext uri="{FF2B5EF4-FFF2-40B4-BE49-F238E27FC236}">
                <a16:creationId xmlns:a16="http://schemas.microsoft.com/office/drawing/2014/main" id="{82E15C93-8F6C-2DE1-77CF-1AFFE970B1E1}"/>
              </a:ext>
            </a:extLst>
          </p:cNvPr>
          <p:cNvSpPr>
            <a:spLocks noGrp="1"/>
          </p:cNvSpPr>
          <p:nvPr>
            <p:ph type="sldNum" sz="quarter" idx="4"/>
          </p:nvPr>
        </p:nvSpPr>
        <p:spPr/>
        <p:txBody>
          <a:bodyPr/>
          <a:lstStyle/>
          <a:p>
            <a:fld id="{FCE43C0F-8A7B-3A4B-9DB5-B3472E36E833}" type="slidenum">
              <a:rPr lang="en-GB" smtClean="0"/>
              <a:pPr/>
              <a:t>22</a:t>
            </a:fld>
            <a:endParaRPr lang="en-GB" dirty="0"/>
          </a:p>
        </p:txBody>
      </p:sp>
      <p:sp>
        <p:nvSpPr>
          <p:cNvPr id="2" name="Content Placeholder 1">
            <a:extLst>
              <a:ext uri="{FF2B5EF4-FFF2-40B4-BE49-F238E27FC236}">
                <a16:creationId xmlns:a16="http://schemas.microsoft.com/office/drawing/2014/main" id="{E1BA9A61-3C5D-315B-A7D9-24F823D87A05}"/>
              </a:ext>
            </a:extLst>
          </p:cNvPr>
          <p:cNvSpPr>
            <a:spLocks noGrp="1"/>
          </p:cNvSpPr>
          <p:nvPr>
            <p:ph sz="quarter" idx="15"/>
          </p:nvPr>
        </p:nvSpPr>
        <p:spPr>
          <a:xfrm>
            <a:off x="620183" y="6356351"/>
            <a:ext cx="10444369" cy="365125"/>
          </a:xfrm>
        </p:spPr>
        <p:txBody>
          <a:bodyPr anchor="b" anchorCtr="0"/>
          <a:lstStyle/>
          <a:p>
            <a:r>
              <a:rPr lang="en-GB" dirty="0">
                <a:solidFill>
                  <a:schemeClr val="tx2"/>
                </a:solidFill>
              </a:rPr>
              <a:t>ALK, anaplastic lymphoma kinase; BRAF, B-Raf proto-oncogene; EGFR, epidermal growth factor receptor; HER2, human epidermal growth factor receptor 2; KRAS, Kirsten ras oncogene; MET, MET proto-oncogene; NTRK, neurotrophic tyrosine receptor kinase; RET, RET proto-oncogene; ROS1, ROS proto-oncogene 1 receptor tyrosine kinase</a:t>
            </a:r>
          </a:p>
          <a:p>
            <a:r>
              <a:rPr lang="en-GB" altLang="es-ES" dirty="0">
                <a:solidFill>
                  <a:schemeClr val="tx2"/>
                </a:solidFill>
              </a:rPr>
              <a:t>Tan AC and Tan DSW. J Clin Oncol. 2022;</a:t>
            </a:r>
            <a:r>
              <a:rPr lang="en-GB" dirty="0">
                <a:solidFill>
                  <a:schemeClr val="tx2"/>
                </a:solidFill>
              </a:rPr>
              <a:t>40:611-625</a:t>
            </a:r>
            <a:endParaRPr lang="en-GB" altLang="es-ES" dirty="0">
              <a:solidFill>
                <a:schemeClr val="tx2"/>
              </a:solidFill>
            </a:endParaRPr>
          </a:p>
        </p:txBody>
      </p:sp>
    </p:spTree>
    <p:extLst>
      <p:ext uri="{BB962C8B-B14F-4D97-AF65-F5344CB8AC3E}">
        <p14:creationId xmlns:p14="http://schemas.microsoft.com/office/powerpoint/2010/main" val="353278706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AC259C6-45E7-240D-A85C-A87F6021CD8E}"/>
              </a:ext>
            </a:extLst>
          </p:cNvPr>
          <p:cNvSpPr>
            <a:spLocks noGrp="1"/>
          </p:cNvSpPr>
          <p:nvPr>
            <p:ph sz="quarter" idx="15"/>
          </p:nvPr>
        </p:nvSpPr>
        <p:spPr>
          <a:xfrm>
            <a:off x="620183" y="6356351"/>
            <a:ext cx="10660393" cy="365125"/>
          </a:xfrm>
        </p:spPr>
        <p:txBody>
          <a:bodyPr anchor="b" anchorCtr="0"/>
          <a:lstStyle/>
          <a:p>
            <a:r>
              <a:rPr lang="en-GB" dirty="0"/>
              <a:t>ALK, anaplastic lymphoma kinase; CI, confidence interval; EGFR, epidermal growth </a:t>
            </a:r>
            <a:r>
              <a:rPr lang="en-GB" dirty="0">
                <a:solidFill>
                  <a:schemeClr val="tx2"/>
                </a:solidFill>
              </a:rPr>
              <a:t>factor receptor; gen, generation; HR, hazard ratio; mo, months; NR, not reached; NSCLC, non-small cell lung cancer; OS, overall survival; TKI, tyrosine kinase inhibitor; TTP, time to progression</a:t>
            </a:r>
          </a:p>
          <a:p>
            <a:r>
              <a:rPr lang="en-GB" dirty="0">
                <a:solidFill>
                  <a:schemeClr val="tx2"/>
                </a:solidFill>
              </a:rPr>
              <a:t>Schiller JH, et al. N Engl J Med. 2002;346:92-98; Ramalingam SS, et al. N Engl J Med. 2020;382:41-50; Solomon BJ, et al. J. Clin Oncol. 2018;36:2251-2258</a:t>
            </a:r>
          </a:p>
        </p:txBody>
      </p:sp>
      <p:sp>
        <p:nvSpPr>
          <p:cNvPr id="8" name="Slide Number Placeholder 7">
            <a:extLst>
              <a:ext uri="{FF2B5EF4-FFF2-40B4-BE49-F238E27FC236}">
                <a16:creationId xmlns:a16="http://schemas.microsoft.com/office/drawing/2014/main" id="{E3E91355-4E4F-A1FF-9671-AE3D30D4DF84}"/>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23</a:t>
            </a:fld>
            <a:endParaRPr lang="en-GB" dirty="0"/>
          </a:p>
        </p:txBody>
      </p:sp>
      <p:pic>
        <p:nvPicPr>
          <p:cNvPr id="10" name="Picture 9">
            <a:extLst>
              <a:ext uri="{FF2B5EF4-FFF2-40B4-BE49-F238E27FC236}">
                <a16:creationId xmlns:a16="http://schemas.microsoft.com/office/drawing/2014/main" id="{5DE67648-D59A-0349-ADA5-AA3E4F9A8E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602" t="52283" r="40403" b="11340"/>
          <a:stretch/>
        </p:blipFill>
        <p:spPr>
          <a:xfrm>
            <a:off x="2829866" y="1225110"/>
            <a:ext cx="1880886" cy="1150266"/>
          </a:xfrm>
          <a:prstGeom prst="rect">
            <a:avLst/>
          </a:prstGeom>
        </p:spPr>
      </p:pic>
      <p:sp>
        <p:nvSpPr>
          <p:cNvPr id="16" name="Oval 15">
            <a:extLst>
              <a:ext uri="{FF2B5EF4-FFF2-40B4-BE49-F238E27FC236}">
                <a16:creationId xmlns:a16="http://schemas.microsoft.com/office/drawing/2014/main" id="{75BAF37E-1B1F-7849-A7A7-FA2C1324CEA1}"/>
              </a:ext>
            </a:extLst>
          </p:cNvPr>
          <p:cNvSpPr/>
          <p:nvPr/>
        </p:nvSpPr>
        <p:spPr>
          <a:xfrm>
            <a:off x="1919600" y="3855567"/>
            <a:ext cx="1440031" cy="1351480"/>
          </a:xfrm>
          <a:prstGeom prst="ellipse">
            <a:avLst/>
          </a:prstGeom>
          <a:solidFill>
            <a:srgbClr val="52A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0" fontAlgn="base" hangingPunct="0">
              <a:spcBef>
                <a:spcPct val="0"/>
              </a:spcBef>
              <a:spcAft>
                <a:spcPct val="0"/>
              </a:spcAft>
              <a:defRPr/>
            </a:pPr>
            <a:r>
              <a:rPr lang="en-GB" sz="1400" dirty="0">
                <a:solidFill>
                  <a:prstClr val="white"/>
                </a:solidFill>
                <a:latin typeface="Arial" panose="020B0604020202020204" pitchFamily="34" charset="0"/>
                <a:cs typeface="Arial" panose="020B0604020202020204" pitchFamily="34" charset="0"/>
              </a:rPr>
              <a:t>NSCLC circa 2020</a:t>
            </a:r>
          </a:p>
        </p:txBody>
      </p:sp>
      <p:grpSp>
        <p:nvGrpSpPr>
          <p:cNvPr id="212" name="Group 211">
            <a:extLst>
              <a:ext uri="{FF2B5EF4-FFF2-40B4-BE49-F238E27FC236}">
                <a16:creationId xmlns:a16="http://schemas.microsoft.com/office/drawing/2014/main" id="{84181CF8-E083-E542-DAB2-4425726F8A9C}"/>
              </a:ext>
            </a:extLst>
          </p:cNvPr>
          <p:cNvGrpSpPr/>
          <p:nvPr/>
        </p:nvGrpSpPr>
        <p:grpSpPr>
          <a:xfrm>
            <a:off x="4374733" y="3014859"/>
            <a:ext cx="7186023" cy="2718397"/>
            <a:chOff x="4374733" y="3328923"/>
            <a:chExt cx="7186023" cy="2718397"/>
          </a:xfrm>
        </p:grpSpPr>
        <p:pic>
          <p:nvPicPr>
            <p:cNvPr id="17" name="Picture 16">
              <a:extLst>
                <a:ext uri="{FF2B5EF4-FFF2-40B4-BE49-F238E27FC236}">
                  <a16:creationId xmlns:a16="http://schemas.microsoft.com/office/drawing/2014/main" id="{6CE00EA2-0F2E-B06A-20F6-0CE33C8DBDBB}"/>
                </a:ext>
              </a:extLst>
            </p:cNvPr>
            <p:cNvPicPr>
              <a:picLocks noChangeAspect="1"/>
            </p:cNvPicPr>
            <p:nvPr/>
          </p:nvPicPr>
          <p:blipFill>
            <a:blip r:embed="rId3"/>
            <a:srcRect/>
            <a:stretch/>
          </p:blipFill>
          <p:spPr>
            <a:xfrm>
              <a:off x="4806477" y="3450664"/>
              <a:ext cx="3020708" cy="1918691"/>
            </a:xfrm>
            <a:prstGeom prst="rect">
              <a:avLst/>
            </a:prstGeom>
          </p:spPr>
        </p:pic>
        <p:sp>
          <p:nvSpPr>
            <p:cNvPr id="18" name="object 35">
              <a:extLst>
                <a:ext uri="{FF2B5EF4-FFF2-40B4-BE49-F238E27FC236}">
                  <a16:creationId xmlns:a16="http://schemas.microsoft.com/office/drawing/2014/main" id="{C49DE0A7-619E-E8E5-A3A9-EE45D0365D66}"/>
                </a:ext>
              </a:extLst>
            </p:cNvPr>
            <p:cNvSpPr txBox="1"/>
            <p:nvPr/>
          </p:nvSpPr>
          <p:spPr>
            <a:xfrm>
              <a:off x="7737185"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54</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bject 35">
              <a:extLst>
                <a:ext uri="{FF2B5EF4-FFF2-40B4-BE49-F238E27FC236}">
                  <a16:creationId xmlns:a16="http://schemas.microsoft.com/office/drawing/2014/main" id="{D9CF7F0C-9991-389B-88F3-C9F741C0BF89}"/>
                </a:ext>
              </a:extLst>
            </p:cNvPr>
            <p:cNvSpPr txBox="1"/>
            <p:nvPr/>
          </p:nvSpPr>
          <p:spPr>
            <a:xfrm>
              <a:off x="7571021"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51</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bject 35">
              <a:extLst>
                <a:ext uri="{FF2B5EF4-FFF2-40B4-BE49-F238E27FC236}">
                  <a16:creationId xmlns:a16="http://schemas.microsoft.com/office/drawing/2014/main" id="{1AAB47AD-A4E1-8A43-B30C-A2CC68DD5C73}"/>
                </a:ext>
              </a:extLst>
            </p:cNvPr>
            <p:cNvSpPr txBox="1"/>
            <p:nvPr/>
          </p:nvSpPr>
          <p:spPr>
            <a:xfrm>
              <a:off x="6906389"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39</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bject 35">
              <a:extLst>
                <a:ext uri="{FF2B5EF4-FFF2-40B4-BE49-F238E27FC236}">
                  <a16:creationId xmlns:a16="http://schemas.microsoft.com/office/drawing/2014/main" id="{0C271B4F-4DE7-C45B-6831-1880AAF2125B}"/>
                </a:ext>
              </a:extLst>
            </p:cNvPr>
            <p:cNvSpPr txBox="1"/>
            <p:nvPr/>
          </p:nvSpPr>
          <p:spPr>
            <a:xfrm>
              <a:off x="7072547"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42</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bject 35">
              <a:extLst>
                <a:ext uri="{FF2B5EF4-FFF2-40B4-BE49-F238E27FC236}">
                  <a16:creationId xmlns:a16="http://schemas.microsoft.com/office/drawing/2014/main" id="{9ECA00A0-88BD-6908-240E-B6BF5CFF4FF7}"/>
                </a:ext>
              </a:extLst>
            </p:cNvPr>
            <p:cNvSpPr txBox="1"/>
            <p:nvPr/>
          </p:nvSpPr>
          <p:spPr>
            <a:xfrm>
              <a:off x="7238705"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object 35">
              <a:extLst>
                <a:ext uri="{FF2B5EF4-FFF2-40B4-BE49-F238E27FC236}">
                  <a16:creationId xmlns:a16="http://schemas.microsoft.com/office/drawing/2014/main" id="{233A6E21-3A6A-BCB7-03E3-90BFABAAEBBA}"/>
                </a:ext>
              </a:extLst>
            </p:cNvPr>
            <p:cNvSpPr txBox="1"/>
            <p:nvPr/>
          </p:nvSpPr>
          <p:spPr>
            <a:xfrm>
              <a:off x="7404863"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48</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object 35">
              <a:extLst>
                <a:ext uri="{FF2B5EF4-FFF2-40B4-BE49-F238E27FC236}">
                  <a16:creationId xmlns:a16="http://schemas.microsoft.com/office/drawing/2014/main" id="{3C370061-A7DA-1AC4-28D0-100391B5CFA4}"/>
                </a:ext>
              </a:extLst>
            </p:cNvPr>
            <p:cNvSpPr txBox="1"/>
            <p:nvPr/>
          </p:nvSpPr>
          <p:spPr>
            <a:xfrm>
              <a:off x="6740231"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kumimoji="0" lang="en-GB" sz="900" u="none" strike="noStrike" kern="1200" cap="none" spc="-15" normalizeH="0" dirty="0">
                  <a:ln>
                    <a:noFill/>
                  </a:ln>
                  <a:solidFill>
                    <a:prstClr val="black"/>
                  </a:solidFill>
                  <a:effectLst/>
                  <a:uLnTx/>
                  <a:uFillTx/>
                  <a:latin typeface="Arial" panose="020B0604020202020204" pitchFamily="34" charset="0"/>
                  <a:ea typeface="+mn-ea"/>
                  <a:cs typeface="Arial" panose="020B0604020202020204" pitchFamily="34" charset="0"/>
                </a:rPr>
                <a:t>36</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object 35">
              <a:extLst>
                <a:ext uri="{FF2B5EF4-FFF2-40B4-BE49-F238E27FC236}">
                  <a16:creationId xmlns:a16="http://schemas.microsoft.com/office/drawing/2014/main" id="{D3D520EF-FFC7-8C2F-F855-6D69AB395E3A}"/>
                </a:ext>
              </a:extLst>
            </p:cNvPr>
            <p:cNvSpPr txBox="1"/>
            <p:nvPr/>
          </p:nvSpPr>
          <p:spPr>
            <a:xfrm>
              <a:off x="6574073"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33</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object 35">
              <a:extLst>
                <a:ext uri="{FF2B5EF4-FFF2-40B4-BE49-F238E27FC236}">
                  <a16:creationId xmlns:a16="http://schemas.microsoft.com/office/drawing/2014/main" id="{CBC6E278-51EB-A251-3643-801E0E2719A3}"/>
                </a:ext>
              </a:extLst>
            </p:cNvPr>
            <p:cNvSpPr txBox="1"/>
            <p:nvPr/>
          </p:nvSpPr>
          <p:spPr>
            <a:xfrm>
              <a:off x="6407915"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object 35">
              <a:extLst>
                <a:ext uri="{FF2B5EF4-FFF2-40B4-BE49-F238E27FC236}">
                  <a16:creationId xmlns:a16="http://schemas.microsoft.com/office/drawing/2014/main" id="{28443992-D072-DAE4-CF5D-EB50033ABAD4}"/>
                </a:ext>
              </a:extLst>
            </p:cNvPr>
            <p:cNvSpPr txBox="1"/>
            <p:nvPr/>
          </p:nvSpPr>
          <p:spPr>
            <a:xfrm>
              <a:off x="6241757"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27</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object 35">
              <a:extLst>
                <a:ext uri="{FF2B5EF4-FFF2-40B4-BE49-F238E27FC236}">
                  <a16:creationId xmlns:a16="http://schemas.microsoft.com/office/drawing/2014/main" id="{0D693308-8006-6FFA-E0F9-E99C6C8F8E20}"/>
                </a:ext>
              </a:extLst>
            </p:cNvPr>
            <p:cNvSpPr txBox="1"/>
            <p:nvPr/>
          </p:nvSpPr>
          <p:spPr>
            <a:xfrm>
              <a:off x="6075599"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24</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object 35">
              <a:extLst>
                <a:ext uri="{FF2B5EF4-FFF2-40B4-BE49-F238E27FC236}">
                  <a16:creationId xmlns:a16="http://schemas.microsoft.com/office/drawing/2014/main" id="{8A8917D5-7807-C425-63AC-EB3BDC038A8A}"/>
                </a:ext>
              </a:extLst>
            </p:cNvPr>
            <p:cNvSpPr txBox="1"/>
            <p:nvPr/>
          </p:nvSpPr>
          <p:spPr>
            <a:xfrm>
              <a:off x="5909441"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21</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object 35">
              <a:extLst>
                <a:ext uri="{FF2B5EF4-FFF2-40B4-BE49-F238E27FC236}">
                  <a16:creationId xmlns:a16="http://schemas.microsoft.com/office/drawing/2014/main" id="{0EFF95BF-C34B-5F64-0A77-9225AC4E78E2}"/>
                </a:ext>
              </a:extLst>
            </p:cNvPr>
            <p:cNvSpPr txBox="1"/>
            <p:nvPr/>
          </p:nvSpPr>
          <p:spPr>
            <a:xfrm>
              <a:off x="5743283"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18</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object 35">
              <a:extLst>
                <a:ext uri="{FF2B5EF4-FFF2-40B4-BE49-F238E27FC236}">
                  <a16:creationId xmlns:a16="http://schemas.microsoft.com/office/drawing/2014/main" id="{5A8FD03B-8F17-B20F-5096-85BC3213CC6A}"/>
                </a:ext>
              </a:extLst>
            </p:cNvPr>
            <p:cNvSpPr txBox="1"/>
            <p:nvPr/>
          </p:nvSpPr>
          <p:spPr>
            <a:xfrm>
              <a:off x="5577125"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object 35">
              <a:extLst>
                <a:ext uri="{FF2B5EF4-FFF2-40B4-BE49-F238E27FC236}">
                  <a16:creationId xmlns:a16="http://schemas.microsoft.com/office/drawing/2014/main" id="{F0C2BC63-1DFE-8AAD-F2E4-A04BBD4D27ED}"/>
                </a:ext>
              </a:extLst>
            </p:cNvPr>
            <p:cNvSpPr txBox="1"/>
            <p:nvPr/>
          </p:nvSpPr>
          <p:spPr>
            <a:xfrm>
              <a:off x="5410967"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12</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object 35">
              <a:extLst>
                <a:ext uri="{FF2B5EF4-FFF2-40B4-BE49-F238E27FC236}">
                  <a16:creationId xmlns:a16="http://schemas.microsoft.com/office/drawing/2014/main" id="{90E6B803-3E59-9EA9-3D03-826D68CDBB2E}"/>
                </a:ext>
              </a:extLst>
            </p:cNvPr>
            <p:cNvSpPr txBox="1"/>
            <p:nvPr/>
          </p:nvSpPr>
          <p:spPr>
            <a:xfrm>
              <a:off x="5244809"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9</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object 35">
              <a:extLst>
                <a:ext uri="{FF2B5EF4-FFF2-40B4-BE49-F238E27FC236}">
                  <a16:creationId xmlns:a16="http://schemas.microsoft.com/office/drawing/2014/main" id="{1305C1C5-3F72-4368-EA02-66F9E8B04069}"/>
                </a:ext>
              </a:extLst>
            </p:cNvPr>
            <p:cNvSpPr txBox="1"/>
            <p:nvPr/>
          </p:nvSpPr>
          <p:spPr>
            <a:xfrm>
              <a:off x="5078651"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6</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object 35">
              <a:extLst>
                <a:ext uri="{FF2B5EF4-FFF2-40B4-BE49-F238E27FC236}">
                  <a16:creationId xmlns:a16="http://schemas.microsoft.com/office/drawing/2014/main" id="{BDF853CA-141E-5913-6C48-9F50F9DD6A44}"/>
                </a:ext>
              </a:extLst>
            </p:cNvPr>
            <p:cNvSpPr txBox="1"/>
            <p:nvPr/>
          </p:nvSpPr>
          <p:spPr>
            <a:xfrm>
              <a:off x="4912493"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object 35">
              <a:extLst>
                <a:ext uri="{FF2B5EF4-FFF2-40B4-BE49-F238E27FC236}">
                  <a16:creationId xmlns:a16="http://schemas.microsoft.com/office/drawing/2014/main" id="{A33299F8-E013-4A57-5B82-03758CE80210}"/>
                </a:ext>
              </a:extLst>
            </p:cNvPr>
            <p:cNvSpPr txBox="1"/>
            <p:nvPr/>
          </p:nvSpPr>
          <p:spPr>
            <a:xfrm>
              <a:off x="4746335"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object 35">
              <a:extLst>
                <a:ext uri="{FF2B5EF4-FFF2-40B4-BE49-F238E27FC236}">
                  <a16:creationId xmlns:a16="http://schemas.microsoft.com/office/drawing/2014/main" id="{97242799-B519-03B8-46AF-ADA8C8DEAD78}"/>
                </a:ext>
              </a:extLst>
            </p:cNvPr>
            <p:cNvSpPr txBox="1"/>
            <p:nvPr/>
          </p:nvSpPr>
          <p:spPr>
            <a:xfrm>
              <a:off x="5306906" y="5517232"/>
              <a:ext cx="1973193"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Months since randomisation</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object 35">
              <a:extLst>
                <a:ext uri="{FF2B5EF4-FFF2-40B4-BE49-F238E27FC236}">
                  <a16:creationId xmlns:a16="http://schemas.microsoft.com/office/drawing/2014/main" id="{E9B2DD2B-D9D3-A5F8-2605-CE534724971D}"/>
                </a:ext>
              </a:extLst>
            </p:cNvPr>
            <p:cNvSpPr txBox="1"/>
            <p:nvPr/>
          </p:nvSpPr>
          <p:spPr>
            <a:xfrm rot="16200000">
              <a:off x="3463798" y="4318436"/>
              <a:ext cx="1973193"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Probability of overall survival</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object 35">
              <a:extLst>
                <a:ext uri="{FF2B5EF4-FFF2-40B4-BE49-F238E27FC236}">
                  <a16:creationId xmlns:a16="http://schemas.microsoft.com/office/drawing/2014/main" id="{69FAFBFE-5821-BED3-E152-0F162849E37A}"/>
                </a:ext>
              </a:extLst>
            </p:cNvPr>
            <p:cNvSpPr txBox="1"/>
            <p:nvPr/>
          </p:nvSpPr>
          <p:spPr>
            <a:xfrm>
              <a:off x="4591444" y="5271748"/>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object 35">
              <a:extLst>
                <a:ext uri="{FF2B5EF4-FFF2-40B4-BE49-F238E27FC236}">
                  <a16:creationId xmlns:a16="http://schemas.microsoft.com/office/drawing/2014/main" id="{4E253B45-D8D2-D8E3-1D5F-AF658E544ED2}"/>
                </a:ext>
              </a:extLst>
            </p:cNvPr>
            <p:cNvSpPr txBox="1"/>
            <p:nvPr/>
          </p:nvSpPr>
          <p:spPr>
            <a:xfrm>
              <a:off x="4591444" y="3404848"/>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object 35">
              <a:extLst>
                <a:ext uri="{FF2B5EF4-FFF2-40B4-BE49-F238E27FC236}">
                  <a16:creationId xmlns:a16="http://schemas.microsoft.com/office/drawing/2014/main" id="{DB1ABC08-4D57-3B8C-D144-26BBCE60281F}"/>
                </a:ext>
              </a:extLst>
            </p:cNvPr>
            <p:cNvSpPr txBox="1"/>
            <p:nvPr/>
          </p:nvSpPr>
          <p:spPr>
            <a:xfrm>
              <a:off x="4591444" y="3582648"/>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0.9</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object 35">
              <a:extLst>
                <a:ext uri="{FF2B5EF4-FFF2-40B4-BE49-F238E27FC236}">
                  <a16:creationId xmlns:a16="http://schemas.microsoft.com/office/drawing/2014/main" id="{74F645DA-33D5-F669-5610-15694A7D431B}"/>
                </a:ext>
              </a:extLst>
            </p:cNvPr>
            <p:cNvSpPr txBox="1"/>
            <p:nvPr/>
          </p:nvSpPr>
          <p:spPr>
            <a:xfrm>
              <a:off x="4591444" y="3773148"/>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0.8</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object 35">
              <a:extLst>
                <a:ext uri="{FF2B5EF4-FFF2-40B4-BE49-F238E27FC236}">
                  <a16:creationId xmlns:a16="http://schemas.microsoft.com/office/drawing/2014/main" id="{E5AF8911-5595-FCA4-20AF-4AF0903635DD}"/>
                </a:ext>
              </a:extLst>
            </p:cNvPr>
            <p:cNvSpPr txBox="1"/>
            <p:nvPr/>
          </p:nvSpPr>
          <p:spPr>
            <a:xfrm>
              <a:off x="4591444" y="3954123"/>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0.7</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object 35">
              <a:extLst>
                <a:ext uri="{FF2B5EF4-FFF2-40B4-BE49-F238E27FC236}">
                  <a16:creationId xmlns:a16="http://schemas.microsoft.com/office/drawing/2014/main" id="{359C394A-CC91-541F-DE79-3CF2D4C0703A}"/>
                </a:ext>
              </a:extLst>
            </p:cNvPr>
            <p:cNvSpPr txBox="1"/>
            <p:nvPr/>
          </p:nvSpPr>
          <p:spPr>
            <a:xfrm>
              <a:off x="4591444" y="4144623"/>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0.6</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object 35">
              <a:extLst>
                <a:ext uri="{FF2B5EF4-FFF2-40B4-BE49-F238E27FC236}">
                  <a16:creationId xmlns:a16="http://schemas.microsoft.com/office/drawing/2014/main" id="{2F9E6B36-22E3-941B-8E73-401AA5F75BF4}"/>
                </a:ext>
              </a:extLst>
            </p:cNvPr>
            <p:cNvSpPr txBox="1"/>
            <p:nvPr/>
          </p:nvSpPr>
          <p:spPr>
            <a:xfrm>
              <a:off x="4591444" y="4331948"/>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object 35">
              <a:extLst>
                <a:ext uri="{FF2B5EF4-FFF2-40B4-BE49-F238E27FC236}">
                  <a16:creationId xmlns:a16="http://schemas.microsoft.com/office/drawing/2014/main" id="{C2D29C4B-FAA8-5B3F-B6F5-400609D65B6B}"/>
                </a:ext>
              </a:extLst>
            </p:cNvPr>
            <p:cNvSpPr txBox="1"/>
            <p:nvPr/>
          </p:nvSpPr>
          <p:spPr>
            <a:xfrm>
              <a:off x="4591444" y="4516098"/>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0.4</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object 35">
              <a:extLst>
                <a:ext uri="{FF2B5EF4-FFF2-40B4-BE49-F238E27FC236}">
                  <a16:creationId xmlns:a16="http://schemas.microsoft.com/office/drawing/2014/main" id="{22C2BBA4-4F33-C5E2-43F5-B9732FB35250}"/>
                </a:ext>
              </a:extLst>
            </p:cNvPr>
            <p:cNvSpPr txBox="1"/>
            <p:nvPr/>
          </p:nvSpPr>
          <p:spPr>
            <a:xfrm>
              <a:off x="4591444" y="4697073"/>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0.3</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object 35">
              <a:extLst>
                <a:ext uri="{FF2B5EF4-FFF2-40B4-BE49-F238E27FC236}">
                  <a16:creationId xmlns:a16="http://schemas.microsoft.com/office/drawing/2014/main" id="{020B0CB8-2DC6-2F17-4000-24B32AA00611}"/>
                </a:ext>
              </a:extLst>
            </p:cNvPr>
            <p:cNvSpPr txBox="1"/>
            <p:nvPr/>
          </p:nvSpPr>
          <p:spPr>
            <a:xfrm>
              <a:off x="4591444" y="4893923"/>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0.2</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object 35">
              <a:extLst>
                <a:ext uri="{FF2B5EF4-FFF2-40B4-BE49-F238E27FC236}">
                  <a16:creationId xmlns:a16="http://schemas.microsoft.com/office/drawing/2014/main" id="{AE00207D-3149-98BB-E7E8-25B047B5C0E9}"/>
                </a:ext>
              </a:extLst>
            </p:cNvPr>
            <p:cNvSpPr txBox="1"/>
            <p:nvPr/>
          </p:nvSpPr>
          <p:spPr>
            <a:xfrm>
              <a:off x="4591444" y="5084423"/>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0.1</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object 35">
              <a:extLst>
                <a:ext uri="{FF2B5EF4-FFF2-40B4-BE49-F238E27FC236}">
                  <a16:creationId xmlns:a16="http://schemas.microsoft.com/office/drawing/2014/main" id="{3274F628-7CE1-5BC4-4FDA-91B49C01F0C1}"/>
                </a:ext>
              </a:extLst>
            </p:cNvPr>
            <p:cNvSpPr txBox="1"/>
            <p:nvPr/>
          </p:nvSpPr>
          <p:spPr>
            <a:xfrm>
              <a:off x="6058843" y="3328923"/>
              <a:ext cx="2233220" cy="289823"/>
            </a:xfrm>
            <a:prstGeom prst="rect">
              <a:avLst/>
            </a:prstGeom>
          </p:spPr>
          <p:txBody>
            <a:bodyPr vert="horz" wrap="square" lIns="0" tIns="12700" rIns="0" bIns="0" rtlCol="0">
              <a:spAutoFit/>
            </a:bodyPr>
            <a:lstStyle/>
            <a:p>
              <a:r>
                <a:rPr lang="en-GB" sz="900" dirty="0">
                  <a:effectLst/>
                  <a:latin typeface="Helvetica" pitchFamily="2" charset="0"/>
                </a:rPr>
                <a:t>HR, 0.80 (95.05% CI, 0.64-1.00)</a:t>
              </a:r>
            </a:p>
            <a:p>
              <a:r>
                <a:rPr lang="en-GB" sz="900" dirty="0">
                  <a:effectLst/>
                  <a:latin typeface="Helvetica" pitchFamily="2" charset="0"/>
                </a:rPr>
                <a:t>P=0.046</a:t>
              </a:r>
            </a:p>
          </p:txBody>
        </p:sp>
        <p:sp>
          <p:nvSpPr>
            <p:cNvPr id="51" name="object 35">
              <a:extLst>
                <a:ext uri="{FF2B5EF4-FFF2-40B4-BE49-F238E27FC236}">
                  <a16:creationId xmlns:a16="http://schemas.microsoft.com/office/drawing/2014/main" id="{48378767-388F-C2BD-4021-368DF80ABB7D}"/>
                </a:ext>
              </a:extLst>
            </p:cNvPr>
            <p:cNvSpPr txBox="1"/>
            <p:nvPr/>
          </p:nvSpPr>
          <p:spPr>
            <a:xfrm>
              <a:off x="7224902" y="4342727"/>
              <a:ext cx="678254" cy="151323"/>
            </a:xfrm>
            <a:prstGeom prst="rect">
              <a:avLst/>
            </a:prstGeom>
          </p:spPr>
          <p:txBody>
            <a:bodyPr vert="horz" wrap="square" lIns="0" tIns="12700" rIns="0" bIns="0" rtlCol="0">
              <a:spAutoFit/>
            </a:bodyPr>
            <a:lstStyle/>
            <a:p>
              <a:r>
                <a:rPr lang="en-GB" sz="900" b="1" dirty="0">
                  <a:solidFill>
                    <a:schemeClr val="accent1"/>
                  </a:solidFill>
                  <a:effectLst/>
                  <a:latin typeface="Helvetica" pitchFamily="2" charset="0"/>
                </a:rPr>
                <a:t>Osimertinib</a:t>
              </a:r>
            </a:p>
          </p:txBody>
        </p:sp>
        <p:sp>
          <p:nvSpPr>
            <p:cNvPr id="52" name="object 35">
              <a:extLst>
                <a:ext uri="{FF2B5EF4-FFF2-40B4-BE49-F238E27FC236}">
                  <a16:creationId xmlns:a16="http://schemas.microsoft.com/office/drawing/2014/main" id="{BEAFEF48-7F85-5415-DF40-5F5F9A5653DD}"/>
                </a:ext>
              </a:extLst>
            </p:cNvPr>
            <p:cNvSpPr txBox="1"/>
            <p:nvPr/>
          </p:nvSpPr>
          <p:spPr>
            <a:xfrm>
              <a:off x="7149979" y="4747200"/>
              <a:ext cx="1202083" cy="289823"/>
            </a:xfrm>
            <a:prstGeom prst="rect">
              <a:avLst/>
            </a:prstGeom>
          </p:spPr>
          <p:txBody>
            <a:bodyPr vert="horz" wrap="square" lIns="0" tIns="12700" rIns="0" bIns="0" rtlCol="0">
              <a:spAutoFit/>
            </a:bodyPr>
            <a:lstStyle/>
            <a:p>
              <a:r>
                <a:rPr lang="en-GB" sz="900" b="1" dirty="0">
                  <a:solidFill>
                    <a:schemeClr val="accent6"/>
                  </a:solidFill>
                  <a:effectLst/>
                  <a:latin typeface="Helvetica" pitchFamily="2" charset="0"/>
                </a:rPr>
                <a:t>Comparator</a:t>
              </a:r>
              <a:br>
                <a:rPr lang="en-GB" sz="900" b="1" dirty="0">
                  <a:solidFill>
                    <a:schemeClr val="accent6"/>
                  </a:solidFill>
                  <a:effectLst/>
                  <a:latin typeface="Helvetica" pitchFamily="2" charset="0"/>
                </a:rPr>
              </a:br>
              <a:r>
                <a:rPr lang="en-GB" sz="900" b="1" dirty="0">
                  <a:solidFill>
                    <a:schemeClr val="accent6"/>
                  </a:solidFill>
                  <a:effectLst/>
                  <a:latin typeface="Helvetica" pitchFamily="2" charset="0"/>
                </a:rPr>
                <a:t>EGFR-TKI</a:t>
              </a:r>
            </a:p>
          </p:txBody>
        </p:sp>
        <p:sp>
          <p:nvSpPr>
            <p:cNvPr id="53" name="object 35">
              <a:extLst>
                <a:ext uri="{FF2B5EF4-FFF2-40B4-BE49-F238E27FC236}">
                  <a16:creationId xmlns:a16="http://schemas.microsoft.com/office/drawing/2014/main" id="{9FB2A228-F63B-712A-6E65-BFFEAB8BE999}"/>
                </a:ext>
              </a:extLst>
            </p:cNvPr>
            <p:cNvSpPr txBox="1"/>
            <p:nvPr/>
          </p:nvSpPr>
          <p:spPr>
            <a:xfrm>
              <a:off x="5303605" y="4718307"/>
              <a:ext cx="1152573" cy="443711"/>
            </a:xfrm>
            <a:prstGeom prst="rect">
              <a:avLst/>
            </a:prstGeom>
          </p:spPr>
          <p:txBody>
            <a:bodyPr vert="horz" wrap="square" lIns="0" tIns="12700" rIns="0" bIns="0" rtlCol="0">
              <a:spAutoFit/>
            </a:bodyPr>
            <a:lstStyle/>
            <a:p>
              <a:pPr algn="ctr"/>
              <a:r>
                <a:rPr lang="en-GB" sz="700" b="1" dirty="0">
                  <a:effectLst/>
                  <a:latin typeface="Helvetica" pitchFamily="2" charset="0"/>
                </a:rPr>
                <a:t>Median OS</a:t>
              </a:r>
              <a:r>
                <a:rPr lang="en-GB" sz="700" b="1" dirty="0">
                  <a:latin typeface="Helvetica" pitchFamily="2" charset="0"/>
                </a:rPr>
                <a:t> </a:t>
              </a:r>
              <a:r>
                <a:rPr lang="en-GB" sz="700" b="1" dirty="0">
                  <a:effectLst/>
                  <a:latin typeface="Helvetica" pitchFamily="2" charset="0"/>
                </a:rPr>
                <a:t>(95% CI)</a:t>
              </a:r>
              <a:br>
                <a:rPr lang="en-GB" sz="700" b="1" dirty="0">
                  <a:effectLst/>
                  <a:latin typeface="Helvetica" pitchFamily="2" charset="0"/>
                </a:rPr>
              </a:br>
              <a:r>
                <a:rPr lang="en-GB" sz="700" i="1" dirty="0">
                  <a:effectLst/>
                  <a:latin typeface="Helvetica" pitchFamily="2" charset="0"/>
                </a:rPr>
                <a:t>mo</a:t>
              </a:r>
            </a:p>
            <a:p>
              <a:pPr algn="ctr"/>
              <a:r>
                <a:rPr lang="en-GB" sz="700" dirty="0">
                  <a:effectLst/>
                  <a:latin typeface="Helvetica" pitchFamily="2" charset="0"/>
                </a:rPr>
                <a:t>38.6 (34.5-41.8)</a:t>
              </a:r>
            </a:p>
            <a:p>
              <a:pPr algn="ctr"/>
              <a:r>
                <a:rPr lang="en-GB" sz="700" dirty="0">
                  <a:latin typeface="Helvetica" pitchFamily="2" charset="0"/>
                </a:rPr>
                <a:t>31.8 (26.6-36.0)</a:t>
              </a:r>
              <a:endParaRPr lang="en-GB" sz="700" dirty="0">
                <a:effectLst/>
                <a:latin typeface="Helvetica" pitchFamily="2" charset="0"/>
              </a:endParaRPr>
            </a:p>
          </p:txBody>
        </p:sp>
        <p:sp>
          <p:nvSpPr>
            <p:cNvPr id="54" name="object 35">
              <a:extLst>
                <a:ext uri="{FF2B5EF4-FFF2-40B4-BE49-F238E27FC236}">
                  <a16:creationId xmlns:a16="http://schemas.microsoft.com/office/drawing/2014/main" id="{4B2D299F-94CB-02B6-7BAE-8C0E1F3B168D}"/>
                </a:ext>
              </a:extLst>
            </p:cNvPr>
            <p:cNvSpPr txBox="1"/>
            <p:nvPr/>
          </p:nvSpPr>
          <p:spPr>
            <a:xfrm>
              <a:off x="4874858" y="4935759"/>
              <a:ext cx="556106" cy="335989"/>
            </a:xfrm>
            <a:prstGeom prst="rect">
              <a:avLst/>
            </a:prstGeom>
          </p:spPr>
          <p:txBody>
            <a:bodyPr vert="horz" wrap="square" lIns="0" tIns="12700" rIns="0" bIns="0" rtlCol="0">
              <a:spAutoFit/>
            </a:bodyPr>
            <a:lstStyle/>
            <a:p>
              <a:pPr algn="r"/>
              <a:r>
                <a:rPr lang="en-GB" sz="700" b="1" dirty="0">
                  <a:solidFill>
                    <a:schemeClr val="accent1"/>
                  </a:solidFill>
                  <a:effectLst/>
                  <a:latin typeface="Helvetica" pitchFamily="2" charset="0"/>
                </a:rPr>
                <a:t>Osimertinib</a:t>
              </a:r>
            </a:p>
            <a:p>
              <a:pPr algn="r"/>
              <a:r>
                <a:rPr lang="en-GB" sz="700" b="1" dirty="0">
                  <a:solidFill>
                    <a:schemeClr val="accent6"/>
                  </a:solidFill>
                  <a:latin typeface="Helvetica" pitchFamily="2" charset="0"/>
                </a:rPr>
                <a:t>Comparator</a:t>
              </a:r>
              <a:br>
                <a:rPr lang="en-GB" sz="700" b="1" dirty="0">
                  <a:solidFill>
                    <a:schemeClr val="accent6"/>
                  </a:solidFill>
                  <a:latin typeface="Helvetica" pitchFamily="2" charset="0"/>
                </a:rPr>
              </a:br>
              <a:r>
                <a:rPr lang="en-GB" sz="700" b="1" dirty="0">
                  <a:solidFill>
                    <a:schemeClr val="accent6"/>
                  </a:solidFill>
                  <a:latin typeface="Helvetica" pitchFamily="2" charset="0"/>
                </a:rPr>
                <a:t>EGFR-TKI</a:t>
              </a:r>
              <a:endParaRPr lang="en-GB" sz="700" b="1" dirty="0">
                <a:solidFill>
                  <a:schemeClr val="accent6"/>
                </a:solidFill>
                <a:effectLst/>
                <a:latin typeface="Helvetica" pitchFamily="2" charset="0"/>
              </a:endParaRPr>
            </a:p>
          </p:txBody>
        </p:sp>
        <p:sp>
          <p:nvSpPr>
            <p:cNvPr id="55" name="object 35">
              <a:extLst>
                <a:ext uri="{FF2B5EF4-FFF2-40B4-BE49-F238E27FC236}">
                  <a16:creationId xmlns:a16="http://schemas.microsoft.com/office/drawing/2014/main" id="{003FFF05-FA7E-B28C-EEEA-02B4B919F3CD}"/>
                </a:ext>
              </a:extLst>
            </p:cNvPr>
            <p:cNvSpPr txBox="1"/>
            <p:nvPr/>
          </p:nvSpPr>
          <p:spPr>
            <a:xfrm>
              <a:off x="4849446" y="5726719"/>
              <a:ext cx="2979892" cy="320601"/>
            </a:xfrm>
            <a:prstGeom prst="rect">
              <a:avLst/>
            </a:prstGeom>
          </p:spPr>
          <p:txBody>
            <a:bodyPr vert="horz" wrap="square" lIns="0" tIns="12700" rIns="0" bIns="0" rtlCol="0">
              <a:spAutoFit/>
            </a:bodyPr>
            <a:lstStyle/>
            <a:p>
              <a:pPr algn="ctr"/>
              <a:r>
                <a:rPr lang="en-GB" sz="1000" i="1" dirty="0">
                  <a:effectLst/>
                  <a:latin typeface="Helvetica" pitchFamily="2" charset="0"/>
                </a:rPr>
                <a:t>EGFR</a:t>
              </a:r>
              <a:r>
                <a:rPr lang="en-GB" sz="1000" dirty="0">
                  <a:effectLst/>
                  <a:latin typeface="Helvetica" pitchFamily="2" charset="0"/>
                </a:rPr>
                <a:t>+ (FLAURA – 1</a:t>
              </a:r>
              <a:r>
                <a:rPr lang="en-GB" sz="1000" baseline="30000" dirty="0">
                  <a:effectLst/>
                  <a:latin typeface="Helvetica" pitchFamily="2" charset="0"/>
                </a:rPr>
                <a:t>st</a:t>
              </a:r>
              <a:r>
                <a:rPr lang="en-GB" sz="1000" dirty="0">
                  <a:effectLst/>
                  <a:latin typeface="Helvetica" pitchFamily="2" charset="0"/>
                </a:rPr>
                <a:t> line osimertinib OS = 38.6 </a:t>
              </a:r>
              <a:r>
                <a:rPr lang="en-GB" sz="1000" dirty="0" err="1">
                  <a:effectLst/>
                  <a:latin typeface="Helvetica" pitchFamily="2" charset="0"/>
                </a:rPr>
                <a:t>mo</a:t>
              </a:r>
              <a:r>
                <a:rPr lang="en-GB" sz="1000" dirty="0">
                  <a:effectLst/>
                  <a:latin typeface="Helvetica" pitchFamily="2" charset="0"/>
                </a:rPr>
                <a:t>, comparator [1</a:t>
              </a:r>
              <a:r>
                <a:rPr lang="en-GB" sz="1000" baseline="30000" dirty="0">
                  <a:effectLst/>
                  <a:latin typeface="Helvetica" pitchFamily="2" charset="0"/>
                </a:rPr>
                <a:t>st</a:t>
              </a:r>
              <a:r>
                <a:rPr lang="en-GB" sz="1000" dirty="0">
                  <a:effectLst/>
                  <a:latin typeface="Helvetica" pitchFamily="2" charset="0"/>
                </a:rPr>
                <a:t> gen EGFR TKIs] 31.8 mo)</a:t>
              </a:r>
            </a:p>
          </p:txBody>
        </p:sp>
        <p:pic>
          <p:nvPicPr>
            <p:cNvPr id="56" name="Picture 55">
              <a:extLst>
                <a:ext uri="{FF2B5EF4-FFF2-40B4-BE49-F238E27FC236}">
                  <a16:creationId xmlns:a16="http://schemas.microsoft.com/office/drawing/2014/main" id="{968A1695-C882-6337-070C-17441DABD004}"/>
                </a:ext>
              </a:extLst>
            </p:cNvPr>
            <p:cNvPicPr>
              <a:picLocks noChangeAspect="1"/>
            </p:cNvPicPr>
            <p:nvPr/>
          </p:nvPicPr>
          <p:blipFill>
            <a:blip r:embed="rId4"/>
            <a:srcRect/>
            <a:stretch/>
          </p:blipFill>
          <p:spPr>
            <a:xfrm>
              <a:off x="8464077" y="3480133"/>
              <a:ext cx="3020708" cy="1897624"/>
            </a:xfrm>
            <a:prstGeom prst="rect">
              <a:avLst/>
            </a:prstGeom>
          </p:spPr>
        </p:pic>
        <p:sp>
          <p:nvSpPr>
            <p:cNvPr id="57" name="object 35">
              <a:extLst>
                <a:ext uri="{FF2B5EF4-FFF2-40B4-BE49-F238E27FC236}">
                  <a16:creationId xmlns:a16="http://schemas.microsoft.com/office/drawing/2014/main" id="{AC3A4744-9F5A-6A66-9B42-CFF0739851DC}"/>
                </a:ext>
              </a:extLst>
            </p:cNvPr>
            <p:cNvSpPr txBox="1"/>
            <p:nvPr/>
          </p:nvSpPr>
          <p:spPr>
            <a:xfrm>
              <a:off x="11366519"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70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5" name="object 35">
              <a:extLst>
                <a:ext uri="{FF2B5EF4-FFF2-40B4-BE49-F238E27FC236}">
                  <a16:creationId xmlns:a16="http://schemas.microsoft.com/office/drawing/2014/main" id="{A00D79AB-3BF8-C28B-7840-41C9EAA73BB1}"/>
                </a:ext>
              </a:extLst>
            </p:cNvPr>
            <p:cNvSpPr txBox="1"/>
            <p:nvPr/>
          </p:nvSpPr>
          <p:spPr>
            <a:xfrm>
              <a:off x="9682018"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object 35">
              <a:extLst>
                <a:ext uri="{FF2B5EF4-FFF2-40B4-BE49-F238E27FC236}">
                  <a16:creationId xmlns:a16="http://schemas.microsoft.com/office/drawing/2014/main" id="{950721C8-CBCE-74F4-639E-F7FD7EFA8DBB}"/>
                </a:ext>
              </a:extLst>
            </p:cNvPr>
            <p:cNvSpPr txBox="1"/>
            <p:nvPr/>
          </p:nvSpPr>
          <p:spPr>
            <a:xfrm>
              <a:off x="9899357"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object 35">
              <a:extLst>
                <a:ext uri="{FF2B5EF4-FFF2-40B4-BE49-F238E27FC236}">
                  <a16:creationId xmlns:a16="http://schemas.microsoft.com/office/drawing/2014/main" id="{5664D1B6-1F0E-2419-BFC6-E513CD5AFC65}"/>
                </a:ext>
              </a:extLst>
            </p:cNvPr>
            <p:cNvSpPr txBox="1"/>
            <p:nvPr/>
          </p:nvSpPr>
          <p:spPr>
            <a:xfrm>
              <a:off x="10095011"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object 35">
              <a:extLst>
                <a:ext uri="{FF2B5EF4-FFF2-40B4-BE49-F238E27FC236}">
                  <a16:creationId xmlns:a16="http://schemas.microsoft.com/office/drawing/2014/main" id="{9DF526D7-0203-F737-E8A7-E93C146580D8}"/>
                </a:ext>
              </a:extLst>
            </p:cNvPr>
            <p:cNvSpPr txBox="1"/>
            <p:nvPr/>
          </p:nvSpPr>
          <p:spPr>
            <a:xfrm>
              <a:off x="9475483"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object 35">
              <a:extLst>
                <a:ext uri="{FF2B5EF4-FFF2-40B4-BE49-F238E27FC236}">
                  <a16:creationId xmlns:a16="http://schemas.microsoft.com/office/drawing/2014/main" id="{1926DDC6-0D88-A7E2-B41C-80DF06B1E21F}"/>
                </a:ext>
              </a:extLst>
            </p:cNvPr>
            <p:cNvSpPr txBox="1"/>
            <p:nvPr/>
          </p:nvSpPr>
          <p:spPr>
            <a:xfrm>
              <a:off x="8625368"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object 35">
              <a:extLst>
                <a:ext uri="{FF2B5EF4-FFF2-40B4-BE49-F238E27FC236}">
                  <a16:creationId xmlns:a16="http://schemas.microsoft.com/office/drawing/2014/main" id="{FC3DB2AF-6D9C-C85F-0942-8B4B2F121BFF}"/>
                </a:ext>
              </a:extLst>
            </p:cNvPr>
            <p:cNvSpPr txBox="1"/>
            <p:nvPr/>
          </p:nvSpPr>
          <p:spPr>
            <a:xfrm>
              <a:off x="8403935"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object 35">
              <a:extLst>
                <a:ext uri="{FF2B5EF4-FFF2-40B4-BE49-F238E27FC236}">
                  <a16:creationId xmlns:a16="http://schemas.microsoft.com/office/drawing/2014/main" id="{39186BB6-DE57-2977-EA70-F288E70B5B0D}"/>
                </a:ext>
              </a:extLst>
            </p:cNvPr>
            <p:cNvSpPr txBox="1"/>
            <p:nvPr/>
          </p:nvSpPr>
          <p:spPr>
            <a:xfrm>
              <a:off x="8964506" y="5517232"/>
              <a:ext cx="1973193"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Time (months)</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object 35">
              <a:extLst>
                <a:ext uri="{FF2B5EF4-FFF2-40B4-BE49-F238E27FC236}">
                  <a16:creationId xmlns:a16="http://schemas.microsoft.com/office/drawing/2014/main" id="{9E70F187-21FD-43B5-0F91-2A72EABA6552}"/>
                </a:ext>
              </a:extLst>
            </p:cNvPr>
            <p:cNvSpPr txBox="1"/>
            <p:nvPr/>
          </p:nvSpPr>
          <p:spPr>
            <a:xfrm rot="16200000">
              <a:off x="7121398" y="4304249"/>
              <a:ext cx="1973193"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Overall survival (%)</a:t>
              </a:r>
              <a:r>
                <a:rPr lang="en-GB" sz="1000" b="1" spc="-15" baseline="30000" dirty="0">
                  <a:solidFill>
                    <a:prstClr val="black"/>
                  </a:solidFill>
                  <a:latin typeface="Arial" panose="020B0604020202020204" pitchFamily="34" charset="0"/>
                  <a:cs typeface="Arial" panose="020B0604020202020204" pitchFamily="34" charset="0"/>
                </a:rPr>
                <a:t>a</a:t>
              </a:r>
              <a:endParaRPr kumimoji="0" lang="en-GB" sz="1000" b="1" u="none" strike="noStrike" kern="1200" cap="none" spc="0" normalizeH="0" baseline="3000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object 35">
              <a:extLst>
                <a:ext uri="{FF2B5EF4-FFF2-40B4-BE49-F238E27FC236}">
                  <a16:creationId xmlns:a16="http://schemas.microsoft.com/office/drawing/2014/main" id="{902A02E1-E427-D7BB-63E8-B220B8535CB8}"/>
                </a:ext>
              </a:extLst>
            </p:cNvPr>
            <p:cNvSpPr txBox="1"/>
            <p:nvPr/>
          </p:nvSpPr>
          <p:spPr>
            <a:xfrm>
              <a:off x="8249044" y="5271748"/>
              <a:ext cx="180000"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object 35">
              <a:extLst>
                <a:ext uri="{FF2B5EF4-FFF2-40B4-BE49-F238E27FC236}">
                  <a16:creationId xmlns:a16="http://schemas.microsoft.com/office/drawing/2014/main" id="{3FFB093D-950B-C353-C461-F1C7511E0890}"/>
                </a:ext>
              </a:extLst>
            </p:cNvPr>
            <p:cNvSpPr txBox="1"/>
            <p:nvPr/>
          </p:nvSpPr>
          <p:spPr>
            <a:xfrm>
              <a:off x="8190582" y="3436235"/>
              <a:ext cx="238462"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100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9" name="object 35">
              <a:extLst>
                <a:ext uri="{FF2B5EF4-FFF2-40B4-BE49-F238E27FC236}">
                  <a16:creationId xmlns:a16="http://schemas.microsoft.com/office/drawing/2014/main" id="{4A43A9F1-2828-79C5-A24F-6A0EC5516344}"/>
                </a:ext>
              </a:extLst>
            </p:cNvPr>
            <p:cNvSpPr txBox="1"/>
            <p:nvPr/>
          </p:nvSpPr>
          <p:spPr>
            <a:xfrm>
              <a:off x="9227593" y="3623391"/>
              <a:ext cx="2233220" cy="151323"/>
            </a:xfrm>
            <a:prstGeom prst="rect">
              <a:avLst/>
            </a:prstGeom>
          </p:spPr>
          <p:txBody>
            <a:bodyPr vert="horz" wrap="square" lIns="0" tIns="12700" rIns="0" bIns="0" rtlCol="0">
              <a:spAutoFit/>
            </a:bodyPr>
            <a:lstStyle/>
            <a:p>
              <a:r>
                <a:rPr lang="en-GB" sz="900" dirty="0">
                  <a:effectLst/>
                  <a:latin typeface="Helvetica" pitchFamily="2" charset="0"/>
                </a:rPr>
                <a:t>HR, 0.346 (95% bootstrap CI, 0.081-0.718)</a:t>
              </a:r>
            </a:p>
          </p:txBody>
        </p:sp>
        <p:sp>
          <p:nvSpPr>
            <p:cNvPr id="90" name="object 35">
              <a:extLst>
                <a:ext uri="{FF2B5EF4-FFF2-40B4-BE49-F238E27FC236}">
                  <a16:creationId xmlns:a16="http://schemas.microsoft.com/office/drawing/2014/main" id="{11B2A93C-C457-B520-B86A-06D3D638A160}"/>
                </a:ext>
              </a:extLst>
            </p:cNvPr>
            <p:cNvSpPr txBox="1"/>
            <p:nvPr/>
          </p:nvSpPr>
          <p:spPr>
            <a:xfrm>
              <a:off x="10882502" y="4109605"/>
              <a:ext cx="678254" cy="151323"/>
            </a:xfrm>
            <a:prstGeom prst="rect">
              <a:avLst/>
            </a:prstGeom>
          </p:spPr>
          <p:txBody>
            <a:bodyPr vert="horz" wrap="square" lIns="0" tIns="12700" rIns="0" bIns="0" rtlCol="0">
              <a:spAutoFit/>
            </a:bodyPr>
            <a:lstStyle/>
            <a:p>
              <a:r>
                <a:rPr lang="en-GB" sz="900" b="1" dirty="0">
                  <a:solidFill>
                    <a:schemeClr val="accent1"/>
                  </a:solidFill>
                  <a:effectLst/>
                  <a:latin typeface="Helvetica" pitchFamily="2" charset="0"/>
                </a:rPr>
                <a:t>Crizotinib</a:t>
              </a:r>
            </a:p>
          </p:txBody>
        </p:sp>
        <p:sp>
          <p:nvSpPr>
            <p:cNvPr id="91" name="object 35">
              <a:extLst>
                <a:ext uri="{FF2B5EF4-FFF2-40B4-BE49-F238E27FC236}">
                  <a16:creationId xmlns:a16="http://schemas.microsoft.com/office/drawing/2014/main" id="{4B195A8A-9451-FE57-304F-B26EA19BA350}"/>
                </a:ext>
              </a:extLst>
            </p:cNvPr>
            <p:cNvSpPr txBox="1"/>
            <p:nvPr/>
          </p:nvSpPr>
          <p:spPr>
            <a:xfrm>
              <a:off x="9496536" y="4310818"/>
              <a:ext cx="1202083" cy="151323"/>
            </a:xfrm>
            <a:prstGeom prst="rect">
              <a:avLst/>
            </a:prstGeom>
          </p:spPr>
          <p:txBody>
            <a:bodyPr vert="horz" wrap="square" lIns="0" tIns="12700" rIns="0" bIns="0" rtlCol="0">
              <a:spAutoFit/>
            </a:bodyPr>
            <a:lstStyle/>
            <a:p>
              <a:r>
                <a:rPr lang="en-GB" sz="900" b="1" dirty="0">
                  <a:solidFill>
                    <a:schemeClr val="accent6"/>
                  </a:solidFill>
                  <a:effectLst/>
                  <a:latin typeface="Helvetica" pitchFamily="2" charset="0"/>
                </a:rPr>
                <a:t>Chemotherapy</a:t>
              </a:r>
            </a:p>
          </p:txBody>
        </p:sp>
        <p:sp>
          <p:nvSpPr>
            <p:cNvPr id="94" name="object 35">
              <a:extLst>
                <a:ext uri="{FF2B5EF4-FFF2-40B4-BE49-F238E27FC236}">
                  <a16:creationId xmlns:a16="http://schemas.microsoft.com/office/drawing/2014/main" id="{5C10B1B8-03BA-ADF8-3ABE-5E82D4936649}"/>
                </a:ext>
              </a:extLst>
            </p:cNvPr>
            <p:cNvSpPr txBox="1"/>
            <p:nvPr/>
          </p:nvSpPr>
          <p:spPr>
            <a:xfrm>
              <a:off x="8507046" y="5726719"/>
              <a:ext cx="2979892" cy="320601"/>
            </a:xfrm>
            <a:prstGeom prst="rect">
              <a:avLst/>
            </a:prstGeom>
          </p:spPr>
          <p:txBody>
            <a:bodyPr vert="horz" wrap="square" lIns="0" tIns="12700" rIns="0" bIns="0" rtlCol="0">
              <a:spAutoFit/>
            </a:bodyPr>
            <a:lstStyle/>
            <a:p>
              <a:pPr algn="ctr"/>
              <a:r>
                <a:rPr lang="en-GB" sz="1000" i="1" dirty="0">
                  <a:latin typeface="Helvetica" pitchFamily="2" charset="0"/>
                </a:rPr>
                <a:t>ALK</a:t>
              </a:r>
              <a:r>
                <a:rPr lang="en-GB" sz="1000" dirty="0">
                  <a:latin typeface="Helvetica" pitchFamily="2" charset="0"/>
                </a:rPr>
                <a:t>+ (PROFILE 1014) – 1st line crizotinib group</a:t>
              </a:r>
              <a:br>
                <a:rPr lang="en-GB" sz="1000" dirty="0">
                  <a:latin typeface="Helvetica" pitchFamily="2" charset="0"/>
                </a:rPr>
              </a:br>
              <a:r>
                <a:rPr lang="en-GB" sz="1000" dirty="0">
                  <a:latin typeface="Helvetica" pitchFamily="2" charset="0"/>
                </a:rPr>
                <a:t>median OS = 59.8 mo (upper bound not reached)</a:t>
              </a:r>
              <a:endParaRPr lang="en-GB" sz="1000" dirty="0">
                <a:effectLst/>
                <a:latin typeface="Helvetica" pitchFamily="2" charset="0"/>
              </a:endParaRPr>
            </a:p>
          </p:txBody>
        </p:sp>
        <p:sp>
          <p:nvSpPr>
            <p:cNvPr id="95" name="object 35">
              <a:extLst>
                <a:ext uri="{FF2B5EF4-FFF2-40B4-BE49-F238E27FC236}">
                  <a16:creationId xmlns:a16="http://schemas.microsoft.com/office/drawing/2014/main" id="{2F5C4A48-377F-0967-88B4-A28FFFA82F35}"/>
                </a:ext>
              </a:extLst>
            </p:cNvPr>
            <p:cNvSpPr txBox="1"/>
            <p:nvPr/>
          </p:nvSpPr>
          <p:spPr>
            <a:xfrm>
              <a:off x="9410501" y="4830046"/>
              <a:ext cx="1152573" cy="443711"/>
            </a:xfrm>
            <a:prstGeom prst="rect">
              <a:avLst/>
            </a:prstGeom>
          </p:spPr>
          <p:txBody>
            <a:bodyPr vert="horz" wrap="square" lIns="0" tIns="12700" rIns="0" bIns="0" rtlCol="0">
              <a:spAutoFit/>
            </a:bodyPr>
            <a:lstStyle/>
            <a:p>
              <a:pPr algn="ctr"/>
              <a:r>
                <a:rPr lang="en-GB" sz="700" b="1" dirty="0">
                  <a:effectLst/>
                  <a:latin typeface="Helvetica" pitchFamily="2" charset="0"/>
                </a:rPr>
                <a:t>Median OS</a:t>
              </a:r>
              <a:r>
                <a:rPr lang="en-GB" sz="700" b="1" dirty="0">
                  <a:latin typeface="Helvetica" pitchFamily="2" charset="0"/>
                </a:rPr>
                <a:t> </a:t>
              </a:r>
              <a:r>
                <a:rPr lang="en-GB" sz="700" b="1" dirty="0">
                  <a:effectLst/>
                  <a:latin typeface="Helvetica" pitchFamily="2" charset="0"/>
                </a:rPr>
                <a:t>(95% CI)</a:t>
              </a:r>
              <a:br>
                <a:rPr lang="en-GB" sz="700" b="1" dirty="0">
                  <a:effectLst/>
                  <a:latin typeface="Helvetica" pitchFamily="2" charset="0"/>
                </a:rPr>
              </a:br>
              <a:r>
                <a:rPr lang="en-GB" sz="700" i="1" dirty="0">
                  <a:effectLst/>
                  <a:latin typeface="Helvetica" pitchFamily="2" charset="0"/>
                </a:rPr>
                <a:t>mo</a:t>
              </a:r>
            </a:p>
            <a:p>
              <a:pPr algn="ctr"/>
              <a:r>
                <a:rPr lang="en-GB" sz="700" dirty="0">
                  <a:effectLst/>
                  <a:latin typeface="Helvetica" pitchFamily="2" charset="0"/>
                </a:rPr>
                <a:t>59.8 (46.6-NR)</a:t>
              </a:r>
            </a:p>
            <a:p>
              <a:pPr algn="ctr"/>
              <a:r>
                <a:rPr lang="en-GB" sz="700" dirty="0">
                  <a:latin typeface="Helvetica" pitchFamily="2" charset="0"/>
                </a:rPr>
                <a:t>19.2 (13.6-NR)</a:t>
              </a:r>
              <a:endParaRPr lang="en-GB" sz="700" dirty="0">
                <a:effectLst/>
                <a:latin typeface="Helvetica" pitchFamily="2" charset="0"/>
              </a:endParaRPr>
            </a:p>
          </p:txBody>
        </p:sp>
        <p:sp>
          <p:nvSpPr>
            <p:cNvPr id="96" name="object 35">
              <a:extLst>
                <a:ext uri="{FF2B5EF4-FFF2-40B4-BE49-F238E27FC236}">
                  <a16:creationId xmlns:a16="http://schemas.microsoft.com/office/drawing/2014/main" id="{4E0E0A95-1C34-9397-DF0B-D2B58264B073}"/>
                </a:ext>
              </a:extLst>
            </p:cNvPr>
            <p:cNvSpPr txBox="1"/>
            <p:nvPr/>
          </p:nvSpPr>
          <p:spPr>
            <a:xfrm>
              <a:off x="8533759" y="5045489"/>
              <a:ext cx="1033785" cy="228268"/>
            </a:xfrm>
            <a:prstGeom prst="rect">
              <a:avLst/>
            </a:prstGeom>
          </p:spPr>
          <p:txBody>
            <a:bodyPr vert="horz" wrap="square" lIns="0" tIns="12700" rIns="0" bIns="0" rtlCol="0">
              <a:spAutoFit/>
            </a:bodyPr>
            <a:lstStyle/>
            <a:p>
              <a:pPr algn="r"/>
              <a:r>
                <a:rPr lang="en-GB" sz="700" b="1" dirty="0">
                  <a:solidFill>
                    <a:schemeClr val="accent1"/>
                  </a:solidFill>
                  <a:effectLst/>
                  <a:latin typeface="Helvetica" pitchFamily="2" charset="0"/>
                </a:rPr>
                <a:t>Crizotinib (n=172)</a:t>
              </a:r>
            </a:p>
            <a:p>
              <a:pPr algn="r"/>
              <a:r>
                <a:rPr lang="en-GB" sz="700" b="1" dirty="0">
                  <a:solidFill>
                    <a:schemeClr val="accent6"/>
                  </a:solidFill>
                  <a:latin typeface="Helvetica" pitchFamily="2" charset="0"/>
                </a:rPr>
                <a:t>Chemotherapy (n=171)</a:t>
              </a:r>
              <a:endParaRPr lang="en-GB" sz="700" b="1" dirty="0">
                <a:solidFill>
                  <a:schemeClr val="accent6"/>
                </a:solidFill>
                <a:effectLst/>
                <a:latin typeface="Helvetica" pitchFamily="2" charset="0"/>
              </a:endParaRPr>
            </a:p>
          </p:txBody>
        </p:sp>
        <p:sp>
          <p:nvSpPr>
            <p:cNvPr id="97" name="object 35">
              <a:extLst>
                <a:ext uri="{FF2B5EF4-FFF2-40B4-BE49-F238E27FC236}">
                  <a16:creationId xmlns:a16="http://schemas.microsoft.com/office/drawing/2014/main" id="{8895C47D-C99A-794B-AAC7-8C33A2A3D5A3}"/>
                </a:ext>
              </a:extLst>
            </p:cNvPr>
            <p:cNvSpPr txBox="1"/>
            <p:nvPr/>
          </p:nvSpPr>
          <p:spPr>
            <a:xfrm>
              <a:off x="8825393"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8" name="object 35">
              <a:extLst>
                <a:ext uri="{FF2B5EF4-FFF2-40B4-BE49-F238E27FC236}">
                  <a16:creationId xmlns:a16="http://schemas.microsoft.com/office/drawing/2014/main" id="{16ED22C9-8D8F-B180-6013-F4476CABB2A2}"/>
                </a:ext>
              </a:extLst>
            </p:cNvPr>
            <p:cNvSpPr txBox="1"/>
            <p:nvPr/>
          </p:nvSpPr>
          <p:spPr>
            <a:xfrm>
              <a:off x="9038118"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object 35">
              <a:extLst>
                <a:ext uri="{FF2B5EF4-FFF2-40B4-BE49-F238E27FC236}">
                  <a16:creationId xmlns:a16="http://schemas.microsoft.com/office/drawing/2014/main" id="{9C053DCE-406E-19CD-4ED1-F348B34F4FB2}"/>
                </a:ext>
              </a:extLst>
            </p:cNvPr>
            <p:cNvSpPr txBox="1"/>
            <p:nvPr/>
          </p:nvSpPr>
          <p:spPr>
            <a:xfrm>
              <a:off x="9262241"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0" name="object 35">
              <a:extLst>
                <a:ext uri="{FF2B5EF4-FFF2-40B4-BE49-F238E27FC236}">
                  <a16:creationId xmlns:a16="http://schemas.microsoft.com/office/drawing/2014/main" id="{291891A8-BA0E-C7B5-B40D-7EE899F775FC}"/>
                </a:ext>
              </a:extLst>
            </p:cNvPr>
            <p:cNvSpPr txBox="1"/>
            <p:nvPr/>
          </p:nvSpPr>
          <p:spPr>
            <a:xfrm>
              <a:off x="11156969"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65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object 35">
              <a:extLst>
                <a:ext uri="{FF2B5EF4-FFF2-40B4-BE49-F238E27FC236}">
                  <a16:creationId xmlns:a16="http://schemas.microsoft.com/office/drawing/2014/main" id="{041D3C01-BFB2-6B25-E7A7-F320653FF90E}"/>
                </a:ext>
              </a:extLst>
            </p:cNvPr>
            <p:cNvSpPr txBox="1"/>
            <p:nvPr/>
          </p:nvSpPr>
          <p:spPr>
            <a:xfrm>
              <a:off x="10950594"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60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2" name="object 35">
              <a:extLst>
                <a:ext uri="{FF2B5EF4-FFF2-40B4-BE49-F238E27FC236}">
                  <a16:creationId xmlns:a16="http://schemas.microsoft.com/office/drawing/2014/main" id="{ABD40057-989C-8096-C8A4-9676BAF2A628}"/>
                </a:ext>
              </a:extLst>
            </p:cNvPr>
            <p:cNvSpPr txBox="1"/>
            <p:nvPr/>
          </p:nvSpPr>
          <p:spPr>
            <a:xfrm>
              <a:off x="10741044"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55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object 35">
              <a:extLst>
                <a:ext uri="{FF2B5EF4-FFF2-40B4-BE49-F238E27FC236}">
                  <a16:creationId xmlns:a16="http://schemas.microsoft.com/office/drawing/2014/main" id="{79FA11F0-06AF-00E2-924A-78F2366609C3}"/>
                </a:ext>
              </a:extLst>
            </p:cNvPr>
            <p:cNvSpPr txBox="1"/>
            <p:nvPr/>
          </p:nvSpPr>
          <p:spPr>
            <a:xfrm>
              <a:off x="10525144"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50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object 35">
              <a:extLst>
                <a:ext uri="{FF2B5EF4-FFF2-40B4-BE49-F238E27FC236}">
                  <a16:creationId xmlns:a16="http://schemas.microsoft.com/office/drawing/2014/main" id="{7A66E121-9FB9-18F4-86D2-4AD2ECA389B9}"/>
                </a:ext>
              </a:extLst>
            </p:cNvPr>
            <p:cNvSpPr txBox="1"/>
            <p:nvPr/>
          </p:nvSpPr>
          <p:spPr>
            <a:xfrm>
              <a:off x="10307736" y="5401923"/>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 name="object 35">
              <a:extLst>
                <a:ext uri="{FF2B5EF4-FFF2-40B4-BE49-F238E27FC236}">
                  <a16:creationId xmlns:a16="http://schemas.microsoft.com/office/drawing/2014/main" id="{1BBB8182-DE22-194A-4A77-6874F8B9ABE7}"/>
                </a:ext>
              </a:extLst>
            </p:cNvPr>
            <p:cNvSpPr txBox="1"/>
            <p:nvPr/>
          </p:nvSpPr>
          <p:spPr>
            <a:xfrm>
              <a:off x="8190582" y="3801360"/>
              <a:ext cx="238462"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80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object 35">
              <a:extLst>
                <a:ext uri="{FF2B5EF4-FFF2-40B4-BE49-F238E27FC236}">
                  <a16:creationId xmlns:a16="http://schemas.microsoft.com/office/drawing/2014/main" id="{DA49F38E-A588-035C-0B19-3DAB2F738394}"/>
                </a:ext>
              </a:extLst>
            </p:cNvPr>
            <p:cNvSpPr txBox="1"/>
            <p:nvPr/>
          </p:nvSpPr>
          <p:spPr>
            <a:xfrm>
              <a:off x="8190582" y="4169660"/>
              <a:ext cx="238462"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60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object 35">
              <a:extLst>
                <a:ext uri="{FF2B5EF4-FFF2-40B4-BE49-F238E27FC236}">
                  <a16:creationId xmlns:a16="http://schemas.microsoft.com/office/drawing/2014/main" id="{6E45FB6A-5E4F-C3A1-FC27-A2CE3A9DA8A9}"/>
                </a:ext>
              </a:extLst>
            </p:cNvPr>
            <p:cNvSpPr txBox="1"/>
            <p:nvPr/>
          </p:nvSpPr>
          <p:spPr>
            <a:xfrm>
              <a:off x="8190582" y="4537960"/>
              <a:ext cx="238462"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object 35">
              <a:extLst>
                <a:ext uri="{FF2B5EF4-FFF2-40B4-BE49-F238E27FC236}">
                  <a16:creationId xmlns:a16="http://schemas.microsoft.com/office/drawing/2014/main" id="{3CDDA1DF-0E5E-3001-9E77-9C93C51EE2A5}"/>
                </a:ext>
              </a:extLst>
            </p:cNvPr>
            <p:cNvSpPr txBox="1"/>
            <p:nvPr/>
          </p:nvSpPr>
          <p:spPr>
            <a:xfrm>
              <a:off x="8190582" y="4906260"/>
              <a:ext cx="238462"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Explosion: 14 Points 5">
            <a:extLst>
              <a:ext uri="{FF2B5EF4-FFF2-40B4-BE49-F238E27FC236}">
                <a16:creationId xmlns:a16="http://schemas.microsoft.com/office/drawing/2014/main" id="{0B78075B-B949-D249-8DF0-52BC6833F2EA}"/>
              </a:ext>
            </a:extLst>
          </p:cNvPr>
          <p:cNvSpPr/>
          <p:nvPr/>
        </p:nvSpPr>
        <p:spPr>
          <a:xfrm>
            <a:off x="8737529" y="116632"/>
            <a:ext cx="3443459" cy="2515348"/>
          </a:xfrm>
          <a:prstGeom prst="irregularSeal2">
            <a:avLst/>
          </a:prstGeom>
          <a:solidFill>
            <a:srgbClr val="52A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0" fontAlgn="base" hangingPunct="0">
              <a:spcBef>
                <a:spcPct val="0"/>
              </a:spcBef>
              <a:spcAft>
                <a:spcPct val="0"/>
              </a:spcAft>
              <a:defRPr/>
            </a:pPr>
            <a:endParaRPr lang="en-GB" sz="1600" dirty="0">
              <a:solidFill>
                <a:prstClr val="white"/>
              </a:solidFill>
              <a:latin typeface="Calibri" panose="020F0502020204030204"/>
            </a:endParaRPr>
          </a:p>
        </p:txBody>
      </p:sp>
      <p:sp>
        <p:nvSpPr>
          <p:cNvPr id="12" name="TextBox 11">
            <a:extLst>
              <a:ext uri="{FF2B5EF4-FFF2-40B4-BE49-F238E27FC236}">
                <a16:creationId xmlns:a16="http://schemas.microsoft.com/office/drawing/2014/main" id="{99CB911B-F3D7-2E4D-AC21-7E71E158D243}"/>
              </a:ext>
            </a:extLst>
          </p:cNvPr>
          <p:cNvSpPr txBox="1"/>
          <p:nvPr/>
        </p:nvSpPr>
        <p:spPr>
          <a:xfrm>
            <a:off x="9340002" y="1038635"/>
            <a:ext cx="2550283" cy="830997"/>
          </a:xfrm>
          <a:prstGeom prst="rect">
            <a:avLst/>
          </a:prstGeom>
          <a:noFill/>
        </p:spPr>
        <p:txBody>
          <a:bodyPr wrap="square" rtlCol="0">
            <a:spAutoFit/>
          </a:bodyPr>
          <a:lstStyle/>
          <a:p>
            <a:pPr defTabSz="914354" eaLnBrk="0" fontAlgn="base" hangingPunct="0">
              <a:spcBef>
                <a:spcPct val="0"/>
              </a:spcBef>
              <a:spcAft>
                <a:spcPct val="0"/>
              </a:spcAft>
              <a:defRPr/>
            </a:pPr>
            <a:r>
              <a:rPr lang="en-GB" sz="1200" dirty="0">
                <a:solidFill>
                  <a:prstClr val="white"/>
                </a:solidFill>
                <a:latin typeface="Arial" panose="020B0604020202020204" pitchFamily="34" charset="0"/>
                <a:cs typeface="Arial" panose="020B0604020202020204" pitchFamily="34" charset="0"/>
              </a:rPr>
              <a:t>Median OS ~7-8 months</a:t>
            </a:r>
          </a:p>
          <a:p>
            <a:pPr defTabSz="914354" eaLnBrk="0" fontAlgn="base" hangingPunct="0">
              <a:spcBef>
                <a:spcPct val="0"/>
              </a:spcBef>
              <a:spcAft>
                <a:spcPct val="0"/>
              </a:spcAft>
              <a:defRPr/>
            </a:pPr>
            <a:endParaRPr lang="en-GB" sz="500" dirty="0">
              <a:solidFill>
                <a:prstClr val="white"/>
              </a:solidFill>
              <a:latin typeface="Arial" panose="020B0604020202020204" pitchFamily="34" charset="0"/>
              <a:cs typeface="Arial" panose="020B0604020202020204" pitchFamily="34" charset="0"/>
            </a:endParaRPr>
          </a:p>
          <a:p>
            <a:pPr defTabSz="914354" eaLnBrk="0" fontAlgn="base" hangingPunct="0">
              <a:spcBef>
                <a:spcPct val="0"/>
              </a:spcBef>
              <a:spcAft>
                <a:spcPct val="0"/>
              </a:spcAft>
              <a:defRPr/>
            </a:pPr>
            <a:r>
              <a:rPr lang="en-GB" sz="1200" dirty="0">
                <a:solidFill>
                  <a:prstClr val="white"/>
                </a:solidFill>
                <a:latin typeface="Arial" panose="020B0604020202020204" pitchFamily="34" charset="0"/>
                <a:cs typeface="Arial" panose="020B0604020202020204" pitchFamily="34" charset="0"/>
              </a:rPr>
              <a:t>Median TTP 3.5 months</a:t>
            </a:r>
          </a:p>
          <a:p>
            <a:pPr defTabSz="914354" eaLnBrk="0" fontAlgn="base" hangingPunct="0">
              <a:spcBef>
                <a:spcPct val="0"/>
              </a:spcBef>
              <a:spcAft>
                <a:spcPct val="0"/>
              </a:spcAft>
              <a:defRPr/>
            </a:pPr>
            <a:endParaRPr lang="en-GB" sz="500" dirty="0">
              <a:solidFill>
                <a:prstClr val="white"/>
              </a:solidFill>
              <a:latin typeface="Arial" panose="020B0604020202020204" pitchFamily="34" charset="0"/>
              <a:cs typeface="Arial" panose="020B0604020202020204" pitchFamily="34" charset="0"/>
            </a:endParaRPr>
          </a:p>
          <a:p>
            <a:pPr defTabSz="914354" eaLnBrk="0" fontAlgn="base" hangingPunct="0">
              <a:spcBef>
                <a:spcPct val="0"/>
              </a:spcBef>
              <a:spcAft>
                <a:spcPct val="0"/>
              </a:spcAft>
              <a:defRPr/>
            </a:pPr>
            <a:r>
              <a:rPr lang="en-GB" sz="1200" dirty="0">
                <a:solidFill>
                  <a:prstClr val="white"/>
                </a:solidFill>
                <a:latin typeface="Arial" panose="020B0604020202020204" pitchFamily="34" charset="0"/>
                <a:cs typeface="Arial" panose="020B0604020202020204" pitchFamily="34" charset="0"/>
              </a:rPr>
              <a:t>In treatment naïve patients!</a:t>
            </a:r>
          </a:p>
        </p:txBody>
      </p:sp>
      <p:sp>
        <p:nvSpPr>
          <p:cNvPr id="111" name="object 35">
            <a:extLst>
              <a:ext uri="{FF2B5EF4-FFF2-40B4-BE49-F238E27FC236}">
                <a16:creationId xmlns:a16="http://schemas.microsoft.com/office/drawing/2014/main" id="{497DD3BA-2173-13C2-7BD4-9433557CAA2F}"/>
              </a:ext>
            </a:extLst>
          </p:cNvPr>
          <p:cNvSpPr txBox="1"/>
          <p:nvPr/>
        </p:nvSpPr>
        <p:spPr>
          <a:xfrm>
            <a:off x="3100403" y="2629605"/>
            <a:ext cx="1298270"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Month</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 name="object 35">
            <a:extLst>
              <a:ext uri="{FF2B5EF4-FFF2-40B4-BE49-F238E27FC236}">
                <a16:creationId xmlns:a16="http://schemas.microsoft.com/office/drawing/2014/main" id="{752A9FC0-5E73-D769-8FC4-C2F4527F815E}"/>
              </a:ext>
            </a:extLst>
          </p:cNvPr>
          <p:cNvSpPr txBox="1"/>
          <p:nvPr/>
        </p:nvSpPr>
        <p:spPr>
          <a:xfrm>
            <a:off x="4602760"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15" name="Straight Connector 114">
            <a:extLst>
              <a:ext uri="{FF2B5EF4-FFF2-40B4-BE49-F238E27FC236}">
                <a16:creationId xmlns:a16="http://schemas.microsoft.com/office/drawing/2014/main" id="{C62A8333-AC52-D3EF-0431-C86A79A4316E}"/>
              </a:ext>
            </a:extLst>
          </p:cNvPr>
          <p:cNvCxnSpPr>
            <a:cxnSpLocks/>
          </p:cNvCxnSpPr>
          <p:nvPr/>
        </p:nvCxnSpPr>
        <p:spPr>
          <a:xfrm>
            <a:off x="2829866" y="2375376"/>
            <a:ext cx="1872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0681662D-F922-3D3E-9BD9-C1DB7F78DCF6}"/>
              </a:ext>
            </a:extLst>
          </p:cNvPr>
          <p:cNvCxnSpPr>
            <a:cxnSpLocks/>
          </p:cNvCxnSpPr>
          <p:nvPr/>
        </p:nvCxnSpPr>
        <p:spPr>
          <a:xfrm>
            <a:off x="2781621" y="237537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41ABC6FB-9CAD-0874-F686-7634F45A3405}"/>
              </a:ext>
            </a:extLst>
          </p:cNvPr>
          <p:cNvCxnSpPr>
            <a:cxnSpLocks/>
          </p:cNvCxnSpPr>
          <p:nvPr/>
        </p:nvCxnSpPr>
        <p:spPr>
          <a:xfrm>
            <a:off x="2781621" y="215630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18ED934C-3B23-4D83-D6AE-B42CCF3C705B}"/>
              </a:ext>
            </a:extLst>
          </p:cNvPr>
          <p:cNvCxnSpPr>
            <a:cxnSpLocks/>
          </p:cNvCxnSpPr>
          <p:nvPr/>
        </p:nvCxnSpPr>
        <p:spPr>
          <a:xfrm>
            <a:off x="2781621" y="194357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3A921135-300B-06F8-37F5-21D26ED42AE8}"/>
              </a:ext>
            </a:extLst>
          </p:cNvPr>
          <p:cNvCxnSpPr>
            <a:cxnSpLocks/>
          </p:cNvCxnSpPr>
          <p:nvPr/>
        </p:nvCxnSpPr>
        <p:spPr>
          <a:xfrm>
            <a:off x="2781621" y="172132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08CF08C1-E89C-B574-0462-F2F6960CD67E}"/>
              </a:ext>
            </a:extLst>
          </p:cNvPr>
          <p:cNvCxnSpPr>
            <a:cxnSpLocks/>
          </p:cNvCxnSpPr>
          <p:nvPr/>
        </p:nvCxnSpPr>
        <p:spPr>
          <a:xfrm>
            <a:off x="2781621" y="150542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02C92412-4898-0B3A-1AA6-BB6137B8F22B}"/>
              </a:ext>
            </a:extLst>
          </p:cNvPr>
          <p:cNvCxnSpPr>
            <a:cxnSpLocks/>
          </p:cNvCxnSpPr>
          <p:nvPr/>
        </p:nvCxnSpPr>
        <p:spPr>
          <a:xfrm>
            <a:off x="2781621" y="12863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112957DB-7B12-3F1B-57A6-5C3C8C235BF5}"/>
              </a:ext>
            </a:extLst>
          </p:cNvPr>
          <p:cNvCxnSpPr>
            <a:cxnSpLocks/>
          </p:cNvCxnSpPr>
          <p:nvPr/>
        </p:nvCxnSpPr>
        <p:spPr>
          <a:xfrm flipV="1">
            <a:off x="2835621" y="1281173"/>
            <a:ext cx="0" cy="1143025"/>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BB98F6A4-79AC-760D-C992-5D2BB24E1EAF}"/>
              </a:ext>
            </a:extLst>
          </p:cNvPr>
          <p:cNvCxnSpPr>
            <a:cxnSpLocks/>
          </p:cNvCxnSpPr>
          <p:nvPr/>
        </p:nvCxnSpPr>
        <p:spPr>
          <a:xfrm rot="16200000">
            <a:off x="3267991"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6F794EF-C96D-1CA6-66DA-F07A3B4038F4}"/>
              </a:ext>
            </a:extLst>
          </p:cNvPr>
          <p:cNvCxnSpPr>
            <a:cxnSpLocks/>
          </p:cNvCxnSpPr>
          <p:nvPr/>
        </p:nvCxnSpPr>
        <p:spPr>
          <a:xfrm rot="16200000">
            <a:off x="3734716"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505F8551-418B-B229-07E3-CA1D44A716BD}"/>
              </a:ext>
            </a:extLst>
          </p:cNvPr>
          <p:cNvCxnSpPr>
            <a:cxnSpLocks/>
          </p:cNvCxnSpPr>
          <p:nvPr/>
        </p:nvCxnSpPr>
        <p:spPr>
          <a:xfrm rot="16200000">
            <a:off x="4204616"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6501506C-9CB8-5781-6404-C0146F111DB6}"/>
              </a:ext>
            </a:extLst>
          </p:cNvPr>
          <p:cNvCxnSpPr>
            <a:cxnSpLocks/>
          </p:cNvCxnSpPr>
          <p:nvPr/>
        </p:nvCxnSpPr>
        <p:spPr>
          <a:xfrm rot="16200000">
            <a:off x="4668166"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object 35">
            <a:extLst>
              <a:ext uri="{FF2B5EF4-FFF2-40B4-BE49-F238E27FC236}">
                <a16:creationId xmlns:a16="http://schemas.microsoft.com/office/drawing/2014/main" id="{8075E4D7-E8D2-A4DD-83C1-2E20D3D6E644}"/>
              </a:ext>
            </a:extLst>
          </p:cNvPr>
          <p:cNvSpPr txBox="1"/>
          <p:nvPr/>
        </p:nvSpPr>
        <p:spPr>
          <a:xfrm>
            <a:off x="4142385"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3" name="object 35">
            <a:extLst>
              <a:ext uri="{FF2B5EF4-FFF2-40B4-BE49-F238E27FC236}">
                <a16:creationId xmlns:a16="http://schemas.microsoft.com/office/drawing/2014/main" id="{8F79EDC9-4E06-3C67-2EE3-2024B0BA3065}"/>
              </a:ext>
            </a:extLst>
          </p:cNvPr>
          <p:cNvSpPr txBox="1"/>
          <p:nvPr/>
        </p:nvSpPr>
        <p:spPr>
          <a:xfrm>
            <a:off x="3675660"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4" name="object 35">
            <a:extLst>
              <a:ext uri="{FF2B5EF4-FFF2-40B4-BE49-F238E27FC236}">
                <a16:creationId xmlns:a16="http://schemas.microsoft.com/office/drawing/2014/main" id="{A61EF2CF-70B2-4218-0023-44F39BA389F5}"/>
              </a:ext>
            </a:extLst>
          </p:cNvPr>
          <p:cNvSpPr txBox="1"/>
          <p:nvPr/>
        </p:nvSpPr>
        <p:spPr>
          <a:xfrm>
            <a:off x="3199410"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5" name="object 35">
            <a:extLst>
              <a:ext uri="{FF2B5EF4-FFF2-40B4-BE49-F238E27FC236}">
                <a16:creationId xmlns:a16="http://schemas.microsoft.com/office/drawing/2014/main" id="{AB511B59-CAEC-85A4-90E0-A5DBD9F02755}"/>
              </a:ext>
            </a:extLst>
          </p:cNvPr>
          <p:cNvSpPr txBox="1"/>
          <p:nvPr/>
        </p:nvSpPr>
        <p:spPr>
          <a:xfrm>
            <a:off x="2735860"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6" name="object 35">
            <a:extLst>
              <a:ext uri="{FF2B5EF4-FFF2-40B4-BE49-F238E27FC236}">
                <a16:creationId xmlns:a16="http://schemas.microsoft.com/office/drawing/2014/main" id="{1A545153-B197-C3D9-3C28-9A4816B90ADC}"/>
              </a:ext>
            </a:extLst>
          </p:cNvPr>
          <p:cNvSpPr txBox="1"/>
          <p:nvPr/>
        </p:nvSpPr>
        <p:spPr>
          <a:xfrm rot="16200000">
            <a:off x="1808820" y="1752006"/>
            <a:ext cx="1298270"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kumimoji="0" lang="en-GB" sz="1000" b="1" u="none" strike="noStrike" kern="1200" cap="none" spc="-15" normalizeH="0" dirty="0">
                <a:ln>
                  <a:noFill/>
                </a:ln>
                <a:solidFill>
                  <a:prstClr val="black"/>
                </a:solidFill>
                <a:effectLst/>
                <a:uLnTx/>
                <a:uFillTx/>
                <a:latin typeface="Arial" panose="020B0604020202020204" pitchFamily="34" charset="0"/>
                <a:ea typeface="+mn-ea"/>
                <a:cs typeface="Arial" panose="020B0604020202020204" pitchFamily="34" charset="0"/>
              </a:rPr>
              <a:t>Survival (%)</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7" name="object 35">
            <a:extLst>
              <a:ext uri="{FF2B5EF4-FFF2-40B4-BE49-F238E27FC236}">
                <a16:creationId xmlns:a16="http://schemas.microsoft.com/office/drawing/2014/main" id="{390FD4CA-82C1-A33F-10DA-6A2CD5E021C5}"/>
              </a:ext>
            </a:extLst>
          </p:cNvPr>
          <p:cNvSpPr txBox="1"/>
          <p:nvPr/>
        </p:nvSpPr>
        <p:spPr>
          <a:xfrm>
            <a:off x="2527411" y="12176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100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8" name="object 35">
            <a:extLst>
              <a:ext uri="{FF2B5EF4-FFF2-40B4-BE49-F238E27FC236}">
                <a16:creationId xmlns:a16="http://schemas.microsoft.com/office/drawing/2014/main" id="{F6F83EA5-C242-E113-0DDB-655D4D68583C}"/>
              </a:ext>
            </a:extLst>
          </p:cNvPr>
          <p:cNvSpPr txBox="1"/>
          <p:nvPr/>
        </p:nvSpPr>
        <p:spPr>
          <a:xfrm>
            <a:off x="2527411" y="1436689"/>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80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9" name="object 35">
            <a:extLst>
              <a:ext uri="{FF2B5EF4-FFF2-40B4-BE49-F238E27FC236}">
                <a16:creationId xmlns:a16="http://schemas.microsoft.com/office/drawing/2014/main" id="{A5205D6C-189B-6F00-FEFC-58F0261568D3}"/>
              </a:ext>
            </a:extLst>
          </p:cNvPr>
          <p:cNvSpPr txBox="1"/>
          <p:nvPr/>
        </p:nvSpPr>
        <p:spPr>
          <a:xfrm>
            <a:off x="2527411" y="16494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60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0" name="object 35">
            <a:extLst>
              <a:ext uri="{FF2B5EF4-FFF2-40B4-BE49-F238E27FC236}">
                <a16:creationId xmlns:a16="http://schemas.microsoft.com/office/drawing/2014/main" id="{800F625B-A7E3-93D7-5A20-56B2CF8443C8}"/>
              </a:ext>
            </a:extLst>
          </p:cNvPr>
          <p:cNvSpPr txBox="1"/>
          <p:nvPr/>
        </p:nvSpPr>
        <p:spPr>
          <a:xfrm>
            <a:off x="2527411" y="18780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1" name="object 35">
            <a:extLst>
              <a:ext uri="{FF2B5EF4-FFF2-40B4-BE49-F238E27FC236}">
                <a16:creationId xmlns:a16="http://schemas.microsoft.com/office/drawing/2014/main" id="{21B44C64-1536-0223-18A2-9FA8725756C7}"/>
              </a:ext>
            </a:extLst>
          </p:cNvPr>
          <p:cNvSpPr txBox="1"/>
          <p:nvPr/>
        </p:nvSpPr>
        <p:spPr>
          <a:xfrm>
            <a:off x="2527411" y="208756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2" name="object 35">
            <a:extLst>
              <a:ext uri="{FF2B5EF4-FFF2-40B4-BE49-F238E27FC236}">
                <a16:creationId xmlns:a16="http://schemas.microsoft.com/office/drawing/2014/main" id="{804EC3B5-933A-A3AB-2A39-4AD48092FA73}"/>
              </a:ext>
            </a:extLst>
          </p:cNvPr>
          <p:cNvSpPr txBox="1"/>
          <p:nvPr/>
        </p:nvSpPr>
        <p:spPr>
          <a:xfrm>
            <a:off x="2527411" y="23098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3" name="object 35">
            <a:extLst>
              <a:ext uri="{FF2B5EF4-FFF2-40B4-BE49-F238E27FC236}">
                <a16:creationId xmlns:a16="http://schemas.microsoft.com/office/drawing/2014/main" id="{448CD483-DF6C-6129-03E0-740357D50AC2}"/>
              </a:ext>
            </a:extLst>
          </p:cNvPr>
          <p:cNvSpPr txBox="1"/>
          <p:nvPr/>
        </p:nvSpPr>
        <p:spPr>
          <a:xfrm>
            <a:off x="4007736" y="1227065"/>
            <a:ext cx="1129468" cy="405239"/>
          </a:xfrm>
          <a:prstGeom prst="rect">
            <a:avLst/>
          </a:prstGeom>
          <a:solidFill>
            <a:schemeClr val="bg1"/>
          </a:solidFill>
        </p:spPr>
        <p:txBody>
          <a:bodyPr vert="horz" wrap="square" lIns="0" tIns="12700" rIns="0" bIns="0" rtlCol="0">
            <a:spAutoFit/>
          </a:bodyPr>
          <a:lstStyle/>
          <a:p>
            <a:pPr marR="0" lvl="0" defTabSz="914400" rtl="0" eaLnBrk="1" fontAlgn="auto" latinLnBrk="0" hangingPunct="1">
              <a:lnSpc>
                <a:spcPct val="85000"/>
              </a:lnSpc>
              <a:spcAft>
                <a:spcPts val="0"/>
              </a:spcAft>
              <a:buClrTx/>
              <a:buSzTx/>
              <a:buFontTx/>
              <a:buNone/>
              <a:defRPr/>
            </a:pPr>
            <a:r>
              <a:rPr lang="en-GB" sz="750" spc="-15" dirty="0">
                <a:solidFill>
                  <a:prstClr val="black"/>
                </a:solidFill>
                <a:latin typeface="Arial" panose="020B0604020202020204" pitchFamily="34" charset="0"/>
                <a:cs typeface="Arial" panose="020B0604020202020204" pitchFamily="34" charset="0"/>
              </a:rPr>
              <a:t>Cisplatin and paclitaxel</a:t>
            </a:r>
          </a:p>
          <a:p>
            <a:pPr marR="0" lvl="0" defTabSz="914400" rtl="0" eaLnBrk="1" fontAlgn="auto" latinLnBrk="0" hangingPunct="1">
              <a:lnSpc>
                <a:spcPct val="85000"/>
              </a:lnSpc>
              <a:spcAft>
                <a:spcPts val="0"/>
              </a:spcAft>
              <a:buClrTx/>
              <a:buSzTx/>
              <a:buFontTx/>
              <a:buNone/>
              <a:defRPr/>
            </a:pPr>
            <a:r>
              <a:rPr kumimoji="0" lang="en-GB" sz="750" u="none" strike="noStrike" kern="1200" cap="none" spc="-15" normalizeH="0" dirty="0">
                <a:ln>
                  <a:noFill/>
                </a:ln>
                <a:solidFill>
                  <a:prstClr val="black"/>
                </a:solidFill>
                <a:effectLst/>
                <a:uLnTx/>
                <a:uFillTx/>
                <a:latin typeface="Arial" panose="020B0604020202020204" pitchFamily="34" charset="0"/>
                <a:ea typeface="+mn-ea"/>
                <a:cs typeface="Arial" panose="020B0604020202020204" pitchFamily="34" charset="0"/>
              </a:rPr>
              <a:t>Cisplatin and gemcitabine</a:t>
            </a:r>
          </a:p>
          <a:p>
            <a:pPr marR="0" lvl="0" defTabSz="914400" rtl="0" eaLnBrk="1" fontAlgn="auto" latinLnBrk="0" hangingPunct="1">
              <a:lnSpc>
                <a:spcPct val="85000"/>
              </a:lnSpc>
              <a:spcAft>
                <a:spcPts val="0"/>
              </a:spcAft>
              <a:buClrTx/>
              <a:buSzTx/>
              <a:buFontTx/>
              <a:buNone/>
              <a:defRPr/>
            </a:pPr>
            <a:r>
              <a:rPr lang="en-GB" sz="750" spc="-15" dirty="0">
                <a:solidFill>
                  <a:prstClr val="black"/>
                </a:solidFill>
                <a:latin typeface="Arial" panose="020B0604020202020204" pitchFamily="34" charset="0"/>
                <a:cs typeface="Arial" panose="020B0604020202020204" pitchFamily="34" charset="0"/>
              </a:rPr>
              <a:t>Cisplatin and docetaxel</a:t>
            </a:r>
          </a:p>
          <a:p>
            <a:pPr marR="0" lvl="0" defTabSz="914400" rtl="0" eaLnBrk="1" fontAlgn="auto" latinLnBrk="0" hangingPunct="1">
              <a:lnSpc>
                <a:spcPct val="85000"/>
              </a:lnSpc>
              <a:spcAft>
                <a:spcPts val="0"/>
              </a:spcAft>
              <a:buClrTx/>
              <a:buSzTx/>
              <a:buFontTx/>
              <a:buNone/>
              <a:defRPr/>
            </a:pPr>
            <a:r>
              <a:rPr kumimoji="0" lang="en-GB" sz="750" u="none" strike="noStrike" kern="1200" cap="none" spc="-15" normalizeH="0" dirty="0">
                <a:ln>
                  <a:noFill/>
                </a:ln>
                <a:solidFill>
                  <a:prstClr val="black"/>
                </a:solidFill>
                <a:effectLst/>
                <a:uLnTx/>
                <a:uFillTx/>
                <a:latin typeface="Arial" panose="020B0604020202020204" pitchFamily="34" charset="0"/>
                <a:ea typeface="+mn-ea"/>
                <a:cs typeface="Arial" panose="020B0604020202020204" pitchFamily="34" charset="0"/>
              </a:rPr>
              <a:t>Carboplatin and paclitaxel</a:t>
            </a:r>
            <a:endParaRPr kumimoji="0" lang="en-GB" sz="75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4" name="Picture 143">
            <a:extLst>
              <a:ext uri="{FF2B5EF4-FFF2-40B4-BE49-F238E27FC236}">
                <a16:creationId xmlns:a16="http://schemas.microsoft.com/office/drawing/2014/main" id="{44AC0824-09F5-E19C-4624-CBABF0C2B7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860" t="47993" b="11053"/>
          <a:stretch/>
        </p:blipFill>
        <p:spPr>
          <a:xfrm>
            <a:off x="5973276" y="1138348"/>
            <a:ext cx="2108424" cy="1240575"/>
          </a:xfrm>
          <a:prstGeom prst="rect">
            <a:avLst/>
          </a:prstGeom>
        </p:spPr>
      </p:pic>
      <p:pic>
        <p:nvPicPr>
          <p:cNvPr id="146" name="Picture 145">
            <a:extLst>
              <a:ext uri="{FF2B5EF4-FFF2-40B4-BE49-F238E27FC236}">
                <a16:creationId xmlns:a16="http://schemas.microsoft.com/office/drawing/2014/main" id="{B5CCE661-591E-4885-8D99-AE9E06A4AF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844" r="70578" b="1903"/>
          <a:stretch/>
        </p:blipFill>
        <p:spPr>
          <a:xfrm>
            <a:off x="127606" y="197221"/>
            <a:ext cx="2128870" cy="2853913"/>
          </a:xfrm>
          <a:prstGeom prst="rect">
            <a:avLst/>
          </a:prstGeom>
        </p:spPr>
      </p:pic>
      <p:sp>
        <p:nvSpPr>
          <p:cNvPr id="147" name="Rectangle 146">
            <a:extLst>
              <a:ext uri="{FF2B5EF4-FFF2-40B4-BE49-F238E27FC236}">
                <a16:creationId xmlns:a16="http://schemas.microsoft.com/office/drawing/2014/main" id="{B73FF9A5-55F6-86F9-F61E-AA493EA63422}"/>
              </a:ext>
            </a:extLst>
          </p:cNvPr>
          <p:cNvSpPr/>
          <p:nvPr/>
        </p:nvSpPr>
        <p:spPr>
          <a:xfrm>
            <a:off x="2079838" y="1522527"/>
            <a:ext cx="447573" cy="9361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2" name="object 35">
            <a:extLst>
              <a:ext uri="{FF2B5EF4-FFF2-40B4-BE49-F238E27FC236}">
                <a16:creationId xmlns:a16="http://schemas.microsoft.com/office/drawing/2014/main" id="{92E34BE2-E95D-8B8F-8DF6-A32FB1EE0C1B}"/>
              </a:ext>
            </a:extLst>
          </p:cNvPr>
          <p:cNvSpPr txBox="1"/>
          <p:nvPr/>
        </p:nvSpPr>
        <p:spPr>
          <a:xfrm rot="16200000">
            <a:off x="1780923" y="1715224"/>
            <a:ext cx="1298270"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Survival (%)</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object 35">
            <a:extLst>
              <a:ext uri="{FF2B5EF4-FFF2-40B4-BE49-F238E27FC236}">
                <a16:creationId xmlns:a16="http://schemas.microsoft.com/office/drawing/2014/main" id="{1DE5062E-BAC4-1906-D666-0F4D1D158A2D}"/>
              </a:ext>
            </a:extLst>
          </p:cNvPr>
          <p:cNvSpPr txBox="1"/>
          <p:nvPr/>
        </p:nvSpPr>
        <p:spPr>
          <a:xfrm>
            <a:off x="6229723" y="2629605"/>
            <a:ext cx="1298270"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Month</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57" name="Straight Connector 156">
            <a:extLst>
              <a:ext uri="{FF2B5EF4-FFF2-40B4-BE49-F238E27FC236}">
                <a16:creationId xmlns:a16="http://schemas.microsoft.com/office/drawing/2014/main" id="{6B3B9A32-E498-01F5-34B8-839451186C29}"/>
              </a:ext>
            </a:extLst>
          </p:cNvPr>
          <p:cNvCxnSpPr>
            <a:cxnSpLocks/>
          </p:cNvCxnSpPr>
          <p:nvPr/>
        </p:nvCxnSpPr>
        <p:spPr>
          <a:xfrm>
            <a:off x="5959186" y="2375376"/>
            <a:ext cx="1872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a:extLst>
              <a:ext uri="{FF2B5EF4-FFF2-40B4-BE49-F238E27FC236}">
                <a16:creationId xmlns:a16="http://schemas.microsoft.com/office/drawing/2014/main" id="{1200A9A4-70B0-4CD5-3E66-D3D924157EEE}"/>
              </a:ext>
            </a:extLst>
          </p:cNvPr>
          <p:cNvCxnSpPr>
            <a:cxnSpLocks/>
          </p:cNvCxnSpPr>
          <p:nvPr/>
        </p:nvCxnSpPr>
        <p:spPr>
          <a:xfrm>
            <a:off x="5919977" y="237537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E710F845-22C9-2F6F-BD12-A7B6563AAC77}"/>
              </a:ext>
            </a:extLst>
          </p:cNvPr>
          <p:cNvCxnSpPr>
            <a:cxnSpLocks/>
          </p:cNvCxnSpPr>
          <p:nvPr/>
        </p:nvCxnSpPr>
        <p:spPr>
          <a:xfrm>
            <a:off x="5919977" y="215630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E65B681A-45BE-1637-954A-AD8F27B16B09}"/>
              </a:ext>
            </a:extLst>
          </p:cNvPr>
          <p:cNvCxnSpPr>
            <a:cxnSpLocks/>
          </p:cNvCxnSpPr>
          <p:nvPr/>
        </p:nvCxnSpPr>
        <p:spPr>
          <a:xfrm>
            <a:off x="5919977" y="194357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7B23A9CB-1B65-B3A5-E395-21CAB3E7381F}"/>
              </a:ext>
            </a:extLst>
          </p:cNvPr>
          <p:cNvCxnSpPr>
            <a:cxnSpLocks/>
          </p:cNvCxnSpPr>
          <p:nvPr/>
        </p:nvCxnSpPr>
        <p:spPr>
          <a:xfrm>
            <a:off x="5919977" y="172132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4B91BA41-2B8B-A723-BE67-7EA8791432BE}"/>
              </a:ext>
            </a:extLst>
          </p:cNvPr>
          <p:cNvCxnSpPr>
            <a:cxnSpLocks/>
          </p:cNvCxnSpPr>
          <p:nvPr/>
        </p:nvCxnSpPr>
        <p:spPr>
          <a:xfrm>
            <a:off x="5919977" y="1505426"/>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671CBB15-6914-F9EE-4DC8-56EB332D6FEC}"/>
              </a:ext>
            </a:extLst>
          </p:cNvPr>
          <p:cNvCxnSpPr>
            <a:cxnSpLocks/>
          </p:cNvCxnSpPr>
          <p:nvPr/>
        </p:nvCxnSpPr>
        <p:spPr>
          <a:xfrm>
            <a:off x="5919977" y="12863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8A148A5F-5689-6FE0-6FEC-4482B370053B}"/>
              </a:ext>
            </a:extLst>
          </p:cNvPr>
          <p:cNvCxnSpPr>
            <a:cxnSpLocks/>
          </p:cNvCxnSpPr>
          <p:nvPr/>
        </p:nvCxnSpPr>
        <p:spPr>
          <a:xfrm flipV="1">
            <a:off x="5973977" y="1281173"/>
            <a:ext cx="0" cy="1143025"/>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B311E324-9371-072C-52AF-397F3DC67AEE}"/>
              </a:ext>
            </a:extLst>
          </p:cNvPr>
          <p:cNvCxnSpPr>
            <a:cxnSpLocks/>
          </p:cNvCxnSpPr>
          <p:nvPr/>
        </p:nvCxnSpPr>
        <p:spPr>
          <a:xfrm rot="16200000">
            <a:off x="6921689"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0" name="object 35">
            <a:extLst>
              <a:ext uri="{FF2B5EF4-FFF2-40B4-BE49-F238E27FC236}">
                <a16:creationId xmlns:a16="http://schemas.microsoft.com/office/drawing/2014/main" id="{1C739F68-6C52-9ADB-0CB3-C63EEE864F23}"/>
              </a:ext>
            </a:extLst>
          </p:cNvPr>
          <p:cNvSpPr txBox="1"/>
          <p:nvPr/>
        </p:nvSpPr>
        <p:spPr>
          <a:xfrm>
            <a:off x="6858689"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object 35">
            <a:extLst>
              <a:ext uri="{FF2B5EF4-FFF2-40B4-BE49-F238E27FC236}">
                <a16:creationId xmlns:a16="http://schemas.microsoft.com/office/drawing/2014/main" id="{8774E4F6-752F-1F84-98B9-1359B29F29CA}"/>
              </a:ext>
            </a:extLst>
          </p:cNvPr>
          <p:cNvSpPr txBox="1"/>
          <p:nvPr/>
        </p:nvSpPr>
        <p:spPr>
          <a:xfrm>
            <a:off x="5874216"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3" name="object 35">
            <a:extLst>
              <a:ext uri="{FF2B5EF4-FFF2-40B4-BE49-F238E27FC236}">
                <a16:creationId xmlns:a16="http://schemas.microsoft.com/office/drawing/2014/main" id="{7716B3ED-C672-A022-80E2-FC655181ACD0}"/>
              </a:ext>
            </a:extLst>
          </p:cNvPr>
          <p:cNvSpPr txBox="1"/>
          <p:nvPr/>
        </p:nvSpPr>
        <p:spPr>
          <a:xfrm rot="16200000">
            <a:off x="4856844" y="1755522"/>
            <a:ext cx="1413220" cy="151323"/>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1000" b="1" spc="-15" dirty="0">
                <a:solidFill>
                  <a:prstClr val="black"/>
                </a:solidFill>
                <a:latin typeface="Arial" panose="020B0604020202020204" pitchFamily="34" charset="0"/>
                <a:cs typeface="Arial" panose="020B0604020202020204" pitchFamily="34" charset="0"/>
              </a:rPr>
              <a:t>Time to progression</a:t>
            </a:r>
            <a:r>
              <a:rPr kumimoji="0" lang="en-GB" sz="1000" b="1" u="none" strike="noStrike" kern="1200" cap="none" spc="-15" normalizeH="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GB" sz="1000" b="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object 35">
            <a:extLst>
              <a:ext uri="{FF2B5EF4-FFF2-40B4-BE49-F238E27FC236}">
                <a16:creationId xmlns:a16="http://schemas.microsoft.com/office/drawing/2014/main" id="{57D0A6C1-0E50-F3E0-2262-22E800581BA2}"/>
              </a:ext>
            </a:extLst>
          </p:cNvPr>
          <p:cNvSpPr txBox="1"/>
          <p:nvPr/>
        </p:nvSpPr>
        <p:spPr>
          <a:xfrm>
            <a:off x="5665767" y="12176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100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5" name="object 35">
            <a:extLst>
              <a:ext uri="{FF2B5EF4-FFF2-40B4-BE49-F238E27FC236}">
                <a16:creationId xmlns:a16="http://schemas.microsoft.com/office/drawing/2014/main" id="{09643133-D69B-3C19-2DAE-BD120BB6B494}"/>
              </a:ext>
            </a:extLst>
          </p:cNvPr>
          <p:cNvSpPr txBox="1"/>
          <p:nvPr/>
        </p:nvSpPr>
        <p:spPr>
          <a:xfrm>
            <a:off x="5665767" y="1436689"/>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80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6" name="object 35">
            <a:extLst>
              <a:ext uri="{FF2B5EF4-FFF2-40B4-BE49-F238E27FC236}">
                <a16:creationId xmlns:a16="http://schemas.microsoft.com/office/drawing/2014/main" id="{BEAAA524-A554-7129-FA95-602153E11E19}"/>
              </a:ext>
            </a:extLst>
          </p:cNvPr>
          <p:cNvSpPr txBox="1"/>
          <p:nvPr/>
        </p:nvSpPr>
        <p:spPr>
          <a:xfrm>
            <a:off x="5665767" y="16494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60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7" name="object 35">
            <a:extLst>
              <a:ext uri="{FF2B5EF4-FFF2-40B4-BE49-F238E27FC236}">
                <a16:creationId xmlns:a16="http://schemas.microsoft.com/office/drawing/2014/main" id="{8D72B749-F6C5-3448-0FD2-8C18767367F0}"/>
              </a:ext>
            </a:extLst>
          </p:cNvPr>
          <p:cNvSpPr txBox="1"/>
          <p:nvPr/>
        </p:nvSpPr>
        <p:spPr>
          <a:xfrm>
            <a:off x="5665767" y="18780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40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object 35">
            <a:extLst>
              <a:ext uri="{FF2B5EF4-FFF2-40B4-BE49-F238E27FC236}">
                <a16:creationId xmlns:a16="http://schemas.microsoft.com/office/drawing/2014/main" id="{927456ED-EC8E-EED0-5A98-00606E3DEA58}"/>
              </a:ext>
            </a:extLst>
          </p:cNvPr>
          <p:cNvSpPr txBox="1"/>
          <p:nvPr/>
        </p:nvSpPr>
        <p:spPr>
          <a:xfrm>
            <a:off x="5665767" y="208756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9" name="object 35">
            <a:extLst>
              <a:ext uri="{FF2B5EF4-FFF2-40B4-BE49-F238E27FC236}">
                <a16:creationId xmlns:a16="http://schemas.microsoft.com/office/drawing/2014/main" id="{90383394-8AD6-A42A-7EAE-106FBC041BD8}"/>
              </a:ext>
            </a:extLst>
          </p:cNvPr>
          <p:cNvSpPr txBox="1"/>
          <p:nvPr/>
        </p:nvSpPr>
        <p:spPr>
          <a:xfrm>
            <a:off x="5665767" y="2309814"/>
            <a:ext cx="221455" cy="137474"/>
          </a:xfrm>
          <a:prstGeom prst="rect">
            <a:avLst/>
          </a:prstGeom>
        </p:spPr>
        <p:txBody>
          <a:bodyPr vert="horz" wrap="square" lIns="0" tIns="12700" rIns="0" bIns="0" rtlCol="0">
            <a:spAutoFit/>
          </a:bodyPr>
          <a:lstStyle/>
          <a:p>
            <a:pPr marR="0" lvl="0" algn="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object 35">
            <a:extLst>
              <a:ext uri="{FF2B5EF4-FFF2-40B4-BE49-F238E27FC236}">
                <a16:creationId xmlns:a16="http://schemas.microsoft.com/office/drawing/2014/main" id="{B1E6013E-C1B1-71CE-93D3-EC091E8190E9}"/>
              </a:ext>
            </a:extLst>
          </p:cNvPr>
          <p:cNvSpPr txBox="1"/>
          <p:nvPr/>
        </p:nvSpPr>
        <p:spPr>
          <a:xfrm>
            <a:off x="7054764" y="1234608"/>
            <a:ext cx="1129468" cy="357534"/>
          </a:xfrm>
          <a:prstGeom prst="rect">
            <a:avLst/>
          </a:prstGeom>
          <a:solidFill>
            <a:schemeClr val="bg1"/>
          </a:solidFill>
        </p:spPr>
        <p:txBody>
          <a:bodyPr vert="horz" wrap="square" lIns="0" tIns="12700" rIns="0" bIns="0" rtlCol="0">
            <a:spAutoFit/>
          </a:bodyPr>
          <a:lstStyle/>
          <a:p>
            <a:pPr marR="0" lvl="0" defTabSz="914400" rtl="0" eaLnBrk="1" fontAlgn="auto" latinLnBrk="0" hangingPunct="1">
              <a:lnSpc>
                <a:spcPct val="80000"/>
              </a:lnSpc>
              <a:spcAft>
                <a:spcPts val="0"/>
              </a:spcAft>
              <a:buClrTx/>
              <a:buSzTx/>
              <a:buFontTx/>
              <a:buNone/>
              <a:defRPr/>
            </a:pPr>
            <a:r>
              <a:rPr lang="en-GB" sz="700" spc="-15" dirty="0">
                <a:solidFill>
                  <a:prstClr val="black"/>
                </a:solidFill>
                <a:latin typeface="Arial" panose="020B0604020202020204" pitchFamily="34" charset="0"/>
                <a:cs typeface="Arial" panose="020B0604020202020204" pitchFamily="34" charset="0"/>
              </a:rPr>
              <a:t>Cisplatin and paclitaxel</a:t>
            </a:r>
          </a:p>
          <a:p>
            <a:pPr marR="0" lvl="0" defTabSz="914400" rtl="0" eaLnBrk="1" fontAlgn="auto" latinLnBrk="0" hangingPunct="1">
              <a:lnSpc>
                <a:spcPct val="80000"/>
              </a:lnSpc>
              <a:spcAft>
                <a:spcPts val="0"/>
              </a:spcAft>
              <a:buClrTx/>
              <a:buSzTx/>
              <a:buFontTx/>
              <a:buNone/>
              <a:defRPr/>
            </a:pPr>
            <a:r>
              <a:rPr kumimoji="0" lang="en-GB" sz="700" u="none" strike="noStrike" kern="1200" cap="none" spc="-15" normalizeH="0" dirty="0">
                <a:ln>
                  <a:noFill/>
                </a:ln>
                <a:solidFill>
                  <a:prstClr val="black"/>
                </a:solidFill>
                <a:effectLst/>
                <a:uLnTx/>
                <a:uFillTx/>
                <a:latin typeface="Arial" panose="020B0604020202020204" pitchFamily="34" charset="0"/>
                <a:ea typeface="+mn-ea"/>
                <a:cs typeface="Arial" panose="020B0604020202020204" pitchFamily="34" charset="0"/>
              </a:rPr>
              <a:t>Cisplatin and gemcitabine</a:t>
            </a:r>
          </a:p>
          <a:p>
            <a:pPr marR="0" lvl="0" defTabSz="914400" rtl="0" eaLnBrk="1" fontAlgn="auto" latinLnBrk="0" hangingPunct="1">
              <a:lnSpc>
                <a:spcPct val="80000"/>
              </a:lnSpc>
              <a:spcAft>
                <a:spcPts val="0"/>
              </a:spcAft>
              <a:buClrTx/>
              <a:buSzTx/>
              <a:buFontTx/>
              <a:buNone/>
              <a:defRPr/>
            </a:pPr>
            <a:r>
              <a:rPr lang="en-GB" sz="700" spc="-15" dirty="0">
                <a:solidFill>
                  <a:prstClr val="black"/>
                </a:solidFill>
                <a:latin typeface="Arial" panose="020B0604020202020204" pitchFamily="34" charset="0"/>
                <a:cs typeface="Arial" panose="020B0604020202020204" pitchFamily="34" charset="0"/>
              </a:rPr>
              <a:t>Cisplatin and docetaxel</a:t>
            </a:r>
          </a:p>
          <a:p>
            <a:pPr marR="0" lvl="0" defTabSz="914400" rtl="0" eaLnBrk="1" fontAlgn="auto" latinLnBrk="0" hangingPunct="1">
              <a:lnSpc>
                <a:spcPct val="80000"/>
              </a:lnSpc>
              <a:spcAft>
                <a:spcPts val="0"/>
              </a:spcAft>
              <a:buClrTx/>
              <a:buSzTx/>
              <a:buFontTx/>
              <a:buNone/>
              <a:defRPr/>
            </a:pPr>
            <a:r>
              <a:rPr kumimoji="0" lang="en-GB" sz="700" u="none" strike="noStrike" kern="1200" cap="none" spc="-15" normalizeH="0" dirty="0">
                <a:ln>
                  <a:noFill/>
                </a:ln>
                <a:solidFill>
                  <a:prstClr val="black"/>
                </a:solidFill>
                <a:effectLst/>
                <a:uLnTx/>
                <a:uFillTx/>
                <a:latin typeface="Arial" panose="020B0604020202020204" pitchFamily="34" charset="0"/>
                <a:ea typeface="+mn-ea"/>
                <a:cs typeface="Arial" panose="020B0604020202020204" pitchFamily="34" charset="0"/>
              </a:rPr>
              <a:t>Carboplatin and paclitaxel          </a:t>
            </a:r>
            <a:endParaRPr kumimoji="0" lang="en-GB" sz="7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6" name="object 35">
            <a:extLst>
              <a:ext uri="{FF2B5EF4-FFF2-40B4-BE49-F238E27FC236}">
                <a16:creationId xmlns:a16="http://schemas.microsoft.com/office/drawing/2014/main" id="{4BF7E9BA-E722-725D-8A9C-D1958C911993}"/>
              </a:ext>
            </a:extLst>
          </p:cNvPr>
          <p:cNvSpPr txBox="1"/>
          <p:nvPr/>
        </p:nvSpPr>
        <p:spPr>
          <a:xfrm>
            <a:off x="7840030"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30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87" name="Straight Connector 186">
            <a:extLst>
              <a:ext uri="{FF2B5EF4-FFF2-40B4-BE49-F238E27FC236}">
                <a16:creationId xmlns:a16="http://schemas.microsoft.com/office/drawing/2014/main" id="{8824B902-B994-0F47-D037-F80799C8E6EC}"/>
              </a:ext>
            </a:extLst>
          </p:cNvPr>
          <p:cNvCxnSpPr>
            <a:cxnSpLocks/>
          </p:cNvCxnSpPr>
          <p:nvPr/>
        </p:nvCxnSpPr>
        <p:spPr>
          <a:xfrm rot="16200000">
            <a:off x="7905436"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8D05CD77-7BDD-0D2A-8907-4EDCED465EF9}"/>
              </a:ext>
            </a:extLst>
          </p:cNvPr>
          <p:cNvCxnSpPr>
            <a:cxnSpLocks/>
          </p:cNvCxnSpPr>
          <p:nvPr/>
        </p:nvCxnSpPr>
        <p:spPr>
          <a:xfrm rot="16200000">
            <a:off x="7577521"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9" name="object 35">
            <a:extLst>
              <a:ext uri="{FF2B5EF4-FFF2-40B4-BE49-F238E27FC236}">
                <a16:creationId xmlns:a16="http://schemas.microsoft.com/office/drawing/2014/main" id="{CAEE0438-8447-0B14-BA54-43825B389778}"/>
              </a:ext>
            </a:extLst>
          </p:cNvPr>
          <p:cNvSpPr txBox="1"/>
          <p:nvPr/>
        </p:nvSpPr>
        <p:spPr>
          <a:xfrm>
            <a:off x="7513005"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0" name="Straight Connector 189">
            <a:extLst>
              <a:ext uri="{FF2B5EF4-FFF2-40B4-BE49-F238E27FC236}">
                <a16:creationId xmlns:a16="http://schemas.microsoft.com/office/drawing/2014/main" id="{EB075389-B9C3-9E4E-E7A1-318E9ADFEAF4}"/>
              </a:ext>
            </a:extLst>
          </p:cNvPr>
          <p:cNvCxnSpPr>
            <a:cxnSpLocks/>
          </p:cNvCxnSpPr>
          <p:nvPr/>
        </p:nvCxnSpPr>
        <p:spPr>
          <a:xfrm rot="16200000">
            <a:off x="7249605"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1" name="object 35">
            <a:extLst>
              <a:ext uri="{FF2B5EF4-FFF2-40B4-BE49-F238E27FC236}">
                <a16:creationId xmlns:a16="http://schemas.microsoft.com/office/drawing/2014/main" id="{AEFA8B83-9695-889D-E426-21CC4AB65D0B}"/>
              </a:ext>
            </a:extLst>
          </p:cNvPr>
          <p:cNvSpPr txBox="1"/>
          <p:nvPr/>
        </p:nvSpPr>
        <p:spPr>
          <a:xfrm>
            <a:off x="7189155"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20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2" name="Straight Connector 191">
            <a:extLst>
              <a:ext uri="{FF2B5EF4-FFF2-40B4-BE49-F238E27FC236}">
                <a16:creationId xmlns:a16="http://schemas.microsoft.com/office/drawing/2014/main" id="{94BA0171-A47E-4959-3316-DF630CFCE542}"/>
              </a:ext>
            </a:extLst>
          </p:cNvPr>
          <p:cNvCxnSpPr>
            <a:cxnSpLocks/>
          </p:cNvCxnSpPr>
          <p:nvPr/>
        </p:nvCxnSpPr>
        <p:spPr>
          <a:xfrm rot="16200000">
            <a:off x="6593773"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3" name="object 35">
            <a:extLst>
              <a:ext uri="{FF2B5EF4-FFF2-40B4-BE49-F238E27FC236}">
                <a16:creationId xmlns:a16="http://schemas.microsoft.com/office/drawing/2014/main" id="{E9C6B717-152D-011E-0BE3-F789F7FE3763}"/>
              </a:ext>
            </a:extLst>
          </p:cNvPr>
          <p:cNvSpPr txBox="1"/>
          <p:nvPr/>
        </p:nvSpPr>
        <p:spPr>
          <a:xfrm>
            <a:off x="6531930"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10</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94" name="Straight Connector 193">
            <a:extLst>
              <a:ext uri="{FF2B5EF4-FFF2-40B4-BE49-F238E27FC236}">
                <a16:creationId xmlns:a16="http://schemas.microsoft.com/office/drawing/2014/main" id="{32408E4B-A017-C099-DF9D-581A17171A10}"/>
              </a:ext>
            </a:extLst>
          </p:cNvPr>
          <p:cNvCxnSpPr>
            <a:cxnSpLocks/>
          </p:cNvCxnSpPr>
          <p:nvPr/>
        </p:nvCxnSpPr>
        <p:spPr>
          <a:xfrm rot="16200000">
            <a:off x="6265857" y="2403951"/>
            <a:ext cx="54000" cy="0"/>
          </a:xfrm>
          <a:prstGeom prst="line">
            <a:avLst/>
          </a:prstGeom>
          <a:ln w="762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5" name="object 35">
            <a:extLst>
              <a:ext uri="{FF2B5EF4-FFF2-40B4-BE49-F238E27FC236}">
                <a16:creationId xmlns:a16="http://schemas.microsoft.com/office/drawing/2014/main" id="{326F2D51-B616-75AC-7999-FDDBE45D34FB}"/>
              </a:ext>
            </a:extLst>
          </p:cNvPr>
          <p:cNvSpPr txBox="1"/>
          <p:nvPr/>
        </p:nvSpPr>
        <p:spPr>
          <a:xfrm>
            <a:off x="6208080" y="2440021"/>
            <a:ext cx="180000" cy="137474"/>
          </a:xfrm>
          <a:prstGeom prst="rect">
            <a:avLst/>
          </a:prstGeom>
        </p:spPr>
        <p:txBody>
          <a:bodyPr vert="horz" wrap="square" lIns="0" tIns="12700" rIns="0" bIns="0" rtlCol="0">
            <a:spAutoFit/>
          </a:bodyPr>
          <a:lstStyle/>
          <a:p>
            <a:pPr marR="0" lvl="0" algn="ctr" defTabSz="914400" rtl="0" eaLnBrk="1" fontAlgn="auto" latinLnBrk="0" hangingPunct="1">
              <a:lnSpc>
                <a:spcPct val="90000"/>
              </a:lnSpc>
              <a:spcAft>
                <a:spcPts val="0"/>
              </a:spcAft>
              <a:buClrTx/>
              <a:buSzTx/>
              <a:buFontTx/>
              <a:buNone/>
              <a:defRPr/>
            </a:pPr>
            <a:r>
              <a:rPr lang="en-GB" sz="900" spc="-15" dirty="0">
                <a:solidFill>
                  <a:prstClr val="black"/>
                </a:solidFill>
                <a:latin typeface="Arial" panose="020B0604020202020204" pitchFamily="34" charset="0"/>
                <a:cs typeface="Arial" panose="020B0604020202020204" pitchFamily="34" charset="0"/>
              </a:rPr>
              <a:t>5</a:t>
            </a:r>
            <a:endParaRPr kumimoji="0" lang="en-GB" sz="90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4" name="Picture 213" descr="A close-up of a card&#10;&#10;Description automatically generated">
            <a:extLst>
              <a:ext uri="{FF2B5EF4-FFF2-40B4-BE49-F238E27FC236}">
                <a16:creationId xmlns:a16="http://schemas.microsoft.com/office/drawing/2014/main" id="{B8D593B6-4A05-5320-D4A9-697203C05CA4}"/>
              </a:ext>
            </a:extLst>
          </p:cNvPr>
          <p:cNvPicPr>
            <a:picLocks noChangeAspect="1"/>
          </p:cNvPicPr>
          <p:nvPr/>
        </p:nvPicPr>
        <p:blipFill>
          <a:blip r:embed="rId5"/>
          <a:stretch>
            <a:fillRect/>
          </a:stretch>
        </p:blipFill>
        <p:spPr>
          <a:xfrm>
            <a:off x="2409322" y="162449"/>
            <a:ext cx="3780003" cy="756000"/>
          </a:xfrm>
          <a:prstGeom prst="rect">
            <a:avLst/>
          </a:prstGeom>
        </p:spPr>
      </p:pic>
      <p:sp>
        <p:nvSpPr>
          <p:cNvPr id="2" name="TextBox 1">
            <a:extLst>
              <a:ext uri="{FF2B5EF4-FFF2-40B4-BE49-F238E27FC236}">
                <a16:creationId xmlns:a16="http://schemas.microsoft.com/office/drawing/2014/main" id="{45C32E9B-B734-B9E2-4170-0FAB822B285B}"/>
              </a:ext>
            </a:extLst>
          </p:cNvPr>
          <p:cNvSpPr txBox="1"/>
          <p:nvPr/>
        </p:nvSpPr>
        <p:spPr>
          <a:xfrm>
            <a:off x="8585651" y="5707856"/>
            <a:ext cx="2979892" cy="246221"/>
          </a:xfrm>
          <a:prstGeom prst="rect">
            <a:avLst/>
          </a:prstGeom>
          <a:noFill/>
        </p:spPr>
        <p:txBody>
          <a:bodyPr wrap="square" rtlCol="0">
            <a:spAutoFit/>
          </a:bodyPr>
          <a:lstStyle/>
          <a:p>
            <a:pPr algn="l"/>
            <a:r>
              <a:rPr lang="en-US" sz="1000" b="0" i="0" u="none" strike="noStrike" baseline="30000" dirty="0" err="1">
                <a:latin typeface="Arial" panose="020B0604020202020204" pitchFamily="34" charset="0"/>
                <a:cs typeface="Arial" panose="020B0604020202020204" pitchFamily="34" charset="0"/>
              </a:rPr>
              <a:t>a</a:t>
            </a:r>
            <a:r>
              <a:rPr lang="en-US" sz="1000" b="0" i="0" u="none" strike="noStrike" baseline="0" dirty="0" err="1">
                <a:latin typeface="Arial" panose="020B0604020202020204" pitchFamily="34" charset="0"/>
                <a:cs typeface="Arial" panose="020B0604020202020204" pitchFamily="34" charset="0"/>
              </a:rPr>
              <a:t>OS</a:t>
            </a:r>
            <a:r>
              <a:rPr lang="en-US" sz="1000" b="0" i="0" u="none" strike="noStrike" baseline="0" dirty="0">
                <a:latin typeface="Arial" panose="020B0604020202020204" pitchFamily="34" charset="0"/>
                <a:cs typeface="Arial" panose="020B0604020202020204" pitchFamily="34" charset="0"/>
              </a:rPr>
              <a:t> adjusted for crossover</a:t>
            </a:r>
            <a:endParaRPr lang="en-GB" sz="1000" dirty="0">
              <a:solidFill>
                <a:srgbClr val="505050"/>
              </a:solidFill>
              <a:latin typeface="Arial" panose="020B0604020202020204" pitchFamily="34" charset="0"/>
              <a:ea typeface="Aileron" charset="0"/>
              <a:cs typeface="Arial" panose="020B0604020202020204" pitchFamily="34" charset="0"/>
            </a:endParaRPr>
          </a:p>
        </p:txBody>
      </p:sp>
      <p:pic>
        <p:nvPicPr>
          <p:cNvPr id="14" name="Picture 13">
            <a:extLst>
              <a:ext uri="{FF2B5EF4-FFF2-40B4-BE49-F238E27FC236}">
                <a16:creationId xmlns:a16="http://schemas.microsoft.com/office/drawing/2014/main" id="{751C404C-F044-6143-B53A-09C4292A71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450380">
            <a:off x="1152587" y="2873779"/>
            <a:ext cx="1045977" cy="1077300"/>
          </a:xfrm>
          <a:prstGeom prst="rect">
            <a:avLst/>
          </a:prstGeom>
        </p:spPr>
      </p:pic>
    </p:spTree>
    <p:extLst>
      <p:ext uri="{BB962C8B-B14F-4D97-AF65-F5344CB8AC3E}">
        <p14:creationId xmlns:p14="http://schemas.microsoft.com/office/powerpoint/2010/main" val="396252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2900777F-320C-4FBD-8D1A-501F13FA37C7}"/>
              </a:ext>
            </a:extLst>
          </p:cNvPr>
          <p:cNvSpPr>
            <a:spLocks noGrp="1"/>
          </p:cNvSpPr>
          <p:nvPr>
            <p:ph type="title"/>
          </p:nvPr>
        </p:nvSpPr>
        <p:spPr>
          <a:xfrm>
            <a:off x="619201" y="259200"/>
            <a:ext cx="11165431" cy="864000"/>
          </a:xfrm>
        </p:spPr>
        <p:txBody>
          <a:bodyPr>
            <a:noAutofit/>
          </a:bodyPr>
          <a:lstStyle/>
          <a:p>
            <a:r>
              <a:rPr lang="en-GB" dirty="0">
                <a:solidFill>
                  <a:srgbClr val="5D8298"/>
                </a:solidFill>
              </a:rPr>
              <a:t>Current Treatment Paradigm for Molecular Biomarker-positive Advanced NSCLC – NCCN Guidelines</a:t>
            </a:r>
          </a:p>
        </p:txBody>
      </p:sp>
      <p:sp>
        <p:nvSpPr>
          <p:cNvPr id="7" name="Content Placeholder 6">
            <a:extLst>
              <a:ext uri="{FF2B5EF4-FFF2-40B4-BE49-F238E27FC236}">
                <a16:creationId xmlns:a16="http://schemas.microsoft.com/office/drawing/2014/main" id="{91B8AF0A-859F-2064-1C8A-B7138ED21098}"/>
              </a:ext>
            </a:extLst>
          </p:cNvPr>
          <p:cNvSpPr>
            <a:spLocks noGrp="1"/>
          </p:cNvSpPr>
          <p:nvPr>
            <p:ph sz="quarter" idx="15"/>
          </p:nvPr>
        </p:nvSpPr>
        <p:spPr>
          <a:xfrm>
            <a:off x="620183" y="6356351"/>
            <a:ext cx="10084329" cy="365125"/>
          </a:xfrm>
        </p:spPr>
        <p:txBody>
          <a:bodyPr anchor="b" anchorCtr="0"/>
          <a:lstStyle/>
          <a:p>
            <a:pPr marL="0" indent="0">
              <a:lnSpc>
                <a:spcPct val="90000"/>
              </a:lnSpc>
              <a:spcBef>
                <a:spcPts val="0"/>
              </a:spcBef>
              <a:spcAft>
                <a:spcPts val="300"/>
              </a:spcAft>
              <a:buNone/>
            </a:pPr>
            <a:r>
              <a:rPr lang="en-GB" sz="1100" baseline="30000" dirty="0">
                <a:latin typeface="Arial" panose="020B0604020202020204" pitchFamily="34" charset="0"/>
                <a:cs typeface="Arial" panose="020B0604020202020204" pitchFamily="34" charset="0"/>
              </a:rPr>
              <a:t>a </a:t>
            </a:r>
            <a:r>
              <a:rPr lang="en-GB" sz="1100" dirty="0">
                <a:latin typeface="Arial" panose="020B0604020202020204" pitchFamily="34" charset="0"/>
                <a:cs typeface="Arial" panose="020B0604020202020204" pitchFamily="34" charset="0"/>
              </a:rPr>
              <a:t>exon 19 deletion or exon 21 L858R.  </a:t>
            </a:r>
            <a:r>
              <a:rPr lang="en-GB" sz="1100" baseline="30000" dirty="0">
                <a:latin typeface="Arial" panose="020B0604020202020204" pitchFamily="34" charset="0"/>
                <a:cs typeface="Arial" panose="020B0604020202020204" pitchFamily="34" charset="0"/>
              </a:rPr>
              <a:t>b </a:t>
            </a:r>
            <a:r>
              <a:rPr lang="en-GB" sz="1100" dirty="0">
                <a:latin typeface="Arial" panose="020B0604020202020204" pitchFamily="34" charset="0"/>
                <a:cs typeface="Arial" panose="020B0604020202020204" pitchFamily="34" charset="0"/>
              </a:rPr>
              <a:t>Osimertinib is recommended as 2L and beyond for patients with </a:t>
            </a:r>
            <a:r>
              <a:rPr lang="en-GB" sz="1100" i="1" dirty="0">
                <a:latin typeface="Arial" panose="020B0604020202020204" pitchFamily="34" charset="0"/>
                <a:cs typeface="Arial" panose="020B0604020202020204" pitchFamily="34" charset="0"/>
              </a:rPr>
              <a:t>EGFR</a:t>
            </a:r>
            <a:r>
              <a:rPr lang="en-GB" sz="1100" dirty="0">
                <a:latin typeface="Arial" panose="020B0604020202020204" pitchFamily="34" charset="0"/>
                <a:cs typeface="Arial" panose="020B0604020202020204" pitchFamily="34" charset="0"/>
              </a:rPr>
              <a:t> T790M-positive metastatic NSCLC who have progressed</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on erlotinib, afatinib, gefitinib, or dacomitinib. </a:t>
            </a:r>
            <a:endParaRPr lang="en-GB" sz="1100" dirty="0">
              <a:highlight>
                <a:srgbClr val="FFFF00"/>
              </a:highlight>
            </a:endParaRPr>
          </a:p>
          <a:p>
            <a:pPr marL="0" indent="0">
              <a:lnSpc>
                <a:spcPct val="90000"/>
              </a:lnSpc>
              <a:spcBef>
                <a:spcPts val="0"/>
              </a:spcBef>
              <a:spcAft>
                <a:spcPts val="300"/>
              </a:spcAft>
              <a:buNone/>
            </a:pPr>
            <a:r>
              <a:rPr lang="en-GB" sz="1100" dirty="0">
                <a:solidFill>
                  <a:schemeClr val="tx2"/>
                </a:solidFill>
              </a:rPr>
              <a:t>1L, first line; 2L, second line; ALK, anaplastic lymphoma kinase; BRAF, B-Raf proto-oncogene; EGFR, epidermal growth factor receptor; ex20ins, exon 20 insertion; KRAS, Kirsten ras oncogene; METex14, MET proto-oncogene exon 14 mutation; NCCN, National Comprehensive Cancer Network; NSCLC, non-small cell lung cancer; NTRK, neurotrophic tyrosine receptor kinase; RET, RET proto-oncogene; ROS1, ROS proto-oncogene 1 receptor tyrosine kinase</a:t>
            </a:r>
          </a:p>
          <a:p>
            <a:pPr marL="0" indent="0">
              <a:lnSpc>
                <a:spcPct val="90000"/>
              </a:lnSpc>
              <a:spcBef>
                <a:spcPts val="0"/>
              </a:spcBef>
              <a:spcAft>
                <a:spcPts val="300"/>
              </a:spcAft>
              <a:buNone/>
            </a:pPr>
            <a:r>
              <a:rPr lang="en-GB" sz="1100" dirty="0">
                <a:solidFill>
                  <a:schemeClr val="tx2"/>
                </a:solidFill>
                <a:latin typeface="Arial" panose="020B0604020202020204" pitchFamily="34" charset="0"/>
                <a:cs typeface="Arial" panose="020B0604020202020204" pitchFamily="34" charset="0"/>
              </a:rPr>
              <a:t>NCCN guidelines V4.2024. Available from: </a:t>
            </a:r>
            <a:r>
              <a:rPr lang="en-GB" sz="1100" dirty="0">
                <a:solidFill>
                  <a:schemeClr val="tx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https://www.nccn.org/professionals/physician_gls/pdf/nscl.pdf</a:t>
            </a:r>
            <a:r>
              <a:rPr lang="en-GB" sz="1100" dirty="0">
                <a:solidFill>
                  <a:schemeClr val="tx2"/>
                </a:solidFill>
                <a:latin typeface="Arial" panose="020B0604020202020204" pitchFamily="34" charset="0"/>
                <a:cs typeface="Arial" panose="020B0604020202020204" pitchFamily="34" charset="0"/>
              </a:rPr>
              <a:t>. Accessed April 2024 </a:t>
            </a:r>
          </a:p>
        </p:txBody>
      </p:sp>
      <p:grpSp>
        <p:nvGrpSpPr>
          <p:cNvPr id="4" name="Group 3">
            <a:extLst>
              <a:ext uri="{FF2B5EF4-FFF2-40B4-BE49-F238E27FC236}">
                <a16:creationId xmlns:a16="http://schemas.microsoft.com/office/drawing/2014/main" id="{7C63800C-9298-5A6D-3B49-35202F06B67D}"/>
              </a:ext>
            </a:extLst>
          </p:cNvPr>
          <p:cNvGrpSpPr/>
          <p:nvPr/>
        </p:nvGrpSpPr>
        <p:grpSpPr>
          <a:xfrm>
            <a:off x="284576" y="1196752"/>
            <a:ext cx="10633621" cy="4472390"/>
            <a:chOff x="284576" y="1402824"/>
            <a:chExt cx="10633621" cy="4472390"/>
          </a:xfrm>
        </p:grpSpPr>
        <p:cxnSp>
          <p:nvCxnSpPr>
            <p:cNvPr id="75" name="Straight Arrow Connector 74">
              <a:extLst>
                <a:ext uri="{FF2B5EF4-FFF2-40B4-BE49-F238E27FC236}">
                  <a16:creationId xmlns:a16="http://schemas.microsoft.com/office/drawing/2014/main" id="{D827D36B-25F2-468A-97E2-8BA3675690A9}"/>
                </a:ext>
              </a:extLst>
            </p:cNvPr>
            <p:cNvCxnSpPr/>
            <p:nvPr/>
          </p:nvCxnSpPr>
          <p:spPr>
            <a:xfrm>
              <a:off x="4163853" y="1832576"/>
              <a:ext cx="0" cy="36576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7A80B03-EDCF-4059-8A4C-B4B59ACA6F7D}"/>
                </a:ext>
              </a:extLst>
            </p:cNvPr>
            <p:cNvCxnSpPr/>
            <p:nvPr/>
          </p:nvCxnSpPr>
          <p:spPr>
            <a:xfrm>
              <a:off x="982557" y="3314908"/>
              <a:ext cx="0" cy="21701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186957B-C4C6-491C-9C83-5E0D1595FE8D}"/>
                </a:ext>
              </a:extLst>
            </p:cNvPr>
            <p:cNvSpPr/>
            <p:nvPr/>
          </p:nvSpPr>
          <p:spPr>
            <a:xfrm>
              <a:off x="6677537" y="1403055"/>
              <a:ext cx="1025763" cy="436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MET</a:t>
              </a:r>
              <a:r>
                <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ex14</a:t>
              </a:r>
            </a:p>
          </p:txBody>
        </p:sp>
        <p:cxnSp>
          <p:nvCxnSpPr>
            <p:cNvPr id="8" name="Straight Arrow Connector 7">
              <a:extLst>
                <a:ext uri="{FF2B5EF4-FFF2-40B4-BE49-F238E27FC236}">
                  <a16:creationId xmlns:a16="http://schemas.microsoft.com/office/drawing/2014/main" id="{81D62CA5-0086-487D-A069-57E5FA058A1F}"/>
                </a:ext>
              </a:extLst>
            </p:cNvPr>
            <p:cNvCxnSpPr/>
            <p:nvPr/>
          </p:nvCxnSpPr>
          <p:spPr>
            <a:xfrm>
              <a:off x="2397411" y="3311728"/>
              <a:ext cx="0" cy="2170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8">
              <a:extLst>
                <a:ext uri="{FF2B5EF4-FFF2-40B4-BE49-F238E27FC236}">
                  <a16:creationId xmlns:a16="http://schemas.microsoft.com/office/drawing/2014/main" id="{52A4A08E-A684-4974-ABD2-7A29CD2E719B}"/>
                </a:ext>
              </a:extLst>
            </p:cNvPr>
            <p:cNvSpPr/>
            <p:nvPr/>
          </p:nvSpPr>
          <p:spPr>
            <a:xfrm>
              <a:off x="1151306" y="1403055"/>
              <a:ext cx="1041753" cy="43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EGFR+</a:t>
              </a:r>
              <a:r>
                <a:rPr kumimoji="0" lang="en-GB" sz="1067" b="0" i="0" u="none" strike="noStrike" kern="1200" cap="none" spc="0" normalizeH="0" baseline="30000" dirty="0">
                  <a:ln>
                    <a:noFill/>
                  </a:ln>
                  <a:solidFill>
                    <a:srgbClr val="FFFFFF"/>
                  </a:solidFill>
                  <a:effectLst/>
                  <a:uLnTx/>
                  <a:uFillTx/>
                  <a:latin typeface="Arial" panose="020B0604020202020204" pitchFamily="34" charset="0"/>
                  <a:ea typeface="+mn-ea"/>
                  <a:cs typeface="Arial" panose="020B0604020202020204" pitchFamily="34" charset="0"/>
                </a:rPr>
                <a:t>a</a:t>
              </a:r>
            </a:p>
          </p:txBody>
        </p:sp>
        <p:sp>
          <p:nvSpPr>
            <p:cNvPr id="11" name="Rectangle: Rounded Corners 9">
              <a:extLst>
                <a:ext uri="{FF2B5EF4-FFF2-40B4-BE49-F238E27FC236}">
                  <a16:creationId xmlns:a16="http://schemas.microsoft.com/office/drawing/2014/main" id="{31E7BBEB-FBD0-40D9-BAFE-4EA0B569B8D0}"/>
                </a:ext>
              </a:extLst>
            </p:cNvPr>
            <p:cNvSpPr/>
            <p:nvPr/>
          </p:nvSpPr>
          <p:spPr>
            <a:xfrm>
              <a:off x="854319" y="2333150"/>
              <a:ext cx="1664173" cy="10461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Osimertinib (preferred),</a:t>
              </a:r>
            </a:p>
            <a:p>
              <a:pPr marL="0" marR="0" lvl="0" indent="0" algn="ctr" defTabSz="914377" rtl="0" eaLnBrk="1" fontAlgn="auto" latinLnBrk="0" hangingPunct="1">
                <a:lnSpc>
                  <a:spcPct val="100000"/>
                </a:lnSpc>
                <a:spcBef>
                  <a:spcPts val="0"/>
                </a:spcBef>
                <a:spcAft>
                  <a:spcPts val="0"/>
                </a:spcAft>
                <a:buClrTx/>
                <a:buSzTx/>
                <a:buFontTx/>
                <a:buNone/>
                <a:tabLst/>
                <a:defRPr/>
              </a:pPr>
              <a:r>
                <a:rPr lang="en-GB" sz="933" dirty="0" err="1">
                  <a:solidFill>
                    <a:srgbClr val="FFFFFF"/>
                  </a:solidFill>
                  <a:latin typeface="Arial" panose="020B0604020202020204" pitchFamily="34" charset="0"/>
                  <a:cs typeface="Arial" panose="020B0604020202020204" pitchFamily="34" charset="0"/>
                </a:rPr>
                <a:t>osimertinib</a:t>
              </a:r>
              <a:r>
                <a:rPr lang="en-GB" sz="933" dirty="0">
                  <a:solidFill>
                    <a:srgbClr val="FFFFFF"/>
                  </a:solidFill>
                  <a:latin typeface="Arial" panose="020B0604020202020204" pitchFamily="34" charset="0"/>
                  <a:cs typeface="Arial" panose="020B0604020202020204" pitchFamily="34" charset="0"/>
                </a:rPr>
                <a:t> + pemetrexed </a:t>
              </a:r>
              <a:r>
                <a:rPr lang="en-GB" sz="1000" dirty="0"/>
                <a:t>+ (cisplatin or carboplatin)</a:t>
              </a:r>
              <a:r>
                <a:rPr lang="en-GB" sz="933" dirty="0">
                  <a:solidFill>
                    <a:srgbClr val="FFFFFF"/>
                  </a:solidFill>
                  <a:latin typeface="Arial" panose="020B0604020202020204" pitchFamily="34" charset="0"/>
                  <a:cs typeface="Arial" panose="020B0604020202020204" pitchFamily="34" charset="0"/>
                </a:rPr>
                <a:t>; </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erlotinib, afatinib, gefitinib, dacomitinib,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erlotinib/ramucirumab, </a:t>
              </a:r>
              <a:b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erlotinib/bevacizumab </a:t>
              </a:r>
            </a:p>
          </p:txBody>
        </p:sp>
        <p:sp>
          <p:nvSpPr>
            <p:cNvPr id="12" name="Rectangle: Rounded Corners 10">
              <a:extLst>
                <a:ext uri="{FF2B5EF4-FFF2-40B4-BE49-F238E27FC236}">
                  <a16:creationId xmlns:a16="http://schemas.microsoft.com/office/drawing/2014/main" id="{C9088ADF-F578-4816-963C-EEF70F8F3492}"/>
                </a:ext>
              </a:extLst>
            </p:cNvPr>
            <p:cNvSpPr/>
            <p:nvPr/>
          </p:nvSpPr>
          <p:spPr>
            <a:xfrm>
              <a:off x="807361" y="5544771"/>
              <a:ext cx="10110836" cy="3304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Other treatment options for advanced NSCLC without actionable biomarker </a:t>
              </a:r>
            </a:p>
          </p:txBody>
        </p:sp>
        <p:sp>
          <p:nvSpPr>
            <p:cNvPr id="13" name="TextBox 12">
              <a:extLst>
                <a:ext uri="{FF2B5EF4-FFF2-40B4-BE49-F238E27FC236}">
                  <a16:creationId xmlns:a16="http://schemas.microsoft.com/office/drawing/2014/main" id="{41B9ACA4-9DCF-4E11-8398-321FFEB400AB}"/>
                </a:ext>
              </a:extLst>
            </p:cNvPr>
            <p:cNvSpPr txBox="1"/>
            <p:nvPr/>
          </p:nvSpPr>
          <p:spPr>
            <a:xfrm>
              <a:off x="286649" y="2627679"/>
              <a:ext cx="325730" cy="235898"/>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t>1L</a:t>
              </a:r>
            </a:p>
          </p:txBody>
        </p:sp>
        <p:sp>
          <p:nvSpPr>
            <p:cNvPr id="14" name="TextBox 13">
              <a:extLst>
                <a:ext uri="{FF2B5EF4-FFF2-40B4-BE49-F238E27FC236}">
                  <a16:creationId xmlns:a16="http://schemas.microsoft.com/office/drawing/2014/main" id="{525C91DF-B9FC-4652-902E-B894AF2A00B1}"/>
                </a:ext>
              </a:extLst>
            </p:cNvPr>
            <p:cNvSpPr txBox="1"/>
            <p:nvPr/>
          </p:nvSpPr>
          <p:spPr>
            <a:xfrm>
              <a:off x="284576" y="3877776"/>
              <a:ext cx="325730" cy="235898"/>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t>2L</a:t>
              </a:r>
            </a:p>
          </p:txBody>
        </p:sp>
        <p:sp>
          <p:nvSpPr>
            <p:cNvPr id="15" name="Rectangle: Rounded Corners 13">
              <a:extLst>
                <a:ext uri="{FF2B5EF4-FFF2-40B4-BE49-F238E27FC236}">
                  <a16:creationId xmlns:a16="http://schemas.microsoft.com/office/drawing/2014/main" id="{659FB627-F996-466B-BDC7-F8F29C4E0E24}"/>
                </a:ext>
              </a:extLst>
            </p:cNvPr>
            <p:cNvSpPr/>
            <p:nvPr/>
          </p:nvSpPr>
          <p:spPr>
            <a:xfrm>
              <a:off x="1017078" y="3547980"/>
              <a:ext cx="1522921" cy="108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Osimertinib (</a:t>
              </a:r>
              <a:r>
                <a:rPr kumimoji="0" lang="en-GB" sz="933"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T790M</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GB" sz="933" b="0" i="0" u="none" strike="noStrike" kern="1200" cap="none" spc="0" normalizeH="0" baseline="30000" dirty="0">
                  <a:ln>
                    <a:noFill/>
                  </a:ln>
                  <a:solidFill>
                    <a:srgbClr val="FFFFFF"/>
                  </a:solidFill>
                  <a:effectLst/>
                  <a:uLnTx/>
                  <a:uFillTx/>
                  <a:latin typeface="Arial" panose="020B0604020202020204" pitchFamily="34" charset="0"/>
                  <a:ea typeface="+mn-ea"/>
                  <a:cs typeface="Arial" panose="020B0604020202020204" pitchFamily="34" charset="0"/>
                </a:rPr>
                <a:t>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erlotinib ± ramucirumab or bevacizumab, afatinib, gefitinib, dacomitinib; </a:t>
              </a:r>
              <a:r>
                <a:rPr lang="en-GB" sz="933" dirty="0" err="1">
                  <a:solidFill>
                    <a:srgbClr val="FFFFFF"/>
                  </a:solidFill>
                  <a:latin typeface="Arial" panose="020B0604020202020204" pitchFamily="34" charset="0"/>
                  <a:cs typeface="Arial" panose="020B0604020202020204" pitchFamily="34" charset="0"/>
                </a:rPr>
                <a:t>Amivantamab-vmjw</a:t>
              </a:r>
              <a:r>
                <a:rPr lang="en-GB" sz="933" dirty="0">
                  <a:solidFill>
                    <a:srgbClr val="FFFFFF"/>
                  </a:solidFill>
                  <a:latin typeface="Arial" panose="020B0604020202020204" pitchFamily="34" charset="0"/>
                  <a:cs typeface="Arial" panose="020B0604020202020204" pitchFamily="34" charset="0"/>
                </a:rPr>
                <a:t> + carboplatin + pemetrexed</a:t>
              </a:r>
              <a:endParaRPr kumimoji="0" lang="en-GB" sz="933" b="0" i="0" u="none" strike="noStrike" kern="1200" cap="none" spc="0" normalizeH="0" baseline="3000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7" name="Straight Arrow Connector 16">
              <a:extLst>
                <a:ext uri="{FF2B5EF4-FFF2-40B4-BE49-F238E27FC236}">
                  <a16:creationId xmlns:a16="http://schemas.microsoft.com/office/drawing/2014/main" id="{7F16DEDC-129C-463C-BD82-A9616535B0F5}"/>
                </a:ext>
              </a:extLst>
            </p:cNvPr>
            <p:cNvCxnSpPr>
              <a:cxnSpLocks/>
            </p:cNvCxnSpPr>
            <p:nvPr/>
          </p:nvCxnSpPr>
          <p:spPr>
            <a:xfrm>
              <a:off x="1661792" y="1829874"/>
              <a:ext cx="0" cy="483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3301044-7041-4A3F-9490-941AB88D4CA8}"/>
                </a:ext>
              </a:extLst>
            </p:cNvPr>
            <p:cNvCxnSpPr/>
            <p:nvPr/>
          </p:nvCxnSpPr>
          <p:spPr>
            <a:xfrm>
              <a:off x="5221640" y="3297202"/>
              <a:ext cx="0" cy="2170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7">
              <a:extLst>
                <a:ext uri="{FF2B5EF4-FFF2-40B4-BE49-F238E27FC236}">
                  <a16:creationId xmlns:a16="http://schemas.microsoft.com/office/drawing/2014/main" id="{8FBF2DAB-1797-413C-ABE1-07990AC6EFCC}"/>
                </a:ext>
              </a:extLst>
            </p:cNvPr>
            <p:cNvSpPr/>
            <p:nvPr/>
          </p:nvSpPr>
          <p:spPr>
            <a:xfrm>
              <a:off x="4718105" y="1403055"/>
              <a:ext cx="979985" cy="43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BRAF </a:t>
              </a:r>
              <a:r>
                <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V600E+</a:t>
              </a:r>
            </a:p>
          </p:txBody>
        </p:sp>
        <p:sp>
          <p:nvSpPr>
            <p:cNvPr id="30" name="Rectangle: Rounded Corners 28">
              <a:extLst>
                <a:ext uri="{FF2B5EF4-FFF2-40B4-BE49-F238E27FC236}">
                  <a16:creationId xmlns:a16="http://schemas.microsoft.com/office/drawing/2014/main" id="{7A64AC06-C408-4F46-BA6C-352AD8B803A6}"/>
                </a:ext>
              </a:extLst>
            </p:cNvPr>
            <p:cNvSpPr/>
            <p:nvPr/>
          </p:nvSpPr>
          <p:spPr>
            <a:xfrm>
              <a:off x="4679195" y="2333150"/>
              <a:ext cx="1018896" cy="10461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Dabrafenib</a:t>
              </a:r>
              <a:r>
                <a:rPr lang="en-GB" sz="933" dirty="0">
                  <a:solidFill>
                    <a:schemeClr val="bg1"/>
                  </a:solidFill>
                  <a:latin typeface="Arial" panose="020B0604020202020204" pitchFamily="34" charset="0"/>
                  <a:cs typeface="Arial" panose="020B0604020202020204" pitchFamily="34" charset="0"/>
                </a:rPr>
                <a:t> + </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trametinib (preferred),</a:t>
              </a:r>
            </a:p>
            <a:p>
              <a:pPr marL="0" marR="0" lvl="0" indent="0" algn="ctr" defTabSz="914377" rtl="0" eaLnBrk="1" fontAlgn="auto" latinLnBrk="0" hangingPunct="1">
                <a:lnSpc>
                  <a:spcPct val="100000"/>
                </a:lnSpc>
                <a:spcBef>
                  <a:spcPts val="0"/>
                </a:spcBef>
                <a:spcAft>
                  <a:spcPts val="0"/>
                </a:spcAft>
                <a:buClrTx/>
                <a:buSzTx/>
                <a:buFontTx/>
                <a:buNone/>
                <a:tabLst/>
                <a:defRPr/>
              </a:pPr>
              <a:r>
                <a:rPr lang="en-GB" sz="933" dirty="0" err="1">
                  <a:solidFill>
                    <a:srgbClr val="FFFFFF"/>
                  </a:solidFill>
                  <a:latin typeface="Arial" panose="020B0604020202020204" pitchFamily="34" charset="0"/>
                  <a:cs typeface="Arial" panose="020B0604020202020204" pitchFamily="34" charset="0"/>
                </a:rPr>
                <a:t>encorafenib</a:t>
              </a:r>
              <a:r>
                <a:rPr lang="en-GB" sz="933" dirty="0">
                  <a:solidFill>
                    <a:srgbClr val="FFFFFF"/>
                  </a:solidFill>
                  <a:latin typeface="Arial" panose="020B0604020202020204" pitchFamily="34" charset="0"/>
                  <a:cs typeface="Arial" panose="020B0604020202020204" pitchFamily="34" charset="0"/>
                </a:rPr>
                <a:t> + </a:t>
              </a:r>
              <a:r>
                <a:rPr lang="en-GB" sz="933" dirty="0" err="1">
                  <a:solidFill>
                    <a:srgbClr val="FFFFFF"/>
                  </a:solidFill>
                  <a:latin typeface="Arial" panose="020B0604020202020204" pitchFamily="34" charset="0"/>
                  <a:cs typeface="Arial" panose="020B0604020202020204" pitchFamily="34" charset="0"/>
                </a:rPr>
                <a:t>binimetinib</a:t>
              </a:r>
              <a:r>
                <a:rPr lang="en-GB" sz="933" dirty="0">
                  <a:solidFill>
                    <a:srgbClr val="FFFFFF"/>
                  </a:solidFill>
                  <a:latin typeface="Arial" panose="020B0604020202020204" pitchFamily="34" charset="0"/>
                  <a:cs typeface="Arial" panose="020B0604020202020204" pitchFamily="34" charset="0"/>
                </a:rPr>
                <a:t>, </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vemurafenib</a:t>
              </a:r>
              <a:r>
                <a:rPr lang="en-GB" sz="933" dirty="0">
                  <a:solidFill>
                    <a:srgbClr val="FFFFFF"/>
                  </a:solidFill>
                  <a:latin typeface="Arial" panose="020B0604020202020204" pitchFamily="34" charset="0"/>
                  <a:cs typeface="Arial" panose="020B0604020202020204" pitchFamily="34" charset="0"/>
                </a:rPr>
                <a:t>,</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dabrafenib</a:t>
              </a:r>
              <a:endParaRPr kumimoji="0" lang="en-GB" sz="933" b="0"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31" name="Straight Arrow Connector 30">
              <a:extLst>
                <a:ext uri="{FF2B5EF4-FFF2-40B4-BE49-F238E27FC236}">
                  <a16:creationId xmlns:a16="http://schemas.microsoft.com/office/drawing/2014/main" id="{5AB54539-749B-4ECB-8A9F-4282F41A10AE}"/>
                </a:ext>
              </a:extLst>
            </p:cNvPr>
            <p:cNvCxnSpPr>
              <a:cxnSpLocks/>
            </p:cNvCxnSpPr>
            <p:nvPr/>
          </p:nvCxnSpPr>
          <p:spPr>
            <a:xfrm>
              <a:off x="5215693" y="1820516"/>
              <a:ext cx="0" cy="483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8BF0033-6D7E-4280-AA90-0098E402047E}"/>
                </a:ext>
              </a:extLst>
            </p:cNvPr>
            <p:cNvCxnSpPr/>
            <p:nvPr/>
          </p:nvCxnSpPr>
          <p:spPr>
            <a:xfrm>
              <a:off x="10271099" y="3297202"/>
              <a:ext cx="0" cy="2170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1">
              <a:extLst>
                <a:ext uri="{FF2B5EF4-FFF2-40B4-BE49-F238E27FC236}">
                  <a16:creationId xmlns:a16="http://schemas.microsoft.com/office/drawing/2014/main" id="{90BD5FAE-48C4-4BA1-9D00-C0B7EE7FDE46}"/>
                </a:ext>
              </a:extLst>
            </p:cNvPr>
            <p:cNvSpPr/>
            <p:nvPr/>
          </p:nvSpPr>
          <p:spPr>
            <a:xfrm>
              <a:off x="9810068" y="1403055"/>
              <a:ext cx="1079371" cy="4419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NTRK+</a:t>
              </a:r>
              <a:endPar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Rectangle: Rounded Corners 32">
              <a:extLst>
                <a:ext uri="{FF2B5EF4-FFF2-40B4-BE49-F238E27FC236}">
                  <a16:creationId xmlns:a16="http://schemas.microsoft.com/office/drawing/2014/main" id="{208B0872-D44B-407C-8E8A-F3D5F72F6CD0}"/>
                </a:ext>
              </a:extLst>
            </p:cNvPr>
            <p:cNvSpPr/>
            <p:nvPr/>
          </p:nvSpPr>
          <p:spPr>
            <a:xfrm>
              <a:off x="9804351" y="2333150"/>
              <a:ext cx="1085088" cy="10461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Larotrectinib, entrectinib (preferred)</a:t>
              </a:r>
            </a:p>
          </p:txBody>
        </p:sp>
        <p:cxnSp>
          <p:nvCxnSpPr>
            <p:cNvPr id="35" name="Straight Arrow Connector 34">
              <a:extLst>
                <a:ext uri="{FF2B5EF4-FFF2-40B4-BE49-F238E27FC236}">
                  <a16:creationId xmlns:a16="http://schemas.microsoft.com/office/drawing/2014/main" id="{75C1136A-2273-4B8E-883C-26F277BDBCE0}"/>
                </a:ext>
              </a:extLst>
            </p:cNvPr>
            <p:cNvCxnSpPr>
              <a:cxnSpLocks/>
            </p:cNvCxnSpPr>
            <p:nvPr/>
          </p:nvCxnSpPr>
          <p:spPr>
            <a:xfrm>
              <a:off x="10259025" y="1829874"/>
              <a:ext cx="0" cy="483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C780C43-A008-4917-92DD-749F930E0D17}"/>
                </a:ext>
              </a:extLst>
            </p:cNvPr>
            <p:cNvCxnSpPr>
              <a:cxnSpLocks/>
            </p:cNvCxnSpPr>
            <p:nvPr/>
          </p:nvCxnSpPr>
          <p:spPr>
            <a:xfrm>
              <a:off x="8276631" y="3297204"/>
              <a:ext cx="0" cy="2170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35">
              <a:extLst>
                <a:ext uri="{FF2B5EF4-FFF2-40B4-BE49-F238E27FC236}">
                  <a16:creationId xmlns:a16="http://schemas.microsoft.com/office/drawing/2014/main" id="{541E0395-6B7E-45D0-9CF2-24E69E337F7C}"/>
                </a:ext>
              </a:extLst>
            </p:cNvPr>
            <p:cNvSpPr/>
            <p:nvPr/>
          </p:nvSpPr>
          <p:spPr>
            <a:xfrm>
              <a:off x="7740478" y="1403055"/>
              <a:ext cx="1036957" cy="4419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RET+</a:t>
              </a:r>
              <a:endPar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Rectangle: Rounded Corners 36">
              <a:extLst>
                <a:ext uri="{FF2B5EF4-FFF2-40B4-BE49-F238E27FC236}">
                  <a16:creationId xmlns:a16="http://schemas.microsoft.com/office/drawing/2014/main" id="{81B50B7B-BAFC-4E0D-AAED-2D93338EE9BC}"/>
                </a:ext>
              </a:extLst>
            </p:cNvPr>
            <p:cNvSpPr/>
            <p:nvPr/>
          </p:nvSpPr>
          <p:spPr>
            <a:xfrm>
              <a:off x="7749034" y="2333149"/>
              <a:ext cx="1036959" cy="1048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Selpercatinib, pralsetinib (preferred),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cabozantinib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GB" sz="933" b="0" i="0" u="none" strike="sng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vandetanib</a:t>
              </a: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39" name="Straight Arrow Connector 38">
              <a:extLst>
                <a:ext uri="{FF2B5EF4-FFF2-40B4-BE49-F238E27FC236}">
                  <a16:creationId xmlns:a16="http://schemas.microsoft.com/office/drawing/2014/main" id="{8B2A4555-B408-4226-ADCF-489ACA543AA7}"/>
                </a:ext>
              </a:extLst>
            </p:cNvPr>
            <p:cNvCxnSpPr>
              <a:cxnSpLocks/>
            </p:cNvCxnSpPr>
            <p:nvPr/>
          </p:nvCxnSpPr>
          <p:spPr>
            <a:xfrm>
              <a:off x="8261855" y="1817169"/>
              <a:ext cx="0" cy="483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BFF9A73-5B39-4D1D-8542-98A73DAA2AEB}"/>
                </a:ext>
              </a:extLst>
            </p:cNvPr>
            <p:cNvCxnSpPr/>
            <p:nvPr/>
          </p:nvCxnSpPr>
          <p:spPr>
            <a:xfrm>
              <a:off x="7199849" y="3297204"/>
              <a:ext cx="0" cy="2170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Rectangle: Rounded Corners 39">
              <a:extLst>
                <a:ext uri="{FF2B5EF4-FFF2-40B4-BE49-F238E27FC236}">
                  <a16:creationId xmlns:a16="http://schemas.microsoft.com/office/drawing/2014/main" id="{84CAB73F-1AE7-4F7E-AB89-5FA3A35A10EE}"/>
                </a:ext>
              </a:extLst>
            </p:cNvPr>
            <p:cNvSpPr/>
            <p:nvPr/>
          </p:nvSpPr>
          <p:spPr>
            <a:xfrm>
              <a:off x="6677537" y="2333149"/>
              <a:ext cx="1024128" cy="1048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Capmatinib, tepotinib, crizotinib</a:t>
              </a:r>
            </a:p>
          </p:txBody>
        </p:sp>
        <p:cxnSp>
          <p:nvCxnSpPr>
            <p:cNvPr id="42" name="Straight Arrow Connector 41">
              <a:extLst>
                <a:ext uri="{FF2B5EF4-FFF2-40B4-BE49-F238E27FC236}">
                  <a16:creationId xmlns:a16="http://schemas.microsoft.com/office/drawing/2014/main" id="{9BBFEA6E-F38E-45B9-8364-88F5ECCB8C4E}"/>
                </a:ext>
              </a:extLst>
            </p:cNvPr>
            <p:cNvCxnSpPr>
              <a:cxnSpLocks/>
            </p:cNvCxnSpPr>
            <p:nvPr/>
          </p:nvCxnSpPr>
          <p:spPr>
            <a:xfrm>
              <a:off x="7162468" y="1812062"/>
              <a:ext cx="0" cy="483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233EDC0-6952-4742-8FE6-2837E7B51190}"/>
                </a:ext>
              </a:extLst>
            </p:cNvPr>
            <p:cNvSpPr/>
            <p:nvPr/>
          </p:nvSpPr>
          <p:spPr>
            <a:xfrm>
              <a:off x="3735025" y="1403055"/>
              <a:ext cx="944908" cy="43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KRAS+</a:t>
              </a:r>
            </a:p>
          </p:txBody>
        </p:sp>
        <p:sp>
          <p:nvSpPr>
            <p:cNvPr id="54" name="Rectangle: Rounded Corners 24">
              <a:extLst>
                <a:ext uri="{FF2B5EF4-FFF2-40B4-BE49-F238E27FC236}">
                  <a16:creationId xmlns:a16="http://schemas.microsoft.com/office/drawing/2014/main" id="{C3AB9C94-777C-496F-A9A2-FE3D62661964}"/>
                </a:ext>
              </a:extLst>
            </p:cNvPr>
            <p:cNvSpPr/>
            <p:nvPr/>
          </p:nvSpPr>
          <p:spPr>
            <a:xfrm>
              <a:off x="3734287" y="3547980"/>
              <a:ext cx="944908" cy="108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Sotorasib</a:t>
              </a: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56" name="Straight Arrow Connector 55">
              <a:extLst>
                <a:ext uri="{FF2B5EF4-FFF2-40B4-BE49-F238E27FC236}">
                  <a16:creationId xmlns:a16="http://schemas.microsoft.com/office/drawing/2014/main" id="{539F1207-9EEE-4D63-9BFB-20E9A99DD5C6}"/>
                </a:ext>
              </a:extLst>
            </p:cNvPr>
            <p:cNvCxnSpPr>
              <a:cxnSpLocks/>
            </p:cNvCxnSpPr>
            <p:nvPr/>
          </p:nvCxnSpPr>
          <p:spPr>
            <a:xfrm>
              <a:off x="6172855" y="3300384"/>
              <a:ext cx="0" cy="2170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17">
              <a:extLst>
                <a:ext uri="{FF2B5EF4-FFF2-40B4-BE49-F238E27FC236}">
                  <a16:creationId xmlns:a16="http://schemas.microsoft.com/office/drawing/2014/main" id="{55584CB9-C24F-45D8-A1D3-2725A3BE8C26}"/>
                </a:ext>
              </a:extLst>
            </p:cNvPr>
            <p:cNvSpPr/>
            <p:nvPr/>
          </p:nvSpPr>
          <p:spPr>
            <a:xfrm>
              <a:off x="5728751" y="1403055"/>
              <a:ext cx="914431" cy="43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ALK+</a:t>
              </a:r>
              <a:endPar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Rectangle: Rounded Corners 18">
              <a:extLst>
                <a:ext uri="{FF2B5EF4-FFF2-40B4-BE49-F238E27FC236}">
                  <a16:creationId xmlns:a16="http://schemas.microsoft.com/office/drawing/2014/main" id="{EBDF2D89-F3D6-40A6-80C6-A85FFB6FF3AD}"/>
                </a:ext>
              </a:extLst>
            </p:cNvPr>
            <p:cNvSpPr/>
            <p:nvPr/>
          </p:nvSpPr>
          <p:spPr>
            <a:xfrm>
              <a:off x="5728752" y="2333150"/>
              <a:ext cx="914429" cy="10461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Alectinib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brigatinib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lorlatinib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(preferred),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ceritinib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crizotinib</a:t>
              </a:r>
            </a:p>
          </p:txBody>
        </p:sp>
        <p:sp>
          <p:nvSpPr>
            <p:cNvPr id="59" name="Rectangle: Rounded Corners 19">
              <a:extLst>
                <a:ext uri="{FF2B5EF4-FFF2-40B4-BE49-F238E27FC236}">
                  <a16:creationId xmlns:a16="http://schemas.microsoft.com/office/drawing/2014/main" id="{B8F28FDA-52F9-48C0-885B-28B804A7F291}"/>
                </a:ext>
              </a:extLst>
            </p:cNvPr>
            <p:cNvSpPr/>
            <p:nvPr/>
          </p:nvSpPr>
          <p:spPr>
            <a:xfrm>
              <a:off x="5728752" y="3547981"/>
              <a:ext cx="914429" cy="107864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Alectinib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brigatinib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lorlatinib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ceritinib</a:t>
              </a: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60" name="Straight Arrow Connector 59">
              <a:extLst>
                <a:ext uri="{FF2B5EF4-FFF2-40B4-BE49-F238E27FC236}">
                  <a16:creationId xmlns:a16="http://schemas.microsoft.com/office/drawing/2014/main" id="{A5B3E16D-FED4-438A-BE23-59FAB6F08E8D}"/>
                </a:ext>
              </a:extLst>
            </p:cNvPr>
            <p:cNvCxnSpPr>
              <a:cxnSpLocks/>
            </p:cNvCxnSpPr>
            <p:nvPr/>
          </p:nvCxnSpPr>
          <p:spPr>
            <a:xfrm>
              <a:off x="6162669" y="1815245"/>
              <a:ext cx="0" cy="483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B62AC37-DA4D-4C1E-B498-CEAF93A9E78A}"/>
                </a:ext>
              </a:extLst>
            </p:cNvPr>
            <p:cNvSpPr txBox="1"/>
            <p:nvPr/>
          </p:nvSpPr>
          <p:spPr>
            <a:xfrm>
              <a:off x="418391" y="4745403"/>
              <a:ext cx="1107629" cy="379463"/>
            </a:xfrm>
            <a:prstGeom prst="rect">
              <a:avLst/>
            </a:prstGeom>
            <a:solidFill>
              <a:schemeClr val="bg2"/>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t>Progression on </a:t>
              </a:r>
              <a:b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t>osimertinib</a:t>
              </a:r>
            </a:p>
          </p:txBody>
        </p:sp>
        <p:cxnSp>
          <p:nvCxnSpPr>
            <p:cNvPr id="63" name="Straight Arrow Connector 62">
              <a:extLst>
                <a:ext uri="{FF2B5EF4-FFF2-40B4-BE49-F238E27FC236}">
                  <a16:creationId xmlns:a16="http://schemas.microsoft.com/office/drawing/2014/main" id="{296E0BB3-6770-4C35-A017-7B236914A228}"/>
                </a:ext>
              </a:extLst>
            </p:cNvPr>
            <p:cNvCxnSpPr/>
            <p:nvPr/>
          </p:nvCxnSpPr>
          <p:spPr>
            <a:xfrm>
              <a:off x="9306883" y="3300384"/>
              <a:ext cx="0" cy="21701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22">
              <a:extLst>
                <a:ext uri="{FF2B5EF4-FFF2-40B4-BE49-F238E27FC236}">
                  <a16:creationId xmlns:a16="http://schemas.microsoft.com/office/drawing/2014/main" id="{BFD64761-F0BA-405E-B9AB-9838AE43E036}"/>
                </a:ext>
              </a:extLst>
            </p:cNvPr>
            <p:cNvSpPr/>
            <p:nvPr/>
          </p:nvSpPr>
          <p:spPr>
            <a:xfrm>
              <a:off x="8804572" y="1403055"/>
              <a:ext cx="944737" cy="43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ROS1+</a:t>
              </a:r>
              <a:endPar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5" name="Rectangle: Rounded Corners 23">
              <a:extLst>
                <a:ext uri="{FF2B5EF4-FFF2-40B4-BE49-F238E27FC236}">
                  <a16:creationId xmlns:a16="http://schemas.microsoft.com/office/drawing/2014/main" id="{1AE1C34E-8F45-46DD-AEFE-1A51C53CF697}"/>
                </a:ext>
              </a:extLst>
            </p:cNvPr>
            <p:cNvSpPr/>
            <p:nvPr/>
          </p:nvSpPr>
          <p:spPr>
            <a:xfrm>
              <a:off x="8820348" y="2333149"/>
              <a:ext cx="946357" cy="1048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Crizotinib, entrectinib (preferred),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repotrectinib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ceritinib</a:t>
              </a: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6" name="Rectangle: Rounded Corners 24">
              <a:extLst>
                <a:ext uri="{FF2B5EF4-FFF2-40B4-BE49-F238E27FC236}">
                  <a16:creationId xmlns:a16="http://schemas.microsoft.com/office/drawing/2014/main" id="{5045DF3F-D249-400A-A67C-FE47FA02E927}"/>
                </a:ext>
              </a:extLst>
            </p:cNvPr>
            <p:cNvSpPr/>
            <p:nvPr/>
          </p:nvSpPr>
          <p:spPr>
            <a:xfrm>
              <a:off x="8828816" y="3547981"/>
              <a:ext cx="949409" cy="107864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Lorlatinib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entrectinib</a:t>
              </a:r>
            </a:p>
          </p:txBody>
        </p:sp>
        <p:cxnSp>
          <p:nvCxnSpPr>
            <p:cNvPr id="67" name="Straight Arrow Connector 66">
              <a:extLst>
                <a:ext uri="{FF2B5EF4-FFF2-40B4-BE49-F238E27FC236}">
                  <a16:creationId xmlns:a16="http://schemas.microsoft.com/office/drawing/2014/main" id="{293093BB-BA56-4EA8-A62D-33F403F176CB}"/>
                </a:ext>
              </a:extLst>
            </p:cNvPr>
            <p:cNvCxnSpPr>
              <a:cxnSpLocks/>
            </p:cNvCxnSpPr>
            <p:nvPr/>
          </p:nvCxnSpPr>
          <p:spPr>
            <a:xfrm>
              <a:off x="9280852" y="1833056"/>
              <a:ext cx="0" cy="4834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9" name="Rectangle: Rounded Corners 24">
              <a:extLst>
                <a:ext uri="{FF2B5EF4-FFF2-40B4-BE49-F238E27FC236}">
                  <a16:creationId xmlns:a16="http://schemas.microsoft.com/office/drawing/2014/main" id="{267375AF-FF7E-4AB2-B39F-A766E956A0CA}"/>
                </a:ext>
              </a:extLst>
            </p:cNvPr>
            <p:cNvSpPr/>
            <p:nvPr/>
          </p:nvSpPr>
          <p:spPr>
            <a:xfrm>
              <a:off x="9802388" y="3547981"/>
              <a:ext cx="1087051" cy="107864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Larotrectinib, entrectinib</a:t>
              </a:r>
            </a:p>
          </p:txBody>
        </p:sp>
        <p:sp>
          <p:nvSpPr>
            <p:cNvPr id="62" name="Rectangle: Rounded Corners 8">
              <a:extLst>
                <a:ext uri="{FF2B5EF4-FFF2-40B4-BE49-F238E27FC236}">
                  <a16:creationId xmlns:a16="http://schemas.microsoft.com/office/drawing/2014/main" id="{B0A15A53-C192-4DAA-B545-852D356A327A}"/>
                </a:ext>
              </a:extLst>
            </p:cNvPr>
            <p:cNvSpPr/>
            <p:nvPr/>
          </p:nvSpPr>
          <p:spPr>
            <a:xfrm>
              <a:off x="2573910" y="1403568"/>
              <a:ext cx="1126007" cy="43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EGFRex20ins</a:t>
              </a:r>
              <a:r>
                <a:rPr kumimoji="0" lang="en-GB" sz="933"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GB" sz="933" b="0" i="0" u="none" strike="noStrike" kern="1200" cap="none" spc="0" normalizeH="0" baseline="3000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0" name="Straight Arrow Connector 69">
              <a:extLst>
                <a:ext uri="{FF2B5EF4-FFF2-40B4-BE49-F238E27FC236}">
                  <a16:creationId xmlns:a16="http://schemas.microsoft.com/office/drawing/2014/main" id="{80E8DF95-F322-4DD7-8140-5AA528FC91BA}"/>
                </a:ext>
              </a:extLst>
            </p:cNvPr>
            <p:cNvCxnSpPr/>
            <p:nvPr/>
          </p:nvCxnSpPr>
          <p:spPr>
            <a:xfrm>
              <a:off x="3137271" y="1822572"/>
              <a:ext cx="0" cy="36576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1" name="Rectangle: Rounded Corners 24">
              <a:extLst>
                <a:ext uri="{FF2B5EF4-FFF2-40B4-BE49-F238E27FC236}">
                  <a16:creationId xmlns:a16="http://schemas.microsoft.com/office/drawing/2014/main" id="{DF830BB2-E82C-4A8A-A5BD-72B6F221117D}"/>
                </a:ext>
              </a:extLst>
            </p:cNvPr>
            <p:cNvSpPr/>
            <p:nvPr/>
          </p:nvSpPr>
          <p:spPr>
            <a:xfrm>
              <a:off x="2573909" y="3547980"/>
              <a:ext cx="1123195" cy="108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Amivantamab-vmjw</a:t>
              </a:r>
              <a:endParaRPr kumimoji="0" lang="en-GB" sz="933" b="0" i="0" u="none" strike="noStrike" kern="1200" cap="none" spc="0" normalizeH="0" baseline="3000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75230BCC-2402-4B86-AA3C-238E4749A286}"/>
                </a:ext>
              </a:extLst>
            </p:cNvPr>
            <p:cNvSpPr txBox="1"/>
            <p:nvPr/>
          </p:nvSpPr>
          <p:spPr>
            <a:xfrm>
              <a:off x="3697104" y="2347976"/>
              <a:ext cx="939389" cy="666593"/>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t>Progression on </a:t>
              </a:r>
              <a:b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rPr>
                <a:t>systemic therapy</a:t>
              </a:r>
            </a:p>
          </p:txBody>
        </p:sp>
        <p:sp>
          <p:nvSpPr>
            <p:cNvPr id="73" name="Rectangle: Rounded Corners 22">
              <a:extLst>
                <a:ext uri="{FF2B5EF4-FFF2-40B4-BE49-F238E27FC236}">
                  <a16:creationId xmlns:a16="http://schemas.microsoft.com/office/drawing/2014/main" id="{0F6B3C6A-443C-4D97-BD21-8F8DCB103EF5}"/>
                </a:ext>
              </a:extLst>
            </p:cNvPr>
            <p:cNvSpPr/>
            <p:nvPr/>
          </p:nvSpPr>
          <p:spPr>
            <a:xfrm>
              <a:off x="8804009" y="1403055"/>
              <a:ext cx="944737" cy="438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ROS1+</a:t>
              </a:r>
              <a:endPar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 name="Rectangle: Rounded Corners 24">
              <a:extLst>
                <a:ext uri="{FF2B5EF4-FFF2-40B4-BE49-F238E27FC236}">
                  <a16:creationId xmlns:a16="http://schemas.microsoft.com/office/drawing/2014/main" id="{4D2F8D49-672D-4585-85FB-AE5515A8DE34}"/>
                </a:ext>
              </a:extLst>
            </p:cNvPr>
            <p:cNvSpPr/>
            <p:nvPr/>
          </p:nvSpPr>
          <p:spPr>
            <a:xfrm>
              <a:off x="8775841" y="3547980"/>
              <a:ext cx="949409" cy="107864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Lorlatinib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entrectinib</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repotrectinib</a:t>
              </a: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8" name="Rectangle: Rounded Corners 35">
              <a:extLst>
                <a:ext uri="{FF2B5EF4-FFF2-40B4-BE49-F238E27FC236}">
                  <a16:creationId xmlns:a16="http://schemas.microsoft.com/office/drawing/2014/main" id="{6C4DC39F-A158-4226-A9D8-E6BB2C9F6F3C}"/>
                </a:ext>
              </a:extLst>
            </p:cNvPr>
            <p:cNvSpPr/>
            <p:nvPr/>
          </p:nvSpPr>
          <p:spPr>
            <a:xfrm>
              <a:off x="7740728" y="1403055"/>
              <a:ext cx="1036957" cy="4419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RET+</a:t>
              </a:r>
              <a:endPar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9" name="Rectangle: Rounded Corners 36">
              <a:extLst>
                <a:ext uri="{FF2B5EF4-FFF2-40B4-BE49-F238E27FC236}">
                  <a16:creationId xmlns:a16="http://schemas.microsoft.com/office/drawing/2014/main" id="{C763248A-0F53-4623-8CA1-A6421E19A8DD}"/>
                </a:ext>
              </a:extLst>
            </p:cNvPr>
            <p:cNvSpPr/>
            <p:nvPr/>
          </p:nvSpPr>
          <p:spPr>
            <a:xfrm>
              <a:off x="7740729" y="2333149"/>
              <a:ext cx="1036959" cy="1048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Selpercatinib,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pralsetinib</a:t>
              </a:r>
              <a:endParaRPr kumimoji="0" lang="en-GB" sz="933" b="0" i="0" u="none" strike="sng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 name="Rectangle: Rounded Corners 17">
              <a:extLst>
                <a:ext uri="{FF2B5EF4-FFF2-40B4-BE49-F238E27FC236}">
                  <a16:creationId xmlns:a16="http://schemas.microsoft.com/office/drawing/2014/main" id="{8CFA25DF-6804-4384-A365-30B1B1255BD1}"/>
                </a:ext>
              </a:extLst>
            </p:cNvPr>
            <p:cNvSpPr/>
            <p:nvPr/>
          </p:nvSpPr>
          <p:spPr>
            <a:xfrm>
              <a:off x="5728753" y="1403055"/>
              <a:ext cx="914431" cy="43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ALK+</a:t>
              </a:r>
              <a:endParaRPr kumimoji="0" lang="en-GB" sz="1067"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 name="Rectangle 81">
              <a:extLst>
                <a:ext uri="{FF2B5EF4-FFF2-40B4-BE49-F238E27FC236}">
                  <a16:creationId xmlns:a16="http://schemas.microsoft.com/office/drawing/2014/main" id="{E043C04E-18D7-4DD9-8EB7-37F10E83D961}"/>
                </a:ext>
              </a:extLst>
            </p:cNvPr>
            <p:cNvSpPr/>
            <p:nvPr/>
          </p:nvSpPr>
          <p:spPr>
            <a:xfrm>
              <a:off x="3735171" y="1402824"/>
              <a:ext cx="944908" cy="433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1067" b="0" i="1"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KRAS+</a:t>
              </a:r>
            </a:p>
          </p:txBody>
        </p:sp>
        <p:sp>
          <p:nvSpPr>
            <p:cNvPr id="83" name="Rectangle: Rounded Corners 24">
              <a:extLst>
                <a:ext uri="{FF2B5EF4-FFF2-40B4-BE49-F238E27FC236}">
                  <a16:creationId xmlns:a16="http://schemas.microsoft.com/office/drawing/2014/main" id="{F3738BD3-00D0-4A30-BF2A-ECC146E33EE6}"/>
                </a:ext>
              </a:extLst>
            </p:cNvPr>
            <p:cNvSpPr/>
            <p:nvPr/>
          </p:nvSpPr>
          <p:spPr>
            <a:xfrm>
              <a:off x="3734287" y="3547980"/>
              <a:ext cx="944908" cy="108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Sotorasib</a:t>
              </a:r>
              <a:r>
                <a:rPr kumimoji="0" lang="en-GB" sz="933" b="0" i="0" u="none" strike="noStrike" kern="1200" cap="none" spc="0" normalizeH="0" baseline="30000" dirty="0">
                  <a:ln>
                    <a:noFill/>
                  </a:ln>
                  <a:solidFill>
                    <a:srgbClr val="FFFFFF"/>
                  </a:solidFill>
                  <a:effectLst/>
                  <a:uLnTx/>
                  <a:uFillTx/>
                  <a:latin typeface="Arial" panose="020B0604020202020204" pitchFamily="34" charset="0"/>
                  <a:ea typeface="+mn-ea"/>
                  <a:cs typeface="Arial" panose="020B0604020202020204" pitchFamily="34" charset="0"/>
                </a:rPr>
                <a:t>c,</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Adagrasib </a:t>
              </a:r>
            </a:p>
          </p:txBody>
        </p:sp>
        <p:sp>
          <p:nvSpPr>
            <p:cNvPr id="68" name="Rectangle: Rounded Corners 19">
              <a:extLst>
                <a:ext uri="{FF2B5EF4-FFF2-40B4-BE49-F238E27FC236}">
                  <a16:creationId xmlns:a16="http://schemas.microsoft.com/office/drawing/2014/main" id="{9D590584-8326-4F24-BCEC-05AD652BBBD6}"/>
                </a:ext>
              </a:extLst>
            </p:cNvPr>
            <p:cNvSpPr/>
            <p:nvPr/>
          </p:nvSpPr>
          <p:spPr>
            <a:xfrm>
              <a:off x="4720522" y="3547981"/>
              <a:ext cx="977567" cy="107864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Dabrafenib </a:t>
              </a:r>
              <a:r>
                <a:rPr kumimoji="0" lang="en-GB" sz="933" b="0" i="0" u="none" strike="noStrike" kern="120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trametinib, </a:t>
              </a:r>
              <a:r>
                <a:rPr lang="en-GB" sz="933" dirty="0" err="1">
                  <a:solidFill>
                    <a:srgbClr val="FFFFFF"/>
                  </a:solidFill>
                  <a:latin typeface="Arial" panose="020B0604020202020204" pitchFamily="34" charset="0"/>
                  <a:cs typeface="Arial" panose="020B0604020202020204" pitchFamily="34" charset="0"/>
                </a:rPr>
                <a:t>encorafenib</a:t>
              </a:r>
              <a:r>
                <a:rPr lang="en-GB" sz="933" dirty="0">
                  <a:solidFill>
                    <a:srgbClr val="FFFFFF"/>
                  </a:solidFill>
                  <a:latin typeface="Arial" panose="020B0604020202020204" pitchFamily="34" charset="0"/>
                  <a:cs typeface="Arial" panose="020B0604020202020204" pitchFamily="34" charset="0"/>
                </a:rPr>
                <a:t> + </a:t>
              </a:r>
              <a:r>
                <a:rPr lang="en-GB" sz="933" dirty="0" err="1">
                  <a:solidFill>
                    <a:srgbClr val="FFFFFF"/>
                  </a:solidFill>
                  <a:latin typeface="Arial" panose="020B0604020202020204" pitchFamily="34" charset="0"/>
                  <a:cs typeface="Arial" panose="020B0604020202020204" pitchFamily="34" charset="0"/>
                </a:rPr>
                <a:t>binimetinib</a:t>
              </a: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Rectangle: Rounded Corners 19">
              <a:extLst>
                <a:ext uri="{FF2B5EF4-FFF2-40B4-BE49-F238E27FC236}">
                  <a16:creationId xmlns:a16="http://schemas.microsoft.com/office/drawing/2014/main" id="{9B248D6C-5F39-0F6C-6667-42300472CDC1}"/>
                </a:ext>
              </a:extLst>
            </p:cNvPr>
            <p:cNvSpPr/>
            <p:nvPr/>
          </p:nvSpPr>
          <p:spPr>
            <a:xfrm>
              <a:off x="6747822" y="3554424"/>
              <a:ext cx="914429" cy="107864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Capmatinib, tepotinib, crizotinib</a:t>
              </a:r>
            </a:p>
          </p:txBody>
        </p:sp>
        <p:sp>
          <p:nvSpPr>
            <p:cNvPr id="3" name="Rectangle: Rounded Corners 19">
              <a:extLst>
                <a:ext uri="{FF2B5EF4-FFF2-40B4-BE49-F238E27FC236}">
                  <a16:creationId xmlns:a16="http://schemas.microsoft.com/office/drawing/2014/main" id="{4F6DF904-A167-9F5C-6620-C894F1485005}"/>
                </a:ext>
              </a:extLst>
            </p:cNvPr>
            <p:cNvSpPr/>
            <p:nvPr/>
          </p:nvSpPr>
          <p:spPr>
            <a:xfrm>
              <a:off x="7758731" y="3554424"/>
              <a:ext cx="991483" cy="107864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Selpercatinib, </a:t>
              </a:r>
              <a:r>
                <a:rPr kumimoji="0" lang="en-GB" sz="933" b="0" i="0" u="none" strike="noStrike" kern="1200" cap="none" spc="0" normalizeH="0" baseline="0" dirty="0" err="1">
                  <a:ln>
                    <a:noFill/>
                  </a:ln>
                  <a:solidFill>
                    <a:srgbClr val="FFFFFF"/>
                  </a:solidFill>
                  <a:effectLst/>
                  <a:uLnTx/>
                  <a:uFillTx/>
                  <a:latin typeface="Arial" panose="020B0604020202020204" pitchFamily="34" charset="0"/>
                  <a:ea typeface="+mn-ea"/>
                  <a:cs typeface="Arial" panose="020B0604020202020204" pitchFamily="34" charset="0"/>
                </a:rPr>
                <a:t>pralsetinib</a:t>
              </a:r>
              <a:endParaRPr kumimoji="0" lang="en-GB" sz="933" b="0" i="0" u="none" strike="sng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1" name="Slide Number Placeholder 20">
            <a:extLst>
              <a:ext uri="{FF2B5EF4-FFF2-40B4-BE49-F238E27FC236}">
                <a16:creationId xmlns:a16="http://schemas.microsoft.com/office/drawing/2014/main" id="{EC244451-A9CF-88CD-7923-AABAF7161338}"/>
              </a:ext>
            </a:extLst>
          </p:cNvPr>
          <p:cNvSpPr>
            <a:spLocks noGrp="1"/>
          </p:cNvSpPr>
          <p:nvPr>
            <p:ph type="sldNum" sz="quarter" idx="4"/>
          </p:nvPr>
        </p:nvSpPr>
        <p:spPr/>
        <p:txBody>
          <a:bodyPr/>
          <a:lstStyle/>
          <a:p>
            <a:fld id="{FCE43C0F-8A7B-3A4B-9DB5-B3472E36E833}" type="slidenum">
              <a:rPr lang="en-GB" smtClean="0"/>
              <a:pPr/>
              <a:t>24</a:t>
            </a:fld>
            <a:endParaRPr lang="en-GB" dirty="0"/>
          </a:p>
        </p:txBody>
      </p:sp>
      <p:sp>
        <p:nvSpPr>
          <p:cNvPr id="9" name="TextBox 8">
            <a:extLst>
              <a:ext uri="{FF2B5EF4-FFF2-40B4-BE49-F238E27FC236}">
                <a16:creationId xmlns:a16="http://schemas.microsoft.com/office/drawing/2014/main" id="{A9E5105C-5F37-9F7D-31BC-B82E913115D2}"/>
              </a:ext>
            </a:extLst>
          </p:cNvPr>
          <p:cNvSpPr txBox="1"/>
          <p:nvPr/>
        </p:nvSpPr>
        <p:spPr>
          <a:xfrm>
            <a:off x="2578428" y="2141904"/>
            <a:ext cx="1121489" cy="666593"/>
          </a:xfrm>
          <a:prstGeom prst="rect">
            <a:avLst/>
          </a:prstGeom>
          <a:solidFill>
            <a:schemeClr val="accent2"/>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GB" sz="933" dirty="0" err="1">
                <a:solidFill>
                  <a:srgbClr val="FFFFFF"/>
                </a:solidFill>
                <a:latin typeface="Arial" panose="020B0604020202020204" pitchFamily="34" charset="0"/>
                <a:cs typeface="Arial" panose="020B0604020202020204" pitchFamily="34" charset="0"/>
              </a:rPr>
              <a:t>Amivantamab-vmjw</a:t>
            </a:r>
            <a:r>
              <a:rPr lang="en-GB" sz="933" dirty="0">
                <a:solidFill>
                  <a:srgbClr val="FFFFFF"/>
                </a:solidFill>
                <a:latin typeface="Arial" panose="020B0604020202020204" pitchFamily="34" charset="0"/>
                <a:cs typeface="Arial" panose="020B0604020202020204" pitchFamily="34" charset="0"/>
              </a:rPr>
              <a:t> + carboplatin + pemetrexed</a:t>
            </a:r>
            <a:endParaRPr kumimoji="0" lang="en-GB" sz="933" b="1" i="0" u="none" strike="noStrike" kern="1200" cap="none" spc="0" normalizeH="0" baseline="0" dirty="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814851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43CF-1025-450C-8C1A-E7877E917E78}"/>
              </a:ext>
            </a:extLst>
          </p:cNvPr>
          <p:cNvSpPr>
            <a:spLocks noGrp="1"/>
          </p:cNvSpPr>
          <p:nvPr>
            <p:ph type="title"/>
          </p:nvPr>
        </p:nvSpPr>
        <p:spPr>
          <a:xfrm>
            <a:off x="619201" y="259200"/>
            <a:ext cx="10963199" cy="864000"/>
          </a:xfrm>
        </p:spPr>
        <p:txBody>
          <a:bodyPr>
            <a:noAutofit/>
          </a:bodyPr>
          <a:lstStyle/>
          <a:p>
            <a:r>
              <a:rPr lang="en-GB" dirty="0"/>
              <a:t>What are the factors that contribute to </a:t>
            </a:r>
            <a:br>
              <a:rPr lang="en-GB" dirty="0"/>
            </a:br>
            <a:r>
              <a:rPr lang="en-GB" dirty="0"/>
              <a:t>‘best practice’?</a:t>
            </a:r>
          </a:p>
        </p:txBody>
      </p:sp>
      <p:sp>
        <p:nvSpPr>
          <p:cNvPr id="14" name="Content Placeholder 13">
            <a:extLst>
              <a:ext uri="{FF2B5EF4-FFF2-40B4-BE49-F238E27FC236}">
                <a16:creationId xmlns:a16="http://schemas.microsoft.com/office/drawing/2014/main" id="{B280C606-A73A-E4B8-4B42-606FFDC6136A}"/>
              </a:ext>
            </a:extLst>
          </p:cNvPr>
          <p:cNvSpPr>
            <a:spLocks noGrp="1"/>
          </p:cNvSpPr>
          <p:nvPr>
            <p:ph sz="quarter" idx="15"/>
          </p:nvPr>
        </p:nvSpPr>
        <p:spPr/>
        <p:txBody>
          <a:bodyPr/>
          <a:lstStyle/>
          <a:p>
            <a:endParaRPr lang="en-GB" dirty="0"/>
          </a:p>
        </p:txBody>
      </p:sp>
      <p:sp>
        <p:nvSpPr>
          <p:cNvPr id="4" name="Arrow: Right 3">
            <a:extLst>
              <a:ext uri="{FF2B5EF4-FFF2-40B4-BE49-F238E27FC236}">
                <a16:creationId xmlns:a16="http://schemas.microsoft.com/office/drawing/2014/main" id="{86D2C9F8-70F1-5950-CF8D-DE11204E2D22}"/>
              </a:ext>
            </a:extLst>
          </p:cNvPr>
          <p:cNvSpPr/>
          <p:nvPr/>
        </p:nvSpPr>
        <p:spPr>
          <a:xfrm>
            <a:off x="732500" y="1391487"/>
            <a:ext cx="8301668" cy="3506044"/>
          </a:xfrm>
          <a:prstGeom prst="rightArrow">
            <a:avLst/>
          </a:prstGeom>
          <a:solidFill>
            <a:schemeClr val="tx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dirty="0">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D169D0F7-90BD-217D-0973-B442874117A5}"/>
              </a:ext>
            </a:extLst>
          </p:cNvPr>
          <p:cNvSpPr/>
          <p:nvPr/>
        </p:nvSpPr>
        <p:spPr>
          <a:xfrm>
            <a:off x="330960" y="2443300"/>
            <a:ext cx="2930000" cy="1402417"/>
          </a:xfrm>
          <a:custGeom>
            <a:avLst/>
            <a:gdLst>
              <a:gd name="connsiteX0" fmla="*/ 0 w 2930000"/>
              <a:gd name="connsiteY0" fmla="*/ 233741 h 1402417"/>
              <a:gd name="connsiteX1" fmla="*/ 233741 w 2930000"/>
              <a:gd name="connsiteY1" fmla="*/ 0 h 1402417"/>
              <a:gd name="connsiteX2" fmla="*/ 2696259 w 2930000"/>
              <a:gd name="connsiteY2" fmla="*/ 0 h 1402417"/>
              <a:gd name="connsiteX3" fmla="*/ 2930000 w 2930000"/>
              <a:gd name="connsiteY3" fmla="*/ 233741 h 1402417"/>
              <a:gd name="connsiteX4" fmla="*/ 2930000 w 2930000"/>
              <a:gd name="connsiteY4" fmla="*/ 1168676 h 1402417"/>
              <a:gd name="connsiteX5" fmla="*/ 2696259 w 2930000"/>
              <a:gd name="connsiteY5" fmla="*/ 1402417 h 1402417"/>
              <a:gd name="connsiteX6" fmla="*/ 233741 w 2930000"/>
              <a:gd name="connsiteY6" fmla="*/ 1402417 h 1402417"/>
              <a:gd name="connsiteX7" fmla="*/ 0 w 2930000"/>
              <a:gd name="connsiteY7" fmla="*/ 1168676 h 1402417"/>
              <a:gd name="connsiteX8" fmla="*/ 0 w 2930000"/>
              <a:gd name="connsiteY8" fmla="*/ 233741 h 14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000" h="1402417">
                <a:moveTo>
                  <a:pt x="0" y="233741"/>
                </a:moveTo>
                <a:cubicBezTo>
                  <a:pt x="0" y="104649"/>
                  <a:pt x="104649" y="0"/>
                  <a:pt x="233741" y="0"/>
                </a:cubicBezTo>
                <a:lnTo>
                  <a:pt x="2696259" y="0"/>
                </a:lnTo>
                <a:cubicBezTo>
                  <a:pt x="2825351" y="0"/>
                  <a:pt x="2930000" y="104649"/>
                  <a:pt x="2930000" y="233741"/>
                </a:cubicBezTo>
                <a:lnTo>
                  <a:pt x="2930000" y="1168676"/>
                </a:lnTo>
                <a:cubicBezTo>
                  <a:pt x="2930000" y="1297768"/>
                  <a:pt x="2825351" y="1402417"/>
                  <a:pt x="2696259" y="1402417"/>
                </a:cubicBezTo>
                <a:lnTo>
                  <a:pt x="233741" y="1402417"/>
                </a:lnTo>
                <a:cubicBezTo>
                  <a:pt x="104649" y="1402417"/>
                  <a:pt x="0" y="1297768"/>
                  <a:pt x="0" y="1168676"/>
                </a:cubicBezTo>
                <a:lnTo>
                  <a:pt x="0" y="233741"/>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3710" tIns="163710" rIns="163710" bIns="163710" numCol="1" spcCol="1270" anchor="ctr" anchorCtr="0">
            <a:noAutofit/>
          </a:bodyPr>
          <a:lstStyle/>
          <a:p>
            <a:pPr marL="0" lvl="0" indent="0" algn="ctr" defTabSz="1111250">
              <a:lnSpc>
                <a:spcPct val="90000"/>
              </a:lnSpc>
              <a:spcBef>
                <a:spcPct val="0"/>
              </a:spcBef>
              <a:spcAft>
                <a:spcPct val="35000"/>
              </a:spcAft>
              <a:buNone/>
            </a:pPr>
            <a:r>
              <a:rPr lang="en-GB" sz="2400" b="1" u="sng" kern="1200" dirty="0">
                <a:latin typeface="Arial" panose="020B0604020202020204" pitchFamily="34" charset="0"/>
                <a:cs typeface="Arial" panose="020B0604020202020204" pitchFamily="34" charset="0"/>
              </a:rPr>
              <a:t>Accurate</a:t>
            </a:r>
            <a:r>
              <a:rPr lang="en-GB" sz="2400" kern="1200" dirty="0">
                <a:latin typeface="Arial" panose="020B0604020202020204" pitchFamily="34" charset="0"/>
                <a:cs typeface="Arial" panose="020B0604020202020204" pitchFamily="34" charset="0"/>
              </a:rPr>
              <a:t> &amp; </a:t>
            </a:r>
            <a:r>
              <a:rPr lang="en-GB" sz="2400" b="1" u="sng" kern="1200" dirty="0">
                <a:latin typeface="Arial" panose="020B0604020202020204" pitchFamily="34" charset="0"/>
                <a:cs typeface="Arial" panose="020B0604020202020204" pitchFamily="34" charset="0"/>
              </a:rPr>
              <a:t>Precise</a:t>
            </a:r>
            <a:r>
              <a:rPr lang="en-GB" sz="2400" kern="1200" dirty="0">
                <a:latin typeface="Arial" panose="020B0604020202020204" pitchFamily="34" charset="0"/>
                <a:cs typeface="Arial" panose="020B0604020202020204" pitchFamily="34" charset="0"/>
              </a:rPr>
              <a:t> pathological </a:t>
            </a:r>
            <a:r>
              <a:rPr lang="en-GB" sz="2400" dirty="0">
                <a:latin typeface="Arial" panose="020B0604020202020204" pitchFamily="34" charset="0"/>
                <a:cs typeface="Arial" panose="020B0604020202020204" pitchFamily="34" charset="0"/>
              </a:rPr>
              <a:t>d</a:t>
            </a:r>
            <a:r>
              <a:rPr lang="en-GB" sz="2400" kern="1200" dirty="0">
                <a:latin typeface="Arial" panose="020B0604020202020204" pitchFamily="34" charset="0"/>
                <a:cs typeface="Arial" panose="020B0604020202020204" pitchFamily="34" charset="0"/>
              </a:rPr>
              <a:t>iagnosis</a:t>
            </a:r>
          </a:p>
        </p:txBody>
      </p:sp>
      <p:sp>
        <p:nvSpPr>
          <p:cNvPr id="6" name="Freeform: Shape 5">
            <a:extLst>
              <a:ext uri="{FF2B5EF4-FFF2-40B4-BE49-F238E27FC236}">
                <a16:creationId xmlns:a16="http://schemas.microsoft.com/office/drawing/2014/main" id="{B9758219-6C39-6767-39F8-5BCDC701BB78}"/>
              </a:ext>
            </a:extLst>
          </p:cNvPr>
          <p:cNvSpPr/>
          <p:nvPr/>
        </p:nvSpPr>
        <p:spPr>
          <a:xfrm>
            <a:off x="3418334" y="2443300"/>
            <a:ext cx="2930000" cy="1402417"/>
          </a:xfrm>
          <a:custGeom>
            <a:avLst/>
            <a:gdLst>
              <a:gd name="connsiteX0" fmla="*/ 0 w 2930000"/>
              <a:gd name="connsiteY0" fmla="*/ 233741 h 1402417"/>
              <a:gd name="connsiteX1" fmla="*/ 233741 w 2930000"/>
              <a:gd name="connsiteY1" fmla="*/ 0 h 1402417"/>
              <a:gd name="connsiteX2" fmla="*/ 2696259 w 2930000"/>
              <a:gd name="connsiteY2" fmla="*/ 0 h 1402417"/>
              <a:gd name="connsiteX3" fmla="*/ 2930000 w 2930000"/>
              <a:gd name="connsiteY3" fmla="*/ 233741 h 1402417"/>
              <a:gd name="connsiteX4" fmla="*/ 2930000 w 2930000"/>
              <a:gd name="connsiteY4" fmla="*/ 1168676 h 1402417"/>
              <a:gd name="connsiteX5" fmla="*/ 2696259 w 2930000"/>
              <a:gd name="connsiteY5" fmla="*/ 1402417 h 1402417"/>
              <a:gd name="connsiteX6" fmla="*/ 233741 w 2930000"/>
              <a:gd name="connsiteY6" fmla="*/ 1402417 h 1402417"/>
              <a:gd name="connsiteX7" fmla="*/ 0 w 2930000"/>
              <a:gd name="connsiteY7" fmla="*/ 1168676 h 1402417"/>
              <a:gd name="connsiteX8" fmla="*/ 0 w 2930000"/>
              <a:gd name="connsiteY8" fmla="*/ 233741 h 14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000" h="1402417">
                <a:moveTo>
                  <a:pt x="0" y="233741"/>
                </a:moveTo>
                <a:cubicBezTo>
                  <a:pt x="0" y="104649"/>
                  <a:pt x="104649" y="0"/>
                  <a:pt x="233741" y="0"/>
                </a:cubicBezTo>
                <a:lnTo>
                  <a:pt x="2696259" y="0"/>
                </a:lnTo>
                <a:cubicBezTo>
                  <a:pt x="2825351" y="0"/>
                  <a:pt x="2930000" y="104649"/>
                  <a:pt x="2930000" y="233741"/>
                </a:cubicBezTo>
                <a:lnTo>
                  <a:pt x="2930000" y="1168676"/>
                </a:lnTo>
                <a:cubicBezTo>
                  <a:pt x="2930000" y="1297768"/>
                  <a:pt x="2825351" y="1402417"/>
                  <a:pt x="2696259" y="1402417"/>
                </a:cubicBezTo>
                <a:lnTo>
                  <a:pt x="233741" y="1402417"/>
                </a:lnTo>
                <a:cubicBezTo>
                  <a:pt x="104649" y="1402417"/>
                  <a:pt x="0" y="1297768"/>
                  <a:pt x="0" y="1168676"/>
                </a:cubicBezTo>
                <a:lnTo>
                  <a:pt x="0" y="233741"/>
                </a:lnTo>
                <a:close/>
              </a:path>
            </a:pathLst>
          </a:cu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3710" tIns="163710" rIns="163710" bIns="163710" numCol="1" spcCol="1270" anchor="ctr" anchorCtr="0">
            <a:noAutofit/>
          </a:bodyPr>
          <a:lstStyle/>
          <a:p>
            <a:pPr marL="0" lvl="0" indent="0" algn="ctr" defTabSz="111125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Timely initiation of </a:t>
            </a:r>
            <a:r>
              <a:rPr lang="en-GB" sz="2400" b="1" u="sng" kern="1200" dirty="0">
                <a:latin typeface="Arial" panose="020B0604020202020204" pitchFamily="34" charset="0"/>
                <a:cs typeface="Arial" panose="020B0604020202020204" pitchFamily="34" charset="0"/>
              </a:rPr>
              <a:t>Effective</a:t>
            </a:r>
            <a:r>
              <a:rPr lang="en-GB" sz="2400" kern="1200" dirty="0">
                <a:latin typeface="Arial" panose="020B0604020202020204" pitchFamily="34" charset="0"/>
                <a:cs typeface="Arial" panose="020B0604020202020204" pitchFamily="34" charset="0"/>
              </a:rPr>
              <a:t> treatment</a:t>
            </a:r>
          </a:p>
        </p:txBody>
      </p:sp>
      <p:sp>
        <p:nvSpPr>
          <p:cNvPr id="7" name="Freeform: Shape 6">
            <a:extLst>
              <a:ext uri="{FF2B5EF4-FFF2-40B4-BE49-F238E27FC236}">
                <a16:creationId xmlns:a16="http://schemas.microsoft.com/office/drawing/2014/main" id="{797339E2-7F3A-01A7-B776-060411D789F7}"/>
              </a:ext>
            </a:extLst>
          </p:cNvPr>
          <p:cNvSpPr/>
          <p:nvPr/>
        </p:nvSpPr>
        <p:spPr>
          <a:xfrm>
            <a:off x="6505707" y="2443300"/>
            <a:ext cx="2930000" cy="1402417"/>
          </a:xfrm>
          <a:custGeom>
            <a:avLst/>
            <a:gdLst>
              <a:gd name="connsiteX0" fmla="*/ 0 w 2930000"/>
              <a:gd name="connsiteY0" fmla="*/ 233741 h 1402417"/>
              <a:gd name="connsiteX1" fmla="*/ 233741 w 2930000"/>
              <a:gd name="connsiteY1" fmla="*/ 0 h 1402417"/>
              <a:gd name="connsiteX2" fmla="*/ 2696259 w 2930000"/>
              <a:gd name="connsiteY2" fmla="*/ 0 h 1402417"/>
              <a:gd name="connsiteX3" fmla="*/ 2930000 w 2930000"/>
              <a:gd name="connsiteY3" fmla="*/ 233741 h 1402417"/>
              <a:gd name="connsiteX4" fmla="*/ 2930000 w 2930000"/>
              <a:gd name="connsiteY4" fmla="*/ 1168676 h 1402417"/>
              <a:gd name="connsiteX5" fmla="*/ 2696259 w 2930000"/>
              <a:gd name="connsiteY5" fmla="*/ 1402417 h 1402417"/>
              <a:gd name="connsiteX6" fmla="*/ 233741 w 2930000"/>
              <a:gd name="connsiteY6" fmla="*/ 1402417 h 1402417"/>
              <a:gd name="connsiteX7" fmla="*/ 0 w 2930000"/>
              <a:gd name="connsiteY7" fmla="*/ 1168676 h 1402417"/>
              <a:gd name="connsiteX8" fmla="*/ 0 w 2930000"/>
              <a:gd name="connsiteY8" fmla="*/ 233741 h 14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0000" h="1402417">
                <a:moveTo>
                  <a:pt x="0" y="233741"/>
                </a:moveTo>
                <a:cubicBezTo>
                  <a:pt x="0" y="104649"/>
                  <a:pt x="104649" y="0"/>
                  <a:pt x="233741" y="0"/>
                </a:cubicBezTo>
                <a:lnTo>
                  <a:pt x="2696259" y="0"/>
                </a:lnTo>
                <a:cubicBezTo>
                  <a:pt x="2825351" y="0"/>
                  <a:pt x="2930000" y="104649"/>
                  <a:pt x="2930000" y="233741"/>
                </a:cubicBezTo>
                <a:lnTo>
                  <a:pt x="2930000" y="1168676"/>
                </a:lnTo>
                <a:cubicBezTo>
                  <a:pt x="2930000" y="1297768"/>
                  <a:pt x="2825351" y="1402417"/>
                  <a:pt x="2696259" y="1402417"/>
                </a:cubicBezTo>
                <a:lnTo>
                  <a:pt x="233741" y="1402417"/>
                </a:lnTo>
                <a:cubicBezTo>
                  <a:pt x="104649" y="1402417"/>
                  <a:pt x="0" y="1297768"/>
                  <a:pt x="0" y="1168676"/>
                </a:cubicBezTo>
                <a:lnTo>
                  <a:pt x="0" y="233741"/>
                </a:lnTo>
                <a:close/>
              </a:path>
            </a:pathLst>
          </a:cu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3710" tIns="163710" rIns="163710" bIns="163710" numCol="1" spcCol="1270" anchor="ctr" anchorCtr="0">
            <a:noAutofit/>
          </a:bodyPr>
          <a:lstStyle/>
          <a:p>
            <a:pPr marL="0" lvl="0" indent="0" algn="ctr" defTabSz="1111250">
              <a:lnSpc>
                <a:spcPct val="90000"/>
              </a:lnSpc>
              <a:spcBef>
                <a:spcPct val="0"/>
              </a:spcBef>
              <a:spcAft>
                <a:spcPct val="35000"/>
              </a:spcAft>
              <a:buNone/>
            </a:pPr>
            <a:r>
              <a:rPr lang="en-GB" sz="2400" b="1" u="sng" kern="1200" dirty="0">
                <a:latin typeface="Arial" panose="020B0604020202020204" pitchFamily="34" charset="0"/>
                <a:cs typeface="Arial" panose="020B0604020202020204" pitchFamily="34" charset="0"/>
              </a:rPr>
              <a:t>Accessibility</a:t>
            </a:r>
            <a:r>
              <a:rPr lang="en-GB" sz="2400" kern="1200" dirty="0">
                <a:latin typeface="Arial" panose="020B0604020202020204" pitchFamily="34" charset="0"/>
                <a:cs typeface="Arial" panose="020B0604020202020204" pitchFamily="34" charset="0"/>
              </a:rPr>
              <a:t> to effective therapies</a:t>
            </a:r>
          </a:p>
        </p:txBody>
      </p:sp>
      <p:sp>
        <p:nvSpPr>
          <p:cNvPr id="15" name="TextBox 14">
            <a:extLst>
              <a:ext uri="{FF2B5EF4-FFF2-40B4-BE49-F238E27FC236}">
                <a16:creationId xmlns:a16="http://schemas.microsoft.com/office/drawing/2014/main" id="{E861C0C8-7F34-4C9E-A1CD-FDF8B9B3DC61}"/>
              </a:ext>
            </a:extLst>
          </p:cNvPr>
          <p:cNvSpPr txBox="1"/>
          <p:nvPr/>
        </p:nvSpPr>
        <p:spPr>
          <a:xfrm>
            <a:off x="8653517" y="1288649"/>
            <a:ext cx="3538483" cy="1077026"/>
          </a:xfrm>
          <a:prstGeom prst="rect">
            <a:avLst/>
          </a:prstGeom>
          <a:noFill/>
        </p:spPr>
        <p:txBody>
          <a:bodyPr wrap="square" rtlCol="0">
            <a:spAutoFit/>
          </a:bodyPr>
          <a:lstStyle/>
          <a:p>
            <a:pPr defTabSz="816338"/>
            <a:r>
              <a:rPr lang="en-GB" sz="2133" b="1" dirty="0">
                <a:solidFill>
                  <a:srgbClr val="505050"/>
                </a:solidFill>
                <a:latin typeface="Arial" panose="020B0604020202020204" pitchFamily="34" charset="0"/>
                <a:cs typeface="Arial" panose="020B0604020202020204" pitchFamily="34" charset="0"/>
              </a:rPr>
              <a:t>What can the clinician do to help achieve these targets?</a:t>
            </a:r>
          </a:p>
        </p:txBody>
      </p:sp>
      <p:pic>
        <p:nvPicPr>
          <p:cNvPr id="16" name="Picture 2">
            <a:extLst>
              <a:ext uri="{FF2B5EF4-FFF2-40B4-BE49-F238E27FC236}">
                <a16:creationId xmlns:a16="http://schemas.microsoft.com/office/drawing/2014/main" id="{7CAB94C1-FF6A-4CF0-99F6-19067EE89D3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033952" y="2950249"/>
            <a:ext cx="1927669" cy="3143256"/>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7">
            <a:extLst>
              <a:ext uri="{FF2B5EF4-FFF2-40B4-BE49-F238E27FC236}">
                <a16:creationId xmlns:a16="http://schemas.microsoft.com/office/drawing/2014/main" id="{06F78E3E-0223-478B-9F76-16E9047FF087}"/>
              </a:ext>
            </a:extLst>
          </p:cNvPr>
          <p:cNvSpPr/>
          <p:nvPr/>
        </p:nvSpPr>
        <p:spPr>
          <a:xfrm>
            <a:off x="451084" y="4791296"/>
            <a:ext cx="2058981" cy="1076305"/>
          </a:xfrm>
          <a:prstGeom prst="wedgeRectCallout">
            <a:avLst>
              <a:gd name="adj1" fmla="val 12582"/>
              <a:gd name="adj2" fmla="val -13162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38"/>
            <a:r>
              <a:rPr lang="en-GB" sz="2000" dirty="0">
                <a:solidFill>
                  <a:prstClr val="white"/>
                </a:solidFill>
                <a:latin typeface="Arial" panose="020B0604020202020204" pitchFamily="34" charset="0"/>
                <a:cs typeface="Arial" panose="020B0604020202020204" pitchFamily="34" charset="0"/>
              </a:rPr>
              <a:t>Molecular testing is now standard of care</a:t>
            </a:r>
          </a:p>
        </p:txBody>
      </p:sp>
      <p:sp>
        <p:nvSpPr>
          <p:cNvPr id="18" name="Speech Bubble: Rectangle 9">
            <a:extLst>
              <a:ext uri="{FF2B5EF4-FFF2-40B4-BE49-F238E27FC236}">
                <a16:creationId xmlns:a16="http://schemas.microsoft.com/office/drawing/2014/main" id="{0F7C92FA-D6B3-441E-93B2-094EDCC960EB}"/>
              </a:ext>
            </a:extLst>
          </p:cNvPr>
          <p:cNvSpPr/>
          <p:nvPr/>
        </p:nvSpPr>
        <p:spPr>
          <a:xfrm>
            <a:off x="2961147" y="4791294"/>
            <a:ext cx="3329824" cy="1076305"/>
          </a:xfrm>
          <a:prstGeom prst="wedgeRectCallout">
            <a:avLst>
              <a:gd name="adj1" fmla="val 12582"/>
              <a:gd name="adj2" fmla="val -13162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38"/>
            <a:r>
              <a:rPr lang="en-GB" sz="2000" dirty="0">
                <a:solidFill>
                  <a:prstClr val="white"/>
                </a:solidFill>
                <a:latin typeface="Arial" panose="020B0604020202020204" pitchFamily="34" charset="0"/>
                <a:cs typeface="Arial" panose="020B0604020202020204" pitchFamily="34" charset="0"/>
              </a:rPr>
              <a:t>Increasing varieties and lines of treatment deemed efficacious</a:t>
            </a:r>
          </a:p>
        </p:txBody>
      </p:sp>
      <p:sp>
        <p:nvSpPr>
          <p:cNvPr id="19" name="Speech Bubble: Rectangle 10">
            <a:extLst>
              <a:ext uri="{FF2B5EF4-FFF2-40B4-BE49-F238E27FC236}">
                <a16:creationId xmlns:a16="http://schemas.microsoft.com/office/drawing/2014/main" id="{A85EF682-1047-4684-96BE-741C1AA309DD}"/>
              </a:ext>
            </a:extLst>
          </p:cNvPr>
          <p:cNvSpPr/>
          <p:nvPr/>
        </p:nvSpPr>
        <p:spPr>
          <a:xfrm>
            <a:off x="6570487" y="4771576"/>
            <a:ext cx="3329824" cy="1076305"/>
          </a:xfrm>
          <a:prstGeom prst="wedgeRectCallout">
            <a:avLst>
              <a:gd name="adj1" fmla="val 12582"/>
              <a:gd name="adj2" fmla="val -13162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38"/>
            <a:r>
              <a:rPr lang="en-GB" sz="2000" dirty="0">
                <a:solidFill>
                  <a:prstClr val="white"/>
                </a:solidFill>
                <a:latin typeface="Arial" panose="020B0604020202020204" pitchFamily="34" charset="0"/>
                <a:cs typeface="Arial" panose="020B0604020202020204" pitchFamily="34" charset="0"/>
              </a:rPr>
              <a:t>Increasing costs of healthcare and associated disparities</a:t>
            </a:r>
          </a:p>
        </p:txBody>
      </p:sp>
      <p:sp>
        <p:nvSpPr>
          <p:cNvPr id="20" name="Slide Number Placeholder 19">
            <a:extLst>
              <a:ext uri="{FF2B5EF4-FFF2-40B4-BE49-F238E27FC236}">
                <a16:creationId xmlns:a16="http://schemas.microsoft.com/office/drawing/2014/main" id="{1E8A9E1B-4B9A-8D4E-7A39-F1160CA3449D}"/>
              </a:ext>
            </a:extLst>
          </p:cNvPr>
          <p:cNvSpPr>
            <a:spLocks noGrp="1"/>
          </p:cNvSpPr>
          <p:nvPr>
            <p:ph type="sldNum" sz="quarter" idx="4"/>
          </p:nvPr>
        </p:nvSpPr>
        <p:spPr/>
        <p:txBody>
          <a:bodyPr/>
          <a:lstStyle/>
          <a:p>
            <a:fld id="{FCE43C0F-8A7B-3A4B-9DB5-B3472E36E833}" type="slidenum">
              <a:rPr lang="en-GB" smtClean="0"/>
              <a:pPr/>
              <a:t>25</a:t>
            </a:fld>
            <a:endParaRPr lang="en-GB" dirty="0"/>
          </a:p>
        </p:txBody>
      </p:sp>
    </p:spTree>
    <p:extLst>
      <p:ext uri="{BB962C8B-B14F-4D97-AF65-F5344CB8AC3E}">
        <p14:creationId xmlns:p14="http://schemas.microsoft.com/office/powerpoint/2010/main" val="2860953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EC2892-2C13-FE38-26E8-6A25655E36B4}"/>
              </a:ext>
            </a:extLst>
          </p:cNvPr>
          <p:cNvSpPr>
            <a:spLocks noGrp="1"/>
          </p:cNvSpPr>
          <p:nvPr>
            <p:ph type="title"/>
          </p:nvPr>
        </p:nvSpPr>
        <p:spPr/>
        <p:txBody>
          <a:bodyPr/>
          <a:lstStyle/>
          <a:p>
            <a:r>
              <a:rPr lang="en-GB" sz="4000" dirty="0"/>
              <a:t>Identifying the Right Patients to be treated with the Right Drugs …</a:t>
            </a:r>
            <a:endParaRPr lang="en-GB" dirty="0"/>
          </a:p>
        </p:txBody>
      </p:sp>
      <p:sp>
        <p:nvSpPr>
          <p:cNvPr id="2" name="Slide Number Placeholder 1">
            <a:extLst>
              <a:ext uri="{FF2B5EF4-FFF2-40B4-BE49-F238E27FC236}">
                <a16:creationId xmlns:a16="http://schemas.microsoft.com/office/drawing/2014/main" id="{3CB0B1B9-0E57-2A4E-49F8-5E17744F23E9}"/>
              </a:ext>
            </a:extLst>
          </p:cNvPr>
          <p:cNvSpPr>
            <a:spLocks noGrp="1"/>
          </p:cNvSpPr>
          <p:nvPr>
            <p:ph type="sldNum" sz="quarter" idx="4"/>
          </p:nvPr>
        </p:nvSpPr>
        <p:spPr/>
        <p:txBody>
          <a:bodyPr/>
          <a:lstStyle/>
          <a:p>
            <a:fld id="{BD78C601-A191-4B83-9BAA-790BA786CE02}" type="slidenum">
              <a:rPr lang="en-GB" smtClean="0"/>
              <a:t>26</a:t>
            </a:fld>
            <a:endParaRPr lang="en-GB" dirty="0"/>
          </a:p>
        </p:txBody>
      </p:sp>
    </p:spTree>
    <p:extLst>
      <p:ext uri="{BB962C8B-B14F-4D97-AF65-F5344CB8AC3E}">
        <p14:creationId xmlns:p14="http://schemas.microsoft.com/office/powerpoint/2010/main" val="8376661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98BFC01-3D4C-494E-BB4A-3C2282D03F3F}"/>
              </a:ext>
            </a:extLst>
          </p:cNvPr>
          <p:cNvSpPr>
            <a:spLocks noGrp="1"/>
          </p:cNvSpPr>
          <p:nvPr>
            <p:ph sz="quarter" idx="12"/>
          </p:nvPr>
        </p:nvSpPr>
        <p:spPr>
          <a:xfrm>
            <a:off x="620184" y="1275626"/>
            <a:ext cx="10963200" cy="4525200"/>
          </a:xfrm>
        </p:spPr>
        <p:txBody>
          <a:bodyPr>
            <a:normAutofit/>
          </a:bodyPr>
          <a:lstStyle/>
          <a:p>
            <a:r>
              <a:rPr lang="en-GB" sz="1800" b="1" dirty="0">
                <a:solidFill>
                  <a:schemeClr val="accent1"/>
                </a:solidFill>
              </a:rPr>
              <a:t>Upfront NGS: </a:t>
            </a:r>
            <a:r>
              <a:rPr lang="en-GB" sz="1800" dirty="0"/>
              <a:t>At mNSCLC diagnosis, pts received a panel that tested simultaneously for all alterations with or without FDA-approved therapies</a:t>
            </a:r>
          </a:p>
          <a:p>
            <a:r>
              <a:rPr lang="en-GB" sz="1800" b="1" dirty="0">
                <a:solidFill>
                  <a:schemeClr val="accent1"/>
                </a:solidFill>
              </a:rPr>
              <a:t>Sequential testing: </a:t>
            </a:r>
            <a:r>
              <a:rPr lang="en-GB" sz="1800" dirty="0">
                <a:solidFill>
                  <a:schemeClr val="tx2"/>
                </a:solidFill>
              </a:rPr>
              <a:t>Received a sequence of single-gene tests for alterations of FDA approved Tx (</a:t>
            </a:r>
            <a:r>
              <a:rPr lang="en-GB" sz="1800" i="1" dirty="0">
                <a:solidFill>
                  <a:schemeClr val="tx2"/>
                </a:solidFill>
              </a:rPr>
              <a:t>EGFR, ALK, ROS1, BRAF</a:t>
            </a:r>
            <a:r>
              <a:rPr lang="en-GB" sz="1800" dirty="0">
                <a:solidFill>
                  <a:schemeClr val="tx2"/>
                </a:solidFill>
              </a:rPr>
              <a:t>). If all four negative, move onto single-gene or NGS testing for alterations with non-FDA approved therapies (</a:t>
            </a:r>
            <a:r>
              <a:rPr lang="en-GB" sz="1800" i="1" dirty="0">
                <a:solidFill>
                  <a:schemeClr val="tx2"/>
                </a:solidFill>
              </a:rPr>
              <a:t>MET, HER2, RET, NTRK1</a:t>
            </a:r>
            <a:r>
              <a:rPr lang="en-GB" sz="1800" dirty="0">
                <a:solidFill>
                  <a:schemeClr val="tx2"/>
                </a:solidFill>
              </a:rPr>
              <a:t>)</a:t>
            </a:r>
          </a:p>
          <a:p>
            <a:r>
              <a:rPr lang="en-GB" sz="1800" b="1" dirty="0">
                <a:solidFill>
                  <a:schemeClr val="accent1"/>
                </a:solidFill>
              </a:rPr>
              <a:t>Exclusionary testing: </a:t>
            </a:r>
            <a:r>
              <a:rPr lang="en-GB" sz="1800" dirty="0"/>
              <a:t>Tested KRAS first, if negative, move onto sequential testing pathway</a:t>
            </a:r>
          </a:p>
          <a:p>
            <a:r>
              <a:rPr lang="en-GB" sz="1800" b="1" dirty="0">
                <a:solidFill>
                  <a:schemeClr val="accent1"/>
                </a:solidFill>
              </a:rPr>
              <a:t>Hotspot panel: </a:t>
            </a:r>
            <a:r>
              <a:rPr lang="en-GB" sz="1800" dirty="0"/>
              <a:t>Testing of </a:t>
            </a:r>
            <a:r>
              <a:rPr lang="en-GB" sz="1800" dirty="0">
                <a:solidFill>
                  <a:schemeClr val="tx2"/>
                </a:solidFill>
              </a:rPr>
              <a:t>four FDA-approved </a:t>
            </a:r>
            <a:r>
              <a:rPr lang="en-GB" sz="1800" dirty="0"/>
              <a:t>Tx alterations simultaneously, if negative, move onto NGS</a:t>
            </a:r>
          </a:p>
        </p:txBody>
      </p:sp>
      <p:sp>
        <p:nvSpPr>
          <p:cNvPr id="2" name="Title 1">
            <a:extLst>
              <a:ext uri="{FF2B5EF4-FFF2-40B4-BE49-F238E27FC236}">
                <a16:creationId xmlns:a16="http://schemas.microsoft.com/office/drawing/2014/main" id="{A4450560-47A0-4469-A8B6-5C63CA00223F}"/>
              </a:ext>
            </a:extLst>
          </p:cNvPr>
          <p:cNvSpPr>
            <a:spLocks noGrp="1"/>
          </p:cNvSpPr>
          <p:nvPr>
            <p:ph type="title"/>
          </p:nvPr>
        </p:nvSpPr>
        <p:spPr>
          <a:xfrm>
            <a:off x="619125" y="258763"/>
            <a:ext cx="10963275" cy="865187"/>
          </a:xfrm>
        </p:spPr>
        <p:txBody>
          <a:bodyPr>
            <a:noAutofit/>
          </a:bodyPr>
          <a:lstStyle/>
          <a:p>
            <a:r>
              <a:rPr lang="en-GB" dirty="0"/>
              <a:t>Is it cost-effective to proceed with multiplex testing upfront?</a:t>
            </a:r>
          </a:p>
        </p:txBody>
      </p:sp>
      <p:sp>
        <p:nvSpPr>
          <p:cNvPr id="9" name="Content Placeholder 8">
            <a:extLst>
              <a:ext uri="{FF2B5EF4-FFF2-40B4-BE49-F238E27FC236}">
                <a16:creationId xmlns:a16="http://schemas.microsoft.com/office/drawing/2014/main" id="{B51EE355-20F2-11B2-C22E-6DCF3BEC9038}"/>
              </a:ext>
            </a:extLst>
          </p:cNvPr>
          <p:cNvSpPr>
            <a:spLocks noGrp="1"/>
          </p:cNvSpPr>
          <p:nvPr>
            <p:ph sz="quarter" idx="15"/>
          </p:nvPr>
        </p:nvSpPr>
        <p:spPr/>
        <p:txBody>
          <a:bodyPr anchor="b"/>
          <a:lstStyle/>
          <a:p>
            <a:r>
              <a:rPr lang="en-GB" sz="1100" dirty="0">
                <a:solidFill>
                  <a:schemeClr val="tx2"/>
                </a:solidFill>
              </a:rPr>
              <a:t>ALK, anaplastic lymphoma kinase; BRAF, B-Raf proto-oncogene; </a:t>
            </a:r>
            <a:r>
              <a:rPr lang="en-GB" sz="1100" dirty="0">
                <a:solidFill>
                  <a:schemeClr val="tx2"/>
                </a:solidFill>
                <a:latin typeface="Arial" panose="020B0604020202020204" pitchFamily="34" charset="0"/>
                <a:ea typeface="Aileron" charset="0"/>
                <a:cs typeface="Arial" panose="020B0604020202020204" pitchFamily="34" charset="0"/>
              </a:rPr>
              <a:t>EGFR, epidermal  growth factor receptor; FDA, Food and Drug Administration; HER2, human epidermal growth factor receptor 2; </a:t>
            </a:r>
            <a:r>
              <a:rPr lang="en-GB" sz="1100" dirty="0">
                <a:solidFill>
                  <a:schemeClr val="tx2"/>
                </a:solidFill>
              </a:rPr>
              <a:t>KRAS, Kirsten ras oncogene; </a:t>
            </a:r>
            <a:r>
              <a:rPr lang="en-GB" sz="1100" dirty="0">
                <a:solidFill>
                  <a:schemeClr val="tx2"/>
                </a:solidFill>
                <a:latin typeface="Arial" panose="020B0604020202020204" pitchFamily="34" charset="0"/>
                <a:ea typeface="Aileron" charset="0"/>
                <a:cs typeface="Arial" panose="020B0604020202020204" pitchFamily="34" charset="0"/>
              </a:rPr>
              <a:t>MET, MET proto-oncogene; mNSCLC, metastatic non-small cell lung cancer; NGS, next-generation sequencing; </a:t>
            </a:r>
            <a:r>
              <a:rPr lang="en-GB" sz="1100" dirty="0">
                <a:solidFill>
                  <a:schemeClr val="tx2"/>
                </a:solidFill>
              </a:rPr>
              <a:t>NTRK1, neurotrophic tyrosine receptor kinase1; RET, RET proto-oncogene; ROS1, ROS proto-oncogene 1 receptor tyrosine kinase; </a:t>
            </a:r>
            <a:r>
              <a:rPr lang="en-GB" sz="1100" dirty="0">
                <a:solidFill>
                  <a:schemeClr val="tx2"/>
                </a:solidFill>
                <a:latin typeface="Arial" panose="020B0604020202020204" pitchFamily="34" charset="0"/>
                <a:ea typeface="Aileron" charset="0"/>
                <a:cs typeface="Arial" panose="020B0604020202020204" pitchFamily="34" charset="0"/>
              </a:rPr>
              <a:t>Tx, treatments; US, United States</a:t>
            </a:r>
          </a:p>
          <a:p>
            <a:r>
              <a:rPr lang="en-GB" sz="1100" dirty="0">
                <a:solidFill>
                  <a:schemeClr val="tx2"/>
                </a:solidFill>
                <a:latin typeface="Arial" panose="020B0604020202020204" pitchFamily="34" charset="0"/>
                <a:ea typeface="Aileron" charset="0"/>
                <a:cs typeface="Arial" panose="020B0604020202020204" pitchFamily="34" charset="0"/>
              </a:rPr>
              <a:t>Pennell NA, et al. JCO Precision Oncol. 2019;3:1-9</a:t>
            </a:r>
          </a:p>
        </p:txBody>
      </p:sp>
      <p:sp>
        <p:nvSpPr>
          <p:cNvPr id="12" name="Slide Number Placeholder 11">
            <a:extLst>
              <a:ext uri="{FF2B5EF4-FFF2-40B4-BE49-F238E27FC236}">
                <a16:creationId xmlns:a16="http://schemas.microsoft.com/office/drawing/2014/main" id="{4A18FE0D-BF10-FC6C-A691-478FFED2A26C}"/>
              </a:ext>
            </a:extLst>
          </p:cNvPr>
          <p:cNvSpPr>
            <a:spLocks noGrp="1"/>
          </p:cNvSpPr>
          <p:nvPr>
            <p:ph type="sldNum" sz="quarter" idx="4"/>
          </p:nvPr>
        </p:nvSpPr>
        <p:spPr/>
        <p:txBody>
          <a:bodyPr/>
          <a:lstStyle/>
          <a:p>
            <a:fld id="{FCE43C0F-8A7B-3A4B-9DB5-B3472E36E833}" type="slidenum">
              <a:rPr lang="en-GB" smtClean="0"/>
              <a:pPr/>
              <a:t>27</a:t>
            </a:fld>
            <a:endParaRPr lang="en-GB" dirty="0"/>
          </a:p>
        </p:txBody>
      </p:sp>
      <p:sp>
        <p:nvSpPr>
          <p:cNvPr id="13" name="Rectangle: Diagonal Corners Rounded 103">
            <a:extLst>
              <a:ext uri="{FF2B5EF4-FFF2-40B4-BE49-F238E27FC236}">
                <a16:creationId xmlns:a16="http://schemas.microsoft.com/office/drawing/2014/main" id="{8806464B-59DA-746F-7E63-4F367B68376E}"/>
              </a:ext>
            </a:extLst>
          </p:cNvPr>
          <p:cNvSpPr/>
          <p:nvPr/>
        </p:nvSpPr>
        <p:spPr>
          <a:xfrm>
            <a:off x="7498103" y="3783082"/>
            <a:ext cx="4076213" cy="2094190"/>
          </a:xfrm>
          <a:prstGeom prst="round2DiagRect">
            <a:avLst/>
          </a:prstGeom>
          <a:solidFill>
            <a:schemeClr val="accent1"/>
          </a:solidFill>
        </p:spPr>
        <p:txBody>
          <a:bodyPr wrap="square">
            <a:spAutoFit/>
          </a:bodyPr>
          <a:lstStyle/>
          <a:p>
            <a:pPr algn="ctr" defTabSz="816338"/>
            <a:r>
              <a:rPr lang="en-GB" sz="1800" b="0" dirty="0">
                <a:solidFill>
                  <a:schemeClr val="bg1"/>
                </a:solidFill>
                <a:latin typeface="Arial" panose="020B0604020202020204" pitchFamily="34" charset="0"/>
                <a:cs typeface="Arial" panose="020B0604020202020204" pitchFamily="34" charset="0"/>
              </a:rPr>
              <a:t>Upfront NGS testing in patients with mNSCLC was associated with:</a:t>
            </a:r>
          </a:p>
          <a:p>
            <a:pPr algn="ctr" defTabSz="816338"/>
            <a:r>
              <a:rPr lang="en-GB" sz="1800" b="0" dirty="0">
                <a:solidFill>
                  <a:schemeClr val="bg1"/>
                </a:solidFill>
                <a:latin typeface="Arial" panose="020B0604020202020204" pitchFamily="34" charset="0"/>
                <a:cs typeface="Arial" panose="020B0604020202020204" pitchFamily="34" charset="0"/>
              </a:rPr>
              <a:t> (i) </a:t>
            </a:r>
            <a:r>
              <a:rPr lang="en-GB" sz="1800" b="1" dirty="0">
                <a:solidFill>
                  <a:schemeClr val="bg1"/>
                </a:solidFill>
                <a:latin typeface="Arial" panose="020B0604020202020204" pitchFamily="34" charset="0"/>
                <a:cs typeface="Arial" panose="020B0604020202020204" pitchFamily="34" charset="0"/>
              </a:rPr>
              <a:t>cost savings </a:t>
            </a:r>
            <a:r>
              <a:rPr lang="en-GB" sz="1800" b="0" dirty="0">
                <a:solidFill>
                  <a:schemeClr val="bg1"/>
                </a:solidFill>
                <a:latin typeface="Arial" panose="020B0604020202020204" pitchFamily="34" charset="0"/>
                <a:cs typeface="Arial" panose="020B0604020202020204" pitchFamily="34" charset="0"/>
              </a:rPr>
              <a:t>and </a:t>
            </a:r>
          </a:p>
          <a:p>
            <a:pPr algn="ctr" defTabSz="816338"/>
            <a:r>
              <a:rPr lang="en-GB" sz="1800" b="0" dirty="0">
                <a:solidFill>
                  <a:schemeClr val="bg1"/>
                </a:solidFill>
                <a:latin typeface="Arial" panose="020B0604020202020204" pitchFamily="34" charset="0"/>
                <a:cs typeface="Arial" panose="020B0604020202020204" pitchFamily="34" charset="0"/>
              </a:rPr>
              <a:t>(ii) </a:t>
            </a:r>
            <a:r>
              <a:rPr lang="en-GB" sz="1800" b="1" dirty="0">
                <a:solidFill>
                  <a:schemeClr val="bg1"/>
                </a:solidFill>
                <a:latin typeface="Arial" panose="020B0604020202020204" pitchFamily="34" charset="0"/>
                <a:cs typeface="Arial" panose="020B0604020202020204" pitchFamily="34" charset="0"/>
              </a:rPr>
              <a:t>shorter time </a:t>
            </a:r>
          </a:p>
          <a:p>
            <a:pPr algn="ctr" defTabSz="816338"/>
            <a:endParaRPr lang="en-GB" sz="900" b="1" dirty="0">
              <a:solidFill>
                <a:schemeClr val="bg1"/>
              </a:solidFill>
              <a:latin typeface="Arial" panose="020B0604020202020204" pitchFamily="34" charset="0"/>
              <a:cs typeface="Arial" panose="020B0604020202020204" pitchFamily="34" charset="0"/>
            </a:endParaRPr>
          </a:p>
          <a:p>
            <a:pPr algn="ctr" defTabSz="816338"/>
            <a:r>
              <a:rPr lang="en-GB" sz="1800" b="0" dirty="0">
                <a:solidFill>
                  <a:schemeClr val="bg1"/>
                </a:solidFill>
                <a:latin typeface="Arial" panose="020B0604020202020204" pitchFamily="34" charset="0"/>
                <a:cs typeface="Arial" panose="020B0604020202020204" pitchFamily="34" charset="0"/>
              </a:rPr>
              <a:t>to test results for both Medicare and commercial payers</a:t>
            </a:r>
          </a:p>
        </p:txBody>
      </p:sp>
      <p:graphicFrame>
        <p:nvGraphicFramePr>
          <p:cNvPr id="14" name="Table 13">
            <a:extLst>
              <a:ext uri="{FF2B5EF4-FFF2-40B4-BE49-F238E27FC236}">
                <a16:creationId xmlns:a16="http://schemas.microsoft.com/office/drawing/2014/main" id="{8AA32914-B255-B07E-B5E0-5EA7FBA821AD}"/>
              </a:ext>
            </a:extLst>
          </p:cNvPr>
          <p:cNvGraphicFramePr>
            <a:graphicFrameLocks noGrp="1"/>
          </p:cNvGraphicFramePr>
          <p:nvPr>
            <p:extLst>
              <p:ext uri="{D42A27DB-BD31-4B8C-83A1-F6EECF244321}">
                <p14:modId xmlns:p14="http://schemas.microsoft.com/office/powerpoint/2010/main" val="440019042"/>
              </p:ext>
            </p:extLst>
          </p:nvPr>
        </p:nvGraphicFramePr>
        <p:xfrm>
          <a:off x="619125" y="4183224"/>
          <a:ext cx="6596651" cy="1600200"/>
        </p:xfrm>
        <a:graphic>
          <a:graphicData uri="http://schemas.openxmlformats.org/drawingml/2006/table">
            <a:tbl>
              <a:tblPr firstRow="1" bandRow="1">
                <a:tableStyleId>{5C22544A-7EE6-4342-B048-85BDC9FD1C3A}</a:tableStyleId>
              </a:tblPr>
              <a:tblGrid>
                <a:gridCol w="1084387">
                  <a:extLst>
                    <a:ext uri="{9D8B030D-6E8A-4147-A177-3AD203B41FA5}">
                      <a16:colId xmlns:a16="http://schemas.microsoft.com/office/drawing/2014/main" val="2908400469"/>
                    </a:ext>
                  </a:extLst>
                </a:gridCol>
                <a:gridCol w="1224136">
                  <a:extLst>
                    <a:ext uri="{9D8B030D-6E8A-4147-A177-3AD203B41FA5}">
                      <a16:colId xmlns:a16="http://schemas.microsoft.com/office/drawing/2014/main" val="381746182"/>
                    </a:ext>
                  </a:extLst>
                </a:gridCol>
                <a:gridCol w="1531996">
                  <a:extLst>
                    <a:ext uri="{9D8B030D-6E8A-4147-A177-3AD203B41FA5}">
                      <a16:colId xmlns:a16="http://schemas.microsoft.com/office/drawing/2014/main" val="3746376393"/>
                    </a:ext>
                  </a:extLst>
                </a:gridCol>
                <a:gridCol w="1204308">
                  <a:extLst>
                    <a:ext uri="{9D8B030D-6E8A-4147-A177-3AD203B41FA5}">
                      <a16:colId xmlns:a16="http://schemas.microsoft.com/office/drawing/2014/main" val="1461958074"/>
                    </a:ext>
                  </a:extLst>
                </a:gridCol>
                <a:gridCol w="1551824">
                  <a:extLst>
                    <a:ext uri="{9D8B030D-6E8A-4147-A177-3AD203B41FA5}">
                      <a16:colId xmlns:a16="http://schemas.microsoft.com/office/drawing/2014/main" val="832283775"/>
                    </a:ext>
                  </a:extLst>
                </a:gridCol>
              </a:tblGrid>
              <a:tr h="0">
                <a:tc rowSpan="2">
                  <a:txBody>
                    <a:bodyPr/>
                    <a:lstStyle/>
                    <a:p>
                      <a:r>
                        <a:rPr lang="en-GB" sz="900" b="1" dirty="0">
                          <a:solidFill>
                            <a:schemeClr val="bg1"/>
                          </a:solidFill>
                          <a:latin typeface="Arial" panose="020B0604020202020204" pitchFamily="34" charset="0"/>
                          <a:cs typeface="Arial" panose="020B0604020202020204" pitchFamily="34" charset="0"/>
                        </a:rPr>
                        <a:t>Testing strategy</a:t>
                      </a:r>
                    </a:p>
                  </a:txBody>
                  <a:tcPr marL="55440" marR="55440" anchor="b">
                    <a:lnB w="38100" cap="flat" cmpd="sng" algn="ctr">
                      <a:solidFill>
                        <a:schemeClr val="bg1"/>
                      </a:solidFill>
                      <a:prstDash val="solid"/>
                      <a:round/>
                      <a:headEnd type="none" w="med" len="med"/>
                      <a:tailEnd type="none" w="med" len="med"/>
                    </a:lnB>
                  </a:tcPr>
                </a:tc>
                <a:tc gridSpan="2">
                  <a:txBody>
                    <a:bodyPr/>
                    <a:lstStyle/>
                    <a:p>
                      <a:pPr algn="ctr"/>
                      <a:r>
                        <a:rPr lang="en-GB" sz="900" dirty="0">
                          <a:latin typeface="Arial" panose="020B0604020202020204" pitchFamily="34" charset="0"/>
                          <a:cs typeface="Arial" panose="020B0604020202020204" pitchFamily="34" charset="0"/>
                        </a:rPr>
                        <a:t>Medicare-insured patients (n=2,066)</a:t>
                      </a:r>
                    </a:p>
                  </a:txBody>
                  <a:tcPr marL="55440" marR="55440">
                    <a:lnB w="12700" cap="flat" cmpd="sng" algn="ctr">
                      <a:solidFill>
                        <a:schemeClr val="bg1"/>
                      </a:solidFill>
                      <a:prstDash val="solid"/>
                      <a:round/>
                      <a:headEnd type="none" w="med" len="med"/>
                      <a:tailEnd type="none" w="med" len="med"/>
                    </a:lnB>
                  </a:tcPr>
                </a:tc>
                <a:tc hMerge="1">
                  <a:txBody>
                    <a:bodyPr/>
                    <a:lstStyle/>
                    <a:p>
                      <a:endParaRPr lang="en-GB" sz="900" dirty="0">
                        <a:latin typeface="Arial" panose="020B0604020202020204" pitchFamily="34" charset="0"/>
                        <a:cs typeface="Arial" panose="020B0604020202020204" pitchFamily="34" charset="0"/>
                      </a:endParaRPr>
                    </a:p>
                  </a:txBody>
                  <a:tcPr marL="55440" marR="55440"/>
                </a:tc>
                <a:tc gridSpan="2">
                  <a:txBody>
                    <a:bodyPr/>
                    <a:lstStyle/>
                    <a:p>
                      <a:pPr algn="ctr"/>
                      <a:r>
                        <a:rPr lang="en-GB" sz="900" dirty="0">
                          <a:latin typeface="Arial" panose="020B0604020202020204" pitchFamily="34" charset="0"/>
                          <a:cs typeface="Arial" panose="020B0604020202020204" pitchFamily="34" charset="0"/>
                        </a:rPr>
                        <a:t>Commercially insured patients (n=156)</a:t>
                      </a:r>
                    </a:p>
                  </a:txBody>
                  <a:tcPr marL="55440" marR="55440">
                    <a:lnB w="12700" cap="flat" cmpd="sng" algn="ctr">
                      <a:solidFill>
                        <a:schemeClr val="bg1"/>
                      </a:solidFill>
                      <a:prstDash val="solid"/>
                      <a:round/>
                      <a:headEnd type="none" w="med" len="med"/>
                      <a:tailEnd type="none" w="med" len="med"/>
                    </a:lnB>
                  </a:tcPr>
                </a:tc>
                <a:tc hMerge="1">
                  <a:txBody>
                    <a:bodyPr/>
                    <a:lstStyle/>
                    <a:p>
                      <a:endParaRPr lang="en-GB" sz="900" dirty="0">
                        <a:latin typeface="Arial" panose="020B0604020202020204" pitchFamily="34" charset="0"/>
                        <a:cs typeface="Arial" panose="020B0604020202020204" pitchFamily="34" charset="0"/>
                      </a:endParaRPr>
                    </a:p>
                  </a:txBody>
                  <a:tcPr marL="55440" marR="55440"/>
                </a:tc>
                <a:extLst>
                  <a:ext uri="{0D108BD9-81ED-4DB2-BD59-A6C34878D82A}">
                    <a16:rowId xmlns:a16="http://schemas.microsoft.com/office/drawing/2014/main" val="3562374159"/>
                  </a:ext>
                </a:extLst>
              </a:tr>
              <a:tr h="0">
                <a:tc vMerge="1">
                  <a:txBody>
                    <a:bodyPr/>
                    <a:lstStyle/>
                    <a:p>
                      <a:endParaRPr dirty="0"/>
                    </a:p>
                  </a:txBody>
                  <a:tcPr marL="55440" marR="55440">
                    <a:solidFill>
                      <a:schemeClr val="accent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Total cost</a:t>
                      </a:r>
                    </a:p>
                  </a:txBody>
                  <a:tcPr marL="55440" marR="5544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Cost difference vs NGS</a:t>
                      </a:r>
                    </a:p>
                  </a:txBody>
                  <a:tcPr marL="55440" marR="5544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Total cost</a:t>
                      </a:r>
                    </a:p>
                  </a:txBody>
                  <a:tcPr marL="55440" marR="5544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Cost difference vs NGS</a:t>
                      </a:r>
                    </a:p>
                  </a:txBody>
                  <a:tcPr marL="55440" marR="5544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183309434"/>
                  </a:ext>
                </a:extLst>
              </a:tr>
              <a:tr h="0">
                <a:tc>
                  <a:txBody>
                    <a:bodyPr/>
                    <a:lstStyle/>
                    <a:p>
                      <a:r>
                        <a:rPr lang="en-GB" sz="900" dirty="0">
                          <a:latin typeface="Arial" panose="020B0604020202020204" pitchFamily="34" charset="0"/>
                          <a:cs typeface="Arial" panose="020B0604020202020204" pitchFamily="34" charset="0"/>
                        </a:rPr>
                        <a:t>NGS</a:t>
                      </a:r>
                    </a:p>
                  </a:txBody>
                  <a:tcPr marL="55440" marR="55440">
                    <a:lnT w="38100" cap="flat" cmpd="sng" algn="ctr">
                      <a:solidFill>
                        <a:schemeClr val="bg1"/>
                      </a:solidFill>
                      <a:prstDash val="solid"/>
                      <a:round/>
                      <a:headEnd type="none" w="med" len="med"/>
                      <a:tailEnd type="none" w="med" len="med"/>
                    </a:lnT>
                  </a:tcPr>
                </a:tc>
                <a:tc>
                  <a:txBody>
                    <a:bodyPr/>
                    <a:lstStyle/>
                    <a:p>
                      <a:pPr algn="ctr"/>
                      <a:r>
                        <a:rPr lang="en-GB" sz="900" dirty="0">
                          <a:latin typeface="Arial" panose="020B0604020202020204" pitchFamily="34" charset="0"/>
                          <a:cs typeface="Arial" panose="020B0604020202020204" pitchFamily="34" charset="0"/>
                        </a:rPr>
                        <a:t>2,190,499</a:t>
                      </a:r>
                    </a:p>
                  </a:txBody>
                  <a:tcPr marL="55440" marR="55440">
                    <a:lnT w="38100" cap="flat" cmpd="sng" algn="ctr">
                      <a:solidFill>
                        <a:schemeClr val="bg1"/>
                      </a:solidFill>
                      <a:prstDash val="solid"/>
                      <a:round/>
                      <a:headEnd type="none" w="med" len="med"/>
                      <a:tailEnd type="none" w="med" len="med"/>
                    </a:lnT>
                  </a:tcPr>
                </a:tc>
                <a:tc>
                  <a:txBody>
                    <a:bodyPr/>
                    <a:lstStyle/>
                    <a:p>
                      <a:pPr algn="ctr"/>
                      <a:r>
                        <a:rPr lang="en-GB" sz="900" dirty="0">
                          <a:latin typeface="Arial" panose="020B0604020202020204" pitchFamily="34" charset="0"/>
                          <a:cs typeface="Arial" panose="020B0604020202020204" pitchFamily="34" charset="0"/>
                        </a:rPr>
                        <a:t>–</a:t>
                      </a:r>
                    </a:p>
                  </a:txBody>
                  <a:tcPr marL="55440" marR="55440">
                    <a:lnT w="38100" cap="flat" cmpd="sng" algn="ctr">
                      <a:solidFill>
                        <a:schemeClr val="bg1"/>
                      </a:solidFill>
                      <a:prstDash val="solid"/>
                      <a:round/>
                      <a:headEnd type="none" w="med" len="med"/>
                      <a:tailEnd type="none" w="med" len="med"/>
                    </a:lnT>
                  </a:tcPr>
                </a:tc>
                <a:tc>
                  <a:txBody>
                    <a:bodyPr/>
                    <a:lstStyle/>
                    <a:p>
                      <a:pPr algn="ctr"/>
                      <a:r>
                        <a:rPr lang="en-GB" sz="900" dirty="0">
                          <a:latin typeface="Arial" panose="020B0604020202020204" pitchFamily="34" charset="0"/>
                          <a:cs typeface="Arial" panose="020B0604020202020204" pitchFamily="34" charset="0"/>
                        </a:rPr>
                        <a:t>620,369</a:t>
                      </a:r>
                    </a:p>
                  </a:txBody>
                  <a:tcPr marL="55440" marR="55440">
                    <a:lnT w="38100" cap="flat" cmpd="sng" algn="ctr">
                      <a:solidFill>
                        <a:schemeClr val="bg1"/>
                      </a:solidFill>
                      <a:prstDash val="solid"/>
                      <a:round/>
                      <a:headEnd type="none" w="med" len="med"/>
                      <a:tailEnd type="none" w="med" len="med"/>
                    </a:lnT>
                  </a:tcPr>
                </a:tc>
                <a:tc>
                  <a:txBody>
                    <a:bodyPr/>
                    <a:lstStyle/>
                    <a:p>
                      <a:pPr algn="ctr"/>
                      <a:r>
                        <a:rPr lang="en-GB" sz="900" dirty="0">
                          <a:latin typeface="Arial" panose="020B0604020202020204" pitchFamily="34" charset="0"/>
                          <a:cs typeface="Arial" panose="020B0604020202020204" pitchFamily="34" charset="0"/>
                        </a:rPr>
                        <a:t>–</a:t>
                      </a:r>
                    </a:p>
                  </a:txBody>
                  <a:tcPr marL="55440" marR="5544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17767692"/>
                  </a:ext>
                </a:extLst>
              </a:tr>
              <a:tr h="0">
                <a:tc>
                  <a:txBody>
                    <a:bodyPr/>
                    <a:lstStyle/>
                    <a:p>
                      <a:r>
                        <a:rPr lang="en-GB" sz="900" dirty="0">
                          <a:latin typeface="Arial" panose="020B0604020202020204" pitchFamily="34" charset="0"/>
                          <a:cs typeface="Arial" panose="020B0604020202020204" pitchFamily="34" charset="0"/>
                        </a:rPr>
                        <a:t>Sequential</a:t>
                      </a:r>
                    </a:p>
                  </a:txBody>
                  <a:tcPr marL="55440" marR="55440"/>
                </a:tc>
                <a:tc>
                  <a:txBody>
                    <a:bodyPr/>
                    <a:lstStyle/>
                    <a:p>
                      <a:pPr algn="ctr"/>
                      <a:r>
                        <a:rPr lang="en-GB" sz="900" dirty="0">
                          <a:latin typeface="Arial" panose="020B0604020202020204" pitchFamily="34" charset="0"/>
                          <a:cs typeface="Arial" panose="020B0604020202020204" pitchFamily="34" charset="0"/>
                        </a:rPr>
                        <a:t>3,721,368</a:t>
                      </a:r>
                    </a:p>
                  </a:txBody>
                  <a:tcPr marL="55440" marR="55440"/>
                </a:tc>
                <a:tc>
                  <a:txBody>
                    <a:bodyPr/>
                    <a:lstStyle/>
                    <a:p>
                      <a:pPr algn="ctr"/>
                      <a:r>
                        <a:rPr lang="en-GB" sz="900" dirty="0">
                          <a:latin typeface="Arial" panose="020B0604020202020204" pitchFamily="34" charset="0"/>
                          <a:cs typeface="Arial" panose="020B0604020202020204" pitchFamily="34" charset="0"/>
                        </a:rPr>
                        <a:t>1,530,869</a:t>
                      </a:r>
                    </a:p>
                  </a:txBody>
                  <a:tcPr marL="55440" marR="55440"/>
                </a:tc>
                <a:tc>
                  <a:txBody>
                    <a:bodyPr/>
                    <a:lstStyle/>
                    <a:p>
                      <a:pPr algn="ctr"/>
                      <a:r>
                        <a:rPr lang="en-GB" sz="900" dirty="0">
                          <a:latin typeface="Arial" panose="020B0604020202020204" pitchFamily="34" charset="0"/>
                          <a:cs typeface="Arial" panose="020B0604020202020204" pitchFamily="34" charset="0"/>
                        </a:rPr>
                        <a:t>747,771</a:t>
                      </a:r>
                    </a:p>
                  </a:txBody>
                  <a:tcPr marL="55440" marR="55440"/>
                </a:tc>
                <a:tc>
                  <a:txBody>
                    <a:bodyPr/>
                    <a:lstStyle/>
                    <a:p>
                      <a:pPr algn="ctr"/>
                      <a:r>
                        <a:rPr lang="en-GB" sz="900" dirty="0">
                          <a:latin typeface="Arial" panose="020B0604020202020204" pitchFamily="34" charset="0"/>
                          <a:cs typeface="Arial" panose="020B0604020202020204" pitchFamily="34" charset="0"/>
                        </a:rPr>
                        <a:t>127,402</a:t>
                      </a:r>
                    </a:p>
                  </a:txBody>
                  <a:tcPr marL="55440" marR="55440"/>
                </a:tc>
                <a:extLst>
                  <a:ext uri="{0D108BD9-81ED-4DB2-BD59-A6C34878D82A}">
                    <a16:rowId xmlns:a16="http://schemas.microsoft.com/office/drawing/2014/main" val="3522511555"/>
                  </a:ext>
                </a:extLst>
              </a:tr>
              <a:tr h="0">
                <a:tc>
                  <a:txBody>
                    <a:bodyPr/>
                    <a:lstStyle/>
                    <a:p>
                      <a:r>
                        <a:rPr lang="en-GB" sz="900" dirty="0">
                          <a:latin typeface="Arial" panose="020B0604020202020204" pitchFamily="34" charset="0"/>
                          <a:cs typeface="Arial" panose="020B0604020202020204" pitchFamily="34" charset="0"/>
                        </a:rPr>
                        <a:t>Exclusionary</a:t>
                      </a:r>
                    </a:p>
                  </a:txBody>
                  <a:tcPr marL="55440" marR="55440"/>
                </a:tc>
                <a:tc>
                  <a:txBody>
                    <a:bodyPr/>
                    <a:lstStyle/>
                    <a:p>
                      <a:pPr algn="ctr"/>
                      <a:r>
                        <a:rPr lang="en-GB" sz="900" dirty="0">
                          <a:latin typeface="Arial" panose="020B0604020202020204" pitchFamily="34" charset="0"/>
                          <a:cs typeface="Arial" panose="020B0604020202020204" pitchFamily="34" charset="0"/>
                        </a:rPr>
                        <a:t>3,584,177</a:t>
                      </a:r>
                    </a:p>
                  </a:txBody>
                  <a:tcPr marL="55440" marR="55440"/>
                </a:tc>
                <a:tc>
                  <a:txBody>
                    <a:bodyPr/>
                    <a:lstStyle/>
                    <a:p>
                      <a:pPr algn="ctr"/>
                      <a:r>
                        <a:rPr lang="en-GB" sz="900" dirty="0">
                          <a:latin typeface="Arial" panose="020B0604020202020204" pitchFamily="34" charset="0"/>
                          <a:cs typeface="Arial" panose="020B0604020202020204" pitchFamily="34" charset="0"/>
                        </a:rPr>
                        <a:t>1,393,678</a:t>
                      </a:r>
                    </a:p>
                  </a:txBody>
                  <a:tcPr marL="55440" marR="55440"/>
                </a:tc>
                <a:tc>
                  <a:txBody>
                    <a:bodyPr/>
                    <a:lstStyle/>
                    <a:p>
                      <a:pPr algn="ctr"/>
                      <a:r>
                        <a:rPr lang="en-GB" sz="900" dirty="0">
                          <a:latin typeface="Arial" panose="020B0604020202020204" pitchFamily="34" charset="0"/>
                          <a:cs typeface="Arial" panose="020B0604020202020204" pitchFamily="34" charset="0"/>
                        </a:rPr>
                        <a:t>624,178</a:t>
                      </a:r>
                    </a:p>
                  </a:txBody>
                  <a:tcPr marL="55440" marR="55440"/>
                </a:tc>
                <a:tc>
                  <a:txBody>
                    <a:bodyPr/>
                    <a:lstStyle/>
                    <a:p>
                      <a:pPr algn="ctr"/>
                      <a:r>
                        <a:rPr lang="en-GB" sz="900" dirty="0">
                          <a:latin typeface="Arial" panose="020B0604020202020204" pitchFamily="34" charset="0"/>
                          <a:cs typeface="Arial" panose="020B0604020202020204" pitchFamily="34" charset="0"/>
                        </a:rPr>
                        <a:t>3,809</a:t>
                      </a:r>
                    </a:p>
                  </a:txBody>
                  <a:tcPr marL="55440" marR="55440"/>
                </a:tc>
                <a:extLst>
                  <a:ext uri="{0D108BD9-81ED-4DB2-BD59-A6C34878D82A}">
                    <a16:rowId xmlns:a16="http://schemas.microsoft.com/office/drawing/2014/main" val="3025371456"/>
                  </a:ext>
                </a:extLst>
              </a:tr>
              <a:tr h="0">
                <a:tc>
                  <a:txBody>
                    <a:bodyPr/>
                    <a:lstStyle/>
                    <a:p>
                      <a:r>
                        <a:rPr lang="en-GB" sz="900" dirty="0">
                          <a:latin typeface="Arial" panose="020B0604020202020204" pitchFamily="34" charset="0"/>
                          <a:cs typeface="Arial" panose="020B0604020202020204" pitchFamily="34" charset="0"/>
                        </a:rPr>
                        <a:t>Hotspot panel</a:t>
                      </a:r>
                    </a:p>
                  </a:txBody>
                  <a:tcPr marL="55440" marR="55440"/>
                </a:tc>
                <a:tc>
                  <a:txBody>
                    <a:bodyPr/>
                    <a:lstStyle/>
                    <a:p>
                      <a:pPr algn="ctr"/>
                      <a:r>
                        <a:rPr lang="en-GB" sz="900" dirty="0">
                          <a:latin typeface="Arial" panose="020B0604020202020204" pitchFamily="34" charset="0"/>
                          <a:cs typeface="Arial" panose="020B0604020202020204" pitchFamily="34" charset="0"/>
                        </a:rPr>
                        <a:t>4,331,295</a:t>
                      </a:r>
                    </a:p>
                  </a:txBody>
                  <a:tcPr marL="55440" marR="55440"/>
                </a:tc>
                <a:tc>
                  <a:txBody>
                    <a:bodyPr/>
                    <a:lstStyle/>
                    <a:p>
                      <a:pPr algn="ctr"/>
                      <a:r>
                        <a:rPr lang="en-GB" sz="900" dirty="0">
                          <a:latin typeface="Arial" panose="020B0604020202020204" pitchFamily="34" charset="0"/>
                          <a:cs typeface="Arial" panose="020B0604020202020204" pitchFamily="34" charset="0"/>
                        </a:rPr>
                        <a:t>2,140,795</a:t>
                      </a:r>
                    </a:p>
                  </a:txBody>
                  <a:tcPr marL="55440" marR="55440"/>
                </a:tc>
                <a:tc>
                  <a:txBody>
                    <a:bodyPr/>
                    <a:lstStyle/>
                    <a:p>
                      <a:pPr algn="ctr"/>
                      <a:r>
                        <a:rPr lang="en-GB" sz="900" dirty="0">
                          <a:latin typeface="Arial" panose="020B0604020202020204" pitchFamily="34" charset="0"/>
                          <a:cs typeface="Arial" panose="020B0604020202020204" pitchFamily="34" charset="0"/>
                        </a:rPr>
                        <a:t>871,211</a:t>
                      </a:r>
                    </a:p>
                  </a:txBody>
                  <a:tcPr marL="55440" marR="55440"/>
                </a:tc>
                <a:tc>
                  <a:txBody>
                    <a:bodyPr/>
                    <a:lstStyle/>
                    <a:p>
                      <a:pPr algn="ctr"/>
                      <a:r>
                        <a:rPr lang="en-GB" sz="900" dirty="0">
                          <a:latin typeface="Arial" panose="020B0604020202020204" pitchFamily="34" charset="0"/>
                          <a:cs typeface="Arial" panose="020B0604020202020204" pitchFamily="34" charset="0"/>
                        </a:rPr>
                        <a:t>250,842</a:t>
                      </a:r>
                    </a:p>
                  </a:txBody>
                  <a:tcPr marL="55440" marR="55440"/>
                </a:tc>
                <a:extLst>
                  <a:ext uri="{0D108BD9-81ED-4DB2-BD59-A6C34878D82A}">
                    <a16:rowId xmlns:a16="http://schemas.microsoft.com/office/drawing/2014/main" val="691868144"/>
                  </a:ext>
                </a:extLst>
              </a:tr>
              <a:tr h="0">
                <a:tc gridSpan="5">
                  <a:txBody>
                    <a:bodyPr/>
                    <a:lstStyle/>
                    <a:p>
                      <a:r>
                        <a:rPr lang="en-GB" sz="900" dirty="0">
                          <a:latin typeface="Arial" panose="020B0604020202020204" pitchFamily="34" charset="0"/>
                          <a:cs typeface="Arial" panose="020B0604020202020204" pitchFamily="34" charset="0"/>
                        </a:rPr>
                        <a:t>NOTE: Costs are given in 2017 US dollars</a:t>
                      </a:r>
                    </a:p>
                  </a:txBody>
                  <a:tcPr marL="55440" marR="55440">
                    <a:noFill/>
                  </a:tcPr>
                </a:tc>
                <a:tc hMerge="1">
                  <a:txBody>
                    <a:bodyPr/>
                    <a:lstStyle/>
                    <a:p>
                      <a:endParaRPr lang="en-GB" sz="900" dirty="0">
                        <a:latin typeface="Arial" panose="020B0604020202020204" pitchFamily="34" charset="0"/>
                        <a:cs typeface="Arial" panose="020B0604020202020204" pitchFamily="34" charset="0"/>
                      </a:endParaRPr>
                    </a:p>
                  </a:txBody>
                  <a:tcPr marL="55440" marR="55440"/>
                </a:tc>
                <a:tc hMerge="1">
                  <a:txBody>
                    <a:bodyPr/>
                    <a:lstStyle/>
                    <a:p>
                      <a:endParaRPr lang="en-GB" sz="900" dirty="0">
                        <a:latin typeface="Arial" panose="020B0604020202020204" pitchFamily="34" charset="0"/>
                        <a:cs typeface="Arial" panose="020B0604020202020204" pitchFamily="34" charset="0"/>
                      </a:endParaRPr>
                    </a:p>
                  </a:txBody>
                  <a:tcPr marL="55440" marR="55440"/>
                </a:tc>
                <a:tc hMerge="1">
                  <a:txBody>
                    <a:bodyPr/>
                    <a:lstStyle/>
                    <a:p>
                      <a:endParaRPr lang="en-GB" sz="900" dirty="0">
                        <a:latin typeface="Arial" panose="020B0604020202020204" pitchFamily="34" charset="0"/>
                        <a:cs typeface="Arial" panose="020B0604020202020204" pitchFamily="34" charset="0"/>
                      </a:endParaRPr>
                    </a:p>
                  </a:txBody>
                  <a:tcPr marL="55440" marR="55440"/>
                </a:tc>
                <a:tc hMerge="1">
                  <a:txBody>
                    <a:bodyPr/>
                    <a:lstStyle/>
                    <a:p>
                      <a:endParaRPr lang="en-GB" sz="900" dirty="0">
                        <a:latin typeface="Arial" panose="020B0604020202020204" pitchFamily="34" charset="0"/>
                        <a:cs typeface="Arial" panose="020B0604020202020204" pitchFamily="34" charset="0"/>
                      </a:endParaRPr>
                    </a:p>
                  </a:txBody>
                  <a:tcPr marL="55440" marR="55440"/>
                </a:tc>
                <a:extLst>
                  <a:ext uri="{0D108BD9-81ED-4DB2-BD59-A6C34878D82A}">
                    <a16:rowId xmlns:a16="http://schemas.microsoft.com/office/drawing/2014/main" val="3509243253"/>
                  </a:ext>
                </a:extLst>
              </a:tr>
            </a:tbl>
          </a:graphicData>
        </a:graphic>
      </p:graphicFrame>
      <p:sp>
        <p:nvSpPr>
          <p:cNvPr id="15" name="TextBox 14">
            <a:extLst>
              <a:ext uri="{FF2B5EF4-FFF2-40B4-BE49-F238E27FC236}">
                <a16:creationId xmlns:a16="http://schemas.microsoft.com/office/drawing/2014/main" id="{64482AB8-35FA-F129-C110-B3C8441A93B9}"/>
              </a:ext>
            </a:extLst>
          </p:cNvPr>
          <p:cNvSpPr txBox="1"/>
          <p:nvPr/>
        </p:nvSpPr>
        <p:spPr>
          <a:xfrm>
            <a:off x="619125" y="3872407"/>
            <a:ext cx="3545009" cy="246221"/>
          </a:xfrm>
          <a:prstGeom prst="rect">
            <a:avLst/>
          </a:prstGeom>
          <a:noFill/>
        </p:spPr>
        <p:txBody>
          <a:bodyPr wrap="none" lIns="0" tIns="0" rIns="0" bIns="0" rtlCol="0">
            <a:spAutoFit/>
          </a:bodyPr>
          <a:lstStyle/>
          <a:p>
            <a:r>
              <a:rPr lang="en-GB" sz="1600" b="1" dirty="0">
                <a:solidFill>
                  <a:schemeClr val="accent1"/>
                </a:solidFill>
                <a:latin typeface="Arial" panose="020B0604020202020204" pitchFamily="34" charset="0"/>
                <a:ea typeface="Aileron" charset="0"/>
                <a:cs typeface="Arial" panose="020B0604020202020204" pitchFamily="34" charset="0"/>
              </a:rPr>
              <a:t>Total cost vs cost difference vs NGS</a:t>
            </a:r>
          </a:p>
        </p:txBody>
      </p:sp>
    </p:spTree>
    <p:extLst>
      <p:ext uri="{BB962C8B-B14F-4D97-AF65-F5344CB8AC3E}">
        <p14:creationId xmlns:p14="http://schemas.microsoft.com/office/powerpoint/2010/main" val="257894476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2197738" y="933149"/>
            <a:ext cx="7796529" cy="4967097"/>
          </a:xfrm>
          <a:prstGeom prst="rect">
            <a:avLst/>
          </a:prstGeom>
        </p:spPr>
      </p:pic>
      <p:sp>
        <p:nvSpPr>
          <p:cNvPr id="2" name="Title 1">
            <a:extLst>
              <a:ext uri="{FF2B5EF4-FFF2-40B4-BE49-F238E27FC236}">
                <a16:creationId xmlns:a16="http://schemas.microsoft.com/office/drawing/2014/main" id="{48FB16B3-152D-4046-970B-342CF5117356}"/>
              </a:ext>
            </a:extLst>
          </p:cNvPr>
          <p:cNvSpPr>
            <a:spLocks noGrp="1"/>
          </p:cNvSpPr>
          <p:nvPr>
            <p:ph type="title"/>
          </p:nvPr>
        </p:nvSpPr>
        <p:spPr>
          <a:xfrm>
            <a:off x="619201" y="259200"/>
            <a:ext cx="10963199" cy="864000"/>
          </a:xfrm>
        </p:spPr>
        <p:txBody>
          <a:bodyPr>
            <a:normAutofit/>
          </a:bodyPr>
          <a:lstStyle/>
          <a:p>
            <a:r>
              <a:rPr lang="en-GB" dirty="0"/>
              <a:t>But does this necessarily apply worldwide?</a:t>
            </a:r>
          </a:p>
        </p:txBody>
      </p:sp>
      <p:sp>
        <p:nvSpPr>
          <p:cNvPr id="6" name="Content Placeholder 5">
            <a:extLst>
              <a:ext uri="{FF2B5EF4-FFF2-40B4-BE49-F238E27FC236}">
                <a16:creationId xmlns:a16="http://schemas.microsoft.com/office/drawing/2014/main" id="{84FD4DEB-0710-9BEF-FFBC-B1EF6B63CCE4}"/>
              </a:ext>
            </a:extLst>
          </p:cNvPr>
          <p:cNvSpPr>
            <a:spLocks noGrp="1"/>
          </p:cNvSpPr>
          <p:nvPr>
            <p:ph sz="quarter" idx="15"/>
          </p:nvPr>
        </p:nvSpPr>
        <p:spPr/>
        <p:txBody>
          <a:bodyPr anchor="b"/>
          <a:lstStyle/>
          <a:p>
            <a:pPr defTabSz="1088423">
              <a:defRPr/>
            </a:pPr>
            <a:r>
              <a:rPr lang="en-GB" sz="1200" dirty="0">
                <a:solidFill>
                  <a:schemeClr val="tx2"/>
                </a:solidFill>
              </a:rPr>
              <a:t>ALK, anaplastic lymphoma kinase; BRAF, B-Raf proto-oncogene; </a:t>
            </a:r>
            <a:r>
              <a:rPr lang="en-GB" sz="1200" dirty="0">
                <a:solidFill>
                  <a:schemeClr val="tx2"/>
                </a:solidFill>
                <a:latin typeface="Arial" panose="020B0604020202020204" pitchFamily="34" charset="0"/>
                <a:cs typeface="Arial" panose="020B0604020202020204" pitchFamily="34" charset="0"/>
              </a:rPr>
              <a:t>EGFR, epidermal growth factor receptor; HER2, human epidermal growth factor receptor 2; KRAS, Kirsten rat sarcoma virus; PI3K, phosphoinositide-3-kinase; WT, wild-type</a:t>
            </a:r>
          </a:p>
          <a:p>
            <a:pPr defTabSz="1088423">
              <a:defRPr/>
            </a:pPr>
            <a:r>
              <a:rPr lang="en-GB" sz="1200" dirty="0">
                <a:solidFill>
                  <a:schemeClr val="tx2"/>
                </a:solidFill>
                <a:latin typeface="Arial" panose="020B0604020202020204" pitchFamily="34" charset="0"/>
                <a:cs typeface="Arial" panose="020B0604020202020204" pitchFamily="34" charset="0"/>
              </a:rPr>
              <a:t>Calvayrac O, et al. Eur Respir J. 2017;49:1601734</a:t>
            </a:r>
          </a:p>
        </p:txBody>
      </p:sp>
      <p:sp>
        <p:nvSpPr>
          <p:cNvPr id="7" name="Rectangle: Diagonal Corners Rounded 103">
            <a:extLst>
              <a:ext uri="{FF2B5EF4-FFF2-40B4-BE49-F238E27FC236}">
                <a16:creationId xmlns:a16="http://schemas.microsoft.com/office/drawing/2014/main" id="{6FC3435C-3F21-F685-DAE8-6E6DF0EA8BFC}"/>
              </a:ext>
            </a:extLst>
          </p:cNvPr>
          <p:cNvSpPr/>
          <p:nvPr/>
        </p:nvSpPr>
        <p:spPr>
          <a:xfrm>
            <a:off x="939668" y="5071740"/>
            <a:ext cx="10312665" cy="1021556"/>
          </a:xfrm>
          <a:prstGeom prst="round2DiagRect">
            <a:avLst/>
          </a:prstGeom>
          <a:solidFill>
            <a:schemeClr val="accent1"/>
          </a:solidFill>
        </p:spPr>
        <p:txBody>
          <a:bodyPr wrap="square">
            <a:spAutoFit/>
          </a:bodyPr>
          <a:lstStyle/>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In East Asia, predominant </a:t>
            </a:r>
            <a:r>
              <a:rPr lang="en-GB" sz="1800" i="1" dirty="0">
                <a:solidFill>
                  <a:schemeClr val="bg1"/>
                </a:solidFill>
                <a:latin typeface="Arial" panose="020B0604020202020204" pitchFamily="34" charset="0"/>
                <a:cs typeface="Arial" panose="020B0604020202020204" pitchFamily="34" charset="0"/>
              </a:rPr>
              <a:t>EGFR</a:t>
            </a:r>
            <a:r>
              <a:rPr lang="en-GB" sz="1800" dirty="0">
                <a:solidFill>
                  <a:schemeClr val="bg1"/>
                </a:solidFill>
                <a:latin typeface="Arial" panose="020B0604020202020204" pitchFamily="34" charset="0"/>
                <a:cs typeface="Arial" panose="020B0604020202020204" pitchFamily="34" charset="0"/>
              </a:rPr>
              <a:t>+ population is actionable!</a:t>
            </a: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rPr>
              <a:t>Thus, if we replace </a:t>
            </a:r>
            <a:r>
              <a:rPr lang="en-GB" sz="1800" i="1" dirty="0">
                <a:solidFill>
                  <a:schemeClr val="bg1"/>
                </a:solidFill>
                <a:latin typeface="Arial" panose="020B0604020202020204" pitchFamily="34" charset="0"/>
                <a:cs typeface="Arial" panose="020B0604020202020204" pitchFamily="34" charset="0"/>
              </a:rPr>
              <a:t>KRAS </a:t>
            </a:r>
            <a:r>
              <a:rPr lang="en-GB" sz="1800" dirty="0">
                <a:solidFill>
                  <a:schemeClr val="bg1"/>
                </a:solidFill>
                <a:latin typeface="Arial" panose="020B0604020202020204" pitchFamily="34" charset="0"/>
                <a:cs typeface="Arial" panose="020B0604020202020204" pitchFamily="34" charset="0"/>
              </a:rPr>
              <a:t>with </a:t>
            </a:r>
            <a:r>
              <a:rPr lang="en-GB" sz="1800" i="1" dirty="0">
                <a:solidFill>
                  <a:schemeClr val="bg1"/>
                </a:solidFill>
                <a:latin typeface="Arial" panose="020B0604020202020204" pitchFamily="34" charset="0"/>
                <a:cs typeface="Arial" panose="020B0604020202020204" pitchFamily="34" charset="0"/>
              </a:rPr>
              <a:t>EGFR </a:t>
            </a:r>
            <a:r>
              <a:rPr lang="en-GB" sz="1800" dirty="0">
                <a:solidFill>
                  <a:schemeClr val="bg1"/>
                </a:solidFill>
                <a:latin typeface="Arial" panose="020B0604020202020204" pitchFamily="34" charset="0"/>
                <a:cs typeface="Arial" panose="020B0604020202020204" pitchFamily="34" charset="0"/>
              </a:rPr>
              <a:t>and use the </a:t>
            </a:r>
            <a:r>
              <a:rPr lang="en-GB" sz="1800" b="1" dirty="0">
                <a:solidFill>
                  <a:schemeClr val="bg1"/>
                </a:solidFill>
                <a:latin typeface="Arial" panose="020B0604020202020204" pitchFamily="34" charset="0"/>
                <a:cs typeface="Arial" panose="020B0604020202020204" pitchFamily="34" charset="0"/>
              </a:rPr>
              <a:t>exclusionary approach </a:t>
            </a:r>
            <a:r>
              <a:rPr lang="en-GB" sz="1800" dirty="0">
                <a:solidFill>
                  <a:schemeClr val="bg1"/>
                </a:solidFill>
                <a:latin typeface="Arial" panose="020B0604020202020204" pitchFamily="34" charset="0"/>
                <a:cs typeface="Arial" panose="020B0604020202020204" pitchFamily="34" charset="0"/>
                <a:sym typeface="Wingdings" panose="05000000000000000000" pitchFamily="2" charset="2"/>
              </a:rPr>
              <a:t> we may see these findings less significant</a:t>
            </a:r>
          </a:p>
        </p:txBody>
      </p:sp>
      <p:sp>
        <p:nvSpPr>
          <p:cNvPr id="10" name="Slide Number Placeholder 9">
            <a:extLst>
              <a:ext uri="{FF2B5EF4-FFF2-40B4-BE49-F238E27FC236}">
                <a16:creationId xmlns:a16="http://schemas.microsoft.com/office/drawing/2014/main" id="{1085228A-D89F-D8DF-339D-38C144729749}"/>
              </a:ext>
            </a:extLst>
          </p:cNvPr>
          <p:cNvSpPr>
            <a:spLocks noGrp="1"/>
          </p:cNvSpPr>
          <p:nvPr>
            <p:ph type="sldNum" sz="quarter" idx="4"/>
          </p:nvPr>
        </p:nvSpPr>
        <p:spPr/>
        <p:txBody>
          <a:bodyPr/>
          <a:lstStyle/>
          <a:p>
            <a:fld id="{FCE43C0F-8A7B-3A4B-9DB5-B3472E36E833}" type="slidenum">
              <a:rPr lang="en-GB" smtClean="0"/>
              <a:pPr/>
              <a:t>28</a:t>
            </a:fld>
            <a:endParaRPr lang="en-GB" dirty="0"/>
          </a:p>
        </p:txBody>
      </p:sp>
    </p:spTree>
    <p:extLst>
      <p:ext uri="{BB962C8B-B14F-4D97-AF65-F5344CB8AC3E}">
        <p14:creationId xmlns:p14="http://schemas.microsoft.com/office/powerpoint/2010/main" val="276545728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9923FF3-4BD5-1221-1219-CD6502C4623D}"/>
              </a:ext>
            </a:extLst>
          </p:cNvPr>
          <p:cNvCxnSpPr>
            <a:cxnSpLocks/>
          </p:cNvCxnSpPr>
          <p:nvPr/>
        </p:nvCxnSpPr>
        <p:spPr>
          <a:xfrm>
            <a:off x="6314779" y="4293522"/>
            <a:ext cx="540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Title 6">
            <a:extLst>
              <a:ext uri="{FF2B5EF4-FFF2-40B4-BE49-F238E27FC236}">
                <a16:creationId xmlns:a16="http://schemas.microsoft.com/office/drawing/2014/main" id="{25F9699E-A6FD-D200-B488-9F9889BB33DE}"/>
              </a:ext>
            </a:extLst>
          </p:cNvPr>
          <p:cNvSpPr>
            <a:spLocks noGrp="1"/>
          </p:cNvSpPr>
          <p:nvPr>
            <p:ph type="title"/>
          </p:nvPr>
        </p:nvSpPr>
        <p:spPr/>
        <p:txBody>
          <a:bodyPr/>
          <a:lstStyle/>
          <a:p>
            <a:r>
              <a:rPr lang="en-GB" dirty="0"/>
              <a:t>Clinical and economic impact of upfront ngs for </a:t>
            </a:r>
            <a:r>
              <a:rPr lang="en-GB" cap="none" dirty="0"/>
              <a:t>m</a:t>
            </a:r>
            <a:r>
              <a:rPr lang="en-GB" dirty="0"/>
              <a:t>nsclc in east asia </a:t>
            </a:r>
          </a:p>
        </p:txBody>
      </p:sp>
      <p:sp>
        <p:nvSpPr>
          <p:cNvPr id="3" name="Slide Number Placeholder 2">
            <a:extLst>
              <a:ext uri="{FF2B5EF4-FFF2-40B4-BE49-F238E27FC236}">
                <a16:creationId xmlns:a16="http://schemas.microsoft.com/office/drawing/2014/main" id="{20D631B2-0B2A-4016-A467-373C5E95FD0E}"/>
              </a:ext>
            </a:extLst>
          </p:cNvPr>
          <p:cNvSpPr>
            <a:spLocks noGrp="1"/>
          </p:cNvSpPr>
          <p:nvPr>
            <p:ph type="sldNum" sz="quarter" idx="4"/>
          </p:nvPr>
        </p:nvSpPr>
        <p:spPr/>
        <p:txBody>
          <a:bodyPr/>
          <a:lstStyle/>
          <a:p>
            <a:fld id="{642CD222-1684-4FC0-B7FF-89270E95F63F}" type="slidenum">
              <a:rPr lang="en-GB" smtClean="0"/>
              <a:pPr/>
              <a:t>29</a:t>
            </a:fld>
            <a:endParaRPr lang="en-GB" dirty="0"/>
          </a:p>
        </p:txBody>
      </p:sp>
      <p:sp>
        <p:nvSpPr>
          <p:cNvPr id="8" name="Content Placeholder 7">
            <a:extLst>
              <a:ext uri="{FF2B5EF4-FFF2-40B4-BE49-F238E27FC236}">
                <a16:creationId xmlns:a16="http://schemas.microsoft.com/office/drawing/2014/main" id="{D8A72D91-760E-9DF0-D7E8-D39B0934A50E}"/>
              </a:ext>
            </a:extLst>
          </p:cNvPr>
          <p:cNvSpPr>
            <a:spLocks noGrp="1"/>
          </p:cNvSpPr>
          <p:nvPr>
            <p:ph sz="quarter" idx="15"/>
          </p:nvPr>
        </p:nvSpPr>
        <p:spPr/>
        <p:txBody>
          <a:bodyPr/>
          <a:lstStyle/>
          <a:p>
            <a:r>
              <a:rPr lang="en-GB" sz="1200" dirty="0">
                <a:solidFill>
                  <a:schemeClr val="tx2"/>
                </a:solidFill>
                <a:latin typeface="Arial" panose="020B0604020202020204" pitchFamily="34" charset="0"/>
                <a:cs typeface="Arial" panose="020B0604020202020204" pitchFamily="34" charset="0"/>
              </a:rPr>
              <a:t>mNSCLC, metastatic non-small cell lung cancer; NGS, next generation sequencing</a:t>
            </a:r>
          </a:p>
          <a:p>
            <a:r>
              <a:rPr lang="en-GB" sz="1200" dirty="0">
                <a:solidFill>
                  <a:schemeClr val="tx2"/>
                </a:solidFill>
                <a:latin typeface="Arial" panose="020B0604020202020204" pitchFamily="34" charset="0"/>
                <a:cs typeface="Arial" panose="020B0604020202020204" pitchFamily="34" charset="0"/>
              </a:rPr>
              <a:t>Loong HH, et al. JTO Clin Res Rep. 2022;3:100290</a:t>
            </a:r>
          </a:p>
        </p:txBody>
      </p:sp>
      <p:sp>
        <p:nvSpPr>
          <p:cNvPr id="12" name="object 35">
            <a:extLst>
              <a:ext uri="{FF2B5EF4-FFF2-40B4-BE49-F238E27FC236}">
                <a16:creationId xmlns:a16="http://schemas.microsoft.com/office/drawing/2014/main" id="{8A933936-4A72-6A78-1F84-869681827846}"/>
              </a:ext>
            </a:extLst>
          </p:cNvPr>
          <p:cNvSpPr txBox="1"/>
          <p:nvPr/>
        </p:nvSpPr>
        <p:spPr>
          <a:xfrm>
            <a:off x="5265132" y="2708920"/>
            <a:ext cx="542836" cy="262123"/>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90000"/>
              </a:lnSpc>
              <a:spcAft>
                <a:spcPts val="0"/>
              </a:spcAft>
              <a:buClrTx/>
              <a:buSzTx/>
              <a:buFontTx/>
              <a:buNone/>
              <a:tabLst/>
              <a:defRPr/>
            </a:pPr>
            <a:r>
              <a:rPr lang="en-GB" sz="900" i="1" spc="-15" dirty="0">
                <a:solidFill>
                  <a:prstClr val="black"/>
                </a:solidFill>
                <a:latin typeface="Arial" panose="020B0604020202020204" pitchFamily="34" charset="0"/>
                <a:cs typeface="Arial" panose="020B0604020202020204" pitchFamily="34" charset="0"/>
              </a:rPr>
              <a:t>Enough</a:t>
            </a:r>
            <a:br>
              <a:rPr lang="en-GB" sz="900" i="1" spc="-15" dirty="0">
                <a:solidFill>
                  <a:prstClr val="black"/>
                </a:solidFill>
                <a:latin typeface="Arial" panose="020B0604020202020204" pitchFamily="34" charset="0"/>
                <a:cs typeface="Arial" panose="020B0604020202020204" pitchFamily="34" charset="0"/>
              </a:rPr>
            </a:br>
            <a:r>
              <a:rPr lang="en-GB" sz="900" i="1" spc="-15" dirty="0">
                <a:solidFill>
                  <a:prstClr val="black"/>
                </a:solidFill>
                <a:latin typeface="Arial" panose="020B0604020202020204" pitchFamily="34" charset="0"/>
                <a:cs typeface="Arial" panose="020B0604020202020204" pitchFamily="34" charset="0"/>
              </a:rPr>
              <a:t>tissue</a:t>
            </a:r>
            <a:endParaRPr kumimoji="0" lang="en-GB" sz="900" i="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bject 35">
            <a:extLst>
              <a:ext uri="{FF2B5EF4-FFF2-40B4-BE49-F238E27FC236}">
                <a16:creationId xmlns:a16="http://schemas.microsoft.com/office/drawing/2014/main" id="{CE73C82E-628B-CE32-DA02-4BB1216C6524}"/>
              </a:ext>
            </a:extLst>
          </p:cNvPr>
          <p:cNvSpPr txBox="1"/>
          <p:nvPr/>
        </p:nvSpPr>
        <p:spPr>
          <a:xfrm>
            <a:off x="5087888" y="4254429"/>
            <a:ext cx="1310440" cy="262123"/>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90000"/>
              </a:lnSpc>
              <a:spcAft>
                <a:spcPts val="0"/>
              </a:spcAft>
              <a:buClrTx/>
              <a:buSzTx/>
              <a:buFontTx/>
              <a:buNone/>
              <a:tabLst/>
              <a:defRPr/>
            </a:pPr>
            <a:r>
              <a:rPr lang="en-GB" sz="900" i="1" spc="-15" dirty="0">
                <a:solidFill>
                  <a:prstClr val="black"/>
                </a:solidFill>
                <a:latin typeface="Arial" panose="020B0604020202020204" pitchFamily="34" charset="0"/>
                <a:cs typeface="Arial" panose="020B0604020202020204" pitchFamily="34" charset="0"/>
              </a:rPr>
              <a:t>Rebiopsy due to</a:t>
            </a:r>
            <a:br>
              <a:rPr lang="en-GB" sz="900" i="1" spc="-15" dirty="0">
                <a:solidFill>
                  <a:prstClr val="black"/>
                </a:solidFill>
                <a:latin typeface="Arial" panose="020B0604020202020204" pitchFamily="34" charset="0"/>
                <a:cs typeface="Arial" panose="020B0604020202020204" pitchFamily="34" charset="0"/>
              </a:rPr>
            </a:br>
            <a:r>
              <a:rPr lang="en-GB" sz="900" i="1" spc="-15" dirty="0">
                <a:solidFill>
                  <a:prstClr val="black"/>
                </a:solidFill>
                <a:latin typeface="Arial" panose="020B0604020202020204" pitchFamily="34" charset="0"/>
                <a:cs typeface="Arial" panose="020B0604020202020204" pitchFamily="34" charset="0"/>
              </a:rPr>
              <a:t>not enough tissue</a:t>
            </a:r>
            <a:endParaRPr kumimoji="0" lang="en-GB" sz="900" i="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object 35">
            <a:extLst>
              <a:ext uri="{FF2B5EF4-FFF2-40B4-BE49-F238E27FC236}">
                <a16:creationId xmlns:a16="http://schemas.microsoft.com/office/drawing/2014/main" id="{4CFC79C1-925A-E8DC-D88D-8FE3A310C0C4}"/>
              </a:ext>
            </a:extLst>
          </p:cNvPr>
          <p:cNvSpPr txBox="1"/>
          <p:nvPr/>
        </p:nvSpPr>
        <p:spPr>
          <a:xfrm>
            <a:off x="8040216" y="2955917"/>
            <a:ext cx="898728" cy="386773"/>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90000"/>
              </a:lnSpc>
              <a:spcAft>
                <a:spcPts val="0"/>
              </a:spcAft>
              <a:buClrTx/>
              <a:buSzTx/>
              <a:buFontTx/>
              <a:buNone/>
              <a:tabLst/>
              <a:defRPr/>
            </a:pPr>
            <a:r>
              <a:rPr lang="en-GB" sz="900" i="1" spc="-15" dirty="0">
                <a:solidFill>
                  <a:prstClr val="black"/>
                </a:solidFill>
                <a:latin typeface="Arial" panose="020B0604020202020204" pitchFamily="34" charset="0"/>
                <a:cs typeface="Arial" panose="020B0604020202020204" pitchFamily="34" charset="0"/>
              </a:rPr>
              <a:t>No actionable</a:t>
            </a:r>
            <a:br>
              <a:rPr lang="en-GB" sz="900" i="1" spc="-15" dirty="0">
                <a:solidFill>
                  <a:prstClr val="black"/>
                </a:solidFill>
                <a:latin typeface="Arial" panose="020B0604020202020204" pitchFamily="34" charset="0"/>
                <a:cs typeface="Arial" panose="020B0604020202020204" pitchFamily="34" charset="0"/>
              </a:rPr>
            </a:br>
            <a:r>
              <a:rPr lang="en-GB" sz="900" i="1" spc="-15" dirty="0">
                <a:solidFill>
                  <a:prstClr val="black"/>
                </a:solidFill>
                <a:latin typeface="Arial" panose="020B0604020202020204" pitchFamily="34" charset="0"/>
                <a:cs typeface="Arial" panose="020B0604020202020204" pitchFamily="34" charset="0"/>
              </a:rPr>
              <a:t>mutations</a:t>
            </a:r>
            <a:br>
              <a:rPr lang="en-GB" sz="900" i="1" spc="-15" dirty="0">
                <a:solidFill>
                  <a:prstClr val="black"/>
                </a:solidFill>
                <a:latin typeface="Arial" panose="020B0604020202020204" pitchFamily="34" charset="0"/>
                <a:cs typeface="Arial" panose="020B0604020202020204" pitchFamily="34" charset="0"/>
              </a:rPr>
            </a:br>
            <a:r>
              <a:rPr lang="en-GB" sz="900" i="1" spc="-15" dirty="0">
                <a:solidFill>
                  <a:prstClr val="black"/>
                </a:solidFill>
                <a:latin typeface="Arial" panose="020B0604020202020204" pitchFamily="34" charset="0"/>
                <a:cs typeface="Arial" panose="020B0604020202020204" pitchFamily="34" charset="0"/>
              </a:rPr>
              <a:t>detected</a:t>
            </a:r>
            <a:endParaRPr kumimoji="0" lang="en-GB" sz="900" i="1"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object 35">
            <a:extLst>
              <a:ext uri="{FF2B5EF4-FFF2-40B4-BE49-F238E27FC236}">
                <a16:creationId xmlns:a16="http://schemas.microsoft.com/office/drawing/2014/main" id="{319C099D-652D-A0DA-ADE0-56AF340D751C}"/>
              </a:ext>
            </a:extLst>
          </p:cNvPr>
          <p:cNvSpPr txBox="1"/>
          <p:nvPr/>
        </p:nvSpPr>
        <p:spPr>
          <a:xfrm>
            <a:off x="335360" y="3922030"/>
            <a:ext cx="1656184" cy="594522"/>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90000"/>
              </a:lnSpc>
              <a:spcAft>
                <a:spcPts val="0"/>
              </a:spcAft>
              <a:buClrTx/>
              <a:buSzTx/>
              <a:buFontTx/>
              <a:buNone/>
              <a:tabLst/>
              <a:defRPr/>
            </a:pPr>
            <a:r>
              <a:rPr lang="en-GB" sz="1400" b="1" spc="-15" dirty="0">
                <a:solidFill>
                  <a:prstClr val="black"/>
                </a:solidFill>
                <a:latin typeface="Arial" panose="020B0604020202020204" pitchFamily="34" charset="0"/>
                <a:cs typeface="Arial" panose="020B0604020202020204" pitchFamily="34" charset="0"/>
              </a:rPr>
              <a:t>Patients diagnosed</a:t>
            </a:r>
            <a:br>
              <a:rPr lang="en-GB" sz="1400" b="1" spc="-15" dirty="0">
                <a:solidFill>
                  <a:prstClr val="black"/>
                </a:solidFill>
                <a:latin typeface="Arial" panose="020B0604020202020204" pitchFamily="34" charset="0"/>
                <a:cs typeface="Arial" panose="020B0604020202020204" pitchFamily="34" charset="0"/>
              </a:rPr>
            </a:br>
            <a:r>
              <a:rPr lang="en-GB" sz="1400" b="1" spc="-15" dirty="0">
                <a:solidFill>
                  <a:prstClr val="black"/>
                </a:solidFill>
                <a:latin typeface="Arial" panose="020B0604020202020204" pitchFamily="34" charset="0"/>
                <a:cs typeface="Arial" panose="020B0604020202020204" pitchFamily="34" charset="0"/>
              </a:rPr>
              <a:t>with mNSCLC</a:t>
            </a:r>
            <a:br>
              <a:rPr lang="en-GB" sz="1400" b="1" spc="-15" dirty="0">
                <a:solidFill>
                  <a:prstClr val="black"/>
                </a:solidFill>
                <a:latin typeface="Arial" panose="020B0604020202020204" pitchFamily="34" charset="0"/>
                <a:cs typeface="Arial" panose="020B0604020202020204" pitchFamily="34" charset="0"/>
              </a:rPr>
            </a:br>
            <a:r>
              <a:rPr lang="en-GB" sz="1400" b="1" spc="-15" dirty="0">
                <a:solidFill>
                  <a:prstClr val="black"/>
                </a:solidFill>
                <a:latin typeface="Arial" panose="020B0604020202020204" pitchFamily="34" charset="0"/>
                <a:cs typeface="Arial" panose="020B0604020202020204" pitchFamily="34" charset="0"/>
              </a:rPr>
              <a:t>(biopsy performed</a:t>
            </a:r>
            <a:endParaRPr kumimoji="0" lang="en-GB" sz="1400" b="1" i="0" u="none" strike="noStrike" kern="1200" cap="none" spc="0" normalizeH="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object 35">
            <a:extLst>
              <a:ext uri="{FF2B5EF4-FFF2-40B4-BE49-F238E27FC236}">
                <a16:creationId xmlns:a16="http://schemas.microsoft.com/office/drawing/2014/main" id="{BD6097C0-B308-0308-FAE3-CEF69356B3AB}"/>
              </a:ext>
            </a:extLst>
          </p:cNvPr>
          <p:cNvSpPr txBox="1"/>
          <p:nvPr/>
        </p:nvSpPr>
        <p:spPr>
          <a:xfrm>
            <a:off x="7814845" y="4031399"/>
            <a:ext cx="711200" cy="262123"/>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90000"/>
              </a:lnSpc>
              <a:spcAft>
                <a:spcPts val="0"/>
              </a:spcAft>
              <a:buClrTx/>
              <a:buSzTx/>
              <a:buFontTx/>
              <a:buNone/>
              <a:tabLst/>
              <a:defRPr/>
            </a:pPr>
            <a:r>
              <a:rPr lang="en-GB" sz="900" i="1" spc="-15" dirty="0">
                <a:solidFill>
                  <a:schemeClr val="accent1"/>
                </a:solidFill>
                <a:latin typeface="Arial" panose="020B0604020202020204" pitchFamily="34" charset="0"/>
                <a:cs typeface="Arial" panose="020B0604020202020204" pitchFamily="34" charset="0"/>
              </a:rPr>
              <a:t>Go back </a:t>
            </a:r>
            <a:br>
              <a:rPr lang="en-GB" sz="900" i="1" spc="-15" dirty="0">
                <a:solidFill>
                  <a:schemeClr val="accent1"/>
                </a:solidFill>
                <a:latin typeface="Arial" panose="020B0604020202020204" pitchFamily="34" charset="0"/>
                <a:cs typeface="Arial" panose="020B0604020202020204" pitchFamily="34" charset="0"/>
              </a:rPr>
            </a:br>
            <a:r>
              <a:rPr lang="en-GB" sz="900" i="1" spc="-15" dirty="0">
                <a:solidFill>
                  <a:schemeClr val="accent1"/>
                </a:solidFill>
                <a:latin typeface="Arial" panose="020B0604020202020204" pitchFamily="34" charset="0"/>
                <a:cs typeface="Arial" panose="020B0604020202020204" pitchFamily="34" charset="0"/>
              </a:rPr>
              <a:t>to test</a:t>
            </a:r>
            <a:endParaRPr kumimoji="0" lang="en-GB" sz="900" i="1" u="none" strike="noStrike" kern="1200" cap="none" spc="0" normalizeH="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cxnSp>
        <p:nvCxnSpPr>
          <p:cNvPr id="44" name="Straight Connector 43">
            <a:extLst>
              <a:ext uri="{FF2B5EF4-FFF2-40B4-BE49-F238E27FC236}">
                <a16:creationId xmlns:a16="http://schemas.microsoft.com/office/drawing/2014/main" id="{FE485490-E753-672B-4216-87852F71C6C7}"/>
              </a:ext>
            </a:extLst>
          </p:cNvPr>
          <p:cNvCxnSpPr>
            <a:cxnSpLocks/>
          </p:cNvCxnSpPr>
          <p:nvPr/>
        </p:nvCxnSpPr>
        <p:spPr>
          <a:xfrm>
            <a:off x="4147192" y="1844824"/>
            <a:ext cx="7308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90DCC95-EBBC-6A86-C81A-D02F3E280F6A}"/>
              </a:ext>
            </a:extLst>
          </p:cNvPr>
          <p:cNvCxnSpPr>
            <a:cxnSpLocks/>
          </p:cNvCxnSpPr>
          <p:nvPr/>
        </p:nvCxnSpPr>
        <p:spPr>
          <a:xfrm flipV="1">
            <a:off x="4152740" y="1840309"/>
            <a:ext cx="0" cy="208174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EB074F8-A840-C183-4DF1-74FD4B5B6C58}"/>
              </a:ext>
            </a:extLst>
          </p:cNvPr>
          <p:cNvSpPr txBox="1"/>
          <p:nvPr/>
        </p:nvSpPr>
        <p:spPr>
          <a:xfrm>
            <a:off x="4241775" y="1572285"/>
            <a:ext cx="1393760" cy="540000"/>
          </a:xfrm>
          <a:prstGeom prst="roundRect">
            <a:avLst/>
          </a:prstGeom>
          <a:solidFill>
            <a:schemeClr val="accent1">
              <a:lumMod val="20000"/>
              <a:lumOff val="80000"/>
            </a:schemeClr>
          </a:solidFill>
          <a:ln w="15875">
            <a:solidFill>
              <a:schemeClr val="accent1"/>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Confirmed</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actionable mutation</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/rearrangement</a:t>
            </a:r>
          </a:p>
        </p:txBody>
      </p:sp>
      <p:cxnSp>
        <p:nvCxnSpPr>
          <p:cNvPr id="48" name="Straight Connector 47">
            <a:extLst>
              <a:ext uri="{FF2B5EF4-FFF2-40B4-BE49-F238E27FC236}">
                <a16:creationId xmlns:a16="http://schemas.microsoft.com/office/drawing/2014/main" id="{E7F5CFAB-5C22-6DEA-ED62-9F897335FC89}"/>
              </a:ext>
            </a:extLst>
          </p:cNvPr>
          <p:cNvCxnSpPr>
            <a:cxnSpLocks/>
          </p:cNvCxnSpPr>
          <p:nvPr/>
        </p:nvCxnSpPr>
        <p:spPr>
          <a:xfrm>
            <a:off x="4147200" y="3914924"/>
            <a:ext cx="7179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C2141F8-CBAE-7DD5-A740-3358CB1AE883}"/>
              </a:ext>
            </a:extLst>
          </p:cNvPr>
          <p:cNvCxnSpPr>
            <a:cxnSpLocks/>
          </p:cNvCxnSpPr>
          <p:nvPr/>
        </p:nvCxnSpPr>
        <p:spPr>
          <a:xfrm>
            <a:off x="2178050" y="3340835"/>
            <a:ext cx="19790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741FDBA-BAD5-30C0-18FA-6DEE09C2A476}"/>
              </a:ext>
            </a:extLst>
          </p:cNvPr>
          <p:cNvSpPr txBox="1"/>
          <p:nvPr/>
        </p:nvSpPr>
        <p:spPr>
          <a:xfrm>
            <a:off x="2279576" y="3070835"/>
            <a:ext cx="1656184" cy="540000"/>
          </a:xfrm>
          <a:prstGeom prst="roundRect">
            <a:avLst/>
          </a:prstGeom>
          <a:solidFill>
            <a:schemeClr val="accent1">
              <a:lumMod val="20000"/>
              <a:lumOff val="80000"/>
            </a:schemeClr>
          </a:solidFill>
          <a:ln w="15875">
            <a:solidFill>
              <a:schemeClr val="accent1"/>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Sequential/</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Exclusionary/Panel</a:t>
            </a:r>
            <a:br>
              <a:rPr lang="en-GB" sz="1000" dirty="0">
                <a:latin typeface="Arial" panose="020B0604020202020204" pitchFamily="34" charset="0"/>
                <a:cs typeface="Arial" panose="020B0604020202020204" pitchFamily="34" charset="0"/>
              </a:rPr>
            </a:br>
            <a:endParaRPr lang="en-GB" sz="1000" dirty="0">
              <a:highlight>
                <a:srgbClr val="FFFF00"/>
              </a:highlight>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F6FC242-4654-533C-595D-83F5ACADAA61}"/>
              </a:ext>
            </a:extLst>
          </p:cNvPr>
          <p:cNvSpPr txBox="1"/>
          <p:nvPr/>
        </p:nvSpPr>
        <p:spPr>
          <a:xfrm>
            <a:off x="4241775" y="3662107"/>
            <a:ext cx="961950" cy="451028"/>
          </a:xfrm>
          <a:prstGeom prst="roundRect">
            <a:avLst/>
          </a:prstGeom>
          <a:solidFill>
            <a:schemeClr val="accent1">
              <a:lumMod val="20000"/>
              <a:lumOff val="80000"/>
            </a:schemeClr>
          </a:solidFill>
          <a:ln w="15875">
            <a:solidFill>
              <a:schemeClr val="accent1"/>
            </a:solidFill>
          </a:ln>
        </p:spPr>
        <p:txBody>
          <a:bodyPr wrap="square" lIns="0" tIns="91440" rIns="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No mutation</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/rearrangement</a:t>
            </a:r>
          </a:p>
        </p:txBody>
      </p:sp>
      <p:sp>
        <p:nvSpPr>
          <p:cNvPr id="32" name="Oval 31">
            <a:extLst>
              <a:ext uri="{FF2B5EF4-FFF2-40B4-BE49-F238E27FC236}">
                <a16:creationId xmlns:a16="http://schemas.microsoft.com/office/drawing/2014/main" id="{7EA0367A-63FA-FD12-16B4-2C096FBD1ABD}"/>
              </a:ext>
            </a:extLst>
          </p:cNvPr>
          <p:cNvSpPr/>
          <p:nvPr/>
        </p:nvSpPr>
        <p:spPr>
          <a:xfrm>
            <a:off x="4071740" y="3259835"/>
            <a:ext cx="162000" cy="162000"/>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51" name="Straight Connector 50">
            <a:extLst>
              <a:ext uri="{FF2B5EF4-FFF2-40B4-BE49-F238E27FC236}">
                <a16:creationId xmlns:a16="http://schemas.microsoft.com/office/drawing/2014/main" id="{CE4812FC-59F1-183F-5181-DF1FE6BA382C}"/>
              </a:ext>
            </a:extLst>
          </p:cNvPr>
          <p:cNvCxnSpPr>
            <a:cxnSpLocks/>
          </p:cNvCxnSpPr>
          <p:nvPr/>
        </p:nvCxnSpPr>
        <p:spPr>
          <a:xfrm flipV="1">
            <a:off x="2184240" y="3335733"/>
            <a:ext cx="0" cy="2415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ABC0089-FC2F-D5A1-DAFB-81B995B87B19}"/>
              </a:ext>
            </a:extLst>
          </p:cNvPr>
          <p:cNvCxnSpPr>
            <a:cxnSpLocks/>
          </p:cNvCxnSpPr>
          <p:nvPr/>
        </p:nvCxnSpPr>
        <p:spPr>
          <a:xfrm>
            <a:off x="260350" y="4560035"/>
            <a:ext cx="197903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C20B9DC7-5B8B-337D-B01A-B47F92880972}"/>
              </a:ext>
            </a:extLst>
          </p:cNvPr>
          <p:cNvSpPr/>
          <p:nvPr/>
        </p:nvSpPr>
        <p:spPr>
          <a:xfrm>
            <a:off x="2119037" y="4489338"/>
            <a:ext cx="144016" cy="144016"/>
          </a:xfrm>
          <a:prstGeom prst="rect">
            <a:avLst/>
          </a:prstGeom>
          <a:solidFill>
            <a:schemeClr val="bg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54" name="Straight Connector 53">
            <a:extLst>
              <a:ext uri="{FF2B5EF4-FFF2-40B4-BE49-F238E27FC236}">
                <a16:creationId xmlns:a16="http://schemas.microsoft.com/office/drawing/2014/main" id="{23331B1F-24A3-0C26-EAC1-91CB63018E0A}"/>
              </a:ext>
            </a:extLst>
          </p:cNvPr>
          <p:cNvCxnSpPr>
            <a:cxnSpLocks/>
          </p:cNvCxnSpPr>
          <p:nvPr/>
        </p:nvCxnSpPr>
        <p:spPr>
          <a:xfrm>
            <a:off x="2178046" y="5753819"/>
            <a:ext cx="9216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4355900-1D20-B2B3-A4BD-2B25BC2E76DB}"/>
              </a:ext>
            </a:extLst>
          </p:cNvPr>
          <p:cNvSpPr txBox="1"/>
          <p:nvPr/>
        </p:nvSpPr>
        <p:spPr>
          <a:xfrm>
            <a:off x="2279576" y="5528819"/>
            <a:ext cx="1656184" cy="450000"/>
          </a:xfrm>
          <a:prstGeom prst="roundRect">
            <a:avLst/>
          </a:prstGeom>
          <a:solidFill>
            <a:schemeClr val="accent1">
              <a:lumMod val="20000"/>
              <a:lumOff val="80000"/>
            </a:schemeClr>
          </a:solidFill>
          <a:ln w="15875">
            <a:solidFill>
              <a:schemeClr val="accent1"/>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NGS</a:t>
            </a:r>
            <a:endParaRPr lang="en-GB" sz="1000" dirty="0">
              <a:highlight>
                <a:srgbClr val="FFFF00"/>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98D65AE-F02A-60E0-6738-4061699E98A6}"/>
              </a:ext>
            </a:extLst>
          </p:cNvPr>
          <p:cNvSpPr txBox="1"/>
          <p:nvPr/>
        </p:nvSpPr>
        <p:spPr>
          <a:xfrm>
            <a:off x="5002352" y="5528819"/>
            <a:ext cx="1347648" cy="450000"/>
          </a:xfrm>
          <a:prstGeom prst="roundRect">
            <a:avLst/>
          </a:prstGeom>
          <a:solidFill>
            <a:schemeClr val="tx2">
              <a:lumMod val="20000"/>
              <a:lumOff val="80000"/>
            </a:schemeClr>
          </a:solidFill>
          <a:ln w="15875">
            <a:solidFill>
              <a:schemeClr val="tx2"/>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Appropriate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therapy</a:t>
            </a:r>
          </a:p>
        </p:txBody>
      </p:sp>
      <p:cxnSp>
        <p:nvCxnSpPr>
          <p:cNvPr id="56" name="Straight Connector 55">
            <a:extLst>
              <a:ext uri="{FF2B5EF4-FFF2-40B4-BE49-F238E27FC236}">
                <a16:creationId xmlns:a16="http://schemas.microsoft.com/office/drawing/2014/main" id="{59D8D22B-4817-C8FA-227C-8A9A17C5B017}"/>
              </a:ext>
            </a:extLst>
          </p:cNvPr>
          <p:cNvCxnSpPr>
            <a:cxnSpLocks/>
          </p:cNvCxnSpPr>
          <p:nvPr/>
        </p:nvCxnSpPr>
        <p:spPr>
          <a:xfrm flipV="1">
            <a:off x="5265132" y="2984603"/>
            <a:ext cx="6122" cy="15754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442A964-C948-2A76-034A-2FF53AB96233}"/>
              </a:ext>
            </a:extLst>
          </p:cNvPr>
          <p:cNvCxnSpPr>
            <a:cxnSpLocks/>
          </p:cNvCxnSpPr>
          <p:nvPr/>
        </p:nvCxnSpPr>
        <p:spPr>
          <a:xfrm>
            <a:off x="5265132" y="2989705"/>
            <a:ext cx="540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39A35673-9345-7306-2504-DC20A59A7F39}"/>
              </a:ext>
            </a:extLst>
          </p:cNvPr>
          <p:cNvSpPr/>
          <p:nvPr/>
        </p:nvSpPr>
        <p:spPr>
          <a:xfrm>
            <a:off x="5203725" y="3841056"/>
            <a:ext cx="162000" cy="162000"/>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0" name="Straight Connector 59">
            <a:extLst>
              <a:ext uri="{FF2B5EF4-FFF2-40B4-BE49-F238E27FC236}">
                <a16:creationId xmlns:a16="http://schemas.microsoft.com/office/drawing/2014/main" id="{0084041C-5B68-02C8-A343-8A65287D755F}"/>
              </a:ext>
            </a:extLst>
          </p:cNvPr>
          <p:cNvCxnSpPr>
            <a:cxnSpLocks/>
          </p:cNvCxnSpPr>
          <p:nvPr/>
        </p:nvCxnSpPr>
        <p:spPr>
          <a:xfrm>
            <a:off x="5823932" y="2558217"/>
            <a:ext cx="55947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167A60CD-0A80-81EB-9568-81AC2E7968D4}"/>
              </a:ext>
            </a:extLst>
          </p:cNvPr>
          <p:cNvCxnSpPr>
            <a:cxnSpLocks/>
          </p:cNvCxnSpPr>
          <p:nvPr/>
        </p:nvCxnSpPr>
        <p:spPr>
          <a:xfrm flipV="1">
            <a:off x="5830054" y="2552802"/>
            <a:ext cx="0" cy="8064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71DB0988-E4E6-6E03-390B-FD4E75E06542}"/>
              </a:ext>
            </a:extLst>
          </p:cNvPr>
          <p:cNvCxnSpPr>
            <a:cxnSpLocks/>
          </p:cNvCxnSpPr>
          <p:nvPr/>
        </p:nvCxnSpPr>
        <p:spPr>
          <a:xfrm>
            <a:off x="5823932" y="3354732"/>
            <a:ext cx="12801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F5AF5C0-7EFF-8AE9-95BB-B6FB56E48DF8}"/>
              </a:ext>
            </a:extLst>
          </p:cNvPr>
          <p:cNvSpPr txBox="1"/>
          <p:nvPr/>
        </p:nvSpPr>
        <p:spPr>
          <a:xfrm>
            <a:off x="5879976" y="1556697"/>
            <a:ext cx="1038984" cy="540000"/>
          </a:xfrm>
          <a:prstGeom prst="roundRect">
            <a:avLst/>
          </a:prstGeom>
          <a:solidFill>
            <a:schemeClr val="tx2">
              <a:lumMod val="20000"/>
              <a:lumOff val="80000"/>
            </a:schemeClr>
          </a:solidFill>
          <a:ln w="15875">
            <a:solidFill>
              <a:schemeClr val="tx2"/>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Appropriate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therapy</a:t>
            </a:r>
          </a:p>
        </p:txBody>
      </p:sp>
      <p:sp>
        <p:nvSpPr>
          <p:cNvPr id="25" name="TextBox 24">
            <a:extLst>
              <a:ext uri="{FF2B5EF4-FFF2-40B4-BE49-F238E27FC236}">
                <a16:creationId xmlns:a16="http://schemas.microsoft.com/office/drawing/2014/main" id="{6CAFB441-5E84-1B3E-1EBA-426C867DBB9E}"/>
              </a:ext>
            </a:extLst>
          </p:cNvPr>
          <p:cNvSpPr txBox="1"/>
          <p:nvPr/>
        </p:nvSpPr>
        <p:spPr>
          <a:xfrm>
            <a:off x="5946592" y="2288217"/>
            <a:ext cx="1465768" cy="540000"/>
          </a:xfrm>
          <a:prstGeom prst="roundRect">
            <a:avLst/>
          </a:prstGeom>
          <a:solidFill>
            <a:schemeClr val="accent1">
              <a:lumMod val="20000"/>
              <a:lumOff val="80000"/>
            </a:schemeClr>
          </a:solidFill>
          <a:ln w="15875">
            <a:solidFill>
              <a:schemeClr val="accent1"/>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Confirmed</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actionable mutation</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/rearrangement</a:t>
            </a:r>
          </a:p>
        </p:txBody>
      </p:sp>
      <p:sp>
        <p:nvSpPr>
          <p:cNvPr id="36" name="Oval 35">
            <a:extLst>
              <a:ext uri="{FF2B5EF4-FFF2-40B4-BE49-F238E27FC236}">
                <a16:creationId xmlns:a16="http://schemas.microsoft.com/office/drawing/2014/main" id="{19FBD1C8-4557-43B4-9CFE-559FC7845F44}"/>
              </a:ext>
            </a:extLst>
          </p:cNvPr>
          <p:cNvSpPr/>
          <p:nvPr/>
        </p:nvSpPr>
        <p:spPr>
          <a:xfrm>
            <a:off x="5746650" y="2888556"/>
            <a:ext cx="162000" cy="162000"/>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4" name="Straight Connector 63">
            <a:extLst>
              <a:ext uri="{FF2B5EF4-FFF2-40B4-BE49-F238E27FC236}">
                <a16:creationId xmlns:a16="http://schemas.microsoft.com/office/drawing/2014/main" id="{7BBEF07E-1A92-3E08-59CB-EC76E9012FCC}"/>
              </a:ext>
            </a:extLst>
          </p:cNvPr>
          <p:cNvCxnSpPr>
            <a:cxnSpLocks/>
          </p:cNvCxnSpPr>
          <p:nvPr/>
        </p:nvCxnSpPr>
        <p:spPr>
          <a:xfrm>
            <a:off x="5265132" y="4570288"/>
            <a:ext cx="1080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456D1118-5203-DA17-2720-09E631AD5326}"/>
              </a:ext>
            </a:extLst>
          </p:cNvPr>
          <p:cNvCxnSpPr>
            <a:cxnSpLocks/>
          </p:cNvCxnSpPr>
          <p:nvPr/>
        </p:nvCxnSpPr>
        <p:spPr>
          <a:xfrm flipV="1">
            <a:off x="6310885" y="4306222"/>
            <a:ext cx="0" cy="5220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3F90A65A-0E97-20F8-A92F-4626C6779C5E}"/>
              </a:ext>
            </a:extLst>
          </p:cNvPr>
          <p:cNvCxnSpPr>
            <a:cxnSpLocks/>
          </p:cNvCxnSpPr>
          <p:nvPr/>
        </p:nvCxnSpPr>
        <p:spPr>
          <a:xfrm>
            <a:off x="6806037" y="4306222"/>
            <a:ext cx="540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3346E0A3-81C6-BEF2-6382-2AF0769BA181}"/>
              </a:ext>
            </a:extLst>
          </p:cNvPr>
          <p:cNvCxnSpPr>
            <a:cxnSpLocks/>
          </p:cNvCxnSpPr>
          <p:nvPr/>
        </p:nvCxnSpPr>
        <p:spPr>
          <a:xfrm>
            <a:off x="6303349" y="4834355"/>
            <a:ext cx="5076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337A6928-53EB-7A6C-CB6E-15FA4D424406}"/>
              </a:ext>
            </a:extLst>
          </p:cNvPr>
          <p:cNvSpPr txBox="1"/>
          <p:nvPr/>
        </p:nvSpPr>
        <p:spPr>
          <a:xfrm>
            <a:off x="6589684" y="4609355"/>
            <a:ext cx="1195456" cy="450000"/>
          </a:xfrm>
          <a:prstGeom prst="roundRect">
            <a:avLst/>
          </a:prstGeom>
          <a:solidFill>
            <a:schemeClr val="accent1">
              <a:lumMod val="20000"/>
              <a:lumOff val="80000"/>
            </a:schemeClr>
          </a:solidFill>
          <a:ln w="15875">
            <a:solidFill>
              <a:schemeClr val="accent1"/>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No rebiopsy/</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Failed rebiopsy</a:t>
            </a:r>
          </a:p>
        </p:txBody>
      </p:sp>
      <p:sp>
        <p:nvSpPr>
          <p:cNvPr id="39" name="TextBox 38">
            <a:extLst>
              <a:ext uri="{FF2B5EF4-FFF2-40B4-BE49-F238E27FC236}">
                <a16:creationId xmlns:a16="http://schemas.microsoft.com/office/drawing/2014/main" id="{40512DD1-F1B2-CDF8-E76C-E7B07FEC0981}"/>
              </a:ext>
            </a:extLst>
          </p:cNvPr>
          <p:cNvSpPr txBox="1"/>
          <p:nvPr/>
        </p:nvSpPr>
        <p:spPr>
          <a:xfrm>
            <a:off x="6589684" y="4081222"/>
            <a:ext cx="1195456" cy="450000"/>
          </a:xfrm>
          <a:prstGeom prst="roundRect">
            <a:avLst/>
          </a:prstGeom>
          <a:solidFill>
            <a:schemeClr val="accent1">
              <a:lumMod val="20000"/>
              <a:lumOff val="80000"/>
            </a:schemeClr>
          </a:solidFill>
          <a:ln w="15875">
            <a:solidFill>
              <a:schemeClr val="accent1"/>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Successful</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rebiopsy</a:t>
            </a:r>
          </a:p>
        </p:txBody>
      </p:sp>
      <p:sp>
        <p:nvSpPr>
          <p:cNvPr id="68" name="Triangle 67">
            <a:extLst>
              <a:ext uri="{FF2B5EF4-FFF2-40B4-BE49-F238E27FC236}">
                <a16:creationId xmlns:a16="http://schemas.microsoft.com/office/drawing/2014/main" id="{ABC8DF00-B046-25B5-63DD-9333838877B4}"/>
              </a:ext>
            </a:extLst>
          </p:cNvPr>
          <p:cNvSpPr/>
          <p:nvPr/>
        </p:nvSpPr>
        <p:spPr>
          <a:xfrm rot="16200000">
            <a:off x="11347497" y="1738998"/>
            <a:ext cx="177436" cy="216023"/>
          </a:xfrm>
          <a:prstGeom prst="triangle">
            <a:avLst/>
          </a:prstGeom>
          <a:solidFill>
            <a:schemeClr val="bg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73" name="Straight Connector 72">
            <a:extLst>
              <a:ext uri="{FF2B5EF4-FFF2-40B4-BE49-F238E27FC236}">
                <a16:creationId xmlns:a16="http://schemas.microsoft.com/office/drawing/2014/main" id="{1BE4EF07-EF59-CC5C-74E7-C0B00FB657B6}"/>
              </a:ext>
            </a:extLst>
          </p:cNvPr>
          <p:cNvCxnSpPr>
            <a:cxnSpLocks/>
          </p:cNvCxnSpPr>
          <p:nvPr/>
        </p:nvCxnSpPr>
        <p:spPr>
          <a:xfrm>
            <a:off x="7899780" y="3354732"/>
            <a:ext cx="12801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0C2EE67-3763-156D-20CC-079A21D21341}"/>
              </a:ext>
            </a:extLst>
          </p:cNvPr>
          <p:cNvCxnSpPr>
            <a:cxnSpLocks/>
          </p:cNvCxnSpPr>
          <p:nvPr/>
        </p:nvCxnSpPr>
        <p:spPr>
          <a:xfrm>
            <a:off x="7046340" y="3354732"/>
            <a:ext cx="792000"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56A09C3-4E46-0D08-9AC5-75BE4B78600E}"/>
              </a:ext>
            </a:extLst>
          </p:cNvPr>
          <p:cNvCxnSpPr>
            <a:cxnSpLocks/>
          </p:cNvCxnSpPr>
          <p:nvPr/>
        </p:nvCxnSpPr>
        <p:spPr>
          <a:xfrm>
            <a:off x="9667617" y="3354732"/>
            <a:ext cx="1764000"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308B979-1235-5D2A-B12B-34D4923E0CCB}"/>
              </a:ext>
            </a:extLst>
          </p:cNvPr>
          <p:cNvSpPr txBox="1"/>
          <p:nvPr/>
        </p:nvSpPr>
        <p:spPr>
          <a:xfrm>
            <a:off x="8922464" y="3115835"/>
            <a:ext cx="1059432" cy="450000"/>
          </a:xfrm>
          <a:prstGeom prst="roundRect">
            <a:avLst/>
          </a:prstGeom>
          <a:solidFill>
            <a:schemeClr val="tx2">
              <a:lumMod val="20000"/>
              <a:lumOff val="80000"/>
            </a:schemeClr>
          </a:solidFill>
          <a:ln w="15875">
            <a:solidFill>
              <a:schemeClr val="tx2"/>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Appropriate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therapy</a:t>
            </a:r>
          </a:p>
        </p:txBody>
      </p:sp>
      <p:sp>
        <p:nvSpPr>
          <p:cNvPr id="29" name="object 35">
            <a:extLst>
              <a:ext uri="{FF2B5EF4-FFF2-40B4-BE49-F238E27FC236}">
                <a16:creationId xmlns:a16="http://schemas.microsoft.com/office/drawing/2014/main" id="{1D57E7E8-B6F0-713F-88C8-A5916DB1A47D}"/>
              </a:ext>
            </a:extLst>
          </p:cNvPr>
          <p:cNvSpPr txBox="1"/>
          <p:nvPr/>
        </p:nvSpPr>
        <p:spPr>
          <a:xfrm>
            <a:off x="10048448" y="3047464"/>
            <a:ext cx="1310440" cy="262123"/>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90000"/>
              </a:lnSpc>
              <a:spcAft>
                <a:spcPts val="0"/>
              </a:spcAft>
              <a:buClrTx/>
              <a:buSzTx/>
              <a:buFontTx/>
              <a:buNone/>
              <a:tabLst/>
              <a:defRPr/>
            </a:pPr>
            <a:r>
              <a:rPr lang="en-GB" sz="900" i="1" spc="-15" dirty="0">
                <a:solidFill>
                  <a:schemeClr val="accent1"/>
                </a:solidFill>
                <a:latin typeface="Arial" panose="020B0604020202020204" pitchFamily="34" charset="0"/>
                <a:cs typeface="Arial" panose="020B0604020202020204" pitchFamily="34" charset="0"/>
              </a:rPr>
              <a:t>Test non-actionable</a:t>
            </a:r>
            <a:br>
              <a:rPr lang="en-GB" sz="900" i="1" spc="-15" dirty="0">
                <a:solidFill>
                  <a:schemeClr val="accent1"/>
                </a:solidFill>
                <a:latin typeface="Arial" panose="020B0604020202020204" pitchFamily="34" charset="0"/>
                <a:cs typeface="Arial" panose="020B0604020202020204" pitchFamily="34" charset="0"/>
              </a:rPr>
            </a:br>
            <a:r>
              <a:rPr lang="en-GB" sz="900" i="1" spc="-15" dirty="0">
                <a:solidFill>
                  <a:schemeClr val="accent1"/>
                </a:solidFill>
                <a:latin typeface="Arial" panose="020B0604020202020204" pitchFamily="34" charset="0"/>
                <a:cs typeface="Arial" panose="020B0604020202020204" pitchFamily="34" charset="0"/>
              </a:rPr>
              <a:t>mutation/rearrangement</a:t>
            </a:r>
            <a:endParaRPr kumimoji="0" lang="en-GB" sz="900" i="1" u="none" strike="noStrike" kern="1200" cap="none" spc="0" normalizeH="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42" name="Oval 41">
            <a:extLst>
              <a:ext uri="{FF2B5EF4-FFF2-40B4-BE49-F238E27FC236}">
                <a16:creationId xmlns:a16="http://schemas.microsoft.com/office/drawing/2014/main" id="{B153CA08-176C-5357-36CC-A4C4A22E369D}"/>
              </a:ext>
            </a:extLst>
          </p:cNvPr>
          <p:cNvSpPr/>
          <p:nvPr/>
        </p:nvSpPr>
        <p:spPr>
          <a:xfrm>
            <a:off x="11330205" y="3302576"/>
            <a:ext cx="162000" cy="162000"/>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3" name="Oval 42">
            <a:extLst>
              <a:ext uri="{FF2B5EF4-FFF2-40B4-BE49-F238E27FC236}">
                <a16:creationId xmlns:a16="http://schemas.microsoft.com/office/drawing/2014/main" id="{AFD3E399-FB9D-2CB3-1371-4139DBFA0690}"/>
              </a:ext>
            </a:extLst>
          </p:cNvPr>
          <p:cNvSpPr/>
          <p:nvPr/>
        </p:nvSpPr>
        <p:spPr>
          <a:xfrm>
            <a:off x="7814845" y="3302576"/>
            <a:ext cx="162000" cy="162000"/>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80388647-538D-CA46-E691-0E2949D28ACC}"/>
              </a:ext>
            </a:extLst>
          </p:cNvPr>
          <p:cNvSpPr txBox="1"/>
          <p:nvPr/>
        </p:nvSpPr>
        <p:spPr>
          <a:xfrm>
            <a:off x="5946592" y="3084732"/>
            <a:ext cx="1240820" cy="540000"/>
          </a:xfrm>
          <a:prstGeom prst="roundRect">
            <a:avLst/>
          </a:prstGeom>
          <a:solidFill>
            <a:schemeClr val="accent1">
              <a:lumMod val="20000"/>
              <a:lumOff val="80000"/>
            </a:schemeClr>
          </a:solidFill>
          <a:ln w="15875">
            <a:solidFill>
              <a:schemeClr val="accent1"/>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No mutation</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/rearrangement</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and next test</a:t>
            </a:r>
          </a:p>
        </p:txBody>
      </p:sp>
      <p:sp>
        <p:nvSpPr>
          <p:cNvPr id="24" name="TextBox 23">
            <a:extLst>
              <a:ext uri="{FF2B5EF4-FFF2-40B4-BE49-F238E27FC236}">
                <a16:creationId xmlns:a16="http://schemas.microsoft.com/office/drawing/2014/main" id="{FF5F22A0-ED83-1EEE-A6D7-FF282E5C25FA}"/>
              </a:ext>
            </a:extLst>
          </p:cNvPr>
          <p:cNvSpPr txBox="1"/>
          <p:nvPr/>
        </p:nvSpPr>
        <p:spPr>
          <a:xfrm>
            <a:off x="7765872" y="2288217"/>
            <a:ext cx="1195456" cy="540000"/>
          </a:xfrm>
          <a:prstGeom prst="roundRect">
            <a:avLst/>
          </a:prstGeom>
          <a:solidFill>
            <a:schemeClr val="tx2">
              <a:lumMod val="20000"/>
              <a:lumOff val="80000"/>
            </a:schemeClr>
          </a:solidFill>
          <a:ln w="15875">
            <a:solidFill>
              <a:schemeClr val="tx2"/>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Appropriate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therapy</a:t>
            </a:r>
          </a:p>
        </p:txBody>
      </p:sp>
      <p:sp>
        <p:nvSpPr>
          <p:cNvPr id="38" name="TextBox 37">
            <a:extLst>
              <a:ext uri="{FF2B5EF4-FFF2-40B4-BE49-F238E27FC236}">
                <a16:creationId xmlns:a16="http://schemas.microsoft.com/office/drawing/2014/main" id="{779DF8B1-D645-7D61-1051-52FD93AEA7E2}"/>
              </a:ext>
            </a:extLst>
          </p:cNvPr>
          <p:cNvSpPr txBox="1"/>
          <p:nvPr/>
        </p:nvSpPr>
        <p:spPr>
          <a:xfrm>
            <a:off x="8282384" y="4609355"/>
            <a:ext cx="1059432" cy="450000"/>
          </a:xfrm>
          <a:prstGeom prst="roundRect">
            <a:avLst/>
          </a:prstGeom>
          <a:solidFill>
            <a:schemeClr val="tx2">
              <a:lumMod val="20000"/>
              <a:lumOff val="80000"/>
            </a:schemeClr>
          </a:solidFill>
          <a:ln w="15875">
            <a:solidFill>
              <a:schemeClr val="tx2"/>
            </a:solidFill>
          </a:ln>
        </p:spPr>
        <p:txBody>
          <a:bodyPr wrap="square" lIns="91440" tIns="91440" rIns="91440" bIns="91440" rtlCol="0" anchor="ctr">
            <a:noAutofit/>
          </a:bodyPr>
          <a:lstStyle/>
          <a:p>
            <a:pPr algn="ctr">
              <a:lnSpc>
                <a:spcPct val="95000"/>
              </a:lnSpc>
            </a:pPr>
            <a:r>
              <a:rPr lang="en-GB" sz="1000" dirty="0">
                <a:latin typeface="Arial" panose="020B0604020202020204" pitchFamily="34" charset="0"/>
                <a:cs typeface="Arial" panose="020B0604020202020204" pitchFamily="34" charset="0"/>
              </a:rPr>
              <a:t>Appropriate</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therapy</a:t>
            </a:r>
          </a:p>
        </p:txBody>
      </p:sp>
      <p:sp>
        <p:nvSpPr>
          <p:cNvPr id="77" name="object 35">
            <a:extLst>
              <a:ext uri="{FF2B5EF4-FFF2-40B4-BE49-F238E27FC236}">
                <a16:creationId xmlns:a16="http://schemas.microsoft.com/office/drawing/2014/main" id="{FF227ECD-40E1-F19C-0B74-6B7BBD9BE645}"/>
              </a:ext>
            </a:extLst>
          </p:cNvPr>
          <p:cNvSpPr txBox="1"/>
          <p:nvPr/>
        </p:nvSpPr>
        <p:spPr>
          <a:xfrm>
            <a:off x="7072330" y="2831268"/>
            <a:ext cx="898728" cy="511422"/>
          </a:xfrm>
          <a:prstGeom prst="rect">
            <a:avLst/>
          </a:prstGeom>
        </p:spPr>
        <p:txBody>
          <a:bodyPr vert="horz" wrap="square" lIns="0" tIns="12700" rIns="0" bIns="0" rtlCol="0">
            <a:spAutoFit/>
          </a:bodyPr>
          <a:lstStyle/>
          <a:p>
            <a:pPr marL="38100" marR="0" lvl="0" indent="0" algn="ctr" defTabSz="914400" rtl="0" eaLnBrk="1" fontAlgn="auto" latinLnBrk="0" hangingPunct="1">
              <a:lnSpc>
                <a:spcPct val="90000"/>
              </a:lnSpc>
              <a:spcAft>
                <a:spcPts val="0"/>
              </a:spcAft>
              <a:buClrTx/>
              <a:buSzTx/>
              <a:buFontTx/>
              <a:buNone/>
              <a:tabLst/>
              <a:defRPr/>
            </a:pPr>
            <a:r>
              <a:rPr lang="en-GB" sz="900" i="1" spc="-15" dirty="0">
                <a:solidFill>
                  <a:schemeClr val="accent1"/>
                </a:solidFill>
                <a:latin typeface="Arial" panose="020B0604020202020204" pitchFamily="34" charset="0"/>
                <a:cs typeface="Arial" panose="020B0604020202020204" pitchFamily="34" charset="0"/>
              </a:rPr>
              <a:t>Go back to test</a:t>
            </a:r>
            <a:br>
              <a:rPr lang="en-GB" sz="900" i="1" spc="-15" dirty="0">
                <a:solidFill>
                  <a:schemeClr val="accent1"/>
                </a:solidFill>
                <a:latin typeface="Arial" panose="020B0604020202020204" pitchFamily="34" charset="0"/>
                <a:cs typeface="Arial" panose="020B0604020202020204" pitchFamily="34" charset="0"/>
              </a:rPr>
            </a:br>
            <a:r>
              <a:rPr lang="en-GB" sz="900" i="1" spc="-15" dirty="0">
                <a:solidFill>
                  <a:schemeClr val="accent1"/>
                </a:solidFill>
                <a:latin typeface="Arial" panose="020B0604020202020204" pitchFamily="34" charset="0"/>
                <a:cs typeface="Arial" panose="020B0604020202020204" pitchFamily="34" charset="0"/>
              </a:rPr>
              <a:t>until end of</a:t>
            </a:r>
            <a:br>
              <a:rPr lang="en-GB" sz="900" i="1" spc="-15" dirty="0">
                <a:solidFill>
                  <a:schemeClr val="accent1"/>
                </a:solidFill>
                <a:latin typeface="Arial" panose="020B0604020202020204" pitchFamily="34" charset="0"/>
                <a:cs typeface="Arial" panose="020B0604020202020204" pitchFamily="34" charset="0"/>
              </a:rPr>
            </a:br>
            <a:r>
              <a:rPr lang="en-GB" sz="900" i="1" spc="-15" dirty="0">
                <a:solidFill>
                  <a:schemeClr val="accent1"/>
                </a:solidFill>
                <a:latin typeface="Arial" panose="020B0604020202020204" pitchFamily="34" charset="0"/>
                <a:cs typeface="Arial" panose="020B0604020202020204" pitchFamily="34" charset="0"/>
              </a:rPr>
              <a:t>actionable</a:t>
            </a:r>
            <a:br>
              <a:rPr lang="en-GB" sz="900" i="1" spc="-15" dirty="0">
                <a:solidFill>
                  <a:schemeClr val="accent1"/>
                </a:solidFill>
                <a:latin typeface="Arial" panose="020B0604020202020204" pitchFamily="34" charset="0"/>
                <a:cs typeface="Arial" panose="020B0604020202020204" pitchFamily="34" charset="0"/>
              </a:rPr>
            </a:br>
            <a:r>
              <a:rPr lang="en-GB" sz="900" i="1" spc="-15" dirty="0">
                <a:solidFill>
                  <a:schemeClr val="accent1"/>
                </a:solidFill>
                <a:latin typeface="Arial" panose="020B0604020202020204" pitchFamily="34" charset="0"/>
                <a:cs typeface="Arial" panose="020B0604020202020204" pitchFamily="34" charset="0"/>
              </a:rPr>
              <a:t>mutations</a:t>
            </a:r>
            <a:endParaRPr kumimoji="0" lang="en-GB" sz="900" i="1" u="none" strike="noStrike" kern="1200" cap="none" spc="0" normalizeH="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79" name="Triangle 78">
            <a:extLst>
              <a:ext uri="{FF2B5EF4-FFF2-40B4-BE49-F238E27FC236}">
                <a16:creationId xmlns:a16="http://schemas.microsoft.com/office/drawing/2014/main" id="{6757ACE3-476F-E719-34CC-6C1FDE514B7F}"/>
              </a:ext>
            </a:extLst>
          </p:cNvPr>
          <p:cNvSpPr/>
          <p:nvPr/>
        </p:nvSpPr>
        <p:spPr>
          <a:xfrm rot="16200000">
            <a:off x="11347498" y="2450198"/>
            <a:ext cx="177436" cy="216023"/>
          </a:xfrm>
          <a:prstGeom prst="triangle">
            <a:avLst/>
          </a:prstGeom>
          <a:solidFill>
            <a:schemeClr val="bg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0" name="Triangle 79">
            <a:extLst>
              <a:ext uri="{FF2B5EF4-FFF2-40B4-BE49-F238E27FC236}">
                <a16:creationId xmlns:a16="http://schemas.microsoft.com/office/drawing/2014/main" id="{45B70863-8AEE-1401-1AC8-76B3DE9E1C91}"/>
              </a:ext>
            </a:extLst>
          </p:cNvPr>
          <p:cNvSpPr/>
          <p:nvPr/>
        </p:nvSpPr>
        <p:spPr>
          <a:xfrm rot="16200000">
            <a:off x="11347499" y="5647549"/>
            <a:ext cx="177436" cy="216023"/>
          </a:xfrm>
          <a:prstGeom prst="triangle">
            <a:avLst/>
          </a:prstGeom>
          <a:solidFill>
            <a:schemeClr val="bg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1" name="Triangle 80">
            <a:extLst>
              <a:ext uri="{FF2B5EF4-FFF2-40B4-BE49-F238E27FC236}">
                <a16:creationId xmlns:a16="http://schemas.microsoft.com/office/drawing/2014/main" id="{1F84AEE4-BDC4-7354-8560-BF4F871ABEEF}"/>
              </a:ext>
            </a:extLst>
          </p:cNvPr>
          <p:cNvSpPr/>
          <p:nvPr/>
        </p:nvSpPr>
        <p:spPr>
          <a:xfrm rot="16200000">
            <a:off x="11347500" y="4726673"/>
            <a:ext cx="177436" cy="216023"/>
          </a:xfrm>
          <a:prstGeom prst="triangle">
            <a:avLst/>
          </a:prstGeom>
          <a:solidFill>
            <a:schemeClr val="bg1"/>
          </a:solidFill>
          <a:ln w="158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0" name="Oval 39">
            <a:extLst>
              <a:ext uri="{FF2B5EF4-FFF2-40B4-BE49-F238E27FC236}">
                <a16:creationId xmlns:a16="http://schemas.microsoft.com/office/drawing/2014/main" id="{2ABB935B-D79B-50EB-6A95-D4403ECF3E4E}"/>
              </a:ext>
            </a:extLst>
          </p:cNvPr>
          <p:cNvSpPr/>
          <p:nvPr/>
        </p:nvSpPr>
        <p:spPr>
          <a:xfrm>
            <a:off x="6229885" y="4489288"/>
            <a:ext cx="162000" cy="162000"/>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82" name="Straight Connector 81">
            <a:extLst>
              <a:ext uri="{FF2B5EF4-FFF2-40B4-BE49-F238E27FC236}">
                <a16:creationId xmlns:a16="http://schemas.microsoft.com/office/drawing/2014/main" id="{A465A599-0C62-CF85-4199-1657A22475B7}"/>
              </a:ext>
            </a:extLst>
          </p:cNvPr>
          <p:cNvCxnSpPr>
            <a:cxnSpLocks/>
          </p:cNvCxnSpPr>
          <p:nvPr/>
        </p:nvCxnSpPr>
        <p:spPr>
          <a:xfrm>
            <a:off x="7774445" y="4306222"/>
            <a:ext cx="792000" cy="0"/>
          </a:xfrm>
          <a:prstGeom prst="line">
            <a:avLst/>
          </a:prstGeom>
          <a:ln w="1270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CBE069D5-335D-67BB-1C4C-7C8595A7CB69}"/>
              </a:ext>
            </a:extLst>
          </p:cNvPr>
          <p:cNvSpPr/>
          <p:nvPr/>
        </p:nvSpPr>
        <p:spPr>
          <a:xfrm>
            <a:off x="8526045" y="4227981"/>
            <a:ext cx="162000" cy="162000"/>
          </a:xfrm>
          <a:prstGeom prst="ellipse">
            <a:avLst/>
          </a:prstGeom>
          <a:solidFill>
            <a:schemeClr val="bg1"/>
          </a:solid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776334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ont, logo, graphics&#10;&#10;Description automatically generated">
            <a:hlinkClick r:id="rId3"/>
            <a:extLst>
              <a:ext uri="{FF2B5EF4-FFF2-40B4-BE49-F238E27FC236}">
                <a16:creationId xmlns:a16="http://schemas.microsoft.com/office/drawing/2014/main" id="{866E5599-D24C-970C-A2D0-D68177AD4739}"/>
              </a:ext>
            </a:extLst>
          </p:cNvPr>
          <p:cNvPicPr>
            <a:picLocks noChangeAspect="1"/>
          </p:cNvPicPr>
          <p:nvPr/>
        </p:nvPicPr>
        <p:blipFill>
          <a:blip r:embed="rId4"/>
          <a:stretch>
            <a:fillRect/>
          </a:stretch>
        </p:blipFill>
        <p:spPr>
          <a:xfrm>
            <a:off x="8326627" y="863662"/>
            <a:ext cx="2740058" cy="1413210"/>
          </a:xfrm>
          <a:prstGeom prst="rect">
            <a:avLst/>
          </a:prstGeom>
        </p:spPr>
      </p:pic>
      <p:sp>
        <p:nvSpPr>
          <p:cNvPr id="11" name="Tijdelijke aanduiding voor inhoud 10">
            <a:extLst>
              <a:ext uri="{FF2B5EF4-FFF2-40B4-BE49-F238E27FC236}">
                <a16:creationId xmlns:a16="http://schemas.microsoft.com/office/drawing/2014/main" id="{50A8DF8F-A965-254A-A13D-3C88670E2FBF}"/>
              </a:ext>
            </a:extLst>
          </p:cNvPr>
          <p:cNvSpPr>
            <a:spLocks noGrp="1"/>
          </p:cNvSpPr>
          <p:nvPr>
            <p:ph sz="quarter" idx="12"/>
          </p:nvPr>
        </p:nvSpPr>
        <p:spPr>
          <a:xfrm>
            <a:off x="619201" y="884734"/>
            <a:ext cx="10963200" cy="5544616"/>
          </a:xfrm>
        </p:spPr>
        <p:txBody>
          <a:bodyPr>
            <a:noAutofit/>
          </a:bodyPr>
          <a:lstStyle/>
          <a:p>
            <a:pPr marL="0" indent="0">
              <a:lnSpc>
                <a:spcPct val="120000"/>
              </a:lnSpc>
              <a:spcBef>
                <a:spcPts val="600"/>
              </a:spcBef>
              <a:buNone/>
            </a:pPr>
            <a:r>
              <a:rPr lang="en-GB" altLang="en-US" sz="1700" b="1" dirty="0">
                <a:latin typeface="Arial" panose="020B0604020202020204" pitchFamily="34" charset="0"/>
              </a:rPr>
              <a:t>This programme is developed by PRECISION ONCOLOGY CONNECT, </a:t>
            </a:r>
            <a:br>
              <a:rPr lang="en-GB" altLang="en-US" sz="1700" b="1" dirty="0">
                <a:latin typeface="Arial" panose="020B0604020202020204" pitchFamily="34" charset="0"/>
              </a:rPr>
            </a:br>
            <a:r>
              <a:rPr lang="en-GB" altLang="en-US" sz="1700" b="1" dirty="0">
                <a:latin typeface="Arial" panose="020B0604020202020204" pitchFamily="34" charset="0"/>
              </a:rPr>
              <a:t>an international group of experts in the field of </a:t>
            </a:r>
            <a:r>
              <a:rPr lang="en-GB" altLang="en-US" sz="1700" b="1" dirty="0"/>
              <a:t>oncology</a:t>
            </a:r>
            <a:r>
              <a:rPr lang="en-GB" sz="1700" b="1" dirty="0"/>
              <a:t>.</a:t>
            </a:r>
            <a:endParaRPr lang="en-GB" altLang="en-US" sz="1700" b="1" dirty="0">
              <a:latin typeface="Arial" panose="020B0604020202020204" pitchFamily="34" charset="0"/>
            </a:endParaRPr>
          </a:p>
          <a:p>
            <a:pPr marL="0" indent="0">
              <a:lnSpc>
                <a:spcPct val="120000"/>
              </a:lnSpc>
              <a:spcBef>
                <a:spcPts val="600"/>
              </a:spcBef>
              <a:buNone/>
            </a:pPr>
            <a:endParaRPr lang="en-GB" altLang="en-US" sz="1000" dirty="0">
              <a:latin typeface="Arial" panose="020B0604020202020204" pitchFamily="34" charset="0"/>
            </a:endParaRPr>
          </a:p>
          <a:p>
            <a:pPr marL="0" indent="0">
              <a:spcBef>
                <a:spcPts val="600"/>
              </a:spcBef>
              <a:buNone/>
            </a:pPr>
            <a:r>
              <a:rPr lang="en-GB" sz="1700" b="1" dirty="0">
                <a:solidFill>
                  <a:schemeClr val="accent1"/>
                </a:solidFill>
                <a:latin typeface="Arial" panose="020B0604020202020204" pitchFamily="34" charset="0"/>
              </a:rPr>
              <a:t>Acknowledgement and disclosures</a:t>
            </a:r>
            <a:endParaRPr lang="en-GB" altLang="en-US" sz="1700" b="1" dirty="0">
              <a:solidFill>
                <a:schemeClr val="accent1"/>
              </a:solidFill>
              <a:latin typeface="Arial" panose="020B0604020202020204" pitchFamily="34" charset="0"/>
            </a:endParaRPr>
          </a:p>
          <a:p>
            <a:pPr marL="0" indent="0">
              <a:buNone/>
            </a:pPr>
            <a:r>
              <a:rPr lang="en-GB" altLang="en-US" sz="1700" dirty="0">
                <a:latin typeface="Arial" panose="020B0604020202020204" pitchFamily="34" charset="0"/>
              </a:rPr>
              <a:t>This PRECISION ONCOLOGY CONNECT programme is supported through an independent educational grant from </a:t>
            </a:r>
            <a:r>
              <a:rPr lang="en-GB" sz="1700" dirty="0"/>
              <a:t>AstraZeneca and Amoy Diagnostics</a:t>
            </a:r>
            <a:r>
              <a:rPr lang="en-GB" altLang="en-US" sz="1700" dirty="0">
                <a:latin typeface="Arial" panose="020B0604020202020204" pitchFamily="34" charset="0"/>
              </a:rPr>
              <a:t>. The programme is therefore independent, the content is not influenced by the supporter and is under the sole responsibility of the experts.</a:t>
            </a:r>
            <a:endParaRPr lang="en-GB" sz="1700" dirty="0">
              <a:latin typeface="Arial" panose="020B0604020202020204" pitchFamily="34" charset="0"/>
            </a:endParaRPr>
          </a:p>
          <a:p>
            <a:pPr marL="0" indent="0">
              <a:buNone/>
            </a:pPr>
            <a:r>
              <a:rPr lang="en-GB" sz="1700" b="1" dirty="0">
                <a:latin typeface="Arial" panose="020B0604020202020204" pitchFamily="34" charset="0"/>
              </a:rPr>
              <a:t>Please note:</a:t>
            </a:r>
            <a:r>
              <a:rPr lang="en-GB" sz="1700" dirty="0">
                <a:latin typeface="Arial" panose="020B0604020202020204" pitchFamily="34" charset="0"/>
              </a:rPr>
              <a:t> The views expressed within this programme are the personal opinions of the experts. They do not necessarily represent the views of the experts’ institutions, or the rest of the PRECISION ONCOLOGY </a:t>
            </a:r>
            <a:br>
              <a:rPr lang="en-GB" sz="1700" dirty="0">
                <a:latin typeface="Arial" panose="020B0604020202020204" pitchFamily="34" charset="0"/>
              </a:rPr>
            </a:br>
            <a:r>
              <a:rPr lang="en-GB" sz="1700" dirty="0">
                <a:latin typeface="Arial" panose="020B0604020202020204" pitchFamily="34" charset="0"/>
              </a:rPr>
              <a:t>CONNECT group.</a:t>
            </a:r>
          </a:p>
          <a:p>
            <a:pPr marL="0" indent="0">
              <a:buNone/>
            </a:pPr>
            <a:r>
              <a:rPr lang="en-GB" sz="1700" b="1" dirty="0">
                <a:latin typeface="Arial" panose="020B0604020202020204" pitchFamily="34" charset="0"/>
              </a:rPr>
              <a:t>Expert disclosures </a:t>
            </a:r>
            <a:r>
              <a:rPr lang="en-GB" sz="1700" dirty="0">
                <a:latin typeface="Arial" panose="020B0604020202020204" pitchFamily="34" charset="0"/>
              </a:rPr>
              <a:t>– the experts </a:t>
            </a:r>
            <a:r>
              <a:rPr lang="en-GB" sz="1800" dirty="0"/>
              <a:t>have received financial support/sponsorship for research support, consultation, Travel or speaker fees from the following companies: </a:t>
            </a:r>
            <a:endParaRPr lang="en-GB" sz="1700" dirty="0">
              <a:latin typeface="Arial" panose="020B0604020202020204" pitchFamily="34" charset="0"/>
            </a:endParaRPr>
          </a:p>
          <a:p>
            <a:r>
              <a:rPr lang="en-GB" sz="1600" b="1" dirty="0">
                <a:solidFill>
                  <a:schemeClr val="accent1"/>
                </a:solidFill>
              </a:rPr>
              <a:t>Prof. </a:t>
            </a:r>
            <a:r>
              <a:rPr lang="en-GB" altLang="es-ES" sz="1600" b="1" dirty="0">
                <a:solidFill>
                  <a:schemeClr val="accent1"/>
                </a:solidFill>
              </a:rPr>
              <a:t>Fernando Lopez-Rios: </a:t>
            </a:r>
            <a:r>
              <a:rPr lang="en-GB" sz="1600" dirty="0"/>
              <a:t>AbbVie, Astellas, AstraZeneca, Bayer. BMS, Daiichi Sankyo, Janssen, Lilly, Merck, MSD, Pfizer, Roche, Takeda and </a:t>
            </a:r>
            <a:r>
              <a:rPr lang="en-GB" sz="1600" dirty="0" err="1"/>
              <a:t>Thermo</a:t>
            </a:r>
            <a:r>
              <a:rPr lang="en-GB" sz="1600" dirty="0"/>
              <a:t> Fisher</a:t>
            </a:r>
          </a:p>
          <a:p>
            <a:r>
              <a:rPr lang="en-US" sz="1600" b="1" dirty="0">
                <a:solidFill>
                  <a:schemeClr val="accent1"/>
                </a:solidFill>
              </a:rPr>
              <a:t>Assoc. Prof. Alicia Morgans: </a:t>
            </a:r>
            <a:r>
              <a:rPr lang="en-US" sz="1600" dirty="0"/>
              <a:t>Astellas, AstraZeneca, AAA, Bayer, </a:t>
            </a:r>
            <a:r>
              <a:rPr lang="en-US" sz="1600" dirty="0" err="1"/>
              <a:t>Exelixis</a:t>
            </a:r>
            <a:r>
              <a:rPr lang="en-US" sz="1600" dirty="0"/>
              <a:t>, Janssen, </a:t>
            </a:r>
            <a:r>
              <a:rPr lang="en-US" sz="1600" dirty="0" err="1"/>
              <a:t>Lantheus</a:t>
            </a:r>
            <a:r>
              <a:rPr lang="en-US" sz="1600" dirty="0"/>
              <a:t>, </a:t>
            </a:r>
            <a:r>
              <a:rPr lang="en-US" sz="1600" dirty="0" err="1"/>
              <a:t>Myovant</a:t>
            </a:r>
            <a:r>
              <a:rPr lang="en-US" sz="1600" dirty="0"/>
              <a:t>, Novartis, Pfizer, </a:t>
            </a:r>
            <a:r>
              <a:rPr lang="en-US" sz="1600" dirty="0" err="1"/>
              <a:t>Telix</a:t>
            </a:r>
            <a:r>
              <a:rPr lang="en-US" sz="1600" dirty="0"/>
              <a:t>, Sanofi</a:t>
            </a:r>
          </a:p>
          <a:p>
            <a:r>
              <a:rPr lang="en-US" sz="1600" b="1" dirty="0">
                <a:solidFill>
                  <a:schemeClr val="accent1"/>
                </a:solidFill>
              </a:rPr>
              <a:t>Assoc. Prof. Herbert Loong</a:t>
            </a:r>
            <a:r>
              <a:rPr lang="en-US" sz="1600" dirty="0"/>
              <a:t>: AbbVie, Bayer, </a:t>
            </a:r>
            <a:r>
              <a:rPr lang="en-HK" sz="1600" dirty="0"/>
              <a:t>Boehringer-Ingelheim, Celgene, Daiichi-Sankyo, Eisai, Eli-Lilly, George Clinical, Guardant Health, Illumina, Merck Sereno, MSD, </a:t>
            </a:r>
            <a:r>
              <a:rPr lang="en-HK" sz="1600" dirty="0" err="1"/>
              <a:t>Mundipharma</a:t>
            </a:r>
            <a:r>
              <a:rPr lang="en-HK" sz="1600" dirty="0"/>
              <a:t>, Novartis, Pfizer, Takeda </a:t>
            </a:r>
          </a:p>
          <a:p>
            <a:endParaRPr lang="en-US" sz="1800" dirty="0">
              <a:highlight>
                <a:srgbClr val="FFFF00"/>
              </a:highlight>
            </a:endParaRPr>
          </a:p>
          <a:p>
            <a:endParaRPr lang="en-GB" sz="1700" dirty="0">
              <a:highlight>
                <a:srgbClr val="FFFF00"/>
              </a:highlight>
              <a:latin typeface="Arial" panose="020B0604020202020204" pitchFamily="34" charset="0"/>
            </a:endParaRPr>
          </a:p>
        </p:txBody>
      </p:sp>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a:xfrm>
            <a:off x="619201" y="259200"/>
            <a:ext cx="9797279" cy="864000"/>
          </a:xfrm>
        </p:spPr>
        <p:txBody>
          <a:bodyPr/>
          <a:lstStyle/>
          <a:p>
            <a:r>
              <a:rPr lang="en-GB" dirty="0">
                <a:latin typeface="Arial" panose="020B0604020202020204" pitchFamily="34" charset="0"/>
              </a:rPr>
              <a:t>Developed by PRECISION ONCOLOGY COnnect</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05050"/>
              </a:solidFill>
              <a:effectLst/>
              <a:uLnTx/>
              <a:uFillTx/>
              <a:latin typeface="Aileron" charset="0"/>
              <a:ea typeface="Aileron" charset="0"/>
              <a:cs typeface="Aileron" charset="0"/>
            </a:endParaRPr>
          </a:p>
        </p:txBody>
      </p:sp>
    </p:spTree>
    <p:extLst>
      <p:ext uri="{BB962C8B-B14F-4D97-AF65-F5344CB8AC3E}">
        <p14:creationId xmlns:p14="http://schemas.microsoft.com/office/powerpoint/2010/main" val="13228806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2" name="Object 1" hidden="1"/>
                      <p:cNvPicPr/>
                      <p:nvPr/>
                    </p:nvPicPr>
                    <p:blipFill>
                      <a:blip r:embed="rId6"/>
                      <a:stretch>
                        <a:fillRect/>
                      </a:stretch>
                    </p:blipFill>
                    <p:spPr>
                      <a:xfrm>
                        <a:off x="2119" y="2119"/>
                        <a:ext cx="2117" cy="2117"/>
                      </a:xfrm>
                      <a:prstGeom prst="rect">
                        <a:avLst/>
                      </a:prstGeom>
                    </p:spPr>
                  </p:pic>
                </p:oleObj>
              </mc:Fallback>
            </mc:AlternateContent>
          </a:graphicData>
        </a:graphic>
      </p:graphicFrame>
      <p:sp>
        <p:nvSpPr>
          <p:cNvPr id="3" name="Rectangle 2" hidden="1"/>
          <p:cNvSpPr/>
          <p:nvPr>
            <p:custDataLst>
              <p:tags r:id="rId2"/>
            </p:custDataLst>
          </p:nvPr>
        </p:nvSpPr>
        <p:spPr>
          <a:xfrm>
            <a:off x="1" y="1"/>
            <a:ext cx="211667" cy="211667"/>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0" rtlCol="0" anchor="t" anchorCtr="0">
            <a:noAutofit/>
          </a:bodyPr>
          <a:lstStyle/>
          <a:p>
            <a:pPr defTabSz="1088423">
              <a:defRPr/>
            </a:pPr>
            <a:endParaRPr lang="en-US" sz="3200" dirty="0">
              <a:solidFill>
                <a:srgbClr val="000000"/>
              </a:solidFill>
              <a:latin typeface="Trebuchet MS" panose="020B0603020202020204" pitchFamily="34" charset="0"/>
              <a:cs typeface="Arial" panose="020B0604020202020204" pitchFamily="34" charset="0"/>
              <a:sym typeface="Trebuchet MS" panose="020B0603020202020204" pitchFamily="34" charset="0"/>
            </a:endParaRPr>
          </a:p>
        </p:txBody>
      </p:sp>
      <p:sp>
        <p:nvSpPr>
          <p:cNvPr id="10242" name="Title 3"/>
          <p:cNvSpPr>
            <a:spLocks noGrp="1"/>
          </p:cNvSpPr>
          <p:nvPr>
            <p:ph type="title"/>
          </p:nvPr>
        </p:nvSpPr>
        <p:spPr>
          <a:xfrm>
            <a:off x="619201" y="259200"/>
            <a:ext cx="10963199" cy="864000"/>
          </a:xfrm>
        </p:spPr>
        <p:txBody>
          <a:bodyPr>
            <a:noAutofit/>
          </a:bodyPr>
          <a:lstStyle/>
          <a:p>
            <a:r>
              <a:rPr lang="en-GB" dirty="0"/>
              <a:t>Results – Comparison of NGS vs each </a:t>
            </a:r>
            <a:r>
              <a:rPr lang="en-GB" dirty="0">
                <a:solidFill>
                  <a:schemeClr val="tx2"/>
                </a:solidFill>
              </a:rPr>
              <a:t>TESTING MODALITY </a:t>
            </a:r>
          </a:p>
        </p:txBody>
      </p:sp>
      <p:sp>
        <p:nvSpPr>
          <p:cNvPr id="5" name="Slide Number Placeholder 4">
            <a:extLst>
              <a:ext uri="{FF2B5EF4-FFF2-40B4-BE49-F238E27FC236}">
                <a16:creationId xmlns:a16="http://schemas.microsoft.com/office/drawing/2014/main" id="{4027A71A-E16C-6266-B7D6-4280CC9006DA}"/>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30</a:t>
            </a:fld>
            <a:endParaRPr lang="en-GB" dirty="0"/>
          </a:p>
        </p:txBody>
      </p:sp>
      <p:sp>
        <p:nvSpPr>
          <p:cNvPr id="11" name="Content Placeholder 10">
            <a:extLst>
              <a:ext uri="{FF2B5EF4-FFF2-40B4-BE49-F238E27FC236}">
                <a16:creationId xmlns:a16="http://schemas.microsoft.com/office/drawing/2014/main" id="{F3DD385F-2F19-B766-EA46-1DEC0BE586BE}"/>
              </a:ext>
            </a:extLst>
          </p:cNvPr>
          <p:cNvSpPr>
            <a:spLocks noGrp="1"/>
          </p:cNvSpPr>
          <p:nvPr>
            <p:ph sz="quarter" idx="15"/>
          </p:nvPr>
        </p:nvSpPr>
        <p:spPr>
          <a:xfrm>
            <a:off x="620183" y="6356351"/>
            <a:ext cx="10180339" cy="365125"/>
          </a:xfrm>
        </p:spPr>
        <p:txBody>
          <a:bodyPr/>
          <a:lstStyle/>
          <a:p>
            <a:r>
              <a:rPr lang="en-GB" dirty="0">
                <a:solidFill>
                  <a:schemeClr val="tx2"/>
                </a:solidFill>
              </a:rPr>
              <a:t>M, million; NGS, next generation sequencing; US, United States</a:t>
            </a:r>
          </a:p>
          <a:p>
            <a:r>
              <a:rPr lang="en-GB" sz="1200" dirty="0">
                <a:solidFill>
                  <a:schemeClr val="tx2"/>
                </a:solidFill>
                <a:latin typeface="Arial" panose="020B0604020202020204" pitchFamily="34" charset="0"/>
                <a:cs typeface="Arial" panose="020B0604020202020204" pitchFamily="34" charset="0"/>
              </a:rPr>
              <a:t>Loong HH, et al. JTO Clin Res Rep. 2022;3:100290</a:t>
            </a:r>
          </a:p>
        </p:txBody>
      </p:sp>
      <p:sp>
        <p:nvSpPr>
          <p:cNvPr id="10" name="TextBox 9">
            <a:extLst>
              <a:ext uri="{FF2B5EF4-FFF2-40B4-BE49-F238E27FC236}">
                <a16:creationId xmlns:a16="http://schemas.microsoft.com/office/drawing/2014/main" id="{87CD5CDD-1AF7-399D-B679-A3495AF97EE2}"/>
              </a:ext>
            </a:extLst>
          </p:cNvPr>
          <p:cNvSpPr txBox="1"/>
          <p:nvPr/>
        </p:nvSpPr>
        <p:spPr>
          <a:xfrm>
            <a:off x="507164" y="5588171"/>
            <a:ext cx="2593787" cy="276999"/>
          </a:xfrm>
          <a:prstGeom prst="rect">
            <a:avLst/>
          </a:prstGeom>
          <a:noFill/>
        </p:spPr>
        <p:txBody>
          <a:bodyPr wrap="none" rtlCol="0">
            <a:spAutoFit/>
          </a:bodyPr>
          <a:lstStyle/>
          <a:p>
            <a:r>
              <a:rPr lang="en-GB" sz="1200" dirty="0">
                <a:solidFill>
                  <a:srgbClr val="505050"/>
                </a:solidFill>
                <a:latin typeface="Arial" panose="020B0604020202020204" pitchFamily="34" charset="0"/>
                <a:ea typeface="Aileron" charset="0"/>
                <a:cs typeface="Arial" panose="020B0604020202020204" pitchFamily="34" charset="0"/>
              </a:rPr>
              <a:t>Values reported in 2020 US dollars.</a:t>
            </a:r>
          </a:p>
        </p:txBody>
      </p:sp>
      <p:sp>
        <p:nvSpPr>
          <p:cNvPr id="16" name="object 35">
            <a:extLst>
              <a:ext uri="{FF2B5EF4-FFF2-40B4-BE49-F238E27FC236}">
                <a16:creationId xmlns:a16="http://schemas.microsoft.com/office/drawing/2014/main" id="{F75A21CF-2417-7374-133B-9BD29D22F2B7}"/>
              </a:ext>
            </a:extLst>
          </p:cNvPr>
          <p:cNvSpPr txBox="1"/>
          <p:nvPr/>
        </p:nvSpPr>
        <p:spPr>
          <a:xfrm>
            <a:off x="534772" y="2109134"/>
            <a:ext cx="1656184" cy="234423"/>
          </a:xfrm>
          <a:prstGeom prst="rect">
            <a:avLst/>
          </a:prstGeom>
        </p:spPr>
        <p:txBody>
          <a:bodyPr vert="horz" wrap="square" lIns="0" tIns="12700" rIns="0" bIns="0" rtlCol="0">
            <a:spAutoFit/>
          </a:bodyPr>
          <a:lstStyle/>
          <a:p>
            <a:pPr marL="38100" marR="0" lvl="0" indent="0" defTabSz="914400" rtl="0" eaLnBrk="1" fontAlgn="auto" latinLnBrk="0" hangingPunct="1">
              <a:lnSpc>
                <a:spcPct val="90000"/>
              </a:lnSpc>
              <a:spcAft>
                <a:spcPts val="0"/>
              </a:spcAft>
              <a:buClrTx/>
              <a:buSzTx/>
              <a:buFontTx/>
              <a:buNone/>
              <a:tabLst/>
              <a:defRPr/>
            </a:pPr>
            <a:r>
              <a:rPr lang="en-GB" sz="1600" b="1" spc="-15" dirty="0">
                <a:solidFill>
                  <a:srgbClr val="505050"/>
                </a:solidFill>
                <a:latin typeface="Arial" panose="020B0604020202020204" pitchFamily="34" charset="0"/>
                <a:cs typeface="Arial" panose="020B0604020202020204" pitchFamily="34" charset="0"/>
              </a:rPr>
              <a:t>Costs</a:t>
            </a:r>
            <a:endParaRPr kumimoji="0" lang="en-GB" sz="1600" b="1" i="0" u="none" strike="noStrike" kern="1200" cap="none" spc="0" normalizeH="0" dirty="0">
              <a:ln>
                <a:noFill/>
              </a:ln>
              <a:solidFill>
                <a:srgbClr val="505050"/>
              </a:solidFill>
              <a:effectLst/>
              <a:uLnTx/>
              <a:uFillTx/>
              <a:latin typeface="Arial" panose="020B0604020202020204" pitchFamily="34" charset="0"/>
              <a:ea typeface="+mn-ea"/>
              <a:cs typeface="Arial" panose="020B0604020202020204" pitchFamily="34" charset="0"/>
            </a:endParaRPr>
          </a:p>
        </p:txBody>
      </p:sp>
      <p:sp>
        <p:nvSpPr>
          <p:cNvPr id="20" name="Oval 19">
            <a:extLst>
              <a:ext uri="{FF2B5EF4-FFF2-40B4-BE49-F238E27FC236}">
                <a16:creationId xmlns:a16="http://schemas.microsoft.com/office/drawing/2014/main" id="{71FD5801-EEA4-95E7-2281-CA1693D9E843}"/>
              </a:ext>
            </a:extLst>
          </p:cNvPr>
          <p:cNvSpPr/>
          <p:nvPr/>
        </p:nvSpPr>
        <p:spPr>
          <a:xfrm>
            <a:off x="3571183" y="2834110"/>
            <a:ext cx="1548000" cy="691441"/>
          </a:xfrm>
          <a:prstGeom prst="ellipse">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Exclusionary</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1.6 weeks</a:t>
            </a:r>
          </a:p>
        </p:txBody>
      </p:sp>
      <p:sp>
        <p:nvSpPr>
          <p:cNvPr id="21" name="Oval 20">
            <a:extLst>
              <a:ext uri="{FF2B5EF4-FFF2-40B4-BE49-F238E27FC236}">
                <a16:creationId xmlns:a16="http://schemas.microsoft.com/office/drawing/2014/main" id="{C6813E5F-88D1-990F-546E-DA329A74FB86}"/>
              </a:ext>
            </a:extLst>
          </p:cNvPr>
          <p:cNvSpPr/>
          <p:nvPr/>
        </p:nvSpPr>
        <p:spPr>
          <a:xfrm>
            <a:off x="3571183" y="1866776"/>
            <a:ext cx="1548000" cy="691441"/>
          </a:xfrm>
          <a:prstGeom prst="ellipse">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Exclusionary</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$6.5M</a:t>
            </a:r>
          </a:p>
        </p:txBody>
      </p:sp>
      <p:sp>
        <p:nvSpPr>
          <p:cNvPr id="22" name="object 35">
            <a:extLst>
              <a:ext uri="{FF2B5EF4-FFF2-40B4-BE49-F238E27FC236}">
                <a16:creationId xmlns:a16="http://schemas.microsoft.com/office/drawing/2014/main" id="{3E06D17A-44A1-D7D4-4FE7-5EAE46EAE62E}"/>
              </a:ext>
            </a:extLst>
          </p:cNvPr>
          <p:cNvSpPr txBox="1"/>
          <p:nvPr/>
        </p:nvSpPr>
        <p:spPr>
          <a:xfrm>
            <a:off x="534772" y="2972978"/>
            <a:ext cx="2126772" cy="456022"/>
          </a:xfrm>
          <a:prstGeom prst="rect">
            <a:avLst/>
          </a:prstGeom>
        </p:spPr>
        <p:txBody>
          <a:bodyPr vert="horz" wrap="square" lIns="0" tIns="12700" rIns="0" bIns="0" rtlCol="0">
            <a:spAutoFit/>
          </a:bodyPr>
          <a:lstStyle/>
          <a:p>
            <a:pPr marL="38100" marR="0" lvl="0" indent="0" defTabSz="914400" rtl="0" eaLnBrk="1" fontAlgn="auto" latinLnBrk="0" hangingPunct="1">
              <a:lnSpc>
                <a:spcPct val="90000"/>
              </a:lnSpc>
              <a:spcAft>
                <a:spcPts val="0"/>
              </a:spcAft>
              <a:buClrTx/>
              <a:buSzTx/>
              <a:buFontTx/>
              <a:buNone/>
              <a:tabLst/>
              <a:defRPr/>
            </a:pPr>
            <a:r>
              <a:rPr lang="en-GB" sz="1600" b="1" spc="-15" dirty="0">
                <a:solidFill>
                  <a:srgbClr val="505050"/>
                </a:solidFill>
                <a:latin typeface="Arial" panose="020B0604020202020204" pitchFamily="34" charset="0"/>
                <a:cs typeface="Arial" panose="020B0604020202020204" pitchFamily="34" charset="0"/>
              </a:rPr>
              <a:t>Time to appropriate</a:t>
            </a:r>
            <a:br>
              <a:rPr lang="en-GB" sz="1600" b="1" spc="-15" dirty="0">
                <a:solidFill>
                  <a:srgbClr val="505050"/>
                </a:solidFill>
                <a:latin typeface="Arial" panose="020B0604020202020204" pitchFamily="34" charset="0"/>
                <a:cs typeface="Arial" panose="020B0604020202020204" pitchFamily="34" charset="0"/>
              </a:rPr>
            </a:br>
            <a:r>
              <a:rPr lang="en-GB" sz="1600" b="1" spc="-15" dirty="0">
                <a:solidFill>
                  <a:srgbClr val="505050"/>
                </a:solidFill>
                <a:latin typeface="Arial" panose="020B0604020202020204" pitchFamily="34" charset="0"/>
                <a:cs typeface="Arial" panose="020B0604020202020204" pitchFamily="34" charset="0"/>
              </a:rPr>
              <a:t>therapy</a:t>
            </a:r>
            <a:endParaRPr kumimoji="0" lang="en-GB" sz="1600" b="1" i="0" u="none" strike="noStrike" kern="1200" cap="none" spc="0" normalizeH="0" dirty="0">
              <a:ln>
                <a:noFill/>
              </a:ln>
              <a:solidFill>
                <a:srgbClr val="505050"/>
              </a:solidFill>
              <a:effectLst/>
              <a:uLnTx/>
              <a:uFillTx/>
              <a:latin typeface="Arial" panose="020B0604020202020204" pitchFamily="34" charset="0"/>
              <a:ea typeface="+mn-ea"/>
              <a:cs typeface="Arial" panose="020B0604020202020204" pitchFamily="34" charset="0"/>
            </a:endParaRPr>
          </a:p>
        </p:txBody>
      </p:sp>
      <p:sp>
        <p:nvSpPr>
          <p:cNvPr id="23" name="object 35">
            <a:extLst>
              <a:ext uri="{FF2B5EF4-FFF2-40B4-BE49-F238E27FC236}">
                <a16:creationId xmlns:a16="http://schemas.microsoft.com/office/drawing/2014/main" id="{486F041E-26F3-3817-6C3D-6185778E3A68}"/>
              </a:ext>
            </a:extLst>
          </p:cNvPr>
          <p:cNvSpPr txBox="1"/>
          <p:nvPr/>
        </p:nvSpPr>
        <p:spPr>
          <a:xfrm>
            <a:off x="534772" y="4005064"/>
            <a:ext cx="2126772" cy="456022"/>
          </a:xfrm>
          <a:prstGeom prst="rect">
            <a:avLst/>
          </a:prstGeom>
        </p:spPr>
        <p:txBody>
          <a:bodyPr vert="horz" wrap="square" lIns="0" tIns="12700" rIns="0" bIns="0" rtlCol="0">
            <a:spAutoFit/>
          </a:bodyPr>
          <a:lstStyle/>
          <a:p>
            <a:pPr marL="38100" marR="0" lvl="0" indent="0" defTabSz="914400" rtl="0" eaLnBrk="1" fontAlgn="auto" latinLnBrk="0" hangingPunct="1">
              <a:lnSpc>
                <a:spcPct val="90000"/>
              </a:lnSpc>
              <a:spcAft>
                <a:spcPts val="0"/>
              </a:spcAft>
              <a:buClrTx/>
              <a:buSzTx/>
              <a:buFontTx/>
              <a:buNone/>
              <a:tabLst/>
              <a:defRPr/>
            </a:pPr>
            <a:r>
              <a:rPr lang="en-GB" sz="1600" b="1" spc="-15" dirty="0">
                <a:solidFill>
                  <a:srgbClr val="505050"/>
                </a:solidFill>
                <a:latin typeface="Arial" panose="020B0604020202020204" pitchFamily="34" charset="0"/>
                <a:cs typeface="Arial" panose="020B0604020202020204" pitchFamily="34" charset="0"/>
              </a:rPr>
              <a:t>Actionable</a:t>
            </a:r>
            <a:br>
              <a:rPr lang="en-GB" sz="1600" b="1" spc="-15" dirty="0">
                <a:solidFill>
                  <a:srgbClr val="505050"/>
                </a:solidFill>
                <a:latin typeface="Arial" panose="020B0604020202020204" pitchFamily="34" charset="0"/>
                <a:cs typeface="Arial" panose="020B0604020202020204" pitchFamily="34" charset="0"/>
              </a:rPr>
            </a:br>
            <a:r>
              <a:rPr lang="en-GB" sz="1600" b="1" spc="-15" dirty="0">
                <a:solidFill>
                  <a:srgbClr val="505050"/>
                </a:solidFill>
                <a:latin typeface="Arial" panose="020B0604020202020204" pitchFamily="34" charset="0"/>
                <a:cs typeface="Arial" panose="020B0604020202020204" pitchFamily="34" charset="0"/>
              </a:rPr>
              <a:t>alterations identified</a:t>
            </a:r>
            <a:endParaRPr kumimoji="0" lang="en-GB" sz="1600" b="1" i="0" u="none" strike="noStrike" kern="1200" cap="none" spc="0" normalizeH="0" dirty="0">
              <a:ln>
                <a:noFill/>
              </a:ln>
              <a:solidFill>
                <a:srgbClr val="505050"/>
              </a:solidFill>
              <a:effectLst/>
              <a:uLnTx/>
              <a:uFillTx/>
              <a:latin typeface="Arial" panose="020B0604020202020204" pitchFamily="34" charset="0"/>
              <a:ea typeface="+mn-ea"/>
              <a:cs typeface="Arial" panose="020B0604020202020204" pitchFamily="34" charset="0"/>
            </a:endParaRPr>
          </a:p>
        </p:txBody>
      </p:sp>
      <p:sp>
        <p:nvSpPr>
          <p:cNvPr id="24" name="object 35">
            <a:extLst>
              <a:ext uri="{FF2B5EF4-FFF2-40B4-BE49-F238E27FC236}">
                <a16:creationId xmlns:a16="http://schemas.microsoft.com/office/drawing/2014/main" id="{946DFE7C-F2EC-8F31-1864-634AA8A35DF0}"/>
              </a:ext>
            </a:extLst>
          </p:cNvPr>
          <p:cNvSpPr txBox="1"/>
          <p:nvPr/>
        </p:nvSpPr>
        <p:spPr>
          <a:xfrm>
            <a:off x="534771" y="4869160"/>
            <a:ext cx="2710449" cy="456022"/>
          </a:xfrm>
          <a:prstGeom prst="rect">
            <a:avLst/>
          </a:prstGeom>
        </p:spPr>
        <p:txBody>
          <a:bodyPr vert="horz" wrap="square" lIns="0" tIns="12700" rIns="0" bIns="0" rtlCol="0">
            <a:spAutoFit/>
          </a:bodyPr>
          <a:lstStyle/>
          <a:p>
            <a:pPr marL="38100" marR="0" lvl="0" indent="0" defTabSz="914400" rtl="0" eaLnBrk="1" fontAlgn="auto" latinLnBrk="0" hangingPunct="1">
              <a:lnSpc>
                <a:spcPct val="90000"/>
              </a:lnSpc>
              <a:spcAft>
                <a:spcPts val="0"/>
              </a:spcAft>
              <a:buClrTx/>
              <a:buSzTx/>
              <a:buFontTx/>
              <a:buNone/>
              <a:tabLst/>
              <a:defRPr/>
            </a:pPr>
            <a:r>
              <a:rPr lang="en-GB" sz="1600" b="1" spc="-15" dirty="0">
                <a:solidFill>
                  <a:srgbClr val="505050"/>
                </a:solidFill>
                <a:latin typeface="Arial" panose="020B0604020202020204" pitchFamily="34" charset="0"/>
                <a:cs typeface="Arial" panose="020B0604020202020204" pitchFamily="34" charset="0"/>
              </a:rPr>
              <a:t>Nonactionable alterations identified</a:t>
            </a:r>
            <a:endParaRPr kumimoji="0" lang="en-GB" sz="1600" b="1" i="0" u="none" strike="noStrike" kern="1200" cap="none" spc="0" normalizeH="0" dirty="0">
              <a:ln>
                <a:noFill/>
              </a:ln>
              <a:solidFill>
                <a:srgbClr val="505050"/>
              </a:solidFill>
              <a:effectLst/>
              <a:uLnTx/>
              <a:uFillTx/>
              <a:latin typeface="Arial" panose="020B0604020202020204" pitchFamily="34" charset="0"/>
              <a:ea typeface="+mn-ea"/>
              <a:cs typeface="Arial" panose="020B0604020202020204" pitchFamily="34" charset="0"/>
            </a:endParaRPr>
          </a:p>
        </p:txBody>
      </p:sp>
      <p:sp>
        <p:nvSpPr>
          <p:cNvPr id="25" name="Oval 24">
            <a:extLst>
              <a:ext uri="{FF2B5EF4-FFF2-40B4-BE49-F238E27FC236}">
                <a16:creationId xmlns:a16="http://schemas.microsoft.com/office/drawing/2014/main" id="{04CB51C0-BE29-5FE3-9846-7E0E0A1E27BD}"/>
              </a:ext>
            </a:extLst>
          </p:cNvPr>
          <p:cNvSpPr/>
          <p:nvPr/>
        </p:nvSpPr>
        <p:spPr>
          <a:xfrm>
            <a:off x="3571183" y="3801444"/>
            <a:ext cx="1548000" cy="691441"/>
          </a:xfrm>
          <a:prstGeom prst="ellipse">
            <a:avLst/>
          </a:prstGeom>
          <a:solidFill>
            <a:schemeClr val="accent5">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NGS</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100%</a:t>
            </a:r>
          </a:p>
        </p:txBody>
      </p:sp>
      <p:sp>
        <p:nvSpPr>
          <p:cNvPr id="27" name="Oval 26">
            <a:extLst>
              <a:ext uri="{FF2B5EF4-FFF2-40B4-BE49-F238E27FC236}">
                <a16:creationId xmlns:a16="http://schemas.microsoft.com/office/drawing/2014/main" id="{78FE8E55-7AEF-DDC7-B899-0A079A160EA9}"/>
              </a:ext>
            </a:extLst>
          </p:cNvPr>
          <p:cNvSpPr/>
          <p:nvPr/>
        </p:nvSpPr>
        <p:spPr>
          <a:xfrm>
            <a:off x="3571183" y="4768777"/>
            <a:ext cx="1548000" cy="691441"/>
          </a:xfrm>
          <a:prstGeom prst="ellipse">
            <a:avLst/>
          </a:prstGeom>
          <a:solidFill>
            <a:schemeClr val="accent5">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NGS</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100%</a:t>
            </a:r>
          </a:p>
        </p:txBody>
      </p:sp>
      <p:sp>
        <p:nvSpPr>
          <p:cNvPr id="28" name="Oval 27">
            <a:extLst>
              <a:ext uri="{FF2B5EF4-FFF2-40B4-BE49-F238E27FC236}">
                <a16:creationId xmlns:a16="http://schemas.microsoft.com/office/drawing/2014/main" id="{359BA924-76CE-C80F-FDF4-0404B168D1F6}"/>
              </a:ext>
            </a:extLst>
          </p:cNvPr>
          <p:cNvSpPr/>
          <p:nvPr/>
        </p:nvSpPr>
        <p:spPr>
          <a:xfrm>
            <a:off x="5591944" y="2834110"/>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Hotspot panel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2.0 weeks</a:t>
            </a:r>
          </a:p>
        </p:txBody>
      </p:sp>
      <p:sp>
        <p:nvSpPr>
          <p:cNvPr id="29" name="Oval 28">
            <a:extLst>
              <a:ext uri="{FF2B5EF4-FFF2-40B4-BE49-F238E27FC236}">
                <a16:creationId xmlns:a16="http://schemas.microsoft.com/office/drawing/2014/main" id="{92C1B5B6-D68B-3F9D-6852-2B6410EC722B}"/>
              </a:ext>
            </a:extLst>
          </p:cNvPr>
          <p:cNvSpPr/>
          <p:nvPr/>
        </p:nvSpPr>
        <p:spPr>
          <a:xfrm>
            <a:off x="5591944" y="1866776"/>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Sequential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$10.4M</a:t>
            </a:r>
          </a:p>
        </p:txBody>
      </p:sp>
      <p:sp>
        <p:nvSpPr>
          <p:cNvPr id="30" name="Oval 29">
            <a:extLst>
              <a:ext uri="{FF2B5EF4-FFF2-40B4-BE49-F238E27FC236}">
                <a16:creationId xmlns:a16="http://schemas.microsoft.com/office/drawing/2014/main" id="{7FB23DD4-68D5-A4BF-9538-8910C3F99C18}"/>
              </a:ext>
            </a:extLst>
          </p:cNvPr>
          <p:cNvSpPr/>
          <p:nvPr/>
        </p:nvSpPr>
        <p:spPr>
          <a:xfrm>
            <a:off x="5591944" y="3801444"/>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Hotspot panel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100%</a:t>
            </a:r>
          </a:p>
        </p:txBody>
      </p:sp>
      <p:sp>
        <p:nvSpPr>
          <p:cNvPr id="31" name="Oval 30">
            <a:extLst>
              <a:ext uri="{FF2B5EF4-FFF2-40B4-BE49-F238E27FC236}">
                <a16:creationId xmlns:a16="http://schemas.microsoft.com/office/drawing/2014/main" id="{04642F22-6D3E-70D8-ACDC-0239A0631810}"/>
              </a:ext>
            </a:extLst>
          </p:cNvPr>
          <p:cNvSpPr/>
          <p:nvPr/>
        </p:nvSpPr>
        <p:spPr>
          <a:xfrm>
            <a:off x="5591944" y="4768777"/>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Hotspot panel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63.1%</a:t>
            </a:r>
          </a:p>
        </p:txBody>
      </p:sp>
      <p:sp>
        <p:nvSpPr>
          <p:cNvPr id="32" name="Oval 31">
            <a:extLst>
              <a:ext uri="{FF2B5EF4-FFF2-40B4-BE49-F238E27FC236}">
                <a16:creationId xmlns:a16="http://schemas.microsoft.com/office/drawing/2014/main" id="{876059F6-1A06-7CD8-8EF1-60EBDF7DA736}"/>
              </a:ext>
            </a:extLst>
          </p:cNvPr>
          <p:cNvSpPr/>
          <p:nvPr/>
        </p:nvSpPr>
        <p:spPr>
          <a:xfrm>
            <a:off x="7583304" y="2834110"/>
            <a:ext cx="1548000" cy="691441"/>
          </a:xfrm>
          <a:prstGeom prst="ellipse">
            <a:avLst/>
          </a:prstGeom>
          <a:solidFill>
            <a:schemeClr val="accent6"/>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NGS</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2.0 weeks</a:t>
            </a:r>
          </a:p>
        </p:txBody>
      </p:sp>
      <p:sp>
        <p:nvSpPr>
          <p:cNvPr id="33" name="Oval 32">
            <a:extLst>
              <a:ext uri="{FF2B5EF4-FFF2-40B4-BE49-F238E27FC236}">
                <a16:creationId xmlns:a16="http://schemas.microsoft.com/office/drawing/2014/main" id="{9D68CE6B-EA67-B055-BC4D-771FCE2012E3}"/>
              </a:ext>
            </a:extLst>
          </p:cNvPr>
          <p:cNvSpPr/>
          <p:nvPr/>
        </p:nvSpPr>
        <p:spPr>
          <a:xfrm>
            <a:off x="7583304" y="1866776"/>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Hotspot panel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$13.2M</a:t>
            </a:r>
          </a:p>
        </p:txBody>
      </p:sp>
      <p:sp>
        <p:nvSpPr>
          <p:cNvPr id="34" name="Oval 33">
            <a:extLst>
              <a:ext uri="{FF2B5EF4-FFF2-40B4-BE49-F238E27FC236}">
                <a16:creationId xmlns:a16="http://schemas.microsoft.com/office/drawing/2014/main" id="{797933C5-CE0C-D016-252E-F89D8B774F99}"/>
              </a:ext>
            </a:extLst>
          </p:cNvPr>
          <p:cNvSpPr/>
          <p:nvPr/>
        </p:nvSpPr>
        <p:spPr>
          <a:xfrm>
            <a:off x="7583304" y="3801444"/>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Sequential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92.6%</a:t>
            </a:r>
          </a:p>
        </p:txBody>
      </p:sp>
      <p:sp>
        <p:nvSpPr>
          <p:cNvPr id="35" name="Oval 34">
            <a:extLst>
              <a:ext uri="{FF2B5EF4-FFF2-40B4-BE49-F238E27FC236}">
                <a16:creationId xmlns:a16="http://schemas.microsoft.com/office/drawing/2014/main" id="{F54724F4-F079-AA77-B217-AC46F088BFF7}"/>
              </a:ext>
            </a:extLst>
          </p:cNvPr>
          <p:cNvSpPr/>
          <p:nvPr/>
        </p:nvSpPr>
        <p:spPr>
          <a:xfrm>
            <a:off x="7583304" y="4768777"/>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Sequential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49.8%</a:t>
            </a:r>
          </a:p>
        </p:txBody>
      </p:sp>
      <p:sp>
        <p:nvSpPr>
          <p:cNvPr id="36" name="Rounded Rectangle 35">
            <a:extLst>
              <a:ext uri="{FF2B5EF4-FFF2-40B4-BE49-F238E27FC236}">
                <a16:creationId xmlns:a16="http://schemas.microsoft.com/office/drawing/2014/main" id="{D27A2075-41AA-9555-5A33-DAC23A7C5D7A}"/>
              </a:ext>
            </a:extLst>
          </p:cNvPr>
          <p:cNvSpPr/>
          <p:nvPr/>
        </p:nvSpPr>
        <p:spPr>
          <a:xfrm>
            <a:off x="3793964" y="1348530"/>
            <a:ext cx="1102438" cy="351797"/>
          </a:xfrm>
          <a:prstGeom prst="roundRect">
            <a:avLst>
              <a:gd name="adj" fmla="val 0"/>
            </a:avLst>
          </a:prstGeom>
          <a:solidFill>
            <a:schemeClr val="accent1">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Best</a:t>
            </a:r>
          </a:p>
        </p:txBody>
      </p:sp>
      <p:sp>
        <p:nvSpPr>
          <p:cNvPr id="37" name="Oval 36">
            <a:extLst>
              <a:ext uri="{FF2B5EF4-FFF2-40B4-BE49-F238E27FC236}">
                <a16:creationId xmlns:a16="http://schemas.microsoft.com/office/drawing/2014/main" id="{DB2DC518-1038-D850-0B08-192AE4E28C20}"/>
              </a:ext>
            </a:extLst>
          </p:cNvPr>
          <p:cNvSpPr/>
          <p:nvPr/>
        </p:nvSpPr>
        <p:spPr>
          <a:xfrm>
            <a:off x="9444544" y="2834110"/>
            <a:ext cx="1548000" cy="691441"/>
          </a:xfrm>
          <a:prstGeom prst="ellipse">
            <a:avLst/>
          </a:prstGeom>
          <a:solidFill>
            <a:schemeClr val="accent1"/>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Sequential</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5.2 weeks</a:t>
            </a:r>
          </a:p>
        </p:txBody>
      </p:sp>
      <p:sp>
        <p:nvSpPr>
          <p:cNvPr id="38" name="Oval 37">
            <a:extLst>
              <a:ext uri="{FF2B5EF4-FFF2-40B4-BE49-F238E27FC236}">
                <a16:creationId xmlns:a16="http://schemas.microsoft.com/office/drawing/2014/main" id="{1AEFF80E-943D-309B-84CC-446288D1E6E3}"/>
              </a:ext>
            </a:extLst>
          </p:cNvPr>
          <p:cNvSpPr/>
          <p:nvPr/>
        </p:nvSpPr>
        <p:spPr>
          <a:xfrm>
            <a:off x="9444544" y="1866776"/>
            <a:ext cx="1548000" cy="691441"/>
          </a:xfrm>
          <a:prstGeom prst="ellipse">
            <a:avLst/>
          </a:prstGeom>
          <a:solidFill>
            <a:schemeClr val="accent5">
              <a:lumMod val="50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NGS</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$14.1M</a:t>
            </a:r>
          </a:p>
        </p:txBody>
      </p:sp>
      <p:sp>
        <p:nvSpPr>
          <p:cNvPr id="39" name="Oval 38">
            <a:extLst>
              <a:ext uri="{FF2B5EF4-FFF2-40B4-BE49-F238E27FC236}">
                <a16:creationId xmlns:a16="http://schemas.microsoft.com/office/drawing/2014/main" id="{7131E2AB-4E5F-C71D-F2A0-665FB2B8734C}"/>
              </a:ext>
            </a:extLst>
          </p:cNvPr>
          <p:cNvSpPr/>
          <p:nvPr/>
        </p:nvSpPr>
        <p:spPr>
          <a:xfrm>
            <a:off x="9444544" y="3801444"/>
            <a:ext cx="1548000" cy="691441"/>
          </a:xfrm>
          <a:prstGeom prst="ellipse">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Exclusionary</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90.7%</a:t>
            </a:r>
          </a:p>
        </p:txBody>
      </p:sp>
      <p:sp>
        <p:nvSpPr>
          <p:cNvPr id="40" name="Oval 39">
            <a:extLst>
              <a:ext uri="{FF2B5EF4-FFF2-40B4-BE49-F238E27FC236}">
                <a16:creationId xmlns:a16="http://schemas.microsoft.com/office/drawing/2014/main" id="{A59F3375-FE54-E76B-804D-FE558ABA628C}"/>
              </a:ext>
            </a:extLst>
          </p:cNvPr>
          <p:cNvSpPr/>
          <p:nvPr/>
        </p:nvSpPr>
        <p:spPr>
          <a:xfrm>
            <a:off x="9444544" y="4768777"/>
            <a:ext cx="1548000" cy="691441"/>
          </a:xfrm>
          <a:prstGeom prst="ellipse">
            <a:avLst/>
          </a:prstGeom>
          <a:solidFill>
            <a:schemeClr val="tx2"/>
          </a:solidFill>
          <a:ln w="1905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Exclusionary</a:t>
            </a:r>
            <a:br>
              <a:rPr lang="en-GB" sz="1400" dirty="0">
                <a:solidFill>
                  <a:schemeClr val="bg1"/>
                </a:solidFill>
                <a:latin typeface="Arial" panose="020B0604020202020204" pitchFamily="34" charset="0"/>
                <a:cs typeface="Arial" panose="020B0604020202020204" pitchFamily="34" charset="0"/>
              </a:rPr>
            </a:br>
            <a:r>
              <a:rPr lang="en-GB" sz="1400" dirty="0">
                <a:solidFill>
                  <a:schemeClr val="bg1"/>
                </a:solidFill>
                <a:latin typeface="Arial" panose="020B0604020202020204" pitchFamily="34" charset="0"/>
                <a:cs typeface="Arial" panose="020B0604020202020204" pitchFamily="34" charset="0"/>
              </a:rPr>
              <a:t>46.5%</a:t>
            </a:r>
          </a:p>
        </p:txBody>
      </p:sp>
      <p:sp>
        <p:nvSpPr>
          <p:cNvPr id="41" name="Rounded Rectangle 40">
            <a:extLst>
              <a:ext uri="{FF2B5EF4-FFF2-40B4-BE49-F238E27FC236}">
                <a16:creationId xmlns:a16="http://schemas.microsoft.com/office/drawing/2014/main" id="{FB3A0E09-7213-F086-6EDF-0394583B4789}"/>
              </a:ext>
            </a:extLst>
          </p:cNvPr>
          <p:cNvSpPr/>
          <p:nvPr/>
        </p:nvSpPr>
        <p:spPr>
          <a:xfrm>
            <a:off x="9667325" y="1348530"/>
            <a:ext cx="1102438" cy="351797"/>
          </a:xfrm>
          <a:prstGeom prst="roundRect">
            <a:avLst>
              <a:gd name="adj" fmla="val 0"/>
            </a:avLst>
          </a:prstGeom>
          <a:solidFill>
            <a:schemeClr val="accent1">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a:solidFill>
                  <a:schemeClr val="bg1"/>
                </a:solidFill>
                <a:latin typeface="Arial" panose="020B0604020202020204" pitchFamily="34" charset="0"/>
                <a:cs typeface="Arial" panose="020B0604020202020204" pitchFamily="34" charset="0"/>
              </a:rPr>
              <a:t>Worst</a:t>
            </a:r>
          </a:p>
        </p:txBody>
      </p:sp>
      <p:cxnSp>
        <p:nvCxnSpPr>
          <p:cNvPr id="42" name="Straight Connector 41">
            <a:extLst>
              <a:ext uri="{FF2B5EF4-FFF2-40B4-BE49-F238E27FC236}">
                <a16:creationId xmlns:a16="http://schemas.microsoft.com/office/drawing/2014/main" id="{926F483A-054E-DE99-21B6-BC9104FDE542}"/>
              </a:ext>
            </a:extLst>
          </p:cNvPr>
          <p:cNvCxnSpPr>
            <a:cxnSpLocks/>
          </p:cNvCxnSpPr>
          <p:nvPr/>
        </p:nvCxnSpPr>
        <p:spPr>
          <a:xfrm>
            <a:off x="507164" y="2696163"/>
            <a:ext cx="10773412"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A7A2DC98-007B-4F3E-6D29-77EFA87B448D}"/>
              </a:ext>
            </a:extLst>
          </p:cNvPr>
          <p:cNvCxnSpPr>
            <a:cxnSpLocks/>
          </p:cNvCxnSpPr>
          <p:nvPr/>
        </p:nvCxnSpPr>
        <p:spPr>
          <a:xfrm>
            <a:off x="507164" y="3663498"/>
            <a:ext cx="10773412"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A96D906-E823-D975-2272-9A22C6534289}"/>
              </a:ext>
            </a:extLst>
          </p:cNvPr>
          <p:cNvCxnSpPr>
            <a:cxnSpLocks/>
          </p:cNvCxnSpPr>
          <p:nvPr/>
        </p:nvCxnSpPr>
        <p:spPr>
          <a:xfrm>
            <a:off x="507164" y="4630831"/>
            <a:ext cx="10773412"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 name="Equals 45">
            <a:extLst>
              <a:ext uri="{FF2B5EF4-FFF2-40B4-BE49-F238E27FC236}">
                <a16:creationId xmlns:a16="http://schemas.microsoft.com/office/drawing/2014/main" id="{24AE6BE2-65DD-C49A-B6EE-CCD924FB4110}"/>
              </a:ext>
            </a:extLst>
          </p:cNvPr>
          <p:cNvSpPr/>
          <p:nvPr/>
        </p:nvSpPr>
        <p:spPr>
          <a:xfrm>
            <a:off x="5175543" y="4029952"/>
            <a:ext cx="360040" cy="234423"/>
          </a:xfrm>
          <a:prstGeom prst="mathEqual">
            <a:avLst/>
          </a:prstGeom>
          <a:solidFill>
            <a:srgbClr val="505050"/>
          </a:solidFill>
          <a:ln>
            <a:solidFill>
              <a:srgbClr val="50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47" name="Equals 46">
            <a:extLst>
              <a:ext uri="{FF2B5EF4-FFF2-40B4-BE49-F238E27FC236}">
                <a16:creationId xmlns:a16="http://schemas.microsoft.com/office/drawing/2014/main" id="{BB9A0BA1-CBB0-6932-9D1D-455057829E95}"/>
              </a:ext>
            </a:extLst>
          </p:cNvPr>
          <p:cNvSpPr/>
          <p:nvPr/>
        </p:nvSpPr>
        <p:spPr>
          <a:xfrm>
            <a:off x="7187223" y="3074912"/>
            <a:ext cx="360040" cy="234423"/>
          </a:xfrm>
          <a:prstGeom prst="mathEqual">
            <a:avLst/>
          </a:prstGeom>
          <a:solidFill>
            <a:srgbClr val="505050"/>
          </a:solidFill>
          <a:ln>
            <a:solidFill>
              <a:srgbClr val="505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48" name="Up-down Arrow 47">
            <a:extLst>
              <a:ext uri="{FF2B5EF4-FFF2-40B4-BE49-F238E27FC236}">
                <a16:creationId xmlns:a16="http://schemas.microsoft.com/office/drawing/2014/main" id="{74BAAA94-9314-1135-ABD9-97706FEDE6B3}"/>
              </a:ext>
            </a:extLst>
          </p:cNvPr>
          <p:cNvSpPr/>
          <p:nvPr/>
        </p:nvSpPr>
        <p:spPr>
          <a:xfrm rot="5400000">
            <a:off x="7191465" y="-610072"/>
            <a:ext cx="237158" cy="4269001"/>
          </a:xfrm>
          <a:prstGeom prst="up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357931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ED85C9-E812-4242-85CB-EADFBC4BF7E1}"/>
              </a:ext>
            </a:extLst>
          </p:cNvPr>
          <p:cNvSpPr>
            <a:spLocks noGrp="1"/>
          </p:cNvSpPr>
          <p:nvPr>
            <p:ph sz="quarter" idx="12"/>
          </p:nvPr>
        </p:nvSpPr>
        <p:spPr>
          <a:xfrm>
            <a:off x="620184" y="1425600"/>
            <a:ext cx="10963200" cy="4525200"/>
          </a:xfrm>
        </p:spPr>
        <p:txBody>
          <a:bodyPr>
            <a:normAutofit/>
          </a:bodyPr>
          <a:lstStyle/>
          <a:p>
            <a:endParaRPr lang="en-GB" dirty="0"/>
          </a:p>
          <a:p>
            <a:r>
              <a:rPr lang="en-GB" dirty="0"/>
              <a:t>Outcome </a:t>
            </a:r>
            <a:r>
              <a:rPr lang="en-GB" b="1" dirty="0">
                <a:solidFill>
                  <a:schemeClr val="accent1"/>
                </a:solidFill>
              </a:rPr>
              <a:t>influenced by the higher prevalence of mNSCLC patients with </a:t>
            </a:r>
            <a:r>
              <a:rPr lang="en-GB" b="1" i="1" dirty="0">
                <a:solidFill>
                  <a:schemeClr val="accent1"/>
                </a:solidFill>
              </a:rPr>
              <a:t>EGFR </a:t>
            </a:r>
            <a:br>
              <a:rPr lang="en-GB" b="1" dirty="0">
                <a:solidFill>
                  <a:schemeClr val="accent1"/>
                </a:solidFill>
              </a:rPr>
            </a:br>
            <a:r>
              <a:rPr lang="en-GB" b="1" dirty="0">
                <a:solidFill>
                  <a:schemeClr val="accent1"/>
                </a:solidFill>
              </a:rPr>
              <a:t>mutations in East Asian populations</a:t>
            </a:r>
            <a:r>
              <a:rPr lang="en-GB" dirty="0"/>
              <a:t> versus Western populations, which can be </a:t>
            </a:r>
            <a:br>
              <a:rPr lang="en-GB" dirty="0"/>
            </a:br>
            <a:r>
              <a:rPr lang="en-GB" dirty="0"/>
              <a:t>readily detected by single-gene tests</a:t>
            </a:r>
          </a:p>
          <a:p>
            <a:r>
              <a:rPr lang="en-GB" dirty="0"/>
              <a:t>Exclusionary testing, however, does not capture all possible genomic alterations. </a:t>
            </a:r>
            <a:br>
              <a:rPr lang="en-GB" dirty="0"/>
            </a:br>
            <a:r>
              <a:rPr lang="en-GB" dirty="0"/>
              <a:t>As </a:t>
            </a:r>
            <a:r>
              <a:rPr lang="en-GB" b="1" dirty="0">
                <a:solidFill>
                  <a:schemeClr val="accent1"/>
                </a:solidFill>
              </a:rPr>
              <a:t>more non-actionable genomic alterations become actionable</a:t>
            </a:r>
            <a:r>
              <a:rPr lang="en-GB" dirty="0"/>
              <a:t>, and </a:t>
            </a:r>
            <a:r>
              <a:rPr lang="en-GB" b="1" dirty="0">
                <a:solidFill>
                  <a:schemeClr val="accent1"/>
                </a:solidFill>
              </a:rPr>
              <a:t>NGS testing </a:t>
            </a:r>
            <a:br>
              <a:rPr lang="en-GB" b="1" dirty="0">
                <a:solidFill>
                  <a:schemeClr val="accent1"/>
                </a:solidFill>
              </a:rPr>
            </a:br>
            <a:r>
              <a:rPr lang="en-GB" b="1" dirty="0">
                <a:solidFill>
                  <a:schemeClr val="accent1"/>
                </a:solidFill>
              </a:rPr>
              <a:t>costs reduce</a:t>
            </a:r>
            <a:r>
              <a:rPr lang="en-GB" dirty="0"/>
              <a:t>, upfront NGS may potentially be a cost saving option</a:t>
            </a:r>
          </a:p>
          <a:p>
            <a:endParaRPr lang="en-GB" dirty="0"/>
          </a:p>
        </p:txBody>
      </p:sp>
      <p:sp>
        <p:nvSpPr>
          <p:cNvPr id="2" name="Title 1">
            <a:extLst>
              <a:ext uri="{FF2B5EF4-FFF2-40B4-BE49-F238E27FC236}">
                <a16:creationId xmlns:a16="http://schemas.microsoft.com/office/drawing/2014/main" id="{D7BAB512-2D16-4E8D-B457-3A5A05F1905D}"/>
              </a:ext>
            </a:extLst>
          </p:cNvPr>
          <p:cNvSpPr>
            <a:spLocks noGrp="1"/>
          </p:cNvSpPr>
          <p:nvPr>
            <p:ph type="title"/>
          </p:nvPr>
        </p:nvSpPr>
        <p:spPr>
          <a:xfrm>
            <a:off x="619201" y="259200"/>
            <a:ext cx="10963199" cy="864000"/>
          </a:xfrm>
        </p:spPr>
        <p:txBody>
          <a:bodyPr>
            <a:normAutofit/>
          </a:bodyPr>
          <a:lstStyle/>
          <a:p>
            <a:r>
              <a:rPr lang="en-GB" dirty="0"/>
              <a:t>Cost effectiveness of different testing strategies based on regional molecular epidemiology</a:t>
            </a:r>
          </a:p>
        </p:txBody>
      </p:sp>
      <p:sp>
        <p:nvSpPr>
          <p:cNvPr id="5" name="Slide Number Placeholder 4">
            <a:extLst>
              <a:ext uri="{FF2B5EF4-FFF2-40B4-BE49-F238E27FC236}">
                <a16:creationId xmlns:a16="http://schemas.microsoft.com/office/drawing/2014/main" id="{B32074B4-247C-E69F-8339-F08957D26183}"/>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31</a:t>
            </a:fld>
            <a:endParaRPr lang="en-GB" dirty="0"/>
          </a:p>
        </p:txBody>
      </p:sp>
      <p:sp>
        <p:nvSpPr>
          <p:cNvPr id="6" name="Content Placeholder 5">
            <a:extLst>
              <a:ext uri="{FF2B5EF4-FFF2-40B4-BE49-F238E27FC236}">
                <a16:creationId xmlns:a16="http://schemas.microsoft.com/office/drawing/2014/main" id="{862F8760-2880-358C-8A75-436F9C60845E}"/>
              </a:ext>
            </a:extLst>
          </p:cNvPr>
          <p:cNvSpPr>
            <a:spLocks noGrp="1"/>
          </p:cNvSpPr>
          <p:nvPr>
            <p:ph sz="quarter" idx="15"/>
          </p:nvPr>
        </p:nvSpPr>
        <p:spPr>
          <a:xfrm>
            <a:off x="620183" y="6356351"/>
            <a:ext cx="10180339" cy="365125"/>
          </a:xfrm>
        </p:spPr>
        <p:txBody>
          <a:bodyPr/>
          <a:lstStyle/>
          <a:p>
            <a:r>
              <a:rPr lang="en-GB" dirty="0">
                <a:solidFill>
                  <a:schemeClr val="tx2"/>
                </a:solidFill>
              </a:rPr>
              <a:t>EGFR, epidermal growth factor receptor; mNSCLC, metastatic non-small cell lung cancer; NGS, next generation sequencing</a:t>
            </a:r>
          </a:p>
          <a:p>
            <a:r>
              <a:rPr lang="en-GB" sz="1200" dirty="0">
                <a:solidFill>
                  <a:schemeClr val="tx2"/>
                </a:solidFill>
                <a:latin typeface="Arial" panose="020B0604020202020204" pitchFamily="34" charset="0"/>
                <a:cs typeface="Arial" panose="020B0604020202020204" pitchFamily="34" charset="0"/>
              </a:rPr>
              <a:t>Loong HH, et al. JTO Clin Res Rep. 2022;3:100290</a:t>
            </a:r>
            <a:endParaRPr lang="en-GB" dirty="0">
              <a:solidFill>
                <a:schemeClr val="tx2"/>
              </a:solidFill>
              <a:highlight>
                <a:srgbClr val="FFFF00"/>
              </a:highlight>
            </a:endParaRPr>
          </a:p>
        </p:txBody>
      </p:sp>
    </p:spTree>
    <p:extLst>
      <p:ext uri="{BB962C8B-B14F-4D97-AF65-F5344CB8AC3E}">
        <p14:creationId xmlns:p14="http://schemas.microsoft.com/office/powerpoint/2010/main" val="66317448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85BE-9A74-3CF6-A8C1-751273AA1E06}"/>
              </a:ext>
            </a:extLst>
          </p:cNvPr>
          <p:cNvSpPr>
            <a:spLocks noGrp="1"/>
          </p:cNvSpPr>
          <p:nvPr>
            <p:ph type="title"/>
          </p:nvPr>
        </p:nvSpPr>
        <p:spPr>
          <a:xfrm>
            <a:off x="619201" y="259200"/>
            <a:ext cx="10963199" cy="864000"/>
          </a:xfrm>
        </p:spPr>
        <p:txBody>
          <a:bodyPr/>
          <a:lstStyle/>
          <a:p>
            <a:r>
              <a:rPr lang="en-GB" dirty="0"/>
              <a:t>Patient’s background</a:t>
            </a:r>
          </a:p>
        </p:txBody>
      </p:sp>
      <p:sp>
        <p:nvSpPr>
          <p:cNvPr id="5" name="Slide Number Placeholder 4">
            <a:extLst>
              <a:ext uri="{FF2B5EF4-FFF2-40B4-BE49-F238E27FC236}">
                <a16:creationId xmlns:a16="http://schemas.microsoft.com/office/drawing/2014/main" id="{CC1D8A6D-CD41-2584-EB8D-5BEC9F008C4B}"/>
              </a:ext>
            </a:extLst>
          </p:cNvPr>
          <p:cNvSpPr>
            <a:spLocks noGrp="1"/>
          </p:cNvSpPr>
          <p:nvPr>
            <p:ph type="sldNum" sz="quarter" idx="4"/>
          </p:nvPr>
        </p:nvSpPr>
        <p:spPr>
          <a:xfrm>
            <a:off x="10800523" y="6428359"/>
            <a:ext cx="781877" cy="365125"/>
          </a:xfrm>
        </p:spPr>
        <p:txBody>
          <a:bodyPr/>
          <a:lstStyle/>
          <a:p>
            <a:pPr lvl="0"/>
            <a:fld id="{90E722A0-AA5C-094B-927A-107C91F86AF6}" type="slidenum">
              <a:rPr lang="en-GB" smtClean="0"/>
              <a:pPr lvl="0"/>
              <a:t>32</a:t>
            </a:fld>
            <a:endParaRPr lang="en-GB" dirty="0"/>
          </a:p>
        </p:txBody>
      </p:sp>
      <p:sp>
        <p:nvSpPr>
          <p:cNvPr id="18" name="Content Placeholder 17">
            <a:extLst>
              <a:ext uri="{FF2B5EF4-FFF2-40B4-BE49-F238E27FC236}">
                <a16:creationId xmlns:a16="http://schemas.microsoft.com/office/drawing/2014/main" id="{AC749D12-AE69-EE52-6097-65AB71487AE6}"/>
              </a:ext>
            </a:extLst>
          </p:cNvPr>
          <p:cNvSpPr>
            <a:spLocks noGrp="1"/>
          </p:cNvSpPr>
          <p:nvPr>
            <p:ph sz="quarter" idx="15"/>
          </p:nvPr>
        </p:nvSpPr>
        <p:spPr>
          <a:xfrm>
            <a:off x="620183" y="6356351"/>
            <a:ext cx="9076217" cy="365125"/>
          </a:xfrm>
        </p:spPr>
        <p:txBody>
          <a:bodyPr/>
          <a:lstStyle/>
          <a:p>
            <a:r>
              <a:rPr lang="en-GB" dirty="0">
                <a:solidFill>
                  <a:schemeClr val="tx2"/>
                </a:solidFill>
              </a:rPr>
              <a:t>del, deletion; EGFR, epidermal growth factor receptor; M, male; N, lymph nodes; p, pathology (staging); PCR, polymerase chain reaction; T, (primary) tumour; TB, tuberculosis; VATS, video‑assisted thoracoscopic surgery</a:t>
            </a:r>
          </a:p>
        </p:txBody>
      </p:sp>
      <p:sp>
        <p:nvSpPr>
          <p:cNvPr id="7" name="Rectangle 6">
            <a:extLst>
              <a:ext uri="{FF2B5EF4-FFF2-40B4-BE49-F238E27FC236}">
                <a16:creationId xmlns:a16="http://schemas.microsoft.com/office/drawing/2014/main" id="{5F8474BB-273D-2FB5-0967-54C5494C4035}"/>
              </a:ext>
            </a:extLst>
          </p:cNvPr>
          <p:cNvSpPr/>
          <p:nvPr/>
        </p:nvSpPr>
        <p:spPr>
          <a:xfrm>
            <a:off x="307244" y="1499589"/>
            <a:ext cx="6344466" cy="4426691"/>
          </a:xfrm>
          <a:prstGeom prst="rect">
            <a:avLst/>
          </a:prstGeom>
          <a:solidFill>
            <a:srgbClr val="FB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68A9D6B0-AB65-B472-E69F-58BE36A574BA}"/>
              </a:ext>
            </a:extLst>
          </p:cNvPr>
          <p:cNvSpPr/>
          <p:nvPr/>
        </p:nvSpPr>
        <p:spPr>
          <a:xfrm>
            <a:off x="343241" y="1519634"/>
            <a:ext cx="1144247" cy="4426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CA460CD8-2F19-FBC6-080F-6F4DDB1476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0547" y="2813510"/>
            <a:ext cx="535060" cy="535060"/>
          </a:xfrm>
          <a:prstGeom prst="rect">
            <a:avLst/>
          </a:prstGeom>
        </p:spPr>
      </p:pic>
      <p:sp>
        <p:nvSpPr>
          <p:cNvPr id="10" name="TextBox 9">
            <a:extLst>
              <a:ext uri="{FF2B5EF4-FFF2-40B4-BE49-F238E27FC236}">
                <a16:creationId xmlns:a16="http://schemas.microsoft.com/office/drawing/2014/main" id="{85AD6E66-BA58-5110-5C36-D73E2B3D15D2}"/>
              </a:ext>
            </a:extLst>
          </p:cNvPr>
          <p:cNvSpPr txBox="1"/>
          <p:nvPr/>
        </p:nvSpPr>
        <p:spPr>
          <a:xfrm>
            <a:off x="1800573" y="1679011"/>
            <a:ext cx="4367484" cy="390177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tab pos="989013" algn="l"/>
              </a:tabLst>
              <a:defRPr/>
            </a:pPr>
            <a:r>
              <a:rPr kumimoji="0" lang="en-GB" sz="2000" b="1" i="0" u="none" strike="noStrike" kern="1200" cap="none" spc="0" normalizeH="0" baseline="0" dirty="0">
                <a:ln>
                  <a:noFill/>
                </a:ln>
                <a:solidFill>
                  <a:schemeClr val="accent1"/>
                </a:solidFill>
                <a:effectLst/>
                <a:uLnTx/>
                <a:uFillTx/>
                <a:latin typeface="Arial" panose="020B0604020202020204"/>
                <a:ea typeface="+mn-ea"/>
                <a:cs typeface="+mn-cs"/>
              </a:rPr>
              <a:t>Age: 	</a:t>
            </a:r>
            <a:r>
              <a:rPr kumimoji="0" lang="en-GB" sz="2000" b="1" i="0" u="none" strike="noStrike" kern="1200" cap="none" spc="0" normalizeH="0" baseline="0" dirty="0">
                <a:ln>
                  <a:noFill/>
                </a:ln>
                <a:solidFill>
                  <a:srgbClr val="000000"/>
                </a:solidFill>
                <a:effectLst/>
                <a:uLnTx/>
                <a:uFillTx/>
                <a:latin typeface="Arial" panose="020B0604020202020204"/>
                <a:ea typeface="+mn-ea"/>
                <a:cs typeface="+mn-cs"/>
              </a:rPr>
              <a:t>	</a:t>
            </a: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82 years</a:t>
            </a:r>
          </a:p>
          <a:p>
            <a:pPr marL="0" marR="0" lvl="0" indent="0" algn="l" defTabSz="914400" rtl="0" eaLnBrk="1" fontAlgn="auto" latinLnBrk="0" hangingPunct="1">
              <a:lnSpc>
                <a:spcPts val="3000"/>
              </a:lnSpc>
              <a:spcBef>
                <a:spcPts val="0"/>
              </a:spcBef>
              <a:spcAft>
                <a:spcPts val="0"/>
              </a:spcAft>
              <a:buClrTx/>
              <a:buSzTx/>
              <a:buFontTx/>
              <a:buNone/>
              <a:tabLst>
                <a:tab pos="989013" algn="l"/>
              </a:tabLst>
              <a:defRPr/>
            </a:pPr>
            <a:r>
              <a:rPr kumimoji="0" lang="en-GB" sz="2000" b="1" i="0" u="none" strike="noStrike" kern="1200" cap="none" spc="0" normalizeH="0" baseline="0" dirty="0">
                <a:ln>
                  <a:noFill/>
                </a:ln>
                <a:solidFill>
                  <a:schemeClr val="accent1"/>
                </a:solidFill>
                <a:effectLst/>
                <a:uLnTx/>
                <a:uFillTx/>
                <a:latin typeface="Arial" panose="020B0604020202020204"/>
                <a:ea typeface="+mn-ea"/>
                <a:cs typeface="+mn-cs"/>
              </a:rPr>
              <a:t>Sex: 	</a:t>
            </a:r>
            <a:r>
              <a:rPr kumimoji="0" lang="en-GB" sz="2000" b="1" i="0" u="none" strike="noStrike" kern="1200" cap="none" spc="0" normalizeH="0" baseline="0" dirty="0">
                <a:ln>
                  <a:noFill/>
                </a:ln>
                <a:solidFill>
                  <a:srgbClr val="000000"/>
                </a:solidFill>
                <a:effectLst/>
                <a:uLnTx/>
                <a:uFillTx/>
                <a:latin typeface="Arial" panose="020B0604020202020204"/>
                <a:ea typeface="+mn-ea"/>
                <a:cs typeface="+mn-cs"/>
              </a:rPr>
              <a:t>	</a:t>
            </a: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M</a:t>
            </a:r>
          </a:p>
          <a:p>
            <a:pPr marL="0" marR="0" lvl="0" indent="0" algn="l" defTabSz="914400" rtl="0" eaLnBrk="1" fontAlgn="auto" latinLnBrk="0" hangingPunct="1">
              <a:lnSpc>
                <a:spcPts val="3000"/>
              </a:lnSpc>
              <a:spcBef>
                <a:spcPts val="0"/>
              </a:spcBef>
              <a:spcAft>
                <a:spcPts val="0"/>
              </a:spcAft>
              <a:buClrTx/>
              <a:buSzTx/>
              <a:buFontTx/>
              <a:buNone/>
              <a:tabLst>
                <a:tab pos="989013" algn="l"/>
              </a:tabLst>
              <a:defRPr/>
            </a:pPr>
            <a:r>
              <a:rPr kumimoji="0" lang="en-GB" sz="2000" b="1" i="0" u="none" strike="noStrike" kern="1200" cap="none" spc="0" normalizeH="0" baseline="0" dirty="0">
                <a:ln>
                  <a:noFill/>
                </a:ln>
                <a:solidFill>
                  <a:schemeClr val="accent1"/>
                </a:solidFill>
                <a:effectLst/>
                <a:uLnTx/>
                <a:uFillTx/>
                <a:latin typeface="Arial" panose="020B0604020202020204"/>
                <a:ea typeface="+mn-ea"/>
                <a:cs typeface="+mn-cs"/>
              </a:rPr>
              <a:t>Race:</a:t>
            </a:r>
            <a:r>
              <a:rPr kumimoji="0" lang="en-GB" sz="2000" b="1" i="0" u="none" strike="noStrike" kern="1200" cap="none" spc="0" normalizeH="0" baseline="0" dirty="0">
                <a:ln>
                  <a:noFill/>
                </a:ln>
                <a:solidFill>
                  <a:schemeClr val="accent2"/>
                </a:solidFill>
                <a:effectLst/>
                <a:uLnTx/>
                <a:uFillTx/>
                <a:latin typeface="Arial" panose="020B0604020202020204"/>
                <a:ea typeface="+mn-ea"/>
                <a:cs typeface="+mn-cs"/>
              </a:rPr>
              <a:t> </a:t>
            </a:r>
            <a:r>
              <a:rPr kumimoji="0" lang="en-GB" sz="2000" b="1" i="0" u="none" strike="noStrike" kern="1200" cap="none" spc="0" normalizeH="0" baseline="0" dirty="0">
                <a:ln>
                  <a:noFill/>
                </a:ln>
                <a:solidFill>
                  <a:srgbClr val="000000"/>
                </a:solidFill>
                <a:effectLst/>
                <a:uLnTx/>
                <a:uFillTx/>
                <a:latin typeface="Arial" panose="020B0604020202020204"/>
                <a:ea typeface="+mn-ea"/>
                <a:cs typeface="+mn-cs"/>
              </a:rPr>
              <a:t>		</a:t>
            </a: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Asian</a:t>
            </a:r>
          </a:p>
          <a:p>
            <a:pPr marL="0" marR="0" lvl="0" indent="0" algn="l" defTabSz="914400" rtl="0" eaLnBrk="1" fontAlgn="auto" latinLnBrk="0" hangingPunct="1">
              <a:lnSpc>
                <a:spcPts val="3000"/>
              </a:lnSpc>
              <a:spcBef>
                <a:spcPts val="0"/>
              </a:spcBef>
              <a:spcAft>
                <a:spcPts val="0"/>
              </a:spcAft>
              <a:buClrTx/>
              <a:buSzTx/>
              <a:buFontTx/>
              <a:buNone/>
              <a:tabLst>
                <a:tab pos="989013" algn="l"/>
              </a:tabLst>
              <a:defRPr/>
            </a:pPr>
            <a:r>
              <a:rPr kumimoji="0" lang="en-GB" sz="2000" b="1" i="0" u="none" strike="noStrike" kern="1200" cap="none" spc="0" normalizeH="0" baseline="0" dirty="0">
                <a:ln>
                  <a:noFill/>
                </a:ln>
                <a:solidFill>
                  <a:schemeClr val="accent1"/>
                </a:solidFill>
                <a:effectLst/>
                <a:uLnTx/>
                <a:uFillTx/>
                <a:latin typeface="Arial" panose="020B0604020202020204"/>
                <a:ea typeface="+mn-ea"/>
                <a:cs typeface="+mn-cs"/>
              </a:rPr>
              <a:t>ECOG PS: </a:t>
            </a:r>
            <a:r>
              <a:rPr kumimoji="0" lang="en-GB" sz="2000" b="1" i="0" u="none" strike="noStrike" kern="1200" cap="none" spc="0" normalizeH="0" baseline="0" dirty="0">
                <a:ln>
                  <a:noFill/>
                </a:ln>
                <a:solidFill>
                  <a:srgbClr val="000000"/>
                </a:solidFill>
                <a:effectLst/>
                <a:uLnTx/>
                <a:uFillTx/>
                <a:latin typeface="Arial" panose="020B0604020202020204"/>
                <a:ea typeface="+mn-ea"/>
                <a:cs typeface="+mn-cs"/>
              </a:rPr>
              <a:t>	</a:t>
            </a: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1</a:t>
            </a:r>
            <a:endParaRPr kumimoji="0" lang="en-GB" sz="2000" b="1" i="0" u="none" strike="noStrike" kern="1200" cap="none" spc="0" normalizeH="0" baseline="0" dirty="0">
              <a:ln>
                <a:noFill/>
              </a:ln>
              <a:solidFill>
                <a:srgbClr val="505050"/>
              </a:solidFill>
              <a:effectLst/>
              <a:uLnTx/>
              <a:uFillTx/>
              <a:latin typeface="Arial" panose="020B0604020202020204"/>
              <a:ea typeface="+mn-ea"/>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GB" sz="2000" b="1" i="0" u="none" strike="noStrike" kern="1200" cap="none" spc="0" normalizeH="0" baseline="0" dirty="0">
                <a:ln>
                  <a:noFill/>
                </a:ln>
                <a:solidFill>
                  <a:schemeClr val="accent1"/>
                </a:solidFill>
                <a:effectLst/>
                <a:uLnTx/>
                <a:uFillTx/>
                <a:latin typeface="Arial" panose="020B0604020202020204"/>
                <a:ea typeface="+mn-ea"/>
                <a:cs typeface="+mn-cs"/>
              </a:rPr>
              <a:t>Medical history: </a:t>
            </a:r>
          </a:p>
          <a:p>
            <a:pPr marL="342900" marR="0" lvl="0" indent="-342900" algn="l" defTabSz="914400" rtl="0" eaLnBrk="1" fontAlgn="auto" latinLnBrk="0" hangingPunct="1">
              <a:lnSpc>
                <a:spcPts val="3000"/>
              </a:lnSpc>
              <a:spcBef>
                <a:spcPts val="0"/>
              </a:spcBef>
              <a:spcAft>
                <a:spcPts val="0"/>
              </a:spcAft>
              <a:buClr>
                <a:schemeClr val="accent1"/>
              </a:buClr>
              <a:buSzTx/>
              <a:buFont typeface="Arial" panose="020B0604020202020204" pitchFamily="34" charset="0"/>
              <a:buChar char="•"/>
              <a:tabLst/>
              <a:defRPr/>
            </a:pP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Hyperlipidaemia</a:t>
            </a:r>
          </a:p>
          <a:p>
            <a:pPr marL="342900" marR="0" lvl="0" indent="-342900" algn="l" defTabSz="914400" rtl="0" eaLnBrk="1" fontAlgn="auto" latinLnBrk="0" hangingPunct="1">
              <a:lnSpc>
                <a:spcPts val="3000"/>
              </a:lnSpc>
              <a:spcBef>
                <a:spcPts val="0"/>
              </a:spcBef>
              <a:spcAft>
                <a:spcPts val="0"/>
              </a:spcAft>
              <a:buClr>
                <a:schemeClr val="accent1"/>
              </a:buClr>
              <a:buSzTx/>
              <a:buFont typeface="Arial" panose="020B0604020202020204" pitchFamily="34" charset="0"/>
              <a:buChar char="•"/>
              <a:tabLst/>
              <a:defRPr/>
            </a:pP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Ischemic heart disease </a:t>
            </a:r>
          </a:p>
          <a:p>
            <a:pPr marL="342900" marR="0" lvl="0" indent="-342900" algn="l" defTabSz="914400" rtl="0" eaLnBrk="1" fontAlgn="auto" latinLnBrk="0" hangingPunct="1">
              <a:lnSpc>
                <a:spcPts val="3000"/>
              </a:lnSpc>
              <a:spcBef>
                <a:spcPts val="0"/>
              </a:spcBef>
              <a:spcAft>
                <a:spcPts val="0"/>
              </a:spcAft>
              <a:buClr>
                <a:schemeClr val="accent1"/>
              </a:buClr>
              <a:buSzTx/>
              <a:buFont typeface="Arial" panose="020B0604020202020204" pitchFamily="34" charset="0"/>
              <a:buChar char="•"/>
              <a:tabLst/>
              <a:defRPr/>
            </a:pP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Parkinsonism</a:t>
            </a:r>
          </a:p>
          <a:p>
            <a:pPr marL="342900" marR="0" lvl="0" indent="-342900" algn="l" defTabSz="914400" rtl="0" eaLnBrk="1" fontAlgn="auto" latinLnBrk="0" hangingPunct="1">
              <a:lnSpc>
                <a:spcPts val="3000"/>
              </a:lnSpc>
              <a:spcBef>
                <a:spcPts val="0"/>
              </a:spcBef>
              <a:spcAft>
                <a:spcPts val="0"/>
              </a:spcAft>
              <a:buClr>
                <a:schemeClr val="accent1"/>
              </a:buClr>
              <a:buSzTx/>
              <a:buFont typeface="Arial" panose="020B0604020202020204" pitchFamily="34" charset="0"/>
              <a:buChar char="•"/>
              <a:tabLst/>
              <a:defRPr/>
            </a:pP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Benign prostatic hypertrophy</a:t>
            </a:r>
          </a:p>
          <a:p>
            <a:pPr marL="342900" marR="0" lvl="0" indent="-342900" algn="l" defTabSz="914400" rtl="0" eaLnBrk="1" fontAlgn="auto" latinLnBrk="0" hangingPunct="1">
              <a:lnSpc>
                <a:spcPts val="3000"/>
              </a:lnSpc>
              <a:spcBef>
                <a:spcPts val="0"/>
              </a:spcBef>
              <a:spcAft>
                <a:spcPts val="0"/>
              </a:spcAft>
              <a:buClr>
                <a:schemeClr val="accent1"/>
              </a:buClr>
              <a:buSzTx/>
              <a:buFont typeface="Arial" panose="020B0604020202020204" pitchFamily="34" charset="0"/>
              <a:buChar char="•"/>
              <a:tabLst/>
              <a:defRPr/>
            </a:pPr>
            <a:r>
              <a:rPr kumimoji="0" lang="en-GB" sz="2000" b="0" i="0" u="none" strike="noStrike" kern="1200" cap="none" spc="0" normalizeH="0" baseline="0" dirty="0">
                <a:ln>
                  <a:noFill/>
                </a:ln>
                <a:solidFill>
                  <a:srgbClr val="505050"/>
                </a:solidFill>
                <a:effectLst/>
                <a:uLnTx/>
                <a:uFillTx/>
                <a:latin typeface="Arial" panose="020B0604020202020204"/>
                <a:ea typeface="+mn-ea"/>
                <a:cs typeface="+mn-cs"/>
              </a:rPr>
              <a:t>History of pulmonary TB</a:t>
            </a:r>
          </a:p>
        </p:txBody>
      </p:sp>
      <p:sp>
        <p:nvSpPr>
          <p:cNvPr id="12" name="Rounded Rectangle 52">
            <a:extLst>
              <a:ext uri="{FF2B5EF4-FFF2-40B4-BE49-F238E27FC236}">
                <a16:creationId xmlns:a16="http://schemas.microsoft.com/office/drawing/2014/main" id="{DA850EDF-4992-7F0C-A812-C205C35B3824}"/>
              </a:ext>
            </a:extLst>
          </p:cNvPr>
          <p:cNvSpPr/>
          <p:nvPr/>
        </p:nvSpPr>
        <p:spPr>
          <a:xfrm>
            <a:off x="6758820" y="1533489"/>
            <a:ext cx="5069113" cy="4388108"/>
          </a:xfrm>
          <a:prstGeom prst="roundRect">
            <a:avLst>
              <a:gd name="adj" fmla="val 5812"/>
            </a:avLst>
          </a:prstGeom>
          <a:solidFill>
            <a:schemeClr val="bg1"/>
          </a:solidFill>
          <a:ln>
            <a:noFill/>
          </a:ln>
          <a:effectLst>
            <a:outerShdw blurRad="203200" dist="38100" dir="4560000" algn="tl" rotWithShape="0">
              <a:schemeClr val="tx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30000" dirty="0">
              <a:ln>
                <a:noFill/>
              </a:ln>
              <a:solidFill>
                <a:srgbClr val="000000"/>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8CAE7221-D114-C153-789F-CA91DAF34B89}"/>
              </a:ext>
            </a:extLst>
          </p:cNvPr>
          <p:cNvSpPr/>
          <p:nvPr/>
        </p:nvSpPr>
        <p:spPr>
          <a:xfrm>
            <a:off x="7436547" y="1679011"/>
            <a:ext cx="1062849" cy="1104527"/>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srgbClr val="FFFFFF"/>
                </a:solidFill>
                <a:effectLst/>
                <a:uLnTx/>
                <a:uFillTx/>
                <a:latin typeface="Arial" panose="020B0604020202020204"/>
                <a:ea typeface="+mn-ea"/>
                <a:cs typeface="+mn-cs"/>
              </a:rPr>
              <a:t>8/2020</a:t>
            </a:r>
          </a:p>
        </p:txBody>
      </p:sp>
      <p:sp>
        <p:nvSpPr>
          <p:cNvPr id="16" name="Rectangle: Rounded Corners 15">
            <a:extLst>
              <a:ext uri="{FF2B5EF4-FFF2-40B4-BE49-F238E27FC236}">
                <a16:creationId xmlns:a16="http://schemas.microsoft.com/office/drawing/2014/main" id="{36690881-D991-A4B9-D603-FF2C590DDB3E}"/>
              </a:ext>
            </a:extLst>
          </p:cNvPr>
          <p:cNvSpPr/>
          <p:nvPr/>
        </p:nvSpPr>
        <p:spPr>
          <a:xfrm>
            <a:off x="8353424" y="1679013"/>
            <a:ext cx="3209925" cy="102219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srgbClr val="505050"/>
                </a:solidFill>
                <a:effectLst/>
                <a:uLnTx/>
                <a:uFillTx/>
                <a:latin typeface="Arial" panose="020B0604020202020204"/>
                <a:ea typeface="+mn-ea"/>
                <a:cs typeface="+mn-cs"/>
              </a:rPr>
              <a:t>Stage IA (pT1bN0) moderately differentiated adenocarcinoma of the lung</a:t>
            </a:r>
          </a:p>
        </p:txBody>
      </p:sp>
      <p:sp>
        <p:nvSpPr>
          <p:cNvPr id="28" name="Rectangle: Rounded Corners 27">
            <a:extLst>
              <a:ext uri="{FF2B5EF4-FFF2-40B4-BE49-F238E27FC236}">
                <a16:creationId xmlns:a16="http://schemas.microsoft.com/office/drawing/2014/main" id="{58857DD9-6E96-4455-B1C4-61C5FFBE1179}"/>
              </a:ext>
            </a:extLst>
          </p:cNvPr>
          <p:cNvSpPr/>
          <p:nvPr/>
        </p:nvSpPr>
        <p:spPr>
          <a:xfrm>
            <a:off x="7422440" y="3117568"/>
            <a:ext cx="1062849" cy="1104525"/>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srgbClr val="FFFFFF"/>
                </a:solidFill>
                <a:effectLst/>
                <a:uLnTx/>
                <a:uFillTx/>
                <a:latin typeface="Arial" panose="020B0604020202020204"/>
                <a:ea typeface="+mn-ea"/>
                <a:cs typeface="+mn-cs"/>
              </a:rPr>
              <a:t>8/2020</a:t>
            </a:r>
          </a:p>
        </p:txBody>
      </p:sp>
      <p:sp>
        <p:nvSpPr>
          <p:cNvPr id="29" name="Rectangle: Rounded Corners 28">
            <a:extLst>
              <a:ext uri="{FF2B5EF4-FFF2-40B4-BE49-F238E27FC236}">
                <a16:creationId xmlns:a16="http://schemas.microsoft.com/office/drawing/2014/main" id="{AF20CED3-7D75-582B-1810-BBF41CB1B306}"/>
              </a:ext>
            </a:extLst>
          </p:cNvPr>
          <p:cNvSpPr/>
          <p:nvPr/>
        </p:nvSpPr>
        <p:spPr>
          <a:xfrm>
            <a:off x="8339317" y="3117568"/>
            <a:ext cx="3209925" cy="110452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srgbClr val="505050"/>
                </a:solidFill>
                <a:effectLst/>
                <a:uLnTx/>
                <a:uFillTx/>
                <a:latin typeface="Arial" panose="020B0604020202020204"/>
                <a:ea typeface="+mn-ea"/>
                <a:cs typeface="+mn-cs"/>
              </a:rPr>
              <a:t>Right VATS with upper lobe and middle lobe wedge resection </a:t>
            </a:r>
          </a:p>
        </p:txBody>
      </p:sp>
      <p:cxnSp>
        <p:nvCxnSpPr>
          <p:cNvPr id="33" name="Straight Connector 32">
            <a:extLst>
              <a:ext uri="{FF2B5EF4-FFF2-40B4-BE49-F238E27FC236}">
                <a16:creationId xmlns:a16="http://schemas.microsoft.com/office/drawing/2014/main" id="{FAF1A497-0AAC-BCD9-946E-0E2BA3BEEB01}"/>
              </a:ext>
            </a:extLst>
          </p:cNvPr>
          <p:cNvCxnSpPr>
            <a:cxnSpLocks/>
          </p:cNvCxnSpPr>
          <p:nvPr/>
        </p:nvCxnSpPr>
        <p:spPr>
          <a:xfrm>
            <a:off x="7100220" y="1656503"/>
            <a:ext cx="0" cy="414208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7EEDEF5-DBE7-7286-F15C-41125F80CE8D}"/>
              </a:ext>
            </a:extLst>
          </p:cNvPr>
          <p:cNvSpPr/>
          <p:nvPr/>
        </p:nvSpPr>
        <p:spPr>
          <a:xfrm>
            <a:off x="7028220" y="1826753"/>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25CB499E-8B24-4573-6992-533A43CF9684}"/>
              </a:ext>
            </a:extLst>
          </p:cNvPr>
          <p:cNvSpPr/>
          <p:nvPr/>
        </p:nvSpPr>
        <p:spPr>
          <a:xfrm>
            <a:off x="7028220" y="3531880"/>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0" name="Rectangle: Rounded Corners 39">
            <a:extLst>
              <a:ext uri="{FF2B5EF4-FFF2-40B4-BE49-F238E27FC236}">
                <a16:creationId xmlns:a16="http://schemas.microsoft.com/office/drawing/2014/main" id="{7E009094-4E76-ADDE-B93F-91E019AC014F}"/>
              </a:ext>
            </a:extLst>
          </p:cNvPr>
          <p:cNvSpPr/>
          <p:nvPr/>
        </p:nvSpPr>
        <p:spPr>
          <a:xfrm>
            <a:off x="7386441" y="4594951"/>
            <a:ext cx="1062849" cy="1104525"/>
          </a:xfrm>
          <a:prstGeom prst="roundRect">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dirty="0">
                <a:ln>
                  <a:noFill/>
                </a:ln>
                <a:solidFill>
                  <a:srgbClr val="FFFFFF"/>
                </a:solidFill>
                <a:effectLst/>
                <a:uLnTx/>
                <a:uFillTx/>
                <a:latin typeface="Arial" panose="020B0604020202020204"/>
                <a:ea typeface="+mn-ea"/>
                <a:cs typeface="+mn-cs"/>
              </a:rPr>
              <a:t>8/2020</a:t>
            </a:r>
          </a:p>
        </p:txBody>
      </p:sp>
      <p:sp>
        <p:nvSpPr>
          <p:cNvPr id="41" name="Rectangle: Rounded Corners 40">
            <a:extLst>
              <a:ext uri="{FF2B5EF4-FFF2-40B4-BE49-F238E27FC236}">
                <a16:creationId xmlns:a16="http://schemas.microsoft.com/office/drawing/2014/main" id="{86DB2B25-60BD-8C3F-BE35-037F733AB6F3}"/>
              </a:ext>
            </a:extLst>
          </p:cNvPr>
          <p:cNvSpPr/>
          <p:nvPr/>
        </p:nvSpPr>
        <p:spPr>
          <a:xfrm>
            <a:off x="8303318" y="4594950"/>
            <a:ext cx="3209925" cy="110452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dirty="0">
                <a:ln>
                  <a:noFill/>
                </a:ln>
                <a:solidFill>
                  <a:srgbClr val="505050"/>
                </a:solidFill>
                <a:effectLst/>
                <a:uLnTx/>
                <a:uFillTx/>
                <a:latin typeface="Arial" panose="020B0604020202020204"/>
                <a:ea typeface="+mn-ea"/>
                <a:cs typeface="+mn-cs"/>
              </a:rPr>
              <a:t>EGFR</a:t>
            </a:r>
            <a:r>
              <a:rPr kumimoji="0" lang="en-GB" sz="1400" b="0" i="0" u="none" strike="noStrike" kern="1200" cap="none" spc="0" normalizeH="0" baseline="0" dirty="0">
                <a:ln>
                  <a:noFill/>
                </a:ln>
                <a:solidFill>
                  <a:srgbClr val="505050"/>
                </a:solidFill>
                <a:effectLst/>
                <a:uLnTx/>
                <a:uFillTx/>
                <a:latin typeface="Arial" panose="020B0604020202020204"/>
                <a:ea typeface="+mn-ea"/>
                <a:cs typeface="+mn-cs"/>
              </a:rPr>
              <a:t> x PCR performed confirmed exon 19del</a:t>
            </a:r>
          </a:p>
        </p:txBody>
      </p:sp>
      <p:sp>
        <p:nvSpPr>
          <p:cNvPr id="42" name="Oval 41">
            <a:extLst>
              <a:ext uri="{FF2B5EF4-FFF2-40B4-BE49-F238E27FC236}">
                <a16:creationId xmlns:a16="http://schemas.microsoft.com/office/drawing/2014/main" id="{3FED30E9-D4EA-AEE5-382D-1E5AD5576C71}"/>
              </a:ext>
            </a:extLst>
          </p:cNvPr>
          <p:cNvSpPr/>
          <p:nvPr/>
        </p:nvSpPr>
        <p:spPr>
          <a:xfrm>
            <a:off x="7028220" y="5065319"/>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3" name="Graphic 2" descr="Male profile with solid fill">
            <a:extLst>
              <a:ext uri="{FF2B5EF4-FFF2-40B4-BE49-F238E27FC236}">
                <a16:creationId xmlns:a16="http://schemas.microsoft.com/office/drawing/2014/main" id="{7491E09C-7698-D10A-5915-4CDCCC6618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916" y="1656503"/>
            <a:ext cx="914400" cy="914400"/>
          </a:xfrm>
          <a:prstGeom prst="rect">
            <a:avLst/>
          </a:prstGeom>
        </p:spPr>
      </p:pic>
    </p:spTree>
    <p:extLst>
      <p:ext uri="{BB962C8B-B14F-4D97-AF65-F5344CB8AC3E}">
        <p14:creationId xmlns:p14="http://schemas.microsoft.com/office/powerpoint/2010/main" val="22483403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4B525CF6-2338-C95E-47B9-9C62AD7F144C}"/>
              </a:ext>
            </a:extLst>
          </p:cNvPr>
          <p:cNvSpPr/>
          <p:nvPr/>
        </p:nvSpPr>
        <p:spPr>
          <a:xfrm>
            <a:off x="0" y="5370565"/>
            <a:ext cx="3809146" cy="399864"/>
          </a:xfrm>
          <a:prstGeom prst="ellipse">
            <a:avLst/>
          </a:prstGeom>
          <a:gradFill flip="none" rotWithShape="1">
            <a:gsLst>
              <a:gs pos="18000">
                <a:srgbClr val="585958">
                  <a:alpha val="20000"/>
                </a:srgbClr>
              </a:gs>
              <a:gs pos="100000">
                <a:srgbClr val="FFFFFF">
                  <a:alpha val="0"/>
                </a:srgbClr>
              </a:gs>
            </a:gsLst>
            <a:path path="shape">
              <a:fillToRect l="50000" t="50000" r="50000" b="50000"/>
            </a:path>
            <a:tileRect/>
          </a:gra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sp>
        <p:nvSpPr>
          <p:cNvPr id="27" name="Rounded Rectangle 52">
            <a:extLst>
              <a:ext uri="{FF2B5EF4-FFF2-40B4-BE49-F238E27FC236}">
                <a16:creationId xmlns:a16="http://schemas.microsoft.com/office/drawing/2014/main" id="{C8D14652-A9F8-8F84-976F-14F81334366E}"/>
              </a:ext>
            </a:extLst>
          </p:cNvPr>
          <p:cNvSpPr/>
          <p:nvPr/>
        </p:nvSpPr>
        <p:spPr>
          <a:xfrm>
            <a:off x="3671163" y="1228374"/>
            <a:ext cx="7911238" cy="4590253"/>
          </a:xfrm>
          <a:prstGeom prst="roundRect">
            <a:avLst>
              <a:gd name="adj" fmla="val 5812"/>
            </a:avLst>
          </a:prstGeom>
          <a:solidFill>
            <a:schemeClr val="bg1"/>
          </a:solidFill>
          <a:ln>
            <a:noFill/>
          </a:ln>
          <a:effectLst>
            <a:outerShdw blurRad="203200" dist="38100" dir="4560000" algn="tl" rotWithShape="0">
              <a:schemeClr val="tx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30000" dirty="0">
              <a:ln>
                <a:noFill/>
              </a:ln>
              <a:solidFill>
                <a:srgbClr val="000000"/>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B56080BF-8D56-95BE-F127-F7922566A257}"/>
              </a:ext>
            </a:extLst>
          </p:cNvPr>
          <p:cNvSpPr>
            <a:spLocks noGrp="1"/>
          </p:cNvSpPr>
          <p:nvPr>
            <p:ph sz="quarter" idx="12"/>
          </p:nvPr>
        </p:nvSpPr>
        <p:spPr>
          <a:xfrm>
            <a:off x="4281946" y="1661673"/>
            <a:ext cx="7302042" cy="4289865"/>
          </a:xfrm>
        </p:spPr>
        <p:txBody>
          <a:bodyPr/>
          <a:lstStyle/>
          <a:p>
            <a:pPr marL="0" indent="0">
              <a:spcBef>
                <a:spcPts val="1800"/>
              </a:spcBef>
              <a:buNone/>
            </a:pPr>
            <a:r>
              <a:rPr lang="en-GB" dirty="0"/>
              <a:t>Close observation with serial CT imaging and monitoring of </a:t>
            </a:r>
            <a:br>
              <a:rPr lang="en-GB" dirty="0"/>
            </a:br>
            <a:r>
              <a:rPr lang="en-GB" dirty="0"/>
              <a:t>CEA (no adjuvant treatment was given due to early stage and advanced age)</a:t>
            </a:r>
          </a:p>
          <a:p>
            <a:pPr marL="0" indent="0">
              <a:spcBef>
                <a:spcPts val="1800"/>
              </a:spcBef>
              <a:buNone/>
            </a:pPr>
            <a:r>
              <a:rPr lang="en-GB" b="1" dirty="0">
                <a:solidFill>
                  <a:schemeClr val="accent1"/>
                </a:solidFill>
              </a:rPr>
              <a:t>10/2020: </a:t>
            </a:r>
            <a:r>
              <a:rPr lang="en-GB" dirty="0"/>
              <a:t>Surveillance CT scan – Non-specific ground glass opacification in the right upper lobe </a:t>
            </a:r>
          </a:p>
          <a:p>
            <a:pPr marL="0" indent="0">
              <a:spcBef>
                <a:spcPts val="1800"/>
              </a:spcBef>
              <a:buNone/>
            </a:pPr>
            <a:r>
              <a:rPr lang="en-GB" b="1" dirty="0">
                <a:solidFill>
                  <a:schemeClr val="accent1"/>
                </a:solidFill>
              </a:rPr>
              <a:t>03/2021: </a:t>
            </a:r>
            <a:r>
              <a:rPr lang="en-GB" dirty="0"/>
              <a:t>CEA elevated at 24.8 </a:t>
            </a:r>
            <a:r>
              <a:rPr lang="en-US" dirty="0"/>
              <a:t>µg/L</a:t>
            </a:r>
            <a:endParaRPr lang="en-GB" dirty="0"/>
          </a:p>
        </p:txBody>
      </p:sp>
      <p:sp>
        <p:nvSpPr>
          <p:cNvPr id="2" name="Title 1">
            <a:extLst>
              <a:ext uri="{FF2B5EF4-FFF2-40B4-BE49-F238E27FC236}">
                <a16:creationId xmlns:a16="http://schemas.microsoft.com/office/drawing/2014/main" id="{F814BDC4-EB21-608D-F561-A320B9C468B9}"/>
              </a:ext>
            </a:extLst>
          </p:cNvPr>
          <p:cNvSpPr>
            <a:spLocks noGrp="1"/>
          </p:cNvSpPr>
          <p:nvPr>
            <p:ph type="title"/>
          </p:nvPr>
        </p:nvSpPr>
        <p:spPr>
          <a:xfrm>
            <a:off x="619125" y="258763"/>
            <a:ext cx="10963275" cy="865187"/>
          </a:xfrm>
        </p:spPr>
        <p:txBody>
          <a:bodyPr/>
          <a:lstStyle/>
          <a:p>
            <a:r>
              <a:rPr lang="en-GB" dirty="0"/>
              <a:t>Patient’s progress</a:t>
            </a:r>
          </a:p>
        </p:txBody>
      </p:sp>
      <p:sp>
        <p:nvSpPr>
          <p:cNvPr id="6" name="Slide Number Placeholder 5">
            <a:extLst>
              <a:ext uri="{FF2B5EF4-FFF2-40B4-BE49-F238E27FC236}">
                <a16:creationId xmlns:a16="http://schemas.microsoft.com/office/drawing/2014/main" id="{10399C71-D6CC-2F63-BADE-3C4CC1062508}"/>
              </a:ext>
            </a:extLst>
          </p:cNvPr>
          <p:cNvSpPr>
            <a:spLocks noGrp="1"/>
          </p:cNvSpPr>
          <p:nvPr>
            <p:ph type="sldNum" sz="quarter" idx="4"/>
          </p:nvPr>
        </p:nvSpPr>
        <p:spPr>
          <a:xfrm>
            <a:off x="10800523" y="6428359"/>
            <a:ext cx="781877" cy="365125"/>
          </a:xfrm>
        </p:spPr>
        <p:txBody>
          <a:bodyPr/>
          <a:lstStyle/>
          <a:p>
            <a:pPr lvl="0"/>
            <a:fld id="{0CF546AF-C0F7-9B46-B24C-A48E4361F3C7}" type="slidenum">
              <a:rPr lang="en-GB" smtClean="0"/>
              <a:pPr lvl="0"/>
              <a:t>33</a:t>
            </a:fld>
            <a:endParaRPr lang="en-GB" dirty="0"/>
          </a:p>
        </p:txBody>
      </p:sp>
      <p:sp>
        <p:nvSpPr>
          <p:cNvPr id="13" name="Content Placeholder 3">
            <a:extLst>
              <a:ext uri="{FF2B5EF4-FFF2-40B4-BE49-F238E27FC236}">
                <a16:creationId xmlns:a16="http://schemas.microsoft.com/office/drawing/2014/main" id="{CB358750-4921-1E3E-4305-9016CF8EFF8B}"/>
              </a:ext>
            </a:extLst>
          </p:cNvPr>
          <p:cNvSpPr>
            <a:spLocks noGrp="1"/>
          </p:cNvSpPr>
          <p:nvPr>
            <p:ph sz="quarter" idx="15"/>
          </p:nvPr>
        </p:nvSpPr>
        <p:spPr>
          <a:xfrm>
            <a:off x="620183" y="6356351"/>
            <a:ext cx="10180339" cy="365125"/>
          </a:xfrm>
        </p:spPr>
        <p:txBody>
          <a:bodyPr anchor="b"/>
          <a:lstStyle/>
          <a:p>
            <a:r>
              <a:rPr lang="en-GB" dirty="0">
                <a:solidFill>
                  <a:schemeClr val="tx2"/>
                </a:solidFill>
              </a:rPr>
              <a:t>CEA, serum carcinoembryonic antigen; CT, computed tomography; del, deletion; EGFR, epidermal growth factor receptor</a:t>
            </a:r>
          </a:p>
        </p:txBody>
      </p:sp>
      <p:cxnSp>
        <p:nvCxnSpPr>
          <p:cNvPr id="34" name="Straight Connector 33">
            <a:extLst>
              <a:ext uri="{FF2B5EF4-FFF2-40B4-BE49-F238E27FC236}">
                <a16:creationId xmlns:a16="http://schemas.microsoft.com/office/drawing/2014/main" id="{1B053D1A-3802-1251-08DE-C7189553749B}"/>
              </a:ext>
            </a:extLst>
          </p:cNvPr>
          <p:cNvCxnSpPr>
            <a:cxnSpLocks/>
          </p:cNvCxnSpPr>
          <p:nvPr/>
        </p:nvCxnSpPr>
        <p:spPr>
          <a:xfrm>
            <a:off x="4012562" y="1351389"/>
            <a:ext cx="0" cy="432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611F019-642E-7939-4517-2108D161746C}"/>
              </a:ext>
            </a:extLst>
          </p:cNvPr>
          <p:cNvSpPr/>
          <p:nvPr/>
        </p:nvSpPr>
        <p:spPr>
          <a:xfrm>
            <a:off x="3940562" y="1761562"/>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AFBCD7F5-3137-8BEB-2AB2-BE4D892964EB}"/>
              </a:ext>
            </a:extLst>
          </p:cNvPr>
          <p:cNvSpPr/>
          <p:nvPr/>
        </p:nvSpPr>
        <p:spPr>
          <a:xfrm>
            <a:off x="3940562" y="2873961"/>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40" name="Oval 39">
            <a:extLst>
              <a:ext uri="{FF2B5EF4-FFF2-40B4-BE49-F238E27FC236}">
                <a16:creationId xmlns:a16="http://schemas.microsoft.com/office/drawing/2014/main" id="{A1160569-7016-B9A7-810F-D10A3F503C1A}"/>
              </a:ext>
            </a:extLst>
          </p:cNvPr>
          <p:cNvSpPr/>
          <p:nvPr/>
        </p:nvSpPr>
        <p:spPr>
          <a:xfrm>
            <a:off x="3949310" y="3735300"/>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1" name="Rounded Rectangle 10">
            <a:extLst>
              <a:ext uri="{FF2B5EF4-FFF2-40B4-BE49-F238E27FC236}">
                <a16:creationId xmlns:a16="http://schemas.microsoft.com/office/drawing/2014/main" id="{7DAB870D-105F-A89F-7244-7DDC07E0368A}"/>
              </a:ext>
            </a:extLst>
          </p:cNvPr>
          <p:cNvSpPr/>
          <p:nvPr/>
        </p:nvSpPr>
        <p:spPr>
          <a:xfrm>
            <a:off x="619125" y="1680629"/>
            <a:ext cx="2808311" cy="3444707"/>
          </a:xfrm>
          <a:prstGeom prst="roundRect">
            <a:avLst>
              <a:gd name="adj" fmla="val 9282"/>
            </a:avLst>
          </a:prstGeom>
          <a:solidFill>
            <a:schemeClr val="bg1"/>
          </a:solidFill>
          <a:ln w="17145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4" name="Graphic 13" descr="Male profile with solid fill">
            <a:extLst>
              <a:ext uri="{FF2B5EF4-FFF2-40B4-BE49-F238E27FC236}">
                <a16:creationId xmlns:a16="http://schemas.microsoft.com/office/drawing/2014/main" id="{8BD87373-A54E-98D5-8D30-17E6A9137B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729" y="1925858"/>
            <a:ext cx="1043183" cy="1043183"/>
          </a:xfrm>
          <a:prstGeom prst="rect">
            <a:avLst/>
          </a:prstGeom>
        </p:spPr>
      </p:pic>
      <p:sp>
        <p:nvSpPr>
          <p:cNvPr id="10" name="Content Placeholder 3">
            <a:extLst>
              <a:ext uri="{FF2B5EF4-FFF2-40B4-BE49-F238E27FC236}">
                <a16:creationId xmlns:a16="http://schemas.microsoft.com/office/drawing/2014/main" id="{BFAEAFA4-3F8D-0A3A-AD70-35DD1B2174A7}"/>
              </a:ext>
            </a:extLst>
          </p:cNvPr>
          <p:cNvSpPr txBox="1">
            <a:spLocks/>
          </p:cNvSpPr>
          <p:nvPr/>
        </p:nvSpPr>
        <p:spPr>
          <a:xfrm>
            <a:off x="894848" y="2938968"/>
            <a:ext cx="2437396" cy="660338"/>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rgbClr val="505050"/>
                </a:solidFill>
              </a:rPr>
              <a:t>Male</a:t>
            </a:r>
          </a:p>
          <a:p>
            <a:pPr marL="285750" indent="-285750">
              <a:buFont typeface="Arial" panose="020B0604020202020204" pitchFamily="34" charset="0"/>
              <a:buChar char="•"/>
            </a:pPr>
            <a:r>
              <a:rPr lang="en-GB" sz="1800" dirty="0">
                <a:solidFill>
                  <a:srgbClr val="505050"/>
                </a:solidFill>
              </a:rPr>
              <a:t>82 years of age</a:t>
            </a:r>
          </a:p>
          <a:p>
            <a:pPr marL="285750" indent="-285750">
              <a:buFont typeface="Arial" panose="020B0604020202020204" pitchFamily="34" charset="0"/>
              <a:buChar char="•"/>
            </a:pPr>
            <a:r>
              <a:rPr lang="en-GB" sz="1800" i="1" dirty="0">
                <a:solidFill>
                  <a:srgbClr val="505050"/>
                </a:solidFill>
              </a:rPr>
              <a:t>EGFR</a:t>
            </a:r>
            <a:r>
              <a:rPr lang="en-GB" sz="1800" dirty="0">
                <a:solidFill>
                  <a:srgbClr val="505050"/>
                </a:solidFill>
              </a:rPr>
              <a:t> exon 19del recurrent adenocarcinoma</a:t>
            </a:r>
          </a:p>
        </p:txBody>
      </p:sp>
      <p:grpSp>
        <p:nvGrpSpPr>
          <p:cNvPr id="12" name="Group 11">
            <a:extLst>
              <a:ext uri="{FF2B5EF4-FFF2-40B4-BE49-F238E27FC236}">
                <a16:creationId xmlns:a16="http://schemas.microsoft.com/office/drawing/2014/main" id="{1F060327-2919-E7A7-BA86-E33B3C6D9F72}"/>
              </a:ext>
            </a:extLst>
          </p:cNvPr>
          <p:cNvGrpSpPr/>
          <p:nvPr/>
        </p:nvGrpSpPr>
        <p:grpSpPr>
          <a:xfrm>
            <a:off x="1196832" y="1196752"/>
            <a:ext cx="1652896" cy="606549"/>
            <a:chOff x="8757779" y="-93986"/>
            <a:chExt cx="1652896" cy="606549"/>
          </a:xfrm>
        </p:grpSpPr>
        <p:sp>
          <p:nvSpPr>
            <p:cNvPr id="21" name="Freeform 26">
              <a:extLst>
                <a:ext uri="{FF2B5EF4-FFF2-40B4-BE49-F238E27FC236}">
                  <a16:creationId xmlns:a16="http://schemas.microsoft.com/office/drawing/2014/main" id="{0814E4B2-1000-5C43-CA79-32FD8CEE896C}"/>
                </a:ext>
              </a:extLst>
            </p:cNvPr>
            <p:cNvSpPr/>
            <p:nvPr/>
          </p:nvSpPr>
          <p:spPr>
            <a:xfrm>
              <a:off x="8757779" y="-93986"/>
              <a:ext cx="1652896" cy="606549"/>
            </a:xfrm>
            <a:custGeom>
              <a:avLst/>
              <a:gdLst>
                <a:gd name="connsiteX0" fmla="*/ 533826 w 2427386"/>
                <a:gd name="connsiteY0" fmla="*/ 402839 h 936599"/>
                <a:gd name="connsiteX1" fmla="*/ 810810 w 2427386"/>
                <a:gd name="connsiteY1" fmla="*/ 402839 h 936599"/>
                <a:gd name="connsiteX2" fmla="*/ 1213704 w 2427386"/>
                <a:gd name="connsiteY2" fmla="*/ 0 h 936599"/>
                <a:gd name="connsiteX3" fmla="*/ 1616571 w 2427386"/>
                <a:gd name="connsiteY3" fmla="*/ 402839 h 936599"/>
                <a:gd name="connsiteX4" fmla="*/ 1893561 w 2427386"/>
                <a:gd name="connsiteY4" fmla="*/ 402839 h 936599"/>
                <a:gd name="connsiteX5" fmla="*/ 2427386 w 2427386"/>
                <a:gd name="connsiteY5" fmla="*/ 936600 h 936599"/>
                <a:gd name="connsiteX6" fmla="*/ 0 w 2427386"/>
                <a:gd name="connsiteY6" fmla="*/ 936600 h 936599"/>
                <a:gd name="connsiteX7" fmla="*/ 533826 w 2427386"/>
                <a:gd name="connsiteY7" fmla="*/ 402839 h 936599"/>
                <a:gd name="connsiteX8" fmla="*/ 533826 w 2427386"/>
                <a:gd name="connsiteY8" fmla="*/ 402839 h 936599"/>
                <a:gd name="connsiteX9" fmla="*/ 1213704 w 2427386"/>
                <a:gd name="connsiteY9" fmla="*/ 130924 h 936599"/>
                <a:gd name="connsiteX10" fmla="*/ 1077713 w 2427386"/>
                <a:gd name="connsiteY10" fmla="*/ 266881 h 936599"/>
                <a:gd name="connsiteX11" fmla="*/ 1213704 w 2427386"/>
                <a:gd name="connsiteY11" fmla="*/ 402839 h 936599"/>
                <a:gd name="connsiteX12" fmla="*/ 1349671 w 2427386"/>
                <a:gd name="connsiteY12" fmla="*/ 266881 h 936599"/>
                <a:gd name="connsiteX13" fmla="*/ 1213704 w 2427386"/>
                <a:gd name="connsiteY13" fmla="*/ 130924 h 936599"/>
                <a:gd name="connsiteX14" fmla="*/ 1213704 w 2427386"/>
                <a:gd name="connsiteY14" fmla="*/ 130924 h 93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386" h="936599">
                  <a:moveTo>
                    <a:pt x="533826" y="402839"/>
                  </a:moveTo>
                  <a:lnTo>
                    <a:pt x="810810" y="402839"/>
                  </a:lnTo>
                  <a:cubicBezTo>
                    <a:pt x="810810" y="180357"/>
                    <a:pt x="991198" y="0"/>
                    <a:pt x="1213704" y="0"/>
                  </a:cubicBezTo>
                  <a:cubicBezTo>
                    <a:pt x="1436210" y="0"/>
                    <a:pt x="1616571" y="180357"/>
                    <a:pt x="1616571" y="402839"/>
                  </a:cubicBezTo>
                  <a:lnTo>
                    <a:pt x="1893561" y="402839"/>
                  </a:lnTo>
                  <a:cubicBezTo>
                    <a:pt x="2187171" y="402839"/>
                    <a:pt x="2427386" y="643031"/>
                    <a:pt x="2427386" y="936600"/>
                  </a:cubicBezTo>
                  <a:lnTo>
                    <a:pt x="0" y="936600"/>
                  </a:lnTo>
                  <a:cubicBezTo>
                    <a:pt x="0" y="643031"/>
                    <a:pt x="240220" y="402839"/>
                    <a:pt x="533826" y="402839"/>
                  </a:cubicBezTo>
                  <a:lnTo>
                    <a:pt x="533826" y="402839"/>
                  </a:lnTo>
                  <a:close/>
                  <a:moveTo>
                    <a:pt x="1213704" y="130924"/>
                  </a:moveTo>
                  <a:cubicBezTo>
                    <a:pt x="1138608" y="130924"/>
                    <a:pt x="1077713" y="191794"/>
                    <a:pt x="1077713" y="266881"/>
                  </a:cubicBezTo>
                  <a:cubicBezTo>
                    <a:pt x="1077713" y="341969"/>
                    <a:pt x="1138608" y="402839"/>
                    <a:pt x="1213704" y="402839"/>
                  </a:cubicBezTo>
                  <a:cubicBezTo>
                    <a:pt x="1288800" y="402839"/>
                    <a:pt x="1349671" y="341969"/>
                    <a:pt x="1349671" y="266881"/>
                  </a:cubicBezTo>
                  <a:cubicBezTo>
                    <a:pt x="1349671" y="191794"/>
                    <a:pt x="1288800" y="130924"/>
                    <a:pt x="1213704" y="130924"/>
                  </a:cubicBezTo>
                  <a:lnTo>
                    <a:pt x="1213704" y="130924"/>
                  </a:lnTo>
                  <a:close/>
                </a:path>
              </a:pathLst>
            </a:custGeom>
            <a:solidFill>
              <a:schemeClr val="accent1"/>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sp>
          <p:nvSpPr>
            <p:cNvPr id="22" name="Freeform 28">
              <a:extLst>
                <a:ext uri="{FF2B5EF4-FFF2-40B4-BE49-F238E27FC236}">
                  <a16:creationId xmlns:a16="http://schemas.microsoft.com/office/drawing/2014/main" id="{3CED185E-DEAE-7987-735D-523E5DF68BF5}"/>
                </a:ext>
              </a:extLst>
            </p:cNvPr>
            <p:cNvSpPr/>
            <p:nvPr/>
          </p:nvSpPr>
          <p:spPr>
            <a:xfrm>
              <a:off x="8757779" y="403320"/>
              <a:ext cx="1652896" cy="109243"/>
            </a:xfrm>
            <a:custGeom>
              <a:avLst/>
              <a:gdLst>
                <a:gd name="connsiteX0" fmla="*/ 2399879 w 2427386"/>
                <a:gd name="connsiteY0" fmla="*/ 0 h 168687"/>
                <a:gd name="connsiteX1" fmla="*/ 2427386 w 2427386"/>
                <a:gd name="connsiteY1" fmla="*/ 168687 h 168687"/>
                <a:gd name="connsiteX2" fmla="*/ 0 w 2427386"/>
                <a:gd name="connsiteY2" fmla="*/ 168687 h 168687"/>
                <a:gd name="connsiteX3" fmla="*/ 27505 w 2427386"/>
                <a:gd name="connsiteY3" fmla="*/ 0 h 168687"/>
                <a:gd name="connsiteX4" fmla="*/ 2399879 w 2427386"/>
                <a:gd name="connsiteY4" fmla="*/ 0 h 16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386" h="168687">
                  <a:moveTo>
                    <a:pt x="2399879" y="0"/>
                  </a:moveTo>
                  <a:cubicBezTo>
                    <a:pt x="2417709" y="53081"/>
                    <a:pt x="2427386" y="109805"/>
                    <a:pt x="2427386" y="168687"/>
                  </a:cubicBezTo>
                  <a:lnTo>
                    <a:pt x="0" y="168687"/>
                  </a:lnTo>
                  <a:cubicBezTo>
                    <a:pt x="0" y="109805"/>
                    <a:pt x="9685" y="53081"/>
                    <a:pt x="27505" y="0"/>
                  </a:cubicBezTo>
                  <a:lnTo>
                    <a:pt x="2399879" y="0"/>
                  </a:lnTo>
                  <a:close/>
                </a:path>
              </a:pathLst>
            </a:custGeom>
            <a:solidFill>
              <a:schemeClr val="accent2">
                <a:lumMod val="50000"/>
              </a:schemeClr>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grpSp>
    </p:spTree>
    <p:extLst>
      <p:ext uri="{BB962C8B-B14F-4D97-AF65-F5344CB8AC3E}">
        <p14:creationId xmlns:p14="http://schemas.microsoft.com/office/powerpoint/2010/main" val="26995159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82418C-AF6D-DACE-6BDB-664837FE8756}"/>
              </a:ext>
            </a:extLst>
          </p:cNvPr>
          <p:cNvSpPr>
            <a:spLocks noGrp="1"/>
          </p:cNvSpPr>
          <p:nvPr>
            <p:ph type="sldNum" sz="quarter" idx="4"/>
          </p:nvPr>
        </p:nvSpPr>
        <p:spPr/>
        <p:txBody>
          <a:bodyPr/>
          <a:lstStyle/>
          <a:p>
            <a:fld id="{0CF546AF-C0F7-9B46-B24C-A48E4361F3C7}" type="slidenum">
              <a:rPr lang="en-GB" smtClean="0"/>
              <a:pPr/>
              <a:t>34</a:t>
            </a:fld>
            <a:endParaRPr lang="en-GB" dirty="0"/>
          </a:p>
        </p:txBody>
      </p:sp>
      <p:sp>
        <p:nvSpPr>
          <p:cNvPr id="12" name="Content Placeholder 28">
            <a:extLst>
              <a:ext uri="{FF2B5EF4-FFF2-40B4-BE49-F238E27FC236}">
                <a16:creationId xmlns:a16="http://schemas.microsoft.com/office/drawing/2014/main" id="{595DC6FD-A1FA-7181-2934-3E79B237A351}"/>
              </a:ext>
            </a:extLst>
          </p:cNvPr>
          <p:cNvSpPr>
            <a:spLocks noGrp="1"/>
          </p:cNvSpPr>
          <p:nvPr>
            <p:ph sz="quarter" idx="15"/>
          </p:nvPr>
        </p:nvSpPr>
        <p:spPr>
          <a:xfrm>
            <a:off x="620183" y="6021288"/>
            <a:ext cx="10180339" cy="365125"/>
          </a:xfrm>
        </p:spPr>
        <p:txBody>
          <a:bodyPr/>
          <a:lstStyle/>
          <a:p>
            <a:r>
              <a:rPr lang="en-GB" sz="1600" b="1" dirty="0">
                <a:solidFill>
                  <a:schemeClr val="accent1"/>
                </a:solidFill>
              </a:rPr>
              <a:t>PET-CT 3/2021: </a:t>
            </a:r>
            <a:r>
              <a:rPr lang="en-GB" sz="1600" dirty="0"/>
              <a:t>Local tumour recurrence in association with hypermetabolic soft tissue at lateral inferior aspect of right upper lobe </a:t>
            </a:r>
            <a:r>
              <a:rPr lang="en-GB" sz="1600" dirty="0">
                <a:sym typeface="Wingdings" pitchFamily="2" charset="2"/>
              </a:rPr>
              <a:t> suspicious of malignancy. Irregular hypermetabolic nodular thickening along right fissure and right pleura suspicious of tumour deposits</a:t>
            </a:r>
          </a:p>
          <a:p>
            <a:endParaRPr lang="en-GB" sz="1600" dirty="0"/>
          </a:p>
        </p:txBody>
      </p:sp>
      <p:pic>
        <p:nvPicPr>
          <p:cNvPr id="8" name="Content Placeholder 7" descr="A picture containing text, mammal, primate&#10;&#10;Description automatically generated">
            <a:extLst>
              <a:ext uri="{FF2B5EF4-FFF2-40B4-BE49-F238E27FC236}">
                <a16:creationId xmlns:a16="http://schemas.microsoft.com/office/drawing/2014/main" id="{62805F0F-6A3E-C61B-F05A-622A0D299B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816" y="271259"/>
            <a:ext cx="3535735" cy="5387787"/>
          </a:xfrm>
          <a:prstGeom prst="rect">
            <a:avLst/>
          </a:prstGeom>
        </p:spPr>
      </p:pic>
      <p:grpSp>
        <p:nvGrpSpPr>
          <p:cNvPr id="9" name="Group 8">
            <a:extLst>
              <a:ext uri="{FF2B5EF4-FFF2-40B4-BE49-F238E27FC236}">
                <a16:creationId xmlns:a16="http://schemas.microsoft.com/office/drawing/2014/main" id="{9086D756-FB0B-A610-3922-6A9B651CFCE0}"/>
              </a:ext>
            </a:extLst>
          </p:cNvPr>
          <p:cNvGrpSpPr/>
          <p:nvPr/>
        </p:nvGrpSpPr>
        <p:grpSpPr>
          <a:xfrm>
            <a:off x="3356043" y="271260"/>
            <a:ext cx="7985977" cy="5389988"/>
            <a:chOff x="3356043" y="26024"/>
            <a:chExt cx="7985977" cy="5389988"/>
          </a:xfrm>
        </p:grpSpPr>
        <p:pic>
          <p:nvPicPr>
            <p:cNvPr id="10" name="Picture 9" descr="A picture containing text, different, several&#10;&#10;Description automatically generated">
              <a:extLst>
                <a:ext uri="{FF2B5EF4-FFF2-40B4-BE49-F238E27FC236}">
                  <a16:creationId xmlns:a16="http://schemas.microsoft.com/office/drawing/2014/main" id="{2A87339F-6FB4-6B19-86AE-F1FA852BAA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0552" y="28229"/>
              <a:ext cx="3535734" cy="5387783"/>
            </a:xfrm>
            <a:prstGeom prst="rect">
              <a:avLst/>
            </a:prstGeom>
          </p:spPr>
        </p:pic>
        <p:pic>
          <p:nvPicPr>
            <p:cNvPr id="18" name="Picture 17" descr="A picture containing text, items, different, several&#10;&#10;Description automatically generated">
              <a:extLst>
                <a:ext uri="{FF2B5EF4-FFF2-40B4-BE49-F238E27FC236}">
                  <a16:creationId xmlns:a16="http://schemas.microsoft.com/office/drawing/2014/main" id="{346C23B5-FFA5-8A92-98FB-04903AECBB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285" y="26024"/>
              <a:ext cx="3535735" cy="5387786"/>
            </a:xfrm>
            <a:prstGeom prst="rect">
              <a:avLst/>
            </a:prstGeom>
          </p:spPr>
        </p:pic>
        <p:sp>
          <p:nvSpPr>
            <p:cNvPr id="20" name="Rectangle 19">
              <a:extLst>
                <a:ext uri="{FF2B5EF4-FFF2-40B4-BE49-F238E27FC236}">
                  <a16:creationId xmlns:a16="http://schemas.microsoft.com/office/drawing/2014/main" id="{A7D45E54-B2EC-E651-2879-395784EA4D1C}"/>
                </a:ext>
              </a:extLst>
            </p:cNvPr>
            <p:cNvSpPr/>
            <p:nvPr/>
          </p:nvSpPr>
          <p:spPr>
            <a:xfrm>
              <a:off x="3356043" y="252919"/>
              <a:ext cx="914508" cy="60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6EB61316-B5F5-CFC8-F443-AFAD0FDBDD37}"/>
                </a:ext>
              </a:extLst>
            </p:cNvPr>
            <p:cNvSpPr/>
            <p:nvPr/>
          </p:nvSpPr>
          <p:spPr>
            <a:xfrm>
              <a:off x="5573949" y="365126"/>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508FBC32-3B62-5B1E-0E9B-2A6D563CE3AF}"/>
                </a:ext>
              </a:extLst>
            </p:cNvPr>
            <p:cNvSpPr/>
            <p:nvPr/>
          </p:nvSpPr>
          <p:spPr>
            <a:xfrm>
              <a:off x="7320372" y="365126"/>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AE9334E4-E33D-DCC8-2B5A-A2A162C0229E}"/>
                </a:ext>
              </a:extLst>
            </p:cNvPr>
            <p:cNvSpPr/>
            <p:nvPr/>
          </p:nvSpPr>
          <p:spPr>
            <a:xfrm>
              <a:off x="9076523" y="370329"/>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34CC21EB-FFA7-6833-6342-ED0E085BD2BD}"/>
                </a:ext>
              </a:extLst>
            </p:cNvPr>
            <p:cNvSpPr/>
            <p:nvPr/>
          </p:nvSpPr>
          <p:spPr>
            <a:xfrm>
              <a:off x="10874149" y="370329"/>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81B44651-75DB-FBE5-7561-3B11543E4ABB}"/>
                </a:ext>
              </a:extLst>
            </p:cNvPr>
            <p:cNvSpPr/>
            <p:nvPr/>
          </p:nvSpPr>
          <p:spPr>
            <a:xfrm>
              <a:off x="5558095" y="1947492"/>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381D86B8-A60D-85E3-5579-6610305FE9D1}"/>
                </a:ext>
              </a:extLst>
            </p:cNvPr>
            <p:cNvSpPr/>
            <p:nvPr/>
          </p:nvSpPr>
          <p:spPr>
            <a:xfrm>
              <a:off x="7273655" y="1908582"/>
              <a:ext cx="474734" cy="257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144A3091-980D-E179-D4BF-BAE85E437543}"/>
                </a:ext>
              </a:extLst>
            </p:cNvPr>
            <p:cNvSpPr/>
            <p:nvPr/>
          </p:nvSpPr>
          <p:spPr>
            <a:xfrm>
              <a:off x="9091733" y="1952695"/>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0E8B74EA-311C-6F0F-0D7E-4263B1575201}"/>
                </a:ext>
              </a:extLst>
            </p:cNvPr>
            <p:cNvSpPr/>
            <p:nvPr/>
          </p:nvSpPr>
          <p:spPr>
            <a:xfrm>
              <a:off x="10856106" y="1946676"/>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2E400253-AFB5-3079-0E25-6EF25FB8CE18}"/>
                </a:ext>
              </a:extLst>
            </p:cNvPr>
            <p:cNvSpPr/>
            <p:nvPr/>
          </p:nvSpPr>
          <p:spPr>
            <a:xfrm>
              <a:off x="5558094" y="3572485"/>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F2A83B37-B78C-4360-B72A-8439ACA06D33}"/>
                </a:ext>
              </a:extLst>
            </p:cNvPr>
            <p:cNvSpPr/>
            <p:nvPr/>
          </p:nvSpPr>
          <p:spPr>
            <a:xfrm>
              <a:off x="7308080" y="3622076"/>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9E3D8AFD-A9C6-0F6C-5B37-5C5B656AB3F4}"/>
                </a:ext>
              </a:extLst>
            </p:cNvPr>
            <p:cNvSpPr/>
            <p:nvPr/>
          </p:nvSpPr>
          <p:spPr>
            <a:xfrm>
              <a:off x="9104895" y="3591124"/>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97E870C7-5920-66DF-3BB0-82527A851516}"/>
                </a:ext>
              </a:extLst>
            </p:cNvPr>
            <p:cNvSpPr/>
            <p:nvPr/>
          </p:nvSpPr>
          <p:spPr>
            <a:xfrm>
              <a:off x="10857142" y="3596036"/>
              <a:ext cx="428017" cy="21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sp>
        <p:nvSpPr>
          <p:cNvPr id="2" name="Content Placeholder 3">
            <a:extLst>
              <a:ext uri="{FF2B5EF4-FFF2-40B4-BE49-F238E27FC236}">
                <a16:creationId xmlns:a16="http://schemas.microsoft.com/office/drawing/2014/main" id="{97716CD3-88F0-19D2-DDD7-1AFE4E25A1B6}"/>
              </a:ext>
            </a:extLst>
          </p:cNvPr>
          <p:cNvSpPr txBox="1">
            <a:spLocks/>
          </p:cNvSpPr>
          <p:nvPr/>
        </p:nvSpPr>
        <p:spPr>
          <a:xfrm>
            <a:off x="620183" y="6356351"/>
            <a:ext cx="10180339" cy="365125"/>
          </a:xfrm>
          <a:prstGeom prst="rect">
            <a:avLst/>
          </a:prstGeom>
        </p:spPr>
        <p:txBody>
          <a:bodyPr vert="horz" lIns="0" tIns="0" rIns="0" bIns="0" rtlCol="0" anchor="b"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solidFill>
                  <a:schemeClr val="tx2"/>
                </a:solidFill>
              </a:rPr>
              <a:t>CT, computed tomography; PET, positron emission tomography</a:t>
            </a:r>
          </a:p>
        </p:txBody>
      </p:sp>
    </p:spTree>
    <p:extLst>
      <p:ext uri="{BB962C8B-B14F-4D97-AF65-F5344CB8AC3E}">
        <p14:creationId xmlns:p14="http://schemas.microsoft.com/office/powerpoint/2010/main" val="218702852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52">
            <a:extLst>
              <a:ext uri="{FF2B5EF4-FFF2-40B4-BE49-F238E27FC236}">
                <a16:creationId xmlns:a16="http://schemas.microsoft.com/office/drawing/2014/main" id="{19F2C553-0815-BB38-8729-5108407462B8}"/>
              </a:ext>
            </a:extLst>
          </p:cNvPr>
          <p:cNvSpPr/>
          <p:nvPr/>
        </p:nvSpPr>
        <p:spPr>
          <a:xfrm>
            <a:off x="3671163" y="1228374"/>
            <a:ext cx="7911238" cy="4590253"/>
          </a:xfrm>
          <a:prstGeom prst="roundRect">
            <a:avLst>
              <a:gd name="adj" fmla="val 5812"/>
            </a:avLst>
          </a:prstGeom>
          <a:solidFill>
            <a:schemeClr val="bg1"/>
          </a:solidFill>
          <a:ln>
            <a:noFill/>
          </a:ln>
          <a:effectLst>
            <a:outerShdw blurRad="203200" dist="38100" dir="4560000" algn="tl" rotWithShape="0">
              <a:schemeClr val="tx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30000" dirty="0">
              <a:ln>
                <a:noFill/>
              </a:ln>
              <a:solidFill>
                <a:srgbClr val="000000"/>
              </a:solidFill>
              <a:effectLst/>
              <a:uLnTx/>
              <a:uFillTx/>
              <a:latin typeface="Arial" panose="020B0604020202020204"/>
              <a:ea typeface="+mn-ea"/>
              <a:cs typeface="+mn-cs"/>
            </a:endParaRPr>
          </a:p>
        </p:txBody>
      </p:sp>
      <p:sp>
        <p:nvSpPr>
          <p:cNvPr id="7" name="Title 1">
            <a:extLst>
              <a:ext uri="{FF2B5EF4-FFF2-40B4-BE49-F238E27FC236}">
                <a16:creationId xmlns:a16="http://schemas.microsoft.com/office/drawing/2014/main" id="{62299DC9-4A6D-828F-A4EE-2C246BCFDA8C}"/>
              </a:ext>
            </a:extLst>
          </p:cNvPr>
          <p:cNvSpPr>
            <a:spLocks noGrp="1"/>
          </p:cNvSpPr>
          <p:nvPr>
            <p:ph type="title"/>
          </p:nvPr>
        </p:nvSpPr>
        <p:spPr>
          <a:xfrm>
            <a:off x="619201" y="259200"/>
            <a:ext cx="10963199" cy="864000"/>
          </a:xfrm>
        </p:spPr>
        <p:txBody>
          <a:bodyPr/>
          <a:lstStyle/>
          <a:p>
            <a:r>
              <a:rPr lang="en-GB" dirty="0"/>
              <a:t>Patient’s progress</a:t>
            </a:r>
          </a:p>
        </p:txBody>
      </p:sp>
      <p:sp>
        <p:nvSpPr>
          <p:cNvPr id="6" name="Slide Number Placeholder 5">
            <a:extLst>
              <a:ext uri="{FF2B5EF4-FFF2-40B4-BE49-F238E27FC236}">
                <a16:creationId xmlns:a16="http://schemas.microsoft.com/office/drawing/2014/main" id="{4FBB887C-F79F-B3FF-A404-05CAD8DB9E05}"/>
              </a:ext>
            </a:extLst>
          </p:cNvPr>
          <p:cNvSpPr>
            <a:spLocks noGrp="1"/>
          </p:cNvSpPr>
          <p:nvPr>
            <p:ph type="sldNum" sz="quarter" idx="4"/>
          </p:nvPr>
        </p:nvSpPr>
        <p:spPr>
          <a:xfrm>
            <a:off x="10800523" y="6428359"/>
            <a:ext cx="781877" cy="365125"/>
          </a:xfrm>
        </p:spPr>
        <p:txBody>
          <a:bodyPr/>
          <a:lstStyle/>
          <a:p>
            <a:pPr lvl="0"/>
            <a:fld id="{0CF546AF-C0F7-9B46-B24C-A48E4361F3C7}" type="slidenum">
              <a:rPr lang="en-GB" smtClean="0"/>
              <a:pPr lvl="0"/>
              <a:t>35</a:t>
            </a:fld>
            <a:endParaRPr lang="en-GB" dirty="0"/>
          </a:p>
        </p:txBody>
      </p:sp>
      <p:sp>
        <p:nvSpPr>
          <p:cNvPr id="30" name="Content Placeholder 29">
            <a:extLst>
              <a:ext uri="{FF2B5EF4-FFF2-40B4-BE49-F238E27FC236}">
                <a16:creationId xmlns:a16="http://schemas.microsoft.com/office/drawing/2014/main" id="{57435331-788F-F680-E398-ECBDC8CAAF72}"/>
              </a:ext>
            </a:extLst>
          </p:cNvPr>
          <p:cNvSpPr>
            <a:spLocks noGrp="1"/>
          </p:cNvSpPr>
          <p:nvPr>
            <p:ph sz="quarter" idx="15"/>
          </p:nvPr>
        </p:nvSpPr>
        <p:spPr>
          <a:xfrm>
            <a:off x="620183" y="6356351"/>
            <a:ext cx="10228345" cy="365125"/>
          </a:xfrm>
        </p:spPr>
        <p:txBody>
          <a:bodyPr/>
          <a:lstStyle/>
          <a:p>
            <a:r>
              <a:rPr lang="en-GB" dirty="0">
                <a:solidFill>
                  <a:schemeClr val="tx2"/>
                </a:solidFill>
              </a:rPr>
              <a:t>1L, first line; CT, computed tomography; CXR, chest X-ray; del, deletion; EGFR, epidermal growth factor receptor; PD, progressive disease; PET, positron emission tomography; RUL, right upper lobe</a:t>
            </a:r>
          </a:p>
        </p:txBody>
      </p:sp>
      <p:sp>
        <p:nvSpPr>
          <p:cNvPr id="8" name="Content Placeholder 2">
            <a:extLst>
              <a:ext uri="{FF2B5EF4-FFF2-40B4-BE49-F238E27FC236}">
                <a16:creationId xmlns:a16="http://schemas.microsoft.com/office/drawing/2014/main" id="{473043D4-FF67-FD39-1723-699A246C9C84}"/>
              </a:ext>
            </a:extLst>
          </p:cNvPr>
          <p:cNvSpPr txBox="1">
            <a:spLocks/>
          </p:cNvSpPr>
          <p:nvPr/>
        </p:nvSpPr>
        <p:spPr>
          <a:xfrm>
            <a:off x="4139066" y="1382354"/>
            <a:ext cx="3968373" cy="4854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8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800"/>
              </a:spcBef>
              <a:buClr>
                <a:schemeClr val="accent2"/>
              </a:buClr>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800"/>
              </a:spcBef>
              <a:buClr>
                <a:schemeClr val="accent2"/>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800"/>
              </a:spcBef>
              <a:buClr>
                <a:schemeClr val="accent2"/>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0"/>
              </a:spcAft>
              <a:buClr>
                <a:srgbClr val="ADCA27"/>
              </a:buClr>
              <a:buSzTx/>
              <a:buFont typeface="Arial" panose="020B0604020202020204" pitchFamily="34" charset="0"/>
              <a:buNone/>
              <a:tabLst/>
              <a:defRPr/>
            </a:pPr>
            <a:r>
              <a:rPr kumimoji="0" lang="en-GB" sz="1800" b="1" i="0" u="none" strike="noStrike" kern="1200" cap="none" spc="0" normalizeH="0" baseline="0" dirty="0">
                <a:ln>
                  <a:noFill/>
                </a:ln>
                <a:solidFill>
                  <a:schemeClr val="accent1"/>
                </a:solidFill>
                <a:effectLst/>
                <a:uLnTx/>
                <a:uFillTx/>
                <a:latin typeface="Arial" panose="020B0604020202020204"/>
                <a:ea typeface="+mn-ea"/>
                <a:cs typeface="+mn-cs"/>
              </a:rPr>
              <a:t>03/2021:</a:t>
            </a:r>
          </a:p>
          <a:p>
            <a:pPr marL="495300" marR="0" lvl="1" indent="-311150" algn="l" defTabSz="914400" rtl="0" eaLnBrk="1" fontAlgn="auto" latinLnBrk="0" hangingPunct="1">
              <a:lnSpc>
                <a:spcPct val="90000"/>
              </a:lnSpc>
              <a:spcBef>
                <a:spcPts val="800"/>
              </a:spcBef>
              <a:spcAft>
                <a:spcPts val="0"/>
              </a:spcAft>
              <a:buSzTx/>
              <a:buFont typeface="Arial" panose="020B0604020202020204" pitchFamily="34" charset="0"/>
              <a:buChar char="•"/>
              <a:defRPr/>
            </a:pP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sym typeface="Wingdings" pitchFamily="2" charset="2"/>
              </a:rPr>
              <a:t>Began receiving 1L osimertinib</a:t>
            </a:r>
            <a:endParaRPr lang="en-GB" sz="1800" dirty="0">
              <a:solidFill>
                <a:schemeClr val="tx2"/>
              </a:solidFill>
              <a:latin typeface="Arial" panose="020B0604020202020204"/>
            </a:endParaRPr>
          </a:p>
          <a:p>
            <a:pPr marL="495300" marR="0" lvl="1" indent="-311150" algn="l" defTabSz="914400" rtl="0" eaLnBrk="1" fontAlgn="auto" latinLnBrk="0" hangingPunct="1">
              <a:lnSpc>
                <a:spcPct val="90000"/>
              </a:lnSpc>
              <a:spcBef>
                <a:spcPts val="800"/>
              </a:spcBef>
              <a:spcAft>
                <a:spcPts val="0"/>
              </a:spcAft>
              <a:buSzTx/>
              <a:buFont typeface="Arial" panose="020B0604020202020204" pitchFamily="34" charset="0"/>
              <a:buChar char="•"/>
              <a:defRPr/>
            </a:pP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Developed increasing symptoms whilst on osimertinib</a:t>
            </a:r>
          </a:p>
          <a:p>
            <a:pPr marL="0" marR="0" lvl="0" indent="0" algn="l" defTabSz="914400" rtl="0" eaLnBrk="1" fontAlgn="auto" latinLnBrk="0" hangingPunct="1">
              <a:lnSpc>
                <a:spcPct val="90000"/>
              </a:lnSpc>
              <a:spcBef>
                <a:spcPts val="800"/>
              </a:spcBef>
              <a:spcAft>
                <a:spcPts val="0"/>
              </a:spcAft>
              <a:buClr>
                <a:srgbClr val="ADCA27"/>
              </a:buClr>
              <a:buSzTx/>
              <a:buNone/>
              <a:tabLst/>
              <a:defRPr/>
            </a:pPr>
            <a:r>
              <a:rPr kumimoji="0" lang="en-GB" sz="1800" b="1" i="0" u="none" strike="noStrike" kern="1200" cap="none" spc="0" normalizeH="0" baseline="0" dirty="0">
                <a:ln>
                  <a:noFill/>
                </a:ln>
                <a:solidFill>
                  <a:schemeClr val="accent1"/>
                </a:solidFill>
                <a:effectLst/>
                <a:uLnTx/>
                <a:uFillTx/>
                <a:latin typeface="Arial" panose="020B0604020202020204"/>
                <a:ea typeface="+mn-ea"/>
                <a:cs typeface="+mn-cs"/>
              </a:rPr>
              <a:t>06/2021:</a:t>
            </a:r>
          </a:p>
          <a:p>
            <a:pPr marL="495300" marR="0" lvl="1" indent="-311150" algn="l" defTabSz="914400" rtl="0" eaLnBrk="1" fontAlgn="auto" latinLnBrk="0" hangingPunct="1">
              <a:lnSpc>
                <a:spcPct val="90000"/>
              </a:lnSpc>
              <a:spcBef>
                <a:spcPts val="800"/>
              </a:spcBef>
              <a:spcAft>
                <a:spcPts val="0"/>
              </a:spcAft>
              <a:buSzTx/>
              <a:buFont typeface="Arial" panose="020B0604020202020204" pitchFamily="34" charset="0"/>
              <a:buChar char="•"/>
              <a:defRPr/>
            </a:pP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Admitted for haemoptysis </a:t>
            </a:r>
            <a:b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b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(3 months after starting osimertinib)</a:t>
            </a:r>
            <a:endParaRPr lang="en-GB" sz="1800" dirty="0">
              <a:solidFill>
                <a:schemeClr val="tx2"/>
              </a:solidFill>
              <a:latin typeface="Arial" panose="020B0604020202020204"/>
            </a:endParaRPr>
          </a:p>
          <a:p>
            <a:pPr marL="495300" lvl="1" indent="-311150">
              <a:defRPr/>
            </a:pP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Reassessment PET-CT: PD </a:t>
            </a:r>
            <a:b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b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with extensive hypermetabolic lesions along the resection margin and pleural right hemithorax, associated with worsening ground glass appearance in the RUL</a:t>
            </a:r>
          </a:p>
          <a:p>
            <a:pPr marL="685800" marR="0" lvl="1" indent="-228600" algn="l" defTabSz="914400" rtl="0" eaLnBrk="1" fontAlgn="auto" latinLnBrk="0" hangingPunct="1">
              <a:lnSpc>
                <a:spcPct val="90000"/>
              </a:lnSpc>
              <a:spcBef>
                <a:spcPts val="800"/>
              </a:spcBef>
              <a:spcAft>
                <a:spcPts val="0"/>
              </a:spcAft>
              <a:buClr>
                <a:srgbClr val="ADCA27"/>
              </a:buClr>
              <a:buSzTx/>
              <a:buFont typeface="Arial" panose="020B0604020202020204" pitchFamily="34" charset="0"/>
              <a:buChar char="•"/>
              <a:tabLst/>
              <a:defRPr/>
            </a:pPr>
            <a:endParaRPr kumimoji="0" lang="en-GB" sz="1800" b="0" i="0" u="none" strike="noStrike" kern="1200" cap="none" spc="0" normalizeH="0" baseline="0" dirty="0">
              <a:ln>
                <a:noFill/>
              </a:ln>
              <a:solidFill>
                <a:srgbClr val="000000"/>
              </a:solidFill>
              <a:effectLst/>
              <a:uLnTx/>
              <a:uFillTx/>
              <a:latin typeface="Arial" panose="020B0604020202020204"/>
              <a:ea typeface="+mn-ea"/>
              <a:cs typeface="+mn-cs"/>
            </a:endParaRPr>
          </a:p>
        </p:txBody>
      </p:sp>
      <p:pic>
        <p:nvPicPr>
          <p:cNvPr id="3" name="Content Placeholder 8" descr="A close-up of a fetus&#10;&#10;Description automatically generated with low confidence">
            <a:extLst>
              <a:ext uri="{FF2B5EF4-FFF2-40B4-BE49-F238E27FC236}">
                <a16:creationId xmlns:a16="http://schemas.microsoft.com/office/drawing/2014/main" id="{65A46C27-F67F-FC01-EB6C-6D8D5164E2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4135" y="1484784"/>
            <a:ext cx="3267258" cy="3783278"/>
          </a:xfrm>
          <a:prstGeom prst="rect">
            <a:avLst/>
          </a:prstGeom>
        </p:spPr>
      </p:pic>
      <p:sp>
        <p:nvSpPr>
          <p:cNvPr id="4" name="TextBox 3">
            <a:extLst>
              <a:ext uri="{FF2B5EF4-FFF2-40B4-BE49-F238E27FC236}">
                <a16:creationId xmlns:a16="http://schemas.microsoft.com/office/drawing/2014/main" id="{1C2AD475-10F2-567F-FDE1-1C8B9D36072A}"/>
              </a:ext>
            </a:extLst>
          </p:cNvPr>
          <p:cNvSpPr txBox="1"/>
          <p:nvPr/>
        </p:nvSpPr>
        <p:spPr>
          <a:xfrm>
            <a:off x="8278371" y="5373656"/>
            <a:ext cx="29187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505050"/>
                </a:solidFill>
                <a:effectLst/>
                <a:uLnTx/>
                <a:uFillTx/>
                <a:latin typeface="Arial" panose="020B0604020202020204"/>
                <a:ea typeface="+mn-ea"/>
                <a:cs typeface="+mn-cs"/>
              </a:rPr>
              <a:t>CXR taken 6/2021</a:t>
            </a:r>
          </a:p>
        </p:txBody>
      </p:sp>
      <p:sp>
        <p:nvSpPr>
          <p:cNvPr id="5" name="Oval 4">
            <a:extLst>
              <a:ext uri="{FF2B5EF4-FFF2-40B4-BE49-F238E27FC236}">
                <a16:creationId xmlns:a16="http://schemas.microsoft.com/office/drawing/2014/main" id="{FA7BCEA0-9FB3-F248-F61D-8D18F4B7069C}"/>
              </a:ext>
            </a:extLst>
          </p:cNvPr>
          <p:cNvSpPr/>
          <p:nvPr/>
        </p:nvSpPr>
        <p:spPr>
          <a:xfrm>
            <a:off x="0" y="5370565"/>
            <a:ext cx="3809146" cy="399864"/>
          </a:xfrm>
          <a:prstGeom prst="ellipse">
            <a:avLst/>
          </a:prstGeom>
          <a:gradFill flip="none" rotWithShape="1">
            <a:gsLst>
              <a:gs pos="18000">
                <a:srgbClr val="585958">
                  <a:alpha val="20000"/>
                </a:srgbClr>
              </a:gs>
              <a:gs pos="100000">
                <a:srgbClr val="FFFFFF">
                  <a:alpha val="0"/>
                </a:srgbClr>
              </a:gs>
            </a:gsLst>
            <a:path path="shape">
              <a:fillToRect l="50000" t="50000" r="50000" b="50000"/>
            </a:path>
            <a:tileRect/>
          </a:gra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sp>
        <p:nvSpPr>
          <p:cNvPr id="22" name="Rounded Rectangle 21">
            <a:extLst>
              <a:ext uri="{FF2B5EF4-FFF2-40B4-BE49-F238E27FC236}">
                <a16:creationId xmlns:a16="http://schemas.microsoft.com/office/drawing/2014/main" id="{94AAA645-09F0-9AD4-2248-E666CC8AB5AB}"/>
              </a:ext>
            </a:extLst>
          </p:cNvPr>
          <p:cNvSpPr/>
          <p:nvPr/>
        </p:nvSpPr>
        <p:spPr>
          <a:xfrm>
            <a:off x="619125" y="1680629"/>
            <a:ext cx="2808311" cy="3444707"/>
          </a:xfrm>
          <a:prstGeom prst="roundRect">
            <a:avLst>
              <a:gd name="adj" fmla="val 9282"/>
            </a:avLst>
          </a:prstGeom>
          <a:solidFill>
            <a:schemeClr val="bg1"/>
          </a:solidFill>
          <a:ln w="17145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24" name="Graphic 23" descr="Male profile with solid fill">
            <a:extLst>
              <a:ext uri="{FF2B5EF4-FFF2-40B4-BE49-F238E27FC236}">
                <a16:creationId xmlns:a16="http://schemas.microsoft.com/office/drawing/2014/main" id="{E7316094-292E-EC36-2959-40E9719EC6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729" y="1925858"/>
            <a:ext cx="1043183" cy="1043183"/>
          </a:xfrm>
          <a:prstGeom prst="rect">
            <a:avLst/>
          </a:prstGeom>
        </p:spPr>
      </p:pic>
      <p:sp>
        <p:nvSpPr>
          <p:cNvPr id="25" name="Content Placeholder 3">
            <a:extLst>
              <a:ext uri="{FF2B5EF4-FFF2-40B4-BE49-F238E27FC236}">
                <a16:creationId xmlns:a16="http://schemas.microsoft.com/office/drawing/2014/main" id="{81841267-68B8-88C6-950D-2B6799A7418E}"/>
              </a:ext>
            </a:extLst>
          </p:cNvPr>
          <p:cNvSpPr txBox="1">
            <a:spLocks/>
          </p:cNvSpPr>
          <p:nvPr/>
        </p:nvSpPr>
        <p:spPr>
          <a:xfrm>
            <a:off x="894848" y="2938968"/>
            <a:ext cx="2437396" cy="660338"/>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rgbClr val="505050"/>
                </a:solidFill>
              </a:rPr>
              <a:t>Male</a:t>
            </a:r>
          </a:p>
          <a:p>
            <a:pPr marL="285750" indent="-285750">
              <a:buFont typeface="Arial" panose="020B0604020202020204" pitchFamily="34" charset="0"/>
              <a:buChar char="•"/>
            </a:pPr>
            <a:r>
              <a:rPr lang="en-GB" sz="1800" dirty="0">
                <a:solidFill>
                  <a:srgbClr val="505050"/>
                </a:solidFill>
              </a:rPr>
              <a:t>82 years of age</a:t>
            </a:r>
          </a:p>
          <a:p>
            <a:pPr marL="285750" marR="0" lvl="0" indent="-285750" algn="l" defTabSz="914400" rtl="0" eaLnBrk="1" fontAlgn="auto" latinLnBrk="0" hangingPunct="1">
              <a:lnSpc>
                <a:spcPct val="85000"/>
              </a:lnSpc>
              <a:spcBef>
                <a:spcPts val="1000"/>
              </a:spcBef>
              <a:spcAft>
                <a:spcPts val="0"/>
              </a:spcAft>
              <a:buSzTx/>
              <a:buFont typeface="Arial" panose="020B0604020202020204" pitchFamily="34" charset="0"/>
              <a:buChar char="•"/>
              <a:tabLst/>
              <a:defRPr/>
            </a:pPr>
            <a:r>
              <a:rPr kumimoji="0" lang="en-GB" sz="1800" b="0" i="0" u="none" strike="noStrike" kern="1200" cap="none" spc="0" normalizeH="0" baseline="0" dirty="0">
                <a:ln>
                  <a:noFill/>
                </a:ln>
                <a:solidFill>
                  <a:srgbClr val="505050"/>
                </a:solidFill>
                <a:effectLst/>
                <a:uLnTx/>
                <a:uFillTx/>
                <a:latin typeface="Arial" panose="020B0604020202020204"/>
                <a:ea typeface="+mn-ea"/>
                <a:cs typeface="+mn-cs"/>
              </a:rPr>
              <a:t>Recurrent adenocarcinoma in  lung (</a:t>
            </a:r>
            <a:r>
              <a:rPr kumimoji="0" lang="en-GB" sz="1800" b="0" i="1" u="none" strike="noStrike" kern="1200" cap="none" spc="0" normalizeH="0" baseline="0" dirty="0">
                <a:ln>
                  <a:noFill/>
                </a:ln>
                <a:solidFill>
                  <a:srgbClr val="505050"/>
                </a:solidFill>
                <a:effectLst/>
                <a:uLnTx/>
                <a:uFillTx/>
                <a:latin typeface="Arial" panose="020B0604020202020204"/>
                <a:ea typeface="+mn-ea"/>
                <a:cs typeface="+mn-cs"/>
              </a:rPr>
              <a:t>EGFR</a:t>
            </a:r>
            <a:r>
              <a:rPr kumimoji="0" lang="en-GB" sz="1800" b="0" i="0" u="none" strike="noStrike" kern="1200" cap="none" spc="0" normalizeH="0" baseline="0" dirty="0">
                <a:ln>
                  <a:noFill/>
                </a:ln>
                <a:solidFill>
                  <a:srgbClr val="505050"/>
                </a:solidFill>
                <a:effectLst/>
                <a:uLnTx/>
                <a:uFillTx/>
                <a:latin typeface="Arial" panose="020B0604020202020204"/>
                <a:ea typeface="+mn-ea"/>
                <a:cs typeface="+mn-cs"/>
              </a:rPr>
              <a:t> exon 19del)</a:t>
            </a:r>
          </a:p>
        </p:txBody>
      </p:sp>
      <p:grpSp>
        <p:nvGrpSpPr>
          <p:cNvPr id="26" name="Group 25">
            <a:extLst>
              <a:ext uri="{FF2B5EF4-FFF2-40B4-BE49-F238E27FC236}">
                <a16:creationId xmlns:a16="http://schemas.microsoft.com/office/drawing/2014/main" id="{107A0F61-3763-70FD-3579-8EBA30804099}"/>
              </a:ext>
            </a:extLst>
          </p:cNvPr>
          <p:cNvGrpSpPr/>
          <p:nvPr/>
        </p:nvGrpSpPr>
        <p:grpSpPr>
          <a:xfrm>
            <a:off x="1196832" y="1196752"/>
            <a:ext cx="1652896" cy="606549"/>
            <a:chOff x="8757779" y="-93986"/>
            <a:chExt cx="1652896" cy="606549"/>
          </a:xfrm>
        </p:grpSpPr>
        <p:sp>
          <p:nvSpPr>
            <p:cNvPr id="27" name="Freeform 26">
              <a:extLst>
                <a:ext uri="{FF2B5EF4-FFF2-40B4-BE49-F238E27FC236}">
                  <a16:creationId xmlns:a16="http://schemas.microsoft.com/office/drawing/2014/main" id="{DE95F106-D760-8ABD-056A-573B4F311467}"/>
                </a:ext>
              </a:extLst>
            </p:cNvPr>
            <p:cNvSpPr/>
            <p:nvPr/>
          </p:nvSpPr>
          <p:spPr>
            <a:xfrm>
              <a:off x="8757779" y="-93986"/>
              <a:ext cx="1652896" cy="606549"/>
            </a:xfrm>
            <a:custGeom>
              <a:avLst/>
              <a:gdLst>
                <a:gd name="connsiteX0" fmla="*/ 533826 w 2427386"/>
                <a:gd name="connsiteY0" fmla="*/ 402839 h 936599"/>
                <a:gd name="connsiteX1" fmla="*/ 810810 w 2427386"/>
                <a:gd name="connsiteY1" fmla="*/ 402839 h 936599"/>
                <a:gd name="connsiteX2" fmla="*/ 1213704 w 2427386"/>
                <a:gd name="connsiteY2" fmla="*/ 0 h 936599"/>
                <a:gd name="connsiteX3" fmla="*/ 1616571 w 2427386"/>
                <a:gd name="connsiteY3" fmla="*/ 402839 h 936599"/>
                <a:gd name="connsiteX4" fmla="*/ 1893561 w 2427386"/>
                <a:gd name="connsiteY4" fmla="*/ 402839 h 936599"/>
                <a:gd name="connsiteX5" fmla="*/ 2427386 w 2427386"/>
                <a:gd name="connsiteY5" fmla="*/ 936600 h 936599"/>
                <a:gd name="connsiteX6" fmla="*/ 0 w 2427386"/>
                <a:gd name="connsiteY6" fmla="*/ 936600 h 936599"/>
                <a:gd name="connsiteX7" fmla="*/ 533826 w 2427386"/>
                <a:gd name="connsiteY7" fmla="*/ 402839 h 936599"/>
                <a:gd name="connsiteX8" fmla="*/ 533826 w 2427386"/>
                <a:gd name="connsiteY8" fmla="*/ 402839 h 936599"/>
                <a:gd name="connsiteX9" fmla="*/ 1213704 w 2427386"/>
                <a:gd name="connsiteY9" fmla="*/ 130924 h 936599"/>
                <a:gd name="connsiteX10" fmla="*/ 1077713 w 2427386"/>
                <a:gd name="connsiteY10" fmla="*/ 266881 h 936599"/>
                <a:gd name="connsiteX11" fmla="*/ 1213704 w 2427386"/>
                <a:gd name="connsiteY11" fmla="*/ 402839 h 936599"/>
                <a:gd name="connsiteX12" fmla="*/ 1349671 w 2427386"/>
                <a:gd name="connsiteY12" fmla="*/ 266881 h 936599"/>
                <a:gd name="connsiteX13" fmla="*/ 1213704 w 2427386"/>
                <a:gd name="connsiteY13" fmla="*/ 130924 h 936599"/>
                <a:gd name="connsiteX14" fmla="*/ 1213704 w 2427386"/>
                <a:gd name="connsiteY14" fmla="*/ 130924 h 93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386" h="936599">
                  <a:moveTo>
                    <a:pt x="533826" y="402839"/>
                  </a:moveTo>
                  <a:lnTo>
                    <a:pt x="810810" y="402839"/>
                  </a:lnTo>
                  <a:cubicBezTo>
                    <a:pt x="810810" y="180357"/>
                    <a:pt x="991198" y="0"/>
                    <a:pt x="1213704" y="0"/>
                  </a:cubicBezTo>
                  <a:cubicBezTo>
                    <a:pt x="1436210" y="0"/>
                    <a:pt x="1616571" y="180357"/>
                    <a:pt x="1616571" y="402839"/>
                  </a:cubicBezTo>
                  <a:lnTo>
                    <a:pt x="1893561" y="402839"/>
                  </a:lnTo>
                  <a:cubicBezTo>
                    <a:pt x="2187171" y="402839"/>
                    <a:pt x="2427386" y="643031"/>
                    <a:pt x="2427386" y="936600"/>
                  </a:cubicBezTo>
                  <a:lnTo>
                    <a:pt x="0" y="936600"/>
                  </a:lnTo>
                  <a:cubicBezTo>
                    <a:pt x="0" y="643031"/>
                    <a:pt x="240220" y="402839"/>
                    <a:pt x="533826" y="402839"/>
                  </a:cubicBezTo>
                  <a:lnTo>
                    <a:pt x="533826" y="402839"/>
                  </a:lnTo>
                  <a:close/>
                  <a:moveTo>
                    <a:pt x="1213704" y="130924"/>
                  </a:moveTo>
                  <a:cubicBezTo>
                    <a:pt x="1138608" y="130924"/>
                    <a:pt x="1077713" y="191794"/>
                    <a:pt x="1077713" y="266881"/>
                  </a:cubicBezTo>
                  <a:cubicBezTo>
                    <a:pt x="1077713" y="341969"/>
                    <a:pt x="1138608" y="402839"/>
                    <a:pt x="1213704" y="402839"/>
                  </a:cubicBezTo>
                  <a:cubicBezTo>
                    <a:pt x="1288800" y="402839"/>
                    <a:pt x="1349671" y="341969"/>
                    <a:pt x="1349671" y="266881"/>
                  </a:cubicBezTo>
                  <a:cubicBezTo>
                    <a:pt x="1349671" y="191794"/>
                    <a:pt x="1288800" y="130924"/>
                    <a:pt x="1213704" y="130924"/>
                  </a:cubicBezTo>
                  <a:lnTo>
                    <a:pt x="1213704" y="130924"/>
                  </a:lnTo>
                  <a:close/>
                </a:path>
              </a:pathLst>
            </a:custGeom>
            <a:solidFill>
              <a:schemeClr val="accent1"/>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sp>
          <p:nvSpPr>
            <p:cNvPr id="28" name="Freeform 28">
              <a:extLst>
                <a:ext uri="{FF2B5EF4-FFF2-40B4-BE49-F238E27FC236}">
                  <a16:creationId xmlns:a16="http://schemas.microsoft.com/office/drawing/2014/main" id="{E507657E-09F2-23E9-6078-A566A30991FD}"/>
                </a:ext>
              </a:extLst>
            </p:cNvPr>
            <p:cNvSpPr/>
            <p:nvPr/>
          </p:nvSpPr>
          <p:spPr>
            <a:xfrm>
              <a:off x="8757779" y="403320"/>
              <a:ext cx="1652896" cy="109243"/>
            </a:xfrm>
            <a:custGeom>
              <a:avLst/>
              <a:gdLst>
                <a:gd name="connsiteX0" fmla="*/ 2399879 w 2427386"/>
                <a:gd name="connsiteY0" fmla="*/ 0 h 168687"/>
                <a:gd name="connsiteX1" fmla="*/ 2427386 w 2427386"/>
                <a:gd name="connsiteY1" fmla="*/ 168687 h 168687"/>
                <a:gd name="connsiteX2" fmla="*/ 0 w 2427386"/>
                <a:gd name="connsiteY2" fmla="*/ 168687 h 168687"/>
                <a:gd name="connsiteX3" fmla="*/ 27505 w 2427386"/>
                <a:gd name="connsiteY3" fmla="*/ 0 h 168687"/>
                <a:gd name="connsiteX4" fmla="*/ 2399879 w 2427386"/>
                <a:gd name="connsiteY4" fmla="*/ 0 h 16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386" h="168687">
                  <a:moveTo>
                    <a:pt x="2399879" y="0"/>
                  </a:moveTo>
                  <a:cubicBezTo>
                    <a:pt x="2417709" y="53081"/>
                    <a:pt x="2427386" y="109805"/>
                    <a:pt x="2427386" y="168687"/>
                  </a:cubicBezTo>
                  <a:lnTo>
                    <a:pt x="0" y="168687"/>
                  </a:lnTo>
                  <a:cubicBezTo>
                    <a:pt x="0" y="109805"/>
                    <a:pt x="9685" y="53081"/>
                    <a:pt x="27505" y="0"/>
                  </a:cubicBezTo>
                  <a:lnTo>
                    <a:pt x="2399879" y="0"/>
                  </a:lnTo>
                  <a:close/>
                </a:path>
              </a:pathLst>
            </a:custGeom>
            <a:solidFill>
              <a:schemeClr val="accent2">
                <a:lumMod val="50000"/>
              </a:schemeClr>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grpSp>
      <p:cxnSp>
        <p:nvCxnSpPr>
          <p:cNvPr id="37" name="Straight Connector 36">
            <a:extLst>
              <a:ext uri="{FF2B5EF4-FFF2-40B4-BE49-F238E27FC236}">
                <a16:creationId xmlns:a16="http://schemas.microsoft.com/office/drawing/2014/main" id="{FE3570C7-F0FD-ABBE-1611-F1F0FA17817A}"/>
              </a:ext>
            </a:extLst>
          </p:cNvPr>
          <p:cNvCxnSpPr>
            <a:cxnSpLocks/>
          </p:cNvCxnSpPr>
          <p:nvPr/>
        </p:nvCxnSpPr>
        <p:spPr>
          <a:xfrm>
            <a:off x="4012562" y="1351389"/>
            <a:ext cx="0" cy="432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393E37D-8612-E849-09BD-37A299B6EFD1}"/>
              </a:ext>
            </a:extLst>
          </p:cNvPr>
          <p:cNvSpPr/>
          <p:nvPr/>
        </p:nvSpPr>
        <p:spPr>
          <a:xfrm>
            <a:off x="3940562" y="1484784"/>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5A521323-FB7B-E90A-5963-F87F7B3473A3}"/>
              </a:ext>
            </a:extLst>
          </p:cNvPr>
          <p:cNvSpPr/>
          <p:nvPr/>
        </p:nvSpPr>
        <p:spPr>
          <a:xfrm>
            <a:off x="3940562" y="2736941"/>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1534310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52">
            <a:extLst>
              <a:ext uri="{FF2B5EF4-FFF2-40B4-BE49-F238E27FC236}">
                <a16:creationId xmlns:a16="http://schemas.microsoft.com/office/drawing/2014/main" id="{2E7C58B0-D87C-1E50-6F8E-E15498369B8E}"/>
              </a:ext>
            </a:extLst>
          </p:cNvPr>
          <p:cNvSpPr/>
          <p:nvPr/>
        </p:nvSpPr>
        <p:spPr>
          <a:xfrm>
            <a:off x="3671163" y="1228374"/>
            <a:ext cx="7911238" cy="4590253"/>
          </a:xfrm>
          <a:prstGeom prst="roundRect">
            <a:avLst>
              <a:gd name="adj" fmla="val 5812"/>
            </a:avLst>
          </a:prstGeom>
          <a:solidFill>
            <a:schemeClr val="bg1"/>
          </a:solidFill>
          <a:ln>
            <a:noFill/>
          </a:ln>
          <a:effectLst>
            <a:outerShdw blurRad="203200" dist="38100" dir="4560000" algn="tl" rotWithShape="0">
              <a:schemeClr val="tx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30000" dirty="0">
              <a:ln>
                <a:noFill/>
              </a:ln>
              <a:solidFill>
                <a:srgbClr val="000000"/>
              </a:solidFill>
              <a:effectLst/>
              <a:uLnTx/>
              <a:uFillTx/>
              <a:latin typeface="Arial" panose="020B0604020202020204"/>
              <a:ea typeface="+mn-ea"/>
              <a:cs typeface="+mn-cs"/>
            </a:endParaRPr>
          </a:p>
        </p:txBody>
      </p:sp>
      <p:sp>
        <p:nvSpPr>
          <p:cNvPr id="7" name="Title 1">
            <a:extLst>
              <a:ext uri="{FF2B5EF4-FFF2-40B4-BE49-F238E27FC236}">
                <a16:creationId xmlns:a16="http://schemas.microsoft.com/office/drawing/2014/main" id="{62299DC9-4A6D-828F-A4EE-2C246BCFDA8C}"/>
              </a:ext>
            </a:extLst>
          </p:cNvPr>
          <p:cNvSpPr>
            <a:spLocks noGrp="1"/>
          </p:cNvSpPr>
          <p:nvPr>
            <p:ph type="title"/>
          </p:nvPr>
        </p:nvSpPr>
        <p:spPr>
          <a:xfrm>
            <a:off x="619201" y="259200"/>
            <a:ext cx="10963199" cy="864000"/>
          </a:xfrm>
        </p:spPr>
        <p:txBody>
          <a:bodyPr/>
          <a:lstStyle/>
          <a:p>
            <a:r>
              <a:rPr lang="en-GB" dirty="0"/>
              <a:t>Patient’s progress</a:t>
            </a:r>
          </a:p>
        </p:txBody>
      </p:sp>
      <p:sp>
        <p:nvSpPr>
          <p:cNvPr id="6" name="Slide Number Placeholder 5">
            <a:extLst>
              <a:ext uri="{FF2B5EF4-FFF2-40B4-BE49-F238E27FC236}">
                <a16:creationId xmlns:a16="http://schemas.microsoft.com/office/drawing/2014/main" id="{4FBB887C-F79F-B3FF-A404-05CAD8DB9E05}"/>
              </a:ext>
            </a:extLst>
          </p:cNvPr>
          <p:cNvSpPr>
            <a:spLocks noGrp="1"/>
          </p:cNvSpPr>
          <p:nvPr>
            <p:ph type="sldNum" sz="quarter" idx="4"/>
          </p:nvPr>
        </p:nvSpPr>
        <p:spPr>
          <a:xfrm>
            <a:off x="10800523" y="6428359"/>
            <a:ext cx="781877" cy="365125"/>
          </a:xfrm>
        </p:spPr>
        <p:txBody>
          <a:bodyPr/>
          <a:lstStyle/>
          <a:p>
            <a:pPr lvl="0"/>
            <a:fld id="{0CF546AF-C0F7-9B46-B24C-A48E4361F3C7}" type="slidenum">
              <a:rPr lang="en-GB" smtClean="0"/>
              <a:pPr lvl="0"/>
              <a:t>36</a:t>
            </a:fld>
            <a:endParaRPr lang="en-GB" dirty="0"/>
          </a:p>
        </p:txBody>
      </p:sp>
      <p:sp>
        <p:nvSpPr>
          <p:cNvPr id="42" name="Content Placeholder 41">
            <a:extLst>
              <a:ext uri="{FF2B5EF4-FFF2-40B4-BE49-F238E27FC236}">
                <a16:creationId xmlns:a16="http://schemas.microsoft.com/office/drawing/2014/main" id="{53A41269-F1DB-7E7D-A69A-9108500B8863}"/>
              </a:ext>
            </a:extLst>
          </p:cNvPr>
          <p:cNvSpPr>
            <a:spLocks noGrp="1"/>
          </p:cNvSpPr>
          <p:nvPr>
            <p:ph sz="quarter" idx="15"/>
          </p:nvPr>
        </p:nvSpPr>
        <p:spPr/>
        <p:txBody>
          <a:bodyPr anchor="b"/>
          <a:lstStyle/>
          <a:p>
            <a:r>
              <a:rPr lang="en-GB" dirty="0">
                <a:solidFill>
                  <a:schemeClr val="tx2"/>
                </a:solidFill>
              </a:rPr>
              <a:t>del, deletion; EGFR, epidermal growth factor receptor; RB3, right upper lobe anterior segmental bronchus; RB4, medial segmental bronchus </a:t>
            </a:r>
          </a:p>
        </p:txBody>
      </p:sp>
      <p:sp>
        <p:nvSpPr>
          <p:cNvPr id="8" name="Content Placeholder 2">
            <a:extLst>
              <a:ext uri="{FF2B5EF4-FFF2-40B4-BE49-F238E27FC236}">
                <a16:creationId xmlns:a16="http://schemas.microsoft.com/office/drawing/2014/main" id="{473043D4-FF67-FD39-1723-699A246C9C84}"/>
              </a:ext>
            </a:extLst>
          </p:cNvPr>
          <p:cNvSpPr txBox="1">
            <a:spLocks/>
          </p:cNvSpPr>
          <p:nvPr/>
        </p:nvSpPr>
        <p:spPr>
          <a:xfrm>
            <a:off x="4093690" y="1964221"/>
            <a:ext cx="7813727" cy="1635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8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800"/>
              </a:spcBef>
              <a:buClr>
                <a:schemeClr val="accent2"/>
              </a:buClr>
              <a:buFont typeface="Arial" panose="020B0604020202020204" pitchFamily="34" charset="0"/>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800"/>
              </a:spcBef>
              <a:buClr>
                <a:schemeClr val="accent2"/>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800"/>
              </a:spcBef>
              <a:buClr>
                <a:schemeClr val="accent2"/>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800"/>
              </a:spcBef>
              <a:spcAft>
                <a:spcPts val="0"/>
              </a:spcAft>
              <a:buClr>
                <a:srgbClr val="ADCA27"/>
              </a:buClr>
              <a:buSzTx/>
              <a:buNone/>
              <a:tabLst/>
              <a:defRPr/>
            </a:pPr>
            <a:r>
              <a:rPr kumimoji="0" lang="en-GB" sz="1800" b="1" i="0" u="none" strike="noStrike" kern="1200" cap="none" spc="0" normalizeH="0" baseline="0" dirty="0">
                <a:ln>
                  <a:noFill/>
                </a:ln>
                <a:solidFill>
                  <a:schemeClr val="accent1"/>
                </a:solidFill>
                <a:effectLst/>
                <a:uLnTx/>
                <a:uFillTx/>
                <a:latin typeface="Arial" panose="020B0604020202020204"/>
                <a:ea typeface="+mn-ea"/>
                <a:cs typeface="+mn-cs"/>
              </a:rPr>
              <a:t>06/2021: </a:t>
            </a: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Bronchoscopy:</a:t>
            </a:r>
          </a:p>
          <a:p>
            <a:pPr marL="495300" marR="0" lvl="1" indent="-311150" algn="l" defTabSz="914400" rtl="0" eaLnBrk="1" fontAlgn="auto" latinLnBrk="0" hangingPunct="1">
              <a:lnSpc>
                <a:spcPct val="90000"/>
              </a:lnSpc>
              <a:spcBef>
                <a:spcPts val="800"/>
              </a:spcBef>
              <a:spcAft>
                <a:spcPts val="0"/>
              </a:spcAft>
              <a:buSzTx/>
              <a:buFont typeface="Arial" panose="020B0604020202020204" pitchFamily="34" charset="0"/>
              <a:buChar char="•"/>
              <a:defRPr/>
            </a:pP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Blood over the whole right lung-dependent area of the right </a:t>
            </a:r>
            <a:b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b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lower lobe with fresh blood in RB3 and RB4</a:t>
            </a:r>
          </a:p>
          <a:p>
            <a:pPr marL="495300" marR="0" lvl="1" indent="-311150" algn="l" defTabSz="914400" rtl="0" eaLnBrk="1" fontAlgn="auto" latinLnBrk="0" hangingPunct="1">
              <a:lnSpc>
                <a:spcPct val="90000"/>
              </a:lnSpc>
              <a:spcBef>
                <a:spcPts val="800"/>
              </a:spcBef>
              <a:spcAft>
                <a:spcPts val="0"/>
              </a:spcAft>
              <a:buSzTx/>
              <a:buFont typeface="Arial" panose="020B0604020202020204" pitchFamily="34" charset="0"/>
              <a:buChar char="•"/>
              <a:defRPr/>
            </a:pPr>
            <a:r>
              <a:rPr kumimoji="0" lang="en-GB" sz="1800" b="0" i="0" u="none" strike="noStrike" kern="1200" cap="none" spc="0" normalizeH="0" baseline="0" dirty="0">
                <a:ln>
                  <a:noFill/>
                </a:ln>
                <a:solidFill>
                  <a:schemeClr val="tx2"/>
                </a:solidFill>
                <a:effectLst/>
                <a:uLnTx/>
                <a:uFillTx/>
                <a:latin typeface="Arial" panose="020B0604020202020204"/>
                <a:ea typeface="+mn-ea"/>
                <a:cs typeface="+mn-cs"/>
              </a:rPr>
              <a:t>Adrenaline instillation was performed, and a biopsy taken</a:t>
            </a:r>
          </a:p>
        </p:txBody>
      </p:sp>
      <p:cxnSp>
        <p:nvCxnSpPr>
          <p:cNvPr id="19" name="Straight Connector 18">
            <a:extLst>
              <a:ext uri="{FF2B5EF4-FFF2-40B4-BE49-F238E27FC236}">
                <a16:creationId xmlns:a16="http://schemas.microsoft.com/office/drawing/2014/main" id="{45130D2C-292E-405A-2C12-2908A73E81AE}"/>
              </a:ext>
            </a:extLst>
          </p:cNvPr>
          <p:cNvCxnSpPr>
            <a:cxnSpLocks/>
          </p:cNvCxnSpPr>
          <p:nvPr/>
        </p:nvCxnSpPr>
        <p:spPr>
          <a:xfrm>
            <a:off x="4012562" y="1301015"/>
            <a:ext cx="0" cy="443224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75CAEE3-90F3-E835-7194-BF09E68841B1}"/>
              </a:ext>
            </a:extLst>
          </p:cNvPr>
          <p:cNvSpPr/>
          <p:nvPr/>
        </p:nvSpPr>
        <p:spPr>
          <a:xfrm>
            <a:off x="3933558" y="2060848"/>
            <a:ext cx="144000" cy="144000"/>
          </a:xfrm>
          <a:prstGeom prst="ellipse">
            <a:avLst/>
          </a:prstGeom>
          <a:solidFill>
            <a:schemeClr val="accent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30" name="Oval 29">
            <a:extLst>
              <a:ext uri="{FF2B5EF4-FFF2-40B4-BE49-F238E27FC236}">
                <a16:creationId xmlns:a16="http://schemas.microsoft.com/office/drawing/2014/main" id="{05F28C8B-E6AF-8242-FB90-E8B6F10CD894}"/>
              </a:ext>
            </a:extLst>
          </p:cNvPr>
          <p:cNvSpPr/>
          <p:nvPr/>
        </p:nvSpPr>
        <p:spPr>
          <a:xfrm>
            <a:off x="0" y="5370565"/>
            <a:ext cx="3809146" cy="399864"/>
          </a:xfrm>
          <a:prstGeom prst="ellipse">
            <a:avLst/>
          </a:prstGeom>
          <a:gradFill flip="none" rotWithShape="1">
            <a:gsLst>
              <a:gs pos="18000">
                <a:srgbClr val="585958">
                  <a:alpha val="20000"/>
                </a:srgbClr>
              </a:gs>
              <a:gs pos="100000">
                <a:srgbClr val="FFFFFF">
                  <a:alpha val="0"/>
                </a:srgbClr>
              </a:gs>
            </a:gsLst>
            <a:path path="shape">
              <a:fillToRect l="50000" t="50000" r="50000" b="50000"/>
            </a:path>
            <a:tileRect/>
          </a:gra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sp>
        <p:nvSpPr>
          <p:cNvPr id="31" name="Rounded Rectangle 30">
            <a:extLst>
              <a:ext uri="{FF2B5EF4-FFF2-40B4-BE49-F238E27FC236}">
                <a16:creationId xmlns:a16="http://schemas.microsoft.com/office/drawing/2014/main" id="{A177AB07-55B7-C29C-01FF-0ED58DAFDAED}"/>
              </a:ext>
            </a:extLst>
          </p:cNvPr>
          <p:cNvSpPr/>
          <p:nvPr/>
        </p:nvSpPr>
        <p:spPr>
          <a:xfrm>
            <a:off x="619125" y="1680629"/>
            <a:ext cx="2808311" cy="3444707"/>
          </a:xfrm>
          <a:prstGeom prst="roundRect">
            <a:avLst>
              <a:gd name="adj" fmla="val 9282"/>
            </a:avLst>
          </a:prstGeom>
          <a:solidFill>
            <a:schemeClr val="bg1"/>
          </a:solidFill>
          <a:ln w="171450">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32" name="Graphic 31" descr="Male profile with solid fill">
            <a:extLst>
              <a:ext uri="{FF2B5EF4-FFF2-40B4-BE49-F238E27FC236}">
                <a16:creationId xmlns:a16="http://schemas.microsoft.com/office/drawing/2014/main" id="{3DA52175-A134-07A5-1D72-816946F97F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729" y="1925858"/>
            <a:ext cx="1043183" cy="1043183"/>
          </a:xfrm>
          <a:prstGeom prst="rect">
            <a:avLst/>
          </a:prstGeom>
        </p:spPr>
      </p:pic>
      <p:sp>
        <p:nvSpPr>
          <p:cNvPr id="33" name="Content Placeholder 3">
            <a:extLst>
              <a:ext uri="{FF2B5EF4-FFF2-40B4-BE49-F238E27FC236}">
                <a16:creationId xmlns:a16="http://schemas.microsoft.com/office/drawing/2014/main" id="{4813F9B0-404F-D84D-8255-DF22E0EE3150}"/>
              </a:ext>
            </a:extLst>
          </p:cNvPr>
          <p:cNvSpPr txBox="1">
            <a:spLocks/>
          </p:cNvSpPr>
          <p:nvPr/>
        </p:nvSpPr>
        <p:spPr>
          <a:xfrm>
            <a:off x="894848" y="2938968"/>
            <a:ext cx="2437396" cy="660338"/>
          </a:xfrm>
          <a:prstGeom prst="rect">
            <a:avLst/>
          </a:prstGeom>
        </p:spPr>
        <p:txBody>
          <a:bodyPr/>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800" dirty="0">
                <a:solidFill>
                  <a:srgbClr val="505050"/>
                </a:solidFill>
              </a:rPr>
              <a:t>Male</a:t>
            </a:r>
          </a:p>
          <a:p>
            <a:pPr marL="285750" indent="-285750">
              <a:buFont typeface="Arial" panose="020B0604020202020204" pitchFamily="34" charset="0"/>
              <a:buChar char="•"/>
            </a:pPr>
            <a:r>
              <a:rPr lang="en-GB" sz="1800" dirty="0">
                <a:solidFill>
                  <a:srgbClr val="505050"/>
                </a:solidFill>
              </a:rPr>
              <a:t>82 years of age</a:t>
            </a:r>
          </a:p>
          <a:p>
            <a:pPr marL="285750" marR="0" lvl="0" indent="-285750" algn="l" defTabSz="914400" rtl="0" eaLnBrk="1" fontAlgn="auto" latinLnBrk="0" hangingPunct="1">
              <a:lnSpc>
                <a:spcPct val="85000"/>
              </a:lnSpc>
              <a:spcBef>
                <a:spcPts val="1000"/>
              </a:spcBef>
              <a:spcAft>
                <a:spcPts val="0"/>
              </a:spcAft>
              <a:buSzTx/>
              <a:buFont typeface="Arial" panose="020B0604020202020204" pitchFamily="34" charset="0"/>
              <a:buChar char="•"/>
              <a:tabLst/>
              <a:defRPr/>
            </a:pPr>
            <a:r>
              <a:rPr kumimoji="0" lang="en-GB" sz="1800" b="0" i="0" u="none" strike="noStrike" kern="1200" cap="none" spc="0" normalizeH="0" baseline="0" dirty="0">
                <a:ln>
                  <a:noFill/>
                </a:ln>
                <a:solidFill>
                  <a:srgbClr val="505050"/>
                </a:solidFill>
                <a:effectLst/>
                <a:uLnTx/>
                <a:uFillTx/>
                <a:latin typeface="Arial" panose="020B0604020202020204"/>
                <a:ea typeface="+mn-ea"/>
                <a:cs typeface="+mn-cs"/>
              </a:rPr>
              <a:t>Recurrent adenocarcinoma in  lung (</a:t>
            </a:r>
            <a:r>
              <a:rPr kumimoji="0" lang="en-GB" sz="1800" b="0" i="1" u="none" strike="noStrike" kern="1200" cap="none" spc="0" normalizeH="0" baseline="0" dirty="0">
                <a:ln>
                  <a:noFill/>
                </a:ln>
                <a:solidFill>
                  <a:srgbClr val="505050"/>
                </a:solidFill>
                <a:effectLst/>
                <a:uLnTx/>
                <a:uFillTx/>
                <a:latin typeface="Arial" panose="020B0604020202020204"/>
                <a:ea typeface="+mn-ea"/>
                <a:cs typeface="+mn-cs"/>
              </a:rPr>
              <a:t>EGFR</a:t>
            </a:r>
            <a:r>
              <a:rPr kumimoji="0" lang="en-GB" sz="1800" b="0" i="0" u="none" strike="noStrike" kern="1200" cap="none" spc="0" normalizeH="0" baseline="0" dirty="0">
                <a:ln>
                  <a:noFill/>
                </a:ln>
                <a:solidFill>
                  <a:srgbClr val="505050"/>
                </a:solidFill>
                <a:effectLst/>
                <a:uLnTx/>
                <a:uFillTx/>
                <a:latin typeface="Arial" panose="020B0604020202020204"/>
                <a:ea typeface="+mn-ea"/>
                <a:cs typeface="+mn-cs"/>
              </a:rPr>
              <a:t> exon 19del)</a:t>
            </a:r>
          </a:p>
        </p:txBody>
      </p:sp>
      <p:grpSp>
        <p:nvGrpSpPr>
          <p:cNvPr id="34" name="Group 33">
            <a:extLst>
              <a:ext uri="{FF2B5EF4-FFF2-40B4-BE49-F238E27FC236}">
                <a16:creationId xmlns:a16="http://schemas.microsoft.com/office/drawing/2014/main" id="{B0C9BEC4-EFF9-6679-F2A2-BF8E3B2BDBB2}"/>
              </a:ext>
            </a:extLst>
          </p:cNvPr>
          <p:cNvGrpSpPr/>
          <p:nvPr/>
        </p:nvGrpSpPr>
        <p:grpSpPr>
          <a:xfrm>
            <a:off x="1196832" y="1196752"/>
            <a:ext cx="1652896" cy="606549"/>
            <a:chOff x="8757779" y="-93986"/>
            <a:chExt cx="1652896" cy="606549"/>
          </a:xfrm>
        </p:grpSpPr>
        <p:sp>
          <p:nvSpPr>
            <p:cNvPr id="35" name="Freeform 34">
              <a:extLst>
                <a:ext uri="{FF2B5EF4-FFF2-40B4-BE49-F238E27FC236}">
                  <a16:creationId xmlns:a16="http://schemas.microsoft.com/office/drawing/2014/main" id="{275F3989-3D76-5905-F225-4E876CD4F424}"/>
                </a:ext>
              </a:extLst>
            </p:cNvPr>
            <p:cNvSpPr/>
            <p:nvPr/>
          </p:nvSpPr>
          <p:spPr>
            <a:xfrm>
              <a:off x="8757779" y="-93986"/>
              <a:ext cx="1652896" cy="606549"/>
            </a:xfrm>
            <a:custGeom>
              <a:avLst/>
              <a:gdLst>
                <a:gd name="connsiteX0" fmla="*/ 533826 w 2427386"/>
                <a:gd name="connsiteY0" fmla="*/ 402839 h 936599"/>
                <a:gd name="connsiteX1" fmla="*/ 810810 w 2427386"/>
                <a:gd name="connsiteY1" fmla="*/ 402839 h 936599"/>
                <a:gd name="connsiteX2" fmla="*/ 1213704 w 2427386"/>
                <a:gd name="connsiteY2" fmla="*/ 0 h 936599"/>
                <a:gd name="connsiteX3" fmla="*/ 1616571 w 2427386"/>
                <a:gd name="connsiteY3" fmla="*/ 402839 h 936599"/>
                <a:gd name="connsiteX4" fmla="*/ 1893561 w 2427386"/>
                <a:gd name="connsiteY4" fmla="*/ 402839 h 936599"/>
                <a:gd name="connsiteX5" fmla="*/ 2427386 w 2427386"/>
                <a:gd name="connsiteY5" fmla="*/ 936600 h 936599"/>
                <a:gd name="connsiteX6" fmla="*/ 0 w 2427386"/>
                <a:gd name="connsiteY6" fmla="*/ 936600 h 936599"/>
                <a:gd name="connsiteX7" fmla="*/ 533826 w 2427386"/>
                <a:gd name="connsiteY7" fmla="*/ 402839 h 936599"/>
                <a:gd name="connsiteX8" fmla="*/ 533826 w 2427386"/>
                <a:gd name="connsiteY8" fmla="*/ 402839 h 936599"/>
                <a:gd name="connsiteX9" fmla="*/ 1213704 w 2427386"/>
                <a:gd name="connsiteY9" fmla="*/ 130924 h 936599"/>
                <a:gd name="connsiteX10" fmla="*/ 1077713 w 2427386"/>
                <a:gd name="connsiteY10" fmla="*/ 266881 h 936599"/>
                <a:gd name="connsiteX11" fmla="*/ 1213704 w 2427386"/>
                <a:gd name="connsiteY11" fmla="*/ 402839 h 936599"/>
                <a:gd name="connsiteX12" fmla="*/ 1349671 w 2427386"/>
                <a:gd name="connsiteY12" fmla="*/ 266881 h 936599"/>
                <a:gd name="connsiteX13" fmla="*/ 1213704 w 2427386"/>
                <a:gd name="connsiteY13" fmla="*/ 130924 h 936599"/>
                <a:gd name="connsiteX14" fmla="*/ 1213704 w 2427386"/>
                <a:gd name="connsiteY14" fmla="*/ 130924 h 93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386" h="936599">
                  <a:moveTo>
                    <a:pt x="533826" y="402839"/>
                  </a:moveTo>
                  <a:lnTo>
                    <a:pt x="810810" y="402839"/>
                  </a:lnTo>
                  <a:cubicBezTo>
                    <a:pt x="810810" y="180357"/>
                    <a:pt x="991198" y="0"/>
                    <a:pt x="1213704" y="0"/>
                  </a:cubicBezTo>
                  <a:cubicBezTo>
                    <a:pt x="1436210" y="0"/>
                    <a:pt x="1616571" y="180357"/>
                    <a:pt x="1616571" y="402839"/>
                  </a:cubicBezTo>
                  <a:lnTo>
                    <a:pt x="1893561" y="402839"/>
                  </a:lnTo>
                  <a:cubicBezTo>
                    <a:pt x="2187171" y="402839"/>
                    <a:pt x="2427386" y="643031"/>
                    <a:pt x="2427386" y="936600"/>
                  </a:cubicBezTo>
                  <a:lnTo>
                    <a:pt x="0" y="936600"/>
                  </a:lnTo>
                  <a:cubicBezTo>
                    <a:pt x="0" y="643031"/>
                    <a:pt x="240220" y="402839"/>
                    <a:pt x="533826" y="402839"/>
                  </a:cubicBezTo>
                  <a:lnTo>
                    <a:pt x="533826" y="402839"/>
                  </a:lnTo>
                  <a:close/>
                  <a:moveTo>
                    <a:pt x="1213704" y="130924"/>
                  </a:moveTo>
                  <a:cubicBezTo>
                    <a:pt x="1138608" y="130924"/>
                    <a:pt x="1077713" y="191794"/>
                    <a:pt x="1077713" y="266881"/>
                  </a:cubicBezTo>
                  <a:cubicBezTo>
                    <a:pt x="1077713" y="341969"/>
                    <a:pt x="1138608" y="402839"/>
                    <a:pt x="1213704" y="402839"/>
                  </a:cubicBezTo>
                  <a:cubicBezTo>
                    <a:pt x="1288800" y="402839"/>
                    <a:pt x="1349671" y="341969"/>
                    <a:pt x="1349671" y="266881"/>
                  </a:cubicBezTo>
                  <a:cubicBezTo>
                    <a:pt x="1349671" y="191794"/>
                    <a:pt x="1288800" y="130924"/>
                    <a:pt x="1213704" y="130924"/>
                  </a:cubicBezTo>
                  <a:lnTo>
                    <a:pt x="1213704" y="130924"/>
                  </a:lnTo>
                  <a:close/>
                </a:path>
              </a:pathLst>
            </a:custGeom>
            <a:solidFill>
              <a:schemeClr val="accent1"/>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sp>
          <p:nvSpPr>
            <p:cNvPr id="36" name="Freeform 28">
              <a:extLst>
                <a:ext uri="{FF2B5EF4-FFF2-40B4-BE49-F238E27FC236}">
                  <a16:creationId xmlns:a16="http://schemas.microsoft.com/office/drawing/2014/main" id="{6435C3A7-9254-B020-F647-45446F629DC6}"/>
                </a:ext>
              </a:extLst>
            </p:cNvPr>
            <p:cNvSpPr/>
            <p:nvPr/>
          </p:nvSpPr>
          <p:spPr>
            <a:xfrm>
              <a:off x="8757779" y="403320"/>
              <a:ext cx="1652896" cy="109243"/>
            </a:xfrm>
            <a:custGeom>
              <a:avLst/>
              <a:gdLst>
                <a:gd name="connsiteX0" fmla="*/ 2399879 w 2427386"/>
                <a:gd name="connsiteY0" fmla="*/ 0 h 168687"/>
                <a:gd name="connsiteX1" fmla="*/ 2427386 w 2427386"/>
                <a:gd name="connsiteY1" fmla="*/ 168687 h 168687"/>
                <a:gd name="connsiteX2" fmla="*/ 0 w 2427386"/>
                <a:gd name="connsiteY2" fmla="*/ 168687 h 168687"/>
                <a:gd name="connsiteX3" fmla="*/ 27505 w 2427386"/>
                <a:gd name="connsiteY3" fmla="*/ 0 h 168687"/>
                <a:gd name="connsiteX4" fmla="*/ 2399879 w 2427386"/>
                <a:gd name="connsiteY4" fmla="*/ 0 h 16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386" h="168687">
                  <a:moveTo>
                    <a:pt x="2399879" y="0"/>
                  </a:moveTo>
                  <a:cubicBezTo>
                    <a:pt x="2417709" y="53081"/>
                    <a:pt x="2427386" y="109805"/>
                    <a:pt x="2427386" y="168687"/>
                  </a:cubicBezTo>
                  <a:lnTo>
                    <a:pt x="0" y="168687"/>
                  </a:lnTo>
                  <a:cubicBezTo>
                    <a:pt x="0" y="109805"/>
                    <a:pt x="9685" y="53081"/>
                    <a:pt x="27505" y="0"/>
                  </a:cubicBezTo>
                  <a:lnTo>
                    <a:pt x="2399879" y="0"/>
                  </a:lnTo>
                  <a:close/>
                </a:path>
              </a:pathLst>
            </a:custGeom>
            <a:solidFill>
              <a:schemeClr val="accent2">
                <a:lumMod val="50000"/>
              </a:schemeClr>
            </a:solidFill>
            <a:ln w="24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585958"/>
                </a:solidFill>
                <a:effectLst/>
                <a:uLnTx/>
                <a:uFillTx/>
                <a:latin typeface="Arial" panose="020B0604020202020204"/>
                <a:ea typeface="+mn-ea"/>
                <a:cs typeface="Arial" charset="0"/>
              </a:endParaRPr>
            </a:p>
          </p:txBody>
        </p:sp>
      </p:grpSp>
    </p:spTree>
    <p:extLst>
      <p:ext uri="{BB962C8B-B14F-4D97-AF65-F5344CB8AC3E}">
        <p14:creationId xmlns:p14="http://schemas.microsoft.com/office/powerpoint/2010/main" val="20040675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A22C-4336-0621-3E21-E26E0447CD22}"/>
              </a:ext>
            </a:extLst>
          </p:cNvPr>
          <p:cNvSpPr>
            <a:spLocks noGrp="1"/>
          </p:cNvSpPr>
          <p:nvPr>
            <p:ph type="title"/>
          </p:nvPr>
        </p:nvSpPr>
        <p:spPr/>
        <p:txBody>
          <a:bodyPr/>
          <a:lstStyle/>
          <a:p>
            <a:r>
              <a:rPr lang="en-GB"/>
              <a:t>Polling question</a:t>
            </a:r>
            <a:endParaRPr lang="en-GB" dirty="0"/>
          </a:p>
        </p:txBody>
      </p:sp>
      <p:sp>
        <p:nvSpPr>
          <p:cNvPr id="3" name="Content Placeholder 2">
            <a:extLst>
              <a:ext uri="{FF2B5EF4-FFF2-40B4-BE49-F238E27FC236}">
                <a16:creationId xmlns:a16="http://schemas.microsoft.com/office/drawing/2014/main" id="{749A5DC8-9623-52C1-42CB-1988977DB4DE}"/>
              </a:ext>
            </a:extLst>
          </p:cNvPr>
          <p:cNvSpPr>
            <a:spLocks noGrp="1"/>
          </p:cNvSpPr>
          <p:nvPr>
            <p:ph sz="quarter" idx="14"/>
          </p:nvPr>
        </p:nvSpPr>
        <p:spPr>
          <a:xfrm>
            <a:off x="581295" y="1784859"/>
            <a:ext cx="7492040" cy="4525200"/>
          </a:xfrm>
        </p:spPr>
        <p:txBody>
          <a:bodyPr>
            <a:normAutofit/>
          </a:bodyPr>
          <a:lstStyle/>
          <a:p>
            <a:pPr marL="457200" indent="-457200">
              <a:spcBef>
                <a:spcPts val="2400"/>
              </a:spcBef>
              <a:buFont typeface="+mj-lt"/>
              <a:buAutoNum type="alphaUcPeriod"/>
            </a:pPr>
            <a:r>
              <a:rPr lang="en-GB" dirty="0"/>
              <a:t>Repeat </a:t>
            </a:r>
            <a:r>
              <a:rPr lang="en-GB" i="1" dirty="0"/>
              <a:t>EGFR</a:t>
            </a:r>
            <a:r>
              <a:rPr lang="en-GB" dirty="0"/>
              <a:t> x PCR testing on bronchoscopy specimen</a:t>
            </a:r>
          </a:p>
          <a:p>
            <a:pPr marL="457200" indent="-457200">
              <a:spcBef>
                <a:spcPts val="2400"/>
              </a:spcBef>
              <a:buFont typeface="+mj-lt"/>
              <a:buAutoNum type="alphaUcPeriod"/>
            </a:pPr>
            <a:r>
              <a:rPr lang="en-GB" dirty="0"/>
              <a:t>Perform PD-L1 testing on bronchoscopy specimen</a:t>
            </a:r>
          </a:p>
          <a:p>
            <a:pPr marL="457200" indent="-457200">
              <a:spcBef>
                <a:spcPts val="2400"/>
              </a:spcBef>
              <a:buFont typeface="+mj-lt"/>
              <a:buAutoNum type="alphaUcPeriod"/>
            </a:pPr>
            <a:r>
              <a:rPr lang="en-GB" b="1" dirty="0">
                <a:solidFill>
                  <a:schemeClr val="accent2"/>
                </a:solidFill>
              </a:rPr>
              <a:t>Perform tissue-based NGS testing on bronchoscopy specimen </a:t>
            </a:r>
            <a:r>
              <a:rPr lang="en-GB" b="1" dirty="0"/>
              <a:t>✅</a:t>
            </a:r>
          </a:p>
          <a:p>
            <a:pPr marL="457200" indent="-457200">
              <a:spcBef>
                <a:spcPts val="2400"/>
              </a:spcBef>
              <a:buFont typeface="+mj-lt"/>
              <a:buAutoNum type="alphaUcPeriod"/>
            </a:pPr>
            <a:r>
              <a:rPr lang="en-GB" dirty="0"/>
              <a:t>Perform liquid-based NGS testing</a:t>
            </a:r>
          </a:p>
          <a:p>
            <a:pPr marL="457200" indent="-457200">
              <a:spcBef>
                <a:spcPts val="2400"/>
              </a:spcBef>
              <a:buFont typeface="+mj-lt"/>
              <a:buAutoNum type="alphaUcPeriod"/>
            </a:pPr>
            <a:r>
              <a:rPr lang="en-GB" dirty="0"/>
              <a:t>No need for biomarker testing. To proceed directly with chemotherapy </a:t>
            </a:r>
            <a:br>
              <a:rPr lang="en-GB" dirty="0"/>
            </a:br>
            <a:r>
              <a:rPr lang="en-GB" dirty="0"/>
              <a:t>+/- immunotherapy (e.g. KEYNOTE-189 regimen with pemetrexed+carboplatin </a:t>
            </a:r>
            <a:br>
              <a:rPr lang="en-GB" dirty="0"/>
            </a:br>
            <a:r>
              <a:rPr lang="en-GB" dirty="0"/>
              <a:t>+/- pembrolizumab)</a:t>
            </a:r>
          </a:p>
        </p:txBody>
      </p:sp>
      <p:sp>
        <p:nvSpPr>
          <p:cNvPr id="19" name="Content Placeholder 18">
            <a:extLst>
              <a:ext uri="{FF2B5EF4-FFF2-40B4-BE49-F238E27FC236}">
                <a16:creationId xmlns:a16="http://schemas.microsoft.com/office/drawing/2014/main" id="{9711FD97-E2F7-CF17-3976-0DB56F323581}"/>
              </a:ext>
            </a:extLst>
          </p:cNvPr>
          <p:cNvSpPr>
            <a:spLocks noGrp="1"/>
          </p:cNvSpPr>
          <p:nvPr>
            <p:ph sz="quarter" idx="15"/>
          </p:nvPr>
        </p:nvSpPr>
        <p:spPr/>
        <p:txBody>
          <a:bodyPr anchor="b"/>
          <a:lstStyle/>
          <a:p>
            <a:r>
              <a:rPr lang="en-GB" dirty="0">
                <a:solidFill>
                  <a:schemeClr val="tx2"/>
                </a:solidFill>
              </a:rPr>
              <a:t>EGFR, epidermal growth factor receptor; NGS, next-generation sequencing; PCR, polymerase chain reaction; PD-L1, programmed death-ligand 1</a:t>
            </a:r>
          </a:p>
        </p:txBody>
      </p:sp>
      <p:sp>
        <p:nvSpPr>
          <p:cNvPr id="5" name="Slide Number Placeholder 4">
            <a:extLst>
              <a:ext uri="{FF2B5EF4-FFF2-40B4-BE49-F238E27FC236}">
                <a16:creationId xmlns:a16="http://schemas.microsoft.com/office/drawing/2014/main" id="{9D8D89EE-1277-829B-490B-710D7FEE39C7}"/>
              </a:ext>
            </a:extLst>
          </p:cNvPr>
          <p:cNvSpPr>
            <a:spLocks noGrp="1"/>
          </p:cNvSpPr>
          <p:nvPr>
            <p:ph type="sldNum" sz="quarter" idx="4"/>
          </p:nvPr>
        </p:nvSpPr>
        <p:spPr/>
        <p:txBody>
          <a:bodyPr/>
          <a:lstStyle/>
          <a:p>
            <a:fld id="{0CF546AF-C0F7-9B46-B24C-A48E4361F3C7}" type="slidenum">
              <a:rPr lang="en-GB" smtClean="0"/>
              <a:pPr/>
              <a:t>37</a:t>
            </a:fld>
            <a:endParaRPr lang="en-GB" dirty="0"/>
          </a:p>
        </p:txBody>
      </p:sp>
      <p:graphicFrame>
        <p:nvGraphicFramePr>
          <p:cNvPr id="7" name="Chart 6">
            <a:extLst>
              <a:ext uri="{FF2B5EF4-FFF2-40B4-BE49-F238E27FC236}">
                <a16:creationId xmlns:a16="http://schemas.microsoft.com/office/drawing/2014/main" id="{76AF0C7C-4627-F72A-9E42-5B8684A9F964}"/>
              </a:ext>
            </a:extLst>
          </p:cNvPr>
          <p:cNvGraphicFramePr/>
          <p:nvPr>
            <p:extLst>
              <p:ext uri="{D42A27DB-BD31-4B8C-83A1-F6EECF244321}">
                <p14:modId xmlns:p14="http://schemas.microsoft.com/office/powerpoint/2010/main" val="2389258948"/>
              </p:ext>
            </p:extLst>
          </p:nvPr>
        </p:nvGraphicFramePr>
        <p:xfrm>
          <a:off x="7376068" y="1630217"/>
          <a:ext cx="4984628" cy="4654126"/>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444B0556-42A7-4720-4D00-64797A7A10A3}"/>
              </a:ext>
            </a:extLst>
          </p:cNvPr>
          <p:cNvSpPr txBox="1"/>
          <p:nvPr/>
        </p:nvSpPr>
        <p:spPr>
          <a:xfrm>
            <a:off x="581295" y="982887"/>
            <a:ext cx="11203337"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
                <a:srgbClr val="C0504D"/>
              </a:buClr>
              <a:buSzTx/>
              <a:buFont typeface="Arial"/>
              <a:buNone/>
              <a:tabLst/>
              <a:defRPr/>
            </a:pPr>
            <a:r>
              <a:rPr kumimoji="0" lang="en-GB" sz="2000" b="1" i="0" u="none" strike="noStrike" kern="1200" cap="all" spc="100" normalizeH="0" baseline="0" noProof="0" dirty="0">
                <a:ln>
                  <a:noFill/>
                </a:ln>
                <a:solidFill>
                  <a:srgbClr val="C6573B"/>
                </a:solidFill>
                <a:effectLst/>
                <a:uLnTx/>
                <a:uFillTx/>
                <a:latin typeface="Arial" panose="020B0604020202020204" pitchFamily="34" charset="0"/>
                <a:cs typeface="Arial" panose="020B0604020202020204" pitchFamily="34" charset="0"/>
              </a:rPr>
              <a:t>What biomarker testing will you consider in this situation?</a:t>
            </a:r>
          </a:p>
        </p:txBody>
      </p:sp>
    </p:spTree>
    <p:extLst>
      <p:ext uri="{BB962C8B-B14F-4D97-AF65-F5344CB8AC3E}">
        <p14:creationId xmlns:p14="http://schemas.microsoft.com/office/powerpoint/2010/main" val="197292531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7C23304-7AB4-3EED-F1D6-8D90B09F876B}"/>
              </a:ext>
            </a:extLst>
          </p:cNvPr>
          <p:cNvSpPr>
            <a:spLocks noGrp="1"/>
          </p:cNvSpPr>
          <p:nvPr>
            <p:ph type="body" idx="1"/>
          </p:nvPr>
        </p:nvSpPr>
        <p:spPr>
          <a:xfrm>
            <a:off x="609600" y="936000"/>
            <a:ext cx="10972800" cy="702470"/>
          </a:xfrm>
        </p:spPr>
        <p:txBody>
          <a:bodyPr/>
          <a:lstStyle/>
          <a:p>
            <a:r>
              <a:rPr lang="en-GB" sz="2000" dirty="0">
                <a:solidFill>
                  <a:schemeClr val="accent1"/>
                </a:solidFill>
              </a:rPr>
              <a:t>What biomarker testing will you consider in this situation?</a:t>
            </a:r>
          </a:p>
        </p:txBody>
      </p:sp>
      <p:sp>
        <p:nvSpPr>
          <p:cNvPr id="2" name="Title 1">
            <a:extLst>
              <a:ext uri="{FF2B5EF4-FFF2-40B4-BE49-F238E27FC236}">
                <a16:creationId xmlns:a16="http://schemas.microsoft.com/office/drawing/2014/main" id="{2EE4A22C-4336-0621-3E21-E26E0447CD22}"/>
              </a:ext>
            </a:extLst>
          </p:cNvPr>
          <p:cNvSpPr>
            <a:spLocks noGrp="1"/>
          </p:cNvSpPr>
          <p:nvPr>
            <p:ph type="title"/>
          </p:nvPr>
        </p:nvSpPr>
        <p:spPr>
          <a:xfrm>
            <a:off x="619201" y="259200"/>
            <a:ext cx="10963199" cy="864000"/>
          </a:xfrm>
        </p:spPr>
        <p:txBody>
          <a:bodyPr/>
          <a:lstStyle/>
          <a:p>
            <a:r>
              <a:rPr lang="en-GB" dirty="0"/>
              <a:t>Polling question</a:t>
            </a:r>
          </a:p>
        </p:txBody>
      </p:sp>
      <p:sp>
        <p:nvSpPr>
          <p:cNvPr id="3" name="Content Placeholder 2">
            <a:extLst>
              <a:ext uri="{FF2B5EF4-FFF2-40B4-BE49-F238E27FC236}">
                <a16:creationId xmlns:a16="http://schemas.microsoft.com/office/drawing/2014/main" id="{749A5DC8-9623-52C1-42CB-1988977DB4DE}"/>
              </a:ext>
            </a:extLst>
          </p:cNvPr>
          <p:cNvSpPr>
            <a:spLocks noGrp="1"/>
          </p:cNvSpPr>
          <p:nvPr>
            <p:ph sz="quarter" idx="14"/>
          </p:nvPr>
        </p:nvSpPr>
        <p:spPr>
          <a:xfrm>
            <a:off x="619200" y="1987200"/>
            <a:ext cx="10963200" cy="3960000"/>
          </a:xfrm>
        </p:spPr>
        <p:txBody>
          <a:bodyPr>
            <a:normAutofit/>
          </a:bodyPr>
          <a:lstStyle/>
          <a:p>
            <a:pPr marL="457200" indent="-457200">
              <a:spcBef>
                <a:spcPts val="2400"/>
              </a:spcBef>
              <a:buFont typeface="+mj-lt"/>
              <a:buAutoNum type="alphaUcPeriod"/>
            </a:pPr>
            <a:r>
              <a:rPr lang="en-GB" dirty="0"/>
              <a:t>Repeat </a:t>
            </a:r>
            <a:r>
              <a:rPr lang="en-GB" i="1" dirty="0"/>
              <a:t>EGFR</a:t>
            </a:r>
            <a:r>
              <a:rPr lang="en-GB" dirty="0"/>
              <a:t> x PCR testing on bronchoscopy specimen</a:t>
            </a:r>
          </a:p>
          <a:p>
            <a:pPr marL="457200" indent="-457200">
              <a:spcBef>
                <a:spcPts val="2400"/>
              </a:spcBef>
              <a:buFont typeface="+mj-lt"/>
              <a:buAutoNum type="alphaUcPeriod"/>
            </a:pPr>
            <a:r>
              <a:rPr lang="en-GB" dirty="0"/>
              <a:t>Perform PD-L1 testing on bronchoscopy specimen</a:t>
            </a:r>
          </a:p>
          <a:p>
            <a:pPr marL="457200" indent="-457200">
              <a:spcBef>
                <a:spcPts val="2400"/>
              </a:spcBef>
              <a:buFont typeface="+mj-lt"/>
              <a:buAutoNum type="alphaUcPeriod"/>
            </a:pPr>
            <a:r>
              <a:rPr lang="en-GB" b="1" dirty="0">
                <a:solidFill>
                  <a:schemeClr val="accent1"/>
                </a:solidFill>
              </a:rPr>
              <a:t>Perform tissue-based NGS testing on bronchoscopy specimen </a:t>
            </a:r>
          </a:p>
          <a:p>
            <a:pPr marL="457200" indent="-457200">
              <a:spcBef>
                <a:spcPts val="2400"/>
              </a:spcBef>
              <a:buFont typeface="+mj-lt"/>
              <a:buAutoNum type="alphaUcPeriod"/>
            </a:pPr>
            <a:r>
              <a:rPr lang="en-GB" dirty="0"/>
              <a:t>Perform liquid-based NGS testing</a:t>
            </a:r>
          </a:p>
          <a:p>
            <a:pPr marL="457200" indent="-457200">
              <a:spcBef>
                <a:spcPts val="2400"/>
              </a:spcBef>
              <a:buFont typeface="+mj-lt"/>
              <a:buAutoNum type="alphaUcPeriod"/>
            </a:pPr>
            <a:r>
              <a:rPr lang="en-GB" dirty="0"/>
              <a:t>No need for biomarker testing. To proceed directly with chemotherapy </a:t>
            </a:r>
            <a:br>
              <a:rPr lang="en-GB" dirty="0"/>
            </a:br>
            <a:r>
              <a:rPr lang="en-GB" dirty="0"/>
              <a:t>+/- immunotherapy (e.g. KEYNOTE-189 regimen with pemetrexed+carboplatin </a:t>
            </a:r>
            <a:br>
              <a:rPr lang="en-GB" dirty="0"/>
            </a:br>
            <a:r>
              <a:rPr lang="en-GB" dirty="0"/>
              <a:t>+/- pembrolizumab)</a:t>
            </a:r>
          </a:p>
        </p:txBody>
      </p:sp>
      <p:sp>
        <p:nvSpPr>
          <p:cNvPr id="13" name="Content Placeholder 12">
            <a:extLst>
              <a:ext uri="{FF2B5EF4-FFF2-40B4-BE49-F238E27FC236}">
                <a16:creationId xmlns:a16="http://schemas.microsoft.com/office/drawing/2014/main" id="{2543CB68-83B8-D28D-AA99-D5F2937F4476}"/>
              </a:ext>
            </a:extLst>
          </p:cNvPr>
          <p:cNvSpPr>
            <a:spLocks noGrp="1"/>
          </p:cNvSpPr>
          <p:nvPr>
            <p:ph sz="quarter" idx="15"/>
          </p:nvPr>
        </p:nvSpPr>
        <p:spPr/>
        <p:txBody>
          <a:bodyPr anchor="b"/>
          <a:lstStyle/>
          <a:p>
            <a:r>
              <a:rPr lang="en-GB" dirty="0">
                <a:solidFill>
                  <a:schemeClr val="tx2"/>
                </a:solidFill>
              </a:rPr>
              <a:t>EGFR, epidermal growth factor receptor; NGS, next-generation sequencing; PCR, polymerase chain reaction; PD-L1, programmed death-ligand 1</a:t>
            </a:r>
          </a:p>
        </p:txBody>
      </p:sp>
      <p:sp>
        <p:nvSpPr>
          <p:cNvPr id="5" name="Slide Number Placeholder 4">
            <a:extLst>
              <a:ext uri="{FF2B5EF4-FFF2-40B4-BE49-F238E27FC236}">
                <a16:creationId xmlns:a16="http://schemas.microsoft.com/office/drawing/2014/main" id="{9D8D89EE-1277-829B-490B-710D7FEE39C7}"/>
              </a:ext>
            </a:extLst>
          </p:cNvPr>
          <p:cNvSpPr>
            <a:spLocks noGrp="1"/>
          </p:cNvSpPr>
          <p:nvPr>
            <p:ph type="sldNum" sz="quarter" idx="4"/>
          </p:nvPr>
        </p:nvSpPr>
        <p:spPr>
          <a:xfrm>
            <a:off x="10800523" y="6428359"/>
            <a:ext cx="781877" cy="365125"/>
          </a:xfrm>
        </p:spPr>
        <p:txBody>
          <a:bodyPr/>
          <a:lstStyle/>
          <a:p>
            <a:fld id="{0CF546AF-C0F7-9B46-B24C-A48E4361F3C7}" type="slidenum">
              <a:rPr lang="en-GB" smtClean="0"/>
              <a:pPr/>
              <a:t>38</a:t>
            </a:fld>
            <a:endParaRPr lang="en-GB" dirty="0"/>
          </a:p>
        </p:txBody>
      </p:sp>
    </p:spTree>
    <p:extLst>
      <p:ext uri="{BB962C8B-B14F-4D97-AF65-F5344CB8AC3E}">
        <p14:creationId xmlns:p14="http://schemas.microsoft.com/office/powerpoint/2010/main" val="2317602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E52B6C0-A190-A802-EFF2-83F4357B74E6}"/>
              </a:ext>
            </a:extLst>
          </p:cNvPr>
          <p:cNvSpPr>
            <a:spLocks noGrp="1"/>
          </p:cNvSpPr>
          <p:nvPr>
            <p:ph type="body" idx="1"/>
          </p:nvPr>
        </p:nvSpPr>
        <p:spPr>
          <a:xfrm>
            <a:off x="609600" y="936000"/>
            <a:ext cx="10972800" cy="702470"/>
          </a:xfrm>
        </p:spPr>
        <p:txBody>
          <a:bodyPr/>
          <a:lstStyle/>
          <a:p>
            <a:r>
              <a:rPr lang="en-GB" dirty="0"/>
              <a:t>“Option C” – NGS testing on bronchoscopy specimen</a:t>
            </a:r>
          </a:p>
        </p:txBody>
      </p:sp>
      <p:sp>
        <p:nvSpPr>
          <p:cNvPr id="2" name="Title 1">
            <a:extLst>
              <a:ext uri="{FF2B5EF4-FFF2-40B4-BE49-F238E27FC236}">
                <a16:creationId xmlns:a16="http://schemas.microsoft.com/office/drawing/2014/main" id="{D9E73F42-B66C-1A5F-6BF6-8B201195E3D9}"/>
              </a:ext>
            </a:extLst>
          </p:cNvPr>
          <p:cNvSpPr>
            <a:spLocks noGrp="1"/>
          </p:cNvSpPr>
          <p:nvPr>
            <p:ph type="title"/>
          </p:nvPr>
        </p:nvSpPr>
        <p:spPr/>
        <p:txBody>
          <a:bodyPr/>
          <a:lstStyle/>
          <a:p>
            <a:r>
              <a:rPr lang="en-GB" dirty="0"/>
              <a:t>What did we do? </a:t>
            </a:r>
          </a:p>
        </p:txBody>
      </p:sp>
      <p:sp>
        <p:nvSpPr>
          <p:cNvPr id="3" name="Content Placeholder 2">
            <a:extLst>
              <a:ext uri="{FF2B5EF4-FFF2-40B4-BE49-F238E27FC236}">
                <a16:creationId xmlns:a16="http://schemas.microsoft.com/office/drawing/2014/main" id="{204B1DFF-404B-CA41-C107-D41FDF75C281}"/>
              </a:ext>
            </a:extLst>
          </p:cNvPr>
          <p:cNvSpPr>
            <a:spLocks noGrp="1"/>
          </p:cNvSpPr>
          <p:nvPr>
            <p:ph sz="quarter" idx="14"/>
          </p:nvPr>
        </p:nvSpPr>
        <p:spPr>
          <a:xfrm>
            <a:off x="619200" y="1449000"/>
            <a:ext cx="10963200" cy="3960000"/>
          </a:xfrm>
        </p:spPr>
        <p:txBody>
          <a:bodyPr/>
          <a:lstStyle/>
          <a:p>
            <a:pPr lvl="0"/>
            <a:r>
              <a:rPr lang="en-GB" dirty="0"/>
              <a:t>NGS performed on bronchial biopsy specimen:</a:t>
            </a:r>
          </a:p>
          <a:p>
            <a:pPr lvl="1"/>
            <a:r>
              <a:rPr lang="en-GB" dirty="0"/>
              <a:t>MET amplification +++</a:t>
            </a:r>
          </a:p>
          <a:p>
            <a:pPr lvl="1"/>
            <a:r>
              <a:rPr lang="en-GB" i="1" dirty="0"/>
              <a:t>EGFR</a:t>
            </a:r>
            <a:r>
              <a:rPr lang="en-GB" dirty="0"/>
              <a:t> exon 19del</a:t>
            </a:r>
          </a:p>
          <a:p>
            <a:pPr lvl="1"/>
            <a:endParaRPr lang="en-GB" dirty="0"/>
          </a:p>
          <a:p>
            <a:r>
              <a:rPr lang="en-GB" dirty="0"/>
              <a:t>Identification of </a:t>
            </a:r>
            <a:r>
              <a:rPr lang="en-GB" b="1" dirty="0">
                <a:solidFill>
                  <a:schemeClr val="accent1"/>
                </a:solidFill>
              </a:rPr>
              <a:t>MET amplification</a:t>
            </a:r>
            <a:r>
              <a:rPr lang="en-GB" b="1" dirty="0"/>
              <a:t> </a:t>
            </a:r>
            <a:r>
              <a:rPr lang="en-GB" dirty="0"/>
              <a:t>allowed for concurrent use of </a:t>
            </a:r>
            <a:r>
              <a:rPr lang="en-GB" b="1" dirty="0">
                <a:solidFill>
                  <a:schemeClr val="accent1"/>
                </a:solidFill>
              </a:rPr>
              <a:t>osimertinib + tepotinib</a:t>
            </a:r>
          </a:p>
        </p:txBody>
      </p:sp>
      <p:sp>
        <p:nvSpPr>
          <p:cNvPr id="4" name="Content Placeholder 3">
            <a:extLst>
              <a:ext uri="{FF2B5EF4-FFF2-40B4-BE49-F238E27FC236}">
                <a16:creationId xmlns:a16="http://schemas.microsoft.com/office/drawing/2014/main" id="{83AD979E-F03D-46C0-B2A7-2424034B6EAC}"/>
              </a:ext>
            </a:extLst>
          </p:cNvPr>
          <p:cNvSpPr>
            <a:spLocks noGrp="1"/>
          </p:cNvSpPr>
          <p:nvPr>
            <p:ph sz="quarter" idx="15"/>
          </p:nvPr>
        </p:nvSpPr>
        <p:spPr/>
        <p:txBody>
          <a:bodyPr anchor="b"/>
          <a:lstStyle/>
          <a:p>
            <a:pPr>
              <a:spcBef>
                <a:spcPts val="0"/>
              </a:spcBef>
              <a:spcAft>
                <a:spcPts val="300"/>
              </a:spcAft>
            </a:pPr>
            <a:r>
              <a:rPr lang="en-GB" spc="0" dirty="0">
                <a:solidFill>
                  <a:schemeClr val="tx2"/>
                </a:solidFill>
              </a:rPr>
              <a:t>CEA, serum carcinoembryonic antigen; del, deletion; EGFR, epidermal growth factor receptor; MET proto-oncogene; NGS, next-generation sequencing</a:t>
            </a:r>
          </a:p>
        </p:txBody>
      </p:sp>
      <p:sp>
        <p:nvSpPr>
          <p:cNvPr id="5" name="Slide Number Placeholder 4">
            <a:extLst>
              <a:ext uri="{FF2B5EF4-FFF2-40B4-BE49-F238E27FC236}">
                <a16:creationId xmlns:a16="http://schemas.microsoft.com/office/drawing/2014/main" id="{2F9D6053-F1DE-6B33-532A-3BE0B3A50202}"/>
              </a:ext>
            </a:extLst>
          </p:cNvPr>
          <p:cNvSpPr>
            <a:spLocks noGrp="1"/>
          </p:cNvSpPr>
          <p:nvPr>
            <p:ph type="sldNum" sz="quarter" idx="4"/>
          </p:nvPr>
        </p:nvSpPr>
        <p:spPr/>
        <p:txBody>
          <a:bodyPr/>
          <a:lstStyle/>
          <a:p>
            <a:fld id="{0CF546AF-C0F7-9B46-B24C-A48E4361F3C7}" type="slidenum">
              <a:rPr lang="en-GB" smtClean="0"/>
              <a:pPr/>
              <a:t>39</a:t>
            </a:fld>
            <a:endParaRPr lang="en-GB" dirty="0"/>
          </a:p>
        </p:txBody>
      </p:sp>
      <p:sp>
        <p:nvSpPr>
          <p:cNvPr id="6" name="Content Placeholder 3">
            <a:extLst>
              <a:ext uri="{FF2B5EF4-FFF2-40B4-BE49-F238E27FC236}">
                <a16:creationId xmlns:a16="http://schemas.microsoft.com/office/drawing/2014/main" id="{4D5CE8C3-1DFC-5748-7EAE-6F4230BC44FB}"/>
              </a:ext>
            </a:extLst>
          </p:cNvPr>
          <p:cNvSpPr txBox="1">
            <a:spLocks/>
          </p:cNvSpPr>
          <p:nvPr/>
        </p:nvSpPr>
        <p:spPr>
          <a:xfrm>
            <a:off x="1493177" y="2384781"/>
            <a:ext cx="9981432" cy="350525"/>
          </a:xfrm>
          <a:prstGeom prst="rect">
            <a:avLst/>
          </a:prstGeom>
        </p:spPr>
        <p:txBody>
          <a:bodyPr vert="horz" lIns="0" tIns="0" rIns="0" bIns="0" rtlCol="0">
            <a:noAutofit/>
          </a:bodyPr>
          <a:lstStyle>
            <a:lvl1pPr marL="0" indent="0" algn="l" defTabSz="457200" rtl="0" eaLnBrk="1" latinLnBrk="0" hangingPunct="1">
              <a:lnSpc>
                <a:spcPct val="85000"/>
              </a:lnSpc>
              <a:spcBef>
                <a:spcPts val="1200"/>
              </a:spcBef>
              <a:buClr>
                <a:schemeClr val="accent2"/>
              </a:buClr>
              <a:buFont typeface="Arial"/>
              <a:buNone/>
              <a:defRPr sz="24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lnSpc>
                <a:spcPct val="85000"/>
              </a:lnSpc>
              <a:spcBef>
                <a:spcPts val="400"/>
              </a:spcBef>
              <a:buClr>
                <a:schemeClr val="accent2"/>
              </a:buClr>
              <a:buFont typeface="Lucida Grande"/>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lnSpc>
                <a:spcPct val="85000"/>
              </a:lnSpc>
              <a:spcBef>
                <a:spcPts val="400"/>
              </a:spcBef>
              <a:buClr>
                <a:schemeClr val="accent2"/>
              </a:buClr>
              <a:buFont typeface="Arial"/>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lnSpc>
                <a:spcPct val="85000"/>
              </a:lnSpc>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lnSpc>
                <a:spcPct val="85000"/>
              </a:lnSpc>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solidFill>
                <a:schemeClr val="tx2"/>
              </a:solidFill>
            </a:endParaRPr>
          </a:p>
        </p:txBody>
      </p:sp>
      <p:graphicFrame>
        <p:nvGraphicFramePr>
          <p:cNvPr id="8" name="Chart 7">
            <a:extLst>
              <a:ext uri="{FF2B5EF4-FFF2-40B4-BE49-F238E27FC236}">
                <a16:creationId xmlns:a16="http://schemas.microsoft.com/office/drawing/2014/main" id="{2C9E0F69-E72F-1EBB-CC4C-AF66A200BC57}"/>
              </a:ext>
            </a:extLst>
          </p:cNvPr>
          <p:cNvGraphicFramePr>
            <a:graphicFrameLocks/>
          </p:cNvGraphicFramePr>
          <p:nvPr>
            <p:extLst>
              <p:ext uri="{D42A27DB-BD31-4B8C-83A1-F6EECF244321}">
                <p14:modId xmlns:p14="http://schemas.microsoft.com/office/powerpoint/2010/main" val="3292904828"/>
              </p:ext>
            </p:extLst>
          </p:nvPr>
        </p:nvGraphicFramePr>
        <p:xfrm>
          <a:off x="4343841" y="3693710"/>
          <a:ext cx="7314054" cy="24038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46ACE037-6029-2719-6989-C7B8C58D1AEB}"/>
              </a:ext>
            </a:extLst>
          </p:cNvPr>
          <p:cNvGraphicFramePr>
            <a:graphicFrameLocks noGrp="1"/>
          </p:cNvGraphicFramePr>
          <p:nvPr>
            <p:extLst>
              <p:ext uri="{D42A27DB-BD31-4B8C-83A1-F6EECF244321}">
                <p14:modId xmlns:p14="http://schemas.microsoft.com/office/powerpoint/2010/main" val="690073470"/>
              </p:ext>
            </p:extLst>
          </p:nvPr>
        </p:nvGraphicFramePr>
        <p:xfrm>
          <a:off x="619200" y="3693710"/>
          <a:ext cx="3109436" cy="2293920"/>
        </p:xfrm>
        <a:graphic>
          <a:graphicData uri="http://schemas.openxmlformats.org/drawingml/2006/table">
            <a:tbl>
              <a:tblPr firstRow="1" bandRow="1">
                <a:tableStyleId>{5C22544A-7EE6-4342-B048-85BDC9FD1C3A}</a:tableStyleId>
              </a:tblPr>
              <a:tblGrid>
                <a:gridCol w="1554718">
                  <a:extLst>
                    <a:ext uri="{9D8B030D-6E8A-4147-A177-3AD203B41FA5}">
                      <a16:colId xmlns:a16="http://schemas.microsoft.com/office/drawing/2014/main" val="3502180335"/>
                    </a:ext>
                  </a:extLst>
                </a:gridCol>
                <a:gridCol w="1554718">
                  <a:extLst>
                    <a:ext uri="{9D8B030D-6E8A-4147-A177-3AD203B41FA5}">
                      <a16:colId xmlns:a16="http://schemas.microsoft.com/office/drawing/2014/main" val="2379855756"/>
                    </a:ext>
                  </a:extLst>
                </a:gridCol>
              </a:tblGrid>
              <a:tr h="141474">
                <a:tc>
                  <a:txBody>
                    <a:bodyPr/>
                    <a:lstStyle/>
                    <a:p>
                      <a:pPr algn="ctr" fontAlgn="b"/>
                      <a:r>
                        <a:rPr lang="en-HK" sz="1200" u="none" strike="noStrike" dirty="0">
                          <a:solidFill>
                            <a:srgbClr val="FFFFFF"/>
                          </a:solidFill>
                          <a:effectLst/>
                          <a:latin typeface="Arial" panose="020B0604020202020204" pitchFamily="34" charset="0"/>
                          <a:cs typeface="Arial" panose="020B0604020202020204" pitchFamily="34" charset="0"/>
                        </a:rPr>
                        <a:t>Date</a:t>
                      </a:r>
                      <a:endParaRPr lang="en-HK" sz="1200" b="0" i="0" u="none" strike="noStrike" dirty="0">
                        <a:solidFill>
                          <a:srgbClr val="FFFFFF"/>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solidFill>
                            <a:srgbClr val="FFFFFF"/>
                          </a:solidFill>
                          <a:effectLst/>
                          <a:latin typeface="Arial" panose="020B0604020202020204" pitchFamily="34" charset="0"/>
                          <a:cs typeface="Arial" panose="020B0604020202020204" pitchFamily="34" charset="0"/>
                        </a:rPr>
                        <a:t>CEA (</a:t>
                      </a:r>
                      <a:r>
                        <a:rPr lang="el-GR" sz="1200" u="none" strike="noStrike" dirty="0">
                          <a:solidFill>
                            <a:srgbClr val="FFFFFF"/>
                          </a:solidFill>
                          <a:effectLst/>
                          <a:latin typeface="Arial" panose="020B0604020202020204" pitchFamily="34" charset="0"/>
                          <a:cs typeface="Arial" panose="020B0604020202020204" pitchFamily="34" charset="0"/>
                        </a:rPr>
                        <a:t>μ</a:t>
                      </a:r>
                      <a:r>
                        <a:rPr lang="en-HK" sz="1200" u="none" strike="noStrike" dirty="0">
                          <a:solidFill>
                            <a:srgbClr val="FFFFFF"/>
                          </a:solidFill>
                          <a:effectLst/>
                          <a:latin typeface="Arial" panose="020B0604020202020204" pitchFamily="34" charset="0"/>
                          <a:cs typeface="Arial" panose="020B0604020202020204" pitchFamily="34" charset="0"/>
                        </a:rPr>
                        <a:t>g/L)</a:t>
                      </a:r>
                      <a:endParaRPr lang="en-HK" sz="1200" b="0" i="0" u="none" strike="noStrike" dirty="0">
                        <a:solidFill>
                          <a:srgbClr val="FFFFFF"/>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765785517"/>
                  </a:ext>
                </a:extLst>
              </a:tr>
              <a:tr h="141474">
                <a:tc>
                  <a:txBody>
                    <a:bodyPr/>
                    <a:lstStyle/>
                    <a:p>
                      <a:pPr algn="ctr" fontAlgn="b"/>
                      <a:r>
                        <a:rPr lang="en-HK" sz="1200" u="none" strike="noStrike" dirty="0">
                          <a:effectLst/>
                          <a:latin typeface="Arial" panose="020B0604020202020204" pitchFamily="34" charset="0"/>
                          <a:cs typeface="Arial" panose="020B0604020202020204" pitchFamily="34" charset="0"/>
                        </a:rPr>
                        <a:t>5/28/2021</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effectLst/>
                          <a:latin typeface="Arial" panose="020B0604020202020204" pitchFamily="34" charset="0"/>
                          <a:cs typeface="Arial" panose="020B0604020202020204" pitchFamily="34" charset="0"/>
                        </a:rPr>
                        <a:t>23</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878416906"/>
                  </a:ext>
                </a:extLst>
              </a:tr>
              <a:tr h="141474">
                <a:tc>
                  <a:txBody>
                    <a:bodyPr/>
                    <a:lstStyle/>
                    <a:p>
                      <a:pPr algn="ctr" fontAlgn="b"/>
                      <a:r>
                        <a:rPr lang="en-HK" sz="1200" u="none" strike="noStrike" dirty="0">
                          <a:effectLst/>
                          <a:latin typeface="Arial" panose="020B0604020202020204" pitchFamily="34" charset="0"/>
                          <a:cs typeface="Arial" panose="020B0604020202020204" pitchFamily="34" charset="0"/>
                        </a:rPr>
                        <a:t>7/23/2021</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effectLst/>
                          <a:latin typeface="Arial" panose="020B0604020202020204" pitchFamily="34" charset="0"/>
                          <a:cs typeface="Arial" panose="020B0604020202020204" pitchFamily="34" charset="0"/>
                        </a:rPr>
                        <a:t>18</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3630275434"/>
                  </a:ext>
                </a:extLst>
              </a:tr>
              <a:tr h="141474">
                <a:tc>
                  <a:txBody>
                    <a:bodyPr/>
                    <a:lstStyle/>
                    <a:p>
                      <a:pPr algn="ctr" fontAlgn="b"/>
                      <a:r>
                        <a:rPr lang="en-HK" sz="1200" b="1" u="none" strike="noStrike" dirty="0">
                          <a:solidFill>
                            <a:schemeClr val="accent1"/>
                          </a:solidFill>
                          <a:effectLst/>
                          <a:latin typeface="Arial" panose="020B0604020202020204" pitchFamily="34" charset="0"/>
                          <a:cs typeface="Arial" panose="020B0604020202020204" pitchFamily="34" charset="0"/>
                        </a:rPr>
                        <a:t>9/30/2021</a:t>
                      </a:r>
                      <a:endParaRPr lang="en-HK" sz="1200" b="1" i="0" u="none" strike="noStrike" dirty="0">
                        <a:solidFill>
                          <a:schemeClr val="accent1"/>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b="1" u="none" strike="noStrike" dirty="0">
                          <a:solidFill>
                            <a:schemeClr val="accent1"/>
                          </a:solidFill>
                          <a:effectLst/>
                          <a:latin typeface="Arial" panose="020B0604020202020204" pitchFamily="34" charset="0"/>
                          <a:cs typeface="Arial" panose="020B0604020202020204" pitchFamily="34" charset="0"/>
                        </a:rPr>
                        <a:t>23</a:t>
                      </a:r>
                      <a:endParaRPr lang="en-HK" sz="1200" b="1" i="0" u="none" strike="noStrike" dirty="0">
                        <a:solidFill>
                          <a:schemeClr val="accent1"/>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3955055379"/>
                  </a:ext>
                </a:extLst>
              </a:tr>
              <a:tr h="141474">
                <a:tc>
                  <a:txBody>
                    <a:bodyPr/>
                    <a:lstStyle/>
                    <a:p>
                      <a:pPr algn="ctr" fontAlgn="b"/>
                      <a:r>
                        <a:rPr lang="en-HK" sz="1200" u="none" strike="noStrike" dirty="0">
                          <a:effectLst/>
                          <a:latin typeface="Arial" panose="020B0604020202020204" pitchFamily="34" charset="0"/>
                          <a:cs typeface="Arial" panose="020B0604020202020204" pitchFamily="34" charset="0"/>
                        </a:rPr>
                        <a:t>11/22/2021</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effectLst/>
                          <a:latin typeface="Arial" panose="020B0604020202020204" pitchFamily="34" charset="0"/>
                          <a:cs typeface="Arial" panose="020B0604020202020204" pitchFamily="34" charset="0"/>
                        </a:rPr>
                        <a:t>8.4</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92376342"/>
                  </a:ext>
                </a:extLst>
              </a:tr>
              <a:tr h="141474">
                <a:tc>
                  <a:txBody>
                    <a:bodyPr/>
                    <a:lstStyle/>
                    <a:p>
                      <a:pPr algn="ctr" fontAlgn="b"/>
                      <a:r>
                        <a:rPr lang="en-HK" sz="1200" u="none" strike="noStrike" dirty="0">
                          <a:effectLst/>
                          <a:latin typeface="Arial" panose="020B0604020202020204" pitchFamily="34" charset="0"/>
                          <a:cs typeface="Arial" panose="020B0604020202020204" pitchFamily="34" charset="0"/>
                        </a:rPr>
                        <a:t>1/20/2022</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effectLst/>
                          <a:latin typeface="Arial" panose="020B0604020202020204" pitchFamily="34" charset="0"/>
                          <a:cs typeface="Arial" panose="020B0604020202020204" pitchFamily="34" charset="0"/>
                        </a:rPr>
                        <a:t>5.5</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2837224591"/>
                  </a:ext>
                </a:extLst>
              </a:tr>
              <a:tr h="141474">
                <a:tc>
                  <a:txBody>
                    <a:bodyPr/>
                    <a:lstStyle/>
                    <a:p>
                      <a:pPr algn="ctr" fontAlgn="b"/>
                      <a:r>
                        <a:rPr lang="en-HK" sz="1200" u="none" strike="noStrike" dirty="0">
                          <a:effectLst/>
                          <a:latin typeface="Arial" panose="020B0604020202020204" pitchFamily="34" charset="0"/>
                          <a:cs typeface="Arial" panose="020B0604020202020204" pitchFamily="34" charset="0"/>
                        </a:rPr>
                        <a:t>3/25/2022</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effectLst/>
                          <a:latin typeface="Arial" panose="020B0604020202020204" pitchFamily="34" charset="0"/>
                          <a:cs typeface="Arial" panose="020B0604020202020204" pitchFamily="34" charset="0"/>
                        </a:rPr>
                        <a:t>5</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1685021377"/>
                  </a:ext>
                </a:extLst>
              </a:tr>
              <a:tr h="141474">
                <a:tc>
                  <a:txBody>
                    <a:bodyPr/>
                    <a:lstStyle/>
                    <a:p>
                      <a:pPr algn="ctr" fontAlgn="b"/>
                      <a:r>
                        <a:rPr lang="en-HK" sz="1200" u="none" strike="noStrike" dirty="0">
                          <a:effectLst/>
                          <a:latin typeface="Arial" panose="020B0604020202020204" pitchFamily="34" charset="0"/>
                          <a:cs typeface="Arial" panose="020B0604020202020204" pitchFamily="34" charset="0"/>
                        </a:rPr>
                        <a:t>5/30/2022</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effectLst/>
                          <a:latin typeface="Arial" panose="020B0604020202020204" pitchFamily="34" charset="0"/>
                          <a:cs typeface="Arial" panose="020B0604020202020204" pitchFamily="34" charset="0"/>
                        </a:rPr>
                        <a:t>4.9</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1049911426"/>
                  </a:ext>
                </a:extLst>
              </a:tr>
              <a:tr h="141474">
                <a:tc>
                  <a:txBody>
                    <a:bodyPr/>
                    <a:lstStyle/>
                    <a:p>
                      <a:pPr algn="ctr" fontAlgn="b"/>
                      <a:r>
                        <a:rPr lang="en-HK" sz="1200" u="none" strike="noStrike" dirty="0">
                          <a:effectLst/>
                          <a:latin typeface="Arial" panose="020B0604020202020204" pitchFamily="34" charset="0"/>
                          <a:cs typeface="Arial" panose="020B0604020202020204" pitchFamily="34" charset="0"/>
                        </a:rPr>
                        <a:t>8/8/2022</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tc>
                  <a:txBody>
                    <a:bodyPr/>
                    <a:lstStyle/>
                    <a:p>
                      <a:pPr algn="ctr" fontAlgn="b"/>
                      <a:r>
                        <a:rPr lang="en-HK" sz="1200" u="none" strike="noStrike" dirty="0">
                          <a:effectLst/>
                          <a:latin typeface="Arial" panose="020B0604020202020204" pitchFamily="34" charset="0"/>
                          <a:cs typeface="Arial" panose="020B0604020202020204" pitchFamily="34" charset="0"/>
                        </a:rPr>
                        <a:t>3.9</a:t>
                      </a:r>
                      <a:endParaRPr lang="en-HK"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36000" marB="36000" anchor="b"/>
                </a:tc>
                <a:extLst>
                  <a:ext uri="{0D108BD9-81ED-4DB2-BD59-A6C34878D82A}">
                    <a16:rowId xmlns:a16="http://schemas.microsoft.com/office/drawing/2014/main" val="1190505700"/>
                  </a:ext>
                </a:extLst>
              </a:tr>
            </a:tbl>
          </a:graphicData>
        </a:graphic>
      </p:graphicFrame>
      <p:sp>
        <p:nvSpPr>
          <p:cNvPr id="10" name="Down Arrow 9">
            <a:extLst>
              <a:ext uri="{FF2B5EF4-FFF2-40B4-BE49-F238E27FC236}">
                <a16:creationId xmlns:a16="http://schemas.microsoft.com/office/drawing/2014/main" id="{DE47D0C3-D93B-3442-9D10-866FE77A511C}"/>
              </a:ext>
            </a:extLst>
          </p:cNvPr>
          <p:cNvSpPr/>
          <p:nvPr/>
        </p:nvSpPr>
        <p:spPr>
          <a:xfrm>
            <a:off x="3892769" y="4962476"/>
            <a:ext cx="263236" cy="93400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1" name="Right Arrow 10">
            <a:extLst>
              <a:ext uri="{FF2B5EF4-FFF2-40B4-BE49-F238E27FC236}">
                <a16:creationId xmlns:a16="http://schemas.microsoft.com/office/drawing/2014/main" id="{282211FC-92E2-A9B0-4C1C-53669FCD0BA6}"/>
              </a:ext>
            </a:extLst>
          </p:cNvPr>
          <p:cNvSpPr/>
          <p:nvPr/>
        </p:nvSpPr>
        <p:spPr>
          <a:xfrm>
            <a:off x="6895579" y="3261386"/>
            <a:ext cx="4759994" cy="5040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FFFFFF"/>
                </a:solidFill>
                <a:effectLst/>
                <a:uLnTx/>
                <a:uFillTx/>
                <a:latin typeface="Arial" panose="020B0604020202020204"/>
                <a:ea typeface="+mn-ea"/>
                <a:cs typeface="+mn-cs"/>
              </a:rPr>
              <a:t>Osimertinib + tepotinib</a:t>
            </a:r>
          </a:p>
        </p:txBody>
      </p:sp>
    </p:spTree>
    <p:extLst>
      <p:ext uri="{BB962C8B-B14F-4D97-AF65-F5344CB8AC3E}">
        <p14:creationId xmlns:p14="http://schemas.microsoft.com/office/powerpoint/2010/main" val="3787492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EB5E76-AF9F-22DF-BED9-F513443ACB22}"/>
              </a:ext>
            </a:extLst>
          </p:cNvPr>
          <p:cNvSpPr>
            <a:spLocks noGrp="1"/>
          </p:cNvSpPr>
          <p:nvPr>
            <p:ph sz="quarter" idx="12"/>
          </p:nvPr>
        </p:nvSpPr>
        <p:spPr>
          <a:xfrm>
            <a:off x="479376" y="3140968"/>
            <a:ext cx="10963200" cy="4525200"/>
          </a:xfrm>
        </p:spPr>
        <p:txBody>
          <a:bodyPr/>
          <a:lstStyle/>
          <a:p>
            <a:pPr>
              <a:buClr>
                <a:schemeClr val="accent2"/>
              </a:buClr>
              <a:defRPr/>
            </a:pPr>
            <a:r>
              <a:rPr lang="en-GB" sz="2000" dirty="0">
                <a:solidFill>
                  <a:srgbClr val="5D8298"/>
                </a:solidFill>
                <a:latin typeface="Arial"/>
                <a:cs typeface="Arial"/>
              </a:rPr>
              <a:t>Know how to address pre-analytical phase challenges, and how to collect, store, </a:t>
            </a:r>
            <a:br>
              <a:rPr lang="en-GB" sz="2000" dirty="0">
                <a:solidFill>
                  <a:srgbClr val="5D8298"/>
                </a:solidFill>
                <a:latin typeface="Arial"/>
                <a:cs typeface="Arial"/>
              </a:rPr>
            </a:br>
            <a:r>
              <a:rPr lang="en-GB" sz="2000" dirty="0">
                <a:solidFill>
                  <a:srgbClr val="5D8298"/>
                </a:solidFill>
                <a:latin typeface="Arial"/>
                <a:cs typeface="Arial"/>
              </a:rPr>
              <a:t>process and prepare the samples</a:t>
            </a:r>
          </a:p>
          <a:p>
            <a:pPr>
              <a:buClr>
                <a:schemeClr val="accent2"/>
              </a:buClr>
              <a:defRPr/>
            </a:pPr>
            <a:endParaRPr lang="en-GB" sz="2000" dirty="0">
              <a:solidFill>
                <a:srgbClr val="5D8298"/>
              </a:solidFill>
              <a:latin typeface="Arial"/>
              <a:cs typeface="Arial"/>
            </a:endParaRPr>
          </a:p>
          <a:p>
            <a:pPr>
              <a:spcBef>
                <a:spcPts val="0"/>
              </a:spcBef>
              <a:buClr>
                <a:schemeClr val="accent2"/>
              </a:buClr>
              <a:defRPr/>
            </a:pPr>
            <a:r>
              <a:rPr lang="en-GB" sz="2000" dirty="0">
                <a:solidFill>
                  <a:srgbClr val="5D8298"/>
                </a:solidFill>
                <a:latin typeface="Arial" panose="020B0604020202020204" pitchFamily="34" charset="0"/>
                <a:cs typeface="Arial" panose="020B0604020202020204" pitchFamily="34" charset="0"/>
              </a:rPr>
              <a:t>Recognise the relevant biomarkers and appropriate molecular tests/assays to request for your patients</a:t>
            </a:r>
          </a:p>
          <a:p>
            <a:pPr>
              <a:buClr>
                <a:schemeClr val="accent2"/>
              </a:buClr>
              <a:defRPr/>
            </a:pPr>
            <a:r>
              <a:rPr kumimoji="0" lang="en-GB" sz="2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Understand the </a:t>
            </a:r>
            <a:r>
              <a:rPr lang="en-GB" sz="2000" dirty="0">
                <a:solidFill>
                  <a:srgbClr val="5D8298"/>
                </a:solidFill>
                <a:latin typeface="Arial" panose="020B0604020202020204" pitchFamily="34" charset="0"/>
                <a:cs typeface="Arial" panose="020B0604020202020204" pitchFamily="34" charset="0"/>
              </a:rPr>
              <a:t>diagnostic modalities, and the role of biomarkers in oncology</a:t>
            </a:r>
          </a:p>
          <a:p>
            <a:pPr>
              <a:buClr>
                <a:schemeClr val="accent2"/>
              </a:buClr>
              <a:defRPr/>
            </a:pPr>
            <a:endParaRPr lang="en-GB" sz="2000" dirty="0">
              <a:solidFill>
                <a:srgbClr val="5D8298"/>
              </a:solidFill>
              <a:latin typeface="Arial" panose="020B0604020202020204" pitchFamily="34" charset="0"/>
              <a:cs typeface="Arial" panose="020B0604020202020204" pitchFamily="34" charset="0"/>
            </a:endParaRPr>
          </a:p>
          <a:p>
            <a:pPr>
              <a:spcBef>
                <a:spcPts val="0"/>
              </a:spcBef>
              <a:buClr>
                <a:schemeClr val="accent2"/>
              </a:buClr>
              <a:defRPr/>
            </a:pPr>
            <a:r>
              <a:rPr kumimoji="0" lang="en-GB" sz="20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rPr>
              <a:t>Be able to implement or improve the leading role of the pathologist on the MDT</a:t>
            </a:r>
            <a:endParaRPr kumimoji="0" lang="en-GB" sz="2000" b="0" i="0" u="none" strike="noStrike" kern="1200" cap="none" spc="0" normalizeH="0" baseline="0" noProof="0" dirty="0">
              <a:ln>
                <a:noFill/>
              </a:ln>
              <a:solidFill>
                <a:srgbClr val="5D8298"/>
              </a:solidFill>
              <a:effectLst/>
              <a:uLnTx/>
              <a:uFillTx/>
              <a:latin typeface="Arial" panose="020B0604020202020204" pitchFamily="34" charset="0"/>
              <a:ea typeface="PT Sans" charset="-52"/>
              <a:cs typeface="Arial" panose="020B0604020202020204" pitchFamily="34" charset="0"/>
            </a:endParaRPr>
          </a:p>
        </p:txBody>
      </p:sp>
      <p:sp>
        <p:nvSpPr>
          <p:cNvPr id="5" name="Slide Number Placeholder 4">
            <a:extLst>
              <a:ext uri="{FF2B5EF4-FFF2-40B4-BE49-F238E27FC236}">
                <a16:creationId xmlns:a16="http://schemas.microsoft.com/office/drawing/2014/main" id="{DD3ADE44-4EAA-06CE-A4B2-477BCFDE396F}"/>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5BD40846-3440-A647-110C-BD902C7FBECA}"/>
              </a:ext>
            </a:extLst>
          </p:cNvPr>
          <p:cNvSpPr>
            <a:spLocks noGrp="1"/>
          </p:cNvSpPr>
          <p:nvPr>
            <p:ph sz="quarter" idx="15"/>
          </p:nvPr>
        </p:nvSpPr>
        <p:spPr/>
        <p:txBody>
          <a:bodyPr/>
          <a:lstStyle/>
          <a:p>
            <a:r>
              <a:rPr lang="en-GB" dirty="0"/>
              <a:t>MDT, multidisciplinary team</a:t>
            </a:r>
          </a:p>
        </p:txBody>
      </p:sp>
      <p:sp>
        <p:nvSpPr>
          <p:cNvPr id="7" name="Google Shape;426;p6">
            <a:extLst>
              <a:ext uri="{FF2B5EF4-FFF2-40B4-BE49-F238E27FC236}">
                <a16:creationId xmlns:a16="http://schemas.microsoft.com/office/drawing/2014/main" id="{A6FB7032-4260-C8D6-9719-A4D6928F3394}"/>
              </a:ext>
            </a:extLst>
          </p:cNvPr>
          <p:cNvSpPr txBox="1">
            <a:spLocks noGrp="1"/>
          </p:cNvSpPr>
          <p:nvPr>
            <p:ph type="title"/>
          </p:nvPr>
        </p:nvSpPr>
        <p:spPr>
          <a:xfrm>
            <a:off x="587868" y="194400"/>
            <a:ext cx="8222400" cy="648000"/>
          </a:xfrm>
          <a:prstGeom prst="rect">
            <a:avLst/>
          </a:prstGeom>
          <a:noFill/>
          <a:ln>
            <a:noFill/>
          </a:ln>
        </p:spPr>
        <p:txBody>
          <a:bodyPr spcFirstLastPara="1" vert="horz" wrap="square" lIns="0" tIns="0" rIns="0" bIns="0" rtlCol="0" anchor="t" anchorCtr="0">
            <a:normAutofit/>
          </a:bodyPr>
          <a:lstStyle/>
          <a:p>
            <a:r>
              <a:rPr lang="en-GB" dirty="0"/>
              <a:t>In this meeting you WILL</a:t>
            </a:r>
          </a:p>
        </p:txBody>
      </p:sp>
      <p:pic>
        <p:nvPicPr>
          <p:cNvPr id="9" name="Picture 8">
            <a:extLst>
              <a:ext uri="{FF2B5EF4-FFF2-40B4-BE49-F238E27FC236}">
                <a16:creationId xmlns:a16="http://schemas.microsoft.com/office/drawing/2014/main" id="{C8FF59CA-8032-4941-EF7D-15FC9F7B07B1}"/>
              </a:ext>
            </a:extLst>
          </p:cNvPr>
          <p:cNvPicPr>
            <a:picLocks noChangeAspect="1"/>
          </p:cNvPicPr>
          <p:nvPr/>
        </p:nvPicPr>
        <p:blipFill>
          <a:blip r:embed="rId2"/>
          <a:stretch>
            <a:fillRect/>
          </a:stretch>
        </p:blipFill>
        <p:spPr>
          <a:xfrm>
            <a:off x="983432" y="791563"/>
            <a:ext cx="2030144" cy="2030144"/>
          </a:xfrm>
          <a:prstGeom prst="rect">
            <a:avLst/>
          </a:prstGeom>
        </p:spPr>
      </p:pic>
      <p:pic>
        <p:nvPicPr>
          <p:cNvPr id="10" name="Picture 9">
            <a:extLst>
              <a:ext uri="{FF2B5EF4-FFF2-40B4-BE49-F238E27FC236}">
                <a16:creationId xmlns:a16="http://schemas.microsoft.com/office/drawing/2014/main" id="{5250ABF7-66DC-67A0-6695-6897678E5F4B}"/>
              </a:ext>
            </a:extLst>
          </p:cNvPr>
          <p:cNvPicPr>
            <a:picLocks noChangeAspect="1"/>
          </p:cNvPicPr>
          <p:nvPr/>
        </p:nvPicPr>
        <p:blipFill>
          <a:blip r:embed="rId3"/>
          <a:stretch>
            <a:fillRect/>
          </a:stretch>
        </p:blipFill>
        <p:spPr>
          <a:xfrm>
            <a:off x="5059389" y="809658"/>
            <a:ext cx="2030144" cy="2030144"/>
          </a:xfrm>
          <a:prstGeom prst="rect">
            <a:avLst/>
          </a:prstGeom>
        </p:spPr>
      </p:pic>
      <p:pic>
        <p:nvPicPr>
          <p:cNvPr id="11" name="Picture 10">
            <a:extLst>
              <a:ext uri="{FF2B5EF4-FFF2-40B4-BE49-F238E27FC236}">
                <a16:creationId xmlns:a16="http://schemas.microsoft.com/office/drawing/2014/main" id="{A72E4F2D-82BF-F392-28F5-9C88181DB5CD}"/>
              </a:ext>
            </a:extLst>
          </p:cNvPr>
          <p:cNvPicPr>
            <a:picLocks noChangeAspect="1"/>
          </p:cNvPicPr>
          <p:nvPr/>
        </p:nvPicPr>
        <p:blipFill>
          <a:blip r:embed="rId4"/>
          <a:stretch>
            <a:fillRect/>
          </a:stretch>
        </p:blipFill>
        <p:spPr>
          <a:xfrm>
            <a:off x="9135346" y="809658"/>
            <a:ext cx="2030144" cy="2030144"/>
          </a:xfrm>
          <a:prstGeom prst="rect">
            <a:avLst/>
          </a:prstGeom>
        </p:spPr>
      </p:pic>
    </p:spTree>
    <p:extLst>
      <p:ext uri="{BB962C8B-B14F-4D97-AF65-F5344CB8AC3E}">
        <p14:creationId xmlns:p14="http://schemas.microsoft.com/office/powerpoint/2010/main" val="98463835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10;&#10;Description automatically generated">
            <a:extLst>
              <a:ext uri="{FF2B5EF4-FFF2-40B4-BE49-F238E27FC236}">
                <a16:creationId xmlns:a16="http://schemas.microsoft.com/office/drawing/2014/main" id="{2E307A47-B00B-3284-0FE9-C4C062B755C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2395" y="728879"/>
            <a:ext cx="2698259" cy="5396518"/>
          </a:xfrm>
        </p:spPr>
      </p:pic>
      <p:pic>
        <p:nvPicPr>
          <p:cNvPr id="10" name="Content Placeholder 9" descr="A screenshot of a computer&#10;&#10;Description automatically generated with low confidence">
            <a:extLst>
              <a:ext uri="{FF2B5EF4-FFF2-40B4-BE49-F238E27FC236}">
                <a16:creationId xmlns:a16="http://schemas.microsoft.com/office/drawing/2014/main" id="{E6F0AD47-2467-C3FB-76FA-A7CBBC50DC50}"/>
              </a:ext>
            </a:extLst>
          </p:cNvPr>
          <p:cNvPicPr>
            <a:picLocks noGrp="1" noChangeAspect="1"/>
          </p:cNvPicPr>
          <p:nvPr>
            <p:ph idx="13"/>
          </p:nvPr>
        </p:nvPicPr>
        <p:blipFill>
          <a:blip r:embed="rId3" cstate="email">
            <a:extLst>
              <a:ext uri="{28A0092B-C50C-407E-A947-70E740481C1C}">
                <a14:useLocalDpi xmlns:a14="http://schemas.microsoft.com/office/drawing/2010/main"/>
              </a:ext>
            </a:extLst>
          </a:blip>
          <a:stretch>
            <a:fillRect/>
          </a:stretch>
        </p:blipFill>
        <p:spPr>
          <a:xfrm>
            <a:off x="2810654" y="728879"/>
            <a:ext cx="2698252" cy="5396518"/>
          </a:xfrm>
        </p:spPr>
      </p:pic>
      <p:sp>
        <p:nvSpPr>
          <p:cNvPr id="6" name="Slide Number Placeholder 5">
            <a:extLst>
              <a:ext uri="{FF2B5EF4-FFF2-40B4-BE49-F238E27FC236}">
                <a16:creationId xmlns:a16="http://schemas.microsoft.com/office/drawing/2014/main" id="{788CAB63-AA5E-217D-3D13-784025A139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546AF-C0F7-9B46-B24C-A48E4361F3C7}" type="slidenum">
              <a:rPr kumimoji="0" lang="en-GB" sz="800" b="0" i="0" u="none" strike="noStrike" kern="1200" cap="none" spc="0" normalizeH="0" baseline="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800" b="0" i="0" u="none" strike="noStrike" kern="1200" cap="none" spc="0" normalizeH="0" baseline="0" dirty="0">
              <a:ln>
                <a:noFill/>
              </a:ln>
              <a:solidFill>
                <a:srgbClr val="FFFFFF"/>
              </a:solidFill>
              <a:effectLst/>
              <a:uLnTx/>
              <a:uFillTx/>
              <a:latin typeface="Arial" panose="020B0604020202020204"/>
              <a:ea typeface="+mn-ea"/>
              <a:cs typeface="+mn-cs"/>
            </a:endParaRPr>
          </a:p>
        </p:txBody>
      </p:sp>
      <p:pic>
        <p:nvPicPr>
          <p:cNvPr id="13" name="Content Placeholder 17" descr="A close-up of a fetus&#10;&#10;Description automatically generated with low confidence">
            <a:extLst>
              <a:ext uri="{FF2B5EF4-FFF2-40B4-BE49-F238E27FC236}">
                <a16:creationId xmlns:a16="http://schemas.microsoft.com/office/drawing/2014/main" id="{FF5071C2-4F35-C19F-C1AD-EFFF95F02A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7570" y="1176097"/>
            <a:ext cx="3126951" cy="3620812"/>
          </a:xfrm>
          <a:prstGeom prst="rect">
            <a:avLst/>
          </a:prstGeom>
        </p:spPr>
      </p:pic>
      <p:pic>
        <p:nvPicPr>
          <p:cNvPr id="14" name="Picture 13" descr="A picture containing x-ray film&#10;&#10;Description automatically generated">
            <a:extLst>
              <a:ext uri="{FF2B5EF4-FFF2-40B4-BE49-F238E27FC236}">
                <a16:creationId xmlns:a16="http://schemas.microsoft.com/office/drawing/2014/main" id="{CBE448F3-A1F3-F7E4-2336-5B7DDF55F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29715" y="1188256"/>
            <a:ext cx="2999277" cy="3608653"/>
          </a:xfrm>
          <a:prstGeom prst="rect">
            <a:avLst/>
          </a:prstGeom>
        </p:spPr>
      </p:pic>
      <p:sp>
        <p:nvSpPr>
          <p:cNvPr id="15" name="TextBox 14">
            <a:extLst>
              <a:ext uri="{FF2B5EF4-FFF2-40B4-BE49-F238E27FC236}">
                <a16:creationId xmlns:a16="http://schemas.microsoft.com/office/drawing/2014/main" id="{1D4705C9-5EBC-7667-54BE-2F71B8EFD94C}"/>
              </a:ext>
            </a:extLst>
          </p:cNvPr>
          <p:cNvSpPr txBox="1"/>
          <p:nvPr/>
        </p:nvSpPr>
        <p:spPr>
          <a:xfrm>
            <a:off x="5526127" y="5530382"/>
            <a:ext cx="2538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dirty="0">
                <a:ln>
                  <a:noFill/>
                </a:ln>
                <a:solidFill>
                  <a:srgbClr val="573A96"/>
                </a:solidFill>
                <a:effectLst/>
                <a:uLnTx/>
                <a:uFillTx/>
                <a:latin typeface="Arial" panose="020B0604020202020204"/>
                <a:ea typeface="+mn-ea"/>
                <a:cs typeface="+mn-cs"/>
              </a:rPr>
              <a:t>PET-CT 8/2022: </a:t>
            </a:r>
            <a:r>
              <a:rPr kumimoji="0" lang="en-GB" sz="1800" b="0" i="0" u="none" strike="noStrike" kern="1200" cap="none" spc="0" normalizeH="0" baseline="0" dirty="0">
                <a:ln>
                  <a:noFill/>
                </a:ln>
                <a:solidFill>
                  <a:srgbClr val="505050"/>
                </a:solidFill>
                <a:effectLst/>
                <a:uLnTx/>
                <a:uFillTx/>
                <a:latin typeface="Arial" panose="020B0604020202020204"/>
                <a:ea typeface="+mn-ea"/>
                <a:cs typeface="+mn-cs"/>
              </a:rPr>
              <a:t>metabolic quiescence</a:t>
            </a:r>
          </a:p>
        </p:txBody>
      </p:sp>
      <p:sp>
        <p:nvSpPr>
          <p:cNvPr id="18" name="Striped Right Arrow 17">
            <a:extLst>
              <a:ext uri="{FF2B5EF4-FFF2-40B4-BE49-F238E27FC236}">
                <a16:creationId xmlns:a16="http://schemas.microsoft.com/office/drawing/2014/main" id="{6D4A52C3-59C5-1DAE-0A1A-23EB59B9BD7E}"/>
              </a:ext>
            </a:extLst>
          </p:cNvPr>
          <p:cNvSpPr/>
          <p:nvPr/>
        </p:nvSpPr>
        <p:spPr>
          <a:xfrm>
            <a:off x="5933718" y="4616315"/>
            <a:ext cx="5930716" cy="107734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dirty="0">
                <a:ln>
                  <a:noFill/>
                </a:ln>
                <a:solidFill>
                  <a:srgbClr val="FFFFFF"/>
                </a:solidFill>
                <a:effectLst/>
                <a:uLnTx/>
                <a:uFillTx/>
                <a:latin typeface="Arial" panose="020B0604020202020204"/>
                <a:ea typeface="+mn-ea"/>
                <a:cs typeface="+mn-cs"/>
              </a:rPr>
              <a:t>Osimertinib + tepotinib for 15 months and on-going</a:t>
            </a:r>
          </a:p>
        </p:txBody>
      </p:sp>
      <p:sp>
        <p:nvSpPr>
          <p:cNvPr id="19" name="TextBox 18">
            <a:extLst>
              <a:ext uri="{FF2B5EF4-FFF2-40B4-BE49-F238E27FC236}">
                <a16:creationId xmlns:a16="http://schemas.microsoft.com/office/drawing/2014/main" id="{227166AF-6103-E1BF-DF0E-997CADA2F7E7}"/>
              </a:ext>
            </a:extLst>
          </p:cNvPr>
          <p:cNvSpPr txBox="1"/>
          <p:nvPr/>
        </p:nvSpPr>
        <p:spPr>
          <a:xfrm>
            <a:off x="6795491" y="771483"/>
            <a:ext cx="2544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dirty="0">
                <a:ln>
                  <a:noFill/>
                </a:ln>
                <a:solidFill>
                  <a:schemeClr val="accent1"/>
                </a:solidFill>
                <a:effectLst/>
                <a:uLnTx/>
                <a:uFillTx/>
                <a:latin typeface="Arial" panose="020B0604020202020204"/>
                <a:ea typeface="+mn-ea"/>
                <a:cs typeface="+mn-cs"/>
              </a:rPr>
              <a:t>9/2021</a:t>
            </a:r>
          </a:p>
        </p:txBody>
      </p:sp>
      <p:sp>
        <p:nvSpPr>
          <p:cNvPr id="20" name="TextBox 19">
            <a:extLst>
              <a:ext uri="{FF2B5EF4-FFF2-40B4-BE49-F238E27FC236}">
                <a16:creationId xmlns:a16="http://schemas.microsoft.com/office/drawing/2014/main" id="{3128CBC4-233A-EA66-AA5C-DF0CD1A589C0}"/>
              </a:ext>
            </a:extLst>
          </p:cNvPr>
          <p:cNvSpPr txBox="1"/>
          <p:nvPr/>
        </p:nvSpPr>
        <p:spPr>
          <a:xfrm>
            <a:off x="10181422" y="765033"/>
            <a:ext cx="2544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dirty="0">
                <a:ln>
                  <a:noFill/>
                </a:ln>
                <a:solidFill>
                  <a:schemeClr val="accent1"/>
                </a:solidFill>
                <a:effectLst/>
                <a:uLnTx/>
                <a:uFillTx/>
                <a:latin typeface="Arial" panose="020B0604020202020204"/>
                <a:ea typeface="+mn-ea"/>
                <a:cs typeface="+mn-cs"/>
              </a:rPr>
              <a:t>11/2022</a:t>
            </a:r>
          </a:p>
        </p:txBody>
      </p:sp>
      <p:sp>
        <p:nvSpPr>
          <p:cNvPr id="22" name="Rectangle 21">
            <a:extLst>
              <a:ext uri="{FF2B5EF4-FFF2-40B4-BE49-F238E27FC236}">
                <a16:creationId xmlns:a16="http://schemas.microsoft.com/office/drawing/2014/main" id="{CF994E75-4788-CC7F-B806-33140131365F}"/>
              </a:ext>
            </a:extLst>
          </p:cNvPr>
          <p:cNvSpPr/>
          <p:nvPr/>
        </p:nvSpPr>
        <p:spPr>
          <a:xfrm>
            <a:off x="1838528" y="765033"/>
            <a:ext cx="859731" cy="4232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F482A4E-9358-A13D-3991-584983F4DE67}"/>
              </a:ext>
            </a:extLst>
          </p:cNvPr>
          <p:cNvSpPr/>
          <p:nvPr/>
        </p:nvSpPr>
        <p:spPr>
          <a:xfrm>
            <a:off x="4527672" y="752874"/>
            <a:ext cx="859731" cy="4232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2" name="Content Placeholder 3">
            <a:extLst>
              <a:ext uri="{FF2B5EF4-FFF2-40B4-BE49-F238E27FC236}">
                <a16:creationId xmlns:a16="http://schemas.microsoft.com/office/drawing/2014/main" id="{737ADFF0-6056-875D-0F08-CB933B416313}"/>
              </a:ext>
            </a:extLst>
          </p:cNvPr>
          <p:cNvSpPr txBox="1">
            <a:spLocks/>
          </p:cNvSpPr>
          <p:nvPr/>
        </p:nvSpPr>
        <p:spPr>
          <a:xfrm>
            <a:off x="620183" y="6356351"/>
            <a:ext cx="10180339" cy="365125"/>
          </a:xfrm>
          <a:prstGeom prst="rect">
            <a:avLst/>
          </a:prstGeom>
        </p:spPr>
        <p:txBody>
          <a:bodyPr lIns="0" bIns="0" anchor="b"/>
          <a:lst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None/>
            </a:pPr>
            <a:r>
              <a:rPr lang="en-GB" sz="1200" dirty="0">
                <a:solidFill>
                  <a:schemeClr val="tx2"/>
                </a:solidFill>
              </a:rPr>
              <a:t>PET, positron emission tomography</a:t>
            </a:r>
          </a:p>
        </p:txBody>
      </p:sp>
    </p:spTree>
    <p:extLst>
      <p:ext uri="{BB962C8B-B14F-4D97-AF65-F5344CB8AC3E}">
        <p14:creationId xmlns:p14="http://schemas.microsoft.com/office/powerpoint/2010/main" val="2318753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DBACE-BC7E-7DCA-03C7-ED98D1D3E95F}"/>
              </a:ext>
            </a:extLst>
          </p:cNvPr>
          <p:cNvSpPr>
            <a:spLocks noGrp="1"/>
          </p:cNvSpPr>
          <p:nvPr>
            <p:ph type="title"/>
          </p:nvPr>
        </p:nvSpPr>
        <p:spPr/>
        <p:txBody>
          <a:bodyPr/>
          <a:lstStyle/>
          <a:p>
            <a:r>
              <a:rPr lang="en-GB" dirty="0"/>
              <a:t>What are some of the remaining challenges?</a:t>
            </a:r>
          </a:p>
        </p:txBody>
      </p:sp>
      <p:sp>
        <p:nvSpPr>
          <p:cNvPr id="5" name="Slide Number Placeholder 4">
            <a:extLst>
              <a:ext uri="{FF2B5EF4-FFF2-40B4-BE49-F238E27FC236}">
                <a16:creationId xmlns:a16="http://schemas.microsoft.com/office/drawing/2014/main" id="{C00679B1-5310-AF04-CE8A-0E209A20B3F6}"/>
              </a:ext>
            </a:extLst>
          </p:cNvPr>
          <p:cNvSpPr>
            <a:spLocks noGrp="1"/>
          </p:cNvSpPr>
          <p:nvPr>
            <p:ph type="sldNum" sz="quarter" idx="4"/>
          </p:nvPr>
        </p:nvSpPr>
        <p:spPr/>
        <p:txBody>
          <a:bodyPr/>
          <a:lstStyle/>
          <a:p>
            <a:fld id="{0CF546AF-C0F7-9B46-B24C-A48E4361F3C7}" type="slidenum">
              <a:rPr lang="en-GB" smtClean="0"/>
              <a:pPr/>
              <a:t>41</a:t>
            </a:fld>
            <a:endParaRPr lang="en-GB" dirty="0"/>
          </a:p>
        </p:txBody>
      </p:sp>
    </p:spTree>
    <p:extLst>
      <p:ext uri="{BB962C8B-B14F-4D97-AF65-F5344CB8AC3E}">
        <p14:creationId xmlns:p14="http://schemas.microsoft.com/office/powerpoint/2010/main" val="253499623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7E91CD5E-E85F-2640-6522-65EC6C09EA0B}"/>
              </a:ext>
            </a:extLst>
          </p:cNvPr>
          <p:cNvSpPr txBox="1"/>
          <p:nvPr/>
        </p:nvSpPr>
        <p:spPr>
          <a:xfrm>
            <a:off x="5589442" y="1343076"/>
            <a:ext cx="1018354" cy="576000"/>
          </a:xfrm>
          <a:prstGeom prst="roundRect">
            <a:avLst/>
          </a:prstGeom>
          <a:solidFill>
            <a:schemeClr val="accent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45720" rIns="182880" rtlCol="0" anchor="ctr" anchorCtr="0">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GB" sz="1400" b="1" dirty="0">
                <a:latin typeface="Arial" panose="020B0604020202020204" pitchFamily="34" charset="0"/>
                <a:cs typeface="Arial" panose="020B0604020202020204" pitchFamily="34" charset="0"/>
              </a:rPr>
              <a:t>6.6%</a:t>
            </a:r>
          </a:p>
        </p:txBody>
      </p:sp>
      <p:sp>
        <p:nvSpPr>
          <p:cNvPr id="32" name="TextBox 31">
            <a:extLst>
              <a:ext uri="{FF2B5EF4-FFF2-40B4-BE49-F238E27FC236}">
                <a16:creationId xmlns:a16="http://schemas.microsoft.com/office/drawing/2014/main" id="{7B3CB167-A656-63C2-551E-06A84DAA0488}"/>
              </a:ext>
            </a:extLst>
          </p:cNvPr>
          <p:cNvSpPr txBox="1"/>
          <p:nvPr/>
        </p:nvSpPr>
        <p:spPr>
          <a:xfrm>
            <a:off x="6110069" y="2027600"/>
            <a:ext cx="1107158" cy="576000"/>
          </a:xfrm>
          <a:prstGeom prst="roundRect">
            <a:avLst/>
          </a:prstGeom>
          <a:solidFill>
            <a:schemeClr val="accent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45720" rIns="182880" rtlCol="0" anchor="ctr" anchorCtr="0">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GB" sz="1400" b="1" dirty="0">
                <a:latin typeface="Arial" panose="020B0604020202020204" pitchFamily="34" charset="0"/>
                <a:cs typeface="Arial" panose="020B0604020202020204" pitchFamily="34" charset="0"/>
              </a:rPr>
              <a:t>14.6%</a:t>
            </a:r>
          </a:p>
        </p:txBody>
      </p:sp>
      <p:sp>
        <p:nvSpPr>
          <p:cNvPr id="33" name="TextBox 32">
            <a:extLst>
              <a:ext uri="{FF2B5EF4-FFF2-40B4-BE49-F238E27FC236}">
                <a16:creationId xmlns:a16="http://schemas.microsoft.com/office/drawing/2014/main" id="{F9B3B94F-1F50-EC97-C241-F391DD0AAC52}"/>
              </a:ext>
            </a:extLst>
          </p:cNvPr>
          <p:cNvSpPr txBox="1"/>
          <p:nvPr/>
        </p:nvSpPr>
        <p:spPr>
          <a:xfrm>
            <a:off x="6524926" y="2697171"/>
            <a:ext cx="1018354" cy="576000"/>
          </a:xfrm>
          <a:prstGeom prst="roundRect">
            <a:avLst/>
          </a:prstGeom>
          <a:solidFill>
            <a:schemeClr val="accent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45720" rIns="182880" rtlCol="0" anchor="ctr" anchorCtr="0">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GB" sz="1400" b="1" dirty="0">
                <a:latin typeface="Arial" panose="020B0604020202020204" pitchFamily="34" charset="0"/>
                <a:cs typeface="Arial" panose="020B0604020202020204" pitchFamily="34" charset="0"/>
              </a:rPr>
              <a:t>1.7%</a:t>
            </a:r>
          </a:p>
        </p:txBody>
      </p:sp>
      <p:sp>
        <p:nvSpPr>
          <p:cNvPr id="34" name="TextBox 33">
            <a:extLst>
              <a:ext uri="{FF2B5EF4-FFF2-40B4-BE49-F238E27FC236}">
                <a16:creationId xmlns:a16="http://schemas.microsoft.com/office/drawing/2014/main" id="{2783E4B0-B653-1290-08EF-CB8D6984127A}"/>
              </a:ext>
            </a:extLst>
          </p:cNvPr>
          <p:cNvSpPr txBox="1"/>
          <p:nvPr/>
        </p:nvSpPr>
        <p:spPr>
          <a:xfrm>
            <a:off x="7108362" y="3400192"/>
            <a:ext cx="1076933" cy="576000"/>
          </a:xfrm>
          <a:prstGeom prst="roundRect">
            <a:avLst/>
          </a:prstGeom>
          <a:solidFill>
            <a:schemeClr val="accent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45720" rIns="182880" rtlCol="0" anchor="ctr" anchorCtr="0">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GB" sz="1400" b="1" dirty="0">
                <a:latin typeface="Arial" panose="020B0604020202020204" pitchFamily="34" charset="0"/>
                <a:cs typeface="Arial" panose="020B0604020202020204" pitchFamily="34" charset="0"/>
              </a:rPr>
              <a:t>18.1%</a:t>
            </a:r>
          </a:p>
        </p:txBody>
      </p:sp>
      <p:sp>
        <p:nvSpPr>
          <p:cNvPr id="35" name="TextBox 34">
            <a:extLst>
              <a:ext uri="{FF2B5EF4-FFF2-40B4-BE49-F238E27FC236}">
                <a16:creationId xmlns:a16="http://schemas.microsoft.com/office/drawing/2014/main" id="{92660B0D-C980-7504-CDD7-B69741C58720}"/>
              </a:ext>
            </a:extLst>
          </p:cNvPr>
          <p:cNvSpPr txBox="1"/>
          <p:nvPr/>
        </p:nvSpPr>
        <p:spPr>
          <a:xfrm>
            <a:off x="7588712" y="4082905"/>
            <a:ext cx="1098088" cy="576000"/>
          </a:xfrm>
          <a:prstGeom prst="roundRect">
            <a:avLst/>
          </a:prstGeom>
          <a:solidFill>
            <a:schemeClr val="accent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45720" rIns="182880" rtlCol="0" anchor="ctr" anchorCtr="0">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GB" sz="1400" b="1" dirty="0">
                <a:latin typeface="Arial" panose="020B0604020202020204" pitchFamily="34" charset="0"/>
                <a:cs typeface="Arial" panose="020B0604020202020204" pitchFamily="34" charset="0"/>
              </a:rPr>
              <a:t>18.4%</a:t>
            </a:r>
          </a:p>
        </p:txBody>
      </p:sp>
      <p:sp>
        <p:nvSpPr>
          <p:cNvPr id="36" name="TextBox 35">
            <a:extLst>
              <a:ext uri="{FF2B5EF4-FFF2-40B4-BE49-F238E27FC236}">
                <a16:creationId xmlns:a16="http://schemas.microsoft.com/office/drawing/2014/main" id="{F0C33406-4017-E3F3-CF60-C85FE4937FFC}"/>
              </a:ext>
            </a:extLst>
          </p:cNvPr>
          <p:cNvSpPr txBox="1"/>
          <p:nvPr/>
        </p:nvSpPr>
        <p:spPr>
          <a:xfrm>
            <a:off x="7936233" y="4789677"/>
            <a:ext cx="902967" cy="576000"/>
          </a:xfrm>
          <a:prstGeom prst="roundRect">
            <a:avLst/>
          </a:prstGeom>
          <a:solidFill>
            <a:schemeClr val="accent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45720" rIns="182880" rtlCol="0" anchor="ctr" anchorCtr="0">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GB" sz="1400" b="1" dirty="0">
                <a:latin typeface="Arial" panose="020B0604020202020204" pitchFamily="34" charset="0"/>
                <a:cs typeface="Arial" panose="020B0604020202020204" pitchFamily="34" charset="0"/>
              </a:rPr>
              <a:t>4%</a:t>
            </a:r>
          </a:p>
        </p:txBody>
      </p:sp>
      <p:sp>
        <p:nvSpPr>
          <p:cNvPr id="39" name="TextBox 38">
            <a:extLst>
              <a:ext uri="{FF2B5EF4-FFF2-40B4-BE49-F238E27FC236}">
                <a16:creationId xmlns:a16="http://schemas.microsoft.com/office/drawing/2014/main" id="{8BFD6894-1542-FDB2-E5C2-5F54E9FAC99B}"/>
              </a:ext>
            </a:extLst>
          </p:cNvPr>
          <p:cNvSpPr txBox="1"/>
          <p:nvPr/>
        </p:nvSpPr>
        <p:spPr>
          <a:xfrm>
            <a:off x="8339515" y="5459079"/>
            <a:ext cx="1018354" cy="576000"/>
          </a:xfrm>
          <a:prstGeom prst="roundRect">
            <a:avLst/>
          </a:prstGeom>
          <a:solidFill>
            <a:schemeClr val="accent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wrap="square" lIns="45720" rIns="91440" rtlCol="0" anchor="ctr" anchorCtr="0">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GB" sz="1400" b="1" dirty="0">
                <a:latin typeface="Arial" panose="020B0604020202020204" pitchFamily="34" charset="0"/>
                <a:cs typeface="Arial" panose="020B0604020202020204" pitchFamily="34" charset="0"/>
              </a:rPr>
              <a:t>29.2%</a:t>
            </a:r>
          </a:p>
        </p:txBody>
      </p:sp>
      <p:sp>
        <p:nvSpPr>
          <p:cNvPr id="3" name="Title 2">
            <a:extLst>
              <a:ext uri="{FF2B5EF4-FFF2-40B4-BE49-F238E27FC236}">
                <a16:creationId xmlns:a16="http://schemas.microsoft.com/office/drawing/2014/main" id="{EAD9A97F-1AC1-4EA7-93CC-AFA4432FF349}"/>
              </a:ext>
            </a:extLst>
          </p:cNvPr>
          <p:cNvSpPr>
            <a:spLocks noGrp="1"/>
          </p:cNvSpPr>
          <p:nvPr>
            <p:ph type="title"/>
          </p:nvPr>
        </p:nvSpPr>
        <p:spPr>
          <a:xfrm>
            <a:off x="619201" y="259200"/>
            <a:ext cx="10963199" cy="864000"/>
          </a:xfrm>
        </p:spPr>
        <p:txBody>
          <a:bodyPr lIns="0" tIns="0" rIns="0" bIns="0">
            <a:noAutofit/>
          </a:bodyPr>
          <a:lstStyle/>
          <a:p>
            <a:r>
              <a:rPr lang="en-GB" dirty="0"/>
              <a:t>Gaps throughout the patient journey impact molecular testing and clinical outcomes </a:t>
            </a:r>
          </a:p>
        </p:txBody>
      </p:sp>
      <p:sp>
        <p:nvSpPr>
          <p:cNvPr id="2" name="Slide Number Placeholder 1">
            <a:extLst>
              <a:ext uri="{FF2B5EF4-FFF2-40B4-BE49-F238E27FC236}">
                <a16:creationId xmlns:a16="http://schemas.microsoft.com/office/drawing/2014/main" id="{B738941B-6620-1BC5-9EC1-F931AC780ED5}"/>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42</a:t>
            </a:fld>
            <a:endParaRPr lang="en-GB" dirty="0"/>
          </a:p>
        </p:txBody>
      </p:sp>
      <p:sp>
        <p:nvSpPr>
          <p:cNvPr id="9" name="Content Placeholder 8">
            <a:extLst>
              <a:ext uri="{FF2B5EF4-FFF2-40B4-BE49-F238E27FC236}">
                <a16:creationId xmlns:a16="http://schemas.microsoft.com/office/drawing/2014/main" id="{579770C2-508D-0FFC-1D9C-32F56AF0941B}"/>
              </a:ext>
            </a:extLst>
          </p:cNvPr>
          <p:cNvSpPr>
            <a:spLocks noGrp="1"/>
          </p:cNvSpPr>
          <p:nvPr>
            <p:ph sz="quarter" idx="15"/>
          </p:nvPr>
        </p:nvSpPr>
        <p:spPr/>
        <p:txBody>
          <a:bodyPr anchor="b"/>
          <a:lstStyle/>
          <a:p>
            <a:r>
              <a:rPr lang="en-GB" dirty="0"/>
              <a:t>Sadik H, et al. JCO Precis Oncol. 2022;6:e2200246</a:t>
            </a:r>
          </a:p>
        </p:txBody>
      </p:sp>
      <p:sp>
        <p:nvSpPr>
          <p:cNvPr id="14" name="TextBox 13">
            <a:extLst>
              <a:ext uri="{FF2B5EF4-FFF2-40B4-BE49-F238E27FC236}">
                <a16:creationId xmlns:a16="http://schemas.microsoft.com/office/drawing/2014/main" id="{EE441E0C-583D-F39C-4CF7-A7FAC7147332}"/>
              </a:ext>
            </a:extLst>
          </p:cNvPr>
          <p:cNvSpPr txBox="1"/>
          <p:nvPr/>
        </p:nvSpPr>
        <p:spPr>
          <a:xfrm>
            <a:off x="1998736" y="1343076"/>
            <a:ext cx="3858596" cy="576000"/>
          </a:xfrm>
          <a:prstGeom prst="roundRect">
            <a:avLst/>
          </a:prstGeom>
          <a:solidFill>
            <a:srgbClr val="72727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dirty="0">
                <a:latin typeface="Arial" panose="020B0604020202020204" pitchFamily="34" charset="0"/>
                <a:cs typeface="Arial" panose="020B0604020202020204" pitchFamily="34" charset="0"/>
              </a:rPr>
              <a:t>Initial solid or blood biopsy was</a:t>
            </a:r>
          </a:p>
          <a:p>
            <a:r>
              <a:rPr lang="en-GB" sz="1400" dirty="0">
                <a:latin typeface="Arial" panose="020B0604020202020204" pitchFamily="34" charset="0"/>
                <a:cs typeface="Arial" panose="020B0604020202020204" pitchFamily="34" charset="0"/>
              </a:rPr>
              <a:t>never performed</a:t>
            </a:r>
          </a:p>
        </p:txBody>
      </p:sp>
      <p:sp>
        <p:nvSpPr>
          <p:cNvPr id="15" name="TextBox 14">
            <a:extLst>
              <a:ext uri="{FF2B5EF4-FFF2-40B4-BE49-F238E27FC236}">
                <a16:creationId xmlns:a16="http://schemas.microsoft.com/office/drawing/2014/main" id="{50099022-6927-167F-4320-CC521694B1CF}"/>
              </a:ext>
            </a:extLst>
          </p:cNvPr>
          <p:cNvSpPr txBox="1"/>
          <p:nvPr/>
        </p:nvSpPr>
        <p:spPr>
          <a:xfrm>
            <a:off x="2506271" y="2027600"/>
            <a:ext cx="3858596" cy="576000"/>
          </a:xfrm>
          <a:prstGeom prst="roundRect">
            <a:avLst/>
          </a:prstGeom>
          <a:solidFill>
            <a:srgbClr val="72727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dirty="0">
                <a:latin typeface="Arial" panose="020B0604020202020204" pitchFamily="34" charset="0"/>
                <a:cs typeface="Arial" panose="020B0604020202020204" pitchFamily="34" charset="0"/>
              </a:rPr>
              <a:t>Initial biopsy/re-biopsy had insufficient tissue or tumour cell content</a:t>
            </a:r>
          </a:p>
        </p:txBody>
      </p:sp>
      <p:sp>
        <p:nvSpPr>
          <p:cNvPr id="16" name="TextBox 15">
            <a:extLst>
              <a:ext uri="{FF2B5EF4-FFF2-40B4-BE49-F238E27FC236}">
                <a16:creationId xmlns:a16="http://schemas.microsoft.com/office/drawing/2014/main" id="{ADB46D43-D374-B6AA-67F3-D0A318C51A5C}"/>
              </a:ext>
            </a:extLst>
          </p:cNvPr>
          <p:cNvSpPr txBox="1"/>
          <p:nvPr/>
        </p:nvSpPr>
        <p:spPr>
          <a:xfrm>
            <a:off x="2935298" y="2697171"/>
            <a:ext cx="3858596" cy="576000"/>
          </a:xfrm>
          <a:prstGeom prst="roundRect">
            <a:avLst/>
          </a:prstGeom>
          <a:solidFill>
            <a:srgbClr val="72727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dirty="0">
                <a:latin typeface="Arial" panose="020B0604020202020204" pitchFamily="34" charset="0"/>
                <a:cs typeface="Arial" panose="020B0604020202020204" pitchFamily="34" charset="0"/>
              </a:rPr>
              <a:t>Biospecimen</a:t>
            </a:r>
          </a:p>
          <a:p>
            <a:r>
              <a:rPr lang="en-GB" sz="1400" dirty="0">
                <a:latin typeface="Arial" panose="020B0604020202020204" pitchFamily="34" charset="0"/>
                <a:cs typeface="Arial" panose="020B0604020202020204" pitchFamily="34" charset="0"/>
              </a:rPr>
              <a:t>tumour cell content was overestimated</a:t>
            </a:r>
          </a:p>
        </p:txBody>
      </p:sp>
      <p:sp>
        <p:nvSpPr>
          <p:cNvPr id="17" name="TextBox 16">
            <a:extLst>
              <a:ext uri="{FF2B5EF4-FFF2-40B4-BE49-F238E27FC236}">
                <a16:creationId xmlns:a16="http://schemas.microsoft.com/office/drawing/2014/main" id="{6E068227-C673-DF5C-0EC3-1A563ED4548B}"/>
              </a:ext>
            </a:extLst>
          </p:cNvPr>
          <p:cNvSpPr txBox="1"/>
          <p:nvPr/>
        </p:nvSpPr>
        <p:spPr>
          <a:xfrm>
            <a:off x="3507932" y="3400192"/>
            <a:ext cx="3858596" cy="576000"/>
          </a:xfrm>
          <a:prstGeom prst="roundRect">
            <a:avLst/>
          </a:prstGeom>
          <a:solidFill>
            <a:srgbClr val="72727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dirty="0">
                <a:latin typeface="Arial" panose="020B0604020202020204" pitchFamily="34" charset="0"/>
                <a:cs typeface="Arial" panose="020B0604020202020204" pitchFamily="34" charset="0"/>
              </a:rPr>
              <a:t>Appropriate testing not ordered/ treatment began before testing was ordered</a:t>
            </a:r>
          </a:p>
        </p:txBody>
      </p:sp>
      <p:sp>
        <p:nvSpPr>
          <p:cNvPr id="18" name="TextBox 17">
            <a:extLst>
              <a:ext uri="{FF2B5EF4-FFF2-40B4-BE49-F238E27FC236}">
                <a16:creationId xmlns:a16="http://schemas.microsoft.com/office/drawing/2014/main" id="{AA696723-407F-348E-2E60-03063AF87066}"/>
              </a:ext>
            </a:extLst>
          </p:cNvPr>
          <p:cNvSpPr txBox="1"/>
          <p:nvPr/>
        </p:nvSpPr>
        <p:spPr>
          <a:xfrm>
            <a:off x="3982147" y="4082905"/>
            <a:ext cx="3858596" cy="576000"/>
          </a:xfrm>
          <a:prstGeom prst="roundRect">
            <a:avLst/>
          </a:prstGeom>
          <a:solidFill>
            <a:srgbClr val="72727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dirty="0">
                <a:latin typeface="Arial" panose="020B0604020202020204" pitchFamily="34" charset="0"/>
                <a:cs typeface="Arial" panose="020B0604020202020204" pitchFamily="34" charset="0"/>
              </a:rPr>
              <a:t>Biomarker testing provided inconclusive or false-negative results</a:t>
            </a:r>
          </a:p>
        </p:txBody>
      </p:sp>
      <p:sp>
        <p:nvSpPr>
          <p:cNvPr id="19" name="TextBox 18">
            <a:extLst>
              <a:ext uri="{FF2B5EF4-FFF2-40B4-BE49-F238E27FC236}">
                <a16:creationId xmlns:a16="http://schemas.microsoft.com/office/drawing/2014/main" id="{20FFE1ED-CC22-9180-3642-EFE7C0D20287}"/>
              </a:ext>
            </a:extLst>
          </p:cNvPr>
          <p:cNvSpPr txBox="1"/>
          <p:nvPr/>
        </p:nvSpPr>
        <p:spPr>
          <a:xfrm>
            <a:off x="4326699" y="4774556"/>
            <a:ext cx="3858596" cy="576000"/>
          </a:xfrm>
          <a:prstGeom prst="roundRect">
            <a:avLst/>
          </a:prstGeom>
          <a:solidFill>
            <a:srgbClr val="72727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dirty="0">
                <a:latin typeface="Arial" panose="020B0604020202020204" pitchFamily="34" charset="0"/>
                <a:cs typeface="Arial" panose="020B0604020202020204" pitchFamily="34" charset="0"/>
              </a:rPr>
              <a:t>Treatment was initiated before release of biomarker test results</a:t>
            </a:r>
          </a:p>
        </p:txBody>
      </p:sp>
      <p:sp>
        <p:nvSpPr>
          <p:cNvPr id="20" name="TextBox 19">
            <a:extLst>
              <a:ext uri="{FF2B5EF4-FFF2-40B4-BE49-F238E27FC236}">
                <a16:creationId xmlns:a16="http://schemas.microsoft.com/office/drawing/2014/main" id="{3F26EC28-D65D-F116-8C9E-4BA8AAA814F3}"/>
              </a:ext>
            </a:extLst>
          </p:cNvPr>
          <p:cNvSpPr txBox="1"/>
          <p:nvPr/>
        </p:nvSpPr>
        <p:spPr>
          <a:xfrm>
            <a:off x="4723477" y="5459079"/>
            <a:ext cx="3858596" cy="576000"/>
          </a:xfrm>
          <a:prstGeom prst="roundRect">
            <a:avLst/>
          </a:prstGeom>
          <a:solidFill>
            <a:srgbClr val="727274"/>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nchorCtr="0">
            <a:sp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400" dirty="0">
                <a:latin typeface="Arial" panose="020B0604020202020204" pitchFamily="34" charset="0"/>
                <a:cs typeface="Arial" panose="020B0604020202020204" pitchFamily="34" charset="0"/>
              </a:rPr>
              <a:t>Targeted treatment was not done despite positive biomarker test results</a:t>
            </a:r>
          </a:p>
        </p:txBody>
      </p:sp>
      <p:sp>
        <p:nvSpPr>
          <p:cNvPr id="21" name="TextBox 20">
            <a:extLst>
              <a:ext uri="{FF2B5EF4-FFF2-40B4-BE49-F238E27FC236}">
                <a16:creationId xmlns:a16="http://schemas.microsoft.com/office/drawing/2014/main" id="{1BCF8149-83BE-3C56-B9B6-5FE4894125E3}"/>
              </a:ext>
            </a:extLst>
          </p:cNvPr>
          <p:cNvSpPr txBox="1"/>
          <p:nvPr/>
        </p:nvSpPr>
        <p:spPr>
          <a:xfrm>
            <a:off x="-1017375" y="1348396"/>
            <a:ext cx="2882639" cy="548640"/>
          </a:xfrm>
          <a:prstGeom prst="rect">
            <a:avLst/>
          </a:prstGeom>
          <a:noFill/>
          <a:ln w="12700">
            <a:noFill/>
          </a:ln>
        </p:spPr>
        <p:txBody>
          <a:bodyPr wrap="square" lIns="0" tIns="0" rIns="0" bIns="0" rtlCol="0" anchor="ctr">
            <a:noAutofit/>
          </a:bodyPr>
          <a:lstStyle>
            <a:defPPr>
              <a:defRPr lang="en-US"/>
            </a:defPPr>
            <a:lvl1pPr algn="ctr">
              <a:defRPr sz="1300" b="1">
                <a:solidFill>
                  <a:schemeClr val="bg2"/>
                </a:solidFill>
                <a:cs typeface="Arial" pitchFamily="34" charset="0"/>
              </a:defRPr>
            </a:lvl1pPr>
          </a:lstStyle>
          <a:p>
            <a:pPr algn="r"/>
            <a:r>
              <a:rPr lang="en-GB" dirty="0">
                <a:solidFill>
                  <a:srgbClr val="505050"/>
                </a:solidFill>
                <a:latin typeface="Arial" panose="020B0604020202020204" pitchFamily="34" charset="0"/>
              </a:rPr>
              <a:t>Step 1</a:t>
            </a:r>
          </a:p>
          <a:p>
            <a:pPr algn="r"/>
            <a:r>
              <a:rPr lang="en-GB" dirty="0">
                <a:solidFill>
                  <a:srgbClr val="505050"/>
                </a:solidFill>
                <a:latin typeface="Arial" panose="020B0604020202020204" pitchFamily="34" charset="0"/>
              </a:rPr>
              <a:t>Biopsy referral</a:t>
            </a:r>
          </a:p>
        </p:txBody>
      </p:sp>
      <p:sp>
        <p:nvSpPr>
          <p:cNvPr id="22" name="TextBox 21">
            <a:extLst>
              <a:ext uri="{FF2B5EF4-FFF2-40B4-BE49-F238E27FC236}">
                <a16:creationId xmlns:a16="http://schemas.microsoft.com/office/drawing/2014/main" id="{60C304D2-014C-6755-59C3-4131DC33179C}"/>
              </a:ext>
            </a:extLst>
          </p:cNvPr>
          <p:cNvSpPr txBox="1"/>
          <p:nvPr/>
        </p:nvSpPr>
        <p:spPr>
          <a:xfrm>
            <a:off x="-522932" y="2031105"/>
            <a:ext cx="2882639" cy="548640"/>
          </a:xfrm>
          <a:prstGeom prst="rect">
            <a:avLst/>
          </a:prstGeom>
          <a:noFill/>
          <a:ln w="12700">
            <a:noFill/>
          </a:ln>
        </p:spPr>
        <p:txBody>
          <a:bodyPr wrap="square" lIns="0" tIns="0" rIns="0" bIns="0" rtlCol="0" anchor="ctr">
            <a:noAutofit/>
          </a:bodyPr>
          <a:lstStyle>
            <a:defPPr>
              <a:defRPr lang="en-US"/>
            </a:defPPr>
            <a:lvl1pPr algn="ctr">
              <a:defRPr sz="1300" b="1">
                <a:solidFill>
                  <a:schemeClr val="bg2"/>
                </a:solidFill>
                <a:cs typeface="Arial" pitchFamily="34" charset="0"/>
              </a:defRPr>
            </a:lvl1pPr>
          </a:lstStyle>
          <a:p>
            <a:pPr algn="r"/>
            <a:r>
              <a:rPr lang="en-GB" dirty="0">
                <a:solidFill>
                  <a:srgbClr val="505050"/>
                </a:solidFill>
                <a:latin typeface="Arial" panose="020B0604020202020204" pitchFamily="34" charset="0"/>
              </a:rPr>
              <a:t>Step 2</a:t>
            </a:r>
          </a:p>
          <a:p>
            <a:pPr algn="r"/>
            <a:r>
              <a:rPr lang="en-GB" dirty="0">
                <a:solidFill>
                  <a:srgbClr val="505050"/>
                </a:solidFill>
                <a:latin typeface="Arial" panose="020B0604020202020204" pitchFamily="34" charset="0"/>
              </a:rPr>
              <a:t>Specimen collection</a:t>
            </a:r>
          </a:p>
        </p:txBody>
      </p:sp>
      <p:sp>
        <p:nvSpPr>
          <p:cNvPr id="23" name="TextBox 22">
            <a:extLst>
              <a:ext uri="{FF2B5EF4-FFF2-40B4-BE49-F238E27FC236}">
                <a16:creationId xmlns:a16="http://schemas.microsoft.com/office/drawing/2014/main" id="{4EEEFFFD-62E4-A4A5-7FE7-F48F0F6539B6}"/>
              </a:ext>
            </a:extLst>
          </p:cNvPr>
          <p:cNvSpPr txBox="1"/>
          <p:nvPr/>
        </p:nvSpPr>
        <p:spPr>
          <a:xfrm>
            <a:off x="-97896" y="2708012"/>
            <a:ext cx="2882639" cy="548640"/>
          </a:xfrm>
          <a:prstGeom prst="rect">
            <a:avLst/>
          </a:prstGeom>
          <a:noFill/>
          <a:ln w="12700">
            <a:noFill/>
          </a:ln>
        </p:spPr>
        <p:txBody>
          <a:bodyPr wrap="square" lIns="0" tIns="0" rIns="0" bIns="0" rtlCol="0" anchor="ctr">
            <a:noAutofit/>
          </a:bodyPr>
          <a:lstStyle>
            <a:defPPr>
              <a:defRPr lang="en-US"/>
            </a:defPPr>
            <a:lvl1pPr algn="ctr">
              <a:defRPr sz="1300" b="1">
                <a:solidFill>
                  <a:schemeClr val="bg2"/>
                </a:solidFill>
                <a:cs typeface="Arial" pitchFamily="34" charset="0"/>
              </a:defRPr>
            </a:lvl1pPr>
          </a:lstStyle>
          <a:p>
            <a:pPr algn="r"/>
            <a:r>
              <a:rPr lang="en-GB" dirty="0">
                <a:solidFill>
                  <a:srgbClr val="505050"/>
                </a:solidFill>
                <a:latin typeface="Arial" panose="020B0604020202020204" pitchFamily="34" charset="0"/>
              </a:rPr>
              <a:t>Step 3</a:t>
            </a:r>
          </a:p>
          <a:p>
            <a:pPr algn="r"/>
            <a:r>
              <a:rPr lang="en-GB" dirty="0">
                <a:solidFill>
                  <a:srgbClr val="505050"/>
                </a:solidFill>
                <a:latin typeface="Arial" panose="020B0604020202020204" pitchFamily="34" charset="0"/>
              </a:rPr>
              <a:t>Specimen evaluation/pathology</a:t>
            </a:r>
          </a:p>
        </p:txBody>
      </p:sp>
      <p:sp>
        <p:nvSpPr>
          <p:cNvPr id="24" name="TextBox 23">
            <a:extLst>
              <a:ext uri="{FF2B5EF4-FFF2-40B4-BE49-F238E27FC236}">
                <a16:creationId xmlns:a16="http://schemas.microsoft.com/office/drawing/2014/main" id="{57599790-E926-CF89-9A44-B368A8E5BE86}"/>
              </a:ext>
            </a:extLst>
          </p:cNvPr>
          <p:cNvSpPr txBox="1"/>
          <p:nvPr/>
        </p:nvSpPr>
        <p:spPr>
          <a:xfrm>
            <a:off x="470974" y="3403696"/>
            <a:ext cx="2882639" cy="548640"/>
          </a:xfrm>
          <a:prstGeom prst="rect">
            <a:avLst/>
          </a:prstGeom>
          <a:noFill/>
          <a:ln w="12700">
            <a:noFill/>
          </a:ln>
        </p:spPr>
        <p:txBody>
          <a:bodyPr wrap="square" lIns="0" tIns="0" rIns="0" bIns="0" rtlCol="0" anchor="ctr">
            <a:noAutofit/>
          </a:bodyPr>
          <a:lstStyle>
            <a:defPPr>
              <a:defRPr lang="en-US"/>
            </a:defPPr>
            <a:lvl1pPr algn="ctr">
              <a:defRPr sz="1300" b="1">
                <a:solidFill>
                  <a:schemeClr val="bg2"/>
                </a:solidFill>
                <a:cs typeface="Arial" pitchFamily="34" charset="0"/>
              </a:defRPr>
            </a:lvl1pPr>
          </a:lstStyle>
          <a:p>
            <a:pPr algn="r"/>
            <a:r>
              <a:rPr lang="en-GB" dirty="0">
                <a:solidFill>
                  <a:srgbClr val="505050"/>
                </a:solidFill>
                <a:latin typeface="Arial" panose="020B0604020202020204" pitchFamily="34" charset="0"/>
              </a:rPr>
              <a:t>Step 4</a:t>
            </a:r>
          </a:p>
          <a:p>
            <a:pPr algn="r"/>
            <a:r>
              <a:rPr lang="en-GB" dirty="0">
                <a:solidFill>
                  <a:srgbClr val="505050"/>
                </a:solidFill>
                <a:latin typeface="Arial" panose="020B0604020202020204" pitchFamily="34" charset="0"/>
              </a:rPr>
              <a:t>Biomarker test ordering</a:t>
            </a:r>
          </a:p>
        </p:txBody>
      </p:sp>
      <p:sp>
        <p:nvSpPr>
          <p:cNvPr id="25" name="TextBox 24">
            <a:extLst>
              <a:ext uri="{FF2B5EF4-FFF2-40B4-BE49-F238E27FC236}">
                <a16:creationId xmlns:a16="http://schemas.microsoft.com/office/drawing/2014/main" id="{4E9C2816-962A-9243-CD97-FEF5AC3FFA5D}"/>
              </a:ext>
            </a:extLst>
          </p:cNvPr>
          <p:cNvSpPr txBox="1"/>
          <p:nvPr/>
        </p:nvSpPr>
        <p:spPr>
          <a:xfrm>
            <a:off x="950177" y="4094012"/>
            <a:ext cx="2882639" cy="548640"/>
          </a:xfrm>
          <a:prstGeom prst="rect">
            <a:avLst/>
          </a:prstGeom>
          <a:noFill/>
          <a:ln w="12700">
            <a:noFill/>
          </a:ln>
        </p:spPr>
        <p:txBody>
          <a:bodyPr wrap="square" lIns="0" tIns="0" rIns="0" bIns="0" rtlCol="0" anchor="ctr">
            <a:noAutofit/>
          </a:bodyPr>
          <a:lstStyle>
            <a:defPPr>
              <a:defRPr lang="en-US"/>
            </a:defPPr>
            <a:lvl1pPr algn="ctr">
              <a:defRPr sz="1300" b="1">
                <a:solidFill>
                  <a:schemeClr val="bg2"/>
                </a:solidFill>
                <a:cs typeface="Arial" pitchFamily="34" charset="0"/>
              </a:defRPr>
            </a:lvl1pPr>
          </a:lstStyle>
          <a:p>
            <a:pPr algn="r"/>
            <a:r>
              <a:rPr lang="en-GB" dirty="0">
                <a:solidFill>
                  <a:srgbClr val="505050"/>
                </a:solidFill>
                <a:latin typeface="Arial" panose="020B0604020202020204" pitchFamily="34" charset="0"/>
              </a:rPr>
              <a:t>Step 5</a:t>
            </a:r>
          </a:p>
          <a:p>
            <a:pPr algn="r"/>
            <a:r>
              <a:rPr lang="en-GB" dirty="0">
                <a:solidFill>
                  <a:srgbClr val="505050"/>
                </a:solidFill>
                <a:latin typeface="Arial" panose="020B0604020202020204" pitchFamily="34" charset="0"/>
              </a:rPr>
              <a:t>Biomarker testing performances</a:t>
            </a:r>
          </a:p>
        </p:txBody>
      </p:sp>
      <p:sp>
        <p:nvSpPr>
          <p:cNvPr id="26" name="TextBox 25">
            <a:extLst>
              <a:ext uri="{FF2B5EF4-FFF2-40B4-BE49-F238E27FC236}">
                <a16:creationId xmlns:a16="http://schemas.microsoft.com/office/drawing/2014/main" id="{064F6D4B-A166-228A-92AB-D84E3A1FCB8A}"/>
              </a:ext>
            </a:extLst>
          </p:cNvPr>
          <p:cNvSpPr txBox="1"/>
          <p:nvPr/>
        </p:nvSpPr>
        <p:spPr>
          <a:xfrm>
            <a:off x="1291760" y="4779876"/>
            <a:ext cx="2882639" cy="548640"/>
          </a:xfrm>
          <a:prstGeom prst="rect">
            <a:avLst/>
          </a:prstGeom>
          <a:noFill/>
          <a:ln w="12700">
            <a:noFill/>
          </a:ln>
        </p:spPr>
        <p:txBody>
          <a:bodyPr wrap="square" lIns="0" tIns="0" rIns="0" bIns="0" rtlCol="0" anchor="ctr">
            <a:noAutofit/>
          </a:bodyPr>
          <a:lstStyle>
            <a:defPPr>
              <a:defRPr lang="en-US"/>
            </a:defPPr>
            <a:lvl1pPr algn="ctr">
              <a:defRPr sz="1300" b="1">
                <a:solidFill>
                  <a:schemeClr val="bg2"/>
                </a:solidFill>
                <a:cs typeface="Arial" pitchFamily="34" charset="0"/>
              </a:defRPr>
            </a:lvl1pPr>
          </a:lstStyle>
          <a:p>
            <a:pPr algn="r"/>
            <a:r>
              <a:rPr lang="en-GB" dirty="0">
                <a:solidFill>
                  <a:srgbClr val="505050"/>
                </a:solidFill>
                <a:latin typeface="Arial" panose="020B0604020202020204" pitchFamily="34" charset="0"/>
              </a:rPr>
              <a:t>Step 6</a:t>
            </a:r>
          </a:p>
          <a:p>
            <a:pPr algn="r"/>
            <a:r>
              <a:rPr lang="en-GB" dirty="0">
                <a:solidFill>
                  <a:srgbClr val="505050"/>
                </a:solidFill>
                <a:latin typeface="Arial" panose="020B0604020202020204" pitchFamily="34" charset="0"/>
              </a:rPr>
              <a:t>Test result reporting</a:t>
            </a:r>
          </a:p>
        </p:txBody>
      </p:sp>
      <p:sp>
        <p:nvSpPr>
          <p:cNvPr id="29" name="TextBox 28">
            <a:extLst>
              <a:ext uri="{FF2B5EF4-FFF2-40B4-BE49-F238E27FC236}">
                <a16:creationId xmlns:a16="http://schemas.microsoft.com/office/drawing/2014/main" id="{EC0F9E8E-E01A-CBE1-5D18-8CEB60E7AB9D}"/>
              </a:ext>
            </a:extLst>
          </p:cNvPr>
          <p:cNvSpPr txBox="1"/>
          <p:nvPr/>
        </p:nvSpPr>
        <p:spPr>
          <a:xfrm>
            <a:off x="1689670" y="5466171"/>
            <a:ext cx="2882639" cy="548640"/>
          </a:xfrm>
          <a:prstGeom prst="rect">
            <a:avLst/>
          </a:prstGeom>
          <a:noFill/>
          <a:ln w="12700">
            <a:noFill/>
          </a:ln>
        </p:spPr>
        <p:txBody>
          <a:bodyPr wrap="square" lIns="0" tIns="0" rIns="0" bIns="0" rtlCol="0" anchor="ctr">
            <a:noAutofit/>
          </a:bodyPr>
          <a:lstStyle>
            <a:defPPr>
              <a:defRPr lang="en-US"/>
            </a:defPPr>
            <a:lvl1pPr algn="ctr">
              <a:defRPr sz="1300" b="1">
                <a:solidFill>
                  <a:schemeClr val="bg2"/>
                </a:solidFill>
                <a:cs typeface="Arial" pitchFamily="34" charset="0"/>
              </a:defRPr>
            </a:lvl1pPr>
          </a:lstStyle>
          <a:p>
            <a:pPr algn="r"/>
            <a:r>
              <a:rPr lang="en-GB" dirty="0">
                <a:solidFill>
                  <a:srgbClr val="505050"/>
                </a:solidFill>
                <a:latin typeface="Arial" panose="020B0604020202020204" pitchFamily="34" charset="0"/>
              </a:rPr>
              <a:t>Step 7</a:t>
            </a:r>
          </a:p>
          <a:p>
            <a:pPr algn="r"/>
            <a:r>
              <a:rPr lang="en-GB" dirty="0">
                <a:solidFill>
                  <a:srgbClr val="505050"/>
                </a:solidFill>
                <a:latin typeface="Arial" panose="020B0604020202020204" pitchFamily="34" charset="0"/>
              </a:rPr>
              <a:t>Treatment decision</a:t>
            </a:r>
          </a:p>
        </p:txBody>
      </p:sp>
      <p:sp>
        <p:nvSpPr>
          <p:cNvPr id="30" name="TextBox 29">
            <a:extLst>
              <a:ext uri="{FF2B5EF4-FFF2-40B4-BE49-F238E27FC236}">
                <a16:creationId xmlns:a16="http://schemas.microsoft.com/office/drawing/2014/main" id="{7729D5FA-4510-090E-92C3-33BFF165E811}"/>
              </a:ext>
            </a:extLst>
          </p:cNvPr>
          <p:cNvSpPr txBox="1"/>
          <p:nvPr/>
        </p:nvSpPr>
        <p:spPr>
          <a:xfrm>
            <a:off x="8655445" y="2995869"/>
            <a:ext cx="3046582" cy="1030651"/>
          </a:xfrm>
          <a:prstGeom prst="rect">
            <a:avLst/>
          </a:prstGeom>
          <a:solidFill>
            <a:schemeClr val="accent1"/>
          </a:solidFill>
          <a:ln w="12700">
            <a:noFill/>
          </a:ln>
        </p:spPr>
        <p:txBody>
          <a:bodyPr wrap="square" lIns="0" tIns="0" rIns="0" bIns="0" rtlCol="0" anchor="ctr">
            <a:noAutofit/>
          </a:bodyPr>
          <a:lstStyle/>
          <a:p>
            <a:pPr algn="ctr"/>
            <a:r>
              <a:rPr lang="en-GB" sz="1600" b="1" dirty="0">
                <a:solidFill>
                  <a:schemeClr val="accent4"/>
                </a:solidFill>
                <a:latin typeface="Arial" panose="020B0604020202020204" pitchFamily="34" charset="0"/>
                <a:cs typeface="Arial" panose="020B0604020202020204" pitchFamily="34" charset="0"/>
              </a:rPr>
              <a:t>% of eligible patients ‘lost’ to receive targeted therapy because of each gap</a:t>
            </a:r>
          </a:p>
        </p:txBody>
      </p:sp>
      <p:cxnSp>
        <p:nvCxnSpPr>
          <p:cNvPr id="84" name="Connector: Elbow 83">
            <a:extLst>
              <a:ext uri="{FF2B5EF4-FFF2-40B4-BE49-F238E27FC236}">
                <a16:creationId xmlns:a16="http://schemas.microsoft.com/office/drawing/2014/main" id="{52467FED-BD91-66B3-041B-FD0CCB9E53B2}"/>
              </a:ext>
            </a:extLst>
          </p:cNvPr>
          <p:cNvCxnSpPr>
            <a:cxnSpLocks/>
            <a:stCxn id="31" idx="3"/>
            <a:endCxn id="30" idx="0"/>
          </p:cNvCxnSpPr>
          <p:nvPr/>
        </p:nvCxnSpPr>
        <p:spPr>
          <a:xfrm>
            <a:off x="6607796" y="1631076"/>
            <a:ext cx="3570940" cy="1364793"/>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975CD74D-3EDD-BE6D-5747-0A75391F72DE}"/>
              </a:ext>
            </a:extLst>
          </p:cNvPr>
          <p:cNvCxnSpPr>
            <a:cxnSpLocks/>
            <a:stCxn id="30" idx="2"/>
            <a:endCxn id="39" idx="3"/>
          </p:cNvCxnSpPr>
          <p:nvPr/>
        </p:nvCxnSpPr>
        <p:spPr>
          <a:xfrm rot="5400000">
            <a:off x="8908024" y="4476366"/>
            <a:ext cx="1720559" cy="820867"/>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29816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43F3C80-89FD-4091-B535-4BE5A0D9A0C8}"/>
              </a:ext>
            </a:extLst>
          </p:cNvPr>
          <p:cNvSpPr txBox="1"/>
          <p:nvPr/>
        </p:nvSpPr>
        <p:spPr>
          <a:xfrm>
            <a:off x="8146282" y="1278998"/>
            <a:ext cx="1752504" cy="4125472"/>
          </a:xfrm>
          <a:prstGeom prst="roundRect">
            <a:avLst>
              <a:gd name="adj" fmla="val 13055"/>
            </a:avLst>
          </a:prstGeom>
          <a:solidFill>
            <a:schemeClr val="tx2"/>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0" tIns="0" rIns="0" bIns="0">
            <a:noAutofit/>
          </a:bodyPr>
          <a:lstStyle/>
          <a:p>
            <a:pPr algn="ctr"/>
            <a:r>
              <a:rPr lang="en-GB" sz="1200" b="1" dirty="0">
                <a:solidFill>
                  <a:schemeClr val="bg1"/>
                </a:solidFill>
                <a:latin typeface="Arial" panose="020B0604020202020204" pitchFamily="34" charset="0"/>
                <a:cs typeface="Arial" panose="020B0604020202020204" pitchFamily="34" charset="0"/>
              </a:rPr>
              <a:t>Broad-range biomarker testing modalities take longer </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to release results</a:t>
            </a:r>
            <a:r>
              <a:rPr lang="en-GB" sz="1200" b="1" baseline="30000" dirty="0">
                <a:solidFill>
                  <a:schemeClr val="bg1"/>
                </a:solidFill>
                <a:latin typeface="Arial" panose="020B0604020202020204" pitchFamily="34" charset="0"/>
                <a:cs typeface="Arial" panose="020B0604020202020204" pitchFamily="34" charset="0"/>
              </a:rPr>
              <a:t>2</a:t>
            </a:r>
            <a:br>
              <a:rPr lang="en-GB" sz="1200" b="1" dirty="0">
                <a:solidFill>
                  <a:schemeClr val="bg1"/>
                </a:solidFill>
                <a:latin typeface="Arial" panose="020B0604020202020204" pitchFamily="34" charset="0"/>
                <a:cs typeface="Arial" panose="020B0604020202020204" pitchFamily="34" charset="0"/>
              </a:rPr>
            </a:b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PCR-based tests: </a:t>
            </a:r>
            <a:br>
              <a:rPr lang="en-GB" sz="1200" dirty="0">
                <a:solidFill>
                  <a:schemeClr val="bg1"/>
                </a:solidFill>
                <a:latin typeface="Arial" panose="020B0604020202020204" pitchFamily="34" charset="0"/>
                <a:cs typeface="Arial" panose="020B0604020202020204" pitchFamily="34" charset="0"/>
              </a:rPr>
            </a:br>
            <a:r>
              <a:rPr lang="en-GB" sz="1200" dirty="0">
                <a:solidFill>
                  <a:schemeClr val="bg1"/>
                </a:solidFill>
                <a:latin typeface="Arial" panose="020B0604020202020204" pitchFamily="34" charset="0"/>
                <a:cs typeface="Arial" panose="020B0604020202020204" pitchFamily="34" charset="0"/>
              </a:rPr>
              <a:t>1-4 days </a:t>
            </a:r>
          </a:p>
          <a:p>
            <a:pPr algn="ctr"/>
            <a:r>
              <a:rPr lang="en-GB" sz="1200" dirty="0">
                <a:solidFill>
                  <a:schemeClr val="bg1"/>
                </a:solidFill>
                <a:latin typeface="Arial" panose="020B0604020202020204" pitchFamily="34" charset="0"/>
                <a:cs typeface="Arial" panose="020B0604020202020204" pitchFamily="34" charset="0"/>
              </a:rPr>
              <a:t>NGS: 7-20 days/weeks </a:t>
            </a:r>
          </a:p>
        </p:txBody>
      </p:sp>
      <p:sp>
        <p:nvSpPr>
          <p:cNvPr id="49" name="TextBox 48">
            <a:extLst>
              <a:ext uri="{FF2B5EF4-FFF2-40B4-BE49-F238E27FC236}">
                <a16:creationId xmlns:a16="http://schemas.microsoft.com/office/drawing/2014/main" id="{08109D47-3059-3BC0-1941-1A20B9456E39}"/>
              </a:ext>
            </a:extLst>
          </p:cNvPr>
          <p:cNvSpPr txBox="1"/>
          <p:nvPr/>
        </p:nvSpPr>
        <p:spPr>
          <a:xfrm>
            <a:off x="544881" y="3162865"/>
            <a:ext cx="1172764" cy="757667"/>
          </a:xfrm>
          <a:prstGeom prst="roundRect">
            <a:avLst/>
          </a:prstGeom>
          <a:solidFill>
            <a:schemeClr val="accent1"/>
          </a:solidFill>
          <a:ln w="12700">
            <a:noFill/>
          </a:ln>
        </p:spPr>
        <p:txBody>
          <a:bodyPr wrap="square" lIns="91440" tIns="91440" rIns="91440" bIns="91440" rtlCol="0" anchor="ctr">
            <a:noAutofit/>
          </a:bodyPr>
          <a:lstStyle/>
          <a:p>
            <a:pPr algn="ctr"/>
            <a:r>
              <a:rPr lang="en-GB" sz="1200" b="1" dirty="0">
                <a:solidFill>
                  <a:schemeClr val="bg1"/>
                </a:solidFill>
                <a:latin typeface="Arial" panose="020B0604020202020204" pitchFamily="34" charset="0"/>
                <a:cs typeface="Arial" panose="020B0604020202020204" pitchFamily="34" charset="0"/>
              </a:rPr>
              <a:t>Visit to primary care provider</a:t>
            </a:r>
            <a:r>
              <a:rPr lang="en-GB" sz="1200" b="1" baseline="30000" dirty="0">
                <a:solidFill>
                  <a:schemeClr val="bg1"/>
                </a:solidFill>
                <a:latin typeface="Arial" panose="020B0604020202020204" pitchFamily="34" charset="0"/>
                <a:cs typeface="Arial" panose="020B0604020202020204" pitchFamily="34" charset="0"/>
              </a:rPr>
              <a:t>1</a:t>
            </a:r>
          </a:p>
        </p:txBody>
      </p:sp>
      <p:sp>
        <p:nvSpPr>
          <p:cNvPr id="50" name="TextBox 49">
            <a:extLst>
              <a:ext uri="{FF2B5EF4-FFF2-40B4-BE49-F238E27FC236}">
                <a16:creationId xmlns:a16="http://schemas.microsoft.com/office/drawing/2014/main" id="{C26B4B52-6AE2-F2BD-C5C5-52DCC466C84F}"/>
              </a:ext>
            </a:extLst>
          </p:cNvPr>
          <p:cNvSpPr txBox="1"/>
          <p:nvPr/>
        </p:nvSpPr>
        <p:spPr>
          <a:xfrm>
            <a:off x="1967287" y="3173712"/>
            <a:ext cx="3114903" cy="2121734"/>
          </a:xfrm>
          <a:prstGeom prst="roundRect">
            <a:avLst>
              <a:gd name="adj" fmla="val 7939"/>
            </a:avLst>
          </a:prstGeom>
          <a:solidFill>
            <a:schemeClr val="accent1"/>
          </a:solidFill>
          <a:ln w="12700">
            <a:noFill/>
          </a:ln>
        </p:spPr>
        <p:txBody>
          <a:bodyPr wrap="square" lIns="91440" tIns="91440" rIns="91440" bIns="0" rtlCol="0" anchor="t">
            <a:noAutofit/>
          </a:bodyPr>
          <a:lstStyle/>
          <a:p>
            <a:pPr algn="ctr"/>
            <a:r>
              <a:rPr lang="en-GB" sz="1200" b="1" dirty="0">
                <a:solidFill>
                  <a:schemeClr val="bg1"/>
                </a:solidFill>
                <a:latin typeface="Arial" panose="020B0604020202020204" pitchFamily="34" charset="0"/>
                <a:cs typeface="Arial" panose="020B0604020202020204" pitchFamily="34" charset="0"/>
              </a:rPr>
              <a:t>Referral to a thoracic surgeon, interventional radiologist, or pulmonologist, then biopsy</a:t>
            </a:r>
            <a:r>
              <a:rPr lang="en-GB" sz="1200" b="1" baseline="30000" dirty="0">
                <a:solidFill>
                  <a:schemeClr val="bg1"/>
                </a:solidFill>
                <a:latin typeface="Arial" panose="020B0604020202020204" pitchFamily="34" charset="0"/>
                <a:cs typeface="Arial" panose="020B0604020202020204" pitchFamily="34" charset="0"/>
              </a:rPr>
              <a:t>1</a:t>
            </a:r>
            <a:endParaRPr lang="en-GB" sz="1200" b="1" dirty="0">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4DBBF21D-3B0E-370A-A601-A07459017AF8}"/>
              </a:ext>
            </a:extLst>
          </p:cNvPr>
          <p:cNvSpPr txBox="1"/>
          <p:nvPr/>
        </p:nvSpPr>
        <p:spPr>
          <a:xfrm>
            <a:off x="5668380" y="3173712"/>
            <a:ext cx="1802284" cy="2121734"/>
          </a:xfrm>
          <a:prstGeom prst="roundRect">
            <a:avLst>
              <a:gd name="adj" fmla="val 12172"/>
            </a:avLst>
          </a:prstGeom>
          <a:solidFill>
            <a:schemeClr val="accent1"/>
          </a:solidFill>
          <a:ln w="12700">
            <a:noFill/>
          </a:ln>
        </p:spPr>
        <p:txBody>
          <a:bodyPr wrap="square" lIns="91440" tIns="91440" rIns="91440" bIns="0" rtlCol="0" anchor="t">
            <a:noAutofit/>
          </a:bodyPr>
          <a:lstStyle/>
          <a:p>
            <a:pPr algn="ctr"/>
            <a:r>
              <a:rPr lang="en-GB" sz="1200" b="1" dirty="0">
                <a:solidFill>
                  <a:schemeClr val="bg1"/>
                </a:solidFill>
                <a:latin typeface="Arial" panose="020B0604020202020204" pitchFamily="34" charset="0"/>
                <a:cs typeface="Arial" panose="020B0604020202020204" pitchFamily="34" charset="0"/>
              </a:rPr>
              <a:t>Referral to an oncologist; molecular testing ordered</a:t>
            </a:r>
            <a:r>
              <a:rPr lang="en-GB" sz="1200" b="1" baseline="30000" dirty="0">
                <a:solidFill>
                  <a:schemeClr val="bg1"/>
                </a:solidFill>
                <a:latin typeface="Arial" panose="020B0604020202020204" pitchFamily="34" charset="0"/>
                <a:cs typeface="Arial" panose="020B0604020202020204" pitchFamily="34" charset="0"/>
              </a:rPr>
              <a:t>1</a:t>
            </a:r>
            <a:endParaRPr lang="en-GB" sz="1200" b="1"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E637A1A-6B9B-9577-8A08-107F4187DFB8}"/>
              </a:ext>
            </a:extLst>
          </p:cNvPr>
          <p:cNvSpPr txBox="1"/>
          <p:nvPr/>
        </p:nvSpPr>
        <p:spPr>
          <a:xfrm>
            <a:off x="8232809" y="3173712"/>
            <a:ext cx="1579449" cy="2121734"/>
          </a:xfrm>
          <a:prstGeom prst="roundRect">
            <a:avLst>
              <a:gd name="adj" fmla="val 10805"/>
            </a:avLst>
          </a:prstGeom>
          <a:solidFill>
            <a:schemeClr val="accent1"/>
          </a:solidFill>
          <a:ln w="12700">
            <a:noFill/>
          </a:ln>
        </p:spPr>
        <p:txBody>
          <a:bodyPr wrap="square" lIns="91440" tIns="91440" rIns="91440" bIns="0" rtlCol="0" anchor="t">
            <a:noAutofit/>
          </a:bodyPr>
          <a:lstStyle/>
          <a:p>
            <a:pPr algn="ctr"/>
            <a:r>
              <a:rPr lang="en-GB" sz="1200" b="1" dirty="0">
                <a:solidFill>
                  <a:schemeClr val="bg1"/>
                </a:solidFill>
                <a:latin typeface="Arial" panose="020B0604020202020204" pitchFamily="34" charset="0"/>
                <a:cs typeface="Arial" panose="020B0604020202020204" pitchFamily="34" charset="0"/>
              </a:rPr>
              <a:t>Results of </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molecular testing</a:t>
            </a:r>
            <a:r>
              <a:rPr lang="en-GB" sz="1200" b="1" baseline="30000" dirty="0">
                <a:solidFill>
                  <a:schemeClr val="bg1"/>
                </a:solidFill>
                <a:latin typeface="Arial" panose="020B0604020202020204" pitchFamily="34" charset="0"/>
                <a:cs typeface="Arial" panose="020B0604020202020204" pitchFamily="34" charset="0"/>
              </a:rPr>
              <a:t>1</a:t>
            </a:r>
            <a:endParaRPr lang="en-GB" sz="1200" b="1" dirty="0">
              <a:solidFill>
                <a:schemeClr val="bg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EAD9A97F-1AC1-4EA7-93CC-AFA4432FF349}"/>
              </a:ext>
            </a:extLst>
          </p:cNvPr>
          <p:cNvSpPr>
            <a:spLocks noGrp="1"/>
          </p:cNvSpPr>
          <p:nvPr>
            <p:ph type="title"/>
          </p:nvPr>
        </p:nvSpPr>
        <p:spPr>
          <a:xfrm>
            <a:off x="619201" y="259200"/>
            <a:ext cx="10963199" cy="864000"/>
          </a:xfrm>
        </p:spPr>
        <p:txBody>
          <a:bodyPr lIns="0" tIns="0" rIns="0" bIns="0">
            <a:noAutofit/>
          </a:bodyPr>
          <a:lstStyle/>
          <a:p>
            <a:r>
              <a:rPr lang="en-GB" dirty="0"/>
              <a:t>Challenges in the real world contribute to delays in patients’ diagnostic journeys</a:t>
            </a:r>
          </a:p>
        </p:txBody>
      </p:sp>
      <p:sp>
        <p:nvSpPr>
          <p:cNvPr id="5" name="Slide Number Placeholder 4">
            <a:extLst>
              <a:ext uri="{FF2B5EF4-FFF2-40B4-BE49-F238E27FC236}">
                <a16:creationId xmlns:a16="http://schemas.microsoft.com/office/drawing/2014/main" id="{AFD74743-E269-2531-B526-19476A19E08D}"/>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43</a:t>
            </a:fld>
            <a:endParaRPr lang="en-GB" dirty="0"/>
          </a:p>
        </p:txBody>
      </p:sp>
      <p:sp>
        <p:nvSpPr>
          <p:cNvPr id="6" name="Content Placeholder 5">
            <a:extLst>
              <a:ext uri="{FF2B5EF4-FFF2-40B4-BE49-F238E27FC236}">
                <a16:creationId xmlns:a16="http://schemas.microsoft.com/office/drawing/2014/main" id="{D58B28AB-62A3-AAE0-9B14-7C4255ED327A}"/>
              </a:ext>
            </a:extLst>
          </p:cNvPr>
          <p:cNvSpPr>
            <a:spLocks noGrp="1"/>
          </p:cNvSpPr>
          <p:nvPr>
            <p:ph sz="quarter" idx="15"/>
          </p:nvPr>
        </p:nvSpPr>
        <p:spPr>
          <a:xfrm>
            <a:off x="620183" y="6259302"/>
            <a:ext cx="10180339" cy="365125"/>
          </a:xfrm>
        </p:spPr>
        <p:txBody>
          <a:bodyPr/>
          <a:lstStyle/>
          <a:p>
            <a:r>
              <a:rPr lang="en-GB" dirty="0">
                <a:solidFill>
                  <a:schemeClr val="tx2"/>
                </a:solidFill>
              </a:rPr>
              <a:t>NGS, next-generation sequencing; PCR, polymerase chain reaction</a:t>
            </a:r>
          </a:p>
          <a:p>
            <a:r>
              <a:rPr lang="en-GB" dirty="0">
                <a:solidFill>
                  <a:schemeClr val="tx2"/>
                </a:solidFill>
              </a:rPr>
              <a:t>1. Gregg JP, et al. Transl Lung Cancer Res. 2019;8:286-301; 2. Pennell NA, et al. Am Soc Clin Oncol Educ Book. 2019;39:531-542; 3. Loong H, personal experience</a:t>
            </a:r>
          </a:p>
        </p:txBody>
      </p:sp>
      <p:sp>
        <p:nvSpPr>
          <p:cNvPr id="2" name="Pentagon 2">
            <a:extLst>
              <a:ext uri="{FF2B5EF4-FFF2-40B4-BE49-F238E27FC236}">
                <a16:creationId xmlns:a16="http://schemas.microsoft.com/office/drawing/2014/main" id="{6EAEB5EC-C43C-F023-9FAD-0D54F2DA132D}"/>
              </a:ext>
            </a:extLst>
          </p:cNvPr>
          <p:cNvSpPr/>
          <p:nvPr/>
        </p:nvSpPr>
        <p:spPr>
          <a:xfrm>
            <a:off x="263351" y="4436948"/>
            <a:ext cx="11461285" cy="709999"/>
          </a:xfrm>
          <a:prstGeom prst="homePlate">
            <a:avLst>
              <a:gd name="adj" fmla="val 24312"/>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1218072"/>
            <a:endParaRPr lang="en-GB" sz="1399" spc="-40" dirty="0">
              <a:solidFill>
                <a:schemeClr val="tx1"/>
              </a:solidFill>
              <a:latin typeface="Arial"/>
            </a:endParaRPr>
          </a:p>
        </p:txBody>
      </p:sp>
      <p:sp>
        <p:nvSpPr>
          <p:cNvPr id="40" name="TextBox 39">
            <a:extLst>
              <a:ext uri="{FF2B5EF4-FFF2-40B4-BE49-F238E27FC236}">
                <a16:creationId xmlns:a16="http://schemas.microsoft.com/office/drawing/2014/main" id="{935D0822-8D24-78B5-58F2-FA9842F41C00}"/>
              </a:ext>
            </a:extLst>
          </p:cNvPr>
          <p:cNvSpPr txBox="1"/>
          <p:nvPr/>
        </p:nvSpPr>
        <p:spPr>
          <a:xfrm>
            <a:off x="653953"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Day 0</a:t>
            </a:r>
          </a:p>
        </p:txBody>
      </p:sp>
      <p:sp>
        <p:nvSpPr>
          <p:cNvPr id="41" name="TextBox 40">
            <a:extLst>
              <a:ext uri="{FF2B5EF4-FFF2-40B4-BE49-F238E27FC236}">
                <a16:creationId xmlns:a16="http://schemas.microsoft.com/office/drawing/2014/main" id="{3C7213EF-C628-0286-2E19-9A66060FACEB}"/>
              </a:ext>
            </a:extLst>
          </p:cNvPr>
          <p:cNvSpPr txBox="1"/>
          <p:nvPr/>
        </p:nvSpPr>
        <p:spPr>
          <a:xfrm>
            <a:off x="1874886"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1</a:t>
            </a:r>
          </a:p>
        </p:txBody>
      </p:sp>
      <p:sp>
        <p:nvSpPr>
          <p:cNvPr id="42" name="TextBox 41">
            <a:extLst>
              <a:ext uri="{FF2B5EF4-FFF2-40B4-BE49-F238E27FC236}">
                <a16:creationId xmlns:a16="http://schemas.microsoft.com/office/drawing/2014/main" id="{0C6DF0C7-8A9F-089B-7616-EE13181A96DD}"/>
              </a:ext>
            </a:extLst>
          </p:cNvPr>
          <p:cNvSpPr txBox="1"/>
          <p:nvPr/>
        </p:nvSpPr>
        <p:spPr>
          <a:xfrm>
            <a:off x="3095819"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2</a:t>
            </a:r>
          </a:p>
        </p:txBody>
      </p:sp>
      <p:sp>
        <p:nvSpPr>
          <p:cNvPr id="43" name="TextBox 42">
            <a:extLst>
              <a:ext uri="{FF2B5EF4-FFF2-40B4-BE49-F238E27FC236}">
                <a16:creationId xmlns:a16="http://schemas.microsoft.com/office/drawing/2014/main" id="{BBD07599-CD7C-B5B5-0BC7-CBB0831AEC80}"/>
              </a:ext>
            </a:extLst>
          </p:cNvPr>
          <p:cNvSpPr txBox="1"/>
          <p:nvPr/>
        </p:nvSpPr>
        <p:spPr>
          <a:xfrm>
            <a:off x="4316752"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3</a:t>
            </a:r>
          </a:p>
        </p:txBody>
      </p:sp>
      <p:sp>
        <p:nvSpPr>
          <p:cNvPr id="44" name="TextBox 43">
            <a:extLst>
              <a:ext uri="{FF2B5EF4-FFF2-40B4-BE49-F238E27FC236}">
                <a16:creationId xmlns:a16="http://schemas.microsoft.com/office/drawing/2014/main" id="{5BBE6D30-6E3A-B6C7-8A95-C06BE1D72C1D}"/>
              </a:ext>
            </a:extLst>
          </p:cNvPr>
          <p:cNvSpPr txBox="1"/>
          <p:nvPr/>
        </p:nvSpPr>
        <p:spPr>
          <a:xfrm>
            <a:off x="5537685"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4</a:t>
            </a:r>
          </a:p>
        </p:txBody>
      </p:sp>
      <p:sp>
        <p:nvSpPr>
          <p:cNvPr id="45" name="TextBox 44">
            <a:extLst>
              <a:ext uri="{FF2B5EF4-FFF2-40B4-BE49-F238E27FC236}">
                <a16:creationId xmlns:a16="http://schemas.microsoft.com/office/drawing/2014/main" id="{59AF5B68-C24B-94D2-AF07-7CB4CED55D6C}"/>
              </a:ext>
            </a:extLst>
          </p:cNvPr>
          <p:cNvSpPr txBox="1"/>
          <p:nvPr/>
        </p:nvSpPr>
        <p:spPr>
          <a:xfrm>
            <a:off x="6758618"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5</a:t>
            </a:r>
          </a:p>
        </p:txBody>
      </p:sp>
      <p:sp>
        <p:nvSpPr>
          <p:cNvPr id="46" name="TextBox 45">
            <a:extLst>
              <a:ext uri="{FF2B5EF4-FFF2-40B4-BE49-F238E27FC236}">
                <a16:creationId xmlns:a16="http://schemas.microsoft.com/office/drawing/2014/main" id="{C5227BC4-6049-6170-3FF6-EAD86DD64A39}"/>
              </a:ext>
            </a:extLst>
          </p:cNvPr>
          <p:cNvSpPr txBox="1"/>
          <p:nvPr/>
        </p:nvSpPr>
        <p:spPr>
          <a:xfrm>
            <a:off x="7979551"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6</a:t>
            </a:r>
          </a:p>
        </p:txBody>
      </p:sp>
      <p:sp>
        <p:nvSpPr>
          <p:cNvPr id="47" name="TextBox 46">
            <a:extLst>
              <a:ext uri="{FF2B5EF4-FFF2-40B4-BE49-F238E27FC236}">
                <a16:creationId xmlns:a16="http://schemas.microsoft.com/office/drawing/2014/main" id="{FE5BC32D-44C6-24C5-0CF8-61653ED24073}"/>
              </a:ext>
            </a:extLst>
          </p:cNvPr>
          <p:cNvSpPr txBox="1"/>
          <p:nvPr/>
        </p:nvSpPr>
        <p:spPr>
          <a:xfrm>
            <a:off x="9200484"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7</a:t>
            </a:r>
          </a:p>
        </p:txBody>
      </p:sp>
      <p:sp>
        <p:nvSpPr>
          <p:cNvPr id="48" name="TextBox 47">
            <a:extLst>
              <a:ext uri="{FF2B5EF4-FFF2-40B4-BE49-F238E27FC236}">
                <a16:creationId xmlns:a16="http://schemas.microsoft.com/office/drawing/2014/main" id="{0CBFC66A-132F-E7B2-1F64-A0D0FA4B374C}"/>
              </a:ext>
            </a:extLst>
          </p:cNvPr>
          <p:cNvSpPr txBox="1"/>
          <p:nvPr/>
        </p:nvSpPr>
        <p:spPr>
          <a:xfrm>
            <a:off x="10421419" y="4667534"/>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8</a:t>
            </a:r>
          </a:p>
        </p:txBody>
      </p:sp>
      <p:sp>
        <p:nvSpPr>
          <p:cNvPr id="54" name="TextBox 53">
            <a:extLst>
              <a:ext uri="{FF2B5EF4-FFF2-40B4-BE49-F238E27FC236}">
                <a16:creationId xmlns:a16="http://schemas.microsoft.com/office/drawing/2014/main" id="{CCC57A5E-6AF0-5E84-5485-2F3F4A17A716}"/>
              </a:ext>
            </a:extLst>
          </p:cNvPr>
          <p:cNvSpPr txBox="1"/>
          <p:nvPr/>
        </p:nvSpPr>
        <p:spPr>
          <a:xfrm>
            <a:off x="10221838" y="2252005"/>
            <a:ext cx="1307120" cy="1683515"/>
          </a:xfrm>
          <a:prstGeom prst="roundRect">
            <a:avLst>
              <a:gd name="adj" fmla="val 9363"/>
            </a:avLst>
          </a:prstGeom>
          <a:solidFill>
            <a:schemeClr val="accent3"/>
          </a:solidFill>
          <a:ln w="12700">
            <a:noFill/>
            <a:prstDash val="dash"/>
          </a:ln>
        </p:spPr>
        <p:txBody>
          <a:bodyPr wrap="square" lIns="0" tIns="0" rIns="0" bIns="0" rtlCol="0" anchor="ctr">
            <a:noAutofit/>
          </a:bodyPr>
          <a:lstStyle/>
          <a:p>
            <a:pPr algn="ctr"/>
            <a:r>
              <a:rPr lang="en-GB" sz="1200" b="1" dirty="0">
                <a:solidFill>
                  <a:schemeClr val="tx1">
                    <a:lumMod val="50000"/>
                  </a:schemeClr>
                </a:solidFill>
                <a:latin typeface="Arial" panose="020B0604020202020204" pitchFamily="34" charset="0"/>
                <a:cs typeface="Arial" panose="020B0604020202020204" pitchFamily="34" charset="0"/>
              </a:rPr>
              <a:t>Further delays due to inadequate staging, insufficient tissue, </a:t>
            </a:r>
          </a:p>
          <a:p>
            <a:pPr algn="ctr"/>
            <a:r>
              <a:rPr lang="en-GB" sz="1200" b="1" dirty="0">
                <a:solidFill>
                  <a:schemeClr val="tx1">
                    <a:lumMod val="50000"/>
                  </a:schemeClr>
                </a:solidFill>
                <a:latin typeface="Arial" panose="020B0604020202020204" pitchFamily="34" charset="0"/>
                <a:cs typeface="Arial" panose="020B0604020202020204" pitchFamily="34" charset="0"/>
              </a:rPr>
              <a:t>re-biopsy, </a:t>
            </a:r>
            <a:br>
              <a:rPr lang="en-GB" sz="1200" b="1" dirty="0">
                <a:solidFill>
                  <a:schemeClr val="tx1">
                    <a:lumMod val="50000"/>
                  </a:schemeClr>
                </a:solidFill>
                <a:latin typeface="Arial" panose="020B0604020202020204" pitchFamily="34" charset="0"/>
                <a:cs typeface="Arial" panose="020B0604020202020204" pitchFamily="34" charset="0"/>
              </a:rPr>
            </a:br>
            <a:r>
              <a:rPr lang="en-GB" sz="1200" b="1" dirty="0">
                <a:solidFill>
                  <a:schemeClr val="tx1">
                    <a:lumMod val="50000"/>
                  </a:schemeClr>
                </a:solidFill>
                <a:latin typeface="Arial" panose="020B0604020202020204" pitchFamily="34" charset="0"/>
                <a:cs typeface="Arial" panose="020B0604020202020204" pitchFamily="34" charset="0"/>
              </a:rPr>
              <a:t>re-testing, etc</a:t>
            </a:r>
          </a:p>
        </p:txBody>
      </p:sp>
      <p:cxnSp>
        <p:nvCxnSpPr>
          <p:cNvPr id="56" name="Straight Connector 55">
            <a:extLst>
              <a:ext uri="{FF2B5EF4-FFF2-40B4-BE49-F238E27FC236}">
                <a16:creationId xmlns:a16="http://schemas.microsoft.com/office/drawing/2014/main" id="{A1343CB9-87C3-1E80-88AA-6C7798A95DA3}"/>
              </a:ext>
            </a:extLst>
          </p:cNvPr>
          <p:cNvCxnSpPr>
            <a:cxnSpLocks/>
          </p:cNvCxnSpPr>
          <p:nvPr/>
        </p:nvCxnSpPr>
        <p:spPr>
          <a:xfrm flipV="1">
            <a:off x="1084897" y="3927169"/>
            <a:ext cx="0" cy="616513"/>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EDFE5B3-73F2-7D55-0A40-E71ED9BA8211}"/>
              </a:ext>
            </a:extLst>
          </p:cNvPr>
          <p:cNvCxnSpPr>
            <a:cxnSpLocks/>
          </p:cNvCxnSpPr>
          <p:nvPr/>
        </p:nvCxnSpPr>
        <p:spPr>
          <a:xfrm flipV="1">
            <a:off x="10830780" y="3927169"/>
            <a:ext cx="0" cy="616513"/>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49398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42"/>
          <p:cNvSpPr txBox="1">
            <a:spLocks noGrp="1"/>
          </p:cNvSpPr>
          <p:nvPr>
            <p:ph type="title"/>
          </p:nvPr>
        </p:nvSpPr>
        <p:spPr>
          <a:xfrm>
            <a:off x="619201" y="259200"/>
            <a:ext cx="10963199" cy="864000"/>
          </a:xfrm>
          <a:noFill/>
          <a:ln>
            <a:noFill/>
          </a:ln>
        </p:spPr>
        <p:txBody>
          <a:bodyPr spcFirstLastPara="1" wrap="square" lIns="0" tIns="0" rIns="0" bIns="0" anchor="t" anchorCtr="0">
            <a:noAutofit/>
          </a:bodyPr>
          <a:lstStyle/>
          <a:p>
            <a:pPr lvl="0"/>
            <a:r>
              <a:rPr lang="en-GB" dirty="0"/>
              <a:t>Challenges in the real world contribute to delays in patients’ diagnostic journeys </a:t>
            </a:r>
          </a:p>
        </p:txBody>
      </p:sp>
      <p:sp>
        <p:nvSpPr>
          <p:cNvPr id="2" name="Slide Number Placeholder 1">
            <a:extLst>
              <a:ext uri="{FF2B5EF4-FFF2-40B4-BE49-F238E27FC236}">
                <a16:creationId xmlns:a16="http://schemas.microsoft.com/office/drawing/2014/main" id="{3F4C3871-FE5C-EAEE-FC1D-C8F9B98D9BB8}"/>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44</a:t>
            </a:fld>
            <a:endParaRPr lang="en-GB" dirty="0"/>
          </a:p>
        </p:txBody>
      </p:sp>
      <p:sp>
        <p:nvSpPr>
          <p:cNvPr id="1168" name="Google Shape;1168;p42"/>
          <p:cNvSpPr/>
          <p:nvPr/>
        </p:nvSpPr>
        <p:spPr>
          <a:xfrm>
            <a:off x="539242" y="1804492"/>
            <a:ext cx="1172700" cy="757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200"/>
              <a:buFont typeface="Arial"/>
              <a:buNone/>
            </a:pPr>
            <a:r>
              <a:rPr lang="en-GB" sz="1200" b="1" i="0" u="none" strike="noStrike" cap="none" dirty="0">
                <a:solidFill>
                  <a:srgbClr val="FFFFFF"/>
                </a:solidFill>
                <a:latin typeface="Arial" panose="020B0604020202020204" pitchFamily="34" charset="0"/>
                <a:ea typeface="Arial"/>
                <a:cs typeface="Arial" panose="020B0604020202020204" pitchFamily="34" charset="0"/>
                <a:sym typeface="Arial"/>
              </a:rPr>
              <a:t>Visit to primary care provider</a:t>
            </a:r>
          </a:p>
        </p:txBody>
      </p:sp>
      <p:sp>
        <p:nvSpPr>
          <p:cNvPr id="1169" name="Google Shape;1169;p42"/>
          <p:cNvSpPr/>
          <p:nvPr/>
        </p:nvSpPr>
        <p:spPr>
          <a:xfrm>
            <a:off x="1961650" y="1815349"/>
            <a:ext cx="3114900" cy="1260600"/>
          </a:xfrm>
          <a:prstGeom prst="roundRect">
            <a:avLst>
              <a:gd name="adj" fmla="val 7939"/>
            </a:avLst>
          </a:prstGeom>
          <a:solidFill>
            <a:schemeClr val="accent1"/>
          </a:solidFill>
          <a:ln>
            <a:noFill/>
          </a:ln>
        </p:spPr>
        <p:txBody>
          <a:bodyPr spcFirstLastPara="1" wrap="square" lIns="91425" tIns="91425" rIns="91425" bIns="0" anchor="t" anchorCtr="0">
            <a:noAutofit/>
          </a:bodyPr>
          <a:lstStyle/>
          <a:p>
            <a:pPr marL="0" marR="0" lvl="0" indent="0" algn="ctr" rtl="0">
              <a:lnSpc>
                <a:spcPct val="100000"/>
              </a:lnSpc>
              <a:spcBef>
                <a:spcPts val="0"/>
              </a:spcBef>
              <a:spcAft>
                <a:spcPts val="0"/>
              </a:spcAft>
              <a:buClr>
                <a:srgbClr val="FFFFFF"/>
              </a:buClr>
              <a:buSzPts val="1200"/>
              <a:buFont typeface="Arial"/>
              <a:buNone/>
            </a:pPr>
            <a:r>
              <a:rPr lang="en-GB" sz="1200" b="1" i="0" u="none" strike="noStrike" cap="none" dirty="0">
                <a:solidFill>
                  <a:srgbClr val="FFFFFF"/>
                </a:solidFill>
                <a:latin typeface="Arial" panose="020B0604020202020204" pitchFamily="34" charset="0"/>
                <a:ea typeface="Arial"/>
                <a:cs typeface="Arial" panose="020B0604020202020204" pitchFamily="34" charset="0"/>
                <a:sym typeface="Arial"/>
              </a:rPr>
              <a:t>Referral to a thoracic surgeon, interventional radiologist, or pulmonologist, then biopsy</a:t>
            </a:r>
          </a:p>
        </p:txBody>
      </p:sp>
      <p:sp>
        <p:nvSpPr>
          <p:cNvPr id="1170" name="Google Shape;1170;p42"/>
          <p:cNvSpPr/>
          <p:nvPr/>
        </p:nvSpPr>
        <p:spPr>
          <a:xfrm>
            <a:off x="5541475" y="1815350"/>
            <a:ext cx="2063400" cy="1260600"/>
          </a:xfrm>
          <a:prstGeom prst="roundRect">
            <a:avLst>
              <a:gd name="adj" fmla="val 12172"/>
            </a:avLst>
          </a:prstGeom>
          <a:solidFill>
            <a:schemeClr val="accent1"/>
          </a:solidFill>
          <a:ln>
            <a:noFill/>
          </a:ln>
        </p:spPr>
        <p:txBody>
          <a:bodyPr spcFirstLastPara="1" wrap="square" lIns="91425" tIns="91425" rIns="91425" bIns="0" anchor="t" anchorCtr="0">
            <a:noAutofit/>
          </a:bodyPr>
          <a:lstStyle/>
          <a:p>
            <a:pPr marL="0" marR="0" lvl="0" indent="0" algn="ctr" rtl="0">
              <a:lnSpc>
                <a:spcPct val="100000"/>
              </a:lnSpc>
              <a:spcBef>
                <a:spcPts val="0"/>
              </a:spcBef>
              <a:spcAft>
                <a:spcPts val="0"/>
              </a:spcAft>
              <a:buClr>
                <a:srgbClr val="FFFFFF"/>
              </a:buClr>
              <a:buSzPts val="1200"/>
              <a:buFont typeface="Arial"/>
              <a:buNone/>
            </a:pPr>
            <a:r>
              <a:rPr lang="en-GB" sz="1200" b="1" i="0" u="none" strike="noStrike" cap="none" dirty="0">
                <a:solidFill>
                  <a:srgbClr val="FFFFFF"/>
                </a:solidFill>
                <a:latin typeface="Arial" panose="020B0604020202020204" pitchFamily="34" charset="0"/>
                <a:ea typeface="Arial"/>
                <a:cs typeface="Arial" panose="020B0604020202020204" pitchFamily="34" charset="0"/>
                <a:sym typeface="Arial"/>
              </a:rPr>
              <a:t>Referral to an oncologist; molecular testing ordered</a:t>
            </a:r>
          </a:p>
        </p:txBody>
      </p:sp>
      <p:grpSp>
        <p:nvGrpSpPr>
          <p:cNvPr id="1171" name="Google Shape;1171;p42"/>
          <p:cNvGrpSpPr/>
          <p:nvPr/>
        </p:nvGrpSpPr>
        <p:grpSpPr>
          <a:xfrm>
            <a:off x="263350" y="2514762"/>
            <a:ext cx="11552049" cy="710100"/>
            <a:chOff x="263350" y="2838825"/>
            <a:chExt cx="11552049" cy="710100"/>
          </a:xfrm>
        </p:grpSpPr>
        <p:sp>
          <p:nvSpPr>
            <p:cNvPr id="1172" name="Google Shape;1172;p42"/>
            <p:cNvSpPr/>
            <p:nvPr/>
          </p:nvSpPr>
          <p:spPr>
            <a:xfrm>
              <a:off x="263350" y="2838825"/>
              <a:ext cx="11552049" cy="710100"/>
            </a:xfrm>
            <a:prstGeom prst="homePlate">
              <a:avLst>
                <a:gd name="adj" fmla="val 24312"/>
              </a:avLst>
            </a:prstGeom>
            <a:solidFill>
              <a:srgbClr val="CCCC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399"/>
                <a:buFont typeface="Arial"/>
                <a:buNone/>
              </a:pPr>
              <a:endParaRPr lang="en-GB" sz="1399" b="0" i="0" u="none" strike="noStrike" cap="none" dirty="0">
                <a:latin typeface="Arial"/>
                <a:ea typeface="Arial"/>
                <a:cs typeface="Arial"/>
                <a:sym typeface="Arial"/>
              </a:endParaRPr>
            </a:p>
          </p:txBody>
        </p:sp>
        <p:sp>
          <p:nvSpPr>
            <p:cNvPr id="1173" name="Google Shape;1173;p42"/>
            <p:cNvSpPr txBox="1"/>
            <p:nvPr/>
          </p:nvSpPr>
          <p:spPr>
            <a:xfrm>
              <a:off x="744814"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Day 0</a:t>
              </a:r>
            </a:p>
          </p:txBody>
        </p:sp>
        <p:sp>
          <p:nvSpPr>
            <p:cNvPr id="1174" name="Google Shape;1174;p42"/>
            <p:cNvSpPr txBox="1"/>
            <p:nvPr/>
          </p:nvSpPr>
          <p:spPr>
            <a:xfrm>
              <a:off x="1965747"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1</a:t>
              </a:r>
            </a:p>
          </p:txBody>
        </p:sp>
        <p:sp>
          <p:nvSpPr>
            <p:cNvPr id="1175" name="Google Shape;1175;p42"/>
            <p:cNvSpPr txBox="1"/>
            <p:nvPr/>
          </p:nvSpPr>
          <p:spPr>
            <a:xfrm>
              <a:off x="3186680"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2</a:t>
              </a:r>
            </a:p>
          </p:txBody>
        </p:sp>
        <p:sp>
          <p:nvSpPr>
            <p:cNvPr id="1176" name="Google Shape;1176;p42"/>
            <p:cNvSpPr txBox="1"/>
            <p:nvPr/>
          </p:nvSpPr>
          <p:spPr>
            <a:xfrm>
              <a:off x="4407613"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3</a:t>
              </a:r>
            </a:p>
          </p:txBody>
        </p:sp>
        <p:sp>
          <p:nvSpPr>
            <p:cNvPr id="1177" name="Google Shape;1177;p42"/>
            <p:cNvSpPr txBox="1"/>
            <p:nvPr/>
          </p:nvSpPr>
          <p:spPr>
            <a:xfrm>
              <a:off x="5628546"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4</a:t>
              </a:r>
            </a:p>
          </p:txBody>
        </p:sp>
        <p:sp>
          <p:nvSpPr>
            <p:cNvPr id="1178" name="Google Shape;1178;p42"/>
            <p:cNvSpPr txBox="1"/>
            <p:nvPr/>
          </p:nvSpPr>
          <p:spPr>
            <a:xfrm>
              <a:off x="6849479"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5</a:t>
              </a:r>
            </a:p>
          </p:txBody>
        </p:sp>
        <p:sp>
          <p:nvSpPr>
            <p:cNvPr id="1179" name="Google Shape;1179;p42"/>
            <p:cNvSpPr txBox="1"/>
            <p:nvPr/>
          </p:nvSpPr>
          <p:spPr>
            <a:xfrm>
              <a:off x="8070412"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6</a:t>
              </a:r>
            </a:p>
          </p:txBody>
        </p:sp>
        <p:sp>
          <p:nvSpPr>
            <p:cNvPr id="1180" name="Google Shape;1180;p42"/>
            <p:cNvSpPr txBox="1"/>
            <p:nvPr/>
          </p:nvSpPr>
          <p:spPr>
            <a:xfrm>
              <a:off x="9291345"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7</a:t>
              </a:r>
            </a:p>
          </p:txBody>
        </p:sp>
        <p:sp>
          <p:nvSpPr>
            <p:cNvPr id="1181" name="Google Shape;1181;p42"/>
            <p:cNvSpPr txBox="1"/>
            <p:nvPr/>
          </p:nvSpPr>
          <p:spPr>
            <a:xfrm>
              <a:off x="10512280" y="306941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8</a:t>
              </a:r>
            </a:p>
          </p:txBody>
        </p:sp>
      </p:grpSp>
      <p:sp>
        <p:nvSpPr>
          <p:cNvPr id="1182" name="Google Shape;1182;p42"/>
          <p:cNvSpPr/>
          <p:nvPr/>
        </p:nvSpPr>
        <p:spPr>
          <a:xfrm>
            <a:off x="7897700" y="3339350"/>
            <a:ext cx="1832700" cy="1153800"/>
          </a:xfrm>
          <a:prstGeom prst="roundRect">
            <a:avLst>
              <a:gd name="adj" fmla="val 10805"/>
            </a:avLst>
          </a:prstGeom>
          <a:solidFill>
            <a:schemeClr val="accent1"/>
          </a:solidFill>
          <a:ln>
            <a:noFill/>
          </a:ln>
        </p:spPr>
        <p:txBody>
          <a:bodyPr spcFirstLastPara="1" wrap="square" lIns="91425" tIns="91425" rIns="91425" bIns="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GB" sz="1200" b="1" dirty="0">
                <a:solidFill>
                  <a:srgbClr val="FFFFFF"/>
                </a:solidFill>
                <a:latin typeface="Arial" panose="020B0604020202020204" pitchFamily="34" charset="0"/>
                <a:cs typeface="Arial" panose="020B0604020202020204" pitchFamily="34" charset="0"/>
              </a:rPr>
              <a:t>Treatment initiation based on liquid biopsy results </a:t>
            </a:r>
            <a:endParaRPr lang="en-GB" sz="1200" b="1"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1183" name="Google Shape;1183;p42"/>
          <p:cNvSpPr/>
          <p:nvPr/>
        </p:nvSpPr>
        <p:spPr>
          <a:xfrm>
            <a:off x="7686000" y="4069175"/>
            <a:ext cx="4032900" cy="710100"/>
          </a:xfrm>
          <a:prstGeom prst="homePlate">
            <a:avLst>
              <a:gd name="adj" fmla="val 24312"/>
            </a:avLst>
          </a:prstGeom>
          <a:solidFill>
            <a:srgbClr val="CCCC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399"/>
              <a:buFont typeface="Arial"/>
              <a:buNone/>
            </a:pPr>
            <a:endParaRPr lang="en-GB" sz="1399" b="0" i="0" u="none" strike="noStrike" cap="none" dirty="0">
              <a:solidFill>
                <a:srgbClr val="FFFFFF"/>
              </a:solidFill>
              <a:latin typeface="Arial"/>
              <a:ea typeface="Arial"/>
              <a:cs typeface="Arial"/>
              <a:sym typeface="Arial"/>
            </a:endParaRPr>
          </a:p>
        </p:txBody>
      </p:sp>
      <p:sp>
        <p:nvSpPr>
          <p:cNvPr id="1184" name="Google Shape;1184;p42"/>
          <p:cNvSpPr txBox="1"/>
          <p:nvPr/>
        </p:nvSpPr>
        <p:spPr>
          <a:xfrm>
            <a:off x="7973912" y="4280498"/>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6</a:t>
            </a:r>
          </a:p>
        </p:txBody>
      </p:sp>
      <p:sp>
        <p:nvSpPr>
          <p:cNvPr id="1185" name="Google Shape;1185;p42"/>
          <p:cNvSpPr txBox="1"/>
          <p:nvPr/>
        </p:nvSpPr>
        <p:spPr>
          <a:xfrm>
            <a:off x="9194845" y="4280498"/>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7</a:t>
            </a:r>
          </a:p>
        </p:txBody>
      </p:sp>
      <p:sp>
        <p:nvSpPr>
          <p:cNvPr id="1186" name="Google Shape;1186;p42"/>
          <p:cNvSpPr txBox="1"/>
          <p:nvPr/>
        </p:nvSpPr>
        <p:spPr>
          <a:xfrm>
            <a:off x="10415780" y="4280498"/>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8</a:t>
            </a:r>
          </a:p>
        </p:txBody>
      </p:sp>
      <p:sp>
        <p:nvSpPr>
          <p:cNvPr id="1187" name="Google Shape;1187;p42"/>
          <p:cNvSpPr/>
          <p:nvPr/>
        </p:nvSpPr>
        <p:spPr>
          <a:xfrm>
            <a:off x="9726500" y="4863350"/>
            <a:ext cx="1832700" cy="1153800"/>
          </a:xfrm>
          <a:prstGeom prst="roundRect">
            <a:avLst>
              <a:gd name="adj" fmla="val 10805"/>
            </a:avLst>
          </a:prstGeom>
          <a:solidFill>
            <a:schemeClr val="accent1"/>
          </a:solidFill>
          <a:ln>
            <a:noFill/>
          </a:ln>
        </p:spPr>
        <p:txBody>
          <a:bodyPr spcFirstLastPara="1" wrap="square" lIns="91425" tIns="91425" rIns="91425" bIns="0" anchor="t" anchorCtr="0">
            <a:noAutofit/>
          </a:bodyPr>
          <a:lstStyle/>
          <a:p>
            <a:pPr marL="0" marR="0" lvl="0" indent="0" algn="l" rtl="0">
              <a:lnSpc>
                <a:spcPct val="100000"/>
              </a:lnSpc>
              <a:spcBef>
                <a:spcPts val="0"/>
              </a:spcBef>
              <a:spcAft>
                <a:spcPts val="0"/>
              </a:spcAft>
              <a:buClr>
                <a:srgbClr val="FFFFFF"/>
              </a:buClr>
              <a:buSzPts val="1200"/>
              <a:buFont typeface="Arial"/>
              <a:buNone/>
            </a:pPr>
            <a:r>
              <a:rPr lang="en-GB" sz="1200" b="1" dirty="0">
                <a:solidFill>
                  <a:srgbClr val="FFFFFF"/>
                </a:solidFill>
                <a:latin typeface="Arial" panose="020B0604020202020204" pitchFamily="34" charset="0"/>
                <a:cs typeface="Arial" panose="020B0604020202020204" pitchFamily="34" charset="0"/>
              </a:rPr>
              <a:t>Treatment initiation based on tissue biopsy results </a:t>
            </a:r>
            <a:endParaRPr lang="en-GB" sz="1200" b="1" i="0" u="none" strike="noStrike" cap="none" dirty="0">
              <a:solidFill>
                <a:srgbClr val="FFFFFF"/>
              </a:solidFill>
              <a:latin typeface="Arial" panose="020B0604020202020204" pitchFamily="34" charset="0"/>
              <a:ea typeface="Arial"/>
              <a:cs typeface="Arial" panose="020B0604020202020204" pitchFamily="34" charset="0"/>
              <a:sym typeface="Arial"/>
            </a:endParaRPr>
          </a:p>
        </p:txBody>
      </p:sp>
      <p:sp>
        <p:nvSpPr>
          <p:cNvPr id="1188" name="Google Shape;1188;p42"/>
          <p:cNvSpPr/>
          <p:nvPr/>
        </p:nvSpPr>
        <p:spPr>
          <a:xfrm>
            <a:off x="7686000" y="5593175"/>
            <a:ext cx="4032900" cy="710100"/>
          </a:xfrm>
          <a:prstGeom prst="homePlate">
            <a:avLst>
              <a:gd name="adj" fmla="val 24312"/>
            </a:avLst>
          </a:prstGeom>
          <a:solidFill>
            <a:srgbClr val="CCCC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399"/>
              <a:buFont typeface="Arial"/>
              <a:buNone/>
            </a:pPr>
            <a:endParaRPr lang="en-GB" sz="1399" b="0" i="0" u="none" strike="noStrike" cap="none" dirty="0">
              <a:solidFill>
                <a:srgbClr val="FFFFFF"/>
              </a:solidFill>
              <a:latin typeface="Arial"/>
              <a:ea typeface="Arial"/>
              <a:cs typeface="Arial"/>
              <a:sym typeface="Arial"/>
            </a:endParaRPr>
          </a:p>
        </p:txBody>
      </p:sp>
      <p:sp>
        <p:nvSpPr>
          <p:cNvPr id="1189" name="Google Shape;1189;p42"/>
          <p:cNvSpPr txBox="1"/>
          <p:nvPr/>
        </p:nvSpPr>
        <p:spPr>
          <a:xfrm>
            <a:off x="7973912" y="5804498"/>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6</a:t>
            </a:r>
          </a:p>
        </p:txBody>
      </p:sp>
      <p:sp>
        <p:nvSpPr>
          <p:cNvPr id="1190" name="Google Shape;1190;p42"/>
          <p:cNvSpPr txBox="1"/>
          <p:nvPr/>
        </p:nvSpPr>
        <p:spPr>
          <a:xfrm>
            <a:off x="9194845" y="582376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7</a:t>
            </a:r>
          </a:p>
        </p:txBody>
      </p:sp>
      <p:sp>
        <p:nvSpPr>
          <p:cNvPr id="1191" name="Google Shape;1191;p42"/>
          <p:cNvSpPr txBox="1"/>
          <p:nvPr/>
        </p:nvSpPr>
        <p:spPr>
          <a:xfrm>
            <a:off x="10415780" y="5823761"/>
            <a:ext cx="847800" cy="246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F7F7F"/>
              </a:buClr>
              <a:buSzPts val="1400"/>
              <a:buFont typeface="Arial"/>
              <a:buNone/>
            </a:pPr>
            <a:r>
              <a:rPr lang="en-GB" sz="1400" b="0" i="0" u="none" strike="noStrike" cap="none" dirty="0">
                <a:latin typeface="Arial"/>
                <a:ea typeface="Arial"/>
                <a:cs typeface="Arial"/>
                <a:sym typeface="Arial"/>
              </a:rPr>
              <a:t>Week 8</a:t>
            </a:r>
          </a:p>
        </p:txBody>
      </p:sp>
      <p:pic>
        <p:nvPicPr>
          <p:cNvPr id="5" name="Google Shape;1225;p43" descr="Identifying and Protecting Mission-Critical Information ...">
            <a:extLst>
              <a:ext uri="{FF2B5EF4-FFF2-40B4-BE49-F238E27FC236}">
                <a16:creationId xmlns:a16="http://schemas.microsoft.com/office/drawing/2014/main" id="{4C8C273A-3AB4-1937-2954-5A06C2056263}"/>
              </a:ext>
            </a:extLst>
          </p:cNvPr>
          <p:cNvPicPr preferRelativeResize="0"/>
          <p:nvPr/>
        </p:nvPicPr>
        <p:blipFill rotWithShape="1">
          <a:blip r:embed="rId3">
            <a:alphaModFix/>
          </a:blip>
          <a:srcRect/>
          <a:stretch/>
        </p:blipFill>
        <p:spPr>
          <a:xfrm>
            <a:off x="533108" y="3339350"/>
            <a:ext cx="3255474" cy="2027115"/>
          </a:xfrm>
          <a:prstGeom prst="rect">
            <a:avLst/>
          </a:prstGeom>
          <a:noFill/>
          <a:ln>
            <a:noFill/>
          </a:ln>
        </p:spPr>
      </p:pic>
      <p:sp>
        <p:nvSpPr>
          <p:cNvPr id="7" name="Striped Right Arrow 6">
            <a:extLst>
              <a:ext uri="{FF2B5EF4-FFF2-40B4-BE49-F238E27FC236}">
                <a16:creationId xmlns:a16="http://schemas.microsoft.com/office/drawing/2014/main" id="{8C194B04-32BC-CEF7-A9BD-5775D25078F2}"/>
              </a:ext>
            </a:extLst>
          </p:cNvPr>
          <p:cNvSpPr/>
          <p:nvPr/>
        </p:nvSpPr>
        <p:spPr>
          <a:xfrm rot="10800000" flipV="1">
            <a:off x="3864797" y="4058026"/>
            <a:ext cx="4032901" cy="2139786"/>
          </a:xfrm>
          <a:prstGeom prst="stripedRightArrow">
            <a:avLst>
              <a:gd name="adj1" fmla="val 50000"/>
              <a:gd name="adj2" fmla="val 47100"/>
            </a:avLst>
          </a:prstGeom>
          <a:solidFill>
            <a:schemeClr val="accent3">
              <a:lumMod val="60000"/>
              <a:lumOff val="4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rial" panose="020B0604020202020204" pitchFamily="34" charset="0"/>
                <a:cs typeface="Arial" panose="020B0604020202020204" pitchFamily="34" charset="0"/>
              </a:rPr>
              <a:t>Moving this process earlier</a:t>
            </a:r>
          </a:p>
        </p:txBody>
      </p:sp>
    </p:spTree>
    <p:extLst>
      <p:ext uri="{BB962C8B-B14F-4D97-AF65-F5344CB8AC3E}">
        <p14:creationId xmlns:p14="http://schemas.microsoft.com/office/powerpoint/2010/main" val="2483432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D9A97F-1AC1-4EA7-93CC-AFA4432FF349}"/>
              </a:ext>
            </a:extLst>
          </p:cNvPr>
          <p:cNvSpPr>
            <a:spLocks noGrp="1"/>
          </p:cNvSpPr>
          <p:nvPr>
            <p:ph type="title"/>
          </p:nvPr>
        </p:nvSpPr>
        <p:spPr>
          <a:xfrm>
            <a:off x="619201" y="259200"/>
            <a:ext cx="10963199" cy="864000"/>
          </a:xfrm>
        </p:spPr>
        <p:txBody>
          <a:bodyPr lIns="0" tIns="0" rIns="0" bIns="0">
            <a:noAutofit/>
          </a:bodyPr>
          <a:lstStyle/>
          <a:p>
            <a:r>
              <a:rPr lang="en-GB" dirty="0"/>
              <a:t>Proposed strategies to address challenges in NSCLC diagnosis </a:t>
            </a:r>
          </a:p>
        </p:txBody>
      </p:sp>
      <p:sp>
        <p:nvSpPr>
          <p:cNvPr id="7" name="Slide Number Placeholder 6">
            <a:extLst>
              <a:ext uri="{FF2B5EF4-FFF2-40B4-BE49-F238E27FC236}">
                <a16:creationId xmlns:a16="http://schemas.microsoft.com/office/drawing/2014/main" id="{737D5B82-9AA2-2C8D-FA46-5D2DCE5C198C}"/>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45</a:t>
            </a:fld>
            <a:endParaRPr lang="en-GB" dirty="0"/>
          </a:p>
        </p:txBody>
      </p:sp>
      <p:sp>
        <p:nvSpPr>
          <p:cNvPr id="8" name="Content Placeholder 7">
            <a:extLst>
              <a:ext uri="{FF2B5EF4-FFF2-40B4-BE49-F238E27FC236}">
                <a16:creationId xmlns:a16="http://schemas.microsoft.com/office/drawing/2014/main" id="{6BD81788-F6C3-398F-A4B4-D2DACD49F14D}"/>
              </a:ext>
            </a:extLst>
          </p:cNvPr>
          <p:cNvSpPr>
            <a:spLocks noGrp="1"/>
          </p:cNvSpPr>
          <p:nvPr>
            <p:ph sz="quarter" idx="15"/>
          </p:nvPr>
        </p:nvSpPr>
        <p:spPr>
          <a:xfrm>
            <a:off x="626406" y="6325185"/>
            <a:ext cx="10180339" cy="365125"/>
          </a:xfrm>
        </p:spPr>
        <p:txBody>
          <a:bodyPr/>
          <a:lstStyle/>
          <a:p>
            <a:pPr>
              <a:spcBef>
                <a:spcPts val="0"/>
              </a:spcBef>
              <a:spcAft>
                <a:spcPts val="300"/>
              </a:spcAft>
            </a:pPr>
            <a:r>
              <a:rPr lang="en-GB" dirty="0">
                <a:solidFill>
                  <a:schemeClr val="tx2"/>
                </a:solidFill>
              </a:rPr>
              <a:t>ctDNA, circulating tumour DNA; NGS, next-generation sequencing; NSCLC, non-small cell lung cancer; PCR, polymerase chain reaction</a:t>
            </a:r>
          </a:p>
          <a:p>
            <a:pPr>
              <a:spcBef>
                <a:spcPts val="0"/>
              </a:spcBef>
              <a:spcAft>
                <a:spcPts val="300"/>
              </a:spcAft>
            </a:pPr>
            <a:r>
              <a:rPr lang="en-GB" dirty="0">
                <a:solidFill>
                  <a:schemeClr val="tx2"/>
                </a:solidFill>
              </a:rPr>
              <a:t>1. Gregg JP, et al. Transl Lung Cancer Res. 2019;8:286-301; 2. Pennell NA, et al. Am Soc Clin Oncol Educ Book. 2019;39:531-542; 3. 3. Loong H, personal experience</a:t>
            </a:r>
          </a:p>
        </p:txBody>
      </p:sp>
      <p:sp>
        <p:nvSpPr>
          <p:cNvPr id="34" name="TextBox 33">
            <a:extLst>
              <a:ext uri="{FF2B5EF4-FFF2-40B4-BE49-F238E27FC236}">
                <a16:creationId xmlns:a16="http://schemas.microsoft.com/office/drawing/2014/main" id="{C2ABDC6C-947C-02EF-F3B6-6F1313D3B845}"/>
              </a:ext>
            </a:extLst>
          </p:cNvPr>
          <p:cNvSpPr txBox="1"/>
          <p:nvPr/>
        </p:nvSpPr>
        <p:spPr>
          <a:xfrm>
            <a:off x="408542" y="2191234"/>
            <a:ext cx="7864336" cy="637200"/>
          </a:xfrm>
          <a:prstGeom prst="rect">
            <a:avLst/>
          </a:prstGeom>
          <a:solidFill>
            <a:schemeClr val="tx2"/>
          </a:solidFill>
          <a:ln w="12700">
            <a:noFill/>
          </a:ln>
        </p:spPr>
        <p:txBody>
          <a:bodyPr wrap="square" lIns="0" tIns="72000" rIns="0" bIns="72000" rtlCol="0" anchor="ctr">
            <a:noAutofit/>
          </a:bodyPr>
          <a:lstStyle/>
          <a:p>
            <a:pPr marL="168275">
              <a:lnSpc>
                <a:spcPct val="90000"/>
              </a:lnSpc>
            </a:pPr>
            <a:r>
              <a:rPr lang="en-GB" dirty="0">
                <a:solidFill>
                  <a:schemeClr val="bg1"/>
                </a:solidFill>
                <a:latin typeface="Arial" panose="020B0604020202020204" pitchFamily="34" charset="0"/>
                <a:cs typeface="Arial" panose="020B0604020202020204" pitchFamily="34" charset="0"/>
              </a:rPr>
              <a:t>Pathologists conduct “reflex-testing” immediately after histologic diagnosis of adenocarcinoma in NSCLC patients</a:t>
            </a:r>
          </a:p>
        </p:txBody>
      </p:sp>
      <p:sp>
        <p:nvSpPr>
          <p:cNvPr id="9" name="TextBox 8">
            <a:extLst>
              <a:ext uri="{FF2B5EF4-FFF2-40B4-BE49-F238E27FC236}">
                <a16:creationId xmlns:a16="http://schemas.microsoft.com/office/drawing/2014/main" id="{6C26942E-DF8D-642D-DB98-C543AA2214D6}"/>
              </a:ext>
            </a:extLst>
          </p:cNvPr>
          <p:cNvSpPr txBox="1"/>
          <p:nvPr/>
        </p:nvSpPr>
        <p:spPr>
          <a:xfrm>
            <a:off x="408542" y="1484784"/>
            <a:ext cx="7847028" cy="635933"/>
          </a:xfrm>
          <a:prstGeom prst="rect">
            <a:avLst/>
          </a:prstGeom>
          <a:solidFill>
            <a:schemeClr val="tx2"/>
          </a:solidFill>
          <a:ln w="12700">
            <a:noFill/>
          </a:ln>
        </p:spPr>
        <p:txBody>
          <a:bodyPr wrap="square" lIns="0" tIns="72000" rIns="0" bIns="72000" rtlCol="0" anchor="ctr">
            <a:noAutofit/>
          </a:bodyPr>
          <a:lstStyle/>
          <a:p>
            <a:pPr marL="227013">
              <a:lnSpc>
                <a:spcPct val="90000"/>
              </a:lnSpc>
            </a:pPr>
            <a:r>
              <a:rPr lang="en-GB" dirty="0">
                <a:solidFill>
                  <a:schemeClr val="bg1"/>
                </a:solidFill>
                <a:latin typeface="Arial" panose="020B0604020202020204" pitchFamily="34" charset="0"/>
                <a:cs typeface="Arial" panose="020B0604020202020204" pitchFamily="34" charset="0"/>
              </a:rPr>
              <a:t>Clinical suspicion of advanced NSCLC prompts specialist to order molecular testing </a:t>
            </a:r>
          </a:p>
        </p:txBody>
      </p:sp>
      <p:sp>
        <p:nvSpPr>
          <p:cNvPr id="2" name="TextBox 1">
            <a:extLst>
              <a:ext uri="{FF2B5EF4-FFF2-40B4-BE49-F238E27FC236}">
                <a16:creationId xmlns:a16="http://schemas.microsoft.com/office/drawing/2014/main" id="{07D40943-29A9-B17A-35D5-70EABC895875}"/>
              </a:ext>
            </a:extLst>
          </p:cNvPr>
          <p:cNvSpPr txBox="1"/>
          <p:nvPr/>
        </p:nvSpPr>
        <p:spPr>
          <a:xfrm>
            <a:off x="8422301" y="1484784"/>
            <a:ext cx="1752504" cy="4392488"/>
          </a:xfrm>
          <a:prstGeom prst="roundRect">
            <a:avLst>
              <a:gd name="adj" fmla="val 13055"/>
            </a:avLst>
          </a:prstGeom>
          <a:solidFill>
            <a:schemeClr val="tx2">
              <a:lumMod val="40000"/>
              <a:lumOff val="60000"/>
            </a:schemeClr>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wrap="square" lIns="0" tIns="0" rIns="0" bIns="0">
            <a:noAutofit/>
          </a:bodyPr>
          <a:lstStyle/>
          <a:p>
            <a:pPr algn="ctr"/>
            <a:r>
              <a:rPr lang="en-GB" sz="1200" b="1" dirty="0">
                <a:solidFill>
                  <a:schemeClr val="tx1"/>
                </a:solidFill>
                <a:latin typeface="Arial" panose="020B0604020202020204" pitchFamily="34" charset="0"/>
                <a:cs typeface="Arial" panose="020B0604020202020204" pitchFamily="34" charset="0"/>
              </a:rPr>
              <a:t>Broad-range biomarker testing modalities take longer </a:t>
            </a:r>
            <a:br>
              <a:rPr lang="en-GB" sz="1200" b="1" dirty="0">
                <a:solidFill>
                  <a:schemeClr val="tx1"/>
                </a:solidFill>
                <a:latin typeface="Arial" panose="020B0604020202020204" pitchFamily="34" charset="0"/>
                <a:cs typeface="Arial" panose="020B0604020202020204" pitchFamily="34" charset="0"/>
              </a:rPr>
            </a:br>
            <a:r>
              <a:rPr lang="en-GB" sz="1200" b="1" dirty="0">
                <a:solidFill>
                  <a:schemeClr val="tx1"/>
                </a:solidFill>
                <a:latin typeface="Arial" panose="020B0604020202020204" pitchFamily="34" charset="0"/>
                <a:cs typeface="Arial" panose="020B0604020202020204" pitchFamily="34" charset="0"/>
              </a:rPr>
              <a:t>to release results</a:t>
            </a:r>
            <a:r>
              <a:rPr lang="en-GB" sz="1200" b="1" baseline="30000" dirty="0">
                <a:solidFill>
                  <a:schemeClr val="tx1"/>
                </a:solidFill>
                <a:latin typeface="Arial" panose="020B0604020202020204" pitchFamily="34" charset="0"/>
                <a:cs typeface="Arial" panose="020B0604020202020204" pitchFamily="34" charset="0"/>
              </a:rPr>
              <a:t>2</a:t>
            </a:r>
            <a:br>
              <a:rPr lang="en-GB" sz="1200" b="1" dirty="0">
                <a:solidFill>
                  <a:schemeClr val="tx1"/>
                </a:solidFill>
                <a:latin typeface="Arial" panose="020B0604020202020204" pitchFamily="34" charset="0"/>
                <a:cs typeface="Arial" panose="020B0604020202020204" pitchFamily="34" charset="0"/>
              </a:rPr>
            </a:br>
            <a:br>
              <a:rPr lang="en-GB" sz="1200" dirty="0">
                <a:solidFill>
                  <a:schemeClr val="tx1"/>
                </a:solidFill>
                <a:latin typeface="Arial" panose="020B0604020202020204" pitchFamily="34" charset="0"/>
                <a:cs typeface="Arial" panose="020B0604020202020204" pitchFamily="34" charset="0"/>
              </a:rPr>
            </a:br>
            <a:r>
              <a:rPr lang="en-GB" sz="1200" dirty="0">
                <a:solidFill>
                  <a:schemeClr val="tx1"/>
                </a:solidFill>
                <a:latin typeface="Arial" panose="020B0604020202020204" pitchFamily="34" charset="0"/>
                <a:cs typeface="Arial" panose="020B0604020202020204" pitchFamily="34" charset="0"/>
              </a:rPr>
              <a:t>PCR-based tests: </a:t>
            </a:r>
            <a:br>
              <a:rPr lang="en-GB" sz="1200" dirty="0">
                <a:solidFill>
                  <a:schemeClr val="tx1"/>
                </a:solidFill>
                <a:latin typeface="Arial" panose="020B0604020202020204" pitchFamily="34" charset="0"/>
                <a:cs typeface="Arial" panose="020B0604020202020204" pitchFamily="34" charset="0"/>
              </a:rPr>
            </a:br>
            <a:r>
              <a:rPr lang="en-GB" sz="1200" dirty="0">
                <a:solidFill>
                  <a:schemeClr val="tx1"/>
                </a:solidFill>
                <a:latin typeface="Arial" panose="020B0604020202020204" pitchFamily="34" charset="0"/>
                <a:cs typeface="Arial" panose="020B0604020202020204" pitchFamily="34" charset="0"/>
              </a:rPr>
              <a:t>1-4 days </a:t>
            </a:r>
          </a:p>
          <a:p>
            <a:pPr algn="ctr"/>
            <a:r>
              <a:rPr lang="en-GB" sz="1200" dirty="0">
                <a:solidFill>
                  <a:schemeClr val="tx1"/>
                </a:solidFill>
                <a:latin typeface="Arial" panose="020B0604020202020204" pitchFamily="34" charset="0"/>
                <a:cs typeface="Arial" panose="020B0604020202020204" pitchFamily="34" charset="0"/>
              </a:rPr>
              <a:t>NGS: 7-20 days/weeks </a:t>
            </a:r>
          </a:p>
        </p:txBody>
      </p:sp>
      <p:sp>
        <p:nvSpPr>
          <p:cNvPr id="6" name="TextBox 5">
            <a:extLst>
              <a:ext uri="{FF2B5EF4-FFF2-40B4-BE49-F238E27FC236}">
                <a16:creationId xmlns:a16="http://schemas.microsoft.com/office/drawing/2014/main" id="{5A941A5E-E737-A9F3-F15B-E231944C0CE7}"/>
              </a:ext>
            </a:extLst>
          </p:cNvPr>
          <p:cNvSpPr txBox="1"/>
          <p:nvPr/>
        </p:nvSpPr>
        <p:spPr>
          <a:xfrm>
            <a:off x="820900" y="3635667"/>
            <a:ext cx="1172764" cy="757667"/>
          </a:xfrm>
          <a:prstGeom prst="roundRect">
            <a:avLst/>
          </a:prstGeom>
          <a:solidFill>
            <a:schemeClr val="accent1"/>
          </a:solidFill>
          <a:ln w="12700">
            <a:noFill/>
          </a:ln>
        </p:spPr>
        <p:txBody>
          <a:bodyPr wrap="square" lIns="91440" tIns="91440" rIns="91440" bIns="91440" rtlCol="0" anchor="ctr">
            <a:noAutofit/>
          </a:bodyPr>
          <a:lstStyle/>
          <a:p>
            <a:pPr algn="ctr"/>
            <a:r>
              <a:rPr lang="en-GB" sz="1200" b="1" dirty="0">
                <a:solidFill>
                  <a:schemeClr val="bg1"/>
                </a:solidFill>
                <a:latin typeface="Arial" panose="020B0604020202020204" pitchFamily="34" charset="0"/>
                <a:cs typeface="Arial" panose="020B0604020202020204" pitchFamily="34" charset="0"/>
              </a:rPr>
              <a:t>Visit to primary care provider</a:t>
            </a:r>
            <a:r>
              <a:rPr lang="en-GB" sz="1200" b="1" baseline="30000" dirty="0">
                <a:solidFill>
                  <a:schemeClr val="bg1"/>
                </a:solidFill>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0E190DAD-7360-D6D1-8D4F-871F580063A6}"/>
              </a:ext>
            </a:extLst>
          </p:cNvPr>
          <p:cNvSpPr txBox="1"/>
          <p:nvPr/>
        </p:nvSpPr>
        <p:spPr>
          <a:xfrm>
            <a:off x="2243306" y="3646514"/>
            <a:ext cx="3114903" cy="2121734"/>
          </a:xfrm>
          <a:prstGeom prst="roundRect">
            <a:avLst>
              <a:gd name="adj" fmla="val 7939"/>
            </a:avLst>
          </a:prstGeom>
          <a:solidFill>
            <a:schemeClr val="accent1"/>
          </a:solidFill>
          <a:ln w="12700">
            <a:noFill/>
          </a:ln>
        </p:spPr>
        <p:txBody>
          <a:bodyPr wrap="square" lIns="91440" tIns="91440" rIns="91440" bIns="0" rtlCol="0" anchor="t">
            <a:noAutofit/>
          </a:bodyPr>
          <a:lstStyle/>
          <a:p>
            <a:pPr algn="ctr"/>
            <a:r>
              <a:rPr lang="en-GB" sz="1200" b="1" dirty="0">
                <a:solidFill>
                  <a:schemeClr val="bg1"/>
                </a:solidFill>
                <a:latin typeface="Arial" panose="020B0604020202020204" pitchFamily="34" charset="0"/>
                <a:cs typeface="Arial" panose="020B0604020202020204" pitchFamily="34" charset="0"/>
              </a:rPr>
              <a:t>Referral to a thoracic surgeon, interventional radiologist, or pulmonologist, then biopsy</a:t>
            </a:r>
            <a:r>
              <a:rPr lang="en-GB" sz="1200" b="1" baseline="30000" dirty="0">
                <a:solidFill>
                  <a:schemeClr val="bg1"/>
                </a:solidFill>
                <a:latin typeface="Arial" panose="020B0604020202020204" pitchFamily="34" charset="0"/>
                <a:cs typeface="Arial" panose="020B0604020202020204" pitchFamily="34" charset="0"/>
              </a:rPr>
              <a:t>1</a:t>
            </a:r>
            <a:endParaRPr lang="en-GB" sz="1200" b="1"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1FDD22F-BBFA-C4FF-1D07-BDCD1B85C99B}"/>
              </a:ext>
            </a:extLst>
          </p:cNvPr>
          <p:cNvSpPr txBox="1"/>
          <p:nvPr/>
        </p:nvSpPr>
        <p:spPr>
          <a:xfrm>
            <a:off x="5944399" y="3646514"/>
            <a:ext cx="1802284" cy="2121734"/>
          </a:xfrm>
          <a:prstGeom prst="roundRect">
            <a:avLst>
              <a:gd name="adj" fmla="val 12172"/>
            </a:avLst>
          </a:prstGeom>
          <a:solidFill>
            <a:schemeClr val="accent1"/>
          </a:solidFill>
          <a:ln w="12700">
            <a:noFill/>
          </a:ln>
        </p:spPr>
        <p:txBody>
          <a:bodyPr wrap="square" lIns="91440" tIns="91440" rIns="91440" bIns="0" rtlCol="0" anchor="t">
            <a:noAutofit/>
          </a:bodyPr>
          <a:lstStyle/>
          <a:p>
            <a:pPr algn="ctr"/>
            <a:r>
              <a:rPr lang="en-GB" sz="1200" b="1" dirty="0">
                <a:solidFill>
                  <a:schemeClr val="bg1"/>
                </a:solidFill>
                <a:latin typeface="Arial" panose="020B0604020202020204" pitchFamily="34" charset="0"/>
                <a:cs typeface="Arial" panose="020B0604020202020204" pitchFamily="34" charset="0"/>
              </a:rPr>
              <a:t>Referral to an oncologist; molecular testing ordered</a:t>
            </a:r>
            <a:r>
              <a:rPr lang="en-GB" sz="1200" b="1" baseline="30000" dirty="0">
                <a:solidFill>
                  <a:schemeClr val="bg1"/>
                </a:solidFill>
                <a:latin typeface="Arial" panose="020B0604020202020204" pitchFamily="34" charset="0"/>
                <a:cs typeface="Arial" panose="020B0604020202020204" pitchFamily="34" charset="0"/>
              </a:rPr>
              <a:t>1</a:t>
            </a:r>
            <a:endParaRPr lang="en-GB" sz="12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0573DDC-A1B0-291D-DC57-388B16FB0B09}"/>
              </a:ext>
            </a:extLst>
          </p:cNvPr>
          <p:cNvSpPr txBox="1"/>
          <p:nvPr/>
        </p:nvSpPr>
        <p:spPr>
          <a:xfrm>
            <a:off x="8508828" y="3646514"/>
            <a:ext cx="1579449" cy="2121734"/>
          </a:xfrm>
          <a:prstGeom prst="roundRect">
            <a:avLst>
              <a:gd name="adj" fmla="val 10805"/>
            </a:avLst>
          </a:prstGeom>
          <a:solidFill>
            <a:schemeClr val="accent1"/>
          </a:solidFill>
          <a:ln w="12700">
            <a:noFill/>
          </a:ln>
        </p:spPr>
        <p:txBody>
          <a:bodyPr wrap="square" lIns="91440" tIns="91440" rIns="91440" bIns="0" rtlCol="0" anchor="t">
            <a:noAutofit/>
          </a:bodyPr>
          <a:lstStyle/>
          <a:p>
            <a:pPr algn="ctr"/>
            <a:r>
              <a:rPr lang="en-GB" sz="1200" b="1" dirty="0">
                <a:solidFill>
                  <a:schemeClr val="bg1"/>
                </a:solidFill>
                <a:latin typeface="Arial" panose="020B0604020202020204" pitchFamily="34" charset="0"/>
                <a:cs typeface="Arial" panose="020B0604020202020204" pitchFamily="34" charset="0"/>
              </a:rPr>
              <a:t>Results of </a:t>
            </a:r>
            <a:br>
              <a:rPr lang="en-GB" sz="1200" b="1" dirty="0">
                <a:solidFill>
                  <a:schemeClr val="bg1"/>
                </a:solidFill>
                <a:latin typeface="Arial" panose="020B0604020202020204" pitchFamily="34" charset="0"/>
                <a:cs typeface="Arial" panose="020B0604020202020204" pitchFamily="34" charset="0"/>
              </a:rPr>
            </a:br>
            <a:r>
              <a:rPr lang="en-GB" sz="1200" b="1" dirty="0">
                <a:solidFill>
                  <a:schemeClr val="bg1"/>
                </a:solidFill>
                <a:latin typeface="Arial" panose="020B0604020202020204" pitchFamily="34" charset="0"/>
                <a:cs typeface="Arial" panose="020B0604020202020204" pitchFamily="34" charset="0"/>
              </a:rPr>
              <a:t>molecular testing</a:t>
            </a:r>
            <a:r>
              <a:rPr lang="en-GB" sz="1200" b="1" baseline="30000" dirty="0">
                <a:solidFill>
                  <a:schemeClr val="bg1"/>
                </a:solidFill>
                <a:latin typeface="Arial" panose="020B0604020202020204" pitchFamily="34" charset="0"/>
                <a:cs typeface="Arial" panose="020B0604020202020204" pitchFamily="34" charset="0"/>
              </a:rPr>
              <a:t>1</a:t>
            </a:r>
            <a:endParaRPr lang="en-GB" sz="1200" b="1" dirty="0">
              <a:solidFill>
                <a:schemeClr val="bg1"/>
              </a:solidFill>
              <a:latin typeface="Arial" panose="020B0604020202020204" pitchFamily="34" charset="0"/>
              <a:cs typeface="Arial" panose="020B0604020202020204" pitchFamily="34" charset="0"/>
            </a:endParaRPr>
          </a:p>
        </p:txBody>
      </p:sp>
      <p:sp>
        <p:nvSpPr>
          <p:cNvPr id="26" name="Pentagon 2">
            <a:extLst>
              <a:ext uri="{FF2B5EF4-FFF2-40B4-BE49-F238E27FC236}">
                <a16:creationId xmlns:a16="http://schemas.microsoft.com/office/drawing/2014/main" id="{C309A6FB-1356-50BB-00AA-01911895BE3E}"/>
              </a:ext>
            </a:extLst>
          </p:cNvPr>
          <p:cNvSpPr/>
          <p:nvPr/>
        </p:nvSpPr>
        <p:spPr>
          <a:xfrm>
            <a:off x="281658" y="4909750"/>
            <a:ext cx="11718998" cy="709999"/>
          </a:xfrm>
          <a:prstGeom prst="homePlate">
            <a:avLst>
              <a:gd name="adj" fmla="val 24312"/>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1218072"/>
            <a:endParaRPr lang="en-GB" sz="1399" spc="-40" dirty="0">
              <a:solidFill>
                <a:srgbClr val="FFFFFF"/>
              </a:solidFill>
              <a:latin typeface="Arial"/>
            </a:endParaRPr>
          </a:p>
        </p:txBody>
      </p:sp>
      <p:sp>
        <p:nvSpPr>
          <p:cNvPr id="27" name="TextBox 26">
            <a:extLst>
              <a:ext uri="{FF2B5EF4-FFF2-40B4-BE49-F238E27FC236}">
                <a16:creationId xmlns:a16="http://schemas.microsoft.com/office/drawing/2014/main" id="{C9A24843-EFCD-570F-66C5-A3D500DC1A61}"/>
              </a:ext>
            </a:extLst>
          </p:cNvPr>
          <p:cNvSpPr txBox="1"/>
          <p:nvPr/>
        </p:nvSpPr>
        <p:spPr>
          <a:xfrm>
            <a:off x="929972"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Day 0</a:t>
            </a:r>
          </a:p>
        </p:txBody>
      </p:sp>
      <p:sp>
        <p:nvSpPr>
          <p:cNvPr id="29" name="TextBox 28">
            <a:extLst>
              <a:ext uri="{FF2B5EF4-FFF2-40B4-BE49-F238E27FC236}">
                <a16:creationId xmlns:a16="http://schemas.microsoft.com/office/drawing/2014/main" id="{54114069-2A68-C841-03B2-6A9547B0EEE9}"/>
              </a:ext>
            </a:extLst>
          </p:cNvPr>
          <p:cNvSpPr txBox="1"/>
          <p:nvPr/>
        </p:nvSpPr>
        <p:spPr>
          <a:xfrm>
            <a:off x="2150905"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1</a:t>
            </a:r>
          </a:p>
        </p:txBody>
      </p:sp>
      <p:sp>
        <p:nvSpPr>
          <p:cNvPr id="31" name="TextBox 30">
            <a:extLst>
              <a:ext uri="{FF2B5EF4-FFF2-40B4-BE49-F238E27FC236}">
                <a16:creationId xmlns:a16="http://schemas.microsoft.com/office/drawing/2014/main" id="{69AEFA9A-BAFB-FBA5-9A57-3B5A48F4EBD7}"/>
              </a:ext>
            </a:extLst>
          </p:cNvPr>
          <p:cNvSpPr txBox="1"/>
          <p:nvPr/>
        </p:nvSpPr>
        <p:spPr>
          <a:xfrm>
            <a:off x="3371838"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2</a:t>
            </a:r>
          </a:p>
        </p:txBody>
      </p:sp>
      <p:sp>
        <p:nvSpPr>
          <p:cNvPr id="32" name="TextBox 31">
            <a:extLst>
              <a:ext uri="{FF2B5EF4-FFF2-40B4-BE49-F238E27FC236}">
                <a16:creationId xmlns:a16="http://schemas.microsoft.com/office/drawing/2014/main" id="{D472CCD0-F868-7763-0113-9E5D41D5C7AA}"/>
              </a:ext>
            </a:extLst>
          </p:cNvPr>
          <p:cNvSpPr txBox="1"/>
          <p:nvPr/>
        </p:nvSpPr>
        <p:spPr>
          <a:xfrm>
            <a:off x="4592771"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3</a:t>
            </a:r>
          </a:p>
        </p:txBody>
      </p:sp>
      <p:sp>
        <p:nvSpPr>
          <p:cNvPr id="35" name="TextBox 34">
            <a:extLst>
              <a:ext uri="{FF2B5EF4-FFF2-40B4-BE49-F238E27FC236}">
                <a16:creationId xmlns:a16="http://schemas.microsoft.com/office/drawing/2014/main" id="{D71C03E3-7DFA-A287-F544-8DCAB7295071}"/>
              </a:ext>
            </a:extLst>
          </p:cNvPr>
          <p:cNvSpPr txBox="1"/>
          <p:nvPr/>
        </p:nvSpPr>
        <p:spPr>
          <a:xfrm>
            <a:off x="5813704"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4</a:t>
            </a:r>
          </a:p>
        </p:txBody>
      </p:sp>
      <p:sp>
        <p:nvSpPr>
          <p:cNvPr id="36" name="TextBox 35">
            <a:extLst>
              <a:ext uri="{FF2B5EF4-FFF2-40B4-BE49-F238E27FC236}">
                <a16:creationId xmlns:a16="http://schemas.microsoft.com/office/drawing/2014/main" id="{B8F43941-1D86-6C5D-70B8-BACA4C87BE32}"/>
              </a:ext>
            </a:extLst>
          </p:cNvPr>
          <p:cNvSpPr txBox="1"/>
          <p:nvPr/>
        </p:nvSpPr>
        <p:spPr>
          <a:xfrm>
            <a:off x="7034637"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5</a:t>
            </a:r>
          </a:p>
        </p:txBody>
      </p:sp>
      <p:sp>
        <p:nvSpPr>
          <p:cNvPr id="37" name="TextBox 36">
            <a:extLst>
              <a:ext uri="{FF2B5EF4-FFF2-40B4-BE49-F238E27FC236}">
                <a16:creationId xmlns:a16="http://schemas.microsoft.com/office/drawing/2014/main" id="{46B9CE59-D647-DD71-80C4-523FF4D68951}"/>
              </a:ext>
            </a:extLst>
          </p:cNvPr>
          <p:cNvSpPr txBox="1"/>
          <p:nvPr/>
        </p:nvSpPr>
        <p:spPr>
          <a:xfrm>
            <a:off x="8255570"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6</a:t>
            </a:r>
          </a:p>
        </p:txBody>
      </p:sp>
      <p:sp>
        <p:nvSpPr>
          <p:cNvPr id="38" name="TextBox 37">
            <a:extLst>
              <a:ext uri="{FF2B5EF4-FFF2-40B4-BE49-F238E27FC236}">
                <a16:creationId xmlns:a16="http://schemas.microsoft.com/office/drawing/2014/main" id="{C4AA27FB-73F3-E508-F518-4600A8A65509}"/>
              </a:ext>
            </a:extLst>
          </p:cNvPr>
          <p:cNvSpPr txBox="1"/>
          <p:nvPr/>
        </p:nvSpPr>
        <p:spPr>
          <a:xfrm>
            <a:off x="9476503"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7</a:t>
            </a:r>
          </a:p>
        </p:txBody>
      </p:sp>
      <p:sp>
        <p:nvSpPr>
          <p:cNvPr id="39" name="TextBox 38">
            <a:extLst>
              <a:ext uri="{FF2B5EF4-FFF2-40B4-BE49-F238E27FC236}">
                <a16:creationId xmlns:a16="http://schemas.microsoft.com/office/drawing/2014/main" id="{561C8A5C-765E-9B02-8B83-9DB646FB0F81}"/>
              </a:ext>
            </a:extLst>
          </p:cNvPr>
          <p:cNvSpPr txBox="1"/>
          <p:nvPr/>
        </p:nvSpPr>
        <p:spPr>
          <a:xfrm>
            <a:off x="10697438" y="5140336"/>
            <a:ext cx="847725" cy="246221"/>
          </a:xfrm>
          <a:prstGeom prst="rect">
            <a:avLst/>
          </a:prstGeom>
          <a:noFill/>
          <a:ln w="12700">
            <a:noFill/>
          </a:ln>
        </p:spPr>
        <p:txBody>
          <a:bodyPr wrap="none" lIns="0" tIns="0" rIns="0" bIns="0" rtlCol="0">
            <a:noAutofit/>
          </a:bodyPr>
          <a:lstStyle>
            <a:defPPr>
              <a:defRPr lang="en-US"/>
            </a:defPPr>
            <a:lvl1pPr algn="ctr" defTabSz="1218072">
              <a:defRPr sz="1465">
                <a:solidFill>
                  <a:srgbClr val="FFFFFF">
                    <a:lumMod val="50000"/>
                  </a:srgbClr>
                </a:solidFill>
                <a:latin typeface="Arial"/>
                <a:cs typeface="Arial" pitchFamily="34" charset="0"/>
              </a:defRPr>
            </a:lvl1pPr>
          </a:lstStyle>
          <a:p>
            <a:r>
              <a:rPr lang="en-GB" sz="1400" dirty="0">
                <a:solidFill>
                  <a:schemeClr val="tx1"/>
                </a:solidFill>
              </a:rPr>
              <a:t>Week 8</a:t>
            </a:r>
          </a:p>
        </p:txBody>
      </p:sp>
      <p:sp>
        <p:nvSpPr>
          <p:cNvPr id="40" name="TextBox 39">
            <a:extLst>
              <a:ext uri="{FF2B5EF4-FFF2-40B4-BE49-F238E27FC236}">
                <a16:creationId xmlns:a16="http://schemas.microsoft.com/office/drawing/2014/main" id="{82267DD2-F0E7-8439-19A5-541427DABCCE}"/>
              </a:ext>
            </a:extLst>
          </p:cNvPr>
          <p:cNvSpPr txBox="1"/>
          <p:nvPr/>
        </p:nvSpPr>
        <p:spPr>
          <a:xfrm>
            <a:off x="10497857" y="2724807"/>
            <a:ext cx="1307120" cy="1683515"/>
          </a:xfrm>
          <a:prstGeom prst="roundRect">
            <a:avLst>
              <a:gd name="adj" fmla="val 9363"/>
            </a:avLst>
          </a:prstGeom>
          <a:solidFill>
            <a:schemeClr val="accent3">
              <a:lumMod val="75000"/>
            </a:schemeClr>
          </a:solidFill>
          <a:ln w="12700">
            <a:noFill/>
            <a:prstDash val="dash"/>
          </a:ln>
        </p:spPr>
        <p:txBody>
          <a:bodyPr wrap="square" lIns="0" tIns="0" rIns="0" bIns="0" rtlCol="0" anchor="ctr">
            <a:noAutofit/>
          </a:bodyPr>
          <a:lstStyle/>
          <a:p>
            <a:pPr algn="ctr"/>
            <a:r>
              <a:rPr lang="en-GB" sz="1200" b="1" dirty="0">
                <a:latin typeface="Arial" panose="020B0604020202020204" pitchFamily="34" charset="0"/>
                <a:cs typeface="Arial" panose="020B0604020202020204" pitchFamily="34" charset="0"/>
              </a:rPr>
              <a:t>Further delays due to inadequate staging, insufficient tissue, </a:t>
            </a:r>
          </a:p>
          <a:p>
            <a:pPr algn="ctr"/>
            <a:r>
              <a:rPr lang="en-GB" sz="1200" b="1" dirty="0">
                <a:latin typeface="Arial" panose="020B0604020202020204" pitchFamily="34" charset="0"/>
                <a:cs typeface="Arial" panose="020B0604020202020204" pitchFamily="34" charset="0"/>
              </a:rPr>
              <a:t>re-biopsy, </a:t>
            </a:r>
            <a:br>
              <a:rPr lang="en-GB" sz="1200" b="1" dirty="0">
                <a:latin typeface="Arial" panose="020B0604020202020204" pitchFamily="34" charset="0"/>
                <a:cs typeface="Arial" panose="020B0604020202020204" pitchFamily="34" charset="0"/>
              </a:rPr>
            </a:br>
            <a:r>
              <a:rPr lang="en-GB" sz="1200" b="1" dirty="0">
                <a:latin typeface="Arial" panose="020B0604020202020204" pitchFamily="34" charset="0"/>
                <a:cs typeface="Arial" panose="020B0604020202020204" pitchFamily="34" charset="0"/>
              </a:rPr>
              <a:t>re-testing, etc</a:t>
            </a:r>
            <a:r>
              <a:rPr lang="en-GB" sz="1200" b="1" baseline="30000" dirty="0">
                <a:latin typeface="Arial" panose="020B0604020202020204" pitchFamily="34" charset="0"/>
                <a:cs typeface="Arial" panose="020B0604020202020204" pitchFamily="34" charset="0"/>
              </a:rPr>
              <a:t>1</a:t>
            </a:r>
            <a:endParaRPr lang="en-GB" sz="1200" b="1" dirty="0">
              <a:latin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FC8C63B2-A90E-EFB9-18C9-006A6BDA1A41}"/>
              </a:ext>
            </a:extLst>
          </p:cNvPr>
          <p:cNvCxnSpPr>
            <a:cxnSpLocks/>
          </p:cNvCxnSpPr>
          <p:nvPr/>
        </p:nvCxnSpPr>
        <p:spPr>
          <a:xfrm flipV="1">
            <a:off x="1360916" y="4399971"/>
            <a:ext cx="0" cy="616513"/>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6493EAB-912D-1681-680E-4A7F2835A4EA}"/>
              </a:ext>
            </a:extLst>
          </p:cNvPr>
          <p:cNvCxnSpPr>
            <a:cxnSpLocks/>
          </p:cNvCxnSpPr>
          <p:nvPr/>
        </p:nvCxnSpPr>
        <p:spPr>
          <a:xfrm flipV="1">
            <a:off x="11106799" y="4399971"/>
            <a:ext cx="0" cy="616513"/>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930BE6B-4A3B-5199-8BE5-1C8A0613C255}"/>
              </a:ext>
            </a:extLst>
          </p:cNvPr>
          <p:cNvSpPr txBox="1"/>
          <p:nvPr/>
        </p:nvSpPr>
        <p:spPr>
          <a:xfrm>
            <a:off x="408542" y="2898952"/>
            <a:ext cx="7836710" cy="637200"/>
          </a:xfrm>
          <a:prstGeom prst="rect">
            <a:avLst/>
          </a:prstGeom>
          <a:solidFill>
            <a:schemeClr val="tx2"/>
          </a:solidFill>
          <a:ln w="12700">
            <a:noFill/>
          </a:ln>
        </p:spPr>
        <p:txBody>
          <a:bodyPr wrap="square" lIns="0" tIns="72000" rIns="0" bIns="72000" rtlCol="0" anchor="ctr">
            <a:noAutofit/>
          </a:bodyPr>
          <a:lstStyle/>
          <a:p>
            <a:pPr marL="227013">
              <a:lnSpc>
                <a:spcPct val="90000"/>
              </a:lnSpc>
            </a:pPr>
            <a:r>
              <a:rPr lang="en-GB" u="sng" dirty="0">
                <a:solidFill>
                  <a:schemeClr val="bg1"/>
                </a:solidFill>
                <a:latin typeface="Arial" panose="020B0604020202020204" pitchFamily="34" charset="0"/>
                <a:cs typeface="Arial" panose="020B0604020202020204" pitchFamily="34" charset="0"/>
              </a:rPr>
              <a:t>Liquid biopsies to detect ctDNA are conducted immediately after pathologic-confirmation of NSCLC</a:t>
            </a:r>
          </a:p>
        </p:txBody>
      </p:sp>
    </p:spTree>
    <p:extLst>
      <p:ext uri="{BB962C8B-B14F-4D97-AF65-F5344CB8AC3E}">
        <p14:creationId xmlns:p14="http://schemas.microsoft.com/office/powerpoint/2010/main" val="219393841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96BBFC2-19CC-458B-8D45-C33BFADEFFBB}"/>
              </a:ext>
            </a:extLst>
          </p:cNvPr>
          <p:cNvSpPr>
            <a:spLocks noGrp="1"/>
          </p:cNvSpPr>
          <p:nvPr>
            <p:ph sz="quarter" idx="12"/>
          </p:nvPr>
        </p:nvSpPr>
        <p:spPr>
          <a:xfrm>
            <a:off x="620713" y="1425576"/>
            <a:ext cx="10963275" cy="865188"/>
          </a:xfrm>
        </p:spPr>
        <p:txBody>
          <a:bodyPr/>
          <a:lstStyle/>
          <a:p>
            <a:r>
              <a:rPr lang="en-GB" b="1" dirty="0">
                <a:solidFill>
                  <a:schemeClr val="accent1"/>
                </a:solidFill>
              </a:rPr>
              <a:t>What is liquid biopsy?</a:t>
            </a:r>
          </a:p>
          <a:p>
            <a:pPr lvl="1"/>
            <a:r>
              <a:rPr lang="en-GB" dirty="0"/>
              <a:t>Blood sample containing cell-free DNA from multiple sources, including DNA shed from tumour</a:t>
            </a:r>
          </a:p>
        </p:txBody>
      </p:sp>
      <p:sp>
        <p:nvSpPr>
          <p:cNvPr id="2" name="Title 1">
            <a:extLst>
              <a:ext uri="{FF2B5EF4-FFF2-40B4-BE49-F238E27FC236}">
                <a16:creationId xmlns:a16="http://schemas.microsoft.com/office/drawing/2014/main" id="{F3BE54BB-58D0-4C85-98DA-DE1B73DCB6A8}"/>
              </a:ext>
            </a:extLst>
          </p:cNvPr>
          <p:cNvSpPr>
            <a:spLocks noGrp="1"/>
          </p:cNvSpPr>
          <p:nvPr>
            <p:ph type="title"/>
          </p:nvPr>
        </p:nvSpPr>
        <p:spPr>
          <a:xfrm>
            <a:off x="619201" y="259200"/>
            <a:ext cx="10963199" cy="864000"/>
          </a:xfrm>
        </p:spPr>
        <p:txBody>
          <a:bodyPr/>
          <a:lstStyle/>
          <a:p>
            <a:r>
              <a:rPr lang="en-GB" altLang="en-US" dirty="0"/>
              <a:t>Role of Liquid Biopsy in diagnosis and management of </a:t>
            </a:r>
            <a:r>
              <a:rPr lang="en-GB" altLang="en-US" dirty="0" err="1"/>
              <a:t>nsclc</a:t>
            </a:r>
            <a:endParaRPr lang="en-GB" dirty="0"/>
          </a:p>
        </p:txBody>
      </p:sp>
      <p:sp>
        <p:nvSpPr>
          <p:cNvPr id="3" name="Slide Number Placeholder 2">
            <a:extLst>
              <a:ext uri="{FF2B5EF4-FFF2-40B4-BE49-F238E27FC236}">
                <a16:creationId xmlns:a16="http://schemas.microsoft.com/office/drawing/2014/main" id="{2E21A057-74DE-BFFA-AC30-6450841E9595}"/>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46</a:t>
            </a:fld>
            <a:endParaRPr lang="en-GB" dirty="0"/>
          </a:p>
        </p:txBody>
      </p:sp>
      <p:sp>
        <p:nvSpPr>
          <p:cNvPr id="10" name="Content Placeholder 9">
            <a:extLst>
              <a:ext uri="{FF2B5EF4-FFF2-40B4-BE49-F238E27FC236}">
                <a16:creationId xmlns:a16="http://schemas.microsoft.com/office/drawing/2014/main" id="{D1A3369A-BB05-4B8A-B649-09705E6F73CF}"/>
              </a:ext>
            </a:extLst>
          </p:cNvPr>
          <p:cNvSpPr>
            <a:spLocks noGrp="1"/>
          </p:cNvSpPr>
          <p:nvPr>
            <p:ph sz="quarter" idx="15"/>
          </p:nvPr>
        </p:nvSpPr>
        <p:spPr>
          <a:xfrm>
            <a:off x="620183" y="6356351"/>
            <a:ext cx="10180339" cy="365125"/>
          </a:xfrm>
        </p:spPr>
        <p:txBody>
          <a:bodyPr/>
          <a:lstStyle/>
          <a:p>
            <a:r>
              <a:rPr lang="en-GB" sz="1050" dirty="0">
                <a:solidFill>
                  <a:schemeClr val="tx2"/>
                </a:solidFill>
                <a:latin typeface="Arial" panose="020B0604020202020204" pitchFamily="34" charset="0"/>
                <a:ea typeface="Aileron" charset="0"/>
                <a:cs typeface="Arial" panose="020B0604020202020204" pitchFamily="34" charset="0"/>
              </a:rPr>
              <a:t>cfDNA, cell-free DNA; CTC, circulating tumour cell; NSCLC, non-small cell lung cancer; TKI, tyrosine kinase inhibitors</a:t>
            </a:r>
          </a:p>
          <a:p>
            <a:r>
              <a:rPr lang="en-GB" altLang="en-US" sz="1050" dirty="0">
                <a:solidFill>
                  <a:schemeClr val="tx2"/>
                </a:solidFill>
                <a:latin typeface="Arial" panose="020B0604020202020204" pitchFamily="34" charset="0"/>
                <a:ea typeface="MS PGothic" panose="020B0600070205080204" pitchFamily="34" charset="-128"/>
                <a:cs typeface="Arial" panose="020B0604020202020204" pitchFamily="34" charset="0"/>
              </a:rPr>
              <a:t>Bauml J, et al. Clin Cancer Res. 2018;24:4352-4354; </a:t>
            </a:r>
            <a:r>
              <a:rPr lang="en-GB" altLang="en-US" sz="1050" dirty="0">
                <a:solidFill>
                  <a:schemeClr val="tx2"/>
                </a:solidFill>
                <a:latin typeface="Arial" panose="020B0604020202020204" pitchFamily="34" charset="0"/>
                <a:cs typeface="Arial" panose="020B0604020202020204" pitchFamily="34" charset="0"/>
              </a:rPr>
              <a:t>Lowes LE, et al. Int J Mol Sci. 2016:17:E1505; </a:t>
            </a:r>
            <a:r>
              <a:rPr lang="en-GB" altLang="en-US" sz="1050" dirty="0" err="1">
                <a:solidFill>
                  <a:schemeClr val="tx2"/>
                </a:solidFill>
                <a:latin typeface="Arial" panose="020B0604020202020204" pitchFamily="34" charset="0"/>
                <a:cs typeface="Arial" panose="020B0604020202020204" pitchFamily="34" charset="0"/>
              </a:rPr>
              <a:t>Bonanno</a:t>
            </a:r>
            <a:r>
              <a:rPr lang="en-GB" altLang="en-US" sz="1050" dirty="0">
                <a:solidFill>
                  <a:schemeClr val="tx2"/>
                </a:solidFill>
                <a:latin typeface="Arial" panose="020B0604020202020204" pitchFamily="34" charset="0"/>
                <a:cs typeface="Arial" panose="020B0604020202020204" pitchFamily="34" charset="0"/>
              </a:rPr>
              <a:t> L, et al. Br J Cancer 2022; 127: 383-393</a:t>
            </a:r>
            <a:endParaRPr lang="en-GB" sz="1050" dirty="0">
              <a:solidFill>
                <a:schemeClr val="tx2"/>
              </a:solidFill>
              <a:latin typeface="Arial" panose="020B0604020202020204" pitchFamily="34" charset="0"/>
              <a:ea typeface="Aileron" charset="0"/>
              <a:cs typeface="Arial" panose="020B0604020202020204" pitchFamily="34" charset="0"/>
            </a:endParaRPr>
          </a:p>
        </p:txBody>
      </p:sp>
      <p:pic>
        <p:nvPicPr>
          <p:cNvPr id="11" name="Picture 10">
            <a:extLst>
              <a:ext uri="{FF2B5EF4-FFF2-40B4-BE49-F238E27FC236}">
                <a16:creationId xmlns:a16="http://schemas.microsoft.com/office/drawing/2014/main" id="{62F15FD7-D647-4F1E-BDF6-6F14A62FC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81" y="2426757"/>
            <a:ext cx="5452179" cy="2835897"/>
          </a:xfrm>
          <a:prstGeom prst="rect">
            <a:avLst/>
          </a:prstGeom>
        </p:spPr>
      </p:pic>
      <p:sp>
        <p:nvSpPr>
          <p:cNvPr id="12" name="Content Placeholder 6">
            <a:extLst>
              <a:ext uri="{FF2B5EF4-FFF2-40B4-BE49-F238E27FC236}">
                <a16:creationId xmlns:a16="http://schemas.microsoft.com/office/drawing/2014/main" id="{CCBE51EF-FE54-260B-4F0D-83EF004E863C}"/>
              </a:ext>
            </a:extLst>
          </p:cNvPr>
          <p:cNvSpPr txBox="1">
            <a:spLocks/>
          </p:cNvSpPr>
          <p:nvPr/>
        </p:nvSpPr>
        <p:spPr>
          <a:xfrm>
            <a:off x="6271542" y="2214207"/>
            <a:ext cx="5256585" cy="407013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b="1" dirty="0">
                <a:solidFill>
                  <a:schemeClr val="accent1"/>
                </a:solidFill>
              </a:rPr>
              <a:t>When do we use liquid biopsy?</a:t>
            </a:r>
          </a:p>
          <a:p>
            <a:pPr lvl="1"/>
            <a:r>
              <a:rPr lang="en-GB" sz="1600" dirty="0"/>
              <a:t>Molecular testing is needed but amount </a:t>
            </a:r>
            <a:br>
              <a:rPr lang="en-GB" sz="1600" dirty="0"/>
            </a:br>
            <a:r>
              <a:rPr lang="en-GB" sz="1600" dirty="0"/>
              <a:t>of available biopsy tissue is inadequate or unknown, or tissue biopsy not possible</a:t>
            </a:r>
          </a:p>
          <a:p>
            <a:pPr lvl="1"/>
            <a:r>
              <a:rPr lang="en-GB" sz="1600" dirty="0"/>
              <a:t>Resistance to TKIs</a:t>
            </a:r>
          </a:p>
          <a:p>
            <a:r>
              <a:rPr lang="en-GB" sz="1800" b="1" dirty="0">
                <a:solidFill>
                  <a:schemeClr val="accent1"/>
                </a:solidFill>
              </a:rPr>
              <a:t>Advantages</a:t>
            </a:r>
          </a:p>
          <a:p>
            <a:pPr lvl="1"/>
            <a:r>
              <a:rPr lang="en-GB" sz="1600" dirty="0"/>
              <a:t>Minimally invasive</a:t>
            </a:r>
          </a:p>
          <a:p>
            <a:pPr lvl="1"/>
            <a:r>
              <a:rPr lang="en-GB" sz="1600" dirty="0"/>
              <a:t>May overcome tumour heterogenicity</a:t>
            </a:r>
          </a:p>
          <a:p>
            <a:r>
              <a:rPr lang="en-GB" sz="1800" b="1" dirty="0">
                <a:solidFill>
                  <a:schemeClr val="accent1"/>
                </a:solidFill>
              </a:rPr>
              <a:t>Limitations</a:t>
            </a:r>
          </a:p>
          <a:p>
            <a:pPr lvl="1"/>
            <a:r>
              <a:rPr lang="en-GB" sz="1600" dirty="0"/>
              <a:t>Sensitivity: 70%-80%; specificity: </a:t>
            </a:r>
            <a:br>
              <a:rPr lang="en-GB" sz="1600" dirty="0"/>
            </a:br>
            <a:r>
              <a:rPr lang="en-GB" sz="1600" dirty="0"/>
              <a:t>near 100% </a:t>
            </a:r>
          </a:p>
          <a:p>
            <a:pPr lvl="1"/>
            <a:r>
              <a:rPr lang="en-GB" sz="1600" dirty="0"/>
              <a:t>Negative result is non-informative</a:t>
            </a:r>
          </a:p>
        </p:txBody>
      </p:sp>
    </p:spTree>
    <p:extLst>
      <p:ext uri="{BB962C8B-B14F-4D97-AF65-F5344CB8AC3E}">
        <p14:creationId xmlns:p14="http://schemas.microsoft.com/office/powerpoint/2010/main" val="204150163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216206-3D8E-7097-72D9-6509D8C1FEB1}"/>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47</a:t>
            </a:fld>
            <a:endParaRPr lang="en-GB" dirty="0"/>
          </a:p>
        </p:txBody>
      </p:sp>
      <p:sp>
        <p:nvSpPr>
          <p:cNvPr id="16" name="Content Placeholder 15">
            <a:extLst>
              <a:ext uri="{FF2B5EF4-FFF2-40B4-BE49-F238E27FC236}">
                <a16:creationId xmlns:a16="http://schemas.microsoft.com/office/drawing/2014/main" id="{35A63331-E2DA-1EC0-851B-50FEE55BF48E}"/>
              </a:ext>
            </a:extLst>
          </p:cNvPr>
          <p:cNvSpPr>
            <a:spLocks noGrp="1"/>
          </p:cNvSpPr>
          <p:nvPr>
            <p:ph sz="quarter" idx="15"/>
          </p:nvPr>
        </p:nvSpPr>
        <p:spPr/>
        <p:txBody>
          <a:bodyPr anchor="b"/>
          <a:lstStyle/>
          <a:p>
            <a:pPr>
              <a:spcBef>
                <a:spcPts val="0"/>
              </a:spcBef>
              <a:spcAft>
                <a:spcPts val="300"/>
              </a:spcAft>
            </a:pPr>
            <a:r>
              <a:rPr lang="en-GB" dirty="0">
                <a:solidFill>
                  <a:schemeClr val="tx2"/>
                </a:solidFill>
              </a:rPr>
              <a:t>ESMO, European Society for Medical Oncology</a:t>
            </a:r>
          </a:p>
          <a:p>
            <a:pPr>
              <a:spcBef>
                <a:spcPts val="0"/>
              </a:spcBef>
              <a:spcAft>
                <a:spcPts val="300"/>
              </a:spcAft>
            </a:pPr>
            <a:r>
              <a:rPr lang="en-GB" dirty="0">
                <a:solidFill>
                  <a:schemeClr val="tx2"/>
                </a:solidFill>
              </a:rPr>
              <a:t>Pascual J, et al. Ann Oncol. 2022;33:750-768</a:t>
            </a:r>
          </a:p>
        </p:txBody>
      </p:sp>
      <p:pic>
        <p:nvPicPr>
          <p:cNvPr id="424" name="Google Shape;424;p24"/>
          <p:cNvPicPr preferRelativeResize="0"/>
          <p:nvPr/>
        </p:nvPicPr>
        <p:blipFill rotWithShape="1">
          <a:blip r:embed="rId3">
            <a:alphaModFix/>
          </a:blip>
          <a:srcRect l="8266" r="7643"/>
          <a:stretch/>
        </p:blipFill>
        <p:spPr>
          <a:xfrm>
            <a:off x="731838" y="1726325"/>
            <a:ext cx="3400122" cy="4353800"/>
          </a:xfrm>
          <a:prstGeom prst="rect">
            <a:avLst/>
          </a:prstGeom>
          <a:noFill/>
          <a:ln>
            <a:noFill/>
          </a:ln>
          <a:effectLst>
            <a:outerShdw blurRad="50800" dist="38100" dir="2700000" algn="tl" rotWithShape="0">
              <a:srgbClr val="000000">
                <a:alpha val="40000"/>
              </a:srgbClr>
            </a:outerShdw>
          </a:effectLst>
        </p:spPr>
      </p:pic>
      <p:sp>
        <p:nvSpPr>
          <p:cNvPr id="425" name="Google Shape;425;p24"/>
          <p:cNvSpPr txBox="1"/>
          <p:nvPr/>
        </p:nvSpPr>
        <p:spPr>
          <a:xfrm>
            <a:off x="4439816" y="1726325"/>
            <a:ext cx="6705600"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i="1" dirty="0">
                <a:solidFill>
                  <a:srgbClr val="595959"/>
                </a:solidFill>
                <a:latin typeface="Arial" panose="020B0604020202020204" pitchFamily="34" charset="0"/>
                <a:cs typeface="Arial" panose="020B0604020202020204" pitchFamily="34" charset="0"/>
              </a:rPr>
              <a:t>“Liquid biopsy assays with </a:t>
            </a:r>
            <a:r>
              <a:rPr lang="en-GB" sz="2200" b="1" i="1" dirty="0">
                <a:solidFill>
                  <a:srgbClr val="595959"/>
                </a:solidFill>
                <a:latin typeface="Arial" panose="020B0604020202020204" pitchFamily="34" charset="0"/>
                <a:cs typeface="Arial" panose="020B0604020202020204" pitchFamily="34" charset="0"/>
              </a:rPr>
              <a:t>very</a:t>
            </a:r>
            <a:r>
              <a:rPr lang="en-GB" sz="2200" i="1" dirty="0">
                <a:solidFill>
                  <a:srgbClr val="595959"/>
                </a:solidFill>
                <a:latin typeface="Arial" panose="020B0604020202020204" pitchFamily="34" charset="0"/>
                <a:cs typeface="Arial" panose="020B0604020202020204" pitchFamily="34" charset="0"/>
              </a:rPr>
              <a:t> </a:t>
            </a:r>
            <a:r>
              <a:rPr lang="en-GB" sz="2200" b="1" i="1" dirty="0">
                <a:solidFill>
                  <a:srgbClr val="595959"/>
                </a:solidFill>
                <a:latin typeface="Arial" panose="020B0604020202020204" pitchFamily="34" charset="0"/>
                <a:cs typeface="Arial" panose="020B0604020202020204" pitchFamily="34" charset="0"/>
              </a:rPr>
              <a:t>high analytical </a:t>
            </a:r>
          </a:p>
          <a:p>
            <a:pPr marL="0" lvl="0" indent="0" algn="l" rtl="0">
              <a:spcBef>
                <a:spcPts val="0"/>
              </a:spcBef>
              <a:spcAft>
                <a:spcPts val="0"/>
              </a:spcAft>
              <a:buNone/>
            </a:pPr>
            <a:r>
              <a:rPr lang="en-GB" sz="2200" b="1" i="1" dirty="0">
                <a:solidFill>
                  <a:srgbClr val="595959"/>
                </a:solidFill>
                <a:latin typeface="Arial" panose="020B0604020202020204" pitchFamily="34" charset="0"/>
                <a:cs typeface="Arial" panose="020B0604020202020204" pitchFamily="34" charset="0"/>
              </a:rPr>
              <a:t>and clinical specificity </a:t>
            </a:r>
            <a:r>
              <a:rPr lang="en-GB" sz="2200" i="1" dirty="0">
                <a:solidFill>
                  <a:srgbClr val="595959"/>
                </a:solidFill>
                <a:latin typeface="Arial" panose="020B0604020202020204" pitchFamily="34" charset="0"/>
                <a:cs typeface="Arial" panose="020B0604020202020204" pitchFamily="34" charset="0"/>
              </a:rPr>
              <a:t>may be used in practice </a:t>
            </a:r>
            <a:r>
              <a:rPr lang="en-GB" sz="2200" b="1" i="1" dirty="0">
                <a:solidFill>
                  <a:srgbClr val="595959"/>
                </a:solidFill>
                <a:latin typeface="Arial" panose="020B0604020202020204" pitchFamily="34" charset="0"/>
                <a:cs typeface="Arial" panose="020B0604020202020204" pitchFamily="34" charset="0"/>
              </a:rPr>
              <a:t>with limitations considered</a:t>
            </a:r>
            <a:r>
              <a:rPr lang="en-GB" sz="2200" i="1" dirty="0">
                <a:solidFill>
                  <a:srgbClr val="595959"/>
                </a:solidFill>
                <a:latin typeface="Arial" panose="020B0604020202020204" pitchFamily="34" charset="0"/>
                <a:cs typeface="Arial" panose="020B0604020202020204" pitchFamily="34" charset="0"/>
              </a:rPr>
              <a:t>”</a:t>
            </a:r>
          </a:p>
          <a:p>
            <a:pPr marL="0" lvl="0" indent="0" algn="l" rtl="0">
              <a:spcBef>
                <a:spcPts val="0"/>
              </a:spcBef>
              <a:spcAft>
                <a:spcPts val="0"/>
              </a:spcAft>
              <a:buNone/>
            </a:pPr>
            <a:endParaRPr lang="en-GB" sz="2200" i="1" dirty="0">
              <a:solidFill>
                <a:srgbClr val="595959"/>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200" i="1" dirty="0">
                <a:solidFill>
                  <a:srgbClr val="595959"/>
                </a:solidFill>
                <a:latin typeface="Arial" panose="020B0604020202020204" pitchFamily="34" charset="0"/>
                <a:cs typeface="Arial" panose="020B0604020202020204" pitchFamily="34" charset="0"/>
              </a:rPr>
              <a:t> “A liquid first strategy is recommended as an alternative option to tissue genotyping </a:t>
            </a:r>
            <a:r>
              <a:rPr lang="en-GB" sz="2200" b="1" i="1" dirty="0">
                <a:solidFill>
                  <a:srgbClr val="595959"/>
                </a:solidFill>
                <a:latin typeface="Arial" panose="020B0604020202020204" pitchFamily="34" charset="0"/>
                <a:cs typeface="Arial" panose="020B0604020202020204" pitchFamily="34" charset="0"/>
              </a:rPr>
              <a:t>where time to result is clinically important or tissue biopsy is unavailable or inappropriate</a:t>
            </a:r>
            <a:r>
              <a:rPr lang="en-GB" sz="2200" i="1" dirty="0">
                <a:solidFill>
                  <a:srgbClr val="595959"/>
                </a:solidFill>
                <a:latin typeface="Arial" panose="020B0604020202020204" pitchFamily="34" charset="0"/>
                <a:cs typeface="Arial" panose="020B0604020202020204" pitchFamily="34" charset="0"/>
              </a:rPr>
              <a:t>”</a:t>
            </a:r>
          </a:p>
          <a:p>
            <a:pPr marL="0" lvl="0" indent="0" algn="l" rtl="0">
              <a:spcBef>
                <a:spcPts val="0"/>
              </a:spcBef>
              <a:spcAft>
                <a:spcPts val="0"/>
              </a:spcAft>
              <a:buNone/>
            </a:pPr>
            <a:endParaRPr lang="en-GB" sz="2200" i="1" dirty="0">
              <a:solidFill>
                <a:srgbClr val="595959"/>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2200" i="1" dirty="0">
                <a:solidFill>
                  <a:srgbClr val="595959"/>
                </a:solidFill>
                <a:latin typeface="Arial" panose="020B0604020202020204" pitchFamily="34" charset="0"/>
                <a:cs typeface="Arial" panose="020B0604020202020204" pitchFamily="34" charset="0"/>
              </a:rPr>
              <a:t>“Blood samples should be </a:t>
            </a:r>
            <a:r>
              <a:rPr lang="en-GB" sz="2200" b="1" i="1" dirty="0">
                <a:solidFill>
                  <a:srgbClr val="595959"/>
                </a:solidFill>
                <a:latin typeface="Arial" panose="020B0604020202020204" pitchFamily="34" charset="0"/>
                <a:cs typeface="Arial" panose="020B0604020202020204" pitchFamily="34" charset="0"/>
              </a:rPr>
              <a:t>collected when </a:t>
            </a:r>
            <a:br>
              <a:rPr lang="en-GB" sz="2200" b="1" i="1" dirty="0">
                <a:solidFill>
                  <a:srgbClr val="595959"/>
                </a:solidFill>
                <a:latin typeface="Arial" panose="020B0604020202020204" pitchFamily="34" charset="0"/>
                <a:cs typeface="Arial" panose="020B0604020202020204" pitchFamily="34" charset="0"/>
              </a:rPr>
            </a:br>
            <a:r>
              <a:rPr lang="en-GB" sz="2200" b="1" i="1" dirty="0">
                <a:solidFill>
                  <a:srgbClr val="595959"/>
                </a:solidFill>
                <a:latin typeface="Arial" panose="020B0604020202020204" pitchFamily="34" charset="0"/>
                <a:cs typeface="Arial" panose="020B0604020202020204" pitchFamily="34" charset="0"/>
              </a:rPr>
              <a:t>cancer is progressing</a:t>
            </a:r>
            <a:r>
              <a:rPr lang="en-GB" sz="2200" i="1" dirty="0">
                <a:solidFill>
                  <a:srgbClr val="595959"/>
                </a:solidFill>
                <a:latin typeface="Arial" panose="020B0604020202020204" pitchFamily="34" charset="0"/>
                <a:cs typeface="Arial" panose="020B0604020202020204" pitchFamily="34" charset="0"/>
              </a:rPr>
              <a:t>, either treatment naive </a:t>
            </a:r>
            <a:br>
              <a:rPr lang="en-GB" sz="2200" i="1" dirty="0">
                <a:solidFill>
                  <a:srgbClr val="595959"/>
                </a:solidFill>
                <a:latin typeface="Arial" panose="020B0604020202020204" pitchFamily="34" charset="0"/>
                <a:cs typeface="Arial" panose="020B0604020202020204" pitchFamily="34" charset="0"/>
              </a:rPr>
            </a:br>
            <a:r>
              <a:rPr lang="en-GB" sz="2200" i="1" dirty="0">
                <a:solidFill>
                  <a:srgbClr val="595959"/>
                </a:solidFill>
                <a:latin typeface="Arial" panose="020B0604020202020204" pitchFamily="34" charset="0"/>
                <a:cs typeface="Arial" panose="020B0604020202020204" pitchFamily="34" charset="0"/>
              </a:rPr>
              <a:t>or after prior lines of therapy”</a:t>
            </a:r>
          </a:p>
        </p:txBody>
      </p:sp>
      <p:sp>
        <p:nvSpPr>
          <p:cNvPr id="18" name="Title 17">
            <a:extLst>
              <a:ext uri="{FF2B5EF4-FFF2-40B4-BE49-F238E27FC236}">
                <a16:creationId xmlns:a16="http://schemas.microsoft.com/office/drawing/2014/main" id="{A2280F92-A53D-8E56-BB99-7564EE374EC2}"/>
              </a:ext>
            </a:extLst>
          </p:cNvPr>
          <p:cNvSpPr>
            <a:spLocks noGrp="1"/>
          </p:cNvSpPr>
          <p:nvPr>
            <p:ph type="title"/>
          </p:nvPr>
        </p:nvSpPr>
        <p:spPr/>
        <p:txBody>
          <a:bodyPr/>
          <a:lstStyle/>
          <a:p>
            <a:r>
              <a:rPr lang="en-GB" dirty="0"/>
              <a:t>Highlights from ESMO liquid biopsy guidelines</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2E3A93-AA33-4C6D-9EDD-5ADC538C2EF1}"/>
              </a:ext>
            </a:extLst>
          </p:cNvPr>
          <p:cNvSpPr>
            <a:spLocks noGrp="1"/>
          </p:cNvSpPr>
          <p:nvPr>
            <p:ph type="title"/>
          </p:nvPr>
        </p:nvSpPr>
        <p:spPr>
          <a:xfrm>
            <a:off x="619201" y="259200"/>
            <a:ext cx="10963199" cy="864000"/>
          </a:xfrm>
        </p:spPr>
        <p:txBody>
          <a:bodyPr>
            <a:normAutofit/>
          </a:bodyPr>
          <a:lstStyle/>
          <a:p>
            <a:r>
              <a:rPr lang="en-GB" dirty="0"/>
              <a:t>Positioning </a:t>
            </a:r>
            <a:r>
              <a:rPr lang="en-GB" cap="none" dirty="0"/>
              <a:t>cf</a:t>
            </a:r>
            <a:r>
              <a:rPr lang="en-GB" dirty="0"/>
              <a:t>DNA genotyping in NSCLC</a:t>
            </a:r>
          </a:p>
        </p:txBody>
      </p:sp>
      <p:sp>
        <p:nvSpPr>
          <p:cNvPr id="2" name="Slide Number Placeholder 1">
            <a:extLst>
              <a:ext uri="{FF2B5EF4-FFF2-40B4-BE49-F238E27FC236}">
                <a16:creationId xmlns:a16="http://schemas.microsoft.com/office/drawing/2014/main" id="{B491ACBB-5532-F3E1-9E9A-DFB8BBCA85D5}"/>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48</a:t>
            </a:fld>
            <a:endParaRPr lang="en-GB" dirty="0"/>
          </a:p>
        </p:txBody>
      </p:sp>
      <p:sp>
        <p:nvSpPr>
          <p:cNvPr id="7" name="Content Placeholder 6">
            <a:extLst>
              <a:ext uri="{FF2B5EF4-FFF2-40B4-BE49-F238E27FC236}">
                <a16:creationId xmlns:a16="http://schemas.microsoft.com/office/drawing/2014/main" id="{8BD6D239-0A9D-6FB0-10E7-A9CA869824CF}"/>
              </a:ext>
            </a:extLst>
          </p:cNvPr>
          <p:cNvSpPr>
            <a:spLocks noGrp="1"/>
          </p:cNvSpPr>
          <p:nvPr>
            <p:ph sz="quarter" idx="15"/>
          </p:nvPr>
        </p:nvSpPr>
        <p:spPr>
          <a:xfrm>
            <a:off x="620183" y="6356351"/>
            <a:ext cx="10180339" cy="365125"/>
          </a:xfrm>
        </p:spPr>
        <p:txBody>
          <a:bodyPr anchor="b" anchorCtr="0"/>
          <a:lstStyle/>
          <a:p>
            <a:pPr lvl="0"/>
            <a:r>
              <a:rPr lang="en-GB" altLang="es-ES" dirty="0">
                <a:solidFill>
                  <a:schemeClr val="tx2"/>
                </a:solidFill>
                <a:sym typeface="Arial"/>
              </a:rPr>
              <a:t>cfDNA, cell-free DNA; NSCLC, non-small cell lung cancer</a:t>
            </a:r>
          </a:p>
          <a:p>
            <a:pPr lvl="0"/>
            <a:r>
              <a:rPr lang="en-GB" altLang="es-ES" dirty="0">
                <a:solidFill>
                  <a:schemeClr val="tx2"/>
                </a:solidFill>
                <a:sym typeface="Arial"/>
              </a:rPr>
              <a:t>International Association for the Study of Lung Cancer (IASLC) Atlas of Molecular Testing for Targeted Therapy in Lung Cancer 2023 </a:t>
            </a:r>
            <a:br>
              <a:rPr lang="en-GB" altLang="es-ES" dirty="0">
                <a:solidFill>
                  <a:schemeClr val="tx2"/>
                </a:solidFill>
                <a:sym typeface="Arial"/>
              </a:rPr>
            </a:br>
            <a:r>
              <a:rPr lang="en-GB" dirty="0" err="1">
                <a:solidFill>
                  <a:schemeClr val="tx2"/>
                </a:solidFill>
              </a:rPr>
              <a:t>Rolfo</a:t>
            </a:r>
            <a:r>
              <a:rPr lang="en-GB" dirty="0">
                <a:solidFill>
                  <a:schemeClr val="tx2"/>
                </a:solidFill>
              </a:rPr>
              <a:t> C, et al. J Thorac Oncol. 2021;16:1647-1662 </a:t>
            </a:r>
          </a:p>
        </p:txBody>
      </p:sp>
      <p:pic>
        <p:nvPicPr>
          <p:cNvPr id="3" name="Picture 2">
            <a:extLst>
              <a:ext uri="{FF2B5EF4-FFF2-40B4-BE49-F238E27FC236}">
                <a16:creationId xmlns:a16="http://schemas.microsoft.com/office/drawing/2014/main" id="{6159C7D2-821B-4C7A-A688-7427C48CB3DA}"/>
              </a:ext>
            </a:extLst>
          </p:cNvPr>
          <p:cNvPicPr>
            <a:picLocks noChangeAspect="1"/>
          </p:cNvPicPr>
          <p:nvPr/>
        </p:nvPicPr>
        <p:blipFill rotWithShape="1">
          <a:blip r:embed="rId2"/>
          <a:srcRect l="-1418" t="14748" r="5083" b="6544"/>
          <a:stretch/>
        </p:blipFill>
        <p:spPr>
          <a:xfrm>
            <a:off x="1027023" y="908720"/>
            <a:ext cx="9105095" cy="4782275"/>
          </a:xfrm>
          <a:prstGeom prst="rect">
            <a:avLst/>
          </a:prstGeom>
        </p:spPr>
      </p:pic>
      <p:sp>
        <p:nvSpPr>
          <p:cNvPr id="6" name="Star: 5 Points 5">
            <a:extLst>
              <a:ext uri="{FF2B5EF4-FFF2-40B4-BE49-F238E27FC236}">
                <a16:creationId xmlns:a16="http://schemas.microsoft.com/office/drawing/2014/main" id="{1993344F-3D5D-4947-8866-4DD6D59791D8}"/>
              </a:ext>
            </a:extLst>
          </p:cNvPr>
          <p:cNvSpPr/>
          <p:nvPr/>
        </p:nvSpPr>
        <p:spPr>
          <a:xfrm>
            <a:off x="5332069" y="4853576"/>
            <a:ext cx="1238449" cy="1033111"/>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088423"/>
            <a:endParaRPr lang="en-GB" sz="2133" dirty="0">
              <a:solidFill>
                <a:prstClr val="white"/>
              </a:solidFill>
              <a:latin typeface="Calibri"/>
            </a:endParaRPr>
          </a:p>
        </p:txBody>
      </p:sp>
      <p:sp>
        <p:nvSpPr>
          <p:cNvPr id="9" name="TextBox 8">
            <a:extLst>
              <a:ext uri="{FF2B5EF4-FFF2-40B4-BE49-F238E27FC236}">
                <a16:creationId xmlns:a16="http://schemas.microsoft.com/office/drawing/2014/main" id="{2B5BFAE7-9558-45C5-9149-31E273515FA5}"/>
              </a:ext>
            </a:extLst>
          </p:cNvPr>
          <p:cNvSpPr txBox="1"/>
          <p:nvPr/>
        </p:nvSpPr>
        <p:spPr>
          <a:xfrm>
            <a:off x="6570518" y="5074781"/>
            <a:ext cx="4594459" cy="420564"/>
          </a:xfrm>
          <a:prstGeom prst="rect">
            <a:avLst/>
          </a:prstGeom>
          <a:noFill/>
        </p:spPr>
        <p:txBody>
          <a:bodyPr wrap="square" rtlCol="0">
            <a:spAutoFit/>
          </a:bodyPr>
          <a:lstStyle/>
          <a:p>
            <a:pPr defTabSz="1088423"/>
            <a:r>
              <a:rPr lang="en-GB" sz="2133" dirty="0">
                <a:solidFill>
                  <a:srgbClr val="505050"/>
                </a:solidFill>
                <a:latin typeface="Arial" panose="020B0604020202020204" pitchFamily="34" charset="0"/>
                <a:cs typeface="Arial" panose="020B0604020202020204" pitchFamily="34" charset="0"/>
              </a:rPr>
              <a:t>Update in 2021 recommendation</a:t>
            </a:r>
          </a:p>
        </p:txBody>
      </p:sp>
    </p:spTree>
    <p:extLst>
      <p:ext uri="{BB962C8B-B14F-4D97-AF65-F5344CB8AC3E}">
        <p14:creationId xmlns:p14="http://schemas.microsoft.com/office/powerpoint/2010/main" val="10078224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98512B-2735-021E-F217-BAC1568CFA47}"/>
              </a:ext>
            </a:extLst>
          </p:cNvPr>
          <p:cNvSpPr>
            <a:spLocks noGrp="1"/>
          </p:cNvSpPr>
          <p:nvPr>
            <p:ph sz="quarter" idx="12"/>
          </p:nvPr>
        </p:nvSpPr>
        <p:spPr>
          <a:xfrm>
            <a:off x="620713" y="1425575"/>
            <a:ext cx="7707535" cy="4525963"/>
          </a:xfrm>
        </p:spPr>
        <p:txBody>
          <a:bodyPr>
            <a:normAutofit/>
          </a:bodyPr>
          <a:lstStyle/>
          <a:p>
            <a:pPr>
              <a:spcBef>
                <a:spcPts val="2400"/>
              </a:spcBef>
            </a:pPr>
            <a:r>
              <a:rPr lang="en-GB" dirty="0"/>
              <a:t>Good QUALITY biopsies taken at 1st attempt</a:t>
            </a:r>
          </a:p>
          <a:p>
            <a:pPr>
              <a:spcBef>
                <a:spcPts val="2400"/>
              </a:spcBef>
            </a:pPr>
            <a:r>
              <a:rPr lang="en-GB" dirty="0"/>
              <a:t>Incorporation of molecular testing as REFLEX testing in pathology department</a:t>
            </a:r>
          </a:p>
          <a:p>
            <a:pPr>
              <a:spcBef>
                <a:spcPts val="2400"/>
              </a:spcBef>
            </a:pPr>
            <a:r>
              <a:rPr lang="en-GB" dirty="0"/>
              <a:t>Costs of NGS to come further down …</a:t>
            </a:r>
          </a:p>
          <a:p>
            <a:pPr>
              <a:spcBef>
                <a:spcPts val="2400"/>
              </a:spcBef>
            </a:pPr>
            <a:r>
              <a:rPr lang="en-GB" dirty="0"/>
              <a:t>For NGS: REFLEX Workflow to incorporate RNA-based testing either concurrently with DNA or in event of DNA non-conclusive</a:t>
            </a:r>
          </a:p>
          <a:p>
            <a:pPr>
              <a:spcBef>
                <a:spcPts val="2400"/>
              </a:spcBef>
            </a:pPr>
            <a:r>
              <a:rPr lang="en-GB" dirty="0"/>
              <a:t>Establish the role of liquid biopsies as a complementary testing method</a:t>
            </a:r>
          </a:p>
          <a:p>
            <a:pPr>
              <a:spcBef>
                <a:spcPts val="2400"/>
              </a:spcBef>
            </a:pPr>
            <a:endParaRPr lang="en-GB" dirty="0"/>
          </a:p>
        </p:txBody>
      </p:sp>
      <p:sp>
        <p:nvSpPr>
          <p:cNvPr id="2" name="Title 1">
            <a:extLst>
              <a:ext uri="{FF2B5EF4-FFF2-40B4-BE49-F238E27FC236}">
                <a16:creationId xmlns:a16="http://schemas.microsoft.com/office/drawing/2014/main" id="{BD67214F-75DF-320E-A4AC-C16E5E636A17}"/>
              </a:ext>
            </a:extLst>
          </p:cNvPr>
          <p:cNvSpPr>
            <a:spLocks noGrp="1"/>
          </p:cNvSpPr>
          <p:nvPr>
            <p:ph type="title"/>
          </p:nvPr>
        </p:nvSpPr>
        <p:spPr>
          <a:xfrm>
            <a:off x="619201" y="259200"/>
            <a:ext cx="10963199" cy="864000"/>
          </a:xfrm>
        </p:spPr>
        <p:txBody>
          <a:bodyPr/>
          <a:lstStyle/>
          <a:p>
            <a:r>
              <a:rPr lang="en-GB" dirty="0"/>
              <a:t>We need …</a:t>
            </a:r>
          </a:p>
        </p:txBody>
      </p:sp>
      <p:sp>
        <p:nvSpPr>
          <p:cNvPr id="6" name="Slide Number Placeholder 5">
            <a:extLst>
              <a:ext uri="{FF2B5EF4-FFF2-40B4-BE49-F238E27FC236}">
                <a16:creationId xmlns:a16="http://schemas.microsoft.com/office/drawing/2014/main" id="{89258BE6-C8BC-2030-3BE4-0DC7DC738B2B}"/>
              </a:ext>
            </a:extLst>
          </p:cNvPr>
          <p:cNvSpPr>
            <a:spLocks noGrp="1"/>
          </p:cNvSpPr>
          <p:nvPr>
            <p:ph type="sldNum" sz="quarter" idx="4"/>
          </p:nvPr>
        </p:nvSpPr>
        <p:spPr>
          <a:xfrm>
            <a:off x="10800523" y="6428359"/>
            <a:ext cx="781877" cy="365125"/>
          </a:xfrm>
        </p:spPr>
        <p:txBody>
          <a:bodyPr/>
          <a:lstStyle/>
          <a:p>
            <a:fld id="{147CE154-8B1D-B343-AAC0-AE72495E5C46}" type="slidenum">
              <a:rPr lang="en-GB" smtClean="0"/>
              <a:pPr/>
              <a:t>49</a:t>
            </a:fld>
            <a:endParaRPr lang="en-GB" dirty="0"/>
          </a:p>
        </p:txBody>
      </p:sp>
      <p:sp>
        <p:nvSpPr>
          <p:cNvPr id="7" name="Content Placeholder 6">
            <a:extLst>
              <a:ext uri="{FF2B5EF4-FFF2-40B4-BE49-F238E27FC236}">
                <a16:creationId xmlns:a16="http://schemas.microsoft.com/office/drawing/2014/main" id="{6FFBC677-650D-AE17-86C7-8B911E08A8D9}"/>
              </a:ext>
            </a:extLst>
          </p:cNvPr>
          <p:cNvSpPr>
            <a:spLocks noGrp="1"/>
          </p:cNvSpPr>
          <p:nvPr>
            <p:ph sz="quarter" idx="15"/>
          </p:nvPr>
        </p:nvSpPr>
        <p:spPr>
          <a:xfrm>
            <a:off x="620183" y="6356351"/>
            <a:ext cx="10180339" cy="365125"/>
          </a:xfrm>
        </p:spPr>
        <p:txBody>
          <a:bodyPr/>
          <a:lstStyle/>
          <a:p>
            <a:r>
              <a:rPr lang="en-GB" dirty="0"/>
              <a:t>NGS, next-generation sequencing</a:t>
            </a:r>
          </a:p>
        </p:txBody>
      </p:sp>
      <p:pic>
        <p:nvPicPr>
          <p:cNvPr id="5122" name="Picture 2" descr="When the doctor calls for a biopsy">
            <a:extLst>
              <a:ext uri="{FF2B5EF4-FFF2-40B4-BE49-F238E27FC236}">
                <a16:creationId xmlns:a16="http://schemas.microsoft.com/office/drawing/2014/main" id="{486F13A1-37FF-2D64-9B2F-69678D3F74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89557" y="608431"/>
            <a:ext cx="3443417" cy="20810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Diagonal Corners Rounded 103">
            <a:extLst>
              <a:ext uri="{FF2B5EF4-FFF2-40B4-BE49-F238E27FC236}">
                <a16:creationId xmlns:a16="http://schemas.microsoft.com/office/drawing/2014/main" id="{B7FD151E-895A-890E-7CC3-6D8845457C56}"/>
              </a:ext>
            </a:extLst>
          </p:cNvPr>
          <p:cNvSpPr/>
          <p:nvPr/>
        </p:nvSpPr>
        <p:spPr>
          <a:xfrm>
            <a:off x="8589557" y="4059755"/>
            <a:ext cx="2984759" cy="1736646"/>
          </a:xfrm>
          <a:prstGeom prst="round2DiagRect">
            <a:avLst/>
          </a:prstGeom>
          <a:solidFill>
            <a:schemeClr val="accent1"/>
          </a:solidFill>
        </p:spPr>
        <p:txBody>
          <a:bodyPr wrap="square">
            <a:spAutoFit/>
          </a:bodyPr>
          <a:lstStyle/>
          <a:p>
            <a:r>
              <a:rPr lang="en-GB" sz="2400" dirty="0">
                <a:solidFill>
                  <a:schemeClr val="bg1"/>
                </a:solidFill>
                <a:latin typeface="Arial" panose="020B0604020202020204" pitchFamily="34" charset="0"/>
                <a:cs typeface="Arial" panose="020B0604020202020204" pitchFamily="34" charset="0"/>
              </a:rPr>
              <a:t>With this in place – upfront NGS becomes more effective!</a:t>
            </a:r>
          </a:p>
        </p:txBody>
      </p:sp>
    </p:spTree>
    <p:extLst>
      <p:ext uri="{BB962C8B-B14F-4D97-AF65-F5344CB8AC3E}">
        <p14:creationId xmlns:p14="http://schemas.microsoft.com/office/powerpoint/2010/main" val="3224679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AEE8FE-49F3-CA41-81B7-D31114CF1021}"/>
              </a:ext>
            </a:extLst>
          </p:cNvPr>
          <p:cNvSpPr>
            <a:spLocks noGrp="1"/>
          </p:cNvSpPr>
          <p:nvPr>
            <p:ph type="body" idx="1"/>
          </p:nvPr>
        </p:nvSpPr>
        <p:spPr>
          <a:xfrm>
            <a:off x="609600" y="868672"/>
            <a:ext cx="10972800" cy="701675"/>
          </a:xfrm>
        </p:spPr>
        <p:txBody>
          <a:bodyPr>
            <a:normAutofit/>
          </a:bodyPr>
          <a:lstStyle/>
          <a:p>
            <a:r>
              <a:rPr lang="en-GB" sz="1800" dirty="0">
                <a:effectLst/>
                <a:ea typeface="Calibri" panose="020F0502020204030204" pitchFamily="34" charset="0"/>
              </a:rPr>
              <a:t>Precision oncology in practice – The journey from testing to treatment in lung and prostate cancer</a:t>
            </a:r>
          </a:p>
        </p:txBody>
      </p:sp>
      <p:sp>
        <p:nvSpPr>
          <p:cNvPr id="2" name="Title 1">
            <a:extLst>
              <a:ext uri="{FF2B5EF4-FFF2-40B4-BE49-F238E27FC236}">
                <a16:creationId xmlns:a16="http://schemas.microsoft.com/office/drawing/2014/main" id="{092EB248-4861-4645-9887-D8DAEE0CD364}"/>
              </a:ext>
            </a:extLst>
          </p:cNvPr>
          <p:cNvSpPr>
            <a:spLocks noGrp="1"/>
          </p:cNvSpPr>
          <p:nvPr>
            <p:ph type="title"/>
          </p:nvPr>
        </p:nvSpPr>
        <p:spPr>
          <a:xfrm>
            <a:off x="619201" y="259200"/>
            <a:ext cx="10963199" cy="864000"/>
          </a:xfrm>
        </p:spPr>
        <p:txBody>
          <a:bodyPr/>
          <a:lstStyle/>
          <a:p>
            <a:r>
              <a:rPr lang="en-GB" dirty="0"/>
              <a:t>Agenda: Tuesday 30</a:t>
            </a:r>
            <a:r>
              <a:rPr lang="en-GB" baseline="30000" dirty="0"/>
              <a:t>th</a:t>
            </a:r>
            <a:r>
              <a:rPr lang="en-GB" dirty="0"/>
              <a:t> April 2024</a:t>
            </a:r>
          </a:p>
        </p:txBody>
      </p:sp>
      <p:sp>
        <p:nvSpPr>
          <p:cNvPr id="13" name="Content Placeholder 12">
            <a:extLst>
              <a:ext uri="{FF2B5EF4-FFF2-40B4-BE49-F238E27FC236}">
                <a16:creationId xmlns:a16="http://schemas.microsoft.com/office/drawing/2014/main" id="{796E6DBE-53F4-46F9-8F1B-A0F0F190FAB2}"/>
              </a:ext>
            </a:extLst>
          </p:cNvPr>
          <p:cNvSpPr>
            <a:spLocks noGrp="1"/>
          </p:cNvSpPr>
          <p:nvPr>
            <p:ph sz="quarter" idx="15"/>
          </p:nvPr>
        </p:nvSpPr>
        <p:spPr/>
        <p:txBody>
          <a:bodyPr/>
          <a:lstStyle/>
          <a:p>
            <a:r>
              <a:rPr lang="en-GB" sz="1200" dirty="0">
                <a:solidFill>
                  <a:schemeClr val="tx2"/>
                </a:solidFill>
                <a:latin typeface="Arial" panose="020B0604020202020204" pitchFamily="34" charset="0"/>
                <a:ea typeface="Aileron" charset="0"/>
                <a:cs typeface="Arial" panose="020B0604020202020204" pitchFamily="34" charset="0"/>
              </a:rPr>
              <a:t>* Includes MDT discussion and best practice recommendations</a:t>
            </a:r>
          </a:p>
        </p:txBody>
      </p:sp>
      <p:sp>
        <p:nvSpPr>
          <p:cNvPr id="4" name="Slide Number Placeholder 3">
            <a:extLst>
              <a:ext uri="{FF2B5EF4-FFF2-40B4-BE49-F238E27FC236}">
                <a16:creationId xmlns:a16="http://schemas.microsoft.com/office/drawing/2014/main" id="{A4C99D3C-703B-1A49-85EB-9C3014078DE0}"/>
              </a:ext>
            </a:extLst>
          </p:cNvPr>
          <p:cNvSpPr>
            <a:spLocks noGrp="1"/>
          </p:cNvSpPr>
          <p:nvPr>
            <p:ph type="sldNum" sz="quarter" idx="4"/>
          </p:nvPr>
        </p:nvSpPr>
        <p:spPr>
          <a:xfrm>
            <a:off x="10800523" y="6428359"/>
            <a:ext cx="78187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100" b="0" i="0" u="none" strike="noStrike" kern="1200" cap="none" spc="0" normalizeH="0" baseline="0" noProof="0" dirty="0">
              <a:ln>
                <a:noFill/>
              </a:ln>
              <a:solidFill>
                <a:srgbClr val="5D8298"/>
              </a:solidFill>
              <a:effectLst/>
              <a:uLnTx/>
              <a:uFillTx/>
              <a:latin typeface="Arial" panose="020B0604020202020204" pitchFamily="34" charset="0"/>
              <a:ea typeface="Verdana" panose="020B0604030504040204" pitchFamily="34" charset="0"/>
              <a:cs typeface="Arial" panose="020B0604020202020204" pitchFamily="34" charset="0"/>
            </a:endParaRPr>
          </a:p>
        </p:txBody>
      </p:sp>
      <p:graphicFrame>
        <p:nvGraphicFramePr>
          <p:cNvPr id="3" name="Content Placeholder 5">
            <a:extLst>
              <a:ext uri="{FF2B5EF4-FFF2-40B4-BE49-F238E27FC236}">
                <a16:creationId xmlns:a16="http://schemas.microsoft.com/office/drawing/2014/main" id="{C8D67E9F-6873-9903-39FC-710C48396B6C}"/>
              </a:ext>
            </a:extLst>
          </p:cNvPr>
          <p:cNvGraphicFramePr>
            <a:graphicFrameLocks/>
          </p:cNvGraphicFramePr>
          <p:nvPr/>
        </p:nvGraphicFramePr>
        <p:xfrm>
          <a:off x="551384" y="1539182"/>
          <a:ext cx="10359907" cy="4569681"/>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3033208134"/>
                    </a:ext>
                  </a:extLst>
                </a:gridCol>
                <a:gridCol w="6768752">
                  <a:extLst>
                    <a:ext uri="{9D8B030D-6E8A-4147-A177-3AD203B41FA5}">
                      <a16:colId xmlns:a16="http://schemas.microsoft.com/office/drawing/2014/main" val="20001"/>
                    </a:ext>
                  </a:extLst>
                </a:gridCol>
                <a:gridCol w="2367019">
                  <a:extLst>
                    <a:ext uri="{9D8B030D-6E8A-4147-A177-3AD203B41FA5}">
                      <a16:colId xmlns:a16="http://schemas.microsoft.com/office/drawing/2014/main" val="20002"/>
                    </a:ext>
                  </a:extLst>
                </a:gridCol>
              </a:tblGrid>
              <a:tr h="478701">
                <a:tc>
                  <a:txBody>
                    <a:bodyPr/>
                    <a:lstStyle/>
                    <a:p>
                      <a:pPr algn="l"/>
                      <a:r>
                        <a:rPr lang="en-US" sz="2000" dirty="0">
                          <a:latin typeface="Arial" panose="020B0604020202020204" pitchFamily="34" charset="0"/>
                          <a:ea typeface="PT Sans" panose="020B0503020203020204" pitchFamily="34" charset="0"/>
                          <a:cs typeface="Arial" panose="020B0604020202020204" pitchFamily="34" charset="0"/>
                        </a:rPr>
                        <a:t>Timings</a:t>
                      </a:r>
                      <a:endParaRPr lang="en-GB" sz="2000" dirty="0">
                        <a:latin typeface="Arial" panose="020B0604020202020204" pitchFamily="34" charset="0"/>
                        <a:ea typeface="PT Sans" panose="020B0503020203020204" pitchFamily="34" charset="0"/>
                        <a:cs typeface="Arial" panose="020B0604020202020204" pitchFamily="34" charset="0"/>
                      </a:endParaRPr>
                    </a:p>
                  </a:txBody>
                  <a:tcPr anchor="ctr"/>
                </a:tc>
                <a:tc>
                  <a:txBody>
                    <a:bodyPr/>
                    <a:lstStyle/>
                    <a:p>
                      <a:pPr algn="l"/>
                      <a:r>
                        <a:rPr lang="en-GB" sz="2000" dirty="0">
                          <a:latin typeface="Arial" panose="020B0604020202020204" pitchFamily="34" charset="0"/>
                          <a:ea typeface="PT Sans" panose="020B0503020203020204" pitchFamily="34" charset="0"/>
                          <a:cs typeface="Arial" panose="020B0604020202020204" pitchFamily="34" charset="0"/>
                        </a:rPr>
                        <a:t>Topic</a:t>
                      </a:r>
                    </a:p>
                  </a:txBody>
                  <a:tcPr anchor="ctr"/>
                </a:tc>
                <a:tc>
                  <a:txBody>
                    <a:bodyPr/>
                    <a:lstStyle/>
                    <a:p>
                      <a:pPr algn="ctr"/>
                      <a:r>
                        <a:rPr lang="en-GB" sz="2000" dirty="0">
                          <a:latin typeface="Arial" panose="020B0604020202020204" pitchFamily="34" charset="0"/>
                          <a:ea typeface="PT Sans" panose="020B0503020203020204" pitchFamily="34" charset="0"/>
                          <a:cs typeface="Arial" panose="020B0604020202020204" pitchFamily="34" charset="0"/>
                        </a:rPr>
                        <a:t>Facilitator</a:t>
                      </a:r>
                    </a:p>
                  </a:txBody>
                  <a:tcPr anchor="ctr"/>
                </a:tc>
                <a:extLst>
                  <a:ext uri="{0D108BD9-81ED-4DB2-BD59-A6C34878D82A}">
                    <a16:rowId xmlns:a16="http://schemas.microsoft.com/office/drawing/2014/main" val="10000"/>
                  </a:ext>
                </a:extLst>
              </a:tr>
              <a:tr h="418022">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5 mins</a:t>
                      </a:r>
                      <a:endPar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Welcome and introductions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COR2ED</a:t>
                      </a:r>
                    </a:p>
                  </a:txBody>
                  <a:tcPr anchor="ctr"/>
                </a:tc>
                <a:extLst>
                  <a:ext uri="{0D108BD9-81ED-4DB2-BD59-A6C34878D82A}">
                    <a16:rowId xmlns:a16="http://schemas.microsoft.com/office/drawing/2014/main" val="10002"/>
                  </a:ext>
                </a:extLst>
              </a:tr>
              <a:tr h="418022">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ea typeface="PT Sans" panose="020B0503020203020204" pitchFamily="34" charset="0"/>
                          <a:cs typeface="Arial" panose="020B0604020202020204" pitchFamily="34" charset="0"/>
                        </a:rPr>
                        <a:t>10 mins</a:t>
                      </a:r>
                    </a:p>
                  </a:txBody>
                  <a:tcPr anchor="ctr"/>
                </a:tc>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Scene setting: Overview of the challenges related to biomarker testing across all tumours</a:t>
                      </a:r>
                      <a:endParaRPr lang="en-GB" sz="1600" b="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mn-ea"/>
                          <a:cs typeface="Arial" panose="020B0604020202020204" pitchFamily="34" charset="0"/>
                        </a:rPr>
                        <a:t>Fernando López-Ríos </a:t>
                      </a:r>
                      <a:endPar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extLst>
                  <a:ext uri="{0D108BD9-81ED-4DB2-BD59-A6C34878D82A}">
                    <a16:rowId xmlns:a16="http://schemas.microsoft.com/office/drawing/2014/main" val="3000635544"/>
                  </a:ext>
                </a:extLst>
              </a:tr>
              <a:tr h="418022">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ea typeface="PT Sans" panose="020B0503020203020204" pitchFamily="34" charset="0"/>
                          <a:cs typeface="Arial" panose="020B0604020202020204" pitchFamily="34" charset="0"/>
                        </a:rPr>
                        <a:t>5 mins</a:t>
                      </a:r>
                    </a:p>
                  </a:txBody>
                  <a:tcPr anchor="ctr"/>
                </a:tc>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cs typeface="Arial" panose="020B0604020202020204" pitchFamily="34" charset="0"/>
                        </a:rPr>
                        <a:t>Q&amp;A</a:t>
                      </a:r>
                    </a:p>
                  </a:txBody>
                  <a:tcPr anchor="ct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extLst>
                  <a:ext uri="{0D108BD9-81ED-4DB2-BD59-A6C34878D82A}">
                    <a16:rowId xmlns:a16="http://schemas.microsoft.com/office/drawing/2014/main" val="2163133626"/>
                  </a:ext>
                </a:extLst>
              </a:tr>
              <a:tr h="418022">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PT Sans" panose="020B0503020203020204" pitchFamily="34" charset="0"/>
                          <a:cs typeface="Arial" panose="020B0604020202020204" pitchFamily="34" charset="0"/>
                        </a:rPr>
                        <a:t>20 mins</a:t>
                      </a:r>
                      <a:endParaRPr lang="en-GB" sz="1600" b="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cs typeface="Arial" panose="020B0604020202020204" pitchFamily="34" charset="0"/>
                        </a:rPr>
                        <a:t>Addressing the challenges of biomarker testing in </a:t>
                      </a:r>
                      <a:r>
                        <a:rPr lang="en-GB" sz="1600" b="1" kern="1200" dirty="0">
                          <a:solidFill>
                            <a:schemeClr val="dk1"/>
                          </a:solidFill>
                          <a:latin typeface="Arial" panose="020B0604020202020204" pitchFamily="34" charset="0"/>
                          <a:cs typeface="Arial" panose="020B0604020202020204" pitchFamily="34" charset="0"/>
                        </a:rPr>
                        <a:t>lung cancer*</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ea typeface="+mn-ea"/>
                          <a:cs typeface="Arial" panose="020B0604020202020204" pitchFamily="34" charset="0"/>
                        </a:rPr>
                        <a:t>Herbert Loong</a:t>
                      </a:r>
                      <a:endPar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418022">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ea typeface="PT Sans" panose="020B0503020203020204" pitchFamily="34" charset="0"/>
                          <a:cs typeface="Arial" panose="020B0604020202020204" pitchFamily="34" charset="0"/>
                        </a:rPr>
                        <a:t>5 mins</a:t>
                      </a:r>
                    </a:p>
                  </a:txBody>
                  <a:tcPr anchor="ctr"/>
                </a:tc>
                <a:tc>
                  <a:txBody>
                    <a:bodyPr/>
                    <a:lstStyle/>
                    <a:p>
                      <a:pPr algn="l"/>
                      <a:r>
                        <a:rPr lang="en-GB" sz="1600" dirty="0">
                          <a:latin typeface="Arial" panose="020B0604020202020204" pitchFamily="34" charset="0"/>
                          <a:ea typeface="PT Sans" panose="020B0503020203020204" pitchFamily="34" charset="0"/>
                          <a:cs typeface="Arial" panose="020B0604020202020204" pitchFamily="34" charset="0"/>
                        </a:rPr>
                        <a:t>Q &amp; 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mn-ea"/>
                          <a:cs typeface="Arial" panose="020B0604020202020204" pitchFamily="34" charset="0"/>
                        </a:rPr>
                        <a:t>Fernando López-Ríos </a:t>
                      </a:r>
                      <a:endPar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extLst>
                  <a:ext uri="{0D108BD9-81ED-4DB2-BD59-A6C34878D82A}">
                    <a16:rowId xmlns:a16="http://schemas.microsoft.com/office/drawing/2014/main" val="1079503692"/>
                  </a:ext>
                </a:extLst>
              </a:tr>
              <a:tr h="459203">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latin typeface="Arial" panose="020B0604020202020204" pitchFamily="34" charset="0"/>
                          <a:ea typeface="+mn-ea"/>
                          <a:cs typeface="Arial" panose="020B0604020202020204" pitchFamily="34" charset="0"/>
                        </a:rPr>
                        <a:t>20 mins</a:t>
                      </a:r>
                      <a:endParaRPr lang="en-GB" sz="1600" b="0" kern="1200" dirty="0">
                        <a:solidFill>
                          <a:schemeClr val="dk1"/>
                        </a:solidFill>
                        <a:latin typeface="Arial" panose="020B0604020202020204" pitchFamily="34" charset="0"/>
                        <a:ea typeface="+mn-ea"/>
                        <a:cs typeface="Arial" panose="020B0604020202020204" pitchFamily="34" charset="0"/>
                      </a:endParaRPr>
                    </a:p>
                  </a:txBody>
                  <a:tcPr marL="67710" marR="67710" anchor="ctr"/>
                </a:tc>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cs typeface="Arial" panose="020B0604020202020204" pitchFamily="34" charset="0"/>
                        </a:rPr>
                        <a:t>Addressing the challenges of biomarker testing in </a:t>
                      </a:r>
                      <a:r>
                        <a:rPr lang="en-GB" sz="1600" b="1" kern="1200" dirty="0">
                          <a:solidFill>
                            <a:schemeClr val="dk1"/>
                          </a:solidFill>
                          <a:latin typeface="Arial" panose="020B0604020202020204" pitchFamily="34" charset="0"/>
                          <a:cs typeface="Arial" panose="020B0604020202020204" pitchFamily="34" charset="0"/>
                        </a:rPr>
                        <a:t>prostate cancer*</a:t>
                      </a:r>
                    </a:p>
                  </a:txBody>
                  <a:tcPr marL="67710" marR="6771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Alicia Morgans</a:t>
                      </a:r>
                    </a:p>
                  </a:txBody>
                  <a:tcPr anchor="ctr"/>
                </a:tc>
                <a:extLst>
                  <a:ext uri="{0D108BD9-81ED-4DB2-BD59-A6C34878D82A}">
                    <a16:rowId xmlns:a16="http://schemas.microsoft.com/office/drawing/2014/main" val="10004"/>
                  </a:ext>
                </a:extLst>
              </a:tr>
              <a:tr h="459203">
                <a:tc>
                  <a:txBody>
                    <a:bodyPr/>
                    <a:lstStyle/>
                    <a:p>
                      <a:pPr marL="9525" marR="0" lvl="0" indent="0" algn="l" defTabSz="457200" rtl="0" eaLnBrk="1" fontAlgn="auto" latinLnBrk="0" hangingPunct="1">
                        <a:lnSpc>
                          <a:spcPct val="100000"/>
                        </a:lnSpc>
                        <a:spcBef>
                          <a:spcPts val="0"/>
                        </a:spcBef>
                        <a:spcAft>
                          <a:spcPts val="0"/>
                        </a:spcAft>
                        <a:buClrTx/>
                        <a:buSzTx/>
                        <a:buFontTx/>
                        <a:buNone/>
                        <a:tabLst/>
                        <a:defRPr/>
                      </a:pPr>
                      <a:r>
                        <a:rPr lang="en-GB" sz="1600" b="0" kern="1200" dirty="0">
                          <a:solidFill>
                            <a:schemeClr val="dk1"/>
                          </a:solidFill>
                          <a:latin typeface="Arial" panose="020B0604020202020204" pitchFamily="34" charset="0"/>
                          <a:ea typeface="+mn-ea"/>
                          <a:cs typeface="Arial" panose="020B0604020202020204" pitchFamily="34" charset="0"/>
                        </a:rPr>
                        <a:t>5 mins</a:t>
                      </a:r>
                    </a:p>
                  </a:txBody>
                  <a:tcPr marL="67710" marR="67710" anchor="ctr"/>
                </a:tc>
                <a:tc>
                  <a:txBody>
                    <a:bodyPr/>
                    <a:lstStyle/>
                    <a:p>
                      <a:pPr algn="l"/>
                      <a:r>
                        <a:rPr lang="en-GB" sz="1600" dirty="0">
                          <a:latin typeface="Arial" panose="020B0604020202020204" pitchFamily="34" charset="0"/>
                          <a:ea typeface="PT Sans" panose="020B0503020203020204" pitchFamily="34" charset="0"/>
                          <a:cs typeface="Arial" panose="020B0604020202020204" pitchFamily="34" charset="0"/>
                        </a:rPr>
                        <a:t>Q &amp; A</a:t>
                      </a:r>
                    </a:p>
                  </a:txBody>
                  <a:tcPr marL="67710" marR="6771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mn-ea"/>
                          <a:cs typeface="Arial" panose="020B0604020202020204" pitchFamily="34" charset="0"/>
                        </a:rPr>
                        <a:t>Fernando López-Ríos </a:t>
                      </a:r>
                      <a:endPar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extLst>
                  <a:ext uri="{0D108BD9-81ED-4DB2-BD59-A6C34878D82A}">
                    <a16:rowId xmlns:a16="http://schemas.microsoft.com/office/drawing/2014/main" val="4240015678"/>
                  </a:ext>
                </a:extLst>
              </a:tr>
              <a:tr h="460683">
                <a:tc>
                  <a:txBody>
                    <a:bodyPr/>
                    <a:lstStyle/>
                    <a:p>
                      <a:pPr algn="l"/>
                      <a:r>
                        <a:rPr lang="en-GB" sz="1600" dirty="0">
                          <a:latin typeface="Arial" panose="020B0604020202020204" pitchFamily="34" charset="0"/>
                          <a:ea typeface="PT Sans" panose="020B0503020203020204" pitchFamily="34" charset="0"/>
                          <a:cs typeface="Arial" panose="020B0604020202020204" pitchFamily="34" charset="0"/>
                        </a:rPr>
                        <a:t>15 mins</a:t>
                      </a:r>
                    </a:p>
                  </a:txBody>
                  <a:tcPr anchor="ctr"/>
                </a:tc>
                <a:tc>
                  <a:txBody>
                    <a:bodyPr/>
                    <a:lstStyle/>
                    <a:p>
                      <a:pPr algn="l"/>
                      <a:r>
                        <a:rPr lang="en-GB" sz="1600" dirty="0">
                          <a:latin typeface="Arial" panose="020B0604020202020204" pitchFamily="34" charset="0"/>
                          <a:ea typeface="PT Sans" panose="020B0503020203020204" pitchFamily="34" charset="0"/>
                          <a:cs typeface="Arial" panose="020B0604020202020204" pitchFamily="34" charset="0"/>
                        </a:rPr>
                        <a:t>Panel discussion and audience questions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rPr>
                        <a:t>All</a:t>
                      </a:r>
                    </a:p>
                  </a:txBody>
                  <a:tcPr anchor="ctr"/>
                </a:tc>
                <a:extLst>
                  <a:ext uri="{0D108BD9-81ED-4DB2-BD59-A6C34878D82A}">
                    <a16:rowId xmlns:a16="http://schemas.microsoft.com/office/drawing/2014/main" val="39381293"/>
                  </a:ext>
                </a:extLst>
              </a:tr>
              <a:tr h="460683">
                <a:tc>
                  <a:txBody>
                    <a:bodyPr/>
                    <a:lstStyle/>
                    <a:p>
                      <a:pPr algn="l"/>
                      <a:r>
                        <a:rPr lang="en-US" sz="1600" dirty="0">
                          <a:latin typeface="Arial" panose="020B0604020202020204" pitchFamily="34" charset="0"/>
                          <a:ea typeface="PT Sans" panose="020B0503020203020204" pitchFamily="34" charset="0"/>
                          <a:cs typeface="Arial" panose="020B0604020202020204" pitchFamily="34" charset="0"/>
                        </a:rPr>
                        <a:t>5 mins</a:t>
                      </a:r>
                      <a:endParaRPr lang="en-GB" sz="1600" dirty="0">
                        <a:latin typeface="Arial" panose="020B0604020202020204" pitchFamily="34" charset="0"/>
                        <a:ea typeface="PT Sans" panose="020B0503020203020204" pitchFamily="34" charset="0"/>
                        <a:cs typeface="Arial" panose="020B0604020202020204" pitchFamily="34" charset="0"/>
                      </a:endParaRPr>
                    </a:p>
                  </a:txBody>
                  <a:tcPr anchor="ctr"/>
                </a:tc>
                <a:tc>
                  <a:txBody>
                    <a:bodyPr/>
                    <a:lstStyle/>
                    <a:p>
                      <a:pPr algn="l"/>
                      <a:r>
                        <a:rPr lang="en-GB" sz="1600" dirty="0">
                          <a:latin typeface="Arial" panose="020B0604020202020204" pitchFamily="34" charset="0"/>
                          <a:ea typeface="PT Sans" panose="020B0503020203020204" pitchFamily="34" charset="0"/>
                          <a:cs typeface="Arial" panose="020B0604020202020204" pitchFamily="34" charset="0"/>
                        </a:rPr>
                        <a:t>Future perspectives and summary</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dirty="0">
                          <a:latin typeface="Arial"/>
                          <a:ea typeface="+mn-ea"/>
                          <a:cs typeface="Arial"/>
                        </a:rPr>
                        <a:t>Fernando López-Ríos </a:t>
                      </a:r>
                      <a:endParaRPr lang="en-GB" sz="1600" kern="1200" dirty="0">
                        <a:solidFill>
                          <a:schemeClr val="dk1"/>
                        </a:solidFill>
                        <a:latin typeface="Arial" panose="020B0604020202020204" pitchFamily="34" charset="0"/>
                        <a:ea typeface="PT Sans" panose="020B0503020203020204" pitchFamily="34" charset="0"/>
                        <a:cs typeface="Arial" panose="020B0604020202020204" pitchFamily="34" charset="0"/>
                      </a:endParaRPr>
                    </a:p>
                  </a:txBody>
                  <a:tcPr anchor="ctr"/>
                </a:tc>
                <a:extLst>
                  <a:ext uri="{0D108BD9-81ED-4DB2-BD59-A6C34878D82A}">
                    <a16:rowId xmlns:a16="http://schemas.microsoft.com/office/drawing/2014/main" val="3187917956"/>
                  </a:ext>
                </a:extLst>
              </a:tr>
            </a:tbl>
          </a:graphicData>
        </a:graphic>
      </p:graphicFrame>
    </p:spTree>
    <p:extLst>
      <p:ext uri="{BB962C8B-B14F-4D97-AF65-F5344CB8AC3E}">
        <p14:creationId xmlns:p14="http://schemas.microsoft.com/office/powerpoint/2010/main" val="1936987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sz="4000" kern="1200" dirty="0">
                <a:latin typeface="Arial" panose="020B0604020202020204" pitchFamily="34" charset="0"/>
                <a:cs typeface="Arial" panose="020B0604020202020204" pitchFamily="34" charset="0"/>
              </a:rPr>
              <a:t>Addressing the challenges of biomarker testing in lung cancer</a:t>
            </a:r>
            <a:br>
              <a:rPr lang="en-GB" sz="4000" kern="1200" dirty="0">
                <a:latin typeface="Arial" panose="020B0604020202020204" pitchFamily="34" charset="0"/>
                <a:cs typeface="Arial" panose="020B0604020202020204" pitchFamily="34" charset="0"/>
              </a:rPr>
            </a:br>
            <a:br>
              <a:rPr lang="en-GB" sz="4000" kern="1200" dirty="0">
                <a:latin typeface="Arial" panose="020B0604020202020204" pitchFamily="34" charset="0"/>
                <a:cs typeface="Arial" panose="020B0604020202020204" pitchFamily="34" charset="0"/>
              </a:rPr>
            </a:br>
            <a:r>
              <a:rPr lang="en-GB" dirty="0"/>
              <a:t>Q&amp;A Session</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smtClean="0"/>
              <a:pPr/>
              <a:t>50</a:t>
            </a:fld>
            <a:endParaRPr lang="en-GB" dirty="0"/>
          </a:p>
        </p:txBody>
      </p:sp>
    </p:spTree>
    <p:extLst>
      <p:ext uri="{BB962C8B-B14F-4D97-AF65-F5344CB8AC3E}">
        <p14:creationId xmlns:p14="http://schemas.microsoft.com/office/powerpoint/2010/main" val="272668339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2616D-A250-44FD-856F-7A4FA426A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645FD-D187-D93A-67BB-4D03E62E8A57}"/>
              </a:ext>
            </a:extLst>
          </p:cNvPr>
          <p:cNvSpPr>
            <a:spLocks noGrp="1"/>
          </p:cNvSpPr>
          <p:nvPr>
            <p:ph type="title"/>
          </p:nvPr>
        </p:nvSpPr>
        <p:spPr>
          <a:xfrm>
            <a:off x="609600" y="274638"/>
            <a:ext cx="10972800" cy="1642194"/>
          </a:xfrm>
        </p:spPr>
        <p:txBody>
          <a:bodyPr>
            <a:normAutofit/>
          </a:bodyPr>
          <a:lstStyle/>
          <a:p>
            <a:r>
              <a:rPr lang="en-GB" sz="3600" kern="1200" dirty="0">
                <a:latin typeface="Arial" panose="020B0604020202020204" pitchFamily="34" charset="0"/>
                <a:cs typeface="Arial" panose="020B0604020202020204" pitchFamily="34" charset="0"/>
              </a:rPr>
              <a:t>Addressing the challenges of biomarker testing in prostate cancer</a:t>
            </a:r>
            <a:endParaRPr lang="en-GB" sz="3600" dirty="0"/>
          </a:p>
        </p:txBody>
      </p:sp>
      <p:sp>
        <p:nvSpPr>
          <p:cNvPr id="7" name="Subtitle 6">
            <a:extLst>
              <a:ext uri="{FF2B5EF4-FFF2-40B4-BE49-F238E27FC236}">
                <a16:creationId xmlns:a16="http://schemas.microsoft.com/office/drawing/2014/main" id="{14CCEE17-16CF-EAC7-A86B-6C736248FCA1}"/>
              </a:ext>
            </a:extLst>
          </p:cNvPr>
          <p:cNvSpPr>
            <a:spLocks noGrp="1"/>
          </p:cNvSpPr>
          <p:nvPr>
            <p:ph type="subTitle" idx="1"/>
          </p:nvPr>
        </p:nvSpPr>
        <p:spPr>
          <a:xfrm>
            <a:off x="590183" y="4680000"/>
            <a:ext cx="10972800" cy="1655762"/>
          </a:xfrm>
        </p:spPr>
        <p:txBody>
          <a:bodyPr>
            <a:noAutofit/>
          </a:bodyPr>
          <a:lstStyle/>
          <a:p>
            <a:pPr marL="0" marR="0" lvl="0" indent="0" algn="ctr" defTabSz="577850" rtl="0" eaLnBrk="1" fontAlgn="auto" latinLnBrk="0" hangingPunct="1">
              <a:lnSpc>
                <a:spcPct val="90000"/>
              </a:lnSpc>
              <a:spcBef>
                <a:spcPct val="0"/>
              </a:spcBef>
              <a:spcAft>
                <a:spcPts val="600"/>
              </a:spcAft>
              <a:buClrTx/>
              <a:buSzTx/>
              <a:buFontTx/>
              <a:buNone/>
              <a:tabLst/>
              <a:defRPr/>
            </a:pPr>
            <a:r>
              <a:rPr lang="en-GB" sz="32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Assoc. Prof. Alicia Morgans</a:t>
            </a:r>
          </a:p>
          <a:p>
            <a:pPr algn="ctr" defTabSz="577850">
              <a:lnSpc>
                <a:spcPct val="90000"/>
              </a:lnSpc>
              <a:spcBef>
                <a:spcPct val="0"/>
              </a:spcBef>
              <a:spcAft>
                <a:spcPct val="35000"/>
              </a:spcAft>
              <a:defRPr/>
            </a:pPr>
            <a:r>
              <a:rPr kumimoji="0" lang="en-GB" sz="2400" b="1" i="0" u="none" strike="noStrike" kern="1200" cap="none" spc="0" normalizeH="0" baseline="0" dirty="0">
                <a:ln>
                  <a:noFill/>
                </a:ln>
                <a:solidFill>
                  <a:schemeClr val="bg1"/>
                </a:solidFill>
                <a:effectLst/>
                <a:uLnTx/>
                <a:uFillTx/>
                <a:latin typeface="Arial" panose="020B0604020202020204" pitchFamily="34" charset="0"/>
                <a:cs typeface="Arial" panose="020B0604020202020204" pitchFamily="34" charset="0"/>
              </a:rPr>
              <a:t> </a:t>
            </a:r>
            <a:r>
              <a:rPr lang="en-GB" sz="2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GU Medical Oncologist</a:t>
            </a:r>
            <a:br>
              <a:rPr lang="en-GB" sz="2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2400" b="1"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Dana-Farber Cancer Institute, Boston, USA</a:t>
            </a:r>
            <a:endParaRPr lang="en-GB" altLang="es-ES" sz="2400" b="1" dirty="0"/>
          </a:p>
        </p:txBody>
      </p:sp>
      <p:sp>
        <p:nvSpPr>
          <p:cNvPr id="5" name="Slide Number Placeholder 4">
            <a:extLst>
              <a:ext uri="{FF2B5EF4-FFF2-40B4-BE49-F238E27FC236}">
                <a16:creationId xmlns:a16="http://schemas.microsoft.com/office/drawing/2014/main" id="{3799CD28-C8BA-1999-BBC3-E8264D0F31B6}"/>
              </a:ext>
            </a:extLst>
          </p:cNvPr>
          <p:cNvSpPr>
            <a:spLocks noGrp="1"/>
          </p:cNvSpPr>
          <p:nvPr>
            <p:ph type="sldNum" sz="quarter" idx="4"/>
          </p:nvPr>
        </p:nvSpPr>
        <p:spPr/>
        <p:txBody>
          <a:bodyPr/>
          <a:lstStyle/>
          <a:p>
            <a:fld id="{FCE43C0F-8A7B-3A4B-9DB5-B3472E36E833}" type="slidenum">
              <a:rPr lang="en-GB" smtClean="0"/>
              <a:pPr/>
              <a:t>51</a:t>
            </a:fld>
            <a:endParaRPr lang="en-GB" dirty="0"/>
          </a:p>
        </p:txBody>
      </p:sp>
      <p:pic>
        <p:nvPicPr>
          <p:cNvPr id="6" name="Picture 5">
            <a:extLst>
              <a:ext uri="{FF2B5EF4-FFF2-40B4-BE49-F238E27FC236}">
                <a16:creationId xmlns:a16="http://schemas.microsoft.com/office/drawing/2014/main" id="{695818E1-F979-5503-4DAF-2DB3F9BE996D}"/>
              </a:ext>
            </a:extLst>
          </p:cNvPr>
          <p:cNvPicPr>
            <a:picLocks noChangeAspect="1"/>
          </p:cNvPicPr>
          <p:nvPr/>
        </p:nvPicPr>
        <p:blipFill rotWithShape="1">
          <a:blip r:embed="rId3"/>
          <a:srcRect t="4351" b="721"/>
          <a:stretch/>
        </p:blipFill>
        <p:spPr>
          <a:xfrm>
            <a:off x="5031017" y="1781354"/>
            <a:ext cx="2129967" cy="2695396"/>
          </a:xfrm>
          <a:prstGeom prst="rect">
            <a:avLst/>
          </a:prstGeom>
          <a:ln w="25400">
            <a:solidFill>
              <a:schemeClr val="accent1"/>
            </a:solidFill>
          </a:ln>
        </p:spPr>
      </p:pic>
    </p:spTree>
    <p:extLst>
      <p:ext uri="{BB962C8B-B14F-4D97-AF65-F5344CB8AC3E}">
        <p14:creationId xmlns:p14="http://schemas.microsoft.com/office/powerpoint/2010/main" val="5862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12E76815-C8FD-4E25-82FB-F0ADD3A2C4DE}"/>
              </a:ext>
            </a:extLst>
          </p:cNvPr>
          <p:cNvSpPr>
            <a:spLocks noGrp="1"/>
          </p:cNvSpPr>
          <p:nvPr>
            <p:ph type="title"/>
          </p:nvPr>
        </p:nvSpPr>
        <p:spPr>
          <a:xfrm>
            <a:off x="619201" y="259200"/>
            <a:ext cx="10963199" cy="864000"/>
          </a:xfrm>
        </p:spPr>
        <p:txBody>
          <a:bodyPr>
            <a:normAutofit/>
          </a:bodyPr>
          <a:lstStyle/>
          <a:p>
            <a:r>
              <a:rPr lang="en-GB" dirty="0"/>
              <a:t>Despite Treatment Options, Outcomes Remain Poor for Patients With Metastatic Prostate Cancer</a:t>
            </a:r>
            <a:r>
              <a:rPr lang="en-GB" baseline="30000" dirty="0"/>
              <a:t>1,2</a:t>
            </a:r>
          </a:p>
        </p:txBody>
      </p:sp>
      <p:sp>
        <p:nvSpPr>
          <p:cNvPr id="2" name="Slide Number Placeholder 1">
            <a:extLst>
              <a:ext uri="{FF2B5EF4-FFF2-40B4-BE49-F238E27FC236}">
                <a16:creationId xmlns:a16="http://schemas.microsoft.com/office/drawing/2014/main" id="{78E154A5-479E-03BB-89DC-9DABA815427E}"/>
              </a:ext>
            </a:extLst>
          </p:cNvPr>
          <p:cNvSpPr>
            <a:spLocks noGrp="1"/>
          </p:cNvSpPr>
          <p:nvPr>
            <p:ph type="sldNum" sz="quarter" idx="4"/>
          </p:nvPr>
        </p:nvSpPr>
        <p:spPr>
          <a:xfrm>
            <a:off x="10800523" y="6428359"/>
            <a:ext cx="781877" cy="365125"/>
          </a:xfrm>
        </p:spPr>
        <p:txBody>
          <a:bodyPr/>
          <a:lstStyle/>
          <a:p>
            <a:fld id="{642CD222-1684-4FC0-B7FF-89270E95F63F}" type="slidenum">
              <a:rPr lang="en-GB" smtClean="0"/>
              <a:pPr/>
              <a:t>52</a:t>
            </a:fld>
            <a:endParaRPr lang="en-GB" dirty="0"/>
          </a:p>
        </p:txBody>
      </p:sp>
      <p:sp>
        <p:nvSpPr>
          <p:cNvPr id="3" name="Content Placeholder 2">
            <a:extLst>
              <a:ext uri="{FF2B5EF4-FFF2-40B4-BE49-F238E27FC236}">
                <a16:creationId xmlns:a16="http://schemas.microsoft.com/office/drawing/2014/main" id="{EECC8F94-2E1B-4869-E8D3-E204E105619E}"/>
              </a:ext>
            </a:extLst>
          </p:cNvPr>
          <p:cNvSpPr>
            <a:spLocks noGrp="1"/>
          </p:cNvSpPr>
          <p:nvPr>
            <p:ph sz="quarter" idx="15"/>
          </p:nvPr>
        </p:nvSpPr>
        <p:spPr>
          <a:xfrm>
            <a:off x="620183" y="6356351"/>
            <a:ext cx="10180339" cy="365125"/>
          </a:xfrm>
        </p:spPr>
        <p:txBody>
          <a:bodyPr anchor="b" anchorCtr="0"/>
          <a:lstStyle/>
          <a:p>
            <a:r>
              <a:rPr lang="en-GB" altLang="en-US" dirty="0"/>
              <a:t>1.Scher H, et al. </a:t>
            </a:r>
            <a:r>
              <a:rPr lang="en-GB" altLang="en-US" dirty="0" err="1"/>
              <a:t>PLoS</a:t>
            </a:r>
            <a:r>
              <a:rPr lang="en-GB" altLang="en-US" dirty="0"/>
              <a:t> One. 2015;10:e0139440; 2. </a:t>
            </a:r>
            <a:r>
              <a:rPr lang="en-GB" dirty="0"/>
              <a:t>Prostate cancer survival statistics. Available at </a:t>
            </a:r>
            <a:r>
              <a:rPr lang="en-GB" dirty="0">
                <a:hlinkClick r:id="rId3"/>
              </a:rPr>
              <a:t>https://www.cancerresearchuk.org/health-professional/cancer-statistics/statistics-by-cancer-type/prostate-cancer/survival#ref-3</a:t>
            </a:r>
            <a:r>
              <a:rPr lang="en-GB" dirty="0"/>
              <a:t>. Accessed 21-Mar-2024</a:t>
            </a:r>
          </a:p>
        </p:txBody>
      </p:sp>
      <p:sp>
        <p:nvSpPr>
          <p:cNvPr id="6" name="Rectangle: Single Corner Rounded 5">
            <a:extLst>
              <a:ext uri="{FF2B5EF4-FFF2-40B4-BE49-F238E27FC236}">
                <a16:creationId xmlns:a16="http://schemas.microsoft.com/office/drawing/2014/main" id="{6185D50A-4717-4921-B4E4-C2B3C16E840E}"/>
              </a:ext>
            </a:extLst>
          </p:cNvPr>
          <p:cNvSpPr/>
          <p:nvPr/>
        </p:nvSpPr>
        <p:spPr>
          <a:xfrm>
            <a:off x="412752" y="4026298"/>
            <a:ext cx="11387008" cy="1967508"/>
          </a:xfrm>
          <a:prstGeom prst="round1Rect">
            <a:avLst/>
          </a:prstGeom>
          <a:solidFill>
            <a:schemeClr val="accent6">
              <a:lumMod val="20000"/>
              <a:lumOff val="80000"/>
            </a:schemeClr>
          </a:solidFill>
          <a:ln w="19050" cap="rnd" cmpd="sng" algn="ctr">
            <a:noFill/>
            <a:prstDash val="solid"/>
          </a:ln>
          <a:effectLst/>
        </p:spPr>
        <p:txBody>
          <a:bodyPr tIns="144000" rtlCol="0" anchor="t"/>
          <a:lstStyle/>
          <a:p>
            <a:pPr algn="ctr" defTabSz="914377">
              <a:defRPr/>
            </a:pPr>
            <a:r>
              <a:rPr lang="en-GB" sz="2400" b="1" kern="0" dirty="0">
                <a:solidFill>
                  <a:srgbClr val="505050"/>
                </a:solidFill>
                <a:latin typeface="Arial"/>
              </a:rPr>
              <a:t>Relative 5-year survival by Stage</a:t>
            </a:r>
            <a:r>
              <a:rPr lang="en-GB" sz="2400" b="1" kern="0" baseline="30000" dirty="0">
                <a:solidFill>
                  <a:srgbClr val="505050"/>
                </a:solidFill>
                <a:latin typeface="Arial"/>
              </a:rPr>
              <a:t>1,2</a:t>
            </a:r>
          </a:p>
        </p:txBody>
      </p:sp>
      <p:sp>
        <p:nvSpPr>
          <p:cNvPr id="7" name="Rectangle: Single Corner Rounded 6">
            <a:extLst>
              <a:ext uri="{FF2B5EF4-FFF2-40B4-BE49-F238E27FC236}">
                <a16:creationId xmlns:a16="http://schemas.microsoft.com/office/drawing/2014/main" id="{5307AE52-B0D0-4746-9719-DE834856E6FA}"/>
              </a:ext>
            </a:extLst>
          </p:cNvPr>
          <p:cNvSpPr/>
          <p:nvPr/>
        </p:nvSpPr>
        <p:spPr>
          <a:xfrm>
            <a:off x="412752" y="1320580"/>
            <a:ext cx="11387008" cy="2609075"/>
          </a:xfrm>
          <a:prstGeom prst="round1Rect">
            <a:avLst/>
          </a:prstGeom>
          <a:solidFill>
            <a:schemeClr val="accent6">
              <a:lumMod val="20000"/>
              <a:lumOff val="80000"/>
            </a:schemeClr>
          </a:solidFill>
          <a:ln w="19050" cap="rnd" cmpd="sng" algn="ctr">
            <a:noFill/>
            <a:prstDash val="solid"/>
          </a:ln>
          <a:effectLst/>
        </p:spPr>
        <p:txBody>
          <a:bodyPr tIns="144000" rtlCol="0" anchor="t"/>
          <a:lstStyle/>
          <a:p>
            <a:pPr algn="ctr" defTabSz="914377">
              <a:defRPr/>
            </a:pPr>
            <a:r>
              <a:rPr lang="en-GB" sz="2400" b="1" kern="0" dirty="0">
                <a:solidFill>
                  <a:srgbClr val="505050"/>
                </a:solidFill>
                <a:latin typeface="Arial"/>
              </a:rPr>
              <a:t>Clinical states of prostate cancer</a:t>
            </a:r>
            <a:r>
              <a:rPr lang="en-GB" sz="2400" b="1" kern="0" baseline="30000" dirty="0">
                <a:solidFill>
                  <a:srgbClr val="505050"/>
                </a:solidFill>
                <a:latin typeface="Arial"/>
              </a:rPr>
              <a:t>1</a:t>
            </a:r>
            <a:r>
              <a:rPr lang="en-GB" sz="2400" b="1" kern="0" dirty="0">
                <a:solidFill>
                  <a:srgbClr val="505050"/>
                </a:solidFill>
                <a:latin typeface="Arial"/>
              </a:rPr>
              <a:t> </a:t>
            </a:r>
          </a:p>
        </p:txBody>
      </p:sp>
      <p:grpSp>
        <p:nvGrpSpPr>
          <p:cNvPr id="8" name="Group 7">
            <a:extLst>
              <a:ext uri="{FF2B5EF4-FFF2-40B4-BE49-F238E27FC236}">
                <a16:creationId xmlns:a16="http://schemas.microsoft.com/office/drawing/2014/main" id="{186596BD-3CF6-40D9-80D6-72C828464D90}"/>
              </a:ext>
            </a:extLst>
          </p:cNvPr>
          <p:cNvGrpSpPr>
            <a:grpSpLocks noChangeAspect="1"/>
          </p:cNvGrpSpPr>
          <p:nvPr/>
        </p:nvGrpSpPr>
        <p:grpSpPr>
          <a:xfrm>
            <a:off x="468397" y="2071871"/>
            <a:ext cx="2117047" cy="783839"/>
            <a:chOff x="270586" y="2972749"/>
            <a:chExt cx="1924588" cy="712581"/>
          </a:xfrm>
        </p:grpSpPr>
        <p:sp>
          <p:nvSpPr>
            <p:cNvPr id="9" name="Rectangle 8">
              <a:extLst>
                <a:ext uri="{FF2B5EF4-FFF2-40B4-BE49-F238E27FC236}">
                  <a16:creationId xmlns:a16="http://schemas.microsoft.com/office/drawing/2014/main" id="{E30A6E22-5273-45EA-9B6B-3A0B50286037}"/>
                </a:ext>
              </a:extLst>
            </p:cNvPr>
            <p:cNvSpPr/>
            <p:nvPr/>
          </p:nvSpPr>
          <p:spPr>
            <a:xfrm>
              <a:off x="321868" y="2972749"/>
              <a:ext cx="576000" cy="712580"/>
            </a:xfrm>
            <a:prstGeom prst="rect">
              <a:avLst/>
            </a:prstGeom>
            <a:noFill/>
            <a:ln w="19050" cap="rnd" cmpd="sng" algn="ctr">
              <a:solidFill>
                <a:schemeClr val="tx2"/>
              </a:solidFill>
              <a:prstDash val="solid"/>
            </a:ln>
            <a:effectLst/>
          </p:spPr>
          <p:txBody>
            <a:bodyPr rtlCol="0" anchor="ctr"/>
            <a:lstStyle/>
            <a:p>
              <a:pPr algn="ctr" defTabSz="914377">
                <a:defRPr/>
              </a:pPr>
              <a:endParaRPr lang="en-GB" sz="1467" kern="0" dirty="0">
                <a:solidFill>
                  <a:srgbClr val="FFFFFF"/>
                </a:solidFill>
                <a:latin typeface="Arial"/>
              </a:endParaRPr>
            </a:p>
          </p:txBody>
        </p:sp>
        <p:pic>
          <p:nvPicPr>
            <p:cNvPr id="10" name="Graphic 9" descr="Man">
              <a:extLst>
                <a:ext uri="{FF2B5EF4-FFF2-40B4-BE49-F238E27FC236}">
                  <a16:creationId xmlns:a16="http://schemas.microsoft.com/office/drawing/2014/main" id="{10B648DC-EE40-4BE2-BD87-8D8DF3CFE1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586" y="2997229"/>
              <a:ext cx="688101" cy="688101"/>
            </a:xfrm>
            <a:prstGeom prst="rect">
              <a:avLst/>
            </a:prstGeom>
          </p:spPr>
        </p:pic>
        <p:sp>
          <p:nvSpPr>
            <p:cNvPr id="12" name="Oval 11">
              <a:extLst>
                <a:ext uri="{FF2B5EF4-FFF2-40B4-BE49-F238E27FC236}">
                  <a16:creationId xmlns:a16="http://schemas.microsoft.com/office/drawing/2014/main" id="{4F5A828C-C654-4556-909B-DA987D8047F4}"/>
                </a:ext>
              </a:extLst>
            </p:cNvPr>
            <p:cNvSpPr/>
            <p:nvPr/>
          </p:nvSpPr>
          <p:spPr>
            <a:xfrm>
              <a:off x="556481" y="3358185"/>
              <a:ext cx="119368" cy="83494"/>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1467" kern="0" dirty="0">
                <a:solidFill>
                  <a:srgbClr val="FFFFFF"/>
                </a:solidFill>
                <a:latin typeface="Arial"/>
              </a:endParaRPr>
            </a:p>
          </p:txBody>
        </p:sp>
        <p:sp>
          <p:nvSpPr>
            <p:cNvPr id="14" name="Rectangle 13">
              <a:extLst>
                <a:ext uri="{FF2B5EF4-FFF2-40B4-BE49-F238E27FC236}">
                  <a16:creationId xmlns:a16="http://schemas.microsoft.com/office/drawing/2014/main" id="{9D597F6A-8563-45C6-BF50-561BC8A0411B}"/>
                </a:ext>
              </a:extLst>
            </p:cNvPr>
            <p:cNvSpPr/>
            <p:nvPr/>
          </p:nvSpPr>
          <p:spPr>
            <a:xfrm>
              <a:off x="901611" y="2972751"/>
              <a:ext cx="1293563" cy="712579"/>
            </a:xfrm>
            <a:prstGeom prst="rect">
              <a:avLst/>
            </a:prstGeom>
            <a:solidFill>
              <a:schemeClr val="tx2"/>
            </a:solidFill>
            <a:ln w="19050" cap="rnd" cmpd="sng" algn="ctr">
              <a:solidFill>
                <a:schemeClr val="tx2"/>
              </a:solidFill>
              <a:prstDash val="solid"/>
            </a:ln>
            <a:effectLst/>
          </p:spPr>
          <p:txBody>
            <a:bodyPr rtlCol="0" anchor="ctr"/>
            <a:lstStyle/>
            <a:p>
              <a:pPr algn="ctr" defTabSz="914377">
                <a:defRPr/>
              </a:pPr>
              <a:r>
                <a:rPr lang="en-GB" sz="1067" kern="0" dirty="0">
                  <a:solidFill>
                    <a:srgbClr val="FFFFFF"/>
                  </a:solidFill>
                  <a:latin typeface="Arial"/>
                </a:rPr>
                <a:t>Newly diagnosed:</a:t>
              </a:r>
            </a:p>
            <a:p>
              <a:pPr algn="ctr" defTabSz="914377">
                <a:defRPr/>
              </a:pPr>
              <a:r>
                <a:rPr lang="en-GB" sz="1067" b="1" kern="0" dirty="0">
                  <a:solidFill>
                    <a:srgbClr val="FFFFFF"/>
                  </a:solidFill>
                  <a:latin typeface="Arial"/>
                </a:rPr>
                <a:t>Clinically localised disease</a:t>
              </a:r>
            </a:p>
          </p:txBody>
        </p:sp>
      </p:grpSp>
      <p:grpSp>
        <p:nvGrpSpPr>
          <p:cNvPr id="15" name="Group 14">
            <a:extLst>
              <a:ext uri="{FF2B5EF4-FFF2-40B4-BE49-F238E27FC236}">
                <a16:creationId xmlns:a16="http://schemas.microsoft.com/office/drawing/2014/main" id="{806306E9-C058-43B9-BD63-3C9A93B35881}"/>
              </a:ext>
            </a:extLst>
          </p:cNvPr>
          <p:cNvGrpSpPr/>
          <p:nvPr/>
        </p:nvGrpSpPr>
        <p:grpSpPr>
          <a:xfrm>
            <a:off x="5143364" y="2071874"/>
            <a:ext cx="1806635" cy="787236"/>
            <a:chOff x="4990985" y="2071873"/>
            <a:chExt cx="1806635" cy="787236"/>
          </a:xfrm>
        </p:grpSpPr>
        <p:sp>
          <p:nvSpPr>
            <p:cNvPr id="16" name="Rectangle 15">
              <a:extLst>
                <a:ext uri="{FF2B5EF4-FFF2-40B4-BE49-F238E27FC236}">
                  <a16:creationId xmlns:a16="http://schemas.microsoft.com/office/drawing/2014/main" id="{60E3D0A0-72F7-464A-AB94-4BBD33331AD3}"/>
                </a:ext>
              </a:extLst>
            </p:cNvPr>
            <p:cNvSpPr/>
            <p:nvPr/>
          </p:nvSpPr>
          <p:spPr>
            <a:xfrm>
              <a:off x="5659158" y="2071874"/>
              <a:ext cx="1138462" cy="787235"/>
            </a:xfrm>
            <a:prstGeom prst="rect">
              <a:avLst/>
            </a:prstGeom>
            <a:solidFill>
              <a:schemeClr val="accent5">
                <a:lumMod val="50000"/>
              </a:schemeClr>
            </a:solidFill>
            <a:ln w="19050" cap="rnd" cmpd="sng" algn="ctr">
              <a:solidFill>
                <a:schemeClr val="accent5">
                  <a:lumMod val="50000"/>
                </a:schemeClr>
              </a:solidFill>
              <a:prstDash val="solid"/>
            </a:ln>
            <a:effectLst/>
          </p:spPr>
          <p:txBody>
            <a:bodyPr rtlCol="0" anchor="ctr"/>
            <a:lstStyle/>
            <a:p>
              <a:pPr algn="ctr" defTabSz="914377">
                <a:defRPr/>
              </a:pPr>
              <a:r>
                <a:rPr lang="en-GB" sz="1067" kern="0" dirty="0">
                  <a:solidFill>
                    <a:srgbClr val="FFFFFF"/>
                  </a:solidFill>
                  <a:latin typeface="Arial"/>
                </a:rPr>
                <a:t>No visible metastases: </a:t>
              </a:r>
              <a:br>
                <a:rPr lang="en-GB" sz="1067" kern="0" dirty="0">
                  <a:solidFill>
                    <a:srgbClr val="FFFFFF"/>
                  </a:solidFill>
                  <a:latin typeface="Arial"/>
                </a:rPr>
              </a:br>
              <a:r>
                <a:rPr lang="en-GB" sz="1067" b="1" kern="0" dirty="0">
                  <a:solidFill>
                    <a:srgbClr val="FFFFFF"/>
                  </a:solidFill>
                  <a:latin typeface="Arial"/>
                </a:rPr>
                <a:t>Castrate-resistant</a:t>
              </a:r>
            </a:p>
          </p:txBody>
        </p:sp>
        <p:sp>
          <p:nvSpPr>
            <p:cNvPr id="18" name="Rectangle 17">
              <a:extLst>
                <a:ext uri="{FF2B5EF4-FFF2-40B4-BE49-F238E27FC236}">
                  <a16:creationId xmlns:a16="http://schemas.microsoft.com/office/drawing/2014/main" id="{60D75233-476C-47D3-9283-A18457D31E55}"/>
                </a:ext>
              </a:extLst>
            </p:cNvPr>
            <p:cNvSpPr/>
            <p:nvPr/>
          </p:nvSpPr>
          <p:spPr>
            <a:xfrm>
              <a:off x="5045287" y="2071873"/>
              <a:ext cx="609910" cy="787236"/>
            </a:xfrm>
            <a:prstGeom prst="rect">
              <a:avLst/>
            </a:prstGeom>
            <a:noFill/>
            <a:ln w="19050" cap="rnd" cmpd="sng" algn="ctr">
              <a:solidFill>
                <a:schemeClr val="accent5">
                  <a:lumMod val="50000"/>
                </a:schemeClr>
              </a:solidFill>
              <a:prstDash val="solid"/>
            </a:ln>
            <a:effectLst/>
          </p:spPr>
          <p:txBody>
            <a:bodyPr rtlCol="0" anchor="ctr"/>
            <a:lstStyle/>
            <a:p>
              <a:pPr algn="ctr" defTabSz="914377">
                <a:defRPr/>
              </a:pPr>
              <a:endParaRPr lang="en-GB" sz="1600" kern="0" dirty="0">
                <a:solidFill>
                  <a:srgbClr val="FFFFFF"/>
                </a:solidFill>
                <a:latin typeface="Arial"/>
              </a:endParaRPr>
            </a:p>
          </p:txBody>
        </p:sp>
        <p:pic>
          <p:nvPicPr>
            <p:cNvPr id="19" name="Graphic 18" descr="Man">
              <a:extLst>
                <a:ext uri="{FF2B5EF4-FFF2-40B4-BE49-F238E27FC236}">
                  <a16:creationId xmlns:a16="http://schemas.microsoft.com/office/drawing/2014/main" id="{26FC806E-0F4A-4A60-BA3F-4B16D938E6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90985" y="2102962"/>
              <a:ext cx="728611" cy="752358"/>
            </a:xfrm>
            <a:prstGeom prst="rect">
              <a:avLst/>
            </a:prstGeom>
          </p:spPr>
        </p:pic>
      </p:grpSp>
      <p:grpSp>
        <p:nvGrpSpPr>
          <p:cNvPr id="20" name="Group 19">
            <a:extLst>
              <a:ext uri="{FF2B5EF4-FFF2-40B4-BE49-F238E27FC236}">
                <a16:creationId xmlns:a16="http://schemas.microsoft.com/office/drawing/2014/main" id="{9B4825BF-C640-45E9-885D-A6B5AE308BCE}"/>
              </a:ext>
            </a:extLst>
          </p:cNvPr>
          <p:cNvGrpSpPr>
            <a:grpSpLocks noChangeAspect="1"/>
          </p:cNvGrpSpPr>
          <p:nvPr/>
        </p:nvGrpSpPr>
        <p:grpSpPr>
          <a:xfrm>
            <a:off x="5148630" y="2913052"/>
            <a:ext cx="1794999" cy="789593"/>
            <a:chOff x="4446252" y="4017432"/>
            <a:chExt cx="1727405" cy="720000"/>
          </a:xfrm>
        </p:grpSpPr>
        <p:sp>
          <p:nvSpPr>
            <p:cNvPr id="21" name="Rectangle 20">
              <a:extLst>
                <a:ext uri="{FF2B5EF4-FFF2-40B4-BE49-F238E27FC236}">
                  <a16:creationId xmlns:a16="http://schemas.microsoft.com/office/drawing/2014/main" id="{E9BC6433-13D2-46B8-80CB-A4D511B1D7D1}"/>
                </a:ext>
              </a:extLst>
            </p:cNvPr>
            <p:cNvSpPr/>
            <p:nvPr/>
          </p:nvSpPr>
          <p:spPr>
            <a:xfrm>
              <a:off x="5077277" y="4017434"/>
              <a:ext cx="1096380" cy="719998"/>
            </a:xfrm>
            <a:prstGeom prst="rect">
              <a:avLst/>
            </a:prstGeom>
            <a:solidFill>
              <a:schemeClr val="accent5">
                <a:lumMod val="25000"/>
              </a:schemeClr>
            </a:solidFill>
            <a:ln w="19050" cap="rnd" cmpd="sng" algn="ctr">
              <a:solidFill>
                <a:schemeClr val="accent5">
                  <a:lumMod val="25000"/>
                </a:schemeClr>
              </a:solidFill>
              <a:prstDash val="solid"/>
            </a:ln>
            <a:effectLst/>
          </p:spPr>
          <p:txBody>
            <a:bodyPr rtlCol="0" anchor="ctr"/>
            <a:lstStyle/>
            <a:p>
              <a:pPr algn="ctr" defTabSz="914377">
                <a:defRPr/>
              </a:pPr>
              <a:r>
                <a:rPr lang="en-GB" sz="1067" kern="0" dirty="0">
                  <a:solidFill>
                    <a:srgbClr val="FFFFFF"/>
                  </a:solidFill>
                  <a:latin typeface="Arial"/>
                </a:rPr>
                <a:t>Clinical metastases:</a:t>
              </a:r>
              <a:br>
                <a:rPr lang="en-GB" sz="1067" kern="0" dirty="0">
                  <a:solidFill>
                    <a:srgbClr val="FFFFFF"/>
                  </a:solidFill>
                  <a:latin typeface="Arial"/>
                </a:rPr>
              </a:br>
              <a:r>
                <a:rPr lang="en-GB" sz="1067" b="1" kern="0" dirty="0">
                  <a:solidFill>
                    <a:srgbClr val="FFFFFF"/>
                  </a:solidFill>
                  <a:latin typeface="Arial"/>
                </a:rPr>
                <a:t>Hormone sensitive</a:t>
              </a:r>
            </a:p>
          </p:txBody>
        </p:sp>
        <p:sp>
          <p:nvSpPr>
            <p:cNvPr id="22" name="Rectangle 21">
              <a:extLst>
                <a:ext uri="{FF2B5EF4-FFF2-40B4-BE49-F238E27FC236}">
                  <a16:creationId xmlns:a16="http://schemas.microsoft.com/office/drawing/2014/main" id="{BDAC5351-BAA2-4555-844D-0975A9FF4761}"/>
                </a:ext>
              </a:extLst>
            </p:cNvPr>
            <p:cNvSpPr/>
            <p:nvPr/>
          </p:nvSpPr>
          <p:spPr>
            <a:xfrm>
              <a:off x="4497535" y="4017432"/>
              <a:ext cx="576000" cy="720000"/>
            </a:xfrm>
            <a:prstGeom prst="rect">
              <a:avLst/>
            </a:prstGeom>
            <a:noFill/>
            <a:ln w="19050" cap="rnd" cmpd="sng" algn="ctr">
              <a:solidFill>
                <a:schemeClr val="accent5">
                  <a:lumMod val="25000"/>
                </a:schemeClr>
              </a:solidFill>
              <a:prstDash val="solid"/>
            </a:ln>
            <a:effectLst/>
          </p:spPr>
          <p:txBody>
            <a:bodyPr rtlCol="0" anchor="ctr"/>
            <a:lstStyle/>
            <a:p>
              <a:pPr algn="ctr" defTabSz="914377">
                <a:defRPr/>
              </a:pPr>
              <a:endParaRPr lang="en-GB" sz="1600" kern="0" dirty="0">
                <a:solidFill>
                  <a:srgbClr val="FFFFFF"/>
                </a:solidFill>
                <a:latin typeface="Arial"/>
              </a:endParaRPr>
            </a:p>
          </p:txBody>
        </p:sp>
        <p:pic>
          <p:nvPicPr>
            <p:cNvPr id="23" name="Graphic 22" descr="Man">
              <a:extLst>
                <a:ext uri="{FF2B5EF4-FFF2-40B4-BE49-F238E27FC236}">
                  <a16:creationId xmlns:a16="http://schemas.microsoft.com/office/drawing/2014/main" id="{1EADB21C-1143-4EEA-BABD-EAE3BF927C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46252" y="4045866"/>
              <a:ext cx="688101" cy="688101"/>
            </a:xfrm>
            <a:prstGeom prst="rect">
              <a:avLst/>
            </a:prstGeom>
          </p:spPr>
        </p:pic>
        <p:sp>
          <p:nvSpPr>
            <p:cNvPr id="24" name="Oval 23">
              <a:extLst>
                <a:ext uri="{FF2B5EF4-FFF2-40B4-BE49-F238E27FC236}">
                  <a16:creationId xmlns:a16="http://schemas.microsoft.com/office/drawing/2014/main" id="{2BA61662-49F8-4184-A308-F1771E51CE74}"/>
                </a:ext>
              </a:extLst>
            </p:cNvPr>
            <p:cNvSpPr/>
            <p:nvPr/>
          </p:nvSpPr>
          <p:spPr>
            <a:xfrm>
              <a:off x="4732147" y="4406822"/>
              <a:ext cx="119368" cy="83494"/>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1600" kern="0" dirty="0">
                <a:solidFill>
                  <a:srgbClr val="FFFFFF"/>
                </a:solidFill>
                <a:latin typeface="Arial"/>
              </a:endParaRPr>
            </a:p>
          </p:txBody>
        </p:sp>
        <p:sp>
          <p:nvSpPr>
            <p:cNvPr id="25" name="Oval 24">
              <a:extLst>
                <a:ext uri="{FF2B5EF4-FFF2-40B4-BE49-F238E27FC236}">
                  <a16:creationId xmlns:a16="http://schemas.microsoft.com/office/drawing/2014/main" id="{5D8BA0D9-C8B0-49A5-931B-88FDC88E0DBC}"/>
                </a:ext>
              </a:extLst>
            </p:cNvPr>
            <p:cNvSpPr/>
            <p:nvPr/>
          </p:nvSpPr>
          <p:spPr>
            <a:xfrm>
              <a:off x="4686219" y="4292415"/>
              <a:ext cx="119368" cy="83494"/>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1600" kern="0" dirty="0">
                <a:solidFill>
                  <a:srgbClr val="FFFFFF"/>
                </a:solidFill>
                <a:latin typeface="Arial"/>
              </a:endParaRPr>
            </a:p>
          </p:txBody>
        </p:sp>
        <p:sp>
          <p:nvSpPr>
            <p:cNvPr id="26" name="Oval 25">
              <a:extLst>
                <a:ext uri="{FF2B5EF4-FFF2-40B4-BE49-F238E27FC236}">
                  <a16:creationId xmlns:a16="http://schemas.microsoft.com/office/drawing/2014/main" id="{26DD9AE5-A07E-423B-9302-156597E2AC8F}"/>
                </a:ext>
              </a:extLst>
            </p:cNvPr>
            <p:cNvSpPr/>
            <p:nvPr/>
          </p:nvSpPr>
          <p:spPr>
            <a:xfrm>
              <a:off x="4745903" y="4195594"/>
              <a:ext cx="119368" cy="83494"/>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1600" kern="0" dirty="0">
                <a:solidFill>
                  <a:srgbClr val="FFFFFF"/>
                </a:solidFill>
                <a:latin typeface="Arial"/>
              </a:endParaRPr>
            </a:p>
          </p:txBody>
        </p:sp>
      </p:grpSp>
      <p:grpSp>
        <p:nvGrpSpPr>
          <p:cNvPr id="27" name="Group 26">
            <a:extLst>
              <a:ext uri="{FF2B5EF4-FFF2-40B4-BE49-F238E27FC236}">
                <a16:creationId xmlns:a16="http://schemas.microsoft.com/office/drawing/2014/main" id="{18463879-6CF6-4259-BD4E-301D2AA7692B}"/>
              </a:ext>
            </a:extLst>
          </p:cNvPr>
          <p:cNvGrpSpPr/>
          <p:nvPr/>
        </p:nvGrpSpPr>
        <p:grpSpPr>
          <a:xfrm>
            <a:off x="7088731" y="2629354"/>
            <a:ext cx="4580656" cy="784407"/>
            <a:chOff x="7088729" y="2629352"/>
            <a:chExt cx="4723860" cy="784407"/>
          </a:xfrm>
        </p:grpSpPr>
        <p:sp>
          <p:nvSpPr>
            <p:cNvPr id="28" name="Rectangle 27">
              <a:extLst>
                <a:ext uri="{FF2B5EF4-FFF2-40B4-BE49-F238E27FC236}">
                  <a16:creationId xmlns:a16="http://schemas.microsoft.com/office/drawing/2014/main" id="{B8D3C970-2036-4489-ADDF-256604FDA435}"/>
                </a:ext>
              </a:extLst>
            </p:cNvPr>
            <p:cNvSpPr/>
            <p:nvPr/>
          </p:nvSpPr>
          <p:spPr>
            <a:xfrm>
              <a:off x="7120984" y="2629352"/>
              <a:ext cx="622789" cy="783199"/>
            </a:xfrm>
            <a:prstGeom prst="rect">
              <a:avLst/>
            </a:prstGeom>
            <a:noFill/>
            <a:ln w="19050" cap="rnd" cmpd="sng" algn="ctr">
              <a:solidFill>
                <a:schemeClr val="accent1"/>
              </a:solidFill>
              <a:prstDash val="solid"/>
            </a:ln>
            <a:effectLst/>
          </p:spPr>
          <p:txBody>
            <a:bodyPr rtlCol="0" anchor="ctr"/>
            <a:lstStyle/>
            <a:p>
              <a:pPr algn="ctr" defTabSz="914377">
                <a:defRPr/>
              </a:pPr>
              <a:endParaRPr lang="en-GB" sz="2000" kern="0" dirty="0">
                <a:solidFill>
                  <a:srgbClr val="FFFFFF"/>
                </a:solidFill>
                <a:latin typeface="Arial"/>
              </a:endParaRPr>
            </a:p>
          </p:txBody>
        </p:sp>
        <p:sp>
          <p:nvSpPr>
            <p:cNvPr id="29" name="Rectangle 28">
              <a:extLst>
                <a:ext uri="{FF2B5EF4-FFF2-40B4-BE49-F238E27FC236}">
                  <a16:creationId xmlns:a16="http://schemas.microsoft.com/office/drawing/2014/main" id="{4E6CA9A7-DD5D-4FAA-B3A4-CD440B46B335}"/>
                </a:ext>
              </a:extLst>
            </p:cNvPr>
            <p:cNvSpPr/>
            <p:nvPr/>
          </p:nvSpPr>
          <p:spPr>
            <a:xfrm>
              <a:off x="9059942" y="2629353"/>
              <a:ext cx="1400848" cy="783200"/>
            </a:xfrm>
            <a:prstGeom prst="rect">
              <a:avLst/>
            </a:prstGeom>
            <a:solidFill>
              <a:schemeClr val="accent1">
                <a:lumMod val="75000"/>
              </a:schemeClr>
            </a:solidFill>
            <a:ln w="19050" cap="rnd" cmpd="sng" algn="ctr">
              <a:solidFill>
                <a:schemeClr val="accent1">
                  <a:lumMod val="75000"/>
                </a:schemeClr>
              </a:solidFill>
              <a:prstDash val="solid"/>
            </a:ln>
            <a:effectLst/>
          </p:spPr>
          <p:txBody>
            <a:bodyPr rtlCol="0" anchor="ctr"/>
            <a:lstStyle/>
            <a:p>
              <a:pPr algn="ctr" defTabSz="914377">
                <a:defRPr/>
              </a:pPr>
              <a:r>
                <a:rPr lang="en-GB" sz="1400" b="1" kern="0" dirty="0">
                  <a:solidFill>
                    <a:srgbClr val="FFFFFF"/>
                  </a:solidFill>
                  <a:latin typeface="Arial"/>
                </a:rPr>
                <a:t>2</a:t>
              </a:r>
              <a:r>
                <a:rPr lang="en-GB" sz="1400" b="1" kern="0" baseline="30000" dirty="0">
                  <a:solidFill>
                    <a:srgbClr val="FFFFFF"/>
                  </a:solidFill>
                  <a:latin typeface="Arial"/>
                </a:rPr>
                <a:t>nd </a:t>
              </a:r>
              <a:r>
                <a:rPr lang="en-GB" sz="1400" b="1" kern="0" dirty="0">
                  <a:solidFill>
                    <a:srgbClr val="FFFFFF"/>
                  </a:solidFill>
                  <a:latin typeface="Arial"/>
                </a:rPr>
                <a:t>line</a:t>
              </a:r>
            </a:p>
          </p:txBody>
        </p:sp>
        <p:sp>
          <p:nvSpPr>
            <p:cNvPr id="30" name="Rectangle 29">
              <a:extLst>
                <a:ext uri="{FF2B5EF4-FFF2-40B4-BE49-F238E27FC236}">
                  <a16:creationId xmlns:a16="http://schemas.microsoft.com/office/drawing/2014/main" id="{864DFA7E-2344-4E78-AA8F-43F338871C0C}"/>
                </a:ext>
              </a:extLst>
            </p:cNvPr>
            <p:cNvSpPr/>
            <p:nvPr/>
          </p:nvSpPr>
          <p:spPr>
            <a:xfrm>
              <a:off x="10555726" y="2629354"/>
              <a:ext cx="1256863" cy="783197"/>
            </a:xfrm>
            <a:prstGeom prst="rect">
              <a:avLst/>
            </a:prstGeom>
            <a:solidFill>
              <a:schemeClr val="accent1">
                <a:lumMod val="50000"/>
              </a:schemeClr>
            </a:solidFill>
            <a:ln w="19050" cap="rnd" cmpd="sng" algn="ctr">
              <a:solidFill>
                <a:schemeClr val="accent1">
                  <a:lumMod val="50000"/>
                </a:schemeClr>
              </a:solidFill>
              <a:prstDash val="solid"/>
            </a:ln>
            <a:effectLst/>
          </p:spPr>
          <p:txBody>
            <a:bodyPr rtlCol="0" anchor="ctr"/>
            <a:lstStyle/>
            <a:p>
              <a:pPr algn="ctr" defTabSz="914377">
                <a:defRPr/>
              </a:pPr>
              <a:r>
                <a:rPr lang="en-GB" sz="1400" b="1" kern="0" dirty="0">
                  <a:solidFill>
                    <a:srgbClr val="FFFFFF"/>
                  </a:solidFill>
                  <a:latin typeface="Arial"/>
                </a:rPr>
                <a:t>Later lines</a:t>
              </a:r>
            </a:p>
          </p:txBody>
        </p:sp>
        <p:sp>
          <p:nvSpPr>
            <p:cNvPr id="31" name="Rectangle 30">
              <a:extLst>
                <a:ext uri="{FF2B5EF4-FFF2-40B4-BE49-F238E27FC236}">
                  <a16:creationId xmlns:a16="http://schemas.microsoft.com/office/drawing/2014/main" id="{920F7920-3339-4343-BF3E-B623CA672033}"/>
                </a:ext>
              </a:extLst>
            </p:cNvPr>
            <p:cNvSpPr/>
            <p:nvPr/>
          </p:nvSpPr>
          <p:spPr>
            <a:xfrm>
              <a:off x="7751183" y="2629352"/>
              <a:ext cx="1208964" cy="784407"/>
            </a:xfrm>
            <a:prstGeom prst="rect">
              <a:avLst/>
            </a:prstGeom>
            <a:solidFill>
              <a:schemeClr val="accent1"/>
            </a:solidFill>
            <a:ln w="19050" cap="rnd" cmpd="sng" algn="ctr">
              <a:solidFill>
                <a:schemeClr val="accent1"/>
              </a:solidFill>
              <a:prstDash val="solid"/>
            </a:ln>
            <a:effectLst/>
          </p:spPr>
          <p:txBody>
            <a:bodyPr rtlCol="0" anchor="ctr"/>
            <a:lstStyle/>
            <a:p>
              <a:pPr algn="ctr" defTabSz="914377">
                <a:defRPr/>
              </a:pPr>
              <a:r>
                <a:rPr lang="en-GB" sz="1400" b="1" kern="0" dirty="0">
                  <a:solidFill>
                    <a:srgbClr val="FFFFFF"/>
                  </a:solidFill>
                  <a:latin typeface="Arial"/>
                </a:rPr>
                <a:t>1</a:t>
              </a:r>
              <a:r>
                <a:rPr lang="en-GB" sz="1400" b="1" kern="0" baseline="30000" dirty="0">
                  <a:solidFill>
                    <a:srgbClr val="FFFFFF"/>
                  </a:solidFill>
                  <a:latin typeface="Arial"/>
                </a:rPr>
                <a:t>st</a:t>
              </a:r>
              <a:r>
                <a:rPr lang="en-GB" sz="1400" b="1" kern="0" dirty="0">
                  <a:solidFill>
                    <a:srgbClr val="FFFFFF"/>
                  </a:solidFill>
                  <a:latin typeface="Arial"/>
                </a:rPr>
                <a:t> line</a:t>
              </a:r>
              <a:endParaRPr lang="en-GB" b="1" kern="0" baseline="30000" dirty="0">
                <a:solidFill>
                  <a:srgbClr val="FFFFFF"/>
                </a:solidFill>
                <a:latin typeface="Arial"/>
              </a:endParaRPr>
            </a:p>
          </p:txBody>
        </p:sp>
        <p:pic>
          <p:nvPicPr>
            <p:cNvPr id="32" name="Graphic 31" descr="Man">
              <a:extLst>
                <a:ext uri="{FF2B5EF4-FFF2-40B4-BE49-F238E27FC236}">
                  <a16:creationId xmlns:a16="http://schemas.microsoft.com/office/drawing/2014/main" id="{F5CCAFA6-71B6-448B-9A43-41316FA9EF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8729" y="2663522"/>
              <a:ext cx="743997" cy="743998"/>
            </a:xfrm>
            <a:prstGeom prst="rect">
              <a:avLst/>
            </a:prstGeom>
          </p:spPr>
        </p:pic>
        <p:sp>
          <p:nvSpPr>
            <p:cNvPr id="33" name="Oval 32">
              <a:extLst>
                <a:ext uri="{FF2B5EF4-FFF2-40B4-BE49-F238E27FC236}">
                  <a16:creationId xmlns:a16="http://schemas.microsoft.com/office/drawing/2014/main" id="{CCB2AEF4-4FB6-4D54-8B6F-C15E64589F74}"/>
                </a:ext>
              </a:extLst>
            </p:cNvPr>
            <p:cNvSpPr/>
            <p:nvPr/>
          </p:nvSpPr>
          <p:spPr>
            <a:xfrm>
              <a:off x="7412611" y="3040604"/>
              <a:ext cx="129064" cy="90276"/>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2000" kern="0" dirty="0">
                <a:solidFill>
                  <a:srgbClr val="FFFFFF"/>
                </a:solidFill>
                <a:latin typeface="Arial"/>
              </a:endParaRPr>
            </a:p>
          </p:txBody>
        </p:sp>
        <p:sp>
          <p:nvSpPr>
            <p:cNvPr id="34" name="Oval 33">
              <a:extLst>
                <a:ext uri="{FF2B5EF4-FFF2-40B4-BE49-F238E27FC236}">
                  <a16:creationId xmlns:a16="http://schemas.microsoft.com/office/drawing/2014/main" id="{FC23AB08-39B5-4B61-9837-BBE68F9C8435}"/>
                </a:ext>
              </a:extLst>
            </p:cNvPr>
            <p:cNvSpPr/>
            <p:nvPr/>
          </p:nvSpPr>
          <p:spPr>
            <a:xfrm>
              <a:off x="7362952" y="2921307"/>
              <a:ext cx="129064" cy="90276"/>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2000" kern="0" dirty="0">
                <a:solidFill>
                  <a:srgbClr val="FFFFFF"/>
                </a:solidFill>
                <a:latin typeface="Arial"/>
              </a:endParaRPr>
            </a:p>
          </p:txBody>
        </p:sp>
        <p:sp>
          <p:nvSpPr>
            <p:cNvPr id="35" name="Oval 34">
              <a:extLst>
                <a:ext uri="{FF2B5EF4-FFF2-40B4-BE49-F238E27FC236}">
                  <a16:creationId xmlns:a16="http://schemas.microsoft.com/office/drawing/2014/main" id="{3C564506-DDF4-498C-A449-76E22B82DD50}"/>
                </a:ext>
              </a:extLst>
            </p:cNvPr>
            <p:cNvSpPr/>
            <p:nvPr/>
          </p:nvSpPr>
          <p:spPr>
            <a:xfrm>
              <a:off x="7427484" y="2802012"/>
              <a:ext cx="129064" cy="90276"/>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2000" kern="0" dirty="0">
                <a:solidFill>
                  <a:srgbClr val="FFFFFF"/>
                </a:solidFill>
                <a:latin typeface="Arial"/>
              </a:endParaRPr>
            </a:p>
          </p:txBody>
        </p:sp>
      </p:grpSp>
      <p:sp>
        <p:nvSpPr>
          <p:cNvPr id="36" name="Rectangle: Single Corner Rounded 35">
            <a:extLst>
              <a:ext uri="{FF2B5EF4-FFF2-40B4-BE49-F238E27FC236}">
                <a16:creationId xmlns:a16="http://schemas.microsoft.com/office/drawing/2014/main" id="{793841B2-49E9-4020-B0C3-6379025F379E}"/>
              </a:ext>
            </a:extLst>
          </p:cNvPr>
          <p:cNvSpPr/>
          <p:nvPr/>
        </p:nvSpPr>
        <p:spPr>
          <a:xfrm>
            <a:off x="7120008" y="2071875"/>
            <a:ext cx="4556176" cy="460836"/>
          </a:xfrm>
          <a:prstGeom prst="round1Rect">
            <a:avLst/>
          </a:prstGeom>
          <a:solidFill>
            <a:schemeClr val="accent1"/>
          </a:solidFill>
          <a:ln w="19050" cap="rnd" cmpd="sng" algn="ctr">
            <a:noFill/>
            <a:prstDash val="solid"/>
          </a:ln>
          <a:effectLst/>
        </p:spPr>
        <p:txBody>
          <a:bodyPr rtlCol="0" anchor="ctr"/>
          <a:lstStyle/>
          <a:p>
            <a:pPr algn="ctr" defTabSz="914377">
              <a:defRPr/>
            </a:pPr>
            <a:r>
              <a:rPr lang="en-GB" b="1" kern="0" dirty="0">
                <a:solidFill>
                  <a:srgbClr val="FFFFFF"/>
                </a:solidFill>
                <a:latin typeface="Arial"/>
              </a:rPr>
              <a:t>Clinical metastases: castrate-resistant</a:t>
            </a:r>
          </a:p>
        </p:txBody>
      </p:sp>
      <p:grpSp>
        <p:nvGrpSpPr>
          <p:cNvPr id="37" name="Group 36">
            <a:extLst>
              <a:ext uri="{FF2B5EF4-FFF2-40B4-BE49-F238E27FC236}">
                <a16:creationId xmlns:a16="http://schemas.microsoft.com/office/drawing/2014/main" id="{780758FC-781D-4108-A55E-8DB9015034DE}"/>
              </a:ext>
            </a:extLst>
          </p:cNvPr>
          <p:cNvGrpSpPr>
            <a:grpSpLocks noChangeAspect="1"/>
          </p:cNvGrpSpPr>
          <p:nvPr/>
        </p:nvGrpSpPr>
        <p:grpSpPr>
          <a:xfrm>
            <a:off x="467027" y="2902135"/>
            <a:ext cx="2117047" cy="780975"/>
            <a:chOff x="270586" y="2975352"/>
            <a:chExt cx="1924588" cy="709978"/>
          </a:xfrm>
        </p:grpSpPr>
        <p:sp>
          <p:nvSpPr>
            <p:cNvPr id="38" name="Rectangle 37">
              <a:extLst>
                <a:ext uri="{FF2B5EF4-FFF2-40B4-BE49-F238E27FC236}">
                  <a16:creationId xmlns:a16="http://schemas.microsoft.com/office/drawing/2014/main" id="{A01AFB44-FEA1-45E6-B5FA-2234793B7A3D}"/>
                </a:ext>
              </a:extLst>
            </p:cNvPr>
            <p:cNvSpPr/>
            <p:nvPr/>
          </p:nvSpPr>
          <p:spPr>
            <a:xfrm>
              <a:off x="321868" y="2975353"/>
              <a:ext cx="576000" cy="709976"/>
            </a:xfrm>
            <a:prstGeom prst="rect">
              <a:avLst/>
            </a:prstGeom>
            <a:noFill/>
            <a:ln w="19050" cap="rnd" cmpd="sng" algn="ctr">
              <a:solidFill>
                <a:schemeClr val="tx2"/>
              </a:solidFill>
              <a:prstDash val="solid"/>
            </a:ln>
            <a:effectLst/>
          </p:spPr>
          <p:txBody>
            <a:bodyPr rtlCol="0" anchor="ctr"/>
            <a:lstStyle/>
            <a:p>
              <a:pPr algn="ctr" defTabSz="914377">
                <a:defRPr/>
              </a:pPr>
              <a:endParaRPr lang="en-GB" sz="1467" kern="0" dirty="0">
                <a:solidFill>
                  <a:srgbClr val="FFFFFF"/>
                </a:solidFill>
                <a:latin typeface="Arial"/>
              </a:endParaRPr>
            </a:p>
          </p:txBody>
        </p:sp>
        <p:pic>
          <p:nvPicPr>
            <p:cNvPr id="39" name="Graphic 38" descr="Man">
              <a:extLst>
                <a:ext uri="{FF2B5EF4-FFF2-40B4-BE49-F238E27FC236}">
                  <a16:creationId xmlns:a16="http://schemas.microsoft.com/office/drawing/2014/main" id="{9A144986-3233-46EC-89F1-66A7D7FBDD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586" y="2997229"/>
              <a:ext cx="688101" cy="688101"/>
            </a:xfrm>
            <a:prstGeom prst="rect">
              <a:avLst/>
            </a:prstGeom>
          </p:spPr>
        </p:pic>
        <p:sp>
          <p:nvSpPr>
            <p:cNvPr id="40" name="Oval 39">
              <a:extLst>
                <a:ext uri="{FF2B5EF4-FFF2-40B4-BE49-F238E27FC236}">
                  <a16:creationId xmlns:a16="http://schemas.microsoft.com/office/drawing/2014/main" id="{085FB077-64C9-46C4-A46D-AD1D60F3528B}"/>
                </a:ext>
              </a:extLst>
            </p:cNvPr>
            <p:cNvSpPr/>
            <p:nvPr/>
          </p:nvSpPr>
          <p:spPr>
            <a:xfrm>
              <a:off x="556481" y="3358185"/>
              <a:ext cx="119368" cy="83494"/>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1467" kern="0" dirty="0">
                <a:solidFill>
                  <a:srgbClr val="FFFFFF"/>
                </a:solidFill>
                <a:latin typeface="Arial"/>
              </a:endParaRPr>
            </a:p>
          </p:txBody>
        </p:sp>
        <p:sp>
          <p:nvSpPr>
            <p:cNvPr id="41" name="Rectangle 40">
              <a:extLst>
                <a:ext uri="{FF2B5EF4-FFF2-40B4-BE49-F238E27FC236}">
                  <a16:creationId xmlns:a16="http://schemas.microsoft.com/office/drawing/2014/main" id="{F5C7D8C3-9BF5-4502-9117-4091059E72D4}"/>
                </a:ext>
              </a:extLst>
            </p:cNvPr>
            <p:cNvSpPr/>
            <p:nvPr/>
          </p:nvSpPr>
          <p:spPr>
            <a:xfrm>
              <a:off x="901611" y="2975352"/>
              <a:ext cx="1293563" cy="709977"/>
            </a:xfrm>
            <a:prstGeom prst="rect">
              <a:avLst/>
            </a:prstGeom>
            <a:solidFill>
              <a:schemeClr val="tx2"/>
            </a:solidFill>
            <a:ln w="19050" cap="rnd" cmpd="sng" algn="ctr">
              <a:solidFill>
                <a:schemeClr val="tx2"/>
              </a:solidFill>
              <a:prstDash val="solid"/>
            </a:ln>
            <a:effectLst/>
          </p:spPr>
          <p:txBody>
            <a:bodyPr rtlCol="0" anchor="ctr"/>
            <a:lstStyle/>
            <a:p>
              <a:pPr algn="ctr" defTabSz="914377">
                <a:defRPr/>
              </a:pPr>
              <a:r>
                <a:rPr lang="en-GB" sz="1067" kern="0" dirty="0">
                  <a:solidFill>
                    <a:srgbClr val="FFFFFF"/>
                  </a:solidFill>
                  <a:latin typeface="Arial"/>
                </a:rPr>
                <a:t>Newly diagnosed: </a:t>
              </a:r>
              <a:r>
                <a:rPr lang="en-GB" sz="1067" b="1" kern="0" dirty="0">
                  <a:solidFill>
                    <a:srgbClr val="FFFFFF"/>
                  </a:solidFill>
                  <a:latin typeface="Arial"/>
                </a:rPr>
                <a:t>Locally advanced disease</a:t>
              </a:r>
            </a:p>
          </p:txBody>
        </p:sp>
      </p:grpSp>
      <p:grpSp>
        <p:nvGrpSpPr>
          <p:cNvPr id="42" name="Group 41">
            <a:extLst>
              <a:ext uri="{FF2B5EF4-FFF2-40B4-BE49-F238E27FC236}">
                <a16:creationId xmlns:a16="http://schemas.microsoft.com/office/drawing/2014/main" id="{D65C3B85-06C0-4D4E-9B21-FA6842BED6F5}"/>
              </a:ext>
            </a:extLst>
          </p:cNvPr>
          <p:cNvGrpSpPr>
            <a:grpSpLocks noChangeAspect="1"/>
          </p:cNvGrpSpPr>
          <p:nvPr/>
        </p:nvGrpSpPr>
        <p:grpSpPr>
          <a:xfrm>
            <a:off x="2734133" y="2481836"/>
            <a:ext cx="2264129" cy="792000"/>
            <a:chOff x="2741230" y="2508020"/>
            <a:chExt cx="2058251" cy="719982"/>
          </a:xfrm>
        </p:grpSpPr>
        <p:sp>
          <p:nvSpPr>
            <p:cNvPr id="43" name="Rectangle 42">
              <a:extLst>
                <a:ext uri="{FF2B5EF4-FFF2-40B4-BE49-F238E27FC236}">
                  <a16:creationId xmlns:a16="http://schemas.microsoft.com/office/drawing/2014/main" id="{FDB7BD92-F970-4816-BBDE-A5A082006E98}"/>
                </a:ext>
              </a:extLst>
            </p:cNvPr>
            <p:cNvSpPr/>
            <p:nvPr/>
          </p:nvSpPr>
          <p:spPr>
            <a:xfrm>
              <a:off x="3361990" y="2508020"/>
              <a:ext cx="1437491" cy="719982"/>
            </a:xfrm>
            <a:prstGeom prst="rect">
              <a:avLst/>
            </a:prstGeom>
            <a:solidFill>
              <a:schemeClr val="accent6"/>
            </a:solidFill>
            <a:ln w="19050" cap="rnd" cmpd="sng" algn="ctr">
              <a:solidFill>
                <a:schemeClr val="accent6"/>
              </a:solidFill>
              <a:prstDash val="solid"/>
            </a:ln>
            <a:effectLst/>
          </p:spPr>
          <p:txBody>
            <a:bodyPr rtlCol="0" anchor="ctr"/>
            <a:lstStyle/>
            <a:p>
              <a:pPr algn="ctr" defTabSz="914377">
                <a:defRPr/>
              </a:pPr>
              <a:r>
                <a:rPr lang="en-GB" sz="1067" kern="0" dirty="0">
                  <a:solidFill>
                    <a:srgbClr val="FFFFFF"/>
                  </a:solidFill>
                  <a:latin typeface="Arial"/>
                </a:rPr>
                <a:t>Biochemical recurrence, no visible metastases:</a:t>
              </a:r>
              <a:br>
                <a:rPr lang="en-GB" sz="1067" kern="0" dirty="0">
                  <a:solidFill>
                    <a:srgbClr val="FFFFFF"/>
                  </a:solidFill>
                  <a:latin typeface="Arial"/>
                </a:rPr>
              </a:br>
              <a:r>
                <a:rPr lang="en-GB" sz="1067" b="1" kern="0" dirty="0">
                  <a:solidFill>
                    <a:srgbClr val="FFFFFF"/>
                  </a:solidFill>
                  <a:latin typeface="Arial"/>
                </a:rPr>
                <a:t>Hormone sensitive</a:t>
              </a:r>
            </a:p>
          </p:txBody>
        </p:sp>
        <p:sp>
          <p:nvSpPr>
            <p:cNvPr id="44" name="Rectangle 43">
              <a:extLst>
                <a:ext uri="{FF2B5EF4-FFF2-40B4-BE49-F238E27FC236}">
                  <a16:creationId xmlns:a16="http://schemas.microsoft.com/office/drawing/2014/main" id="{F5CAE336-DFBC-4A2F-BF04-88D074B35FB0}"/>
                </a:ext>
              </a:extLst>
            </p:cNvPr>
            <p:cNvSpPr/>
            <p:nvPr/>
          </p:nvSpPr>
          <p:spPr>
            <a:xfrm>
              <a:off x="2787485" y="2508020"/>
              <a:ext cx="576000" cy="719982"/>
            </a:xfrm>
            <a:prstGeom prst="rect">
              <a:avLst/>
            </a:prstGeom>
            <a:noFill/>
            <a:ln w="19050" cap="rnd" cmpd="sng" algn="ctr">
              <a:solidFill>
                <a:schemeClr val="accent6"/>
              </a:solidFill>
              <a:prstDash val="solid"/>
            </a:ln>
            <a:effectLst/>
          </p:spPr>
          <p:txBody>
            <a:bodyPr rtlCol="0" anchor="ctr"/>
            <a:lstStyle/>
            <a:p>
              <a:pPr algn="ctr" defTabSz="914377">
                <a:defRPr/>
              </a:pPr>
              <a:endParaRPr lang="en-GB" sz="1600" kern="0" dirty="0">
                <a:solidFill>
                  <a:srgbClr val="FFFFFF"/>
                </a:solidFill>
                <a:latin typeface="Arial"/>
              </a:endParaRPr>
            </a:p>
          </p:txBody>
        </p:sp>
        <p:pic>
          <p:nvPicPr>
            <p:cNvPr id="45" name="Graphic 44" descr="Man">
              <a:extLst>
                <a:ext uri="{FF2B5EF4-FFF2-40B4-BE49-F238E27FC236}">
                  <a16:creationId xmlns:a16="http://schemas.microsoft.com/office/drawing/2014/main" id="{11B125AC-91CC-47EF-97C9-0069BF5BC7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1230" y="2524922"/>
              <a:ext cx="688101" cy="680438"/>
            </a:xfrm>
            <a:prstGeom prst="rect">
              <a:avLst/>
            </a:prstGeom>
          </p:spPr>
        </p:pic>
        <p:sp>
          <p:nvSpPr>
            <p:cNvPr id="46" name="Oval 45">
              <a:extLst>
                <a:ext uri="{FF2B5EF4-FFF2-40B4-BE49-F238E27FC236}">
                  <a16:creationId xmlns:a16="http://schemas.microsoft.com/office/drawing/2014/main" id="{8ADFFE30-1330-4F69-B8BA-4FFE8EF8A88F}"/>
                </a:ext>
              </a:extLst>
            </p:cNvPr>
            <p:cNvSpPr/>
            <p:nvPr/>
          </p:nvSpPr>
          <p:spPr>
            <a:xfrm>
              <a:off x="3037609" y="2886307"/>
              <a:ext cx="113106" cy="83494"/>
            </a:xfrm>
            <a:prstGeom prst="ellipse">
              <a:avLst/>
            </a:prstGeom>
            <a:solidFill>
              <a:srgbClr val="FF0000"/>
            </a:solidFill>
            <a:ln w="19050" cap="rnd" cmpd="sng" algn="ctr">
              <a:noFill/>
              <a:prstDash val="solid"/>
            </a:ln>
            <a:effectLst/>
          </p:spPr>
          <p:txBody>
            <a:bodyPr rtlCol="0" anchor="ctr"/>
            <a:lstStyle/>
            <a:p>
              <a:pPr algn="ctr" defTabSz="914377">
                <a:defRPr/>
              </a:pPr>
              <a:endParaRPr lang="en-GB" sz="1600" kern="0" dirty="0">
                <a:solidFill>
                  <a:srgbClr val="FFFFFF"/>
                </a:solidFill>
                <a:latin typeface="Arial"/>
              </a:endParaRPr>
            </a:p>
          </p:txBody>
        </p:sp>
      </p:grpSp>
      <p:graphicFrame>
        <p:nvGraphicFramePr>
          <p:cNvPr id="47" name="Table 46">
            <a:extLst>
              <a:ext uri="{FF2B5EF4-FFF2-40B4-BE49-F238E27FC236}">
                <a16:creationId xmlns:a16="http://schemas.microsoft.com/office/drawing/2014/main" id="{DB183D2B-1750-4315-B21D-26FABD5905BB}"/>
              </a:ext>
            </a:extLst>
          </p:cNvPr>
          <p:cNvGraphicFramePr>
            <a:graphicFrameLocks noGrp="1"/>
          </p:cNvGraphicFramePr>
          <p:nvPr>
            <p:extLst>
              <p:ext uri="{D42A27DB-BD31-4B8C-83A1-F6EECF244321}">
                <p14:modId xmlns:p14="http://schemas.microsoft.com/office/powerpoint/2010/main" val="2560860927"/>
              </p:ext>
            </p:extLst>
          </p:nvPr>
        </p:nvGraphicFramePr>
        <p:xfrm>
          <a:off x="523440" y="4619195"/>
          <a:ext cx="11145944" cy="1117431"/>
        </p:xfrm>
        <a:graphic>
          <a:graphicData uri="http://schemas.openxmlformats.org/drawingml/2006/table">
            <a:tbl>
              <a:tblPr firstRow="1" bandRow="1"/>
              <a:tblGrid>
                <a:gridCol w="2200105">
                  <a:extLst>
                    <a:ext uri="{9D8B030D-6E8A-4147-A177-3AD203B41FA5}">
                      <a16:colId xmlns:a16="http://schemas.microsoft.com/office/drawing/2014/main" val="411521575"/>
                    </a:ext>
                  </a:extLst>
                </a:gridCol>
                <a:gridCol w="2200105">
                  <a:extLst>
                    <a:ext uri="{9D8B030D-6E8A-4147-A177-3AD203B41FA5}">
                      <a16:colId xmlns:a16="http://schemas.microsoft.com/office/drawing/2014/main" val="3196264178"/>
                    </a:ext>
                  </a:extLst>
                </a:gridCol>
                <a:gridCol w="2200105">
                  <a:extLst>
                    <a:ext uri="{9D8B030D-6E8A-4147-A177-3AD203B41FA5}">
                      <a16:colId xmlns:a16="http://schemas.microsoft.com/office/drawing/2014/main" val="3509615790"/>
                    </a:ext>
                  </a:extLst>
                </a:gridCol>
                <a:gridCol w="4545629">
                  <a:extLst>
                    <a:ext uri="{9D8B030D-6E8A-4147-A177-3AD203B41FA5}">
                      <a16:colId xmlns:a16="http://schemas.microsoft.com/office/drawing/2014/main" val="3090824039"/>
                    </a:ext>
                  </a:extLst>
                </a:gridCol>
              </a:tblGrid>
              <a:tr h="335280">
                <a:tc>
                  <a:txBody>
                    <a:bodyPr/>
                    <a:lstStyle>
                      <a:lvl1pPr marL="0" algn="l" defTabSz="609539" rtl="0" eaLnBrk="1" latinLnBrk="0" hangingPunct="1">
                        <a:defRPr sz="2400" b="1" kern="1200">
                          <a:solidFill>
                            <a:schemeClr val="lt1"/>
                          </a:solidFill>
                          <a:latin typeface="Arial"/>
                        </a:defRPr>
                      </a:lvl1pPr>
                      <a:lvl2pPr marL="609539" algn="l" defTabSz="609539" rtl="0" eaLnBrk="1" latinLnBrk="0" hangingPunct="1">
                        <a:defRPr sz="2400" b="1" kern="1200">
                          <a:solidFill>
                            <a:schemeClr val="lt1"/>
                          </a:solidFill>
                          <a:latin typeface="Arial"/>
                        </a:defRPr>
                      </a:lvl2pPr>
                      <a:lvl3pPr marL="1219080" algn="l" defTabSz="609539" rtl="0" eaLnBrk="1" latinLnBrk="0" hangingPunct="1">
                        <a:defRPr sz="2400" b="1" kern="1200">
                          <a:solidFill>
                            <a:schemeClr val="lt1"/>
                          </a:solidFill>
                          <a:latin typeface="Arial"/>
                        </a:defRPr>
                      </a:lvl3pPr>
                      <a:lvl4pPr marL="1828618" algn="l" defTabSz="609539" rtl="0" eaLnBrk="1" latinLnBrk="0" hangingPunct="1">
                        <a:defRPr sz="2400" b="1" kern="1200">
                          <a:solidFill>
                            <a:schemeClr val="lt1"/>
                          </a:solidFill>
                          <a:latin typeface="Arial"/>
                        </a:defRPr>
                      </a:lvl4pPr>
                      <a:lvl5pPr marL="2438158" algn="l" defTabSz="609539" rtl="0" eaLnBrk="1" latinLnBrk="0" hangingPunct="1">
                        <a:defRPr sz="2400" b="1" kern="1200">
                          <a:solidFill>
                            <a:schemeClr val="lt1"/>
                          </a:solidFill>
                          <a:latin typeface="Arial"/>
                        </a:defRPr>
                      </a:lvl5pPr>
                      <a:lvl6pPr marL="3047696" algn="l" defTabSz="609539" rtl="0" eaLnBrk="1" latinLnBrk="0" hangingPunct="1">
                        <a:defRPr sz="2400" b="1" kern="1200">
                          <a:solidFill>
                            <a:schemeClr val="lt1"/>
                          </a:solidFill>
                          <a:latin typeface="Arial"/>
                        </a:defRPr>
                      </a:lvl6pPr>
                      <a:lvl7pPr marL="3657235" algn="l" defTabSz="609539" rtl="0" eaLnBrk="1" latinLnBrk="0" hangingPunct="1">
                        <a:defRPr sz="2400" b="1" kern="1200">
                          <a:solidFill>
                            <a:schemeClr val="lt1"/>
                          </a:solidFill>
                          <a:latin typeface="Arial"/>
                        </a:defRPr>
                      </a:lvl7pPr>
                      <a:lvl8pPr marL="4266773" algn="l" defTabSz="609539" rtl="0" eaLnBrk="1" latinLnBrk="0" hangingPunct="1">
                        <a:defRPr sz="2400" b="1" kern="1200">
                          <a:solidFill>
                            <a:schemeClr val="lt1"/>
                          </a:solidFill>
                          <a:latin typeface="Arial"/>
                        </a:defRPr>
                      </a:lvl8pPr>
                      <a:lvl9pPr marL="4876313" algn="l" defTabSz="609539" rtl="0" eaLnBrk="1" latinLnBrk="0" hangingPunct="1">
                        <a:defRPr sz="2400" b="1" kern="1200">
                          <a:solidFill>
                            <a:schemeClr val="lt1"/>
                          </a:solidFill>
                          <a:latin typeface="Arial"/>
                        </a:defRPr>
                      </a:lvl9pPr>
                    </a:lstStyle>
                    <a:p>
                      <a:pPr algn="ctr"/>
                      <a:r>
                        <a:rPr lang="en-GB" sz="1600" dirty="0">
                          <a:latin typeface="Arial" panose="020B0604020202020204" pitchFamily="34" charset="0"/>
                          <a:cs typeface="Arial" panose="020B0604020202020204" pitchFamily="34" charset="0"/>
                        </a:rPr>
                        <a:t>Stage I</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609539" rtl="0" eaLnBrk="1" latinLnBrk="0" hangingPunct="1">
                        <a:defRPr sz="2400" b="1" kern="1200">
                          <a:solidFill>
                            <a:schemeClr val="lt1"/>
                          </a:solidFill>
                          <a:latin typeface="Arial"/>
                        </a:defRPr>
                      </a:lvl1pPr>
                      <a:lvl2pPr marL="609539" algn="l" defTabSz="609539" rtl="0" eaLnBrk="1" latinLnBrk="0" hangingPunct="1">
                        <a:defRPr sz="2400" b="1" kern="1200">
                          <a:solidFill>
                            <a:schemeClr val="lt1"/>
                          </a:solidFill>
                          <a:latin typeface="Arial"/>
                        </a:defRPr>
                      </a:lvl2pPr>
                      <a:lvl3pPr marL="1219080" algn="l" defTabSz="609539" rtl="0" eaLnBrk="1" latinLnBrk="0" hangingPunct="1">
                        <a:defRPr sz="2400" b="1" kern="1200">
                          <a:solidFill>
                            <a:schemeClr val="lt1"/>
                          </a:solidFill>
                          <a:latin typeface="Arial"/>
                        </a:defRPr>
                      </a:lvl3pPr>
                      <a:lvl4pPr marL="1828618" algn="l" defTabSz="609539" rtl="0" eaLnBrk="1" latinLnBrk="0" hangingPunct="1">
                        <a:defRPr sz="2400" b="1" kern="1200">
                          <a:solidFill>
                            <a:schemeClr val="lt1"/>
                          </a:solidFill>
                          <a:latin typeface="Arial"/>
                        </a:defRPr>
                      </a:lvl4pPr>
                      <a:lvl5pPr marL="2438158" algn="l" defTabSz="609539" rtl="0" eaLnBrk="1" latinLnBrk="0" hangingPunct="1">
                        <a:defRPr sz="2400" b="1" kern="1200">
                          <a:solidFill>
                            <a:schemeClr val="lt1"/>
                          </a:solidFill>
                          <a:latin typeface="Arial"/>
                        </a:defRPr>
                      </a:lvl5pPr>
                      <a:lvl6pPr marL="3047696" algn="l" defTabSz="609539" rtl="0" eaLnBrk="1" latinLnBrk="0" hangingPunct="1">
                        <a:defRPr sz="2400" b="1" kern="1200">
                          <a:solidFill>
                            <a:schemeClr val="lt1"/>
                          </a:solidFill>
                          <a:latin typeface="Arial"/>
                        </a:defRPr>
                      </a:lvl6pPr>
                      <a:lvl7pPr marL="3657235" algn="l" defTabSz="609539" rtl="0" eaLnBrk="1" latinLnBrk="0" hangingPunct="1">
                        <a:defRPr sz="2400" b="1" kern="1200">
                          <a:solidFill>
                            <a:schemeClr val="lt1"/>
                          </a:solidFill>
                          <a:latin typeface="Arial"/>
                        </a:defRPr>
                      </a:lvl7pPr>
                      <a:lvl8pPr marL="4266773" algn="l" defTabSz="609539" rtl="0" eaLnBrk="1" latinLnBrk="0" hangingPunct="1">
                        <a:defRPr sz="2400" b="1" kern="1200">
                          <a:solidFill>
                            <a:schemeClr val="lt1"/>
                          </a:solidFill>
                          <a:latin typeface="Arial"/>
                        </a:defRPr>
                      </a:lvl8pPr>
                      <a:lvl9pPr marL="4876313" algn="l" defTabSz="609539" rtl="0" eaLnBrk="1" latinLnBrk="0" hangingPunct="1">
                        <a:defRPr sz="2400" b="1" kern="1200">
                          <a:solidFill>
                            <a:schemeClr val="lt1"/>
                          </a:solidFill>
                          <a:latin typeface="Arial"/>
                        </a:defRPr>
                      </a:lvl9pPr>
                    </a:lstStyle>
                    <a:p>
                      <a:pPr algn="ctr"/>
                      <a:r>
                        <a:rPr lang="en-GB" sz="1600" dirty="0">
                          <a:latin typeface="Arial" panose="020B0604020202020204" pitchFamily="34" charset="0"/>
                          <a:cs typeface="Arial" panose="020B0604020202020204" pitchFamily="34" charset="0"/>
                        </a:rPr>
                        <a:t>Stage II</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609539" rtl="0" eaLnBrk="1" latinLnBrk="0" hangingPunct="1">
                        <a:defRPr sz="2400" b="1" kern="1200">
                          <a:solidFill>
                            <a:schemeClr val="lt1"/>
                          </a:solidFill>
                          <a:latin typeface="Arial"/>
                        </a:defRPr>
                      </a:lvl1pPr>
                      <a:lvl2pPr marL="609539" algn="l" defTabSz="609539" rtl="0" eaLnBrk="1" latinLnBrk="0" hangingPunct="1">
                        <a:defRPr sz="2400" b="1" kern="1200">
                          <a:solidFill>
                            <a:schemeClr val="lt1"/>
                          </a:solidFill>
                          <a:latin typeface="Arial"/>
                        </a:defRPr>
                      </a:lvl2pPr>
                      <a:lvl3pPr marL="1219080" algn="l" defTabSz="609539" rtl="0" eaLnBrk="1" latinLnBrk="0" hangingPunct="1">
                        <a:defRPr sz="2400" b="1" kern="1200">
                          <a:solidFill>
                            <a:schemeClr val="lt1"/>
                          </a:solidFill>
                          <a:latin typeface="Arial"/>
                        </a:defRPr>
                      </a:lvl3pPr>
                      <a:lvl4pPr marL="1828618" algn="l" defTabSz="609539" rtl="0" eaLnBrk="1" latinLnBrk="0" hangingPunct="1">
                        <a:defRPr sz="2400" b="1" kern="1200">
                          <a:solidFill>
                            <a:schemeClr val="lt1"/>
                          </a:solidFill>
                          <a:latin typeface="Arial"/>
                        </a:defRPr>
                      </a:lvl4pPr>
                      <a:lvl5pPr marL="2438158" algn="l" defTabSz="609539" rtl="0" eaLnBrk="1" latinLnBrk="0" hangingPunct="1">
                        <a:defRPr sz="2400" b="1" kern="1200">
                          <a:solidFill>
                            <a:schemeClr val="lt1"/>
                          </a:solidFill>
                          <a:latin typeface="Arial"/>
                        </a:defRPr>
                      </a:lvl5pPr>
                      <a:lvl6pPr marL="3047696" algn="l" defTabSz="609539" rtl="0" eaLnBrk="1" latinLnBrk="0" hangingPunct="1">
                        <a:defRPr sz="2400" b="1" kern="1200">
                          <a:solidFill>
                            <a:schemeClr val="lt1"/>
                          </a:solidFill>
                          <a:latin typeface="Arial"/>
                        </a:defRPr>
                      </a:lvl6pPr>
                      <a:lvl7pPr marL="3657235" algn="l" defTabSz="609539" rtl="0" eaLnBrk="1" latinLnBrk="0" hangingPunct="1">
                        <a:defRPr sz="2400" b="1" kern="1200">
                          <a:solidFill>
                            <a:schemeClr val="lt1"/>
                          </a:solidFill>
                          <a:latin typeface="Arial"/>
                        </a:defRPr>
                      </a:lvl7pPr>
                      <a:lvl8pPr marL="4266773" algn="l" defTabSz="609539" rtl="0" eaLnBrk="1" latinLnBrk="0" hangingPunct="1">
                        <a:defRPr sz="2400" b="1" kern="1200">
                          <a:solidFill>
                            <a:schemeClr val="lt1"/>
                          </a:solidFill>
                          <a:latin typeface="Arial"/>
                        </a:defRPr>
                      </a:lvl8pPr>
                      <a:lvl9pPr marL="4876313" algn="l" defTabSz="609539" rtl="0" eaLnBrk="1" latinLnBrk="0" hangingPunct="1">
                        <a:defRPr sz="2400" b="1" kern="1200">
                          <a:solidFill>
                            <a:schemeClr val="lt1"/>
                          </a:solidFill>
                          <a:latin typeface="Arial"/>
                        </a:defRPr>
                      </a:lvl9pPr>
                    </a:lstStyle>
                    <a:p>
                      <a:pPr algn="ctr"/>
                      <a:r>
                        <a:rPr lang="en-GB" sz="1600" dirty="0">
                          <a:latin typeface="Arial" panose="020B0604020202020204" pitchFamily="34" charset="0"/>
                          <a:cs typeface="Arial" panose="020B0604020202020204" pitchFamily="34" charset="0"/>
                        </a:rPr>
                        <a:t>Stage III</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GB" sz="1600" b="1" dirty="0">
                          <a:solidFill>
                            <a:schemeClr val="bg1"/>
                          </a:solidFill>
                          <a:latin typeface="Arial" panose="020B0604020202020204" pitchFamily="34" charset="0"/>
                          <a:cs typeface="Arial" panose="020B0604020202020204" pitchFamily="34" charset="0"/>
                        </a:rPr>
                        <a:t>Stage IV (metastases)</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853381055"/>
                  </a:ext>
                </a:extLst>
              </a:tr>
              <a:tr h="782151">
                <a:tc>
                  <a:txBody>
                    <a:bodyPr/>
                    <a:lstStyle>
                      <a:lvl1pPr marL="0" algn="l" defTabSz="609539" rtl="0" eaLnBrk="1" latinLnBrk="0" hangingPunct="1">
                        <a:defRPr sz="2400" kern="1200">
                          <a:solidFill>
                            <a:schemeClr val="dk1"/>
                          </a:solidFill>
                          <a:latin typeface="Arial"/>
                        </a:defRPr>
                      </a:lvl1pPr>
                      <a:lvl2pPr marL="609539" algn="l" defTabSz="609539" rtl="0" eaLnBrk="1" latinLnBrk="0" hangingPunct="1">
                        <a:defRPr sz="2400" kern="1200">
                          <a:solidFill>
                            <a:schemeClr val="dk1"/>
                          </a:solidFill>
                          <a:latin typeface="Arial"/>
                        </a:defRPr>
                      </a:lvl2pPr>
                      <a:lvl3pPr marL="1219080" algn="l" defTabSz="609539" rtl="0" eaLnBrk="1" latinLnBrk="0" hangingPunct="1">
                        <a:defRPr sz="2400" kern="1200">
                          <a:solidFill>
                            <a:schemeClr val="dk1"/>
                          </a:solidFill>
                          <a:latin typeface="Arial"/>
                        </a:defRPr>
                      </a:lvl3pPr>
                      <a:lvl4pPr marL="1828618" algn="l" defTabSz="609539" rtl="0" eaLnBrk="1" latinLnBrk="0" hangingPunct="1">
                        <a:defRPr sz="2400" kern="1200">
                          <a:solidFill>
                            <a:schemeClr val="dk1"/>
                          </a:solidFill>
                          <a:latin typeface="Arial"/>
                        </a:defRPr>
                      </a:lvl4pPr>
                      <a:lvl5pPr marL="2438158" algn="l" defTabSz="609539" rtl="0" eaLnBrk="1" latinLnBrk="0" hangingPunct="1">
                        <a:defRPr sz="2400" kern="1200">
                          <a:solidFill>
                            <a:schemeClr val="dk1"/>
                          </a:solidFill>
                          <a:latin typeface="Arial"/>
                        </a:defRPr>
                      </a:lvl5pPr>
                      <a:lvl6pPr marL="3047696" algn="l" defTabSz="609539" rtl="0" eaLnBrk="1" latinLnBrk="0" hangingPunct="1">
                        <a:defRPr sz="2400" kern="1200">
                          <a:solidFill>
                            <a:schemeClr val="dk1"/>
                          </a:solidFill>
                          <a:latin typeface="Arial"/>
                        </a:defRPr>
                      </a:lvl6pPr>
                      <a:lvl7pPr marL="3657235" algn="l" defTabSz="609539" rtl="0" eaLnBrk="1" latinLnBrk="0" hangingPunct="1">
                        <a:defRPr sz="2400" kern="1200">
                          <a:solidFill>
                            <a:schemeClr val="dk1"/>
                          </a:solidFill>
                          <a:latin typeface="Arial"/>
                        </a:defRPr>
                      </a:lvl7pPr>
                      <a:lvl8pPr marL="4266773" algn="l" defTabSz="609539" rtl="0" eaLnBrk="1" latinLnBrk="0" hangingPunct="1">
                        <a:defRPr sz="2400" kern="1200">
                          <a:solidFill>
                            <a:schemeClr val="dk1"/>
                          </a:solidFill>
                          <a:latin typeface="Arial"/>
                        </a:defRPr>
                      </a:lvl8pPr>
                      <a:lvl9pPr marL="4876313" algn="l" defTabSz="609539" rtl="0" eaLnBrk="1" latinLnBrk="0" hangingPunct="1">
                        <a:defRPr sz="24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700" dirty="0">
                          <a:solidFill>
                            <a:srgbClr val="505050"/>
                          </a:solidFill>
                          <a:latin typeface="Arial" panose="020B0604020202020204" pitchFamily="34" charset="0"/>
                          <a:cs typeface="Arial" panose="020B0604020202020204" pitchFamily="34" charset="0"/>
                        </a:rPr>
                        <a:t>~100%</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09539" rtl="0" eaLnBrk="1" latinLnBrk="0" hangingPunct="1">
                        <a:defRPr sz="2400" kern="1200">
                          <a:solidFill>
                            <a:schemeClr val="dk1"/>
                          </a:solidFill>
                          <a:latin typeface="Arial"/>
                        </a:defRPr>
                      </a:lvl1pPr>
                      <a:lvl2pPr marL="609539" algn="l" defTabSz="609539" rtl="0" eaLnBrk="1" latinLnBrk="0" hangingPunct="1">
                        <a:defRPr sz="2400" kern="1200">
                          <a:solidFill>
                            <a:schemeClr val="dk1"/>
                          </a:solidFill>
                          <a:latin typeface="Arial"/>
                        </a:defRPr>
                      </a:lvl2pPr>
                      <a:lvl3pPr marL="1219080" algn="l" defTabSz="609539" rtl="0" eaLnBrk="1" latinLnBrk="0" hangingPunct="1">
                        <a:defRPr sz="2400" kern="1200">
                          <a:solidFill>
                            <a:schemeClr val="dk1"/>
                          </a:solidFill>
                          <a:latin typeface="Arial"/>
                        </a:defRPr>
                      </a:lvl3pPr>
                      <a:lvl4pPr marL="1828618" algn="l" defTabSz="609539" rtl="0" eaLnBrk="1" latinLnBrk="0" hangingPunct="1">
                        <a:defRPr sz="2400" kern="1200">
                          <a:solidFill>
                            <a:schemeClr val="dk1"/>
                          </a:solidFill>
                          <a:latin typeface="Arial"/>
                        </a:defRPr>
                      </a:lvl4pPr>
                      <a:lvl5pPr marL="2438158" algn="l" defTabSz="609539" rtl="0" eaLnBrk="1" latinLnBrk="0" hangingPunct="1">
                        <a:defRPr sz="2400" kern="1200">
                          <a:solidFill>
                            <a:schemeClr val="dk1"/>
                          </a:solidFill>
                          <a:latin typeface="Arial"/>
                        </a:defRPr>
                      </a:lvl5pPr>
                      <a:lvl6pPr marL="3047696" algn="l" defTabSz="609539" rtl="0" eaLnBrk="1" latinLnBrk="0" hangingPunct="1">
                        <a:defRPr sz="2400" kern="1200">
                          <a:solidFill>
                            <a:schemeClr val="dk1"/>
                          </a:solidFill>
                          <a:latin typeface="Arial"/>
                        </a:defRPr>
                      </a:lvl6pPr>
                      <a:lvl7pPr marL="3657235" algn="l" defTabSz="609539" rtl="0" eaLnBrk="1" latinLnBrk="0" hangingPunct="1">
                        <a:defRPr sz="2400" kern="1200">
                          <a:solidFill>
                            <a:schemeClr val="dk1"/>
                          </a:solidFill>
                          <a:latin typeface="Arial"/>
                        </a:defRPr>
                      </a:lvl7pPr>
                      <a:lvl8pPr marL="4266773" algn="l" defTabSz="609539" rtl="0" eaLnBrk="1" latinLnBrk="0" hangingPunct="1">
                        <a:defRPr sz="2400" kern="1200">
                          <a:solidFill>
                            <a:schemeClr val="dk1"/>
                          </a:solidFill>
                          <a:latin typeface="Arial"/>
                        </a:defRPr>
                      </a:lvl8pPr>
                      <a:lvl9pPr marL="4876313" algn="l" defTabSz="609539" rtl="0" eaLnBrk="1" latinLnBrk="0" hangingPunct="1">
                        <a:defRPr sz="24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700" dirty="0">
                          <a:solidFill>
                            <a:srgbClr val="505050"/>
                          </a:solidFill>
                          <a:latin typeface="Arial" panose="020B0604020202020204" pitchFamily="34" charset="0"/>
                          <a:cs typeface="Arial" panose="020B0604020202020204" pitchFamily="34" charset="0"/>
                        </a:rPr>
                        <a:t>~100%</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609539" rtl="0" eaLnBrk="1" latinLnBrk="0" hangingPunct="1">
                        <a:defRPr sz="2400" kern="1200">
                          <a:solidFill>
                            <a:schemeClr val="dk1"/>
                          </a:solidFill>
                          <a:latin typeface="Arial"/>
                        </a:defRPr>
                      </a:lvl1pPr>
                      <a:lvl2pPr marL="609539" algn="l" defTabSz="609539" rtl="0" eaLnBrk="1" latinLnBrk="0" hangingPunct="1">
                        <a:defRPr sz="2400" kern="1200">
                          <a:solidFill>
                            <a:schemeClr val="dk1"/>
                          </a:solidFill>
                          <a:latin typeface="Arial"/>
                        </a:defRPr>
                      </a:lvl2pPr>
                      <a:lvl3pPr marL="1219080" algn="l" defTabSz="609539" rtl="0" eaLnBrk="1" latinLnBrk="0" hangingPunct="1">
                        <a:defRPr sz="2400" kern="1200">
                          <a:solidFill>
                            <a:schemeClr val="dk1"/>
                          </a:solidFill>
                          <a:latin typeface="Arial"/>
                        </a:defRPr>
                      </a:lvl3pPr>
                      <a:lvl4pPr marL="1828618" algn="l" defTabSz="609539" rtl="0" eaLnBrk="1" latinLnBrk="0" hangingPunct="1">
                        <a:defRPr sz="2400" kern="1200">
                          <a:solidFill>
                            <a:schemeClr val="dk1"/>
                          </a:solidFill>
                          <a:latin typeface="Arial"/>
                        </a:defRPr>
                      </a:lvl4pPr>
                      <a:lvl5pPr marL="2438158" algn="l" defTabSz="609539" rtl="0" eaLnBrk="1" latinLnBrk="0" hangingPunct="1">
                        <a:defRPr sz="2400" kern="1200">
                          <a:solidFill>
                            <a:schemeClr val="dk1"/>
                          </a:solidFill>
                          <a:latin typeface="Arial"/>
                        </a:defRPr>
                      </a:lvl5pPr>
                      <a:lvl6pPr marL="3047696" algn="l" defTabSz="609539" rtl="0" eaLnBrk="1" latinLnBrk="0" hangingPunct="1">
                        <a:defRPr sz="2400" kern="1200">
                          <a:solidFill>
                            <a:schemeClr val="dk1"/>
                          </a:solidFill>
                          <a:latin typeface="Arial"/>
                        </a:defRPr>
                      </a:lvl6pPr>
                      <a:lvl7pPr marL="3657235" algn="l" defTabSz="609539" rtl="0" eaLnBrk="1" latinLnBrk="0" hangingPunct="1">
                        <a:defRPr sz="2400" kern="1200">
                          <a:solidFill>
                            <a:schemeClr val="dk1"/>
                          </a:solidFill>
                          <a:latin typeface="Arial"/>
                        </a:defRPr>
                      </a:lvl7pPr>
                      <a:lvl8pPr marL="4266773" algn="l" defTabSz="609539" rtl="0" eaLnBrk="1" latinLnBrk="0" hangingPunct="1">
                        <a:defRPr sz="2400" kern="1200">
                          <a:solidFill>
                            <a:schemeClr val="dk1"/>
                          </a:solidFill>
                          <a:latin typeface="Arial"/>
                        </a:defRPr>
                      </a:lvl8pPr>
                      <a:lvl9pPr marL="4876313" algn="l" defTabSz="609539" rtl="0" eaLnBrk="1" latinLnBrk="0" hangingPunct="1">
                        <a:defRPr sz="24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700" dirty="0">
                          <a:solidFill>
                            <a:srgbClr val="505050"/>
                          </a:solidFill>
                          <a:latin typeface="Arial" panose="020B0604020202020204" pitchFamily="34" charset="0"/>
                          <a:cs typeface="Arial" panose="020B0604020202020204" pitchFamily="34" charset="0"/>
                        </a:rPr>
                        <a:t>~95%</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700" dirty="0">
                          <a:solidFill>
                            <a:srgbClr val="505050"/>
                          </a:solidFill>
                          <a:latin typeface="Arial" panose="020B0604020202020204" pitchFamily="34" charset="0"/>
                          <a:cs typeface="Arial" panose="020B0604020202020204" pitchFamily="34" charset="0"/>
                        </a:rPr>
                        <a:t>~30%</a:t>
                      </a:r>
                    </a:p>
                  </a:txBody>
                  <a:tcPr anchor="ctr">
                    <a:lnL w="12700" cap="flat" cmpd="sng" algn="ctr">
                      <a:solidFill>
                        <a:schemeClr val="accent6">
                          <a:lumMod val="20000"/>
                          <a:lumOff val="80000"/>
                        </a:schemeClr>
                      </a:solidFill>
                      <a:prstDash val="solid"/>
                      <a:round/>
                      <a:headEnd type="none" w="med" len="med"/>
                      <a:tailEnd type="none" w="med" len="med"/>
                    </a:lnL>
                    <a:lnR w="12700" cap="flat" cmpd="sng" algn="ctr">
                      <a:solidFill>
                        <a:schemeClr val="accent6">
                          <a:lumMod val="20000"/>
                          <a:lumOff val="80000"/>
                        </a:schemeClr>
                      </a:solidFill>
                      <a:prstDash val="solid"/>
                      <a:round/>
                      <a:headEnd type="none" w="med" len="med"/>
                      <a:tailEnd type="none" w="med" len="med"/>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0397432"/>
                  </a:ext>
                </a:extLst>
              </a:tr>
            </a:tbl>
          </a:graphicData>
        </a:graphic>
      </p:graphicFrame>
    </p:spTree>
    <p:extLst>
      <p:ext uri="{BB962C8B-B14F-4D97-AF65-F5344CB8AC3E}">
        <p14:creationId xmlns:p14="http://schemas.microsoft.com/office/powerpoint/2010/main" val="248596877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713665-5165-4D08-96EC-77BE0AA53F77}"/>
              </a:ext>
            </a:extLst>
          </p:cNvPr>
          <p:cNvSpPr>
            <a:spLocks noGrp="1"/>
          </p:cNvSpPr>
          <p:nvPr>
            <p:ph sz="quarter" idx="12"/>
          </p:nvPr>
        </p:nvSpPr>
        <p:spPr>
          <a:xfrm>
            <a:off x="620713" y="2636912"/>
            <a:ext cx="10963275" cy="3314626"/>
          </a:xfrm>
        </p:spPr>
        <p:txBody>
          <a:bodyPr/>
          <a:lstStyle/>
          <a:p>
            <a:r>
              <a:rPr lang="en-GB" dirty="0"/>
              <a:t>Mutations in the HRR pathway may play a role in progression of prostate cancer to the </a:t>
            </a:r>
            <a:br>
              <a:rPr lang="en-GB" dirty="0"/>
            </a:br>
            <a:r>
              <a:rPr lang="en-GB" dirty="0"/>
              <a:t>lethal castration-resistant form, and </a:t>
            </a:r>
            <a:r>
              <a:rPr lang="en-GB" i="1" dirty="0"/>
              <a:t>BRCA2</a:t>
            </a:r>
            <a:r>
              <a:rPr lang="en-GB" dirty="0"/>
              <a:t> mutations appear to have a negative impact </a:t>
            </a:r>
            <a:br>
              <a:rPr lang="en-GB" dirty="0"/>
            </a:br>
            <a:r>
              <a:rPr lang="en-GB" dirty="0"/>
              <a:t>on response to first-line taxane treatment in castration-resistant prostate cancer</a:t>
            </a:r>
          </a:p>
        </p:txBody>
      </p:sp>
      <p:sp>
        <p:nvSpPr>
          <p:cNvPr id="3" name="Title 2">
            <a:extLst>
              <a:ext uri="{FF2B5EF4-FFF2-40B4-BE49-F238E27FC236}">
                <a16:creationId xmlns:a16="http://schemas.microsoft.com/office/drawing/2014/main" id="{3936180E-8765-4A3D-88EC-3EF2A5425433}"/>
              </a:ext>
            </a:extLst>
          </p:cNvPr>
          <p:cNvSpPr>
            <a:spLocks noGrp="1"/>
          </p:cNvSpPr>
          <p:nvPr>
            <p:ph type="title"/>
          </p:nvPr>
        </p:nvSpPr>
        <p:spPr>
          <a:xfrm>
            <a:off x="619201" y="259200"/>
            <a:ext cx="10963199" cy="864000"/>
          </a:xfrm>
        </p:spPr>
        <p:txBody>
          <a:bodyPr>
            <a:normAutofit/>
          </a:bodyPr>
          <a:lstStyle/>
          <a:p>
            <a:r>
              <a:rPr lang="en-GB" dirty="0"/>
              <a:t>Mutations in the HRR Pathway May Be Associated With Development and Progression of Prostate Cancer </a:t>
            </a:r>
          </a:p>
        </p:txBody>
      </p:sp>
      <p:sp>
        <p:nvSpPr>
          <p:cNvPr id="10" name="Slide Number Placeholder 9">
            <a:extLst>
              <a:ext uri="{FF2B5EF4-FFF2-40B4-BE49-F238E27FC236}">
                <a16:creationId xmlns:a16="http://schemas.microsoft.com/office/drawing/2014/main" id="{6CEEE0B8-75C2-9C61-1B6E-F2D6F07F8667}"/>
              </a:ext>
            </a:extLst>
          </p:cNvPr>
          <p:cNvSpPr>
            <a:spLocks noGrp="1"/>
          </p:cNvSpPr>
          <p:nvPr>
            <p:ph type="sldNum" sz="quarter" idx="4"/>
          </p:nvPr>
        </p:nvSpPr>
        <p:spPr>
          <a:xfrm>
            <a:off x="10800523" y="6428359"/>
            <a:ext cx="781877" cy="365125"/>
          </a:xfrm>
        </p:spPr>
        <p:txBody>
          <a:bodyPr/>
          <a:lstStyle/>
          <a:p>
            <a:fld id="{642CD222-1684-4FC0-B7FF-89270E95F63F}" type="slidenum">
              <a:rPr lang="en-GB" smtClean="0"/>
              <a:pPr/>
              <a:t>53</a:t>
            </a:fld>
            <a:endParaRPr lang="en-GB" dirty="0"/>
          </a:p>
        </p:txBody>
      </p:sp>
      <p:sp>
        <p:nvSpPr>
          <p:cNvPr id="15" name="Content Placeholder 14">
            <a:extLst>
              <a:ext uri="{FF2B5EF4-FFF2-40B4-BE49-F238E27FC236}">
                <a16:creationId xmlns:a16="http://schemas.microsoft.com/office/drawing/2014/main" id="{08AF150E-B6A8-D6BB-B73A-1981574E8409}"/>
              </a:ext>
            </a:extLst>
          </p:cNvPr>
          <p:cNvSpPr>
            <a:spLocks noGrp="1"/>
          </p:cNvSpPr>
          <p:nvPr>
            <p:ph sz="quarter" idx="15"/>
          </p:nvPr>
        </p:nvSpPr>
        <p:spPr>
          <a:xfrm>
            <a:off x="609600" y="6245796"/>
            <a:ext cx="10180339" cy="365125"/>
          </a:xfrm>
        </p:spPr>
        <p:txBody>
          <a:bodyPr/>
          <a:lstStyle/>
          <a:p>
            <a:r>
              <a:rPr lang="en-GB" i="1" dirty="0">
                <a:solidFill>
                  <a:schemeClr val="tx2"/>
                </a:solidFill>
              </a:rPr>
              <a:t>BRCA1/2</a:t>
            </a:r>
            <a:r>
              <a:rPr lang="en-GB" dirty="0">
                <a:solidFill>
                  <a:schemeClr val="tx2"/>
                </a:solidFill>
              </a:rPr>
              <a:t>, breast cancer gene 1/2; HRR, homologous recombination repair</a:t>
            </a:r>
          </a:p>
          <a:p>
            <a:r>
              <a:rPr lang="en-GB" dirty="0">
                <a:solidFill>
                  <a:schemeClr val="tx2"/>
                </a:solidFill>
              </a:rPr>
              <a:t>Palmbos PL and Hussain MH. Oncology (Williston Park). 2016;30(5):377-85; Castro E, et al. J Clin Oncol. 2019;37(6):490-503; </a:t>
            </a:r>
            <a:br>
              <a:rPr lang="en-GB" dirty="0">
                <a:solidFill>
                  <a:schemeClr val="tx2"/>
                </a:solidFill>
              </a:rPr>
            </a:br>
            <a:r>
              <a:rPr lang="en-GB" dirty="0">
                <a:solidFill>
                  <a:schemeClr val="tx2"/>
                </a:solidFill>
              </a:rPr>
              <a:t>Page E, et al. European Urology. 2019;76:831-42</a:t>
            </a:r>
          </a:p>
        </p:txBody>
      </p:sp>
      <p:grpSp>
        <p:nvGrpSpPr>
          <p:cNvPr id="4" name="Group 3">
            <a:extLst>
              <a:ext uri="{FF2B5EF4-FFF2-40B4-BE49-F238E27FC236}">
                <a16:creationId xmlns:a16="http://schemas.microsoft.com/office/drawing/2014/main" id="{D213A3A1-0A97-4BC6-98B7-4E84D256C00D}"/>
              </a:ext>
            </a:extLst>
          </p:cNvPr>
          <p:cNvGrpSpPr/>
          <p:nvPr/>
        </p:nvGrpSpPr>
        <p:grpSpPr>
          <a:xfrm>
            <a:off x="985458" y="3758137"/>
            <a:ext cx="10241405" cy="2218944"/>
            <a:chOff x="739093" y="822163"/>
            <a:chExt cx="7681054" cy="1664208"/>
          </a:xfrm>
        </p:grpSpPr>
        <p:sp>
          <p:nvSpPr>
            <p:cNvPr id="56" name="Isosceles Triangle 55">
              <a:extLst>
                <a:ext uri="{FF2B5EF4-FFF2-40B4-BE49-F238E27FC236}">
                  <a16:creationId xmlns:a16="http://schemas.microsoft.com/office/drawing/2014/main" id="{982B0B75-6B27-477A-8FE0-1440A13E137E}"/>
                </a:ext>
              </a:extLst>
            </p:cNvPr>
            <p:cNvSpPr/>
            <p:nvPr/>
          </p:nvSpPr>
          <p:spPr>
            <a:xfrm rot="5400000">
              <a:off x="2245412" y="1381091"/>
              <a:ext cx="1241141" cy="409678"/>
            </a:xfrm>
            <a:prstGeom prst="triangl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dirty="0"/>
            </a:p>
          </p:txBody>
        </p:sp>
        <p:grpSp>
          <p:nvGrpSpPr>
            <p:cNvPr id="2" name="Group 1">
              <a:extLst>
                <a:ext uri="{FF2B5EF4-FFF2-40B4-BE49-F238E27FC236}">
                  <a16:creationId xmlns:a16="http://schemas.microsoft.com/office/drawing/2014/main" id="{25405186-580A-40DC-A130-B00E571E3E3A}"/>
                </a:ext>
              </a:extLst>
            </p:cNvPr>
            <p:cNvGrpSpPr/>
            <p:nvPr/>
          </p:nvGrpSpPr>
          <p:grpSpPr>
            <a:xfrm>
              <a:off x="739093" y="822163"/>
              <a:ext cx="7681054" cy="1664208"/>
              <a:chOff x="739093" y="822163"/>
              <a:chExt cx="7681054" cy="1664208"/>
            </a:xfrm>
          </p:grpSpPr>
          <p:sp>
            <p:nvSpPr>
              <p:cNvPr id="48" name="Rectangle 47">
                <a:extLst>
                  <a:ext uri="{FF2B5EF4-FFF2-40B4-BE49-F238E27FC236}">
                    <a16:creationId xmlns:a16="http://schemas.microsoft.com/office/drawing/2014/main" id="{BE7A5B8B-A7F3-4981-8F03-DD01EA9F1A88}"/>
                  </a:ext>
                </a:extLst>
              </p:cNvPr>
              <p:cNvSpPr/>
              <p:nvPr/>
            </p:nvSpPr>
            <p:spPr>
              <a:xfrm>
                <a:off x="3147630" y="1275904"/>
                <a:ext cx="5272517" cy="561596"/>
              </a:xfrm>
              <a:prstGeom prst="rect">
                <a:avLst/>
              </a:prstGeom>
            </p:spPr>
            <p:txBody>
              <a:bodyPr wrap="square">
                <a:spAutoFit/>
              </a:bodyPr>
              <a:lstStyle/>
              <a:p>
                <a:pPr>
                  <a:spcAft>
                    <a:spcPts val="1600"/>
                  </a:spcAft>
                </a:pPr>
                <a:r>
                  <a:rPr lang="en-GB" sz="2133" dirty="0">
                    <a:solidFill>
                      <a:srgbClr val="505050"/>
                    </a:solidFill>
                    <a:latin typeface="Arial" panose="020B0604020202020204" pitchFamily="34" charset="0"/>
                    <a:cs typeface="Arial" panose="020B0604020202020204" pitchFamily="34" charset="0"/>
                  </a:rPr>
                  <a:t>men diagnosed with advanced prostate cancer </a:t>
                </a:r>
                <a:br>
                  <a:rPr lang="en-GB" sz="2133" dirty="0">
                    <a:solidFill>
                      <a:srgbClr val="505050"/>
                    </a:solidFill>
                    <a:latin typeface="Arial" panose="020B0604020202020204" pitchFamily="34" charset="0"/>
                    <a:cs typeface="Arial" panose="020B0604020202020204" pitchFamily="34" charset="0"/>
                  </a:rPr>
                </a:br>
                <a:r>
                  <a:rPr lang="en-GB" sz="2133" dirty="0">
                    <a:solidFill>
                      <a:srgbClr val="505050"/>
                    </a:solidFill>
                    <a:latin typeface="Arial" panose="020B0604020202020204" pitchFamily="34" charset="0"/>
                    <a:cs typeface="Arial" panose="020B0604020202020204" pitchFamily="34" charset="0"/>
                  </a:rPr>
                  <a:t>harbour HRR mutations.</a:t>
                </a:r>
                <a:endParaRPr lang="en-GB" sz="2133" baseline="30000" dirty="0">
                  <a:solidFill>
                    <a:srgbClr val="505050"/>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DBF650AE-848F-4844-B72E-4CECF7789C21}"/>
                  </a:ext>
                </a:extLst>
              </p:cNvPr>
              <p:cNvSpPr/>
              <p:nvPr/>
            </p:nvSpPr>
            <p:spPr>
              <a:xfrm>
                <a:off x="739093" y="822163"/>
                <a:ext cx="1661160" cy="166420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133" dirty="0">
                    <a:latin typeface="Arial" panose="020B0604020202020204" pitchFamily="34" charset="0"/>
                    <a:cs typeface="Arial" panose="020B0604020202020204" pitchFamily="34" charset="0"/>
                  </a:rPr>
                  <a:t>Up to </a:t>
                </a:r>
              </a:p>
              <a:p>
                <a:pPr algn="ctr"/>
                <a:r>
                  <a:rPr lang="en-GB" sz="3200" b="1" dirty="0">
                    <a:solidFill>
                      <a:schemeClr val="bg2"/>
                    </a:solidFill>
                    <a:latin typeface="Arial" panose="020B0604020202020204" pitchFamily="34" charset="0"/>
                    <a:cs typeface="Arial" panose="020B0604020202020204" pitchFamily="34" charset="0"/>
                  </a:rPr>
                  <a:t>1 in 3</a:t>
                </a:r>
              </a:p>
            </p:txBody>
          </p:sp>
          <p:sp>
            <p:nvSpPr>
              <p:cNvPr id="57" name="Isosceles Triangle 56">
                <a:extLst>
                  <a:ext uri="{FF2B5EF4-FFF2-40B4-BE49-F238E27FC236}">
                    <a16:creationId xmlns:a16="http://schemas.microsoft.com/office/drawing/2014/main" id="{1CB6C1B8-F604-4EE5-B506-9114C46FFC88}"/>
                  </a:ext>
                </a:extLst>
              </p:cNvPr>
              <p:cNvSpPr/>
              <p:nvPr/>
            </p:nvSpPr>
            <p:spPr>
              <a:xfrm rot="5400000">
                <a:off x="2194169" y="1380002"/>
                <a:ext cx="1241141" cy="40967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3200" dirty="0"/>
              </a:p>
            </p:txBody>
          </p:sp>
        </p:grpSp>
      </p:grpSp>
      <p:grpSp>
        <p:nvGrpSpPr>
          <p:cNvPr id="9" name="Group 8">
            <a:extLst>
              <a:ext uri="{FF2B5EF4-FFF2-40B4-BE49-F238E27FC236}">
                <a16:creationId xmlns:a16="http://schemas.microsoft.com/office/drawing/2014/main" id="{65A35935-CC36-411C-96AA-1DA552A858F3}"/>
              </a:ext>
            </a:extLst>
          </p:cNvPr>
          <p:cNvGrpSpPr/>
          <p:nvPr/>
        </p:nvGrpSpPr>
        <p:grpSpPr>
          <a:xfrm>
            <a:off x="726920" y="1484888"/>
            <a:ext cx="11188624" cy="990273"/>
            <a:chOff x="545190" y="3475865"/>
            <a:chExt cx="8391468" cy="742705"/>
          </a:xfrm>
        </p:grpSpPr>
        <p:grpSp>
          <p:nvGrpSpPr>
            <p:cNvPr id="5" name="Group 4">
              <a:extLst>
                <a:ext uri="{FF2B5EF4-FFF2-40B4-BE49-F238E27FC236}">
                  <a16:creationId xmlns:a16="http://schemas.microsoft.com/office/drawing/2014/main" id="{E4641363-3EEA-48B8-9046-096DC80CC364}"/>
                </a:ext>
              </a:extLst>
            </p:cNvPr>
            <p:cNvGrpSpPr/>
            <p:nvPr/>
          </p:nvGrpSpPr>
          <p:grpSpPr>
            <a:xfrm>
              <a:off x="4639676" y="3476351"/>
              <a:ext cx="2691488" cy="741732"/>
              <a:chOff x="-107584" y="3209757"/>
              <a:chExt cx="2691488" cy="741732"/>
            </a:xfrm>
          </p:grpSpPr>
          <p:sp>
            <p:nvSpPr>
              <p:cNvPr id="51" name="Shape 1169">
                <a:extLst>
                  <a:ext uri="{FF2B5EF4-FFF2-40B4-BE49-F238E27FC236}">
                    <a16:creationId xmlns:a16="http://schemas.microsoft.com/office/drawing/2014/main" id="{2E5D46ED-F17E-4158-960C-48A53B01ADF9}"/>
                  </a:ext>
                </a:extLst>
              </p:cNvPr>
              <p:cNvSpPr/>
              <p:nvPr/>
            </p:nvSpPr>
            <p:spPr>
              <a:xfrm>
                <a:off x="502920" y="3209757"/>
                <a:ext cx="1470044" cy="741732"/>
              </a:xfrm>
              <a:prstGeom prst="roundRect">
                <a:avLst>
                  <a:gd name="adj" fmla="val 14336"/>
                </a:avLst>
              </a:prstGeom>
              <a:solidFill>
                <a:schemeClr val="accent3">
                  <a:lumMod val="75000"/>
                </a:schemeClr>
              </a:solidFill>
              <a:ln w="12700">
                <a:miter lim="400000"/>
              </a:ln>
              <a:effectLst>
                <a:outerShdw blurRad="50800" dist="38100" dir="8100000" rotWithShape="0">
                  <a:srgbClr val="000000">
                    <a:alpha val="40000"/>
                  </a:srgbClr>
                </a:outerShdw>
              </a:effectLst>
            </p:spPr>
            <p:txBody>
              <a:bodyPr lIns="60959" rIns="60959" anchor="ctr"/>
              <a:lstStyle/>
              <a:p>
                <a:pPr algn="ctr">
                  <a:defRPr>
                    <a:solidFill>
                      <a:srgbClr val="FFFFFF"/>
                    </a:solidFill>
                  </a:defRPr>
                </a:pPr>
                <a:endParaRPr lang="en-GB" sz="2400" dirty="0">
                  <a:solidFill>
                    <a:srgbClr val="FFFFFF"/>
                  </a:solidFill>
                  <a:latin typeface="Arial" panose="020B0604020202020204" pitchFamily="34" charset="0"/>
                  <a:cs typeface="Arial" panose="020B0604020202020204" pitchFamily="34" charset="0"/>
                </a:endParaRPr>
              </a:p>
            </p:txBody>
          </p:sp>
          <p:sp>
            <p:nvSpPr>
              <p:cNvPr id="52" name="Shape 1187">
                <a:extLst>
                  <a:ext uri="{FF2B5EF4-FFF2-40B4-BE49-F238E27FC236}">
                    <a16:creationId xmlns:a16="http://schemas.microsoft.com/office/drawing/2014/main" id="{0123194F-2FDA-4E96-BC0B-9D20693BB4A0}"/>
                  </a:ext>
                </a:extLst>
              </p:cNvPr>
              <p:cNvSpPr/>
              <p:nvPr/>
            </p:nvSpPr>
            <p:spPr>
              <a:xfrm>
                <a:off x="580452" y="3505350"/>
                <a:ext cx="1315415" cy="37707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defTabSz="914400">
                  <a:spcBef>
                    <a:spcPts val="1200"/>
                  </a:spcBef>
                  <a:defRPr sz="3200">
                    <a:solidFill>
                      <a:srgbClr val="FFFFFF"/>
                    </a:solidFill>
                  </a:defRPr>
                </a:lvl1pPr>
              </a:lstStyle>
              <a:p>
                <a:pPr>
                  <a:defRPr/>
                </a:pPr>
                <a:r>
                  <a:rPr lang="en-GB" sz="2667" b="1" dirty="0">
                    <a:solidFill>
                      <a:schemeClr val="bg2"/>
                    </a:solidFill>
                    <a:latin typeface="Arial" panose="020B0604020202020204" pitchFamily="34" charset="0"/>
                    <a:cs typeface="Arial" panose="020B0604020202020204" pitchFamily="34" charset="0"/>
                  </a:rPr>
                  <a:t>1.8X</a:t>
                </a:r>
              </a:p>
            </p:txBody>
          </p:sp>
          <p:sp>
            <p:nvSpPr>
              <p:cNvPr id="53" name="Shape 1173">
                <a:extLst>
                  <a:ext uri="{FF2B5EF4-FFF2-40B4-BE49-F238E27FC236}">
                    <a16:creationId xmlns:a16="http://schemas.microsoft.com/office/drawing/2014/main" id="{207104E4-2344-4925-8846-5F2220017D6A}"/>
                  </a:ext>
                </a:extLst>
              </p:cNvPr>
              <p:cNvSpPr/>
              <p:nvPr/>
            </p:nvSpPr>
            <p:spPr>
              <a:xfrm>
                <a:off x="-107584" y="3211959"/>
                <a:ext cx="2691488" cy="412134"/>
              </a:xfrm>
              <a:prstGeom prst="rect">
                <a:avLst/>
              </a:prstGeom>
              <a:ln w="12700">
                <a:miter lim="400000"/>
              </a:ln>
              <a:effectLst>
                <a:outerShdw blurRad="50800" dist="38100" dir="8100000" rotWithShape="0">
                  <a:srgbClr val="000000">
                    <a:alpha val="40000"/>
                  </a:srgbClr>
                </a:outerShdw>
              </a:effectLst>
              <a:extLst>
                <a:ext uri="{C572A759-6A51-4108-AA02-DFA0A04FC94B}">
                  <ma14:wrappingTextBoxFlag xmlns="" xmlns:ma14="http://schemas.microsoft.com/office/mac/drawingml/2011/main" val="1"/>
                </a:ext>
              </a:extLst>
            </p:spPr>
            <p:txBody>
              <a:bodyPr lIns="60959" rIns="60959" anchor="ctr">
                <a:noAutofit/>
              </a:bodyPr>
              <a:lstStyle/>
              <a:p>
                <a:pPr algn="ctr">
                  <a:spcBef>
                    <a:spcPts val="1600"/>
                  </a:spcBef>
                  <a:defRPr sz="3200">
                    <a:solidFill>
                      <a:srgbClr val="FFFFFF"/>
                    </a:solidFill>
                  </a:defRPr>
                </a:pPr>
                <a:r>
                  <a:rPr lang="en-GB" sz="1600" b="1" i="1" dirty="0">
                    <a:solidFill>
                      <a:srgbClr val="FFFFFF"/>
                    </a:solidFill>
                    <a:latin typeface="Arial" panose="020B0604020202020204" pitchFamily="34" charset="0"/>
                    <a:cs typeface="Arial" panose="020B0604020202020204" pitchFamily="34" charset="0"/>
                  </a:rPr>
                  <a:t>BRCA1</a:t>
                </a:r>
                <a:endParaRPr lang="en-GB" sz="1600" b="1" baseline="30000" dirty="0">
                  <a:solidFill>
                    <a:srgbClr val="FFFFFF"/>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B59E9520-47B1-4559-96CA-C4BCF3405149}"/>
                </a:ext>
              </a:extLst>
            </p:cNvPr>
            <p:cNvGrpSpPr/>
            <p:nvPr/>
          </p:nvGrpSpPr>
          <p:grpSpPr>
            <a:xfrm>
              <a:off x="6245170" y="3475865"/>
              <a:ext cx="2691488" cy="742705"/>
              <a:chOff x="2148552" y="3196931"/>
              <a:chExt cx="2691488" cy="742705"/>
            </a:xfrm>
          </p:grpSpPr>
          <p:sp>
            <p:nvSpPr>
              <p:cNvPr id="61" name="Shape 1169">
                <a:extLst>
                  <a:ext uri="{FF2B5EF4-FFF2-40B4-BE49-F238E27FC236}">
                    <a16:creationId xmlns:a16="http://schemas.microsoft.com/office/drawing/2014/main" id="{2EE4664D-DEAD-43B2-A09A-2480DE271E1F}"/>
                  </a:ext>
                </a:extLst>
              </p:cNvPr>
              <p:cNvSpPr/>
              <p:nvPr/>
            </p:nvSpPr>
            <p:spPr>
              <a:xfrm>
                <a:off x="2759274" y="3197904"/>
                <a:ext cx="1470044" cy="741732"/>
              </a:xfrm>
              <a:prstGeom prst="roundRect">
                <a:avLst>
                  <a:gd name="adj" fmla="val 14336"/>
                </a:avLst>
              </a:prstGeom>
              <a:solidFill>
                <a:schemeClr val="accent1"/>
              </a:solidFill>
              <a:ln w="12700">
                <a:miter lim="400000"/>
              </a:ln>
              <a:effectLst>
                <a:outerShdw blurRad="50800" dist="38100" dir="8100000" rotWithShape="0">
                  <a:srgbClr val="000000">
                    <a:alpha val="40000"/>
                  </a:srgbClr>
                </a:outerShdw>
              </a:effectLst>
            </p:spPr>
            <p:txBody>
              <a:bodyPr lIns="60959" rIns="60959" anchor="ctr"/>
              <a:lstStyle/>
              <a:p>
                <a:pPr algn="ctr">
                  <a:defRPr>
                    <a:solidFill>
                      <a:srgbClr val="FFFFFF"/>
                    </a:solidFill>
                  </a:defRPr>
                </a:pPr>
                <a:endParaRPr lang="en-GB" sz="2400" dirty="0">
                  <a:solidFill>
                    <a:srgbClr val="FFFFFF"/>
                  </a:solidFill>
                  <a:latin typeface="Arial" panose="020B0604020202020204" pitchFamily="34" charset="0"/>
                  <a:cs typeface="Arial" panose="020B0604020202020204" pitchFamily="34" charset="0"/>
                </a:endParaRPr>
              </a:p>
            </p:txBody>
          </p:sp>
          <p:sp>
            <p:nvSpPr>
              <p:cNvPr id="64" name="Shape 1173">
                <a:extLst>
                  <a:ext uri="{FF2B5EF4-FFF2-40B4-BE49-F238E27FC236}">
                    <a16:creationId xmlns:a16="http://schemas.microsoft.com/office/drawing/2014/main" id="{991828BF-638F-47CF-B481-A71253989917}"/>
                  </a:ext>
                </a:extLst>
              </p:cNvPr>
              <p:cNvSpPr/>
              <p:nvPr/>
            </p:nvSpPr>
            <p:spPr>
              <a:xfrm>
                <a:off x="2148552" y="3196931"/>
                <a:ext cx="2691488" cy="412134"/>
              </a:xfrm>
              <a:prstGeom prst="rect">
                <a:avLst/>
              </a:prstGeom>
              <a:ln w="12700">
                <a:miter lim="400000"/>
              </a:ln>
              <a:effectLst>
                <a:outerShdw blurRad="50800" dist="38100" dir="8100000" rotWithShape="0">
                  <a:srgbClr val="000000">
                    <a:alpha val="40000"/>
                  </a:srgbClr>
                </a:outerShdw>
              </a:effectLst>
              <a:extLst>
                <a:ext uri="{C572A759-6A51-4108-AA02-DFA0A04FC94B}">
                  <ma14:wrappingTextBoxFlag xmlns="" xmlns:ma14="http://schemas.microsoft.com/office/mac/drawingml/2011/main" val="1"/>
                </a:ext>
              </a:extLst>
            </p:spPr>
            <p:txBody>
              <a:bodyPr lIns="60959" rIns="60959" anchor="ctr">
                <a:noAutofit/>
              </a:bodyPr>
              <a:lstStyle/>
              <a:p>
                <a:pPr algn="ctr">
                  <a:spcBef>
                    <a:spcPts val="1600"/>
                  </a:spcBef>
                  <a:defRPr sz="3200">
                    <a:solidFill>
                      <a:srgbClr val="FFFFFF"/>
                    </a:solidFill>
                  </a:defRPr>
                </a:pPr>
                <a:r>
                  <a:rPr lang="en-GB" sz="1600" b="1" i="1" dirty="0">
                    <a:solidFill>
                      <a:srgbClr val="FFFFFF"/>
                    </a:solidFill>
                    <a:latin typeface="Arial" panose="020B0604020202020204" pitchFamily="34" charset="0"/>
                    <a:cs typeface="Arial" panose="020B0604020202020204" pitchFamily="34" charset="0"/>
                  </a:rPr>
                  <a:t>BRCA2</a:t>
                </a:r>
                <a:endParaRPr lang="en-GB" sz="1600" b="1" baseline="30000" dirty="0">
                  <a:solidFill>
                    <a:srgbClr val="FFFFFF"/>
                  </a:solidFill>
                  <a:latin typeface="Arial" panose="020B0604020202020204" pitchFamily="34" charset="0"/>
                  <a:cs typeface="Arial" panose="020B0604020202020204" pitchFamily="34" charset="0"/>
                </a:endParaRPr>
              </a:p>
            </p:txBody>
          </p:sp>
          <p:sp>
            <p:nvSpPr>
              <p:cNvPr id="65" name="Shape 1187">
                <a:extLst>
                  <a:ext uri="{FF2B5EF4-FFF2-40B4-BE49-F238E27FC236}">
                    <a16:creationId xmlns:a16="http://schemas.microsoft.com/office/drawing/2014/main" id="{3AC2F8B0-3618-44B5-B40D-23162A567270}"/>
                  </a:ext>
                </a:extLst>
              </p:cNvPr>
              <p:cNvSpPr/>
              <p:nvPr/>
            </p:nvSpPr>
            <p:spPr>
              <a:xfrm>
                <a:off x="2836589" y="3498370"/>
                <a:ext cx="1315415" cy="37707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defTabSz="914400">
                  <a:spcBef>
                    <a:spcPts val="1200"/>
                  </a:spcBef>
                  <a:defRPr sz="3200">
                    <a:solidFill>
                      <a:srgbClr val="FFFFFF"/>
                    </a:solidFill>
                  </a:defRPr>
                </a:lvl1pPr>
              </a:lstStyle>
              <a:p>
                <a:pPr>
                  <a:defRPr/>
                </a:pPr>
                <a:r>
                  <a:rPr lang="en-GB" sz="2667" b="1" dirty="0">
                    <a:solidFill>
                      <a:schemeClr val="bg2"/>
                    </a:solidFill>
                    <a:latin typeface="Arial" panose="020B0604020202020204" pitchFamily="34" charset="0"/>
                    <a:cs typeface="Arial" panose="020B0604020202020204" pitchFamily="34" charset="0"/>
                  </a:rPr>
                  <a:t>8.6X</a:t>
                </a:r>
              </a:p>
            </p:txBody>
          </p:sp>
        </p:grpSp>
        <p:sp>
          <p:nvSpPr>
            <p:cNvPr id="7" name="Arrow: Pentagon 6">
              <a:extLst>
                <a:ext uri="{FF2B5EF4-FFF2-40B4-BE49-F238E27FC236}">
                  <a16:creationId xmlns:a16="http://schemas.microsoft.com/office/drawing/2014/main" id="{0EFA6B4A-1A19-477E-8AE8-2BDAE23B4975}"/>
                </a:ext>
              </a:extLst>
            </p:cNvPr>
            <p:cNvSpPr/>
            <p:nvPr/>
          </p:nvSpPr>
          <p:spPr>
            <a:xfrm>
              <a:off x="545190" y="3491938"/>
              <a:ext cx="4590690" cy="708195"/>
            </a:xfrm>
            <a:prstGeom prst="homePlat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867" dirty="0">
                  <a:latin typeface="Arial" panose="020B0604020202020204" pitchFamily="34" charset="0"/>
                  <a:cs typeface="Arial" panose="020B0604020202020204" pitchFamily="34" charset="0"/>
                </a:rPr>
                <a:t>Increased risk of developing prostate cancer </a:t>
              </a:r>
              <a:br>
                <a:rPr lang="en-GB" sz="1867" dirty="0">
                  <a:latin typeface="Arial" panose="020B0604020202020204" pitchFamily="34" charset="0"/>
                  <a:cs typeface="Arial" panose="020B0604020202020204" pitchFamily="34" charset="0"/>
                </a:rPr>
              </a:br>
              <a:r>
                <a:rPr lang="en-GB" sz="1867" dirty="0">
                  <a:latin typeface="Arial" panose="020B0604020202020204" pitchFamily="34" charset="0"/>
                  <a:cs typeface="Arial" panose="020B0604020202020204" pitchFamily="34" charset="0"/>
                </a:rPr>
                <a:t>by age 65 years with germline mutations </a:t>
              </a:r>
              <a:br>
                <a:rPr lang="en-GB" sz="1867" dirty="0">
                  <a:latin typeface="Arial" panose="020B0604020202020204" pitchFamily="34" charset="0"/>
                  <a:cs typeface="Arial" panose="020B0604020202020204" pitchFamily="34" charset="0"/>
                </a:rPr>
              </a:br>
              <a:r>
                <a:rPr lang="en-GB" sz="1867" dirty="0">
                  <a:latin typeface="Arial" panose="020B0604020202020204" pitchFamily="34" charset="0"/>
                  <a:cs typeface="Arial" panose="020B0604020202020204" pitchFamily="34" charset="0"/>
                </a:rPr>
                <a:t>in </a:t>
              </a:r>
              <a:r>
                <a:rPr lang="en-GB" sz="1867" i="1" dirty="0">
                  <a:latin typeface="Arial" panose="020B0604020202020204" pitchFamily="34" charset="0"/>
                  <a:cs typeface="Arial" panose="020B0604020202020204" pitchFamily="34" charset="0"/>
                </a:rPr>
                <a:t>BRCA1</a:t>
              </a:r>
              <a:r>
                <a:rPr lang="en-GB" sz="1867" dirty="0">
                  <a:latin typeface="Arial" panose="020B0604020202020204" pitchFamily="34" charset="0"/>
                  <a:cs typeface="Arial" panose="020B0604020202020204" pitchFamily="34" charset="0"/>
                </a:rPr>
                <a:t> and/or </a:t>
              </a:r>
              <a:r>
                <a:rPr lang="en-GB" sz="1867" i="1" dirty="0">
                  <a:latin typeface="Arial" panose="020B0604020202020204" pitchFamily="34" charset="0"/>
                  <a:cs typeface="Arial" panose="020B0604020202020204" pitchFamily="34" charset="0"/>
                </a:rPr>
                <a:t>BRCA2</a:t>
              </a:r>
              <a:endParaRPr lang="en-GB" sz="1867" i="1" baseline="30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1338544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0105-35DE-45DF-8B96-27C564C352A4}"/>
              </a:ext>
            </a:extLst>
          </p:cNvPr>
          <p:cNvSpPr>
            <a:spLocks noGrp="1"/>
          </p:cNvSpPr>
          <p:nvPr>
            <p:ph type="title"/>
          </p:nvPr>
        </p:nvSpPr>
        <p:spPr>
          <a:xfrm>
            <a:off x="619201" y="259200"/>
            <a:ext cx="10963199" cy="864000"/>
          </a:xfrm>
        </p:spPr>
        <p:txBody>
          <a:bodyPr>
            <a:normAutofit/>
          </a:bodyPr>
          <a:lstStyle/>
          <a:p>
            <a:r>
              <a:rPr lang="en-GB" dirty="0"/>
              <a:t>Mutations in HRR Genes Can Be Germline or Somatic</a:t>
            </a:r>
          </a:p>
        </p:txBody>
      </p:sp>
      <p:sp>
        <p:nvSpPr>
          <p:cNvPr id="3" name="Slide Number Placeholder 2">
            <a:extLst>
              <a:ext uri="{FF2B5EF4-FFF2-40B4-BE49-F238E27FC236}">
                <a16:creationId xmlns:a16="http://schemas.microsoft.com/office/drawing/2014/main" id="{27E670B6-1471-9694-4994-EC5B64CFBF09}"/>
              </a:ext>
            </a:extLst>
          </p:cNvPr>
          <p:cNvSpPr>
            <a:spLocks noGrp="1"/>
          </p:cNvSpPr>
          <p:nvPr>
            <p:ph type="sldNum" sz="quarter" idx="4"/>
          </p:nvPr>
        </p:nvSpPr>
        <p:spPr>
          <a:xfrm>
            <a:off x="10800523" y="6428359"/>
            <a:ext cx="781877" cy="365125"/>
          </a:xfrm>
        </p:spPr>
        <p:txBody>
          <a:bodyPr/>
          <a:lstStyle/>
          <a:p>
            <a:fld id="{642CD222-1684-4FC0-B7FF-89270E95F63F}" type="slidenum">
              <a:rPr lang="en-GB" smtClean="0"/>
              <a:pPr/>
              <a:t>54</a:t>
            </a:fld>
            <a:endParaRPr lang="en-GB" dirty="0"/>
          </a:p>
        </p:txBody>
      </p:sp>
      <p:sp>
        <p:nvSpPr>
          <p:cNvPr id="33" name="Content Placeholder 32">
            <a:extLst>
              <a:ext uri="{FF2B5EF4-FFF2-40B4-BE49-F238E27FC236}">
                <a16:creationId xmlns:a16="http://schemas.microsoft.com/office/drawing/2014/main" id="{D698CE3A-2AE5-12EB-3173-57A6798628F0}"/>
              </a:ext>
            </a:extLst>
          </p:cNvPr>
          <p:cNvSpPr>
            <a:spLocks noGrp="1"/>
          </p:cNvSpPr>
          <p:nvPr>
            <p:ph sz="quarter" idx="15"/>
          </p:nvPr>
        </p:nvSpPr>
        <p:spPr>
          <a:xfrm>
            <a:off x="620184" y="6354298"/>
            <a:ext cx="10180339" cy="365125"/>
          </a:xfrm>
        </p:spPr>
        <p:txBody>
          <a:bodyPr anchor="b" anchorCtr="0"/>
          <a:lstStyle/>
          <a:p>
            <a:r>
              <a:rPr lang="en-GB" baseline="30000" dirty="0"/>
              <a:t>a</a:t>
            </a:r>
            <a:r>
              <a:rPr lang="en-GB" dirty="0"/>
              <a:t> Blood testing could theoretically capture circulating tumour cells; however, tumour testing is the only reliable method of detecting somatic mutations.</a:t>
            </a:r>
            <a:r>
              <a:rPr lang="en-GB" baseline="30000" dirty="0"/>
              <a:t>2,4</a:t>
            </a:r>
          </a:p>
          <a:p>
            <a:r>
              <a:rPr lang="en-GB" dirty="0"/>
              <a:t>HRR, homologous recombination repair</a:t>
            </a:r>
          </a:p>
          <a:p>
            <a:r>
              <a:rPr lang="en-GB" dirty="0"/>
              <a:t>1. National Institutes of Health. https://medlineplus.gov/genetics/understanding/mutationsanddisorders/genemutation/. Accessed 17-Mar-24; </a:t>
            </a:r>
            <a:br>
              <a:rPr lang="en-GB" dirty="0"/>
            </a:br>
            <a:r>
              <a:rPr lang="en-GB" dirty="0"/>
              <a:t>2. Wu H, et al. Gene Ther. 2017;24(10):601-9; 3. Fiala C, Diamandis EP. BMC Med. 2018;16(1):166; </a:t>
            </a:r>
            <a:br>
              <a:rPr lang="en-GB" dirty="0"/>
            </a:br>
            <a:r>
              <a:rPr lang="en-GB" dirty="0"/>
              <a:t>4. </a:t>
            </a:r>
            <a:r>
              <a:rPr lang="en-GB" dirty="0" err="1">
                <a:hlinkClick r:id="rId3"/>
              </a:rPr>
              <a:t>BRACAnalysis</a:t>
            </a:r>
            <a:r>
              <a:rPr lang="en-GB" dirty="0">
                <a:hlinkClick r:id="rId3"/>
              </a:rPr>
              <a:t> </a:t>
            </a:r>
            <a:r>
              <a:rPr lang="en-GB" dirty="0" err="1">
                <a:hlinkClick r:id="rId3"/>
              </a:rPr>
              <a:t>CDx</a:t>
            </a:r>
            <a:r>
              <a:rPr lang="en-GB" baseline="30000" dirty="0">
                <a:hlinkClick r:id="rId3"/>
              </a:rPr>
              <a:t>®</a:t>
            </a:r>
            <a:r>
              <a:rPr lang="en-GB" dirty="0">
                <a:hlinkClick r:id="rId3"/>
              </a:rPr>
              <a:t> | Myriad International (myriadgenetics.eu)</a:t>
            </a:r>
            <a:r>
              <a:rPr lang="en-GB" dirty="0"/>
              <a:t>. Accessed 17-Mar-24</a:t>
            </a:r>
          </a:p>
        </p:txBody>
      </p:sp>
      <p:pic>
        <p:nvPicPr>
          <p:cNvPr id="5" name="Picture 4">
            <a:extLst>
              <a:ext uri="{FF2B5EF4-FFF2-40B4-BE49-F238E27FC236}">
                <a16:creationId xmlns:a16="http://schemas.microsoft.com/office/drawing/2014/main" id="{D2451004-DE8E-425C-9C8E-6AF5FD7B0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654" y="645721"/>
            <a:ext cx="1785757" cy="4455092"/>
          </a:xfrm>
          <a:prstGeom prst="rect">
            <a:avLst/>
          </a:prstGeom>
        </p:spPr>
      </p:pic>
      <p:pic>
        <p:nvPicPr>
          <p:cNvPr id="6" name="Picture 5" descr="A picture containing opener&#10;&#10;Description automatically generated">
            <a:extLst>
              <a:ext uri="{FF2B5EF4-FFF2-40B4-BE49-F238E27FC236}">
                <a16:creationId xmlns:a16="http://schemas.microsoft.com/office/drawing/2014/main" id="{B71B9D6C-6BB8-441D-A84E-668120AB5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419" y="645721"/>
            <a:ext cx="1785757" cy="4455092"/>
          </a:xfrm>
          <a:prstGeom prst="rect">
            <a:avLst/>
          </a:prstGeom>
        </p:spPr>
      </p:pic>
      <p:sp>
        <p:nvSpPr>
          <p:cNvPr id="7" name="Rectangle: Top Corners Rounded 35">
            <a:extLst>
              <a:ext uri="{FF2B5EF4-FFF2-40B4-BE49-F238E27FC236}">
                <a16:creationId xmlns:a16="http://schemas.microsoft.com/office/drawing/2014/main" id="{0DBEE600-86C9-457A-82C9-76623B159142}"/>
              </a:ext>
            </a:extLst>
          </p:cNvPr>
          <p:cNvSpPr/>
          <p:nvPr/>
        </p:nvSpPr>
        <p:spPr>
          <a:xfrm flipV="1">
            <a:off x="739224" y="3567805"/>
            <a:ext cx="5067433" cy="1533683"/>
          </a:xfrm>
          <a:prstGeom prst="round2SameRect">
            <a:avLst>
              <a:gd name="adj1" fmla="val 0"/>
              <a:gd name="adj2" fmla="val 0"/>
            </a:avLst>
          </a:prstGeom>
          <a:gradFill flip="none" rotWithShape="1">
            <a:gsLst>
              <a:gs pos="0">
                <a:schemeClr val="accent2">
                  <a:lumMod val="0"/>
                  <a:lumOff val="100000"/>
                </a:schemeClr>
              </a:gs>
              <a:gs pos="35000">
                <a:schemeClr val="accent2">
                  <a:lumMod val="0"/>
                  <a:lumOff val="100000"/>
                </a:schemeClr>
              </a:gs>
              <a:gs pos="100000">
                <a:schemeClr val="bg1">
                  <a:lumMod val="95000"/>
                </a:schemeClr>
              </a:gs>
            </a:gsLst>
            <a:path path="circle">
              <a:fillToRect l="50000" t="-80000" r="50000" b="180000"/>
            </a:path>
            <a:tileRect/>
          </a:gradFill>
          <a:ln w="25400" cap="flat" cmpd="sng">
            <a:solidFill>
              <a:schemeClr val="tx2"/>
            </a:solidFill>
            <a:prstDash val="solid"/>
            <a:round/>
            <a:headEnd type="none" w="med" len="med"/>
            <a:tailEnd type="none" w="med" len="med"/>
          </a:ln>
          <a:effectLst/>
        </p:spPr>
        <p:txBody>
          <a:bodyPr lIns="109499" tIns="54748" rIns="109499" bIns="54748" anchor="ctr"/>
          <a:lstStyle/>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p:txBody>
      </p:sp>
      <p:sp>
        <p:nvSpPr>
          <p:cNvPr id="8" name="Rectangle 7">
            <a:extLst>
              <a:ext uri="{FF2B5EF4-FFF2-40B4-BE49-F238E27FC236}">
                <a16:creationId xmlns:a16="http://schemas.microsoft.com/office/drawing/2014/main" id="{BCE57DCF-308B-4840-A11E-A2B4CE9CE639}"/>
              </a:ext>
            </a:extLst>
          </p:cNvPr>
          <p:cNvSpPr/>
          <p:nvPr/>
        </p:nvSpPr>
        <p:spPr>
          <a:xfrm>
            <a:off x="849564" y="3593848"/>
            <a:ext cx="4995984" cy="1746941"/>
          </a:xfrm>
          <a:prstGeom prst="rect">
            <a:avLst/>
          </a:prstGeom>
          <a:noFill/>
          <a:ln>
            <a:noFill/>
          </a:ln>
        </p:spPr>
        <p:txBody>
          <a:bodyPr vert="horz" wrap="square" lIns="91440" tIns="45720" rIns="91440" bIns="45720" numCol="1" rtlCol="0" anchor="t" anchorCtr="0" compatLnSpc="1">
            <a:prstTxWarp prst="textNoShape">
              <a:avLst/>
            </a:prstTxWarp>
          </a:bodyPr>
          <a:lstStyle/>
          <a:p>
            <a:pPr marL="228589" indent="-228589" defTabSz="812740">
              <a:lnSpc>
                <a:spcPct val="90000"/>
              </a:lnSpc>
              <a:spcAft>
                <a:spcPts val="400"/>
              </a:spcAft>
              <a:buClr>
                <a:schemeClr val="accent1"/>
              </a:buClr>
              <a:buFont typeface="Arial" panose="020B0604020202020204" pitchFamily="34" charset="0"/>
              <a:buChar char="•"/>
              <a:defRPr/>
            </a:pPr>
            <a:r>
              <a:rPr lang="en-GB" sz="1733" dirty="0">
                <a:solidFill>
                  <a:srgbClr val="000000"/>
                </a:solidFill>
                <a:latin typeface="Arial"/>
              </a:rPr>
              <a:t>Hereditary</a:t>
            </a:r>
            <a:r>
              <a:rPr lang="en-GB" sz="1733" baseline="30000" dirty="0">
                <a:solidFill>
                  <a:srgbClr val="000000"/>
                </a:solidFill>
                <a:latin typeface="Arial"/>
              </a:rPr>
              <a:t>1</a:t>
            </a:r>
          </a:p>
          <a:p>
            <a:pPr marL="228589" indent="-228589" defTabSz="812740">
              <a:lnSpc>
                <a:spcPct val="90000"/>
              </a:lnSpc>
              <a:spcAft>
                <a:spcPts val="400"/>
              </a:spcAft>
              <a:buClr>
                <a:schemeClr val="accent1"/>
              </a:buClr>
              <a:buFont typeface="Arial" panose="020B0604020202020204" pitchFamily="34" charset="0"/>
              <a:buChar char="•"/>
              <a:defRPr/>
            </a:pPr>
            <a:r>
              <a:rPr lang="en-GB" sz="1733" dirty="0">
                <a:solidFill>
                  <a:srgbClr val="000000"/>
                </a:solidFill>
                <a:latin typeface="Arial"/>
              </a:rPr>
              <a:t>Present in germ cells from parents; in every cell of offspring (constitutional)</a:t>
            </a:r>
            <a:r>
              <a:rPr lang="en-GB" sz="1733" baseline="30000" dirty="0">
                <a:solidFill>
                  <a:srgbClr val="000000"/>
                </a:solidFill>
                <a:latin typeface="Arial"/>
              </a:rPr>
              <a:t>1</a:t>
            </a:r>
          </a:p>
          <a:p>
            <a:pPr marL="228589" indent="-228589" defTabSz="609570">
              <a:lnSpc>
                <a:spcPct val="90000"/>
              </a:lnSpc>
              <a:spcAft>
                <a:spcPts val="400"/>
              </a:spcAft>
              <a:buClr>
                <a:schemeClr val="accent1"/>
              </a:buClr>
              <a:buFont typeface="Arial" panose="020B0604020202020204" pitchFamily="34" charset="0"/>
              <a:buChar char="•"/>
              <a:defRPr/>
            </a:pPr>
            <a:r>
              <a:rPr lang="en-GB" sz="1733" dirty="0">
                <a:solidFill>
                  <a:srgbClr val="000000"/>
                </a:solidFill>
                <a:latin typeface="Arial"/>
              </a:rPr>
              <a:t>Can be detected by saliva, buccal swab, blood, or tumour testing</a:t>
            </a:r>
            <a:r>
              <a:rPr lang="en-GB" sz="1733" baseline="30000" dirty="0">
                <a:solidFill>
                  <a:srgbClr val="000000"/>
                </a:solidFill>
                <a:latin typeface="Arial"/>
              </a:rPr>
              <a:t>2</a:t>
            </a:r>
          </a:p>
        </p:txBody>
      </p:sp>
      <p:sp>
        <p:nvSpPr>
          <p:cNvPr id="9" name="TextBox 8">
            <a:extLst>
              <a:ext uri="{FF2B5EF4-FFF2-40B4-BE49-F238E27FC236}">
                <a16:creationId xmlns:a16="http://schemas.microsoft.com/office/drawing/2014/main" id="{BEE69156-0416-4F71-88B5-8D8CE6EA2DDC}"/>
              </a:ext>
            </a:extLst>
          </p:cNvPr>
          <p:cNvSpPr txBox="1"/>
          <p:nvPr/>
        </p:nvSpPr>
        <p:spPr>
          <a:xfrm>
            <a:off x="3287429" y="1390488"/>
            <a:ext cx="2552700" cy="1205289"/>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none" rtlCol="0" anchor="ctr">
            <a:noAutofit/>
          </a:bodyPr>
          <a:lstStyle/>
          <a:p>
            <a:pPr algn="ctr" defTabSz="609570">
              <a:defRPr/>
            </a:pPr>
            <a:r>
              <a:rPr lang="en-GB" sz="1867" b="1" u="sng" dirty="0">
                <a:solidFill>
                  <a:schemeClr val="accent1"/>
                </a:solidFill>
                <a:latin typeface="Arial"/>
              </a:rPr>
              <a:t>Germline mutations</a:t>
            </a:r>
            <a:r>
              <a:rPr lang="en-GB" sz="1867" b="1" dirty="0">
                <a:solidFill>
                  <a:schemeClr val="accent1"/>
                </a:solidFill>
                <a:latin typeface="Arial"/>
              </a:rPr>
              <a:t> </a:t>
            </a:r>
            <a:br>
              <a:rPr lang="en-GB" sz="1867" b="1" dirty="0">
                <a:solidFill>
                  <a:schemeClr val="accent1"/>
                </a:solidFill>
                <a:latin typeface="Arial"/>
              </a:rPr>
            </a:br>
            <a:r>
              <a:rPr lang="en-GB" sz="1867" b="1" dirty="0">
                <a:solidFill>
                  <a:schemeClr val="accent1"/>
                </a:solidFill>
                <a:latin typeface="Arial"/>
              </a:rPr>
              <a:t>are inherited from </a:t>
            </a:r>
            <a:br>
              <a:rPr lang="en-GB" sz="1867" b="1" dirty="0">
                <a:solidFill>
                  <a:schemeClr val="accent1"/>
                </a:solidFill>
                <a:latin typeface="Arial"/>
              </a:rPr>
            </a:br>
            <a:r>
              <a:rPr lang="en-GB" sz="1867" b="1" dirty="0">
                <a:solidFill>
                  <a:schemeClr val="accent1"/>
                </a:solidFill>
                <a:latin typeface="Arial"/>
              </a:rPr>
              <a:t>a parent</a:t>
            </a:r>
            <a:r>
              <a:rPr lang="en-GB" sz="1867" b="1" baseline="30000" dirty="0">
                <a:solidFill>
                  <a:schemeClr val="accent1"/>
                </a:solidFill>
                <a:latin typeface="Arial"/>
              </a:rPr>
              <a:t>1</a:t>
            </a:r>
          </a:p>
        </p:txBody>
      </p:sp>
      <p:sp>
        <p:nvSpPr>
          <p:cNvPr id="10" name="TextBox 9">
            <a:extLst>
              <a:ext uri="{FF2B5EF4-FFF2-40B4-BE49-F238E27FC236}">
                <a16:creationId xmlns:a16="http://schemas.microsoft.com/office/drawing/2014/main" id="{6785C9DA-A675-4DB7-999E-AD91523614A9}"/>
              </a:ext>
            </a:extLst>
          </p:cNvPr>
          <p:cNvSpPr txBox="1"/>
          <p:nvPr/>
        </p:nvSpPr>
        <p:spPr>
          <a:xfrm>
            <a:off x="9300525" y="1933677"/>
            <a:ext cx="1409099" cy="680611"/>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none" rtlCol="0" anchor="ctr">
            <a:noAutofit/>
          </a:bodyPr>
          <a:lstStyle/>
          <a:p>
            <a:pPr algn="ctr" defTabSz="609570">
              <a:defRPr/>
            </a:pPr>
            <a:r>
              <a:rPr lang="en-GB" sz="1867" b="1" u="sng" dirty="0">
                <a:solidFill>
                  <a:srgbClr val="505050"/>
                </a:solidFill>
                <a:latin typeface="Arial"/>
              </a:rPr>
              <a:t>Somatic mutations</a:t>
            </a:r>
            <a:r>
              <a:rPr lang="en-GB" sz="1867" b="1" dirty="0">
                <a:solidFill>
                  <a:srgbClr val="505050"/>
                </a:solidFill>
                <a:latin typeface="Arial"/>
              </a:rPr>
              <a:t> </a:t>
            </a:r>
            <a:br>
              <a:rPr lang="en-GB" sz="1867" b="1" dirty="0">
                <a:solidFill>
                  <a:srgbClr val="505050"/>
                </a:solidFill>
                <a:latin typeface="Arial"/>
              </a:rPr>
            </a:br>
            <a:r>
              <a:rPr lang="en-GB" sz="1867" b="1" dirty="0">
                <a:solidFill>
                  <a:srgbClr val="505050"/>
                </a:solidFill>
                <a:latin typeface="Arial"/>
              </a:rPr>
              <a:t>can arise from DNA  </a:t>
            </a:r>
            <a:br>
              <a:rPr lang="en-GB" sz="1867" b="1" dirty="0">
                <a:solidFill>
                  <a:srgbClr val="505050"/>
                </a:solidFill>
                <a:latin typeface="Arial"/>
              </a:rPr>
            </a:br>
            <a:r>
              <a:rPr lang="en-GB" sz="1867" b="1" dirty="0">
                <a:solidFill>
                  <a:srgbClr val="505050"/>
                </a:solidFill>
                <a:latin typeface="Arial"/>
              </a:rPr>
              <a:t>damage caused </a:t>
            </a:r>
            <a:br>
              <a:rPr lang="en-GB" sz="1867" b="1" dirty="0">
                <a:solidFill>
                  <a:srgbClr val="505050"/>
                </a:solidFill>
                <a:latin typeface="Arial"/>
              </a:rPr>
            </a:br>
            <a:r>
              <a:rPr lang="en-GB" sz="1867" b="1" dirty="0">
                <a:solidFill>
                  <a:srgbClr val="505050"/>
                </a:solidFill>
                <a:latin typeface="Arial"/>
              </a:rPr>
              <a:t>by internal or </a:t>
            </a:r>
            <a:br>
              <a:rPr lang="en-GB" sz="1867" b="1" dirty="0">
                <a:solidFill>
                  <a:srgbClr val="505050"/>
                </a:solidFill>
                <a:latin typeface="Arial"/>
              </a:rPr>
            </a:br>
            <a:r>
              <a:rPr lang="en-GB" sz="1867" b="1" dirty="0">
                <a:solidFill>
                  <a:srgbClr val="505050"/>
                </a:solidFill>
                <a:latin typeface="Arial"/>
              </a:rPr>
              <a:t>external insults</a:t>
            </a:r>
            <a:r>
              <a:rPr lang="en-GB" sz="1867" b="1" baseline="30000" dirty="0">
                <a:solidFill>
                  <a:srgbClr val="505050"/>
                </a:solidFill>
                <a:latin typeface="Arial"/>
              </a:rPr>
              <a:t>1</a:t>
            </a:r>
          </a:p>
        </p:txBody>
      </p:sp>
      <p:sp>
        <p:nvSpPr>
          <p:cNvPr id="12" name="TextBox 11">
            <a:extLst>
              <a:ext uri="{FF2B5EF4-FFF2-40B4-BE49-F238E27FC236}">
                <a16:creationId xmlns:a16="http://schemas.microsoft.com/office/drawing/2014/main" id="{FD7F1BDF-7BA5-409B-B99E-6C2BC5DAD46F}"/>
              </a:ext>
            </a:extLst>
          </p:cNvPr>
          <p:cNvSpPr txBox="1"/>
          <p:nvPr/>
        </p:nvSpPr>
        <p:spPr>
          <a:xfrm>
            <a:off x="1492924" y="5262314"/>
            <a:ext cx="2616880" cy="338554"/>
          </a:xfrm>
          <a:prstGeom prst="rect">
            <a:avLst/>
          </a:prstGeom>
          <a:noFill/>
        </p:spPr>
        <p:txBody>
          <a:bodyPr wrap="square" rtlCol="0">
            <a:spAutoFit/>
          </a:bodyPr>
          <a:lstStyle/>
          <a:p>
            <a:pPr defTabSz="609570">
              <a:defRPr/>
            </a:pPr>
            <a:r>
              <a:rPr lang="en-GB" sz="1600" dirty="0">
                <a:solidFill>
                  <a:srgbClr val="505050"/>
                </a:solidFill>
                <a:latin typeface="Arial"/>
              </a:rPr>
              <a:t>Cells with HRR mutations</a:t>
            </a:r>
          </a:p>
        </p:txBody>
      </p:sp>
      <p:sp>
        <p:nvSpPr>
          <p:cNvPr id="13" name="Rectangle 12">
            <a:extLst>
              <a:ext uri="{FF2B5EF4-FFF2-40B4-BE49-F238E27FC236}">
                <a16:creationId xmlns:a16="http://schemas.microsoft.com/office/drawing/2014/main" id="{2900AC4A-1C7B-4F1A-BF40-4B858B2890C0}"/>
              </a:ext>
            </a:extLst>
          </p:cNvPr>
          <p:cNvSpPr/>
          <p:nvPr/>
        </p:nvSpPr>
        <p:spPr>
          <a:xfrm>
            <a:off x="1321896" y="5355844"/>
            <a:ext cx="209129" cy="188488"/>
          </a:xfrm>
          <a:prstGeom prst="rect">
            <a:avLst/>
          </a:prstGeom>
          <a:solidFill>
            <a:srgbClr val="EFC38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GB" sz="2400" dirty="0">
              <a:solidFill>
                <a:srgbClr val="FFFFFF"/>
              </a:solidFill>
              <a:latin typeface="Arial"/>
            </a:endParaRPr>
          </a:p>
        </p:txBody>
      </p:sp>
      <p:sp>
        <p:nvSpPr>
          <p:cNvPr id="14" name="TextBox 13">
            <a:extLst>
              <a:ext uri="{FF2B5EF4-FFF2-40B4-BE49-F238E27FC236}">
                <a16:creationId xmlns:a16="http://schemas.microsoft.com/office/drawing/2014/main" id="{5E410156-C617-4373-8FB3-65B2AA66ECF9}"/>
              </a:ext>
            </a:extLst>
          </p:cNvPr>
          <p:cNvSpPr txBox="1"/>
          <p:nvPr/>
        </p:nvSpPr>
        <p:spPr>
          <a:xfrm>
            <a:off x="4515295" y="5260238"/>
            <a:ext cx="2851243" cy="338554"/>
          </a:xfrm>
          <a:prstGeom prst="rect">
            <a:avLst/>
          </a:prstGeom>
          <a:noFill/>
        </p:spPr>
        <p:txBody>
          <a:bodyPr wrap="square" rtlCol="0">
            <a:spAutoFit/>
          </a:bodyPr>
          <a:lstStyle/>
          <a:p>
            <a:pPr defTabSz="609570">
              <a:defRPr/>
            </a:pPr>
            <a:r>
              <a:rPr lang="en-GB" sz="1600" dirty="0">
                <a:solidFill>
                  <a:srgbClr val="505050"/>
                </a:solidFill>
                <a:latin typeface="Arial"/>
              </a:rPr>
              <a:t>Cells without HRR mutations</a:t>
            </a:r>
          </a:p>
        </p:txBody>
      </p:sp>
      <p:sp>
        <p:nvSpPr>
          <p:cNvPr id="16" name="TextBox 15">
            <a:extLst>
              <a:ext uri="{FF2B5EF4-FFF2-40B4-BE49-F238E27FC236}">
                <a16:creationId xmlns:a16="http://schemas.microsoft.com/office/drawing/2014/main" id="{6E5324CD-A494-4EB0-9FB3-F9392ACC8039}"/>
              </a:ext>
            </a:extLst>
          </p:cNvPr>
          <p:cNvSpPr txBox="1"/>
          <p:nvPr/>
        </p:nvSpPr>
        <p:spPr>
          <a:xfrm>
            <a:off x="7669940" y="5240886"/>
            <a:ext cx="3731619" cy="338554"/>
          </a:xfrm>
          <a:prstGeom prst="rect">
            <a:avLst/>
          </a:prstGeom>
          <a:noFill/>
        </p:spPr>
        <p:txBody>
          <a:bodyPr wrap="square" rtlCol="0">
            <a:spAutoFit/>
          </a:bodyPr>
          <a:lstStyle/>
          <a:p>
            <a:pPr defTabSz="609570">
              <a:defRPr/>
            </a:pPr>
            <a:r>
              <a:rPr lang="en-GB" sz="1600" dirty="0">
                <a:solidFill>
                  <a:srgbClr val="505050"/>
                </a:solidFill>
                <a:latin typeface="Arial"/>
              </a:rPr>
              <a:t>Tumour with HRR-mutated cells</a:t>
            </a:r>
          </a:p>
        </p:txBody>
      </p:sp>
      <p:sp>
        <p:nvSpPr>
          <p:cNvPr id="17" name="Freeform: Shape 16">
            <a:extLst>
              <a:ext uri="{FF2B5EF4-FFF2-40B4-BE49-F238E27FC236}">
                <a16:creationId xmlns:a16="http://schemas.microsoft.com/office/drawing/2014/main" id="{75A3BC3D-AB67-4EA3-8FAA-646AB01B2EB7}"/>
              </a:ext>
            </a:extLst>
          </p:cNvPr>
          <p:cNvSpPr/>
          <p:nvPr/>
        </p:nvSpPr>
        <p:spPr>
          <a:xfrm>
            <a:off x="1294838" y="1664119"/>
            <a:ext cx="342900" cy="1181100"/>
          </a:xfrm>
          <a:custGeom>
            <a:avLst/>
            <a:gdLst>
              <a:gd name="connsiteX0" fmla="*/ 9525 w 257175"/>
              <a:gd name="connsiteY0" fmla="*/ 0 h 885825"/>
              <a:gd name="connsiteX1" fmla="*/ 257175 w 257175"/>
              <a:gd name="connsiteY1" fmla="*/ 0 h 885825"/>
              <a:gd name="connsiteX2" fmla="*/ 257175 w 257175"/>
              <a:gd name="connsiteY2" fmla="*/ 885825 h 885825"/>
              <a:gd name="connsiteX3" fmla="*/ 0 w 257175"/>
              <a:gd name="connsiteY3" fmla="*/ 885825 h 885825"/>
            </a:gdLst>
            <a:ahLst/>
            <a:cxnLst>
              <a:cxn ang="0">
                <a:pos x="connsiteX0" y="connsiteY0"/>
              </a:cxn>
              <a:cxn ang="0">
                <a:pos x="connsiteX1" y="connsiteY1"/>
              </a:cxn>
              <a:cxn ang="0">
                <a:pos x="connsiteX2" y="connsiteY2"/>
              </a:cxn>
              <a:cxn ang="0">
                <a:pos x="connsiteX3" y="connsiteY3"/>
              </a:cxn>
            </a:cxnLst>
            <a:rect l="l" t="t" r="r" b="b"/>
            <a:pathLst>
              <a:path w="257175" h="885825">
                <a:moveTo>
                  <a:pt x="9525" y="0"/>
                </a:moveTo>
                <a:lnTo>
                  <a:pt x="257175" y="0"/>
                </a:lnTo>
                <a:lnTo>
                  <a:pt x="257175" y="885825"/>
                </a:lnTo>
                <a:lnTo>
                  <a:pt x="0" y="885825"/>
                </a:lnTo>
              </a:path>
            </a:pathLst>
          </a:custGeom>
          <a:noFill/>
          <a:ln w="19050">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GB" sz="2400" dirty="0">
              <a:solidFill>
                <a:srgbClr val="FFFFFF"/>
              </a:solidFill>
              <a:latin typeface="Arial"/>
            </a:endParaRPr>
          </a:p>
        </p:txBody>
      </p:sp>
      <p:cxnSp>
        <p:nvCxnSpPr>
          <p:cNvPr id="18" name="Straight Connector 17">
            <a:extLst>
              <a:ext uri="{FF2B5EF4-FFF2-40B4-BE49-F238E27FC236}">
                <a16:creationId xmlns:a16="http://schemas.microsoft.com/office/drawing/2014/main" id="{0B7DA29A-B0A7-4597-9F4E-3ACD97F65E08}"/>
              </a:ext>
            </a:extLst>
          </p:cNvPr>
          <p:cNvCxnSpPr/>
          <p:nvPr/>
        </p:nvCxnSpPr>
        <p:spPr>
          <a:xfrm>
            <a:off x="1637738" y="2271985"/>
            <a:ext cx="388121" cy="0"/>
          </a:xfrm>
          <a:prstGeom prst="line">
            <a:avLst/>
          </a:prstGeom>
          <a:ln w="19050">
            <a:solidFill>
              <a:schemeClr val="tx1">
                <a:lumMod val="65000"/>
                <a:lumOff val="3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Top Corners Rounded 35">
            <a:extLst>
              <a:ext uri="{FF2B5EF4-FFF2-40B4-BE49-F238E27FC236}">
                <a16:creationId xmlns:a16="http://schemas.microsoft.com/office/drawing/2014/main" id="{452CA48D-B2FE-4F00-9AEF-C0BBCEB8287C}"/>
              </a:ext>
            </a:extLst>
          </p:cNvPr>
          <p:cNvSpPr/>
          <p:nvPr/>
        </p:nvSpPr>
        <p:spPr>
          <a:xfrm flipV="1">
            <a:off x="6481693" y="3567805"/>
            <a:ext cx="5071872" cy="1531571"/>
          </a:xfrm>
          <a:prstGeom prst="round2SameRect">
            <a:avLst>
              <a:gd name="adj1" fmla="val 0"/>
              <a:gd name="adj2" fmla="val 0"/>
            </a:avLst>
          </a:prstGeom>
          <a:gradFill flip="none" rotWithShape="1">
            <a:gsLst>
              <a:gs pos="0">
                <a:schemeClr val="accent2">
                  <a:lumMod val="0"/>
                  <a:lumOff val="100000"/>
                </a:schemeClr>
              </a:gs>
              <a:gs pos="35000">
                <a:schemeClr val="accent2">
                  <a:lumMod val="0"/>
                  <a:lumOff val="100000"/>
                </a:schemeClr>
              </a:gs>
              <a:gs pos="100000">
                <a:schemeClr val="bg1">
                  <a:lumMod val="95000"/>
                </a:schemeClr>
              </a:gs>
            </a:gsLst>
            <a:path path="circle">
              <a:fillToRect l="50000" t="-80000" r="50000" b="180000"/>
            </a:path>
            <a:tileRect/>
          </a:gradFill>
          <a:ln w="25400" cap="flat" cmpd="sng">
            <a:solidFill>
              <a:schemeClr val="accent6">
                <a:lumMod val="60000"/>
                <a:lumOff val="40000"/>
              </a:schemeClr>
            </a:solidFill>
            <a:prstDash val="solid"/>
            <a:round/>
            <a:headEnd type="none" w="med" len="med"/>
            <a:tailEnd type="none" w="med" len="med"/>
          </a:ln>
          <a:effectLst/>
        </p:spPr>
        <p:txBody>
          <a:bodyPr lIns="109499" tIns="54748" rIns="109499" bIns="54748" anchor="ctr"/>
          <a:lstStyle/>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a:p>
            <a:pPr defTabSz="457189">
              <a:defRPr/>
            </a:pPr>
            <a:endParaRPr lang="en-GB" sz="2400" dirty="0">
              <a:solidFill>
                <a:srgbClr val="000000"/>
              </a:solidFill>
              <a:latin typeface="Arial"/>
            </a:endParaRPr>
          </a:p>
        </p:txBody>
      </p:sp>
      <p:sp>
        <p:nvSpPr>
          <p:cNvPr id="20" name="Rectangle 19">
            <a:extLst>
              <a:ext uri="{FF2B5EF4-FFF2-40B4-BE49-F238E27FC236}">
                <a16:creationId xmlns:a16="http://schemas.microsoft.com/office/drawing/2014/main" id="{C1BC5DC0-F4CA-4DB8-B35A-283BD0C7E7BA}"/>
              </a:ext>
            </a:extLst>
          </p:cNvPr>
          <p:cNvSpPr/>
          <p:nvPr/>
        </p:nvSpPr>
        <p:spPr>
          <a:xfrm>
            <a:off x="6534121" y="3659920"/>
            <a:ext cx="5075447" cy="1531571"/>
          </a:xfrm>
          <a:prstGeom prst="rect">
            <a:avLst/>
          </a:prstGeom>
          <a:noFill/>
          <a:ln>
            <a:noFill/>
          </a:ln>
        </p:spPr>
        <p:txBody>
          <a:bodyPr vert="horz" wrap="square" lIns="91440" tIns="45720" rIns="91440" bIns="45720" numCol="1" rtlCol="0" anchor="t" anchorCtr="0" compatLnSpc="1">
            <a:prstTxWarp prst="textNoShape">
              <a:avLst/>
            </a:prstTxWarp>
          </a:bodyPr>
          <a:lstStyle/>
          <a:p>
            <a:pPr marL="228589" indent="-228589" defTabSz="812740">
              <a:lnSpc>
                <a:spcPct val="90000"/>
              </a:lnSpc>
              <a:spcAft>
                <a:spcPts val="400"/>
              </a:spcAft>
              <a:buClr>
                <a:schemeClr val="accent1"/>
              </a:buClr>
              <a:buFont typeface="Arial" panose="020B0604020202020204" pitchFamily="34" charset="0"/>
              <a:buChar char="•"/>
              <a:defRPr/>
            </a:pPr>
            <a:r>
              <a:rPr lang="en-GB" sz="1733" dirty="0">
                <a:solidFill>
                  <a:srgbClr val="000000"/>
                </a:solidFill>
                <a:latin typeface="Arial"/>
              </a:rPr>
              <a:t>Acquired</a:t>
            </a:r>
            <a:r>
              <a:rPr lang="en-GB" sz="1733" baseline="30000" dirty="0">
                <a:solidFill>
                  <a:srgbClr val="000000"/>
                </a:solidFill>
                <a:latin typeface="Arial"/>
              </a:rPr>
              <a:t>1</a:t>
            </a:r>
          </a:p>
          <a:p>
            <a:pPr marL="228589" indent="-228589" defTabSz="812740">
              <a:lnSpc>
                <a:spcPct val="90000"/>
              </a:lnSpc>
              <a:spcAft>
                <a:spcPts val="400"/>
              </a:spcAft>
              <a:buClr>
                <a:schemeClr val="accent1"/>
              </a:buClr>
              <a:buFont typeface="Arial" panose="020B0604020202020204" pitchFamily="34" charset="0"/>
              <a:buChar char="•"/>
              <a:defRPr/>
            </a:pPr>
            <a:r>
              <a:rPr lang="en-GB" sz="1733" dirty="0">
                <a:solidFill>
                  <a:srgbClr val="000000"/>
                </a:solidFill>
                <a:latin typeface="Arial"/>
              </a:rPr>
              <a:t>Present only in certain somatic cells; do not impact reproductive cells</a:t>
            </a:r>
            <a:r>
              <a:rPr lang="en-GB" sz="1733" baseline="30000" dirty="0">
                <a:solidFill>
                  <a:srgbClr val="000000"/>
                </a:solidFill>
                <a:latin typeface="Arial"/>
              </a:rPr>
              <a:t>1</a:t>
            </a:r>
            <a:endParaRPr lang="en-GB" sz="1733" dirty="0">
              <a:solidFill>
                <a:srgbClr val="000000"/>
              </a:solidFill>
              <a:latin typeface="Arial"/>
            </a:endParaRPr>
          </a:p>
          <a:p>
            <a:pPr marL="228589" indent="-228589" defTabSz="812740">
              <a:lnSpc>
                <a:spcPct val="90000"/>
              </a:lnSpc>
              <a:spcAft>
                <a:spcPts val="400"/>
              </a:spcAft>
              <a:buClr>
                <a:schemeClr val="accent1"/>
              </a:buClr>
              <a:buFont typeface="Arial" panose="020B0604020202020204" pitchFamily="34" charset="0"/>
              <a:buChar char="•"/>
              <a:defRPr/>
            </a:pPr>
            <a:r>
              <a:rPr lang="en-GB" sz="1733" dirty="0">
                <a:solidFill>
                  <a:srgbClr val="000000"/>
                </a:solidFill>
                <a:latin typeface="Arial"/>
              </a:rPr>
              <a:t>Can be detected by tumour testing or </a:t>
            </a:r>
            <a:br>
              <a:rPr lang="en-GB" sz="1733" dirty="0">
                <a:solidFill>
                  <a:srgbClr val="000000"/>
                </a:solidFill>
                <a:latin typeface="Arial"/>
              </a:rPr>
            </a:br>
            <a:r>
              <a:rPr lang="en-GB" sz="1733" dirty="0">
                <a:solidFill>
                  <a:srgbClr val="000000"/>
                </a:solidFill>
                <a:latin typeface="Arial"/>
              </a:rPr>
              <a:t>liquid biopsy</a:t>
            </a:r>
            <a:r>
              <a:rPr lang="en-GB" sz="1733" baseline="30000" dirty="0">
                <a:solidFill>
                  <a:srgbClr val="000000"/>
                </a:solidFill>
                <a:latin typeface="Arial"/>
              </a:rPr>
              <a:t>2,3,a</a:t>
            </a:r>
          </a:p>
        </p:txBody>
      </p:sp>
      <p:sp>
        <p:nvSpPr>
          <p:cNvPr id="21" name="Rectangle 20">
            <a:extLst>
              <a:ext uri="{FF2B5EF4-FFF2-40B4-BE49-F238E27FC236}">
                <a16:creationId xmlns:a16="http://schemas.microsoft.com/office/drawing/2014/main" id="{49703CAB-A9F1-4645-89F4-D1D9478EA34C}"/>
              </a:ext>
            </a:extLst>
          </p:cNvPr>
          <p:cNvSpPr/>
          <p:nvPr/>
        </p:nvSpPr>
        <p:spPr>
          <a:xfrm>
            <a:off x="4363057" y="5355844"/>
            <a:ext cx="209129" cy="188488"/>
          </a:xfrm>
          <a:prstGeom prst="rect">
            <a:avLst/>
          </a:prstGeom>
          <a:solidFill>
            <a:srgbClr val="B3B3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GB" sz="2400" dirty="0">
              <a:solidFill>
                <a:srgbClr val="FFFFFF"/>
              </a:solidFill>
              <a:latin typeface="Arial"/>
            </a:endParaRPr>
          </a:p>
        </p:txBody>
      </p:sp>
      <p:pic>
        <p:nvPicPr>
          <p:cNvPr id="22" name="Picture 21">
            <a:extLst>
              <a:ext uri="{FF2B5EF4-FFF2-40B4-BE49-F238E27FC236}">
                <a16:creationId xmlns:a16="http://schemas.microsoft.com/office/drawing/2014/main" id="{905E50C0-51EA-4091-A897-45FBE528FEDF}"/>
              </a:ext>
            </a:extLst>
          </p:cNvPr>
          <p:cNvPicPr>
            <a:picLocks noChangeAspect="1"/>
          </p:cNvPicPr>
          <p:nvPr/>
        </p:nvPicPr>
        <p:blipFill>
          <a:blip r:embed="rId6"/>
          <a:stretch>
            <a:fillRect/>
          </a:stretch>
        </p:blipFill>
        <p:spPr>
          <a:xfrm>
            <a:off x="808554" y="2273984"/>
            <a:ext cx="342900" cy="1114621"/>
          </a:xfrm>
          <a:prstGeom prst="rect">
            <a:avLst/>
          </a:prstGeom>
          <a:effectLst/>
        </p:spPr>
      </p:pic>
      <p:pic>
        <p:nvPicPr>
          <p:cNvPr id="23" name="Picture 22">
            <a:extLst>
              <a:ext uri="{FF2B5EF4-FFF2-40B4-BE49-F238E27FC236}">
                <a16:creationId xmlns:a16="http://schemas.microsoft.com/office/drawing/2014/main" id="{A266E303-B5C9-4FEF-B765-2DA83EDBDD7A}"/>
              </a:ext>
            </a:extLst>
          </p:cNvPr>
          <p:cNvPicPr>
            <a:picLocks noChangeAspect="1"/>
          </p:cNvPicPr>
          <p:nvPr/>
        </p:nvPicPr>
        <p:blipFill>
          <a:blip r:embed="rId7"/>
          <a:stretch>
            <a:fillRect/>
          </a:stretch>
        </p:blipFill>
        <p:spPr>
          <a:xfrm>
            <a:off x="780415" y="968323"/>
            <a:ext cx="396392" cy="1230360"/>
          </a:xfrm>
          <a:prstGeom prst="rect">
            <a:avLst/>
          </a:prstGeom>
        </p:spPr>
      </p:pic>
      <p:sp>
        <p:nvSpPr>
          <p:cNvPr id="24" name="Oval 23">
            <a:extLst>
              <a:ext uri="{FF2B5EF4-FFF2-40B4-BE49-F238E27FC236}">
                <a16:creationId xmlns:a16="http://schemas.microsoft.com/office/drawing/2014/main" id="{8BDF8563-B454-42D9-8C02-E8BA4F834487}"/>
              </a:ext>
            </a:extLst>
          </p:cNvPr>
          <p:cNvSpPr/>
          <p:nvPr/>
        </p:nvSpPr>
        <p:spPr>
          <a:xfrm>
            <a:off x="7577551" y="5351411"/>
            <a:ext cx="146304" cy="146304"/>
          </a:xfrm>
          <a:prstGeom prst="ellipse">
            <a:avLst/>
          </a:prstGeom>
          <a:solidFill>
            <a:srgbClr val="E59E3F"/>
          </a:solidFill>
          <a:ln w="28575">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GB" sz="2400" dirty="0">
              <a:solidFill>
                <a:srgbClr val="FFFFFF"/>
              </a:solidFill>
              <a:latin typeface="Arial"/>
            </a:endParaRPr>
          </a:p>
        </p:txBody>
      </p:sp>
      <p:sp>
        <p:nvSpPr>
          <p:cNvPr id="25" name="Oval 24">
            <a:extLst>
              <a:ext uri="{FF2B5EF4-FFF2-40B4-BE49-F238E27FC236}">
                <a16:creationId xmlns:a16="http://schemas.microsoft.com/office/drawing/2014/main" id="{5ADA4E32-9168-40D4-8C6E-4613FDAD3159}"/>
              </a:ext>
            </a:extLst>
          </p:cNvPr>
          <p:cNvSpPr/>
          <p:nvPr/>
        </p:nvSpPr>
        <p:spPr>
          <a:xfrm>
            <a:off x="7800992" y="2467984"/>
            <a:ext cx="146304" cy="146304"/>
          </a:xfrm>
          <a:prstGeom prst="ellipse">
            <a:avLst/>
          </a:prstGeom>
          <a:solidFill>
            <a:srgbClr val="E59E3F"/>
          </a:solidFill>
          <a:ln w="28575">
            <a:no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609570">
              <a:defRPr/>
            </a:pPr>
            <a:endParaRPr lang="en-GB" sz="2400" dirty="0">
              <a:solidFill>
                <a:srgbClr val="FFFFFF"/>
              </a:solidFill>
              <a:latin typeface="Arial"/>
            </a:endParaRPr>
          </a:p>
        </p:txBody>
      </p:sp>
      <p:cxnSp>
        <p:nvCxnSpPr>
          <p:cNvPr id="26" name="Straight Connector 25">
            <a:extLst>
              <a:ext uri="{FF2B5EF4-FFF2-40B4-BE49-F238E27FC236}">
                <a16:creationId xmlns:a16="http://schemas.microsoft.com/office/drawing/2014/main" id="{66B46215-DE5B-4FCE-A582-ACFED04B7539}"/>
              </a:ext>
            </a:extLst>
          </p:cNvPr>
          <p:cNvCxnSpPr>
            <a:cxnSpLocks/>
          </p:cNvCxnSpPr>
          <p:nvPr/>
        </p:nvCxnSpPr>
        <p:spPr>
          <a:xfrm>
            <a:off x="6166052" y="1288972"/>
            <a:ext cx="0" cy="4002029"/>
          </a:xfrm>
          <a:prstGeom prst="line">
            <a:avLst/>
          </a:prstGeom>
          <a:ln>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E4D87508-325F-4925-9CBF-0DC125640EBE}"/>
              </a:ext>
            </a:extLst>
          </p:cNvPr>
          <p:cNvGrpSpPr>
            <a:grpSpLocks noChangeAspect="1"/>
          </p:cNvGrpSpPr>
          <p:nvPr/>
        </p:nvGrpSpPr>
        <p:grpSpPr>
          <a:xfrm rot="17910789">
            <a:off x="1066065" y="877687"/>
            <a:ext cx="826317" cy="299155"/>
            <a:chOff x="1119234" y="1326986"/>
            <a:chExt cx="961660" cy="348154"/>
          </a:xfrm>
        </p:grpSpPr>
        <p:pic>
          <p:nvPicPr>
            <p:cNvPr id="28" name="Picture 27">
              <a:extLst>
                <a:ext uri="{FF2B5EF4-FFF2-40B4-BE49-F238E27FC236}">
                  <a16:creationId xmlns:a16="http://schemas.microsoft.com/office/drawing/2014/main" id="{BC096110-504C-4472-8776-74A06ABBCB0F}"/>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Effect>
                        <a14:saturation sat="0"/>
                      </a14:imgEffect>
                    </a14:imgLayer>
                  </a14:imgProps>
                </a:ext>
              </a:extLst>
            </a:blip>
            <a:srcRect l="54352" t="-4086"/>
            <a:stretch/>
          </p:blipFill>
          <p:spPr>
            <a:xfrm>
              <a:off x="1692772" y="1377654"/>
              <a:ext cx="388122" cy="221249"/>
            </a:xfrm>
            <a:prstGeom prst="rect">
              <a:avLst/>
            </a:prstGeom>
          </p:spPr>
        </p:pic>
        <p:pic>
          <p:nvPicPr>
            <p:cNvPr id="29" name="Graphic 28" descr="Lightning bolt">
              <a:extLst>
                <a:ext uri="{FF2B5EF4-FFF2-40B4-BE49-F238E27FC236}">
                  <a16:creationId xmlns:a16="http://schemas.microsoft.com/office/drawing/2014/main" id="{91AE283B-BFE6-44AA-A128-A0244E21556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44111" y="1326986"/>
              <a:ext cx="348154" cy="348154"/>
            </a:xfrm>
            <a:prstGeom prst="rect">
              <a:avLst/>
            </a:prstGeom>
          </p:spPr>
        </p:pic>
        <p:pic>
          <p:nvPicPr>
            <p:cNvPr id="30" name="Picture 29">
              <a:extLst>
                <a:ext uri="{FF2B5EF4-FFF2-40B4-BE49-F238E27FC236}">
                  <a16:creationId xmlns:a16="http://schemas.microsoft.com/office/drawing/2014/main" id="{1EC797DA-0077-4CC5-A381-F8CE3A7C319F}"/>
                </a:ext>
              </a:extLst>
            </p:cNvPr>
            <p:cNvPicPr>
              <a:picLocks noChangeAspect="1"/>
            </p:cNvPicPr>
            <p:nvPr/>
          </p:nvPicPr>
          <p:blipFill rotWithShape="1">
            <a:blip r:embed="rId8">
              <a:extLst>
                <a:ext uri="{BEBA8EAE-BF5A-486C-A8C5-ECC9F3942E4B}">
                  <a14:imgProps xmlns:a14="http://schemas.microsoft.com/office/drawing/2010/main">
                    <a14:imgLayer r:embed="rId12">
                      <a14:imgEffect>
                        <a14:colorTemperature colorTemp="8800"/>
                      </a14:imgEffect>
                      <a14:imgEffect>
                        <a14:saturation sat="0"/>
                      </a14:imgEffect>
                    </a14:imgLayer>
                  </a14:imgProps>
                </a:ext>
              </a:extLst>
            </a:blip>
            <a:srcRect r="50703"/>
            <a:stretch/>
          </p:blipFill>
          <p:spPr>
            <a:xfrm>
              <a:off x="1119234" y="1377654"/>
              <a:ext cx="419144" cy="212562"/>
            </a:xfrm>
            <a:prstGeom prst="rect">
              <a:avLst/>
            </a:prstGeom>
          </p:spPr>
        </p:pic>
      </p:grpSp>
    </p:spTree>
    <p:extLst>
      <p:ext uri="{BB962C8B-B14F-4D97-AF65-F5344CB8AC3E}">
        <p14:creationId xmlns:p14="http://schemas.microsoft.com/office/powerpoint/2010/main" val="209155740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B0105-35DE-45DF-8B96-27C564C352A4}"/>
              </a:ext>
            </a:extLst>
          </p:cNvPr>
          <p:cNvSpPr>
            <a:spLocks noGrp="1"/>
          </p:cNvSpPr>
          <p:nvPr>
            <p:ph type="title"/>
          </p:nvPr>
        </p:nvSpPr>
        <p:spPr>
          <a:xfrm>
            <a:off x="619201" y="259200"/>
            <a:ext cx="10963199" cy="864000"/>
          </a:xfrm>
        </p:spPr>
        <p:txBody>
          <a:bodyPr>
            <a:normAutofit/>
          </a:bodyPr>
          <a:lstStyle/>
          <a:p>
            <a:r>
              <a:rPr lang="en-GB" dirty="0"/>
              <a:t>Mutations in DNA Repair Pathways Can Lead to Genetic Instability and Drive Tumour Growth1,2</a:t>
            </a:r>
          </a:p>
        </p:txBody>
      </p:sp>
      <p:sp>
        <p:nvSpPr>
          <p:cNvPr id="3" name="Slide Number Placeholder 2">
            <a:extLst>
              <a:ext uri="{FF2B5EF4-FFF2-40B4-BE49-F238E27FC236}">
                <a16:creationId xmlns:a16="http://schemas.microsoft.com/office/drawing/2014/main" id="{0BF76FC0-FAAE-D9D0-8E46-0078B8C85041}"/>
              </a:ext>
            </a:extLst>
          </p:cNvPr>
          <p:cNvSpPr>
            <a:spLocks noGrp="1"/>
          </p:cNvSpPr>
          <p:nvPr>
            <p:ph type="sldNum" sz="quarter" idx="4"/>
          </p:nvPr>
        </p:nvSpPr>
        <p:spPr>
          <a:xfrm>
            <a:off x="10800523" y="6428359"/>
            <a:ext cx="781877" cy="365125"/>
          </a:xfrm>
        </p:spPr>
        <p:txBody>
          <a:bodyPr/>
          <a:lstStyle/>
          <a:p>
            <a:fld id="{642CD222-1684-4FC0-B7FF-89270E95F63F}" type="slidenum">
              <a:rPr lang="en-GB" smtClean="0"/>
              <a:pPr/>
              <a:t>55</a:t>
            </a:fld>
            <a:endParaRPr lang="en-GB" dirty="0"/>
          </a:p>
        </p:txBody>
      </p:sp>
      <p:sp>
        <p:nvSpPr>
          <p:cNvPr id="4" name="Content Placeholder 3">
            <a:extLst>
              <a:ext uri="{FF2B5EF4-FFF2-40B4-BE49-F238E27FC236}">
                <a16:creationId xmlns:a16="http://schemas.microsoft.com/office/drawing/2014/main" id="{3C88A2D6-3E73-EC27-A36A-4EAA7ECC0FF4}"/>
              </a:ext>
            </a:extLst>
          </p:cNvPr>
          <p:cNvSpPr>
            <a:spLocks noGrp="1"/>
          </p:cNvSpPr>
          <p:nvPr>
            <p:ph sz="quarter" idx="15"/>
          </p:nvPr>
        </p:nvSpPr>
        <p:spPr>
          <a:xfrm>
            <a:off x="620183" y="6356351"/>
            <a:ext cx="10180339" cy="365125"/>
          </a:xfrm>
        </p:spPr>
        <p:txBody>
          <a:bodyPr anchor="b" anchorCtr="0"/>
          <a:lstStyle/>
          <a:p>
            <a:r>
              <a:rPr lang="en-GB" dirty="0"/>
              <a:t>ATM, ataxia telangiectasia mutated; BRCA1/2, breast cancer gene 1/2; CHEK1/2, checkpoint kinase 1/2; MLH1, MutL Homolog 1; </a:t>
            </a:r>
            <a:br>
              <a:rPr lang="en-GB" dirty="0"/>
            </a:br>
            <a:r>
              <a:rPr lang="en-GB" dirty="0"/>
              <a:t>MSH2, MutS protein homolog 2; PALB2, partner and localizer of BRCA2</a:t>
            </a:r>
          </a:p>
          <a:p>
            <a:r>
              <a:rPr lang="en-GB" dirty="0"/>
              <a:t>1. Lord CJ and Ashworth A. Nature. 2012;481:287-93; 2. O’Connor MJ. Mol Cell. 2015;60:547-60</a:t>
            </a:r>
          </a:p>
        </p:txBody>
      </p:sp>
      <p:grpSp>
        <p:nvGrpSpPr>
          <p:cNvPr id="45" name="Group 44">
            <a:extLst>
              <a:ext uri="{FF2B5EF4-FFF2-40B4-BE49-F238E27FC236}">
                <a16:creationId xmlns:a16="http://schemas.microsoft.com/office/drawing/2014/main" id="{CA49DEE2-AC96-4F5D-AA91-E28D00BFA208}"/>
              </a:ext>
            </a:extLst>
          </p:cNvPr>
          <p:cNvGrpSpPr/>
          <p:nvPr/>
        </p:nvGrpSpPr>
        <p:grpSpPr>
          <a:xfrm>
            <a:off x="1726007" y="1252542"/>
            <a:ext cx="8747452" cy="3176303"/>
            <a:chOff x="977750" y="1401866"/>
            <a:chExt cx="10863335" cy="4062961"/>
          </a:xfrm>
        </p:grpSpPr>
        <p:pic>
          <p:nvPicPr>
            <p:cNvPr id="46" name="Picture 45" descr="FINAL DNA style 3 coloured_2nd slide.png">
              <a:extLst>
                <a:ext uri="{FF2B5EF4-FFF2-40B4-BE49-F238E27FC236}">
                  <a16:creationId xmlns:a16="http://schemas.microsoft.com/office/drawing/2014/main" id="{8AEF73B4-E871-43C3-ABF2-2C872810D13F}"/>
                </a:ext>
              </a:extLst>
            </p:cNvPr>
            <p:cNvPicPr>
              <a:picLocks noChangeAspect="1"/>
            </p:cNvPicPr>
            <p:nvPr/>
          </p:nvPicPr>
          <p:blipFill>
            <a:blip r:embed="rId3" cstate="print">
              <a:alphaModFix amt="69000"/>
              <a:extLst>
                <a:ext uri="{28A0092B-C50C-407E-A947-70E740481C1C}">
                  <a14:useLocalDpi xmlns:a14="http://schemas.microsoft.com/office/drawing/2010/main"/>
                </a:ext>
              </a:extLst>
            </a:blip>
            <a:stretch>
              <a:fillRect/>
            </a:stretch>
          </p:blipFill>
          <p:spPr>
            <a:xfrm>
              <a:off x="1806638" y="1402305"/>
              <a:ext cx="7492901" cy="1538911"/>
            </a:xfrm>
            <a:prstGeom prst="rect">
              <a:avLst/>
            </a:prstGeom>
          </p:spPr>
        </p:pic>
        <p:cxnSp>
          <p:nvCxnSpPr>
            <p:cNvPr id="47" name="Straight Connector 46">
              <a:extLst>
                <a:ext uri="{FF2B5EF4-FFF2-40B4-BE49-F238E27FC236}">
                  <a16:creationId xmlns:a16="http://schemas.microsoft.com/office/drawing/2014/main" id="{983E1535-00E1-4845-ABA6-30B8E1C78519}"/>
                </a:ext>
              </a:extLst>
            </p:cNvPr>
            <p:cNvCxnSpPr/>
            <p:nvPr/>
          </p:nvCxnSpPr>
          <p:spPr bwMode="auto">
            <a:xfrm>
              <a:off x="9145172" y="4470531"/>
              <a:ext cx="181044" cy="0"/>
            </a:xfrm>
            <a:prstGeom prst="line">
              <a:avLst/>
            </a:prstGeom>
            <a:solidFill>
              <a:schemeClr val="accent1"/>
            </a:solidFill>
            <a:ln w="19050" cap="flat" cmpd="sng" algn="ctr">
              <a:solidFill>
                <a:srgbClr val="3F4444"/>
              </a:solidFill>
              <a:prstDash val="solid"/>
              <a:round/>
              <a:headEnd type="none" w="med" len="med"/>
              <a:tailEnd type="none" w="med" len="med"/>
            </a:ln>
            <a:effectLst/>
          </p:spPr>
        </p:cxnSp>
        <p:cxnSp>
          <p:nvCxnSpPr>
            <p:cNvPr id="48" name="Straight Arrow Connector 47">
              <a:extLst>
                <a:ext uri="{FF2B5EF4-FFF2-40B4-BE49-F238E27FC236}">
                  <a16:creationId xmlns:a16="http://schemas.microsoft.com/office/drawing/2014/main" id="{081A04C0-2E3F-433D-A0D9-F989C8E5A6CB}"/>
                </a:ext>
              </a:extLst>
            </p:cNvPr>
            <p:cNvCxnSpPr/>
            <p:nvPr/>
          </p:nvCxnSpPr>
          <p:spPr bwMode="auto">
            <a:xfrm>
              <a:off x="3240538" y="3746026"/>
              <a:ext cx="0" cy="298317"/>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73730EF3-67BD-442F-8BEE-B28D8F0D687D}"/>
                </a:ext>
              </a:extLst>
            </p:cNvPr>
            <p:cNvCxnSpPr/>
            <p:nvPr/>
          </p:nvCxnSpPr>
          <p:spPr bwMode="auto">
            <a:xfrm>
              <a:off x="4714499" y="3746026"/>
              <a:ext cx="0" cy="298317"/>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4C03B463-8431-4E6E-A458-5FDA4B1988C7}"/>
                </a:ext>
              </a:extLst>
            </p:cNvPr>
            <p:cNvCxnSpPr/>
            <p:nvPr/>
          </p:nvCxnSpPr>
          <p:spPr bwMode="auto">
            <a:xfrm>
              <a:off x="6346386" y="3746026"/>
              <a:ext cx="0" cy="298317"/>
            </a:xfrm>
            <a:prstGeom prst="straightConnector1">
              <a:avLst/>
            </a:prstGeom>
            <a:solidFill>
              <a:schemeClr val="accent1"/>
            </a:solidFill>
            <a:ln w="19050" cap="flat" cmpd="sng" algn="ctr">
              <a:solidFill>
                <a:schemeClr val="accent6"/>
              </a:solidFill>
              <a:prstDash val="solid"/>
              <a:round/>
              <a:headEnd type="none" w="med" len="med"/>
              <a:tailEnd type="triangle"/>
            </a:ln>
            <a:effectLst/>
          </p:spPr>
        </p:cxnSp>
        <p:sp>
          <p:nvSpPr>
            <p:cNvPr id="51" name="TextBox 50">
              <a:extLst>
                <a:ext uri="{FF2B5EF4-FFF2-40B4-BE49-F238E27FC236}">
                  <a16:creationId xmlns:a16="http://schemas.microsoft.com/office/drawing/2014/main" id="{1E5951C5-342F-408C-A853-3BD5A3FE72E3}"/>
                </a:ext>
              </a:extLst>
            </p:cNvPr>
            <p:cNvSpPr txBox="1"/>
            <p:nvPr/>
          </p:nvSpPr>
          <p:spPr>
            <a:xfrm>
              <a:off x="2414182" y="4011347"/>
              <a:ext cx="1644462" cy="993444"/>
            </a:xfrm>
            <a:prstGeom prst="roundRect">
              <a:avLst/>
            </a:prstGeom>
            <a:noFill/>
            <a:ln w="19050" cmpd="sng">
              <a:noFill/>
            </a:ln>
          </p:spPr>
          <p:txBody>
            <a:bodyPr wrap="none" lIns="0" tIns="0" rIns="0" bIns="0" rtlCol="0" anchor="t" anchorCtr="0">
              <a:noAutofit/>
            </a:bodyPr>
            <a:lstStyle/>
            <a:p>
              <a:pPr algn="ctr" defTabSz="609570">
                <a:defRPr/>
              </a:pPr>
              <a:r>
                <a:rPr lang="en-GB" sz="1400" dirty="0">
                  <a:solidFill>
                    <a:srgbClr val="3F4444"/>
                  </a:solidFill>
                  <a:latin typeface="Arial"/>
                </a:rPr>
                <a:t>Base</a:t>
              </a:r>
              <a:br>
                <a:rPr lang="en-GB" sz="1400" dirty="0">
                  <a:solidFill>
                    <a:srgbClr val="3F4444"/>
                  </a:solidFill>
                  <a:latin typeface="Arial"/>
                </a:rPr>
              </a:br>
              <a:r>
                <a:rPr lang="en-GB" sz="1400" dirty="0">
                  <a:solidFill>
                    <a:srgbClr val="3F4444"/>
                  </a:solidFill>
                  <a:latin typeface="Arial"/>
                </a:rPr>
                <a:t>excision</a:t>
              </a:r>
              <a:br>
                <a:rPr lang="en-GB" sz="1400" dirty="0">
                  <a:solidFill>
                    <a:srgbClr val="3F4444"/>
                  </a:solidFill>
                  <a:latin typeface="Arial"/>
                </a:rPr>
              </a:br>
              <a:r>
                <a:rPr lang="en-GB" sz="1400" dirty="0">
                  <a:solidFill>
                    <a:srgbClr val="3F4444"/>
                  </a:solidFill>
                  <a:latin typeface="Arial"/>
                </a:rPr>
                <a:t>repair</a:t>
              </a:r>
              <a:br>
                <a:rPr lang="en-GB" sz="1400" dirty="0">
                  <a:solidFill>
                    <a:srgbClr val="3F4444"/>
                  </a:solidFill>
                  <a:latin typeface="Arial"/>
                </a:rPr>
              </a:br>
              <a:r>
                <a:rPr lang="en-GB" sz="1400" dirty="0">
                  <a:solidFill>
                    <a:srgbClr val="3F4444"/>
                  </a:solidFill>
                  <a:latin typeface="Arial"/>
                </a:rPr>
                <a:t>(BER)</a:t>
              </a:r>
            </a:p>
          </p:txBody>
        </p:sp>
        <p:sp>
          <p:nvSpPr>
            <p:cNvPr id="52" name="TextBox 51">
              <a:extLst>
                <a:ext uri="{FF2B5EF4-FFF2-40B4-BE49-F238E27FC236}">
                  <a16:creationId xmlns:a16="http://schemas.microsoft.com/office/drawing/2014/main" id="{3F73F08A-4145-4D23-AB9F-189238838E6F}"/>
                </a:ext>
              </a:extLst>
            </p:cNvPr>
            <p:cNvSpPr txBox="1"/>
            <p:nvPr/>
          </p:nvSpPr>
          <p:spPr>
            <a:xfrm>
              <a:off x="977750" y="4011347"/>
              <a:ext cx="1182035" cy="740476"/>
            </a:xfrm>
            <a:prstGeom prst="round2DiagRect">
              <a:avLst/>
            </a:prstGeom>
            <a:solidFill>
              <a:schemeClr val="accent1">
                <a:lumMod val="20000"/>
                <a:lumOff val="80000"/>
              </a:schemeClr>
            </a:solidFill>
          </p:spPr>
          <p:txBody>
            <a:bodyPr wrap="none" rtlCol="0">
              <a:spAutoFit/>
            </a:bodyPr>
            <a:lstStyle/>
            <a:p>
              <a:pPr defTabSz="609570">
                <a:defRPr/>
              </a:pPr>
              <a:r>
                <a:rPr lang="en-GB" sz="1400" b="1" dirty="0">
                  <a:solidFill>
                    <a:srgbClr val="000000"/>
                  </a:solidFill>
                  <a:latin typeface="Arial"/>
                </a:rPr>
                <a:t>Repair</a:t>
              </a:r>
              <a:br>
                <a:rPr lang="en-GB" sz="1400" b="1" dirty="0">
                  <a:solidFill>
                    <a:srgbClr val="000000"/>
                  </a:solidFill>
                  <a:latin typeface="Arial"/>
                </a:rPr>
              </a:br>
              <a:r>
                <a:rPr lang="en-GB" sz="1400" b="1" dirty="0">
                  <a:solidFill>
                    <a:srgbClr val="000000"/>
                  </a:solidFill>
                  <a:latin typeface="Arial"/>
                </a:rPr>
                <a:t>pathway</a:t>
              </a:r>
            </a:p>
          </p:txBody>
        </p:sp>
        <p:sp>
          <p:nvSpPr>
            <p:cNvPr id="53" name="TextBox 52">
              <a:extLst>
                <a:ext uri="{FF2B5EF4-FFF2-40B4-BE49-F238E27FC236}">
                  <a16:creationId xmlns:a16="http://schemas.microsoft.com/office/drawing/2014/main" id="{C897791E-89A8-4A36-A9B5-C6D53871812A}"/>
                </a:ext>
              </a:extLst>
            </p:cNvPr>
            <p:cNvSpPr txBox="1"/>
            <p:nvPr/>
          </p:nvSpPr>
          <p:spPr>
            <a:xfrm>
              <a:off x="3902728" y="4011347"/>
              <a:ext cx="1607715" cy="993444"/>
            </a:xfrm>
            <a:prstGeom prst="roundRect">
              <a:avLst/>
            </a:prstGeom>
            <a:noFill/>
            <a:ln w="19050" cmpd="sng">
              <a:noFill/>
            </a:ln>
          </p:spPr>
          <p:txBody>
            <a:bodyPr wrap="none" lIns="0" tIns="0" rIns="0" bIns="0" rtlCol="0" anchor="t" anchorCtr="0">
              <a:noAutofit/>
            </a:bodyPr>
            <a:lstStyle/>
            <a:p>
              <a:pPr algn="ctr" defTabSz="609570">
                <a:defRPr/>
              </a:pPr>
              <a:r>
                <a:rPr lang="en-GB" sz="1400" dirty="0">
                  <a:solidFill>
                    <a:srgbClr val="3F4444"/>
                  </a:solidFill>
                  <a:latin typeface="Arial"/>
                </a:rPr>
                <a:t>Nucleotide</a:t>
              </a:r>
              <a:br>
                <a:rPr lang="en-GB" sz="1400" dirty="0">
                  <a:solidFill>
                    <a:srgbClr val="3F4444"/>
                  </a:solidFill>
                  <a:latin typeface="Arial"/>
                </a:rPr>
              </a:br>
              <a:r>
                <a:rPr lang="en-GB" sz="1400" dirty="0">
                  <a:solidFill>
                    <a:srgbClr val="3F4444"/>
                  </a:solidFill>
                  <a:latin typeface="Arial"/>
                </a:rPr>
                <a:t>excision</a:t>
              </a:r>
              <a:br>
                <a:rPr lang="en-GB" sz="1400" dirty="0">
                  <a:solidFill>
                    <a:srgbClr val="3F4444"/>
                  </a:solidFill>
                  <a:latin typeface="Arial"/>
                </a:rPr>
              </a:br>
              <a:r>
                <a:rPr lang="en-GB" sz="1400" dirty="0">
                  <a:solidFill>
                    <a:srgbClr val="3F4444"/>
                  </a:solidFill>
                  <a:latin typeface="Arial"/>
                </a:rPr>
                <a:t>repair</a:t>
              </a:r>
              <a:br>
                <a:rPr lang="en-GB" sz="1400" dirty="0">
                  <a:solidFill>
                    <a:srgbClr val="3F4444"/>
                  </a:solidFill>
                  <a:latin typeface="Arial"/>
                </a:rPr>
              </a:br>
              <a:r>
                <a:rPr lang="en-GB" sz="1400" dirty="0">
                  <a:solidFill>
                    <a:srgbClr val="3F4444"/>
                  </a:solidFill>
                  <a:latin typeface="Arial"/>
                </a:rPr>
                <a:t>(NER)</a:t>
              </a:r>
            </a:p>
          </p:txBody>
        </p:sp>
        <p:sp>
          <p:nvSpPr>
            <p:cNvPr id="54" name="TextBox 53">
              <a:extLst>
                <a:ext uri="{FF2B5EF4-FFF2-40B4-BE49-F238E27FC236}">
                  <a16:creationId xmlns:a16="http://schemas.microsoft.com/office/drawing/2014/main" id="{FB8068F6-0479-46DE-9268-93D128BF8FE9}"/>
                </a:ext>
              </a:extLst>
            </p:cNvPr>
            <p:cNvSpPr txBox="1"/>
            <p:nvPr/>
          </p:nvSpPr>
          <p:spPr>
            <a:xfrm>
              <a:off x="5661115" y="4011347"/>
              <a:ext cx="1386749" cy="993444"/>
            </a:xfrm>
            <a:prstGeom prst="roundRect">
              <a:avLst/>
            </a:prstGeom>
            <a:noFill/>
            <a:ln w="19050" cmpd="sng">
              <a:noFill/>
            </a:ln>
          </p:spPr>
          <p:txBody>
            <a:bodyPr wrap="none" lIns="0" tIns="0" rIns="0" bIns="0" rtlCol="0" anchor="t" anchorCtr="0">
              <a:noAutofit/>
            </a:bodyPr>
            <a:lstStyle/>
            <a:p>
              <a:pPr algn="ctr" defTabSz="609570">
                <a:defRPr/>
              </a:pPr>
              <a:r>
                <a:rPr lang="en-GB" sz="1400" dirty="0">
                  <a:solidFill>
                    <a:srgbClr val="3F4444"/>
                  </a:solidFill>
                  <a:latin typeface="Arial"/>
                </a:rPr>
                <a:t>Mismatch</a:t>
              </a:r>
              <a:br>
                <a:rPr lang="en-GB" sz="1400" dirty="0">
                  <a:solidFill>
                    <a:srgbClr val="3F4444"/>
                  </a:solidFill>
                  <a:latin typeface="Arial"/>
                </a:rPr>
              </a:br>
              <a:r>
                <a:rPr lang="en-GB" sz="1400" dirty="0">
                  <a:solidFill>
                    <a:srgbClr val="3F4444"/>
                  </a:solidFill>
                  <a:latin typeface="Arial"/>
                </a:rPr>
                <a:t>repair</a:t>
              </a:r>
            </a:p>
          </p:txBody>
        </p:sp>
        <p:sp>
          <p:nvSpPr>
            <p:cNvPr id="55" name="TextBox 54">
              <a:extLst>
                <a:ext uri="{FF2B5EF4-FFF2-40B4-BE49-F238E27FC236}">
                  <a16:creationId xmlns:a16="http://schemas.microsoft.com/office/drawing/2014/main" id="{DDA809AE-BF18-4353-A31C-F842E9F3500A}"/>
                </a:ext>
              </a:extLst>
            </p:cNvPr>
            <p:cNvSpPr txBox="1"/>
            <p:nvPr/>
          </p:nvSpPr>
          <p:spPr>
            <a:xfrm>
              <a:off x="9612592" y="3684146"/>
              <a:ext cx="2228493" cy="633713"/>
            </a:xfrm>
            <a:prstGeom prst="roundRect">
              <a:avLst/>
            </a:prstGeom>
            <a:noFill/>
            <a:ln w="19050" cmpd="sng">
              <a:noFill/>
            </a:ln>
          </p:spPr>
          <p:txBody>
            <a:bodyPr wrap="none" lIns="0" tIns="0" rIns="0" bIns="0" rtlCol="0" anchor="ctr" anchorCtr="0">
              <a:noAutofit/>
            </a:bodyPr>
            <a:lstStyle/>
            <a:p>
              <a:pPr defTabSz="609570">
                <a:defRPr/>
              </a:pPr>
              <a:r>
                <a:rPr lang="en-GB" sz="1400" dirty="0">
                  <a:solidFill>
                    <a:srgbClr val="830051"/>
                  </a:solidFill>
                  <a:latin typeface="Arial"/>
                </a:rPr>
                <a:t>Non-homologous</a:t>
              </a:r>
              <a:br>
                <a:rPr lang="en-GB" sz="1400" dirty="0">
                  <a:solidFill>
                    <a:srgbClr val="830051"/>
                  </a:solidFill>
                  <a:latin typeface="Arial"/>
                </a:rPr>
              </a:br>
              <a:r>
                <a:rPr lang="en-GB" sz="1400" dirty="0">
                  <a:solidFill>
                    <a:srgbClr val="830051"/>
                  </a:solidFill>
                  <a:latin typeface="Arial"/>
                </a:rPr>
                <a:t>end joining (NHEJ)</a:t>
              </a:r>
            </a:p>
          </p:txBody>
        </p:sp>
        <p:sp>
          <p:nvSpPr>
            <p:cNvPr id="56" name="TextBox 55">
              <a:extLst>
                <a:ext uri="{FF2B5EF4-FFF2-40B4-BE49-F238E27FC236}">
                  <a16:creationId xmlns:a16="http://schemas.microsoft.com/office/drawing/2014/main" id="{962C4B03-849B-4B56-ADBC-B13F9563CB56}"/>
                </a:ext>
              </a:extLst>
            </p:cNvPr>
            <p:cNvSpPr txBox="1"/>
            <p:nvPr/>
          </p:nvSpPr>
          <p:spPr>
            <a:xfrm>
              <a:off x="9613002" y="4517231"/>
              <a:ext cx="1791167" cy="947596"/>
            </a:xfrm>
            <a:prstGeom prst="roundRect">
              <a:avLst/>
            </a:prstGeom>
            <a:noFill/>
            <a:ln w="19050" cmpd="sng">
              <a:noFill/>
            </a:ln>
          </p:spPr>
          <p:txBody>
            <a:bodyPr wrap="none" lIns="0" tIns="0" rIns="0" bIns="0" rtlCol="0" anchor="ctr" anchorCtr="0">
              <a:noAutofit/>
            </a:bodyPr>
            <a:lstStyle/>
            <a:p>
              <a:pPr defTabSz="609570">
                <a:defRPr/>
              </a:pPr>
              <a:r>
                <a:rPr lang="en-GB" sz="1400" b="1" dirty="0">
                  <a:solidFill>
                    <a:srgbClr val="830051"/>
                  </a:solidFill>
                  <a:latin typeface="Arial"/>
                </a:rPr>
                <a:t>Homologous</a:t>
              </a:r>
              <a:br>
                <a:rPr lang="en-GB" sz="1400" b="1" dirty="0">
                  <a:solidFill>
                    <a:srgbClr val="830051"/>
                  </a:solidFill>
                  <a:latin typeface="Arial"/>
                </a:rPr>
              </a:br>
              <a:r>
                <a:rPr lang="en-GB" sz="1400" b="1" dirty="0">
                  <a:solidFill>
                    <a:srgbClr val="830051"/>
                  </a:solidFill>
                  <a:latin typeface="Arial"/>
                </a:rPr>
                <a:t>recombination</a:t>
              </a:r>
              <a:br>
                <a:rPr lang="en-GB" sz="1400" b="1" dirty="0">
                  <a:solidFill>
                    <a:srgbClr val="830051"/>
                  </a:solidFill>
                  <a:latin typeface="Arial"/>
                </a:rPr>
              </a:br>
              <a:r>
                <a:rPr lang="en-GB" sz="1400" b="1" dirty="0">
                  <a:solidFill>
                    <a:srgbClr val="830051"/>
                  </a:solidFill>
                  <a:latin typeface="Arial"/>
                </a:rPr>
                <a:t>repair (HRR)</a:t>
              </a:r>
            </a:p>
          </p:txBody>
        </p:sp>
        <p:cxnSp>
          <p:nvCxnSpPr>
            <p:cNvPr id="57" name="Straight Arrow Connector 56">
              <a:extLst>
                <a:ext uri="{FF2B5EF4-FFF2-40B4-BE49-F238E27FC236}">
                  <a16:creationId xmlns:a16="http://schemas.microsoft.com/office/drawing/2014/main" id="{29F757A1-CB38-4FA6-B398-A7481BFD3DA0}"/>
                </a:ext>
              </a:extLst>
            </p:cNvPr>
            <p:cNvCxnSpPr>
              <a:cxnSpLocks/>
            </p:cNvCxnSpPr>
            <p:nvPr/>
          </p:nvCxnSpPr>
          <p:spPr bwMode="auto">
            <a:xfrm flipH="1">
              <a:off x="8791950" y="3759022"/>
              <a:ext cx="1" cy="898399"/>
            </a:xfrm>
            <a:prstGeom prst="straightConnector1">
              <a:avLst/>
            </a:prstGeom>
            <a:solidFill>
              <a:schemeClr val="accent1"/>
            </a:solidFill>
            <a:ln w="19050" cap="flat" cmpd="sng" algn="ctr">
              <a:solidFill>
                <a:schemeClr val="accent6"/>
              </a:solidFill>
              <a:prstDash val="solid"/>
              <a:round/>
              <a:headEnd type="none" w="med" len="med"/>
              <a:tailEnd type="none" w="med" len="med"/>
            </a:ln>
            <a:effectLst/>
          </p:spPr>
        </p:cxnSp>
        <p:sp>
          <p:nvSpPr>
            <p:cNvPr id="58" name="Freeform 21">
              <a:extLst>
                <a:ext uri="{FF2B5EF4-FFF2-40B4-BE49-F238E27FC236}">
                  <a16:creationId xmlns:a16="http://schemas.microsoft.com/office/drawing/2014/main" id="{ECE59FC4-DA86-4458-85E7-6D436FF129A5}"/>
                </a:ext>
              </a:extLst>
            </p:cNvPr>
            <p:cNvSpPr/>
            <p:nvPr/>
          </p:nvSpPr>
          <p:spPr>
            <a:xfrm>
              <a:off x="9326216" y="4011346"/>
              <a:ext cx="230503" cy="1084832"/>
            </a:xfrm>
            <a:custGeom>
              <a:avLst/>
              <a:gdLst>
                <a:gd name="connsiteX0" fmla="*/ 598797 w 717241"/>
                <a:gd name="connsiteY0" fmla="*/ 6581 h 829146"/>
                <a:gd name="connsiteX1" fmla="*/ 6580 w 717241"/>
                <a:gd name="connsiteY1" fmla="*/ 0 h 829146"/>
                <a:gd name="connsiteX2" fmla="*/ 0 w 717241"/>
                <a:gd name="connsiteY2" fmla="*/ 829146 h 829146"/>
                <a:gd name="connsiteX3" fmla="*/ 717241 w 717241"/>
                <a:gd name="connsiteY3" fmla="*/ 809405 h 829146"/>
                <a:gd name="connsiteX0" fmla="*/ 598797 w 598797"/>
                <a:gd name="connsiteY0" fmla="*/ 6581 h 829146"/>
                <a:gd name="connsiteX1" fmla="*/ 6580 w 598797"/>
                <a:gd name="connsiteY1" fmla="*/ 0 h 829146"/>
                <a:gd name="connsiteX2" fmla="*/ 0 w 598797"/>
                <a:gd name="connsiteY2" fmla="*/ 829146 h 829146"/>
                <a:gd name="connsiteX3" fmla="*/ 552736 w 598797"/>
                <a:gd name="connsiteY3" fmla="*/ 829146 h 829146"/>
                <a:gd name="connsiteX0" fmla="*/ 513254 w 552736"/>
                <a:gd name="connsiteY0" fmla="*/ 6581 h 829146"/>
                <a:gd name="connsiteX1" fmla="*/ 6580 w 552736"/>
                <a:gd name="connsiteY1" fmla="*/ 0 h 829146"/>
                <a:gd name="connsiteX2" fmla="*/ 0 w 552736"/>
                <a:gd name="connsiteY2" fmla="*/ 829146 h 829146"/>
                <a:gd name="connsiteX3" fmla="*/ 552736 w 552736"/>
                <a:gd name="connsiteY3" fmla="*/ 829146 h 829146"/>
                <a:gd name="connsiteX0" fmla="*/ 559316 w 559316"/>
                <a:gd name="connsiteY0" fmla="*/ 6581 h 829146"/>
                <a:gd name="connsiteX1" fmla="*/ 6580 w 559316"/>
                <a:gd name="connsiteY1" fmla="*/ 0 h 829146"/>
                <a:gd name="connsiteX2" fmla="*/ 0 w 559316"/>
                <a:gd name="connsiteY2" fmla="*/ 829146 h 829146"/>
                <a:gd name="connsiteX3" fmla="*/ 552736 w 559316"/>
                <a:gd name="connsiteY3" fmla="*/ 829146 h 829146"/>
              </a:gdLst>
              <a:ahLst/>
              <a:cxnLst>
                <a:cxn ang="0">
                  <a:pos x="connsiteX0" y="connsiteY0"/>
                </a:cxn>
                <a:cxn ang="0">
                  <a:pos x="connsiteX1" y="connsiteY1"/>
                </a:cxn>
                <a:cxn ang="0">
                  <a:pos x="connsiteX2" y="connsiteY2"/>
                </a:cxn>
                <a:cxn ang="0">
                  <a:pos x="connsiteX3" y="connsiteY3"/>
                </a:cxn>
              </a:cxnLst>
              <a:rect l="l" t="t" r="r" b="b"/>
              <a:pathLst>
                <a:path w="559316" h="829146">
                  <a:moveTo>
                    <a:pt x="559316" y="6581"/>
                  </a:moveTo>
                  <a:lnTo>
                    <a:pt x="6580" y="0"/>
                  </a:lnTo>
                  <a:cubicBezTo>
                    <a:pt x="4387" y="276382"/>
                    <a:pt x="2193" y="552764"/>
                    <a:pt x="0" y="829146"/>
                  </a:cubicBezTo>
                  <a:lnTo>
                    <a:pt x="552736" y="829146"/>
                  </a:lnTo>
                </a:path>
              </a:pathLst>
            </a:custGeom>
            <a:noFill/>
            <a:ln w="19050" cap="flat" cmpd="sng" algn="ctr">
              <a:solidFill>
                <a:schemeClr val="accent6"/>
              </a:solidFill>
              <a:prstDash val="solid"/>
              <a:round/>
              <a:headEnd type="triangle" w="med" len="med"/>
              <a:tailEnd type="triangle" w="med" len="med"/>
            </a:ln>
            <a:effectLst/>
          </p:spPr>
          <p:txBody>
            <a:bodyPr vert="horz" wrap="square" lIns="121920" tIns="60960" rIns="121920" bIns="60960" numCol="1" rtlCol="0" anchor="t" anchorCtr="0" compatLnSpc="1">
              <a:prstTxWarp prst="textNoShape">
                <a:avLst/>
              </a:prstTxWarp>
            </a:bodyPr>
            <a:lstStyle/>
            <a:p>
              <a:pPr defTabSz="1219140" fontAlgn="base">
                <a:spcBef>
                  <a:spcPct val="0"/>
                </a:spcBef>
                <a:spcAft>
                  <a:spcPct val="0"/>
                </a:spcAft>
                <a:defRPr/>
              </a:pPr>
              <a:endParaRPr lang="en-GB" sz="1400" b="1" dirty="0">
                <a:solidFill>
                  <a:srgbClr val="000000"/>
                </a:solidFill>
                <a:latin typeface="Arial" charset="0"/>
              </a:endParaRPr>
            </a:p>
          </p:txBody>
        </p:sp>
        <p:cxnSp>
          <p:nvCxnSpPr>
            <p:cNvPr id="59" name="Straight Connector 58">
              <a:extLst>
                <a:ext uri="{FF2B5EF4-FFF2-40B4-BE49-F238E27FC236}">
                  <a16:creationId xmlns:a16="http://schemas.microsoft.com/office/drawing/2014/main" id="{27798A98-8E94-4D4E-ACFE-DA0F15C01211}"/>
                </a:ext>
              </a:extLst>
            </p:cNvPr>
            <p:cNvCxnSpPr/>
            <p:nvPr/>
          </p:nvCxnSpPr>
          <p:spPr bwMode="auto">
            <a:xfrm flipV="1">
              <a:off x="4714499" y="2456247"/>
              <a:ext cx="0" cy="691512"/>
            </a:xfrm>
            <a:prstGeom prst="line">
              <a:avLst/>
            </a:prstGeom>
            <a:solidFill>
              <a:schemeClr val="accent1"/>
            </a:solidFill>
            <a:ln w="19050" cap="flat" cmpd="sng" algn="ctr">
              <a:solidFill>
                <a:srgbClr val="830051"/>
              </a:solidFill>
              <a:prstDash val="solid"/>
              <a:round/>
              <a:headEnd type="none" w="med" len="med"/>
              <a:tailEnd type="oval" w="med" len="med"/>
            </a:ln>
            <a:effectLst/>
          </p:spPr>
        </p:cxnSp>
        <p:cxnSp>
          <p:nvCxnSpPr>
            <p:cNvPr id="60" name="Straight Connector 59">
              <a:extLst>
                <a:ext uri="{FF2B5EF4-FFF2-40B4-BE49-F238E27FC236}">
                  <a16:creationId xmlns:a16="http://schemas.microsoft.com/office/drawing/2014/main" id="{F5DCC913-6077-49E4-8CC6-A5611A702C2D}"/>
                </a:ext>
              </a:extLst>
            </p:cNvPr>
            <p:cNvCxnSpPr/>
            <p:nvPr/>
          </p:nvCxnSpPr>
          <p:spPr bwMode="auto">
            <a:xfrm flipV="1">
              <a:off x="3249311" y="1758713"/>
              <a:ext cx="0" cy="1389047"/>
            </a:xfrm>
            <a:prstGeom prst="line">
              <a:avLst/>
            </a:prstGeom>
            <a:solidFill>
              <a:schemeClr val="accent1"/>
            </a:solidFill>
            <a:ln w="19050" cap="flat" cmpd="sng" algn="ctr">
              <a:solidFill>
                <a:srgbClr val="830051"/>
              </a:solidFill>
              <a:prstDash val="solid"/>
              <a:round/>
              <a:headEnd type="none" w="med" len="med"/>
              <a:tailEnd type="oval" w="med" len="med"/>
            </a:ln>
            <a:effectLst/>
          </p:spPr>
        </p:cxnSp>
        <p:sp>
          <p:nvSpPr>
            <p:cNvPr id="61" name="Freeform 49">
              <a:extLst>
                <a:ext uri="{FF2B5EF4-FFF2-40B4-BE49-F238E27FC236}">
                  <a16:creationId xmlns:a16="http://schemas.microsoft.com/office/drawing/2014/main" id="{24F16847-1E81-4B6D-B49B-BC36E6F4672D}"/>
                </a:ext>
              </a:extLst>
            </p:cNvPr>
            <p:cNvSpPr/>
            <p:nvPr/>
          </p:nvSpPr>
          <p:spPr>
            <a:xfrm rot="10800000" flipH="1">
              <a:off x="7820351" y="2542842"/>
              <a:ext cx="971003" cy="578008"/>
            </a:xfrm>
            <a:custGeom>
              <a:avLst/>
              <a:gdLst>
                <a:gd name="connsiteX0" fmla="*/ 835685 w 835685"/>
                <a:gd name="connsiteY0" fmla="*/ 0 h 1526681"/>
                <a:gd name="connsiteX1" fmla="*/ 835685 w 835685"/>
                <a:gd name="connsiteY1" fmla="*/ 1145011 h 1526681"/>
                <a:gd name="connsiteX2" fmla="*/ 0 w 835685"/>
                <a:gd name="connsiteY2" fmla="*/ 1145011 h 1526681"/>
                <a:gd name="connsiteX3" fmla="*/ 0 w 835685"/>
                <a:gd name="connsiteY3" fmla="*/ 1526681 h 1526681"/>
                <a:gd name="connsiteX0" fmla="*/ 842265 w 842265"/>
                <a:gd name="connsiteY0" fmla="*/ 0 h 1006603"/>
                <a:gd name="connsiteX1" fmla="*/ 835685 w 842265"/>
                <a:gd name="connsiteY1" fmla="*/ 624933 h 1006603"/>
                <a:gd name="connsiteX2" fmla="*/ 0 w 842265"/>
                <a:gd name="connsiteY2" fmla="*/ 624933 h 1006603"/>
                <a:gd name="connsiteX3" fmla="*/ 0 w 842265"/>
                <a:gd name="connsiteY3" fmla="*/ 1006603 h 1006603"/>
                <a:gd name="connsiteX0" fmla="*/ 842265 w 842265"/>
                <a:gd name="connsiteY0" fmla="*/ 0 h 973050"/>
                <a:gd name="connsiteX1" fmla="*/ 835685 w 842265"/>
                <a:gd name="connsiteY1" fmla="*/ 591380 h 973050"/>
                <a:gd name="connsiteX2" fmla="*/ 0 w 842265"/>
                <a:gd name="connsiteY2" fmla="*/ 591380 h 973050"/>
                <a:gd name="connsiteX3" fmla="*/ 0 w 842265"/>
                <a:gd name="connsiteY3" fmla="*/ 973050 h 973050"/>
                <a:gd name="connsiteX0" fmla="*/ 842265 w 842265"/>
                <a:gd name="connsiteY0" fmla="*/ 0 h 475006"/>
                <a:gd name="connsiteX1" fmla="*/ 835685 w 842265"/>
                <a:gd name="connsiteY1" fmla="*/ 93336 h 475006"/>
                <a:gd name="connsiteX2" fmla="*/ 0 w 842265"/>
                <a:gd name="connsiteY2" fmla="*/ 93336 h 475006"/>
                <a:gd name="connsiteX3" fmla="*/ 0 w 842265"/>
                <a:gd name="connsiteY3" fmla="*/ 475006 h 475006"/>
                <a:gd name="connsiteX0" fmla="*/ 842265 w 842265"/>
                <a:gd name="connsiteY0" fmla="*/ 41358 h 516364"/>
                <a:gd name="connsiteX1" fmla="*/ 835685 w 842265"/>
                <a:gd name="connsiteY1" fmla="*/ 134694 h 516364"/>
                <a:gd name="connsiteX2" fmla="*/ 0 w 842265"/>
                <a:gd name="connsiteY2" fmla="*/ 134694 h 516364"/>
                <a:gd name="connsiteX3" fmla="*/ 0 w 842265"/>
                <a:gd name="connsiteY3" fmla="*/ 516364 h 516364"/>
                <a:gd name="connsiteX0" fmla="*/ 927990 w 927990"/>
                <a:gd name="connsiteY0" fmla="*/ 64476 h 497750"/>
                <a:gd name="connsiteX1" fmla="*/ 835685 w 927990"/>
                <a:gd name="connsiteY1" fmla="*/ 116080 h 497750"/>
                <a:gd name="connsiteX2" fmla="*/ 0 w 927990"/>
                <a:gd name="connsiteY2" fmla="*/ 116080 h 497750"/>
                <a:gd name="connsiteX3" fmla="*/ 0 w 927990"/>
                <a:gd name="connsiteY3" fmla="*/ 497750 h 497750"/>
                <a:gd name="connsiteX0" fmla="*/ 927990 w 927990"/>
                <a:gd name="connsiteY0" fmla="*/ 55156 h 488430"/>
                <a:gd name="connsiteX1" fmla="*/ 835685 w 927990"/>
                <a:gd name="connsiteY1" fmla="*/ 106760 h 488430"/>
                <a:gd name="connsiteX2" fmla="*/ 0 w 927990"/>
                <a:gd name="connsiteY2" fmla="*/ 106760 h 488430"/>
                <a:gd name="connsiteX3" fmla="*/ 0 w 927990"/>
                <a:gd name="connsiteY3" fmla="*/ 488430 h 488430"/>
                <a:gd name="connsiteX0" fmla="*/ 839090 w 839090"/>
                <a:gd name="connsiteY0" fmla="*/ 39871 h 497489"/>
                <a:gd name="connsiteX1" fmla="*/ 835685 w 839090"/>
                <a:gd name="connsiteY1" fmla="*/ 115819 h 497489"/>
                <a:gd name="connsiteX2" fmla="*/ 0 w 839090"/>
                <a:gd name="connsiteY2" fmla="*/ 115819 h 497489"/>
                <a:gd name="connsiteX3" fmla="*/ 0 w 839090"/>
                <a:gd name="connsiteY3" fmla="*/ 497489 h 497489"/>
                <a:gd name="connsiteX0" fmla="*/ 835915 w 836107"/>
                <a:gd name="connsiteY0" fmla="*/ 86763 h 474828"/>
                <a:gd name="connsiteX1" fmla="*/ 835685 w 836107"/>
                <a:gd name="connsiteY1" fmla="*/ 93158 h 474828"/>
                <a:gd name="connsiteX2" fmla="*/ 0 w 836107"/>
                <a:gd name="connsiteY2" fmla="*/ 93158 h 474828"/>
                <a:gd name="connsiteX3" fmla="*/ 0 w 836107"/>
                <a:gd name="connsiteY3" fmla="*/ 474828 h 474828"/>
              </a:gdLst>
              <a:ahLst/>
              <a:cxnLst>
                <a:cxn ang="0">
                  <a:pos x="connsiteX0" y="connsiteY0"/>
                </a:cxn>
                <a:cxn ang="0">
                  <a:pos x="connsiteX1" y="connsiteY1"/>
                </a:cxn>
                <a:cxn ang="0">
                  <a:pos x="connsiteX2" y="connsiteY2"/>
                </a:cxn>
                <a:cxn ang="0">
                  <a:pos x="connsiteX3" y="connsiteY3"/>
                </a:cxn>
              </a:cxnLst>
              <a:rect l="l" t="t" r="r" b="b"/>
              <a:pathLst>
                <a:path w="836107" h="474828">
                  <a:moveTo>
                    <a:pt x="835915" y="86763"/>
                  </a:moveTo>
                  <a:cubicBezTo>
                    <a:pt x="830547" y="91661"/>
                    <a:pt x="837878" y="-115153"/>
                    <a:pt x="835685" y="93158"/>
                  </a:cubicBezTo>
                  <a:lnTo>
                    <a:pt x="0" y="93158"/>
                  </a:lnTo>
                  <a:lnTo>
                    <a:pt x="0" y="474828"/>
                  </a:lnTo>
                </a:path>
              </a:pathLst>
            </a:custGeom>
            <a:noFill/>
            <a:ln w="19050" cap="flat" cmpd="sng" algn="ctr">
              <a:solidFill>
                <a:srgbClr val="830051"/>
              </a:solidFill>
              <a:prstDash val="solid"/>
              <a:round/>
              <a:headEnd type="none" w="med" len="med"/>
              <a:tailEnd type="oval" w="med" len="med"/>
            </a:ln>
            <a:effectLst/>
          </p:spPr>
          <p:txBody>
            <a:bodyPr vert="horz" wrap="square" lIns="121920" tIns="60960" rIns="121920" bIns="60960" numCol="1" rtlCol="0" anchor="t" anchorCtr="0" compatLnSpc="1">
              <a:prstTxWarp prst="textNoShape">
                <a:avLst/>
              </a:prstTxWarp>
            </a:bodyPr>
            <a:lstStyle/>
            <a:p>
              <a:pPr defTabSz="1219140" fontAlgn="base">
                <a:spcBef>
                  <a:spcPct val="0"/>
                </a:spcBef>
                <a:spcAft>
                  <a:spcPct val="0"/>
                </a:spcAft>
                <a:defRPr/>
              </a:pPr>
              <a:endParaRPr lang="en-GB" sz="1400" b="1" dirty="0">
                <a:solidFill>
                  <a:srgbClr val="000000"/>
                </a:solidFill>
                <a:latin typeface="Arial" charset="0"/>
              </a:endParaRPr>
            </a:p>
          </p:txBody>
        </p:sp>
        <p:sp>
          <p:nvSpPr>
            <p:cNvPr id="62" name="TextBox 61">
              <a:extLst>
                <a:ext uri="{FF2B5EF4-FFF2-40B4-BE49-F238E27FC236}">
                  <a16:creationId xmlns:a16="http://schemas.microsoft.com/office/drawing/2014/main" id="{747707EB-CE19-41C5-BA40-29620294D250}"/>
                </a:ext>
              </a:extLst>
            </p:cNvPr>
            <p:cNvSpPr txBox="1"/>
            <p:nvPr/>
          </p:nvSpPr>
          <p:spPr>
            <a:xfrm>
              <a:off x="5151040" y="3056933"/>
              <a:ext cx="2384420" cy="670403"/>
            </a:xfrm>
            <a:prstGeom prst="roundRect">
              <a:avLst/>
            </a:prstGeom>
            <a:noFill/>
            <a:ln w="19050" cmpd="sng">
              <a:noFill/>
            </a:ln>
          </p:spPr>
          <p:txBody>
            <a:bodyPr wrap="none" tIns="0" bIns="0" rtlCol="0" anchor="ctr" anchorCtr="0">
              <a:noAutofit/>
            </a:bodyPr>
            <a:lstStyle/>
            <a:p>
              <a:pPr algn="ctr" defTabSz="609570">
                <a:defRPr/>
              </a:pPr>
              <a:r>
                <a:rPr lang="en-GB" sz="1400" dirty="0">
                  <a:solidFill>
                    <a:srgbClr val="FFFFFF">
                      <a:lumMod val="50000"/>
                    </a:srgbClr>
                  </a:solidFill>
                  <a:latin typeface="Arial"/>
                </a:rPr>
                <a:t>Base mismatches,</a:t>
              </a:r>
              <a:br>
                <a:rPr lang="en-GB" sz="1400" dirty="0">
                  <a:solidFill>
                    <a:srgbClr val="FFFFFF">
                      <a:lumMod val="50000"/>
                    </a:srgbClr>
                  </a:solidFill>
                  <a:latin typeface="Arial"/>
                </a:rPr>
              </a:br>
              <a:r>
                <a:rPr lang="en-GB" sz="1400" dirty="0">
                  <a:solidFill>
                    <a:srgbClr val="FFFFFF">
                      <a:lumMod val="50000"/>
                    </a:srgbClr>
                  </a:solidFill>
                  <a:latin typeface="Arial"/>
                </a:rPr>
                <a:t>insertions &amp; deletions</a:t>
              </a:r>
            </a:p>
          </p:txBody>
        </p:sp>
        <p:sp>
          <p:nvSpPr>
            <p:cNvPr id="63" name="TextBox 62">
              <a:extLst>
                <a:ext uri="{FF2B5EF4-FFF2-40B4-BE49-F238E27FC236}">
                  <a16:creationId xmlns:a16="http://schemas.microsoft.com/office/drawing/2014/main" id="{8AD22244-D581-49D2-A653-2FCF6FB08E66}"/>
                </a:ext>
              </a:extLst>
            </p:cNvPr>
            <p:cNvSpPr txBox="1"/>
            <p:nvPr/>
          </p:nvSpPr>
          <p:spPr>
            <a:xfrm>
              <a:off x="4139286" y="3056933"/>
              <a:ext cx="1158071" cy="681589"/>
            </a:xfrm>
            <a:prstGeom prst="roundRect">
              <a:avLst/>
            </a:prstGeom>
            <a:noFill/>
            <a:ln w="19050" cmpd="sng">
              <a:noFill/>
            </a:ln>
          </p:spPr>
          <p:txBody>
            <a:bodyPr wrap="none" tIns="0" bIns="0" rtlCol="0" anchor="ctr" anchorCtr="0">
              <a:noAutofit/>
            </a:bodyPr>
            <a:lstStyle/>
            <a:p>
              <a:pPr algn="ctr" defTabSz="609570">
                <a:defRPr/>
              </a:pPr>
              <a:r>
                <a:rPr lang="en-GB" sz="1400" dirty="0">
                  <a:solidFill>
                    <a:srgbClr val="FFFFFF">
                      <a:lumMod val="50000"/>
                    </a:srgbClr>
                  </a:solidFill>
                  <a:latin typeface="Arial"/>
                </a:rPr>
                <a:t>Bulky</a:t>
              </a:r>
              <a:br>
                <a:rPr lang="en-GB" sz="1400" dirty="0">
                  <a:solidFill>
                    <a:srgbClr val="FFFFFF">
                      <a:lumMod val="50000"/>
                    </a:srgbClr>
                  </a:solidFill>
                  <a:latin typeface="Arial"/>
                </a:rPr>
              </a:br>
              <a:r>
                <a:rPr lang="en-GB" sz="1400" dirty="0">
                  <a:solidFill>
                    <a:srgbClr val="FFFFFF">
                      <a:lumMod val="50000"/>
                    </a:srgbClr>
                  </a:solidFill>
                  <a:latin typeface="Arial"/>
                </a:rPr>
                <a:t>adducts</a:t>
              </a:r>
            </a:p>
          </p:txBody>
        </p:sp>
        <p:sp>
          <p:nvSpPr>
            <p:cNvPr id="64" name="TextBox 63">
              <a:extLst>
                <a:ext uri="{FF2B5EF4-FFF2-40B4-BE49-F238E27FC236}">
                  <a16:creationId xmlns:a16="http://schemas.microsoft.com/office/drawing/2014/main" id="{F631E73D-6862-433A-9B74-5ECAB70556C5}"/>
                </a:ext>
              </a:extLst>
            </p:cNvPr>
            <p:cNvSpPr txBox="1"/>
            <p:nvPr/>
          </p:nvSpPr>
          <p:spPr>
            <a:xfrm>
              <a:off x="2414182" y="3056933"/>
              <a:ext cx="1652711" cy="670403"/>
            </a:xfrm>
            <a:prstGeom prst="roundRect">
              <a:avLst/>
            </a:prstGeom>
            <a:noFill/>
            <a:ln w="19050" cmpd="sng">
              <a:noFill/>
            </a:ln>
          </p:spPr>
          <p:txBody>
            <a:bodyPr wrap="none" tIns="0" bIns="0" rtlCol="0" anchor="ctr" anchorCtr="0">
              <a:noAutofit/>
            </a:bodyPr>
            <a:lstStyle/>
            <a:p>
              <a:pPr algn="ctr" defTabSz="609570">
                <a:defRPr/>
              </a:pPr>
              <a:r>
                <a:rPr lang="en-GB" sz="1400" dirty="0">
                  <a:solidFill>
                    <a:srgbClr val="FFFFFF">
                      <a:lumMod val="50000"/>
                    </a:srgbClr>
                  </a:solidFill>
                  <a:latin typeface="Arial"/>
                </a:rPr>
                <a:t>DNA single </a:t>
              </a:r>
              <a:br>
                <a:rPr lang="en-GB" sz="1400" dirty="0">
                  <a:solidFill>
                    <a:srgbClr val="FFFFFF">
                      <a:lumMod val="50000"/>
                    </a:srgbClr>
                  </a:solidFill>
                  <a:latin typeface="Arial"/>
                </a:rPr>
              </a:br>
              <a:r>
                <a:rPr lang="en-GB" sz="1400" dirty="0">
                  <a:solidFill>
                    <a:srgbClr val="FFFFFF">
                      <a:lumMod val="50000"/>
                    </a:srgbClr>
                  </a:solidFill>
                  <a:latin typeface="Arial"/>
                </a:rPr>
                <a:t>strand breaks</a:t>
              </a:r>
            </a:p>
          </p:txBody>
        </p:sp>
        <p:sp>
          <p:nvSpPr>
            <p:cNvPr id="65" name="TextBox 64">
              <a:extLst>
                <a:ext uri="{FF2B5EF4-FFF2-40B4-BE49-F238E27FC236}">
                  <a16:creationId xmlns:a16="http://schemas.microsoft.com/office/drawing/2014/main" id="{521E29C7-B8CA-45CC-B676-769485C57EF9}"/>
                </a:ext>
              </a:extLst>
            </p:cNvPr>
            <p:cNvSpPr txBox="1"/>
            <p:nvPr/>
          </p:nvSpPr>
          <p:spPr>
            <a:xfrm>
              <a:off x="7789388" y="3056933"/>
              <a:ext cx="2012729" cy="670403"/>
            </a:xfrm>
            <a:prstGeom prst="roundRect">
              <a:avLst/>
            </a:prstGeom>
            <a:noFill/>
            <a:ln w="19050" cmpd="sng">
              <a:noFill/>
            </a:ln>
          </p:spPr>
          <p:txBody>
            <a:bodyPr wrap="none" tIns="0" bIns="0" rtlCol="0" anchor="ctr" anchorCtr="0">
              <a:noAutofit/>
            </a:bodyPr>
            <a:lstStyle/>
            <a:p>
              <a:pPr algn="ctr" defTabSz="609570">
                <a:defRPr/>
              </a:pPr>
              <a:r>
                <a:rPr lang="en-GB" sz="1400" dirty="0">
                  <a:solidFill>
                    <a:srgbClr val="830051"/>
                  </a:solidFill>
                  <a:latin typeface="Arial"/>
                </a:rPr>
                <a:t>DNA double </a:t>
              </a:r>
              <a:br>
                <a:rPr lang="en-GB" sz="1400" dirty="0">
                  <a:solidFill>
                    <a:srgbClr val="830051"/>
                  </a:solidFill>
                  <a:latin typeface="Arial"/>
                </a:rPr>
              </a:br>
              <a:r>
                <a:rPr lang="en-GB" sz="1400" dirty="0">
                  <a:solidFill>
                    <a:srgbClr val="830051"/>
                  </a:solidFill>
                  <a:latin typeface="Arial"/>
                </a:rPr>
                <a:t>strand breaks</a:t>
              </a:r>
            </a:p>
          </p:txBody>
        </p:sp>
        <p:pic>
          <p:nvPicPr>
            <p:cNvPr id="66" name="Picture 65" descr="FINAL DNA style 3 coloured_2nd slide.png">
              <a:extLst>
                <a:ext uri="{FF2B5EF4-FFF2-40B4-BE49-F238E27FC236}">
                  <a16:creationId xmlns:a16="http://schemas.microsoft.com/office/drawing/2014/main" id="{830E28B5-9CC3-4688-83C4-96D525AD75DD}"/>
                </a:ext>
              </a:extLst>
            </p:cNvPr>
            <p:cNvPicPr>
              <a:picLocks noChangeAspect="1"/>
            </p:cNvPicPr>
            <p:nvPr/>
          </p:nvPicPr>
          <p:blipFill rotWithShape="1">
            <a:blip r:embed="rId3" cstate="print">
              <a:alphaModFix/>
              <a:duotone>
                <a:schemeClr val="accent2">
                  <a:shade val="45000"/>
                  <a:satMod val="135000"/>
                </a:schemeClr>
                <a:prstClr val="white"/>
              </a:duotone>
              <a:extLst>
                <a:ext uri="{28A0092B-C50C-407E-A947-70E740481C1C}">
                  <a14:useLocalDpi xmlns:a14="http://schemas.microsoft.com/office/drawing/2010/main"/>
                </a:ext>
              </a:extLst>
            </a:blip>
            <a:srcRect r="28918"/>
            <a:stretch/>
          </p:blipFill>
          <p:spPr>
            <a:xfrm>
              <a:off x="1812510" y="1401866"/>
              <a:ext cx="5326159" cy="1538910"/>
            </a:xfrm>
            <a:prstGeom prst="rect">
              <a:avLst/>
            </a:prstGeom>
          </p:spPr>
        </p:pic>
        <p:cxnSp>
          <p:nvCxnSpPr>
            <p:cNvPr id="67" name="Straight Connector 66">
              <a:extLst>
                <a:ext uri="{FF2B5EF4-FFF2-40B4-BE49-F238E27FC236}">
                  <a16:creationId xmlns:a16="http://schemas.microsoft.com/office/drawing/2014/main" id="{E9B3A248-5502-481B-807A-2E5D9645A549}"/>
                </a:ext>
              </a:extLst>
            </p:cNvPr>
            <p:cNvCxnSpPr/>
            <p:nvPr/>
          </p:nvCxnSpPr>
          <p:spPr bwMode="auto">
            <a:xfrm flipV="1">
              <a:off x="4714022" y="2455808"/>
              <a:ext cx="0" cy="691512"/>
            </a:xfrm>
            <a:prstGeom prst="line">
              <a:avLst/>
            </a:prstGeom>
            <a:solidFill>
              <a:schemeClr val="accent1"/>
            </a:solidFill>
            <a:ln w="19050" cap="flat" cmpd="sng" algn="ctr">
              <a:solidFill>
                <a:schemeClr val="bg1">
                  <a:lumMod val="65000"/>
                </a:schemeClr>
              </a:solidFill>
              <a:prstDash val="solid"/>
              <a:round/>
              <a:headEnd type="none" w="med" len="med"/>
              <a:tailEnd type="oval" w="med" len="med"/>
            </a:ln>
            <a:effectLst/>
          </p:spPr>
        </p:cxnSp>
        <p:cxnSp>
          <p:nvCxnSpPr>
            <p:cNvPr id="68" name="Straight Connector 67">
              <a:extLst>
                <a:ext uri="{FF2B5EF4-FFF2-40B4-BE49-F238E27FC236}">
                  <a16:creationId xmlns:a16="http://schemas.microsoft.com/office/drawing/2014/main" id="{FA0EF3FD-9D04-4712-8E20-50A23AB07C1A}"/>
                </a:ext>
              </a:extLst>
            </p:cNvPr>
            <p:cNvCxnSpPr/>
            <p:nvPr/>
          </p:nvCxnSpPr>
          <p:spPr bwMode="auto">
            <a:xfrm flipV="1">
              <a:off x="3248834" y="1758274"/>
              <a:ext cx="0" cy="1389047"/>
            </a:xfrm>
            <a:prstGeom prst="line">
              <a:avLst/>
            </a:prstGeom>
            <a:solidFill>
              <a:schemeClr val="accent1"/>
            </a:solidFill>
            <a:ln w="19050" cap="flat" cmpd="sng" algn="ctr">
              <a:solidFill>
                <a:schemeClr val="bg1">
                  <a:lumMod val="65000"/>
                </a:schemeClr>
              </a:solidFill>
              <a:prstDash val="solid"/>
              <a:round/>
              <a:headEnd type="none" w="med" len="med"/>
              <a:tailEnd type="oval" w="med" len="med"/>
            </a:ln>
            <a:effectLst/>
          </p:spPr>
        </p:cxnSp>
      </p:grpSp>
      <p:sp>
        <p:nvSpPr>
          <p:cNvPr id="69" name="Rectangle 68">
            <a:extLst>
              <a:ext uri="{FF2B5EF4-FFF2-40B4-BE49-F238E27FC236}">
                <a16:creationId xmlns:a16="http://schemas.microsoft.com/office/drawing/2014/main" id="{8BC8D077-A009-4287-9575-B82B7C06A00B}"/>
              </a:ext>
            </a:extLst>
          </p:cNvPr>
          <p:cNvSpPr/>
          <p:nvPr/>
        </p:nvSpPr>
        <p:spPr>
          <a:xfrm>
            <a:off x="7910471" y="3640155"/>
            <a:ext cx="2518223" cy="147786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GB" dirty="0">
              <a:solidFill>
                <a:srgbClr val="FFFFFF"/>
              </a:solidFill>
              <a:latin typeface="Arial"/>
            </a:endParaRPr>
          </a:p>
        </p:txBody>
      </p:sp>
      <p:sp>
        <p:nvSpPr>
          <p:cNvPr id="70" name="Rectangle 69">
            <a:extLst>
              <a:ext uri="{FF2B5EF4-FFF2-40B4-BE49-F238E27FC236}">
                <a16:creationId xmlns:a16="http://schemas.microsoft.com/office/drawing/2014/main" id="{281C7D7C-488C-463D-B3E8-1098B0FD4FE5}"/>
              </a:ext>
            </a:extLst>
          </p:cNvPr>
          <p:cNvSpPr/>
          <p:nvPr/>
        </p:nvSpPr>
        <p:spPr>
          <a:xfrm>
            <a:off x="7923879" y="4308705"/>
            <a:ext cx="2518223" cy="748136"/>
          </a:xfrm>
          <a:prstGeom prst="rect">
            <a:avLst/>
          </a:prstGeom>
          <a:noFill/>
          <a:ln>
            <a:noFill/>
            <a:tailEnd type="triangle" w="lg" len="lg"/>
          </a:ln>
        </p:spPr>
        <p:style>
          <a:lnRef idx="2">
            <a:schemeClr val="accent2"/>
          </a:lnRef>
          <a:fillRef idx="1">
            <a:schemeClr val="lt1"/>
          </a:fillRef>
          <a:effectRef idx="0">
            <a:schemeClr val="accent2"/>
          </a:effectRef>
          <a:fontRef idx="minor">
            <a:schemeClr val="dk1"/>
          </a:fontRef>
        </p:style>
        <p:txBody>
          <a:bodyPr rtlCol="0" anchor="ctr"/>
          <a:lstStyle/>
          <a:p>
            <a:pPr defTabSz="609570">
              <a:defRPr/>
            </a:pPr>
            <a:r>
              <a:rPr lang="en-GB" sz="1467" b="1" i="1" dirty="0">
                <a:solidFill>
                  <a:srgbClr val="3C0F53"/>
                </a:solidFill>
                <a:latin typeface="Arial"/>
              </a:rPr>
              <a:t>including ATM, BRCA1/2, PALB2, CHEK1/2, RAD51</a:t>
            </a:r>
          </a:p>
        </p:txBody>
      </p:sp>
      <p:sp>
        <p:nvSpPr>
          <p:cNvPr id="71" name="Rectangle 70">
            <a:extLst>
              <a:ext uri="{FF2B5EF4-FFF2-40B4-BE49-F238E27FC236}">
                <a16:creationId xmlns:a16="http://schemas.microsoft.com/office/drawing/2014/main" id="{4075F1E0-F378-4686-8104-FCC6B8B715B6}"/>
              </a:ext>
            </a:extLst>
          </p:cNvPr>
          <p:cNvSpPr/>
          <p:nvPr/>
        </p:nvSpPr>
        <p:spPr>
          <a:xfrm>
            <a:off x="5270838" y="3744409"/>
            <a:ext cx="1531047" cy="458416"/>
          </a:xfrm>
          <a:prstGeom prst="rect">
            <a:avLst/>
          </a:prstGeom>
          <a:noFill/>
          <a:ln>
            <a:noFill/>
            <a:tailEnd type="triangle" w="lg" len="lg"/>
          </a:ln>
        </p:spPr>
        <p:style>
          <a:lnRef idx="2">
            <a:schemeClr val="accent2"/>
          </a:lnRef>
          <a:fillRef idx="1">
            <a:schemeClr val="lt1"/>
          </a:fillRef>
          <a:effectRef idx="0">
            <a:schemeClr val="accent2"/>
          </a:effectRef>
          <a:fontRef idx="minor">
            <a:schemeClr val="dk1"/>
          </a:fontRef>
        </p:style>
        <p:txBody>
          <a:bodyPr rtlCol="0" anchor="ctr"/>
          <a:lstStyle/>
          <a:p>
            <a:pPr algn="ctr" defTabSz="609570">
              <a:defRPr/>
            </a:pPr>
            <a:r>
              <a:rPr lang="en-GB" sz="1400" b="1" i="1" dirty="0">
                <a:solidFill>
                  <a:srgbClr val="3C0F53"/>
                </a:solidFill>
                <a:latin typeface="Arial"/>
                <a:cs typeface="Arial" panose="020B0604020202020204" pitchFamily="34" charset="0"/>
              </a:rPr>
              <a:t>(including MSH2 MLH1)</a:t>
            </a:r>
          </a:p>
        </p:txBody>
      </p:sp>
      <p:sp>
        <p:nvSpPr>
          <p:cNvPr id="72" name="Rectangle: Single Corner Rounded 71">
            <a:extLst>
              <a:ext uri="{FF2B5EF4-FFF2-40B4-BE49-F238E27FC236}">
                <a16:creationId xmlns:a16="http://schemas.microsoft.com/office/drawing/2014/main" id="{10ECD9CE-FB89-42E3-8B58-55632BA4B1BB}"/>
              </a:ext>
            </a:extLst>
          </p:cNvPr>
          <p:cNvSpPr/>
          <p:nvPr/>
        </p:nvSpPr>
        <p:spPr>
          <a:xfrm>
            <a:off x="1726007" y="5213967"/>
            <a:ext cx="8739987" cy="707886"/>
          </a:xfrm>
          <a:prstGeom prst="round1Rect">
            <a:avLst>
              <a:gd name="adj" fmla="val 27580"/>
            </a:avLst>
          </a:prstGeom>
          <a:solidFill>
            <a:schemeClr val="accent1"/>
          </a:solidFill>
          <a:ln>
            <a:solidFill>
              <a:schemeClr val="accent2"/>
            </a:solidFill>
          </a:ln>
        </p:spPr>
        <p:txBody>
          <a:bodyPr wrap="square" anchor="ctr">
            <a:spAutoFit/>
          </a:bodyPr>
          <a:lstStyle/>
          <a:p>
            <a:pPr algn="ctr" defTabSz="914354">
              <a:defRPr/>
            </a:pPr>
            <a:r>
              <a:rPr lang="en-GB" sz="2000" b="1" dirty="0">
                <a:solidFill>
                  <a:srgbClr val="FFFFFF"/>
                </a:solidFill>
                <a:latin typeface="Arial"/>
              </a:rPr>
              <a:t>Homologous recombination repair (HRR)</a:t>
            </a:r>
            <a:br>
              <a:rPr lang="en-GB" sz="2000" b="1" dirty="0">
                <a:solidFill>
                  <a:srgbClr val="FFFFFF"/>
                </a:solidFill>
                <a:latin typeface="Arial"/>
              </a:rPr>
            </a:br>
            <a:r>
              <a:rPr lang="en-GB" sz="2000" b="1" dirty="0">
                <a:solidFill>
                  <a:srgbClr val="FFFFFF"/>
                </a:solidFill>
                <a:latin typeface="Arial"/>
              </a:rPr>
              <a:t>is a key mechanism for the repair of DNA double strand breaks</a:t>
            </a:r>
            <a:r>
              <a:rPr lang="en-GB" sz="2000" b="1" baseline="30000" dirty="0">
                <a:solidFill>
                  <a:srgbClr val="FFFFFF"/>
                </a:solidFill>
                <a:latin typeface="Arial"/>
              </a:rPr>
              <a:t>1,2</a:t>
            </a:r>
          </a:p>
        </p:txBody>
      </p:sp>
      <p:cxnSp>
        <p:nvCxnSpPr>
          <p:cNvPr id="73" name="Straight Connector 72">
            <a:extLst>
              <a:ext uri="{FF2B5EF4-FFF2-40B4-BE49-F238E27FC236}">
                <a16:creationId xmlns:a16="http://schemas.microsoft.com/office/drawing/2014/main" id="{01829C2E-1727-4786-A620-0A194B2D8B92}"/>
              </a:ext>
            </a:extLst>
          </p:cNvPr>
          <p:cNvCxnSpPr/>
          <p:nvPr/>
        </p:nvCxnSpPr>
        <p:spPr>
          <a:xfrm>
            <a:off x="8018214" y="3787477"/>
            <a:ext cx="430687"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518204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E8F1AE-CF62-0E13-CB3A-EC161CB732F7}"/>
              </a:ext>
            </a:extLst>
          </p:cNvPr>
          <p:cNvSpPr>
            <a:spLocks noGrp="1"/>
          </p:cNvSpPr>
          <p:nvPr>
            <p:ph type="sldNum" sz="quarter" idx="4"/>
          </p:nvPr>
        </p:nvSpPr>
        <p:spPr>
          <a:xfrm>
            <a:off x="10800523" y="6428359"/>
            <a:ext cx="781877" cy="365125"/>
          </a:xfrm>
        </p:spPr>
        <p:txBody>
          <a:bodyPr/>
          <a:lstStyle/>
          <a:p>
            <a:pPr lvl="0"/>
            <a:fld id="{BFA706C6-D711-4242-A134-64C755FD7D46}" type="slidenum">
              <a:rPr lang="en-GB" noProof="0" smtClean="0"/>
              <a:pPr lvl="0"/>
              <a:t>56</a:t>
            </a:fld>
            <a:endParaRPr lang="en-GB" noProof="0" dirty="0"/>
          </a:p>
        </p:txBody>
      </p:sp>
      <p:sp>
        <p:nvSpPr>
          <p:cNvPr id="7" name="Content Placeholder 6">
            <a:extLst>
              <a:ext uri="{FF2B5EF4-FFF2-40B4-BE49-F238E27FC236}">
                <a16:creationId xmlns:a16="http://schemas.microsoft.com/office/drawing/2014/main" id="{B000D341-A783-A580-7D23-26E5904F0A7A}"/>
              </a:ext>
            </a:extLst>
          </p:cNvPr>
          <p:cNvSpPr>
            <a:spLocks noGrp="1"/>
          </p:cNvSpPr>
          <p:nvPr>
            <p:ph sz="quarter" idx="15"/>
          </p:nvPr>
        </p:nvSpPr>
        <p:spPr>
          <a:xfrm>
            <a:off x="620183" y="6356351"/>
            <a:ext cx="10180339" cy="365125"/>
          </a:xfrm>
        </p:spPr>
        <p:txBody>
          <a:bodyPr/>
          <a:lstStyle/>
          <a:p>
            <a:r>
              <a:rPr lang="en-GB" dirty="0"/>
              <a:t>Bilkey GA, et al. Front Public Health. 2019;7:40; Katsanis SH and Katsanis N. Nat Rev Genet. 2013;14(6):415-26 </a:t>
            </a:r>
          </a:p>
        </p:txBody>
      </p:sp>
      <p:sp>
        <p:nvSpPr>
          <p:cNvPr id="2" name="Title 1">
            <a:extLst>
              <a:ext uri="{FF2B5EF4-FFF2-40B4-BE49-F238E27FC236}">
                <a16:creationId xmlns:a16="http://schemas.microsoft.com/office/drawing/2014/main" id="{3A4C6DC3-5693-F641-A82E-E8F38F88F6E0}"/>
              </a:ext>
            </a:extLst>
          </p:cNvPr>
          <p:cNvSpPr>
            <a:spLocks noGrp="1"/>
          </p:cNvSpPr>
          <p:nvPr>
            <p:ph type="title"/>
          </p:nvPr>
        </p:nvSpPr>
        <p:spPr>
          <a:xfrm>
            <a:off x="619201" y="259200"/>
            <a:ext cx="10963199" cy="864000"/>
          </a:xfrm>
        </p:spPr>
        <p:txBody>
          <a:bodyPr/>
          <a:lstStyle/>
          <a:p>
            <a:r>
              <a:rPr lang="en-GB" dirty="0"/>
              <a:t>Genetic Testing Informs Decision Making</a:t>
            </a:r>
          </a:p>
        </p:txBody>
      </p:sp>
      <p:sp>
        <p:nvSpPr>
          <p:cNvPr id="9" name="Content Placeholder 8">
            <a:extLst>
              <a:ext uri="{FF2B5EF4-FFF2-40B4-BE49-F238E27FC236}">
                <a16:creationId xmlns:a16="http://schemas.microsoft.com/office/drawing/2014/main" id="{08E78A1F-6639-A131-594A-23A3D1A7C39F}"/>
              </a:ext>
            </a:extLst>
          </p:cNvPr>
          <p:cNvSpPr>
            <a:spLocks noGrp="1"/>
          </p:cNvSpPr>
          <p:nvPr>
            <p:ph sz="quarter" idx="12"/>
          </p:nvPr>
        </p:nvSpPr>
        <p:spPr>
          <a:xfrm>
            <a:off x="620184" y="3107417"/>
            <a:ext cx="4928000" cy="4525200"/>
          </a:xfrm>
        </p:spPr>
        <p:txBody>
          <a:bodyPr/>
          <a:lstStyle/>
          <a:p>
            <a:pPr marL="0" indent="0">
              <a:spcBef>
                <a:spcPts val="600"/>
              </a:spcBef>
              <a:buNone/>
            </a:pPr>
            <a:r>
              <a:rPr lang="en-GB" b="1" dirty="0">
                <a:solidFill>
                  <a:schemeClr val="accent1"/>
                </a:solidFill>
              </a:rPr>
              <a:t>Clinical questions and decisions:</a:t>
            </a:r>
          </a:p>
          <a:p>
            <a:pPr>
              <a:spcBef>
                <a:spcPts val="600"/>
              </a:spcBef>
            </a:pPr>
            <a:r>
              <a:rPr lang="en-GB" dirty="0"/>
              <a:t>Understanding familial risk (germline mutations)</a:t>
            </a:r>
          </a:p>
          <a:p>
            <a:pPr>
              <a:spcBef>
                <a:spcPts val="600"/>
              </a:spcBef>
            </a:pPr>
            <a:r>
              <a:rPr lang="en-GB" dirty="0"/>
              <a:t>Estimating disease prognosis</a:t>
            </a:r>
          </a:p>
          <a:p>
            <a:pPr>
              <a:spcBef>
                <a:spcPts val="600"/>
              </a:spcBef>
            </a:pPr>
            <a:r>
              <a:rPr lang="en-GB" dirty="0"/>
              <a:t>Informing treatment decisions, including eligibility for clinical trials</a:t>
            </a:r>
          </a:p>
          <a:p>
            <a:pPr>
              <a:spcBef>
                <a:spcPts val="600"/>
              </a:spcBef>
            </a:pPr>
            <a:r>
              <a:rPr lang="en-GB" dirty="0"/>
              <a:t>Evaluating genomic alterations for other research purposes</a:t>
            </a:r>
          </a:p>
        </p:txBody>
      </p:sp>
      <p:sp>
        <p:nvSpPr>
          <p:cNvPr id="17" name="Content Placeholder 8">
            <a:extLst>
              <a:ext uri="{FF2B5EF4-FFF2-40B4-BE49-F238E27FC236}">
                <a16:creationId xmlns:a16="http://schemas.microsoft.com/office/drawing/2014/main" id="{4657B174-DDBF-63CD-DE24-0A10BE81C0D8}"/>
              </a:ext>
            </a:extLst>
          </p:cNvPr>
          <p:cNvSpPr txBox="1">
            <a:spLocks/>
          </p:cNvSpPr>
          <p:nvPr/>
        </p:nvSpPr>
        <p:spPr>
          <a:xfrm>
            <a:off x="5910641" y="3107417"/>
            <a:ext cx="4928000" cy="4525200"/>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Arial"/>
              <a:buNone/>
            </a:pPr>
            <a:r>
              <a:rPr lang="en-GB" b="1" dirty="0">
                <a:solidFill>
                  <a:schemeClr val="accent1"/>
                </a:solidFill>
              </a:rPr>
              <a:t>Testing considerations:</a:t>
            </a:r>
          </a:p>
          <a:p>
            <a:pPr>
              <a:spcBef>
                <a:spcPts val="600"/>
              </a:spcBef>
            </a:pPr>
            <a:r>
              <a:rPr lang="en-GB" dirty="0"/>
              <a:t>Technical limitation and sample availability</a:t>
            </a:r>
          </a:p>
          <a:p>
            <a:pPr>
              <a:spcBef>
                <a:spcPts val="600"/>
              </a:spcBef>
            </a:pPr>
            <a:r>
              <a:rPr lang="en-GB" dirty="0"/>
              <a:t>Detection of germline only, or both germline and somatic mutations</a:t>
            </a:r>
          </a:p>
          <a:p>
            <a:pPr>
              <a:spcBef>
                <a:spcPts val="600"/>
              </a:spcBef>
            </a:pPr>
            <a:r>
              <a:rPr lang="en-GB" dirty="0"/>
              <a:t>Test availability/access</a:t>
            </a:r>
          </a:p>
          <a:p>
            <a:pPr>
              <a:spcBef>
                <a:spcPts val="600"/>
              </a:spcBef>
            </a:pPr>
            <a:r>
              <a:rPr lang="en-GB" dirty="0"/>
              <a:t>Turnaround time</a:t>
            </a:r>
          </a:p>
          <a:p>
            <a:pPr>
              <a:spcBef>
                <a:spcPts val="600"/>
              </a:spcBef>
            </a:pPr>
            <a:r>
              <a:rPr lang="en-GB" dirty="0"/>
              <a:t>Access to and availability of testing </a:t>
            </a:r>
            <a:br>
              <a:rPr lang="en-GB" dirty="0"/>
            </a:br>
            <a:r>
              <a:rPr lang="en-GB" dirty="0"/>
              <a:t>and genetic counselling</a:t>
            </a:r>
          </a:p>
        </p:txBody>
      </p:sp>
      <p:grpSp>
        <p:nvGrpSpPr>
          <p:cNvPr id="19" name="Group 18">
            <a:extLst>
              <a:ext uri="{FF2B5EF4-FFF2-40B4-BE49-F238E27FC236}">
                <a16:creationId xmlns:a16="http://schemas.microsoft.com/office/drawing/2014/main" id="{FE07C033-B096-932B-D5FA-9E4B471189EB}"/>
              </a:ext>
            </a:extLst>
          </p:cNvPr>
          <p:cNvGrpSpPr/>
          <p:nvPr/>
        </p:nvGrpSpPr>
        <p:grpSpPr>
          <a:xfrm>
            <a:off x="663025" y="1436768"/>
            <a:ext cx="10175616" cy="1099556"/>
            <a:chOff x="663025" y="1436768"/>
            <a:chExt cx="9644201" cy="1099556"/>
          </a:xfrm>
        </p:grpSpPr>
        <p:sp>
          <p:nvSpPr>
            <p:cNvPr id="20" name="Freeform 19">
              <a:extLst>
                <a:ext uri="{FF2B5EF4-FFF2-40B4-BE49-F238E27FC236}">
                  <a16:creationId xmlns:a16="http://schemas.microsoft.com/office/drawing/2014/main" id="{E66FE58A-BAF7-A28C-BCCA-5B82A556B81D}"/>
                </a:ext>
              </a:extLst>
            </p:cNvPr>
            <p:cNvSpPr/>
            <p:nvPr/>
          </p:nvSpPr>
          <p:spPr>
            <a:xfrm>
              <a:off x="663025" y="1436768"/>
              <a:ext cx="2748890" cy="1099556"/>
            </a:xfrm>
            <a:custGeom>
              <a:avLst/>
              <a:gdLst>
                <a:gd name="connsiteX0" fmla="*/ 0 w 2748890"/>
                <a:gd name="connsiteY0" fmla="*/ 0 h 1099556"/>
                <a:gd name="connsiteX1" fmla="*/ 2199112 w 2748890"/>
                <a:gd name="connsiteY1" fmla="*/ 0 h 1099556"/>
                <a:gd name="connsiteX2" fmla="*/ 2748890 w 2748890"/>
                <a:gd name="connsiteY2" fmla="*/ 549778 h 1099556"/>
                <a:gd name="connsiteX3" fmla="*/ 2199112 w 2748890"/>
                <a:gd name="connsiteY3" fmla="*/ 1099556 h 1099556"/>
                <a:gd name="connsiteX4" fmla="*/ 0 w 2748890"/>
                <a:gd name="connsiteY4" fmla="*/ 1099556 h 1099556"/>
                <a:gd name="connsiteX5" fmla="*/ 549778 w 2748890"/>
                <a:gd name="connsiteY5" fmla="*/ 549778 h 1099556"/>
                <a:gd name="connsiteX6" fmla="*/ 0 w 2748890"/>
                <a:gd name="connsiteY6" fmla="*/ 0 h 10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890" h="1099556">
                  <a:moveTo>
                    <a:pt x="0" y="0"/>
                  </a:moveTo>
                  <a:lnTo>
                    <a:pt x="2199112" y="0"/>
                  </a:lnTo>
                  <a:lnTo>
                    <a:pt x="2748890" y="549778"/>
                  </a:lnTo>
                  <a:lnTo>
                    <a:pt x="2199112" y="1099556"/>
                  </a:lnTo>
                  <a:lnTo>
                    <a:pt x="0" y="1099556"/>
                  </a:lnTo>
                  <a:lnTo>
                    <a:pt x="549778" y="54977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87" tIns="24003" rIns="573781" bIns="24003" numCol="1" spcCol="1270" anchor="ctr" anchorCtr="0">
              <a:noAutofit/>
            </a:bodyPr>
            <a:lstStyle/>
            <a:p>
              <a:pPr marL="0" lvl="0" indent="0" algn="ctr" defTabSz="8001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Clinical </a:t>
              </a:r>
              <a:br>
                <a:rPr lang="en-GB" sz="2000" kern="1200" dirty="0">
                  <a:latin typeface="Arial" panose="020B0604020202020204" pitchFamily="34" charset="0"/>
                  <a:cs typeface="Arial" panose="020B0604020202020204" pitchFamily="34" charset="0"/>
                </a:rPr>
              </a:br>
              <a:r>
                <a:rPr lang="en-GB" sz="2000" kern="1200" dirty="0">
                  <a:latin typeface="Arial" panose="020B0604020202020204" pitchFamily="34" charset="0"/>
                  <a:cs typeface="Arial" panose="020B0604020202020204" pitchFamily="34" charset="0"/>
                </a:rPr>
                <a:t>question</a:t>
              </a:r>
            </a:p>
          </p:txBody>
        </p:sp>
        <p:sp>
          <p:nvSpPr>
            <p:cNvPr id="21" name="Freeform 20">
              <a:extLst>
                <a:ext uri="{FF2B5EF4-FFF2-40B4-BE49-F238E27FC236}">
                  <a16:creationId xmlns:a16="http://schemas.microsoft.com/office/drawing/2014/main" id="{4DCFE553-E868-7870-89C7-AEDF437375B1}"/>
                </a:ext>
              </a:extLst>
            </p:cNvPr>
            <p:cNvSpPr/>
            <p:nvPr/>
          </p:nvSpPr>
          <p:spPr>
            <a:xfrm>
              <a:off x="2961462" y="1436768"/>
              <a:ext cx="2748890" cy="1099556"/>
            </a:xfrm>
            <a:custGeom>
              <a:avLst/>
              <a:gdLst>
                <a:gd name="connsiteX0" fmla="*/ 0 w 2748890"/>
                <a:gd name="connsiteY0" fmla="*/ 0 h 1099556"/>
                <a:gd name="connsiteX1" fmla="*/ 2199112 w 2748890"/>
                <a:gd name="connsiteY1" fmla="*/ 0 h 1099556"/>
                <a:gd name="connsiteX2" fmla="*/ 2748890 w 2748890"/>
                <a:gd name="connsiteY2" fmla="*/ 549778 h 1099556"/>
                <a:gd name="connsiteX3" fmla="*/ 2199112 w 2748890"/>
                <a:gd name="connsiteY3" fmla="*/ 1099556 h 1099556"/>
                <a:gd name="connsiteX4" fmla="*/ 0 w 2748890"/>
                <a:gd name="connsiteY4" fmla="*/ 1099556 h 1099556"/>
                <a:gd name="connsiteX5" fmla="*/ 549778 w 2748890"/>
                <a:gd name="connsiteY5" fmla="*/ 549778 h 1099556"/>
                <a:gd name="connsiteX6" fmla="*/ 0 w 2748890"/>
                <a:gd name="connsiteY6" fmla="*/ 0 h 10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890" h="1099556">
                  <a:moveTo>
                    <a:pt x="0" y="0"/>
                  </a:moveTo>
                  <a:lnTo>
                    <a:pt x="2199112" y="0"/>
                  </a:lnTo>
                  <a:lnTo>
                    <a:pt x="2748890" y="549778"/>
                  </a:lnTo>
                  <a:lnTo>
                    <a:pt x="2199112" y="1099556"/>
                  </a:lnTo>
                  <a:lnTo>
                    <a:pt x="0" y="1099556"/>
                  </a:lnTo>
                  <a:lnTo>
                    <a:pt x="549778" y="549778"/>
                  </a:lnTo>
                  <a:lnTo>
                    <a:pt x="0" y="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87" tIns="24003" rIns="573781" bIns="24003" numCol="1" spcCol="1270" anchor="ctr" anchorCtr="0">
              <a:noAutofit/>
            </a:bodyPr>
            <a:lstStyle/>
            <a:p>
              <a:pPr marL="0" lvl="0" indent="0" algn="ctr" defTabSz="8001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Test </a:t>
              </a:r>
              <a:br>
                <a:rPr lang="en-GB" sz="2000" kern="1200" dirty="0">
                  <a:latin typeface="Arial" panose="020B0604020202020204" pitchFamily="34" charset="0"/>
                  <a:cs typeface="Arial" panose="020B0604020202020204" pitchFamily="34" charset="0"/>
                </a:rPr>
              </a:br>
              <a:r>
                <a:rPr lang="en-GB" sz="2000" kern="1200" dirty="0">
                  <a:latin typeface="Arial" panose="020B0604020202020204" pitchFamily="34" charset="0"/>
                  <a:cs typeface="Arial" panose="020B0604020202020204" pitchFamily="34" charset="0"/>
                </a:rPr>
                <a:t>selection</a:t>
              </a:r>
            </a:p>
          </p:txBody>
        </p:sp>
        <p:sp>
          <p:nvSpPr>
            <p:cNvPr id="22" name="Freeform 21">
              <a:extLst>
                <a:ext uri="{FF2B5EF4-FFF2-40B4-BE49-F238E27FC236}">
                  <a16:creationId xmlns:a16="http://schemas.microsoft.com/office/drawing/2014/main" id="{BAC47851-694A-85E1-CB11-DF07075E0341}"/>
                </a:ext>
              </a:extLst>
            </p:cNvPr>
            <p:cNvSpPr/>
            <p:nvPr/>
          </p:nvSpPr>
          <p:spPr>
            <a:xfrm>
              <a:off x="5259899" y="1436768"/>
              <a:ext cx="2748890" cy="1099556"/>
            </a:xfrm>
            <a:custGeom>
              <a:avLst/>
              <a:gdLst>
                <a:gd name="connsiteX0" fmla="*/ 0 w 2748890"/>
                <a:gd name="connsiteY0" fmla="*/ 0 h 1099556"/>
                <a:gd name="connsiteX1" fmla="*/ 2199112 w 2748890"/>
                <a:gd name="connsiteY1" fmla="*/ 0 h 1099556"/>
                <a:gd name="connsiteX2" fmla="*/ 2748890 w 2748890"/>
                <a:gd name="connsiteY2" fmla="*/ 549778 h 1099556"/>
                <a:gd name="connsiteX3" fmla="*/ 2199112 w 2748890"/>
                <a:gd name="connsiteY3" fmla="*/ 1099556 h 1099556"/>
                <a:gd name="connsiteX4" fmla="*/ 0 w 2748890"/>
                <a:gd name="connsiteY4" fmla="*/ 1099556 h 1099556"/>
                <a:gd name="connsiteX5" fmla="*/ 549778 w 2748890"/>
                <a:gd name="connsiteY5" fmla="*/ 549778 h 1099556"/>
                <a:gd name="connsiteX6" fmla="*/ 0 w 2748890"/>
                <a:gd name="connsiteY6" fmla="*/ 0 h 10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890" h="1099556">
                  <a:moveTo>
                    <a:pt x="0" y="0"/>
                  </a:moveTo>
                  <a:lnTo>
                    <a:pt x="2199112" y="0"/>
                  </a:lnTo>
                  <a:lnTo>
                    <a:pt x="2748890" y="549778"/>
                  </a:lnTo>
                  <a:lnTo>
                    <a:pt x="2199112" y="1099556"/>
                  </a:lnTo>
                  <a:lnTo>
                    <a:pt x="0" y="1099556"/>
                  </a:lnTo>
                  <a:lnTo>
                    <a:pt x="549778" y="549778"/>
                  </a:lnTo>
                  <a:lnTo>
                    <a:pt x="0" y="0"/>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87" tIns="24003" rIns="432000" bIns="24003" numCol="1" spcCol="1270" anchor="ctr" anchorCtr="0">
              <a:noAutofit/>
            </a:bodyPr>
            <a:lstStyle/>
            <a:p>
              <a:pPr marL="0" lvl="0" indent="0" algn="ctr" defTabSz="8001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Test implementation &amp; results</a:t>
              </a:r>
            </a:p>
          </p:txBody>
        </p:sp>
        <p:sp>
          <p:nvSpPr>
            <p:cNvPr id="23" name="Freeform 22">
              <a:extLst>
                <a:ext uri="{FF2B5EF4-FFF2-40B4-BE49-F238E27FC236}">
                  <a16:creationId xmlns:a16="http://schemas.microsoft.com/office/drawing/2014/main" id="{9B56DED1-E00F-8B09-7EC4-E7921CC9FE7D}"/>
                </a:ext>
              </a:extLst>
            </p:cNvPr>
            <p:cNvSpPr/>
            <p:nvPr/>
          </p:nvSpPr>
          <p:spPr>
            <a:xfrm>
              <a:off x="7558336" y="1436768"/>
              <a:ext cx="2748890" cy="1099556"/>
            </a:xfrm>
            <a:custGeom>
              <a:avLst/>
              <a:gdLst>
                <a:gd name="connsiteX0" fmla="*/ 0 w 2748890"/>
                <a:gd name="connsiteY0" fmla="*/ 0 h 1099556"/>
                <a:gd name="connsiteX1" fmla="*/ 2199112 w 2748890"/>
                <a:gd name="connsiteY1" fmla="*/ 0 h 1099556"/>
                <a:gd name="connsiteX2" fmla="*/ 2748890 w 2748890"/>
                <a:gd name="connsiteY2" fmla="*/ 549778 h 1099556"/>
                <a:gd name="connsiteX3" fmla="*/ 2199112 w 2748890"/>
                <a:gd name="connsiteY3" fmla="*/ 1099556 h 1099556"/>
                <a:gd name="connsiteX4" fmla="*/ 0 w 2748890"/>
                <a:gd name="connsiteY4" fmla="*/ 1099556 h 1099556"/>
                <a:gd name="connsiteX5" fmla="*/ 549778 w 2748890"/>
                <a:gd name="connsiteY5" fmla="*/ 549778 h 1099556"/>
                <a:gd name="connsiteX6" fmla="*/ 0 w 2748890"/>
                <a:gd name="connsiteY6" fmla="*/ 0 h 109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890" h="1099556">
                  <a:moveTo>
                    <a:pt x="0" y="0"/>
                  </a:moveTo>
                  <a:lnTo>
                    <a:pt x="2199112" y="0"/>
                  </a:lnTo>
                  <a:lnTo>
                    <a:pt x="2748890" y="549778"/>
                  </a:lnTo>
                  <a:lnTo>
                    <a:pt x="2199112" y="1099556"/>
                  </a:lnTo>
                  <a:lnTo>
                    <a:pt x="0" y="1099556"/>
                  </a:lnTo>
                  <a:lnTo>
                    <a:pt x="549778" y="549778"/>
                  </a:lnTo>
                  <a:lnTo>
                    <a:pt x="0" y="0"/>
                  </a:lnTo>
                  <a:close/>
                </a:path>
              </a:pathLst>
            </a:custGeom>
            <a:solidFill>
              <a:schemeClr val="accent5">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1787" tIns="24003" rIns="573781" bIns="24003" numCol="1" spcCol="1270" anchor="ctr" anchorCtr="0">
              <a:noAutofit/>
            </a:bodyPr>
            <a:lstStyle/>
            <a:p>
              <a:pPr marL="0" lvl="0" indent="0" algn="ctr" defTabSz="8001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Clinical </a:t>
              </a:r>
              <a:br>
                <a:rPr lang="en-GB" sz="2000" kern="1200" dirty="0">
                  <a:latin typeface="Arial" panose="020B0604020202020204" pitchFamily="34" charset="0"/>
                  <a:cs typeface="Arial" panose="020B0604020202020204" pitchFamily="34" charset="0"/>
                </a:rPr>
              </a:br>
              <a:r>
                <a:rPr lang="en-GB" sz="2000" kern="1200" dirty="0">
                  <a:latin typeface="Arial" panose="020B0604020202020204" pitchFamily="34" charset="0"/>
                  <a:cs typeface="Arial" panose="020B0604020202020204" pitchFamily="34" charset="0"/>
                </a:rPr>
                <a:t>decision</a:t>
              </a:r>
            </a:p>
          </p:txBody>
        </p:sp>
      </p:grpSp>
      <p:grpSp>
        <p:nvGrpSpPr>
          <p:cNvPr id="31" name="Group 30">
            <a:extLst>
              <a:ext uri="{FF2B5EF4-FFF2-40B4-BE49-F238E27FC236}">
                <a16:creationId xmlns:a16="http://schemas.microsoft.com/office/drawing/2014/main" id="{E11C2597-362C-226B-D13E-1C0604CA5A82}"/>
              </a:ext>
            </a:extLst>
          </p:cNvPr>
          <p:cNvGrpSpPr/>
          <p:nvPr/>
        </p:nvGrpSpPr>
        <p:grpSpPr>
          <a:xfrm>
            <a:off x="2113005" y="2548116"/>
            <a:ext cx="7297867" cy="288000"/>
            <a:chOff x="2113005" y="2548116"/>
            <a:chExt cx="7297867" cy="288000"/>
          </a:xfrm>
        </p:grpSpPr>
        <p:cxnSp>
          <p:nvCxnSpPr>
            <p:cNvPr id="25" name="Straight Connector 24">
              <a:extLst>
                <a:ext uri="{FF2B5EF4-FFF2-40B4-BE49-F238E27FC236}">
                  <a16:creationId xmlns:a16="http://schemas.microsoft.com/office/drawing/2014/main" id="{BFF63671-56E4-E571-1172-ABBC6F2E4079}"/>
                </a:ext>
              </a:extLst>
            </p:cNvPr>
            <p:cNvCxnSpPr/>
            <p:nvPr/>
          </p:nvCxnSpPr>
          <p:spPr>
            <a:xfrm>
              <a:off x="2157455" y="2821889"/>
              <a:ext cx="7253417" cy="0"/>
            </a:xfrm>
            <a:prstGeom prst="line">
              <a:avLst/>
            </a:prstGeom>
            <a:ln>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1554390-C143-CF06-C17B-ECCAA56609A1}"/>
                </a:ext>
              </a:extLst>
            </p:cNvPr>
            <p:cNvCxnSpPr>
              <a:cxnSpLocks/>
            </p:cNvCxnSpPr>
            <p:nvPr/>
          </p:nvCxnSpPr>
          <p:spPr>
            <a:xfrm>
              <a:off x="2113005" y="2548116"/>
              <a:ext cx="0" cy="288000"/>
            </a:xfrm>
            <a:prstGeom prst="line">
              <a:avLst/>
            </a:prstGeom>
            <a:ln>
              <a:solidFill>
                <a:schemeClr val="accent6"/>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2C3D1FD-5E6D-668F-A01C-20E4AD2276FC}"/>
                </a:ext>
              </a:extLst>
            </p:cNvPr>
            <p:cNvCxnSpPr>
              <a:cxnSpLocks/>
            </p:cNvCxnSpPr>
            <p:nvPr/>
          </p:nvCxnSpPr>
          <p:spPr>
            <a:xfrm>
              <a:off x="9409155" y="2548116"/>
              <a:ext cx="0" cy="288000"/>
            </a:xfrm>
            <a:prstGeom prst="line">
              <a:avLst/>
            </a:prstGeom>
            <a:ln>
              <a:solidFill>
                <a:schemeClr val="accent6"/>
              </a:solidFill>
              <a:prstDash val="sysDash"/>
              <a:headEnd type="triangl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4541206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76B0FBE-EAD4-C24A-AA32-83B28540E39E}"/>
              </a:ext>
            </a:extLst>
          </p:cNvPr>
          <p:cNvSpPr>
            <a:spLocks noGrp="1"/>
          </p:cNvSpPr>
          <p:nvPr>
            <p:ph sz="quarter" idx="12"/>
          </p:nvPr>
        </p:nvSpPr>
        <p:spPr>
          <a:xfrm>
            <a:off x="620713" y="1596657"/>
            <a:ext cx="5907335" cy="4354881"/>
          </a:xfrm>
        </p:spPr>
        <p:txBody>
          <a:bodyPr/>
          <a:lstStyle/>
          <a:p>
            <a:r>
              <a:rPr lang="en-GB" b="1" noProof="0" dirty="0">
                <a:solidFill>
                  <a:schemeClr val="accent1"/>
                </a:solidFill>
              </a:rPr>
              <a:t>~23% </a:t>
            </a:r>
            <a:r>
              <a:rPr lang="en-GB" noProof="0" dirty="0"/>
              <a:t>of men with mCRPC have DNA repair pathway aberrations</a:t>
            </a:r>
          </a:p>
          <a:p>
            <a:r>
              <a:rPr lang="en-GB" noProof="0" dirty="0"/>
              <a:t>The incidence of DNA repair alterations is higher in men with </a:t>
            </a:r>
            <a:r>
              <a:rPr lang="en-GB" b="1" noProof="0" dirty="0">
                <a:solidFill>
                  <a:schemeClr val="accent1"/>
                </a:solidFill>
              </a:rPr>
              <a:t>metastatic prostate cancer </a:t>
            </a:r>
            <a:r>
              <a:rPr lang="en-GB" noProof="0" dirty="0"/>
              <a:t>than those with </a:t>
            </a:r>
            <a:r>
              <a:rPr lang="en-GB" b="1" noProof="0" dirty="0">
                <a:solidFill>
                  <a:schemeClr val="accent1"/>
                </a:solidFill>
              </a:rPr>
              <a:t>localised disease</a:t>
            </a:r>
          </a:p>
          <a:p>
            <a:endParaRPr lang="en-GB" noProof="0" dirty="0"/>
          </a:p>
        </p:txBody>
      </p:sp>
      <p:sp>
        <p:nvSpPr>
          <p:cNvPr id="2" name="Title 1"/>
          <p:cNvSpPr>
            <a:spLocks noGrp="1"/>
          </p:cNvSpPr>
          <p:nvPr>
            <p:ph type="title"/>
          </p:nvPr>
        </p:nvSpPr>
        <p:spPr>
          <a:xfrm>
            <a:off x="619201" y="259200"/>
            <a:ext cx="10963199" cy="864000"/>
          </a:xfrm>
        </p:spPr>
        <p:txBody>
          <a:bodyPr>
            <a:noAutofit/>
          </a:bodyPr>
          <a:lstStyle/>
          <a:p>
            <a:r>
              <a:rPr lang="en-GB" noProof="0" dirty="0"/>
              <a:t>DNA Repair Alterations are Common in Advanced Prostate Cancer</a:t>
            </a:r>
          </a:p>
        </p:txBody>
      </p:sp>
      <p:sp>
        <p:nvSpPr>
          <p:cNvPr id="4" name="Slide Number Placeholder 3">
            <a:extLst>
              <a:ext uri="{FF2B5EF4-FFF2-40B4-BE49-F238E27FC236}">
                <a16:creationId xmlns:a16="http://schemas.microsoft.com/office/drawing/2014/main" id="{46A23768-5508-F84C-85F7-BA5AF4A76302}"/>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57</a:t>
            </a:fld>
            <a:endParaRPr lang="en-GB" dirty="0"/>
          </a:p>
        </p:txBody>
      </p:sp>
      <p:sp>
        <p:nvSpPr>
          <p:cNvPr id="19" name="Content Placeholder 18">
            <a:extLst>
              <a:ext uri="{FF2B5EF4-FFF2-40B4-BE49-F238E27FC236}">
                <a16:creationId xmlns:a16="http://schemas.microsoft.com/office/drawing/2014/main" id="{83403F6E-8BC2-EC4D-8218-A32020E7F6F2}"/>
              </a:ext>
            </a:extLst>
          </p:cNvPr>
          <p:cNvSpPr>
            <a:spLocks noGrp="1"/>
          </p:cNvSpPr>
          <p:nvPr>
            <p:ph sz="quarter" idx="15"/>
          </p:nvPr>
        </p:nvSpPr>
        <p:spPr>
          <a:xfrm>
            <a:off x="620183" y="6356351"/>
            <a:ext cx="10180339" cy="365125"/>
          </a:xfrm>
        </p:spPr>
        <p:txBody>
          <a:bodyPr/>
          <a:lstStyle/>
          <a:p>
            <a:r>
              <a:rPr lang="en-GB" noProof="0" dirty="0">
                <a:solidFill>
                  <a:schemeClr val="tx2"/>
                </a:solidFill>
              </a:rPr>
              <a:t>LOH, loss of heterozygosity; mCRPC, metastatic castration resistant prostate cancer; PC, prostate cancer</a:t>
            </a:r>
          </a:p>
          <a:p>
            <a:r>
              <a:rPr lang="en-GB" noProof="0" dirty="0">
                <a:solidFill>
                  <a:schemeClr val="tx2"/>
                </a:solidFill>
              </a:rPr>
              <a:t>1. Robinson D, et al. Cell. 2015;161:1215-1228; 2. Pritchard CC, et al. N Engl J Med. 2016;375:443-453; 3. Antonarakis ES, et al. Eur Urol. 2018;74:218-225</a:t>
            </a:r>
          </a:p>
        </p:txBody>
      </p:sp>
      <p:sp>
        <p:nvSpPr>
          <p:cNvPr id="6" name="Content Placeholder 2"/>
          <p:cNvSpPr txBox="1">
            <a:spLocks/>
          </p:cNvSpPr>
          <p:nvPr/>
        </p:nvSpPr>
        <p:spPr bwMode="auto">
          <a:xfrm>
            <a:off x="6937961" y="5056416"/>
            <a:ext cx="4798125" cy="82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ct val="20000"/>
              </a:spcBef>
              <a:spcAft>
                <a:spcPts val="0"/>
              </a:spcAft>
              <a:buClr>
                <a:schemeClr val="accent1"/>
              </a:buClr>
              <a:buSzTx/>
              <a:buFont typeface="Arial" panose="020B0604020202020204" pitchFamily="34" charset="0"/>
              <a:buChar char="•"/>
              <a:tabLst/>
              <a:defRPr/>
            </a:pPr>
            <a:r>
              <a:rPr kumimoji="0" lang="en-GB" sz="1867" b="1" i="0"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~12%</a:t>
            </a:r>
            <a:r>
              <a:rPr kumimoji="0" lang="en-GB" sz="1867" b="0" i="0"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rPr>
              <a:t> </a:t>
            </a:r>
            <a:r>
              <a:rPr kumimoji="0" lang="en-GB" sz="1867" b="0"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of men with metastatic prostate </a:t>
            </a:r>
            <a:br>
              <a:rPr kumimoji="0" lang="en-GB" sz="1867" b="0"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br>
            <a:r>
              <a:rPr kumimoji="0" lang="en-GB" sz="1867" b="0"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cancer have germline mutations in one or more of the </a:t>
            </a:r>
            <a:r>
              <a:rPr kumimoji="0" lang="en-GB" sz="1867" b="0"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16 </a:t>
            </a:r>
            <a:r>
              <a:rPr kumimoji="0" lang="en-GB" sz="1867" b="0" i="0" u="none" strike="noStrike" kern="1200" cap="none" spc="0" normalizeH="0" baseline="0" noProof="0" dirty="0">
                <a:ln>
                  <a:noFill/>
                </a:ln>
                <a:solidFill>
                  <a:srgbClr val="5D8298"/>
                </a:solidFill>
                <a:effectLst/>
                <a:uLnTx/>
                <a:uFillTx/>
                <a:latin typeface="Arial" panose="020B0604020202020204" pitchFamily="34" charset="0"/>
                <a:cs typeface="Arial" panose="020B0604020202020204" pitchFamily="34" charset="0"/>
              </a:rPr>
              <a:t>DNA repair </a:t>
            </a:r>
            <a:r>
              <a:rPr lang="en-GB" sz="1867" dirty="0">
                <a:solidFill>
                  <a:srgbClr val="5D8298"/>
                </a:solidFill>
                <a:latin typeface="Arial" panose="020B0604020202020204" pitchFamily="34" charset="0"/>
                <a:cs typeface="Arial" panose="020B0604020202020204" pitchFamily="34" charset="0"/>
              </a:rPr>
              <a:t>genes</a:t>
            </a:r>
            <a:endParaRPr kumimoji="0" lang="en-GB" sz="1867" b="0" i="0" u="none" strike="noStrike" kern="1200" cap="none" spc="0" normalizeH="0" baseline="30000" noProof="0" dirty="0">
              <a:ln>
                <a:noFill/>
              </a:ln>
              <a:solidFill>
                <a:srgbClr val="5D8298"/>
              </a:solidFill>
              <a:effectLst/>
              <a:uLnTx/>
              <a:uFillTx/>
              <a:latin typeface="Arial" panose="020B0604020202020204" pitchFamily="34" charset="0"/>
              <a:cs typeface="Arial" panose="020B0604020202020204" pitchFamily="34" charset="0"/>
            </a:endParaRPr>
          </a:p>
        </p:txBody>
      </p:sp>
      <p:pic>
        <p:nvPicPr>
          <p:cNvPr id="8" name="Picture 7" descr="150204907_0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44" y="1738738"/>
            <a:ext cx="3410839" cy="3162011"/>
          </a:xfrm>
          <a:prstGeom prst="rect">
            <a:avLst/>
          </a:prstGeom>
        </p:spPr>
      </p:pic>
      <p:sp>
        <p:nvSpPr>
          <p:cNvPr id="11" name="Down Arrow 10"/>
          <p:cNvSpPr/>
          <p:nvPr/>
        </p:nvSpPr>
        <p:spPr>
          <a:xfrm rot="5400000">
            <a:off x="10859627" y="3392615"/>
            <a:ext cx="213360" cy="2961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557801" y="3292790"/>
            <a:ext cx="5676127" cy="2745164"/>
          </a:xfrm>
          <a:prstGeom prst="rect">
            <a:avLst/>
          </a:prstGeom>
        </p:spPr>
      </p:pic>
      <p:sp>
        <p:nvSpPr>
          <p:cNvPr id="3" name="TextBox 2"/>
          <p:cNvSpPr txBox="1"/>
          <p:nvPr/>
        </p:nvSpPr>
        <p:spPr>
          <a:xfrm>
            <a:off x="2407818" y="1166974"/>
            <a:ext cx="134863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Somatic</a:t>
            </a:r>
            <a:endParaRPr kumimoji="0" lang="en-GB" sz="2000" b="1" i="0" strike="noStrike" kern="1200" cap="all" spc="0" normalizeH="0" baseline="30000" noProof="0" dirty="0">
              <a:ln>
                <a:noFill/>
              </a:ln>
              <a:solidFill>
                <a:schemeClr val="accent1"/>
              </a:solidFill>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8500089" y="1166974"/>
            <a:ext cx="15392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strike="noStrike" kern="1200" cap="all" spc="0" normalizeH="0" noProof="0" dirty="0">
                <a:ln>
                  <a:noFill/>
                </a:ln>
                <a:solidFill>
                  <a:schemeClr val="accent1"/>
                </a:solidFill>
                <a:effectLst/>
                <a:uLnTx/>
                <a:uFillTx/>
                <a:latin typeface="Arial" panose="020B0604020202020204" pitchFamily="34" charset="0"/>
                <a:cs typeface="Arial" panose="020B0604020202020204" pitchFamily="34" charset="0"/>
              </a:rPr>
              <a:t>Germline</a:t>
            </a:r>
            <a:endParaRPr kumimoji="0" lang="en-GB" sz="2000" b="1" i="0" strike="noStrike" kern="1200" cap="all" spc="0" normalizeH="0" baseline="30000" noProof="0" dirty="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0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B97E62F0-B0D4-FEF6-348E-8A1CFD0DD493}"/>
              </a:ext>
            </a:extLst>
          </p:cNvPr>
          <p:cNvGraphicFramePr>
            <a:graphicFrameLocks noGrp="1"/>
          </p:cNvGraphicFramePr>
          <p:nvPr>
            <p:ph sz="quarter" idx="12"/>
            <p:extLst>
              <p:ext uri="{D42A27DB-BD31-4B8C-83A1-F6EECF244321}">
                <p14:modId xmlns:p14="http://schemas.microsoft.com/office/powerpoint/2010/main" val="2985911611"/>
              </p:ext>
            </p:extLst>
          </p:nvPr>
        </p:nvGraphicFramePr>
        <p:xfrm>
          <a:off x="620713" y="1425575"/>
          <a:ext cx="10963272" cy="3479800"/>
        </p:xfrm>
        <a:graphic>
          <a:graphicData uri="http://schemas.openxmlformats.org/drawingml/2006/table">
            <a:tbl>
              <a:tblPr firstRow="1" bandRow="1">
                <a:tableStyleId>{5C22544A-7EE6-4342-B048-85BDC9FD1C3A}</a:tableStyleId>
              </a:tblPr>
              <a:tblGrid>
                <a:gridCol w="2740818">
                  <a:extLst>
                    <a:ext uri="{9D8B030D-6E8A-4147-A177-3AD203B41FA5}">
                      <a16:colId xmlns:a16="http://schemas.microsoft.com/office/drawing/2014/main" val="4194644483"/>
                    </a:ext>
                  </a:extLst>
                </a:gridCol>
                <a:gridCol w="2740818">
                  <a:extLst>
                    <a:ext uri="{9D8B030D-6E8A-4147-A177-3AD203B41FA5}">
                      <a16:colId xmlns:a16="http://schemas.microsoft.com/office/drawing/2014/main" val="1020978480"/>
                    </a:ext>
                  </a:extLst>
                </a:gridCol>
                <a:gridCol w="2740818">
                  <a:extLst>
                    <a:ext uri="{9D8B030D-6E8A-4147-A177-3AD203B41FA5}">
                      <a16:colId xmlns:a16="http://schemas.microsoft.com/office/drawing/2014/main" val="2183123623"/>
                    </a:ext>
                  </a:extLst>
                </a:gridCol>
                <a:gridCol w="2740818">
                  <a:extLst>
                    <a:ext uri="{9D8B030D-6E8A-4147-A177-3AD203B41FA5}">
                      <a16:colId xmlns:a16="http://schemas.microsoft.com/office/drawing/2014/main" val="1402020174"/>
                    </a:ext>
                  </a:extLst>
                </a:gridCol>
              </a:tblGrid>
              <a:tr h="370840">
                <a:tc>
                  <a:txBody>
                    <a:bodyPr/>
                    <a:lstStyle/>
                    <a:p>
                      <a:endParaRPr lang="en-GB" dirty="0">
                        <a:latin typeface="Arial" panose="020B0604020202020204" pitchFamily="34" charset="0"/>
                        <a:cs typeface="Arial" panose="020B0604020202020204" pitchFamily="34" charset="0"/>
                      </a:endParaRPr>
                    </a:p>
                  </a:txBody>
                  <a:tcPr marT="81720" marB="81720"/>
                </a:tc>
                <a:tc>
                  <a:txBody>
                    <a:bodyPr/>
                    <a:lstStyle/>
                    <a:p>
                      <a:pPr algn="ctr"/>
                      <a:r>
                        <a:rPr lang="en-US" sz="2400" dirty="0">
                          <a:latin typeface="Arial" panose="020B0604020202020204" pitchFamily="34" charset="0"/>
                          <a:cs typeface="Arial" panose="020B0604020202020204" pitchFamily="34" charset="0"/>
                        </a:rPr>
                        <a:t>Somatic</a:t>
                      </a:r>
                      <a:r>
                        <a:rPr lang="en-US" sz="2400" baseline="0" dirty="0">
                          <a:latin typeface="Arial" panose="020B0604020202020204" pitchFamily="34" charset="0"/>
                          <a:cs typeface="Arial" panose="020B0604020202020204" pitchFamily="34" charset="0"/>
                        </a:rPr>
                        <a:t> </a:t>
                      </a:r>
                      <a:br>
                        <a:rPr lang="en-US" sz="2400" baseline="0" dirty="0">
                          <a:latin typeface="Arial" panose="020B0604020202020204" pitchFamily="34" charset="0"/>
                          <a:cs typeface="Arial" panose="020B0604020202020204" pitchFamily="34" charset="0"/>
                        </a:rPr>
                      </a:br>
                      <a:r>
                        <a:rPr lang="en-US" sz="2400" baseline="0" dirty="0">
                          <a:latin typeface="Arial" panose="020B0604020202020204" pitchFamily="34" charset="0"/>
                          <a:cs typeface="Arial" panose="020B0604020202020204" pitchFamily="34" charset="0"/>
                        </a:rPr>
                        <a:t>Mutation</a:t>
                      </a:r>
                      <a:endParaRPr lang="en-US" sz="2400" dirty="0">
                        <a:latin typeface="Arial" panose="020B0604020202020204" pitchFamily="34" charset="0"/>
                        <a:cs typeface="Arial" panose="020B0604020202020204" pitchFamily="34" charset="0"/>
                      </a:endParaRPr>
                    </a:p>
                  </a:txBody>
                  <a:tcPr/>
                </a:tc>
                <a:tc>
                  <a:txBody>
                    <a:bodyPr/>
                    <a:lstStyle/>
                    <a:p>
                      <a:pPr algn="ctr"/>
                      <a:r>
                        <a:rPr lang="en-US" sz="2400" dirty="0">
                          <a:latin typeface="Arial" panose="020B0604020202020204" pitchFamily="34" charset="0"/>
                          <a:cs typeface="Arial" panose="020B0604020202020204" pitchFamily="34" charset="0"/>
                        </a:rPr>
                        <a:t>Germline Mutation</a:t>
                      </a:r>
                    </a:p>
                  </a:txBody>
                  <a:tcPr/>
                </a:tc>
                <a:tc>
                  <a:txBody>
                    <a:bodyPr/>
                    <a:lstStyle/>
                    <a:p>
                      <a:pPr algn="ctr"/>
                      <a:r>
                        <a:rPr lang="en-US" sz="2400" dirty="0">
                          <a:latin typeface="Arial" panose="020B0604020202020204" pitchFamily="34" charset="0"/>
                          <a:cs typeface="Arial" panose="020B0604020202020204" pitchFamily="34" charset="0"/>
                        </a:rPr>
                        <a:t>Combined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Rate</a:t>
                      </a:r>
                    </a:p>
                  </a:txBody>
                  <a:tcPr/>
                </a:tc>
                <a:extLst>
                  <a:ext uri="{0D108BD9-81ED-4DB2-BD59-A6C34878D82A}">
                    <a16:rowId xmlns:a16="http://schemas.microsoft.com/office/drawing/2014/main" val="2864745654"/>
                  </a:ext>
                </a:extLst>
              </a:tr>
              <a:tr h="370840">
                <a:tc>
                  <a:txBody>
                    <a:bodyPr/>
                    <a:lstStyle/>
                    <a:p>
                      <a:r>
                        <a:rPr lang="en-US" sz="2400" b="0" i="1" dirty="0">
                          <a:solidFill>
                            <a:schemeClr val="tx1"/>
                          </a:solidFill>
                          <a:latin typeface="Arial" panose="020B0604020202020204" pitchFamily="34" charset="0"/>
                          <a:cs typeface="Arial" panose="020B0604020202020204" pitchFamily="34" charset="0"/>
                        </a:rPr>
                        <a:t>BRCA1</a:t>
                      </a:r>
                    </a:p>
                  </a:txBody>
                  <a:tcPr/>
                </a:tc>
                <a:tc>
                  <a:txBody>
                    <a:bodyPr/>
                    <a:lstStyle/>
                    <a:p>
                      <a:pPr algn="ctr"/>
                      <a:r>
                        <a:rPr lang="en-US" sz="2400" dirty="0">
                          <a:latin typeface="Arial" panose="020B0604020202020204" pitchFamily="34" charset="0"/>
                          <a:cs typeface="Arial" panose="020B0604020202020204" pitchFamily="34" charset="0"/>
                        </a:rPr>
                        <a:t>1%</a:t>
                      </a:r>
                    </a:p>
                  </a:txBody>
                  <a:tcPr/>
                </a:tc>
                <a:tc>
                  <a:txBody>
                    <a:bodyPr/>
                    <a:lstStyle/>
                    <a:p>
                      <a:pPr algn="ctr"/>
                      <a:r>
                        <a:rPr lang="en-US" sz="2400" dirty="0">
                          <a:latin typeface="Arial" panose="020B0604020202020204" pitchFamily="34" charset="0"/>
                          <a:cs typeface="Arial" panose="020B0604020202020204" pitchFamily="34" charset="0"/>
                        </a:rPr>
                        <a:t>1%</a:t>
                      </a:r>
                    </a:p>
                  </a:txBody>
                  <a:tcPr/>
                </a:tc>
                <a:tc>
                  <a:txBody>
                    <a:bodyPr/>
                    <a:lstStyle/>
                    <a:p>
                      <a:pPr algn="ctr"/>
                      <a:r>
                        <a:rPr lang="en-US" sz="24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2478850075"/>
                  </a:ext>
                </a:extLst>
              </a:tr>
              <a:tr h="370840">
                <a:tc>
                  <a:txBody>
                    <a:bodyPr/>
                    <a:lstStyle/>
                    <a:p>
                      <a:r>
                        <a:rPr lang="en-US" sz="2400" b="0" i="1" dirty="0">
                          <a:latin typeface="Arial" panose="020B0604020202020204" pitchFamily="34" charset="0"/>
                          <a:cs typeface="Arial" panose="020B0604020202020204" pitchFamily="34" charset="0"/>
                        </a:rPr>
                        <a:t>BRCA2</a:t>
                      </a:r>
                    </a:p>
                  </a:txBody>
                  <a:tcPr/>
                </a:tc>
                <a:tc>
                  <a:txBody>
                    <a:bodyPr/>
                    <a:lstStyle/>
                    <a:p>
                      <a:pPr algn="ctr"/>
                      <a:r>
                        <a:rPr lang="en-US" sz="2400" dirty="0">
                          <a:latin typeface="Arial" panose="020B0604020202020204" pitchFamily="34" charset="0"/>
                          <a:cs typeface="Arial" panose="020B0604020202020204" pitchFamily="34" charset="0"/>
                        </a:rPr>
                        <a:t>5%</a:t>
                      </a:r>
                    </a:p>
                  </a:txBody>
                  <a:tcPr/>
                </a:tc>
                <a:tc>
                  <a:txBody>
                    <a:bodyPr/>
                    <a:lstStyle/>
                    <a:p>
                      <a:pPr algn="ctr"/>
                      <a:r>
                        <a:rPr lang="en-US" sz="2400" dirty="0">
                          <a:latin typeface="Arial" panose="020B0604020202020204" pitchFamily="34" charset="0"/>
                          <a:cs typeface="Arial" panose="020B0604020202020204" pitchFamily="34" charset="0"/>
                        </a:rPr>
                        <a:t>5.4%</a:t>
                      </a:r>
                    </a:p>
                  </a:txBody>
                  <a:tcPr/>
                </a:tc>
                <a:tc>
                  <a:txBody>
                    <a:bodyPr/>
                    <a:lstStyle/>
                    <a:p>
                      <a:pPr algn="ctr"/>
                      <a:r>
                        <a:rPr lang="en-US" sz="2400" dirty="0">
                          <a:latin typeface="Arial" panose="020B0604020202020204" pitchFamily="34" charset="0"/>
                          <a:cs typeface="Arial" panose="020B0604020202020204" pitchFamily="34" charset="0"/>
                        </a:rPr>
                        <a:t>10-11%</a:t>
                      </a:r>
                    </a:p>
                  </a:txBody>
                  <a:tcPr/>
                </a:tc>
                <a:extLst>
                  <a:ext uri="{0D108BD9-81ED-4DB2-BD59-A6C34878D82A}">
                    <a16:rowId xmlns:a16="http://schemas.microsoft.com/office/drawing/2014/main" val="537206032"/>
                  </a:ext>
                </a:extLst>
              </a:tr>
              <a:tr h="370840">
                <a:tc>
                  <a:txBody>
                    <a:bodyPr/>
                    <a:lstStyle/>
                    <a:p>
                      <a:r>
                        <a:rPr lang="en-US" sz="2400" b="0" i="1" dirty="0">
                          <a:latin typeface="Arial" panose="020B0604020202020204" pitchFamily="34" charset="0"/>
                          <a:cs typeface="Arial" panose="020B0604020202020204" pitchFamily="34" charset="0"/>
                        </a:rPr>
                        <a:t>PALB2</a:t>
                      </a:r>
                    </a:p>
                  </a:txBody>
                  <a:tcPr/>
                </a:tc>
                <a:tc>
                  <a:txBody>
                    <a:bodyPr/>
                    <a:lstStyle/>
                    <a:p>
                      <a:pPr algn="ctr"/>
                      <a:r>
                        <a:rPr lang="en-US" sz="2400" dirty="0">
                          <a:latin typeface="Arial" panose="020B0604020202020204" pitchFamily="34" charset="0"/>
                          <a:cs typeface="Arial" panose="020B0604020202020204" pitchFamily="34" charset="0"/>
                        </a:rPr>
                        <a:t>4%</a:t>
                      </a:r>
                      <a:r>
                        <a:rPr lang="en-US" sz="2400" baseline="30000" dirty="0">
                          <a:latin typeface="Arial" panose="020B0604020202020204" pitchFamily="34" charset="0"/>
                          <a:cs typeface="Arial" panose="020B0604020202020204" pitchFamily="34" charset="0"/>
                        </a:rPr>
                        <a:t>a</a:t>
                      </a:r>
                    </a:p>
                  </a:txBody>
                  <a:tcPr/>
                </a:tc>
                <a:tc>
                  <a:txBody>
                    <a:bodyPr/>
                    <a:lstStyle/>
                    <a:p>
                      <a:pPr algn="ctr"/>
                      <a:r>
                        <a:rPr lang="en-US" sz="2400" dirty="0">
                          <a:latin typeface="Arial" panose="020B0604020202020204" pitchFamily="34" charset="0"/>
                          <a:cs typeface="Arial" panose="020B0604020202020204" pitchFamily="34" charset="0"/>
                        </a:rPr>
                        <a:t>0.4%</a:t>
                      </a:r>
                    </a:p>
                  </a:txBody>
                  <a:tcPr/>
                </a:tc>
                <a:tc>
                  <a:txBody>
                    <a:bodyPr/>
                    <a:lstStyle/>
                    <a:p>
                      <a:pPr algn="ctr"/>
                      <a:r>
                        <a:rPr lang="en-US" sz="2400" dirty="0">
                          <a:latin typeface="Arial" panose="020B0604020202020204" pitchFamily="34" charset="0"/>
                          <a:cs typeface="Arial" panose="020B0604020202020204" pitchFamily="34" charset="0"/>
                        </a:rPr>
                        <a:t>4.4%</a:t>
                      </a:r>
                    </a:p>
                  </a:txBody>
                  <a:tcPr/>
                </a:tc>
                <a:extLst>
                  <a:ext uri="{0D108BD9-81ED-4DB2-BD59-A6C34878D82A}">
                    <a16:rowId xmlns:a16="http://schemas.microsoft.com/office/drawing/2014/main" val="3367581355"/>
                  </a:ext>
                </a:extLst>
              </a:tr>
              <a:tr h="370840">
                <a:tc>
                  <a:txBody>
                    <a:bodyPr/>
                    <a:lstStyle/>
                    <a:p>
                      <a:r>
                        <a:rPr lang="en-US" sz="2400" b="0" i="1" dirty="0">
                          <a:latin typeface="Arial" panose="020B0604020202020204" pitchFamily="34" charset="0"/>
                          <a:cs typeface="Arial" panose="020B0604020202020204" pitchFamily="34" charset="0"/>
                        </a:rPr>
                        <a:t>ATM</a:t>
                      </a:r>
                    </a:p>
                  </a:txBody>
                  <a:tcPr/>
                </a:tc>
                <a:tc>
                  <a:txBody>
                    <a:bodyPr/>
                    <a:lstStyle/>
                    <a:p>
                      <a:pPr algn="ctr"/>
                      <a:r>
                        <a:rPr lang="en-US" sz="2400" dirty="0">
                          <a:latin typeface="Arial" panose="020B0604020202020204" pitchFamily="34" charset="0"/>
                          <a:cs typeface="Arial" panose="020B0604020202020204" pitchFamily="34" charset="0"/>
                        </a:rPr>
                        <a:t>2-3%</a:t>
                      </a:r>
                    </a:p>
                  </a:txBody>
                  <a:tcPr/>
                </a:tc>
                <a:tc>
                  <a:txBody>
                    <a:bodyPr/>
                    <a:lstStyle/>
                    <a:p>
                      <a:pPr algn="ctr"/>
                      <a:r>
                        <a:rPr lang="en-US" sz="2400" dirty="0">
                          <a:latin typeface="Arial" panose="020B0604020202020204" pitchFamily="34" charset="0"/>
                          <a:cs typeface="Arial" panose="020B0604020202020204" pitchFamily="34" charset="0"/>
                        </a:rPr>
                        <a:t>1.6%</a:t>
                      </a:r>
                    </a:p>
                  </a:txBody>
                  <a:tcPr/>
                </a:tc>
                <a:tc>
                  <a:txBody>
                    <a:bodyPr/>
                    <a:lstStyle/>
                    <a:p>
                      <a:pPr algn="ctr"/>
                      <a:r>
                        <a:rPr lang="en-US" sz="2400" dirty="0">
                          <a:latin typeface="Arial" panose="020B0604020202020204" pitchFamily="34" charset="0"/>
                          <a:cs typeface="Arial" panose="020B0604020202020204" pitchFamily="34" charset="0"/>
                        </a:rPr>
                        <a:t>3.5-4.5%</a:t>
                      </a:r>
                    </a:p>
                  </a:txBody>
                  <a:tcPr/>
                </a:tc>
                <a:extLst>
                  <a:ext uri="{0D108BD9-81ED-4DB2-BD59-A6C34878D82A}">
                    <a16:rowId xmlns:a16="http://schemas.microsoft.com/office/drawing/2014/main" val="2929907215"/>
                  </a:ext>
                </a:extLst>
              </a:tr>
              <a:tr h="370840">
                <a:tc>
                  <a:txBody>
                    <a:bodyPr/>
                    <a:lstStyle/>
                    <a:p>
                      <a:r>
                        <a:rPr lang="en-US" sz="2400" b="0" i="1" dirty="0">
                          <a:latin typeface="Arial" panose="020B0604020202020204" pitchFamily="34" charset="0"/>
                          <a:cs typeface="Arial" panose="020B0604020202020204" pitchFamily="34" charset="0"/>
                        </a:rPr>
                        <a:t>MSH2/6</a:t>
                      </a:r>
                    </a:p>
                  </a:txBody>
                  <a:tcPr/>
                </a:tc>
                <a:tc>
                  <a:txBody>
                    <a:bodyPr/>
                    <a:lstStyle/>
                    <a:p>
                      <a:pPr algn="ctr"/>
                      <a:r>
                        <a:rPr lang="en-US" sz="2400" dirty="0">
                          <a:latin typeface="Arial" panose="020B0604020202020204" pitchFamily="34" charset="0"/>
                          <a:cs typeface="Arial" panose="020B0604020202020204" pitchFamily="34" charset="0"/>
                        </a:rPr>
                        <a:t>4-5%</a:t>
                      </a:r>
                    </a:p>
                  </a:txBody>
                  <a:tcPr/>
                </a:tc>
                <a:tc>
                  <a:txBody>
                    <a:bodyPr/>
                    <a:lstStyle/>
                    <a:p>
                      <a:pPr algn="ctr"/>
                      <a:r>
                        <a:rPr lang="en-US" sz="2400" dirty="0">
                          <a:latin typeface="Arial" panose="020B0604020202020204" pitchFamily="34" charset="0"/>
                          <a:cs typeface="Arial" panose="020B0604020202020204" pitchFamily="34" charset="0"/>
                        </a:rPr>
                        <a:t>1.5%</a:t>
                      </a:r>
                    </a:p>
                  </a:txBody>
                  <a:tcPr/>
                </a:tc>
                <a:tc>
                  <a:txBody>
                    <a:bodyPr/>
                    <a:lstStyle/>
                    <a:p>
                      <a:pPr algn="ctr"/>
                      <a:r>
                        <a:rPr lang="en-US" sz="2400" dirty="0">
                          <a:latin typeface="Arial" panose="020B0604020202020204" pitchFamily="34" charset="0"/>
                          <a:cs typeface="Arial" panose="020B0604020202020204" pitchFamily="34" charset="0"/>
                        </a:rPr>
                        <a:t>5.5-6.5%</a:t>
                      </a:r>
                    </a:p>
                  </a:txBody>
                  <a:tcPr/>
                </a:tc>
                <a:extLst>
                  <a:ext uri="{0D108BD9-81ED-4DB2-BD59-A6C34878D82A}">
                    <a16:rowId xmlns:a16="http://schemas.microsoft.com/office/drawing/2014/main" val="1404294474"/>
                  </a:ext>
                </a:extLst>
              </a:tr>
              <a:tr h="370840">
                <a:tc gridSpan="4">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baseline="30000" dirty="0" err="1">
                          <a:latin typeface="Arial" panose="020B0604020202020204" pitchFamily="34" charset="0"/>
                          <a:cs typeface="Arial" panose="020B0604020202020204" pitchFamily="34" charset="0"/>
                        </a:rPr>
                        <a:t>a</a:t>
                      </a:r>
                      <a:r>
                        <a:rPr lang="en-US" sz="1800" b="0" dirty="0" err="1">
                          <a:latin typeface="Arial" panose="020B0604020202020204" pitchFamily="34" charset="0"/>
                          <a:cs typeface="Arial" panose="020B0604020202020204" pitchFamily="34" charset="0"/>
                        </a:rPr>
                        <a:t>mCRPC</a:t>
                      </a:r>
                      <a:r>
                        <a:rPr lang="en-US" sz="1800" b="0" dirty="0">
                          <a:latin typeface="Arial" panose="020B0604020202020204" pitchFamily="34" charset="0"/>
                          <a:cs typeface="Arial" panose="020B0604020202020204" pitchFamily="34" charset="0"/>
                        </a:rPr>
                        <a:t> rate</a:t>
                      </a:r>
                    </a:p>
                  </a:txBody>
                  <a:tcPr>
                    <a:solidFill>
                      <a:schemeClr val="bg1"/>
                    </a:solidFill>
                  </a:tcPr>
                </a:tc>
                <a:tc hMerge="1">
                  <a:txBody>
                    <a:bodyPr/>
                    <a:lstStyle/>
                    <a:p>
                      <a:pPr algn="ctr"/>
                      <a:endParaRPr lang="en-US" sz="2400" dirty="0">
                        <a:latin typeface="Arial" panose="020B0604020202020204" pitchFamily="34" charset="0"/>
                        <a:cs typeface="Arial" panose="020B0604020202020204" pitchFamily="34" charset="0"/>
                      </a:endParaRPr>
                    </a:p>
                  </a:txBody>
                  <a:tcPr>
                    <a:solidFill>
                      <a:schemeClr val="bg1"/>
                    </a:solidFill>
                  </a:tcPr>
                </a:tc>
                <a:tc hMerge="1">
                  <a:txBody>
                    <a:bodyPr/>
                    <a:lstStyle/>
                    <a:p>
                      <a:pPr algn="ctr"/>
                      <a:endParaRPr lang="en-US" sz="2400" dirty="0">
                        <a:latin typeface="Arial" panose="020B0604020202020204" pitchFamily="34" charset="0"/>
                        <a:cs typeface="Arial" panose="020B0604020202020204" pitchFamily="34" charset="0"/>
                      </a:endParaRPr>
                    </a:p>
                  </a:txBody>
                  <a:tcPr>
                    <a:solidFill>
                      <a:schemeClr val="bg1"/>
                    </a:solidFill>
                  </a:tcPr>
                </a:tc>
                <a:tc hMerge="1">
                  <a:txBody>
                    <a:bodyPr/>
                    <a:lstStyle/>
                    <a:p>
                      <a:pPr algn="ctr"/>
                      <a:endParaRPr lang="en-US" sz="24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964425583"/>
                  </a:ext>
                </a:extLst>
              </a:tr>
            </a:tbl>
          </a:graphicData>
        </a:graphic>
      </p:graphicFrame>
      <p:sp>
        <p:nvSpPr>
          <p:cNvPr id="7" name="Title 5"/>
          <p:cNvSpPr>
            <a:spLocks noGrp="1"/>
          </p:cNvSpPr>
          <p:nvPr>
            <p:ph type="title"/>
          </p:nvPr>
        </p:nvSpPr>
        <p:spPr>
          <a:xfrm>
            <a:off x="619201" y="259200"/>
            <a:ext cx="10963199" cy="864000"/>
          </a:xfrm>
        </p:spPr>
        <p:txBody>
          <a:bodyPr>
            <a:normAutofit/>
          </a:bodyPr>
          <a:lstStyle/>
          <a:p>
            <a:r>
              <a:rPr lang="en-GB" dirty="0"/>
              <a:t>Estimated Germline and Somatic Mutations in               Metastatic Prostate Cancer</a:t>
            </a:r>
          </a:p>
        </p:txBody>
      </p:sp>
      <p:sp>
        <p:nvSpPr>
          <p:cNvPr id="3" name="Slide Number Placeholder 2">
            <a:extLst>
              <a:ext uri="{FF2B5EF4-FFF2-40B4-BE49-F238E27FC236}">
                <a16:creationId xmlns:a16="http://schemas.microsoft.com/office/drawing/2014/main" id="{DD4E4DEC-3D0B-8AFA-63AB-1BD476EA83ED}"/>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58</a:t>
            </a:fld>
            <a:endParaRPr lang="en-GB" dirty="0"/>
          </a:p>
        </p:txBody>
      </p:sp>
      <p:sp>
        <p:nvSpPr>
          <p:cNvPr id="13" name="Content Placeholder 12">
            <a:extLst>
              <a:ext uri="{FF2B5EF4-FFF2-40B4-BE49-F238E27FC236}">
                <a16:creationId xmlns:a16="http://schemas.microsoft.com/office/drawing/2014/main" id="{F0375383-54EE-AC4D-D4F1-BBE0B0AB9397}"/>
              </a:ext>
            </a:extLst>
          </p:cNvPr>
          <p:cNvSpPr>
            <a:spLocks noGrp="1"/>
          </p:cNvSpPr>
          <p:nvPr>
            <p:ph sz="quarter" idx="15"/>
          </p:nvPr>
        </p:nvSpPr>
        <p:spPr>
          <a:xfrm>
            <a:off x="620183" y="6356351"/>
            <a:ext cx="10012321" cy="365125"/>
          </a:xfrm>
        </p:spPr>
        <p:txBody>
          <a:bodyPr anchor="b" anchorCtr="0"/>
          <a:lstStyle/>
          <a:p>
            <a:r>
              <a:rPr lang="en-GB" i="1" dirty="0">
                <a:solidFill>
                  <a:schemeClr val="tx2"/>
                </a:solidFill>
              </a:rPr>
              <a:t>ATM</a:t>
            </a:r>
            <a:r>
              <a:rPr lang="en-GB" dirty="0">
                <a:solidFill>
                  <a:schemeClr val="tx2"/>
                </a:solidFill>
              </a:rPr>
              <a:t>, ataxia telangiectasia mutated; BRCA1/2, breast cancer gene 1/2; mCRPC, metastatic castration resistant prostate cancer; </a:t>
            </a:r>
            <a:r>
              <a:rPr lang="en-GB" i="1" dirty="0">
                <a:solidFill>
                  <a:schemeClr val="tx2"/>
                </a:solidFill>
              </a:rPr>
              <a:t>MSH2/6</a:t>
            </a:r>
            <a:r>
              <a:rPr lang="en-GB" dirty="0">
                <a:solidFill>
                  <a:schemeClr val="tx2"/>
                </a:solidFill>
              </a:rPr>
              <a:t>, MutS protein homolog 2/6; </a:t>
            </a:r>
            <a:r>
              <a:rPr lang="en-GB" i="1" dirty="0">
                <a:solidFill>
                  <a:schemeClr val="tx2"/>
                </a:solidFill>
              </a:rPr>
              <a:t>PALB2</a:t>
            </a:r>
            <a:r>
              <a:rPr lang="en-GB" dirty="0">
                <a:solidFill>
                  <a:schemeClr val="tx2"/>
                </a:solidFill>
              </a:rPr>
              <a:t>, partner and localizer of </a:t>
            </a:r>
            <a:r>
              <a:rPr lang="en-GB" i="1" dirty="0">
                <a:solidFill>
                  <a:schemeClr val="tx2"/>
                </a:solidFill>
              </a:rPr>
              <a:t>BRCA2</a:t>
            </a:r>
            <a:endParaRPr lang="en-GB" dirty="0">
              <a:solidFill>
                <a:schemeClr val="tx2"/>
              </a:solidFill>
            </a:endParaRPr>
          </a:p>
          <a:p>
            <a:r>
              <a:rPr lang="en-GB" dirty="0">
                <a:solidFill>
                  <a:schemeClr val="tx2"/>
                </a:solidFill>
              </a:rPr>
              <a:t>Adapted from Pritchard C, APCCC Basel 2019, Cheng H, et al. J. Natl Compr Canc Netw. 2019: 17: 515-521; Lang S, et al. Int J </a:t>
            </a:r>
            <a:r>
              <a:rPr lang="en-GB" dirty="0" err="1">
                <a:solidFill>
                  <a:schemeClr val="tx2"/>
                </a:solidFill>
              </a:rPr>
              <a:t>Onc</a:t>
            </a:r>
            <a:r>
              <a:rPr lang="en-GB" dirty="0">
                <a:solidFill>
                  <a:schemeClr val="tx2"/>
                </a:solidFill>
              </a:rPr>
              <a:t> 2019; 55: 597-616 (Supplementary material)</a:t>
            </a:r>
          </a:p>
        </p:txBody>
      </p:sp>
    </p:spTree>
    <p:extLst>
      <p:ext uri="{BB962C8B-B14F-4D97-AF65-F5344CB8AC3E}">
        <p14:creationId xmlns:p14="http://schemas.microsoft.com/office/powerpoint/2010/main" val="145663262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C43B2E3-F024-493D-977A-CBB8650B4FE5}"/>
              </a:ext>
            </a:extLst>
          </p:cNvPr>
          <p:cNvSpPr>
            <a:spLocks noGrp="1"/>
          </p:cNvSpPr>
          <p:nvPr>
            <p:ph type="title"/>
          </p:nvPr>
        </p:nvSpPr>
        <p:spPr>
          <a:xfrm>
            <a:off x="619201" y="259200"/>
            <a:ext cx="10963199" cy="864000"/>
          </a:xfrm>
        </p:spPr>
        <p:txBody>
          <a:bodyPr>
            <a:noAutofit/>
          </a:bodyPr>
          <a:lstStyle/>
          <a:p>
            <a:r>
              <a:rPr lang="en-GB" sz="2200" noProof="0" dirty="0"/>
              <a:t>Patients WITH HRR MUTATIONS (INCLUDING </a:t>
            </a:r>
            <a:r>
              <a:rPr lang="en-GB" sz="2200" i="1" noProof="0" dirty="0"/>
              <a:t>BRCA2 </a:t>
            </a:r>
            <a:r>
              <a:rPr lang="en-GB" sz="2200" noProof="0" dirty="0"/>
              <a:t>MUTATIONS) ARE MORE LIKELY TO HAVE POOR OUTCOMES ON STANDARD-OF-CARE therapies</a:t>
            </a:r>
            <a:r>
              <a:rPr lang="en-GB" sz="2200" baseline="30000" noProof="0" dirty="0"/>
              <a:t>1-3</a:t>
            </a:r>
          </a:p>
        </p:txBody>
      </p:sp>
      <p:sp>
        <p:nvSpPr>
          <p:cNvPr id="7" name="Slide Number Placeholder 6">
            <a:extLst>
              <a:ext uri="{FF2B5EF4-FFF2-40B4-BE49-F238E27FC236}">
                <a16:creationId xmlns:a16="http://schemas.microsoft.com/office/drawing/2014/main" id="{6027EAA1-06B8-4E46-B4FC-4342CD9966FF}"/>
              </a:ext>
            </a:extLst>
          </p:cNvPr>
          <p:cNvSpPr>
            <a:spLocks noGrp="1"/>
          </p:cNvSpPr>
          <p:nvPr>
            <p:ph type="sldNum" sz="quarter" idx="4"/>
          </p:nvPr>
        </p:nvSpPr>
        <p:spPr>
          <a:xfrm>
            <a:off x="10800523" y="6428359"/>
            <a:ext cx="781877" cy="365125"/>
          </a:xfrm>
        </p:spPr>
        <p:txBody>
          <a:bodyPr/>
          <a:lstStyle/>
          <a:p>
            <a:fld id="{4FF61421-0D1F-374C-A6EF-D3B8E531EC5C}" type="slidenum">
              <a:rPr lang="en-GB" smtClean="0"/>
              <a:pPr/>
              <a:t>59</a:t>
            </a:fld>
            <a:endParaRPr lang="en-GB" dirty="0"/>
          </a:p>
        </p:txBody>
      </p:sp>
      <p:sp>
        <p:nvSpPr>
          <p:cNvPr id="21" name="Content Placeholder 20">
            <a:extLst>
              <a:ext uri="{FF2B5EF4-FFF2-40B4-BE49-F238E27FC236}">
                <a16:creationId xmlns:a16="http://schemas.microsoft.com/office/drawing/2014/main" id="{40C0C63C-9344-4B4A-BA03-3BA2A7397E43}"/>
              </a:ext>
            </a:extLst>
          </p:cNvPr>
          <p:cNvSpPr>
            <a:spLocks noGrp="1"/>
          </p:cNvSpPr>
          <p:nvPr>
            <p:ph sz="quarter" idx="15"/>
          </p:nvPr>
        </p:nvSpPr>
        <p:spPr>
          <a:xfrm>
            <a:off x="620183" y="6356351"/>
            <a:ext cx="10180339" cy="365125"/>
          </a:xfrm>
        </p:spPr>
        <p:txBody>
          <a:bodyPr anchor="b" anchorCtr="0"/>
          <a:lstStyle/>
          <a:p>
            <a:r>
              <a:rPr lang="en-GB" noProof="0" dirty="0"/>
              <a:t>BRCA2, breast cancer gene 2; CI, confidence interval; CSS, cause-specific survival; ctDNA, circulating tumour DNA; HRR, homologous recombination repair; mCRPC, metastatic castration-resistant prostate cancer; PFS, progression-free survival</a:t>
            </a:r>
          </a:p>
          <a:p>
            <a:r>
              <a:rPr lang="en-GB" noProof="0" dirty="0"/>
              <a:t>1. Adapted from: Castro E, et al. J Clin Oncol. 2019;6:490-503; 2. Annala M, et al. Eur Urol. 2017;72:34-42; 3. Annala M, et al. Cancer Discov. 2018;8:444-57</a:t>
            </a:r>
          </a:p>
        </p:txBody>
      </p:sp>
      <p:sp>
        <p:nvSpPr>
          <p:cNvPr id="4" name="Title 6">
            <a:extLst>
              <a:ext uri="{FF2B5EF4-FFF2-40B4-BE49-F238E27FC236}">
                <a16:creationId xmlns:a16="http://schemas.microsoft.com/office/drawing/2014/main" id="{C4759D91-6121-4286-9035-C85DCA819876}"/>
              </a:ext>
            </a:extLst>
          </p:cNvPr>
          <p:cNvSpPr txBox="1">
            <a:spLocks/>
          </p:cNvSpPr>
          <p:nvPr/>
        </p:nvSpPr>
        <p:spPr>
          <a:xfrm>
            <a:off x="263071" y="-123785"/>
            <a:ext cx="11665859" cy="476704"/>
          </a:xfrm>
          <a:prstGeom prst="rect">
            <a:avLst/>
          </a:prstGeom>
        </p:spPr>
        <p:txBody>
          <a:bodyPr/>
          <a:lstStyle>
            <a:lvl1pPr algn="ctr" defTabSz="914400" rtl="0" eaLnBrk="1" latinLnBrk="0" hangingPunct="1">
              <a:lnSpc>
                <a:spcPct val="90000"/>
              </a:lnSpc>
              <a:spcBef>
                <a:spcPct val="0"/>
              </a:spcBef>
              <a:buNone/>
              <a:defRPr sz="4000" b="1" kern="1200">
                <a:solidFill>
                  <a:schemeClr val="accent1"/>
                </a:solidFill>
                <a:latin typeface="Agency FB" panose="020F0502020204030204" pitchFamily="34" charset="0"/>
                <a:ea typeface="Silom" pitchFamily="2" charset="-34"/>
                <a:cs typeface="Agency FB" panose="020F0502020204030204" pitchFamily="34" charset="0"/>
              </a:defRPr>
            </a:lvl1pPr>
          </a:lstStyle>
          <a:p>
            <a:endParaRPr lang="en-GB" dirty="0"/>
          </a:p>
        </p:txBody>
      </p:sp>
      <p:pic>
        <p:nvPicPr>
          <p:cNvPr id="8" name="Picture 7" descr="A screenshot of a cell phone&#10;&#10;Description automatically generated">
            <a:extLst>
              <a:ext uri="{FF2B5EF4-FFF2-40B4-BE49-F238E27FC236}">
                <a16:creationId xmlns:a16="http://schemas.microsoft.com/office/drawing/2014/main" id="{47FBE5B7-1190-48C2-9EBE-FC7B5B548F58}"/>
              </a:ext>
            </a:extLst>
          </p:cNvPr>
          <p:cNvPicPr>
            <a:picLocks noChangeAspect="1"/>
          </p:cNvPicPr>
          <p:nvPr/>
        </p:nvPicPr>
        <p:blipFill>
          <a:blip r:embed="rId3"/>
          <a:stretch>
            <a:fillRect/>
          </a:stretch>
        </p:blipFill>
        <p:spPr>
          <a:xfrm>
            <a:off x="-237163" y="1981398"/>
            <a:ext cx="6578761" cy="3746995"/>
          </a:xfrm>
          <a:prstGeom prst="rect">
            <a:avLst/>
          </a:prstGeom>
        </p:spPr>
      </p:pic>
      <p:sp>
        <p:nvSpPr>
          <p:cNvPr id="14" name="Rectangle: Diagonal Corners Rounded 13">
            <a:extLst>
              <a:ext uri="{FF2B5EF4-FFF2-40B4-BE49-F238E27FC236}">
                <a16:creationId xmlns:a16="http://schemas.microsoft.com/office/drawing/2014/main" id="{A8C4F6C4-B337-44F3-A881-AF8E4F7E5C01}"/>
              </a:ext>
            </a:extLst>
          </p:cNvPr>
          <p:cNvSpPr/>
          <p:nvPr/>
        </p:nvSpPr>
        <p:spPr>
          <a:xfrm>
            <a:off x="368469" y="1291456"/>
            <a:ext cx="6080459" cy="643957"/>
          </a:xfrm>
          <a:prstGeom prst="round2Diag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GB" sz="1400" dirty="0">
                <a:solidFill>
                  <a:schemeClr val="tx1"/>
                </a:solidFill>
                <a:latin typeface="Arial" panose="020B0604020202020204" pitchFamily="34" charset="0"/>
                <a:cs typeface="Arial" panose="020B0604020202020204" pitchFamily="34" charset="0"/>
              </a:rPr>
              <a:t>Patients with </a:t>
            </a:r>
            <a:r>
              <a:rPr lang="en-GB" sz="1400" b="1" dirty="0">
                <a:solidFill>
                  <a:schemeClr val="tx1"/>
                </a:solidFill>
                <a:latin typeface="Arial" panose="020B0604020202020204" pitchFamily="34" charset="0"/>
                <a:cs typeface="Arial" panose="020B0604020202020204" pitchFamily="34" charset="0"/>
              </a:rPr>
              <a:t>germline HRR mutations</a:t>
            </a:r>
            <a:r>
              <a:rPr lang="en-GB" sz="1400" dirty="0">
                <a:solidFill>
                  <a:schemeClr val="tx1"/>
                </a:solidFill>
                <a:latin typeface="Arial" panose="020B0604020202020204" pitchFamily="34" charset="0"/>
                <a:cs typeface="Arial" panose="020B0604020202020204" pitchFamily="34" charset="0"/>
              </a:rPr>
              <a:t> including </a:t>
            </a:r>
            <a:r>
              <a:rPr lang="en-GB" sz="1400" i="1" dirty="0">
                <a:solidFill>
                  <a:schemeClr val="tx1"/>
                </a:solidFill>
                <a:latin typeface="Arial" panose="020B0604020202020204" pitchFamily="34" charset="0"/>
                <a:cs typeface="Arial" panose="020B0604020202020204" pitchFamily="34" charset="0"/>
              </a:rPr>
              <a:t>BRCA2</a:t>
            </a:r>
            <a:r>
              <a:rPr lang="en-GB" sz="1400" dirty="0">
                <a:solidFill>
                  <a:schemeClr val="tx1"/>
                </a:solidFill>
                <a:latin typeface="Arial" panose="020B0604020202020204" pitchFamily="34" charset="0"/>
                <a:cs typeface="Arial" panose="020B0604020202020204" pitchFamily="34" charset="0"/>
              </a:rPr>
              <a:t> mutations are more likely to have </a:t>
            </a:r>
            <a:r>
              <a:rPr lang="en-GB" sz="1400" b="1" dirty="0">
                <a:solidFill>
                  <a:schemeClr val="tx1"/>
                </a:solidFill>
                <a:latin typeface="Arial" panose="020B0604020202020204" pitchFamily="34" charset="0"/>
                <a:cs typeface="Arial" panose="020B0604020202020204" pitchFamily="34" charset="0"/>
              </a:rPr>
              <a:t>poor outcomes </a:t>
            </a:r>
            <a:r>
              <a:rPr lang="en-GB" sz="1400" dirty="0">
                <a:solidFill>
                  <a:schemeClr val="tx1"/>
                </a:solidFill>
                <a:latin typeface="Arial" panose="020B0604020202020204" pitchFamily="34" charset="0"/>
                <a:cs typeface="Arial" panose="020B0604020202020204" pitchFamily="34" charset="0"/>
              </a:rPr>
              <a:t>on standard-of care-therapies</a:t>
            </a:r>
            <a:r>
              <a:rPr lang="en-GB" sz="1400" baseline="30000" dirty="0">
                <a:solidFill>
                  <a:schemeClr val="tx1"/>
                </a:solidFill>
                <a:latin typeface="Arial" panose="020B0604020202020204" pitchFamily="34" charset="0"/>
                <a:cs typeface="Arial" panose="020B0604020202020204" pitchFamily="34" charset="0"/>
              </a:rPr>
              <a:t>1,2</a:t>
            </a:r>
          </a:p>
        </p:txBody>
      </p:sp>
      <p:sp>
        <p:nvSpPr>
          <p:cNvPr id="16" name="Rectangle: Diagonal Corners Rounded 15">
            <a:extLst>
              <a:ext uri="{FF2B5EF4-FFF2-40B4-BE49-F238E27FC236}">
                <a16:creationId xmlns:a16="http://schemas.microsoft.com/office/drawing/2014/main" id="{05295B9E-3BE2-4217-A009-084998DA9DA8}"/>
              </a:ext>
            </a:extLst>
          </p:cNvPr>
          <p:cNvSpPr/>
          <p:nvPr/>
        </p:nvSpPr>
        <p:spPr>
          <a:xfrm>
            <a:off x="6637650" y="1291456"/>
            <a:ext cx="5171455" cy="643957"/>
          </a:xfrm>
          <a:prstGeom prst="round2Diag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GB" sz="1400" b="1" dirty="0">
                <a:solidFill>
                  <a:schemeClr val="tx1"/>
                </a:solidFill>
                <a:latin typeface="Arial" panose="020B0604020202020204" pitchFamily="34" charset="0"/>
                <a:cs typeface="Arial" panose="020B0604020202020204" pitchFamily="34" charset="0"/>
              </a:rPr>
              <a:t>Poor responses </a:t>
            </a:r>
            <a:r>
              <a:rPr lang="en-GB" sz="1400" dirty="0">
                <a:solidFill>
                  <a:schemeClr val="tx1"/>
                </a:solidFill>
                <a:latin typeface="Arial" panose="020B0604020202020204" pitchFamily="34" charset="0"/>
                <a:cs typeface="Arial" panose="020B0604020202020204" pitchFamily="34" charset="0"/>
              </a:rPr>
              <a:t>to standard therapy </a:t>
            </a:r>
            <a:br>
              <a:rPr lang="en-GB" sz="1400" dirty="0">
                <a:solidFill>
                  <a:schemeClr val="tx1"/>
                </a:solidFill>
                <a:latin typeface="Arial" panose="020B0604020202020204" pitchFamily="34" charset="0"/>
                <a:cs typeface="Arial" panose="020B0604020202020204" pitchFamily="34" charset="0"/>
              </a:rPr>
            </a:br>
            <a:r>
              <a:rPr lang="en-GB" sz="1400" dirty="0">
                <a:solidFill>
                  <a:schemeClr val="tx1"/>
                </a:solidFill>
                <a:latin typeface="Arial" panose="020B0604020202020204" pitchFamily="34" charset="0"/>
                <a:cs typeface="Arial" panose="020B0604020202020204" pitchFamily="34" charset="0"/>
              </a:rPr>
              <a:t>also seen for </a:t>
            </a:r>
            <a:r>
              <a:rPr lang="en-GB" sz="1400" b="1" dirty="0">
                <a:solidFill>
                  <a:schemeClr val="tx1"/>
                </a:solidFill>
                <a:latin typeface="Arial" panose="020B0604020202020204" pitchFamily="34" charset="0"/>
                <a:cs typeface="Arial" panose="020B0604020202020204" pitchFamily="34" charset="0"/>
              </a:rPr>
              <a:t>tumour HRR mutations</a:t>
            </a:r>
            <a:r>
              <a:rPr lang="en-GB" sz="1400" baseline="30000" dirty="0">
                <a:solidFill>
                  <a:schemeClr val="tx1"/>
                </a:solidFill>
                <a:latin typeface="Arial" panose="020B0604020202020204" pitchFamily="34" charset="0"/>
                <a:cs typeface="Arial" panose="020B0604020202020204" pitchFamily="34" charset="0"/>
              </a:rPr>
              <a:t>2</a:t>
            </a:r>
          </a:p>
        </p:txBody>
      </p:sp>
      <p:sp>
        <p:nvSpPr>
          <p:cNvPr id="20" name="TextBox 19">
            <a:extLst>
              <a:ext uri="{FF2B5EF4-FFF2-40B4-BE49-F238E27FC236}">
                <a16:creationId xmlns:a16="http://schemas.microsoft.com/office/drawing/2014/main" id="{83AB1705-FA6A-449D-974C-5058E0EBDD5F}"/>
              </a:ext>
            </a:extLst>
          </p:cNvPr>
          <p:cNvSpPr txBox="1"/>
          <p:nvPr/>
        </p:nvSpPr>
        <p:spPr>
          <a:xfrm rot="16200000">
            <a:off x="-849447" y="3518246"/>
            <a:ext cx="2671245" cy="307777"/>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CSS (%)</a:t>
            </a:r>
            <a:endParaRPr lang="en-GB" sz="1400" b="1" baseline="30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3A7B7A0-4720-45A5-B5C8-97DED12FA6DA}"/>
              </a:ext>
            </a:extLst>
          </p:cNvPr>
          <p:cNvSpPr txBox="1"/>
          <p:nvPr/>
        </p:nvSpPr>
        <p:spPr>
          <a:xfrm>
            <a:off x="2072223" y="5425479"/>
            <a:ext cx="1292887" cy="261610"/>
          </a:xfrm>
          <a:prstGeom prst="rect">
            <a:avLst/>
          </a:prstGeom>
          <a:solidFill>
            <a:schemeClr val="bg1"/>
          </a:solidFill>
        </p:spPr>
        <p:txBody>
          <a:bodyPr wrap="square" tIns="0" rtlCol="0">
            <a:spAutoFit/>
          </a:bodyPr>
          <a:lstStyle/>
          <a:p>
            <a:r>
              <a:rPr lang="en-GB" sz="1400" b="1" dirty="0">
                <a:latin typeface="Arial" panose="020B0604020202020204" pitchFamily="34" charset="0"/>
                <a:cs typeface="Arial" panose="020B0604020202020204" pitchFamily="34" charset="0"/>
              </a:rPr>
              <a:t>Months</a:t>
            </a:r>
            <a:endParaRPr lang="en-GB" sz="1400" b="1" baseline="30000" dirty="0">
              <a:latin typeface="Arial" panose="020B0604020202020204" pitchFamily="34" charset="0"/>
              <a:cs typeface="Arial" panose="020B0604020202020204" pitchFamily="34" charset="0"/>
            </a:endParaRPr>
          </a:p>
        </p:txBody>
      </p:sp>
      <p:pic>
        <p:nvPicPr>
          <p:cNvPr id="34" name="Picture 33" descr="A screenshot of a cell phone&#10;&#10;Description automatically generated">
            <a:extLst>
              <a:ext uri="{FF2B5EF4-FFF2-40B4-BE49-F238E27FC236}">
                <a16:creationId xmlns:a16="http://schemas.microsoft.com/office/drawing/2014/main" id="{E2FAA0E8-4C6B-874F-A5BB-57556FDB24AD}"/>
              </a:ext>
            </a:extLst>
          </p:cNvPr>
          <p:cNvPicPr>
            <a:picLocks noChangeAspect="1"/>
          </p:cNvPicPr>
          <p:nvPr/>
        </p:nvPicPr>
        <p:blipFill rotWithShape="1">
          <a:blip r:embed="rId3">
            <a:duotone>
              <a:schemeClr val="accent1">
                <a:shade val="45000"/>
                <a:satMod val="135000"/>
              </a:schemeClr>
              <a:prstClr val="white"/>
            </a:duotone>
          </a:blip>
          <a:srcRect l="17867" t="14010" r="29788" b="13719"/>
          <a:stretch/>
        </p:blipFill>
        <p:spPr>
          <a:xfrm>
            <a:off x="937150" y="2481790"/>
            <a:ext cx="3443602" cy="2707995"/>
          </a:xfrm>
          <a:prstGeom prst="rect">
            <a:avLst/>
          </a:prstGeom>
          <a:solidFill>
            <a:schemeClr val="bg1"/>
          </a:solidFill>
        </p:spPr>
      </p:pic>
      <p:graphicFrame>
        <p:nvGraphicFramePr>
          <p:cNvPr id="19" name="Table 20">
            <a:extLst>
              <a:ext uri="{FF2B5EF4-FFF2-40B4-BE49-F238E27FC236}">
                <a16:creationId xmlns:a16="http://schemas.microsoft.com/office/drawing/2014/main" id="{4435666B-D8E2-466D-AE92-85E87054967A}"/>
              </a:ext>
            </a:extLst>
          </p:cNvPr>
          <p:cNvGraphicFramePr>
            <a:graphicFrameLocks noGrp="1"/>
          </p:cNvGraphicFramePr>
          <p:nvPr/>
        </p:nvGraphicFramePr>
        <p:xfrm>
          <a:off x="3698860" y="2589413"/>
          <a:ext cx="2642738" cy="1544320"/>
        </p:xfrm>
        <a:graphic>
          <a:graphicData uri="http://schemas.openxmlformats.org/drawingml/2006/table">
            <a:tbl>
              <a:tblPr firstRow="1" bandRow="1">
                <a:tableStyleId>{5C22544A-7EE6-4342-B048-85BDC9FD1C3A}</a:tableStyleId>
              </a:tblPr>
              <a:tblGrid>
                <a:gridCol w="1321369">
                  <a:extLst>
                    <a:ext uri="{9D8B030D-6E8A-4147-A177-3AD203B41FA5}">
                      <a16:colId xmlns:a16="http://schemas.microsoft.com/office/drawing/2014/main" val="2117557224"/>
                    </a:ext>
                  </a:extLst>
                </a:gridCol>
                <a:gridCol w="1321369">
                  <a:extLst>
                    <a:ext uri="{9D8B030D-6E8A-4147-A177-3AD203B41FA5}">
                      <a16:colId xmlns:a16="http://schemas.microsoft.com/office/drawing/2014/main" val="1945652446"/>
                    </a:ext>
                  </a:extLst>
                </a:gridCol>
              </a:tblGrid>
              <a:tr h="173989">
                <a:tc>
                  <a:txBody>
                    <a:bodyPr/>
                    <a:lstStyle/>
                    <a:p>
                      <a:r>
                        <a:rPr lang="en-GB" sz="800" dirty="0">
                          <a:solidFill>
                            <a:schemeClr val="tx1"/>
                          </a:solidFill>
                          <a:latin typeface="Arial" panose="020B0604020202020204" pitchFamily="34" charset="0"/>
                          <a:cs typeface="Arial" panose="020B0604020202020204" pitchFamily="34" charset="0"/>
                        </a:rPr>
                        <a:t>Group</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800" dirty="0">
                          <a:solidFill>
                            <a:schemeClr val="tx1"/>
                          </a:solidFill>
                          <a:latin typeface="Arial" panose="020B0604020202020204" pitchFamily="34" charset="0"/>
                          <a:cs typeface="Arial" panose="020B0604020202020204" pitchFamily="34" charset="0"/>
                        </a:rPr>
                        <a:t>Median CSS (months)  (95% CI)</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343090"/>
                  </a:ext>
                </a:extLst>
              </a:tr>
              <a:tr h="447040">
                <a:tc>
                  <a:txBody>
                    <a:bodyPr/>
                    <a:lstStyle/>
                    <a:p>
                      <a:r>
                        <a:rPr lang="en-GB" sz="800" b="1" dirty="0">
                          <a:solidFill>
                            <a:schemeClr val="bg1"/>
                          </a:solidFill>
                          <a:latin typeface="Arial" panose="020B0604020202020204" pitchFamily="34" charset="0"/>
                          <a:cs typeface="Arial" panose="020B0604020202020204" pitchFamily="34" charset="0"/>
                        </a:rPr>
                        <a:t>Non-carriers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GB" sz="800" dirty="0">
                          <a:solidFill>
                            <a:schemeClr val="tx1"/>
                          </a:solidFill>
                          <a:latin typeface="Arial" panose="020B0604020202020204" pitchFamily="34" charset="0"/>
                          <a:cs typeface="Arial" panose="020B0604020202020204" pitchFamily="34" charset="0"/>
                        </a:rPr>
                        <a:t>33.2 (29.0-37.4)</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2336733"/>
                  </a:ext>
                </a:extLst>
              </a:tr>
              <a:tr h="447040">
                <a:tc>
                  <a:txBody>
                    <a:bodyPr/>
                    <a:lstStyle/>
                    <a:p>
                      <a:r>
                        <a:rPr lang="en-GB" sz="800" b="1" i="1" dirty="0">
                          <a:solidFill>
                            <a:schemeClr val="tx1"/>
                          </a:solidFill>
                          <a:latin typeface="Arial" panose="020B0604020202020204" pitchFamily="34" charset="0"/>
                          <a:cs typeface="Arial" panose="020B0604020202020204" pitchFamily="34" charset="0"/>
                        </a:rPr>
                        <a:t>BRCA2 </a:t>
                      </a:r>
                      <a:r>
                        <a:rPr lang="en-GB" sz="800" b="1" i="0" dirty="0">
                          <a:solidFill>
                            <a:schemeClr val="tx1"/>
                          </a:solidFill>
                          <a:latin typeface="Arial" panose="020B0604020202020204" pitchFamily="34" charset="0"/>
                          <a:cs typeface="Arial" panose="020B0604020202020204" pitchFamily="34" charset="0"/>
                        </a:rPr>
                        <a:t>mutation carriers</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800" dirty="0">
                          <a:solidFill>
                            <a:schemeClr val="tx1"/>
                          </a:solidFill>
                          <a:latin typeface="Arial" panose="020B0604020202020204" pitchFamily="34" charset="0"/>
                          <a:cs typeface="Arial" panose="020B0604020202020204" pitchFamily="34" charset="0"/>
                        </a:rPr>
                        <a:t>17.4 (10.7-24.2)</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92957"/>
                  </a:ext>
                </a:extLst>
              </a:tr>
              <a:tr h="284480">
                <a:tc gridSpan="2">
                  <a:txBody>
                    <a:bodyPr/>
                    <a:lstStyle/>
                    <a:p>
                      <a:pPr algn="ctr"/>
                      <a:r>
                        <a:rPr lang="en-GB" sz="800" dirty="0">
                          <a:solidFill>
                            <a:schemeClr val="tx1"/>
                          </a:solidFill>
                          <a:latin typeface="Arial" panose="020B0604020202020204" pitchFamily="34" charset="0"/>
                          <a:cs typeface="Arial" panose="020B0604020202020204" pitchFamily="34" charset="0"/>
                        </a:rPr>
                        <a:t>Log-rank test p=0.0266</a:t>
                      </a: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val="2274706844"/>
                  </a:ext>
                </a:extLst>
              </a:tr>
            </a:tbl>
          </a:graphicData>
        </a:graphic>
      </p:graphicFrame>
      <p:sp>
        <p:nvSpPr>
          <p:cNvPr id="18" name="TextBox 17">
            <a:extLst>
              <a:ext uri="{FF2B5EF4-FFF2-40B4-BE49-F238E27FC236}">
                <a16:creationId xmlns:a16="http://schemas.microsoft.com/office/drawing/2014/main" id="{5B784B9C-5E47-45BA-87DA-99A1D226C792}"/>
              </a:ext>
            </a:extLst>
          </p:cNvPr>
          <p:cNvSpPr txBox="1"/>
          <p:nvPr/>
        </p:nvSpPr>
        <p:spPr>
          <a:xfrm>
            <a:off x="937150" y="1941445"/>
            <a:ext cx="4389503" cy="523220"/>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Cancer-specific survival in patients with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mCRPC with </a:t>
            </a:r>
            <a:r>
              <a:rPr lang="en-GB" sz="1400" b="1" i="1" dirty="0">
                <a:latin typeface="Arial" panose="020B0604020202020204" pitchFamily="34" charset="0"/>
                <a:cs typeface="Arial" panose="020B0604020202020204" pitchFamily="34" charset="0"/>
              </a:rPr>
              <a:t>BRCA2 </a:t>
            </a:r>
            <a:r>
              <a:rPr lang="en-GB" sz="1400" b="1" dirty="0">
                <a:latin typeface="Arial" panose="020B0604020202020204" pitchFamily="34" charset="0"/>
                <a:cs typeface="Arial" panose="020B0604020202020204" pitchFamily="34" charset="0"/>
              </a:rPr>
              <a:t>mutation</a:t>
            </a:r>
            <a:r>
              <a:rPr lang="en-GB" sz="1400" b="1" baseline="30000" dirty="0">
                <a:latin typeface="Arial" panose="020B0604020202020204" pitchFamily="34" charset="0"/>
                <a:cs typeface="Arial" panose="020B0604020202020204" pitchFamily="34" charset="0"/>
              </a:rPr>
              <a:t>1</a:t>
            </a:r>
          </a:p>
        </p:txBody>
      </p:sp>
      <p:pic>
        <p:nvPicPr>
          <p:cNvPr id="17" name="Picture 16" descr="A picture containing sitting, computer, table, computer&#10;&#10;Description automatically generated">
            <a:extLst>
              <a:ext uri="{FF2B5EF4-FFF2-40B4-BE49-F238E27FC236}">
                <a16:creationId xmlns:a16="http://schemas.microsoft.com/office/drawing/2014/main" id="{117E6F22-9EC3-625D-F94F-106A8E7583C8}"/>
              </a:ext>
            </a:extLst>
          </p:cNvPr>
          <p:cNvPicPr>
            <a:picLocks noChangeAspect="1"/>
          </p:cNvPicPr>
          <p:nvPr/>
        </p:nvPicPr>
        <p:blipFill rotWithShape="1">
          <a:blip r:embed="rId4"/>
          <a:srcRect b="17932"/>
          <a:stretch/>
        </p:blipFill>
        <p:spPr>
          <a:xfrm>
            <a:off x="6173969" y="1931186"/>
            <a:ext cx="5171456" cy="3802070"/>
          </a:xfrm>
          <a:prstGeom prst="rect">
            <a:avLst/>
          </a:prstGeom>
        </p:spPr>
      </p:pic>
      <p:sp>
        <p:nvSpPr>
          <p:cNvPr id="23" name="TextBox 22">
            <a:extLst>
              <a:ext uri="{FF2B5EF4-FFF2-40B4-BE49-F238E27FC236}">
                <a16:creationId xmlns:a16="http://schemas.microsoft.com/office/drawing/2014/main" id="{FE237C1C-5D23-1F8D-6470-BE2090406D47}"/>
              </a:ext>
            </a:extLst>
          </p:cNvPr>
          <p:cNvSpPr txBox="1"/>
          <p:nvPr/>
        </p:nvSpPr>
        <p:spPr>
          <a:xfrm rot="16200000">
            <a:off x="5630359" y="3518246"/>
            <a:ext cx="2671245" cy="307777"/>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PFS (%)</a:t>
            </a:r>
            <a:endParaRPr lang="en-GB" sz="1400" b="1" baseline="30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BDE8CA2-8592-8814-B73D-2A53E5AC3D82}"/>
              </a:ext>
            </a:extLst>
          </p:cNvPr>
          <p:cNvSpPr txBox="1"/>
          <p:nvPr/>
        </p:nvSpPr>
        <p:spPr>
          <a:xfrm>
            <a:off x="8601552" y="5425479"/>
            <a:ext cx="1292887" cy="261610"/>
          </a:xfrm>
          <a:prstGeom prst="rect">
            <a:avLst/>
          </a:prstGeom>
          <a:solidFill>
            <a:schemeClr val="bg1"/>
          </a:solidFill>
        </p:spPr>
        <p:txBody>
          <a:bodyPr wrap="square" tIns="0" rtlCol="0">
            <a:spAutoFit/>
          </a:bodyPr>
          <a:lstStyle/>
          <a:p>
            <a:r>
              <a:rPr lang="en-GB" sz="1400" b="1" dirty="0">
                <a:latin typeface="Arial" panose="020B0604020202020204" pitchFamily="34" charset="0"/>
                <a:cs typeface="Arial" panose="020B0604020202020204" pitchFamily="34" charset="0"/>
              </a:rPr>
              <a:t>Months</a:t>
            </a:r>
            <a:endParaRPr lang="en-GB" sz="1400" b="1" baseline="30000" dirty="0">
              <a:latin typeface="Arial" panose="020B0604020202020204" pitchFamily="34" charset="0"/>
              <a:cs typeface="Arial" panose="020B0604020202020204" pitchFamily="34" charset="0"/>
            </a:endParaRPr>
          </a:p>
        </p:txBody>
      </p:sp>
      <p:graphicFrame>
        <p:nvGraphicFramePr>
          <p:cNvPr id="6" name="Table 20">
            <a:extLst>
              <a:ext uri="{FF2B5EF4-FFF2-40B4-BE49-F238E27FC236}">
                <a16:creationId xmlns:a16="http://schemas.microsoft.com/office/drawing/2014/main" id="{0D363C64-3151-8DD8-2E97-FE1692838967}"/>
              </a:ext>
            </a:extLst>
          </p:cNvPr>
          <p:cNvGraphicFramePr>
            <a:graphicFrameLocks noGrp="1"/>
          </p:cNvGraphicFramePr>
          <p:nvPr/>
        </p:nvGraphicFramePr>
        <p:xfrm>
          <a:off x="9223377" y="2579885"/>
          <a:ext cx="2222400" cy="1399651"/>
        </p:xfrm>
        <a:graphic>
          <a:graphicData uri="http://schemas.openxmlformats.org/drawingml/2006/table">
            <a:tbl>
              <a:tblPr firstRow="1" bandRow="1">
                <a:tableStyleId>{5C22544A-7EE6-4342-B048-85BDC9FD1C3A}</a:tableStyleId>
              </a:tblPr>
              <a:tblGrid>
                <a:gridCol w="2222400">
                  <a:extLst>
                    <a:ext uri="{9D8B030D-6E8A-4147-A177-3AD203B41FA5}">
                      <a16:colId xmlns:a16="http://schemas.microsoft.com/office/drawing/2014/main" val="2117557224"/>
                    </a:ext>
                  </a:extLst>
                </a:gridCol>
              </a:tblGrid>
              <a:tr h="383705">
                <a:tc>
                  <a:txBody>
                    <a:bodyPr/>
                    <a:lstStyle/>
                    <a:p>
                      <a:pPr algn="l"/>
                      <a:r>
                        <a:rPr lang="en-GB" sz="800" b="1" dirty="0">
                          <a:solidFill>
                            <a:schemeClr val="tx1"/>
                          </a:solidFill>
                          <a:latin typeface="Arial" panose="020B0604020202020204" pitchFamily="34" charset="0"/>
                          <a:cs typeface="Arial" panose="020B0604020202020204" pitchFamily="34" charset="0"/>
                        </a:rPr>
                        <a:t>HRR defect</a:t>
                      </a:r>
                      <a:endParaRPr lang="en-GB" sz="800"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343090"/>
                  </a:ext>
                </a:extLst>
              </a:tr>
              <a:tr h="383705">
                <a:tc>
                  <a:txBody>
                    <a:bodyPr/>
                    <a:lstStyle/>
                    <a:p>
                      <a:pPr algn="l"/>
                      <a:r>
                        <a:rPr lang="en-GB" sz="800" b="1" dirty="0">
                          <a:solidFill>
                            <a:schemeClr val="bg1"/>
                          </a:solidFill>
                          <a:latin typeface="Arial" panose="020B0604020202020204" pitchFamily="34" charset="0"/>
                          <a:cs typeface="Arial" panose="020B0604020202020204" pitchFamily="34" charset="0"/>
                        </a:rPr>
                        <a:t> Yes</a:t>
                      </a:r>
                      <a:endParaRPr lang="en-GB" sz="800" dirty="0">
                        <a:solidFill>
                          <a:schemeClr val="bg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30E4D"/>
                    </a:solidFill>
                  </a:tcPr>
                </a:tc>
                <a:extLst>
                  <a:ext uri="{0D108BD9-81ED-4DB2-BD59-A6C34878D82A}">
                    <a16:rowId xmlns:a16="http://schemas.microsoft.com/office/drawing/2014/main" val="1822336733"/>
                  </a:ext>
                </a:extLst>
              </a:tr>
              <a:tr h="383705">
                <a:tc>
                  <a:txBody>
                    <a:bodyPr/>
                    <a:lstStyle/>
                    <a:p>
                      <a:pPr algn="l"/>
                      <a:r>
                        <a:rPr lang="en-GB" sz="800" b="1" dirty="0">
                          <a:solidFill>
                            <a:schemeClr val="bg1"/>
                          </a:solidFill>
                          <a:latin typeface="Arial" panose="020B0604020202020204" pitchFamily="34" charset="0"/>
                          <a:cs typeface="Arial" panose="020B0604020202020204" pitchFamily="34" charset="0"/>
                        </a:rPr>
                        <a:t> No</a:t>
                      </a:r>
                      <a:endParaRPr lang="en-GB" sz="800" i="1" dirty="0">
                        <a:solidFill>
                          <a:schemeClr val="bg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6EA5"/>
                    </a:solidFill>
                  </a:tcPr>
                </a:tc>
                <a:extLst>
                  <a:ext uri="{0D108BD9-81ED-4DB2-BD59-A6C34878D82A}">
                    <a16:rowId xmlns:a16="http://schemas.microsoft.com/office/drawing/2014/main" val="207592957"/>
                  </a:ext>
                </a:extLst>
              </a:tr>
              <a:tr h="248536">
                <a:tc>
                  <a:txBody>
                    <a:bodyPr/>
                    <a:lstStyle/>
                    <a:p>
                      <a:pPr algn="l"/>
                      <a:r>
                        <a:rPr lang="en-GB" sz="800" b="1" dirty="0">
                          <a:solidFill>
                            <a:schemeClr val="bg1"/>
                          </a:solidFill>
                          <a:latin typeface="Arial" panose="020B0604020202020204" pitchFamily="34" charset="0"/>
                          <a:cs typeface="Arial" panose="020B0604020202020204" pitchFamily="34" charset="0"/>
                        </a:rPr>
                        <a:t> ctDNA unquantifiable</a:t>
                      </a:r>
                      <a:endParaRPr lang="en-GB" sz="800" dirty="0">
                        <a:solidFill>
                          <a:schemeClr val="bg1"/>
                        </a:solidFill>
                        <a:latin typeface="Arial" panose="020B0604020202020204" pitchFamily="34" charset="0"/>
                        <a:cs typeface="Arial" panose="020B0604020202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BA6B1"/>
                    </a:solidFill>
                  </a:tcPr>
                </a:tc>
                <a:extLst>
                  <a:ext uri="{0D108BD9-81ED-4DB2-BD59-A6C34878D82A}">
                    <a16:rowId xmlns:a16="http://schemas.microsoft.com/office/drawing/2014/main" val="2274706844"/>
                  </a:ext>
                </a:extLst>
              </a:tr>
            </a:tbl>
          </a:graphicData>
        </a:graphic>
      </p:graphicFrame>
      <p:sp>
        <p:nvSpPr>
          <p:cNvPr id="25" name="TextBox 24">
            <a:extLst>
              <a:ext uri="{FF2B5EF4-FFF2-40B4-BE49-F238E27FC236}">
                <a16:creationId xmlns:a16="http://schemas.microsoft.com/office/drawing/2014/main" id="{A9619BE8-8E42-2FEE-76BC-BF2F4D57D2E5}"/>
              </a:ext>
            </a:extLst>
          </p:cNvPr>
          <p:cNvSpPr txBox="1"/>
          <p:nvPr/>
        </p:nvSpPr>
        <p:spPr>
          <a:xfrm>
            <a:off x="6910279" y="1936701"/>
            <a:ext cx="4535498" cy="523220"/>
          </a:xfrm>
          <a:prstGeom prst="rect">
            <a:avLst/>
          </a:prstGeom>
          <a:solidFill>
            <a:schemeClr val="bg1"/>
          </a:solidFill>
        </p:spPr>
        <p:txBody>
          <a:bodyPr wrap="square" rtlCol="0">
            <a:spAutoFit/>
          </a:bodyPr>
          <a:lstStyle/>
          <a:p>
            <a:pPr algn="ctr"/>
            <a:r>
              <a:rPr lang="en-GB" sz="1400" b="1" dirty="0">
                <a:latin typeface="Arial" panose="020B0604020202020204" pitchFamily="34" charset="0"/>
                <a:cs typeface="Arial" panose="020B0604020202020204" pitchFamily="34" charset="0"/>
              </a:rPr>
              <a:t>Time to progression in patients with </a:t>
            </a:r>
            <a:br>
              <a:rPr lang="en-GB" sz="1400" b="1"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mCRPC with HRR mutations</a:t>
            </a:r>
            <a:r>
              <a:rPr lang="en-GB" sz="1400" b="1" baseline="300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301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a:xfrm>
            <a:off x="619200" y="246566"/>
            <a:ext cx="8740800" cy="807285"/>
          </a:xfrm>
        </p:spPr>
        <p:txBody>
          <a:bodyPr/>
          <a:lstStyle/>
          <a:p>
            <a:r>
              <a:rPr lang="en-GB" dirty="0"/>
              <a:t>Introducing the scientific committee</a:t>
            </a:r>
          </a:p>
        </p:txBody>
      </p:sp>
      <p:sp>
        <p:nvSpPr>
          <p:cNvPr id="2" name="Slide Number Placeholder 1">
            <a:extLst>
              <a:ext uri="{FF2B5EF4-FFF2-40B4-BE49-F238E27FC236}">
                <a16:creationId xmlns:a16="http://schemas.microsoft.com/office/drawing/2014/main" id="{8DBAB3BB-934F-B19A-682D-B90D5499A6AD}"/>
              </a:ext>
            </a:extLst>
          </p:cNvPr>
          <p:cNvSpPr>
            <a:spLocks noGrp="1"/>
          </p:cNvSpPr>
          <p:nvPr>
            <p:ph type="sldNum" sz="quarter" idx="4"/>
          </p:nvPr>
        </p:nvSpPr>
        <p:spPr/>
        <p:txBody>
          <a:bodyPr/>
          <a:lstStyle/>
          <a:p>
            <a:fld id="{FCE43C0F-8A7B-3A4B-9DB5-B3472E36E833}" type="slidenum">
              <a:rPr lang="en-GB" smtClean="0"/>
              <a:pPr/>
              <a:t>6</a:t>
            </a:fld>
            <a:endParaRPr lang="en-GB" dirty="0"/>
          </a:p>
        </p:txBody>
      </p:sp>
      <p:grpSp>
        <p:nvGrpSpPr>
          <p:cNvPr id="31" name="Group 30">
            <a:extLst>
              <a:ext uri="{FF2B5EF4-FFF2-40B4-BE49-F238E27FC236}">
                <a16:creationId xmlns:a16="http://schemas.microsoft.com/office/drawing/2014/main" id="{97AB761F-1131-B4B8-0360-6EC2D601BAB8}"/>
              </a:ext>
            </a:extLst>
          </p:cNvPr>
          <p:cNvGrpSpPr/>
          <p:nvPr/>
        </p:nvGrpSpPr>
        <p:grpSpPr>
          <a:xfrm>
            <a:off x="4816681" y="1673930"/>
            <a:ext cx="2556000" cy="3699286"/>
            <a:chOff x="4812525" y="1449368"/>
            <a:chExt cx="2556000" cy="3699286"/>
          </a:xfrm>
        </p:grpSpPr>
        <p:sp>
          <p:nvSpPr>
            <p:cNvPr id="22" name="Rectangle 21">
              <a:extLst>
                <a:ext uri="{FF2B5EF4-FFF2-40B4-BE49-F238E27FC236}">
                  <a16:creationId xmlns:a16="http://schemas.microsoft.com/office/drawing/2014/main" id="{32F5ED61-4FF2-9F71-9809-8608211661A1}"/>
                </a:ext>
              </a:extLst>
            </p:cNvPr>
            <p:cNvSpPr/>
            <p:nvPr/>
          </p:nvSpPr>
          <p:spPr>
            <a:xfrm>
              <a:off x="4812525" y="1449368"/>
              <a:ext cx="2556000" cy="3347784"/>
            </a:xfrm>
            <a:prstGeom prst="rect">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Calibri"/>
                <a:ea typeface="+mn-ea"/>
                <a:cs typeface="+mn-cs"/>
              </a:endParaRPr>
            </a:p>
          </p:txBody>
        </p:sp>
        <p:sp>
          <p:nvSpPr>
            <p:cNvPr id="26" name="Google Shape;416;p9">
              <a:extLst>
                <a:ext uri="{FF2B5EF4-FFF2-40B4-BE49-F238E27FC236}">
                  <a16:creationId xmlns:a16="http://schemas.microsoft.com/office/drawing/2014/main" id="{113DE458-9556-71EC-D71D-47C1CB3DBEBB}"/>
                </a:ext>
              </a:extLst>
            </p:cNvPr>
            <p:cNvSpPr/>
            <p:nvPr/>
          </p:nvSpPr>
          <p:spPr>
            <a:xfrm>
              <a:off x="4812525" y="4196501"/>
              <a:ext cx="2556000" cy="952153"/>
            </a:xfrm>
            <a:custGeom>
              <a:avLst/>
              <a:gdLst/>
              <a:ahLst/>
              <a:cxnLst/>
              <a:rect l="l" t="t" r="r" b="b"/>
              <a:pathLst>
                <a:path w="2262981" h="452596" extrusionOk="0">
                  <a:moveTo>
                    <a:pt x="0" y="0"/>
                  </a:moveTo>
                  <a:lnTo>
                    <a:pt x="2262981" y="0"/>
                  </a:lnTo>
                  <a:lnTo>
                    <a:pt x="2262981" y="452596"/>
                  </a:lnTo>
                  <a:lnTo>
                    <a:pt x="0" y="452596"/>
                  </a:lnTo>
                  <a:lnTo>
                    <a:pt x="0" y="0"/>
                  </a:lnTo>
                  <a:close/>
                </a:path>
              </a:pathLst>
            </a:custGeom>
            <a:solidFill>
              <a:srgbClr val="C7583B"/>
            </a:solidFill>
            <a:ln w="25400" cap="flat" cmpd="sng">
              <a:solidFill>
                <a:srgbClr val="C65638"/>
              </a:solidFill>
              <a:prstDash val="solid"/>
              <a:round/>
              <a:headEnd type="none" w="sm" len="sm"/>
              <a:tailEnd type="none" w="sm" len="sm"/>
            </a:ln>
          </p:spPr>
          <p:txBody>
            <a:bodyPr spcFirstLastPara="1" wrap="square" lIns="35567" tIns="72000" rIns="35567" bIns="35567" anchor="t" anchorCtr="0">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kumimoji="0" lang="en-GB" sz="1400" b="1" i="0" u="none" strike="noStrike" kern="1200" cap="none" spc="0" normalizeH="0" baseline="0" dirty="0">
                  <a:ln>
                    <a:noFill/>
                  </a:ln>
                  <a:solidFill>
                    <a:srgbClr val="FFFFFF"/>
                  </a:solidFill>
                  <a:effectLst/>
                  <a:uLnTx/>
                  <a:uFillTx/>
                  <a:latin typeface="Arial"/>
                  <a:ea typeface="Arial"/>
                  <a:cs typeface="Arial"/>
                  <a:sym typeface="Arial"/>
                </a:rPr>
                <a:t>Assoc. Prof. Herbert Loong</a:t>
              </a:r>
            </a:p>
            <a:p>
              <a:pPr marL="0" marR="0" lvl="0" indent="0" algn="ctr" defTabSz="457189" rtl="0" eaLnBrk="1" fontAlgn="auto" latinLnBrk="0" hangingPunct="1">
                <a:lnSpc>
                  <a:spcPct val="90000"/>
                </a:lnSpc>
                <a:spcBef>
                  <a:spcPts val="267"/>
                </a:spcBef>
                <a:spcAft>
                  <a:spcPts val="0"/>
                </a:spcAft>
                <a:buClr>
                  <a:srgbClr val="000000"/>
                </a:buClr>
                <a:buSzPts val="1100"/>
                <a:buFontTx/>
                <a:buNone/>
                <a:tabLst/>
                <a:defRPr/>
              </a:pPr>
              <a:r>
                <a:rPr kumimoji="0" lang="en-GB" sz="1200" b="0" i="0" u="none" strike="noStrike" kern="1200" cap="none" spc="0" normalizeH="0" baseline="0" dirty="0">
                  <a:ln>
                    <a:noFill/>
                  </a:ln>
                  <a:solidFill>
                    <a:srgbClr val="FFFFFF"/>
                  </a:solidFill>
                  <a:effectLst/>
                  <a:uLnTx/>
                  <a:uFillTx/>
                  <a:latin typeface="Arial"/>
                  <a:ea typeface="Arial"/>
                  <a:cs typeface="Arial"/>
                  <a:sym typeface="Arial"/>
                </a:rPr>
                <a:t>Medical Oncologist</a:t>
              </a:r>
              <a:br>
                <a:rPr kumimoji="0" lang="en-GB" sz="1200" b="0" i="0" u="none" strike="noStrike" kern="1200" cap="none" spc="0" normalizeH="0" baseline="0" dirty="0">
                  <a:ln>
                    <a:noFill/>
                  </a:ln>
                  <a:solidFill>
                    <a:srgbClr val="FFFFFF"/>
                  </a:solidFill>
                  <a:effectLst/>
                  <a:uLnTx/>
                  <a:uFillTx/>
                  <a:latin typeface="Arial"/>
                  <a:ea typeface="Arial"/>
                  <a:cs typeface="Arial"/>
                  <a:sym typeface="Arial"/>
                </a:rPr>
              </a:br>
              <a:r>
                <a:rPr lang="en-GB" sz="1200" i="0" dirty="0">
                  <a:solidFill>
                    <a:schemeClr val="bg1"/>
                  </a:solidFill>
                  <a:effectLst/>
                  <a:latin typeface="Arial" panose="020B0604020202020204" pitchFamily="34" charset="0"/>
                  <a:cs typeface="Arial" panose="020B0604020202020204" pitchFamily="34" charset="0"/>
                </a:rPr>
                <a:t>The Chinese University </a:t>
              </a:r>
              <a:br>
                <a:rPr lang="en-GB" sz="1200" i="0" dirty="0">
                  <a:solidFill>
                    <a:schemeClr val="bg1"/>
                  </a:solidFill>
                  <a:effectLst/>
                  <a:latin typeface="Arial" panose="020B0604020202020204" pitchFamily="34" charset="0"/>
                  <a:cs typeface="Arial" panose="020B0604020202020204" pitchFamily="34" charset="0"/>
                </a:rPr>
              </a:br>
              <a:r>
                <a:rPr lang="en-GB" sz="1200" i="0" dirty="0">
                  <a:solidFill>
                    <a:schemeClr val="bg1"/>
                  </a:solidFill>
                  <a:effectLst/>
                  <a:latin typeface="Arial" panose="020B0604020202020204" pitchFamily="34" charset="0"/>
                  <a:cs typeface="Arial" panose="020B0604020202020204" pitchFamily="34" charset="0"/>
                </a:rPr>
                <a:t>of Hong Kong,</a:t>
              </a:r>
              <a:r>
                <a:rPr lang="en-GB" sz="1200" dirty="0">
                  <a:solidFill>
                    <a:srgbClr val="FFFFFF"/>
                  </a:solidFill>
                  <a:latin typeface="Arial"/>
                  <a:cs typeface="Arial"/>
                  <a:sym typeface="Arial"/>
                </a:rPr>
                <a:t> HK</a:t>
              </a:r>
              <a:endParaRPr kumimoji="0" lang="en-GB" sz="1200" b="0" i="0" u="none" strike="noStrike" kern="1200" cap="none" spc="0" normalizeH="0" baseline="0" dirty="0">
                <a:ln>
                  <a:noFill/>
                </a:ln>
                <a:solidFill>
                  <a:srgbClr val="FFFFFF"/>
                </a:solidFill>
                <a:effectLst/>
                <a:highlight>
                  <a:srgbClr val="FFFF00"/>
                </a:highlight>
                <a:uLnTx/>
                <a:uFillTx/>
                <a:latin typeface="Arial"/>
                <a:ea typeface="Arial"/>
                <a:cs typeface="Arial"/>
                <a:sym typeface="Arial"/>
              </a:endParaRPr>
            </a:p>
          </p:txBody>
        </p:sp>
        <p:pic>
          <p:nvPicPr>
            <p:cNvPr id="1026" name="Picture 2" descr="Dr. Herbert Loong - CUHK - Oncology">
              <a:extLst>
                <a:ext uri="{FF2B5EF4-FFF2-40B4-BE49-F238E27FC236}">
                  <a16:creationId xmlns:a16="http://schemas.microsoft.com/office/drawing/2014/main" id="{B99EC44E-A3CA-0CB8-3F0D-686BED53BAF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0097"/>
            <a:stretch/>
          </p:blipFill>
          <p:spPr bwMode="auto">
            <a:xfrm>
              <a:off x="5002106" y="1556792"/>
              <a:ext cx="2176838" cy="252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13F0594A-D79F-EB4B-761C-B001D0973DB0}"/>
              </a:ext>
            </a:extLst>
          </p:cNvPr>
          <p:cNvGrpSpPr/>
          <p:nvPr/>
        </p:nvGrpSpPr>
        <p:grpSpPr>
          <a:xfrm>
            <a:off x="2011136" y="1673930"/>
            <a:ext cx="2556000" cy="3699286"/>
            <a:chOff x="2011136" y="1449368"/>
            <a:chExt cx="2556000" cy="3699286"/>
          </a:xfrm>
        </p:grpSpPr>
        <p:sp>
          <p:nvSpPr>
            <p:cNvPr id="17" name="Rectangle 16">
              <a:extLst>
                <a:ext uri="{FF2B5EF4-FFF2-40B4-BE49-F238E27FC236}">
                  <a16:creationId xmlns:a16="http://schemas.microsoft.com/office/drawing/2014/main" id="{D685FC30-1ED6-706D-1B60-6626568F30E9}"/>
                </a:ext>
              </a:extLst>
            </p:cNvPr>
            <p:cNvSpPr/>
            <p:nvPr/>
          </p:nvSpPr>
          <p:spPr>
            <a:xfrm>
              <a:off x="2011136" y="1449368"/>
              <a:ext cx="2556000" cy="3347784"/>
            </a:xfrm>
            <a:prstGeom prst="rect">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Calibri"/>
                <a:ea typeface="+mn-ea"/>
                <a:cs typeface="+mn-cs"/>
              </a:endParaRPr>
            </a:p>
          </p:txBody>
        </p:sp>
        <p:sp>
          <p:nvSpPr>
            <p:cNvPr id="20" name="Google Shape;416;p9">
              <a:extLst>
                <a:ext uri="{FF2B5EF4-FFF2-40B4-BE49-F238E27FC236}">
                  <a16:creationId xmlns:a16="http://schemas.microsoft.com/office/drawing/2014/main" id="{6D958D9E-9831-E0E5-E41B-4302D65A85EB}"/>
                </a:ext>
              </a:extLst>
            </p:cNvPr>
            <p:cNvSpPr/>
            <p:nvPr/>
          </p:nvSpPr>
          <p:spPr>
            <a:xfrm>
              <a:off x="2011136" y="4196501"/>
              <a:ext cx="2556000" cy="952153"/>
            </a:xfrm>
            <a:custGeom>
              <a:avLst/>
              <a:gdLst/>
              <a:ahLst/>
              <a:cxnLst/>
              <a:rect l="l" t="t" r="r" b="b"/>
              <a:pathLst>
                <a:path w="2262981" h="452596" extrusionOk="0">
                  <a:moveTo>
                    <a:pt x="0" y="0"/>
                  </a:moveTo>
                  <a:lnTo>
                    <a:pt x="2262981" y="0"/>
                  </a:lnTo>
                  <a:lnTo>
                    <a:pt x="2262981" y="452596"/>
                  </a:lnTo>
                  <a:lnTo>
                    <a:pt x="0" y="452596"/>
                  </a:lnTo>
                  <a:lnTo>
                    <a:pt x="0" y="0"/>
                  </a:lnTo>
                  <a:close/>
                </a:path>
              </a:pathLst>
            </a:custGeom>
            <a:solidFill>
              <a:srgbClr val="C7583B"/>
            </a:solidFill>
            <a:ln w="25400" cap="flat" cmpd="sng">
              <a:solidFill>
                <a:srgbClr val="C65638"/>
              </a:solidFill>
              <a:prstDash val="solid"/>
              <a:round/>
              <a:headEnd type="none" w="sm" len="sm"/>
              <a:tailEnd type="none" w="sm" len="sm"/>
            </a:ln>
          </p:spPr>
          <p:txBody>
            <a:bodyPr spcFirstLastPara="1" wrap="square" lIns="35567" tIns="72000" rIns="35567" bIns="35567" anchor="t" anchorCtr="0">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kumimoji="0" lang="en-GB" sz="1400" b="1" i="0" u="none" strike="noStrike" kern="1200" cap="none" spc="0" normalizeH="0" baseline="0" dirty="0">
                  <a:ln>
                    <a:noFill/>
                  </a:ln>
                  <a:solidFill>
                    <a:srgbClr val="FFFFFF"/>
                  </a:solidFill>
                  <a:effectLst/>
                  <a:uLnTx/>
                  <a:uFillTx/>
                  <a:latin typeface="Arial"/>
                  <a:ea typeface="Arial"/>
                  <a:cs typeface="Arial"/>
                  <a:sym typeface="Arial"/>
                </a:rPr>
                <a:t>Prof. Fernando L</a:t>
              </a:r>
              <a:r>
                <a:rPr lang="en-GB" sz="1400" b="1" i="0" dirty="0">
                  <a:solidFill>
                    <a:schemeClr val="bg1"/>
                  </a:solidFill>
                  <a:effectLst/>
                  <a:latin typeface="Arial" panose="020B0604020202020204" pitchFamily="34" charset="0"/>
                  <a:cs typeface="Arial" panose="020B0604020202020204" pitchFamily="34" charset="0"/>
                </a:rPr>
                <a:t>ó</a:t>
              </a:r>
              <a:r>
                <a:rPr kumimoji="0" lang="en-GB" sz="1400" b="1" i="0" u="none" strike="noStrike" kern="1200" cap="none" spc="0" normalizeH="0" baseline="0" dirty="0">
                  <a:ln>
                    <a:noFill/>
                  </a:ln>
                  <a:solidFill>
                    <a:srgbClr val="FFFFFF"/>
                  </a:solidFill>
                  <a:effectLst/>
                  <a:uLnTx/>
                  <a:uFillTx/>
                  <a:latin typeface="Arial"/>
                  <a:ea typeface="Arial"/>
                  <a:cs typeface="Arial"/>
                  <a:sym typeface="Arial"/>
                </a:rPr>
                <a:t>pez-R</a:t>
              </a:r>
              <a:r>
                <a:rPr lang="en-GB" sz="1400" b="1" i="0" dirty="0">
                  <a:solidFill>
                    <a:schemeClr val="bg1"/>
                  </a:solidFill>
                  <a:effectLst/>
                  <a:latin typeface="Arial" panose="020B0604020202020204" pitchFamily="34" charset="0"/>
                  <a:cs typeface="Arial" panose="020B0604020202020204" pitchFamily="34" charset="0"/>
                </a:rPr>
                <a:t>í</a:t>
              </a:r>
              <a:r>
                <a:rPr kumimoji="0" lang="en-GB" sz="1400" b="1" i="0" u="none" strike="noStrike" kern="1200" cap="none" spc="0" normalizeH="0" baseline="0" dirty="0">
                  <a:ln>
                    <a:noFill/>
                  </a:ln>
                  <a:solidFill>
                    <a:srgbClr val="FFFFFF"/>
                  </a:solidFill>
                  <a:effectLst/>
                  <a:uLnTx/>
                  <a:uFillTx/>
                  <a:latin typeface="Arial"/>
                  <a:ea typeface="Arial"/>
                  <a:cs typeface="Arial"/>
                  <a:sym typeface="Arial"/>
                </a:rPr>
                <a:t>os</a:t>
              </a:r>
            </a:p>
            <a:p>
              <a:pPr marL="0" marR="0" lvl="0" indent="0" algn="ctr" defTabSz="457189" rtl="0" eaLnBrk="1" fontAlgn="auto" latinLnBrk="0" hangingPunct="1">
                <a:lnSpc>
                  <a:spcPct val="90000"/>
                </a:lnSpc>
                <a:spcBef>
                  <a:spcPts val="267"/>
                </a:spcBef>
                <a:spcAft>
                  <a:spcPts val="0"/>
                </a:spcAft>
                <a:buClr>
                  <a:srgbClr val="000000"/>
                </a:buClr>
                <a:buSzPts val="1100"/>
                <a:buFontTx/>
                <a:buNone/>
                <a:tabLst/>
                <a:defRPr/>
              </a:pPr>
              <a:r>
                <a:rPr kumimoji="0" lang="en-GB" sz="1200" b="0" i="0" u="none" strike="noStrike" kern="1200" cap="none" spc="0" normalizeH="0" baseline="0" dirty="0">
                  <a:ln>
                    <a:noFill/>
                  </a:ln>
                  <a:solidFill>
                    <a:srgbClr val="FFFFFF"/>
                  </a:solidFill>
                  <a:effectLst/>
                  <a:uLnTx/>
                  <a:uFillTx/>
                  <a:latin typeface="Arial"/>
                  <a:ea typeface="Arial"/>
                  <a:cs typeface="Arial"/>
                  <a:sym typeface="Arial"/>
                </a:rPr>
                <a:t>Pathologist</a:t>
              </a:r>
              <a:br>
                <a:rPr kumimoji="0" lang="en-GB" sz="1200" b="0" i="0" u="none" strike="noStrike" kern="1200" cap="none" spc="0" normalizeH="0" baseline="0" dirty="0">
                  <a:ln>
                    <a:noFill/>
                  </a:ln>
                  <a:solidFill>
                    <a:srgbClr val="FFFFFF"/>
                  </a:solidFill>
                  <a:effectLst/>
                  <a:uLnTx/>
                  <a:uFillTx/>
                  <a:latin typeface="Arial"/>
                  <a:ea typeface="Arial"/>
                  <a:cs typeface="Arial"/>
                  <a:sym typeface="Arial"/>
                </a:rPr>
              </a:br>
              <a:r>
                <a:rPr lang="en-GB" sz="1200" i="0" dirty="0">
                  <a:solidFill>
                    <a:schemeClr val="bg1"/>
                  </a:solidFill>
                  <a:effectLst/>
                  <a:latin typeface="Arial" panose="020B0604020202020204" pitchFamily="34" charset="0"/>
                  <a:cs typeface="Arial" panose="020B0604020202020204" pitchFamily="34" charset="0"/>
                </a:rPr>
                <a:t>12 de Octubre University Hospital,</a:t>
              </a:r>
              <a:br>
                <a:rPr kumimoji="0" lang="en-GB" sz="1200" b="0" i="0" u="none" strike="noStrike" kern="1200" cap="none" spc="0" normalizeH="0" baseline="0" dirty="0">
                  <a:ln>
                    <a:noFill/>
                  </a:ln>
                  <a:solidFill>
                    <a:srgbClr val="FFFFFF"/>
                  </a:solidFill>
                  <a:effectLst/>
                  <a:uLnTx/>
                  <a:uFillTx/>
                  <a:latin typeface="Arial"/>
                  <a:ea typeface="Arial"/>
                  <a:cs typeface="Arial"/>
                  <a:sym typeface="Arial"/>
                </a:rPr>
              </a:br>
              <a:r>
                <a:rPr kumimoji="0" lang="en-GB" sz="1200" b="0" i="0" u="none" strike="noStrike" kern="1200" cap="none" spc="0" normalizeH="0" baseline="0" dirty="0">
                  <a:ln>
                    <a:noFill/>
                  </a:ln>
                  <a:solidFill>
                    <a:srgbClr val="FFFFFF"/>
                  </a:solidFill>
                  <a:effectLst/>
                  <a:uLnTx/>
                  <a:uFillTx/>
                  <a:latin typeface="Arial"/>
                  <a:ea typeface="Arial"/>
                  <a:cs typeface="Arial"/>
                  <a:sym typeface="Arial"/>
                </a:rPr>
                <a:t>Madrid, Spain</a:t>
              </a:r>
            </a:p>
          </p:txBody>
        </p:sp>
        <p:pic>
          <p:nvPicPr>
            <p:cNvPr id="1028" name="Picture 4" descr="Diagnosing and Treating TRK Fusion-Positive Lung Cancer">
              <a:extLst>
                <a:ext uri="{FF2B5EF4-FFF2-40B4-BE49-F238E27FC236}">
                  <a16:creationId xmlns:a16="http://schemas.microsoft.com/office/drawing/2014/main" id="{01D3AD11-40D6-3DC1-BF5E-9533A03924F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11229"/>
            <a:stretch/>
          </p:blipFill>
          <p:spPr bwMode="auto">
            <a:xfrm>
              <a:off x="2224153" y="1556792"/>
              <a:ext cx="2129966" cy="252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CF4FFBC-C0D7-8567-7A99-4DCB95896395}"/>
              </a:ext>
            </a:extLst>
          </p:cNvPr>
          <p:cNvGrpSpPr/>
          <p:nvPr/>
        </p:nvGrpSpPr>
        <p:grpSpPr>
          <a:xfrm>
            <a:off x="7622226" y="1673930"/>
            <a:ext cx="2556000" cy="3699286"/>
            <a:chOff x="7622226" y="1449368"/>
            <a:chExt cx="2556000" cy="3699286"/>
          </a:xfrm>
        </p:grpSpPr>
        <p:sp>
          <p:nvSpPr>
            <p:cNvPr id="27" name="Rectangle 26">
              <a:extLst>
                <a:ext uri="{FF2B5EF4-FFF2-40B4-BE49-F238E27FC236}">
                  <a16:creationId xmlns:a16="http://schemas.microsoft.com/office/drawing/2014/main" id="{9272982A-FED4-6FDA-2540-E76693F95DBC}"/>
                </a:ext>
              </a:extLst>
            </p:cNvPr>
            <p:cNvSpPr/>
            <p:nvPr/>
          </p:nvSpPr>
          <p:spPr>
            <a:xfrm>
              <a:off x="7622226" y="1449368"/>
              <a:ext cx="2556000" cy="3347784"/>
            </a:xfrm>
            <a:prstGeom prst="rect">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Calibri"/>
                <a:ea typeface="+mn-ea"/>
                <a:cs typeface="+mn-cs"/>
              </a:endParaRPr>
            </a:p>
          </p:txBody>
        </p:sp>
        <p:sp>
          <p:nvSpPr>
            <p:cNvPr id="28" name="Google Shape;416;p9">
              <a:extLst>
                <a:ext uri="{FF2B5EF4-FFF2-40B4-BE49-F238E27FC236}">
                  <a16:creationId xmlns:a16="http://schemas.microsoft.com/office/drawing/2014/main" id="{E990216C-B168-43FB-6998-259C208E7219}"/>
                </a:ext>
              </a:extLst>
            </p:cNvPr>
            <p:cNvSpPr/>
            <p:nvPr/>
          </p:nvSpPr>
          <p:spPr>
            <a:xfrm>
              <a:off x="7622226" y="4196501"/>
              <a:ext cx="2556000" cy="952153"/>
            </a:xfrm>
            <a:custGeom>
              <a:avLst/>
              <a:gdLst/>
              <a:ahLst/>
              <a:cxnLst/>
              <a:rect l="l" t="t" r="r" b="b"/>
              <a:pathLst>
                <a:path w="2262981" h="452596" extrusionOk="0">
                  <a:moveTo>
                    <a:pt x="0" y="0"/>
                  </a:moveTo>
                  <a:lnTo>
                    <a:pt x="2262981" y="0"/>
                  </a:lnTo>
                  <a:lnTo>
                    <a:pt x="2262981" y="452596"/>
                  </a:lnTo>
                  <a:lnTo>
                    <a:pt x="0" y="452596"/>
                  </a:lnTo>
                  <a:lnTo>
                    <a:pt x="0" y="0"/>
                  </a:lnTo>
                  <a:close/>
                </a:path>
              </a:pathLst>
            </a:custGeom>
            <a:solidFill>
              <a:srgbClr val="C7583B"/>
            </a:solidFill>
            <a:ln w="25400" cap="flat" cmpd="sng">
              <a:solidFill>
                <a:srgbClr val="C65638"/>
              </a:solidFill>
              <a:prstDash val="solid"/>
              <a:round/>
              <a:headEnd type="none" w="sm" len="sm"/>
              <a:tailEnd type="none" w="sm" len="sm"/>
            </a:ln>
          </p:spPr>
          <p:txBody>
            <a:bodyPr spcFirstLastPara="1" wrap="square" lIns="35567" tIns="72000" rIns="35567" bIns="35567" anchor="t" anchorCtr="0">
              <a:noAutofit/>
            </a:bodyPr>
            <a:lstStyle/>
            <a:p>
              <a:pPr marL="0" marR="0" lvl="0" indent="0" algn="ctr" defTabSz="457189" rtl="0" eaLnBrk="1" fontAlgn="auto" latinLnBrk="0" hangingPunct="1">
                <a:lnSpc>
                  <a:spcPct val="90000"/>
                </a:lnSpc>
                <a:spcBef>
                  <a:spcPts val="0"/>
                </a:spcBef>
                <a:spcAft>
                  <a:spcPts val="300"/>
                </a:spcAft>
                <a:buClr>
                  <a:srgbClr val="FFFFFF"/>
                </a:buClr>
                <a:buSzPts val="1100"/>
                <a:buFontTx/>
                <a:buNone/>
                <a:tabLst/>
                <a:defRPr/>
              </a:pPr>
              <a:r>
                <a:rPr kumimoji="0" lang="en-GB" sz="1400" b="1" i="0" u="none" strike="noStrike" kern="1200" cap="none" spc="0" normalizeH="0" baseline="0" dirty="0">
                  <a:ln>
                    <a:noFill/>
                  </a:ln>
                  <a:solidFill>
                    <a:srgbClr val="FFFFFF"/>
                  </a:solidFill>
                  <a:effectLst/>
                  <a:uLnTx/>
                  <a:uFillTx/>
                  <a:latin typeface="Arial"/>
                  <a:ea typeface="Arial"/>
                  <a:cs typeface="Arial"/>
                  <a:sym typeface="Arial"/>
                </a:rPr>
                <a:t>Assoc. Prof. Alicia Morgans</a:t>
              </a:r>
            </a:p>
            <a:p>
              <a:pPr marL="0" marR="0" lvl="0" indent="0" algn="ctr" defTabSz="457189" rtl="0" eaLnBrk="1" fontAlgn="auto" latinLnBrk="0" hangingPunct="1">
                <a:lnSpc>
                  <a:spcPct val="90000"/>
                </a:lnSpc>
                <a:spcBef>
                  <a:spcPts val="267"/>
                </a:spcBef>
                <a:spcAft>
                  <a:spcPts val="0"/>
                </a:spcAft>
                <a:buClr>
                  <a:srgbClr val="000000"/>
                </a:buClr>
                <a:buSzPts val="1100"/>
                <a:buFontTx/>
                <a:buNone/>
                <a:tabLst/>
                <a:defRPr/>
              </a:pPr>
              <a:r>
                <a:rPr lang="en-GB" sz="1200"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GU Medical Oncologist</a:t>
              </a:r>
              <a:br>
                <a:rPr lang="en-GB" sz="1200"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GB" sz="1200" cap="none"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Dana-Farber Cancer Institute, Boston, USA</a:t>
              </a:r>
              <a:endParaRPr kumimoji="0" lang="en-GB" sz="1200" i="0" u="none" strike="noStrike" kern="1200" cap="none" spc="0" normalizeH="0" baseline="0" dirty="0">
                <a:ln>
                  <a:noFill/>
                </a:ln>
                <a:solidFill>
                  <a:srgbClr val="FFFFFF"/>
                </a:solidFill>
                <a:effectLst/>
                <a:highlight>
                  <a:srgbClr val="FFFF00"/>
                </a:highlight>
                <a:uLnTx/>
                <a:uFillTx/>
                <a:latin typeface="Arial"/>
                <a:ea typeface="Arial"/>
                <a:cs typeface="Arial"/>
                <a:sym typeface="Arial"/>
              </a:endParaRPr>
            </a:p>
          </p:txBody>
        </p:sp>
        <p:pic>
          <p:nvPicPr>
            <p:cNvPr id="6" name="Picture 5">
              <a:extLst>
                <a:ext uri="{FF2B5EF4-FFF2-40B4-BE49-F238E27FC236}">
                  <a16:creationId xmlns:a16="http://schemas.microsoft.com/office/drawing/2014/main" id="{CF10E353-69FC-DDF4-6BD2-6D17215B94E6}"/>
                </a:ext>
              </a:extLst>
            </p:cNvPr>
            <p:cNvPicPr>
              <a:picLocks noChangeAspect="1"/>
            </p:cNvPicPr>
            <p:nvPr/>
          </p:nvPicPr>
          <p:blipFill rotWithShape="1">
            <a:blip r:embed="rId7"/>
            <a:srcRect t="4350" b="6887"/>
            <a:stretch/>
          </p:blipFill>
          <p:spPr>
            <a:xfrm>
              <a:off x="7835243" y="1556792"/>
              <a:ext cx="2129967" cy="2520280"/>
            </a:xfrm>
            <a:prstGeom prst="rect">
              <a:avLst/>
            </a:prstGeom>
          </p:spPr>
        </p:pic>
      </p:grpSp>
    </p:spTree>
    <p:extLst>
      <p:ext uri="{BB962C8B-B14F-4D97-AF65-F5344CB8AC3E}">
        <p14:creationId xmlns:p14="http://schemas.microsoft.com/office/powerpoint/2010/main" val="146168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Rectangle"/>
          <p:cNvSpPr/>
          <p:nvPr/>
        </p:nvSpPr>
        <p:spPr>
          <a:xfrm>
            <a:off x="2568775" y="1764238"/>
            <a:ext cx="482203" cy="178595"/>
          </a:xfrm>
          <a:prstGeom prst="rect">
            <a:avLst/>
          </a:prstGeom>
          <a:solidFill>
            <a:srgbClr val="FFFFFF"/>
          </a:solidFill>
          <a:ln w="25400">
            <a:solidFill>
              <a:srgbClr val="FFFFFF"/>
            </a:solidFill>
            <a:miter lim="400000"/>
          </a:ln>
        </p:spPr>
        <p:txBody>
          <a:bodyPr lIns="26789" tIns="26789" rIns="26789" bIns="26789"/>
          <a:lstStyle/>
          <a:p>
            <a:pPr marL="0" marR="0" lvl="0" indent="0" algn="ctr" defTabSz="580395" rtl="0" eaLnBrk="1" fontAlgn="auto" latinLnBrk="0" hangingPunct="1">
              <a:lnSpc>
                <a:spcPct val="100000"/>
              </a:lnSpc>
              <a:spcBef>
                <a:spcPts val="0"/>
              </a:spcBef>
              <a:spcAft>
                <a:spcPts val="0"/>
              </a:spcAft>
              <a:buClr>
                <a:srgbClr val="000000"/>
              </a:buClr>
              <a:buSzTx/>
              <a:buFontTx/>
              <a:buNone/>
              <a:tabLst/>
              <a:defRPr sz="56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kumimoji="0" sz="3937"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a:cs typeface="Calibri"/>
              <a:sym typeface="Calibri"/>
            </a:endParaRPr>
          </a:p>
        </p:txBody>
      </p:sp>
      <p:sp>
        <p:nvSpPr>
          <p:cNvPr id="707" name="Rectangle"/>
          <p:cNvSpPr/>
          <p:nvPr/>
        </p:nvSpPr>
        <p:spPr>
          <a:xfrm>
            <a:off x="3604618" y="4615786"/>
            <a:ext cx="1009055" cy="267891"/>
          </a:xfrm>
          <a:prstGeom prst="rect">
            <a:avLst/>
          </a:prstGeom>
          <a:solidFill>
            <a:srgbClr val="FFFFFF"/>
          </a:solidFill>
          <a:ln>
            <a:solidFill>
              <a:srgbClr val="FFFFFF"/>
            </a:solidFill>
          </a:ln>
        </p:spPr>
        <p:txBody>
          <a:bodyPr lIns="35719" tIns="35719" rIns="35719" bIns="35719" anchor="ctr"/>
          <a:lstStyle/>
          <a:p>
            <a:pPr marL="40638" marR="40638" lvl="0" indent="0" algn="l" defTabSz="455387" rtl="0" eaLnBrk="1" fontAlgn="auto" latinLnBrk="0" hangingPunct="1">
              <a:lnSpc>
                <a:spcPct val="100000"/>
              </a:lnSpc>
              <a:spcBef>
                <a:spcPts val="0"/>
              </a:spcBef>
              <a:spcAft>
                <a:spcPts val="0"/>
              </a:spcAft>
              <a:buClrTx/>
              <a:buSzTx/>
              <a:buFontTx/>
              <a:buNone/>
              <a:tabLst/>
              <a:defRPr sz="2400">
                <a:uFill>
                  <a:solidFill>
                    <a:srgbClr val="000000"/>
                  </a:solidFill>
                </a:uFill>
                <a:latin typeface="Calibri"/>
                <a:ea typeface="Calibri"/>
                <a:cs typeface="Calibri"/>
                <a:sym typeface="Calibri"/>
              </a:defRPr>
            </a:pPr>
            <a:endParaRPr kumimoji="0" sz="1687" b="0" i="0" u="none" strike="noStrike" kern="1200" cap="none" spc="0" normalizeH="0" baseline="0" noProof="0" dirty="0">
              <a:ln>
                <a:noFill/>
              </a:ln>
              <a:solidFill>
                <a:srgbClr val="000000"/>
              </a:solidFill>
              <a:effectLst/>
              <a:uLnTx/>
              <a:uFill>
                <a:solidFill>
                  <a:srgbClr val="000000"/>
                </a:solidFill>
              </a:uFill>
              <a:latin typeface="Calibri"/>
              <a:cs typeface="Calibri"/>
              <a:sym typeface="Calibri"/>
            </a:endParaRPr>
          </a:p>
        </p:txBody>
      </p:sp>
      <p:pic>
        <p:nvPicPr>
          <p:cNvPr id="709" name="Screen Shot 2019-11-04 at 07.43.12.png" descr="Screen Shot 2019-11-04 at 07.43.12.png"/>
          <p:cNvPicPr>
            <a:picLocks noChangeAspect="1"/>
          </p:cNvPicPr>
          <p:nvPr/>
        </p:nvPicPr>
        <p:blipFill>
          <a:blip r:embed="rId3"/>
          <a:stretch>
            <a:fillRect/>
          </a:stretch>
        </p:blipFill>
        <p:spPr>
          <a:xfrm>
            <a:off x="1762235" y="2231621"/>
            <a:ext cx="8816403" cy="3335723"/>
          </a:xfrm>
          <a:prstGeom prst="rect">
            <a:avLst/>
          </a:prstGeom>
          <a:ln w="12700">
            <a:miter lim="400000"/>
          </a:ln>
        </p:spPr>
      </p:pic>
      <p:sp>
        <p:nvSpPr>
          <p:cNvPr id="710" name="PARP is required for single strand break repair (and BER)"/>
          <p:cNvSpPr txBox="1"/>
          <p:nvPr/>
        </p:nvSpPr>
        <p:spPr>
          <a:xfrm>
            <a:off x="2828623" y="5496618"/>
            <a:ext cx="6534755" cy="456895"/>
          </a:xfrm>
          <a:prstGeom prst="rect">
            <a:avLst/>
          </a:prstGeom>
          <a:ln w="12700">
            <a:miter lim="400000"/>
          </a:ln>
          <a:effectLst/>
          <a:extLst>
            <a:ext uri="{C572A759-6A51-4108-AA02-DFA0A04FC94B}">
              <ma14:wrappingTextBoxFlag xmlns="" xmlns:ma14="http://schemas.microsoft.com/office/mac/drawingml/2011/main" val="1"/>
            </a:ext>
          </a:extLst>
        </p:spPr>
        <p:txBody>
          <a:bodyPr lIns="35719" tIns="35719" rIns="35719" bIns="35719"/>
          <a:lstStyle>
            <a:lvl1pPr marL="438799" marR="57799" indent="-381000" algn="ctr" defTabSz="1295400">
              <a:buSzPct val="50000"/>
              <a:buBlip>
                <a:blip r:embed="rId4"/>
              </a:buBlip>
              <a:defRPr sz="2400" b="1">
                <a:solidFill>
                  <a:srgbClr val="0433FF"/>
                </a:solidFill>
                <a:uFill>
                  <a:solidFill>
                    <a:srgbClr val="FF2600"/>
                  </a:solidFill>
                </a:uFill>
                <a:latin typeface="Times"/>
                <a:ea typeface="Times"/>
                <a:cs typeface="Times"/>
                <a:sym typeface="Times"/>
              </a:defRPr>
            </a:lvl1pPr>
          </a:lstStyle>
          <a:p>
            <a:pPr marL="6351" marR="57799" lvl="0" indent="0" algn="ctr" defTabSz="1295400" rtl="0" eaLnBrk="1" fontAlgn="auto" latinLnBrk="0" hangingPunct="1">
              <a:lnSpc>
                <a:spcPct val="100000"/>
              </a:lnSpc>
              <a:spcBef>
                <a:spcPts val="0"/>
              </a:spcBef>
              <a:spcAft>
                <a:spcPts val="0"/>
              </a:spcAft>
              <a:buClrTx/>
              <a:buSzPct val="50000"/>
              <a:buFontTx/>
              <a:buNone/>
              <a:tabLst/>
              <a:defRPr>
                <a:uFill>
                  <a:solidFill>
                    <a:srgbClr val="0433FF"/>
                  </a:solidFill>
                </a:uFill>
              </a:defRPr>
            </a:pPr>
            <a:r>
              <a:rPr kumimoji="0"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rPr>
              <a:t>PARP is required for single</a:t>
            </a:r>
            <a:r>
              <a:rPr kumimoji="0" lang="en-US"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rPr>
              <a:t>-</a:t>
            </a:r>
            <a:r>
              <a:rPr kumimoji="0"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rPr>
              <a:t>strand break repair (</a:t>
            </a:r>
            <a:r>
              <a:rPr kumimoji="0" lang="en-US"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rPr>
              <a:t>e.g. via</a:t>
            </a:r>
            <a:r>
              <a:rPr kumimoji="0"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rPr>
              <a:t> BER)</a:t>
            </a:r>
            <a:endParaRPr kumimoji="0" lang="en-GB" sz="1687" b="1" i="0" u="none" strike="noStrike" kern="1200" cap="none" spc="0" normalizeH="0" baseline="0" noProof="0" dirty="0">
              <a:ln>
                <a:noFill/>
              </a:ln>
              <a:solidFill>
                <a:srgbClr val="5D8298"/>
              </a:solidFill>
              <a:effectLst/>
              <a:uLnTx/>
              <a:uFill>
                <a:solidFill>
                  <a:srgbClr val="0433FF"/>
                </a:solidFill>
              </a:uFill>
              <a:latin typeface="Arial" panose="020B0604020202020204" pitchFamily="34" charset="0"/>
              <a:cs typeface="Arial" panose="020B0604020202020204" pitchFamily="34" charset="0"/>
              <a:sym typeface="Times"/>
            </a:endParaRPr>
          </a:p>
          <a:p>
            <a:pPr marL="6351" indent="0">
              <a:buNone/>
              <a:defRPr>
                <a:uFill>
                  <a:solidFill>
                    <a:srgbClr val="0433FF"/>
                  </a:solidFill>
                </a:uFill>
              </a:defRPr>
            </a:pPr>
            <a:r>
              <a:rPr lang="en-GB" sz="1687" dirty="0">
                <a:solidFill>
                  <a:schemeClr val="accent1"/>
                </a:solidFill>
                <a:latin typeface="Arial" panose="020B0604020202020204" pitchFamily="34" charset="0"/>
                <a:cs typeface="Arial" panose="020B0604020202020204" pitchFamily="34" charset="0"/>
              </a:rPr>
              <a:t>MOA</a:t>
            </a:r>
            <a:r>
              <a:rPr lang="en-GB" sz="1687" dirty="0">
                <a:solidFill>
                  <a:srgbClr val="5D8298"/>
                </a:solidFill>
                <a:latin typeface="Arial" panose="020B0604020202020204" pitchFamily="34" charset="0"/>
                <a:cs typeface="Arial" panose="020B0604020202020204" pitchFamily="34" charset="0"/>
              </a:rPr>
              <a:t> – inhibiting SSB/BER is synthetic lethal with HRD</a:t>
            </a:r>
          </a:p>
        </p:txBody>
      </p:sp>
      <p:sp>
        <p:nvSpPr>
          <p:cNvPr id="11" name="Content Placeholder 5"/>
          <p:cNvSpPr>
            <a:spLocks noGrp="1"/>
          </p:cNvSpPr>
          <p:nvPr>
            <p:ph sz="quarter" idx="12"/>
          </p:nvPr>
        </p:nvSpPr>
        <p:spPr>
          <a:xfrm>
            <a:off x="620184" y="1425600"/>
            <a:ext cx="10963200" cy="4525200"/>
          </a:xfrm>
        </p:spPr>
        <p:txBody>
          <a:bodyPr>
            <a:normAutofit/>
          </a:bodyPr>
          <a:lstStyle/>
          <a:p>
            <a:r>
              <a:rPr lang="en-GB" b="1" i="1" noProof="0" dirty="0"/>
              <a:t>BRCA</a:t>
            </a:r>
            <a:r>
              <a:rPr lang="en-GB" b="1" noProof="0" dirty="0"/>
              <a:t>: “copy editor”; </a:t>
            </a:r>
            <a:r>
              <a:rPr lang="en-GB" noProof="0" dirty="0"/>
              <a:t>homologous recombination repair (HRR)</a:t>
            </a:r>
          </a:p>
          <a:p>
            <a:r>
              <a:rPr lang="en-GB" b="1" noProof="0" dirty="0"/>
              <a:t>PARP: “spell check”; </a:t>
            </a:r>
            <a:r>
              <a:rPr lang="en-GB" noProof="0" dirty="0"/>
              <a:t>base excision repair (BER)</a:t>
            </a:r>
          </a:p>
        </p:txBody>
      </p:sp>
      <p:sp>
        <p:nvSpPr>
          <p:cNvPr id="3" name="Title 2">
            <a:extLst>
              <a:ext uri="{FF2B5EF4-FFF2-40B4-BE49-F238E27FC236}">
                <a16:creationId xmlns:a16="http://schemas.microsoft.com/office/drawing/2014/main" id="{1AD7CEA7-386C-A045-9123-3D05CA453427}"/>
              </a:ext>
            </a:extLst>
          </p:cNvPr>
          <p:cNvSpPr>
            <a:spLocks noGrp="1"/>
          </p:cNvSpPr>
          <p:nvPr>
            <p:ph type="title"/>
          </p:nvPr>
        </p:nvSpPr>
        <p:spPr>
          <a:xfrm>
            <a:off x="619201" y="259200"/>
            <a:ext cx="10963199" cy="864000"/>
          </a:xfrm>
        </p:spPr>
        <p:txBody>
          <a:bodyPr>
            <a:noAutofit/>
          </a:bodyPr>
          <a:lstStyle/>
          <a:p>
            <a:r>
              <a:rPr lang="en-GB" noProof="0" dirty="0"/>
              <a:t>PARP inhibitors: </a:t>
            </a:r>
            <a:br>
              <a:rPr lang="en-GB" noProof="0" dirty="0"/>
            </a:br>
            <a:r>
              <a:rPr lang="en-GB" noProof="0" dirty="0"/>
              <a:t>‘Synthetic Lethality’ in cancer</a:t>
            </a:r>
            <a:br>
              <a:rPr lang="en-GB" noProof="0" dirty="0"/>
            </a:br>
            <a:endParaRPr lang="en-GB" noProof="0" dirty="0"/>
          </a:p>
        </p:txBody>
      </p:sp>
      <p:sp>
        <p:nvSpPr>
          <p:cNvPr id="4" name="Slide Number Placeholder 3">
            <a:extLst>
              <a:ext uri="{FF2B5EF4-FFF2-40B4-BE49-F238E27FC236}">
                <a16:creationId xmlns:a16="http://schemas.microsoft.com/office/drawing/2014/main" id="{BCC1049A-C20C-2A46-B7E1-1F58E1230492}"/>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60</a:t>
            </a:fld>
            <a:endParaRPr lang="en-GB" dirty="0"/>
          </a:p>
        </p:txBody>
      </p:sp>
      <p:sp>
        <p:nvSpPr>
          <p:cNvPr id="5" name="Content Placeholder 4">
            <a:extLst>
              <a:ext uri="{FF2B5EF4-FFF2-40B4-BE49-F238E27FC236}">
                <a16:creationId xmlns:a16="http://schemas.microsoft.com/office/drawing/2014/main" id="{F2938325-72EB-1F4C-B9DE-8C6E6D4DCB84}"/>
              </a:ext>
            </a:extLst>
          </p:cNvPr>
          <p:cNvSpPr>
            <a:spLocks noGrp="1"/>
          </p:cNvSpPr>
          <p:nvPr>
            <p:ph sz="quarter" idx="15"/>
          </p:nvPr>
        </p:nvSpPr>
        <p:spPr>
          <a:xfrm>
            <a:off x="620183" y="6356351"/>
            <a:ext cx="10180339" cy="365125"/>
          </a:xfrm>
        </p:spPr>
        <p:txBody>
          <a:bodyPr anchor="b" anchorCtr="0"/>
          <a:lstStyle/>
          <a:p>
            <a:r>
              <a:rPr lang="en-GB" sz="1100" noProof="0" dirty="0"/>
              <a:t>BER, base excision repair; BRCA1/2, breast cancer type 1/2 susceptibility protein; HRD, homologous recombination deficiency; </a:t>
            </a:r>
            <a:br>
              <a:rPr lang="en-GB" sz="1100" noProof="0" dirty="0"/>
            </a:br>
            <a:r>
              <a:rPr lang="en-GB" sz="1100" noProof="0" dirty="0"/>
              <a:t>HRR, homologous recombination repair; MOA, mode of action; PARP, poly-ADP ribose polymerase; SSB, single-strand break</a:t>
            </a:r>
          </a:p>
          <a:p>
            <a:r>
              <a:rPr lang="en-GB" sz="1100" noProof="0" dirty="0"/>
              <a:t>Adapted from Gourley C, et al. J Clin Oncol. 2019;37(25):2257-69; Banerjee S, et al. Nat Rev Clin Oncol. 2010;7:508-19</a:t>
            </a:r>
          </a:p>
        </p:txBody>
      </p:sp>
      <p:sp>
        <p:nvSpPr>
          <p:cNvPr id="20" name="TextBox 19">
            <a:extLst>
              <a:ext uri="{FF2B5EF4-FFF2-40B4-BE49-F238E27FC236}">
                <a16:creationId xmlns:a16="http://schemas.microsoft.com/office/drawing/2014/main" id="{A63160BE-7FBF-7B49-A682-3CFB320B7333}"/>
              </a:ext>
            </a:extLst>
          </p:cNvPr>
          <p:cNvSpPr txBox="1"/>
          <p:nvPr/>
        </p:nvSpPr>
        <p:spPr>
          <a:xfrm>
            <a:off x="5217627"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ileron"/>
                <a:ea typeface="Aileron" charset="0"/>
                <a:cs typeface="Aileron" charset="0"/>
              </a:rPr>
              <a:t>BER</a:t>
            </a:r>
            <a:endParaRPr kumimoji="0" lang="en-US" sz="1100" b="0" i="0" u="none" strike="noStrike" kern="1200" cap="none" spc="0" normalizeH="0" baseline="0" noProof="0" dirty="0">
              <a:ln>
                <a:noFill/>
              </a:ln>
              <a:solidFill>
                <a:srgbClr val="000000"/>
              </a:solidFill>
              <a:effectLst/>
              <a:uLnTx/>
              <a:uFillTx/>
              <a:latin typeface="Aileron"/>
              <a:ea typeface="Aileron" charset="0"/>
              <a:cs typeface="Aileron" charset="0"/>
            </a:endParaRPr>
          </a:p>
        </p:txBody>
      </p:sp>
      <p:sp>
        <p:nvSpPr>
          <p:cNvPr id="23" name="TextBox 22">
            <a:extLst>
              <a:ext uri="{FF2B5EF4-FFF2-40B4-BE49-F238E27FC236}">
                <a16:creationId xmlns:a16="http://schemas.microsoft.com/office/drawing/2014/main" id="{76D314C6-BF0F-0D47-91EA-1A853358AD37}"/>
              </a:ext>
            </a:extLst>
          </p:cNvPr>
          <p:cNvSpPr txBox="1"/>
          <p:nvPr/>
        </p:nvSpPr>
        <p:spPr>
          <a:xfrm>
            <a:off x="9322902"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ileron"/>
                <a:ea typeface="Aileron" charset="0"/>
                <a:cs typeface="Aileron" charset="0"/>
              </a:rPr>
              <a:t>BER</a:t>
            </a:r>
            <a:endParaRPr kumimoji="0" lang="en-US" sz="1100" b="0" i="0" u="none" strike="noStrike" kern="1200" cap="none" spc="0" normalizeH="0" baseline="0" noProof="0" dirty="0">
              <a:ln>
                <a:noFill/>
              </a:ln>
              <a:solidFill>
                <a:srgbClr val="000000"/>
              </a:solidFill>
              <a:effectLst/>
              <a:uLnTx/>
              <a:uFillTx/>
              <a:latin typeface="Aileron"/>
              <a:ea typeface="Aileron" charset="0"/>
              <a:cs typeface="Aileron" charset="0"/>
            </a:endParaRPr>
          </a:p>
        </p:txBody>
      </p:sp>
      <p:sp>
        <p:nvSpPr>
          <p:cNvPr id="24" name="TextBox 23">
            <a:extLst>
              <a:ext uri="{FF2B5EF4-FFF2-40B4-BE49-F238E27FC236}">
                <a16:creationId xmlns:a16="http://schemas.microsoft.com/office/drawing/2014/main" id="{8007229F-1155-0A41-8635-2F1E6FA60AB1}"/>
              </a:ext>
            </a:extLst>
          </p:cNvPr>
          <p:cNvSpPr txBox="1"/>
          <p:nvPr/>
        </p:nvSpPr>
        <p:spPr>
          <a:xfrm>
            <a:off x="3032830"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DC8024"/>
                </a:solidFill>
                <a:effectLst/>
                <a:uLnTx/>
                <a:uFillTx/>
                <a:latin typeface="Aileron"/>
                <a:ea typeface="Aileron" charset="0"/>
                <a:cs typeface="Aileron" charset="0"/>
              </a:rPr>
              <a:t>BER</a:t>
            </a:r>
            <a:endParaRPr kumimoji="0" lang="en-US" sz="1100" b="0" i="0" u="none" strike="noStrike" kern="1200" cap="none" spc="0" normalizeH="0" baseline="0" noProof="0" dirty="0">
              <a:ln>
                <a:noFill/>
              </a:ln>
              <a:solidFill>
                <a:srgbClr val="DC8024"/>
              </a:solidFill>
              <a:effectLst/>
              <a:uLnTx/>
              <a:uFillTx/>
              <a:latin typeface="Aileron"/>
              <a:ea typeface="Aileron" charset="0"/>
              <a:cs typeface="Aileron" charset="0"/>
            </a:endParaRPr>
          </a:p>
        </p:txBody>
      </p:sp>
      <p:sp>
        <p:nvSpPr>
          <p:cNvPr id="25" name="TextBox 24">
            <a:extLst>
              <a:ext uri="{FF2B5EF4-FFF2-40B4-BE49-F238E27FC236}">
                <a16:creationId xmlns:a16="http://schemas.microsoft.com/office/drawing/2014/main" id="{383FBE95-A584-D44D-BC4F-39872CC8534D}"/>
              </a:ext>
            </a:extLst>
          </p:cNvPr>
          <p:cNvSpPr txBox="1"/>
          <p:nvPr/>
        </p:nvSpPr>
        <p:spPr>
          <a:xfrm>
            <a:off x="7300030" y="3194373"/>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DC8024"/>
                </a:solidFill>
                <a:effectLst/>
                <a:uLnTx/>
                <a:uFillTx/>
                <a:latin typeface="Aileron"/>
                <a:ea typeface="Aileron" charset="0"/>
                <a:cs typeface="Aileron" charset="0"/>
              </a:rPr>
              <a:t>BER</a:t>
            </a:r>
            <a:endParaRPr kumimoji="0" lang="en-US" sz="1100" b="0" i="0" u="none" strike="noStrike" kern="1200" cap="none" spc="0" normalizeH="0" baseline="0" noProof="0" dirty="0">
              <a:ln>
                <a:noFill/>
              </a:ln>
              <a:solidFill>
                <a:srgbClr val="DC8024"/>
              </a:solidFill>
              <a:effectLst/>
              <a:uLnTx/>
              <a:uFillTx/>
              <a:latin typeface="Aileron"/>
              <a:ea typeface="Aileron" charset="0"/>
              <a:cs typeface="Aileron" charset="0"/>
            </a:endParaRPr>
          </a:p>
        </p:txBody>
      </p:sp>
      <p:sp>
        <p:nvSpPr>
          <p:cNvPr id="26" name="TextBox 25">
            <a:extLst>
              <a:ext uri="{FF2B5EF4-FFF2-40B4-BE49-F238E27FC236}">
                <a16:creationId xmlns:a16="http://schemas.microsoft.com/office/drawing/2014/main" id="{400A9587-E585-6441-9EB1-F797F3B98159}"/>
              </a:ext>
            </a:extLst>
          </p:cNvPr>
          <p:cNvSpPr txBox="1"/>
          <p:nvPr/>
        </p:nvSpPr>
        <p:spPr>
          <a:xfrm>
            <a:off x="5680780" y="5146998"/>
            <a:ext cx="40748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DC8024"/>
                </a:solidFill>
                <a:effectLst/>
                <a:uLnTx/>
                <a:uFillTx/>
                <a:latin typeface="Aileron"/>
                <a:ea typeface="Aileron" charset="0"/>
                <a:cs typeface="Aileron" charset="0"/>
              </a:rPr>
              <a:t>BER</a:t>
            </a:r>
            <a:endParaRPr kumimoji="0" lang="en-US" sz="1100" b="0" i="0" u="none" strike="noStrike" kern="1200" cap="none" spc="0" normalizeH="0" baseline="0" noProof="0" dirty="0">
              <a:ln>
                <a:noFill/>
              </a:ln>
              <a:solidFill>
                <a:srgbClr val="DC8024"/>
              </a:solidFill>
              <a:effectLst/>
              <a:uLnTx/>
              <a:uFillTx/>
              <a:latin typeface="Aileron"/>
              <a:ea typeface="Aileron" charset="0"/>
              <a:cs typeface="Aileron" charset="0"/>
            </a:endParaRPr>
          </a:p>
        </p:txBody>
      </p:sp>
    </p:spTree>
    <p:extLst>
      <p:ext uri="{BB962C8B-B14F-4D97-AF65-F5344CB8AC3E}">
        <p14:creationId xmlns:p14="http://schemas.microsoft.com/office/powerpoint/2010/main" val="342856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99A42-C4A3-B654-9CFD-F2B124857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DDFB77-23B1-0053-BABE-6E4BB15B1466}"/>
              </a:ext>
            </a:extLst>
          </p:cNvPr>
          <p:cNvSpPr>
            <a:spLocks noGrp="1"/>
          </p:cNvSpPr>
          <p:nvPr>
            <p:ph type="title"/>
          </p:nvPr>
        </p:nvSpPr>
        <p:spPr/>
        <p:txBody>
          <a:bodyPr>
            <a:normAutofit/>
          </a:bodyPr>
          <a:lstStyle/>
          <a:p>
            <a:r>
              <a:rPr lang="en-GB" sz="2600" b="1" dirty="0"/>
              <a:t>Trials investigating PARPi in advanced Prostate cancer</a:t>
            </a:r>
            <a:endParaRPr lang="en-GB" sz="2600" dirty="0"/>
          </a:p>
        </p:txBody>
      </p:sp>
      <p:grpSp>
        <p:nvGrpSpPr>
          <p:cNvPr id="9" name="Group 8">
            <a:extLst>
              <a:ext uri="{FF2B5EF4-FFF2-40B4-BE49-F238E27FC236}">
                <a16:creationId xmlns:a16="http://schemas.microsoft.com/office/drawing/2014/main" id="{A1BAC578-F88A-42D6-C2C6-0B4BF2EE9279}"/>
              </a:ext>
            </a:extLst>
          </p:cNvPr>
          <p:cNvGrpSpPr/>
          <p:nvPr/>
        </p:nvGrpSpPr>
        <p:grpSpPr>
          <a:xfrm>
            <a:off x="695400" y="817496"/>
            <a:ext cx="10541183" cy="4771744"/>
            <a:chOff x="634991" y="1255603"/>
            <a:chExt cx="10541183" cy="4771744"/>
          </a:xfrm>
        </p:grpSpPr>
        <p:grpSp>
          <p:nvGrpSpPr>
            <p:cNvPr id="114" name="Group 113">
              <a:extLst>
                <a:ext uri="{FF2B5EF4-FFF2-40B4-BE49-F238E27FC236}">
                  <a16:creationId xmlns:a16="http://schemas.microsoft.com/office/drawing/2014/main" id="{C1E17EAC-4F4F-3442-7D1F-07121EF49EA9}"/>
                </a:ext>
              </a:extLst>
            </p:cNvPr>
            <p:cNvGrpSpPr/>
            <p:nvPr/>
          </p:nvGrpSpPr>
          <p:grpSpPr>
            <a:xfrm>
              <a:off x="977021" y="3403533"/>
              <a:ext cx="9690241" cy="1654787"/>
              <a:chOff x="1531126" y="3158418"/>
              <a:chExt cx="8888454" cy="1780987"/>
            </a:xfrm>
          </p:grpSpPr>
          <p:sp>
            <p:nvSpPr>
              <p:cNvPr id="115" name="AutoShape 2">
                <a:extLst>
                  <a:ext uri="{FF2B5EF4-FFF2-40B4-BE49-F238E27FC236}">
                    <a16:creationId xmlns:a16="http://schemas.microsoft.com/office/drawing/2014/main" id="{64D5A6A8-F3FC-4B11-1B5C-F0C60C240C40}"/>
                  </a:ext>
                </a:extLst>
              </p:cNvPr>
              <p:cNvSpPr>
                <a:spLocks/>
              </p:cNvSpPr>
              <p:nvPr/>
            </p:nvSpPr>
            <p:spPr bwMode="auto">
              <a:xfrm>
                <a:off x="2778475" y="3158418"/>
                <a:ext cx="7641105" cy="1778341"/>
              </a:xfrm>
              <a:custGeom>
                <a:avLst/>
                <a:gdLst/>
                <a:ahLst/>
                <a:cxnLst/>
                <a:rect l="0" t="0" r="r" b="b"/>
                <a:pathLst>
                  <a:path w="21600" h="21600">
                    <a:moveTo>
                      <a:pt x="0" y="21424"/>
                    </a:moveTo>
                    <a:lnTo>
                      <a:pt x="1040" y="21424"/>
                    </a:lnTo>
                    <a:cubicBezTo>
                      <a:pt x="1143" y="21424"/>
                      <a:pt x="1159" y="21600"/>
                      <a:pt x="1294" y="21600"/>
                    </a:cubicBezTo>
                    <a:cubicBezTo>
                      <a:pt x="1430" y="21600"/>
                      <a:pt x="1840" y="21600"/>
                      <a:pt x="1896" y="21600"/>
                    </a:cubicBezTo>
                    <a:cubicBezTo>
                      <a:pt x="1952" y="21600"/>
                      <a:pt x="1992" y="21333"/>
                      <a:pt x="2075" y="21128"/>
                    </a:cubicBezTo>
                    <a:cubicBezTo>
                      <a:pt x="2158" y="20923"/>
                      <a:pt x="2188" y="20849"/>
                      <a:pt x="2260" y="20670"/>
                    </a:cubicBezTo>
                    <a:cubicBezTo>
                      <a:pt x="2332" y="20490"/>
                      <a:pt x="2412" y="20472"/>
                      <a:pt x="2463" y="20346"/>
                    </a:cubicBezTo>
                    <a:cubicBezTo>
                      <a:pt x="2514" y="20220"/>
                      <a:pt x="2564" y="19920"/>
                      <a:pt x="2636" y="19920"/>
                    </a:cubicBezTo>
                    <a:cubicBezTo>
                      <a:pt x="2708" y="19920"/>
                      <a:pt x="2802" y="19832"/>
                      <a:pt x="2886" y="19623"/>
                    </a:cubicBezTo>
                    <a:cubicBezTo>
                      <a:pt x="2971" y="19414"/>
                      <a:pt x="2994" y="19131"/>
                      <a:pt x="3085" y="19131"/>
                    </a:cubicBezTo>
                    <a:cubicBezTo>
                      <a:pt x="3175" y="19131"/>
                      <a:pt x="3256" y="18930"/>
                      <a:pt x="3327" y="18755"/>
                    </a:cubicBezTo>
                    <a:cubicBezTo>
                      <a:pt x="3397" y="18581"/>
                      <a:pt x="3462" y="18598"/>
                      <a:pt x="3519" y="18457"/>
                    </a:cubicBezTo>
                    <a:cubicBezTo>
                      <a:pt x="3576" y="18316"/>
                      <a:pt x="3646" y="18132"/>
                      <a:pt x="3739" y="18132"/>
                    </a:cubicBezTo>
                    <a:cubicBezTo>
                      <a:pt x="3832" y="18132"/>
                      <a:pt x="4080" y="17939"/>
                      <a:pt x="4121" y="17837"/>
                    </a:cubicBezTo>
                    <a:cubicBezTo>
                      <a:pt x="4162" y="17735"/>
                      <a:pt x="4258" y="17586"/>
                      <a:pt x="4313" y="17586"/>
                    </a:cubicBezTo>
                    <a:cubicBezTo>
                      <a:pt x="4368" y="17586"/>
                      <a:pt x="4402" y="17275"/>
                      <a:pt x="4471" y="17217"/>
                    </a:cubicBezTo>
                    <a:cubicBezTo>
                      <a:pt x="4540" y="17159"/>
                      <a:pt x="4622" y="17116"/>
                      <a:pt x="4712" y="16892"/>
                    </a:cubicBezTo>
                    <a:cubicBezTo>
                      <a:pt x="4802" y="16669"/>
                      <a:pt x="5015" y="16490"/>
                      <a:pt x="5073" y="16346"/>
                    </a:cubicBezTo>
                    <a:cubicBezTo>
                      <a:pt x="5131" y="16203"/>
                      <a:pt x="5300" y="15889"/>
                      <a:pt x="5358" y="15889"/>
                    </a:cubicBezTo>
                    <a:cubicBezTo>
                      <a:pt x="5417" y="15889"/>
                      <a:pt x="5554" y="15583"/>
                      <a:pt x="5609" y="15446"/>
                    </a:cubicBezTo>
                    <a:cubicBezTo>
                      <a:pt x="5665" y="15309"/>
                      <a:pt x="5867" y="15033"/>
                      <a:pt x="5939" y="14959"/>
                    </a:cubicBezTo>
                    <a:cubicBezTo>
                      <a:pt x="6012" y="14885"/>
                      <a:pt x="6236" y="14447"/>
                      <a:pt x="6304" y="14280"/>
                    </a:cubicBezTo>
                    <a:cubicBezTo>
                      <a:pt x="6371" y="14113"/>
                      <a:pt x="6483" y="13926"/>
                      <a:pt x="6538" y="13926"/>
                    </a:cubicBezTo>
                    <a:cubicBezTo>
                      <a:pt x="6593" y="13926"/>
                      <a:pt x="6679" y="13716"/>
                      <a:pt x="6713" y="13631"/>
                    </a:cubicBezTo>
                    <a:cubicBezTo>
                      <a:pt x="6747" y="13545"/>
                      <a:pt x="6868" y="13335"/>
                      <a:pt x="6937" y="13335"/>
                    </a:cubicBezTo>
                    <a:cubicBezTo>
                      <a:pt x="7005" y="13335"/>
                      <a:pt x="7181" y="13203"/>
                      <a:pt x="7273" y="13335"/>
                    </a:cubicBezTo>
                    <a:cubicBezTo>
                      <a:pt x="7366" y="13468"/>
                      <a:pt x="7524" y="14162"/>
                      <a:pt x="7524" y="14693"/>
                    </a:cubicBezTo>
                    <a:cubicBezTo>
                      <a:pt x="7524" y="15225"/>
                      <a:pt x="7545" y="17247"/>
                      <a:pt x="7576" y="17822"/>
                    </a:cubicBezTo>
                    <a:cubicBezTo>
                      <a:pt x="7607" y="18398"/>
                      <a:pt x="7738" y="19785"/>
                      <a:pt x="7765" y="20095"/>
                    </a:cubicBezTo>
                    <a:cubicBezTo>
                      <a:pt x="7793" y="20405"/>
                      <a:pt x="7800" y="20833"/>
                      <a:pt x="7848" y="20951"/>
                    </a:cubicBezTo>
                    <a:cubicBezTo>
                      <a:pt x="7895" y="21069"/>
                      <a:pt x="7915" y="21119"/>
                      <a:pt x="7944" y="21191"/>
                    </a:cubicBezTo>
                    <a:cubicBezTo>
                      <a:pt x="7973" y="21262"/>
                      <a:pt x="7989" y="21453"/>
                      <a:pt x="7989" y="21453"/>
                    </a:cubicBezTo>
                    <a:lnTo>
                      <a:pt x="10316" y="21453"/>
                    </a:lnTo>
                    <a:cubicBezTo>
                      <a:pt x="10419" y="21453"/>
                      <a:pt x="10474" y="21217"/>
                      <a:pt x="10598" y="21217"/>
                    </a:cubicBezTo>
                    <a:cubicBezTo>
                      <a:pt x="10722" y="21217"/>
                      <a:pt x="10822" y="21114"/>
                      <a:pt x="10911" y="21114"/>
                    </a:cubicBezTo>
                    <a:cubicBezTo>
                      <a:pt x="11000" y="21114"/>
                      <a:pt x="11037" y="20830"/>
                      <a:pt x="11115" y="20830"/>
                    </a:cubicBezTo>
                    <a:cubicBezTo>
                      <a:pt x="11193" y="20830"/>
                      <a:pt x="11323" y="20682"/>
                      <a:pt x="11375" y="20553"/>
                    </a:cubicBezTo>
                    <a:cubicBezTo>
                      <a:pt x="11427" y="20424"/>
                      <a:pt x="11493" y="20324"/>
                      <a:pt x="11585" y="20095"/>
                    </a:cubicBezTo>
                    <a:cubicBezTo>
                      <a:pt x="11677" y="19866"/>
                      <a:pt x="11736" y="19844"/>
                      <a:pt x="11784" y="19638"/>
                    </a:cubicBezTo>
                    <a:cubicBezTo>
                      <a:pt x="11833" y="19431"/>
                      <a:pt x="11932" y="19261"/>
                      <a:pt x="11974" y="19081"/>
                    </a:cubicBezTo>
                    <a:cubicBezTo>
                      <a:pt x="12015" y="18902"/>
                      <a:pt x="12067" y="18558"/>
                      <a:pt x="12132" y="18398"/>
                    </a:cubicBezTo>
                    <a:cubicBezTo>
                      <a:pt x="12196" y="18238"/>
                      <a:pt x="12269" y="18265"/>
                      <a:pt x="12286" y="18044"/>
                    </a:cubicBezTo>
                    <a:cubicBezTo>
                      <a:pt x="12304" y="17822"/>
                      <a:pt x="12350" y="17746"/>
                      <a:pt x="12372" y="17653"/>
                    </a:cubicBezTo>
                    <a:cubicBezTo>
                      <a:pt x="12394" y="17560"/>
                      <a:pt x="12407" y="17415"/>
                      <a:pt x="12451" y="17306"/>
                    </a:cubicBezTo>
                    <a:cubicBezTo>
                      <a:pt x="12495" y="17196"/>
                      <a:pt x="12530" y="16878"/>
                      <a:pt x="12565" y="16730"/>
                    </a:cubicBezTo>
                    <a:cubicBezTo>
                      <a:pt x="12599" y="16582"/>
                      <a:pt x="12643" y="16579"/>
                      <a:pt x="12672" y="16455"/>
                    </a:cubicBezTo>
                    <a:cubicBezTo>
                      <a:pt x="12701" y="16330"/>
                      <a:pt x="12697" y="16090"/>
                      <a:pt x="12742" y="15898"/>
                    </a:cubicBezTo>
                    <a:cubicBezTo>
                      <a:pt x="12786" y="15707"/>
                      <a:pt x="12831" y="15410"/>
                      <a:pt x="12840" y="15222"/>
                    </a:cubicBezTo>
                    <a:cubicBezTo>
                      <a:pt x="12849" y="15034"/>
                      <a:pt x="12886" y="14766"/>
                      <a:pt x="12924" y="14673"/>
                    </a:cubicBezTo>
                    <a:cubicBezTo>
                      <a:pt x="12961" y="14580"/>
                      <a:pt x="13017" y="14237"/>
                      <a:pt x="13031" y="14064"/>
                    </a:cubicBezTo>
                    <a:cubicBezTo>
                      <a:pt x="13045" y="13891"/>
                      <a:pt x="13115" y="13636"/>
                      <a:pt x="13129" y="13486"/>
                    </a:cubicBezTo>
                    <a:cubicBezTo>
                      <a:pt x="13143" y="13335"/>
                      <a:pt x="13271" y="13001"/>
                      <a:pt x="13306" y="12854"/>
                    </a:cubicBezTo>
                    <a:cubicBezTo>
                      <a:pt x="13340" y="12708"/>
                      <a:pt x="13447" y="12336"/>
                      <a:pt x="13484" y="11922"/>
                    </a:cubicBezTo>
                    <a:cubicBezTo>
                      <a:pt x="13521" y="11509"/>
                      <a:pt x="13608" y="11163"/>
                      <a:pt x="13645" y="10908"/>
                    </a:cubicBezTo>
                    <a:cubicBezTo>
                      <a:pt x="13682" y="10652"/>
                      <a:pt x="13748" y="10269"/>
                      <a:pt x="13789" y="10096"/>
                    </a:cubicBezTo>
                    <a:cubicBezTo>
                      <a:pt x="13829" y="9923"/>
                      <a:pt x="13899" y="9510"/>
                      <a:pt x="13932" y="9367"/>
                    </a:cubicBezTo>
                    <a:cubicBezTo>
                      <a:pt x="13966" y="9224"/>
                      <a:pt x="14053" y="9104"/>
                      <a:pt x="14078" y="8893"/>
                    </a:cubicBezTo>
                    <a:cubicBezTo>
                      <a:pt x="14102" y="8683"/>
                      <a:pt x="14204" y="8202"/>
                      <a:pt x="14244" y="8029"/>
                    </a:cubicBezTo>
                    <a:cubicBezTo>
                      <a:pt x="14284" y="7856"/>
                      <a:pt x="14341" y="7715"/>
                      <a:pt x="14382" y="7613"/>
                    </a:cubicBezTo>
                    <a:cubicBezTo>
                      <a:pt x="14423" y="7511"/>
                      <a:pt x="14433" y="7300"/>
                      <a:pt x="14477" y="7285"/>
                    </a:cubicBezTo>
                    <a:cubicBezTo>
                      <a:pt x="14521" y="7270"/>
                      <a:pt x="14735" y="7192"/>
                      <a:pt x="14802" y="7360"/>
                    </a:cubicBezTo>
                    <a:cubicBezTo>
                      <a:pt x="14870" y="7528"/>
                      <a:pt x="15041" y="8272"/>
                      <a:pt x="15091" y="8397"/>
                    </a:cubicBezTo>
                    <a:cubicBezTo>
                      <a:pt x="15142" y="8523"/>
                      <a:pt x="15217" y="8683"/>
                      <a:pt x="15280" y="8841"/>
                    </a:cubicBezTo>
                    <a:cubicBezTo>
                      <a:pt x="15344" y="8999"/>
                      <a:pt x="15366" y="9132"/>
                      <a:pt x="15436" y="9227"/>
                    </a:cubicBezTo>
                    <a:cubicBezTo>
                      <a:pt x="15506" y="9322"/>
                      <a:pt x="15655" y="9510"/>
                      <a:pt x="15709" y="9510"/>
                    </a:cubicBezTo>
                    <a:cubicBezTo>
                      <a:pt x="15764" y="9510"/>
                      <a:pt x="16105" y="9495"/>
                      <a:pt x="16163" y="9420"/>
                    </a:cubicBezTo>
                    <a:cubicBezTo>
                      <a:pt x="16221" y="9344"/>
                      <a:pt x="16592" y="8570"/>
                      <a:pt x="16683" y="8345"/>
                    </a:cubicBezTo>
                    <a:cubicBezTo>
                      <a:pt x="16774" y="8119"/>
                      <a:pt x="16914" y="7713"/>
                      <a:pt x="16954" y="7541"/>
                    </a:cubicBezTo>
                    <a:cubicBezTo>
                      <a:pt x="16994" y="7368"/>
                      <a:pt x="17104" y="6896"/>
                      <a:pt x="17154" y="6774"/>
                    </a:cubicBezTo>
                    <a:cubicBezTo>
                      <a:pt x="17203" y="6651"/>
                      <a:pt x="17280" y="6458"/>
                      <a:pt x="17313" y="6158"/>
                    </a:cubicBezTo>
                    <a:cubicBezTo>
                      <a:pt x="17346" y="5857"/>
                      <a:pt x="17422" y="5624"/>
                      <a:pt x="17439" y="5414"/>
                    </a:cubicBezTo>
                    <a:cubicBezTo>
                      <a:pt x="17457" y="5203"/>
                      <a:pt x="17486" y="4955"/>
                      <a:pt x="17551" y="4677"/>
                    </a:cubicBezTo>
                    <a:cubicBezTo>
                      <a:pt x="17616" y="4399"/>
                      <a:pt x="17736" y="4175"/>
                      <a:pt x="17777" y="4001"/>
                    </a:cubicBezTo>
                    <a:cubicBezTo>
                      <a:pt x="17817" y="3827"/>
                      <a:pt x="17943" y="3527"/>
                      <a:pt x="18020" y="3429"/>
                    </a:cubicBezTo>
                    <a:cubicBezTo>
                      <a:pt x="18097" y="3332"/>
                      <a:pt x="18281" y="3241"/>
                      <a:pt x="18339" y="3489"/>
                    </a:cubicBezTo>
                    <a:cubicBezTo>
                      <a:pt x="18397" y="3737"/>
                      <a:pt x="18452" y="3929"/>
                      <a:pt x="18491" y="4098"/>
                    </a:cubicBezTo>
                    <a:cubicBezTo>
                      <a:pt x="18531" y="4267"/>
                      <a:pt x="18549" y="4587"/>
                      <a:pt x="18635" y="4692"/>
                    </a:cubicBezTo>
                    <a:cubicBezTo>
                      <a:pt x="18721" y="4797"/>
                      <a:pt x="19418" y="5233"/>
                      <a:pt x="19486" y="5233"/>
                    </a:cubicBezTo>
                    <a:cubicBezTo>
                      <a:pt x="19554" y="5233"/>
                      <a:pt x="19728" y="5198"/>
                      <a:pt x="19796" y="5030"/>
                    </a:cubicBezTo>
                    <a:cubicBezTo>
                      <a:pt x="19863" y="4862"/>
                      <a:pt x="20039" y="4630"/>
                      <a:pt x="20078" y="4534"/>
                    </a:cubicBezTo>
                    <a:cubicBezTo>
                      <a:pt x="20116" y="4438"/>
                      <a:pt x="20137" y="4037"/>
                      <a:pt x="20191" y="3903"/>
                    </a:cubicBezTo>
                    <a:cubicBezTo>
                      <a:pt x="20245" y="3769"/>
                      <a:pt x="20266" y="3433"/>
                      <a:pt x="20312" y="3234"/>
                    </a:cubicBezTo>
                    <a:cubicBezTo>
                      <a:pt x="20374" y="2971"/>
                      <a:pt x="20521" y="2505"/>
                      <a:pt x="20549" y="2227"/>
                    </a:cubicBezTo>
                    <a:cubicBezTo>
                      <a:pt x="20577" y="1949"/>
                      <a:pt x="20565" y="1749"/>
                      <a:pt x="20636" y="1573"/>
                    </a:cubicBezTo>
                    <a:cubicBezTo>
                      <a:pt x="20707" y="1397"/>
                      <a:pt x="20804" y="1009"/>
                      <a:pt x="20857" y="941"/>
                    </a:cubicBezTo>
                    <a:cubicBezTo>
                      <a:pt x="20909" y="874"/>
                      <a:pt x="21053" y="1077"/>
                      <a:pt x="21130" y="1235"/>
                    </a:cubicBezTo>
                    <a:cubicBezTo>
                      <a:pt x="21207" y="1392"/>
                      <a:pt x="21252" y="1410"/>
                      <a:pt x="21314" y="1355"/>
                    </a:cubicBezTo>
                    <a:cubicBezTo>
                      <a:pt x="21424" y="1257"/>
                      <a:pt x="21589" y="331"/>
                      <a:pt x="21600" y="0"/>
                    </a:cubicBez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000000"/>
                  </a:solidFill>
                  <a:effectLst/>
                  <a:uLnTx/>
                  <a:uFillTx/>
                  <a:latin typeface="Arial"/>
                  <a:ea typeface="+mn-ea"/>
                  <a:cs typeface="+mn-cs"/>
                </a:endParaRPr>
              </a:p>
            </p:txBody>
          </p:sp>
          <p:sp>
            <p:nvSpPr>
              <p:cNvPr id="116" name="AutoShape 3">
                <a:extLst>
                  <a:ext uri="{FF2B5EF4-FFF2-40B4-BE49-F238E27FC236}">
                    <a16:creationId xmlns:a16="http://schemas.microsoft.com/office/drawing/2014/main" id="{93F1CA4E-78A5-DC2C-2617-EE5642019778}"/>
                  </a:ext>
                </a:extLst>
              </p:cNvPr>
              <p:cNvSpPr>
                <a:spLocks/>
              </p:cNvSpPr>
              <p:nvPr/>
            </p:nvSpPr>
            <p:spPr bwMode="auto">
              <a:xfrm>
                <a:off x="1531126" y="4658809"/>
                <a:ext cx="1077782" cy="280596"/>
              </a:xfrm>
              <a:custGeom>
                <a:avLst/>
                <a:gdLst/>
                <a:ahLst/>
                <a:cxnLst/>
                <a:rect l="0" t="0" r="r" b="b"/>
                <a:pathLst>
                  <a:path w="21600" h="21600">
                    <a:moveTo>
                      <a:pt x="0" y="3086"/>
                    </a:moveTo>
                    <a:cubicBezTo>
                      <a:pt x="1766" y="3647"/>
                      <a:pt x="2374" y="2244"/>
                      <a:pt x="3567" y="2244"/>
                    </a:cubicBezTo>
                    <a:cubicBezTo>
                      <a:pt x="4760" y="2244"/>
                      <a:pt x="6878" y="0"/>
                      <a:pt x="7584" y="0"/>
                    </a:cubicBezTo>
                    <a:cubicBezTo>
                      <a:pt x="8290" y="0"/>
                      <a:pt x="9727" y="187"/>
                      <a:pt x="10506" y="4115"/>
                    </a:cubicBezTo>
                    <a:cubicBezTo>
                      <a:pt x="11285" y="8042"/>
                      <a:pt x="11942" y="9538"/>
                      <a:pt x="12064" y="11969"/>
                    </a:cubicBezTo>
                    <a:cubicBezTo>
                      <a:pt x="12186" y="14400"/>
                      <a:pt x="12527" y="21600"/>
                      <a:pt x="12527" y="21600"/>
                    </a:cubicBezTo>
                    <a:lnTo>
                      <a:pt x="21600" y="21600"/>
                    </a:lnTo>
                  </a:path>
                </a:pathLst>
              </a:custGeom>
              <a:noFill/>
              <a:ln w="28575" cap="flat" cmpd="sng">
                <a:solidFill>
                  <a:srgbClr val="FFFFFF">
                    <a:lumMod val="50000"/>
                  </a:srgbClr>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000000"/>
                  </a:solidFill>
                  <a:effectLst/>
                  <a:uLnTx/>
                  <a:uFillTx/>
                  <a:latin typeface="Arial"/>
                  <a:ea typeface="+mn-ea"/>
                  <a:cs typeface="+mn-cs"/>
                </a:endParaRPr>
              </a:p>
            </p:txBody>
          </p:sp>
        </p:grpSp>
        <p:sp>
          <p:nvSpPr>
            <p:cNvPr id="117" name="Rectangle 116">
              <a:extLst>
                <a:ext uri="{FF2B5EF4-FFF2-40B4-BE49-F238E27FC236}">
                  <a16:creationId xmlns:a16="http://schemas.microsoft.com/office/drawing/2014/main" id="{81B821D4-005C-58FD-F3FB-911616C8ABEC}"/>
                </a:ext>
              </a:extLst>
            </p:cNvPr>
            <p:cNvSpPr/>
            <p:nvPr/>
          </p:nvSpPr>
          <p:spPr>
            <a:xfrm>
              <a:off x="977023" y="5319743"/>
              <a:ext cx="9620853" cy="186261"/>
            </a:xfrm>
            <a:prstGeom prst="rect">
              <a:avLst/>
            </a:prstGeom>
            <a:gradFill flip="none" rotWithShape="1">
              <a:gsLst>
                <a:gs pos="0">
                  <a:srgbClr val="FFFFFF"/>
                </a:gs>
                <a:gs pos="100000">
                  <a:schemeClr val="accent1">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dirty="0">
                <a:solidFill>
                  <a:srgbClr val="FFFFFF"/>
                </a:solidFill>
                <a:latin typeface="Arial"/>
              </a:endParaRPr>
            </a:p>
          </p:txBody>
        </p:sp>
        <p:sp>
          <p:nvSpPr>
            <p:cNvPr id="118" name="Rectangle 117">
              <a:extLst>
                <a:ext uri="{FF2B5EF4-FFF2-40B4-BE49-F238E27FC236}">
                  <a16:creationId xmlns:a16="http://schemas.microsoft.com/office/drawing/2014/main" id="{3587D981-C39B-F7F1-8D5E-B11E0C614EFD}"/>
                </a:ext>
              </a:extLst>
            </p:cNvPr>
            <p:cNvSpPr/>
            <p:nvPr/>
          </p:nvSpPr>
          <p:spPr>
            <a:xfrm>
              <a:off x="977023" y="5575299"/>
              <a:ext cx="9620853" cy="186261"/>
            </a:xfrm>
            <a:prstGeom prst="rect">
              <a:avLst/>
            </a:prstGeom>
            <a:gradFill flip="none" rotWithShape="1">
              <a:gsLst>
                <a:gs pos="0">
                  <a:srgbClr val="FFFFFF"/>
                </a:gs>
                <a:gs pos="100000">
                  <a:schemeClr val="tx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dirty="0">
                <a:solidFill>
                  <a:srgbClr val="FFFFFF"/>
                </a:solidFill>
                <a:latin typeface="Arial"/>
              </a:endParaRPr>
            </a:p>
          </p:txBody>
        </p:sp>
        <p:sp>
          <p:nvSpPr>
            <p:cNvPr id="119" name="Rectangle 118">
              <a:extLst>
                <a:ext uri="{FF2B5EF4-FFF2-40B4-BE49-F238E27FC236}">
                  <a16:creationId xmlns:a16="http://schemas.microsoft.com/office/drawing/2014/main" id="{AC21EB11-77BC-D775-9C5E-944FCAB0AC81}"/>
                </a:ext>
              </a:extLst>
            </p:cNvPr>
            <p:cNvSpPr/>
            <p:nvPr/>
          </p:nvSpPr>
          <p:spPr>
            <a:xfrm>
              <a:off x="977023" y="5830853"/>
              <a:ext cx="9620853" cy="186261"/>
            </a:xfrm>
            <a:prstGeom prst="rect">
              <a:avLst/>
            </a:prstGeom>
            <a:gradFill flip="none" rotWithShape="1">
              <a:gsLst>
                <a:gs pos="0">
                  <a:srgbClr val="FFFFFF"/>
                </a:gs>
                <a:gs pos="100000">
                  <a:schemeClr val="accent2">
                    <a:lumMod val="40000"/>
                    <a:lumOff val="60000"/>
                  </a:schemeClr>
                </a:gs>
              </a:gsLst>
              <a:lin ang="0" scaled="1"/>
              <a:tileRect/>
            </a:gradFill>
            <a:ln w="9525" cap="flat" cmpd="sng" algn="ctr">
              <a:noFill/>
              <a:prstDash val="solid"/>
            </a:ln>
            <a:effectLst>
              <a:outerShdw blurRad="50800" dist="38100" dir="2700000">
                <a:srgbClr val="000000">
                  <a:alpha val="43000"/>
                </a:srgbClr>
              </a:outerShdw>
            </a:effectLst>
          </p:spPr>
          <p:txBody>
            <a:bodyPr rtlCol="0" anchor="ctr"/>
            <a:lstStyle/>
            <a:p>
              <a:pPr algn="ctr" defTabSz="914354"/>
              <a:endParaRPr lang="en-GB" kern="0" dirty="0">
                <a:solidFill>
                  <a:srgbClr val="FFFFFF"/>
                </a:solidFill>
                <a:latin typeface="Arial"/>
              </a:endParaRPr>
            </a:p>
          </p:txBody>
        </p:sp>
        <p:sp>
          <p:nvSpPr>
            <p:cNvPr id="120" name="TextBox 119">
              <a:extLst>
                <a:ext uri="{FF2B5EF4-FFF2-40B4-BE49-F238E27FC236}">
                  <a16:creationId xmlns:a16="http://schemas.microsoft.com/office/drawing/2014/main" id="{5F0CDD43-ADF7-14B7-3360-9285F3D39908}"/>
                </a:ext>
              </a:extLst>
            </p:cNvPr>
            <p:cNvSpPr txBox="1"/>
            <p:nvPr/>
          </p:nvSpPr>
          <p:spPr>
            <a:xfrm>
              <a:off x="977023" y="5113357"/>
              <a:ext cx="9620853" cy="131892"/>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dirty="0">
                  <a:ln>
                    <a:noFill/>
                  </a:ln>
                  <a:solidFill>
                    <a:srgbClr val="000000"/>
                  </a:solidFill>
                  <a:effectLst/>
                  <a:uLnTx/>
                  <a:uFillTx/>
                  <a:latin typeface="Arial"/>
                  <a:ea typeface="+mn-ea"/>
                  <a:cs typeface="+mn-cs"/>
                </a:rPr>
                <a:t>Time</a:t>
              </a:r>
            </a:p>
          </p:txBody>
        </p:sp>
        <p:sp>
          <p:nvSpPr>
            <p:cNvPr id="121" name="TextBox 120">
              <a:extLst>
                <a:ext uri="{FF2B5EF4-FFF2-40B4-BE49-F238E27FC236}">
                  <a16:creationId xmlns:a16="http://schemas.microsoft.com/office/drawing/2014/main" id="{583BC301-7DEC-1CD5-14B9-EEC9DD4EF344}"/>
                </a:ext>
              </a:extLst>
            </p:cNvPr>
            <p:cNvSpPr txBox="1"/>
            <p:nvPr/>
          </p:nvSpPr>
          <p:spPr>
            <a:xfrm>
              <a:off x="977023" y="5335047"/>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00000"/>
                  </a:solidFill>
                  <a:effectLst/>
                  <a:uLnTx/>
                  <a:uFillTx/>
                  <a:latin typeface="Arial"/>
                  <a:ea typeface="+mn-ea"/>
                  <a:cs typeface="+mn-cs"/>
                </a:rPr>
                <a:t>Non-metastatic</a:t>
              </a:r>
            </a:p>
          </p:txBody>
        </p:sp>
        <p:sp>
          <p:nvSpPr>
            <p:cNvPr id="122" name="TextBox 121">
              <a:extLst>
                <a:ext uri="{FF2B5EF4-FFF2-40B4-BE49-F238E27FC236}">
                  <a16:creationId xmlns:a16="http://schemas.microsoft.com/office/drawing/2014/main" id="{F6576426-F8FC-D91F-2EB4-1F360FD67C12}"/>
                </a:ext>
              </a:extLst>
            </p:cNvPr>
            <p:cNvSpPr txBox="1"/>
            <p:nvPr/>
          </p:nvSpPr>
          <p:spPr>
            <a:xfrm>
              <a:off x="977023" y="5580109"/>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00000"/>
                  </a:solidFill>
                  <a:effectLst/>
                  <a:uLnTx/>
                  <a:uFillTx/>
                  <a:latin typeface="Arial"/>
                  <a:ea typeface="+mn-ea"/>
                  <a:cs typeface="+mn-cs"/>
                </a:rPr>
                <a:t>Hormone-sensitive</a:t>
              </a:r>
            </a:p>
          </p:txBody>
        </p:sp>
        <p:sp>
          <p:nvSpPr>
            <p:cNvPr id="123" name="TextBox 122">
              <a:extLst>
                <a:ext uri="{FF2B5EF4-FFF2-40B4-BE49-F238E27FC236}">
                  <a16:creationId xmlns:a16="http://schemas.microsoft.com/office/drawing/2014/main" id="{33C38291-83D2-9BE8-98E0-D391D0C3096A}"/>
                </a:ext>
              </a:extLst>
            </p:cNvPr>
            <p:cNvSpPr txBox="1"/>
            <p:nvPr/>
          </p:nvSpPr>
          <p:spPr>
            <a:xfrm>
              <a:off x="977023" y="5838420"/>
              <a:ext cx="1416704" cy="188927"/>
            </a:xfrm>
            <a:prstGeom prst="rect">
              <a:avLst/>
            </a:prstGeom>
            <a:noFill/>
          </p:spPr>
          <p:txBody>
            <a:bodyPr wrap="square" lIns="0" tIns="0" rIns="0" bIns="0" rtlCol="0">
              <a:noAutofit/>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00000"/>
                  </a:solidFill>
                  <a:effectLst/>
                  <a:uLnTx/>
                  <a:uFillTx/>
                  <a:latin typeface="Arial"/>
                  <a:ea typeface="+mn-ea"/>
                  <a:cs typeface="+mn-cs"/>
                </a:rPr>
                <a:t>Asymptomatic</a:t>
              </a:r>
            </a:p>
          </p:txBody>
        </p:sp>
        <p:sp>
          <p:nvSpPr>
            <p:cNvPr id="124" name="TextBox 123">
              <a:extLst>
                <a:ext uri="{FF2B5EF4-FFF2-40B4-BE49-F238E27FC236}">
                  <a16:creationId xmlns:a16="http://schemas.microsoft.com/office/drawing/2014/main" id="{81092B6F-387B-6C0A-7989-B757DB98021D}"/>
                </a:ext>
              </a:extLst>
            </p:cNvPr>
            <p:cNvSpPr txBox="1"/>
            <p:nvPr/>
          </p:nvSpPr>
          <p:spPr>
            <a:xfrm>
              <a:off x="9124137" y="5335047"/>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dirty="0">
                  <a:ln>
                    <a:noFill/>
                  </a:ln>
                  <a:solidFill>
                    <a:srgbClr val="000000"/>
                  </a:solidFill>
                  <a:effectLst/>
                  <a:uLnTx/>
                  <a:uFillTx/>
                  <a:latin typeface="Arial"/>
                  <a:ea typeface="+mn-ea"/>
                  <a:cs typeface="+mn-cs"/>
                </a:rPr>
                <a:t>Metastatic</a:t>
              </a:r>
            </a:p>
          </p:txBody>
        </p:sp>
        <p:sp>
          <p:nvSpPr>
            <p:cNvPr id="125" name="TextBox 124">
              <a:extLst>
                <a:ext uri="{FF2B5EF4-FFF2-40B4-BE49-F238E27FC236}">
                  <a16:creationId xmlns:a16="http://schemas.microsoft.com/office/drawing/2014/main" id="{B079CAE0-C75B-3057-400D-DCDE1F01B807}"/>
                </a:ext>
              </a:extLst>
            </p:cNvPr>
            <p:cNvSpPr txBox="1"/>
            <p:nvPr/>
          </p:nvSpPr>
          <p:spPr>
            <a:xfrm>
              <a:off x="9124137" y="5580109"/>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dirty="0">
                  <a:ln>
                    <a:noFill/>
                  </a:ln>
                  <a:solidFill>
                    <a:srgbClr val="000000"/>
                  </a:solidFill>
                  <a:effectLst/>
                  <a:uLnTx/>
                  <a:uFillTx/>
                  <a:latin typeface="Arial"/>
                  <a:ea typeface="+mn-ea"/>
                  <a:cs typeface="+mn-cs"/>
                </a:rPr>
                <a:t>Castration-resistant</a:t>
              </a:r>
            </a:p>
          </p:txBody>
        </p:sp>
        <p:sp>
          <p:nvSpPr>
            <p:cNvPr id="126" name="TextBox 125">
              <a:extLst>
                <a:ext uri="{FF2B5EF4-FFF2-40B4-BE49-F238E27FC236}">
                  <a16:creationId xmlns:a16="http://schemas.microsoft.com/office/drawing/2014/main" id="{CE2E5806-8AA4-6123-CBD5-B444D4BB3A72}"/>
                </a:ext>
              </a:extLst>
            </p:cNvPr>
            <p:cNvSpPr txBox="1"/>
            <p:nvPr/>
          </p:nvSpPr>
          <p:spPr>
            <a:xfrm>
              <a:off x="9124137" y="5838420"/>
              <a:ext cx="1416704" cy="188927"/>
            </a:xfrm>
            <a:prstGeom prst="rect">
              <a:avLst/>
            </a:prstGeom>
            <a:noFill/>
          </p:spPr>
          <p:txBody>
            <a:bodyPr wrap="square" lIns="0" tIns="0" rIns="0" bIns="0" rtlCol="0">
              <a:no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dirty="0">
                  <a:ln>
                    <a:noFill/>
                  </a:ln>
                  <a:solidFill>
                    <a:srgbClr val="000000"/>
                  </a:solidFill>
                  <a:effectLst/>
                  <a:uLnTx/>
                  <a:uFillTx/>
                  <a:latin typeface="Arial"/>
                  <a:ea typeface="+mn-ea"/>
                  <a:cs typeface="+mn-cs"/>
                </a:rPr>
                <a:t>Symptomatic</a:t>
              </a:r>
            </a:p>
          </p:txBody>
        </p:sp>
        <p:sp>
          <p:nvSpPr>
            <p:cNvPr id="127" name="Line 4">
              <a:extLst>
                <a:ext uri="{FF2B5EF4-FFF2-40B4-BE49-F238E27FC236}">
                  <a16:creationId xmlns:a16="http://schemas.microsoft.com/office/drawing/2014/main" id="{5E5D2393-49AC-7094-75DE-BA5490F27495}"/>
                </a:ext>
              </a:extLst>
            </p:cNvPr>
            <p:cNvSpPr>
              <a:spLocks noChangeShapeType="1"/>
            </p:cNvSpPr>
            <p:nvPr/>
          </p:nvSpPr>
          <p:spPr bwMode="auto">
            <a:xfrm flipH="1">
              <a:off x="2097330"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000000"/>
                </a:solidFill>
                <a:effectLst/>
                <a:uLnTx/>
                <a:uFillTx/>
                <a:latin typeface="Arial"/>
                <a:ea typeface="+mn-ea"/>
                <a:cs typeface="+mn-cs"/>
              </a:endParaRPr>
            </a:p>
          </p:txBody>
        </p:sp>
        <p:sp>
          <p:nvSpPr>
            <p:cNvPr id="128" name="Line 5">
              <a:extLst>
                <a:ext uri="{FF2B5EF4-FFF2-40B4-BE49-F238E27FC236}">
                  <a16:creationId xmlns:a16="http://schemas.microsoft.com/office/drawing/2014/main" id="{44471A35-656D-2C73-8BCB-2A34FAD0F959}"/>
                </a:ext>
              </a:extLst>
            </p:cNvPr>
            <p:cNvSpPr>
              <a:spLocks noChangeShapeType="1"/>
            </p:cNvSpPr>
            <p:nvPr/>
          </p:nvSpPr>
          <p:spPr bwMode="auto">
            <a:xfrm flipH="1">
              <a:off x="2212804" y="5041783"/>
              <a:ext cx="125603" cy="107048"/>
            </a:xfrm>
            <a:prstGeom prst="line">
              <a:avLst/>
            </a:prstGeom>
            <a:noFill/>
            <a:ln w="12700" cap="flat" cmpd="sng">
              <a:solidFill>
                <a:srgbClr val="000000"/>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000000"/>
                </a:solidFill>
                <a:effectLst/>
                <a:uLnTx/>
                <a:uFillTx/>
                <a:latin typeface="Arial"/>
                <a:ea typeface="+mn-ea"/>
                <a:cs typeface="+mn-cs"/>
              </a:endParaRPr>
            </a:p>
          </p:txBody>
        </p:sp>
        <p:sp>
          <p:nvSpPr>
            <p:cNvPr id="129" name="TextBox 128">
              <a:extLst>
                <a:ext uri="{FF2B5EF4-FFF2-40B4-BE49-F238E27FC236}">
                  <a16:creationId xmlns:a16="http://schemas.microsoft.com/office/drawing/2014/main" id="{54864F0D-F611-884F-EE4F-40E3BC9489AB}"/>
                </a:ext>
              </a:extLst>
            </p:cNvPr>
            <p:cNvSpPr txBox="1"/>
            <p:nvPr/>
          </p:nvSpPr>
          <p:spPr>
            <a:xfrm rot="16200000">
              <a:off x="-595963" y="3611358"/>
              <a:ext cx="2698823" cy="236915"/>
            </a:xfrm>
            <a:prstGeom prst="rect">
              <a:avLst/>
            </a:prstGeom>
            <a:noFill/>
          </p:spPr>
          <p:txBody>
            <a:bodyPr wrap="square" lIns="0" tIns="0" rIns="0" bIns="0" rtlCol="0">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dirty="0">
                  <a:ln>
                    <a:noFill/>
                  </a:ln>
                  <a:solidFill>
                    <a:srgbClr val="000000"/>
                  </a:solidFill>
                  <a:effectLst/>
                  <a:uLnTx/>
                  <a:uFillTx/>
                  <a:latin typeface="Arial"/>
                  <a:ea typeface="+mn-ea"/>
                  <a:cs typeface="+mn-cs"/>
                </a:rPr>
                <a:t>Prostate Specific Antigen</a:t>
              </a:r>
            </a:p>
          </p:txBody>
        </p:sp>
        <p:grpSp>
          <p:nvGrpSpPr>
            <p:cNvPr id="130" name="Group 129">
              <a:extLst>
                <a:ext uri="{FF2B5EF4-FFF2-40B4-BE49-F238E27FC236}">
                  <a16:creationId xmlns:a16="http://schemas.microsoft.com/office/drawing/2014/main" id="{D95D532D-C05A-D033-E663-CD024E3819F1}"/>
                </a:ext>
              </a:extLst>
            </p:cNvPr>
            <p:cNvGrpSpPr/>
            <p:nvPr/>
          </p:nvGrpSpPr>
          <p:grpSpPr>
            <a:xfrm>
              <a:off x="2660073" y="1255603"/>
              <a:ext cx="7228095" cy="3813072"/>
              <a:chOff x="2306189" y="2057264"/>
              <a:chExt cx="4972523" cy="2893289"/>
            </a:xfrm>
          </p:grpSpPr>
          <p:cxnSp>
            <p:nvCxnSpPr>
              <p:cNvPr id="131" name="Straight Connector 130">
                <a:extLst>
                  <a:ext uri="{FF2B5EF4-FFF2-40B4-BE49-F238E27FC236}">
                    <a16:creationId xmlns:a16="http://schemas.microsoft.com/office/drawing/2014/main" id="{30860BB4-23E8-74DA-2A39-789C99DE0591}"/>
                  </a:ext>
                </a:extLst>
              </p:cNvPr>
              <p:cNvCxnSpPr/>
              <p:nvPr/>
            </p:nvCxnSpPr>
            <p:spPr>
              <a:xfrm flipV="1">
                <a:off x="2306189" y="2057264"/>
                <a:ext cx="0" cy="2893289"/>
              </a:xfrm>
              <a:prstGeom prst="line">
                <a:avLst/>
              </a:prstGeom>
              <a:noFill/>
              <a:ln w="9525" cap="flat" cmpd="sng" algn="ctr">
                <a:solidFill>
                  <a:srgbClr val="A6A6A6"/>
                </a:solidFill>
                <a:prstDash val="sysDash"/>
              </a:ln>
              <a:effectLst/>
            </p:spPr>
          </p:cxnSp>
          <p:cxnSp>
            <p:nvCxnSpPr>
              <p:cNvPr id="132" name="Straight Connector 131">
                <a:extLst>
                  <a:ext uri="{FF2B5EF4-FFF2-40B4-BE49-F238E27FC236}">
                    <a16:creationId xmlns:a16="http://schemas.microsoft.com/office/drawing/2014/main" id="{918416D4-05D1-C490-E071-E7E32FB051D4}"/>
                  </a:ext>
                </a:extLst>
              </p:cNvPr>
              <p:cNvCxnSpPr/>
              <p:nvPr/>
            </p:nvCxnSpPr>
            <p:spPr>
              <a:xfrm flipV="1">
                <a:off x="3373986" y="2057264"/>
                <a:ext cx="0" cy="2893289"/>
              </a:xfrm>
              <a:prstGeom prst="line">
                <a:avLst/>
              </a:prstGeom>
              <a:noFill/>
              <a:ln w="9525" cap="flat" cmpd="sng" algn="ctr">
                <a:solidFill>
                  <a:srgbClr val="A6A6A6"/>
                </a:solidFill>
                <a:prstDash val="sysDash"/>
              </a:ln>
              <a:effectLst/>
            </p:spPr>
          </p:cxnSp>
          <p:cxnSp>
            <p:nvCxnSpPr>
              <p:cNvPr id="133" name="Straight Connector 132">
                <a:extLst>
                  <a:ext uri="{FF2B5EF4-FFF2-40B4-BE49-F238E27FC236}">
                    <a16:creationId xmlns:a16="http://schemas.microsoft.com/office/drawing/2014/main" id="{F1B7C64B-B455-03ED-2F27-F995E490036D}"/>
                  </a:ext>
                </a:extLst>
              </p:cNvPr>
              <p:cNvCxnSpPr/>
              <p:nvPr/>
            </p:nvCxnSpPr>
            <p:spPr>
              <a:xfrm flipV="1">
                <a:off x="4801928" y="2057264"/>
                <a:ext cx="0" cy="2893289"/>
              </a:xfrm>
              <a:prstGeom prst="line">
                <a:avLst/>
              </a:prstGeom>
              <a:noFill/>
              <a:ln w="9525" cap="flat" cmpd="sng" algn="ctr">
                <a:solidFill>
                  <a:srgbClr val="A6A6A6"/>
                </a:solidFill>
                <a:prstDash val="sysDash"/>
              </a:ln>
              <a:effectLst/>
            </p:spPr>
          </p:cxnSp>
          <p:cxnSp>
            <p:nvCxnSpPr>
              <p:cNvPr id="134" name="Straight Connector 133">
                <a:extLst>
                  <a:ext uri="{FF2B5EF4-FFF2-40B4-BE49-F238E27FC236}">
                    <a16:creationId xmlns:a16="http://schemas.microsoft.com/office/drawing/2014/main" id="{C7DFC696-C57E-1D70-0605-AB96C2ADF0CF}"/>
                  </a:ext>
                </a:extLst>
              </p:cNvPr>
              <p:cNvCxnSpPr/>
              <p:nvPr/>
            </p:nvCxnSpPr>
            <p:spPr>
              <a:xfrm flipV="1">
                <a:off x="5926590" y="2057264"/>
                <a:ext cx="0" cy="2893289"/>
              </a:xfrm>
              <a:prstGeom prst="line">
                <a:avLst/>
              </a:prstGeom>
              <a:noFill/>
              <a:ln w="9525" cap="flat" cmpd="sng" algn="ctr">
                <a:solidFill>
                  <a:srgbClr val="A6A6A6"/>
                </a:solidFill>
                <a:prstDash val="sysDash"/>
              </a:ln>
              <a:effectLst/>
            </p:spPr>
          </p:cxnSp>
          <p:cxnSp>
            <p:nvCxnSpPr>
              <p:cNvPr id="135" name="Straight Connector 134">
                <a:extLst>
                  <a:ext uri="{FF2B5EF4-FFF2-40B4-BE49-F238E27FC236}">
                    <a16:creationId xmlns:a16="http://schemas.microsoft.com/office/drawing/2014/main" id="{9AD9753D-4FB4-6EA3-C5C9-CDC1060D9BE9}"/>
                  </a:ext>
                </a:extLst>
              </p:cNvPr>
              <p:cNvCxnSpPr/>
              <p:nvPr/>
            </p:nvCxnSpPr>
            <p:spPr>
              <a:xfrm flipV="1">
                <a:off x="7278712" y="2057264"/>
                <a:ext cx="0" cy="2893289"/>
              </a:xfrm>
              <a:prstGeom prst="line">
                <a:avLst/>
              </a:prstGeom>
              <a:noFill/>
              <a:ln w="9525" cap="flat" cmpd="sng" algn="ctr">
                <a:solidFill>
                  <a:srgbClr val="A6A6A6"/>
                </a:solidFill>
                <a:prstDash val="sysDash"/>
              </a:ln>
              <a:effectLst/>
            </p:spPr>
          </p:cxnSp>
        </p:grpSp>
        <p:sp>
          <p:nvSpPr>
            <p:cNvPr id="136" name="AutoShape 2">
              <a:extLst>
                <a:ext uri="{FF2B5EF4-FFF2-40B4-BE49-F238E27FC236}">
                  <a16:creationId xmlns:a16="http://schemas.microsoft.com/office/drawing/2014/main" id="{59CCE505-8458-4713-8E53-86B17207D472}"/>
                </a:ext>
              </a:extLst>
            </p:cNvPr>
            <p:cNvSpPr>
              <a:spLocks/>
            </p:cNvSpPr>
            <p:nvPr/>
          </p:nvSpPr>
          <p:spPr bwMode="auto">
            <a:xfrm>
              <a:off x="3760432" y="4801273"/>
              <a:ext cx="1564910" cy="257682"/>
            </a:xfrm>
            <a:custGeom>
              <a:avLst/>
              <a:gdLst/>
              <a:ahLst/>
              <a:cxnLst/>
              <a:rect l="0" t="0" r="r" b="b"/>
              <a:pathLst>
                <a:path w="21600" h="21600">
                  <a:moveTo>
                    <a:pt x="0" y="0"/>
                  </a:moveTo>
                  <a:cubicBezTo>
                    <a:pt x="1742" y="0"/>
                    <a:pt x="2443" y="8895"/>
                    <a:pt x="2443" y="21600"/>
                  </a:cubicBezTo>
                  <a:lnTo>
                    <a:pt x="21600" y="21600"/>
                  </a:lnTo>
                </a:path>
              </a:pathLst>
            </a:custGeom>
            <a:noFill/>
            <a:ln w="28575" cap="flat" cmpd="sng">
              <a:solidFill>
                <a:srgbClr val="7F7F7F"/>
              </a:solidFill>
              <a:prstDash val="sysDash"/>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000000"/>
                </a:solidFill>
                <a:effectLst/>
                <a:uLnTx/>
                <a:uFillTx/>
                <a:latin typeface="Arial"/>
                <a:ea typeface="+mn-ea"/>
                <a:cs typeface="+mn-cs"/>
              </a:endParaRPr>
            </a:p>
          </p:txBody>
        </p:sp>
        <p:sp>
          <p:nvSpPr>
            <p:cNvPr id="137" name="AutoShape 1">
              <a:extLst>
                <a:ext uri="{FF2B5EF4-FFF2-40B4-BE49-F238E27FC236}">
                  <a16:creationId xmlns:a16="http://schemas.microsoft.com/office/drawing/2014/main" id="{45DF27F0-6137-A735-A15E-179AFB837459}"/>
                </a:ext>
              </a:extLst>
            </p:cNvPr>
            <p:cNvSpPr>
              <a:spLocks/>
            </p:cNvSpPr>
            <p:nvPr/>
          </p:nvSpPr>
          <p:spPr bwMode="auto">
            <a:xfrm>
              <a:off x="977023" y="2380405"/>
              <a:ext cx="9620853" cy="2686544"/>
            </a:xfrm>
            <a:custGeom>
              <a:avLst/>
              <a:gdLst/>
              <a:ahLst/>
              <a:cxnLst/>
              <a:rect l="0" t="0" r="r" b="b"/>
              <a:pathLst>
                <a:path w="21600" h="21600">
                  <a:moveTo>
                    <a:pt x="0" y="0"/>
                  </a:moveTo>
                  <a:lnTo>
                    <a:pt x="0" y="21600"/>
                  </a:lnTo>
                  <a:lnTo>
                    <a:pt x="21600" y="21600"/>
                  </a:lnTo>
                </a:path>
              </a:pathLst>
            </a:custGeom>
            <a:noFill/>
            <a:ln w="19050" cap="flat" cmpd="sng">
              <a:solidFill>
                <a:srgbClr val="000000"/>
              </a:solidFill>
              <a:prstDash val="solid"/>
              <a:miter lim="800000"/>
              <a:headEnd type="triangl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000000"/>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4DEB3A43-420D-28A9-87B1-21380A2C3C9A}"/>
                </a:ext>
              </a:extLst>
            </p:cNvPr>
            <p:cNvSpPr/>
            <p:nvPr/>
          </p:nvSpPr>
          <p:spPr>
            <a:xfrm>
              <a:off x="1097217" y="1255603"/>
              <a:ext cx="625053" cy="369862"/>
            </a:xfrm>
            <a:prstGeom prst="rect">
              <a:avLst/>
            </a:prstGeom>
            <a:solidFill>
              <a:srgbClr val="FFFFFF"/>
            </a:solidFill>
            <a:ln w="19050" cap="flat" cmpd="sng" algn="ctr">
              <a:solidFill>
                <a:schemeClr val="tx1"/>
              </a:solidFill>
              <a:prstDash val="solid"/>
            </a:ln>
            <a:effectLst/>
          </p:spPr>
          <p:txBody>
            <a:bodyPr lIns="36000" rIns="3600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Primary</a:t>
              </a:r>
            </a:p>
          </p:txBody>
        </p:sp>
        <p:sp>
          <p:nvSpPr>
            <p:cNvPr id="139" name="Rectangle 138">
              <a:extLst>
                <a:ext uri="{FF2B5EF4-FFF2-40B4-BE49-F238E27FC236}">
                  <a16:creationId xmlns:a16="http://schemas.microsoft.com/office/drawing/2014/main" id="{8C8DC337-3041-A8EE-7176-8A840874431B}"/>
                </a:ext>
              </a:extLst>
            </p:cNvPr>
            <p:cNvSpPr/>
            <p:nvPr/>
          </p:nvSpPr>
          <p:spPr>
            <a:xfrm>
              <a:off x="1942038" y="1255603"/>
              <a:ext cx="789701"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Adjuvant</a:t>
              </a:r>
            </a:p>
          </p:txBody>
        </p:sp>
        <p:sp>
          <p:nvSpPr>
            <p:cNvPr id="140" name="Rectangle 139">
              <a:extLst>
                <a:ext uri="{FF2B5EF4-FFF2-40B4-BE49-F238E27FC236}">
                  <a16:creationId xmlns:a16="http://schemas.microsoft.com/office/drawing/2014/main" id="{FCB109FE-EED0-4A86-AC10-AA1A5021760D}"/>
                </a:ext>
              </a:extLst>
            </p:cNvPr>
            <p:cNvSpPr/>
            <p:nvPr/>
          </p:nvSpPr>
          <p:spPr>
            <a:xfrm>
              <a:off x="3117214" y="1255603"/>
              <a:ext cx="136033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Biochemical Recurrence (BCR)</a:t>
              </a:r>
            </a:p>
          </p:txBody>
        </p:sp>
        <p:sp>
          <p:nvSpPr>
            <p:cNvPr id="141" name="Rectangle 140">
              <a:extLst>
                <a:ext uri="{FF2B5EF4-FFF2-40B4-BE49-F238E27FC236}">
                  <a16:creationId xmlns:a16="http://schemas.microsoft.com/office/drawing/2014/main" id="{84049E91-FB97-8CDC-21BA-A57EB545693D}"/>
                </a:ext>
              </a:extLst>
            </p:cNvPr>
            <p:cNvSpPr/>
            <p:nvPr/>
          </p:nvSpPr>
          <p:spPr>
            <a:xfrm>
              <a:off x="4654774" y="1255603"/>
              <a:ext cx="1052212"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GB" sz="1000" b="1" kern="0" dirty="0">
                  <a:solidFill>
                    <a:srgbClr val="0D0D0D"/>
                  </a:solidFill>
                  <a:latin typeface="Arial"/>
                </a:rPr>
                <a:t>m</a:t>
              </a:r>
              <a:r>
                <a:rPr kumimoji="0" lang="en-GB" sz="1000" b="1" i="0" u="none" strike="noStrike" kern="0" cap="none" spc="0" normalizeH="0" baseline="0" dirty="0">
                  <a:ln>
                    <a:noFill/>
                  </a:ln>
                  <a:solidFill>
                    <a:srgbClr val="0D0D0D"/>
                  </a:solidFill>
                  <a:effectLst/>
                  <a:uLnTx/>
                  <a:uFillTx/>
                  <a:latin typeface="Arial"/>
                  <a:ea typeface="+mn-ea"/>
                  <a:cs typeface="+mn-cs"/>
                </a:rPr>
                <a:t>HSPC</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(incl de novo)</a:t>
              </a:r>
            </a:p>
          </p:txBody>
        </p:sp>
        <p:sp>
          <p:nvSpPr>
            <p:cNvPr id="142" name="Rectangle 141">
              <a:extLst>
                <a:ext uri="{FF2B5EF4-FFF2-40B4-BE49-F238E27FC236}">
                  <a16:creationId xmlns:a16="http://schemas.microsoft.com/office/drawing/2014/main" id="{F244B2B4-E95E-36D0-5465-B9AD6ABC2ADB}"/>
                </a:ext>
              </a:extLst>
            </p:cNvPr>
            <p:cNvSpPr/>
            <p:nvPr/>
          </p:nvSpPr>
          <p:spPr>
            <a:xfrm>
              <a:off x="5830790" y="1522211"/>
              <a:ext cx="1224418" cy="369862"/>
            </a:xfrm>
            <a:prstGeom prst="rect">
              <a:avLst/>
            </a:prstGeom>
            <a:solidFill>
              <a:srgbClr val="FFFFFF"/>
            </a:solidFill>
            <a:ln w="19050" cap="flat" cmpd="sng" algn="ctr">
              <a:solidFill>
                <a:schemeClr val="tx1"/>
              </a:solidFill>
              <a:prstDash val="sysDash"/>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nmCRPC</a:t>
              </a:r>
            </a:p>
          </p:txBody>
        </p:sp>
        <p:sp>
          <p:nvSpPr>
            <p:cNvPr id="143" name="Rectangle 142">
              <a:extLst>
                <a:ext uri="{FF2B5EF4-FFF2-40B4-BE49-F238E27FC236}">
                  <a16:creationId xmlns:a16="http://schemas.microsoft.com/office/drawing/2014/main" id="{2F32AC8D-BAAC-3A2C-68BC-82166CA3F4E0}"/>
                </a:ext>
              </a:extLst>
            </p:cNvPr>
            <p:cNvSpPr/>
            <p:nvPr/>
          </p:nvSpPr>
          <p:spPr>
            <a:xfrm>
              <a:off x="7382532" y="1255603"/>
              <a:ext cx="1134227"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1L mCRPC</a:t>
              </a:r>
            </a:p>
          </p:txBody>
        </p:sp>
        <p:sp>
          <p:nvSpPr>
            <p:cNvPr id="144" name="Rectangle 143">
              <a:extLst>
                <a:ext uri="{FF2B5EF4-FFF2-40B4-BE49-F238E27FC236}">
                  <a16:creationId xmlns:a16="http://schemas.microsoft.com/office/drawing/2014/main" id="{8AFDF62A-5834-C804-4861-47DAC4A378AA}"/>
                </a:ext>
              </a:extLst>
            </p:cNvPr>
            <p:cNvSpPr/>
            <p:nvPr/>
          </p:nvSpPr>
          <p:spPr>
            <a:xfrm>
              <a:off x="8702113" y="1255603"/>
              <a:ext cx="10758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2L mCRPC</a:t>
              </a:r>
            </a:p>
          </p:txBody>
        </p:sp>
        <p:sp>
          <p:nvSpPr>
            <p:cNvPr id="145" name="Rectangle 144">
              <a:extLst>
                <a:ext uri="{FF2B5EF4-FFF2-40B4-BE49-F238E27FC236}">
                  <a16:creationId xmlns:a16="http://schemas.microsoft.com/office/drawing/2014/main" id="{B4C62076-BDC4-B6A0-060E-22BC382687AA}"/>
                </a:ext>
              </a:extLst>
            </p:cNvPr>
            <p:cNvSpPr/>
            <p:nvPr/>
          </p:nvSpPr>
          <p:spPr>
            <a:xfrm>
              <a:off x="9963300" y="1255603"/>
              <a:ext cx="1127343" cy="369862"/>
            </a:xfrm>
            <a:prstGeom prst="rect">
              <a:avLst/>
            </a:prstGeom>
            <a:solidFill>
              <a:srgbClr val="FFFFFF"/>
            </a:solidFill>
            <a:ln w="19050" cap="flat" cmpd="sng" algn="ctr">
              <a:solidFill>
                <a:schemeClr val="tx1"/>
              </a:solidFill>
              <a:prstDash val="solid"/>
            </a:ln>
            <a:effectLst/>
          </p:spPr>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dirty="0">
                  <a:ln>
                    <a:noFill/>
                  </a:ln>
                  <a:solidFill>
                    <a:srgbClr val="0D0D0D"/>
                  </a:solidFill>
                  <a:effectLst/>
                  <a:uLnTx/>
                  <a:uFillTx/>
                  <a:latin typeface="Arial"/>
                  <a:ea typeface="+mn-ea"/>
                  <a:cs typeface="+mn-cs"/>
                </a:rPr>
                <a:t>3L mCRPC</a:t>
              </a:r>
            </a:p>
          </p:txBody>
        </p:sp>
        <p:sp>
          <p:nvSpPr>
            <p:cNvPr id="146" name="Rectangle 145">
              <a:extLst>
                <a:ext uri="{FF2B5EF4-FFF2-40B4-BE49-F238E27FC236}">
                  <a16:creationId xmlns:a16="http://schemas.microsoft.com/office/drawing/2014/main" id="{E2E7E7EB-A754-2573-92E1-61D22464102B}"/>
                </a:ext>
              </a:extLst>
            </p:cNvPr>
            <p:cNvSpPr/>
            <p:nvPr/>
          </p:nvSpPr>
          <p:spPr>
            <a:xfrm>
              <a:off x="7310143" y="2281191"/>
              <a:ext cx="3866031" cy="386026"/>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lIns="72000" rIns="72000"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PROfound</a:t>
              </a:r>
              <a:r>
                <a:rPr kumimoji="0" lang="en-GB" sz="11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2,b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P3 Olaparib vs abi/enza</a:t>
              </a:r>
              <a:r>
                <a:rPr kumimoji="0" lang="en-GB" sz="80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 HRRm, </a:t>
              </a:r>
              <a:r>
                <a:rPr kumimoji="0" lang="en-GB" sz="80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post-NHA Primary endpoint: rPFS BRCA/ATMm</a:t>
              </a:r>
            </a:p>
          </p:txBody>
        </p:sp>
        <p:cxnSp>
          <p:nvCxnSpPr>
            <p:cNvPr id="147" name="Straight Arrow Connector 146">
              <a:extLst>
                <a:ext uri="{FF2B5EF4-FFF2-40B4-BE49-F238E27FC236}">
                  <a16:creationId xmlns:a16="http://schemas.microsoft.com/office/drawing/2014/main" id="{751A4C18-332C-C30D-46AF-964CE9EB69E7}"/>
                </a:ext>
              </a:extLst>
            </p:cNvPr>
            <p:cNvCxnSpPr>
              <a:cxnSpLocks/>
              <a:stCxn id="138" idx="3"/>
              <a:endCxn id="139" idx="1"/>
            </p:cNvCxnSpPr>
            <p:nvPr/>
          </p:nvCxnSpPr>
          <p:spPr>
            <a:xfrm>
              <a:off x="1722270" y="1440533"/>
              <a:ext cx="219768" cy="0"/>
            </a:xfrm>
            <a:prstGeom prst="straightConnector1">
              <a:avLst/>
            </a:prstGeom>
            <a:noFill/>
            <a:ln w="12700" cap="flat" cmpd="sng" algn="ctr">
              <a:solidFill>
                <a:schemeClr val="tx1"/>
              </a:solidFill>
              <a:prstDash val="solid"/>
              <a:headEnd type="none"/>
              <a:tailEnd type="triangle" w="lg" len="med"/>
            </a:ln>
            <a:effectLst/>
          </p:spPr>
        </p:cxnSp>
        <p:cxnSp>
          <p:nvCxnSpPr>
            <p:cNvPr id="148" name="Straight Arrow Connector 147">
              <a:extLst>
                <a:ext uri="{FF2B5EF4-FFF2-40B4-BE49-F238E27FC236}">
                  <a16:creationId xmlns:a16="http://schemas.microsoft.com/office/drawing/2014/main" id="{9D64B631-FF90-B939-76C2-690ACC762E4B}"/>
                </a:ext>
              </a:extLst>
            </p:cNvPr>
            <p:cNvCxnSpPr>
              <a:cxnSpLocks/>
              <a:stCxn id="139" idx="3"/>
              <a:endCxn id="140" idx="1"/>
            </p:cNvCxnSpPr>
            <p:nvPr/>
          </p:nvCxnSpPr>
          <p:spPr>
            <a:xfrm>
              <a:off x="2731739" y="1440533"/>
              <a:ext cx="385475" cy="0"/>
            </a:xfrm>
            <a:prstGeom prst="straightConnector1">
              <a:avLst/>
            </a:prstGeom>
            <a:noFill/>
            <a:ln w="12700" cap="flat" cmpd="sng" algn="ctr">
              <a:solidFill>
                <a:schemeClr val="tx1"/>
              </a:solidFill>
              <a:prstDash val="solid"/>
              <a:headEnd type="none"/>
              <a:tailEnd type="triangle" w="lg" len="med"/>
            </a:ln>
            <a:effectLst/>
          </p:spPr>
        </p:cxnSp>
        <p:cxnSp>
          <p:nvCxnSpPr>
            <p:cNvPr id="149" name="Straight Arrow Connector 148">
              <a:extLst>
                <a:ext uri="{FF2B5EF4-FFF2-40B4-BE49-F238E27FC236}">
                  <a16:creationId xmlns:a16="http://schemas.microsoft.com/office/drawing/2014/main" id="{3E05283C-EC2D-FCCA-D41E-7E1DF7CE177D}"/>
                </a:ext>
              </a:extLst>
            </p:cNvPr>
            <p:cNvCxnSpPr>
              <a:cxnSpLocks/>
              <a:stCxn id="140" idx="3"/>
              <a:endCxn id="141" idx="1"/>
            </p:cNvCxnSpPr>
            <p:nvPr/>
          </p:nvCxnSpPr>
          <p:spPr>
            <a:xfrm>
              <a:off x="4477546" y="1440533"/>
              <a:ext cx="177230" cy="0"/>
            </a:xfrm>
            <a:prstGeom prst="straightConnector1">
              <a:avLst/>
            </a:prstGeom>
            <a:noFill/>
            <a:ln w="12700" cap="flat" cmpd="sng" algn="ctr">
              <a:solidFill>
                <a:schemeClr val="tx1"/>
              </a:solidFill>
              <a:prstDash val="solid"/>
              <a:headEnd type="none"/>
              <a:tailEnd type="triangle" w="lg" len="med"/>
            </a:ln>
            <a:effectLst/>
          </p:spPr>
        </p:cxnSp>
        <p:cxnSp>
          <p:nvCxnSpPr>
            <p:cNvPr id="150" name="Straight Arrow Connector 149">
              <a:extLst>
                <a:ext uri="{FF2B5EF4-FFF2-40B4-BE49-F238E27FC236}">
                  <a16:creationId xmlns:a16="http://schemas.microsoft.com/office/drawing/2014/main" id="{764A57F4-85B0-FDDD-4629-1C9229937C41}"/>
                </a:ext>
              </a:extLst>
            </p:cNvPr>
            <p:cNvCxnSpPr>
              <a:cxnSpLocks/>
              <a:stCxn id="141" idx="3"/>
              <a:endCxn id="143" idx="1"/>
            </p:cNvCxnSpPr>
            <p:nvPr/>
          </p:nvCxnSpPr>
          <p:spPr>
            <a:xfrm>
              <a:off x="5706986" y="1440533"/>
              <a:ext cx="1675546" cy="0"/>
            </a:xfrm>
            <a:prstGeom prst="straightConnector1">
              <a:avLst/>
            </a:prstGeom>
            <a:noFill/>
            <a:ln w="12700" cap="flat" cmpd="sng" algn="ctr">
              <a:solidFill>
                <a:schemeClr val="tx1"/>
              </a:solidFill>
              <a:prstDash val="solid"/>
              <a:headEnd type="none"/>
              <a:tailEnd type="triangle" w="lg" len="med"/>
            </a:ln>
            <a:effectLst/>
          </p:spPr>
        </p:cxnSp>
        <p:cxnSp>
          <p:nvCxnSpPr>
            <p:cNvPr id="151" name="Straight Arrow Connector 150">
              <a:extLst>
                <a:ext uri="{FF2B5EF4-FFF2-40B4-BE49-F238E27FC236}">
                  <a16:creationId xmlns:a16="http://schemas.microsoft.com/office/drawing/2014/main" id="{89A35A78-6DF9-E5E5-3252-F82967119A6A}"/>
                </a:ext>
              </a:extLst>
            </p:cNvPr>
            <p:cNvCxnSpPr>
              <a:cxnSpLocks/>
              <a:stCxn id="140" idx="2"/>
              <a:endCxn id="142" idx="1"/>
            </p:cNvCxnSpPr>
            <p:nvPr/>
          </p:nvCxnSpPr>
          <p:spPr>
            <a:xfrm>
              <a:off x="3797380" y="1625465"/>
              <a:ext cx="2033410" cy="81677"/>
            </a:xfrm>
            <a:prstGeom prst="straightConnector1">
              <a:avLst/>
            </a:prstGeom>
            <a:noFill/>
            <a:ln w="12700" cap="flat" cmpd="sng" algn="ctr">
              <a:solidFill>
                <a:schemeClr val="tx1"/>
              </a:solidFill>
              <a:prstDash val="sysDash"/>
              <a:headEnd type="none"/>
              <a:tailEnd type="triangle" w="lg" len="med"/>
            </a:ln>
            <a:effectLst/>
          </p:spPr>
        </p:cxnSp>
        <p:cxnSp>
          <p:nvCxnSpPr>
            <p:cNvPr id="152" name="Straight Arrow Connector 151">
              <a:extLst>
                <a:ext uri="{FF2B5EF4-FFF2-40B4-BE49-F238E27FC236}">
                  <a16:creationId xmlns:a16="http://schemas.microsoft.com/office/drawing/2014/main" id="{567C453C-3469-B099-ECA6-061DFF028403}"/>
                </a:ext>
              </a:extLst>
            </p:cNvPr>
            <p:cNvCxnSpPr>
              <a:cxnSpLocks/>
              <a:stCxn id="143" idx="3"/>
              <a:endCxn id="144" idx="1"/>
            </p:cNvCxnSpPr>
            <p:nvPr/>
          </p:nvCxnSpPr>
          <p:spPr>
            <a:xfrm>
              <a:off x="8516759" y="1440533"/>
              <a:ext cx="185354" cy="0"/>
            </a:xfrm>
            <a:prstGeom prst="straightConnector1">
              <a:avLst/>
            </a:prstGeom>
            <a:noFill/>
            <a:ln w="12700" cap="flat" cmpd="sng" algn="ctr">
              <a:solidFill>
                <a:schemeClr val="tx1"/>
              </a:solidFill>
              <a:prstDash val="solid"/>
              <a:headEnd type="none"/>
              <a:tailEnd type="triangle" w="lg" len="med"/>
            </a:ln>
            <a:effectLst/>
          </p:spPr>
        </p:cxnSp>
        <p:cxnSp>
          <p:nvCxnSpPr>
            <p:cNvPr id="153" name="Straight Arrow Connector 152">
              <a:extLst>
                <a:ext uri="{FF2B5EF4-FFF2-40B4-BE49-F238E27FC236}">
                  <a16:creationId xmlns:a16="http://schemas.microsoft.com/office/drawing/2014/main" id="{DCEDFEA1-AEE2-52C2-5F49-76FBB8050DE2}"/>
                </a:ext>
              </a:extLst>
            </p:cNvPr>
            <p:cNvCxnSpPr>
              <a:cxnSpLocks/>
              <a:stCxn id="144" idx="3"/>
              <a:endCxn id="145" idx="1"/>
            </p:cNvCxnSpPr>
            <p:nvPr/>
          </p:nvCxnSpPr>
          <p:spPr>
            <a:xfrm>
              <a:off x="9777956" y="1440533"/>
              <a:ext cx="185344" cy="0"/>
            </a:xfrm>
            <a:prstGeom prst="straightConnector1">
              <a:avLst/>
            </a:prstGeom>
            <a:noFill/>
            <a:ln w="12700" cap="flat" cmpd="sng" algn="ctr">
              <a:solidFill>
                <a:schemeClr val="tx1"/>
              </a:solidFill>
              <a:prstDash val="solid"/>
              <a:headEnd type="none"/>
              <a:tailEnd type="triangle" w="lg" len="med"/>
            </a:ln>
            <a:effectLst/>
          </p:spPr>
        </p:cxnSp>
        <p:cxnSp>
          <p:nvCxnSpPr>
            <p:cNvPr id="154" name="Straight Arrow Connector 153">
              <a:extLst>
                <a:ext uri="{FF2B5EF4-FFF2-40B4-BE49-F238E27FC236}">
                  <a16:creationId xmlns:a16="http://schemas.microsoft.com/office/drawing/2014/main" id="{49390144-77F3-FD1E-6C77-C064BA217478}"/>
                </a:ext>
              </a:extLst>
            </p:cNvPr>
            <p:cNvCxnSpPr>
              <a:cxnSpLocks/>
              <a:stCxn id="142" idx="3"/>
              <a:endCxn id="143" idx="2"/>
            </p:cNvCxnSpPr>
            <p:nvPr/>
          </p:nvCxnSpPr>
          <p:spPr>
            <a:xfrm flipV="1">
              <a:off x="7055208" y="1625465"/>
              <a:ext cx="894438" cy="81677"/>
            </a:xfrm>
            <a:prstGeom prst="straightConnector1">
              <a:avLst/>
            </a:prstGeom>
            <a:noFill/>
            <a:ln w="12700" cap="flat" cmpd="sng" algn="ctr">
              <a:solidFill>
                <a:schemeClr val="tx1"/>
              </a:solidFill>
              <a:prstDash val="sysDash"/>
              <a:headEnd type="none"/>
              <a:tailEnd type="triangle" w="lg" len="med"/>
            </a:ln>
            <a:effectLst/>
          </p:spPr>
        </p:cxnSp>
        <p:sp>
          <p:nvSpPr>
            <p:cNvPr id="155" name="TextBox 154">
              <a:extLst>
                <a:ext uri="{FF2B5EF4-FFF2-40B4-BE49-F238E27FC236}">
                  <a16:creationId xmlns:a16="http://schemas.microsoft.com/office/drawing/2014/main" id="{7D9D0DB3-47C5-1F70-9548-9974A7277E95}"/>
                </a:ext>
              </a:extLst>
            </p:cNvPr>
            <p:cNvSpPr txBox="1"/>
            <p:nvPr/>
          </p:nvSpPr>
          <p:spPr>
            <a:xfrm>
              <a:off x="4734739" y="4500405"/>
              <a:ext cx="476976" cy="560537"/>
            </a:xfrm>
            <a:prstGeom prst="rect">
              <a:avLst/>
            </a:prstGeom>
            <a:noFill/>
          </p:spPr>
          <p:txBody>
            <a:bodyPr wrap="square" lIns="0" tIns="0" rIns="0" bIns="0" rtlCol="0" anchor="ctr">
              <a:no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dirty="0">
                  <a:ln>
                    <a:noFill/>
                  </a:ln>
                  <a:solidFill>
                    <a:srgbClr val="000000"/>
                  </a:solidFill>
                  <a:effectLst/>
                  <a:uLnTx/>
                  <a:uFillTx/>
                  <a:latin typeface="Arial" panose="020B0604020202020204" pitchFamily="34" charset="0"/>
                  <a:cs typeface="Arial" panose="020B0604020202020204" pitchFamily="34" charset="0"/>
                </a:rPr>
                <a:t>Met</a:t>
              </a:r>
            </a:p>
          </p:txBody>
        </p:sp>
        <p:sp>
          <p:nvSpPr>
            <p:cNvPr id="156" name="TextBox 155">
              <a:extLst>
                <a:ext uri="{FF2B5EF4-FFF2-40B4-BE49-F238E27FC236}">
                  <a16:creationId xmlns:a16="http://schemas.microsoft.com/office/drawing/2014/main" id="{2E88277B-0E35-30F7-81C7-E20719266825}"/>
                </a:ext>
              </a:extLst>
            </p:cNvPr>
            <p:cNvSpPr txBox="1"/>
            <p:nvPr/>
          </p:nvSpPr>
          <p:spPr>
            <a:xfrm>
              <a:off x="4604865" y="2669564"/>
              <a:ext cx="1127349" cy="560537"/>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TALAPRO-</a:t>
              </a:r>
              <a:r>
                <a:rPr kumimoji="0" lang="en-GB" altLang="zh-CN" sz="1100" b="1" i="0" u="none" strike="noStrike" kern="0" cap="none" spc="0" normalizeH="0" baseline="0" dirty="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r>
                <a:rPr kumimoji="0" lang="en-GB" altLang="zh-CN" sz="1100" b="1" i="0" u="none" strike="noStrike" kern="0" cap="none" spc="0" normalizeH="0" baseline="30000" dirty="0">
                  <a:ln>
                    <a:noFill/>
                  </a:ln>
                  <a:solidFill>
                    <a:schemeClr val="bg1"/>
                  </a:solidFill>
                  <a:effectLst/>
                  <a:uLnTx/>
                  <a:uFillTx/>
                  <a:latin typeface="Arial" panose="020B0604020202020204" pitchFamily="34" charset="0"/>
                  <a:ea typeface="黑体" panose="02010609060101010101" pitchFamily="49" charset="-122"/>
                  <a:cs typeface="Arial" panose="020B0604020202020204" pitchFamily="34" charset="0"/>
                </a:rPr>
                <a:t>3</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dirty="0">
                  <a:solidFill>
                    <a:schemeClr val="bg1"/>
                  </a:solidFill>
                  <a:latin typeface="Arial" panose="020B0604020202020204" pitchFamily="34" charset="0"/>
                  <a:cs typeface="Arial" panose="020B0604020202020204" pitchFamily="34" charset="0"/>
                </a:rPr>
                <a:t>P3 Talazoparib + enza </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dirty="0">
                  <a:solidFill>
                    <a:schemeClr val="bg1"/>
                  </a:solidFill>
                  <a:latin typeface="Arial" panose="020B0604020202020204" pitchFamily="34" charset="0"/>
                  <a:cs typeface="Arial" panose="020B0604020202020204" pitchFamily="34" charset="0"/>
                </a:rPr>
                <a:t>Primary endpoint: rPFS HRRm </a:t>
              </a:r>
              <a:endParaRPr kumimoji="0" lang="en-GB" sz="70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95A7D360-1D00-D0CC-99DC-F121442D69B2}"/>
                </a:ext>
              </a:extLst>
            </p:cNvPr>
            <p:cNvSpPr txBox="1"/>
            <p:nvPr/>
          </p:nvSpPr>
          <p:spPr>
            <a:xfrm>
              <a:off x="4585409" y="3312342"/>
              <a:ext cx="1127349" cy="560537"/>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AMPLITUDE</a:t>
              </a:r>
              <a:r>
                <a:rPr kumimoji="0" lang="en-GB" sz="11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6</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dirty="0">
                  <a:solidFill>
                    <a:schemeClr val="bg1"/>
                  </a:solidFill>
                  <a:latin typeface="Arial" panose="020B0604020202020204" pitchFamily="34" charset="0"/>
                  <a:cs typeface="Arial" panose="020B0604020202020204" pitchFamily="34" charset="0"/>
                </a:rPr>
                <a:t>P3 Niraparib + abi</a:t>
              </a:r>
            </a:p>
            <a:p>
              <a:pPr marL="0" marR="0" lvl="0" indent="0" algn="ctr" defTabSz="457178" rtl="0" eaLnBrk="1" fontAlgn="auto" latinLnBrk="0" hangingPunct="1">
                <a:lnSpc>
                  <a:spcPct val="100000"/>
                </a:lnSpc>
                <a:spcBef>
                  <a:spcPts val="0"/>
                </a:spcBef>
                <a:spcAft>
                  <a:spcPts val="0"/>
                </a:spcAft>
                <a:buClrTx/>
                <a:buSzTx/>
                <a:buFontTx/>
                <a:buNone/>
                <a:tabLst/>
                <a:defRPr/>
              </a:pPr>
              <a:r>
                <a:rPr lang="en-GB" sz="800" kern="0" dirty="0">
                  <a:solidFill>
                    <a:schemeClr val="bg1"/>
                  </a:solidFill>
                  <a:latin typeface="Arial" panose="020B0604020202020204" pitchFamily="34" charset="0"/>
                  <a:cs typeface="Arial" panose="020B0604020202020204" pitchFamily="34" charset="0"/>
                </a:rPr>
                <a:t>Primary endpoint: rPFS HRRm</a:t>
              </a:r>
            </a:p>
          </p:txBody>
        </p:sp>
        <p:sp>
          <p:nvSpPr>
            <p:cNvPr id="158" name="Rectangle 157">
              <a:extLst>
                <a:ext uri="{FF2B5EF4-FFF2-40B4-BE49-F238E27FC236}">
                  <a16:creationId xmlns:a16="http://schemas.microsoft.com/office/drawing/2014/main" id="{BFF4D4D5-D83F-F456-12E2-15922DC5A7A7}"/>
                </a:ext>
              </a:extLst>
            </p:cNvPr>
            <p:cNvSpPr/>
            <p:nvPr/>
          </p:nvSpPr>
          <p:spPr>
            <a:xfrm>
              <a:off x="7310143" y="1734243"/>
              <a:ext cx="1288003" cy="512621"/>
            </a:xfrm>
            <a:prstGeom prst="rect">
              <a:avLst/>
            </a:prstGeom>
            <a:solidFill>
              <a:schemeClr val="accent5">
                <a:lumMod val="50000"/>
              </a:schemeClr>
            </a:solidFill>
            <a:ln w="6350" cap="flat" cmpd="sng" algn="ctr">
              <a:solidFill>
                <a:schemeClr val="bg1"/>
              </a:solidFill>
              <a:prstDash val="solid"/>
            </a:ln>
            <a:effectLst>
              <a:outerShdw blurRad="50800" dist="38100" dir="2700000" algn="tl" rotWithShape="0">
                <a:prstClr val="black">
                  <a:alpha val="40000"/>
                </a:prstClr>
              </a:outerShdw>
            </a:effectLst>
          </p:spPr>
          <p:txBody>
            <a:bodyPr rtlCol="0" anchor="ctr">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PROpel</a:t>
              </a:r>
              <a:r>
                <a:rPr kumimoji="0" lang="en-GB" sz="11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1,a</a:t>
              </a:r>
            </a:p>
            <a:p>
              <a:pPr marL="0" marR="0" lvl="0" indent="0" algn="ctr" defTabSz="914354" rtl="0" eaLnBrk="1" fontAlgn="auto" latinLnBrk="0" hangingPunct="1">
                <a:lnSpc>
                  <a:spcPct val="100000"/>
                </a:lnSpc>
                <a:spcBef>
                  <a:spcPts val="0"/>
                </a:spcBef>
                <a:spcAft>
                  <a:spcPts val="0"/>
                </a:spcAft>
                <a:buClrTx/>
                <a:buSzTx/>
                <a:buFontTx/>
                <a:buNone/>
                <a:tabLst/>
                <a:defRPr/>
              </a:pPr>
              <a:r>
                <a:rPr lang="en-GB" sz="800" kern="0" dirty="0">
                  <a:solidFill>
                    <a:schemeClr val="bg1"/>
                  </a:solidFill>
                  <a:latin typeface="Arial" panose="020B0604020202020204" pitchFamily="34" charset="0"/>
                  <a:cs typeface="Arial" panose="020B0604020202020204" pitchFamily="34" charset="0"/>
                </a:rPr>
                <a:t>P3 Olaparib </a:t>
              </a:r>
              <a:r>
                <a:rPr kumimoji="0" lang="en-GB" sz="80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 abi vs abi</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GB" sz="80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Primary endpoint: rPFS unselected pts</a:t>
              </a:r>
            </a:p>
          </p:txBody>
        </p:sp>
        <p:sp>
          <p:nvSpPr>
            <p:cNvPr id="159" name="TextBox 158">
              <a:extLst>
                <a:ext uri="{FF2B5EF4-FFF2-40B4-BE49-F238E27FC236}">
                  <a16:creationId xmlns:a16="http://schemas.microsoft.com/office/drawing/2014/main" id="{367E5A01-AB50-9FE6-EB1B-89D6B28F67AC}"/>
                </a:ext>
              </a:extLst>
            </p:cNvPr>
            <p:cNvSpPr txBox="1"/>
            <p:nvPr/>
          </p:nvSpPr>
          <p:spPr>
            <a:xfrm>
              <a:off x="7310142" y="2701371"/>
              <a:ext cx="1288001"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TALAPRO-2</a:t>
              </a:r>
              <a:r>
                <a:rPr kumimoji="0" lang="en-GB" sz="11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4,C</a:t>
              </a:r>
            </a:p>
            <a:p>
              <a:pPr algn="ctr" defTabSz="457178">
                <a:defRPr/>
              </a:pPr>
              <a:r>
                <a:rPr lang="en-GB" sz="800" kern="0" dirty="0">
                  <a:solidFill>
                    <a:schemeClr val="bg1"/>
                  </a:solidFill>
                  <a:latin typeface="Arial" panose="020B0604020202020204" pitchFamily="34" charset="0"/>
                  <a:cs typeface="Arial" panose="020B0604020202020204" pitchFamily="34" charset="0"/>
                </a:rPr>
                <a:t>P3 Talazoparib + enza vs. enza </a:t>
              </a:r>
            </a:p>
            <a:p>
              <a:pPr algn="ctr" defTabSz="457178">
                <a:defRPr/>
              </a:pPr>
              <a:r>
                <a:rPr lang="en-GB" sz="800" kern="0" dirty="0">
                  <a:solidFill>
                    <a:schemeClr val="bg1"/>
                  </a:solidFill>
                  <a:latin typeface="Arial" panose="020B0604020202020204" pitchFamily="34" charset="0"/>
                  <a:cs typeface="Arial" panose="020B0604020202020204" pitchFamily="34" charset="0"/>
                </a:rPr>
                <a:t>Primary endpoint: rPFS unselected pts/HRRm</a:t>
              </a:r>
            </a:p>
          </p:txBody>
        </p:sp>
        <p:sp>
          <p:nvSpPr>
            <p:cNvPr id="160" name="TextBox 159">
              <a:extLst>
                <a:ext uri="{FF2B5EF4-FFF2-40B4-BE49-F238E27FC236}">
                  <a16:creationId xmlns:a16="http://schemas.microsoft.com/office/drawing/2014/main" id="{E1468C9C-4FBF-5763-5212-43AA8DB4E548}"/>
                </a:ext>
              </a:extLst>
            </p:cNvPr>
            <p:cNvSpPr txBox="1"/>
            <p:nvPr/>
          </p:nvSpPr>
          <p:spPr>
            <a:xfrm>
              <a:off x="7310143" y="3380108"/>
              <a:ext cx="1287997" cy="576472"/>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MAGNITUDE</a:t>
              </a:r>
              <a:r>
                <a:rPr kumimoji="0" lang="en-GB" sz="11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7,d</a:t>
              </a:r>
            </a:p>
            <a:p>
              <a:pPr algn="ctr" defTabSz="457178">
                <a:defRPr/>
              </a:pPr>
              <a:r>
                <a:rPr lang="en-GB" sz="800" kern="0" dirty="0">
                  <a:solidFill>
                    <a:schemeClr val="bg1"/>
                  </a:solidFill>
                  <a:latin typeface="Arial" panose="020B0604020202020204" pitchFamily="34" charset="0"/>
                  <a:cs typeface="Arial" panose="020B0604020202020204" pitchFamily="34" charset="0"/>
                </a:rPr>
                <a:t>P3 Niraparib + abi vs abi</a:t>
              </a:r>
            </a:p>
            <a:p>
              <a:pPr algn="ctr" defTabSz="457178">
                <a:defRPr/>
              </a:pPr>
              <a:r>
                <a:rPr lang="en-GB" sz="800" kern="0" dirty="0">
                  <a:solidFill>
                    <a:schemeClr val="bg1"/>
                  </a:solidFill>
                  <a:latin typeface="Arial" panose="020B0604020202020204" pitchFamily="34" charset="0"/>
                  <a:cs typeface="Arial" panose="020B0604020202020204" pitchFamily="34" charset="0"/>
                </a:rPr>
                <a:t>Primary endpoint: rPFS BRCAm/HRRm</a:t>
              </a:r>
            </a:p>
          </p:txBody>
        </p:sp>
        <p:sp>
          <p:nvSpPr>
            <p:cNvPr id="161" name="TextBox 160">
              <a:extLst>
                <a:ext uri="{FF2B5EF4-FFF2-40B4-BE49-F238E27FC236}">
                  <a16:creationId xmlns:a16="http://schemas.microsoft.com/office/drawing/2014/main" id="{8B7E8F8F-2147-DB3E-47BC-C6EAD6D96780}"/>
                </a:ext>
              </a:extLst>
            </p:cNvPr>
            <p:cNvSpPr txBox="1"/>
            <p:nvPr/>
          </p:nvSpPr>
          <p:spPr>
            <a:xfrm>
              <a:off x="9959621" y="4079684"/>
              <a:ext cx="1216244" cy="838150"/>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schemeClr val="bg1"/>
                  </a:solidFill>
                  <a:effectLst/>
                  <a:uLnTx/>
                  <a:uFillTx/>
                  <a:latin typeface="Arial" panose="020B0604020202020204" pitchFamily="34" charset="0"/>
                  <a:cs typeface="Arial" panose="020B0604020202020204" pitchFamily="34" charset="0"/>
                </a:rPr>
                <a:t>TRITON-2</a:t>
              </a:r>
              <a:r>
                <a:rPr kumimoji="0" lang="en-GB" sz="1100" b="1" i="0" u="none" strike="noStrike" kern="1200" cap="none" spc="0" normalizeH="0" baseline="30000" dirty="0">
                  <a:ln>
                    <a:noFill/>
                  </a:ln>
                  <a:solidFill>
                    <a:schemeClr val="bg1"/>
                  </a:solidFill>
                  <a:effectLst/>
                  <a:uLnTx/>
                  <a:uFillTx/>
                  <a:latin typeface="Arial" panose="020B0604020202020204" pitchFamily="34" charset="0"/>
                  <a:cs typeface="Arial" panose="020B0604020202020204" pitchFamily="34" charset="0"/>
                </a:rPr>
                <a:t>10,e</a:t>
              </a:r>
              <a:br>
                <a:rPr lang="en-GB" sz="1100" b="1" dirty="0">
                  <a:solidFill>
                    <a:schemeClr val="bg1"/>
                  </a:solidFill>
                  <a:latin typeface="Arial" panose="020B0604020202020204" pitchFamily="34" charset="0"/>
                  <a:cs typeface="Arial" panose="020B0604020202020204" pitchFamily="34" charset="0"/>
                </a:rPr>
              </a:br>
              <a:r>
                <a:rPr lang="en-GB" sz="800" kern="0" dirty="0">
                  <a:solidFill>
                    <a:schemeClr val="bg1"/>
                  </a:solidFill>
                  <a:latin typeface="Arial" panose="020B0604020202020204" pitchFamily="34" charset="0"/>
                  <a:cs typeface="Arial" panose="020B0604020202020204" pitchFamily="34" charset="0"/>
                </a:rPr>
                <a:t>P2 Rucaparib HRRm/BRCAm</a:t>
              </a:r>
              <a:r>
                <a:rPr lang="en-GB" sz="1000" b="1" kern="0" baseline="30000" dirty="0">
                  <a:solidFill>
                    <a:schemeClr val="bg1"/>
                  </a:solidFill>
                  <a:latin typeface="Arial" panose="020B0604020202020204" pitchFamily="34" charset="0"/>
                  <a:cs typeface="Arial" panose="020B0604020202020204" pitchFamily="34" charset="0"/>
                </a:rPr>
                <a:t>†</a:t>
              </a:r>
              <a:endParaRPr lang="en-GB" sz="800" b="1" kern="0" baseline="30000" dirty="0">
                <a:solidFill>
                  <a:schemeClr val="bg1"/>
                </a:solidFill>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dirty="0">
                  <a:solidFill>
                    <a:schemeClr val="bg1"/>
                  </a:solidFill>
                  <a:latin typeface="Arial" panose="020B0604020202020204" pitchFamily="34" charset="0"/>
                  <a:cs typeface="Arial" panose="020B0604020202020204" pitchFamily="34" charset="0"/>
                </a:rPr>
                <a:t>Primary endpoint: ORR and PSA HRRm</a:t>
              </a:r>
            </a:p>
          </p:txBody>
        </p:sp>
        <p:sp>
          <p:nvSpPr>
            <p:cNvPr id="162" name="TextBox 161">
              <a:extLst>
                <a:ext uri="{FF2B5EF4-FFF2-40B4-BE49-F238E27FC236}">
                  <a16:creationId xmlns:a16="http://schemas.microsoft.com/office/drawing/2014/main" id="{9A4F6A9F-28D2-3A30-19DF-AC151AE0FE22}"/>
                </a:ext>
              </a:extLst>
            </p:cNvPr>
            <p:cNvSpPr txBox="1"/>
            <p:nvPr/>
          </p:nvSpPr>
          <p:spPr>
            <a:xfrm>
              <a:off x="8702113" y="2689515"/>
              <a:ext cx="2473752" cy="630698"/>
            </a:xfrm>
            <a:prstGeom prst="rect">
              <a:avLst/>
            </a:prstGeom>
            <a:solidFill>
              <a:schemeClr val="accent1"/>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TALAPRO-1</a:t>
              </a:r>
              <a:r>
                <a:rPr kumimoji="0" lang="en-GB" sz="11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5</a:t>
              </a:r>
              <a:endPar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 P2 Talazoparib</a:t>
              </a:r>
            </a:p>
            <a:p>
              <a:pPr algn="ctr" defTabSz="457178">
                <a:defRPr/>
              </a:pPr>
              <a:r>
                <a:rPr lang="en-GB" sz="800" kern="0" dirty="0">
                  <a:solidFill>
                    <a:schemeClr val="bg1"/>
                  </a:solidFill>
                  <a:latin typeface="Arial" panose="020B0604020202020204" pitchFamily="34" charset="0"/>
                  <a:cs typeface="Arial" panose="020B0604020202020204" pitchFamily="34" charset="0"/>
                </a:rPr>
                <a:t>HRRm</a:t>
              </a:r>
            </a:p>
            <a:p>
              <a:pPr algn="ctr" defTabSz="457178">
                <a:defRPr/>
              </a:pPr>
              <a:r>
                <a:rPr lang="en-GB" sz="800" kern="0" dirty="0">
                  <a:solidFill>
                    <a:schemeClr val="bg1"/>
                  </a:solidFill>
                  <a:latin typeface="Arial" panose="020B0604020202020204" pitchFamily="34" charset="0"/>
                  <a:cs typeface="Arial" panose="020B0604020202020204" pitchFamily="34" charset="0"/>
                </a:rPr>
                <a:t>Post-NHA, post-taxane </a:t>
              </a:r>
            </a:p>
            <a:p>
              <a:pPr algn="ctr" defTabSz="457178">
                <a:defRPr/>
              </a:pPr>
              <a:r>
                <a:rPr lang="en-GB" sz="800" kern="0" dirty="0">
                  <a:solidFill>
                    <a:schemeClr val="bg1"/>
                  </a:solidFill>
                  <a:latin typeface="Arial" panose="020B0604020202020204" pitchFamily="34" charset="0"/>
                  <a:cs typeface="Arial" panose="020B0604020202020204" pitchFamily="34" charset="0"/>
                </a:rPr>
                <a:t>Primary endpoint: ORR HRRm </a:t>
              </a:r>
              <a:endParaRPr lang="en-GB" sz="800" kern="0" dirty="0">
                <a:solidFill>
                  <a:schemeClr val="bg1"/>
                </a:solidFill>
                <a:highlight>
                  <a:srgbClr val="FF0000"/>
                </a:highlight>
                <a:latin typeface="Arial" panose="020B060402020202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289084F8-D15C-817F-FA82-0088204C3859}"/>
                </a:ext>
              </a:extLst>
            </p:cNvPr>
            <p:cNvSpPr txBox="1"/>
            <p:nvPr/>
          </p:nvSpPr>
          <p:spPr>
            <a:xfrm>
              <a:off x="8716772" y="3380108"/>
              <a:ext cx="2459094" cy="567834"/>
            </a:xfrm>
            <a:prstGeom prst="rect">
              <a:avLst/>
            </a:prstGeom>
            <a:solidFill>
              <a:schemeClr val="tx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n-GB" sz="1100" b="1" kern="0" dirty="0">
                  <a:solidFill>
                    <a:schemeClr val="bg1"/>
                  </a:solidFill>
                  <a:latin typeface="Arial" panose="020B0604020202020204" pitchFamily="34" charset="0"/>
                  <a:cs typeface="Arial" panose="020B0604020202020204" pitchFamily="34" charset="0"/>
                </a:rPr>
                <a:t>GALAHAD</a:t>
              </a:r>
              <a:r>
                <a:rPr lang="en-GB" sz="1100" b="1" kern="0" baseline="30000" dirty="0">
                  <a:solidFill>
                    <a:schemeClr val="bg1"/>
                  </a:solidFill>
                  <a:latin typeface="Arial" panose="020B0604020202020204" pitchFamily="34" charset="0"/>
                  <a:cs typeface="Arial" panose="020B0604020202020204" pitchFamily="34" charset="0"/>
                </a:rPr>
                <a:t>8</a:t>
              </a:r>
              <a:endParaRPr kumimoji="0" lang="en-GB" sz="11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 P2 Niraparib, HRRm</a:t>
              </a:r>
            </a:p>
            <a:p>
              <a:pPr algn="ctr" defTabSz="457178">
                <a:defRPr/>
              </a:pPr>
              <a:r>
                <a:rPr lang="en-GB" sz="800" kern="0" dirty="0">
                  <a:solidFill>
                    <a:schemeClr val="bg1"/>
                  </a:solidFill>
                  <a:latin typeface="Arial" panose="020B0604020202020204" pitchFamily="34" charset="0"/>
                  <a:cs typeface="Arial" panose="020B0604020202020204" pitchFamily="34" charset="0"/>
                </a:rPr>
                <a:t>Post-NHA, post-taxane</a:t>
              </a:r>
            </a:p>
            <a:p>
              <a:pPr algn="ctr" defTabSz="457178">
                <a:defRPr/>
              </a:pPr>
              <a:r>
                <a:rPr lang="en-GB" sz="800" kern="0" dirty="0">
                  <a:solidFill>
                    <a:schemeClr val="bg1"/>
                  </a:solidFill>
                  <a:latin typeface="Arial" panose="020B0604020202020204" pitchFamily="34" charset="0"/>
                  <a:cs typeface="Arial" panose="020B0604020202020204" pitchFamily="34" charset="0"/>
                </a:rPr>
                <a:t> Primary endpoint: ORR BRCAm</a:t>
              </a:r>
              <a:endParaRPr lang="en-GB" sz="800" kern="0" dirty="0">
                <a:solidFill>
                  <a:schemeClr val="bg1"/>
                </a:solidFill>
                <a:highlight>
                  <a:srgbClr val="FF0000"/>
                </a:highlight>
                <a:latin typeface="Arial" panose="020B0604020202020204" pitchFamily="34" charset="0"/>
                <a:cs typeface="Arial" panose="020B0604020202020204" pitchFamily="34" charset="0"/>
              </a:endParaRPr>
            </a:p>
          </p:txBody>
        </p:sp>
        <p:sp>
          <p:nvSpPr>
            <p:cNvPr id="164" name="TextBox 163">
              <a:extLst>
                <a:ext uri="{FF2B5EF4-FFF2-40B4-BE49-F238E27FC236}">
                  <a16:creationId xmlns:a16="http://schemas.microsoft.com/office/drawing/2014/main" id="{BCB7EC6A-A658-62FC-4A51-72F7B3D37232}"/>
                </a:ext>
              </a:extLst>
            </p:cNvPr>
            <p:cNvSpPr txBox="1"/>
            <p:nvPr/>
          </p:nvSpPr>
          <p:spPr>
            <a:xfrm>
              <a:off x="7301427" y="4000330"/>
              <a:ext cx="2459093" cy="459082"/>
            </a:xfrm>
            <a:prstGeom prst="rect">
              <a:avLst/>
            </a:prstGeom>
            <a:solidFill>
              <a:schemeClr val="accent2"/>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dirty="0">
                  <a:ln>
                    <a:noFill/>
                  </a:ln>
                  <a:solidFill>
                    <a:schemeClr val="bg1"/>
                  </a:solidFill>
                  <a:effectLst/>
                  <a:uLnTx/>
                  <a:uFillTx/>
                  <a:latin typeface="Arial" panose="020B0604020202020204" pitchFamily="34" charset="0"/>
                  <a:cs typeface="Arial" panose="020B0604020202020204" pitchFamily="34" charset="0"/>
                </a:rPr>
                <a:t>TRITON-3</a:t>
              </a:r>
              <a:r>
                <a:rPr lang="en-GB" sz="1100" b="1" baseline="30000" dirty="0">
                  <a:solidFill>
                    <a:schemeClr val="bg1"/>
                  </a:solidFill>
                  <a:latin typeface="Arial" panose="020B0604020202020204" pitchFamily="34" charset="0"/>
                  <a:cs typeface="Arial" panose="020B0604020202020204" pitchFamily="34" charset="0"/>
                </a:rPr>
                <a:t>9</a:t>
              </a:r>
              <a:endParaRPr kumimoji="0" lang="en-GB" sz="1100" b="1" i="0" u="none" strike="noStrike" kern="120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algn="ctr" defTabSz="457178">
                <a:defRPr/>
              </a:pPr>
              <a:r>
                <a:rPr lang="en-GB" sz="800" kern="0" dirty="0">
                  <a:solidFill>
                    <a:schemeClr val="bg1"/>
                  </a:solidFill>
                  <a:latin typeface="Arial" panose="020B0604020202020204" pitchFamily="34" charset="0"/>
                  <a:cs typeface="Arial" panose="020B0604020202020204" pitchFamily="34" charset="0"/>
                </a:rPr>
                <a:t>P3 Rucaparib vs abi/enza/docetaxel </a:t>
              </a:r>
              <a:br>
                <a:rPr lang="en-GB" sz="800" kern="0" dirty="0">
                  <a:solidFill>
                    <a:schemeClr val="bg1"/>
                  </a:solidFill>
                  <a:latin typeface="Arial" panose="020B0604020202020204" pitchFamily="34" charset="0"/>
                  <a:cs typeface="Arial" panose="020B0604020202020204" pitchFamily="34" charset="0"/>
                </a:rPr>
              </a:br>
              <a:r>
                <a:rPr lang="en-GB" sz="800" kern="0" dirty="0">
                  <a:solidFill>
                    <a:schemeClr val="bg1"/>
                  </a:solidFill>
                  <a:latin typeface="Arial" panose="020B0604020202020204" pitchFamily="34" charset="0"/>
                  <a:cs typeface="Arial" panose="020B0604020202020204" pitchFamily="34" charset="0"/>
                </a:rPr>
                <a:t>BRCAm / ATM, post-NHA </a:t>
              </a:r>
              <a:endParaRPr lang="en-GB" sz="800" i="1" kern="0" dirty="0">
                <a:solidFill>
                  <a:schemeClr val="bg1"/>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0BAD73EE-1921-77DD-E7A6-A4280510C3BE}"/>
                </a:ext>
              </a:extLst>
            </p:cNvPr>
            <p:cNvSpPr txBox="1"/>
            <p:nvPr/>
          </p:nvSpPr>
          <p:spPr>
            <a:xfrm>
              <a:off x="7308401" y="4487892"/>
              <a:ext cx="1408368" cy="522809"/>
            </a:xfrm>
            <a:prstGeom prst="rect">
              <a:avLst/>
            </a:prstGeom>
            <a:solidFill>
              <a:schemeClr val="accent2">
                <a:lumMod val="20000"/>
                <a:lumOff val="80000"/>
              </a:schemeClr>
            </a:solidFill>
            <a:ln w="6350">
              <a:solidFill>
                <a:schemeClr val="bg1"/>
              </a:solidFill>
            </a:ln>
            <a:effectLst>
              <a:outerShdw blurRad="50800" dist="38100" dir="2700000" algn="tl" rotWithShape="0">
                <a:prstClr val="black">
                  <a:alpha val="40000"/>
                </a:prstClr>
              </a:outerShdw>
            </a:effectLst>
          </p:spPr>
          <p:txBody>
            <a:bodyPr wrap="square" lIns="18288" tIns="18288" rIns="18288" bIns="18288" rtlCol="0" anchor="ctr">
              <a:noAutofit/>
            </a:bodyPr>
            <a:lstStyle/>
            <a:p>
              <a:pPr algn="ctr" defTabSz="457178">
                <a:defRPr/>
              </a:pPr>
              <a:r>
                <a:rPr kumimoji="0" lang="en-GB" sz="1100" b="1"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rPr>
                <a:t>CASPAR</a:t>
              </a:r>
              <a:r>
                <a:rPr kumimoji="0" lang="en-GB" sz="1100" b="1" i="0" u="none" strike="noStrike" kern="0" cap="none" spc="0" normalizeH="0" baseline="30000" dirty="0">
                  <a:ln>
                    <a:noFill/>
                  </a:ln>
                  <a:solidFill>
                    <a:srgbClr val="000000"/>
                  </a:solidFill>
                  <a:effectLst/>
                  <a:uLnTx/>
                  <a:uFillTx/>
                  <a:latin typeface="Arial" panose="020B0604020202020204" pitchFamily="34" charset="0"/>
                  <a:cs typeface="Arial" panose="020B0604020202020204" pitchFamily="34" charset="0"/>
                </a:rPr>
                <a:t>11</a:t>
              </a:r>
              <a:endParaRPr kumimoji="0" lang="en-GB" sz="1100" b="1" i="0" u="none" strike="noStrike" kern="1200" cap="none" spc="0" normalizeH="0" baseline="0" dirty="0">
                <a:ln>
                  <a:noFill/>
                </a:ln>
                <a:solidFill>
                  <a:srgbClr val="000000"/>
                </a:solidFill>
                <a:effectLst/>
                <a:uLnTx/>
                <a:uFillTx/>
                <a:latin typeface="Arial" panose="020B0604020202020204" pitchFamily="34" charset="0"/>
                <a:cs typeface="Arial" panose="020B0604020202020204" pitchFamily="34" charset="0"/>
              </a:endParaRPr>
            </a:p>
            <a:p>
              <a:pPr algn="ctr" defTabSz="457178">
                <a:defRPr/>
              </a:pPr>
              <a:r>
                <a:rPr lang="en-GB" sz="800" kern="0" dirty="0">
                  <a:solidFill>
                    <a:srgbClr val="000000"/>
                  </a:solidFill>
                  <a:latin typeface="Arial" panose="020B0604020202020204" pitchFamily="34" charset="0"/>
                  <a:cs typeface="Arial" panose="020B0604020202020204" pitchFamily="34" charset="0"/>
                </a:rPr>
                <a:t>P3 Rucaparib + enza vs. enza </a:t>
              </a:r>
              <a:br>
                <a:rPr lang="en-GB" sz="800" kern="0" dirty="0">
                  <a:solidFill>
                    <a:srgbClr val="000000"/>
                  </a:solidFill>
                  <a:latin typeface="Arial" panose="020B0604020202020204" pitchFamily="34" charset="0"/>
                  <a:cs typeface="Arial" panose="020B0604020202020204" pitchFamily="34" charset="0"/>
                </a:rPr>
              </a:br>
              <a:r>
                <a:rPr lang="en-GB" sz="800" kern="0" dirty="0">
                  <a:solidFill>
                    <a:srgbClr val="000000"/>
                  </a:solidFill>
                  <a:latin typeface="Arial" panose="020B0604020202020204" pitchFamily="34" charset="0"/>
                  <a:cs typeface="Arial" panose="020B0604020202020204" pitchFamily="34" charset="0"/>
                </a:rPr>
                <a:t>Primary endpoint rPFS &amp; OS</a:t>
              </a:r>
            </a:p>
            <a:p>
              <a:pPr algn="ctr" defTabSz="457178">
                <a:defRPr/>
              </a:pPr>
              <a:r>
                <a:rPr lang="en-GB" sz="800" kern="0" dirty="0">
                  <a:solidFill>
                    <a:srgbClr val="000000"/>
                  </a:solidFill>
                  <a:latin typeface="Arial" panose="020B0604020202020204" pitchFamily="34" charset="0"/>
                  <a:cs typeface="Arial" panose="020B0604020202020204" pitchFamily="34" charset="0"/>
                </a:rPr>
                <a:t>Unselected patients</a:t>
              </a:r>
            </a:p>
          </p:txBody>
        </p:sp>
      </p:grpSp>
      <p:sp>
        <p:nvSpPr>
          <p:cNvPr id="6" name="Content Placeholder 67">
            <a:extLst>
              <a:ext uri="{FF2B5EF4-FFF2-40B4-BE49-F238E27FC236}">
                <a16:creationId xmlns:a16="http://schemas.microsoft.com/office/drawing/2014/main" id="{3524F7B6-77C9-BA6D-8022-EF5F95710087}"/>
              </a:ext>
            </a:extLst>
          </p:cNvPr>
          <p:cNvSpPr txBox="1">
            <a:spLocks/>
          </p:cNvSpPr>
          <p:nvPr/>
        </p:nvSpPr>
        <p:spPr>
          <a:xfrm>
            <a:off x="551384" y="5617771"/>
            <a:ext cx="10945216" cy="653049"/>
          </a:xfrm>
          <a:prstGeom prst="rect">
            <a:avLst/>
          </a:prstGeom>
        </p:spPr>
        <p:txBody>
          <a:bodyPr/>
          <a:lstStyle>
            <a:lvl1pPr marL="288000" indent="-288000"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mn-ea"/>
                <a:cs typeface="Arial" panose="020B0604020202020204" pitchFamily="34" charset="0"/>
              </a:defRPr>
            </a:lvl1pPr>
            <a:lvl2pPr marL="576000" indent="-288000" algn="l" defTabSz="457200" rtl="0" eaLnBrk="1" latinLnBrk="0" hangingPunct="1">
              <a:spcBef>
                <a:spcPts val="600"/>
              </a:spcBef>
              <a:buClr>
                <a:schemeClr val="accent1"/>
              </a:buClr>
              <a:buFont typeface="Lucida Grande"/>
              <a:buChar char="–"/>
              <a:defRPr sz="1800" b="0" i="0" kern="1200">
                <a:solidFill>
                  <a:srgbClr val="5D8298"/>
                </a:solidFill>
                <a:latin typeface="Arial" panose="020B0604020202020204" pitchFamily="34" charset="0"/>
                <a:ea typeface="+mn-ea"/>
                <a:cs typeface="Arial" panose="020B0604020202020204" pitchFamily="34" charset="0"/>
              </a:defRPr>
            </a:lvl2pPr>
            <a:lvl3pPr marL="864000" indent="-288000" algn="l" defTabSz="457200" rtl="0" eaLnBrk="1" latinLnBrk="0" hangingPunct="1">
              <a:spcBef>
                <a:spcPts val="40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3pPr>
            <a:lvl4pPr marL="1152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4pPr>
            <a:lvl5pPr marL="1440000" indent="-288000" algn="l" defTabSz="457200" rtl="0" eaLnBrk="1" latinLnBrk="0" hangingPunct="1">
              <a:spcBef>
                <a:spcPts val="0"/>
              </a:spcBef>
              <a:buClr>
                <a:schemeClr val="accent1"/>
              </a:buClr>
              <a:buFont typeface="Arial"/>
              <a:buChar char="•"/>
              <a:defRPr sz="1600" b="0" i="0" kern="1200">
                <a:solidFill>
                  <a:srgbClr val="5D8298"/>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800" dirty="0">
                <a:solidFill>
                  <a:schemeClr val="tx2"/>
                </a:solidFill>
              </a:rPr>
              <a:t>Please see slide notes for references. </a:t>
            </a:r>
            <a:r>
              <a:rPr lang="en-GB" sz="800" baseline="30000" dirty="0">
                <a:solidFill>
                  <a:schemeClr val="tx2"/>
                </a:solidFill>
              </a:rPr>
              <a:t>a</a:t>
            </a:r>
            <a:r>
              <a:rPr lang="en-GB" sz="800" dirty="0">
                <a:solidFill>
                  <a:schemeClr val="tx2"/>
                </a:solidFill>
              </a:rPr>
              <a:t> PROpel led to the approval of olaparib in combination with abiraterone in patients with </a:t>
            </a:r>
            <a:r>
              <a:rPr lang="en-GB" sz="800" i="1" dirty="0">
                <a:solidFill>
                  <a:schemeClr val="tx2"/>
                </a:solidFill>
              </a:rPr>
              <a:t>BRCA</a:t>
            </a:r>
            <a:r>
              <a:rPr lang="en-GB" sz="800" dirty="0">
                <a:solidFill>
                  <a:schemeClr val="tx2"/>
                </a:solidFill>
              </a:rPr>
              <a:t>m mCRPC (FDA approval) or in patients for whom chemotherapy is not clinically indicated (EMA approval); </a:t>
            </a:r>
            <a:r>
              <a:rPr lang="en-GB" sz="800" baseline="30000" dirty="0">
                <a:solidFill>
                  <a:schemeClr val="tx2"/>
                </a:solidFill>
              </a:rPr>
              <a:t>b </a:t>
            </a:r>
            <a:r>
              <a:rPr lang="en-GB" sz="800" dirty="0">
                <a:solidFill>
                  <a:schemeClr val="tx2"/>
                </a:solidFill>
              </a:rPr>
              <a:t>PROfound, olaparib monotherapy was approved for treatment of mCRPC in patients with HRR mutations (FDA approval) or for patients with mutations in only </a:t>
            </a:r>
            <a:r>
              <a:rPr lang="en-GB" sz="800" i="1" dirty="0">
                <a:solidFill>
                  <a:schemeClr val="tx2"/>
                </a:solidFill>
              </a:rPr>
              <a:t>BRCA1/2</a:t>
            </a:r>
            <a:r>
              <a:rPr lang="en-GB" sz="800" dirty="0">
                <a:solidFill>
                  <a:schemeClr val="tx2"/>
                </a:solidFill>
              </a:rPr>
              <a:t> (EMA approval) after progression on a NHA; </a:t>
            </a:r>
            <a:r>
              <a:rPr lang="en-GB" sz="800" baseline="30000" dirty="0">
                <a:solidFill>
                  <a:schemeClr val="tx2"/>
                </a:solidFill>
              </a:rPr>
              <a:t>c </a:t>
            </a:r>
            <a:r>
              <a:rPr lang="en-GB" sz="800" dirty="0">
                <a:solidFill>
                  <a:schemeClr val="tx2"/>
                </a:solidFill>
              </a:rPr>
              <a:t>Talapro-2 led to the approval of talazoparib in combination with enzalutamide for HRR gene-mutated mCRPC (FDA approval); </a:t>
            </a:r>
            <a:r>
              <a:rPr lang="en-GB" sz="800" baseline="30000" dirty="0">
                <a:solidFill>
                  <a:schemeClr val="tx2"/>
                </a:solidFill>
              </a:rPr>
              <a:t>d </a:t>
            </a:r>
            <a:r>
              <a:rPr lang="en-GB" sz="800" dirty="0">
                <a:solidFill>
                  <a:schemeClr val="tx2"/>
                </a:solidFill>
              </a:rPr>
              <a:t>MAGNITUDE led to the approval of niraparib in combination with abiraterone in patients with </a:t>
            </a:r>
            <a:r>
              <a:rPr lang="en-GB" sz="800" i="1" dirty="0">
                <a:solidFill>
                  <a:schemeClr val="tx2"/>
                </a:solidFill>
              </a:rPr>
              <a:t>BRCA</a:t>
            </a:r>
            <a:r>
              <a:rPr lang="en-GB" sz="800" dirty="0">
                <a:solidFill>
                  <a:schemeClr val="tx2"/>
                </a:solidFill>
              </a:rPr>
              <a:t>m mCRPC (FDA approval) or patients with mCRPC and </a:t>
            </a:r>
            <a:r>
              <a:rPr lang="en-GB" sz="800" i="1" dirty="0">
                <a:solidFill>
                  <a:schemeClr val="tx2"/>
                </a:solidFill>
              </a:rPr>
              <a:t>BRCA1/2</a:t>
            </a:r>
            <a:r>
              <a:rPr lang="en-GB" sz="800" dirty="0">
                <a:solidFill>
                  <a:schemeClr val="tx2"/>
                </a:solidFill>
              </a:rPr>
              <a:t> mutations (germline and/or somatic) in whom chemotherapy is not clinically indicated; </a:t>
            </a:r>
            <a:r>
              <a:rPr lang="en-GB" sz="800" baseline="30000" dirty="0">
                <a:solidFill>
                  <a:schemeClr val="tx2"/>
                </a:solidFill>
              </a:rPr>
              <a:t>e </a:t>
            </a:r>
            <a:r>
              <a:rPr lang="en-GB" sz="800" dirty="0">
                <a:solidFill>
                  <a:schemeClr val="tx2"/>
                </a:solidFill>
              </a:rPr>
              <a:t>As a result of the data from TRITON2, rucaparib monotherapy was approved by the FDA only for the treatment of mCRPC in patients with a </a:t>
            </a:r>
            <a:r>
              <a:rPr lang="en-GB" sz="800" i="1" dirty="0">
                <a:solidFill>
                  <a:schemeClr val="tx2"/>
                </a:solidFill>
              </a:rPr>
              <a:t>BRCA1/2</a:t>
            </a:r>
            <a:r>
              <a:rPr lang="en-GB" sz="800" dirty="0">
                <a:solidFill>
                  <a:schemeClr val="tx2"/>
                </a:solidFill>
              </a:rPr>
              <a:t>m who have disease progression after treatment with prior AR-directed therapy and prior taxane</a:t>
            </a:r>
            <a:endParaRPr lang="en-GB" sz="800" baseline="30000" dirty="0">
              <a:solidFill>
                <a:schemeClr val="tx2"/>
              </a:solidFill>
            </a:endParaRPr>
          </a:p>
          <a:p>
            <a:pPr marL="0" indent="0">
              <a:spcBef>
                <a:spcPts val="0"/>
              </a:spcBef>
              <a:buNone/>
            </a:pPr>
            <a:r>
              <a:rPr lang="en-GB" sz="800" dirty="0">
                <a:solidFill>
                  <a:schemeClr val="tx2"/>
                </a:solidFill>
              </a:rPr>
              <a:t>1/23L, first/second/third line; abi, abiraterone; AR, androgen receptor; </a:t>
            </a:r>
            <a:r>
              <a:rPr lang="en-GB" sz="800" i="1" dirty="0">
                <a:solidFill>
                  <a:schemeClr val="tx2"/>
                </a:solidFill>
              </a:rPr>
              <a:t>ATM</a:t>
            </a:r>
            <a:r>
              <a:rPr lang="en-GB" sz="800" dirty="0">
                <a:solidFill>
                  <a:schemeClr val="tx2"/>
                </a:solidFill>
              </a:rPr>
              <a:t>, ataxia telangiectasia mutated; BRCA, breast cancer gene; EMA, European Medicines Agency; enza, enzalutamide; FDA, US Food and Drug Administration; HRR, homologous recombination repair; m, mutation; mCRPC, metastatic castration-resistant prostate cancer; mHSPC, metastatic hormone-sensitive prostate cancer; NHA, new hormonal agent; nmCRPC, non-metastatic castration-resistant prostate cancer; ORR, objective response rate; OS, overall survival; P, phase; PARP, poly (ADP-ribose) polymerase; PSA, prostate-specific antigen; pts, patients; rPFS, radiographic progression-free survival</a:t>
            </a:r>
          </a:p>
        </p:txBody>
      </p:sp>
      <p:sp>
        <p:nvSpPr>
          <p:cNvPr id="8" name="Slide Number Placeholder 7">
            <a:extLst>
              <a:ext uri="{FF2B5EF4-FFF2-40B4-BE49-F238E27FC236}">
                <a16:creationId xmlns:a16="http://schemas.microsoft.com/office/drawing/2014/main" id="{81A8ACA3-118A-2EAB-3E88-8381054CEB1C}"/>
              </a:ext>
            </a:extLst>
          </p:cNvPr>
          <p:cNvSpPr>
            <a:spLocks noGrp="1"/>
          </p:cNvSpPr>
          <p:nvPr>
            <p:ph type="sldNum" sz="quarter" idx="4"/>
          </p:nvPr>
        </p:nvSpPr>
        <p:spPr/>
        <p:txBody>
          <a:bodyPr/>
          <a:lstStyle/>
          <a:p>
            <a:fld id="{FCE43C0F-8A7B-3A4B-9DB5-B3472E36E833}" type="slidenum">
              <a:rPr lang="en-GB" smtClean="0"/>
              <a:pPr/>
              <a:t>61</a:t>
            </a:fld>
            <a:endParaRPr lang="en-GB" dirty="0"/>
          </a:p>
        </p:txBody>
      </p:sp>
    </p:spTree>
    <p:extLst>
      <p:ext uri="{BB962C8B-B14F-4D97-AF65-F5344CB8AC3E}">
        <p14:creationId xmlns:p14="http://schemas.microsoft.com/office/powerpoint/2010/main" val="379843900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7BC721-75A8-9D77-AB89-58F6512CA38D}"/>
              </a:ext>
            </a:extLst>
          </p:cNvPr>
          <p:cNvSpPr>
            <a:spLocks noGrp="1"/>
          </p:cNvSpPr>
          <p:nvPr>
            <p:ph sz="quarter" idx="12"/>
          </p:nvPr>
        </p:nvSpPr>
        <p:spPr>
          <a:xfrm>
            <a:off x="620184" y="1425600"/>
            <a:ext cx="10963200" cy="4525200"/>
          </a:xfrm>
        </p:spPr>
        <p:txBody>
          <a:bodyPr>
            <a:noAutofit/>
          </a:bodyPr>
          <a:lstStyle/>
          <a:p>
            <a:r>
              <a:rPr lang="en-GB" dirty="0"/>
              <a:t>Mr. GC is a </a:t>
            </a:r>
            <a:r>
              <a:rPr lang="en-GB" b="1" dirty="0">
                <a:solidFill>
                  <a:schemeClr val="accent1"/>
                </a:solidFill>
              </a:rPr>
              <a:t>68 yo man </a:t>
            </a:r>
            <a:r>
              <a:rPr lang="en-GB" dirty="0"/>
              <a:t>who presented to his primary care physician for his annual visit </a:t>
            </a:r>
          </a:p>
          <a:p>
            <a:r>
              <a:rPr lang="en-GB" dirty="0"/>
              <a:t>PMH: </a:t>
            </a:r>
            <a:r>
              <a:rPr lang="en-GB" b="1" dirty="0">
                <a:solidFill>
                  <a:schemeClr val="accent1"/>
                </a:solidFill>
              </a:rPr>
              <a:t>Hyperlipidaemia </a:t>
            </a:r>
          </a:p>
          <a:p>
            <a:r>
              <a:rPr lang="en-GB" dirty="0"/>
              <a:t>Meds: </a:t>
            </a:r>
            <a:r>
              <a:rPr lang="en-GB" b="1" dirty="0">
                <a:solidFill>
                  <a:schemeClr val="accent1"/>
                </a:solidFill>
              </a:rPr>
              <a:t>simvastatin</a:t>
            </a:r>
          </a:p>
          <a:p>
            <a:r>
              <a:rPr lang="en-GB" dirty="0"/>
              <a:t>Family History: </a:t>
            </a:r>
            <a:r>
              <a:rPr lang="en-GB" b="1" dirty="0">
                <a:solidFill>
                  <a:schemeClr val="accent1"/>
                </a:solidFill>
              </a:rPr>
              <a:t>Grandmother had breast cancer</a:t>
            </a:r>
          </a:p>
          <a:p>
            <a:r>
              <a:rPr lang="en-GB" dirty="0"/>
              <a:t>He is married and has good family support.  He recently retired from being a high school history teacher</a:t>
            </a:r>
          </a:p>
          <a:p>
            <a:r>
              <a:rPr lang="en-GB" dirty="0"/>
              <a:t>Routine labs were unremarkable other than a </a:t>
            </a:r>
            <a:r>
              <a:rPr lang="en-GB" b="1" dirty="0">
                <a:solidFill>
                  <a:schemeClr val="accent1"/>
                </a:solidFill>
              </a:rPr>
              <a:t>PSA of 12.6 ng/mL </a:t>
            </a:r>
          </a:p>
          <a:p>
            <a:r>
              <a:rPr lang="en-GB" dirty="0"/>
              <a:t>He was referred to a urologist for further evaluation.  His urologist  proceeded with </a:t>
            </a:r>
            <a:br>
              <a:rPr lang="en-GB" dirty="0"/>
            </a:br>
            <a:r>
              <a:rPr lang="en-GB" dirty="0"/>
              <a:t>MRI of the prostate that demonstrated a </a:t>
            </a:r>
            <a:r>
              <a:rPr lang="en-GB" b="1" dirty="0">
                <a:solidFill>
                  <a:schemeClr val="accent1"/>
                </a:solidFill>
              </a:rPr>
              <a:t>12 mm PI-RADS 5 lesion on the right </a:t>
            </a:r>
          </a:p>
        </p:txBody>
      </p:sp>
      <p:sp>
        <p:nvSpPr>
          <p:cNvPr id="2" name="Title 1">
            <a:extLst>
              <a:ext uri="{FF2B5EF4-FFF2-40B4-BE49-F238E27FC236}">
                <a16:creationId xmlns:a16="http://schemas.microsoft.com/office/drawing/2014/main" id="{6746B590-9CC5-FF4C-3D5B-95B1ED17A659}"/>
              </a:ext>
            </a:extLst>
          </p:cNvPr>
          <p:cNvSpPr>
            <a:spLocks noGrp="1"/>
          </p:cNvSpPr>
          <p:nvPr>
            <p:ph type="title"/>
          </p:nvPr>
        </p:nvSpPr>
        <p:spPr>
          <a:xfrm>
            <a:off x="619201" y="259200"/>
            <a:ext cx="10963199" cy="864000"/>
          </a:xfrm>
        </p:spPr>
        <p:txBody>
          <a:bodyPr>
            <a:normAutofit/>
          </a:bodyPr>
          <a:lstStyle/>
          <a:p>
            <a:r>
              <a:rPr lang="en-GB" dirty="0"/>
              <a:t>Patient Case</a:t>
            </a:r>
          </a:p>
        </p:txBody>
      </p:sp>
      <p:sp>
        <p:nvSpPr>
          <p:cNvPr id="5" name="Slide Number Placeholder 4">
            <a:extLst>
              <a:ext uri="{FF2B5EF4-FFF2-40B4-BE49-F238E27FC236}">
                <a16:creationId xmlns:a16="http://schemas.microsoft.com/office/drawing/2014/main" id="{59F18D9F-98B0-7E6C-CF54-744CD04592FF}"/>
              </a:ext>
            </a:extLst>
          </p:cNvPr>
          <p:cNvSpPr>
            <a:spLocks noGrp="1"/>
          </p:cNvSpPr>
          <p:nvPr>
            <p:ph type="sldNum" sz="quarter" idx="4"/>
          </p:nvPr>
        </p:nvSpPr>
        <p:spPr>
          <a:xfrm>
            <a:off x="10800523" y="6428359"/>
            <a:ext cx="781877" cy="365125"/>
          </a:xfrm>
        </p:spPr>
        <p:txBody>
          <a:bodyPr/>
          <a:lstStyle/>
          <a:p>
            <a:fld id="{67B43CF8-B2C2-264C-8FD6-0FCAD21C4B70}" type="slidenum">
              <a:rPr lang="en-GB" smtClean="0"/>
              <a:pPr/>
              <a:t>62</a:t>
            </a:fld>
            <a:endParaRPr lang="en-GB" dirty="0"/>
          </a:p>
        </p:txBody>
      </p:sp>
      <p:sp>
        <p:nvSpPr>
          <p:cNvPr id="10" name="Content Placeholder 9">
            <a:extLst>
              <a:ext uri="{FF2B5EF4-FFF2-40B4-BE49-F238E27FC236}">
                <a16:creationId xmlns:a16="http://schemas.microsoft.com/office/drawing/2014/main" id="{D4CC779C-80E6-BF2E-241B-56A82F46EA22}"/>
              </a:ext>
            </a:extLst>
          </p:cNvPr>
          <p:cNvSpPr>
            <a:spLocks noGrp="1"/>
          </p:cNvSpPr>
          <p:nvPr>
            <p:ph sz="quarter" idx="15"/>
          </p:nvPr>
        </p:nvSpPr>
        <p:spPr>
          <a:xfrm>
            <a:off x="620183" y="6356351"/>
            <a:ext cx="10588385" cy="365125"/>
          </a:xfrm>
        </p:spPr>
        <p:txBody>
          <a:bodyPr/>
          <a:lstStyle/>
          <a:p>
            <a:r>
              <a:rPr lang="en-GB" sz="1200" dirty="0">
                <a:solidFill>
                  <a:schemeClr val="tx2"/>
                </a:solidFill>
                <a:latin typeface="Arial" panose="020B0604020202020204" pitchFamily="34" charset="0"/>
                <a:cs typeface="Arial" panose="020B0604020202020204" pitchFamily="34" charset="0"/>
              </a:rPr>
              <a:t>MRI, magnetic resonance imaging; </a:t>
            </a:r>
            <a:r>
              <a:rPr lang="en-GB" sz="1200" dirty="0">
                <a:solidFill>
                  <a:schemeClr val="tx2"/>
                </a:solidFill>
                <a:latin typeface="Arial" panose="020B0604020202020204" pitchFamily="34" charset="0"/>
                <a:ea typeface="Aileron" charset="0"/>
                <a:cs typeface="Arial" panose="020B0604020202020204" pitchFamily="34" charset="0"/>
              </a:rPr>
              <a:t>PI-RADS, </a:t>
            </a:r>
            <a:r>
              <a:rPr lang="en-GB" sz="1200" dirty="0">
                <a:solidFill>
                  <a:schemeClr val="tx2"/>
                </a:solidFill>
                <a:latin typeface="Arial" panose="020B0604020202020204" pitchFamily="34" charset="0"/>
                <a:cs typeface="Arial" panose="020B0604020202020204" pitchFamily="34" charset="0"/>
              </a:rPr>
              <a:t>Prostate Imaging Reporting &amp; Data System; PMH</a:t>
            </a:r>
            <a:r>
              <a:rPr lang="en-GB" sz="1200" dirty="0">
                <a:solidFill>
                  <a:schemeClr val="tx2"/>
                </a:solidFill>
                <a:latin typeface="Arial" panose="020B0604020202020204" pitchFamily="34" charset="0"/>
                <a:ea typeface="Aileron" charset="0"/>
                <a:cs typeface="Arial" panose="020B0604020202020204" pitchFamily="34" charset="0"/>
              </a:rPr>
              <a:t>, prior medical history; PSA, prostate specific antigen; yo, year-old</a:t>
            </a:r>
          </a:p>
        </p:txBody>
      </p:sp>
    </p:spTree>
    <p:extLst>
      <p:ext uri="{BB962C8B-B14F-4D97-AF65-F5344CB8AC3E}">
        <p14:creationId xmlns:p14="http://schemas.microsoft.com/office/powerpoint/2010/main" val="51341808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3EFDA5-9591-6445-B7E0-F2632FCBDE33}"/>
              </a:ext>
            </a:extLst>
          </p:cNvPr>
          <p:cNvSpPr>
            <a:spLocks noGrp="1"/>
          </p:cNvSpPr>
          <p:nvPr>
            <p:ph sz="quarter" idx="12"/>
          </p:nvPr>
        </p:nvSpPr>
        <p:spPr>
          <a:xfrm>
            <a:off x="620713" y="1425575"/>
            <a:ext cx="3459063" cy="4525963"/>
          </a:xfrm>
        </p:spPr>
        <p:txBody>
          <a:bodyPr>
            <a:normAutofit/>
          </a:bodyPr>
          <a:lstStyle/>
          <a:p>
            <a:r>
              <a:rPr lang="en-GB" dirty="0"/>
              <a:t>MRI guided biopsy was performed.  This  demonstrated Gleason 4+5, GG 5, prostate adenocarcinoma in </a:t>
            </a:r>
            <a:br>
              <a:rPr lang="en-GB" dirty="0"/>
            </a:br>
            <a:r>
              <a:rPr lang="en-GB" dirty="0"/>
              <a:t>5 of 12 cores</a:t>
            </a:r>
          </a:p>
          <a:p>
            <a:r>
              <a:rPr lang="en-GB" dirty="0"/>
              <a:t>He completed staging work up, which was negative for evidence of metastatic disease </a:t>
            </a:r>
          </a:p>
          <a:p>
            <a:endParaRPr lang="en-GB" dirty="0"/>
          </a:p>
        </p:txBody>
      </p:sp>
      <p:sp>
        <p:nvSpPr>
          <p:cNvPr id="7" name="Slide Number Placeholder 6">
            <a:extLst>
              <a:ext uri="{FF2B5EF4-FFF2-40B4-BE49-F238E27FC236}">
                <a16:creationId xmlns:a16="http://schemas.microsoft.com/office/drawing/2014/main" id="{8ED3D09E-0DA4-B156-783C-D639B8085401}"/>
              </a:ext>
            </a:extLst>
          </p:cNvPr>
          <p:cNvSpPr>
            <a:spLocks noGrp="1"/>
          </p:cNvSpPr>
          <p:nvPr>
            <p:ph type="sldNum" sz="quarter" idx="4"/>
          </p:nvPr>
        </p:nvSpPr>
        <p:spPr>
          <a:xfrm>
            <a:off x="10800523" y="6428359"/>
            <a:ext cx="781877" cy="365125"/>
          </a:xfrm>
        </p:spPr>
        <p:txBody>
          <a:bodyPr/>
          <a:lstStyle/>
          <a:p>
            <a:fld id="{BFA706C6-D711-4242-A134-64C755FD7D46}" type="slidenum">
              <a:rPr lang="en-GB" smtClean="0"/>
              <a:pPr/>
              <a:t>63</a:t>
            </a:fld>
            <a:endParaRPr lang="en-GB" dirty="0"/>
          </a:p>
        </p:txBody>
      </p:sp>
      <p:sp>
        <p:nvSpPr>
          <p:cNvPr id="8" name="Content Placeholder 7">
            <a:extLst>
              <a:ext uri="{FF2B5EF4-FFF2-40B4-BE49-F238E27FC236}">
                <a16:creationId xmlns:a16="http://schemas.microsoft.com/office/drawing/2014/main" id="{8D2B1AA2-AE74-7C4F-D190-9DCB9856E2AA}"/>
              </a:ext>
            </a:extLst>
          </p:cNvPr>
          <p:cNvSpPr>
            <a:spLocks noGrp="1"/>
          </p:cNvSpPr>
          <p:nvPr>
            <p:ph sz="quarter" idx="15"/>
          </p:nvPr>
        </p:nvSpPr>
        <p:spPr>
          <a:xfrm>
            <a:off x="620183" y="6356351"/>
            <a:ext cx="10180339" cy="365125"/>
          </a:xfrm>
        </p:spPr>
        <p:txBody>
          <a:bodyPr/>
          <a:lstStyle/>
          <a:p>
            <a:r>
              <a:rPr lang="en-GB" dirty="0">
                <a:solidFill>
                  <a:schemeClr val="tx2"/>
                </a:solidFill>
              </a:rPr>
              <a:t>MRI, magnetic resonance imaging; GG, grade group</a:t>
            </a:r>
          </a:p>
        </p:txBody>
      </p:sp>
      <p:pic>
        <p:nvPicPr>
          <p:cNvPr id="5" name="Picture 4">
            <a:extLst>
              <a:ext uri="{FF2B5EF4-FFF2-40B4-BE49-F238E27FC236}">
                <a16:creationId xmlns:a16="http://schemas.microsoft.com/office/drawing/2014/main" id="{DC04AE3C-C218-3C0E-EE55-1673B4C6C780}"/>
              </a:ext>
            </a:extLst>
          </p:cNvPr>
          <p:cNvPicPr>
            <a:picLocks noChangeAspect="1"/>
          </p:cNvPicPr>
          <p:nvPr/>
        </p:nvPicPr>
        <p:blipFill>
          <a:blip r:embed="rId3"/>
          <a:stretch>
            <a:fillRect/>
          </a:stretch>
        </p:blipFill>
        <p:spPr>
          <a:xfrm>
            <a:off x="4574587" y="2784765"/>
            <a:ext cx="4041050" cy="2849550"/>
          </a:xfrm>
          <a:prstGeom prst="rect">
            <a:avLst/>
          </a:prstGeom>
        </p:spPr>
      </p:pic>
      <p:pic>
        <p:nvPicPr>
          <p:cNvPr id="4" name="Picture 3">
            <a:extLst>
              <a:ext uri="{FF2B5EF4-FFF2-40B4-BE49-F238E27FC236}">
                <a16:creationId xmlns:a16="http://schemas.microsoft.com/office/drawing/2014/main" id="{3B55BB57-63A3-3DD9-597F-B0E238756430}"/>
              </a:ext>
            </a:extLst>
          </p:cNvPr>
          <p:cNvPicPr>
            <a:picLocks noChangeAspect="1"/>
          </p:cNvPicPr>
          <p:nvPr/>
        </p:nvPicPr>
        <p:blipFill rotWithShape="1">
          <a:blip r:embed="rId4"/>
          <a:srcRect t="4150" r="2720" b="-2148"/>
          <a:stretch/>
        </p:blipFill>
        <p:spPr>
          <a:xfrm>
            <a:off x="8905461" y="866898"/>
            <a:ext cx="3088617" cy="5476121"/>
          </a:xfrm>
          <a:prstGeom prst="rect">
            <a:avLst/>
          </a:prstGeom>
        </p:spPr>
      </p:pic>
      <p:sp>
        <p:nvSpPr>
          <p:cNvPr id="14" name="Title 13">
            <a:extLst>
              <a:ext uri="{FF2B5EF4-FFF2-40B4-BE49-F238E27FC236}">
                <a16:creationId xmlns:a16="http://schemas.microsoft.com/office/drawing/2014/main" id="{EE4BEE3B-AB2F-2905-101F-C5D7AF64140F}"/>
              </a:ext>
            </a:extLst>
          </p:cNvPr>
          <p:cNvSpPr>
            <a:spLocks noGrp="1"/>
          </p:cNvSpPr>
          <p:nvPr>
            <p:ph type="title"/>
          </p:nvPr>
        </p:nvSpPr>
        <p:spPr/>
        <p:txBody>
          <a:bodyPr/>
          <a:lstStyle/>
          <a:p>
            <a:r>
              <a:rPr lang="en-GB" dirty="0"/>
              <a:t>PATIENT CASE</a:t>
            </a:r>
          </a:p>
        </p:txBody>
      </p:sp>
    </p:spTree>
    <p:extLst>
      <p:ext uri="{BB962C8B-B14F-4D97-AF65-F5344CB8AC3E}">
        <p14:creationId xmlns:p14="http://schemas.microsoft.com/office/powerpoint/2010/main" val="37858065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0FE0-CBF4-81F5-C3C5-F1842A0D316D}"/>
              </a:ext>
            </a:extLst>
          </p:cNvPr>
          <p:cNvSpPr>
            <a:spLocks noGrp="1"/>
          </p:cNvSpPr>
          <p:nvPr>
            <p:ph type="title"/>
          </p:nvPr>
        </p:nvSpPr>
        <p:spPr>
          <a:xfrm>
            <a:off x="590386" y="1093238"/>
            <a:ext cx="10963199" cy="864000"/>
          </a:xfrm>
        </p:spPr>
        <p:txBody>
          <a:bodyPr>
            <a:normAutofit/>
          </a:bodyPr>
          <a:lstStyle/>
          <a:p>
            <a:r>
              <a:rPr lang="en-GB" sz="2400" dirty="0">
                <a:solidFill>
                  <a:schemeClr val="accent2"/>
                </a:solidFill>
              </a:rPr>
              <a:t>Should he undergo genetic testing at this time?</a:t>
            </a:r>
          </a:p>
        </p:txBody>
      </p:sp>
      <p:sp>
        <p:nvSpPr>
          <p:cNvPr id="3" name="Content Placeholder 2">
            <a:extLst>
              <a:ext uri="{FF2B5EF4-FFF2-40B4-BE49-F238E27FC236}">
                <a16:creationId xmlns:a16="http://schemas.microsoft.com/office/drawing/2014/main" id="{E80B982D-DF8E-8C1C-9814-81E92A7CE685}"/>
              </a:ext>
            </a:extLst>
          </p:cNvPr>
          <p:cNvSpPr>
            <a:spLocks noGrp="1"/>
          </p:cNvSpPr>
          <p:nvPr>
            <p:ph sz="quarter" idx="14"/>
          </p:nvPr>
        </p:nvSpPr>
        <p:spPr>
          <a:xfrm>
            <a:off x="620184" y="1927275"/>
            <a:ext cx="4971760" cy="4525200"/>
          </a:xfrm>
        </p:spPr>
        <p:txBody>
          <a:bodyPr/>
          <a:lstStyle/>
          <a:p>
            <a:pPr marL="457200" indent="-457200">
              <a:buFont typeface="+mj-lt"/>
              <a:buAutoNum type="alphaUcPeriod"/>
            </a:pPr>
            <a:r>
              <a:rPr lang="en-GB" dirty="0"/>
              <a:t>No, he does not have a family history of prostate cancer </a:t>
            </a:r>
          </a:p>
          <a:p>
            <a:pPr marL="457200" indent="-457200">
              <a:buFont typeface="+mj-lt"/>
              <a:buAutoNum type="alphaUcPeriod"/>
            </a:pPr>
            <a:r>
              <a:rPr lang="en-GB" dirty="0"/>
              <a:t>No, he does not have enough first-degree relatives with cancer and was not diagnosed </a:t>
            </a:r>
            <a:br>
              <a:rPr lang="en-GB" dirty="0"/>
            </a:br>
            <a:r>
              <a:rPr lang="en-GB" dirty="0"/>
              <a:t>at a young age </a:t>
            </a:r>
          </a:p>
          <a:p>
            <a:pPr marL="457200" indent="-457200">
              <a:buFont typeface="+mj-lt"/>
              <a:buAutoNum type="alphaUcPeriod"/>
            </a:pPr>
            <a:r>
              <a:rPr lang="en-GB" b="1" dirty="0">
                <a:solidFill>
                  <a:schemeClr val="accent2"/>
                </a:solidFill>
              </a:rPr>
              <a:t>Yes, he has high risk localised prostate cancer and should get germline testing </a:t>
            </a:r>
            <a:r>
              <a:rPr lang="en-GB" b="1" dirty="0"/>
              <a:t>✅</a:t>
            </a:r>
          </a:p>
          <a:p>
            <a:pPr marL="457200" indent="-457200">
              <a:buFont typeface="+mj-lt"/>
              <a:buAutoNum type="alphaUcPeriod"/>
            </a:pPr>
            <a:r>
              <a:rPr lang="en-GB" dirty="0"/>
              <a:t>Yes, all patients with prostate cancer should undergo germline genetic testing</a:t>
            </a:r>
          </a:p>
        </p:txBody>
      </p:sp>
      <p:sp>
        <p:nvSpPr>
          <p:cNvPr id="4" name="Slide Number Placeholder 3">
            <a:extLst>
              <a:ext uri="{FF2B5EF4-FFF2-40B4-BE49-F238E27FC236}">
                <a16:creationId xmlns:a16="http://schemas.microsoft.com/office/drawing/2014/main" id="{1AFB2544-1812-AF7C-91A7-259012B592F1}"/>
              </a:ext>
            </a:extLst>
          </p:cNvPr>
          <p:cNvSpPr>
            <a:spLocks noGrp="1"/>
          </p:cNvSpPr>
          <p:nvPr>
            <p:ph type="sldNum" sz="quarter" idx="4"/>
          </p:nvPr>
        </p:nvSpPr>
        <p:spPr/>
        <p:txBody>
          <a:bodyPr/>
          <a:lstStyle/>
          <a:p>
            <a:pPr lvl="0"/>
            <a:fld id="{00000000-1234-1234-1234-123412341234}" type="slidenum">
              <a:rPr lang="en-GB" smtClean="0"/>
              <a:pPr lvl="0"/>
              <a:t>64</a:t>
            </a:fld>
            <a:endParaRPr lang="en-GB" dirty="0"/>
          </a:p>
        </p:txBody>
      </p:sp>
      <p:sp>
        <p:nvSpPr>
          <p:cNvPr id="5" name="Google Shape;468;p13">
            <a:extLst>
              <a:ext uri="{FF2B5EF4-FFF2-40B4-BE49-F238E27FC236}">
                <a16:creationId xmlns:a16="http://schemas.microsoft.com/office/drawing/2014/main" id="{72803A90-01C2-7BCF-DF59-D235071BE4CF}"/>
              </a:ext>
            </a:extLst>
          </p:cNvPr>
          <p:cNvSpPr txBox="1">
            <a:spLocks/>
          </p:cNvSpPr>
          <p:nvPr/>
        </p:nvSpPr>
        <p:spPr>
          <a:xfrm>
            <a:off x="619202" y="259200"/>
            <a:ext cx="10963199" cy="864000"/>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en-GB" dirty="0"/>
              <a:t>POLLING QUESTION</a:t>
            </a:r>
          </a:p>
        </p:txBody>
      </p:sp>
      <p:sp>
        <p:nvSpPr>
          <p:cNvPr id="12" name="Content Placeholder 11">
            <a:extLst>
              <a:ext uri="{FF2B5EF4-FFF2-40B4-BE49-F238E27FC236}">
                <a16:creationId xmlns:a16="http://schemas.microsoft.com/office/drawing/2014/main" id="{FB960DA5-4C0D-1F04-7A6D-022FA8201A2A}"/>
              </a:ext>
            </a:extLst>
          </p:cNvPr>
          <p:cNvSpPr>
            <a:spLocks noGrp="1"/>
          </p:cNvSpPr>
          <p:nvPr>
            <p:ph sz="quarter" idx="15"/>
          </p:nvPr>
        </p:nvSpPr>
        <p:spPr/>
        <p:txBody>
          <a:bodyPr/>
          <a:lstStyle/>
          <a:p>
            <a:endParaRPr lang="en-GB"/>
          </a:p>
        </p:txBody>
      </p:sp>
      <p:pic>
        <p:nvPicPr>
          <p:cNvPr id="13" name="Picture 12">
            <a:extLst>
              <a:ext uri="{FF2B5EF4-FFF2-40B4-BE49-F238E27FC236}">
                <a16:creationId xmlns:a16="http://schemas.microsoft.com/office/drawing/2014/main" id="{8602F279-D575-C7C6-0402-0A45D2EC4E2B}"/>
              </a:ext>
            </a:extLst>
          </p:cNvPr>
          <p:cNvPicPr>
            <a:picLocks noChangeAspect="1"/>
          </p:cNvPicPr>
          <p:nvPr/>
        </p:nvPicPr>
        <p:blipFill>
          <a:blip r:embed="rId2"/>
          <a:stretch>
            <a:fillRect/>
          </a:stretch>
        </p:blipFill>
        <p:spPr>
          <a:xfrm>
            <a:off x="4821297" y="1352995"/>
            <a:ext cx="7907365" cy="5075364"/>
          </a:xfrm>
          <a:prstGeom prst="rect">
            <a:avLst/>
          </a:prstGeom>
        </p:spPr>
      </p:pic>
    </p:spTree>
    <p:extLst>
      <p:ext uri="{BB962C8B-B14F-4D97-AF65-F5344CB8AC3E}">
        <p14:creationId xmlns:p14="http://schemas.microsoft.com/office/powerpoint/2010/main" val="38555313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B982D-DF8E-8C1C-9814-81E92A7CE685}"/>
              </a:ext>
            </a:extLst>
          </p:cNvPr>
          <p:cNvSpPr>
            <a:spLocks noGrp="1"/>
          </p:cNvSpPr>
          <p:nvPr>
            <p:ph sz="quarter" idx="12"/>
          </p:nvPr>
        </p:nvSpPr>
        <p:spPr>
          <a:xfrm>
            <a:off x="479376" y="3212976"/>
            <a:ext cx="10963200" cy="4525200"/>
          </a:xfrm>
        </p:spPr>
        <p:txBody>
          <a:bodyPr/>
          <a:lstStyle/>
          <a:p>
            <a:pPr marL="457200" indent="-457200">
              <a:buFont typeface="+mj-lt"/>
              <a:buAutoNum type="alphaUcPeriod"/>
            </a:pPr>
            <a:r>
              <a:rPr lang="en-GB" dirty="0"/>
              <a:t>No, he does not have a family history of prostate cancer </a:t>
            </a:r>
          </a:p>
          <a:p>
            <a:pPr marL="457200" indent="-457200">
              <a:buFont typeface="+mj-lt"/>
              <a:buAutoNum type="alphaUcPeriod"/>
            </a:pPr>
            <a:r>
              <a:rPr lang="en-GB" dirty="0"/>
              <a:t>No, he does not have enough first-degree relatives with cancer and was not diagnosed </a:t>
            </a:r>
            <a:br>
              <a:rPr lang="en-GB" dirty="0"/>
            </a:br>
            <a:r>
              <a:rPr lang="en-GB" dirty="0"/>
              <a:t>at a young age </a:t>
            </a:r>
          </a:p>
          <a:p>
            <a:pPr marL="457200" indent="-457200">
              <a:buFont typeface="+mj-lt"/>
              <a:buAutoNum type="alphaUcPeriod"/>
            </a:pPr>
            <a:r>
              <a:rPr lang="en-GB" b="1" dirty="0">
                <a:solidFill>
                  <a:schemeClr val="accent1"/>
                </a:solidFill>
              </a:rPr>
              <a:t>Yes, he has high risk localised prostate cancer and should get germline testing</a:t>
            </a:r>
          </a:p>
          <a:p>
            <a:pPr marL="457200" indent="-457200">
              <a:buFont typeface="+mj-lt"/>
              <a:buAutoNum type="alphaUcPeriod"/>
            </a:pPr>
            <a:r>
              <a:rPr lang="en-GB" dirty="0"/>
              <a:t>Yes, all patients with prostate cancer should undergo germline genetic testing</a:t>
            </a:r>
          </a:p>
        </p:txBody>
      </p:sp>
      <p:sp>
        <p:nvSpPr>
          <p:cNvPr id="2" name="Title 1">
            <a:extLst>
              <a:ext uri="{FF2B5EF4-FFF2-40B4-BE49-F238E27FC236}">
                <a16:creationId xmlns:a16="http://schemas.microsoft.com/office/drawing/2014/main" id="{77D30FE0-CBF4-81F5-C3C5-F1842A0D316D}"/>
              </a:ext>
            </a:extLst>
          </p:cNvPr>
          <p:cNvSpPr>
            <a:spLocks noGrp="1"/>
          </p:cNvSpPr>
          <p:nvPr>
            <p:ph type="title"/>
          </p:nvPr>
        </p:nvSpPr>
        <p:spPr>
          <a:xfrm>
            <a:off x="479376" y="1880972"/>
            <a:ext cx="10963199" cy="864000"/>
          </a:xfrm>
        </p:spPr>
        <p:txBody>
          <a:bodyPr>
            <a:normAutofit/>
          </a:bodyPr>
          <a:lstStyle/>
          <a:p>
            <a:r>
              <a:rPr lang="en-GB" sz="2400" dirty="0">
                <a:solidFill>
                  <a:schemeClr val="accent2"/>
                </a:solidFill>
              </a:rPr>
              <a:t>Should he undergo genetic testing at this time?</a:t>
            </a:r>
          </a:p>
        </p:txBody>
      </p:sp>
      <p:sp>
        <p:nvSpPr>
          <p:cNvPr id="4" name="Slide Number Placeholder 3">
            <a:extLst>
              <a:ext uri="{FF2B5EF4-FFF2-40B4-BE49-F238E27FC236}">
                <a16:creationId xmlns:a16="http://schemas.microsoft.com/office/drawing/2014/main" id="{53D8E13F-CA37-FB42-D93C-68F1B8A8E538}"/>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65</a:t>
            </a:fld>
            <a:endParaRPr lang="en-GB" dirty="0"/>
          </a:p>
        </p:txBody>
      </p:sp>
      <p:sp>
        <p:nvSpPr>
          <p:cNvPr id="9" name="Content Placeholder 8">
            <a:extLst>
              <a:ext uri="{FF2B5EF4-FFF2-40B4-BE49-F238E27FC236}">
                <a16:creationId xmlns:a16="http://schemas.microsoft.com/office/drawing/2014/main" id="{4FA15F0A-9ABE-404D-626B-5ACBBF198D38}"/>
              </a:ext>
            </a:extLst>
          </p:cNvPr>
          <p:cNvSpPr>
            <a:spLocks noGrp="1"/>
          </p:cNvSpPr>
          <p:nvPr>
            <p:ph sz="quarter" idx="15"/>
          </p:nvPr>
        </p:nvSpPr>
        <p:spPr/>
        <p:txBody>
          <a:bodyPr/>
          <a:lstStyle/>
          <a:p>
            <a:endParaRPr lang="en-GB" dirty="0"/>
          </a:p>
        </p:txBody>
      </p:sp>
      <p:sp>
        <p:nvSpPr>
          <p:cNvPr id="6" name="Google Shape;468;p13">
            <a:extLst>
              <a:ext uri="{FF2B5EF4-FFF2-40B4-BE49-F238E27FC236}">
                <a16:creationId xmlns:a16="http://schemas.microsoft.com/office/drawing/2014/main" id="{6ED6E302-5904-4CE1-5B21-4125EBA9A9AB}"/>
              </a:ext>
            </a:extLst>
          </p:cNvPr>
          <p:cNvSpPr txBox="1">
            <a:spLocks/>
          </p:cNvSpPr>
          <p:nvPr/>
        </p:nvSpPr>
        <p:spPr>
          <a:xfrm>
            <a:off x="619202" y="259200"/>
            <a:ext cx="10963199" cy="864000"/>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en-GB" dirty="0"/>
              <a:t>POLLING QUESTION: response</a:t>
            </a:r>
          </a:p>
        </p:txBody>
      </p:sp>
    </p:spTree>
    <p:extLst>
      <p:ext uri="{BB962C8B-B14F-4D97-AF65-F5344CB8AC3E}">
        <p14:creationId xmlns:p14="http://schemas.microsoft.com/office/powerpoint/2010/main" val="102552627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40CEFD-2421-DB97-FBDE-0C23D8AC1F73}"/>
              </a:ext>
            </a:extLst>
          </p:cNvPr>
          <p:cNvSpPr>
            <a:spLocks noGrp="1"/>
          </p:cNvSpPr>
          <p:nvPr>
            <p:ph type="sldNum" sz="quarter" idx="4"/>
          </p:nvPr>
        </p:nvSpPr>
        <p:spPr/>
        <p:txBody>
          <a:bodyPr/>
          <a:lstStyle/>
          <a:p>
            <a:fld id="{FCE43C0F-8A7B-3A4B-9DB5-B3472E36E833}" type="slidenum">
              <a:rPr lang="en-GB" smtClean="0"/>
              <a:pPr/>
              <a:t>66</a:t>
            </a:fld>
            <a:endParaRPr lang="en-GB" dirty="0"/>
          </a:p>
        </p:txBody>
      </p:sp>
      <p:sp>
        <p:nvSpPr>
          <p:cNvPr id="5" name="Content Placeholder 4">
            <a:extLst>
              <a:ext uri="{FF2B5EF4-FFF2-40B4-BE49-F238E27FC236}">
                <a16:creationId xmlns:a16="http://schemas.microsoft.com/office/drawing/2014/main" id="{415F687B-1A7A-33AF-B745-AE6246E55FC2}"/>
              </a:ext>
            </a:extLst>
          </p:cNvPr>
          <p:cNvSpPr>
            <a:spLocks noGrp="1"/>
          </p:cNvSpPr>
          <p:nvPr>
            <p:ph sz="quarter" idx="15"/>
          </p:nvPr>
        </p:nvSpPr>
        <p:spPr/>
        <p:txBody>
          <a:bodyPr/>
          <a:lstStyle/>
          <a:p>
            <a:r>
              <a:rPr lang="en-GB" dirty="0">
                <a:hlinkClick r:id="rId2"/>
              </a:rPr>
              <a:t>https://www.nccn.org/professionals/physician_gls/pdf/genetics_bop.pdf</a:t>
            </a:r>
            <a:r>
              <a:rPr lang="en-GB" dirty="0"/>
              <a:t>. Accessed 14-Mar-2024</a:t>
            </a:r>
          </a:p>
        </p:txBody>
      </p:sp>
      <p:pic>
        <p:nvPicPr>
          <p:cNvPr id="7" name="Picture 6">
            <a:extLst>
              <a:ext uri="{FF2B5EF4-FFF2-40B4-BE49-F238E27FC236}">
                <a16:creationId xmlns:a16="http://schemas.microsoft.com/office/drawing/2014/main" id="{134D6F9B-F970-28A8-3B1E-6D1EFCF420DD}"/>
              </a:ext>
            </a:extLst>
          </p:cNvPr>
          <p:cNvPicPr>
            <a:picLocks noChangeAspect="1"/>
          </p:cNvPicPr>
          <p:nvPr/>
        </p:nvPicPr>
        <p:blipFill>
          <a:blip r:embed="rId3"/>
          <a:stretch>
            <a:fillRect/>
          </a:stretch>
        </p:blipFill>
        <p:spPr>
          <a:xfrm>
            <a:off x="839416" y="1246994"/>
            <a:ext cx="9152211" cy="5182236"/>
          </a:xfrm>
          <a:prstGeom prst="rect">
            <a:avLst/>
          </a:prstGeom>
        </p:spPr>
      </p:pic>
      <p:pic>
        <p:nvPicPr>
          <p:cNvPr id="9" name="Picture 8">
            <a:extLst>
              <a:ext uri="{FF2B5EF4-FFF2-40B4-BE49-F238E27FC236}">
                <a16:creationId xmlns:a16="http://schemas.microsoft.com/office/drawing/2014/main" id="{56E0C7EA-5DDF-A91F-5CBC-B5E55502CA3F}"/>
              </a:ext>
            </a:extLst>
          </p:cNvPr>
          <p:cNvPicPr>
            <a:picLocks noChangeAspect="1"/>
          </p:cNvPicPr>
          <p:nvPr/>
        </p:nvPicPr>
        <p:blipFill>
          <a:blip r:embed="rId4"/>
          <a:stretch>
            <a:fillRect/>
          </a:stretch>
        </p:blipFill>
        <p:spPr>
          <a:xfrm>
            <a:off x="263352" y="168457"/>
            <a:ext cx="7534275" cy="1028700"/>
          </a:xfrm>
          <a:prstGeom prst="rect">
            <a:avLst/>
          </a:prstGeom>
        </p:spPr>
      </p:pic>
    </p:spTree>
    <p:extLst>
      <p:ext uri="{BB962C8B-B14F-4D97-AF65-F5344CB8AC3E}">
        <p14:creationId xmlns:p14="http://schemas.microsoft.com/office/powerpoint/2010/main" val="177509363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F58CC-34DE-2FA9-886E-E7893351359F}"/>
              </a:ext>
            </a:extLst>
          </p:cNvPr>
          <p:cNvSpPr>
            <a:spLocks noGrp="1"/>
          </p:cNvSpPr>
          <p:nvPr>
            <p:ph type="sldNum" sz="quarter" idx="4"/>
          </p:nvPr>
        </p:nvSpPr>
        <p:spPr/>
        <p:txBody>
          <a:bodyPr/>
          <a:lstStyle/>
          <a:p>
            <a:fld id="{FCE43C0F-8A7B-3A4B-9DB5-B3472E36E833}" type="slidenum">
              <a:rPr lang="en-GB" smtClean="0"/>
              <a:pPr/>
              <a:t>67</a:t>
            </a:fld>
            <a:endParaRPr lang="en-GB" dirty="0"/>
          </a:p>
        </p:txBody>
      </p:sp>
      <p:sp>
        <p:nvSpPr>
          <p:cNvPr id="5" name="Content Placeholder 4">
            <a:extLst>
              <a:ext uri="{FF2B5EF4-FFF2-40B4-BE49-F238E27FC236}">
                <a16:creationId xmlns:a16="http://schemas.microsoft.com/office/drawing/2014/main" id="{FF0274DD-791E-E8D5-41E7-7CC7CF7BCF2C}"/>
              </a:ext>
            </a:extLst>
          </p:cNvPr>
          <p:cNvSpPr>
            <a:spLocks noGrp="1"/>
          </p:cNvSpPr>
          <p:nvPr>
            <p:ph sz="quarter" idx="15"/>
          </p:nvPr>
        </p:nvSpPr>
        <p:spPr/>
        <p:txBody>
          <a:bodyPr/>
          <a:lstStyle/>
          <a:p>
            <a:r>
              <a:rPr lang="en-GB" dirty="0">
                <a:hlinkClick r:id="rId2"/>
              </a:rPr>
              <a:t>https://www.nccn.org/professionals/physician_gls/pdf/prostate.pdf</a:t>
            </a:r>
            <a:r>
              <a:rPr lang="en-GB" dirty="0"/>
              <a:t>. Accessed 14-Mar-2024</a:t>
            </a:r>
          </a:p>
        </p:txBody>
      </p:sp>
      <p:pic>
        <p:nvPicPr>
          <p:cNvPr id="7" name="Picture 6">
            <a:extLst>
              <a:ext uri="{FF2B5EF4-FFF2-40B4-BE49-F238E27FC236}">
                <a16:creationId xmlns:a16="http://schemas.microsoft.com/office/drawing/2014/main" id="{8862F660-45E3-96FC-30B9-95933C84CA71}"/>
              </a:ext>
            </a:extLst>
          </p:cNvPr>
          <p:cNvPicPr>
            <a:picLocks noChangeAspect="1"/>
          </p:cNvPicPr>
          <p:nvPr/>
        </p:nvPicPr>
        <p:blipFill>
          <a:blip r:embed="rId3"/>
          <a:stretch>
            <a:fillRect/>
          </a:stretch>
        </p:blipFill>
        <p:spPr>
          <a:xfrm>
            <a:off x="609600" y="208800"/>
            <a:ext cx="7267575" cy="914400"/>
          </a:xfrm>
          <a:prstGeom prst="rect">
            <a:avLst/>
          </a:prstGeom>
        </p:spPr>
      </p:pic>
      <p:pic>
        <p:nvPicPr>
          <p:cNvPr id="9" name="Picture 8">
            <a:extLst>
              <a:ext uri="{FF2B5EF4-FFF2-40B4-BE49-F238E27FC236}">
                <a16:creationId xmlns:a16="http://schemas.microsoft.com/office/drawing/2014/main" id="{8050CDE3-038C-16D5-44DB-8AE318EE598F}"/>
              </a:ext>
            </a:extLst>
          </p:cNvPr>
          <p:cNvPicPr>
            <a:picLocks noChangeAspect="1"/>
          </p:cNvPicPr>
          <p:nvPr/>
        </p:nvPicPr>
        <p:blipFill>
          <a:blip r:embed="rId4"/>
          <a:stretch>
            <a:fillRect/>
          </a:stretch>
        </p:blipFill>
        <p:spPr>
          <a:xfrm>
            <a:off x="301489" y="1139320"/>
            <a:ext cx="11271407" cy="5090889"/>
          </a:xfrm>
          <a:prstGeom prst="rect">
            <a:avLst/>
          </a:prstGeom>
        </p:spPr>
      </p:pic>
    </p:spTree>
    <p:extLst>
      <p:ext uri="{BB962C8B-B14F-4D97-AF65-F5344CB8AC3E}">
        <p14:creationId xmlns:p14="http://schemas.microsoft.com/office/powerpoint/2010/main" val="226965128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p>
            <a:r>
              <a:rPr lang="en-GB" dirty="0"/>
              <a:t>He completes germline testing by blood-based assay, and it was negative </a:t>
            </a:r>
            <a:br>
              <a:rPr lang="en-GB" dirty="0"/>
            </a:br>
            <a:r>
              <a:rPr lang="en-GB" dirty="0"/>
              <a:t>for HRR alterations</a:t>
            </a:r>
          </a:p>
          <a:p>
            <a:endParaRPr lang="en-GB" dirty="0"/>
          </a:p>
        </p:txBody>
      </p:sp>
      <p:sp>
        <p:nvSpPr>
          <p:cNvPr id="2" name="Title 1"/>
          <p:cNvSpPr>
            <a:spLocks noGrp="1"/>
          </p:cNvSpPr>
          <p:nvPr>
            <p:ph type="title"/>
          </p:nvPr>
        </p:nvSpPr>
        <p:spPr>
          <a:xfrm>
            <a:off x="619201" y="259200"/>
            <a:ext cx="10963199" cy="864000"/>
          </a:xfrm>
        </p:spPr>
        <p:txBody>
          <a:bodyPr>
            <a:normAutofit/>
          </a:bodyPr>
          <a:lstStyle/>
          <a:p>
            <a:r>
              <a:rPr lang="en-GB" dirty="0"/>
              <a:t>Patient Case </a:t>
            </a:r>
            <a:r>
              <a:rPr lang="en-GB" i="1" dirty="0"/>
              <a:t>continued</a:t>
            </a:r>
          </a:p>
        </p:txBody>
      </p:sp>
      <p:sp>
        <p:nvSpPr>
          <p:cNvPr id="5" name="Slide Number Placeholder 4">
            <a:extLst>
              <a:ext uri="{FF2B5EF4-FFF2-40B4-BE49-F238E27FC236}">
                <a16:creationId xmlns:a16="http://schemas.microsoft.com/office/drawing/2014/main" id="{D9D6D8AE-61EB-AD57-E207-51D55E2171DE}"/>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68</a:t>
            </a:fld>
            <a:endParaRPr lang="en-GB" dirty="0"/>
          </a:p>
        </p:txBody>
      </p:sp>
      <p:sp>
        <p:nvSpPr>
          <p:cNvPr id="6" name="Content Placeholder 5">
            <a:extLst>
              <a:ext uri="{FF2B5EF4-FFF2-40B4-BE49-F238E27FC236}">
                <a16:creationId xmlns:a16="http://schemas.microsoft.com/office/drawing/2014/main" id="{3B018D6A-C21B-FAE9-ED17-51DED253594F}"/>
              </a:ext>
            </a:extLst>
          </p:cNvPr>
          <p:cNvSpPr>
            <a:spLocks noGrp="1"/>
          </p:cNvSpPr>
          <p:nvPr>
            <p:ph sz="quarter" idx="15"/>
          </p:nvPr>
        </p:nvSpPr>
        <p:spPr>
          <a:xfrm>
            <a:off x="620183" y="6356351"/>
            <a:ext cx="10180339" cy="365125"/>
          </a:xfrm>
        </p:spPr>
        <p:txBody>
          <a:bodyPr/>
          <a:lstStyle/>
          <a:p>
            <a:r>
              <a:rPr lang="en-GB" dirty="0"/>
              <a:t>HRR, homologous recombination repair</a:t>
            </a:r>
          </a:p>
        </p:txBody>
      </p:sp>
    </p:spTree>
    <p:extLst>
      <p:ext uri="{BB962C8B-B14F-4D97-AF65-F5344CB8AC3E}">
        <p14:creationId xmlns:p14="http://schemas.microsoft.com/office/powerpoint/2010/main" val="4006874665"/>
      </p:ext>
    </p:extLst>
  </p:cSld>
  <p:clrMapOvr>
    <a:masterClrMapping/>
  </p:clrMapOvr>
  <mc:AlternateContent xmlns:mc="http://schemas.openxmlformats.org/markup-compatibility/2006" xmlns:p14="http://schemas.microsoft.com/office/powerpoint/2010/main">
    <mc:Choice Requires="p14">
      <p:transition spd="slow" p14:dur="2000" advTm="4759"/>
    </mc:Choice>
    <mc:Fallback xmlns="">
      <p:transition spd="slow" advTm="4759"/>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F22C-3BFC-46D5-967D-9023E4068DAE}"/>
              </a:ext>
            </a:extLst>
          </p:cNvPr>
          <p:cNvSpPr>
            <a:spLocks noGrp="1"/>
          </p:cNvSpPr>
          <p:nvPr>
            <p:ph type="title"/>
          </p:nvPr>
        </p:nvSpPr>
        <p:spPr>
          <a:xfrm>
            <a:off x="619201" y="259200"/>
            <a:ext cx="10963199" cy="864000"/>
          </a:xfrm>
        </p:spPr>
        <p:txBody>
          <a:bodyPr>
            <a:noAutofit/>
          </a:bodyPr>
          <a:lstStyle/>
          <a:p>
            <a:r>
              <a:rPr lang="en-GB" dirty="0"/>
              <a:t>Diagnostic Options for Molecular Testing in Prostate Cancer</a:t>
            </a:r>
            <a:r>
              <a:rPr lang="en-GB" baseline="30000" dirty="0"/>
              <a:t>1,2</a:t>
            </a:r>
          </a:p>
        </p:txBody>
      </p:sp>
      <p:sp>
        <p:nvSpPr>
          <p:cNvPr id="11" name="Slide Number Placeholder 10">
            <a:extLst>
              <a:ext uri="{FF2B5EF4-FFF2-40B4-BE49-F238E27FC236}">
                <a16:creationId xmlns:a16="http://schemas.microsoft.com/office/drawing/2014/main" id="{5EF3CBC4-8FDE-B992-ACDB-716AC9C19D25}"/>
              </a:ext>
            </a:extLst>
          </p:cNvPr>
          <p:cNvSpPr>
            <a:spLocks noGrp="1"/>
          </p:cNvSpPr>
          <p:nvPr>
            <p:ph type="sldNum" sz="quarter" idx="4"/>
          </p:nvPr>
        </p:nvSpPr>
        <p:spPr>
          <a:xfrm>
            <a:off x="10800523" y="6428359"/>
            <a:ext cx="781877" cy="365125"/>
          </a:xfrm>
        </p:spPr>
        <p:txBody>
          <a:bodyPr/>
          <a:lstStyle/>
          <a:p>
            <a:fld id="{4FF61421-0D1F-374C-A6EF-D3B8E531EC5C}" type="slidenum">
              <a:rPr lang="en-GB" smtClean="0"/>
              <a:pPr/>
              <a:t>69</a:t>
            </a:fld>
            <a:endParaRPr lang="en-GB" dirty="0"/>
          </a:p>
        </p:txBody>
      </p:sp>
      <p:sp>
        <p:nvSpPr>
          <p:cNvPr id="80" name="Content Placeholder 79">
            <a:extLst>
              <a:ext uri="{FF2B5EF4-FFF2-40B4-BE49-F238E27FC236}">
                <a16:creationId xmlns:a16="http://schemas.microsoft.com/office/drawing/2014/main" id="{4B3D3AAB-DFBB-B121-0967-93C596669FA3}"/>
              </a:ext>
            </a:extLst>
          </p:cNvPr>
          <p:cNvSpPr>
            <a:spLocks noGrp="1"/>
          </p:cNvSpPr>
          <p:nvPr>
            <p:ph sz="quarter" idx="15"/>
          </p:nvPr>
        </p:nvSpPr>
        <p:spPr>
          <a:xfrm>
            <a:off x="620183" y="6356351"/>
            <a:ext cx="10180339" cy="365125"/>
          </a:xfrm>
        </p:spPr>
        <p:txBody>
          <a:bodyPr anchor="b" anchorCtr="0"/>
          <a:lstStyle/>
          <a:p>
            <a:r>
              <a:rPr lang="en-GB" dirty="0">
                <a:solidFill>
                  <a:schemeClr val="tx2"/>
                </a:solidFill>
              </a:rPr>
              <a:t>CTC, circulating tumour cell; ctDNA, circulating tumour DNA; HRR, homologous recombination repair</a:t>
            </a:r>
            <a:br>
              <a:rPr lang="en-GB" dirty="0">
                <a:solidFill>
                  <a:schemeClr val="tx2"/>
                </a:solidFill>
              </a:rPr>
            </a:br>
            <a:r>
              <a:rPr lang="en-GB" dirty="0">
                <a:solidFill>
                  <a:schemeClr val="tx2"/>
                </a:solidFill>
              </a:rPr>
              <a:t>1. Cheng H, et al. ASCO Educational Book. 2018;38:372-381; 2. Haber DA and Velculescu VE. Cancer Discov. 2014;4:650-661; </a:t>
            </a:r>
            <a:br>
              <a:rPr lang="en-GB" dirty="0">
                <a:solidFill>
                  <a:schemeClr val="tx2"/>
                </a:solidFill>
              </a:rPr>
            </a:br>
            <a:r>
              <a:rPr lang="en-GB" dirty="0">
                <a:solidFill>
                  <a:schemeClr val="tx2"/>
                </a:solidFill>
              </a:rPr>
              <a:t>3. Raymond VM, et al. J Natl Cancer Inst. 2015;108(4):djv351; 4. </a:t>
            </a:r>
            <a:r>
              <a:rPr lang="en-GB" dirty="0"/>
              <a:t>Wu H, et al. Gene </a:t>
            </a:r>
            <a:r>
              <a:rPr lang="en-GB" dirty="0" err="1"/>
              <a:t>Ther</a:t>
            </a:r>
            <a:r>
              <a:rPr lang="en-GB" dirty="0"/>
              <a:t>. 2017;24(10):601-609</a:t>
            </a:r>
            <a:endParaRPr lang="en-GB" dirty="0">
              <a:solidFill>
                <a:schemeClr val="tx2"/>
              </a:solidFill>
            </a:endParaRPr>
          </a:p>
        </p:txBody>
      </p:sp>
      <p:sp>
        <p:nvSpPr>
          <p:cNvPr id="3" name="Rectangle: Diagonal Corners Rounded 2">
            <a:extLst>
              <a:ext uri="{FF2B5EF4-FFF2-40B4-BE49-F238E27FC236}">
                <a16:creationId xmlns:a16="http://schemas.microsoft.com/office/drawing/2014/main" id="{9E385C60-2493-4595-B0CC-CF9BC44D4483}"/>
              </a:ext>
            </a:extLst>
          </p:cNvPr>
          <p:cNvSpPr/>
          <p:nvPr/>
        </p:nvSpPr>
        <p:spPr bwMode="auto">
          <a:xfrm>
            <a:off x="527050" y="1304928"/>
            <a:ext cx="11171225" cy="3873621"/>
          </a:xfrm>
          <a:prstGeom prst="round2DiagRect">
            <a:avLst>
              <a:gd name="adj1" fmla="val 6418"/>
              <a:gd name="adj2" fmla="val 0"/>
            </a:avLst>
          </a:prstGeom>
          <a:solidFill>
            <a:schemeClr val="accent1">
              <a:lumMod val="20000"/>
              <a:lumOff val="80000"/>
            </a:schemeClr>
          </a:solid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fontAlgn="base">
              <a:spcBef>
                <a:spcPct val="0"/>
              </a:spcBef>
              <a:spcAft>
                <a:spcPct val="0"/>
              </a:spcAft>
              <a:defRPr/>
            </a:pPr>
            <a:endParaRPr lang="en-GB" b="1" dirty="0">
              <a:latin typeface="Arial" charset="0"/>
            </a:endParaRPr>
          </a:p>
        </p:txBody>
      </p:sp>
      <p:sp>
        <p:nvSpPr>
          <p:cNvPr id="4" name="Rectangle: Single Corner Rounded 3">
            <a:extLst>
              <a:ext uri="{FF2B5EF4-FFF2-40B4-BE49-F238E27FC236}">
                <a16:creationId xmlns:a16="http://schemas.microsoft.com/office/drawing/2014/main" id="{D9A5E27B-79D1-4DC4-8030-6FF515123207}"/>
              </a:ext>
            </a:extLst>
          </p:cNvPr>
          <p:cNvSpPr/>
          <p:nvPr/>
        </p:nvSpPr>
        <p:spPr>
          <a:xfrm>
            <a:off x="4437358" y="2291531"/>
            <a:ext cx="5858276" cy="359719"/>
          </a:xfrm>
          <a:prstGeom prst="round1Rect">
            <a:avLst>
              <a:gd name="adj" fmla="val 44678"/>
            </a:avLst>
          </a:prstGeom>
          <a:solidFill>
            <a:schemeClr val="tx2"/>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867" b="1" dirty="0">
                <a:solidFill>
                  <a:srgbClr val="FFFFFF"/>
                </a:solidFill>
                <a:latin typeface="Arial"/>
              </a:rPr>
              <a:t>Somatic</a:t>
            </a:r>
          </a:p>
        </p:txBody>
      </p:sp>
      <p:sp>
        <p:nvSpPr>
          <p:cNvPr id="5" name="Rectangle: Single Corner Rounded 4">
            <a:extLst>
              <a:ext uri="{FF2B5EF4-FFF2-40B4-BE49-F238E27FC236}">
                <a16:creationId xmlns:a16="http://schemas.microsoft.com/office/drawing/2014/main" id="{10BC96EE-2549-451F-B514-CA09777141F7}"/>
              </a:ext>
            </a:extLst>
          </p:cNvPr>
          <p:cNvSpPr/>
          <p:nvPr/>
        </p:nvSpPr>
        <p:spPr>
          <a:xfrm>
            <a:off x="1896366" y="4243225"/>
            <a:ext cx="1718175" cy="624000"/>
          </a:xfrm>
          <a:prstGeom prst="round1Rect">
            <a:avLst/>
          </a:prstGeom>
          <a:solidFill>
            <a:schemeClr val="accent4"/>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600" dirty="0">
                <a:solidFill>
                  <a:schemeClr val="tx1"/>
                </a:solidFill>
                <a:latin typeface="Arial"/>
              </a:rPr>
              <a:t>Blood or buccal swab testing</a:t>
            </a:r>
          </a:p>
        </p:txBody>
      </p:sp>
      <p:sp>
        <p:nvSpPr>
          <p:cNvPr id="6" name="Rectangle: Single Corner Rounded 5">
            <a:extLst>
              <a:ext uri="{FF2B5EF4-FFF2-40B4-BE49-F238E27FC236}">
                <a16:creationId xmlns:a16="http://schemas.microsoft.com/office/drawing/2014/main" id="{92227ACE-9981-4B2D-BA83-95AB0995B9F2}"/>
              </a:ext>
            </a:extLst>
          </p:cNvPr>
          <p:cNvSpPr/>
          <p:nvPr/>
        </p:nvSpPr>
        <p:spPr>
          <a:xfrm>
            <a:off x="4438055" y="4243224"/>
            <a:ext cx="1440000" cy="624000"/>
          </a:xfrm>
          <a:prstGeom prst="round1Rect">
            <a:avLst/>
          </a:prstGeom>
          <a:solidFill>
            <a:schemeClr val="accent4"/>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sz="1600" dirty="0">
                <a:solidFill>
                  <a:schemeClr val="tx1"/>
                </a:solidFill>
                <a:latin typeface="Arial"/>
              </a:rPr>
              <a:t>Tissue </a:t>
            </a:r>
          </a:p>
          <a:p>
            <a:pPr algn="ctr" defTabSz="914377">
              <a:defRPr/>
            </a:pPr>
            <a:r>
              <a:rPr lang="en-GB" sz="1600" dirty="0">
                <a:solidFill>
                  <a:schemeClr val="tx1"/>
                </a:solidFill>
                <a:latin typeface="Arial"/>
              </a:rPr>
              <a:t>testing</a:t>
            </a:r>
          </a:p>
        </p:txBody>
      </p:sp>
      <p:sp>
        <p:nvSpPr>
          <p:cNvPr id="7" name="Rectangle: Single Corner Rounded 6">
            <a:extLst>
              <a:ext uri="{FF2B5EF4-FFF2-40B4-BE49-F238E27FC236}">
                <a16:creationId xmlns:a16="http://schemas.microsoft.com/office/drawing/2014/main" id="{E58CB0D3-91A8-4D65-9D1B-EE21EC3A7E8C}"/>
              </a:ext>
            </a:extLst>
          </p:cNvPr>
          <p:cNvSpPr/>
          <p:nvPr/>
        </p:nvSpPr>
        <p:spPr>
          <a:xfrm>
            <a:off x="8855633" y="4243225"/>
            <a:ext cx="1440000" cy="624000"/>
          </a:xfrm>
          <a:prstGeom prst="round1Rect">
            <a:avLst/>
          </a:prstGeom>
          <a:solidFill>
            <a:schemeClr val="accent4"/>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600" dirty="0">
                <a:solidFill>
                  <a:schemeClr val="tx1"/>
                </a:solidFill>
                <a:latin typeface="Arial"/>
              </a:rPr>
              <a:t>CTC</a:t>
            </a:r>
            <a:br>
              <a:rPr lang="en-GB" sz="1600" dirty="0">
                <a:solidFill>
                  <a:schemeClr val="tx1"/>
                </a:solidFill>
                <a:latin typeface="Arial"/>
              </a:rPr>
            </a:br>
            <a:r>
              <a:rPr lang="en-GB" sz="1600" dirty="0">
                <a:solidFill>
                  <a:schemeClr val="tx1"/>
                </a:solidFill>
                <a:latin typeface="Arial"/>
              </a:rPr>
              <a:t>testing</a:t>
            </a:r>
          </a:p>
        </p:txBody>
      </p:sp>
      <p:sp>
        <p:nvSpPr>
          <p:cNvPr id="8" name="Rectangle: Single Corner Rounded 7">
            <a:extLst>
              <a:ext uri="{FF2B5EF4-FFF2-40B4-BE49-F238E27FC236}">
                <a16:creationId xmlns:a16="http://schemas.microsoft.com/office/drawing/2014/main" id="{5245A5A1-C352-40EF-ABAD-94F9CAE1D0CE}"/>
              </a:ext>
            </a:extLst>
          </p:cNvPr>
          <p:cNvSpPr/>
          <p:nvPr/>
        </p:nvSpPr>
        <p:spPr>
          <a:xfrm>
            <a:off x="6652511" y="4243225"/>
            <a:ext cx="1440000" cy="624000"/>
          </a:xfrm>
          <a:prstGeom prst="round1Rect">
            <a:avLst/>
          </a:prstGeom>
          <a:solidFill>
            <a:schemeClr val="accent4"/>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600" dirty="0">
                <a:solidFill>
                  <a:schemeClr val="tx1"/>
                </a:solidFill>
                <a:latin typeface="Arial"/>
              </a:rPr>
              <a:t>ctDNA testing</a:t>
            </a:r>
          </a:p>
        </p:txBody>
      </p:sp>
      <p:sp>
        <p:nvSpPr>
          <p:cNvPr id="9" name="Rectangle: Single Corner Rounded 8">
            <a:extLst>
              <a:ext uri="{FF2B5EF4-FFF2-40B4-BE49-F238E27FC236}">
                <a16:creationId xmlns:a16="http://schemas.microsoft.com/office/drawing/2014/main" id="{89E65D0F-9C68-4FF1-B872-1CD5C72BD1DB}"/>
              </a:ext>
            </a:extLst>
          </p:cNvPr>
          <p:cNvSpPr/>
          <p:nvPr/>
        </p:nvSpPr>
        <p:spPr>
          <a:xfrm>
            <a:off x="1896366" y="1679453"/>
            <a:ext cx="8399268" cy="462729"/>
          </a:xfrm>
          <a:prstGeom prst="round1Rect">
            <a:avLst>
              <a:gd name="adj" fmla="val 40620"/>
            </a:avLst>
          </a:prstGeom>
          <a:solidFill>
            <a:schemeClr val="tx2">
              <a:lumMod val="50000"/>
            </a:schemeClr>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867" b="1" dirty="0">
                <a:solidFill>
                  <a:srgbClr val="FFFFFF"/>
                </a:solidFill>
                <a:latin typeface="Arial"/>
              </a:rPr>
              <a:t>Germline</a:t>
            </a:r>
          </a:p>
        </p:txBody>
      </p:sp>
      <p:grpSp>
        <p:nvGrpSpPr>
          <p:cNvPr id="12" name="Group 11">
            <a:extLst>
              <a:ext uri="{FF2B5EF4-FFF2-40B4-BE49-F238E27FC236}">
                <a16:creationId xmlns:a16="http://schemas.microsoft.com/office/drawing/2014/main" id="{24E0103E-5569-493B-9456-16E01F2A409A}"/>
              </a:ext>
            </a:extLst>
          </p:cNvPr>
          <p:cNvGrpSpPr/>
          <p:nvPr/>
        </p:nvGrpSpPr>
        <p:grpSpPr>
          <a:xfrm rot="19250497">
            <a:off x="2196023" y="2987260"/>
            <a:ext cx="373223" cy="878032"/>
            <a:chOff x="2339975" y="2706688"/>
            <a:chExt cx="606425" cy="1468438"/>
          </a:xfrm>
        </p:grpSpPr>
        <p:sp>
          <p:nvSpPr>
            <p:cNvPr id="13" name="Rectangle 12">
              <a:extLst>
                <a:ext uri="{FF2B5EF4-FFF2-40B4-BE49-F238E27FC236}">
                  <a16:creationId xmlns:a16="http://schemas.microsoft.com/office/drawing/2014/main" id="{A9BA560A-C05C-4407-89D8-5EDFFB0FBA32}"/>
                </a:ext>
              </a:extLst>
            </p:cNvPr>
            <p:cNvSpPr>
              <a:spLocks noChangeArrowheads="1"/>
            </p:cNvSpPr>
            <p:nvPr/>
          </p:nvSpPr>
          <p:spPr bwMode="auto">
            <a:xfrm>
              <a:off x="2339975" y="2706688"/>
              <a:ext cx="606425" cy="252413"/>
            </a:xfrm>
            <a:prstGeom prst="rect">
              <a:avLst/>
            </a:prstGeom>
            <a:solidFill>
              <a:srgbClr val="68D2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4" name="Freeform 6">
              <a:extLst>
                <a:ext uri="{FF2B5EF4-FFF2-40B4-BE49-F238E27FC236}">
                  <a16:creationId xmlns:a16="http://schemas.microsoft.com/office/drawing/2014/main" id="{E64857AB-8248-4043-A855-B7720DF41FDA}"/>
                </a:ext>
              </a:extLst>
            </p:cNvPr>
            <p:cNvSpPr>
              <a:spLocks noEditPoints="1"/>
            </p:cNvSpPr>
            <p:nvPr/>
          </p:nvSpPr>
          <p:spPr bwMode="auto">
            <a:xfrm>
              <a:off x="2389188" y="3363913"/>
              <a:ext cx="506413" cy="404813"/>
            </a:xfrm>
            <a:custGeom>
              <a:avLst/>
              <a:gdLst>
                <a:gd name="T0" fmla="*/ 64 w 319"/>
                <a:gd name="T1" fmla="*/ 0 h 255"/>
                <a:gd name="T2" fmla="*/ 0 w 319"/>
                <a:gd name="T3" fmla="*/ 0 h 255"/>
                <a:gd name="T4" fmla="*/ 0 w 319"/>
                <a:gd name="T5" fmla="*/ 255 h 255"/>
                <a:gd name="T6" fmla="*/ 319 w 319"/>
                <a:gd name="T7" fmla="*/ 255 h 255"/>
                <a:gd name="T8" fmla="*/ 319 w 319"/>
                <a:gd name="T9" fmla="*/ 0 h 255"/>
                <a:gd name="T10" fmla="*/ 64 w 319"/>
                <a:gd name="T11" fmla="*/ 0 h 255"/>
                <a:gd name="T12" fmla="*/ 64 w 319"/>
                <a:gd name="T13" fmla="*/ 0 h 255"/>
                <a:gd name="T14" fmla="*/ 64 w 319"/>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255">
                  <a:moveTo>
                    <a:pt x="64" y="0"/>
                  </a:moveTo>
                  <a:lnTo>
                    <a:pt x="0" y="0"/>
                  </a:lnTo>
                  <a:lnTo>
                    <a:pt x="0" y="255"/>
                  </a:lnTo>
                  <a:lnTo>
                    <a:pt x="319" y="255"/>
                  </a:lnTo>
                  <a:lnTo>
                    <a:pt x="319" y="0"/>
                  </a:lnTo>
                  <a:lnTo>
                    <a:pt x="64" y="0"/>
                  </a:lnTo>
                  <a:close/>
                  <a:moveTo>
                    <a:pt x="64" y="0"/>
                  </a:moveTo>
                  <a:lnTo>
                    <a:pt x="64" y="0"/>
                  </a:lnTo>
                  <a:close/>
                </a:path>
              </a:pathLst>
            </a:custGeom>
            <a:solidFill>
              <a:srgbClr val="3F4444">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5" name="Freeform 7">
              <a:extLst>
                <a:ext uri="{FF2B5EF4-FFF2-40B4-BE49-F238E27FC236}">
                  <a16:creationId xmlns:a16="http://schemas.microsoft.com/office/drawing/2014/main" id="{66141F1A-B883-4A9B-9311-C02C5AB0D980}"/>
                </a:ext>
              </a:extLst>
            </p:cNvPr>
            <p:cNvSpPr>
              <a:spLocks noEditPoints="1"/>
            </p:cNvSpPr>
            <p:nvPr/>
          </p:nvSpPr>
          <p:spPr bwMode="auto">
            <a:xfrm>
              <a:off x="2389188" y="3363913"/>
              <a:ext cx="506413" cy="404813"/>
            </a:xfrm>
            <a:custGeom>
              <a:avLst/>
              <a:gdLst>
                <a:gd name="T0" fmla="*/ 64 w 319"/>
                <a:gd name="T1" fmla="*/ 0 h 255"/>
                <a:gd name="T2" fmla="*/ 0 w 319"/>
                <a:gd name="T3" fmla="*/ 0 h 255"/>
                <a:gd name="T4" fmla="*/ 0 w 319"/>
                <a:gd name="T5" fmla="*/ 255 h 255"/>
                <a:gd name="T6" fmla="*/ 319 w 319"/>
                <a:gd name="T7" fmla="*/ 255 h 255"/>
                <a:gd name="T8" fmla="*/ 319 w 319"/>
                <a:gd name="T9" fmla="*/ 0 h 255"/>
                <a:gd name="T10" fmla="*/ 64 w 319"/>
                <a:gd name="T11" fmla="*/ 0 h 255"/>
                <a:gd name="T12" fmla="*/ 64 w 319"/>
                <a:gd name="T13" fmla="*/ 0 h 255"/>
                <a:gd name="T14" fmla="*/ 64 w 319"/>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255">
                  <a:moveTo>
                    <a:pt x="64" y="0"/>
                  </a:moveTo>
                  <a:lnTo>
                    <a:pt x="0" y="0"/>
                  </a:lnTo>
                  <a:lnTo>
                    <a:pt x="0" y="255"/>
                  </a:lnTo>
                  <a:lnTo>
                    <a:pt x="319" y="255"/>
                  </a:lnTo>
                  <a:lnTo>
                    <a:pt x="319" y="0"/>
                  </a:lnTo>
                  <a:lnTo>
                    <a:pt x="64" y="0"/>
                  </a:lnTo>
                  <a:moveTo>
                    <a:pt x="64" y="0"/>
                  </a:move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6" name="Freeform 8">
              <a:extLst>
                <a:ext uri="{FF2B5EF4-FFF2-40B4-BE49-F238E27FC236}">
                  <a16:creationId xmlns:a16="http://schemas.microsoft.com/office/drawing/2014/main" id="{9A945E8A-75D0-4567-8688-89B8120254D3}"/>
                </a:ext>
              </a:extLst>
            </p:cNvPr>
            <p:cNvSpPr>
              <a:spLocks noEditPoints="1"/>
            </p:cNvSpPr>
            <p:nvPr/>
          </p:nvSpPr>
          <p:spPr bwMode="auto">
            <a:xfrm>
              <a:off x="2643188" y="2959101"/>
              <a:ext cx="252413" cy="404813"/>
            </a:xfrm>
            <a:custGeom>
              <a:avLst/>
              <a:gdLst>
                <a:gd name="T0" fmla="*/ 95 w 159"/>
                <a:gd name="T1" fmla="*/ 128 h 255"/>
                <a:gd name="T2" fmla="*/ 95 w 159"/>
                <a:gd name="T3" fmla="*/ 255 h 255"/>
                <a:gd name="T4" fmla="*/ 159 w 159"/>
                <a:gd name="T5" fmla="*/ 255 h 255"/>
                <a:gd name="T6" fmla="*/ 159 w 159"/>
                <a:gd name="T7" fmla="*/ 0 h 255"/>
                <a:gd name="T8" fmla="*/ 0 w 159"/>
                <a:gd name="T9" fmla="*/ 0 h 255"/>
                <a:gd name="T10" fmla="*/ 0 w 159"/>
                <a:gd name="T11" fmla="*/ 128 h 255"/>
                <a:gd name="T12" fmla="*/ 95 w 159"/>
                <a:gd name="T13" fmla="*/ 128 h 255"/>
                <a:gd name="T14" fmla="*/ 95 w 159"/>
                <a:gd name="T15" fmla="*/ 128 h 255"/>
                <a:gd name="T16" fmla="*/ 95 w 159"/>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255">
                  <a:moveTo>
                    <a:pt x="95" y="128"/>
                  </a:moveTo>
                  <a:lnTo>
                    <a:pt x="95" y="255"/>
                  </a:lnTo>
                  <a:lnTo>
                    <a:pt x="159" y="255"/>
                  </a:lnTo>
                  <a:lnTo>
                    <a:pt x="159" y="0"/>
                  </a:lnTo>
                  <a:lnTo>
                    <a:pt x="0" y="0"/>
                  </a:lnTo>
                  <a:lnTo>
                    <a:pt x="0" y="128"/>
                  </a:lnTo>
                  <a:lnTo>
                    <a:pt x="95" y="128"/>
                  </a:lnTo>
                  <a:close/>
                  <a:moveTo>
                    <a:pt x="95" y="128"/>
                  </a:moveTo>
                  <a:lnTo>
                    <a:pt x="95" y="128"/>
                  </a:lnTo>
                  <a:close/>
                </a:path>
              </a:pathLst>
            </a:custGeom>
            <a:solidFill>
              <a:srgbClr val="3F4444">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7" name="Freeform 9">
              <a:extLst>
                <a:ext uri="{FF2B5EF4-FFF2-40B4-BE49-F238E27FC236}">
                  <a16:creationId xmlns:a16="http://schemas.microsoft.com/office/drawing/2014/main" id="{15842D21-DBE0-4489-B56D-4940BE4256D3}"/>
                </a:ext>
              </a:extLst>
            </p:cNvPr>
            <p:cNvSpPr>
              <a:spLocks noEditPoints="1"/>
            </p:cNvSpPr>
            <p:nvPr/>
          </p:nvSpPr>
          <p:spPr bwMode="auto">
            <a:xfrm>
              <a:off x="2643188" y="2959101"/>
              <a:ext cx="252413" cy="404813"/>
            </a:xfrm>
            <a:custGeom>
              <a:avLst/>
              <a:gdLst>
                <a:gd name="T0" fmla="*/ 95 w 159"/>
                <a:gd name="T1" fmla="*/ 128 h 255"/>
                <a:gd name="T2" fmla="*/ 95 w 159"/>
                <a:gd name="T3" fmla="*/ 255 h 255"/>
                <a:gd name="T4" fmla="*/ 159 w 159"/>
                <a:gd name="T5" fmla="*/ 255 h 255"/>
                <a:gd name="T6" fmla="*/ 159 w 159"/>
                <a:gd name="T7" fmla="*/ 0 h 255"/>
                <a:gd name="T8" fmla="*/ 0 w 159"/>
                <a:gd name="T9" fmla="*/ 0 h 255"/>
                <a:gd name="T10" fmla="*/ 0 w 159"/>
                <a:gd name="T11" fmla="*/ 128 h 255"/>
                <a:gd name="T12" fmla="*/ 95 w 159"/>
                <a:gd name="T13" fmla="*/ 128 h 255"/>
                <a:gd name="T14" fmla="*/ 95 w 159"/>
                <a:gd name="T15" fmla="*/ 128 h 255"/>
                <a:gd name="T16" fmla="*/ 95 w 159"/>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255">
                  <a:moveTo>
                    <a:pt x="95" y="128"/>
                  </a:moveTo>
                  <a:lnTo>
                    <a:pt x="95" y="255"/>
                  </a:lnTo>
                  <a:lnTo>
                    <a:pt x="159" y="255"/>
                  </a:lnTo>
                  <a:lnTo>
                    <a:pt x="159" y="0"/>
                  </a:lnTo>
                  <a:lnTo>
                    <a:pt x="0" y="0"/>
                  </a:lnTo>
                  <a:lnTo>
                    <a:pt x="0" y="128"/>
                  </a:lnTo>
                  <a:lnTo>
                    <a:pt x="95" y="128"/>
                  </a:lnTo>
                  <a:moveTo>
                    <a:pt x="95" y="128"/>
                  </a:moveTo>
                  <a:lnTo>
                    <a:pt x="95"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8" name="Freeform 10">
              <a:extLst>
                <a:ext uri="{FF2B5EF4-FFF2-40B4-BE49-F238E27FC236}">
                  <a16:creationId xmlns:a16="http://schemas.microsoft.com/office/drawing/2014/main" id="{95078B82-F215-49F6-973D-4C787AA74AB8}"/>
                </a:ext>
              </a:extLst>
            </p:cNvPr>
            <p:cNvSpPr>
              <a:spLocks noEditPoints="1"/>
            </p:cNvSpPr>
            <p:nvPr/>
          </p:nvSpPr>
          <p:spPr bwMode="auto">
            <a:xfrm>
              <a:off x="2389188" y="2959101"/>
              <a:ext cx="254000" cy="404813"/>
            </a:xfrm>
            <a:custGeom>
              <a:avLst/>
              <a:gdLst>
                <a:gd name="T0" fmla="*/ 160 w 160"/>
                <a:gd name="T1" fmla="*/ 128 h 255"/>
                <a:gd name="T2" fmla="*/ 160 w 160"/>
                <a:gd name="T3" fmla="*/ 0 h 255"/>
                <a:gd name="T4" fmla="*/ 0 w 160"/>
                <a:gd name="T5" fmla="*/ 0 h 255"/>
                <a:gd name="T6" fmla="*/ 0 w 160"/>
                <a:gd name="T7" fmla="*/ 255 h 255"/>
                <a:gd name="T8" fmla="*/ 64 w 160"/>
                <a:gd name="T9" fmla="*/ 255 h 255"/>
                <a:gd name="T10" fmla="*/ 64 w 160"/>
                <a:gd name="T11" fmla="*/ 128 h 255"/>
                <a:gd name="T12" fmla="*/ 160 w 160"/>
                <a:gd name="T13" fmla="*/ 128 h 255"/>
                <a:gd name="T14" fmla="*/ 160 w 160"/>
                <a:gd name="T15" fmla="*/ 128 h 255"/>
                <a:gd name="T16" fmla="*/ 160 w 160"/>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255">
                  <a:moveTo>
                    <a:pt x="160" y="128"/>
                  </a:moveTo>
                  <a:lnTo>
                    <a:pt x="160" y="0"/>
                  </a:lnTo>
                  <a:lnTo>
                    <a:pt x="0" y="0"/>
                  </a:lnTo>
                  <a:lnTo>
                    <a:pt x="0" y="255"/>
                  </a:lnTo>
                  <a:lnTo>
                    <a:pt x="64" y="255"/>
                  </a:lnTo>
                  <a:lnTo>
                    <a:pt x="64" y="128"/>
                  </a:lnTo>
                  <a:lnTo>
                    <a:pt x="160" y="128"/>
                  </a:lnTo>
                  <a:close/>
                  <a:moveTo>
                    <a:pt x="160" y="128"/>
                  </a:moveTo>
                  <a:lnTo>
                    <a:pt x="160" y="128"/>
                  </a:lnTo>
                  <a:close/>
                </a:path>
              </a:pathLst>
            </a:custGeom>
            <a:solidFill>
              <a:srgbClr val="3F4444">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9" name="Freeform 11">
              <a:extLst>
                <a:ext uri="{FF2B5EF4-FFF2-40B4-BE49-F238E27FC236}">
                  <a16:creationId xmlns:a16="http://schemas.microsoft.com/office/drawing/2014/main" id="{2A40AC7C-451E-4534-BA6B-2AB97BB429A4}"/>
                </a:ext>
              </a:extLst>
            </p:cNvPr>
            <p:cNvSpPr>
              <a:spLocks noEditPoints="1"/>
            </p:cNvSpPr>
            <p:nvPr/>
          </p:nvSpPr>
          <p:spPr bwMode="auto">
            <a:xfrm>
              <a:off x="2389188" y="2959101"/>
              <a:ext cx="254000" cy="404813"/>
            </a:xfrm>
            <a:custGeom>
              <a:avLst/>
              <a:gdLst>
                <a:gd name="T0" fmla="*/ 160 w 160"/>
                <a:gd name="T1" fmla="*/ 128 h 255"/>
                <a:gd name="T2" fmla="*/ 160 w 160"/>
                <a:gd name="T3" fmla="*/ 0 h 255"/>
                <a:gd name="T4" fmla="*/ 0 w 160"/>
                <a:gd name="T5" fmla="*/ 0 h 255"/>
                <a:gd name="T6" fmla="*/ 0 w 160"/>
                <a:gd name="T7" fmla="*/ 255 h 255"/>
                <a:gd name="T8" fmla="*/ 64 w 160"/>
                <a:gd name="T9" fmla="*/ 255 h 255"/>
                <a:gd name="T10" fmla="*/ 64 w 160"/>
                <a:gd name="T11" fmla="*/ 128 h 255"/>
                <a:gd name="T12" fmla="*/ 160 w 160"/>
                <a:gd name="T13" fmla="*/ 128 h 255"/>
                <a:gd name="T14" fmla="*/ 160 w 160"/>
                <a:gd name="T15" fmla="*/ 128 h 255"/>
                <a:gd name="T16" fmla="*/ 160 w 160"/>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255">
                  <a:moveTo>
                    <a:pt x="160" y="128"/>
                  </a:moveTo>
                  <a:lnTo>
                    <a:pt x="160" y="0"/>
                  </a:lnTo>
                  <a:lnTo>
                    <a:pt x="0" y="0"/>
                  </a:lnTo>
                  <a:lnTo>
                    <a:pt x="0" y="255"/>
                  </a:lnTo>
                  <a:lnTo>
                    <a:pt x="64" y="255"/>
                  </a:lnTo>
                  <a:lnTo>
                    <a:pt x="64" y="128"/>
                  </a:lnTo>
                  <a:lnTo>
                    <a:pt x="160" y="128"/>
                  </a:lnTo>
                  <a:moveTo>
                    <a:pt x="160" y="128"/>
                  </a:moveTo>
                  <a:lnTo>
                    <a:pt x="160"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0" name="Rectangle 19">
              <a:extLst>
                <a:ext uri="{FF2B5EF4-FFF2-40B4-BE49-F238E27FC236}">
                  <a16:creationId xmlns:a16="http://schemas.microsoft.com/office/drawing/2014/main" id="{DC921D51-1E58-4B78-80F7-1D519A3529B8}"/>
                </a:ext>
              </a:extLst>
            </p:cNvPr>
            <p:cNvSpPr>
              <a:spLocks noChangeArrowheads="1"/>
            </p:cNvSpPr>
            <p:nvPr/>
          </p:nvSpPr>
          <p:spPr bwMode="auto">
            <a:xfrm>
              <a:off x="2490788" y="3162301"/>
              <a:ext cx="152400" cy="20161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1" name="Rectangle 20">
              <a:extLst>
                <a:ext uri="{FF2B5EF4-FFF2-40B4-BE49-F238E27FC236}">
                  <a16:creationId xmlns:a16="http://schemas.microsoft.com/office/drawing/2014/main" id="{B5831444-EB61-462D-9ABA-EE5BB3EB6DA2}"/>
                </a:ext>
              </a:extLst>
            </p:cNvPr>
            <p:cNvSpPr>
              <a:spLocks noChangeArrowheads="1"/>
            </p:cNvSpPr>
            <p:nvPr/>
          </p:nvSpPr>
          <p:spPr bwMode="auto">
            <a:xfrm>
              <a:off x="2643188" y="3162301"/>
              <a:ext cx="150813" cy="2016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2" name="Freeform 14">
              <a:extLst>
                <a:ext uri="{FF2B5EF4-FFF2-40B4-BE49-F238E27FC236}">
                  <a16:creationId xmlns:a16="http://schemas.microsoft.com/office/drawing/2014/main" id="{C2377F5D-D721-4F3B-9FA4-44B5B6F506C9}"/>
                </a:ext>
              </a:extLst>
            </p:cNvPr>
            <p:cNvSpPr>
              <a:spLocks noEditPoints="1"/>
            </p:cNvSpPr>
            <p:nvPr/>
          </p:nvSpPr>
          <p:spPr bwMode="auto">
            <a:xfrm>
              <a:off x="2389188" y="3768726"/>
              <a:ext cx="254000" cy="406400"/>
            </a:xfrm>
            <a:custGeom>
              <a:avLst/>
              <a:gdLst>
                <a:gd name="T0" fmla="*/ 128 w 320"/>
                <a:gd name="T1" fmla="*/ 192 h 512"/>
                <a:gd name="T2" fmla="*/ 128 w 320"/>
                <a:gd name="T3" fmla="*/ 0 h 512"/>
                <a:gd name="T4" fmla="*/ 0 w 320"/>
                <a:gd name="T5" fmla="*/ 0 h 512"/>
                <a:gd name="T6" fmla="*/ 0 w 320"/>
                <a:gd name="T7" fmla="*/ 192 h 512"/>
                <a:gd name="T8" fmla="*/ 320 w 320"/>
                <a:gd name="T9" fmla="*/ 512 h 512"/>
                <a:gd name="T10" fmla="*/ 320 w 320"/>
                <a:gd name="T11" fmla="*/ 384 h 512"/>
                <a:gd name="T12" fmla="*/ 128 w 320"/>
                <a:gd name="T13" fmla="*/ 192 h 512"/>
                <a:gd name="T14" fmla="*/ 128 w 320"/>
                <a:gd name="T15" fmla="*/ 192 h 512"/>
                <a:gd name="T16" fmla="*/ 128 w 320"/>
                <a:gd name="T17" fmla="*/ 19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512">
                  <a:moveTo>
                    <a:pt x="128" y="192"/>
                  </a:moveTo>
                  <a:cubicBezTo>
                    <a:pt x="128" y="0"/>
                    <a:pt x="128" y="0"/>
                    <a:pt x="128" y="0"/>
                  </a:cubicBezTo>
                  <a:cubicBezTo>
                    <a:pt x="0" y="0"/>
                    <a:pt x="0" y="0"/>
                    <a:pt x="0" y="0"/>
                  </a:cubicBezTo>
                  <a:cubicBezTo>
                    <a:pt x="0" y="192"/>
                    <a:pt x="0" y="192"/>
                    <a:pt x="0" y="192"/>
                  </a:cubicBezTo>
                  <a:cubicBezTo>
                    <a:pt x="0" y="369"/>
                    <a:pt x="143" y="512"/>
                    <a:pt x="320" y="512"/>
                  </a:cubicBezTo>
                  <a:cubicBezTo>
                    <a:pt x="320" y="384"/>
                    <a:pt x="320" y="384"/>
                    <a:pt x="320" y="384"/>
                  </a:cubicBezTo>
                  <a:cubicBezTo>
                    <a:pt x="214" y="384"/>
                    <a:pt x="128" y="298"/>
                    <a:pt x="128" y="192"/>
                  </a:cubicBezTo>
                  <a:close/>
                  <a:moveTo>
                    <a:pt x="128" y="192"/>
                  </a:moveTo>
                  <a:cubicBezTo>
                    <a:pt x="128" y="192"/>
                    <a:pt x="128" y="192"/>
                    <a:pt x="128" y="192"/>
                  </a:cubicBezTo>
                </a:path>
              </a:pathLst>
            </a:custGeom>
            <a:solidFill>
              <a:srgbClr val="3F4444">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3" name="Freeform 15">
              <a:extLst>
                <a:ext uri="{FF2B5EF4-FFF2-40B4-BE49-F238E27FC236}">
                  <a16:creationId xmlns:a16="http://schemas.microsoft.com/office/drawing/2014/main" id="{CFC4973D-AAF4-4985-8249-596C9B266A61}"/>
                </a:ext>
              </a:extLst>
            </p:cNvPr>
            <p:cNvSpPr>
              <a:spLocks noEditPoints="1"/>
            </p:cNvSpPr>
            <p:nvPr/>
          </p:nvSpPr>
          <p:spPr bwMode="auto">
            <a:xfrm>
              <a:off x="2643188" y="3768726"/>
              <a:ext cx="252413" cy="406400"/>
            </a:xfrm>
            <a:custGeom>
              <a:avLst/>
              <a:gdLst>
                <a:gd name="T0" fmla="*/ 0 w 320"/>
                <a:gd name="T1" fmla="*/ 384 h 512"/>
                <a:gd name="T2" fmla="*/ 0 w 320"/>
                <a:gd name="T3" fmla="*/ 512 h 512"/>
                <a:gd name="T4" fmla="*/ 320 w 320"/>
                <a:gd name="T5" fmla="*/ 192 h 512"/>
                <a:gd name="T6" fmla="*/ 320 w 320"/>
                <a:gd name="T7" fmla="*/ 0 h 512"/>
                <a:gd name="T8" fmla="*/ 192 w 320"/>
                <a:gd name="T9" fmla="*/ 0 h 512"/>
                <a:gd name="T10" fmla="*/ 192 w 320"/>
                <a:gd name="T11" fmla="*/ 192 h 512"/>
                <a:gd name="T12" fmla="*/ 0 w 320"/>
                <a:gd name="T13" fmla="*/ 384 h 512"/>
                <a:gd name="T14" fmla="*/ 0 w 320"/>
                <a:gd name="T15" fmla="*/ 384 h 512"/>
                <a:gd name="T16" fmla="*/ 0 w 320"/>
                <a:gd name="T17"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512">
                  <a:moveTo>
                    <a:pt x="0" y="384"/>
                  </a:moveTo>
                  <a:cubicBezTo>
                    <a:pt x="0" y="512"/>
                    <a:pt x="0" y="512"/>
                    <a:pt x="0" y="512"/>
                  </a:cubicBezTo>
                  <a:cubicBezTo>
                    <a:pt x="177" y="512"/>
                    <a:pt x="320" y="369"/>
                    <a:pt x="320" y="192"/>
                  </a:cubicBezTo>
                  <a:cubicBezTo>
                    <a:pt x="320" y="0"/>
                    <a:pt x="320" y="0"/>
                    <a:pt x="320" y="0"/>
                  </a:cubicBezTo>
                  <a:cubicBezTo>
                    <a:pt x="192" y="0"/>
                    <a:pt x="192" y="0"/>
                    <a:pt x="192" y="0"/>
                  </a:cubicBezTo>
                  <a:cubicBezTo>
                    <a:pt x="192" y="192"/>
                    <a:pt x="192" y="192"/>
                    <a:pt x="192" y="192"/>
                  </a:cubicBezTo>
                  <a:cubicBezTo>
                    <a:pt x="192" y="298"/>
                    <a:pt x="106" y="384"/>
                    <a:pt x="0" y="384"/>
                  </a:cubicBezTo>
                  <a:close/>
                  <a:moveTo>
                    <a:pt x="0" y="384"/>
                  </a:moveTo>
                  <a:cubicBezTo>
                    <a:pt x="0" y="384"/>
                    <a:pt x="0" y="384"/>
                    <a:pt x="0" y="384"/>
                  </a:cubicBezTo>
                </a:path>
              </a:pathLst>
            </a:custGeom>
            <a:solidFill>
              <a:srgbClr val="3F4444">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4" name="Freeform 16">
              <a:extLst>
                <a:ext uri="{FF2B5EF4-FFF2-40B4-BE49-F238E27FC236}">
                  <a16:creationId xmlns:a16="http://schemas.microsoft.com/office/drawing/2014/main" id="{31BFB71D-F217-4BF0-9C62-89F9A148B5E4}"/>
                </a:ext>
              </a:extLst>
            </p:cNvPr>
            <p:cNvSpPr>
              <a:spLocks noEditPoints="1"/>
            </p:cNvSpPr>
            <p:nvPr/>
          </p:nvSpPr>
          <p:spPr bwMode="auto">
            <a:xfrm>
              <a:off x="2490788" y="3768726"/>
              <a:ext cx="152400" cy="304800"/>
            </a:xfrm>
            <a:custGeom>
              <a:avLst/>
              <a:gdLst>
                <a:gd name="T0" fmla="*/ 0 w 192"/>
                <a:gd name="T1" fmla="*/ 192 h 384"/>
                <a:gd name="T2" fmla="*/ 192 w 192"/>
                <a:gd name="T3" fmla="*/ 384 h 384"/>
                <a:gd name="T4" fmla="*/ 192 w 192"/>
                <a:gd name="T5" fmla="*/ 0 h 384"/>
                <a:gd name="T6" fmla="*/ 0 w 192"/>
                <a:gd name="T7" fmla="*/ 0 h 384"/>
                <a:gd name="T8" fmla="*/ 0 w 192"/>
                <a:gd name="T9" fmla="*/ 192 h 384"/>
                <a:gd name="T10" fmla="*/ 0 w 192"/>
                <a:gd name="T11" fmla="*/ 192 h 384"/>
                <a:gd name="T12" fmla="*/ 0 w 192"/>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192" h="384">
                  <a:moveTo>
                    <a:pt x="0" y="192"/>
                  </a:moveTo>
                  <a:cubicBezTo>
                    <a:pt x="0" y="298"/>
                    <a:pt x="86" y="384"/>
                    <a:pt x="192" y="384"/>
                  </a:cubicBezTo>
                  <a:cubicBezTo>
                    <a:pt x="192" y="0"/>
                    <a:pt x="192" y="0"/>
                    <a:pt x="192" y="0"/>
                  </a:cubicBezTo>
                  <a:cubicBezTo>
                    <a:pt x="0" y="0"/>
                    <a:pt x="0" y="0"/>
                    <a:pt x="0" y="0"/>
                  </a:cubicBezTo>
                  <a:lnTo>
                    <a:pt x="0" y="192"/>
                  </a:lnTo>
                  <a:close/>
                  <a:moveTo>
                    <a:pt x="0" y="192"/>
                  </a:moveTo>
                  <a:cubicBezTo>
                    <a:pt x="0" y="192"/>
                    <a:pt x="0" y="192"/>
                    <a:pt x="0" y="192"/>
                  </a:cubicBezTo>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5" name="Freeform 17">
              <a:extLst>
                <a:ext uri="{FF2B5EF4-FFF2-40B4-BE49-F238E27FC236}">
                  <a16:creationId xmlns:a16="http://schemas.microsoft.com/office/drawing/2014/main" id="{F62741DF-E00B-4BC7-B9B9-1C4EB60AB247}"/>
                </a:ext>
              </a:extLst>
            </p:cNvPr>
            <p:cNvSpPr>
              <a:spLocks noEditPoints="1"/>
            </p:cNvSpPr>
            <p:nvPr/>
          </p:nvSpPr>
          <p:spPr bwMode="auto">
            <a:xfrm>
              <a:off x="2643188" y="3768726"/>
              <a:ext cx="150813" cy="304800"/>
            </a:xfrm>
            <a:custGeom>
              <a:avLst/>
              <a:gdLst>
                <a:gd name="T0" fmla="*/ 192 w 192"/>
                <a:gd name="T1" fmla="*/ 192 h 384"/>
                <a:gd name="T2" fmla="*/ 192 w 192"/>
                <a:gd name="T3" fmla="*/ 0 h 384"/>
                <a:gd name="T4" fmla="*/ 0 w 192"/>
                <a:gd name="T5" fmla="*/ 0 h 384"/>
                <a:gd name="T6" fmla="*/ 0 w 192"/>
                <a:gd name="T7" fmla="*/ 384 h 384"/>
                <a:gd name="T8" fmla="*/ 192 w 192"/>
                <a:gd name="T9" fmla="*/ 192 h 384"/>
                <a:gd name="T10" fmla="*/ 192 w 192"/>
                <a:gd name="T11" fmla="*/ 192 h 384"/>
                <a:gd name="T12" fmla="*/ 192 w 192"/>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192" h="384">
                  <a:moveTo>
                    <a:pt x="192" y="192"/>
                  </a:moveTo>
                  <a:cubicBezTo>
                    <a:pt x="192" y="0"/>
                    <a:pt x="192" y="0"/>
                    <a:pt x="192" y="0"/>
                  </a:cubicBezTo>
                  <a:cubicBezTo>
                    <a:pt x="0" y="0"/>
                    <a:pt x="0" y="0"/>
                    <a:pt x="0" y="0"/>
                  </a:cubicBezTo>
                  <a:cubicBezTo>
                    <a:pt x="0" y="384"/>
                    <a:pt x="0" y="384"/>
                    <a:pt x="0" y="384"/>
                  </a:cubicBezTo>
                  <a:cubicBezTo>
                    <a:pt x="106" y="384"/>
                    <a:pt x="192" y="298"/>
                    <a:pt x="192" y="192"/>
                  </a:cubicBezTo>
                  <a:close/>
                  <a:moveTo>
                    <a:pt x="192" y="192"/>
                  </a:moveTo>
                  <a:cubicBezTo>
                    <a:pt x="192" y="192"/>
                    <a:pt x="192" y="192"/>
                    <a:pt x="192" y="192"/>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6" name="Rectangle 25">
              <a:extLst>
                <a:ext uri="{FF2B5EF4-FFF2-40B4-BE49-F238E27FC236}">
                  <a16:creationId xmlns:a16="http://schemas.microsoft.com/office/drawing/2014/main" id="{ABBE16AF-4188-455F-846D-FEBA6DB30F45}"/>
                </a:ext>
              </a:extLst>
            </p:cNvPr>
            <p:cNvSpPr>
              <a:spLocks noChangeArrowheads="1"/>
            </p:cNvSpPr>
            <p:nvPr/>
          </p:nvSpPr>
          <p:spPr bwMode="auto">
            <a:xfrm>
              <a:off x="2617788" y="3440113"/>
              <a:ext cx="49213" cy="254000"/>
            </a:xfrm>
            <a:prstGeom prst="rect">
              <a:avLst/>
            </a:prstGeom>
            <a:solidFill>
              <a:srgbClr val="3F4444">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7" name="Rectangle 26">
              <a:extLst>
                <a:ext uri="{FF2B5EF4-FFF2-40B4-BE49-F238E27FC236}">
                  <a16:creationId xmlns:a16="http://schemas.microsoft.com/office/drawing/2014/main" id="{30B57E93-FA21-42CA-8A86-2AFEDF6C09B5}"/>
                </a:ext>
              </a:extLst>
            </p:cNvPr>
            <p:cNvSpPr>
              <a:spLocks noChangeArrowheads="1"/>
            </p:cNvSpPr>
            <p:nvPr/>
          </p:nvSpPr>
          <p:spPr bwMode="auto">
            <a:xfrm>
              <a:off x="2490788" y="3440113"/>
              <a:ext cx="50800" cy="254000"/>
            </a:xfrm>
            <a:prstGeom prst="rect">
              <a:avLst/>
            </a:prstGeom>
            <a:solidFill>
              <a:srgbClr val="3F4444">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8" name="Rectangle 27">
              <a:extLst>
                <a:ext uri="{FF2B5EF4-FFF2-40B4-BE49-F238E27FC236}">
                  <a16:creationId xmlns:a16="http://schemas.microsoft.com/office/drawing/2014/main" id="{4CCAD20E-4CF6-4C04-A7FC-B20EA029E6EF}"/>
                </a:ext>
              </a:extLst>
            </p:cNvPr>
            <p:cNvSpPr>
              <a:spLocks noChangeArrowheads="1"/>
            </p:cNvSpPr>
            <p:nvPr/>
          </p:nvSpPr>
          <p:spPr bwMode="auto">
            <a:xfrm>
              <a:off x="2743200" y="3440113"/>
              <a:ext cx="50800" cy="254000"/>
            </a:xfrm>
            <a:prstGeom prst="rect">
              <a:avLst/>
            </a:prstGeom>
            <a:solidFill>
              <a:srgbClr val="3F4444">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29" name="Freeform 21">
              <a:extLst>
                <a:ext uri="{FF2B5EF4-FFF2-40B4-BE49-F238E27FC236}">
                  <a16:creationId xmlns:a16="http://schemas.microsoft.com/office/drawing/2014/main" id="{DB02EDA0-C559-4F6F-A841-3B7C80E6BD8F}"/>
                </a:ext>
              </a:extLst>
            </p:cNvPr>
            <p:cNvSpPr>
              <a:spLocks noEditPoints="1"/>
            </p:cNvSpPr>
            <p:nvPr/>
          </p:nvSpPr>
          <p:spPr bwMode="auto">
            <a:xfrm>
              <a:off x="2617788" y="2755901"/>
              <a:ext cx="49213"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0" name="Freeform 22">
              <a:extLst>
                <a:ext uri="{FF2B5EF4-FFF2-40B4-BE49-F238E27FC236}">
                  <a16:creationId xmlns:a16="http://schemas.microsoft.com/office/drawing/2014/main" id="{E6BB4917-60BD-493F-B857-0EAD1506A877}"/>
                </a:ext>
              </a:extLst>
            </p:cNvPr>
            <p:cNvSpPr>
              <a:spLocks noEditPoints="1"/>
            </p:cNvSpPr>
            <p:nvPr/>
          </p:nvSpPr>
          <p:spPr bwMode="auto">
            <a:xfrm>
              <a:off x="2717800"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1" name="Freeform 23">
              <a:extLst>
                <a:ext uri="{FF2B5EF4-FFF2-40B4-BE49-F238E27FC236}">
                  <a16:creationId xmlns:a16="http://schemas.microsoft.com/office/drawing/2014/main" id="{7671F847-9115-4DEF-8B5B-C155682F2232}"/>
                </a:ext>
              </a:extLst>
            </p:cNvPr>
            <p:cNvSpPr>
              <a:spLocks noEditPoints="1"/>
            </p:cNvSpPr>
            <p:nvPr/>
          </p:nvSpPr>
          <p:spPr bwMode="auto">
            <a:xfrm>
              <a:off x="2414588"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2" name="Freeform 24">
              <a:extLst>
                <a:ext uri="{FF2B5EF4-FFF2-40B4-BE49-F238E27FC236}">
                  <a16:creationId xmlns:a16="http://schemas.microsoft.com/office/drawing/2014/main" id="{2661A604-D916-40C7-AB5A-3F7B164BD637}"/>
                </a:ext>
              </a:extLst>
            </p:cNvPr>
            <p:cNvSpPr>
              <a:spLocks noEditPoints="1"/>
            </p:cNvSpPr>
            <p:nvPr/>
          </p:nvSpPr>
          <p:spPr bwMode="auto">
            <a:xfrm>
              <a:off x="2516188"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3" name="Freeform 25">
              <a:extLst>
                <a:ext uri="{FF2B5EF4-FFF2-40B4-BE49-F238E27FC236}">
                  <a16:creationId xmlns:a16="http://schemas.microsoft.com/office/drawing/2014/main" id="{278B5EA8-96DE-40DC-B5BF-D2105514E45A}"/>
                </a:ext>
              </a:extLst>
            </p:cNvPr>
            <p:cNvSpPr>
              <a:spLocks noEditPoints="1"/>
            </p:cNvSpPr>
            <p:nvPr/>
          </p:nvSpPr>
          <p:spPr bwMode="auto">
            <a:xfrm>
              <a:off x="2819400"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grpSp>
      <p:grpSp>
        <p:nvGrpSpPr>
          <p:cNvPr id="52" name="Group 51">
            <a:extLst>
              <a:ext uri="{FF2B5EF4-FFF2-40B4-BE49-F238E27FC236}">
                <a16:creationId xmlns:a16="http://schemas.microsoft.com/office/drawing/2014/main" id="{20F08B8D-77C5-48DD-8E94-EAABE83485D9}"/>
              </a:ext>
            </a:extLst>
          </p:cNvPr>
          <p:cNvGrpSpPr/>
          <p:nvPr/>
        </p:nvGrpSpPr>
        <p:grpSpPr>
          <a:xfrm>
            <a:off x="9253113" y="3100232"/>
            <a:ext cx="645044" cy="652088"/>
            <a:chOff x="1717675" y="2482851"/>
            <a:chExt cx="959645" cy="998537"/>
          </a:xfrm>
          <a:effectLst/>
        </p:grpSpPr>
        <p:sp>
          <p:nvSpPr>
            <p:cNvPr id="53" name="Freeform 50">
              <a:extLst>
                <a:ext uri="{FF2B5EF4-FFF2-40B4-BE49-F238E27FC236}">
                  <a16:creationId xmlns:a16="http://schemas.microsoft.com/office/drawing/2014/main" id="{6AAEBE88-AAAE-4C77-A7A4-0B8502BC8627}"/>
                </a:ext>
              </a:extLst>
            </p:cNvPr>
            <p:cNvSpPr>
              <a:spLocks/>
            </p:cNvSpPr>
            <p:nvPr/>
          </p:nvSpPr>
          <p:spPr bwMode="auto">
            <a:xfrm>
              <a:off x="1725612" y="2495550"/>
              <a:ext cx="941388" cy="962024"/>
            </a:xfrm>
            <a:custGeom>
              <a:avLst/>
              <a:gdLst>
                <a:gd name="T0" fmla="*/ 984 w 2260"/>
                <a:gd name="T1" fmla="*/ 12 h 2304"/>
                <a:gd name="T2" fmla="*/ 584 w 2260"/>
                <a:gd name="T3" fmla="*/ 168 h 2304"/>
                <a:gd name="T4" fmla="*/ 304 w 2260"/>
                <a:gd name="T5" fmla="*/ 380 h 2304"/>
                <a:gd name="T6" fmla="*/ 248 w 2260"/>
                <a:gd name="T7" fmla="*/ 612 h 2304"/>
                <a:gd name="T8" fmla="*/ 196 w 2260"/>
                <a:gd name="T9" fmla="*/ 924 h 2304"/>
                <a:gd name="T10" fmla="*/ 112 w 2260"/>
                <a:gd name="T11" fmla="*/ 1188 h 2304"/>
                <a:gd name="T12" fmla="*/ 40 w 2260"/>
                <a:gd name="T13" fmla="*/ 1556 h 2304"/>
                <a:gd name="T14" fmla="*/ 284 w 2260"/>
                <a:gd name="T15" fmla="*/ 1980 h 2304"/>
                <a:gd name="T16" fmla="*/ 388 w 2260"/>
                <a:gd name="T17" fmla="*/ 2080 h 2304"/>
                <a:gd name="T18" fmla="*/ 580 w 2260"/>
                <a:gd name="T19" fmla="*/ 2256 h 2304"/>
                <a:gd name="T20" fmla="*/ 892 w 2260"/>
                <a:gd name="T21" fmla="*/ 2248 h 2304"/>
                <a:gd name="T22" fmla="*/ 1240 w 2260"/>
                <a:gd name="T23" fmla="*/ 2184 h 2304"/>
                <a:gd name="T24" fmla="*/ 1740 w 2260"/>
                <a:gd name="T25" fmla="*/ 2140 h 2304"/>
                <a:gd name="T26" fmla="*/ 1868 w 2260"/>
                <a:gd name="T27" fmla="*/ 1980 h 2304"/>
                <a:gd name="T28" fmla="*/ 1988 w 2260"/>
                <a:gd name="T29" fmla="*/ 1780 h 2304"/>
                <a:gd name="T30" fmla="*/ 2160 w 2260"/>
                <a:gd name="T31" fmla="*/ 1420 h 2304"/>
                <a:gd name="T32" fmla="*/ 2176 w 2260"/>
                <a:gd name="T33" fmla="*/ 1216 h 2304"/>
                <a:gd name="T34" fmla="*/ 2228 w 2260"/>
                <a:gd name="T35" fmla="*/ 952 h 2304"/>
                <a:gd name="T36" fmla="*/ 1972 w 2260"/>
                <a:gd name="T37" fmla="*/ 528 h 2304"/>
                <a:gd name="T38" fmla="*/ 1536 w 2260"/>
                <a:gd name="T39" fmla="*/ 272 h 2304"/>
                <a:gd name="T40" fmla="*/ 1496 w 2260"/>
                <a:gd name="T41" fmla="*/ 268 h 2304"/>
                <a:gd name="T42" fmla="*/ 1188 w 2260"/>
                <a:gd name="T43" fmla="*/ 28 h 2304"/>
                <a:gd name="T44" fmla="*/ 984 w 2260"/>
                <a:gd name="T45" fmla="*/ 12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60" h="2304">
                  <a:moveTo>
                    <a:pt x="984" y="12"/>
                  </a:moveTo>
                  <a:cubicBezTo>
                    <a:pt x="984" y="12"/>
                    <a:pt x="740" y="56"/>
                    <a:pt x="584" y="168"/>
                  </a:cubicBezTo>
                  <a:cubicBezTo>
                    <a:pt x="428" y="280"/>
                    <a:pt x="336" y="296"/>
                    <a:pt x="304" y="380"/>
                  </a:cubicBezTo>
                  <a:cubicBezTo>
                    <a:pt x="272" y="464"/>
                    <a:pt x="248" y="612"/>
                    <a:pt x="248" y="612"/>
                  </a:cubicBezTo>
                  <a:cubicBezTo>
                    <a:pt x="248" y="612"/>
                    <a:pt x="204" y="820"/>
                    <a:pt x="196" y="924"/>
                  </a:cubicBezTo>
                  <a:cubicBezTo>
                    <a:pt x="188" y="1028"/>
                    <a:pt x="112" y="1188"/>
                    <a:pt x="112" y="1188"/>
                  </a:cubicBezTo>
                  <a:cubicBezTo>
                    <a:pt x="112" y="1188"/>
                    <a:pt x="0" y="1336"/>
                    <a:pt x="40" y="1556"/>
                  </a:cubicBezTo>
                  <a:cubicBezTo>
                    <a:pt x="80" y="1776"/>
                    <a:pt x="284" y="1980"/>
                    <a:pt x="284" y="1980"/>
                  </a:cubicBezTo>
                  <a:cubicBezTo>
                    <a:pt x="388" y="2080"/>
                    <a:pt x="388" y="2080"/>
                    <a:pt x="388" y="2080"/>
                  </a:cubicBezTo>
                  <a:cubicBezTo>
                    <a:pt x="388" y="2080"/>
                    <a:pt x="516" y="2244"/>
                    <a:pt x="580" y="2256"/>
                  </a:cubicBezTo>
                  <a:cubicBezTo>
                    <a:pt x="644" y="2268"/>
                    <a:pt x="744" y="2304"/>
                    <a:pt x="892" y="2248"/>
                  </a:cubicBezTo>
                  <a:cubicBezTo>
                    <a:pt x="1040" y="2192"/>
                    <a:pt x="1136" y="2172"/>
                    <a:pt x="1240" y="2184"/>
                  </a:cubicBezTo>
                  <a:cubicBezTo>
                    <a:pt x="1344" y="2196"/>
                    <a:pt x="1656" y="2220"/>
                    <a:pt x="1740" y="2140"/>
                  </a:cubicBezTo>
                  <a:cubicBezTo>
                    <a:pt x="1824" y="2060"/>
                    <a:pt x="1856" y="2016"/>
                    <a:pt x="1868" y="1980"/>
                  </a:cubicBezTo>
                  <a:cubicBezTo>
                    <a:pt x="1880" y="1944"/>
                    <a:pt x="1952" y="1808"/>
                    <a:pt x="1988" y="1780"/>
                  </a:cubicBezTo>
                  <a:cubicBezTo>
                    <a:pt x="2024" y="1752"/>
                    <a:pt x="2148" y="1612"/>
                    <a:pt x="2160" y="1420"/>
                  </a:cubicBezTo>
                  <a:cubicBezTo>
                    <a:pt x="2172" y="1228"/>
                    <a:pt x="2176" y="1216"/>
                    <a:pt x="2176" y="1216"/>
                  </a:cubicBezTo>
                  <a:cubicBezTo>
                    <a:pt x="2176" y="1216"/>
                    <a:pt x="2260" y="1092"/>
                    <a:pt x="2228" y="952"/>
                  </a:cubicBezTo>
                  <a:cubicBezTo>
                    <a:pt x="2196" y="812"/>
                    <a:pt x="1972" y="528"/>
                    <a:pt x="1972" y="528"/>
                  </a:cubicBezTo>
                  <a:cubicBezTo>
                    <a:pt x="1972" y="528"/>
                    <a:pt x="1780" y="296"/>
                    <a:pt x="1536" y="272"/>
                  </a:cubicBezTo>
                  <a:cubicBezTo>
                    <a:pt x="1496" y="268"/>
                    <a:pt x="1496" y="268"/>
                    <a:pt x="1496" y="268"/>
                  </a:cubicBezTo>
                  <a:cubicBezTo>
                    <a:pt x="1496" y="268"/>
                    <a:pt x="1308" y="56"/>
                    <a:pt x="1188" y="28"/>
                  </a:cubicBezTo>
                  <a:cubicBezTo>
                    <a:pt x="1068" y="0"/>
                    <a:pt x="984" y="12"/>
                    <a:pt x="984" y="12"/>
                  </a:cubicBezTo>
                  <a:close/>
                </a:path>
              </a:pathLst>
            </a:custGeom>
            <a:solidFill>
              <a:srgbClr val="68D2D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54" name="Freeform 51">
              <a:extLst>
                <a:ext uri="{FF2B5EF4-FFF2-40B4-BE49-F238E27FC236}">
                  <a16:creationId xmlns:a16="http://schemas.microsoft.com/office/drawing/2014/main" id="{2F5C2844-9AFA-483B-A2D1-2C1207D02E67}"/>
                </a:ext>
              </a:extLst>
            </p:cNvPr>
            <p:cNvSpPr>
              <a:spLocks/>
            </p:cNvSpPr>
            <p:nvPr/>
          </p:nvSpPr>
          <p:spPr bwMode="auto">
            <a:xfrm>
              <a:off x="1751012" y="2501899"/>
              <a:ext cx="754065" cy="801687"/>
            </a:xfrm>
            <a:custGeom>
              <a:avLst/>
              <a:gdLst>
                <a:gd name="T0" fmla="*/ 56 w 1812"/>
                <a:gd name="T1" fmla="*/ 1172 h 1920"/>
                <a:gd name="T2" fmla="*/ 72 w 1812"/>
                <a:gd name="T3" fmla="*/ 1496 h 1920"/>
                <a:gd name="T4" fmla="*/ 324 w 1812"/>
                <a:gd name="T5" fmla="*/ 1672 h 1920"/>
                <a:gd name="T6" fmla="*/ 784 w 1812"/>
                <a:gd name="T7" fmla="*/ 1896 h 1920"/>
                <a:gd name="T8" fmla="*/ 1600 w 1812"/>
                <a:gd name="T9" fmla="*/ 1432 h 1920"/>
                <a:gd name="T10" fmla="*/ 1752 w 1812"/>
                <a:gd name="T11" fmla="*/ 684 h 1920"/>
                <a:gd name="T12" fmla="*/ 1428 w 1812"/>
                <a:gd name="T13" fmla="*/ 252 h 1920"/>
                <a:gd name="T14" fmla="*/ 1032 w 1812"/>
                <a:gd name="T15" fmla="*/ 0 h 1920"/>
                <a:gd name="T16" fmla="*/ 636 w 1812"/>
                <a:gd name="T17" fmla="*/ 72 h 1920"/>
                <a:gd name="T18" fmla="*/ 276 w 1812"/>
                <a:gd name="T19" fmla="*/ 316 h 1920"/>
                <a:gd name="T20" fmla="*/ 196 w 1812"/>
                <a:gd name="T21" fmla="*/ 564 h 1920"/>
                <a:gd name="T22" fmla="*/ 100 w 1812"/>
                <a:gd name="T23" fmla="*/ 1060 h 1920"/>
                <a:gd name="T24" fmla="*/ 56 w 1812"/>
                <a:gd name="T25" fmla="*/ 1172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2" h="1920">
                  <a:moveTo>
                    <a:pt x="56" y="1172"/>
                  </a:moveTo>
                  <a:cubicBezTo>
                    <a:pt x="56" y="1172"/>
                    <a:pt x="0" y="1372"/>
                    <a:pt x="72" y="1496"/>
                  </a:cubicBezTo>
                  <a:cubicBezTo>
                    <a:pt x="144" y="1620"/>
                    <a:pt x="228" y="1588"/>
                    <a:pt x="324" y="1672"/>
                  </a:cubicBezTo>
                  <a:cubicBezTo>
                    <a:pt x="420" y="1756"/>
                    <a:pt x="544" y="1920"/>
                    <a:pt x="784" y="1896"/>
                  </a:cubicBezTo>
                  <a:cubicBezTo>
                    <a:pt x="1024" y="1872"/>
                    <a:pt x="1468" y="1688"/>
                    <a:pt x="1600" y="1432"/>
                  </a:cubicBezTo>
                  <a:cubicBezTo>
                    <a:pt x="1732" y="1176"/>
                    <a:pt x="1812" y="836"/>
                    <a:pt x="1752" y="684"/>
                  </a:cubicBezTo>
                  <a:cubicBezTo>
                    <a:pt x="1692" y="532"/>
                    <a:pt x="1428" y="252"/>
                    <a:pt x="1428" y="252"/>
                  </a:cubicBezTo>
                  <a:cubicBezTo>
                    <a:pt x="1428" y="252"/>
                    <a:pt x="1204" y="0"/>
                    <a:pt x="1032" y="0"/>
                  </a:cubicBezTo>
                  <a:cubicBezTo>
                    <a:pt x="860" y="0"/>
                    <a:pt x="692" y="36"/>
                    <a:pt x="636" y="72"/>
                  </a:cubicBezTo>
                  <a:cubicBezTo>
                    <a:pt x="580" y="108"/>
                    <a:pt x="284" y="288"/>
                    <a:pt x="276" y="316"/>
                  </a:cubicBezTo>
                  <a:cubicBezTo>
                    <a:pt x="268" y="344"/>
                    <a:pt x="192" y="488"/>
                    <a:pt x="196" y="564"/>
                  </a:cubicBezTo>
                  <a:cubicBezTo>
                    <a:pt x="200" y="640"/>
                    <a:pt x="128" y="1000"/>
                    <a:pt x="100" y="1060"/>
                  </a:cubicBezTo>
                  <a:cubicBezTo>
                    <a:pt x="72" y="1120"/>
                    <a:pt x="56" y="1172"/>
                    <a:pt x="56" y="1172"/>
                  </a:cubicBezTo>
                  <a:close/>
                </a:path>
              </a:pathLst>
            </a:custGeom>
            <a:solidFill>
              <a:srgbClr val="68D2DF">
                <a:lumMod val="60000"/>
                <a:lumOff val="4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55" name="Freeform 52">
              <a:extLst>
                <a:ext uri="{FF2B5EF4-FFF2-40B4-BE49-F238E27FC236}">
                  <a16:creationId xmlns:a16="http://schemas.microsoft.com/office/drawing/2014/main" id="{A203F901-3F73-48DF-BB0F-6938A3630BF0}"/>
                </a:ext>
              </a:extLst>
            </p:cNvPr>
            <p:cNvSpPr>
              <a:spLocks/>
            </p:cNvSpPr>
            <p:nvPr/>
          </p:nvSpPr>
          <p:spPr bwMode="auto">
            <a:xfrm>
              <a:off x="1839913" y="2519363"/>
              <a:ext cx="488950" cy="425450"/>
            </a:xfrm>
            <a:custGeom>
              <a:avLst/>
              <a:gdLst>
                <a:gd name="T0" fmla="*/ 176 w 1172"/>
                <a:gd name="T1" fmla="*/ 232 h 1020"/>
                <a:gd name="T2" fmla="*/ 36 w 1172"/>
                <a:gd name="T3" fmla="*/ 520 h 1020"/>
                <a:gd name="T4" fmla="*/ 56 w 1172"/>
                <a:gd name="T5" fmla="*/ 856 h 1020"/>
                <a:gd name="T6" fmla="*/ 592 w 1172"/>
                <a:gd name="T7" fmla="*/ 892 h 1020"/>
                <a:gd name="T8" fmla="*/ 944 w 1172"/>
                <a:gd name="T9" fmla="*/ 596 h 1020"/>
                <a:gd name="T10" fmla="*/ 1136 w 1172"/>
                <a:gd name="T11" fmla="*/ 276 h 1020"/>
                <a:gd name="T12" fmla="*/ 780 w 1172"/>
                <a:gd name="T13" fmla="*/ 12 h 1020"/>
                <a:gd name="T14" fmla="*/ 176 w 1172"/>
                <a:gd name="T15" fmla="*/ 232 h 10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2" h="1020">
                  <a:moveTo>
                    <a:pt x="176" y="232"/>
                  </a:moveTo>
                  <a:cubicBezTo>
                    <a:pt x="176" y="232"/>
                    <a:pt x="44" y="376"/>
                    <a:pt x="36" y="520"/>
                  </a:cubicBezTo>
                  <a:cubicBezTo>
                    <a:pt x="28" y="664"/>
                    <a:pt x="0" y="800"/>
                    <a:pt x="56" y="856"/>
                  </a:cubicBezTo>
                  <a:cubicBezTo>
                    <a:pt x="112" y="912"/>
                    <a:pt x="428" y="1020"/>
                    <a:pt x="592" y="892"/>
                  </a:cubicBezTo>
                  <a:cubicBezTo>
                    <a:pt x="756" y="764"/>
                    <a:pt x="828" y="664"/>
                    <a:pt x="944" y="596"/>
                  </a:cubicBezTo>
                  <a:cubicBezTo>
                    <a:pt x="1060" y="528"/>
                    <a:pt x="1172" y="360"/>
                    <a:pt x="1136" y="276"/>
                  </a:cubicBezTo>
                  <a:cubicBezTo>
                    <a:pt x="1100" y="192"/>
                    <a:pt x="852" y="0"/>
                    <a:pt x="780" y="12"/>
                  </a:cubicBezTo>
                  <a:cubicBezTo>
                    <a:pt x="708" y="24"/>
                    <a:pt x="520" y="20"/>
                    <a:pt x="176" y="232"/>
                  </a:cubicBezTo>
                  <a:close/>
                </a:path>
              </a:pathLst>
            </a:custGeom>
            <a:solidFill>
              <a:srgbClr val="68D2DF">
                <a:lumMod val="20000"/>
                <a:lumOff val="8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56" name="Freeform 53">
              <a:extLst>
                <a:ext uri="{FF2B5EF4-FFF2-40B4-BE49-F238E27FC236}">
                  <a16:creationId xmlns:a16="http://schemas.microsoft.com/office/drawing/2014/main" id="{4152DA2F-3222-4F67-BC37-5C2E0FCC7DA8}"/>
                </a:ext>
              </a:extLst>
            </p:cNvPr>
            <p:cNvSpPr>
              <a:spLocks/>
            </p:cNvSpPr>
            <p:nvPr/>
          </p:nvSpPr>
          <p:spPr bwMode="auto">
            <a:xfrm>
              <a:off x="2357714" y="2608264"/>
              <a:ext cx="319606" cy="384968"/>
            </a:xfrm>
            <a:custGeom>
              <a:avLst/>
              <a:gdLst>
                <a:gd name="T0" fmla="*/ 0 w 752"/>
                <a:gd name="T1" fmla="*/ 0 h 936"/>
                <a:gd name="T2" fmla="*/ 476 w 752"/>
                <a:gd name="T3" fmla="*/ 316 h 936"/>
                <a:gd name="T4" fmla="*/ 656 w 752"/>
                <a:gd name="T5" fmla="*/ 936 h 936"/>
              </a:gdLst>
              <a:ahLst/>
              <a:cxnLst>
                <a:cxn ang="0">
                  <a:pos x="T0" y="T1"/>
                </a:cxn>
                <a:cxn ang="0">
                  <a:pos x="T2" y="T3"/>
                </a:cxn>
                <a:cxn ang="0">
                  <a:pos x="T4" y="T5"/>
                </a:cxn>
              </a:cxnLst>
              <a:rect l="0" t="0" r="r" b="b"/>
              <a:pathLst>
                <a:path w="752" h="936">
                  <a:moveTo>
                    <a:pt x="0" y="0"/>
                  </a:moveTo>
                  <a:cubicBezTo>
                    <a:pt x="0" y="0"/>
                    <a:pt x="312" y="60"/>
                    <a:pt x="476" y="316"/>
                  </a:cubicBezTo>
                  <a:cubicBezTo>
                    <a:pt x="640" y="572"/>
                    <a:pt x="752" y="668"/>
                    <a:pt x="656" y="936"/>
                  </a:cubicBezTo>
                </a:path>
              </a:pathLst>
            </a:custGeom>
            <a:noFill/>
            <a:ln w="9525" cap="rnd">
              <a:gradFill>
                <a:gsLst>
                  <a:gs pos="0">
                    <a:srgbClr val="68D2DF">
                      <a:lumMod val="75000"/>
                    </a:srgbClr>
                  </a:gs>
                  <a:gs pos="100000">
                    <a:srgbClr val="68D2DF">
                      <a:lumMod val="50000"/>
                    </a:srgbClr>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57" name="Freeform 54">
              <a:extLst>
                <a:ext uri="{FF2B5EF4-FFF2-40B4-BE49-F238E27FC236}">
                  <a16:creationId xmlns:a16="http://schemas.microsoft.com/office/drawing/2014/main" id="{8F129F3F-4623-4965-88DD-034F560A8BAD}"/>
                </a:ext>
              </a:extLst>
            </p:cNvPr>
            <p:cNvSpPr>
              <a:spLocks/>
            </p:cNvSpPr>
            <p:nvPr/>
          </p:nvSpPr>
          <p:spPr bwMode="auto">
            <a:xfrm>
              <a:off x="1717675" y="2482851"/>
              <a:ext cx="731838" cy="879475"/>
            </a:xfrm>
            <a:custGeom>
              <a:avLst/>
              <a:gdLst>
                <a:gd name="T0" fmla="*/ 1760 w 1760"/>
                <a:gd name="T1" fmla="*/ 524 h 2108"/>
                <a:gd name="T2" fmla="*/ 1320 w 1760"/>
                <a:gd name="T3" fmla="*/ 116 h 2108"/>
                <a:gd name="T4" fmla="*/ 840 w 1760"/>
                <a:gd name="T5" fmla="*/ 80 h 2108"/>
                <a:gd name="T6" fmla="*/ 308 w 1760"/>
                <a:gd name="T7" fmla="*/ 472 h 2108"/>
                <a:gd name="T8" fmla="*/ 220 w 1760"/>
                <a:gd name="T9" fmla="*/ 928 h 2108"/>
                <a:gd name="T10" fmla="*/ 112 w 1760"/>
                <a:gd name="T11" fmla="*/ 1252 h 2108"/>
                <a:gd name="T12" fmla="*/ 84 w 1760"/>
                <a:gd name="T13" fmla="*/ 1676 h 2108"/>
                <a:gd name="T14" fmla="*/ 416 w 1760"/>
                <a:gd name="T15" fmla="*/ 2108 h 2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0" h="2108">
                  <a:moveTo>
                    <a:pt x="1760" y="524"/>
                  </a:moveTo>
                  <a:cubicBezTo>
                    <a:pt x="1760" y="524"/>
                    <a:pt x="1416" y="188"/>
                    <a:pt x="1320" y="116"/>
                  </a:cubicBezTo>
                  <a:cubicBezTo>
                    <a:pt x="1224" y="44"/>
                    <a:pt x="1040" y="0"/>
                    <a:pt x="840" y="80"/>
                  </a:cubicBezTo>
                  <a:cubicBezTo>
                    <a:pt x="640" y="160"/>
                    <a:pt x="336" y="336"/>
                    <a:pt x="308" y="472"/>
                  </a:cubicBezTo>
                  <a:cubicBezTo>
                    <a:pt x="280" y="608"/>
                    <a:pt x="228" y="772"/>
                    <a:pt x="220" y="928"/>
                  </a:cubicBezTo>
                  <a:cubicBezTo>
                    <a:pt x="212" y="1084"/>
                    <a:pt x="128" y="1224"/>
                    <a:pt x="112" y="1252"/>
                  </a:cubicBezTo>
                  <a:cubicBezTo>
                    <a:pt x="96" y="1280"/>
                    <a:pt x="0" y="1496"/>
                    <a:pt x="84" y="1676"/>
                  </a:cubicBezTo>
                  <a:cubicBezTo>
                    <a:pt x="168" y="1856"/>
                    <a:pt x="336" y="2068"/>
                    <a:pt x="416" y="2108"/>
                  </a:cubicBezTo>
                </a:path>
              </a:pathLst>
            </a:custGeom>
            <a:noFill/>
            <a:ln w="9525" cap="rnd">
              <a:gradFill>
                <a:gsLst>
                  <a:gs pos="0">
                    <a:srgbClr val="68D2DF">
                      <a:lumMod val="75000"/>
                    </a:srgbClr>
                  </a:gs>
                  <a:gs pos="100000">
                    <a:srgbClr val="68D2DF">
                      <a:lumMod val="50000"/>
                    </a:srgbClr>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58" name="Freeform 55">
              <a:extLst>
                <a:ext uri="{FF2B5EF4-FFF2-40B4-BE49-F238E27FC236}">
                  <a16:creationId xmlns:a16="http://schemas.microsoft.com/office/drawing/2014/main" id="{4767D4DD-30D6-45A9-90B9-396332FBB123}"/>
                </a:ext>
              </a:extLst>
            </p:cNvPr>
            <p:cNvSpPr>
              <a:spLocks/>
            </p:cNvSpPr>
            <p:nvPr/>
          </p:nvSpPr>
          <p:spPr bwMode="auto">
            <a:xfrm>
              <a:off x="1862138" y="2849563"/>
              <a:ext cx="785813" cy="631825"/>
            </a:xfrm>
            <a:custGeom>
              <a:avLst/>
              <a:gdLst>
                <a:gd name="T0" fmla="*/ 1712 w 1888"/>
                <a:gd name="T1" fmla="*/ 0 h 1512"/>
                <a:gd name="T2" fmla="*/ 1840 w 1888"/>
                <a:gd name="T3" fmla="*/ 520 h 1512"/>
                <a:gd name="T4" fmla="*/ 1600 w 1888"/>
                <a:gd name="T5" fmla="*/ 1020 h 1512"/>
                <a:gd name="T6" fmla="*/ 1212 w 1888"/>
                <a:gd name="T7" fmla="*/ 1340 h 1512"/>
                <a:gd name="T8" fmla="*/ 640 w 1888"/>
                <a:gd name="T9" fmla="*/ 1376 h 1512"/>
                <a:gd name="T10" fmla="*/ 0 w 1888"/>
                <a:gd name="T11" fmla="*/ 1072 h 1512"/>
              </a:gdLst>
              <a:ahLst/>
              <a:cxnLst>
                <a:cxn ang="0">
                  <a:pos x="T0" y="T1"/>
                </a:cxn>
                <a:cxn ang="0">
                  <a:pos x="T2" y="T3"/>
                </a:cxn>
                <a:cxn ang="0">
                  <a:pos x="T4" y="T5"/>
                </a:cxn>
                <a:cxn ang="0">
                  <a:pos x="T6" y="T7"/>
                </a:cxn>
                <a:cxn ang="0">
                  <a:pos x="T8" y="T9"/>
                </a:cxn>
                <a:cxn ang="0">
                  <a:pos x="T10" y="T11"/>
                </a:cxn>
              </a:cxnLst>
              <a:rect l="0" t="0" r="r" b="b"/>
              <a:pathLst>
                <a:path w="1888" h="1512">
                  <a:moveTo>
                    <a:pt x="1712" y="0"/>
                  </a:moveTo>
                  <a:cubicBezTo>
                    <a:pt x="1712" y="0"/>
                    <a:pt x="1888" y="188"/>
                    <a:pt x="1840" y="520"/>
                  </a:cubicBezTo>
                  <a:cubicBezTo>
                    <a:pt x="1792" y="852"/>
                    <a:pt x="1688" y="868"/>
                    <a:pt x="1600" y="1020"/>
                  </a:cubicBezTo>
                  <a:cubicBezTo>
                    <a:pt x="1512" y="1172"/>
                    <a:pt x="1488" y="1336"/>
                    <a:pt x="1212" y="1340"/>
                  </a:cubicBezTo>
                  <a:cubicBezTo>
                    <a:pt x="936" y="1344"/>
                    <a:pt x="856" y="1300"/>
                    <a:pt x="640" y="1376"/>
                  </a:cubicBezTo>
                  <a:cubicBezTo>
                    <a:pt x="424" y="1452"/>
                    <a:pt x="152" y="1512"/>
                    <a:pt x="0" y="1072"/>
                  </a:cubicBezTo>
                </a:path>
              </a:pathLst>
            </a:custGeom>
            <a:noFill/>
            <a:ln w="9525" cap="rnd">
              <a:gradFill>
                <a:gsLst>
                  <a:gs pos="0">
                    <a:srgbClr val="68D2DF">
                      <a:lumMod val="75000"/>
                    </a:srgbClr>
                  </a:gs>
                  <a:gs pos="100000">
                    <a:srgbClr val="68D2DF">
                      <a:lumMod val="50000"/>
                    </a:srgbClr>
                  </a:gs>
                </a:gsLst>
                <a:lin ang="5400000" scaled="1"/>
              </a:gra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grpSp>
      <p:grpSp>
        <p:nvGrpSpPr>
          <p:cNvPr id="59" name="Group 58">
            <a:extLst>
              <a:ext uri="{FF2B5EF4-FFF2-40B4-BE49-F238E27FC236}">
                <a16:creationId xmlns:a16="http://schemas.microsoft.com/office/drawing/2014/main" id="{1C3EA874-5CE5-4D75-B2F2-E0D8A64E1A17}"/>
              </a:ext>
            </a:extLst>
          </p:cNvPr>
          <p:cNvGrpSpPr/>
          <p:nvPr/>
        </p:nvGrpSpPr>
        <p:grpSpPr>
          <a:xfrm>
            <a:off x="4469697" y="3125167"/>
            <a:ext cx="1327867" cy="602220"/>
            <a:chOff x="3933825" y="2773363"/>
            <a:chExt cx="1506538" cy="703262"/>
          </a:xfrm>
        </p:grpSpPr>
        <p:sp>
          <p:nvSpPr>
            <p:cNvPr id="60" name="Freeform 5">
              <a:extLst>
                <a:ext uri="{FF2B5EF4-FFF2-40B4-BE49-F238E27FC236}">
                  <a16:creationId xmlns:a16="http://schemas.microsoft.com/office/drawing/2014/main" id="{FF95B9BA-3462-4789-9D39-8BA03ADCFD85}"/>
                </a:ext>
              </a:extLst>
            </p:cNvPr>
            <p:cNvSpPr>
              <a:spLocks/>
            </p:cNvSpPr>
            <p:nvPr/>
          </p:nvSpPr>
          <p:spPr bwMode="auto">
            <a:xfrm>
              <a:off x="3949700" y="3116263"/>
              <a:ext cx="1320800" cy="331787"/>
            </a:xfrm>
            <a:custGeom>
              <a:avLst/>
              <a:gdLst>
                <a:gd name="T0" fmla="*/ 0 w 832"/>
                <a:gd name="T1" fmla="*/ 2 h 209"/>
                <a:gd name="T2" fmla="*/ 688 w 832"/>
                <a:gd name="T3" fmla="*/ 0 h 209"/>
                <a:gd name="T4" fmla="*/ 832 w 832"/>
                <a:gd name="T5" fmla="*/ 203 h 209"/>
                <a:gd name="T6" fmla="*/ 140 w 832"/>
                <a:gd name="T7" fmla="*/ 209 h 209"/>
                <a:gd name="T8" fmla="*/ 0 w 832"/>
                <a:gd name="T9" fmla="*/ 2 h 209"/>
              </a:gdLst>
              <a:ahLst/>
              <a:cxnLst>
                <a:cxn ang="0">
                  <a:pos x="T0" y="T1"/>
                </a:cxn>
                <a:cxn ang="0">
                  <a:pos x="T2" y="T3"/>
                </a:cxn>
                <a:cxn ang="0">
                  <a:pos x="T4" y="T5"/>
                </a:cxn>
                <a:cxn ang="0">
                  <a:pos x="T6" y="T7"/>
                </a:cxn>
                <a:cxn ang="0">
                  <a:pos x="T8" y="T9"/>
                </a:cxn>
              </a:cxnLst>
              <a:rect l="0" t="0" r="r" b="b"/>
              <a:pathLst>
                <a:path w="832" h="209">
                  <a:moveTo>
                    <a:pt x="0" y="2"/>
                  </a:moveTo>
                  <a:lnTo>
                    <a:pt x="688" y="0"/>
                  </a:lnTo>
                  <a:lnTo>
                    <a:pt x="832" y="203"/>
                  </a:lnTo>
                  <a:lnTo>
                    <a:pt x="140" y="209"/>
                  </a:lnTo>
                  <a:lnTo>
                    <a:pt x="0" y="2"/>
                  </a:lnTo>
                  <a:close/>
                </a:path>
              </a:pathLst>
            </a:custGeom>
            <a:solidFill>
              <a:srgbClr val="C9CDC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1" name="Freeform 6">
              <a:extLst>
                <a:ext uri="{FF2B5EF4-FFF2-40B4-BE49-F238E27FC236}">
                  <a16:creationId xmlns:a16="http://schemas.microsoft.com/office/drawing/2014/main" id="{FF35E189-8B55-4D18-98B3-58FD33C85274}"/>
                </a:ext>
              </a:extLst>
            </p:cNvPr>
            <p:cNvSpPr>
              <a:spLocks/>
            </p:cNvSpPr>
            <p:nvPr/>
          </p:nvSpPr>
          <p:spPr bwMode="auto">
            <a:xfrm>
              <a:off x="3933825" y="3117850"/>
              <a:ext cx="1335088" cy="358775"/>
            </a:xfrm>
            <a:custGeom>
              <a:avLst/>
              <a:gdLst>
                <a:gd name="T0" fmla="*/ 9 w 841"/>
                <a:gd name="T1" fmla="*/ 0 h 226"/>
                <a:gd name="T2" fmla="*/ 0 w 841"/>
                <a:gd name="T3" fmla="*/ 17 h 226"/>
                <a:gd name="T4" fmla="*/ 141 w 841"/>
                <a:gd name="T5" fmla="*/ 226 h 226"/>
                <a:gd name="T6" fmla="*/ 831 w 841"/>
                <a:gd name="T7" fmla="*/ 223 h 226"/>
                <a:gd name="T8" fmla="*/ 841 w 841"/>
                <a:gd name="T9" fmla="*/ 202 h 226"/>
                <a:gd name="T10" fmla="*/ 151 w 841"/>
                <a:gd name="T11" fmla="*/ 208 h 226"/>
                <a:gd name="T12" fmla="*/ 9 w 841"/>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841" h="226">
                  <a:moveTo>
                    <a:pt x="9" y="0"/>
                  </a:moveTo>
                  <a:lnTo>
                    <a:pt x="0" y="17"/>
                  </a:lnTo>
                  <a:lnTo>
                    <a:pt x="141" y="226"/>
                  </a:lnTo>
                  <a:lnTo>
                    <a:pt x="831" y="223"/>
                  </a:lnTo>
                  <a:lnTo>
                    <a:pt x="841" y="202"/>
                  </a:lnTo>
                  <a:lnTo>
                    <a:pt x="151" y="208"/>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2" name="Freeform 7">
              <a:extLst>
                <a:ext uri="{FF2B5EF4-FFF2-40B4-BE49-F238E27FC236}">
                  <a16:creationId xmlns:a16="http://schemas.microsoft.com/office/drawing/2014/main" id="{1D79C97E-1458-4633-94B8-52C567F30BDD}"/>
                </a:ext>
              </a:extLst>
            </p:cNvPr>
            <p:cNvSpPr>
              <a:spLocks/>
            </p:cNvSpPr>
            <p:nvPr/>
          </p:nvSpPr>
          <p:spPr bwMode="auto">
            <a:xfrm>
              <a:off x="3973513" y="3070225"/>
              <a:ext cx="1320800" cy="330200"/>
            </a:xfrm>
            <a:custGeom>
              <a:avLst/>
              <a:gdLst>
                <a:gd name="T0" fmla="*/ 0 w 832"/>
                <a:gd name="T1" fmla="*/ 1 h 208"/>
                <a:gd name="T2" fmla="*/ 688 w 832"/>
                <a:gd name="T3" fmla="*/ 0 h 208"/>
                <a:gd name="T4" fmla="*/ 832 w 832"/>
                <a:gd name="T5" fmla="*/ 202 h 208"/>
                <a:gd name="T6" fmla="*/ 140 w 832"/>
                <a:gd name="T7" fmla="*/ 208 h 208"/>
                <a:gd name="T8" fmla="*/ 0 w 832"/>
                <a:gd name="T9" fmla="*/ 1 h 208"/>
              </a:gdLst>
              <a:ahLst/>
              <a:cxnLst>
                <a:cxn ang="0">
                  <a:pos x="T0" y="T1"/>
                </a:cxn>
                <a:cxn ang="0">
                  <a:pos x="T2" y="T3"/>
                </a:cxn>
                <a:cxn ang="0">
                  <a:pos x="T4" y="T5"/>
                </a:cxn>
                <a:cxn ang="0">
                  <a:pos x="T6" y="T7"/>
                </a:cxn>
                <a:cxn ang="0">
                  <a:pos x="T8" y="T9"/>
                </a:cxn>
              </a:cxnLst>
              <a:rect l="0" t="0" r="r" b="b"/>
              <a:pathLst>
                <a:path w="832" h="208">
                  <a:moveTo>
                    <a:pt x="0" y="1"/>
                  </a:moveTo>
                  <a:lnTo>
                    <a:pt x="688" y="0"/>
                  </a:lnTo>
                  <a:lnTo>
                    <a:pt x="832" y="202"/>
                  </a:lnTo>
                  <a:lnTo>
                    <a:pt x="140" y="208"/>
                  </a:lnTo>
                  <a:lnTo>
                    <a:pt x="0" y="1"/>
                  </a:lnTo>
                  <a:close/>
                </a:path>
              </a:pathLst>
            </a:custGeom>
            <a:solidFill>
              <a:srgbClr val="C9CDC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3" name="Freeform 8">
              <a:extLst>
                <a:ext uri="{FF2B5EF4-FFF2-40B4-BE49-F238E27FC236}">
                  <a16:creationId xmlns:a16="http://schemas.microsoft.com/office/drawing/2014/main" id="{378B48D8-DD18-46E1-BC77-BAE26972FC2E}"/>
                </a:ext>
              </a:extLst>
            </p:cNvPr>
            <p:cNvSpPr>
              <a:spLocks/>
            </p:cNvSpPr>
            <p:nvPr/>
          </p:nvSpPr>
          <p:spPr bwMode="auto">
            <a:xfrm>
              <a:off x="3957638" y="3070225"/>
              <a:ext cx="1335088" cy="360362"/>
            </a:xfrm>
            <a:custGeom>
              <a:avLst/>
              <a:gdLst>
                <a:gd name="T0" fmla="*/ 9 w 841"/>
                <a:gd name="T1" fmla="*/ 0 h 227"/>
                <a:gd name="T2" fmla="*/ 0 w 841"/>
                <a:gd name="T3" fmla="*/ 17 h 227"/>
                <a:gd name="T4" fmla="*/ 141 w 841"/>
                <a:gd name="T5" fmla="*/ 227 h 227"/>
                <a:gd name="T6" fmla="*/ 831 w 841"/>
                <a:gd name="T7" fmla="*/ 223 h 227"/>
                <a:gd name="T8" fmla="*/ 841 w 841"/>
                <a:gd name="T9" fmla="*/ 202 h 227"/>
                <a:gd name="T10" fmla="*/ 151 w 841"/>
                <a:gd name="T11" fmla="*/ 208 h 227"/>
                <a:gd name="T12" fmla="*/ 9 w 841"/>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841" h="227">
                  <a:moveTo>
                    <a:pt x="9" y="0"/>
                  </a:moveTo>
                  <a:lnTo>
                    <a:pt x="0" y="17"/>
                  </a:lnTo>
                  <a:lnTo>
                    <a:pt x="141" y="227"/>
                  </a:lnTo>
                  <a:lnTo>
                    <a:pt x="831" y="223"/>
                  </a:lnTo>
                  <a:lnTo>
                    <a:pt x="841" y="202"/>
                  </a:lnTo>
                  <a:lnTo>
                    <a:pt x="151" y="208"/>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4" name="Freeform 9">
              <a:extLst>
                <a:ext uri="{FF2B5EF4-FFF2-40B4-BE49-F238E27FC236}">
                  <a16:creationId xmlns:a16="http://schemas.microsoft.com/office/drawing/2014/main" id="{F785A5C6-6E3C-4D85-B25F-28F6A0763C53}"/>
                </a:ext>
              </a:extLst>
            </p:cNvPr>
            <p:cNvSpPr>
              <a:spLocks/>
            </p:cNvSpPr>
            <p:nvPr/>
          </p:nvSpPr>
          <p:spPr bwMode="auto">
            <a:xfrm>
              <a:off x="3997325" y="3021013"/>
              <a:ext cx="1320800" cy="330200"/>
            </a:xfrm>
            <a:custGeom>
              <a:avLst/>
              <a:gdLst>
                <a:gd name="T0" fmla="*/ 0 w 832"/>
                <a:gd name="T1" fmla="*/ 1 h 208"/>
                <a:gd name="T2" fmla="*/ 688 w 832"/>
                <a:gd name="T3" fmla="*/ 0 h 208"/>
                <a:gd name="T4" fmla="*/ 832 w 832"/>
                <a:gd name="T5" fmla="*/ 203 h 208"/>
                <a:gd name="T6" fmla="*/ 140 w 832"/>
                <a:gd name="T7" fmla="*/ 208 h 208"/>
                <a:gd name="T8" fmla="*/ 0 w 832"/>
                <a:gd name="T9" fmla="*/ 1 h 208"/>
              </a:gdLst>
              <a:ahLst/>
              <a:cxnLst>
                <a:cxn ang="0">
                  <a:pos x="T0" y="T1"/>
                </a:cxn>
                <a:cxn ang="0">
                  <a:pos x="T2" y="T3"/>
                </a:cxn>
                <a:cxn ang="0">
                  <a:pos x="T4" y="T5"/>
                </a:cxn>
                <a:cxn ang="0">
                  <a:pos x="T6" y="T7"/>
                </a:cxn>
                <a:cxn ang="0">
                  <a:pos x="T8" y="T9"/>
                </a:cxn>
              </a:cxnLst>
              <a:rect l="0" t="0" r="r" b="b"/>
              <a:pathLst>
                <a:path w="832" h="208">
                  <a:moveTo>
                    <a:pt x="0" y="1"/>
                  </a:moveTo>
                  <a:lnTo>
                    <a:pt x="688" y="0"/>
                  </a:lnTo>
                  <a:lnTo>
                    <a:pt x="832" y="203"/>
                  </a:lnTo>
                  <a:lnTo>
                    <a:pt x="140" y="208"/>
                  </a:lnTo>
                  <a:lnTo>
                    <a:pt x="0" y="1"/>
                  </a:lnTo>
                  <a:close/>
                </a:path>
              </a:pathLst>
            </a:custGeom>
            <a:solidFill>
              <a:srgbClr val="C9CDC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5" name="Freeform 10">
              <a:extLst>
                <a:ext uri="{FF2B5EF4-FFF2-40B4-BE49-F238E27FC236}">
                  <a16:creationId xmlns:a16="http://schemas.microsoft.com/office/drawing/2014/main" id="{1A8D4120-FA84-4F6A-A8B1-A9D073EE8999}"/>
                </a:ext>
              </a:extLst>
            </p:cNvPr>
            <p:cNvSpPr>
              <a:spLocks/>
            </p:cNvSpPr>
            <p:nvPr/>
          </p:nvSpPr>
          <p:spPr bwMode="auto">
            <a:xfrm>
              <a:off x="3981450" y="3022600"/>
              <a:ext cx="1335088" cy="358775"/>
            </a:xfrm>
            <a:custGeom>
              <a:avLst/>
              <a:gdLst>
                <a:gd name="T0" fmla="*/ 9 w 841"/>
                <a:gd name="T1" fmla="*/ 0 h 226"/>
                <a:gd name="T2" fmla="*/ 0 w 841"/>
                <a:gd name="T3" fmla="*/ 17 h 226"/>
                <a:gd name="T4" fmla="*/ 141 w 841"/>
                <a:gd name="T5" fmla="*/ 226 h 226"/>
                <a:gd name="T6" fmla="*/ 831 w 841"/>
                <a:gd name="T7" fmla="*/ 222 h 226"/>
                <a:gd name="T8" fmla="*/ 841 w 841"/>
                <a:gd name="T9" fmla="*/ 202 h 226"/>
                <a:gd name="T10" fmla="*/ 151 w 841"/>
                <a:gd name="T11" fmla="*/ 207 h 226"/>
                <a:gd name="T12" fmla="*/ 9 w 841"/>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841" h="226">
                  <a:moveTo>
                    <a:pt x="9" y="0"/>
                  </a:moveTo>
                  <a:lnTo>
                    <a:pt x="0" y="17"/>
                  </a:lnTo>
                  <a:lnTo>
                    <a:pt x="141" y="226"/>
                  </a:lnTo>
                  <a:lnTo>
                    <a:pt x="831" y="222"/>
                  </a:lnTo>
                  <a:lnTo>
                    <a:pt x="841" y="202"/>
                  </a:lnTo>
                  <a:lnTo>
                    <a:pt x="151" y="207"/>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6" name="Freeform 11">
              <a:extLst>
                <a:ext uri="{FF2B5EF4-FFF2-40B4-BE49-F238E27FC236}">
                  <a16:creationId xmlns:a16="http://schemas.microsoft.com/office/drawing/2014/main" id="{2ED9B85A-6E70-4EF7-BDF8-7EBC98FAAD4B}"/>
                </a:ext>
              </a:extLst>
            </p:cNvPr>
            <p:cNvSpPr>
              <a:spLocks/>
            </p:cNvSpPr>
            <p:nvPr/>
          </p:nvSpPr>
          <p:spPr bwMode="auto">
            <a:xfrm>
              <a:off x="4021138" y="2970213"/>
              <a:ext cx="1322388" cy="330200"/>
            </a:xfrm>
            <a:custGeom>
              <a:avLst/>
              <a:gdLst>
                <a:gd name="T0" fmla="*/ 0 w 833"/>
                <a:gd name="T1" fmla="*/ 1 h 208"/>
                <a:gd name="T2" fmla="*/ 688 w 833"/>
                <a:gd name="T3" fmla="*/ 0 h 208"/>
                <a:gd name="T4" fmla="*/ 833 w 833"/>
                <a:gd name="T5" fmla="*/ 203 h 208"/>
                <a:gd name="T6" fmla="*/ 141 w 833"/>
                <a:gd name="T7" fmla="*/ 208 h 208"/>
                <a:gd name="T8" fmla="*/ 0 w 833"/>
                <a:gd name="T9" fmla="*/ 1 h 208"/>
              </a:gdLst>
              <a:ahLst/>
              <a:cxnLst>
                <a:cxn ang="0">
                  <a:pos x="T0" y="T1"/>
                </a:cxn>
                <a:cxn ang="0">
                  <a:pos x="T2" y="T3"/>
                </a:cxn>
                <a:cxn ang="0">
                  <a:pos x="T4" y="T5"/>
                </a:cxn>
                <a:cxn ang="0">
                  <a:pos x="T6" y="T7"/>
                </a:cxn>
                <a:cxn ang="0">
                  <a:pos x="T8" y="T9"/>
                </a:cxn>
              </a:cxnLst>
              <a:rect l="0" t="0" r="r" b="b"/>
              <a:pathLst>
                <a:path w="833" h="208">
                  <a:moveTo>
                    <a:pt x="0" y="1"/>
                  </a:moveTo>
                  <a:lnTo>
                    <a:pt x="688" y="0"/>
                  </a:lnTo>
                  <a:lnTo>
                    <a:pt x="833" y="203"/>
                  </a:lnTo>
                  <a:lnTo>
                    <a:pt x="141" y="208"/>
                  </a:lnTo>
                  <a:lnTo>
                    <a:pt x="0" y="1"/>
                  </a:lnTo>
                  <a:close/>
                </a:path>
              </a:pathLst>
            </a:custGeom>
            <a:solidFill>
              <a:srgbClr val="C9CDC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7" name="Freeform 12">
              <a:extLst>
                <a:ext uri="{FF2B5EF4-FFF2-40B4-BE49-F238E27FC236}">
                  <a16:creationId xmlns:a16="http://schemas.microsoft.com/office/drawing/2014/main" id="{0A05AA0D-1472-414D-BF7E-61EF57E3A6C7}"/>
                </a:ext>
              </a:extLst>
            </p:cNvPr>
            <p:cNvSpPr>
              <a:spLocks/>
            </p:cNvSpPr>
            <p:nvPr/>
          </p:nvSpPr>
          <p:spPr bwMode="auto">
            <a:xfrm>
              <a:off x="4006850" y="2971800"/>
              <a:ext cx="1335088" cy="358775"/>
            </a:xfrm>
            <a:custGeom>
              <a:avLst/>
              <a:gdLst>
                <a:gd name="T0" fmla="*/ 9 w 841"/>
                <a:gd name="T1" fmla="*/ 0 h 226"/>
                <a:gd name="T2" fmla="*/ 0 w 841"/>
                <a:gd name="T3" fmla="*/ 17 h 226"/>
                <a:gd name="T4" fmla="*/ 141 w 841"/>
                <a:gd name="T5" fmla="*/ 226 h 226"/>
                <a:gd name="T6" fmla="*/ 831 w 841"/>
                <a:gd name="T7" fmla="*/ 222 h 226"/>
                <a:gd name="T8" fmla="*/ 841 w 841"/>
                <a:gd name="T9" fmla="*/ 202 h 226"/>
                <a:gd name="T10" fmla="*/ 150 w 841"/>
                <a:gd name="T11" fmla="*/ 207 h 226"/>
                <a:gd name="T12" fmla="*/ 9 w 841"/>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841" h="226">
                  <a:moveTo>
                    <a:pt x="9" y="0"/>
                  </a:moveTo>
                  <a:lnTo>
                    <a:pt x="0" y="17"/>
                  </a:lnTo>
                  <a:lnTo>
                    <a:pt x="141" y="226"/>
                  </a:lnTo>
                  <a:lnTo>
                    <a:pt x="831" y="222"/>
                  </a:lnTo>
                  <a:lnTo>
                    <a:pt x="841" y="202"/>
                  </a:lnTo>
                  <a:lnTo>
                    <a:pt x="150" y="207"/>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8" name="Freeform 13">
              <a:extLst>
                <a:ext uri="{FF2B5EF4-FFF2-40B4-BE49-F238E27FC236}">
                  <a16:creationId xmlns:a16="http://schemas.microsoft.com/office/drawing/2014/main" id="{F382FCAD-2A79-4B35-B2C8-6E0A8EF8F2FC}"/>
                </a:ext>
              </a:extLst>
            </p:cNvPr>
            <p:cNvSpPr>
              <a:spLocks/>
            </p:cNvSpPr>
            <p:nvPr/>
          </p:nvSpPr>
          <p:spPr bwMode="auto">
            <a:xfrm>
              <a:off x="4046538" y="2919413"/>
              <a:ext cx="1320800" cy="330200"/>
            </a:xfrm>
            <a:custGeom>
              <a:avLst/>
              <a:gdLst>
                <a:gd name="T0" fmla="*/ 0 w 832"/>
                <a:gd name="T1" fmla="*/ 1 h 208"/>
                <a:gd name="T2" fmla="*/ 688 w 832"/>
                <a:gd name="T3" fmla="*/ 0 h 208"/>
                <a:gd name="T4" fmla="*/ 832 w 832"/>
                <a:gd name="T5" fmla="*/ 203 h 208"/>
                <a:gd name="T6" fmla="*/ 140 w 832"/>
                <a:gd name="T7" fmla="*/ 208 h 208"/>
                <a:gd name="T8" fmla="*/ 0 w 832"/>
                <a:gd name="T9" fmla="*/ 1 h 208"/>
              </a:gdLst>
              <a:ahLst/>
              <a:cxnLst>
                <a:cxn ang="0">
                  <a:pos x="T0" y="T1"/>
                </a:cxn>
                <a:cxn ang="0">
                  <a:pos x="T2" y="T3"/>
                </a:cxn>
                <a:cxn ang="0">
                  <a:pos x="T4" y="T5"/>
                </a:cxn>
                <a:cxn ang="0">
                  <a:pos x="T6" y="T7"/>
                </a:cxn>
                <a:cxn ang="0">
                  <a:pos x="T8" y="T9"/>
                </a:cxn>
              </a:cxnLst>
              <a:rect l="0" t="0" r="r" b="b"/>
              <a:pathLst>
                <a:path w="832" h="208">
                  <a:moveTo>
                    <a:pt x="0" y="1"/>
                  </a:moveTo>
                  <a:lnTo>
                    <a:pt x="688" y="0"/>
                  </a:lnTo>
                  <a:lnTo>
                    <a:pt x="832" y="203"/>
                  </a:lnTo>
                  <a:lnTo>
                    <a:pt x="140" y="208"/>
                  </a:lnTo>
                  <a:lnTo>
                    <a:pt x="0" y="1"/>
                  </a:lnTo>
                  <a:close/>
                </a:path>
              </a:pathLst>
            </a:custGeom>
            <a:solidFill>
              <a:srgbClr val="C9CDC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69" name="Freeform 14">
              <a:extLst>
                <a:ext uri="{FF2B5EF4-FFF2-40B4-BE49-F238E27FC236}">
                  <a16:creationId xmlns:a16="http://schemas.microsoft.com/office/drawing/2014/main" id="{76F23E75-D3D4-45D6-9B0B-6ABC0F6AF7A6}"/>
                </a:ext>
              </a:extLst>
            </p:cNvPr>
            <p:cNvSpPr>
              <a:spLocks/>
            </p:cNvSpPr>
            <p:nvPr/>
          </p:nvSpPr>
          <p:spPr bwMode="auto">
            <a:xfrm>
              <a:off x="4030663" y="2921000"/>
              <a:ext cx="1336675" cy="358775"/>
            </a:xfrm>
            <a:custGeom>
              <a:avLst/>
              <a:gdLst>
                <a:gd name="T0" fmla="*/ 9 w 842"/>
                <a:gd name="T1" fmla="*/ 0 h 226"/>
                <a:gd name="T2" fmla="*/ 0 w 842"/>
                <a:gd name="T3" fmla="*/ 17 h 226"/>
                <a:gd name="T4" fmla="*/ 141 w 842"/>
                <a:gd name="T5" fmla="*/ 226 h 226"/>
                <a:gd name="T6" fmla="*/ 832 w 842"/>
                <a:gd name="T7" fmla="*/ 222 h 226"/>
                <a:gd name="T8" fmla="*/ 842 w 842"/>
                <a:gd name="T9" fmla="*/ 202 h 226"/>
                <a:gd name="T10" fmla="*/ 151 w 842"/>
                <a:gd name="T11" fmla="*/ 207 h 226"/>
                <a:gd name="T12" fmla="*/ 9 w 84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842" h="226">
                  <a:moveTo>
                    <a:pt x="9" y="0"/>
                  </a:moveTo>
                  <a:lnTo>
                    <a:pt x="0" y="17"/>
                  </a:lnTo>
                  <a:lnTo>
                    <a:pt x="141" y="226"/>
                  </a:lnTo>
                  <a:lnTo>
                    <a:pt x="832" y="222"/>
                  </a:lnTo>
                  <a:lnTo>
                    <a:pt x="842" y="202"/>
                  </a:lnTo>
                  <a:lnTo>
                    <a:pt x="151" y="207"/>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0" name="Freeform 15">
              <a:extLst>
                <a:ext uri="{FF2B5EF4-FFF2-40B4-BE49-F238E27FC236}">
                  <a16:creationId xmlns:a16="http://schemas.microsoft.com/office/drawing/2014/main" id="{D1C5BDC9-71BF-422D-AD06-42744D7D5CEF}"/>
                </a:ext>
              </a:extLst>
            </p:cNvPr>
            <p:cNvSpPr>
              <a:spLocks/>
            </p:cNvSpPr>
            <p:nvPr/>
          </p:nvSpPr>
          <p:spPr bwMode="auto">
            <a:xfrm>
              <a:off x="4070350" y="2873375"/>
              <a:ext cx="1320800" cy="330200"/>
            </a:xfrm>
            <a:custGeom>
              <a:avLst/>
              <a:gdLst>
                <a:gd name="T0" fmla="*/ 0 w 832"/>
                <a:gd name="T1" fmla="*/ 1 h 208"/>
                <a:gd name="T2" fmla="*/ 688 w 832"/>
                <a:gd name="T3" fmla="*/ 0 h 208"/>
                <a:gd name="T4" fmla="*/ 832 w 832"/>
                <a:gd name="T5" fmla="*/ 202 h 208"/>
                <a:gd name="T6" fmla="*/ 140 w 832"/>
                <a:gd name="T7" fmla="*/ 208 h 208"/>
                <a:gd name="T8" fmla="*/ 0 w 832"/>
                <a:gd name="T9" fmla="*/ 1 h 208"/>
              </a:gdLst>
              <a:ahLst/>
              <a:cxnLst>
                <a:cxn ang="0">
                  <a:pos x="T0" y="T1"/>
                </a:cxn>
                <a:cxn ang="0">
                  <a:pos x="T2" y="T3"/>
                </a:cxn>
                <a:cxn ang="0">
                  <a:pos x="T4" y="T5"/>
                </a:cxn>
                <a:cxn ang="0">
                  <a:pos x="T6" y="T7"/>
                </a:cxn>
                <a:cxn ang="0">
                  <a:pos x="T8" y="T9"/>
                </a:cxn>
              </a:cxnLst>
              <a:rect l="0" t="0" r="r" b="b"/>
              <a:pathLst>
                <a:path w="832" h="208">
                  <a:moveTo>
                    <a:pt x="0" y="1"/>
                  </a:moveTo>
                  <a:lnTo>
                    <a:pt x="688" y="0"/>
                  </a:lnTo>
                  <a:lnTo>
                    <a:pt x="832" y="202"/>
                  </a:lnTo>
                  <a:lnTo>
                    <a:pt x="140" y="208"/>
                  </a:lnTo>
                  <a:lnTo>
                    <a:pt x="0" y="1"/>
                  </a:lnTo>
                  <a:close/>
                </a:path>
              </a:pathLst>
            </a:custGeom>
            <a:solidFill>
              <a:srgbClr val="C9CDC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1" name="Freeform 16">
              <a:extLst>
                <a:ext uri="{FF2B5EF4-FFF2-40B4-BE49-F238E27FC236}">
                  <a16:creationId xmlns:a16="http://schemas.microsoft.com/office/drawing/2014/main" id="{AAB9B3C0-68AF-40A1-BE7C-F5B2A63580F4}"/>
                </a:ext>
              </a:extLst>
            </p:cNvPr>
            <p:cNvSpPr>
              <a:spLocks/>
            </p:cNvSpPr>
            <p:nvPr/>
          </p:nvSpPr>
          <p:spPr bwMode="auto">
            <a:xfrm>
              <a:off x="4054475" y="2873375"/>
              <a:ext cx="1335088" cy="360362"/>
            </a:xfrm>
            <a:custGeom>
              <a:avLst/>
              <a:gdLst>
                <a:gd name="T0" fmla="*/ 9 w 841"/>
                <a:gd name="T1" fmla="*/ 0 h 227"/>
                <a:gd name="T2" fmla="*/ 0 w 841"/>
                <a:gd name="T3" fmla="*/ 17 h 227"/>
                <a:gd name="T4" fmla="*/ 141 w 841"/>
                <a:gd name="T5" fmla="*/ 227 h 227"/>
                <a:gd name="T6" fmla="*/ 832 w 841"/>
                <a:gd name="T7" fmla="*/ 223 h 227"/>
                <a:gd name="T8" fmla="*/ 841 w 841"/>
                <a:gd name="T9" fmla="*/ 202 h 227"/>
                <a:gd name="T10" fmla="*/ 151 w 841"/>
                <a:gd name="T11" fmla="*/ 208 h 227"/>
                <a:gd name="T12" fmla="*/ 9 w 841"/>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841" h="227">
                  <a:moveTo>
                    <a:pt x="9" y="0"/>
                  </a:moveTo>
                  <a:lnTo>
                    <a:pt x="0" y="17"/>
                  </a:lnTo>
                  <a:lnTo>
                    <a:pt x="141" y="227"/>
                  </a:lnTo>
                  <a:lnTo>
                    <a:pt x="832" y="223"/>
                  </a:lnTo>
                  <a:lnTo>
                    <a:pt x="841" y="202"/>
                  </a:lnTo>
                  <a:lnTo>
                    <a:pt x="151" y="208"/>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2" name="Freeform 17">
              <a:extLst>
                <a:ext uri="{FF2B5EF4-FFF2-40B4-BE49-F238E27FC236}">
                  <a16:creationId xmlns:a16="http://schemas.microsoft.com/office/drawing/2014/main" id="{DC3C4144-4681-4DE2-8C8E-A8BD3EE402E1}"/>
                </a:ext>
              </a:extLst>
            </p:cNvPr>
            <p:cNvSpPr>
              <a:spLocks/>
            </p:cNvSpPr>
            <p:nvPr/>
          </p:nvSpPr>
          <p:spPr bwMode="auto">
            <a:xfrm>
              <a:off x="4094162" y="2824163"/>
              <a:ext cx="1320800" cy="330200"/>
            </a:xfrm>
            <a:custGeom>
              <a:avLst/>
              <a:gdLst>
                <a:gd name="T0" fmla="*/ 0 w 832"/>
                <a:gd name="T1" fmla="*/ 1 h 208"/>
                <a:gd name="T2" fmla="*/ 688 w 832"/>
                <a:gd name="T3" fmla="*/ 0 h 208"/>
                <a:gd name="T4" fmla="*/ 832 w 832"/>
                <a:gd name="T5" fmla="*/ 203 h 208"/>
                <a:gd name="T6" fmla="*/ 140 w 832"/>
                <a:gd name="T7" fmla="*/ 208 h 208"/>
                <a:gd name="T8" fmla="*/ 0 w 832"/>
                <a:gd name="T9" fmla="*/ 1 h 208"/>
              </a:gdLst>
              <a:ahLst/>
              <a:cxnLst>
                <a:cxn ang="0">
                  <a:pos x="T0" y="T1"/>
                </a:cxn>
                <a:cxn ang="0">
                  <a:pos x="T2" y="T3"/>
                </a:cxn>
                <a:cxn ang="0">
                  <a:pos x="T4" y="T5"/>
                </a:cxn>
                <a:cxn ang="0">
                  <a:pos x="T6" y="T7"/>
                </a:cxn>
                <a:cxn ang="0">
                  <a:pos x="T8" y="T9"/>
                </a:cxn>
              </a:cxnLst>
              <a:rect l="0" t="0" r="r" b="b"/>
              <a:pathLst>
                <a:path w="832" h="208">
                  <a:moveTo>
                    <a:pt x="0" y="1"/>
                  </a:moveTo>
                  <a:lnTo>
                    <a:pt x="688" y="0"/>
                  </a:lnTo>
                  <a:lnTo>
                    <a:pt x="832" y="203"/>
                  </a:lnTo>
                  <a:lnTo>
                    <a:pt x="140" y="208"/>
                  </a:lnTo>
                  <a:lnTo>
                    <a:pt x="0" y="1"/>
                  </a:lnTo>
                  <a:close/>
                </a:path>
              </a:pathLst>
            </a:custGeom>
            <a:solidFill>
              <a:srgbClr val="C9CDCD"/>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3" name="Freeform 18">
              <a:extLst>
                <a:ext uri="{FF2B5EF4-FFF2-40B4-BE49-F238E27FC236}">
                  <a16:creationId xmlns:a16="http://schemas.microsoft.com/office/drawing/2014/main" id="{888A3E11-0418-433D-95E6-CC13F83E2726}"/>
                </a:ext>
              </a:extLst>
            </p:cNvPr>
            <p:cNvSpPr>
              <a:spLocks/>
            </p:cNvSpPr>
            <p:nvPr/>
          </p:nvSpPr>
          <p:spPr bwMode="auto">
            <a:xfrm>
              <a:off x="4078288" y="2825750"/>
              <a:ext cx="1335088" cy="358775"/>
            </a:xfrm>
            <a:custGeom>
              <a:avLst/>
              <a:gdLst>
                <a:gd name="T0" fmla="*/ 9 w 841"/>
                <a:gd name="T1" fmla="*/ 0 h 226"/>
                <a:gd name="T2" fmla="*/ 0 w 841"/>
                <a:gd name="T3" fmla="*/ 17 h 226"/>
                <a:gd name="T4" fmla="*/ 141 w 841"/>
                <a:gd name="T5" fmla="*/ 226 h 226"/>
                <a:gd name="T6" fmla="*/ 831 w 841"/>
                <a:gd name="T7" fmla="*/ 222 h 226"/>
                <a:gd name="T8" fmla="*/ 841 w 841"/>
                <a:gd name="T9" fmla="*/ 202 h 226"/>
                <a:gd name="T10" fmla="*/ 151 w 841"/>
                <a:gd name="T11" fmla="*/ 207 h 226"/>
                <a:gd name="T12" fmla="*/ 9 w 841"/>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841" h="226">
                  <a:moveTo>
                    <a:pt x="9" y="0"/>
                  </a:moveTo>
                  <a:lnTo>
                    <a:pt x="0" y="17"/>
                  </a:lnTo>
                  <a:lnTo>
                    <a:pt x="141" y="226"/>
                  </a:lnTo>
                  <a:lnTo>
                    <a:pt x="831" y="222"/>
                  </a:lnTo>
                  <a:lnTo>
                    <a:pt x="841" y="202"/>
                  </a:lnTo>
                  <a:lnTo>
                    <a:pt x="151" y="207"/>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4" name="Freeform 19">
              <a:extLst>
                <a:ext uri="{FF2B5EF4-FFF2-40B4-BE49-F238E27FC236}">
                  <a16:creationId xmlns:a16="http://schemas.microsoft.com/office/drawing/2014/main" id="{67A74837-D234-4C80-966C-9C8A4C105E7D}"/>
                </a:ext>
              </a:extLst>
            </p:cNvPr>
            <p:cNvSpPr>
              <a:spLocks/>
            </p:cNvSpPr>
            <p:nvPr/>
          </p:nvSpPr>
          <p:spPr bwMode="auto">
            <a:xfrm>
              <a:off x="4117975" y="2773363"/>
              <a:ext cx="1322388" cy="330200"/>
            </a:xfrm>
            <a:custGeom>
              <a:avLst/>
              <a:gdLst>
                <a:gd name="T0" fmla="*/ 0 w 833"/>
                <a:gd name="T1" fmla="*/ 1 h 208"/>
                <a:gd name="T2" fmla="*/ 689 w 833"/>
                <a:gd name="T3" fmla="*/ 0 h 208"/>
                <a:gd name="T4" fmla="*/ 833 w 833"/>
                <a:gd name="T5" fmla="*/ 203 h 208"/>
                <a:gd name="T6" fmla="*/ 141 w 833"/>
                <a:gd name="T7" fmla="*/ 208 h 208"/>
                <a:gd name="T8" fmla="*/ 0 w 833"/>
                <a:gd name="T9" fmla="*/ 1 h 208"/>
              </a:gdLst>
              <a:ahLst/>
              <a:cxnLst>
                <a:cxn ang="0">
                  <a:pos x="T0" y="T1"/>
                </a:cxn>
                <a:cxn ang="0">
                  <a:pos x="T2" y="T3"/>
                </a:cxn>
                <a:cxn ang="0">
                  <a:pos x="T4" y="T5"/>
                </a:cxn>
                <a:cxn ang="0">
                  <a:pos x="T6" y="T7"/>
                </a:cxn>
                <a:cxn ang="0">
                  <a:pos x="T8" y="T9"/>
                </a:cxn>
              </a:cxnLst>
              <a:rect l="0" t="0" r="r" b="b"/>
              <a:pathLst>
                <a:path w="833" h="208">
                  <a:moveTo>
                    <a:pt x="0" y="1"/>
                  </a:moveTo>
                  <a:lnTo>
                    <a:pt x="689" y="0"/>
                  </a:lnTo>
                  <a:lnTo>
                    <a:pt x="833" y="203"/>
                  </a:lnTo>
                  <a:lnTo>
                    <a:pt x="141" y="208"/>
                  </a:lnTo>
                  <a:lnTo>
                    <a:pt x="0" y="1"/>
                  </a:lnTo>
                  <a:close/>
                </a:path>
              </a:pathLst>
            </a:custGeom>
            <a:gradFill>
              <a:gsLst>
                <a:gs pos="0">
                  <a:srgbClr val="3F4444">
                    <a:lumMod val="40000"/>
                    <a:lumOff val="60000"/>
                  </a:srgbClr>
                </a:gs>
                <a:gs pos="100000">
                  <a:srgbClr val="3F4444">
                    <a:lumMod val="20000"/>
                    <a:lumOff val="80000"/>
                  </a:srgbClr>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5" name="Freeform 20">
              <a:extLst>
                <a:ext uri="{FF2B5EF4-FFF2-40B4-BE49-F238E27FC236}">
                  <a16:creationId xmlns:a16="http://schemas.microsoft.com/office/drawing/2014/main" id="{4A3A3B80-FCA6-44C3-8DA0-F1EDC28850DC}"/>
                </a:ext>
              </a:extLst>
            </p:cNvPr>
            <p:cNvSpPr>
              <a:spLocks/>
            </p:cNvSpPr>
            <p:nvPr/>
          </p:nvSpPr>
          <p:spPr bwMode="auto">
            <a:xfrm>
              <a:off x="4103688" y="2774950"/>
              <a:ext cx="1335088" cy="358775"/>
            </a:xfrm>
            <a:custGeom>
              <a:avLst/>
              <a:gdLst>
                <a:gd name="T0" fmla="*/ 9 w 841"/>
                <a:gd name="T1" fmla="*/ 0 h 226"/>
                <a:gd name="T2" fmla="*/ 0 w 841"/>
                <a:gd name="T3" fmla="*/ 17 h 226"/>
                <a:gd name="T4" fmla="*/ 141 w 841"/>
                <a:gd name="T5" fmla="*/ 226 h 226"/>
                <a:gd name="T6" fmla="*/ 831 w 841"/>
                <a:gd name="T7" fmla="*/ 222 h 226"/>
                <a:gd name="T8" fmla="*/ 841 w 841"/>
                <a:gd name="T9" fmla="*/ 202 h 226"/>
                <a:gd name="T10" fmla="*/ 150 w 841"/>
                <a:gd name="T11" fmla="*/ 207 h 226"/>
                <a:gd name="T12" fmla="*/ 9 w 841"/>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841" h="226">
                  <a:moveTo>
                    <a:pt x="9" y="0"/>
                  </a:moveTo>
                  <a:lnTo>
                    <a:pt x="0" y="17"/>
                  </a:lnTo>
                  <a:lnTo>
                    <a:pt x="141" y="226"/>
                  </a:lnTo>
                  <a:lnTo>
                    <a:pt x="831" y="222"/>
                  </a:lnTo>
                  <a:lnTo>
                    <a:pt x="841" y="202"/>
                  </a:lnTo>
                  <a:lnTo>
                    <a:pt x="150" y="207"/>
                  </a:lnTo>
                  <a:lnTo>
                    <a:pt x="9" y="0"/>
                  </a:lnTo>
                  <a:close/>
                </a:path>
              </a:pathLst>
            </a:custGeom>
            <a:gradFill>
              <a:gsLst>
                <a:gs pos="100000">
                  <a:srgbClr val="3F4444">
                    <a:lumMod val="40000"/>
                    <a:lumOff val="60000"/>
                  </a:srgbClr>
                </a:gs>
                <a:gs pos="885">
                  <a:srgbClr val="3F4444">
                    <a:lumMod val="40000"/>
                    <a:lumOff val="60000"/>
                  </a:srgbClr>
                </a:gs>
                <a:gs pos="17000">
                  <a:srgbClr val="EBEDED"/>
                </a:gs>
              </a:gsLst>
              <a:lin ang="2400000" scaled="0"/>
            </a:gra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6" name="Freeform 21">
              <a:extLst>
                <a:ext uri="{FF2B5EF4-FFF2-40B4-BE49-F238E27FC236}">
                  <a16:creationId xmlns:a16="http://schemas.microsoft.com/office/drawing/2014/main" id="{5CFDFFA6-B23F-4AA8-9776-930881F9C479}"/>
                </a:ext>
              </a:extLst>
            </p:cNvPr>
            <p:cNvSpPr>
              <a:spLocks/>
            </p:cNvSpPr>
            <p:nvPr/>
          </p:nvSpPr>
          <p:spPr bwMode="auto">
            <a:xfrm>
              <a:off x="4117975" y="2773363"/>
              <a:ext cx="1322388" cy="322262"/>
            </a:xfrm>
            <a:custGeom>
              <a:avLst/>
              <a:gdLst>
                <a:gd name="T0" fmla="*/ 0 w 833"/>
                <a:gd name="T1" fmla="*/ 1 h 203"/>
                <a:gd name="T2" fmla="*/ 689 w 833"/>
                <a:gd name="T3" fmla="*/ 0 h 203"/>
                <a:gd name="T4" fmla="*/ 833 w 833"/>
                <a:gd name="T5" fmla="*/ 203 h 203"/>
                <a:gd name="T6" fmla="*/ 0 w 833"/>
                <a:gd name="T7" fmla="*/ 1 h 203"/>
                <a:gd name="connsiteX0" fmla="*/ 0 w 10000"/>
                <a:gd name="connsiteY0" fmla="*/ 49 h 10000"/>
                <a:gd name="connsiteX1" fmla="*/ 8271 w 10000"/>
                <a:gd name="connsiteY1" fmla="*/ 0 h 10000"/>
                <a:gd name="connsiteX2" fmla="*/ 10000 w 10000"/>
                <a:gd name="connsiteY2" fmla="*/ 10000 h 10000"/>
                <a:gd name="connsiteX3" fmla="*/ 0 w 10000"/>
                <a:gd name="connsiteY3" fmla="*/ 49 h 10000"/>
                <a:gd name="connsiteX0" fmla="*/ 0 w 10000"/>
                <a:gd name="connsiteY0" fmla="*/ 49 h 10000"/>
                <a:gd name="connsiteX1" fmla="*/ 8271 w 10000"/>
                <a:gd name="connsiteY1" fmla="*/ 0 h 10000"/>
                <a:gd name="connsiteX2" fmla="*/ 10000 w 10000"/>
                <a:gd name="connsiteY2" fmla="*/ 10000 h 10000"/>
                <a:gd name="connsiteX3" fmla="*/ 0 w 10000"/>
                <a:gd name="connsiteY3" fmla="*/ 49 h 10000"/>
              </a:gdLst>
              <a:ahLst/>
              <a:cxnLst>
                <a:cxn ang="0">
                  <a:pos x="connsiteX0" y="connsiteY0"/>
                </a:cxn>
                <a:cxn ang="0">
                  <a:pos x="connsiteX1" y="connsiteY1"/>
                </a:cxn>
                <a:cxn ang="0">
                  <a:pos x="connsiteX2" y="connsiteY2"/>
                </a:cxn>
                <a:cxn ang="0">
                  <a:pos x="connsiteX3" y="connsiteY3"/>
                </a:cxn>
              </a:cxnLst>
              <a:rect l="l" t="t" r="r" b="b"/>
              <a:pathLst>
                <a:path w="10000" h="10000">
                  <a:moveTo>
                    <a:pt x="0" y="49"/>
                  </a:moveTo>
                  <a:lnTo>
                    <a:pt x="8271" y="0"/>
                  </a:lnTo>
                  <a:lnTo>
                    <a:pt x="10000" y="10000"/>
                  </a:lnTo>
                  <a:cubicBezTo>
                    <a:pt x="6811" y="5131"/>
                    <a:pt x="3999" y="2332"/>
                    <a:pt x="0" y="49"/>
                  </a:cubicBezTo>
                  <a:close/>
                </a:path>
              </a:pathLst>
            </a:custGeom>
            <a:solidFill>
              <a:srgbClr val="3F4444">
                <a:lumMod val="40000"/>
                <a:lumOff val="6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7" name="Freeform 22">
              <a:extLst>
                <a:ext uri="{FF2B5EF4-FFF2-40B4-BE49-F238E27FC236}">
                  <a16:creationId xmlns:a16="http://schemas.microsoft.com/office/drawing/2014/main" id="{CE673BD1-6084-488F-83A0-E7A20E01C2F6}"/>
                </a:ext>
              </a:extLst>
            </p:cNvPr>
            <p:cNvSpPr>
              <a:spLocks/>
            </p:cNvSpPr>
            <p:nvPr/>
          </p:nvSpPr>
          <p:spPr bwMode="auto">
            <a:xfrm>
              <a:off x="4598988" y="2809875"/>
              <a:ext cx="354013" cy="231775"/>
            </a:xfrm>
            <a:custGeom>
              <a:avLst/>
              <a:gdLst>
                <a:gd name="T0" fmla="*/ 693 w 714"/>
                <a:gd name="T1" fmla="*/ 296 h 464"/>
                <a:gd name="T2" fmla="*/ 320 w 714"/>
                <a:gd name="T3" fmla="*/ 428 h 464"/>
                <a:gd name="T4" fmla="*/ 21 w 714"/>
                <a:gd name="T5" fmla="*/ 168 h 464"/>
                <a:gd name="T6" fmla="*/ 394 w 714"/>
                <a:gd name="T7" fmla="*/ 36 h 464"/>
                <a:gd name="T8" fmla="*/ 693 w 714"/>
                <a:gd name="T9" fmla="*/ 296 h 464"/>
              </a:gdLst>
              <a:ahLst/>
              <a:cxnLst>
                <a:cxn ang="0">
                  <a:pos x="T0" y="T1"/>
                </a:cxn>
                <a:cxn ang="0">
                  <a:pos x="T2" y="T3"/>
                </a:cxn>
                <a:cxn ang="0">
                  <a:pos x="T4" y="T5"/>
                </a:cxn>
                <a:cxn ang="0">
                  <a:pos x="T6" y="T7"/>
                </a:cxn>
                <a:cxn ang="0">
                  <a:pos x="T8" y="T9"/>
                </a:cxn>
              </a:cxnLst>
              <a:rect l="0" t="0" r="r" b="b"/>
              <a:pathLst>
                <a:path w="714" h="464">
                  <a:moveTo>
                    <a:pt x="693" y="296"/>
                  </a:moveTo>
                  <a:cubicBezTo>
                    <a:pt x="672" y="404"/>
                    <a:pt x="505" y="464"/>
                    <a:pt x="320" y="428"/>
                  </a:cubicBezTo>
                  <a:cubicBezTo>
                    <a:pt x="134" y="393"/>
                    <a:pt x="0" y="277"/>
                    <a:pt x="21" y="168"/>
                  </a:cubicBezTo>
                  <a:cubicBezTo>
                    <a:pt x="42" y="60"/>
                    <a:pt x="209" y="0"/>
                    <a:pt x="394" y="36"/>
                  </a:cubicBezTo>
                  <a:cubicBezTo>
                    <a:pt x="580" y="71"/>
                    <a:pt x="714" y="187"/>
                    <a:pt x="693" y="296"/>
                  </a:cubicBezTo>
                  <a:close/>
                </a:path>
              </a:pathLst>
            </a:custGeom>
            <a:solidFill>
              <a:srgbClr val="68D2DF"/>
            </a:solidFill>
            <a:ln>
              <a:noFill/>
            </a:ln>
            <a:effectLst>
              <a:innerShdw blurRad="63500" dist="12700" dir="18900000">
                <a:prstClr val="black">
                  <a:alpha val="50000"/>
                </a:prstClr>
              </a:inn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78" name="Freeform 22">
              <a:extLst>
                <a:ext uri="{FF2B5EF4-FFF2-40B4-BE49-F238E27FC236}">
                  <a16:creationId xmlns:a16="http://schemas.microsoft.com/office/drawing/2014/main" id="{0CFC8648-D3A8-4A33-B6A3-821575A1D75F}"/>
                </a:ext>
              </a:extLst>
            </p:cNvPr>
            <p:cNvSpPr>
              <a:spLocks/>
            </p:cNvSpPr>
            <p:nvPr/>
          </p:nvSpPr>
          <p:spPr bwMode="auto">
            <a:xfrm>
              <a:off x="4602162" y="2812010"/>
              <a:ext cx="354013" cy="231775"/>
            </a:xfrm>
            <a:custGeom>
              <a:avLst/>
              <a:gdLst>
                <a:gd name="T0" fmla="*/ 693 w 714"/>
                <a:gd name="T1" fmla="*/ 296 h 464"/>
                <a:gd name="T2" fmla="*/ 320 w 714"/>
                <a:gd name="T3" fmla="*/ 428 h 464"/>
                <a:gd name="T4" fmla="*/ 21 w 714"/>
                <a:gd name="T5" fmla="*/ 168 h 464"/>
                <a:gd name="T6" fmla="*/ 394 w 714"/>
                <a:gd name="T7" fmla="*/ 36 h 464"/>
                <a:gd name="T8" fmla="*/ 693 w 714"/>
                <a:gd name="T9" fmla="*/ 296 h 464"/>
              </a:gdLst>
              <a:ahLst/>
              <a:cxnLst>
                <a:cxn ang="0">
                  <a:pos x="T0" y="T1"/>
                </a:cxn>
                <a:cxn ang="0">
                  <a:pos x="T2" y="T3"/>
                </a:cxn>
                <a:cxn ang="0">
                  <a:pos x="T4" y="T5"/>
                </a:cxn>
                <a:cxn ang="0">
                  <a:pos x="T6" y="T7"/>
                </a:cxn>
                <a:cxn ang="0">
                  <a:pos x="T8" y="T9"/>
                </a:cxn>
              </a:cxnLst>
              <a:rect l="0" t="0" r="r" b="b"/>
              <a:pathLst>
                <a:path w="714" h="464">
                  <a:moveTo>
                    <a:pt x="693" y="296"/>
                  </a:moveTo>
                  <a:cubicBezTo>
                    <a:pt x="672" y="404"/>
                    <a:pt x="505" y="464"/>
                    <a:pt x="320" y="428"/>
                  </a:cubicBezTo>
                  <a:cubicBezTo>
                    <a:pt x="134" y="393"/>
                    <a:pt x="0" y="277"/>
                    <a:pt x="21" y="168"/>
                  </a:cubicBezTo>
                  <a:cubicBezTo>
                    <a:pt x="42" y="60"/>
                    <a:pt x="209" y="0"/>
                    <a:pt x="394" y="36"/>
                  </a:cubicBezTo>
                  <a:cubicBezTo>
                    <a:pt x="580" y="71"/>
                    <a:pt x="714" y="187"/>
                    <a:pt x="693" y="296"/>
                  </a:cubicBezTo>
                  <a:close/>
                </a:path>
              </a:pathLst>
            </a:custGeom>
            <a:solidFill>
              <a:srgbClr val="68D2DF"/>
            </a:solidFill>
            <a:ln>
              <a:noFill/>
            </a:ln>
            <a:effectLst>
              <a:innerShdw blurRad="63500" dist="12700" dir="18900000">
                <a:prstClr val="black">
                  <a:alpha val="50000"/>
                </a:prstClr>
              </a:inn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grpSp>
      <p:pic>
        <p:nvPicPr>
          <p:cNvPr id="10" name="Picture 9">
            <a:extLst>
              <a:ext uri="{FF2B5EF4-FFF2-40B4-BE49-F238E27FC236}">
                <a16:creationId xmlns:a16="http://schemas.microsoft.com/office/drawing/2014/main" id="{6A1080AC-3AD1-40D6-B43B-FED1EFC9AF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667" y1="15778" x2="44667" y2="15778"/>
                        <a14:foregroundMark x1="50222" y1="14444" x2="50222" y2="14444"/>
                        <a14:foregroundMark x1="47556" y1="10000" x2="47556" y2="10000"/>
                        <a14:foregroundMark x1="42444" y1="11111" x2="42444" y2="11111"/>
                        <a14:foregroundMark x1="53556" y1="10000" x2="53556" y2="10000"/>
                        <a14:foregroundMark x1="58444" y1="14222" x2="58444" y2="14222"/>
                        <a14:foregroundMark x1="55556" y1="48000" x2="55556" y2="48000"/>
                        <a14:foregroundMark x1="50444" y1="82222" x2="50444" y2="82222"/>
                        <a14:foregroundMark x1="55778" y1="14889" x2="55778" y2="14889"/>
                        <a14:backgroundMark x1="22000" y1="37556" x2="22000" y2="37556"/>
                        <a14:backgroundMark x1="80667" y1="32000" x2="80667" y2="32000"/>
                        <a14:backgroundMark x1="94667" y1="9556" x2="94667" y2="9556"/>
                        <a14:backgroundMark x1="12444" y1="90000" x2="12444" y2="90000"/>
                      </a14:backgroundRemoval>
                    </a14:imgEffect>
                    <a14:imgEffect>
                      <a14:brightnessContrast contrast="-40000"/>
                    </a14:imgEffect>
                  </a14:imgLayer>
                </a14:imgProps>
              </a:ext>
            </a:extLst>
          </a:blip>
          <a:stretch>
            <a:fillRect/>
          </a:stretch>
        </p:blipFill>
        <p:spPr>
          <a:xfrm rot="1105716">
            <a:off x="2504363" y="2799458"/>
            <a:ext cx="1253639" cy="1253639"/>
          </a:xfrm>
          <a:prstGeom prst="ellipse">
            <a:avLst/>
          </a:prstGeom>
        </p:spPr>
      </p:pic>
      <p:grpSp>
        <p:nvGrpSpPr>
          <p:cNvPr id="82" name="Group 81">
            <a:extLst>
              <a:ext uri="{FF2B5EF4-FFF2-40B4-BE49-F238E27FC236}">
                <a16:creationId xmlns:a16="http://schemas.microsoft.com/office/drawing/2014/main" id="{348838A5-9198-4212-9F0A-8090D441A10E}"/>
              </a:ext>
            </a:extLst>
          </p:cNvPr>
          <p:cNvGrpSpPr/>
          <p:nvPr/>
        </p:nvGrpSpPr>
        <p:grpSpPr>
          <a:xfrm rot="19250497">
            <a:off x="6911771" y="2987260"/>
            <a:ext cx="373223" cy="878032"/>
            <a:chOff x="2339975" y="2706688"/>
            <a:chExt cx="606425" cy="1468438"/>
          </a:xfrm>
        </p:grpSpPr>
        <p:sp>
          <p:nvSpPr>
            <p:cNvPr id="83" name="Rectangle 82">
              <a:extLst>
                <a:ext uri="{FF2B5EF4-FFF2-40B4-BE49-F238E27FC236}">
                  <a16:creationId xmlns:a16="http://schemas.microsoft.com/office/drawing/2014/main" id="{E0E6DCCC-177C-44E4-8751-1B00F2F55ADD}"/>
                </a:ext>
              </a:extLst>
            </p:cNvPr>
            <p:cNvSpPr>
              <a:spLocks noChangeArrowheads="1"/>
            </p:cNvSpPr>
            <p:nvPr/>
          </p:nvSpPr>
          <p:spPr bwMode="auto">
            <a:xfrm>
              <a:off x="2339975" y="2706688"/>
              <a:ext cx="606425" cy="252413"/>
            </a:xfrm>
            <a:prstGeom prst="rect">
              <a:avLst/>
            </a:prstGeom>
            <a:solidFill>
              <a:srgbClr val="68D2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84" name="Freeform 6">
              <a:extLst>
                <a:ext uri="{FF2B5EF4-FFF2-40B4-BE49-F238E27FC236}">
                  <a16:creationId xmlns:a16="http://schemas.microsoft.com/office/drawing/2014/main" id="{4AE2404F-DC36-41A0-8C20-532014E25083}"/>
                </a:ext>
              </a:extLst>
            </p:cNvPr>
            <p:cNvSpPr>
              <a:spLocks noEditPoints="1"/>
            </p:cNvSpPr>
            <p:nvPr/>
          </p:nvSpPr>
          <p:spPr bwMode="auto">
            <a:xfrm>
              <a:off x="2389188" y="3363913"/>
              <a:ext cx="506413" cy="404813"/>
            </a:xfrm>
            <a:custGeom>
              <a:avLst/>
              <a:gdLst>
                <a:gd name="T0" fmla="*/ 64 w 319"/>
                <a:gd name="T1" fmla="*/ 0 h 255"/>
                <a:gd name="T2" fmla="*/ 0 w 319"/>
                <a:gd name="T3" fmla="*/ 0 h 255"/>
                <a:gd name="T4" fmla="*/ 0 w 319"/>
                <a:gd name="T5" fmla="*/ 255 h 255"/>
                <a:gd name="T6" fmla="*/ 319 w 319"/>
                <a:gd name="T7" fmla="*/ 255 h 255"/>
                <a:gd name="T8" fmla="*/ 319 w 319"/>
                <a:gd name="T9" fmla="*/ 0 h 255"/>
                <a:gd name="T10" fmla="*/ 64 w 319"/>
                <a:gd name="T11" fmla="*/ 0 h 255"/>
                <a:gd name="T12" fmla="*/ 64 w 319"/>
                <a:gd name="T13" fmla="*/ 0 h 255"/>
                <a:gd name="T14" fmla="*/ 64 w 319"/>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255">
                  <a:moveTo>
                    <a:pt x="64" y="0"/>
                  </a:moveTo>
                  <a:lnTo>
                    <a:pt x="0" y="0"/>
                  </a:lnTo>
                  <a:lnTo>
                    <a:pt x="0" y="255"/>
                  </a:lnTo>
                  <a:lnTo>
                    <a:pt x="319" y="255"/>
                  </a:lnTo>
                  <a:lnTo>
                    <a:pt x="319" y="0"/>
                  </a:lnTo>
                  <a:lnTo>
                    <a:pt x="64" y="0"/>
                  </a:lnTo>
                  <a:close/>
                  <a:moveTo>
                    <a:pt x="64" y="0"/>
                  </a:moveTo>
                  <a:lnTo>
                    <a:pt x="64" y="0"/>
                  </a:lnTo>
                  <a:close/>
                </a:path>
              </a:pathLst>
            </a:custGeom>
            <a:solidFill>
              <a:srgbClr val="3F4444">
                <a:lumMod val="20000"/>
                <a:lumOff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85" name="Freeform 7">
              <a:extLst>
                <a:ext uri="{FF2B5EF4-FFF2-40B4-BE49-F238E27FC236}">
                  <a16:creationId xmlns:a16="http://schemas.microsoft.com/office/drawing/2014/main" id="{6C6E6A6E-06F2-4BF6-89CA-01231A1077E3}"/>
                </a:ext>
              </a:extLst>
            </p:cNvPr>
            <p:cNvSpPr>
              <a:spLocks noEditPoints="1"/>
            </p:cNvSpPr>
            <p:nvPr/>
          </p:nvSpPr>
          <p:spPr bwMode="auto">
            <a:xfrm>
              <a:off x="2389188" y="3363913"/>
              <a:ext cx="506413" cy="404813"/>
            </a:xfrm>
            <a:custGeom>
              <a:avLst/>
              <a:gdLst>
                <a:gd name="T0" fmla="*/ 64 w 319"/>
                <a:gd name="T1" fmla="*/ 0 h 255"/>
                <a:gd name="T2" fmla="*/ 0 w 319"/>
                <a:gd name="T3" fmla="*/ 0 h 255"/>
                <a:gd name="T4" fmla="*/ 0 w 319"/>
                <a:gd name="T5" fmla="*/ 255 h 255"/>
                <a:gd name="T6" fmla="*/ 319 w 319"/>
                <a:gd name="T7" fmla="*/ 255 h 255"/>
                <a:gd name="T8" fmla="*/ 319 w 319"/>
                <a:gd name="T9" fmla="*/ 0 h 255"/>
                <a:gd name="T10" fmla="*/ 64 w 319"/>
                <a:gd name="T11" fmla="*/ 0 h 255"/>
                <a:gd name="T12" fmla="*/ 64 w 319"/>
                <a:gd name="T13" fmla="*/ 0 h 255"/>
                <a:gd name="T14" fmla="*/ 64 w 319"/>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255">
                  <a:moveTo>
                    <a:pt x="64" y="0"/>
                  </a:moveTo>
                  <a:lnTo>
                    <a:pt x="0" y="0"/>
                  </a:lnTo>
                  <a:lnTo>
                    <a:pt x="0" y="255"/>
                  </a:lnTo>
                  <a:lnTo>
                    <a:pt x="319" y="255"/>
                  </a:lnTo>
                  <a:lnTo>
                    <a:pt x="319" y="0"/>
                  </a:lnTo>
                  <a:lnTo>
                    <a:pt x="64" y="0"/>
                  </a:lnTo>
                  <a:moveTo>
                    <a:pt x="64" y="0"/>
                  </a:moveTo>
                  <a:lnTo>
                    <a:pt x="6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86" name="Freeform 8">
              <a:extLst>
                <a:ext uri="{FF2B5EF4-FFF2-40B4-BE49-F238E27FC236}">
                  <a16:creationId xmlns:a16="http://schemas.microsoft.com/office/drawing/2014/main" id="{EA567263-2331-4E93-AD4D-85732EF6E100}"/>
                </a:ext>
              </a:extLst>
            </p:cNvPr>
            <p:cNvSpPr>
              <a:spLocks noEditPoints="1"/>
            </p:cNvSpPr>
            <p:nvPr/>
          </p:nvSpPr>
          <p:spPr bwMode="auto">
            <a:xfrm>
              <a:off x="2643188" y="2959101"/>
              <a:ext cx="252413" cy="404813"/>
            </a:xfrm>
            <a:custGeom>
              <a:avLst/>
              <a:gdLst>
                <a:gd name="T0" fmla="*/ 95 w 159"/>
                <a:gd name="T1" fmla="*/ 128 h 255"/>
                <a:gd name="T2" fmla="*/ 95 w 159"/>
                <a:gd name="T3" fmla="*/ 255 h 255"/>
                <a:gd name="T4" fmla="*/ 159 w 159"/>
                <a:gd name="T5" fmla="*/ 255 h 255"/>
                <a:gd name="T6" fmla="*/ 159 w 159"/>
                <a:gd name="T7" fmla="*/ 0 h 255"/>
                <a:gd name="T8" fmla="*/ 0 w 159"/>
                <a:gd name="T9" fmla="*/ 0 h 255"/>
                <a:gd name="T10" fmla="*/ 0 w 159"/>
                <a:gd name="T11" fmla="*/ 128 h 255"/>
                <a:gd name="T12" fmla="*/ 95 w 159"/>
                <a:gd name="T13" fmla="*/ 128 h 255"/>
                <a:gd name="T14" fmla="*/ 95 w 159"/>
                <a:gd name="T15" fmla="*/ 128 h 255"/>
                <a:gd name="T16" fmla="*/ 95 w 159"/>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255">
                  <a:moveTo>
                    <a:pt x="95" y="128"/>
                  </a:moveTo>
                  <a:lnTo>
                    <a:pt x="95" y="255"/>
                  </a:lnTo>
                  <a:lnTo>
                    <a:pt x="159" y="255"/>
                  </a:lnTo>
                  <a:lnTo>
                    <a:pt x="159" y="0"/>
                  </a:lnTo>
                  <a:lnTo>
                    <a:pt x="0" y="0"/>
                  </a:lnTo>
                  <a:lnTo>
                    <a:pt x="0" y="128"/>
                  </a:lnTo>
                  <a:lnTo>
                    <a:pt x="95" y="128"/>
                  </a:lnTo>
                  <a:close/>
                  <a:moveTo>
                    <a:pt x="95" y="128"/>
                  </a:moveTo>
                  <a:lnTo>
                    <a:pt x="95" y="128"/>
                  </a:lnTo>
                  <a:close/>
                </a:path>
              </a:pathLst>
            </a:custGeom>
            <a:solidFill>
              <a:srgbClr val="3F4444">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87" name="Freeform 9">
              <a:extLst>
                <a:ext uri="{FF2B5EF4-FFF2-40B4-BE49-F238E27FC236}">
                  <a16:creationId xmlns:a16="http://schemas.microsoft.com/office/drawing/2014/main" id="{0811D8ED-D685-4CA5-B958-3955A99FB14F}"/>
                </a:ext>
              </a:extLst>
            </p:cNvPr>
            <p:cNvSpPr>
              <a:spLocks noEditPoints="1"/>
            </p:cNvSpPr>
            <p:nvPr/>
          </p:nvSpPr>
          <p:spPr bwMode="auto">
            <a:xfrm>
              <a:off x="2643188" y="2959101"/>
              <a:ext cx="252413" cy="404813"/>
            </a:xfrm>
            <a:custGeom>
              <a:avLst/>
              <a:gdLst>
                <a:gd name="T0" fmla="*/ 95 w 159"/>
                <a:gd name="T1" fmla="*/ 128 h 255"/>
                <a:gd name="T2" fmla="*/ 95 w 159"/>
                <a:gd name="T3" fmla="*/ 255 h 255"/>
                <a:gd name="T4" fmla="*/ 159 w 159"/>
                <a:gd name="T5" fmla="*/ 255 h 255"/>
                <a:gd name="T6" fmla="*/ 159 w 159"/>
                <a:gd name="T7" fmla="*/ 0 h 255"/>
                <a:gd name="T8" fmla="*/ 0 w 159"/>
                <a:gd name="T9" fmla="*/ 0 h 255"/>
                <a:gd name="T10" fmla="*/ 0 w 159"/>
                <a:gd name="T11" fmla="*/ 128 h 255"/>
                <a:gd name="T12" fmla="*/ 95 w 159"/>
                <a:gd name="T13" fmla="*/ 128 h 255"/>
                <a:gd name="T14" fmla="*/ 95 w 159"/>
                <a:gd name="T15" fmla="*/ 128 h 255"/>
                <a:gd name="T16" fmla="*/ 95 w 159"/>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255">
                  <a:moveTo>
                    <a:pt x="95" y="128"/>
                  </a:moveTo>
                  <a:lnTo>
                    <a:pt x="95" y="255"/>
                  </a:lnTo>
                  <a:lnTo>
                    <a:pt x="159" y="255"/>
                  </a:lnTo>
                  <a:lnTo>
                    <a:pt x="159" y="0"/>
                  </a:lnTo>
                  <a:lnTo>
                    <a:pt x="0" y="0"/>
                  </a:lnTo>
                  <a:lnTo>
                    <a:pt x="0" y="128"/>
                  </a:lnTo>
                  <a:lnTo>
                    <a:pt x="95" y="128"/>
                  </a:lnTo>
                  <a:moveTo>
                    <a:pt x="95" y="128"/>
                  </a:moveTo>
                  <a:lnTo>
                    <a:pt x="95"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88" name="Freeform 10">
              <a:extLst>
                <a:ext uri="{FF2B5EF4-FFF2-40B4-BE49-F238E27FC236}">
                  <a16:creationId xmlns:a16="http://schemas.microsoft.com/office/drawing/2014/main" id="{2EE4F522-6C2A-4562-8E05-B28B62BB1F11}"/>
                </a:ext>
              </a:extLst>
            </p:cNvPr>
            <p:cNvSpPr>
              <a:spLocks noEditPoints="1"/>
            </p:cNvSpPr>
            <p:nvPr/>
          </p:nvSpPr>
          <p:spPr bwMode="auto">
            <a:xfrm>
              <a:off x="2389188" y="2959101"/>
              <a:ext cx="254000" cy="404813"/>
            </a:xfrm>
            <a:custGeom>
              <a:avLst/>
              <a:gdLst>
                <a:gd name="T0" fmla="*/ 160 w 160"/>
                <a:gd name="T1" fmla="*/ 128 h 255"/>
                <a:gd name="T2" fmla="*/ 160 w 160"/>
                <a:gd name="T3" fmla="*/ 0 h 255"/>
                <a:gd name="T4" fmla="*/ 0 w 160"/>
                <a:gd name="T5" fmla="*/ 0 h 255"/>
                <a:gd name="T6" fmla="*/ 0 w 160"/>
                <a:gd name="T7" fmla="*/ 255 h 255"/>
                <a:gd name="T8" fmla="*/ 64 w 160"/>
                <a:gd name="T9" fmla="*/ 255 h 255"/>
                <a:gd name="T10" fmla="*/ 64 w 160"/>
                <a:gd name="T11" fmla="*/ 128 h 255"/>
                <a:gd name="T12" fmla="*/ 160 w 160"/>
                <a:gd name="T13" fmla="*/ 128 h 255"/>
                <a:gd name="T14" fmla="*/ 160 w 160"/>
                <a:gd name="T15" fmla="*/ 128 h 255"/>
                <a:gd name="T16" fmla="*/ 160 w 160"/>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255">
                  <a:moveTo>
                    <a:pt x="160" y="128"/>
                  </a:moveTo>
                  <a:lnTo>
                    <a:pt x="160" y="0"/>
                  </a:lnTo>
                  <a:lnTo>
                    <a:pt x="0" y="0"/>
                  </a:lnTo>
                  <a:lnTo>
                    <a:pt x="0" y="255"/>
                  </a:lnTo>
                  <a:lnTo>
                    <a:pt x="64" y="255"/>
                  </a:lnTo>
                  <a:lnTo>
                    <a:pt x="64" y="128"/>
                  </a:lnTo>
                  <a:lnTo>
                    <a:pt x="160" y="128"/>
                  </a:lnTo>
                  <a:close/>
                  <a:moveTo>
                    <a:pt x="160" y="128"/>
                  </a:moveTo>
                  <a:lnTo>
                    <a:pt x="160" y="128"/>
                  </a:lnTo>
                  <a:close/>
                </a:path>
              </a:pathLst>
            </a:custGeom>
            <a:solidFill>
              <a:srgbClr val="3F4444">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89" name="Freeform 11">
              <a:extLst>
                <a:ext uri="{FF2B5EF4-FFF2-40B4-BE49-F238E27FC236}">
                  <a16:creationId xmlns:a16="http://schemas.microsoft.com/office/drawing/2014/main" id="{9925C911-C80F-4E25-B81D-EF4D642CCCD3}"/>
                </a:ext>
              </a:extLst>
            </p:cNvPr>
            <p:cNvSpPr>
              <a:spLocks noEditPoints="1"/>
            </p:cNvSpPr>
            <p:nvPr/>
          </p:nvSpPr>
          <p:spPr bwMode="auto">
            <a:xfrm>
              <a:off x="2389188" y="2959101"/>
              <a:ext cx="254000" cy="404813"/>
            </a:xfrm>
            <a:custGeom>
              <a:avLst/>
              <a:gdLst>
                <a:gd name="T0" fmla="*/ 160 w 160"/>
                <a:gd name="T1" fmla="*/ 128 h 255"/>
                <a:gd name="T2" fmla="*/ 160 w 160"/>
                <a:gd name="T3" fmla="*/ 0 h 255"/>
                <a:gd name="T4" fmla="*/ 0 w 160"/>
                <a:gd name="T5" fmla="*/ 0 h 255"/>
                <a:gd name="T6" fmla="*/ 0 w 160"/>
                <a:gd name="T7" fmla="*/ 255 h 255"/>
                <a:gd name="T8" fmla="*/ 64 w 160"/>
                <a:gd name="T9" fmla="*/ 255 h 255"/>
                <a:gd name="T10" fmla="*/ 64 w 160"/>
                <a:gd name="T11" fmla="*/ 128 h 255"/>
                <a:gd name="T12" fmla="*/ 160 w 160"/>
                <a:gd name="T13" fmla="*/ 128 h 255"/>
                <a:gd name="T14" fmla="*/ 160 w 160"/>
                <a:gd name="T15" fmla="*/ 128 h 255"/>
                <a:gd name="T16" fmla="*/ 160 w 160"/>
                <a:gd name="T17"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255">
                  <a:moveTo>
                    <a:pt x="160" y="128"/>
                  </a:moveTo>
                  <a:lnTo>
                    <a:pt x="160" y="0"/>
                  </a:lnTo>
                  <a:lnTo>
                    <a:pt x="0" y="0"/>
                  </a:lnTo>
                  <a:lnTo>
                    <a:pt x="0" y="255"/>
                  </a:lnTo>
                  <a:lnTo>
                    <a:pt x="64" y="255"/>
                  </a:lnTo>
                  <a:lnTo>
                    <a:pt x="64" y="128"/>
                  </a:lnTo>
                  <a:lnTo>
                    <a:pt x="160" y="128"/>
                  </a:lnTo>
                  <a:moveTo>
                    <a:pt x="160" y="128"/>
                  </a:moveTo>
                  <a:lnTo>
                    <a:pt x="160"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0" name="Rectangle 89">
              <a:extLst>
                <a:ext uri="{FF2B5EF4-FFF2-40B4-BE49-F238E27FC236}">
                  <a16:creationId xmlns:a16="http://schemas.microsoft.com/office/drawing/2014/main" id="{D27FF726-F1F5-46F2-90D5-82C332A2CE98}"/>
                </a:ext>
              </a:extLst>
            </p:cNvPr>
            <p:cNvSpPr>
              <a:spLocks noChangeArrowheads="1"/>
            </p:cNvSpPr>
            <p:nvPr/>
          </p:nvSpPr>
          <p:spPr bwMode="auto">
            <a:xfrm>
              <a:off x="2490788" y="3162301"/>
              <a:ext cx="152400" cy="20161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1" name="Rectangle 90">
              <a:extLst>
                <a:ext uri="{FF2B5EF4-FFF2-40B4-BE49-F238E27FC236}">
                  <a16:creationId xmlns:a16="http://schemas.microsoft.com/office/drawing/2014/main" id="{DADF86EB-4CB5-408A-A7DF-F025D8B9581F}"/>
                </a:ext>
              </a:extLst>
            </p:cNvPr>
            <p:cNvSpPr>
              <a:spLocks noChangeArrowheads="1"/>
            </p:cNvSpPr>
            <p:nvPr/>
          </p:nvSpPr>
          <p:spPr bwMode="auto">
            <a:xfrm>
              <a:off x="2643188" y="3162301"/>
              <a:ext cx="150813" cy="2016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2" name="Freeform 14">
              <a:extLst>
                <a:ext uri="{FF2B5EF4-FFF2-40B4-BE49-F238E27FC236}">
                  <a16:creationId xmlns:a16="http://schemas.microsoft.com/office/drawing/2014/main" id="{C33A471A-4B09-4F40-98A0-5D96FB436D29}"/>
                </a:ext>
              </a:extLst>
            </p:cNvPr>
            <p:cNvSpPr>
              <a:spLocks noEditPoints="1"/>
            </p:cNvSpPr>
            <p:nvPr/>
          </p:nvSpPr>
          <p:spPr bwMode="auto">
            <a:xfrm>
              <a:off x="2389188" y="3768726"/>
              <a:ext cx="254000" cy="406400"/>
            </a:xfrm>
            <a:custGeom>
              <a:avLst/>
              <a:gdLst>
                <a:gd name="T0" fmla="*/ 128 w 320"/>
                <a:gd name="T1" fmla="*/ 192 h 512"/>
                <a:gd name="T2" fmla="*/ 128 w 320"/>
                <a:gd name="T3" fmla="*/ 0 h 512"/>
                <a:gd name="T4" fmla="*/ 0 w 320"/>
                <a:gd name="T5" fmla="*/ 0 h 512"/>
                <a:gd name="T6" fmla="*/ 0 w 320"/>
                <a:gd name="T7" fmla="*/ 192 h 512"/>
                <a:gd name="T8" fmla="*/ 320 w 320"/>
                <a:gd name="T9" fmla="*/ 512 h 512"/>
                <a:gd name="T10" fmla="*/ 320 w 320"/>
                <a:gd name="T11" fmla="*/ 384 h 512"/>
                <a:gd name="T12" fmla="*/ 128 w 320"/>
                <a:gd name="T13" fmla="*/ 192 h 512"/>
                <a:gd name="T14" fmla="*/ 128 w 320"/>
                <a:gd name="T15" fmla="*/ 192 h 512"/>
                <a:gd name="T16" fmla="*/ 128 w 320"/>
                <a:gd name="T17" fmla="*/ 19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512">
                  <a:moveTo>
                    <a:pt x="128" y="192"/>
                  </a:moveTo>
                  <a:cubicBezTo>
                    <a:pt x="128" y="0"/>
                    <a:pt x="128" y="0"/>
                    <a:pt x="128" y="0"/>
                  </a:cubicBezTo>
                  <a:cubicBezTo>
                    <a:pt x="0" y="0"/>
                    <a:pt x="0" y="0"/>
                    <a:pt x="0" y="0"/>
                  </a:cubicBezTo>
                  <a:cubicBezTo>
                    <a:pt x="0" y="192"/>
                    <a:pt x="0" y="192"/>
                    <a:pt x="0" y="192"/>
                  </a:cubicBezTo>
                  <a:cubicBezTo>
                    <a:pt x="0" y="369"/>
                    <a:pt x="143" y="512"/>
                    <a:pt x="320" y="512"/>
                  </a:cubicBezTo>
                  <a:cubicBezTo>
                    <a:pt x="320" y="384"/>
                    <a:pt x="320" y="384"/>
                    <a:pt x="320" y="384"/>
                  </a:cubicBezTo>
                  <a:cubicBezTo>
                    <a:pt x="214" y="384"/>
                    <a:pt x="128" y="298"/>
                    <a:pt x="128" y="192"/>
                  </a:cubicBezTo>
                  <a:close/>
                  <a:moveTo>
                    <a:pt x="128" y="192"/>
                  </a:moveTo>
                  <a:cubicBezTo>
                    <a:pt x="128" y="192"/>
                    <a:pt x="128" y="192"/>
                    <a:pt x="128" y="192"/>
                  </a:cubicBezTo>
                </a:path>
              </a:pathLst>
            </a:custGeom>
            <a:solidFill>
              <a:srgbClr val="3F4444">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3" name="Freeform 15">
              <a:extLst>
                <a:ext uri="{FF2B5EF4-FFF2-40B4-BE49-F238E27FC236}">
                  <a16:creationId xmlns:a16="http://schemas.microsoft.com/office/drawing/2014/main" id="{5357DF7E-C2D6-4AA2-A5A3-47D4DAC25AA3}"/>
                </a:ext>
              </a:extLst>
            </p:cNvPr>
            <p:cNvSpPr>
              <a:spLocks noEditPoints="1"/>
            </p:cNvSpPr>
            <p:nvPr/>
          </p:nvSpPr>
          <p:spPr bwMode="auto">
            <a:xfrm>
              <a:off x="2643188" y="3768726"/>
              <a:ext cx="252413" cy="406400"/>
            </a:xfrm>
            <a:custGeom>
              <a:avLst/>
              <a:gdLst>
                <a:gd name="T0" fmla="*/ 0 w 320"/>
                <a:gd name="T1" fmla="*/ 384 h 512"/>
                <a:gd name="T2" fmla="*/ 0 w 320"/>
                <a:gd name="T3" fmla="*/ 512 h 512"/>
                <a:gd name="T4" fmla="*/ 320 w 320"/>
                <a:gd name="T5" fmla="*/ 192 h 512"/>
                <a:gd name="T6" fmla="*/ 320 w 320"/>
                <a:gd name="T7" fmla="*/ 0 h 512"/>
                <a:gd name="T8" fmla="*/ 192 w 320"/>
                <a:gd name="T9" fmla="*/ 0 h 512"/>
                <a:gd name="T10" fmla="*/ 192 w 320"/>
                <a:gd name="T11" fmla="*/ 192 h 512"/>
                <a:gd name="T12" fmla="*/ 0 w 320"/>
                <a:gd name="T13" fmla="*/ 384 h 512"/>
                <a:gd name="T14" fmla="*/ 0 w 320"/>
                <a:gd name="T15" fmla="*/ 384 h 512"/>
                <a:gd name="T16" fmla="*/ 0 w 320"/>
                <a:gd name="T17"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512">
                  <a:moveTo>
                    <a:pt x="0" y="384"/>
                  </a:moveTo>
                  <a:cubicBezTo>
                    <a:pt x="0" y="512"/>
                    <a:pt x="0" y="512"/>
                    <a:pt x="0" y="512"/>
                  </a:cubicBezTo>
                  <a:cubicBezTo>
                    <a:pt x="177" y="512"/>
                    <a:pt x="320" y="369"/>
                    <a:pt x="320" y="192"/>
                  </a:cubicBezTo>
                  <a:cubicBezTo>
                    <a:pt x="320" y="0"/>
                    <a:pt x="320" y="0"/>
                    <a:pt x="320" y="0"/>
                  </a:cubicBezTo>
                  <a:cubicBezTo>
                    <a:pt x="192" y="0"/>
                    <a:pt x="192" y="0"/>
                    <a:pt x="192" y="0"/>
                  </a:cubicBezTo>
                  <a:cubicBezTo>
                    <a:pt x="192" y="192"/>
                    <a:pt x="192" y="192"/>
                    <a:pt x="192" y="192"/>
                  </a:cubicBezTo>
                  <a:cubicBezTo>
                    <a:pt x="192" y="298"/>
                    <a:pt x="106" y="384"/>
                    <a:pt x="0" y="384"/>
                  </a:cubicBezTo>
                  <a:close/>
                  <a:moveTo>
                    <a:pt x="0" y="384"/>
                  </a:moveTo>
                  <a:cubicBezTo>
                    <a:pt x="0" y="384"/>
                    <a:pt x="0" y="384"/>
                    <a:pt x="0" y="384"/>
                  </a:cubicBezTo>
                </a:path>
              </a:pathLst>
            </a:custGeom>
            <a:solidFill>
              <a:srgbClr val="3F4444">
                <a:lumMod val="40000"/>
                <a:lumOff val="6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4" name="Freeform 16">
              <a:extLst>
                <a:ext uri="{FF2B5EF4-FFF2-40B4-BE49-F238E27FC236}">
                  <a16:creationId xmlns:a16="http://schemas.microsoft.com/office/drawing/2014/main" id="{E9EEA234-3135-4080-8A80-6E5AD971355E}"/>
                </a:ext>
              </a:extLst>
            </p:cNvPr>
            <p:cNvSpPr>
              <a:spLocks noEditPoints="1"/>
            </p:cNvSpPr>
            <p:nvPr/>
          </p:nvSpPr>
          <p:spPr bwMode="auto">
            <a:xfrm>
              <a:off x="2490788" y="3768726"/>
              <a:ext cx="152400" cy="304800"/>
            </a:xfrm>
            <a:custGeom>
              <a:avLst/>
              <a:gdLst>
                <a:gd name="T0" fmla="*/ 0 w 192"/>
                <a:gd name="T1" fmla="*/ 192 h 384"/>
                <a:gd name="T2" fmla="*/ 192 w 192"/>
                <a:gd name="T3" fmla="*/ 384 h 384"/>
                <a:gd name="T4" fmla="*/ 192 w 192"/>
                <a:gd name="T5" fmla="*/ 0 h 384"/>
                <a:gd name="T6" fmla="*/ 0 w 192"/>
                <a:gd name="T7" fmla="*/ 0 h 384"/>
                <a:gd name="T8" fmla="*/ 0 w 192"/>
                <a:gd name="T9" fmla="*/ 192 h 384"/>
                <a:gd name="T10" fmla="*/ 0 w 192"/>
                <a:gd name="T11" fmla="*/ 192 h 384"/>
                <a:gd name="T12" fmla="*/ 0 w 192"/>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192" h="384">
                  <a:moveTo>
                    <a:pt x="0" y="192"/>
                  </a:moveTo>
                  <a:cubicBezTo>
                    <a:pt x="0" y="298"/>
                    <a:pt x="86" y="384"/>
                    <a:pt x="192" y="384"/>
                  </a:cubicBezTo>
                  <a:cubicBezTo>
                    <a:pt x="192" y="0"/>
                    <a:pt x="192" y="0"/>
                    <a:pt x="192" y="0"/>
                  </a:cubicBezTo>
                  <a:cubicBezTo>
                    <a:pt x="0" y="0"/>
                    <a:pt x="0" y="0"/>
                    <a:pt x="0" y="0"/>
                  </a:cubicBezTo>
                  <a:lnTo>
                    <a:pt x="0" y="192"/>
                  </a:lnTo>
                  <a:close/>
                  <a:moveTo>
                    <a:pt x="0" y="192"/>
                  </a:moveTo>
                  <a:cubicBezTo>
                    <a:pt x="0" y="192"/>
                    <a:pt x="0" y="192"/>
                    <a:pt x="0" y="192"/>
                  </a:cubicBezTo>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5" name="Freeform 17">
              <a:extLst>
                <a:ext uri="{FF2B5EF4-FFF2-40B4-BE49-F238E27FC236}">
                  <a16:creationId xmlns:a16="http://schemas.microsoft.com/office/drawing/2014/main" id="{61E5EBBE-BBC2-4A40-BDB6-F5FAFDD48EF6}"/>
                </a:ext>
              </a:extLst>
            </p:cNvPr>
            <p:cNvSpPr>
              <a:spLocks noEditPoints="1"/>
            </p:cNvSpPr>
            <p:nvPr/>
          </p:nvSpPr>
          <p:spPr bwMode="auto">
            <a:xfrm>
              <a:off x="2643188" y="3768726"/>
              <a:ext cx="150813" cy="304800"/>
            </a:xfrm>
            <a:custGeom>
              <a:avLst/>
              <a:gdLst>
                <a:gd name="T0" fmla="*/ 192 w 192"/>
                <a:gd name="T1" fmla="*/ 192 h 384"/>
                <a:gd name="T2" fmla="*/ 192 w 192"/>
                <a:gd name="T3" fmla="*/ 0 h 384"/>
                <a:gd name="T4" fmla="*/ 0 w 192"/>
                <a:gd name="T5" fmla="*/ 0 h 384"/>
                <a:gd name="T6" fmla="*/ 0 w 192"/>
                <a:gd name="T7" fmla="*/ 384 h 384"/>
                <a:gd name="T8" fmla="*/ 192 w 192"/>
                <a:gd name="T9" fmla="*/ 192 h 384"/>
                <a:gd name="T10" fmla="*/ 192 w 192"/>
                <a:gd name="T11" fmla="*/ 192 h 384"/>
                <a:gd name="T12" fmla="*/ 192 w 192"/>
                <a:gd name="T13" fmla="*/ 192 h 384"/>
              </a:gdLst>
              <a:ahLst/>
              <a:cxnLst>
                <a:cxn ang="0">
                  <a:pos x="T0" y="T1"/>
                </a:cxn>
                <a:cxn ang="0">
                  <a:pos x="T2" y="T3"/>
                </a:cxn>
                <a:cxn ang="0">
                  <a:pos x="T4" y="T5"/>
                </a:cxn>
                <a:cxn ang="0">
                  <a:pos x="T6" y="T7"/>
                </a:cxn>
                <a:cxn ang="0">
                  <a:pos x="T8" y="T9"/>
                </a:cxn>
                <a:cxn ang="0">
                  <a:pos x="T10" y="T11"/>
                </a:cxn>
                <a:cxn ang="0">
                  <a:pos x="T12" y="T13"/>
                </a:cxn>
              </a:cxnLst>
              <a:rect l="0" t="0" r="r" b="b"/>
              <a:pathLst>
                <a:path w="192" h="384">
                  <a:moveTo>
                    <a:pt x="192" y="192"/>
                  </a:moveTo>
                  <a:cubicBezTo>
                    <a:pt x="192" y="0"/>
                    <a:pt x="192" y="0"/>
                    <a:pt x="192" y="0"/>
                  </a:cubicBezTo>
                  <a:cubicBezTo>
                    <a:pt x="0" y="0"/>
                    <a:pt x="0" y="0"/>
                    <a:pt x="0" y="0"/>
                  </a:cubicBezTo>
                  <a:cubicBezTo>
                    <a:pt x="0" y="384"/>
                    <a:pt x="0" y="384"/>
                    <a:pt x="0" y="384"/>
                  </a:cubicBezTo>
                  <a:cubicBezTo>
                    <a:pt x="106" y="384"/>
                    <a:pt x="192" y="298"/>
                    <a:pt x="192" y="192"/>
                  </a:cubicBezTo>
                  <a:close/>
                  <a:moveTo>
                    <a:pt x="192" y="192"/>
                  </a:moveTo>
                  <a:cubicBezTo>
                    <a:pt x="192" y="192"/>
                    <a:pt x="192" y="192"/>
                    <a:pt x="192" y="192"/>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6" name="Rectangle 95">
              <a:extLst>
                <a:ext uri="{FF2B5EF4-FFF2-40B4-BE49-F238E27FC236}">
                  <a16:creationId xmlns:a16="http://schemas.microsoft.com/office/drawing/2014/main" id="{83A41D3B-8404-41A9-9815-0894A18D66B9}"/>
                </a:ext>
              </a:extLst>
            </p:cNvPr>
            <p:cNvSpPr>
              <a:spLocks noChangeArrowheads="1"/>
            </p:cNvSpPr>
            <p:nvPr/>
          </p:nvSpPr>
          <p:spPr bwMode="auto">
            <a:xfrm>
              <a:off x="2617788" y="3440113"/>
              <a:ext cx="49213" cy="254000"/>
            </a:xfrm>
            <a:prstGeom prst="rect">
              <a:avLst/>
            </a:prstGeom>
            <a:solidFill>
              <a:srgbClr val="3F4444">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7" name="Rectangle 96">
              <a:extLst>
                <a:ext uri="{FF2B5EF4-FFF2-40B4-BE49-F238E27FC236}">
                  <a16:creationId xmlns:a16="http://schemas.microsoft.com/office/drawing/2014/main" id="{11C07F1E-95F1-4063-A600-4AEB598164BF}"/>
                </a:ext>
              </a:extLst>
            </p:cNvPr>
            <p:cNvSpPr>
              <a:spLocks noChangeArrowheads="1"/>
            </p:cNvSpPr>
            <p:nvPr/>
          </p:nvSpPr>
          <p:spPr bwMode="auto">
            <a:xfrm>
              <a:off x="2490788" y="3440113"/>
              <a:ext cx="50800" cy="254000"/>
            </a:xfrm>
            <a:prstGeom prst="rect">
              <a:avLst/>
            </a:prstGeom>
            <a:solidFill>
              <a:srgbClr val="3F4444">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8" name="Rectangle 97">
              <a:extLst>
                <a:ext uri="{FF2B5EF4-FFF2-40B4-BE49-F238E27FC236}">
                  <a16:creationId xmlns:a16="http://schemas.microsoft.com/office/drawing/2014/main" id="{4F0E85B7-AEFB-41F1-A703-DE3FE0BE07B1}"/>
                </a:ext>
              </a:extLst>
            </p:cNvPr>
            <p:cNvSpPr>
              <a:spLocks noChangeArrowheads="1"/>
            </p:cNvSpPr>
            <p:nvPr/>
          </p:nvSpPr>
          <p:spPr bwMode="auto">
            <a:xfrm>
              <a:off x="2743200" y="3440113"/>
              <a:ext cx="50800" cy="254000"/>
            </a:xfrm>
            <a:prstGeom prst="rect">
              <a:avLst/>
            </a:prstGeom>
            <a:solidFill>
              <a:srgbClr val="3F4444">
                <a:lumMod val="40000"/>
                <a:lumOff val="6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99" name="Freeform 21">
              <a:extLst>
                <a:ext uri="{FF2B5EF4-FFF2-40B4-BE49-F238E27FC236}">
                  <a16:creationId xmlns:a16="http://schemas.microsoft.com/office/drawing/2014/main" id="{A7766B1B-299E-42B7-973A-36FC2E2702D1}"/>
                </a:ext>
              </a:extLst>
            </p:cNvPr>
            <p:cNvSpPr>
              <a:spLocks noEditPoints="1"/>
            </p:cNvSpPr>
            <p:nvPr/>
          </p:nvSpPr>
          <p:spPr bwMode="auto">
            <a:xfrm>
              <a:off x="2617788" y="2755901"/>
              <a:ext cx="49213"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00" name="Freeform 22">
              <a:extLst>
                <a:ext uri="{FF2B5EF4-FFF2-40B4-BE49-F238E27FC236}">
                  <a16:creationId xmlns:a16="http://schemas.microsoft.com/office/drawing/2014/main" id="{E962B53C-1433-4877-BC82-D2B5853B3583}"/>
                </a:ext>
              </a:extLst>
            </p:cNvPr>
            <p:cNvSpPr>
              <a:spLocks noEditPoints="1"/>
            </p:cNvSpPr>
            <p:nvPr/>
          </p:nvSpPr>
          <p:spPr bwMode="auto">
            <a:xfrm>
              <a:off x="2717800"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01" name="Freeform 23">
              <a:extLst>
                <a:ext uri="{FF2B5EF4-FFF2-40B4-BE49-F238E27FC236}">
                  <a16:creationId xmlns:a16="http://schemas.microsoft.com/office/drawing/2014/main" id="{35A4E825-537D-4E21-ADD3-0A716FE72306}"/>
                </a:ext>
              </a:extLst>
            </p:cNvPr>
            <p:cNvSpPr>
              <a:spLocks noEditPoints="1"/>
            </p:cNvSpPr>
            <p:nvPr/>
          </p:nvSpPr>
          <p:spPr bwMode="auto">
            <a:xfrm>
              <a:off x="2414588"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02" name="Freeform 24">
              <a:extLst>
                <a:ext uri="{FF2B5EF4-FFF2-40B4-BE49-F238E27FC236}">
                  <a16:creationId xmlns:a16="http://schemas.microsoft.com/office/drawing/2014/main" id="{CDCE1148-1A37-40F2-A337-C5804D9D9653}"/>
                </a:ext>
              </a:extLst>
            </p:cNvPr>
            <p:cNvSpPr>
              <a:spLocks noEditPoints="1"/>
            </p:cNvSpPr>
            <p:nvPr/>
          </p:nvSpPr>
          <p:spPr bwMode="auto">
            <a:xfrm>
              <a:off x="2516188"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103" name="Freeform 25">
              <a:extLst>
                <a:ext uri="{FF2B5EF4-FFF2-40B4-BE49-F238E27FC236}">
                  <a16:creationId xmlns:a16="http://schemas.microsoft.com/office/drawing/2014/main" id="{462ABF1F-1C71-4711-BD01-ABC311224492}"/>
                </a:ext>
              </a:extLst>
            </p:cNvPr>
            <p:cNvSpPr>
              <a:spLocks noEditPoints="1"/>
            </p:cNvSpPr>
            <p:nvPr/>
          </p:nvSpPr>
          <p:spPr bwMode="auto">
            <a:xfrm>
              <a:off x="2819400" y="2755901"/>
              <a:ext cx="50800" cy="152400"/>
            </a:xfrm>
            <a:custGeom>
              <a:avLst/>
              <a:gdLst>
                <a:gd name="T0" fmla="*/ 32 w 64"/>
                <a:gd name="T1" fmla="*/ 192 h 192"/>
                <a:gd name="T2" fmla="*/ 0 w 64"/>
                <a:gd name="T3" fmla="*/ 160 h 192"/>
                <a:gd name="T4" fmla="*/ 0 w 64"/>
                <a:gd name="T5" fmla="*/ 32 h 192"/>
                <a:gd name="T6" fmla="*/ 32 w 64"/>
                <a:gd name="T7" fmla="*/ 0 h 192"/>
                <a:gd name="T8" fmla="*/ 64 w 64"/>
                <a:gd name="T9" fmla="*/ 32 h 192"/>
                <a:gd name="T10" fmla="*/ 64 w 64"/>
                <a:gd name="T11" fmla="*/ 160 h 192"/>
                <a:gd name="T12" fmla="*/ 32 w 64"/>
                <a:gd name="T13" fmla="*/ 192 h 192"/>
                <a:gd name="T14" fmla="*/ 32 w 64"/>
                <a:gd name="T15" fmla="*/ 192 h 192"/>
                <a:gd name="T16" fmla="*/ 32 w 64"/>
                <a:gd name="T1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92">
                  <a:moveTo>
                    <a:pt x="32" y="192"/>
                  </a:moveTo>
                  <a:cubicBezTo>
                    <a:pt x="14" y="192"/>
                    <a:pt x="0" y="178"/>
                    <a:pt x="0" y="160"/>
                  </a:cubicBezTo>
                  <a:cubicBezTo>
                    <a:pt x="0" y="32"/>
                    <a:pt x="0" y="32"/>
                    <a:pt x="0" y="32"/>
                  </a:cubicBezTo>
                  <a:cubicBezTo>
                    <a:pt x="0" y="14"/>
                    <a:pt x="14" y="0"/>
                    <a:pt x="32" y="0"/>
                  </a:cubicBezTo>
                  <a:cubicBezTo>
                    <a:pt x="50" y="0"/>
                    <a:pt x="64" y="14"/>
                    <a:pt x="64" y="32"/>
                  </a:cubicBezTo>
                  <a:cubicBezTo>
                    <a:pt x="64" y="160"/>
                    <a:pt x="64" y="160"/>
                    <a:pt x="64" y="160"/>
                  </a:cubicBezTo>
                  <a:cubicBezTo>
                    <a:pt x="64" y="178"/>
                    <a:pt x="50" y="192"/>
                    <a:pt x="32" y="192"/>
                  </a:cubicBezTo>
                  <a:close/>
                  <a:moveTo>
                    <a:pt x="32" y="192"/>
                  </a:moveTo>
                  <a:cubicBezTo>
                    <a:pt x="32" y="192"/>
                    <a:pt x="32" y="192"/>
                    <a:pt x="32" y="192"/>
                  </a:cubicBezTo>
                </a:path>
              </a:pathLst>
            </a:custGeom>
            <a:solidFill>
              <a:srgbClr val="68D2D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grpSp>
      <p:grpSp>
        <p:nvGrpSpPr>
          <p:cNvPr id="34" name="Group 33">
            <a:extLst>
              <a:ext uri="{FF2B5EF4-FFF2-40B4-BE49-F238E27FC236}">
                <a16:creationId xmlns:a16="http://schemas.microsoft.com/office/drawing/2014/main" id="{4B00E64A-C662-431F-919D-EBDAE4CE68BA}"/>
              </a:ext>
            </a:extLst>
          </p:cNvPr>
          <p:cNvGrpSpPr/>
          <p:nvPr/>
        </p:nvGrpSpPr>
        <p:grpSpPr>
          <a:xfrm rot="4558116">
            <a:off x="7076280" y="2965303"/>
            <a:ext cx="972155" cy="921948"/>
            <a:chOff x="3854450" y="5111750"/>
            <a:chExt cx="1139825" cy="1141413"/>
          </a:xfrm>
        </p:grpSpPr>
        <p:sp>
          <p:nvSpPr>
            <p:cNvPr id="35" name="Freeform 29">
              <a:extLst>
                <a:ext uri="{FF2B5EF4-FFF2-40B4-BE49-F238E27FC236}">
                  <a16:creationId xmlns:a16="http://schemas.microsoft.com/office/drawing/2014/main" id="{CD984C6C-A37A-4D2E-B6A4-B394CDEFDDF3}"/>
                </a:ext>
              </a:extLst>
            </p:cNvPr>
            <p:cNvSpPr>
              <a:spLocks/>
            </p:cNvSpPr>
            <p:nvPr/>
          </p:nvSpPr>
          <p:spPr bwMode="auto">
            <a:xfrm>
              <a:off x="3854450" y="5427663"/>
              <a:ext cx="1139825" cy="509588"/>
            </a:xfrm>
            <a:custGeom>
              <a:avLst/>
              <a:gdLst>
                <a:gd name="T0" fmla="*/ 1942 w 2048"/>
                <a:gd name="T1" fmla="*/ 914 h 914"/>
                <a:gd name="T2" fmla="*/ 1867 w 2048"/>
                <a:gd name="T3" fmla="*/ 883 h 914"/>
                <a:gd name="T4" fmla="*/ 1824 w 2048"/>
                <a:gd name="T5" fmla="*/ 840 h 914"/>
                <a:gd name="T6" fmla="*/ 1461 w 2048"/>
                <a:gd name="T7" fmla="*/ 612 h 914"/>
                <a:gd name="T8" fmla="*/ 1140 w 2048"/>
                <a:gd name="T9" fmla="*/ 557 h 914"/>
                <a:gd name="T10" fmla="*/ 1036 w 2048"/>
                <a:gd name="T11" fmla="*/ 563 h 914"/>
                <a:gd name="T12" fmla="*/ 909 w 2048"/>
                <a:gd name="T13" fmla="*/ 569 h 914"/>
                <a:gd name="T14" fmla="*/ 516 w 2048"/>
                <a:gd name="T15" fmla="*/ 503 h 914"/>
                <a:gd name="T16" fmla="*/ 74 w 2048"/>
                <a:gd name="T17" fmla="*/ 224 h 914"/>
                <a:gd name="T18" fmla="*/ 31 w 2048"/>
                <a:gd name="T19" fmla="*/ 182 h 914"/>
                <a:gd name="T20" fmla="*/ 0 w 2048"/>
                <a:gd name="T21" fmla="*/ 106 h 914"/>
                <a:gd name="T22" fmla="*/ 31 w 2048"/>
                <a:gd name="T23" fmla="*/ 31 h 914"/>
                <a:gd name="T24" fmla="*/ 106 w 2048"/>
                <a:gd name="T25" fmla="*/ 0 h 914"/>
                <a:gd name="T26" fmla="*/ 181 w 2048"/>
                <a:gd name="T27" fmla="*/ 31 h 914"/>
                <a:gd name="T28" fmla="*/ 224 w 2048"/>
                <a:gd name="T29" fmla="*/ 74 h 914"/>
                <a:gd name="T30" fmla="*/ 587 w 2048"/>
                <a:gd name="T31" fmla="*/ 302 h 914"/>
                <a:gd name="T32" fmla="*/ 908 w 2048"/>
                <a:gd name="T33" fmla="*/ 357 h 914"/>
                <a:gd name="T34" fmla="*/ 1012 w 2048"/>
                <a:gd name="T35" fmla="*/ 351 h 914"/>
                <a:gd name="T36" fmla="*/ 1139 w 2048"/>
                <a:gd name="T37" fmla="*/ 345 h 914"/>
                <a:gd name="T38" fmla="*/ 1532 w 2048"/>
                <a:gd name="T39" fmla="*/ 411 h 914"/>
                <a:gd name="T40" fmla="*/ 1974 w 2048"/>
                <a:gd name="T41" fmla="*/ 690 h 914"/>
                <a:gd name="T42" fmla="*/ 2017 w 2048"/>
                <a:gd name="T43" fmla="*/ 732 h 914"/>
                <a:gd name="T44" fmla="*/ 2048 w 2048"/>
                <a:gd name="T45" fmla="*/ 808 h 914"/>
                <a:gd name="T46" fmla="*/ 2017 w 2048"/>
                <a:gd name="T47" fmla="*/ 883 h 914"/>
                <a:gd name="T48" fmla="*/ 1942 w 2048"/>
                <a:gd name="T49" fmla="*/ 914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8" h="914">
                  <a:moveTo>
                    <a:pt x="1942" y="914"/>
                  </a:moveTo>
                  <a:cubicBezTo>
                    <a:pt x="1913" y="914"/>
                    <a:pt x="1887" y="903"/>
                    <a:pt x="1867" y="883"/>
                  </a:cubicBezTo>
                  <a:cubicBezTo>
                    <a:pt x="1824" y="840"/>
                    <a:pt x="1824" y="840"/>
                    <a:pt x="1824" y="840"/>
                  </a:cubicBezTo>
                  <a:cubicBezTo>
                    <a:pt x="1722" y="738"/>
                    <a:pt x="1597" y="659"/>
                    <a:pt x="1461" y="612"/>
                  </a:cubicBezTo>
                  <a:cubicBezTo>
                    <a:pt x="1358" y="575"/>
                    <a:pt x="1250" y="557"/>
                    <a:pt x="1140" y="557"/>
                  </a:cubicBezTo>
                  <a:cubicBezTo>
                    <a:pt x="1105" y="557"/>
                    <a:pt x="1070" y="559"/>
                    <a:pt x="1036" y="563"/>
                  </a:cubicBezTo>
                  <a:cubicBezTo>
                    <a:pt x="994" y="567"/>
                    <a:pt x="951" y="569"/>
                    <a:pt x="909" y="569"/>
                  </a:cubicBezTo>
                  <a:cubicBezTo>
                    <a:pt x="774" y="569"/>
                    <a:pt x="642" y="547"/>
                    <a:pt x="516" y="503"/>
                  </a:cubicBezTo>
                  <a:cubicBezTo>
                    <a:pt x="351" y="445"/>
                    <a:pt x="198" y="348"/>
                    <a:pt x="74" y="224"/>
                  </a:cubicBezTo>
                  <a:cubicBezTo>
                    <a:pt x="31" y="182"/>
                    <a:pt x="31" y="182"/>
                    <a:pt x="31" y="182"/>
                  </a:cubicBezTo>
                  <a:cubicBezTo>
                    <a:pt x="11" y="161"/>
                    <a:pt x="0" y="135"/>
                    <a:pt x="0" y="106"/>
                  </a:cubicBezTo>
                  <a:cubicBezTo>
                    <a:pt x="0" y="78"/>
                    <a:pt x="11" y="51"/>
                    <a:pt x="31" y="31"/>
                  </a:cubicBezTo>
                  <a:cubicBezTo>
                    <a:pt x="51" y="11"/>
                    <a:pt x="78" y="0"/>
                    <a:pt x="106" y="0"/>
                  </a:cubicBezTo>
                  <a:cubicBezTo>
                    <a:pt x="135" y="0"/>
                    <a:pt x="161" y="11"/>
                    <a:pt x="181" y="31"/>
                  </a:cubicBezTo>
                  <a:cubicBezTo>
                    <a:pt x="224" y="74"/>
                    <a:pt x="224" y="74"/>
                    <a:pt x="224" y="74"/>
                  </a:cubicBezTo>
                  <a:cubicBezTo>
                    <a:pt x="326" y="176"/>
                    <a:pt x="451" y="255"/>
                    <a:pt x="587" y="302"/>
                  </a:cubicBezTo>
                  <a:cubicBezTo>
                    <a:pt x="690" y="339"/>
                    <a:pt x="798" y="357"/>
                    <a:pt x="908" y="357"/>
                  </a:cubicBezTo>
                  <a:cubicBezTo>
                    <a:pt x="943" y="357"/>
                    <a:pt x="978" y="355"/>
                    <a:pt x="1012" y="351"/>
                  </a:cubicBezTo>
                  <a:cubicBezTo>
                    <a:pt x="1054" y="347"/>
                    <a:pt x="1097" y="345"/>
                    <a:pt x="1139" y="345"/>
                  </a:cubicBezTo>
                  <a:cubicBezTo>
                    <a:pt x="1274" y="345"/>
                    <a:pt x="1406" y="367"/>
                    <a:pt x="1532" y="411"/>
                  </a:cubicBezTo>
                  <a:cubicBezTo>
                    <a:pt x="1697" y="469"/>
                    <a:pt x="1850" y="566"/>
                    <a:pt x="1974" y="690"/>
                  </a:cubicBezTo>
                  <a:cubicBezTo>
                    <a:pt x="2017" y="732"/>
                    <a:pt x="2017" y="732"/>
                    <a:pt x="2017" y="732"/>
                  </a:cubicBezTo>
                  <a:cubicBezTo>
                    <a:pt x="2037" y="753"/>
                    <a:pt x="2048" y="779"/>
                    <a:pt x="2048" y="808"/>
                  </a:cubicBezTo>
                  <a:cubicBezTo>
                    <a:pt x="2048" y="836"/>
                    <a:pt x="2037" y="863"/>
                    <a:pt x="2017" y="883"/>
                  </a:cubicBezTo>
                  <a:cubicBezTo>
                    <a:pt x="1997" y="903"/>
                    <a:pt x="1970" y="914"/>
                    <a:pt x="1942" y="914"/>
                  </a:cubicBezTo>
                </a:path>
              </a:pathLst>
            </a:custGeom>
            <a:solidFill>
              <a:srgbClr val="68D2DF">
                <a:lumMod val="5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6" name="Freeform 30">
              <a:extLst>
                <a:ext uri="{FF2B5EF4-FFF2-40B4-BE49-F238E27FC236}">
                  <a16:creationId xmlns:a16="http://schemas.microsoft.com/office/drawing/2014/main" id="{4D90727F-BCAC-424D-A51D-47FE822EABC7}"/>
                </a:ext>
              </a:extLst>
            </p:cNvPr>
            <p:cNvSpPr>
              <a:spLocks noEditPoints="1"/>
            </p:cNvSpPr>
            <p:nvPr/>
          </p:nvSpPr>
          <p:spPr bwMode="auto">
            <a:xfrm>
              <a:off x="4324350" y="5619750"/>
              <a:ext cx="200025" cy="120650"/>
            </a:xfrm>
            <a:custGeom>
              <a:avLst/>
              <a:gdLst>
                <a:gd name="T0" fmla="*/ 319 w 360"/>
                <a:gd name="T1" fmla="*/ 212 h 214"/>
                <a:gd name="T2" fmla="*/ 360 w 360"/>
                <a:gd name="T3" fmla="*/ 214 h 214"/>
                <a:gd name="T4" fmla="*/ 360 w 360"/>
                <a:gd name="T5" fmla="*/ 214 h 214"/>
                <a:gd name="T6" fmla="*/ 319 w 360"/>
                <a:gd name="T7" fmla="*/ 212 h 214"/>
                <a:gd name="T8" fmla="*/ 0 w 360"/>
                <a:gd name="T9" fmla="*/ 10 h 214"/>
                <a:gd name="T10" fmla="*/ 0 w 360"/>
                <a:gd name="T11" fmla="*/ 10 h 214"/>
                <a:gd name="T12" fmla="*/ 64 w 360"/>
                <a:gd name="T13" fmla="*/ 12 h 214"/>
                <a:gd name="T14" fmla="*/ 80 w 360"/>
                <a:gd name="T15" fmla="*/ 12 h 214"/>
                <a:gd name="T16" fmla="*/ 80 w 360"/>
                <a:gd name="T17" fmla="*/ 12 h 214"/>
                <a:gd name="T18" fmla="*/ 64 w 360"/>
                <a:gd name="T19" fmla="*/ 12 h 214"/>
                <a:gd name="T20" fmla="*/ 0 w 360"/>
                <a:gd name="T21" fmla="*/ 10 h 214"/>
                <a:gd name="T22" fmla="*/ 297 w 360"/>
                <a:gd name="T23" fmla="*/ 0 h 214"/>
                <a:gd name="T24" fmla="*/ 297 w 360"/>
                <a:gd name="T25" fmla="*/ 0 h 214"/>
                <a:gd name="T26" fmla="*/ 297 w 360"/>
                <a:gd name="T27" fmla="*/ 0 h 214"/>
                <a:gd name="T28" fmla="*/ 297 w 360"/>
                <a:gd name="T29" fmla="*/ 0 h 214"/>
                <a:gd name="T30" fmla="*/ 297 w 360"/>
                <a:gd name="T31" fmla="*/ 0 h 214"/>
                <a:gd name="T32" fmla="*/ 297 w 360"/>
                <a:gd name="T33" fmla="*/ 0 h 214"/>
                <a:gd name="T34" fmla="*/ 296 w 360"/>
                <a:gd name="T35" fmla="*/ 0 h 214"/>
                <a:gd name="T36" fmla="*/ 296 w 360"/>
                <a:gd name="T37" fmla="*/ 0 h 214"/>
                <a:gd name="T38" fmla="*/ 296 w 360"/>
                <a:gd name="T39" fmla="*/ 0 h 214"/>
                <a:gd name="T40" fmla="*/ 295 w 360"/>
                <a:gd name="T41" fmla="*/ 0 h 214"/>
                <a:gd name="T42" fmla="*/ 295 w 360"/>
                <a:gd name="T43" fmla="*/ 0 h 214"/>
                <a:gd name="T44" fmla="*/ 295 w 360"/>
                <a:gd name="T45" fmla="*/ 0 h 214"/>
                <a:gd name="T46" fmla="*/ 295 w 360"/>
                <a:gd name="T4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0" h="214">
                  <a:moveTo>
                    <a:pt x="319" y="212"/>
                  </a:moveTo>
                  <a:cubicBezTo>
                    <a:pt x="333" y="212"/>
                    <a:pt x="346" y="213"/>
                    <a:pt x="360" y="214"/>
                  </a:cubicBezTo>
                  <a:cubicBezTo>
                    <a:pt x="360" y="214"/>
                    <a:pt x="360" y="214"/>
                    <a:pt x="360" y="214"/>
                  </a:cubicBezTo>
                  <a:cubicBezTo>
                    <a:pt x="346" y="213"/>
                    <a:pt x="333" y="212"/>
                    <a:pt x="319" y="212"/>
                  </a:cubicBezTo>
                  <a:moveTo>
                    <a:pt x="0" y="10"/>
                  </a:moveTo>
                  <a:cubicBezTo>
                    <a:pt x="0" y="10"/>
                    <a:pt x="0" y="10"/>
                    <a:pt x="0" y="10"/>
                  </a:cubicBezTo>
                  <a:cubicBezTo>
                    <a:pt x="21" y="11"/>
                    <a:pt x="43" y="12"/>
                    <a:pt x="64" y="12"/>
                  </a:cubicBezTo>
                  <a:cubicBezTo>
                    <a:pt x="70" y="12"/>
                    <a:pt x="75" y="12"/>
                    <a:pt x="80" y="12"/>
                  </a:cubicBezTo>
                  <a:cubicBezTo>
                    <a:pt x="80" y="12"/>
                    <a:pt x="80" y="12"/>
                    <a:pt x="80" y="12"/>
                  </a:cubicBezTo>
                  <a:cubicBezTo>
                    <a:pt x="75" y="12"/>
                    <a:pt x="70" y="12"/>
                    <a:pt x="64" y="12"/>
                  </a:cubicBezTo>
                  <a:cubicBezTo>
                    <a:pt x="43" y="12"/>
                    <a:pt x="21" y="11"/>
                    <a:pt x="0" y="10"/>
                  </a:cubicBezTo>
                  <a:moveTo>
                    <a:pt x="297" y="0"/>
                  </a:moveTo>
                  <a:cubicBezTo>
                    <a:pt x="297" y="0"/>
                    <a:pt x="297" y="0"/>
                    <a:pt x="297" y="0"/>
                  </a:cubicBezTo>
                  <a:cubicBezTo>
                    <a:pt x="297" y="0"/>
                    <a:pt x="297" y="0"/>
                    <a:pt x="297" y="0"/>
                  </a:cubicBezTo>
                  <a:moveTo>
                    <a:pt x="297" y="0"/>
                  </a:moveTo>
                  <a:cubicBezTo>
                    <a:pt x="297" y="0"/>
                    <a:pt x="297" y="0"/>
                    <a:pt x="297" y="0"/>
                  </a:cubicBezTo>
                  <a:cubicBezTo>
                    <a:pt x="297" y="0"/>
                    <a:pt x="297" y="0"/>
                    <a:pt x="297" y="0"/>
                  </a:cubicBezTo>
                  <a:moveTo>
                    <a:pt x="296" y="0"/>
                  </a:moveTo>
                  <a:cubicBezTo>
                    <a:pt x="296" y="0"/>
                    <a:pt x="296" y="0"/>
                    <a:pt x="296" y="0"/>
                  </a:cubicBezTo>
                  <a:cubicBezTo>
                    <a:pt x="296" y="0"/>
                    <a:pt x="296" y="0"/>
                    <a:pt x="296" y="0"/>
                  </a:cubicBezTo>
                  <a:moveTo>
                    <a:pt x="295" y="0"/>
                  </a:moveTo>
                  <a:cubicBezTo>
                    <a:pt x="295" y="0"/>
                    <a:pt x="295" y="0"/>
                    <a:pt x="295" y="0"/>
                  </a:cubicBezTo>
                  <a:cubicBezTo>
                    <a:pt x="295" y="0"/>
                    <a:pt x="295" y="0"/>
                    <a:pt x="295" y="0"/>
                  </a:cubicBezTo>
                  <a:cubicBezTo>
                    <a:pt x="295" y="0"/>
                    <a:pt x="295" y="0"/>
                    <a:pt x="295" y="0"/>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7" name="Freeform 32">
              <a:extLst>
                <a:ext uri="{FF2B5EF4-FFF2-40B4-BE49-F238E27FC236}">
                  <a16:creationId xmlns:a16="http://schemas.microsoft.com/office/drawing/2014/main" id="{FBFED4F3-CCFB-4D42-8424-640323EF17B5}"/>
                </a:ext>
              </a:extLst>
            </p:cNvPr>
            <p:cNvSpPr>
              <a:spLocks/>
            </p:cNvSpPr>
            <p:nvPr/>
          </p:nvSpPr>
          <p:spPr bwMode="auto">
            <a:xfrm>
              <a:off x="4003675" y="5405438"/>
              <a:ext cx="179388" cy="177800"/>
            </a:xfrm>
            <a:custGeom>
              <a:avLst/>
              <a:gdLst>
                <a:gd name="T0" fmla="*/ 33 w 324"/>
                <a:gd name="T1" fmla="*/ 320 h 320"/>
                <a:gd name="T2" fmla="*/ 12 w 324"/>
                <a:gd name="T3" fmla="*/ 311 h 320"/>
                <a:gd name="T4" fmla="*/ 12 w 324"/>
                <a:gd name="T5" fmla="*/ 269 h 320"/>
                <a:gd name="T6" fmla="*/ 269 w 324"/>
                <a:gd name="T7" fmla="*/ 11 h 320"/>
                <a:gd name="T8" fmla="*/ 312 w 324"/>
                <a:gd name="T9" fmla="*/ 11 h 320"/>
                <a:gd name="T10" fmla="*/ 312 w 324"/>
                <a:gd name="T11" fmla="*/ 54 h 320"/>
                <a:gd name="T12" fmla="*/ 55 w 324"/>
                <a:gd name="T13" fmla="*/ 311 h 320"/>
                <a:gd name="T14" fmla="*/ 33 w 324"/>
                <a:gd name="T15" fmla="*/ 32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320">
                  <a:moveTo>
                    <a:pt x="33" y="320"/>
                  </a:moveTo>
                  <a:cubicBezTo>
                    <a:pt x="26" y="320"/>
                    <a:pt x="18" y="317"/>
                    <a:pt x="12" y="311"/>
                  </a:cubicBezTo>
                  <a:cubicBezTo>
                    <a:pt x="0" y="299"/>
                    <a:pt x="0" y="280"/>
                    <a:pt x="12" y="269"/>
                  </a:cubicBezTo>
                  <a:cubicBezTo>
                    <a:pt x="269" y="11"/>
                    <a:pt x="269" y="11"/>
                    <a:pt x="269" y="11"/>
                  </a:cubicBezTo>
                  <a:cubicBezTo>
                    <a:pt x="281" y="0"/>
                    <a:pt x="300" y="0"/>
                    <a:pt x="312" y="11"/>
                  </a:cubicBezTo>
                  <a:cubicBezTo>
                    <a:pt x="324" y="23"/>
                    <a:pt x="324" y="42"/>
                    <a:pt x="312" y="54"/>
                  </a:cubicBezTo>
                  <a:cubicBezTo>
                    <a:pt x="55" y="311"/>
                    <a:pt x="55" y="311"/>
                    <a:pt x="55" y="311"/>
                  </a:cubicBezTo>
                  <a:cubicBezTo>
                    <a:pt x="49" y="317"/>
                    <a:pt x="41" y="320"/>
                    <a:pt x="33" y="320"/>
                  </a:cubicBezTo>
                  <a:close/>
                </a:path>
              </a:pathLst>
            </a:custGeom>
            <a:solidFill>
              <a:srgbClr val="68D2D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8" name="Freeform 33">
              <a:extLst>
                <a:ext uri="{FF2B5EF4-FFF2-40B4-BE49-F238E27FC236}">
                  <a16:creationId xmlns:a16="http://schemas.microsoft.com/office/drawing/2014/main" id="{A986C71E-9ABE-4096-9251-EA9D2F9044B9}"/>
                </a:ext>
              </a:extLst>
            </p:cNvPr>
            <p:cNvSpPr>
              <a:spLocks/>
            </p:cNvSpPr>
            <p:nvPr/>
          </p:nvSpPr>
          <p:spPr bwMode="auto">
            <a:xfrm>
              <a:off x="4097338" y="5475288"/>
              <a:ext cx="157163" cy="155575"/>
            </a:xfrm>
            <a:custGeom>
              <a:avLst/>
              <a:gdLst>
                <a:gd name="T0" fmla="*/ 33 w 281"/>
                <a:gd name="T1" fmla="*/ 278 h 278"/>
                <a:gd name="T2" fmla="*/ 11 w 281"/>
                <a:gd name="T3" fmla="*/ 269 h 278"/>
                <a:gd name="T4" fmla="*/ 11 w 281"/>
                <a:gd name="T5" fmla="*/ 226 h 278"/>
                <a:gd name="T6" fmla="*/ 226 w 281"/>
                <a:gd name="T7" fmla="*/ 11 h 278"/>
                <a:gd name="T8" fmla="*/ 269 w 281"/>
                <a:gd name="T9" fmla="*/ 11 h 278"/>
                <a:gd name="T10" fmla="*/ 269 w 281"/>
                <a:gd name="T11" fmla="*/ 54 h 278"/>
                <a:gd name="T12" fmla="*/ 54 w 281"/>
                <a:gd name="T13" fmla="*/ 269 h 278"/>
                <a:gd name="T14" fmla="*/ 33 w 281"/>
                <a:gd name="T15" fmla="*/ 278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78">
                  <a:moveTo>
                    <a:pt x="33" y="278"/>
                  </a:moveTo>
                  <a:cubicBezTo>
                    <a:pt x="25" y="278"/>
                    <a:pt x="17" y="275"/>
                    <a:pt x="11" y="269"/>
                  </a:cubicBezTo>
                  <a:cubicBezTo>
                    <a:pt x="0" y="257"/>
                    <a:pt x="0" y="238"/>
                    <a:pt x="11" y="226"/>
                  </a:cubicBezTo>
                  <a:cubicBezTo>
                    <a:pt x="226" y="11"/>
                    <a:pt x="226" y="11"/>
                    <a:pt x="226" y="11"/>
                  </a:cubicBezTo>
                  <a:cubicBezTo>
                    <a:pt x="238" y="0"/>
                    <a:pt x="257" y="0"/>
                    <a:pt x="269" y="11"/>
                  </a:cubicBezTo>
                  <a:cubicBezTo>
                    <a:pt x="281" y="23"/>
                    <a:pt x="281" y="42"/>
                    <a:pt x="269" y="54"/>
                  </a:cubicBezTo>
                  <a:cubicBezTo>
                    <a:pt x="54" y="269"/>
                    <a:pt x="54" y="269"/>
                    <a:pt x="54" y="269"/>
                  </a:cubicBezTo>
                  <a:cubicBezTo>
                    <a:pt x="48" y="275"/>
                    <a:pt x="40" y="278"/>
                    <a:pt x="33" y="278"/>
                  </a:cubicBezTo>
                  <a:close/>
                </a:path>
              </a:pathLst>
            </a:custGeom>
            <a:solidFill>
              <a:srgbClr val="68D2DF">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39" name="Freeform 34">
              <a:extLst>
                <a:ext uri="{FF2B5EF4-FFF2-40B4-BE49-F238E27FC236}">
                  <a16:creationId xmlns:a16="http://schemas.microsoft.com/office/drawing/2014/main" id="{9D7A3318-4119-4AF1-9C86-FB4D929A2B18}"/>
                </a:ext>
              </a:extLst>
            </p:cNvPr>
            <p:cNvSpPr>
              <a:spLocks/>
            </p:cNvSpPr>
            <p:nvPr/>
          </p:nvSpPr>
          <p:spPr bwMode="auto">
            <a:xfrm>
              <a:off x="4202113" y="5545138"/>
              <a:ext cx="122238" cy="122238"/>
            </a:xfrm>
            <a:custGeom>
              <a:avLst/>
              <a:gdLst>
                <a:gd name="T0" fmla="*/ 33 w 220"/>
                <a:gd name="T1" fmla="*/ 217 h 217"/>
                <a:gd name="T2" fmla="*/ 12 w 220"/>
                <a:gd name="T3" fmla="*/ 208 h 217"/>
                <a:gd name="T4" fmla="*/ 12 w 220"/>
                <a:gd name="T5" fmla="*/ 166 h 217"/>
                <a:gd name="T6" fmla="*/ 166 w 220"/>
                <a:gd name="T7" fmla="*/ 12 h 217"/>
                <a:gd name="T8" fmla="*/ 208 w 220"/>
                <a:gd name="T9" fmla="*/ 12 h 217"/>
                <a:gd name="T10" fmla="*/ 208 w 220"/>
                <a:gd name="T11" fmla="*/ 54 h 217"/>
                <a:gd name="T12" fmla="*/ 54 w 220"/>
                <a:gd name="T13" fmla="*/ 208 h 217"/>
                <a:gd name="T14" fmla="*/ 33 w 220"/>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217">
                  <a:moveTo>
                    <a:pt x="33" y="217"/>
                  </a:moveTo>
                  <a:cubicBezTo>
                    <a:pt x="25" y="217"/>
                    <a:pt x="17" y="214"/>
                    <a:pt x="12" y="208"/>
                  </a:cubicBezTo>
                  <a:cubicBezTo>
                    <a:pt x="0" y="196"/>
                    <a:pt x="0" y="177"/>
                    <a:pt x="12" y="166"/>
                  </a:cubicBezTo>
                  <a:cubicBezTo>
                    <a:pt x="166" y="12"/>
                    <a:pt x="166" y="12"/>
                    <a:pt x="166" y="12"/>
                  </a:cubicBezTo>
                  <a:cubicBezTo>
                    <a:pt x="177" y="0"/>
                    <a:pt x="196" y="0"/>
                    <a:pt x="208" y="12"/>
                  </a:cubicBezTo>
                  <a:cubicBezTo>
                    <a:pt x="220" y="23"/>
                    <a:pt x="220" y="42"/>
                    <a:pt x="208" y="54"/>
                  </a:cubicBezTo>
                  <a:cubicBezTo>
                    <a:pt x="54" y="208"/>
                    <a:pt x="54" y="208"/>
                    <a:pt x="54" y="208"/>
                  </a:cubicBezTo>
                  <a:cubicBezTo>
                    <a:pt x="48" y="214"/>
                    <a:pt x="40" y="217"/>
                    <a:pt x="33" y="217"/>
                  </a:cubicBezTo>
                  <a:close/>
                </a:path>
              </a:pathLst>
            </a:custGeom>
            <a:solidFill>
              <a:srgbClr val="68D2D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0" name="Freeform 35">
              <a:extLst>
                <a:ext uri="{FF2B5EF4-FFF2-40B4-BE49-F238E27FC236}">
                  <a16:creationId xmlns:a16="http://schemas.microsoft.com/office/drawing/2014/main" id="{9924657A-5C5B-49E2-B530-A34DC624679E}"/>
                </a:ext>
              </a:extLst>
            </p:cNvPr>
            <p:cNvSpPr>
              <a:spLocks/>
            </p:cNvSpPr>
            <p:nvPr/>
          </p:nvSpPr>
          <p:spPr bwMode="auto">
            <a:xfrm>
              <a:off x="4146550" y="5260975"/>
              <a:ext cx="179388" cy="179388"/>
            </a:xfrm>
            <a:custGeom>
              <a:avLst/>
              <a:gdLst>
                <a:gd name="T0" fmla="*/ 33 w 323"/>
                <a:gd name="T1" fmla="*/ 321 h 321"/>
                <a:gd name="T2" fmla="*/ 11 w 323"/>
                <a:gd name="T3" fmla="*/ 312 h 321"/>
                <a:gd name="T4" fmla="*/ 11 w 323"/>
                <a:gd name="T5" fmla="*/ 269 h 321"/>
                <a:gd name="T6" fmla="*/ 269 w 323"/>
                <a:gd name="T7" fmla="*/ 12 h 321"/>
                <a:gd name="T8" fmla="*/ 311 w 323"/>
                <a:gd name="T9" fmla="*/ 12 h 321"/>
                <a:gd name="T10" fmla="*/ 311 w 323"/>
                <a:gd name="T11" fmla="*/ 55 h 321"/>
                <a:gd name="T12" fmla="*/ 54 w 323"/>
                <a:gd name="T13" fmla="*/ 312 h 321"/>
                <a:gd name="T14" fmla="*/ 33 w 323"/>
                <a:gd name="T15" fmla="*/ 321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21">
                  <a:moveTo>
                    <a:pt x="33" y="321"/>
                  </a:moveTo>
                  <a:cubicBezTo>
                    <a:pt x="25" y="321"/>
                    <a:pt x="17" y="318"/>
                    <a:pt x="11" y="312"/>
                  </a:cubicBezTo>
                  <a:cubicBezTo>
                    <a:pt x="0" y="300"/>
                    <a:pt x="0" y="281"/>
                    <a:pt x="11" y="269"/>
                  </a:cubicBezTo>
                  <a:cubicBezTo>
                    <a:pt x="269" y="12"/>
                    <a:pt x="269" y="12"/>
                    <a:pt x="269" y="12"/>
                  </a:cubicBezTo>
                  <a:cubicBezTo>
                    <a:pt x="280" y="0"/>
                    <a:pt x="299" y="0"/>
                    <a:pt x="311" y="12"/>
                  </a:cubicBezTo>
                  <a:cubicBezTo>
                    <a:pt x="323" y="24"/>
                    <a:pt x="323" y="43"/>
                    <a:pt x="311" y="55"/>
                  </a:cubicBezTo>
                  <a:cubicBezTo>
                    <a:pt x="54" y="312"/>
                    <a:pt x="54" y="312"/>
                    <a:pt x="54" y="312"/>
                  </a:cubicBezTo>
                  <a:cubicBezTo>
                    <a:pt x="48" y="318"/>
                    <a:pt x="40" y="321"/>
                    <a:pt x="33" y="321"/>
                  </a:cubicBezTo>
                  <a:close/>
                </a:path>
              </a:pathLst>
            </a:custGeom>
            <a:solidFill>
              <a:srgbClr val="68D2DF">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1" name="Freeform 36">
              <a:extLst>
                <a:ext uri="{FF2B5EF4-FFF2-40B4-BE49-F238E27FC236}">
                  <a16:creationId xmlns:a16="http://schemas.microsoft.com/office/drawing/2014/main" id="{66897B30-DADC-4D53-AE6A-47C883CD9160}"/>
                </a:ext>
              </a:extLst>
            </p:cNvPr>
            <p:cNvSpPr>
              <a:spLocks/>
            </p:cNvSpPr>
            <p:nvPr/>
          </p:nvSpPr>
          <p:spPr bwMode="auto">
            <a:xfrm>
              <a:off x="4216400" y="5356225"/>
              <a:ext cx="157163" cy="153988"/>
            </a:xfrm>
            <a:custGeom>
              <a:avLst/>
              <a:gdLst>
                <a:gd name="T0" fmla="*/ 33 w 281"/>
                <a:gd name="T1" fmla="*/ 278 h 278"/>
                <a:gd name="T2" fmla="*/ 11 w 281"/>
                <a:gd name="T3" fmla="*/ 269 h 278"/>
                <a:gd name="T4" fmla="*/ 11 w 281"/>
                <a:gd name="T5" fmla="*/ 226 h 278"/>
                <a:gd name="T6" fmla="*/ 226 w 281"/>
                <a:gd name="T7" fmla="*/ 11 h 278"/>
                <a:gd name="T8" fmla="*/ 269 w 281"/>
                <a:gd name="T9" fmla="*/ 11 h 278"/>
                <a:gd name="T10" fmla="*/ 269 w 281"/>
                <a:gd name="T11" fmla="*/ 54 h 278"/>
                <a:gd name="T12" fmla="*/ 54 w 281"/>
                <a:gd name="T13" fmla="*/ 269 h 278"/>
                <a:gd name="T14" fmla="*/ 33 w 281"/>
                <a:gd name="T15" fmla="*/ 278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78">
                  <a:moveTo>
                    <a:pt x="33" y="278"/>
                  </a:moveTo>
                  <a:cubicBezTo>
                    <a:pt x="25" y="278"/>
                    <a:pt x="17" y="275"/>
                    <a:pt x="11" y="269"/>
                  </a:cubicBezTo>
                  <a:cubicBezTo>
                    <a:pt x="0" y="257"/>
                    <a:pt x="0" y="238"/>
                    <a:pt x="11" y="226"/>
                  </a:cubicBezTo>
                  <a:cubicBezTo>
                    <a:pt x="226" y="11"/>
                    <a:pt x="226" y="11"/>
                    <a:pt x="226" y="11"/>
                  </a:cubicBezTo>
                  <a:cubicBezTo>
                    <a:pt x="238" y="0"/>
                    <a:pt x="257" y="0"/>
                    <a:pt x="269" y="11"/>
                  </a:cubicBezTo>
                  <a:cubicBezTo>
                    <a:pt x="281" y="23"/>
                    <a:pt x="281" y="42"/>
                    <a:pt x="269" y="54"/>
                  </a:cubicBezTo>
                  <a:cubicBezTo>
                    <a:pt x="54" y="269"/>
                    <a:pt x="54" y="269"/>
                    <a:pt x="54" y="269"/>
                  </a:cubicBezTo>
                  <a:cubicBezTo>
                    <a:pt x="48" y="275"/>
                    <a:pt x="40" y="278"/>
                    <a:pt x="33" y="278"/>
                  </a:cubicBezTo>
                  <a:close/>
                </a:path>
              </a:pathLst>
            </a:custGeom>
            <a:solidFill>
              <a:srgbClr val="C4D6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2" name="Freeform 37">
              <a:extLst>
                <a:ext uri="{FF2B5EF4-FFF2-40B4-BE49-F238E27FC236}">
                  <a16:creationId xmlns:a16="http://schemas.microsoft.com/office/drawing/2014/main" id="{6A5041DA-0D89-4DA4-A276-EC3B50D28C89}"/>
                </a:ext>
              </a:extLst>
            </p:cNvPr>
            <p:cNvSpPr>
              <a:spLocks/>
            </p:cNvSpPr>
            <p:nvPr/>
          </p:nvSpPr>
          <p:spPr bwMode="auto">
            <a:xfrm>
              <a:off x="4287838" y="5459413"/>
              <a:ext cx="122238" cy="122238"/>
            </a:xfrm>
            <a:custGeom>
              <a:avLst/>
              <a:gdLst>
                <a:gd name="T0" fmla="*/ 33 w 220"/>
                <a:gd name="T1" fmla="*/ 217 h 217"/>
                <a:gd name="T2" fmla="*/ 12 w 220"/>
                <a:gd name="T3" fmla="*/ 208 h 217"/>
                <a:gd name="T4" fmla="*/ 12 w 220"/>
                <a:gd name="T5" fmla="*/ 166 h 217"/>
                <a:gd name="T6" fmla="*/ 166 w 220"/>
                <a:gd name="T7" fmla="*/ 12 h 217"/>
                <a:gd name="T8" fmla="*/ 208 w 220"/>
                <a:gd name="T9" fmla="*/ 12 h 217"/>
                <a:gd name="T10" fmla="*/ 208 w 220"/>
                <a:gd name="T11" fmla="*/ 54 h 217"/>
                <a:gd name="T12" fmla="*/ 54 w 220"/>
                <a:gd name="T13" fmla="*/ 208 h 217"/>
                <a:gd name="T14" fmla="*/ 33 w 220"/>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217">
                  <a:moveTo>
                    <a:pt x="33" y="217"/>
                  </a:moveTo>
                  <a:cubicBezTo>
                    <a:pt x="25" y="217"/>
                    <a:pt x="17" y="214"/>
                    <a:pt x="12" y="208"/>
                  </a:cubicBezTo>
                  <a:cubicBezTo>
                    <a:pt x="0" y="196"/>
                    <a:pt x="0" y="177"/>
                    <a:pt x="12" y="166"/>
                  </a:cubicBezTo>
                  <a:cubicBezTo>
                    <a:pt x="166" y="12"/>
                    <a:pt x="166" y="12"/>
                    <a:pt x="166" y="12"/>
                  </a:cubicBezTo>
                  <a:cubicBezTo>
                    <a:pt x="177" y="0"/>
                    <a:pt x="196" y="0"/>
                    <a:pt x="208" y="12"/>
                  </a:cubicBezTo>
                  <a:cubicBezTo>
                    <a:pt x="220" y="23"/>
                    <a:pt x="220" y="42"/>
                    <a:pt x="208" y="54"/>
                  </a:cubicBezTo>
                  <a:cubicBezTo>
                    <a:pt x="54" y="208"/>
                    <a:pt x="54" y="208"/>
                    <a:pt x="54" y="208"/>
                  </a:cubicBezTo>
                  <a:cubicBezTo>
                    <a:pt x="48" y="214"/>
                    <a:pt x="40" y="217"/>
                    <a:pt x="33" y="217"/>
                  </a:cubicBezTo>
                  <a:close/>
                </a:path>
              </a:pathLst>
            </a:custGeom>
            <a:solidFill>
              <a:srgbClr val="68D2DF">
                <a:lumMod val="5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3" name="Freeform 38">
              <a:extLst>
                <a:ext uri="{FF2B5EF4-FFF2-40B4-BE49-F238E27FC236}">
                  <a16:creationId xmlns:a16="http://schemas.microsoft.com/office/drawing/2014/main" id="{BBE1E374-A601-48FB-8B6C-F30E7EEE55A3}"/>
                </a:ext>
              </a:extLst>
            </p:cNvPr>
            <p:cNvSpPr>
              <a:spLocks/>
            </p:cNvSpPr>
            <p:nvPr/>
          </p:nvSpPr>
          <p:spPr bwMode="auto">
            <a:xfrm>
              <a:off x="4667250" y="5781675"/>
              <a:ext cx="179388" cy="177800"/>
            </a:xfrm>
            <a:custGeom>
              <a:avLst/>
              <a:gdLst>
                <a:gd name="T0" fmla="*/ 32 w 323"/>
                <a:gd name="T1" fmla="*/ 320 h 320"/>
                <a:gd name="T2" fmla="*/ 11 w 323"/>
                <a:gd name="T3" fmla="*/ 312 h 320"/>
                <a:gd name="T4" fmla="*/ 11 w 323"/>
                <a:gd name="T5" fmla="*/ 269 h 320"/>
                <a:gd name="T6" fmla="*/ 268 w 323"/>
                <a:gd name="T7" fmla="*/ 12 h 320"/>
                <a:gd name="T8" fmla="*/ 311 w 323"/>
                <a:gd name="T9" fmla="*/ 12 h 320"/>
                <a:gd name="T10" fmla="*/ 311 w 323"/>
                <a:gd name="T11" fmla="*/ 54 h 320"/>
                <a:gd name="T12" fmla="*/ 54 w 323"/>
                <a:gd name="T13" fmla="*/ 312 h 320"/>
                <a:gd name="T14" fmla="*/ 32 w 323"/>
                <a:gd name="T15" fmla="*/ 32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20">
                  <a:moveTo>
                    <a:pt x="32" y="320"/>
                  </a:moveTo>
                  <a:cubicBezTo>
                    <a:pt x="25" y="320"/>
                    <a:pt x="17" y="318"/>
                    <a:pt x="11" y="312"/>
                  </a:cubicBezTo>
                  <a:cubicBezTo>
                    <a:pt x="0" y="300"/>
                    <a:pt x="0" y="281"/>
                    <a:pt x="11" y="269"/>
                  </a:cubicBezTo>
                  <a:cubicBezTo>
                    <a:pt x="268" y="12"/>
                    <a:pt x="268" y="12"/>
                    <a:pt x="268" y="12"/>
                  </a:cubicBezTo>
                  <a:cubicBezTo>
                    <a:pt x="280" y="0"/>
                    <a:pt x="299" y="0"/>
                    <a:pt x="311" y="12"/>
                  </a:cubicBezTo>
                  <a:cubicBezTo>
                    <a:pt x="323" y="24"/>
                    <a:pt x="323" y="43"/>
                    <a:pt x="311" y="54"/>
                  </a:cubicBezTo>
                  <a:cubicBezTo>
                    <a:pt x="54" y="312"/>
                    <a:pt x="54" y="312"/>
                    <a:pt x="54" y="312"/>
                  </a:cubicBezTo>
                  <a:cubicBezTo>
                    <a:pt x="48" y="318"/>
                    <a:pt x="40" y="320"/>
                    <a:pt x="32" y="320"/>
                  </a:cubicBezTo>
                  <a:close/>
                </a:path>
              </a:pathLst>
            </a:custGeom>
            <a:solidFill>
              <a:srgbClr val="68D2D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4" name="Freeform 39">
              <a:extLst>
                <a:ext uri="{FF2B5EF4-FFF2-40B4-BE49-F238E27FC236}">
                  <a16:creationId xmlns:a16="http://schemas.microsoft.com/office/drawing/2014/main" id="{55723892-E383-4884-9D2D-A704451B93D1}"/>
                </a:ext>
              </a:extLst>
            </p:cNvPr>
            <p:cNvSpPr>
              <a:spLocks/>
            </p:cNvSpPr>
            <p:nvPr/>
          </p:nvSpPr>
          <p:spPr bwMode="auto">
            <a:xfrm>
              <a:off x="4595813" y="5735638"/>
              <a:ext cx="157163" cy="153988"/>
            </a:xfrm>
            <a:custGeom>
              <a:avLst/>
              <a:gdLst>
                <a:gd name="T0" fmla="*/ 33 w 281"/>
                <a:gd name="T1" fmla="*/ 278 h 278"/>
                <a:gd name="T2" fmla="*/ 12 w 281"/>
                <a:gd name="T3" fmla="*/ 270 h 278"/>
                <a:gd name="T4" fmla="*/ 12 w 281"/>
                <a:gd name="T5" fmla="*/ 227 h 278"/>
                <a:gd name="T6" fmla="*/ 227 w 281"/>
                <a:gd name="T7" fmla="*/ 12 h 278"/>
                <a:gd name="T8" fmla="*/ 270 w 281"/>
                <a:gd name="T9" fmla="*/ 12 h 278"/>
                <a:gd name="T10" fmla="*/ 270 w 281"/>
                <a:gd name="T11" fmla="*/ 55 h 278"/>
                <a:gd name="T12" fmla="*/ 55 w 281"/>
                <a:gd name="T13" fmla="*/ 270 h 278"/>
                <a:gd name="T14" fmla="*/ 33 w 281"/>
                <a:gd name="T15" fmla="*/ 278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78">
                  <a:moveTo>
                    <a:pt x="33" y="278"/>
                  </a:moveTo>
                  <a:cubicBezTo>
                    <a:pt x="26" y="278"/>
                    <a:pt x="18" y="275"/>
                    <a:pt x="12" y="270"/>
                  </a:cubicBezTo>
                  <a:cubicBezTo>
                    <a:pt x="0" y="258"/>
                    <a:pt x="0" y="239"/>
                    <a:pt x="12" y="227"/>
                  </a:cubicBezTo>
                  <a:cubicBezTo>
                    <a:pt x="227" y="12"/>
                    <a:pt x="227" y="12"/>
                    <a:pt x="227" y="12"/>
                  </a:cubicBezTo>
                  <a:cubicBezTo>
                    <a:pt x="239" y="0"/>
                    <a:pt x="258" y="0"/>
                    <a:pt x="270" y="12"/>
                  </a:cubicBezTo>
                  <a:cubicBezTo>
                    <a:pt x="281" y="24"/>
                    <a:pt x="281" y="43"/>
                    <a:pt x="270" y="55"/>
                  </a:cubicBezTo>
                  <a:cubicBezTo>
                    <a:pt x="55" y="270"/>
                    <a:pt x="55" y="270"/>
                    <a:pt x="55" y="270"/>
                  </a:cubicBezTo>
                  <a:cubicBezTo>
                    <a:pt x="49" y="275"/>
                    <a:pt x="41" y="278"/>
                    <a:pt x="33" y="278"/>
                  </a:cubicBezTo>
                  <a:close/>
                </a:path>
              </a:pathLst>
            </a:custGeom>
            <a:solidFill>
              <a:srgbClr val="68D2DF">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5" name="Freeform 40">
              <a:extLst>
                <a:ext uri="{FF2B5EF4-FFF2-40B4-BE49-F238E27FC236}">
                  <a16:creationId xmlns:a16="http://schemas.microsoft.com/office/drawing/2014/main" id="{BDBFCE28-C5C5-43E4-8C1D-035E7D60FBF0}"/>
                </a:ext>
              </a:extLst>
            </p:cNvPr>
            <p:cNvSpPr>
              <a:spLocks/>
            </p:cNvSpPr>
            <p:nvPr/>
          </p:nvSpPr>
          <p:spPr bwMode="auto">
            <a:xfrm>
              <a:off x="4525963" y="5699125"/>
              <a:ext cx="122238" cy="120650"/>
            </a:xfrm>
            <a:custGeom>
              <a:avLst/>
              <a:gdLst>
                <a:gd name="T0" fmla="*/ 33 w 220"/>
                <a:gd name="T1" fmla="*/ 217 h 217"/>
                <a:gd name="T2" fmla="*/ 12 w 220"/>
                <a:gd name="T3" fmla="*/ 209 h 217"/>
                <a:gd name="T4" fmla="*/ 12 w 220"/>
                <a:gd name="T5" fmla="*/ 166 h 217"/>
                <a:gd name="T6" fmla="*/ 166 w 220"/>
                <a:gd name="T7" fmla="*/ 12 h 217"/>
                <a:gd name="T8" fmla="*/ 209 w 220"/>
                <a:gd name="T9" fmla="*/ 12 h 217"/>
                <a:gd name="T10" fmla="*/ 209 w 220"/>
                <a:gd name="T11" fmla="*/ 55 h 217"/>
                <a:gd name="T12" fmla="*/ 55 w 220"/>
                <a:gd name="T13" fmla="*/ 209 h 217"/>
                <a:gd name="T14" fmla="*/ 33 w 220"/>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217">
                  <a:moveTo>
                    <a:pt x="33" y="217"/>
                  </a:moveTo>
                  <a:cubicBezTo>
                    <a:pt x="26" y="217"/>
                    <a:pt x="18" y="214"/>
                    <a:pt x="12" y="209"/>
                  </a:cubicBezTo>
                  <a:cubicBezTo>
                    <a:pt x="0" y="197"/>
                    <a:pt x="0" y="178"/>
                    <a:pt x="12" y="166"/>
                  </a:cubicBezTo>
                  <a:cubicBezTo>
                    <a:pt x="166" y="12"/>
                    <a:pt x="166" y="12"/>
                    <a:pt x="166" y="12"/>
                  </a:cubicBezTo>
                  <a:cubicBezTo>
                    <a:pt x="178" y="0"/>
                    <a:pt x="197" y="0"/>
                    <a:pt x="209" y="12"/>
                  </a:cubicBezTo>
                  <a:cubicBezTo>
                    <a:pt x="220" y="24"/>
                    <a:pt x="220" y="43"/>
                    <a:pt x="209" y="55"/>
                  </a:cubicBezTo>
                  <a:cubicBezTo>
                    <a:pt x="55" y="209"/>
                    <a:pt x="55" y="209"/>
                    <a:pt x="55" y="209"/>
                  </a:cubicBezTo>
                  <a:cubicBezTo>
                    <a:pt x="49" y="214"/>
                    <a:pt x="41" y="217"/>
                    <a:pt x="33" y="217"/>
                  </a:cubicBezTo>
                  <a:close/>
                </a:path>
              </a:pathLst>
            </a:custGeom>
            <a:solidFill>
              <a:srgbClr val="68D2D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6" name="Freeform 41">
              <a:extLst>
                <a:ext uri="{FF2B5EF4-FFF2-40B4-BE49-F238E27FC236}">
                  <a16:creationId xmlns:a16="http://schemas.microsoft.com/office/drawing/2014/main" id="{E264DA8D-68B9-4160-868E-88B84BD54C46}"/>
                </a:ext>
              </a:extLst>
            </p:cNvPr>
            <p:cNvSpPr>
              <a:spLocks/>
            </p:cNvSpPr>
            <p:nvPr/>
          </p:nvSpPr>
          <p:spPr bwMode="auto">
            <a:xfrm>
              <a:off x="4522788" y="5926138"/>
              <a:ext cx="179388" cy="177800"/>
            </a:xfrm>
            <a:custGeom>
              <a:avLst/>
              <a:gdLst>
                <a:gd name="T0" fmla="*/ 33 w 323"/>
                <a:gd name="T1" fmla="*/ 320 h 320"/>
                <a:gd name="T2" fmla="*/ 12 w 323"/>
                <a:gd name="T3" fmla="*/ 311 h 320"/>
                <a:gd name="T4" fmla="*/ 12 w 323"/>
                <a:gd name="T5" fmla="*/ 268 h 320"/>
                <a:gd name="T6" fmla="*/ 269 w 323"/>
                <a:gd name="T7" fmla="*/ 11 h 320"/>
                <a:gd name="T8" fmla="*/ 312 w 323"/>
                <a:gd name="T9" fmla="*/ 11 h 320"/>
                <a:gd name="T10" fmla="*/ 312 w 323"/>
                <a:gd name="T11" fmla="*/ 54 h 320"/>
                <a:gd name="T12" fmla="*/ 54 w 323"/>
                <a:gd name="T13" fmla="*/ 311 h 320"/>
                <a:gd name="T14" fmla="*/ 33 w 323"/>
                <a:gd name="T15" fmla="*/ 32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20">
                  <a:moveTo>
                    <a:pt x="33" y="320"/>
                  </a:moveTo>
                  <a:cubicBezTo>
                    <a:pt x="26" y="320"/>
                    <a:pt x="18" y="317"/>
                    <a:pt x="12" y="311"/>
                  </a:cubicBezTo>
                  <a:cubicBezTo>
                    <a:pt x="0" y="299"/>
                    <a:pt x="0" y="280"/>
                    <a:pt x="12" y="268"/>
                  </a:cubicBezTo>
                  <a:cubicBezTo>
                    <a:pt x="269" y="11"/>
                    <a:pt x="269" y="11"/>
                    <a:pt x="269" y="11"/>
                  </a:cubicBezTo>
                  <a:cubicBezTo>
                    <a:pt x="281" y="0"/>
                    <a:pt x="300" y="0"/>
                    <a:pt x="312" y="11"/>
                  </a:cubicBezTo>
                  <a:cubicBezTo>
                    <a:pt x="323" y="23"/>
                    <a:pt x="323" y="42"/>
                    <a:pt x="312" y="54"/>
                  </a:cubicBezTo>
                  <a:cubicBezTo>
                    <a:pt x="54" y="311"/>
                    <a:pt x="54" y="311"/>
                    <a:pt x="54" y="311"/>
                  </a:cubicBezTo>
                  <a:cubicBezTo>
                    <a:pt x="49" y="317"/>
                    <a:pt x="41" y="320"/>
                    <a:pt x="33" y="320"/>
                  </a:cubicBezTo>
                  <a:close/>
                </a:path>
              </a:pathLst>
            </a:custGeom>
            <a:solidFill>
              <a:srgbClr val="68D2DF">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7" name="Freeform 42">
              <a:extLst>
                <a:ext uri="{FF2B5EF4-FFF2-40B4-BE49-F238E27FC236}">
                  <a16:creationId xmlns:a16="http://schemas.microsoft.com/office/drawing/2014/main" id="{F6A9B59F-0EA5-4D1C-88A2-558EDFDC0401}"/>
                </a:ext>
              </a:extLst>
            </p:cNvPr>
            <p:cNvSpPr>
              <a:spLocks/>
            </p:cNvSpPr>
            <p:nvPr/>
          </p:nvSpPr>
          <p:spPr bwMode="auto">
            <a:xfrm>
              <a:off x="4476750" y="5854700"/>
              <a:ext cx="155575" cy="155575"/>
            </a:xfrm>
            <a:custGeom>
              <a:avLst/>
              <a:gdLst>
                <a:gd name="T0" fmla="*/ 33 w 281"/>
                <a:gd name="T1" fmla="*/ 278 h 278"/>
                <a:gd name="T2" fmla="*/ 12 w 281"/>
                <a:gd name="T3" fmla="*/ 270 h 278"/>
                <a:gd name="T4" fmla="*/ 12 w 281"/>
                <a:gd name="T5" fmla="*/ 227 h 278"/>
                <a:gd name="T6" fmla="*/ 227 w 281"/>
                <a:gd name="T7" fmla="*/ 12 h 278"/>
                <a:gd name="T8" fmla="*/ 270 w 281"/>
                <a:gd name="T9" fmla="*/ 12 h 278"/>
                <a:gd name="T10" fmla="*/ 270 w 281"/>
                <a:gd name="T11" fmla="*/ 55 h 278"/>
                <a:gd name="T12" fmla="*/ 55 w 281"/>
                <a:gd name="T13" fmla="*/ 270 h 278"/>
                <a:gd name="T14" fmla="*/ 33 w 281"/>
                <a:gd name="T15" fmla="*/ 278 h 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278">
                  <a:moveTo>
                    <a:pt x="33" y="278"/>
                  </a:moveTo>
                  <a:cubicBezTo>
                    <a:pt x="26" y="278"/>
                    <a:pt x="18" y="275"/>
                    <a:pt x="12" y="270"/>
                  </a:cubicBezTo>
                  <a:cubicBezTo>
                    <a:pt x="0" y="258"/>
                    <a:pt x="0" y="239"/>
                    <a:pt x="12" y="227"/>
                  </a:cubicBezTo>
                  <a:cubicBezTo>
                    <a:pt x="227" y="12"/>
                    <a:pt x="227" y="12"/>
                    <a:pt x="227" y="12"/>
                  </a:cubicBezTo>
                  <a:cubicBezTo>
                    <a:pt x="239" y="0"/>
                    <a:pt x="258" y="0"/>
                    <a:pt x="270" y="12"/>
                  </a:cubicBezTo>
                  <a:cubicBezTo>
                    <a:pt x="281" y="24"/>
                    <a:pt x="281" y="43"/>
                    <a:pt x="270" y="55"/>
                  </a:cubicBezTo>
                  <a:cubicBezTo>
                    <a:pt x="55" y="270"/>
                    <a:pt x="55" y="270"/>
                    <a:pt x="55" y="270"/>
                  </a:cubicBezTo>
                  <a:cubicBezTo>
                    <a:pt x="49" y="275"/>
                    <a:pt x="41" y="278"/>
                    <a:pt x="33" y="278"/>
                  </a:cubicBezTo>
                  <a:close/>
                </a:path>
              </a:pathLst>
            </a:custGeom>
            <a:solidFill>
              <a:srgbClr val="C4D6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8" name="Freeform 43">
              <a:extLst>
                <a:ext uri="{FF2B5EF4-FFF2-40B4-BE49-F238E27FC236}">
                  <a16:creationId xmlns:a16="http://schemas.microsoft.com/office/drawing/2014/main" id="{A6D242A7-CE7C-4F27-91A4-88011579FB35}"/>
                </a:ext>
              </a:extLst>
            </p:cNvPr>
            <p:cNvSpPr>
              <a:spLocks/>
            </p:cNvSpPr>
            <p:nvPr/>
          </p:nvSpPr>
          <p:spPr bwMode="auto">
            <a:xfrm>
              <a:off x="4440238" y="5784850"/>
              <a:ext cx="122238" cy="120650"/>
            </a:xfrm>
            <a:custGeom>
              <a:avLst/>
              <a:gdLst>
                <a:gd name="T0" fmla="*/ 33 w 220"/>
                <a:gd name="T1" fmla="*/ 217 h 217"/>
                <a:gd name="T2" fmla="*/ 12 w 220"/>
                <a:gd name="T3" fmla="*/ 209 h 217"/>
                <a:gd name="T4" fmla="*/ 12 w 220"/>
                <a:gd name="T5" fmla="*/ 166 h 217"/>
                <a:gd name="T6" fmla="*/ 166 w 220"/>
                <a:gd name="T7" fmla="*/ 12 h 217"/>
                <a:gd name="T8" fmla="*/ 209 w 220"/>
                <a:gd name="T9" fmla="*/ 12 h 217"/>
                <a:gd name="T10" fmla="*/ 209 w 220"/>
                <a:gd name="T11" fmla="*/ 55 h 217"/>
                <a:gd name="T12" fmla="*/ 55 w 220"/>
                <a:gd name="T13" fmla="*/ 209 h 217"/>
                <a:gd name="T14" fmla="*/ 33 w 220"/>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217">
                  <a:moveTo>
                    <a:pt x="33" y="217"/>
                  </a:moveTo>
                  <a:cubicBezTo>
                    <a:pt x="26" y="217"/>
                    <a:pt x="18" y="214"/>
                    <a:pt x="12" y="209"/>
                  </a:cubicBezTo>
                  <a:cubicBezTo>
                    <a:pt x="0" y="197"/>
                    <a:pt x="0" y="178"/>
                    <a:pt x="12" y="166"/>
                  </a:cubicBezTo>
                  <a:cubicBezTo>
                    <a:pt x="166" y="12"/>
                    <a:pt x="166" y="12"/>
                    <a:pt x="166" y="12"/>
                  </a:cubicBezTo>
                  <a:cubicBezTo>
                    <a:pt x="178" y="0"/>
                    <a:pt x="197" y="0"/>
                    <a:pt x="209" y="12"/>
                  </a:cubicBezTo>
                  <a:cubicBezTo>
                    <a:pt x="220" y="24"/>
                    <a:pt x="220" y="43"/>
                    <a:pt x="209" y="55"/>
                  </a:cubicBezTo>
                  <a:cubicBezTo>
                    <a:pt x="55" y="209"/>
                    <a:pt x="55" y="209"/>
                    <a:pt x="55" y="209"/>
                  </a:cubicBezTo>
                  <a:cubicBezTo>
                    <a:pt x="49" y="214"/>
                    <a:pt x="41" y="217"/>
                    <a:pt x="33" y="217"/>
                  </a:cubicBezTo>
                  <a:close/>
                </a:path>
              </a:pathLst>
            </a:custGeom>
            <a:solidFill>
              <a:srgbClr val="68D2DF">
                <a:lumMod val="50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49" name="Freeform 44">
              <a:extLst>
                <a:ext uri="{FF2B5EF4-FFF2-40B4-BE49-F238E27FC236}">
                  <a16:creationId xmlns:a16="http://schemas.microsoft.com/office/drawing/2014/main" id="{5DEB63DE-65E5-4CC4-997F-F0EE78D6C0BF}"/>
                </a:ext>
              </a:extLst>
            </p:cNvPr>
            <p:cNvSpPr>
              <a:spLocks/>
            </p:cNvSpPr>
            <p:nvPr/>
          </p:nvSpPr>
          <p:spPr bwMode="auto">
            <a:xfrm>
              <a:off x="4164013" y="5111750"/>
              <a:ext cx="519113" cy="1141413"/>
            </a:xfrm>
            <a:custGeom>
              <a:avLst/>
              <a:gdLst>
                <a:gd name="T0" fmla="*/ 818 w 934"/>
                <a:gd name="T1" fmla="*/ 2048 h 2048"/>
                <a:gd name="T2" fmla="*/ 742 w 934"/>
                <a:gd name="T3" fmla="*/ 2017 h 2048"/>
                <a:gd name="T4" fmla="*/ 700 w 934"/>
                <a:gd name="T5" fmla="*/ 1974 h 2048"/>
                <a:gd name="T6" fmla="*/ 421 w 934"/>
                <a:gd name="T7" fmla="*/ 1532 h 2048"/>
                <a:gd name="T8" fmla="*/ 361 w 934"/>
                <a:gd name="T9" fmla="*/ 1012 h 2048"/>
                <a:gd name="T10" fmla="*/ 312 w 934"/>
                <a:gd name="T11" fmla="*/ 587 h 2048"/>
                <a:gd name="T12" fmla="*/ 84 w 934"/>
                <a:gd name="T13" fmla="*/ 224 h 2048"/>
                <a:gd name="T14" fmla="*/ 41 w 934"/>
                <a:gd name="T15" fmla="*/ 181 h 2048"/>
                <a:gd name="T16" fmla="*/ 41 w 934"/>
                <a:gd name="T17" fmla="*/ 31 h 2048"/>
                <a:gd name="T18" fmla="*/ 116 w 934"/>
                <a:gd name="T19" fmla="*/ 0 h 2048"/>
                <a:gd name="T20" fmla="*/ 192 w 934"/>
                <a:gd name="T21" fmla="*/ 31 h 2048"/>
                <a:gd name="T22" fmla="*/ 234 w 934"/>
                <a:gd name="T23" fmla="*/ 74 h 2048"/>
                <a:gd name="T24" fmla="*/ 513 w 934"/>
                <a:gd name="T25" fmla="*/ 516 h 2048"/>
                <a:gd name="T26" fmla="*/ 573 w 934"/>
                <a:gd name="T27" fmla="*/ 1036 h 2048"/>
                <a:gd name="T28" fmla="*/ 622 w 934"/>
                <a:gd name="T29" fmla="*/ 1461 h 2048"/>
                <a:gd name="T30" fmla="*/ 850 w 934"/>
                <a:gd name="T31" fmla="*/ 1824 h 2048"/>
                <a:gd name="T32" fmla="*/ 893 w 934"/>
                <a:gd name="T33" fmla="*/ 1867 h 2048"/>
                <a:gd name="T34" fmla="*/ 893 w 934"/>
                <a:gd name="T35" fmla="*/ 2017 h 2048"/>
                <a:gd name="T36" fmla="*/ 818 w 934"/>
                <a:gd name="T37" fmla="*/ 204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4" h="2048">
                  <a:moveTo>
                    <a:pt x="818" y="2048"/>
                  </a:moveTo>
                  <a:cubicBezTo>
                    <a:pt x="789" y="2048"/>
                    <a:pt x="763" y="2037"/>
                    <a:pt x="742" y="2017"/>
                  </a:cubicBezTo>
                  <a:cubicBezTo>
                    <a:pt x="700" y="1974"/>
                    <a:pt x="700" y="1974"/>
                    <a:pt x="700" y="1974"/>
                  </a:cubicBezTo>
                  <a:cubicBezTo>
                    <a:pt x="576" y="1850"/>
                    <a:pt x="479" y="1697"/>
                    <a:pt x="421" y="1532"/>
                  </a:cubicBezTo>
                  <a:cubicBezTo>
                    <a:pt x="363" y="1366"/>
                    <a:pt x="342" y="1187"/>
                    <a:pt x="361" y="1012"/>
                  </a:cubicBezTo>
                  <a:cubicBezTo>
                    <a:pt x="377" y="870"/>
                    <a:pt x="360" y="722"/>
                    <a:pt x="312" y="587"/>
                  </a:cubicBezTo>
                  <a:cubicBezTo>
                    <a:pt x="265" y="451"/>
                    <a:pt x="186" y="326"/>
                    <a:pt x="84" y="224"/>
                  </a:cubicBezTo>
                  <a:cubicBezTo>
                    <a:pt x="41" y="181"/>
                    <a:pt x="41" y="181"/>
                    <a:pt x="41" y="181"/>
                  </a:cubicBezTo>
                  <a:cubicBezTo>
                    <a:pt x="0" y="140"/>
                    <a:pt x="0" y="72"/>
                    <a:pt x="41" y="31"/>
                  </a:cubicBezTo>
                  <a:cubicBezTo>
                    <a:pt x="61" y="11"/>
                    <a:pt x="88" y="0"/>
                    <a:pt x="116" y="0"/>
                  </a:cubicBezTo>
                  <a:cubicBezTo>
                    <a:pt x="145" y="0"/>
                    <a:pt x="171" y="11"/>
                    <a:pt x="192" y="31"/>
                  </a:cubicBezTo>
                  <a:cubicBezTo>
                    <a:pt x="234" y="74"/>
                    <a:pt x="234" y="74"/>
                    <a:pt x="234" y="74"/>
                  </a:cubicBezTo>
                  <a:cubicBezTo>
                    <a:pt x="358" y="198"/>
                    <a:pt x="455" y="351"/>
                    <a:pt x="513" y="516"/>
                  </a:cubicBezTo>
                  <a:cubicBezTo>
                    <a:pt x="571" y="682"/>
                    <a:pt x="592" y="861"/>
                    <a:pt x="573" y="1036"/>
                  </a:cubicBezTo>
                  <a:cubicBezTo>
                    <a:pt x="557" y="1178"/>
                    <a:pt x="574" y="1326"/>
                    <a:pt x="622" y="1461"/>
                  </a:cubicBezTo>
                  <a:cubicBezTo>
                    <a:pt x="669" y="1597"/>
                    <a:pt x="748" y="1722"/>
                    <a:pt x="850" y="1824"/>
                  </a:cubicBezTo>
                  <a:cubicBezTo>
                    <a:pt x="893" y="1867"/>
                    <a:pt x="893" y="1867"/>
                    <a:pt x="893" y="1867"/>
                  </a:cubicBezTo>
                  <a:cubicBezTo>
                    <a:pt x="934" y="1908"/>
                    <a:pt x="934" y="1976"/>
                    <a:pt x="893" y="2017"/>
                  </a:cubicBezTo>
                  <a:cubicBezTo>
                    <a:pt x="873" y="2037"/>
                    <a:pt x="846" y="2048"/>
                    <a:pt x="818" y="2048"/>
                  </a:cubicBezTo>
                </a:path>
              </a:pathLst>
            </a:custGeom>
            <a:solidFill>
              <a:srgbClr val="68D2D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50" name="Freeform 45">
              <a:extLst>
                <a:ext uri="{FF2B5EF4-FFF2-40B4-BE49-F238E27FC236}">
                  <a16:creationId xmlns:a16="http://schemas.microsoft.com/office/drawing/2014/main" id="{1DF59CF9-9668-447E-B2F8-E5331754B546}"/>
                </a:ext>
              </a:extLst>
            </p:cNvPr>
            <p:cNvSpPr>
              <a:spLocks noEditPoints="1"/>
            </p:cNvSpPr>
            <p:nvPr/>
          </p:nvSpPr>
          <p:spPr bwMode="auto">
            <a:xfrm>
              <a:off x="4376738" y="5884863"/>
              <a:ext cx="176213" cy="327025"/>
            </a:xfrm>
            <a:custGeom>
              <a:avLst/>
              <a:gdLst>
                <a:gd name="T0" fmla="*/ 0 w 319"/>
                <a:gd name="T1" fmla="*/ 1 h 587"/>
                <a:gd name="T2" fmla="*/ 40 w 319"/>
                <a:gd name="T3" fmla="*/ 145 h 587"/>
                <a:gd name="T4" fmla="*/ 319 w 319"/>
                <a:gd name="T5" fmla="*/ 587 h 587"/>
                <a:gd name="T6" fmla="*/ 319 w 319"/>
                <a:gd name="T7" fmla="*/ 587 h 587"/>
                <a:gd name="T8" fmla="*/ 40 w 319"/>
                <a:gd name="T9" fmla="*/ 145 h 587"/>
                <a:gd name="T10" fmla="*/ 0 w 319"/>
                <a:gd name="T11" fmla="*/ 1 h 587"/>
                <a:gd name="T12" fmla="*/ 0 w 319"/>
                <a:gd name="T13" fmla="*/ 0 h 587"/>
                <a:gd name="T14" fmla="*/ 0 w 319"/>
                <a:gd name="T15" fmla="*/ 1 h 587"/>
                <a:gd name="T16" fmla="*/ 0 w 319"/>
                <a:gd name="T17" fmla="*/ 0 h 587"/>
                <a:gd name="T18" fmla="*/ 0 w 319"/>
                <a:gd name="T19" fmla="*/ 0 h 587"/>
                <a:gd name="T20" fmla="*/ 0 w 319"/>
                <a:gd name="T21" fmla="*/ 0 h 587"/>
                <a:gd name="T22" fmla="*/ 0 w 319"/>
                <a:gd name="T23" fmla="*/ 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587">
                  <a:moveTo>
                    <a:pt x="0" y="1"/>
                  </a:moveTo>
                  <a:cubicBezTo>
                    <a:pt x="10" y="50"/>
                    <a:pt x="24" y="98"/>
                    <a:pt x="40" y="145"/>
                  </a:cubicBezTo>
                  <a:cubicBezTo>
                    <a:pt x="98" y="310"/>
                    <a:pt x="195" y="463"/>
                    <a:pt x="319" y="587"/>
                  </a:cubicBezTo>
                  <a:cubicBezTo>
                    <a:pt x="319" y="587"/>
                    <a:pt x="319" y="587"/>
                    <a:pt x="319" y="587"/>
                  </a:cubicBezTo>
                  <a:cubicBezTo>
                    <a:pt x="195" y="463"/>
                    <a:pt x="98" y="310"/>
                    <a:pt x="40" y="145"/>
                  </a:cubicBezTo>
                  <a:cubicBezTo>
                    <a:pt x="24" y="98"/>
                    <a:pt x="10" y="50"/>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sp>
          <p:nvSpPr>
            <p:cNvPr id="51" name="Freeform 46">
              <a:extLst>
                <a:ext uri="{FF2B5EF4-FFF2-40B4-BE49-F238E27FC236}">
                  <a16:creationId xmlns:a16="http://schemas.microsoft.com/office/drawing/2014/main" id="{3675EF04-9C54-4AC7-B03A-FA3EBD8E952C}"/>
                </a:ext>
              </a:extLst>
            </p:cNvPr>
            <p:cNvSpPr>
              <a:spLocks/>
            </p:cNvSpPr>
            <p:nvPr/>
          </p:nvSpPr>
          <p:spPr bwMode="auto">
            <a:xfrm>
              <a:off x="4368800" y="5849938"/>
              <a:ext cx="293688" cy="403225"/>
            </a:xfrm>
            <a:custGeom>
              <a:avLst/>
              <a:gdLst>
                <a:gd name="T0" fmla="*/ 0 w 527"/>
                <a:gd name="T1" fmla="*/ 0 h 723"/>
                <a:gd name="T2" fmla="*/ 12 w 527"/>
                <a:gd name="T3" fmla="*/ 62 h 723"/>
                <a:gd name="T4" fmla="*/ 12 w 527"/>
                <a:gd name="T5" fmla="*/ 62 h 723"/>
                <a:gd name="T6" fmla="*/ 12 w 527"/>
                <a:gd name="T7" fmla="*/ 62 h 723"/>
                <a:gd name="T8" fmla="*/ 12 w 527"/>
                <a:gd name="T9" fmla="*/ 63 h 723"/>
                <a:gd name="T10" fmla="*/ 12 w 527"/>
                <a:gd name="T11" fmla="*/ 63 h 723"/>
                <a:gd name="T12" fmla="*/ 52 w 527"/>
                <a:gd name="T13" fmla="*/ 207 h 723"/>
                <a:gd name="T14" fmla="*/ 331 w 527"/>
                <a:gd name="T15" fmla="*/ 649 h 723"/>
                <a:gd name="T16" fmla="*/ 373 w 527"/>
                <a:gd name="T17" fmla="*/ 692 h 723"/>
                <a:gd name="T18" fmla="*/ 449 w 527"/>
                <a:gd name="T19" fmla="*/ 723 h 723"/>
                <a:gd name="T20" fmla="*/ 524 w 527"/>
                <a:gd name="T21" fmla="*/ 692 h 723"/>
                <a:gd name="T22" fmla="*/ 527 w 527"/>
                <a:gd name="T23" fmla="*/ 688 h 723"/>
                <a:gd name="T24" fmla="*/ 525 w 527"/>
                <a:gd name="T25" fmla="*/ 688 h 723"/>
                <a:gd name="T26" fmla="*/ 0 w 527"/>
                <a:gd name="T27"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723">
                  <a:moveTo>
                    <a:pt x="0" y="0"/>
                  </a:moveTo>
                  <a:cubicBezTo>
                    <a:pt x="3" y="21"/>
                    <a:pt x="7" y="42"/>
                    <a:pt x="12" y="62"/>
                  </a:cubicBezTo>
                  <a:cubicBezTo>
                    <a:pt x="12" y="62"/>
                    <a:pt x="12" y="62"/>
                    <a:pt x="12" y="62"/>
                  </a:cubicBezTo>
                  <a:cubicBezTo>
                    <a:pt x="12" y="62"/>
                    <a:pt x="12" y="62"/>
                    <a:pt x="12" y="62"/>
                  </a:cubicBezTo>
                  <a:cubicBezTo>
                    <a:pt x="12" y="62"/>
                    <a:pt x="12" y="63"/>
                    <a:pt x="12" y="63"/>
                  </a:cubicBezTo>
                  <a:cubicBezTo>
                    <a:pt x="12" y="63"/>
                    <a:pt x="12" y="63"/>
                    <a:pt x="12" y="63"/>
                  </a:cubicBezTo>
                  <a:cubicBezTo>
                    <a:pt x="22" y="112"/>
                    <a:pt x="36" y="160"/>
                    <a:pt x="52" y="207"/>
                  </a:cubicBezTo>
                  <a:cubicBezTo>
                    <a:pt x="110" y="372"/>
                    <a:pt x="207" y="525"/>
                    <a:pt x="331" y="649"/>
                  </a:cubicBezTo>
                  <a:cubicBezTo>
                    <a:pt x="373" y="692"/>
                    <a:pt x="373" y="692"/>
                    <a:pt x="373" y="692"/>
                  </a:cubicBezTo>
                  <a:cubicBezTo>
                    <a:pt x="394" y="712"/>
                    <a:pt x="420" y="723"/>
                    <a:pt x="449" y="723"/>
                  </a:cubicBezTo>
                  <a:cubicBezTo>
                    <a:pt x="477" y="723"/>
                    <a:pt x="504" y="712"/>
                    <a:pt x="524" y="692"/>
                  </a:cubicBezTo>
                  <a:cubicBezTo>
                    <a:pt x="525" y="691"/>
                    <a:pt x="526" y="689"/>
                    <a:pt x="527" y="688"/>
                  </a:cubicBezTo>
                  <a:cubicBezTo>
                    <a:pt x="527" y="688"/>
                    <a:pt x="526" y="688"/>
                    <a:pt x="525" y="688"/>
                  </a:cubicBezTo>
                  <a:cubicBezTo>
                    <a:pt x="381" y="688"/>
                    <a:pt x="92" y="301"/>
                    <a:pt x="0" y="0"/>
                  </a:cubicBezTo>
                </a:path>
              </a:pathLst>
            </a:custGeom>
            <a:solidFill>
              <a:srgbClr val="68D2DF">
                <a:lumMod val="75000"/>
              </a:srgb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endParaRPr lang="en-GB" dirty="0">
                <a:solidFill>
                  <a:srgbClr val="000000"/>
                </a:solidFill>
                <a:latin typeface="Arial"/>
              </a:endParaRPr>
            </a:p>
          </p:txBody>
        </p:sp>
      </p:grpSp>
      <p:sp>
        <p:nvSpPr>
          <p:cNvPr id="104" name="Rectangle: Diagonal Corners Rounded 103">
            <a:extLst>
              <a:ext uri="{FF2B5EF4-FFF2-40B4-BE49-F238E27FC236}">
                <a16:creationId xmlns:a16="http://schemas.microsoft.com/office/drawing/2014/main" id="{D022C8A8-B268-4306-8927-7614DA5ED471}"/>
              </a:ext>
            </a:extLst>
          </p:cNvPr>
          <p:cNvSpPr/>
          <p:nvPr/>
        </p:nvSpPr>
        <p:spPr>
          <a:xfrm>
            <a:off x="939668" y="5394777"/>
            <a:ext cx="10312665" cy="646986"/>
          </a:xfrm>
          <a:prstGeom prst="round2DiagRect">
            <a:avLst/>
          </a:prstGeom>
          <a:solidFill>
            <a:schemeClr val="accent6"/>
          </a:solidFill>
        </p:spPr>
        <p:txBody>
          <a:bodyPr wrap="square">
            <a:spAutoFit/>
          </a:bodyPr>
          <a:lstStyle/>
          <a:p>
            <a:pPr algn="ctr" defTabSz="914354">
              <a:defRPr/>
            </a:pPr>
            <a:r>
              <a:rPr lang="en-GB" sz="1600" b="1" kern="0" dirty="0">
                <a:solidFill>
                  <a:schemeClr val="bg1"/>
                </a:solidFill>
                <a:latin typeface="Arial"/>
              </a:rPr>
              <a:t>Tumour molecular testing can identify both germline and somatic HRR mutations, </a:t>
            </a:r>
            <a:br>
              <a:rPr lang="en-GB" sz="1600" b="1" kern="0" dirty="0">
                <a:solidFill>
                  <a:schemeClr val="bg1"/>
                </a:solidFill>
                <a:latin typeface="Arial"/>
              </a:rPr>
            </a:br>
            <a:r>
              <a:rPr lang="en-GB" sz="1600" b="1" kern="0" dirty="0">
                <a:solidFill>
                  <a:schemeClr val="bg1"/>
                </a:solidFill>
                <a:latin typeface="Arial"/>
              </a:rPr>
              <a:t>while germline testing detects only germline HRR mutations</a:t>
            </a:r>
            <a:r>
              <a:rPr lang="en-GB" sz="1600" b="1" kern="0" baseline="30000" dirty="0">
                <a:solidFill>
                  <a:schemeClr val="bg1"/>
                </a:solidFill>
                <a:latin typeface="Arial"/>
              </a:rPr>
              <a:t>3</a:t>
            </a:r>
          </a:p>
        </p:txBody>
      </p:sp>
    </p:spTree>
    <p:extLst>
      <p:ext uri="{BB962C8B-B14F-4D97-AF65-F5344CB8AC3E}">
        <p14:creationId xmlns:p14="http://schemas.microsoft.com/office/powerpoint/2010/main" val="34732699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F2CD-DBD2-7FB4-9AC8-388DA17B1D6A}"/>
              </a:ext>
            </a:extLst>
          </p:cNvPr>
          <p:cNvSpPr>
            <a:spLocks noGrp="1"/>
          </p:cNvSpPr>
          <p:nvPr>
            <p:ph type="title"/>
          </p:nvPr>
        </p:nvSpPr>
        <p:spPr>
          <a:xfrm>
            <a:off x="609600" y="274638"/>
            <a:ext cx="10972800" cy="1642194"/>
          </a:xfrm>
        </p:spPr>
        <p:txBody>
          <a:bodyPr>
            <a:normAutofit fontScale="90000"/>
          </a:bodyPr>
          <a:lstStyle/>
          <a:p>
            <a:r>
              <a:rPr lang="en-GB" sz="4000" b="1" dirty="0"/>
              <a:t>Overview of challenges related to biomarker testing across all tumours</a:t>
            </a:r>
            <a:endParaRPr lang="en-GB" dirty="0"/>
          </a:p>
        </p:txBody>
      </p:sp>
      <p:sp>
        <p:nvSpPr>
          <p:cNvPr id="7" name="Subtitle 6">
            <a:extLst>
              <a:ext uri="{FF2B5EF4-FFF2-40B4-BE49-F238E27FC236}">
                <a16:creationId xmlns:a16="http://schemas.microsoft.com/office/drawing/2014/main" id="{26106EA5-B31C-564B-A858-F9C4059D83FA}"/>
              </a:ext>
            </a:extLst>
          </p:cNvPr>
          <p:cNvSpPr>
            <a:spLocks noGrp="1"/>
          </p:cNvSpPr>
          <p:nvPr>
            <p:ph type="subTitle" idx="1"/>
          </p:nvPr>
        </p:nvSpPr>
        <p:spPr>
          <a:xfrm>
            <a:off x="608400" y="4680000"/>
            <a:ext cx="10972800" cy="1655762"/>
          </a:xfrm>
        </p:spPr>
        <p:txBody>
          <a:bodyPr>
            <a:noAutofit/>
          </a:bodyPr>
          <a:lstStyle/>
          <a:p>
            <a:pPr eaLnBrk="1" hangingPunct="1">
              <a:lnSpc>
                <a:spcPct val="100000"/>
              </a:lnSpc>
              <a:spcBef>
                <a:spcPts val="0"/>
              </a:spcBef>
              <a:spcAft>
                <a:spcPts val="600"/>
              </a:spcAft>
              <a:buClrTx/>
              <a:buFontTx/>
              <a:buNone/>
            </a:pPr>
            <a:r>
              <a:rPr lang="en-GB" altLang="es-ES" sz="3200" b="1" dirty="0"/>
              <a:t>Fernando </a:t>
            </a:r>
            <a:r>
              <a:rPr lang="en-GB" sz="3200" b="1" i="0" dirty="0">
                <a:solidFill>
                  <a:schemeClr val="bg1"/>
                </a:solidFill>
                <a:effectLst/>
              </a:rPr>
              <a:t>López-Ríos</a:t>
            </a:r>
            <a:r>
              <a:rPr lang="en-GB" altLang="es-ES" sz="3200" b="1" dirty="0"/>
              <a:t> MD, PhD</a:t>
            </a:r>
          </a:p>
          <a:p>
            <a:pPr eaLnBrk="1" hangingPunct="1">
              <a:lnSpc>
                <a:spcPct val="100000"/>
              </a:lnSpc>
              <a:spcBef>
                <a:spcPts val="0"/>
              </a:spcBef>
              <a:spcAft>
                <a:spcPct val="0"/>
              </a:spcAft>
              <a:buClrTx/>
              <a:buFontTx/>
              <a:buNone/>
            </a:pPr>
            <a:r>
              <a:rPr lang="en-GB" altLang="es-ES" sz="2400" b="1" dirty="0"/>
              <a:t>Department of Pathology</a:t>
            </a:r>
          </a:p>
          <a:p>
            <a:pPr eaLnBrk="1" hangingPunct="1">
              <a:lnSpc>
                <a:spcPct val="100000"/>
              </a:lnSpc>
              <a:spcBef>
                <a:spcPts val="0"/>
              </a:spcBef>
              <a:spcAft>
                <a:spcPct val="0"/>
              </a:spcAft>
              <a:buClrTx/>
              <a:buFontTx/>
              <a:buNone/>
            </a:pPr>
            <a:r>
              <a:rPr lang="en-GB" altLang="es-ES" sz="2400" b="1" dirty="0"/>
              <a:t>Hospital Universitario 12 de Octubre</a:t>
            </a:r>
          </a:p>
          <a:p>
            <a:pPr eaLnBrk="1" hangingPunct="1">
              <a:lnSpc>
                <a:spcPct val="100000"/>
              </a:lnSpc>
              <a:spcBef>
                <a:spcPts val="0"/>
              </a:spcBef>
              <a:spcAft>
                <a:spcPct val="0"/>
              </a:spcAft>
              <a:buClrTx/>
              <a:buFontTx/>
              <a:buNone/>
            </a:pPr>
            <a:r>
              <a:rPr lang="en-GB" altLang="es-ES" sz="2400" b="1" dirty="0"/>
              <a:t>Madrid, Spain</a:t>
            </a:r>
          </a:p>
        </p:txBody>
      </p:sp>
      <p:sp>
        <p:nvSpPr>
          <p:cNvPr id="5" name="Slide Number Placeholder 4">
            <a:extLst>
              <a:ext uri="{FF2B5EF4-FFF2-40B4-BE49-F238E27FC236}">
                <a16:creationId xmlns:a16="http://schemas.microsoft.com/office/drawing/2014/main" id="{6BDEF8DC-FA6A-46C5-62E1-9D67A379A6FD}"/>
              </a:ext>
            </a:extLst>
          </p:cNvPr>
          <p:cNvSpPr>
            <a:spLocks noGrp="1"/>
          </p:cNvSpPr>
          <p:nvPr>
            <p:ph type="sldNum" sz="quarter" idx="4"/>
          </p:nvPr>
        </p:nvSpPr>
        <p:spPr/>
        <p:txBody>
          <a:bodyPr/>
          <a:lstStyle/>
          <a:p>
            <a:fld id="{FCE43C0F-8A7B-3A4B-9DB5-B3472E36E833}" type="slidenum">
              <a:rPr lang="en-GB" smtClean="0"/>
              <a:pPr/>
              <a:t>7</a:t>
            </a:fld>
            <a:endParaRPr lang="en-GB" dirty="0"/>
          </a:p>
        </p:txBody>
      </p:sp>
      <p:pic>
        <p:nvPicPr>
          <p:cNvPr id="10" name="Picture 4" descr="Diagnosing and Treating TRK Fusion-Positive Lung Cancer">
            <a:extLst>
              <a:ext uri="{FF2B5EF4-FFF2-40B4-BE49-F238E27FC236}">
                <a16:creationId xmlns:a16="http://schemas.microsoft.com/office/drawing/2014/main" id="{7AF34BF4-8D68-FDC7-207B-B4099092952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11229"/>
          <a:stretch/>
        </p:blipFill>
        <p:spPr bwMode="auto">
          <a:xfrm>
            <a:off x="5031017" y="1940848"/>
            <a:ext cx="2129966" cy="2520280"/>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91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p>
            <a:r>
              <a:rPr lang="en-GB" dirty="0"/>
              <a:t>He discussed his high-risk localised disease at length, and proceeded with </a:t>
            </a:r>
            <a:br>
              <a:rPr lang="en-GB" dirty="0"/>
            </a:br>
            <a:r>
              <a:rPr lang="en-GB" dirty="0"/>
              <a:t>prostatectomy, and tolerated well  </a:t>
            </a:r>
          </a:p>
          <a:p>
            <a:pPr lvl="1"/>
            <a:r>
              <a:rPr lang="en-GB" dirty="0"/>
              <a:t>PSA undetectable post-operatively</a:t>
            </a:r>
          </a:p>
          <a:p>
            <a:r>
              <a:rPr lang="en-GB" dirty="0"/>
              <a:t>PSA rose to 0.2 ng/mL approximately 6 months after surgery.  Underwent salvage radiation with ADT  PSA nadir was 0.05 ng/mL</a:t>
            </a:r>
          </a:p>
          <a:p>
            <a:r>
              <a:rPr lang="en-GB" dirty="0"/>
              <a:t>10 months later, testosterone was 35 ng/dL and PSA started to rise </a:t>
            </a:r>
          </a:p>
          <a:p>
            <a:pPr lvl="1"/>
            <a:r>
              <a:rPr lang="en-GB" dirty="0"/>
              <a:t>PSA 0.9 ng/mL</a:t>
            </a:r>
          </a:p>
          <a:p>
            <a:pPr lvl="1"/>
            <a:r>
              <a:rPr lang="en-GB" dirty="0"/>
              <a:t>PSA 1.48 ng/mL</a:t>
            </a:r>
          </a:p>
          <a:p>
            <a:pPr lvl="1"/>
            <a:r>
              <a:rPr lang="en-GB" dirty="0"/>
              <a:t>PSA 2.59 ng/mL</a:t>
            </a:r>
          </a:p>
        </p:txBody>
      </p:sp>
      <p:sp>
        <p:nvSpPr>
          <p:cNvPr id="2" name="Title 1"/>
          <p:cNvSpPr>
            <a:spLocks noGrp="1"/>
          </p:cNvSpPr>
          <p:nvPr>
            <p:ph type="title"/>
          </p:nvPr>
        </p:nvSpPr>
        <p:spPr>
          <a:xfrm>
            <a:off x="619201" y="259200"/>
            <a:ext cx="10963199" cy="864000"/>
          </a:xfrm>
        </p:spPr>
        <p:txBody>
          <a:bodyPr>
            <a:normAutofit/>
          </a:bodyPr>
          <a:lstStyle/>
          <a:p>
            <a:r>
              <a:rPr lang="en-GB" dirty="0"/>
              <a:t>Patient Case </a:t>
            </a:r>
            <a:r>
              <a:rPr lang="en-GB" i="1" dirty="0"/>
              <a:t>continued</a:t>
            </a:r>
          </a:p>
        </p:txBody>
      </p:sp>
      <p:sp>
        <p:nvSpPr>
          <p:cNvPr id="5" name="Slide Number Placeholder 4">
            <a:extLst>
              <a:ext uri="{FF2B5EF4-FFF2-40B4-BE49-F238E27FC236}">
                <a16:creationId xmlns:a16="http://schemas.microsoft.com/office/drawing/2014/main" id="{F68B7D62-0DDD-CEFD-2BDC-0866355984B6}"/>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70</a:t>
            </a:fld>
            <a:endParaRPr lang="en-GB" dirty="0"/>
          </a:p>
        </p:txBody>
      </p:sp>
      <p:sp>
        <p:nvSpPr>
          <p:cNvPr id="10" name="Content Placeholder 9">
            <a:extLst>
              <a:ext uri="{FF2B5EF4-FFF2-40B4-BE49-F238E27FC236}">
                <a16:creationId xmlns:a16="http://schemas.microsoft.com/office/drawing/2014/main" id="{EDDF6532-F1F2-E15B-AFA9-E551AF2FEB1E}"/>
              </a:ext>
            </a:extLst>
          </p:cNvPr>
          <p:cNvSpPr>
            <a:spLocks noGrp="1"/>
          </p:cNvSpPr>
          <p:nvPr>
            <p:ph sz="quarter" idx="15"/>
          </p:nvPr>
        </p:nvSpPr>
        <p:spPr>
          <a:xfrm>
            <a:off x="620183" y="6356351"/>
            <a:ext cx="10180339" cy="365125"/>
          </a:xfrm>
        </p:spPr>
        <p:txBody>
          <a:bodyPr/>
          <a:lstStyle/>
          <a:p>
            <a:r>
              <a:rPr lang="en-GB" dirty="0"/>
              <a:t>ADT, androgen deprivation therapy; PSA, prostate specific antigen</a:t>
            </a:r>
          </a:p>
        </p:txBody>
      </p:sp>
    </p:spTree>
    <p:extLst>
      <p:ext uri="{BB962C8B-B14F-4D97-AF65-F5344CB8AC3E}">
        <p14:creationId xmlns:p14="http://schemas.microsoft.com/office/powerpoint/2010/main" val="3768701678"/>
      </p:ext>
    </p:extLst>
  </p:cSld>
  <p:clrMapOvr>
    <a:masterClrMapping/>
  </p:clrMapOvr>
  <mc:AlternateContent xmlns:mc="http://schemas.openxmlformats.org/markup-compatibility/2006" xmlns:p14="http://schemas.microsoft.com/office/powerpoint/2010/main">
    <mc:Choice Requires="p14">
      <p:transition spd="slow" p14:dur="2000" advTm="4759"/>
    </mc:Choice>
    <mc:Fallback xmlns="">
      <p:transition spd="slow" advTm="4759"/>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713" y="1425575"/>
            <a:ext cx="7563519" cy="4525963"/>
          </a:xfrm>
        </p:spPr>
        <p:txBody>
          <a:bodyPr>
            <a:noAutofit/>
          </a:bodyPr>
          <a:lstStyle/>
          <a:p>
            <a:r>
              <a:rPr lang="en-GB" dirty="0"/>
              <a:t>He undergoes repeat imaging for restaging</a:t>
            </a:r>
          </a:p>
          <a:p>
            <a:r>
              <a:rPr lang="en-GB" dirty="0"/>
              <a:t>Bone scan demonstrated sternal lesion concerning for metastatic disease</a:t>
            </a:r>
          </a:p>
          <a:p>
            <a:r>
              <a:rPr lang="en-GB" dirty="0"/>
              <a:t>His CT scan is negative for lymph node and visceral involvement but demonstrates several bone lesions in the pelvis</a:t>
            </a:r>
          </a:p>
          <a:p>
            <a:r>
              <a:rPr lang="en-GB" dirty="0"/>
              <a:t>PSA 4.23 ng/mL, testosterone in castrate range</a:t>
            </a:r>
          </a:p>
          <a:p>
            <a:r>
              <a:rPr lang="en-GB" dirty="0"/>
              <a:t>He declines biopsy that was requested due to relatively low PSA in the setting of metastatic disease             </a:t>
            </a:r>
          </a:p>
        </p:txBody>
      </p:sp>
      <p:sp>
        <p:nvSpPr>
          <p:cNvPr id="2" name="Title 1"/>
          <p:cNvSpPr>
            <a:spLocks noGrp="1"/>
          </p:cNvSpPr>
          <p:nvPr>
            <p:ph type="title"/>
          </p:nvPr>
        </p:nvSpPr>
        <p:spPr>
          <a:xfrm>
            <a:off x="619201" y="259200"/>
            <a:ext cx="10963199" cy="864000"/>
          </a:xfrm>
        </p:spPr>
        <p:txBody>
          <a:bodyPr>
            <a:normAutofit/>
          </a:bodyPr>
          <a:lstStyle/>
          <a:p>
            <a:r>
              <a:rPr lang="en-GB" dirty="0"/>
              <a:t>Patient Case </a:t>
            </a:r>
            <a:r>
              <a:rPr lang="en-GB" i="1" dirty="0"/>
              <a:t>continued </a:t>
            </a:r>
          </a:p>
        </p:txBody>
      </p:sp>
      <p:sp>
        <p:nvSpPr>
          <p:cNvPr id="6" name="Slide Number Placeholder 5">
            <a:extLst>
              <a:ext uri="{FF2B5EF4-FFF2-40B4-BE49-F238E27FC236}">
                <a16:creationId xmlns:a16="http://schemas.microsoft.com/office/drawing/2014/main" id="{F40CD2B9-E1B3-FABC-31F7-66612E7AD2E5}"/>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71</a:t>
            </a:fld>
            <a:endParaRPr lang="en-GB" dirty="0"/>
          </a:p>
        </p:txBody>
      </p:sp>
      <p:sp>
        <p:nvSpPr>
          <p:cNvPr id="11" name="Content Placeholder 10">
            <a:extLst>
              <a:ext uri="{FF2B5EF4-FFF2-40B4-BE49-F238E27FC236}">
                <a16:creationId xmlns:a16="http://schemas.microsoft.com/office/drawing/2014/main" id="{E3CC8105-9A77-B2E7-DF56-776ED3BA4078}"/>
              </a:ext>
            </a:extLst>
          </p:cNvPr>
          <p:cNvSpPr>
            <a:spLocks noGrp="1"/>
          </p:cNvSpPr>
          <p:nvPr>
            <p:ph sz="quarter" idx="15"/>
          </p:nvPr>
        </p:nvSpPr>
        <p:spPr/>
        <p:txBody>
          <a:bodyPr/>
          <a:lstStyle/>
          <a:p>
            <a:r>
              <a:rPr lang="en-GB" sz="1200" dirty="0">
                <a:solidFill>
                  <a:schemeClr val="tx2"/>
                </a:solidFill>
                <a:latin typeface="Arial" panose="020B0604020202020204" pitchFamily="34" charset="0"/>
                <a:ea typeface="Aileron" charset="0"/>
                <a:cs typeface="Arial" panose="020B0604020202020204" pitchFamily="34" charset="0"/>
              </a:rPr>
              <a:t>CT, computed tomography; PSA, prostate specific antigen</a:t>
            </a:r>
          </a:p>
        </p:txBody>
      </p:sp>
      <p:pic>
        <p:nvPicPr>
          <p:cNvPr id="5" name="Picture 4">
            <a:extLst>
              <a:ext uri="{FF2B5EF4-FFF2-40B4-BE49-F238E27FC236}">
                <a16:creationId xmlns:a16="http://schemas.microsoft.com/office/drawing/2014/main" id="{4B8BA7A4-D9BE-6475-8B4F-77DCF0BF0BA8}"/>
              </a:ext>
            </a:extLst>
          </p:cNvPr>
          <p:cNvPicPr>
            <a:picLocks noChangeAspect="1"/>
          </p:cNvPicPr>
          <p:nvPr/>
        </p:nvPicPr>
        <p:blipFill rotWithShape="1">
          <a:blip r:embed="rId2"/>
          <a:srcRect l="16209" r="17386"/>
          <a:stretch/>
        </p:blipFill>
        <p:spPr>
          <a:xfrm>
            <a:off x="8544271" y="635000"/>
            <a:ext cx="1872209" cy="5588000"/>
          </a:xfrm>
          <a:prstGeom prst="rect">
            <a:avLst/>
          </a:prstGeom>
        </p:spPr>
      </p:pic>
    </p:spTree>
    <p:extLst>
      <p:ext uri="{BB962C8B-B14F-4D97-AF65-F5344CB8AC3E}">
        <p14:creationId xmlns:p14="http://schemas.microsoft.com/office/powerpoint/2010/main" val="4213237285"/>
      </p:ext>
    </p:extLst>
  </p:cSld>
  <p:clrMapOvr>
    <a:masterClrMapping/>
  </p:clrMapOvr>
  <mc:AlternateContent xmlns:mc="http://schemas.openxmlformats.org/markup-compatibility/2006" xmlns:p14="http://schemas.microsoft.com/office/powerpoint/2010/main">
    <mc:Choice Requires="p14">
      <p:transition spd="slow" p14:dur="2000" advTm="4759"/>
    </mc:Choice>
    <mc:Fallback xmlns="">
      <p:transition spd="slow" advTm="4759"/>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0FE0-CBF4-81F5-C3C5-F1842A0D316D}"/>
              </a:ext>
            </a:extLst>
          </p:cNvPr>
          <p:cNvSpPr>
            <a:spLocks noGrp="1"/>
          </p:cNvSpPr>
          <p:nvPr>
            <p:ph type="title"/>
          </p:nvPr>
        </p:nvSpPr>
        <p:spPr>
          <a:xfrm>
            <a:off x="517266" y="1304908"/>
            <a:ext cx="10963199" cy="864000"/>
          </a:xfrm>
        </p:spPr>
        <p:txBody>
          <a:bodyPr>
            <a:normAutofit/>
          </a:bodyPr>
          <a:lstStyle/>
          <a:p>
            <a:r>
              <a:rPr lang="en-GB" sz="2400" dirty="0">
                <a:solidFill>
                  <a:schemeClr val="accent2"/>
                </a:solidFill>
              </a:rPr>
              <a:t>Should he undergo additional genetic testing at this time?</a:t>
            </a:r>
          </a:p>
        </p:txBody>
      </p:sp>
      <p:sp>
        <p:nvSpPr>
          <p:cNvPr id="3" name="Content Placeholder 2">
            <a:extLst>
              <a:ext uri="{FF2B5EF4-FFF2-40B4-BE49-F238E27FC236}">
                <a16:creationId xmlns:a16="http://schemas.microsoft.com/office/drawing/2014/main" id="{E80B982D-DF8E-8C1C-9814-81E92A7CE685}"/>
              </a:ext>
            </a:extLst>
          </p:cNvPr>
          <p:cNvSpPr>
            <a:spLocks noGrp="1"/>
          </p:cNvSpPr>
          <p:nvPr>
            <p:ph sz="quarter" idx="14"/>
          </p:nvPr>
        </p:nvSpPr>
        <p:spPr>
          <a:xfrm>
            <a:off x="646676" y="2636912"/>
            <a:ext cx="5881372" cy="4525200"/>
          </a:xfrm>
        </p:spPr>
        <p:txBody>
          <a:bodyPr/>
          <a:lstStyle/>
          <a:p>
            <a:pPr marL="457200" indent="-457200">
              <a:buFont typeface="+mj-lt"/>
              <a:buAutoNum type="alphaUcPeriod"/>
            </a:pPr>
            <a:r>
              <a:rPr lang="en-GB" dirty="0"/>
              <a:t>No, he already completed genetic testing </a:t>
            </a:r>
          </a:p>
          <a:p>
            <a:pPr marL="457200" indent="-457200">
              <a:buFont typeface="+mj-lt"/>
              <a:buAutoNum type="alphaUcPeriod"/>
            </a:pPr>
            <a:r>
              <a:rPr lang="en-GB" dirty="0"/>
              <a:t>No, he has declined a biopsy</a:t>
            </a:r>
          </a:p>
          <a:p>
            <a:pPr marL="457200" indent="-457200">
              <a:buFont typeface="+mj-lt"/>
              <a:buAutoNum type="alphaUcPeriod"/>
            </a:pPr>
            <a:r>
              <a:rPr lang="en-GB" dirty="0"/>
              <a:t>No, he only has bone lesions and it is not possible to do genetic testing with </a:t>
            </a:r>
            <a:br>
              <a:rPr lang="en-GB" dirty="0"/>
            </a:br>
            <a:r>
              <a:rPr lang="en-GB" dirty="0"/>
              <a:t>bone biopsy tissue</a:t>
            </a:r>
          </a:p>
          <a:p>
            <a:pPr marL="457200" indent="-457200">
              <a:buFont typeface="+mj-lt"/>
              <a:buAutoNum type="alphaUcPeriod"/>
            </a:pPr>
            <a:r>
              <a:rPr lang="en-GB" b="1" dirty="0">
                <a:solidFill>
                  <a:schemeClr val="accent2"/>
                </a:solidFill>
              </a:rPr>
              <a:t>Yes, he should undergo somatic testing </a:t>
            </a:r>
            <a:r>
              <a:rPr lang="en-GB" b="1" dirty="0"/>
              <a:t>✅</a:t>
            </a:r>
          </a:p>
          <a:p>
            <a:pPr marL="0" indent="0">
              <a:buNone/>
            </a:pPr>
            <a:endParaRPr lang="en-GB" b="1" dirty="0">
              <a:solidFill>
                <a:schemeClr val="accent2"/>
              </a:solidFill>
            </a:endParaRPr>
          </a:p>
        </p:txBody>
      </p:sp>
      <p:sp>
        <p:nvSpPr>
          <p:cNvPr id="4" name="Slide Number Placeholder 3">
            <a:extLst>
              <a:ext uri="{FF2B5EF4-FFF2-40B4-BE49-F238E27FC236}">
                <a16:creationId xmlns:a16="http://schemas.microsoft.com/office/drawing/2014/main" id="{AC41D37E-1178-5229-7582-6ECA7BE07FB0}"/>
              </a:ext>
            </a:extLst>
          </p:cNvPr>
          <p:cNvSpPr>
            <a:spLocks noGrp="1"/>
          </p:cNvSpPr>
          <p:nvPr>
            <p:ph type="sldNum" sz="quarter" idx="4"/>
          </p:nvPr>
        </p:nvSpPr>
        <p:spPr/>
        <p:txBody>
          <a:bodyPr/>
          <a:lstStyle/>
          <a:p>
            <a:pPr lvl="0"/>
            <a:fld id="{00000000-1234-1234-1234-123412341234}" type="slidenum">
              <a:rPr lang="en-GB" smtClean="0"/>
              <a:pPr lvl="0"/>
              <a:t>72</a:t>
            </a:fld>
            <a:endParaRPr lang="en-GB" dirty="0"/>
          </a:p>
        </p:txBody>
      </p:sp>
      <p:sp>
        <p:nvSpPr>
          <p:cNvPr id="5" name="Google Shape;468;p13">
            <a:extLst>
              <a:ext uri="{FF2B5EF4-FFF2-40B4-BE49-F238E27FC236}">
                <a16:creationId xmlns:a16="http://schemas.microsoft.com/office/drawing/2014/main" id="{587ACE5B-900B-97D5-2E70-95EDD583BE46}"/>
              </a:ext>
            </a:extLst>
          </p:cNvPr>
          <p:cNvSpPr txBox="1">
            <a:spLocks/>
          </p:cNvSpPr>
          <p:nvPr/>
        </p:nvSpPr>
        <p:spPr>
          <a:xfrm>
            <a:off x="517266" y="265103"/>
            <a:ext cx="10963199" cy="864000"/>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en-GB" dirty="0"/>
              <a:t>POLLING QUESTION</a:t>
            </a:r>
          </a:p>
        </p:txBody>
      </p:sp>
      <p:graphicFrame>
        <p:nvGraphicFramePr>
          <p:cNvPr id="13" name="Content Placeholder 7">
            <a:extLst>
              <a:ext uri="{FF2B5EF4-FFF2-40B4-BE49-F238E27FC236}">
                <a16:creationId xmlns:a16="http://schemas.microsoft.com/office/drawing/2014/main" id="{71649777-B81F-855B-CA88-E3A64C337E29}"/>
              </a:ext>
            </a:extLst>
          </p:cNvPr>
          <p:cNvGraphicFramePr>
            <a:graphicFrameLocks/>
          </p:cNvGraphicFramePr>
          <p:nvPr>
            <p:extLst>
              <p:ext uri="{D42A27DB-BD31-4B8C-83A1-F6EECF244321}">
                <p14:modId xmlns:p14="http://schemas.microsoft.com/office/powerpoint/2010/main" val="3143860336"/>
              </p:ext>
            </p:extLst>
          </p:nvPr>
        </p:nvGraphicFramePr>
        <p:xfrm>
          <a:off x="5087888" y="1621309"/>
          <a:ext cx="8065856" cy="5236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476592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B982D-DF8E-8C1C-9814-81E92A7CE685}"/>
              </a:ext>
            </a:extLst>
          </p:cNvPr>
          <p:cNvSpPr>
            <a:spLocks noGrp="1"/>
          </p:cNvSpPr>
          <p:nvPr>
            <p:ph sz="quarter" idx="12"/>
          </p:nvPr>
        </p:nvSpPr>
        <p:spPr>
          <a:xfrm>
            <a:off x="608617" y="2268284"/>
            <a:ext cx="10963200" cy="4525200"/>
          </a:xfrm>
        </p:spPr>
        <p:txBody>
          <a:bodyPr/>
          <a:lstStyle/>
          <a:p>
            <a:pPr marL="457200" indent="-457200">
              <a:buFont typeface="+mj-lt"/>
              <a:buAutoNum type="alphaUcPeriod"/>
            </a:pPr>
            <a:r>
              <a:rPr lang="en-GB" dirty="0"/>
              <a:t>No, he already completed genetic testing </a:t>
            </a:r>
          </a:p>
          <a:p>
            <a:pPr marL="457200" indent="-457200">
              <a:buFont typeface="+mj-lt"/>
              <a:buAutoNum type="alphaUcPeriod"/>
            </a:pPr>
            <a:r>
              <a:rPr lang="en-GB" dirty="0"/>
              <a:t>No, he has declined a biopsy</a:t>
            </a:r>
          </a:p>
          <a:p>
            <a:pPr marL="457200" indent="-457200">
              <a:buFont typeface="+mj-lt"/>
              <a:buAutoNum type="alphaUcPeriod"/>
            </a:pPr>
            <a:r>
              <a:rPr lang="en-GB" dirty="0"/>
              <a:t>No, he only has bone lesions and it is not possible to do genetic testing with </a:t>
            </a:r>
            <a:br>
              <a:rPr lang="en-GB" dirty="0"/>
            </a:br>
            <a:r>
              <a:rPr lang="en-GB" dirty="0"/>
              <a:t>bone biopsy tissue</a:t>
            </a:r>
          </a:p>
          <a:p>
            <a:pPr marL="457200" indent="-457200">
              <a:buFont typeface="+mj-lt"/>
              <a:buAutoNum type="alphaUcPeriod"/>
            </a:pPr>
            <a:r>
              <a:rPr lang="en-GB" b="1" dirty="0">
                <a:solidFill>
                  <a:schemeClr val="accent1"/>
                </a:solidFill>
              </a:rPr>
              <a:t>Yes, he should undergo somatic testing</a:t>
            </a:r>
          </a:p>
        </p:txBody>
      </p:sp>
      <p:sp>
        <p:nvSpPr>
          <p:cNvPr id="2" name="Title 1">
            <a:extLst>
              <a:ext uri="{FF2B5EF4-FFF2-40B4-BE49-F238E27FC236}">
                <a16:creationId xmlns:a16="http://schemas.microsoft.com/office/drawing/2014/main" id="{77D30FE0-CBF4-81F5-C3C5-F1842A0D316D}"/>
              </a:ext>
            </a:extLst>
          </p:cNvPr>
          <p:cNvSpPr>
            <a:spLocks noGrp="1"/>
          </p:cNvSpPr>
          <p:nvPr>
            <p:ph type="title"/>
          </p:nvPr>
        </p:nvSpPr>
        <p:spPr>
          <a:xfrm>
            <a:off x="620183" y="1171762"/>
            <a:ext cx="10963199" cy="864000"/>
          </a:xfrm>
        </p:spPr>
        <p:txBody>
          <a:bodyPr>
            <a:normAutofit/>
          </a:bodyPr>
          <a:lstStyle/>
          <a:p>
            <a:r>
              <a:rPr lang="en-GB" sz="2400" dirty="0">
                <a:solidFill>
                  <a:schemeClr val="accent2"/>
                </a:solidFill>
              </a:rPr>
              <a:t>Should he undergo additional genetic testing at this time?</a:t>
            </a:r>
          </a:p>
        </p:txBody>
      </p:sp>
      <p:sp>
        <p:nvSpPr>
          <p:cNvPr id="4" name="Slide Number Placeholder 3">
            <a:extLst>
              <a:ext uri="{FF2B5EF4-FFF2-40B4-BE49-F238E27FC236}">
                <a16:creationId xmlns:a16="http://schemas.microsoft.com/office/drawing/2014/main" id="{5BD295BE-D9BD-A283-FFC4-D3BDE7386602}"/>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73</a:t>
            </a:fld>
            <a:endParaRPr lang="en-GB" dirty="0"/>
          </a:p>
        </p:txBody>
      </p:sp>
      <p:sp>
        <p:nvSpPr>
          <p:cNvPr id="9" name="Content Placeholder 8">
            <a:extLst>
              <a:ext uri="{FF2B5EF4-FFF2-40B4-BE49-F238E27FC236}">
                <a16:creationId xmlns:a16="http://schemas.microsoft.com/office/drawing/2014/main" id="{DCEA6086-A08C-7BEA-C51C-F5DF7CABD741}"/>
              </a:ext>
            </a:extLst>
          </p:cNvPr>
          <p:cNvSpPr>
            <a:spLocks noGrp="1"/>
          </p:cNvSpPr>
          <p:nvPr>
            <p:ph sz="quarter" idx="15"/>
          </p:nvPr>
        </p:nvSpPr>
        <p:spPr/>
        <p:txBody>
          <a:bodyPr/>
          <a:lstStyle/>
          <a:p>
            <a:endParaRPr lang="en-GB" dirty="0"/>
          </a:p>
        </p:txBody>
      </p:sp>
      <p:sp>
        <p:nvSpPr>
          <p:cNvPr id="5" name="Google Shape;468;p13">
            <a:extLst>
              <a:ext uri="{FF2B5EF4-FFF2-40B4-BE49-F238E27FC236}">
                <a16:creationId xmlns:a16="http://schemas.microsoft.com/office/drawing/2014/main" id="{D85108E7-CF36-2D43-523E-A17D76B24086}"/>
              </a:ext>
            </a:extLst>
          </p:cNvPr>
          <p:cNvSpPr txBox="1">
            <a:spLocks/>
          </p:cNvSpPr>
          <p:nvPr/>
        </p:nvSpPr>
        <p:spPr>
          <a:xfrm>
            <a:off x="619202" y="259200"/>
            <a:ext cx="10963199" cy="864000"/>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en-GB" dirty="0"/>
              <a:t>POLLING QUESTION: response</a:t>
            </a:r>
          </a:p>
        </p:txBody>
      </p:sp>
    </p:spTree>
    <p:extLst>
      <p:ext uri="{BB962C8B-B14F-4D97-AF65-F5344CB8AC3E}">
        <p14:creationId xmlns:p14="http://schemas.microsoft.com/office/powerpoint/2010/main" val="1147470667"/>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0FE0-CBF4-81F5-C3C5-F1842A0D316D}"/>
              </a:ext>
            </a:extLst>
          </p:cNvPr>
          <p:cNvSpPr>
            <a:spLocks noGrp="1"/>
          </p:cNvSpPr>
          <p:nvPr>
            <p:ph type="title"/>
          </p:nvPr>
        </p:nvSpPr>
        <p:spPr>
          <a:xfrm>
            <a:off x="622088" y="1195208"/>
            <a:ext cx="10963199" cy="864000"/>
          </a:xfrm>
        </p:spPr>
        <p:txBody>
          <a:bodyPr>
            <a:normAutofit/>
          </a:bodyPr>
          <a:lstStyle/>
          <a:p>
            <a:r>
              <a:rPr lang="en-GB" sz="2400" dirty="0">
                <a:solidFill>
                  <a:schemeClr val="accent2"/>
                </a:solidFill>
              </a:rPr>
              <a:t>Which option is not suitable for somatic genetic testing for this patient? </a:t>
            </a:r>
            <a:endParaRPr lang="en-GB" sz="2400" dirty="0">
              <a:solidFill>
                <a:schemeClr val="accent2"/>
              </a:solidFill>
              <a:highlight>
                <a:srgbClr val="FFFF00"/>
              </a:highlight>
            </a:endParaRPr>
          </a:p>
        </p:txBody>
      </p:sp>
      <p:sp>
        <p:nvSpPr>
          <p:cNvPr id="3" name="Content Placeholder 2">
            <a:extLst>
              <a:ext uri="{FF2B5EF4-FFF2-40B4-BE49-F238E27FC236}">
                <a16:creationId xmlns:a16="http://schemas.microsoft.com/office/drawing/2014/main" id="{E80B982D-DF8E-8C1C-9814-81E92A7CE685}"/>
              </a:ext>
            </a:extLst>
          </p:cNvPr>
          <p:cNvSpPr>
            <a:spLocks noGrp="1"/>
          </p:cNvSpPr>
          <p:nvPr>
            <p:ph sz="quarter" idx="14"/>
          </p:nvPr>
        </p:nvSpPr>
        <p:spPr>
          <a:xfrm>
            <a:off x="695400" y="2780928"/>
            <a:ext cx="6768752" cy="4525200"/>
          </a:xfrm>
        </p:spPr>
        <p:txBody>
          <a:bodyPr/>
          <a:lstStyle/>
          <a:p>
            <a:pPr marL="457200" indent="-457200">
              <a:buFont typeface="+mj-lt"/>
              <a:buAutoNum type="alphaUcPeriod"/>
            </a:pPr>
            <a:r>
              <a:rPr lang="en-GB" b="1" dirty="0">
                <a:solidFill>
                  <a:schemeClr val="accent2"/>
                </a:solidFill>
              </a:rPr>
              <a:t>Buccal swab testing </a:t>
            </a:r>
            <a:r>
              <a:rPr lang="en-GB" b="1" dirty="0"/>
              <a:t>✅</a:t>
            </a:r>
            <a:endParaRPr lang="en-GB" b="1" dirty="0">
              <a:solidFill>
                <a:schemeClr val="accent2"/>
              </a:solidFill>
            </a:endParaRPr>
          </a:p>
          <a:p>
            <a:pPr marL="457200" indent="-457200">
              <a:buFont typeface="+mj-lt"/>
              <a:buAutoNum type="alphaUcPeriod"/>
            </a:pPr>
            <a:r>
              <a:rPr lang="en-GB" dirty="0"/>
              <a:t>Metastatic bone biopsy</a:t>
            </a:r>
          </a:p>
          <a:p>
            <a:pPr marL="457200" indent="-457200">
              <a:buFont typeface="+mj-lt"/>
              <a:buAutoNum type="alphaUcPeriod"/>
            </a:pPr>
            <a:r>
              <a:rPr lang="en-GB" dirty="0"/>
              <a:t>Circulating tumour DNA (liquid biopsy)</a:t>
            </a:r>
          </a:p>
          <a:p>
            <a:pPr marL="457200" indent="-457200">
              <a:buFont typeface="+mj-lt"/>
              <a:buAutoNum type="alphaUcPeriod"/>
            </a:pPr>
            <a:r>
              <a:rPr lang="en-GB" dirty="0"/>
              <a:t>Prostatectomy specimen tissue testing</a:t>
            </a:r>
          </a:p>
        </p:txBody>
      </p:sp>
      <p:sp>
        <p:nvSpPr>
          <p:cNvPr id="4" name="Slide Number Placeholder 3">
            <a:extLst>
              <a:ext uri="{FF2B5EF4-FFF2-40B4-BE49-F238E27FC236}">
                <a16:creationId xmlns:a16="http://schemas.microsoft.com/office/drawing/2014/main" id="{3C5A3B17-1E09-73CD-5A9D-00267C95F075}"/>
              </a:ext>
            </a:extLst>
          </p:cNvPr>
          <p:cNvSpPr>
            <a:spLocks noGrp="1"/>
          </p:cNvSpPr>
          <p:nvPr>
            <p:ph type="sldNum" sz="quarter" idx="4"/>
          </p:nvPr>
        </p:nvSpPr>
        <p:spPr/>
        <p:txBody>
          <a:bodyPr/>
          <a:lstStyle/>
          <a:p>
            <a:pPr lvl="0"/>
            <a:fld id="{00000000-1234-1234-1234-123412341234}" type="slidenum">
              <a:rPr lang="en-GB" smtClean="0"/>
              <a:pPr lvl="0"/>
              <a:t>74</a:t>
            </a:fld>
            <a:endParaRPr lang="en-GB" dirty="0"/>
          </a:p>
        </p:txBody>
      </p:sp>
      <p:sp>
        <p:nvSpPr>
          <p:cNvPr id="7" name="Google Shape;468;p13">
            <a:extLst>
              <a:ext uri="{FF2B5EF4-FFF2-40B4-BE49-F238E27FC236}">
                <a16:creationId xmlns:a16="http://schemas.microsoft.com/office/drawing/2014/main" id="{8D4FC027-7406-7F92-9694-9091364A3B28}"/>
              </a:ext>
            </a:extLst>
          </p:cNvPr>
          <p:cNvSpPr txBox="1">
            <a:spLocks/>
          </p:cNvSpPr>
          <p:nvPr/>
        </p:nvSpPr>
        <p:spPr>
          <a:xfrm>
            <a:off x="619202" y="259200"/>
            <a:ext cx="10963199" cy="864000"/>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en-GB" dirty="0"/>
              <a:t>POLLING QUESTION</a:t>
            </a:r>
          </a:p>
        </p:txBody>
      </p:sp>
      <p:graphicFrame>
        <p:nvGraphicFramePr>
          <p:cNvPr id="12" name="Content Placeholder 7">
            <a:extLst>
              <a:ext uri="{FF2B5EF4-FFF2-40B4-BE49-F238E27FC236}">
                <a16:creationId xmlns:a16="http://schemas.microsoft.com/office/drawing/2014/main" id="{29441984-4EA6-3B7B-ABE6-D3D74FCCCDF3}"/>
              </a:ext>
            </a:extLst>
          </p:cNvPr>
          <p:cNvGraphicFramePr>
            <a:graphicFrameLocks/>
          </p:cNvGraphicFramePr>
          <p:nvPr>
            <p:extLst>
              <p:ext uri="{D42A27DB-BD31-4B8C-83A1-F6EECF244321}">
                <p14:modId xmlns:p14="http://schemas.microsoft.com/office/powerpoint/2010/main" val="4081659500"/>
              </p:ext>
            </p:extLst>
          </p:nvPr>
        </p:nvGraphicFramePr>
        <p:xfrm>
          <a:off x="3359696" y="1661103"/>
          <a:ext cx="10179050" cy="4767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145166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0B982D-DF8E-8C1C-9814-81E92A7CE685}"/>
              </a:ext>
            </a:extLst>
          </p:cNvPr>
          <p:cNvSpPr>
            <a:spLocks noGrp="1"/>
          </p:cNvSpPr>
          <p:nvPr>
            <p:ph sz="quarter" idx="12"/>
          </p:nvPr>
        </p:nvSpPr>
        <p:spPr>
          <a:xfrm>
            <a:off x="643404" y="2438423"/>
            <a:ext cx="10963200" cy="2736304"/>
          </a:xfrm>
        </p:spPr>
        <p:txBody>
          <a:bodyPr/>
          <a:lstStyle/>
          <a:p>
            <a:pPr marL="457200" indent="-457200">
              <a:buFont typeface="+mj-lt"/>
              <a:buAutoNum type="alphaUcPeriod"/>
            </a:pPr>
            <a:r>
              <a:rPr lang="en-GB" b="1" dirty="0">
                <a:solidFill>
                  <a:schemeClr val="accent1"/>
                </a:solidFill>
              </a:rPr>
              <a:t>Buccal swab testing </a:t>
            </a:r>
          </a:p>
          <a:p>
            <a:pPr marL="457200" indent="-457200">
              <a:buFont typeface="+mj-lt"/>
              <a:buAutoNum type="alphaUcPeriod"/>
            </a:pPr>
            <a:r>
              <a:rPr lang="en-GB" dirty="0">
                <a:solidFill>
                  <a:schemeClr val="tx2"/>
                </a:solidFill>
              </a:rPr>
              <a:t>Metastatic bone biopsy</a:t>
            </a:r>
          </a:p>
          <a:p>
            <a:pPr marL="457200" indent="-457200">
              <a:buFont typeface="+mj-lt"/>
              <a:buAutoNum type="alphaUcPeriod"/>
            </a:pPr>
            <a:r>
              <a:rPr lang="en-GB" dirty="0">
                <a:solidFill>
                  <a:schemeClr val="tx2"/>
                </a:solidFill>
              </a:rPr>
              <a:t>Circulating tumour DNA (liquid biopsy)</a:t>
            </a:r>
          </a:p>
          <a:p>
            <a:pPr marL="457200" indent="-457200">
              <a:buFont typeface="+mj-lt"/>
              <a:buAutoNum type="alphaUcPeriod"/>
            </a:pPr>
            <a:r>
              <a:rPr lang="en-GB" dirty="0">
                <a:solidFill>
                  <a:schemeClr val="tx2"/>
                </a:solidFill>
              </a:rPr>
              <a:t>Prostatectomy specimen tissue testing</a:t>
            </a:r>
          </a:p>
        </p:txBody>
      </p:sp>
      <p:sp>
        <p:nvSpPr>
          <p:cNvPr id="2" name="Title 1">
            <a:extLst>
              <a:ext uri="{FF2B5EF4-FFF2-40B4-BE49-F238E27FC236}">
                <a16:creationId xmlns:a16="http://schemas.microsoft.com/office/drawing/2014/main" id="{77D30FE0-CBF4-81F5-C3C5-F1842A0D316D}"/>
              </a:ext>
            </a:extLst>
          </p:cNvPr>
          <p:cNvSpPr>
            <a:spLocks noGrp="1"/>
          </p:cNvSpPr>
          <p:nvPr>
            <p:ph type="title"/>
          </p:nvPr>
        </p:nvSpPr>
        <p:spPr>
          <a:xfrm>
            <a:off x="608617" y="1107557"/>
            <a:ext cx="10963199" cy="864000"/>
          </a:xfrm>
        </p:spPr>
        <p:txBody>
          <a:bodyPr>
            <a:normAutofit/>
          </a:bodyPr>
          <a:lstStyle/>
          <a:p>
            <a:r>
              <a:rPr lang="en-GB" sz="2800" dirty="0">
                <a:solidFill>
                  <a:schemeClr val="accent2"/>
                </a:solidFill>
              </a:rPr>
              <a:t>Which option is not suitable for somatic genetic testing for this patient? </a:t>
            </a:r>
            <a:endParaRPr lang="en-GB" dirty="0">
              <a:highlight>
                <a:srgbClr val="FFFF00"/>
              </a:highlight>
            </a:endParaRPr>
          </a:p>
        </p:txBody>
      </p:sp>
      <p:sp>
        <p:nvSpPr>
          <p:cNvPr id="4" name="Slide Number Placeholder 3">
            <a:extLst>
              <a:ext uri="{FF2B5EF4-FFF2-40B4-BE49-F238E27FC236}">
                <a16:creationId xmlns:a16="http://schemas.microsoft.com/office/drawing/2014/main" id="{8EB8D46A-8B17-3975-1D3D-9E4BEB546838}"/>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75</a:t>
            </a:fld>
            <a:endParaRPr lang="en-GB" dirty="0"/>
          </a:p>
        </p:txBody>
      </p:sp>
      <p:sp>
        <p:nvSpPr>
          <p:cNvPr id="9" name="Content Placeholder 8">
            <a:extLst>
              <a:ext uri="{FF2B5EF4-FFF2-40B4-BE49-F238E27FC236}">
                <a16:creationId xmlns:a16="http://schemas.microsoft.com/office/drawing/2014/main" id="{25B90105-FA5D-80C8-F62F-FDF0E0D9266F}"/>
              </a:ext>
            </a:extLst>
          </p:cNvPr>
          <p:cNvSpPr>
            <a:spLocks noGrp="1"/>
          </p:cNvSpPr>
          <p:nvPr>
            <p:ph sz="quarter" idx="15"/>
          </p:nvPr>
        </p:nvSpPr>
        <p:spPr/>
        <p:txBody>
          <a:bodyPr/>
          <a:lstStyle/>
          <a:p>
            <a:endParaRPr lang="en-GB" dirty="0"/>
          </a:p>
        </p:txBody>
      </p:sp>
      <p:sp>
        <p:nvSpPr>
          <p:cNvPr id="5" name="Google Shape;468;p13">
            <a:extLst>
              <a:ext uri="{FF2B5EF4-FFF2-40B4-BE49-F238E27FC236}">
                <a16:creationId xmlns:a16="http://schemas.microsoft.com/office/drawing/2014/main" id="{91F7F002-4B77-0D6C-4F26-40E2AD6C9CAD}"/>
              </a:ext>
            </a:extLst>
          </p:cNvPr>
          <p:cNvSpPr txBox="1">
            <a:spLocks/>
          </p:cNvSpPr>
          <p:nvPr/>
        </p:nvSpPr>
        <p:spPr>
          <a:xfrm>
            <a:off x="619202" y="259200"/>
            <a:ext cx="10963199" cy="864000"/>
          </a:xfrm>
          <a:prstGeom prst="rect">
            <a:avLst/>
          </a:prstGeom>
        </p:spPr>
        <p:txBody>
          <a:bodyPr vert="horz" lIns="0" tIns="0" rIns="0" bIns="0" rtlCol="0" anchor="t" anchorCtr="0">
            <a:normAutofit/>
          </a:bodyPr>
          <a:lstStyle>
            <a:lvl1pPr algn="l" defTabSz="457200" rtl="0" eaLnBrk="1" latinLnBrk="0" hangingPunct="1">
              <a:lnSpc>
                <a:spcPct val="100000"/>
              </a:lnSpc>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en-GB" dirty="0"/>
              <a:t>POLLING QUESTION: response</a:t>
            </a:r>
          </a:p>
        </p:txBody>
      </p:sp>
    </p:spTree>
    <p:extLst>
      <p:ext uri="{BB962C8B-B14F-4D97-AF65-F5344CB8AC3E}">
        <p14:creationId xmlns:p14="http://schemas.microsoft.com/office/powerpoint/2010/main" val="2990104979"/>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CACA-6C1A-A745-9D27-03B7806DBD51}"/>
              </a:ext>
            </a:extLst>
          </p:cNvPr>
          <p:cNvSpPr>
            <a:spLocks noGrp="1"/>
          </p:cNvSpPr>
          <p:nvPr>
            <p:ph type="title"/>
          </p:nvPr>
        </p:nvSpPr>
        <p:spPr>
          <a:xfrm>
            <a:off x="619201" y="259200"/>
            <a:ext cx="10963199" cy="864000"/>
          </a:xfrm>
        </p:spPr>
        <p:txBody>
          <a:bodyPr>
            <a:normAutofit/>
          </a:bodyPr>
          <a:lstStyle/>
          <a:p>
            <a:r>
              <a:rPr lang="en-GB" dirty="0"/>
              <a:t>Genetic Testing Approaches: </a:t>
            </a:r>
            <a:br>
              <a:rPr lang="en-GB" dirty="0"/>
            </a:br>
            <a:r>
              <a:rPr lang="en-GB" dirty="0"/>
              <a:t>Strengths and Weaknesses</a:t>
            </a:r>
          </a:p>
        </p:txBody>
      </p:sp>
      <p:sp>
        <p:nvSpPr>
          <p:cNvPr id="6" name="Slide Number Placeholder 5">
            <a:extLst>
              <a:ext uri="{FF2B5EF4-FFF2-40B4-BE49-F238E27FC236}">
                <a16:creationId xmlns:a16="http://schemas.microsoft.com/office/drawing/2014/main" id="{0A94CD2A-3AD2-9E02-B6B2-C0505D511195}"/>
              </a:ext>
            </a:extLst>
          </p:cNvPr>
          <p:cNvSpPr>
            <a:spLocks noGrp="1"/>
          </p:cNvSpPr>
          <p:nvPr>
            <p:ph type="sldNum" sz="quarter" idx="4"/>
          </p:nvPr>
        </p:nvSpPr>
        <p:spPr>
          <a:xfrm>
            <a:off x="10800523" y="6428359"/>
            <a:ext cx="781877" cy="365125"/>
          </a:xfrm>
        </p:spPr>
        <p:txBody>
          <a:bodyPr/>
          <a:lstStyle/>
          <a:p>
            <a:fld id="{BFA706C6-D711-4242-A134-64C755FD7D46}" type="slidenum">
              <a:rPr lang="en-GB" smtClean="0"/>
              <a:pPr/>
              <a:t>76</a:t>
            </a:fld>
            <a:endParaRPr lang="en-GB" dirty="0"/>
          </a:p>
        </p:txBody>
      </p:sp>
      <p:sp>
        <p:nvSpPr>
          <p:cNvPr id="8" name="Content Placeholder 7">
            <a:extLst>
              <a:ext uri="{FF2B5EF4-FFF2-40B4-BE49-F238E27FC236}">
                <a16:creationId xmlns:a16="http://schemas.microsoft.com/office/drawing/2014/main" id="{8AC3FB8F-A0B1-E45B-2670-2272804B063E}"/>
              </a:ext>
            </a:extLst>
          </p:cNvPr>
          <p:cNvSpPr>
            <a:spLocks noGrp="1"/>
          </p:cNvSpPr>
          <p:nvPr>
            <p:ph sz="quarter" idx="15"/>
          </p:nvPr>
        </p:nvSpPr>
        <p:spPr>
          <a:xfrm>
            <a:off x="620183" y="6356351"/>
            <a:ext cx="10180339" cy="365125"/>
          </a:xfrm>
        </p:spPr>
        <p:txBody>
          <a:bodyPr anchor="b" anchorCtr="0"/>
          <a:lstStyle/>
          <a:p>
            <a:pPr lvl="0"/>
            <a:r>
              <a:rPr lang="en-GB" dirty="0">
                <a:solidFill>
                  <a:schemeClr val="tx2"/>
                </a:solidFill>
              </a:rPr>
              <a:t>ctDNA, circulating tumour DNA</a:t>
            </a:r>
          </a:p>
          <a:p>
            <a:pPr lvl="0"/>
            <a:r>
              <a:rPr lang="en-GB" dirty="0">
                <a:solidFill>
                  <a:schemeClr val="tx2"/>
                </a:solidFill>
              </a:rPr>
              <a:t>Capoluongo E, et al. Oncotarget. 2018;9:19463-19468; Cheng H, et al. Am Soc Clin Oncol Educ Book. 2018;38:372-381; </a:t>
            </a:r>
            <a:br>
              <a:rPr lang="en-GB" dirty="0">
                <a:solidFill>
                  <a:schemeClr val="tx2"/>
                </a:solidFill>
              </a:rPr>
            </a:br>
            <a:r>
              <a:rPr lang="en-GB" dirty="0">
                <a:solidFill>
                  <a:schemeClr val="tx2"/>
                </a:solidFill>
              </a:rPr>
              <a:t>Ossandon MR, et al. J Natl Cancer Inst. 2018;110:929-934; Kammesheidt A, et al. Int J Mol Epidemiol Genet. 2018;9(1):1-12</a:t>
            </a:r>
          </a:p>
        </p:txBody>
      </p:sp>
      <p:sp>
        <p:nvSpPr>
          <p:cNvPr id="17" name="Rectangle: Single Corner Rounded 3">
            <a:extLst>
              <a:ext uri="{FF2B5EF4-FFF2-40B4-BE49-F238E27FC236}">
                <a16:creationId xmlns:a16="http://schemas.microsoft.com/office/drawing/2014/main" id="{8D2CC4C6-B47F-1039-BF30-5FC2290E5EA6}"/>
              </a:ext>
            </a:extLst>
          </p:cNvPr>
          <p:cNvSpPr/>
          <p:nvPr/>
        </p:nvSpPr>
        <p:spPr>
          <a:xfrm>
            <a:off x="4740139" y="1363006"/>
            <a:ext cx="3240000" cy="456661"/>
          </a:xfrm>
          <a:prstGeom prst="round1Rect">
            <a:avLst>
              <a:gd name="adj" fmla="val 44678"/>
            </a:avLst>
          </a:prstGeom>
          <a:solidFill>
            <a:schemeClr val="tx2"/>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867" b="1" dirty="0">
                <a:solidFill>
                  <a:srgbClr val="FFFFFF"/>
                </a:solidFill>
                <a:latin typeface="Arial"/>
              </a:rPr>
              <a:t>Germline testing</a:t>
            </a:r>
          </a:p>
        </p:txBody>
      </p:sp>
      <p:sp>
        <p:nvSpPr>
          <p:cNvPr id="18" name="Rectangle: Single Corner Rounded 3">
            <a:extLst>
              <a:ext uri="{FF2B5EF4-FFF2-40B4-BE49-F238E27FC236}">
                <a16:creationId xmlns:a16="http://schemas.microsoft.com/office/drawing/2014/main" id="{4981CCAB-7814-6FA2-34E8-134370C0CEC7}"/>
              </a:ext>
            </a:extLst>
          </p:cNvPr>
          <p:cNvSpPr/>
          <p:nvPr/>
        </p:nvSpPr>
        <p:spPr>
          <a:xfrm>
            <a:off x="4740139" y="1934375"/>
            <a:ext cx="3240360" cy="1584000"/>
          </a:xfrm>
          <a:prstGeom prst="round1Rect">
            <a:avLst>
              <a:gd name="adj" fmla="val 16757"/>
            </a:avLst>
          </a:prstGeom>
          <a:solidFill>
            <a:schemeClr val="tx2">
              <a:lumMod val="20000"/>
              <a:lumOff val="80000"/>
            </a:schemeClr>
          </a:solidFill>
          <a:ln>
            <a:noFill/>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defTabSz="914377">
              <a:spcBef>
                <a:spcPts val="600"/>
              </a:spcBef>
              <a:buFont typeface="Arial" panose="020B0604020202020204" pitchFamily="34" charset="0"/>
              <a:buChar char="•"/>
              <a:defRPr/>
            </a:pPr>
            <a:r>
              <a:rPr lang="en-GB" sz="1400" dirty="0">
                <a:solidFill>
                  <a:schemeClr val="tx1"/>
                </a:solidFill>
                <a:latin typeface="Arial"/>
              </a:rPr>
              <a:t>Easy to obtain </a:t>
            </a:r>
            <a:r>
              <a:rPr lang="en-GB" sz="1400" b="1" u="sng" dirty="0">
                <a:solidFill>
                  <a:schemeClr val="tx1"/>
                </a:solidFill>
                <a:latin typeface="Arial"/>
              </a:rPr>
              <a:t>whole blood</a:t>
            </a:r>
            <a:r>
              <a:rPr lang="en-GB" sz="1400" dirty="0">
                <a:solidFill>
                  <a:schemeClr val="tx1"/>
                </a:solidFill>
                <a:latin typeface="Arial"/>
              </a:rPr>
              <a:t> or </a:t>
            </a:r>
            <a:r>
              <a:rPr lang="en-GB" sz="1400" b="1" u="sng" dirty="0">
                <a:solidFill>
                  <a:schemeClr val="tx1"/>
                </a:solidFill>
                <a:latin typeface="Arial"/>
              </a:rPr>
              <a:t>buccal swab</a:t>
            </a:r>
            <a:r>
              <a:rPr lang="en-GB" sz="1400" dirty="0">
                <a:solidFill>
                  <a:schemeClr val="tx1"/>
                </a:solidFill>
                <a:latin typeface="Arial"/>
              </a:rPr>
              <a:t> samples to test for germline mutations</a:t>
            </a:r>
          </a:p>
          <a:p>
            <a:pPr marL="285750" indent="-285750" defTabSz="914377">
              <a:spcBef>
                <a:spcPts val="600"/>
              </a:spcBef>
              <a:buFont typeface="Arial" panose="020B0604020202020204" pitchFamily="34" charset="0"/>
              <a:buChar char="•"/>
              <a:defRPr/>
            </a:pPr>
            <a:r>
              <a:rPr lang="en-GB" sz="1400" dirty="0">
                <a:solidFill>
                  <a:schemeClr val="tx1"/>
                </a:solidFill>
                <a:latin typeface="Arial"/>
              </a:rPr>
              <a:t>Can only detect germline mutations</a:t>
            </a:r>
          </a:p>
        </p:txBody>
      </p:sp>
      <p:sp>
        <p:nvSpPr>
          <p:cNvPr id="19" name="Rectangle: Single Corner Rounded 3">
            <a:extLst>
              <a:ext uri="{FF2B5EF4-FFF2-40B4-BE49-F238E27FC236}">
                <a16:creationId xmlns:a16="http://schemas.microsoft.com/office/drawing/2014/main" id="{661D027A-B4C3-3D1C-5426-B3EB6229DBFC}"/>
              </a:ext>
            </a:extLst>
          </p:cNvPr>
          <p:cNvSpPr/>
          <p:nvPr/>
        </p:nvSpPr>
        <p:spPr>
          <a:xfrm>
            <a:off x="4740139" y="3645272"/>
            <a:ext cx="3240360" cy="2232000"/>
          </a:xfrm>
          <a:prstGeom prst="round1Rect">
            <a:avLst>
              <a:gd name="adj" fmla="val 13375"/>
            </a:avLst>
          </a:prstGeom>
          <a:solidFill>
            <a:schemeClr val="tx2">
              <a:lumMod val="20000"/>
              <a:lumOff val="80000"/>
            </a:schemeClr>
          </a:solidFill>
          <a:ln>
            <a:noFill/>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defTabSz="914377">
              <a:spcBef>
                <a:spcPts val="600"/>
              </a:spcBef>
              <a:buFont typeface="Arial" panose="020B0604020202020204" pitchFamily="34" charset="0"/>
              <a:buChar char="•"/>
              <a:defRPr/>
            </a:pPr>
            <a:r>
              <a:rPr lang="en-GB" sz="1400" dirty="0">
                <a:solidFill>
                  <a:schemeClr val="tx1"/>
                </a:solidFill>
                <a:latin typeface="Arial"/>
              </a:rPr>
              <a:t>Unable to identify somatic mutations</a:t>
            </a:r>
          </a:p>
        </p:txBody>
      </p:sp>
      <p:sp>
        <p:nvSpPr>
          <p:cNvPr id="21" name="Oval 20">
            <a:extLst>
              <a:ext uri="{FF2B5EF4-FFF2-40B4-BE49-F238E27FC236}">
                <a16:creationId xmlns:a16="http://schemas.microsoft.com/office/drawing/2014/main" id="{2F1ACE88-491B-301F-A44E-65B3E2AF0887}"/>
              </a:ext>
            </a:extLst>
          </p:cNvPr>
          <p:cNvSpPr/>
          <p:nvPr/>
        </p:nvSpPr>
        <p:spPr>
          <a:xfrm>
            <a:off x="560055" y="2432932"/>
            <a:ext cx="360040" cy="36004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a:t>
            </a:r>
          </a:p>
        </p:txBody>
      </p:sp>
      <p:sp>
        <p:nvSpPr>
          <p:cNvPr id="22" name="Oval 21">
            <a:extLst>
              <a:ext uri="{FF2B5EF4-FFF2-40B4-BE49-F238E27FC236}">
                <a16:creationId xmlns:a16="http://schemas.microsoft.com/office/drawing/2014/main" id="{492EECBA-4E81-3F8A-BB74-28E97A066548}"/>
              </a:ext>
            </a:extLst>
          </p:cNvPr>
          <p:cNvSpPr/>
          <p:nvPr/>
        </p:nvSpPr>
        <p:spPr>
          <a:xfrm>
            <a:off x="560055" y="4581376"/>
            <a:ext cx="360040" cy="36004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tIns="46800" rtlCol="0" anchor="ctr"/>
          <a:lstStyle/>
          <a:p>
            <a:pPr algn="ctr"/>
            <a:r>
              <a:rPr lang="en-GB" b="1" dirty="0">
                <a:solidFill>
                  <a:schemeClr val="bg1"/>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2D1A1141-67A0-E716-7AAA-623804C0FC0E}"/>
              </a:ext>
            </a:extLst>
          </p:cNvPr>
          <p:cNvSpPr txBox="1"/>
          <p:nvPr/>
        </p:nvSpPr>
        <p:spPr>
          <a:xfrm rot="16200000">
            <a:off x="341654" y="4735132"/>
            <a:ext cx="1446230" cy="307777"/>
          </a:xfrm>
          <a:prstGeom prst="rect">
            <a:avLst/>
          </a:prstGeom>
          <a:noFill/>
        </p:spPr>
        <p:txBody>
          <a:bodyPr wrap="none" rtlCol="0">
            <a:spAutoFit/>
          </a:bodyPr>
          <a:lstStyle/>
          <a:p>
            <a:pPr algn="ctr"/>
            <a:r>
              <a:rPr lang="en-GB" sz="1400" b="1" dirty="0">
                <a:latin typeface="Arial" panose="020B0604020202020204" pitchFamily="34" charset="0"/>
                <a:ea typeface="Aileron" charset="0"/>
                <a:cs typeface="Arial" panose="020B0604020202020204" pitchFamily="34" charset="0"/>
              </a:rPr>
              <a:t>Disadvantages</a:t>
            </a:r>
          </a:p>
        </p:txBody>
      </p:sp>
      <p:sp>
        <p:nvSpPr>
          <p:cNvPr id="24" name="TextBox 23">
            <a:extLst>
              <a:ext uri="{FF2B5EF4-FFF2-40B4-BE49-F238E27FC236}">
                <a16:creationId xmlns:a16="http://schemas.microsoft.com/office/drawing/2014/main" id="{443C8BC6-798B-78BD-C6EF-C587833B0798}"/>
              </a:ext>
            </a:extLst>
          </p:cNvPr>
          <p:cNvSpPr txBox="1"/>
          <p:nvPr/>
        </p:nvSpPr>
        <p:spPr>
          <a:xfrm rot="16200000">
            <a:off x="465888" y="2532213"/>
            <a:ext cx="1197764" cy="307777"/>
          </a:xfrm>
          <a:prstGeom prst="rect">
            <a:avLst/>
          </a:prstGeom>
          <a:noFill/>
        </p:spPr>
        <p:txBody>
          <a:bodyPr wrap="none" rtlCol="0">
            <a:spAutoFit/>
          </a:bodyPr>
          <a:lstStyle/>
          <a:p>
            <a:pPr algn="ctr"/>
            <a:r>
              <a:rPr lang="en-GB" sz="1400" b="1" dirty="0">
                <a:latin typeface="Arial" panose="020B0604020202020204" pitchFamily="34" charset="0"/>
                <a:ea typeface="Aileron" charset="0"/>
                <a:cs typeface="Arial" panose="020B0604020202020204" pitchFamily="34" charset="0"/>
              </a:rPr>
              <a:t>Advantages</a:t>
            </a:r>
          </a:p>
        </p:txBody>
      </p:sp>
      <p:sp>
        <p:nvSpPr>
          <p:cNvPr id="25" name="Rectangle: Single Corner Rounded 3">
            <a:extLst>
              <a:ext uri="{FF2B5EF4-FFF2-40B4-BE49-F238E27FC236}">
                <a16:creationId xmlns:a16="http://schemas.microsoft.com/office/drawing/2014/main" id="{E33F2763-907B-1B9B-C591-72135131F655}"/>
              </a:ext>
            </a:extLst>
          </p:cNvPr>
          <p:cNvSpPr/>
          <p:nvPr/>
        </p:nvSpPr>
        <p:spPr>
          <a:xfrm>
            <a:off x="1229054" y="1363006"/>
            <a:ext cx="3240000" cy="456661"/>
          </a:xfrm>
          <a:prstGeom prst="round1Rect">
            <a:avLst>
              <a:gd name="adj" fmla="val 44678"/>
            </a:avLst>
          </a:prstGeom>
          <a:solidFill>
            <a:schemeClr val="accent1"/>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867" b="1" dirty="0">
                <a:solidFill>
                  <a:srgbClr val="FFFFFF"/>
                </a:solidFill>
                <a:latin typeface="Arial"/>
              </a:rPr>
              <a:t>Tumour testing</a:t>
            </a:r>
          </a:p>
        </p:txBody>
      </p:sp>
      <p:sp>
        <p:nvSpPr>
          <p:cNvPr id="26" name="Rectangle: Single Corner Rounded 3">
            <a:extLst>
              <a:ext uri="{FF2B5EF4-FFF2-40B4-BE49-F238E27FC236}">
                <a16:creationId xmlns:a16="http://schemas.microsoft.com/office/drawing/2014/main" id="{9FC27BF8-A5A1-F761-5D87-E42C9CFED810}"/>
              </a:ext>
            </a:extLst>
          </p:cNvPr>
          <p:cNvSpPr/>
          <p:nvPr/>
        </p:nvSpPr>
        <p:spPr>
          <a:xfrm>
            <a:off x="1229054" y="1934375"/>
            <a:ext cx="3240360" cy="1584000"/>
          </a:xfrm>
          <a:prstGeom prst="round1Rect">
            <a:avLst>
              <a:gd name="adj" fmla="val 16757"/>
            </a:avLst>
          </a:prstGeom>
          <a:solidFill>
            <a:schemeClr val="accent1">
              <a:lumMod val="20000"/>
              <a:lumOff val="80000"/>
            </a:schemeClr>
          </a:solidFill>
          <a:ln>
            <a:noFill/>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defTabSz="914377">
              <a:spcBef>
                <a:spcPts val="600"/>
              </a:spcBef>
              <a:buFont typeface="Arial" panose="020B0604020202020204" pitchFamily="34" charset="0"/>
              <a:buChar char="•"/>
              <a:defRPr/>
            </a:pPr>
            <a:r>
              <a:rPr lang="en-GB" sz="1400" dirty="0">
                <a:solidFill>
                  <a:schemeClr val="tx1"/>
                </a:solidFill>
                <a:latin typeface="Arial"/>
              </a:rPr>
              <a:t>Most validated technique that allows </a:t>
            </a:r>
            <a:r>
              <a:rPr lang="en-GB" sz="1400" b="1" u="sng" dirty="0">
                <a:solidFill>
                  <a:schemeClr val="tx1"/>
                </a:solidFill>
                <a:latin typeface="Arial"/>
              </a:rPr>
              <a:t>somatic and germline mutations</a:t>
            </a:r>
            <a:r>
              <a:rPr lang="en-GB" sz="1400" dirty="0">
                <a:solidFill>
                  <a:schemeClr val="tx1"/>
                </a:solidFill>
                <a:latin typeface="Arial"/>
              </a:rPr>
              <a:t> detection</a:t>
            </a:r>
          </a:p>
        </p:txBody>
      </p:sp>
      <p:sp>
        <p:nvSpPr>
          <p:cNvPr id="27" name="Rectangle: Single Corner Rounded 3">
            <a:extLst>
              <a:ext uri="{FF2B5EF4-FFF2-40B4-BE49-F238E27FC236}">
                <a16:creationId xmlns:a16="http://schemas.microsoft.com/office/drawing/2014/main" id="{A2242DCE-2E91-E534-3AA3-786D55BE3BCE}"/>
              </a:ext>
            </a:extLst>
          </p:cNvPr>
          <p:cNvSpPr/>
          <p:nvPr/>
        </p:nvSpPr>
        <p:spPr>
          <a:xfrm>
            <a:off x="1229054" y="3645272"/>
            <a:ext cx="3240360" cy="2232000"/>
          </a:xfrm>
          <a:prstGeom prst="round1Rect">
            <a:avLst>
              <a:gd name="adj" fmla="val 13375"/>
            </a:avLst>
          </a:prstGeom>
          <a:solidFill>
            <a:schemeClr val="accent1">
              <a:lumMod val="20000"/>
              <a:lumOff val="80000"/>
            </a:schemeClr>
          </a:solidFill>
          <a:ln>
            <a:noFill/>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defTabSz="914377">
              <a:spcBef>
                <a:spcPts val="600"/>
              </a:spcBef>
              <a:buFont typeface="Arial" panose="020B0604020202020204" pitchFamily="34" charset="0"/>
              <a:buChar char="•"/>
              <a:defRPr/>
            </a:pPr>
            <a:r>
              <a:rPr lang="en-GB" sz="1400" dirty="0">
                <a:solidFill>
                  <a:schemeClr val="tx1"/>
                </a:solidFill>
                <a:latin typeface="Arial"/>
              </a:rPr>
              <a:t>Requires invasive biopsies which may provide only limited tissue quantity and quality</a:t>
            </a:r>
          </a:p>
          <a:p>
            <a:pPr marL="285750" indent="-285750" defTabSz="914377">
              <a:spcBef>
                <a:spcPts val="600"/>
              </a:spcBef>
              <a:buFont typeface="Arial" panose="020B0604020202020204" pitchFamily="34" charset="0"/>
              <a:buChar char="•"/>
              <a:defRPr/>
            </a:pPr>
            <a:r>
              <a:rPr lang="en-GB" sz="1400" dirty="0">
                <a:solidFill>
                  <a:schemeClr val="tx1"/>
                </a:solidFill>
                <a:latin typeface="Arial"/>
              </a:rPr>
              <a:t>Prostate cancer primary spreads to bone; tissue samples from bone metastases are difficult to obtain and process</a:t>
            </a:r>
          </a:p>
          <a:p>
            <a:pPr marL="285750" indent="-285750" defTabSz="914377">
              <a:spcBef>
                <a:spcPts val="600"/>
              </a:spcBef>
              <a:buFont typeface="Arial" panose="020B0604020202020204" pitchFamily="34" charset="0"/>
              <a:buChar char="•"/>
              <a:defRPr/>
            </a:pPr>
            <a:r>
              <a:rPr lang="en-GB" sz="1400" dirty="0">
                <a:solidFill>
                  <a:schemeClr val="tx1"/>
                </a:solidFill>
                <a:latin typeface="Arial"/>
              </a:rPr>
              <a:t>A biopsy may miss within-tumour genetic heterogeneity</a:t>
            </a:r>
          </a:p>
        </p:txBody>
      </p:sp>
      <p:sp>
        <p:nvSpPr>
          <p:cNvPr id="28" name="Rectangle: Single Corner Rounded 3">
            <a:extLst>
              <a:ext uri="{FF2B5EF4-FFF2-40B4-BE49-F238E27FC236}">
                <a16:creationId xmlns:a16="http://schemas.microsoft.com/office/drawing/2014/main" id="{D6230BB8-20D1-C92A-6444-8EC7FCAFCC9E}"/>
              </a:ext>
            </a:extLst>
          </p:cNvPr>
          <p:cNvSpPr/>
          <p:nvPr/>
        </p:nvSpPr>
        <p:spPr>
          <a:xfrm>
            <a:off x="8251224" y="1363006"/>
            <a:ext cx="3240000" cy="456661"/>
          </a:xfrm>
          <a:prstGeom prst="round1Rect">
            <a:avLst>
              <a:gd name="adj" fmla="val 44678"/>
            </a:avLst>
          </a:prstGeom>
          <a:solidFill>
            <a:schemeClr val="accent6"/>
          </a:solidFill>
          <a:ln>
            <a:noFill/>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spcBef>
                <a:spcPts val="600"/>
              </a:spcBef>
              <a:defRPr/>
            </a:pPr>
            <a:r>
              <a:rPr lang="en-GB" sz="1867" b="1" dirty="0">
                <a:solidFill>
                  <a:srgbClr val="FFFFFF"/>
                </a:solidFill>
                <a:latin typeface="Arial"/>
              </a:rPr>
              <a:t>ctDNA testing</a:t>
            </a:r>
          </a:p>
        </p:txBody>
      </p:sp>
      <p:sp>
        <p:nvSpPr>
          <p:cNvPr id="29" name="Rectangle: Single Corner Rounded 3">
            <a:extLst>
              <a:ext uri="{FF2B5EF4-FFF2-40B4-BE49-F238E27FC236}">
                <a16:creationId xmlns:a16="http://schemas.microsoft.com/office/drawing/2014/main" id="{5B8192A2-86AE-C4B3-8F61-4CD837142301}"/>
              </a:ext>
            </a:extLst>
          </p:cNvPr>
          <p:cNvSpPr/>
          <p:nvPr/>
        </p:nvSpPr>
        <p:spPr>
          <a:xfrm>
            <a:off x="8251224" y="1934375"/>
            <a:ext cx="3240360" cy="1584000"/>
          </a:xfrm>
          <a:prstGeom prst="round1Rect">
            <a:avLst>
              <a:gd name="adj" fmla="val 16757"/>
            </a:avLst>
          </a:prstGeom>
          <a:solidFill>
            <a:schemeClr val="accent6">
              <a:lumMod val="20000"/>
              <a:lumOff val="80000"/>
            </a:schemeClr>
          </a:solidFill>
          <a:ln>
            <a:noFill/>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563" indent="-182563" defTabSz="914377">
              <a:spcBef>
                <a:spcPts val="600"/>
              </a:spcBef>
              <a:buFont typeface="Arial" panose="020B0604020202020204" pitchFamily="34" charset="0"/>
              <a:buChar char="•"/>
              <a:defRPr/>
            </a:pPr>
            <a:r>
              <a:rPr lang="en-GB" sz="1400" b="1" u="sng" dirty="0">
                <a:solidFill>
                  <a:schemeClr val="tx1"/>
                </a:solidFill>
                <a:latin typeface="Arial"/>
              </a:rPr>
              <a:t>Plasma ctDNA </a:t>
            </a:r>
            <a:r>
              <a:rPr lang="en-GB" sz="1400" dirty="0">
                <a:solidFill>
                  <a:schemeClr val="tx1"/>
                </a:solidFill>
                <a:latin typeface="Arial"/>
              </a:rPr>
              <a:t>is tested with easy-to-obtain </a:t>
            </a:r>
            <a:r>
              <a:rPr lang="en-GB" sz="1400" b="1" u="sng" dirty="0">
                <a:solidFill>
                  <a:schemeClr val="tx1"/>
                </a:solidFill>
                <a:latin typeface="Arial"/>
              </a:rPr>
              <a:t>blood</a:t>
            </a:r>
            <a:r>
              <a:rPr lang="en-GB" sz="1400" dirty="0">
                <a:solidFill>
                  <a:schemeClr val="tx1"/>
                </a:solidFill>
                <a:latin typeface="Arial"/>
              </a:rPr>
              <a:t> samples</a:t>
            </a:r>
          </a:p>
          <a:p>
            <a:pPr marL="182563" indent="-182563" defTabSz="914377">
              <a:spcBef>
                <a:spcPts val="600"/>
              </a:spcBef>
              <a:buFont typeface="Arial" panose="020B0604020202020204" pitchFamily="34" charset="0"/>
              <a:buChar char="•"/>
              <a:defRPr/>
            </a:pPr>
            <a:r>
              <a:rPr lang="en-GB" sz="1400" dirty="0">
                <a:solidFill>
                  <a:schemeClr val="tx1"/>
                </a:solidFill>
                <a:latin typeface="Arial"/>
              </a:rPr>
              <a:t>Can detect germline mutations</a:t>
            </a:r>
          </a:p>
          <a:p>
            <a:pPr marL="182563" indent="-182563" defTabSz="914377">
              <a:spcBef>
                <a:spcPts val="600"/>
              </a:spcBef>
              <a:buFont typeface="Arial" panose="020B0604020202020204" pitchFamily="34" charset="0"/>
              <a:buChar char="•"/>
              <a:defRPr/>
            </a:pPr>
            <a:r>
              <a:rPr lang="en-GB" sz="1400" dirty="0">
                <a:solidFill>
                  <a:schemeClr val="tx1"/>
                </a:solidFill>
                <a:latin typeface="Arial"/>
              </a:rPr>
              <a:t>Plasma testing can also detect </a:t>
            </a:r>
            <a:r>
              <a:rPr lang="en-GB" sz="1400" b="1" u="sng" dirty="0">
                <a:solidFill>
                  <a:schemeClr val="tx1"/>
                </a:solidFill>
                <a:latin typeface="Arial"/>
              </a:rPr>
              <a:t>somatic mutations</a:t>
            </a:r>
            <a:r>
              <a:rPr lang="en-GB" sz="1400" b="1" dirty="0">
                <a:solidFill>
                  <a:schemeClr val="tx1"/>
                </a:solidFill>
                <a:latin typeface="Arial"/>
              </a:rPr>
              <a:t> </a:t>
            </a:r>
            <a:r>
              <a:rPr lang="en-GB" sz="1400" dirty="0">
                <a:solidFill>
                  <a:schemeClr val="tx1"/>
                </a:solidFill>
                <a:latin typeface="Arial"/>
              </a:rPr>
              <a:t>if there is an appreciable level of ctDNA</a:t>
            </a:r>
          </a:p>
        </p:txBody>
      </p:sp>
      <p:sp>
        <p:nvSpPr>
          <p:cNvPr id="30" name="Rectangle: Single Corner Rounded 3">
            <a:extLst>
              <a:ext uri="{FF2B5EF4-FFF2-40B4-BE49-F238E27FC236}">
                <a16:creationId xmlns:a16="http://schemas.microsoft.com/office/drawing/2014/main" id="{BEA81CB3-6DF8-E24B-1792-F5A6F6DD1AA4}"/>
              </a:ext>
            </a:extLst>
          </p:cNvPr>
          <p:cNvSpPr/>
          <p:nvPr/>
        </p:nvSpPr>
        <p:spPr>
          <a:xfrm>
            <a:off x="8251224" y="3645272"/>
            <a:ext cx="3240360" cy="2232000"/>
          </a:xfrm>
          <a:prstGeom prst="round1Rect">
            <a:avLst>
              <a:gd name="adj" fmla="val 13375"/>
            </a:avLst>
          </a:prstGeom>
          <a:solidFill>
            <a:schemeClr val="accent6">
              <a:lumMod val="20000"/>
              <a:lumOff val="80000"/>
            </a:schemeClr>
          </a:solidFill>
          <a:ln>
            <a:noFill/>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563" indent="-182563" defTabSz="914377">
              <a:spcBef>
                <a:spcPts val="600"/>
              </a:spcBef>
              <a:buFont typeface="Arial" panose="020B0604020202020204" pitchFamily="34" charset="0"/>
              <a:buChar char="•"/>
              <a:defRPr/>
            </a:pPr>
            <a:r>
              <a:rPr lang="en-GB" sz="1400" dirty="0">
                <a:solidFill>
                  <a:schemeClr val="tx1"/>
                </a:solidFill>
                <a:latin typeface="Arial"/>
              </a:rPr>
              <a:t>Tests not currently widely available</a:t>
            </a:r>
          </a:p>
          <a:p>
            <a:pPr marL="182563" indent="-182563" defTabSz="914377">
              <a:spcBef>
                <a:spcPts val="600"/>
              </a:spcBef>
              <a:buFont typeface="Arial" panose="020B0604020202020204" pitchFamily="34" charset="0"/>
              <a:buChar char="•"/>
              <a:defRPr/>
            </a:pPr>
            <a:r>
              <a:rPr lang="en-GB" sz="1400" dirty="0">
                <a:solidFill>
                  <a:schemeClr val="tx1"/>
                </a:solidFill>
                <a:latin typeface="Arial"/>
              </a:rPr>
              <a:t>Highly sensitive tests are required</a:t>
            </a:r>
          </a:p>
          <a:p>
            <a:pPr marL="182563" indent="-182563" defTabSz="914377">
              <a:spcBef>
                <a:spcPts val="600"/>
              </a:spcBef>
              <a:buFont typeface="Arial" panose="020B0604020202020204" pitchFamily="34" charset="0"/>
              <a:buChar char="•"/>
              <a:defRPr/>
            </a:pPr>
            <a:r>
              <a:rPr lang="en-GB" sz="1400" dirty="0">
                <a:solidFill>
                  <a:schemeClr val="tx1"/>
                </a:solidFill>
                <a:latin typeface="Arial"/>
              </a:rPr>
              <a:t>May miss patients who do not shed sufficient ctDNA </a:t>
            </a:r>
          </a:p>
        </p:txBody>
      </p:sp>
    </p:spTree>
    <p:extLst>
      <p:ext uri="{BB962C8B-B14F-4D97-AF65-F5344CB8AC3E}">
        <p14:creationId xmlns:p14="http://schemas.microsoft.com/office/powerpoint/2010/main" val="83687847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11C8C-27CB-9744-B971-28B6F84FF216}"/>
              </a:ext>
            </a:extLst>
          </p:cNvPr>
          <p:cNvSpPr>
            <a:spLocks noGrp="1"/>
          </p:cNvSpPr>
          <p:nvPr>
            <p:ph type="title"/>
          </p:nvPr>
        </p:nvSpPr>
        <p:spPr/>
        <p:txBody>
          <a:bodyPr/>
          <a:lstStyle/>
          <a:p>
            <a:r>
              <a:rPr lang="en-GB" dirty="0"/>
              <a:t>Factors affecting success for </a:t>
            </a:r>
            <a:r>
              <a:rPr lang="en-GB" cap="none" dirty="0"/>
              <a:t>cf</a:t>
            </a:r>
            <a:r>
              <a:rPr lang="en-GB" dirty="0"/>
              <a:t>DNA </a:t>
            </a:r>
          </a:p>
        </p:txBody>
      </p:sp>
      <p:sp>
        <p:nvSpPr>
          <p:cNvPr id="23" name="Content Placeholder 22">
            <a:extLst>
              <a:ext uri="{FF2B5EF4-FFF2-40B4-BE49-F238E27FC236}">
                <a16:creationId xmlns:a16="http://schemas.microsoft.com/office/drawing/2014/main" id="{9B9C8BA2-5A24-6401-3262-9D68F30DDF73}"/>
              </a:ext>
            </a:extLst>
          </p:cNvPr>
          <p:cNvSpPr>
            <a:spLocks noGrp="1"/>
          </p:cNvSpPr>
          <p:nvPr>
            <p:ph sz="quarter" idx="14"/>
          </p:nvPr>
        </p:nvSpPr>
        <p:spPr>
          <a:xfrm>
            <a:off x="4185740" y="4495399"/>
            <a:ext cx="4449977" cy="1081633"/>
          </a:xfrm>
        </p:spPr>
        <p:txBody>
          <a:bodyPr>
            <a:normAutofit/>
          </a:bodyPr>
          <a:lstStyle/>
          <a:p>
            <a:r>
              <a:rPr lang="en-GB" sz="1800" dirty="0"/>
              <a:t> Somatic mutations were identified in cfDNA in 91% of patients with PSA &gt;10 ng/mL</a:t>
            </a:r>
          </a:p>
          <a:p>
            <a:pPr marL="0" indent="0">
              <a:buNone/>
            </a:pPr>
            <a:endParaRPr lang="en-GB" sz="1800" dirty="0"/>
          </a:p>
        </p:txBody>
      </p:sp>
      <p:sp>
        <p:nvSpPr>
          <p:cNvPr id="19" name="Content Placeholder 18">
            <a:extLst>
              <a:ext uri="{FF2B5EF4-FFF2-40B4-BE49-F238E27FC236}">
                <a16:creationId xmlns:a16="http://schemas.microsoft.com/office/drawing/2014/main" id="{EEEF21DB-CE6D-8B30-DE0A-0754D2550FE4}"/>
              </a:ext>
            </a:extLst>
          </p:cNvPr>
          <p:cNvSpPr>
            <a:spLocks noGrp="1"/>
          </p:cNvSpPr>
          <p:nvPr>
            <p:ph sz="quarter" idx="15"/>
          </p:nvPr>
        </p:nvSpPr>
        <p:spPr/>
        <p:txBody>
          <a:bodyPr/>
          <a:lstStyle/>
          <a:p>
            <a:pPr lvl="0"/>
            <a:r>
              <a:rPr lang="en-GB" sz="1100" dirty="0">
                <a:solidFill>
                  <a:schemeClr val="tx2"/>
                </a:solidFill>
              </a:rPr>
              <a:t>cfDNA, cell-free DNA; CI, confidence interval; OR, odds ratio; PC, prostate cancer; PSA, prostate specific antigen</a:t>
            </a:r>
          </a:p>
          <a:p>
            <a:pPr lvl="0"/>
            <a:r>
              <a:rPr lang="en-GB" sz="1100" dirty="0">
                <a:solidFill>
                  <a:schemeClr val="tx2"/>
                </a:solidFill>
              </a:rPr>
              <a:t>Schweizer MT, et al. Prostate. 2019;79(7):701-708</a:t>
            </a:r>
          </a:p>
        </p:txBody>
      </p:sp>
      <p:sp>
        <p:nvSpPr>
          <p:cNvPr id="10" name="Slide Number Placeholder 9">
            <a:extLst>
              <a:ext uri="{FF2B5EF4-FFF2-40B4-BE49-F238E27FC236}">
                <a16:creationId xmlns:a16="http://schemas.microsoft.com/office/drawing/2014/main" id="{559B1F3F-439E-ED98-80F9-75D2BC83056B}"/>
              </a:ext>
            </a:extLst>
          </p:cNvPr>
          <p:cNvSpPr>
            <a:spLocks noGrp="1"/>
          </p:cNvSpPr>
          <p:nvPr>
            <p:ph type="sldNum" sz="quarter" idx="4"/>
          </p:nvPr>
        </p:nvSpPr>
        <p:spPr/>
        <p:txBody>
          <a:bodyPr/>
          <a:lstStyle/>
          <a:p>
            <a:fld id="{BFA706C6-D711-4242-A134-64C755FD7D46}" type="slidenum">
              <a:rPr lang="en-GB" smtClean="0"/>
              <a:pPr/>
              <a:t>77</a:t>
            </a:fld>
            <a:endParaRPr lang="en-GB" dirty="0"/>
          </a:p>
        </p:txBody>
      </p:sp>
      <p:pic>
        <p:nvPicPr>
          <p:cNvPr id="3" name="Picture 2">
            <a:extLst>
              <a:ext uri="{FF2B5EF4-FFF2-40B4-BE49-F238E27FC236}">
                <a16:creationId xmlns:a16="http://schemas.microsoft.com/office/drawing/2014/main" id="{416442D6-D3BA-2E48-9CF6-8C9B9D9CDE33}"/>
              </a:ext>
            </a:extLst>
          </p:cNvPr>
          <p:cNvPicPr>
            <a:picLocks noChangeAspect="1"/>
          </p:cNvPicPr>
          <p:nvPr/>
        </p:nvPicPr>
        <p:blipFill>
          <a:blip r:embed="rId2"/>
          <a:stretch>
            <a:fillRect/>
          </a:stretch>
        </p:blipFill>
        <p:spPr>
          <a:xfrm>
            <a:off x="3954236" y="1916832"/>
            <a:ext cx="4371807" cy="2373938"/>
          </a:xfrm>
          <a:prstGeom prst="rect">
            <a:avLst/>
          </a:prstGeom>
        </p:spPr>
      </p:pic>
      <p:cxnSp>
        <p:nvCxnSpPr>
          <p:cNvPr id="11" name="Straight Arrow Connector 10">
            <a:extLst>
              <a:ext uri="{FF2B5EF4-FFF2-40B4-BE49-F238E27FC236}">
                <a16:creationId xmlns:a16="http://schemas.microsoft.com/office/drawing/2014/main" id="{E55ACB24-1E79-D14B-B00D-77A2350DFDF2}"/>
              </a:ext>
            </a:extLst>
          </p:cNvPr>
          <p:cNvCxnSpPr>
            <a:cxnSpLocks/>
          </p:cNvCxnSpPr>
          <p:nvPr/>
        </p:nvCxnSpPr>
        <p:spPr>
          <a:xfrm>
            <a:off x="3467540" y="4135846"/>
            <a:ext cx="648000"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AACC550F-41F7-1E49-964D-29E8E847758D}"/>
              </a:ext>
            </a:extLst>
          </p:cNvPr>
          <p:cNvCxnSpPr>
            <a:cxnSpLocks/>
          </p:cNvCxnSpPr>
          <p:nvPr/>
        </p:nvCxnSpPr>
        <p:spPr>
          <a:xfrm>
            <a:off x="3467540" y="3398048"/>
            <a:ext cx="648000"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48C67CF-0212-B648-8F31-4043D5101CF9}"/>
              </a:ext>
            </a:extLst>
          </p:cNvPr>
          <p:cNvCxnSpPr>
            <a:cxnSpLocks/>
          </p:cNvCxnSpPr>
          <p:nvPr/>
        </p:nvCxnSpPr>
        <p:spPr>
          <a:xfrm>
            <a:off x="3467540" y="3031793"/>
            <a:ext cx="648000" cy="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2EFFBF17-C714-98F0-2E94-EBAD5C2910E0}"/>
              </a:ext>
            </a:extLst>
          </p:cNvPr>
          <p:cNvGrpSpPr/>
          <p:nvPr/>
        </p:nvGrpSpPr>
        <p:grpSpPr>
          <a:xfrm>
            <a:off x="335361" y="1124744"/>
            <a:ext cx="3024334" cy="4514453"/>
            <a:chOff x="335361" y="1556792"/>
            <a:chExt cx="3024334" cy="4514453"/>
          </a:xfrm>
        </p:grpSpPr>
        <p:sp>
          <p:nvSpPr>
            <p:cNvPr id="26" name="Rectangle 25">
              <a:extLst>
                <a:ext uri="{FF2B5EF4-FFF2-40B4-BE49-F238E27FC236}">
                  <a16:creationId xmlns:a16="http://schemas.microsoft.com/office/drawing/2014/main" id="{6C7F4630-29B9-6117-4CC2-19962D8CCC14}"/>
                </a:ext>
              </a:extLst>
            </p:cNvPr>
            <p:cNvSpPr/>
            <p:nvPr/>
          </p:nvSpPr>
          <p:spPr>
            <a:xfrm>
              <a:off x="1163537" y="1867371"/>
              <a:ext cx="981118" cy="39378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B911596E-DB3A-4921-D2A0-B7F92E98FD72}"/>
                </a:ext>
              </a:extLst>
            </p:cNvPr>
            <p:cNvSpPr/>
            <p:nvPr/>
          </p:nvSpPr>
          <p:spPr>
            <a:xfrm>
              <a:off x="1163537" y="2610370"/>
              <a:ext cx="981118" cy="320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2DB74EB1-91A0-0385-450F-42E928DC5C71}"/>
                </a:ext>
              </a:extLst>
            </p:cNvPr>
            <p:cNvSpPr txBox="1"/>
            <p:nvPr/>
          </p:nvSpPr>
          <p:spPr>
            <a:xfrm>
              <a:off x="1554890" y="1556792"/>
              <a:ext cx="1373774" cy="215444"/>
            </a:xfrm>
            <a:prstGeom prst="rect">
              <a:avLst/>
            </a:prstGeom>
            <a:noFill/>
          </p:spPr>
          <p:txBody>
            <a:bodyPr wrap="none" lIns="0" tIns="0" rIns="0" bIns="0" rtlCol="0">
              <a:spAutoFit/>
            </a:bodyPr>
            <a:lstStyle/>
            <a:p>
              <a:pPr algn="ctr"/>
              <a:r>
                <a:rPr lang="en-GB" sz="1400" b="1" dirty="0">
                  <a:latin typeface="Arial" panose="020B0604020202020204" pitchFamily="34" charset="0"/>
                  <a:ea typeface="Aileron" charset="0"/>
                  <a:cs typeface="Arial" panose="020B0604020202020204" pitchFamily="34" charset="0"/>
                </a:rPr>
                <a:t>High volume PC</a:t>
              </a:r>
            </a:p>
          </p:txBody>
        </p:sp>
        <p:sp>
          <p:nvSpPr>
            <p:cNvPr id="28" name="TextBox 27">
              <a:extLst>
                <a:ext uri="{FF2B5EF4-FFF2-40B4-BE49-F238E27FC236}">
                  <a16:creationId xmlns:a16="http://schemas.microsoft.com/office/drawing/2014/main" id="{6BADABB3-F7E6-31C0-4CAD-EBE3F3100314}"/>
                </a:ext>
              </a:extLst>
            </p:cNvPr>
            <p:cNvSpPr txBox="1"/>
            <p:nvPr/>
          </p:nvSpPr>
          <p:spPr>
            <a:xfrm>
              <a:off x="583434" y="1760606"/>
              <a:ext cx="391133"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100%</a:t>
              </a:r>
            </a:p>
          </p:txBody>
        </p:sp>
        <p:sp>
          <p:nvSpPr>
            <p:cNvPr id="29" name="TextBox 28">
              <a:extLst>
                <a:ext uri="{FF2B5EF4-FFF2-40B4-BE49-F238E27FC236}">
                  <a16:creationId xmlns:a16="http://schemas.microsoft.com/office/drawing/2014/main" id="{053F9288-7D14-66FF-7A8C-2251AA88B8BB}"/>
                </a:ext>
              </a:extLst>
            </p:cNvPr>
            <p:cNvSpPr txBox="1"/>
            <p:nvPr/>
          </p:nvSpPr>
          <p:spPr>
            <a:xfrm rot="16200000">
              <a:off x="114467" y="3743390"/>
              <a:ext cx="657231" cy="215444"/>
            </a:xfrm>
            <a:prstGeom prst="rect">
              <a:avLst/>
            </a:prstGeom>
            <a:noFill/>
          </p:spPr>
          <p:txBody>
            <a:bodyPr wrap="none" lIns="0" tIns="0" rIns="0" bIns="0" rtlCol="0">
              <a:spAutoFit/>
            </a:bodyPr>
            <a:lstStyle/>
            <a:p>
              <a:pPr algn="r"/>
              <a:r>
                <a:rPr lang="en-GB" sz="1400" b="1" dirty="0">
                  <a:latin typeface="Arial" panose="020B0604020202020204" pitchFamily="34" charset="0"/>
                  <a:ea typeface="Aileron" charset="0"/>
                  <a:cs typeface="Arial" panose="020B0604020202020204" pitchFamily="34" charset="0"/>
                </a:rPr>
                <a:t>Percent</a:t>
              </a:r>
            </a:p>
          </p:txBody>
        </p:sp>
        <p:sp>
          <p:nvSpPr>
            <p:cNvPr id="31" name="Line 90">
              <a:extLst>
                <a:ext uri="{FF2B5EF4-FFF2-40B4-BE49-F238E27FC236}">
                  <a16:creationId xmlns:a16="http://schemas.microsoft.com/office/drawing/2014/main" id="{02CF250C-396A-5847-A0F1-F93A60E336F3}"/>
                </a:ext>
              </a:extLst>
            </p:cNvPr>
            <p:cNvSpPr>
              <a:spLocks noChangeShapeType="1"/>
            </p:cNvSpPr>
            <p:nvPr/>
          </p:nvSpPr>
          <p:spPr bwMode="auto">
            <a:xfrm flipH="1">
              <a:off x="1063421" y="5819036"/>
              <a:ext cx="2296274"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2" name="Line 96">
              <a:extLst>
                <a:ext uri="{FF2B5EF4-FFF2-40B4-BE49-F238E27FC236}">
                  <a16:creationId xmlns:a16="http://schemas.microsoft.com/office/drawing/2014/main" id="{295F7D0F-DEB9-1778-78D4-937EC91F5E5F}"/>
                </a:ext>
              </a:extLst>
            </p:cNvPr>
            <p:cNvSpPr>
              <a:spLocks noChangeShapeType="1"/>
            </p:cNvSpPr>
            <p:nvPr/>
          </p:nvSpPr>
          <p:spPr bwMode="auto">
            <a:xfrm>
              <a:off x="1654096" y="581457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3" name="Line 96">
              <a:extLst>
                <a:ext uri="{FF2B5EF4-FFF2-40B4-BE49-F238E27FC236}">
                  <a16:creationId xmlns:a16="http://schemas.microsoft.com/office/drawing/2014/main" id="{E623456E-A241-5938-4A9A-D125B2E2645D}"/>
                </a:ext>
              </a:extLst>
            </p:cNvPr>
            <p:cNvSpPr>
              <a:spLocks noChangeShapeType="1"/>
            </p:cNvSpPr>
            <p:nvPr/>
          </p:nvSpPr>
          <p:spPr bwMode="auto">
            <a:xfrm>
              <a:off x="1077431" y="1867371"/>
              <a:ext cx="0" cy="3946999"/>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5" name="Line 96">
              <a:extLst>
                <a:ext uri="{FF2B5EF4-FFF2-40B4-BE49-F238E27FC236}">
                  <a16:creationId xmlns:a16="http://schemas.microsoft.com/office/drawing/2014/main" id="{01741671-C20E-5612-242D-DD30D11A0F4B}"/>
                </a:ext>
              </a:extLst>
            </p:cNvPr>
            <p:cNvSpPr>
              <a:spLocks noChangeShapeType="1"/>
            </p:cNvSpPr>
            <p:nvPr/>
          </p:nvSpPr>
          <p:spPr bwMode="auto">
            <a:xfrm rot="5400000">
              <a:off x="1041431" y="5783036"/>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6" name="Line 96">
              <a:extLst>
                <a:ext uri="{FF2B5EF4-FFF2-40B4-BE49-F238E27FC236}">
                  <a16:creationId xmlns:a16="http://schemas.microsoft.com/office/drawing/2014/main" id="{00CC80FF-CAE3-D00C-A247-E86929021EBA}"/>
                </a:ext>
              </a:extLst>
            </p:cNvPr>
            <p:cNvSpPr>
              <a:spLocks noChangeShapeType="1"/>
            </p:cNvSpPr>
            <p:nvPr/>
          </p:nvSpPr>
          <p:spPr bwMode="auto">
            <a:xfrm rot="5400000">
              <a:off x="1041431" y="4798786"/>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7" name="Line 96">
              <a:extLst>
                <a:ext uri="{FF2B5EF4-FFF2-40B4-BE49-F238E27FC236}">
                  <a16:creationId xmlns:a16="http://schemas.microsoft.com/office/drawing/2014/main" id="{2EAFC5A3-515D-E147-A4D3-FBDA0A55CE7D}"/>
                </a:ext>
              </a:extLst>
            </p:cNvPr>
            <p:cNvSpPr>
              <a:spLocks noChangeShapeType="1"/>
            </p:cNvSpPr>
            <p:nvPr/>
          </p:nvSpPr>
          <p:spPr bwMode="auto">
            <a:xfrm rot="5400000">
              <a:off x="1041431" y="3811361"/>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8" name="Line 96">
              <a:extLst>
                <a:ext uri="{FF2B5EF4-FFF2-40B4-BE49-F238E27FC236}">
                  <a16:creationId xmlns:a16="http://schemas.microsoft.com/office/drawing/2014/main" id="{5946C418-3003-286D-FF73-61003B2C072F}"/>
                </a:ext>
              </a:extLst>
            </p:cNvPr>
            <p:cNvSpPr>
              <a:spLocks noChangeShapeType="1"/>
            </p:cNvSpPr>
            <p:nvPr/>
          </p:nvSpPr>
          <p:spPr bwMode="auto">
            <a:xfrm rot="5400000">
              <a:off x="1041431" y="2817586"/>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39" name="Line 96">
              <a:extLst>
                <a:ext uri="{FF2B5EF4-FFF2-40B4-BE49-F238E27FC236}">
                  <a16:creationId xmlns:a16="http://schemas.microsoft.com/office/drawing/2014/main" id="{F9A4910F-D3C9-CB27-929F-C28D5C7D9CD6}"/>
                </a:ext>
              </a:extLst>
            </p:cNvPr>
            <p:cNvSpPr>
              <a:spLocks noChangeShapeType="1"/>
            </p:cNvSpPr>
            <p:nvPr/>
          </p:nvSpPr>
          <p:spPr bwMode="auto">
            <a:xfrm rot="5400000">
              <a:off x="1041431" y="1836511"/>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B35E7B77-2C47-1B88-FDC0-D1B82E3B8FB9}"/>
                </a:ext>
              </a:extLst>
            </p:cNvPr>
            <p:cNvSpPr txBox="1"/>
            <p:nvPr/>
          </p:nvSpPr>
          <p:spPr>
            <a:xfrm>
              <a:off x="668394" y="2760731"/>
              <a:ext cx="306173"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75%</a:t>
              </a:r>
            </a:p>
          </p:txBody>
        </p:sp>
        <p:sp>
          <p:nvSpPr>
            <p:cNvPr id="41" name="TextBox 40">
              <a:extLst>
                <a:ext uri="{FF2B5EF4-FFF2-40B4-BE49-F238E27FC236}">
                  <a16:creationId xmlns:a16="http://schemas.microsoft.com/office/drawing/2014/main" id="{61006502-D5F3-3837-B3BF-8AABB98C74CA}"/>
                </a:ext>
              </a:extLst>
            </p:cNvPr>
            <p:cNvSpPr txBox="1"/>
            <p:nvPr/>
          </p:nvSpPr>
          <p:spPr>
            <a:xfrm>
              <a:off x="668394" y="3732281"/>
              <a:ext cx="306173"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50%</a:t>
              </a:r>
            </a:p>
          </p:txBody>
        </p:sp>
        <p:sp>
          <p:nvSpPr>
            <p:cNvPr id="42" name="TextBox 41">
              <a:extLst>
                <a:ext uri="{FF2B5EF4-FFF2-40B4-BE49-F238E27FC236}">
                  <a16:creationId xmlns:a16="http://schemas.microsoft.com/office/drawing/2014/main" id="{05CBB2F3-B0BB-23B0-A855-9E81CCA89404}"/>
                </a:ext>
              </a:extLst>
            </p:cNvPr>
            <p:cNvSpPr txBox="1"/>
            <p:nvPr/>
          </p:nvSpPr>
          <p:spPr>
            <a:xfrm>
              <a:off x="668394" y="4726056"/>
              <a:ext cx="306173"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25%</a:t>
              </a:r>
            </a:p>
          </p:txBody>
        </p:sp>
        <p:sp>
          <p:nvSpPr>
            <p:cNvPr id="43" name="TextBox 42">
              <a:extLst>
                <a:ext uri="{FF2B5EF4-FFF2-40B4-BE49-F238E27FC236}">
                  <a16:creationId xmlns:a16="http://schemas.microsoft.com/office/drawing/2014/main" id="{D6C5F356-EEA2-7767-67B8-EDFD9975C21E}"/>
                </a:ext>
              </a:extLst>
            </p:cNvPr>
            <p:cNvSpPr txBox="1"/>
            <p:nvPr/>
          </p:nvSpPr>
          <p:spPr>
            <a:xfrm>
              <a:off x="753353" y="5719831"/>
              <a:ext cx="221214"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0%</a:t>
              </a:r>
            </a:p>
          </p:txBody>
        </p:sp>
        <p:sp>
          <p:nvSpPr>
            <p:cNvPr id="44" name="TextBox 43">
              <a:extLst>
                <a:ext uri="{FF2B5EF4-FFF2-40B4-BE49-F238E27FC236}">
                  <a16:creationId xmlns:a16="http://schemas.microsoft.com/office/drawing/2014/main" id="{914218BD-830A-D5A0-F88F-FA6E1C87D2B5}"/>
                </a:ext>
              </a:extLst>
            </p:cNvPr>
            <p:cNvSpPr txBox="1"/>
            <p:nvPr/>
          </p:nvSpPr>
          <p:spPr>
            <a:xfrm>
              <a:off x="1283001" y="5886579"/>
              <a:ext cx="742190"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Successful</a:t>
              </a:r>
            </a:p>
          </p:txBody>
        </p:sp>
        <p:sp>
          <p:nvSpPr>
            <p:cNvPr id="45" name="Line 96">
              <a:extLst>
                <a:ext uri="{FF2B5EF4-FFF2-40B4-BE49-F238E27FC236}">
                  <a16:creationId xmlns:a16="http://schemas.microsoft.com/office/drawing/2014/main" id="{79024AAD-8954-3960-0BCE-9DAC24BEFDC7}"/>
                </a:ext>
              </a:extLst>
            </p:cNvPr>
            <p:cNvSpPr>
              <a:spLocks noChangeShapeType="1"/>
            </p:cNvSpPr>
            <p:nvPr/>
          </p:nvSpPr>
          <p:spPr bwMode="auto">
            <a:xfrm>
              <a:off x="2779404" y="5814579"/>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37923CE6-AA67-E0F9-1F49-F0F27C178205}"/>
                </a:ext>
              </a:extLst>
            </p:cNvPr>
            <p:cNvSpPr txBox="1"/>
            <p:nvPr/>
          </p:nvSpPr>
          <p:spPr>
            <a:xfrm>
              <a:off x="2280069" y="5886579"/>
              <a:ext cx="998671" cy="184666"/>
            </a:xfrm>
            <a:prstGeom prst="rect">
              <a:avLst/>
            </a:prstGeom>
            <a:noFill/>
          </p:spPr>
          <p:txBody>
            <a:bodyPr wrap="none" lIns="0" tIns="0" rIns="0" bIns="0" rtlCol="0">
              <a:spAutoFit/>
            </a:bodyPr>
            <a:lstStyle/>
            <a:p>
              <a:pPr algn="ctr"/>
              <a:r>
                <a:rPr lang="en-GB" sz="1200" dirty="0">
                  <a:latin typeface="Arial" panose="020B0604020202020204" pitchFamily="34" charset="0"/>
                  <a:ea typeface="Aileron" charset="0"/>
                  <a:cs typeface="Arial" panose="020B0604020202020204" pitchFamily="34" charset="0"/>
                </a:rPr>
                <a:t>Not successful</a:t>
              </a:r>
            </a:p>
          </p:txBody>
        </p:sp>
        <p:sp>
          <p:nvSpPr>
            <p:cNvPr id="47" name="Rectangle 46">
              <a:extLst>
                <a:ext uri="{FF2B5EF4-FFF2-40B4-BE49-F238E27FC236}">
                  <a16:creationId xmlns:a16="http://schemas.microsoft.com/office/drawing/2014/main" id="{A1088525-D7DA-D19F-54D2-559B032C1636}"/>
                </a:ext>
              </a:extLst>
            </p:cNvPr>
            <p:cNvSpPr/>
            <p:nvPr/>
          </p:nvSpPr>
          <p:spPr>
            <a:xfrm>
              <a:off x="2288845" y="1867371"/>
              <a:ext cx="981118" cy="393789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D33C6CFC-C2F5-8023-11CA-13BC9D60BF94}"/>
                </a:ext>
              </a:extLst>
            </p:cNvPr>
            <p:cNvSpPr/>
            <p:nvPr/>
          </p:nvSpPr>
          <p:spPr>
            <a:xfrm>
              <a:off x="2288845" y="4941168"/>
              <a:ext cx="981118" cy="8732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graphicFrame>
        <p:nvGraphicFramePr>
          <p:cNvPr id="78" name="Table 77">
            <a:extLst>
              <a:ext uri="{FF2B5EF4-FFF2-40B4-BE49-F238E27FC236}">
                <a16:creationId xmlns:a16="http://schemas.microsoft.com/office/drawing/2014/main" id="{5784BB97-7091-5E1D-A634-9E4A1851C251}"/>
              </a:ext>
            </a:extLst>
          </p:cNvPr>
          <p:cNvGraphicFramePr>
            <a:graphicFrameLocks noGrp="1"/>
          </p:cNvGraphicFramePr>
          <p:nvPr>
            <p:extLst>
              <p:ext uri="{D42A27DB-BD31-4B8C-83A1-F6EECF244321}">
                <p14:modId xmlns:p14="http://schemas.microsoft.com/office/powerpoint/2010/main" val="4190377910"/>
              </p:ext>
            </p:extLst>
          </p:nvPr>
        </p:nvGraphicFramePr>
        <p:xfrm>
          <a:off x="4168245" y="2068150"/>
          <a:ext cx="4426252" cy="2260800"/>
        </p:xfrm>
        <a:graphic>
          <a:graphicData uri="http://schemas.openxmlformats.org/drawingml/2006/table">
            <a:tbl>
              <a:tblPr firstRow="1" bandRow="1">
                <a:tableStyleId>{5C22544A-7EE6-4342-B048-85BDC9FD1C3A}</a:tableStyleId>
              </a:tblPr>
              <a:tblGrid>
                <a:gridCol w="2011772">
                  <a:extLst>
                    <a:ext uri="{9D8B030D-6E8A-4147-A177-3AD203B41FA5}">
                      <a16:colId xmlns:a16="http://schemas.microsoft.com/office/drawing/2014/main" val="2368304873"/>
                    </a:ext>
                  </a:extLst>
                </a:gridCol>
                <a:gridCol w="720080">
                  <a:extLst>
                    <a:ext uri="{9D8B030D-6E8A-4147-A177-3AD203B41FA5}">
                      <a16:colId xmlns:a16="http://schemas.microsoft.com/office/drawing/2014/main" val="2342530522"/>
                    </a:ext>
                  </a:extLst>
                </a:gridCol>
                <a:gridCol w="1008112">
                  <a:extLst>
                    <a:ext uri="{9D8B030D-6E8A-4147-A177-3AD203B41FA5}">
                      <a16:colId xmlns:a16="http://schemas.microsoft.com/office/drawing/2014/main" val="195126284"/>
                    </a:ext>
                  </a:extLst>
                </a:gridCol>
                <a:gridCol w="686288">
                  <a:extLst>
                    <a:ext uri="{9D8B030D-6E8A-4147-A177-3AD203B41FA5}">
                      <a16:colId xmlns:a16="http://schemas.microsoft.com/office/drawing/2014/main" val="3940958907"/>
                    </a:ext>
                  </a:extLst>
                </a:gridCol>
              </a:tblGrid>
              <a:tr h="0">
                <a:tc>
                  <a:txBody>
                    <a:bodyPr/>
                    <a:lstStyle/>
                    <a:p>
                      <a:r>
                        <a:rPr lang="en-GB" sz="1400" dirty="0">
                          <a:latin typeface="Arial" panose="020B0604020202020204" pitchFamily="34" charset="0"/>
                          <a:cs typeface="Arial" panose="020B0604020202020204" pitchFamily="34" charset="0"/>
                        </a:rPr>
                        <a:t>Characteristic</a:t>
                      </a:r>
                    </a:p>
                  </a:txBody>
                  <a:tcPr marL="55440" marR="55440" marT="81720" marB="81720"/>
                </a:tc>
                <a:tc>
                  <a:txBody>
                    <a:bodyPr/>
                    <a:lstStyle/>
                    <a:p>
                      <a:r>
                        <a:rPr lang="en-GB" sz="1400" dirty="0">
                          <a:latin typeface="Arial" panose="020B0604020202020204" pitchFamily="34" charset="0"/>
                          <a:cs typeface="Arial" panose="020B0604020202020204" pitchFamily="34" charset="0"/>
                        </a:rPr>
                        <a:t>OR</a:t>
                      </a:r>
                    </a:p>
                  </a:txBody>
                  <a:tcPr marL="55440" marR="55440" marT="81720" marB="81720"/>
                </a:tc>
                <a:tc>
                  <a:txBody>
                    <a:bodyPr/>
                    <a:lstStyle/>
                    <a:p>
                      <a:r>
                        <a:rPr lang="en-GB" sz="1400" dirty="0">
                          <a:latin typeface="Arial" panose="020B0604020202020204" pitchFamily="34" charset="0"/>
                          <a:cs typeface="Arial" panose="020B0604020202020204" pitchFamily="34" charset="0"/>
                        </a:rPr>
                        <a:t>95% CI</a:t>
                      </a:r>
                    </a:p>
                  </a:txBody>
                  <a:tcPr marL="55440" marR="55440" marT="81720" marB="81720"/>
                </a:tc>
                <a:tc>
                  <a:txBody>
                    <a:bodyPr/>
                    <a:lstStyle/>
                    <a:p>
                      <a:r>
                        <a:rPr lang="en-GB" sz="1400" dirty="0">
                          <a:latin typeface="Arial" panose="020B0604020202020204" pitchFamily="34" charset="0"/>
                          <a:cs typeface="Arial" panose="020B0604020202020204" pitchFamily="34" charset="0"/>
                        </a:rPr>
                        <a:t>P</a:t>
                      </a:r>
                    </a:p>
                  </a:txBody>
                  <a:tcPr marL="55440" marR="55440" marT="81720" marB="81720"/>
                </a:tc>
                <a:extLst>
                  <a:ext uri="{0D108BD9-81ED-4DB2-BD59-A6C34878D82A}">
                    <a16:rowId xmlns:a16="http://schemas.microsoft.com/office/drawing/2014/main" val="4252610672"/>
                  </a:ext>
                </a:extLst>
              </a:tr>
              <a:tr h="0">
                <a:tc>
                  <a:txBody>
                    <a:bodyPr/>
                    <a:lstStyle/>
                    <a:p>
                      <a:r>
                        <a:rPr lang="en-GB" sz="1400" dirty="0">
                          <a:latin typeface="Arial" panose="020B0604020202020204" pitchFamily="34" charset="0"/>
                          <a:cs typeface="Arial" panose="020B0604020202020204" pitchFamily="34" charset="0"/>
                        </a:rPr>
                        <a:t>Intercept</a:t>
                      </a:r>
                    </a:p>
                  </a:txBody>
                  <a:tcPr marL="55440" marR="55440" marT="81720" marB="81720"/>
                </a:tc>
                <a:tc>
                  <a:txBody>
                    <a:bodyPr/>
                    <a:lstStyle/>
                    <a:p>
                      <a:r>
                        <a:rPr lang="en-GB" sz="1400" dirty="0">
                          <a:latin typeface="Arial" panose="020B0604020202020204" pitchFamily="34" charset="0"/>
                          <a:cs typeface="Arial" panose="020B0604020202020204" pitchFamily="34" charset="0"/>
                        </a:rPr>
                        <a:t>0.0</a:t>
                      </a:r>
                    </a:p>
                  </a:txBody>
                  <a:tcPr marL="55440" marR="55440" marT="81720" marB="81720"/>
                </a:tc>
                <a:tc>
                  <a:txBody>
                    <a:bodyPr/>
                    <a:lstStyle/>
                    <a:p>
                      <a:r>
                        <a:rPr lang="en-GB" sz="1400" dirty="0">
                          <a:latin typeface="Arial" panose="020B0604020202020204" pitchFamily="34" charset="0"/>
                          <a:cs typeface="Arial" panose="020B0604020202020204" pitchFamily="34" charset="0"/>
                        </a:rPr>
                        <a:t>0.0-0.3</a:t>
                      </a:r>
                    </a:p>
                  </a:txBody>
                  <a:tcPr marL="55440" marR="55440" marT="81720" marB="81720"/>
                </a:tc>
                <a:tc>
                  <a:txBody>
                    <a:bodyPr/>
                    <a:lstStyle/>
                    <a:p>
                      <a:r>
                        <a:rPr lang="en-GB" sz="1400" dirty="0">
                          <a:latin typeface="Arial" panose="020B0604020202020204" pitchFamily="34" charset="0"/>
                          <a:cs typeface="Arial" panose="020B0604020202020204" pitchFamily="34" charset="0"/>
                        </a:rPr>
                        <a:t>0.007</a:t>
                      </a:r>
                    </a:p>
                  </a:txBody>
                  <a:tcPr marL="55440" marR="55440" marT="81720" marB="81720"/>
                </a:tc>
                <a:extLst>
                  <a:ext uri="{0D108BD9-81ED-4DB2-BD59-A6C34878D82A}">
                    <a16:rowId xmlns:a16="http://schemas.microsoft.com/office/drawing/2014/main" val="4273698090"/>
                  </a:ext>
                </a:extLst>
              </a:tr>
              <a:tr h="0">
                <a:tc>
                  <a:txBody>
                    <a:bodyPr/>
                    <a:lstStyle/>
                    <a:p>
                      <a:r>
                        <a:rPr lang="en-GB" sz="1400" dirty="0">
                          <a:latin typeface="Arial" panose="020B0604020202020204" pitchFamily="34" charset="0"/>
                          <a:cs typeface="Arial" panose="020B0604020202020204" pitchFamily="34" charset="0"/>
                        </a:rPr>
                        <a:t>Log PSA</a:t>
                      </a:r>
                    </a:p>
                  </a:txBody>
                  <a:tcPr marL="55440" marR="55440" marT="81720" marB="81720"/>
                </a:tc>
                <a:tc>
                  <a:txBody>
                    <a:bodyPr/>
                    <a:lstStyle/>
                    <a:p>
                      <a:r>
                        <a:rPr lang="en-GB" sz="1400" dirty="0">
                          <a:latin typeface="Arial" panose="020B0604020202020204" pitchFamily="34" charset="0"/>
                          <a:cs typeface="Arial" panose="020B0604020202020204" pitchFamily="34" charset="0"/>
                        </a:rPr>
                        <a:t>2.0</a:t>
                      </a:r>
                    </a:p>
                  </a:txBody>
                  <a:tcPr marL="55440" marR="55440" marT="81720" marB="81720"/>
                </a:tc>
                <a:tc>
                  <a:txBody>
                    <a:bodyPr/>
                    <a:lstStyle/>
                    <a:p>
                      <a:r>
                        <a:rPr lang="en-GB" sz="1400" dirty="0">
                          <a:latin typeface="Arial" panose="020B0604020202020204" pitchFamily="34" charset="0"/>
                          <a:cs typeface="Arial" panose="020B0604020202020204" pitchFamily="34" charset="0"/>
                        </a:rPr>
                        <a:t>1.4-2.9</a:t>
                      </a:r>
                    </a:p>
                  </a:txBody>
                  <a:tcPr marL="55440" marR="55440" marT="81720" marB="81720"/>
                </a:tc>
                <a:tc>
                  <a:txBody>
                    <a:bodyPr/>
                    <a:lstStyle/>
                    <a:p>
                      <a:r>
                        <a:rPr lang="en-GB" sz="1400" dirty="0">
                          <a:latin typeface="Arial" panose="020B0604020202020204" pitchFamily="34" charset="0"/>
                          <a:cs typeface="Arial" panose="020B0604020202020204" pitchFamily="34" charset="0"/>
                        </a:rPr>
                        <a:t>&lt;0.001</a:t>
                      </a:r>
                    </a:p>
                  </a:txBody>
                  <a:tcPr marL="55440" marR="55440" marT="81720" marB="81720"/>
                </a:tc>
                <a:extLst>
                  <a:ext uri="{0D108BD9-81ED-4DB2-BD59-A6C34878D82A}">
                    <a16:rowId xmlns:a16="http://schemas.microsoft.com/office/drawing/2014/main" val="1544632350"/>
                  </a:ext>
                </a:extLst>
              </a:tr>
              <a:tr h="0">
                <a:tc>
                  <a:txBody>
                    <a:bodyPr/>
                    <a:lstStyle/>
                    <a:p>
                      <a:r>
                        <a:rPr lang="en-GB" sz="1400" dirty="0">
                          <a:latin typeface="Arial" panose="020B0604020202020204" pitchFamily="34" charset="0"/>
                          <a:cs typeface="Arial" panose="020B0604020202020204" pitchFamily="34" charset="0"/>
                        </a:rPr>
                        <a:t>Castration-resistant PC</a:t>
                      </a:r>
                    </a:p>
                  </a:txBody>
                  <a:tcPr marL="55440" marR="55440" marT="81720" marB="81720"/>
                </a:tc>
                <a:tc>
                  <a:txBody>
                    <a:bodyPr/>
                    <a:lstStyle/>
                    <a:p>
                      <a:r>
                        <a:rPr lang="en-GB" sz="1400" dirty="0">
                          <a:latin typeface="Arial" panose="020B0604020202020204" pitchFamily="34" charset="0"/>
                          <a:cs typeface="Arial" panose="020B0604020202020204" pitchFamily="34" charset="0"/>
                        </a:rPr>
                        <a:t>6.5</a:t>
                      </a:r>
                    </a:p>
                  </a:txBody>
                  <a:tcPr marL="55440" marR="55440" marT="81720" marB="81720"/>
                </a:tc>
                <a:tc>
                  <a:txBody>
                    <a:bodyPr/>
                    <a:lstStyle/>
                    <a:p>
                      <a:r>
                        <a:rPr lang="en-GB" sz="1400" dirty="0">
                          <a:latin typeface="Arial" panose="020B0604020202020204" pitchFamily="34" charset="0"/>
                          <a:cs typeface="Arial" panose="020B0604020202020204" pitchFamily="34" charset="0"/>
                        </a:rPr>
                        <a:t>1.0-41.5</a:t>
                      </a:r>
                    </a:p>
                  </a:txBody>
                  <a:tcPr marL="55440" marR="55440" marT="81720" marB="81720"/>
                </a:tc>
                <a:tc>
                  <a:txBody>
                    <a:bodyPr/>
                    <a:lstStyle/>
                    <a:p>
                      <a:r>
                        <a:rPr lang="en-GB" sz="1400" dirty="0">
                          <a:latin typeface="Arial" panose="020B0604020202020204" pitchFamily="34" charset="0"/>
                          <a:cs typeface="Arial" panose="020B0604020202020204" pitchFamily="34" charset="0"/>
                        </a:rPr>
                        <a:t>0.050</a:t>
                      </a:r>
                    </a:p>
                  </a:txBody>
                  <a:tcPr marL="55440" marR="55440" marT="81720" marB="81720"/>
                </a:tc>
                <a:extLst>
                  <a:ext uri="{0D108BD9-81ED-4DB2-BD59-A6C34878D82A}">
                    <a16:rowId xmlns:a16="http://schemas.microsoft.com/office/drawing/2014/main" val="3945422282"/>
                  </a:ext>
                </a:extLst>
              </a:tr>
              <a:tr h="0">
                <a:tc>
                  <a:txBody>
                    <a:bodyPr/>
                    <a:lstStyle/>
                    <a:p>
                      <a:r>
                        <a:rPr lang="en-GB" sz="1400" dirty="0">
                          <a:latin typeface="Arial" panose="020B0604020202020204" pitchFamily="34" charset="0"/>
                          <a:cs typeface="Arial" panose="020B0604020202020204" pitchFamily="34" charset="0"/>
                        </a:rPr>
                        <a:t>Metastatic PC</a:t>
                      </a:r>
                    </a:p>
                  </a:txBody>
                  <a:tcPr marL="55440" marR="55440" marT="81720" marB="81720"/>
                </a:tc>
                <a:tc>
                  <a:txBody>
                    <a:bodyPr/>
                    <a:lstStyle/>
                    <a:p>
                      <a:r>
                        <a:rPr lang="en-GB" sz="1400" dirty="0">
                          <a:latin typeface="Arial" panose="020B0604020202020204" pitchFamily="34" charset="0"/>
                          <a:cs typeface="Arial" panose="020B0604020202020204" pitchFamily="34" charset="0"/>
                        </a:rPr>
                        <a:t>2.7</a:t>
                      </a:r>
                    </a:p>
                  </a:txBody>
                  <a:tcPr marL="55440" marR="55440" marT="81720" marB="81720"/>
                </a:tc>
                <a:tc>
                  <a:txBody>
                    <a:bodyPr/>
                    <a:lstStyle/>
                    <a:p>
                      <a:r>
                        <a:rPr lang="en-GB" sz="1400" dirty="0">
                          <a:latin typeface="Arial" panose="020B0604020202020204" pitchFamily="34" charset="0"/>
                          <a:cs typeface="Arial" panose="020B0604020202020204" pitchFamily="34" charset="0"/>
                        </a:rPr>
                        <a:t>0.1-69.9</a:t>
                      </a:r>
                    </a:p>
                  </a:txBody>
                  <a:tcPr marL="55440" marR="55440" marT="81720" marB="81720"/>
                </a:tc>
                <a:tc>
                  <a:txBody>
                    <a:bodyPr/>
                    <a:lstStyle/>
                    <a:p>
                      <a:r>
                        <a:rPr lang="en-GB" sz="1400" dirty="0">
                          <a:latin typeface="Arial" panose="020B0604020202020204" pitchFamily="34" charset="0"/>
                          <a:cs typeface="Arial" panose="020B0604020202020204" pitchFamily="34" charset="0"/>
                        </a:rPr>
                        <a:t>0.550</a:t>
                      </a:r>
                    </a:p>
                  </a:txBody>
                  <a:tcPr marL="55440" marR="55440" marT="81720" marB="81720"/>
                </a:tc>
                <a:extLst>
                  <a:ext uri="{0D108BD9-81ED-4DB2-BD59-A6C34878D82A}">
                    <a16:rowId xmlns:a16="http://schemas.microsoft.com/office/drawing/2014/main" val="1507635121"/>
                  </a:ext>
                </a:extLst>
              </a:tr>
              <a:tr h="0">
                <a:tc>
                  <a:txBody>
                    <a:bodyPr/>
                    <a:lstStyle/>
                    <a:p>
                      <a:r>
                        <a:rPr lang="en-GB" sz="1400" dirty="0">
                          <a:latin typeface="Arial" panose="020B0604020202020204" pitchFamily="34" charset="0"/>
                          <a:cs typeface="Arial" panose="020B0604020202020204" pitchFamily="34" charset="0"/>
                        </a:rPr>
                        <a:t>High volume PC</a:t>
                      </a:r>
                    </a:p>
                  </a:txBody>
                  <a:tcPr marL="55440" marR="55440" marT="81720" marB="81720"/>
                </a:tc>
                <a:tc>
                  <a:txBody>
                    <a:bodyPr/>
                    <a:lstStyle/>
                    <a:p>
                      <a:r>
                        <a:rPr lang="en-GB" sz="1400" dirty="0">
                          <a:latin typeface="Arial" panose="020B0604020202020204" pitchFamily="34" charset="0"/>
                          <a:cs typeface="Arial" panose="020B0604020202020204" pitchFamily="34" charset="0"/>
                        </a:rPr>
                        <a:t>6.3</a:t>
                      </a:r>
                    </a:p>
                  </a:txBody>
                  <a:tcPr marL="55440" marR="55440" marT="81720" marB="81720"/>
                </a:tc>
                <a:tc>
                  <a:txBody>
                    <a:bodyPr/>
                    <a:lstStyle/>
                    <a:p>
                      <a:r>
                        <a:rPr lang="en-GB" sz="1400" dirty="0">
                          <a:latin typeface="Arial" panose="020B0604020202020204" pitchFamily="34" charset="0"/>
                          <a:cs typeface="Arial" panose="020B0604020202020204" pitchFamily="34" charset="0"/>
                        </a:rPr>
                        <a:t>1.3-31.9</a:t>
                      </a:r>
                    </a:p>
                  </a:txBody>
                  <a:tcPr marL="55440" marR="55440" marT="81720" marB="81720"/>
                </a:tc>
                <a:tc>
                  <a:txBody>
                    <a:bodyPr/>
                    <a:lstStyle/>
                    <a:p>
                      <a:r>
                        <a:rPr lang="en-GB" sz="1400" dirty="0">
                          <a:latin typeface="Arial" panose="020B0604020202020204" pitchFamily="34" charset="0"/>
                          <a:cs typeface="Arial" panose="020B0604020202020204" pitchFamily="34" charset="0"/>
                        </a:rPr>
                        <a:t>0.026</a:t>
                      </a:r>
                    </a:p>
                  </a:txBody>
                  <a:tcPr marL="55440" marR="55440" marT="81720" marB="81720"/>
                </a:tc>
                <a:extLst>
                  <a:ext uri="{0D108BD9-81ED-4DB2-BD59-A6C34878D82A}">
                    <a16:rowId xmlns:a16="http://schemas.microsoft.com/office/drawing/2014/main" val="271396167"/>
                  </a:ext>
                </a:extLst>
              </a:tr>
            </a:tbl>
          </a:graphicData>
        </a:graphic>
      </p:graphicFrame>
      <p:grpSp>
        <p:nvGrpSpPr>
          <p:cNvPr id="9" name="Group 8">
            <a:extLst>
              <a:ext uri="{FF2B5EF4-FFF2-40B4-BE49-F238E27FC236}">
                <a16:creationId xmlns:a16="http://schemas.microsoft.com/office/drawing/2014/main" id="{EA548DC0-5598-38D0-381A-7CE9C4A73F8C}"/>
              </a:ext>
            </a:extLst>
          </p:cNvPr>
          <p:cNvGrpSpPr/>
          <p:nvPr/>
        </p:nvGrpSpPr>
        <p:grpSpPr>
          <a:xfrm>
            <a:off x="8934077" y="1290263"/>
            <a:ext cx="2778547" cy="4226969"/>
            <a:chOff x="8934077" y="1741867"/>
            <a:chExt cx="2778547" cy="4226969"/>
          </a:xfrm>
        </p:grpSpPr>
        <p:sp>
          <p:nvSpPr>
            <p:cNvPr id="166" name="Oval 165">
              <a:extLst>
                <a:ext uri="{FF2B5EF4-FFF2-40B4-BE49-F238E27FC236}">
                  <a16:creationId xmlns:a16="http://schemas.microsoft.com/office/drawing/2014/main" id="{B6C8349B-5ED5-69FE-F6DE-7F7BE918AE62}"/>
                </a:ext>
              </a:extLst>
            </p:cNvPr>
            <p:cNvSpPr/>
            <p:nvPr/>
          </p:nvSpPr>
          <p:spPr>
            <a:xfrm>
              <a:off x="11093127" y="37794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7" name="Oval 166">
              <a:extLst>
                <a:ext uri="{FF2B5EF4-FFF2-40B4-BE49-F238E27FC236}">
                  <a16:creationId xmlns:a16="http://schemas.microsoft.com/office/drawing/2014/main" id="{CFE5E1CC-6DAE-05A7-4461-C0CD3D4F0B21}"/>
                </a:ext>
              </a:extLst>
            </p:cNvPr>
            <p:cNvSpPr/>
            <p:nvPr/>
          </p:nvSpPr>
          <p:spPr>
            <a:xfrm>
              <a:off x="11156627" y="37794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2" name="Oval 161">
              <a:extLst>
                <a:ext uri="{FF2B5EF4-FFF2-40B4-BE49-F238E27FC236}">
                  <a16:creationId xmlns:a16="http://schemas.microsoft.com/office/drawing/2014/main" id="{1F07E58A-B276-D812-FA97-8DD3BA62350E}"/>
                </a:ext>
              </a:extLst>
            </p:cNvPr>
            <p:cNvSpPr/>
            <p:nvPr/>
          </p:nvSpPr>
          <p:spPr>
            <a:xfrm>
              <a:off x="11124877" y="5519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1" name="Line 96">
              <a:extLst>
                <a:ext uri="{FF2B5EF4-FFF2-40B4-BE49-F238E27FC236}">
                  <a16:creationId xmlns:a16="http://schemas.microsoft.com/office/drawing/2014/main" id="{2806B3FD-DEEE-0044-7F9F-5170090A1A47}"/>
                </a:ext>
              </a:extLst>
            </p:cNvPr>
            <p:cNvSpPr>
              <a:spLocks noChangeShapeType="1"/>
            </p:cNvSpPr>
            <p:nvPr/>
          </p:nvSpPr>
          <p:spPr bwMode="auto">
            <a:xfrm>
              <a:off x="10236936" y="2139070"/>
              <a:ext cx="0" cy="1708291"/>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E6C97273-86D8-9363-3400-D40B3A231C22}"/>
                </a:ext>
              </a:extLst>
            </p:cNvPr>
            <p:cNvSpPr txBox="1"/>
            <p:nvPr/>
          </p:nvSpPr>
          <p:spPr>
            <a:xfrm>
              <a:off x="10541489" y="1741867"/>
              <a:ext cx="370294" cy="215444"/>
            </a:xfrm>
            <a:prstGeom prst="rect">
              <a:avLst/>
            </a:prstGeom>
            <a:noFill/>
          </p:spPr>
          <p:txBody>
            <a:bodyPr wrap="none" lIns="0" tIns="0" rIns="0" bIns="0" rtlCol="0">
              <a:spAutoFit/>
            </a:bodyPr>
            <a:lstStyle/>
            <a:p>
              <a:pPr algn="ctr"/>
              <a:r>
                <a:rPr lang="en-GB" sz="1400" b="1" dirty="0">
                  <a:latin typeface="Arial" panose="020B0604020202020204" pitchFamily="34" charset="0"/>
                  <a:ea typeface="Aileron" charset="0"/>
                  <a:cs typeface="Arial" panose="020B0604020202020204" pitchFamily="34" charset="0"/>
                </a:rPr>
                <a:t>PSA</a:t>
              </a:r>
            </a:p>
          </p:txBody>
        </p:sp>
        <p:sp>
          <p:nvSpPr>
            <p:cNvPr id="51" name="Rectangle 50">
              <a:extLst>
                <a:ext uri="{FF2B5EF4-FFF2-40B4-BE49-F238E27FC236}">
                  <a16:creationId xmlns:a16="http://schemas.microsoft.com/office/drawing/2014/main" id="{4F8BC4B9-31E5-5920-8024-C730BCB4F9A4}"/>
                </a:ext>
              </a:extLst>
            </p:cNvPr>
            <p:cNvSpPr/>
            <p:nvPr/>
          </p:nvSpPr>
          <p:spPr>
            <a:xfrm>
              <a:off x="9893300" y="2760731"/>
              <a:ext cx="688976" cy="766694"/>
            </a:xfrm>
            <a:prstGeom prst="rect">
              <a:avLst/>
            </a:prstGeom>
            <a:solidFill>
              <a:schemeClr val="tx2">
                <a:lumMod val="40000"/>
                <a:lumOff val="6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467681E1-476B-DDD2-76B2-70C882621153}"/>
                </a:ext>
              </a:extLst>
            </p:cNvPr>
            <p:cNvSpPr txBox="1"/>
            <p:nvPr/>
          </p:nvSpPr>
          <p:spPr>
            <a:xfrm rot="16200000">
              <a:off x="8807889" y="3743390"/>
              <a:ext cx="467820" cy="215444"/>
            </a:xfrm>
            <a:prstGeom prst="rect">
              <a:avLst/>
            </a:prstGeom>
            <a:noFill/>
          </p:spPr>
          <p:txBody>
            <a:bodyPr wrap="none" lIns="0" tIns="0" rIns="0" bIns="0" rtlCol="0">
              <a:spAutoFit/>
            </a:bodyPr>
            <a:lstStyle/>
            <a:p>
              <a:pPr algn="r"/>
              <a:r>
                <a:rPr lang="en-GB" sz="1400" b="1" dirty="0">
                  <a:latin typeface="Arial" panose="020B0604020202020204" pitchFamily="34" charset="0"/>
                  <a:ea typeface="Aileron" charset="0"/>
                  <a:cs typeface="Arial" panose="020B0604020202020204" pitchFamily="34" charset="0"/>
                </a:rPr>
                <a:t>Value</a:t>
              </a:r>
            </a:p>
          </p:txBody>
        </p:sp>
        <p:sp>
          <p:nvSpPr>
            <p:cNvPr id="54" name="Line 90">
              <a:extLst>
                <a:ext uri="{FF2B5EF4-FFF2-40B4-BE49-F238E27FC236}">
                  <a16:creationId xmlns:a16="http://schemas.microsoft.com/office/drawing/2014/main" id="{D7E7E1E4-FC2D-80F3-D2D8-897F34E398D3}"/>
                </a:ext>
              </a:extLst>
            </p:cNvPr>
            <p:cNvSpPr>
              <a:spLocks noChangeShapeType="1"/>
            </p:cNvSpPr>
            <p:nvPr/>
          </p:nvSpPr>
          <p:spPr bwMode="auto">
            <a:xfrm flipH="1">
              <a:off x="9676146" y="5719831"/>
              <a:ext cx="2036478"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6" name="Line 96">
              <a:extLst>
                <a:ext uri="{FF2B5EF4-FFF2-40B4-BE49-F238E27FC236}">
                  <a16:creationId xmlns:a16="http://schemas.microsoft.com/office/drawing/2014/main" id="{1C232083-B87B-792F-7A68-E47BAC21E874}"/>
                </a:ext>
              </a:extLst>
            </p:cNvPr>
            <p:cNvSpPr>
              <a:spLocks noChangeShapeType="1"/>
            </p:cNvSpPr>
            <p:nvPr/>
          </p:nvSpPr>
          <p:spPr bwMode="auto">
            <a:xfrm>
              <a:off x="9676146" y="1945272"/>
              <a:ext cx="0" cy="377456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59" name="Line 96">
              <a:extLst>
                <a:ext uri="{FF2B5EF4-FFF2-40B4-BE49-F238E27FC236}">
                  <a16:creationId xmlns:a16="http://schemas.microsoft.com/office/drawing/2014/main" id="{C2AF0592-FDFA-FD36-21C1-1ABA80D92D94}"/>
                </a:ext>
              </a:extLst>
            </p:cNvPr>
            <p:cNvSpPr>
              <a:spLocks noChangeShapeType="1"/>
            </p:cNvSpPr>
            <p:nvPr/>
          </p:nvSpPr>
          <p:spPr bwMode="auto">
            <a:xfrm rot="5400000">
              <a:off x="9640146" y="3882796"/>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60" name="Line 96">
              <a:extLst>
                <a:ext uri="{FF2B5EF4-FFF2-40B4-BE49-F238E27FC236}">
                  <a16:creationId xmlns:a16="http://schemas.microsoft.com/office/drawing/2014/main" id="{4C2004A0-FBFC-C926-F632-08BE75ED371F}"/>
                </a:ext>
              </a:extLst>
            </p:cNvPr>
            <p:cNvSpPr>
              <a:spLocks noChangeShapeType="1"/>
            </p:cNvSpPr>
            <p:nvPr/>
          </p:nvSpPr>
          <p:spPr bwMode="auto">
            <a:xfrm rot="5400000">
              <a:off x="9640146" y="259036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C1057672-7200-83CE-DCA2-5748965905CF}"/>
                </a:ext>
              </a:extLst>
            </p:cNvPr>
            <p:cNvSpPr txBox="1"/>
            <p:nvPr/>
          </p:nvSpPr>
          <p:spPr>
            <a:xfrm>
              <a:off x="9233445" y="2533505"/>
              <a:ext cx="339837"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1000</a:t>
              </a:r>
            </a:p>
          </p:txBody>
        </p:sp>
        <p:sp>
          <p:nvSpPr>
            <p:cNvPr id="63" name="TextBox 62">
              <a:extLst>
                <a:ext uri="{FF2B5EF4-FFF2-40B4-BE49-F238E27FC236}">
                  <a16:creationId xmlns:a16="http://schemas.microsoft.com/office/drawing/2014/main" id="{C26B8976-DCA2-5213-E9B4-D2DA502241F8}"/>
                </a:ext>
              </a:extLst>
            </p:cNvPr>
            <p:cNvSpPr txBox="1"/>
            <p:nvPr/>
          </p:nvSpPr>
          <p:spPr>
            <a:xfrm>
              <a:off x="9403363" y="3824614"/>
              <a:ext cx="169919"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10</a:t>
              </a:r>
            </a:p>
          </p:txBody>
        </p:sp>
        <p:sp>
          <p:nvSpPr>
            <p:cNvPr id="66" name="TextBox 65">
              <a:extLst>
                <a:ext uri="{FF2B5EF4-FFF2-40B4-BE49-F238E27FC236}">
                  <a16:creationId xmlns:a16="http://schemas.microsoft.com/office/drawing/2014/main" id="{3F8EF605-77E9-B3B1-FE79-774220843CED}"/>
                </a:ext>
              </a:extLst>
            </p:cNvPr>
            <p:cNvSpPr txBox="1"/>
            <p:nvPr/>
          </p:nvSpPr>
          <p:spPr>
            <a:xfrm>
              <a:off x="9895281" y="5799559"/>
              <a:ext cx="682879" cy="169277"/>
            </a:xfrm>
            <a:prstGeom prst="rect">
              <a:avLst/>
            </a:prstGeom>
            <a:noFill/>
          </p:spPr>
          <p:txBody>
            <a:bodyPr wrap="none" lIns="0" tIns="0" rIns="0" bIns="0" rtlCol="0">
              <a:spAutoFit/>
            </a:bodyPr>
            <a:lstStyle/>
            <a:p>
              <a:pPr algn="ctr"/>
              <a:r>
                <a:rPr lang="en-GB" sz="1100" dirty="0">
                  <a:latin typeface="Arial" panose="020B0604020202020204" pitchFamily="34" charset="0"/>
                  <a:ea typeface="Aileron" charset="0"/>
                  <a:cs typeface="Arial" panose="020B0604020202020204" pitchFamily="34" charset="0"/>
                </a:rPr>
                <a:t>Successful</a:t>
              </a:r>
            </a:p>
          </p:txBody>
        </p:sp>
        <p:sp>
          <p:nvSpPr>
            <p:cNvPr id="68" name="TextBox 67">
              <a:extLst>
                <a:ext uri="{FF2B5EF4-FFF2-40B4-BE49-F238E27FC236}">
                  <a16:creationId xmlns:a16="http://schemas.microsoft.com/office/drawing/2014/main" id="{29622B62-079A-16C4-1742-39CA027FCEFE}"/>
                </a:ext>
              </a:extLst>
            </p:cNvPr>
            <p:cNvSpPr txBox="1"/>
            <p:nvPr/>
          </p:nvSpPr>
          <p:spPr>
            <a:xfrm>
              <a:off x="10720207" y="5799559"/>
              <a:ext cx="916918" cy="169277"/>
            </a:xfrm>
            <a:prstGeom prst="rect">
              <a:avLst/>
            </a:prstGeom>
            <a:noFill/>
          </p:spPr>
          <p:txBody>
            <a:bodyPr wrap="none" lIns="0" tIns="0" rIns="0" bIns="0" rtlCol="0">
              <a:spAutoFit/>
            </a:bodyPr>
            <a:lstStyle/>
            <a:p>
              <a:pPr algn="ctr"/>
              <a:r>
                <a:rPr lang="en-GB" sz="1100" dirty="0">
                  <a:latin typeface="Arial" panose="020B0604020202020204" pitchFamily="34" charset="0"/>
                  <a:ea typeface="Aileron" charset="0"/>
                  <a:cs typeface="Arial" panose="020B0604020202020204" pitchFamily="34" charset="0"/>
                </a:rPr>
                <a:t>Not successful</a:t>
              </a:r>
            </a:p>
          </p:txBody>
        </p:sp>
        <p:sp>
          <p:nvSpPr>
            <p:cNvPr id="71" name="Line 96">
              <a:extLst>
                <a:ext uri="{FF2B5EF4-FFF2-40B4-BE49-F238E27FC236}">
                  <a16:creationId xmlns:a16="http://schemas.microsoft.com/office/drawing/2014/main" id="{53DE95D6-196D-7C8C-E5A2-B5750881C8FF}"/>
                </a:ext>
              </a:extLst>
            </p:cNvPr>
            <p:cNvSpPr>
              <a:spLocks noChangeShapeType="1"/>
            </p:cNvSpPr>
            <p:nvPr/>
          </p:nvSpPr>
          <p:spPr bwMode="auto">
            <a:xfrm rot="5400000">
              <a:off x="9640146" y="3231710"/>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52CF56B3-06EE-E955-1EE0-9D7442EC00E6}"/>
                </a:ext>
              </a:extLst>
            </p:cNvPr>
            <p:cNvSpPr txBox="1"/>
            <p:nvPr/>
          </p:nvSpPr>
          <p:spPr>
            <a:xfrm>
              <a:off x="9318405" y="3174855"/>
              <a:ext cx="254877"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100</a:t>
              </a:r>
            </a:p>
          </p:txBody>
        </p:sp>
        <p:sp>
          <p:nvSpPr>
            <p:cNvPr id="73" name="Line 96">
              <a:extLst>
                <a:ext uri="{FF2B5EF4-FFF2-40B4-BE49-F238E27FC236}">
                  <a16:creationId xmlns:a16="http://schemas.microsoft.com/office/drawing/2014/main" id="{4EC7FD49-FC39-449A-D47F-6CBB344EE8B8}"/>
                </a:ext>
              </a:extLst>
            </p:cNvPr>
            <p:cNvSpPr>
              <a:spLocks noChangeShapeType="1"/>
            </p:cNvSpPr>
            <p:nvPr/>
          </p:nvSpPr>
          <p:spPr bwMode="auto">
            <a:xfrm rot="5400000">
              <a:off x="9640146" y="4527321"/>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74" name="TextBox 73">
              <a:extLst>
                <a:ext uri="{FF2B5EF4-FFF2-40B4-BE49-F238E27FC236}">
                  <a16:creationId xmlns:a16="http://schemas.microsoft.com/office/drawing/2014/main" id="{94F065BD-C90E-FCEC-B485-4E6838BCD9D1}"/>
                </a:ext>
              </a:extLst>
            </p:cNvPr>
            <p:cNvSpPr txBox="1"/>
            <p:nvPr/>
          </p:nvSpPr>
          <p:spPr>
            <a:xfrm>
              <a:off x="9488322" y="4469139"/>
              <a:ext cx="84960"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1</a:t>
              </a:r>
            </a:p>
          </p:txBody>
        </p:sp>
        <p:sp>
          <p:nvSpPr>
            <p:cNvPr id="75" name="Line 96">
              <a:extLst>
                <a:ext uri="{FF2B5EF4-FFF2-40B4-BE49-F238E27FC236}">
                  <a16:creationId xmlns:a16="http://schemas.microsoft.com/office/drawing/2014/main" id="{774429A5-9BE8-E834-5F05-2CE355CEA569}"/>
                </a:ext>
              </a:extLst>
            </p:cNvPr>
            <p:cNvSpPr>
              <a:spLocks noChangeShapeType="1"/>
            </p:cNvSpPr>
            <p:nvPr/>
          </p:nvSpPr>
          <p:spPr bwMode="auto">
            <a:xfrm rot="5400000">
              <a:off x="9640146" y="5175021"/>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76" name="TextBox 75">
              <a:extLst>
                <a:ext uri="{FF2B5EF4-FFF2-40B4-BE49-F238E27FC236}">
                  <a16:creationId xmlns:a16="http://schemas.microsoft.com/office/drawing/2014/main" id="{21D6FC6C-2EF5-267D-67D6-73838908E5CD}"/>
                </a:ext>
              </a:extLst>
            </p:cNvPr>
            <p:cNvSpPr txBox="1"/>
            <p:nvPr/>
          </p:nvSpPr>
          <p:spPr>
            <a:xfrm>
              <a:off x="9360082" y="5116839"/>
              <a:ext cx="213200"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0.1</a:t>
              </a:r>
            </a:p>
          </p:txBody>
        </p:sp>
        <p:sp>
          <p:nvSpPr>
            <p:cNvPr id="77" name="Line 96">
              <a:extLst>
                <a:ext uri="{FF2B5EF4-FFF2-40B4-BE49-F238E27FC236}">
                  <a16:creationId xmlns:a16="http://schemas.microsoft.com/office/drawing/2014/main" id="{2F587CCB-2095-DD45-EC97-BC3E270F7277}"/>
                </a:ext>
              </a:extLst>
            </p:cNvPr>
            <p:cNvSpPr>
              <a:spLocks noChangeShapeType="1"/>
            </p:cNvSpPr>
            <p:nvPr/>
          </p:nvSpPr>
          <p:spPr bwMode="auto">
            <a:xfrm>
              <a:off x="10236936" y="5716154"/>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80" name="Line 96">
              <a:extLst>
                <a:ext uri="{FF2B5EF4-FFF2-40B4-BE49-F238E27FC236}">
                  <a16:creationId xmlns:a16="http://schemas.microsoft.com/office/drawing/2014/main" id="{994AEC6D-A0ED-870A-2AA2-5FE8614A9617}"/>
                </a:ext>
              </a:extLst>
            </p:cNvPr>
            <p:cNvSpPr>
              <a:spLocks noChangeShapeType="1"/>
            </p:cNvSpPr>
            <p:nvPr/>
          </p:nvSpPr>
          <p:spPr bwMode="auto">
            <a:xfrm>
              <a:off x="11164036" y="5716154"/>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21EEC38B-A171-67FB-03F3-DEB5F27D21D0}"/>
                </a:ext>
              </a:extLst>
            </p:cNvPr>
            <p:cNvSpPr/>
            <p:nvPr/>
          </p:nvSpPr>
          <p:spPr>
            <a:xfrm>
              <a:off x="10175552" y="24362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7" name="Oval 86">
              <a:extLst>
                <a:ext uri="{FF2B5EF4-FFF2-40B4-BE49-F238E27FC236}">
                  <a16:creationId xmlns:a16="http://schemas.microsoft.com/office/drawing/2014/main" id="{CFBDBB7D-0FE9-F392-CACF-8B31B7953592}"/>
                </a:ext>
              </a:extLst>
            </p:cNvPr>
            <p:cNvSpPr/>
            <p:nvPr/>
          </p:nvSpPr>
          <p:spPr>
            <a:xfrm>
              <a:off x="10239052" y="24362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8" name="Oval 87">
              <a:extLst>
                <a:ext uri="{FF2B5EF4-FFF2-40B4-BE49-F238E27FC236}">
                  <a16:creationId xmlns:a16="http://schemas.microsoft.com/office/drawing/2014/main" id="{C8D5C6C9-7A5C-FAC7-2CE9-A5701E7A51D2}"/>
                </a:ext>
              </a:extLst>
            </p:cNvPr>
            <p:cNvSpPr/>
            <p:nvPr/>
          </p:nvSpPr>
          <p:spPr>
            <a:xfrm>
              <a:off x="10175552" y="228066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9" name="Oval 88">
              <a:extLst>
                <a:ext uri="{FF2B5EF4-FFF2-40B4-BE49-F238E27FC236}">
                  <a16:creationId xmlns:a16="http://schemas.microsoft.com/office/drawing/2014/main" id="{9AE4B5F3-A323-5863-D4F0-8D5D62B20E15}"/>
                </a:ext>
              </a:extLst>
            </p:cNvPr>
            <p:cNvSpPr/>
            <p:nvPr/>
          </p:nvSpPr>
          <p:spPr>
            <a:xfrm>
              <a:off x="10239052" y="228066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0" name="Oval 89">
              <a:extLst>
                <a:ext uri="{FF2B5EF4-FFF2-40B4-BE49-F238E27FC236}">
                  <a16:creationId xmlns:a16="http://schemas.microsoft.com/office/drawing/2014/main" id="{5FC33812-4754-60B5-5788-5AEB97634325}"/>
                </a:ext>
              </a:extLst>
            </p:cNvPr>
            <p:cNvSpPr/>
            <p:nvPr/>
          </p:nvSpPr>
          <p:spPr>
            <a:xfrm>
              <a:off x="10207302" y="210921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1" name="Oval 90">
              <a:extLst>
                <a:ext uri="{FF2B5EF4-FFF2-40B4-BE49-F238E27FC236}">
                  <a16:creationId xmlns:a16="http://schemas.microsoft.com/office/drawing/2014/main" id="{FEDEB0B4-FD76-44CB-E35D-9D2B7F370E2B}"/>
                </a:ext>
              </a:extLst>
            </p:cNvPr>
            <p:cNvSpPr/>
            <p:nvPr/>
          </p:nvSpPr>
          <p:spPr>
            <a:xfrm>
              <a:off x="10207302" y="263626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2" name="Oval 91">
              <a:extLst>
                <a:ext uri="{FF2B5EF4-FFF2-40B4-BE49-F238E27FC236}">
                  <a16:creationId xmlns:a16="http://schemas.microsoft.com/office/drawing/2014/main" id="{F8C7590B-AE05-220F-534B-B88ADA853398}"/>
                </a:ext>
              </a:extLst>
            </p:cNvPr>
            <p:cNvSpPr/>
            <p:nvPr/>
          </p:nvSpPr>
          <p:spPr>
            <a:xfrm>
              <a:off x="10207302" y="27029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3" name="Oval 92">
              <a:extLst>
                <a:ext uri="{FF2B5EF4-FFF2-40B4-BE49-F238E27FC236}">
                  <a16:creationId xmlns:a16="http://schemas.microsoft.com/office/drawing/2014/main" id="{FE3C8C19-3604-1BCF-DC7F-E22C5012AE60}"/>
                </a:ext>
              </a:extLst>
            </p:cNvPr>
            <p:cNvSpPr/>
            <p:nvPr/>
          </p:nvSpPr>
          <p:spPr>
            <a:xfrm>
              <a:off x="10175552" y="282676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4" name="Oval 93">
              <a:extLst>
                <a:ext uri="{FF2B5EF4-FFF2-40B4-BE49-F238E27FC236}">
                  <a16:creationId xmlns:a16="http://schemas.microsoft.com/office/drawing/2014/main" id="{C90894B7-4E9A-1825-304D-0AAD1D1C4AFF}"/>
                </a:ext>
              </a:extLst>
            </p:cNvPr>
            <p:cNvSpPr/>
            <p:nvPr/>
          </p:nvSpPr>
          <p:spPr>
            <a:xfrm>
              <a:off x="10239052" y="282676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5" name="Oval 94">
              <a:extLst>
                <a:ext uri="{FF2B5EF4-FFF2-40B4-BE49-F238E27FC236}">
                  <a16:creationId xmlns:a16="http://schemas.microsoft.com/office/drawing/2014/main" id="{B0CAA0C9-E177-24FF-003E-144C6AFE2A75}"/>
                </a:ext>
              </a:extLst>
            </p:cNvPr>
            <p:cNvSpPr/>
            <p:nvPr/>
          </p:nvSpPr>
          <p:spPr>
            <a:xfrm>
              <a:off x="10175552" y="322681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6" name="Oval 95">
              <a:extLst>
                <a:ext uri="{FF2B5EF4-FFF2-40B4-BE49-F238E27FC236}">
                  <a16:creationId xmlns:a16="http://schemas.microsoft.com/office/drawing/2014/main" id="{0BA405C0-A5E3-3C8C-B14D-4A444B30B88F}"/>
                </a:ext>
              </a:extLst>
            </p:cNvPr>
            <p:cNvSpPr/>
            <p:nvPr/>
          </p:nvSpPr>
          <p:spPr>
            <a:xfrm>
              <a:off x="10239052" y="322681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7" name="Oval 96">
              <a:extLst>
                <a:ext uri="{FF2B5EF4-FFF2-40B4-BE49-F238E27FC236}">
                  <a16:creationId xmlns:a16="http://schemas.microsoft.com/office/drawing/2014/main" id="{DD3715F5-9CBC-F367-1D80-471800D83AE8}"/>
                </a:ext>
              </a:extLst>
            </p:cNvPr>
            <p:cNvSpPr/>
            <p:nvPr/>
          </p:nvSpPr>
          <p:spPr>
            <a:xfrm>
              <a:off x="10207302" y="37125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8" name="Oval 97">
              <a:extLst>
                <a:ext uri="{FF2B5EF4-FFF2-40B4-BE49-F238E27FC236}">
                  <a16:creationId xmlns:a16="http://schemas.microsoft.com/office/drawing/2014/main" id="{C1FFA67A-37E2-18B3-3611-85363FC8BEFF}"/>
                </a:ext>
              </a:extLst>
            </p:cNvPr>
            <p:cNvSpPr/>
            <p:nvPr/>
          </p:nvSpPr>
          <p:spPr>
            <a:xfrm>
              <a:off x="10175552" y="37951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9" name="Oval 98">
              <a:extLst>
                <a:ext uri="{FF2B5EF4-FFF2-40B4-BE49-F238E27FC236}">
                  <a16:creationId xmlns:a16="http://schemas.microsoft.com/office/drawing/2014/main" id="{ED275377-0446-1C75-FBA6-4095395BBFE8}"/>
                </a:ext>
              </a:extLst>
            </p:cNvPr>
            <p:cNvSpPr/>
            <p:nvPr/>
          </p:nvSpPr>
          <p:spPr>
            <a:xfrm>
              <a:off x="10239052" y="37951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0" name="Oval 99">
              <a:extLst>
                <a:ext uri="{FF2B5EF4-FFF2-40B4-BE49-F238E27FC236}">
                  <a16:creationId xmlns:a16="http://schemas.microsoft.com/office/drawing/2014/main" id="{F717B639-7AFF-F08A-9EC7-03662DB88158}"/>
                </a:ext>
              </a:extLst>
            </p:cNvPr>
            <p:cNvSpPr/>
            <p:nvPr/>
          </p:nvSpPr>
          <p:spPr>
            <a:xfrm>
              <a:off x="10270802" y="27029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1" name="Oval 100">
              <a:extLst>
                <a:ext uri="{FF2B5EF4-FFF2-40B4-BE49-F238E27FC236}">
                  <a16:creationId xmlns:a16="http://schemas.microsoft.com/office/drawing/2014/main" id="{C4A8B190-ED29-93F3-6FC3-5603F1223D81}"/>
                </a:ext>
              </a:extLst>
            </p:cNvPr>
            <p:cNvSpPr/>
            <p:nvPr/>
          </p:nvSpPr>
          <p:spPr>
            <a:xfrm>
              <a:off x="10143802" y="27029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2" name="Oval 101">
              <a:extLst>
                <a:ext uri="{FF2B5EF4-FFF2-40B4-BE49-F238E27FC236}">
                  <a16:creationId xmlns:a16="http://schemas.microsoft.com/office/drawing/2014/main" id="{349E93B6-3940-696C-FA00-1BD7E683DFBE}"/>
                </a:ext>
              </a:extLst>
            </p:cNvPr>
            <p:cNvSpPr/>
            <p:nvPr/>
          </p:nvSpPr>
          <p:spPr>
            <a:xfrm>
              <a:off x="10207302" y="29759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3" name="Oval 102">
              <a:extLst>
                <a:ext uri="{FF2B5EF4-FFF2-40B4-BE49-F238E27FC236}">
                  <a16:creationId xmlns:a16="http://schemas.microsoft.com/office/drawing/2014/main" id="{2436FE42-09F2-6574-E7AC-C1859F9B152C}"/>
                </a:ext>
              </a:extLst>
            </p:cNvPr>
            <p:cNvSpPr/>
            <p:nvPr/>
          </p:nvSpPr>
          <p:spPr>
            <a:xfrm>
              <a:off x="10270802" y="29759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4" name="Oval 103">
              <a:extLst>
                <a:ext uri="{FF2B5EF4-FFF2-40B4-BE49-F238E27FC236}">
                  <a16:creationId xmlns:a16="http://schemas.microsoft.com/office/drawing/2014/main" id="{47EF3637-093D-87FA-E3CA-49A87B50F441}"/>
                </a:ext>
              </a:extLst>
            </p:cNvPr>
            <p:cNvSpPr/>
            <p:nvPr/>
          </p:nvSpPr>
          <p:spPr>
            <a:xfrm>
              <a:off x="10143802" y="29759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5" name="Oval 104">
              <a:extLst>
                <a:ext uri="{FF2B5EF4-FFF2-40B4-BE49-F238E27FC236}">
                  <a16:creationId xmlns:a16="http://schemas.microsoft.com/office/drawing/2014/main" id="{0D7DB288-3A31-5CE7-4328-9D74762907D9}"/>
                </a:ext>
              </a:extLst>
            </p:cNvPr>
            <p:cNvSpPr/>
            <p:nvPr/>
          </p:nvSpPr>
          <p:spPr>
            <a:xfrm>
              <a:off x="10207302" y="33061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6" name="Oval 105">
              <a:extLst>
                <a:ext uri="{FF2B5EF4-FFF2-40B4-BE49-F238E27FC236}">
                  <a16:creationId xmlns:a16="http://schemas.microsoft.com/office/drawing/2014/main" id="{A12E743C-36F6-5319-CC50-A6F439BF285E}"/>
                </a:ext>
              </a:extLst>
            </p:cNvPr>
            <p:cNvSpPr/>
            <p:nvPr/>
          </p:nvSpPr>
          <p:spPr>
            <a:xfrm>
              <a:off x="10270802" y="33061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7" name="Oval 106">
              <a:extLst>
                <a:ext uri="{FF2B5EF4-FFF2-40B4-BE49-F238E27FC236}">
                  <a16:creationId xmlns:a16="http://schemas.microsoft.com/office/drawing/2014/main" id="{A86A328A-6308-5FDE-91CD-F404BA0A59FC}"/>
                </a:ext>
              </a:extLst>
            </p:cNvPr>
            <p:cNvSpPr/>
            <p:nvPr/>
          </p:nvSpPr>
          <p:spPr>
            <a:xfrm>
              <a:off x="10143802" y="33061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8" name="Oval 107">
              <a:extLst>
                <a:ext uri="{FF2B5EF4-FFF2-40B4-BE49-F238E27FC236}">
                  <a16:creationId xmlns:a16="http://schemas.microsoft.com/office/drawing/2014/main" id="{C1F147A8-65AF-E020-7FA7-41F5375DD3AC}"/>
                </a:ext>
              </a:extLst>
            </p:cNvPr>
            <p:cNvSpPr/>
            <p:nvPr/>
          </p:nvSpPr>
          <p:spPr>
            <a:xfrm>
              <a:off x="10207302" y="33950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9" name="Oval 108">
              <a:extLst>
                <a:ext uri="{FF2B5EF4-FFF2-40B4-BE49-F238E27FC236}">
                  <a16:creationId xmlns:a16="http://schemas.microsoft.com/office/drawing/2014/main" id="{92C9AA42-D291-6CCF-B137-CE6EFC45E29E}"/>
                </a:ext>
              </a:extLst>
            </p:cNvPr>
            <p:cNvSpPr/>
            <p:nvPr/>
          </p:nvSpPr>
          <p:spPr>
            <a:xfrm>
              <a:off x="10270802" y="33950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0" name="Oval 109">
              <a:extLst>
                <a:ext uri="{FF2B5EF4-FFF2-40B4-BE49-F238E27FC236}">
                  <a16:creationId xmlns:a16="http://schemas.microsoft.com/office/drawing/2014/main" id="{AD5E27A6-76DC-8864-88A3-7C12416F7DDC}"/>
                </a:ext>
              </a:extLst>
            </p:cNvPr>
            <p:cNvSpPr/>
            <p:nvPr/>
          </p:nvSpPr>
          <p:spPr>
            <a:xfrm>
              <a:off x="10143802" y="33950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1" name="Oval 110">
              <a:extLst>
                <a:ext uri="{FF2B5EF4-FFF2-40B4-BE49-F238E27FC236}">
                  <a16:creationId xmlns:a16="http://schemas.microsoft.com/office/drawing/2014/main" id="{0636D239-D329-0B4B-C008-57888E8CD112}"/>
                </a:ext>
              </a:extLst>
            </p:cNvPr>
            <p:cNvSpPr/>
            <p:nvPr/>
          </p:nvSpPr>
          <p:spPr>
            <a:xfrm>
              <a:off x="10207302" y="35093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2" name="Oval 111">
              <a:extLst>
                <a:ext uri="{FF2B5EF4-FFF2-40B4-BE49-F238E27FC236}">
                  <a16:creationId xmlns:a16="http://schemas.microsoft.com/office/drawing/2014/main" id="{E658DD48-7242-5156-7B4C-7292DB957471}"/>
                </a:ext>
              </a:extLst>
            </p:cNvPr>
            <p:cNvSpPr/>
            <p:nvPr/>
          </p:nvSpPr>
          <p:spPr>
            <a:xfrm>
              <a:off x="10270802" y="35093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3" name="Oval 112">
              <a:extLst>
                <a:ext uri="{FF2B5EF4-FFF2-40B4-BE49-F238E27FC236}">
                  <a16:creationId xmlns:a16="http://schemas.microsoft.com/office/drawing/2014/main" id="{F2E30970-1E51-F087-9D54-300D2DF8C79D}"/>
                </a:ext>
              </a:extLst>
            </p:cNvPr>
            <p:cNvSpPr/>
            <p:nvPr/>
          </p:nvSpPr>
          <p:spPr>
            <a:xfrm>
              <a:off x="10143802" y="35093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4" name="Oval 113">
              <a:extLst>
                <a:ext uri="{FF2B5EF4-FFF2-40B4-BE49-F238E27FC236}">
                  <a16:creationId xmlns:a16="http://schemas.microsoft.com/office/drawing/2014/main" id="{6296FB9C-588C-81FA-3C5E-DB7ACA3AF870}"/>
                </a:ext>
              </a:extLst>
            </p:cNvPr>
            <p:cNvSpPr/>
            <p:nvPr/>
          </p:nvSpPr>
          <p:spPr>
            <a:xfrm>
              <a:off x="10175552" y="29188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5" name="Oval 114">
              <a:extLst>
                <a:ext uri="{FF2B5EF4-FFF2-40B4-BE49-F238E27FC236}">
                  <a16:creationId xmlns:a16="http://schemas.microsoft.com/office/drawing/2014/main" id="{A18374EC-E760-95D0-C910-485BA1424DE1}"/>
                </a:ext>
              </a:extLst>
            </p:cNvPr>
            <p:cNvSpPr/>
            <p:nvPr/>
          </p:nvSpPr>
          <p:spPr>
            <a:xfrm>
              <a:off x="10239052" y="291884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8" name="Oval 117">
              <a:extLst>
                <a:ext uri="{FF2B5EF4-FFF2-40B4-BE49-F238E27FC236}">
                  <a16:creationId xmlns:a16="http://schemas.microsoft.com/office/drawing/2014/main" id="{B0C2C4C4-89E1-EE6E-6791-47CF9071FD6B}"/>
                </a:ext>
              </a:extLst>
            </p:cNvPr>
            <p:cNvSpPr/>
            <p:nvPr/>
          </p:nvSpPr>
          <p:spPr>
            <a:xfrm>
              <a:off x="10207302" y="5325492"/>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0" name="Oval 119">
              <a:extLst>
                <a:ext uri="{FF2B5EF4-FFF2-40B4-BE49-F238E27FC236}">
                  <a16:creationId xmlns:a16="http://schemas.microsoft.com/office/drawing/2014/main" id="{6DAAC1C3-855D-891B-9B0B-D7C769D1EE19}"/>
                </a:ext>
              </a:extLst>
            </p:cNvPr>
            <p:cNvSpPr/>
            <p:nvPr/>
          </p:nvSpPr>
          <p:spPr>
            <a:xfrm>
              <a:off x="10215043" y="4855686"/>
              <a:ext cx="45719" cy="45719"/>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6" name="Oval 115">
              <a:extLst>
                <a:ext uri="{FF2B5EF4-FFF2-40B4-BE49-F238E27FC236}">
                  <a16:creationId xmlns:a16="http://schemas.microsoft.com/office/drawing/2014/main" id="{8A5649B6-2991-668E-FB83-8A21B27D0F3C}"/>
                </a:ext>
              </a:extLst>
            </p:cNvPr>
            <p:cNvSpPr/>
            <p:nvPr/>
          </p:nvSpPr>
          <p:spPr>
            <a:xfrm>
              <a:off x="10175552" y="480796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7" name="Oval 116">
              <a:extLst>
                <a:ext uri="{FF2B5EF4-FFF2-40B4-BE49-F238E27FC236}">
                  <a16:creationId xmlns:a16="http://schemas.microsoft.com/office/drawing/2014/main" id="{B9E0BDAC-6C92-D51E-3DF5-A80234BE0920}"/>
                </a:ext>
              </a:extLst>
            </p:cNvPr>
            <p:cNvSpPr/>
            <p:nvPr/>
          </p:nvSpPr>
          <p:spPr>
            <a:xfrm>
              <a:off x="10239052" y="4807967"/>
              <a:ext cx="61200" cy="612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9" name="Oval 118">
              <a:extLst>
                <a:ext uri="{FF2B5EF4-FFF2-40B4-BE49-F238E27FC236}">
                  <a16:creationId xmlns:a16="http://schemas.microsoft.com/office/drawing/2014/main" id="{FC1AD8D8-D827-9A45-278D-9B44CEE6D2D3}"/>
                </a:ext>
              </a:extLst>
            </p:cNvPr>
            <p:cNvSpPr/>
            <p:nvPr/>
          </p:nvSpPr>
          <p:spPr>
            <a:xfrm>
              <a:off x="10215043" y="4792186"/>
              <a:ext cx="45719" cy="45719"/>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1" name="Line 96">
              <a:extLst>
                <a:ext uri="{FF2B5EF4-FFF2-40B4-BE49-F238E27FC236}">
                  <a16:creationId xmlns:a16="http://schemas.microsoft.com/office/drawing/2014/main" id="{21538884-B163-672C-A55C-92AFFD303D13}"/>
                </a:ext>
              </a:extLst>
            </p:cNvPr>
            <p:cNvSpPr>
              <a:spLocks noChangeShapeType="1"/>
            </p:cNvSpPr>
            <p:nvPr/>
          </p:nvSpPr>
          <p:spPr bwMode="auto">
            <a:xfrm rot="5400000">
              <a:off x="10236086" y="2877281"/>
              <a:ext cx="0" cy="69238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2" name="Line 96">
              <a:extLst>
                <a:ext uri="{FF2B5EF4-FFF2-40B4-BE49-F238E27FC236}">
                  <a16:creationId xmlns:a16="http://schemas.microsoft.com/office/drawing/2014/main" id="{2762C33D-CF15-437B-29D0-1332C2BCC237}"/>
                </a:ext>
              </a:extLst>
            </p:cNvPr>
            <p:cNvSpPr>
              <a:spLocks noChangeShapeType="1"/>
            </p:cNvSpPr>
            <p:nvPr/>
          </p:nvSpPr>
          <p:spPr bwMode="auto">
            <a:xfrm>
              <a:off x="11154511" y="3795139"/>
              <a:ext cx="0" cy="1764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3" name="Rectangle 122">
              <a:extLst>
                <a:ext uri="{FF2B5EF4-FFF2-40B4-BE49-F238E27FC236}">
                  <a16:creationId xmlns:a16="http://schemas.microsoft.com/office/drawing/2014/main" id="{21CE4021-3E61-C912-A630-87AC5FAB0475}"/>
                </a:ext>
              </a:extLst>
            </p:cNvPr>
            <p:cNvSpPr/>
            <p:nvPr/>
          </p:nvSpPr>
          <p:spPr>
            <a:xfrm>
              <a:off x="10810875" y="4139212"/>
              <a:ext cx="688976" cy="1061315"/>
            </a:xfrm>
            <a:prstGeom prst="rect">
              <a:avLst/>
            </a:prstGeom>
            <a:solidFill>
              <a:schemeClr val="accent1">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7" name="Oval 126">
              <a:extLst>
                <a:ext uri="{FF2B5EF4-FFF2-40B4-BE49-F238E27FC236}">
                  <a16:creationId xmlns:a16="http://schemas.microsoft.com/office/drawing/2014/main" id="{299E0FD9-E4B1-C033-E744-32DBD1438B8E}"/>
                </a:ext>
              </a:extLst>
            </p:cNvPr>
            <p:cNvSpPr/>
            <p:nvPr/>
          </p:nvSpPr>
          <p:spPr>
            <a:xfrm>
              <a:off x="11093127" y="38810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8" name="Oval 127">
              <a:extLst>
                <a:ext uri="{FF2B5EF4-FFF2-40B4-BE49-F238E27FC236}">
                  <a16:creationId xmlns:a16="http://schemas.microsoft.com/office/drawing/2014/main" id="{D3EB4862-5829-CFF4-195D-1BB689FE6841}"/>
                </a:ext>
              </a:extLst>
            </p:cNvPr>
            <p:cNvSpPr/>
            <p:nvPr/>
          </p:nvSpPr>
          <p:spPr>
            <a:xfrm>
              <a:off x="11156627" y="38810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1" name="Oval 130">
              <a:extLst>
                <a:ext uri="{FF2B5EF4-FFF2-40B4-BE49-F238E27FC236}">
                  <a16:creationId xmlns:a16="http://schemas.microsoft.com/office/drawing/2014/main" id="{8DC8A7F6-1942-5B4C-07B5-1A9A37A106D1}"/>
                </a:ext>
              </a:extLst>
            </p:cNvPr>
            <p:cNvSpPr/>
            <p:nvPr/>
          </p:nvSpPr>
          <p:spPr>
            <a:xfrm>
              <a:off x="11124877" y="5033392"/>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4" name="Oval 133">
              <a:extLst>
                <a:ext uri="{FF2B5EF4-FFF2-40B4-BE49-F238E27FC236}">
                  <a16:creationId xmlns:a16="http://schemas.microsoft.com/office/drawing/2014/main" id="{EC5B95E0-679A-8CD9-9137-A32C69002BA4}"/>
                </a:ext>
              </a:extLst>
            </p:cNvPr>
            <p:cNvSpPr/>
            <p:nvPr/>
          </p:nvSpPr>
          <p:spPr>
            <a:xfrm>
              <a:off x="11124877" y="4023613"/>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5" name="Oval 134">
              <a:extLst>
                <a:ext uri="{FF2B5EF4-FFF2-40B4-BE49-F238E27FC236}">
                  <a16:creationId xmlns:a16="http://schemas.microsoft.com/office/drawing/2014/main" id="{47308C38-8103-5DE2-6643-C89C751366F4}"/>
                </a:ext>
              </a:extLst>
            </p:cNvPr>
            <p:cNvSpPr/>
            <p:nvPr/>
          </p:nvSpPr>
          <p:spPr>
            <a:xfrm>
              <a:off x="11188377" y="4023613"/>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6" name="Oval 135">
              <a:extLst>
                <a:ext uri="{FF2B5EF4-FFF2-40B4-BE49-F238E27FC236}">
                  <a16:creationId xmlns:a16="http://schemas.microsoft.com/office/drawing/2014/main" id="{46176016-ECEF-1939-BDBE-ACB7596709AB}"/>
                </a:ext>
              </a:extLst>
            </p:cNvPr>
            <p:cNvSpPr/>
            <p:nvPr/>
          </p:nvSpPr>
          <p:spPr>
            <a:xfrm>
              <a:off x="11061377" y="4023613"/>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9" name="Oval 148">
              <a:extLst>
                <a:ext uri="{FF2B5EF4-FFF2-40B4-BE49-F238E27FC236}">
                  <a16:creationId xmlns:a16="http://schemas.microsoft.com/office/drawing/2014/main" id="{7ACE9837-1E3A-A1AD-9FDB-3CBA7463019D}"/>
                </a:ext>
              </a:extLst>
            </p:cNvPr>
            <p:cNvSpPr/>
            <p:nvPr/>
          </p:nvSpPr>
          <p:spPr>
            <a:xfrm>
              <a:off x="11124877" y="4293488"/>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0" name="Oval 149">
              <a:extLst>
                <a:ext uri="{FF2B5EF4-FFF2-40B4-BE49-F238E27FC236}">
                  <a16:creationId xmlns:a16="http://schemas.microsoft.com/office/drawing/2014/main" id="{0637A434-09FE-F9BF-E82C-164B2E05E16B}"/>
                </a:ext>
              </a:extLst>
            </p:cNvPr>
            <p:cNvSpPr/>
            <p:nvPr/>
          </p:nvSpPr>
          <p:spPr>
            <a:xfrm>
              <a:off x="11188377" y="4293488"/>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1" name="Oval 150">
              <a:extLst>
                <a:ext uri="{FF2B5EF4-FFF2-40B4-BE49-F238E27FC236}">
                  <a16:creationId xmlns:a16="http://schemas.microsoft.com/office/drawing/2014/main" id="{6807CF93-390A-4BB8-A8A9-DCE4B874D06B}"/>
                </a:ext>
              </a:extLst>
            </p:cNvPr>
            <p:cNvSpPr/>
            <p:nvPr/>
          </p:nvSpPr>
          <p:spPr>
            <a:xfrm>
              <a:off x="11061377" y="4293488"/>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2" name="Oval 151">
              <a:extLst>
                <a:ext uri="{FF2B5EF4-FFF2-40B4-BE49-F238E27FC236}">
                  <a16:creationId xmlns:a16="http://schemas.microsoft.com/office/drawing/2014/main" id="{EB3EFFFD-2D10-3893-9FFB-0AA8DF868073}"/>
                </a:ext>
              </a:extLst>
            </p:cNvPr>
            <p:cNvSpPr/>
            <p:nvPr/>
          </p:nvSpPr>
          <p:spPr>
            <a:xfrm>
              <a:off x="11124877" y="4855463"/>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3" name="Oval 152">
              <a:extLst>
                <a:ext uri="{FF2B5EF4-FFF2-40B4-BE49-F238E27FC236}">
                  <a16:creationId xmlns:a16="http://schemas.microsoft.com/office/drawing/2014/main" id="{4AB2C5D5-9191-05B6-4F93-B29AB10A74CD}"/>
                </a:ext>
              </a:extLst>
            </p:cNvPr>
            <p:cNvSpPr/>
            <p:nvPr/>
          </p:nvSpPr>
          <p:spPr>
            <a:xfrm>
              <a:off x="11188377" y="4855463"/>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4" name="Oval 153">
              <a:extLst>
                <a:ext uri="{FF2B5EF4-FFF2-40B4-BE49-F238E27FC236}">
                  <a16:creationId xmlns:a16="http://schemas.microsoft.com/office/drawing/2014/main" id="{CCA0AA31-0B54-F0A1-0F14-93DCB15B1778}"/>
                </a:ext>
              </a:extLst>
            </p:cNvPr>
            <p:cNvSpPr/>
            <p:nvPr/>
          </p:nvSpPr>
          <p:spPr>
            <a:xfrm>
              <a:off x="11061377" y="4855463"/>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5" name="Oval 154">
              <a:extLst>
                <a:ext uri="{FF2B5EF4-FFF2-40B4-BE49-F238E27FC236}">
                  <a16:creationId xmlns:a16="http://schemas.microsoft.com/office/drawing/2014/main" id="{79200275-A1D5-4857-887B-D127D64B912B}"/>
                </a:ext>
              </a:extLst>
            </p:cNvPr>
            <p:cNvSpPr/>
            <p:nvPr/>
          </p:nvSpPr>
          <p:spPr>
            <a:xfrm>
              <a:off x="11124877" y="4757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6" name="Oval 155">
              <a:extLst>
                <a:ext uri="{FF2B5EF4-FFF2-40B4-BE49-F238E27FC236}">
                  <a16:creationId xmlns:a16="http://schemas.microsoft.com/office/drawing/2014/main" id="{1B1FFF11-E019-ACD8-69B7-1FA44957FA61}"/>
                </a:ext>
              </a:extLst>
            </p:cNvPr>
            <p:cNvSpPr/>
            <p:nvPr/>
          </p:nvSpPr>
          <p:spPr>
            <a:xfrm>
              <a:off x="11188377" y="4757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7" name="Oval 156">
              <a:extLst>
                <a:ext uri="{FF2B5EF4-FFF2-40B4-BE49-F238E27FC236}">
                  <a16:creationId xmlns:a16="http://schemas.microsoft.com/office/drawing/2014/main" id="{3BB9960B-483E-AA9F-4220-715CF78AE0EC}"/>
                </a:ext>
              </a:extLst>
            </p:cNvPr>
            <p:cNvSpPr/>
            <p:nvPr/>
          </p:nvSpPr>
          <p:spPr>
            <a:xfrm>
              <a:off x="11061377" y="4757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8" name="Oval 157">
              <a:extLst>
                <a:ext uri="{FF2B5EF4-FFF2-40B4-BE49-F238E27FC236}">
                  <a16:creationId xmlns:a16="http://schemas.microsoft.com/office/drawing/2014/main" id="{FA736729-7BC2-DB7B-DB6F-6ED35AD704CB}"/>
                </a:ext>
              </a:extLst>
            </p:cNvPr>
            <p:cNvSpPr/>
            <p:nvPr/>
          </p:nvSpPr>
          <p:spPr>
            <a:xfrm>
              <a:off x="11124877" y="45285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9" name="Oval 158">
              <a:extLst>
                <a:ext uri="{FF2B5EF4-FFF2-40B4-BE49-F238E27FC236}">
                  <a16:creationId xmlns:a16="http://schemas.microsoft.com/office/drawing/2014/main" id="{1D54B28D-D9C9-F9F5-08CE-6639E5639DC5}"/>
                </a:ext>
              </a:extLst>
            </p:cNvPr>
            <p:cNvSpPr/>
            <p:nvPr/>
          </p:nvSpPr>
          <p:spPr>
            <a:xfrm>
              <a:off x="11124877" y="532231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0" name="Oval 159">
              <a:extLst>
                <a:ext uri="{FF2B5EF4-FFF2-40B4-BE49-F238E27FC236}">
                  <a16:creationId xmlns:a16="http://schemas.microsoft.com/office/drawing/2014/main" id="{C82B3D56-BBBB-1BB8-4A1D-454DE7A135BA}"/>
                </a:ext>
              </a:extLst>
            </p:cNvPr>
            <p:cNvSpPr/>
            <p:nvPr/>
          </p:nvSpPr>
          <p:spPr>
            <a:xfrm>
              <a:off x="11093127" y="5433624"/>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1" name="Oval 160">
              <a:extLst>
                <a:ext uri="{FF2B5EF4-FFF2-40B4-BE49-F238E27FC236}">
                  <a16:creationId xmlns:a16="http://schemas.microsoft.com/office/drawing/2014/main" id="{50EAEBF9-7195-767B-8501-D62F32FBF0F7}"/>
                </a:ext>
              </a:extLst>
            </p:cNvPr>
            <p:cNvSpPr/>
            <p:nvPr/>
          </p:nvSpPr>
          <p:spPr>
            <a:xfrm>
              <a:off x="11156627" y="5433624"/>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3" name="Oval 162">
              <a:extLst>
                <a:ext uri="{FF2B5EF4-FFF2-40B4-BE49-F238E27FC236}">
                  <a16:creationId xmlns:a16="http://schemas.microsoft.com/office/drawing/2014/main" id="{D2CCB9E9-B11D-BAC7-C941-A646A46F2F9F}"/>
                </a:ext>
              </a:extLst>
            </p:cNvPr>
            <p:cNvSpPr/>
            <p:nvPr/>
          </p:nvSpPr>
          <p:spPr>
            <a:xfrm>
              <a:off x="11124877" y="4614292"/>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4" name="Oval 163">
              <a:extLst>
                <a:ext uri="{FF2B5EF4-FFF2-40B4-BE49-F238E27FC236}">
                  <a16:creationId xmlns:a16="http://schemas.microsoft.com/office/drawing/2014/main" id="{4AC96ED6-755F-A4C5-E7E2-EE1BD65B17ED}"/>
                </a:ext>
              </a:extLst>
            </p:cNvPr>
            <p:cNvSpPr/>
            <p:nvPr/>
          </p:nvSpPr>
          <p:spPr>
            <a:xfrm>
              <a:off x="11093127" y="46811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5" name="Oval 164">
              <a:extLst>
                <a:ext uri="{FF2B5EF4-FFF2-40B4-BE49-F238E27FC236}">
                  <a16:creationId xmlns:a16="http://schemas.microsoft.com/office/drawing/2014/main" id="{5CF317FE-4418-6446-91BA-3404DFF26D99}"/>
                </a:ext>
              </a:extLst>
            </p:cNvPr>
            <p:cNvSpPr/>
            <p:nvPr/>
          </p:nvSpPr>
          <p:spPr>
            <a:xfrm>
              <a:off x="11156627" y="46811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8" name="Oval 167">
              <a:extLst>
                <a:ext uri="{FF2B5EF4-FFF2-40B4-BE49-F238E27FC236}">
                  <a16:creationId xmlns:a16="http://schemas.microsoft.com/office/drawing/2014/main" id="{5A8D1C39-9117-F861-2079-75872ACF1939}"/>
                </a:ext>
              </a:extLst>
            </p:cNvPr>
            <p:cNvSpPr/>
            <p:nvPr/>
          </p:nvSpPr>
          <p:spPr>
            <a:xfrm>
              <a:off x="11095244" y="40969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9" name="Oval 168">
              <a:extLst>
                <a:ext uri="{FF2B5EF4-FFF2-40B4-BE49-F238E27FC236}">
                  <a16:creationId xmlns:a16="http://schemas.microsoft.com/office/drawing/2014/main" id="{FC68844A-CFC0-1DA7-844E-144F98FEE2D0}"/>
                </a:ext>
              </a:extLst>
            </p:cNvPr>
            <p:cNvSpPr/>
            <p:nvPr/>
          </p:nvSpPr>
          <p:spPr>
            <a:xfrm>
              <a:off x="11160861" y="40969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0" name="Oval 169">
              <a:extLst>
                <a:ext uri="{FF2B5EF4-FFF2-40B4-BE49-F238E27FC236}">
                  <a16:creationId xmlns:a16="http://schemas.microsoft.com/office/drawing/2014/main" id="{84756275-FCB4-9268-A814-0D7FD68F1982}"/>
                </a:ext>
              </a:extLst>
            </p:cNvPr>
            <p:cNvSpPr/>
            <p:nvPr/>
          </p:nvSpPr>
          <p:spPr>
            <a:xfrm>
              <a:off x="11226477" y="40969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1" name="Oval 170">
              <a:extLst>
                <a:ext uri="{FF2B5EF4-FFF2-40B4-BE49-F238E27FC236}">
                  <a16:creationId xmlns:a16="http://schemas.microsoft.com/office/drawing/2014/main" id="{D0AFACB5-479E-F914-8402-4DF2720C8596}"/>
                </a:ext>
              </a:extLst>
            </p:cNvPr>
            <p:cNvSpPr/>
            <p:nvPr/>
          </p:nvSpPr>
          <p:spPr>
            <a:xfrm>
              <a:off x="11029627" y="40969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2" name="Oval 171">
              <a:extLst>
                <a:ext uri="{FF2B5EF4-FFF2-40B4-BE49-F238E27FC236}">
                  <a16:creationId xmlns:a16="http://schemas.microsoft.com/office/drawing/2014/main" id="{FCEADB47-0187-F3B2-20A9-48777DD16A95}"/>
                </a:ext>
              </a:extLst>
            </p:cNvPr>
            <p:cNvSpPr/>
            <p:nvPr/>
          </p:nvSpPr>
          <p:spPr>
            <a:xfrm>
              <a:off x="11095244" y="44144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3" name="Oval 172">
              <a:extLst>
                <a:ext uri="{FF2B5EF4-FFF2-40B4-BE49-F238E27FC236}">
                  <a16:creationId xmlns:a16="http://schemas.microsoft.com/office/drawing/2014/main" id="{A903D7DD-5443-C85E-4C69-E9F5D2FD523B}"/>
                </a:ext>
              </a:extLst>
            </p:cNvPr>
            <p:cNvSpPr/>
            <p:nvPr/>
          </p:nvSpPr>
          <p:spPr>
            <a:xfrm>
              <a:off x="11160861" y="44144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4" name="Oval 173">
              <a:extLst>
                <a:ext uri="{FF2B5EF4-FFF2-40B4-BE49-F238E27FC236}">
                  <a16:creationId xmlns:a16="http://schemas.microsoft.com/office/drawing/2014/main" id="{1EAC47D5-F27C-A49B-424A-FB8A6FD425E0}"/>
                </a:ext>
              </a:extLst>
            </p:cNvPr>
            <p:cNvSpPr/>
            <p:nvPr/>
          </p:nvSpPr>
          <p:spPr>
            <a:xfrm>
              <a:off x="11226477" y="44144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5" name="Oval 174">
              <a:extLst>
                <a:ext uri="{FF2B5EF4-FFF2-40B4-BE49-F238E27FC236}">
                  <a16:creationId xmlns:a16="http://schemas.microsoft.com/office/drawing/2014/main" id="{5B7E95CA-D0CE-0565-FF07-1C0E74A3ABCA}"/>
                </a:ext>
              </a:extLst>
            </p:cNvPr>
            <p:cNvSpPr/>
            <p:nvPr/>
          </p:nvSpPr>
          <p:spPr>
            <a:xfrm>
              <a:off x="11029627" y="4414449"/>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6" name="Oval 175">
              <a:extLst>
                <a:ext uri="{FF2B5EF4-FFF2-40B4-BE49-F238E27FC236}">
                  <a16:creationId xmlns:a16="http://schemas.microsoft.com/office/drawing/2014/main" id="{FF0F9881-455C-E72B-CD6B-423C23729A11}"/>
                </a:ext>
              </a:extLst>
            </p:cNvPr>
            <p:cNvSpPr/>
            <p:nvPr/>
          </p:nvSpPr>
          <p:spPr>
            <a:xfrm>
              <a:off x="11328077" y="5519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7" name="Oval 176">
              <a:extLst>
                <a:ext uri="{FF2B5EF4-FFF2-40B4-BE49-F238E27FC236}">
                  <a16:creationId xmlns:a16="http://schemas.microsoft.com/office/drawing/2014/main" id="{3887E8E8-501B-0A75-6613-EF968095C0F9}"/>
                </a:ext>
              </a:extLst>
            </p:cNvPr>
            <p:cNvSpPr/>
            <p:nvPr/>
          </p:nvSpPr>
          <p:spPr>
            <a:xfrm>
              <a:off x="11258227" y="5519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8" name="Oval 177">
              <a:extLst>
                <a:ext uri="{FF2B5EF4-FFF2-40B4-BE49-F238E27FC236}">
                  <a16:creationId xmlns:a16="http://schemas.microsoft.com/office/drawing/2014/main" id="{BEE9DBC0-D519-6C0B-EE30-3E92A2076D1B}"/>
                </a:ext>
              </a:extLst>
            </p:cNvPr>
            <p:cNvSpPr/>
            <p:nvPr/>
          </p:nvSpPr>
          <p:spPr>
            <a:xfrm>
              <a:off x="11191552" y="5519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9" name="Oval 178">
              <a:extLst>
                <a:ext uri="{FF2B5EF4-FFF2-40B4-BE49-F238E27FC236}">
                  <a16:creationId xmlns:a16="http://schemas.microsoft.com/office/drawing/2014/main" id="{022D8EEE-80A2-C2F1-0DE3-CD43169FB405}"/>
                </a:ext>
              </a:extLst>
            </p:cNvPr>
            <p:cNvSpPr/>
            <p:nvPr/>
          </p:nvSpPr>
          <p:spPr>
            <a:xfrm>
              <a:off x="11061377" y="5519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0" name="Oval 179">
              <a:extLst>
                <a:ext uri="{FF2B5EF4-FFF2-40B4-BE49-F238E27FC236}">
                  <a16:creationId xmlns:a16="http://schemas.microsoft.com/office/drawing/2014/main" id="{AC571CA7-3129-A314-0D73-A2EB78263F83}"/>
                </a:ext>
              </a:extLst>
            </p:cNvPr>
            <p:cNvSpPr/>
            <p:nvPr/>
          </p:nvSpPr>
          <p:spPr>
            <a:xfrm>
              <a:off x="10997877" y="5519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1" name="Oval 180">
              <a:extLst>
                <a:ext uri="{FF2B5EF4-FFF2-40B4-BE49-F238E27FC236}">
                  <a16:creationId xmlns:a16="http://schemas.microsoft.com/office/drawing/2014/main" id="{8B946F6D-7145-3E95-899D-C06CD373A5A1}"/>
                </a:ext>
              </a:extLst>
            </p:cNvPr>
            <p:cNvSpPr/>
            <p:nvPr/>
          </p:nvSpPr>
          <p:spPr>
            <a:xfrm>
              <a:off x="10937552" y="5519167"/>
              <a:ext cx="61200" cy="612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8" name="Line 96">
              <a:extLst>
                <a:ext uri="{FF2B5EF4-FFF2-40B4-BE49-F238E27FC236}">
                  <a16:creationId xmlns:a16="http://schemas.microsoft.com/office/drawing/2014/main" id="{A4F3CCBC-C259-B4BD-A2F7-C2B481EEB215}"/>
                </a:ext>
              </a:extLst>
            </p:cNvPr>
            <p:cNvSpPr>
              <a:spLocks noChangeShapeType="1"/>
            </p:cNvSpPr>
            <p:nvPr/>
          </p:nvSpPr>
          <p:spPr bwMode="auto">
            <a:xfrm rot="5400000">
              <a:off x="11153661" y="4299548"/>
              <a:ext cx="0" cy="692380"/>
            </a:xfrm>
            <a:prstGeom prst="line">
              <a:avLst/>
            </a:prstGeom>
            <a:noFill/>
            <a:ln w="190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grpSp>
      <p:sp>
        <p:nvSpPr>
          <p:cNvPr id="7" name="TextBox 6">
            <a:extLst>
              <a:ext uri="{FF2B5EF4-FFF2-40B4-BE49-F238E27FC236}">
                <a16:creationId xmlns:a16="http://schemas.microsoft.com/office/drawing/2014/main" id="{7128CA35-19E2-313D-3AD0-B2202A000CEB}"/>
              </a:ext>
            </a:extLst>
          </p:cNvPr>
          <p:cNvSpPr txBox="1"/>
          <p:nvPr/>
        </p:nvSpPr>
        <p:spPr>
          <a:xfrm>
            <a:off x="668393" y="5721058"/>
            <a:ext cx="2799147" cy="461665"/>
          </a:xfrm>
          <a:prstGeom prst="rect">
            <a:avLst/>
          </a:prstGeom>
          <a:noFill/>
        </p:spPr>
        <p:txBody>
          <a:bodyPr wrap="square" rtlCol="0" anchor="ctr">
            <a:spAutoFit/>
          </a:bodyPr>
          <a:lstStyle/>
          <a:p>
            <a:r>
              <a:rPr lang="en-US" sz="1200" dirty="0">
                <a:solidFill>
                  <a:srgbClr val="505050"/>
                </a:solidFill>
                <a:latin typeface="Arial" panose="020B0604020202020204" pitchFamily="34" charset="0"/>
                <a:ea typeface="Aileron" charset="0"/>
                <a:cs typeface="Arial" panose="020B0604020202020204" pitchFamily="34" charset="0"/>
              </a:rPr>
              <a:t>NOTE: Blue bars indicate percentage of patients with high-volume PC</a:t>
            </a:r>
            <a:endParaRPr lang="en-GB" sz="1200" dirty="0">
              <a:solidFill>
                <a:srgbClr val="505050"/>
              </a:solidFill>
              <a:latin typeface="Arial" panose="020B0604020202020204" pitchFamily="34" charset="0"/>
              <a:ea typeface="Aileron" charset="0"/>
              <a:cs typeface="Arial" panose="020B0604020202020204" pitchFamily="34" charset="0"/>
            </a:endParaRPr>
          </a:p>
        </p:txBody>
      </p:sp>
      <p:sp>
        <p:nvSpPr>
          <p:cNvPr id="137" name="TextBox 136">
            <a:extLst>
              <a:ext uri="{FF2B5EF4-FFF2-40B4-BE49-F238E27FC236}">
                <a16:creationId xmlns:a16="http://schemas.microsoft.com/office/drawing/2014/main" id="{C1D92885-3277-C19F-84FF-9ECFDD42A41D}"/>
              </a:ext>
            </a:extLst>
          </p:cNvPr>
          <p:cNvSpPr txBox="1"/>
          <p:nvPr/>
        </p:nvSpPr>
        <p:spPr>
          <a:xfrm>
            <a:off x="9537979" y="5538390"/>
            <a:ext cx="2302350" cy="646331"/>
          </a:xfrm>
          <a:prstGeom prst="rect">
            <a:avLst/>
          </a:prstGeom>
          <a:noFill/>
        </p:spPr>
        <p:txBody>
          <a:bodyPr wrap="square" rtlCol="0" anchor="ctr">
            <a:spAutoFit/>
          </a:bodyPr>
          <a:lstStyle/>
          <a:p>
            <a:r>
              <a:rPr lang="en-US" sz="1200" dirty="0">
                <a:solidFill>
                  <a:srgbClr val="505050"/>
                </a:solidFill>
                <a:latin typeface="Arial" panose="020B0604020202020204" pitchFamily="34" charset="0"/>
                <a:ea typeface="Aileron" charset="0"/>
                <a:cs typeface="Arial" panose="020B0604020202020204" pitchFamily="34" charset="0"/>
              </a:rPr>
              <a:t>Detection of somatic alterations in plasma by PSA level</a:t>
            </a:r>
            <a:endParaRPr lang="en-GB" sz="1200" dirty="0">
              <a:solidFill>
                <a:srgbClr val="505050"/>
              </a:solidFill>
              <a:latin typeface="Arial" panose="020B0604020202020204" pitchFamily="34" charset="0"/>
              <a:ea typeface="Aileron" charset="0"/>
              <a:cs typeface="Arial" panose="020B0604020202020204" pitchFamily="34" charset="0"/>
            </a:endParaRPr>
          </a:p>
        </p:txBody>
      </p:sp>
    </p:spTree>
    <p:extLst>
      <p:ext uri="{BB962C8B-B14F-4D97-AF65-F5344CB8AC3E}">
        <p14:creationId xmlns:p14="http://schemas.microsoft.com/office/powerpoint/2010/main" val="403466023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1D5B21AD-2602-13F1-A797-1DB9206363B5}"/>
              </a:ext>
            </a:extLst>
          </p:cNvPr>
          <p:cNvSpPr>
            <a:spLocks noGrp="1"/>
          </p:cNvSpPr>
          <p:nvPr>
            <p:ph sz="quarter" idx="12"/>
          </p:nvPr>
        </p:nvSpPr>
        <p:spPr>
          <a:xfrm>
            <a:off x="620713" y="1750057"/>
            <a:ext cx="5165151" cy="2271169"/>
          </a:xfrm>
        </p:spPr>
        <p:txBody>
          <a:bodyPr/>
          <a:lstStyle/>
          <a:p>
            <a:r>
              <a:rPr lang="en-GB" sz="1800" dirty="0"/>
              <a:t>Prostate cancer mutations are identified in </a:t>
            </a:r>
            <a:br>
              <a:rPr lang="en-GB" sz="1800" dirty="0"/>
            </a:br>
            <a:r>
              <a:rPr lang="en-GB" sz="1800" dirty="0"/>
              <a:t>plasma only</a:t>
            </a:r>
          </a:p>
          <a:p>
            <a:r>
              <a:rPr lang="en-GB" sz="1800" dirty="0"/>
              <a:t>CHIP can be detected in plasma and </a:t>
            </a:r>
            <a:br>
              <a:rPr lang="en-GB" sz="1800" dirty="0"/>
            </a:br>
            <a:r>
              <a:rPr lang="en-GB" sz="1800" dirty="0"/>
              <a:t>whole blood</a:t>
            </a:r>
          </a:p>
          <a:p>
            <a:r>
              <a:rPr lang="en-GB" sz="1800" dirty="0"/>
              <a:t>Use of a whole blood control can distinguish CHIP from PC variants</a:t>
            </a:r>
          </a:p>
        </p:txBody>
      </p:sp>
      <p:sp>
        <p:nvSpPr>
          <p:cNvPr id="10" name="Title 9">
            <a:extLst>
              <a:ext uri="{FF2B5EF4-FFF2-40B4-BE49-F238E27FC236}">
                <a16:creationId xmlns:a16="http://schemas.microsoft.com/office/drawing/2014/main" id="{BBF3759C-A23B-D64E-7434-022022604B78}"/>
              </a:ext>
            </a:extLst>
          </p:cNvPr>
          <p:cNvSpPr>
            <a:spLocks noGrp="1"/>
          </p:cNvSpPr>
          <p:nvPr>
            <p:ph type="title"/>
          </p:nvPr>
        </p:nvSpPr>
        <p:spPr>
          <a:xfrm>
            <a:off x="619125" y="258763"/>
            <a:ext cx="10963275" cy="865187"/>
          </a:xfrm>
        </p:spPr>
        <p:txBody>
          <a:bodyPr>
            <a:noAutofit/>
          </a:bodyPr>
          <a:lstStyle/>
          <a:p>
            <a:r>
              <a:rPr lang="en-GB" dirty="0"/>
              <a:t>Men with PC are at high risk of being misdiagnosed as being eligible for PARP</a:t>
            </a:r>
            <a:r>
              <a:rPr lang="en-GB" cap="none" dirty="0"/>
              <a:t>i</a:t>
            </a:r>
            <a:r>
              <a:rPr lang="en-GB" dirty="0"/>
              <a:t> therapy using current </a:t>
            </a:r>
            <a:r>
              <a:rPr lang="en-GB" cap="none" dirty="0"/>
              <a:t>cf</a:t>
            </a:r>
            <a:r>
              <a:rPr lang="en-GB" dirty="0"/>
              <a:t>DNA tests</a:t>
            </a:r>
          </a:p>
        </p:txBody>
      </p:sp>
      <p:sp>
        <p:nvSpPr>
          <p:cNvPr id="2" name="Slide Number Placeholder 1">
            <a:extLst>
              <a:ext uri="{FF2B5EF4-FFF2-40B4-BE49-F238E27FC236}">
                <a16:creationId xmlns:a16="http://schemas.microsoft.com/office/drawing/2014/main" id="{57EC9207-BF7D-7E7E-A5DE-D229790EF706}"/>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78</a:t>
            </a:fld>
            <a:endParaRPr lang="en-GB" dirty="0"/>
          </a:p>
        </p:txBody>
      </p:sp>
      <p:sp>
        <p:nvSpPr>
          <p:cNvPr id="19" name="Content Placeholder 18">
            <a:extLst>
              <a:ext uri="{FF2B5EF4-FFF2-40B4-BE49-F238E27FC236}">
                <a16:creationId xmlns:a16="http://schemas.microsoft.com/office/drawing/2014/main" id="{030972E7-6E42-6E66-8674-49371B6C8A64}"/>
              </a:ext>
            </a:extLst>
          </p:cNvPr>
          <p:cNvSpPr>
            <a:spLocks noGrp="1"/>
          </p:cNvSpPr>
          <p:nvPr>
            <p:ph sz="quarter" idx="15"/>
          </p:nvPr>
        </p:nvSpPr>
        <p:spPr>
          <a:xfrm>
            <a:off x="620183" y="6309320"/>
            <a:ext cx="10180339" cy="365125"/>
          </a:xfrm>
        </p:spPr>
        <p:txBody>
          <a:bodyPr/>
          <a:lstStyle/>
          <a:p>
            <a:pPr lvl="0"/>
            <a:r>
              <a:rPr lang="en-GB" sz="1100" i="1" dirty="0">
                <a:solidFill>
                  <a:schemeClr val="tx2"/>
                </a:solidFill>
              </a:rPr>
              <a:t>ATM</a:t>
            </a:r>
            <a:r>
              <a:rPr lang="en-GB" sz="1100" dirty="0">
                <a:solidFill>
                  <a:schemeClr val="tx2"/>
                </a:solidFill>
              </a:rPr>
              <a:t>, ataxia telangiectasia mutated; BRCA2, breast cancer gene 2; cfDNA, cell free DNA; </a:t>
            </a:r>
            <a:r>
              <a:rPr lang="en-GB" sz="1100" i="1" dirty="0">
                <a:solidFill>
                  <a:schemeClr val="tx2"/>
                </a:solidFill>
              </a:rPr>
              <a:t>CHEK2</a:t>
            </a:r>
            <a:r>
              <a:rPr lang="en-GB" sz="1100" dirty="0">
                <a:solidFill>
                  <a:schemeClr val="tx2"/>
                </a:solidFill>
              </a:rPr>
              <a:t>, checkpoint kinase 2; CHIP, clonal haematopoiesis of indeterminate potential; PARPi, poly(ADP) ribose polymerase inhibitor; PC, prostate cancer; VAF, variant allele fraction</a:t>
            </a:r>
          </a:p>
          <a:p>
            <a:pPr lvl="0"/>
            <a:r>
              <a:rPr lang="en-GB" sz="1100" dirty="0">
                <a:solidFill>
                  <a:schemeClr val="tx2"/>
                </a:solidFill>
              </a:rPr>
              <a:t>Jensen K, et al. JAMA Oncol. 2021;7(1):107-110</a:t>
            </a:r>
          </a:p>
        </p:txBody>
      </p:sp>
      <p:graphicFrame>
        <p:nvGraphicFramePr>
          <p:cNvPr id="120" name="Table 119">
            <a:extLst>
              <a:ext uri="{FF2B5EF4-FFF2-40B4-BE49-F238E27FC236}">
                <a16:creationId xmlns:a16="http://schemas.microsoft.com/office/drawing/2014/main" id="{A8A1A06A-CE29-6934-BC85-E53D70D62B50}"/>
              </a:ext>
            </a:extLst>
          </p:cNvPr>
          <p:cNvGraphicFramePr>
            <a:graphicFrameLocks noGrp="1"/>
          </p:cNvGraphicFramePr>
          <p:nvPr>
            <p:extLst>
              <p:ext uri="{D42A27DB-BD31-4B8C-83A1-F6EECF244321}">
                <p14:modId xmlns:p14="http://schemas.microsoft.com/office/powerpoint/2010/main" val="3708616173"/>
              </p:ext>
            </p:extLst>
          </p:nvPr>
        </p:nvGraphicFramePr>
        <p:xfrm>
          <a:off x="619125" y="4092664"/>
          <a:ext cx="10952161" cy="2072640"/>
        </p:xfrm>
        <a:graphic>
          <a:graphicData uri="http://schemas.openxmlformats.org/drawingml/2006/table">
            <a:tbl>
              <a:tblPr firstRow="1" bandRow="1">
                <a:tableStyleId>{5C22544A-7EE6-4342-B048-85BDC9FD1C3A}</a:tableStyleId>
              </a:tblPr>
              <a:tblGrid>
                <a:gridCol w="1109836">
                  <a:extLst>
                    <a:ext uri="{9D8B030D-6E8A-4147-A177-3AD203B41FA5}">
                      <a16:colId xmlns:a16="http://schemas.microsoft.com/office/drawing/2014/main" val="2272111106"/>
                    </a:ext>
                  </a:extLst>
                </a:gridCol>
                <a:gridCol w="1135653">
                  <a:extLst>
                    <a:ext uri="{9D8B030D-6E8A-4147-A177-3AD203B41FA5}">
                      <a16:colId xmlns:a16="http://schemas.microsoft.com/office/drawing/2014/main" val="195460908"/>
                    </a:ext>
                  </a:extLst>
                </a:gridCol>
                <a:gridCol w="1791226">
                  <a:extLst>
                    <a:ext uri="{9D8B030D-6E8A-4147-A177-3AD203B41FA5}">
                      <a16:colId xmlns:a16="http://schemas.microsoft.com/office/drawing/2014/main" val="3647963251"/>
                    </a:ext>
                  </a:extLst>
                </a:gridCol>
                <a:gridCol w="1728192">
                  <a:extLst>
                    <a:ext uri="{9D8B030D-6E8A-4147-A177-3AD203B41FA5}">
                      <a16:colId xmlns:a16="http://schemas.microsoft.com/office/drawing/2014/main" val="1979478676"/>
                    </a:ext>
                  </a:extLst>
                </a:gridCol>
                <a:gridCol w="1512168">
                  <a:extLst>
                    <a:ext uri="{9D8B030D-6E8A-4147-A177-3AD203B41FA5}">
                      <a16:colId xmlns:a16="http://schemas.microsoft.com/office/drawing/2014/main" val="2592217488"/>
                    </a:ext>
                  </a:extLst>
                </a:gridCol>
                <a:gridCol w="3675086">
                  <a:extLst>
                    <a:ext uri="{9D8B030D-6E8A-4147-A177-3AD203B41FA5}">
                      <a16:colId xmlns:a16="http://schemas.microsoft.com/office/drawing/2014/main" val="3243059078"/>
                    </a:ext>
                  </a:extLst>
                </a:gridCol>
              </a:tblGrid>
              <a:tr h="0">
                <a:tc>
                  <a:txBody>
                    <a:bodyPr/>
                    <a:lstStyle/>
                    <a:p>
                      <a:r>
                        <a:rPr lang="en-GB" sz="1100" dirty="0">
                          <a:latin typeface="Arial" panose="020B0604020202020204" pitchFamily="34" charset="0"/>
                          <a:cs typeface="Arial" panose="020B0604020202020204" pitchFamily="34" charset="0"/>
                        </a:rPr>
                        <a:t>Age, y</a:t>
                      </a:r>
                    </a:p>
                  </a:txBody>
                  <a:tcPr/>
                </a:tc>
                <a:tc>
                  <a:txBody>
                    <a:bodyPr/>
                    <a:lstStyle/>
                    <a:p>
                      <a:r>
                        <a:rPr lang="en-GB" sz="1100" dirty="0">
                          <a:latin typeface="Arial" panose="020B0604020202020204" pitchFamily="34" charset="0"/>
                          <a:cs typeface="Arial" panose="020B0604020202020204" pitchFamily="34" charset="0"/>
                        </a:rPr>
                        <a:t>Gene</a:t>
                      </a:r>
                      <a:endParaRPr lang="en-GB" sz="1100" baseline="30000" dirty="0">
                        <a:latin typeface="Arial" panose="020B0604020202020204" pitchFamily="34" charset="0"/>
                        <a:cs typeface="Arial" panose="020B0604020202020204" pitchFamily="34" charset="0"/>
                      </a:endParaRPr>
                    </a:p>
                  </a:txBody>
                  <a:tcPr/>
                </a:tc>
                <a:tc>
                  <a:txBody>
                    <a:bodyPr/>
                    <a:lstStyle/>
                    <a:p>
                      <a:r>
                        <a:rPr lang="en-GB" sz="1100" dirty="0">
                          <a:latin typeface="Arial" panose="020B0604020202020204" pitchFamily="34" charset="0"/>
                          <a:cs typeface="Arial" panose="020B0604020202020204" pitchFamily="34" charset="0"/>
                        </a:rPr>
                        <a:t>CHIP variants(s)</a:t>
                      </a:r>
                    </a:p>
                  </a:txBody>
                  <a:tcPr/>
                </a:tc>
                <a:tc>
                  <a:txBody>
                    <a:bodyPr/>
                    <a:lstStyle/>
                    <a:p>
                      <a:r>
                        <a:rPr lang="en-GB" sz="1100" dirty="0">
                          <a:latin typeface="Arial" panose="020B0604020202020204" pitchFamily="34" charset="0"/>
                          <a:cs typeface="Arial" panose="020B0604020202020204" pitchFamily="34" charset="0"/>
                        </a:rPr>
                        <a:t>VAF cfDNA</a:t>
                      </a:r>
                    </a:p>
                  </a:txBody>
                  <a:tcPr/>
                </a:tc>
                <a:tc>
                  <a:txBody>
                    <a:bodyPr/>
                    <a:lstStyle/>
                    <a:p>
                      <a:r>
                        <a:rPr lang="en-GB" sz="1100" dirty="0">
                          <a:latin typeface="Arial" panose="020B0604020202020204" pitchFamily="34" charset="0"/>
                          <a:cs typeface="Arial" panose="020B0604020202020204" pitchFamily="34" charset="0"/>
                        </a:rPr>
                        <a:t>VAF blood control</a:t>
                      </a:r>
                    </a:p>
                  </a:txBody>
                  <a:tcPr/>
                </a:tc>
                <a:tc>
                  <a:txBody>
                    <a:bodyPr/>
                    <a:lstStyle/>
                    <a:p>
                      <a:r>
                        <a:rPr lang="en-GB" sz="1100" dirty="0">
                          <a:latin typeface="Arial" panose="020B0604020202020204" pitchFamily="34" charset="0"/>
                          <a:cs typeface="Arial" panose="020B0604020202020204" pitchFamily="34" charset="0"/>
                        </a:rPr>
                        <a:t>Notes</a:t>
                      </a:r>
                    </a:p>
                  </a:txBody>
                  <a:tcPr/>
                </a:tc>
                <a:extLst>
                  <a:ext uri="{0D108BD9-81ED-4DB2-BD59-A6C34878D82A}">
                    <a16:rowId xmlns:a16="http://schemas.microsoft.com/office/drawing/2014/main" val="1407044304"/>
                  </a:ext>
                </a:extLst>
              </a:tr>
              <a:tr h="137158">
                <a:tc>
                  <a:txBody>
                    <a:bodyPr/>
                    <a:lstStyle/>
                    <a:p>
                      <a:r>
                        <a:rPr lang="en-GB" sz="1100" dirty="0">
                          <a:latin typeface="Arial" panose="020B0604020202020204" pitchFamily="34" charset="0"/>
                          <a:cs typeface="Arial" panose="020B0604020202020204" pitchFamily="34" charset="0"/>
                        </a:rPr>
                        <a:t>81</a:t>
                      </a:r>
                    </a:p>
                  </a:txBody>
                  <a:tcPr/>
                </a:tc>
                <a:tc>
                  <a:txBody>
                    <a:bodyPr/>
                    <a:lstStyle/>
                    <a:p>
                      <a:r>
                        <a:rPr lang="en-GB" sz="1100" i="1" dirty="0">
                          <a:latin typeface="Arial" panose="020B0604020202020204" pitchFamily="34" charset="0"/>
                          <a:cs typeface="Arial" panose="020B0604020202020204" pitchFamily="34" charset="0"/>
                        </a:rPr>
                        <a:t>ATM</a:t>
                      </a:r>
                    </a:p>
                  </a:txBody>
                  <a:tcPr/>
                </a:tc>
                <a:tc>
                  <a:txBody>
                    <a:bodyPr/>
                    <a:lstStyle/>
                    <a:p>
                      <a:r>
                        <a:rPr lang="en-GB" sz="1100" dirty="0">
                          <a:latin typeface="Arial" panose="020B0604020202020204" pitchFamily="34" charset="0"/>
                          <a:cs typeface="Arial" panose="020B0604020202020204" pitchFamily="34" charset="0"/>
                        </a:rPr>
                        <a:t>p.R3008C, p.E3007D</a:t>
                      </a:r>
                    </a:p>
                  </a:txBody>
                  <a:tcPr/>
                </a:tc>
                <a:tc>
                  <a:txBody>
                    <a:bodyPr/>
                    <a:lstStyle/>
                    <a:p>
                      <a:r>
                        <a:rPr lang="en-GB" sz="1100" dirty="0">
                          <a:latin typeface="Arial" panose="020B0604020202020204" pitchFamily="34" charset="0"/>
                          <a:cs typeface="Arial" panose="020B0604020202020204" pitchFamily="34" charset="0"/>
                        </a:rPr>
                        <a:t>16%; 5%</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dirty="0">
                          <a:latin typeface="Arial" panose="020B0604020202020204" pitchFamily="34" charset="0"/>
                          <a:cs typeface="Arial" panose="020B0604020202020204" pitchFamily="34" charset="0"/>
                        </a:rPr>
                        <a:t>16%; 5%</a:t>
                      </a:r>
                    </a:p>
                  </a:txBody>
                  <a:tcPr/>
                </a:tc>
                <a:tc>
                  <a:txBody>
                    <a:bodyPr/>
                    <a:lstStyle/>
                    <a:p>
                      <a:r>
                        <a:rPr lang="en-GB" sz="1100" dirty="0">
                          <a:latin typeface="Arial" panose="020B0604020202020204" pitchFamily="34" charset="0"/>
                          <a:cs typeface="Arial" panose="020B0604020202020204" pitchFamily="34" charset="0"/>
                        </a:rPr>
                        <a:t>CHIP hotspot by outside lab in bone marrow</a:t>
                      </a:r>
                    </a:p>
                  </a:txBody>
                  <a:tcPr/>
                </a:tc>
                <a:extLst>
                  <a:ext uri="{0D108BD9-81ED-4DB2-BD59-A6C34878D82A}">
                    <a16:rowId xmlns:a16="http://schemas.microsoft.com/office/drawing/2014/main" val="3732299515"/>
                  </a:ext>
                </a:extLst>
              </a:tr>
              <a:tr h="0">
                <a:tc>
                  <a:txBody>
                    <a:bodyPr/>
                    <a:lstStyle/>
                    <a:p>
                      <a:r>
                        <a:rPr lang="en-GB" sz="1100" dirty="0">
                          <a:latin typeface="Arial" panose="020B0604020202020204" pitchFamily="34" charset="0"/>
                          <a:cs typeface="Arial" panose="020B0604020202020204" pitchFamily="34" charset="0"/>
                        </a:rPr>
                        <a:t>54</a:t>
                      </a:r>
                    </a:p>
                  </a:txBody>
                  <a:tcPr/>
                </a:tc>
                <a:tc>
                  <a:txBody>
                    <a:bodyPr/>
                    <a:lstStyle/>
                    <a:p>
                      <a:r>
                        <a:rPr lang="en-GB" sz="1100" i="1" dirty="0">
                          <a:latin typeface="Arial" panose="020B0604020202020204" pitchFamily="34" charset="0"/>
                          <a:cs typeface="Arial" panose="020B0604020202020204" pitchFamily="34" charset="0"/>
                        </a:rPr>
                        <a:t>ATM</a:t>
                      </a:r>
                    </a:p>
                  </a:txBody>
                  <a:tcPr/>
                </a:tc>
                <a:tc>
                  <a:txBody>
                    <a:bodyPr/>
                    <a:lstStyle/>
                    <a:p>
                      <a:r>
                        <a:rPr lang="en-GB" sz="1100" dirty="0">
                          <a:latin typeface="Arial" panose="020B0604020202020204" pitchFamily="34" charset="0"/>
                          <a:cs typeface="Arial" panose="020B0604020202020204" pitchFamily="34" charset="0"/>
                        </a:rPr>
                        <a:t>p.S305*</a:t>
                      </a:r>
                    </a:p>
                  </a:txBody>
                  <a:tcPr/>
                </a:tc>
                <a:tc>
                  <a:txBody>
                    <a:bodyPr/>
                    <a:lstStyle/>
                    <a:p>
                      <a:r>
                        <a:rPr lang="en-GB" sz="1100" dirty="0">
                          <a:latin typeface="Arial" panose="020B0604020202020204" pitchFamily="34" charset="0"/>
                          <a:cs typeface="Arial" panose="020B0604020202020204" pitchFamily="34" charset="0"/>
                        </a:rPr>
                        <a:t>2%</a:t>
                      </a:r>
                    </a:p>
                  </a:txBody>
                  <a:tcPr/>
                </a:tc>
                <a:tc>
                  <a:txBody>
                    <a:bodyPr/>
                    <a:lstStyle/>
                    <a:p>
                      <a:r>
                        <a:rPr lang="en-GB" sz="1100" dirty="0">
                          <a:latin typeface="Arial" panose="020B0604020202020204" pitchFamily="34" charset="0"/>
                          <a:cs typeface="Arial" panose="020B0604020202020204" pitchFamily="34" charset="0"/>
                        </a:rPr>
                        <a:t>3%</a:t>
                      </a:r>
                    </a:p>
                  </a:txBody>
                  <a:tcPr/>
                </a:tc>
                <a:tc>
                  <a:txBody>
                    <a:bodyPr/>
                    <a:lstStyle/>
                    <a:p>
                      <a:endParaRPr lang="en-GB"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05973066"/>
                  </a:ext>
                </a:extLst>
              </a:tr>
              <a:tr h="0">
                <a:tc>
                  <a:txBody>
                    <a:bodyPr/>
                    <a:lstStyle/>
                    <a:p>
                      <a:r>
                        <a:rPr lang="en-GB" sz="1100" dirty="0">
                          <a:latin typeface="Arial" panose="020B0604020202020204" pitchFamily="34" charset="0"/>
                          <a:cs typeface="Arial" panose="020B0604020202020204" pitchFamily="34" charset="0"/>
                        </a:rPr>
                        <a:t>82</a:t>
                      </a:r>
                    </a:p>
                  </a:txBody>
                  <a:tcPr/>
                </a:tc>
                <a:tc>
                  <a:txBody>
                    <a:bodyPr/>
                    <a:lstStyle/>
                    <a:p>
                      <a:r>
                        <a:rPr lang="en-GB" sz="1100" i="1" dirty="0">
                          <a:latin typeface="Arial" panose="020B0604020202020204" pitchFamily="34" charset="0"/>
                          <a:cs typeface="Arial" panose="020B0604020202020204" pitchFamily="34" charset="0"/>
                        </a:rPr>
                        <a:t>ATM</a:t>
                      </a:r>
                    </a:p>
                  </a:txBody>
                  <a:tcPr/>
                </a:tc>
                <a:tc>
                  <a:txBody>
                    <a:bodyPr/>
                    <a:lstStyle/>
                    <a:p>
                      <a:r>
                        <a:rPr lang="en-GB" sz="1100" dirty="0">
                          <a:latin typeface="Arial" panose="020B0604020202020204" pitchFamily="34" charset="0"/>
                          <a:cs typeface="Arial" panose="020B0604020202020204" pitchFamily="34" charset="0"/>
                        </a:rPr>
                        <a:t>p.G2891D</a:t>
                      </a:r>
                    </a:p>
                  </a:txBody>
                  <a:tcPr/>
                </a:tc>
                <a:tc>
                  <a:txBody>
                    <a:bodyPr/>
                    <a:lstStyle/>
                    <a:p>
                      <a:r>
                        <a:rPr lang="en-GB" sz="1100" dirty="0">
                          <a:latin typeface="Arial" panose="020B0604020202020204" pitchFamily="34" charset="0"/>
                          <a:cs typeface="Arial" panose="020B0604020202020204" pitchFamily="34" charset="0"/>
                        </a:rPr>
                        <a:t>12%</a:t>
                      </a:r>
                    </a:p>
                  </a:txBody>
                  <a:tcPr/>
                </a:tc>
                <a:tc>
                  <a:txBody>
                    <a:bodyPr/>
                    <a:lstStyle/>
                    <a:p>
                      <a:r>
                        <a:rPr lang="en-GB" sz="1100" dirty="0">
                          <a:latin typeface="Arial" panose="020B0604020202020204" pitchFamily="34" charset="0"/>
                          <a:cs typeface="Arial" panose="020B0604020202020204" pitchFamily="34" charset="0"/>
                        </a:rPr>
                        <a:t>13%</a:t>
                      </a:r>
                    </a:p>
                  </a:txBody>
                  <a:tcPr/>
                </a:tc>
                <a:tc>
                  <a:txBody>
                    <a:bodyPr/>
                    <a:lstStyle/>
                    <a:p>
                      <a:r>
                        <a:rPr lang="en-GB" sz="1100" dirty="0">
                          <a:latin typeface="Arial" panose="020B0604020202020204" pitchFamily="34" charset="0"/>
                          <a:cs typeface="Arial" panose="020B0604020202020204" pitchFamily="34" charset="0"/>
                        </a:rPr>
                        <a:t>Kinase domain</a:t>
                      </a:r>
                    </a:p>
                  </a:txBody>
                  <a:tcPr/>
                </a:tc>
                <a:extLst>
                  <a:ext uri="{0D108BD9-81ED-4DB2-BD59-A6C34878D82A}">
                    <a16:rowId xmlns:a16="http://schemas.microsoft.com/office/drawing/2014/main" val="4140362489"/>
                  </a:ext>
                </a:extLst>
              </a:tr>
              <a:tr h="0">
                <a:tc>
                  <a:txBody>
                    <a:bodyPr/>
                    <a:lstStyle/>
                    <a:p>
                      <a:r>
                        <a:rPr lang="en-GB" sz="1100" dirty="0">
                          <a:latin typeface="Arial" panose="020B0604020202020204" pitchFamily="34" charset="0"/>
                          <a:cs typeface="Arial" panose="020B0604020202020204" pitchFamily="34" charset="0"/>
                        </a:rPr>
                        <a:t>81</a:t>
                      </a:r>
                    </a:p>
                  </a:txBody>
                  <a:tcPr/>
                </a:tc>
                <a:tc>
                  <a:txBody>
                    <a:bodyPr/>
                    <a:lstStyle/>
                    <a:p>
                      <a:r>
                        <a:rPr lang="en-GB" sz="1100" i="1" dirty="0">
                          <a:latin typeface="Arial" panose="020B0604020202020204" pitchFamily="34" charset="0"/>
                          <a:cs typeface="Arial" panose="020B0604020202020204" pitchFamily="34" charset="0"/>
                        </a:rPr>
                        <a:t>ATM</a:t>
                      </a:r>
                    </a:p>
                  </a:txBody>
                  <a:tcPr/>
                </a:tc>
                <a:tc>
                  <a:txBody>
                    <a:bodyPr/>
                    <a:lstStyle/>
                    <a:p>
                      <a:r>
                        <a:rPr lang="en-GB" sz="1100" dirty="0">
                          <a:latin typeface="Arial" panose="020B0604020202020204" pitchFamily="34" charset="0"/>
                          <a:cs typeface="Arial" panose="020B0604020202020204" pitchFamily="34" charset="0"/>
                        </a:rPr>
                        <a:t>c.2921 + 1G&gt;A</a:t>
                      </a:r>
                    </a:p>
                  </a:txBody>
                  <a:tcPr/>
                </a:tc>
                <a:tc>
                  <a:txBody>
                    <a:bodyPr/>
                    <a:lstStyle/>
                    <a:p>
                      <a:r>
                        <a:rPr lang="en-GB" sz="1100" dirty="0">
                          <a:latin typeface="Arial" panose="020B0604020202020204" pitchFamily="34" charset="0"/>
                          <a:cs typeface="Arial" panose="020B0604020202020204" pitchFamily="34" charset="0"/>
                        </a:rPr>
                        <a:t>78%</a:t>
                      </a:r>
                    </a:p>
                  </a:txBody>
                  <a:tcPr/>
                </a:tc>
                <a:tc>
                  <a:txBody>
                    <a:bodyPr/>
                    <a:lstStyle/>
                    <a:p>
                      <a:r>
                        <a:rPr lang="en-GB" sz="1100" dirty="0">
                          <a:latin typeface="Arial" panose="020B0604020202020204" pitchFamily="34" charset="0"/>
                          <a:cs typeface="Arial" panose="020B0604020202020204" pitchFamily="34" charset="0"/>
                        </a:rPr>
                        <a:t>65%</a:t>
                      </a:r>
                    </a:p>
                  </a:txBody>
                  <a:tcPr/>
                </a:tc>
                <a:tc>
                  <a:txBody>
                    <a:bodyPr/>
                    <a:lstStyle/>
                    <a:p>
                      <a:r>
                        <a:rPr lang="en-GB" sz="1100" dirty="0">
                          <a:latin typeface="Arial" panose="020B0604020202020204" pitchFamily="34" charset="0"/>
                          <a:cs typeface="Arial" panose="020B0604020202020204" pitchFamily="34" charset="0"/>
                        </a:rPr>
                        <a:t>Not germline based on tumour testing</a:t>
                      </a:r>
                    </a:p>
                  </a:txBody>
                  <a:tcPr/>
                </a:tc>
                <a:extLst>
                  <a:ext uri="{0D108BD9-81ED-4DB2-BD59-A6C34878D82A}">
                    <a16:rowId xmlns:a16="http://schemas.microsoft.com/office/drawing/2014/main" val="2246216653"/>
                  </a:ext>
                </a:extLst>
              </a:tr>
              <a:tr h="0">
                <a:tc>
                  <a:txBody>
                    <a:bodyPr/>
                    <a:lstStyle/>
                    <a:p>
                      <a:r>
                        <a:rPr lang="en-GB" sz="1100" dirty="0">
                          <a:latin typeface="Arial" panose="020B0604020202020204" pitchFamily="34" charset="0"/>
                          <a:cs typeface="Arial" panose="020B0604020202020204" pitchFamily="34" charset="0"/>
                        </a:rPr>
                        <a:t>87</a:t>
                      </a:r>
                    </a:p>
                  </a:txBody>
                  <a:tcPr/>
                </a:tc>
                <a:tc>
                  <a:txBody>
                    <a:bodyPr/>
                    <a:lstStyle/>
                    <a:p>
                      <a:r>
                        <a:rPr lang="en-GB" sz="1100" i="1" dirty="0">
                          <a:latin typeface="Arial" panose="020B0604020202020204" pitchFamily="34" charset="0"/>
                          <a:cs typeface="Arial" panose="020B0604020202020204" pitchFamily="34" charset="0"/>
                        </a:rPr>
                        <a:t>ATM</a:t>
                      </a:r>
                    </a:p>
                  </a:txBody>
                  <a:tcPr/>
                </a:tc>
                <a:tc>
                  <a:txBody>
                    <a:bodyPr/>
                    <a:lstStyle/>
                    <a:p>
                      <a:r>
                        <a:rPr lang="en-GB" sz="1100" dirty="0">
                          <a:latin typeface="Arial" panose="020B0604020202020204" pitchFamily="34" charset="0"/>
                          <a:cs typeface="Arial" panose="020B0604020202020204" pitchFamily="34" charset="0"/>
                        </a:rPr>
                        <a:t>p.L2492R</a:t>
                      </a:r>
                    </a:p>
                  </a:txBody>
                  <a:tcPr/>
                </a:tc>
                <a:tc>
                  <a:txBody>
                    <a:bodyPr/>
                    <a:lstStyle/>
                    <a:p>
                      <a:r>
                        <a:rPr lang="en-GB" sz="1100" dirty="0">
                          <a:latin typeface="Arial" panose="020B0604020202020204" pitchFamily="34" charset="0"/>
                          <a:cs typeface="Arial" panose="020B0604020202020204" pitchFamily="34" charset="0"/>
                        </a:rPr>
                        <a:t>7%</a:t>
                      </a:r>
                    </a:p>
                  </a:txBody>
                  <a:tcPr/>
                </a:tc>
                <a:tc>
                  <a:txBody>
                    <a:bodyPr/>
                    <a:lstStyle/>
                    <a:p>
                      <a:r>
                        <a:rPr lang="en-GB" sz="1100" dirty="0">
                          <a:latin typeface="Arial" panose="020B0604020202020204" pitchFamily="34" charset="0"/>
                          <a:cs typeface="Arial" panose="020B0604020202020204" pitchFamily="34" charset="0"/>
                        </a:rPr>
                        <a:t>9%</a:t>
                      </a:r>
                    </a:p>
                  </a:txBody>
                  <a:tcPr/>
                </a:tc>
                <a:tc>
                  <a:txBody>
                    <a:bodyPr/>
                    <a:lstStyle/>
                    <a:p>
                      <a:r>
                        <a:rPr lang="en-GB" sz="1100" dirty="0">
                          <a:latin typeface="Arial" panose="020B0604020202020204" pitchFamily="34" charset="0"/>
                          <a:cs typeface="Arial" panose="020B0604020202020204" pitchFamily="34" charset="0"/>
                        </a:rPr>
                        <a:t>CHIP hotspot</a:t>
                      </a:r>
                    </a:p>
                  </a:txBody>
                  <a:tcPr/>
                </a:tc>
                <a:extLst>
                  <a:ext uri="{0D108BD9-81ED-4DB2-BD59-A6C34878D82A}">
                    <a16:rowId xmlns:a16="http://schemas.microsoft.com/office/drawing/2014/main" val="1121032179"/>
                  </a:ext>
                </a:extLst>
              </a:tr>
              <a:tr h="0">
                <a:tc>
                  <a:txBody>
                    <a:bodyPr/>
                    <a:lstStyle/>
                    <a:p>
                      <a:r>
                        <a:rPr lang="en-GB" sz="1100" dirty="0">
                          <a:latin typeface="Arial" panose="020B0604020202020204" pitchFamily="34" charset="0"/>
                          <a:cs typeface="Arial" panose="020B0604020202020204" pitchFamily="34" charset="0"/>
                        </a:rPr>
                        <a:t>76</a:t>
                      </a:r>
                    </a:p>
                  </a:txBody>
                  <a:tcPr/>
                </a:tc>
                <a:tc>
                  <a:txBody>
                    <a:bodyPr/>
                    <a:lstStyle/>
                    <a:p>
                      <a:r>
                        <a:rPr lang="en-GB" sz="1100" i="1" dirty="0">
                          <a:latin typeface="Arial" panose="020B0604020202020204" pitchFamily="34" charset="0"/>
                          <a:cs typeface="Arial" panose="020B0604020202020204" pitchFamily="34" charset="0"/>
                        </a:rPr>
                        <a:t>BRCA2</a:t>
                      </a:r>
                    </a:p>
                  </a:txBody>
                  <a:tcPr/>
                </a:tc>
                <a:tc>
                  <a:txBody>
                    <a:bodyPr/>
                    <a:lstStyle/>
                    <a:p>
                      <a:r>
                        <a:rPr lang="en-GB" sz="1100" dirty="0">
                          <a:latin typeface="Arial" panose="020B0604020202020204" pitchFamily="34" charset="0"/>
                          <a:cs typeface="Arial" panose="020B0604020202020204" pitchFamily="34" charset="0"/>
                        </a:rPr>
                        <a:t>p.T3310Nfs*17</a:t>
                      </a:r>
                    </a:p>
                  </a:txBody>
                  <a:tcPr/>
                </a:tc>
                <a:tc>
                  <a:txBody>
                    <a:bodyPr/>
                    <a:lstStyle/>
                    <a:p>
                      <a:r>
                        <a:rPr lang="en-GB" sz="1100" dirty="0">
                          <a:latin typeface="Arial" panose="020B0604020202020204" pitchFamily="34" charset="0"/>
                          <a:cs typeface="Arial" panose="020B0604020202020204" pitchFamily="34" charset="0"/>
                        </a:rPr>
                        <a:t>3%</a:t>
                      </a:r>
                    </a:p>
                  </a:txBody>
                  <a:tcPr/>
                </a:tc>
                <a:tc>
                  <a:txBody>
                    <a:bodyPr/>
                    <a:lstStyle/>
                    <a:p>
                      <a:r>
                        <a:rPr lang="en-GB" sz="1100" dirty="0">
                          <a:latin typeface="Arial" panose="020B0604020202020204" pitchFamily="34" charset="0"/>
                          <a:cs typeface="Arial" panose="020B0604020202020204" pitchFamily="34" charset="0"/>
                        </a:rPr>
                        <a:t>3%</a:t>
                      </a:r>
                    </a:p>
                  </a:txBody>
                  <a:tcPr/>
                </a:tc>
                <a:tc>
                  <a:txBody>
                    <a:bodyPr/>
                    <a:lstStyle/>
                    <a:p>
                      <a:r>
                        <a:rPr lang="en-GB" sz="1100" dirty="0">
                          <a:latin typeface="Arial" panose="020B0604020202020204" pitchFamily="34" charset="0"/>
                          <a:cs typeface="Arial" panose="020B0604020202020204" pitchFamily="34" charset="0"/>
                        </a:rPr>
                        <a:t>Reported by outside lab, recommending PARPi</a:t>
                      </a:r>
                    </a:p>
                  </a:txBody>
                  <a:tcPr/>
                </a:tc>
                <a:extLst>
                  <a:ext uri="{0D108BD9-81ED-4DB2-BD59-A6C34878D82A}">
                    <a16:rowId xmlns:a16="http://schemas.microsoft.com/office/drawing/2014/main" val="1358295141"/>
                  </a:ext>
                </a:extLst>
              </a:tr>
              <a:tr h="0">
                <a:tc>
                  <a:txBody>
                    <a:bodyPr/>
                    <a:lstStyle/>
                    <a:p>
                      <a:r>
                        <a:rPr lang="en-GB" sz="1100" dirty="0">
                          <a:latin typeface="Arial" panose="020B0604020202020204" pitchFamily="34" charset="0"/>
                          <a:cs typeface="Arial" panose="020B0604020202020204" pitchFamily="34" charset="0"/>
                        </a:rPr>
                        <a:t>74</a:t>
                      </a:r>
                    </a:p>
                  </a:txBody>
                  <a:tcPr/>
                </a:tc>
                <a:tc>
                  <a:txBody>
                    <a:bodyPr/>
                    <a:lstStyle/>
                    <a:p>
                      <a:r>
                        <a:rPr lang="en-GB" sz="1100" i="1" dirty="0">
                          <a:latin typeface="Arial" panose="020B0604020202020204" pitchFamily="34" charset="0"/>
                          <a:cs typeface="Arial" panose="020B0604020202020204" pitchFamily="34" charset="0"/>
                        </a:rPr>
                        <a:t>CHEK2</a:t>
                      </a:r>
                    </a:p>
                  </a:txBody>
                  <a:tcPr/>
                </a:tc>
                <a:tc>
                  <a:txBody>
                    <a:bodyPr/>
                    <a:lstStyle/>
                    <a:p>
                      <a:r>
                        <a:rPr lang="en-GB" sz="1100" dirty="0">
                          <a:latin typeface="Arial" panose="020B0604020202020204" pitchFamily="34" charset="0"/>
                          <a:cs typeface="Arial" panose="020B0604020202020204" pitchFamily="34" charset="0"/>
                        </a:rPr>
                        <a:t>p.P426H</a:t>
                      </a:r>
                    </a:p>
                  </a:txBody>
                  <a:tcPr/>
                </a:tc>
                <a:tc>
                  <a:txBody>
                    <a:bodyPr/>
                    <a:lstStyle/>
                    <a:p>
                      <a:r>
                        <a:rPr lang="en-GB" sz="1100" dirty="0">
                          <a:latin typeface="Arial" panose="020B0604020202020204" pitchFamily="34" charset="0"/>
                          <a:cs typeface="Arial" panose="020B0604020202020204" pitchFamily="34" charset="0"/>
                        </a:rPr>
                        <a:t>19%</a:t>
                      </a:r>
                    </a:p>
                  </a:txBody>
                  <a:tcPr/>
                </a:tc>
                <a:tc>
                  <a:txBody>
                    <a:bodyPr/>
                    <a:lstStyle/>
                    <a:p>
                      <a:r>
                        <a:rPr lang="en-GB" sz="1100" dirty="0">
                          <a:latin typeface="Arial" panose="020B0604020202020204" pitchFamily="34" charset="0"/>
                          <a:cs typeface="Arial" panose="020B0604020202020204" pitchFamily="34" charset="0"/>
                        </a:rPr>
                        <a:t>18%</a:t>
                      </a:r>
                    </a:p>
                  </a:txBody>
                  <a:tcPr/>
                </a:tc>
                <a:tc>
                  <a:txBody>
                    <a:bodyPr/>
                    <a:lstStyle/>
                    <a:p>
                      <a:r>
                        <a:rPr lang="en-GB" sz="1100" dirty="0">
                          <a:latin typeface="Arial" panose="020B0604020202020204" pitchFamily="34" charset="0"/>
                          <a:cs typeface="Arial" panose="020B0604020202020204" pitchFamily="34" charset="0"/>
                        </a:rPr>
                        <a:t>Kinase domain</a:t>
                      </a:r>
                    </a:p>
                  </a:txBody>
                  <a:tcPr/>
                </a:tc>
                <a:extLst>
                  <a:ext uri="{0D108BD9-81ED-4DB2-BD59-A6C34878D82A}">
                    <a16:rowId xmlns:a16="http://schemas.microsoft.com/office/drawing/2014/main" val="1215169406"/>
                  </a:ext>
                </a:extLst>
              </a:tr>
            </a:tbl>
          </a:graphicData>
        </a:graphic>
      </p:graphicFrame>
      <p:sp>
        <p:nvSpPr>
          <p:cNvPr id="121" name="TextBox 120">
            <a:extLst>
              <a:ext uri="{FF2B5EF4-FFF2-40B4-BE49-F238E27FC236}">
                <a16:creationId xmlns:a16="http://schemas.microsoft.com/office/drawing/2014/main" id="{7B9BFF6A-A999-AFAB-DC9F-FF2575DF4B2E}"/>
              </a:ext>
            </a:extLst>
          </p:cNvPr>
          <p:cNvSpPr txBox="1"/>
          <p:nvPr/>
        </p:nvSpPr>
        <p:spPr>
          <a:xfrm>
            <a:off x="609600" y="3819443"/>
            <a:ext cx="5745932" cy="215444"/>
          </a:xfrm>
          <a:prstGeom prst="rect">
            <a:avLst/>
          </a:prstGeom>
          <a:noFill/>
        </p:spPr>
        <p:txBody>
          <a:bodyPr wrap="none" lIns="0" tIns="0" rIns="0" bIns="0" rtlCol="0">
            <a:spAutoFit/>
          </a:bodyPr>
          <a:lstStyle/>
          <a:p>
            <a:r>
              <a:rPr lang="en-GB" sz="1400" b="1" dirty="0">
                <a:solidFill>
                  <a:srgbClr val="505050"/>
                </a:solidFill>
                <a:latin typeface="Arial" panose="020B0604020202020204" pitchFamily="34" charset="0"/>
                <a:ea typeface="Aileron" charset="0"/>
                <a:cs typeface="Arial" panose="020B0604020202020204" pitchFamily="34" charset="0"/>
              </a:rPr>
              <a:t>CHIP clones detected in DNA repair genes used for PARPi eligibility</a:t>
            </a:r>
          </a:p>
        </p:txBody>
      </p:sp>
      <p:sp>
        <p:nvSpPr>
          <p:cNvPr id="122" name="TextBox 121">
            <a:extLst>
              <a:ext uri="{FF2B5EF4-FFF2-40B4-BE49-F238E27FC236}">
                <a16:creationId xmlns:a16="http://schemas.microsoft.com/office/drawing/2014/main" id="{00BEF148-1919-EB69-EE36-BDB31D72382E}"/>
              </a:ext>
            </a:extLst>
          </p:cNvPr>
          <p:cNvSpPr txBox="1"/>
          <p:nvPr/>
        </p:nvSpPr>
        <p:spPr>
          <a:xfrm>
            <a:off x="7655006" y="1341335"/>
            <a:ext cx="1643079" cy="215444"/>
          </a:xfrm>
          <a:prstGeom prst="rect">
            <a:avLst/>
          </a:prstGeom>
          <a:noFill/>
        </p:spPr>
        <p:txBody>
          <a:bodyPr wrap="none" lIns="0" tIns="0" rIns="0" bIns="0" rtlCol="0">
            <a:spAutoFit/>
          </a:bodyPr>
          <a:lstStyle/>
          <a:p>
            <a:pPr algn="ctr"/>
            <a:r>
              <a:rPr lang="en-GB" sz="1400" b="1" dirty="0">
                <a:latin typeface="Arial" panose="020B0604020202020204" pitchFamily="34" charset="0"/>
                <a:ea typeface="Aileron" charset="0"/>
                <a:cs typeface="Arial" panose="020B0604020202020204" pitchFamily="34" charset="0"/>
              </a:rPr>
              <a:t>Prevalence of CHIP</a:t>
            </a:r>
          </a:p>
        </p:txBody>
      </p:sp>
      <p:sp>
        <p:nvSpPr>
          <p:cNvPr id="123" name="Line 90">
            <a:extLst>
              <a:ext uri="{FF2B5EF4-FFF2-40B4-BE49-F238E27FC236}">
                <a16:creationId xmlns:a16="http://schemas.microsoft.com/office/drawing/2014/main" id="{9AD3C5DB-6799-74BC-82F3-975419D992E5}"/>
              </a:ext>
            </a:extLst>
          </p:cNvPr>
          <p:cNvSpPr>
            <a:spLocks noChangeShapeType="1"/>
          </p:cNvSpPr>
          <p:nvPr/>
        </p:nvSpPr>
        <p:spPr bwMode="auto">
          <a:xfrm flipH="1">
            <a:off x="6364465" y="3356992"/>
            <a:ext cx="478609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29" name="TextBox 128">
            <a:extLst>
              <a:ext uri="{FF2B5EF4-FFF2-40B4-BE49-F238E27FC236}">
                <a16:creationId xmlns:a16="http://schemas.microsoft.com/office/drawing/2014/main" id="{C3AD00CF-79F0-BD2B-8D08-B61872BE0891}"/>
              </a:ext>
            </a:extLst>
          </p:cNvPr>
          <p:cNvSpPr txBox="1"/>
          <p:nvPr/>
        </p:nvSpPr>
        <p:spPr>
          <a:xfrm>
            <a:off x="6414218" y="3453470"/>
            <a:ext cx="360676" cy="169277"/>
          </a:xfrm>
          <a:prstGeom prst="rect">
            <a:avLst/>
          </a:prstGeom>
          <a:noFill/>
        </p:spPr>
        <p:txBody>
          <a:bodyPr wrap="none" lIns="0" tIns="0" rIns="0" bIns="0" rtlCol="0">
            <a:spAutoFit/>
          </a:bodyPr>
          <a:lstStyle/>
          <a:p>
            <a:pPr algn="ctr"/>
            <a:r>
              <a:rPr lang="en-GB" sz="1100" dirty="0">
                <a:latin typeface="Arial" panose="020B0604020202020204" pitchFamily="34" charset="0"/>
                <a:ea typeface="Aileron" charset="0"/>
                <a:cs typeface="Arial" panose="020B0604020202020204" pitchFamily="34" charset="0"/>
              </a:rPr>
              <a:t>40-50</a:t>
            </a:r>
          </a:p>
        </p:txBody>
      </p:sp>
      <p:sp>
        <p:nvSpPr>
          <p:cNvPr id="134" name="Line 96">
            <a:extLst>
              <a:ext uri="{FF2B5EF4-FFF2-40B4-BE49-F238E27FC236}">
                <a16:creationId xmlns:a16="http://schemas.microsoft.com/office/drawing/2014/main" id="{9B38CFE9-D000-E968-22F1-F6D4608EF190}"/>
              </a:ext>
            </a:extLst>
          </p:cNvPr>
          <p:cNvSpPr>
            <a:spLocks noChangeShapeType="1"/>
          </p:cNvSpPr>
          <p:nvPr/>
        </p:nvSpPr>
        <p:spPr bwMode="auto">
          <a:xfrm rot="5400000">
            <a:off x="6341259" y="3320992"/>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7" name="Line 96">
            <a:extLst>
              <a:ext uri="{FF2B5EF4-FFF2-40B4-BE49-F238E27FC236}">
                <a16:creationId xmlns:a16="http://schemas.microsoft.com/office/drawing/2014/main" id="{1EC03AFD-6DAF-AC71-D665-50AC2CEEEED5}"/>
              </a:ext>
            </a:extLst>
          </p:cNvPr>
          <p:cNvSpPr>
            <a:spLocks noChangeShapeType="1"/>
          </p:cNvSpPr>
          <p:nvPr/>
        </p:nvSpPr>
        <p:spPr bwMode="auto">
          <a:xfrm>
            <a:off x="6594556" y="33533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8" name="Line 96">
            <a:extLst>
              <a:ext uri="{FF2B5EF4-FFF2-40B4-BE49-F238E27FC236}">
                <a16:creationId xmlns:a16="http://schemas.microsoft.com/office/drawing/2014/main" id="{0F84102C-AA70-DED3-6721-5AECA3AE369E}"/>
              </a:ext>
            </a:extLst>
          </p:cNvPr>
          <p:cNvSpPr>
            <a:spLocks noChangeShapeType="1"/>
          </p:cNvSpPr>
          <p:nvPr/>
        </p:nvSpPr>
        <p:spPr bwMode="auto">
          <a:xfrm>
            <a:off x="6377259" y="1611257"/>
            <a:ext cx="0" cy="1737798"/>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39" name="Line 96">
            <a:extLst>
              <a:ext uri="{FF2B5EF4-FFF2-40B4-BE49-F238E27FC236}">
                <a16:creationId xmlns:a16="http://schemas.microsoft.com/office/drawing/2014/main" id="{B5CA879B-EB30-51C8-5DCF-D3441795801D}"/>
              </a:ext>
            </a:extLst>
          </p:cNvPr>
          <p:cNvSpPr>
            <a:spLocks noChangeShapeType="1"/>
          </p:cNvSpPr>
          <p:nvPr/>
        </p:nvSpPr>
        <p:spPr bwMode="auto">
          <a:xfrm>
            <a:off x="6377259" y="1611257"/>
            <a:ext cx="0" cy="1750497"/>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0" name="TextBox 139">
            <a:extLst>
              <a:ext uri="{FF2B5EF4-FFF2-40B4-BE49-F238E27FC236}">
                <a16:creationId xmlns:a16="http://schemas.microsoft.com/office/drawing/2014/main" id="{85D2D8A4-AFED-F1F1-B87C-84D70EE25C35}"/>
              </a:ext>
            </a:extLst>
          </p:cNvPr>
          <p:cNvSpPr txBox="1"/>
          <p:nvPr/>
        </p:nvSpPr>
        <p:spPr>
          <a:xfrm>
            <a:off x="6176643" y="3258825"/>
            <a:ext cx="84959"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0</a:t>
            </a:r>
          </a:p>
        </p:txBody>
      </p:sp>
      <p:sp>
        <p:nvSpPr>
          <p:cNvPr id="141" name="Line 96">
            <a:extLst>
              <a:ext uri="{FF2B5EF4-FFF2-40B4-BE49-F238E27FC236}">
                <a16:creationId xmlns:a16="http://schemas.microsoft.com/office/drawing/2014/main" id="{AFB33E31-C6ED-8402-5C20-8D89C77BB32E}"/>
              </a:ext>
            </a:extLst>
          </p:cNvPr>
          <p:cNvSpPr>
            <a:spLocks noChangeShapeType="1"/>
          </p:cNvSpPr>
          <p:nvPr/>
        </p:nvSpPr>
        <p:spPr bwMode="auto">
          <a:xfrm rot="5400000">
            <a:off x="6341259" y="288601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2" name="TextBox 141">
            <a:extLst>
              <a:ext uri="{FF2B5EF4-FFF2-40B4-BE49-F238E27FC236}">
                <a16:creationId xmlns:a16="http://schemas.microsoft.com/office/drawing/2014/main" id="{49268853-053C-0E51-7F25-016C6ADEA1D4}"/>
              </a:ext>
            </a:extLst>
          </p:cNvPr>
          <p:cNvSpPr txBox="1"/>
          <p:nvPr/>
        </p:nvSpPr>
        <p:spPr>
          <a:xfrm>
            <a:off x="6091683" y="2823850"/>
            <a:ext cx="169919"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20</a:t>
            </a:r>
          </a:p>
        </p:txBody>
      </p:sp>
      <p:sp>
        <p:nvSpPr>
          <p:cNvPr id="143" name="Line 96">
            <a:extLst>
              <a:ext uri="{FF2B5EF4-FFF2-40B4-BE49-F238E27FC236}">
                <a16:creationId xmlns:a16="http://schemas.microsoft.com/office/drawing/2014/main" id="{89E496DC-2154-C73D-2C9F-5A4FD9BC2762}"/>
              </a:ext>
            </a:extLst>
          </p:cNvPr>
          <p:cNvSpPr>
            <a:spLocks noChangeShapeType="1"/>
          </p:cNvSpPr>
          <p:nvPr/>
        </p:nvSpPr>
        <p:spPr bwMode="auto">
          <a:xfrm rot="5400000">
            <a:off x="6341259" y="244786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4" name="TextBox 143">
            <a:extLst>
              <a:ext uri="{FF2B5EF4-FFF2-40B4-BE49-F238E27FC236}">
                <a16:creationId xmlns:a16="http://schemas.microsoft.com/office/drawing/2014/main" id="{66E1E804-D464-67F4-3AE3-61A8A745C131}"/>
              </a:ext>
            </a:extLst>
          </p:cNvPr>
          <p:cNvSpPr txBox="1"/>
          <p:nvPr/>
        </p:nvSpPr>
        <p:spPr>
          <a:xfrm>
            <a:off x="6091683" y="2385700"/>
            <a:ext cx="169919"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40</a:t>
            </a:r>
          </a:p>
        </p:txBody>
      </p:sp>
      <p:sp>
        <p:nvSpPr>
          <p:cNvPr id="145" name="Line 96">
            <a:extLst>
              <a:ext uri="{FF2B5EF4-FFF2-40B4-BE49-F238E27FC236}">
                <a16:creationId xmlns:a16="http://schemas.microsoft.com/office/drawing/2014/main" id="{D878F108-11AD-4E0C-46C7-00D157EB7472}"/>
              </a:ext>
            </a:extLst>
          </p:cNvPr>
          <p:cNvSpPr>
            <a:spLocks noChangeShapeType="1"/>
          </p:cNvSpPr>
          <p:nvPr/>
        </p:nvSpPr>
        <p:spPr bwMode="auto">
          <a:xfrm rot="5400000">
            <a:off x="6341259" y="2016067"/>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6" name="TextBox 145">
            <a:extLst>
              <a:ext uri="{FF2B5EF4-FFF2-40B4-BE49-F238E27FC236}">
                <a16:creationId xmlns:a16="http://schemas.microsoft.com/office/drawing/2014/main" id="{75CC18AB-8B9B-5DD4-8395-F6E2392DB4B8}"/>
              </a:ext>
            </a:extLst>
          </p:cNvPr>
          <p:cNvSpPr txBox="1"/>
          <p:nvPr/>
        </p:nvSpPr>
        <p:spPr>
          <a:xfrm>
            <a:off x="6091683" y="1953900"/>
            <a:ext cx="169919"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60</a:t>
            </a:r>
          </a:p>
        </p:txBody>
      </p:sp>
      <p:sp>
        <p:nvSpPr>
          <p:cNvPr id="147" name="Line 96">
            <a:extLst>
              <a:ext uri="{FF2B5EF4-FFF2-40B4-BE49-F238E27FC236}">
                <a16:creationId xmlns:a16="http://schemas.microsoft.com/office/drawing/2014/main" id="{6C204393-3479-E224-F847-2D32A3DF31DD}"/>
              </a:ext>
            </a:extLst>
          </p:cNvPr>
          <p:cNvSpPr>
            <a:spLocks noChangeShapeType="1"/>
          </p:cNvSpPr>
          <p:nvPr/>
        </p:nvSpPr>
        <p:spPr bwMode="auto">
          <a:xfrm rot="5400000">
            <a:off x="6341259" y="1581092"/>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48" name="TextBox 147">
            <a:extLst>
              <a:ext uri="{FF2B5EF4-FFF2-40B4-BE49-F238E27FC236}">
                <a16:creationId xmlns:a16="http://schemas.microsoft.com/office/drawing/2014/main" id="{37A8D976-4E8B-A764-6FEC-B192AA233992}"/>
              </a:ext>
            </a:extLst>
          </p:cNvPr>
          <p:cNvSpPr txBox="1"/>
          <p:nvPr/>
        </p:nvSpPr>
        <p:spPr>
          <a:xfrm>
            <a:off x="6091683" y="1518925"/>
            <a:ext cx="169919" cy="184666"/>
          </a:xfrm>
          <a:prstGeom prst="rect">
            <a:avLst/>
          </a:prstGeom>
          <a:noFill/>
        </p:spPr>
        <p:txBody>
          <a:bodyPr wrap="none" lIns="0" tIns="0" rIns="0" bIns="0" rtlCol="0">
            <a:spAutoFit/>
          </a:bodyPr>
          <a:lstStyle/>
          <a:p>
            <a:pPr algn="r"/>
            <a:r>
              <a:rPr lang="en-GB" sz="1200" dirty="0">
                <a:latin typeface="Arial" panose="020B0604020202020204" pitchFamily="34" charset="0"/>
                <a:ea typeface="Aileron" charset="0"/>
                <a:cs typeface="Arial" panose="020B0604020202020204" pitchFamily="34" charset="0"/>
              </a:rPr>
              <a:t>80</a:t>
            </a:r>
          </a:p>
        </p:txBody>
      </p:sp>
      <p:sp>
        <p:nvSpPr>
          <p:cNvPr id="149" name="TextBox 148">
            <a:extLst>
              <a:ext uri="{FF2B5EF4-FFF2-40B4-BE49-F238E27FC236}">
                <a16:creationId xmlns:a16="http://schemas.microsoft.com/office/drawing/2014/main" id="{838A0215-8D83-7666-5EEE-63CD2195DA2C}"/>
              </a:ext>
            </a:extLst>
          </p:cNvPr>
          <p:cNvSpPr txBox="1"/>
          <p:nvPr/>
        </p:nvSpPr>
        <p:spPr>
          <a:xfrm>
            <a:off x="7474668" y="3453470"/>
            <a:ext cx="360676" cy="169277"/>
          </a:xfrm>
          <a:prstGeom prst="rect">
            <a:avLst/>
          </a:prstGeom>
          <a:noFill/>
        </p:spPr>
        <p:txBody>
          <a:bodyPr wrap="none" lIns="0" tIns="0" rIns="0" bIns="0" rtlCol="0">
            <a:spAutoFit/>
          </a:bodyPr>
          <a:lstStyle/>
          <a:p>
            <a:pPr algn="ctr"/>
            <a:r>
              <a:rPr lang="en-GB" sz="1100" dirty="0">
                <a:latin typeface="Arial" panose="020B0604020202020204" pitchFamily="34" charset="0"/>
                <a:ea typeface="Aileron" charset="0"/>
                <a:cs typeface="Arial" panose="020B0604020202020204" pitchFamily="34" charset="0"/>
              </a:rPr>
              <a:t>51-60</a:t>
            </a:r>
          </a:p>
        </p:txBody>
      </p:sp>
      <p:sp>
        <p:nvSpPr>
          <p:cNvPr id="150" name="Line 96">
            <a:extLst>
              <a:ext uri="{FF2B5EF4-FFF2-40B4-BE49-F238E27FC236}">
                <a16:creationId xmlns:a16="http://schemas.microsoft.com/office/drawing/2014/main" id="{CA375CA0-D596-4424-EFA6-D9C0591D1BA5}"/>
              </a:ext>
            </a:extLst>
          </p:cNvPr>
          <p:cNvSpPr>
            <a:spLocks noChangeShapeType="1"/>
          </p:cNvSpPr>
          <p:nvPr/>
        </p:nvSpPr>
        <p:spPr bwMode="auto">
          <a:xfrm>
            <a:off x="7655006" y="33533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1" name="TextBox 150">
            <a:extLst>
              <a:ext uri="{FF2B5EF4-FFF2-40B4-BE49-F238E27FC236}">
                <a16:creationId xmlns:a16="http://schemas.microsoft.com/office/drawing/2014/main" id="{614CB02B-97B7-4FE3-EBD7-60F67D0BE3A7}"/>
              </a:ext>
            </a:extLst>
          </p:cNvPr>
          <p:cNvSpPr txBox="1"/>
          <p:nvPr/>
        </p:nvSpPr>
        <p:spPr>
          <a:xfrm>
            <a:off x="8541468" y="3453470"/>
            <a:ext cx="360676" cy="169277"/>
          </a:xfrm>
          <a:prstGeom prst="rect">
            <a:avLst/>
          </a:prstGeom>
          <a:noFill/>
        </p:spPr>
        <p:txBody>
          <a:bodyPr wrap="none" lIns="0" tIns="0" rIns="0" bIns="0" rtlCol="0">
            <a:spAutoFit/>
          </a:bodyPr>
          <a:lstStyle/>
          <a:p>
            <a:pPr algn="ctr"/>
            <a:r>
              <a:rPr lang="en-GB" sz="1100" dirty="0">
                <a:latin typeface="Arial" panose="020B0604020202020204" pitchFamily="34" charset="0"/>
                <a:ea typeface="Aileron" charset="0"/>
                <a:cs typeface="Arial" panose="020B0604020202020204" pitchFamily="34" charset="0"/>
              </a:rPr>
              <a:t>61-70</a:t>
            </a:r>
          </a:p>
        </p:txBody>
      </p:sp>
      <p:sp>
        <p:nvSpPr>
          <p:cNvPr id="152" name="Line 96">
            <a:extLst>
              <a:ext uri="{FF2B5EF4-FFF2-40B4-BE49-F238E27FC236}">
                <a16:creationId xmlns:a16="http://schemas.microsoft.com/office/drawing/2014/main" id="{BD8573F3-DC1A-BE8E-D54E-26B95A552E3C}"/>
              </a:ext>
            </a:extLst>
          </p:cNvPr>
          <p:cNvSpPr>
            <a:spLocks noChangeShapeType="1"/>
          </p:cNvSpPr>
          <p:nvPr/>
        </p:nvSpPr>
        <p:spPr bwMode="auto">
          <a:xfrm>
            <a:off x="8721806" y="33533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3" name="TextBox 152">
            <a:extLst>
              <a:ext uri="{FF2B5EF4-FFF2-40B4-BE49-F238E27FC236}">
                <a16:creationId xmlns:a16="http://schemas.microsoft.com/office/drawing/2014/main" id="{8F72EDB3-3527-267A-B287-2751A3628B05}"/>
              </a:ext>
            </a:extLst>
          </p:cNvPr>
          <p:cNvSpPr txBox="1"/>
          <p:nvPr/>
        </p:nvSpPr>
        <p:spPr>
          <a:xfrm>
            <a:off x="9598743" y="3453470"/>
            <a:ext cx="360676" cy="169277"/>
          </a:xfrm>
          <a:prstGeom prst="rect">
            <a:avLst/>
          </a:prstGeom>
          <a:noFill/>
        </p:spPr>
        <p:txBody>
          <a:bodyPr wrap="none" lIns="0" tIns="0" rIns="0" bIns="0" rtlCol="0">
            <a:spAutoFit/>
          </a:bodyPr>
          <a:lstStyle/>
          <a:p>
            <a:pPr algn="ctr"/>
            <a:r>
              <a:rPr lang="en-GB" sz="1100" dirty="0">
                <a:latin typeface="Arial" panose="020B0604020202020204" pitchFamily="34" charset="0"/>
                <a:ea typeface="Aileron" charset="0"/>
                <a:cs typeface="Arial" panose="020B0604020202020204" pitchFamily="34" charset="0"/>
              </a:rPr>
              <a:t>71-80</a:t>
            </a:r>
          </a:p>
        </p:txBody>
      </p:sp>
      <p:sp>
        <p:nvSpPr>
          <p:cNvPr id="154" name="Line 96">
            <a:extLst>
              <a:ext uri="{FF2B5EF4-FFF2-40B4-BE49-F238E27FC236}">
                <a16:creationId xmlns:a16="http://schemas.microsoft.com/office/drawing/2014/main" id="{F83B5264-8F04-9AA5-DAEE-D365A942258A}"/>
              </a:ext>
            </a:extLst>
          </p:cNvPr>
          <p:cNvSpPr>
            <a:spLocks noChangeShapeType="1"/>
          </p:cNvSpPr>
          <p:nvPr/>
        </p:nvSpPr>
        <p:spPr bwMode="auto">
          <a:xfrm>
            <a:off x="9779081" y="33533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5" name="TextBox 154">
            <a:extLst>
              <a:ext uri="{FF2B5EF4-FFF2-40B4-BE49-F238E27FC236}">
                <a16:creationId xmlns:a16="http://schemas.microsoft.com/office/drawing/2014/main" id="{A8958109-411F-2A31-73CB-9BAC522D7C69}"/>
              </a:ext>
            </a:extLst>
          </p:cNvPr>
          <p:cNvSpPr txBox="1"/>
          <p:nvPr/>
        </p:nvSpPr>
        <p:spPr>
          <a:xfrm>
            <a:off x="10662368" y="3453470"/>
            <a:ext cx="360676" cy="169277"/>
          </a:xfrm>
          <a:prstGeom prst="rect">
            <a:avLst/>
          </a:prstGeom>
          <a:noFill/>
        </p:spPr>
        <p:txBody>
          <a:bodyPr wrap="none" lIns="0" tIns="0" rIns="0" bIns="0" rtlCol="0">
            <a:spAutoFit/>
          </a:bodyPr>
          <a:lstStyle/>
          <a:p>
            <a:pPr algn="ctr"/>
            <a:r>
              <a:rPr lang="en-GB" sz="1100" dirty="0">
                <a:latin typeface="Arial" panose="020B0604020202020204" pitchFamily="34" charset="0"/>
                <a:ea typeface="Aileron" charset="0"/>
                <a:cs typeface="Arial" panose="020B0604020202020204" pitchFamily="34" charset="0"/>
              </a:rPr>
              <a:t>81-90</a:t>
            </a:r>
          </a:p>
        </p:txBody>
      </p:sp>
      <p:sp>
        <p:nvSpPr>
          <p:cNvPr id="156" name="Line 96">
            <a:extLst>
              <a:ext uri="{FF2B5EF4-FFF2-40B4-BE49-F238E27FC236}">
                <a16:creationId xmlns:a16="http://schemas.microsoft.com/office/drawing/2014/main" id="{2D3E63FC-DFB8-E076-60F1-A886FBB40401}"/>
              </a:ext>
            </a:extLst>
          </p:cNvPr>
          <p:cNvSpPr>
            <a:spLocks noChangeShapeType="1"/>
          </p:cNvSpPr>
          <p:nvPr/>
        </p:nvSpPr>
        <p:spPr bwMode="auto">
          <a:xfrm>
            <a:off x="10842706" y="3353315"/>
            <a:ext cx="0" cy="720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dirty="0">
              <a:ln>
                <a:noFill/>
              </a:ln>
              <a:solidFill>
                <a:prstClr val="black"/>
              </a:solidFill>
              <a:effectLst/>
              <a:uLnTx/>
              <a:uFillTx/>
              <a:latin typeface="Arial" panose="020B0604020202020204"/>
              <a:ea typeface="+mn-ea"/>
              <a:cs typeface="+mn-cs"/>
            </a:endParaRPr>
          </a:p>
        </p:txBody>
      </p:sp>
      <p:sp>
        <p:nvSpPr>
          <p:cNvPr id="157" name="TextBox 156">
            <a:extLst>
              <a:ext uri="{FF2B5EF4-FFF2-40B4-BE49-F238E27FC236}">
                <a16:creationId xmlns:a16="http://schemas.microsoft.com/office/drawing/2014/main" id="{7BB2C1F2-8B55-E5AC-CD26-D391D24A8DDA}"/>
              </a:ext>
            </a:extLst>
          </p:cNvPr>
          <p:cNvSpPr txBox="1"/>
          <p:nvPr/>
        </p:nvSpPr>
        <p:spPr>
          <a:xfrm>
            <a:off x="8343371" y="3566133"/>
            <a:ext cx="750205" cy="184666"/>
          </a:xfrm>
          <a:prstGeom prst="rect">
            <a:avLst/>
          </a:prstGeom>
          <a:noFill/>
        </p:spPr>
        <p:txBody>
          <a:bodyPr wrap="none" lIns="0" tIns="0" rIns="0" bIns="0" rtlCol="0">
            <a:spAutoFit/>
          </a:bodyPr>
          <a:lstStyle/>
          <a:p>
            <a:pPr algn="ctr"/>
            <a:r>
              <a:rPr lang="en-GB" sz="1200" b="1" dirty="0">
                <a:latin typeface="Arial" panose="020B0604020202020204" pitchFamily="34" charset="0"/>
                <a:ea typeface="Aileron" charset="0"/>
                <a:cs typeface="Arial" panose="020B0604020202020204" pitchFamily="34" charset="0"/>
              </a:rPr>
              <a:t>Age (year)</a:t>
            </a:r>
          </a:p>
        </p:txBody>
      </p:sp>
      <p:sp>
        <p:nvSpPr>
          <p:cNvPr id="158" name="TextBox 157">
            <a:extLst>
              <a:ext uri="{FF2B5EF4-FFF2-40B4-BE49-F238E27FC236}">
                <a16:creationId xmlns:a16="http://schemas.microsoft.com/office/drawing/2014/main" id="{5CE4C0FE-B134-1034-8EF1-DA2C57644828}"/>
              </a:ext>
            </a:extLst>
          </p:cNvPr>
          <p:cNvSpPr txBox="1"/>
          <p:nvPr/>
        </p:nvSpPr>
        <p:spPr>
          <a:xfrm rot="16200000">
            <a:off x="5554969" y="2408287"/>
            <a:ext cx="646459" cy="184666"/>
          </a:xfrm>
          <a:prstGeom prst="rect">
            <a:avLst/>
          </a:prstGeom>
          <a:noFill/>
        </p:spPr>
        <p:txBody>
          <a:bodyPr wrap="none" lIns="0" tIns="0" rIns="0" bIns="0" rtlCol="0">
            <a:spAutoFit/>
          </a:bodyPr>
          <a:lstStyle/>
          <a:p>
            <a:pPr algn="ctr"/>
            <a:r>
              <a:rPr lang="en-GB" sz="1200" b="1" dirty="0">
                <a:latin typeface="Arial" panose="020B0604020202020204" pitchFamily="34" charset="0"/>
                <a:ea typeface="Aileron" charset="0"/>
                <a:cs typeface="Arial" panose="020B0604020202020204" pitchFamily="34" charset="0"/>
              </a:rPr>
              <a:t>CHIP (%)</a:t>
            </a:r>
          </a:p>
        </p:txBody>
      </p:sp>
      <p:sp>
        <p:nvSpPr>
          <p:cNvPr id="159" name="TextBox 158">
            <a:extLst>
              <a:ext uri="{FF2B5EF4-FFF2-40B4-BE49-F238E27FC236}">
                <a16:creationId xmlns:a16="http://schemas.microsoft.com/office/drawing/2014/main" id="{AC788710-33A7-4A54-8BCB-635086457771}"/>
              </a:ext>
            </a:extLst>
          </p:cNvPr>
          <p:cNvSpPr txBox="1"/>
          <p:nvPr/>
        </p:nvSpPr>
        <p:spPr>
          <a:xfrm>
            <a:off x="6678434" y="1747703"/>
            <a:ext cx="695703" cy="184666"/>
          </a:xfrm>
          <a:prstGeom prst="rect">
            <a:avLst/>
          </a:prstGeom>
          <a:noFill/>
        </p:spPr>
        <p:txBody>
          <a:bodyPr wrap="none" lIns="0" tIns="0" rIns="0" bIns="0" rtlCol="0">
            <a:spAutoFit/>
          </a:bodyPr>
          <a:lstStyle/>
          <a:p>
            <a:r>
              <a:rPr lang="en-GB" sz="1200" i="1" dirty="0">
                <a:latin typeface="Arial" panose="020B0604020202020204" pitchFamily="34" charset="0"/>
                <a:ea typeface="Aileron" charset="0"/>
                <a:cs typeface="Arial" panose="020B0604020202020204" pitchFamily="34" charset="0"/>
              </a:rPr>
              <a:t>r</a:t>
            </a:r>
            <a:r>
              <a:rPr lang="en-GB" sz="1200" dirty="0">
                <a:latin typeface="Arial" panose="020B0604020202020204" pitchFamily="34" charset="0"/>
                <a:ea typeface="Aileron" charset="0"/>
                <a:cs typeface="Arial" panose="020B0604020202020204" pitchFamily="34" charset="0"/>
              </a:rPr>
              <a:t>2 = 0.821</a:t>
            </a:r>
          </a:p>
        </p:txBody>
      </p:sp>
      <p:sp>
        <p:nvSpPr>
          <p:cNvPr id="160" name="Freeform 159">
            <a:extLst>
              <a:ext uri="{FF2B5EF4-FFF2-40B4-BE49-F238E27FC236}">
                <a16:creationId xmlns:a16="http://schemas.microsoft.com/office/drawing/2014/main" id="{89018149-1396-ACFC-3284-C77383B88BBF}"/>
              </a:ext>
            </a:extLst>
          </p:cNvPr>
          <p:cNvSpPr/>
          <p:nvPr/>
        </p:nvSpPr>
        <p:spPr>
          <a:xfrm>
            <a:off x="6602064" y="1885950"/>
            <a:ext cx="4241800" cy="1441450"/>
          </a:xfrm>
          <a:custGeom>
            <a:avLst/>
            <a:gdLst>
              <a:gd name="connsiteX0" fmla="*/ 0 w 4241800"/>
              <a:gd name="connsiteY0" fmla="*/ 1441450 h 1441450"/>
              <a:gd name="connsiteX1" fmla="*/ 1063625 w 4241800"/>
              <a:gd name="connsiteY1" fmla="*/ 1212850 h 1441450"/>
              <a:gd name="connsiteX2" fmla="*/ 2120900 w 4241800"/>
              <a:gd name="connsiteY2" fmla="*/ 1339850 h 1441450"/>
              <a:gd name="connsiteX3" fmla="*/ 3181350 w 4241800"/>
              <a:gd name="connsiteY3" fmla="*/ 1041400 h 1441450"/>
              <a:gd name="connsiteX4" fmla="*/ 4241800 w 4241800"/>
              <a:gd name="connsiteY4" fmla="*/ 0 h 144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1800" h="1441450">
                <a:moveTo>
                  <a:pt x="0" y="1441450"/>
                </a:moveTo>
                <a:lnTo>
                  <a:pt x="1063625" y="1212850"/>
                </a:lnTo>
                <a:lnTo>
                  <a:pt x="2120900" y="1339850"/>
                </a:lnTo>
                <a:lnTo>
                  <a:pt x="3181350" y="1041400"/>
                </a:lnTo>
                <a:lnTo>
                  <a:pt x="4241800" y="0"/>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1" name="Freeform 160">
            <a:extLst>
              <a:ext uri="{FF2B5EF4-FFF2-40B4-BE49-F238E27FC236}">
                <a16:creationId xmlns:a16="http://schemas.microsoft.com/office/drawing/2014/main" id="{9068B898-5D4B-25D7-C9AA-89D2EAF25E0A}"/>
              </a:ext>
            </a:extLst>
          </p:cNvPr>
          <p:cNvSpPr/>
          <p:nvPr/>
        </p:nvSpPr>
        <p:spPr>
          <a:xfrm>
            <a:off x="6605239" y="2054225"/>
            <a:ext cx="4241800" cy="1273175"/>
          </a:xfrm>
          <a:custGeom>
            <a:avLst/>
            <a:gdLst>
              <a:gd name="connsiteX0" fmla="*/ 4241800 w 4241800"/>
              <a:gd name="connsiteY0" fmla="*/ 0 h 1273175"/>
              <a:gd name="connsiteX1" fmla="*/ 4060825 w 4241800"/>
              <a:gd name="connsiteY1" fmla="*/ 187325 h 1273175"/>
              <a:gd name="connsiteX2" fmla="*/ 3829050 w 4241800"/>
              <a:gd name="connsiteY2" fmla="*/ 390525 h 1273175"/>
              <a:gd name="connsiteX3" fmla="*/ 3609975 w 4241800"/>
              <a:gd name="connsiteY3" fmla="*/ 546100 h 1273175"/>
              <a:gd name="connsiteX4" fmla="*/ 3362325 w 4241800"/>
              <a:gd name="connsiteY4" fmla="*/ 685800 h 1273175"/>
              <a:gd name="connsiteX5" fmla="*/ 2974975 w 4241800"/>
              <a:gd name="connsiteY5" fmla="*/ 860425 h 1273175"/>
              <a:gd name="connsiteX6" fmla="*/ 2641600 w 4241800"/>
              <a:gd name="connsiteY6" fmla="*/ 968375 h 1273175"/>
              <a:gd name="connsiteX7" fmla="*/ 2330450 w 4241800"/>
              <a:gd name="connsiteY7" fmla="*/ 1050925 h 1273175"/>
              <a:gd name="connsiteX8" fmla="*/ 1857375 w 4241800"/>
              <a:gd name="connsiteY8" fmla="*/ 1133475 h 1273175"/>
              <a:gd name="connsiteX9" fmla="*/ 1387475 w 4241800"/>
              <a:gd name="connsiteY9" fmla="*/ 1190625 h 1273175"/>
              <a:gd name="connsiteX10" fmla="*/ 787400 w 4241800"/>
              <a:gd name="connsiteY10" fmla="*/ 1235075 h 1273175"/>
              <a:gd name="connsiteX11" fmla="*/ 0 w 4241800"/>
              <a:gd name="connsiteY11" fmla="*/ 1273175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1800" h="1273175">
                <a:moveTo>
                  <a:pt x="4241800" y="0"/>
                </a:moveTo>
                <a:lnTo>
                  <a:pt x="4060825" y="187325"/>
                </a:lnTo>
                <a:lnTo>
                  <a:pt x="3829050" y="390525"/>
                </a:lnTo>
                <a:lnTo>
                  <a:pt x="3609975" y="546100"/>
                </a:lnTo>
                <a:lnTo>
                  <a:pt x="3362325" y="685800"/>
                </a:lnTo>
                <a:lnTo>
                  <a:pt x="2974975" y="860425"/>
                </a:lnTo>
                <a:lnTo>
                  <a:pt x="2641600" y="968375"/>
                </a:lnTo>
                <a:lnTo>
                  <a:pt x="2330450" y="1050925"/>
                </a:lnTo>
                <a:lnTo>
                  <a:pt x="1857375" y="1133475"/>
                </a:lnTo>
                <a:lnTo>
                  <a:pt x="1387475" y="1190625"/>
                </a:lnTo>
                <a:lnTo>
                  <a:pt x="787400" y="1235075"/>
                </a:lnTo>
                <a:lnTo>
                  <a:pt x="0" y="1273175"/>
                </a:lnTo>
              </a:path>
            </a:pathLst>
          </a:custGeom>
          <a:noFill/>
          <a:ln w="1905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9744683"/>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F58CC-34DE-2FA9-886E-E7893351359F}"/>
              </a:ext>
            </a:extLst>
          </p:cNvPr>
          <p:cNvSpPr>
            <a:spLocks noGrp="1"/>
          </p:cNvSpPr>
          <p:nvPr>
            <p:ph type="sldNum" sz="quarter" idx="4"/>
          </p:nvPr>
        </p:nvSpPr>
        <p:spPr/>
        <p:txBody>
          <a:bodyPr/>
          <a:lstStyle/>
          <a:p>
            <a:fld id="{FCE43C0F-8A7B-3A4B-9DB5-B3472E36E833}" type="slidenum">
              <a:rPr lang="en-GB" smtClean="0"/>
              <a:pPr/>
              <a:t>79</a:t>
            </a:fld>
            <a:endParaRPr lang="en-GB" dirty="0"/>
          </a:p>
        </p:txBody>
      </p:sp>
      <p:sp>
        <p:nvSpPr>
          <p:cNvPr id="5" name="Content Placeholder 4">
            <a:extLst>
              <a:ext uri="{FF2B5EF4-FFF2-40B4-BE49-F238E27FC236}">
                <a16:creationId xmlns:a16="http://schemas.microsoft.com/office/drawing/2014/main" id="{FF0274DD-791E-E8D5-41E7-7CC7CF7BCF2C}"/>
              </a:ext>
            </a:extLst>
          </p:cNvPr>
          <p:cNvSpPr>
            <a:spLocks noGrp="1"/>
          </p:cNvSpPr>
          <p:nvPr>
            <p:ph sz="quarter" idx="15"/>
          </p:nvPr>
        </p:nvSpPr>
        <p:spPr>
          <a:xfrm>
            <a:off x="620183" y="6309320"/>
            <a:ext cx="10180339" cy="365125"/>
          </a:xfrm>
        </p:spPr>
        <p:txBody>
          <a:bodyPr/>
          <a:lstStyle/>
          <a:p>
            <a:r>
              <a:rPr lang="en-GB" dirty="0"/>
              <a:t>ctDNA, circulating tumour DNA; MMR, mismatch repair; MSI, microsatellite instability; PSA, prostate specific antigen</a:t>
            </a:r>
          </a:p>
          <a:p>
            <a:r>
              <a:rPr lang="en-GB" dirty="0">
                <a:hlinkClick r:id="rId3"/>
              </a:rPr>
              <a:t>https://www.nccn.org/professionals/physician_gls/pdf/prostate.pdf</a:t>
            </a:r>
            <a:r>
              <a:rPr lang="en-GB" dirty="0"/>
              <a:t>. Accessed 14-Mar-2024</a:t>
            </a:r>
          </a:p>
        </p:txBody>
      </p:sp>
      <p:pic>
        <p:nvPicPr>
          <p:cNvPr id="7" name="Picture 6">
            <a:extLst>
              <a:ext uri="{FF2B5EF4-FFF2-40B4-BE49-F238E27FC236}">
                <a16:creationId xmlns:a16="http://schemas.microsoft.com/office/drawing/2014/main" id="{8862F660-45E3-96FC-30B9-95933C84CA71}"/>
              </a:ext>
            </a:extLst>
          </p:cNvPr>
          <p:cNvPicPr>
            <a:picLocks noChangeAspect="1"/>
          </p:cNvPicPr>
          <p:nvPr/>
        </p:nvPicPr>
        <p:blipFill>
          <a:blip r:embed="rId4"/>
          <a:stretch>
            <a:fillRect/>
          </a:stretch>
        </p:blipFill>
        <p:spPr>
          <a:xfrm>
            <a:off x="609600" y="208800"/>
            <a:ext cx="7267575" cy="914400"/>
          </a:xfrm>
          <a:prstGeom prst="rect">
            <a:avLst/>
          </a:prstGeom>
        </p:spPr>
      </p:pic>
      <p:pic>
        <p:nvPicPr>
          <p:cNvPr id="3" name="Picture 2">
            <a:extLst>
              <a:ext uri="{FF2B5EF4-FFF2-40B4-BE49-F238E27FC236}">
                <a16:creationId xmlns:a16="http://schemas.microsoft.com/office/drawing/2014/main" id="{C80C166F-D993-2726-5B7C-18DC03E9D427}"/>
              </a:ext>
            </a:extLst>
          </p:cNvPr>
          <p:cNvPicPr>
            <a:picLocks noChangeAspect="1"/>
          </p:cNvPicPr>
          <p:nvPr/>
        </p:nvPicPr>
        <p:blipFill rotWithShape="1">
          <a:blip r:embed="rId5"/>
          <a:srcRect t="63678"/>
          <a:stretch/>
        </p:blipFill>
        <p:spPr>
          <a:xfrm>
            <a:off x="336664" y="1844824"/>
            <a:ext cx="11327352" cy="2304256"/>
          </a:xfrm>
          <a:prstGeom prst="rect">
            <a:avLst/>
          </a:prstGeom>
        </p:spPr>
      </p:pic>
      <p:cxnSp>
        <p:nvCxnSpPr>
          <p:cNvPr id="10" name="Straight Connector 9">
            <a:extLst>
              <a:ext uri="{FF2B5EF4-FFF2-40B4-BE49-F238E27FC236}">
                <a16:creationId xmlns:a16="http://schemas.microsoft.com/office/drawing/2014/main" id="{B5848AF6-3752-A5A7-31B4-CB7071D967BF}"/>
              </a:ext>
            </a:extLst>
          </p:cNvPr>
          <p:cNvCxnSpPr>
            <a:cxnSpLocks/>
          </p:cNvCxnSpPr>
          <p:nvPr/>
        </p:nvCxnSpPr>
        <p:spPr>
          <a:xfrm>
            <a:off x="3215680" y="2204864"/>
            <a:ext cx="4752528"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19341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615061224"/>
              </p:ext>
            </p:extLst>
          </p:nvPr>
        </p:nvGraphicFramePr>
        <p:xfrm>
          <a:off x="119336" y="2708920"/>
          <a:ext cx="4265283" cy="2835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Google Shape;379;p8"/>
          <p:cNvSpPr/>
          <p:nvPr/>
        </p:nvSpPr>
        <p:spPr>
          <a:xfrm>
            <a:off x="705850" y="2724484"/>
            <a:ext cx="579082" cy="579082"/>
          </a:xfrm>
          <a:prstGeom prst="ellipse">
            <a:avLst/>
          </a:prstGeom>
          <a:solidFill>
            <a:schemeClr val="bg1"/>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dirty="0"/>
          </a:p>
        </p:txBody>
      </p:sp>
      <p:sp>
        <p:nvSpPr>
          <p:cNvPr id="18" name="Gráfico 4" descr="Pulmones con relleno sólido">
            <a:extLst>
              <a:ext uri="{FF2B5EF4-FFF2-40B4-BE49-F238E27FC236}">
                <a16:creationId xmlns:a16="http://schemas.microsoft.com/office/drawing/2014/main" id="{47CD9B64-0148-48F3-BBDC-5E5AC363B29F}"/>
              </a:ext>
            </a:extLst>
          </p:cNvPr>
          <p:cNvSpPr>
            <a:spLocks/>
          </p:cNvSpPr>
          <p:nvPr/>
        </p:nvSpPr>
        <p:spPr bwMode="auto">
          <a:xfrm>
            <a:off x="783629" y="2778221"/>
            <a:ext cx="423524" cy="402600"/>
          </a:xfrm>
          <a:custGeom>
            <a:avLst/>
            <a:gdLst>
              <a:gd name="T0" fmla="*/ 466051 w 762010"/>
              <a:gd name="T1" fmla="*/ 99265 h 741140"/>
              <a:gd name="T2" fmla="*/ 431952 w 762010"/>
              <a:gd name="T3" fmla="*/ 219123 h 741140"/>
              <a:gd name="T4" fmla="*/ 419095 w 762010"/>
              <a:gd name="T5" fmla="*/ 0 h 741140"/>
              <a:gd name="T6" fmla="*/ 400045 w 762010"/>
              <a:gd name="T7" fmla="*/ 18980 h 741140"/>
              <a:gd name="T8" fmla="*/ 361945 w 762010"/>
              <a:gd name="T9" fmla="*/ 0 h 741140"/>
              <a:gd name="T10" fmla="*/ 342896 w 762010"/>
              <a:gd name="T11" fmla="*/ 189799 h 741140"/>
              <a:gd name="T12" fmla="*/ 311084 w 762010"/>
              <a:gd name="T13" fmla="*/ 209444 h 741140"/>
              <a:gd name="T14" fmla="*/ 242410 w 762010"/>
              <a:gd name="T15" fmla="*/ 94900 h 741140"/>
              <a:gd name="T16" fmla="*/ 59915 w 762010"/>
              <a:gd name="T17" fmla="*/ 722565 h 741140"/>
              <a:gd name="T18" fmla="*/ 297749 w 762010"/>
              <a:gd name="T19" fmla="*/ 600050 h 741140"/>
              <a:gd name="T20" fmla="*/ 380995 w 762010"/>
              <a:gd name="T21" fmla="*/ 334615 h 741140"/>
              <a:gd name="T22" fmla="*/ 464242 w 762010"/>
              <a:gd name="T23" fmla="*/ 600050 h 741140"/>
              <a:gd name="T24" fmla="*/ 702075 w 762010"/>
              <a:gd name="T25" fmla="*/ 722565 h 741140"/>
              <a:gd name="T26" fmla="*/ 519580 w 762010"/>
              <a:gd name="T27" fmla="*/ 94900 h 741140"/>
              <a:gd name="T28" fmla="*/ 400045 w 762010"/>
              <a:gd name="T29" fmla="*/ 37960 h 741140"/>
              <a:gd name="T30" fmla="*/ 361945 w 762010"/>
              <a:gd name="T31" fmla="*/ 56940 h 741140"/>
              <a:gd name="T32" fmla="*/ 361945 w 762010"/>
              <a:gd name="T33" fmla="*/ 75920 h 741140"/>
              <a:gd name="T34" fmla="*/ 400045 w 762010"/>
              <a:gd name="T35" fmla="*/ 94900 h 741140"/>
              <a:gd name="T36" fmla="*/ 361945 w 762010"/>
              <a:gd name="T37" fmla="*/ 75920 h 741140"/>
              <a:gd name="T38" fmla="*/ 400045 w 762010"/>
              <a:gd name="T39" fmla="*/ 113879 h 741140"/>
              <a:gd name="T40" fmla="*/ 361945 w 762010"/>
              <a:gd name="T41" fmla="*/ 132859 h 741140"/>
              <a:gd name="T42" fmla="*/ 361945 w 762010"/>
              <a:gd name="T43" fmla="*/ 151839 h 741140"/>
              <a:gd name="T44" fmla="*/ 400045 w 762010"/>
              <a:gd name="T45" fmla="*/ 170819 h 741140"/>
              <a:gd name="T46" fmla="*/ 361945 w 762010"/>
              <a:gd name="T47" fmla="*/ 151839 h 741140"/>
              <a:gd name="T48" fmla="*/ 654164 w 762010"/>
              <a:gd name="T49" fmla="*/ 480856 h 741140"/>
              <a:gd name="T50" fmla="*/ 682010 w 762010"/>
              <a:gd name="T51" fmla="*/ 533206 h 741140"/>
              <a:gd name="T52" fmla="*/ 638164 w 762010"/>
              <a:gd name="T53" fmla="*/ 522801 h 741140"/>
              <a:gd name="T54" fmla="*/ 598064 w 762010"/>
              <a:gd name="T55" fmla="*/ 431223 h 741140"/>
              <a:gd name="T56" fmla="*/ 588729 w 762010"/>
              <a:gd name="T57" fmla="*/ 484652 h 741140"/>
              <a:gd name="T58" fmla="*/ 552060 w 762010"/>
              <a:gd name="T59" fmla="*/ 492623 h 741140"/>
              <a:gd name="T60" fmla="*/ 579014 w 762010"/>
              <a:gd name="T61" fmla="*/ 388234 h 741140"/>
              <a:gd name="T62" fmla="*/ 525009 w 762010"/>
              <a:gd name="T63" fmla="*/ 382065 h 741140"/>
              <a:gd name="T64" fmla="*/ 499052 w 762010"/>
              <a:gd name="T65" fmla="*/ 423937 h 741140"/>
              <a:gd name="T66" fmla="*/ 485863 w 762010"/>
              <a:gd name="T67" fmla="*/ 394593 h 741140"/>
              <a:gd name="T68" fmla="*/ 447763 w 762010"/>
              <a:gd name="T69" fmla="*/ 297796 h 741140"/>
              <a:gd name="T70" fmla="*/ 380995 w 762010"/>
              <a:gd name="T71" fmla="*/ 267142 h 741140"/>
              <a:gd name="T72" fmla="*/ 313560 w 762010"/>
              <a:gd name="T73" fmla="*/ 297319 h 741140"/>
              <a:gd name="T74" fmla="*/ 275460 w 762010"/>
              <a:gd name="T75" fmla="*/ 348661 h 741140"/>
              <a:gd name="T76" fmla="*/ 270031 w 762010"/>
              <a:gd name="T77" fmla="*/ 419456 h 741140"/>
              <a:gd name="T78" fmla="*/ 239172 w 762010"/>
              <a:gd name="T79" fmla="*/ 408068 h 741140"/>
              <a:gd name="T80" fmla="*/ 182595 w 762010"/>
              <a:gd name="T81" fmla="*/ 387380 h 741140"/>
              <a:gd name="T82" fmla="*/ 211168 w 762010"/>
              <a:gd name="T83" fmla="*/ 475351 h 741140"/>
              <a:gd name="T84" fmla="*/ 184651 w 762010"/>
              <a:gd name="T85" fmla="*/ 502965 h 741140"/>
              <a:gd name="T86" fmla="*/ 172975 w 762010"/>
              <a:gd name="T87" fmla="*/ 463679 h 741140"/>
              <a:gd name="T88" fmla="*/ 131160 w 762010"/>
              <a:gd name="T89" fmla="*/ 514450 h 741140"/>
              <a:gd name="T90" fmla="*/ 107159 w 762010"/>
              <a:gd name="T91" fmla="*/ 482943 h 741140"/>
              <a:gd name="T92" fmla="*/ 133351 w 762010"/>
              <a:gd name="T93" fmla="*/ 402563 h 741140"/>
              <a:gd name="T94" fmla="*/ 111636 w 762010"/>
              <a:gd name="T95" fmla="*/ 352646 h 741140"/>
              <a:gd name="T96" fmla="*/ 80870 w 762010"/>
              <a:gd name="T97" fmla="*/ 330156 h 741140"/>
              <a:gd name="T98" fmla="*/ 220503 w 762010"/>
              <a:gd name="T99" fmla="*/ 295801 h 741140"/>
              <a:gd name="T100" fmla="*/ 198405 w 762010"/>
              <a:gd name="T101" fmla="*/ 196063 h 741140"/>
              <a:gd name="T102" fmla="*/ 225646 w 762010"/>
              <a:gd name="T103" fmla="*/ 221876 h 741140"/>
              <a:gd name="T104" fmla="*/ 304130 w 762010"/>
              <a:gd name="T105" fmla="*/ 260498 h 741140"/>
              <a:gd name="T106" fmla="*/ 361945 w 762010"/>
              <a:gd name="T107" fmla="*/ 226146 h 741140"/>
              <a:gd name="T108" fmla="*/ 400045 w 762010"/>
              <a:gd name="T109" fmla="*/ 189799 h 741140"/>
              <a:gd name="T110" fmla="*/ 419095 w 762010"/>
              <a:gd name="T111" fmla="*/ 248257 h 741140"/>
              <a:gd name="T112" fmla="*/ 506721 w 762010"/>
              <a:gd name="T113" fmla="*/ 277486 h 741140"/>
              <a:gd name="T114" fmla="*/ 540154 w 762010"/>
              <a:gd name="T115" fmla="*/ 203654 h 741140"/>
              <a:gd name="T116" fmla="*/ 573585 w 762010"/>
              <a:gd name="T117" fmla="*/ 233358 h 741140"/>
              <a:gd name="T118" fmla="*/ 547964 w 762010"/>
              <a:gd name="T119" fmla="*/ 299314 h 741140"/>
              <a:gd name="T120" fmla="*/ 681882 w 762010"/>
              <a:gd name="T121" fmla="*/ 354259 h 741140"/>
              <a:gd name="T122" fmla="*/ 582443 w 762010"/>
              <a:gd name="T123" fmla="*/ 328162 h 7411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62010" h="741140">
                <a:moveTo>
                  <a:pt x="519594" y="95250"/>
                </a:moveTo>
                <a:cubicBezTo>
                  <a:pt x="495781" y="85725"/>
                  <a:pt x="474445" y="82868"/>
                  <a:pt x="466063" y="99631"/>
                </a:cubicBezTo>
                <a:cubicBezTo>
                  <a:pt x="455110" y="121539"/>
                  <a:pt x="458634" y="196310"/>
                  <a:pt x="451014" y="209836"/>
                </a:cubicBezTo>
                <a:cubicBezTo>
                  <a:pt x="447927" y="217352"/>
                  <a:pt x="439917" y="221597"/>
                  <a:pt x="431964" y="219932"/>
                </a:cubicBezTo>
                <a:cubicBezTo>
                  <a:pt x="419105" y="219075"/>
                  <a:pt x="419105" y="190500"/>
                  <a:pt x="419105" y="190500"/>
                </a:cubicBezTo>
                <a:lnTo>
                  <a:pt x="419105" y="0"/>
                </a:lnTo>
                <a:lnTo>
                  <a:pt x="400055" y="0"/>
                </a:lnTo>
                <a:lnTo>
                  <a:pt x="400055" y="19050"/>
                </a:lnTo>
                <a:lnTo>
                  <a:pt x="361955" y="19050"/>
                </a:lnTo>
                <a:lnTo>
                  <a:pt x="361955" y="0"/>
                </a:lnTo>
                <a:lnTo>
                  <a:pt x="342905" y="0"/>
                </a:lnTo>
                <a:lnTo>
                  <a:pt x="342905" y="190500"/>
                </a:lnTo>
                <a:cubicBezTo>
                  <a:pt x="342905" y="190500"/>
                  <a:pt x="342905" y="219075"/>
                  <a:pt x="330142" y="220313"/>
                </a:cubicBezTo>
                <a:cubicBezTo>
                  <a:pt x="322188" y="221978"/>
                  <a:pt x="314179" y="217733"/>
                  <a:pt x="311092" y="210217"/>
                </a:cubicBezTo>
                <a:cubicBezTo>
                  <a:pt x="303472" y="196691"/>
                  <a:pt x="306996" y="121920"/>
                  <a:pt x="296042" y="100013"/>
                </a:cubicBezTo>
                <a:cubicBezTo>
                  <a:pt x="287565" y="83249"/>
                  <a:pt x="266705" y="85725"/>
                  <a:pt x="242416" y="95250"/>
                </a:cubicBezTo>
                <a:cubicBezTo>
                  <a:pt x="100684" y="157258"/>
                  <a:pt x="5" y="312515"/>
                  <a:pt x="5" y="494538"/>
                </a:cubicBezTo>
                <a:cubicBezTo>
                  <a:pt x="-371" y="575331"/>
                  <a:pt x="20276" y="654832"/>
                  <a:pt x="59917" y="725234"/>
                </a:cubicBezTo>
                <a:cubicBezTo>
                  <a:pt x="61918" y="727996"/>
                  <a:pt x="72395" y="741140"/>
                  <a:pt x="82206" y="741140"/>
                </a:cubicBezTo>
                <a:cubicBezTo>
                  <a:pt x="154120" y="741140"/>
                  <a:pt x="275849" y="668084"/>
                  <a:pt x="297757" y="602266"/>
                </a:cubicBezTo>
                <a:cubicBezTo>
                  <a:pt x="319664" y="536448"/>
                  <a:pt x="309853" y="405956"/>
                  <a:pt x="334237" y="368522"/>
                </a:cubicBezTo>
                <a:cubicBezTo>
                  <a:pt x="344535" y="351536"/>
                  <a:pt x="361513" y="339676"/>
                  <a:pt x="381005" y="335851"/>
                </a:cubicBezTo>
                <a:cubicBezTo>
                  <a:pt x="400497" y="339676"/>
                  <a:pt x="417475" y="351536"/>
                  <a:pt x="427773" y="368522"/>
                </a:cubicBezTo>
                <a:cubicBezTo>
                  <a:pt x="452157" y="405956"/>
                  <a:pt x="442346" y="536543"/>
                  <a:pt x="464254" y="602266"/>
                </a:cubicBezTo>
                <a:cubicBezTo>
                  <a:pt x="486161" y="667988"/>
                  <a:pt x="607891" y="741140"/>
                  <a:pt x="679804" y="741140"/>
                </a:cubicBezTo>
                <a:cubicBezTo>
                  <a:pt x="689329" y="741140"/>
                  <a:pt x="700093" y="727996"/>
                  <a:pt x="702093" y="725234"/>
                </a:cubicBezTo>
                <a:cubicBezTo>
                  <a:pt x="741734" y="654832"/>
                  <a:pt x="762381" y="575331"/>
                  <a:pt x="762005" y="494538"/>
                </a:cubicBezTo>
                <a:cubicBezTo>
                  <a:pt x="762005" y="312515"/>
                  <a:pt x="661326" y="157258"/>
                  <a:pt x="519594" y="95250"/>
                </a:cubicBezTo>
                <a:close/>
                <a:moveTo>
                  <a:pt x="361955" y="38100"/>
                </a:moveTo>
                <a:lnTo>
                  <a:pt x="400055" y="38100"/>
                </a:lnTo>
                <a:lnTo>
                  <a:pt x="400055" y="57150"/>
                </a:lnTo>
                <a:lnTo>
                  <a:pt x="361955" y="57150"/>
                </a:lnTo>
                <a:lnTo>
                  <a:pt x="361955" y="38100"/>
                </a:lnTo>
                <a:close/>
                <a:moveTo>
                  <a:pt x="361955" y="76200"/>
                </a:moveTo>
                <a:lnTo>
                  <a:pt x="400055" y="76200"/>
                </a:lnTo>
                <a:lnTo>
                  <a:pt x="400055" y="95250"/>
                </a:lnTo>
                <a:lnTo>
                  <a:pt x="361955" y="95250"/>
                </a:lnTo>
                <a:lnTo>
                  <a:pt x="361955" y="76200"/>
                </a:lnTo>
                <a:close/>
                <a:moveTo>
                  <a:pt x="361955" y="114300"/>
                </a:moveTo>
                <a:lnTo>
                  <a:pt x="400055" y="114300"/>
                </a:lnTo>
                <a:lnTo>
                  <a:pt x="400055" y="133350"/>
                </a:lnTo>
                <a:lnTo>
                  <a:pt x="361955" y="133350"/>
                </a:lnTo>
                <a:lnTo>
                  <a:pt x="361955" y="114300"/>
                </a:lnTo>
                <a:close/>
                <a:moveTo>
                  <a:pt x="361955" y="152400"/>
                </a:moveTo>
                <a:lnTo>
                  <a:pt x="400055" y="152400"/>
                </a:lnTo>
                <a:lnTo>
                  <a:pt x="400055" y="171450"/>
                </a:lnTo>
                <a:lnTo>
                  <a:pt x="361955" y="171450"/>
                </a:lnTo>
                <a:lnTo>
                  <a:pt x="361955" y="152400"/>
                </a:lnTo>
                <a:close/>
                <a:moveTo>
                  <a:pt x="638180" y="430816"/>
                </a:moveTo>
                <a:cubicBezTo>
                  <a:pt x="642546" y="448372"/>
                  <a:pt x="647889" y="465671"/>
                  <a:pt x="654182" y="482632"/>
                </a:cubicBezTo>
                <a:cubicBezTo>
                  <a:pt x="659749" y="493179"/>
                  <a:pt x="667953" y="502105"/>
                  <a:pt x="677995" y="508540"/>
                </a:cubicBezTo>
                <a:cubicBezTo>
                  <a:pt x="686464" y="514781"/>
                  <a:pt x="688270" y="526708"/>
                  <a:pt x="682028" y="535176"/>
                </a:cubicBezTo>
                <a:cubicBezTo>
                  <a:pt x="678451" y="540031"/>
                  <a:pt x="672785" y="542905"/>
                  <a:pt x="666755" y="542925"/>
                </a:cubicBezTo>
                <a:cubicBezTo>
                  <a:pt x="655801" y="542925"/>
                  <a:pt x="645705" y="531781"/>
                  <a:pt x="638180" y="524732"/>
                </a:cubicBezTo>
                <a:cubicBezTo>
                  <a:pt x="627878" y="514941"/>
                  <a:pt x="620072" y="502823"/>
                  <a:pt x="615415" y="489395"/>
                </a:cubicBezTo>
                <a:cubicBezTo>
                  <a:pt x="609034" y="470345"/>
                  <a:pt x="604176" y="451295"/>
                  <a:pt x="598080" y="432816"/>
                </a:cubicBezTo>
                <a:cubicBezTo>
                  <a:pt x="592559" y="443599"/>
                  <a:pt x="589133" y="455332"/>
                  <a:pt x="587983" y="467392"/>
                </a:cubicBezTo>
                <a:cubicBezTo>
                  <a:pt x="587983" y="473774"/>
                  <a:pt x="588650" y="479870"/>
                  <a:pt x="588745" y="486442"/>
                </a:cubicBezTo>
                <a:cubicBezTo>
                  <a:pt x="589189" y="496954"/>
                  <a:pt x="581028" y="505835"/>
                  <a:pt x="570516" y="506279"/>
                </a:cubicBezTo>
                <a:cubicBezTo>
                  <a:pt x="562488" y="506618"/>
                  <a:pt x="555110" y="501883"/>
                  <a:pt x="552074" y="494443"/>
                </a:cubicBezTo>
                <a:cubicBezTo>
                  <a:pt x="546359" y="480536"/>
                  <a:pt x="549598" y="460343"/>
                  <a:pt x="552741" y="446818"/>
                </a:cubicBezTo>
                <a:cubicBezTo>
                  <a:pt x="558295" y="426449"/>
                  <a:pt x="567177" y="407139"/>
                  <a:pt x="579030" y="389668"/>
                </a:cubicBezTo>
                <a:cubicBezTo>
                  <a:pt x="564801" y="365197"/>
                  <a:pt x="544786" y="344592"/>
                  <a:pt x="520737" y="329660"/>
                </a:cubicBezTo>
                <a:cubicBezTo>
                  <a:pt x="525014" y="347258"/>
                  <a:pt x="526461" y="365424"/>
                  <a:pt x="525023" y="383476"/>
                </a:cubicBezTo>
                <a:cubicBezTo>
                  <a:pt x="525088" y="392892"/>
                  <a:pt x="524097" y="402286"/>
                  <a:pt x="522070" y="411480"/>
                </a:cubicBezTo>
                <a:cubicBezTo>
                  <a:pt x="519590" y="421704"/>
                  <a:pt x="509292" y="427983"/>
                  <a:pt x="499066" y="425503"/>
                </a:cubicBezTo>
                <a:cubicBezTo>
                  <a:pt x="496211" y="424810"/>
                  <a:pt x="493554" y="423466"/>
                  <a:pt x="491305" y="421576"/>
                </a:cubicBezTo>
                <a:cubicBezTo>
                  <a:pt x="483018" y="414623"/>
                  <a:pt x="484828" y="405384"/>
                  <a:pt x="485875" y="396050"/>
                </a:cubicBezTo>
                <a:cubicBezTo>
                  <a:pt x="489209" y="365474"/>
                  <a:pt x="488161" y="332042"/>
                  <a:pt x="466825" y="307467"/>
                </a:cubicBezTo>
                <a:cubicBezTo>
                  <a:pt x="461447" y="302814"/>
                  <a:pt x="454825" y="299834"/>
                  <a:pt x="447775" y="298895"/>
                </a:cubicBezTo>
                <a:cubicBezTo>
                  <a:pt x="439203" y="296418"/>
                  <a:pt x="430535" y="294037"/>
                  <a:pt x="421963" y="291465"/>
                </a:cubicBezTo>
                <a:cubicBezTo>
                  <a:pt x="406474" y="287476"/>
                  <a:pt x="392334" y="279419"/>
                  <a:pt x="381005" y="268129"/>
                </a:cubicBezTo>
                <a:cubicBezTo>
                  <a:pt x="369435" y="279349"/>
                  <a:pt x="355057" y="287245"/>
                  <a:pt x="339381" y="290989"/>
                </a:cubicBezTo>
                <a:cubicBezTo>
                  <a:pt x="330808" y="293561"/>
                  <a:pt x="322141" y="295942"/>
                  <a:pt x="313568" y="298418"/>
                </a:cubicBezTo>
                <a:cubicBezTo>
                  <a:pt x="304996" y="300895"/>
                  <a:pt x="298519" y="301466"/>
                  <a:pt x="293851" y="307943"/>
                </a:cubicBezTo>
                <a:cubicBezTo>
                  <a:pt x="284320" y="320194"/>
                  <a:pt x="278001" y="334634"/>
                  <a:pt x="275468" y="349949"/>
                </a:cubicBezTo>
                <a:cubicBezTo>
                  <a:pt x="273706" y="365074"/>
                  <a:pt x="273706" y="380352"/>
                  <a:pt x="275468" y="395478"/>
                </a:cubicBezTo>
                <a:cubicBezTo>
                  <a:pt x="276516" y="405003"/>
                  <a:pt x="278326" y="414052"/>
                  <a:pt x="270039" y="421005"/>
                </a:cubicBezTo>
                <a:cubicBezTo>
                  <a:pt x="261911" y="427686"/>
                  <a:pt x="249907" y="426513"/>
                  <a:pt x="243226" y="418386"/>
                </a:cubicBezTo>
                <a:cubicBezTo>
                  <a:pt x="241139" y="415846"/>
                  <a:pt x="239745" y="412812"/>
                  <a:pt x="239178" y="409575"/>
                </a:cubicBezTo>
                <a:cubicBezTo>
                  <a:pt x="233372" y="382961"/>
                  <a:pt x="233927" y="355353"/>
                  <a:pt x="240797" y="328994"/>
                </a:cubicBezTo>
                <a:cubicBezTo>
                  <a:pt x="216804" y="343880"/>
                  <a:pt x="196822" y="364418"/>
                  <a:pt x="182599" y="388811"/>
                </a:cubicBezTo>
                <a:cubicBezTo>
                  <a:pt x="194819" y="406036"/>
                  <a:pt x="203645" y="425431"/>
                  <a:pt x="208603" y="445961"/>
                </a:cubicBezTo>
                <a:cubicBezTo>
                  <a:pt x="210506" y="456229"/>
                  <a:pt x="211368" y="466665"/>
                  <a:pt x="211174" y="477107"/>
                </a:cubicBezTo>
                <a:cubicBezTo>
                  <a:pt x="211716" y="482968"/>
                  <a:pt x="211168" y="488877"/>
                  <a:pt x="209555" y="494538"/>
                </a:cubicBezTo>
                <a:cubicBezTo>
                  <a:pt x="205519" y="504254"/>
                  <a:pt x="194371" y="508859"/>
                  <a:pt x="184655" y="504823"/>
                </a:cubicBezTo>
                <a:cubicBezTo>
                  <a:pt x="178078" y="502091"/>
                  <a:pt x="173574" y="495919"/>
                  <a:pt x="172979" y="488823"/>
                </a:cubicBezTo>
                <a:cubicBezTo>
                  <a:pt x="172217" y="481108"/>
                  <a:pt x="172979" y="473107"/>
                  <a:pt x="172979" y="465392"/>
                </a:cubicBezTo>
                <a:cubicBezTo>
                  <a:pt x="172024" y="453913"/>
                  <a:pt x="168785" y="442740"/>
                  <a:pt x="163454" y="432530"/>
                </a:cubicBezTo>
                <a:cubicBezTo>
                  <a:pt x="154405" y="460153"/>
                  <a:pt x="150500" y="493586"/>
                  <a:pt x="131164" y="516350"/>
                </a:cubicBezTo>
                <a:cubicBezTo>
                  <a:pt x="120877" y="528638"/>
                  <a:pt x="96493" y="556451"/>
                  <a:pt x="80206" y="536067"/>
                </a:cubicBezTo>
                <a:cubicBezTo>
                  <a:pt x="63918" y="515684"/>
                  <a:pt x="99256" y="499872"/>
                  <a:pt x="107161" y="484727"/>
                </a:cubicBezTo>
                <a:cubicBezTo>
                  <a:pt x="112156" y="473028"/>
                  <a:pt x="116016" y="460875"/>
                  <a:pt x="118687" y="448437"/>
                </a:cubicBezTo>
                <a:cubicBezTo>
                  <a:pt x="123830" y="433483"/>
                  <a:pt x="127735" y="419100"/>
                  <a:pt x="133355" y="404050"/>
                </a:cubicBezTo>
                <a:cubicBezTo>
                  <a:pt x="143751" y="376367"/>
                  <a:pt x="159625" y="351066"/>
                  <a:pt x="180028" y="329660"/>
                </a:cubicBezTo>
                <a:cubicBezTo>
                  <a:pt x="154498" y="324541"/>
                  <a:pt x="128220" y="333872"/>
                  <a:pt x="111638" y="353949"/>
                </a:cubicBezTo>
                <a:cubicBezTo>
                  <a:pt x="103828" y="362617"/>
                  <a:pt x="91921" y="366808"/>
                  <a:pt x="82301" y="357569"/>
                </a:cubicBezTo>
                <a:cubicBezTo>
                  <a:pt x="74932" y="350608"/>
                  <a:pt x="74304" y="339096"/>
                  <a:pt x="80872" y="331375"/>
                </a:cubicBezTo>
                <a:cubicBezTo>
                  <a:pt x="111162" y="289274"/>
                  <a:pt x="169360" y="281178"/>
                  <a:pt x="214699" y="300704"/>
                </a:cubicBezTo>
                <a:lnTo>
                  <a:pt x="220509" y="296894"/>
                </a:lnTo>
                <a:cubicBezTo>
                  <a:pt x="203978" y="279230"/>
                  <a:pt x="192984" y="257110"/>
                  <a:pt x="188886" y="233267"/>
                </a:cubicBezTo>
                <a:cubicBezTo>
                  <a:pt x="186600" y="220504"/>
                  <a:pt x="183647" y="203073"/>
                  <a:pt x="198411" y="196787"/>
                </a:cubicBezTo>
                <a:cubicBezTo>
                  <a:pt x="207234" y="193028"/>
                  <a:pt x="217475" y="196415"/>
                  <a:pt x="222319" y="204692"/>
                </a:cubicBezTo>
                <a:cubicBezTo>
                  <a:pt x="224623" y="210410"/>
                  <a:pt x="225756" y="216531"/>
                  <a:pt x="225652" y="222695"/>
                </a:cubicBezTo>
                <a:cubicBezTo>
                  <a:pt x="228730" y="244287"/>
                  <a:pt x="239402" y="264076"/>
                  <a:pt x="255751" y="278511"/>
                </a:cubicBezTo>
                <a:cubicBezTo>
                  <a:pt x="271531" y="271881"/>
                  <a:pt x="287688" y="266188"/>
                  <a:pt x="304138" y="261461"/>
                </a:cubicBezTo>
                <a:cubicBezTo>
                  <a:pt x="317870" y="258496"/>
                  <a:pt x="331296" y="254256"/>
                  <a:pt x="344239" y="248793"/>
                </a:cubicBezTo>
                <a:cubicBezTo>
                  <a:pt x="352753" y="244099"/>
                  <a:pt x="359106" y="236276"/>
                  <a:pt x="361955" y="226981"/>
                </a:cubicBezTo>
                <a:lnTo>
                  <a:pt x="361955" y="190500"/>
                </a:lnTo>
                <a:lnTo>
                  <a:pt x="400055" y="190500"/>
                </a:lnTo>
                <a:lnTo>
                  <a:pt x="400055" y="226886"/>
                </a:lnTo>
                <a:cubicBezTo>
                  <a:pt x="403177" y="236559"/>
                  <a:pt x="410036" y="244583"/>
                  <a:pt x="419105" y="249174"/>
                </a:cubicBezTo>
                <a:cubicBezTo>
                  <a:pt x="431816" y="254369"/>
                  <a:pt x="444944" y="258479"/>
                  <a:pt x="458348" y="261461"/>
                </a:cubicBezTo>
                <a:cubicBezTo>
                  <a:pt x="474799" y="266188"/>
                  <a:pt x="490955" y="271881"/>
                  <a:pt x="506735" y="278511"/>
                </a:cubicBezTo>
                <a:cubicBezTo>
                  <a:pt x="523450" y="263794"/>
                  <a:pt x="534192" y="243463"/>
                  <a:pt x="536929" y="221361"/>
                </a:cubicBezTo>
                <a:cubicBezTo>
                  <a:pt x="536843" y="215548"/>
                  <a:pt x="537945" y="209779"/>
                  <a:pt x="540168" y="204406"/>
                </a:cubicBezTo>
                <a:cubicBezTo>
                  <a:pt x="545042" y="196165"/>
                  <a:pt x="555276" y="192821"/>
                  <a:pt x="564076" y="196596"/>
                </a:cubicBezTo>
                <a:cubicBezTo>
                  <a:pt x="579316" y="203073"/>
                  <a:pt x="575887" y="221361"/>
                  <a:pt x="573601" y="234220"/>
                </a:cubicBezTo>
                <a:cubicBezTo>
                  <a:pt x="569292" y="257589"/>
                  <a:pt x="558385" y="279239"/>
                  <a:pt x="542168" y="296609"/>
                </a:cubicBezTo>
                <a:lnTo>
                  <a:pt x="547978" y="300419"/>
                </a:lnTo>
                <a:cubicBezTo>
                  <a:pt x="593889" y="280607"/>
                  <a:pt x="650467" y="289370"/>
                  <a:pt x="681328" y="330803"/>
                </a:cubicBezTo>
                <a:cubicBezTo>
                  <a:pt x="687401" y="337865"/>
                  <a:pt x="687641" y="348233"/>
                  <a:pt x="681900" y="355568"/>
                </a:cubicBezTo>
                <a:cubicBezTo>
                  <a:pt x="672375" y="366808"/>
                  <a:pt x="659230" y="362998"/>
                  <a:pt x="650944" y="353759"/>
                </a:cubicBezTo>
                <a:cubicBezTo>
                  <a:pt x="634341" y="333648"/>
                  <a:pt x="608034" y="324282"/>
                  <a:pt x="582459" y="329375"/>
                </a:cubicBezTo>
                <a:cubicBezTo>
                  <a:pt x="608837" y="358274"/>
                  <a:pt x="627941" y="393051"/>
                  <a:pt x="638180" y="430816"/>
                </a:cubicBezTo>
                <a:close/>
              </a:path>
            </a:pathLst>
          </a:custGeom>
          <a:solidFill>
            <a:srgbClr val="00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GB" dirty="0"/>
          </a:p>
        </p:txBody>
      </p:sp>
      <p:sp>
        <p:nvSpPr>
          <p:cNvPr id="20" name="Google Shape;382;p8"/>
          <p:cNvSpPr/>
          <p:nvPr/>
        </p:nvSpPr>
        <p:spPr>
          <a:xfrm>
            <a:off x="705850" y="3460666"/>
            <a:ext cx="579082" cy="579082"/>
          </a:xfrm>
          <a:prstGeom prst="ellipse">
            <a:avLst/>
          </a:prstGeom>
          <a:solidFill>
            <a:schemeClr val="bg1"/>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endParaRPr lang="en-GB" dirty="0"/>
          </a:p>
        </p:txBody>
      </p:sp>
      <p:sp>
        <p:nvSpPr>
          <p:cNvPr id="21" name="Google Shape;385;p8"/>
          <p:cNvSpPr/>
          <p:nvPr/>
        </p:nvSpPr>
        <p:spPr>
          <a:xfrm>
            <a:off x="705850" y="4248104"/>
            <a:ext cx="579082" cy="579082"/>
          </a:xfrm>
          <a:prstGeom prst="ellipse">
            <a:avLst/>
          </a:prstGeom>
          <a:solidFill>
            <a:schemeClr val="bg1"/>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endParaRPr lang="en-GB" dirty="0"/>
          </a:p>
        </p:txBody>
      </p:sp>
      <p:sp>
        <p:nvSpPr>
          <p:cNvPr id="23" name="Google Shape;388;p8"/>
          <p:cNvSpPr/>
          <p:nvPr/>
        </p:nvSpPr>
        <p:spPr>
          <a:xfrm>
            <a:off x="705850" y="4984288"/>
            <a:ext cx="579082" cy="579082"/>
          </a:xfrm>
          <a:prstGeom prst="ellipse">
            <a:avLst/>
          </a:prstGeom>
          <a:solidFill>
            <a:schemeClr val="bg1"/>
          </a:solidFill>
          <a:ln w="1905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endParaRPr lang="en-GB" dirty="0"/>
          </a:p>
        </p:txBody>
      </p:sp>
      <p:pic>
        <p:nvPicPr>
          <p:cNvPr id="24" name="Google Shape;391;p8" descr="ADN contorno"/>
          <p:cNvPicPr preferRelativeResize="0"/>
          <p:nvPr/>
        </p:nvPicPr>
        <p:blipFill rotWithShape="1">
          <a:blip r:embed="rId8">
            <a:alphaModFix/>
          </a:blip>
          <a:srcRect/>
          <a:stretch/>
        </p:blipFill>
        <p:spPr>
          <a:xfrm rot="1831876">
            <a:off x="757869" y="3512684"/>
            <a:ext cx="475045" cy="475045"/>
          </a:xfrm>
          <a:prstGeom prst="rect">
            <a:avLst/>
          </a:prstGeom>
          <a:noFill/>
          <a:ln>
            <a:noFill/>
          </a:ln>
        </p:spPr>
      </p:pic>
      <p:pic>
        <p:nvPicPr>
          <p:cNvPr id="25" name="Google Shape;390;p8" descr="Reloj despertador contorno"/>
          <p:cNvPicPr preferRelativeResize="0"/>
          <p:nvPr/>
        </p:nvPicPr>
        <p:blipFill rotWithShape="1">
          <a:blip r:embed="rId9">
            <a:alphaModFix/>
          </a:blip>
          <a:srcRect/>
          <a:stretch/>
        </p:blipFill>
        <p:spPr>
          <a:xfrm>
            <a:off x="748535" y="4293239"/>
            <a:ext cx="493712" cy="493712"/>
          </a:xfrm>
          <a:prstGeom prst="rect">
            <a:avLst/>
          </a:prstGeom>
          <a:noFill/>
          <a:ln>
            <a:noFill/>
          </a:ln>
        </p:spPr>
      </p:pic>
      <p:pic>
        <p:nvPicPr>
          <p:cNvPr id="26" name="Google Shape;389;p8" descr="Euro con relleno sólido"/>
          <p:cNvPicPr preferRelativeResize="0"/>
          <p:nvPr/>
        </p:nvPicPr>
        <p:blipFill rotWithShape="1">
          <a:blip r:embed="rId10">
            <a:alphaModFix/>
          </a:blip>
          <a:srcRect/>
          <a:stretch/>
        </p:blipFill>
        <p:spPr>
          <a:xfrm>
            <a:off x="808292" y="5103981"/>
            <a:ext cx="339695" cy="339695"/>
          </a:xfrm>
          <a:prstGeom prst="rect">
            <a:avLst/>
          </a:prstGeom>
          <a:noFill/>
          <a:ln>
            <a:noFill/>
          </a:ln>
        </p:spPr>
      </p:pic>
      <p:sp>
        <p:nvSpPr>
          <p:cNvPr id="30" name="Text Placeholder 29">
            <a:extLst>
              <a:ext uri="{FF2B5EF4-FFF2-40B4-BE49-F238E27FC236}">
                <a16:creationId xmlns:a16="http://schemas.microsoft.com/office/drawing/2014/main" id="{1AF21F4B-7FC3-B1A1-3E1E-8F6398D581F2}"/>
              </a:ext>
            </a:extLst>
          </p:cNvPr>
          <p:cNvSpPr>
            <a:spLocks noGrp="1"/>
          </p:cNvSpPr>
          <p:nvPr>
            <p:ph type="body" idx="1"/>
          </p:nvPr>
        </p:nvSpPr>
        <p:spPr>
          <a:xfrm>
            <a:off x="609600" y="887150"/>
            <a:ext cx="10972800" cy="701675"/>
          </a:xfrm>
        </p:spPr>
        <p:txBody>
          <a:bodyPr/>
          <a:lstStyle/>
          <a:p>
            <a:r>
              <a:rPr lang="en-GB" altLang="es-ES" dirty="0"/>
              <a:t>The four “T</a:t>
            </a:r>
            <a:r>
              <a:rPr lang="en-GB" altLang="es-ES" cap="none" dirty="0"/>
              <a:t>s</a:t>
            </a:r>
            <a:r>
              <a:rPr lang="en-GB" altLang="es-ES" dirty="0"/>
              <a:t>”</a:t>
            </a:r>
          </a:p>
        </p:txBody>
      </p:sp>
      <p:sp>
        <p:nvSpPr>
          <p:cNvPr id="7" name="Title 6">
            <a:extLst>
              <a:ext uri="{FF2B5EF4-FFF2-40B4-BE49-F238E27FC236}">
                <a16:creationId xmlns:a16="http://schemas.microsoft.com/office/drawing/2014/main" id="{A88A427E-A56A-F297-9E87-41877B1D2229}"/>
              </a:ext>
            </a:extLst>
          </p:cNvPr>
          <p:cNvSpPr>
            <a:spLocks noGrp="1"/>
          </p:cNvSpPr>
          <p:nvPr>
            <p:ph type="title"/>
          </p:nvPr>
        </p:nvSpPr>
        <p:spPr>
          <a:xfrm>
            <a:off x="619201" y="259200"/>
            <a:ext cx="10963199" cy="864000"/>
          </a:xfrm>
        </p:spPr>
        <p:txBody>
          <a:bodyPr/>
          <a:lstStyle/>
          <a:p>
            <a:r>
              <a:rPr lang="en-GB" altLang="es-ES" dirty="0"/>
              <a:t>What are the clinical practice gaps?</a:t>
            </a:r>
            <a:endParaRPr lang="en-GB" dirty="0"/>
          </a:p>
        </p:txBody>
      </p:sp>
      <p:sp>
        <p:nvSpPr>
          <p:cNvPr id="31" name="Content Placeholder 30">
            <a:extLst>
              <a:ext uri="{FF2B5EF4-FFF2-40B4-BE49-F238E27FC236}">
                <a16:creationId xmlns:a16="http://schemas.microsoft.com/office/drawing/2014/main" id="{816B3C4D-F889-A01C-AA45-DBBB168ECF1C}"/>
              </a:ext>
            </a:extLst>
          </p:cNvPr>
          <p:cNvSpPr>
            <a:spLocks noGrp="1"/>
          </p:cNvSpPr>
          <p:nvPr>
            <p:ph sz="quarter" idx="14"/>
          </p:nvPr>
        </p:nvSpPr>
        <p:spPr>
          <a:xfrm>
            <a:off x="619125" y="1339535"/>
            <a:ext cx="10963275" cy="3959225"/>
          </a:xfrm>
        </p:spPr>
        <p:txBody>
          <a:bodyPr/>
          <a:lstStyle/>
          <a:p>
            <a:pPr marL="0" indent="0">
              <a:buNone/>
            </a:pPr>
            <a:r>
              <a:rPr lang="en-GB" b="1" dirty="0">
                <a:solidFill>
                  <a:schemeClr val="accent1"/>
                </a:solidFill>
              </a:rPr>
              <a:t>RESULTS: </a:t>
            </a:r>
            <a:r>
              <a:rPr lang="en-GB" dirty="0"/>
              <a:t>For every 1,000 patients in the study cohort, 497 (49.7%) are lost to precision oncology because of factors associated with getting biomarker test results. </a:t>
            </a:r>
          </a:p>
        </p:txBody>
      </p:sp>
      <p:sp>
        <p:nvSpPr>
          <p:cNvPr id="37" name="Content Placeholder 36">
            <a:extLst>
              <a:ext uri="{FF2B5EF4-FFF2-40B4-BE49-F238E27FC236}">
                <a16:creationId xmlns:a16="http://schemas.microsoft.com/office/drawing/2014/main" id="{4FE80245-99D5-1890-26B7-E84275DBD902}"/>
              </a:ext>
            </a:extLst>
          </p:cNvPr>
          <p:cNvSpPr>
            <a:spLocks noGrp="1"/>
          </p:cNvSpPr>
          <p:nvPr>
            <p:ph sz="quarter" idx="15"/>
          </p:nvPr>
        </p:nvSpPr>
        <p:spPr>
          <a:xfrm>
            <a:off x="620183" y="6356351"/>
            <a:ext cx="10180339" cy="365125"/>
          </a:xfrm>
        </p:spPr>
        <p:txBody>
          <a:bodyPr/>
          <a:lstStyle/>
          <a:p>
            <a:r>
              <a:rPr lang="en-GB" dirty="0"/>
              <a:t>Sadik H, et al. JCO Precis Oncol. 2022:Oct;6:e2200246</a:t>
            </a:r>
            <a:endParaRPr lang="en-GB" dirty="0">
              <a:highlight>
                <a:srgbClr val="FFFF00"/>
              </a:highlight>
            </a:endParaRPr>
          </a:p>
        </p:txBody>
      </p:sp>
      <p:sp>
        <p:nvSpPr>
          <p:cNvPr id="4" name="Slide Number Placeholder 3">
            <a:extLst>
              <a:ext uri="{FF2B5EF4-FFF2-40B4-BE49-F238E27FC236}">
                <a16:creationId xmlns:a16="http://schemas.microsoft.com/office/drawing/2014/main" id="{18D52661-82A8-F002-CFB6-557939F2759D}"/>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8</a:t>
            </a:fld>
            <a:endParaRPr lang="en-GB" dirty="0"/>
          </a:p>
        </p:txBody>
      </p:sp>
      <p:graphicFrame>
        <p:nvGraphicFramePr>
          <p:cNvPr id="44" name="Table 43">
            <a:extLst>
              <a:ext uri="{FF2B5EF4-FFF2-40B4-BE49-F238E27FC236}">
                <a16:creationId xmlns:a16="http://schemas.microsoft.com/office/drawing/2014/main" id="{7EA1DFE7-3874-AB4B-321C-A65F35D84AA4}"/>
              </a:ext>
            </a:extLst>
          </p:cNvPr>
          <p:cNvGraphicFramePr>
            <a:graphicFrameLocks noGrp="1"/>
          </p:cNvGraphicFramePr>
          <p:nvPr>
            <p:extLst>
              <p:ext uri="{D42A27DB-BD31-4B8C-83A1-F6EECF244321}">
                <p14:modId xmlns:p14="http://schemas.microsoft.com/office/powerpoint/2010/main" val="914851300"/>
              </p:ext>
            </p:extLst>
          </p:nvPr>
        </p:nvGraphicFramePr>
        <p:xfrm>
          <a:off x="4358244" y="2261535"/>
          <a:ext cx="6605658" cy="3891280"/>
        </p:xfrm>
        <a:graphic>
          <a:graphicData uri="http://schemas.openxmlformats.org/drawingml/2006/table">
            <a:tbl>
              <a:tblPr bandRow="1">
                <a:tableStyleId>{5C22544A-7EE6-4342-B048-85BDC9FD1C3A}</a:tableStyleId>
              </a:tblPr>
              <a:tblGrid>
                <a:gridCol w="6605658">
                  <a:extLst>
                    <a:ext uri="{9D8B030D-6E8A-4147-A177-3AD203B41FA5}">
                      <a16:colId xmlns:a16="http://schemas.microsoft.com/office/drawing/2014/main" val="639898789"/>
                    </a:ext>
                  </a:extLst>
                </a:gridCol>
              </a:tblGrid>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b="1" dirty="0">
                          <a:solidFill>
                            <a:schemeClr val="accent1"/>
                          </a:solidFill>
                          <a:latin typeface="Arial" panose="020B0604020202020204" pitchFamily="34" charset="0"/>
                          <a:ea typeface="Aileron" charset="0"/>
                          <a:cs typeface="Arial" panose="020B0604020202020204" pitchFamily="34" charset="0"/>
                        </a:rPr>
                        <a:t>Step 1: </a:t>
                      </a:r>
                      <a:r>
                        <a:rPr lang="en-GB" sz="1500" b="1" dirty="0">
                          <a:solidFill>
                            <a:schemeClr val="tx1"/>
                          </a:solidFill>
                          <a:latin typeface="Arial" panose="020B0604020202020204" pitchFamily="34" charset="0"/>
                          <a:ea typeface="Aileron" charset="0"/>
                          <a:cs typeface="Arial" panose="020B0604020202020204" pitchFamily="34" charset="0"/>
                        </a:rPr>
                        <a:t>Biopsy referral: </a:t>
                      </a:r>
                      <a:r>
                        <a:rPr lang="en-GB" sz="1500" dirty="0">
                          <a:solidFill>
                            <a:schemeClr val="tx1"/>
                          </a:solidFill>
                          <a:latin typeface="Arial" panose="020B0604020202020204" pitchFamily="34" charset="0"/>
                          <a:ea typeface="Aileron" charset="0"/>
                          <a:cs typeface="Arial" panose="020B0604020202020204" pitchFamily="34" charset="0"/>
                        </a:rPr>
                        <a:t>Initial solid or blood biopsy was never performed</a:t>
                      </a:r>
                    </a:p>
                  </a:txBody>
                  <a:tcPr/>
                </a:tc>
                <a:extLst>
                  <a:ext uri="{0D108BD9-81ED-4DB2-BD59-A6C34878D82A}">
                    <a16:rowId xmlns:a16="http://schemas.microsoft.com/office/drawing/2014/main" val="3810940028"/>
                  </a:ext>
                </a:extLst>
              </a:tr>
              <a:tr h="370840">
                <a:tc>
                  <a:txBody>
                    <a:bodyPr/>
                    <a:lstStyle/>
                    <a:p>
                      <a:r>
                        <a:rPr lang="en-GB" sz="1500" b="1" dirty="0">
                          <a:solidFill>
                            <a:schemeClr val="accent1"/>
                          </a:solidFill>
                          <a:latin typeface="Arial" panose="020B0604020202020204" pitchFamily="34" charset="0"/>
                          <a:cs typeface="Arial" panose="020B0604020202020204" pitchFamily="34" charset="0"/>
                        </a:rPr>
                        <a:t>Step 2: </a:t>
                      </a:r>
                      <a:r>
                        <a:rPr lang="en-GB" sz="1500" b="1" dirty="0">
                          <a:latin typeface="Arial" panose="020B0604020202020204" pitchFamily="34" charset="0"/>
                          <a:cs typeface="Arial" panose="020B0604020202020204" pitchFamily="34" charset="0"/>
                        </a:rPr>
                        <a:t>Biospecimen collection: </a:t>
                      </a:r>
                      <a:r>
                        <a:rPr lang="en-GB" sz="1500" dirty="0">
                          <a:latin typeface="Arial" panose="020B0604020202020204" pitchFamily="34" charset="0"/>
                          <a:cs typeface="Arial" panose="020B0604020202020204" pitchFamily="34" charset="0"/>
                        </a:rPr>
                        <a:t>Biospecimen collection challenges including insufficient tissue or tumour cell content of initial biopsy or rebiopsy inhibited biomarker testing and its accuracy</a:t>
                      </a:r>
                    </a:p>
                  </a:txBody>
                  <a:tcPr/>
                </a:tc>
                <a:extLst>
                  <a:ext uri="{0D108BD9-81ED-4DB2-BD59-A6C34878D82A}">
                    <a16:rowId xmlns:a16="http://schemas.microsoft.com/office/drawing/2014/main" val="756106134"/>
                  </a:ext>
                </a:extLst>
              </a:tr>
              <a:tr h="370840">
                <a:tc>
                  <a:txBody>
                    <a:bodyPr/>
                    <a:lstStyle/>
                    <a:p>
                      <a:r>
                        <a:rPr lang="en-GB" sz="1500" b="1" dirty="0">
                          <a:solidFill>
                            <a:schemeClr val="accent1"/>
                          </a:solidFill>
                          <a:latin typeface="Arial" panose="020B0604020202020204" pitchFamily="34" charset="0"/>
                          <a:cs typeface="Arial" panose="020B0604020202020204" pitchFamily="34" charset="0"/>
                        </a:rPr>
                        <a:t>Step 3: </a:t>
                      </a:r>
                      <a:r>
                        <a:rPr lang="en-GB" sz="1500" b="1" dirty="0">
                          <a:latin typeface="Arial" panose="020B0604020202020204" pitchFamily="34" charset="0"/>
                          <a:cs typeface="Arial" panose="020B0604020202020204" pitchFamily="34" charset="0"/>
                        </a:rPr>
                        <a:t>Biospecimen evaluation/pathology: </a:t>
                      </a:r>
                      <a:r>
                        <a:rPr lang="en-GB" sz="1500" dirty="0">
                          <a:latin typeface="Arial" panose="020B0604020202020204" pitchFamily="34" charset="0"/>
                          <a:cs typeface="Arial" panose="020B0604020202020204" pitchFamily="34" charset="0"/>
                        </a:rPr>
                        <a:t>Biospecimen tumour cell content was overestimated, inhibiting biomarker testing and its accuracy</a:t>
                      </a:r>
                    </a:p>
                  </a:txBody>
                  <a:tcPr/>
                </a:tc>
                <a:extLst>
                  <a:ext uri="{0D108BD9-81ED-4DB2-BD59-A6C34878D82A}">
                    <a16:rowId xmlns:a16="http://schemas.microsoft.com/office/drawing/2014/main" val="3993312834"/>
                  </a:ext>
                </a:extLst>
              </a:tr>
              <a:tr h="370840">
                <a:tc>
                  <a:txBody>
                    <a:bodyPr/>
                    <a:lstStyle/>
                    <a:p>
                      <a:r>
                        <a:rPr lang="en-GB" sz="1500" b="1" dirty="0">
                          <a:solidFill>
                            <a:schemeClr val="accent1"/>
                          </a:solidFill>
                          <a:latin typeface="Arial" panose="020B0604020202020204" pitchFamily="34" charset="0"/>
                          <a:cs typeface="Arial" panose="020B0604020202020204" pitchFamily="34" charset="0"/>
                        </a:rPr>
                        <a:t>Step 4: </a:t>
                      </a:r>
                      <a:r>
                        <a:rPr lang="en-GB" sz="1500" b="1" dirty="0">
                          <a:latin typeface="Arial" panose="020B0604020202020204" pitchFamily="34" charset="0"/>
                          <a:cs typeface="Arial" panose="020B0604020202020204" pitchFamily="34" charset="0"/>
                        </a:rPr>
                        <a:t>Biomarker test ordering: </a:t>
                      </a:r>
                      <a:r>
                        <a:rPr lang="en-GB" sz="1500" dirty="0">
                          <a:latin typeface="Arial" panose="020B0604020202020204" pitchFamily="34" charset="0"/>
                          <a:cs typeface="Arial" panose="020B0604020202020204" pitchFamily="34" charset="0"/>
                        </a:rPr>
                        <a:t>Appropriate testing was not ordered, or treatment began before testing was ordered</a:t>
                      </a:r>
                    </a:p>
                  </a:txBody>
                  <a:tcPr/>
                </a:tc>
                <a:extLst>
                  <a:ext uri="{0D108BD9-81ED-4DB2-BD59-A6C34878D82A}">
                    <a16:rowId xmlns:a16="http://schemas.microsoft.com/office/drawing/2014/main" val="1496515353"/>
                  </a:ext>
                </a:extLst>
              </a:tr>
              <a:tr h="370840">
                <a:tc>
                  <a:txBody>
                    <a:bodyPr/>
                    <a:lstStyle/>
                    <a:p>
                      <a:r>
                        <a:rPr lang="en-GB" sz="1500" b="1" dirty="0">
                          <a:solidFill>
                            <a:schemeClr val="accent1"/>
                          </a:solidFill>
                          <a:latin typeface="Arial" panose="020B0604020202020204" pitchFamily="34" charset="0"/>
                          <a:cs typeface="Arial" panose="020B0604020202020204" pitchFamily="34" charset="0"/>
                        </a:rPr>
                        <a:t>Step 5: </a:t>
                      </a:r>
                      <a:r>
                        <a:rPr lang="en-GB" sz="1500" b="1" dirty="0">
                          <a:latin typeface="Arial" panose="020B0604020202020204" pitchFamily="34" charset="0"/>
                          <a:cs typeface="Arial" panose="020B0604020202020204" pitchFamily="34" charset="0"/>
                        </a:rPr>
                        <a:t>Biomarker testing performance: </a:t>
                      </a:r>
                      <a:r>
                        <a:rPr lang="en-GB" sz="1500" dirty="0">
                          <a:latin typeface="Arial" panose="020B0604020202020204" pitchFamily="34" charset="0"/>
                          <a:cs typeface="Arial" panose="020B0604020202020204" pitchFamily="34" charset="0"/>
                        </a:rPr>
                        <a:t>Biomarker testing provided inconclusive or false-negative (FN) results</a:t>
                      </a:r>
                    </a:p>
                  </a:txBody>
                  <a:tcPr/>
                </a:tc>
                <a:extLst>
                  <a:ext uri="{0D108BD9-81ED-4DB2-BD59-A6C34878D82A}">
                    <a16:rowId xmlns:a16="http://schemas.microsoft.com/office/drawing/2014/main" val="3956620845"/>
                  </a:ext>
                </a:extLst>
              </a:tr>
              <a:tr h="370840">
                <a:tc>
                  <a:txBody>
                    <a:bodyPr/>
                    <a:lstStyle/>
                    <a:p>
                      <a:r>
                        <a:rPr lang="en-GB" sz="1500" b="1" dirty="0">
                          <a:solidFill>
                            <a:schemeClr val="accent1"/>
                          </a:solidFill>
                          <a:latin typeface="Arial" panose="020B0604020202020204" pitchFamily="34" charset="0"/>
                          <a:cs typeface="Arial" panose="020B0604020202020204" pitchFamily="34" charset="0"/>
                        </a:rPr>
                        <a:t>Step 6: </a:t>
                      </a:r>
                      <a:r>
                        <a:rPr lang="en-GB" sz="1500" b="1" dirty="0">
                          <a:latin typeface="Arial" panose="020B0604020202020204" pitchFamily="34" charset="0"/>
                          <a:cs typeface="Arial" panose="020B0604020202020204" pitchFamily="34" charset="0"/>
                        </a:rPr>
                        <a:t>Test result reporting: </a:t>
                      </a:r>
                      <a:r>
                        <a:rPr lang="en-GB" sz="1500" dirty="0">
                          <a:latin typeface="Arial" panose="020B0604020202020204" pitchFamily="34" charset="0"/>
                          <a:cs typeface="Arial" panose="020B0604020202020204" pitchFamily="34" charset="0"/>
                        </a:rPr>
                        <a:t>As a result of turnaround time (TAT) delays, treatment was initiated without consideration of test results</a:t>
                      </a:r>
                    </a:p>
                  </a:txBody>
                  <a:tcPr/>
                </a:tc>
                <a:extLst>
                  <a:ext uri="{0D108BD9-81ED-4DB2-BD59-A6C34878D82A}">
                    <a16:rowId xmlns:a16="http://schemas.microsoft.com/office/drawing/2014/main" val="653030904"/>
                  </a:ext>
                </a:extLst>
              </a:tr>
              <a:tr h="370840">
                <a:tc>
                  <a:txBody>
                    <a:bodyPr/>
                    <a:lstStyle/>
                    <a:p>
                      <a:r>
                        <a:rPr lang="en-GB" sz="1500" b="1" dirty="0">
                          <a:solidFill>
                            <a:schemeClr val="accent1"/>
                          </a:solidFill>
                          <a:latin typeface="Arial" panose="020B0604020202020204" pitchFamily="34" charset="0"/>
                          <a:cs typeface="Arial" panose="020B0604020202020204" pitchFamily="34" charset="0"/>
                        </a:rPr>
                        <a:t>Step 7: </a:t>
                      </a:r>
                      <a:r>
                        <a:rPr lang="en-GB" sz="1500" b="1" dirty="0">
                          <a:latin typeface="Arial" panose="020B0604020202020204" pitchFamily="34" charset="0"/>
                          <a:cs typeface="Arial" panose="020B0604020202020204" pitchFamily="34" charset="0"/>
                        </a:rPr>
                        <a:t>Treatment decision: </a:t>
                      </a:r>
                      <a:r>
                        <a:rPr lang="en-GB" sz="1500" dirty="0">
                          <a:latin typeface="Arial" panose="020B0604020202020204" pitchFamily="34" charset="0"/>
                          <a:cs typeface="Arial" panose="020B0604020202020204" pitchFamily="34" charset="0"/>
                        </a:rPr>
                        <a:t>Targeted treatment was not selected despite positive test results</a:t>
                      </a:r>
                    </a:p>
                  </a:txBody>
                  <a:tcPr/>
                </a:tc>
                <a:extLst>
                  <a:ext uri="{0D108BD9-81ED-4DB2-BD59-A6C34878D82A}">
                    <a16:rowId xmlns:a16="http://schemas.microsoft.com/office/drawing/2014/main" val="2249807795"/>
                  </a:ext>
                </a:extLst>
              </a:tr>
            </a:tbl>
          </a:graphicData>
        </a:graphic>
      </p:graphicFrame>
    </p:spTree>
    <p:extLst>
      <p:ext uri="{BB962C8B-B14F-4D97-AF65-F5344CB8AC3E}">
        <p14:creationId xmlns:p14="http://schemas.microsoft.com/office/powerpoint/2010/main" val="300538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5F58CC-34DE-2FA9-886E-E7893351359F}"/>
              </a:ext>
            </a:extLst>
          </p:cNvPr>
          <p:cNvSpPr>
            <a:spLocks noGrp="1"/>
          </p:cNvSpPr>
          <p:nvPr>
            <p:ph type="sldNum" sz="quarter" idx="4"/>
          </p:nvPr>
        </p:nvSpPr>
        <p:spPr/>
        <p:txBody>
          <a:bodyPr/>
          <a:lstStyle/>
          <a:p>
            <a:fld id="{FCE43C0F-8A7B-3A4B-9DB5-B3472E36E833}" type="slidenum">
              <a:rPr lang="en-GB" smtClean="0"/>
              <a:pPr/>
              <a:t>80</a:t>
            </a:fld>
            <a:endParaRPr lang="en-GB" dirty="0"/>
          </a:p>
        </p:txBody>
      </p:sp>
      <p:sp>
        <p:nvSpPr>
          <p:cNvPr id="5" name="Content Placeholder 4">
            <a:extLst>
              <a:ext uri="{FF2B5EF4-FFF2-40B4-BE49-F238E27FC236}">
                <a16:creationId xmlns:a16="http://schemas.microsoft.com/office/drawing/2014/main" id="{FF0274DD-791E-E8D5-41E7-7CC7CF7BCF2C}"/>
              </a:ext>
            </a:extLst>
          </p:cNvPr>
          <p:cNvSpPr>
            <a:spLocks noGrp="1"/>
          </p:cNvSpPr>
          <p:nvPr>
            <p:ph sz="quarter" idx="15"/>
          </p:nvPr>
        </p:nvSpPr>
        <p:spPr>
          <a:xfrm>
            <a:off x="620183" y="6237312"/>
            <a:ext cx="10180339" cy="365125"/>
          </a:xfrm>
        </p:spPr>
        <p:txBody>
          <a:bodyPr/>
          <a:lstStyle/>
          <a:p>
            <a:r>
              <a:rPr lang="en-GB" sz="1200" i="1" dirty="0">
                <a:solidFill>
                  <a:schemeClr val="tx2"/>
                </a:solidFill>
              </a:rPr>
              <a:t>ATM</a:t>
            </a:r>
            <a:r>
              <a:rPr lang="en-GB" sz="1200" dirty="0">
                <a:solidFill>
                  <a:schemeClr val="tx2"/>
                </a:solidFill>
              </a:rPr>
              <a:t>, ataxia telangiectasia mutated; </a:t>
            </a:r>
            <a:r>
              <a:rPr lang="en-GB" dirty="0">
                <a:solidFill>
                  <a:schemeClr val="tx2"/>
                </a:solidFill>
              </a:rPr>
              <a:t>BRCA1/2, breast cancer gene 1/2; CDK12, cyclin-dependent kinase 12; </a:t>
            </a:r>
            <a:r>
              <a:rPr lang="en-GB" i="1" dirty="0">
                <a:solidFill>
                  <a:schemeClr val="tx2"/>
                </a:solidFill>
              </a:rPr>
              <a:t>CHEK1/2</a:t>
            </a:r>
            <a:r>
              <a:rPr lang="en-GB" dirty="0">
                <a:solidFill>
                  <a:schemeClr val="tx2"/>
                </a:solidFill>
              </a:rPr>
              <a:t>, checkpoint kinase 1/2; </a:t>
            </a:r>
            <a:r>
              <a:rPr lang="en-GB" i="1" dirty="0">
                <a:solidFill>
                  <a:schemeClr val="tx2"/>
                </a:solidFill>
              </a:rPr>
              <a:t>PALB2</a:t>
            </a:r>
            <a:r>
              <a:rPr lang="en-GB" dirty="0">
                <a:solidFill>
                  <a:schemeClr val="tx2"/>
                </a:solidFill>
              </a:rPr>
              <a:t>, partner and localizer of </a:t>
            </a:r>
            <a:r>
              <a:rPr lang="en-GB" i="1" dirty="0">
                <a:solidFill>
                  <a:schemeClr val="tx2"/>
                </a:solidFill>
              </a:rPr>
              <a:t>BRCA2; </a:t>
            </a:r>
            <a:r>
              <a:rPr lang="en-GB" dirty="0">
                <a:solidFill>
                  <a:schemeClr val="tx2"/>
                </a:solidFill>
              </a:rPr>
              <a:t>TMB, tumour mutational burden</a:t>
            </a:r>
          </a:p>
          <a:p>
            <a:r>
              <a:rPr lang="en-GB" dirty="0">
                <a:hlinkClick r:id="rId3"/>
              </a:rPr>
              <a:t>https://www.nccn.org/professionals/physician_gls/pdf/prostate.pdf</a:t>
            </a:r>
            <a:r>
              <a:rPr lang="en-GB" dirty="0"/>
              <a:t>. Accessed 14-Mar-2024</a:t>
            </a:r>
          </a:p>
        </p:txBody>
      </p:sp>
      <p:pic>
        <p:nvPicPr>
          <p:cNvPr id="7" name="Picture 6">
            <a:extLst>
              <a:ext uri="{FF2B5EF4-FFF2-40B4-BE49-F238E27FC236}">
                <a16:creationId xmlns:a16="http://schemas.microsoft.com/office/drawing/2014/main" id="{8862F660-45E3-96FC-30B9-95933C84CA71}"/>
              </a:ext>
            </a:extLst>
          </p:cNvPr>
          <p:cNvPicPr>
            <a:picLocks noChangeAspect="1"/>
          </p:cNvPicPr>
          <p:nvPr/>
        </p:nvPicPr>
        <p:blipFill>
          <a:blip r:embed="rId4"/>
          <a:stretch>
            <a:fillRect/>
          </a:stretch>
        </p:blipFill>
        <p:spPr>
          <a:xfrm>
            <a:off x="609600" y="208800"/>
            <a:ext cx="7267575" cy="914400"/>
          </a:xfrm>
          <a:prstGeom prst="rect">
            <a:avLst/>
          </a:prstGeom>
        </p:spPr>
      </p:pic>
      <p:pic>
        <p:nvPicPr>
          <p:cNvPr id="3" name="Picture 2">
            <a:extLst>
              <a:ext uri="{FF2B5EF4-FFF2-40B4-BE49-F238E27FC236}">
                <a16:creationId xmlns:a16="http://schemas.microsoft.com/office/drawing/2014/main" id="{C80C166F-D993-2726-5B7C-18DC03E9D427}"/>
              </a:ext>
            </a:extLst>
          </p:cNvPr>
          <p:cNvPicPr>
            <a:picLocks noChangeAspect="1"/>
          </p:cNvPicPr>
          <p:nvPr/>
        </p:nvPicPr>
        <p:blipFill rotWithShape="1">
          <a:blip r:embed="rId5"/>
          <a:srcRect b="36322"/>
          <a:stretch/>
        </p:blipFill>
        <p:spPr>
          <a:xfrm>
            <a:off x="257832" y="1583852"/>
            <a:ext cx="11676336" cy="4164243"/>
          </a:xfrm>
          <a:prstGeom prst="rect">
            <a:avLst/>
          </a:prstGeom>
        </p:spPr>
      </p:pic>
      <p:sp>
        <p:nvSpPr>
          <p:cNvPr id="9" name="Rectangle 8">
            <a:extLst>
              <a:ext uri="{FF2B5EF4-FFF2-40B4-BE49-F238E27FC236}">
                <a16:creationId xmlns:a16="http://schemas.microsoft.com/office/drawing/2014/main" id="{0ADE0CBF-3DA2-CEF0-4A8E-8D7561D8261D}"/>
              </a:ext>
            </a:extLst>
          </p:cNvPr>
          <p:cNvSpPr/>
          <p:nvPr/>
        </p:nvSpPr>
        <p:spPr>
          <a:xfrm>
            <a:off x="292030" y="4208424"/>
            <a:ext cx="11591595" cy="1740856"/>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1868435"/>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EC2892-2C13-FE38-26E8-6A25655E36B4}"/>
              </a:ext>
            </a:extLst>
          </p:cNvPr>
          <p:cNvSpPr>
            <a:spLocks noGrp="1"/>
          </p:cNvSpPr>
          <p:nvPr>
            <p:ph type="title"/>
          </p:nvPr>
        </p:nvSpPr>
        <p:spPr/>
        <p:txBody>
          <a:bodyPr/>
          <a:lstStyle/>
          <a:p>
            <a:r>
              <a:rPr lang="en-GB" dirty="0"/>
              <a:t>Biomarker driven treatment </a:t>
            </a:r>
            <a:br>
              <a:rPr lang="en-GB" dirty="0"/>
            </a:br>
            <a:r>
              <a:rPr lang="en-GB" dirty="0"/>
              <a:t>for </a:t>
            </a:r>
            <a:r>
              <a:rPr lang="en-GB" cap="none" dirty="0" err="1"/>
              <a:t>m</a:t>
            </a:r>
            <a:r>
              <a:rPr lang="en-GB" dirty="0" err="1"/>
              <a:t>crpc</a:t>
            </a:r>
            <a:endParaRPr lang="en-GB" dirty="0"/>
          </a:p>
        </p:txBody>
      </p:sp>
      <p:sp>
        <p:nvSpPr>
          <p:cNvPr id="2" name="Slide Number Placeholder 1">
            <a:extLst>
              <a:ext uri="{FF2B5EF4-FFF2-40B4-BE49-F238E27FC236}">
                <a16:creationId xmlns:a16="http://schemas.microsoft.com/office/drawing/2014/main" id="{3CB0B1B9-0E57-2A4E-49F8-5E17744F23E9}"/>
              </a:ext>
            </a:extLst>
          </p:cNvPr>
          <p:cNvSpPr>
            <a:spLocks noGrp="1"/>
          </p:cNvSpPr>
          <p:nvPr>
            <p:ph type="sldNum" sz="quarter" idx="4"/>
          </p:nvPr>
        </p:nvSpPr>
        <p:spPr/>
        <p:txBody>
          <a:bodyPr/>
          <a:lstStyle/>
          <a:p>
            <a:fld id="{BD78C601-A191-4B83-9BAA-790BA786CE02}" type="slidenum">
              <a:rPr lang="en-GB" smtClean="0"/>
              <a:t>81</a:t>
            </a:fld>
            <a:endParaRPr lang="en-GB" dirty="0"/>
          </a:p>
        </p:txBody>
      </p:sp>
      <p:sp>
        <p:nvSpPr>
          <p:cNvPr id="5" name="TextBox 4">
            <a:extLst>
              <a:ext uri="{FF2B5EF4-FFF2-40B4-BE49-F238E27FC236}">
                <a16:creationId xmlns:a16="http://schemas.microsoft.com/office/drawing/2014/main" id="{E401119C-BA36-1428-E86F-046575E9DBF5}"/>
              </a:ext>
            </a:extLst>
          </p:cNvPr>
          <p:cNvSpPr txBox="1"/>
          <p:nvPr/>
        </p:nvSpPr>
        <p:spPr>
          <a:xfrm>
            <a:off x="619200" y="6400800"/>
            <a:ext cx="3783087" cy="276999"/>
          </a:xfrm>
          <a:prstGeom prst="rect">
            <a:avLst/>
          </a:prstGeom>
          <a:noFill/>
        </p:spPr>
        <p:txBody>
          <a:bodyPr wrap="none" lIns="0" rIns="0" rtlCol="0">
            <a:spAutoFit/>
          </a:bodyPr>
          <a:lstStyle/>
          <a:p>
            <a:r>
              <a:rPr lang="en-GB" sz="1200" dirty="0">
                <a:solidFill>
                  <a:schemeClr val="bg1"/>
                </a:solidFill>
                <a:latin typeface="Arial" panose="020B0604020202020204" pitchFamily="34" charset="0"/>
                <a:ea typeface="Aileron" charset="0"/>
                <a:cs typeface="Arial" panose="020B0604020202020204" pitchFamily="34" charset="0"/>
              </a:rPr>
              <a:t>mCRPC, metastatic castration resistant prostate cancer</a:t>
            </a:r>
          </a:p>
        </p:txBody>
      </p:sp>
    </p:spTree>
    <p:extLst>
      <p:ext uri="{BB962C8B-B14F-4D97-AF65-F5344CB8AC3E}">
        <p14:creationId xmlns:p14="http://schemas.microsoft.com/office/powerpoint/2010/main" val="65181313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23">
            <a:extLst>
              <a:ext uri="{FF2B5EF4-FFF2-40B4-BE49-F238E27FC236}">
                <a16:creationId xmlns:a16="http://schemas.microsoft.com/office/drawing/2014/main" id="{FFFA2F4D-CA99-BCDD-4485-9213056020D3}"/>
              </a:ext>
            </a:extLst>
          </p:cNvPr>
          <p:cNvGraphicFramePr>
            <a:graphicFrameLocks noGrp="1"/>
          </p:cNvGraphicFramePr>
          <p:nvPr>
            <p:ph sz="quarter" idx="12"/>
            <p:extLst>
              <p:ext uri="{D42A27DB-BD31-4B8C-83A1-F6EECF244321}">
                <p14:modId xmlns:p14="http://schemas.microsoft.com/office/powerpoint/2010/main" val="2101836742"/>
              </p:ext>
            </p:extLst>
          </p:nvPr>
        </p:nvGraphicFramePr>
        <p:xfrm>
          <a:off x="620713" y="1425575"/>
          <a:ext cx="10963275" cy="3803760"/>
        </p:xfrm>
        <a:graphic>
          <a:graphicData uri="http://schemas.openxmlformats.org/drawingml/2006/table">
            <a:tbl>
              <a:tblPr firstRow="1" bandRow="1">
                <a:tableStyleId>{5C22544A-7EE6-4342-B048-85BDC9FD1C3A}</a:tableStyleId>
              </a:tblPr>
              <a:tblGrid>
                <a:gridCol w="3171031">
                  <a:extLst>
                    <a:ext uri="{9D8B030D-6E8A-4147-A177-3AD203B41FA5}">
                      <a16:colId xmlns:a16="http://schemas.microsoft.com/office/drawing/2014/main" val="3735672501"/>
                    </a:ext>
                  </a:extLst>
                </a:gridCol>
                <a:gridCol w="1656184">
                  <a:extLst>
                    <a:ext uri="{9D8B030D-6E8A-4147-A177-3AD203B41FA5}">
                      <a16:colId xmlns:a16="http://schemas.microsoft.com/office/drawing/2014/main" val="2506688411"/>
                    </a:ext>
                  </a:extLst>
                </a:gridCol>
                <a:gridCol w="6136060">
                  <a:extLst>
                    <a:ext uri="{9D8B030D-6E8A-4147-A177-3AD203B41FA5}">
                      <a16:colId xmlns:a16="http://schemas.microsoft.com/office/drawing/2014/main" val="3672300673"/>
                    </a:ext>
                  </a:extLst>
                </a:gridCol>
              </a:tblGrid>
              <a:tr h="370840">
                <a:tc gridSpan="3">
                  <a:txBody>
                    <a:bodyPr/>
                    <a:lstStyle/>
                    <a:p>
                      <a:r>
                        <a:rPr lang="en-GB" dirty="0">
                          <a:latin typeface="Arial" panose="020B0604020202020204" pitchFamily="34" charset="0"/>
                          <a:cs typeface="Arial" panose="020B0604020202020204" pitchFamily="34" charset="0"/>
                        </a:rPr>
                        <a:t>PARP Inhibitor Monotherapy</a:t>
                      </a:r>
                    </a:p>
                  </a:txBody>
                  <a:tcPr marT="81720" marB="81720"/>
                </a:tc>
                <a:tc hMerge="1">
                  <a:txBody>
                    <a:bodyPr/>
                    <a:lstStyle/>
                    <a:p>
                      <a:endParaRPr lang="en-GB" dirty="0">
                        <a:latin typeface="Arial" panose="020B0604020202020204" pitchFamily="34" charset="0"/>
                        <a:cs typeface="Arial" panose="020B0604020202020204" pitchFamily="34" charset="0"/>
                      </a:endParaRPr>
                    </a:p>
                  </a:txBody>
                  <a:tcPr/>
                </a:tc>
                <a:tc hMerge="1">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93259038"/>
                  </a:ext>
                </a:extLst>
              </a:tr>
              <a:tr h="370840">
                <a:tc>
                  <a:txBody>
                    <a:bodyPr/>
                    <a:lstStyle/>
                    <a:p>
                      <a:r>
                        <a:rPr lang="en-GB" b="0" dirty="0">
                          <a:latin typeface="Arial" panose="020B0604020202020204" pitchFamily="34" charset="0"/>
                          <a:cs typeface="Arial" panose="020B0604020202020204" pitchFamily="34" charset="0"/>
                        </a:rPr>
                        <a:t>Olaparib</a:t>
                      </a:r>
                    </a:p>
                  </a:txBody>
                  <a:tcPr marT="72000" marB="72000"/>
                </a:tc>
                <a:tc>
                  <a:txBody>
                    <a:bodyPr/>
                    <a:lstStyle/>
                    <a:p>
                      <a:r>
                        <a:rPr lang="en-GB" dirty="0">
                          <a:latin typeface="Arial" panose="020B0604020202020204" pitchFamily="34" charset="0"/>
                          <a:cs typeface="Arial" panose="020B0604020202020204" pitchFamily="34" charset="0"/>
                        </a:rPr>
                        <a:t>PROfound</a:t>
                      </a:r>
                      <a:r>
                        <a:rPr lang="en-GB" baseline="30000" dirty="0">
                          <a:latin typeface="Arial" panose="020B0604020202020204" pitchFamily="34" charset="0"/>
                          <a:cs typeface="Arial" panose="020B0604020202020204" pitchFamily="34" charset="0"/>
                        </a:rPr>
                        <a:t>1</a:t>
                      </a:r>
                    </a:p>
                  </a:txBody>
                  <a:tcPr marT="72000" marB="72000"/>
                </a:tc>
                <a:tc>
                  <a:txBody>
                    <a:bodyPr/>
                    <a:lstStyle/>
                    <a:p>
                      <a:r>
                        <a:rPr lang="en-GB" dirty="0">
                          <a:latin typeface="Arial" panose="020B0604020202020204" pitchFamily="34" charset="0"/>
                          <a:cs typeface="Arial" panose="020B0604020202020204" pitchFamily="34" charset="0"/>
                        </a:rPr>
                        <a:t>FDA approved for HRR-mutated mCRPC</a:t>
                      </a:r>
                      <a:r>
                        <a:rPr lang="en-GB" baseline="30000" dirty="0">
                          <a:latin typeface="Arial" panose="020B0604020202020204" pitchFamily="34" charset="0"/>
                          <a:cs typeface="Arial" panose="020B0604020202020204" pitchFamily="34" charset="0"/>
                        </a:rPr>
                        <a:t>a</a:t>
                      </a:r>
                    </a:p>
                  </a:txBody>
                  <a:tcPr marT="72000" marB="72000"/>
                </a:tc>
                <a:extLst>
                  <a:ext uri="{0D108BD9-81ED-4DB2-BD59-A6C34878D82A}">
                    <a16:rowId xmlns:a16="http://schemas.microsoft.com/office/drawing/2014/main" val="1311850233"/>
                  </a:ext>
                </a:extLst>
              </a:tr>
              <a:tr h="370840">
                <a:tc>
                  <a:txBody>
                    <a:bodyPr/>
                    <a:lstStyle/>
                    <a:p>
                      <a:r>
                        <a:rPr lang="en-GB" b="0" dirty="0">
                          <a:latin typeface="Arial" panose="020B0604020202020204" pitchFamily="34" charset="0"/>
                          <a:cs typeface="Arial" panose="020B0604020202020204" pitchFamily="34" charset="0"/>
                        </a:rPr>
                        <a:t>Rucaparib</a:t>
                      </a:r>
                    </a:p>
                  </a:txBody>
                  <a:tcPr marT="72000" marB="72000"/>
                </a:tc>
                <a:tc>
                  <a:txBody>
                    <a:bodyPr/>
                    <a:lstStyle/>
                    <a:p>
                      <a:r>
                        <a:rPr lang="en-GB" dirty="0">
                          <a:latin typeface="Arial" panose="020B0604020202020204" pitchFamily="34" charset="0"/>
                          <a:cs typeface="Arial" panose="020B0604020202020204" pitchFamily="34" charset="0"/>
                        </a:rPr>
                        <a:t>TRITON2</a:t>
                      </a:r>
                      <a:r>
                        <a:rPr lang="en-GB" baseline="30000" dirty="0">
                          <a:latin typeface="Arial" panose="020B0604020202020204" pitchFamily="34" charset="0"/>
                          <a:cs typeface="Arial" panose="020B0604020202020204" pitchFamily="34" charset="0"/>
                        </a:rPr>
                        <a:t>2</a:t>
                      </a:r>
                    </a:p>
                  </a:txBody>
                  <a:tcPr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FDA approved for </a:t>
                      </a:r>
                      <a:r>
                        <a:rPr lang="en-GB" i="1" dirty="0">
                          <a:latin typeface="Arial" panose="020B0604020202020204" pitchFamily="34" charset="0"/>
                          <a:cs typeface="Arial" panose="020B0604020202020204" pitchFamily="34" charset="0"/>
                        </a:rPr>
                        <a:t>BRCA</a:t>
                      </a:r>
                      <a:r>
                        <a:rPr lang="en-GB" dirty="0">
                          <a:latin typeface="Arial" panose="020B0604020202020204" pitchFamily="34" charset="0"/>
                          <a:cs typeface="Arial" panose="020B0604020202020204" pitchFamily="34" charset="0"/>
                        </a:rPr>
                        <a:t>-mutated mCRPC</a:t>
                      </a:r>
                      <a:r>
                        <a:rPr lang="en-GB" baseline="30000" dirty="0">
                          <a:latin typeface="Arial" panose="020B0604020202020204" pitchFamily="34" charset="0"/>
                          <a:cs typeface="Arial" panose="020B0604020202020204" pitchFamily="34" charset="0"/>
                        </a:rPr>
                        <a:t>a</a:t>
                      </a:r>
                    </a:p>
                  </a:txBody>
                  <a:tcPr marT="72000" marB="72000"/>
                </a:tc>
                <a:extLst>
                  <a:ext uri="{0D108BD9-81ED-4DB2-BD59-A6C34878D82A}">
                    <a16:rowId xmlns:a16="http://schemas.microsoft.com/office/drawing/2014/main" val="161132649"/>
                  </a:ext>
                </a:extLst>
              </a:tr>
              <a:tr h="370840">
                <a:tc>
                  <a:txBody>
                    <a:bodyPr/>
                    <a:lstStyle/>
                    <a:p>
                      <a:r>
                        <a:rPr lang="en-GB" b="0" dirty="0">
                          <a:latin typeface="Arial" panose="020B0604020202020204" pitchFamily="34" charset="0"/>
                          <a:cs typeface="Arial" panose="020B0604020202020204" pitchFamily="34" charset="0"/>
                        </a:rPr>
                        <a:t>Talazoparib</a:t>
                      </a:r>
                    </a:p>
                  </a:txBody>
                  <a:tcPr marT="72000" marB="72000"/>
                </a:tc>
                <a:tc>
                  <a:txBody>
                    <a:bodyPr/>
                    <a:lstStyle/>
                    <a:p>
                      <a:r>
                        <a:rPr lang="en-GB" dirty="0">
                          <a:latin typeface="Arial" panose="020B0604020202020204" pitchFamily="34" charset="0"/>
                          <a:cs typeface="Arial" panose="020B0604020202020204" pitchFamily="34" charset="0"/>
                        </a:rPr>
                        <a:t>TALAPRO-1</a:t>
                      </a:r>
                      <a:r>
                        <a:rPr lang="en-GB" baseline="30000" dirty="0">
                          <a:latin typeface="Arial" panose="020B0604020202020204" pitchFamily="34" charset="0"/>
                          <a:cs typeface="Arial" panose="020B0604020202020204" pitchFamily="34" charset="0"/>
                        </a:rPr>
                        <a:t>3</a:t>
                      </a:r>
                    </a:p>
                  </a:txBody>
                  <a:tcPr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Clinical activity in </a:t>
                      </a:r>
                      <a:r>
                        <a:rPr lang="en-GB" i="1" dirty="0">
                          <a:latin typeface="Arial" panose="020B0604020202020204" pitchFamily="34" charset="0"/>
                          <a:cs typeface="Arial" panose="020B0604020202020204" pitchFamily="34" charset="0"/>
                        </a:rPr>
                        <a:t>BRCA</a:t>
                      </a:r>
                      <a:r>
                        <a:rPr lang="en-GB" dirty="0">
                          <a:latin typeface="Arial" panose="020B0604020202020204" pitchFamily="34" charset="0"/>
                          <a:cs typeface="Arial" panose="020B0604020202020204" pitchFamily="34" charset="0"/>
                        </a:rPr>
                        <a:t>-mutated mCRPC</a:t>
                      </a:r>
                    </a:p>
                  </a:txBody>
                  <a:tcPr marT="72000" marB="72000"/>
                </a:tc>
                <a:extLst>
                  <a:ext uri="{0D108BD9-81ED-4DB2-BD59-A6C34878D82A}">
                    <a16:rowId xmlns:a16="http://schemas.microsoft.com/office/drawing/2014/main" val="732400171"/>
                  </a:ext>
                </a:extLst>
              </a:tr>
              <a:tr h="370840">
                <a:tc>
                  <a:txBody>
                    <a:bodyPr/>
                    <a:lstStyle/>
                    <a:p>
                      <a:r>
                        <a:rPr lang="en-GB" b="0" dirty="0">
                          <a:latin typeface="Arial" panose="020B0604020202020204" pitchFamily="34" charset="0"/>
                          <a:cs typeface="Arial" panose="020B0604020202020204" pitchFamily="34" charset="0"/>
                        </a:rPr>
                        <a:t>Niraparib</a:t>
                      </a:r>
                    </a:p>
                  </a:txBody>
                  <a:tcPr marT="72000" marB="72000"/>
                </a:tc>
                <a:tc>
                  <a:txBody>
                    <a:bodyPr/>
                    <a:lstStyle/>
                    <a:p>
                      <a:r>
                        <a:rPr lang="en-GB" dirty="0">
                          <a:latin typeface="Arial" panose="020B0604020202020204" pitchFamily="34" charset="0"/>
                          <a:cs typeface="Arial" panose="020B0604020202020204" pitchFamily="34" charset="0"/>
                        </a:rPr>
                        <a:t>GALAHAD</a:t>
                      </a:r>
                      <a:r>
                        <a:rPr lang="en-GB" baseline="30000" dirty="0">
                          <a:latin typeface="Arial" panose="020B0604020202020204" pitchFamily="34" charset="0"/>
                          <a:cs typeface="Arial" panose="020B0604020202020204" pitchFamily="34" charset="0"/>
                        </a:rPr>
                        <a:t>4</a:t>
                      </a:r>
                    </a:p>
                  </a:txBody>
                  <a:tcPr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Clinical activity in </a:t>
                      </a:r>
                      <a:r>
                        <a:rPr lang="en-GB" i="1" dirty="0">
                          <a:latin typeface="Arial" panose="020B0604020202020204" pitchFamily="34" charset="0"/>
                          <a:cs typeface="Arial" panose="020B0604020202020204" pitchFamily="34" charset="0"/>
                        </a:rPr>
                        <a:t>BRCA</a:t>
                      </a:r>
                      <a:r>
                        <a:rPr lang="en-GB" dirty="0">
                          <a:latin typeface="Arial" panose="020B0604020202020204" pitchFamily="34" charset="0"/>
                          <a:cs typeface="Arial" panose="020B0604020202020204" pitchFamily="34" charset="0"/>
                        </a:rPr>
                        <a:t>-mutated mCRPC</a:t>
                      </a:r>
                    </a:p>
                  </a:txBody>
                  <a:tcPr marT="72000" marB="72000"/>
                </a:tc>
                <a:extLst>
                  <a:ext uri="{0D108BD9-81ED-4DB2-BD59-A6C34878D82A}">
                    <a16:rowId xmlns:a16="http://schemas.microsoft.com/office/drawing/2014/main" val="3736734463"/>
                  </a:ext>
                </a:extLst>
              </a:tr>
              <a:tr h="370840">
                <a:tc gridSpan="3">
                  <a:txBody>
                    <a:bodyPr/>
                    <a:lstStyle/>
                    <a:p>
                      <a:r>
                        <a:rPr lang="en-GB" b="1" dirty="0">
                          <a:solidFill>
                            <a:schemeClr val="bg1"/>
                          </a:solidFill>
                          <a:latin typeface="Arial" panose="020B0604020202020204" pitchFamily="34" charset="0"/>
                          <a:cs typeface="Arial" panose="020B0604020202020204" pitchFamily="34" charset="0"/>
                        </a:rPr>
                        <a:t>PARP Inhibitor Combination Therapy</a:t>
                      </a:r>
                    </a:p>
                  </a:txBody>
                  <a:tcPr marT="81720" marB="81720">
                    <a:lnB w="38100" cap="flat" cmpd="sng" algn="ctr">
                      <a:solidFill>
                        <a:schemeClr val="bg1"/>
                      </a:solidFill>
                      <a:prstDash val="solid"/>
                      <a:round/>
                      <a:headEnd type="none" w="med" len="med"/>
                      <a:tailEnd type="none" w="med" len="med"/>
                    </a:lnB>
                    <a:solidFill>
                      <a:schemeClr val="accent1"/>
                    </a:solidFill>
                  </a:tcPr>
                </a:tc>
                <a:tc hMerge="1">
                  <a:txBody>
                    <a:bodyPr/>
                    <a:lstStyle/>
                    <a:p>
                      <a:endParaRPr lang="en-GB" dirty="0">
                        <a:latin typeface="Arial" panose="020B0604020202020204" pitchFamily="34" charset="0"/>
                        <a:cs typeface="Arial" panose="020B0604020202020204" pitchFamily="34" charset="0"/>
                      </a:endParaRPr>
                    </a:p>
                  </a:txBody>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93056141"/>
                  </a:ext>
                </a:extLst>
              </a:tr>
              <a:tr h="370840">
                <a:tc>
                  <a:txBody>
                    <a:bodyPr/>
                    <a:lstStyle/>
                    <a:p>
                      <a:r>
                        <a:rPr lang="en-GB" b="0" dirty="0">
                          <a:latin typeface="Arial" panose="020B0604020202020204" pitchFamily="34" charset="0"/>
                          <a:cs typeface="Arial" panose="020B0604020202020204" pitchFamily="34" charset="0"/>
                        </a:rPr>
                        <a:t>Olaparib + Abiraterone</a:t>
                      </a:r>
                    </a:p>
                  </a:txBody>
                  <a:tcPr marT="72000" marB="72000">
                    <a:lnT w="38100" cap="flat" cmpd="sng" algn="ctr">
                      <a:solidFill>
                        <a:schemeClr val="bg1"/>
                      </a:solidFill>
                      <a:prstDash val="solid"/>
                      <a:round/>
                      <a:headEnd type="none" w="med" len="med"/>
                      <a:tailEnd type="none" w="med" len="med"/>
                    </a:lnT>
                  </a:tcPr>
                </a:tc>
                <a:tc>
                  <a:txBody>
                    <a:bodyPr/>
                    <a:lstStyle/>
                    <a:p>
                      <a:r>
                        <a:rPr lang="en-GB" dirty="0">
                          <a:latin typeface="Arial" panose="020B0604020202020204" pitchFamily="34" charset="0"/>
                          <a:cs typeface="Arial" panose="020B0604020202020204" pitchFamily="34" charset="0"/>
                        </a:rPr>
                        <a:t>PROpel</a:t>
                      </a:r>
                      <a:r>
                        <a:rPr lang="en-GB" baseline="30000" dirty="0">
                          <a:latin typeface="Arial" panose="020B0604020202020204" pitchFamily="34" charset="0"/>
                          <a:cs typeface="Arial" panose="020B0604020202020204" pitchFamily="34" charset="0"/>
                        </a:rPr>
                        <a:t>5</a:t>
                      </a:r>
                    </a:p>
                  </a:txBody>
                  <a:tcPr marT="72000" marB="72000">
                    <a:lnT w="38100" cap="flat" cmpd="sng" algn="ctr">
                      <a:solidFill>
                        <a:schemeClr val="bg1"/>
                      </a:solidFill>
                      <a:prstDash val="solid"/>
                      <a:round/>
                      <a:headEnd type="none" w="med" len="med"/>
                      <a:tailEnd type="none" w="med" len="med"/>
                    </a:lnT>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FDA approved for </a:t>
                      </a:r>
                      <a:r>
                        <a:rPr lang="en-GB" i="1" dirty="0">
                          <a:latin typeface="Arial" panose="020B0604020202020204" pitchFamily="34" charset="0"/>
                          <a:cs typeface="Arial" panose="020B0604020202020204" pitchFamily="34" charset="0"/>
                        </a:rPr>
                        <a:t>BRCA</a:t>
                      </a:r>
                      <a:r>
                        <a:rPr lang="en-GB" dirty="0">
                          <a:latin typeface="Arial" panose="020B0604020202020204" pitchFamily="34" charset="0"/>
                          <a:cs typeface="Arial" panose="020B0604020202020204" pitchFamily="34" charset="0"/>
                        </a:rPr>
                        <a:t>-mutated mCRPC</a:t>
                      </a:r>
                      <a:r>
                        <a:rPr lang="en-GB" baseline="30000" dirty="0">
                          <a:latin typeface="Arial" panose="020B0604020202020204" pitchFamily="34" charset="0"/>
                          <a:cs typeface="Arial" panose="020B0604020202020204" pitchFamily="34" charset="0"/>
                        </a:rPr>
                        <a:t>a</a:t>
                      </a:r>
                      <a:r>
                        <a:rPr lang="en-GB" dirty="0">
                          <a:latin typeface="Arial" panose="020B0604020202020204" pitchFamily="34" charset="0"/>
                          <a:cs typeface="Arial" panose="020B0604020202020204" pitchFamily="34" charset="0"/>
                        </a:rPr>
                        <a:t> (May 2023)</a:t>
                      </a:r>
                    </a:p>
                  </a:txBody>
                  <a:tcPr marT="72000" marB="7200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51141052"/>
                  </a:ext>
                </a:extLst>
              </a:tr>
              <a:tr h="370840">
                <a:tc>
                  <a:txBody>
                    <a:bodyPr/>
                    <a:lstStyle/>
                    <a:p>
                      <a:r>
                        <a:rPr lang="en-GB" b="0" dirty="0">
                          <a:latin typeface="Arial" panose="020B0604020202020204" pitchFamily="34" charset="0"/>
                          <a:cs typeface="Arial" panose="020B0604020202020204" pitchFamily="34" charset="0"/>
                        </a:rPr>
                        <a:t>Talazoparib + Enzalutamide</a:t>
                      </a:r>
                    </a:p>
                  </a:txBody>
                  <a:tcPr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TALAPRO-2</a:t>
                      </a:r>
                      <a:r>
                        <a:rPr lang="en-GB" baseline="30000" dirty="0">
                          <a:latin typeface="Arial" panose="020B0604020202020204" pitchFamily="34" charset="0"/>
                          <a:cs typeface="Arial" panose="020B0604020202020204" pitchFamily="34" charset="0"/>
                        </a:rPr>
                        <a:t>6</a:t>
                      </a:r>
                    </a:p>
                  </a:txBody>
                  <a:tcPr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FDA approved for </a:t>
                      </a:r>
                      <a:r>
                        <a:rPr lang="en-GB" i="0" dirty="0">
                          <a:latin typeface="Arial" panose="020B0604020202020204" pitchFamily="34" charset="0"/>
                          <a:cs typeface="Arial" panose="020B0604020202020204" pitchFamily="34" charset="0"/>
                        </a:rPr>
                        <a:t>HRR</a:t>
                      </a:r>
                      <a:r>
                        <a:rPr lang="en-GB" dirty="0">
                          <a:latin typeface="Arial" panose="020B0604020202020204" pitchFamily="34" charset="0"/>
                          <a:cs typeface="Arial" panose="020B0604020202020204" pitchFamily="34" charset="0"/>
                        </a:rPr>
                        <a:t>-mutated mCRPC</a:t>
                      </a:r>
                      <a:r>
                        <a:rPr lang="en-GB" baseline="30000" dirty="0">
                          <a:latin typeface="Arial" panose="020B0604020202020204" pitchFamily="34" charset="0"/>
                          <a:cs typeface="Arial" panose="020B0604020202020204" pitchFamily="34" charset="0"/>
                        </a:rPr>
                        <a:t>a</a:t>
                      </a:r>
                      <a:r>
                        <a:rPr lang="en-GB" dirty="0">
                          <a:latin typeface="Arial" panose="020B0604020202020204" pitchFamily="34" charset="0"/>
                          <a:cs typeface="Arial" panose="020B0604020202020204" pitchFamily="34" charset="0"/>
                        </a:rPr>
                        <a:t> (June 2023)</a:t>
                      </a:r>
                    </a:p>
                  </a:txBody>
                  <a:tcPr marT="72000" marB="72000"/>
                </a:tc>
                <a:extLst>
                  <a:ext uri="{0D108BD9-81ED-4DB2-BD59-A6C34878D82A}">
                    <a16:rowId xmlns:a16="http://schemas.microsoft.com/office/drawing/2014/main" val="2521785121"/>
                  </a:ext>
                </a:extLst>
              </a:tr>
              <a:tr h="370840">
                <a:tc>
                  <a:txBody>
                    <a:bodyPr/>
                    <a:lstStyle/>
                    <a:p>
                      <a:r>
                        <a:rPr lang="en-GB" b="0" dirty="0">
                          <a:latin typeface="Arial" panose="020B0604020202020204" pitchFamily="34" charset="0"/>
                          <a:cs typeface="Arial" panose="020B0604020202020204" pitchFamily="34" charset="0"/>
                        </a:rPr>
                        <a:t>Niraparib + Abiraterone</a:t>
                      </a:r>
                      <a:r>
                        <a:rPr lang="en-GB" b="0" baseline="30000" dirty="0">
                          <a:latin typeface="Arial" panose="020B0604020202020204" pitchFamily="34" charset="0"/>
                          <a:cs typeface="Arial" panose="020B0604020202020204" pitchFamily="34" charset="0"/>
                        </a:rPr>
                        <a:t>b</a:t>
                      </a:r>
                    </a:p>
                  </a:txBody>
                  <a:tcPr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a:latin typeface="Arial" panose="020B0604020202020204" pitchFamily="34" charset="0"/>
                          <a:cs typeface="Arial" panose="020B0604020202020204" pitchFamily="34" charset="0"/>
                        </a:rPr>
                        <a:t>MAGNITUDE</a:t>
                      </a:r>
                      <a:r>
                        <a:rPr lang="en-GB" baseline="30000" dirty="0">
                          <a:latin typeface="Arial" panose="020B0604020202020204" pitchFamily="34" charset="0"/>
                          <a:cs typeface="Arial" panose="020B0604020202020204" pitchFamily="34" charset="0"/>
                        </a:rPr>
                        <a:t>7</a:t>
                      </a:r>
                    </a:p>
                  </a:txBody>
                  <a:tcPr marT="72000" marB="7200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FDA approved for </a:t>
                      </a:r>
                      <a:r>
                        <a:rPr lang="en-GB" i="1" dirty="0">
                          <a:latin typeface="Arial" panose="020B0604020202020204" pitchFamily="34" charset="0"/>
                          <a:cs typeface="Arial" panose="020B0604020202020204" pitchFamily="34" charset="0"/>
                        </a:rPr>
                        <a:t>BRCA</a:t>
                      </a:r>
                      <a:r>
                        <a:rPr lang="en-GB" dirty="0">
                          <a:latin typeface="Arial" panose="020B0604020202020204" pitchFamily="34" charset="0"/>
                          <a:cs typeface="Arial" panose="020B0604020202020204" pitchFamily="34" charset="0"/>
                        </a:rPr>
                        <a:t>-mutated mCRPC</a:t>
                      </a:r>
                      <a:r>
                        <a:rPr lang="en-GB" baseline="30000" dirty="0">
                          <a:latin typeface="Arial" panose="020B0604020202020204" pitchFamily="34" charset="0"/>
                          <a:cs typeface="Arial" panose="020B0604020202020204" pitchFamily="34" charset="0"/>
                        </a:rPr>
                        <a:t>a</a:t>
                      </a:r>
                      <a:r>
                        <a:rPr lang="en-GB" dirty="0">
                          <a:latin typeface="Arial" panose="020B0604020202020204" pitchFamily="34" charset="0"/>
                          <a:cs typeface="Arial" panose="020B0604020202020204" pitchFamily="34" charset="0"/>
                        </a:rPr>
                        <a:t> (August 2023)</a:t>
                      </a:r>
                    </a:p>
                  </a:txBody>
                  <a:tcPr marT="72000" marB="72000"/>
                </a:tc>
                <a:extLst>
                  <a:ext uri="{0D108BD9-81ED-4DB2-BD59-A6C34878D82A}">
                    <a16:rowId xmlns:a16="http://schemas.microsoft.com/office/drawing/2014/main" val="1077229035"/>
                  </a:ext>
                </a:extLst>
              </a:tr>
            </a:tbl>
          </a:graphicData>
        </a:graphic>
      </p:graphicFrame>
      <p:sp>
        <p:nvSpPr>
          <p:cNvPr id="3" name="Title 2">
            <a:extLst>
              <a:ext uri="{FF2B5EF4-FFF2-40B4-BE49-F238E27FC236}">
                <a16:creationId xmlns:a16="http://schemas.microsoft.com/office/drawing/2014/main" id="{A4976EF7-712B-785C-E9E2-02D478138A80}"/>
              </a:ext>
            </a:extLst>
          </p:cNvPr>
          <p:cNvSpPr>
            <a:spLocks noGrp="1"/>
          </p:cNvSpPr>
          <p:nvPr>
            <p:ph type="title"/>
          </p:nvPr>
        </p:nvSpPr>
        <p:spPr>
          <a:xfrm>
            <a:off x="619201" y="259200"/>
            <a:ext cx="10963199" cy="864000"/>
          </a:xfrm>
        </p:spPr>
        <p:txBody>
          <a:bodyPr>
            <a:normAutofit/>
          </a:bodyPr>
          <a:lstStyle/>
          <a:p>
            <a:r>
              <a:rPr lang="en-GB" dirty="0"/>
              <a:t>Key PARP</a:t>
            </a:r>
            <a:r>
              <a:rPr lang="en-GB" cap="none" dirty="0"/>
              <a:t>i</a:t>
            </a:r>
            <a:r>
              <a:rPr lang="en-GB" dirty="0"/>
              <a:t> Investigations in Prostate Cancer</a:t>
            </a:r>
          </a:p>
        </p:txBody>
      </p:sp>
      <p:sp>
        <p:nvSpPr>
          <p:cNvPr id="13" name="Slide Number Placeholder 12">
            <a:extLst>
              <a:ext uri="{FF2B5EF4-FFF2-40B4-BE49-F238E27FC236}">
                <a16:creationId xmlns:a16="http://schemas.microsoft.com/office/drawing/2014/main" id="{268A9D27-4726-9C61-035D-E5FAFCCB3DC7}"/>
              </a:ext>
            </a:extLst>
          </p:cNvPr>
          <p:cNvSpPr>
            <a:spLocks noGrp="1"/>
          </p:cNvSpPr>
          <p:nvPr>
            <p:ph type="sldNum" sz="quarter" idx="4"/>
          </p:nvPr>
        </p:nvSpPr>
        <p:spPr>
          <a:xfrm>
            <a:off x="10800523" y="6428359"/>
            <a:ext cx="781877" cy="365125"/>
          </a:xfrm>
        </p:spPr>
        <p:txBody>
          <a:bodyPr/>
          <a:lstStyle/>
          <a:p>
            <a:fld id="{BFA706C6-D711-4242-A134-64C755FD7D46}" type="slidenum">
              <a:rPr lang="en-GB" smtClean="0"/>
              <a:pPr/>
              <a:t>82</a:t>
            </a:fld>
            <a:endParaRPr lang="en-GB" dirty="0"/>
          </a:p>
        </p:txBody>
      </p:sp>
      <p:sp>
        <p:nvSpPr>
          <p:cNvPr id="19" name="Content Placeholder 18">
            <a:extLst>
              <a:ext uri="{FF2B5EF4-FFF2-40B4-BE49-F238E27FC236}">
                <a16:creationId xmlns:a16="http://schemas.microsoft.com/office/drawing/2014/main" id="{91C8AB38-9A52-FC73-7527-3F5DA4E5E683}"/>
              </a:ext>
            </a:extLst>
          </p:cNvPr>
          <p:cNvSpPr>
            <a:spLocks noGrp="1"/>
          </p:cNvSpPr>
          <p:nvPr>
            <p:ph sz="quarter" idx="15"/>
          </p:nvPr>
        </p:nvSpPr>
        <p:spPr>
          <a:xfrm>
            <a:off x="620183" y="6356351"/>
            <a:ext cx="10180339" cy="365125"/>
          </a:xfrm>
        </p:spPr>
        <p:txBody>
          <a:bodyPr anchor="b" anchorCtr="0"/>
          <a:lstStyle/>
          <a:p>
            <a:r>
              <a:rPr lang="en-GB" baseline="30000" dirty="0">
                <a:solidFill>
                  <a:schemeClr val="tx2"/>
                </a:solidFill>
              </a:rPr>
              <a:t>a </a:t>
            </a:r>
            <a:r>
              <a:rPr lang="en-GB" dirty="0">
                <a:solidFill>
                  <a:schemeClr val="tx2"/>
                </a:solidFill>
              </a:rPr>
              <a:t>Information taken from product prescribing information; </a:t>
            </a:r>
            <a:r>
              <a:rPr lang="en-GB" baseline="30000" dirty="0">
                <a:solidFill>
                  <a:schemeClr val="tx2"/>
                </a:solidFill>
              </a:rPr>
              <a:t>b </a:t>
            </a:r>
            <a:r>
              <a:rPr lang="en-GB" dirty="0">
                <a:solidFill>
                  <a:schemeClr val="tx2"/>
                </a:solidFill>
              </a:rPr>
              <a:t>Approved as a fixed dose combination</a:t>
            </a:r>
          </a:p>
          <a:p>
            <a:r>
              <a:rPr lang="en-GB" sz="1200" dirty="0">
                <a:solidFill>
                  <a:schemeClr val="tx2"/>
                </a:solidFill>
              </a:rPr>
              <a:t>BRCA, breast cancer gene; FDA, US Food and Drug Administration; HRR, homologous recombination repair; mCRPC, metastatic castration resistant prostate cancer; </a:t>
            </a:r>
            <a:r>
              <a:rPr lang="en-GB" dirty="0">
                <a:solidFill>
                  <a:schemeClr val="tx2"/>
                </a:solidFill>
              </a:rPr>
              <a:t>PARP(i), </a:t>
            </a:r>
            <a:r>
              <a:rPr lang="en-GB" sz="1200" dirty="0">
                <a:solidFill>
                  <a:schemeClr val="tx2"/>
                </a:solidFill>
              </a:rPr>
              <a:t>poly (ADP-ribose) polymerase (inhibitor)</a:t>
            </a:r>
            <a:endParaRPr lang="en-GB" dirty="0">
              <a:solidFill>
                <a:schemeClr val="tx2"/>
              </a:solidFill>
            </a:endParaRPr>
          </a:p>
          <a:p>
            <a:r>
              <a:rPr lang="en-GB" dirty="0">
                <a:solidFill>
                  <a:schemeClr val="tx2"/>
                </a:solidFill>
              </a:rPr>
              <a:t>1. </a:t>
            </a:r>
            <a:r>
              <a:rPr lang="en-GB" altLang="en-US" dirty="0">
                <a:solidFill>
                  <a:schemeClr val="tx2"/>
                </a:solidFill>
              </a:rPr>
              <a:t>de Bono J, et al. N Engl J Med. 2020;382:2091-2102; 2. </a:t>
            </a:r>
            <a:r>
              <a:rPr lang="en-GB" dirty="0">
                <a:solidFill>
                  <a:schemeClr val="tx2"/>
                </a:solidFill>
              </a:rPr>
              <a:t>Abida W, et al. J Clin Oncol. 2020;38:3763-3772; 3. </a:t>
            </a:r>
            <a:r>
              <a:rPr lang="en-GB" altLang="en-US" dirty="0">
                <a:solidFill>
                  <a:schemeClr val="tx2"/>
                </a:solidFill>
              </a:rPr>
              <a:t>de Bono JS, et al. Lancet Oncol. 2021;22:1250-1264; </a:t>
            </a:r>
            <a:r>
              <a:rPr lang="en-GB" dirty="0">
                <a:solidFill>
                  <a:schemeClr val="tx2"/>
                </a:solidFill>
              </a:rPr>
              <a:t>4. Smith M, et al. Lancet Oncol. 2022;23:362-373; 5. Clarke N, et al. NEJM Evidence 2022;1(9): doi: </a:t>
            </a:r>
            <a:r>
              <a:rPr lang="en-GB" dirty="0">
                <a:solidFill>
                  <a:schemeClr val="tx2"/>
                </a:solidFill>
                <a:hlinkClick r:id="rId2" tooltip="DOI">
                  <a:extLst>
                    <a:ext uri="{A12FA001-AC4F-418D-AE19-62706E023703}">
                      <ahyp:hlinkClr xmlns:ahyp="http://schemas.microsoft.com/office/drawing/2018/hyperlinkcolor" val="tx"/>
                    </a:ext>
                  </a:extLst>
                </a:hlinkClick>
              </a:rPr>
              <a:t>https://doi.org/10.1056/EVIDoa2200043</a:t>
            </a:r>
            <a:r>
              <a:rPr lang="en-GB" dirty="0">
                <a:solidFill>
                  <a:schemeClr val="tx2"/>
                </a:solidFill>
              </a:rPr>
              <a:t>; </a:t>
            </a:r>
            <a:br>
              <a:rPr lang="en-GB" dirty="0">
                <a:solidFill>
                  <a:schemeClr val="tx2"/>
                </a:solidFill>
              </a:rPr>
            </a:br>
            <a:r>
              <a:rPr lang="en-GB" dirty="0">
                <a:solidFill>
                  <a:schemeClr val="tx2"/>
                </a:solidFill>
              </a:rPr>
              <a:t>6. Agarwal A, et al. Lancet. 2023;402:291-303; 7. Chi KN, et al. J Clin Oncol. 2023;41:3339-3351 </a:t>
            </a:r>
          </a:p>
        </p:txBody>
      </p:sp>
      <p:sp>
        <p:nvSpPr>
          <p:cNvPr id="12" name="TextBox 11">
            <a:extLst>
              <a:ext uri="{FF2B5EF4-FFF2-40B4-BE49-F238E27FC236}">
                <a16:creationId xmlns:a16="http://schemas.microsoft.com/office/drawing/2014/main" id="{9B6273B3-ED48-C28F-7A6C-A138E1F83A01}"/>
              </a:ext>
            </a:extLst>
          </p:cNvPr>
          <p:cNvSpPr txBox="1"/>
          <p:nvPr/>
        </p:nvSpPr>
        <p:spPr>
          <a:xfrm>
            <a:off x="15889088" y="3573016"/>
            <a:ext cx="282450" cy="338554"/>
          </a:xfrm>
          <a:prstGeom prst="rect">
            <a:avLst/>
          </a:prstGeom>
          <a:noFill/>
        </p:spPr>
        <p:txBody>
          <a:bodyPr wrap="none" rtlCol="0">
            <a:spAutoFit/>
          </a:bodyPr>
          <a:lstStyle/>
          <a:p>
            <a:r>
              <a:rPr lang="en-GB" sz="2400" baseline="30000" dirty="0">
                <a:solidFill>
                  <a:srgbClr val="505050"/>
                </a:solidFill>
                <a:latin typeface="Aileron" charset="0"/>
                <a:ea typeface="Aileron" charset="0"/>
                <a:cs typeface="Aileron" charset="0"/>
              </a:rPr>
              <a:t>a</a:t>
            </a:r>
          </a:p>
        </p:txBody>
      </p:sp>
      <p:sp>
        <p:nvSpPr>
          <p:cNvPr id="14" name="TextBox 13">
            <a:extLst>
              <a:ext uri="{FF2B5EF4-FFF2-40B4-BE49-F238E27FC236}">
                <a16:creationId xmlns:a16="http://schemas.microsoft.com/office/drawing/2014/main" id="{4AE6FC51-E293-D5EE-5EAD-5B0B73CB34DD}"/>
              </a:ext>
            </a:extLst>
          </p:cNvPr>
          <p:cNvSpPr txBox="1"/>
          <p:nvPr/>
        </p:nvSpPr>
        <p:spPr>
          <a:xfrm>
            <a:off x="16030313" y="5469892"/>
            <a:ext cx="282450" cy="338554"/>
          </a:xfrm>
          <a:prstGeom prst="rect">
            <a:avLst/>
          </a:prstGeom>
          <a:noFill/>
        </p:spPr>
        <p:txBody>
          <a:bodyPr wrap="none" rtlCol="0">
            <a:spAutoFit/>
          </a:bodyPr>
          <a:lstStyle/>
          <a:p>
            <a:r>
              <a:rPr lang="en-GB" sz="2400" baseline="30000" dirty="0">
                <a:solidFill>
                  <a:srgbClr val="505050"/>
                </a:solidFill>
                <a:latin typeface="Aileron" charset="0"/>
                <a:ea typeface="Aileron" charset="0"/>
                <a:cs typeface="Aileron" charset="0"/>
              </a:rPr>
              <a:t>a</a:t>
            </a:r>
          </a:p>
        </p:txBody>
      </p:sp>
      <p:sp>
        <p:nvSpPr>
          <p:cNvPr id="15" name="TextBox 14">
            <a:extLst>
              <a:ext uri="{FF2B5EF4-FFF2-40B4-BE49-F238E27FC236}">
                <a16:creationId xmlns:a16="http://schemas.microsoft.com/office/drawing/2014/main" id="{743537E4-5999-D11C-8ABE-8661209CBF29}"/>
              </a:ext>
            </a:extLst>
          </p:cNvPr>
          <p:cNvSpPr txBox="1"/>
          <p:nvPr/>
        </p:nvSpPr>
        <p:spPr>
          <a:xfrm>
            <a:off x="15900263" y="6164496"/>
            <a:ext cx="282450" cy="338554"/>
          </a:xfrm>
          <a:prstGeom prst="rect">
            <a:avLst/>
          </a:prstGeom>
          <a:noFill/>
        </p:spPr>
        <p:txBody>
          <a:bodyPr wrap="none" rtlCol="0">
            <a:spAutoFit/>
          </a:bodyPr>
          <a:lstStyle/>
          <a:p>
            <a:r>
              <a:rPr lang="en-GB" sz="2400" baseline="30000" dirty="0">
                <a:solidFill>
                  <a:srgbClr val="505050"/>
                </a:solidFill>
                <a:latin typeface="Aileron" charset="0"/>
                <a:ea typeface="Aileron" charset="0"/>
                <a:cs typeface="Aileron" charset="0"/>
              </a:rPr>
              <a:t>a</a:t>
            </a:r>
          </a:p>
        </p:txBody>
      </p:sp>
      <p:sp>
        <p:nvSpPr>
          <p:cNvPr id="16" name="TextBox 15">
            <a:extLst>
              <a:ext uri="{FF2B5EF4-FFF2-40B4-BE49-F238E27FC236}">
                <a16:creationId xmlns:a16="http://schemas.microsoft.com/office/drawing/2014/main" id="{B287317F-C1BE-F01B-3F27-C5594B987A69}"/>
              </a:ext>
            </a:extLst>
          </p:cNvPr>
          <p:cNvSpPr txBox="1"/>
          <p:nvPr/>
        </p:nvSpPr>
        <p:spPr>
          <a:xfrm>
            <a:off x="16041488" y="6813376"/>
            <a:ext cx="282450" cy="338554"/>
          </a:xfrm>
          <a:prstGeom prst="rect">
            <a:avLst/>
          </a:prstGeom>
          <a:noFill/>
        </p:spPr>
        <p:txBody>
          <a:bodyPr wrap="none" rtlCol="0">
            <a:spAutoFit/>
          </a:bodyPr>
          <a:lstStyle/>
          <a:p>
            <a:r>
              <a:rPr lang="en-GB" sz="2400" baseline="30000" dirty="0">
                <a:solidFill>
                  <a:srgbClr val="505050"/>
                </a:solidFill>
                <a:latin typeface="Aileron" charset="0"/>
                <a:ea typeface="Aileron" charset="0"/>
                <a:cs typeface="Aileron" charset="0"/>
              </a:rPr>
              <a:t>a</a:t>
            </a:r>
          </a:p>
        </p:txBody>
      </p:sp>
    </p:spTree>
    <p:extLst>
      <p:ext uri="{BB962C8B-B14F-4D97-AF65-F5344CB8AC3E}">
        <p14:creationId xmlns:p14="http://schemas.microsoft.com/office/powerpoint/2010/main" val="277319352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 name="Rectangle 151">
            <a:extLst>
              <a:ext uri="{FF2B5EF4-FFF2-40B4-BE49-F238E27FC236}">
                <a16:creationId xmlns:a16="http://schemas.microsoft.com/office/drawing/2014/main" id="{CC65B71E-A138-60B4-503E-1A13DAFAF927}"/>
              </a:ext>
            </a:extLst>
          </p:cNvPr>
          <p:cNvSpPr/>
          <p:nvPr/>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619201" y="259200"/>
            <a:ext cx="10963199" cy="434414"/>
          </a:xfrm>
        </p:spPr>
        <p:txBody>
          <a:bodyPr>
            <a:normAutofit fontScale="90000"/>
          </a:bodyPr>
          <a:lstStyle/>
          <a:p>
            <a:r>
              <a:rPr lang="en-GB" dirty="0"/>
              <a:t>PROFOUND: efficacy in Cohort A and Overall Population  </a:t>
            </a:r>
          </a:p>
        </p:txBody>
      </p:sp>
      <p:sp>
        <p:nvSpPr>
          <p:cNvPr id="18" name="Content Placeholder 17">
            <a:extLst>
              <a:ext uri="{FF2B5EF4-FFF2-40B4-BE49-F238E27FC236}">
                <a16:creationId xmlns:a16="http://schemas.microsoft.com/office/drawing/2014/main" id="{BF7A406E-05F1-4FA9-F1C8-A496CA4A17CE}"/>
              </a:ext>
            </a:extLst>
          </p:cNvPr>
          <p:cNvSpPr>
            <a:spLocks noGrp="1"/>
          </p:cNvSpPr>
          <p:nvPr>
            <p:ph sz="quarter" idx="15"/>
          </p:nvPr>
        </p:nvSpPr>
        <p:spPr>
          <a:xfrm>
            <a:off x="620183" y="6259670"/>
            <a:ext cx="10685052" cy="365125"/>
          </a:xfrm>
        </p:spPr>
        <p:txBody>
          <a:bodyPr/>
          <a:lstStyle/>
          <a:p>
            <a:pPr>
              <a:spcBef>
                <a:spcPts val="0"/>
              </a:spcBef>
              <a:spcAft>
                <a:spcPts val="300"/>
              </a:spcAft>
            </a:pPr>
            <a:r>
              <a:rPr lang="en-GB" sz="1050" dirty="0">
                <a:solidFill>
                  <a:schemeClr val="tx2"/>
                </a:solidFill>
              </a:rPr>
              <a:t>ATM, ataxia telangiectasia mutated; BRCA1/2, breast cancer gene 1/2; CDK12, cyclin-dependent kinase 12; CHEK1/2, checkpoint kinase 1/2; CI, confidence interval; HR, hazard ratio; mCRPC, metastatic castration resistant prostate cancer; mo, months; OS, overall survival; PALB2, partner and localiser of BRCA2; </a:t>
            </a:r>
            <a:endParaRPr lang="en-GB" sz="1050" dirty="0">
              <a:solidFill>
                <a:schemeClr val="tx2"/>
              </a:solidFill>
              <a:highlight>
                <a:srgbClr val="FFFF00"/>
              </a:highlight>
            </a:endParaRPr>
          </a:p>
          <a:p>
            <a:pPr>
              <a:spcBef>
                <a:spcPts val="0"/>
              </a:spcBef>
              <a:spcAft>
                <a:spcPts val="300"/>
              </a:spcAft>
            </a:pPr>
            <a:r>
              <a:rPr lang="en-GB" sz="1050" dirty="0">
                <a:solidFill>
                  <a:schemeClr val="tx2"/>
                </a:solidFill>
              </a:rPr>
              <a:t>1. de Bono J, et al. N Engl J Med. 2020;382:2091-2102; 2. Hussain M, et al. N Engl J Med. 2020;383:2345-2357 </a:t>
            </a:r>
          </a:p>
        </p:txBody>
      </p:sp>
      <p:sp>
        <p:nvSpPr>
          <p:cNvPr id="28" name="Slide Number Placeholder 27">
            <a:extLst>
              <a:ext uri="{FF2B5EF4-FFF2-40B4-BE49-F238E27FC236}">
                <a16:creationId xmlns:a16="http://schemas.microsoft.com/office/drawing/2014/main" id="{A577F850-48DD-49C7-6F7E-A2DED13D209F}"/>
              </a:ext>
            </a:extLst>
          </p:cNvPr>
          <p:cNvSpPr>
            <a:spLocks noGrp="1"/>
          </p:cNvSpPr>
          <p:nvPr>
            <p:ph type="sldNum" sz="quarter" idx="4"/>
          </p:nvPr>
        </p:nvSpPr>
        <p:spPr/>
        <p:txBody>
          <a:bodyPr/>
          <a:lstStyle/>
          <a:p>
            <a:fld id="{FCE43C0F-8A7B-3A4B-9DB5-B3472E36E833}" type="slidenum">
              <a:rPr lang="en-GB" smtClean="0"/>
              <a:pPr/>
              <a:t>83</a:t>
            </a:fld>
            <a:endParaRPr lang="en-GB" dirty="0"/>
          </a:p>
        </p:txBody>
      </p:sp>
      <p:pic>
        <p:nvPicPr>
          <p:cNvPr id="30" name="Content Placeholder 29">
            <a:extLst>
              <a:ext uri="{FF2B5EF4-FFF2-40B4-BE49-F238E27FC236}">
                <a16:creationId xmlns:a16="http://schemas.microsoft.com/office/drawing/2014/main" id="{99FDB151-4BC1-A0C2-57B1-7EA408C97924}"/>
              </a:ext>
            </a:extLst>
          </p:cNvPr>
          <p:cNvPicPr>
            <a:picLocks noGrp="1"/>
          </p:cNvPicPr>
          <p:nvPr>
            <p:ph sz="quarter" idx="14"/>
          </p:nvPr>
        </p:nvPicPr>
        <p:blipFill>
          <a:blip r:embed="rId3">
            <a:extLst>
              <a:ext uri="{96DAC541-7B7A-43D3-8B79-37D633B846F1}">
                <asvg:svgBlip xmlns:asvg="http://schemas.microsoft.com/office/drawing/2016/SVG/main" r:embed="rId4"/>
              </a:ext>
            </a:extLst>
          </a:blip>
          <a:srcRect/>
          <a:stretch/>
        </p:blipFill>
        <p:spPr>
          <a:xfrm>
            <a:off x="7830423" y="1202849"/>
            <a:ext cx="3736467" cy="1749552"/>
          </a:xfrm>
        </p:spPr>
      </p:pic>
      <p:pic>
        <p:nvPicPr>
          <p:cNvPr id="112" name="Content Placeholder 29">
            <a:extLst>
              <a:ext uri="{FF2B5EF4-FFF2-40B4-BE49-F238E27FC236}">
                <a16:creationId xmlns:a16="http://schemas.microsoft.com/office/drawing/2014/main" id="{6D6F014B-390A-D039-5446-AF101CC3C19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830423" y="3833359"/>
            <a:ext cx="3751977" cy="1748176"/>
          </a:xfrm>
          <a:prstGeom prst="rect">
            <a:avLst/>
          </a:prstGeom>
        </p:spPr>
      </p:pic>
      <p:graphicFrame>
        <p:nvGraphicFramePr>
          <p:cNvPr id="113" name="Table 112">
            <a:extLst>
              <a:ext uri="{FF2B5EF4-FFF2-40B4-BE49-F238E27FC236}">
                <a16:creationId xmlns:a16="http://schemas.microsoft.com/office/drawing/2014/main" id="{E50477C2-DB73-1EEB-C119-FA61F0F9E154}"/>
              </a:ext>
            </a:extLst>
          </p:cNvPr>
          <p:cNvGraphicFramePr>
            <a:graphicFrameLocks noGrp="1"/>
          </p:cNvGraphicFramePr>
          <p:nvPr>
            <p:extLst>
              <p:ext uri="{D42A27DB-BD31-4B8C-83A1-F6EECF244321}">
                <p14:modId xmlns:p14="http://schemas.microsoft.com/office/powerpoint/2010/main" val="3363662019"/>
              </p:ext>
            </p:extLst>
          </p:nvPr>
        </p:nvGraphicFramePr>
        <p:xfrm>
          <a:off x="7095644" y="5756155"/>
          <a:ext cx="634958" cy="365760"/>
        </p:xfrm>
        <a:graphic>
          <a:graphicData uri="http://schemas.openxmlformats.org/drawingml/2006/table">
            <a:tbl>
              <a:tblPr firstRow="1" bandRow="1">
                <a:tableStyleId>{5C22544A-7EE6-4342-B048-85BDC9FD1C3A}</a:tableStyleId>
              </a:tblPr>
              <a:tblGrid>
                <a:gridCol w="634958">
                  <a:extLst>
                    <a:ext uri="{9D8B030D-6E8A-4147-A177-3AD203B41FA5}">
                      <a16:colId xmlns:a16="http://schemas.microsoft.com/office/drawing/2014/main" val="3665930376"/>
                    </a:ext>
                  </a:extLst>
                </a:gridCol>
              </a:tblGrid>
              <a:tr h="0">
                <a:tc>
                  <a:txBody>
                    <a:bodyPr/>
                    <a:lstStyle/>
                    <a:p>
                      <a:pPr algn="r"/>
                      <a:r>
                        <a:rPr lang="en-GB" sz="800" b="1" dirty="0">
                          <a:solidFill>
                            <a:schemeClr val="tx1"/>
                          </a:solidFill>
                          <a:latin typeface="Arial" panose="020B0604020202020204" pitchFamily="34" charset="0"/>
                          <a:cs typeface="Arial" panose="020B0604020202020204" pitchFamily="34" charset="0"/>
                        </a:rPr>
                        <a:t>No. at risk</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r"/>
                      <a:r>
                        <a:rPr lang="en-GB" sz="800" b="1" dirty="0">
                          <a:solidFill>
                            <a:schemeClr val="tx2"/>
                          </a:solidFill>
                          <a:latin typeface="Arial" panose="020B0604020202020204" pitchFamily="34" charset="0"/>
                          <a:cs typeface="Arial" panose="020B0604020202020204" pitchFamily="34" charset="0"/>
                        </a:rPr>
                        <a:t>Olaparib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r h="0">
                <a:tc>
                  <a:txBody>
                    <a:bodyPr/>
                    <a:lstStyle/>
                    <a:p>
                      <a:pPr algn="r"/>
                      <a:r>
                        <a:rPr lang="en-GB" sz="800" b="1" dirty="0">
                          <a:solidFill>
                            <a:schemeClr val="accent1"/>
                          </a:solidFill>
                          <a:latin typeface="Arial" panose="020B0604020202020204" pitchFamily="34" charset="0"/>
                          <a:cs typeface="Arial" panose="020B0604020202020204" pitchFamily="34" charset="0"/>
                        </a:rPr>
                        <a:t>Control</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602734"/>
                  </a:ext>
                </a:extLst>
              </a:tr>
            </a:tbl>
          </a:graphicData>
        </a:graphic>
      </p:graphicFrame>
      <p:graphicFrame>
        <p:nvGraphicFramePr>
          <p:cNvPr id="114" name="Table 113">
            <a:extLst>
              <a:ext uri="{FF2B5EF4-FFF2-40B4-BE49-F238E27FC236}">
                <a16:creationId xmlns:a16="http://schemas.microsoft.com/office/drawing/2014/main" id="{66E3F74D-8E86-38BB-F2E2-9185474D58B5}"/>
              </a:ext>
            </a:extLst>
          </p:cNvPr>
          <p:cNvGraphicFramePr>
            <a:graphicFrameLocks noGrp="1"/>
          </p:cNvGraphicFramePr>
          <p:nvPr>
            <p:extLst>
              <p:ext uri="{D42A27DB-BD31-4B8C-83A1-F6EECF244321}">
                <p14:modId xmlns:p14="http://schemas.microsoft.com/office/powerpoint/2010/main" val="1114907105"/>
              </p:ext>
            </p:extLst>
          </p:nvPr>
        </p:nvGraphicFramePr>
        <p:xfrm>
          <a:off x="7753983" y="5872355"/>
          <a:ext cx="3962736" cy="243840"/>
        </p:xfrm>
        <a:graphic>
          <a:graphicData uri="http://schemas.openxmlformats.org/drawingml/2006/table">
            <a:tbl>
              <a:tblPr firstRow="1" bandRow="1">
                <a:tableStyleId>{5C22544A-7EE6-4342-B048-85BDC9FD1C3A}</a:tableStyleId>
              </a:tblPr>
              <a:tblGrid>
                <a:gridCol w="220152">
                  <a:extLst>
                    <a:ext uri="{9D8B030D-6E8A-4147-A177-3AD203B41FA5}">
                      <a16:colId xmlns:a16="http://schemas.microsoft.com/office/drawing/2014/main" val="3665930376"/>
                    </a:ext>
                  </a:extLst>
                </a:gridCol>
                <a:gridCol w="220152">
                  <a:extLst>
                    <a:ext uri="{9D8B030D-6E8A-4147-A177-3AD203B41FA5}">
                      <a16:colId xmlns:a16="http://schemas.microsoft.com/office/drawing/2014/main" val="486913625"/>
                    </a:ext>
                  </a:extLst>
                </a:gridCol>
                <a:gridCol w="220152">
                  <a:extLst>
                    <a:ext uri="{9D8B030D-6E8A-4147-A177-3AD203B41FA5}">
                      <a16:colId xmlns:a16="http://schemas.microsoft.com/office/drawing/2014/main" val="1095323839"/>
                    </a:ext>
                  </a:extLst>
                </a:gridCol>
                <a:gridCol w="220152">
                  <a:extLst>
                    <a:ext uri="{9D8B030D-6E8A-4147-A177-3AD203B41FA5}">
                      <a16:colId xmlns:a16="http://schemas.microsoft.com/office/drawing/2014/main" val="1614613805"/>
                    </a:ext>
                  </a:extLst>
                </a:gridCol>
                <a:gridCol w="220152">
                  <a:extLst>
                    <a:ext uri="{9D8B030D-6E8A-4147-A177-3AD203B41FA5}">
                      <a16:colId xmlns:a16="http://schemas.microsoft.com/office/drawing/2014/main" val="3827274647"/>
                    </a:ext>
                  </a:extLst>
                </a:gridCol>
                <a:gridCol w="220152">
                  <a:extLst>
                    <a:ext uri="{9D8B030D-6E8A-4147-A177-3AD203B41FA5}">
                      <a16:colId xmlns:a16="http://schemas.microsoft.com/office/drawing/2014/main" val="611146861"/>
                    </a:ext>
                  </a:extLst>
                </a:gridCol>
                <a:gridCol w="220152">
                  <a:extLst>
                    <a:ext uri="{9D8B030D-6E8A-4147-A177-3AD203B41FA5}">
                      <a16:colId xmlns:a16="http://schemas.microsoft.com/office/drawing/2014/main" val="681846125"/>
                    </a:ext>
                  </a:extLst>
                </a:gridCol>
                <a:gridCol w="220152">
                  <a:extLst>
                    <a:ext uri="{9D8B030D-6E8A-4147-A177-3AD203B41FA5}">
                      <a16:colId xmlns:a16="http://schemas.microsoft.com/office/drawing/2014/main" val="1141914124"/>
                    </a:ext>
                  </a:extLst>
                </a:gridCol>
                <a:gridCol w="220152">
                  <a:extLst>
                    <a:ext uri="{9D8B030D-6E8A-4147-A177-3AD203B41FA5}">
                      <a16:colId xmlns:a16="http://schemas.microsoft.com/office/drawing/2014/main" val="1042183613"/>
                    </a:ext>
                  </a:extLst>
                </a:gridCol>
                <a:gridCol w="220152">
                  <a:extLst>
                    <a:ext uri="{9D8B030D-6E8A-4147-A177-3AD203B41FA5}">
                      <a16:colId xmlns:a16="http://schemas.microsoft.com/office/drawing/2014/main" val="2941096839"/>
                    </a:ext>
                  </a:extLst>
                </a:gridCol>
                <a:gridCol w="220152">
                  <a:extLst>
                    <a:ext uri="{9D8B030D-6E8A-4147-A177-3AD203B41FA5}">
                      <a16:colId xmlns:a16="http://schemas.microsoft.com/office/drawing/2014/main" val="2569071981"/>
                    </a:ext>
                  </a:extLst>
                </a:gridCol>
                <a:gridCol w="220152">
                  <a:extLst>
                    <a:ext uri="{9D8B030D-6E8A-4147-A177-3AD203B41FA5}">
                      <a16:colId xmlns:a16="http://schemas.microsoft.com/office/drawing/2014/main" val="4181099251"/>
                    </a:ext>
                  </a:extLst>
                </a:gridCol>
                <a:gridCol w="220152">
                  <a:extLst>
                    <a:ext uri="{9D8B030D-6E8A-4147-A177-3AD203B41FA5}">
                      <a16:colId xmlns:a16="http://schemas.microsoft.com/office/drawing/2014/main" val="575074476"/>
                    </a:ext>
                  </a:extLst>
                </a:gridCol>
                <a:gridCol w="220152">
                  <a:extLst>
                    <a:ext uri="{9D8B030D-6E8A-4147-A177-3AD203B41FA5}">
                      <a16:colId xmlns:a16="http://schemas.microsoft.com/office/drawing/2014/main" val="835239392"/>
                    </a:ext>
                  </a:extLst>
                </a:gridCol>
                <a:gridCol w="220152">
                  <a:extLst>
                    <a:ext uri="{9D8B030D-6E8A-4147-A177-3AD203B41FA5}">
                      <a16:colId xmlns:a16="http://schemas.microsoft.com/office/drawing/2014/main" val="3036945005"/>
                    </a:ext>
                  </a:extLst>
                </a:gridCol>
                <a:gridCol w="220152">
                  <a:extLst>
                    <a:ext uri="{9D8B030D-6E8A-4147-A177-3AD203B41FA5}">
                      <a16:colId xmlns:a16="http://schemas.microsoft.com/office/drawing/2014/main" val="2370830656"/>
                    </a:ext>
                  </a:extLst>
                </a:gridCol>
                <a:gridCol w="220152">
                  <a:extLst>
                    <a:ext uri="{9D8B030D-6E8A-4147-A177-3AD203B41FA5}">
                      <a16:colId xmlns:a16="http://schemas.microsoft.com/office/drawing/2014/main" val="3933122968"/>
                    </a:ext>
                  </a:extLst>
                </a:gridCol>
                <a:gridCol w="220152">
                  <a:extLst>
                    <a:ext uri="{9D8B030D-6E8A-4147-A177-3AD203B41FA5}">
                      <a16:colId xmlns:a16="http://schemas.microsoft.com/office/drawing/2014/main" val="540694095"/>
                    </a:ext>
                  </a:extLst>
                </a:gridCol>
              </a:tblGrid>
              <a:tr h="0">
                <a:tc>
                  <a:txBody>
                    <a:bodyPr/>
                    <a:lstStyle/>
                    <a:p>
                      <a:pPr algn="ctr"/>
                      <a:r>
                        <a:rPr lang="en-GB" sz="800" b="0" dirty="0">
                          <a:solidFill>
                            <a:schemeClr val="tx1"/>
                          </a:solidFill>
                          <a:latin typeface="Arial" panose="020B0604020202020204" pitchFamily="34" charset="0"/>
                          <a:cs typeface="Arial" panose="020B0604020202020204" pitchFamily="34" charset="0"/>
                        </a:rPr>
                        <a:t>256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240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228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209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182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157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146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126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96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73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56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39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ctr"/>
                      <a:r>
                        <a:rPr lang="en-GB" sz="800" b="0" dirty="0">
                          <a:solidFill>
                            <a:schemeClr val="tx1"/>
                          </a:solidFill>
                          <a:latin typeface="Arial" panose="020B0604020202020204" pitchFamily="34" charset="0"/>
                          <a:cs typeface="Arial" panose="020B0604020202020204" pitchFamily="34" charset="0"/>
                        </a:rPr>
                        <a:t>131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125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106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96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83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71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63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55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37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bl>
          </a:graphicData>
        </a:graphic>
      </p:graphicFrame>
      <p:sp>
        <p:nvSpPr>
          <p:cNvPr id="115" name="TextBox 114">
            <a:extLst>
              <a:ext uri="{FF2B5EF4-FFF2-40B4-BE49-F238E27FC236}">
                <a16:creationId xmlns:a16="http://schemas.microsoft.com/office/drawing/2014/main" id="{CE5353CC-E8DB-0212-627A-F9D8FC5383F7}"/>
              </a:ext>
            </a:extLst>
          </p:cNvPr>
          <p:cNvSpPr txBox="1"/>
          <p:nvPr/>
        </p:nvSpPr>
        <p:spPr>
          <a:xfrm>
            <a:off x="7843409" y="5701735"/>
            <a:ext cx="3780000"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Months since randomisation</a:t>
            </a:r>
          </a:p>
        </p:txBody>
      </p:sp>
      <p:sp>
        <p:nvSpPr>
          <p:cNvPr id="116" name="TextBox 115">
            <a:extLst>
              <a:ext uri="{FF2B5EF4-FFF2-40B4-BE49-F238E27FC236}">
                <a16:creationId xmlns:a16="http://schemas.microsoft.com/office/drawing/2014/main" id="{B0602167-42E8-D05F-2FC4-D60751EB4BE4}"/>
              </a:ext>
            </a:extLst>
          </p:cNvPr>
          <p:cNvSpPr txBox="1"/>
          <p:nvPr/>
        </p:nvSpPr>
        <p:spPr>
          <a:xfrm>
            <a:off x="7843357" y="5588717"/>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117" name="TextBox 116">
            <a:extLst>
              <a:ext uri="{FF2B5EF4-FFF2-40B4-BE49-F238E27FC236}">
                <a16:creationId xmlns:a16="http://schemas.microsoft.com/office/drawing/2014/main" id="{1CC54075-D83F-D343-D604-48013FC986B7}"/>
              </a:ext>
            </a:extLst>
          </p:cNvPr>
          <p:cNvSpPr txBox="1"/>
          <p:nvPr/>
        </p:nvSpPr>
        <p:spPr>
          <a:xfrm>
            <a:off x="8062559" y="5588717"/>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a:t>
            </a:r>
          </a:p>
        </p:txBody>
      </p:sp>
      <p:sp>
        <p:nvSpPr>
          <p:cNvPr id="118" name="TextBox 117">
            <a:extLst>
              <a:ext uri="{FF2B5EF4-FFF2-40B4-BE49-F238E27FC236}">
                <a16:creationId xmlns:a16="http://schemas.microsoft.com/office/drawing/2014/main" id="{D39D39B2-1802-90F8-06A0-9B7DFC8F272B}"/>
              </a:ext>
            </a:extLst>
          </p:cNvPr>
          <p:cNvSpPr txBox="1"/>
          <p:nvPr/>
        </p:nvSpPr>
        <p:spPr>
          <a:xfrm>
            <a:off x="8275679" y="5588717"/>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a:t>
            </a:r>
          </a:p>
        </p:txBody>
      </p:sp>
      <p:sp>
        <p:nvSpPr>
          <p:cNvPr id="119" name="TextBox 118">
            <a:extLst>
              <a:ext uri="{FF2B5EF4-FFF2-40B4-BE49-F238E27FC236}">
                <a16:creationId xmlns:a16="http://schemas.microsoft.com/office/drawing/2014/main" id="{C161FFB9-3C01-9D61-B50D-89E30E4572B5}"/>
              </a:ext>
            </a:extLst>
          </p:cNvPr>
          <p:cNvSpPr txBox="1"/>
          <p:nvPr/>
        </p:nvSpPr>
        <p:spPr>
          <a:xfrm>
            <a:off x="8500546" y="5588717"/>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120" name="TextBox 119">
            <a:extLst>
              <a:ext uri="{FF2B5EF4-FFF2-40B4-BE49-F238E27FC236}">
                <a16:creationId xmlns:a16="http://schemas.microsoft.com/office/drawing/2014/main" id="{E482A2D0-9C07-A581-778D-3C0060A4B147}"/>
              </a:ext>
            </a:extLst>
          </p:cNvPr>
          <p:cNvSpPr txBox="1"/>
          <p:nvPr/>
        </p:nvSpPr>
        <p:spPr>
          <a:xfrm>
            <a:off x="8718176" y="5588717"/>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a:t>
            </a:r>
          </a:p>
        </p:txBody>
      </p:sp>
      <p:sp>
        <p:nvSpPr>
          <p:cNvPr id="121" name="TextBox 120">
            <a:extLst>
              <a:ext uri="{FF2B5EF4-FFF2-40B4-BE49-F238E27FC236}">
                <a16:creationId xmlns:a16="http://schemas.microsoft.com/office/drawing/2014/main" id="{39F4E271-B3A6-D708-327D-87DAA8B56102}"/>
              </a:ext>
            </a:extLst>
          </p:cNvPr>
          <p:cNvSpPr txBox="1"/>
          <p:nvPr/>
        </p:nvSpPr>
        <p:spPr>
          <a:xfrm>
            <a:off x="8913924"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10</a:t>
            </a:r>
          </a:p>
        </p:txBody>
      </p:sp>
      <p:sp>
        <p:nvSpPr>
          <p:cNvPr id="122" name="TextBox 121">
            <a:extLst>
              <a:ext uri="{FF2B5EF4-FFF2-40B4-BE49-F238E27FC236}">
                <a16:creationId xmlns:a16="http://schemas.microsoft.com/office/drawing/2014/main" id="{072C1543-5FF5-B9B2-7ADC-242A6E999B96}"/>
              </a:ext>
            </a:extLst>
          </p:cNvPr>
          <p:cNvSpPr txBox="1"/>
          <p:nvPr/>
        </p:nvSpPr>
        <p:spPr>
          <a:xfrm>
            <a:off x="9117332"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sp>
        <p:nvSpPr>
          <p:cNvPr id="123" name="TextBox 122">
            <a:extLst>
              <a:ext uri="{FF2B5EF4-FFF2-40B4-BE49-F238E27FC236}">
                <a16:creationId xmlns:a16="http://schemas.microsoft.com/office/drawing/2014/main" id="{E4862BEE-0009-060A-F2E4-AD35B9C730C7}"/>
              </a:ext>
            </a:extLst>
          </p:cNvPr>
          <p:cNvSpPr txBox="1"/>
          <p:nvPr/>
        </p:nvSpPr>
        <p:spPr>
          <a:xfrm>
            <a:off x="9337830"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14</a:t>
            </a:r>
          </a:p>
        </p:txBody>
      </p:sp>
      <p:sp>
        <p:nvSpPr>
          <p:cNvPr id="124" name="TextBox 123">
            <a:extLst>
              <a:ext uri="{FF2B5EF4-FFF2-40B4-BE49-F238E27FC236}">
                <a16:creationId xmlns:a16="http://schemas.microsoft.com/office/drawing/2014/main" id="{20A476A6-81B5-6066-ABB8-1D921F7CD4C7}"/>
              </a:ext>
            </a:extLst>
          </p:cNvPr>
          <p:cNvSpPr txBox="1"/>
          <p:nvPr/>
        </p:nvSpPr>
        <p:spPr>
          <a:xfrm>
            <a:off x="9554413"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16</a:t>
            </a:r>
          </a:p>
        </p:txBody>
      </p:sp>
      <p:sp>
        <p:nvSpPr>
          <p:cNvPr id="125" name="TextBox 124">
            <a:extLst>
              <a:ext uri="{FF2B5EF4-FFF2-40B4-BE49-F238E27FC236}">
                <a16:creationId xmlns:a16="http://schemas.microsoft.com/office/drawing/2014/main" id="{00913D94-B0AE-2165-B31C-4E0681486696}"/>
              </a:ext>
            </a:extLst>
          </p:cNvPr>
          <p:cNvSpPr txBox="1"/>
          <p:nvPr/>
        </p:nvSpPr>
        <p:spPr>
          <a:xfrm>
            <a:off x="9774039"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126" name="TextBox 125">
            <a:extLst>
              <a:ext uri="{FF2B5EF4-FFF2-40B4-BE49-F238E27FC236}">
                <a16:creationId xmlns:a16="http://schemas.microsoft.com/office/drawing/2014/main" id="{A766AB22-AB52-3F7B-673D-2E3E60FAEFC6}"/>
              </a:ext>
            </a:extLst>
          </p:cNvPr>
          <p:cNvSpPr txBox="1"/>
          <p:nvPr/>
        </p:nvSpPr>
        <p:spPr>
          <a:xfrm>
            <a:off x="11529493"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34</a:t>
            </a:r>
          </a:p>
        </p:txBody>
      </p:sp>
      <p:sp>
        <p:nvSpPr>
          <p:cNvPr id="127" name="TextBox 126">
            <a:extLst>
              <a:ext uri="{FF2B5EF4-FFF2-40B4-BE49-F238E27FC236}">
                <a16:creationId xmlns:a16="http://schemas.microsoft.com/office/drawing/2014/main" id="{F03B48F4-4F22-FBBC-F61B-356E28D41CE9}"/>
              </a:ext>
            </a:extLst>
          </p:cNvPr>
          <p:cNvSpPr txBox="1"/>
          <p:nvPr/>
        </p:nvSpPr>
        <p:spPr>
          <a:xfrm>
            <a:off x="10005679"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20</a:t>
            </a:r>
          </a:p>
        </p:txBody>
      </p:sp>
      <p:sp>
        <p:nvSpPr>
          <p:cNvPr id="128" name="TextBox 127">
            <a:extLst>
              <a:ext uri="{FF2B5EF4-FFF2-40B4-BE49-F238E27FC236}">
                <a16:creationId xmlns:a16="http://schemas.microsoft.com/office/drawing/2014/main" id="{CA7115E0-A6B1-7012-A55E-2B9A2EAFA404}"/>
              </a:ext>
            </a:extLst>
          </p:cNvPr>
          <p:cNvSpPr txBox="1"/>
          <p:nvPr/>
        </p:nvSpPr>
        <p:spPr>
          <a:xfrm>
            <a:off x="10213492"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22</a:t>
            </a:r>
          </a:p>
        </p:txBody>
      </p:sp>
      <p:sp>
        <p:nvSpPr>
          <p:cNvPr id="129" name="TextBox 128">
            <a:extLst>
              <a:ext uri="{FF2B5EF4-FFF2-40B4-BE49-F238E27FC236}">
                <a16:creationId xmlns:a16="http://schemas.microsoft.com/office/drawing/2014/main" id="{7A5E3002-B37C-DC56-7369-E226703B1F61}"/>
              </a:ext>
            </a:extLst>
          </p:cNvPr>
          <p:cNvSpPr txBox="1"/>
          <p:nvPr/>
        </p:nvSpPr>
        <p:spPr>
          <a:xfrm>
            <a:off x="10437370"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130" name="TextBox 129">
            <a:extLst>
              <a:ext uri="{FF2B5EF4-FFF2-40B4-BE49-F238E27FC236}">
                <a16:creationId xmlns:a16="http://schemas.microsoft.com/office/drawing/2014/main" id="{8D3C8724-6DAA-018C-5A0D-543ACABF5373}"/>
              </a:ext>
            </a:extLst>
          </p:cNvPr>
          <p:cNvSpPr txBox="1"/>
          <p:nvPr/>
        </p:nvSpPr>
        <p:spPr>
          <a:xfrm>
            <a:off x="10649618"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26</a:t>
            </a:r>
          </a:p>
        </p:txBody>
      </p:sp>
      <p:sp>
        <p:nvSpPr>
          <p:cNvPr id="131" name="TextBox 130">
            <a:extLst>
              <a:ext uri="{FF2B5EF4-FFF2-40B4-BE49-F238E27FC236}">
                <a16:creationId xmlns:a16="http://schemas.microsoft.com/office/drawing/2014/main" id="{57B08409-1580-D023-223C-08FB01ADE26E}"/>
              </a:ext>
            </a:extLst>
          </p:cNvPr>
          <p:cNvSpPr txBox="1"/>
          <p:nvPr/>
        </p:nvSpPr>
        <p:spPr>
          <a:xfrm>
            <a:off x="10871692"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28</a:t>
            </a:r>
          </a:p>
        </p:txBody>
      </p:sp>
      <p:sp>
        <p:nvSpPr>
          <p:cNvPr id="132" name="TextBox 131">
            <a:extLst>
              <a:ext uri="{FF2B5EF4-FFF2-40B4-BE49-F238E27FC236}">
                <a16:creationId xmlns:a16="http://schemas.microsoft.com/office/drawing/2014/main" id="{19118524-0D55-F5CF-07D8-AC3801CD8699}"/>
              </a:ext>
            </a:extLst>
          </p:cNvPr>
          <p:cNvSpPr txBox="1"/>
          <p:nvPr/>
        </p:nvSpPr>
        <p:spPr>
          <a:xfrm>
            <a:off x="11088403"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133" name="TextBox 132">
            <a:extLst>
              <a:ext uri="{FF2B5EF4-FFF2-40B4-BE49-F238E27FC236}">
                <a16:creationId xmlns:a16="http://schemas.microsoft.com/office/drawing/2014/main" id="{FD4CC70B-6474-D480-4BEA-BB0744213BC6}"/>
              </a:ext>
            </a:extLst>
          </p:cNvPr>
          <p:cNvSpPr txBox="1"/>
          <p:nvPr/>
        </p:nvSpPr>
        <p:spPr>
          <a:xfrm>
            <a:off x="11305235" y="5588717"/>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32</a:t>
            </a:r>
          </a:p>
        </p:txBody>
      </p:sp>
      <p:sp>
        <p:nvSpPr>
          <p:cNvPr id="134" name="TextBox 133">
            <a:extLst>
              <a:ext uri="{FF2B5EF4-FFF2-40B4-BE49-F238E27FC236}">
                <a16:creationId xmlns:a16="http://schemas.microsoft.com/office/drawing/2014/main" id="{F4C8304C-36D0-7D0D-9CE7-2782EDB76654}"/>
              </a:ext>
            </a:extLst>
          </p:cNvPr>
          <p:cNvSpPr txBox="1"/>
          <p:nvPr/>
        </p:nvSpPr>
        <p:spPr>
          <a:xfrm>
            <a:off x="8436249" y="3608306"/>
            <a:ext cx="230832" cy="276999"/>
          </a:xfrm>
          <a:prstGeom prst="rect">
            <a:avLst/>
          </a:prstGeom>
          <a:noFill/>
        </p:spPr>
        <p:txBody>
          <a:bodyPr wrap="none" lIns="0" tIns="0" rIns="0" bIns="0" rtlCol="0">
            <a:spAutoFit/>
          </a:bodyPr>
          <a:lstStyle/>
          <a:p>
            <a:pPr algn="ctr"/>
            <a:r>
              <a:rPr lang="en-GB" sz="900" dirty="0">
                <a:solidFill>
                  <a:schemeClr val="tx2"/>
                </a:solidFill>
                <a:latin typeface="Arial" panose="020B0604020202020204" pitchFamily="34" charset="0"/>
                <a:ea typeface="Aileron" charset="0"/>
                <a:cs typeface="Arial" panose="020B0604020202020204" pitchFamily="34" charset="0"/>
              </a:rPr>
              <a:t>92%</a:t>
            </a:r>
          </a:p>
          <a:p>
            <a:pPr algn="ctr"/>
            <a:r>
              <a:rPr lang="en-GB" sz="900" dirty="0">
                <a:solidFill>
                  <a:schemeClr val="accent1"/>
                </a:solidFill>
                <a:latin typeface="Arial" panose="020B0604020202020204" pitchFamily="34" charset="0"/>
                <a:ea typeface="Aileron" charset="0"/>
                <a:cs typeface="Arial" panose="020B0604020202020204" pitchFamily="34" charset="0"/>
              </a:rPr>
              <a:t>83%</a:t>
            </a:r>
          </a:p>
        </p:txBody>
      </p:sp>
      <p:sp>
        <p:nvSpPr>
          <p:cNvPr id="135" name="TextBox 134">
            <a:extLst>
              <a:ext uri="{FF2B5EF4-FFF2-40B4-BE49-F238E27FC236}">
                <a16:creationId xmlns:a16="http://schemas.microsoft.com/office/drawing/2014/main" id="{8B742408-2F40-C996-2EA5-8833E330CA7A}"/>
              </a:ext>
            </a:extLst>
          </p:cNvPr>
          <p:cNvSpPr txBox="1"/>
          <p:nvPr/>
        </p:nvSpPr>
        <p:spPr>
          <a:xfrm>
            <a:off x="9106998" y="4057948"/>
            <a:ext cx="230832" cy="276999"/>
          </a:xfrm>
          <a:prstGeom prst="rect">
            <a:avLst/>
          </a:prstGeom>
          <a:noFill/>
        </p:spPr>
        <p:txBody>
          <a:bodyPr wrap="none" lIns="0" tIns="0" rIns="0" bIns="0" rtlCol="0">
            <a:spAutoFit/>
          </a:bodyPr>
          <a:lstStyle/>
          <a:p>
            <a:pPr algn="ctr"/>
            <a:r>
              <a:rPr lang="en-GB" sz="900" dirty="0">
                <a:solidFill>
                  <a:schemeClr val="tx2"/>
                </a:solidFill>
                <a:latin typeface="Arial" panose="020B0604020202020204" pitchFamily="34" charset="0"/>
                <a:ea typeface="Aileron" charset="0"/>
                <a:cs typeface="Arial" panose="020B0604020202020204" pitchFamily="34" charset="0"/>
              </a:rPr>
              <a:t>67%</a:t>
            </a:r>
          </a:p>
          <a:p>
            <a:pPr algn="ctr"/>
            <a:r>
              <a:rPr lang="en-GB" sz="900" dirty="0">
                <a:solidFill>
                  <a:schemeClr val="accent1"/>
                </a:solidFill>
                <a:latin typeface="Arial" panose="020B0604020202020204" pitchFamily="34" charset="0"/>
                <a:ea typeface="Aileron" charset="0"/>
                <a:cs typeface="Arial" panose="020B0604020202020204" pitchFamily="34" charset="0"/>
              </a:rPr>
              <a:t>56%</a:t>
            </a:r>
          </a:p>
        </p:txBody>
      </p:sp>
      <p:sp>
        <p:nvSpPr>
          <p:cNvPr id="136" name="TextBox 135">
            <a:extLst>
              <a:ext uri="{FF2B5EF4-FFF2-40B4-BE49-F238E27FC236}">
                <a16:creationId xmlns:a16="http://schemas.microsoft.com/office/drawing/2014/main" id="{DC8058AF-681B-6799-AD34-8BAF651C54F9}"/>
              </a:ext>
            </a:extLst>
          </p:cNvPr>
          <p:cNvSpPr txBox="1"/>
          <p:nvPr/>
        </p:nvSpPr>
        <p:spPr>
          <a:xfrm>
            <a:off x="9720840" y="4383588"/>
            <a:ext cx="230832" cy="276999"/>
          </a:xfrm>
          <a:prstGeom prst="rect">
            <a:avLst/>
          </a:prstGeom>
          <a:noFill/>
        </p:spPr>
        <p:txBody>
          <a:bodyPr wrap="none" lIns="0" tIns="0" rIns="0" bIns="0" rtlCol="0">
            <a:spAutoFit/>
          </a:bodyPr>
          <a:lstStyle/>
          <a:p>
            <a:pPr algn="ctr"/>
            <a:r>
              <a:rPr lang="en-GB" sz="900" dirty="0">
                <a:solidFill>
                  <a:schemeClr val="tx2"/>
                </a:solidFill>
                <a:latin typeface="Arial" panose="020B0604020202020204" pitchFamily="34" charset="0"/>
                <a:ea typeface="Aileron" charset="0"/>
                <a:cs typeface="Arial" panose="020B0604020202020204" pitchFamily="34" charset="0"/>
              </a:rPr>
              <a:t>47%</a:t>
            </a:r>
          </a:p>
          <a:p>
            <a:pPr algn="ctr"/>
            <a:r>
              <a:rPr lang="en-GB" sz="900" dirty="0">
                <a:solidFill>
                  <a:schemeClr val="accent1"/>
                </a:solidFill>
                <a:latin typeface="Arial" panose="020B0604020202020204" pitchFamily="34" charset="0"/>
                <a:ea typeface="Aileron" charset="0"/>
                <a:cs typeface="Arial" panose="020B0604020202020204" pitchFamily="34" charset="0"/>
              </a:rPr>
              <a:t>39%</a:t>
            </a:r>
          </a:p>
        </p:txBody>
      </p:sp>
      <p:sp>
        <p:nvSpPr>
          <p:cNvPr id="137" name="TextBox 136">
            <a:extLst>
              <a:ext uri="{FF2B5EF4-FFF2-40B4-BE49-F238E27FC236}">
                <a16:creationId xmlns:a16="http://schemas.microsoft.com/office/drawing/2014/main" id="{4677CB96-72DC-AF8D-F57A-AD5B4D607B2B}"/>
              </a:ext>
            </a:extLst>
          </p:cNvPr>
          <p:cNvSpPr txBox="1"/>
          <p:nvPr/>
        </p:nvSpPr>
        <p:spPr>
          <a:xfrm>
            <a:off x="7622408" y="3785135"/>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sp>
        <p:nvSpPr>
          <p:cNvPr id="138" name="TextBox 137">
            <a:extLst>
              <a:ext uri="{FF2B5EF4-FFF2-40B4-BE49-F238E27FC236}">
                <a16:creationId xmlns:a16="http://schemas.microsoft.com/office/drawing/2014/main" id="{0203AB8B-4063-711D-9461-879F8E5D6A80}"/>
              </a:ext>
            </a:extLst>
          </p:cNvPr>
          <p:cNvSpPr txBox="1"/>
          <p:nvPr/>
        </p:nvSpPr>
        <p:spPr>
          <a:xfrm rot="16200000">
            <a:off x="6493899" y="4649140"/>
            <a:ext cx="1986877"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Percent of patients alive</a:t>
            </a:r>
          </a:p>
        </p:txBody>
      </p:sp>
      <p:sp>
        <p:nvSpPr>
          <p:cNvPr id="139" name="TextBox 138">
            <a:extLst>
              <a:ext uri="{FF2B5EF4-FFF2-40B4-BE49-F238E27FC236}">
                <a16:creationId xmlns:a16="http://schemas.microsoft.com/office/drawing/2014/main" id="{5E4B5EA3-0DB4-2B67-29D5-91B35B0926C6}"/>
              </a:ext>
            </a:extLst>
          </p:cNvPr>
          <p:cNvSpPr txBox="1"/>
          <p:nvPr/>
        </p:nvSpPr>
        <p:spPr>
          <a:xfrm>
            <a:off x="7680116" y="395481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90</a:t>
            </a:r>
          </a:p>
        </p:txBody>
      </p:sp>
      <p:sp>
        <p:nvSpPr>
          <p:cNvPr id="140" name="TextBox 139">
            <a:extLst>
              <a:ext uri="{FF2B5EF4-FFF2-40B4-BE49-F238E27FC236}">
                <a16:creationId xmlns:a16="http://schemas.microsoft.com/office/drawing/2014/main" id="{C901587D-ECB2-E90D-620D-DBF7492C041D}"/>
              </a:ext>
            </a:extLst>
          </p:cNvPr>
          <p:cNvSpPr txBox="1"/>
          <p:nvPr/>
        </p:nvSpPr>
        <p:spPr>
          <a:xfrm>
            <a:off x="7680116" y="4124485"/>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sp>
        <p:nvSpPr>
          <p:cNvPr id="141" name="TextBox 140">
            <a:extLst>
              <a:ext uri="{FF2B5EF4-FFF2-40B4-BE49-F238E27FC236}">
                <a16:creationId xmlns:a16="http://schemas.microsoft.com/office/drawing/2014/main" id="{7ECD6130-A46C-8FB4-EEBE-F26C8E007DFF}"/>
              </a:ext>
            </a:extLst>
          </p:cNvPr>
          <p:cNvSpPr txBox="1"/>
          <p:nvPr/>
        </p:nvSpPr>
        <p:spPr>
          <a:xfrm>
            <a:off x="7680116" y="429416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70</a:t>
            </a:r>
          </a:p>
        </p:txBody>
      </p:sp>
      <p:sp>
        <p:nvSpPr>
          <p:cNvPr id="142" name="TextBox 141">
            <a:extLst>
              <a:ext uri="{FF2B5EF4-FFF2-40B4-BE49-F238E27FC236}">
                <a16:creationId xmlns:a16="http://schemas.microsoft.com/office/drawing/2014/main" id="{7AD417B2-B021-F0AA-C9F1-16734465A70E}"/>
              </a:ext>
            </a:extLst>
          </p:cNvPr>
          <p:cNvSpPr txBox="1"/>
          <p:nvPr/>
        </p:nvSpPr>
        <p:spPr>
          <a:xfrm>
            <a:off x="7680116" y="4463835"/>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sp>
        <p:nvSpPr>
          <p:cNvPr id="143" name="TextBox 142">
            <a:extLst>
              <a:ext uri="{FF2B5EF4-FFF2-40B4-BE49-F238E27FC236}">
                <a16:creationId xmlns:a16="http://schemas.microsoft.com/office/drawing/2014/main" id="{CE5B41F9-37BC-7BC5-C7B3-5658C1636105}"/>
              </a:ext>
            </a:extLst>
          </p:cNvPr>
          <p:cNvSpPr txBox="1"/>
          <p:nvPr/>
        </p:nvSpPr>
        <p:spPr>
          <a:xfrm>
            <a:off x="7680116" y="463351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144" name="TextBox 143">
            <a:extLst>
              <a:ext uri="{FF2B5EF4-FFF2-40B4-BE49-F238E27FC236}">
                <a16:creationId xmlns:a16="http://schemas.microsoft.com/office/drawing/2014/main" id="{7B0BE66C-4E65-3703-705E-E35D3F5D2DBA}"/>
              </a:ext>
            </a:extLst>
          </p:cNvPr>
          <p:cNvSpPr txBox="1"/>
          <p:nvPr/>
        </p:nvSpPr>
        <p:spPr>
          <a:xfrm>
            <a:off x="7680116" y="4803185"/>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145" name="TextBox 144">
            <a:extLst>
              <a:ext uri="{FF2B5EF4-FFF2-40B4-BE49-F238E27FC236}">
                <a16:creationId xmlns:a16="http://schemas.microsoft.com/office/drawing/2014/main" id="{16A10D40-B1A6-CBC2-4F43-FE852CA188A3}"/>
              </a:ext>
            </a:extLst>
          </p:cNvPr>
          <p:cNvSpPr txBox="1"/>
          <p:nvPr/>
        </p:nvSpPr>
        <p:spPr>
          <a:xfrm>
            <a:off x="7680116" y="497286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a:t>
            </a:r>
          </a:p>
        </p:txBody>
      </p:sp>
      <p:sp>
        <p:nvSpPr>
          <p:cNvPr id="146" name="TextBox 145">
            <a:extLst>
              <a:ext uri="{FF2B5EF4-FFF2-40B4-BE49-F238E27FC236}">
                <a16:creationId xmlns:a16="http://schemas.microsoft.com/office/drawing/2014/main" id="{31C3164C-EDF3-1598-7BD9-58243B472983}"/>
              </a:ext>
            </a:extLst>
          </p:cNvPr>
          <p:cNvSpPr txBox="1"/>
          <p:nvPr/>
        </p:nvSpPr>
        <p:spPr>
          <a:xfrm>
            <a:off x="7680116" y="5142535"/>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147" name="TextBox 146">
            <a:extLst>
              <a:ext uri="{FF2B5EF4-FFF2-40B4-BE49-F238E27FC236}">
                <a16:creationId xmlns:a16="http://schemas.microsoft.com/office/drawing/2014/main" id="{CAB9F501-E406-5B0C-D865-4B74D0BCE7A9}"/>
              </a:ext>
            </a:extLst>
          </p:cNvPr>
          <p:cNvSpPr txBox="1"/>
          <p:nvPr/>
        </p:nvSpPr>
        <p:spPr>
          <a:xfrm>
            <a:off x="7680116" y="531221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sp>
        <p:nvSpPr>
          <p:cNvPr id="148" name="TextBox 147">
            <a:extLst>
              <a:ext uri="{FF2B5EF4-FFF2-40B4-BE49-F238E27FC236}">
                <a16:creationId xmlns:a16="http://schemas.microsoft.com/office/drawing/2014/main" id="{974163DA-FDAE-00CB-5356-9340A4ADD54E}"/>
              </a:ext>
            </a:extLst>
          </p:cNvPr>
          <p:cNvSpPr txBox="1"/>
          <p:nvPr/>
        </p:nvSpPr>
        <p:spPr>
          <a:xfrm>
            <a:off x="7737824" y="5481884"/>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149" name="TextBox 148">
            <a:extLst>
              <a:ext uri="{FF2B5EF4-FFF2-40B4-BE49-F238E27FC236}">
                <a16:creationId xmlns:a16="http://schemas.microsoft.com/office/drawing/2014/main" id="{C2FB46D5-8C36-2C25-3870-2A6A8F1EEB4F}"/>
              </a:ext>
            </a:extLst>
          </p:cNvPr>
          <p:cNvSpPr txBox="1"/>
          <p:nvPr/>
        </p:nvSpPr>
        <p:spPr>
          <a:xfrm>
            <a:off x="11042796" y="5263319"/>
            <a:ext cx="468077" cy="138499"/>
          </a:xfrm>
          <a:prstGeom prst="rect">
            <a:avLst/>
          </a:prstGeom>
          <a:noFill/>
        </p:spPr>
        <p:txBody>
          <a:bodyPr wrap="none" lIns="0" tIns="0" rIns="0" bIns="0" rtlCol="0">
            <a:spAutoFit/>
          </a:bodyPr>
          <a:lstStyle/>
          <a:p>
            <a:pPr algn="r"/>
            <a:r>
              <a:rPr lang="en-GB" sz="900" b="1" dirty="0">
                <a:solidFill>
                  <a:schemeClr val="tx2"/>
                </a:solidFill>
                <a:latin typeface="Arial" panose="020B0604020202020204" pitchFamily="34" charset="0"/>
                <a:ea typeface="Aileron" charset="0"/>
                <a:cs typeface="Arial" panose="020B0604020202020204" pitchFamily="34" charset="0"/>
              </a:rPr>
              <a:t>Olaparib</a:t>
            </a:r>
          </a:p>
        </p:txBody>
      </p:sp>
      <p:sp>
        <p:nvSpPr>
          <p:cNvPr id="150" name="TextBox 149">
            <a:extLst>
              <a:ext uri="{FF2B5EF4-FFF2-40B4-BE49-F238E27FC236}">
                <a16:creationId xmlns:a16="http://schemas.microsoft.com/office/drawing/2014/main" id="{D048C675-6CB7-5D74-BCA3-C8A883DD6623}"/>
              </a:ext>
            </a:extLst>
          </p:cNvPr>
          <p:cNvSpPr txBox="1"/>
          <p:nvPr/>
        </p:nvSpPr>
        <p:spPr>
          <a:xfrm>
            <a:off x="11071642" y="4919796"/>
            <a:ext cx="410369" cy="138499"/>
          </a:xfrm>
          <a:prstGeom prst="rect">
            <a:avLst/>
          </a:prstGeom>
          <a:noFill/>
        </p:spPr>
        <p:txBody>
          <a:bodyPr wrap="none" lIns="0" tIns="0" rIns="0" bIns="0" rtlCol="0">
            <a:spAutoFit/>
          </a:bodyPr>
          <a:lstStyle/>
          <a:p>
            <a:pPr algn="r"/>
            <a:r>
              <a:rPr lang="en-GB" sz="900" b="1" dirty="0">
                <a:solidFill>
                  <a:schemeClr val="accent1"/>
                </a:solidFill>
                <a:latin typeface="Arial" panose="020B0604020202020204" pitchFamily="34" charset="0"/>
                <a:ea typeface="Aileron" charset="0"/>
                <a:cs typeface="Arial" panose="020B0604020202020204" pitchFamily="34" charset="0"/>
              </a:rPr>
              <a:t>Control</a:t>
            </a:r>
          </a:p>
        </p:txBody>
      </p:sp>
      <p:graphicFrame>
        <p:nvGraphicFramePr>
          <p:cNvPr id="151" name="Table 10">
            <a:extLst>
              <a:ext uri="{FF2B5EF4-FFF2-40B4-BE49-F238E27FC236}">
                <a16:creationId xmlns:a16="http://schemas.microsoft.com/office/drawing/2014/main" id="{19929829-826B-5AFF-F8A7-6A8A32C38AFB}"/>
              </a:ext>
            </a:extLst>
          </p:cNvPr>
          <p:cNvGraphicFramePr>
            <a:graphicFrameLocks noGrp="1"/>
          </p:cNvGraphicFramePr>
          <p:nvPr>
            <p:extLst>
              <p:ext uri="{D42A27DB-BD31-4B8C-83A1-F6EECF244321}">
                <p14:modId xmlns:p14="http://schemas.microsoft.com/office/powerpoint/2010/main" val="714380525"/>
              </p:ext>
            </p:extLst>
          </p:nvPr>
        </p:nvGraphicFramePr>
        <p:xfrm>
          <a:off x="9695392" y="3608306"/>
          <a:ext cx="2218367" cy="758754"/>
        </p:xfrm>
        <a:graphic>
          <a:graphicData uri="http://schemas.openxmlformats.org/drawingml/2006/table">
            <a:tbl>
              <a:tblPr firstRow="1" bandRow="1">
                <a:tableStyleId>{5C22544A-7EE6-4342-B048-85BDC9FD1C3A}</a:tableStyleId>
              </a:tblPr>
              <a:tblGrid>
                <a:gridCol w="809125">
                  <a:extLst>
                    <a:ext uri="{9D8B030D-6E8A-4147-A177-3AD203B41FA5}">
                      <a16:colId xmlns:a16="http://schemas.microsoft.com/office/drawing/2014/main" val="256280186"/>
                    </a:ext>
                  </a:extLst>
                </a:gridCol>
                <a:gridCol w="704621">
                  <a:extLst>
                    <a:ext uri="{9D8B030D-6E8A-4147-A177-3AD203B41FA5}">
                      <a16:colId xmlns:a16="http://schemas.microsoft.com/office/drawing/2014/main" val="2660757379"/>
                    </a:ext>
                  </a:extLst>
                </a:gridCol>
                <a:gridCol w="704621">
                  <a:extLst>
                    <a:ext uri="{9D8B030D-6E8A-4147-A177-3AD203B41FA5}">
                      <a16:colId xmlns:a16="http://schemas.microsoft.com/office/drawing/2014/main" val="351983716"/>
                    </a:ext>
                  </a:extLst>
                </a:gridCol>
              </a:tblGrid>
              <a:tr h="182682">
                <a:tc>
                  <a:txBody>
                    <a:bodyPr/>
                    <a:lstStyle/>
                    <a:p>
                      <a:pPr>
                        <a:lnSpc>
                          <a:spcPct val="90000"/>
                        </a:lnSpc>
                      </a:pPr>
                      <a:endParaRPr lang="en-GB" sz="700" dirty="0">
                        <a:solidFill>
                          <a:schemeClr val="bg1"/>
                        </a:solidFill>
                        <a:latin typeface="Arial" panose="020B0604020202020204" pitchFamily="34" charset="0"/>
                        <a:cs typeface="Arial" panose="020B0604020202020204" pitchFamily="34" charset="0"/>
                      </a:endParaRPr>
                    </a:p>
                  </a:txBody>
                  <a:tcPr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90000"/>
                        </a:lnSpc>
                      </a:pPr>
                      <a:r>
                        <a:rPr lang="en-US" sz="700" dirty="0">
                          <a:solidFill>
                            <a:schemeClr val="bg1"/>
                          </a:solidFill>
                          <a:latin typeface="Arial" panose="020B0604020202020204" pitchFamily="34" charset="0"/>
                          <a:cs typeface="Arial" panose="020B0604020202020204" pitchFamily="34" charset="0"/>
                        </a:rPr>
                        <a:t>Olaparib</a:t>
                      </a:r>
                      <a:endParaRPr lang="en-GB" sz="700" dirty="0">
                        <a:solidFill>
                          <a:schemeClr val="bg1"/>
                        </a:solidFill>
                        <a:latin typeface="Arial" panose="020B0604020202020204" pitchFamily="34" charset="0"/>
                        <a:cs typeface="Arial" panose="020B0604020202020204" pitchFamily="34" charset="0"/>
                      </a:endParaRPr>
                    </a:p>
                  </a:txBody>
                  <a:tcPr marL="19440" marR="194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700" dirty="0">
                          <a:solidFill>
                            <a:schemeClr val="bg1"/>
                          </a:solidFill>
                          <a:latin typeface="Arial" panose="020B0604020202020204" pitchFamily="34" charset="0"/>
                          <a:cs typeface="Arial" panose="020B0604020202020204" pitchFamily="34" charset="0"/>
                        </a:rPr>
                        <a:t>Control</a:t>
                      </a:r>
                      <a:endParaRPr lang="en-GB" sz="700" dirty="0">
                        <a:solidFill>
                          <a:schemeClr val="bg1"/>
                        </a:solidFill>
                        <a:latin typeface="Arial" panose="020B0604020202020204" pitchFamily="34" charset="0"/>
                        <a:cs typeface="Arial" panose="020B0604020202020204" pitchFamily="34" charset="0"/>
                      </a:endParaRPr>
                    </a:p>
                  </a:txBody>
                  <a:tcPr marL="19440" marR="1944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534889841"/>
                  </a:ext>
                </a:extLst>
              </a:tr>
              <a:tr h="0">
                <a:tc>
                  <a:txBody>
                    <a:bodyPr/>
                    <a:lstStyle/>
                    <a:p>
                      <a:pPr algn="r">
                        <a:lnSpc>
                          <a:spcPct val="90000"/>
                        </a:lnSpc>
                      </a:pPr>
                      <a:r>
                        <a:rPr lang="en-US" sz="700" b="1" dirty="0">
                          <a:solidFill>
                            <a:schemeClr val="tx1"/>
                          </a:solidFill>
                          <a:latin typeface="Arial" panose="020B0604020202020204" pitchFamily="34" charset="0"/>
                          <a:cs typeface="Arial" panose="020B0604020202020204" pitchFamily="34" charset="0"/>
                        </a:rPr>
                        <a:t>No. of deaths/</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No. of patients</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GB" sz="700" b="0" dirty="0">
                          <a:solidFill>
                            <a:schemeClr val="tx1"/>
                          </a:solidFill>
                          <a:latin typeface="Arial" panose="020B0604020202020204" pitchFamily="34" charset="0"/>
                          <a:cs typeface="Arial" panose="020B0604020202020204" pitchFamily="34" charset="0"/>
                        </a:rPr>
                        <a:t>160/256</a:t>
                      </a:r>
                    </a:p>
                  </a:txBody>
                  <a:tcPr marL="19440" marR="1944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tc>
                  <a:txBody>
                    <a:bodyPr/>
                    <a:lstStyle/>
                    <a:p>
                      <a:pPr algn="ctr">
                        <a:lnSpc>
                          <a:spcPct val="90000"/>
                        </a:lnSpc>
                      </a:pPr>
                      <a:r>
                        <a:rPr lang="en-GB" sz="700" b="0" dirty="0">
                          <a:solidFill>
                            <a:schemeClr val="tx1"/>
                          </a:solidFill>
                          <a:latin typeface="Arial" panose="020B0604020202020204" pitchFamily="34" charset="0"/>
                          <a:cs typeface="Arial" panose="020B0604020202020204" pitchFamily="34" charset="0"/>
                        </a:rPr>
                        <a:t>88/131</a:t>
                      </a:r>
                    </a:p>
                  </a:txBody>
                  <a:tcPr marL="19440" marR="19440" marT="0" marB="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32230878"/>
                  </a:ext>
                </a:extLst>
              </a:tr>
              <a:tr h="0">
                <a:tc>
                  <a:txBody>
                    <a:bodyPr/>
                    <a:lstStyle/>
                    <a:p>
                      <a:pPr algn="r">
                        <a:lnSpc>
                          <a:spcPct val="90000"/>
                        </a:lnSpc>
                      </a:pPr>
                      <a:r>
                        <a:rPr lang="en-US" sz="700" b="1" dirty="0">
                          <a:solidFill>
                            <a:schemeClr val="tx1"/>
                          </a:solidFill>
                          <a:latin typeface="Arial" panose="020B0604020202020204" pitchFamily="34" charset="0"/>
                          <a:cs typeface="Arial" panose="020B0604020202020204" pitchFamily="34" charset="0"/>
                        </a:rPr>
                        <a:t>Median OS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(95% CI) mo</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GB" sz="700" b="0" dirty="0">
                          <a:solidFill>
                            <a:schemeClr val="tx1"/>
                          </a:solidFill>
                          <a:latin typeface="Arial" panose="020B0604020202020204" pitchFamily="34" charset="0"/>
                          <a:cs typeface="Arial" panose="020B0604020202020204" pitchFamily="34" charset="0"/>
                        </a:rPr>
                        <a:t>17.3 (15.5-18.6)</a:t>
                      </a:r>
                    </a:p>
                  </a:txBody>
                  <a:tcPr marL="19440" marR="1944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tc>
                  <a:txBody>
                    <a:bodyPr/>
                    <a:lstStyle/>
                    <a:p>
                      <a:pPr algn="ctr">
                        <a:lnSpc>
                          <a:spcPct val="90000"/>
                        </a:lnSpc>
                      </a:pPr>
                      <a:r>
                        <a:rPr lang="en-GB" sz="700" b="0" dirty="0">
                          <a:solidFill>
                            <a:schemeClr val="tx1"/>
                          </a:solidFill>
                          <a:latin typeface="Arial" panose="020B0604020202020204" pitchFamily="34" charset="0"/>
                          <a:cs typeface="Arial" panose="020B0604020202020204" pitchFamily="34" charset="0"/>
                        </a:rPr>
                        <a:t>14.0 (11.5-17.1)</a:t>
                      </a:r>
                    </a:p>
                  </a:txBody>
                  <a:tcPr marL="19440" marR="19440" marT="0" marB="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0">
                <a:tc>
                  <a:txBody>
                    <a:bodyPr/>
                    <a:lstStyle/>
                    <a:p>
                      <a:pPr algn="r">
                        <a:lnSpc>
                          <a:spcPct val="90000"/>
                        </a:lnSpc>
                      </a:pPr>
                      <a:r>
                        <a:rPr lang="en-US" sz="700" b="1" dirty="0">
                          <a:solidFill>
                            <a:schemeClr val="tx1"/>
                          </a:solidFill>
                          <a:latin typeface="Arial" panose="020B0604020202020204" pitchFamily="34" charset="0"/>
                          <a:cs typeface="Arial" panose="020B0604020202020204" pitchFamily="34" charset="0"/>
                        </a:rPr>
                        <a:t>HR for death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(95% CI)</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lnSpc>
                          <a:spcPct val="90000"/>
                        </a:lnSpc>
                      </a:pPr>
                      <a:r>
                        <a:rPr lang="en-US" sz="700" b="1" dirty="0">
                          <a:solidFill>
                            <a:schemeClr val="tx1"/>
                          </a:solidFill>
                          <a:latin typeface="Arial" panose="020B0604020202020204" pitchFamily="34" charset="0"/>
                          <a:cs typeface="Arial" panose="020B0604020202020204" pitchFamily="34" charset="0"/>
                        </a:rPr>
                        <a:t>0.79 (0.61-1.03)</a:t>
                      </a:r>
                    </a:p>
                  </a:txBody>
                  <a:tcPr marL="19440" marR="1944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40000"/>
                          <a:lumOff val="60000"/>
                        </a:schemeClr>
                      </a:solidFill>
                      <a:prstDash val="solid"/>
                      <a:round/>
                      <a:headEnd type="none" w="med" len="med"/>
                      <a:tailEnd type="none" w="med" len="med"/>
                    </a:lnT>
                    <a:lnB w="9525" cap="flat" cmpd="sng" algn="ctr">
                      <a:noFill/>
                      <a:prstDash val="solid"/>
                      <a:round/>
                      <a:headEnd type="none" w="med" len="med"/>
                      <a:tailEnd type="none" w="med" len="med"/>
                    </a:lnB>
                    <a:solidFill>
                      <a:schemeClr val="accent2">
                        <a:lumMod val="20000"/>
                        <a:lumOff val="80000"/>
                      </a:schemeClr>
                    </a:solidFill>
                  </a:tcP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sp>
        <p:nvSpPr>
          <p:cNvPr id="2" name="TextBox 1">
            <a:extLst>
              <a:ext uri="{FF2B5EF4-FFF2-40B4-BE49-F238E27FC236}">
                <a16:creationId xmlns:a16="http://schemas.microsoft.com/office/drawing/2014/main" id="{8A0678F6-17F8-D0C1-72E4-A4DDFEA833D1}"/>
              </a:ext>
            </a:extLst>
          </p:cNvPr>
          <p:cNvSpPr txBox="1"/>
          <p:nvPr/>
        </p:nvSpPr>
        <p:spPr>
          <a:xfrm>
            <a:off x="533456" y="5697170"/>
            <a:ext cx="6449381" cy="430887"/>
          </a:xfrm>
          <a:prstGeom prst="rect">
            <a:avLst/>
          </a:prstGeom>
          <a:noFill/>
        </p:spPr>
        <p:txBody>
          <a:bodyPr wrap="square" rtlCol="0">
            <a:spAutoFit/>
          </a:bodyPr>
          <a:lstStyle/>
          <a:p>
            <a:r>
              <a:rPr lang="en-GB" sz="1100" baseline="30000" dirty="0">
                <a:latin typeface="Arial" panose="020B0604020202020204" pitchFamily="34" charset="0"/>
                <a:ea typeface="Aileron" charset="0"/>
                <a:cs typeface="Arial" panose="020B0604020202020204" pitchFamily="34" charset="0"/>
              </a:rPr>
              <a:t>a</a:t>
            </a:r>
            <a:r>
              <a:rPr lang="en-GB" sz="1100" dirty="0">
                <a:latin typeface="Arial" panose="020B0604020202020204" pitchFamily="34" charset="0"/>
                <a:ea typeface="Aileron" charset="0"/>
                <a:cs typeface="Arial" panose="020B0604020202020204" pitchFamily="34" charset="0"/>
              </a:rPr>
              <a:t> mCRPC patients with alterations of </a:t>
            </a:r>
            <a:r>
              <a:rPr lang="en-GB" sz="1100" i="1" dirty="0">
                <a:latin typeface="Arial" panose="020B0604020202020204" pitchFamily="34" charset="0"/>
                <a:ea typeface="Aileron" charset="0"/>
                <a:cs typeface="Arial" panose="020B0604020202020204" pitchFamily="34" charset="0"/>
              </a:rPr>
              <a:t>BRCA1</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BRCA2</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ATM</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BARD1</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BRIP1</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CDK12</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CHEK1</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a:t>
            </a:r>
            <a:br>
              <a:rPr lang="en-GB" sz="1100" i="1" dirty="0">
                <a:latin typeface="Arial" panose="020B0604020202020204" pitchFamily="34" charset="0"/>
                <a:ea typeface="Aileron" charset="0"/>
                <a:cs typeface="Arial" panose="020B0604020202020204" pitchFamily="34" charset="0"/>
              </a:rPr>
            </a:br>
            <a:r>
              <a:rPr lang="en-GB" sz="1100" i="1" dirty="0">
                <a:latin typeface="Arial" panose="020B0604020202020204" pitchFamily="34" charset="0"/>
                <a:ea typeface="Aileron" charset="0"/>
                <a:cs typeface="Arial" panose="020B0604020202020204" pitchFamily="34" charset="0"/>
              </a:rPr>
              <a:t>CHEK2</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FANCL</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PALB2</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PPP2R2A</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RAD51B</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RAD51C</a:t>
            </a:r>
            <a:r>
              <a:rPr lang="en-GB" sz="1100" dirty="0">
                <a:latin typeface="Arial" panose="020B0604020202020204" pitchFamily="34" charset="0"/>
                <a:ea typeface="Aileron" charset="0"/>
                <a:cs typeface="Arial" panose="020B0604020202020204" pitchFamily="34" charset="0"/>
              </a:rPr>
              <a:t>,</a:t>
            </a:r>
            <a:r>
              <a:rPr lang="en-GB" sz="1100" i="1" dirty="0">
                <a:latin typeface="Arial" panose="020B0604020202020204" pitchFamily="34" charset="0"/>
                <a:ea typeface="Aileron" charset="0"/>
                <a:cs typeface="Arial" panose="020B0604020202020204" pitchFamily="34" charset="0"/>
              </a:rPr>
              <a:t> RAD51D</a:t>
            </a:r>
            <a:r>
              <a:rPr lang="en-GB" sz="1100" dirty="0">
                <a:latin typeface="Arial" panose="020B0604020202020204" pitchFamily="34" charset="0"/>
                <a:ea typeface="Aileron" charset="0"/>
                <a:cs typeface="Arial" panose="020B0604020202020204" pitchFamily="34" charset="0"/>
              </a:rPr>
              <a:t>, or </a:t>
            </a:r>
            <a:r>
              <a:rPr lang="en-GB" sz="1100" i="1" dirty="0">
                <a:latin typeface="Arial" panose="020B0604020202020204" pitchFamily="34" charset="0"/>
                <a:ea typeface="Aileron" charset="0"/>
                <a:cs typeface="Arial" panose="020B0604020202020204" pitchFamily="34" charset="0"/>
              </a:rPr>
              <a:t>RAD54L</a:t>
            </a:r>
            <a:r>
              <a:rPr lang="en-GB" sz="1100" dirty="0">
                <a:latin typeface="Arial" panose="020B0604020202020204" pitchFamily="34" charset="0"/>
                <a:ea typeface="Aileron" charset="0"/>
                <a:cs typeface="Arial" panose="020B0604020202020204" pitchFamily="34" charset="0"/>
              </a:rPr>
              <a:t> in their tumour tissue</a:t>
            </a:r>
          </a:p>
        </p:txBody>
      </p:sp>
      <p:sp>
        <p:nvSpPr>
          <p:cNvPr id="156" name="TextBox 155">
            <a:extLst>
              <a:ext uri="{FF2B5EF4-FFF2-40B4-BE49-F238E27FC236}">
                <a16:creationId xmlns:a16="http://schemas.microsoft.com/office/drawing/2014/main" id="{77A0A102-003C-D2B0-49FC-4631DFF8E8C1}"/>
              </a:ext>
            </a:extLst>
          </p:cNvPr>
          <p:cNvSpPr txBox="1"/>
          <p:nvPr/>
        </p:nvSpPr>
        <p:spPr>
          <a:xfrm>
            <a:off x="7299009" y="808736"/>
            <a:ext cx="4108888" cy="184666"/>
          </a:xfrm>
          <a:prstGeom prst="rect">
            <a:avLst/>
          </a:prstGeom>
          <a:noFill/>
        </p:spPr>
        <p:txBody>
          <a:bodyPr wrap="square" lIns="0" tIns="0" rIns="0" bIns="0" rtlCol="0">
            <a:spAutoFit/>
          </a:bodyPr>
          <a:lstStyle/>
          <a:p>
            <a:r>
              <a:rPr lang="en-GB" sz="1200" b="1" dirty="0">
                <a:latin typeface="Arial" panose="020B0604020202020204" pitchFamily="34" charset="0"/>
                <a:cs typeface="Arial" panose="020B0604020202020204" pitchFamily="34" charset="0"/>
              </a:rPr>
              <a:t>Cohort A (</a:t>
            </a:r>
            <a:r>
              <a:rPr lang="en-GB" sz="1200" b="1" i="1" dirty="0">
                <a:latin typeface="Arial" panose="020B0604020202020204" pitchFamily="34" charset="0"/>
                <a:cs typeface="Arial" panose="020B0604020202020204" pitchFamily="34" charset="0"/>
              </a:rPr>
              <a:t>BRCA1/2 </a:t>
            </a:r>
            <a:r>
              <a:rPr lang="en-GB" sz="1200" b="1" dirty="0">
                <a:latin typeface="Arial" panose="020B0604020202020204" pitchFamily="34" charset="0"/>
                <a:cs typeface="Arial" panose="020B0604020202020204" pitchFamily="34" charset="0"/>
              </a:rPr>
              <a:t>or </a:t>
            </a:r>
            <a:r>
              <a:rPr lang="en-GB" sz="1200" b="1" i="1" dirty="0">
                <a:latin typeface="Arial" panose="020B0604020202020204" pitchFamily="34" charset="0"/>
                <a:cs typeface="Arial" panose="020B0604020202020204" pitchFamily="34" charset="0"/>
              </a:rPr>
              <a:t>ATM</a:t>
            </a:r>
            <a:r>
              <a:rPr lang="en-GB" sz="1200" b="1" dirty="0">
                <a:latin typeface="Arial" panose="020B0604020202020204" pitchFamily="34" charset="0"/>
                <a:cs typeface="Arial" panose="020B0604020202020204" pitchFamily="34" charset="0"/>
              </a:rPr>
              <a:t>)</a:t>
            </a:r>
            <a:r>
              <a:rPr lang="en-GB" sz="1200" b="1" baseline="30000" dirty="0">
                <a:latin typeface="Arial" panose="020B0604020202020204" pitchFamily="34" charset="0"/>
                <a:cs typeface="Arial" panose="020B0604020202020204" pitchFamily="34" charset="0"/>
              </a:rPr>
              <a:t>2</a:t>
            </a:r>
          </a:p>
        </p:txBody>
      </p:sp>
      <p:sp>
        <p:nvSpPr>
          <p:cNvPr id="157" name="TextBox 156">
            <a:extLst>
              <a:ext uri="{FF2B5EF4-FFF2-40B4-BE49-F238E27FC236}">
                <a16:creationId xmlns:a16="http://schemas.microsoft.com/office/drawing/2014/main" id="{002733C5-9491-5A16-910C-397A3CF40909}"/>
              </a:ext>
            </a:extLst>
          </p:cNvPr>
          <p:cNvSpPr txBox="1"/>
          <p:nvPr/>
        </p:nvSpPr>
        <p:spPr>
          <a:xfrm>
            <a:off x="7299008" y="3549662"/>
            <a:ext cx="4392000" cy="184666"/>
          </a:xfrm>
          <a:prstGeom prst="rect">
            <a:avLst/>
          </a:prstGeom>
          <a:noFill/>
        </p:spPr>
        <p:txBody>
          <a:bodyPr wrap="square" lIns="0" tIns="0" rIns="0" bIns="0" rtlCol="0">
            <a:spAutoFit/>
          </a:bodyPr>
          <a:lstStyle/>
          <a:p>
            <a:r>
              <a:rPr lang="en-GB" sz="1200" b="1" dirty="0">
                <a:effectLst/>
                <a:latin typeface="Arial" panose="020B0604020202020204" pitchFamily="34" charset="0"/>
                <a:cs typeface="Arial" panose="020B0604020202020204" pitchFamily="34" charset="0"/>
              </a:rPr>
              <a:t>Overall</a:t>
            </a:r>
            <a:r>
              <a:rPr lang="en-GB" sz="1200" b="1" baseline="30000" dirty="0">
                <a:effectLst/>
                <a:latin typeface="Arial" panose="020B0604020202020204" pitchFamily="34" charset="0"/>
                <a:cs typeface="Arial" panose="020B0604020202020204" pitchFamily="34" charset="0"/>
              </a:rPr>
              <a:t>2,a</a:t>
            </a:r>
          </a:p>
        </p:txBody>
      </p:sp>
      <p:graphicFrame>
        <p:nvGraphicFramePr>
          <p:cNvPr id="162" name="Table 161">
            <a:extLst>
              <a:ext uri="{FF2B5EF4-FFF2-40B4-BE49-F238E27FC236}">
                <a16:creationId xmlns:a16="http://schemas.microsoft.com/office/drawing/2014/main" id="{3F096092-77C4-00F8-31D3-4FBF5950C62A}"/>
              </a:ext>
            </a:extLst>
          </p:cNvPr>
          <p:cNvGraphicFramePr>
            <a:graphicFrameLocks noGrp="1"/>
          </p:cNvGraphicFramePr>
          <p:nvPr>
            <p:extLst>
              <p:ext uri="{D42A27DB-BD31-4B8C-83A1-F6EECF244321}">
                <p14:modId xmlns:p14="http://schemas.microsoft.com/office/powerpoint/2010/main" val="2502326116"/>
              </p:ext>
            </p:extLst>
          </p:nvPr>
        </p:nvGraphicFramePr>
        <p:xfrm>
          <a:off x="7095644" y="3135248"/>
          <a:ext cx="634958" cy="365760"/>
        </p:xfrm>
        <a:graphic>
          <a:graphicData uri="http://schemas.openxmlformats.org/drawingml/2006/table">
            <a:tbl>
              <a:tblPr firstRow="1" bandRow="1">
                <a:tableStyleId>{5C22544A-7EE6-4342-B048-85BDC9FD1C3A}</a:tableStyleId>
              </a:tblPr>
              <a:tblGrid>
                <a:gridCol w="634958">
                  <a:extLst>
                    <a:ext uri="{9D8B030D-6E8A-4147-A177-3AD203B41FA5}">
                      <a16:colId xmlns:a16="http://schemas.microsoft.com/office/drawing/2014/main" val="3665930376"/>
                    </a:ext>
                  </a:extLst>
                </a:gridCol>
              </a:tblGrid>
              <a:tr h="0">
                <a:tc>
                  <a:txBody>
                    <a:bodyPr/>
                    <a:lstStyle/>
                    <a:p>
                      <a:pPr algn="r"/>
                      <a:r>
                        <a:rPr lang="en-GB" sz="800" b="1" dirty="0">
                          <a:solidFill>
                            <a:schemeClr val="tx1"/>
                          </a:solidFill>
                          <a:latin typeface="Arial" panose="020B0604020202020204" pitchFamily="34" charset="0"/>
                          <a:cs typeface="Arial" panose="020B0604020202020204" pitchFamily="34" charset="0"/>
                        </a:rPr>
                        <a:t>No. at risk</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r"/>
                      <a:r>
                        <a:rPr lang="en-GB" sz="800" b="1" dirty="0">
                          <a:solidFill>
                            <a:schemeClr val="tx2"/>
                          </a:solidFill>
                          <a:latin typeface="Arial" panose="020B0604020202020204" pitchFamily="34" charset="0"/>
                          <a:cs typeface="Arial" panose="020B0604020202020204" pitchFamily="34" charset="0"/>
                        </a:rPr>
                        <a:t>Olaparib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r h="0">
                <a:tc>
                  <a:txBody>
                    <a:bodyPr/>
                    <a:lstStyle/>
                    <a:p>
                      <a:pPr algn="r"/>
                      <a:r>
                        <a:rPr lang="en-GB" sz="800" b="1" dirty="0">
                          <a:solidFill>
                            <a:schemeClr val="accent1"/>
                          </a:solidFill>
                          <a:latin typeface="Arial" panose="020B0604020202020204" pitchFamily="34" charset="0"/>
                          <a:cs typeface="Arial" panose="020B0604020202020204" pitchFamily="34" charset="0"/>
                        </a:rPr>
                        <a:t>Control</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602734"/>
                  </a:ext>
                </a:extLst>
              </a:tr>
            </a:tbl>
          </a:graphicData>
        </a:graphic>
      </p:graphicFrame>
      <p:graphicFrame>
        <p:nvGraphicFramePr>
          <p:cNvPr id="163" name="Table 162">
            <a:extLst>
              <a:ext uri="{FF2B5EF4-FFF2-40B4-BE49-F238E27FC236}">
                <a16:creationId xmlns:a16="http://schemas.microsoft.com/office/drawing/2014/main" id="{FA28AE74-143B-F558-A4D0-50C85D2F497B}"/>
              </a:ext>
            </a:extLst>
          </p:cNvPr>
          <p:cNvGraphicFramePr>
            <a:graphicFrameLocks noGrp="1"/>
          </p:cNvGraphicFramePr>
          <p:nvPr>
            <p:extLst>
              <p:ext uri="{D42A27DB-BD31-4B8C-83A1-F6EECF244321}">
                <p14:modId xmlns:p14="http://schemas.microsoft.com/office/powerpoint/2010/main" val="3893127640"/>
              </p:ext>
            </p:extLst>
          </p:nvPr>
        </p:nvGraphicFramePr>
        <p:xfrm>
          <a:off x="7753983" y="3251448"/>
          <a:ext cx="3962736" cy="243840"/>
        </p:xfrm>
        <a:graphic>
          <a:graphicData uri="http://schemas.openxmlformats.org/drawingml/2006/table">
            <a:tbl>
              <a:tblPr firstRow="1" bandRow="1">
                <a:tableStyleId>{5C22544A-7EE6-4342-B048-85BDC9FD1C3A}</a:tableStyleId>
              </a:tblPr>
              <a:tblGrid>
                <a:gridCol w="220152">
                  <a:extLst>
                    <a:ext uri="{9D8B030D-6E8A-4147-A177-3AD203B41FA5}">
                      <a16:colId xmlns:a16="http://schemas.microsoft.com/office/drawing/2014/main" val="3665930376"/>
                    </a:ext>
                  </a:extLst>
                </a:gridCol>
                <a:gridCol w="220152">
                  <a:extLst>
                    <a:ext uri="{9D8B030D-6E8A-4147-A177-3AD203B41FA5}">
                      <a16:colId xmlns:a16="http://schemas.microsoft.com/office/drawing/2014/main" val="486913625"/>
                    </a:ext>
                  </a:extLst>
                </a:gridCol>
                <a:gridCol w="220152">
                  <a:extLst>
                    <a:ext uri="{9D8B030D-6E8A-4147-A177-3AD203B41FA5}">
                      <a16:colId xmlns:a16="http://schemas.microsoft.com/office/drawing/2014/main" val="1095323839"/>
                    </a:ext>
                  </a:extLst>
                </a:gridCol>
                <a:gridCol w="220152">
                  <a:extLst>
                    <a:ext uri="{9D8B030D-6E8A-4147-A177-3AD203B41FA5}">
                      <a16:colId xmlns:a16="http://schemas.microsoft.com/office/drawing/2014/main" val="1614613805"/>
                    </a:ext>
                  </a:extLst>
                </a:gridCol>
                <a:gridCol w="220152">
                  <a:extLst>
                    <a:ext uri="{9D8B030D-6E8A-4147-A177-3AD203B41FA5}">
                      <a16:colId xmlns:a16="http://schemas.microsoft.com/office/drawing/2014/main" val="3827274647"/>
                    </a:ext>
                  </a:extLst>
                </a:gridCol>
                <a:gridCol w="220152">
                  <a:extLst>
                    <a:ext uri="{9D8B030D-6E8A-4147-A177-3AD203B41FA5}">
                      <a16:colId xmlns:a16="http://schemas.microsoft.com/office/drawing/2014/main" val="611146861"/>
                    </a:ext>
                  </a:extLst>
                </a:gridCol>
                <a:gridCol w="220152">
                  <a:extLst>
                    <a:ext uri="{9D8B030D-6E8A-4147-A177-3AD203B41FA5}">
                      <a16:colId xmlns:a16="http://schemas.microsoft.com/office/drawing/2014/main" val="681846125"/>
                    </a:ext>
                  </a:extLst>
                </a:gridCol>
                <a:gridCol w="220152">
                  <a:extLst>
                    <a:ext uri="{9D8B030D-6E8A-4147-A177-3AD203B41FA5}">
                      <a16:colId xmlns:a16="http://schemas.microsoft.com/office/drawing/2014/main" val="1141914124"/>
                    </a:ext>
                  </a:extLst>
                </a:gridCol>
                <a:gridCol w="220152">
                  <a:extLst>
                    <a:ext uri="{9D8B030D-6E8A-4147-A177-3AD203B41FA5}">
                      <a16:colId xmlns:a16="http://schemas.microsoft.com/office/drawing/2014/main" val="1042183613"/>
                    </a:ext>
                  </a:extLst>
                </a:gridCol>
                <a:gridCol w="220152">
                  <a:extLst>
                    <a:ext uri="{9D8B030D-6E8A-4147-A177-3AD203B41FA5}">
                      <a16:colId xmlns:a16="http://schemas.microsoft.com/office/drawing/2014/main" val="2941096839"/>
                    </a:ext>
                  </a:extLst>
                </a:gridCol>
                <a:gridCol w="220152">
                  <a:extLst>
                    <a:ext uri="{9D8B030D-6E8A-4147-A177-3AD203B41FA5}">
                      <a16:colId xmlns:a16="http://schemas.microsoft.com/office/drawing/2014/main" val="2569071981"/>
                    </a:ext>
                  </a:extLst>
                </a:gridCol>
                <a:gridCol w="220152">
                  <a:extLst>
                    <a:ext uri="{9D8B030D-6E8A-4147-A177-3AD203B41FA5}">
                      <a16:colId xmlns:a16="http://schemas.microsoft.com/office/drawing/2014/main" val="4181099251"/>
                    </a:ext>
                  </a:extLst>
                </a:gridCol>
                <a:gridCol w="220152">
                  <a:extLst>
                    <a:ext uri="{9D8B030D-6E8A-4147-A177-3AD203B41FA5}">
                      <a16:colId xmlns:a16="http://schemas.microsoft.com/office/drawing/2014/main" val="575074476"/>
                    </a:ext>
                  </a:extLst>
                </a:gridCol>
                <a:gridCol w="220152">
                  <a:extLst>
                    <a:ext uri="{9D8B030D-6E8A-4147-A177-3AD203B41FA5}">
                      <a16:colId xmlns:a16="http://schemas.microsoft.com/office/drawing/2014/main" val="835239392"/>
                    </a:ext>
                  </a:extLst>
                </a:gridCol>
                <a:gridCol w="220152">
                  <a:extLst>
                    <a:ext uri="{9D8B030D-6E8A-4147-A177-3AD203B41FA5}">
                      <a16:colId xmlns:a16="http://schemas.microsoft.com/office/drawing/2014/main" val="3036945005"/>
                    </a:ext>
                  </a:extLst>
                </a:gridCol>
                <a:gridCol w="220152">
                  <a:extLst>
                    <a:ext uri="{9D8B030D-6E8A-4147-A177-3AD203B41FA5}">
                      <a16:colId xmlns:a16="http://schemas.microsoft.com/office/drawing/2014/main" val="2370830656"/>
                    </a:ext>
                  </a:extLst>
                </a:gridCol>
                <a:gridCol w="220152">
                  <a:extLst>
                    <a:ext uri="{9D8B030D-6E8A-4147-A177-3AD203B41FA5}">
                      <a16:colId xmlns:a16="http://schemas.microsoft.com/office/drawing/2014/main" val="3933122968"/>
                    </a:ext>
                  </a:extLst>
                </a:gridCol>
                <a:gridCol w="220152">
                  <a:extLst>
                    <a:ext uri="{9D8B030D-6E8A-4147-A177-3AD203B41FA5}">
                      <a16:colId xmlns:a16="http://schemas.microsoft.com/office/drawing/2014/main" val="540694095"/>
                    </a:ext>
                  </a:extLst>
                </a:gridCol>
              </a:tblGrid>
              <a:tr h="0">
                <a:tc>
                  <a:txBody>
                    <a:bodyPr/>
                    <a:lstStyle/>
                    <a:p>
                      <a:pPr algn="ctr"/>
                      <a:r>
                        <a:rPr lang="en-GB" sz="800" b="0" dirty="0">
                          <a:solidFill>
                            <a:schemeClr val="tx1"/>
                          </a:solidFill>
                          <a:latin typeface="Arial" panose="020B0604020202020204" pitchFamily="34" charset="0"/>
                          <a:cs typeface="Arial" panose="020B0604020202020204" pitchFamily="34" charset="0"/>
                        </a:rPr>
                        <a:t>162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155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150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142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136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124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107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101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91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71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56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44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30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ctr"/>
                      <a:r>
                        <a:rPr lang="en-GB" sz="800" b="0" dirty="0">
                          <a:solidFill>
                            <a:schemeClr val="tx1"/>
                          </a:solidFill>
                          <a:latin typeface="Arial" panose="020B0604020202020204" pitchFamily="34" charset="0"/>
                          <a:cs typeface="Arial" panose="020B0604020202020204" pitchFamily="34" charset="0"/>
                        </a:rPr>
                        <a:t>83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79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74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69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64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58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50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37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27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bl>
          </a:graphicData>
        </a:graphic>
      </p:graphicFrame>
      <p:sp>
        <p:nvSpPr>
          <p:cNvPr id="164" name="TextBox 163">
            <a:extLst>
              <a:ext uri="{FF2B5EF4-FFF2-40B4-BE49-F238E27FC236}">
                <a16:creationId xmlns:a16="http://schemas.microsoft.com/office/drawing/2014/main" id="{B8E180C6-5515-9928-6970-2B3B2FF1A703}"/>
              </a:ext>
            </a:extLst>
          </p:cNvPr>
          <p:cNvSpPr txBox="1"/>
          <p:nvPr/>
        </p:nvSpPr>
        <p:spPr>
          <a:xfrm>
            <a:off x="7843409" y="3080828"/>
            <a:ext cx="3780000"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Months since randomisation</a:t>
            </a:r>
          </a:p>
        </p:txBody>
      </p:sp>
      <p:sp>
        <p:nvSpPr>
          <p:cNvPr id="165" name="TextBox 164">
            <a:extLst>
              <a:ext uri="{FF2B5EF4-FFF2-40B4-BE49-F238E27FC236}">
                <a16:creationId xmlns:a16="http://schemas.microsoft.com/office/drawing/2014/main" id="{D356D375-AFDB-F5B3-24E9-BA99B5A224D9}"/>
              </a:ext>
            </a:extLst>
          </p:cNvPr>
          <p:cNvSpPr txBox="1"/>
          <p:nvPr/>
        </p:nvSpPr>
        <p:spPr>
          <a:xfrm>
            <a:off x="7843357" y="2967810"/>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166" name="TextBox 165">
            <a:extLst>
              <a:ext uri="{FF2B5EF4-FFF2-40B4-BE49-F238E27FC236}">
                <a16:creationId xmlns:a16="http://schemas.microsoft.com/office/drawing/2014/main" id="{02C2E0A3-5224-44CD-2A13-7F1CF176AD73}"/>
              </a:ext>
            </a:extLst>
          </p:cNvPr>
          <p:cNvSpPr txBox="1"/>
          <p:nvPr/>
        </p:nvSpPr>
        <p:spPr>
          <a:xfrm>
            <a:off x="8062559" y="2967810"/>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a:t>
            </a:r>
          </a:p>
        </p:txBody>
      </p:sp>
      <p:sp>
        <p:nvSpPr>
          <p:cNvPr id="167" name="TextBox 166">
            <a:extLst>
              <a:ext uri="{FF2B5EF4-FFF2-40B4-BE49-F238E27FC236}">
                <a16:creationId xmlns:a16="http://schemas.microsoft.com/office/drawing/2014/main" id="{2F7710A4-8C5A-BB47-A61B-AD4346EBB9E9}"/>
              </a:ext>
            </a:extLst>
          </p:cNvPr>
          <p:cNvSpPr txBox="1"/>
          <p:nvPr/>
        </p:nvSpPr>
        <p:spPr>
          <a:xfrm>
            <a:off x="8275679" y="2967810"/>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a:t>
            </a:r>
          </a:p>
        </p:txBody>
      </p:sp>
      <p:sp>
        <p:nvSpPr>
          <p:cNvPr id="168" name="TextBox 167">
            <a:extLst>
              <a:ext uri="{FF2B5EF4-FFF2-40B4-BE49-F238E27FC236}">
                <a16:creationId xmlns:a16="http://schemas.microsoft.com/office/drawing/2014/main" id="{D67032EF-3198-3DD0-A646-3806D111CB48}"/>
              </a:ext>
            </a:extLst>
          </p:cNvPr>
          <p:cNvSpPr txBox="1"/>
          <p:nvPr/>
        </p:nvSpPr>
        <p:spPr>
          <a:xfrm>
            <a:off x="8500546" y="2967810"/>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169" name="TextBox 168">
            <a:extLst>
              <a:ext uri="{FF2B5EF4-FFF2-40B4-BE49-F238E27FC236}">
                <a16:creationId xmlns:a16="http://schemas.microsoft.com/office/drawing/2014/main" id="{97305DFE-B93C-F940-2BAB-12BCC5DACB64}"/>
              </a:ext>
            </a:extLst>
          </p:cNvPr>
          <p:cNvSpPr txBox="1"/>
          <p:nvPr/>
        </p:nvSpPr>
        <p:spPr>
          <a:xfrm>
            <a:off x="8718176" y="2967810"/>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8</a:t>
            </a:r>
          </a:p>
        </p:txBody>
      </p:sp>
      <p:sp>
        <p:nvSpPr>
          <p:cNvPr id="170" name="TextBox 169">
            <a:extLst>
              <a:ext uri="{FF2B5EF4-FFF2-40B4-BE49-F238E27FC236}">
                <a16:creationId xmlns:a16="http://schemas.microsoft.com/office/drawing/2014/main" id="{50803829-CB2F-61DA-1CC8-55096360C218}"/>
              </a:ext>
            </a:extLst>
          </p:cNvPr>
          <p:cNvSpPr txBox="1"/>
          <p:nvPr/>
        </p:nvSpPr>
        <p:spPr>
          <a:xfrm>
            <a:off x="8913924"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10</a:t>
            </a:r>
          </a:p>
        </p:txBody>
      </p:sp>
      <p:sp>
        <p:nvSpPr>
          <p:cNvPr id="171" name="TextBox 170">
            <a:extLst>
              <a:ext uri="{FF2B5EF4-FFF2-40B4-BE49-F238E27FC236}">
                <a16:creationId xmlns:a16="http://schemas.microsoft.com/office/drawing/2014/main" id="{634B1FB4-AE08-A25C-B460-1D4A2E5B182D}"/>
              </a:ext>
            </a:extLst>
          </p:cNvPr>
          <p:cNvSpPr txBox="1"/>
          <p:nvPr/>
        </p:nvSpPr>
        <p:spPr>
          <a:xfrm>
            <a:off x="9117332"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sp>
        <p:nvSpPr>
          <p:cNvPr id="172" name="TextBox 171">
            <a:extLst>
              <a:ext uri="{FF2B5EF4-FFF2-40B4-BE49-F238E27FC236}">
                <a16:creationId xmlns:a16="http://schemas.microsoft.com/office/drawing/2014/main" id="{FAE92157-1BE7-7724-C05E-3CE0C9DC4DE3}"/>
              </a:ext>
            </a:extLst>
          </p:cNvPr>
          <p:cNvSpPr txBox="1"/>
          <p:nvPr/>
        </p:nvSpPr>
        <p:spPr>
          <a:xfrm>
            <a:off x="9337830"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14</a:t>
            </a:r>
          </a:p>
        </p:txBody>
      </p:sp>
      <p:sp>
        <p:nvSpPr>
          <p:cNvPr id="173" name="TextBox 172">
            <a:extLst>
              <a:ext uri="{FF2B5EF4-FFF2-40B4-BE49-F238E27FC236}">
                <a16:creationId xmlns:a16="http://schemas.microsoft.com/office/drawing/2014/main" id="{2C009D21-04A6-95D7-3A17-51B1A8B93F8C}"/>
              </a:ext>
            </a:extLst>
          </p:cNvPr>
          <p:cNvSpPr txBox="1"/>
          <p:nvPr/>
        </p:nvSpPr>
        <p:spPr>
          <a:xfrm>
            <a:off x="9554413"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16</a:t>
            </a:r>
          </a:p>
        </p:txBody>
      </p:sp>
      <p:sp>
        <p:nvSpPr>
          <p:cNvPr id="174" name="TextBox 173">
            <a:extLst>
              <a:ext uri="{FF2B5EF4-FFF2-40B4-BE49-F238E27FC236}">
                <a16:creationId xmlns:a16="http://schemas.microsoft.com/office/drawing/2014/main" id="{E1560FEC-5E81-2C08-62D1-84A08E006657}"/>
              </a:ext>
            </a:extLst>
          </p:cNvPr>
          <p:cNvSpPr txBox="1"/>
          <p:nvPr/>
        </p:nvSpPr>
        <p:spPr>
          <a:xfrm>
            <a:off x="9774039"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175" name="TextBox 174">
            <a:extLst>
              <a:ext uri="{FF2B5EF4-FFF2-40B4-BE49-F238E27FC236}">
                <a16:creationId xmlns:a16="http://schemas.microsoft.com/office/drawing/2014/main" id="{F755C651-A7CA-63B4-33D0-81101F9F9C2A}"/>
              </a:ext>
            </a:extLst>
          </p:cNvPr>
          <p:cNvSpPr txBox="1"/>
          <p:nvPr/>
        </p:nvSpPr>
        <p:spPr>
          <a:xfrm>
            <a:off x="11529493"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34</a:t>
            </a:r>
          </a:p>
        </p:txBody>
      </p:sp>
      <p:sp>
        <p:nvSpPr>
          <p:cNvPr id="176" name="TextBox 175">
            <a:extLst>
              <a:ext uri="{FF2B5EF4-FFF2-40B4-BE49-F238E27FC236}">
                <a16:creationId xmlns:a16="http://schemas.microsoft.com/office/drawing/2014/main" id="{F06993E2-ED95-7E2A-0787-114BB51A1BA1}"/>
              </a:ext>
            </a:extLst>
          </p:cNvPr>
          <p:cNvSpPr txBox="1"/>
          <p:nvPr/>
        </p:nvSpPr>
        <p:spPr>
          <a:xfrm>
            <a:off x="10005679"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20</a:t>
            </a:r>
          </a:p>
        </p:txBody>
      </p:sp>
      <p:sp>
        <p:nvSpPr>
          <p:cNvPr id="177" name="TextBox 176">
            <a:extLst>
              <a:ext uri="{FF2B5EF4-FFF2-40B4-BE49-F238E27FC236}">
                <a16:creationId xmlns:a16="http://schemas.microsoft.com/office/drawing/2014/main" id="{F1EEF1AC-3954-0811-6342-47F4FD1C0892}"/>
              </a:ext>
            </a:extLst>
          </p:cNvPr>
          <p:cNvSpPr txBox="1"/>
          <p:nvPr/>
        </p:nvSpPr>
        <p:spPr>
          <a:xfrm>
            <a:off x="10213492"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22</a:t>
            </a:r>
          </a:p>
        </p:txBody>
      </p:sp>
      <p:sp>
        <p:nvSpPr>
          <p:cNvPr id="178" name="TextBox 177">
            <a:extLst>
              <a:ext uri="{FF2B5EF4-FFF2-40B4-BE49-F238E27FC236}">
                <a16:creationId xmlns:a16="http://schemas.microsoft.com/office/drawing/2014/main" id="{D96944A3-E956-4163-C418-CC58F3F4DC74}"/>
              </a:ext>
            </a:extLst>
          </p:cNvPr>
          <p:cNvSpPr txBox="1"/>
          <p:nvPr/>
        </p:nvSpPr>
        <p:spPr>
          <a:xfrm>
            <a:off x="10437370"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179" name="TextBox 178">
            <a:extLst>
              <a:ext uri="{FF2B5EF4-FFF2-40B4-BE49-F238E27FC236}">
                <a16:creationId xmlns:a16="http://schemas.microsoft.com/office/drawing/2014/main" id="{A9E5E00D-7C6B-7473-ECB6-AE7825F8745A}"/>
              </a:ext>
            </a:extLst>
          </p:cNvPr>
          <p:cNvSpPr txBox="1"/>
          <p:nvPr/>
        </p:nvSpPr>
        <p:spPr>
          <a:xfrm>
            <a:off x="10649618"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26</a:t>
            </a:r>
          </a:p>
        </p:txBody>
      </p:sp>
      <p:sp>
        <p:nvSpPr>
          <p:cNvPr id="180" name="TextBox 179">
            <a:extLst>
              <a:ext uri="{FF2B5EF4-FFF2-40B4-BE49-F238E27FC236}">
                <a16:creationId xmlns:a16="http://schemas.microsoft.com/office/drawing/2014/main" id="{1014A224-6FBB-509F-4C0A-EAF8FC5295E4}"/>
              </a:ext>
            </a:extLst>
          </p:cNvPr>
          <p:cNvSpPr txBox="1"/>
          <p:nvPr/>
        </p:nvSpPr>
        <p:spPr>
          <a:xfrm>
            <a:off x="10871692"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28</a:t>
            </a:r>
          </a:p>
        </p:txBody>
      </p:sp>
      <p:sp>
        <p:nvSpPr>
          <p:cNvPr id="181" name="TextBox 180">
            <a:extLst>
              <a:ext uri="{FF2B5EF4-FFF2-40B4-BE49-F238E27FC236}">
                <a16:creationId xmlns:a16="http://schemas.microsoft.com/office/drawing/2014/main" id="{40E26286-2D08-9DEA-8BBF-AB67C97E50A2}"/>
              </a:ext>
            </a:extLst>
          </p:cNvPr>
          <p:cNvSpPr txBox="1"/>
          <p:nvPr/>
        </p:nvSpPr>
        <p:spPr>
          <a:xfrm>
            <a:off x="11088403"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182" name="TextBox 181">
            <a:extLst>
              <a:ext uri="{FF2B5EF4-FFF2-40B4-BE49-F238E27FC236}">
                <a16:creationId xmlns:a16="http://schemas.microsoft.com/office/drawing/2014/main" id="{C95EEE80-7372-BF47-8270-CFB09F145FB3}"/>
              </a:ext>
            </a:extLst>
          </p:cNvPr>
          <p:cNvSpPr txBox="1"/>
          <p:nvPr/>
        </p:nvSpPr>
        <p:spPr>
          <a:xfrm>
            <a:off x="11305235" y="2967810"/>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32</a:t>
            </a:r>
          </a:p>
        </p:txBody>
      </p:sp>
      <p:sp>
        <p:nvSpPr>
          <p:cNvPr id="183" name="TextBox 182">
            <a:extLst>
              <a:ext uri="{FF2B5EF4-FFF2-40B4-BE49-F238E27FC236}">
                <a16:creationId xmlns:a16="http://schemas.microsoft.com/office/drawing/2014/main" id="{80021BF3-B2F9-0858-E44A-D11740FEB977}"/>
              </a:ext>
            </a:extLst>
          </p:cNvPr>
          <p:cNvSpPr txBox="1"/>
          <p:nvPr/>
        </p:nvSpPr>
        <p:spPr>
          <a:xfrm>
            <a:off x="8436249" y="1007388"/>
            <a:ext cx="230832" cy="276999"/>
          </a:xfrm>
          <a:prstGeom prst="rect">
            <a:avLst/>
          </a:prstGeom>
          <a:noFill/>
        </p:spPr>
        <p:txBody>
          <a:bodyPr wrap="none" lIns="0" tIns="0" rIns="0" bIns="0" rtlCol="0">
            <a:spAutoFit/>
          </a:bodyPr>
          <a:lstStyle/>
          <a:p>
            <a:pPr algn="ctr"/>
            <a:r>
              <a:rPr lang="en-GB" sz="900" dirty="0">
                <a:solidFill>
                  <a:schemeClr val="tx2"/>
                </a:solidFill>
                <a:latin typeface="Arial" panose="020B0604020202020204" pitchFamily="34" charset="0"/>
                <a:ea typeface="Aileron" charset="0"/>
                <a:cs typeface="Arial" panose="020B0604020202020204" pitchFamily="34" charset="0"/>
              </a:rPr>
              <a:t>91%</a:t>
            </a:r>
          </a:p>
          <a:p>
            <a:pPr algn="ctr"/>
            <a:r>
              <a:rPr lang="en-GB" sz="900" dirty="0">
                <a:solidFill>
                  <a:schemeClr val="accent1"/>
                </a:solidFill>
                <a:latin typeface="Arial" panose="020B0604020202020204" pitchFamily="34" charset="0"/>
                <a:ea typeface="Aileron" charset="0"/>
                <a:cs typeface="Arial" panose="020B0604020202020204" pitchFamily="34" charset="0"/>
              </a:rPr>
              <a:t>84%</a:t>
            </a:r>
          </a:p>
        </p:txBody>
      </p:sp>
      <p:sp>
        <p:nvSpPr>
          <p:cNvPr id="184" name="TextBox 183">
            <a:extLst>
              <a:ext uri="{FF2B5EF4-FFF2-40B4-BE49-F238E27FC236}">
                <a16:creationId xmlns:a16="http://schemas.microsoft.com/office/drawing/2014/main" id="{F2BF130C-22A4-7661-BDE2-70DAA4093035}"/>
              </a:ext>
            </a:extLst>
          </p:cNvPr>
          <p:cNvSpPr txBox="1"/>
          <p:nvPr/>
        </p:nvSpPr>
        <p:spPr>
          <a:xfrm>
            <a:off x="9106998" y="1316605"/>
            <a:ext cx="230832" cy="276999"/>
          </a:xfrm>
          <a:prstGeom prst="rect">
            <a:avLst/>
          </a:prstGeom>
          <a:noFill/>
        </p:spPr>
        <p:txBody>
          <a:bodyPr wrap="none" lIns="0" tIns="0" rIns="0" bIns="0" rtlCol="0">
            <a:spAutoFit/>
          </a:bodyPr>
          <a:lstStyle/>
          <a:p>
            <a:pPr algn="ctr"/>
            <a:r>
              <a:rPr lang="en-GB" sz="900" dirty="0">
                <a:solidFill>
                  <a:schemeClr val="tx2"/>
                </a:solidFill>
                <a:latin typeface="Arial" panose="020B0604020202020204" pitchFamily="34" charset="0"/>
                <a:ea typeface="Aileron" charset="0"/>
                <a:cs typeface="Arial" panose="020B0604020202020204" pitchFamily="34" charset="0"/>
              </a:rPr>
              <a:t>73%</a:t>
            </a:r>
          </a:p>
          <a:p>
            <a:pPr algn="ctr"/>
            <a:r>
              <a:rPr lang="en-GB" sz="900" dirty="0">
                <a:solidFill>
                  <a:schemeClr val="accent1"/>
                </a:solidFill>
                <a:latin typeface="Arial" panose="020B0604020202020204" pitchFamily="34" charset="0"/>
                <a:ea typeface="Aileron" charset="0"/>
                <a:cs typeface="Arial" panose="020B0604020202020204" pitchFamily="34" charset="0"/>
              </a:rPr>
              <a:t>61%</a:t>
            </a:r>
          </a:p>
        </p:txBody>
      </p:sp>
      <p:sp>
        <p:nvSpPr>
          <p:cNvPr id="185" name="TextBox 184">
            <a:extLst>
              <a:ext uri="{FF2B5EF4-FFF2-40B4-BE49-F238E27FC236}">
                <a16:creationId xmlns:a16="http://schemas.microsoft.com/office/drawing/2014/main" id="{E3F0FCAE-21B7-2E8C-C96A-BECE5B301DEE}"/>
              </a:ext>
            </a:extLst>
          </p:cNvPr>
          <p:cNvSpPr txBox="1"/>
          <p:nvPr/>
        </p:nvSpPr>
        <p:spPr>
          <a:xfrm>
            <a:off x="9720840" y="1590150"/>
            <a:ext cx="230832" cy="276999"/>
          </a:xfrm>
          <a:prstGeom prst="rect">
            <a:avLst/>
          </a:prstGeom>
          <a:noFill/>
        </p:spPr>
        <p:txBody>
          <a:bodyPr wrap="none" lIns="0" tIns="0" rIns="0" bIns="0" rtlCol="0">
            <a:spAutoFit/>
          </a:bodyPr>
          <a:lstStyle/>
          <a:p>
            <a:pPr algn="ctr"/>
            <a:r>
              <a:rPr lang="en-GB" sz="900" dirty="0">
                <a:solidFill>
                  <a:schemeClr val="tx2"/>
                </a:solidFill>
                <a:latin typeface="Arial" panose="020B0604020202020204" pitchFamily="34" charset="0"/>
                <a:ea typeface="Aileron" charset="0"/>
                <a:cs typeface="Arial" panose="020B0604020202020204" pitchFamily="34" charset="0"/>
              </a:rPr>
              <a:t>54%</a:t>
            </a:r>
          </a:p>
          <a:p>
            <a:pPr algn="ctr"/>
            <a:r>
              <a:rPr lang="en-GB" sz="900" dirty="0">
                <a:solidFill>
                  <a:schemeClr val="accent1"/>
                </a:solidFill>
                <a:latin typeface="Arial" panose="020B0604020202020204" pitchFamily="34" charset="0"/>
                <a:ea typeface="Aileron" charset="0"/>
                <a:cs typeface="Arial" panose="020B0604020202020204" pitchFamily="34" charset="0"/>
              </a:rPr>
              <a:t>42%</a:t>
            </a:r>
          </a:p>
        </p:txBody>
      </p:sp>
      <p:sp>
        <p:nvSpPr>
          <p:cNvPr id="186" name="TextBox 185">
            <a:extLst>
              <a:ext uri="{FF2B5EF4-FFF2-40B4-BE49-F238E27FC236}">
                <a16:creationId xmlns:a16="http://schemas.microsoft.com/office/drawing/2014/main" id="{0C38709D-4552-B64C-EEC1-6E288BDD438B}"/>
              </a:ext>
            </a:extLst>
          </p:cNvPr>
          <p:cNvSpPr txBox="1"/>
          <p:nvPr/>
        </p:nvSpPr>
        <p:spPr>
          <a:xfrm>
            <a:off x="7622408" y="1164228"/>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sp>
        <p:nvSpPr>
          <p:cNvPr id="187" name="TextBox 186">
            <a:extLst>
              <a:ext uri="{FF2B5EF4-FFF2-40B4-BE49-F238E27FC236}">
                <a16:creationId xmlns:a16="http://schemas.microsoft.com/office/drawing/2014/main" id="{E3CE999B-9D0C-745E-8F83-F82B0E6FB458}"/>
              </a:ext>
            </a:extLst>
          </p:cNvPr>
          <p:cNvSpPr txBox="1"/>
          <p:nvPr/>
        </p:nvSpPr>
        <p:spPr>
          <a:xfrm rot="16200000">
            <a:off x="6493899" y="2028233"/>
            <a:ext cx="1986877"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Percent of patients alive</a:t>
            </a:r>
          </a:p>
        </p:txBody>
      </p:sp>
      <p:sp>
        <p:nvSpPr>
          <p:cNvPr id="188" name="TextBox 187">
            <a:extLst>
              <a:ext uri="{FF2B5EF4-FFF2-40B4-BE49-F238E27FC236}">
                <a16:creationId xmlns:a16="http://schemas.microsoft.com/office/drawing/2014/main" id="{F7B799AE-F177-3FE4-CA75-1FCC36BC01EF}"/>
              </a:ext>
            </a:extLst>
          </p:cNvPr>
          <p:cNvSpPr txBox="1"/>
          <p:nvPr/>
        </p:nvSpPr>
        <p:spPr>
          <a:xfrm>
            <a:off x="7680116" y="133390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90</a:t>
            </a:r>
          </a:p>
        </p:txBody>
      </p:sp>
      <p:sp>
        <p:nvSpPr>
          <p:cNvPr id="189" name="TextBox 188">
            <a:extLst>
              <a:ext uri="{FF2B5EF4-FFF2-40B4-BE49-F238E27FC236}">
                <a16:creationId xmlns:a16="http://schemas.microsoft.com/office/drawing/2014/main" id="{92CD46CD-E042-0B65-E258-9345E9AA67B5}"/>
              </a:ext>
            </a:extLst>
          </p:cNvPr>
          <p:cNvSpPr txBox="1"/>
          <p:nvPr/>
        </p:nvSpPr>
        <p:spPr>
          <a:xfrm>
            <a:off x="7680116" y="150357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sp>
        <p:nvSpPr>
          <p:cNvPr id="190" name="TextBox 189">
            <a:extLst>
              <a:ext uri="{FF2B5EF4-FFF2-40B4-BE49-F238E27FC236}">
                <a16:creationId xmlns:a16="http://schemas.microsoft.com/office/drawing/2014/main" id="{14272334-ACCB-5667-BD27-72E74C196405}"/>
              </a:ext>
            </a:extLst>
          </p:cNvPr>
          <p:cNvSpPr txBox="1"/>
          <p:nvPr/>
        </p:nvSpPr>
        <p:spPr>
          <a:xfrm>
            <a:off x="7680116" y="167325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70</a:t>
            </a:r>
          </a:p>
        </p:txBody>
      </p:sp>
      <p:sp>
        <p:nvSpPr>
          <p:cNvPr id="191" name="TextBox 190">
            <a:extLst>
              <a:ext uri="{FF2B5EF4-FFF2-40B4-BE49-F238E27FC236}">
                <a16:creationId xmlns:a16="http://schemas.microsoft.com/office/drawing/2014/main" id="{47F7ACC7-375E-1355-CB3C-F83D8389CD0B}"/>
              </a:ext>
            </a:extLst>
          </p:cNvPr>
          <p:cNvSpPr txBox="1"/>
          <p:nvPr/>
        </p:nvSpPr>
        <p:spPr>
          <a:xfrm>
            <a:off x="7680116" y="184292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sp>
        <p:nvSpPr>
          <p:cNvPr id="192" name="TextBox 191">
            <a:extLst>
              <a:ext uri="{FF2B5EF4-FFF2-40B4-BE49-F238E27FC236}">
                <a16:creationId xmlns:a16="http://schemas.microsoft.com/office/drawing/2014/main" id="{E5309E48-CD8B-1B43-C09A-82DB640E4CD3}"/>
              </a:ext>
            </a:extLst>
          </p:cNvPr>
          <p:cNvSpPr txBox="1"/>
          <p:nvPr/>
        </p:nvSpPr>
        <p:spPr>
          <a:xfrm>
            <a:off x="7680116" y="201260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193" name="TextBox 192">
            <a:extLst>
              <a:ext uri="{FF2B5EF4-FFF2-40B4-BE49-F238E27FC236}">
                <a16:creationId xmlns:a16="http://schemas.microsoft.com/office/drawing/2014/main" id="{28133673-380A-F369-7B8E-A53FF8B93F2A}"/>
              </a:ext>
            </a:extLst>
          </p:cNvPr>
          <p:cNvSpPr txBox="1"/>
          <p:nvPr/>
        </p:nvSpPr>
        <p:spPr>
          <a:xfrm>
            <a:off x="7680116" y="218227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194" name="TextBox 193">
            <a:extLst>
              <a:ext uri="{FF2B5EF4-FFF2-40B4-BE49-F238E27FC236}">
                <a16:creationId xmlns:a16="http://schemas.microsoft.com/office/drawing/2014/main" id="{D2EFABC0-2D73-6305-C968-BF7132C564DC}"/>
              </a:ext>
            </a:extLst>
          </p:cNvPr>
          <p:cNvSpPr txBox="1"/>
          <p:nvPr/>
        </p:nvSpPr>
        <p:spPr>
          <a:xfrm>
            <a:off x="7680116" y="235195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a:t>
            </a:r>
          </a:p>
        </p:txBody>
      </p:sp>
      <p:sp>
        <p:nvSpPr>
          <p:cNvPr id="195" name="TextBox 194">
            <a:extLst>
              <a:ext uri="{FF2B5EF4-FFF2-40B4-BE49-F238E27FC236}">
                <a16:creationId xmlns:a16="http://schemas.microsoft.com/office/drawing/2014/main" id="{F0C331E1-5957-751A-3602-7EDBDC44A188}"/>
              </a:ext>
            </a:extLst>
          </p:cNvPr>
          <p:cNvSpPr txBox="1"/>
          <p:nvPr/>
        </p:nvSpPr>
        <p:spPr>
          <a:xfrm>
            <a:off x="7680116" y="2521628"/>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196" name="TextBox 195">
            <a:extLst>
              <a:ext uri="{FF2B5EF4-FFF2-40B4-BE49-F238E27FC236}">
                <a16:creationId xmlns:a16="http://schemas.microsoft.com/office/drawing/2014/main" id="{02B72979-4092-6F7C-794B-A192CF1346BE}"/>
              </a:ext>
            </a:extLst>
          </p:cNvPr>
          <p:cNvSpPr txBox="1"/>
          <p:nvPr/>
        </p:nvSpPr>
        <p:spPr>
          <a:xfrm>
            <a:off x="7680116" y="2691303"/>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sp>
        <p:nvSpPr>
          <p:cNvPr id="197" name="TextBox 196">
            <a:extLst>
              <a:ext uri="{FF2B5EF4-FFF2-40B4-BE49-F238E27FC236}">
                <a16:creationId xmlns:a16="http://schemas.microsoft.com/office/drawing/2014/main" id="{7C983589-6C02-9352-0576-6951747A1D8E}"/>
              </a:ext>
            </a:extLst>
          </p:cNvPr>
          <p:cNvSpPr txBox="1"/>
          <p:nvPr/>
        </p:nvSpPr>
        <p:spPr>
          <a:xfrm>
            <a:off x="7737824" y="2860977"/>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198" name="TextBox 197">
            <a:extLst>
              <a:ext uri="{FF2B5EF4-FFF2-40B4-BE49-F238E27FC236}">
                <a16:creationId xmlns:a16="http://schemas.microsoft.com/office/drawing/2014/main" id="{C169203F-9F36-4F93-3F81-E08D4D981ED7}"/>
              </a:ext>
            </a:extLst>
          </p:cNvPr>
          <p:cNvSpPr txBox="1"/>
          <p:nvPr/>
        </p:nvSpPr>
        <p:spPr>
          <a:xfrm>
            <a:off x="11042796" y="2285393"/>
            <a:ext cx="468077" cy="138499"/>
          </a:xfrm>
          <a:prstGeom prst="rect">
            <a:avLst/>
          </a:prstGeom>
          <a:noFill/>
        </p:spPr>
        <p:txBody>
          <a:bodyPr wrap="none" lIns="0" tIns="0" rIns="0" bIns="0" rtlCol="0">
            <a:spAutoFit/>
          </a:bodyPr>
          <a:lstStyle/>
          <a:p>
            <a:pPr algn="r"/>
            <a:r>
              <a:rPr lang="en-GB" sz="900" b="1" dirty="0">
                <a:solidFill>
                  <a:schemeClr val="tx2"/>
                </a:solidFill>
                <a:latin typeface="Arial" panose="020B0604020202020204" pitchFamily="34" charset="0"/>
                <a:ea typeface="Aileron" charset="0"/>
                <a:cs typeface="Arial" panose="020B0604020202020204" pitchFamily="34" charset="0"/>
              </a:rPr>
              <a:t>Olaparib</a:t>
            </a:r>
          </a:p>
        </p:txBody>
      </p:sp>
      <p:sp>
        <p:nvSpPr>
          <p:cNvPr id="199" name="TextBox 198">
            <a:extLst>
              <a:ext uri="{FF2B5EF4-FFF2-40B4-BE49-F238E27FC236}">
                <a16:creationId xmlns:a16="http://schemas.microsoft.com/office/drawing/2014/main" id="{42D7542D-8E65-38ED-DD67-49C6C1F92011}"/>
              </a:ext>
            </a:extLst>
          </p:cNvPr>
          <p:cNvSpPr txBox="1"/>
          <p:nvPr/>
        </p:nvSpPr>
        <p:spPr>
          <a:xfrm>
            <a:off x="11071642" y="2572937"/>
            <a:ext cx="410369" cy="138499"/>
          </a:xfrm>
          <a:prstGeom prst="rect">
            <a:avLst/>
          </a:prstGeom>
          <a:noFill/>
        </p:spPr>
        <p:txBody>
          <a:bodyPr wrap="none" lIns="0" tIns="0" rIns="0" bIns="0" rtlCol="0">
            <a:spAutoFit/>
          </a:bodyPr>
          <a:lstStyle/>
          <a:p>
            <a:pPr algn="r"/>
            <a:r>
              <a:rPr lang="en-GB" sz="900" b="1" dirty="0">
                <a:solidFill>
                  <a:schemeClr val="accent1"/>
                </a:solidFill>
                <a:latin typeface="Arial" panose="020B0604020202020204" pitchFamily="34" charset="0"/>
                <a:ea typeface="Aileron" charset="0"/>
                <a:cs typeface="Arial" panose="020B0604020202020204" pitchFamily="34" charset="0"/>
              </a:rPr>
              <a:t>Control</a:t>
            </a:r>
          </a:p>
        </p:txBody>
      </p:sp>
      <p:graphicFrame>
        <p:nvGraphicFramePr>
          <p:cNvPr id="200" name="Table 10">
            <a:extLst>
              <a:ext uri="{FF2B5EF4-FFF2-40B4-BE49-F238E27FC236}">
                <a16:creationId xmlns:a16="http://schemas.microsoft.com/office/drawing/2014/main" id="{C9467491-FE59-D85E-A8BB-B1A26BF572A7}"/>
              </a:ext>
            </a:extLst>
          </p:cNvPr>
          <p:cNvGraphicFramePr>
            <a:graphicFrameLocks noGrp="1"/>
          </p:cNvGraphicFramePr>
          <p:nvPr>
            <p:extLst>
              <p:ext uri="{D42A27DB-BD31-4B8C-83A1-F6EECF244321}">
                <p14:modId xmlns:p14="http://schemas.microsoft.com/office/powerpoint/2010/main" val="2026749711"/>
              </p:ext>
            </p:extLst>
          </p:nvPr>
        </p:nvGraphicFramePr>
        <p:xfrm>
          <a:off x="9695392" y="824003"/>
          <a:ext cx="2218367" cy="745758"/>
        </p:xfrm>
        <a:graphic>
          <a:graphicData uri="http://schemas.openxmlformats.org/drawingml/2006/table">
            <a:tbl>
              <a:tblPr firstRow="1" bandRow="1">
                <a:tableStyleId>{5C22544A-7EE6-4342-B048-85BDC9FD1C3A}</a:tableStyleId>
              </a:tblPr>
              <a:tblGrid>
                <a:gridCol w="809125">
                  <a:extLst>
                    <a:ext uri="{9D8B030D-6E8A-4147-A177-3AD203B41FA5}">
                      <a16:colId xmlns:a16="http://schemas.microsoft.com/office/drawing/2014/main" val="256280186"/>
                    </a:ext>
                  </a:extLst>
                </a:gridCol>
                <a:gridCol w="704621">
                  <a:extLst>
                    <a:ext uri="{9D8B030D-6E8A-4147-A177-3AD203B41FA5}">
                      <a16:colId xmlns:a16="http://schemas.microsoft.com/office/drawing/2014/main" val="2660757379"/>
                    </a:ext>
                  </a:extLst>
                </a:gridCol>
                <a:gridCol w="704621">
                  <a:extLst>
                    <a:ext uri="{9D8B030D-6E8A-4147-A177-3AD203B41FA5}">
                      <a16:colId xmlns:a16="http://schemas.microsoft.com/office/drawing/2014/main" val="351983716"/>
                    </a:ext>
                  </a:extLst>
                </a:gridCol>
              </a:tblGrid>
              <a:tr h="148350">
                <a:tc>
                  <a:txBody>
                    <a:bodyPr/>
                    <a:lstStyle/>
                    <a:p>
                      <a:pPr>
                        <a:lnSpc>
                          <a:spcPct val="90000"/>
                        </a:lnSpc>
                      </a:pPr>
                      <a:endParaRPr lang="en-GB" sz="700" dirty="0">
                        <a:solidFill>
                          <a:schemeClr val="bg1"/>
                        </a:solidFill>
                        <a:latin typeface="Arial" panose="020B0604020202020204" pitchFamily="34" charset="0"/>
                        <a:cs typeface="Arial" panose="020B0604020202020204" pitchFamily="34" charset="0"/>
                      </a:endParaRPr>
                    </a:p>
                  </a:txBody>
                  <a:tcPr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90000"/>
                        </a:lnSpc>
                      </a:pPr>
                      <a:r>
                        <a:rPr lang="en-US" sz="700" dirty="0">
                          <a:solidFill>
                            <a:schemeClr val="bg1"/>
                          </a:solidFill>
                          <a:latin typeface="Arial" panose="020B0604020202020204" pitchFamily="34" charset="0"/>
                          <a:cs typeface="Arial" panose="020B0604020202020204" pitchFamily="34" charset="0"/>
                        </a:rPr>
                        <a:t>Olaparib</a:t>
                      </a:r>
                      <a:endParaRPr lang="en-GB" sz="700" dirty="0">
                        <a:solidFill>
                          <a:schemeClr val="bg1"/>
                        </a:solidFill>
                        <a:latin typeface="Arial" panose="020B0604020202020204" pitchFamily="34" charset="0"/>
                        <a:cs typeface="Arial" panose="020B0604020202020204" pitchFamily="34" charset="0"/>
                      </a:endParaRPr>
                    </a:p>
                  </a:txBody>
                  <a:tcPr marL="19440" marR="194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90000"/>
                        </a:lnSpc>
                      </a:pPr>
                      <a:r>
                        <a:rPr lang="en-US" sz="700" dirty="0">
                          <a:solidFill>
                            <a:schemeClr val="bg1"/>
                          </a:solidFill>
                          <a:latin typeface="Arial" panose="020B0604020202020204" pitchFamily="34" charset="0"/>
                          <a:cs typeface="Arial" panose="020B0604020202020204" pitchFamily="34" charset="0"/>
                        </a:rPr>
                        <a:t>Control</a:t>
                      </a:r>
                      <a:endParaRPr lang="en-GB" sz="700" dirty="0">
                        <a:solidFill>
                          <a:schemeClr val="bg1"/>
                        </a:solidFill>
                        <a:latin typeface="Arial" panose="020B0604020202020204" pitchFamily="34" charset="0"/>
                        <a:cs typeface="Arial" panose="020B0604020202020204" pitchFamily="34" charset="0"/>
                      </a:endParaRPr>
                    </a:p>
                  </a:txBody>
                  <a:tcPr marL="19440" marR="1944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534889841"/>
                  </a:ext>
                </a:extLst>
              </a:tr>
              <a:tr h="155936">
                <a:tc>
                  <a:txBody>
                    <a:bodyPr/>
                    <a:lstStyle/>
                    <a:p>
                      <a:pPr algn="r">
                        <a:lnSpc>
                          <a:spcPct val="90000"/>
                        </a:lnSpc>
                      </a:pPr>
                      <a:r>
                        <a:rPr lang="en-US" sz="700" b="1" dirty="0">
                          <a:solidFill>
                            <a:schemeClr val="tx1"/>
                          </a:solidFill>
                          <a:latin typeface="Arial" panose="020B0604020202020204" pitchFamily="34" charset="0"/>
                          <a:cs typeface="Arial" panose="020B0604020202020204" pitchFamily="34" charset="0"/>
                        </a:rPr>
                        <a:t>No. of deaths/</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No. of patients</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90000"/>
                        </a:lnSpc>
                      </a:pPr>
                      <a:r>
                        <a:rPr lang="en-GB" sz="700" b="0" dirty="0">
                          <a:solidFill>
                            <a:schemeClr val="tx1"/>
                          </a:solidFill>
                          <a:latin typeface="Arial" panose="020B0604020202020204" pitchFamily="34" charset="0"/>
                          <a:cs typeface="Arial" panose="020B0604020202020204" pitchFamily="34" charset="0"/>
                        </a:rPr>
                        <a:t>91/162</a:t>
                      </a:r>
                    </a:p>
                  </a:txBody>
                  <a:tcPr marL="19440" marR="1944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tc>
                  <a:txBody>
                    <a:bodyPr/>
                    <a:lstStyle/>
                    <a:p>
                      <a:pPr algn="ctr">
                        <a:lnSpc>
                          <a:spcPct val="90000"/>
                        </a:lnSpc>
                      </a:pPr>
                      <a:r>
                        <a:rPr lang="en-GB" sz="700" b="0" dirty="0">
                          <a:solidFill>
                            <a:schemeClr val="tx1"/>
                          </a:solidFill>
                          <a:latin typeface="Arial" panose="020B0604020202020204" pitchFamily="34" charset="0"/>
                          <a:cs typeface="Arial" panose="020B0604020202020204" pitchFamily="34" charset="0"/>
                        </a:rPr>
                        <a:t>57/83</a:t>
                      </a:r>
                    </a:p>
                  </a:txBody>
                  <a:tcPr marL="19440" marR="19440" marT="0" marB="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32230878"/>
                  </a:ext>
                </a:extLst>
              </a:tr>
              <a:tr h="155936">
                <a:tc>
                  <a:txBody>
                    <a:bodyPr/>
                    <a:lstStyle/>
                    <a:p>
                      <a:pPr algn="r">
                        <a:lnSpc>
                          <a:spcPct val="90000"/>
                        </a:lnSpc>
                      </a:pPr>
                      <a:r>
                        <a:rPr lang="en-US" sz="700" b="1" dirty="0">
                          <a:solidFill>
                            <a:schemeClr val="tx1"/>
                          </a:solidFill>
                          <a:latin typeface="Arial" panose="020B0604020202020204" pitchFamily="34" charset="0"/>
                          <a:cs typeface="Arial" panose="020B0604020202020204" pitchFamily="34" charset="0"/>
                        </a:rPr>
                        <a:t>Median OS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(95% CI) mo</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700" b="0" dirty="0">
                          <a:solidFill>
                            <a:schemeClr val="tx1"/>
                          </a:solidFill>
                          <a:latin typeface="Arial" panose="020B0604020202020204" pitchFamily="34" charset="0"/>
                          <a:cs typeface="Arial" panose="020B0604020202020204" pitchFamily="34" charset="0"/>
                        </a:rPr>
                        <a:t>19.1 (17.4-23.4)</a:t>
                      </a:r>
                    </a:p>
                  </a:txBody>
                  <a:tcPr marL="19440" marR="1944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tc>
                  <a:txBody>
                    <a:bodyPr/>
                    <a:lstStyle/>
                    <a:p>
                      <a:pPr algn="ctr"/>
                      <a:r>
                        <a:rPr lang="en-GB" sz="700" b="0" dirty="0">
                          <a:solidFill>
                            <a:schemeClr val="tx1"/>
                          </a:solidFill>
                          <a:latin typeface="Arial" panose="020B0604020202020204" pitchFamily="34" charset="0"/>
                          <a:cs typeface="Arial" panose="020B0604020202020204" pitchFamily="34" charset="0"/>
                        </a:rPr>
                        <a:t>14.7 (11.9-18.8)</a:t>
                      </a:r>
                    </a:p>
                  </a:txBody>
                  <a:tcPr marL="19440" marR="19440" marT="0" marB="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40000"/>
                          <a:lumOff val="60000"/>
                        </a:schemeClr>
                      </a:solidFill>
                      <a:prstDash val="solid"/>
                      <a:round/>
                      <a:headEnd type="none" w="med" len="med"/>
                      <a:tailEnd type="none" w="med" len="med"/>
                    </a:lnT>
                    <a:lnB w="9525" cap="flat" cmpd="sng" algn="ctr">
                      <a:solidFill>
                        <a:schemeClr val="accent6">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155936">
                <a:tc>
                  <a:txBody>
                    <a:bodyPr/>
                    <a:lstStyle/>
                    <a:p>
                      <a:pPr algn="r">
                        <a:lnSpc>
                          <a:spcPct val="90000"/>
                        </a:lnSpc>
                      </a:pPr>
                      <a:r>
                        <a:rPr lang="en-US" sz="700" b="1" dirty="0">
                          <a:solidFill>
                            <a:schemeClr val="tx1"/>
                          </a:solidFill>
                          <a:latin typeface="Arial" panose="020B0604020202020204" pitchFamily="34" charset="0"/>
                          <a:cs typeface="Arial" panose="020B0604020202020204" pitchFamily="34" charset="0"/>
                        </a:rPr>
                        <a:t>HR for death </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(95% CI)</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700" b="1" dirty="0">
                          <a:solidFill>
                            <a:schemeClr val="tx1"/>
                          </a:solidFill>
                          <a:latin typeface="Arial" panose="020B0604020202020204" pitchFamily="34" charset="0"/>
                          <a:cs typeface="Arial" panose="020B0604020202020204" pitchFamily="34" charset="0"/>
                        </a:rPr>
                        <a:t>0.69 (0.50-0.97)</a:t>
                      </a:r>
                      <a:br>
                        <a:rPr lang="en-US" sz="700" b="1" dirty="0">
                          <a:solidFill>
                            <a:schemeClr val="tx1"/>
                          </a:solidFill>
                          <a:latin typeface="Arial" panose="020B0604020202020204" pitchFamily="34" charset="0"/>
                          <a:cs typeface="Arial" panose="020B0604020202020204" pitchFamily="34" charset="0"/>
                        </a:rPr>
                      </a:br>
                      <a:r>
                        <a:rPr lang="en-US" sz="700" b="1" dirty="0">
                          <a:solidFill>
                            <a:schemeClr val="tx1"/>
                          </a:solidFill>
                          <a:latin typeface="Arial" panose="020B0604020202020204" pitchFamily="34" charset="0"/>
                          <a:cs typeface="Arial" panose="020B0604020202020204" pitchFamily="34" charset="0"/>
                        </a:rPr>
                        <a:t>2-sided p=0.02</a:t>
                      </a:r>
                    </a:p>
                  </a:txBody>
                  <a:tcPr marL="19440" marR="1944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40000"/>
                          <a:lumOff val="60000"/>
                        </a:schemeClr>
                      </a:solidFill>
                      <a:prstDash val="solid"/>
                      <a:round/>
                      <a:headEnd type="none" w="med" len="med"/>
                      <a:tailEnd type="none" w="med" len="med"/>
                    </a:lnT>
                    <a:lnB w="9525" cap="flat" cmpd="sng" algn="ctr">
                      <a:noFill/>
                      <a:prstDash val="solid"/>
                      <a:round/>
                      <a:headEnd type="none" w="med" len="med"/>
                      <a:tailEnd type="none" w="med" len="med"/>
                    </a:lnB>
                    <a:solidFill>
                      <a:schemeClr val="accent2">
                        <a:lumMod val="20000"/>
                        <a:lumOff val="80000"/>
                      </a:schemeClr>
                    </a:solidFill>
                  </a:tcP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pic>
        <p:nvPicPr>
          <p:cNvPr id="203" name="Graphic 202">
            <a:extLst>
              <a:ext uri="{FF2B5EF4-FFF2-40B4-BE49-F238E27FC236}">
                <a16:creationId xmlns:a16="http://schemas.microsoft.com/office/drawing/2014/main" id="{8EA693A6-4C11-232C-0D8E-168E069343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9086" y="1390052"/>
            <a:ext cx="5872321" cy="3040269"/>
          </a:xfrm>
          <a:prstGeom prst="rect">
            <a:avLst/>
          </a:prstGeom>
        </p:spPr>
      </p:pic>
      <p:sp>
        <p:nvSpPr>
          <p:cNvPr id="204" name="TextBox 203">
            <a:extLst>
              <a:ext uri="{FF2B5EF4-FFF2-40B4-BE49-F238E27FC236}">
                <a16:creationId xmlns:a16="http://schemas.microsoft.com/office/drawing/2014/main" id="{0E4F1599-3551-39D8-F98D-7C31EE2C9CF5}"/>
              </a:ext>
            </a:extLst>
          </p:cNvPr>
          <p:cNvSpPr txBox="1"/>
          <p:nvPr/>
        </p:nvSpPr>
        <p:spPr>
          <a:xfrm>
            <a:off x="842566" y="2209375"/>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0.70</a:t>
            </a:r>
          </a:p>
        </p:txBody>
      </p:sp>
      <p:sp>
        <p:nvSpPr>
          <p:cNvPr id="205" name="TextBox 204">
            <a:extLst>
              <a:ext uri="{FF2B5EF4-FFF2-40B4-BE49-F238E27FC236}">
                <a16:creationId xmlns:a16="http://schemas.microsoft.com/office/drawing/2014/main" id="{0D6DF2C9-45CB-CBEB-D234-3234C6970BFE}"/>
              </a:ext>
            </a:extLst>
          </p:cNvPr>
          <p:cNvSpPr txBox="1"/>
          <p:nvPr/>
        </p:nvSpPr>
        <p:spPr>
          <a:xfrm>
            <a:off x="842566" y="1330721"/>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1.00</a:t>
            </a:r>
          </a:p>
        </p:txBody>
      </p:sp>
      <p:sp>
        <p:nvSpPr>
          <p:cNvPr id="206" name="TextBox 205">
            <a:extLst>
              <a:ext uri="{FF2B5EF4-FFF2-40B4-BE49-F238E27FC236}">
                <a16:creationId xmlns:a16="http://schemas.microsoft.com/office/drawing/2014/main" id="{D6443F56-F2FA-F0FF-7ABB-63750825AEBE}"/>
              </a:ext>
            </a:extLst>
          </p:cNvPr>
          <p:cNvSpPr txBox="1"/>
          <p:nvPr/>
        </p:nvSpPr>
        <p:spPr>
          <a:xfrm rot="16200000">
            <a:off x="-487549" y="2704907"/>
            <a:ext cx="2115965" cy="369332"/>
          </a:xfrm>
          <a:prstGeom prst="rect">
            <a:avLst/>
          </a:prstGeom>
          <a:noFill/>
        </p:spPr>
        <p:txBody>
          <a:bodyPr wrap="none" lIns="0" tIns="0" rIns="0" bIns="0" rtlCol="0">
            <a:spAutoFit/>
          </a:bodyPr>
          <a:lstStyle/>
          <a:p>
            <a:pPr algn="ctr"/>
            <a:r>
              <a:rPr lang="en-GB" sz="1200" b="1" dirty="0">
                <a:latin typeface="Arial" panose="020B0604020202020204" pitchFamily="34" charset="0"/>
                <a:ea typeface="Aileron" charset="0"/>
                <a:cs typeface="Arial" panose="020B0604020202020204" pitchFamily="34" charset="0"/>
              </a:rPr>
              <a:t>Probability of imaging-based</a:t>
            </a:r>
            <a:br>
              <a:rPr lang="en-GB" sz="1200" b="1" dirty="0">
                <a:latin typeface="Arial" panose="020B0604020202020204" pitchFamily="34" charset="0"/>
                <a:ea typeface="Aileron" charset="0"/>
                <a:cs typeface="Arial" panose="020B0604020202020204" pitchFamily="34" charset="0"/>
              </a:rPr>
            </a:br>
            <a:r>
              <a:rPr lang="en-GB" sz="1200" b="1" dirty="0">
                <a:latin typeface="Arial" panose="020B0604020202020204" pitchFamily="34" charset="0"/>
                <a:ea typeface="Aileron" charset="0"/>
                <a:cs typeface="Arial" panose="020B0604020202020204" pitchFamily="34" charset="0"/>
              </a:rPr>
              <a:t>progression-free survival</a:t>
            </a:r>
          </a:p>
        </p:txBody>
      </p:sp>
      <p:sp>
        <p:nvSpPr>
          <p:cNvPr id="207" name="TextBox 206">
            <a:extLst>
              <a:ext uri="{FF2B5EF4-FFF2-40B4-BE49-F238E27FC236}">
                <a16:creationId xmlns:a16="http://schemas.microsoft.com/office/drawing/2014/main" id="{D22D219E-50E2-1A70-6453-42C1819565A1}"/>
              </a:ext>
            </a:extLst>
          </p:cNvPr>
          <p:cNvSpPr txBox="1"/>
          <p:nvPr/>
        </p:nvSpPr>
        <p:spPr>
          <a:xfrm>
            <a:off x="842566" y="3971500"/>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0.10</a:t>
            </a:r>
          </a:p>
        </p:txBody>
      </p:sp>
      <p:sp>
        <p:nvSpPr>
          <p:cNvPr id="208" name="TextBox 207">
            <a:extLst>
              <a:ext uri="{FF2B5EF4-FFF2-40B4-BE49-F238E27FC236}">
                <a16:creationId xmlns:a16="http://schemas.microsoft.com/office/drawing/2014/main" id="{3DDB7D27-D1DE-9949-2EE1-CA3D386ACBF9}"/>
              </a:ext>
            </a:extLst>
          </p:cNvPr>
          <p:cNvSpPr txBox="1"/>
          <p:nvPr/>
        </p:nvSpPr>
        <p:spPr>
          <a:xfrm>
            <a:off x="842566" y="3676225"/>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0.20</a:t>
            </a:r>
          </a:p>
        </p:txBody>
      </p:sp>
      <p:sp>
        <p:nvSpPr>
          <p:cNvPr id="209" name="TextBox 208">
            <a:extLst>
              <a:ext uri="{FF2B5EF4-FFF2-40B4-BE49-F238E27FC236}">
                <a16:creationId xmlns:a16="http://schemas.microsoft.com/office/drawing/2014/main" id="{0FD5746F-68CB-B920-5F03-CA57C24BE634}"/>
              </a:ext>
            </a:extLst>
          </p:cNvPr>
          <p:cNvSpPr txBox="1"/>
          <p:nvPr/>
        </p:nvSpPr>
        <p:spPr>
          <a:xfrm>
            <a:off x="842566" y="3384125"/>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0.30</a:t>
            </a:r>
          </a:p>
        </p:txBody>
      </p:sp>
      <p:sp>
        <p:nvSpPr>
          <p:cNvPr id="210" name="TextBox 209">
            <a:extLst>
              <a:ext uri="{FF2B5EF4-FFF2-40B4-BE49-F238E27FC236}">
                <a16:creationId xmlns:a16="http://schemas.microsoft.com/office/drawing/2014/main" id="{C5F3C463-2AD1-13FA-D8E1-9FE589FB0FFC}"/>
              </a:ext>
            </a:extLst>
          </p:cNvPr>
          <p:cNvSpPr txBox="1"/>
          <p:nvPr/>
        </p:nvSpPr>
        <p:spPr>
          <a:xfrm>
            <a:off x="842566" y="4260425"/>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0.00</a:t>
            </a:r>
          </a:p>
        </p:txBody>
      </p:sp>
      <p:sp>
        <p:nvSpPr>
          <p:cNvPr id="211" name="TextBox 210">
            <a:extLst>
              <a:ext uri="{FF2B5EF4-FFF2-40B4-BE49-F238E27FC236}">
                <a16:creationId xmlns:a16="http://schemas.microsoft.com/office/drawing/2014/main" id="{F2489F83-106F-927F-D24F-796841C74815}"/>
              </a:ext>
            </a:extLst>
          </p:cNvPr>
          <p:cNvSpPr txBox="1"/>
          <p:nvPr/>
        </p:nvSpPr>
        <p:spPr>
          <a:xfrm>
            <a:off x="842566" y="1622000"/>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0.90</a:t>
            </a:r>
          </a:p>
        </p:txBody>
      </p:sp>
      <p:sp>
        <p:nvSpPr>
          <p:cNvPr id="212" name="TextBox 211">
            <a:extLst>
              <a:ext uri="{FF2B5EF4-FFF2-40B4-BE49-F238E27FC236}">
                <a16:creationId xmlns:a16="http://schemas.microsoft.com/office/drawing/2014/main" id="{A045894B-FD97-8935-15B3-041F4F2977D1}"/>
              </a:ext>
            </a:extLst>
          </p:cNvPr>
          <p:cNvSpPr txBox="1"/>
          <p:nvPr/>
        </p:nvSpPr>
        <p:spPr>
          <a:xfrm>
            <a:off x="842566" y="1914100"/>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0.80</a:t>
            </a:r>
          </a:p>
        </p:txBody>
      </p:sp>
      <p:sp>
        <p:nvSpPr>
          <p:cNvPr id="213" name="TextBox 212">
            <a:extLst>
              <a:ext uri="{FF2B5EF4-FFF2-40B4-BE49-F238E27FC236}">
                <a16:creationId xmlns:a16="http://schemas.microsoft.com/office/drawing/2014/main" id="{F8D5C343-39D1-98C3-01A6-64AB6826AB1B}"/>
              </a:ext>
            </a:extLst>
          </p:cNvPr>
          <p:cNvSpPr txBox="1"/>
          <p:nvPr/>
        </p:nvSpPr>
        <p:spPr>
          <a:xfrm>
            <a:off x="842566" y="2504650"/>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0.60</a:t>
            </a:r>
          </a:p>
        </p:txBody>
      </p:sp>
      <p:sp>
        <p:nvSpPr>
          <p:cNvPr id="214" name="TextBox 213">
            <a:extLst>
              <a:ext uri="{FF2B5EF4-FFF2-40B4-BE49-F238E27FC236}">
                <a16:creationId xmlns:a16="http://schemas.microsoft.com/office/drawing/2014/main" id="{EA330671-5D7A-9D0E-3640-310BCD9E1FFB}"/>
              </a:ext>
            </a:extLst>
          </p:cNvPr>
          <p:cNvSpPr txBox="1"/>
          <p:nvPr/>
        </p:nvSpPr>
        <p:spPr>
          <a:xfrm>
            <a:off x="842566" y="2796750"/>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0.50</a:t>
            </a:r>
          </a:p>
        </p:txBody>
      </p:sp>
      <p:sp>
        <p:nvSpPr>
          <p:cNvPr id="215" name="TextBox 214">
            <a:extLst>
              <a:ext uri="{FF2B5EF4-FFF2-40B4-BE49-F238E27FC236}">
                <a16:creationId xmlns:a16="http://schemas.microsoft.com/office/drawing/2014/main" id="{8868E35B-B641-A163-83A0-A6B47EA1F9E8}"/>
              </a:ext>
            </a:extLst>
          </p:cNvPr>
          <p:cNvSpPr txBox="1"/>
          <p:nvPr/>
        </p:nvSpPr>
        <p:spPr>
          <a:xfrm>
            <a:off x="842566" y="3088850"/>
            <a:ext cx="246862" cy="153888"/>
          </a:xfrm>
          <a:prstGeom prst="rect">
            <a:avLst/>
          </a:prstGeom>
          <a:noFill/>
        </p:spPr>
        <p:txBody>
          <a:bodyPr wrap="none" lIns="0" tIns="0" rIns="0" bIns="0" rtlCol="0">
            <a:spAutoFit/>
          </a:bodyPr>
          <a:lstStyle/>
          <a:p>
            <a:pPr algn="r"/>
            <a:r>
              <a:rPr lang="en-GB" sz="1000" dirty="0">
                <a:latin typeface="Arial" panose="020B0604020202020204" pitchFamily="34" charset="0"/>
                <a:ea typeface="Aileron" charset="0"/>
                <a:cs typeface="Arial" panose="020B0604020202020204" pitchFamily="34" charset="0"/>
              </a:rPr>
              <a:t>0.40</a:t>
            </a:r>
          </a:p>
        </p:txBody>
      </p:sp>
      <p:sp>
        <p:nvSpPr>
          <p:cNvPr id="216" name="TextBox 215">
            <a:extLst>
              <a:ext uri="{FF2B5EF4-FFF2-40B4-BE49-F238E27FC236}">
                <a16:creationId xmlns:a16="http://schemas.microsoft.com/office/drawing/2014/main" id="{1C529E38-8B01-71E7-6CF9-19A5EE7022F4}"/>
              </a:ext>
            </a:extLst>
          </p:cNvPr>
          <p:cNvSpPr txBox="1"/>
          <p:nvPr/>
        </p:nvSpPr>
        <p:spPr>
          <a:xfrm>
            <a:off x="1166144"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0</a:t>
            </a:r>
          </a:p>
        </p:txBody>
      </p:sp>
      <p:sp>
        <p:nvSpPr>
          <p:cNvPr id="217" name="TextBox 216">
            <a:extLst>
              <a:ext uri="{FF2B5EF4-FFF2-40B4-BE49-F238E27FC236}">
                <a16:creationId xmlns:a16="http://schemas.microsoft.com/office/drawing/2014/main" id="{2D959C86-49CA-54B1-6DEE-01676E0FF2D9}"/>
              </a:ext>
            </a:extLst>
          </p:cNvPr>
          <p:cNvSpPr txBox="1"/>
          <p:nvPr/>
        </p:nvSpPr>
        <p:spPr>
          <a:xfrm>
            <a:off x="1439369"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a:t>
            </a:r>
          </a:p>
        </p:txBody>
      </p:sp>
      <p:sp>
        <p:nvSpPr>
          <p:cNvPr id="218" name="TextBox 217">
            <a:extLst>
              <a:ext uri="{FF2B5EF4-FFF2-40B4-BE49-F238E27FC236}">
                <a16:creationId xmlns:a16="http://schemas.microsoft.com/office/drawing/2014/main" id="{3EA382F7-C00A-6CF1-F3F9-80FC8C0B9A5A}"/>
              </a:ext>
            </a:extLst>
          </p:cNvPr>
          <p:cNvSpPr txBox="1"/>
          <p:nvPr/>
        </p:nvSpPr>
        <p:spPr>
          <a:xfrm>
            <a:off x="1712078"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2</a:t>
            </a:r>
          </a:p>
        </p:txBody>
      </p:sp>
      <p:sp>
        <p:nvSpPr>
          <p:cNvPr id="219" name="TextBox 218">
            <a:extLst>
              <a:ext uri="{FF2B5EF4-FFF2-40B4-BE49-F238E27FC236}">
                <a16:creationId xmlns:a16="http://schemas.microsoft.com/office/drawing/2014/main" id="{37C14F55-2D55-F23F-C9FA-167BCC189546}"/>
              </a:ext>
            </a:extLst>
          </p:cNvPr>
          <p:cNvSpPr txBox="1"/>
          <p:nvPr/>
        </p:nvSpPr>
        <p:spPr>
          <a:xfrm>
            <a:off x="1990949"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3</a:t>
            </a:r>
          </a:p>
        </p:txBody>
      </p:sp>
      <p:sp>
        <p:nvSpPr>
          <p:cNvPr id="220" name="TextBox 219">
            <a:extLst>
              <a:ext uri="{FF2B5EF4-FFF2-40B4-BE49-F238E27FC236}">
                <a16:creationId xmlns:a16="http://schemas.microsoft.com/office/drawing/2014/main" id="{1D40A025-0D12-F676-975A-E5EBCAA997AD}"/>
              </a:ext>
            </a:extLst>
          </p:cNvPr>
          <p:cNvSpPr txBox="1"/>
          <p:nvPr/>
        </p:nvSpPr>
        <p:spPr>
          <a:xfrm>
            <a:off x="2254702"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4</a:t>
            </a:r>
          </a:p>
        </p:txBody>
      </p:sp>
      <p:sp>
        <p:nvSpPr>
          <p:cNvPr id="221" name="TextBox 220">
            <a:extLst>
              <a:ext uri="{FF2B5EF4-FFF2-40B4-BE49-F238E27FC236}">
                <a16:creationId xmlns:a16="http://schemas.microsoft.com/office/drawing/2014/main" id="{07258EAD-2C58-5984-B93C-A2E05B2C25CF}"/>
              </a:ext>
            </a:extLst>
          </p:cNvPr>
          <p:cNvSpPr txBox="1"/>
          <p:nvPr/>
        </p:nvSpPr>
        <p:spPr>
          <a:xfrm>
            <a:off x="2542188"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5</a:t>
            </a:r>
          </a:p>
        </p:txBody>
      </p:sp>
      <p:sp>
        <p:nvSpPr>
          <p:cNvPr id="222" name="TextBox 221">
            <a:extLst>
              <a:ext uri="{FF2B5EF4-FFF2-40B4-BE49-F238E27FC236}">
                <a16:creationId xmlns:a16="http://schemas.microsoft.com/office/drawing/2014/main" id="{F190C087-4066-60F3-8A76-49BC76496C27}"/>
              </a:ext>
            </a:extLst>
          </p:cNvPr>
          <p:cNvSpPr txBox="1"/>
          <p:nvPr/>
        </p:nvSpPr>
        <p:spPr>
          <a:xfrm>
            <a:off x="2825487"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6</a:t>
            </a:r>
          </a:p>
        </p:txBody>
      </p:sp>
      <p:sp>
        <p:nvSpPr>
          <p:cNvPr id="223" name="TextBox 222">
            <a:extLst>
              <a:ext uri="{FF2B5EF4-FFF2-40B4-BE49-F238E27FC236}">
                <a16:creationId xmlns:a16="http://schemas.microsoft.com/office/drawing/2014/main" id="{116C9826-66AF-F1CC-163A-1AF0300ED3CC}"/>
              </a:ext>
            </a:extLst>
          </p:cNvPr>
          <p:cNvSpPr txBox="1"/>
          <p:nvPr/>
        </p:nvSpPr>
        <p:spPr>
          <a:xfrm>
            <a:off x="3095021"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7</a:t>
            </a:r>
          </a:p>
        </p:txBody>
      </p:sp>
      <p:sp>
        <p:nvSpPr>
          <p:cNvPr id="224" name="TextBox 223">
            <a:extLst>
              <a:ext uri="{FF2B5EF4-FFF2-40B4-BE49-F238E27FC236}">
                <a16:creationId xmlns:a16="http://schemas.microsoft.com/office/drawing/2014/main" id="{D3ECFC5A-1504-C34A-2A9B-2EA5A8584101}"/>
              </a:ext>
            </a:extLst>
          </p:cNvPr>
          <p:cNvSpPr txBox="1"/>
          <p:nvPr/>
        </p:nvSpPr>
        <p:spPr>
          <a:xfrm>
            <a:off x="3368426"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8</a:t>
            </a:r>
          </a:p>
        </p:txBody>
      </p:sp>
      <p:sp>
        <p:nvSpPr>
          <p:cNvPr id="225" name="TextBox 224">
            <a:extLst>
              <a:ext uri="{FF2B5EF4-FFF2-40B4-BE49-F238E27FC236}">
                <a16:creationId xmlns:a16="http://schemas.microsoft.com/office/drawing/2014/main" id="{A7EDFB7A-5F97-CA18-2576-4896BEE6BFF8}"/>
              </a:ext>
            </a:extLst>
          </p:cNvPr>
          <p:cNvSpPr txBox="1"/>
          <p:nvPr/>
        </p:nvSpPr>
        <p:spPr>
          <a:xfrm flipH="1">
            <a:off x="4058295" y="4028943"/>
            <a:ext cx="404360" cy="153888"/>
          </a:xfrm>
          <a:prstGeom prst="rect">
            <a:avLst/>
          </a:prstGeom>
          <a:noFill/>
        </p:spPr>
        <p:txBody>
          <a:bodyPr wrap="square" lIns="0" tIns="0" rIns="0" bIns="0" rtlCol="0">
            <a:spAutoFit/>
          </a:bodyPr>
          <a:lstStyle/>
          <a:p>
            <a:pPr algn="r"/>
            <a:r>
              <a:rPr lang="en-GB" sz="1000" dirty="0">
                <a:solidFill>
                  <a:schemeClr val="accent1"/>
                </a:solidFill>
                <a:latin typeface="Arial" panose="020B0604020202020204" pitchFamily="34" charset="0"/>
                <a:ea typeface="Aileron" charset="0"/>
                <a:cs typeface="Arial" panose="020B0604020202020204" pitchFamily="34" charset="0"/>
              </a:rPr>
              <a:t>0.13</a:t>
            </a:r>
          </a:p>
        </p:txBody>
      </p:sp>
      <p:sp>
        <p:nvSpPr>
          <p:cNvPr id="226" name="TextBox 225">
            <a:extLst>
              <a:ext uri="{FF2B5EF4-FFF2-40B4-BE49-F238E27FC236}">
                <a16:creationId xmlns:a16="http://schemas.microsoft.com/office/drawing/2014/main" id="{F99DB1D2-863C-AC1C-A951-C058DB4619D6}"/>
              </a:ext>
            </a:extLst>
          </p:cNvPr>
          <p:cNvSpPr txBox="1"/>
          <p:nvPr/>
        </p:nvSpPr>
        <p:spPr>
          <a:xfrm flipH="1">
            <a:off x="2830953" y="2684931"/>
            <a:ext cx="404360" cy="153888"/>
          </a:xfrm>
          <a:prstGeom prst="rect">
            <a:avLst/>
          </a:prstGeom>
          <a:noFill/>
        </p:spPr>
        <p:txBody>
          <a:bodyPr wrap="square" lIns="0" tIns="0" rIns="0" bIns="0" rtlCol="0">
            <a:spAutoFit/>
          </a:bodyPr>
          <a:lstStyle/>
          <a:p>
            <a:pPr algn="ctr"/>
            <a:r>
              <a:rPr lang="en-GB" sz="1000" dirty="0">
                <a:solidFill>
                  <a:schemeClr val="tx2"/>
                </a:solidFill>
                <a:latin typeface="Arial" panose="020B0604020202020204" pitchFamily="34" charset="0"/>
                <a:ea typeface="Aileron" charset="0"/>
                <a:cs typeface="Arial" panose="020B0604020202020204" pitchFamily="34" charset="0"/>
              </a:rPr>
              <a:t>0.50</a:t>
            </a:r>
          </a:p>
        </p:txBody>
      </p:sp>
      <p:sp>
        <p:nvSpPr>
          <p:cNvPr id="227" name="TextBox 226">
            <a:extLst>
              <a:ext uri="{FF2B5EF4-FFF2-40B4-BE49-F238E27FC236}">
                <a16:creationId xmlns:a16="http://schemas.microsoft.com/office/drawing/2014/main" id="{FF268A17-8201-4EB6-6D98-BA8BF463512E}"/>
              </a:ext>
            </a:extLst>
          </p:cNvPr>
          <p:cNvSpPr txBox="1"/>
          <p:nvPr/>
        </p:nvSpPr>
        <p:spPr>
          <a:xfrm>
            <a:off x="3649880" y="4445143"/>
            <a:ext cx="70532"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9</a:t>
            </a:r>
          </a:p>
        </p:txBody>
      </p:sp>
      <p:sp>
        <p:nvSpPr>
          <p:cNvPr id="228" name="TextBox 227">
            <a:extLst>
              <a:ext uri="{FF2B5EF4-FFF2-40B4-BE49-F238E27FC236}">
                <a16:creationId xmlns:a16="http://schemas.microsoft.com/office/drawing/2014/main" id="{37A18D2C-80FA-8EFC-AE19-AB446056D2DD}"/>
              </a:ext>
            </a:extLst>
          </p:cNvPr>
          <p:cNvSpPr txBox="1"/>
          <p:nvPr/>
        </p:nvSpPr>
        <p:spPr>
          <a:xfrm>
            <a:off x="3878394" y="4445143"/>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10</a:t>
            </a:r>
          </a:p>
        </p:txBody>
      </p:sp>
      <p:sp>
        <p:nvSpPr>
          <p:cNvPr id="229" name="TextBox 228">
            <a:extLst>
              <a:ext uri="{FF2B5EF4-FFF2-40B4-BE49-F238E27FC236}">
                <a16:creationId xmlns:a16="http://schemas.microsoft.com/office/drawing/2014/main" id="{E2D702E4-15D6-1B13-DB38-31C8A4F2769E}"/>
              </a:ext>
            </a:extLst>
          </p:cNvPr>
          <p:cNvSpPr txBox="1"/>
          <p:nvPr/>
        </p:nvSpPr>
        <p:spPr>
          <a:xfrm>
            <a:off x="4152230" y="4445143"/>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11</a:t>
            </a:r>
          </a:p>
        </p:txBody>
      </p:sp>
      <p:sp>
        <p:nvSpPr>
          <p:cNvPr id="230" name="TextBox 229">
            <a:extLst>
              <a:ext uri="{FF2B5EF4-FFF2-40B4-BE49-F238E27FC236}">
                <a16:creationId xmlns:a16="http://schemas.microsoft.com/office/drawing/2014/main" id="{743F24F7-0DD3-E6D3-7F95-A301AA0C7EC4}"/>
              </a:ext>
            </a:extLst>
          </p:cNvPr>
          <p:cNvSpPr txBox="1"/>
          <p:nvPr/>
        </p:nvSpPr>
        <p:spPr>
          <a:xfrm>
            <a:off x="4427761" y="4445143"/>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12</a:t>
            </a:r>
          </a:p>
        </p:txBody>
      </p:sp>
      <p:sp>
        <p:nvSpPr>
          <p:cNvPr id="231" name="TextBox 230">
            <a:extLst>
              <a:ext uri="{FF2B5EF4-FFF2-40B4-BE49-F238E27FC236}">
                <a16:creationId xmlns:a16="http://schemas.microsoft.com/office/drawing/2014/main" id="{F62CA393-7EA6-A030-3487-DB4650219687}"/>
              </a:ext>
            </a:extLst>
          </p:cNvPr>
          <p:cNvSpPr txBox="1"/>
          <p:nvPr/>
        </p:nvSpPr>
        <p:spPr>
          <a:xfrm>
            <a:off x="6912452" y="4434964"/>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21</a:t>
            </a:r>
          </a:p>
        </p:txBody>
      </p:sp>
      <p:sp>
        <p:nvSpPr>
          <p:cNvPr id="232" name="TextBox 231">
            <a:extLst>
              <a:ext uri="{FF2B5EF4-FFF2-40B4-BE49-F238E27FC236}">
                <a16:creationId xmlns:a16="http://schemas.microsoft.com/office/drawing/2014/main" id="{36AEC49D-C4BA-55C0-DC21-FE23E14DD58A}"/>
              </a:ext>
            </a:extLst>
          </p:cNvPr>
          <p:cNvSpPr txBox="1"/>
          <p:nvPr/>
        </p:nvSpPr>
        <p:spPr>
          <a:xfrm>
            <a:off x="6643513" y="4434964"/>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20</a:t>
            </a:r>
          </a:p>
        </p:txBody>
      </p:sp>
      <p:sp>
        <p:nvSpPr>
          <p:cNvPr id="233" name="TextBox 232">
            <a:extLst>
              <a:ext uri="{FF2B5EF4-FFF2-40B4-BE49-F238E27FC236}">
                <a16:creationId xmlns:a16="http://schemas.microsoft.com/office/drawing/2014/main" id="{126F619C-1F1B-D509-A632-BA40DB94B153}"/>
              </a:ext>
            </a:extLst>
          </p:cNvPr>
          <p:cNvSpPr txBox="1"/>
          <p:nvPr/>
        </p:nvSpPr>
        <p:spPr>
          <a:xfrm>
            <a:off x="6364010" y="4434964"/>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19</a:t>
            </a:r>
          </a:p>
        </p:txBody>
      </p:sp>
      <p:sp>
        <p:nvSpPr>
          <p:cNvPr id="234" name="TextBox 233">
            <a:extLst>
              <a:ext uri="{FF2B5EF4-FFF2-40B4-BE49-F238E27FC236}">
                <a16:creationId xmlns:a16="http://schemas.microsoft.com/office/drawing/2014/main" id="{B334650B-8077-43FA-BD1D-9EAC35C30FAA}"/>
              </a:ext>
            </a:extLst>
          </p:cNvPr>
          <p:cNvSpPr txBox="1"/>
          <p:nvPr/>
        </p:nvSpPr>
        <p:spPr>
          <a:xfrm>
            <a:off x="6078997" y="4434964"/>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18</a:t>
            </a:r>
          </a:p>
        </p:txBody>
      </p:sp>
      <p:sp>
        <p:nvSpPr>
          <p:cNvPr id="235" name="TextBox 234">
            <a:extLst>
              <a:ext uri="{FF2B5EF4-FFF2-40B4-BE49-F238E27FC236}">
                <a16:creationId xmlns:a16="http://schemas.microsoft.com/office/drawing/2014/main" id="{ACBFFF3B-3E3B-F251-2C55-F43D1049663F}"/>
              </a:ext>
            </a:extLst>
          </p:cNvPr>
          <p:cNvSpPr txBox="1"/>
          <p:nvPr/>
        </p:nvSpPr>
        <p:spPr>
          <a:xfrm>
            <a:off x="5813403" y="4434964"/>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17</a:t>
            </a:r>
          </a:p>
        </p:txBody>
      </p:sp>
      <p:sp>
        <p:nvSpPr>
          <p:cNvPr id="236" name="TextBox 235">
            <a:extLst>
              <a:ext uri="{FF2B5EF4-FFF2-40B4-BE49-F238E27FC236}">
                <a16:creationId xmlns:a16="http://schemas.microsoft.com/office/drawing/2014/main" id="{E0A65E7E-8A93-DAFD-EDD2-125049E45101}"/>
              </a:ext>
            </a:extLst>
          </p:cNvPr>
          <p:cNvSpPr txBox="1"/>
          <p:nvPr/>
        </p:nvSpPr>
        <p:spPr>
          <a:xfrm>
            <a:off x="5536579" y="4445143"/>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16</a:t>
            </a:r>
          </a:p>
        </p:txBody>
      </p:sp>
      <p:sp>
        <p:nvSpPr>
          <p:cNvPr id="237" name="TextBox 236">
            <a:extLst>
              <a:ext uri="{FF2B5EF4-FFF2-40B4-BE49-F238E27FC236}">
                <a16:creationId xmlns:a16="http://schemas.microsoft.com/office/drawing/2014/main" id="{239E4FB3-88ED-CABF-3F74-5E069B6B6A30}"/>
              </a:ext>
            </a:extLst>
          </p:cNvPr>
          <p:cNvSpPr txBox="1"/>
          <p:nvPr/>
        </p:nvSpPr>
        <p:spPr>
          <a:xfrm>
            <a:off x="5259475" y="4445143"/>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15</a:t>
            </a:r>
          </a:p>
        </p:txBody>
      </p:sp>
      <p:sp>
        <p:nvSpPr>
          <p:cNvPr id="238" name="TextBox 237">
            <a:extLst>
              <a:ext uri="{FF2B5EF4-FFF2-40B4-BE49-F238E27FC236}">
                <a16:creationId xmlns:a16="http://schemas.microsoft.com/office/drawing/2014/main" id="{95CFD2FD-5A0F-D7C6-4E6D-1A6FBD909999}"/>
              </a:ext>
            </a:extLst>
          </p:cNvPr>
          <p:cNvSpPr txBox="1"/>
          <p:nvPr/>
        </p:nvSpPr>
        <p:spPr>
          <a:xfrm>
            <a:off x="4985505" y="4445143"/>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14</a:t>
            </a:r>
          </a:p>
        </p:txBody>
      </p:sp>
      <p:sp>
        <p:nvSpPr>
          <p:cNvPr id="239" name="TextBox 238">
            <a:extLst>
              <a:ext uri="{FF2B5EF4-FFF2-40B4-BE49-F238E27FC236}">
                <a16:creationId xmlns:a16="http://schemas.microsoft.com/office/drawing/2014/main" id="{48B3618B-21BD-BD46-5537-7CD35725000B}"/>
              </a:ext>
            </a:extLst>
          </p:cNvPr>
          <p:cNvSpPr txBox="1"/>
          <p:nvPr/>
        </p:nvSpPr>
        <p:spPr>
          <a:xfrm>
            <a:off x="4703292" y="4445143"/>
            <a:ext cx="141064" cy="153888"/>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13</a:t>
            </a:r>
          </a:p>
        </p:txBody>
      </p:sp>
      <p:sp>
        <p:nvSpPr>
          <p:cNvPr id="240" name="TextBox 239">
            <a:extLst>
              <a:ext uri="{FF2B5EF4-FFF2-40B4-BE49-F238E27FC236}">
                <a16:creationId xmlns:a16="http://schemas.microsoft.com/office/drawing/2014/main" id="{D2900F40-2658-16DA-AE6D-0C2B4BDA8D9E}"/>
              </a:ext>
            </a:extLst>
          </p:cNvPr>
          <p:cNvSpPr txBox="1"/>
          <p:nvPr/>
        </p:nvSpPr>
        <p:spPr>
          <a:xfrm>
            <a:off x="2608780" y="2162707"/>
            <a:ext cx="466473" cy="307777"/>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Value at</a:t>
            </a:r>
            <a:br>
              <a:rPr lang="en-GB" sz="1000" dirty="0">
                <a:latin typeface="Arial" panose="020B0604020202020204" pitchFamily="34" charset="0"/>
                <a:ea typeface="Aileron" charset="0"/>
                <a:cs typeface="Arial" panose="020B0604020202020204" pitchFamily="34" charset="0"/>
              </a:rPr>
            </a:br>
            <a:r>
              <a:rPr lang="en-GB" sz="1000" dirty="0">
                <a:latin typeface="Arial" panose="020B0604020202020204" pitchFamily="34" charset="0"/>
                <a:ea typeface="Aileron" charset="0"/>
                <a:cs typeface="Arial" panose="020B0604020202020204" pitchFamily="34" charset="0"/>
              </a:rPr>
              <a:t>6 mo</a:t>
            </a:r>
          </a:p>
        </p:txBody>
      </p:sp>
      <p:sp>
        <p:nvSpPr>
          <p:cNvPr id="241" name="TextBox 240">
            <a:extLst>
              <a:ext uri="{FF2B5EF4-FFF2-40B4-BE49-F238E27FC236}">
                <a16:creationId xmlns:a16="http://schemas.microsoft.com/office/drawing/2014/main" id="{9906F2CB-6990-A6AC-5288-3F04CEF438AD}"/>
              </a:ext>
            </a:extLst>
          </p:cNvPr>
          <p:cNvSpPr txBox="1"/>
          <p:nvPr/>
        </p:nvSpPr>
        <p:spPr>
          <a:xfrm>
            <a:off x="4304296" y="2950638"/>
            <a:ext cx="466473" cy="307777"/>
          </a:xfrm>
          <a:prstGeom prst="rect">
            <a:avLst/>
          </a:prstGeom>
          <a:noFill/>
        </p:spPr>
        <p:txBody>
          <a:bodyPr wrap="none" lIns="0" tIns="0" rIns="0" bIns="0" rtlCol="0">
            <a:spAutoFit/>
          </a:bodyPr>
          <a:lstStyle/>
          <a:p>
            <a:pPr algn="ctr"/>
            <a:r>
              <a:rPr lang="en-GB" sz="1000" dirty="0">
                <a:latin typeface="Arial" panose="020B0604020202020204" pitchFamily="34" charset="0"/>
                <a:ea typeface="Aileron" charset="0"/>
                <a:cs typeface="Arial" panose="020B0604020202020204" pitchFamily="34" charset="0"/>
              </a:rPr>
              <a:t>Value at</a:t>
            </a:r>
            <a:br>
              <a:rPr lang="en-GB" sz="1000" dirty="0">
                <a:latin typeface="Arial" panose="020B0604020202020204" pitchFamily="34" charset="0"/>
                <a:ea typeface="Aileron" charset="0"/>
                <a:cs typeface="Arial" panose="020B0604020202020204" pitchFamily="34" charset="0"/>
              </a:rPr>
            </a:br>
            <a:r>
              <a:rPr lang="en-GB" sz="1000" dirty="0">
                <a:latin typeface="Arial" panose="020B0604020202020204" pitchFamily="34" charset="0"/>
                <a:ea typeface="Aileron" charset="0"/>
                <a:cs typeface="Arial" panose="020B0604020202020204" pitchFamily="34" charset="0"/>
              </a:rPr>
              <a:t>12 mo</a:t>
            </a:r>
          </a:p>
        </p:txBody>
      </p:sp>
      <p:sp>
        <p:nvSpPr>
          <p:cNvPr id="242" name="TextBox 241">
            <a:extLst>
              <a:ext uri="{FF2B5EF4-FFF2-40B4-BE49-F238E27FC236}">
                <a16:creationId xmlns:a16="http://schemas.microsoft.com/office/drawing/2014/main" id="{C3622E08-0149-5FB8-B134-DCB57FC9A2F9}"/>
              </a:ext>
            </a:extLst>
          </p:cNvPr>
          <p:cNvSpPr txBox="1"/>
          <p:nvPr/>
        </p:nvSpPr>
        <p:spPr>
          <a:xfrm flipH="1">
            <a:off x="4554889" y="3443909"/>
            <a:ext cx="404360" cy="153888"/>
          </a:xfrm>
          <a:prstGeom prst="rect">
            <a:avLst/>
          </a:prstGeom>
          <a:noFill/>
        </p:spPr>
        <p:txBody>
          <a:bodyPr wrap="square" lIns="0" tIns="0" rIns="0" bIns="0" rtlCol="0">
            <a:spAutoFit/>
          </a:bodyPr>
          <a:lstStyle/>
          <a:p>
            <a:r>
              <a:rPr lang="en-GB" sz="1000" dirty="0">
                <a:solidFill>
                  <a:schemeClr val="tx2"/>
                </a:solidFill>
                <a:latin typeface="Arial" panose="020B0604020202020204" pitchFamily="34" charset="0"/>
                <a:ea typeface="Aileron" charset="0"/>
                <a:cs typeface="Arial" panose="020B0604020202020204" pitchFamily="34" charset="0"/>
              </a:rPr>
              <a:t>0.22</a:t>
            </a:r>
          </a:p>
        </p:txBody>
      </p:sp>
      <p:sp>
        <p:nvSpPr>
          <p:cNvPr id="243" name="TextBox 242">
            <a:extLst>
              <a:ext uri="{FF2B5EF4-FFF2-40B4-BE49-F238E27FC236}">
                <a16:creationId xmlns:a16="http://schemas.microsoft.com/office/drawing/2014/main" id="{DA4D0C80-F679-36DD-F439-4F4F1E916DFB}"/>
              </a:ext>
            </a:extLst>
          </p:cNvPr>
          <p:cNvSpPr txBox="1"/>
          <p:nvPr/>
        </p:nvSpPr>
        <p:spPr>
          <a:xfrm flipH="1">
            <a:off x="5338628" y="3692802"/>
            <a:ext cx="633373" cy="153888"/>
          </a:xfrm>
          <a:prstGeom prst="rect">
            <a:avLst/>
          </a:prstGeom>
          <a:noFill/>
        </p:spPr>
        <p:txBody>
          <a:bodyPr wrap="square" lIns="0" tIns="0" rIns="0" bIns="0" rtlCol="0">
            <a:spAutoFit/>
          </a:bodyPr>
          <a:lstStyle/>
          <a:p>
            <a:pPr algn="r"/>
            <a:r>
              <a:rPr lang="en-GB" sz="1000" b="1" dirty="0">
                <a:solidFill>
                  <a:schemeClr val="tx2"/>
                </a:solidFill>
                <a:latin typeface="Arial" panose="020B0604020202020204" pitchFamily="34" charset="0"/>
                <a:ea typeface="Aileron" charset="0"/>
                <a:cs typeface="Arial" panose="020B0604020202020204" pitchFamily="34" charset="0"/>
              </a:rPr>
              <a:t>Olaparib</a:t>
            </a:r>
          </a:p>
        </p:txBody>
      </p:sp>
      <p:sp>
        <p:nvSpPr>
          <p:cNvPr id="244" name="TextBox 243">
            <a:extLst>
              <a:ext uri="{FF2B5EF4-FFF2-40B4-BE49-F238E27FC236}">
                <a16:creationId xmlns:a16="http://schemas.microsoft.com/office/drawing/2014/main" id="{3978EAAD-0C2E-B0B3-5676-A3D0F2A3024C}"/>
              </a:ext>
            </a:extLst>
          </p:cNvPr>
          <p:cNvSpPr txBox="1"/>
          <p:nvPr/>
        </p:nvSpPr>
        <p:spPr>
          <a:xfrm flipH="1">
            <a:off x="2421127" y="3762888"/>
            <a:ext cx="404360" cy="153888"/>
          </a:xfrm>
          <a:prstGeom prst="rect">
            <a:avLst/>
          </a:prstGeom>
          <a:noFill/>
        </p:spPr>
        <p:txBody>
          <a:bodyPr wrap="square" lIns="0" tIns="0" rIns="0" bIns="0" rtlCol="0">
            <a:spAutoFit/>
          </a:bodyPr>
          <a:lstStyle/>
          <a:p>
            <a:pPr algn="r"/>
            <a:r>
              <a:rPr lang="en-GB" sz="1000" dirty="0">
                <a:solidFill>
                  <a:schemeClr val="accent1"/>
                </a:solidFill>
                <a:latin typeface="Arial" panose="020B0604020202020204" pitchFamily="34" charset="0"/>
                <a:ea typeface="Aileron" charset="0"/>
                <a:cs typeface="Arial" panose="020B0604020202020204" pitchFamily="34" charset="0"/>
              </a:rPr>
              <a:t>0.24</a:t>
            </a:r>
          </a:p>
        </p:txBody>
      </p:sp>
      <p:sp>
        <p:nvSpPr>
          <p:cNvPr id="245" name="TextBox 244">
            <a:extLst>
              <a:ext uri="{FF2B5EF4-FFF2-40B4-BE49-F238E27FC236}">
                <a16:creationId xmlns:a16="http://schemas.microsoft.com/office/drawing/2014/main" id="{6DB40760-FC63-A3AE-F848-462BDF685B03}"/>
              </a:ext>
            </a:extLst>
          </p:cNvPr>
          <p:cNvSpPr txBox="1"/>
          <p:nvPr/>
        </p:nvSpPr>
        <p:spPr>
          <a:xfrm>
            <a:off x="2167581" y="4632195"/>
            <a:ext cx="4108888" cy="184666"/>
          </a:xfrm>
          <a:prstGeom prst="rect">
            <a:avLst/>
          </a:prstGeom>
          <a:noFill/>
        </p:spPr>
        <p:txBody>
          <a:bodyPr wrap="square" lIns="0" tIns="0" rIns="0" bIns="0" rtlCol="0">
            <a:spAutoFit/>
          </a:bodyPr>
          <a:lstStyle/>
          <a:p>
            <a:pPr algn="ctr"/>
            <a:r>
              <a:rPr lang="en-GB" sz="1200" b="1" dirty="0">
                <a:latin typeface="Arial" panose="020B0604020202020204" pitchFamily="34" charset="0"/>
                <a:ea typeface="Aileron" charset="0"/>
                <a:cs typeface="Arial" panose="020B0604020202020204" pitchFamily="34" charset="0"/>
              </a:rPr>
              <a:t>Months since randomisation</a:t>
            </a:r>
          </a:p>
        </p:txBody>
      </p:sp>
      <p:graphicFrame>
        <p:nvGraphicFramePr>
          <p:cNvPr id="246" name="Table 245">
            <a:extLst>
              <a:ext uri="{FF2B5EF4-FFF2-40B4-BE49-F238E27FC236}">
                <a16:creationId xmlns:a16="http://schemas.microsoft.com/office/drawing/2014/main" id="{20CF0B85-C81A-DBC8-85D2-6A6791DD760E}"/>
              </a:ext>
            </a:extLst>
          </p:cNvPr>
          <p:cNvGraphicFramePr>
            <a:graphicFrameLocks noGrp="1"/>
          </p:cNvGraphicFramePr>
          <p:nvPr>
            <p:extLst>
              <p:ext uri="{D42A27DB-BD31-4B8C-83A1-F6EECF244321}">
                <p14:modId xmlns:p14="http://schemas.microsoft.com/office/powerpoint/2010/main" val="698101354"/>
              </p:ext>
            </p:extLst>
          </p:nvPr>
        </p:nvGraphicFramePr>
        <p:xfrm>
          <a:off x="1029930" y="4972860"/>
          <a:ext cx="6121148" cy="304800"/>
        </p:xfrm>
        <a:graphic>
          <a:graphicData uri="http://schemas.openxmlformats.org/drawingml/2006/table">
            <a:tbl>
              <a:tblPr firstRow="1" bandRow="1">
                <a:tableStyleId>{5C22544A-7EE6-4342-B048-85BDC9FD1C3A}</a:tableStyleId>
              </a:tblPr>
              <a:tblGrid>
                <a:gridCol w="278234">
                  <a:extLst>
                    <a:ext uri="{9D8B030D-6E8A-4147-A177-3AD203B41FA5}">
                      <a16:colId xmlns:a16="http://schemas.microsoft.com/office/drawing/2014/main" val="3665930376"/>
                    </a:ext>
                  </a:extLst>
                </a:gridCol>
                <a:gridCol w="278234">
                  <a:extLst>
                    <a:ext uri="{9D8B030D-6E8A-4147-A177-3AD203B41FA5}">
                      <a16:colId xmlns:a16="http://schemas.microsoft.com/office/drawing/2014/main" val="486913625"/>
                    </a:ext>
                  </a:extLst>
                </a:gridCol>
                <a:gridCol w="278234">
                  <a:extLst>
                    <a:ext uri="{9D8B030D-6E8A-4147-A177-3AD203B41FA5}">
                      <a16:colId xmlns:a16="http://schemas.microsoft.com/office/drawing/2014/main" val="1095323839"/>
                    </a:ext>
                  </a:extLst>
                </a:gridCol>
                <a:gridCol w="278234">
                  <a:extLst>
                    <a:ext uri="{9D8B030D-6E8A-4147-A177-3AD203B41FA5}">
                      <a16:colId xmlns:a16="http://schemas.microsoft.com/office/drawing/2014/main" val="1614613805"/>
                    </a:ext>
                  </a:extLst>
                </a:gridCol>
                <a:gridCol w="278234">
                  <a:extLst>
                    <a:ext uri="{9D8B030D-6E8A-4147-A177-3AD203B41FA5}">
                      <a16:colId xmlns:a16="http://schemas.microsoft.com/office/drawing/2014/main" val="3827274647"/>
                    </a:ext>
                  </a:extLst>
                </a:gridCol>
                <a:gridCol w="278234">
                  <a:extLst>
                    <a:ext uri="{9D8B030D-6E8A-4147-A177-3AD203B41FA5}">
                      <a16:colId xmlns:a16="http://schemas.microsoft.com/office/drawing/2014/main" val="611146861"/>
                    </a:ext>
                  </a:extLst>
                </a:gridCol>
                <a:gridCol w="278234">
                  <a:extLst>
                    <a:ext uri="{9D8B030D-6E8A-4147-A177-3AD203B41FA5}">
                      <a16:colId xmlns:a16="http://schemas.microsoft.com/office/drawing/2014/main" val="681846125"/>
                    </a:ext>
                  </a:extLst>
                </a:gridCol>
                <a:gridCol w="278234">
                  <a:extLst>
                    <a:ext uri="{9D8B030D-6E8A-4147-A177-3AD203B41FA5}">
                      <a16:colId xmlns:a16="http://schemas.microsoft.com/office/drawing/2014/main" val="1141914124"/>
                    </a:ext>
                  </a:extLst>
                </a:gridCol>
                <a:gridCol w="278234">
                  <a:extLst>
                    <a:ext uri="{9D8B030D-6E8A-4147-A177-3AD203B41FA5}">
                      <a16:colId xmlns:a16="http://schemas.microsoft.com/office/drawing/2014/main" val="1042183613"/>
                    </a:ext>
                  </a:extLst>
                </a:gridCol>
                <a:gridCol w="278234">
                  <a:extLst>
                    <a:ext uri="{9D8B030D-6E8A-4147-A177-3AD203B41FA5}">
                      <a16:colId xmlns:a16="http://schemas.microsoft.com/office/drawing/2014/main" val="2941096839"/>
                    </a:ext>
                  </a:extLst>
                </a:gridCol>
                <a:gridCol w="278234">
                  <a:extLst>
                    <a:ext uri="{9D8B030D-6E8A-4147-A177-3AD203B41FA5}">
                      <a16:colId xmlns:a16="http://schemas.microsoft.com/office/drawing/2014/main" val="2569071981"/>
                    </a:ext>
                  </a:extLst>
                </a:gridCol>
                <a:gridCol w="278234">
                  <a:extLst>
                    <a:ext uri="{9D8B030D-6E8A-4147-A177-3AD203B41FA5}">
                      <a16:colId xmlns:a16="http://schemas.microsoft.com/office/drawing/2014/main" val="4181099251"/>
                    </a:ext>
                  </a:extLst>
                </a:gridCol>
                <a:gridCol w="278234">
                  <a:extLst>
                    <a:ext uri="{9D8B030D-6E8A-4147-A177-3AD203B41FA5}">
                      <a16:colId xmlns:a16="http://schemas.microsoft.com/office/drawing/2014/main" val="575074476"/>
                    </a:ext>
                  </a:extLst>
                </a:gridCol>
                <a:gridCol w="278234">
                  <a:extLst>
                    <a:ext uri="{9D8B030D-6E8A-4147-A177-3AD203B41FA5}">
                      <a16:colId xmlns:a16="http://schemas.microsoft.com/office/drawing/2014/main" val="835239392"/>
                    </a:ext>
                  </a:extLst>
                </a:gridCol>
                <a:gridCol w="278234">
                  <a:extLst>
                    <a:ext uri="{9D8B030D-6E8A-4147-A177-3AD203B41FA5}">
                      <a16:colId xmlns:a16="http://schemas.microsoft.com/office/drawing/2014/main" val="3036945005"/>
                    </a:ext>
                  </a:extLst>
                </a:gridCol>
                <a:gridCol w="278234">
                  <a:extLst>
                    <a:ext uri="{9D8B030D-6E8A-4147-A177-3AD203B41FA5}">
                      <a16:colId xmlns:a16="http://schemas.microsoft.com/office/drawing/2014/main" val="2370830656"/>
                    </a:ext>
                  </a:extLst>
                </a:gridCol>
                <a:gridCol w="278234">
                  <a:extLst>
                    <a:ext uri="{9D8B030D-6E8A-4147-A177-3AD203B41FA5}">
                      <a16:colId xmlns:a16="http://schemas.microsoft.com/office/drawing/2014/main" val="3933122968"/>
                    </a:ext>
                  </a:extLst>
                </a:gridCol>
                <a:gridCol w="278234">
                  <a:extLst>
                    <a:ext uri="{9D8B030D-6E8A-4147-A177-3AD203B41FA5}">
                      <a16:colId xmlns:a16="http://schemas.microsoft.com/office/drawing/2014/main" val="540694095"/>
                    </a:ext>
                  </a:extLst>
                </a:gridCol>
                <a:gridCol w="278234">
                  <a:extLst>
                    <a:ext uri="{9D8B030D-6E8A-4147-A177-3AD203B41FA5}">
                      <a16:colId xmlns:a16="http://schemas.microsoft.com/office/drawing/2014/main" val="2793611217"/>
                    </a:ext>
                  </a:extLst>
                </a:gridCol>
                <a:gridCol w="278234">
                  <a:extLst>
                    <a:ext uri="{9D8B030D-6E8A-4147-A177-3AD203B41FA5}">
                      <a16:colId xmlns:a16="http://schemas.microsoft.com/office/drawing/2014/main" val="431116221"/>
                    </a:ext>
                  </a:extLst>
                </a:gridCol>
                <a:gridCol w="278234">
                  <a:extLst>
                    <a:ext uri="{9D8B030D-6E8A-4147-A177-3AD203B41FA5}">
                      <a16:colId xmlns:a16="http://schemas.microsoft.com/office/drawing/2014/main" val="3971847008"/>
                    </a:ext>
                  </a:extLst>
                </a:gridCol>
                <a:gridCol w="278234">
                  <a:extLst>
                    <a:ext uri="{9D8B030D-6E8A-4147-A177-3AD203B41FA5}">
                      <a16:colId xmlns:a16="http://schemas.microsoft.com/office/drawing/2014/main" val="2585460343"/>
                    </a:ext>
                  </a:extLst>
                </a:gridCol>
              </a:tblGrid>
              <a:tr h="0">
                <a:tc>
                  <a:txBody>
                    <a:bodyPr/>
                    <a:lstStyle/>
                    <a:p>
                      <a:pPr algn="ctr"/>
                      <a:r>
                        <a:rPr lang="en-GB" sz="1000" b="0" dirty="0">
                          <a:solidFill>
                            <a:schemeClr val="tx1"/>
                          </a:solidFill>
                          <a:latin typeface="Arial" panose="020B0604020202020204" pitchFamily="34" charset="0"/>
                          <a:cs typeface="Arial" panose="020B0604020202020204" pitchFamily="34" charset="0"/>
                        </a:rPr>
                        <a:t>256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239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188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176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145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143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106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100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67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63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43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31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28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21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ctr"/>
                      <a:r>
                        <a:rPr lang="en-GB" sz="1000" b="0" dirty="0">
                          <a:solidFill>
                            <a:schemeClr val="tx1"/>
                          </a:solidFill>
                          <a:latin typeface="Arial" panose="020B0604020202020204" pitchFamily="34" charset="0"/>
                          <a:cs typeface="Arial" panose="020B0604020202020204" pitchFamily="34" charset="0"/>
                        </a:rPr>
                        <a:t>131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123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73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67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38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35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20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bl>
          </a:graphicData>
        </a:graphic>
      </p:graphicFrame>
      <p:graphicFrame>
        <p:nvGraphicFramePr>
          <p:cNvPr id="247" name="Table 246">
            <a:extLst>
              <a:ext uri="{FF2B5EF4-FFF2-40B4-BE49-F238E27FC236}">
                <a16:creationId xmlns:a16="http://schemas.microsoft.com/office/drawing/2014/main" id="{C5653E9C-261F-7A41-7EEF-428094E585C1}"/>
              </a:ext>
            </a:extLst>
          </p:cNvPr>
          <p:cNvGraphicFramePr>
            <a:graphicFrameLocks noGrp="1"/>
          </p:cNvGraphicFramePr>
          <p:nvPr>
            <p:extLst>
              <p:ext uri="{D42A27DB-BD31-4B8C-83A1-F6EECF244321}">
                <p14:modId xmlns:p14="http://schemas.microsoft.com/office/powerpoint/2010/main" val="1333766630"/>
              </p:ext>
            </p:extLst>
          </p:nvPr>
        </p:nvGraphicFramePr>
        <p:xfrm>
          <a:off x="187308" y="4820460"/>
          <a:ext cx="796124" cy="457200"/>
        </p:xfrm>
        <a:graphic>
          <a:graphicData uri="http://schemas.openxmlformats.org/drawingml/2006/table">
            <a:tbl>
              <a:tblPr firstRow="1" bandRow="1">
                <a:tableStyleId>{5C22544A-7EE6-4342-B048-85BDC9FD1C3A}</a:tableStyleId>
              </a:tblPr>
              <a:tblGrid>
                <a:gridCol w="796124">
                  <a:extLst>
                    <a:ext uri="{9D8B030D-6E8A-4147-A177-3AD203B41FA5}">
                      <a16:colId xmlns:a16="http://schemas.microsoft.com/office/drawing/2014/main" val="3665930376"/>
                    </a:ext>
                  </a:extLst>
                </a:gridCol>
              </a:tblGrid>
              <a:tr h="0">
                <a:tc>
                  <a:txBody>
                    <a:bodyPr/>
                    <a:lstStyle/>
                    <a:p>
                      <a:pPr algn="r"/>
                      <a:r>
                        <a:rPr lang="en-GB" sz="1000" b="1" dirty="0">
                          <a:solidFill>
                            <a:schemeClr val="tx1"/>
                          </a:solidFill>
                          <a:latin typeface="Arial" panose="020B0604020202020204" pitchFamily="34" charset="0"/>
                          <a:cs typeface="Arial" panose="020B0604020202020204" pitchFamily="34" charset="0"/>
                        </a:rPr>
                        <a:t>No. at risk</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r"/>
                      <a:r>
                        <a:rPr lang="en-GB" sz="1000" b="1" dirty="0">
                          <a:solidFill>
                            <a:schemeClr val="tx2"/>
                          </a:solidFill>
                          <a:latin typeface="Arial" panose="020B0604020202020204" pitchFamily="34" charset="0"/>
                          <a:cs typeface="Arial" panose="020B0604020202020204" pitchFamily="34" charset="0"/>
                        </a:rPr>
                        <a:t>Olaparib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r h="0">
                <a:tc>
                  <a:txBody>
                    <a:bodyPr/>
                    <a:lstStyle/>
                    <a:p>
                      <a:pPr algn="r"/>
                      <a:r>
                        <a:rPr lang="en-GB" sz="1000" b="1" dirty="0">
                          <a:solidFill>
                            <a:schemeClr val="accent1"/>
                          </a:solidFill>
                          <a:latin typeface="Arial" panose="020B0604020202020204" pitchFamily="34" charset="0"/>
                          <a:cs typeface="Arial" panose="020B0604020202020204" pitchFamily="34" charset="0"/>
                        </a:rPr>
                        <a:t>Control</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602734"/>
                  </a:ext>
                </a:extLst>
              </a:tr>
            </a:tbl>
          </a:graphicData>
        </a:graphic>
      </p:graphicFrame>
      <p:sp>
        <p:nvSpPr>
          <p:cNvPr id="248" name="TextBox 247">
            <a:extLst>
              <a:ext uri="{FF2B5EF4-FFF2-40B4-BE49-F238E27FC236}">
                <a16:creationId xmlns:a16="http://schemas.microsoft.com/office/drawing/2014/main" id="{2D621C17-EFF9-1C37-F92D-6EC0C6468F1F}"/>
              </a:ext>
            </a:extLst>
          </p:cNvPr>
          <p:cNvSpPr txBox="1"/>
          <p:nvPr/>
        </p:nvSpPr>
        <p:spPr>
          <a:xfrm flipH="1">
            <a:off x="6352842" y="3954810"/>
            <a:ext cx="633373" cy="153888"/>
          </a:xfrm>
          <a:prstGeom prst="rect">
            <a:avLst/>
          </a:prstGeom>
          <a:noFill/>
        </p:spPr>
        <p:txBody>
          <a:bodyPr wrap="square" lIns="0" tIns="0" rIns="0" bIns="0" rtlCol="0">
            <a:spAutoFit/>
          </a:bodyPr>
          <a:lstStyle/>
          <a:p>
            <a:pPr algn="r"/>
            <a:r>
              <a:rPr lang="en-GB" sz="1000" b="1" dirty="0">
                <a:solidFill>
                  <a:schemeClr val="accent1"/>
                </a:solidFill>
                <a:latin typeface="Arial" panose="020B0604020202020204" pitchFamily="34" charset="0"/>
                <a:ea typeface="Aileron" charset="0"/>
                <a:cs typeface="Arial" panose="020B0604020202020204" pitchFamily="34" charset="0"/>
              </a:rPr>
              <a:t>Placebo</a:t>
            </a:r>
          </a:p>
        </p:txBody>
      </p:sp>
      <p:graphicFrame>
        <p:nvGraphicFramePr>
          <p:cNvPr id="249" name="Table 10">
            <a:extLst>
              <a:ext uri="{FF2B5EF4-FFF2-40B4-BE49-F238E27FC236}">
                <a16:creationId xmlns:a16="http://schemas.microsoft.com/office/drawing/2014/main" id="{161A88C0-808C-BD75-E366-AB8C4D5AFEC0}"/>
              </a:ext>
            </a:extLst>
          </p:cNvPr>
          <p:cNvGraphicFramePr>
            <a:graphicFrameLocks noGrp="1"/>
          </p:cNvGraphicFramePr>
          <p:nvPr>
            <p:extLst>
              <p:ext uri="{D42A27DB-BD31-4B8C-83A1-F6EECF244321}">
                <p14:modId xmlns:p14="http://schemas.microsoft.com/office/powerpoint/2010/main" val="1466726241"/>
              </p:ext>
            </p:extLst>
          </p:nvPr>
        </p:nvGraphicFramePr>
        <p:xfrm>
          <a:off x="3601095" y="1145887"/>
          <a:ext cx="3194099" cy="1036320"/>
        </p:xfrm>
        <a:graphic>
          <a:graphicData uri="http://schemas.openxmlformats.org/drawingml/2006/table">
            <a:tbl>
              <a:tblPr firstRow="1" bandRow="1">
                <a:tableStyleId>{5C22544A-7EE6-4342-B048-85BDC9FD1C3A}</a:tableStyleId>
              </a:tblPr>
              <a:tblGrid>
                <a:gridCol w="1400921">
                  <a:extLst>
                    <a:ext uri="{9D8B030D-6E8A-4147-A177-3AD203B41FA5}">
                      <a16:colId xmlns:a16="http://schemas.microsoft.com/office/drawing/2014/main" val="256280186"/>
                    </a:ext>
                  </a:extLst>
                </a:gridCol>
                <a:gridCol w="896589">
                  <a:extLst>
                    <a:ext uri="{9D8B030D-6E8A-4147-A177-3AD203B41FA5}">
                      <a16:colId xmlns:a16="http://schemas.microsoft.com/office/drawing/2014/main" val="2660757379"/>
                    </a:ext>
                  </a:extLst>
                </a:gridCol>
                <a:gridCol w="896589">
                  <a:extLst>
                    <a:ext uri="{9D8B030D-6E8A-4147-A177-3AD203B41FA5}">
                      <a16:colId xmlns:a16="http://schemas.microsoft.com/office/drawing/2014/main" val="351983716"/>
                    </a:ext>
                  </a:extLst>
                </a:gridCol>
              </a:tblGrid>
              <a:tr h="153528">
                <a:tc>
                  <a:txBody>
                    <a:bodyPr/>
                    <a:lstStyle/>
                    <a:p>
                      <a:endParaRPr lang="en-GB" sz="1000" dirty="0">
                        <a:solidFill>
                          <a:schemeClr val="bg1"/>
                        </a:solidFill>
                        <a:latin typeface="Arial" panose="020B0604020202020204" pitchFamily="34" charset="0"/>
                        <a:cs typeface="Arial" panose="020B0604020202020204" pitchFamily="34" charset="0"/>
                      </a:endParaRPr>
                    </a:p>
                  </a:txBody>
                  <a:tcPr anchor="b">
                    <a:noFill/>
                  </a:tcPr>
                </a:tc>
                <a:tc>
                  <a:txBody>
                    <a:bodyPr/>
                    <a:lstStyle/>
                    <a:p>
                      <a:pPr algn="ctr"/>
                      <a:r>
                        <a:rPr lang="en-US" sz="1000" dirty="0">
                          <a:latin typeface="Arial" panose="020B0604020202020204" pitchFamily="34" charset="0"/>
                          <a:cs typeface="Arial" panose="020B0604020202020204" pitchFamily="34" charset="0"/>
                        </a:rPr>
                        <a:t>Olaparib</a:t>
                      </a:r>
                      <a:endParaRPr lang="en-GB" sz="1000" dirty="0">
                        <a:solidFill>
                          <a:schemeClr val="bg1"/>
                        </a:solidFill>
                        <a:latin typeface="Arial" panose="020B0604020202020204" pitchFamily="34" charset="0"/>
                        <a:cs typeface="Arial" panose="020B0604020202020204" pitchFamily="34" charset="0"/>
                      </a:endParaRPr>
                    </a:p>
                  </a:txBody>
                  <a:tcPr marT="0" anchor="ctr">
                    <a:solidFill>
                      <a:schemeClr val="tx2"/>
                    </a:solidFill>
                  </a:tcPr>
                </a:tc>
                <a:tc>
                  <a:txBody>
                    <a:bodyPr/>
                    <a:lstStyle/>
                    <a:p>
                      <a:pPr algn="ctr"/>
                      <a:r>
                        <a:rPr lang="en-US" sz="1000" dirty="0">
                          <a:latin typeface="Arial" panose="020B0604020202020204" pitchFamily="34" charset="0"/>
                          <a:cs typeface="Arial" panose="020B0604020202020204" pitchFamily="34" charset="0"/>
                        </a:rPr>
                        <a:t>Placebo</a:t>
                      </a:r>
                      <a:endParaRPr lang="en-GB" sz="1000" dirty="0">
                        <a:solidFill>
                          <a:schemeClr val="bg1"/>
                        </a:solidFill>
                        <a:latin typeface="Arial" panose="020B0604020202020204" pitchFamily="34" charset="0"/>
                        <a:cs typeface="Arial" panose="020B0604020202020204" pitchFamily="34" charset="0"/>
                      </a:endParaRPr>
                    </a:p>
                  </a:txBody>
                  <a:tcPr marT="0" anchor="ctr"/>
                </a:tc>
                <a:extLst>
                  <a:ext uri="{0D108BD9-81ED-4DB2-BD59-A6C34878D82A}">
                    <a16:rowId xmlns:a16="http://schemas.microsoft.com/office/drawing/2014/main" val="2534889841"/>
                  </a:ext>
                </a:extLst>
              </a:tr>
              <a:tr h="249483">
                <a:tc>
                  <a:txBody>
                    <a:bodyPr/>
                    <a:lstStyle/>
                    <a:p>
                      <a:r>
                        <a:rPr lang="en-US" sz="1000" b="1" dirty="0">
                          <a:latin typeface="Arial" panose="020B0604020202020204" pitchFamily="34" charset="0"/>
                          <a:cs typeface="Arial" panose="020B0604020202020204" pitchFamily="34" charset="0"/>
                        </a:rPr>
                        <a:t>Median </a:t>
                      </a:r>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(months)</a:t>
                      </a:r>
                      <a:endParaRPr lang="en-US" sz="1000" b="1" dirty="0">
                        <a:solidFill>
                          <a:schemeClr val="tx1"/>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1000" dirty="0">
                          <a:latin typeface="Arial" panose="020B0604020202020204" pitchFamily="34" charset="0"/>
                          <a:cs typeface="Arial" panose="020B0604020202020204" pitchFamily="34" charset="0"/>
                        </a:rPr>
                        <a:t>5.8</a:t>
                      </a:r>
                      <a:endParaRPr lang="en-GB" sz="1000" b="1" dirty="0">
                        <a:solidFill>
                          <a:schemeClr val="tx1"/>
                        </a:solidFill>
                        <a:latin typeface="Arial" panose="020B0604020202020204" pitchFamily="34" charset="0"/>
                        <a:cs typeface="Arial" panose="020B0604020202020204" pitchFamily="34" charset="0"/>
                      </a:endParaRPr>
                    </a:p>
                  </a:txBody>
                  <a:tcPr anchor="ctr">
                    <a:solidFill>
                      <a:schemeClr val="bg1"/>
                    </a:solidFill>
                  </a:tcPr>
                </a:tc>
                <a:tc>
                  <a:txBody>
                    <a:bodyPr/>
                    <a:lstStyle/>
                    <a:p>
                      <a:pPr algn="ctr"/>
                      <a:r>
                        <a:rPr lang="en-GB" sz="1000" b="0" dirty="0">
                          <a:solidFill>
                            <a:schemeClr val="tx1"/>
                          </a:solidFill>
                          <a:latin typeface="Arial" panose="020B0604020202020204" pitchFamily="34" charset="0"/>
                          <a:cs typeface="Arial" panose="020B0604020202020204" pitchFamily="34" charset="0"/>
                        </a:rPr>
                        <a:t>3.5</a:t>
                      </a:r>
                    </a:p>
                  </a:txBody>
                  <a:tcPr anchor="ctr">
                    <a:solidFill>
                      <a:schemeClr val="bg1"/>
                    </a:solidFill>
                  </a:tcPr>
                </a:tc>
                <a:extLst>
                  <a:ext uri="{0D108BD9-81ED-4DB2-BD59-A6C34878D82A}">
                    <a16:rowId xmlns:a16="http://schemas.microsoft.com/office/drawing/2014/main" val="2283592731"/>
                  </a:ext>
                </a:extLst>
              </a:tr>
              <a:tr h="249483">
                <a:tc>
                  <a:txBody>
                    <a:bodyPr/>
                    <a:lstStyle/>
                    <a:p>
                      <a:r>
                        <a:rPr lang="en-US" sz="1000" b="1" dirty="0">
                          <a:latin typeface="Arial" panose="020B0604020202020204" pitchFamily="34" charset="0"/>
                          <a:cs typeface="Arial" panose="020B0604020202020204" pitchFamily="34" charset="0"/>
                        </a:rPr>
                        <a:t>HR for progression </a:t>
                      </a:r>
                      <a:br>
                        <a:rPr lang="en-US" sz="10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or death (95% CI)</a:t>
                      </a:r>
                      <a:endParaRPr lang="en-US" sz="1000" b="1" dirty="0">
                        <a:solidFill>
                          <a:schemeClr val="tx1"/>
                        </a:solidFill>
                        <a:latin typeface="Arial" panose="020B0604020202020204" pitchFamily="34" charset="0"/>
                        <a:cs typeface="Arial" panose="020B0604020202020204" pitchFamily="34" charset="0"/>
                      </a:endParaRPr>
                    </a:p>
                  </a:txBody>
                  <a:tcPr anchor="ctr">
                    <a:solidFill>
                      <a:schemeClr val="bg1"/>
                    </a:solidFill>
                  </a:tcPr>
                </a:tc>
                <a:tc gridSpan="2">
                  <a:txBody>
                    <a:bodyPr/>
                    <a:lstStyle/>
                    <a:p>
                      <a:pPr algn="ctr"/>
                      <a:r>
                        <a:rPr lang="en-US" sz="1000" dirty="0">
                          <a:latin typeface="Arial" panose="020B0604020202020204" pitchFamily="34" charset="0"/>
                          <a:cs typeface="Arial" panose="020B0604020202020204" pitchFamily="34" charset="0"/>
                        </a:rPr>
                        <a:t>0.49 (0.38-0.63); </a:t>
                      </a:r>
                    </a:p>
                    <a:p>
                      <a:pPr algn="ctr"/>
                      <a:r>
                        <a:rPr lang="en-US" sz="1000" dirty="0">
                          <a:latin typeface="Arial" panose="020B0604020202020204" pitchFamily="34" charset="0"/>
                          <a:cs typeface="Arial" panose="020B0604020202020204" pitchFamily="34" charset="0"/>
                        </a:rPr>
                        <a:t>p&lt;0.001</a:t>
                      </a:r>
                      <a:endParaRPr lang="en-GB" sz="1000" b="1" dirty="0">
                        <a:solidFill>
                          <a:schemeClr val="tx1"/>
                        </a:solidFill>
                        <a:latin typeface="Arial" panose="020B0604020202020204" pitchFamily="34" charset="0"/>
                        <a:cs typeface="Arial" panose="020B0604020202020204" pitchFamily="34" charset="0"/>
                      </a:endParaRPr>
                    </a:p>
                  </a:txBody>
                  <a:tcPr anchor="ct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sp>
        <p:nvSpPr>
          <p:cNvPr id="3" name="TextBox 2">
            <a:extLst>
              <a:ext uri="{FF2B5EF4-FFF2-40B4-BE49-F238E27FC236}">
                <a16:creationId xmlns:a16="http://schemas.microsoft.com/office/drawing/2014/main" id="{45038DBA-0656-14E3-B65B-E28B1D904D10}"/>
              </a:ext>
            </a:extLst>
          </p:cNvPr>
          <p:cNvSpPr txBox="1"/>
          <p:nvPr/>
        </p:nvSpPr>
        <p:spPr>
          <a:xfrm>
            <a:off x="871314" y="991958"/>
            <a:ext cx="4392000" cy="184666"/>
          </a:xfrm>
          <a:prstGeom prst="rect">
            <a:avLst/>
          </a:prstGeom>
          <a:noFill/>
        </p:spPr>
        <p:txBody>
          <a:bodyPr wrap="square" lIns="0" tIns="0" rIns="0" bIns="0" rtlCol="0">
            <a:spAutoFit/>
          </a:bodyPr>
          <a:lstStyle/>
          <a:p>
            <a:r>
              <a:rPr lang="en-GB" sz="1200" b="1" dirty="0">
                <a:effectLst/>
                <a:latin typeface="Arial" panose="020B0604020202020204" pitchFamily="34" charset="0"/>
                <a:cs typeface="Arial" panose="020B0604020202020204" pitchFamily="34" charset="0"/>
              </a:rPr>
              <a:t>Overall</a:t>
            </a:r>
            <a:r>
              <a:rPr lang="en-GB" sz="1200" b="1" baseline="30000" dirty="0">
                <a:effectLst/>
                <a:latin typeface="Arial" panose="020B0604020202020204" pitchFamily="34" charset="0"/>
                <a:cs typeface="Arial" panose="020B0604020202020204" pitchFamily="34" charset="0"/>
              </a:rPr>
              <a:t>1,a</a:t>
            </a:r>
          </a:p>
        </p:txBody>
      </p:sp>
    </p:spTree>
    <p:extLst>
      <p:ext uri="{BB962C8B-B14F-4D97-AF65-F5344CB8AC3E}">
        <p14:creationId xmlns:p14="http://schemas.microsoft.com/office/powerpoint/2010/main" val="4020711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34538DC2-2E04-42A8-B7D8-8FC09E74F8D7}"/>
              </a:ext>
            </a:extLst>
          </p:cNvPr>
          <p:cNvSpPr>
            <a:spLocks noGrp="1" noChangeArrowheads="1"/>
          </p:cNvSpPr>
          <p:nvPr>
            <p:ph type="title"/>
          </p:nvPr>
        </p:nvSpPr>
        <p:spPr/>
        <p:txBody>
          <a:bodyPr>
            <a:normAutofit/>
          </a:bodyPr>
          <a:lstStyle/>
          <a:p>
            <a:r>
              <a:rPr lang="en-GB" altLang="en-US" noProof="0" dirty="0"/>
              <a:t>TRITON2: </a:t>
            </a:r>
            <a:r>
              <a:rPr lang="en-GB" noProof="0" dirty="0"/>
              <a:t>Post NHA and Chemo Rucaparib Monotherapy in </a:t>
            </a:r>
            <a:r>
              <a:rPr lang="en-GB" cap="none" noProof="0" dirty="0"/>
              <a:t>m</a:t>
            </a:r>
            <a:r>
              <a:rPr lang="en-GB" noProof="0" dirty="0"/>
              <a:t>CRPC with </a:t>
            </a:r>
            <a:r>
              <a:rPr lang="en-GB" i="1" noProof="0" dirty="0"/>
              <a:t>brca1</a:t>
            </a:r>
            <a:r>
              <a:rPr lang="en-GB" noProof="0" dirty="0"/>
              <a:t> or </a:t>
            </a:r>
            <a:r>
              <a:rPr lang="en-GB" i="1" noProof="0" dirty="0"/>
              <a:t>brca2 </a:t>
            </a:r>
            <a:r>
              <a:rPr lang="en-GB" noProof="0" dirty="0"/>
              <a:t>alterations</a:t>
            </a:r>
            <a:endParaRPr lang="en-GB" altLang="en-US" noProof="0" dirty="0"/>
          </a:p>
        </p:txBody>
      </p:sp>
      <p:sp>
        <p:nvSpPr>
          <p:cNvPr id="127" name="Content Placeholder 126">
            <a:extLst>
              <a:ext uri="{FF2B5EF4-FFF2-40B4-BE49-F238E27FC236}">
                <a16:creationId xmlns:a16="http://schemas.microsoft.com/office/drawing/2014/main" id="{567475EF-14B4-0D7A-4903-A7C46C762081}"/>
              </a:ext>
            </a:extLst>
          </p:cNvPr>
          <p:cNvSpPr>
            <a:spLocks noGrp="1"/>
          </p:cNvSpPr>
          <p:nvPr>
            <p:ph sz="quarter" idx="15"/>
          </p:nvPr>
        </p:nvSpPr>
        <p:spPr>
          <a:xfrm>
            <a:off x="620183" y="6243330"/>
            <a:ext cx="10495631" cy="365125"/>
          </a:xfrm>
        </p:spPr>
        <p:txBody>
          <a:bodyPr/>
          <a:lstStyle/>
          <a:p>
            <a:r>
              <a:rPr lang="en-GB" noProof="0" dirty="0">
                <a:solidFill>
                  <a:schemeClr val="tx2"/>
                </a:solidFill>
              </a:rPr>
              <a:t>BRCA1/2, breast cancer gene 1/2; chemo, chemotherapy; CI, confidence interval; IRR, independent radiology review; mCRPC, metastatic castration resistant prostate cancer; NHA, new hormonal agent; PSA, prostate-specific antigen, rPFS, radiographic progression-free survival</a:t>
            </a:r>
          </a:p>
          <a:p>
            <a:r>
              <a:rPr lang="en-GB" altLang="en-US" noProof="0" dirty="0">
                <a:solidFill>
                  <a:schemeClr val="tx2"/>
                </a:solidFill>
              </a:rPr>
              <a:t>Adapted from: Abida W, et al. J Clin Oncol. 2020;38:3763-72 </a:t>
            </a:r>
          </a:p>
        </p:txBody>
      </p:sp>
      <p:sp>
        <p:nvSpPr>
          <p:cNvPr id="28" name="Slide Number Placeholder 27">
            <a:extLst>
              <a:ext uri="{FF2B5EF4-FFF2-40B4-BE49-F238E27FC236}">
                <a16:creationId xmlns:a16="http://schemas.microsoft.com/office/drawing/2014/main" id="{511F2051-9DF6-C447-955C-41C3AC43EE4D}"/>
              </a:ext>
            </a:extLst>
          </p:cNvPr>
          <p:cNvSpPr>
            <a:spLocks noGrp="1"/>
          </p:cNvSpPr>
          <p:nvPr>
            <p:ph type="sldNum" sz="quarter" idx="4"/>
          </p:nvPr>
        </p:nvSpPr>
        <p:spPr/>
        <p:txBody>
          <a:bodyPr/>
          <a:lstStyle/>
          <a:p>
            <a:pPr lvl="0"/>
            <a:fld id="{FCE43C0F-8A7B-3A4B-9DB5-B3472E36E833}" type="slidenum">
              <a:rPr lang="en-GB" smtClean="0"/>
              <a:pPr lvl="0"/>
              <a:t>84</a:t>
            </a:fld>
            <a:endParaRPr lang="en-GB" dirty="0"/>
          </a:p>
        </p:txBody>
      </p:sp>
      <p:sp>
        <p:nvSpPr>
          <p:cNvPr id="8" name="TextBox 7">
            <a:extLst>
              <a:ext uri="{FF2B5EF4-FFF2-40B4-BE49-F238E27FC236}">
                <a16:creationId xmlns:a16="http://schemas.microsoft.com/office/drawing/2014/main" id="{2B73E192-A51C-435C-BF35-AB6AD6800E85}"/>
              </a:ext>
            </a:extLst>
          </p:cNvPr>
          <p:cNvSpPr txBox="1"/>
          <p:nvPr/>
        </p:nvSpPr>
        <p:spPr>
          <a:xfrm>
            <a:off x="6414683" y="1951478"/>
            <a:ext cx="5009910" cy="584775"/>
          </a:xfrm>
          <a:prstGeom prst="rect">
            <a:avLst/>
          </a:prstGeom>
          <a:noFill/>
        </p:spPr>
        <p:txBody>
          <a:bodyPr wrap="square" l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dirty="0">
                <a:solidFill>
                  <a:schemeClr val="accent1"/>
                </a:solidFill>
                <a:latin typeface="Arial" panose="020B0604020202020204" pitchFamily="34" charset="0"/>
                <a:cs typeface="Arial" panose="020B0604020202020204" pitchFamily="34" charset="0"/>
              </a:rPr>
              <a:t>Best change from baseline in PSA in the overall efficacy population</a:t>
            </a:r>
          </a:p>
        </p:txBody>
      </p:sp>
      <p:pic>
        <p:nvPicPr>
          <p:cNvPr id="21529" name="Picture 21528">
            <a:extLst>
              <a:ext uri="{FF2B5EF4-FFF2-40B4-BE49-F238E27FC236}">
                <a16:creationId xmlns:a16="http://schemas.microsoft.com/office/drawing/2014/main" id="{7E2BFDA9-DAE8-3C20-6A32-D9CEDDBDC694}"/>
              </a:ext>
            </a:extLst>
          </p:cNvPr>
          <p:cNvPicPr>
            <a:picLocks noChangeAspect="1"/>
          </p:cNvPicPr>
          <p:nvPr/>
        </p:nvPicPr>
        <p:blipFill rotWithShape="1">
          <a:blip r:embed="rId2"/>
          <a:srcRect t="20799" r="49532" b="-1"/>
          <a:stretch/>
        </p:blipFill>
        <p:spPr>
          <a:xfrm>
            <a:off x="892557" y="3014550"/>
            <a:ext cx="4430221" cy="2321129"/>
          </a:xfrm>
          <a:prstGeom prst="rect">
            <a:avLst/>
          </a:prstGeom>
        </p:spPr>
      </p:pic>
      <p:pic>
        <p:nvPicPr>
          <p:cNvPr id="21531" name="Picture 21530">
            <a:extLst>
              <a:ext uri="{FF2B5EF4-FFF2-40B4-BE49-F238E27FC236}">
                <a16:creationId xmlns:a16="http://schemas.microsoft.com/office/drawing/2014/main" id="{D66BD9AA-00B3-5EBE-9F70-CDFAA59AC30D}"/>
              </a:ext>
            </a:extLst>
          </p:cNvPr>
          <p:cNvPicPr>
            <a:picLocks noChangeAspect="1"/>
          </p:cNvPicPr>
          <p:nvPr/>
        </p:nvPicPr>
        <p:blipFill rotWithShape="1">
          <a:blip r:embed="rId2"/>
          <a:srcRect l="50468" t="20799" b="-1"/>
          <a:stretch/>
        </p:blipFill>
        <p:spPr>
          <a:xfrm>
            <a:off x="6414682" y="3032866"/>
            <a:ext cx="4348118" cy="2321129"/>
          </a:xfrm>
          <a:prstGeom prst="rect">
            <a:avLst/>
          </a:prstGeom>
        </p:spPr>
      </p:pic>
      <p:sp>
        <p:nvSpPr>
          <p:cNvPr id="21533" name="TextBox 21532">
            <a:extLst>
              <a:ext uri="{FF2B5EF4-FFF2-40B4-BE49-F238E27FC236}">
                <a16:creationId xmlns:a16="http://schemas.microsoft.com/office/drawing/2014/main" id="{327A2FDD-A9AE-9988-E88D-36242F71DC94}"/>
              </a:ext>
            </a:extLst>
          </p:cNvPr>
          <p:cNvSpPr txBox="1"/>
          <p:nvPr/>
        </p:nvSpPr>
        <p:spPr>
          <a:xfrm>
            <a:off x="996731" y="3090578"/>
            <a:ext cx="64944" cy="152349"/>
          </a:xfrm>
          <a:prstGeom prst="rect">
            <a:avLst/>
          </a:prstGeom>
          <a:noFill/>
        </p:spPr>
        <p:txBody>
          <a:bodyPr wrap="square" lIns="0" tIns="0" rIns="0" bIns="0" rtlCol="0">
            <a:spAutoFit/>
          </a:bodyPr>
          <a:lstStyle/>
          <a:p>
            <a:pPr algn="ctr">
              <a:lnSpc>
                <a:spcPct val="90000"/>
              </a:lnSpc>
            </a:pPr>
            <a:r>
              <a:rPr lang="en-GB" sz="1100" b="1" dirty="0">
                <a:solidFill>
                  <a:srgbClr val="505050"/>
                </a:solidFill>
                <a:latin typeface="Arial" panose="020B0604020202020204" pitchFamily="34" charset="0"/>
                <a:ea typeface="Aileron" charset="0"/>
                <a:cs typeface="Arial" panose="020B0604020202020204" pitchFamily="34" charset="0"/>
              </a:rPr>
              <a:t>A</a:t>
            </a:r>
          </a:p>
        </p:txBody>
      </p:sp>
      <p:sp>
        <p:nvSpPr>
          <p:cNvPr id="21535" name="TextBox 21534">
            <a:extLst>
              <a:ext uri="{FF2B5EF4-FFF2-40B4-BE49-F238E27FC236}">
                <a16:creationId xmlns:a16="http://schemas.microsoft.com/office/drawing/2014/main" id="{B5CCB5D7-EB79-85E5-25B0-4E4CD5ECC3D5}"/>
              </a:ext>
            </a:extLst>
          </p:cNvPr>
          <p:cNvSpPr txBox="1"/>
          <p:nvPr/>
        </p:nvSpPr>
        <p:spPr>
          <a:xfrm>
            <a:off x="6443833" y="3093011"/>
            <a:ext cx="112852" cy="152349"/>
          </a:xfrm>
          <a:prstGeom prst="rect">
            <a:avLst/>
          </a:prstGeom>
          <a:noFill/>
        </p:spPr>
        <p:txBody>
          <a:bodyPr wrap="square" lIns="0" tIns="0" rIns="0" bIns="0" rtlCol="0">
            <a:spAutoFit/>
          </a:bodyPr>
          <a:lstStyle/>
          <a:p>
            <a:pPr algn="ctr">
              <a:lnSpc>
                <a:spcPct val="90000"/>
              </a:lnSpc>
            </a:pPr>
            <a:r>
              <a:rPr lang="en-GB" sz="1100" b="1" dirty="0">
                <a:solidFill>
                  <a:srgbClr val="505050"/>
                </a:solidFill>
                <a:latin typeface="Arial" panose="020B0604020202020204" pitchFamily="34" charset="0"/>
                <a:ea typeface="Aileron" charset="0"/>
                <a:cs typeface="Arial" panose="020B0604020202020204" pitchFamily="34" charset="0"/>
              </a:rPr>
              <a:t>B</a:t>
            </a:r>
          </a:p>
        </p:txBody>
      </p:sp>
      <p:sp>
        <p:nvSpPr>
          <p:cNvPr id="17" name="TextBox 16">
            <a:extLst>
              <a:ext uri="{FF2B5EF4-FFF2-40B4-BE49-F238E27FC236}">
                <a16:creationId xmlns:a16="http://schemas.microsoft.com/office/drawing/2014/main" id="{6FD8FC26-EA16-565A-89AC-F5AB7FFC2F3C}"/>
              </a:ext>
            </a:extLst>
          </p:cNvPr>
          <p:cNvSpPr txBox="1"/>
          <p:nvPr/>
        </p:nvSpPr>
        <p:spPr>
          <a:xfrm>
            <a:off x="695400" y="1906742"/>
            <a:ext cx="4824536" cy="584775"/>
          </a:xfrm>
          <a:prstGeom prst="rect">
            <a:avLst/>
          </a:prstGeom>
          <a:noFill/>
        </p:spPr>
        <p:txBody>
          <a:bodyPr wrap="square">
            <a:spAutoFit/>
          </a:bodyPr>
          <a:lstStyle/>
          <a:p>
            <a:r>
              <a:rPr kumimoji="0" lang="en-GB" sz="1600" b="1" i="0" u="none" strike="noStrike" kern="1200" cap="none" spc="0" normalizeH="0" baseline="0" dirty="0">
                <a:ln>
                  <a:noFill/>
                </a:ln>
                <a:solidFill>
                  <a:schemeClr val="accent1"/>
                </a:solidFill>
                <a:effectLst/>
                <a:uLnTx/>
                <a:uFillTx/>
                <a:latin typeface="Arial" panose="020B0604020202020204" pitchFamily="34" charset="0"/>
                <a:ea typeface="+mn-ea"/>
                <a:cs typeface="Arial" panose="020B0604020202020204" pitchFamily="34" charset="0"/>
              </a:rPr>
              <a:t>Best change from baseline in sum of target lesion(s) in the IRR-evaluable population </a:t>
            </a:r>
            <a:endParaRPr lang="en-GB" sz="1600" b="1" dirty="0">
              <a:solidFill>
                <a:schemeClr val="accent1"/>
              </a:solidFill>
            </a:endParaRPr>
          </a:p>
        </p:txBody>
      </p:sp>
    </p:spTree>
    <p:extLst>
      <p:ext uri="{BB962C8B-B14F-4D97-AF65-F5344CB8AC3E}">
        <p14:creationId xmlns:p14="http://schemas.microsoft.com/office/powerpoint/2010/main" val="287570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 name="Graphic 263">
            <a:extLst>
              <a:ext uri="{FF2B5EF4-FFF2-40B4-BE49-F238E27FC236}">
                <a16:creationId xmlns:a16="http://schemas.microsoft.com/office/drawing/2014/main" id="{41ED1D31-C3B3-02E7-9171-CCE70565FB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09538" y="1423976"/>
            <a:ext cx="4706874" cy="4032885"/>
          </a:xfrm>
          <a:prstGeom prst="rect">
            <a:avLst/>
          </a:prstGeom>
        </p:spPr>
      </p:pic>
      <p:sp>
        <p:nvSpPr>
          <p:cNvPr id="261" name="Rectangle 260">
            <a:extLst>
              <a:ext uri="{FF2B5EF4-FFF2-40B4-BE49-F238E27FC236}">
                <a16:creationId xmlns:a16="http://schemas.microsoft.com/office/drawing/2014/main" id="{998C83EF-519C-A0D7-2F1F-F4AF194E5A23}"/>
              </a:ext>
            </a:extLst>
          </p:cNvPr>
          <p:cNvSpPr/>
          <p:nvPr/>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8C18B1-CFF9-0781-5455-B6B257CD17FA}"/>
              </a:ext>
            </a:extLst>
          </p:cNvPr>
          <p:cNvSpPr>
            <a:spLocks noGrp="1"/>
          </p:cNvSpPr>
          <p:nvPr>
            <p:ph type="title"/>
          </p:nvPr>
        </p:nvSpPr>
        <p:spPr>
          <a:xfrm>
            <a:off x="619201" y="259200"/>
            <a:ext cx="10963199" cy="864000"/>
          </a:xfrm>
        </p:spPr>
        <p:txBody>
          <a:bodyPr>
            <a:noAutofit/>
          </a:bodyPr>
          <a:lstStyle/>
          <a:p>
            <a:r>
              <a:rPr lang="en-GB" dirty="0"/>
              <a:t>TRITON3 Study: Rucaparib vs Physician’s Choice in Patients with </a:t>
            </a:r>
            <a:r>
              <a:rPr lang="en-GB" i="1" dirty="0"/>
              <a:t>BRCA1/2</a:t>
            </a:r>
            <a:r>
              <a:rPr lang="en-GB" dirty="0"/>
              <a:t> or </a:t>
            </a:r>
            <a:r>
              <a:rPr lang="en-GB" i="1" dirty="0"/>
              <a:t>ATM</a:t>
            </a:r>
            <a:r>
              <a:rPr lang="en-GB" dirty="0"/>
              <a:t> Alterations</a:t>
            </a:r>
          </a:p>
        </p:txBody>
      </p:sp>
      <p:sp>
        <p:nvSpPr>
          <p:cNvPr id="10" name="Slide Number Placeholder 9">
            <a:extLst>
              <a:ext uri="{FF2B5EF4-FFF2-40B4-BE49-F238E27FC236}">
                <a16:creationId xmlns:a16="http://schemas.microsoft.com/office/drawing/2014/main" id="{CE1A3355-85E1-3A52-243A-CA36DCA4DB32}"/>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85</a:t>
            </a:fld>
            <a:endParaRPr lang="en-GB" dirty="0"/>
          </a:p>
        </p:txBody>
      </p:sp>
      <p:sp>
        <p:nvSpPr>
          <p:cNvPr id="272" name="Content Placeholder 271">
            <a:extLst>
              <a:ext uri="{FF2B5EF4-FFF2-40B4-BE49-F238E27FC236}">
                <a16:creationId xmlns:a16="http://schemas.microsoft.com/office/drawing/2014/main" id="{7B1ECF88-7F00-EFDC-C4FB-21C7CC879539}"/>
              </a:ext>
            </a:extLst>
          </p:cNvPr>
          <p:cNvSpPr>
            <a:spLocks noGrp="1"/>
          </p:cNvSpPr>
          <p:nvPr>
            <p:ph sz="quarter" idx="15"/>
          </p:nvPr>
        </p:nvSpPr>
        <p:spPr/>
        <p:txBody>
          <a:bodyPr anchor="b"/>
          <a:lstStyle/>
          <a:p>
            <a:r>
              <a:rPr lang="en-GB" sz="1100" dirty="0">
                <a:solidFill>
                  <a:schemeClr val="tx2"/>
                </a:solidFill>
              </a:rPr>
              <a:t>ARPI, androgen receptor pathway inhibitor;  </a:t>
            </a:r>
            <a:r>
              <a:rPr lang="en-GB" sz="1100" i="1" dirty="0">
                <a:solidFill>
                  <a:schemeClr val="tx2"/>
                </a:solidFill>
              </a:rPr>
              <a:t>ATM</a:t>
            </a:r>
            <a:r>
              <a:rPr lang="en-GB" sz="1100" dirty="0">
                <a:solidFill>
                  <a:schemeClr val="tx2"/>
                </a:solidFill>
              </a:rPr>
              <a:t>, ataxia telangiectasia mutated; BRCA(1/2), breast cancer gene (1/2); CI, confidence interval; HR, hazard ratio; PFS, progression-free survival</a:t>
            </a:r>
          </a:p>
          <a:p>
            <a:r>
              <a:rPr lang="en-GB" sz="1100" dirty="0">
                <a:solidFill>
                  <a:schemeClr val="tx2"/>
                </a:solidFill>
              </a:rPr>
              <a:t>Fizazi K, et al. N Engl J Med. 2023;388(8):719-732 (including supplementary appendix)</a:t>
            </a:r>
          </a:p>
        </p:txBody>
      </p:sp>
      <p:graphicFrame>
        <p:nvGraphicFramePr>
          <p:cNvPr id="16" name="Table 15">
            <a:extLst>
              <a:ext uri="{FF2B5EF4-FFF2-40B4-BE49-F238E27FC236}">
                <a16:creationId xmlns:a16="http://schemas.microsoft.com/office/drawing/2014/main" id="{3C2096DE-D080-BE1E-829A-EB96577D7F90}"/>
              </a:ext>
            </a:extLst>
          </p:cNvPr>
          <p:cNvGraphicFramePr>
            <a:graphicFrameLocks noGrp="1"/>
          </p:cNvGraphicFramePr>
          <p:nvPr>
            <p:extLst>
              <p:ext uri="{D42A27DB-BD31-4B8C-83A1-F6EECF244321}">
                <p14:modId xmlns:p14="http://schemas.microsoft.com/office/powerpoint/2010/main" val="3430446257"/>
              </p:ext>
            </p:extLst>
          </p:nvPr>
        </p:nvGraphicFramePr>
        <p:xfrm>
          <a:off x="165068" y="5605616"/>
          <a:ext cx="796124" cy="487680"/>
        </p:xfrm>
        <a:graphic>
          <a:graphicData uri="http://schemas.openxmlformats.org/drawingml/2006/table">
            <a:tbl>
              <a:tblPr firstRow="1" bandRow="1">
                <a:tableStyleId>{5C22544A-7EE6-4342-B048-85BDC9FD1C3A}</a:tableStyleId>
              </a:tblPr>
              <a:tblGrid>
                <a:gridCol w="796124">
                  <a:extLst>
                    <a:ext uri="{9D8B030D-6E8A-4147-A177-3AD203B41FA5}">
                      <a16:colId xmlns:a16="http://schemas.microsoft.com/office/drawing/2014/main" val="3665930376"/>
                    </a:ext>
                  </a:extLst>
                </a:gridCol>
              </a:tblGrid>
              <a:tr h="0">
                <a:tc>
                  <a:txBody>
                    <a:bodyPr/>
                    <a:lstStyle/>
                    <a:p>
                      <a:pPr algn="r"/>
                      <a:r>
                        <a:rPr lang="en-GB" sz="800" b="1" spc="-40" baseline="0" dirty="0">
                          <a:solidFill>
                            <a:schemeClr val="tx1"/>
                          </a:solidFill>
                          <a:latin typeface="Arial" panose="020B0604020202020204" pitchFamily="34" charset="0"/>
                          <a:cs typeface="Arial" panose="020B0604020202020204" pitchFamily="34" charset="0"/>
                        </a:rPr>
                        <a:t>No. at risk </a:t>
                      </a:r>
                      <a:br>
                        <a:rPr lang="en-GB" sz="800" b="1" spc="-40" baseline="0" dirty="0">
                          <a:solidFill>
                            <a:schemeClr val="tx1"/>
                          </a:solidFill>
                          <a:latin typeface="Arial" panose="020B0604020202020204" pitchFamily="34" charset="0"/>
                          <a:cs typeface="Arial" panose="020B0604020202020204" pitchFamily="34" charset="0"/>
                        </a:rPr>
                      </a:br>
                      <a:r>
                        <a:rPr lang="en-GB" sz="800" b="1" spc="-40" baseline="0" dirty="0">
                          <a:solidFill>
                            <a:schemeClr val="tx1"/>
                          </a:solidFill>
                          <a:latin typeface="Arial" panose="020B0604020202020204" pitchFamily="34" charset="0"/>
                          <a:cs typeface="Arial" panose="020B0604020202020204" pitchFamily="34" charset="0"/>
                        </a:rPr>
                        <a:t>(no. of events)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r"/>
                      <a:r>
                        <a:rPr lang="en-GB" sz="800" b="1" spc="-40" baseline="0" dirty="0">
                          <a:solidFill>
                            <a:schemeClr val="tx2"/>
                          </a:solidFill>
                          <a:latin typeface="Arial" panose="020B0604020202020204" pitchFamily="34" charset="0"/>
                          <a:cs typeface="Arial" panose="020B0604020202020204" pitchFamily="34" charset="0"/>
                        </a:rPr>
                        <a:t>Rucaparib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r h="0">
                <a:tc>
                  <a:txBody>
                    <a:bodyPr/>
                    <a:lstStyle/>
                    <a:p>
                      <a:pPr algn="r"/>
                      <a:r>
                        <a:rPr lang="en-GB" sz="800" b="1" spc="-40" baseline="0" dirty="0">
                          <a:solidFill>
                            <a:schemeClr val="accent1"/>
                          </a:solidFill>
                          <a:latin typeface="Arial" panose="020B0604020202020204" pitchFamily="34" charset="0"/>
                          <a:cs typeface="Arial" panose="020B0604020202020204" pitchFamily="34" charset="0"/>
                        </a:rPr>
                        <a:t>2</a:t>
                      </a:r>
                      <a:r>
                        <a:rPr lang="en-GB" sz="800" b="1" spc="-40" baseline="30000" dirty="0">
                          <a:solidFill>
                            <a:schemeClr val="accent1"/>
                          </a:solidFill>
                          <a:latin typeface="Arial" panose="020B0604020202020204" pitchFamily="34" charset="0"/>
                          <a:cs typeface="Arial" panose="020B0604020202020204" pitchFamily="34" charset="0"/>
                        </a:rPr>
                        <a:t>nd</a:t>
                      </a:r>
                      <a:r>
                        <a:rPr lang="en-GB" sz="800" b="1" spc="-40" baseline="0" dirty="0">
                          <a:solidFill>
                            <a:schemeClr val="accent1"/>
                          </a:solidFill>
                          <a:latin typeface="Arial" panose="020B0604020202020204" pitchFamily="34" charset="0"/>
                          <a:cs typeface="Arial" panose="020B0604020202020204" pitchFamily="34" charset="0"/>
                        </a:rPr>
                        <a:t>-gen ARPI</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602734"/>
                  </a:ext>
                </a:extLst>
              </a:tr>
            </a:tbl>
          </a:graphicData>
        </a:graphic>
      </p:graphicFrame>
      <p:graphicFrame>
        <p:nvGraphicFramePr>
          <p:cNvPr id="17" name="Table 16">
            <a:extLst>
              <a:ext uri="{FF2B5EF4-FFF2-40B4-BE49-F238E27FC236}">
                <a16:creationId xmlns:a16="http://schemas.microsoft.com/office/drawing/2014/main" id="{E2385AC9-9ABA-AAC4-FE53-6DD5E95E75EC}"/>
              </a:ext>
            </a:extLst>
          </p:cNvPr>
          <p:cNvGraphicFramePr>
            <a:graphicFrameLocks noGrp="1"/>
          </p:cNvGraphicFramePr>
          <p:nvPr>
            <p:extLst>
              <p:ext uri="{D42A27DB-BD31-4B8C-83A1-F6EECF244321}">
                <p14:modId xmlns:p14="http://schemas.microsoft.com/office/powerpoint/2010/main" val="3705061589"/>
              </p:ext>
            </p:extLst>
          </p:nvPr>
        </p:nvGraphicFramePr>
        <p:xfrm>
          <a:off x="1016128" y="5879936"/>
          <a:ext cx="4962704" cy="213360"/>
        </p:xfrm>
        <a:graphic>
          <a:graphicData uri="http://schemas.openxmlformats.org/drawingml/2006/table">
            <a:tbl>
              <a:tblPr firstRow="1" bandRow="1">
                <a:tableStyleId>{5C22544A-7EE6-4342-B048-85BDC9FD1C3A}</a:tableStyleId>
              </a:tblPr>
              <a:tblGrid>
                <a:gridCol w="310169">
                  <a:extLst>
                    <a:ext uri="{9D8B030D-6E8A-4147-A177-3AD203B41FA5}">
                      <a16:colId xmlns:a16="http://schemas.microsoft.com/office/drawing/2014/main" val="3665930376"/>
                    </a:ext>
                  </a:extLst>
                </a:gridCol>
                <a:gridCol w="310169">
                  <a:extLst>
                    <a:ext uri="{9D8B030D-6E8A-4147-A177-3AD203B41FA5}">
                      <a16:colId xmlns:a16="http://schemas.microsoft.com/office/drawing/2014/main" val="486913625"/>
                    </a:ext>
                  </a:extLst>
                </a:gridCol>
                <a:gridCol w="310169">
                  <a:extLst>
                    <a:ext uri="{9D8B030D-6E8A-4147-A177-3AD203B41FA5}">
                      <a16:colId xmlns:a16="http://schemas.microsoft.com/office/drawing/2014/main" val="1095323839"/>
                    </a:ext>
                  </a:extLst>
                </a:gridCol>
                <a:gridCol w="310169">
                  <a:extLst>
                    <a:ext uri="{9D8B030D-6E8A-4147-A177-3AD203B41FA5}">
                      <a16:colId xmlns:a16="http://schemas.microsoft.com/office/drawing/2014/main" val="1614613805"/>
                    </a:ext>
                  </a:extLst>
                </a:gridCol>
                <a:gridCol w="310169">
                  <a:extLst>
                    <a:ext uri="{9D8B030D-6E8A-4147-A177-3AD203B41FA5}">
                      <a16:colId xmlns:a16="http://schemas.microsoft.com/office/drawing/2014/main" val="3827274647"/>
                    </a:ext>
                  </a:extLst>
                </a:gridCol>
                <a:gridCol w="310169">
                  <a:extLst>
                    <a:ext uri="{9D8B030D-6E8A-4147-A177-3AD203B41FA5}">
                      <a16:colId xmlns:a16="http://schemas.microsoft.com/office/drawing/2014/main" val="611146861"/>
                    </a:ext>
                  </a:extLst>
                </a:gridCol>
                <a:gridCol w="310169">
                  <a:extLst>
                    <a:ext uri="{9D8B030D-6E8A-4147-A177-3AD203B41FA5}">
                      <a16:colId xmlns:a16="http://schemas.microsoft.com/office/drawing/2014/main" val="681846125"/>
                    </a:ext>
                  </a:extLst>
                </a:gridCol>
                <a:gridCol w="310169">
                  <a:extLst>
                    <a:ext uri="{9D8B030D-6E8A-4147-A177-3AD203B41FA5}">
                      <a16:colId xmlns:a16="http://schemas.microsoft.com/office/drawing/2014/main" val="1141914124"/>
                    </a:ext>
                  </a:extLst>
                </a:gridCol>
                <a:gridCol w="310169">
                  <a:extLst>
                    <a:ext uri="{9D8B030D-6E8A-4147-A177-3AD203B41FA5}">
                      <a16:colId xmlns:a16="http://schemas.microsoft.com/office/drawing/2014/main" val="1042183613"/>
                    </a:ext>
                  </a:extLst>
                </a:gridCol>
                <a:gridCol w="310169">
                  <a:extLst>
                    <a:ext uri="{9D8B030D-6E8A-4147-A177-3AD203B41FA5}">
                      <a16:colId xmlns:a16="http://schemas.microsoft.com/office/drawing/2014/main" val="2941096839"/>
                    </a:ext>
                  </a:extLst>
                </a:gridCol>
                <a:gridCol w="310169">
                  <a:extLst>
                    <a:ext uri="{9D8B030D-6E8A-4147-A177-3AD203B41FA5}">
                      <a16:colId xmlns:a16="http://schemas.microsoft.com/office/drawing/2014/main" val="2569071981"/>
                    </a:ext>
                  </a:extLst>
                </a:gridCol>
                <a:gridCol w="310169">
                  <a:extLst>
                    <a:ext uri="{9D8B030D-6E8A-4147-A177-3AD203B41FA5}">
                      <a16:colId xmlns:a16="http://schemas.microsoft.com/office/drawing/2014/main" val="4181099251"/>
                    </a:ext>
                  </a:extLst>
                </a:gridCol>
                <a:gridCol w="310169">
                  <a:extLst>
                    <a:ext uri="{9D8B030D-6E8A-4147-A177-3AD203B41FA5}">
                      <a16:colId xmlns:a16="http://schemas.microsoft.com/office/drawing/2014/main" val="575074476"/>
                    </a:ext>
                  </a:extLst>
                </a:gridCol>
                <a:gridCol w="310169">
                  <a:extLst>
                    <a:ext uri="{9D8B030D-6E8A-4147-A177-3AD203B41FA5}">
                      <a16:colId xmlns:a16="http://schemas.microsoft.com/office/drawing/2014/main" val="835239392"/>
                    </a:ext>
                  </a:extLst>
                </a:gridCol>
                <a:gridCol w="310169">
                  <a:extLst>
                    <a:ext uri="{9D8B030D-6E8A-4147-A177-3AD203B41FA5}">
                      <a16:colId xmlns:a16="http://schemas.microsoft.com/office/drawing/2014/main" val="3036945005"/>
                    </a:ext>
                  </a:extLst>
                </a:gridCol>
                <a:gridCol w="310169">
                  <a:extLst>
                    <a:ext uri="{9D8B030D-6E8A-4147-A177-3AD203B41FA5}">
                      <a16:colId xmlns:a16="http://schemas.microsoft.com/office/drawing/2014/main" val="2370830656"/>
                    </a:ext>
                  </a:extLst>
                </a:gridCol>
              </a:tblGrid>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201 (0)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169 (18)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124 (44)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83 (70)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55 (89)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41 (95)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27 (103)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16 (109)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13 (110)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10 (112)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7 (113)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 (113)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0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41 (0)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25 (11)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10 (24)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 (26)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 (28)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(28)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(28)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(28)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bl>
          </a:graphicData>
        </a:graphic>
      </p:graphicFrame>
      <p:sp>
        <p:nvSpPr>
          <p:cNvPr id="18" name="TextBox 17">
            <a:extLst>
              <a:ext uri="{FF2B5EF4-FFF2-40B4-BE49-F238E27FC236}">
                <a16:creationId xmlns:a16="http://schemas.microsoft.com/office/drawing/2014/main" id="{919A52F7-A480-D24B-429E-8AF6D8090929}"/>
              </a:ext>
            </a:extLst>
          </p:cNvPr>
          <p:cNvSpPr txBox="1"/>
          <p:nvPr/>
        </p:nvSpPr>
        <p:spPr>
          <a:xfrm>
            <a:off x="1448176" y="5663912"/>
            <a:ext cx="4108888"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Months</a:t>
            </a:r>
          </a:p>
        </p:txBody>
      </p:sp>
      <p:sp>
        <p:nvSpPr>
          <p:cNvPr id="19" name="TextBox 18">
            <a:extLst>
              <a:ext uri="{FF2B5EF4-FFF2-40B4-BE49-F238E27FC236}">
                <a16:creationId xmlns:a16="http://schemas.microsoft.com/office/drawing/2014/main" id="{0395323D-4C49-AA95-8E40-92E9A1C732D5}"/>
              </a:ext>
            </a:extLst>
          </p:cNvPr>
          <p:cNvSpPr txBox="1"/>
          <p:nvPr/>
        </p:nvSpPr>
        <p:spPr>
          <a:xfrm>
            <a:off x="1097437"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41" name="TextBox 40">
            <a:extLst>
              <a:ext uri="{FF2B5EF4-FFF2-40B4-BE49-F238E27FC236}">
                <a16:creationId xmlns:a16="http://schemas.microsoft.com/office/drawing/2014/main" id="{8B7C1F1C-5B26-4ECB-6141-D9F13383445A}"/>
              </a:ext>
            </a:extLst>
          </p:cNvPr>
          <p:cNvSpPr txBox="1"/>
          <p:nvPr/>
        </p:nvSpPr>
        <p:spPr>
          <a:xfrm rot="16200000">
            <a:off x="-238924" y="4598777"/>
            <a:ext cx="1853271" cy="2769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Percentage of patients with</a:t>
            </a:r>
            <a:br>
              <a:rPr lang="en-GB" sz="900" b="1" dirty="0">
                <a:latin typeface="Arial" panose="020B0604020202020204" pitchFamily="34" charset="0"/>
                <a:ea typeface="Aileron" charset="0"/>
                <a:cs typeface="Arial" panose="020B0604020202020204" pitchFamily="34" charset="0"/>
              </a:rPr>
            </a:br>
            <a:r>
              <a:rPr lang="en-GB" sz="900" b="1" dirty="0">
                <a:latin typeface="Arial" panose="020B0604020202020204" pitchFamily="34" charset="0"/>
                <a:ea typeface="Aileron" charset="0"/>
                <a:cs typeface="Arial" panose="020B0604020202020204" pitchFamily="34" charset="0"/>
              </a:rPr>
              <a:t>progression-free survival</a:t>
            </a:r>
          </a:p>
        </p:txBody>
      </p:sp>
      <p:sp>
        <p:nvSpPr>
          <p:cNvPr id="51" name="TextBox 50">
            <a:extLst>
              <a:ext uri="{FF2B5EF4-FFF2-40B4-BE49-F238E27FC236}">
                <a16:creationId xmlns:a16="http://schemas.microsoft.com/office/drawing/2014/main" id="{08A59849-718B-4540-35CE-903D27662EC3}"/>
              </a:ext>
            </a:extLst>
          </p:cNvPr>
          <p:cNvSpPr txBox="1"/>
          <p:nvPr/>
        </p:nvSpPr>
        <p:spPr>
          <a:xfrm>
            <a:off x="1006706" y="5366712"/>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52" name="TextBox 51">
            <a:extLst>
              <a:ext uri="{FF2B5EF4-FFF2-40B4-BE49-F238E27FC236}">
                <a16:creationId xmlns:a16="http://schemas.microsoft.com/office/drawing/2014/main" id="{1ED445C7-AB49-9172-A2E8-818D0453FEFF}"/>
              </a:ext>
            </a:extLst>
          </p:cNvPr>
          <p:cNvSpPr txBox="1"/>
          <p:nvPr/>
        </p:nvSpPr>
        <p:spPr>
          <a:xfrm>
            <a:off x="5174304" y="5063103"/>
            <a:ext cx="564257" cy="138499"/>
          </a:xfrm>
          <a:prstGeom prst="rect">
            <a:avLst/>
          </a:prstGeom>
          <a:noFill/>
        </p:spPr>
        <p:txBody>
          <a:bodyPr wrap="none" lIns="0" tIns="0" rIns="0" bIns="0" rtlCol="0">
            <a:spAutoFit/>
          </a:bodyPr>
          <a:lstStyle/>
          <a:p>
            <a:pPr algn="r"/>
            <a:r>
              <a:rPr lang="en-GB" sz="900" b="1" dirty="0">
                <a:solidFill>
                  <a:schemeClr val="tx2"/>
                </a:solidFill>
                <a:latin typeface="Arial" panose="020B0604020202020204" pitchFamily="34" charset="0"/>
                <a:ea typeface="Aileron" charset="0"/>
                <a:cs typeface="Arial" panose="020B0604020202020204" pitchFamily="34" charset="0"/>
              </a:rPr>
              <a:t>Rucaparib</a:t>
            </a:r>
          </a:p>
        </p:txBody>
      </p:sp>
      <p:sp>
        <p:nvSpPr>
          <p:cNvPr id="53" name="TextBox 52">
            <a:extLst>
              <a:ext uri="{FF2B5EF4-FFF2-40B4-BE49-F238E27FC236}">
                <a16:creationId xmlns:a16="http://schemas.microsoft.com/office/drawing/2014/main" id="{F68DA2E0-D704-BFBA-65D6-C4950DA8B09E}"/>
              </a:ext>
            </a:extLst>
          </p:cNvPr>
          <p:cNvSpPr txBox="1"/>
          <p:nvPr/>
        </p:nvSpPr>
        <p:spPr>
          <a:xfrm>
            <a:off x="1409164" y="5241563"/>
            <a:ext cx="1352934" cy="138499"/>
          </a:xfrm>
          <a:prstGeom prst="rect">
            <a:avLst/>
          </a:prstGeom>
          <a:noFill/>
        </p:spPr>
        <p:txBody>
          <a:bodyPr wrap="none" lIns="0" tIns="0" rIns="0" bIns="0" rtlCol="0">
            <a:spAutoFit/>
          </a:bodyPr>
          <a:lstStyle/>
          <a:p>
            <a:pPr algn="r"/>
            <a:r>
              <a:rPr lang="en-GB" sz="900" b="1" dirty="0">
                <a:solidFill>
                  <a:schemeClr val="accent1"/>
                </a:solidFill>
                <a:latin typeface="Arial" panose="020B0604020202020204" pitchFamily="34" charset="0"/>
                <a:ea typeface="Aileron" charset="0"/>
                <a:cs typeface="Arial" panose="020B0604020202020204" pitchFamily="34" charset="0"/>
              </a:rPr>
              <a:t>Second-generation ARPI</a:t>
            </a:r>
          </a:p>
        </p:txBody>
      </p:sp>
      <p:pic>
        <p:nvPicPr>
          <p:cNvPr id="57" name="Graphic 56">
            <a:extLst>
              <a:ext uri="{FF2B5EF4-FFF2-40B4-BE49-F238E27FC236}">
                <a16:creationId xmlns:a16="http://schemas.microsoft.com/office/drawing/2014/main" id="{31704429-B0CC-7F17-1F76-A0084851FF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140" y="1411552"/>
            <a:ext cx="5182228" cy="4050350"/>
          </a:xfrm>
          <a:prstGeom prst="rect">
            <a:avLst/>
          </a:prstGeom>
        </p:spPr>
      </p:pic>
      <p:sp>
        <p:nvSpPr>
          <p:cNvPr id="58" name="TextBox 57">
            <a:extLst>
              <a:ext uri="{FF2B5EF4-FFF2-40B4-BE49-F238E27FC236}">
                <a16:creationId xmlns:a16="http://schemas.microsoft.com/office/drawing/2014/main" id="{68FA6877-A9F4-8E10-C086-00842699AE40}"/>
              </a:ext>
            </a:extLst>
          </p:cNvPr>
          <p:cNvSpPr txBox="1"/>
          <p:nvPr/>
        </p:nvSpPr>
        <p:spPr>
          <a:xfrm>
            <a:off x="1421287"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a:t>
            </a:r>
          </a:p>
        </p:txBody>
      </p:sp>
      <p:sp>
        <p:nvSpPr>
          <p:cNvPr id="59" name="TextBox 58">
            <a:extLst>
              <a:ext uri="{FF2B5EF4-FFF2-40B4-BE49-F238E27FC236}">
                <a16:creationId xmlns:a16="http://schemas.microsoft.com/office/drawing/2014/main" id="{13A3D422-ADB9-93A8-2207-C2EC3CFF0084}"/>
              </a:ext>
            </a:extLst>
          </p:cNvPr>
          <p:cNvSpPr txBox="1"/>
          <p:nvPr/>
        </p:nvSpPr>
        <p:spPr>
          <a:xfrm>
            <a:off x="1729262"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60" name="TextBox 59">
            <a:extLst>
              <a:ext uri="{FF2B5EF4-FFF2-40B4-BE49-F238E27FC236}">
                <a16:creationId xmlns:a16="http://schemas.microsoft.com/office/drawing/2014/main" id="{341C2D5D-9524-A173-B84A-BEEBEE979595}"/>
              </a:ext>
            </a:extLst>
          </p:cNvPr>
          <p:cNvSpPr txBox="1"/>
          <p:nvPr/>
        </p:nvSpPr>
        <p:spPr>
          <a:xfrm>
            <a:off x="2040412"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9</a:t>
            </a:r>
          </a:p>
        </p:txBody>
      </p:sp>
      <p:sp>
        <p:nvSpPr>
          <p:cNvPr id="61" name="TextBox 60">
            <a:extLst>
              <a:ext uri="{FF2B5EF4-FFF2-40B4-BE49-F238E27FC236}">
                <a16:creationId xmlns:a16="http://schemas.microsoft.com/office/drawing/2014/main" id="{8E60450C-8649-F02A-3725-1AF02CE2C112}"/>
              </a:ext>
            </a:extLst>
          </p:cNvPr>
          <p:cNvSpPr txBox="1"/>
          <p:nvPr/>
        </p:nvSpPr>
        <p:spPr>
          <a:xfrm>
            <a:off x="2319533"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sp>
        <p:nvSpPr>
          <p:cNvPr id="62" name="TextBox 61">
            <a:extLst>
              <a:ext uri="{FF2B5EF4-FFF2-40B4-BE49-F238E27FC236}">
                <a16:creationId xmlns:a16="http://schemas.microsoft.com/office/drawing/2014/main" id="{A85504CD-BA6C-43F6-CB5D-C5D0AA7373A4}"/>
              </a:ext>
            </a:extLst>
          </p:cNvPr>
          <p:cNvSpPr txBox="1"/>
          <p:nvPr/>
        </p:nvSpPr>
        <p:spPr>
          <a:xfrm>
            <a:off x="2633858"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15</a:t>
            </a:r>
          </a:p>
        </p:txBody>
      </p:sp>
      <p:sp>
        <p:nvSpPr>
          <p:cNvPr id="63" name="TextBox 62">
            <a:extLst>
              <a:ext uri="{FF2B5EF4-FFF2-40B4-BE49-F238E27FC236}">
                <a16:creationId xmlns:a16="http://schemas.microsoft.com/office/drawing/2014/main" id="{7377BCAD-38BF-4480-05B2-177CEBD08B94}"/>
              </a:ext>
            </a:extLst>
          </p:cNvPr>
          <p:cNvSpPr txBox="1"/>
          <p:nvPr/>
        </p:nvSpPr>
        <p:spPr>
          <a:xfrm>
            <a:off x="2957708"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64" name="TextBox 63">
            <a:extLst>
              <a:ext uri="{FF2B5EF4-FFF2-40B4-BE49-F238E27FC236}">
                <a16:creationId xmlns:a16="http://schemas.microsoft.com/office/drawing/2014/main" id="{36D615F4-82F4-DB13-0D5A-24317FDF7662}"/>
              </a:ext>
            </a:extLst>
          </p:cNvPr>
          <p:cNvSpPr txBox="1"/>
          <p:nvPr/>
        </p:nvSpPr>
        <p:spPr>
          <a:xfrm>
            <a:off x="3259333"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21</a:t>
            </a:r>
          </a:p>
        </p:txBody>
      </p:sp>
      <p:sp>
        <p:nvSpPr>
          <p:cNvPr id="65" name="TextBox 64">
            <a:extLst>
              <a:ext uri="{FF2B5EF4-FFF2-40B4-BE49-F238E27FC236}">
                <a16:creationId xmlns:a16="http://schemas.microsoft.com/office/drawing/2014/main" id="{EDE65745-2527-94B7-E568-BDF191B30930}"/>
              </a:ext>
            </a:extLst>
          </p:cNvPr>
          <p:cNvSpPr txBox="1"/>
          <p:nvPr/>
        </p:nvSpPr>
        <p:spPr>
          <a:xfrm>
            <a:off x="3573658"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66" name="TextBox 65">
            <a:extLst>
              <a:ext uri="{FF2B5EF4-FFF2-40B4-BE49-F238E27FC236}">
                <a16:creationId xmlns:a16="http://schemas.microsoft.com/office/drawing/2014/main" id="{70C6E4BC-43BD-D78C-2AB6-63B273DDBE8D}"/>
              </a:ext>
            </a:extLst>
          </p:cNvPr>
          <p:cNvSpPr txBox="1"/>
          <p:nvPr/>
        </p:nvSpPr>
        <p:spPr>
          <a:xfrm>
            <a:off x="3884808"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27</a:t>
            </a:r>
          </a:p>
        </p:txBody>
      </p:sp>
      <p:sp>
        <p:nvSpPr>
          <p:cNvPr id="67" name="TextBox 66">
            <a:extLst>
              <a:ext uri="{FF2B5EF4-FFF2-40B4-BE49-F238E27FC236}">
                <a16:creationId xmlns:a16="http://schemas.microsoft.com/office/drawing/2014/main" id="{2E2D648E-459A-82E4-3B7D-6B5955E851D1}"/>
              </a:ext>
            </a:extLst>
          </p:cNvPr>
          <p:cNvSpPr txBox="1"/>
          <p:nvPr/>
        </p:nvSpPr>
        <p:spPr>
          <a:xfrm>
            <a:off x="5770758"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45</a:t>
            </a:r>
          </a:p>
        </p:txBody>
      </p:sp>
      <p:sp>
        <p:nvSpPr>
          <p:cNvPr id="68" name="TextBox 67">
            <a:extLst>
              <a:ext uri="{FF2B5EF4-FFF2-40B4-BE49-F238E27FC236}">
                <a16:creationId xmlns:a16="http://schemas.microsoft.com/office/drawing/2014/main" id="{DE646845-8131-7DE3-20D3-CA55C67248FD}"/>
              </a:ext>
            </a:extLst>
          </p:cNvPr>
          <p:cNvSpPr txBox="1"/>
          <p:nvPr/>
        </p:nvSpPr>
        <p:spPr>
          <a:xfrm>
            <a:off x="5456433"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42</a:t>
            </a:r>
          </a:p>
        </p:txBody>
      </p:sp>
      <p:sp>
        <p:nvSpPr>
          <p:cNvPr id="69" name="TextBox 68">
            <a:extLst>
              <a:ext uri="{FF2B5EF4-FFF2-40B4-BE49-F238E27FC236}">
                <a16:creationId xmlns:a16="http://schemas.microsoft.com/office/drawing/2014/main" id="{DBE7BEB9-4918-6CFD-AC6D-FCBE66CB3508}"/>
              </a:ext>
            </a:extLst>
          </p:cNvPr>
          <p:cNvSpPr txBox="1"/>
          <p:nvPr/>
        </p:nvSpPr>
        <p:spPr>
          <a:xfrm>
            <a:off x="5148458"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39</a:t>
            </a:r>
          </a:p>
        </p:txBody>
      </p:sp>
      <p:sp>
        <p:nvSpPr>
          <p:cNvPr id="70" name="TextBox 69">
            <a:extLst>
              <a:ext uri="{FF2B5EF4-FFF2-40B4-BE49-F238E27FC236}">
                <a16:creationId xmlns:a16="http://schemas.microsoft.com/office/drawing/2014/main" id="{924B583B-DE30-A358-B066-4FFE9C50332C}"/>
              </a:ext>
            </a:extLst>
          </p:cNvPr>
          <p:cNvSpPr txBox="1"/>
          <p:nvPr/>
        </p:nvSpPr>
        <p:spPr>
          <a:xfrm>
            <a:off x="4837308"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36</a:t>
            </a:r>
          </a:p>
        </p:txBody>
      </p:sp>
      <p:sp>
        <p:nvSpPr>
          <p:cNvPr id="71" name="TextBox 70">
            <a:extLst>
              <a:ext uri="{FF2B5EF4-FFF2-40B4-BE49-F238E27FC236}">
                <a16:creationId xmlns:a16="http://schemas.microsoft.com/office/drawing/2014/main" id="{5E0F6FE6-3A6A-0B88-CD3B-AF81E7533FF5}"/>
              </a:ext>
            </a:extLst>
          </p:cNvPr>
          <p:cNvSpPr txBox="1"/>
          <p:nvPr/>
        </p:nvSpPr>
        <p:spPr>
          <a:xfrm>
            <a:off x="4522983"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33</a:t>
            </a:r>
          </a:p>
        </p:txBody>
      </p:sp>
      <p:sp>
        <p:nvSpPr>
          <p:cNvPr id="72" name="TextBox 71">
            <a:extLst>
              <a:ext uri="{FF2B5EF4-FFF2-40B4-BE49-F238E27FC236}">
                <a16:creationId xmlns:a16="http://schemas.microsoft.com/office/drawing/2014/main" id="{0369E1BE-A091-30B3-56E6-E407135E5D56}"/>
              </a:ext>
            </a:extLst>
          </p:cNvPr>
          <p:cNvSpPr txBox="1"/>
          <p:nvPr/>
        </p:nvSpPr>
        <p:spPr>
          <a:xfrm>
            <a:off x="4205483"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73" name="TextBox 72">
            <a:extLst>
              <a:ext uri="{FF2B5EF4-FFF2-40B4-BE49-F238E27FC236}">
                <a16:creationId xmlns:a16="http://schemas.microsoft.com/office/drawing/2014/main" id="{CB08D891-C738-FD83-2FB2-FF786D1E3415}"/>
              </a:ext>
            </a:extLst>
          </p:cNvPr>
          <p:cNvSpPr txBox="1"/>
          <p:nvPr/>
        </p:nvSpPr>
        <p:spPr>
          <a:xfrm>
            <a:off x="891290" y="3944312"/>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sp>
        <p:nvSpPr>
          <p:cNvPr id="74" name="TextBox 73">
            <a:extLst>
              <a:ext uri="{FF2B5EF4-FFF2-40B4-BE49-F238E27FC236}">
                <a16:creationId xmlns:a16="http://schemas.microsoft.com/office/drawing/2014/main" id="{9EE99DEC-B605-213C-E098-A58CCE7AB34B}"/>
              </a:ext>
            </a:extLst>
          </p:cNvPr>
          <p:cNvSpPr txBox="1"/>
          <p:nvPr/>
        </p:nvSpPr>
        <p:spPr>
          <a:xfrm>
            <a:off x="948998" y="408655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90</a:t>
            </a:r>
          </a:p>
        </p:txBody>
      </p:sp>
      <p:sp>
        <p:nvSpPr>
          <p:cNvPr id="75" name="TextBox 74">
            <a:extLst>
              <a:ext uri="{FF2B5EF4-FFF2-40B4-BE49-F238E27FC236}">
                <a16:creationId xmlns:a16="http://schemas.microsoft.com/office/drawing/2014/main" id="{014042F4-3A19-3768-3501-3FA11CD7171A}"/>
              </a:ext>
            </a:extLst>
          </p:cNvPr>
          <p:cNvSpPr txBox="1"/>
          <p:nvPr/>
        </p:nvSpPr>
        <p:spPr>
          <a:xfrm>
            <a:off x="948998" y="422879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sp>
        <p:nvSpPr>
          <p:cNvPr id="76" name="TextBox 75">
            <a:extLst>
              <a:ext uri="{FF2B5EF4-FFF2-40B4-BE49-F238E27FC236}">
                <a16:creationId xmlns:a16="http://schemas.microsoft.com/office/drawing/2014/main" id="{F98F022D-3973-0B35-32E9-38D94C96E6BA}"/>
              </a:ext>
            </a:extLst>
          </p:cNvPr>
          <p:cNvSpPr txBox="1"/>
          <p:nvPr/>
        </p:nvSpPr>
        <p:spPr>
          <a:xfrm>
            <a:off x="948998" y="437103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70</a:t>
            </a:r>
          </a:p>
        </p:txBody>
      </p:sp>
      <p:sp>
        <p:nvSpPr>
          <p:cNvPr id="77" name="TextBox 76">
            <a:extLst>
              <a:ext uri="{FF2B5EF4-FFF2-40B4-BE49-F238E27FC236}">
                <a16:creationId xmlns:a16="http://schemas.microsoft.com/office/drawing/2014/main" id="{72F8D78D-1A00-CA56-88B5-4CC3922082E7}"/>
              </a:ext>
            </a:extLst>
          </p:cNvPr>
          <p:cNvSpPr txBox="1"/>
          <p:nvPr/>
        </p:nvSpPr>
        <p:spPr>
          <a:xfrm>
            <a:off x="948998" y="451327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sp>
        <p:nvSpPr>
          <p:cNvPr id="78" name="TextBox 77">
            <a:extLst>
              <a:ext uri="{FF2B5EF4-FFF2-40B4-BE49-F238E27FC236}">
                <a16:creationId xmlns:a16="http://schemas.microsoft.com/office/drawing/2014/main" id="{C567C9BF-237B-95EE-9379-40CCCC5A6935}"/>
              </a:ext>
            </a:extLst>
          </p:cNvPr>
          <p:cNvSpPr txBox="1"/>
          <p:nvPr/>
        </p:nvSpPr>
        <p:spPr>
          <a:xfrm>
            <a:off x="948998" y="465551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79" name="TextBox 78">
            <a:extLst>
              <a:ext uri="{FF2B5EF4-FFF2-40B4-BE49-F238E27FC236}">
                <a16:creationId xmlns:a16="http://schemas.microsoft.com/office/drawing/2014/main" id="{CD959844-01BA-582D-7B7A-C6E83BE835EC}"/>
              </a:ext>
            </a:extLst>
          </p:cNvPr>
          <p:cNvSpPr txBox="1"/>
          <p:nvPr/>
        </p:nvSpPr>
        <p:spPr>
          <a:xfrm>
            <a:off x="948998" y="479775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80" name="TextBox 79">
            <a:extLst>
              <a:ext uri="{FF2B5EF4-FFF2-40B4-BE49-F238E27FC236}">
                <a16:creationId xmlns:a16="http://schemas.microsoft.com/office/drawing/2014/main" id="{47031ED3-4AB7-67B9-A0A2-927650A33672}"/>
              </a:ext>
            </a:extLst>
          </p:cNvPr>
          <p:cNvSpPr txBox="1"/>
          <p:nvPr/>
        </p:nvSpPr>
        <p:spPr>
          <a:xfrm>
            <a:off x="948998" y="493999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a:t>
            </a:r>
          </a:p>
        </p:txBody>
      </p:sp>
      <p:sp>
        <p:nvSpPr>
          <p:cNvPr id="81" name="TextBox 80">
            <a:extLst>
              <a:ext uri="{FF2B5EF4-FFF2-40B4-BE49-F238E27FC236}">
                <a16:creationId xmlns:a16="http://schemas.microsoft.com/office/drawing/2014/main" id="{D01AB393-5D50-8FEC-48F0-E44585C82FCB}"/>
              </a:ext>
            </a:extLst>
          </p:cNvPr>
          <p:cNvSpPr txBox="1"/>
          <p:nvPr/>
        </p:nvSpPr>
        <p:spPr>
          <a:xfrm>
            <a:off x="948998" y="508223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82" name="TextBox 81">
            <a:extLst>
              <a:ext uri="{FF2B5EF4-FFF2-40B4-BE49-F238E27FC236}">
                <a16:creationId xmlns:a16="http://schemas.microsoft.com/office/drawing/2014/main" id="{39C7F479-1C54-4124-1390-7B95868675FF}"/>
              </a:ext>
            </a:extLst>
          </p:cNvPr>
          <p:cNvSpPr txBox="1"/>
          <p:nvPr/>
        </p:nvSpPr>
        <p:spPr>
          <a:xfrm>
            <a:off x="948998" y="522447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graphicFrame>
        <p:nvGraphicFramePr>
          <p:cNvPr id="83" name="Table 82">
            <a:extLst>
              <a:ext uri="{FF2B5EF4-FFF2-40B4-BE49-F238E27FC236}">
                <a16:creationId xmlns:a16="http://schemas.microsoft.com/office/drawing/2014/main" id="{1306EAA6-A313-D155-60EA-8F8E3E3A0A87}"/>
              </a:ext>
            </a:extLst>
          </p:cNvPr>
          <p:cNvGraphicFramePr>
            <a:graphicFrameLocks noGrp="1"/>
          </p:cNvGraphicFramePr>
          <p:nvPr>
            <p:extLst>
              <p:ext uri="{D42A27DB-BD31-4B8C-83A1-F6EECF244321}">
                <p14:modId xmlns:p14="http://schemas.microsoft.com/office/powerpoint/2010/main" val="2620912591"/>
              </p:ext>
            </p:extLst>
          </p:nvPr>
        </p:nvGraphicFramePr>
        <p:xfrm>
          <a:off x="165068" y="3072141"/>
          <a:ext cx="796124" cy="487680"/>
        </p:xfrm>
        <a:graphic>
          <a:graphicData uri="http://schemas.openxmlformats.org/drawingml/2006/table">
            <a:tbl>
              <a:tblPr firstRow="1" bandRow="1">
                <a:tableStyleId>{5C22544A-7EE6-4342-B048-85BDC9FD1C3A}</a:tableStyleId>
              </a:tblPr>
              <a:tblGrid>
                <a:gridCol w="796124">
                  <a:extLst>
                    <a:ext uri="{9D8B030D-6E8A-4147-A177-3AD203B41FA5}">
                      <a16:colId xmlns:a16="http://schemas.microsoft.com/office/drawing/2014/main" val="3665930376"/>
                    </a:ext>
                  </a:extLst>
                </a:gridCol>
              </a:tblGrid>
              <a:tr h="0">
                <a:tc>
                  <a:txBody>
                    <a:bodyPr/>
                    <a:lstStyle/>
                    <a:p>
                      <a:pPr algn="r"/>
                      <a:r>
                        <a:rPr lang="en-GB" sz="800" b="1" spc="-40" baseline="0" dirty="0">
                          <a:solidFill>
                            <a:schemeClr val="tx1"/>
                          </a:solidFill>
                          <a:latin typeface="Arial" panose="020B0604020202020204" pitchFamily="34" charset="0"/>
                          <a:cs typeface="Arial" panose="020B0604020202020204" pitchFamily="34" charset="0"/>
                        </a:rPr>
                        <a:t>No. at risk </a:t>
                      </a:r>
                      <a:br>
                        <a:rPr lang="en-GB" sz="800" b="1" spc="-40" baseline="0" dirty="0">
                          <a:solidFill>
                            <a:schemeClr val="tx1"/>
                          </a:solidFill>
                          <a:latin typeface="Arial" panose="020B0604020202020204" pitchFamily="34" charset="0"/>
                          <a:cs typeface="Arial" panose="020B0604020202020204" pitchFamily="34" charset="0"/>
                        </a:rPr>
                      </a:br>
                      <a:r>
                        <a:rPr lang="en-GB" sz="800" b="1" spc="-40" baseline="0" dirty="0">
                          <a:solidFill>
                            <a:schemeClr val="tx1"/>
                          </a:solidFill>
                          <a:latin typeface="Arial" panose="020B0604020202020204" pitchFamily="34" charset="0"/>
                          <a:cs typeface="Arial" panose="020B0604020202020204" pitchFamily="34" charset="0"/>
                        </a:rPr>
                        <a:t>(no. of events)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r"/>
                      <a:r>
                        <a:rPr lang="en-GB" sz="800" b="1" spc="-40" baseline="0" dirty="0">
                          <a:solidFill>
                            <a:schemeClr val="tx2"/>
                          </a:solidFill>
                          <a:latin typeface="Arial" panose="020B0604020202020204" pitchFamily="34" charset="0"/>
                          <a:cs typeface="Arial" panose="020B0604020202020204" pitchFamily="34" charset="0"/>
                        </a:rPr>
                        <a:t>Rucaparib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r h="0">
                <a:tc>
                  <a:txBody>
                    <a:bodyPr/>
                    <a:lstStyle/>
                    <a:p>
                      <a:pPr algn="r"/>
                      <a:r>
                        <a:rPr lang="en-GB" sz="800" b="1" spc="-40" baseline="0" dirty="0">
                          <a:solidFill>
                            <a:schemeClr val="accent1"/>
                          </a:solidFill>
                          <a:latin typeface="Arial" panose="020B0604020202020204" pitchFamily="34" charset="0"/>
                          <a:cs typeface="Arial" panose="020B0604020202020204" pitchFamily="34" charset="0"/>
                        </a:rPr>
                        <a:t>Docetaxel</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602734"/>
                  </a:ext>
                </a:extLst>
              </a:tr>
            </a:tbl>
          </a:graphicData>
        </a:graphic>
      </p:graphicFrame>
      <p:graphicFrame>
        <p:nvGraphicFramePr>
          <p:cNvPr id="84" name="Table 83">
            <a:extLst>
              <a:ext uri="{FF2B5EF4-FFF2-40B4-BE49-F238E27FC236}">
                <a16:creationId xmlns:a16="http://schemas.microsoft.com/office/drawing/2014/main" id="{0075FF6C-8EBC-24FC-0B4F-9089D8530163}"/>
              </a:ext>
            </a:extLst>
          </p:cNvPr>
          <p:cNvGraphicFramePr>
            <a:graphicFrameLocks noGrp="1"/>
          </p:cNvGraphicFramePr>
          <p:nvPr>
            <p:extLst>
              <p:ext uri="{D42A27DB-BD31-4B8C-83A1-F6EECF244321}">
                <p14:modId xmlns:p14="http://schemas.microsoft.com/office/powerpoint/2010/main" val="2798637262"/>
              </p:ext>
            </p:extLst>
          </p:nvPr>
        </p:nvGraphicFramePr>
        <p:xfrm>
          <a:off x="1016128" y="3346461"/>
          <a:ext cx="4962704" cy="213360"/>
        </p:xfrm>
        <a:graphic>
          <a:graphicData uri="http://schemas.openxmlformats.org/drawingml/2006/table">
            <a:tbl>
              <a:tblPr firstRow="1" bandRow="1">
                <a:tableStyleId>{5C22544A-7EE6-4342-B048-85BDC9FD1C3A}</a:tableStyleId>
              </a:tblPr>
              <a:tblGrid>
                <a:gridCol w="310169">
                  <a:extLst>
                    <a:ext uri="{9D8B030D-6E8A-4147-A177-3AD203B41FA5}">
                      <a16:colId xmlns:a16="http://schemas.microsoft.com/office/drawing/2014/main" val="3665930376"/>
                    </a:ext>
                  </a:extLst>
                </a:gridCol>
                <a:gridCol w="310169">
                  <a:extLst>
                    <a:ext uri="{9D8B030D-6E8A-4147-A177-3AD203B41FA5}">
                      <a16:colId xmlns:a16="http://schemas.microsoft.com/office/drawing/2014/main" val="486913625"/>
                    </a:ext>
                  </a:extLst>
                </a:gridCol>
                <a:gridCol w="310169">
                  <a:extLst>
                    <a:ext uri="{9D8B030D-6E8A-4147-A177-3AD203B41FA5}">
                      <a16:colId xmlns:a16="http://schemas.microsoft.com/office/drawing/2014/main" val="1095323839"/>
                    </a:ext>
                  </a:extLst>
                </a:gridCol>
                <a:gridCol w="310169">
                  <a:extLst>
                    <a:ext uri="{9D8B030D-6E8A-4147-A177-3AD203B41FA5}">
                      <a16:colId xmlns:a16="http://schemas.microsoft.com/office/drawing/2014/main" val="1614613805"/>
                    </a:ext>
                  </a:extLst>
                </a:gridCol>
                <a:gridCol w="310169">
                  <a:extLst>
                    <a:ext uri="{9D8B030D-6E8A-4147-A177-3AD203B41FA5}">
                      <a16:colId xmlns:a16="http://schemas.microsoft.com/office/drawing/2014/main" val="3827274647"/>
                    </a:ext>
                  </a:extLst>
                </a:gridCol>
                <a:gridCol w="310169">
                  <a:extLst>
                    <a:ext uri="{9D8B030D-6E8A-4147-A177-3AD203B41FA5}">
                      <a16:colId xmlns:a16="http://schemas.microsoft.com/office/drawing/2014/main" val="611146861"/>
                    </a:ext>
                  </a:extLst>
                </a:gridCol>
                <a:gridCol w="310169">
                  <a:extLst>
                    <a:ext uri="{9D8B030D-6E8A-4147-A177-3AD203B41FA5}">
                      <a16:colId xmlns:a16="http://schemas.microsoft.com/office/drawing/2014/main" val="681846125"/>
                    </a:ext>
                  </a:extLst>
                </a:gridCol>
                <a:gridCol w="310169">
                  <a:extLst>
                    <a:ext uri="{9D8B030D-6E8A-4147-A177-3AD203B41FA5}">
                      <a16:colId xmlns:a16="http://schemas.microsoft.com/office/drawing/2014/main" val="1141914124"/>
                    </a:ext>
                  </a:extLst>
                </a:gridCol>
                <a:gridCol w="310169">
                  <a:extLst>
                    <a:ext uri="{9D8B030D-6E8A-4147-A177-3AD203B41FA5}">
                      <a16:colId xmlns:a16="http://schemas.microsoft.com/office/drawing/2014/main" val="1042183613"/>
                    </a:ext>
                  </a:extLst>
                </a:gridCol>
                <a:gridCol w="310169">
                  <a:extLst>
                    <a:ext uri="{9D8B030D-6E8A-4147-A177-3AD203B41FA5}">
                      <a16:colId xmlns:a16="http://schemas.microsoft.com/office/drawing/2014/main" val="2941096839"/>
                    </a:ext>
                  </a:extLst>
                </a:gridCol>
                <a:gridCol w="310169">
                  <a:extLst>
                    <a:ext uri="{9D8B030D-6E8A-4147-A177-3AD203B41FA5}">
                      <a16:colId xmlns:a16="http://schemas.microsoft.com/office/drawing/2014/main" val="2569071981"/>
                    </a:ext>
                  </a:extLst>
                </a:gridCol>
                <a:gridCol w="310169">
                  <a:extLst>
                    <a:ext uri="{9D8B030D-6E8A-4147-A177-3AD203B41FA5}">
                      <a16:colId xmlns:a16="http://schemas.microsoft.com/office/drawing/2014/main" val="4181099251"/>
                    </a:ext>
                  </a:extLst>
                </a:gridCol>
                <a:gridCol w="310169">
                  <a:extLst>
                    <a:ext uri="{9D8B030D-6E8A-4147-A177-3AD203B41FA5}">
                      <a16:colId xmlns:a16="http://schemas.microsoft.com/office/drawing/2014/main" val="575074476"/>
                    </a:ext>
                  </a:extLst>
                </a:gridCol>
                <a:gridCol w="310169">
                  <a:extLst>
                    <a:ext uri="{9D8B030D-6E8A-4147-A177-3AD203B41FA5}">
                      <a16:colId xmlns:a16="http://schemas.microsoft.com/office/drawing/2014/main" val="835239392"/>
                    </a:ext>
                  </a:extLst>
                </a:gridCol>
                <a:gridCol w="310169">
                  <a:extLst>
                    <a:ext uri="{9D8B030D-6E8A-4147-A177-3AD203B41FA5}">
                      <a16:colId xmlns:a16="http://schemas.microsoft.com/office/drawing/2014/main" val="3036945005"/>
                    </a:ext>
                  </a:extLst>
                </a:gridCol>
                <a:gridCol w="310169">
                  <a:extLst>
                    <a:ext uri="{9D8B030D-6E8A-4147-A177-3AD203B41FA5}">
                      <a16:colId xmlns:a16="http://schemas.microsoft.com/office/drawing/2014/main" val="2370830656"/>
                    </a:ext>
                  </a:extLst>
                </a:gridCol>
              </a:tblGrid>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201 (0)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169 (18)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124 (44)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83 (70)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55 (89)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41 (95)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27 (103)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16 (109)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13 (110)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10 (112)</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7 (113)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 (113)</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0 (115)</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60 (0)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44 (10)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32 (18)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14 (29)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 (36)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(38)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(38)</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0 (39)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bl>
          </a:graphicData>
        </a:graphic>
      </p:graphicFrame>
      <p:sp>
        <p:nvSpPr>
          <p:cNvPr id="85" name="TextBox 84">
            <a:extLst>
              <a:ext uri="{FF2B5EF4-FFF2-40B4-BE49-F238E27FC236}">
                <a16:creationId xmlns:a16="http://schemas.microsoft.com/office/drawing/2014/main" id="{B496739F-0EBD-9406-A32C-A4EB3C67DE94}"/>
              </a:ext>
            </a:extLst>
          </p:cNvPr>
          <p:cNvSpPr txBox="1"/>
          <p:nvPr/>
        </p:nvSpPr>
        <p:spPr>
          <a:xfrm>
            <a:off x="1448176" y="3130437"/>
            <a:ext cx="4108888"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Months</a:t>
            </a:r>
          </a:p>
        </p:txBody>
      </p:sp>
      <p:sp>
        <p:nvSpPr>
          <p:cNvPr id="86" name="TextBox 85">
            <a:extLst>
              <a:ext uri="{FF2B5EF4-FFF2-40B4-BE49-F238E27FC236}">
                <a16:creationId xmlns:a16="http://schemas.microsoft.com/office/drawing/2014/main" id="{1F39CF27-DCE4-3D33-4935-AB05382F3085}"/>
              </a:ext>
            </a:extLst>
          </p:cNvPr>
          <p:cNvSpPr txBox="1"/>
          <p:nvPr/>
        </p:nvSpPr>
        <p:spPr>
          <a:xfrm>
            <a:off x="1097437"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87" name="TextBox 86">
            <a:extLst>
              <a:ext uri="{FF2B5EF4-FFF2-40B4-BE49-F238E27FC236}">
                <a16:creationId xmlns:a16="http://schemas.microsoft.com/office/drawing/2014/main" id="{819DE4A5-A6FB-21A0-F11B-C56E21125CDD}"/>
              </a:ext>
            </a:extLst>
          </p:cNvPr>
          <p:cNvSpPr txBox="1"/>
          <p:nvPr/>
        </p:nvSpPr>
        <p:spPr>
          <a:xfrm rot="16200000">
            <a:off x="-238924" y="2065302"/>
            <a:ext cx="1853271" cy="2769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Percentage of patients with</a:t>
            </a:r>
            <a:br>
              <a:rPr lang="en-GB" sz="900" b="1" dirty="0">
                <a:latin typeface="Arial" panose="020B0604020202020204" pitchFamily="34" charset="0"/>
                <a:ea typeface="Aileron" charset="0"/>
                <a:cs typeface="Arial" panose="020B0604020202020204" pitchFamily="34" charset="0"/>
              </a:rPr>
            </a:br>
            <a:r>
              <a:rPr lang="en-GB" sz="900" b="1" dirty="0">
                <a:latin typeface="Arial" panose="020B0604020202020204" pitchFamily="34" charset="0"/>
                <a:ea typeface="Aileron" charset="0"/>
                <a:cs typeface="Arial" panose="020B0604020202020204" pitchFamily="34" charset="0"/>
              </a:rPr>
              <a:t>progression-free survival</a:t>
            </a:r>
          </a:p>
        </p:txBody>
      </p:sp>
      <p:sp>
        <p:nvSpPr>
          <p:cNvPr id="88" name="TextBox 87">
            <a:extLst>
              <a:ext uri="{FF2B5EF4-FFF2-40B4-BE49-F238E27FC236}">
                <a16:creationId xmlns:a16="http://schemas.microsoft.com/office/drawing/2014/main" id="{21620652-343C-0102-537A-4B6049F18793}"/>
              </a:ext>
            </a:extLst>
          </p:cNvPr>
          <p:cNvSpPr txBox="1"/>
          <p:nvPr/>
        </p:nvSpPr>
        <p:spPr>
          <a:xfrm>
            <a:off x="1006706" y="2833237"/>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89" name="TextBox 88">
            <a:extLst>
              <a:ext uri="{FF2B5EF4-FFF2-40B4-BE49-F238E27FC236}">
                <a16:creationId xmlns:a16="http://schemas.microsoft.com/office/drawing/2014/main" id="{C19521BA-152D-DC15-CA7F-798D1DA06F05}"/>
              </a:ext>
            </a:extLst>
          </p:cNvPr>
          <p:cNvSpPr txBox="1"/>
          <p:nvPr/>
        </p:nvSpPr>
        <p:spPr>
          <a:xfrm>
            <a:off x="5140426" y="2483725"/>
            <a:ext cx="564257" cy="138499"/>
          </a:xfrm>
          <a:prstGeom prst="rect">
            <a:avLst/>
          </a:prstGeom>
          <a:noFill/>
        </p:spPr>
        <p:txBody>
          <a:bodyPr wrap="none" lIns="0" tIns="0" rIns="0" bIns="0" rtlCol="0">
            <a:spAutoFit/>
          </a:bodyPr>
          <a:lstStyle/>
          <a:p>
            <a:pPr algn="r"/>
            <a:r>
              <a:rPr lang="en-GB" sz="900" b="1" dirty="0">
                <a:solidFill>
                  <a:schemeClr val="tx2"/>
                </a:solidFill>
                <a:latin typeface="Arial" panose="020B0604020202020204" pitchFamily="34" charset="0"/>
                <a:ea typeface="Aileron" charset="0"/>
                <a:cs typeface="Arial" panose="020B0604020202020204" pitchFamily="34" charset="0"/>
              </a:rPr>
              <a:t>Rucaparib</a:t>
            </a:r>
          </a:p>
        </p:txBody>
      </p:sp>
      <p:sp>
        <p:nvSpPr>
          <p:cNvPr id="90" name="TextBox 89">
            <a:extLst>
              <a:ext uri="{FF2B5EF4-FFF2-40B4-BE49-F238E27FC236}">
                <a16:creationId xmlns:a16="http://schemas.microsoft.com/office/drawing/2014/main" id="{D1E881FE-A351-33F1-B875-1A5AC1C771CF}"/>
              </a:ext>
            </a:extLst>
          </p:cNvPr>
          <p:cNvSpPr txBox="1"/>
          <p:nvPr/>
        </p:nvSpPr>
        <p:spPr>
          <a:xfrm>
            <a:off x="2544057" y="2708088"/>
            <a:ext cx="545022" cy="138499"/>
          </a:xfrm>
          <a:prstGeom prst="rect">
            <a:avLst/>
          </a:prstGeom>
          <a:noFill/>
        </p:spPr>
        <p:txBody>
          <a:bodyPr wrap="none" lIns="0" tIns="0" rIns="0" bIns="0" rtlCol="0">
            <a:spAutoFit/>
          </a:bodyPr>
          <a:lstStyle/>
          <a:p>
            <a:pPr algn="r"/>
            <a:r>
              <a:rPr lang="en-GB" sz="900" b="1" dirty="0">
                <a:solidFill>
                  <a:schemeClr val="accent1"/>
                </a:solidFill>
                <a:latin typeface="Arial" panose="020B0604020202020204" pitchFamily="34" charset="0"/>
                <a:ea typeface="Aileron" charset="0"/>
                <a:cs typeface="Arial" panose="020B0604020202020204" pitchFamily="34" charset="0"/>
              </a:rPr>
              <a:t>Docetaxel</a:t>
            </a:r>
          </a:p>
        </p:txBody>
      </p:sp>
      <p:sp>
        <p:nvSpPr>
          <p:cNvPr id="91" name="TextBox 90">
            <a:extLst>
              <a:ext uri="{FF2B5EF4-FFF2-40B4-BE49-F238E27FC236}">
                <a16:creationId xmlns:a16="http://schemas.microsoft.com/office/drawing/2014/main" id="{171E95CB-1A7B-301E-7248-C38D7331E09C}"/>
              </a:ext>
            </a:extLst>
          </p:cNvPr>
          <p:cNvSpPr txBox="1"/>
          <p:nvPr/>
        </p:nvSpPr>
        <p:spPr>
          <a:xfrm>
            <a:off x="1421287"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a:t>
            </a:r>
          </a:p>
        </p:txBody>
      </p:sp>
      <p:sp>
        <p:nvSpPr>
          <p:cNvPr id="92" name="TextBox 91">
            <a:extLst>
              <a:ext uri="{FF2B5EF4-FFF2-40B4-BE49-F238E27FC236}">
                <a16:creationId xmlns:a16="http://schemas.microsoft.com/office/drawing/2014/main" id="{D1AB3610-B33A-3321-FD33-EBA8EBE114D1}"/>
              </a:ext>
            </a:extLst>
          </p:cNvPr>
          <p:cNvSpPr txBox="1"/>
          <p:nvPr/>
        </p:nvSpPr>
        <p:spPr>
          <a:xfrm>
            <a:off x="1729262"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93" name="TextBox 92">
            <a:extLst>
              <a:ext uri="{FF2B5EF4-FFF2-40B4-BE49-F238E27FC236}">
                <a16:creationId xmlns:a16="http://schemas.microsoft.com/office/drawing/2014/main" id="{C5DB6F6F-4C4A-D7E8-C57B-29DA3C248A7E}"/>
              </a:ext>
            </a:extLst>
          </p:cNvPr>
          <p:cNvSpPr txBox="1"/>
          <p:nvPr/>
        </p:nvSpPr>
        <p:spPr>
          <a:xfrm>
            <a:off x="2040412"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9</a:t>
            </a:r>
          </a:p>
        </p:txBody>
      </p:sp>
      <p:sp>
        <p:nvSpPr>
          <p:cNvPr id="94" name="TextBox 93">
            <a:extLst>
              <a:ext uri="{FF2B5EF4-FFF2-40B4-BE49-F238E27FC236}">
                <a16:creationId xmlns:a16="http://schemas.microsoft.com/office/drawing/2014/main" id="{1F148647-23F8-4FC3-5484-FF79C85E8C23}"/>
              </a:ext>
            </a:extLst>
          </p:cNvPr>
          <p:cNvSpPr txBox="1"/>
          <p:nvPr/>
        </p:nvSpPr>
        <p:spPr>
          <a:xfrm>
            <a:off x="2319533"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sp>
        <p:nvSpPr>
          <p:cNvPr id="95" name="TextBox 94">
            <a:extLst>
              <a:ext uri="{FF2B5EF4-FFF2-40B4-BE49-F238E27FC236}">
                <a16:creationId xmlns:a16="http://schemas.microsoft.com/office/drawing/2014/main" id="{3DB6545C-C3EE-D5CF-95B1-2437CFA89251}"/>
              </a:ext>
            </a:extLst>
          </p:cNvPr>
          <p:cNvSpPr txBox="1"/>
          <p:nvPr/>
        </p:nvSpPr>
        <p:spPr>
          <a:xfrm>
            <a:off x="2633858"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15</a:t>
            </a:r>
          </a:p>
        </p:txBody>
      </p:sp>
      <p:sp>
        <p:nvSpPr>
          <p:cNvPr id="96" name="TextBox 95">
            <a:extLst>
              <a:ext uri="{FF2B5EF4-FFF2-40B4-BE49-F238E27FC236}">
                <a16:creationId xmlns:a16="http://schemas.microsoft.com/office/drawing/2014/main" id="{D7BBA528-78BA-09AD-6FF4-C1525F811C13}"/>
              </a:ext>
            </a:extLst>
          </p:cNvPr>
          <p:cNvSpPr txBox="1"/>
          <p:nvPr/>
        </p:nvSpPr>
        <p:spPr>
          <a:xfrm>
            <a:off x="2957708"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97" name="TextBox 96">
            <a:extLst>
              <a:ext uri="{FF2B5EF4-FFF2-40B4-BE49-F238E27FC236}">
                <a16:creationId xmlns:a16="http://schemas.microsoft.com/office/drawing/2014/main" id="{8E60EC4D-BAA2-399B-3185-74AE8B84D202}"/>
              </a:ext>
            </a:extLst>
          </p:cNvPr>
          <p:cNvSpPr txBox="1"/>
          <p:nvPr/>
        </p:nvSpPr>
        <p:spPr>
          <a:xfrm>
            <a:off x="3259333"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21</a:t>
            </a:r>
          </a:p>
        </p:txBody>
      </p:sp>
      <p:sp>
        <p:nvSpPr>
          <p:cNvPr id="98" name="TextBox 97">
            <a:extLst>
              <a:ext uri="{FF2B5EF4-FFF2-40B4-BE49-F238E27FC236}">
                <a16:creationId xmlns:a16="http://schemas.microsoft.com/office/drawing/2014/main" id="{439C876F-DC09-E137-2ABB-50867A41D193}"/>
              </a:ext>
            </a:extLst>
          </p:cNvPr>
          <p:cNvSpPr txBox="1"/>
          <p:nvPr/>
        </p:nvSpPr>
        <p:spPr>
          <a:xfrm>
            <a:off x="3573658"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99" name="TextBox 98">
            <a:extLst>
              <a:ext uri="{FF2B5EF4-FFF2-40B4-BE49-F238E27FC236}">
                <a16:creationId xmlns:a16="http://schemas.microsoft.com/office/drawing/2014/main" id="{5A458F84-C2A8-9BBE-5278-B05779E07200}"/>
              </a:ext>
            </a:extLst>
          </p:cNvPr>
          <p:cNvSpPr txBox="1"/>
          <p:nvPr/>
        </p:nvSpPr>
        <p:spPr>
          <a:xfrm>
            <a:off x="3884808"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27</a:t>
            </a:r>
          </a:p>
        </p:txBody>
      </p:sp>
      <p:sp>
        <p:nvSpPr>
          <p:cNvPr id="100" name="TextBox 99">
            <a:extLst>
              <a:ext uri="{FF2B5EF4-FFF2-40B4-BE49-F238E27FC236}">
                <a16:creationId xmlns:a16="http://schemas.microsoft.com/office/drawing/2014/main" id="{74ECE20E-CF60-8000-F3B2-372C681496C7}"/>
              </a:ext>
            </a:extLst>
          </p:cNvPr>
          <p:cNvSpPr txBox="1"/>
          <p:nvPr/>
        </p:nvSpPr>
        <p:spPr>
          <a:xfrm>
            <a:off x="5770758"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45</a:t>
            </a:r>
          </a:p>
        </p:txBody>
      </p:sp>
      <p:sp>
        <p:nvSpPr>
          <p:cNvPr id="101" name="TextBox 100">
            <a:extLst>
              <a:ext uri="{FF2B5EF4-FFF2-40B4-BE49-F238E27FC236}">
                <a16:creationId xmlns:a16="http://schemas.microsoft.com/office/drawing/2014/main" id="{C8D92411-CEC1-940B-C089-39D8612F3DEF}"/>
              </a:ext>
            </a:extLst>
          </p:cNvPr>
          <p:cNvSpPr txBox="1"/>
          <p:nvPr/>
        </p:nvSpPr>
        <p:spPr>
          <a:xfrm>
            <a:off x="5456433"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42</a:t>
            </a:r>
          </a:p>
        </p:txBody>
      </p:sp>
      <p:sp>
        <p:nvSpPr>
          <p:cNvPr id="102" name="TextBox 101">
            <a:extLst>
              <a:ext uri="{FF2B5EF4-FFF2-40B4-BE49-F238E27FC236}">
                <a16:creationId xmlns:a16="http://schemas.microsoft.com/office/drawing/2014/main" id="{A16DB4FE-9F98-305A-1F8D-A1CEAEDBD141}"/>
              </a:ext>
            </a:extLst>
          </p:cNvPr>
          <p:cNvSpPr txBox="1"/>
          <p:nvPr/>
        </p:nvSpPr>
        <p:spPr>
          <a:xfrm>
            <a:off x="5148458"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39</a:t>
            </a:r>
          </a:p>
        </p:txBody>
      </p:sp>
      <p:sp>
        <p:nvSpPr>
          <p:cNvPr id="103" name="TextBox 102">
            <a:extLst>
              <a:ext uri="{FF2B5EF4-FFF2-40B4-BE49-F238E27FC236}">
                <a16:creationId xmlns:a16="http://schemas.microsoft.com/office/drawing/2014/main" id="{CC2EC752-04FC-49B6-88C8-91FA728748BA}"/>
              </a:ext>
            </a:extLst>
          </p:cNvPr>
          <p:cNvSpPr txBox="1"/>
          <p:nvPr/>
        </p:nvSpPr>
        <p:spPr>
          <a:xfrm>
            <a:off x="4837308"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36</a:t>
            </a:r>
          </a:p>
        </p:txBody>
      </p:sp>
      <p:sp>
        <p:nvSpPr>
          <p:cNvPr id="104" name="TextBox 103">
            <a:extLst>
              <a:ext uri="{FF2B5EF4-FFF2-40B4-BE49-F238E27FC236}">
                <a16:creationId xmlns:a16="http://schemas.microsoft.com/office/drawing/2014/main" id="{94CE6177-7E6D-0406-09AD-D0B47D6CBEB8}"/>
              </a:ext>
            </a:extLst>
          </p:cNvPr>
          <p:cNvSpPr txBox="1"/>
          <p:nvPr/>
        </p:nvSpPr>
        <p:spPr>
          <a:xfrm>
            <a:off x="4522983"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33</a:t>
            </a:r>
          </a:p>
        </p:txBody>
      </p:sp>
      <p:sp>
        <p:nvSpPr>
          <p:cNvPr id="105" name="TextBox 104">
            <a:extLst>
              <a:ext uri="{FF2B5EF4-FFF2-40B4-BE49-F238E27FC236}">
                <a16:creationId xmlns:a16="http://schemas.microsoft.com/office/drawing/2014/main" id="{3A7E8D43-C953-1FD8-C027-5C578C05FABA}"/>
              </a:ext>
            </a:extLst>
          </p:cNvPr>
          <p:cNvSpPr txBox="1"/>
          <p:nvPr/>
        </p:nvSpPr>
        <p:spPr>
          <a:xfrm>
            <a:off x="4205483"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106" name="TextBox 105">
            <a:extLst>
              <a:ext uri="{FF2B5EF4-FFF2-40B4-BE49-F238E27FC236}">
                <a16:creationId xmlns:a16="http://schemas.microsoft.com/office/drawing/2014/main" id="{AAA96E2F-7E41-60B8-7C84-3EDA92EFD6FD}"/>
              </a:ext>
            </a:extLst>
          </p:cNvPr>
          <p:cNvSpPr txBox="1"/>
          <p:nvPr/>
        </p:nvSpPr>
        <p:spPr>
          <a:xfrm>
            <a:off x="891290" y="1410837"/>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sp>
        <p:nvSpPr>
          <p:cNvPr id="107" name="TextBox 106">
            <a:extLst>
              <a:ext uri="{FF2B5EF4-FFF2-40B4-BE49-F238E27FC236}">
                <a16:creationId xmlns:a16="http://schemas.microsoft.com/office/drawing/2014/main" id="{B76417A7-10FD-0A4B-84CE-66770277A955}"/>
              </a:ext>
            </a:extLst>
          </p:cNvPr>
          <p:cNvSpPr txBox="1"/>
          <p:nvPr/>
        </p:nvSpPr>
        <p:spPr>
          <a:xfrm>
            <a:off x="948998" y="155307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90</a:t>
            </a:r>
          </a:p>
        </p:txBody>
      </p:sp>
      <p:sp>
        <p:nvSpPr>
          <p:cNvPr id="108" name="TextBox 107">
            <a:extLst>
              <a:ext uri="{FF2B5EF4-FFF2-40B4-BE49-F238E27FC236}">
                <a16:creationId xmlns:a16="http://schemas.microsoft.com/office/drawing/2014/main" id="{47635DA1-99D3-21E8-62D8-D888661FE56C}"/>
              </a:ext>
            </a:extLst>
          </p:cNvPr>
          <p:cNvSpPr txBox="1"/>
          <p:nvPr/>
        </p:nvSpPr>
        <p:spPr>
          <a:xfrm>
            <a:off x="948998" y="169531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sp>
        <p:nvSpPr>
          <p:cNvPr id="109" name="TextBox 108">
            <a:extLst>
              <a:ext uri="{FF2B5EF4-FFF2-40B4-BE49-F238E27FC236}">
                <a16:creationId xmlns:a16="http://schemas.microsoft.com/office/drawing/2014/main" id="{18FBC8B6-ADBF-DE5A-1CA7-97DD6FA160BC}"/>
              </a:ext>
            </a:extLst>
          </p:cNvPr>
          <p:cNvSpPr txBox="1"/>
          <p:nvPr/>
        </p:nvSpPr>
        <p:spPr>
          <a:xfrm>
            <a:off x="948998" y="183755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70</a:t>
            </a:r>
          </a:p>
        </p:txBody>
      </p:sp>
      <p:sp>
        <p:nvSpPr>
          <p:cNvPr id="110" name="TextBox 109">
            <a:extLst>
              <a:ext uri="{FF2B5EF4-FFF2-40B4-BE49-F238E27FC236}">
                <a16:creationId xmlns:a16="http://schemas.microsoft.com/office/drawing/2014/main" id="{7C9FB5C9-8166-F833-3993-9F9A1B541100}"/>
              </a:ext>
            </a:extLst>
          </p:cNvPr>
          <p:cNvSpPr txBox="1"/>
          <p:nvPr/>
        </p:nvSpPr>
        <p:spPr>
          <a:xfrm>
            <a:off x="948998" y="197979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sp>
        <p:nvSpPr>
          <p:cNvPr id="111" name="TextBox 110">
            <a:extLst>
              <a:ext uri="{FF2B5EF4-FFF2-40B4-BE49-F238E27FC236}">
                <a16:creationId xmlns:a16="http://schemas.microsoft.com/office/drawing/2014/main" id="{C3EDC773-3A91-0996-B41E-9986F745A849}"/>
              </a:ext>
            </a:extLst>
          </p:cNvPr>
          <p:cNvSpPr txBox="1"/>
          <p:nvPr/>
        </p:nvSpPr>
        <p:spPr>
          <a:xfrm>
            <a:off x="948998" y="212203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112" name="TextBox 111">
            <a:extLst>
              <a:ext uri="{FF2B5EF4-FFF2-40B4-BE49-F238E27FC236}">
                <a16:creationId xmlns:a16="http://schemas.microsoft.com/office/drawing/2014/main" id="{4D21DD1B-CE10-84BD-EF50-82C00BC01E0E}"/>
              </a:ext>
            </a:extLst>
          </p:cNvPr>
          <p:cNvSpPr txBox="1"/>
          <p:nvPr/>
        </p:nvSpPr>
        <p:spPr>
          <a:xfrm>
            <a:off x="948998" y="226427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113" name="TextBox 112">
            <a:extLst>
              <a:ext uri="{FF2B5EF4-FFF2-40B4-BE49-F238E27FC236}">
                <a16:creationId xmlns:a16="http://schemas.microsoft.com/office/drawing/2014/main" id="{8EA10BCB-06DC-F7D1-A050-70B72356D1EC}"/>
              </a:ext>
            </a:extLst>
          </p:cNvPr>
          <p:cNvSpPr txBox="1"/>
          <p:nvPr/>
        </p:nvSpPr>
        <p:spPr>
          <a:xfrm>
            <a:off x="948998" y="240651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a:t>
            </a:r>
          </a:p>
        </p:txBody>
      </p:sp>
      <p:sp>
        <p:nvSpPr>
          <p:cNvPr id="114" name="TextBox 113">
            <a:extLst>
              <a:ext uri="{FF2B5EF4-FFF2-40B4-BE49-F238E27FC236}">
                <a16:creationId xmlns:a16="http://schemas.microsoft.com/office/drawing/2014/main" id="{D43A6757-8749-9997-290C-375A866E2277}"/>
              </a:ext>
            </a:extLst>
          </p:cNvPr>
          <p:cNvSpPr txBox="1"/>
          <p:nvPr/>
        </p:nvSpPr>
        <p:spPr>
          <a:xfrm>
            <a:off x="948998" y="254875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115" name="TextBox 114">
            <a:extLst>
              <a:ext uri="{FF2B5EF4-FFF2-40B4-BE49-F238E27FC236}">
                <a16:creationId xmlns:a16="http://schemas.microsoft.com/office/drawing/2014/main" id="{28B9E5FC-D1D9-0B17-7C6E-AC7A0B55A7EF}"/>
              </a:ext>
            </a:extLst>
          </p:cNvPr>
          <p:cNvSpPr txBox="1"/>
          <p:nvPr/>
        </p:nvSpPr>
        <p:spPr>
          <a:xfrm>
            <a:off x="948998" y="269099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sp>
        <p:nvSpPr>
          <p:cNvPr id="116" name="TextBox 115">
            <a:extLst>
              <a:ext uri="{FF2B5EF4-FFF2-40B4-BE49-F238E27FC236}">
                <a16:creationId xmlns:a16="http://schemas.microsoft.com/office/drawing/2014/main" id="{0EAC2C0A-5B6F-9A2F-9048-9E2D8F648871}"/>
              </a:ext>
            </a:extLst>
          </p:cNvPr>
          <p:cNvSpPr txBox="1"/>
          <p:nvPr/>
        </p:nvSpPr>
        <p:spPr>
          <a:xfrm>
            <a:off x="549211" y="1168776"/>
            <a:ext cx="4108888" cy="184666"/>
          </a:xfrm>
          <a:prstGeom prst="rect">
            <a:avLst/>
          </a:prstGeom>
          <a:noFill/>
        </p:spPr>
        <p:txBody>
          <a:bodyPr wrap="square" lIns="0" tIns="0" rIns="0" bIns="0" rtlCol="0">
            <a:spAutoFit/>
          </a:bodyPr>
          <a:lstStyle/>
          <a:p>
            <a:r>
              <a:rPr lang="en-GB" sz="1200" b="1" dirty="0">
                <a:effectLst/>
                <a:latin typeface="Arial" panose="020B0604020202020204" pitchFamily="34" charset="0"/>
                <a:cs typeface="Arial" panose="020B0604020202020204" pitchFamily="34" charset="0"/>
              </a:rPr>
              <a:t>Rucaparib vs. docetaxel in the </a:t>
            </a:r>
            <a:r>
              <a:rPr lang="en-GB" sz="1200" b="1" i="1" dirty="0">
                <a:effectLst/>
                <a:latin typeface="Arial" panose="020B0604020202020204" pitchFamily="34" charset="0"/>
                <a:cs typeface="Arial" panose="020B0604020202020204" pitchFamily="34" charset="0"/>
              </a:rPr>
              <a:t>BRCA</a:t>
            </a:r>
            <a:r>
              <a:rPr lang="en-GB" sz="1200" b="1" dirty="0">
                <a:effectLst/>
                <a:latin typeface="Arial" panose="020B0604020202020204" pitchFamily="34" charset="0"/>
                <a:cs typeface="Arial" panose="020B0604020202020204" pitchFamily="34" charset="0"/>
              </a:rPr>
              <a:t> subgroup</a:t>
            </a:r>
          </a:p>
        </p:txBody>
      </p:sp>
      <p:sp>
        <p:nvSpPr>
          <p:cNvPr id="117" name="TextBox 116">
            <a:extLst>
              <a:ext uri="{FF2B5EF4-FFF2-40B4-BE49-F238E27FC236}">
                <a16:creationId xmlns:a16="http://schemas.microsoft.com/office/drawing/2014/main" id="{A3EF59C7-0810-8572-F5FA-AC68FFA0710D}"/>
              </a:ext>
            </a:extLst>
          </p:cNvPr>
          <p:cNvSpPr txBox="1"/>
          <p:nvPr/>
        </p:nvSpPr>
        <p:spPr>
          <a:xfrm>
            <a:off x="549210" y="3717032"/>
            <a:ext cx="5644174" cy="184666"/>
          </a:xfrm>
          <a:prstGeom prst="rect">
            <a:avLst/>
          </a:prstGeom>
          <a:noFill/>
        </p:spPr>
        <p:txBody>
          <a:bodyPr wrap="square" lIns="0" tIns="0" rIns="0" bIns="0" rtlCol="0">
            <a:spAutoFit/>
          </a:bodyPr>
          <a:lstStyle/>
          <a:p>
            <a:r>
              <a:rPr lang="en-GB" sz="1200" b="1" dirty="0">
                <a:effectLst/>
                <a:latin typeface="Arial" panose="020B0604020202020204" pitchFamily="34" charset="0"/>
                <a:cs typeface="Arial" panose="020B0604020202020204" pitchFamily="34" charset="0"/>
              </a:rPr>
              <a:t>Rucaparib vs. second-generation ARPI therapies in the </a:t>
            </a:r>
            <a:r>
              <a:rPr lang="en-GB" sz="1200" b="1" i="1" dirty="0">
                <a:effectLst/>
                <a:latin typeface="Arial" panose="020B0604020202020204" pitchFamily="34" charset="0"/>
                <a:cs typeface="Arial" panose="020B0604020202020204" pitchFamily="34" charset="0"/>
              </a:rPr>
              <a:t>BRCA</a:t>
            </a:r>
            <a:r>
              <a:rPr lang="en-GB" sz="1200" b="1" dirty="0">
                <a:effectLst/>
                <a:latin typeface="Arial" panose="020B0604020202020204" pitchFamily="34" charset="0"/>
                <a:cs typeface="Arial" panose="020B0604020202020204" pitchFamily="34" charset="0"/>
              </a:rPr>
              <a:t> subgroup</a:t>
            </a:r>
          </a:p>
        </p:txBody>
      </p:sp>
      <p:graphicFrame>
        <p:nvGraphicFramePr>
          <p:cNvPr id="118" name="Table 10">
            <a:extLst>
              <a:ext uri="{FF2B5EF4-FFF2-40B4-BE49-F238E27FC236}">
                <a16:creationId xmlns:a16="http://schemas.microsoft.com/office/drawing/2014/main" id="{AE3F3F52-8576-85DC-3F64-5E6192DD13D8}"/>
              </a:ext>
            </a:extLst>
          </p:cNvPr>
          <p:cNvGraphicFramePr>
            <a:graphicFrameLocks noGrp="1"/>
          </p:cNvGraphicFramePr>
          <p:nvPr>
            <p:extLst>
              <p:ext uri="{D42A27DB-BD31-4B8C-83A1-F6EECF244321}">
                <p14:modId xmlns:p14="http://schemas.microsoft.com/office/powerpoint/2010/main" val="2682726625"/>
              </p:ext>
            </p:extLst>
          </p:nvPr>
        </p:nvGraphicFramePr>
        <p:xfrm>
          <a:off x="3025352" y="1448446"/>
          <a:ext cx="2880000" cy="822960"/>
        </p:xfrm>
        <a:graphic>
          <a:graphicData uri="http://schemas.openxmlformats.org/drawingml/2006/table">
            <a:tbl>
              <a:tblPr firstRow="1" bandRow="1">
                <a:tableStyleId>{5C22544A-7EE6-4342-B048-85BDC9FD1C3A}</a:tableStyleId>
              </a:tblPr>
              <a:tblGrid>
                <a:gridCol w="1050448">
                  <a:extLst>
                    <a:ext uri="{9D8B030D-6E8A-4147-A177-3AD203B41FA5}">
                      <a16:colId xmlns:a16="http://schemas.microsoft.com/office/drawing/2014/main" val="256280186"/>
                    </a:ext>
                  </a:extLst>
                </a:gridCol>
                <a:gridCol w="914776">
                  <a:extLst>
                    <a:ext uri="{9D8B030D-6E8A-4147-A177-3AD203B41FA5}">
                      <a16:colId xmlns:a16="http://schemas.microsoft.com/office/drawing/2014/main" val="2660757379"/>
                    </a:ext>
                  </a:extLst>
                </a:gridCol>
                <a:gridCol w="914776">
                  <a:extLst>
                    <a:ext uri="{9D8B030D-6E8A-4147-A177-3AD203B41FA5}">
                      <a16:colId xmlns:a16="http://schemas.microsoft.com/office/drawing/2014/main" val="351983716"/>
                    </a:ext>
                  </a:extLst>
                </a:gridCol>
              </a:tblGrid>
              <a:tr h="182682">
                <a:tc>
                  <a:txBody>
                    <a:bodyPr/>
                    <a:lstStyle/>
                    <a:p>
                      <a:endParaRPr lang="en-GB" sz="900" dirty="0">
                        <a:solidFill>
                          <a:schemeClr val="bg1"/>
                        </a:solidFill>
                        <a:latin typeface="Arial" panose="020B0604020202020204" pitchFamily="34" charset="0"/>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900" dirty="0">
                          <a:solidFill>
                            <a:schemeClr val="bg1"/>
                          </a:solidFill>
                          <a:latin typeface="Arial" panose="020B0604020202020204" pitchFamily="34" charset="0"/>
                          <a:cs typeface="Arial" panose="020B0604020202020204" pitchFamily="34" charset="0"/>
                        </a:rPr>
                        <a:t>Rucaparib</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dirty="0">
                          <a:solidFill>
                            <a:schemeClr val="bg1"/>
                          </a:solidFill>
                          <a:latin typeface="Arial" panose="020B0604020202020204" pitchFamily="34" charset="0"/>
                          <a:cs typeface="Arial" panose="020B0604020202020204" pitchFamily="34" charset="0"/>
                        </a:rPr>
                        <a:t>Docetaxel</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53488984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Median PFS </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(95% CI) mos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11.2 (9.2-13.8)</a:t>
                      </a:r>
                    </a:p>
                  </a:txBody>
                  <a:tcPr marL="19440" marR="1944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8.3 (6.1-9.9)</a:t>
                      </a:r>
                    </a:p>
                  </a:txBody>
                  <a:tcPr marL="19440" marR="1944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HR (95% CI)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b="1" dirty="0">
                          <a:solidFill>
                            <a:schemeClr val="tx1"/>
                          </a:solidFill>
                          <a:latin typeface="Arial" panose="020B0604020202020204" pitchFamily="34" charset="0"/>
                          <a:cs typeface="Arial" panose="020B0604020202020204" pitchFamily="34" charset="0"/>
                        </a:rPr>
                        <a:t>0.53 (0.37-0.77)</a:t>
                      </a: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2">
                        <a:lumMod val="20000"/>
                        <a:lumOff val="80000"/>
                      </a:schemeClr>
                    </a:solidFill>
                  </a:tcP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graphicFrame>
        <p:nvGraphicFramePr>
          <p:cNvPr id="119" name="Table 10">
            <a:extLst>
              <a:ext uri="{FF2B5EF4-FFF2-40B4-BE49-F238E27FC236}">
                <a16:creationId xmlns:a16="http://schemas.microsoft.com/office/drawing/2014/main" id="{0A82D826-B61B-532A-4780-B08FA324E2F2}"/>
              </a:ext>
            </a:extLst>
          </p:cNvPr>
          <p:cNvGraphicFramePr>
            <a:graphicFrameLocks noGrp="1"/>
          </p:cNvGraphicFramePr>
          <p:nvPr>
            <p:extLst>
              <p:ext uri="{D42A27DB-BD31-4B8C-83A1-F6EECF244321}">
                <p14:modId xmlns:p14="http://schemas.microsoft.com/office/powerpoint/2010/main" val="1996781896"/>
              </p:ext>
            </p:extLst>
          </p:nvPr>
        </p:nvGraphicFramePr>
        <p:xfrm>
          <a:off x="3025352" y="3998699"/>
          <a:ext cx="2880000" cy="822960"/>
        </p:xfrm>
        <a:graphic>
          <a:graphicData uri="http://schemas.openxmlformats.org/drawingml/2006/table">
            <a:tbl>
              <a:tblPr firstRow="1" bandRow="1">
                <a:tableStyleId>{5C22544A-7EE6-4342-B048-85BDC9FD1C3A}</a:tableStyleId>
              </a:tblPr>
              <a:tblGrid>
                <a:gridCol w="1050448">
                  <a:extLst>
                    <a:ext uri="{9D8B030D-6E8A-4147-A177-3AD203B41FA5}">
                      <a16:colId xmlns:a16="http://schemas.microsoft.com/office/drawing/2014/main" val="256280186"/>
                    </a:ext>
                  </a:extLst>
                </a:gridCol>
                <a:gridCol w="914776">
                  <a:extLst>
                    <a:ext uri="{9D8B030D-6E8A-4147-A177-3AD203B41FA5}">
                      <a16:colId xmlns:a16="http://schemas.microsoft.com/office/drawing/2014/main" val="2660757379"/>
                    </a:ext>
                  </a:extLst>
                </a:gridCol>
                <a:gridCol w="914776">
                  <a:extLst>
                    <a:ext uri="{9D8B030D-6E8A-4147-A177-3AD203B41FA5}">
                      <a16:colId xmlns:a16="http://schemas.microsoft.com/office/drawing/2014/main" val="351983716"/>
                    </a:ext>
                  </a:extLst>
                </a:gridCol>
              </a:tblGrid>
              <a:tr h="182682">
                <a:tc>
                  <a:txBody>
                    <a:bodyPr/>
                    <a:lstStyle/>
                    <a:p>
                      <a:endParaRPr lang="en-GB" sz="900" dirty="0">
                        <a:solidFill>
                          <a:schemeClr val="bg1"/>
                        </a:solidFill>
                        <a:latin typeface="Arial" panose="020B0604020202020204" pitchFamily="34" charset="0"/>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900" dirty="0">
                          <a:solidFill>
                            <a:schemeClr val="bg1"/>
                          </a:solidFill>
                          <a:latin typeface="Arial" panose="020B0604020202020204" pitchFamily="34" charset="0"/>
                          <a:cs typeface="Arial" panose="020B0604020202020204" pitchFamily="34" charset="0"/>
                        </a:rPr>
                        <a:t>Rucaparib</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dirty="0">
                          <a:solidFill>
                            <a:schemeClr val="bg1"/>
                          </a:solidFill>
                          <a:latin typeface="Arial" panose="020B0604020202020204" pitchFamily="34" charset="0"/>
                          <a:cs typeface="Arial" panose="020B0604020202020204" pitchFamily="34" charset="0"/>
                        </a:rPr>
                        <a:t>2</a:t>
                      </a:r>
                      <a:r>
                        <a:rPr lang="en-US" sz="900" baseline="30000" dirty="0">
                          <a:solidFill>
                            <a:schemeClr val="bg1"/>
                          </a:solidFill>
                          <a:latin typeface="Arial" panose="020B0604020202020204" pitchFamily="34" charset="0"/>
                          <a:cs typeface="Arial" panose="020B0604020202020204" pitchFamily="34" charset="0"/>
                        </a:rPr>
                        <a:t>nd</a:t>
                      </a:r>
                      <a:r>
                        <a:rPr lang="en-US" sz="900" dirty="0">
                          <a:solidFill>
                            <a:schemeClr val="bg1"/>
                          </a:solidFill>
                          <a:latin typeface="Arial" panose="020B0604020202020204" pitchFamily="34" charset="0"/>
                          <a:cs typeface="Arial" panose="020B0604020202020204" pitchFamily="34" charset="0"/>
                        </a:rPr>
                        <a:t>-gen ARPI</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53488984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Median PFS </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(95% CI) mos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11.2 (9.2-13.8)</a:t>
                      </a:r>
                    </a:p>
                  </a:txBody>
                  <a:tcPr marL="19440" marR="1944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4.5 (3.3-5.8)</a:t>
                      </a:r>
                    </a:p>
                  </a:txBody>
                  <a:tcPr marL="19440" marR="1944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HR (95% CI)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b="1" dirty="0">
                          <a:solidFill>
                            <a:schemeClr val="tx1"/>
                          </a:solidFill>
                          <a:latin typeface="Arial" panose="020B0604020202020204" pitchFamily="34" charset="0"/>
                          <a:cs typeface="Arial" panose="020B0604020202020204" pitchFamily="34" charset="0"/>
                        </a:rPr>
                        <a:t>0.38 (0.25-0.58)</a:t>
                      </a: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2">
                        <a:lumMod val="20000"/>
                        <a:lumOff val="80000"/>
                      </a:schemeClr>
                    </a:solidFill>
                  </a:tcP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graphicFrame>
        <p:nvGraphicFramePr>
          <p:cNvPr id="190" name="Table 189">
            <a:extLst>
              <a:ext uri="{FF2B5EF4-FFF2-40B4-BE49-F238E27FC236}">
                <a16:creationId xmlns:a16="http://schemas.microsoft.com/office/drawing/2014/main" id="{1B0D0C63-DC40-B4FC-2C99-20E92C1A9FD8}"/>
              </a:ext>
            </a:extLst>
          </p:cNvPr>
          <p:cNvGraphicFramePr>
            <a:graphicFrameLocks noGrp="1"/>
          </p:cNvGraphicFramePr>
          <p:nvPr>
            <p:extLst>
              <p:ext uri="{D42A27DB-BD31-4B8C-83A1-F6EECF244321}">
                <p14:modId xmlns:p14="http://schemas.microsoft.com/office/powerpoint/2010/main" val="4010390304"/>
              </p:ext>
            </p:extLst>
          </p:nvPr>
        </p:nvGraphicFramePr>
        <p:xfrm>
          <a:off x="6188364" y="5605616"/>
          <a:ext cx="796124" cy="487680"/>
        </p:xfrm>
        <a:graphic>
          <a:graphicData uri="http://schemas.openxmlformats.org/drawingml/2006/table">
            <a:tbl>
              <a:tblPr firstRow="1" bandRow="1">
                <a:tableStyleId>{5C22544A-7EE6-4342-B048-85BDC9FD1C3A}</a:tableStyleId>
              </a:tblPr>
              <a:tblGrid>
                <a:gridCol w="796124">
                  <a:extLst>
                    <a:ext uri="{9D8B030D-6E8A-4147-A177-3AD203B41FA5}">
                      <a16:colId xmlns:a16="http://schemas.microsoft.com/office/drawing/2014/main" val="3665930376"/>
                    </a:ext>
                  </a:extLst>
                </a:gridCol>
              </a:tblGrid>
              <a:tr h="0">
                <a:tc>
                  <a:txBody>
                    <a:bodyPr/>
                    <a:lstStyle/>
                    <a:p>
                      <a:pPr algn="r"/>
                      <a:r>
                        <a:rPr lang="en-GB" sz="800" b="1" spc="-40" baseline="0" dirty="0">
                          <a:solidFill>
                            <a:schemeClr val="tx1"/>
                          </a:solidFill>
                          <a:latin typeface="Arial" panose="020B0604020202020204" pitchFamily="34" charset="0"/>
                          <a:cs typeface="Arial" panose="020B0604020202020204" pitchFamily="34" charset="0"/>
                        </a:rPr>
                        <a:t>No. at risk </a:t>
                      </a:r>
                      <a:br>
                        <a:rPr lang="en-GB" sz="800" b="1" spc="-40" baseline="0" dirty="0">
                          <a:solidFill>
                            <a:schemeClr val="tx1"/>
                          </a:solidFill>
                          <a:latin typeface="Arial" panose="020B0604020202020204" pitchFamily="34" charset="0"/>
                          <a:cs typeface="Arial" panose="020B0604020202020204" pitchFamily="34" charset="0"/>
                        </a:rPr>
                      </a:br>
                      <a:r>
                        <a:rPr lang="en-GB" sz="800" b="1" spc="-40" baseline="0" dirty="0">
                          <a:solidFill>
                            <a:schemeClr val="tx1"/>
                          </a:solidFill>
                          <a:latin typeface="Arial" panose="020B0604020202020204" pitchFamily="34" charset="0"/>
                          <a:cs typeface="Arial" panose="020B0604020202020204" pitchFamily="34" charset="0"/>
                        </a:rPr>
                        <a:t>(no. of events)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r"/>
                      <a:r>
                        <a:rPr lang="en-GB" sz="800" b="1" spc="-40" baseline="0" dirty="0">
                          <a:solidFill>
                            <a:schemeClr val="tx2"/>
                          </a:solidFill>
                          <a:latin typeface="Arial" panose="020B0604020202020204" pitchFamily="34" charset="0"/>
                          <a:cs typeface="Arial" panose="020B0604020202020204" pitchFamily="34" charset="0"/>
                        </a:rPr>
                        <a:t>Rucaparib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r h="0">
                <a:tc>
                  <a:txBody>
                    <a:bodyPr/>
                    <a:lstStyle/>
                    <a:p>
                      <a:pPr algn="r"/>
                      <a:r>
                        <a:rPr lang="en-GB" sz="800" b="1" spc="-40" baseline="0" dirty="0">
                          <a:solidFill>
                            <a:schemeClr val="accent1"/>
                          </a:solidFill>
                          <a:latin typeface="Arial" panose="020B0604020202020204" pitchFamily="34" charset="0"/>
                          <a:cs typeface="Arial" panose="020B0604020202020204" pitchFamily="34" charset="0"/>
                        </a:rPr>
                        <a:t>2</a:t>
                      </a:r>
                      <a:r>
                        <a:rPr lang="en-GB" sz="800" b="1" spc="-40" baseline="30000" dirty="0">
                          <a:solidFill>
                            <a:schemeClr val="accent1"/>
                          </a:solidFill>
                          <a:latin typeface="Arial" panose="020B0604020202020204" pitchFamily="34" charset="0"/>
                          <a:cs typeface="Arial" panose="020B0604020202020204" pitchFamily="34" charset="0"/>
                        </a:rPr>
                        <a:t>nd</a:t>
                      </a:r>
                      <a:r>
                        <a:rPr lang="en-GB" sz="800" b="1" spc="-40" baseline="0" dirty="0">
                          <a:solidFill>
                            <a:schemeClr val="accent1"/>
                          </a:solidFill>
                          <a:latin typeface="Arial" panose="020B0604020202020204" pitchFamily="34" charset="0"/>
                          <a:cs typeface="Arial" panose="020B0604020202020204" pitchFamily="34" charset="0"/>
                        </a:rPr>
                        <a:t>-gen ARPI</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602734"/>
                  </a:ext>
                </a:extLst>
              </a:tr>
            </a:tbl>
          </a:graphicData>
        </a:graphic>
      </p:graphicFrame>
      <p:graphicFrame>
        <p:nvGraphicFramePr>
          <p:cNvPr id="191" name="Table 190">
            <a:extLst>
              <a:ext uri="{FF2B5EF4-FFF2-40B4-BE49-F238E27FC236}">
                <a16:creationId xmlns:a16="http://schemas.microsoft.com/office/drawing/2014/main" id="{2C3BCBE8-75C1-E495-C293-2BC834E6D2E8}"/>
              </a:ext>
            </a:extLst>
          </p:cNvPr>
          <p:cNvGraphicFramePr>
            <a:graphicFrameLocks noGrp="1"/>
          </p:cNvGraphicFramePr>
          <p:nvPr>
            <p:extLst>
              <p:ext uri="{D42A27DB-BD31-4B8C-83A1-F6EECF244321}">
                <p14:modId xmlns:p14="http://schemas.microsoft.com/office/powerpoint/2010/main" val="747569365"/>
              </p:ext>
            </p:extLst>
          </p:nvPr>
        </p:nvGraphicFramePr>
        <p:xfrm>
          <a:off x="7039424" y="5879936"/>
          <a:ext cx="4962704" cy="213360"/>
        </p:xfrm>
        <a:graphic>
          <a:graphicData uri="http://schemas.openxmlformats.org/drawingml/2006/table">
            <a:tbl>
              <a:tblPr firstRow="1" bandRow="1">
                <a:tableStyleId>{5C22544A-7EE6-4342-B048-85BDC9FD1C3A}</a:tableStyleId>
              </a:tblPr>
              <a:tblGrid>
                <a:gridCol w="310169">
                  <a:extLst>
                    <a:ext uri="{9D8B030D-6E8A-4147-A177-3AD203B41FA5}">
                      <a16:colId xmlns:a16="http://schemas.microsoft.com/office/drawing/2014/main" val="3665930376"/>
                    </a:ext>
                  </a:extLst>
                </a:gridCol>
                <a:gridCol w="310169">
                  <a:extLst>
                    <a:ext uri="{9D8B030D-6E8A-4147-A177-3AD203B41FA5}">
                      <a16:colId xmlns:a16="http://schemas.microsoft.com/office/drawing/2014/main" val="486913625"/>
                    </a:ext>
                  </a:extLst>
                </a:gridCol>
                <a:gridCol w="310169">
                  <a:extLst>
                    <a:ext uri="{9D8B030D-6E8A-4147-A177-3AD203B41FA5}">
                      <a16:colId xmlns:a16="http://schemas.microsoft.com/office/drawing/2014/main" val="1095323839"/>
                    </a:ext>
                  </a:extLst>
                </a:gridCol>
                <a:gridCol w="310169">
                  <a:extLst>
                    <a:ext uri="{9D8B030D-6E8A-4147-A177-3AD203B41FA5}">
                      <a16:colId xmlns:a16="http://schemas.microsoft.com/office/drawing/2014/main" val="1614613805"/>
                    </a:ext>
                  </a:extLst>
                </a:gridCol>
                <a:gridCol w="310169">
                  <a:extLst>
                    <a:ext uri="{9D8B030D-6E8A-4147-A177-3AD203B41FA5}">
                      <a16:colId xmlns:a16="http://schemas.microsoft.com/office/drawing/2014/main" val="3827274647"/>
                    </a:ext>
                  </a:extLst>
                </a:gridCol>
                <a:gridCol w="310169">
                  <a:extLst>
                    <a:ext uri="{9D8B030D-6E8A-4147-A177-3AD203B41FA5}">
                      <a16:colId xmlns:a16="http://schemas.microsoft.com/office/drawing/2014/main" val="611146861"/>
                    </a:ext>
                  </a:extLst>
                </a:gridCol>
                <a:gridCol w="310169">
                  <a:extLst>
                    <a:ext uri="{9D8B030D-6E8A-4147-A177-3AD203B41FA5}">
                      <a16:colId xmlns:a16="http://schemas.microsoft.com/office/drawing/2014/main" val="681846125"/>
                    </a:ext>
                  </a:extLst>
                </a:gridCol>
                <a:gridCol w="310169">
                  <a:extLst>
                    <a:ext uri="{9D8B030D-6E8A-4147-A177-3AD203B41FA5}">
                      <a16:colId xmlns:a16="http://schemas.microsoft.com/office/drawing/2014/main" val="1141914124"/>
                    </a:ext>
                  </a:extLst>
                </a:gridCol>
                <a:gridCol w="310169">
                  <a:extLst>
                    <a:ext uri="{9D8B030D-6E8A-4147-A177-3AD203B41FA5}">
                      <a16:colId xmlns:a16="http://schemas.microsoft.com/office/drawing/2014/main" val="1042183613"/>
                    </a:ext>
                  </a:extLst>
                </a:gridCol>
                <a:gridCol w="310169">
                  <a:extLst>
                    <a:ext uri="{9D8B030D-6E8A-4147-A177-3AD203B41FA5}">
                      <a16:colId xmlns:a16="http://schemas.microsoft.com/office/drawing/2014/main" val="2941096839"/>
                    </a:ext>
                  </a:extLst>
                </a:gridCol>
                <a:gridCol w="310169">
                  <a:extLst>
                    <a:ext uri="{9D8B030D-6E8A-4147-A177-3AD203B41FA5}">
                      <a16:colId xmlns:a16="http://schemas.microsoft.com/office/drawing/2014/main" val="2569071981"/>
                    </a:ext>
                  </a:extLst>
                </a:gridCol>
                <a:gridCol w="310169">
                  <a:extLst>
                    <a:ext uri="{9D8B030D-6E8A-4147-A177-3AD203B41FA5}">
                      <a16:colId xmlns:a16="http://schemas.microsoft.com/office/drawing/2014/main" val="4181099251"/>
                    </a:ext>
                  </a:extLst>
                </a:gridCol>
                <a:gridCol w="310169">
                  <a:extLst>
                    <a:ext uri="{9D8B030D-6E8A-4147-A177-3AD203B41FA5}">
                      <a16:colId xmlns:a16="http://schemas.microsoft.com/office/drawing/2014/main" val="575074476"/>
                    </a:ext>
                  </a:extLst>
                </a:gridCol>
                <a:gridCol w="310169">
                  <a:extLst>
                    <a:ext uri="{9D8B030D-6E8A-4147-A177-3AD203B41FA5}">
                      <a16:colId xmlns:a16="http://schemas.microsoft.com/office/drawing/2014/main" val="835239392"/>
                    </a:ext>
                  </a:extLst>
                </a:gridCol>
                <a:gridCol w="310169">
                  <a:extLst>
                    <a:ext uri="{9D8B030D-6E8A-4147-A177-3AD203B41FA5}">
                      <a16:colId xmlns:a16="http://schemas.microsoft.com/office/drawing/2014/main" val="3036945005"/>
                    </a:ext>
                  </a:extLst>
                </a:gridCol>
                <a:gridCol w="310169">
                  <a:extLst>
                    <a:ext uri="{9D8B030D-6E8A-4147-A177-3AD203B41FA5}">
                      <a16:colId xmlns:a16="http://schemas.microsoft.com/office/drawing/2014/main" val="2370830656"/>
                    </a:ext>
                  </a:extLst>
                </a:gridCol>
              </a:tblGrid>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69 (0)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51 (11)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31 (24)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16 (38)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 (46)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 (47)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4 (47)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 (47)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0 (49)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19 (0)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16 (2)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7 (9)</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4 (12)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 (13)</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(14)</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(15)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0 (16)</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bl>
          </a:graphicData>
        </a:graphic>
      </p:graphicFrame>
      <p:sp>
        <p:nvSpPr>
          <p:cNvPr id="192" name="TextBox 191">
            <a:extLst>
              <a:ext uri="{FF2B5EF4-FFF2-40B4-BE49-F238E27FC236}">
                <a16:creationId xmlns:a16="http://schemas.microsoft.com/office/drawing/2014/main" id="{84835A1F-1217-3D94-18E4-8927B67F4C68}"/>
              </a:ext>
            </a:extLst>
          </p:cNvPr>
          <p:cNvSpPr txBox="1"/>
          <p:nvPr/>
        </p:nvSpPr>
        <p:spPr>
          <a:xfrm>
            <a:off x="7471472" y="5663912"/>
            <a:ext cx="4108888"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Months</a:t>
            </a:r>
          </a:p>
        </p:txBody>
      </p:sp>
      <p:sp>
        <p:nvSpPr>
          <p:cNvPr id="193" name="TextBox 192">
            <a:extLst>
              <a:ext uri="{FF2B5EF4-FFF2-40B4-BE49-F238E27FC236}">
                <a16:creationId xmlns:a16="http://schemas.microsoft.com/office/drawing/2014/main" id="{548172A9-E1C5-392D-2D11-72C0587DD0DB}"/>
              </a:ext>
            </a:extLst>
          </p:cNvPr>
          <p:cNvSpPr txBox="1"/>
          <p:nvPr/>
        </p:nvSpPr>
        <p:spPr>
          <a:xfrm>
            <a:off x="7120733"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194" name="TextBox 193">
            <a:extLst>
              <a:ext uri="{FF2B5EF4-FFF2-40B4-BE49-F238E27FC236}">
                <a16:creationId xmlns:a16="http://schemas.microsoft.com/office/drawing/2014/main" id="{E3B62526-4ACA-F50E-5BE2-D00110D4F065}"/>
              </a:ext>
            </a:extLst>
          </p:cNvPr>
          <p:cNvSpPr txBox="1"/>
          <p:nvPr/>
        </p:nvSpPr>
        <p:spPr>
          <a:xfrm rot="16200000">
            <a:off x="5742673" y="4529528"/>
            <a:ext cx="1853271" cy="415498"/>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Progression-free survival</a:t>
            </a:r>
            <a:br>
              <a:rPr lang="en-GB" sz="900" b="1" dirty="0">
                <a:latin typeface="Arial" panose="020B0604020202020204" pitchFamily="34" charset="0"/>
                <a:ea typeface="Aileron" charset="0"/>
                <a:cs typeface="Arial" panose="020B0604020202020204" pitchFamily="34" charset="0"/>
              </a:rPr>
            </a:br>
            <a:r>
              <a:rPr lang="en-GB" sz="900" b="1" dirty="0">
                <a:latin typeface="Arial" panose="020B0604020202020204" pitchFamily="34" charset="0"/>
                <a:ea typeface="Aileron" charset="0"/>
                <a:cs typeface="Arial" panose="020B0604020202020204" pitchFamily="34" charset="0"/>
              </a:rPr>
              <a:t>by independent</a:t>
            </a:r>
            <a:br>
              <a:rPr lang="en-GB" sz="900" b="1" dirty="0">
                <a:latin typeface="Arial" panose="020B0604020202020204" pitchFamily="34" charset="0"/>
                <a:ea typeface="Aileron" charset="0"/>
                <a:cs typeface="Arial" panose="020B0604020202020204" pitchFamily="34" charset="0"/>
              </a:rPr>
            </a:br>
            <a:r>
              <a:rPr lang="en-GB" sz="900" b="1" dirty="0">
                <a:latin typeface="Arial" panose="020B0604020202020204" pitchFamily="34" charset="0"/>
                <a:ea typeface="Aileron" charset="0"/>
                <a:cs typeface="Arial" panose="020B0604020202020204" pitchFamily="34" charset="0"/>
              </a:rPr>
              <a:t>radiographic review (%)</a:t>
            </a:r>
          </a:p>
        </p:txBody>
      </p:sp>
      <p:sp>
        <p:nvSpPr>
          <p:cNvPr id="195" name="TextBox 194">
            <a:extLst>
              <a:ext uri="{FF2B5EF4-FFF2-40B4-BE49-F238E27FC236}">
                <a16:creationId xmlns:a16="http://schemas.microsoft.com/office/drawing/2014/main" id="{F91FB762-8086-440D-3DB3-9E98FC0AB6A6}"/>
              </a:ext>
            </a:extLst>
          </p:cNvPr>
          <p:cNvSpPr txBox="1"/>
          <p:nvPr/>
        </p:nvSpPr>
        <p:spPr>
          <a:xfrm>
            <a:off x="7030002" y="5366712"/>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196" name="TextBox 195">
            <a:extLst>
              <a:ext uri="{FF2B5EF4-FFF2-40B4-BE49-F238E27FC236}">
                <a16:creationId xmlns:a16="http://schemas.microsoft.com/office/drawing/2014/main" id="{ACCBA16F-79DD-1007-3BB8-7285A79F24D3}"/>
              </a:ext>
            </a:extLst>
          </p:cNvPr>
          <p:cNvSpPr txBox="1"/>
          <p:nvPr/>
        </p:nvSpPr>
        <p:spPr>
          <a:xfrm>
            <a:off x="10636183" y="5155222"/>
            <a:ext cx="564257" cy="138499"/>
          </a:xfrm>
          <a:prstGeom prst="rect">
            <a:avLst/>
          </a:prstGeom>
          <a:noFill/>
        </p:spPr>
        <p:txBody>
          <a:bodyPr wrap="none" lIns="0" tIns="0" rIns="0" bIns="0" rtlCol="0">
            <a:spAutoFit/>
          </a:bodyPr>
          <a:lstStyle/>
          <a:p>
            <a:pPr algn="r"/>
            <a:r>
              <a:rPr lang="en-GB" sz="900" b="1" dirty="0">
                <a:solidFill>
                  <a:schemeClr val="tx2"/>
                </a:solidFill>
                <a:latin typeface="Arial" panose="020B0604020202020204" pitchFamily="34" charset="0"/>
                <a:ea typeface="Aileron" charset="0"/>
                <a:cs typeface="Arial" panose="020B0604020202020204" pitchFamily="34" charset="0"/>
              </a:rPr>
              <a:t>Rucaparib</a:t>
            </a:r>
          </a:p>
        </p:txBody>
      </p:sp>
      <p:sp>
        <p:nvSpPr>
          <p:cNvPr id="197" name="TextBox 196">
            <a:extLst>
              <a:ext uri="{FF2B5EF4-FFF2-40B4-BE49-F238E27FC236}">
                <a16:creationId xmlns:a16="http://schemas.microsoft.com/office/drawing/2014/main" id="{30309AC8-400B-B6BB-C6F2-7B1A3DCDE5F0}"/>
              </a:ext>
            </a:extLst>
          </p:cNvPr>
          <p:cNvSpPr txBox="1"/>
          <p:nvPr/>
        </p:nvSpPr>
        <p:spPr>
          <a:xfrm>
            <a:off x="7214419" y="5241563"/>
            <a:ext cx="1352934" cy="138499"/>
          </a:xfrm>
          <a:prstGeom prst="rect">
            <a:avLst/>
          </a:prstGeom>
          <a:noFill/>
        </p:spPr>
        <p:txBody>
          <a:bodyPr wrap="none" lIns="0" tIns="0" rIns="0" bIns="0" rtlCol="0">
            <a:spAutoFit/>
          </a:bodyPr>
          <a:lstStyle/>
          <a:p>
            <a:pPr algn="r"/>
            <a:r>
              <a:rPr lang="en-GB" sz="900" b="1" dirty="0">
                <a:solidFill>
                  <a:schemeClr val="accent1"/>
                </a:solidFill>
                <a:latin typeface="Arial" panose="020B0604020202020204" pitchFamily="34" charset="0"/>
                <a:ea typeface="Aileron" charset="0"/>
                <a:cs typeface="Arial" panose="020B0604020202020204" pitchFamily="34" charset="0"/>
              </a:rPr>
              <a:t>Second-generation ARPI</a:t>
            </a:r>
          </a:p>
        </p:txBody>
      </p:sp>
      <p:sp>
        <p:nvSpPr>
          <p:cNvPr id="199" name="TextBox 198">
            <a:extLst>
              <a:ext uri="{FF2B5EF4-FFF2-40B4-BE49-F238E27FC236}">
                <a16:creationId xmlns:a16="http://schemas.microsoft.com/office/drawing/2014/main" id="{EE189193-C195-F5C7-A639-BF118A5EA9EC}"/>
              </a:ext>
            </a:extLst>
          </p:cNvPr>
          <p:cNvSpPr txBox="1"/>
          <p:nvPr/>
        </p:nvSpPr>
        <p:spPr>
          <a:xfrm>
            <a:off x="7444583"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a:t>
            </a:r>
          </a:p>
        </p:txBody>
      </p:sp>
      <p:sp>
        <p:nvSpPr>
          <p:cNvPr id="200" name="TextBox 199">
            <a:extLst>
              <a:ext uri="{FF2B5EF4-FFF2-40B4-BE49-F238E27FC236}">
                <a16:creationId xmlns:a16="http://schemas.microsoft.com/office/drawing/2014/main" id="{41DC048E-5E04-8DAB-BC35-5292D80C6E5B}"/>
              </a:ext>
            </a:extLst>
          </p:cNvPr>
          <p:cNvSpPr txBox="1"/>
          <p:nvPr/>
        </p:nvSpPr>
        <p:spPr>
          <a:xfrm>
            <a:off x="7752558"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201" name="TextBox 200">
            <a:extLst>
              <a:ext uri="{FF2B5EF4-FFF2-40B4-BE49-F238E27FC236}">
                <a16:creationId xmlns:a16="http://schemas.microsoft.com/office/drawing/2014/main" id="{FC9B3447-7894-2A7F-31E7-07A632C4F85D}"/>
              </a:ext>
            </a:extLst>
          </p:cNvPr>
          <p:cNvSpPr txBox="1"/>
          <p:nvPr/>
        </p:nvSpPr>
        <p:spPr>
          <a:xfrm>
            <a:off x="8063708" y="5466298"/>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9</a:t>
            </a:r>
          </a:p>
        </p:txBody>
      </p:sp>
      <p:sp>
        <p:nvSpPr>
          <p:cNvPr id="202" name="TextBox 201">
            <a:extLst>
              <a:ext uri="{FF2B5EF4-FFF2-40B4-BE49-F238E27FC236}">
                <a16:creationId xmlns:a16="http://schemas.microsoft.com/office/drawing/2014/main" id="{D64608C7-5DDC-8E0C-B90B-B5FDF2886405}"/>
              </a:ext>
            </a:extLst>
          </p:cNvPr>
          <p:cNvSpPr txBox="1"/>
          <p:nvPr/>
        </p:nvSpPr>
        <p:spPr>
          <a:xfrm>
            <a:off x="8342829"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sp>
        <p:nvSpPr>
          <p:cNvPr id="203" name="TextBox 202">
            <a:extLst>
              <a:ext uri="{FF2B5EF4-FFF2-40B4-BE49-F238E27FC236}">
                <a16:creationId xmlns:a16="http://schemas.microsoft.com/office/drawing/2014/main" id="{367EC4C6-8846-FA96-0E1A-8773CAF88308}"/>
              </a:ext>
            </a:extLst>
          </p:cNvPr>
          <p:cNvSpPr txBox="1"/>
          <p:nvPr/>
        </p:nvSpPr>
        <p:spPr>
          <a:xfrm>
            <a:off x="8657154"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15</a:t>
            </a:r>
          </a:p>
        </p:txBody>
      </p:sp>
      <p:sp>
        <p:nvSpPr>
          <p:cNvPr id="204" name="TextBox 203">
            <a:extLst>
              <a:ext uri="{FF2B5EF4-FFF2-40B4-BE49-F238E27FC236}">
                <a16:creationId xmlns:a16="http://schemas.microsoft.com/office/drawing/2014/main" id="{D64C1FB3-D350-88B6-0AC6-55ABE0DD2BD4}"/>
              </a:ext>
            </a:extLst>
          </p:cNvPr>
          <p:cNvSpPr txBox="1"/>
          <p:nvPr/>
        </p:nvSpPr>
        <p:spPr>
          <a:xfrm>
            <a:off x="8981004"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205" name="TextBox 204">
            <a:extLst>
              <a:ext uri="{FF2B5EF4-FFF2-40B4-BE49-F238E27FC236}">
                <a16:creationId xmlns:a16="http://schemas.microsoft.com/office/drawing/2014/main" id="{4DBD70F5-8735-9672-063A-E9F88EA171C4}"/>
              </a:ext>
            </a:extLst>
          </p:cNvPr>
          <p:cNvSpPr txBox="1"/>
          <p:nvPr/>
        </p:nvSpPr>
        <p:spPr>
          <a:xfrm>
            <a:off x="9282629"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21</a:t>
            </a:r>
          </a:p>
        </p:txBody>
      </p:sp>
      <p:sp>
        <p:nvSpPr>
          <p:cNvPr id="206" name="TextBox 205">
            <a:extLst>
              <a:ext uri="{FF2B5EF4-FFF2-40B4-BE49-F238E27FC236}">
                <a16:creationId xmlns:a16="http://schemas.microsoft.com/office/drawing/2014/main" id="{8897E7AF-BA54-8F61-2CA5-D2BAA4DED4F3}"/>
              </a:ext>
            </a:extLst>
          </p:cNvPr>
          <p:cNvSpPr txBox="1"/>
          <p:nvPr/>
        </p:nvSpPr>
        <p:spPr>
          <a:xfrm>
            <a:off x="9596954"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207" name="TextBox 206">
            <a:extLst>
              <a:ext uri="{FF2B5EF4-FFF2-40B4-BE49-F238E27FC236}">
                <a16:creationId xmlns:a16="http://schemas.microsoft.com/office/drawing/2014/main" id="{4EFDECB4-3D65-9F8F-BAA4-A8726FEE1244}"/>
              </a:ext>
            </a:extLst>
          </p:cNvPr>
          <p:cNvSpPr txBox="1"/>
          <p:nvPr/>
        </p:nvSpPr>
        <p:spPr>
          <a:xfrm>
            <a:off x="9908104"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27</a:t>
            </a:r>
          </a:p>
        </p:txBody>
      </p:sp>
      <p:sp>
        <p:nvSpPr>
          <p:cNvPr id="208" name="TextBox 207">
            <a:extLst>
              <a:ext uri="{FF2B5EF4-FFF2-40B4-BE49-F238E27FC236}">
                <a16:creationId xmlns:a16="http://schemas.microsoft.com/office/drawing/2014/main" id="{748C77D7-506F-E085-4480-40942F32D6A0}"/>
              </a:ext>
            </a:extLst>
          </p:cNvPr>
          <p:cNvSpPr txBox="1"/>
          <p:nvPr/>
        </p:nvSpPr>
        <p:spPr>
          <a:xfrm>
            <a:off x="11794054"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45</a:t>
            </a:r>
          </a:p>
        </p:txBody>
      </p:sp>
      <p:sp>
        <p:nvSpPr>
          <p:cNvPr id="209" name="TextBox 208">
            <a:extLst>
              <a:ext uri="{FF2B5EF4-FFF2-40B4-BE49-F238E27FC236}">
                <a16:creationId xmlns:a16="http://schemas.microsoft.com/office/drawing/2014/main" id="{643AEBA1-7C49-BA5B-67B6-B1D8688847BB}"/>
              </a:ext>
            </a:extLst>
          </p:cNvPr>
          <p:cNvSpPr txBox="1"/>
          <p:nvPr/>
        </p:nvSpPr>
        <p:spPr>
          <a:xfrm>
            <a:off x="11479729"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42</a:t>
            </a:r>
          </a:p>
        </p:txBody>
      </p:sp>
      <p:sp>
        <p:nvSpPr>
          <p:cNvPr id="210" name="TextBox 209">
            <a:extLst>
              <a:ext uri="{FF2B5EF4-FFF2-40B4-BE49-F238E27FC236}">
                <a16:creationId xmlns:a16="http://schemas.microsoft.com/office/drawing/2014/main" id="{40089747-9C0F-3EB8-C655-05D5266FE7D9}"/>
              </a:ext>
            </a:extLst>
          </p:cNvPr>
          <p:cNvSpPr txBox="1"/>
          <p:nvPr/>
        </p:nvSpPr>
        <p:spPr>
          <a:xfrm>
            <a:off x="11171754"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39</a:t>
            </a:r>
          </a:p>
        </p:txBody>
      </p:sp>
      <p:sp>
        <p:nvSpPr>
          <p:cNvPr id="211" name="TextBox 210">
            <a:extLst>
              <a:ext uri="{FF2B5EF4-FFF2-40B4-BE49-F238E27FC236}">
                <a16:creationId xmlns:a16="http://schemas.microsoft.com/office/drawing/2014/main" id="{65B221FC-AC8D-D09D-33D8-4B545216F0EA}"/>
              </a:ext>
            </a:extLst>
          </p:cNvPr>
          <p:cNvSpPr txBox="1"/>
          <p:nvPr/>
        </p:nvSpPr>
        <p:spPr>
          <a:xfrm>
            <a:off x="10860604"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36</a:t>
            </a:r>
          </a:p>
        </p:txBody>
      </p:sp>
      <p:sp>
        <p:nvSpPr>
          <p:cNvPr id="212" name="TextBox 211">
            <a:extLst>
              <a:ext uri="{FF2B5EF4-FFF2-40B4-BE49-F238E27FC236}">
                <a16:creationId xmlns:a16="http://schemas.microsoft.com/office/drawing/2014/main" id="{17300B98-4591-9CDA-8873-256D07F9B18C}"/>
              </a:ext>
            </a:extLst>
          </p:cNvPr>
          <p:cNvSpPr txBox="1"/>
          <p:nvPr/>
        </p:nvSpPr>
        <p:spPr>
          <a:xfrm>
            <a:off x="10546279"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33</a:t>
            </a:r>
          </a:p>
        </p:txBody>
      </p:sp>
      <p:sp>
        <p:nvSpPr>
          <p:cNvPr id="213" name="TextBox 212">
            <a:extLst>
              <a:ext uri="{FF2B5EF4-FFF2-40B4-BE49-F238E27FC236}">
                <a16:creationId xmlns:a16="http://schemas.microsoft.com/office/drawing/2014/main" id="{1842D803-02E0-C00A-AB4F-76418FF087B0}"/>
              </a:ext>
            </a:extLst>
          </p:cNvPr>
          <p:cNvSpPr txBox="1"/>
          <p:nvPr/>
        </p:nvSpPr>
        <p:spPr>
          <a:xfrm>
            <a:off x="10228779" y="5466298"/>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214" name="TextBox 213">
            <a:extLst>
              <a:ext uri="{FF2B5EF4-FFF2-40B4-BE49-F238E27FC236}">
                <a16:creationId xmlns:a16="http://schemas.microsoft.com/office/drawing/2014/main" id="{83CBE1CA-0D70-3DB5-EAC7-F1C0266ACFB7}"/>
              </a:ext>
            </a:extLst>
          </p:cNvPr>
          <p:cNvSpPr txBox="1"/>
          <p:nvPr/>
        </p:nvSpPr>
        <p:spPr>
          <a:xfrm>
            <a:off x="6914586" y="3944312"/>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sp>
        <p:nvSpPr>
          <p:cNvPr id="215" name="TextBox 214">
            <a:extLst>
              <a:ext uri="{FF2B5EF4-FFF2-40B4-BE49-F238E27FC236}">
                <a16:creationId xmlns:a16="http://schemas.microsoft.com/office/drawing/2014/main" id="{9FA2E4CB-4A45-1DBE-27FA-F63FAF9DDDC1}"/>
              </a:ext>
            </a:extLst>
          </p:cNvPr>
          <p:cNvSpPr txBox="1"/>
          <p:nvPr/>
        </p:nvSpPr>
        <p:spPr>
          <a:xfrm>
            <a:off x="6972294" y="408655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90</a:t>
            </a:r>
          </a:p>
        </p:txBody>
      </p:sp>
      <p:sp>
        <p:nvSpPr>
          <p:cNvPr id="216" name="TextBox 215">
            <a:extLst>
              <a:ext uri="{FF2B5EF4-FFF2-40B4-BE49-F238E27FC236}">
                <a16:creationId xmlns:a16="http://schemas.microsoft.com/office/drawing/2014/main" id="{B709B0F8-2022-DE42-143E-1CD3702F7186}"/>
              </a:ext>
            </a:extLst>
          </p:cNvPr>
          <p:cNvSpPr txBox="1"/>
          <p:nvPr/>
        </p:nvSpPr>
        <p:spPr>
          <a:xfrm>
            <a:off x="6972294" y="422879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sp>
        <p:nvSpPr>
          <p:cNvPr id="217" name="TextBox 216">
            <a:extLst>
              <a:ext uri="{FF2B5EF4-FFF2-40B4-BE49-F238E27FC236}">
                <a16:creationId xmlns:a16="http://schemas.microsoft.com/office/drawing/2014/main" id="{EA6EB14C-0259-3BF3-EAFB-9E847E1E7AEE}"/>
              </a:ext>
            </a:extLst>
          </p:cNvPr>
          <p:cNvSpPr txBox="1"/>
          <p:nvPr/>
        </p:nvSpPr>
        <p:spPr>
          <a:xfrm>
            <a:off x="6972294" y="437103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70</a:t>
            </a:r>
          </a:p>
        </p:txBody>
      </p:sp>
      <p:sp>
        <p:nvSpPr>
          <p:cNvPr id="218" name="TextBox 217">
            <a:extLst>
              <a:ext uri="{FF2B5EF4-FFF2-40B4-BE49-F238E27FC236}">
                <a16:creationId xmlns:a16="http://schemas.microsoft.com/office/drawing/2014/main" id="{86624E5F-11CF-531B-3C55-A55537B7C507}"/>
              </a:ext>
            </a:extLst>
          </p:cNvPr>
          <p:cNvSpPr txBox="1"/>
          <p:nvPr/>
        </p:nvSpPr>
        <p:spPr>
          <a:xfrm>
            <a:off x="6972294" y="451327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sp>
        <p:nvSpPr>
          <p:cNvPr id="219" name="TextBox 218">
            <a:extLst>
              <a:ext uri="{FF2B5EF4-FFF2-40B4-BE49-F238E27FC236}">
                <a16:creationId xmlns:a16="http://schemas.microsoft.com/office/drawing/2014/main" id="{60452BD2-B639-1333-6770-E7644C528E6F}"/>
              </a:ext>
            </a:extLst>
          </p:cNvPr>
          <p:cNvSpPr txBox="1"/>
          <p:nvPr/>
        </p:nvSpPr>
        <p:spPr>
          <a:xfrm>
            <a:off x="6972294" y="465551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220" name="TextBox 219">
            <a:extLst>
              <a:ext uri="{FF2B5EF4-FFF2-40B4-BE49-F238E27FC236}">
                <a16:creationId xmlns:a16="http://schemas.microsoft.com/office/drawing/2014/main" id="{0A42CA3E-201E-48D1-1DB3-FAE69F912166}"/>
              </a:ext>
            </a:extLst>
          </p:cNvPr>
          <p:cNvSpPr txBox="1"/>
          <p:nvPr/>
        </p:nvSpPr>
        <p:spPr>
          <a:xfrm>
            <a:off x="6972294" y="479775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221" name="TextBox 220">
            <a:extLst>
              <a:ext uri="{FF2B5EF4-FFF2-40B4-BE49-F238E27FC236}">
                <a16:creationId xmlns:a16="http://schemas.microsoft.com/office/drawing/2014/main" id="{0EB16E9F-6914-E817-F727-3D253B149F60}"/>
              </a:ext>
            </a:extLst>
          </p:cNvPr>
          <p:cNvSpPr txBox="1"/>
          <p:nvPr/>
        </p:nvSpPr>
        <p:spPr>
          <a:xfrm>
            <a:off x="6972294" y="493999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a:t>
            </a:r>
          </a:p>
        </p:txBody>
      </p:sp>
      <p:sp>
        <p:nvSpPr>
          <p:cNvPr id="222" name="TextBox 221">
            <a:extLst>
              <a:ext uri="{FF2B5EF4-FFF2-40B4-BE49-F238E27FC236}">
                <a16:creationId xmlns:a16="http://schemas.microsoft.com/office/drawing/2014/main" id="{4F86F977-A972-0380-9B2F-628837B09401}"/>
              </a:ext>
            </a:extLst>
          </p:cNvPr>
          <p:cNvSpPr txBox="1"/>
          <p:nvPr/>
        </p:nvSpPr>
        <p:spPr>
          <a:xfrm>
            <a:off x="6972294" y="508223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223" name="TextBox 222">
            <a:extLst>
              <a:ext uri="{FF2B5EF4-FFF2-40B4-BE49-F238E27FC236}">
                <a16:creationId xmlns:a16="http://schemas.microsoft.com/office/drawing/2014/main" id="{B36026A0-A4ED-A205-6653-3CE900058848}"/>
              </a:ext>
            </a:extLst>
          </p:cNvPr>
          <p:cNvSpPr txBox="1"/>
          <p:nvPr/>
        </p:nvSpPr>
        <p:spPr>
          <a:xfrm>
            <a:off x="6972294" y="5224472"/>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graphicFrame>
        <p:nvGraphicFramePr>
          <p:cNvPr id="224" name="Table 223">
            <a:extLst>
              <a:ext uri="{FF2B5EF4-FFF2-40B4-BE49-F238E27FC236}">
                <a16:creationId xmlns:a16="http://schemas.microsoft.com/office/drawing/2014/main" id="{BB637371-D578-195A-138A-06245032DCBB}"/>
              </a:ext>
            </a:extLst>
          </p:cNvPr>
          <p:cNvGraphicFramePr>
            <a:graphicFrameLocks noGrp="1"/>
          </p:cNvGraphicFramePr>
          <p:nvPr>
            <p:extLst>
              <p:ext uri="{D42A27DB-BD31-4B8C-83A1-F6EECF244321}">
                <p14:modId xmlns:p14="http://schemas.microsoft.com/office/powerpoint/2010/main" val="3598806641"/>
              </p:ext>
            </p:extLst>
          </p:nvPr>
        </p:nvGraphicFramePr>
        <p:xfrm>
          <a:off x="6188364" y="3072141"/>
          <a:ext cx="796124" cy="487680"/>
        </p:xfrm>
        <a:graphic>
          <a:graphicData uri="http://schemas.openxmlformats.org/drawingml/2006/table">
            <a:tbl>
              <a:tblPr firstRow="1" bandRow="1">
                <a:tableStyleId>{5C22544A-7EE6-4342-B048-85BDC9FD1C3A}</a:tableStyleId>
              </a:tblPr>
              <a:tblGrid>
                <a:gridCol w="796124">
                  <a:extLst>
                    <a:ext uri="{9D8B030D-6E8A-4147-A177-3AD203B41FA5}">
                      <a16:colId xmlns:a16="http://schemas.microsoft.com/office/drawing/2014/main" val="3665930376"/>
                    </a:ext>
                  </a:extLst>
                </a:gridCol>
              </a:tblGrid>
              <a:tr h="0">
                <a:tc>
                  <a:txBody>
                    <a:bodyPr/>
                    <a:lstStyle/>
                    <a:p>
                      <a:pPr algn="r"/>
                      <a:r>
                        <a:rPr lang="en-GB" sz="800" b="1" spc="-40" baseline="0" dirty="0">
                          <a:solidFill>
                            <a:schemeClr val="tx1"/>
                          </a:solidFill>
                          <a:latin typeface="Arial" panose="020B0604020202020204" pitchFamily="34" charset="0"/>
                          <a:cs typeface="Arial" panose="020B0604020202020204" pitchFamily="34" charset="0"/>
                        </a:rPr>
                        <a:t>No. at risk </a:t>
                      </a:r>
                      <a:br>
                        <a:rPr lang="en-GB" sz="800" b="1" spc="-40" baseline="0" dirty="0">
                          <a:solidFill>
                            <a:schemeClr val="tx1"/>
                          </a:solidFill>
                          <a:latin typeface="Arial" panose="020B0604020202020204" pitchFamily="34" charset="0"/>
                          <a:cs typeface="Arial" panose="020B0604020202020204" pitchFamily="34" charset="0"/>
                        </a:rPr>
                      </a:br>
                      <a:r>
                        <a:rPr lang="en-GB" sz="800" b="1" spc="-40" baseline="0" dirty="0">
                          <a:solidFill>
                            <a:schemeClr val="tx1"/>
                          </a:solidFill>
                          <a:latin typeface="Arial" panose="020B0604020202020204" pitchFamily="34" charset="0"/>
                          <a:cs typeface="Arial" panose="020B0604020202020204" pitchFamily="34" charset="0"/>
                        </a:rPr>
                        <a:t>(no. of events)</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r"/>
                      <a:r>
                        <a:rPr lang="en-GB" sz="800" b="1" spc="-40" baseline="0" dirty="0">
                          <a:solidFill>
                            <a:schemeClr val="tx2"/>
                          </a:solidFill>
                          <a:latin typeface="Arial" panose="020B0604020202020204" pitchFamily="34" charset="0"/>
                          <a:cs typeface="Arial" panose="020B0604020202020204" pitchFamily="34" charset="0"/>
                        </a:rPr>
                        <a:t>Rucaparib</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r h="0">
                <a:tc>
                  <a:txBody>
                    <a:bodyPr/>
                    <a:lstStyle/>
                    <a:p>
                      <a:pPr algn="r"/>
                      <a:r>
                        <a:rPr lang="en-GB" sz="800" b="1" spc="-40" baseline="0" dirty="0">
                          <a:solidFill>
                            <a:schemeClr val="accent1"/>
                          </a:solidFill>
                          <a:latin typeface="Arial" panose="020B0604020202020204" pitchFamily="34" charset="0"/>
                          <a:cs typeface="Arial" panose="020B0604020202020204" pitchFamily="34" charset="0"/>
                        </a:rPr>
                        <a:t>Docetaxel</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5602734"/>
                  </a:ext>
                </a:extLst>
              </a:tr>
            </a:tbl>
          </a:graphicData>
        </a:graphic>
      </p:graphicFrame>
      <p:graphicFrame>
        <p:nvGraphicFramePr>
          <p:cNvPr id="225" name="Table 224">
            <a:extLst>
              <a:ext uri="{FF2B5EF4-FFF2-40B4-BE49-F238E27FC236}">
                <a16:creationId xmlns:a16="http://schemas.microsoft.com/office/drawing/2014/main" id="{7777A96D-02FA-1F80-66FE-DCA152905288}"/>
              </a:ext>
            </a:extLst>
          </p:cNvPr>
          <p:cNvGraphicFramePr>
            <a:graphicFrameLocks noGrp="1"/>
          </p:cNvGraphicFramePr>
          <p:nvPr>
            <p:extLst>
              <p:ext uri="{D42A27DB-BD31-4B8C-83A1-F6EECF244321}">
                <p14:modId xmlns:p14="http://schemas.microsoft.com/office/powerpoint/2010/main" val="2609188155"/>
              </p:ext>
            </p:extLst>
          </p:nvPr>
        </p:nvGraphicFramePr>
        <p:xfrm>
          <a:off x="7039424" y="3346461"/>
          <a:ext cx="4962704" cy="213360"/>
        </p:xfrm>
        <a:graphic>
          <a:graphicData uri="http://schemas.openxmlformats.org/drawingml/2006/table">
            <a:tbl>
              <a:tblPr firstRow="1" bandRow="1">
                <a:tableStyleId>{5C22544A-7EE6-4342-B048-85BDC9FD1C3A}</a:tableStyleId>
              </a:tblPr>
              <a:tblGrid>
                <a:gridCol w="310169">
                  <a:extLst>
                    <a:ext uri="{9D8B030D-6E8A-4147-A177-3AD203B41FA5}">
                      <a16:colId xmlns:a16="http://schemas.microsoft.com/office/drawing/2014/main" val="3665930376"/>
                    </a:ext>
                  </a:extLst>
                </a:gridCol>
                <a:gridCol w="310169">
                  <a:extLst>
                    <a:ext uri="{9D8B030D-6E8A-4147-A177-3AD203B41FA5}">
                      <a16:colId xmlns:a16="http://schemas.microsoft.com/office/drawing/2014/main" val="486913625"/>
                    </a:ext>
                  </a:extLst>
                </a:gridCol>
                <a:gridCol w="310169">
                  <a:extLst>
                    <a:ext uri="{9D8B030D-6E8A-4147-A177-3AD203B41FA5}">
                      <a16:colId xmlns:a16="http://schemas.microsoft.com/office/drawing/2014/main" val="1095323839"/>
                    </a:ext>
                  </a:extLst>
                </a:gridCol>
                <a:gridCol w="310169">
                  <a:extLst>
                    <a:ext uri="{9D8B030D-6E8A-4147-A177-3AD203B41FA5}">
                      <a16:colId xmlns:a16="http://schemas.microsoft.com/office/drawing/2014/main" val="1614613805"/>
                    </a:ext>
                  </a:extLst>
                </a:gridCol>
                <a:gridCol w="310169">
                  <a:extLst>
                    <a:ext uri="{9D8B030D-6E8A-4147-A177-3AD203B41FA5}">
                      <a16:colId xmlns:a16="http://schemas.microsoft.com/office/drawing/2014/main" val="3827274647"/>
                    </a:ext>
                  </a:extLst>
                </a:gridCol>
                <a:gridCol w="310169">
                  <a:extLst>
                    <a:ext uri="{9D8B030D-6E8A-4147-A177-3AD203B41FA5}">
                      <a16:colId xmlns:a16="http://schemas.microsoft.com/office/drawing/2014/main" val="611146861"/>
                    </a:ext>
                  </a:extLst>
                </a:gridCol>
                <a:gridCol w="310169">
                  <a:extLst>
                    <a:ext uri="{9D8B030D-6E8A-4147-A177-3AD203B41FA5}">
                      <a16:colId xmlns:a16="http://schemas.microsoft.com/office/drawing/2014/main" val="681846125"/>
                    </a:ext>
                  </a:extLst>
                </a:gridCol>
                <a:gridCol w="310169">
                  <a:extLst>
                    <a:ext uri="{9D8B030D-6E8A-4147-A177-3AD203B41FA5}">
                      <a16:colId xmlns:a16="http://schemas.microsoft.com/office/drawing/2014/main" val="1141914124"/>
                    </a:ext>
                  </a:extLst>
                </a:gridCol>
                <a:gridCol w="310169">
                  <a:extLst>
                    <a:ext uri="{9D8B030D-6E8A-4147-A177-3AD203B41FA5}">
                      <a16:colId xmlns:a16="http://schemas.microsoft.com/office/drawing/2014/main" val="1042183613"/>
                    </a:ext>
                  </a:extLst>
                </a:gridCol>
                <a:gridCol w="310169">
                  <a:extLst>
                    <a:ext uri="{9D8B030D-6E8A-4147-A177-3AD203B41FA5}">
                      <a16:colId xmlns:a16="http://schemas.microsoft.com/office/drawing/2014/main" val="2941096839"/>
                    </a:ext>
                  </a:extLst>
                </a:gridCol>
                <a:gridCol w="310169">
                  <a:extLst>
                    <a:ext uri="{9D8B030D-6E8A-4147-A177-3AD203B41FA5}">
                      <a16:colId xmlns:a16="http://schemas.microsoft.com/office/drawing/2014/main" val="2569071981"/>
                    </a:ext>
                  </a:extLst>
                </a:gridCol>
                <a:gridCol w="310169">
                  <a:extLst>
                    <a:ext uri="{9D8B030D-6E8A-4147-A177-3AD203B41FA5}">
                      <a16:colId xmlns:a16="http://schemas.microsoft.com/office/drawing/2014/main" val="4181099251"/>
                    </a:ext>
                  </a:extLst>
                </a:gridCol>
                <a:gridCol w="310169">
                  <a:extLst>
                    <a:ext uri="{9D8B030D-6E8A-4147-A177-3AD203B41FA5}">
                      <a16:colId xmlns:a16="http://schemas.microsoft.com/office/drawing/2014/main" val="575074476"/>
                    </a:ext>
                  </a:extLst>
                </a:gridCol>
                <a:gridCol w="310169">
                  <a:extLst>
                    <a:ext uri="{9D8B030D-6E8A-4147-A177-3AD203B41FA5}">
                      <a16:colId xmlns:a16="http://schemas.microsoft.com/office/drawing/2014/main" val="835239392"/>
                    </a:ext>
                  </a:extLst>
                </a:gridCol>
                <a:gridCol w="310169">
                  <a:extLst>
                    <a:ext uri="{9D8B030D-6E8A-4147-A177-3AD203B41FA5}">
                      <a16:colId xmlns:a16="http://schemas.microsoft.com/office/drawing/2014/main" val="3036945005"/>
                    </a:ext>
                  </a:extLst>
                </a:gridCol>
                <a:gridCol w="310169">
                  <a:extLst>
                    <a:ext uri="{9D8B030D-6E8A-4147-A177-3AD203B41FA5}">
                      <a16:colId xmlns:a16="http://schemas.microsoft.com/office/drawing/2014/main" val="2370830656"/>
                    </a:ext>
                  </a:extLst>
                </a:gridCol>
              </a:tblGrid>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69 (0)</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51 (11)</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31 (24)</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16 (38)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6 (46)</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 (47)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4 (47)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3 (47)</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2 (48)</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0 (49)</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9736975"/>
                  </a:ext>
                </a:extLst>
              </a:tr>
              <a:tr h="0">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15 (0)</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12 (2)</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9 (5)</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5 (7)</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1 (11)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700" b="0" spc="-40" baseline="0" dirty="0">
                          <a:solidFill>
                            <a:schemeClr val="tx1"/>
                          </a:solidFill>
                          <a:latin typeface="Arial" panose="020B0604020202020204" pitchFamily="34" charset="0"/>
                          <a:cs typeface="Arial" panose="020B0604020202020204" pitchFamily="34" charset="0"/>
                        </a:rPr>
                        <a:t>0 (11)</a:t>
                      </a: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GB" sz="700" b="0" spc="-40" baseline="0" dirty="0">
                        <a:solidFill>
                          <a:schemeClr val="tx1"/>
                        </a:solidFill>
                        <a:latin typeface="Arial" panose="020B0604020202020204" pitchFamily="34" charset="0"/>
                        <a:cs typeface="Arial" panose="020B0604020202020204" pitchFamily="34" charset="0"/>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2871371"/>
                  </a:ext>
                </a:extLst>
              </a:tr>
            </a:tbl>
          </a:graphicData>
        </a:graphic>
      </p:graphicFrame>
      <p:sp>
        <p:nvSpPr>
          <p:cNvPr id="226" name="TextBox 225">
            <a:extLst>
              <a:ext uri="{FF2B5EF4-FFF2-40B4-BE49-F238E27FC236}">
                <a16:creationId xmlns:a16="http://schemas.microsoft.com/office/drawing/2014/main" id="{FB19CC8A-6E02-972A-D2DB-66089E657294}"/>
              </a:ext>
            </a:extLst>
          </p:cNvPr>
          <p:cNvSpPr txBox="1"/>
          <p:nvPr/>
        </p:nvSpPr>
        <p:spPr>
          <a:xfrm>
            <a:off x="7471472" y="3130437"/>
            <a:ext cx="4108888"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Months</a:t>
            </a:r>
          </a:p>
        </p:txBody>
      </p:sp>
      <p:sp>
        <p:nvSpPr>
          <p:cNvPr id="227" name="TextBox 226">
            <a:extLst>
              <a:ext uri="{FF2B5EF4-FFF2-40B4-BE49-F238E27FC236}">
                <a16:creationId xmlns:a16="http://schemas.microsoft.com/office/drawing/2014/main" id="{0B56AFED-07BF-2547-1FE8-BF1C0561D532}"/>
              </a:ext>
            </a:extLst>
          </p:cNvPr>
          <p:cNvSpPr txBox="1"/>
          <p:nvPr/>
        </p:nvSpPr>
        <p:spPr>
          <a:xfrm>
            <a:off x="7120733"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0</a:t>
            </a:r>
          </a:p>
        </p:txBody>
      </p:sp>
      <p:sp>
        <p:nvSpPr>
          <p:cNvPr id="228" name="TextBox 227">
            <a:extLst>
              <a:ext uri="{FF2B5EF4-FFF2-40B4-BE49-F238E27FC236}">
                <a16:creationId xmlns:a16="http://schemas.microsoft.com/office/drawing/2014/main" id="{0AF1B96C-5844-F22E-3D07-C473E1CA0521}"/>
              </a:ext>
            </a:extLst>
          </p:cNvPr>
          <p:cNvSpPr txBox="1"/>
          <p:nvPr/>
        </p:nvSpPr>
        <p:spPr>
          <a:xfrm rot="16200000">
            <a:off x="5742673" y="1996053"/>
            <a:ext cx="1853271" cy="415498"/>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Progression-free survival</a:t>
            </a:r>
            <a:br>
              <a:rPr lang="en-GB" sz="900" b="1" dirty="0">
                <a:latin typeface="Arial" panose="020B0604020202020204" pitchFamily="34" charset="0"/>
                <a:ea typeface="Aileron" charset="0"/>
                <a:cs typeface="Arial" panose="020B0604020202020204" pitchFamily="34" charset="0"/>
              </a:rPr>
            </a:br>
            <a:r>
              <a:rPr lang="en-GB" sz="900" b="1" dirty="0">
                <a:latin typeface="Arial" panose="020B0604020202020204" pitchFamily="34" charset="0"/>
                <a:ea typeface="Aileron" charset="0"/>
                <a:cs typeface="Arial" panose="020B0604020202020204" pitchFamily="34" charset="0"/>
              </a:rPr>
              <a:t>by independent</a:t>
            </a:r>
            <a:br>
              <a:rPr lang="en-GB" sz="900" b="1" dirty="0">
                <a:latin typeface="Arial" panose="020B0604020202020204" pitchFamily="34" charset="0"/>
                <a:ea typeface="Aileron" charset="0"/>
                <a:cs typeface="Arial" panose="020B0604020202020204" pitchFamily="34" charset="0"/>
              </a:rPr>
            </a:br>
            <a:r>
              <a:rPr lang="en-GB" sz="900" b="1" dirty="0">
                <a:latin typeface="Arial" panose="020B0604020202020204" pitchFamily="34" charset="0"/>
                <a:ea typeface="Aileron" charset="0"/>
                <a:cs typeface="Arial" panose="020B0604020202020204" pitchFamily="34" charset="0"/>
              </a:rPr>
              <a:t>radiographic review (%)</a:t>
            </a:r>
          </a:p>
        </p:txBody>
      </p:sp>
      <p:sp>
        <p:nvSpPr>
          <p:cNvPr id="229" name="TextBox 228">
            <a:extLst>
              <a:ext uri="{FF2B5EF4-FFF2-40B4-BE49-F238E27FC236}">
                <a16:creationId xmlns:a16="http://schemas.microsoft.com/office/drawing/2014/main" id="{F5C3A12C-AFDA-C66A-6AD4-048189943052}"/>
              </a:ext>
            </a:extLst>
          </p:cNvPr>
          <p:cNvSpPr txBox="1"/>
          <p:nvPr/>
        </p:nvSpPr>
        <p:spPr>
          <a:xfrm>
            <a:off x="7030002" y="2833237"/>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230" name="TextBox 229">
            <a:extLst>
              <a:ext uri="{FF2B5EF4-FFF2-40B4-BE49-F238E27FC236}">
                <a16:creationId xmlns:a16="http://schemas.microsoft.com/office/drawing/2014/main" id="{AD957358-07AD-D911-F58B-61A5265926CE}"/>
              </a:ext>
            </a:extLst>
          </p:cNvPr>
          <p:cNvSpPr txBox="1"/>
          <p:nvPr/>
        </p:nvSpPr>
        <p:spPr>
          <a:xfrm>
            <a:off x="10653128" y="2617708"/>
            <a:ext cx="564257" cy="138499"/>
          </a:xfrm>
          <a:prstGeom prst="rect">
            <a:avLst/>
          </a:prstGeom>
          <a:noFill/>
        </p:spPr>
        <p:txBody>
          <a:bodyPr wrap="none" lIns="0" tIns="0" rIns="0" bIns="0" rtlCol="0">
            <a:spAutoFit/>
          </a:bodyPr>
          <a:lstStyle/>
          <a:p>
            <a:pPr algn="r"/>
            <a:r>
              <a:rPr lang="en-GB" sz="900" b="1" dirty="0">
                <a:solidFill>
                  <a:schemeClr val="tx2"/>
                </a:solidFill>
                <a:latin typeface="Arial" panose="020B0604020202020204" pitchFamily="34" charset="0"/>
                <a:ea typeface="Aileron" charset="0"/>
                <a:cs typeface="Arial" panose="020B0604020202020204" pitchFamily="34" charset="0"/>
              </a:rPr>
              <a:t>Rucaparib</a:t>
            </a:r>
          </a:p>
        </p:txBody>
      </p:sp>
      <p:sp>
        <p:nvSpPr>
          <p:cNvPr id="231" name="TextBox 230">
            <a:extLst>
              <a:ext uri="{FF2B5EF4-FFF2-40B4-BE49-F238E27FC236}">
                <a16:creationId xmlns:a16="http://schemas.microsoft.com/office/drawing/2014/main" id="{8CEAC69F-0DE9-E78F-94D2-490C4694FC78}"/>
              </a:ext>
            </a:extLst>
          </p:cNvPr>
          <p:cNvSpPr txBox="1"/>
          <p:nvPr/>
        </p:nvSpPr>
        <p:spPr>
          <a:xfrm>
            <a:off x="7724312" y="2638112"/>
            <a:ext cx="545022" cy="138499"/>
          </a:xfrm>
          <a:prstGeom prst="rect">
            <a:avLst/>
          </a:prstGeom>
          <a:noFill/>
        </p:spPr>
        <p:txBody>
          <a:bodyPr wrap="none" lIns="0" tIns="0" rIns="0" bIns="0" rtlCol="0">
            <a:spAutoFit/>
          </a:bodyPr>
          <a:lstStyle/>
          <a:p>
            <a:pPr algn="r"/>
            <a:r>
              <a:rPr lang="en-GB" sz="900" b="1" dirty="0">
                <a:solidFill>
                  <a:schemeClr val="accent1"/>
                </a:solidFill>
                <a:latin typeface="Arial" panose="020B0604020202020204" pitchFamily="34" charset="0"/>
                <a:ea typeface="Aileron" charset="0"/>
                <a:cs typeface="Arial" panose="020B0604020202020204" pitchFamily="34" charset="0"/>
              </a:rPr>
              <a:t>Docetaxel</a:t>
            </a:r>
          </a:p>
        </p:txBody>
      </p:sp>
      <p:sp>
        <p:nvSpPr>
          <p:cNvPr id="232" name="TextBox 231">
            <a:extLst>
              <a:ext uri="{FF2B5EF4-FFF2-40B4-BE49-F238E27FC236}">
                <a16:creationId xmlns:a16="http://schemas.microsoft.com/office/drawing/2014/main" id="{2A4CF0B6-3CFB-1ACF-F22D-E0C406055D4F}"/>
              </a:ext>
            </a:extLst>
          </p:cNvPr>
          <p:cNvSpPr txBox="1"/>
          <p:nvPr/>
        </p:nvSpPr>
        <p:spPr>
          <a:xfrm>
            <a:off x="7444583"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a:t>
            </a:r>
          </a:p>
        </p:txBody>
      </p:sp>
      <p:sp>
        <p:nvSpPr>
          <p:cNvPr id="233" name="TextBox 232">
            <a:extLst>
              <a:ext uri="{FF2B5EF4-FFF2-40B4-BE49-F238E27FC236}">
                <a16:creationId xmlns:a16="http://schemas.microsoft.com/office/drawing/2014/main" id="{6E8ABF72-BA98-8158-F368-D0CC0D1F345E}"/>
              </a:ext>
            </a:extLst>
          </p:cNvPr>
          <p:cNvSpPr txBox="1"/>
          <p:nvPr/>
        </p:nvSpPr>
        <p:spPr>
          <a:xfrm>
            <a:off x="7752558"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6</a:t>
            </a:r>
          </a:p>
        </p:txBody>
      </p:sp>
      <p:sp>
        <p:nvSpPr>
          <p:cNvPr id="234" name="TextBox 233">
            <a:extLst>
              <a:ext uri="{FF2B5EF4-FFF2-40B4-BE49-F238E27FC236}">
                <a16:creationId xmlns:a16="http://schemas.microsoft.com/office/drawing/2014/main" id="{E7F0F302-09CB-ADBE-531D-E71BE626F6A5}"/>
              </a:ext>
            </a:extLst>
          </p:cNvPr>
          <p:cNvSpPr txBox="1"/>
          <p:nvPr/>
        </p:nvSpPr>
        <p:spPr>
          <a:xfrm>
            <a:off x="8063708" y="2932823"/>
            <a:ext cx="57708"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9</a:t>
            </a:r>
          </a:p>
        </p:txBody>
      </p:sp>
      <p:sp>
        <p:nvSpPr>
          <p:cNvPr id="235" name="TextBox 234">
            <a:extLst>
              <a:ext uri="{FF2B5EF4-FFF2-40B4-BE49-F238E27FC236}">
                <a16:creationId xmlns:a16="http://schemas.microsoft.com/office/drawing/2014/main" id="{BF3DBB6A-6E97-2AD6-043C-84665BD64D72}"/>
              </a:ext>
            </a:extLst>
          </p:cNvPr>
          <p:cNvSpPr txBox="1"/>
          <p:nvPr/>
        </p:nvSpPr>
        <p:spPr>
          <a:xfrm>
            <a:off x="8342829"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12</a:t>
            </a:r>
          </a:p>
        </p:txBody>
      </p:sp>
      <p:sp>
        <p:nvSpPr>
          <p:cNvPr id="236" name="TextBox 235">
            <a:extLst>
              <a:ext uri="{FF2B5EF4-FFF2-40B4-BE49-F238E27FC236}">
                <a16:creationId xmlns:a16="http://schemas.microsoft.com/office/drawing/2014/main" id="{D00D8E5B-4CA4-CCAA-3E6D-E433A2DC24F3}"/>
              </a:ext>
            </a:extLst>
          </p:cNvPr>
          <p:cNvSpPr txBox="1"/>
          <p:nvPr/>
        </p:nvSpPr>
        <p:spPr>
          <a:xfrm>
            <a:off x="8657154"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15</a:t>
            </a:r>
          </a:p>
        </p:txBody>
      </p:sp>
      <p:sp>
        <p:nvSpPr>
          <p:cNvPr id="237" name="TextBox 236">
            <a:extLst>
              <a:ext uri="{FF2B5EF4-FFF2-40B4-BE49-F238E27FC236}">
                <a16:creationId xmlns:a16="http://schemas.microsoft.com/office/drawing/2014/main" id="{76D10EFA-61F0-B212-B2CF-20378B26B31D}"/>
              </a:ext>
            </a:extLst>
          </p:cNvPr>
          <p:cNvSpPr txBox="1"/>
          <p:nvPr/>
        </p:nvSpPr>
        <p:spPr>
          <a:xfrm>
            <a:off x="8981004"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18</a:t>
            </a:r>
          </a:p>
        </p:txBody>
      </p:sp>
      <p:sp>
        <p:nvSpPr>
          <p:cNvPr id="238" name="TextBox 237">
            <a:extLst>
              <a:ext uri="{FF2B5EF4-FFF2-40B4-BE49-F238E27FC236}">
                <a16:creationId xmlns:a16="http://schemas.microsoft.com/office/drawing/2014/main" id="{33E00876-5A21-93DB-DAF4-8AC5BBBFD91F}"/>
              </a:ext>
            </a:extLst>
          </p:cNvPr>
          <p:cNvSpPr txBox="1"/>
          <p:nvPr/>
        </p:nvSpPr>
        <p:spPr>
          <a:xfrm>
            <a:off x="9282629"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21</a:t>
            </a:r>
          </a:p>
        </p:txBody>
      </p:sp>
      <p:sp>
        <p:nvSpPr>
          <p:cNvPr id="239" name="TextBox 238">
            <a:extLst>
              <a:ext uri="{FF2B5EF4-FFF2-40B4-BE49-F238E27FC236}">
                <a16:creationId xmlns:a16="http://schemas.microsoft.com/office/drawing/2014/main" id="{AB2645D2-D5FF-D33D-506B-EC2CEF5DE8B4}"/>
              </a:ext>
            </a:extLst>
          </p:cNvPr>
          <p:cNvSpPr txBox="1"/>
          <p:nvPr/>
        </p:nvSpPr>
        <p:spPr>
          <a:xfrm>
            <a:off x="9596954"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24</a:t>
            </a:r>
          </a:p>
        </p:txBody>
      </p:sp>
      <p:sp>
        <p:nvSpPr>
          <p:cNvPr id="240" name="TextBox 239">
            <a:extLst>
              <a:ext uri="{FF2B5EF4-FFF2-40B4-BE49-F238E27FC236}">
                <a16:creationId xmlns:a16="http://schemas.microsoft.com/office/drawing/2014/main" id="{BAF6ED20-C952-F61A-8DC5-555065066483}"/>
              </a:ext>
            </a:extLst>
          </p:cNvPr>
          <p:cNvSpPr txBox="1"/>
          <p:nvPr/>
        </p:nvSpPr>
        <p:spPr>
          <a:xfrm>
            <a:off x="9908104"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27</a:t>
            </a:r>
          </a:p>
        </p:txBody>
      </p:sp>
      <p:sp>
        <p:nvSpPr>
          <p:cNvPr id="241" name="TextBox 240">
            <a:extLst>
              <a:ext uri="{FF2B5EF4-FFF2-40B4-BE49-F238E27FC236}">
                <a16:creationId xmlns:a16="http://schemas.microsoft.com/office/drawing/2014/main" id="{BC4BD9AF-BAEE-5956-0FA4-86CCD0ACC20C}"/>
              </a:ext>
            </a:extLst>
          </p:cNvPr>
          <p:cNvSpPr txBox="1"/>
          <p:nvPr/>
        </p:nvSpPr>
        <p:spPr>
          <a:xfrm>
            <a:off x="11794054"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45</a:t>
            </a:r>
          </a:p>
        </p:txBody>
      </p:sp>
      <p:sp>
        <p:nvSpPr>
          <p:cNvPr id="242" name="TextBox 241">
            <a:extLst>
              <a:ext uri="{FF2B5EF4-FFF2-40B4-BE49-F238E27FC236}">
                <a16:creationId xmlns:a16="http://schemas.microsoft.com/office/drawing/2014/main" id="{B646663D-8343-D839-FDBE-E2CED1E0FC4E}"/>
              </a:ext>
            </a:extLst>
          </p:cNvPr>
          <p:cNvSpPr txBox="1"/>
          <p:nvPr/>
        </p:nvSpPr>
        <p:spPr>
          <a:xfrm>
            <a:off x="11479729"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42</a:t>
            </a:r>
          </a:p>
        </p:txBody>
      </p:sp>
      <p:sp>
        <p:nvSpPr>
          <p:cNvPr id="243" name="TextBox 242">
            <a:extLst>
              <a:ext uri="{FF2B5EF4-FFF2-40B4-BE49-F238E27FC236}">
                <a16:creationId xmlns:a16="http://schemas.microsoft.com/office/drawing/2014/main" id="{83A20A25-8C3C-F359-A121-388E23289474}"/>
              </a:ext>
            </a:extLst>
          </p:cNvPr>
          <p:cNvSpPr txBox="1"/>
          <p:nvPr/>
        </p:nvSpPr>
        <p:spPr>
          <a:xfrm>
            <a:off x="11171754"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39</a:t>
            </a:r>
          </a:p>
        </p:txBody>
      </p:sp>
      <p:sp>
        <p:nvSpPr>
          <p:cNvPr id="244" name="TextBox 243">
            <a:extLst>
              <a:ext uri="{FF2B5EF4-FFF2-40B4-BE49-F238E27FC236}">
                <a16:creationId xmlns:a16="http://schemas.microsoft.com/office/drawing/2014/main" id="{EC1D33F5-C82A-E99F-8358-F1B32CAEA5BF}"/>
              </a:ext>
            </a:extLst>
          </p:cNvPr>
          <p:cNvSpPr txBox="1"/>
          <p:nvPr/>
        </p:nvSpPr>
        <p:spPr>
          <a:xfrm>
            <a:off x="10860604"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36</a:t>
            </a:r>
          </a:p>
        </p:txBody>
      </p:sp>
      <p:sp>
        <p:nvSpPr>
          <p:cNvPr id="245" name="TextBox 244">
            <a:extLst>
              <a:ext uri="{FF2B5EF4-FFF2-40B4-BE49-F238E27FC236}">
                <a16:creationId xmlns:a16="http://schemas.microsoft.com/office/drawing/2014/main" id="{4194241A-FC9C-60AC-E512-25BFA01F9CE6}"/>
              </a:ext>
            </a:extLst>
          </p:cNvPr>
          <p:cNvSpPr txBox="1"/>
          <p:nvPr/>
        </p:nvSpPr>
        <p:spPr>
          <a:xfrm>
            <a:off x="10546279"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33</a:t>
            </a:r>
          </a:p>
        </p:txBody>
      </p:sp>
      <p:sp>
        <p:nvSpPr>
          <p:cNvPr id="246" name="TextBox 245">
            <a:extLst>
              <a:ext uri="{FF2B5EF4-FFF2-40B4-BE49-F238E27FC236}">
                <a16:creationId xmlns:a16="http://schemas.microsoft.com/office/drawing/2014/main" id="{C2605575-1CBD-C857-9294-CFBEF1646D86}"/>
              </a:ext>
            </a:extLst>
          </p:cNvPr>
          <p:cNvSpPr txBox="1"/>
          <p:nvPr/>
        </p:nvSpPr>
        <p:spPr>
          <a:xfrm>
            <a:off x="10228779" y="2932823"/>
            <a:ext cx="115416" cy="123111"/>
          </a:xfrm>
          <a:prstGeom prst="rect">
            <a:avLst/>
          </a:prstGeom>
          <a:noFill/>
        </p:spPr>
        <p:txBody>
          <a:bodyPr wrap="none" lIns="0" tIns="0" rIns="0" bIns="0" rtlCol="0">
            <a:spAutoFit/>
          </a:bodyPr>
          <a:lstStyle/>
          <a:p>
            <a:pPr algn="ctr"/>
            <a:r>
              <a:rPr lang="en-GB" sz="800" dirty="0">
                <a:latin typeface="Arial" panose="020B0604020202020204" pitchFamily="34" charset="0"/>
                <a:ea typeface="Aileron" charset="0"/>
                <a:cs typeface="Arial" panose="020B0604020202020204" pitchFamily="34" charset="0"/>
              </a:rPr>
              <a:t>30</a:t>
            </a:r>
          </a:p>
        </p:txBody>
      </p:sp>
      <p:sp>
        <p:nvSpPr>
          <p:cNvPr id="247" name="TextBox 246">
            <a:extLst>
              <a:ext uri="{FF2B5EF4-FFF2-40B4-BE49-F238E27FC236}">
                <a16:creationId xmlns:a16="http://schemas.microsoft.com/office/drawing/2014/main" id="{C70A8F09-B943-06D5-2CBD-6C1E285A0137}"/>
              </a:ext>
            </a:extLst>
          </p:cNvPr>
          <p:cNvSpPr txBox="1"/>
          <p:nvPr/>
        </p:nvSpPr>
        <p:spPr>
          <a:xfrm>
            <a:off x="6914586" y="1410837"/>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sp>
        <p:nvSpPr>
          <p:cNvPr id="248" name="TextBox 247">
            <a:extLst>
              <a:ext uri="{FF2B5EF4-FFF2-40B4-BE49-F238E27FC236}">
                <a16:creationId xmlns:a16="http://schemas.microsoft.com/office/drawing/2014/main" id="{97149D74-FA4A-39C7-422A-B306099CFC11}"/>
              </a:ext>
            </a:extLst>
          </p:cNvPr>
          <p:cNvSpPr txBox="1"/>
          <p:nvPr/>
        </p:nvSpPr>
        <p:spPr>
          <a:xfrm>
            <a:off x="6972294" y="155307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90</a:t>
            </a:r>
          </a:p>
        </p:txBody>
      </p:sp>
      <p:sp>
        <p:nvSpPr>
          <p:cNvPr id="249" name="TextBox 248">
            <a:extLst>
              <a:ext uri="{FF2B5EF4-FFF2-40B4-BE49-F238E27FC236}">
                <a16:creationId xmlns:a16="http://schemas.microsoft.com/office/drawing/2014/main" id="{B33D5824-B515-A3A4-B0C3-14038ABC103C}"/>
              </a:ext>
            </a:extLst>
          </p:cNvPr>
          <p:cNvSpPr txBox="1"/>
          <p:nvPr/>
        </p:nvSpPr>
        <p:spPr>
          <a:xfrm>
            <a:off x="6972294" y="169531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sp>
        <p:nvSpPr>
          <p:cNvPr id="250" name="TextBox 249">
            <a:extLst>
              <a:ext uri="{FF2B5EF4-FFF2-40B4-BE49-F238E27FC236}">
                <a16:creationId xmlns:a16="http://schemas.microsoft.com/office/drawing/2014/main" id="{33D6A112-DFAD-131B-F4E6-76A8327617AB}"/>
              </a:ext>
            </a:extLst>
          </p:cNvPr>
          <p:cNvSpPr txBox="1"/>
          <p:nvPr/>
        </p:nvSpPr>
        <p:spPr>
          <a:xfrm>
            <a:off x="6972294" y="183755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70</a:t>
            </a:r>
          </a:p>
        </p:txBody>
      </p:sp>
      <p:sp>
        <p:nvSpPr>
          <p:cNvPr id="251" name="TextBox 250">
            <a:extLst>
              <a:ext uri="{FF2B5EF4-FFF2-40B4-BE49-F238E27FC236}">
                <a16:creationId xmlns:a16="http://schemas.microsoft.com/office/drawing/2014/main" id="{2CA205AC-66D7-BD00-45D1-522C652B42A4}"/>
              </a:ext>
            </a:extLst>
          </p:cNvPr>
          <p:cNvSpPr txBox="1"/>
          <p:nvPr/>
        </p:nvSpPr>
        <p:spPr>
          <a:xfrm>
            <a:off x="6972294" y="197979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sp>
        <p:nvSpPr>
          <p:cNvPr id="252" name="TextBox 251">
            <a:extLst>
              <a:ext uri="{FF2B5EF4-FFF2-40B4-BE49-F238E27FC236}">
                <a16:creationId xmlns:a16="http://schemas.microsoft.com/office/drawing/2014/main" id="{F215C580-6AE7-DC89-98BE-722B9ED65584}"/>
              </a:ext>
            </a:extLst>
          </p:cNvPr>
          <p:cNvSpPr txBox="1"/>
          <p:nvPr/>
        </p:nvSpPr>
        <p:spPr>
          <a:xfrm>
            <a:off x="6972294" y="212203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50</a:t>
            </a:r>
          </a:p>
        </p:txBody>
      </p:sp>
      <p:sp>
        <p:nvSpPr>
          <p:cNvPr id="253" name="TextBox 252">
            <a:extLst>
              <a:ext uri="{FF2B5EF4-FFF2-40B4-BE49-F238E27FC236}">
                <a16:creationId xmlns:a16="http://schemas.microsoft.com/office/drawing/2014/main" id="{BE8F5D84-E321-1E37-AED8-175174DB0DEF}"/>
              </a:ext>
            </a:extLst>
          </p:cNvPr>
          <p:cNvSpPr txBox="1"/>
          <p:nvPr/>
        </p:nvSpPr>
        <p:spPr>
          <a:xfrm>
            <a:off x="6972294" y="226427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254" name="TextBox 253">
            <a:extLst>
              <a:ext uri="{FF2B5EF4-FFF2-40B4-BE49-F238E27FC236}">
                <a16:creationId xmlns:a16="http://schemas.microsoft.com/office/drawing/2014/main" id="{2D6D0D57-57B9-1D58-2359-F52807BB46F1}"/>
              </a:ext>
            </a:extLst>
          </p:cNvPr>
          <p:cNvSpPr txBox="1"/>
          <p:nvPr/>
        </p:nvSpPr>
        <p:spPr>
          <a:xfrm>
            <a:off x="6972294" y="240651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a:t>
            </a:r>
          </a:p>
        </p:txBody>
      </p:sp>
      <p:sp>
        <p:nvSpPr>
          <p:cNvPr id="255" name="TextBox 254">
            <a:extLst>
              <a:ext uri="{FF2B5EF4-FFF2-40B4-BE49-F238E27FC236}">
                <a16:creationId xmlns:a16="http://schemas.microsoft.com/office/drawing/2014/main" id="{2C6785A6-4C42-08C3-F12A-27373A0366EC}"/>
              </a:ext>
            </a:extLst>
          </p:cNvPr>
          <p:cNvSpPr txBox="1"/>
          <p:nvPr/>
        </p:nvSpPr>
        <p:spPr>
          <a:xfrm>
            <a:off x="6972294" y="254875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256" name="TextBox 255">
            <a:extLst>
              <a:ext uri="{FF2B5EF4-FFF2-40B4-BE49-F238E27FC236}">
                <a16:creationId xmlns:a16="http://schemas.microsoft.com/office/drawing/2014/main" id="{239F8931-F241-998E-D642-682C32AA5ADA}"/>
              </a:ext>
            </a:extLst>
          </p:cNvPr>
          <p:cNvSpPr txBox="1"/>
          <p:nvPr/>
        </p:nvSpPr>
        <p:spPr>
          <a:xfrm>
            <a:off x="6972294" y="2690997"/>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sp>
        <p:nvSpPr>
          <p:cNvPr id="257" name="TextBox 256">
            <a:extLst>
              <a:ext uri="{FF2B5EF4-FFF2-40B4-BE49-F238E27FC236}">
                <a16:creationId xmlns:a16="http://schemas.microsoft.com/office/drawing/2014/main" id="{4DE05121-6219-D08C-EE44-7025D1300463}"/>
              </a:ext>
            </a:extLst>
          </p:cNvPr>
          <p:cNvSpPr txBox="1"/>
          <p:nvPr/>
        </p:nvSpPr>
        <p:spPr>
          <a:xfrm>
            <a:off x="6572507" y="1168776"/>
            <a:ext cx="4108888" cy="184666"/>
          </a:xfrm>
          <a:prstGeom prst="rect">
            <a:avLst/>
          </a:prstGeom>
          <a:noFill/>
        </p:spPr>
        <p:txBody>
          <a:bodyPr wrap="square" lIns="0" tIns="0" rIns="0" bIns="0" rtlCol="0">
            <a:spAutoFit/>
          </a:bodyPr>
          <a:lstStyle/>
          <a:p>
            <a:r>
              <a:rPr lang="en-GB" sz="1200" b="1" dirty="0">
                <a:effectLst/>
                <a:latin typeface="Arial" panose="020B0604020202020204" pitchFamily="34" charset="0"/>
                <a:cs typeface="Arial" panose="020B0604020202020204" pitchFamily="34" charset="0"/>
              </a:rPr>
              <a:t>Rucaparib vs. docetaxel in the </a:t>
            </a:r>
            <a:r>
              <a:rPr lang="en-GB" sz="1200" b="1" i="1" dirty="0">
                <a:effectLst/>
                <a:latin typeface="Arial" panose="020B0604020202020204" pitchFamily="34" charset="0"/>
                <a:cs typeface="Arial" panose="020B0604020202020204" pitchFamily="34" charset="0"/>
              </a:rPr>
              <a:t>ATM </a:t>
            </a:r>
            <a:r>
              <a:rPr lang="en-GB" sz="1200" b="1" dirty="0">
                <a:effectLst/>
                <a:latin typeface="Arial" panose="020B0604020202020204" pitchFamily="34" charset="0"/>
                <a:cs typeface="Arial" panose="020B0604020202020204" pitchFamily="34" charset="0"/>
              </a:rPr>
              <a:t>subgroup</a:t>
            </a:r>
          </a:p>
        </p:txBody>
      </p:sp>
      <p:sp>
        <p:nvSpPr>
          <p:cNvPr id="258" name="TextBox 257">
            <a:extLst>
              <a:ext uri="{FF2B5EF4-FFF2-40B4-BE49-F238E27FC236}">
                <a16:creationId xmlns:a16="http://schemas.microsoft.com/office/drawing/2014/main" id="{B04E205F-DEA1-C895-494D-E6F2DC6E369C}"/>
              </a:ext>
            </a:extLst>
          </p:cNvPr>
          <p:cNvSpPr txBox="1"/>
          <p:nvPr/>
        </p:nvSpPr>
        <p:spPr>
          <a:xfrm>
            <a:off x="6572506" y="3717032"/>
            <a:ext cx="5644174" cy="184666"/>
          </a:xfrm>
          <a:prstGeom prst="rect">
            <a:avLst/>
          </a:prstGeom>
          <a:noFill/>
        </p:spPr>
        <p:txBody>
          <a:bodyPr wrap="square" lIns="0" tIns="0" rIns="0" bIns="0" rtlCol="0">
            <a:spAutoFit/>
          </a:bodyPr>
          <a:lstStyle/>
          <a:p>
            <a:r>
              <a:rPr lang="en-GB" sz="1200" b="1" dirty="0">
                <a:effectLst/>
                <a:latin typeface="Arial" panose="020B0604020202020204" pitchFamily="34" charset="0"/>
                <a:cs typeface="Arial" panose="020B0604020202020204" pitchFamily="34" charset="0"/>
              </a:rPr>
              <a:t>Rucaparib vs. second-generation ARPI therapies in the </a:t>
            </a:r>
            <a:r>
              <a:rPr lang="en-GB" sz="1200" b="1" i="1" dirty="0">
                <a:effectLst/>
                <a:latin typeface="Arial" panose="020B0604020202020204" pitchFamily="34" charset="0"/>
                <a:cs typeface="Arial" panose="020B0604020202020204" pitchFamily="34" charset="0"/>
              </a:rPr>
              <a:t>ATM</a:t>
            </a:r>
            <a:r>
              <a:rPr lang="en-GB" sz="1200" b="1" dirty="0">
                <a:effectLst/>
                <a:latin typeface="Arial" panose="020B0604020202020204" pitchFamily="34" charset="0"/>
                <a:cs typeface="Arial" panose="020B0604020202020204" pitchFamily="34" charset="0"/>
              </a:rPr>
              <a:t> subgroup</a:t>
            </a:r>
          </a:p>
        </p:txBody>
      </p:sp>
      <p:graphicFrame>
        <p:nvGraphicFramePr>
          <p:cNvPr id="259" name="Table 10">
            <a:extLst>
              <a:ext uri="{FF2B5EF4-FFF2-40B4-BE49-F238E27FC236}">
                <a16:creationId xmlns:a16="http://schemas.microsoft.com/office/drawing/2014/main" id="{A156E3E3-C33E-5966-6355-5775DE976912}"/>
              </a:ext>
            </a:extLst>
          </p:cNvPr>
          <p:cNvGraphicFramePr>
            <a:graphicFrameLocks noGrp="1"/>
          </p:cNvGraphicFramePr>
          <p:nvPr>
            <p:extLst>
              <p:ext uri="{D42A27DB-BD31-4B8C-83A1-F6EECF244321}">
                <p14:modId xmlns:p14="http://schemas.microsoft.com/office/powerpoint/2010/main" val="678940989"/>
              </p:ext>
            </p:extLst>
          </p:nvPr>
        </p:nvGraphicFramePr>
        <p:xfrm>
          <a:off x="9048648" y="1448446"/>
          <a:ext cx="2880000" cy="822960"/>
        </p:xfrm>
        <a:graphic>
          <a:graphicData uri="http://schemas.openxmlformats.org/drawingml/2006/table">
            <a:tbl>
              <a:tblPr firstRow="1" bandRow="1">
                <a:tableStyleId>{5C22544A-7EE6-4342-B048-85BDC9FD1C3A}</a:tableStyleId>
              </a:tblPr>
              <a:tblGrid>
                <a:gridCol w="1050448">
                  <a:extLst>
                    <a:ext uri="{9D8B030D-6E8A-4147-A177-3AD203B41FA5}">
                      <a16:colId xmlns:a16="http://schemas.microsoft.com/office/drawing/2014/main" val="256280186"/>
                    </a:ext>
                  </a:extLst>
                </a:gridCol>
                <a:gridCol w="914776">
                  <a:extLst>
                    <a:ext uri="{9D8B030D-6E8A-4147-A177-3AD203B41FA5}">
                      <a16:colId xmlns:a16="http://schemas.microsoft.com/office/drawing/2014/main" val="2660757379"/>
                    </a:ext>
                  </a:extLst>
                </a:gridCol>
                <a:gridCol w="914776">
                  <a:extLst>
                    <a:ext uri="{9D8B030D-6E8A-4147-A177-3AD203B41FA5}">
                      <a16:colId xmlns:a16="http://schemas.microsoft.com/office/drawing/2014/main" val="351983716"/>
                    </a:ext>
                  </a:extLst>
                </a:gridCol>
              </a:tblGrid>
              <a:tr h="182682">
                <a:tc>
                  <a:txBody>
                    <a:bodyPr/>
                    <a:lstStyle/>
                    <a:p>
                      <a:endParaRPr lang="en-GB" sz="900" dirty="0">
                        <a:solidFill>
                          <a:schemeClr val="bg1"/>
                        </a:solidFill>
                        <a:latin typeface="Arial" panose="020B0604020202020204" pitchFamily="34" charset="0"/>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900" dirty="0">
                          <a:solidFill>
                            <a:schemeClr val="bg1"/>
                          </a:solidFill>
                          <a:latin typeface="Arial" panose="020B0604020202020204" pitchFamily="34" charset="0"/>
                          <a:cs typeface="Arial" panose="020B0604020202020204" pitchFamily="34" charset="0"/>
                        </a:rPr>
                        <a:t>Rucaparib</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dirty="0">
                          <a:solidFill>
                            <a:schemeClr val="bg1"/>
                          </a:solidFill>
                          <a:latin typeface="Arial" panose="020B0604020202020204" pitchFamily="34" charset="0"/>
                          <a:cs typeface="Arial" panose="020B0604020202020204" pitchFamily="34" charset="0"/>
                        </a:rPr>
                        <a:t>Docetaxel</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53488984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Median PFS </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(95% CI) mos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8.1 (5.5-8.3)</a:t>
                      </a:r>
                    </a:p>
                  </a:txBody>
                  <a:tcPr marL="19440" marR="1944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8.1 (4.0-11.1)</a:t>
                      </a:r>
                    </a:p>
                  </a:txBody>
                  <a:tcPr marL="19440" marR="1944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HR (95% CI)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b="1" dirty="0">
                          <a:solidFill>
                            <a:schemeClr val="tx1"/>
                          </a:solidFill>
                          <a:latin typeface="Arial" panose="020B0604020202020204" pitchFamily="34" charset="0"/>
                          <a:cs typeface="Arial" panose="020B0604020202020204" pitchFamily="34" charset="0"/>
                        </a:rPr>
                        <a:t>1.10 (0.57-2.11)</a:t>
                      </a: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2">
                        <a:lumMod val="20000"/>
                        <a:lumOff val="80000"/>
                      </a:schemeClr>
                    </a:solidFill>
                  </a:tcP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graphicFrame>
        <p:nvGraphicFramePr>
          <p:cNvPr id="260" name="Table 10">
            <a:extLst>
              <a:ext uri="{FF2B5EF4-FFF2-40B4-BE49-F238E27FC236}">
                <a16:creationId xmlns:a16="http://schemas.microsoft.com/office/drawing/2014/main" id="{435399AD-83B7-152A-D66B-4DBFAF4F517C}"/>
              </a:ext>
            </a:extLst>
          </p:cNvPr>
          <p:cNvGraphicFramePr>
            <a:graphicFrameLocks noGrp="1"/>
          </p:cNvGraphicFramePr>
          <p:nvPr>
            <p:extLst>
              <p:ext uri="{D42A27DB-BD31-4B8C-83A1-F6EECF244321}">
                <p14:modId xmlns:p14="http://schemas.microsoft.com/office/powerpoint/2010/main" val="2320032664"/>
              </p:ext>
            </p:extLst>
          </p:nvPr>
        </p:nvGraphicFramePr>
        <p:xfrm>
          <a:off x="9048648" y="3998699"/>
          <a:ext cx="2880000" cy="822960"/>
        </p:xfrm>
        <a:graphic>
          <a:graphicData uri="http://schemas.openxmlformats.org/drawingml/2006/table">
            <a:tbl>
              <a:tblPr firstRow="1" bandRow="1">
                <a:tableStyleId>{5C22544A-7EE6-4342-B048-85BDC9FD1C3A}</a:tableStyleId>
              </a:tblPr>
              <a:tblGrid>
                <a:gridCol w="1050448">
                  <a:extLst>
                    <a:ext uri="{9D8B030D-6E8A-4147-A177-3AD203B41FA5}">
                      <a16:colId xmlns:a16="http://schemas.microsoft.com/office/drawing/2014/main" val="256280186"/>
                    </a:ext>
                  </a:extLst>
                </a:gridCol>
                <a:gridCol w="914776">
                  <a:extLst>
                    <a:ext uri="{9D8B030D-6E8A-4147-A177-3AD203B41FA5}">
                      <a16:colId xmlns:a16="http://schemas.microsoft.com/office/drawing/2014/main" val="2660757379"/>
                    </a:ext>
                  </a:extLst>
                </a:gridCol>
                <a:gridCol w="914776">
                  <a:extLst>
                    <a:ext uri="{9D8B030D-6E8A-4147-A177-3AD203B41FA5}">
                      <a16:colId xmlns:a16="http://schemas.microsoft.com/office/drawing/2014/main" val="351983716"/>
                    </a:ext>
                  </a:extLst>
                </a:gridCol>
              </a:tblGrid>
              <a:tr h="182682">
                <a:tc>
                  <a:txBody>
                    <a:bodyPr/>
                    <a:lstStyle/>
                    <a:p>
                      <a:endParaRPr lang="en-GB" sz="900" dirty="0">
                        <a:solidFill>
                          <a:schemeClr val="bg1"/>
                        </a:solidFill>
                        <a:latin typeface="Arial" panose="020B0604020202020204" pitchFamily="34" charset="0"/>
                        <a:cs typeface="Arial" panose="020B0604020202020204" pitchFamily="34"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900" dirty="0">
                          <a:solidFill>
                            <a:schemeClr val="bg1"/>
                          </a:solidFill>
                          <a:latin typeface="Arial" panose="020B0604020202020204" pitchFamily="34" charset="0"/>
                          <a:cs typeface="Arial" panose="020B0604020202020204" pitchFamily="34" charset="0"/>
                        </a:rPr>
                        <a:t>Rucaparib</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900" dirty="0">
                          <a:solidFill>
                            <a:schemeClr val="bg1"/>
                          </a:solidFill>
                          <a:latin typeface="Arial" panose="020B0604020202020204" pitchFamily="34" charset="0"/>
                          <a:cs typeface="Arial" panose="020B0604020202020204" pitchFamily="34" charset="0"/>
                        </a:rPr>
                        <a:t>2</a:t>
                      </a:r>
                      <a:r>
                        <a:rPr lang="en-US" sz="900" baseline="30000" dirty="0">
                          <a:solidFill>
                            <a:schemeClr val="bg1"/>
                          </a:solidFill>
                          <a:latin typeface="Arial" panose="020B0604020202020204" pitchFamily="34" charset="0"/>
                          <a:cs typeface="Arial" panose="020B0604020202020204" pitchFamily="34" charset="0"/>
                        </a:rPr>
                        <a:t>nd</a:t>
                      </a:r>
                      <a:r>
                        <a:rPr lang="en-US" sz="900" dirty="0">
                          <a:solidFill>
                            <a:schemeClr val="bg1"/>
                          </a:solidFill>
                          <a:latin typeface="Arial" panose="020B0604020202020204" pitchFamily="34" charset="0"/>
                          <a:cs typeface="Arial" panose="020B0604020202020204" pitchFamily="34" charset="0"/>
                        </a:rPr>
                        <a:t>-gen ARPI</a:t>
                      </a:r>
                      <a:endParaRPr lang="en-GB" sz="900" dirty="0">
                        <a:solidFill>
                          <a:schemeClr val="bg1"/>
                        </a:solidFill>
                        <a:latin typeface="Arial" panose="020B0604020202020204" pitchFamily="34" charset="0"/>
                        <a:cs typeface="Arial" panose="020B0604020202020204" pitchFamily="34" charset="0"/>
                      </a:endParaRP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253488984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Median PFS </a:t>
                      </a:r>
                      <a:br>
                        <a:rPr lang="en-US" sz="900" b="1" dirty="0">
                          <a:solidFill>
                            <a:schemeClr val="tx1"/>
                          </a:solidFill>
                          <a:latin typeface="Arial" panose="020B0604020202020204" pitchFamily="34" charset="0"/>
                          <a:cs typeface="Arial" panose="020B0604020202020204" pitchFamily="34" charset="0"/>
                        </a:rPr>
                      </a:br>
                      <a:r>
                        <a:rPr lang="en-US" sz="900" b="1" dirty="0">
                          <a:solidFill>
                            <a:schemeClr val="tx1"/>
                          </a:solidFill>
                          <a:latin typeface="Arial" panose="020B0604020202020204" pitchFamily="34" charset="0"/>
                          <a:cs typeface="Arial" panose="020B0604020202020204" pitchFamily="34" charset="0"/>
                        </a:rPr>
                        <a:t>(95% CI) mos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8.1 (5.5.-8.3)</a:t>
                      </a:r>
                    </a:p>
                  </a:txBody>
                  <a:tcPr marL="19440" marR="1944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tc>
                  <a:txBody>
                    <a:bodyPr/>
                    <a:lstStyle/>
                    <a:p>
                      <a:pPr algn="ctr"/>
                      <a:r>
                        <a:rPr lang="en-GB" sz="900" b="0" dirty="0">
                          <a:solidFill>
                            <a:schemeClr val="tx1"/>
                          </a:solidFill>
                          <a:latin typeface="Arial" panose="020B0604020202020204" pitchFamily="34" charset="0"/>
                          <a:cs typeface="Arial" panose="020B0604020202020204" pitchFamily="34" charset="0"/>
                        </a:rPr>
                        <a:t>5.7 (3.7-8.7)</a:t>
                      </a:r>
                    </a:p>
                  </a:txBody>
                  <a:tcPr marL="19440" marR="1944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83592731"/>
                  </a:ext>
                </a:extLst>
              </a:tr>
              <a:tr h="0">
                <a:tc>
                  <a:txBody>
                    <a:bodyPr/>
                    <a:lstStyle/>
                    <a:p>
                      <a:pPr algn="r"/>
                      <a:r>
                        <a:rPr lang="en-US" sz="900" b="1" dirty="0">
                          <a:solidFill>
                            <a:schemeClr val="tx1"/>
                          </a:solidFill>
                          <a:latin typeface="Arial" panose="020B0604020202020204" pitchFamily="34" charset="0"/>
                          <a:cs typeface="Arial" panose="020B0604020202020204" pitchFamily="34" charset="0"/>
                        </a:rPr>
                        <a:t>HR (95% CI)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900" b="1" dirty="0">
                          <a:solidFill>
                            <a:schemeClr val="tx1"/>
                          </a:solidFill>
                          <a:latin typeface="Arial" panose="020B0604020202020204" pitchFamily="34" charset="0"/>
                          <a:cs typeface="Arial" panose="020B0604020202020204" pitchFamily="34" charset="0"/>
                        </a:rPr>
                        <a:t>0.82 (0.47-1.45)</a:t>
                      </a:r>
                    </a:p>
                  </a:txBody>
                  <a:tcPr marL="19440" marR="1944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2">
                        <a:lumMod val="20000"/>
                        <a:lumOff val="80000"/>
                      </a:schemeClr>
                    </a:solidFill>
                  </a:tcPr>
                </a:tc>
                <a:tc hMerge="1">
                  <a:txBody>
                    <a:bodyPr/>
                    <a:lstStyle/>
                    <a:p>
                      <a:pPr algn="ctr"/>
                      <a:endParaRPr lang="en-GB" sz="1100" b="1">
                        <a:solidFill>
                          <a:schemeClr val="tx1"/>
                        </a:solidFill>
                      </a:endParaRP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54891437"/>
                  </a:ext>
                </a:extLst>
              </a:tr>
            </a:tbl>
          </a:graphicData>
        </a:graphic>
      </p:graphicFrame>
    </p:spTree>
    <p:extLst>
      <p:ext uri="{BB962C8B-B14F-4D97-AF65-F5344CB8AC3E}">
        <p14:creationId xmlns:p14="http://schemas.microsoft.com/office/powerpoint/2010/main" val="34162277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B6D4A8-1AE9-0C42-A3EF-C3C1F276583B}"/>
              </a:ext>
            </a:extLst>
          </p:cNvPr>
          <p:cNvPicPr>
            <a:picLocks noChangeAspect="1"/>
          </p:cNvPicPr>
          <p:nvPr/>
        </p:nvPicPr>
        <p:blipFill rotWithShape="1">
          <a:blip r:embed="rId2"/>
          <a:srcRect t="24537"/>
          <a:stretch/>
        </p:blipFill>
        <p:spPr>
          <a:xfrm>
            <a:off x="1006474" y="1855056"/>
            <a:ext cx="10179051" cy="3268092"/>
          </a:xfrm>
          <a:prstGeom prst="rect">
            <a:avLst/>
          </a:prstGeom>
        </p:spPr>
      </p:pic>
      <p:sp>
        <p:nvSpPr>
          <p:cNvPr id="6" name="Title 5">
            <a:extLst>
              <a:ext uri="{FF2B5EF4-FFF2-40B4-BE49-F238E27FC236}">
                <a16:creationId xmlns:a16="http://schemas.microsoft.com/office/drawing/2014/main" id="{4054B24F-3417-4D55-FBFF-0A42CD0E1ABD}"/>
              </a:ext>
            </a:extLst>
          </p:cNvPr>
          <p:cNvSpPr>
            <a:spLocks noGrp="1"/>
          </p:cNvSpPr>
          <p:nvPr>
            <p:ph type="title"/>
          </p:nvPr>
        </p:nvSpPr>
        <p:spPr>
          <a:xfrm>
            <a:off x="619201" y="259200"/>
            <a:ext cx="10963199" cy="864000"/>
          </a:xfrm>
        </p:spPr>
        <p:txBody>
          <a:bodyPr>
            <a:normAutofit/>
          </a:bodyPr>
          <a:lstStyle/>
          <a:p>
            <a:r>
              <a:rPr lang="en-GB" dirty="0"/>
              <a:t>Pembrolizumab:  Approved for MSI-H, TMB ≥10, and MSH/</a:t>
            </a:r>
            <a:r>
              <a:rPr lang="en-GB" cap="none" dirty="0" err="1"/>
              <a:t>d</a:t>
            </a:r>
            <a:r>
              <a:rPr lang="en-GB" dirty="0" err="1"/>
              <a:t>MMR</a:t>
            </a:r>
            <a:r>
              <a:rPr lang="en-GB" dirty="0"/>
              <a:t> mutations</a:t>
            </a:r>
          </a:p>
        </p:txBody>
      </p:sp>
      <p:sp>
        <p:nvSpPr>
          <p:cNvPr id="5" name="Slide Number Placeholder 4">
            <a:extLst>
              <a:ext uri="{FF2B5EF4-FFF2-40B4-BE49-F238E27FC236}">
                <a16:creationId xmlns:a16="http://schemas.microsoft.com/office/drawing/2014/main" id="{92D48AAE-51D8-12EE-C8C6-84248F179C50}"/>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86</a:t>
            </a:fld>
            <a:endParaRPr lang="en-GB" dirty="0"/>
          </a:p>
        </p:txBody>
      </p:sp>
      <p:sp>
        <p:nvSpPr>
          <p:cNvPr id="8" name="Content Placeholder 7">
            <a:extLst>
              <a:ext uri="{FF2B5EF4-FFF2-40B4-BE49-F238E27FC236}">
                <a16:creationId xmlns:a16="http://schemas.microsoft.com/office/drawing/2014/main" id="{4598C032-7F8A-26CA-4C73-7E8BE5978E87}"/>
              </a:ext>
            </a:extLst>
          </p:cNvPr>
          <p:cNvSpPr>
            <a:spLocks noGrp="1"/>
          </p:cNvSpPr>
          <p:nvPr>
            <p:ph sz="quarter" idx="15"/>
          </p:nvPr>
        </p:nvSpPr>
        <p:spPr>
          <a:xfrm>
            <a:off x="620183" y="6356351"/>
            <a:ext cx="10180339" cy="365125"/>
          </a:xfrm>
        </p:spPr>
        <p:txBody>
          <a:bodyPr anchor="b" anchorCtr="0"/>
          <a:lstStyle/>
          <a:p>
            <a:r>
              <a:rPr lang="en-GB" dirty="0" err="1"/>
              <a:t>dMMR</a:t>
            </a:r>
            <a:r>
              <a:rPr lang="en-GB" dirty="0"/>
              <a:t>, deficient DNA mismatch repair; FDA, Food and Drug Administration; MSH, </a:t>
            </a:r>
            <a:r>
              <a:rPr lang="en-GB" dirty="0" err="1"/>
              <a:t>MutS</a:t>
            </a:r>
            <a:r>
              <a:rPr lang="en-GB" dirty="0"/>
              <a:t> protein homolog; MSH, mismatch repair genes; MSI-H, microsatellite instability high; TMB, tumour mutational burden</a:t>
            </a:r>
          </a:p>
          <a:p>
            <a:r>
              <a:rPr lang="en-GB" dirty="0"/>
              <a:t>FDA grants accelerated approval to pembrolizumab for first tissue/site agnostic indication [press release]</a:t>
            </a:r>
            <a:br>
              <a:rPr lang="en-GB" dirty="0"/>
            </a:br>
            <a:r>
              <a:rPr lang="en-GB" dirty="0"/>
              <a:t>Silver Spring, MD: US Food and Drug Administration; May 23, 2017; Pembrolizumab Prescribing Information, March 2024</a:t>
            </a:r>
          </a:p>
        </p:txBody>
      </p:sp>
    </p:spTree>
    <p:extLst>
      <p:ext uri="{BB962C8B-B14F-4D97-AF65-F5344CB8AC3E}">
        <p14:creationId xmlns:p14="http://schemas.microsoft.com/office/powerpoint/2010/main" val="305248197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5FDD2CC2-F68B-C704-2DDD-46BC0361B699}"/>
              </a:ext>
            </a:extLst>
          </p:cNvPr>
          <p:cNvSpPr>
            <a:spLocks noGrp="1"/>
          </p:cNvSpPr>
          <p:nvPr>
            <p:ph sz="quarter" idx="12"/>
          </p:nvPr>
        </p:nvSpPr>
        <p:spPr>
          <a:xfrm>
            <a:off x="4880702" y="1425600"/>
            <a:ext cx="6702681" cy="4525200"/>
          </a:xfrm>
        </p:spPr>
        <p:txBody>
          <a:bodyPr/>
          <a:lstStyle/>
          <a:p>
            <a:pPr marL="285744" indent="-285744">
              <a:buClr>
                <a:schemeClr val="accent2"/>
              </a:buClr>
              <a:buFont typeface="Arial" panose="020B0604020202020204" pitchFamily="34" charset="0"/>
              <a:buChar char="•"/>
            </a:pPr>
            <a:r>
              <a:rPr lang="en-GB" sz="2000" dirty="0">
                <a:solidFill>
                  <a:schemeClr val="tx2"/>
                </a:solidFill>
              </a:rPr>
              <a:t>Approximately 2-3% of men with prostate cancer have MSI-H tumours (left)</a:t>
            </a:r>
            <a:r>
              <a:rPr lang="en-GB" sz="2000" baseline="30000" dirty="0">
                <a:solidFill>
                  <a:schemeClr val="tx2"/>
                </a:solidFill>
              </a:rPr>
              <a:t>1,2</a:t>
            </a:r>
            <a:r>
              <a:rPr lang="en-GB" sz="2000" dirty="0">
                <a:solidFill>
                  <a:schemeClr val="tx2"/>
                </a:solidFill>
              </a:rPr>
              <a:t> and can have radiographic responses to pembrolizumab (right)</a:t>
            </a:r>
            <a:r>
              <a:rPr lang="en-GB" sz="2000" baseline="30000" dirty="0">
                <a:solidFill>
                  <a:schemeClr val="tx2"/>
                </a:solidFill>
              </a:rPr>
              <a:t>3</a:t>
            </a:r>
            <a:r>
              <a:rPr lang="en-GB" sz="2000" dirty="0"/>
              <a:t> </a:t>
            </a:r>
          </a:p>
        </p:txBody>
      </p:sp>
      <p:sp>
        <p:nvSpPr>
          <p:cNvPr id="9" name="Title 8">
            <a:extLst>
              <a:ext uri="{FF2B5EF4-FFF2-40B4-BE49-F238E27FC236}">
                <a16:creationId xmlns:a16="http://schemas.microsoft.com/office/drawing/2014/main" id="{54686078-AF8D-A8C9-DEEF-BA11725BBF53}"/>
              </a:ext>
            </a:extLst>
          </p:cNvPr>
          <p:cNvSpPr>
            <a:spLocks noGrp="1"/>
          </p:cNvSpPr>
          <p:nvPr>
            <p:ph type="title"/>
          </p:nvPr>
        </p:nvSpPr>
        <p:spPr>
          <a:xfrm>
            <a:off x="619125" y="258763"/>
            <a:ext cx="10963275" cy="865187"/>
          </a:xfrm>
        </p:spPr>
        <p:txBody>
          <a:bodyPr>
            <a:normAutofit/>
          </a:bodyPr>
          <a:lstStyle/>
          <a:p>
            <a:r>
              <a:rPr lang="en-GB" dirty="0"/>
              <a:t>Pembrolizumab: Consider for MSI-H, TMB &gt;10, </a:t>
            </a:r>
            <a:br>
              <a:rPr lang="en-GB" dirty="0"/>
            </a:br>
            <a:r>
              <a:rPr lang="en-GB" dirty="0"/>
              <a:t>and MSH/MLH mutations</a:t>
            </a:r>
          </a:p>
        </p:txBody>
      </p:sp>
      <p:sp>
        <p:nvSpPr>
          <p:cNvPr id="12" name="Content Placeholder 11">
            <a:extLst>
              <a:ext uri="{FF2B5EF4-FFF2-40B4-BE49-F238E27FC236}">
                <a16:creationId xmlns:a16="http://schemas.microsoft.com/office/drawing/2014/main" id="{2176C919-27AD-A069-5186-BD89F8E38385}"/>
              </a:ext>
            </a:extLst>
          </p:cNvPr>
          <p:cNvSpPr>
            <a:spLocks noGrp="1"/>
          </p:cNvSpPr>
          <p:nvPr>
            <p:ph sz="quarter" idx="15"/>
          </p:nvPr>
        </p:nvSpPr>
        <p:spPr>
          <a:xfrm>
            <a:off x="620183" y="6356351"/>
            <a:ext cx="10180339" cy="365125"/>
          </a:xfrm>
        </p:spPr>
        <p:txBody>
          <a:bodyPr/>
          <a:lstStyle/>
          <a:p>
            <a:r>
              <a:rPr lang="en-GB" dirty="0">
                <a:solidFill>
                  <a:schemeClr val="tx2"/>
                </a:solidFill>
              </a:rPr>
              <a:t>MLH, </a:t>
            </a:r>
            <a:r>
              <a:rPr lang="en-GB" dirty="0" err="1">
                <a:solidFill>
                  <a:schemeClr val="tx2"/>
                </a:solidFill>
              </a:rPr>
              <a:t>MutL</a:t>
            </a:r>
            <a:r>
              <a:rPr lang="en-GB" dirty="0">
                <a:solidFill>
                  <a:schemeClr val="tx2"/>
                </a:solidFill>
              </a:rPr>
              <a:t> homolog; MSH, </a:t>
            </a:r>
            <a:r>
              <a:rPr lang="en-GB" dirty="0" err="1">
                <a:solidFill>
                  <a:schemeClr val="tx2"/>
                </a:solidFill>
              </a:rPr>
              <a:t>MutS</a:t>
            </a:r>
            <a:r>
              <a:rPr lang="en-GB" dirty="0">
                <a:solidFill>
                  <a:schemeClr val="tx2"/>
                </a:solidFill>
              </a:rPr>
              <a:t> protein homolog; MSI-H, microsatellite instability high; mut/Mb, mutations per megabase; TMB, tumour mutational burden</a:t>
            </a:r>
          </a:p>
          <a:p>
            <a:r>
              <a:rPr lang="en-GB" sz="1200" dirty="0">
                <a:solidFill>
                  <a:schemeClr val="tx2"/>
                </a:solidFill>
                <a:latin typeface="Arial" panose="020B0604020202020204" pitchFamily="34" charset="0"/>
                <a:cs typeface="Arial" panose="020B0604020202020204" pitchFamily="34" charset="0"/>
              </a:rPr>
              <a:t>1. </a:t>
            </a:r>
            <a:r>
              <a:rPr lang="en-GB" sz="1200" dirty="0" err="1">
                <a:solidFill>
                  <a:schemeClr val="tx2"/>
                </a:solidFill>
                <a:latin typeface="Arial" panose="020B0604020202020204" pitchFamily="34" charset="0"/>
                <a:cs typeface="Arial" panose="020B0604020202020204" pitchFamily="34" charset="0"/>
              </a:rPr>
              <a:t>Abida</a:t>
            </a:r>
            <a:r>
              <a:rPr lang="en-GB" sz="1200" dirty="0">
                <a:solidFill>
                  <a:schemeClr val="tx2"/>
                </a:solidFill>
                <a:latin typeface="Arial" panose="020B0604020202020204" pitchFamily="34" charset="0"/>
                <a:cs typeface="Arial" panose="020B0604020202020204" pitchFamily="34" charset="0"/>
              </a:rPr>
              <a:t> W, et al. JAMA Oncol. 2019;5(4):471-478; 2. </a:t>
            </a:r>
            <a:r>
              <a:rPr lang="en-GB" sz="1200" dirty="0" err="1">
                <a:solidFill>
                  <a:schemeClr val="tx2"/>
                </a:solidFill>
                <a:latin typeface="Arial" panose="020B0604020202020204" pitchFamily="34" charset="0"/>
                <a:cs typeface="Arial" panose="020B0604020202020204" pitchFamily="34" charset="0"/>
              </a:rPr>
              <a:t>Abida</a:t>
            </a:r>
            <a:r>
              <a:rPr lang="en-GB" sz="1200" dirty="0">
                <a:solidFill>
                  <a:schemeClr val="tx2"/>
                </a:solidFill>
                <a:latin typeface="Arial" panose="020B0604020202020204" pitchFamily="34" charset="0"/>
                <a:cs typeface="Arial" panose="020B0604020202020204" pitchFamily="34" charset="0"/>
              </a:rPr>
              <a:t> W, et al. J Clin Oncol 2018; 36 (15)_</a:t>
            </a:r>
            <a:r>
              <a:rPr lang="en-GB" sz="1200" dirty="0" err="1">
                <a:solidFill>
                  <a:schemeClr val="tx2"/>
                </a:solidFill>
                <a:latin typeface="Arial" panose="020B0604020202020204" pitchFamily="34" charset="0"/>
                <a:cs typeface="Arial" panose="020B0604020202020204" pitchFamily="34" charset="0"/>
              </a:rPr>
              <a:t>Suppl</a:t>
            </a:r>
            <a:r>
              <a:rPr lang="en-GB" sz="1200" dirty="0">
                <a:solidFill>
                  <a:schemeClr val="tx2"/>
                </a:solidFill>
                <a:latin typeface="Arial" panose="020B0604020202020204" pitchFamily="34" charset="0"/>
                <a:cs typeface="Arial" panose="020B0604020202020204" pitchFamily="34" charset="0"/>
              </a:rPr>
              <a:t>: 5020; 3. Graff J, et al. </a:t>
            </a:r>
            <a:r>
              <a:rPr lang="en-GB" sz="1200" dirty="0" err="1">
                <a:solidFill>
                  <a:schemeClr val="tx2"/>
                </a:solidFill>
                <a:latin typeface="Arial" panose="020B0604020202020204" pitchFamily="34" charset="0"/>
                <a:cs typeface="Arial" panose="020B0604020202020204" pitchFamily="34" charset="0"/>
              </a:rPr>
              <a:t>Oncotarget</a:t>
            </a:r>
            <a:r>
              <a:rPr lang="en-GB" sz="1200" dirty="0">
                <a:solidFill>
                  <a:schemeClr val="tx2"/>
                </a:solidFill>
                <a:latin typeface="Arial" panose="020B0604020202020204" pitchFamily="34" charset="0"/>
                <a:cs typeface="Arial" panose="020B0604020202020204" pitchFamily="34" charset="0"/>
              </a:rPr>
              <a:t>. 2016;7(33):52810-52817</a:t>
            </a:r>
          </a:p>
          <a:p>
            <a:endParaRPr lang="en-GB" dirty="0">
              <a:solidFill>
                <a:schemeClr val="tx2"/>
              </a:solidFill>
            </a:endParaRPr>
          </a:p>
        </p:txBody>
      </p:sp>
      <p:sp>
        <p:nvSpPr>
          <p:cNvPr id="7" name="Footer Placeholder 1">
            <a:extLst>
              <a:ext uri="{FF2B5EF4-FFF2-40B4-BE49-F238E27FC236}">
                <a16:creationId xmlns:a16="http://schemas.microsoft.com/office/drawing/2014/main" id="{54AAC554-0E21-3E45-8B0B-052004BE2B24}"/>
              </a:ext>
            </a:extLst>
          </p:cNvPr>
          <p:cNvSpPr txBox="1">
            <a:spLocks/>
          </p:cNvSpPr>
          <p:nvPr/>
        </p:nvSpPr>
        <p:spPr>
          <a:xfrm>
            <a:off x="5015880" y="5999190"/>
            <a:ext cx="7342759" cy="325996"/>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1200" dirty="0">
              <a:solidFill>
                <a:srgbClr val="0000FF"/>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445DD6E-3287-9843-B156-EBDF3C94F499}"/>
              </a:ext>
            </a:extLst>
          </p:cNvPr>
          <p:cNvPicPr>
            <a:picLocks noChangeAspect="1"/>
          </p:cNvPicPr>
          <p:nvPr/>
        </p:nvPicPr>
        <p:blipFill>
          <a:blip r:embed="rId2"/>
          <a:stretch>
            <a:fillRect/>
          </a:stretch>
        </p:blipFill>
        <p:spPr>
          <a:xfrm>
            <a:off x="4841713" y="2446555"/>
            <a:ext cx="6226075" cy="3504391"/>
          </a:xfrm>
          <a:prstGeom prst="rect">
            <a:avLst/>
          </a:prstGeom>
        </p:spPr>
      </p:pic>
      <p:sp>
        <p:nvSpPr>
          <p:cNvPr id="17" name="Slide Number Placeholder 16">
            <a:extLst>
              <a:ext uri="{FF2B5EF4-FFF2-40B4-BE49-F238E27FC236}">
                <a16:creationId xmlns:a16="http://schemas.microsoft.com/office/drawing/2014/main" id="{4AA127EF-86D6-F072-3C9D-E66C60E4E462}"/>
              </a:ext>
            </a:extLst>
          </p:cNvPr>
          <p:cNvSpPr>
            <a:spLocks noGrp="1"/>
          </p:cNvSpPr>
          <p:nvPr>
            <p:ph type="sldNum" sz="quarter" idx="4"/>
          </p:nvPr>
        </p:nvSpPr>
        <p:spPr/>
        <p:txBody>
          <a:bodyPr/>
          <a:lstStyle/>
          <a:p>
            <a:fld id="{FCE43C0F-8A7B-3A4B-9DB5-B3472E36E833}" type="slidenum">
              <a:rPr lang="en-GB" smtClean="0"/>
              <a:pPr/>
              <a:t>87</a:t>
            </a:fld>
            <a:endParaRPr lang="en-GB" dirty="0"/>
          </a:p>
        </p:txBody>
      </p:sp>
      <p:sp>
        <p:nvSpPr>
          <p:cNvPr id="25" name="Freeform 24">
            <a:extLst>
              <a:ext uri="{FF2B5EF4-FFF2-40B4-BE49-F238E27FC236}">
                <a16:creationId xmlns:a16="http://schemas.microsoft.com/office/drawing/2014/main" id="{48D5B025-3522-E239-24D0-235A3B12C91E}"/>
              </a:ext>
            </a:extLst>
          </p:cNvPr>
          <p:cNvSpPr/>
          <p:nvPr/>
        </p:nvSpPr>
        <p:spPr>
          <a:xfrm>
            <a:off x="989269" y="3756115"/>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26" name="Freeform 25">
            <a:extLst>
              <a:ext uri="{FF2B5EF4-FFF2-40B4-BE49-F238E27FC236}">
                <a16:creationId xmlns:a16="http://schemas.microsoft.com/office/drawing/2014/main" id="{35934EFD-DF14-75BD-BEA4-B29E7A573980}"/>
              </a:ext>
            </a:extLst>
          </p:cNvPr>
          <p:cNvSpPr/>
          <p:nvPr/>
        </p:nvSpPr>
        <p:spPr>
          <a:xfrm>
            <a:off x="991290" y="3610583"/>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27" name="Freeform 26">
            <a:extLst>
              <a:ext uri="{FF2B5EF4-FFF2-40B4-BE49-F238E27FC236}">
                <a16:creationId xmlns:a16="http://schemas.microsoft.com/office/drawing/2014/main" id="{F92CC4E5-9868-26EF-F58A-A112929475AD}"/>
              </a:ext>
            </a:extLst>
          </p:cNvPr>
          <p:cNvSpPr/>
          <p:nvPr/>
        </p:nvSpPr>
        <p:spPr>
          <a:xfrm>
            <a:off x="1022663" y="1561661"/>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28" name="Freeform 27">
            <a:extLst>
              <a:ext uri="{FF2B5EF4-FFF2-40B4-BE49-F238E27FC236}">
                <a16:creationId xmlns:a16="http://schemas.microsoft.com/office/drawing/2014/main" id="{4E04645F-7A5F-2962-295C-726EE96979B3}"/>
              </a:ext>
            </a:extLst>
          </p:cNvPr>
          <p:cNvSpPr/>
          <p:nvPr/>
        </p:nvSpPr>
        <p:spPr>
          <a:xfrm>
            <a:off x="989269" y="1561661"/>
            <a:ext cx="33394" cy="8080"/>
          </a:xfrm>
          <a:custGeom>
            <a:avLst/>
            <a:gdLst>
              <a:gd name="connsiteX0" fmla="*/ 0 w 33394"/>
              <a:gd name="connsiteY0" fmla="*/ 0 h 8080"/>
              <a:gd name="connsiteX1" fmla="*/ 33394 w 33394"/>
              <a:gd name="connsiteY1" fmla="*/ 0 h 8080"/>
            </a:gdLst>
            <a:ahLst/>
            <a:cxnLst>
              <a:cxn ang="0">
                <a:pos x="connsiteX0" y="connsiteY0"/>
              </a:cxn>
              <a:cxn ang="0">
                <a:pos x="connsiteX1" y="connsiteY1"/>
              </a:cxn>
            </a:cxnLst>
            <a:rect l="l" t="t" r="r" b="b"/>
            <a:pathLst>
              <a:path w="33394" h="8080">
                <a:moveTo>
                  <a:pt x="0" y="0"/>
                </a:moveTo>
                <a:lnTo>
                  <a:pt x="33394" y="0"/>
                </a:lnTo>
              </a:path>
            </a:pathLst>
          </a:custGeom>
          <a:ln w="9525" cap="flat">
            <a:solidFill>
              <a:srgbClr val="231F20"/>
            </a:solidFill>
            <a:prstDash val="solid"/>
            <a:miter/>
          </a:ln>
        </p:spPr>
        <p:txBody>
          <a:bodyPr rtlCol="0" anchor="ctr"/>
          <a:lstStyle/>
          <a:p>
            <a:endParaRPr lang="en-GB" dirty="0"/>
          </a:p>
        </p:txBody>
      </p:sp>
      <p:sp>
        <p:nvSpPr>
          <p:cNvPr id="29" name="Freeform 28">
            <a:extLst>
              <a:ext uri="{FF2B5EF4-FFF2-40B4-BE49-F238E27FC236}">
                <a16:creationId xmlns:a16="http://schemas.microsoft.com/office/drawing/2014/main" id="{6C307084-BA52-D098-94D0-471A3F677E06}"/>
              </a:ext>
            </a:extLst>
          </p:cNvPr>
          <p:cNvSpPr/>
          <p:nvPr/>
        </p:nvSpPr>
        <p:spPr>
          <a:xfrm>
            <a:off x="1022663" y="2023226"/>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30" name="Freeform 29">
            <a:extLst>
              <a:ext uri="{FF2B5EF4-FFF2-40B4-BE49-F238E27FC236}">
                <a16:creationId xmlns:a16="http://schemas.microsoft.com/office/drawing/2014/main" id="{700809EE-6515-1DE5-9947-4B5DD954B80D}"/>
              </a:ext>
            </a:extLst>
          </p:cNvPr>
          <p:cNvSpPr/>
          <p:nvPr/>
        </p:nvSpPr>
        <p:spPr>
          <a:xfrm>
            <a:off x="989269" y="2023226"/>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31" name="Freeform 30">
            <a:extLst>
              <a:ext uri="{FF2B5EF4-FFF2-40B4-BE49-F238E27FC236}">
                <a16:creationId xmlns:a16="http://schemas.microsoft.com/office/drawing/2014/main" id="{0C83C3F5-BBF2-AB2C-0F0F-578D9B0348B0}"/>
              </a:ext>
            </a:extLst>
          </p:cNvPr>
          <p:cNvSpPr/>
          <p:nvPr/>
        </p:nvSpPr>
        <p:spPr>
          <a:xfrm>
            <a:off x="1022663" y="2420065"/>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32" name="Freeform 31">
            <a:extLst>
              <a:ext uri="{FF2B5EF4-FFF2-40B4-BE49-F238E27FC236}">
                <a16:creationId xmlns:a16="http://schemas.microsoft.com/office/drawing/2014/main" id="{7BB0C152-6C9E-6A96-E739-E27A23682DA8}"/>
              </a:ext>
            </a:extLst>
          </p:cNvPr>
          <p:cNvSpPr/>
          <p:nvPr/>
        </p:nvSpPr>
        <p:spPr>
          <a:xfrm>
            <a:off x="989269" y="2420065"/>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33" name="Freeform 32">
            <a:extLst>
              <a:ext uri="{FF2B5EF4-FFF2-40B4-BE49-F238E27FC236}">
                <a16:creationId xmlns:a16="http://schemas.microsoft.com/office/drawing/2014/main" id="{4445E0C9-34F4-AEC3-4EBD-4B6A479079A6}"/>
              </a:ext>
            </a:extLst>
          </p:cNvPr>
          <p:cNvSpPr/>
          <p:nvPr/>
        </p:nvSpPr>
        <p:spPr>
          <a:xfrm>
            <a:off x="1022663" y="2816904"/>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34" name="Freeform 33">
            <a:extLst>
              <a:ext uri="{FF2B5EF4-FFF2-40B4-BE49-F238E27FC236}">
                <a16:creationId xmlns:a16="http://schemas.microsoft.com/office/drawing/2014/main" id="{A37824F4-5C8D-50C6-6F5A-43C06F042E48}"/>
              </a:ext>
            </a:extLst>
          </p:cNvPr>
          <p:cNvSpPr/>
          <p:nvPr/>
        </p:nvSpPr>
        <p:spPr>
          <a:xfrm>
            <a:off x="989269" y="2816904"/>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35" name="Freeform 34">
            <a:extLst>
              <a:ext uri="{FF2B5EF4-FFF2-40B4-BE49-F238E27FC236}">
                <a16:creationId xmlns:a16="http://schemas.microsoft.com/office/drawing/2014/main" id="{DB0A59E5-20D4-F076-BCA2-D4B3B9A4F988}"/>
              </a:ext>
            </a:extLst>
          </p:cNvPr>
          <p:cNvSpPr/>
          <p:nvPr/>
        </p:nvSpPr>
        <p:spPr>
          <a:xfrm>
            <a:off x="1022663" y="3213744"/>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36" name="Freeform 35">
            <a:extLst>
              <a:ext uri="{FF2B5EF4-FFF2-40B4-BE49-F238E27FC236}">
                <a16:creationId xmlns:a16="http://schemas.microsoft.com/office/drawing/2014/main" id="{808A7B5E-0C19-6605-744B-4219B9964187}"/>
              </a:ext>
            </a:extLst>
          </p:cNvPr>
          <p:cNvSpPr/>
          <p:nvPr/>
        </p:nvSpPr>
        <p:spPr>
          <a:xfrm>
            <a:off x="989269" y="3213744"/>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37" name="Freeform 36">
            <a:extLst>
              <a:ext uri="{FF2B5EF4-FFF2-40B4-BE49-F238E27FC236}">
                <a16:creationId xmlns:a16="http://schemas.microsoft.com/office/drawing/2014/main" id="{0C078B38-1D98-9786-C561-788D64C0D67F}"/>
              </a:ext>
            </a:extLst>
          </p:cNvPr>
          <p:cNvSpPr/>
          <p:nvPr/>
        </p:nvSpPr>
        <p:spPr>
          <a:xfrm>
            <a:off x="1022663" y="3984635"/>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38" name="Freeform 37">
            <a:extLst>
              <a:ext uri="{FF2B5EF4-FFF2-40B4-BE49-F238E27FC236}">
                <a16:creationId xmlns:a16="http://schemas.microsoft.com/office/drawing/2014/main" id="{BFC2C5EC-7C34-9981-6AA0-ADCCFA4EA218}"/>
              </a:ext>
            </a:extLst>
          </p:cNvPr>
          <p:cNvSpPr/>
          <p:nvPr/>
        </p:nvSpPr>
        <p:spPr>
          <a:xfrm>
            <a:off x="989269" y="3984635"/>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39" name="Freeform 38">
            <a:extLst>
              <a:ext uri="{FF2B5EF4-FFF2-40B4-BE49-F238E27FC236}">
                <a16:creationId xmlns:a16="http://schemas.microsoft.com/office/drawing/2014/main" id="{AD9A7877-EE47-C4A4-0F46-E5B012AB3A53}"/>
              </a:ext>
            </a:extLst>
          </p:cNvPr>
          <p:cNvSpPr/>
          <p:nvPr/>
        </p:nvSpPr>
        <p:spPr>
          <a:xfrm>
            <a:off x="1022663" y="4213236"/>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9525" cap="flat">
            <a:solidFill>
              <a:srgbClr val="7030A0"/>
            </a:solidFill>
            <a:custDash>
              <a:ds d="0" sp="0"/>
              <a:ds d="225000" sp="225000"/>
            </a:custDash>
            <a:miter/>
          </a:ln>
        </p:spPr>
        <p:txBody>
          <a:bodyPr rtlCol="0" anchor="ctr"/>
          <a:lstStyle/>
          <a:p>
            <a:endParaRPr lang="en-GB" dirty="0"/>
          </a:p>
        </p:txBody>
      </p:sp>
      <p:sp>
        <p:nvSpPr>
          <p:cNvPr id="40" name="Freeform 39">
            <a:extLst>
              <a:ext uri="{FF2B5EF4-FFF2-40B4-BE49-F238E27FC236}">
                <a16:creationId xmlns:a16="http://schemas.microsoft.com/office/drawing/2014/main" id="{F58B1498-B1A5-10BD-8162-7159B02D696D}"/>
              </a:ext>
            </a:extLst>
          </p:cNvPr>
          <p:cNvSpPr/>
          <p:nvPr/>
        </p:nvSpPr>
        <p:spPr>
          <a:xfrm>
            <a:off x="989269" y="4213236"/>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41" name="Freeform 40">
            <a:extLst>
              <a:ext uri="{FF2B5EF4-FFF2-40B4-BE49-F238E27FC236}">
                <a16:creationId xmlns:a16="http://schemas.microsoft.com/office/drawing/2014/main" id="{D578F0CE-7225-5D66-DCE4-B0388936684A}"/>
              </a:ext>
            </a:extLst>
          </p:cNvPr>
          <p:cNvSpPr/>
          <p:nvPr/>
        </p:nvSpPr>
        <p:spPr>
          <a:xfrm>
            <a:off x="1022663" y="4441756"/>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42" name="Freeform 41">
            <a:extLst>
              <a:ext uri="{FF2B5EF4-FFF2-40B4-BE49-F238E27FC236}">
                <a16:creationId xmlns:a16="http://schemas.microsoft.com/office/drawing/2014/main" id="{8F4F637C-F387-0C79-C5CD-7D1B1E680799}"/>
              </a:ext>
            </a:extLst>
          </p:cNvPr>
          <p:cNvSpPr/>
          <p:nvPr/>
        </p:nvSpPr>
        <p:spPr>
          <a:xfrm>
            <a:off x="989269" y="4441756"/>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43" name="Freeform 42">
            <a:extLst>
              <a:ext uri="{FF2B5EF4-FFF2-40B4-BE49-F238E27FC236}">
                <a16:creationId xmlns:a16="http://schemas.microsoft.com/office/drawing/2014/main" id="{374441C7-BD4A-BC64-89CB-8DBB912F2233}"/>
              </a:ext>
            </a:extLst>
          </p:cNvPr>
          <p:cNvSpPr/>
          <p:nvPr/>
        </p:nvSpPr>
        <p:spPr>
          <a:xfrm>
            <a:off x="1022663" y="4670356"/>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44" name="Freeform 43">
            <a:extLst>
              <a:ext uri="{FF2B5EF4-FFF2-40B4-BE49-F238E27FC236}">
                <a16:creationId xmlns:a16="http://schemas.microsoft.com/office/drawing/2014/main" id="{DFDB351D-467B-D70C-5081-BBBFFD441E39}"/>
              </a:ext>
            </a:extLst>
          </p:cNvPr>
          <p:cNvSpPr/>
          <p:nvPr/>
        </p:nvSpPr>
        <p:spPr>
          <a:xfrm>
            <a:off x="989269" y="4670356"/>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45" name="Freeform 44">
            <a:extLst>
              <a:ext uri="{FF2B5EF4-FFF2-40B4-BE49-F238E27FC236}">
                <a16:creationId xmlns:a16="http://schemas.microsoft.com/office/drawing/2014/main" id="{2A5EB1A9-FC88-AFF0-23F2-A502C6E58F3D}"/>
              </a:ext>
            </a:extLst>
          </p:cNvPr>
          <p:cNvSpPr/>
          <p:nvPr/>
        </p:nvSpPr>
        <p:spPr>
          <a:xfrm>
            <a:off x="1022663" y="4898957"/>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46" name="Freeform 45">
            <a:extLst>
              <a:ext uri="{FF2B5EF4-FFF2-40B4-BE49-F238E27FC236}">
                <a16:creationId xmlns:a16="http://schemas.microsoft.com/office/drawing/2014/main" id="{046CC6E8-FD45-D1B3-6D1B-D1D8E6A7ACBA}"/>
              </a:ext>
            </a:extLst>
          </p:cNvPr>
          <p:cNvSpPr/>
          <p:nvPr/>
        </p:nvSpPr>
        <p:spPr>
          <a:xfrm>
            <a:off x="989269" y="4898957"/>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47" name="Freeform 46">
            <a:extLst>
              <a:ext uri="{FF2B5EF4-FFF2-40B4-BE49-F238E27FC236}">
                <a16:creationId xmlns:a16="http://schemas.microsoft.com/office/drawing/2014/main" id="{4475DDB4-5430-FD59-48CC-E6E61916E79F}"/>
              </a:ext>
            </a:extLst>
          </p:cNvPr>
          <p:cNvSpPr/>
          <p:nvPr/>
        </p:nvSpPr>
        <p:spPr>
          <a:xfrm>
            <a:off x="1022663" y="5127558"/>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48" name="Freeform 47">
            <a:extLst>
              <a:ext uri="{FF2B5EF4-FFF2-40B4-BE49-F238E27FC236}">
                <a16:creationId xmlns:a16="http://schemas.microsoft.com/office/drawing/2014/main" id="{0F0F8AD1-302A-ACCE-227E-D6DD8609D423}"/>
              </a:ext>
            </a:extLst>
          </p:cNvPr>
          <p:cNvSpPr/>
          <p:nvPr/>
        </p:nvSpPr>
        <p:spPr>
          <a:xfrm>
            <a:off x="989269" y="5127558"/>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49" name="Freeform 48">
            <a:extLst>
              <a:ext uri="{FF2B5EF4-FFF2-40B4-BE49-F238E27FC236}">
                <a16:creationId xmlns:a16="http://schemas.microsoft.com/office/drawing/2014/main" id="{871A2298-D07B-91D6-EF57-BB41D491F9C2}"/>
              </a:ext>
            </a:extLst>
          </p:cNvPr>
          <p:cNvSpPr/>
          <p:nvPr/>
        </p:nvSpPr>
        <p:spPr>
          <a:xfrm>
            <a:off x="1022663" y="5356078"/>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50" name="Freeform 49">
            <a:extLst>
              <a:ext uri="{FF2B5EF4-FFF2-40B4-BE49-F238E27FC236}">
                <a16:creationId xmlns:a16="http://schemas.microsoft.com/office/drawing/2014/main" id="{C313CBD2-5B6D-F8C2-2C17-472E59517F0F}"/>
              </a:ext>
            </a:extLst>
          </p:cNvPr>
          <p:cNvSpPr/>
          <p:nvPr/>
        </p:nvSpPr>
        <p:spPr>
          <a:xfrm>
            <a:off x="989269" y="5356159"/>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51" name="Freeform 50">
            <a:extLst>
              <a:ext uri="{FF2B5EF4-FFF2-40B4-BE49-F238E27FC236}">
                <a16:creationId xmlns:a16="http://schemas.microsoft.com/office/drawing/2014/main" id="{6BD19FB5-8639-E69A-D741-9308FCF40059}"/>
              </a:ext>
            </a:extLst>
          </p:cNvPr>
          <p:cNvSpPr/>
          <p:nvPr/>
        </p:nvSpPr>
        <p:spPr>
          <a:xfrm>
            <a:off x="1022663" y="5584679"/>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52" name="Freeform 51">
            <a:extLst>
              <a:ext uri="{FF2B5EF4-FFF2-40B4-BE49-F238E27FC236}">
                <a16:creationId xmlns:a16="http://schemas.microsoft.com/office/drawing/2014/main" id="{8C705D1F-280E-EED9-80EB-301EDF9E6976}"/>
              </a:ext>
            </a:extLst>
          </p:cNvPr>
          <p:cNvSpPr/>
          <p:nvPr/>
        </p:nvSpPr>
        <p:spPr>
          <a:xfrm>
            <a:off x="989269" y="5584679"/>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53" name="Freeform 52">
            <a:extLst>
              <a:ext uri="{FF2B5EF4-FFF2-40B4-BE49-F238E27FC236}">
                <a16:creationId xmlns:a16="http://schemas.microsoft.com/office/drawing/2014/main" id="{15400EEB-C045-8ABE-6A2E-AE3084E40505}"/>
              </a:ext>
            </a:extLst>
          </p:cNvPr>
          <p:cNvSpPr/>
          <p:nvPr/>
        </p:nvSpPr>
        <p:spPr>
          <a:xfrm>
            <a:off x="1022663" y="5813279"/>
            <a:ext cx="2846259" cy="8080"/>
          </a:xfrm>
          <a:custGeom>
            <a:avLst/>
            <a:gdLst>
              <a:gd name="connsiteX0" fmla="*/ 0 w 2846259"/>
              <a:gd name="connsiteY0" fmla="*/ 0 h 8080"/>
              <a:gd name="connsiteX1" fmla="*/ 2846260 w 2846259"/>
              <a:gd name="connsiteY1" fmla="*/ 0 h 8080"/>
            </a:gdLst>
            <a:ahLst/>
            <a:cxnLst>
              <a:cxn ang="0">
                <a:pos x="connsiteX0" y="connsiteY0"/>
              </a:cxn>
              <a:cxn ang="0">
                <a:pos x="connsiteX1" y="connsiteY1"/>
              </a:cxn>
            </a:cxnLst>
            <a:rect l="l" t="t" r="r" b="b"/>
            <a:pathLst>
              <a:path w="2846259" h="8080">
                <a:moveTo>
                  <a:pt x="0" y="0"/>
                </a:moveTo>
                <a:lnTo>
                  <a:pt x="2846260" y="0"/>
                </a:lnTo>
              </a:path>
            </a:pathLst>
          </a:custGeom>
          <a:ln w="8080" cap="flat">
            <a:solidFill>
              <a:srgbClr val="DCDDDE"/>
            </a:solidFill>
            <a:prstDash val="solid"/>
            <a:miter/>
          </a:ln>
        </p:spPr>
        <p:txBody>
          <a:bodyPr rtlCol="0" anchor="ctr"/>
          <a:lstStyle/>
          <a:p>
            <a:endParaRPr lang="en-GB" dirty="0"/>
          </a:p>
        </p:txBody>
      </p:sp>
      <p:sp>
        <p:nvSpPr>
          <p:cNvPr id="54" name="Freeform 53">
            <a:extLst>
              <a:ext uri="{FF2B5EF4-FFF2-40B4-BE49-F238E27FC236}">
                <a16:creationId xmlns:a16="http://schemas.microsoft.com/office/drawing/2014/main" id="{0DB7C412-94CA-5BB5-618C-B594C78E9F57}"/>
              </a:ext>
            </a:extLst>
          </p:cNvPr>
          <p:cNvSpPr/>
          <p:nvPr/>
        </p:nvSpPr>
        <p:spPr>
          <a:xfrm>
            <a:off x="989269" y="5813279"/>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231F20"/>
            </a:solidFill>
            <a:prstDash val="solid"/>
            <a:miter/>
          </a:ln>
        </p:spPr>
        <p:txBody>
          <a:bodyPr rtlCol="0" anchor="ctr"/>
          <a:lstStyle/>
          <a:p>
            <a:endParaRPr lang="en-GB" dirty="0"/>
          </a:p>
        </p:txBody>
      </p:sp>
      <p:sp>
        <p:nvSpPr>
          <p:cNvPr id="55" name="Freeform 54">
            <a:extLst>
              <a:ext uri="{FF2B5EF4-FFF2-40B4-BE49-F238E27FC236}">
                <a16:creationId xmlns:a16="http://schemas.microsoft.com/office/drawing/2014/main" id="{F79500D2-644C-7263-2250-3AC97279B856}"/>
              </a:ext>
            </a:extLst>
          </p:cNvPr>
          <p:cNvSpPr/>
          <p:nvPr/>
        </p:nvSpPr>
        <p:spPr>
          <a:xfrm>
            <a:off x="1020560" y="3412608"/>
            <a:ext cx="2850302" cy="480635"/>
          </a:xfrm>
          <a:custGeom>
            <a:avLst/>
            <a:gdLst>
              <a:gd name="connsiteX0" fmla="*/ 0 w 2850302"/>
              <a:gd name="connsiteY0" fmla="*/ 480635 h 480635"/>
              <a:gd name="connsiteX1" fmla="*/ 2850303 w 2850302"/>
              <a:gd name="connsiteY1" fmla="*/ 480635 h 480635"/>
              <a:gd name="connsiteX2" fmla="*/ 0 w 2850302"/>
              <a:gd name="connsiteY2" fmla="*/ 0 h 480635"/>
              <a:gd name="connsiteX3" fmla="*/ 2850303 w 2850302"/>
              <a:gd name="connsiteY3" fmla="*/ 0 h 480635"/>
            </a:gdLst>
            <a:ahLst/>
            <a:cxnLst>
              <a:cxn ang="0">
                <a:pos x="connsiteX0" y="connsiteY0"/>
              </a:cxn>
              <a:cxn ang="0">
                <a:pos x="connsiteX1" y="connsiteY1"/>
              </a:cxn>
              <a:cxn ang="0">
                <a:pos x="connsiteX2" y="connsiteY2"/>
              </a:cxn>
              <a:cxn ang="0">
                <a:pos x="connsiteX3" y="connsiteY3"/>
              </a:cxn>
            </a:cxnLst>
            <a:rect l="l" t="t" r="r" b="b"/>
            <a:pathLst>
              <a:path w="2850302" h="480635">
                <a:moveTo>
                  <a:pt x="0" y="480635"/>
                </a:moveTo>
                <a:lnTo>
                  <a:pt x="2850303" y="480635"/>
                </a:lnTo>
                <a:moveTo>
                  <a:pt x="0" y="0"/>
                </a:moveTo>
                <a:lnTo>
                  <a:pt x="2850303" y="0"/>
                </a:lnTo>
              </a:path>
            </a:pathLst>
          </a:custGeom>
          <a:noFill/>
          <a:ln w="9525" cap="flat">
            <a:solidFill>
              <a:srgbClr val="7030A0"/>
            </a:solidFill>
            <a:custDash>
              <a:ds d="0" sp="0"/>
              <a:ds d="225000" sp="225000"/>
            </a:custDash>
            <a:miter/>
          </a:ln>
        </p:spPr>
        <p:txBody>
          <a:bodyPr rtlCol="0" anchor="ctr"/>
          <a:lstStyle/>
          <a:p>
            <a:endParaRPr lang="en-GB" dirty="0"/>
          </a:p>
        </p:txBody>
      </p:sp>
      <p:sp>
        <p:nvSpPr>
          <p:cNvPr id="56" name="Freeform 55">
            <a:extLst>
              <a:ext uri="{FF2B5EF4-FFF2-40B4-BE49-F238E27FC236}">
                <a16:creationId xmlns:a16="http://schemas.microsoft.com/office/drawing/2014/main" id="{AAC87003-084F-BFED-4888-091CA1FCE6E2}"/>
              </a:ext>
            </a:extLst>
          </p:cNvPr>
          <p:cNvSpPr/>
          <p:nvPr/>
        </p:nvSpPr>
        <p:spPr>
          <a:xfrm>
            <a:off x="1020965" y="1854098"/>
            <a:ext cx="1617" cy="1756484"/>
          </a:xfrm>
          <a:custGeom>
            <a:avLst/>
            <a:gdLst>
              <a:gd name="connsiteX0" fmla="*/ 0 w 1617"/>
              <a:gd name="connsiteY0" fmla="*/ 0 h 1756484"/>
              <a:gd name="connsiteX1" fmla="*/ 1617 w 1617"/>
              <a:gd name="connsiteY1" fmla="*/ 0 h 1756484"/>
              <a:gd name="connsiteX2" fmla="*/ 1617 w 1617"/>
              <a:gd name="connsiteY2" fmla="*/ 1756485 h 1756484"/>
              <a:gd name="connsiteX3" fmla="*/ 0 w 1617"/>
              <a:gd name="connsiteY3" fmla="*/ 1756485 h 1756484"/>
            </a:gdLst>
            <a:ahLst/>
            <a:cxnLst>
              <a:cxn ang="0">
                <a:pos x="connsiteX0" y="connsiteY0"/>
              </a:cxn>
              <a:cxn ang="0">
                <a:pos x="connsiteX1" y="connsiteY1"/>
              </a:cxn>
              <a:cxn ang="0">
                <a:pos x="connsiteX2" y="connsiteY2"/>
              </a:cxn>
              <a:cxn ang="0">
                <a:pos x="connsiteX3" y="connsiteY3"/>
              </a:cxn>
            </a:cxnLst>
            <a:rect l="l" t="t" r="r" b="b"/>
            <a:pathLst>
              <a:path w="1617" h="1756484">
                <a:moveTo>
                  <a:pt x="0" y="0"/>
                </a:moveTo>
                <a:lnTo>
                  <a:pt x="1617" y="0"/>
                </a:lnTo>
                <a:lnTo>
                  <a:pt x="1617" y="1756485"/>
                </a:lnTo>
                <a:lnTo>
                  <a:pt x="0" y="1756485"/>
                </a:lnTo>
                <a:close/>
              </a:path>
            </a:pathLst>
          </a:custGeom>
          <a:solidFill>
            <a:srgbClr val="5F828F"/>
          </a:solidFill>
          <a:ln w="0" cap="flat">
            <a:noFill/>
            <a:prstDash val="solid"/>
            <a:miter/>
          </a:ln>
        </p:spPr>
        <p:txBody>
          <a:bodyPr rtlCol="0" anchor="ctr"/>
          <a:lstStyle/>
          <a:p>
            <a:endParaRPr lang="en-GB" dirty="0"/>
          </a:p>
        </p:txBody>
      </p:sp>
      <p:sp>
        <p:nvSpPr>
          <p:cNvPr id="57" name="Freeform 56">
            <a:extLst>
              <a:ext uri="{FF2B5EF4-FFF2-40B4-BE49-F238E27FC236}">
                <a16:creationId xmlns:a16="http://schemas.microsoft.com/office/drawing/2014/main" id="{72E22643-3274-D4A5-4F77-C6C6BAD7D3EE}"/>
              </a:ext>
            </a:extLst>
          </p:cNvPr>
          <p:cNvSpPr/>
          <p:nvPr/>
        </p:nvSpPr>
        <p:spPr>
          <a:xfrm>
            <a:off x="1020965" y="1854098"/>
            <a:ext cx="1617" cy="1756484"/>
          </a:xfrm>
          <a:custGeom>
            <a:avLst/>
            <a:gdLst>
              <a:gd name="connsiteX0" fmla="*/ 0 w 1617"/>
              <a:gd name="connsiteY0" fmla="*/ 0 h 1756484"/>
              <a:gd name="connsiteX1" fmla="*/ 1617 w 1617"/>
              <a:gd name="connsiteY1" fmla="*/ 0 h 1756484"/>
              <a:gd name="connsiteX2" fmla="*/ 1617 w 1617"/>
              <a:gd name="connsiteY2" fmla="*/ 1756485 h 1756484"/>
              <a:gd name="connsiteX3" fmla="*/ 0 w 1617"/>
              <a:gd name="connsiteY3" fmla="*/ 1756485 h 1756484"/>
            </a:gdLst>
            <a:ahLst/>
            <a:cxnLst>
              <a:cxn ang="0">
                <a:pos x="connsiteX0" y="connsiteY0"/>
              </a:cxn>
              <a:cxn ang="0">
                <a:pos x="connsiteX1" y="connsiteY1"/>
              </a:cxn>
              <a:cxn ang="0">
                <a:pos x="connsiteX2" y="connsiteY2"/>
              </a:cxn>
              <a:cxn ang="0">
                <a:pos x="connsiteX3" y="connsiteY3"/>
              </a:cxn>
            </a:cxnLst>
            <a:rect l="l" t="t" r="r" b="b"/>
            <a:pathLst>
              <a:path w="1617" h="1756484">
                <a:moveTo>
                  <a:pt x="0" y="0"/>
                </a:moveTo>
                <a:lnTo>
                  <a:pt x="1617" y="0"/>
                </a:lnTo>
                <a:lnTo>
                  <a:pt x="1617" y="1756485"/>
                </a:lnTo>
                <a:lnTo>
                  <a:pt x="0" y="1756485"/>
                </a:lnTo>
                <a:close/>
              </a:path>
            </a:pathLst>
          </a:custGeom>
          <a:noFill/>
          <a:ln w="4040" cap="flat">
            <a:solidFill>
              <a:srgbClr val="5F828F"/>
            </a:solidFill>
            <a:prstDash val="solid"/>
            <a:miter/>
          </a:ln>
        </p:spPr>
        <p:txBody>
          <a:bodyPr rtlCol="0" anchor="ctr"/>
          <a:lstStyle/>
          <a:p>
            <a:endParaRPr lang="en-GB" dirty="0"/>
          </a:p>
        </p:txBody>
      </p:sp>
      <p:sp>
        <p:nvSpPr>
          <p:cNvPr id="58" name="Freeform 57">
            <a:extLst>
              <a:ext uri="{FF2B5EF4-FFF2-40B4-BE49-F238E27FC236}">
                <a16:creationId xmlns:a16="http://schemas.microsoft.com/office/drawing/2014/main" id="{837A6E94-90C3-7A39-FEB1-61DF3D288090}"/>
              </a:ext>
            </a:extLst>
          </p:cNvPr>
          <p:cNvSpPr/>
          <p:nvPr/>
        </p:nvSpPr>
        <p:spPr>
          <a:xfrm>
            <a:off x="1023309" y="2358248"/>
            <a:ext cx="1617" cy="1252334"/>
          </a:xfrm>
          <a:custGeom>
            <a:avLst/>
            <a:gdLst>
              <a:gd name="connsiteX0" fmla="*/ 0 w 1617"/>
              <a:gd name="connsiteY0" fmla="*/ 0 h 1252334"/>
              <a:gd name="connsiteX1" fmla="*/ 1617 w 1617"/>
              <a:gd name="connsiteY1" fmla="*/ 0 h 1252334"/>
              <a:gd name="connsiteX2" fmla="*/ 1617 w 1617"/>
              <a:gd name="connsiteY2" fmla="*/ 1252335 h 1252334"/>
              <a:gd name="connsiteX3" fmla="*/ 0 w 1617"/>
              <a:gd name="connsiteY3" fmla="*/ 1252335 h 1252334"/>
            </a:gdLst>
            <a:ahLst/>
            <a:cxnLst>
              <a:cxn ang="0">
                <a:pos x="connsiteX0" y="connsiteY0"/>
              </a:cxn>
              <a:cxn ang="0">
                <a:pos x="connsiteX1" y="connsiteY1"/>
              </a:cxn>
              <a:cxn ang="0">
                <a:pos x="connsiteX2" y="connsiteY2"/>
              </a:cxn>
              <a:cxn ang="0">
                <a:pos x="connsiteX3" y="connsiteY3"/>
              </a:cxn>
            </a:cxnLst>
            <a:rect l="l" t="t" r="r" b="b"/>
            <a:pathLst>
              <a:path w="1617" h="1252334">
                <a:moveTo>
                  <a:pt x="0" y="0"/>
                </a:moveTo>
                <a:lnTo>
                  <a:pt x="1617" y="0"/>
                </a:lnTo>
                <a:lnTo>
                  <a:pt x="1617" y="1252335"/>
                </a:lnTo>
                <a:lnTo>
                  <a:pt x="0" y="1252335"/>
                </a:lnTo>
                <a:close/>
              </a:path>
            </a:pathLst>
          </a:custGeom>
          <a:solidFill>
            <a:srgbClr val="5F828F"/>
          </a:solidFill>
          <a:ln w="0" cap="flat">
            <a:noFill/>
            <a:prstDash val="solid"/>
            <a:miter/>
          </a:ln>
        </p:spPr>
        <p:txBody>
          <a:bodyPr rtlCol="0" anchor="ctr"/>
          <a:lstStyle/>
          <a:p>
            <a:endParaRPr lang="en-GB" dirty="0"/>
          </a:p>
        </p:txBody>
      </p:sp>
      <p:sp>
        <p:nvSpPr>
          <p:cNvPr id="59" name="Freeform 58">
            <a:extLst>
              <a:ext uri="{FF2B5EF4-FFF2-40B4-BE49-F238E27FC236}">
                <a16:creationId xmlns:a16="http://schemas.microsoft.com/office/drawing/2014/main" id="{9FED8484-CED3-E9C2-2082-6865859ECE23}"/>
              </a:ext>
            </a:extLst>
          </p:cNvPr>
          <p:cNvSpPr/>
          <p:nvPr/>
        </p:nvSpPr>
        <p:spPr>
          <a:xfrm>
            <a:off x="1023309" y="2358248"/>
            <a:ext cx="1617" cy="1252334"/>
          </a:xfrm>
          <a:custGeom>
            <a:avLst/>
            <a:gdLst>
              <a:gd name="connsiteX0" fmla="*/ 0 w 1617"/>
              <a:gd name="connsiteY0" fmla="*/ 0 h 1252334"/>
              <a:gd name="connsiteX1" fmla="*/ 1617 w 1617"/>
              <a:gd name="connsiteY1" fmla="*/ 0 h 1252334"/>
              <a:gd name="connsiteX2" fmla="*/ 1617 w 1617"/>
              <a:gd name="connsiteY2" fmla="*/ 1252335 h 1252334"/>
              <a:gd name="connsiteX3" fmla="*/ 0 w 1617"/>
              <a:gd name="connsiteY3" fmla="*/ 1252335 h 1252334"/>
            </a:gdLst>
            <a:ahLst/>
            <a:cxnLst>
              <a:cxn ang="0">
                <a:pos x="connsiteX0" y="connsiteY0"/>
              </a:cxn>
              <a:cxn ang="0">
                <a:pos x="connsiteX1" y="connsiteY1"/>
              </a:cxn>
              <a:cxn ang="0">
                <a:pos x="connsiteX2" y="connsiteY2"/>
              </a:cxn>
              <a:cxn ang="0">
                <a:pos x="connsiteX3" y="connsiteY3"/>
              </a:cxn>
            </a:cxnLst>
            <a:rect l="l" t="t" r="r" b="b"/>
            <a:pathLst>
              <a:path w="1617" h="1252334">
                <a:moveTo>
                  <a:pt x="0" y="0"/>
                </a:moveTo>
                <a:lnTo>
                  <a:pt x="1617" y="0"/>
                </a:lnTo>
                <a:lnTo>
                  <a:pt x="1617" y="1252335"/>
                </a:lnTo>
                <a:lnTo>
                  <a:pt x="0" y="1252335"/>
                </a:lnTo>
                <a:close/>
              </a:path>
            </a:pathLst>
          </a:custGeom>
          <a:noFill/>
          <a:ln w="4040" cap="flat">
            <a:solidFill>
              <a:srgbClr val="5F828F"/>
            </a:solidFill>
            <a:prstDash val="solid"/>
            <a:miter/>
          </a:ln>
        </p:spPr>
        <p:txBody>
          <a:bodyPr rtlCol="0" anchor="ctr"/>
          <a:lstStyle/>
          <a:p>
            <a:endParaRPr lang="en-GB" dirty="0"/>
          </a:p>
        </p:txBody>
      </p:sp>
      <p:sp>
        <p:nvSpPr>
          <p:cNvPr id="60" name="Freeform 59">
            <a:extLst>
              <a:ext uri="{FF2B5EF4-FFF2-40B4-BE49-F238E27FC236}">
                <a16:creationId xmlns:a16="http://schemas.microsoft.com/office/drawing/2014/main" id="{5F6CC746-7E9E-C402-4012-FA53BC535063}"/>
              </a:ext>
            </a:extLst>
          </p:cNvPr>
          <p:cNvSpPr/>
          <p:nvPr/>
        </p:nvSpPr>
        <p:spPr>
          <a:xfrm>
            <a:off x="1025573" y="2390813"/>
            <a:ext cx="1617" cy="1219769"/>
          </a:xfrm>
          <a:custGeom>
            <a:avLst/>
            <a:gdLst>
              <a:gd name="connsiteX0" fmla="*/ 0 w 1617"/>
              <a:gd name="connsiteY0" fmla="*/ 0 h 1219769"/>
              <a:gd name="connsiteX1" fmla="*/ 1617 w 1617"/>
              <a:gd name="connsiteY1" fmla="*/ 0 h 1219769"/>
              <a:gd name="connsiteX2" fmla="*/ 1617 w 1617"/>
              <a:gd name="connsiteY2" fmla="*/ 1219770 h 1219769"/>
              <a:gd name="connsiteX3" fmla="*/ 0 w 1617"/>
              <a:gd name="connsiteY3" fmla="*/ 1219770 h 1219769"/>
            </a:gdLst>
            <a:ahLst/>
            <a:cxnLst>
              <a:cxn ang="0">
                <a:pos x="connsiteX0" y="connsiteY0"/>
              </a:cxn>
              <a:cxn ang="0">
                <a:pos x="connsiteX1" y="connsiteY1"/>
              </a:cxn>
              <a:cxn ang="0">
                <a:pos x="connsiteX2" y="connsiteY2"/>
              </a:cxn>
              <a:cxn ang="0">
                <a:pos x="connsiteX3" y="connsiteY3"/>
              </a:cxn>
            </a:cxnLst>
            <a:rect l="l" t="t" r="r" b="b"/>
            <a:pathLst>
              <a:path w="1617" h="1219769">
                <a:moveTo>
                  <a:pt x="0" y="0"/>
                </a:moveTo>
                <a:lnTo>
                  <a:pt x="1617" y="0"/>
                </a:lnTo>
                <a:lnTo>
                  <a:pt x="1617" y="1219770"/>
                </a:lnTo>
                <a:lnTo>
                  <a:pt x="0" y="1219770"/>
                </a:lnTo>
                <a:close/>
              </a:path>
            </a:pathLst>
          </a:custGeom>
          <a:solidFill>
            <a:srgbClr val="5F828F"/>
          </a:solidFill>
          <a:ln w="0" cap="flat">
            <a:noFill/>
            <a:prstDash val="solid"/>
            <a:miter/>
          </a:ln>
        </p:spPr>
        <p:txBody>
          <a:bodyPr rtlCol="0" anchor="ctr"/>
          <a:lstStyle/>
          <a:p>
            <a:endParaRPr lang="en-GB" dirty="0"/>
          </a:p>
        </p:txBody>
      </p:sp>
      <p:sp>
        <p:nvSpPr>
          <p:cNvPr id="61" name="Freeform 60">
            <a:extLst>
              <a:ext uri="{FF2B5EF4-FFF2-40B4-BE49-F238E27FC236}">
                <a16:creationId xmlns:a16="http://schemas.microsoft.com/office/drawing/2014/main" id="{FFCDB046-B823-C8F8-8E54-E7BCC1192C2C}"/>
              </a:ext>
            </a:extLst>
          </p:cNvPr>
          <p:cNvSpPr/>
          <p:nvPr/>
        </p:nvSpPr>
        <p:spPr>
          <a:xfrm>
            <a:off x="1025573" y="2390813"/>
            <a:ext cx="1617" cy="1219769"/>
          </a:xfrm>
          <a:custGeom>
            <a:avLst/>
            <a:gdLst>
              <a:gd name="connsiteX0" fmla="*/ 0 w 1617"/>
              <a:gd name="connsiteY0" fmla="*/ 0 h 1219769"/>
              <a:gd name="connsiteX1" fmla="*/ 1617 w 1617"/>
              <a:gd name="connsiteY1" fmla="*/ 0 h 1219769"/>
              <a:gd name="connsiteX2" fmla="*/ 1617 w 1617"/>
              <a:gd name="connsiteY2" fmla="*/ 1219770 h 1219769"/>
              <a:gd name="connsiteX3" fmla="*/ 0 w 1617"/>
              <a:gd name="connsiteY3" fmla="*/ 1219770 h 1219769"/>
            </a:gdLst>
            <a:ahLst/>
            <a:cxnLst>
              <a:cxn ang="0">
                <a:pos x="connsiteX0" y="connsiteY0"/>
              </a:cxn>
              <a:cxn ang="0">
                <a:pos x="connsiteX1" y="connsiteY1"/>
              </a:cxn>
              <a:cxn ang="0">
                <a:pos x="connsiteX2" y="connsiteY2"/>
              </a:cxn>
              <a:cxn ang="0">
                <a:pos x="connsiteX3" y="connsiteY3"/>
              </a:cxn>
            </a:cxnLst>
            <a:rect l="l" t="t" r="r" b="b"/>
            <a:pathLst>
              <a:path w="1617" h="1219769">
                <a:moveTo>
                  <a:pt x="0" y="0"/>
                </a:moveTo>
                <a:lnTo>
                  <a:pt x="1617" y="0"/>
                </a:lnTo>
                <a:lnTo>
                  <a:pt x="1617" y="1219770"/>
                </a:lnTo>
                <a:lnTo>
                  <a:pt x="0" y="1219770"/>
                </a:lnTo>
                <a:close/>
              </a:path>
            </a:pathLst>
          </a:custGeom>
          <a:noFill/>
          <a:ln w="4040" cap="flat">
            <a:solidFill>
              <a:srgbClr val="5F828F"/>
            </a:solidFill>
            <a:prstDash val="solid"/>
            <a:miter/>
          </a:ln>
        </p:spPr>
        <p:txBody>
          <a:bodyPr rtlCol="0" anchor="ctr"/>
          <a:lstStyle/>
          <a:p>
            <a:endParaRPr lang="en-GB" dirty="0"/>
          </a:p>
        </p:txBody>
      </p:sp>
      <p:sp>
        <p:nvSpPr>
          <p:cNvPr id="62" name="Freeform 61">
            <a:extLst>
              <a:ext uri="{FF2B5EF4-FFF2-40B4-BE49-F238E27FC236}">
                <a16:creationId xmlns:a16="http://schemas.microsoft.com/office/drawing/2014/main" id="{81167D42-665B-7561-6324-C1455461FD68}"/>
              </a:ext>
            </a:extLst>
          </p:cNvPr>
          <p:cNvSpPr/>
          <p:nvPr/>
        </p:nvSpPr>
        <p:spPr>
          <a:xfrm>
            <a:off x="1027837" y="2423297"/>
            <a:ext cx="1617" cy="1187285"/>
          </a:xfrm>
          <a:custGeom>
            <a:avLst/>
            <a:gdLst>
              <a:gd name="connsiteX0" fmla="*/ 0 w 1617"/>
              <a:gd name="connsiteY0" fmla="*/ 0 h 1187285"/>
              <a:gd name="connsiteX1" fmla="*/ 1617 w 1617"/>
              <a:gd name="connsiteY1" fmla="*/ 0 h 1187285"/>
              <a:gd name="connsiteX2" fmla="*/ 1617 w 1617"/>
              <a:gd name="connsiteY2" fmla="*/ 1187286 h 1187285"/>
              <a:gd name="connsiteX3" fmla="*/ 0 w 1617"/>
              <a:gd name="connsiteY3" fmla="*/ 1187286 h 1187285"/>
            </a:gdLst>
            <a:ahLst/>
            <a:cxnLst>
              <a:cxn ang="0">
                <a:pos x="connsiteX0" y="connsiteY0"/>
              </a:cxn>
              <a:cxn ang="0">
                <a:pos x="connsiteX1" y="connsiteY1"/>
              </a:cxn>
              <a:cxn ang="0">
                <a:pos x="connsiteX2" y="connsiteY2"/>
              </a:cxn>
              <a:cxn ang="0">
                <a:pos x="connsiteX3" y="connsiteY3"/>
              </a:cxn>
            </a:cxnLst>
            <a:rect l="l" t="t" r="r" b="b"/>
            <a:pathLst>
              <a:path w="1617" h="1187285">
                <a:moveTo>
                  <a:pt x="0" y="0"/>
                </a:moveTo>
                <a:lnTo>
                  <a:pt x="1617" y="0"/>
                </a:lnTo>
                <a:lnTo>
                  <a:pt x="1617" y="1187286"/>
                </a:lnTo>
                <a:lnTo>
                  <a:pt x="0" y="1187286"/>
                </a:lnTo>
                <a:close/>
              </a:path>
            </a:pathLst>
          </a:custGeom>
          <a:solidFill>
            <a:srgbClr val="5F828F"/>
          </a:solidFill>
          <a:ln w="0" cap="flat">
            <a:noFill/>
            <a:prstDash val="solid"/>
            <a:miter/>
          </a:ln>
        </p:spPr>
        <p:txBody>
          <a:bodyPr rtlCol="0" anchor="ctr"/>
          <a:lstStyle/>
          <a:p>
            <a:endParaRPr lang="en-GB" dirty="0"/>
          </a:p>
        </p:txBody>
      </p:sp>
      <p:sp>
        <p:nvSpPr>
          <p:cNvPr id="63" name="Freeform 62">
            <a:extLst>
              <a:ext uri="{FF2B5EF4-FFF2-40B4-BE49-F238E27FC236}">
                <a16:creationId xmlns:a16="http://schemas.microsoft.com/office/drawing/2014/main" id="{1D02F59F-4E1B-22DA-23D9-DB1340C6BEC0}"/>
              </a:ext>
            </a:extLst>
          </p:cNvPr>
          <p:cNvSpPr/>
          <p:nvPr/>
        </p:nvSpPr>
        <p:spPr>
          <a:xfrm>
            <a:off x="1027837" y="2423297"/>
            <a:ext cx="1617" cy="1187285"/>
          </a:xfrm>
          <a:custGeom>
            <a:avLst/>
            <a:gdLst>
              <a:gd name="connsiteX0" fmla="*/ 0 w 1617"/>
              <a:gd name="connsiteY0" fmla="*/ 0 h 1187285"/>
              <a:gd name="connsiteX1" fmla="*/ 1617 w 1617"/>
              <a:gd name="connsiteY1" fmla="*/ 0 h 1187285"/>
              <a:gd name="connsiteX2" fmla="*/ 1617 w 1617"/>
              <a:gd name="connsiteY2" fmla="*/ 1187286 h 1187285"/>
              <a:gd name="connsiteX3" fmla="*/ 0 w 1617"/>
              <a:gd name="connsiteY3" fmla="*/ 1187286 h 1187285"/>
            </a:gdLst>
            <a:ahLst/>
            <a:cxnLst>
              <a:cxn ang="0">
                <a:pos x="connsiteX0" y="connsiteY0"/>
              </a:cxn>
              <a:cxn ang="0">
                <a:pos x="connsiteX1" y="connsiteY1"/>
              </a:cxn>
              <a:cxn ang="0">
                <a:pos x="connsiteX2" y="connsiteY2"/>
              </a:cxn>
              <a:cxn ang="0">
                <a:pos x="connsiteX3" y="connsiteY3"/>
              </a:cxn>
            </a:cxnLst>
            <a:rect l="l" t="t" r="r" b="b"/>
            <a:pathLst>
              <a:path w="1617" h="1187285">
                <a:moveTo>
                  <a:pt x="0" y="0"/>
                </a:moveTo>
                <a:lnTo>
                  <a:pt x="1617" y="0"/>
                </a:lnTo>
                <a:lnTo>
                  <a:pt x="1617" y="1187286"/>
                </a:lnTo>
                <a:lnTo>
                  <a:pt x="0" y="1187286"/>
                </a:lnTo>
                <a:close/>
              </a:path>
            </a:pathLst>
          </a:custGeom>
          <a:noFill/>
          <a:ln w="4040" cap="flat">
            <a:solidFill>
              <a:srgbClr val="5F828F"/>
            </a:solidFill>
            <a:prstDash val="solid"/>
            <a:miter/>
          </a:ln>
        </p:spPr>
        <p:txBody>
          <a:bodyPr rtlCol="0" anchor="ctr"/>
          <a:lstStyle/>
          <a:p>
            <a:endParaRPr lang="en-GB" dirty="0"/>
          </a:p>
        </p:txBody>
      </p:sp>
      <p:sp>
        <p:nvSpPr>
          <p:cNvPr id="64" name="Freeform 63">
            <a:extLst>
              <a:ext uri="{FF2B5EF4-FFF2-40B4-BE49-F238E27FC236}">
                <a16:creationId xmlns:a16="http://schemas.microsoft.com/office/drawing/2014/main" id="{7EE5A644-8AEE-E036-4DE9-4648D4207C47}"/>
              </a:ext>
            </a:extLst>
          </p:cNvPr>
          <p:cNvSpPr/>
          <p:nvPr/>
        </p:nvSpPr>
        <p:spPr>
          <a:xfrm>
            <a:off x="1030101" y="2553395"/>
            <a:ext cx="1617" cy="1057187"/>
          </a:xfrm>
          <a:custGeom>
            <a:avLst/>
            <a:gdLst>
              <a:gd name="connsiteX0" fmla="*/ 0 w 1617"/>
              <a:gd name="connsiteY0" fmla="*/ 0 h 1057187"/>
              <a:gd name="connsiteX1" fmla="*/ 1617 w 1617"/>
              <a:gd name="connsiteY1" fmla="*/ 0 h 1057187"/>
              <a:gd name="connsiteX2" fmla="*/ 1617 w 1617"/>
              <a:gd name="connsiteY2" fmla="*/ 1057188 h 1057187"/>
              <a:gd name="connsiteX3" fmla="*/ 0 w 1617"/>
              <a:gd name="connsiteY3" fmla="*/ 1057188 h 1057187"/>
            </a:gdLst>
            <a:ahLst/>
            <a:cxnLst>
              <a:cxn ang="0">
                <a:pos x="connsiteX0" y="connsiteY0"/>
              </a:cxn>
              <a:cxn ang="0">
                <a:pos x="connsiteX1" y="connsiteY1"/>
              </a:cxn>
              <a:cxn ang="0">
                <a:pos x="connsiteX2" y="connsiteY2"/>
              </a:cxn>
              <a:cxn ang="0">
                <a:pos x="connsiteX3" y="connsiteY3"/>
              </a:cxn>
            </a:cxnLst>
            <a:rect l="l" t="t" r="r" b="b"/>
            <a:pathLst>
              <a:path w="1617" h="1057187">
                <a:moveTo>
                  <a:pt x="0" y="0"/>
                </a:moveTo>
                <a:lnTo>
                  <a:pt x="1617" y="0"/>
                </a:lnTo>
                <a:lnTo>
                  <a:pt x="1617" y="1057188"/>
                </a:lnTo>
                <a:lnTo>
                  <a:pt x="0" y="1057188"/>
                </a:lnTo>
                <a:close/>
              </a:path>
            </a:pathLst>
          </a:custGeom>
          <a:solidFill>
            <a:srgbClr val="5F828F"/>
          </a:solidFill>
          <a:ln w="0" cap="flat">
            <a:noFill/>
            <a:prstDash val="solid"/>
            <a:miter/>
          </a:ln>
        </p:spPr>
        <p:txBody>
          <a:bodyPr rtlCol="0" anchor="ctr"/>
          <a:lstStyle/>
          <a:p>
            <a:endParaRPr lang="en-GB" dirty="0"/>
          </a:p>
        </p:txBody>
      </p:sp>
      <p:sp>
        <p:nvSpPr>
          <p:cNvPr id="65" name="Freeform 64">
            <a:extLst>
              <a:ext uri="{FF2B5EF4-FFF2-40B4-BE49-F238E27FC236}">
                <a16:creationId xmlns:a16="http://schemas.microsoft.com/office/drawing/2014/main" id="{3AE29651-98C2-1BCA-9760-3937A3732867}"/>
              </a:ext>
            </a:extLst>
          </p:cNvPr>
          <p:cNvSpPr/>
          <p:nvPr/>
        </p:nvSpPr>
        <p:spPr>
          <a:xfrm>
            <a:off x="1030101" y="2553476"/>
            <a:ext cx="1617" cy="1057187"/>
          </a:xfrm>
          <a:custGeom>
            <a:avLst/>
            <a:gdLst>
              <a:gd name="connsiteX0" fmla="*/ 0 w 1617"/>
              <a:gd name="connsiteY0" fmla="*/ 0 h 1057187"/>
              <a:gd name="connsiteX1" fmla="*/ 1617 w 1617"/>
              <a:gd name="connsiteY1" fmla="*/ 0 h 1057187"/>
              <a:gd name="connsiteX2" fmla="*/ 1617 w 1617"/>
              <a:gd name="connsiteY2" fmla="*/ 1057188 h 1057187"/>
              <a:gd name="connsiteX3" fmla="*/ 0 w 1617"/>
              <a:gd name="connsiteY3" fmla="*/ 1057188 h 1057187"/>
            </a:gdLst>
            <a:ahLst/>
            <a:cxnLst>
              <a:cxn ang="0">
                <a:pos x="connsiteX0" y="connsiteY0"/>
              </a:cxn>
              <a:cxn ang="0">
                <a:pos x="connsiteX1" y="connsiteY1"/>
              </a:cxn>
              <a:cxn ang="0">
                <a:pos x="connsiteX2" y="connsiteY2"/>
              </a:cxn>
              <a:cxn ang="0">
                <a:pos x="connsiteX3" y="connsiteY3"/>
              </a:cxn>
            </a:cxnLst>
            <a:rect l="l" t="t" r="r" b="b"/>
            <a:pathLst>
              <a:path w="1617" h="1057187">
                <a:moveTo>
                  <a:pt x="0" y="0"/>
                </a:moveTo>
                <a:lnTo>
                  <a:pt x="1617" y="0"/>
                </a:lnTo>
                <a:lnTo>
                  <a:pt x="1617" y="1057188"/>
                </a:lnTo>
                <a:lnTo>
                  <a:pt x="0" y="1057188"/>
                </a:lnTo>
                <a:close/>
              </a:path>
            </a:pathLst>
          </a:custGeom>
          <a:noFill/>
          <a:ln w="4040" cap="flat">
            <a:solidFill>
              <a:srgbClr val="5F828F"/>
            </a:solidFill>
            <a:prstDash val="solid"/>
            <a:miter/>
          </a:ln>
        </p:spPr>
        <p:txBody>
          <a:bodyPr rtlCol="0" anchor="ctr"/>
          <a:lstStyle/>
          <a:p>
            <a:endParaRPr lang="en-GB" dirty="0"/>
          </a:p>
        </p:txBody>
      </p:sp>
      <p:sp>
        <p:nvSpPr>
          <p:cNvPr id="66" name="Freeform 65">
            <a:extLst>
              <a:ext uri="{FF2B5EF4-FFF2-40B4-BE49-F238E27FC236}">
                <a16:creationId xmlns:a16="http://schemas.microsoft.com/office/drawing/2014/main" id="{8705A0BF-58B0-65DF-4264-73BD8ED36B48}"/>
              </a:ext>
            </a:extLst>
          </p:cNvPr>
          <p:cNvSpPr/>
          <p:nvPr/>
        </p:nvSpPr>
        <p:spPr>
          <a:xfrm>
            <a:off x="1032446" y="2618525"/>
            <a:ext cx="1617" cy="992138"/>
          </a:xfrm>
          <a:custGeom>
            <a:avLst/>
            <a:gdLst>
              <a:gd name="connsiteX0" fmla="*/ 0 w 1617"/>
              <a:gd name="connsiteY0" fmla="*/ 0 h 992138"/>
              <a:gd name="connsiteX1" fmla="*/ 1617 w 1617"/>
              <a:gd name="connsiteY1" fmla="*/ 0 h 992138"/>
              <a:gd name="connsiteX2" fmla="*/ 1617 w 1617"/>
              <a:gd name="connsiteY2" fmla="*/ 992139 h 992138"/>
              <a:gd name="connsiteX3" fmla="*/ 0 w 1617"/>
              <a:gd name="connsiteY3" fmla="*/ 992139 h 992138"/>
            </a:gdLst>
            <a:ahLst/>
            <a:cxnLst>
              <a:cxn ang="0">
                <a:pos x="connsiteX0" y="connsiteY0"/>
              </a:cxn>
              <a:cxn ang="0">
                <a:pos x="connsiteX1" y="connsiteY1"/>
              </a:cxn>
              <a:cxn ang="0">
                <a:pos x="connsiteX2" y="connsiteY2"/>
              </a:cxn>
              <a:cxn ang="0">
                <a:pos x="connsiteX3" y="connsiteY3"/>
              </a:cxn>
            </a:cxnLst>
            <a:rect l="l" t="t" r="r" b="b"/>
            <a:pathLst>
              <a:path w="1617" h="992138">
                <a:moveTo>
                  <a:pt x="0" y="0"/>
                </a:moveTo>
                <a:lnTo>
                  <a:pt x="1617" y="0"/>
                </a:lnTo>
                <a:lnTo>
                  <a:pt x="1617" y="992139"/>
                </a:lnTo>
                <a:lnTo>
                  <a:pt x="0" y="992139"/>
                </a:lnTo>
                <a:close/>
              </a:path>
            </a:pathLst>
          </a:custGeom>
          <a:solidFill>
            <a:srgbClr val="5F828F"/>
          </a:solidFill>
          <a:ln w="0" cap="flat">
            <a:noFill/>
            <a:prstDash val="solid"/>
            <a:miter/>
          </a:ln>
        </p:spPr>
        <p:txBody>
          <a:bodyPr rtlCol="0" anchor="ctr"/>
          <a:lstStyle/>
          <a:p>
            <a:endParaRPr lang="en-GB" dirty="0"/>
          </a:p>
        </p:txBody>
      </p:sp>
      <p:sp>
        <p:nvSpPr>
          <p:cNvPr id="67" name="Freeform 66">
            <a:extLst>
              <a:ext uri="{FF2B5EF4-FFF2-40B4-BE49-F238E27FC236}">
                <a16:creationId xmlns:a16="http://schemas.microsoft.com/office/drawing/2014/main" id="{36903CBB-4D69-A8F2-18C2-5A643BFEABBE}"/>
              </a:ext>
            </a:extLst>
          </p:cNvPr>
          <p:cNvSpPr/>
          <p:nvPr/>
        </p:nvSpPr>
        <p:spPr>
          <a:xfrm>
            <a:off x="1032446" y="2618525"/>
            <a:ext cx="1617" cy="992138"/>
          </a:xfrm>
          <a:custGeom>
            <a:avLst/>
            <a:gdLst>
              <a:gd name="connsiteX0" fmla="*/ 0 w 1617"/>
              <a:gd name="connsiteY0" fmla="*/ 0 h 992138"/>
              <a:gd name="connsiteX1" fmla="*/ 1617 w 1617"/>
              <a:gd name="connsiteY1" fmla="*/ 0 h 992138"/>
              <a:gd name="connsiteX2" fmla="*/ 1617 w 1617"/>
              <a:gd name="connsiteY2" fmla="*/ 992139 h 992138"/>
              <a:gd name="connsiteX3" fmla="*/ 0 w 1617"/>
              <a:gd name="connsiteY3" fmla="*/ 992139 h 992138"/>
            </a:gdLst>
            <a:ahLst/>
            <a:cxnLst>
              <a:cxn ang="0">
                <a:pos x="connsiteX0" y="connsiteY0"/>
              </a:cxn>
              <a:cxn ang="0">
                <a:pos x="connsiteX1" y="connsiteY1"/>
              </a:cxn>
              <a:cxn ang="0">
                <a:pos x="connsiteX2" y="connsiteY2"/>
              </a:cxn>
              <a:cxn ang="0">
                <a:pos x="connsiteX3" y="connsiteY3"/>
              </a:cxn>
            </a:cxnLst>
            <a:rect l="l" t="t" r="r" b="b"/>
            <a:pathLst>
              <a:path w="1617" h="992138">
                <a:moveTo>
                  <a:pt x="0" y="0"/>
                </a:moveTo>
                <a:lnTo>
                  <a:pt x="1617" y="0"/>
                </a:lnTo>
                <a:lnTo>
                  <a:pt x="1617" y="992139"/>
                </a:lnTo>
                <a:lnTo>
                  <a:pt x="0" y="992139"/>
                </a:lnTo>
                <a:close/>
              </a:path>
            </a:pathLst>
          </a:custGeom>
          <a:noFill/>
          <a:ln w="4040" cap="flat">
            <a:solidFill>
              <a:srgbClr val="5F828F"/>
            </a:solidFill>
            <a:prstDash val="solid"/>
            <a:miter/>
          </a:ln>
        </p:spPr>
        <p:txBody>
          <a:bodyPr rtlCol="0" anchor="ctr"/>
          <a:lstStyle/>
          <a:p>
            <a:endParaRPr lang="en-GB" dirty="0"/>
          </a:p>
        </p:txBody>
      </p:sp>
      <p:sp>
        <p:nvSpPr>
          <p:cNvPr id="68" name="Freeform 67">
            <a:extLst>
              <a:ext uri="{FF2B5EF4-FFF2-40B4-BE49-F238E27FC236}">
                <a16:creationId xmlns:a16="http://schemas.microsoft.com/office/drawing/2014/main" id="{CA44B991-B3B3-C587-23CD-A2EBA3AD3553}"/>
              </a:ext>
            </a:extLst>
          </p:cNvPr>
          <p:cNvSpPr/>
          <p:nvPr/>
        </p:nvSpPr>
        <p:spPr>
          <a:xfrm>
            <a:off x="1034710" y="2651009"/>
            <a:ext cx="1617" cy="959573"/>
          </a:xfrm>
          <a:custGeom>
            <a:avLst/>
            <a:gdLst>
              <a:gd name="connsiteX0" fmla="*/ 0 w 1617"/>
              <a:gd name="connsiteY0" fmla="*/ 0 h 959573"/>
              <a:gd name="connsiteX1" fmla="*/ 1617 w 1617"/>
              <a:gd name="connsiteY1" fmla="*/ 0 h 959573"/>
              <a:gd name="connsiteX2" fmla="*/ 1617 w 1617"/>
              <a:gd name="connsiteY2" fmla="*/ 959574 h 959573"/>
              <a:gd name="connsiteX3" fmla="*/ 0 w 1617"/>
              <a:gd name="connsiteY3" fmla="*/ 959574 h 959573"/>
            </a:gdLst>
            <a:ahLst/>
            <a:cxnLst>
              <a:cxn ang="0">
                <a:pos x="connsiteX0" y="connsiteY0"/>
              </a:cxn>
              <a:cxn ang="0">
                <a:pos x="connsiteX1" y="connsiteY1"/>
              </a:cxn>
              <a:cxn ang="0">
                <a:pos x="connsiteX2" y="connsiteY2"/>
              </a:cxn>
              <a:cxn ang="0">
                <a:pos x="connsiteX3" y="connsiteY3"/>
              </a:cxn>
            </a:cxnLst>
            <a:rect l="l" t="t" r="r" b="b"/>
            <a:pathLst>
              <a:path w="1617" h="959573">
                <a:moveTo>
                  <a:pt x="0" y="0"/>
                </a:moveTo>
                <a:lnTo>
                  <a:pt x="1617" y="0"/>
                </a:lnTo>
                <a:lnTo>
                  <a:pt x="1617" y="959574"/>
                </a:lnTo>
                <a:lnTo>
                  <a:pt x="0" y="959574"/>
                </a:lnTo>
                <a:close/>
              </a:path>
            </a:pathLst>
          </a:custGeom>
          <a:solidFill>
            <a:srgbClr val="5F828F"/>
          </a:solidFill>
          <a:ln w="0" cap="flat">
            <a:noFill/>
            <a:prstDash val="solid"/>
            <a:miter/>
          </a:ln>
        </p:spPr>
        <p:txBody>
          <a:bodyPr rtlCol="0" anchor="ctr"/>
          <a:lstStyle/>
          <a:p>
            <a:endParaRPr lang="en-GB" dirty="0"/>
          </a:p>
        </p:txBody>
      </p:sp>
      <p:sp>
        <p:nvSpPr>
          <p:cNvPr id="69" name="Freeform 68">
            <a:extLst>
              <a:ext uri="{FF2B5EF4-FFF2-40B4-BE49-F238E27FC236}">
                <a16:creationId xmlns:a16="http://schemas.microsoft.com/office/drawing/2014/main" id="{65B8BA94-6DD2-8D56-98C3-18D5494909ED}"/>
              </a:ext>
            </a:extLst>
          </p:cNvPr>
          <p:cNvSpPr/>
          <p:nvPr/>
        </p:nvSpPr>
        <p:spPr>
          <a:xfrm>
            <a:off x="1034710" y="2651009"/>
            <a:ext cx="1617" cy="959573"/>
          </a:xfrm>
          <a:custGeom>
            <a:avLst/>
            <a:gdLst>
              <a:gd name="connsiteX0" fmla="*/ 0 w 1617"/>
              <a:gd name="connsiteY0" fmla="*/ 0 h 959573"/>
              <a:gd name="connsiteX1" fmla="*/ 1617 w 1617"/>
              <a:gd name="connsiteY1" fmla="*/ 0 h 959573"/>
              <a:gd name="connsiteX2" fmla="*/ 1617 w 1617"/>
              <a:gd name="connsiteY2" fmla="*/ 959574 h 959573"/>
              <a:gd name="connsiteX3" fmla="*/ 0 w 1617"/>
              <a:gd name="connsiteY3" fmla="*/ 959574 h 959573"/>
            </a:gdLst>
            <a:ahLst/>
            <a:cxnLst>
              <a:cxn ang="0">
                <a:pos x="connsiteX0" y="connsiteY0"/>
              </a:cxn>
              <a:cxn ang="0">
                <a:pos x="connsiteX1" y="connsiteY1"/>
              </a:cxn>
              <a:cxn ang="0">
                <a:pos x="connsiteX2" y="connsiteY2"/>
              </a:cxn>
              <a:cxn ang="0">
                <a:pos x="connsiteX3" y="connsiteY3"/>
              </a:cxn>
            </a:cxnLst>
            <a:rect l="l" t="t" r="r" b="b"/>
            <a:pathLst>
              <a:path w="1617" h="959573">
                <a:moveTo>
                  <a:pt x="0" y="0"/>
                </a:moveTo>
                <a:lnTo>
                  <a:pt x="1617" y="0"/>
                </a:lnTo>
                <a:lnTo>
                  <a:pt x="1617" y="959574"/>
                </a:lnTo>
                <a:lnTo>
                  <a:pt x="0" y="959574"/>
                </a:lnTo>
                <a:close/>
              </a:path>
            </a:pathLst>
          </a:custGeom>
          <a:noFill/>
          <a:ln w="4040" cap="flat">
            <a:solidFill>
              <a:srgbClr val="5F828F"/>
            </a:solidFill>
            <a:prstDash val="solid"/>
            <a:miter/>
          </a:ln>
        </p:spPr>
        <p:txBody>
          <a:bodyPr rtlCol="0" anchor="ctr"/>
          <a:lstStyle/>
          <a:p>
            <a:endParaRPr lang="en-GB" dirty="0"/>
          </a:p>
        </p:txBody>
      </p:sp>
      <p:sp>
        <p:nvSpPr>
          <p:cNvPr id="70" name="Freeform 69">
            <a:extLst>
              <a:ext uri="{FF2B5EF4-FFF2-40B4-BE49-F238E27FC236}">
                <a16:creationId xmlns:a16="http://schemas.microsoft.com/office/drawing/2014/main" id="{509DB4F3-922C-B1EF-5954-1D91BF4E13AB}"/>
              </a:ext>
            </a:extLst>
          </p:cNvPr>
          <p:cNvSpPr/>
          <p:nvPr/>
        </p:nvSpPr>
        <p:spPr>
          <a:xfrm>
            <a:off x="1036974" y="2699493"/>
            <a:ext cx="1617" cy="911089"/>
          </a:xfrm>
          <a:custGeom>
            <a:avLst/>
            <a:gdLst>
              <a:gd name="connsiteX0" fmla="*/ 0 w 1617"/>
              <a:gd name="connsiteY0" fmla="*/ 0 h 911089"/>
              <a:gd name="connsiteX1" fmla="*/ 1617 w 1617"/>
              <a:gd name="connsiteY1" fmla="*/ 0 h 911089"/>
              <a:gd name="connsiteX2" fmla="*/ 1617 w 1617"/>
              <a:gd name="connsiteY2" fmla="*/ 911090 h 911089"/>
              <a:gd name="connsiteX3" fmla="*/ 0 w 1617"/>
              <a:gd name="connsiteY3" fmla="*/ 911090 h 911089"/>
            </a:gdLst>
            <a:ahLst/>
            <a:cxnLst>
              <a:cxn ang="0">
                <a:pos x="connsiteX0" y="connsiteY0"/>
              </a:cxn>
              <a:cxn ang="0">
                <a:pos x="connsiteX1" y="connsiteY1"/>
              </a:cxn>
              <a:cxn ang="0">
                <a:pos x="connsiteX2" y="connsiteY2"/>
              </a:cxn>
              <a:cxn ang="0">
                <a:pos x="connsiteX3" y="connsiteY3"/>
              </a:cxn>
            </a:cxnLst>
            <a:rect l="l" t="t" r="r" b="b"/>
            <a:pathLst>
              <a:path w="1617" h="911089">
                <a:moveTo>
                  <a:pt x="0" y="0"/>
                </a:moveTo>
                <a:lnTo>
                  <a:pt x="1617" y="0"/>
                </a:lnTo>
                <a:lnTo>
                  <a:pt x="1617" y="911090"/>
                </a:lnTo>
                <a:lnTo>
                  <a:pt x="0" y="911090"/>
                </a:lnTo>
                <a:close/>
              </a:path>
            </a:pathLst>
          </a:custGeom>
          <a:solidFill>
            <a:srgbClr val="5F828F"/>
          </a:solidFill>
          <a:ln w="0" cap="flat">
            <a:noFill/>
            <a:prstDash val="solid"/>
            <a:miter/>
          </a:ln>
        </p:spPr>
        <p:txBody>
          <a:bodyPr rtlCol="0" anchor="ctr"/>
          <a:lstStyle/>
          <a:p>
            <a:endParaRPr lang="en-GB" dirty="0"/>
          </a:p>
        </p:txBody>
      </p:sp>
      <p:sp>
        <p:nvSpPr>
          <p:cNvPr id="71" name="Freeform 70">
            <a:extLst>
              <a:ext uri="{FF2B5EF4-FFF2-40B4-BE49-F238E27FC236}">
                <a16:creationId xmlns:a16="http://schemas.microsoft.com/office/drawing/2014/main" id="{C8C497B7-8DD8-5722-2B4C-DB88A09916A3}"/>
              </a:ext>
            </a:extLst>
          </p:cNvPr>
          <p:cNvSpPr/>
          <p:nvPr/>
        </p:nvSpPr>
        <p:spPr>
          <a:xfrm>
            <a:off x="1036974" y="2699493"/>
            <a:ext cx="1617" cy="911089"/>
          </a:xfrm>
          <a:custGeom>
            <a:avLst/>
            <a:gdLst>
              <a:gd name="connsiteX0" fmla="*/ 0 w 1617"/>
              <a:gd name="connsiteY0" fmla="*/ 0 h 911089"/>
              <a:gd name="connsiteX1" fmla="*/ 1617 w 1617"/>
              <a:gd name="connsiteY1" fmla="*/ 0 h 911089"/>
              <a:gd name="connsiteX2" fmla="*/ 1617 w 1617"/>
              <a:gd name="connsiteY2" fmla="*/ 911090 h 911089"/>
              <a:gd name="connsiteX3" fmla="*/ 0 w 1617"/>
              <a:gd name="connsiteY3" fmla="*/ 911090 h 911089"/>
            </a:gdLst>
            <a:ahLst/>
            <a:cxnLst>
              <a:cxn ang="0">
                <a:pos x="connsiteX0" y="connsiteY0"/>
              </a:cxn>
              <a:cxn ang="0">
                <a:pos x="connsiteX1" y="connsiteY1"/>
              </a:cxn>
              <a:cxn ang="0">
                <a:pos x="connsiteX2" y="connsiteY2"/>
              </a:cxn>
              <a:cxn ang="0">
                <a:pos x="connsiteX3" y="connsiteY3"/>
              </a:cxn>
            </a:cxnLst>
            <a:rect l="l" t="t" r="r" b="b"/>
            <a:pathLst>
              <a:path w="1617" h="911089">
                <a:moveTo>
                  <a:pt x="0" y="0"/>
                </a:moveTo>
                <a:lnTo>
                  <a:pt x="1617" y="0"/>
                </a:lnTo>
                <a:lnTo>
                  <a:pt x="1617" y="911090"/>
                </a:lnTo>
                <a:lnTo>
                  <a:pt x="0" y="911090"/>
                </a:lnTo>
                <a:close/>
              </a:path>
            </a:pathLst>
          </a:custGeom>
          <a:noFill/>
          <a:ln w="4040" cap="flat">
            <a:solidFill>
              <a:srgbClr val="5F828F"/>
            </a:solidFill>
            <a:prstDash val="solid"/>
            <a:miter/>
          </a:ln>
        </p:spPr>
        <p:txBody>
          <a:bodyPr rtlCol="0" anchor="ctr"/>
          <a:lstStyle/>
          <a:p>
            <a:endParaRPr lang="en-GB" dirty="0"/>
          </a:p>
        </p:txBody>
      </p:sp>
      <p:sp>
        <p:nvSpPr>
          <p:cNvPr id="72" name="Freeform 71">
            <a:extLst>
              <a:ext uri="{FF2B5EF4-FFF2-40B4-BE49-F238E27FC236}">
                <a16:creationId xmlns:a16="http://schemas.microsoft.com/office/drawing/2014/main" id="{C967C6FA-7ACB-F771-37EC-C4C304B0CA87}"/>
              </a:ext>
            </a:extLst>
          </p:cNvPr>
          <p:cNvSpPr/>
          <p:nvPr/>
        </p:nvSpPr>
        <p:spPr>
          <a:xfrm>
            <a:off x="1039238" y="2749512"/>
            <a:ext cx="1617" cy="861070"/>
          </a:xfrm>
          <a:custGeom>
            <a:avLst/>
            <a:gdLst>
              <a:gd name="connsiteX0" fmla="*/ 0 w 1617"/>
              <a:gd name="connsiteY0" fmla="*/ 0 h 861070"/>
              <a:gd name="connsiteX1" fmla="*/ 1617 w 1617"/>
              <a:gd name="connsiteY1" fmla="*/ 0 h 861070"/>
              <a:gd name="connsiteX2" fmla="*/ 1617 w 1617"/>
              <a:gd name="connsiteY2" fmla="*/ 861071 h 861070"/>
              <a:gd name="connsiteX3" fmla="*/ 0 w 1617"/>
              <a:gd name="connsiteY3" fmla="*/ 861071 h 861070"/>
            </a:gdLst>
            <a:ahLst/>
            <a:cxnLst>
              <a:cxn ang="0">
                <a:pos x="connsiteX0" y="connsiteY0"/>
              </a:cxn>
              <a:cxn ang="0">
                <a:pos x="connsiteX1" y="connsiteY1"/>
              </a:cxn>
              <a:cxn ang="0">
                <a:pos x="connsiteX2" y="connsiteY2"/>
              </a:cxn>
              <a:cxn ang="0">
                <a:pos x="connsiteX3" y="connsiteY3"/>
              </a:cxn>
            </a:cxnLst>
            <a:rect l="l" t="t" r="r" b="b"/>
            <a:pathLst>
              <a:path w="1617" h="861070">
                <a:moveTo>
                  <a:pt x="0" y="0"/>
                </a:moveTo>
                <a:lnTo>
                  <a:pt x="1617" y="0"/>
                </a:lnTo>
                <a:lnTo>
                  <a:pt x="1617" y="861071"/>
                </a:lnTo>
                <a:lnTo>
                  <a:pt x="0" y="861071"/>
                </a:lnTo>
                <a:close/>
              </a:path>
            </a:pathLst>
          </a:custGeom>
          <a:solidFill>
            <a:srgbClr val="5F828F"/>
          </a:solidFill>
          <a:ln w="0" cap="flat">
            <a:noFill/>
            <a:prstDash val="solid"/>
            <a:miter/>
          </a:ln>
        </p:spPr>
        <p:txBody>
          <a:bodyPr rtlCol="0" anchor="ctr"/>
          <a:lstStyle/>
          <a:p>
            <a:endParaRPr lang="en-GB" dirty="0"/>
          </a:p>
        </p:txBody>
      </p:sp>
      <p:sp>
        <p:nvSpPr>
          <p:cNvPr id="73" name="Freeform 72">
            <a:extLst>
              <a:ext uri="{FF2B5EF4-FFF2-40B4-BE49-F238E27FC236}">
                <a16:creationId xmlns:a16="http://schemas.microsoft.com/office/drawing/2014/main" id="{2E712A53-27BE-63FE-98A7-8AD62DA9CEC8}"/>
              </a:ext>
            </a:extLst>
          </p:cNvPr>
          <p:cNvSpPr/>
          <p:nvPr/>
        </p:nvSpPr>
        <p:spPr>
          <a:xfrm>
            <a:off x="1039238" y="2749512"/>
            <a:ext cx="1617" cy="861070"/>
          </a:xfrm>
          <a:custGeom>
            <a:avLst/>
            <a:gdLst>
              <a:gd name="connsiteX0" fmla="*/ 0 w 1617"/>
              <a:gd name="connsiteY0" fmla="*/ 0 h 861070"/>
              <a:gd name="connsiteX1" fmla="*/ 1617 w 1617"/>
              <a:gd name="connsiteY1" fmla="*/ 0 h 861070"/>
              <a:gd name="connsiteX2" fmla="*/ 1617 w 1617"/>
              <a:gd name="connsiteY2" fmla="*/ 861071 h 861070"/>
              <a:gd name="connsiteX3" fmla="*/ 0 w 1617"/>
              <a:gd name="connsiteY3" fmla="*/ 861071 h 861070"/>
            </a:gdLst>
            <a:ahLst/>
            <a:cxnLst>
              <a:cxn ang="0">
                <a:pos x="connsiteX0" y="connsiteY0"/>
              </a:cxn>
              <a:cxn ang="0">
                <a:pos x="connsiteX1" y="connsiteY1"/>
              </a:cxn>
              <a:cxn ang="0">
                <a:pos x="connsiteX2" y="connsiteY2"/>
              </a:cxn>
              <a:cxn ang="0">
                <a:pos x="connsiteX3" y="connsiteY3"/>
              </a:cxn>
            </a:cxnLst>
            <a:rect l="l" t="t" r="r" b="b"/>
            <a:pathLst>
              <a:path w="1617" h="861070">
                <a:moveTo>
                  <a:pt x="0" y="0"/>
                </a:moveTo>
                <a:lnTo>
                  <a:pt x="1617" y="0"/>
                </a:lnTo>
                <a:lnTo>
                  <a:pt x="1617" y="861071"/>
                </a:lnTo>
                <a:lnTo>
                  <a:pt x="0" y="861071"/>
                </a:lnTo>
                <a:close/>
              </a:path>
            </a:pathLst>
          </a:custGeom>
          <a:noFill/>
          <a:ln w="4040" cap="flat">
            <a:solidFill>
              <a:srgbClr val="5F828F"/>
            </a:solidFill>
            <a:prstDash val="solid"/>
            <a:miter/>
          </a:ln>
        </p:spPr>
        <p:txBody>
          <a:bodyPr rtlCol="0" anchor="ctr"/>
          <a:lstStyle/>
          <a:p>
            <a:endParaRPr lang="en-GB" dirty="0"/>
          </a:p>
        </p:txBody>
      </p:sp>
      <p:sp>
        <p:nvSpPr>
          <p:cNvPr id="74" name="Freeform 73">
            <a:extLst>
              <a:ext uri="{FF2B5EF4-FFF2-40B4-BE49-F238E27FC236}">
                <a16:creationId xmlns:a16="http://schemas.microsoft.com/office/drawing/2014/main" id="{F415A8F4-B855-EF6A-5E66-FF73331CF0E9}"/>
              </a:ext>
            </a:extLst>
          </p:cNvPr>
          <p:cNvSpPr/>
          <p:nvPr/>
        </p:nvSpPr>
        <p:spPr>
          <a:xfrm>
            <a:off x="1041502" y="2764865"/>
            <a:ext cx="1617" cy="845717"/>
          </a:xfrm>
          <a:custGeom>
            <a:avLst/>
            <a:gdLst>
              <a:gd name="connsiteX0" fmla="*/ 0 w 1617"/>
              <a:gd name="connsiteY0" fmla="*/ 0 h 845717"/>
              <a:gd name="connsiteX1" fmla="*/ 1617 w 1617"/>
              <a:gd name="connsiteY1" fmla="*/ 0 h 845717"/>
              <a:gd name="connsiteX2" fmla="*/ 1617 w 1617"/>
              <a:gd name="connsiteY2" fmla="*/ 845718 h 845717"/>
              <a:gd name="connsiteX3" fmla="*/ 0 w 1617"/>
              <a:gd name="connsiteY3" fmla="*/ 845718 h 845717"/>
            </a:gdLst>
            <a:ahLst/>
            <a:cxnLst>
              <a:cxn ang="0">
                <a:pos x="connsiteX0" y="connsiteY0"/>
              </a:cxn>
              <a:cxn ang="0">
                <a:pos x="connsiteX1" y="connsiteY1"/>
              </a:cxn>
              <a:cxn ang="0">
                <a:pos x="connsiteX2" y="connsiteY2"/>
              </a:cxn>
              <a:cxn ang="0">
                <a:pos x="connsiteX3" y="connsiteY3"/>
              </a:cxn>
            </a:cxnLst>
            <a:rect l="l" t="t" r="r" b="b"/>
            <a:pathLst>
              <a:path w="1617" h="845717">
                <a:moveTo>
                  <a:pt x="0" y="0"/>
                </a:moveTo>
                <a:lnTo>
                  <a:pt x="1617" y="0"/>
                </a:lnTo>
                <a:lnTo>
                  <a:pt x="1617" y="845718"/>
                </a:lnTo>
                <a:lnTo>
                  <a:pt x="0" y="845718"/>
                </a:lnTo>
                <a:close/>
              </a:path>
            </a:pathLst>
          </a:custGeom>
          <a:solidFill>
            <a:srgbClr val="5F828F"/>
          </a:solidFill>
          <a:ln w="0" cap="flat">
            <a:noFill/>
            <a:prstDash val="solid"/>
            <a:miter/>
          </a:ln>
        </p:spPr>
        <p:txBody>
          <a:bodyPr rtlCol="0" anchor="ctr"/>
          <a:lstStyle/>
          <a:p>
            <a:endParaRPr lang="en-GB" dirty="0"/>
          </a:p>
        </p:txBody>
      </p:sp>
      <p:sp>
        <p:nvSpPr>
          <p:cNvPr id="75" name="Freeform 74">
            <a:extLst>
              <a:ext uri="{FF2B5EF4-FFF2-40B4-BE49-F238E27FC236}">
                <a16:creationId xmlns:a16="http://schemas.microsoft.com/office/drawing/2014/main" id="{F87C722C-1232-F462-DE17-02CCFA312136}"/>
              </a:ext>
            </a:extLst>
          </p:cNvPr>
          <p:cNvSpPr/>
          <p:nvPr/>
        </p:nvSpPr>
        <p:spPr>
          <a:xfrm>
            <a:off x="1041502" y="2764865"/>
            <a:ext cx="1617" cy="845717"/>
          </a:xfrm>
          <a:custGeom>
            <a:avLst/>
            <a:gdLst>
              <a:gd name="connsiteX0" fmla="*/ 0 w 1617"/>
              <a:gd name="connsiteY0" fmla="*/ 0 h 845717"/>
              <a:gd name="connsiteX1" fmla="*/ 1617 w 1617"/>
              <a:gd name="connsiteY1" fmla="*/ 0 h 845717"/>
              <a:gd name="connsiteX2" fmla="*/ 1617 w 1617"/>
              <a:gd name="connsiteY2" fmla="*/ 845718 h 845717"/>
              <a:gd name="connsiteX3" fmla="*/ 0 w 1617"/>
              <a:gd name="connsiteY3" fmla="*/ 845718 h 845717"/>
            </a:gdLst>
            <a:ahLst/>
            <a:cxnLst>
              <a:cxn ang="0">
                <a:pos x="connsiteX0" y="connsiteY0"/>
              </a:cxn>
              <a:cxn ang="0">
                <a:pos x="connsiteX1" y="connsiteY1"/>
              </a:cxn>
              <a:cxn ang="0">
                <a:pos x="connsiteX2" y="connsiteY2"/>
              </a:cxn>
              <a:cxn ang="0">
                <a:pos x="connsiteX3" y="connsiteY3"/>
              </a:cxn>
            </a:cxnLst>
            <a:rect l="l" t="t" r="r" b="b"/>
            <a:pathLst>
              <a:path w="1617" h="845717">
                <a:moveTo>
                  <a:pt x="0" y="0"/>
                </a:moveTo>
                <a:lnTo>
                  <a:pt x="1617" y="0"/>
                </a:lnTo>
                <a:lnTo>
                  <a:pt x="1617" y="845718"/>
                </a:lnTo>
                <a:lnTo>
                  <a:pt x="0" y="845718"/>
                </a:lnTo>
                <a:close/>
              </a:path>
            </a:pathLst>
          </a:custGeom>
          <a:noFill/>
          <a:ln w="4040" cap="flat">
            <a:solidFill>
              <a:srgbClr val="5F828F"/>
            </a:solidFill>
            <a:prstDash val="solid"/>
            <a:miter/>
          </a:ln>
        </p:spPr>
        <p:txBody>
          <a:bodyPr rtlCol="0" anchor="ctr"/>
          <a:lstStyle/>
          <a:p>
            <a:endParaRPr lang="en-GB" dirty="0"/>
          </a:p>
        </p:txBody>
      </p:sp>
      <p:sp>
        <p:nvSpPr>
          <p:cNvPr id="76" name="Freeform 75">
            <a:extLst>
              <a:ext uri="{FF2B5EF4-FFF2-40B4-BE49-F238E27FC236}">
                <a16:creationId xmlns:a16="http://schemas.microsoft.com/office/drawing/2014/main" id="{8BED15AF-5CD7-593F-3298-BC5300706CD2}"/>
              </a:ext>
            </a:extLst>
          </p:cNvPr>
          <p:cNvSpPr/>
          <p:nvPr/>
        </p:nvSpPr>
        <p:spPr>
          <a:xfrm>
            <a:off x="1043847" y="2768259"/>
            <a:ext cx="1617" cy="842323"/>
          </a:xfrm>
          <a:custGeom>
            <a:avLst/>
            <a:gdLst>
              <a:gd name="connsiteX0" fmla="*/ 0 w 1617"/>
              <a:gd name="connsiteY0" fmla="*/ 0 h 842323"/>
              <a:gd name="connsiteX1" fmla="*/ 1617 w 1617"/>
              <a:gd name="connsiteY1" fmla="*/ 0 h 842323"/>
              <a:gd name="connsiteX2" fmla="*/ 1617 w 1617"/>
              <a:gd name="connsiteY2" fmla="*/ 842324 h 842323"/>
              <a:gd name="connsiteX3" fmla="*/ 0 w 1617"/>
              <a:gd name="connsiteY3" fmla="*/ 842324 h 842323"/>
            </a:gdLst>
            <a:ahLst/>
            <a:cxnLst>
              <a:cxn ang="0">
                <a:pos x="connsiteX0" y="connsiteY0"/>
              </a:cxn>
              <a:cxn ang="0">
                <a:pos x="connsiteX1" y="connsiteY1"/>
              </a:cxn>
              <a:cxn ang="0">
                <a:pos x="connsiteX2" y="connsiteY2"/>
              </a:cxn>
              <a:cxn ang="0">
                <a:pos x="connsiteX3" y="connsiteY3"/>
              </a:cxn>
            </a:cxnLst>
            <a:rect l="l" t="t" r="r" b="b"/>
            <a:pathLst>
              <a:path w="1617" h="842323">
                <a:moveTo>
                  <a:pt x="0" y="0"/>
                </a:moveTo>
                <a:lnTo>
                  <a:pt x="1617" y="0"/>
                </a:lnTo>
                <a:lnTo>
                  <a:pt x="1617" y="842324"/>
                </a:lnTo>
                <a:lnTo>
                  <a:pt x="0" y="842324"/>
                </a:lnTo>
                <a:close/>
              </a:path>
            </a:pathLst>
          </a:custGeom>
          <a:solidFill>
            <a:srgbClr val="5F828F"/>
          </a:solidFill>
          <a:ln w="0" cap="flat">
            <a:noFill/>
            <a:prstDash val="solid"/>
            <a:miter/>
          </a:ln>
        </p:spPr>
        <p:txBody>
          <a:bodyPr rtlCol="0" anchor="ctr"/>
          <a:lstStyle/>
          <a:p>
            <a:endParaRPr lang="en-GB" dirty="0"/>
          </a:p>
        </p:txBody>
      </p:sp>
      <p:sp>
        <p:nvSpPr>
          <p:cNvPr id="77" name="Freeform 76">
            <a:extLst>
              <a:ext uri="{FF2B5EF4-FFF2-40B4-BE49-F238E27FC236}">
                <a16:creationId xmlns:a16="http://schemas.microsoft.com/office/drawing/2014/main" id="{251AD25B-4D6A-E1B1-EC3E-7434FD8BBD3B}"/>
              </a:ext>
            </a:extLst>
          </p:cNvPr>
          <p:cNvSpPr/>
          <p:nvPr/>
        </p:nvSpPr>
        <p:spPr>
          <a:xfrm>
            <a:off x="1043847" y="2768259"/>
            <a:ext cx="1617" cy="842323"/>
          </a:xfrm>
          <a:custGeom>
            <a:avLst/>
            <a:gdLst>
              <a:gd name="connsiteX0" fmla="*/ 0 w 1617"/>
              <a:gd name="connsiteY0" fmla="*/ 0 h 842323"/>
              <a:gd name="connsiteX1" fmla="*/ 1617 w 1617"/>
              <a:gd name="connsiteY1" fmla="*/ 0 h 842323"/>
              <a:gd name="connsiteX2" fmla="*/ 1617 w 1617"/>
              <a:gd name="connsiteY2" fmla="*/ 842324 h 842323"/>
              <a:gd name="connsiteX3" fmla="*/ 0 w 1617"/>
              <a:gd name="connsiteY3" fmla="*/ 842324 h 842323"/>
            </a:gdLst>
            <a:ahLst/>
            <a:cxnLst>
              <a:cxn ang="0">
                <a:pos x="connsiteX0" y="connsiteY0"/>
              </a:cxn>
              <a:cxn ang="0">
                <a:pos x="connsiteX1" y="connsiteY1"/>
              </a:cxn>
              <a:cxn ang="0">
                <a:pos x="connsiteX2" y="connsiteY2"/>
              </a:cxn>
              <a:cxn ang="0">
                <a:pos x="connsiteX3" y="connsiteY3"/>
              </a:cxn>
            </a:cxnLst>
            <a:rect l="l" t="t" r="r" b="b"/>
            <a:pathLst>
              <a:path w="1617" h="842323">
                <a:moveTo>
                  <a:pt x="0" y="0"/>
                </a:moveTo>
                <a:lnTo>
                  <a:pt x="1617" y="0"/>
                </a:lnTo>
                <a:lnTo>
                  <a:pt x="1617" y="842324"/>
                </a:lnTo>
                <a:lnTo>
                  <a:pt x="0" y="842324"/>
                </a:lnTo>
                <a:close/>
              </a:path>
            </a:pathLst>
          </a:custGeom>
          <a:noFill/>
          <a:ln w="4040" cap="flat">
            <a:solidFill>
              <a:srgbClr val="5F828F"/>
            </a:solidFill>
            <a:prstDash val="solid"/>
            <a:miter/>
          </a:ln>
        </p:spPr>
        <p:txBody>
          <a:bodyPr rtlCol="0" anchor="ctr"/>
          <a:lstStyle/>
          <a:p>
            <a:endParaRPr lang="en-GB" dirty="0"/>
          </a:p>
        </p:txBody>
      </p:sp>
      <p:sp>
        <p:nvSpPr>
          <p:cNvPr id="78" name="Freeform 77">
            <a:extLst>
              <a:ext uri="{FF2B5EF4-FFF2-40B4-BE49-F238E27FC236}">
                <a16:creationId xmlns:a16="http://schemas.microsoft.com/office/drawing/2014/main" id="{3C7550F1-7218-A174-9B08-66CDBFBBD70C}"/>
              </a:ext>
            </a:extLst>
          </p:cNvPr>
          <p:cNvSpPr/>
          <p:nvPr/>
        </p:nvSpPr>
        <p:spPr>
          <a:xfrm>
            <a:off x="1046111" y="2781107"/>
            <a:ext cx="1617" cy="829475"/>
          </a:xfrm>
          <a:custGeom>
            <a:avLst/>
            <a:gdLst>
              <a:gd name="connsiteX0" fmla="*/ 0 w 1617"/>
              <a:gd name="connsiteY0" fmla="*/ 0 h 829475"/>
              <a:gd name="connsiteX1" fmla="*/ 1617 w 1617"/>
              <a:gd name="connsiteY1" fmla="*/ 0 h 829475"/>
              <a:gd name="connsiteX2" fmla="*/ 1617 w 1617"/>
              <a:gd name="connsiteY2" fmla="*/ 829476 h 829475"/>
              <a:gd name="connsiteX3" fmla="*/ 0 w 1617"/>
              <a:gd name="connsiteY3" fmla="*/ 829476 h 829475"/>
            </a:gdLst>
            <a:ahLst/>
            <a:cxnLst>
              <a:cxn ang="0">
                <a:pos x="connsiteX0" y="connsiteY0"/>
              </a:cxn>
              <a:cxn ang="0">
                <a:pos x="connsiteX1" y="connsiteY1"/>
              </a:cxn>
              <a:cxn ang="0">
                <a:pos x="connsiteX2" y="connsiteY2"/>
              </a:cxn>
              <a:cxn ang="0">
                <a:pos x="connsiteX3" y="connsiteY3"/>
              </a:cxn>
            </a:cxnLst>
            <a:rect l="l" t="t" r="r" b="b"/>
            <a:pathLst>
              <a:path w="1617" h="829475">
                <a:moveTo>
                  <a:pt x="0" y="0"/>
                </a:moveTo>
                <a:lnTo>
                  <a:pt x="1617" y="0"/>
                </a:lnTo>
                <a:lnTo>
                  <a:pt x="1617" y="829476"/>
                </a:lnTo>
                <a:lnTo>
                  <a:pt x="0" y="829476"/>
                </a:lnTo>
                <a:close/>
              </a:path>
            </a:pathLst>
          </a:custGeom>
          <a:solidFill>
            <a:srgbClr val="5F828F"/>
          </a:solidFill>
          <a:ln w="0" cap="flat">
            <a:noFill/>
            <a:prstDash val="solid"/>
            <a:miter/>
          </a:ln>
        </p:spPr>
        <p:txBody>
          <a:bodyPr rtlCol="0" anchor="ctr"/>
          <a:lstStyle/>
          <a:p>
            <a:endParaRPr lang="en-GB" dirty="0"/>
          </a:p>
        </p:txBody>
      </p:sp>
      <p:sp>
        <p:nvSpPr>
          <p:cNvPr id="79" name="Freeform 78">
            <a:extLst>
              <a:ext uri="{FF2B5EF4-FFF2-40B4-BE49-F238E27FC236}">
                <a16:creationId xmlns:a16="http://schemas.microsoft.com/office/drawing/2014/main" id="{0E653007-B9D9-CE13-CDBD-212E90E56BB5}"/>
              </a:ext>
            </a:extLst>
          </p:cNvPr>
          <p:cNvSpPr/>
          <p:nvPr/>
        </p:nvSpPr>
        <p:spPr>
          <a:xfrm>
            <a:off x="1046111" y="2781107"/>
            <a:ext cx="1617" cy="829475"/>
          </a:xfrm>
          <a:custGeom>
            <a:avLst/>
            <a:gdLst>
              <a:gd name="connsiteX0" fmla="*/ 0 w 1617"/>
              <a:gd name="connsiteY0" fmla="*/ 0 h 829475"/>
              <a:gd name="connsiteX1" fmla="*/ 1617 w 1617"/>
              <a:gd name="connsiteY1" fmla="*/ 0 h 829475"/>
              <a:gd name="connsiteX2" fmla="*/ 1617 w 1617"/>
              <a:gd name="connsiteY2" fmla="*/ 829476 h 829475"/>
              <a:gd name="connsiteX3" fmla="*/ 0 w 1617"/>
              <a:gd name="connsiteY3" fmla="*/ 829476 h 829475"/>
            </a:gdLst>
            <a:ahLst/>
            <a:cxnLst>
              <a:cxn ang="0">
                <a:pos x="connsiteX0" y="connsiteY0"/>
              </a:cxn>
              <a:cxn ang="0">
                <a:pos x="connsiteX1" y="connsiteY1"/>
              </a:cxn>
              <a:cxn ang="0">
                <a:pos x="connsiteX2" y="connsiteY2"/>
              </a:cxn>
              <a:cxn ang="0">
                <a:pos x="connsiteX3" y="connsiteY3"/>
              </a:cxn>
            </a:cxnLst>
            <a:rect l="l" t="t" r="r" b="b"/>
            <a:pathLst>
              <a:path w="1617" h="829475">
                <a:moveTo>
                  <a:pt x="0" y="0"/>
                </a:moveTo>
                <a:lnTo>
                  <a:pt x="1617" y="0"/>
                </a:lnTo>
                <a:lnTo>
                  <a:pt x="1617" y="829476"/>
                </a:lnTo>
                <a:lnTo>
                  <a:pt x="0" y="829476"/>
                </a:lnTo>
                <a:close/>
              </a:path>
            </a:pathLst>
          </a:custGeom>
          <a:noFill/>
          <a:ln w="4040" cap="flat">
            <a:solidFill>
              <a:srgbClr val="5F828F"/>
            </a:solidFill>
            <a:prstDash val="solid"/>
            <a:miter/>
          </a:ln>
        </p:spPr>
        <p:txBody>
          <a:bodyPr rtlCol="0" anchor="ctr"/>
          <a:lstStyle/>
          <a:p>
            <a:endParaRPr lang="en-GB" dirty="0"/>
          </a:p>
        </p:txBody>
      </p:sp>
      <p:sp>
        <p:nvSpPr>
          <p:cNvPr id="80" name="Freeform 79">
            <a:extLst>
              <a:ext uri="{FF2B5EF4-FFF2-40B4-BE49-F238E27FC236}">
                <a16:creationId xmlns:a16="http://schemas.microsoft.com/office/drawing/2014/main" id="{F503F6F8-2FF5-7E8F-A7C7-258E2A3A324F}"/>
              </a:ext>
            </a:extLst>
          </p:cNvPr>
          <p:cNvSpPr/>
          <p:nvPr/>
        </p:nvSpPr>
        <p:spPr>
          <a:xfrm>
            <a:off x="1048375" y="2787006"/>
            <a:ext cx="1617" cy="823657"/>
          </a:xfrm>
          <a:custGeom>
            <a:avLst/>
            <a:gdLst>
              <a:gd name="connsiteX0" fmla="*/ 0 w 1617"/>
              <a:gd name="connsiteY0" fmla="*/ 0 h 823657"/>
              <a:gd name="connsiteX1" fmla="*/ 1617 w 1617"/>
              <a:gd name="connsiteY1" fmla="*/ 0 h 823657"/>
              <a:gd name="connsiteX2" fmla="*/ 1617 w 1617"/>
              <a:gd name="connsiteY2" fmla="*/ 823658 h 823657"/>
              <a:gd name="connsiteX3" fmla="*/ 0 w 1617"/>
              <a:gd name="connsiteY3" fmla="*/ 823658 h 823657"/>
            </a:gdLst>
            <a:ahLst/>
            <a:cxnLst>
              <a:cxn ang="0">
                <a:pos x="connsiteX0" y="connsiteY0"/>
              </a:cxn>
              <a:cxn ang="0">
                <a:pos x="connsiteX1" y="connsiteY1"/>
              </a:cxn>
              <a:cxn ang="0">
                <a:pos x="connsiteX2" y="connsiteY2"/>
              </a:cxn>
              <a:cxn ang="0">
                <a:pos x="connsiteX3" y="connsiteY3"/>
              </a:cxn>
            </a:cxnLst>
            <a:rect l="l" t="t" r="r" b="b"/>
            <a:pathLst>
              <a:path w="1617" h="823657">
                <a:moveTo>
                  <a:pt x="0" y="0"/>
                </a:moveTo>
                <a:lnTo>
                  <a:pt x="1617" y="0"/>
                </a:lnTo>
                <a:lnTo>
                  <a:pt x="1617" y="823658"/>
                </a:lnTo>
                <a:lnTo>
                  <a:pt x="0" y="823658"/>
                </a:lnTo>
                <a:close/>
              </a:path>
            </a:pathLst>
          </a:custGeom>
          <a:solidFill>
            <a:srgbClr val="5F828F"/>
          </a:solidFill>
          <a:ln w="0" cap="flat">
            <a:noFill/>
            <a:prstDash val="solid"/>
            <a:miter/>
          </a:ln>
        </p:spPr>
        <p:txBody>
          <a:bodyPr rtlCol="0" anchor="ctr"/>
          <a:lstStyle/>
          <a:p>
            <a:endParaRPr lang="en-GB" dirty="0"/>
          </a:p>
        </p:txBody>
      </p:sp>
      <p:sp>
        <p:nvSpPr>
          <p:cNvPr id="81" name="Freeform 80">
            <a:extLst>
              <a:ext uri="{FF2B5EF4-FFF2-40B4-BE49-F238E27FC236}">
                <a16:creationId xmlns:a16="http://schemas.microsoft.com/office/drawing/2014/main" id="{9BC574AE-314B-7927-029D-A5027521F3D7}"/>
              </a:ext>
            </a:extLst>
          </p:cNvPr>
          <p:cNvSpPr/>
          <p:nvPr/>
        </p:nvSpPr>
        <p:spPr>
          <a:xfrm>
            <a:off x="1048375" y="2787006"/>
            <a:ext cx="1617" cy="823657"/>
          </a:xfrm>
          <a:custGeom>
            <a:avLst/>
            <a:gdLst>
              <a:gd name="connsiteX0" fmla="*/ 0 w 1617"/>
              <a:gd name="connsiteY0" fmla="*/ 0 h 823657"/>
              <a:gd name="connsiteX1" fmla="*/ 1617 w 1617"/>
              <a:gd name="connsiteY1" fmla="*/ 0 h 823657"/>
              <a:gd name="connsiteX2" fmla="*/ 1617 w 1617"/>
              <a:gd name="connsiteY2" fmla="*/ 823658 h 823657"/>
              <a:gd name="connsiteX3" fmla="*/ 0 w 1617"/>
              <a:gd name="connsiteY3" fmla="*/ 823658 h 823657"/>
            </a:gdLst>
            <a:ahLst/>
            <a:cxnLst>
              <a:cxn ang="0">
                <a:pos x="connsiteX0" y="connsiteY0"/>
              </a:cxn>
              <a:cxn ang="0">
                <a:pos x="connsiteX1" y="connsiteY1"/>
              </a:cxn>
              <a:cxn ang="0">
                <a:pos x="connsiteX2" y="connsiteY2"/>
              </a:cxn>
              <a:cxn ang="0">
                <a:pos x="connsiteX3" y="connsiteY3"/>
              </a:cxn>
            </a:cxnLst>
            <a:rect l="l" t="t" r="r" b="b"/>
            <a:pathLst>
              <a:path w="1617" h="823657">
                <a:moveTo>
                  <a:pt x="0" y="0"/>
                </a:moveTo>
                <a:lnTo>
                  <a:pt x="1617" y="0"/>
                </a:lnTo>
                <a:lnTo>
                  <a:pt x="1617" y="823658"/>
                </a:lnTo>
                <a:lnTo>
                  <a:pt x="0" y="823658"/>
                </a:lnTo>
                <a:close/>
              </a:path>
            </a:pathLst>
          </a:custGeom>
          <a:noFill/>
          <a:ln w="4040" cap="flat">
            <a:solidFill>
              <a:srgbClr val="5F828F"/>
            </a:solidFill>
            <a:prstDash val="solid"/>
            <a:miter/>
          </a:ln>
        </p:spPr>
        <p:txBody>
          <a:bodyPr rtlCol="0" anchor="ctr"/>
          <a:lstStyle/>
          <a:p>
            <a:endParaRPr lang="en-GB" dirty="0"/>
          </a:p>
        </p:txBody>
      </p:sp>
      <p:sp>
        <p:nvSpPr>
          <p:cNvPr id="82" name="Freeform 81">
            <a:extLst>
              <a:ext uri="{FF2B5EF4-FFF2-40B4-BE49-F238E27FC236}">
                <a16:creationId xmlns:a16="http://schemas.microsoft.com/office/drawing/2014/main" id="{6E71EE9F-37A4-BD80-22E9-6728BA6FC0CA}"/>
              </a:ext>
            </a:extLst>
          </p:cNvPr>
          <p:cNvSpPr/>
          <p:nvPr/>
        </p:nvSpPr>
        <p:spPr>
          <a:xfrm>
            <a:off x="1052984" y="2861833"/>
            <a:ext cx="1617" cy="748750"/>
          </a:xfrm>
          <a:custGeom>
            <a:avLst/>
            <a:gdLst>
              <a:gd name="connsiteX0" fmla="*/ 0 w 1617"/>
              <a:gd name="connsiteY0" fmla="*/ 0 h 748750"/>
              <a:gd name="connsiteX1" fmla="*/ 1617 w 1617"/>
              <a:gd name="connsiteY1" fmla="*/ 0 h 748750"/>
              <a:gd name="connsiteX2" fmla="*/ 1617 w 1617"/>
              <a:gd name="connsiteY2" fmla="*/ 748750 h 748750"/>
              <a:gd name="connsiteX3" fmla="*/ 0 w 1617"/>
              <a:gd name="connsiteY3" fmla="*/ 748750 h 748750"/>
            </a:gdLst>
            <a:ahLst/>
            <a:cxnLst>
              <a:cxn ang="0">
                <a:pos x="connsiteX0" y="connsiteY0"/>
              </a:cxn>
              <a:cxn ang="0">
                <a:pos x="connsiteX1" y="connsiteY1"/>
              </a:cxn>
              <a:cxn ang="0">
                <a:pos x="connsiteX2" y="connsiteY2"/>
              </a:cxn>
              <a:cxn ang="0">
                <a:pos x="connsiteX3" y="connsiteY3"/>
              </a:cxn>
            </a:cxnLst>
            <a:rect l="l" t="t" r="r" b="b"/>
            <a:pathLst>
              <a:path w="1617" h="748750">
                <a:moveTo>
                  <a:pt x="0" y="0"/>
                </a:moveTo>
                <a:lnTo>
                  <a:pt x="1617" y="0"/>
                </a:lnTo>
                <a:lnTo>
                  <a:pt x="1617" y="748750"/>
                </a:lnTo>
                <a:lnTo>
                  <a:pt x="0" y="748750"/>
                </a:lnTo>
                <a:close/>
              </a:path>
            </a:pathLst>
          </a:custGeom>
          <a:solidFill>
            <a:srgbClr val="5F828F"/>
          </a:solidFill>
          <a:ln w="0" cap="flat">
            <a:noFill/>
            <a:prstDash val="solid"/>
            <a:miter/>
          </a:ln>
        </p:spPr>
        <p:txBody>
          <a:bodyPr rtlCol="0" anchor="ctr"/>
          <a:lstStyle/>
          <a:p>
            <a:endParaRPr lang="en-GB" dirty="0"/>
          </a:p>
        </p:txBody>
      </p:sp>
      <p:sp>
        <p:nvSpPr>
          <p:cNvPr id="83" name="Freeform 82">
            <a:extLst>
              <a:ext uri="{FF2B5EF4-FFF2-40B4-BE49-F238E27FC236}">
                <a16:creationId xmlns:a16="http://schemas.microsoft.com/office/drawing/2014/main" id="{426E5393-0C48-7BFF-EB05-A33C87DC4845}"/>
              </a:ext>
            </a:extLst>
          </p:cNvPr>
          <p:cNvSpPr/>
          <p:nvPr/>
        </p:nvSpPr>
        <p:spPr>
          <a:xfrm>
            <a:off x="1052984" y="2861833"/>
            <a:ext cx="1617" cy="748750"/>
          </a:xfrm>
          <a:custGeom>
            <a:avLst/>
            <a:gdLst>
              <a:gd name="connsiteX0" fmla="*/ 0 w 1617"/>
              <a:gd name="connsiteY0" fmla="*/ 0 h 748750"/>
              <a:gd name="connsiteX1" fmla="*/ 1617 w 1617"/>
              <a:gd name="connsiteY1" fmla="*/ 0 h 748750"/>
              <a:gd name="connsiteX2" fmla="*/ 1617 w 1617"/>
              <a:gd name="connsiteY2" fmla="*/ 748750 h 748750"/>
              <a:gd name="connsiteX3" fmla="*/ 0 w 1617"/>
              <a:gd name="connsiteY3" fmla="*/ 748750 h 748750"/>
            </a:gdLst>
            <a:ahLst/>
            <a:cxnLst>
              <a:cxn ang="0">
                <a:pos x="connsiteX0" y="connsiteY0"/>
              </a:cxn>
              <a:cxn ang="0">
                <a:pos x="connsiteX1" y="connsiteY1"/>
              </a:cxn>
              <a:cxn ang="0">
                <a:pos x="connsiteX2" y="connsiteY2"/>
              </a:cxn>
              <a:cxn ang="0">
                <a:pos x="connsiteX3" y="connsiteY3"/>
              </a:cxn>
            </a:cxnLst>
            <a:rect l="l" t="t" r="r" b="b"/>
            <a:pathLst>
              <a:path w="1617" h="748750">
                <a:moveTo>
                  <a:pt x="0" y="0"/>
                </a:moveTo>
                <a:lnTo>
                  <a:pt x="1617" y="0"/>
                </a:lnTo>
                <a:lnTo>
                  <a:pt x="1617" y="748750"/>
                </a:lnTo>
                <a:lnTo>
                  <a:pt x="0" y="748750"/>
                </a:lnTo>
                <a:close/>
              </a:path>
            </a:pathLst>
          </a:custGeom>
          <a:noFill/>
          <a:ln w="4040" cap="flat">
            <a:solidFill>
              <a:srgbClr val="5F828F"/>
            </a:solidFill>
            <a:prstDash val="solid"/>
            <a:miter/>
          </a:ln>
        </p:spPr>
        <p:txBody>
          <a:bodyPr rtlCol="0" anchor="ctr"/>
          <a:lstStyle/>
          <a:p>
            <a:endParaRPr lang="en-GB" dirty="0"/>
          </a:p>
        </p:txBody>
      </p:sp>
      <p:sp>
        <p:nvSpPr>
          <p:cNvPr id="84" name="Freeform 83">
            <a:extLst>
              <a:ext uri="{FF2B5EF4-FFF2-40B4-BE49-F238E27FC236}">
                <a16:creationId xmlns:a16="http://schemas.microsoft.com/office/drawing/2014/main" id="{5D98705A-5863-6F98-9DD5-9AC638ACC18C}"/>
              </a:ext>
            </a:extLst>
          </p:cNvPr>
          <p:cNvSpPr/>
          <p:nvPr/>
        </p:nvSpPr>
        <p:spPr>
          <a:xfrm>
            <a:off x="1055248" y="2862479"/>
            <a:ext cx="1617" cy="748184"/>
          </a:xfrm>
          <a:custGeom>
            <a:avLst/>
            <a:gdLst>
              <a:gd name="connsiteX0" fmla="*/ 0 w 1617"/>
              <a:gd name="connsiteY0" fmla="*/ 0 h 748184"/>
              <a:gd name="connsiteX1" fmla="*/ 1617 w 1617"/>
              <a:gd name="connsiteY1" fmla="*/ 0 h 748184"/>
              <a:gd name="connsiteX2" fmla="*/ 1617 w 1617"/>
              <a:gd name="connsiteY2" fmla="*/ 748185 h 748184"/>
              <a:gd name="connsiteX3" fmla="*/ 0 w 1617"/>
              <a:gd name="connsiteY3" fmla="*/ 748185 h 748184"/>
            </a:gdLst>
            <a:ahLst/>
            <a:cxnLst>
              <a:cxn ang="0">
                <a:pos x="connsiteX0" y="connsiteY0"/>
              </a:cxn>
              <a:cxn ang="0">
                <a:pos x="connsiteX1" y="connsiteY1"/>
              </a:cxn>
              <a:cxn ang="0">
                <a:pos x="connsiteX2" y="connsiteY2"/>
              </a:cxn>
              <a:cxn ang="0">
                <a:pos x="connsiteX3" y="connsiteY3"/>
              </a:cxn>
            </a:cxnLst>
            <a:rect l="l" t="t" r="r" b="b"/>
            <a:pathLst>
              <a:path w="1617" h="748184">
                <a:moveTo>
                  <a:pt x="0" y="0"/>
                </a:moveTo>
                <a:lnTo>
                  <a:pt x="1617" y="0"/>
                </a:lnTo>
                <a:lnTo>
                  <a:pt x="1617" y="748185"/>
                </a:lnTo>
                <a:lnTo>
                  <a:pt x="0" y="748185"/>
                </a:lnTo>
                <a:close/>
              </a:path>
            </a:pathLst>
          </a:custGeom>
          <a:solidFill>
            <a:srgbClr val="5F828F"/>
          </a:solidFill>
          <a:ln w="0" cap="flat">
            <a:noFill/>
            <a:prstDash val="solid"/>
            <a:miter/>
          </a:ln>
        </p:spPr>
        <p:txBody>
          <a:bodyPr rtlCol="0" anchor="ctr"/>
          <a:lstStyle/>
          <a:p>
            <a:endParaRPr lang="en-GB" dirty="0"/>
          </a:p>
        </p:txBody>
      </p:sp>
      <p:sp>
        <p:nvSpPr>
          <p:cNvPr id="85" name="Freeform 84">
            <a:extLst>
              <a:ext uri="{FF2B5EF4-FFF2-40B4-BE49-F238E27FC236}">
                <a16:creationId xmlns:a16="http://schemas.microsoft.com/office/drawing/2014/main" id="{F0987592-BA4D-1673-7E0F-D919FEA32943}"/>
              </a:ext>
            </a:extLst>
          </p:cNvPr>
          <p:cNvSpPr/>
          <p:nvPr/>
        </p:nvSpPr>
        <p:spPr>
          <a:xfrm>
            <a:off x="1055248" y="2862479"/>
            <a:ext cx="1617" cy="748184"/>
          </a:xfrm>
          <a:custGeom>
            <a:avLst/>
            <a:gdLst>
              <a:gd name="connsiteX0" fmla="*/ 0 w 1617"/>
              <a:gd name="connsiteY0" fmla="*/ 0 h 748184"/>
              <a:gd name="connsiteX1" fmla="*/ 1617 w 1617"/>
              <a:gd name="connsiteY1" fmla="*/ 0 h 748184"/>
              <a:gd name="connsiteX2" fmla="*/ 1617 w 1617"/>
              <a:gd name="connsiteY2" fmla="*/ 748185 h 748184"/>
              <a:gd name="connsiteX3" fmla="*/ 0 w 1617"/>
              <a:gd name="connsiteY3" fmla="*/ 748185 h 748184"/>
            </a:gdLst>
            <a:ahLst/>
            <a:cxnLst>
              <a:cxn ang="0">
                <a:pos x="connsiteX0" y="connsiteY0"/>
              </a:cxn>
              <a:cxn ang="0">
                <a:pos x="connsiteX1" y="connsiteY1"/>
              </a:cxn>
              <a:cxn ang="0">
                <a:pos x="connsiteX2" y="connsiteY2"/>
              </a:cxn>
              <a:cxn ang="0">
                <a:pos x="connsiteX3" y="connsiteY3"/>
              </a:cxn>
            </a:cxnLst>
            <a:rect l="l" t="t" r="r" b="b"/>
            <a:pathLst>
              <a:path w="1617" h="748184">
                <a:moveTo>
                  <a:pt x="0" y="0"/>
                </a:moveTo>
                <a:lnTo>
                  <a:pt x="1617" y="0"/>
                </a:lnTo>
                <a:lnTo>
                  <a:pt x="1617" y="748185"/>
                </a:lnTo>
                <a:lnTo>
                  <a:pt x="0" y="748185"/>
                </a:lnTo>
                <a:close/>
              </a:path>
            </a:pathLst>
          </a:custGeom>
          <a:noFill/>
          <a:ln w="4040" cap="flat">
            <a:solidFill>
              <a:srgbClr val="5F828F"/>
            </a:solidFill>
            <a:prstDash val="solid"/>
            <a:miter/>
          </a:ln>
        </p:spPr>
        <p:txBody>
          <a:bodyPr rtlCol="0" anchor="ctr"/>
          <a:lstStyle/>
          <a:p>
            <a:endParaRPr lang="en-GB" dirty="0"/>
          </a:p>
        </p:txBody>
      </p:sp>
      <p:sp>
        <p:nvSpPr>
          <p:cNvPr id="86" name="Freeform 85">
            <a:extLst>
              <a:ext uri="{FF2B5EF4-FFF2-40B4-BE49-F238E27FC236}">
                <a16:creationId xmlns:a16="http://schemas.microsoft.com/office/drawing/2014/main" id="{20417044-F298-483D-75DD-D1C2525751B9}"/>
              </a:ext>
            </a:extLst>
          </p:cNvPr>
          <p:cNvSpPr/>
          <p:nvPr/>
        </p:nvSpPr>
        <p:spPr>
          <a:xfrm>
            <a:off x="1057512" y="2881711"/>
            <a:ext cx="1617" cy="728871"/>
          </a:xfrm>
          <a:custGeom>
            <a:avLst/>
            <a:gdLst>
              <a:gd name="connsiteX0" fmla="*/ 0 w 1617"/>
              <a:gd name="connsiteY0" fmla="*/ 0 h 728871"/>
              <a:gd name="connsiteX1" fmla="*/ 1617 w 1617"/>
              <a:gd name="connsiteY1" fmla="*/ 0 h 728871"/>
              <a:gd name="connsiteX2" fmla="*/ 1617 w 1617"/>
              <a:gd name="connsiteY2" fmla="*/ 728872 h 728871"/>
              <a:gd name="connsiteX3" fmla="*/ 0 w 1617"/>
              <a:gd name="connsiteY3" fmla="*/ 728872 h 728871"/>
            </a:gdLst>
            <a:ahLst/>
            <a:cxnLst>
              <a:cxn ang="0">
                <a:pos x="connsiteX0" y="connsiteY0"/>
              </a:cxn>
              <a:cxn ang="0">
                <a:pos x="connsiteX1" y="connsiteY1"/>
              </a:cxn>
              <a:cxn ang="0">
                <a:pos x="connsiteX2" y="connsiteY2"/>
              </a:cxn>
              <a:cxn ang="0">
                <a:pos x="connsiteX3" y="connsiteY3"/>
              </a:cxn>
            </a:cxnLst>
            <a:rect l="l" t="t" r="r" b="b"/>
            <a:pathLst>
              <a:path w="1617" h="728871">
                <a:moveTo>
                  <a:pt x="0" y="0"/>
                </a:moveTo>
                <a:lnTo>
                  <a:pt x="1617" y="0"/>
                </a:lnTo>
                <a:lnTo>
                  <a:pt x="1617" y="728872"/>
                </a:lnTo>
                <a:lnTo>
                  <a:pt x="0" y="728872"/>
                </a:lnTo>
                <a:close/>
              </a:path>
            </a:pathLst>
          </a:custGeom>
          <a:solidFill>
            <a:srgbClr val="5F828F"/>
          </a:solidFill>
          <a:ln w="0" cap="flat">
            <a:noFill/>
            <a:prstDash val="solid"/>
            <a:miter/>
          </a:ln>
        </p:spPr>
        <p:txBody>
          <a:bodyPr rtlCol="0" anchor="ctr"/>
          <a:lstStyle/>
          <a:p>
            <a:endParaRPr lang="en-GB" dirty="0"/>
          </a:p>
        </p:txBody>
      </p:sp>
      <p:sp>
        <p:nvSpPr>
          <p:cNvPr id="87" name="Freeform 86">
            <a:extLst>
              <a:ext uri="{FF2B5EF4-FFF2-40B4-BE49-F238E27FC236}">
                <a16:creationId xmlns:a16="http://schemas.microsoft.com/office/drawing/2014/main" id="{286F37BB-7283-7A8C-F25E-CFC03D743F9D}"/>
              </a:ext>
            </a:extLst>
          </p:cNvPr>
          <p:cNvSpPr/>
          <p:nvPr/>
        </p:nvSpPr>
        <p:spPr>
          <a:xfrm>
            <a:off x="1057512" y="2881711"/>
            <a:ext cx="1617" cy="728871"/>
          </a:xfrm>
          <a:custGeom>
            <a:avLst/>
            <a:gdLst>
              <a:gd name="connsiteX0" fmla="*/ 0 w 1617"/>
              <a:gd name="connsiteY0" fmla="*/ 0 h 728871"/>
              <a:gd name="connsiteX1" fmla="*/ 1617 w 1617"/>
              <a:gd name="connsiteY1" fmla="*/ 0 h 728871"/>
              <a:gd name="connsiteX2" fmla="*/ 1617 w 1617"/>
              <a:gd name="connsiteY2" fmla="*/ 728872 h 728871"/>
              <a:gd name="connsiteX3" fmla="*/ 0 w 1617"/>
              <a:gd name="connsiteY3" fmla="*/ 728872 h 728871"/>
            </a:gdLst>
            <a:ahLst/>
            <a:cxnLst>
              <a:cxn ang="0">
                <a:pos x="connsiteX0" y="connsiteY0"/>
              </a:cxn>
              <a:cxn ang="0">
                <a:pos x="connsiteX1" y="connsiteY1"/>
              </a:cxn>
              <a:cxn ang="0">
                <a:pos x="connsiteX2" y="connsiteY2"/>
              </a:cxn>
              <a:cxn ang="0">
                <a:pos x="connsiteX3" y="connsiteY3"/>
              </a:cxn>
            </a:cxnLst>
            <a:rect l="l" t="t" r="r" b="b"/>
            <a:pathLst>
              <a:path w="1617" h="728871">
                <a:moveTo>
                  <a:pt x="0" y="0"/>
                </a:moveTo>
                <a:lnTo>
                  <a:pt x="1617" y="0"/>
                </a:lnTo>
                <a:lnTo>
                  <a:pt x="1617" y="728872"/>
                </a:lnTo>
                <a:lnTo>
                  <a:pt x="0" y="728872"/>
                </a:lnTo>
                <a:close/>
              </a:path>
            </a:pathLst>
          </a:custGeom>
          <a:noFill/>
          <a:ln w="4040" cap="flat">
            <a:solidFill>
              <a:srgbClr val="5F828F"/>
            </a:solidFill>
            <a:prstDash val="solid"/>
            <a:miter/>
          </a:ln>
        </p:spPr>
        <p:txBody>
          <a:bodyPr rtlCol="0" anchor="ctr"/>
          <a:lstStyle/>
          <a:p>
            <a:endParaRPr lang="en-GB" dirty="0"/>
          </a:p>
        </p:txBody>
      </p:sp>
      <p:sp>
        <p:nvSpPr>
          <p:cNvPr id="88" name="Freeform 87">
            <a:extLst>
              <a:ext uri="{FF2B5EF4-FFF2-40B4-BE49-F238E27FC236}">
                <a16:creationId xmlns:a16="http://schemas.microsoft.com/office/drawing/2014/main" id="{7508E46D-7F27-4B65-DAF1-EAAE48549A21}"/>
              </a:ext>
            </a:extLst>
          </p:cNvPr>
          <p:cNvSpPr/>
          <p:nvPr/>
        </p:nvSpPr>
        <p:spPr>
          <a:xfrm>
            <a:off x="1059776" y="2936740"/>
            <a:ext cx="1617" cy="673842"/>
          </a:xfrm>
          <a:custGeom>
            <a:avLst/>
            <a:gdLst>
              <a:gd name="connsiteX0" fmla="*/ 0 w 1617"/>
              <a:gd name="connsiteY0" fmla="*/ 0 h 673842"/>
              <a:gd name="connsiteX1" fmla="*/ 1617 w 1617"/>
              <a:gd name="connsiteY1" fmla="*/ 0 h 673842"/>
              <a:gd name="connsiteX2" fmla="*/ 1617 w 1617"/>
              <a:gd name="connsiteY2" fmla="*/ 673843 h 673842"/>
              <a:gd name="connsiteX3" fmla="*/ 0 w 1617"/>
              <a:gd name="connsiteY3" fmla="*/ 673843 h 673842"/>
            </a:gdLst>
            <a:ahLst/>
            <a:cxnLst>
              <a:cxn ang="0">
                <a:pos x="connsiteX0" y="connsiteY0"/>
              </a:cxn>
              <a:cxn ang="0">
                <a:pos x="connsiteX1" y="connsiteY1"/>
              </a:cxn>
              <a:cxn ang="0">
                <a:pos x="connsiteX2" y="connsiteY2"/>
              </a:cxn>
              <a:cxn ang="0">
                <a:pos x="connsiteX3" y="connsiteY3"/>
              </a:cxn>
            </a:cxnLst>
            <a:rect l="l" t="t" r="r" b="b"/>
            <a:pathLst>
              <a:path w="1617" h="673842">
                <a:moveTo>
                  <a:pt x="0" y="0"/>
                </a:moveTo>
                <a:lnTo>
                  <a:pt x="1617" y="0"/>
                </a:lnTo>
                <a:lnTo>
                  <a:pt x="1617" y="673843"/>
                </a:lnTo>
                <a:lnTo>
                  <a:pt x="0" y="673843"/>
                </a:lnTo>
                <a:close/>
              </a:path>
            </a:pathLst>
          </a:custGeom>
          <a:solidFill>
            <a:srgbClr val="5F828F"/>
          </a:solidFill>
          <a:ln w="0" cap="flat">
            <a:noFill/>
            <a:prstDash val="solid"/>
            <a:miter/>
          </a:ln>
        </p:spPr>
        <p:txBody>
          <a:bodyPr rtlCol="0" anchor="ctr"/>
          <a:lstStyle/>
          <a:p>
            <a:endParaRPr lang="en-GB" dirty="0"/>
          </a:p>
        </p:txBody>
      </p:sp>
      <p:sp>
        <p:nvSpPr>
          <p:cNvPr id="89" name="Freeform 88">
            <a:extLst>
              <a:ext uri="{FF2B5EF4-FFF2-40B4-BE49-F238E27FC236}">
                <a16:creationId xmlns:a16="http://schemas.microsoft.com/office/drawing/2014/main" id="{7AFB5D83-E616-2807-1BF6-D502ED916ADD}"/>
              </a:ext>
            </a:extLst>
          </p:cNvPr>
          <p:cNvSpPr/>
          <p:nvPr/>
        </p:nvSpPr>
        <p:spPr>
          <a:xfrm>
            <a:off x="1059776" y="2936740"/>
            <a:ext cx="1617" cy="673842"/>
          </a:xfrm>
          <a:custGeom>
            <a:avLst/>
            <a:gdLst>
              <a:gd name="connsiteX0" fmla="*/ 0 w 1617"/>
              <a:gd name="connsiteY0" fmla="*/ 0 h 673842"/>
              <a:gd name="connsiteX1" fmla="*/ 1617 w 1617"/>
              <a:gd name="connsiteY1" fmla="*/ 0 h 673842"/>
              <a:gd name="connsiteX2" fmla="*/ 1617 w 1617"/>
              <a:gd name="connsiteY2" fmla="*/ 673843 h 673842"/>
              <a:gd name="connsiteX3" fmla="*/ 0 w 1617"/>
              <a:gd name="connsiteY3" fmla="*/ 673843 h 673842"/>
            </a:gdLst>
            <a:ahLst/>
            <a:cxnLst>
              <a:cxn ang="0">
                <a:pos x="connsiteX0" y="connsiteY0"/>
              </a:cxn>
              <a:cxn ang="0">
                <a:pos x="connsiteX1" y="connsiteY1"/>
              </a:cxn>
              <a:cxn ang="0">
                <a:pos x="connsiteX2" y="connsiteY2"/>
              </a:cxn>
              <a:cxn ang="0">
                <a:pos x="connsiteX3" y="connsiteY3"/>
              </a:cxn>
            </a:cxnLst>
            <a:rect l="l" t="t" r="r" b="b"/>
            <a:pathLst>
              <a:path w="1617" h="673842">
                <a:moveTo>
                  <a:pt x="0" y="0"/>
                </a:moveTo>
                <a:lnTo>
                  <a:pt x="1617" y="0"/>
                </a:lnTo>
                <a:lnTo>
                  <a:pt x="1617" y="673843"/>
                </a:lnTo>
                <a:lnTo>
                  <a:pt x="0" y="673843"/>
                </a:lnTo>
                <a:close/>
              </a:path>
            </a:pathLst>
          </a:custGeom>
          <a:noFill/>
          <a:ln w="4040" cap="flat">
            <a:solidFill>
              <a:srgbClr val="5F828F"/>
            </a:solidFill>
            <a:prstDash val="solid"/>
            <a:miter/>
          </a:ln>
        </p:spPr>
        <p:txBody>
          <a:bodyPr rtlCol="0" anchor="ctr"/>
          <a:lstStyle/>
          <a:p>
            <a:endParaRPr lang="en-GB" dirty="0"/>
          </a:p>
        </p:txBody>
      </p:sp>
      <p:sp>
        <p:nvSpPr>
          <p:cNvPr id="90" name="Freeform 89">
            <a:extLst>
              <a:ext uri="{FF2B5EF4-FFF2-40B4-BE49-F238E27FC236}">
                <a16:creationId xmlns:a16="http://schemas.microsoft.com/office/drawing/2014/main" id="{218F4ABA-93EA-FEE9-05D3-DBE141C92EE0}"/>
              </a:ext>
            </a:extLst>
          </p:cNvPr>
          <p:cNvSpPr/>
          <p:nvPr/>
        </p:nvSpPr>
        <p:spPr>
          <a:xfrm>
            <a:off x="1062040" y="2936740"/>
            <a:ext cx="1617" cy="673842"/>
          </a:xfrm>
          <a:custGeom>
            <a:avLst/>
            <a:gdLst>
              <a:gd name="connsiteX0" fmla="*/ 0 w 1617"/>
              <a:gd name="connsiteY0" fmla="*/ 0 h 673842"/>
              <a:gd name="connsiteX1" fmla="*/ 1617 w 1617"/>
              <a:gd name="connsiteY1" fmla="*/ 0 h 673842"/>
              <a:gd name="connsiteX2" fmla="*/ 1617 w 1617"/>
              <a:gd name="connsiteY2" fmla="*/ 673843 h 673842"/>
              <a:gd name="connsiteX3" fmla="*/ 0 w 1617"/>
              <a:gd name="connsiteY3" fmla="*/ 673843 h 673842"/>
            </a:gdLst>
            <a:ahLst/>
            <a:cxnLst>
              <a:cxn ang="0">
                <a:pos x="connsiteX0" y="connsiteY0"/>
              </a:cxn>
              <a:cxn ang="0">
                <a:pos x="connsiteX1" y="connsiteY1"/>
              </a:cxn>
              <a:cxn ang="0">
                <a:pos x="connsiteX2" y="connsiteY2"/>
              </a:cxn>
              <a:cxn ang="0">
                <a:pos x="connsiteX3" y="connsiteY3"/>
              </a:cxn>
            </a:cxnLst>
            <a:rect l="l" t="t" r="r" b="b"/>
            <a:pathLst>
              <a:path w="1617" h="673842">
                <a:moveTo>
                  <a:pt x="0" y="0"/>
                </a:moveTo>
                <a:lnTo>
                  <a:pt x="1617" y="0"/>
                </a:lnTo>
                <a:lnTo>
                  <a:pt x="1617" y="673843"/>
                </a:lnTo>
                <a:lnTo>
                  <a:pt x="0" y="673843"/>
                </a:lnTo>
                <a:close/>
              </a:path>
            </a:pathLst>
          </a:custGeom>
          <a:solidFill>
            <a:srgbClr val="5F828F"/>
          </a:solidFill>
          <a:ln w="0" cap="flat">
            <a:noFill/>
            <a:prstDash val="solid"/>
            <a:miter/>
          </a:ln>
        </p:spPr>
        <p:txBody>
          <a:bodyPr rtlCol="0" anchor="ctr"/>
          <a:lstStyle/>
          <a:p>
            <a:endParaRPr lang="en-GB" dirty="0"/>
          </a:p>
        </p:txBody>
      </p:sp>
      <p:sp>
        <p:nvSpPr>
          <p:cNvPr id="91" name="Freeform 90">
            <a:extLst>
              <a:ext uri="{FF2B5EF4-FFF2-40B4-BE49-F238E27FC236}">
                <a16:creationId xmlns:a16="http://schemas.microsoft.com/office/drawing/2014/main" id="{1198BFC9-CB86-9326-8B38-0957B931B481}"/>
              </a:ext>
            </a:extLst>
          </p:cNvPr>
          <p:cNvSpPr/>
          <p:nvPr/>
        </p:nvSpPr>
        <p:spPr>
          <a:xfrm>
            <a:off x="1062040" y="2936740"/>
            <a:ext cx="1617" cy="673842"/>
          </a:xfrm>
          <a:custGeom>
            <a:avLst/>
            <a:gdLst>
              <a:gd name="connsiteX0" fmla="*/ 0 w 1617"/>
              <a:gd name="connsiteY0" fmla="*/ 0 h 673842"/>
              <a:gd name="connsiteX1" fmla="*/ 1617 w 1617"/>
              <a:gd name="connsiteY1" fmla="*/ 0 h 673842"/>
              <a:gd name="connsiteX2" fmla="*/ 1617 w 1617"/>
              <a:gd name="connsiteY2" fmla="*/ 673843 h 673842"/>
              <a:gd name="connsiteX3" fmla="*/ 0 w 1617"/>
              <a:gd name="connsiteY3" fmla="*/ 673843 h 673842"/>
            </a:gdLst>
            <a:ahLst/>
            <a:cxnLst>
              <a:cxn ang="0">
                <a:pos x="connsiteX0" y="connsiteY0"/>
              </a:cxn>
              <a:cxn ang="0">
                <a:pos x="connsiteX1" y="connsiteY1"/>
              </a:cxn>
              <a:cxn ang="0">
                <a:pos x="connsiteX2" y="connsiteY2"/>
              </a:cxn>
              <a:cxn ang="0">
                <a:pos x="connsiteX3" y="connsiteY3"/>
              </a:cxn>
            </a:cxnLst>
            <a:rect l="l" t="t" r="r" b="b"/>
            <a:pathLst>
              <a:path w="1617" h="673842">
                <a:moveTo>
                  <a:pt x="0" y="0"/>
                </a:moveTo>
                <a:lnTo>
                  <a:pt x="1617" y="0"/>
                </a:lnTo>
                <a:lnTo>
                  <a:pt x="1617" y="673843"/>
                </a:lnTo>
                <a:lnTo>
                  <a:pt x="0" y="673843"/>
                </a:lnTo>
                <a:close/>
              </a:path>
            </a:pathLst>
          </a:custGeom>
          <a:noFill/>
          <a:ln w="4040" cap="flat">
            <a:solidFill>
              <a:srgbClr val="5F828F"/>
            </a:solidFill>
            <a:prstDash val="solid"/>
            <a:miter/>
          </a:ln>
        </p:spPr>
        <p:txBody>
          <a:bodyPr rtlCol="0" anchor="ctr"/>
          <a:lstStyle/>
          <a:p>
            <a:endParaRPr lang="en-GB" dirty="0"/>
          </a:p>
        </p:txBody>
      </p:sp>
      <p:sp>
        <p:nvSpPr>
          <p:cNvPr id="92" name="Freeform 91">
            <a:extLst>
              <a:ext uri="{FF2B5EF4-FFF2-40B4-BE49-F238E27FC236}">
                <a16:creationId xmlns:a16="http://schemas.microsoft.com/office/drawing/2014/main" id="{FF7A8EC4-C61C-5FE9-884E-0F87AF7A309E}"/>
              </a:ext>
            </a:extLst>
          </p:cNvPr>
          <p:cNvSpPr/>
          <p:nvPr/>
        </p:nvSpPr>
        <p:spPr>
          <a:xfrm>
            <a:off x="1064385" y="2943770"/>
            <a:ext cx="1617" cy="666812"/>
          </a:xfrm>
          <a:custGeom>
            <a:avLst/>
            <a:gdLst>
              <a:gd name="connsiteX0" fmla="*/ 0 w 1617"/>
              <a:gd name="connsiteY0" fmla="*/ 0 h 666812"/>
              <a:gd name="connsiteX1" fmla="*/ 1617 w 1617"/>
              <a:gd name="connsiteY1" fmla="*/ 0 h 666812"/>
              <a:gd name="connsiteX2" fmla="*/ 1617 w 1617"/>
              <a:gd name="connsiteY2" fmla="*/ 666813 h 666812"/>
              <a:gd name="connsiteX3" fmla="*/ 0 w 1617"/>
              <a:gd name="connsiteY3" fmla="*/ 666813 h 666812"/>
            </a:gdLst>
            <a:ahLst/>
            <a:cxnLst>
              <a:cxn ang="0">
                <a:pos x="connsiteX0" y="connsiteY0"/>
              </a:cxn>
              <a:cxn ang="0">
                <a:pos x="connsiteX1" y="connsiteY1"/>
              </a:cxn>
              <a:cxn ang="0">
                <a:pos x="connsiteX2" y="connsiteY2"/>
              </a:cxn>
              <a:cxn ang="0">
                <a:pos x="connsiteX3" y="connsiteY3"/>
              </a:cxn>
            </a:cxnLst>
            <a:rect l="l" t="t" r="r" b="b"/>
            <a:pathLst>
              <a:path w="1617" h="666812">
                <a:moveTo>
                  <a:pt x="0" y="0"/>
                </a:moveTo>
                <a:lnTo>
                  <a:pt x="1617" y="0"/>
                </a:lnTo>
                <a:lnTo>
                  <a:pt x="1617" y="666813"/>
                </a:lnTo>
                <a:lnTo>
                  <a:pt x="0" y="666813"/>
                </a:lnTo>
                <a:close/>
              </a:path>
            </a:pathLst>
          </a:custGeom>
          <a:solidFill>
            <a:srgbClr val="5F828F"/>
          </a:solidFill>
          <a:ln w="0" cap="flat">
            <a:noFill/>
            <a:prstDash val="solid"/>
            <a:miter/>
          </a:ln>
        </p:spPr>
        <p:txBody>
          <a:bodyPr rtlCol="0" anchor="ctr"/>
          <a:lstStyle/>
          <a:p>
            <a:endParaRPr lang="en-GB" dirty="0"/>
          </a:p>
        </p:txBody>
      </p:sp>
      <p:sp>
        <p:nvSpPr>
          <p:cNvPr id="93" name="Freeform 92">
            <a:extLst>
              <a:ext uri="{FF2B5EF4-FFF2-40B4-BE49-F238E27FC236}">
                <a16:creationId xmlns:a16="http://schemas.microsoft.com/office/drawing/2014/main" id="{AFCCA40F-49CD-786D-C72A-36CDE764A9F7}"/>
              </a:ext>
            </a:extLst>
          </p:cNvPr>
          <p:cNvSpPr/>
          <p:nvPr/>
        </p:nvSpPr>
        <p:spPr>
          <a:xfrm>
            <a:off x="1064385" y="2943770"/>
            <a:ext cx="1617" cy="666812"/>
          </a:xfrm>
          <a:custGeom>
            <a:avLst/>
            <a:gdLst>
              <a:gd name="connsiteX0" fmla="*/ 0 w 1617"/>
              <a:gd name="connsiteY0" fmla="*/ 0 h 666812"/>
              <a:gd name="connsiteX1" fmla="*/ 1617 w 1617"/>
              <a:gd name="connsiteY1" fmla="*/ 0 h 666812"/>
              <a:gd name="connsiteX2" fmla="*/ 1617 w 1617"/>
              <a:gd name="connsiteY2" fmla="*/ 666813 h 666812"/>
              <a:gd name="connsiteX3" fmla="*/ 0 w 1617"/>
              <a:gd name="connsiteY3" fmla="*/ 666813 h 666812"/>
            </a:gdLst>
            <a:ahLst/>
            <a:cxnLst>
              <a:cxn ang="0">
                <a:pos x="connsiteX0" y="connsiteY0"/>
              </a:cxn>
              <a:cxn ang="0">
                <a:pos x="connsiteX1" y="connsiteY1"/>
              </a:cxn>
              <a:cxn ang="0">
                <a:pos x="connsiteX2" y="connsiteY2"/>
              </a:cxn>
              <a:cxn ang="0">
                <a:pos x="connsiteX3" y="connsiteY3"/>
              </a:cxn>
            </a:cxnLst>
            <a:rect l="l" t="t" r="r" b="b"/>
            <a:pathLst>
              <a:path w="1617" h="666812">
                <a:moveTo>
                  <a:pt x="0" y="0"/>
                </a:moveTo>
                <a:lnTo>
                  <a:pt x="1617" y="0"/>
                </a:lnTo>
                <a:lnTo>
                  <a:pt x="1617" y="666813"/>
                </a:lnTo>
                <a:lnTo>
                  <a:pt x="0" y="666813"/>
                </a:lnTo>
                <a:close/>
              </a:path>
            </a:pathLst>
          </a:custGeom>
          <a:noFill/>
          <a:ln w="4040" cap="flat">
            <a:solidFill>
              <a:srgbClr val="5F828F"/>
            </a:solidFill>
            <a:prstDash val="solid"/>
            <a:miter/>
          </a:ln>
        </p:spPr>
        <p:txBody>
          <a:bodyPr rtlCol="0" anchor="ctr"/>
          <a:lstStyle/>
          <a:p>
            <a:endParaRPr lang="en-GB" dirty="0"/>
          </a:p>
        </p:txBody>
      </p:sp>
      <p:sp>
        <p:nvSpPr>
          <p:cNvPr id="94" name="Freeform 93">
            <a:extLst>
              <a:ext uri="{FF2B5EF4-FFF2-40B4-BE49-F238E27FC236}">
                <a16:creationId xmlns:a16="http://schemas.microsoft.com/office/drawing/2014/main" id="{C7824A0D-441D-7B47-55FD-D0FB11DFE935}"/>
              </a:ext>
            </a:extLst>
          </p:cNvPr>
          <p:cNvSpPr/>
          <p:nvPr/>
        </p:nvSpPr>
        <p:spPr>
          <a:xfrm>
            <a:off x="1066649" y="2955406"/>
            <a:ext cx="1617" cy="655176"/>
          </a:xfrm>
          <a:custGeom>
            <a:avLst/>
            <a:gdLst>
              <a:gd name="connsiteX0" fmla="*/ 0 w 1617"/>
              <a:gd name="connsiteY0" fmla="*/ 0 h 655176"/>
              <a:gd name="connsiteX1" fmla="*/ 1617 w 1617"/>
              <a:gd name="connsiteY1" fmla="*/ 0 h 655176"/>
              <a:gd name="connsiteX2" fmla="*/ 1617 w 1617"/>
              <a:gd name="connsiteY2" fmla="*/ 655177 h 655176"/>
              <a:gd name="connsiteX3" fmla="*/ 0 w 1617"/>
              <a:gd name="connsiteY3" fmla="*/ 655177 h 655176"/>
            </a:gdLst>
            <a:ahLst/>
            <a:cxnLst>
              <a:cxn ang="0">
                <a:pos x="connsiteX0" y="connsiteY0"/>
              </a:cxn>
              <a:cxn ang="0">
                <a:pos x="connsiteX1" y="connsiteY1"/>
              </a:cxn>
              <a:cxn ang="0">
                <a:pos x="connsiteX2" y="connsiteY2"/>
              </a:cxn>
              <a:cxn ang="0">
                <a:pos x="connsiteX3" y="connsiteY3"/>
              </a:cxn>
            </a:cxnLst>
            <a:rect l="l" t="t" r="r" b="b"/>
            <a:pathLst>
              <a:path w="1617" h="655176">
                <a:moveTo>
                  <a:pt x="0" y="0"/>
                </a:moveTo>
                <a:lnTo>
                  <a:pt x="1617" y="0"/>
                </a:lnTo>
                <a:lnTo>
                  <a:pt x="1617" y="655177"/>
                </a:lnTo>
                <a:lnTo>
                  <a:pt x="0" y="655177"/>
                </a:lnTo>
                <a:close/>
              </a:path>
            </a:pathLst>
          </a:custGeom>
          <a:solidFill>
            <a:srgbClr val="5F828F"/>
          </a:solidFill>
          <a:ln w="0" cap="flat">
            <a:noFill/>
            <a:prstDash val="solid"/>
            <a:miter/>
          </a:ln>
        </p:spPr>
        <p:txBody>
          <a:bodyPr rtlCol="0" anchor="ctr"/>
          <a:lstStyle/>
          <a:p>
            <a:endParaRPr lang="en-GB" dirty="0"/>
          </a:p>
        </p:txBody>
      </p:sp>
      <p:sp>
        <p:nvSpPr>
          <p:cNvPr id="95" name="Freeform 94">
            <a:extLst>
              <a:ext uri="{FF2B5EF4-FFF2-40B4-BE49-F238E27FC236}">
                <a16:creationId xmlns:a16="http://schemas.microsoft.com/office/drawing/2014/main" id="{BA95090E-F3F5-949E-CC13-3D1B51EFC308}"/>
              </a:ext>
            </a:extLst>
          </p:cNvPr>
          <p:cNvSpPr/>
          <p:nvPr/>
        </p:nvSpPr>
        <p:spPr>
          <a:xfrm>
            <a:off x="1066649" y="2955406"/>
            <a:ext cx="1617" cy="655176"/>
          </a:xfrm>
          <a:custGeom>
            <a:avLst/>
            <a:gdLst>
              <a:gd name="connsiteX0" fmla="*/ 0 w 1617"/>
              <a:gd name="connsiteY0" fmla="*/ 0 h 655176"/>
              <a:gd name="connsiteX1" fmla="*/ 1617 w 1617"/>
              <a:gd name="connsiteY1" fmla="*/ 0 h 655176"/>
              <a:gd name="connsiteX2" fmla="*/ 1617 w 1617"/>
              <a:gd name="connsiteY2" fmla="*/ 655177 h 655176"/>
              <a:gd name="connsiteX3" fmla="*/ 0 w 1617"/>
              <a:gd name="connsiteY3" fmla="*/ 655177 h 655176"/>
            </a:gdLst>
            <a:ahLst/>
            <a:cxnLst>
              <a:cxn ang="0">
                <a:pos x="connsiteX0" y="connsiteY0"/>
              </a:cxn>
              <a:cxn ang="0">
                <a:pos x="connsiteX1" y="connsiteY1"/>
              </a:cxn>
              <a:cxn ang="0">
                <a:pos x="connsiteX2" y="connsiteY2"/>
              </a:cxn>
              <a:cxn ang="0">
                <a:pos x="connsiteX3" y="connsiteY3"/>
              </a:cxn>
            </a:cxnLst>
            <a:rect l="l" t="t" r="r" b="b"/>
            <a:pathLst>
              <a:path w="1617" h="655176">
                <a:moveTo>
                  <a:pt x="0" y="0"/>
                </a:moveTo>
                <a:lnTo>
                  <a:pt x="1617" y="0"/>
                </a:lnTo>
                <a:lnTo>
                  <a:pt x="1617" y="655177"/>
                </a:lnTo>
                <a:lnTo>
                  <a:pt x="0" y="655177"/>
                </a:lnTo>
                <a:close/>
              </a:path>
            </a:pathLst>
          </a:custGeom>
          <a:noFill/>
          <a:ln w="4040" cap="flat">
            <a:solidFill>
              <a:srgbClr val="5F828F"/>
            </a:solidFill>
            <a:prstDash val="solid"/>
            <a:miter/>
          </a:ln>
        </p:spPr>
        <p:txBody>
          <a:bodyPr rtlCol="0" anchor="ctr"/>
          <a:lstStyle/>
          <a:p>
            <a:endParaRPr lang="en-GB" dirty="0"/>
          </a:p>
        </p:txBody>
      </p:sp>
      <p:sp>
        <p:nvSpPr>
          <p:cNvPr id="96" name="Freeform 95">
            <a:extLst>
              <a:ext uri="{FF2B5EF4-FFF2-40B4-BE49-F238E27FC236}">
                <a16:creationId xmlns:a16="http://schemas.microsoft.com/office/drawing/2014/main" id="{BDD283B0-5528-E672-766A-4B746F1A2C0F}"/>
              </a:ext>
            </a:extLst>
          </p:cNvPr>
          <p:cNvSpPr/>
          <p:nvPr/>
        </p:nvSpPr>
        <p:spPr>
          <a:xfrm>
            <a:off x="1068913" y="2992577"/>
            <a:ext cx="1617" cy="618005"/>
          </a:xfrm>
          <a:custGeom>
            <a:avLst/>
            <a:gdLst>
              <a:gd name="connsiteX0" fmla="*/ 0 w 1617"/>
              <a:gd name="connsiteY0" fmla="*/ 0 h 618005"/>
              <a:gd name="connsiteX1" fmla="*/ 1617 w 1617"/>
              <a:gd name="connsiteY1" fmla="*/ 0 h 618005"/>
              <a:gd name="connsiteX2" fmla="*/ 1617 w 1617"/>
              <a:gd name="connsiteY2" fmla="*/ 618006 h 618005"/>
              <a:gd name="connsiteX3" fmla="*/ 0 w 1617"/>
              <a:gd name="connsiteY3" fmla="*/ 618006 h 618005"/>
            </a:gdLst>
            <a:ahLst/>
            <a:cxnLst>
              <a:cxn ang="0">
                <a:pos x="connsiteX0" y="connsiteY0"/>
              </a:cxn>
              <a:cxn ang="0">
                <a:pos x="connsiteX1" y="connsiteY1"/>
              </a:cxn>
              <a:cxn ang="0">
                <a:pos x="connsiteX2" y="connsiteY2"/>
              </a:cxn>
              <a:cxn ang="0">
                <a:pos x="connsiteX3" y="connsiteY3"/>
              </a:cxn>
            </a:cxnLst>
            <a:rect l="l" t="t" r="r" b="b"/>
            <a:pathLst>
              <a:path w="1617" h="618005">
                <a:moveTo>
                  <a:pt x="0" y="0"/>
                </a:moveTo>
                <a:lnTo>
                  <a:pt x="1617" y="0"/>
                </a:lnTo>
                <a:lnTo>
                  <a:pt x="1617" y="618006"/>
                </a:lnTo>
                <a:lnTo>
                  <a:pt x="0" y="618006"/>
                </a:lnTo>
                <a:close/>
              </a:path>
            </a:pathLst>
          </a:custGeom>
          <a:solidFill>
            <a:srgbClr val="5F828F"/>
          </a:solidFill>
          <a:ln w="0" cap="flat">
            <a:noFill/>
            <a:prstDash val="solid"/>
            <a:miter/>
          </a:ln>
        </p:spPr>
        <p:txBody>
          <a:bodyPr rtlCol="0" anchor="ctr"/>
          <a:lstStyle/>
          <a:p>
            <a:endParaRPr lang="en-GB" dirty="0"/>
          </a:p>
        </p:txBody>
      </p:sp>
      <p:sp>
        <p:nvSpPr>
          <p:cNvPr id="97" name="Freeform 96">
            <a:extLst>
              <a:ext uri="{FF2B5EF4-FFF2-40B4-BE49-F238E27FC236}">
                <a16:creationId xmlns:a16="http://schemas.microsoft.com/office/drawing/2014/main" id="{111F3812-A7ED-D0B3-030D-4B003BDD6233}"/>
              </a:ext>
            </a:extLst>
          </p:cNvPr>
          <p:cNvSpPr/>
          <p:nvPr/>
        </p:nvSpPr>
        <p:spPr>
          <a:xfrm>
            <a:off x="1068913" y="2992577"/>
            <a:ext cx="1617" cy="618005"/>
          </a:xfrm>
          <a:custGeom>
            <a:avLst/>
            <a:gdLst>
              <a:gd name="connsiteX0" fmla="*/ 0 w 1617"/>
              <a:gd name="connsiteY0" fmla="*/ 0 h 618005"/>
              <a:gd name="connsiteX1" fmla="*/ 1617 w 1617"/>
              <a:gd name="connsiteY1" fmla="*/ 0 h 618005"/>
              <a:gd name="connsiteX2" fmla="*/ 1617 w 1617"/>
              <a:gd name="connsiteY2" fmla="*/ 618006 h 618005"/>
              <a:gd name="connsiteX3" fmla="*/ 0 w 1617"/>
              <a:gd name="connsiteY3" fmla="*/ 618006 h 618005"/>
            </a:gdLst>
            <a:ahLst/>
            <a:cxnLst>
              <a:cxn ang="0">
                <a:pos x="connsiteX0" y="connsiteY0"/>
              </a:cxn>
              <a:cxn ang="0">
                <a:pos x="connsiteX1" y="connsiteY1"/>
              </a:cxn>
              <a:cxn ang="0">
                <a:pos x="connsiteX2" y="connsiteY2"/>
              </a:cxn>
              <a:cxn ang="0">
                <a:pos x="connsiteX3" y="connsiteY3"/>
              </a:cxn>
            </a:cxnLst>
            <a:rect l="l" t="t" r="r" b="b"/>
            <a:pathLst>
              <a:path w="1617" h="618005">
                <a:moveTo>
                  <a:pt x="0" y="0"/>
                </a:moveTo>
                <a:lnTo>
                  <a:pt x="1617" y="0"/>
                </a:lnTo>
                <a:lnTo>
                  <a:pt x="1617" y="618006"/>
                </a:lnTo>
                <a:lnTo>
                  <a:pt x="0" y="618006"/>
                </a:lnTo>
                <a:close/>
              </a:path>
            </a:pathLst>
          </a:custGeom>
          <a:noFill/>
          <a:ln w="4040" cap="flat">
            <a:solidFill>
              <a:srgbClr val="5F828F"/>
            </a:solidFill>
            <a:prstDash val="solid"/>
            <a:miter/>
          </a:ln>
        </p:spPr>
        <p:txBody>
          <a:bodyPr rtlCol="0" anchor="ctr"/>
          <a:lstStyle/>
          <a:p>
            <a:endParaRPr lang="en-GB" dirty="0"/>
          </a:p>
        </p:txBody>
      </p:sp>
      <p:sp>
        <p:nvSpPr>
          <p:cNvPr id="98" name="Freeform 97">
            <a:extLst>
              <a:ext uri="{FF2B5EF4-FFF2-40B4-BE49-F238E27FC236}">
                <a16:creationId xmlns:a16="http://schemas.microsoft.com/office/drawing/2014/main" id="{3E27115E-ADC2-A50C-831E-B05F221A34FC}"/>
              </a:ext>
            </a:extLst>
          </p:cNvPr>
          <p:cNvSpPr/>
          <p:nvPr/>
        </p:nvSpPr>
        <p:spPr>
          <a:xfrm>
            <a:off x="1071177" y="3023445"/>
            <a:ext cx="1617" cy="587137"/>
          </a:xfrm>
          <a:custGeom>
            <a:avLst/>
            <a:gdLst>
              <a:gd name="connsiteX0" fmla="*/ 0 w 1617"/>
              <a:gd name="connsiteY0" fmla="*/ 0 h 587137"/>
              <a:gd name="connsiteX1" fmla="*/ 1617 w 1617"/>
              <a:gd name="connsiteY1" fmla="*/ 0 h 587137"/>
              <a:gd name="connsiteX2" fmla="*/ 1617 w 1617"/>
              <a:gd name="connsiteY2" fmla="*/ 587138 h 587137"/>
              <a:gd name="connsiteX3" fmla="*/ 0 w 1617"/>
              <a:gd name="connsiteY3" fmla="*/ 587138 h 587137"/>
            </a:gdLst>
            <a:ahLst/>
            <a:cxnLst>
              <a:cxn ang="0">
                <a:pos x="connsiteX0" y="connsiteY0"/>
              </a:cxn>
              <a:cxn ang="0">
                <a:pos x="connsiteX1" y="connsiteY1"/>
              </a:cxn>
              <a:cxn ang="0">
                <a:pos x="connsiteX2" y="connsiteY2"/>
              </a:cxn>
              <a:cxn ang="0">
                <a:pos x="connsiteX3" y="connsiteY3"/>
              </a:cxn>
            </a:cxnLst>
            <a:rect l="l" t="t" r="r" b="b"/>
            <a:pathLst>
              <a:path w="1617" h="587137">
                <a:moveTo>
                  <a:pt x="0" y="0"/>
                </a:moveTo>
                <a:lnTo>
                  <a:pt x="1617" y="0"/>
                </a:lnTo>
                <a:lnTo>
                  <a:pt x="1617" y="587138"/>
                </a:lnTo>
                <a:lnTo>
                  <a:pt x="0" y="587138"/>
                </a:lnTo>
                <a:close/>
              </a:path>
            </a:pathLst>
          </a:custGeom>
          <a:solidFill>
            <a:srgbClr val="5F828F"/>
          </a:solidFill>
          <a:ln w="0" cap="flat">
            <a:noFill/>
            <a:prstDash val="solid"/>
            <a:miter/>
          </a:ln>
        </p:spPr>
        <p:txBody>
          <a:bodyPr rtlCol="0" anchor="ctr"/>
          <a:lstStyle/>
          <a:p>
            <a:endParaRPr lang="en-GB" dirty="0"/>
          </a:p>
        </p:txBody>
      </p:sp>
      <p:sp>
        <p:nvSpPr>
          <p:cNvPr id="99" name="Freeform 98">
            <a:extLst>
              <a:ext uri="{FF2B5EF4-FFF2-40B4-BE49-F238E27FC236}">
                <a16:creationId xmlns:a16="http://schemas.microsoft.com/office/drawing/2014/main" id="{2EC9CE05-10A4-60CE-9C8F-8D6B9D5932AE}"/>
              </a:ext>
            </a:extLst>
          </p:cNvPr>
          <p:cNvSpPr/>
          <p:nvPr/>
        </p:nvSpPr>
        <p:spPr>
          <a:xfrm>
            <a:off x="1071177" y="3023445"/>
            <a:ext cx="1617" cy="587137"/>
          </a:xfrm>
          <a:custGeom>
            <a:avLst/>
            <a:gdLst>
              <a:gd name="connsiteX0" fmla="*/ 0 w 1617"/>
              <a:gd name="connsiteY0" fmla="*/ 0 h 587137"/>
              <a:gd name="connsiteX1" fmla="*/ 1617 w 1617"/>
              <a:gd name="connsiteY1" fmla="*/ 0 h 587137"/>
              <a:gd name="connsiteX2" fmla="*/ 1617 w 1617"/>
              <a:gd name="connsiteY2" fmla="*/ 587138 h 587137"/>
              <a:gd name="connsiteX3" fmla="*/ 0 w 1617"/>
              <a:gd name="connsiteY3" fmla="*/ 587138 h 587137"/>
            </a:gdLst>
            <a:ahLst/>
            <a:cxnLst>
              <a:cxn ang="0">
                <a:pos x="connsiteX0" y="connsiteY0"/>
              </a:cxn>
              <a:cxn ang="0">
                <a:pos x="connsiteX1" y="connsiteY1"/>
              </a:cxn>
              <a:cxn ang="0">
                <a:pos x="connsiteX2" y="connsiteY2"/>
              </a:cxn>
              <a:cxn ang="0">
                <a:pos x="connsiteX3" y="connsiteY3"/>
              </a:cxn>
            </a:cxnLst>
            <a:rect l="l" t="t" r="r" b="b"/>
            <a:pathLst>
              <a:path w="1617" h="587137">
                <a:moveTo>
                  <a:pt x="0" y="0"/>
                </a:moveTo>
                <a:lnTo>
                  <a:pt x="1617" y="0"/>
                </a:lnTo>
                <a:lnTo>
                  <a:pt x="1617" y="587138"/>
                </a:lnTo>
                <a:lnTo>
                  <a:pt x="0" y="587138"/>
                </a:lnTo>
                <a:close/>
              </a:path>
            </a:pathLst>
          </a:custGeom>
          <a:noFill/>
          <a:ln w="4040" cap="flat">
            <a:solidFill>
              <a:srgbClr val="5F828F"/>
            </a:solidFill>
            <a:prstDash val="solid"/>
            <a:miter/>
          </a:ln>
        </p:spPr>
        <p:txBody>
          <a:bodyPr rtlCol="0" anchor="ctr"/>
          <a:lstStyle/>
          <a:p>
            <a:endParaRPr lang="en-GB" dirty="0"/>
          </a:p>
        </p:txBody>
      </p:sp>
      <p:sp>
        <p:nvSpPr>
          <p:cNvPr id="100" name="Freeform 99">
            <a:extLst>
              <a:ext uri="{FF2B5EF4-FFF2-40B4-BE49-F238E27FC236}">
                <a16:creationId xmlns:a16="http://schemas.microsoft.com/office/drawing/2014/main" id="{0B4AF205-598B-6DC7-C919-9D95993CAA60}"/>
              </a:ext>
            </a:extLst>
          </p:cNvPr>
          <p:cNvSpPr/>
          <p:nvPr/>
        </p:nvSpPr>
        <p:spPr>
          <a:xfrm>
            <a:off x="1073522" y="3067727"/>
            <a:ext cx="1617" cy="542856"/>
          </a:xfrm>
          <a:custGeom>
            <a:avLst/>
            <a:gdLst>
              <a:gd name="connsiteX0" fmla="*/ 0 w 1617"/>
              <a:gd name="connsiteY0" fmla="*/ 0 h 542856"/>
              <a:gd name="connsiteX1" fmla="*/ 1617 w 1617"/>
              <a:gd name="connsiteY1" fmla="*/ 0 h 542856"/>
              <a:gd name="connsiteX2" fmla="*/ 1617 w 1617"/>
              <a:gd name="connsiteY2" fmla="*/ 542856 h 542856"/>
              <a:gd name="connsiteX3" fmla="*/ 0 w 1617"/>
              <a:gd name="connsiteY3" fmla="*/ 542856 h 542856"/>
            </a:gdLst>
            <a:ahLst/>
            <a:cxnLst>
              <a:cxn ang="0">
                <a:pos x="connsiteX0" y="connsiteY0"/>
              </a:cxn>
              <a:cxn ang="0">
                <a:pos x="connsiteX1" y="connsiteY1"/>
              </a:cxn>
              <a:cxn ang="0">
                <a:pos x="connsiteX2" y="connsiteY2"/>
              </a:cxn>
              <a:cxn ang="0">
                <a:pos x="connsiteX3" y="connsiteY3"/>
              </a:cxn>
            </a:cxnLst>
            <a:rect l="l" t="t" r="r" b="b"/>
            <a:pathLst>
              <a:path w="1617" h="542856">
                <a:moveTo>
                  <a:pt x="0" y="0"/>
                </a:moveTo>
                <a:lnTo>
                  <a:pt x="1617" y="0"/>
                </a:lnTo>
                <a:lnTo>
                  <a:pt x="1617" y="542856"/>
                </a:lnTo>
                <a:lnTo>
                  <a:pt x="0" y="542856"/>
                </a:lnTo>
                <a:close/>
              </a:path>
            </a:pathLst>
          </a:custGeom>
          <a:solidFill>
            <a:srgbClr val="5F828F"/>
          </a:solidFill>
          <a:ln w="0" cap="flat">
            <a:noFill/>
            <a:prstDash val="solid"/>
            <a:miter/>
          </a:ln>
        </p:spPr>
        <p:txBody>
          <a:bodyPr rtlCol="0" anchor="ctr"/>
          <a:lstStyle/>
          <a:p>
            <a:endParaRPr lang="en-GB" dirty="0"/>
          </a:p>
        </p:txBody>
      </p:sp>
      <p:sp>
        <p:nvSpPr>
          <p:cNvPr id="101" name="Freeform 100">
            <a:extLst>
              <a:ext uri="{FF2B5EF4-FFF2-40B4-BE49-F238E27FC236}">
                <a16:creationId xmlns:a16="http://schemas.microsoft.com/office/drawing/2014/main" id="{C8140E7B-43D7-52DE-CB58-69D22492D7B6}"/>
              </a:ext>
            </a:extLst>
          </p:cNvPr>
          <p:cNvSpPr/>
          <p:nvPr/>
        </p:nvSpPr>
        <p:spPr>
          <a:xfrm>
            <a:off x="1073522" y="3067727"/>
            <a:ext cx="1617" cy="542856"/>
          </a:xfrm>
          <a:custGeom>
            <a:avLst/>
            <a:gdLst>
              <a:gd name="connsiteX0" fmla="*/ 0 w 1617"/>
              <a:gd name="connsiteY0" fmla="*/ 0 h 542856"/>
              <a:gd name="connsiteX1" fmla="*/ 1617 w 1617"/>
              <a:gd name="connsiteY1" fmla="*/ 0 h 542856"/>
              <a:gd name="connsiteX2" fmla="*/ 1617 w 1617"/>
              <a:gd name="connsiteY2" fmla="*/ 542856 h 542856"/>
              <a:gd name="connsiteX3" fmla="*/ 0 w 1617"/>
              <a:gd name="connsiteY3" fmla="*/ 542856 h 542856"/>
            </a:gdLst>
            <a:ahLst/>
            <a:cxnLst>
              <a:cxn ang="0">
                <a:pos x="connsiteX0" y="connsiteY0"/>
              </a:cxn>
              <a:cxn ang="0">
                <a:pos x="connsiteX1" y="connsiteY1"/>
              </a:cxn>
              <a:cxn ang="0">
                <a:pos x="connsiteX2" y="connsiteY2"/>
              </a:cxn>
              <a:cxn ang="0">
                <a:pos x="connsiteX3" y="connsiteY3"/>
              </a:cxn>
            </a:cxnLst>
            <a:rect l="l" t="t" r="r" b="b"/>
            <a:pathLst>
              <a:path w="1617" h="542856">
                <a:moveTo>
                  <a:pt x="0" y="0"/>
                </a:moveTo>
                <a:lnTo>
                  <a:pt x="1617" y="0"/>
                </a:lnTo>
                <a:lnTo>
                  <a:pt x="1617" y="542856"/>
                </a:lnTo>
                <a:lnTo>
                  <a:pt x="0" y="542856"/>
                </a:lnTo>
                <a:close/>
              </a:path>
            </a:pathLst>
          </a:custGeom>
          <a:noFill/>
          <a:ln w="4040" cap="flat">
            <a:solidFill>
              <a:srgbClr val="5F828F"/>
            </a:solidFill>
            <a:prstDash val="solid"/>
            <a:miter/>
          </a:ln>
        </p:spPr>
        <p:txBody>
          <a:bodyPr rtlCol="0" anchor="ctr"/>
          <a:lstStyle/>
          <a:p>
            <a:endParaRPr lang="en-GB" dirty="0"/>
          </a:p>
        </p:txBody>
      </p:sp>
      <p:sp>
        <p:nvSpPr>
          <p:cNvPr id="102" name="Freeform 101">
            <a:extLst>
              <a:ext uri="{FF2B5EF4-FFF2-40B4-BE49-F238E27FC236}">
                <a16:creationId xmlns:a16="http://schemas.microsoft.com/office/drawing/2014/main" id="{6FF0AF1D-780A-53D4-CB1C-9A09274FC841}"/>
              </a:ext>
            </a:extLst>
          </p:cNvPr>
          <p:cNvSpPr/>
          <p:nvPr/>
        </p:nvSpPr>
        <p:spPr>
          <a:xfrm>
            <a:off x="1075786" y="3067727"/>
            <a:ext cx="1617" cy="542856"/>
          </a:xfrm>
          <a:custGeom>
            <a:avLst/>
            <a:gdLst>
              <a:gd name="connsiteX0" fmla="*/ 0 w 1617"/>
              <a:gd name="connsiteY0" fmla="*/ 0 h 542856"/>
              <a:gd name="connsiteX1" fmla="*/ 1617 w 1617"/>
              <a:gd name="connsiteY1" fmla="*/ 0 h 542856"/>
              <a:gd name="connsiteX2" fmla="*/ 1617 w 1617"/>
              <a:gd name="connsiteY2" fmla="*/ 542856 h 542856"/>
              <a:gd name="connsiteX3" fmla="*/ 0 w 1617"/>
              <a:gd name="connsiteY3" fmla="*/ 542856 h 542856"/>
            </a:gdLst>
            <a:ahLst/>
            <a:cxnLst>
              <a:cxn ang="0">
                <a:pos x="connsiteX0" y="connsiteY0"/>
              </a:cxn>
              <a:cxn ang="0">
                <a:pos x="connsiteX1" y="connsiteY1"/>
              </a:cxn>
              <a:cxn ang="0">
                <a:pos x="connsiteX2" y="connsiteY2"/>
              </a:cxn>
              <a:cxn ang="0">
                <a:pos x="connsiteX3" y="connsiteY3"/>
              </a:cxn>
            </a:cxnLst>
            <a:rect l="l" t="t" r="r" b="b"/>
            <a:pathLst>
              <a:path w="1617" h="542856">
                <a:moveTo>
                  <a:pt x="0" y="0"/>
                </a:moveTo>
                <a:lnTo>
                  <a:pt x="1617" y="0"/>
                </a:lnTo>
                <a:lnTo>
                  <a:pt x="1617" y="542856"/>
                </a:lnTo>
                <a:lnTo>
                  <a:pt x="0" y="542856"/>
                </a:lnTo>
                <a:close/>
              </a:path>
            </a:pathLst>
          </a:custGeom>
          <a:solidFill>
            <a:srgbClr val="5F828F"/>
          </a:solidFill>
          <a:ln w="0" cap="flat">
            <a:noFill/>
            <a:prstDash val="solid"/>
            <a:miter/>
          </a:ln>
        </p:spPr>
        <p:txBody>
          <a:bodyPr rtlCol="0" anchor="ctr"/>
          <a:lstStyle/>
          <a:p>
            <a:endParaRPr lang="en-GB" dirty="0"/>
          </a:p>
        </p:txBody>
      </p:sp>
      <p:sp>
        <p:nvSpPr>
          <p:cNvPr id="103" name="Freeform 102">
            <a:extLst>
              <a:ext uri="{FF2B5EF4-FFF2-40B4-BE49-F238E27FC236}">
                <a16:creationId xmlns:a16="http://schemas.microsoft.com/office/drawing/2014/main" id="{0422857E-2871-9030-1634-66AE288D318F}"/>
              </a:ext>
            </a:extLst>
          </p:cNvPr>
          <p:cNvSpPr/>
          <p:nvPr/>
        </p:nvSpPr>
        <p:spPr>
          <a:xfrm>
            <a:off x="1075786" y="3067727"/>
            <a:ext cx="1617" cy="542856"/>
          </a:xfrm>
          <a:custGeom>
            <a:avLst/>
            <a:gdLst>
              <a:gd name="connsiteX0" fmla="*/ 0 w 1617"/>
              <a:gd name="connsiteY0" fmla="*/ 0 h 542856"/>
              <a:gd name="connsiteX1" fmla="*/ 1617 w 1617"/>
              <a:gd name="connsiteY1" fmla="*/ 0 h 542856"/>
              <a:gd name="connsiteX2" fmla="*/ 1617 w 1617"/>
              <a:gd name="connsiteY2" fmla="*/ 542856 h 542856"/>
              <a:gd name="connsiteX3" fmla="*/ 0 w 1617"/>
              <a:gd name="connsiteY3" fmla="*/ 542856 h 542856"/>
            </a:gdLst>
            <a:ahLst/>
            <a:cxnLst>
              <a:cxn ang="0">
                <a:pos x="connsiteX0" y="connsiteY0"/>
              </a:cxn>
              <a:cxn ang="0">
                <a:pos x="connsiteX1" y="connsiteY1"/>
              </a:cxn>
              <a:cxn ang="0">
                <a:pos x="connsiteX2" y="connsiteY2"/>
              </a:cxn>
              <a:cxn ang="0">
                <a:pos x="connsiteX3" y="connsiteY3"/>
              </a:cxn>
            </a:cxnLst>
            <a:rect l="l" t="t" r="r" b="b"/>
            <a:pathLst>
              <a:path w="1617" h="542856">
                <a:moveTo>
                  <a:pt x="0" y="0"/>
                </a:moveTo>
                <a:lnTo>
                  <a:pt x="1617" y="0"/>
                </a:lnTo>
                <a:lnTo>
                  <a:pt x="1617" y="542856"/>
                </a:lnTo>
                <a:lnTo>
                  <a:pt x="0" y="542856"/>
                </a:lnTo>
                <a:close/>
              </a:path>
            </a:pathLst>
          </a:custGeom>
          <a:noFill/>
          <a:ln w="4040" cap="flat">
            <a:solidFill>
              <a:srgbClr val="5F828F"/>
            </a:solidFill>
            <a:prstDash val="solid"/>
            <a:miter/>
          </a:ln>
        </p:spPr>
        <p:txBody>
          <a:bodyPr rtlCol="0" anchor="ctr"/>
          <a:lstStyle/>
          <a:p>
            <a:endParaRPr lang="en-GB" dirty="0"/>
          </a:p>
        </p:txBody>
      </p:sp>
      <p:sp>
        <p:nvSpPr>
          <p:cNvPr id="104" name="Freeform 103">
            <a:extLst>
              <a:ext uri="{FF2B5EF4-FFF2-40B4-BE49-F238E27FC236}">
                <a16:creationId xmlns:a16="http://schemas.microsoft.com/office/drawing/2014/main" id="{0F4DA884-A88E-08DA-0DDD-B9A256398596}"/>
              </a:ext>
            </a:extLst>
          </p:cNvPr>
          <p:cNvSpPr/>
          <p:nvPr/>
        </p:nvSpPr>
        <p:spPr>
          <a:xfrm>
            <a:off x="1078050" y="3073868"/>
            <a:ext cx="1617" cy="536714"/>
          </a:xfrm>
          <a:custGeom>
            <a:avLst/>
            <a:gdLst>
              <a:gd name="connsiteX0" fmla="*/ 0 w 1617"/>
              <a:gd name="connsiteY0" fmla="*/ 0 h 536714"/>
              <a:gd name="connsiteX1" fmla="*/ 1617 w 1617"/>
              <a:gd name="connsiteY1" fmla="*/ 0 h 536714"/>
              <a:gd name="connsiteX2" fmla="*/ 1617 w 1617"/>
              <a:gd name="connsiteY2" fmla="*/ 536715 h 536714"/>
              <a:gd name="connsiteX3" fmla="*/ 0 w 1617"/>
              <a:gd name="connsiteY3" fmla="*/ 536715 h 536714"/>
            </a:gdLst>
            <a:ahLst/>
            <a:cxnLst>
              <a:cxn ang="0">
                <a:pos x="connsiteX0" y="connsiteY0"/>
              </a:cxn>
              <a:cxn ang="0">
                <a:pos x="connsiteX1" y="connsiteY1"/>
              </a:cxn>
              <a:cxn ang="0">
                <a:pos x="connsiteX2" y="connsiteY2"/>
              </a:cxn>
              <a:cxn ang="0">
                <a:pos x="connsiteX3" y="connsiteY3"/>
              </a:cxn>
            </a:cxnLst>
            <a:rect l="l" t="t" r="r" b="b"/>
            <a:pathLst>
              <a:path w="1617" h="536714">
                <a:moveTo>
                  <a:pt x="0" y="0"/>
                </a:moveTo>
                <a:lnTo>
                  <a:pt x="1617" y="0"/>
                </a:lnTo>
                <a:lnTo>
                  <a:pt x="1617" y="536715"/>
                </a:lnTo>
                <a:lnTo>
                  <a:pt x="0" y="536715"/>
                </a:lnTo>
                <a:close/>
              </a:path>
            </a:pathLst>
          </a:custGeom>
          <a:solidFill>
            <a:srgbClr val="5F828F"/>
          </a:solidFill>
          <a:ln w="0" cap="flat">
            <a:noFill/>
            <a:prstDash val="solid"/>
            <a:miter/>
          </a:ln>
        </p:spPr>
        <p:txBody>
          <a:bodyPr rtlCol="0" anchor="ctr"/>
          <a:lstStyle/>
          <a:p>
            <a:endParaRPr lang="en-GB" dirty="0"/>
          </a:p>
        </p:txBody>
      </p:sp>
      <p:sp>
        <p:nvSpPr>
          <p:cNvPr id="105" name="Freeform 104">
            <a:extLst>
              <a:ext uri="{FF2B5EF4-FFF2-40B4-BE49-F238E27FC236}">
                <a16:creationId xmlns:a16="http://schemas.microsoft.com/office/drawing/2014/main" id="{A3B2CD02-765B-F113-EC85-408298BBECC9}"/>
              </a:ext>
            </a:extLst>
          </p:cNvPr>
          <p:cNvSpPr/>
          <p:nvPr/>
        </p:nvSpPr>
        <p:spPr>
          <a:xfrm>
            <a:off x="1078050" y="3073868"/>
            <a:ext cx="1617" cy="536714"/>
          </a:xfrm>
          <a:custGeom>
            <a:avLst/>
            <a:gdLst>
              <a:gd name="connsiteX0" fmla="*/ 0 w 1617"/>
              <a:gd name="connsiteY0" fmla="*/ 0 h 536714"/>
              <a:gd name="connsiteX1" fmla="*/ 1617 w 1617"/>
              <a:gd name="connsiteY1" fmla="*/ 0 h 536714"/>
              <a:gd name="connsiteX2" fmla="*/ 1617 w 1617"/>
              <a:gd name="connsiteY2" fmla="*/ 536715 h 536714"/>
              <a:gd name="connsiteX3" fmla="*/ 0 w 1617"/>
              <a:gd name="connsiteY3" fmla="*/ 536715 h 536714"/>
            </a:gdLst>
            <a:ahLst/>
            <a:cxnLst>
              <a:cxn ang="0">
                <a:pos x="connsiteX0" y="connsiteY0"/>
              </a:cxn>
              <a:cxn ang="0">
                <a:pos x="connsiteX1" y="connsiteY1"/>
              </a:cxn>
              <a:cxn ang="0">
                <a:pos x="connsiteX2" y="connsiteY2"/>
              </a:cxn>
              <a:cxn ang="0">
                <a:pos x="connsiteX3" y="connsiteY3"/>
              </a:cxn>
            </a:cxnLst>
            <a:rect l="l" t="t" r="r" b="b"/>
            <a:pathLst>
              <a:path w="1617" h="536714">
                <a:moveTo>
                  <a:pt x="0" y="0"/>
                </a:moveTo>
                <a:lnTo>
                  <a:pt x="1617" y="0"/>
                </a:lnTo>
                <a:lnTo>
                  <a:pt x="1617" y="536715"/>
                </a:lnTo>
                <a:lnTo>
                  <a:pt x="0" y="536715"/>
                </a:lnTo>
                <a:close/>
              </a:path>
            </a:pathLst>
          </a:custGeom>
          <a:noFill/>
          <a:ln w="4040" cap="flat">
            <a:solidFill>
              <a:srgbClr val="5F828F"/>
            </a:solidFill>
            <a:prstDash val="solid"/>
            <a:miter/>
          </a:ln>
        </p:spPr>
        <p:txBody>
          <a:bodyPr rtlCol="0" anchor="ctr"/>
          <a:lstStyle/>
          <a:p>
            <a:endParaRPr lang="en-GB" dirty="0"/>
          </a:p>
        </p:txBody>
      </p:sp>
      <p:sp>
        <p:nvSpPr>
          <p:cNvPr id="106" name="Freeform 105">
            <a:extLst>
              <a:ext uri="{FF2B5EF4-FFF2-40B4-BE49-F238E27FC236}">
                <a16:creationId xmlns:a16="http://schemas.microsoft.com/office/drawing/2014/main" id="{DF0BA980-BFB7-F710-3360-E61DAA768431}"/>
              </a:ext>
            </a:extLst>
          </p:cNvPr>
          <p:cNvSpPr/>
          <p:nvPr/>
        </p:nvSpPr>
        <p:spPr>
          <a:xfrm>
            <a:off x="1080314" y="3073868"/>
            <a:ext cx="1617" cy="536714"/>
          </a:xfrm>
          <a:custGeom>
            <a:avLst/>
            <a:gdLst>
              <a:gd name="connsiteX0" fmla="*/ 0 w 1617"/>
              <a:gd name="connsiteY0" fmla="*/ 0 h 536714"/>
              <a:gd name="connsiteX1" fmla="*/ 1617 w 1617"/>
              <a:gd name="connsiteY1" fmla="*/ 0 h 536714"/>
              <a:gd name="connsiteX2" fmla="*/ 1617 w 1617"/>
              <a:gd name="connsiteY2" fmla="*/ 536715 h 536714"/>
              <a:gd name="connsiteX3" fmla="*/ 0 w 1617"/>
              <a:gd name="connsiteY3" fmla="*/ 536715 h 536714"/>
            </a:gdLst>
            <a:ahLst/>
            <a:cxnLst>
              <a:cxn ang="0">
                <a:pos x="connsiteX0" y="connsiteY0"/>
              </a:cxn>
              <a:cxn ang="0">
                <a:pos x="connsiteX1" y="connsiteY1"/>
              </a:cxn>
              <a:cxn ang="0">
                <a:pos x="connsiteX2" y="connsiteY2"/>
              </a:cxn>
              <a:cxn ang="0">
                <a:pos x="connsiteX3" y="connsiteY3"/>
              </a:cxn>
            </a:cxnLst>
            <a:rect l="l" t="t" r="r" b="b"/>
            <a:pathLst>
              <a:path w="1617" h="536714">
                <a:moveTo>
                  <a:pt x="0" y="0"/>
                </a:moveTo>
                <a:lnTo>
                  <a:pt x="1617" y="0"/>
                </a:lnTo>
                <a:lnTo>
                  <a:pt x="1617" y="536715"/>
                </a:lnTo>
                <a:lnTo>
                  <a:pt x="0" y="536715"/>
                </a:lnTo>
                <a:close/>
              </a:path>
            </a:pathLst>
          </a:custGeom>
          <a:solidFill>
            <a:srgbClr val="5F828F"/>
          </a:solidFill>
          <a:ln w="0" cap="flat">
            <a:noFill/>
            <a:prstDash val="solid"/>
            <a:miter/>
          </a:ln>
        </p:spPr>
        <p:txBody>
          <a:bodyPr rtlCol="0" anchor="ctr"/>
          <a:lstStyle/>
          <a:p>
            <a:endParaRPr lang="en-GB" dirty="0"/>
          </a:p>
        </p:txBody>
      </p:sp>
      <p:sp>
        <p:nvSpPr>
          <p:cNvPr id="107" name="Freeform 106">
            <a:extLst>
              <a:ext uri="{FF2B5EF4-FFF2-40B4-BE49-F238E27FC236}">
                <a16:creationId xmlns:a16="http://schemas.microsoft.com/office/drawing/2014/main" id="{ECE37904-5193-AE9D-E69A-7389CC9E8DF6}"/>
              </a:ext>
            </a:extLst>
          </p:cNvPr>
          <p:cNvSpPr/>
          <p:nvPr/>
        </p:nvSpPr>
        <p:spPr>
          <a:xfrm>
            <a:off x="1080314" y="3073868"/>
            <a:ext cx="1617" cy="536714"/>
          </a:xfrm>
          <a:custGeom>
            <a:avLst/>
            <a:gdLst>
              <a:gd name="connsiteX0" fmla="*/ 0 w 1617"/>
              <a:gd name="connsiteY0" fmla="*/ 0 h 536714"/>
              <a:gd name="connsiteX1" fmla="*/ 1617 w 1617"/>
              <a:gd name="connsiteY1" fmla="*/ 0 h 536714"/>
              <a:gd name="connsiteX2" fmla="*/ 1617 w 1617"/>
              <a:gd name="connsiteY2" fmla="*/ 536715 h 536714"/>
              <a:gd name="connsiteX3" fmla="*/ 0 w 1617"/>
              <a:gd name="connsiteY3" fmla="*/ 536715 h 536714"/>
            </a:gdLst>
            <a:ahLst/>
            <a:cxnLst>
              <a:cxn ang="0">
                <a:pos x="connsiteX0" y="connsiteY0"/>
              </a:cxn>
              <a:cxn ang="0">
                <a:pos x="connsiteX1" y="connsiteY1"/>
              </a:cxn>
              <a:cxn ang="0">
                <a:pos x="connsiteX2" y="connsiteY2"/>
              </a:cxn>
              <a:cxn ang="0">
                <a:pos x="connsiteX3" y="connsiteY3"/>
              </a:cxn>
            </a:cxnLst>
            <a:rect l="l" t="t" r="r" b="b"/>
            <a:pathLst>
              <a:path w="1617" h="536714">
                <a:moveTo>
                  <a:pt x="0" y="0"/>
                </a:moveTo>
                <a:lnTo>
                  <a:pt x="1617" y="0"/>
                </a:lnTo>
                <a:lnTo>
                  <a:pt x="1617" y="536715"/>
                </a:lnTo>
                <a:lnTo>
                  <a:pt x="0" y="536715"/>
                </a:lnTo>
                <a:close/>
              </a:path>
            </a:pathLst>
          </a:custGeom>
          <a:noFill/>
          <a:ln w="4040" cap="flat">
            <a:solidFill>
              <a:srgbClr val="5F828F"/>
            </a:solidFill>
            <a:prstDash val="solid"/>
            <a:miter/>
          </a:ln>
        </p:spPr>
        <p:txBody>
          <a:bodyPr rtlCol="0" anchor="ctr"/>
          <a:lstStyle/>
          <a:p>
            <a:endParaRPr lang="en-GB" dirty="0"/>
          </a:p>
        </p:txBody>
      </p:sp>
      <p:sp>
        <p:nvSpPr>
          <p:cNvPr id="108" name="Freeform 107">
            <a:extLst>
              <a:ext uri="{FF2B5EF4-FFF2-40B4-BE49-F238E27FC236}">
                <a16:creationId xmlns:a16="http://schemas.microsoft.com/office/drawing/2014/main" id="{BD26063F-DEEC-0858-FD81-48FB8BD88440}"/>
              </a:ext>
            </a:extLst>
          </p:cNvPr>
          <p:cNvSpPr/>
          <p:nvPr/>
        </p:nvSpPr>
        <p:spPr>
          <a:xfrm>
            <a:off x="1082659" y="3084211"/>
            <a:ext cx="1617" cy="526452"/>
          </a:xfrm>
          <a:custGeom>
            <a:avLst/>
            <a:gdLst>
              <a:gd name="connsiteX0" fmla="*/ 0 w 1617"/>
              <a:gd name="connsiteY0" fmla="*/ 0 h 526452"/>
              <a:gd name="connsiteX1" fmla="*/ 1617 w 1617"/>
              <a:gd name="connsiteY1" fmla="*/ 0 h 526452"/>
              <a:gd name="connsiteX2" fmla="*/ 1617 w 1617"/>
              <a:gd name="connsiteY2" fmla="*/ 526452 h 526452"/>
              <a:gd name="connsiteX3" fmla="*/ 0 w 1617"/>
              <a:gd name="connsiteY3" fmla="*/ 526452 h 526452"/>
            </a:gdLst>
            <a:ahLst/>
            <a:cxnLst>
              <a:cxn ang="0">
                <a:pos x="connsiteX0" y="connsiteY0"/>
              </a:cxn>
              <a:cxn ang="0">
                <a:pos x="connsiteX1" y="connsiteY1"/>
              </a:cxn>
              <a:cxn ang="0">
                <a:pos x="connsiteX2" y="connsiteY2"/>
              </a:cxn>
              <a:cxn ang="0">
                <a:pos x="connsiteX3" y="connsiteY3"/>
              </a:cxn>
            </a:cxnLst>
            <a:rect l="l" t="t" r="r" b="b"/>
            <a:pathLst>
              <a:path w="1617" h="526452">
                <a:moveTo>
                  <a:pt x="0" y="0"/>
                </a:moveTo>
                <a:lnTo>
                  <a:pt x="1617" y="0"/>
                </a:lnTo>
                <a:lnTo>
                  <a:pt x="1617" y="526452"/>
                </a:lnTo>
                <a:lnTo>
                  <a:pt x="0" y="526452"/>
                </a:lnTo>
                <a:close/>
              </a:path>
            </a:pathLst>
          </a:custGeom>
          <a:solidFill>
            <a:srgbClr val="5F828F"/>
          </a:solidFill>
          <a:ln w="0" cap="flat">
            <a:noFill/>
            <a:prstDash val="solid"/>
            <a:miter/>
          </a:ln>
        </p:spPr>
        <p:txBody>
          <a:bodyPr rtlCol="0" anchor="ctr"/>
          <a:lstStyle/>
          <a:p>
            <a:endParaRPr lang="en-GB" dirty="0"/>
          </a:p>
        </p:txBody>
      </p:sp>
      <p:sp>
        <p:nvSpPr>
          <p:cNvPr id="109" name="Freeform 108">
            <a:extLst>
              <a:ext uri="{FF2B5EF4-FFF2-40B4-BE49-F238E27FC236}">
                <a16:creationId xmlns:a16="http://schemas.microsoft.com/office/drawing/2014/main" id="{166D5EB3-98C1-5990-0E07-4A6E21AB229D}"/>
              </a:ext>
            </a:extLst>
          </p:cNvPr>
          <p:cNvSpPr/>
          <p:nvPr/>
        </p:nvSpPr>
        <p:spPr>
          <a:xfrm>
            <a:off x="1082659" y="3084211"/>
            <a:ext cx="1617" cy="526452"/>
          </a:xfrm>
          <a:custGeom>
            <a:avLst/>
            <a:gdLst>
              <a:gd name="connsiteX0" fmla="*/ 0 w 1617"/>
              <a:gd name="connsiteY0" fmla="*/ 0 h 526452"/>
              <a:gd name="connsiteX1" fmla="*/ 1617 w 1617"/>
              <a:gd name="connsiteY1" fmla="*/ 0 h 526452"/>
              <a:gd name="connsiteX2" fmla="*/ 1617 w 1617"/>
              <a:gd name="connsiteY2" fmla="*/ 526452 h 526452"/>
              <a:gd name="connsiteX3" fmla="*/ 0 w 1617"/>
              <a:gd name="connsiteY3" fmla="*/ 526452 h 526452"/>
            </a:gdLst>
            <a:ahLst/>
            <a:cxnLst>
              <a:cxn ang="0">
                <a:pos x="connsiteX0" y="connsiteY0"/>
              </a:cxn>
              <a:cxn ang="0">
                <a:pos x="connsiteX1" y="connsiteY1"/>
              </a:cxn>
              <a:cxn ang="0">
                <a:pos x="connsiteX2" y="connsiteY2"/>
              </a:cxn>
              <a:cxn ang="0">
                <a:pos x="connsiteX3" y="connsiteY3"/>
              </a:cxn>
            </a:cxnLst>
            <a:rect l="l" t="t" r="r" b="b"/>
            <a:pathLst>
              <a:path w="1617" h="526452">
                <a:moveTo>
                  <a:pt x="0" y="0"/>
                </a:moveTo>
                <a:lnTo>
                  <a:pt x="1617" y="0"/>
                </a:lnTo>
                <a:lnTo>
                  <a:pt x="1617" y="526452"/>
                </a:lnTo>
                <a:lnTo>
                  <a:pt x="0" y="526452"/>
                </a:lnTo>
                <a:close/>
              </a:path>
            </a:pathLst>
          </a:custGeom>
          <a:noFill/>
          <a:ln w="4040" cap="flat">
            <a:solidFill>
              <a:srgbClr val="5F828F"/>
            </a:solidFill>
            <a:prstDash val="solid"/>
            <a:miter/>
          </a:ln>
        </p:spPr>
        <p:txBody>
          <a:bodyPr rtlCol="0" anchor="ctr"/>
          <a:lstStyle/>
          <a:p>
            <a:endParaRPr lang="en-GB" dirty="0"/>
          </a:p>
        </p:txBody>
      </p:sp>
      <p:sp>
        <p:nvSpPr>
          <p:cNvPr id="110" name="Freeform 109">
            <a:extLst>
              <a:ext uri="{FF2B5EF4-FFF2-40B4-BE49-F238E27FC236}">
                <a16:creationId xmlns:a16="http://schemas.microsoft.com/office/drawing/2014/main" id="{FA1DE162-B441-0DE4-8BA4-669D62596503}"/>
              </a:ext>
            </a:extLst>
          </p:cNvPr>
          <p:cNvSpPr/>
          <p:nvPr/>
        </p:nvSpPr>
        <p:spPr>
          <a:xfrm>
            <a:off x="1084923" y="3122675"/>
            <a:ext cx="1617" cy="487907"/>
          </a:xfrm>
          <a:custGeom>
            <a:avLst/>
            <a:gdLst>
              <a:gd name="connsiteX0" fmla="*/ 0 w 1617"/>
              <a:gd name="connsiteY0" fmla="*/ 0 h 487907"/>
              <a:gd name="connsiteX1" fmla="*/ 1617 w 1617"/>
              <a:gd name="connsiteY1" fmla="*/ 0 h 487907"/>
              <a:gd name="connsiteX2" fmla="*/ 1617 w 1617"/>
              <a:gd name="connsiteY2" fmla="*/ 487908 h 487907"/>
              <a:gd name="connsiteX3" fmla="*/ 0 w 1617"/>
              <a:gd name="connsiteY3" fmla="*/ 487908 h 487907"/>
            </a:gdLst>
            <a:ahLst/>
            <a:cxnLst>
              <a:cxn ang="0">
                <a:pos x="connsiteX0" y="connsiteY0"/>
              </a:cxn>
              <a:cxn ang="0">
                <a:pos x="connsiteX1" y="connsiteY1"/>
              </a:cxn>
              <a:cxn ang="0">
                <a:pos x="connsiteX2" y="connsiteY2"/>
              </a:cxn>
              <a:cxn ang="0">
                <a:pos x="connsiteX3" y="connsiteY3"/>
              </a:cxn>
            </a:cxnLst>
            <a:rect l="l" t="t" r="r" b="b"/>
            <a:pathLst>
              <a:path w="1617" h="487907">
                <a:moveTo>
                  <a:pt x="0" y="0"/>
                </a:moveTo>
                <a:lnTo>
                  <a:pt x="1617" y="0"/>
                </a:lnTo>
                <a:lnTo>
                  <a:pt x="1617" y="487908"/>
                </a:lnTo>
                <a:lnTo>
                  <a:pt x="0" y="487908"/>
                </a:lnTo>
                <a:close/>
              </a:path>
            </a:pathLst>
          </a:custGeom>
          <a:solidFill>
            <a:srgbClr val="5F828F"/>
          </a:solidFill>
          <a:ln w="0" cap="flat">
            <a:noFill/>
            <a:prstDash val="solid"/>
            <a:miter/>
          </a:ln>
        </p:spPr>
        <p:txBody>
          <a:bodyPr rtlCol="0" anchor="ctr"/>
          <a:lstStyle/>
          <a:p>
            <a:endParaRPr lang="en-GB" dirty="0"/>
          </a:p>
        </p:txBody>
      </p:sp>
      <p:sp>
        <p:nvSpPr>
          <p:cNvPr id="111" name="Freeform 110">
            <a:extLst>
              <a:ext uri="{FF2B5EF4-FFF2-40B4-BE49-F238E27FC236}">
                <a16:creationId xmlns:a16="http://schemas.microsoft.com/office/drawing/2014/main" id="{A4500D14-3409-DBA0-7476-29CB35D1B3FB}"/>
              </a:ext>
            </a:extLst>
          </p:cNvPr>
          <p:cNvSpPr/>
          <p:nvPr/>
        </p:nvSpPr>
        <p:spPr>
          <a:xfrm>
            <a:off x="1084923" y="3122675"/>
            <a:ext cx="1617" cy="487907"/>
          </a:xfrm>
          <a:custGeom>
            <a:avLst/>
            <a:gdLst>
              <a:gd name="connsiteX0" fmla="*/ 0 w 1617"/>
              <a:gd name="connsiteY0" fmla="*/ 0 h 487907"/>
              <a:gd name="connsiteX1" fmla="*/ 1617 w 1617"/>
              <a:gd name="connsiteY1" fmla="*/ 0 h 487907"/>
              <a:gd name="connsiteX2" fmla="*/ 1617 w 1617"/>
              <a:gd name="connsiteY2" fmla="*/ 487908 h 487907"/>
              <a:gd name="connsiteX3" fmla="*/ 0 w 1617"/>
              <a:gd name="connsiteY3" fmla="*/ 487908 h 487907"/>
            </a:gdLst>
            <a:ahLst/>
            <a:cxnLst>
              <a:cxn ang="0">
                <a:pos x="connsiteX0" y="connsiteY0"/>
              </a:cxn>
              <a:cxn ang="0">
                <a:pos x="connsiteX1" y="connsiteY1"/>
              </a:cxn>
              <a:cxn ang="0">
                <a:pos x="connsiteX2" y="connsiteY2"/>
              </a:cxn>
              <a:cxn ang="0">
                <a:pos x="connsiteX3" y="connsiteY3"/>
              </a:cxn>
            </a:cxnLst>
            <a:rect l="l" t="t" r="r" b="b"/>
            <a:pathLst>
              <a:path w="1617" h="487907">
                <a:moveTo>
                  <a:pt x="0" y="0"/>
                </a:moveTo>
                <a:lnTo>
                  <a:pt x="1617" y="0"/>
                </a:lnTo>
                <a:lnTo>
                  <a:pt x="1617" y="487908"/>
                </a:lnTo>
                <a:lnTo>
                  <a:pt x="0" y="487908"/>
                </a:lnTo>
                <a:close/>
              </a:path>
            </a:pathLst>
          </a:custGeom>
          <a:noFill/>
          <a:ln w="4040" cap="flat">
            <a:solidFill>
              <a:srgbClr val="5F828F"/>
            </a:solidFill>
            <a:prstDash val="solid"/>
            <a:miter/>
          </a:ln>
        </p:spPr>
        <p:txBody>
          <a:bodyPr rtlCol="0" anchor="ctr"/>
          <a:lstStyle/>
          <a:p>
            <a:endParaRPr lang="en-GB" dirty="0"/>
          </a:p>
        </p:txBody>
      </p:sp>
      <p:sp>
        <p:nvSpPr>
          <p:cNvPr id="112" name="Freeform 111">
            <a:extLst>
              <a:ext uri="{FF2B5EF4-FFF2-40B4-BE49-F238E27FC236}">
                <a16:creationId xmlns:a16="http://schemas.microsoft.com/office/drawing/2014/main" id="{EB713189-D93A-9BE1-9944-DFB4D78A4B47}"/>
              </a:ext>
            </a:extLst>
          </p:cNvPr>
          <p:cNvSpPr/>
          <p:nvPr/>
        </p:nvSpPr>
        <p:spPr>
          <a:xfrm>
            <a:off x="1087187" y="3123887"/>
            <a:ext cx="1617" cy="486695"/>
          </a:xfrm>
          <a:custGeom>
            <a:avLst/>
            <a:gdLst>
              <a:gd name="connsiteX0" fmla="*/ 0 w 1617"/>
              <a:gd name="connsiteY0" fmla="*/ 0 h 486695"/>
              <a:gd name="connsiteX1" fmla="*/ 1617 w 1617"/>
              <a:gd name="connsiteY1" fmla="*/ 0 h 486695"/>
              <a:gd name="connsiteX2" fmla="*/ 1617 w 1617"/>
              <a:gd name="connsiteY2" fmla="*/ 486696 h 486695"/>
              <a:gd name="connsiteX3" fmla="*/ 0 w 1617"/>
              <a:gd name="connsiteY3" fmla="*/ 486696 h 486695"/>
            </a:gdLst>
            <a:ahLst/>
            <a:cxnLst>
              <a:cxn ang="0">
                <a:pos x="connsiteX0" y="connsiteY0"/>
              </a:cxn>
              <a:cxn ang="0">
                <a:pos x="connsiteX1" y="connsiteY1"/>
              </a:cxn>
              <a:cxn ang="0">
                <a:pos x="connsiteX2" y="connsiteY2"/>
              </a:cxn>
              <a:cxn ang="0">
                <a:pos x="connsiteX3" y="connsiteY3"/>
              </a:cxn>
            </a:cxnLst>
            <a:rect l="l" t="t" r="r" b="b"/>
            <a:pathLst>
              <a:path w="1617" h="486695">
                <a:moveTo>
                  <a:pt x="0" y="0"/>
                </a:moveTo>
                <a:lnTo>
                  <a:pt x="1617" y="0"/>
                </a:lnTo>
                <a:lnTo>
                  <a:pt x="1617" y="486696"/>
                </a:lnTo>
                <a:lnTo>
                  <a:pt x="0" y="486696"/>
                </a:lnTo>
                <a:close/>
              </a:path>
            </a:pathLst>
          </a:custGeom>
          <a:solidFill>
            <a:srgbClr val="5F828F"/>
          </a:solidFill>
          <a:ln w="0" cap="flat">
            <a:noFill/>
            <a:prstDash val="solid"/>
            <a:miter/>
          </a:ln>
        </p:spPr>
        <p:txBody>
          <a:bodyPr rtlCol="0" anchor="ctr"/>
          <a:lstStyle/>
          <a:p>
            <a:endParaRPr lang="en-GB" dirty="0"/>
          </a:p>
        </p:txBody>
      </p:sp>
      <p:sp>
        <p:nvSpPr>
          <p:cNvPr id="113" name="Freeform 112">
            <a:extLst>
              <a:ext uri="{FF2B5EF4-FFF2-40B4-BE49-F238E27FC236}">
                <a16:creationId xmlns:a16="http://schemas.microsoft.com/office/drawing/2014/main" id="{77A7C4CC-E659-F741-84B6-AF576811AB11}"/>
              </a:ext>
            </a:extLst>
          </p:cNvPr>
          <p:cNvSpPr/>
          <p:nvPr/>
        </p:nvSpPr>
        <p:spPr>
          <a:xfrm>
            <a:off x="1087187" y="3123887"/>
            <a:ext cx="1617" cy="486695"/>
          </a:xfrm>
          <a:custGeom>
            <a:avLst/>
            <a:gdLst>
              <a:gd name="connsiteX0" fmla="*/ 0 w 1617"/>
              <a:gd name="connsiteY0" fmla="*/ 0 h 486695"/>
              <a:gd name="connsiteX1" fmla="*/ 1617 w 1617"/>
              <a:gd name="connsiteY1" fmla="*/ 0 h 486695"/>
              <a:gd name="connsiteX2" fmla="*/ 1617 w 1617"/>
              <a:gd name="connsiteY2" fmla="*/ 486696 h 486695"/>
              <a:gd name="connsiteX3" fmla="*/ 0 w 1617"/>
              <a:gd name="connsiteY3" fmla="*/ 486696 h 486695"/>
            </a:gdLst>
            <a:ahLst/>
            <a:cxnLst>
              <a:cxn ang="0">
                <a:pos x="connsiteX0" y="connsiteY0"/>
              </a:cxn>
              <a:cxn ang="0">
                <a:pos x="connsiteX1" y="connsiteY1"/>
              </a:cxn>
              <a:cxn ang="0">
                <a:pos x="connsiteX2" y="connsiteY2"/>
              </a:cxn>
              <a:cxn ang="0">
                <a:pos x="connsiteX3" y="connsiteY3"/>
              </a:cxn>
            </a:cxnLst>
            <a:rect l="l" t="t" r="r" b="b"/>
            <a:pathLst>
              <a:path w="1617" h="486695">
                <a:moveTo>
                  <a:pt x="0" y="0"/>
                </a:moveTo>
                <a:lnTo>
                  <a:pt x="1617" y="0"/>
                </a:lnTo>
                <a:lnTo>
                  <a:pt x="1617" y="486696"/>
                </a:lnTo>
                <a:lnTo>
                  <a:pt x="0" y="486696"/>
                </a:lnTo>
                <a:close/>
              </a:path>
            </a:pathLst>
          </a:custGeom>
          <a:noFill/>
          <a:ln w="4040" cap="flat">
            <a:solidFill>
              <a:srgbClr val="5F828F"/>
            </a:solidFill>
            <a:prstDash val="solid"/>
            <a:miter/>
          </a:ln>
        </p:spPr>
        <p:txBody>
          <a:bodyPr rtlCol="0" anchor="ctr"/>
          <a:lstStyle/>
          <a:p>
            <a:endParaRPr lang="en-GB" dirty="0"/>
          </a:p>
        </p:txBody>
      </p:sp>
      <p:sp>
        <p:nvSpPr>
          <p:cNvPr id="114" name="Freeform 113">
            <a:extLst>
              <a:ext uri="{FF2B5EF4-FFF2-40B4-BE49-F238E27FC236}">
                <a16:creationId xmlns:a16="http://schemas.microsoft.com/office/drawing/2014/main" id="{B2E3A526-AEB2-0843-28BD-BB0613E4526A}"/>
              </a:ext>
            </a:extLst>
          </p:cNvPr>
          <p:cNvSpPr/>
          <p:nvPr/>
        </p:nvSpPr>
        <p:spPr>
          <a:xfrm>
            <a:off x="1089451" y="3161381"/>
            <a:ext cx="1617" cy="449282"/>
          </a:xfrm>
          <a:custGeom>
            <a:avLst/>
            <a:gdLst>
              <a:gd name="connsiteX0" fmla="*/ 0 w 1617"/>
              <a:gd name="connsiteY0" fmla="*/ 0 h 449282"/>
              <a:gd name="connsiteX1" fmla="*/ 1617 w 1617"/>
              <a:gd name="connsiteY1" fmla="*/ 0 h 449282"/>
              <a:gd name="connsiteX2" fmla="*/ 1617 w 1617"/>
              <a:gd name="connsiteY2" fmla="*/ 449283 h 449282"/>
              <a:gd name="connsiteX3" fmla="*/ 0 w 1617"/>
              <a:gd name="connsiteY3" fmla="*/ 449283 h 449282"/>
            </a:gdLst>
            <a:ahLst/>
            <a:cxnLst>
              <a:cxn ang="0">
                <a:pos x="connsiteX0" y="connsiteY0"/>
              </a:cxn>
              <a:cxn ang="0">
                <a:pos x="connsiteX1" y="connsiteY1"/>
              </a:cxn>
              <a:cxn ang="0">
                <a:pos x="connsiteX2" y="connsiteY2"/>
              </a:cxn>
              <a:cxn ang="0">
                <a:pos x="connsiteX3" y="connsiteY3"/>
              </a:cxn>
            </a:cxnLst>
            <a:rect l="l" t="t" r="r" b="b"/>
            <a:pathLst>
              <a:path w="1617" h="449282">
                <a:moveTo>
                  <a:pt x="0" y="0"/>
                </a:moveTo>
                <a:lnTo>
                  <a:pt x="1617" y="0"/>
                </a:lnTo>
                <a:lnTo>
                  <a:pt x="1617" y="449283"/>
                </a:lnTo>
                <a:lnTo>
                  <a:pt x="0" y="449283"/>
                </a:lnTo>
                <a:close/>
              </a:path>
            </a:pathLst>
          </a:custGeom>
          <a:solidFill>
            <a:srgbClr val="5F828F"/>
          </a:solidFill>
          <a:ln w="0" cap="flat">
            <a:noFill/>
            <a:prstDash val="solid"/>
            <a:miter/>
          </a:ln>
        </p:spPr>
        <p:txBody>
          <a:bodyPr rtlCol="0" anchor="ctr"/>
          <a:lstStyle/>
          <a:p>
            <a:endParaRPr lang="en-GB" dirty="0"/>
          </a:p>
        </p:txBody>
      </p:sp>
      <p:sp>
        <p:nvSpPr>
          <p:cNvPr id="115" name="Freeform 114">
            <a:extLst>
              <a:ext uri="{FF2B5EF4-FFF2-40B4-BE49-F238E27FC236}">
                <a16:creationId xmlns:a16="http://schemas.microsoft.com/office/drawing/2014/main" id="{F2D5FAB0-D35E-B530-469F-3C2B18EC2E17}"/>
              </a:ext>
            </a:extLst>
          </p:cNvPr>
          <p:cNvSpPr/>
          <p:nvPr/>
        </p:nvSpPr>
        <p:spPr>
          <a:xfrm>
            <a:off x="1089451" y="3161381"/>
            <a:ext cx="1617" cy="449282"/>
          </a:xfrm>
          <a:custGeom>
            <a:avLst/>
            <a:gdLst>
              <a:gd name="connsiteX0" fmla="*/ 0 w 1617"/>
              <a:gd name="connsiteY0" fmla="*/ 0 h 449282"/>
              <a:gd name="connsiteX1" fmla="*/ 1617 w 1617"/>
              <a:gd name="connsiteY1" fmla="*/ 0 h 449282"/>
              <a:gd name="connsiteX2" fmla="*/ 1617 w 1617"/>
              <a:gd name="connsiteY2" fmla="*/ 449283 h 449282"/>
              <a:gd name="connsiteX3" fmla="*/ 0 w 1617"/>
              <a:gd name="connsiteY3" fmla="*/ 449283 h 449282"/>
            </a:gdLst>
            <a:ahLst/>
            <a:cxnLst>
              <a:cxn ang="0">
                <a:pos x="connsiteX0" y="connsiteY0"/>
              </a:cxn>
              <a:cxn ang="0">
                <a:pos x="connsiteX1" y="connsiteY1"/>
              </a:cxn>
              <a:cxn ang="0">
                <a:pos x="connsiteX2" y="connsiteY2"/>
              </a:cxn>
              <a:cxn ang="0">
                <a:pos x="connsiteX3" y="connsiteY3"/>
              </a:cxn>
            </a:cxnLst>
            <a:rect l="l" t="t" r="r" b="b"/>
            <a:pathLst>
              <a:path w="1617" h="449282">
                <a:moveTo>
                  <a:pt x="0" y="0"/>
                </a:moveTo>
                <a:lnTo>
                  <a:pt x="1617" y="0"/>
                </a:lnTo>
                <a:lnTo>
                  <a:pt x="1617" y="449283"/>
                </a:lnTo>
                <a:lnTo>
                  <a:pt x="0" y="449283"/>
                </a:lnTo>
                <a:close/>
              </a:path>
            </a:pathLst>
          </a:custGeom>
          <a:noFill/>
          <a:ln w="4040" cap="flat">
            <a:solidFill>
              <a:srgbClr val="5F828F"/>
            </a:solidFill>
            <a:prstDash val="solid"/>
            <a:miter/>
          </a:ln>
        </p:spPr>
        <p:txBody>
          <a:bodyPr rtlCol="0" anchor="ctr"/>
          <a:lstStyle/>
          <a:p>
            <a:endParaRPr lang="en-GB" dirty="0"/>
          </a:p>
        </p:txBody>
      </p:sp>
      <p:sp>
        <p:nvSpPr>
          <p:cNvPr id="116" name="Freeform 115">
            <a:extLst>
              <a:ext uri="{FF2B5EF4-FFF2-40B4-BE49-F238E27FC236}">
                <a16:creationId xmlns:a16="http://schemas.microsoft.com/office/drawing/2014/main" id="{CC52F851-B88E-AD34-508B-E7E43AC3BFD1}"/>
              </a:ext>
            </a:extLst>
          </p:cNvPr>
          <p:cNvSpPr/>
          <p:nvPr/>
        </p:nvSpPr>
        <p:spPr>
          <a:xfrm>
            <a:off x="1091715" y="3180047"/>
            <a:ext cx="1617" cy="430535"/>
          </a:xfrm>
          <a:custGeom>
            <a:avLst/>
            <a:gdLst>
              <a:gd name="connsiteX0" fmla="*/ 0 w 1617"/>
              <a:gd name="connsiteY0" fmla="*/ 0 h 430535"/>
              <a:gd name="connsiteX1" fmla="*/ 1617 w 1617"/>
              <a:gd name="connsiteY1" fmla="*/ 0 h 430535"/>
              <a:gd name="connsiteX2" fmla="*/ 1617 w 1617"/>
              <a:gd name="connsiteY2" fmla="*/ 430535 h 430535"/>
              <a:gd name="connsiteX3" fmla="*/ 0 w 1617"/>
              <a:gd name="connsiteY3" fmla="*/ 430535 h 430535"/>
            </a:gdLst>
            <a:ahLst/>
            <a:cxnLst>
              <a:cxn ang="0">
                <a:pos x="connsiteX0" y="connsiteY0"/>
              </a:cxn>
              <a:cxn ang="0">
                <a:pos x="connsiteX1" y="connsiteY1"/>
              </a:cxn>
              <a:cxn ang="0">
                <a:pos x="connsiteX2" y="connsiteY2"/>
              </a:cxn>
              <a:cxn ang="0">
                <a:pos x="connsiteX3" y="connsiteY3"/>
              </a:cxn>
            </a:cxnLst>
            <a:rect l="l" t="t" r="r" b="b"/>
            <a:pathLst>
              <a:path w="1617" h="430535">
                <a:moveTo>
                  <a:pt x="0" y="0"/>
                </a:moveTo>
                <a:lnTo>
                  <a:pt x="1617" y="0"/>
                </a:lnTo>
                <a:lnTo>
                  <a:pt x="1617" y="430535"/>
                </a:lnTo>
                <a:lnTo>
                  <a:pt x="0" y="430535"/>
                </a:lnTo>
                <a:close/>
              </a:path>
            </a:pathLst>
          </a:custGeom>
          <a:solidFill>
            <a:srgbClr val="5F828F"/>
          </a:solidFill>
          <a:ln w="0" cap="flat">
            <a:noFill/>
            <a:prstDash val="solid"/>
            <a:miter/>
          </a:ln>
        </p:spPr>
        <p:txBody>
          <a:bodyPr rtlCol="0" anchor="ctr"/>
          <a:lstStyle/>
          <a:p>
            <a:endParaRPr lang="en-GB" dirty="0"/>
          </a:p>
        </p:txBody>
      </p:sp>
      <p:sp>
        <p:nvSpPr>
          <p:cNvPr id="117" name="Freeform 116">
            <a:extLst>
              <a:ext uri="{FF2B5EF4-FFF2-40B4-BE49-F238E27FC236}">
                <a16:creationId xmlns:a16="http://schemas.microsoft.com/office/drawing/2014/main" id="{8BBF506E-9C43-D4EC-399F-9A1802A25230}"/>
              </a:ext>
            </a:extLst>
          </p:cNvPr>
          <p:cNvSpPr/>
          <p:nvPr/>
        </p:nvSpPr>
        <p:spPr>
          <a:xfrm>
            <a:off x="1091715" y="3180047"/>
            <a:ext cx="1617" cy="430535"/>
          </a:xfrm>
          <a:custGeom>
            <a:avLst/>
            <a:gdLst>
              <a:gd name="connsiteX0" fmla="*/ 0 w 1617"/>
              <a:gd name="connsiteY0" fmla="*/ 0 h 430535"/>
              <a:gd name="connsiteX1" fmla="*/ 1617 w 1617"/>
              <a:gd name="connsiteY1" fmla="*/ 0 h 430535"/>
              <a:gd name="connsiteX2" fmla="*/ 1617 w 1617"/>
              <a:gd name="connsiteY2" fmla="*/ 430535 h 430535"/>
              <a:gd name="connsiteX3" fmla="*/ 0 w 1617"/>
              <a:gd name="connsiteY3" fmla="*/ 430535 h 430535"/>
            </a:gdLst>
            <a:ahLst/>
            <a:cxnLst>
              <a:cxn ang="0">
                <a:pos x="connsiteX0" y="connsiteY0"/>
              </a:cxn>
              <a:cxn ang="0">
                <a:pos x="connsiteX1" y="connsiteY1"/>
              </a:cxn>
              <a:cxn ang="0">
                <a:pos x="connsiteX2" y="connsiteY2"/>
              </a:cxn>
              <a:cxn ang="0">
                <a:pos x="connsiteX3" y="connsiteY3"/>
              </a:cxn>
            </a:cxnLst>
            <a:rect l="l" t="t" r="r" b="b"/>
            <a:pathLst>
              <a:path w="1617" h="430535">
                <a:moveTo>
                  <a:pt x="0" y="0"/>
                </a:moveTo>
                <a:lnTo>
                  <a:pt x="1617" y="0"/>
                </a:lnTo>
                <a:lnTo>
                  <a:pt x="1617" y="430535"/>
                </a:lnTo>
                <a:lnTo>
                  <a:pt x="0" y="430535"/>
                </a:lnTo>
                <a:close/>
              </a:path>
            </a:pathLst>
          </a:custGeom>
          <a:noFill/>
          <a:ln w="4040" cap="flat">
            <a:solidFill>
              <a:srgbClr val="5F828F"/>
            </a:solidFill>
            <a:prstDash val="solid"/>
            <a:miter/>
          </a:ln>
        </p:spPr>
        <p:txBody>
          <a:bodyPr rtlCol="0" anchor="ctr"/>
          <a:lstStyle/>
          <a:p>
            <a:endParaRPr lang="en-GB" dirty="0"/>
          </a:p>
        </p:txBody>
      </p:sp>
      <p:sp>
        <p:nvSpPr>
          <p:cNvPr id="118" name="Freeform 117">
            <a:extLst>
              <a:ext uri="{FF2B5EF4-FFF2-40B4-BE49-F238E27FC236}">
                <a16:creationId xmlns:a16="http://schemas.microsoft.com/office/drawing/2014/main" id="{AC2D8C42-1DB1-A987-A5AE-2E6C429A35C5}"/>
              </a:ext>
            </a:extLst>
          </p:cNvPr>
          <p:cNvSpPr/>
          <p:nvPr/>
        </p:nvSpPr>
        <p:spPr>
          <a:xfrm>
            <a:off x="1094060" y="3254955"/>
            <a:ext cx="1617" cy="355628"/>
          </a:xfrm>
          <a:custGeom>
            <a:avLst/>
            <a:gdLst>
              <a:gd name="connsiteX0" fmla="*/ 0 w 1617"/>
              <a:gd name="connsiteY0" fmla="*/ 0 h 355628"/>
              <a:gd name="connsiteX1" fmla="*/ 1617 w 1617"/>
              <a:gd name="connsiteY1" fmla="*/ 0 h 355628"/>
              <a:gd name="connsiteX2" fmla="*/ 1617 w 1617"/>
              <a:gd name="connsiteY2" fmla="*/ 355628 h 355628"/>
              <a:gd name="connsiteX3" fmla="*/ 0 w 1617"/>
              <a:gd name="connsiteY3" fmla="*/ 355628 h 355628"/>
            </a:gdLst>
            <a:ahLst/>
            <a:cxnLst>
              <a:cxn ang="0">
                <a:pos x="connsiteX0" y="connsiteY0"/>
              </a:cxn>
              <a:cxn ang="0">
                <a:pos x="connsiteX1" y="connsiteY1"/>
              </a:cxn>
              <a:cxn ang="0">
                <a:pos x="connsiteX2" y="connsiteY2"/>
              </a:cxn>
              <a:cxn ang="0">
                <a:pos x="connsiteX3" y="connsiteY3"/>
              </a:cxn>
            </a:cxnLst>
            <a:rect l="l" t="t" r="r" b="b"/>
            <a:pathLst>
              <a:path w="1617" h="355628">
                <a:moveTo>
                  <a:pt x="0" y="0"/>
                </a:moveTo>
                <a:lnTo>
                  <a:pt x="1617" y="0"/>
                </a:lnTo>
                <a:lnTo>
                  <a:pt x="1617" y="355628"/>
                </a:lnTo>
                <a:lnTo>
                  <a:pt x="0" y="355628"/>
                </a:lnTo>
                <a:close/>
              </a:path>
            </a:pathLst>
          </a:custGeom>
          <a:solidFill>
            <a:srgbClr val="5F828F"/>
          </a:solidFill>
          <a:ln w="0" cap="flat">
            <a:noFill/>
            <a:prstDash val="solid"/>
            <a:miter/>
          </a:ln>
        </p:spPr>
        <p:txBody>
          <a:bodyPr rtlCol="0" anchor="ctr"/>
          <a:lstStyle/>
          <a:p>
            <a:endParaRPr lang="en-GB" dirty="0"/>
          </a:p>
        </p:txBody>
      </p:sp>
      <p:sp>
        <p:nvSpPr>
          <p:cNvPr id="119" name="Freeform 118">
            <a:extLst>
              <a:ext uri="{FF2B5EF4-FFF2-40B4-BE49-F238E27FC236}">
                <a16:creationId xmlns:a16="http://schemas.microsoft.com/office/drawing/2014/main" id="{F15C0885-377B-1A59-FAA2-275CD70438B7}"/>
              </a:ext>
            </a:extLst>
          </p:cNvPr>
          <p:cNvSpPr/>
          <p:nvPr/>
        </p:nvSpPr>
        <p:spPr>
          <a:xfrm>
            <a:off x="1094060" y="3254955"/>
            <a:ext cx="1617" cy="355628"/>
          </a:xfrm>
          <a:custGeom>
            <a:avLst/>
            <a:gdLst>
              <a:gd name="connsiteX0" fmla="*/ 0 w 1617"/>
              <a:gd name="connsiteY0" fmla="*/ 0 h 355628"/>
              <a:gd name="connsiteX1" fmla="*/ 1617 w 1617"/>
              <a:gd name="connsiteY1" fmla="*/ 0 h 355628"/>
              <a:gd name="connsiteX2" fmla="*/ 1617 w 1617"/>
              <a:gd name="connsiteY2" fmla="*/ 355628 h 355628"/>
              <a:gd name="connsiteX3" fmla="*/ 0 w 1617"/>
              <a:gd name="connsiteY3" fmla="*/ 355628 h 355628"/>
            </a:gdLst>
            <a:ahLst/>
            <a:cxnLst>
              <a:cxn ang="0">
                <a:pos x="connsiteX0" y="connsiteY0"/>
              </a:cxn>
              <a:cxn ang="0">
                <a:pos x="connsiteX1" y="connsiteY1"/>
              </a:cxn>
              <a:cxn ang="0">
                <a:pos x="connsiteX2" y="connsiteY2"/>
              </a:cxn>
              <a:cxn ang="0">
                <a:pos x="connsiteX3" y="connsiteY3"/>
              </a:cxn>
            </a:cxnLst>
            <a:rect l="l" t="t" r="r" b="b"/>
            <a:pathLst>
              <a:path w="1617" h="355628">
                <a:moveTo>
                  <a:pt x="0" y="0"/>
                </a:moveTo>
                <a:lnTo>
                  <a:pt x="1617" y="0"/>
                </a:lnTo>
                <a:lnTo>
                  <a:pt x="1617" y="355628"/>
                </a:lnTo>
                <a:lnTo>
                  <a:pt x="0" y="355628"/>
                </a:lnTo>
                <a:close/>
              </a:path>
            </a:pathLst>
          </a:custGeom>
          <a:noFill/>
          <a:ln w="4040" cap="flat">
            <a:solidFill>
              <a:srgbClr val="5F828F"/>
            </a:solidFill>
            <a:prstDash val="solid"/>
            <a:miter/>
          </a:ln>
        </p:spPr>
        <p:txBody>
          <a:bodyPr rtlCol="0" anchor="ctr"/>
          <a:lstStyle/>
          <a:p>
            <a:endParaRPr lang="en-GB" dirty="0"/>
          </a:p>
        </p:txBody>
      </p:sp>
      <p:sp>
        <p:nvSpPr>
          <p:cNvPr id="120" name="Freeform 119">
            <a:extLst>
              <a:ext uri="{FF2B5EF4-FFF2-40B4-BE49-F238E27FC236}">
                <a16:creationId xmlns:a16="http://schemas.microsoft.com/office/drawing/2014/main" id="{984E261A-04A8-4B0D-A300-BC8B4675368D}"/>
              </a:ext>
            </a:extLst>
          </p:cNvPr>
          <p:cNvSpPr/>
          <p:nvPr/>
        </p:nvSpPr>
        <p:spPr>
          <a:xfrm>
            <a:off x="1096324" y="3286631"/>
            <a:ext cx="1617" cy="323952"/>
          </a:xfrm>
          <a:custGeom>
            <a:avLst/>
            <a:gdLst>
              <a:gd name="connsiteX0" fmla="*/ 0 w 1617"/>
              <a:gd name="connsiteY0" fmla="*/ 0 h 323952"/>
              <a:gd name="connsiteX1" fmla="*/ 1617 w 1617"/>
              <a:gd name="connsiteY1" fmla="*/ 0 h 323952"/>
              <a:gd name="connsiteX2" fmla="*/ 1617 w 1617"/>
              <a:gd name="connsiteY2" fmla="*/ 323952 h 323952"/>
              <a:gd name="connsiteX3" fmla="*/ 0 w 1617"/>
              <a:gd name="connsiteY3" fmla="*/ 323952 h 323952"/>
            </a:gdLst>
            <a:ahLst/>
            <a:cxnLst>
              <a:cxn ang="0">
                <a:pos x="connsiteX0" y="connsiteY0"/>
              </a:cxn>
              <a:cxn ang="0">
                <a:pos x="connsiteX1" y="connsiteY1"/>
              </a:cxn>
              <a:cxn ang="0">
                <a:pos x="connsiteX2" y="connsiteY2"/>
              </a:cxn>
              <a:cxn ang="0">
                <a:pos x="connsiteX3" y="connsiteY3"/>
              </a:cxn>
            </a:cxnLst>
            <a:rect l="l" t="t" r="r" b="b"/>
            <a:pathLst>
              <a:path w="1617" h="323952">
                <a:moveTo>
                  <a:pt x="0" y="0"/>
                </a:moveTo>
                <a:lnTo>
                  <a:pt x="1617" y="0"/>
                </a:lnTo>
                <a:lnTo>
                  <a:pt x="1617" y="323952"/>
                </a:lnTo>
                <a:lnTo>
                  <a:pt x="0" y="323952"/>
                </a:lnTo>
                <a:close/>
              </a:path>
            </a:pathLst>
          </a:custGeom>
          <a:solidFill>
            <a:srgbClr val="5F828F"/>
          </a:solidFill>
          <a:ln w="0" cap="flat">
            <a:noFill/>
            <a:prstDash val="solid"/>
            <a:miter/>
          </a:ln>
        </p:spPr>
        <p:txBody>
          <a:bodyPr rtlCol="0" anchor="ctr"/>
          <a:lstStyle/>
          <a:p>
            <a:endParaRPr lang="en-GB" dirty="0"/>
          </a:p>
        </p:txBody>
      </p:sp>
      <p:sp>
        <p:nvSpPr>
          <p:cNvPr id="121" name="Freeform 120">
            <a:extLst>
              <a:ext uri="{FF2B5EF4-FFF2-40B4-BE49-F238E27FC236}">
                <a16:creationId xmlns:a16="http://schemas.microsoft.com/office/drawing/2014/main" id="{C42AAD23-F1BC-DF29-67D4-FE3FF50029A8}"/>
              </a:ext>
            </a:extLst>
          </p:cNvPr>
          <p:cNvSpPr/>
          <p:nvPr/>
        </p:nvSpPr>
        <p:spPr>
          <a:xfrm>
            <a:off x="1096324" y="3286631"/>
            <a:ext cx="1617" cy="323952"/>
          </a:xfrm>
          <a:custGeom>
            <a:avLst/>
            <a:gdLst>
              <a:gd name="connsiteX0" fmla="*/ 0 w 1617"/>
              <a:gd name="connsiteY0" fmla="*/ 0 h 323952"/>
              <a:gd name="connsiteX1" fmla="*/ 1617 w 1617"/>
              <a:gd name="connsiteY1" fmla="*/ 0 h 323952"/>
              <a:gd name="connsiteX2" fmla="*/ 1617 w 1617"/>
              <a:gd name="connsiteY2" fmla="*/ 323952 h 323952"/>
              <a:gd name="connsiteX3" fmla="*/ 0 w 1617"/>
              <a:gd name="connsiteY3" fmla="*/ 323952 h 323952"/>
            </a:gdLst>
            <a:ahLst/>
            <a:cxnLst>
              <a:cxn ang="0">
                <a:pos x="connsiteX0" y="connsiteY0"/>
              </a:cxn>
              <a:cxn ang="0">
                <a:pos x="connsiteX1" y="connsiteY1"/>
              </a:cxn>
              <a:cxn ang="0">
                <a:pos x="connsiteX2" y="connsiteY2"/>
              </a:cxn>
              <a:cxn ang="0">
                <a:pos x="connsiteX3" y="connsiteY3"/>
              </a:cxn>
            </a:cxnLst>
            <a:rect l="l" t="t" r="r" b="b"/>
            <a:pathLst>
              <a:path w="1617" h="323952">
                <a:moveTo>
                  <a:pt x="0" y="0"/>
                </a:moveTo>
                <a:lnTo>
                  <a:pt x="1617" y="0"/>
                </a:lnTo>
                <a:lnTo>
                  <a:pt x="1617" y="323952"/>
                </a:lnTo>
                <a:lnTo>
                  <a:pt x="0" y="323952"/>
                </a:lnTo>
                <a:close/>
              </a:path>
            </a:pathLst>
          </a:custGeom>
          <a:noFill/>
          <a:ln w="4040" cap="flat">
            <a:solidFill>
              <a:srgbClr val="5F828F"/>
            </a:solidFill>
            <a:prstDash val="solid"/>
            <a:miter/>
          </a:ln>
        </p:spPr>
        <p:txBody>
          <a:bodyPr rtlCol="0" anchor="ctr"/>
          <a:lstStyle/>
          <a:p>
            <a:endParaRPr lang="en-GB" dirty="0"/>
          </a:p>
        </p:txBody>
      </p:sp>
      <p:sp>
        <p:nvSpPr>
          <p:cNvPr id="122" name="Freeform 121">
            <a:extLst>
              <a:ext uri="{FF2B5EF4-FFF2-40B4-BE49-F238E27FC236}">
                <a16:creationId xmlns:a16="http://schemas.microsoft.com/office/drawing/2014/main" id="{B1916295-D95F-328E-BF5C-B25436094F0B}"/>
              </a:ext>
            </a:extLst>
          </p:cNvPr>
          <p:cNvSpPr/>
          <p:nvPr/>
        </p:nvSpPr>
        <p:spPr>
          <a:xfrm>
            <a:off x="1098588" y="3311115"/>
            <a:ext cx="1617" cy="299467"/>
          </a:xfrm>
          <a:custGeom>
            <a:avLst/>
            <a:gdLst>
              <a:gd name="connsiteX0" fmla="*/ 0 w 1617"/>
              <a:gd name="connsiteY0" fmla="*/ 0 h 299467"/>
              <a:gd name="connsiteX1" fmla="*/ 1617 w 1617"/>
              <a:gd name="connsiteY1" fmla="*/ 0 h 299467"/>
              <a:gd name="connsiteX2" fmla="*/ 1617 w 1617"/>
              <a:gd name="connsiteY2" fmla="*/ 299468 h 299467"/>
              <a:gd name="connsiteX3" fmla="*/ 0 w 1617"/>
              <a:gd name="connsiteY3" fmla="*/ 299468 h 299467"/>
            </a:gdLst>
            <a:ahLst/>
            <a:cxnLst>
              <a:cxn ang="0">
                <a:pos x="connsiteX0" y="connsiteY0"/>
              </a:cxn>
              <a:cxn ang="0">
                <a:pos x="connsiteX1" y="connsiteY1"/>
              </a:cxn>
              <a:cxn ang="0">
                <a:pos x="connsiteX2" y="connsiteY2"/>
              </a:cxn>
              <a:cxn ang="0">
                <a:pos x="connsiteX3" y="connsiteY3"/>
              </a:cxn>
            </a:cxnLst>
            <a:rect l="l" t="t" r="r" b="b"/>
            <a:pathLst>
              <a:path w="1617" h="299467">
                <a:moveTo>
                  <a:pt x="0" y="0"/>
                </a:moveTo>
                <a:lnTo>
                  <a:pt x="1617" y="0"/>
                </a:lnTo>
                <a:lnTo>
                  <a:pt x="1617" y="299468"/>
                </a:lnTo>
                <a:lnTo>
                  <a:pt x="0" y="299468"/>
                </a:lnTo>
                <a:close/>
              </a:path>
            </a:pathLst>
          </a:custGeom>
          <a:solidFill>
            <a:srgbClr val="5F828F"/>
          </a:solidFill>
          <a:ln w="0" cap="flat">
            <a:noFill/>
            <a:prstDash val="solid"/>
            <a:miter/>
          </a:ln>
        </p:spPr>
        <p:txBody>
          <a:bodyPr rtlCol="0" anchor="ctr"/>
          <a:lstStyle/>
          <a:p>
            <a:endParaRPr lang="en-GB" dirty="0"/>
          </a:p>
        </p:txBody>
      </p:sp>
      <p:sp>
        <p:nvSpPr>
          <p:cNvPr id="123" name="Freeform 122">
            <a:extLst>
              <a:ext uri="{FF2B5EF4-FFF2-40B4-BE49-F238E27FC236}">
                <a16:creationId xmlns:a16="http://schemas.microsoft.com/office/drawing/2014/main" id="{FDBFC98D-0F3B-3F64-E7FA-E788E5A57A3F}"/>
              </a:ext>
            </a:extLst>
          </p:cNvPr>
          <p:cNvSpPr/>
          <p:nvPr/>
        </p:nvSpPr>
        <p:spPr>
          <a:xfrm>
            <a:off x="1098588" y="3311115"/>
            <a:ext cx="1617" cy="299467"/>
          </a:xfrm>
          <a:custGeom>
            <a:avLst/>
            <a:gdLst>
              <a:gd name="connsiteX0" fmla="*/ 0 w 1617"/>
              <a:gd name="connsiteY0" fmla="*/ 0 h 299467"/>
              <a:gd name="connsiteX1" fmla="*/ 1617 w 1617"/>
              <a:gd name="connsiteY1" fmla="*/ 0 h 299467"/>
              <a:gd name="connsiteX2" fmla="*/ 1617 w 1617"/>
              <a:gd name="connsiteY2" fmla="*/ 299468 h 299467"/>
              <a:gd name="connsiteX3" fmla="*/ 0 w 1617"/>
              <a:gd name="connsiteY3" fmla="*/ 299468 h 299467"/>
            </a:gdLst>
            <a:ahLst/>
            <a:cxnLst>
              <a:cxn ang="0">
                <a:pos x="connsiteX0" y="connsiteY0"/>
              </a:cxn>
              <a:cxn ang="0">
                <a:pos x="connsiteX1" y="connsiteY1"/>
              </a:cxn>
              <a:cxn ang="0">
                <a:pos x="connsiteX2" y="connsiteY2"/>
              </a:cxn>
              <a:cxn ang="0">
                <a:pos x="connsiteX3" y="connsiteY3"/>
              </a:cxn>
            </a:cxnLst>
            <a:rect l="l" t="t" r="r" b="b"/>
            <a:pathLst>
              <a:path w="1617" h="299467">
                <a:moveTo>
                  <a:pt x="0" y="0"/>
                </a:moveTo>
                <a:lnTo>
                  <a:pt x="1617" y="0"/>
                </a:lnTo>
                <a:lnTo>
                  <a:pt x="1617" y="299468"/>
                </a:lnTo>
                <a:lnTo>
                  <a:pt x="0" y="299468"/>
                </a:lnTo>
                <a:close/>
              </a:path>
            </a:pathLst>
          </a:custGeom>
          <a:noFill/>
          <a:ln w="4040" cap="flat">
            <a:solidFill>
              <a:srgbClr val="5F828F"/>
            </a:solidFill>
            <a:prstDash val="solid"/>
            <a:miter/>
          </a:ln>
        </p:spPr>
        <p:txBody>
          <a:bodyPr rtlCol="0" anchor="ctr"/>
          <a:lstStyle/>
          <a:p>
            <a:endParaRPr lang="en-GB" dirty="0"/>
          </a:p>
        </p:txBody>
      </p:sp>
      <p:sp>
        <p:nvSpPr>
          <p:cNvPr id="124" name="Freeform 123">
            <a:extLst>
              <a:ext uri="{FF2B5EF4-FFF2-40B4-BE49-F238E27FC236}">
                <a16:creationId xmlns:a16="http://schemas.microsoft.com/office/drawing/2014/main" id="{900D5D1F-1C6D-AC92-835D-BF370FC2E507}"/>
              </a:ext>
            </a:extLst>
          </p:cNvPr>
          <p:cNvSpPr/>
          <p:nvPr/>
        </p:nvSpPr>
        <p:spPr>
          <a:xfrm>
            <a:off x="1100852" y="3334145"/>
            <a:ext cx="1617" cy="276518"/>
          </a:xfrm>
          <a:custGeom>
            <a:avLst/>
            <a:gdLst>
              <a:gd name="connsiteX0" fmla="*/ 0 w 1617"/>
              <a:gd name="connsiteY0" fmla="*/ 0 h 276518"/>
              <a:gd name="connsiteX1" fmla="*/ 1617 w 1617"/>
              <a:gd name="connsiteY1" fmla="*/ 0 h 276518"/>
              <a:gd name="connsiteX2" fmla="*/ 1617 w 1617"/>
              <a:gd name="connsiteY2" fmla="*/ 276519 h 276518"/>
              <a:gd name="connsiteX3" fmla="*/ 0 w 1617"/>
              <a:gd name="connsiteY3" fmla="*/ 276519 h 276518"/>
            </a:gdLst>
            <a:ahLst/>
            <a:cxnLst>
              <a:cxn ang="0">
                <a:pos x="connsiteX0" y="connsiteY0"/>
              </a:cxn>
              <a:cxn ang="0">
                <a:pos x="connsiteX1" y="connsiteY1"/>
              </a:cxn>
              <a:cxn ang="0">
                <a:pos x="connsiteX2" y="connsiteY2"/>
              </a:cxn>
              <a:cxn ang="0">
                <a:pos x="connsiteX3" y="connsiteY3"/>
              </a:cxn>
            </a:cxnLst>
            <a:rect l="l" t="t" r="r" b="b"/>
            <a:pathLst>
              <a:path w="1617" h="276518">
                <a:moveTo>
                  <a:pt x="0" y="0"/>
                </a:moveTo>
                <a:lnTo>
                  <a:pt x="1617" y="0"/>
                </a:lnTo>
                <a:lnTo>
                  <a:pt x="1617" y="276519"/>
                </a:lnTo>
                <a:lnTo>
                  <a:pt x="0" y="276519"/>
                </a:lnTo>
                <a:close/>
              </a:path>
            </a:pathLst>
          </a:custGeom>
          <a:solidFill>
            <a:srgbClr val="5F828F"/>
          </a:solidFill>
          <a:ln w="0" cap="flat">
            <a:noFill/>
            <a:prstDash val="solid"/>
            <a:miter/>
          </a:ln>
        </p:spPr>
        <p:txBody>
          <a:bodyPr rtlCol="0" anchor="ctr"/>
          <a:lstStyle/>
          <a:p>
            <a:endParaRPr lang="en-GB" dirty="0"/>
          </a:p>
        </p:txBody>
      </p:sp>
      <p:sp>
        <p:nvSpPr>
          <p:cNvPr id="125" name="Freeform 124">
            <a:extLst>
              <a:ext uri="{FF2B5EF4-FFF2-40B4-BE49-F238E27FC236}">
                <a16:creationId xmlns:a16="http://schemas.microsoft.com/office/drawing/2014/main" id="{86EB80C9-7502-73AC-7402-184051A1AEB1}"/>
              </a:ext>
            </a:extLst>
          </p:cNvPr>
          <p:cNvSpPr/>
          <p:nvPr/>
        </p:nvSpPr>
        <p:spPr>
          <a:xfrm>
            <a:off x="1100852" y="3334145"/>
            <a:ext cx="1617" cy="276518"/>
          </a:xfrm>
          <a:custGeom>
            <a:avLst/>
            <a:gdLst>
              <a:gd name="connsiteX0" fmla="*/ 0 w 1617"/>
              <a:gd name="connsiteY0" fmla="*/ 0 h 276518"/>
              <a:gd name="connsiteX1" fmla="*/ 1617 w 1617"/>
              <a:gd name="connsiteY1" fmla="*/ 0 h 276518"/>
              <a:gd name="connsiteX2" fmla="*/ 1617 w 1617"/>
              <a:gd name="connsiteY2" fmla="*/ 276519 h 276518"/>
              <a:gd name="connsiteX3" fmla="*/ 0 w 1617"/>
              <a:gd name="connsiteY3" fmla="*/ 276519 h 276518"/>
            </a:gdLst>
            <a:ahLst/>
            <a:cxnLst>
              <a:cxn ang="0">
                <a:pos x="connsiteX0" y="connsiteY0"/>
              </a:cxn>
              <a:cxn ang="0">
                <a:pos x="connsiteX1" y="connsiteY1"/>
              </a:cxn>
              <a:cxn ang="0">
                <a:pos x="connsiteX2" y="connsiteY2"/>
              </a:cxn>
              <a:cxn ang="0">
                <a:pos x="connsiteX3" y="connsiteY3"/>
              </a:cxn>
            </a:cxnLst>
            <a:rect l="l" t="t" r="r" b="b"/>
            <a:pathLst>
              <a:path w="1617" h="276518">
                <a:moveTo>
                  <a:pt x="0" y="0"/>
                </a:moveTo>
                <a:lnTo>
                  <a:pt x="1617" y="0"/>
                </a:lnTo>
                <a:lnTo>
                  <a:pt x="1617" y="276519"/>
                </a:lnTo>
                <a:lnTo>
                  <a:pt x="0" y="276519"/>
                </a:lnTo>
                <a:close/>
              </a:path>
            </a:pathLst>
          </a:custGeom>
          <a:noFill/>
          <a:ln w="4040" cap="flat">
            <a:solidFill>
              <a:srgbClr val="5F828F"/>
            </a:solidFill>
            <a:prstDash val="solid"/>
            <a:miter/>
          </a:ln>
        </p:spPr>
        <p:txBody>
          <a:bodyPr rtlCol="0" anchor="ctr"/>
          <a:lstStyle/>
          <a:p>
            <a:endParaRPr lang="en-GB" dirty="0"/>
          </a:p>
        </p:txBody>
      </p:sp>
      <p:sp>
        <p:nvSpPr>
          <p:cNvPr id="126" name="Freeform 125">
            <a:extLst>
              <a:ext uri="{FF2B5EF4-FFF2-40B4-BE49-F238E27FC236}">
                <a16:creationId xmlns:a16="http://schemas.microsoft.com/office/drawing/2014/main" id="{206FE963-785D-6D98-BFC0-F4DE6B6C4EEB}"/>
              </a:ext>
            </a:extLst>
          </p:cNvPr>
          <p:cNvSpPr/>
          <p:nvPr/>
        </p:nvSpPr>
        <p:spPr>
          <a:xfrm>
            <a:off x="1103197" y="3350387"/>
            <a:ext cx="1617" cy="260195"/>
          </a:xfrm>
          <a:custGeom>
            <a:avLst/>
            <a:gdLst>
              <a:gd name="connsiteX0" fmla="*/ 0 w 1617"/>
              <a:gd name="connsiteY0" fmla="*/ 0 h 260195"/>
              <a:gd name="connsiteX1" fmla="*/ 1617 w 1617"/>
              <a:gd name="connsiteY1" fmla="*/ 0 h 260195"/>
              <a:gd name="connsiteX2" fmla="*/ 1617 w 1617"/>
              <a:gd name="connsiteY2" fmla="*/ 260196 h 260195"/>
              <a:gd name="connsiteX3" fmla="*/ 0 w 1617"/>
              <a:gd name="connsiteY3" fmla="*/ 260196 h 260195"/>
            </a:gdLst>
            <a:ahLst/>
            <a:cxnLst>
              <a:cxn ang="0">
                <a:pos x="connsiteX0" y="connsiteY0"/>
              </a:cxn>
              <a:cxn ang="0">
                <a:pos x="connsiteX1" y="connsiteY1"/>
              </a:cxn>
              <a:cxn ang="0">
                <a:pos x="connsiteX2" y="connsiteY2"/>
              </a:cxn>
              <a:cxn ang="0">
                <a:pos x="connsiteX3" y="connsiteY3"/>
              </a:cxn>
            </a:cxnLst>
            <a:rect l="l" t="t" r="r" b="b"/>
            <a:pathLst>
              <a:path w="1617" h="260195">
                <a:moveTo>
                  <a:pt x="0" y="0"/>
                </a:moveTo>
                <a:lnTo>
                  <a:pt x="1617" y="0"/>
                </a:lnTo>
                <a:lnTo>
                  <a:pt x="1617" y="260196"/>
                </a:lnTo>
                <a:lnTo>
                  <a:pt x="0" y="260196"/>
                </a:lnTo>
                <a:close/>
              </a:path>
            </a:pathLst>
          </a:custGeom>
          <a:solidFill>
            <a:srgbClr val="5F828F"/>
          </a:solidFill>
          <a:ln w="0" cap="flat">
            <a:noFill/>
            <a:prstDash val="solid"/>
            <a:miter/>
          </a:ln>
        </p:spPr>
        <p:txBody>
          <a:bodyPr rtlCol="0" anchor="ctr"/>
          <a:lstStyle/>
          <a:p>
            <a:endParaRPr lang="en-GB" dirty="0"/>
          </a:p>
        </p:txBody>
      </p:sp>
      <p:sp>
        <p:nvSpPr>
          <p:cNvPr id="127" name="Freeform 126">
            <a:extLst>
              <a:ext uri="{FF2B5EF4-FFF2-40B4-BE49-F238E27FC236}">
                <a16:creationId xmlns:a16="http://schemas.microsoft.com/office/drawing/2014/main" id="{325BCB14-B20A-F50A-0426-B4FB1AF1F388}"/>
              </a:ext>
            </a:extLst>
          </p:cNvPr>
          <p:cNvSpPr/>
          <p:nvPr/>
        </p:nvSpPr>
        <p:spPr>
          <a:xfrm>
            <a:off x="1103197" y="3350387"/>
            <a:ext cx="1617" cy="260195"/>
          </a:xfrm>
          <a:custGeom>
            <a:avLst/>
            <a:gdLst>
              <a:gd name="connsiteX0" fmla="*/ 0 w 1617"/>
              <a:gd name="connsiteY0" fmla="*/ 0 h 260195"/>
              <a:gd name="connsiteX1" fmla="*/ 1617 w 1617"/>
              <a:gd name="connsiteY1" fmla="*/ 0 h 260195"/>
              <a:gd name="connsiteX2" fmla="*/ 1617 w 1617"/>
              <a:gd name="connsiteY2" fmla="*/ 260196 h 260195"/>
              <a:gd name="connsiteX3" fmla="*/ 0 w 1617"/>
              <a:gd name="connsiteY3" fmla="*/ 260196 h 260195"/>
            </a:gdLst>
            <a:ahLst/>
            <a:cxnLst>
              <a:cxn ang="0">
                <a:pos x="connsiteX0" y="connsiteY0"/>
              </a:cxn>
              <a:cxn ang="0">
                <a:pos x="connsiteX1" y="connsiteY1"/>
              </a:cxn>
              <a:cxn ang="0">
                <a:pos x="connsiteX2" y="connsiteY2"/>
              </a:cxn>
              <a:cxn ang="0">
                <a:pos x="connsiteX3" y="connsiteY3"/>
              </a:cxn>
            </a:cxnLst>
            <a:rect l="l" t="t" r="r" b="b"/>
            <a:pathLst>
              <a:path w="1617" h="260195">
                <a:moveTo>
                  <a:pt x="0" y="0"/>
                </a:moveTo>
                <a:lnTo>
                  <a:pt x="1617" y="0"/>
                </a:lnTo>
                <a:lnTo>
                  <a:pt x="1617" y="260196"/>
                </a:lnTo>
                <a:lnTo>
                  <a:pt x="0" y="260196"/>
                </a:lnTo>
                <a:close/>
              </a:path>
            </a:pathLst>
          </a:custGeom>
          <a:noFill/>
          <a:ln w="4040" cap="flat">
            <a:solidFill>
              <a:srgbClr val="5F828F"/>
            </a:solidFill>
            <a:prstDash val="solid"/>
            <a:miter/>
          </a:ln>
        </p:spPr>
        <p:txBody>
          <a:bodyPr rtlCol="0" anchor="ctr"/>
          <a:lstStyle/>
          <a:p>
            <a:endParaRPr lang="en-GB" dirty="0"/>
          </a:p>
        </p:txBody>
      </p:sp>
      <p:sp>
        <p:nvSpPr>
          <p:cNvPr id="128" name="Freeform 127">
            <a:extLst>
              <a:ext uri="{FF2B5EF4-FFF2-40B4-BE49-F238E27FC236}">
                <a16:creationId xmlns:a16="http://schemas.microsoft.com/office/drawing/2014/main" id="{2D6BEA3D-2817-35EF-159F-39FB8B0F82FD}"/>
              </a:ext>
            </a:extLst>
          </p:cNvPr>
          <p:cNvSpPr/>
          <p:nvPr/>
        </p:nvSpPr>
        <p:spPr>
          <a:xfrm>
            <a:off x="1105461" y="3367599"/>
            <a:ext cx="1617" cy="242984"/>
          </a:xfrm>
          <a:custGeom>
            <a:avLst/>
            <a:gdLst>
              <a:gd name="connsiteX0" fmla="*/ 0 w 1617"/>
              <a:gd name="connsiteY0" fmla="*/ 0 h 242984"/>
              <a:gd name="connsiteX1" fmla="*/ 1617 w 1617"/>
              <a:gd name="connsiteY1" fmla="*/ 0 h 242984"/>
              <a:gd name="connsiteX2" fmla="*/ 1617 w 1617"/>
              <a:gd name="connsiteY2" fmla="*/ 242984 h 242984"/>
              <a:gd name="connsiteX3" fmla="*/ 0 w 1617"/>
              <a:gd name="connsiteY3" fmla="*/ 242984 h 242984"/>
            </a:gdLst>
            <a:ahLst/>
            <a:cxnLst>
              <a:cxn ang="0">
                <a:pos x="connsiteX0" y="connsiteY0"/>
              </a:cxn>
              <a:cxn ang="0">
                <a:pos x="connsiteX1" y="connsiteY1"/>
              </a:cxn>
              <a:cxn ang="0">
                <a:pos x="connsiteX2" y="connsiteY2"/>
              </a:cxn>
              <a:cxn ang="0">
                <a:pos x="connsiteX3" y="connsiteY3"/>
              </a:cxn>
            </a:cxnLst>
            <a:rect l="l" t="t" r="r" b="b"/>
            <a:pathLst>
              <a:path w="1617" h="242984">
                <a:moveTo>
                  <a:pt x="0" y="0"/>
                </a:moveTo>
                <a:lnTo>
                  <a:pt x="1617" y="0"/>
                </a:lnTo>
                <a:lnTo>
                  <a:pt x="1617" y="242984"/>
                </a:lnTo>
                <a:lnTo>
                  <a:pt x="0" y="242984"/>
                </a:lnTo>
                <a:close/>
              </a:path>
            </a:pathLst>
          </a:custGeom>
          <a:solidFill>
            <a:srgbClr val="5F828F"/>
          </a:solidFill>
          <a:ln w="0" cap="flat">
            <a:noFill/>
            <a:prstDash val="solid"/>
            <a:miter/>
          </a:ln>
        </p:spPr>
        <p:txBody>
          <a:bodyPr rtlCol="0" anchor="ctr"/>
          <a:lstStyle/>
          <a:p>
            <a:endParaRPr lang="en-GB" dirty="0"/>
          </a:p>
        </p:txBody>
      </p:sp>
      <p:sp>
        <p:nvSpPr>
          <p:cNvPr id="129" name="Freeform 128">
            <a:extLst>
              <a:ext uri="{FF2B5EF4-FFF2-40B4-BE49-F238E27FC236}">
                <a16:creationId xmlns:a16="http://schemas.microsoft.com/office/drawing/2014/main" id="{C5432A70-37C5-7D66-9508-B9131C16E849}"/>
              </a:ext>
            </a:extLst>
          </p:cNvPr>
          <p:cNvSpPr/>
          <p:nvPr/>
        </p:nvSpPr>
        <p:spPr>
          <a:xfrm>
            <a:off x="1105461" y="3367599"/>
            <a:ext cx="1617" cy="242984"/>
          </a:xfrm>
          <a:custGeom>
            <a:avLst/>
            <a:gdLst>
              <a:gd name="connsiteX0" fmla="*/ 0 w 1617"/>
              <a:gd name="connsiteY0" fmla="*/ 0 h 242984"/>
              <a:gd name="connsiteX1" fmla="*/ 1617 w 1617"/>
              <a:gd name="connsiteY1" fmla="*/ 0 h 242984"/>
              <a:gd name="connsiteX2" fmla="*/ 1617 w 1617"/>
              <a:gd name="connsiteY2" fmla="*/ 242984 h 242984"/>
              <a:gd name="connsiteX3" fmla="*/ 0 w 1617"/>
              <a:gd name="connsiteY3" fmla="*/ 242984 h 242984"/>
            </a:gdLst>
            <a:ahLst/>
            <a:cxnLst>
              <a:cxn ang="0">
                <a:pos x="connsiteX0" y="connsiteY0"/>
              </a:cxn>
              <a:cxn ang="0">
                <a:pos x="connsiteX1" y="connsiteY1"/>
              </a:cxn>
              <a:cxn ang="0">
                <a:pos x="connsiteX2" y="connsiteY2"/>
              </a:cxn>
              <a:cxn ang="0">
                <a:pos x="connsiteX3" y="connsiteY3"/>
              </a:cxn>
            </a:cxnLst>
            <a:rect l="l" t="t" r="r" b="b"/>
            <a:pathLst>
              <a:path w="1617" h="242984">
                <a:moveTo>
                  <a:pt x="0" y="0"/>
                </a:moveTo>
                <a:lnTo>
                  <a:pt x="1617" y="0"/>
                </a:lnTo>
                <a:lnTo>
                  <a:pt x="1617" y="242984"/>
                </a:lnTo>
                <a:lnTo>
                  <a:pt x="0" y="242984"/>
                </a:lnTo>
                <a:close/>
              </a:path>
            </a:pathLst>
          </a:custGeom>
          <a:noFill/>
          <a:ln w="4040" cap="flat">
            <a:solidFill>
              <a:srgbClr val="5F828F"/>
            </a:solidFill>
            <a:prstDash val="solid"/>
            <a:miter/>
          </a:ln>
        </p:spPr>
        <p:txBody>
          <a:bodyPr rtlCol="0" anchor="ctr"/>
          <a:lstStyle/>
          <a:p>
            <a:endParaRPr lang="en-GB" dirty="0"/>
          </a:p>
        </p:txBody>
      </p:sp>
      <p:sp>
        <p:nvSpPr>
          <p:cNvPr id="130" name="Freeform 129">
            <a:extLst>
              <a:ext uri="{FF2B5EF4-FFF2-40B4-BE49-F238E27FC236}">
                <a16:creationId xmlns:a16="http://schemas.microsoft.com/office/drawing/2014/main" id="{607EFE4B-6072-66BA-DC4B-CC966B95521C}"/>
              </a:ext>
            </a:extLst>
          </p:cNvPr>
          <p:cNvSpPr/>
          <p:nvPr/>
        </p:nvSpPr>
        <p:spPr>
          <a:xfrm>
            <a:off x="1107725" y="3382871"/>
            <a:ext cx="1617" cy="227711"/>
          </a:xfrm>
          <a:custGeom>
            <a:avLst/>
            <a:gdLst>
              <a:gd name="connsiteX0" fmla="*/ 0 w 1617"/>
              <a:gd name="connsiteY0" fmla="*/ 0 h 227711"/>
              <a:gd name="connsiteX1" fmla="*/ 1617 w 1617"/>
              <a:gd name="connsiteY1" fmla="*/ 0 h 227711"/>
              <a:gd name="connsiteX2" fmla="*/ 1617 w 1617"/>
              <a:gd name="connsiteY2" fmla="*/ 227712 h 227711"/>
              <a:gd name="connsiteX3" fmla="*/ 0 w 1617"/>
              <a:gd name="connsiteY3" fmla="*/ 227712 h 227711"/>
            </a:gdLst>
            <a:ahLst/>
            <a:cxnLst>
              <a:cxn ang="0">
                <a:pos x="connsiteX0" y="connsiteY0"/>
              </a:cxn>
              <a:cxn ang="0">
                <a:pos x="connsiteX1" y="connsiteY1"/>
              </a:cxn>
              <a:cxn ang="0">
                <a:pos x="connsiteX2" y="connsiteY2"/>
              </a:cxn>
              <a:cxn ang="0">
                <a:pos x="connsiteX3" y="connsiteY3"/>
              </a:cxn>
            </a:cxnLst>
            <a:rect l="l" t="t" r="r" b="b"/>
            <a:pathLst>
              <a:path w="1617" h="227711">
                <a:moveTo>
                  <a:pt x="0" y="0"/>
                </a:moveTo>
                <a:lnTo>
                  <a:pt x="1617" y="0"/>
                </a:lnTo>
                <a:lnTo>
                  <a:pt x="1617" y="227712"/>
                </a:lnTo>
                <a:lnTo>
                  <a:pt x="0" y="227712"/>
                </a:lnTo>
                <a:close/>
              </a:path>
            </a:pathLst>
          </a:custGeom>
          <a:solidFill>
            <a:srgbClr val="5F828F"/>
          </a:solidFill>
          <a:ln w="0" cap="flat">
            <a:noFill/>
            <a:prstDash val="solid"/>
            <a:miter/>
          </a:ln>
        </p:spPr>
        <p:txBody>
          <a:bodyPr rtlCol="0" anchor="ctr"/>
          <a:lstStyle/>
          <a:p>
            <a:endParaRPr lang="en-GB" dirty="0"/>
          </a:p>
        </p:txBody>
      </p:sp>
      <p:sp>
        <p:nvSpPr>
          <p:cNvPr id="131" name="Freeform 130">
            <a:extLst>
              <a:ext uri="{FF2B5EF4-FFF2-40B4-BE49-F238E27FC236}">
                <a16:creationId xmlns:a16="http://schemas.microsoft.com/office/drawing/2014/main" id="{0D2DB2A8-673C-0D25-9206-1EA23B703E4A}"/>
              </a:ext>
            </a:extLst>
          </p:cNvPr>
          <p:cNvSpPr/>
          <p:nvPr/>
        </p:nvSpPr>
        <p:spPr>
          <a:xfrm>
            <a:off x="1107725" y="3382871"/>
            <a:ext cx="1617" cy="227711"/>
          </a:xfrm>
          <a:custGeom>
            <a:avLst/>
            <a:gdLst>
              <a:gd name="connsiteX0" fmla="*/ 0 w 1617"/>
              <a:gd name="connsiteY0" fmla="*/ 0 h 227711"/>
              <a:gd name="connsiteX1" fmla="*/ 1617 w 1617"/>
              <a:gd name="connsiteY1" fmla="*/ 0 h 227711"/>
              <a:gd name="connsiteX2" fmla="*/ 1617 w 1617"/>
              <a:gd name="connsiteY2" fmla="*/ 227712 h 227711"/>
              <a:gd name="connsiteX3" fmla="*/ 0 w 1617"/>
              <a:gd name="connsiteY3" fmla="*/ 227712 h 227711"/>
            </a:gdLst>
            <a:ahLst/>
            <a:cxnLst>
              <a:cxn ang="0">
                <a:pos x="connsiteX0" y="connsiteY0"/>
              </a:cxn>
              <a:cxn ang="0">
                <a:pos x="connsiteX1" y="connsiteY1"/>
              </a:cxn>
              <a:cxn ang="0">
                <a:pos x="connsiteX2" y="connsiteY2"/>
              </a:cxn>
              <a:cxn ang="0">
                <a:pos x="connsiteX3" y="connsiteY3"/>
              </a:cxn>
            </a:cxnLst>
            <a:rect l="l" t="t" r="r" b="b"/>
            <a:pathLst>
              <a:path w="1617" h="227711">
                <a:moveTo>
                  <a:pt x="0" y="0"/>
                </a:moveTo>
                <a:lnTo>
                  <a:pt x="1617" y="0"/>
                </a:lnTo>
                <a:lnTo>
                  <a:pt x="1617" y="227712"/>
                </a:lnTo>
                <a:lnTo>
                  <a:pt x="0" y="227712"/>
                </a:lnTo>
                <a:close/>
              </a:path>
            </a:pathLst>
          </a:custGeom>
          <a:noFill/>
          <a:ln w="4040" cap="flat">
            <a:solidFill>
              <a:srgbClr val="5F828F"/>
            </a:solidFill>
            <a:prstDash val="solid"/>
            <a:miter/>
          </a:ln>
        </p:spPr>
        <p:txBody>
          <a:bodyPr rtlCol="0" anchor="ctr"/>
          <a:lstStyle/>
          <a:p>
            <a:endParaRPr lang="en-GB" dirty="0"/>
          </a:p>
        </p:txBody>
      </p:sp>
      <p:sp>
        <p:nvSpPr>
          <p:cNvPr id="132" name="Freeform 131">
            <a:extLst>
              <a:ext uri="{FF2B5EF4-FFF2-40B4-BE49-F238E27FC236}">
                <a16:creationId xmlns:a16="http://schemas.microsoft.com/office/drawing/2014/main" id="{0D7366BF-FB1F-8933-EE85-01C0BB8ABD38}"/>
              </a:ext>
            </a:extLst>
          </p:cNvPr>
          <p:cNvSpPr/>
          <p:nvPr/>
        </p:nvSpPr>
        <p:spPr>
          <a:xfrm>
            <a:off x="1109989" y="3385942"/>
            <a:ext cx="1617" cy="224641"/>
          </a:xfrm>
          <a:custGeom>
            <a:avLst/>
            <a:gdLst>
              <a:gd name="connsiteX0" fmla="*/ 0 w 1617"/>
              <a:gd name="connsiteY0" fmla="*/ 0 h 224641"/>
              <a:gd name="connsiteX1" fmla="*/ 1617 w 1617"/>
              <a:gd name="connsiteY1" fmla="*/ 0 h 224641"/>
              <a:gd name="connsiteX2" fmla="*/ 1617 w 1617"/>
              <a:gd name="connsiteY2" fmla="*/ 224641 h 224641"/>
              <a:gd name="connsiteX3" fmla="*/ 0 w 1617"/>
              <a:gd name="connsiteY3" fmla="*/ 224641 h 224641"/>
            </a:gdLst>
            <a:ahLst/>
            <a:cxnLst>
              <a:cxn ang="0">
                <a:pos x="connsiteX0" y="connsiteY0"/>
              </a:cxn>
              <a:cxn ang="0">
                <a:pos x="connsiteX1" y="connsiteY1"/>
              </a:cxn>
              <a:cxn ang="0">
                <a:pos x="connsiteX2" y="connsiteY2"/>
              </a:cxn>
              <a:cxn ang="0">
                <a:pos x="connsiteX3" y="connsiteY3"/>
              </a:cxn>
            </a:cxnLst>
            <a:rect l="l" t="t" r="r" b="b"/>
            <a:pathLst>
              <a:path w="1617" h="224641">
                <a:moveTo>
                  <a:pt x="0" y="0"/>
                </a:moveTo>
                <a:lnTo>
                  <a:pt x="1617" y="0"/>
                </a:lnTo>
                <a:lnTo>
                  <a:pt x="1617" y="224641"/>
                </a:lnTo>
                <a:lnTo>
                  <a:pt x="0" y="224641"/>
                </a:lnTo>
                <a:close/>
              </a:path>
            </a:pathLst>
          </a:custGeom>
          <a:solidFill>
            <a:srgbClr val="5F828F"/>
          </a:solidFill>
          <a:ln w="0" cap="flat">
            <a:noFill/>
            <a:prstDash val="solid"/>
            <a:miter/>
          </a:ln>
        </p:spPr>
        <p:txBody>
          <a:bodyPr rtlCol="0" anchor="ctr"/>
          <a:lstStyle/>
          <a:p>
            <a:endParaRPr lang="en-GB" dirty="0"/>
          </a:p>
        </p:txBody>
      </p:sp>
      <p:sp>
        <p:nvSpPr>
          <p:cNvPr id="133" name="Freeform 132">
            <a:extLst>
              <a:ext uri="{FF2B5EF4-FFF2-40B4-BE49-F238E27FC236}">
                <a16:creationId xmlns:a16="http://schemas.microsoft.com/office/drawing/2014/main" id="{63C60C93-DAAB-E331-B60C-A0A0FA7B9269}"/>
              </a:ext>
            </a:extLst>
          </p:cNvPr>
          <p:cNvSpPr/>
          <p:nvPr/>
        </p:nvSpPr>
        <p:spPr>
          <a:xfrm>
            <a:off x="1109989" y="3385942"/>
            <a:ext cx="1617" cy="224641"/>
          </a:xfrm>
          <a:custGeom>
            <a:avLst/>
            <a:gdLst>
              <a:gd name="connsiteX0" fmla="*/ 0 w 1617"/>
              <a:gd name="connsiteY0" fmla="*/ 0 h 224641"/>
              <a:gd name="connsiteX1" fmla="*/ 1617 w 1617"/>
              <a:gd name="connsiteY1" fmla="*/ 0 h 224641"/>
              <a:gd name="connsiteX2" fmla="*/ 1617 w 1617"/>
              <a:gd name="connsiteY2" fmla="*/ 224641 h 224641"/>
              <a:gd name="connsiteX3" fmla="*/ 0 w 1617"/>
              <a:gd name="connsiteY3" fmla="*/ 224641 h 224641"/>
            </a:gdLst>
            <a:ahLst/>
            <a:cxnLst>
              <a:cxn ang="0">
                <a:pos x="connsiteX0" y="connsiteY0"/>
              </a:cxn>
              <a:cxn ang="0">
                <a:pos x="connsiteX1" y="connsiteY1"/>
              </a:cxn>
              <a:cxn ang="0">
                <a:pos x="connsiteX2" y="connsiteY2"/>
              </a:cxn>
              <a:cxn ang="0">
                <a:pos x="connsiteX3" y="connsiteY3"/>
              </a:cxn>
            </a:cxnLst>
            <a:rect l="l" t="t" r="r" b="b"/>
            <a:pathLst>
              <a:path w="1617" h="224641">
                <a:moveTo>
                  <a:pt x="0" y="0"/>
                </a:moveTo>
                <a:lnTo>
                  <a:pt x="1617" y="0"/>
                </a:lnTo>
                <a:lnTo>
                  <a:pt x="1617" y="224641"/>
                </a:lnTo>
                <a:lnTo>
                  <a:pt x="0" y="224641"/>
                </a:lnTo>
                <a:close/>
              </a:path>
            </a:pathLst>
          </a:custGeom>
          <a:noFill/>
          <a:ln w="4040" cap="flat">
            <a:solidFill>
              <a:srgbClr val="5F828F"/>
            </a:solidFill>
            <a:prstDash val="solid"/>
            <a:miter/>
          </a:ln>
        </p:spPr>
        <p:txBody>
          <a:bodyPr rtlCol="0" anchor="ctr"/>
          <a:lstStyle/>
          <a:p>
            <a:endParaRPr lang="en-GB" dirty="0"/>
          </a:p>
        </p:txBody>
      </p:sp>
      <p:sp>
        <p:nvSpPr>
          <p:cNvPr id="134" name="Freeform 133">
            <a:extLst>
              <a:ext uri="{FF2B5EF4-FFF2-40B4-BE49-F238E27FC236}">
                <a16:creationId xmlns:a16="http://schemas.microsoft.com/office/drawing/2014/main" id="{D6024768-8A7E-2C37-3BE0-BD78AA951B88}"/>
              </a:ext>
            </a:extLst>
          </p:cNvPr>
          <p:cNvSpPr/>
          <p:nvPr/>
        </p:nvSpPr>
        <p:spPr>
          <a:xfrm>
            <a:off x="1112253" y="3399194"/>
            <a:ext cx="1617" cy="211469"/>
          </a:xfrm>
          <a:custGeom>
            <a:avLst/>
            <a:gdLst>
              <a:gd name="connsiteX0" fmla="*/ 0 w 1617"/>
              <a:gd name="connsiteY0" fmla="*/ 0 h 211469"/>
              <a:gd name="connsiteX1" fmla="*/ 1617 w 1617"/>
              <a:gd name="connsiteY1" fmla="*/ 0 h 211469"/>
              <a:gd name="connsiteX2" fmla="*/ 1617 w 1617"/>
              <a:gd name="connsiteY2" fmla="*/ 211470 h 211469"/>
              <a:gd name="connsiteX3" fmla="*/ 0 w 1617"/>
              <a:gd name="connsiteY3" fmla="*/ 211470 h 211469"/>
            </a:gdLst>
            <a:ahLst/>
            <a:cxnLst>
              <a:cxn ang="0">
                <a:pos x="connsiteX0" y="connsiteY0"/>
              </a:cxn>
              <a:cxn ang="0">
                <a:pos x="connsiteX1" y="connsiteY1"/>
              </a:cxn>
              <a:cxn ang="0">
                <a:pos x="connsiteX2" y="connsiteY2"/>
              </a:cxn>
              <a:cxn ang="0">
                <a:pos x="connsiteX3" y="connsiteY3"/>
              </a:cxn>
            </a:cxnLst>
            <a:rect l="l" t="t" r="r" b="b"/>
            <a:pathLst>
              <a:path w="1617" h="211469">
                <a:moveTo>
                  <a:pt x="0" y="0"/>
                </a:moveTo>
                <a:lnTo>
                  <a:pt x="1617" y="0"/>
                </a:lnTo>
                <a:lnTo>
                  <a:pt x="1617" y="211470"/>
                </a:lnTo>
                <a:lnTo>
                  <a:pt x="0" y="211470"/>
                </a:lnTo>
                <a:close/>
              </a:path>
            </a:pathLst>
          </a:custGeom>
          <a:solidFill>
            <a:srgbClr val="5F828F"/>
          </a:solidFill>
          <a:ln w="0" cap="flat">
            <a:noFill/>
            <a:prstDash val="solid"/>
            <a:miter/>
          </a:ln>
        </p:spPr>
        <p:txBody>
          <a:bodyPr rtlCol="0" anchor="ctr"/>
          <a:lstStyle/>
          <a:p>
            <a:endParaRPr lang="en-GB" dirty="0"/>
          </a:p>
        </p:txBody>
      </p:sp>
      <p:sp>
        <p:nvSpPr>
          <p:cNvPr id="135" name="Freeform 134">
            <a:extLst>
              <a:ext uri="{FF2B5EF4-FFF2-40B4-BE49-F238E27FC236}">
                <a16:creationId xmlns:a16="http://schemas.microsoft.com/office/drawing/2014/main" id="{F583EA35-C07C-66C1-821F-A05FF8A6C8C1}"/>
              </a:ext>
            </a:extLst>
          </p:cNvPr>
          <p:cNvSpPr/>
          <p:nvPr/>
        </p:nvSpPr>
        <p:spPr>
          <a:xfrm>
            <a:off x="1112253" y="3399194"/>
            <a:ext cx="1617" cy="211469"/>
          </a:xfrm>
          <a:custGeom>
            <a:avLst/>
            <a:gdLst>
              <a:gd name="connsiteX0" fmla="*/ 0 w 1617"/>
              <a:gd name="connsiteY0" fmla="*/ 0 h 211469"/>
              <a:gd name="connsiteX1" fmla="*/ 1617 w 1617"/>
              <a:gd name="connsiteY1" fmla="*/ 0 h 211469"/>
              <a:gd name="connsiteX2" fmla="*/ 1617 w 1617"/>
              <a:gd name="connsiteY2" fmla="*/ 211470 h 211469"/>
              <a:gd name="connsiteX3" fmla="*/ 0 w 1617"/>
              <a:gd name="connsiteY3" fmla="*/ 211470 h 211469"/>
            </a:gdLst>
            <a:ahLst/>
            <a:cxnLst>
              <a:cxn ang="0">
                <a:pos x="connsiteX0" y="connsiteY0"/>
              </a:cxn>
              <a:cxn ang="0">
                <a:pos x="connsiteX1" y="connsiteY1"/>
              </a:cxn>
              <a:cxn ang="0">
                <a:pos x="connsiteX2" y="connsiteY2"/>
              </a:cxn>
              <a:cxn ang="0">
                <a:pos x="connsiteX3" y="connsiteY3"/>
              </a:cxn>
            </a:cxnLst>
            <a:rect l="l" t="t" r="r" b="b"/>
            <a:pathLst>
              <a:path w="1617" h="211469">
                <a:moveTo>
                  <a:pt x="0" y="0"/>
                </a:moveTo>
                <a:lnTo>
                  <a:pt x="1617" y="0"/>
                </a:lnTo>
                <a:lnTo>
                  <a:pt x="1617" y="211470"/>
                </a:lnTo>
                <a:lnTo>
                  <a:pt x="0" y="211470"/>
                </a:lnTo>
                <a:close/>
              </a:path>
            </a:pathLst>
          </a:custGeom>
          <a:noFill/>
          <a:ln w="4040" cap="flat">
            <a:solidFill>
              <a:srgbClr val="5F828F"/>
            </a:solidFill>
            <a:prstDash val="solid"/>
            <a:miter/>
          </a:ln>
        </p:spPr>
        <p:txBody>
          <a:bodyPr rtlCol="0" anchor="ctr"/>
          <a:lstStyle/>
          <a:p>
            <a:endParaRPr lang="en-GB" dirty="0"/>
          </a:p>
        </p:txBody>
      </p:sp>
      <p:sp>
        <p:nvSpPr>
          <p:cNvPr id="136" name="Freeform 135">
            <a:extLst>
              <a:ext uri="{FF2B5EF4-FFF2-40B4-BE49-F238E27FC236}">
                <a16:creationId xmlns:a16="http://schemas.microsoft.com/office/drawing/2014/main" id="{1FD63829-2A94-BD67-50D3-C28B3CB803CC}"/>
              </a:ext>
            </a:extLst>
          </p:cNvPr>
          <p:cNvSpPr/>
          <p:nvPr/>
        </p:nvSpPr>
        <p:spPr>
          <a:xfrm>
            <a:off x="1114597" y="3408163"/>
            <a:ext cx="1617" cy="202500"/>
          </a:xfrm>
          <a:custGeom>
            <a:avLst/>
            <a:gdLst>
              <a:gd name="connsiteX0" fmla="*/ 0 w 1617"/>
              <a:gd name="connsiteY0" fmla="*/ 0 h 202500"/>
              <a:gd name="connsiteX1" fmla="*/ 1617 w 1617"/>
              <a:gd name="connsiteY1" fmla="*/ 0 h 202500"/>
              <a:gd name="connsiteX2" fmla="*/ 1617 w 1617"/>
              <a:gd name="connsiteY2" fmla="*/ 202500 h 202500"/>
              <a:gd name="connsiteX3" fmla="*/ 0 w 1617"/>
              <a:gd name="connsiteY3" fmla="*/ 202500 h 202500"/>
            </a:gdLst>
            <a:ahLst/>
            <a:cxnLst>
              <a:cxn ang="0">
                <a:pos x="connsiteX0" y="connsiteY0"/>
              </a:cxn>
              <a:cxn ang="0">
                <a:pos x="connsiteX1" y="connsiteY1"/>
              </a:cxn>
              <a:cxn ang="0">
                <a:pos x="connsiteX2" y="connsiteY2"/>
              </a:cxn>
              <a:cxn ang="0">
                <a:pos x="connsiteX3" y="connsiteY3"/>
              </a:cxn>
            </a:cxnLst>
            <a:rect l="l" t="t" r="r" b="b"/>
            <a:pathLst>
              <a:path w="1617" h="202500">
                <a:moveTo>
                  <a:pt x="0" y="0"/>
                </a:moveTo>
                <a:lnTo>
                  <a:pt x="1617" y="0"/>
                </a:lnTo>
                <a:lnTo>
                  <a:pt x="1617" y="202500"/>
                </a:lnTo>
                <a:lnTo>
                  <a:pt x="0" y="202500"/>
                </a:lnTo>
                <a:close/>
              </a:path>
            </a:pathLst>
          </a:custGeom>
          <a:solidFill>
            <a:srgbClr val="5F828F"/>
          </a:solidFill>
          <a:ln w="0" cap="flat">
            <a:noFill/>
            <a:prstDash val="solid"/>
            <a:miter/>
          </a:ln>
        </p:spPr>
        <p:txBody>
          <a:bodyPr rtlCol="0" anchor="ctr"/>
          <a:lstStyle/>
          <a:p>
            <a:endParaRPr lang="en-GB" dirty="0"/>
          </a:p>
        </p:txBody>
      </p:sp>
      <p:sp>
        <p:nvSpPr>
          <p:cNvPr id="137" name="Freeform 136">
            <a:extLst>
              <a:ext uri="{FF2B5EF4-FFF2-40B4-BE49-F238E27FC236}">
                <a16:creationId xmlns:a16="http://schemas.microsoft.com/office/drawing/2014/main" id="{87C1A605-4D6D-6737-513E-CF414E040317}"/>
              </a:ext>
            </a:extLst>
          </p:cNvPr>
          <p:cNvSpPr/>
          <p:nvPr/>
        </p:nvSpPr>
        <p:spPr>
          <a:xfrm>
            <a:off x="1114597" y="3408163"/>
            <a:ext cx="1617" cy="202500"/>
          </a:xfrm>
          <a:custGeom>
            <a:avLst/>
            <a:gdLst>
              <a:gd name="connsiteX0" fmla="*/ 0 w 1617"/>
              <a:gd name="connsiteY0" fmla="*/ 0 h 202500"/>
              <a:gd name="connsiteX1" fmla="*/ 1617 w 1617"/>
              <a:gd name="connsiteY1" fmla="*/ 0 h 202500"/>
              <a:gd name="connsiteX2" fmla="*/ 1617 w 1617"/>
              <a:gd name="connsiteY2" fmla="*/ 202500 h 202500"/>
              <a:gd name="connsiteX3" fmla="*/ 0 w 1617"/>
              <a:gd name="connsiteY3" fmla="*/ 202500 h 202500"/>
            </a:gdLst>
            <a:ahLst/>
            <a:cxnLst>
              <a:cxn ang="0">
                <a:pos x="connsiteX0" y="connsiteY0"/>
              </a:cxn>
              <a:cxn ang="0">
                <a:pos x="connsiteX1" y="connsiteY1"/>
              </a:cxn>
              <a:cxn ang="0">
                <a:pos x="connsiteX2" y="connsiteY2"/>
              </a:cxn>
              <a:cxn ang="0">
                <a:pos x="connsiteX3" y="connsiteY3"/>
              </a:cxn>
            </a:cxnLst>
            <a:rect l="l" t="t" r="r" b="b"/>
            <a:pathLst>
              <a:path w="1617" h="202500">
                <a:moveTo>
                  <a:pt x="0" y="0"/>
                </a:moveTo>
                <a:lnTo>
                  <a:pt x="1617" y="0"/>
                </a:lnTo>
                <a:lnTo>
                  <a:pt x="1617" y="202500"/>
                </a:lnTo>
                <a:lnTo>
                  <a:pt x="0" y="202500"/>
                </a:lnTo>
                <a:close/>
              </a:path>
            </a:pathLst>
          </a:custGeom>
          <a:noFill/>
          <a:ln w="4040" cap="flat">
            <a:solidFill>
              <a:srgbClr val="5F828F"/>
            </a:solidFill>
            <a:prstDash val="solid"/>
            <a:miter/>
          </a:ln>
        </p:spPr>
        <p:txBody>
          <a:bodyPr rtlCol="0" anchor="ctr"/>
          <a:lstStyle/>
          <a:p>
            <a:endParaRPr lang="en-GB" dirty="0"/>
          </a:p>
        </p:txBody>
      </p:sp>
      <p:sp>
        <p:nvSpPr>
          <p:cNvPr id="138" name="Freeform 137">
            <a:extLst>
              <a:ext uri="{FF2B5EF4-FFF2-40B4-BE49-F238E27FC236}">
                <a16:creationId xmlns:a16="http://schemas.microsoft.com/office/drawing/2014/main" id="{27C0D527-3CD6-51A9-CD13-5634D608EE17}"/>
              </a:ext>
            </a:extLst>
          </p:cNvPr>
          <p:cNvSpPr/>
          <p:nvPr/>
        </p:nvSpPr>
        <p:spPr>
          <a:xfrm>
            <a:off x="1116861" y="3415436"/>
            <a:ext cx="1617" cy="195146"/>
          </a:xfrm>
          <a:custGeom>
            <a:avLst/>
            <a:gdLst>
              <a:gd name="connsiteX0" fmla="*/ 0 w 1617"/>
              <a:gd name="connsiteY0" fmla="*/ 0 h 195146"/>
              <a:gd name="connsiteX1" fmla="*/ 1617 w 1617"/>
              <a:gd name="connsiteY1" fmla="*/ 0 h 195146"/>
              <a:gd name="connsiteX2" fmla="*/ 1617 w 1617"/>
              <a:gd name="connsiteY2" fmla="*/ 195147 h 195146"/>
              <a:gd name="connsiteX3" fmla="*/ 0 w 1617"/>
              <a:gd name="connsiteY3" fmla="*/ 195147 h 195146"/>
            </a:gdLst>
            <a:ahLst/>
            <a:cxnLst>
              <a:cxn ang="0">
                <a:pos x="connsiteX0" y="connsiteY0"/>
              </a:cxn>
              <a:cxn ang="0">
                <a:pos x="connsiteX1" y="connsiteY1"/>
              </a:cxn>
              <a:cxn ang="0">
                <a:pos x="connsiteX2" y="connsiteY2"/>
              </a:cxn>
              <a:cxn ang="0">
                <a:pos x="connsiteX3" y="connsiteY3"/>
              </a:cxn>
            </a:cxnLst>
            <a:rect l="l" t="t" r="r" b="b"/>
            <a:pathLst>
              <a:path w="1617" h="195146">
                <a:moveTo>
                  <a:pt x="0" y="0"/>
                </a:moveTo>
                <a:lnTo>
                  <a:pt x="1617" y="0"/>
                </a:lnTo>
                <a:lnTo>
                  <a:pt x="1617" y="195147"/>
                </a:lnTo>
                <a:lnTo>
                  <a:pt x="0" y="195147"/>
                </a:lnTo>
                <a:close/>
              </a:path>
            </a:pathLst>
          </a:custGeom>
          <a:solidFill>
            <a:srgbClr val="5F828F"/>
          </a:solidFill>
          <a:ln w="0" cap="flat">
            <a:noFill/>
            <a:prstDash val="solid"/>
            <a:miter/>
          </a:ln>
        </p:spPr>
        <p:txBody>
          <a:bodyPr rtlCol="0" anchor="ctr"/>
          <a:lstStyle/>
          <a:p>
            <a:endParaRPr lang="en-GB" dirty="0"/>
          </a:p>
        </p:txBody>
      </p:sp>
      <p:sp>
        <p:nvSpPr>
          <p:cNvPr id="139" name="Freeform 138">
            <a:extLst>
              <a:ext uri="{FF2B5EF4-FFF2-40B4-BE49-F238E27FC236}">
                <a16:creationId xmlns:a16="http://schemas.microsoft.com/office/drawing/2014/main" id="{95906C0A-BB4B-D260-E759-F275970F56EE}"/>
              </a:ext>
            </a:extLst>
          </p:cNvPr>
          <p:cNvSpPr/>
          <p:nvPr/>
        </p:nvSpPr>
        <p:spPr>
          <a:xfrm>
            <a:off x="1116861" y="3415436"/>
            <a:ext cx="1617" cy="195146"/>
          </a:xfrm>
          <a:custGeom>
            <a:avLst/>
            <a:gdLst>
              <a:gd name="connsiteX0" fmla="*/ 0 w 1617"/>
              <a:gd name="connsiteY0" fmla="*/ 0 h 195146"/>
              <a:gd name="connsiteX1" fmla="*/ 1617 w 1617"/>
              <a:gd name="connsiteY1" fmla="*/ 0 h 195146"/>
              <a:gd name="connsiteX2" fmla="*/ 1617 w 1617"/>
              <a:gd name="connsiteY2" fmla="*/ 195147 h 195146"/>
              <a:gd name="connsiteX3" fmla="*/ 0 w 1617"/>
              <a:gd name="connsiteY3" fmla="*/ 195147 h 195146"/>
            </a:gdLst>
            <a:ahLst/>
            <a:cxnLst>
              <a:cxn ang="0">
                <a:pos x="connsiteX0" y="connsiteY0"/>
              </a:cxn>
              <a:cxn ang="0">
                <a:pos x="connsiteX1" y="connsiteY1"/>
              </a:cxn>
              <a:cxn ang="0">
                <a:pos x="connsiteX2" y="connsiteY2"/>
              </a:cxn>
              <a:cxn ang="0">
                <a:pos x="connsiteX3" y="connsiteY3"/>
              </a:cxn>
            </a:cxnLst>
            <a:rect l="l" t="t" r="r" b="b"/>
            <a:pathLst>
              <a:path w="1617" h="195146">
                <a:moveTo>
                  <a:pt x="0" y="0"/>
                </a:moveTo>
                <a:lnTo>
                  <a:pt x="1617" y="0"/>
                </a:lnTo>
                <a:lnTo>
                  <a:pt x="1617" y="195147"/>
                </a:lnTo>
                <a:lnTo>
                  <a:pt x="0" y="195147"/>
                </a:lnTo>
                <a:close/>
              </a:path>
            </a:pathLst>
          </a:custGeom>
          <a:noFill/>
          <a:ln w="4040" cap="flat">
            <a:solidFill>
              <a:srgbClr val="5F828F"/>
            </a:solidFill>
            <a:prstDash val="solid"/>
            <a:miter/>
          </a:ln>
        </p:spPr>
        <p:txBody>
          <a:bodyPr rtlCol="0" anchor="ctr"/>
          <a:lstStyle/>
          <a:p>
            <a:endParaRPr lang="en-GB" dirty="0"/>
          </a:p>
        </p:txBody>
      </p:sp>
      <p:sp>
        <p:nvSpPr>
          <p:cNvPr id="140" name="Freeform 139">
            <a:extLst>
              <a:ext uri="{FF2B5EF4-FFF2-40B4-BE49-F238E27FC236}">
                <a16:creationId xmlns:a16="http://schemas.microsoft.com/office/drawing/2014/main" id="{8D4C31D2-644D-E07C-73B8-48BE5F6902D2}"/>
              </a:ext>
            </a:extLst>
          </p:cNvPr>
          <p:cNvSpPr/>
          <p:nvPr/>
        </p:nvSpPr>
        <p:spPr>
          <a:xfrm>
            <a:off x="1119125" y="3415436"/>
            <a:ext cx="1617" cy="195146"/>
          </a:xfrm>
          <a:custGeom>
            <a:avLst/>
            <a:gdLst>
              <a:gd name="connsiteX0" fmla="*/ 0 w 1617"/>
              <a:gd name="connsiteY0" fmla="*/ 0 h 195146"/>
              <a:gd name="connsiteX1" fmla="*/ 1617 w 1617"/>
              <a:gd name="connsiteY1" fmla="*/ 0 h 195146"/>
              <a:gd name="connsiteX2" fmla="*/ 1617 w 1617"/>
              <a:gd name="connsiteY2" fmla="*/ 195147 h 195146"/>
              <a:gd name="connsiteX3" fmla="*/ 0 w 1617"/>
              <a:gd name="connsiteY3" fmla="*/ 195147 h 195146"/>
            </a:gdLst>
            <a:ahLst/>
            <a:cxnLst>
              <a:cxn ang="0">
                <a:pos x="connsiteX0" y="connsiteY0"/>
              </a:cxn>
              <a:cxn ang="0">
                <a:pos x="connsiteX1" y="connsiteY1"/>
              </a:cxn>
              <a:cxn ang="0">
                <a:pos x="connsiteX2" y="connsiteY2"/>
              </a:cxn>
              <a:cxn ang="0">
                <a:pos x="connsiteX3" y="connsiteY3"/>
              </a:cxn>
            </a:cxnLst>
            <a:rect l="l" t="t" r="r" b="b"/>
            <a:pathLst>
              <a:path w="1617" h="195146">
                <a:moveTo>
                  <a:pt x="0" y="0"/>
                </a:moveTo>
                <a:lnTo>
                  <a:pt x="1617" y="0"/>
                </a:lnTo>
                <a:lnTo>
                  <a:pt x="1617" y="195147"/>
                </a:lnTo>
                <a:lnTo>
                  <a:pt x="0" y="195147"/>
                </a:lnTo>
                <a:close/>
              </a:path>
            </a:pathLst>
          </a:custGeom>
          <a:solidFill>
            <a:srgbClr val="5F828F"/>
          </a:solidFill>
          <a:ln w="0" cap="flat">
            <a:noFill/>
            <a:prstDash val="solid"/>
            <a:miter/>
          </a:ln>
        </p:spPr>
        <p:txBody>
          <a:bodyPr rtlCol="0" anchor="ctr"/>
          <a:lstStyle/>
          <a:p>
            <a:endParaRPr lang="en-GB" dirty="0"/>
          </a:p>
        </p:txBody>
      </p:sp>
      <p:sp>
        <p:nvSpPr>
          <p:cNvPr id="141" name="Freeform 140">
            <a:extLst>
              <a:ext uri="{FF2B5EF4-FFF2-40B4-BE49-F238E27FC236}">
                <a16:creationId xmlns:a16="http://schemas.microsoft.com/office/drawing/2014/main" id="{96F292FA-0CBD-8C0B-9C69-A4CE7683CE14}"/>
              </a:ext>
            </a:extLst>
          </p:cNvPr>
          <p:cNvSpPr/>
          <p:nvPr/>
        </p:nvSpPr>
        <p:spPr>
          <a:xfrm>
            <a:off x="1119125" y="3415436"/>
            <a:ext cx="1617" cy="195146"/>
          </a:xfrm>
          <a:custGeom>
            <a:avLst/>
            <a:gdLst>
              <a:gd name="connsiteX0" fmla="*/ 0 w 1617"/>
              <a:gd name="connsiteY0" fmla="*/ 0 h 195146"/>
              <a:gd name="connsiteX1" fmla="*/ 1617 w 1617"/>
              <a:gd name="connsiteY1" fmla="*/ 0 h 195146"/>
              <a:gd name="connsiteX2" fmla="*/ 1617 w 1617"/>
              <a:gd name="connsiteY2" fmla="*/ 195147 h 195146"/>
              <a:gd name="connsiteX3" fmla="*/ 0 w 1617"/>
              <a:gd name="connsiteY3" fmla="*/ 195147 h 195146"/>
            </a:gdLst>
            <a:ahLst/>
            <a:cxnLst>
              <a:cxn ang="0">
                <a:pos x="connsiteX0" y="connsiteY0"/>
              </a:cxn>
              <a:cxn ang="0">
                <a:pos x="connsiteX1" y="connsiteY1"/>
              </a:cxn>
              <a:cxn ang="0">
                <a:pos x="connsiteX2" y="connsiteY2"/>
              </a:cxn>
              <a:cxn ang="0">
                <a:pos x="connsiteX3" y="connsiteY3"/>
              </a:cxn>
            </a:cxnLst>
            <a:rect l="l" t="t" r="r" b="b"/>
            <a:pathLst>
              <a:path w="1617" h="195146">
                <a:moveTo>
                  <a:pt x="0" y="0"/>
                </a:moveTo>
                <a:lnTo>
                  <a:pt x="1617" y="0"/>
                </a:lnTo>
                <a:lnTo>
                  <a:pt x="1617" y="195147"/>
                </a:lnTo>
                <a:lnTo>
                  <a:pt x="0" y="195147"/>
                </a:lnTo>
                <a:close/>
              </a:path>
            </a:pathLst>
          </a:custGeom>
          <a:noFill/>
          <a:ln w="4040" cap="flat">
            <a:solidFill>
              <a:srgbClr val="5F828F"/>
            </a:solidFill>
            <a:prstDash val="solid"/>
            <a:miter/>
          </a:ln>
        </p:spPr>
        <p:txBody>
          <a:bodyPr rtlCol="0" anchor="ctr"/>
          <a:lstStyle/>
          <a:p>
            <a:endParaRPr lang="en-GB" dirty="0"/>
          </a:p>
        </p:txBody>
      </p:sp>
      <p:sp>
        <p:nvSpPr>
          <p:cNvPr id="142" name="Freeform 141">
            <a:extLst>
              <a:ext uri="{FF2B5EF4-FFF2-40B4-BE49-F238E27FC236}">
                <a16:creationId xmlns:a16="http://schemas.microsoft.com/office/drawing/2014/main" id="{E691E26B-0B16-73F1-D867-FD66B91B8B24}"/>
              </a:ext>
            </a:extLst>
          </p:cNvPr>
          <p:cNvSpPr/>
          <p:nvPr/>
        </p:nvSpPr>
        <p:spPr>
          <a:xfrm>
            <a:off x="1121389"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solidFill>
            <a:srgbClr val="5F828F"/>
          </a:solidFill>
          <a:ln w="0" cap="flat">
            <a:noFill/>
            <a:prstDash val="solid"/>
            <a:miter/>
          </a:ln>
        </p:spPr>
        <p:txBody>
          <a:bodyPr rtlCol="0" anchor="ctr"/>
          <a:lstStyle/>
          <a:p>
            <a:endParaRPr lang="en-GB" dirty="0"/>
          </a:p>
        </p:txBody>
      </p:sp>
      <p:sp>
        <p:nvSpPr>
          <p:cNvPr id="143" name="Freeform 142">
            <a:extLst>
              <a:ext uri="{FF2B5EF4-FFF2-40B4-BE49-F238E27FC236}">
                <a16:creationId xmlns:a16="http://schemas.microsoft.com/office/drawing/2014/main" id="{74DC70F9-400D-5630-DF25-7CE02861C360}"/>
              </a:ext>
            </a:extLst>
          </p:cNvPr>
          <p:cNvSpPr/>
          <p:nvPr/>
        </p:nvSpPr>
        <p:spPr>
          <a:xfrm>
            <a:off x="1121389"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noFill/>
          <a:ln w="4040" cap="flat">
            <a:solidFill>
              <a:srgbClr val="5F828F"/>
            </a:solidFill>
            <a:prstDash val="solid"/>
            <a:miter/>
          </a:ln>
        </p:spPr>
        <p:txBody>
          <a:bodyPr rtlCol="0" anchor="ctr"/>
          <a:lstStyle/>
          <a:p>
            <a:endParaRPr lang="en-GB" dirty="0"/>
          </a:p>
        </p:txBody>
      </p:sp>
      <p:sp>
        <p:nvSpPr>
          <p:cNvPr id="144" name="Freeform 143">
            <a:extLst>
              <a:ext uri="{FF2B5EF4-FFF2-40B4-BE49-F238E27FC236}">
                <a16:creationId xmlns:a16="http://schemas.microsoft.com/office/drawing/2014/main" id="{E5BAF2C5-813A-2919-C21B-18CE10F16FAD}"/>
              </a:ext>
            </a:extLst>
          </p:cNvPr>
          <p:cNvSpPr/>
          <p:nvPr/>
        </p:nvSpPr>
        <p:spPr>
          <a:xfrm>
            <a:off x="1123734"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solidFill>
            <a:srgbClr val="5F828F"/>
          </a:solidFill>
          <a:ln w="0" cap="flat">
            <a:noFill/>
            <a:prstDash val="solid"/>
            <a:miter/>
          </a:ln>
        </p:spPr>
        <p:txBody>
          <a:bodyPr rtlCol="0" anchor="ctr"/>
          <a:lstStyle/>
          <a:p>
            <a:endParaRPr lang="en-GB" dirty="0"/>
          </a:p>
        </p:txBody>
      </p:sp>
      <p:sp>
        <p:nvSpPr>
          <p:cNvPr id="145" name="Freeform 144">
            <a:extLst>
              <a:ext uri="{FF2B5EF4-FFF2-40B4-BE49-F238E27FC236}">
                <a16:creationId xmlns:a16="http://schemas.microsoft.com/office/drawing/2014/main" id="{F0996EE9-4921-52B2-F5C8-18E58CEFE494}"/>
              </a:ext>
            </a:extLst>
          </p:cNvPr>
          <p:cNvSpPr/>
          <p:nvPr/>
        </p:nvSpPr>
        <p:spPr>
          <a:xfrm>
            <a:off x="1123734"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noFill/>
          <a:ln w="4040" cap="flat">
            <a:solidFill>
              <a:srgbClr val="5F828F"/>
            </a:solidFill>
            <a:prstDash val="solid"/>
            <a:miter/>
          </a:ln>
        </p:spPr>
        <p:txBody>
          <a:bodyPr rtlCol="0" anchor="ctr"/>
          <a:lstStyle/>
          <a:p>
            <a:endParaRPr lang="en-GB" dirty="0"/>
          </a:p>
        </p:txBody>
      </p:sp>
      <p:sp>
        <p:nvSpPr>
          <p:cNvPr id="146" name="Freeform 145">
            <a:extLst>
              <a:ext uri="{FF2B5EF4-FFF2-40B4-BE49-F238E27FC236}">
                <a16:creationId xmlns:a16="http://schemas.microsoft.com/office/drawing/2014/main" id="{D7DC7F39-F720-0469-BC24-91B695BAFC8A}"/>
              </a:ext>
            </a:extLst>
          </p:cNvPr>
          <p:cNvSpPr/>
          <p:nvPr/>
        </p:nvSpPr>
        <p:spPr>
          <a:xfrm>
            <a:off x="1125998"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solidFill>
            <a:srgbClr val="5F828F"/>
          </a:solidFill>
          <a:ln w="0" cap="flat">
            <a:noFill/>
            <a:prstDash val="solid"/>
            <a:miter/>
          </a:ln>
        </p:spPr>
        <p:txBody>
          <a:bodyPr rtlCol="0" anchor="ctr"/>
          <a:lstStyle/>
          <a:p>
            <a:endParaRPr lang="en-GB" dirty="0"/>
          </a:p>
        </p:txBody>
      </p:sp>
      <p:sp>
        <p:nvSpPr>
          <p:cNvPr id="147" name="Freeform 146">
            <a:extLst>
              <a:ext uri="{FF2B5EF4-FFF2-40B4-BE49-F238E27FC236}">
                <a16:creationId xmlns:a16="http://schemas.microsoft.com/office/drawing/2014/main" id="{D49B52CF-CE13-A240-A7B5-A80271C55B34}"/>
              </a:ext>
            </a:extLst>
          </p:cNvPr>
          <p:cNvSpPr/>
          <p:nvPr/>
        </p:nvSpPr>
        <p:spPr>
          <a:xfrm>
            <a:off x="1125998"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noFill/>
          <a:ln w="4040" cap="flat">
            <a:solidFill>
              <a:srgbClr val="5F828F"/>
            </a:solidFill>
            <a:prstDash val="solid"/>
            <a:miter/>
          </a:ln>
        </p:spPr>
        <p:txBody>
          <a:bodyPr rtlCol="0" anchor="ctr"/>
          <a:lstStyle/>
          <a:p>
            <a:endParaRPr lang="en-GB" dirty="0"/>
          </a:p>
        </p:txBody>
      </p:sp>
      <p:sp>
        <p:nvSpPr>
          <p:cNvPr id="148" name="Freeform 147">
            <a:extLst>
              <a:ext uri="{FF2B5EF4-FFF2-40B4-BE49-F238E27FC236}">
                <a16:creationId xmlns:a16="http://schemas.microsoft.com/office/drawing/2014/main" id="{45F67E92-EDAF-EA5B-2972-BD49EDA0DBCA}"/>
              </a:ext>
            </a:extLst>
          </p:cNvPr>
          <p:cNvSpPr/>
          <p:nvPr/>
        </p:nvSpPr>
        <p:spPr>
          <a:xfrm>
            <a:off x="1128262"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solidFill>
            <a:srgbClr val="5F828F"/>
          </a:solidFill>
          <a:ln w="0" cap="flat">
            <a:noFill/>
            <a:prstDash val="solid"/>
            <a:miter/>
          </a:ln>
        </p:spPr>
        <p:txBody>
          <a:bodyPr rtlCol="0" anchor="ctr"/>
          <a:lstStyle/>
          <a:p>
            <a:endParaRPr lang="en-GB" dirty="0"/>
          </a:p>
        </p:txBody>
      </p:sp>
      <p:sp>
        <p:nvSpPr>
          <p:cNvPr id="149" name="Freeform 148">
            <a:extLst>
              <a:ext uri="{FF2B5EF4-FFF2-40B4-BE49-F238E27FC236}">
                <a16:creationId xmlns:a16="http://schemas.microsoft.com/office/drawing/2014/main" id="{78427598-7A69-9C26-57E9-C04DD9E4D908}"/>
              </a:ext>
            </a:extLst>
          </p:cNvPr>
          <p:cNvSpPr/>
          <p:nvPr/>
        </p:nvSpPr>
        <p:spPr>
          <a:xfrm>
            <a:off x="1128262" y="3423436"/>
            <a:ext cx="1617" cy="187227"/>
          </a:xfrm>
          <a:custGeom>
            <a:avLst/>
            <a:gdLst>
              <a:gd name="connsiteX0" fmla="*/ 0 w 1617"/>
              <a:gd name="connsiteY0" fmla="*/ 0 h 187227"/>
              <a:gd name="connsiteX1" fmla="*/ 1617 w 1617"/>
              <a:gd name="connsiteY1" fmla="*/ 0 h 187227"/>
              <a:gd name="connsiteX2" fmla="*/ 1617 w 1617"/>
              <a:gd name="connsiteY2" fmla="*/ 187228 h 187227"/>
              <a:gd name="connsiteX3" fmla="*/ 0 w 1617"/>
              <a:gd name="connsiteY3" fmla="*/ 187228 h 187227"/>
            </a:gdLst>
            <a:ahLst/>
            <a:cxnLst>
              <a:cxn ang="0">
                <a:pos x="connsiteX0" y="connsiteY0"/>
              </a:cxn>
              <a:cxn ang="0">
                <a:pos x="connsiteX1" y="connsiteY1"/>
              </a:cxn>
              <a:cxn ang="0">
                <a:pos x="connsiteX2" y="connsiteY2"/>
              </a:cxn>
              <a:cxn ang="0">
                <a:pos x="connsiteX3" y="connsiteY3"/>
              </a:cxn>
            </a:cxnLst>
            <a:rect l="l" t="t" r="r" b="b"/>
            <a:pathLst>
              <a:path w="1617" h="187227">
                <a:moveTo>
                  <a:pt x="0" y="0"/>
                </a:moveTo>
                <a:lnTo>
                  <a:pt x="1617" y="0"/>
                </a:lnTo>
                <a:lnTo>
                  <a:pt x="1617" y="187228"/>
                </a:lnTo>
                <a:lnTo>
                  <a:pt x="0" y="187228"/>
                </a:lnTo>
                <a:close/>
              </a:path>
            </a:pathLst>
          </a:custGeom>
          <a:noFill/>
          <a:ln w="4040" cap="flat">
            <a:solidFill>
              <a:srgbClr val="5F828F"/>
            </a:solidFill>
            <a:prstDash val="solid"/>
            <a:miter/>
          </a:ln>
        </p:spPr>
        <p:txBody>
          <a:bodyPr rtlCol="0" anchor="ctr"/>
          <a:lstStyle/>
          <a:p>
            <a:endParaRPr lang="en-GB" dirty="0"/>
          </a:p>
        </p:txBody>
      </p:sp>
      <p:sp>
        <p:nvSpPr>
          <p:cNvPr id="150" name="Freeform 149">
            <a:extLst>
              <a:ext uri="{FF2B5EF4-FFF2-40B4-BE49-F238E27FC236}">
                <a16:creationId xmlns:a16="http://schemas.microsoft.com/office/drawing/2014/main" id="{F297DA42-DBC8-1A1C-5E3B-7D99214D3B90}"/>
              </a:ext>
            </a:extLst>
          </p:cNvPr>
          <p:cNvSpPr/>
          <p:nvPr/>
        </p:nvSpPr>
        <p:spPr>
          <a:xfrm>
            <a:off x="1130526" y="3428365"/>
            <a:ext cx="1617" cy="182217"/>
          </a:xfrm>
          <a:custGeom>
            <a:avLst/>
            <a:gdLst>
              <a:gd name="connsiteX0" fmla="*/ 0 w 1617"/>
              <a:gd name="connsiteY0" fmla="*/ 0 h 182217"/>
              <a:gd name="connsiteX1" fmla="*/ 1617 w 1617"/>
              <a:gd name="connsiteY1" fmla="*/ 0 h 182217"/>
              <a:gd name="connsiteX2" fmla="*/ 1617 w 1617"/>
              <a:gd name="connsiteY2" fmla="*/ 182218 h 182217"/>
              <a:gd name="connsiteX3" fmla="*/ 0 w 1617"/>
              <a:gd name="connsiteY3" fmla="*/ 182218 h 182217"/>
            </a:gdLst>
            <a:ahLst/>
            <a:cxnLst>
              <a:cxn ang="0">
                <a:pos x="connsiteX0" y="connsiteY0"/>
              </a:cxn>
              <a:cxn ang="0">
                <a:pos x="connsiteX1" y="connsiteY1"/>
              </a:cxn>
              <a:cxn ang="0">
                <a:pos x="connsiteX2" y="connsiteY2"/>
              </a:cxn>
              <a:cxn ang="0">
                <a:pos x="connsiteX3" y="connsiteY3"/>
              </a:cxn>
            </a:cxnLst>
            <a:rect l="l" t="t" r="r" b="b"/>
            <a:pathLst>
              <a:path w="1617" h="182217">
                <a:moveTo>
                  <a:pt x="0" y="0"/>
                </a:moveTo>
                <a:lnTo>
                  <a:pt x="1617" y="0"/>
                </a:lnTo>
                <a:lnTo>
                  <a:pt x="1617" y="182218"/>
                </a:lnTo>
                <a:lnTo>
                  <a:pt x="0" y="182218"/>
                </a:lnTo>
                <a:close/>
              </a:path>
            </a:pathLst>
          </a:custGeom>
          <a:solidFill>
            <a:srgbClr val="5F828F"/>
          </a:solidFill>
          <a:ln w="0" cap="flat">
            <a:noFill/>
            <a:prstDash val="solid"/>
            <a:miter/>
          </a:ln>
        </p:spPr>
        <p:txBody>
          <a:bodyPr rtlCol="0" anchor="ctr"/>
          <a:lstStyle/>
          <a:p>
            <a:endParaRPr lang="en-GB" dirty="0"/>
          </a:p>
        </p:txBody>
      </p:sp>
      <p:sp>
        <p:nvSpPr>
          <p:cNvPr id="151" name="Freeform 150">
            <a:extLst>
              <a:ext uri="{FF2B5EF4-FFF2-40B4-BE49-F238E27FC236}">
                <a16:creationId xmlns:a16="http://schemas.microsoft.com/office/drawing/2014/main" id="{C110C573-66EF-BEE3-31D3-6796E42BC153}"/>
              </a:ext>
            </a:extLst>
          </p:cNvPr>
          <p:cNvSpPr/>
          <p:nvPr/>
        </p:nvSpPr>
        <p:spPr>
          <a:xfrm>
            <a:off x="1130526" y="3428365"/>
            <a:ext cx="1617" cy="182217"/>
          </a:xfrm>
          <a:custGeom>
            <a:avLst/>
            <a:gdLst>
              <a:gd name="connsiteX0" fmla="*/ 0 w 1617"/>
              <a:gd name="connsiteY0" fmla="*/ 0 h 182217"/>
              <a:gd name="connsiteX1" fmla="*/ 1617 w 1617"/>
              <a:gd name="connsiteY1" fmla="*/ 0 h 182217"/>
              <a:gd name="connsiteX2" fmla="*/ 1617 w 1617"/>
              <a:gd name="connsiteY2" fmla="*/ 182218 h 182217"/>
              <a:gd name="connsiteX3" fmla="*/ 0 w 1617"/>
              <a:gd name="connsiteY3" fmla="*/ 182218 h 182217"/>
            </a:gdLst>
            <a:ahLst/>
            <a:cxnLst>
              <a:cxn ang="0">
                <a:pos x="connsiteX0" y="connsiteY0"/>
              </a:cxn>
              <a:cxn ang="0">
                <a:pos x="connsiteX1" y="connsiteY1"/>
              </a:cxn>
              <a:cxn ang="0">
                <a:pos x="connsiteX2" y="connsiteY2"/>
              </a:cxn>
              <a:cxn ang="0">
                <a:pos x="connsiteX3" y="connsiteY3"/>
              </a:cxn>
            </a:cxnLst>
            <a:rect l="l" t="t" r="r" b="b"/>
            <a:pathLst>
              <a:path w="1617" h="182217">
                <a:moveTo>
                  <a:pt x="0" y="0"/>
                </a:moveTo>
                <a:lnTo>
                  <a:pt x="1617" y="0"/>
                </a:lnTo>
                <a:lnTo>
                  <a:pt x="1617" y="182218"/>
                </a:lnTo>
                <a:lnTo>
                  <a:pt x="0" y="182218"/>
                </a:lnTo>
                <a:close/>
              </a:path>
            </a:pathLst>
          </a:custGeom>
          <a:noFill/>
          <a:ln w="4040" cap="flat">
            <a:solidFill>
              <a:srgbClr val="5F828F"/>
            </a:solidFill>
            <a:prstDash val="solid"/>
            <a:miter/>
          </a:ln>
        </p:spPr>
        <p:txBody>
          <a:bodyPr rtlCol="0" anchor="ctr"/>
          <a:lstStyle/>
          <a:p>
            <a:endParaRPr lang="en-GB" dirty="0"/>
          </a:p>
        </p:txBody>
      </p:sp>
      <p:sp>
        <p:nvSpPr>
          <p:cNvPr id="152" name="Freeform 151">
            <a:extLst>
              <a:ext uri="{FF2B5EF4-FFF2-40B4-BE49-F238E27FC236}">
                <a16:creationId xmlns:a16="http://schemas.microsoft.com/office/drawing/2014/main" id="{9B1ECED1-783E-BEB9-E140-CFE16C794FEC}"/>
              </a:ext>
            </a:extLst>
          </p:cNvPr>
          <p:cNvSpPr/>
          <p:nvPr/>
        </p:nvSpPr>
        <p:spPr>
          <a:xfrm>
            <a:off x="1132790" y="3431678"/>
            <a:ext cx="1617" cy="178904"/>
          </a:xfrm>
          <a:custGeom>
            <a:avLst/>
            <a:gdLst>
              <a:gd name="connsiteX0" fmla="*/ 0 w 1617"/>
              <a:gd name="connsiteY0" fmla="*/ 0 h 178904"/>
              <a:gd name="connsiteX1" fmla="*/ 1617 w 1617"/>
              <a:gd name="connsiteY1" fmla="*/ 0 h 178904"/>
              <a:gd name="connsiteX2" fmla="*/ 1617 w 1617"/>
              <a:gd name="connsiteY2" fmla="*/ 178905 h 178904"/>
              <a:gd name="connsiteX3" fmla="*/ 0 w 1617"/>
              <a:gd name="connsiteY3" fmla="*/ 178905 h 178904"/>
            </a:gdLst>
            <a:ahLst/>
            <a:cxnLst>
              <a:cxn ang="0">
                <a:pos x="connsiteX0" y="connsiteY0"/>
              </a:cxn>
              <a:cxn ang="0">
                <a:pos x="connsiteX1" y="connsiteY1"/>
              </a:cxn>
              <a:cxn ang="0">
                <a:pos x="connsiteX2" y="connsiteY2"/>
              </a:cxn>
              <a:cxn ang="0">
                <a:pos x="connsiteX3" y="connsiteY3"/>
              </a:cxn>
            </a:cxnLst>
            <a:rect l="l" t="t" r="r" b="b"/>
            <a:pathLst>
              <a:path w="1617" h="178904">
                <a:moveTo>
                  <a:pt x="0" y="0"/>
                </a:moveTo>
                <a:lnTo>
                  <a:pt x="1617" y="0"/>
                </a:lnTo>
                <a:lnTo>
                  <a:pt x="1617" y="178905"/>
                </a:lnTo>
                <a:lnTo>
                  <a:pt x="0" y="178905"/>
                </a:lnTo>
                <a:close/>
              </a:path>
            </a:pathLst>
          </a:custGeom>
          <a:solidFill>
            <a:srgbClr val="5F828F"/>
          </a:solidFill>
          <a:ln w="0" cap="flat">
            <a:noFill/>
            <a:prstDash val="solid"/>
            <a:miter/>
          </a:ln>
        </p:spPr>
        <p:txBody>
          <a:bodyPr rtlCol="0" anchor="ctr"/>
          <a:lstStyle/>
          <a:p>
            <a:endParaRPr lang="en-GB" dirty="0"/>
          </a:p>
        </p:txBody>
      </p:sp>
      <p:sp>
        <p:nvSpPr>
          <p:cNvPr id="153" name="Freeform 152">
            <a:extLst>
              <a:ext uri="{FF2B5EF4-FFF2-40B4-BE49-F238E27FC236}">
                <a16:creationId xmlns:a16="http://schemas.microsoft.com/office/drawing/2014/main" id="{B620B311-B41C-1C3C-9605-F9763C54A08A}"/>
              </a:ext>
            </a:extLst>
          </p:cNvPr>
          <p:cNvSpPr/>
          <p:nvPr/>
        </p:nvSpPr>
        <p:spPr>
          <a:xfrm>
            <a:off x="1132790" y="3431678"/>
            <a:ext cx="1617" cy="178904"/>
          </a:xfrm>
          <a:custGeom>
            <a:avLst/>
            <a:gdLst>
              <a:gd name="connsiteX0" fmla="*/ 0 w 1617"/>
              <a:gd name="connsiteY0" fmla="*/ 0 h 178904"/>
              <a:gd name="connsiteX1" fmla="*/ 1617 w 1617"/>
              <a:gd name="connsiteY1" fmla="*/ 0 h 178904"/>
              <a:gd name="connsiteX2" fmla="*/ 1617 w 1617"/>
              <a:gd name="connsiteY2" fmla="*/ 178905 h 178904"/>
              <a:gd name="connsiteX3" fmla="*/ 0 w 1617"/>
              <a:gd name="connsiteY3" fmla="*/ 178905 h 178904"/>
            </a:gdLst>
            <a:ahLst/>
            <a:cxnLst>
              <a:cxn ang="0">
                <a:pos x="connsiteX0" y="connsiteY0"/>
              </a:cxn>
              <a:cxn ang="0">
                <a:pos x="connsiteX1" y="connsiteY1"/>
              </a:cxn>
              <a:cxn ang="0">
                <a:pos x="connsiteX2" y="connsiteY2"/>
              </a:cxn>
              <a:cxn ang="0">
                <a:pos x="connsiteX3" y="connsiteY3"/>
              </a:cxn>
            </a:cxnLst>
            <a:rect l="l" t="t" r="r" b="b"/>
            <a:pathLst>
              <a:path w="1617" h="178904">
                <a:moveTo>
                  <a:pt x="0" y="0"/>
                </a:moveTo>
                <a:lnTo>
                  <a:pt x="1617" y="0"/>
                </a:lnTo>
                <a:lnTo>
                  <a:pt x="1617" y="178905"/>
                </a:lnTo>
                <a:lnTo>
                  <a:pt x="0" y="178905"/>
                </a:lnTo>
                <a:close/>
              </a:path>
            </a:pathLst>
          </a:custGeom>
          <a:noFill/>
          <a:ln w="4040" cap="flat">
            <a:solidFill>
              <a:srgbClr val="5F828F"/>
            </a:solidFill>
            <a:prstDash val="solid"/>
            <a:miter/>
          </a:ln>
        </p:spPr>
        <p:txBody>
          <a:bodyPr rtlCol="0" anchor="ctr"/>
          <a:lstStyle/>
          <a:p>
            <a:endParaRPr lang="en-GB" dirty="0"/>
          </a:p>
        </p:txBody>
      </p:sp>
      <p:sp>
        <p:nvSpPr>
          <p:cNvPr id="154" name="Freeform 153">
            <a:extLst>
              <a:ext uri="{FF2B5EF4-FFF2-40B4-BE49-F238E27FC236}">
                <a16:creationId xmlns:a16="http://schemas.microsoft.com/office/drawing/2014/main" id="{08E0A83C-6E04-2CAB-A4CE-FEB50C0889B5}"/>
              </a:ext>
            </a:extLst>
          </p:cNvPr>
          <p:cNvSpPr/>
          <p:nvPr/>
        </p:nvSpPr>
        <p:spPr>
          <a:xfrm>
            <a:off x="1135135" y="3442102"/>
            <a:ext cx="1617" cy="168480"/>
          </a:xfrm>
          <a:custGeom>
            <a:avLst/>
            <a:gdLst>
              <a:gd name="connsiteX0" fmla="*/ 0 w 1617"/>
              <a:gd name="connsiteY0" fmla="*/ 0 h 168480"/>
              <a:gd name="connsiteX1" fmla="*/ 1617 w 1617"/>
              <a:gd name="connsiteY1" fmla="*/ 0 h 168480"/>
              <a:gd name="connsiteX2" fmla="*/ 1617 w 1617"/>
              <a:gd name="connsiteY2" fmla="*/ 168481 h 168480"/>
              <a:gd name="connsiteX3" fmla="*/ 0 w 1617"/>
              <a:gd name="connsiteY3" fmla="*/ 168481 h 168480"/>
            </a:gdLst>
            <a:ahLst/>
            <a:cxnLst>
              <a:cxn ang="0">
                <a:pos x="connsiteX0" y="connsiteY0"/>
              </a:cxn>
              <a:cxn ang="0">
                <a:pos x="connsiteX1" y="connsiteY1"/>
              </a:cxn>
              <a:cxn ang="0">
                <a:pos x="connsiteX2" y="connsiteY2"/>
              </a:cxn>
              <a:cxn ang="0">
                <a:pos x="connsiteX3" y="connsiteY3"/>
              </a:cxn>
            </a:cxnLst>
            <a:rect l="l" t="t" r="r" b="b"/>
            <a:pathLst>
              <a:path w="1617" h="168480">
                <a:moveTo>
                  <a:pt x="0" y="0"/>
                </a:moveTo>
                <a:lnTo>
                  <a:pt x="1617" y="0"/>
                </a:lnTo>
                <a:lnTo>
                  <a:pt x="1617" y="168481"/>
                </a:lnTo>
                <a:lnTo>
                  <a:pt x="0" y="168481"/>
                </a:lnTo>
                <a:close/>
              </a:path>
            </a:pathLst>
          </a:custGeom>
          <a:solidFill>
            <a:srgbClr val="5F828F"/>
          </a:solidFill>
          <a:ln w="0" cap="flat">
            <a:noFill/>
            <a:prstDash val="solid"/>
            <a:miter/>
          </a:ln>
        </p:spPr>
        <p:txBody>
          <a:bodyPr rtlCol="0" anchor="ctr"/>
          <a:lstStyle/>
          <a:p>
            <a:endParaRPr lang="en-GB" dirty="0"/>
          </a:p>
        </p:txBody>
      </p:sp>
      <p:sp>
        <p:nvSpPr>
          <p:cNvPr id="155" name="Freeform 154">
            <a:extLst>
              <a:ext uri="{FF2B5EF4-FFF2-40B4-BE49-F238E27FC236}">
                <a16:creationId xmlns:a16="http://schemas.microsoft.com/office/drawing/2014/main" id="{9817D8B7-22AB-052E-A27B-9D2801BB641E}"/>
              </a:ext>
            </a:extLst>
          </p:cNvPr>
          <p:cNvSpPr/>
          <p:nvPr/>
        </p:nvSpPr>
        <p:spPr>
          <a:xfrm>
            <a:off x="1135135" y="3442102"/>
            <a:ext cx="1617" cy="168480"/>
          </a:xfrm>
          <a:custGeom>
            <a:avLst/>
            <a:gdLst>
              <a:gd name="connsiteX0" fmla="*/ 0 w 1617"/>
              <a:gd name="connsiteY0" fmla="*/ 0 h 168480"/>
              <a:gd name="connsiteX1" fmla="*/ 1617 w 1617"/>
              <a:gd name="connsiteY1" fmla="*/ 0 h 168480"/>
              <a:gd name="connsiteX2" fmla="*/ 1617 w 1617"/>
              <a:gd name="connsiteY2" fmla="*/ 168481 h 168480"/>
              <a:gd name="connsiteX3" fmla="*/ 0 w 1617"/>
              <a:gd name="connsiteY3" fmla="*/ 168481 h 168480"/>
            </a:gdLst>
            <a:ahLst/>
            <a:cxnLst>
              <a:cxn ang="0">
                <a:pos x="connsiteX0" y="connsiteY0"/>
              </a:cxn>
              <a:cxn ang="0">
                <a:pos x="connsiteX1" y="connsiteY1"/>
              </a:cxn>
              <a:cxn ang="0">
                <a:pos x="connsiteX2" y="connsiteY2"/>
              </a:cxn>
              <a:cxn ang="0">
                <a:pos x="connsiteX3" y="connsiteY3"/>
              </a:cxn>
            </a:cxnLst>
            <a:rect l="l" t="t" r="r" b="b"/>
            <a:pathLst>
              <a:path w="1617" h="168480">
                <a:moveTo>
                  <a:pt x="0" y="0"/>
                </a:moveTo>
                <a:lnTo>
                  <a:pt x="1617" y="0"/>
                </a:lnTo>
                <a:lnTo>
                  <a:pt x="1617" y="168481"/>
                </a:lnTo>
                <a:lnTo>
                  <a:pt x="0" y="168481"/>
                </a:lnTo>
                <a:close/>
              </a:path>
            </a:pathLst>
          </a:custGeom>
          <a:noFill/>
          <a:ln w="4040" cap="flat">
            <a:solidFill>
              <a:srgbClr val="5F828F"/>
            </a:solidFill>
            <a:prstDash val="solid"/>
            <a:miter/>
          </a:ln>
        </p:spPr>
        <p:txBody>
          <a:bodyPr rtlCol="0" anchor="ctr"/>
          <a:lstStyle/>
          <a:p>
            <a:endParaRPr lang="en-GB" dirty="0"/>
          </a:p>
        </p:txBody>
      </p:sp>
      <p:sp>
        <p:nvSpPr>
          <p:cNvPr id="156" name="Freeform 155">
            <a:extLst>
              <a:ext uri="{FF2B5EF4-FFF2-40B4-BE49-F238E27FC236}">
                <a16:creationId xmlns:a16="http://schemas.microsoft.com/office/drawing/2014/main" id="{68D5F5DB-E59A-DE0C-8311-39B73CF1B66A}"/>
              </a:ext>
            </a:extLst>
          </p:cNvPr>
          <p:cNvSpPr/>
          <p:nvPr/>
        </p:nvSpPr>
        <p:spPr>
          <a:xfrm>
            <a:off x="1137399" y="3442102"/>
            <a:ext cx="1617" cy="168480"/>
          </a:xfrm>
          <a:custGeom>
            <a:avLst/>
            <a:gdLst>
              <a:gd name="connsiteX0" fmla="*/ 0 w 1617"/>
              <a:gd name="connsiteY0" fmla="*/ 0 h 168480"/>
              <a:gd name="connsiteX1" fmla="*/ 1617 w 1617"/>
              <a:gd name="connsiteY1" fmla="*/ 0 h 168480"/>
              <a:gd name="connsiteX2" fmla="*/ 1617 w 1617"/>
              <a:gd name="connsiteY2" fmla="*/ 168481 h 168480"/>
              <a:gd name="connsiteX3" fmla="*/ 0 w 1617"/>
              <a:gd name="connsiteY3" fmla="*/ 168481 h 168480"/>
            </a:gdLst>
            <a:ahLst/>
            <a:cxnLst>
              <a:cxn ang="0">
                <a:pos x="connsiteX0" y="connsiteY0"/>
              </a:cxn>
              <a:cxn ang="0">
                <a:pos x="connsiteX1" y="connsiteY1"/>
              </a:cxn>
              <a:cxn ang="0">
                <a:pos x="connsiteX2" y="connsiteY2"/>
              </a:cxn>
              <a:cxn ang="0">
                <a:pos x="connsiteX3" y="connsiteY3"/>
              </a:cxn>
            </a:cxnLst>
            <a:rect l="l" t="t" r="r" b="b"/>
            <a:pathLst>
              <a:path w="1617" h="168480">
                <a:moveTo>
                  <a:pt x="0" y="0"/>
                </a:moveTo>
                <a:lnTo>
                  <a:pt x="1617" y="0"/>
                </a:lnTo>
                <a:lnTo>
                  <a:pt x="1617" y="168481"/>
                </a:lnTo>
                <a:lnTo>
                  <a:pt x="0" y="168481"/>
                </a:lnTo>
                <a:close/>
              </a:path>
            </a:pathLst>
          </a:custGeom>
          <a:solidFill>
            <a:srgbClr val="5F828F"/>
          </a:solidFill>
          <a:ln w="0" cap="flat">
            <a:noFill/>
            <a:prstDash val="solid"/>
            <a:miter/>
          </a:ln>
        </p:spPr>
        <p:txBody>
          <a:bodyPr rtlCol="0" anchor="ctr"/>
          <a:lstStyle/>
          <a:p>
            <a:endParaRPr lang="en-GB" dirty="0"/>
          </a:p>
        </p:txBody>
      </p:sp>
      <p:sp>
        <p:nvSpPr>
          <p:cNvPr id="157" name="Freeform 156">
            <a:extLst>
              <a:ext uri="{FF2B5EF4-FFF2-40B4-BE49-F238E27FC236}">
                <a16:creationId xmlns:a16="http://schemas.microsoft.com/office/drawing/2014/main" id="{2AF49BA9-C633-0ECA-E58D-26DED9D5D46F}"/>
              </a:ext>
            </a:extLst>
          </p:cNvPr>
          <p:cNvSpPr/>
          <p:nvPr/>
        </p:nvSpPr>
        <p:spPr>
          <a:xfrm>
            <a:off x="1137399" y="3442102"/>
            <a:ext cx="1617" cy="168480"/>
          </a:xfrm>
          <a:custGeom>
            <a:avLst/>
            <a:gdLst>
              <a:gd name="connsiteX0" fmla="*/ 0 w 1617"/>
              <a:gd name="connsiteY0" fmla="*/ 0 h 168480"/>
              <a:gd name="connsiteX1" fmla="*/ 1617 w 1617"/>
              <a:gd name="connsiteY1" fmla="*/ 0 h 168480"/>
              <a:gd name="connsiteX2" fmla="*/ 1617 w 1617"/>
              <a:gd name="connsiteY2" fmla="*/ 168481 h 168480"/>
              <a:gd name="connsiteX3" fmla="*/ 0 w 1617"/>
              <a:gd name="connsiteY3" fmla="*/ 168481 h 168480"/>
            </a:gdLst>
            <a:ahLst/>
            <a:cxnLst>
              <a:cxn ang="0">
                <a:pos x="connsiteX0" y="connsiteY0"/>
              </a:cxn>
              <a:cxn ang="0">
                <a:pos x="connsiteX1" y="connsiteY1"/>
              </a:cxn>
              <a:cxn ang="0">
                <a:pos x="connsiteX2" y="connsiteY2"/>
              </a:cxn>
              <a:cxn ang="0">
                <a:pos x="connsiteX3" y="connsiteY3"/>
              </a:cxn>
            </a:cxnLst>
            <a:rect l="l" t="t" r="r" b="b"/>
            <a:pathLst>
              <a:path w="1617" h="168480">
                <a:moveTo>
                  <a:pt x="0" y="0"/>
                </a:moveTo>
                <a:lnTo>
                  <a:pt x="1617" y="0"/>
                </a:lnTo>
                <a:lnTo>
                  <a:pt x="1617" y="168481"/>
                </a:lnTo>
                <a:lnTo>
                  <a:pt x="0" y="168481"/>
                </a:lnTo>
                <a:close/>
              </a:path>
            </a:pathLst>
          </a:custGeom>
          <a:noFill/>
          <a:ln w="4040" cap="flat">
            <a:solidFill>
              <a:srgbClr val="5F828F"/>
            </a:solidFill>
            <a:prstDash val="solid"/>
            <a:miter/>
          </a:ln>
        </p:spPr>
        <p:txBody>
          <a:bodyPr rtlCol="0" anchor="ctr"/>
          <a:lstStyle/>
          <a:p>
            <a:endParaRPr lang="en-GB" dirty="0"/>
          </a:p>
        </p:txBody>
      </p:sp>
      <p:sp>
        <p:nvSpPr>
          <p:cNvPr id="158" name="Freeform 157">
            <a:extLst>
              <a:ext uri="{FF2B5EF4-FFF2-40B4-BE49-F238E27FC236}">
                <a16:creationId xmlns:a16="http://schemas.microsoft.com/office/drawing/2014/main" id="{85AA04B6-4D14-D238-F76E-28F039366A01}"/>
              </a:ext>
            </a:extLst>
          </p:cNvPr>
          <p:cNvSpPr/>
          <p:nvPr/>
        </p:nvSpPr>
        <p:spPr>
          <a:xfrm>
            <a:off x="1139663" y="3442102"/>
            <a:ext cx="1617" cy="168480"/>
          </a:xfrm>
          <a:custGeom>
            <a:avLst/>
            <a:gdLst>
              <a:gd name="connsiteX0" fmla="*/ 0 w 1617"/>
              <a:gd name="connsiteY0" fmla="*/ 0 h 168480"/>
              <a:gd name="connsiteX1" fmla="*/ 1617 w 1617"/>
              <a:gd name="connsiteY1" fmla="*/ 0 h 168480"/>
              <a:gd name="connsiteX2" fmla="*/ 1617 w 1617"/>
              <a:gd name="connsiteY2" fmla="*/ 168481 h 168480"/>
              <a:gd name="connsiteX3" fmla="*/ 0 w 1617"/>
              <a:gd name="connsiteY3" fmla="*/ 168481 h 168480"/>
            </a:gdLst>
            <a:ahLst/>
            <a:cxnLst>
              <a:cxn ang="0">
                <a:pos x="connsiteX0" y="connsiteY0"/>
              </a:cxn>
              <a:cxn ang="0">
                <a:pos x="connsiteX1" y="connsiteY1"/>
              </a:cxn>
              <a:cxn ang="0">
                <a:pos x="connsiteX2" y="connsiteY2"/>
              </a:cxn>
              <a:cxn ang="0">
                <a:pos x="connsiteX3" y="connsiteY3"/>
              </a:cxn>
            </a:cxnLst>
            <a:rect l="l" t="t" r="r" b="b"/>
            <a:pathLst>
              <a:path w="1617" h="168480">
                <a:moveTo>
                  <a:pt x="0" y="0"/>
                </a:moveTo>
                <a:lnTo>
                  <a:pt x="1617" y="0"/>
                </a:lnTo>
                <a:lnTo>
                  <a:pt x="1617" y="168481"/>
                </a:lnTo>
                <a:lnTo>
                  <a:pt x="0" y="168481"/>
                </a:lnTo>
                <a:close/>
              </a:path>
            </a:pathLst>
          </a:custGeom>
          <a:solidFill>
            <a:srgbClr val="5F828F"/>
          </a:solidFill>
          <a:ln w="0" cap="flat">
            <a:noFill/>
            <a:prstDash val="solid"/>
            <a:miter/>
          </a:ln>
        </p:spPr>
        <p:txBody>
          <a:bodyPr rtlCol="0" anchor="ctr"/>
          <a:lstStyle/>
          <a:p>
            <a:endParaRPr lang="en-GB" dirty="0"/>
          </a:p>
        </p:txBody>
      </p:sp>
      <p:sp>
        <p:nvSpPr>
          <p:cNvPr id="159" name="Freeform 158">
            <a:extLst>
              <a:ext uri="{FF2B5EF4-FFF2-40B4-BE49-F238E27FC236}">
                <a16:creationId xmlns:a16="http://schemas.microsoft.com/office/drawing/2014/main" id="{2084B31B-143E-A8EF-C59C-6E988B48CDE0}"/>
              </a:ext>
            </a:extLst>
          </p:cNvPr>
          <p:cNvSpPr/>
          <p:nvPr/>
        </p:nvSpPr>
        <p:spPr>
          <a:xfrm>
            <a:off x="1139663" y="3442102"/>
            <a:ext cx="1617" cy="168480"/>
          </a:xfrm>
          <a:custGeom>
            <a:avLst/>
            <a:gdLst>
              <a:gd name="connsiteX0" fmla="*/ 0 w 1617"/>
              <a:gd name="connsiteY0" fmla="*/ 0 h 168480"/>
              <a:gd name="connsiteX1" fmla="*/ 1617 w 1617"/>
              <a:gd name="connsiteY1" fmla="*/ 0 h 168480"/>
              <a:gd name="connsiteX2" fmla="*/ 1617 w 1617"/>
              <a:gd name="connsiteY2" fmla="*/ 168481 h 168480"/>
              <a:gd name="connsiteX3" fmla="*/ 0 w 1617"/>
              <a:gd name="connsiteY3" fmla="*/ 168481 h 168480"/>
            </a:gdLst>
            <a:ahLst/>
            <a:cxnLst>
              <a:cxn ang="0">
                <a:pos x="connsiteX0" y="connsiteY0"/>
              </a:cxn>
              <a:cxn ang="0">
                <a:pos x="connsiteX1" y="connsiteY1"/>
              </a:cxn>
              <a:cxn ang="0">
                <a:pos x="connsiteX2" y="connsiteY2"/>
              </a:cxn>
              <a:cxn ang="0">
                <a:pos x="connsiteX3" y="connsiteY3"/>
              </a:cxn>
            </a:cxnLst>
            <a:rect l="l" t="t" r="r" b="b"/>
            <a:pathLst>
              <a:path w="1617" h="168480">
                <a:moveTo>
                  <a:pt x="0" y="0"/>
                </a:moveTo>
                <a:lnTo>
                  <a:pt x="1617" y="0"/>
                </a:lnTo>
                <a:lnTo>
                  <a:pt x="1617" y="168481"/>
                </a:lnTo>
                <a:lnTo>
                  <a:pt x="0" y="168481"/>
                </a:lnTo>
                <a:close/>
              </a:path>
            </a:pathLst>
          </a:custGeom>
          <a:noFill/>
          <a:ln w="4040" cap="flat">
            <a:solidFill>
              <a:srgbClr val="5F828F"/>
            </a:solidFill>
            <a:prstDash val="solid"/>
            <a:miter/>
          </a:ln>
        </p:spPr>
        <p:txBody>
          <a:bodyPr rtlCol="0" anchor="ctr"/>
          <a:lstStyle/>
          <a:p>
            <a:endParaRPr lang="en-GB" dirty="0"/>
          </a:p>
        </p:txBody>
      </p:sp>
      <p:sp>
        <p:nvSpPr>
          <p:cNvPr id="160" name="Freeform 159">
            <a:extLst>
              <a:ext uri="{FF2B5EF4-FFF2-40B4-BE49-F238E27FC236}">
                <a16:creationId xmlns:a16="http://schemas.microsoft.com/office/drawing/2014/main" id="{BF469C51-DC05-AB22-1B3F-67B2D4F6C8E2}"/>
              </a:ext>
            </a:extLst>
          </p:cNvPr>
          <p:cNvSpPr/>
          <p:nvPr/>
        </p:nvSpPr>
        <p:spPr>
          <a:xfrm>
            <a:off x="1141927" y="3448001"/>
            <a:ext cx="1617" cy="162662"/>
          </a:xfrm>
          <a:custGeom>
            <a:avLst/>
            <a:gdLst>
              <a:gd name="connsiteX0" fmla="*/ 0 w 1617"/>
              <a:gd name="connsiteY0" fmla="*/ 0 h 162662"/>
              <a:gd name="connsiteX1" fmla="*/ 1617 w 1617"/>
              <a:gd name="connsiteY1" fmla="*/ 0 h 162662"/>
              <a:gd name="connsiteX2" fmla="*/ 1617 w 1617"/>
              <a:gd name="connsiteY2" fmla="*/ 162663 h 162662"/>
              <a:gd name="connsiteX3" fmla="*/ 0 w 1617"/>
              <a:gd name="connsiteY3" fmla="*/ 162663 h 162662"/>
            </a:gdLst>
            <a:ahLst/>
            <a:cxnLst>
              <a:cxn ang="0">
                <a:pos x="connsiteX0" y="connsiteY0"/>
              </a:cxn>
              <a:cxn ang="0">
                <a:pos x="connsiteX1" y="connsiteY1"/>
              </a:cxn>
              <a:cxn ang="0">
                <a:pos x="connsiteX2" y="connsiteY2"/>
              </a:cxn>
              <a:cxn ang="0">
                <a:pos x="connsiteX3" y="connsiteY3"/>
              </a:cxn>
            </a:cxnLst>
            <a:rect l="l" t="t" r="r" b="b"/>
            <a:pathLst>
              <a:path w="1617" h="162662">
                <a:moveTo>
                  <a:pt x="0" y="0"/>
                </a:moveTo>
                <a:lnTo>
                  <a:pt x="1617" y="0"/>
                </a:lnTo>
                <a:lnTo>
                  <a:pt x="1617" y="162663"/>
                </a:lnTo>
                <a:lnTo>
                  <a:pt x="0" y="162663"/>
                </a:lnTo>
                <a:close/>
              </a:path>
            </a:pathLst>
          </a:custGeom>
          <a:solidFill>
            <a:srgbClr val="5F828F"/>
          </a:solidFill>
          <a:ln w="0" cap="flat">
            <a:noFill/>
            <a:prstDash val="solid"/>
            <a:miter/>
          </a:ln>
        </p:spPr>
        <p:txBody>
          <a:bodyPr rtlCol="0" anchor="ctr"/>
          <a:lstStyle/>
          <a:p>
            <a:endParaRPr lang="en-GB" dirty="0"/>
          </a:p>
        </p:txBody>
      </p:sp>
      <p:sp>
        <p:nvSpPr>
          <p:cNvPr id="161" name="Freeform 160">
            <a:extLst>
              <a:ext uri="{FF2B5EF4-FFF2-40B4-BE49-F238E27FC236}">
                <a16:creationId xmlns:a16="http://schemas.microsoft.com/office/drawing/2014/main" id="{80C3BB7E-F533-00AD-AE91-A12BBE1B8B74}"/>
              </a:ext>
            </a:extLst>
          </p:cNvPr>
          <p:cNvSpPr/>
          <p:nvPr/>
        </p:nvSpPr>
        <p:spPr>
          <a:xfrm>
            <a:off x="1141927" y="3448001"/>
            <a:ext cx="1617" cy="162662"/>
          </a:xfrm>
          <a:custGeom>
            <a:avLst/>
            <a:gdLst>
              <a:gd name="connsiteX0" fmla="*/ 0 w 1617"/>
              <a:gd name="connsiteY0" fmla="*/ 0 h 162662"/>
              <a:gd name="connsiteX1" fmla="*/ 1617 w 1617"/>
              <a:gd name="connsiteY1" fmla="*/ 0 h 162662"/>
              <a:gd name="connsiteX2" fmla="*/ 1617 w 1617"/>
              <a:gd name="connsiteY2" fmla="*/ 162663 h 162662"/>
              <a:gd name="connsiteX3" fmla="*/ 0 w 1617"/>
              <a:gd name="connsiteY3" fmla="*/ 162663 h 162662"/>
            </a:gdLst>
            <a:ahLst/>
            <a:cxnLst>
              <a:cxn ang="0">
                <a:pos x="connsiteX0" y="connsiteY0"/>
              </a:cxn>
              <a:cxn ang="0">
                <a:pos x="connsiteX1" y="connsiteY1"/>
              </a:cxn>
              <a:cxn ang="0">
                <a:pos x="connsiteX2" y="connsiteY2"/>
              </a:cxn>
              <a:cxn ang="0">
                <a:pos x="connsiteX3" y="connsiteY3"/>
              </a:cxn>
            </a:cxnLst>
            <a:rect l="l" t="t" r="r" b="b"/>
            <a:pathLst>
              <a:path w="1617" h="162662">
                <a:moveTo>
                  <a:pt x="0" y="0"/>
                </a:moveTo>
                <a:lnTo>
                  <a:pt x="1617" y="0"/>
                </a:lnTo>
                <a:lnTo>
                  <a:pt x="1617" y="162663"/>
                </a:lnTo>
                <a:lnTo>
                  <a:pt x="0" y="162663"/>
                </a:lnTo>
                <a:close/>
              </a:path>
            </a:pathLst>
          </a:custGeom>
          <a:noFill/>
          <a:ln w="4040" cap="flat">
            <a:solidFill>
              <a:srgbClr val="5F828F"/>
            </a:solidFill>
            <a:prstDash val="solid"/>
            <a:miter/>
          </a:ln>
        </p:spPr>
        <p:txBody>
          <a:bodyPr rtlCol="0" anchor="ctr"/>
          <a:lstStyle/>
          <a:p>
            <a:endParaRPr lang="en-GB" dirty="0"/>
          </a:p>
        </p:txBody>
      </p:sp>
      <p:sp>
        <p:nvSpPr>
          <p:cNvPr id="162" name="Freeform 161">
            <a:extLst>
              <a:ext uri="{FF2B5EF4-FFF2-40B4-BE49-F238E27FC236}">
                <a16:creationId xmlns:a16="http://schemas.microsoft.com/office/drawing/2014/main" id="{25354FD4-CFBE-EAB8-18DB-B4D6549B2568}"/>
              </a:ext>
            </a:extLst>
          </p:cNvPr>
          <p:cNvSpPr/>
          <p:nvPr/>
        </p:nvSpPr>
        <p:spPr>
          <a:xfrm>
            <a:off x="1144272" y="3448647"/>
            <a:ext cx="1617" cy="161935"/>
          </a:xfrm>
          <a:custGeom>
            <a:avLst/>
            <a:gdLst>
              <a:gd name="connsiteX0" fmla="*/ 0 w 1617"/>
              <a:gd name="connsiteY0" fmla="*/ 0 h 161935"/>
              <a:gd name="connsiteX1" fmla="*/ 1617 w 1617"/>
              <a:gd name="connsiteY1" fmla="*/ 0 h 161935"/>
              <a:gd name="connsiteX2" fmla="*/ 1617 w 1617"/>
              <a:gd name="connsiteY2" fmla="*/ 161936 h 161935"/>
              <a:gd name="connsiteX3" fmla="*/ 0 w 1617"/>
              <a:gd name="connsiteY3" fmla="*/ 161936 h 161935"/>
            </a:gdLst>
            <a:ahLst/>
            <a:cxnLst>
              <a:cxn ang="0">
                <a:pos x="connsiteX0" y="connsiteY0"/>
              </a:cxn>
              <a:cxn ang="0">
                <a:pos x="connsiteX1" y="connsiteY1"/>
              </a:cxn>
              <a:cxn ang="0">
                <a:pos x="connsiteX2" y="connsiteY2"/>
              </a:cxn>
              <a:cxn ang="0">
                <a:pos x="connsiteX3" y="connsiteY3"/>
              </a:cxn>
            </a:cxnLst>
            <a:rect l="l" t="t" r="r" b="b"/>
            <a:pathLst>
              <a:path w="1617" h="161935">
                <a:moveTo>
                  <a:pt x="0" y="0"/>
                </a:moveTo>
                <a:lnTo>
                  <a:pt x="1617" y="0"/>
                </a:lnTo>
                <a:lnTo>
                  <a:pt x="1617" y="161936"/>
                </a:lnTo>
                <a:lnTo>
                  <a:pt x="0" y="161936"/>
                </a:lnTo>
                <a:close/>
              </a:path>
            </a:pathLst>
          </a:custGeom>
          <a:solidFill>
            <a:srgbClr val="5F828F"/>
          </a:solidFill>
          <a:ln w="0" cap="flat">
            <a:noFill/>
            <a:prstDash val="solid"/>
            <a:miter/>
          </a:ln>
        </p:spPr>
        <p:txBody>
          <a:bodyPr rtlCol="0" anchor="ctr"/>
          <a:lstStyle/>
          <a:p>
            <a:endParaRPr lang="en-GB" dirty="0"/>
          </a:p>
        </p:txBody>
      </p:sp>
      <p:sp>
        <p:nvSpPr>
          <p:cNvPr id="163" name="Freeform 162">
            <a:extLst>
              <a:ext uri="{FF2B5EF4-FFF2-40B4-BE49-F238E27FC236}">
                <a16:creationId xmlns:a16="http://schemas.microsoft.com/office/drawing/2014/main" id="{818DECEC-FBB4-9B26-822F-D70CC6CBAE9D}"/>
              </a:ext>
            </a:extLst>
          </p:cNvPr>
          <p:cNvSpPr/>
          <p:nvPr/>
        </p:nvSpPr>
        <p:spPr>
          <a:xfrm>
            <a:off x="1144272" y="3448647"/>
            <a:ext cx="1617" cy="161935"/>
          </a:xfrm>
          <a:custGeom>
            <a:avLst/>
            <a:gdLst>
              <a:gd name="connsiteX0" fmla="*/ 0 w 1617"/>
              <a:gd name="connsiteY0" fmla="*/ 0 h 161935"/>
              <a:gd name="connsiteX1" fmla="*/ 1617 w 1617"/>
              <a:gd name="connsiteY1" fmla="*/ 0 h 161935"/>
              <a:gd name="connsiteX2" fmla="*/ 1617 w 1617"/>
              <a:gd name="connsiteY2" fmla="*/ 161936 h 161935"/>
              <a:gd name="connsiteX3" fmla="*/ 0 w 1617"/>
              <a:gd name="connsiteY3" fmla="*/ 161936 h 161935"/>
            </a:gdLst>
            <a:ahLst/>
            <a:cxnLst>
              <a:cxn ang="0">
                <a:pos x="connsiteX0" y="connsiteY0"/>
              </a:cxn>
              <a:cxn ang="0">
                <a:pos x="connsiteX1" y="connsiteY1"/>
              </a:cxn>
              <a:cxn ang="0">
                <a:pos x="connsiteX2" y="connsiteY2"/>
              </a:cxn>
              <a:cxn ang="0">
                <a:pos x="connsiteX3" y="connsiteY3"/>
              </a:cxn>
            </a:cxnLst>
            <a:rect l="l" t="t" r="r" b="b"/>
            <a:pathLst>
              <a:path w="1617" h="161935">
                <a:moveTo>
                  <a:pt x="0" y="0"/>
                </a:moveTo>
                <a:lnTo>
                  <a:pt x="1617" y="0"/>
                </a:lnTo>
                <a:lnTo>
                  <a:pt x="1617" y="161936"/>
                </a:lnTo>
                <a:lnTo>
                  <a:pt x="0" y="161936"/>
                </a:lnTo>
                <a:close/>
              </a:path>
            </a:pathLst>
          </a:custGeom>
          <a:noFill/>
          <a:ln w="4040" cap="flat">
            <a:solidFill>
              <a:srgbClr val="5F828F"/>
            </a:solidFill>
            <a:prstDash val="solid"/>
            <a:miter/>
          </a:ln>
        </p:spPr>
        <p:txBody>
          <a:bodyPr rtlCol="0" anchor="ctr"/>
          <a:lstStyle/>
          <a:p>
            <a:endParaRPr lang="en-GB" dirty="0"/>
          </a:p>
        </p:txBody>
      </p:sp>
      <p:sp>
        <p:nvSpPr>
          <p:cNvPr id="164" name="Freeform 163">
            <a:extLst>
              <a:ext uri="{FF2B5EF4-FFF2-40B4-BE49-F238E27FC236}">
                <a16:creationId xmlns:a16="http://schemas.microsoft.com/office/drawing/2014/main" id="{D1BE30A9-582B-E3EA-1174-DDEDDC0FFEBF}"/>
              </a:ext>
            </a:extLst>
          </p:cNvPr>
          <p:cNvSpPr/>
          <p:nvPr/>
        </p:nvSpPr>
        <p:spPr>
          <a:xfrm>
            <a:off x="1146536" y="3448647"/>
            <a:ext cx="1617" cy="161935"/>
          </a:xfrm>
          <a:custGeom>
            <a:avLst/>
            <a:gdLst>
              <a:gd name="connsiteX0" fmla="*/ 0 w 1617"/>
              <a:gd name="connsiteY0" fmla="*/ 0 h 161935"/>
              <a:gd name="connsiteX1" fmla="*/ 1617 w 1617"/>
              <a:gd name="connsiteY1" fmla="*/ 0 h 161935"/>
              <a:gd name="connsiteX2" fmla="*/ 1617 w 1617"/>
              <a:gd name="connsiteY2" fmla="*/ 161936 h 161935"/>
              <a:gd name="connsiteX3" fmla="*/ 0 w 1617"/>
              <a:gd name="connsiteY3" fmla="*/ 161936 h 161935"/>
            </a:gdLst>
            <a:ahLst/>
            <a:cxnLst>
              <a:cxn ang="0">
                <a:pos x="connsiteX0" y="connsiteY0"/>
              </a:cxn>
              <a:cxn ang="0">
                <a:pos x="connsiteX1" y="connsiteY1"/>
              </a:cxn>
              <a:cxn ang="0">
                <a:pos x="connsiteX2" y="connsiteY2"/>
              </a:cxn>
              <a:cxn ang="0">
                <a:pos x="connsiteX3" y="connsiteY3"/>
              </a:cxn>
            </a:cxnLst>
            <a:rect l="l" t="t" r="r" b="b"/>
            <a:pathLst>
              <a:path w="1617" h="161935">
                <a:moveTo>
                  <a:pt x="0" y="0"/>
                </a:moveTo>
                <a:lnTo>
                  <a:pt x="1617" y="0"/>
                </a:lnTo>
                <a:lnTo>
                  <a:pt x="1617" y="161936"/>
                </a:lnTo>
                <a:lnTo>
                  <a:pt x="0" y="161936"/>
                </a:lnTo>
                <a:close/>
              </a:path>
            </a:pathLst>
          </a:custGeom>
          <a:solidFill>
            <a:srgbClr val="5F828F"/>
          </a:solidFill>
          <a:ln w="0" cap="flat">
            <a:noFill/>
            <a:prstDash val="solid"/>
            <a:miter/>
          </a:ln>
        </p:spPr>
        <p:txBody>
          <a:bodyPr rtlCol="0" anchor="ctr"/>
          <a:lstStyle/>
          <a:p>
            <a:endParaRPr lang="en-GB" dirty="0"/>
          </a:p>
        </p:txBody>
      </p:sp>
      <p:sp>
        <p:nvSpPr>
          <p:cNvPr id="165" name="Freeform 164">
            <a:extLst>
              <a:ext uri="{FF2B5EF4-FFF2-40B4-BE49-F238E27FC236}">
                <a16:creationId xmlns:a16="http://schemas.microsoft.com/office/drawing/2014/main" id="{1A7D21A7-D372-ADED-2F62-BA9DC7353222}"/>
              </a:ext>
            </a:extLst>
          </p:cNvPr>
          <p:cNvSpPr/>
          <p:nvPr/>
        </p:nvSpPr>
        <p:spPr>
          <a:xfrm>
            <a:off x="1146536" y="3448647"/>
            <a:ext cx="1617" cy="161935"/>
          </a:xfrm>
          <a:custGeom>
            <a:avLst/>
            <a:gdLst>
              <a:gd name="connsiteX0" fmla="*/ 0 w 1617"/>
              <a:gd name="connsiteY0" fmla="*/ 0 h 161935"/>
              <a:gd name="connsiteX1" fmla="*/ 1617 w 1617"/>
              <a:gd name="connsiteY1" fmla="*/ 0 h 161935"/>
              <a:gd name="connsiteX2" fmla="*/ 1617 w 1617"/>
              <a:gd name="connsiteY2" fmla="*/ 161936 h 161935"/>
              <a:gd name="connsiteX3" fmla="*/ 0 w 1617"/>
              <a:gd name="connsiteY3" fmla="*/ 161936 h 161935"/>
            </a:gdLst>
            <a:ahLst/>
            <a:cxnLst>
              <a:cxn ang="0">
                <a:pos x="connsiteX0" y="connsiteY0"/>
              </a:cxn>
              <a:cxn ang="0">
                <a:pos x="connsiteX1" y="connsiteY1"/>
              </a:cxn>
              <a:cxn ang="0">
                <a:pos x="connsiteX2" y="connsiteY2"/>
              </a:cxn>
              <a:cxn ang="0">
                <a:pos x="connsiteX3" y="connsiteY3"/>
              </a:cxn>
            </a:cxnLst>
            <a:rect l="l" t="t" r="r" b="b"/>
            <a:pathLst>
              <a:path w="1617" h="161935">
                <a:moveTo>
                  <a:pt x="0" y="0"/>
                </a:moveTo>
                <a:lnTo>
                  <a:pt x="1617" y="0"/>
                </a:lnTo>
                <a:lnTo>
                  <a:pt x="1617" y="161936"/>
                </a:lnTo>
                <a:lnTo>
                  <a:pt x="0" y="161936"/>
                </a:lnTo>
                <a:close/>
              </a:path>
            </a:pathLst>
          </a:custGeom>
          <a:noFill/>
          <a:ln w="4040" cap="flat">
            <a:solidFill>
              <a:srgbClr val="5F828F"/>
            </a:solidFill>
            <a:prstDash val="solid"/>
            <a:miter/>
          </a:ln>
        </p:spPr>
        <p:txBody>
          <a:bodyPr rtlCol="0" anchor="ctr"/>
          <a:lstStyle/>
          <a:p>
            <a:endParaRPr lang="en-GB" dirty="0"/>
          </a:p>
        </p:txBody>
      </p:sp>
      <p:sp>
        <p:nvSpPr>
          <p:cNvPr id="166" name="Freeform 165">
            <a:extLst>
              <a:ext uri="{FF2B5EF4-FFF2-40B4-BE49-F238E27FC236}">
                <a16:creationId xmlns:a16="http://schemas.microsoft.com/office/drawing/2014/main" id="{E8BF96DE-9F98-D939-17E0-1581C88D9C44}"/>
              </a:ext>
            </a:extLst>
          </p:cNvPr>
          <p:cNvSpPr/>
          <p:nvPr/>
        </p:nvSpPr>
        <p:spPr>
          <a:xfrm>
            <a:off x="1148800"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solidFill>
            <a:srgbClr val="5F828F"/>
          </a:solidFill>
          <a:ln w="0" cap="flat">
            <a:noFill/>
            <a:prstDash val="solid"/>
            <a:miter/>
          </a:ln>
        </p:spPr>
        <p:txBody>
          <a:bodyPr rtlCol="0" anchor="ctr"/>
          <a:lstStyle/>
          <a:p>
            <a:endParaRPr lang="en-GB" dirty="0"/>
          </a:p>
        </p:txBody>
      </p:sp>
      <p:sp>
        <p:nvSpPr>
          <p:cNvPr id="167" name="Freeform 166">
            <a:extLst>
              <a:ext uri="{FF2B5EF4-FFF2-40B4-BE49-F238E27FC236}">
                <a16:creationId xmlns:a16="http://schemas.microsoft.com/office/drawing/2014/main" id="{5480B3CB-5622-0973-5287-2E2F409DABB9}"/>
              </a:ext>
            </a:extLst>
          </p:cNvPr>
          <p:cNvSpPr/>
          <p:nvPr/>
        </p:nvSpPr>
        <p:spPr>
          <a:xfrm>
            <a:off x="1148800"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noFill/>
          <a:ln w="4040" cap="flat">
            <a:solidFill>
              <a:srgbClr val="5F828F"/>
            </a:solidFill>
            <a:prstDash val="solid"/>
            <a:miter/>
          </a:ln>
        </p:spPr>
        <p:txBody>
          <a:bodyPr rtlCol="0" anchor="ctr"/>
          <a:lstStyle/>
          <a:p>
            <a:endParaRPr lang="en-GB" dirty="0"/>
          </a:p>
        </p:txBody>
      </p:sp>
      <p:sp>
        <p:nvSpPr>
          <p:cNvPr id="168" name="Freeform 167">
            <a:extLst>
              <a:ext uri="{FF2B5EF4-FFF2-40B4-BE49-F238E27FC236}">
                <a16:creationId xmlns:a16="http://schemas.microsoft.com/office/drawing/2014/main" id="{75880447-DC3A-5923-B896-DABB1DABA47F}"/>
              </a:ext>
            </a:extLst>
          </p:cNvPr>
          <p:cNvSpPr/>
          <p:nvPr/>
        </p:nvSpPr>
        <p:spPr>
          <a:xfrm>
            <a:off x="1151064"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solidFill>
            <a:srgbClr val="5F828F"/>
          </a:solidFill>
          <a:ln w="0" cap="flat">
            <a:noFill/>
            <a:prstDash val="solid"/>
            <a:miter/>
          </a:ln>
        </p:spPr>
        <p:txBody>
          <a:bodyPr rtlCol="0" anchor="ctr"/>
          <a:lstStyle/>
          <a:p>
            <a:endParaRPr lang="en-GB" dirty="0"/>
          </a:p>
        </p:txBody>
      </p:sp>
      <p:sp>
        <p:nvSpPr>
          <p:cNvPr id="169" name="Freeform 168">
            <a:extLst>
              <a:ext uri="{FF2B5EF4-FFF2-40B4-BE49-F238E27FC236}">
                <a16:creationId xmlns:a16="http://schemas.microsoft.com/office/drawing/2014/main" id="{20DEE52D-8ECC-4F07-CF79-4D0D17C11318}"/>
              </a:ext>
            </a:extLst>
          </p:cNvPr>
          <p:cNvSpPr/>
          <p:nvPr/>
        </p:nvSpPr>
        <p:spPr>
          <a:xfrm>
            <a:off x="1151064"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noFill/>
          <a:ln w="4040" cap="flat">
            <a:solidFill>
              <a:srgbClr val="5F828F"/>
            </a:solidFill>
            <a:prstDash val="solid"/>
            <a:miter/>
          </a:ln>
        </p:spPr>
        <p:txBody>
          <a:bodyPr rtlCol="0" anchor="ctr"/>
          <a:lstStyle/>
          <a:p>
            <a:endParaRPr lang="en-GB" dirty="0"/>
          </a:p>
        </p:txBody>
      </p:sp>
      <p:sp>
        <p:nvSpPr>
          <p:cNvPr id="170" name="Freeform 169">
            <a:extLst>
              <a:ext uri="{FF2B5EF4-FFF2-40B4-BE49-F238E27FC236}">
                <a16:creationId xmlns:a16="http://schemas.microsoft.com/office/drawing/2014/main" id="{36D7AE3A-B6F5-767B-E74B-51FCCAF89BFD}"/>
              </a:ext>
            </a:extLst>
          </p:cNvPr>
          <p:cNvSpPr/>
          <p:nvPr/>
        </p:nvSpPr>
        <p:spPr>
          <a:xfrm>
            <a:off x="1153409"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solidFill>
            <a:srgbClr val="5F828F"/>
          </a:solidFill>
          <a:ln w="0" cap="flat">
            <a:noFill/>
            <a:prstDash val="solid"/>
            <a:miter/>
          </a:ln>
        </p:spPr>
        <p:txBody>
          <a:bodyPr rtlCol="0" anchor="ctr"/>
          <a:lstStyle/>
          <a:p>
            <a:endParaRPr lang="en-GB" dirty="0"/>
          </a:p>
        </p:txBody>
      </p:sp>
      <p:sp>
        <p:nvSpPr>
          <p:cNvPr id="171" name="Freeform 170">
            <a:extLst>
              <a:ext uri="{FF2B5EF4-FFF2-40B4-BE49-F238E27FC236}">
                <a16:creationId xmlns:a16="http://schemas.microsoft.com/office/drawing/2014/main" id="{94561AE7-5F70-0F6D-BD25-169FBA7EB00A}"/>
              </a:ext>
            </a:extLst>
          </p:cNvPr>
          <p:cNvSpPr/>
          <p:nvPr/>
        </p:nvSpPr>
        <p:spPr>
          <a:xfrm>
            <a:off x="1153409"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noFill/>
          <a:ln w="4040" cap="flat">
            <a:solidFill>
              <a:srgbClr val="5F828F"/>
            </a:solidFill>
            <a:prstDash val="solid"/>
            <a:miter/>
          </a:ln>
        </p:spPr>
        <p:txBody>
          <a:bodyPr rtlCol="0" anchor="ctr"/>
          <a:lstStyle/>
          <a:p>
            <a:endParaRPr lang="en-GB" dirty="0"/>
          </a:p>
        </p:txBody>
      </p:sp>
      <p:sp>
        <p:nvSpPr>
          <p:cNvPr id="172" name="Freeform 171">
            <a:extLst>
              <a:ext uri="{FF2B5EF4-FFF2-40B4-BE49-F238E27FC236}">
                <a16:creationId xmlns:a16="http://schemas.microsoft.com/office/drawing/2014/main" id="{C5BCD8D0-4C31-BD14-1F59-86F48DF54724}"/>
              </a:ext>
            </a:extLst>
          </p:cNvPr>
          <p:cNvSpPr/>
          <p:nvPr/>
        </p:nvSpPr>
        <p:spPr>
          <a:xfrm>
            <a:off x="1155673"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solidFill>
            <a:srgbClr val="5F828F"/>
          </a:solidFill>
          <a:ln w="0" cap="flat">
            <a:noFill/>
            <a:prstDash val="solid"/>
            <a:miter/>
          </a:ln>
        </p:spPr>
        <p:txBody>
          <a:bodyPr rtlCol="0" anchor="ctr"/>
          <a:lstStyle/>
          <a:p>
            <a:endParaRPr lang="en-GB" dirty="0"/>
          </a:p>
        </p:txBody>
      </p:sp>
      <p:sp>
        <p:nvSpPr>
          <p:cNvPr id="173" name="Freeform 172">
            <a:extLst>
              <a:ext uri="{FF2B5EF4-FFF2-40B4-BE49-F238E27FC236}">
                <a16:creationId xmlns:a16="http://schemas.microsoft.com/office/drawing/2014/main" id="{75E75FD2-B876-4D0A-2F06-8DA5A8FB7826}"/>
              </a:ext>
            </a:extLst>
          </p:cNvPr>
          <p:cNvSpPr/>
          <p:nvPr/>
        </p:nvSpPr>
        <p:spPr>
          <a:xfrm>
            <a:off x="1155673" y="3460849"/>
            <a:ext cx="1617" cy="149733"/>
          </a:xfrm>
          <a:custGeom>
            <a:avLst/>
            <a:gdLst>
              <a:gd name="connsiteX0" fmla="*/ 0 w 1617"/>
              <a:gd name="connsiteY0" fmla="*/ 0 h 149733"/>
              <a:gd name="connsiteX1" fmla="*/ 1617 w 1617"/>
              <a:gd name="connsiteY1" fmla="*/ 0 h 149733"/>
              <a:gd name="connsiteX2" fmla="*/ 1617 w 1617"/>
              <a:gd name="connsiteY2" fmla="*/ 149734 h 149733"/>
              <a:gd name="connsiteX3" fmla="*/ 0 w 1617"/>
              <a:gd name="connsiteY3" fmla="*/ 149734 h 149733"/>
            </a:gdLst>
            <a:ahLst/>
            <a:cxnLst>
              <a:cxn ang="0">
                <a:pos x="connsiteX0" y="connsiteY0"/>
              </a:cxn>
              <a:cxn ang="0">
                <a:pos x="connsiteX1" y="connsiteY1"/>
              </a:cxn>
              <a:cxn ang="0">
                <a:pos x="connsiteX2" y="connsiteY2"/>
              </a:cxn>
              <a:cxn ang="0">
                <a:pos x="connsiteX3" y="connsiteY3"/>
              </a:cxn>
            </a:cxnLst>
            <a:rect l="l" t="t" r="r" b="b"/>
            <a:pathLst>
              <a:path w="1617" h="149733">
                <a:moveTo>
                  <a:pt x="0" y="0"/>
                </a:moveTo>
                <a:lnTo>
                  <a:pt x="1617" y="0"/>
                </a:lnTo>
                <a:lnTo>
                  <a:pt x="1617" y="149734"/>
                </a:lnTo>
                <a:lnTo>
                  <a:pt x="0" y="149734"/>
                </a:lnTo>
                <a:close/>
              </a:path>
            </a:pathLst>
          </a:custGeom>
          <a:noFill/>
          <a:ln w="4040" cap="flat">
            <a:solidFill>
              <a:srgbClr val="5F828F"/>
            </a:solidFill>
            <a:prstDash val="solid"/>
            <a:miter/>
          </a:ln>
        </p:spPr>
        <p:txBody>
          <a:bodyPr rtlCol="0" anchor="ctr"/>
          <a:lstStyle/>
          <a:p>
            <a:endParaRPr lang="en-GB" dirty="0"/>
          </a:p>
        </p:txBody>
      </p:sp>
      <p:sp>
        <p:nvSpPr>
          <p:cNvPr id="174" name="Freeform 173">
            <a:extLst>
              <a:ext uri="{FF2B5EF4-FFF2-40B4-BE49-F238E27FC236}">
                <a16:creationId xmlns:a16="http://schemas.microsoft.com/office/drawing/2014/main" id="{0C5ABB8F-81A1-EC69-C8D1-C7E7A8D6A970}"/>
              </a:ext>
            </a:extLst>
          </p:cNvPr>
          <p:cNvSpPr/>
          <p:nvPr/>
        </p:nvSpPr>
        <p:spPr>
          <a:xfrm>
            <a:off x="1157937" y="3464243"/>
            <a:ext cx="1617" cy="146340"/>
          </a:xfrm>
          <a:custGeom>
            <a:avLst/>
            <a:gdLst>
              <a:gd name="connsiteX0" fmla="*/ 0 w 1617"/>
              <a:gd name="connsiteY0" fmla="*/ 0 h 146340"/>
              <a:gd name="connsiteX1" fmla="*/ 1617 w 1617"/>
              <a:gd name="connsiteY1" fmla="*/ 0 h 146340"/>
              <a:gd name="connsiteX2" fmla="*/ 1617 w 1617"/>
              <a:gd name="connsiteY2" fmla="*/ 146340 h 146340"/>
              <a:gd name="connsiteX3" fmla="*/ 0 w 1617"/>
              <a:gd name="connsiteY3" fmla="*/ 146340 h 146340"/>
            </a:gdLst>
            <a:ahLst/>
            <a:cxnLst>
              <a:cxn ang="0">
                <a:pos x="connsiteX0" y="connsiteY0"/>
              </a:cxn>
              <a:cxn ang="0">
                <a:pos x="connsiteX1" y="connsiteY1"/>
              </a:cxn>
              <a:cxn ang="0">
                <a:pos x="connsiteX2" y="connsiteY2"/>
              </a:cxn>
              <a:cxn ang="0">
                <a:pos x="connsiteX3" y="connsiteY3"/>
              </a:cxn>
            </a:cxnLst>
            <a:rect l="l" t="t" r="r" b="b"/>
            <a:pathLst>
              <a:path w="1617" h="146340">
                <a:moveTo>
                  <a:pt x="0" y="0"/>
                </a:moveTo>
                <a:lnTo>
                  <a:pt x="1617" y="0"/>
                </a:lnTo>
                <a:lnTo>
                  <a:pt x="1617" y="146340"/>
                </a:lnTo>
                <a:lnTo>
                  <a:pt x="0" y="146340"/>
                </a:lnTo>
                <a:close/>
              </a:path>
            </a:pathLst>
          </a:custGeom>
          <a:solidFill>
            <a:srgbClr val="5F828F"/>
          </a:solidFill>
          <a:ln w="0" cap="flat">
            <a:noFill/>
            <a:prstDash val="solid"/>
            <a:miter/>
          </a:ln>
        </p:spPr>
        <p:txBody>
          <a:bodyPr rtlCol="0" anchor="ctr"/>
          <a:lstStyle/>
          <a:p>
            <a:endParaRPr lang="en-GB" dirty="0"/>
          </a:p>
        </p:txBody>
      </p:sp>
      <p:sp>
        <p:nvSpPr>
          <p:cNvPr id="175" name="Freeform 174">
            <a:extLst>
              <a:ext uri="{FF2B5EF4-FFF2-40B4-BE49-F238E27FC236}">
                <a16:creationId xmlns:a16="http://schemas.microsoft.com/office/drawing/2014/main" id="{7E39FFAD-B6E1-6F25-2AC5-AC6F182DE15D}"/>
              </a:ext>
            </a:extLst>
          </p:cNvPr>
          <p:cNvSpPr/>
          <p:nvPr/>
        </p:nvSpPr>
        <p:spPr>
          <a:xfrm>
            <a:off x="1157937" y="3464243"/>
            <a:ext cx="1617" cy="146340"/>
          </a:xfrm>
          <a:custGeom>
            <a:avLst/>
            <a:gdLst>
              <a:gd name="connsiteX0" fmla="*/ 0 w 1617"/>
              <a:gd name="connsiteY0" fmla="*/ 0 h 146340"/>
              <a:gd name="connsiteX1" fmla="*/ 1617 w 1617"/>
              <a:gd name="connsiteY1" fmla="*/ 0 h 146340"/>
              <a:gd name="connsiteX2" fmla="*/ 1617 w 1617"/>
              <a:gd name="connsiteY2" fmla="*/ 146340 h 146340"/>
              <a:gd name="connsiteX3" fmla="*/ 0 w 1617"/>
              <a:gd name="connsiteY3" fmla="*/ 146340 h 146340"/>
            </a:gdLst>
            <a:ahLst/>
            <a:cxnLst>
              <a:cxn ang="0">
                <a:pos x="connsiteX0" y="connsiteY0"/>
              </a:cxn>
              <a:cxn ang="0">
                <a:pos x="connsiteX1" y="connsiteY1"/>
              </a:cxn>
              <a:cxn ang="0">
                <a:pos x="connsiteX2" y="connsiteY2"/>
              </a:cxn>
              <a:cxn ang="0">
                <a:pos x="connsiteX3" y="connsiteY3"/>
              </a:cxn>
            </a:cxnLst>
            <a:rect l="l" t="t" r="r" b="b"/>
            <a:pathLst>
              <a:path w="1617" h="146340">
                <a:moveTo>
                  <a:pt x="0" y="0"/>
                </a:moveTo>
                <a:lnTo>
                  <a:pt x="1617" y="0"/>
                </a:lnTo>
                <a:lnTo>
                  <a:pt x="1617" y="146340"/>
                </a:lnTo>
                <a:lnTo>
                  <a:pt x="0" y="146340"/>
                </a:lnTo>
                <a:close/>
              </a:path>
            </a:pathLst>
          </a:custGeom>
          <a:noFill/>
          <a:ln w="4040" cap="flat">
            <a:solidFill>
              <a:srgbClr val="5F828F"/>
            </a:solidFill>
            <a:prstDash val="solid"/>
            <a:miter/>
          </a:ln>
        </p:spPr>
        <p:txBody>
          <a:bodyPr rtlCol="0" anchor="ctr"/>
          <a:lstStyle/>
          <a:p>
            <a:endParaRPr lang="en-GB" dirty="0"/>
          </a:p>
        </p:txBody>
      </p:sp>
      <p:sp>
        <p:nvSpPr>
          <p:cNvPr id="176" name="Freeform 175">
            <a:extLst>
              <a:ext uri="{FF2B5EF4-FFF2-40B4-BE49-F238E27FC236}">
                <a16:creationId xmlns:a16="http://schemas.microsoft.com/office/drawing/2014/main" id="{15D2A92F-5CF0-FECA-F625-9BE5562BAFA6}"/>
              </a:ext>
            </a:extLst>
          </p:cNvPr>
          <p:cNvSpPr/>
          <p:nvPr/>
        </p:nvSpPr>
        <p:spPr>
          <a:xfrm>
            <a:off x="1160201" y="3464243"/>
            <a:ext cx="1617" cy="146340"/>
          </a:xfrm>
          <a:custGeom>
            <a:avLst/>
            <a:gdLst>
              <a:gd name="connsiteX0" fmla="*/ 0 w 1617"/>
              <a:gd name="connsiteY0" fmla="*/ 0 h 146340"/>
              <a:gd name="connsiteX1" fmla="*/ 1617 w 1617"/>
              <a:gd name="connsiteY1" fmla="*/ 0 h 146340"/>
              <a:gd name="connsiteX2" fmla="*/ 1617 w 1617"/>
              <a:gd name="connsiteY2" fmla="*/ 146340 h 146340"/>
              <a:gd name="connsiteX3" fmla="*/ 0 w 1617"/>
              <a:gd name="connsiteY3" fmla="*/ 146340 h 146340"/>
            </a:gdLst>
            <a:ahLst/>
            <a:cxnLst>
              <a:cxn ang="0">
                <a:pos x="connsiteX0" y="connsiteY0"/>
              </a:cxn>
              <a:cxn ang="0">
                <a:pos x="connsiteX1" y="connsiteY1"/>
              </a:cxn>
              <a:cxn ang="0">
                <a:pos x="connsiteX2" y="connsiteY2"/>
              </a:cxn>
              <a:cxn ang="0">
                <a:pos x="connsiteX3" y="connsiteY3"/>
              </a:cxn>
            </a:cxnLst>
            <a:rect l="l" t="t" r="r" b="b"/>
            <a:pathLst>
              <a:path w="1617" h="146340">
                <a:moveTo>
                  <a:pt x="0" y="0"/>
                </a:moveTo>
                <a:lnTo>
                  <a:pt x="1617" y="0"/>
                </a:lnTo>
                <a:lnTo>
                  <a:pt x="1617" y="146340"/>
                </a:lnTo>
                <a:lnTo>
                  <a:pt x="0" y="146340"/>
                </a:lnTo>
                <a:close/>
              </a:path>
            </a:pathLst>
          </a:custGeom>
          <a:solidFill>
            <a:srgbClr val="5F828F"/>
          </a:solidFill>
          <a:ln w="0" cap="flat">
            <a:noFill/>
            <a:prstDash val="solid"/>
            <a:miter/>
          </a:ln>
        </p:spPr>
        <p:txBody>
          <a:bodyPr rtlCol="0" anchor="ctr"/>
          <a:lstStyle/>
          <a:p>
            <a:endParaRPr lang="en-GB" dirty="0"/>
          </a:p>
        </p:txBody>
      </p:sp>
      <p:sp>
        <p:nvSpPr>
          <p:cNvPr id="177" name="Freeform 176">
            <a:extLst>
              <a:ext uri="{FF2B5EF4-FFF2-40B4-BE49-F238E27FC236}">
                <a16:creationId xmlns:a16="http://schemas.microsoft.com/office/drawing/2014/main" id="{75AF10D3-1199-6E95-6A66-BD276CDB6CFC}"/>
              </a:ext>
            </a:extLst>
          </p:cNvPr>
          <p:cNvSpPr/>
          <p:nvPr/>
        </p:nvSpPr>
        <p:spPr>
          <a:xfrm>
            <a:off x="1160201" y="3464243"/>
            <a:ext cx="1617" cy="146340"/>
          </a:xfrm>
          <a:custGeom>
            <a:avLst/>
            <a:gdLst>
              <a:gd name="connsiteX0" fmla="*/ 0 w 1617"/>
              <a:gd name="connsiteY0" fmla="*/ 0 h 146340"/>
              <a:gd name="connsiteX1" fmla="*/ 1617 w 1617"/>
              <a:gd name="connsiteY1" fmla="*/ 0 h 146340"/>
              <a:gd name="connsiteX2" fmla="*/ 1617 w 1617"/>
              <a:gd name="connsiteY2" fmla="*/ 146340 h 146340"/>
              <a:gd name="connsiteX3" fmla="*/ 0 w 1617"/>
              <a:gd name="connsiteY3" fmla="*/ 146340 h 146340"/>
            </a:gdLst>
            <a:ahLst/>
            <a:cxnLst>
              <a:cxn ang="0">
                <a:pos x="connsiteX0" y="connsiteY0"/>
              </a:cxn>
              <a:cxn ang="0">
                <a:pos x="connsiteX1" y="connsiteY1"/>
              </a:cxn>
              <a:cxn ang="0">
                <a:pos x="connsiteX2" y="connsiteY2"/>
              </a:cxn>
              <a:cxn ang="0">
                <a:pos x="connsiteX3" y="connsiteY3"/>
              </a:cxn>
            </a:cxnLst>
            <a:rect l="l" t="t" r="r" b="b"/>
            <a:pathLst>
              <a:path w="1617" h="146340">
                <a:moveTo>
                  <a:pt x="0" y="0"/>
                </a:moveTo>
                <a:lnTo>
                  <a:pt x="1617" y="0"/>
                </a:lnTo>
                <a:lnTo>
                  <a:pt x="1617" y="146340"/>
                </a:lnTo>
                <a:lnTo>
                  <a:pt x="0" y="146340"/>
                </a:lnTo>
                <a:close/>
              </a:path>
            </a:pathLst>
          </a:custGeom>
          <a:noFill/>
          <a:ln w="4040" cap="flat">
            <a:solidFill>
              <a:srgbClr val="5F828F"/>
            </a:solidFill>
            <a:prstDash val="solid"/>
            <a:miter/>
          </a:ln>
        </p:spPr>
        <p:txBody>
          <a:bodyPr rtlCol="0" anchor="ctr"/>
          <a:lstStyle/>
          <a:p>
            <a:endParaRPr lang="en-GB" dirty="0"/>
          </a:p>
        </p:txBody>
      </p:sp>
      <p:sp>
        <p:nvSpPr>
          <p:cNvPr id="178" name="Freeform 177">
            <a:extLst>
              <a:ext uri="{FF2B5EF4-FFF2-40B4-BE49-F238E27FC236}">
                <a16:creationId xmlns:a16="http://schemas.microsoft.com/office/drawing/2014/main" id="{5EA7329F-61B7-E45F-CAA4-93BE92FA0B07}"/>
              </a:ext>
            </a:extLst>
          </p:cNvPr>
          <p:cNvSpPr/>
          <p:nvPr/>
        </p:nvSpPr>
        <p:spPr>
          <a:xfrm>
            <a:off x="1162465" y="3464243"/>
            <a:ext cx="1617" cy="146340"/>
          </a:xfrm>
          <a:custGeom>
            <a:avLst/>
            <a:gdLst>
              <a:gd name="connsiteX0" fmla="*/ 0 w 1617"/>
              <a:gd name="connsiteY0" fmla="*/ 0 h 146340"/>
              <a:gd name="connsiteX1" fmla="*/ 1617 w 1617"/>
              <a:gd name="connsiteY1" fmla="*/ 0 h 146340"/>
              <a:gd name="connsiteX2" fmla="*/ 1617 w 1617"/>
              <a:gd name="connsiteY2" fmla="*/ 146340 h 146340"/>
              <a:gd name="connsiteX3" fmla="*/ 0 w 1617"/>
              <a:gd name="connsiteY3" fmla="*/ 146340 h 146340"/>
            </a:gdLst>
            <a:ahLst/>
            <a:cxnLst>
              <a:cxn ang="0">
                <a:pos x="connsiteX0" y="connsiteY0"/>
              </a:cxn>
              <a:cxn ang="0">
                <a:pos x="connsiteX1" y="connsiteY1"/>
              </a:cxn>
              <a:cxn ang="0">
                <a:pos x="connsiteX2" y="connsiteY2"/>
              </a:cxn>
              <a:cxn ang="0">
                <a:pos x="connsiteX3" y="connsiteY3"/>
              </a:cxn>
            </a:cxnLst>
            <a:rect l="l" t="t" r="r" b="b"/>
            <a:pathLst>
              <a:path w="1617" h="146340">
                <a:moveTo>
                  <a:pt x="0" y="0"/>
                </a:moveTo>
                <a:lnTo>
                  <a:pt x="1617" y="0"/>
                </a:lnTo>
                <a:lnTo>
                  <a:pt x="1617" y="146340"/>
                </a:lnTo>
                <a:lnTo>
                  <a:pt x="0" y="146340"/>
                </a:lnTo>
                <a:close/>
              </a:path>
            </a:pathLst>
          </a:custGeom>
          <a:solidFill>
            <a:srgbClr val="5F828F"/>
          </a:solidFill>
          <a:ln w="0" cap="flat">
            <a:noFill/>
            <a:prstDash val="solid"/>
            <a:miter/>
          </a:ln>
        </p:spPr>
        <p:txBody>
          <a:bodyPr rtlCol="0" anchor="ctr"/>
          <a:lstStyle/>
          <a:p>
            <a:endParaRPr lang="en-GB" dirty="0"/>
          </a:p>
        </p:txBody>
      </p:sp>
      <p:sp>
        <p:nvSpPr>
          <p:cNvPr id="179" name="Freeform 178">
            <a:extLst>
              <a:ext uri="{FF2B5EF4-FFF2-40B4-BE49-F238E27FC236}">
                <a16:creationId xmlns:a16="http://schemas.microsoft.com/office/drawing/2014/main" id="{CE9DB805-9A59-D5EF-F2ED-FE341F0B867E}"/>
              </a:ext>
            </a:extLst>
          </p:cNvPr>
          <p:cNvSpPr/>
          <p:nvPr/>
        </p:nvSpPr>
        <p:spPr>
          <a:xfrm>
            <a:off x="1162465" y="3464243"/>
            <a:ext cx="1617" cy="146340"/>
          </a:xfrm>
          <a:custGeom>
            <a:avLst/>
            <a:gdLst>
              <a:gd name="connsiteX0" fmla="*/ 0 w 1617"/>
              <a:gd name="connsiteY0" fmla="*/ 0 h 146340"/>
              <a:gd name="connsiteX1" fmla="*/ 1617 w 1617"/>
              <a:gd name="connsiteY1" fmla="*/ 0 h 146340"/>
              <a:gd name="connsiteX2" fmla="*/ 1617 w 1617"/>
              <a:gd name="connsiteY2" fmla="*/ 146340 h 146340"/>
              <a:gd name="connsiteX3" fmla="*/ 0 w 1617"/>
              <a:gd name="connsiteY3" fmla="*/ 146340 h 146340"/>
            </a:gdLst>
            <a:ahLst/>
            <a:cxnLst>
              <a:cxn ang="0">
                <a:pos x="connsiteX0" y="connsiteY0"/>
              </a:cxn>
              <a:cxn ang="0">
                <a:pos x="connsiteX1" y="connsiteY1"/>
              </a:cxn>
              <a:cxn ang="0">
                <a:pos x="connsiteX2" y="connsiteY2"/>
              </a:cxn>
              <a:cxn ang="0">
                <a:pos x="connsiteX3" y="connsiteY3"/>
              </a:cxn>
            </a:cxnLst>
            <a:rect l="l" t="t" r="r" b="b"/>
            <a:pathLst>
              <a:path w="1617" h="146340">
                <a:moveTo>
                  <a:pt x="0" y="0"/>
                </a:moveTo>
                <a:lnTo>
                  <a:pt x="1617" y="0"/>
                </a:lnTo>
                <a:lnTo>
                  <a:pt x="1617" y="146340"/>
                </a:lnTo>
                <a:lnTo>
                  <a:pt x="0" y="146340"/>
                </a:lnTo>
                <a:close/>
              </a:path>
            </a:pathLst>
          </a:custGeom>
          <a:noFill/>
          <a:ln w="4040" cap="flat">
            <a:solidFill>
              <a:srgbClr val="5F828F"/>
            </a:solidFill>
            <a:prstDash val="solid"/>
            <a:miter/>
          </a:ln>
        </p:spPr>
        <p:txBody>
          <a:bodyPr rtlCol="0" anchor="ctr"/>
          <a:lstStyle/>
          <a:p>
            <a:endParaRPr lang="en-GB" dirty="0"/>
          </a:p>
        </p:txBody>
      </p:sp>
      <p:sp>
        <p:nvSpPr>
          <p:cNvPr id="180" name="Freeform 179">
            <a:extLst>
              <a:ext uri="{FF2B5EF4-FFF2-40B4-BE49-F238E27FC236}">
                <a16:creationId xmlns:a16="http://schemas.microsoft.com/office/drawing/2014/main" id="{86A4C2B6-131A-10F0-4CA1-421869E9A55A}"/>
              </a:ext>
            </a:extLst>
          </p:cNvPr>
          <p:cNvSpPr/>
          <p:nvPr/>
        </p:nvSpPr>
        <p:spPr>
          <a:xfrm>
            <a:off x="1164810" y="3468849"/>
            <a:ext cx="1617" cy="141734"/>
          </a:xfrm>
          <a:custGeom>
            <a:avLst/>
            <a:gdLst>
              <a:gd name="connsiteX0" fmla="*/ 0 w 1617"/>
              <a:gd name="connsiteY0" fmla="*/ 0 h 141734"/>
              <a:gd name="connsiteX1" fmla="*/ 1617 w 1617"/>
              <a:gd name="connsiteY1" fmla="*/ 0 h 141734"/>
              <a:gd name="connsiteX2" fmla="*/ 1617 w 1617"/>
              <a:gd name="connsiteY2" fmla="*/ 141734 h 141734"/>
              <a:gd name="connsiteX3" fmla="*/ 0 w 1617"/>
              <a:gd name="connsiteY3" fmla="*/ 141734 h 141734"/>
            </a:gdLst>
            <a:ahLst/>
            <a:cxnLst>
              <a:cxn ang="0">
                <a:pos x="connsiteX0" y="connsiteY0"/>
              </a:cxn>
              <a:cxn ang="0">
                <a:pos x="connsiteX1" y="connsiteY1"/>
              </a:cxn>
              <a:cxn ang="0">
                <a:pos x="connsiteX2" y="connsiteY2"/>
              </a:cxn>
              <a:cxn ang="0">
                <a:pos x="connsiteX3" y="connsiteY3"/>
              </a:cxn>
            </a:cxnLst>
            <a:rect l="l" t="t" r="r" b="b"/>
            <a:pathLst>
              <a:path w="1617" h="141734">
                <a:moveTo>
                  <a:pt x="0" y="0"/>
                </a:moveTo>
                <a:lnTo>
                  <a:pt x="1617" y="0"/>
                </a:lnTo>
                <a:lnTo>
                  <a:pt x="1617" y="141734"/>
                </a:lnTo>
                <a:lnTo>
                  <a:pt x="0" y="141734"/>
                </a:lnTo>
                <a:close/>
              </a:path>
            </a:pathLst>
          </a:custGeom>
          <a:solidFill>
            <a:srgbClr val="5F828F"/>
          </a:solidFill>
          <a:ln w="0" cap="flat">
            <a:noFill/>
            <a:prstDash val="solid"/>
            <a:miter/>
          </a:ln>
        </p:spPr>
        <p:txBody>
          <a:bodyPr rtlCol="0" anchor="ctr"/>
          <a:lstStyle/>
          <a:p>
            <a:endParaRPr lang="en-GB" dirty="0"/>
          </a:p>
        </p:txBody>
      </p:sp>
      <p:sp>
        <p:nvSpPr>
          <p:cNvPr id="181" name="Freeform 180">
            <a:extLst>
              <a:ext uri="{FF2B5EF4-FFF2-40B4-BE49-F238E27FC236}">
                <a16:creationId xmlns:a16="http://schemas.microsoft.com/office/drawing/2014/main" id="{35EA42CB-2F1B-7093-685F-C89795B7440E}"/>
              </a:ext>
            </a:extLst>
          </p:cNvPr>
          <p:cNvSpPr/>
          <p:nvPr/>
        </p:nvSpPr>
        <p:spPr>
          <a:xfrm>
            <a:off x="1164810" y="3468849"/>
            <a:ext cx="1617" cy="141734"/>
          </a:xfrm>
          <a:custGeom>
            <a:avLst/>
            <a:gdLst>
              <a:gd name="connsiteX0" fmla="*/ 0 w 1617"/>
              <a:gd name="connsiteY0" fmla="*/ 0 h 141734"/>
              <a:gd name="connsiteX1" fmla="*/ 1617 w 1617"/>
              <a:gd name="connsiteY1" fmla="*/ 0 h 141734"/>
              <a:gd name="connsiteX2" fmla="*/ 1617 w 1617"/>
              <a:gd name="connsiteY2" fmla="*/ 141734 h 141734"/>
              <a:gd name="connsiteX3" fmla="*/ 0 w 1617"/>
              <a:gd name="connsiteY3" fmla="*/ 141734 h 141734"/>
            </a:gdLst>
            <a:ahLst/>
            <a:cxnLst>
              <a:cxn ang="0">
                <a:pos x="connsiteX0" y="connsiteY0"/>
              </a:cxn>
              <a:cxn ang="0">
                <a:pos x="connsiteX1" y="connsiteY1"/>
              </a:cxn>
              <a:cxn ang="0">
                <a:pos x="connsiteX2" y="connsiteY2"/>
              </a:cxn>
              <a:cxn ang="0">
                <a:pos x="connsiteX3" y="connsiteY3"/>
              </a:cxn>
            </a:cxnLst>
            <a:rect l="l" t="t" r="r" b="b"/>
            <a:pathLst>
              <a:path w="1617" h="141734">
                <a:moveTo>
                  <a:pt x="0" y="0"/>
                </a:moveTo>
                <a:lnTo>
                  <a:pt x="1617" y="0"/>
                </a:lnTo>
                <a:lnTo>
                  <a:pt x="1617" y="141734"/>
                </a:lnTo>
                <a:lnTo>
                  <a:pt x="0" y="141734"/>
                </a:lnTo>
                <a:close/>
              </a:path>
            </a:pathLst>
          </a:custGeom>
          <a:noFill/>
          <a:ln w="4040" cap="flat">
            <a:solidFill>
              <a:srgbClr val="5F828F"/>
            </a:solidFill>
            <a:prstDash val="solid"/>
            <a:miter/>
          </a:ln>
        </p:spPr>
        <p:txBody>
          <a:bodyPr rtlCol="0" anchor="ctr"/>
          <a:lstStyle/>
          <a:p>
            <a:endParaRPr lang="en-GB" dirty="0"/>
          </a:p>
        </p:txBody>
      </p:sp>
      <p:sp>
        <p:nvSpPr>
          <p:cNvPr id="182" name="Freeform 181">
            <a:extLst>
              <a:ext uri="{FF2B5EF4-FFF2-40B4-BE49-F238E27FC236}">
                <a16:creationId xmlns:a16="http://schemas.microsoft.com/office/drawing/2014/main" id="{D9AAEA70-770D-BD0B-3FAE-FAE12967AFE4}"/>
              </a:ext>
            </a:extLst>
          </p:cNvPr>
          <p:cNvSpPr/>
          <p:nvPr/>
        </p:nvSpPr>
        <p:spPr>
          <a:xfrm>
            <a:off x="1167074"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83" name="Freeform 182">
            <a:extLst>
              <a:ext uri="{FF2B5EF4-FFF2-40B4-BE49-F238E27FC236}">
                <a16:creationId xmlns:a16="http://schemas.microsoft.com/office/drawing/2014/main" id="{AF47D4D8-44F5-CFC3-DABD-11BE09FC7B1C}"/>
              </a:ext>
            </a:extLst>
          </p:cNvPr>
          <p:cNvSpPr/>
          <p:nvPr/>
        </p:nvSpPr>
        <p:spPr>
          <a:xfrm>
            <a:off x="1167074"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84" name="Freeform 183">
            <a:extLst>
              <a:ext uri="{FF2B5EF4-FFF2-40B4-BE49-F238E27FC236}">
                <a16:creationId xmlns:a16="http://schemas.microsoft.com/office/drawing/2014/main" id="{8539DFE0-83B2-8302-194A-5B7ECE462122}"/>
              </a:ext>
            </a:extLst>
          </p:cNvPr>
          <p:cNvSpPr/>
          <p:nvPr/>
        </p:nvSpPr>
        <p:spPr>
          <a:xfrm>
            <a:off x="1169338"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85" name="Freeform 184">
            <a:extLst>
              <a:ext uri="{FF2B5EF4-FFF2-40B4-BE49-F238E27FC236}">
                <a16:creationId xmlns:a16="http://schemas.microsoft.com/office/drawing/2014/main" id="{7C8144E7-B12F-F7F7-BCE9-C38860EA4FAA}"/>
              </a:ext>
            </a:extLst>
          </p:cNvPr>
          <p:cNvSpPr/>
          <p:nvPr/>
        </p:nvSpPr>
        <p:spPr>
          <a:xfrm>
            <a:off x="1169338"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86" name="Freeform 185">
            <a:extLst>
              <a:ext uri="{FF2B5EF4-FFF2-40B4-BE49-F238E27FC236}">
                <a16:creationId xmlns:a16="http://schemas.microsoft.com/office/drawing/2014/main" id="{86ED5CA2-E978-D0AC-0FDD-88653E0C6F4E}"/>
              </a:ext>
            </a:extLst>
          </p:cNvPr>
          <p:cNvSpPr/>
          <p:nvPr/>
        </p:nvSpPr>
        <p:spPr>
          <a:xfrm>
            <a:off x="1171602"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87" name="Freeform 186">
            <a:extLst>
              <a:ext uri="{FF2B5EF4-FFF2-40B4-BE49-F238E27FC236}">
                <a16:creationId xmlns:a16="http://schemas.microsoft.com/office/drawing/2014/main" id="{8F20C2E7-35C3-F6A6-CF36-21DEF3A204CF}"/>
              </a:ext>
            </a:extLst>
          </p:cNvPr>
          <p:cNvSpPr/>
          <p:nvPr/>
        </p:nvSpPr>
        <p:spPr>
          <a:xfrm>
            <a:off x="1171602"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88" name="Freeform 187">
            <a:extLst>
              <a:ext uri="{FF2B5EF4-FFF2-40B4-BE49-F238E27FC236}">
                <a16:creationId xmlns:a16="http://schemas.microsoft.com/office/drawing/2014/main" id="{51A3C21D-E100-C56B-11FB-677F8844EA93}"/>
              </a:ext>
            </a:extLst>
          </p:cNvPr>
          <p:cNvSpPr/>
          <p:nvPr/>
        </p:nvSpPr>
        <p:spPr>
          <a:xfrm>
            <a:off x="1173947"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89" name="Freeform 188">
            <a:extLst>
              <a:ext uri="{FF2B5EF4-FFF2-40B4-BE49-F238E27FC236}">
                <a16:creationId xmlns:a16="http://schemas.microsoft.com/office/drawing/2014/main" id="{92380D07-0329-68E3-CDC3-4D3D479EAF54}"/>
              </a:ext>
            </a:extLst>
          </p:cNvPr>
          <p:cNvSpPr/>
          <p:nvPr/>
        </p:nvSpPr>
        <p:spPr>
          <a:xfrm>
            <a:off x="1173947"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90" name="Freeform 189">
            <a:extLst>
              <a:ext uri="{FF2B5EF4-FFF2-40B4-BE49-F238E27FC236}">
                <a16:creationId xmlns:a16="http://schemas.microsoft.com/office/drawing/2014/main" id="{B72FE706-24DF-B4C1-8D00-261E4F0A2703}"/>
              </a:ext>
            </a:extLst>
          </p:cNvPr>
          <p:cNvSpPr/>
          <p:nvPr/>
        </p:nvSpPr>
        <p:spPr>
          <a:xfrm>
            <a:off x="1176211"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91" name="Freeform 190">
            <a:extLst>
              <a:ext uri="{FF2B5EF4-FFF2-40B4-BE49-F238E27FC236}">
                <a16:creationId xmlns:a16="http://schemas.microsoft.com/office/drawing/2014/main" id="{CCFDB48A-5A19-803B-BA49-3B02763AED3F}"/>
              </a:ext>
            </a:extLst>
          </p:cNvPr>
          <p:cNvSpPr/>
          <p:nvPr/>
        </p:nvSpPr>
        <p:spPr>
          <a:xfrm>
            <a:off x="1176211"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92" name="Freeform 191">
            <a:extLst>
              <a:ext uri="{FF2B5EF4-FFF2-40B4-BE49-F238E27FC236}">
                <a16:creationId xmlns:a16="http://schemas.microsoft.com/office/drawing/2014/main" id="{39312753-9C46-3126-A91E-D48830F63765}"/>
              </a:ext>
            </a:extLst>
          </p:cNvPr>
          <p:cNvSpPr/>
          <p:nvPr/>
        </p:nvSpPr>
        <p:spPr>
          <a:xfrm>
            <a:off x="1178475"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93" name="Freeform 192">
            <a:extLst>
              <a:ext uri="{FF2B5EF4-FFF2-40B4-BE49-F238E27FC236}">
                <a16:creationId xmlns:a16="http://schemas.microsoft.com/office/drawing/2014/main" id="{0E6AE511-F136-78E4-CD81-051DE03BEFEB}"/>
              </a:ext>
            </a:extLst>
          </p:cNvPr>
          <p:cNvSpPr/>
          <p:nvPr/>
        </p:nvSpPr>
        <p:spPr>
          <a:xfrm>
            <a:off x="1178475"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94" name="Freeform 193">
            <a:extLst>
              <a:ext uri="{FF2B5EF4-FFF2-40B4-BE49-F238E27FC236}">
                <a16:creationId xmlns:a16="http://schemas.microsoft.com/office/drawing/2014/main" id="{B16A54DE-FD47-10E7-74F9-213A75DA4E29}"/>
              </a:ext>
            </a:extLst>
          </p:cNvPr>
          <p:cNvSpPr/>
          <p:nvPr/>
        </p:nvSpPr>
        <p:spPr>
          <a:xfrm>
            <a:off x="1180739"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95" name="Freeform 194">
            <a:extLst>
              <a:ext uri="{FF2B5EF4-FFF2-40B4-BE49-F238E27FC236}">
                <a16:creationId xmlns:a16="http://schemas.microsoft.com/office/drawing/2014/main" id="{53DD29C7-7442-4212-B785-F00FBD19B281}"/>
              </a:ext>
            </a:extLst>
          </p:cNvPr>
          <p:cNvSpPr/>
          <p:nvPr/>
        </p:nvSpPr>
        <p:spPr>
          <a:xfrm>
            <a:off x="1180739"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96" name="Freeform 195">
            <a:extLst>
              <a:ext uri="{FF2B5EF4-FFF2-40B4-BE49-F238E27FC236}">
                <a16:creationId xmlns:a16="http://schemas.microsoft.com/office/drawing/2014/main" id="{A1B1A567-30D4-A2C3-1862-0872E38F5333}"/>
              </a:ext>
            </a:extLst>
          </p:cNvPr>
          <p:cNvSpPr/>
          <p:nvPr/>
        </p:nvSpPr>
        <p:spPr>
          <a:xfrm>
            <a:off x="1183003"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97" name="Freeform 196">
            <a:extLst>
              <a:ext uri="{FF2B5EF4-FFF2-40B4-BE49-F238E27FC236}">
                <a16:creationId xmlns:a16="http://schemas.microsoft.com/office/drawing/2014/main" id="{C21FEC37-73E5-A6E7-199F-D412ED6CCEB3}"/>
              </a:ext>
            </a:extLst>
          </p:cNvPr>
          <p:cNvSpPr/>
          <p:nvPr/>
        </p:nvSpPr>
        <p:spPr>
          <a:xfrm>
            <a:off x="1183003"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198" name="Freeform 197">
            <a:extLst>
              <a:ext uri="{FF2B5EF4-FFF2-40B4-BE49-F238E27FC236}">
                <a16:creationId xmlns:a16="http://schemas.microsoft.com/office/drawing/2014/main" id="{AC2CE9F0-556D-606E-B769-3CB4FDF25FA1}"/>
              </a:ext>
            </a:extLst>
          </p:cNvPr>
          <p:cNvSpPr/>
          <p:nvPr/>
        </p:nvSpPr>
        <p:spPr>
          <a:xfrm>
            <a:off x="1185348"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199" name="Freeform 198">
            <a:extLst>
              <a:ext uri="{FF2B5EF4-FFF2-40B4-BE49-F238E27FC236}">
                <a16:creationId xmlns:a16="http://schemas.microsoft.com/office/drawing/2014/main" id="{245442B4-DCF9-8DBB-6C6E-1A1436E5C4D3}"/>
              </a:ext>
            </a:extLst>
          </p:cNvPr>
          <p:cNvSpPr/>
          <p:nvPr/>
        </p:nvSpPr>
        <p:spPr>
          <a:xfrm>
            <a:off x="1185348"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200" name="Freeform 199">
            <a:extLst>
              <a:ext uri="{FF2B5EF4-FFF2-40B4-BE49-F238E27FC236}">
                <a16:creationId xmlns:a16="http://schemas.microsoft.com/office/drawing/2014/main" id="{FB108479-7CB7-E08E-C9B2-168A5296078B}"/>
              </a:ext>
            </a:extLst>
          </p:cNvPr>
          <p:cNvSpPr/>
          <p:nvPr/>
        </p:nvSpPr>
        <p:spPr>
          <a:xfrm>
            <a:off x="1187612"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201" name="Freeform 200">
            <a:extLst>
              <a:ext uri="{FF2B5EF4-FFF2-40B4-BE49-F238E27FC236}">
                <a16:creationId xmlns:a16="http://schemas.microsoft.com/office/drawing/2014/main" id="{885236FB-B4F8-FB6B-6554-43CAE302137B}"/>
              </a:ext>
            </a:extLst>
          </p:cNvPr>
          <p:cNvSpPr/>
          <p:nvPr/>
        </p:nvSpPr>
        <p:spPr>
          <a:xfrm>
            <a:off x="1187612"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202" name="Freeform 201">
            <a:extLst>
              <a:ext uri="{FF2B5EF4-FFF2-40B4-BE49-F238E27FC236}">
                <a16:creationId xmlns:a16="http://schemas.microsoft.com/office/drawing/2014/main" id="{4B3D2FC9-DAE5-A387-8914-1A4FED48A17C}"/>
              </a:ext>
            </a:extLst>
          </p:cNvPr>
          <p:cNvSpPr/>
          <p:nvPr/>
        </p:nvSpPr>
        <p:spPr>
          <a:xfrm>
            <a:off x="1189876"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203" name="Freeform 202">
            <a:extLst>
              <a:ext uri="{FF2B5EF4-FFF2-40B4-BE49-F238E27FC236}">
                <a16:creationId xmlns:a16="http://schemas.microsoft.com/office/drawing/2014/main" id="{D1C7FF15-4058-991A-BA57-D402DB87E6F5}"/>
              </a:ext>
            </a:extLst>
          </p:cNvPr>
          <p:cNvSpPr/>
          <p:nvPr/>
        </p:nvSpPr>
        <p:spPr>
          <a:xfrm>
            <a:off x="1189876"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204" name="Freeform 203">
            <a:extLst>
              <a:ext uri="{FF2B5EF4-FFF2-40B4-BE49-F238E27FC236}">
                <a16:creationId xmlns:a16="http://schemas.microsoft.com/office/drawing/2014/main" id="{ECBC1140-28DC-E39A-D70B-5E52B65E5B48}"/>
              </a:ext>
            </a:extLst>
          </p:cNvPr>
          <p:cNvSpPr/>
          <p:nvPr/>
        </p:nvSpPr>
        <p:spPr>
          <a:xfrm>
            <a:off x="1192140"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solidFill>
            <a:srgbClr val="5F828F"/>
          </a:solidFill>
          <a:ln w="0" cap="flat">
            <a:noFill/>
            <a:prstDash val="solid"/>
            <a:miter/>
          </a:ln>
        </p:spPr>
        <p:txBody>
          <a:bodyPr rtlCol="0" anchor="ctr"/>
          <a:lstStyle/>
          <a:p>
            <a:endParaRPr lang="en-GB" dirty="0"/>
          </a:p>
        </p:txBody>
      </p:sp>
      <p:sp>
        <p:nvSpPr>
          <p:cNvPr id="205" name="Freeform 204">
            <a:extLst>
              <a:ext uri="{FF2B5EF4-FFF2-40B4-BE49-F238E27FC236}">
                <a16:creationId xmlns:a16="http://schemas.microsoft.com/office/drawing/2014/main" id="{D85FBCFC-61C0-D9F7-C66F-702D65734939}"/>
              </a:ext>
            </a:extLst>
          </p:cNvPr>
          <p:cNvSpPr/>
          <p:nvPr/>
        </p:nvSpPr>
        <p:spPr>
          <a:xfrm>
            <a:off x="1192140" y="3479596"/>
            <a:ext cx="1617" cy="130986"/>
          </a:xfrm>
          <a:custGeom>
            <a:avLst/>
            <a:gdLst>
              <a:gd name="connsiteX0" fmla="*/ 0 w 1617"/>
              <a:gd name="connsiteY0" fmla="*/ 0 h 130986"/>
              <a:gd name="connsiteX1" fmla="*/ 1617 w 1617"/>
              <a:gd name="connsiteY1" fmla="*/ 0 h 130986"/>
              <a:gd name="connsiteX2" fmla="*/ 1617 w 1617"/>
              <a:gd name="connsiteY2" fmla="*/ 130987 h 130986"/>
              <a:gd name="connsiteX3" fmla="*/ 0 w 1617"/>
              <a:gd name="connsiteY3" fmla="*/ 130987 h 130986"/>
            </a:gdLst>
            <a:ahLst/>
            <a:cxnLst>
              <a:cxn ang="0">
                <a:pos x="connsiteX0" y="connsiteY0"/>
              </a:cxn>
              <a:cxn ang="0">
                <a:pos x="connsiteX1" y="connsiteY1"/>
              </a:cxn>
              <a:cxn ang="0">
                <a:pos x="connsiteX2" y="connsiteY2"/>
              </a:cxn>
              <a:cxn ang="0">
                <a:pos x="connsiteX3" y="connsiteY3"/>
              </a:cxn>
            </a:cxnLst>
            <a:rect l="l" t="t" r="r" b="b"/>
            <a:pathLst>
              <a:path w="1617" h="130986">
                <a:moveTo>
                  <a:pt x="0" y="0"/>
                </a:moveTo>
                <a:lnTo>
                  <a:pt x="1617" y="0"/>
                </a:lnTo>
                <a:lnTo>
                  <a:pt x="1617" y="130987"/>
                </a:lnTo>
                <a:lnTo>
                  <a:pt x="0" y="130987"/>
                </a:lnTo>
                <a:close/>
              </a:path>
            </a:pathLst>
          </a:custGeom>
          <a:noFill/>
          <a:ln w="4040" cap="flat">
            <a:solidFill>
              <a:srgbClr val="5F828F"/>
            </a:solidFill>
            <a:prstDash val="solid"/>
            <a:miter/>
          </a:ln>
        </p:spPr>
        <p:txBody>
          <a:bodyPr rtlCol="0" anchor="ctr"/>
          <a:lstStyle/>
          <a:p>
            <a:endParaRPr lang="en-GB" dirty="0"/>
          </a:p>
        </p:txBody>
      </p:sp>
      <p:sp>
        <p:nvSpPr>
          <p:cNvPr id="206" name="Freeform 205">
            <a:extLst>
              <a:ext uri="{FF2B5EF4-FFF2-40B4-BE49-F238E27FC236}">
                <a16:creationId xmlns:a16="http://schemas.microsoft.com/office/drawing/2014/main" id="{C887D7AB-967E-375D-4A35-7B61F55D901C}"/>
              </a:ext>
            </a:extLst>
          </p:cNvPr>
          <p:cNvSpPr/>
          <p:nvPr/>
        </p:nvSpPr>
        <p:spPr>
          <a:xfrm>
            <a:off x="1194484"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07" name="Freeform 206">
            <a:extLst>
              <a:ext uri="{FF2B5EF4-FFF2-40B4-BE49-F238E27FC236}">
                <a16:creationId xmlns:a16="http://schemas.microsoft.com/office/drawing/2014/main" id="{BE7DDDA8-4522-F462-1ACE-58F46A2F02DD}"/>
              </a:ext>
            </a:extLst>
          </p:cNvPr>
          <p:cNvSpPr/>
          <p:nvPr/>
        </p:nvSpPr>
        <p:spPr>
          <a:xfrm>
            <a:off x="1194484"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08" name="Freeform 207">
            <a:extLst>
              <a:ext uri="{FF2B5EF4-FFF2-40B4-BE49-F238E27FC236}">
                <a16:creationId xmlns:a16="http://schemas.microsoft.com/office/drawing/2014/main" id="{17073835-2B71-DA3F-689C-769A21784BAB}"/>
              </a:ext>
            </a:extLst>
          </p:cNvPr>
          <p:cNvSpPr/>
          <p:nvPr/>
        </p:nvSpPr>
        <p:spPr>
          <a:xfrm>
            <a:off x="1196748"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09" name="Freeform 208">
            <a:extLst>
              <a:ext uri="{FF2B5EF4-FFF2-40B4-BE49-F238E27FC236}">
                <a16:creationId xmlns:a16="http://schemas.microsoft.com/office/drawing/2014/main" id="{E2A83B84-7199-C8B1-0DDD-ECF1178AF99E}"/>
              </a:ext>
            </a:extLst>
          </p:cNvPr>
          <p:cNvSpPr/>
          <p:nvPr/>
        </p:nvSpPr>
        <p:spPr>
          <a:xfrm>
            <a:off x="1196748"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10" name="Freeform 209">
            <a:extLst>
              <a:ext uri="{FF2B5EF4-FFF2-40B4-BE49-F238E27FC236}">
                <a16:creationId xmlns:a16="http://schemas.microsoft.com/office/drawing/2014/main" id="{FDEAC3B2-BE93-A1D2-F401-B7661EF3565C}"/>
              </a:ext>
            </a:extLst>
          </p:cNvPr>
          <p:cNvSpPr/>
          <p:nvPr/>
        </p:nvSpPr>
        <p:spPr>
          <a:xfrm>
            <a:off x="1199012"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11" name="Freeform 210">
            <a:extLst>
              <a:ext uri="{FF2B5EF4-FFF2-40B4-BE49-F238E27FC236}">
                <a16:creationId xmlns:a16="http://schemas.microsoft.com/office/drawing/2014/main" id="{4859F69D-112C-5D59-34FE-D8D3D308CF7E}"/>
              </a:ext>
            </a:extLst>
          </p:cNvPr>
          <p:cNvSpPr/>
          <p:nvPr/>
        </p:nvSpPr>
        <p:spPr>
          <a:xfrm>
            <a:off x="1199012"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12" name="Freeform 211">
            <a:extLst>
              <a:ext uri="{FF2B5EF4-FFF2-40B4-BE49-F238E27FC236}">
                <a16:creationId xmlns:a16="http://schemas.microsoft.com/office/drawing/2014/main" id="{F43DE9D3-B682-364B-F47E-6ED93BDB7AF0}"/>
              </a:ext>
            </a:extLst>
          </p:cNvPr>
          <p:cNvSpPr/>
          <p:nvPr/>
        </p:nvSpPr>
        <p:spPr>
          <a:xfrm>
            <a:off x="1201276"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13" name="Freeform 212">
            <a:extLst>
              <a:ext uri="{FF2B5EF4-FFF2-40B4-BE49-F238E27FC236}">
                <a16:creationId xmlns:a16="http://schemas.microsoft.com/office/drawing/2014/main" id="{18D45E9C-12CE-012D-68EC-B4A74226A951}"/>
              </a:ext>
            </a:extLst>
          </p:cNvPr>
          <p:cNvSpPr/>
          <p:nvPr/>
        </p:nvSpPr>
        <p:spPr>
          <a:xfrm>
            <a:off x="1201276"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14" name="Freeform 213">
            <a:extLst>
              <a:ext uri="{FF2B5EF4-FFF2-40B4-BE49-F238E27FC236}">
                <a16:creationId xmlns:a16="http://schemas.microsoft.com/office/drawing/2014/main" id="{DD0E36FF-3BF0-284A-5E82-A23C6A9447C9}"/>
              </a:ext>
            </a:extLst>
          </p:cNvPr>
          <p:cNvSpPr/>
          <p:nvPr/>
        </p:nvSpPr>
        <p:spPr>
          <a:xfrm>
            <a:off x="1203541"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15" name="Freeform 214">
            <a:extLst>
              <a:ext uri="{FF2B5EF4-FFF2-40B4-BE49-F238E27FC236}">
                <a16:creationId xmlns:a16="http://schemas.microsoft.com/office/drawing/2014/main" id="{8AB01989-4826-4D14-201F-F8AC601893C7}"/>
              </a:ext>
            </a:extLst>
          </p:cNvPr>
          <p:cNvSpPr/>
          <p:nvPr/>
        </p:nvSpPr>
        <p:spPr>
          <a:xfrm>
            <a:off x="1203541"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16" name="Freeform 215">
            <a:extLst>
              <a:ext uri="{FF2B5EF4-FFF2-40B4-BE49-F238E27FC236}">
                <a16:creationId xmlns:a16="http://schemas.microsoft.com/office/drawing/2014/main" id="{22537337-EA26-26DB-2AE2-84E1A50DFD5C}"/>
              </a:ext>
            </a:extLst>
          </p:cNvPr>
          <p:cNvSpPr/>
          <p:nvPr/>
        </p:nvSpPr>
        <p:spPr>
          <a:xfrm>
            <a:off x="1205885"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17" name="Freeform 216">
            <a:extLst>
              <a:ext uri="{FF2B5EF4-FFF2-40B4-BE49-F238E27FC236}">
                <a16:creationId xmlns:a16="http://schemas.microsoft.com/office/drawing/2014/main" id="{BF2C5492-6C69-6EC9-93C0-B99852C8C15E}"/>
              </a:ext>
            </a:extLst>
          </p:cNvPr>
          <p:cNvSpPr/>
          <p:nvPr/>
        </p:nvSpPr>
        <p:spPr>
          <a:xfrm>
            <a:off x="1205885"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18" name="Freeform 217">
            <a:extLst>
              <a:ext uri="{FF2B5EF4-FFF2-40B4-BE49-F238E27FC236}">
                <a16:creationId xmlns:a16="http://schemas.microsoft.com/office/drawing/2014/main" id="{FF04F97B-612E-9416-9DE5-E6220F5313DE}"/>
              </a:ext>
            </a:extLst>
          </p:cNvPr>
          <p:cNvSpPr/>
          <p:nvPr/>
        </p:nvSpPr>
        <p:spPr>
          <a:xfrm>
            <a:off x="1208149"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19" name="Freeform 218">
            <a:extLst>
              <a:ext uri="{FF2B5EF4-FFF2-40B4-BE49-F238E27FC236}">
                <a16:creationId xmlns:a16="http://schemas.microsoft.com/office/drawing/2014/main" id="{2E4D8268-FC76-0024-C4D7-A0B4E317004A}"/>
              </a:ext>
            </a:extLst>
          </p:cNvPr>
          <p:cNvSpPr/>
          <p:nvPr/>
        </p:nvSpPr>
        <p:spPr>
          <a:xfrm>
            <a:off x="1208149"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20" name="Freeform 219">
            <a:extLst>
              <a:ext uri="{FF2B5EF4-FFF2-40B4-BE49-F238E27FC236}">
                <a16:creationId xmlns:a16="http://schemas.microsoft.com/office/drawing/2014/main" id="{79EDDC43-082D-92A9-2629-251B1FDE411C}"/>
              </a:ext>
            </a:extLst>
          </p:cNvPr>
          <p:cNvSpPr/>
          <p:nvPr/>
        </p:nvSpPr>
        <p:spPr>
          <a:xfrm>
            <a:off x="1210413"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21" name="Freeform 220">
            <a:extLst>
              <a:ext uri="{FF2B5EF4-FFF2-40B4-BE49-F238E27FC236}">
                <a16:creationId xmlns:a16="http://schemas.microsoft.com/office/drawing/2014/main" id="{DA638EAC-564C-6580-53A6-4B22BB198572}"/>
              </a:ext>
            </a:extLst>
          </p:cNvPr>
          <p:cNvSpPr/>
          <p:nvPr/>
        </p:nvSpPr>
        <p:spPr>
          <a:xfrm>
            <a:off x="1210413"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22" name="Freeform 221">
            <a:extLst>
              <a:ext uri="{FF2B5EF4-FFF2-40B4-BE49-F238E27FC236}">
                <a16:creationId xmlns:a16="http://schemas.microsoft.com/office/drawing/2014/main" id="{6AD89E8F-84F7-E657-118F-E9790B2F44D1}"/>
              </a:ext>
            </a:extLst>
          </p:cNvPr>
          <p:cNvSpPr/>
          <p:nvPr/>
        </p:nvSpPr>
        <p:spPr>
          <a:xfrm>
            <a:off x="1212677"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23" name="Freeform 222">
            <a:extLst>
              <a:ext uri="{FF2B5EF4-FFF2-40B4-BE49-F238E27FC236}">
                <a16:creationId xmlns:a16="http://schemas.microsoft.com/office/drawing/2014/main" id="{3A267CB8-59DD-F7FE-44E3-4139128C35C4}"/>
              </a:ext>
            </a:extLst>
          </p:cNvPr>
          <p:cNvSpPr/>
          <p:nvPr/>
        </p:nvSpPr>
        <p:spPr>
          <a:xfrm>
            <a:off x="1212677"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24" name="Freeform 223">
            <a:extLst>
              <a:ext uri="{FF2B5EF4-FFF2-40B4-BE49-F238E27FC236}">
                <a16:creationId xmlns:a16="http://schemas.microsoft.com/office/drawing/2014/main" id="{2FC5A95F-02B8-F922-D0E1-7C6699B0A0CF}"/>
              </a:ext>
            </a:extLst>
          </p:cNvPr>
          <p:cNvSpPr/>
          <p:nvPr/>
        </p:nvSpPr>
        <p:spPr>
          <a:xfrm>
            <a:off x="1215022"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solidFill>
            <a:srgbClr val="5F828F"/>
          </a:solidFill>
          <a:ln w="0" cap="flat">
            <a:noFill/>
            <a:prstDash val="solid"/>
            <a:miter/>
          </a:ln>
        </p:spPr>
        <p:txBody>
          <a:bodyPr rtlCol="0" anchor="ctr"/>
          <a:lstStyle/>
          <a:p>
            <a:endParaRPr lang="en-GB" dirty="0"/>
          </a:p>
        </p:txBody>
      </p:sp>
      <p:sp>
        <p:nvSpPr>
          <p:cNvPr id="225" name="Freeform 224">
            <a:extLst>
              <a:ext uri="{FF2B5EF4-FFF2-40B4-BE49-F238E27FC236}">
                <a16:creationId xmlns:a16="http://schemas.microsoft.com/office/drawing/2014/main" id="{1422E146-B0A4-51F7-6666-E459A50D6B02}"/>
              </a:ext>
            </a:extLst>
          </p:cNvPr>
          <p:cNvSpPr/>
          <p:nvPr/>
        </p:nvSpPr>
        <p:spPr>
          <a:xfrm>
            <a:off x="1215022" y="3480485"/>
            <a:ext cx="1617" cy="130097"/>
          </a:xfrm>
          <a:custGeom>
            <a:avLst/>
            <a:gdLst>
              <a:gd name="connsiteX0" fmla="*/ 0 w 1617"/>
              <a:gd name="connsiteY0" fmla="*/ 0 h 130097"/>
              <a:gd name="connsiteX1" fmla="*/ 1617 w 1617"/>
              <a:gd name="connsiteY1" fmla="*/ 0 h 130097"/>
              <a:gd name="connsiteX2" fmla="*/ 1617 w 1617"/>
              <a:gd name="connsiteY2" fmla="*/ 130098 h 130097"/>
              <a:gd name="connsiteX3" fmla="*/ 0 w 1617"/>
              <a:gd name="connsiteY3" fmla="*/ 130098 h 130097"/>
            </a:gdLst>
            <a:ahLst/>
            <a:cxnLst>
              <a:cxn ang="0">
                <a:pos x="connsiteX0" y="connsiteY0"/>
              </a:cxn>
              <a:cxn ang="0">
                <a:pos x="connsiteX1" y="connsiteY1"/>
              </a:cxn>
              <a:cxn ang="0">
                <a:pos x="connsiteX2" y="connsiteY2"/>
              </a:cxn>
              <a:cxn ang="0">
                <a:pos x="connsiteX3" y="connsiteY3"/>
              </a:cxn>
            </a:cxnLst>
            <a:rect l="l" t="t" r="r" b="b"/>
            <a:pathLst>
              <a:path w="1617" h="130097">
                <a:moveTo>
                  <a:pt x="0" y="0"/>
                </a:moveTo>
                <a:lnTo>
                  <a:pt x="1617" y="0"/>
                </a:lnTo>
                <a:lnTo>
                  <a:pt x="1617" y="130098"/>
                </a:lnTo>
                <a:lnTo>
                  <a:pt x="0" y="130098"/>
                </a:lnTo>
                <a:close/>
              </a:path>
            </a:pathLst>
          </a:custGeom>
          <a:noFill/>
          <a:ln w="4040" cap="flat">
            <a:solidFill>
              <a:srgbClr val="5F828F"/>
            </a:solidFill>
            <a:prstDash val="solid"/>
            <a:miter/>
          </a:ln>
        </p:spPr>
        <p:txBody>
          <a:bodyPr rtlCol="0" anchor="ctr"/>
          <a:lstStyle/>
          <a:p>
            <a:endParaRPr lang="en-GB" dirty="0"/>
          </a:p>
        </p:txBody>
      </p:sp>
      <p:sp>
        <p:nvSpPr>
          <p:cNvPr id="226" name="Freeform 225">
            <a:extLst>
              <a:ext uri="{FF2B5EF4-FFF2-40B4-BE49-F238E27FC236}">
                <a16:creationId xmlns:a16="http://schemas.microsoft.com/office/drawing/2014/main" id="{BBF1557B-DC7E-4699-12BD-26FFB077D944}"/>
              </a:ext>
            </a:extLst>
          </p:cNvPr>
          <p:cNvSpPr/>
          <p:nvPr/>
        </p:nvSpPr>
        <p:spPr>
          <a:xfrm>
            <a:off x="1217286"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27" name="Freeform 226">
            <a:extLst>
              <a:ext uri="{FF2B5EF4-FFF2-40B4-BE49-F238E27FC236}">
                <a16:creationId xmlns:a16="http://schemas.microsoft.com/office/drawing/2014/main" id="{0CF367B2-5B50-2B0D-CE4B-A2503EFB8B41}"/>
              </a:ext>
            </a:extLst>
          </p:cNvPr>
          <p:cNvSpPr/>
          <p:nvPr/>
        </p:nvSpPr>
        <p:spPr>
          <a:xfrm>
            <a:off x="1217286"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28" name="Freeform 227">
            <a:extLst>
              <a:ext uri="{FF2B5EF4-FFF2-40B4-BE49-F238E27FC236}">
                <a16:creationId xmlns:a16="http://schemas.microsoft.com/office/drawing/2014/main" id="{5FDE4700-2DE6-F754-8D29-8B585921C668}"/>
              </a:ext>
            </a:extLst>
          </p:cNvPr>
          <p:cNvSpPr/>
          <p:nvPr/>
        </p:nvSpPr>
        <p:spPr>
          <a:xfrm>
            <a:off x="1219550"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29" name="Freeform 228">
            <a:extLst>
              <a:ext uri="{FF2B5EF4-FFF2-40B4-BE49-F238E27FC236}">
                <a16:creationId xmlns:a16="http://schemas.microsoft.com/office/drawing/2014/main" id="{BC435B4C-99C8-8B6D-9236-D14A0B85BA29}"/>
              </a:ext>
            </a:extLst>
          </p:cNvPr>
          <p:cNvSpPr/>
          <p:nvPr/>
        </p:nvSpPr>
        <p:spPr>
          <a:xfrm>
            <a:off x="1219550"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30" name="Freeform 229">
            <a:extLst>
              <a:ext uri="{FF2B5EF4-FFF2-40B4-BE49-F238E27FC236}">
                <a16:creationId xmlns:a16="http://schemas.microsoft.com/office/drawing/2014/main" id="{3493D7DE-0ADA-BC30-4ACB-E9DE4351B531}"/>
              </a:ext>
            </a:extLst>
          </p:cNvPr>
          <p:cNvSpPr/>
          <p:nvPr/>
        </p:nvSpPr>
        <p:spPr>
          <a:xfrm>
            <a:off x="1221814"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31" name="Freeform 230">
            <a:extLst>
              <a:ext uri="{FF2B5EF4-FFF2-40B4-BE49-F238E27FC236}">
                <a16:creationId xmlns:a16="http://schemas.microsoft.com/office/drawing/2014/main" id="{2B9A60D1-556B-21DC-8F41-E6A1ACBEE643}"/>
              </a:ext>
            </a:extLst>
          </p:cNvPr>
          <p:cNvSpPr/>
          <p:nvPr/>
        </p:nvSpPr>
        <p:spPr>
          <a:xfrm>
            <a:off x="1221814"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32" name="Freeform 231">
            <a:extLst>
              <a:ext uri="{FF2B5EF4-FFF2-40B4-BE49-F238E27FC236}">
                <a16:creationId xmlns:a16="http://schemas.microsoft.com/office/drawing/2014/main" id="{CFAF52D5-7543-031D-94AE-93B989B38459}"/>
              </a:ext>
            </a:extLst>
          </p:cNvPr>
          <p:cNvSpPr/>
          <p:nvPr/>
        </p:nvSpPr>
        <p:spPr>
          <a:xfrm>
            <a:off x="1224078"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33" name="Freeform 232">
            <a:extLst>
              <a:ext uri="{FF2B5EF4-FFF2-40B4-BE49-F238E27FC236}">
                <a16:creationId xmlns:a16="http://schemas.microsoft.com/office/drawing/2014/main" id="{BF68B7C2-4CB3-9999-2ED3-9AAC28BBE5B8}"/>
              </a:ext>
            </a:extLst>
          </p:cNvPr>
          <p:cNvSpPr/>
          <p:nvPr/>
        </p:nvSpPr>
        <p:spPr>
          <a:xfrm>
            <a:off x="1224078"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34" name="Freeform 233">
            <a:extLst>
              <a:ext uri="{FF2B5EF4-FFF2-40B4-BE49-F238E27FC236}">
                <a16:creationId xmlns:a16="http://schemas.microsoft.com/office/drawing/2014/main" id="{6036665C-B094-9A16-F67E-B236536AFB8A}"/>
              </a:ext>
            </a:extLst>
          </p:cNvPr>
          <p:cNvSpPr/>
          <p:nvPr/>
        </p:nvSpPr>
        <p:spPr>
          <a:xfrm>
            <a:off x="1226423"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35" name="Freeform 234">
            <a:extLst>
              <a:ext uri="{FF2B5EF4-FFF2-40B4-BE49-F238E27FC236}">
                <a16:creationId xmlns:a16="http://schemas.microsoft.com/office/drawing/2014/main" id="{E07FB2F7-CCF0-028C-0A15-AC71AD840055}"/>
              </a:ext>
            </a:extLst>
          </p:cNvPr>
          <p:cNvSpPr/>
          <p:nvPr/>
        </p:nvSpPr>
        <p:spPr>
          <a:xfrm>
            <a:off x="1226423"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36" name="Freeform 235">
            <a:extLst>
              <a:ext uri="{FF2B5EF4-FFF2-40B4-BE49-F238E27FC236}">
                <a16:creationId xmlns:a16="http://schemas.microsoft.com/office/drawing/2014/main" id="{CB5FE894-C6A6-7D1E-B79C-10168C1DDFE0}"/>
              </a:ext>
            </a:extLst>
          </p:cNvPr>
          <p:cNvSpPr/>
          <p:nvPr/>
        </p:nvSpPr>
        <p:spPr>
          <a:xfrm>
            <a:off x="1228687"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37" name="Freeform 236">
            <a:extLst>
              <a:ext uri="{FF2B5EF4-FFF2-40B4-BE49-F238E27FC236}">
                <a16:creationId xmlns:a16="http://schemas.microsoft.com/office/drawing/2014/main" id="{D4969BC6-A027-0858-C714-37310F1851F5}"/>
              </a:ext>
            </a:extLst>
          </p:cNvPr>
          <p:cNvSpPr/>
          <p:nvPr/>
        </p:nvSpPr>
        <p:spPr>
          <a:xfrm>
            <a:off x="1228687"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38" name="Freeform 237">
            <a:extLst>
              <a:ext uri="{FF2B5EF4-FFF2-40B4-BE49-F238E27FC236}">
                <a16:creationId xmlns:a16="http://schemas.microsoft.com/office/drawing/2014/main" id="{82DF1CFC-148D-26A4-D8DB-628B0E6242B0}"/>
              </a:ext>
            </a:extLst>
          </p:cNvPr>
          <p:cNvSpPr/>
          <p:nvPr/>
        </p:nvSpPr>
        <p:spPr>
          <a:xfrm>
            <a:off x="1230951"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39" name="Freeform 238">
            <a:extLst>
              <a:ext uri="{FF2B5EF4-FFF2-40B4-BE49-F238E27FC236}">
                <a16:creationId xmlns:a16="http://schemas.microsoft.com/office/drawing/2014/main" id="{22DAE93E-023C-E3F6-9BF8-5BA5B62CD5ED}"/>
              </a:ext>
            </a:extLst>
          </p:cNvPr>
          <p:cNvSpPr/>
          <p:nvPr/>
        </p:nvSpPr>
        <p:spPr>
          <a:xfrm>
            <a:off x="1230951"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40" name="Freeform 239">
            <a:extLst>
              <a:ext uri="{FF2B5EF4-FFF2-40B4-BE49-F238E27FC236}">
                <a16:creationId xmlns:a16="http://schemas.microsoft.com/office/drawing/2014/main" id="{47309422-7CFA-DE3C-086B-3B2C7E4ECDA0}"/>
              </a:ext>
            </a:extLst>
          </p:cNvPr>
          <p:cNvSpPr/>
          <p:nvPr/>
        </p:nvSpPr>
        <p:spPr>
          <a:xfrm>
            <a:off x="1233215"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solidFill>
            <a:srgbClr val="5F828F"/>
          </a:solidFill>
          <a:ln w="0" cap="flat">
            <a:noFill/>
            <a:prstDash val="solid"/>
            <a:miter/>
          </a:ln>
        </p:spPr>
        <p:txBody>
          <a:bodyPr rtlCol="0" anchor="ctr"/>
          <a:lstStyle/>
          <a:p>
            <a:endParaRPr lang="en-GB" dirty="0"/>
          </a:p>
        </p:txBody>
      </p:sp>
      <p:sp>
        <p:nvSpPr>
          <p:cNvPr id="241" name="Freeform 240">
            <a:extLst>
              <a:ext uri="{FF2B5EF4-FFF2-40B4-BE49-F238E27FC236}">
                <a16:creationId xmlns:a16="http://schemas.microsoft.com/office/drawing/2014/main" id="{9E858AE8-F505-1D3F-AA91-8C33BC7CF36B}"/>
              </a:ext>
            </a:extLst>
          </p:cNvPr>
          <p:cNvSpPr/>
          <p:nvPr/>
        </p:nvSpPr>
        <p:spPr>
          <a:xfrm>
            <a:off x="1233215" y="3489131"/>
            <a:ext cx="1617" cy="121451"/>
          </a:xfrm>
          <a:custGeom>
            <a:avLst/>
            <a:gdLst>
              <a:gd name="connsiteX0" fmla="*/ 0 w 1617"/>
              <a:gd name="connsiteY0" fmla="*/ 0 h 121451"/>
              <a:gd name="connsiteX1" fmla="*/ 1617 w 1617"/>
              <a:gd name="connsiteY1" fmla="*/ 0 h 121451"/>
              <a:gd name="connsiteX2" fmla="*/ 1617 w 1617"/>
              <a:gd name="connsiteY2" fmla="*/ 121452 h 121451"/>
              <a:gd name="connsiteX3" fmla="*/ 0 w 1617"/>
              <a:gd name="connsiteY3" fmla="*/ 121452 h 121451"/>
            </a:gdLst>
            <a:ahLst/>
            <a:cxnLst>
              <a:cxn ang="0">
                <a:pos x="connsiteX0" y="connsiteY0"/>
              </a:cxn>
              <a:cxn ang="0">
                <a:pos x="connsiteX1" y="connsiteY1"/>
              </a:cxn>
              <a:cxn ang="0">
                <a:pos x="connsiteX2" y="connsiteY2"/>
              </a:cxn>
              <a:cxn ang="0">
                <a:pos x="connsiteX3" y="connsiteY3"/>
              </a:cxn>
            </a:cxnLst>
            <a:rect l="l" t="t" r="r" b="b"/>
            <a:pathLst>
              <a:path w="1617" h="121451">
                <a:moveTo>
                  <a:pt x="0" y="0"/>
                </a:moveTo>
                <a:lnTo>
                  <a:pt x="1617" y="0"/>
                </a:lnTo>
                <a:lnTo>
                  <a:pt x="1617" y="121452"/>
                </a:lnTo>
                <a:lnTo>
                  <a:pt x="0" y="121452"/>
                </a:lnTo>
                <a:close/>
              </a:path>
            </a:pathLst>
          </a:custGeom>
          <a:noFill/>
          <a:ln w="4040" cap="flat">
            <a:solidFill>
              <a:srgbClr val="5F828F"/>
            </a:solidFill>
            <a:prstDash val="solid"/>
            <a:miter/>
          </a:ln>
        </p:spPr>
        <p:txBody>
          <a:bodyPr rtlCol="0" anchor="ctr"/>
          <a:lstStyle/>
          <a:p>
            <a:endParaRPr lang="en-GB" dirty="0"/>
          </a:p>
        </p:txBody>
      </p:sp>
      <p:sp>
        <p:nvSpPr>
          <p:cNvPr id="242" name="Freeform 241">
            <a:extLst>
              <a:ext uri="{FF2B5EF4-FFF2-40B4-BE49-F238E27FC236}">
                <a16:creationId xmlns:a16="http://schemas.microsoft.com/office/drawing/2014/main" id="{0FEF6D56-10E7-8794-D891-564EA6D9CB53}"/>
              </a:ext>
            </a:extLst>
          </p:cNvPr>
          <p:cNvSpPr/>
          <p:nvPr/>
        </p:nvSpPr>
        <p:spPr>
          <a:xfrm>
            <a:off x="1235560"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43" name="Freeform 242">
            <a:extLst>
              <a:ext uri="{FF2B5EF4-FFF2-40B4-BE49-F238E27FC236}">
                <a16:creationId xmlns:a16="http://schemas.microsoft.com/office/drawing/2014/main" id="{6831D8EB-3762-31DC-5B90-381CC26CBE7C}"/>
              </a:ext>
            </a:extLst>
          </p:cNvPr>
          <p:cNvSpPr/>
          <p:nvPr/>
        </p:nvSpPr>
        <p:spPr>
          <a:xfrm>
            <a:off x="1235560"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44" name="Freeform 243">
            <a:extLst>
              <a:ext uri="{FF2B5EF4-FFF2-40B4-BE49-F238E27FC236}">
                <a16:creationId xmlns:a16="http://schemas.microsoft.com/office/drawing/2014/main" id="{CD03B9CD-26CD-237D-587A-F8149ADA6302}"/>
              </a:ext>
            </a:extLst>
          </p:cNvPr>
          <p:cNvSpPr/>
          <p:nvPr/>
        </p:nvSpPr>
        <p:spPr>
          <a:xfrm>
            <a:off x="1237824"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45" name="Freeform 244">
            <a:extLst>
              <a:ext uri="{FF2B5EF4-FFF2-40B4-BE49-F238E27FC236}">
                <a16:creationId xmlns:a16="http://schemas.microsoft.com/office/drawing/2014/main" id="{FDEC17BC-FA6E-9FF6-52AE-9DA98F82F6D1}"/>
              </a:ext>
            </a:extLst>
          </p:cNvPr>
          <p:cNvSpPr/>
          <p:nvPr/>
        </p:nvSpPr>
        <p:spPr>
          <a:xfrm>
            <a:off x="1237824"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46" name="Freeform 245">
            <a:extLst>
              <a:ext uri="{FF2B5EF4-FFF2-40B4-BE49-F238E27FC236}">
                <a16:creationId xmlns:a16="http://schemas.microsoft.com/office/drawing/2014/main" id="{9F7392E7-F074-BB1C-5E50-E6CC8F723D20}"/>
              </a:ext>
            </a:extLst>
          </p:cNvPr>
          <p:cNvSpPr/>
          <p:nvPr/>
        </p:nvSpPr>
        <p:spPr>
          <a:xfrm>
            <a:off x="1240088"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47" name="Freeform 246">
            <a:extLst>
              <a:ext uri="{FF2B5EF4-FFF2-40B4-BE49-F238E27FC236}">
                <a16:creationId xmlns:a16="http://schemas.microsoft.com/office/drawing/2014/main" id="{715676A2-9A3D-B7E7-A551-E874767F0AA9}"/>
              </a:ext>
            </a:extLst>
          </p:cNvPr>
          <p:cNvSpPr/>
          <p:nvPr/>
        </p:nvSpPr>
        <p:spPr>
          <a:xfrm>
            <a:off x="1240088"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48" name="Freeform 247">
            <a:extLst>
              <a:ext uri="{FF2B5EF4-FFF2-40B4-BE49-F238E27FC236}">
                <a16:creationId xmlns:a16="http://schemas.microsoft.com/office/drawing/2014/main" id="{C2A6C287-4162-272E-0DB1-1E7244EE9D63}"/>
              </a:ext>
            </a:extLst>
          </p:cNvPr>
          <p:cNvSpPr/>
          <p:nvPr/>
        </p:nvSpPr>
        <p:spPr>
          <a:xfrm>
            <a:off x="1242352"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49" name="Freeform 248">
            <a:extLst>
              <a:ext uri="{FF2B5EF4-FFF2-40B4-BE49-F238E27FC236}">
                <a16:creationId xmlns:a16="http://schemas.microsoft.com/office/drawing/2014/main" id="{843F1870-7605-1ED5-B5A2-FB40D990E8C4}"/>
              </a:ext>
            </a:extLst>
          </p:cNvPr>
          <p:cNvSpPr/>
          <p:nvPr/>
        </p:nvSpPr>
        <p:spPr>
          <a:xfrm>
            <a:off x="1242352"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50" name="Freeform 249">
            <a:extLst>
              <a:ext uri="{FF2B5EF4-FFF2-40B4-BE49-F238E27FC236}">
                <a16:creationId xmlns:a16="http://schemas.microsoft.com/office/drawing/2014/main" id="{EFD58185-6F2F-93F3-62BB-B674A8A5259C}"/>
              </a:ext>
            </a:extLst>
          </p:cNvPr>
          <p:cNvSpPr/>
          <p:nvPr/>
        </p:nvSpPr>
        <p:spPr>
          <a:xfrm>
            <a:off x="1244616"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51" name="Freeform 250">
            <a:extLst>
              <a:ext uri="{FF2B5EF4-FFF2-40B4-BE49-F238E27FC236}">
                <a16:creationId xmlns:a16="http://schemas.microsoft.com/office/drawing/2014/main" id="{ED99CD51-F8B7-817F-0731-928260DB385F}"/>
              </a:ext>
            </a:extLst>
          </p:cNvPr>
          <p:cNvSpPr/>
          <p:nvPr/>
        </p:nvSpPr>
        <p:spPr>
          <a:xfrm>
            <a:off x="1244616"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52" name="Freeform 251">
            <a:extLst>
              <a:ext uri="{FF2B5EF4-FFF2-40B4-BE49-F238E27FC236}">
                <a16:creationId xmlns:a16="http://schemas.microsoft.com/office/drawing/2014/main" id="{263BF743-AFCF-F762-6A57-EC8ED17AF541}"/>
              </a:ext>
            </a:extLst>
          </p:cNvPr>
          <p:cNvSpPr/>
          <p:nvPr/>
        </p:nvSpPr>
        <p:spPr>
          <a:xfrm>
            <a:off x="1246961"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53" name="Freeform 252">
            <a:extLst>
              <a:ext uri="{FF2B5EF4-FFF2-40B4-BE49-F238E27FC236}">
                <a16:creationId xmlns:a16="http://schemas.microsoft.com/office/drawing/2014/main" id="{397BD71D-76D2-4FF4-9DD3-9DB3FF8DD518}"/>
              </a:ext>
            </a:extLst>
          </p:cNvPr>
          <p:cNvSpPr/>
          <p:nvPr/>
        </p:nvSpPr>
        <p:spPr>
          <a:xfrm>
            <a:off x="1246961"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54" name="Freeform 253">
            <a:extLst>
              <a:ext uri="{FF2B5EF4-FFF2-40B4-BE49-F238E27FC236}">
                <a16:creationId xmlns:a16="http://schemas.microsoft.com/office/drawing/2014/main" id="{4FCF9E99-E833-3082-565D-D2FD258EFBA5}"/>
              </a:ext>
            </a:extLst>
          </p:cNvPr>
          <p:cNvSpPr/>
          <p:nvPr/>
        </p:nvSpPr>
        <p:spPr>
          <a:xfrm>
            <a:off x="1249225"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55" name="Freeform 254">
            <a:extLst>
              <a:ext uri="{FF2B5EF4-FFF2-40B4-BE49-F238E27FC236}">
                <a16:creationId xmlns:a16="http://schemas.microsoft.com/office/drawing/2014/main" id="{7DD03FB1-A936-6272-11F0-C0A2BC977298}"/>
              </a:ext>
            </a:extLst>
          </p:cNvPr>
          <p:cNvSpPr/>
          <p:nvPr/>
        </p:nvSpPr>
        <p:spPr>
          <a:xfrm>
            <a:off x="1249225"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56" name="Freeform 255">
            <a:extLst>
              <a:ext uri="{FF2B5EF4-FFF2-40B4-BE49-F238E27FC236}">
                <a16:creationId xmlns:a16="http://schemas.microsoft.com/office/drawing/2014/main" id="{681B1667-B9C3-5F8D-C7EE-7FF1F0B055A8}"/>
              </a:ext>
            </a:extLst>
          </p:cNvPr>
          <p:cNvSpPr/>
          <p:nvPr/>
        </p:nvSpPr>
        <p:spPr>
          <a:xfrm>
            <a:off x="1251489"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57" name="Freeform 256">
            <a:extLst>
              <a:ext uri="{FF2B5EF4-FFF2-40B4-BE49-F238E27FC236}">
                <a16:creationId xmlns:a16="http://schemas.microsoft.com/office/drawing/2014/main" id="{D57050AB-9E4A-CCBB-C0B3-7E197E2E88E7}"/>
              </a:ext>
            </a:extLst>
          </p:cNvPr>
          <p:cNvSpPr/>
          <p:nvPr/>
        </p:nvSpPr>
        <p:spPr>
          <a:xfrm>
            <a:off x="1251489"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58" name="Freeform 257">
            <a:extLst>
              <a:ext uri="{FF2B5EF4-FFF2-40B4-BE49-F238E27FC236}">
                <a16:creationId xmlns:a16="http://schemas.microsoft.com/office/drawing/2014/main" id="{FA17F70D-52F4-6F6C-045F-A7431939A9F3}"/>
              </a:ext>
            </a:extLst>
          </p:cNvPr>
          <p:cNvSpPr/>
          <p:nvPr/>
        </p:nvSpPr>
        <p:spPr>
          <a:xfrm>
            <a:off x="1253753"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59" name="Freeform 258">
            <a:extLst>
              <a:ext uri="{FF2B5EF4-FFF2-40B4-BE49-F238E27FC236}">
                <a16:creationId xmlns:a16="http://schemas.microsoft.com/office/drawing/2014/main" id="{162C8D9B-F874-1760-64C4-3616DF8BAC3E}"/>
              </a:ext>
            </a:extLst>
          </p:cNvPr>
          <p:cNvSpPr/>
          <p:nvPr/>
        </p:nvSpPr>
        <p:spPr>
          <a:xfrm>
            <a:off x="1253753"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60" name="Freeform 259">
            <a:extLst>
              <a:ext uri="{FF2B5EF4-FFF2-40B4-BE49-F238E27FC236}">
                <a16:creationId xmlns:a16="http://schemas.microsoft.com/office/drawing/2014/main" id="{160289D7-57EB-8497-7516-39313860CA77}"/>
              </a:ext>
            </a:extLst>
          </p:cNvPr>
          <p:cNvSpPr/>
          <p:nvPr/>
        </p:nvSpPr>
        <p:spPr>
          <a:xfrm>
            <a:off x="1256098"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61" name="Freeform 260">
            <a:extLst>
              <a:ext uri="{FF2B5EF4-FFF2-40B4-BE49-F238E27FC236}">
                <a16:creationId xmlns:a16="http://schemas.microsoft.com/office/drawing/2014/main" id="{E8D506C9-5603-3C14-B96C-BCFB8A8F5C92}"/>
              </a:ext>
            </a:extLst>
          </p:cNvPr>
          <p:cNvSpPr/>
          <p:nvPr/>
        </p:nvSpPr>
        <p:spPr>
          <a:xfrm>
            <a:off x="1256098"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62" name="Freeform 261">
            <a:extLst>
              <a:ext uri="{FF2B5EF4-FFF2-40B4-BE49-F238E27FC236}">
                <a16:creationId xmlns:a16="http://schemas.microsoft.com/office/drawing/2014/main" id="{C175B94E-BFCC-8355-0F12-6D5B78449660}"/>
              </a:ext>
            </a:extLst>
          </p:cNvPr>
          <p:cNvSpPr/>
          <p:nvPr/>
        </p:nvSpPr>
        <p:spPr>
          <a:xfrm>
            <a:off x="1258362"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63" name="Freeform 262">
            <a:extLst>
              <a:ext uri="{FF2B5EF4-FFF2-40B4-BE49-F238E27FC236}">
                <a16:creationId xmlns:a16="http://schemas.microsoft.com/office/drawing/2014/main" id="{E5566B20-96C5-38E8-E87B-A9237B10C648}"/>
              </a:ext>
            </a:extLst>
          </p:cNvPr>
          <p:cNvSpPr/>
          <p:nvPr/>
        </p:nvSpPr>
        <p:spPr>
          <a:xfrm>
            <a:off x="1258362"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64" name="Freeform 263">
            <a:extLst>
              <a:ext uri="{FF2B5EF4-FFF2-40B4-BE49-F238E27FC236}">
                <a16:creationId xmlns:a16="http://schemas.microsoft.com/office/drawing/2014/main" id="{1A5990F8-3878-1584-F9EC-3E0453B5F2DA}"/>
              </a:ext>
            </a:extLst>
          </p:cNvPr>
          <p:cNvSpPr/>
          <p:nvPr/>
        </p:nvSpPr>
        <p:spPr>
          <a:xfrm>
            <a:off x="1260626"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65" name="Freeform 264">
            <a:extLst>
              <a:ext uri="{FF2B5EF4-FFF2-40B4-BE49-F238E27FC236}">
                <a16:creationId xmlns:a16="http://schemas.microsoft.com/office/drawing/2014/main" id="{1D62A066-C27C-B187-FAC2-61FFC4725D56}"/>
              </a:ext>
            </a:extLst>
          </p:cNvPr>
          <p:cNvSpPr/>
          <p:nvPr/>
        </p:nvSpPr>
        <p:spPr>
          <a:xfrm>
            <a:off x="1260626"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66" name="Freeform 265">
            <a:extLst>
              <a:ext uri="{FF2B5EF4-FFF2-40B4-BE49-F238E27FC236}">
                <a16:creationId xmlns:a16="http://schemas.microsoft.com/office/drawing/2014/main" id="{454B621D-7F89-CB81-EDF8-D47952785355}"/>
              </a:ext>
            </a:extLst>
          </p:cNvPr>
          <p:cNvSpPr/>
          <p:nvPr/>
        </p:nvSpPr>
        <p:spPr>
          <a:xfrm>
            <a:off x="1262890"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67" name="Freeform 266">
            <a:extLst>
              <a:ext uri="{FF2B5EF4-FFF2-40B4-BE49-F238E27FC236}">
                <a16:creationId xmlns:a16="http://schemas.microsoft.com/office/drawing/2014/main" id="{9B6AE7DC-D741-184B-2D44-D310B24797C9}"/>
              </a:ext>
            </a:extLst>
          </p:cNvPr>
          <p:cNvSpPr/>
          <p:nvPr/>
        </p:nvSpPr>
        <p:spPr>
          <a:xfrm>
            <a:off x="1262890"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68" name="Freeform 267">
            <a:extLst>
              <a:ext uri="{FF2B5EF4-FFF2-40B4-BE49-F238E27FC236}">
                <a16:creationId xmlns:a16="http://schemas.microsoft.com/office/drawing/2014/main" id="{FB775AF7-D6A0-0451-89E2-0220AA1F3880}"/>
              </a:ext>
            </a:extLst>
          </p:cNvPr>
          <p:cNvSpPr/>
          <p:nvPr/>
        </p:nvSpPr>
        <p:spPr>
          <a:xfrm>
            <a:off x="1265154"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69" name="Freeform 268">
            <a:extLst>
              <a:ext uri="{FF2B5EF4-FFF2-40B4-BE49-F238E27FC236}">
                <a16:creationId xmlns:a16="http://schemas.microsoft.com/office/drawing/2014/main" id="{B97C6BF0-07AF-98B0-ABF7-AD992BAF045F}"/>
              </a:ext>
            </a:extLst>
          </p:cNvPr>
          <p:cNvSpPr/>
          <p:nvPr/>
        </p:nvSpPr>
        <p:spPr>
          <a:xfrm>
            <a:off x="1265154"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70" name="Freeform 269">
            <a:extLst>
              <a:ext uri="{FF2B5EF4-FFF2-40B4-BE49-F238E27FC236}">
                <a16:creationId xmlns:a16="http://schemas.microsoft.com/office/drawing/2014/main" id="{A1183ABA-7A74-8F11-83C6-708A60C7BF4E}"/>
              </a:ext>
            </a:extLst>
          </p:cNvPr>
          <p:cNvSpPr/>
          <p:nvPr/>
        </p:nvSpPr>
        <p:spPr>
          <a:xfrm>
            <a:off x="1267499"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71" name="Freeform 270">
            <a:extLst>
              <a:ext uri="{FF2B5EF4-FFF2-40B4-BE49-F238E27FC236}">
                <a16:creationId xmlns:a16="http://schemas.microsoft.com/office/drawing/2014/main" id="{D65E2769-9F46-4A48-8A09-1898193C503B}"/>
              </a:ext>
            </a:extLst>
          </p:cNvPr>
          <p:cNvSpPr/>
          <p:nvPr/>
        </p:nvSpPr>
        <p:spPr>
          <a:xfrm>
            <a:off x="1267499"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72" name="Freeform 271">
            <a:extLst>
              <a:ext uri="{FF2B5EF4-FFF2-40B4-BE49-F238E27FC236}">
                <a16:creationId xmlns:a16="http://schemas.microsoft.com/office/drawing/2014/main" id="{8464C547-7213-7CF5-6F9A-66919C7AB3D8}"/>
              </a:ext>
            </a:extLst>
          </p:cNvPr>
          <p:cNvSpPr/>
          <p:nvPr/>
        </p:nvSpPr>
        <p:spPr>
          <a:xfrm>
            <a:off x="1269763"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73" name="Freeform 272">
            <a:extLst>
              <a:ext uri="{FF2B5EF4-FFF2-40B4-BE49-F238E27FC236}">
                <a16:creationId xmlns:a16="http://schemas.microsoft.com/office/drawing/2014/main" id="{D88DF935-B736-B880-7618-71875CC14E84}"/>
              </a:ext>
            </a:extLst>
          </p:cNvPr>
          <p:cNvSpPr/>
          <p:nvPr/>
        </p:nvSpPr>
        <p:spPr>
          <a:xfrm>
            <a:off x="1269763"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74" name="Freeform 273">
            <a:extLst>
              <a:ext uri="{FF2B5EF4-FFF2-40B4-BE49-F238E27FC236}">
                <a16:creationId xmlns:a16="http://schemas.microsoft.com/office/drawing/2014/main" id="{7CED2AC1-736B-7E4F-0113-21E414243652}"/>
              </a:ext>
            </a:extLst>
          </p:cNvPr>
          <p:cNvSpPr/>
          <p:nvPr/>
        </p:nvSpPr>
        <p:spPr>
          <a:xfrm>
            <a:off x="1272027"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75" name="Freeform 274">
            <a:extLst>
              <a:ext uri="{FF2B5EF4-FFF2-40B4-BE49-F238E27FC236}">
                <a16:creationId xmlns:a16="http://schemas.microsoft.com/office/drawing/2014/main" id="{C995328E-566E-C369-EDD3-F7F16C14AF63}"/>
              </a:ext>
            </a:extLst>
          </p:cNvPr>
          <p:cNvSpPr/>
          <p:nvPr/>
        </p:nvSpPr>
        <p:spPr>
          <a:xfrm>
            <a:off x="1272027"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76" name="Freeform 275">
            <a:extLst>
              <a:ext uri="{FF2B5EF4-FFF2-40B4-BE49-F238E27FC236}">
                <a16:creationId xmlns:a16="http://schemas.microsoft.com/office/drawing/2014/main" id="{673DD7B4-32E3-75E8-AEAA-26061F3E9658}"/>
              </a:ext>
            </a:extLst>
          </p:cNvPr>
          <p:cNvSpPr/>
          <p:nvPr/>
        </p:nvSpPr>
        <p:spPr>
          <a:xfrm>
            <a:off x="1274291"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77" name="Freeform 276">
            <a:extLst>
              <a:ext uri="{FF2B5EF4-FFF2-40B4-BE49-F238E27FC236}">
                <a16:creationId xmlns:a16="http://schemas.microsoft.com/office/drawing/2014/main" id="{3AE10B7B-42C6-3551-9E05-7994395D4AC3}"/>
              </a:ext>
            </a:extLst>
          </p:cNvPr>
          <p:cNvSpPr/>
          <p:nvPr/>
        </p:nvSpPr>
        <p:spPr>
          <a:xfrm>
            <a:off x="1274291"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78" name="Freeform 277">
            <a:extLst>
              <a:ext uri="{FF2B5EF4-FFF2-40B4-BE49-F238E27FC236}">
                <a16:creationId xmlns:a16="http://schemas.microsoft.com/office/drawing/2014/main" id="{BCD2B48B-BAF6-4368-F48E-716423F43228}"/>
              </a:ext>
            </a:extLst>
          </p:cNvPr>
          <p:cNvSpPr/>
          <p:nvPr/>
        </p:nvSpPr>
        <p:spPr>
          <a:xfrm>
            <a:off x="1276636"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79" name="Freeform 278">
            <a:extLst>
              <a:ext uri="{FF2B5EF4-FFF2-40B4-BE49-F238E27FC236}">
                <a16:creationId xmlns:a16="http://schemas.microsoft.com/office/drawing/2014/main" id="{B3EE768F-E966-C3F2-B4A7-23D47DB35D81}"/>
              </a:ext>
            </a:extLst>
          </p:cNvPr>
          <p:cNvSpPr/>
          <p:nvPr/>
        </p:nvSpPr>
        <p:spPr>
          <a:xfrm>
            <a:off x="1276636"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80" name="Freeform 279">
            <a:extLst>
              <a:ext uri="{FF2B5EF4-FFF2-40B4-BE49-F238E27FC236}">
                <a16:creationId xmlns:a16="http://schemas.microsoft.com/office/drawing/2014/main" id="{EC1B79FC-31B9-1442-53B5-B49828D7BB73}"/>
              </a:ext>
            </a:extLst>
          </p:cNvPr>
          <p:cNvSpPr/>
          <p:nvPr/>
        </p:nvSpPr>
        <p:spPr>
          <a:xfrm>
            <a:off x="1278900"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81" name="Freeform 280">
            <a:extLst>
              <a:ext uri="{FF2B5EF4-FFF2-40B4-BE49-F238E27FC236}">
                <a16:creationId xmlns:a16="http://schemas.microsoft.com/office/drawing/2014/main" id="{35846103-B080-263B-9500-6A1229ABE35E}"/>
              </a:ext>
            </a:extLst>
          </p:cNvPr>
          <p:cNvSpPr/>
          <p:nvPr/>
        </p:nvSpPr>
        <p:spPr>
          <a:xfrm>
            <a:off x="1278900"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82" name="Freeform 281">
            <a:extLst>
              <a:ext uri="{FF2B5EF4-FFF2-40B4-BE49-F238E27FC236}">
                <a16:creationId xmlns:a16="http://schemas.microsoft.com/office/drawing/2014/main" id="{44E9D49F-F546-178A-BF2F-B7E81B39B206}"/>
              </a:ext>
            </a:extLst>
          </p:cNvPr>
          <p:cNvSpPr/>
          <p:nvPr/>
        </p:nvSpPr>
        <p:spPr>
          <a:xfrm>
            <a:off x="1281164"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83" name="Freeform 282">
            <a:extLst>
              <a:ext uri="{FF2B5EF4-FFF2-40B4-BE49-F238E27FC236}">
                <a16:creationId xmlns:a16="http://schemas.microsoft.com/office/drawing/2014/main" id="{D29B1E47-E60B-741F-985D-C4BF6DB07D2E}"/>
              </a:ext>
            </a:extLst>
          </p:cNvPr>
          <p:cNvSpPr/>
          <p:nvPr/>
        </p:nvSpPr>
        <p:spPr>
          <a:xfrm>
            <a:off x="1281164"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84" name="Freeform 283">
            <a:extLst>
              <a:ext uri="{FF2B5EF4-FFF2-40B4-BE49-F238E27FC236}">
                <a16:creationId xmlns:a16="http://schemas.microsoft.com/office/drawing/2014/main" id="{1375B0C4-0156-17AF-2363-712EC92FBC3B}"/>
              </a:ext>
            </a:extLst>
          </p:cNvPr>
          <p:cNvSpPr/>
          <p:nvPr/>
        </p:nvSpPr>
        <p:spPr>
          <a:xfrm>
            <a:off x="1283428"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solidFill>
            <a:srgbClr val="5F828F"/>
          </a:solidFill>
          <a:ln w="0" cap="flat">
            <a:noFill/>
            <a:prstDash val="solid"/>
            <a:miter/>
          </a:ln>
        </p:spPr>
        <p:txBody>
          <a:bodyPr rtlCol="0" anchor="ctr"/>
          <a:lstStyle/>
          <a:p>
            <a:endParaRPr lang="en-GB" dirty="0"/>
          </a:p>
        </p:txBody>
      </p:sp>
      <p:sp>
        <p:nvSpPr>
          <p:cNvPr id="285" name="Freeform 284">
            <a:extLst>
              <a:ext uri="{FF2B5EF4-FFF2-40B4-BE49-F238E27FC236}">
                <a16:creationId xmlns:a16="http://schemas.microsoft.com/office/drawing/2014/main" id="{F3508BE9-3A23-509B-87B9-B864AA64F7C8}"/>
              </a:ext>
            </a:extLst>
          </p:cNvPr>
          <p:cNvSpPr/>
          <p:nvPr/>
        </p:nvSpPr>
        <p:spPr>
          <a:xfrm>
            <a:off x="1283428" y="3496727"/>
            <a:ext cx="1617" cy="113855"/>
          </a:xfrm>
          <a:custGeom>
            <a:avLst/>
            <a:gdLst>
              <a:gd name="connsiteX0" fmla="*/ 0 w 1617"/>
              <a:gd name="connsiteY0" fmla="*/ 0 h 113855"/>
              <a:gd name="connsiteX1" fmla="*/ 1617 w 1617"/>
              <a:gd name="connsiteY1" fmla="*/ 0 h 113855"/>
              <a:gd name="connsiteX2" fmla="*/ 1617 w 1617"/>
              <a:gd name="connsiteY2" fmla="*/ 113856 h 113855"/>
              <a:gd name="connsiteX3" fmla="*/ 0 w 1617"/>
              <a:gd name="connsiteY3" fmla="*/ 113856 h 113855"/>
            </a:gdLst>
            <a:ahLst/>
            <a:cxnLst>
              <a:cxn ang="0">
                <a:pos x="connsiteX0" y="connsiteY0"/>
              </a:cxn>
              <a:cxn ang="0">
                <a:pos x="connsiteX1" y="connsiteY1"/>
              </a:cxn>
              <a:cxn ang="0">
                <a:pos x="connsiteX2" y="connsiteY2"/>
              </a:cxn>
              <a:cxn ang="0">
                <a:pos x="connsiteX3" y="connsiteY3"/>
              </a:cxn>
            </a:cxnLst>
            <a:rect l="l" t="t" r="r" b="b"/>
            <a:pathLst>
              <a:path w="1617" h="113855">
                <a:moveTo>
                  <a:pt x="0" y="0"/>
                </a:moveTo>
                <a:lnTo>
                  <a:pt x="1617" y="0"/>
                </a:lnTo>
                <a:lnTo>
                  <a:pt x="1617" y="113856"/>
                </a:lnTo>
                <a:lnTo>
                  <a:pt x="0" y="113856"/>
                </a:lnTo>
                <a:close/>
              </a:path>
            </a:pathLst>
          </a:custGeom>
          <a:noFill/>
          <a:ln w="4040" cap="flat">
            <a:solidFill>
              <a:srgbClr val="5F828F"/>
            </a:solidFill>
            <a:prstDash val="solid"/>
            <a:miter/>
          </a:ln>
        </p:spPr>
        <p:txBody>
          <a:bodyPr rtlCol="0" anchor="ctr"/>
          <a:lstStyle/>
          <a:p>
            <a:endParaRPr lang="en-GB" dirty="0"/>
          </a:p>
        </p:txBody>
      </p:sp>
      <p:sp>
        <p:nvSpPr>
          <p:cNvPr id="286" name="Freeform 285">
            <a:extLst>
              <a:ext uri="{FF2B5EF4-FFF2-40B4-BE49-F238E27FC236}">
                <a16:creationId xmlns:a16="http://schemas.microsoft.com/office/drawing/2014/main" id="{C7E40800-B8AC-4BBB-E24E-115C66AB0E7B}"/>
              </a:ext>
            </a:extLst>
          </p:cNvPr>
          <p:cNvSpPr/>
          <p:nvPr/>
        </p:nvSpPr>
        <p:spPr>
          <a:xfrm>
            <a:off x="1285772"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287" name="Freeform 286">
            <a:extLst>
              <a:ext uri="{FF2B5EF4-FFF2-40B4-BE49-F238E27FC236}">
                <a16:creationId xmlns:a16="http://schemas.microsoft.com/office/drawing/2014/main" id="{A8E41ECD-2472-E45A-DA50-2E8A30712BA6}"/>
              </a:ext>
            </a:extLst>
          </p:cNvPr>
          <p:cNvSpPr/>
          <p:nvPr/>
        </p:nvSpPr>
        <p:spPr>
          <a:xfrm>
            <a:off x="1285772"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288" name="Freeform 287">
            <a:extLst>
              <a:ext uri="{FF2B5EF4-FFF2-40B4-BE49-F238E27FC236}">
                <a16:creationId xmlns:a16="http://schemas.microsoft.com/office/drawing/2014/main" id="{001BB05E-6A62-9DFF-4CFC-76D3C8363C2D}"/>
              </a:ext>
            </a:extLst>
          </p:cNvPr>
          <p:cNvSpPr/>
          <p:nvPr/>
        </p:nvSpPr>
        <p:spPr>
          <a:xfrm>
            <a:off x="1288036"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289" name="Freeform 288">
            <a:extLst>
              <a:ext uri="{FF2B5EF4-FFF2-40B4-BE49-F238E27FC236}">
                <a16:creationId xmlns:a16="http://schemas.microsoft.com/office/drawing/2014/main" id="{7E245D74-1B5A-500D-F591-92A5A99E98C7}"/>
              </a:ext>
            </a:extLst>
          </p:cNvPr>
          <p:cNvSpPr/>
          <p:nvPr/>
        </p:nvSpPr>
        <p:spPr>
          <a:xfrm>
            <a:off x="1288036"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290" name="Freeform 289">
            <a:extLst>
              <a:ext uri="{FF2B5EF4-FFF2-40B4-BE49-F238E27FC236}">
                <a16:creationId xmlns:a16="http://schemas.microsoft.com/office/drawing/2014/main" id="{86F09D75-0124-8F06-6302-34E0C672509F}"/>
              </a:ext>
            </a:extLst>
          </p:cNvPr>
          <p:cNvSpPr/>
          <p:nvPr/>
        </p:nvSpPr>
        <p:spPr>
          <a:xfrm>
            <a:off x="1290300"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291" name="Freeform 290">
            <a:extLst>
              <a:ext uri="{FF2B5EF4-FFF2-40B4-BE49-F238E27FC236}">
                <a16:creationId xmlns:a16="http://schemas.microsoft.com/office/drawing/2014/main" id="{CA8AF252-D082-C542-BD43-902F37C53E07}"/>
              </a:ext>
            </a:extLst>
          </p:cNvPr>
          <p:cNvSpPr/>
          <p:nvPr/>
        </p:nvSpPr>
        <p:spPr>
          <a:xfrm>
            <a:off x="1290300"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292" name="Freeform 291">
            <a:extLst>
              <a:ext uri="{FF2B5EF4-FFF2-40B4-BE49-F238E27FC236}">
                <a16:creationId xmlns:a16="http://schemas.microsoft.com/office/drawing/2014/main" id="{AA1B92A9-E822-B76C-7423-4D405851F055}"/>
              </a:ext>
            </a:extLst>
          </p:cNvPr>
          <p:cNvSpPr/>
          <p:nvPr/>
        </p:nvSpPr>
        <p:spPr>
          <a:xfrm>
            <a:off x="1292564"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293" name="Freeform 292">
            <a:extLst>
              <a:ext uri="{FF2B5EF4-FFF2-40B4-BE49-F238E27FC236}">
                <a16:creationId xmlns:a16="http://schemas.microsoft.com/office/drawing/2014/main" id="{8480069B-62CC-9C2D-D18D-59860A5C78BB}"/>
              </a:ext>
            </a:extLst>
          </p:cNvPr>
          <p:cNvSpPr/>
          <p:nvPr/>
        </p:nvSpPr>
        <p:spPr>
          <a:xfrm>
            <a:off x="1292564"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294" name="Freeform 293">
            <a:extLst>
              <a:ext uri="{FF2B5EF4-FFF2-40B4-BE49-F238E27FC236}">
                <a16:creationId xmlns:a16="http://schemas.microsoft.com/office/drawing/2014/main" id="{E88048BB-A503-72A7-8C48-05BF3C024D5D}"/>
              </a:ext>
            </a:extLst>
          </p:cNvPr>
          <p:cNvSpPr/>
          <p:nvPr/>
        </p:nvSpPr>
        <p:spPr>
          <a:xfrm>
            <a:off x="1294828"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295" name="Freeform 294">
            <a:extLst>
              <a:ext uri="{FF2B5EF4-FFF2-40B4-BE49-F238E27FC236}">
                <a16:creationId xmlns:a16="http://schemas.microsoft.com/office/drawing/2014/main" id="{B4E1E6A3-B512-CC0A-EAC1-AAB36558F08D}"/>
              </a:ext>
            </a:extLst>
          </p:cNvPr>
          <p:cNvSpPr/>
          <p:nvPr/>
        </p:nvSpPr>
        <p:spPr>
          <a:xfrm>
            <a:off x="1294828"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296" name="Freeform 295">
            <a:extLst>
              <a:ext uri="{FF2B5EF4-FFF2-40B4-BE49-F238E27FC236}">
                <a16:creationId xmlns:a16="http://schemas.microsoft.com/office/drawing/2014/main" id="{DFDF26B3-DF0F-FBCB-5CD3-9D365B348E5D}"/>
              </a:ext>
            </a:extLst>
          </p:cNvPr>
          <p:cNvSpPr/>
          <p:nvPr/>
        </p:nvSpPr>
        <p:spPr>
          <a:xfrm>
            <a:off x="1297173"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297" name="Freeform 296">
            <a:extLst>
              <a:ext uri="{FF2B5EF4-FFF2-40B4-BE49-F238E27FC236}">
                <a16:creationId xmlns:a16="http://schemas.microsoft.com/office/drawing/2014/main" id="{70BCEC2C-EB02-B330-BB06-19031C2439F5}"/>
              </a:ext>
            </a:extLst>
          </p:cNvPr>
          <p:cNvSpPr/>
          <p:nvPr/>
        </p:nvSpPr>
        <p:spPr>
          <a:xfrm>
            <a:off x="1297173"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298" name="Freeform 297">
            <a:extLst>
              <a:ext uri="{FF2B5EF4-FFF2-40B4-BE49-F238E27FC236}">
                <a16:creationId xmlns:a16="http://schemas.microsoft.com/office/drawing/2014/main" id="{3B53BE6C-D511-9DBE-2FEC-83440173B24D}"/>
              </a:ext>
            </a:extLst>
          </p:cNvPr>
          <p:cNvSpPr/>
          <p:nvPr/>
        </p:nvSpPr>
        <p:spPr>
          <a:xfrm>
            <a:off x="1299437"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299" name="Freeform 298">
            <a:extLst>
              <a:ext uri="{FF2B5EF4-FFF2-40B4-BE49-F238E27FC236}">
                <a16:creationId xmlns:a16="http://schemas.microsoft.com/office/drawing/2014/main" id="{42A6B19F-1774-D2AF-1045-FA144679618A}"/>
              </a:ext>
            </a:extLst>
          </p:cNvPr>
          <p:cNvSpPr/>
          <p:nvPr/>
        </p:nvSpPr>
        <p:spPr>
          <a:xfrm>
            <a:off x="1299437"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00" name="Freeform 299">
            <a:extLst>
              <a:ext uri="{FF2B5EF4-FFF2-40B4-BE49-F238E27FC236}">
                <a16:creationId xmlns:a16="http://schemas.microsoft.com/office/drawing/2014/main" id="{1195BEBE-E4DB-FF67-13D7-0B1B62D39EEF}"/>
              </a:ext>
            </a:extLst>
          </p:cNvPr>
          <p:cNvSpPr/>
          <p:nvPr/>
        </p:nvSpPr>
        <p:spPr>
          <a:xfrm>
            <a:off x="1301701"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01" name="Freeform 300">
            <a:extLst>
              <a:ext uri="{FF2B5EF4-FFF2-40B4-BE49-F238E27FC236}">
                <a16:creationId xmlns:a16="http://schemas.microsoft.com/office/drawing/2014/main" id="{948537E0-8928-0D5C-7243-1386C1793D88}"/>
              </a:ext>
            </a:extLst>
          </p:cNvPr>
          <p:cNvSpPr/>
          <p:nvPr/>
        </p:nvSpPr>
        <p:spPr>
          <a:xfrm>
            <a:off x="1301701"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02" name="Freeform 301">
            <a:extLst>
              <a:ext uri="{FF2B5EF4-FFF2-40B4-BE49-F238E27FC236}">
                <a16:creationId xmlns:a16="http://schemas.microsoft.com/office/drawing/2014/main" id="{7CB240D3-4CE9-E167-BBE7-A69C1287AD49}"/>
              </a:ext>
            </a:extLst>
          </p:cNvPr>
          <p:cNvSpPr/>
          <p:nvPr/>
        </p:nvSpPr>
        <p:spPr>
          <a:xfrm>
            <a:off x="1303965"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03" name="Freeform 302">
            <a:extLst>
              <a:ext uri="{FF2B5EF4-FFF2-40B4-BE49-F238E27FC236}">
                <a16:creationId xmlns:a16="http://schemas.microsoft.com/office/drawing/2014/main" id="{43338038-58BE-130D-8FC9-64D13E5E49C8}"/>
              </a:ext>
            </a:extLst>
          </p:cNvPr>
          <p:cNvSpPr/>
          <p:nvPr/>
        </p:nvSpPr>
        <p:spPr>
          <a:xfrm>
            <a:off x="1303965"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04" name="Freeform 303">
            <a:extLst>
              <a:ext uri="{FF2B5EF4-FFF2-40B4-BE49-F238E27FC236}">
                <a16:creationId xmlns:a16="http://schemas.microsoft.com/office/drawing/2014/main" id="{CA2D31AF-A0B4-874B-CD51-396FD1B0152D}"/>
              </a:ext>
            </a:extLst>
          </p:cNvPr>
          <p:cNvSpPr/>
          <p:nvPr/>
        </p:nvSpPr>
        <p:spPr>
          <a:xfrm>
            <a:off x="1306310"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05" name="Freeform 304">
            <a:extLst>
              <a:ext uri="{FF2B5EF4-FFF2-40B4-BE49-F238E27FC236}">
                <a16:creationId xmlns:a16="http://schemas.microsoft.com/office/drawing/2014/main" id="{27694F3D-5EE3-0B43-2FD0-42D5B240D3DB}"/>
              </a:ext>
            </a:extLst>
          </p:cNvPr>
          <p:cNvSpPr/>
          <p:nvPr/>
        </p:nvSpPr>
        <p:spPr>
          <a:xfrm>
            <a:off x="1306310"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06" name="Freeform 305">
            <a:extLst>
              <a:ext uri="{FF2B5EF4-FFF2-40B4-BE49-F238E27FC236}">
                <a16:creationId xmlns:a16="http://schemas.microsoft.com/office/drawing/2014/main" id="{34A723B5-7E65-BE0B-D606-C1059B770E13}"/>
              </a:ext>
            </a:extLst>
          </p:cNvPr>
          <p:cNvSpPr/>
          <p:nvPr/>
        </p:nvSpPr>
        <p:spPr>
          <a:xfrm>
            <a:off x="1308574"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07" name="Freeform 306">
            <a:extLst>
              <a:ext uri="{FF2B5EF4-FFF2-40B4-BE49-F238E27FC236}">
                <a16:creationId xmlns:a16="http://schemas.microsoft.com/office/drawing/2014/main" id="{832CE2BF-3B6F-0C67-9F54-F194E0A961C9}"/>
              </a:ext>
            </a:extLst>
          </p:cNvPr>
          <p:cNvSpPr/>
          <p:nvPr/>
        </p:nvSpPr>
        <p:spPr>
          <a:xfrm>
            <a:off x="1308574"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08" name="Freeform 307">
            <a:extLst>
              <a:ext uri="{FF2B5EF4-FFF2-40B4-BE49-F238E27FC236}">
                <a16:creationId xmlns:a16="http://schemas.microsoft.com/office/drawing/2014/main" id="{DE561B0F-91B1-583F-44CF-1C1109AA7265}"/>
              </a:ext>
            </a:extLst>
          </p:cNvPr>
          <p:cNvSpPr/>
          <p:nvPr/>
        </p:nvSpPr>
        <p:spPr>
          <a:xfrm>
            <a:off x="1310838"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09" name="Freeform 308">
            <a:extLst>
              <a:ext uri="{FF2B5EF4-FFF2-40B4-BE49-F238E27FC236}">
                <a16:creationId xmlns:a16="http://schemas.microsoft.com/office/drawing/2014/main" id="{318A19AA-CC69-9820-805F-7BEB79ED1E55}"/>
              </a:ext>
            </a:extLst>
          </p:cNvPr>
          <p:cNvSpPr/>
          <p:nvPr/>
        </p:nvSpPr>
        <p:spPr>
          <a:xfrm>
            <a:off x="1310838"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10" name="Freeform 309">
            <a:extLst>
              <a:ext uri="{FF2B5EF4-FFF2-40B4-BE49-F238E27FC236}">
                <a16:creationId xmlns:a16="http://schemas.microsoft.com/office/drawing/2014/main" id="{A440D6B6-41B6-6E68-F89E-377D266B380E}"/>
              </a:ext>
            </a:extLst>
          </p:cNvPr>
          <p:cNvSpPr/>
          <p:nvPr/>
        </p:nvSpPr>
        <p:spPr>
          <a:xfrm>
            <a:off x="1313102"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11" name="Freeform 310">
            <a:extLst>
              <a:ext uri="{FF2B5EF4-FFF2-40B4-BE49-F238E27FC236}">
                <a16:creationId xmlns:a16="http://schemas.microsoft.com/office/drawing/2014/main" id="{928B7568-1210-0851-2D92-46D249EDC9A3}"/>
              </a:ext>
            </a:extLst>
          </p:cNvPr>
          <p:cNvSpPr/>
          <p:nvPr/>
        </p:nvSpPr>
        <p:spPr>
          <a:xfrm>
            <a:off x="1313102"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12" name="Freeform 311">
            <a:extLst>
              <a:ext uri="{FF2B5EF4-FFF2-40B4-BE49-F238E27FC236}">
                <a16:creationId xmlns:a16="http://schemas.microsoft.com/office/drawing/2014/main" id="{623B8AEC-7505-1E01-69C8-141914DE8C34}"/>
              </a:ext>
            </a:extLst>
          </p:cNvPr>
          <p:cNvSpPr/>
          <p:nvPr/>
        </p:nvSpPr>
        <p:spPr>
          <a:xfrm>
            <a:off x="1315366"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13" name="Freeform 312">
            <a:extLst>
              <a:ext uri="{FF2B5EF4-FFF2-40B4-BE49-F238E27FC236}">
                <a16:creationId xmlns:a16="http://schemas.microsoft.com/office/drawing/2014/main" id="{7EDA6523-D6F0-69E7-D3F1-3C518BC6ABD8}"/>
              </a:ext>
            </a:extLst>
          </p:cNvPr>
          <p:cNvSpPr/>
          <p:nvPr/>
        </p:nvSpPr>
        <p:spPr>
          <a:xfrm>
            <a:off x="1315366"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14" name="Freeform 313">
            <a:extLst>
              <a:ext uri="{FF2B5EF4-FFF2-40B4-BE49-F238E27FC236}">
                <a16:creationId xmlns:a16="http://schemas.microsoft.com/office/drawing/2014/main" id="{805950AA-FC64-9EBC-1AA8-991069170E04}"/>
              </a:ext>
            </a:extLst>
          </p:cNvPr>
          <p:cNvSpPr/>
          <p:nvPr/>
        </p:nvSpPr>
        <p:spPr>
          <a:xfrm>
            <a:off x="1317711"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15" name="Freeform 314">
            <a:extLst>
              <a:ext uri="{FF2B5EF4-FFF2-40B4-BE49-F238E27FC236}">
                <a16:creationId xmlns:a16="http://schemas.microsoft.com/office/drawing/2014/main" id="{1D05243A-126F-62F5-5257-508EB4F3F30E}"/>
              </a:ext>
            </a:extLst>
          </p:cNvPr>
          <p:cNvSpPr/>
          <p:nvPr/>
        </p:nvSpPr>
        <p:spPr>
          <a:xfrm>
            <a:off x="1317711"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16" name="Freeform 315">
            <a:extLst>
              <a:ext uri="{FF2B5EF4-FFF2-40B4-BE49-F238E27FC236}">
                <a16:creationId xmlns:a16="http://schemas.microsoft.com/office/drawing/2014/main" id="{2443E9C1-7AE6-D780-503E-ECFCE917524B}"/>
              </a:ext>
            </a:extLst>
          </p:cNvPr>
          <p:cNvSpPr/>
          <p:nvPr/>
        </p:nvSpPr>
        <p:spPr>
          <a:xfrm>
            <a:off x="1319975"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17" name="Freeform 316">
            <a:extLst>
              <a:ext uri="{FF2B5EF4-FFF2-40B4-BE49-F238E27FC236}">
                <a16:creationId xmlns:a16="http://schemas.microsoft.com/office/drawing/2014/main" id="{E39E94B5-D060-7E1C-A890-95E6403CA9B3}"/>
              </a:ext>
            </a:extLst>
          </p:cNvPr>
          <p:cNvSpPr/>
          <p:nvPr/>
        </p:nvSpPr>
        <p:spPr>
          <a:xfrm>
            <a:off x="1319975"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18" name="Freeform 317">
            <a:extLst>
              <a:ext uri="{FF2B5EF4-FFF2-40B4-BE49-F238E27FC236}">
                <a16:creationId xmlns:a16="http://schemas.microsoft.com/office/drawing/2014/main" id="{50A7473C-8464-7E4F-4F1B-D525D3FE81A4}"/>
              </a:ext>
            </a:extLst>
          </p:cNvPr>
          <p:cNvSpPr/>
          <p:nvPr/>
        </p:nvSpPr>
        <p:spPr>
          <a:xfrm>
            <a:off x="1322239"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19" name="Freeform 318">
            <a:extLst>
              <a:ext uri="{FF2B5EF4-FFF2-40B4-BE49-F238E27FC236}">
                <a16:creationId xmlns:a16="http://schemas.microsoft.com/office/drawing/2014/main" id="{3B0CC63B-F8A9-11BE-BB21-A8377D33D4B5}"/>
              </a:ext>
            </a:extLst>
          </p:cNvPr>
          <p:cNvSpPr/>
          <p:nvPr/>
        </p:nvSpPr>
        <p:spPr>
          <a:xfrm>
            <a:off x="1322239"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20" name="Freeform 319">
            <a:extLst>
              <a:ext uri="{FF2B5EF4-FFF2-40B4-BE49-F238E27FC236}">
                <a16:creationId xmlns:a16="http://schemas.microsoft.com/office/drawing/2014/main" id="{CC8BEDEA-E122-A83A-1AC0-60EB0749C136}"/>
              </a:ext>
            </a:extLst>
          </p:cNvPr>
          <p:cNvSpPr/>
          <p:nvPr/>
        </p:nvSpPr>
        <p:spPr>
          <a:xfrm>
            <a:off x="1324503"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21" name="Freeform 320">
            <a:extLst>
              <a:ext uri="{FF2B5EF4-FFF2-40B4-BE49-F238E27FC236}">
                <a16:creationId xmlns:a16="http://schemas.microsoft.com/office/drawing/2014/main" id="{A584D293-0F29-BDF5-1CFD-77F9A6E4089A}"/>
              </a:ext>
            </a:extLst>
          </p:cNvPr>
          <p:cNvSpPr/>
          <p:nvPr/>
        </p:nvSpPr>
        <p:spPr>
          <a:xfrm>
            <a:off x="1324503"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22" name="Freeform 321">
            <a:extLst>
              <a:ext uri="{FF2B5EF4-FFF2-40B4-BE49-F238E27FC236}">
                <a16:creationId xmlns:a16="http://schemas.microsoft.com/office/drawing/2014/main" id="{0D95D9BA-0A3F-2FEE-A37B-91770AAD5C8F}"/>
              </a:ext>
            </a:extLst>
          </p:cNvPr>
          <p:cNvSpPr/>
          <p:nvPr/>
        </p:nvSpPr>
        <p:spPr>
          <a:xfrm>
            <a:off x="1326848"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23" name="Freeform 322">
            <a:extLst>
              <a:ext uri="{FF2B5EF4-FFF2-40B4-BE49-F238E27FC236}">
                <a16:creationId xmlns:a16="http://schemas.microsoft.com/office/drawing/2014/main" id="{4F137B8E-8239-A66D-BD30-465685711B5B}"/>
              </a:ext>
            </a:extLst>
          </p:cNvPr>
          <p:cNvSpPr/>
          <p:nvPr/>
        </p:nvSpPr>
        <p:spPr>
          <a:xfrm>
            <a:off x="1326848"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24" name="Freeform 323">
            <a:extLst>
              <a:ext uri="{FF2B5EF4-FFF2-40B4-BE49-F238E27FC236}">
                <a16:creationId xmlns:a16="http://schemas.microsoft.com/office/drawing/2014/main" id="{1A6565B5-C192-95BD-ED0C-11CBECA007E3}"/>
              </a:ext>
            </a:extLst>
          </p:cNvPr>
          <p:cNvSpPr/>
          <p:nvPr/>
        </p:nvSpPr>
        <p:spPr>
          <a:xfrm>
            <a:off x="1329112"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25" name="Freeform 324">
            <a:extLst>
              <a:ext uri="{FF2B5EF4-FFF2-40B4-BE49-F238E27FC236}">
                <a16:creationId xmlns:a16="http://schemas.microsoft.com/office/drawing/2014/main" id="{BB8853CC-0DEB-2288-0CD7-5ADF56DCC7A9}"/>
              </a:ext>
            </a:extLst>
          </p:cNvPr>
          <p:cNvSpPr/>
          <p:nvPr/>
        </p:nvSpPr>
        <p:spPr>
          <a:xfrm>
            <a:off x="1329112"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26" name="Freeform 325">
            <a:extLst>
              <a:ext uri="{FF2B5EF4-FFF2-40B4-BE49-F238E27FC236}">
                <a16:creationId xmlns:a16="http://schemas.microsoft.com/office/drawing/2014/main" id="{E33FEF46-237D-B376-BCF0-0B9D68FE770A}"/>
              </a:ext>
            </a:extLst>
          </p:cNvPr>
          <p:cNvSpPr/>
          <p:nvPr/>
        </p:nvSpPr>
        <p:spPr>
          <a:xfrm>
            <a:off x="1331376"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27" name="Freeform 326">
            <a:extLst>
              <a:ext uri="{FF2B5EF4-FFF2-40B4-BE49-F238E27FC236}">
                <a16:creationId xmlns:a16="http://schemas.microsoft.com/office/drawing/2014/main" id="{9CB6FC07-B953-BABB-EC63-05FA791C0290}"/>
              </a:ext>
            </a:extLst>
          </p:cNvPr>
          <p:cNvSpPr/>
          <p:nvPr/>
        </p:nvSpPr>
        <p:spPr>
          <a:xfrm>
            <a:off x="1331376"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28" name="Freeform 327">
            <a:extLst>
              <a:ext uri="{FF2B5EF4-FFF2-40B4-BE49-F238E27FC236}">
                <a16:creationId xmlns:a16="http://schemas.microsoft.com/office/drawing/2014/main" id="{D72EB94E-148D-54AB-8406-5197C5821A13}"/>
              </a:ext>
            </a:extLst>
          </p:cNvPr>
          <p:cNvSpPr/>
          <p:nvPr/>
        </p:nvSpPr>
        <p:spPr>
          <a:xfrm>
            <a:off x="1333640"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29" name="Freeform 328">
            <a:extLst>
              <a:ext uri="{FF2B5EF4-FFF2-40B4-BE49-F238E27FC236}">
                <a16:creationId xmlns:a16="http://schemas.microsoft.com/office/drawing/2014/main" id="{01E7EAF5-74CC-28C9-67F3-9FD7CE0D8956}"/>
              </a:ext>
            </a:extLst>
          </p:cNvPr>
          <p:cNvSpPr/>
          <p:nvPr/>
        </p:nvSpPr>
        <p:spPr>
          <a:xfrm>
            <a:off x="1333640"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30" name="Freeform 329">
            <a:extLst>
              <a:ext uri="{FF2B5EF4-FFF2-40B4-BE49-F238E27FC236}">
                <a16:creationId xmlns:a16="http://schemas.microsoft.com/office/drawing/2014/main" id="{AB519095-E800-0647-A716-6341F5DB88DB}"/>
              </a:ext>
            </a:extLst>
          </p:cNvPr>
          <p:cNvSpPr/>
          <p:nvPr/>
        </p:nvSpPr>
        <p:spPr>
          <a:xfrm>
            <a:off x="1335904"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31" name="Freeform 330">
            <a:extLst>
              <a:ext uri="{FF2B5EF4-FFF2-40B4-BE49-F238E27FC236}">
                <a16:creationId xmlns:a16="http://schemas.microsoft.com/office/drawing/2014/main" id="{6AF9C822-FB02-63C5-23EA-4F7997773F00}"/>
              </a:ext>
            </a:extLst>
          </p:cNvPr>
          <p:cNvSpPr/>
          <p:nvPr/>
        </p:nvSpPr>
        <p:spPr>
          <a:xfrm>
            <a:off x="1335904"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32" name="Freeform 331">
            <a:extLst>
              <a:ext uri="{FF2B5EF4-FFF2-40B4-BE49-F238E27FC236}">
                <a16:creationId xmlns:a16="http://schemas.microsoft.com/office/drawing/2014/main" id="{F711C3DA-13A4-902B-1B43-D49FC43E9C74}"/>
              </a:ext>
            </a:extLst>
          </p:cNvPr>
          <p:cNvSpPr/>
          <p:nvPr/>
        </p:nvSpPr>
        <p:spPr>
          <a:xfrm>
            <a:off x="1338249"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solidFill>
            <a:srgbClr val="5F828F"/>
          </a:solidFill>
          <a:ln w="0" cap="flat">
            <a:noFill/>
            <a:prstDash val="solid"/>
            <a:miter/>
          </a:ln>
        </p:spPr>
        <p:txBody>
          <a:bodyPr rtlCol="0" anchor="ctr"/>
          <a:lstStyle/>
          <a:p>
            <a:endParaRPr lang="en-GB" dirty="0"/>
          </a:p>
        </p:txBody>
      </p:sp>
      <p:sp>
        <p:nvSpPr>
          <p:cNvPr id="333" name="Freeform 332">
            <a:extLst>
              <a:ext uri="{FF2B5EF4-FFF2-40B4-BE49-F238E27FC236}">
                <a16:creationId xmlns:a16="http://schemas.microsoft.com/office/drawing/2014/main" id="{73D4792D-172C-A8A9-ADDC-5B3483DC84CE}"/>
              </a:ext>
            </a:extLst>
          </p:cNvPr>
          <p:cNvSpPr/>
          <p:nvPr/>
        </p:nvSpPr>
        <p:spPr>
          <a:xfrm>
            <a:off x="1338249" y="3498262"/>
            <a:ext cx="1617" cy="112320"/>
          </a:xfrm>
          <a:custGeom>
            <a:avLst/>
            <a:gdLst>
              <a:gd name="connsiteX0" fmla="*/ 0 w 1617"/>
              <a:gd name="connsiteY0" fmla="*/ 0 h 112320"/>
              <a:gd name="connsiteX1" fmla="*/ 1617 w 1617"/>
              <a:gd name="connsiteY1" fmla="*/ 0 h 112320"/>
              <a:gd name="connsiteX2" fmla="*/ 1617 w 1617"/>
              <a:gd name="connsiteY2" fmla="*/ 112321 h 112320"/>
              <a:gd name="connsiteX3" fmla="*/ 0 w 1617"/>
              <a:gd name="connsiteY3" fmla="*/ 112321 h 112320"/>
            </a:gdLst>
            <a:ahLst/>
            <a:cxnLst>
              <a:cxn ang="0">
                <a:pos x="connsiteX0" y="connsiteY0"/>
              </a:cxn>
              <a:cxn ang="0">
                <a:pos x="connsiteX1" y="connsiteY1"/>
              </a:cxn>
              <a:cxn ang="0">
                <a:pos x="connsiteX2" y="connsiteY2"/>
              </a:cxn>
              <a:cxn ang="0">
                <a:pos x="connsiteX3" y="connsiteY3"/>
              </a:cxn>
            </a:cxnLst>
            <a:rect l="l" t="t" r="r" b="b"/>
            <a:pathLst>
              <a:path w="1617" h="112320">
                <a:moveTo>
                  <a:pt x="0" y="0"/>
                </a:moveTo>
                <a:lnTo>
                  <a:pt x="1617" y="0"/>
                </a:lnTo>
                <a:lnTo>
                  <a:pt x="1617" y="112321"/>
                </a:lnTo>
                <a:lnTo>
                  <a:pt x="0" y="112321"/>
                </a:lnTo>
                <a:close/>
              </a:path>
            </a:pathLst>
          </a:custGeom>
          <a:noFill/>
          <a:ln w="4040" cap="flat">
            <a:solidFill>
              <a:srgbClr val="5F828F"/>
            </a:solidFill>
            <a:prstDash val="solid"/>
            <a:miter/>
          </a:ln>
        </p:spPr>
        <p:txBody>
          <a:bodyPr rtlCol="0" anchor="ctr"/>
          <a:lstStyle/>
          <a:p>
            <a:endParaRPr lang="en-GB" dirty="0"/>
          </a:p>
        </p:txBody>
      </p:sp>
      <p:sp>
        <p:nvSpPr>
          <p:cNvPr id="334" name="Freeform 333">
            <a:extLst>
              <a:ext uri="{FF2B5EF4-FFF2-40B4-BE49-F238E27FC236}">
                <a16:creationId xmlns:a16="http://schemas.microsoft.com/office/drawing/2014/main" id="{93DD4C6E-2DFC-35B8-17D5-BB2B7B0DBD79}"/>
              </a:ext>
            </a:extLst>
          </p:cNvPr>
          <p:cNvSpPr/>
          <p:nvPr/>
        </p:nvSpPr>
        <p:spPr>
          <a:xfrm>
            <a:off x="1340513"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solidFill>
            <a:srgbClr val="5F828F"/>
          </a:solidFill>
          <a:ln w="0" cap="flat">
            <a:noFill/>
            <a:prstDash val="solid"/>
            <a:miter/>
          </a:ln>
        </p:spPr>
        <p:txBody>
          <a:bodyPr rtlCol="0" anchor="ctr"/>
          <a:lstStyle/>
          <a:p>
            <a:endParaRPr lang="en-GB" dirty="0"/>
          </a:p>
        </p:txBody>
      </p:sp>
      <p:sp>
        <p:nvSpPr>
          <p:cNvPr id="335" name="Freeform 334">
            <a:extLst>
              <a:ext uri="{FF2B5EF4-FFF2-40B4-BE49-F238E27FC236}">
                <a16:creationId xmlns:a16="http://schemas.microsoft.com/office/drawing/2014/main" id="{81075D2C-CB0D-FD5A-CBF2-84153E24D2F4}"/>
              </a:ext>
            </a:extLst>
          </p:cNvPr>
          <p:cNvSpPr/>
          <p:nvPr/>
        </p:nvSpPr>
        <p:spPr>
          <a:xfrm>
            <a:off x="1340513"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noFill/>
          <a:ln w="4040" cap="flat">
            <a:solidFill>
              <a:srgbClr val="5F828F"/>
            </a:solidFill>
            <a:prstDash val="solid"/>
            <a:miter/>
          </a:ln>
        </p:spPr>
        <p:txBody>
          <a:bodyPr rtlCol="0" anchor="ctr"/>
          <a:lstStyle/>
          <a:p>
            <a:endParaRPr lang="en-GB" dirty="0"/>
          </a:p>
        </p:txBody>
      </p:sp>
      <p:sp>
        <p:nvSpPr>
          <p:cNvPr id="336" name="Freeform 335">
            <a:extLst>
              <a:ext uri="{FF2B5EF4-FFF2-40B4-BE49-F238E27FC236}">
                <a16:creationId xmlns:a16="http://schemas.microsoft.com/office/drawing/2014/main" id="{50826744-9E22-F419-14B0-80283067C7DA}"/>
              </a:ext>
            </a:extLst>
          </p:cNvPr>
          <p:cNvSpPr/>
          <p:nvPr/>
        </p:nvSpPr>
        <p:spPr>
          <a:xfrm>
            <a:off x="1342777"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solidFill>
            <a:srgbClr val="5F828F"/>
          </a:solidFill>
          <a:ln w="0" cap="flat">
            <a:noFill/>
            <a:prstDash val="solid"/>
            <a:miter/>
          </a:ln>
        </p:spPr>
        <p:txBody>
          <a:bodyPr rtlCol="0" anchor="ctr"/>
          <a:lstStyle/>
          <a:p>
            <a:endParaRPr lang="en-GB" dirty="0"/>
          </a:p>
        </p:txBody>
      </p:sp>
      <p:sp>
        <p:nvSpPr>
          <p:cNvPr id="337" name="Freeform 336">
            <a:extLst>
              <a:ext uri="{FF2B5EF4-FFF2-40B4-BE49-F238E27FC236}">
                <a16:creationId xmlns:a16="http://schemas.microsoft.com/office/drawing/2014/main" id="{F981E5F1-65EF-BE1F-3ACF-FFA3D6D2101F}"/>
              </a:ext>
            </a:extLst>
          </p:cNvPr>
          <p:cNvSpPr/>
          <p:nvPr/>
        </p:nvSpPr>
        <p:spPr>
          <a:xfrm>
            <a:off x="1342777"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noFill/>
          <a:ln w="4040" cap="flat">
            <a:solidFill>
              <a:srgbClr val="5F828F"/>
            </a:solidFill>
            <a:prstDash val="solid"/>
            <a:miter/>
          </a:ln>
        </p:spPr>
        <p:txBody>
          <a:bodyPr rtlCol="0" anchor="ctr"/>
          <a:lstStyle/>
          <a:p>
            <a:endParaRPr lang="en-GB" dirty="0"/>
          </a:p>
        </p:txBody>
      </p:sp>
      <p:sp>
        <p:nvSpPr>
          <p:cNvPr id="338" name="Freeform 337">
            <a:extLst>
              <a:ext uri="{FF2B5EF4-FFF2-40B4-BE49-F238E27FC236}">
                <a16:creationId xmlns:a16="http://schemas.microsoft.com/office/drawing/2014/main" id="{B2E97C86-8429-779D-0C32-D1F1F7405995}"/>
              </a:ext>
            </a:extLst>
          </p:cNvPr>
          <p:cNvSpPr/>
          <p:nvPr/>
        </p:nvSpPr>
        <p:spPr>
          <a:xfrm>
            <a:off x="1345041"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solidFill>
            <a:srgbClr val="5F828F"/>
          </a:solidFill>
          <a:ln w="0" cap="flat">
            <a:noFill/>
            <a:prstDash val="solid"/>
            <a:miter/>
          </a:ln>
        </p:spPr>
        <p:txBody>
          <a:bodyPr rtlCol="0" anchor="ctr"/>
          <a:lstStyle/>
          <a:p>
            <a:endParaRPr lang="en-GB" dirty="0"/>
          </a:p>
        </p:txBody>
      </p:sp>
      <p:sp>
        <p:nvSpPr>
          <p:cNvPr id="339" name="Freeform 338">
            <a:extLst>
              <a:ext uri="{FF2B5EF4-FFF2-40B4-BE49-F238E27FC236}">
                <a16:creationId xmlns:a16="http://schemas.microsoft.com/office/drawing/2014/main" id="{F3BAFB89-DD26-B9A4-4584-3B9827140F09}"/>
              </a:ext>
            </a:extLst>
          </p:cNvPr>
          <p:cNvSpPr/>
          <p:nvPr/>
        </p:nvSpPr>
        <p:spPr>
          <a:xfrm>
            <a:off x="1345041"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noFill/>
          <a:ln w="4040" cap="flat">
            <a:solidFill>
              <a:srgbClr val="5F828F"/>
            </a:solidFill>
            <a:prstDash val="solid"/>
            <a:miter/>
          </a:ln>
        </p:spPr>
        <p:txBody>
          <a:bodyPr rtlCol="0" anchor="ctr"/>
          <a:lstStyle/>
          <a:p>
            <a:endParaRPr lang="en-GB" dirty="0"/>
          </a:p>
        </p:txBody>
      </p:sp>
      <p:sp>
        <p:nvSpPr>
          <p:cNvPr id="340" name="Freeform 339">
            <a:extLst>
              <a:ext uri="{FF2B5EF4-FFF2-40B4-BE49-F238E27FC236}">
                <a16:creationId xmlns:a16="http://schemas.microsoft.com/office/drawing/2014/main" id="{BEEFB044-16AA-C021-458D-B138E6178545}"/>
              </a:ext>
            </a:extLst>
          </p:cNvPr>
          <p:cNvSpPr/>
          <p:nvPr/>
        </p:nvSpPr>
        <p:spPr>
          <a:xfrm>
            <a:off x="1347386"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solidFill>
            <a:srgbClr val="5F828F"/>
          </a:solidFill>
          <a:ln w="0" cap="flat">
            <a:noFill/>
            <a:prstDash val="solid"/>
            <a:miter/>
          </a:ln>
        </p:spPr>
        <p:txBody>
          <a:bodyPr rtlCol="0" anchor="ctr"/>
          <a:lstStyle/>
          <a:p>
            <a:endParaRPr lang="en-GB" dirty="0"/>
          </a:p>
        </p:txBody>
      </p:sp>
      <p:sp>
        <p:nvSpPr>
          <p:cNvPr id="341" name="Freeform 340">
            <a:extLst>
              <a:ext uri="{FF2B5EF4-FFF2-40B4-BE49-F238E27FC236}">
                <a16:creationId xmlns:a16="http://schemas.microsoft.com/office/drawing/2014/main" id="{4B9B8C4F-7903-69A0-A17D-0DA91A3BA2D4}"/>
              </a:ext>
            </a:extLst>
          </p:cNvPr>
          <p:cNvSpPr/>
          <p:nvPr/>
        </p:nvSpPr>
        <p:spPr>
          <a:xfrm>
            <a:off x="1347386"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noFill/>
          <a:ln w="4040" cap="flat">
            <a:solidFill>
              <a:srgbClr val="5F828F"/>
            </a:solidFill>
            <a:prstDash val="solid"/>
            <a:miter/>
          </a:ln>
        </p:spPr>
        <p:txBody>
          <a:bodyPr rtlCol="0" anchor="ctr"/>
          <a:lstStyle/>
          <a:p>
            <a:endParaRPr lang="en-GB" dirty="0"/>
          </a:p>
        </p:txBody>
      </p:sp>
      <p:sp>
        <p:nvSpPr>
          <p:cNvPr id="342" name="Freeform 341">
            <a:extLst>
              <a:ext uri="{FF2B5EF4-FFF2-40B4-BE49-F238E27FC236}">
                <a16:creationId xmlns:a16="http://schemas.microsoft.com/office/drawing/2014/main" id="{D246C06D-DD2C-EE34-9F63-BA932551B9DB}"/>
              </a:ext>
            </a:extLst>
          </p:cNvPr>
          <p:cNvSpPr/>
          <p:nvPr/>
        </p:nvSpPr>
        <p:spPr>
          <a:xfrm>
            <a:off x="1349650"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solidFill>
            <a:srgbClr val="5F828F"/>
          </a:solidFill>
          <a:ln w="0" cap="flat">
            <a:noFill/>
            <a:prstDash val="solid"/>
            <a:miter/>
          </a:ln>
        </p:spPr>
        <p:txBody>
          <a:bodyPr rtlCol="0" anchor="ctr"/>
          <a:lstStyle/>
          <a:p>
            <a:endParaRPr lang="en-GB" dirty="0"/>
          </a:p>
        </p:txBody>
      </p:sp>
      <p:sp>
        <p:nvSpPr>
          <p:cNvPr id="343" name="Freeform 342">
            <a:extLst>
              <a:ext uri="{FF2B5EF4-FFF2-40B4-BE49-F238E27FC236}">
                <a16:creationId xmlns:a16="http://schemas.microsoft.com/office/drawing/2014/main" id="{ED632A9B-9EB9-CC50-F8F9-45C8438CD7EB}"/>
              </a:ext>
            </a:extLst>
          </p:cNvPr>
          <p:cNvSpPr/>
          <p:nvPr/>
        </p:nvSpPr>
        <p:spPr>
          <a:xfrm>
            <a:off x="1349650"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noFill/>
          <a:ln w="4040" cap="flat">
            <a:solidFill>
              <a:srgbClr val="5F828F"/>
            </a:solidFill>
            <a:prstDash val="solid"/>
            <a:miter/>
          </a:ln>
        </p:spPr>
        <p:txBody>
          <a:bodyPr rtlCol="0" anchor="ctr"/>
          <a:lstStyle/>
          <a:p>
            <a:endParaRPr lang="en-GB" dirty="0"/>
          </a:p>
        </p:txBody>
      </p:sp>
      <p:sp>
        <p:nvSpPr>
          <p:cNvPr id="344" name="Freeform 343">
            <a:extLst>
              <a:ext uri="{FF2B5EF4-FFF2-40B4-BE49-F238E27FC236}">
                <a16:creationId xmlns:a16="http://schemas.microsoft.com/office/drawing/2014/main" id="{71CD0599-1D42-06E9-A630-167FD564BB98}"/>
              </a:ext>
            </a:extLst>
          </p:cNvPr>
          <p:cNvSpPr/>
          <p:nvPr/>
        </p:nvSpPr>
        <p:spPr>
          <a:xfrm>
            <a:off x="1351914"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solidFill>
            <a:srgbClr val="5F828F"/>
          </a:solidFill>
          <a:ln w="0" cap="flat">
            <a:noFill/>
            <a:prstDash val="solid"/>
            <a:miter/>
          </a:ln>
        </p:spPr>
        <p:txBody>
          <a:bodyPr rtlCol="0" anchor="ctr"/>
          <a:lstStyle/>
          <a:p>
            <a:endParaRPr lang="en-GB" dirty="0"/>
          </a:p>
        </p:txBody>
      </p:sp>
      <p:sp>
        <p:nvSpPr>
          <p:cNvPr id="345" name="Freeform 344">
            <a:extLst>
              <a:ext uri="{FF2B5EF4-FFF2-40B4-BE49-F238E27FC236}">
                <a16:creationId xmlns:a16="http://schemas.microsoft.com/office/drawing/2014/main" id="{49E671A4-7B7E-F881-7B55-B9E311218637}"/>
              </a:ext>
            </a:extLst>
          </p:cNvPr>
          <p:cNvSpPr/>
          <p:nvPr/>
        </p:nvSpPr>
        <p:spPr>
          <a:xfrm>
            <a:off x="1351914"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noFill/>
          <a:ln w="4040" cap="flat">
            <a:solidFill>
              <a:srgbClr val="5F828F"/>
            </a:solidFill>
            <a:prstDash val="solid"/>
            <a:miter/>
          </a:ln>
        </p:spPr>
        <p:txBody>
          <a:bodyPr rtlCol="0" anchor="ctr"/>
          <a:lstStyle/>
          <a:p>
            <a:endParaRPr lang="en-GB" dirty="0"/>
          </a:p>
        </p:txBody>
      </p:sp>
      <p:sp>
        <p:nvSpPr>
          <p:cNvPr id="346" name="Freeform 345">
            <a:extLst>
              <a:ext uri="{FF2B5EF4-FFF2-40B4-BE49-F238E27FC236}">
                <a16:creationId xmlns:a16="http://schemas.microsoft.com/office/drawing/2014/main" id="{9E0430D1-B736-DDE6-5060-308C0C36C2FA}"/>
              </a:ext>
            </a:extLst>
          </p:cNvPr>
          <p:cNvSpPr/>
          <p:nvPr/>
        </p:nvSpPr>
        <p:spPr>
          <a:xfrm>
            <a:off x="1354178"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solidFill>
            <a:srgbClr val="5F828F"/>
          </a:solidFill>
          <a:ln w="0" cap="flat">
            <a:noFill/>
            <a:prstDash val="solid"/>
            <a:miter/>
          </a:ln>
        </p:spPr>
        <p:txBody>
          <a:bodyPr rtlCol="0" anchor="ctr"/>
          <a:lstStyle/>
          <a:p>
            <a:endParaRPr lang="en-GB" dirty="0"/>
          </a:p>
        </p:txBody>
      </p:sp>
      <p:sp>
        <p:nvSpPr>
          <p:cNvPr id="347" name="Freeform 346">
            <a:extLst>
              <a:ext uri="{FF2B5EF4-FFF2-40B4-BE49-F238E27FC236}">
                <a16:creationId xmlns:a16="http://schemas.microsoft.com/office/drawing/2014/main" id="{0D17F4B1-AAEC-7D94-B397-22553229FE5E}"/>
              </a:ext>
            </a:extLst>
          </p:cNvPr>
          <p:cNvSpPr/>
          <p:nvPr/>
        </p:nvSpPr>
        <p:spPr>
          <a:xfrm>
            <a:off x="1354178" y="3509333"/>
            <a:ext cx="1617" cy="101250"/>
          </a:xfrm>
          <a:custGeom>
            <a:avLst/>
            <a:gdLst>
              <a:gd name="connsiteX0" fmla="*/ 0 w 1617"/>
              <a:gd name="connsiteY0" fmla="*/ 0 h 101250"/>
              <a:gd name="connsiteX1" fmla="*/ 1617 w 1617"/>
              <a:gd name="connsiteY1" fmla="*/ 0 h 101250"/>
              <a:gd name="connsiteX2" fmla="*/ 1617 w 1617"/>
              <a:gd name="connsiteY2" fmla="*/ 101250 h 101250"/>
              <a:gd name="connsiteX3" fmla="*/ 0 w 1617"/>
              <a:gd name="connsiteY3" fmla="*/ 101250 h 101250"/>
            </a:gdLst>
            <a:ahLst/>
            <a:cxnLst>
              <a:cxn ang="0">
                <a:pos x="connsiteX0" y="connsiteY0"/>
              </a:cxn>
              <a:cxn ang="0">
                <a:pos x="connsiteX1" y="connsiteY1"/>
              </a:cxn>
              <a:cxn ang="0">
                <a:pos x="connsiteX2" y="connsiteY2"/>
              </a:cxn>
              <a:cxn ang="0">
                <a:pos x="connsiteX3" y="connsiteY3"/>
              </a:cxn>
            </a:cxnLst>
            <a:rect l="l" t="t" r="r" b="b"/>
            <a:pathLst>
              <a:path w="1617" h="101250">
                <a:moveTo>
                  <a:pt x="0" y="0"/>
                </a:moveTo>
                <a:lnTo>
                  <a:pt x="1617" y="0"/>
                </a:lnTo>
                <a:lnTo>
                  <a:pt x="1617" y="101250"/>
                </a:lnTo>
                <a:lnTo>
                  <a:pt x="0" y="101250"/>
                </a:lnTo>
                <a:close/>
              </a:path>
            </a:pathLst>
          </a:custGeom>
          <a:noFill/>
          <a:ln w="4040" cap="flat">
            <a:solidFill>
              <a:srgbClr val="5F828F"/>
            </a:solidFill>
            <a:prstDash val="solid"/>
            <a:miter/>
          </a:ln>
        </p:spPr>
        <p:txBody>
          <a:bodyPr rtlCol="0" anchor="ctr"/>
          <a:lstStyle/>
          <a:p>
            <a:endParaRPr lang="en-GB" dirty="0"/>
          </a:p>
        </p:txBody>
      </p:sp>
      <p:sp>
        <p:nvSpPr>
          <p:cNvPr id="348" name="Freeform 347">
            <a:extLst>
              <a:ext uri="{FF2B5EF4-FFF2-40B4-BE49-F238E27FC236}">
                <a16:creationId xmlns:a16="http://schemas.microsoft.com/office/drawing/2014/main" id="{A7CF9AD6-658E-48CF-E535-96F6005F42AB}"/>
              </a:ext>
            </a:extLst>
          </p:cNvPr>
          <p:cNvSpPr/>
          <p:nvPr/>
        </p:nvSpPr>
        <p:spPr>
          <a:xfrm>
            <a:off x="135644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49" name="Freeform 348">
            <a:extLst>
              <a:ext uri="{FF2B5EF4-FFF2-40B4-BE49-F238E27FC236}">
                <a16:creationId xmlns:a16="http://schemas.microsoft.com/office/drawing/2014/main" id="{E9975441-E4CB-883A-A73E-5E50559556CA}"/>
              </a:ext>
            </a:extLst>
          </p:cNvPr>
          <p:cNvSpPr/>
          <p:nvPr/>
        </p:nvSpPr>
        <p:spPr>
          <a:xfrm>
            <a:off x="135644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50" name="Freeform 349">
            <a:extLst>
              <a:ext uri="{FF2B5EF4-FFF2-40B4-BE49-F238E27FC236}">
                <a16:creationId xmlns:a16="http://schemas.microsoft.com/office/drawing/2014/main" id="{4802654B-613B-1883-17D1-56F04468CDFA}"/>
              </a:ext>
            </a:extLst>
          </p:cNvPr>
          <p:cNvSpPr/>
          <p:nvPr/>
        </p:nvSpPr>
        <p:spPr>
          <a:xfrm>
            <a:off x="1358787"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51" name="Freeform 350">
            <a:extLst>
              <a:ext uri="{FF2B5EF4-FFF2-40B4-BE49-F238E27FC236}">
                <a16:creationId xmlns:a16="http://schemas.microsoft.com/office/drawing/2014/main" id="{2685F8FE-771D-3786-CE66-F1EE76F0EAE1}"/>
              </a:ext>
            </a:extLst>
          </p:cNvPr>
          <p:cNvSpPr/>
          <p:nvPr/>
        </p:nvSpPr>
        <p:spPr>
          <a:xfrm>
            <a:off x="1358787"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52" name="Freeform 351">
            <a:extLst>
              <a:ext uri="{FF2B5EF4-FFF2-40B4-BE49-F238E27FC236}">
                <a16:creationId xmlns:a16="http://schemas.microsoft.com/office/drawing/2014/main" id="{202855C4-13DF-DB96-115C-CE0E4BB8E813}"/>
              </a:ext>
            </a:extLst>
          </p:cNvPr>
          <p:cNvSpPr/>
          <p:nvPr/>
        </p:nvSpPr>
        <p:spPr>
          <a:xfrm>
            <a:off x="1361051"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53" name="Freeform 352">
            <a:extLst>
              <a:ext uri="{FF2B5EF4-FFF2-40B4-BE49-F238E27FC236}">
                <a16:creationId xmlns:a16="http://schemas.microsoft.com/office/drawing/2014/main" id="{49CB7815-5881-AF48-30F0-E345F151620A}"/>
              </a:ext>
            </a:extLst>
          </p:cNvPr>
          <p:cNvSpPr/>
          <p:nvPr/>
        </p:nvSpPr>
        <p:spPr>
          <a:xfrm>
            <a:off x="1361051"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54" name="Freeform 353">
            <a:extLst>
              <a:ext uri="{FF2B5EF4-FFF2-40B4-BE49-F238E27FC236}">
                <a16:creationId xmlns:a16="http://schemas.microsoft.com/office/drawing/2014/main" id="{8E95BC8A-0F76-90FC-8101-05BE165B6114}"/>
              </a:ext>
            </a:extLst>
          </p:cNvPr>
          <p:cNvSpPr/>
          <p:nvPr/>
        </p:nvSpPr>
        <p:spPr>
          <a:xfrm>
            <a:off x="1363315"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55" name="Freeform 354">
            <a:extLst>
              <a:ext uri="{FF2B5EF4-FFF2-40B4-BE49-F238E27FC236}">
                <a16:creationId xmlns:a16="http://schemas.microsoft.com/office/drawing/2014/main" id="{8EE58140-A5D9-54E0-F32E-3CA75D94B7E7}"/>
              </a:ext>
            </a:extLst>
          </p:cNvPr>
          <p:cNvSpPr/>
          <p:nvPr/>
        </p:nvSpPr>
        <p:spPr>
          <a:xfrm>
            <a:off x="1363315"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56" name="Freeform 355">
            <a:extLst>
              <a:ext uri="{FF2B5EF4-FFF2-40B4-BE49-F238E27FC236}">
                <a16:creationId xmlns:a16="http://schemas.microsoft.com/office/drawing/2014/main" id="{6E881A61-94F8-C212-CF5D-DCF752F78DD7}"/>
              </a:ext>
            </a:extLst>
          </p:cNvPr>
          <p:cNvSpPr/>
          <p:nvPr/>
        </p:nvSpPr>
        <p:spPr>
          <a:xfrm>
            <a:off x="1365579"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57" name="Freeform 356">
            <a:extLst>
              <a:ext uri="{FF2B5EF4-FFF2-40B4-BE49-F238E27FC236}">
                <a16:creationId xmlns:a16="http://schemas.microsoft.com/office/drawing/2014/main" id="{7E8A17EE-4D2E-2E04-1B2F-6F15C36347ED}"/>
              </a:ext>
            </a:extLst>
          </p:cNvPr>
          <p:cNvSpPr/>
          <p:nvPr/>
        </p:nvSpPr>
        <p:spPr>
          <a:xfrm>
            <a:off x="1365579"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58" name="Freeform 357">
            <a:extLst>
              <a:ext uri="{FF2B5EF4-FFF2-40B4-BE49-F238E27FC236}">
                <a16:creationId xmlns:a16="http://schemas.microsoft.com/office/drawing/2014/main" id="{D05157F3-CA16-2818-4E97-73D7537404D3}"/>
              </a:ext>
            </a:extLst>
          </p:cNvPr>
          <p:cNvSpPr/>
          <p:nvPr/>
        </p:nvSpPr>
        <p:spPr>
          <a:xfrm>
            <a:off x="1367924"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59" name="Freeform 358">
            <a:extLst>
              <a:ext uri="{FF2B5EF4-FFF2-40B4-BE49-F238E27FC236}">
                <a16:creationId xmlns:a16="http://schemas.microsoft.com/office/drawing/2014/main" id="{A351B485-9163-078D-98B1-206E33C78AF4}"/>
              </a:ext>
            </a:extLst>
          </p:cNvPr>
          <p:cNvSpPr/>
          <p:nvPr/>
        </p:nvSpPr>
        <p:spPr>
          <a:xfrm>
            <a:off x="1367924"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60" name="Freeform 359">
            <a:extLst>
              <a:ext uri="{FF2B5EF4-FFF2-40B4-BE49-F238E27FC236}">
                <a16:creationId xmlns:a16="http://schemas.microsoft.com/office/drawing/2014/main" id="{B5D36467-B0B1-3DC3-92E7-2623F040164A}"/>
              </a:ext>
            </a:extLst>
          </p:cNvPr>
          <p:cNvSpPr/>
          <p:nvPr/>
        </p:nvSpPr>
        <p:spPr>
          <a:xfrm>
            <a:off x="1370188"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61" name="Freeform 360">
            <a:extLst>
              <a:ext uri="{FF2B5EF4-FFF2-40B4-BE49-F238E27FC236}">
                <a16:creationId xmlns:a16="http://schemas.microsoft.com/office/drawing/2014/main" id="{28DBE014-E31D-76E9-EDE9-F5ABFB4C2C2F}"/>
              </a:ext>
            </a:extLst>
          </p:cNvPr>
          <p:cNvSpPr/>
          <p:nvPr/>
        </p:nvSpPr>
        <p:spPr>
          <a:xfrm>
            <a:off x="1370188"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62" name="Freeform 361">
            <a:extLst>
              <a:ext uri="{FF2B5EF4-FFF2-40B4-BE49-F238E27FC236}">
                <a16:creationId xmlns:a16="http://schemas.microsoft.com/office/drawing/2014/main" id="{D0BD632C-C21D-F9AF-B8B1-73DE0A5EAFFA}"/>
              </a:ext>
            </a:extLst>
          </p:cNvPr>
          <p:cNvSpPr/>
          <p:nvPr/>
        </p:nvSpPr>
        <p:spPr>
          <a:xfrm>
            <a:off x="137245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63" name="Freeform 362">
            <a:extLst>
              <a:ext uri="{FF2B5EF4-FFF2-40B4-BE49-F238E27FC236}">
                <a16:creationId xmlns:a16="http://schemas.microsoft.com/office/drawing/2014/main" id="{D6A97042-3DFE-8357-88D4-BB94F60FB036}"/>
              </a:ext>
            </a:extLst>
          </p:cNvPr>
          <p:cNvSpPr/>
          <p:nvPr/>
        </p:nvSpPr>
        <p:spPr>
          <a:xfrm>
            <a:off x="137245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64" name="Freeform 363">
            <a:extLst>
              <a:ext uri="{FF2B5EF4-FFF2-40B4-BE49-F238E27FC236}">
                <a16:creationId xmlns:a16="http://schemas.microsoft.com/office/drawing/2014/main" id="{72710DE0-3272-B890-8959-33D9DA744F7F}"/>
              </a:ext>
            </a:extLst>
          </p:cNvPr>
          <p:cNvSpPr/>
          <p:nvPr/>
        </p:nvSpPr>
        <p:spPr>
          <a:xfrm>
            <a:off x="137471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65" name="Freeform 364">
            <a:extLst>
              <a:ext uri="{FF2B5EF4-FFF2-40B4-BE49-F238E27FC236}">
                <a16:creationId xmlns:a16="http://schemas.microsoft.com/office/drawing/2014/main" id="{4178A24B-37D8-4FAA-78CF-842F2A2A21C2}"/>
              </a:ext>
            </a:extLst>
          </p:cNvPr>
          <p:cNvSpPr/>
          <p:nvPr/>
        </p:nvSpPr>
        <p:spPr>
          <a:xfrm>
            <a:off x="137471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66" name="Freeform 365">
            <a:extLst>
              <a:ext uri="{FF2B5EF4-FFF2-40B4-BE49-F238E27FC236}">
                <a16:creationId xmlns:a16="http://schemas.microsoft.com/office/drawing/2014/main" id="{CEC13DF6-FE10-CD20-F2E9-4CEC202838AD}"/>
              </a:ext>
            </a:extLst>
          </p:cNvPr>
          <p:cNvSpPr/>
          <p:nvPr/>
        </p:nvSpPr>
        <p:spPr>
          <a:xfrm>
            <a:off x="1376980"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67" name="Freeform 366">
            <a:extLst>
              <a:ext uri="{FF2B5EF4-FFF2-40B4-BE49-F238E27FC236}">
                <a16:creationId xmlns:a16="http://schemas.microsoft.com/office/drawing/2014/main" id="{48DAA822-C2CF-8F5E-527E-E8C297DB71BA}"/>
              </a:ext>
            </a:extLst>
          </p:cNvPr>
          <p:cNvSpPr/>
          <p:nvPr/>
        </p:nvSpPr>
        <p:spPr>
          <a:xfrm>
            <a:off x="1376980"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68" name="Freeform 367">
            <a:extLst>
              <a:ext uri="{FF2B5EF4-FFF2-40B4-BE49-F238E27FC236}">
                <a16:creationId xmlns:a16="http://schemas.microsoft.com/office/drawing/2014/main" id="{73C7044D-CFA3-9818-FFA5-3D06CDC1EAFB}"/>
              </a:ext>
            </a:extLst>
          </p:cNvPr>
          <p:cNvSpPr/>
          <p:nvPr/>
        </p:nvSpPr>
        <p:spPr>
          <a:xfrm>
            <a:off x="1379324"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69" name="Freeform 368">
            <a:extLst>
              <a:ext uri="{FF2B5EF4-FFF2-40B4-BE49-F238E27FC236}">
                <a16:creationId xmlns:a16="http://schemas.microsoft.com/office/drawing/2014/main" id="{C8D020FE-67BC-6A9F-2D77-830DEC9506D0}"/>
              </a:ext>
            </a:extLst>
          </p:cNvPr>
          <p:cNvSpPr/>
          <p:nvPr/>
        </p:nvSpPr>
        <p:spPr>
          <a:xfrm>
            <a:off x="1379324"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70" name="Freeform 369">
            <a:extLst>
              <a:ext uri="{FF2B5EF4-FFF2-40B4-BE49-F238E27FC236}">
                <a16:creationId xmlns:a16="http://schemas.microsoft.com/office/drawing/2014/main" id="{0307AC32-30F4-D6B5-920E-D674EC289757}"/>
              </a:ext>
            </a:extLst>
          </p:cNvPr>
          <p:cNvSpPr/>
          <p:nvPr/>
        </p:nvSpPr>
        <p:spPr>
          <a:xfrm>
            <a:off x="1381588"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71" name="Freeform 370">
            <a:extLst>
              <a:ext uri="{FF2B5EF4-FFF2-40B4-BE49-F238E27FC236}">
                <a16:creationId xmlns:a16="http://schemas.microsoft.com/office/drawing/2014/main" id="{50FD4573-B7B3-2BFB-8149-8F19364440B1}"/>
              </a:ext>
            </a:extLst>
          </p:cNvPr>
          <p:cNvSpPr/>
          <p:nvPr/>
        </p:nvSpPr>
        <p:spPr>
          <a:xfrm>
            <a:off x="1381588"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72" name="Freeform 371">
            <a:extLst>
              <a:ext uri="{FF2B5EF4-FFF2-40B4-BE49-F238E27FC236}">
                <a16:creationId xmlns:a16="http://schemas.microsoft.com/office/drawing/2014/main" id="{FB72AC45-B22E-EB59-0950-F86A1FAC9657}"/>
              </a:ext>
            </a:extLst>
          </p:cNvPr>
          <p:cNvSpPr/>
          <p:nvPr/>
        </p:nvSpPr>
        <p:spPr>
          <a:xfrm>
            <a:off x="138385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73" name="Freeform 372">
            <a:extLst>
              <a:ext uri="{FF2B5EF4-FFF2-40B4-BE49-F238E27FC236}">
                <a16:creationId xmlns:a16="http://schemas.microsoft.com/office/drawing/2014/main" id="{3B5F2B35-1F1A-7AAE-35A6-2B1B0A5443E3}"/>
              </a:ext>
            </a:extLst>
          </p:cNvPr>
          <p:cNvSpPr/>
          <p:nvPr/>
        </p:nvSpPr>
        <p:spPr>
          <a:xfrm>
            <a:off x="138385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74" name="Freeform 373">
            <a:extLst>
              <a:ext uri="{FF2B5EF4-FFF2-40B4-BE49-F238E27FC236}">
                <a16:creationId xmlns:a16="http://schemas.microsoft.com/office/drawing/2014/main" id="{B271222D-2252-A67A-F088-036AB3A22AED}"/>
              </a:ext>
            </a:extLst>
          </p:cNvPr>
          <p:cNvSpPr/>
          <p:nvPr/>
        </p:nvSpPr>
        <p:spPr>
          <a:xfrm>
            <a:off x="138611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75" name="Freeform 374">
            <a:extLst>
              <a:ext uri="{FF2B5EF4-FFF2-40B4-BE49-F238E27FC236}">
                <a16:creationId xmlns:a16="http://schemas.microsoft.com/office/drawing/2014/main" id="{4C14926B-88B6-DAA8-D7A6-079E52D45C16}"/>
              </a:ext>
            </a:extLst>
          </p:cNvPr>
          <p:cNvSpPr/>
          <p:nvPr/>
        </p:nvSpPr>
        <p:spPr>
          <a:xfrm>
            <a:off x="138611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76" name="Freeform 375">
            <a:extLst>
              <a:ext uri="{FF2B5EF4-FFF2-40B4-BE49-F238E27FC236}">
                <a16:creationId xmlns:a16="http://schemas.microsoft.com/office/drawing/2014/main" id="{16F01687-CA15-9E7C-9169-E9DB40A533EA}"/>
              </a:ext>
            </a:extLst>
          </p:cNvPr>
          <p:cNvSpPr/>
          <p:nvPr/>
        </p:nvSpPr>
        <p:spPr>
          <a:xfrm>
            <a:off x="1388461"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77" name="Freeform 376">
            <a:extLst>
              <a:ext uri="{FF2B5EF4-FFF2-40B4-BE49-F238E27FC236}">
                <a16:creationId xmlns:a16="http://schemas.microsoft.com/office/drawing/2014/main" id="{4567681C-016C-1A8A-A5B5-5A008D06EA00}"/>
              </a:ext>
            </a:extLst>
          </p:cNvPr>
          <p:cNvSpPr/>
          <p:nvPr/>
        </p:nvSpPr>
        <p:spPr>
          <a:xfrm>
            <a:off x="1388461"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78" name="Freeform 377">
            <a:extLst>
              <a:ext uri="{FF2B5EF4-FFF2-40B4-BE49-F238E27FC236}">
                <a16:creationId xmlns:a16="http://schemas.microsoft.com/office/drawing/2014/main" id="{4565E84C-AE1B-96C4-E1E8-464A4AB30F79}"/>
              </a:ext>
            </a:extLst>
          </p:cNvPr>
          <p:cNvSpPr/>
          <p:nvPr/>
        </p:nvSpPr>
        <p:spPr>
          <a:xfrm>
            <a:off x="1390725"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79" name="Freeform 378">
            <a:extLst>
              <a:ext uri="{FF2B5EF4-FFF2-40B4-BE49-F238E27FC236}">
                <a16:creationId xmlns:a16="http://schemas.microsoft.com/office/drawing/2014/main" id="{C5537D64-2349-70A0-CEA4-9AD355871A0C}"/>
              </a:ext>
            </a:extLst>
          </p:cNvPr>
          <p:cNvSpPr/>
          <p:nvPr/>
        </p:nvSpPr>
        <p:spPr>
          <a:xfrm>
            <a:off x="1390725"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80" name="Freeform 379">
            <a:extLst>
              <a:ext uri="{FF2B5EF4-FFF2-40B4-BE49-F238E27FC236}">
                <a16:creationId xmlns:a16="http://schemas.microsoft.com/office/drawing/2014/main" id="{81399A8B-B360-1CA8-24EE-A1A853B9C85F}"/>
              </a:ext>
            </a:extLst>
          </p:cNvPr>
          <p:cNvSpPr/>
          <p:nvPr/>
        </p:nvSpPr>
        <p:spPr>
          <a:xfrm>
            <a:off x="1392989"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81" name="Freeform 380">
            <a:extLst>
              <a:ext uri="{FF2B5EF4-FFF2-40B4-BE49-F238E27FC236}">
                <a16:creationId xmlns:a16="http://schemas.microsoft.com/office/drawing/2014/main" id="{F0E4320D-8F22-09D7-C0DB-1CDBCD6C5304}"/>
              </a:ext>
            </a:extLst>
          </p:cNvPr>
          <p:cNvSpPr/>
          <p:nvPr/>
        </p:nvSpPr>
        <p:spPr>
          <a:xfrm>
            <a:off x="1392989"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82" name="Freeform 381">
            <a:extLst>
              <a:ext uri="{FF2B5EF4-FFF2-40B4-BE49-F238E27FC236}">
                <a16:creationId xmlns:a16="http://schemas.microsoft.com/office/drawing/2014/main" id="{95DE33EE-CE09-0E01-55CA-2CE03166C3D3}"/>
              </a:ext>
            </a:extLst>
          </p:cNvPr>
          <p:cNvSpPr/>
          <p:nvPr/>
        </p:nvSpPr>
        <p:spPr>
          <a:xfrm>
            <a:off x="1395253"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83" name="Freeform 382">
            <a:extLst>
              <a:ext uri="{FF2B5EF4-FFF2-40B4-BE49-F238E27FC236}">
                <a16:creationId xmlns:a16="http://schemas.microsoft.com/office/drawing/2014/main" id="{1B33C067-A7D0-3E21-56D6-3F466646FF4D}"/>
              </a:ext>
            </a:extLst>
          </p:cNvPr>
          <p:cNvSpPr/>
          <p:nvPr/>
        </p:nvSpPr>
        <p:spPr>
          <a:xfrm>
            <a:off x="1395253"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84" name="Freeform 383">
            <a:extLst>
              <a:ext uri="{FF2B5EF4-FFF2-40B4-BE49-F238E27FC236}">
                <a16:creationId xmlns:a16="http://schemas.microsoft.com/office/drawing/2014/main" id="{1E378DAC-7AE1-1A8F-7E1C-8CBB0E9B67A9}"/>
              </a:ext>
            </a:extLst>
          </p:cNvPr>
          <p:cNvSpPr/>
          <p:nvPr/>
        </p:nvSpPr>
        <p:spPr>
          <a:xfrm>
            <a:off x="1397517"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85" name="Freeform 384">
            <a:extLst>
              <a:ext uri="{FF2B5EF4-FFF2-40B4-BE49-F238E27FC236}">
                <a16:creationId xmlns:a16="http://schemas.microsoft.com/office/drawing/2014/main" id="{19EFF890-47C0-0339-CEDE-E3C225876CA2}"/>
              </a:ext>
            </a:extLst>
          </p:cNvPr>
          <p:cNvSpPr/>
          <p:nvPr/>
        </p:nvSpPr>
        <p:spPr>
          <a:xfrm>
            <a:off x="1397517"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86" name="Freeform 385">
            <a:extLst>
              <a:ext uri="{FF2B5EF4-FFF2-40B4-BE49-F238E27FC236}">
                <a16:creationId xmlns:a16="http://schemas.microsoft.com/office/drawing/2014/main" id="{38D0FBC6-F4D4-EDEA-CC40-C08E738B0EA8}"/>
              </a:ext>
            </a:extLst>
          </p:cNvPr>
          <p:cNvSpPr/>
          <p:nvPr/>
        </p:nvSpPr>
        <p:spPr>
          <a:xfrm>
            <a:off x="139986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87" name="Freeform 386">
            <a:extLst>
              <a:ext uri="{FF2B5EF4-FFF2-40B4-BE49-F238E27FC236}">
                <a16:creationId xmlns:a16="http://schemas.microsoft.com/office/drawing/2014/main" id="{D74A099B-AF3E-09FF-8F92-AC47B5CC4414}"/>
              </a:ext>
            </a:extLst>
          </p:cNvPr>
          <p:cNvSpPr/>
          <p:nvPr/>
        </p:nvSpPr>
        <p:spPr>
          <a:xfrm>
            <a:off x="1399862"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88" name="Freeform 387">
            <a:extLst>
              <a:ext uri="{FF2B5EF4-FFF2-40B4-BE49-F238E27FC236}">
                <a16:creationId xmlns:a16="http://schemas.microsoft.com/office/drawing/2014/main" id="{B12D3756-12AF-A496-FDFA-F89E4939F3E4}"/>
              </a:ext>
            </a:extLst>
          </p:cNvPr>
          <p:cNvSpPr/>
          <p:nvPr/>
        </p:nvSpPr>
        <p:spPr>
          <a:xfrm>
            <a:off x="140212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89" name="Freeform 388">
            <a:extLst>
              <a:ext uri="{FF2B5EF4-FFF2-40B4-BE49-F238E27FC236}">
                <a16:creationId xmlns:a16="http://schemas.microsoft.com/office/drawing/2014/main" id="{3F520105-E5E7-A859-1176-194ABC1F3291}"/>
              </a:ext>
            </a:extLst>
          </p:cNvPr>
          <p:cNvSpPr/>
          <p:nvPr/>
        </p:nvSpPr>
        <p:spPr>
          <a:xfrm>
            <a:off x="140212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90" name="Freeform 389">
            <a:extLst>
              <a:ext uri="{FF2B5EF4-FFF2-40B4-BE49-F238E27FC236}">
                <a16:creationId xmlns:a16="http://schemas.microsoft.com/office/drawing/2014/main" id="{A5197D62-4C86-EA78-2C74-586897F19628}"/>
              </a:ext>
            </a:extLst>
          </p:cNvPr>
          <p:cNvSpPr/>
          <p:nvPr/>
        </p:nvSpPr>
        <p:spPr>
          <a:xfrm>
            <a:off x="1404390"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91" name="Freeform 390">
            <a:extLst>
              <a:ext uri="{FF2B5EF4-FFF2-40B4-BE49-F238E27FC236}">
                <a16:creationId xmlns:a16="http://schemas.microsoft.com/office/drawing/2014/main" id="{F5117493-85A3-CA42-C068-DDAFD6F6A915}"/>
              </a:ext>
            </a:extLst>
          </p:cNvPr>
          <p:cNvSpPr/>
          <p:nvPr/>
        </p:nvSpPr>
        <p:spPr>
          <a:xfrm>
            <a:off x="1404390"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92" name="Freeform 391">
            <a:extLst>
              <a:ext uri="{FF2B5EF4-FFF2-40B4-BE49-F238E27FC236}">
                <a16:creationId xmlns:a16="http://schemas.microsoft.com/office/drawing/2014/main" id="{9C6BAA3E-457C-EBE7-4E49-AA96E914006D}"/>
              </a:ext>
            </a:extLst>
          </p:cNvPr>
          <p:cNvSpPr/>
          <p:nvPr/>
        </p:nvSpPr>
        <p:spPr>
          <a:xfrm>
            <a:off x="1406654"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93" name="Freeform 392">
            <a:extLst>
              <a:ext uri="{FF2B5EF4-FFF2-40B4-BE49-F238E27FC236}">
                <a16:creationId xmlns:a16="http://schemas.microsoft.com/office/drawing/2014/main" id="{96A59FD4-AFCB-91C2-FC76-8E0A2B247429}"/>
              </a:ext>
            </a:extLst>
          </p:cNvPr>
          <p:cNvSpPr/>
          <p:nvPr/>
        </p:nvSpPr>
        <p:spPr>
          <a:xfrm>
            <a:off x="1406654"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94" name="Freeform 393">
            <a:extLst>
              <a:ext uri="{FF2B5EF4-FFF2-40B4-BE49-F238E27FC236}">
                <a16:creationId xmlns:a16="http://schemas.microsoft.com/office/drawing/2014/main" id="{94AE1DA8-1E15-4832-66C9-8F7498460CFB}"/>
              </a:ext>
            </a:extLst>
          </p:cNvPr>
          <p:cNvSpPr/>
          <p:nvPr/>
        </p:nvSpPr>
        <p:spPr>
          <a:xfrm>
            <a:off x="1408999"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95" name="Freeform 394">
            <a:extLst>
              <a:ext uri="{FF2B5EF4-FFF2-40B4-BE49-F238E27FC236}">
                <a16:creationId xmlns:a16="http://schemas.microsoft.com/office/drawing/2014/main" id="{317A2E75-5848-BD36-3E01-39424EE44C30}"/>
              </a:ext>
            </a:extLst>
          </p:cNvPr>
          <p:cNvSpPr/>
          <p:nvPr/>
        </p:nvSpPr>
        <p:spPr>
          <a:xfrm>
            <a:off x="1408999"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96" name="Freeform 395">
            <a:extLst>
              <a:ext uri="{FF2B5EF4-FFF2-40B4-BE49-F238E27FC236}">
                <a16:creationId xmlns:a16="http://schemas.microsoft.com/office/drawing/2014/main" id="{E5700805-2CD1-F0A1-CD3C-544683ABFAF6}"/>
              </a:ext>
            </a:extLst>
          </p:cNvPr>
          <p:cNvSpPr/>
          <p:nvPr/>
        </p:nvSpPr>
        <p:spPr>
          <a:xfrm>
            <a:off x="1411263"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97" name="Freeform 396">
            <a:extLst>
              <a:ext uri="{FF2B5EF4-FFF2-40B4-BE49-F238E27FC236}">
                <a16:creationId xmlns:a16="http://schemas.microsoft.com/office/drawing/2014/main" id="{74EDF51B-9273-9D89-610A-BBF9CD2D42E1}"/>
              </a:ext>
            </a:extLst>
          </p:cNvPr>
          <p:cNvSpPr/>
          <p:nvPr/>
        </p:nvSpPr>
        <p:spPr>
          <a:xfrm>
            <a:off x="1411263"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398" name="Freeform 397">
            <a:extLst>
              <a:ext uri="{FF2B5EF4-FFF2-40B4-BE49-F238E27FC236}">
                <a16:creationId xmlns:a16="http://schemas.microsoft.com/office/drawing/2014/main" id="{25F24455-301A-38CA-7E6E-4248BA1D7DD9}"/>
              </a:ext>
            </a:extLst>
          </p:cNvPr>
          <p:cNvSpPr/>
          <p:nvPr/>
        </p:nvSpPr>
        <p:spPr>
          <a:xfrm>
            <a:off x="1413527"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399" name="Freeform 398">
            <a:extLst>
              <a:ext uri="{FF2B5EF4-FFF2-40B4-BE49-F238E27FC236}">
                <a16:creationId xmlns:a16="http://schemas.microsoft.com/office/drawing/2014/main" id="{1A22CED0-063A-DDE7-B9A2-B79056A08895}"/>
              </a:ext>
            </a:extLst>
          </p:cNvPr>
          <p:cNvSpPr/>
          <p:nvPr/>
        </p:nvSpPr>
        <p:spPr>
          <a:xfrm>
            <a:off x="1413527"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400" name="Freeform 399">
            <a:extLst>
              <a:ext uri="{FF2B5EF4-FFF2-40B4-BE49-F238E27FC236}">
                <a16:creationId xmlns:a16="http://schemas.microsoft.com/office/drawing/2014/main" id="{726A7D44-8E7E-2974-8B3F-7E18FEFBB75C}"/>
              </a:ext>
            </a:extLst>
          </p:cNvPr>
          <p:cNvSpPr/>
          <p:nvPr/>
        </p:nvSpPr>
        <p:spPr>
          <a:xfrm>
            <a:off x="1415791"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401" name="Freeform 400">
            <a:extLst>
              <a:ext uri="{FF2B5EF4-FFF2-40B4-BE49-F238E27FC236}">
                <a16:creationId xmlns:a16="http://schemas.microsoft.com/office/drawing/2014/main" id="{650E31FF-C805-5C73-4A09-5A320797D94A}"/>
              </a:ext>
            </a:extLst>
          </p:cNvPr>
          <p:cNvSpPr/>
          <p:nvPr/>
        </p:nvSpPr>
        <p:spPr>
          <a:xfrm>
            <a:off x="1415791"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402" name="Freeform 401">
            <a:extLst>
              <a:ext uri="{FF2B5EF4-FFF2-40B4-BE49-F238E27FC236}">
                <a16:creationId xmlns:a16="http://schemas.microsoft.com/office/drawing/2014/main" id="{DBEA6BBA-AB6E-83EC-0AF3-353938B296BF}"/>
              </a:ext>
            </a:extLst>
          </p:cNvPr>
          <p:cNvSpPr/>
          <p:nvPr/>
        </p:nvSpPr>
        <p:spPr>
          <a:xfrm>
            <a:off x="141813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403" name="Freeform 402">
            <a:extLst>
              <a:ext uri="{FF2B5EF4-FFF2-40B4-BE49-F238E27FC236}">
                <a16:creationId xmlns:a16="http://schemas.microsoft.com/office/drawing/2014/main" id="{1B2C00C5-2FDC-EF8F-31EA-4D000556B628}"/>
              </a:ext>
            </a:extLst>
          </p:cNvPr>
          <p:cNvSpPr/>
          <p:nvPr/>
        </p:nvSpPr>
        <p:spPr>
          <a:xfrm>
            <a:off x="1418136"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404" name="Freeform 403">
            <a:extLst>
              <a:ext uri="{FF2B5EF4-FFF2-40B4-BE49-F238E27FC236}">
                <a16:creationId xmlns:a16="http://schemas.microsoft.com/office/drawing/2014/main" id="{4F0E5195-F99E-114B-7215-7995BB059CF6}"/>
              </a:ext>
            </a:extLst>
          </p:cNvPr>
          <p:cNvSpPr/>
          <p:nvPr/>
        </p:nvSpPr>
        <p:spPr>
          <a:xfrm>
            <a:off x="1420400"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solidFill>
            <a:srgbClr val="5F828F"/>
          </a:solidFill>
          <a:ln w="0" cap="flat">
            <a:noFill/>
            <a:prstDash val="solid"/>
            <a:miter/>
          </a:ln>
        </p:spPr>
        <p:txBody>
          <a:bodyPr rtlCol="0" anchor="ctr"/>
          <a:lstStyle/>
          <a:p>
            <a:endParaRPr lang="en-GB" dirty="0"/>
          </a:p>
        </p:txBody>
      </p:sp>
      <p:sp>
        <p:nvSpPr>
          <p:cNvPr id="405" name="Freeform 404">
            <a:extLst>
              <a:ext uri="{FF2B5EF4-FFF2-40B4-BE49-F238E27FC236}">
                <a16:creationId xmlns:a16="http://schemas.microsoft.com/office/drawing/2014/main" id="{61353BAD-A839-5A43-9767-1AB650274E3A}"/>
              </a:ext>
            </a:extLst>
          </p:cNvPr>
          <p:cNvSpPr/>
          <p:nvPr/>
        </p:nvSpPr>
        <p:spPr>
          <a:xfrm>
            <a:off x="1420400" y="3513050"/>
            <a:ext cx="1617" cy="97613"/>
          </a:xfrm>
          <a:custGeom>
            <a:avLst/>
            <a:gdLst>
              <a:gd name="connsiteX0" fmla="*/ 0 w 1617"/>
              <a:gd name="connsiteY0" fmla="*/ 0 h 97613"/>
              <a:gd name="connsiteX1" fmla="*/ 1617 w 1617"/>
              <a:gd name="connsiteY1" fmla="*/ 0 h 97613"/>
              <a:gd name="connsiteX2" fmla="*/ 1617 w 1617"/>
              <a:gd name="connsiteY2" fmla="*/ 97614 h 97613"/>
              <a:gd name="connsiteX3" fmla="*/ 0 w 1617"/>
              <a:gd name="connsiteY3" fmla="*/ 97614 h 97613"/>
            </a:gdLst>
            <a:ahLst/>
            <a:cxnLst>
              <a:cxn ang="0">
                <a:pos x="connsiteX0" y="connsiteY0"/>
              </a:cxn>
              <a:cxn ang="0">
                <a:pos x="connsiteX1" y="connsiteY1"/>
              </a:cxn>
              <a:cxn ang="0">
                <a:pos x="connsiteX2" y="connsiteY2"/>
              </a:cxn>
              <a:cxn ang="0">
                <a:pos x="connsiteX3" y="connsiteY3"/>
              </a:cxn>
            </a:cxnLst>
            <a:rect l="l" t="t" r="r" b="b"/>
            <a:pathLst>
              <a:path w="1617" h="97613">
                <a:moveTo>
                  <a:pt x="0" y="0"/>
                </a:moveTo>
                <a:lnTo>
                  <a:pt x="1617" y="0"/>
                </a:lnTo>
                <a:lnTo>
                  <a:pt x="1617" y="97614"/>
                </a:lnTo>
                <a:lnTo>
                  <a:pt x="0" y="97614"/>
                </a:lnTo>
                <a:close/>
              </a:path>
            </a:pathLst>
          </a:custGeom>
          <a:noFill/>
          <a:ln w="4040" cap="flat">
            <a:solidFill>
              <a:srgbClr val="5F828F"/>
            </a:solidFill>
            <a:prstDash val="solid"/>
            <a:miter/>
          </a:ln>
        </p:spPr>
        <p:txBody>
          <a:bodyPr rtlCol="0" anchor="ctr"/>
          <a:lstStyle/>
          <a:p>
            <a:endParaRPr lang="en-GB" dirty="0"/>
          </a:p>
        </p:txBody>
      </p:sp>
      <p:sp>
        <p:nvSpPr>
          <p:cNvPr id="406" name="Freeform 405">
            <a:extLst>
              <a:ext uri="{FF2B5EF4-FFF2-40B4-BE49-F238E27FC236}">
                <a16:creationId xmlns:a16="http://schemas.microsoft.com/office/drawing/2014/main" id="{D0CA0AE9-7370-E229-6470-6505B0513F27}"/>
              </a:ext>
            </a:extLst>
          </p:cNvPr>
          <p:cNvSpPr/>
          <p:nvPr/>
        </p:nvSpPr>
        <p:spPr>
          <a:xfrm>
            <a:off x="142266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07" name="Freeform 406">
            <a:extLst>
              <a:ext uri="{FF2B5EF4-FFF2-40B4-BE49-F238E27FC236}">
                <a16:creationId xmlns:a16="http://schemas.microsoft.com/office/drawing/2014/main" id="{B171C85F-2E6B-622C-3637-253717362E67}"/>
              </a:ext>
            </a:extLst>
          </p:cNvPr>
          <p:cNvSpPr/>
          <p:nvPr/>
        </p:nvSpPr>
        <p:spPr>
          <a:xfrm>
            <a:off x="142266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08" name="Freeform 407">
            <a:extLst>
              <a:ext uri="{FF2B5EF4-FFF2-40B4-BE49-F238E27FC236}">
                <a16:creationId xmlns:a16="http://schemas.microsoft.com/office/drawing/2014/main" id="{F7AAE243-586F-D502-3AC1-7D946747D5F8}"/>
              </a:ext>
            </a:extLst>
          </p:cNvPr>
          <p:cNvSpPr/>
          <p:nvPr/>
        </p:nvSpPr>
        <p:spPr>
          <a:xfrm>
            <a:off x="142492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09" name="Freeform 408">
            <a:extLst>
              <a:ext uri="{FF2B5EF4-FFF2-40B4-BE49-F238E27FC236}">
                <a16:creationId xmlns:a16="http://schemas.microsoft.com/office/drawing/2014/main" id="{AFC80DF7-DF0B-7C4A-726D-333DB1889A12}"/>
              </a:ext>
            </a:extLst>
          </p:cNvPr>
          <p:cNvSpPr/>
          <p:nvPr/>
        </p:nvSpPr>
        <p:spPr>
          <a:xfrm>
            <a:off x="142492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10" name="Freeform 409">
            <a:extLst>
              <a:ext uri="{FF2B5EF4-FFF2-40B4-BE49-F238E27FC236}">
                <a16:creationId xmlns:a16="http://schemas.microsoft.com/office/drawing/2014/main" id="{AAC70D68-348F-096A-A058-582B71D8C6C3}"/>
              </a:ext>
            </a:extLst>
          </p:cNvPr>
          <p:cNvSpPr/>
          <p:nvPr/>
        </p:nvSpPr>
        <p:spPr>
          <a:xfrm>
            <a:off x="142719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11" name="Freeform 410">
            <a:extLst>
              <a:ext uri="{FF2B5EF4-FFF2-40B4-BE49-F238E27FC236}">
                <a16:creationId xmlns:a16="http://schemas.microsoft.com/office/drawing/2014/main" id="{6A73DFAD-9B67-0515-76FB-B16932AACD09}"/>
              </a:ext>
            </a:extLst>
          </p:cNvPr>
          <p:cNvSpPr/>
          <p:nvPr/>
        </p:nvSpPr>
        <p:spPr>
          <a:xfrm>
            <a:off x="142719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12" name="Freeform 411">
            <a:extLst>
              <a:ext uri="{FF2B5EF4-FFF2-40B4-BE49-F238E27FC236}">
                <a16:creationId xmlns:a16="http://schemas.microsoft.com/office/drawing/2014/main" id="{19E14ED6-DE19-0836-CC9D-AF8F6BCEA59E}"/>
              </a:ext>
            </a:extLst>
          </p:cNvPr>
          <p:cNvSpPr/>
          <p:nvPr/>
        </p:nvSpPr>
        <p:spPr>
          <a:xfrm>
            <a:off x="142953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13" name="Freeform 412">
            <a:extLst>
              <a:ext uri="{FF2B5EF4-FFF2-40B4-BE49-F238E27FC236}">
                <a16:creationId xmlns:a16="http://schemas.microsoft.com/office/drawing/2014/main" id="{0D517C72-8198-31A2-323A-84C6F9EEDD64}"/>
              </a:ext>
            </a:extLst>
          </p:cNvPr>
          <p:cNvSpPr/>
          <p:nvPr/>
        </p:nvSpPr>
        <p:spPr>
          <a:xfrm>
            <a:off x="142953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14" name="Freeform 413">
            <a:extLst>
              <a:ext uri="{FF2B5EF4-FFF2-40B4-BE49-F238E27FC236}">
                <a16:creationId xmlns:a16="http://schemas.microsoft.com/office/drawing/2014/main" id="{22AA8748-103F-FE56-BA8F-106E4BB39D9D}"/>
              </a:ext>
            </a:extLst>
          </p:cNvPr>
          <p:cNvSpPr/>
          <p:nvPr/>
        </p:nvSpPr>
        <p:spPr>
          <a:xfrm>
            <a:off x="143180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15" name="Freeform 414">
            <a:extLst>
              <a:ext uri="{FF2B5EF4-FFF2-40B4-BE49-F238E27FC236}">
                <a16:creationId xmlns:a16="http://schemas.microsoft.com/office/drawing/2014/main" id="{DAB8B1B6-61FF-A1E6-A333-C326E5685DD1}"/>
              </a:ext>
            </a:extLst>
          </p:cNvPr>
          <p:cNvSpPr/>
          <p:nvPr/>
        </p:nvSpPr>
        <p:spPr>
          <a:xfrm>
            <a:off x="143180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16" name="Freeform 415">
            <a:extLst>
              <a:ext uri="{FF2B5EF4-FFF2-40B4-BE49-F238E27FC236}">
                <a16:creationId xmlns:a16="http://schemas.microsoft.com/office/drawing/2014/main" id="{7A0E63B5-CD67-E5C0-E95D-CF81DBAF52E4}"/>
              </a:ext>
            </a:extLst>
          </p:cNvPr>
          <p:cNvSpPr/>
          <p:nvPr/>
        </p:nvSpPr>
        <p:spPr>
          <a:xfrm>
            <a:off x="143406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17" name="Freeform 416">
            <a:extLst>
              <a:ext uri="{FF2B5EF4-FFF2-40B4-BE49-F238E27FC236}">
                <a16:creationId xmlns:a16="http://schemas.microsoft.com/office/drawing/2014/main" id="{5F6A77E0-BCAC-10C2-BE72-DAE216C5F62A}"/>
              </a:ext>
            </a:extLst>
          </p:cNvPr>
          <p:cNvSpPr/>
          <p:nvPr/>
        </p:nvSpPr>
        <p:spPr>
          <a:xfrm>
            <a:off x="143406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18" name="Freeform 417">
            <a:extLst>
              <a:ext uri="{FF2B5EF4-FFF2-40B4-BE49-F238E27FC236}">
                <a16:creationId xmlns:a16="http://schemas.microsoft.com/office/drawing/2014/main" id="{875A5D0A-17BF-77B9-B5FE-A486E3CBE807}"/>
              </a:ext>
            </a:extLst>
          </p:cNvPr>
          <p:cNvSpPr/>
          <p:nvPr/>
        </p:nvSpPr>
        <p:spPr>
          <a:xfrm>
            <a:off x="143632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19" name="Freeform 418">
            <a:extLst>
              <a:ext uri="{FF2B5EF4-FFF2-40B4-BE49-F238E27FC236}">
                <a16:creationId xmlns:a16="http://schemas.microsoft.com/office/drawing/2014/main" id="{F18ACE76-19C4-14AB-0FA9-7161FE3EC7C5}"/>
              </a:ext>
            </a:extLst>
          </p:cNvPr>
          <p:cNvSpPr/>
          <p:nvPr/>
        </p:nvSpPr>
        <p:spPr>
          <a:xfrm>
            <a:off x="143632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20" name="Freeform 419">
            <a:extLst>
              <a:ext uri="{FF2B5EF4-FFF2-40B4-BE49-F238E27FC236}">
                <a16:creationId xmlns:a16="http://schemas.microsoft.com/office/drawing/2014/main" id="{79464666-6476-DD32-46BD-85F9B31FB966}"/>
              </a:ext>
            </a:extLst>
          </p:cNvPr>
          <p:cNvSpPr/>
          <p:nvPr/>
        </p:nvSpPr>
        <p:spPr>
          <a:xfrm>
            <a:off x="143867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21" name="Freeform 420">
            <a:extLst>
              <a:ext uri="{FF2B5EF4-FFF2-40B4-BE49-F238E27FC236}">
                <a16:creationId xmlns:a16="http://schemas.microsoft.com/office/drawing/2014/main" id="{E3DB837B-EC4F-D251-FBF1-02D87D1E0A47}"/>
              </a:ext>
            </a:extLst>
          </p:cNvPr>
          <p:cNvSpPr/>
          <p:nvPr/>
        </p:nvSpPr>
        <p:spPr>
          <a:xfrm>
            <a:off x="143867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22" name="Freeform 421">
            <a:extLst>
              <a:ext uri="{FF2B5EF4-FFF2-40B4-BE49-F238E27FC236}">
                <a16:creationId xmlns:a16="http://schemas.microsoft.com/office/drawing/2014/main" id="{CEAF00EB-36B6-B859-B9FD-C6EFFB2A9D6E}"/>
              </a:ext>
            </a:extLst>
          </p:cNvPr>
          <p:cNvSpPr/>
          <p:nvPr/>
        </p:nvSpPr>
        <p:spPr>
          <a:xfrm>
            <a:off x="144093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23" name="Freeform 422">
            <a:extLst>
              <a:ext uri="{FF2B5EF4-FFF2-40B4-BE49-F238E27FC236}">
                <a16:creationId xmlns:a16="http://schemas.microsoft.com/office/drawing/2014/main" id="{645AD22A-09F7-F770-4FE0-C911AC24B15F}"/>
              </a:ext>
            </a:extLst>
          </p:cNvPr>
          <p:cNvSpPr/>
          <p:nvPr/>
        </p:nvSpPr>
        <p:spPr>
          <a:xfrm>
            <a:off x="144093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24" name="Freeform 423">
            <a:extLst>
              <a:ext uri="{FF2B5EF4-FFF2-40B4-BE49-F238E27FC236}">
                <a16:creationId xmlns:a16="http://schemas.microsoft.com/office/drawing/2014/main" id="{8AF624FB-9D69-F7BE-E369-F43AD2D84E1A}"/>
              </a:ext>
            </a:extLst>
          </p:cNvPr>
          <p:cNvSpPr/>
          <p:nvPr/>
        </p:nvSpPr>
        <p:spPr>
          <a:xfrm>
            <a:off x="144320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25" name="Freeform 424">
            <a:extLst>
              <a:ext uri="{FF2B5EF4-FFF2-40B4-BE49-F238E27FC236}">
                <a16:creationId xmlns:a16="http://schemas.microsoft.com/office/drawing/2014/main" id="{F868A20E-D47A-3806-4DD5-5E58F1B121D5}"/>
              </a:ext>
            </a:extLst>
          </p:cNvPr>
          <p:cNvSpPr/>
          <p:nvPr/>
        </p:nvSpPr>
        <p:spPr>
          <a:xfrm>
            <a:off x="144320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26" name="Freeform 425">
            <a:extLst>
              <a:ext uri="{FF2B5EF4-FFF2-40B4-BE49-F238E27FC236}">
                <a16:creationId xmlns:a16="http://schemas.microsoft.com/office/drawing/2014/main" id="{F4C3F6A4-3FED-0148-CAA0-3564962F8DB6}"/>
              </a:ext>
            </a:extLst>
          </p:cNvPr>
          <p:cNvSpPr/>
          <p:nvPr/>
        </p:nvSpPr>
        <p:spPr>
          <a:xfrm>
            <a:off x="1445466"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27" name="Freeform 426">
            <a:extLst>
              <a:ext uri="{FF2B5EF4-FFF2-40B4-BE49-F238E27FC236}">
                <a16:creationId xmlns:a16="http://schemas.microsoft.com/office/drawing/2014/main" id="{7A2B2E50-3E30-2794-6FB9-65AA3CC966E6}"/>
              </a:ext>
            </a:extLst>
          </p:cNvPr>
          <p:cNvSpPr/>
          <p:nvPr/>
        </p:nvSpPr>
        <p:spPr>
          <a:xfrm>
            <a:off x="1445466"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28" name="Freeform 427">
            <a:extLst>
              <a:ext uri="{FF2B5EF4-FFF2-40B4-BE49-F238E27FC236}">
                <a16:creationId xmlns:a16="http://schemas.microsoft.com/office/drawing/2014/main" id="{12F9C0C4-1260-04EA-90B3-79D2CB8EDB29}"/>
              </a:ext>
            </a:extLst>
          </p:cNvPr>
          <p:cNvSpPr/>
          <p:nvPr/>
        </p:nvSpPr>
        <p:spPr>
          <a:xfrm>
            <a:off x="144773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29" name="Freeform 428">
            <a:extLst>
              <a:ext uri="{FF2B5EF4-FFF2-40B4-BE49-F238E27FC236}">
                <a16:creationId xmlns:a16="http://schemas.microsoft.com/office/drawing/2014/main" id="{838F115B-CFC8-4DB9-97CD-DD3FC2ACC3C4}"/>
              </a:ext>
            </a:extLst>
          </p:cNvPr>
          <p:cNvSpPr/>
          <p:nvPr/>
        </p:nvSpPr>
        <p:spPr>
          <a:xfrm>
            <a:off x="144773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30" name="Freeform 429">
            <a:extLst>
              <a:ext uri="{FF2B5EF4-FFF2-40B4-BE49-F238E27FC236}">
                <a16:creationId xmlns:a16="http://schemas.microsoft.com/office/drawing/2014/main" id="{1AC9F03E-D124-C7BC-1333-5CE5735E7B16}"/>
              </a:ext>
            </a:extLst>
          </p:cNvPr>
          <p:cNvSpPr/>
          <p:nvPr/>
        </p:nvSpPr>
        <p:spPr>
          <a:xfrm>
            <a:off x="145007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31" name="Freeform 430">
            <a:extLst>
              <a:ext uri="{FF2B5EF4-FFF2-40B4-BE49-F238E27FC236}">
                <a16:creationId xmlns:a16="http://schemas.microsoft.com/office/drawing/2014/main" id="{B3C4B9A4-CE7F-C0E2-81B1-E25E9D0E1393}"/>
              </a:ext>
            </a:extLst>
          </p:cNvPr>
          <p:cNvSpPr/>
          <p:nvPr/>
        </p:nvSpPr>
        <p:spPr>
          <a:xfrm>
            <a:off x="145007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32" name="Freeform 431">
            <a:extLst>
              <a:ext uri="{FF2B5EF4-FFF2-40B4-BE49-F238E27FC236}">
                <a16:creationId xmlns:a16="http://schemas.microsoft.com/office/drawing/2014/main" id="{8CDB7424-CE3C-3B62-FEF1-A82245239411}"/>
              </a:ext>
            </a:extLst>
          </p:cNvPr>
          <p:cNvSpPr/>
          <p:nvPr/>
        </p:nvSpPr>
        <p:spPr>
          <a:xfrm>
            <a:off x="145233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33" name="Freeform 432">
            <a:extLst>
              <a:ext uri="{FF2B5EF4-FFF2-40B4-BE49-F238E27FC236}">
                <a16:creationId xmlns:a16="http://schemas.microsoft.com/office/drawing/2014/main" id="{ED116D19-EB55-5D2E-DCE8-E8AEA35DCAAE}"/>
              </a:ext>
            </a:extLst>
          </p:cNvPr>
          <p:cNvSpPr/>
          <p:nvPr/>
        </p:nvSpPr>
        <p:spPr>
          <a:xfrm>
            <a:off x="145233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34" name="Freeform 433">
            <a:extLst>
              <a:ext uri="{FF2B5EF4-FFF2-40B4-BE49-F238E27FC236}">
                <a16:creationId xmlns:a16="http://schemas.microsoft.com/office/drawing/2014/main" id="{604DDAAF-9FD6-D8EB-A734-E6BA011BF6A9}"/>
              </a:ext>
            </a:extLst>
          </p:cNvPr>
          <p:cNvSpPr/>
          <p:nvPr/>
        </p:nvSpPr>
        <p:spPr>
          <a:xfrm>
            <a:off x="145460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35" name="Freeform 434">
            <a:extLst>
              <a:ext uri="{FF2B5EF4-FFF2-40B4-BE49-F238E27FC236}">
                <a16:creationId xmlns:a16="http://schemas.microsoft.com/office/drawing/2014/main" id="{17C1F62F-FC5E-9B1C-477C-939F0A13EA77}"/>
              </a:ext>
            </a:extLst>
          </p:cNvPr>
          <p:cNvSpPr/>
          <p:nvPr/>
        </p:nvSpPr>
        <p:spPr>
          <a:xfrm>
            <a:off x="145460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36" name="Freeform 435">
            <a:extLst>
              <a:ext uri="{FF2B5EF4-FFF2-40B4-BE49-F238E27FC236}">
                <a16:creationId xmlns:a16="http://schemas.microsoft.com/office/drawing/2014/main" id="{0D68044C-3198-C844-76BC-C2B34365456B}"/>
              </a:ext>
            </a:extLst>
          </p:cNvPr>
          <p:cNvSpPr/>
          <p:nvPr/>
        </p:nvSpPr>
        <p:spPr>
          <a:xfrm>
            <a:off x="145686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37" name="Freeform 436">
            <a:extLst>
              <a:ext uri="{FF2B5EF4-FFF2-40B4-BE49-F238E27FC236}">
                <a16:creationId xmlns:a16="http://schemas.microsoft.com/office/drawing/2014/main" id="{A7DDF6C2-B57C-B5D5-C41D-C233C9AD7649}"/>
              </a:ext>
            </a:extLst>
          </p:cNvPr>
          <p:cNvSpPr/>
          <p:nvPr/>
        </p:nvSpPr>
        <p:spPr>
          <a:xfrm>
            <a:off x="145686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38" name="Freeform 437">
            <a:extLst>
              <a:ext uri="{FF2B5EF4-FFF2-40B4-BE49-F238E27FC236}">
                <a16:creationId xmlns:a16="http://schemas.microsoft.com/office/drawing/2014/main" id="{243FE0D3-BA3B-1352-C92E-0E00AAC97361}"/>
              </a:ext>
            </a:extLst>
          </p:cNvPr>
          <p:cNvSpPr/>
          <p:nvPr/>
        </p:nvSpPr>
        <p:spPr>
          <a:xfrm>
            <a:off x="145921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39" name="Freeform 438">
            <a:extLst>
              <a:ext uri="{FF2B5EF4-FFF2-40B4-BE49-F238E27FC236}">
                <a16:creationId xmlns:a16="http://schemas.microsoft.com/office/drawing/2014/main" id="{725EACB6-D242-B1A1-9CE9-E1AEAD17C2B6}"/>
              </a:ext>
            </a:extLst>
          </p:cNvPr>
          <p:cNvSpPr/>
          <p:nvPr/>
        </p:nvSpPr>
        <p:spPr>
          <a:xfrm>
            <a:off x="145921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40" name="Freeform 439">
            <a:extLst>
              <a:ext uri="{FF2B5EF4-FFF2-40B4-BE49-F238E27FC236}">
                <a16:creationId xmlns:a16="http://schemas.microsoft.com/office/drawing/2014/main" id="{BC779254-7933-A42E-1292-D390D0D3DF6C}"/>
              </a:ext>
            </a:extLst>
          </p:cNvPr>
          <p:cNvSpPr/>
          <p:nvPr/>
        </p:nvSpPr>
        <p:spPr>
          <a:xfrm>
            <a:off x="146147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41" name="Freeform 440">
            <a:extLst>
              <a:ext uri="{FF2B5EF4-FFF2-40B4-BE49-F238E27FC236}">
                <a16:creationId xmlns:a16="http://schemas.microsoft.com/office/drawing/2014/main" id="{9B35FEC1-4769-9859-CAEB-331B5CEF5B47}"/>
              </a:ext>
            </a:extLst>
          </p:cNvPr>
          <p:cNvSpPr/>
          <p:nvPr/>
        </p:nvSpPr>
        <p:spPr>
          <a:xfrm>
            <a:off x="146147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42" name="Freeform 441">
            <a:extLst>
              <a:ext uri="{FF2B5EF4-FFF2-40B4-BE49-F238E27FC236}">
                <a16:creationId xmlns:a16="http://schemas.microsoft.com/office/drawing/2014/main" id="{82CFF915-D941-7EE3-5A8D-42C6FEBE952F}"/>
              </a:ext>
            </a:extLst>
          </p:cNvPr>
          <p:cNvSpPr/>
          <p:nvPr/>
        </p:nvSpPr>
        <p:spPr>
          <a:xfrm>
            <a:off x="146373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43" name="Freeform 442">
            <a:extLst>
              <a:ext uri="{FF2B5EF4-FFF2-40B4-BE49-F238E27FC236}">
                <a16:creationId xmlns:a16="http://schemas.microsoft.com/office/drawing/2014/main" id="{ECDC3948-724F-1CCE-B129-6D431EAF9474}"/>
              </a:ext>
            </a:extLst>
          </p:cNvPr>
          <p:cNvSpPr/>
          <p:nvPr/>
        </p:nvSpPr>
        <p:spPr>
          <a:xfrm>
            <a:off x="146373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44" name="Freeform 443">
            <a:extLst>
              <a:ext uri="{FF2B5EF4-FFF2-40B4-BE49-F238E27FC236}">
                <a16:creationId xmlns:a16="http://schemas.microsoft.com/office/drawing/2014/main" id="{1A170A3C-3A00-CEAF-6827-436FEA33962A}"/>
              </a:ext>
            </a:extLst>
          </p:cNvPr>
          <p:cNvSpPr/>
          <p:nvPr/>
        </p:nvSpPr>
        <p:spPr>
          <a:xfrm>
            <a:off x="146600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45" name="Freeform 444">
            <a:extLst>
              <a:ext uri="{FF2B5EF4-FFF2-40B4-BE49-F238E27FC236}">
                <a16:creationId xmlns:a16="http://schemas.microsoft.com/office/drawing/2014/main" id="{08A9B941-687A-3904-5D4C-5276DA123D4C}"/>
              </a:ext>
            </a:extLst>
          </p:cNvPr>
          <p:cNvSpPr/>
          <p:nvPr/>
        </p:nvSpPr>
        <p:spPr>
          <a:xfrm>
            <a:off x="146600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46" name="Freeform 445">
            <a:extLst>
              <a:ext uri="{FF2B5EF4-FFF2-40B4-BE49-F238E27FC236}">
                <a16:creationId xmlns:a16="http://schemas.microsoft.com/office/drawing/2014/main" id="{BB28EBC4-4CE5-F433-AF01-858FED2249B6}"/>
              </a:ext>
            </a:extLst>
          </p:cNvPr>
          <p:cNvSpPr/>
          <p:nvPr/>
        </p:nvSpPr>
        <p:spPr>
          <a:xfrm>
            <a:off x="146826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47" name="Freeform 446">
            <a:extLst>
              <a:ext uri="{FF2B5EF4-FFF2-40B4-BE49-F238E27FC236}">
                <a16:creationId xmlns:a16="http://schemas.microsoft.com/office/drawing/2014/main" id="{D079A321-F907-C07D-DD06-11D1EED6AE2E}"/>
              </a:ext>
            </a:extLst>
          </p:cNvPr>
          <p:cNvSpPr/>
          <p:nvPr/>
        </p:nvSpPr>
        <p:spPr>
          <a:xfrm>
            <a:off x="146826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48" name="Freeform 447">
            <a:extLst>
              <a:ext uri="{FF2B5EF4-FFF2-40B4-BE49-F238E27FC236}">
                <a16:creationId xmlns:a16="http://schemas.microsoft.com/office/drawing/2014/main" id="{1A4CD1A5-A0A0-5A67-C0EE-4D83C8E0B689}"/>
              </a:ext>
            </a:extLst>
          </p:cNvPr>
          <p:cNvSpPr/>
          <p:nvPr/>
        </p:nvSpPr>
        <p:spPr>
          <a:xfrm>
            <a:off x="147061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49" name="Freeform 448">
            <a:extLst>
              <a:ext uri="{FF2B5EF4-FFF2-40B4-BE49-F238E27FC236}">
                <a16:creationId xmlns:a16="http://schemas.microsoft.com/office/drawing/2014/main" id="{B56A9152-6C13-E6E8-04D3-009E1A126D68}"/>
              </a:ext>
            </a:extLst>
          </p:cNvPr>
          <p:cNvSpPr/>
          <p:nvPr/>
        </p:nvSpPr>
        <p:spPr>
          <a:xfrm>
            <a:off x="147061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50" name="Freeform 449">
            <a:extLst>
              <a:ext uri="{FF2B5EF4-FFF2-40B4-BE49-F238E27FC236}">
                <a16:creationId xmlns:a16="http://schemas.microsoft.com/office/drawing/2014/main" id="{0D74CA9E-70E7-FD0E-5151-6E1E87A2FEAA}"/>
              </a:ext>
            </a:extLst>
          </p:cNvPr>
          <p:cNvSpPr/>
          <p:nvPr/>
        </p:nvSpPr>
        <p:spPr>
          <a:xfrm>
            <a:off x="1472876"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51" name="Freeform 450">
            <a:extLst>
              <a:ext uri="{FF2B5EF4-FFF2-40B4-BE49-F238E27FC236}">
                <a16:creationId xmlns:a16="http://schemas.microsoft.com/office/drawing/2014/main" id="{C090553F-8C0D-9ACF-A56E-15E164397590}"/>
              </a:ext>
            </a:extLst>
          </p:cNvPr>
          <p:cNvSpPr/>
          <p:nvPr/>
        </p:nvSpPr>
        <p:spPr>
          <a:xfrm>
            <a:off x="1472876"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52" name="Freeform 451">
            <a:extLst>
              <a:ext uri="{FF2B5EF4-FFF2-40B4-BE49-F238E27FC236}">
                <a16:creationId xmlns:a16="http://schemas.microsoft.com/office/drawing/2014/main" id="{82D63277-599D-1AFF-45D6-5DBAEF1475B9}"/>
              </a:ext>
            </a:extLst>
          </p:cNvPr>
          <p:cNvSpPr/>
          <p:nvPr/>
        </p:nvSpPr>
        <p:spPr>
          <a:xfrm>
            <a:off x="147514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53" name="Freeform 452">
            <a:extLst>
              <a:ext uri="{FF2B5EF4-FFF2-40B4-BE49-F238E27FC236}">
                <a16:creationId xmlns:a16="http://schemas.microsoft.com/office/drawing/2014/main" id="{48226AE5-0E63-E46A-2C45-170848F350E9}"/>
              </a:ext>
            </a:extLst>
          </p:cNvPr>
          <p:cNvSpPr/>
          <p:nvPr/>
        </p:nvSpPr>
        <p:spPr>
          <a:xfrm>
            <a:off x="147514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54" name="Freeform 453">
            <a:extLst>
              <a:ext uri="{FF2B5EF4-FFF2-40B4-BE49-F238E27FC236}">
                <a16:creationId xmlns:a16="http://schemas.microsoft.com/office/drawing/2014/main" id="{62906B6E-1304-BE3C-1D88-1FDB3C9F05E8}"/>
              </a:ext>
            </a:extLst>
          </p:cNvPr>
          <p:cNvSpPr/>
          <p:nvPr/>
        </p:nvSpPr>
        <p:spPr>
          <a:xfrm>
            <a:off x="147740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55" name="Freeform 454">
            <a:extLst>
              <a:ext uri="{FF2B5EF4-FFF2-40B4-BE49-F238E27FC236}">
                <a16:creationId xmlns:a16="http://schemas.microsoft.com/office/drawing/2014/main" id="{F6B45E81-4AA2-427C-2FD3-B7827511B6C5}"/>
              </a:ext>
            </a:extLst>
          </p:cNvPr>
          <p:cNvSpPr/>
          <p:nvPr/>
        </p:nvSpPr>
        <p:spPr>
          <a:xfrm>
            <a:off x="147740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56" name="Freeform 455">
            <a:extLst>
              <a:ext uri="{FF2B5EF4-FFF2-40B4-BE49-F238E27FC236}">
                <a16:creationId xmlns:a16="http://schemas.microsoft.com/office/drawing/2014/main" id="{76DB3422-9E42-02A2-7178-830ADD8CDCE4}"/>
              </a:ext>
            </a:extLst>
          </p:cNvPr>
          <p:cNvSpPr/>
          <p:nvPr/>
        </p:nvSpPr>
        <p:spPr>
          <a:xfrm>
            <a:off x="147974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57" name="Freeform 456">
            <a:extLst>
              <a:ext uri="{FF2B5EF4-FFF2-40B4-BE49-F238E27FC236}">
                <a16:creationId xmlns:a16="http://schemas.microsoft.com/office/drawing/2014/main" id="{46C92191-BBC5-0BF8-CC05-823DF5810F2C}"/>
              </a:ext>
            </a:extLst>
          </p:cNvPr>
          <p:cNvSpPr/>
          <p:nvPr/>
        </p:nvSpPr>
        <p:spPr>
          <a:xfrm>
            <a:off x="147974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58" name="Freeform 457">
            <a:extLst>
              <a:ext uri="{FF2B5EF4-FFF2-40B4-BE49-F238E27FC236}">
                <a16:creationId xmlns:a16="http://schemas.microsoft.com/office/drawing/2014/main" id="{735E24FF-55CE-2EFF-DBC5-FCC74C1C3F41}"/>
              </a:ext>
            </a:extLst>
          </p:cNvPr>
          <p:cNvSpPr/>
          <p:nvPr/>
        </p:nvSpPr>
        <p:spPr>
          <a:xfrm>
            <a:off x="148201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59" name="Freeform 458">
            <a:extLst>
              <a:ext uri="{FF2B5EF4-FFF2-40B4-BE49-F238E27FC236}">
                <a16:creationId xmlns:a16="http://schemas.microsoft.com/office/drawing/2014/main" id="{CE1A44C9-3A2F-AC1D-C72B-DDC0136FC58D}"/>
              </a:ext>
            </a:extLst>
          </p:cNvPr>
          <p:cNvSpPr/>
          <p:nvPr/>
        </p:nvSpPr>
        <p:spPr>
          <a:xfrm>
            <a:off x="148201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60" name="Freeform 459">
            <a:extLst>
              <a:ext uri="{FF2B5EF4-FFF2-40B4-BE49-F238E27FC236}">
                <a16:creationId xmlns:a16="http://schemas.microsoft.com/office/drawing/2014/main" id="{773C4713-E3A8-A206-64AB-E2D748477430}"/>
              </a:ext>
            </a:extLst>
          </p:cNvPr>
          <p:cNvSpPr/>
          <p:nvPr/>
        </p:nvSpPr>
        <p:spPr>
          <a:xfrm>
            <a:off x="148427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61" name="Freeform 460">
            <a:extLst>
              <a:ext uri="{FF2B5EF4-FFF2-40B4-BE49-F238E27FC236}">
                <a16:creationId xmlns:a16="http://schemas.microsoft.com/office/drawing/2014/main" id="{6E0F9501-0882-44C6-5B85-DCD537963534}"/>
              </a:ext>
            </a:extLst>
          </p:cNvPr>
          <p:cNvSpPr/>
          <p:nvPr/>
        </p:nvSpPr>
        <p:spPr>
          <a:xfrm>
            <a:off x="148427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62" name="Freeform 461">
            <a:extLst>
              <a:ext uri="{FF2B5EF4-FFF2-40B4-BE49-F238E27FC236}">
                <a16:creationId xmlns:a16="http://schemas.microsoft.com/office/drawing/2014/main" id="{E6326D3E-9666-69A1-AE04-3B40541BBD22}"/>
              </a:ext>
            </a:extLst>
          </p:cNvPr>
          <p:cNvSpPr/>
          <p:nvPr/>
        </p:nvSpPr>
        <p:spPr>
          <a:xfrm>
            <a:off x="148654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63" name="Freeform 462">
            <a:extLst>
              <a:ext uri="{FF2B5EF4-FFF2-40B4-BE49-F238E27FC236}">
                <a16:creationId xmlns:a16="http://schemas.microsoft.com/office/drawing/2014/main" id="{AF93FCED-349B-DE9E-E80B-DD3FFE23963E}"/>
              </a:ext>
            </a:extLst>
          </p:cNvPr>
          <p:cNvSpPr/>
          <p:nvPr/>
        </p:nvSpPr>
        <p:spPr>
          <a:xfrm>
            <a:off x="148654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64" name="Freeform 463">
            <a:extLst>
              <a:ext uri="{FF2B5EF4-FFF2-40B4-BE49-F238E27FC236}">
                <a16:creationId xmlns:a16="http://schemas.microsoft.com/office/drawing/2014/main" id="{ACBDEC80-3102-E51C-3FCF-27D60B3BE3E4}"/>
              </a:ext>
            </a:extLst>
          </p:cNvPr>
          <p:cNvSpPr/>
          <p:nvPr/>
        </p:nvSpPr>
        <p:spPr>
          <a:xfrm>
            <a:off x="148880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65" name="Freeform 464">
            <a:extLst>
              <a:ext uri="{FF2B5EF4-FFF2-40B4-BE49-F238E27FC236}">
                <a16:creationId xmlns:a16="http://schemas.microsoft.com/office/drawing/2014/main" id="{51ABBA39-5EB4-B0F5-142E-5C641A68AA9A}"/>
              </a:ext>
            </a:extLst>
          </p:cNvPr>
          <p:cNvSpPr/>
          <p:nvPr/>
        </p:nvSpPr>
        <p:spPr>
          <a:xfrm>
            <a:off x="148880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66" name="Freeform 465">
            <a:extLst>
              <a:ext uri="{FF2B5EF4-FFF2-40B4-BE49-F238E27FC236}">
                <a16:creationId xmlns:a16="http://schemas.microsoft.com/office/drawing/2014/main" id="{FE4B45EB-BB03-761C-C76E-30FEF24920CE}"/>
              </a:ext>
            </a:extLst>
          </p:cNvPr>
          <p:cNvSpPr/>
          <p:nvPr/>
        </p:nvSpPr>
        <p:spPr>
          <a:xfrm>
            <a:off x="149115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67" name="Freeform 466">
            <a:extLst>
              <a:ext uri="{FF2B5EF4-FFF2-40B4-BE49-F238E27FC236}">
                <a16:creationId xmlns:a16="http://schemas.microsoft.com/office/drawing/2014/main" id="{67840D3D-A635-46ED-501B-B90F0E158EBD}"/>
              </a:ext>
            </a:extLst>
          </p:cNvPr>
          <p:cNvSpPr/>
          <p:nvPr/>
        </p:nvSpPr>
        <p:spPr>
          <a:xfrm>
            <a:off x="149115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68" name="Freeform 467">
            <a:extLst>
              <a:ext uri="{FF2B5EF4-FFF2-40B4-BE49-F238E27FC236}">
                <a16:creationId xmlns:a16="http://schemas.microsoft.com/office/drawing/2014/main" id="{0D697786-1A41-9B25-9D38-045756B23DBA}"/>
              </a:ext>
            </a:extLst>
          </p:cNvPr>
          <p:cNvSpPr/>
          <p:nvPr/>
        </p:nvSpPr>
        <p:spPr>
          <a:xfrm>
            <a:off x="149341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69" name="Freeform 468">
            <a:extLst>
              <a:ext uri="{FF2B5EF4-FFF2-40B4-BE49-F238E27FC236}">
                <a16:creationId xmlns:a16="http://schemas.microsoft.com/office/drawing/2014/main" id="{5C6DF7BF-EE25-227D-3789-8D9870EFADE8}"/>
              </a:ext>
            </a:extLst>
          </p:cNvPr>
          <p:cNvSpPr/>
          <p:nvPr/>
        </p:nvSpPr>
        <p:spPr>
          <a:xfrm>
            <a:off x="1493414"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70" name="Freeform 469">
            <a:extLst>
              <a:ext uri="{FF2B5EF4-FFF2-40B4-BE49-F238E27FC236}">
                <a16:creationId xmlns:a16="http://schemas.microsoft.com/office/drawing/2014/main" id="{D2A132FA-F985-A2AB-FFE3-32A4A011493F}"/>
              </a:ext>
            </a:extLst>
          </p:cNvPr>
          <p:cNvSpPr/>
          <p:nvPr/>
        </p:nvSpPr>
        <p:spPr>
          <a:xfrm>
            <a:off x="149567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71" name="Freeform 470">
            <a:extLst>
              <a:ext uri="{FF2B5EF4-FFF2-40B4-BE49-F238E27FC236}">
                <a16:creationId xmlns:a16="http://schemas.microsoft.com/office/drawing/2014/main" id="{04AE3389-2B88-FA43-5F77-F83ABC4EE89C}"/>
              </a:ext>
            </a:extLst>
          </p:cNvPr>
          <p:cNvSpPr/>
          <p:nvPr/>
        </p:nvSpPr>
        <p:spPr>
          <a:xfrm>
            <a:off x="149567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72" name="Freeform 471">
            <a:extLst>
              <a:ext uri="{FF2B5EF4-FFF2-40B4-BE49-F238E27FC236}">
                <a16:creationId xmlns:a16="http://schemas.microsoft.com/office/drawing/2014/main" id="{15FE91A6-DBB9-5C99-9C9E-59F18CE889B3}"/>
              </a:ext>
            </a:extLst>
          </p:cNvPr>
          <p:cNvSpPr/>
          <p:nvPr/>
        </p:nvSpPr>
        <p:spPr>
          <a:xfrm>
            <a:off x="149794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73" name="Freeform 472">
            <a:extLst>
              <a:ext uri="{FF2B5EF4-FFF2-40B4-BE49-F238E27FC236}">
                <a16:creationId xmlns:a16="http://schemas.microsoft.com/office/drawing/2014/main" id="{3A5A7242-0BCF-3A91-8E4B-D750FECBDC75}"/>
              </a:ext>
            </a:extLst>
          </p:cNvPr>
          <p:cNvSpPr/>
          <p:nvPr/>
        </p:nvSpPr>
        <p:spPr>
          <a:xfrm>
            <a:off x="149794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74" name="Freeform 473">
            <a:extLst>
              <a:ext uri="{FF2B5EF4-FFF2-40B4-BE49-F238E27FC236}">
                <a16:creationId xmlns:a16="http://schemas.microsoft.com/office/drawing/2014/main" id="{34BE9C72-2FDF-28F7-563C-5425C4394431}"/>
              </a:ext>
            </a:extLst>
          </p:cNvPr>
          <p:cNvSpPr/>
          <p:nvPr/>
        </p:nvSpPr>
        <p:spPr>
          <a:xfrm>
            <a:off x="150028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75" name="Freeform 474">
            <a:extLst>
              <a:ext uri="{FF2B5EF4-FFF2-40B4-BE49-F238E27FC236}">
                <a16:creationId xmlns:a16="http://schemas.microsoft.com/office/drawing/2014/main" id="{994C1C7B-05E1-F12F-10BA-1437E384C971}"/>
              </a:ext>
            </a:extLst>
          </p:cNvPr>
          <p:cNvSpPr/>
          <p:nvPr/>
        </p:nvSpPr>
        <p:spPr>
          <a:xfrm>
            <a:off x="150028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76" name="Freeform 475">
            <a:extLst>
              <a:ext uri="{FF2B5EF4-FFF2-40B4-BE49-F238E27FC236}">
                <a16:creationId xmlns:a16="http://schemas.microsoft.com/office/drawing/2014/main" id="{FEB071FB-49C7-AE13-E114-3C2FBDFECB8D}"/>
              </a:ext>
            </a:extLst>
          </p:cNvPr>
          <p:cNvSpPr/>
          <p:nvPr/>
        </p:nvSpPr>
        <p:spPr>
          <a:xfrm>
            <a:off x="150255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77" name="Freeform 476">
            <a:extLst>
              <a:ext uri="{FF2B5EF4-FFF2-40B4-BE49-F238E27FC236}">
                <a16:creationId xmlns:a16="http://schemas.microsoft.com/office/drawing/2014/main" id="{D29C08FC-2F68-A918-3A38-775D29AF323C}"/>
              </a:ext>
            </a:extLst>
          </p:cNvPr>
          <p:cNvSpPr/>
          <p:nvPr/>
        </p:nvSpPr>
        <p:spPr>
          <a:xfrm>
            <a:off x="1502551"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78" name="Freeform 477">
            <a:extLst>
              <a:ext uri="{FF2B5EF4-FFF2-40B4-BE49-F238E27FC236}">
                <a16:creationId xmlns:a16="http://schemas.microsoft.com/office/drawing/2014/main" id="{28A44B41-2E1F-E0D2-6E31-3A98AEAC5272}"/>
              </a:ext>
            </a:extLst>
          </p:cNvPr>
          <p:cNvSpPr/>
          <p:nvPr/>
        </p:nvSpPr>
        <p:spPr>
          <a:xfrm>
            <a:off x="150481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79" name="Freeform 478">
            <a:extLst>
              <a:ext uri="{FF2B5EF4-FFF2-40B4-BE49-F238E27FC236}">
                <a16:creationId xmlns:a16="http://schemas.microsoft.com/office/drawing/2014/main" id="{B42FF6E9-26A4-8CE9-AF33-E2CD423F3184}"/>
              </a:ext>
            </a:extLst>
          </p:cNvPr>
          <p:cNvSpPr/>
          <p:nvPr/>
        </p:nvSpPr>
        <p:spPr>
          <a:xfrm>
            <a:off x="150481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80" name="Freeform 479">
            <a:extLst>
              <a:ext uri="{FF2B5EF4-FFF2-40B4-BE49-F238E27FC236}">
                <a16:creationId xmlns:a16="http://schemas.microsoft.com/office/drawing/2014/main" id="{A4D7392A-4561-F132-7BE8-79E3EA4EB10B}"/>
              </a:ext>
            </a:extLst>
          </p:cNvPr>
          <p:cNvSpPr/>
          <p:nvPr/>
        </p:nvSpPr>
        <p:spPr>
          <a:xfrm>
            <a:off x="150707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81" name="Freeform 480">
            <a:extLst>
              <a:ext uri="{FF2B5EF4-FFF2-40B4-BE49-F238E27FC236}">
                <a16:creationId xmlns:a16="http://schemas.microsoft.com/office/drawing/2014/main" id="{B4A5C259-DE29-D916-A059-43FE3C96C842}"/>
              </a:ext>
            </a:extLst>
          </p:cNvPr>
          <p:cNvSpPr/>
          <p:nvPr/>
        </p:nvSpPr>
        <p:spPr>
          <a:xfrm>
            <a:off x="150707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82" name="Freeform 481">
            <a:extLst>
              <a:ext uri="{FF2B5EF4-FFF2-40B4-BE49-F238E27FC236}">
                <a16:creationId xmlns:a16="http://schemas.microsoft.com/office/drawing/2014/main" id="{83D43EB4-0BD5-2B3F-D451-C2115DFA63D6}"/>
              </a:ext>
            </a:extLst>
          </p:cNvPr>
          <p:cNvSpPr/>
          <p:nvPr/>
        </p:nvSpPr>
        <p:spPr>
          <a:xfrm>
            <a:off x="150934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83" name="Freeform 482">
            <a:extLst>
              <a:ext uri="{FF2B5EF4-FFF2-40B4-BE49-F238E27FC236}">
                <a16:creationId xmlns:a16="http://schemas.microsoft.com/office/drawing/2014/main" id="{2C12E75F-C04D-4C37-0857-13FDAC048DAA}"/>
              </a:ext>
            </a:extLst>
          </p:cNvPr>
          <p:cNvSpPr/>
          <p:nvPr/>
        </p:nvSpPr>
        <p:spPr>
          <a:xfrm>
            <a:off x="150934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84" name="Freeform 483">
            <a:extLst>
              <a:ext uri="{FF2B5EF4-FFF2-40B4-BE49-F238E27FC236}">
                <a16:creationId xmlns:a16="http://schemas.microsoft.com/office/drawing/2014/main" id="{8E5AC7A5-0932-CB46-8E24-927E7436780F}"/>
              </a:ext>
            </a:extLst>
          </p:cNvPr>
          <p:cNvSpPr/>
          <p:nvPr/>
        </p:nvSpPr>
        <p:spPr>
          <a:xfrm>
            <a:off x="151168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85" name="Freeform 484">
            <a:extLst>
              <a:ext uri="{FF2B5EF4-FFF2-40B4-BE49-F238E27FC236}">
                <a16:creationId xmlns:a16="http://schemas.microsoft.com/office/drawing/2014/main" id="{42B92BC2-BC89-57D6-F47F-9C10302769A4}"/>
              </a:ext>
            </a:extLst>
          </p:cNvPr>
          <p:cNvSpPr/>
          <p:nvPr/>
        </p:nvSpPr>
        <p:spPr>
          <a:xfrm>
            <a:off x="1511688"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86" name="Freeform 485">
            <a:extLst>
              <a:ext uri="{FF2B5EF4-FFF2-40B4-BE49-F238E27FC236}">
                <a16:creationId xmlns:a16="http://schemas.microsoft.com/office/drawing/2014/main" id="{91A6591C-6D5D-C1E8-55E1-CB0A4593543F}"/>
              </a:ext>
            </a:extLst>
          </p:cNvPr>
          <p:cNvSpPr/>
          <p:nvPr/>
        </p:nvSpPr>
        <p:spPr>
          <a:xfrm>
            <a:off x="151395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87" name="Freeform 486">
            <a:extLst>
              <a:ext uri="{FF2B5EF4-FFF2-40B4-BE49-F238E27FC236}">
                <a16:creationId xmlns:a16="http://schemas.microsoft.com/office/drawing/2014/main" id="{A9DCEBDF-8E3D-FDC9-3C99-B98EC1DCBF5A}"/>
              </a:ext>
            </a:extLst>
          </p:cNvPr>
          <p:cNvSpPr/>
          <p:nvPr/>
        </p:nvSpPr>
        <p:spPr>
          <a:xfrm>
            <a:off x="151395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88" name="Freeform 487">
            <a:extLst>
              <a:ext uri="{FF2B5EF4-FFF2-40B4-BE49-F238E27FC236}">
                <a16:creationId xmlns:a16="http://schemas.microsoft.com/office/drawing/2014/main" id="{E24AB110-DB2A-2BCC-9C16-10BAAD43F5DF}"/>
              </a:ext>
            </a:extLst>
          </p:cNvPr>
          <p:cNvSpPr/>
          <p:nvPr/>
        </p:nvSpPr>
        <p:spPr>
          <a:xfrm>
            <a:off x="1516216"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89" name="Freeform 488">
            <a:extLst>
              <a:ext uri="{FF2B5EF4-FFF2-40B4-BE49-F238E27FC236}">
                <a16:creationId xmlns:a16="http://schemas.microsoft.com/office/drawing/2014/main" id="{83722FDF-FE64-3261-45F4-EF9DF42C2394}"/>
              </a:ext>
            </a:extLst>
          </p:cNvPr>
          <p:cNvSpPr/>
          <p:nvPr/>
        </p:nvSpPr>
        <p:spPr>
          <a:xfrm>
            <a:off x="1516216"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90" name="Freeform 489">
            <a:extLst>
              <a:ext uri="{FF2B5EF4-FFF2-40B4-BE49-F238E27FC236}">
                <a16:creationId xmlns:a16="http://schemas.microsoft.com/office/drawing/2014/main" id="{6B5EB8ED-2222-9813-1A4D-6446AD55AAB0}"/>
              </a:ext>
            </a:extLst>
          </p:cNvPr>
          <p:cNvSpPr/>
          <p:nvPr/>
        </p:nvSpPr>
        <p:spPr>
          <a:xfrm>
            <a:off x="151848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91" name="Freeform 490">
            <a:extLst>
              <a:ext uri="{FF2B5EF4-FFF2-40B4-BE49-F238E27FC236}">
                <a16:creationId xmlns:a16="http://schemas.microsoft.com/office/drawing/2014/main" id="{758D6DFC-8214-8490-82C1-4C1AFA70B0D5}"/>
              </a:ext>
            </a:extLst>
          </p:cNvPr>
          <p:cNvSpPr/>
          <p:nvPr/>
        </p:nvSpPr>
        <p:spPr>
          <a:xfrm>
            <a:off x="1518480"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92" name="Freeform 491">
            <a:extLst>
              <a:ext uri="{FF2B5EF4-FFF2-40B4-BE49-F238E27FC236}">
                <a16:creationId xmlns:a16="http://schemas.microsoft.com/office/drawing/2014/main" id="{4928ABBC-AFDE-C621-CE31-0A43B2BA9A1F}"/>
              </a:ext>
            </a:extLst>
          </p:cNvPr>
          <p:cNvSpPr/>
          <p:nvPr/>
        </p:nvSpPr>
        <p:spPr>
          <a:xfrm>
            <a:off x="152082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93" name="Freeform 492">
            <a:extLst>
              <a:ext uri="{FF2B5EF4-FFF2-40B4-BE49-F238E27FC236}">
                <a16:creationId xmlns:a16="http://schemas.microsoft.com/office/drawing/2014/main" id="{916FA1E8-7A7B-70E3-CEA5-B3D333F508A0}"/>
              </a:ext>
            </a:extLst>
          </p:cNvPr>
          <p:cNvSpPr/>
          <p:nvPr/>
        </p:nvSpPr>
        <p:spPr>
          <a:xfrm>
            <a:off x="1520825"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94" name="Freeform 493">
            <a:extLst>
              <a:ext uri="{FF2B5EF4-FFF2-40B4-BE49-F238E27FC236}">
                <a16:creationId xmlns:a16="http://schemas.microsoft.com/office/drawing/2014/main" id="{488961A5-2729-6BBA-1028-14C7A7E4667C}"/>
              </a:ext>
            </a:extLst>
          </p:cNvPr>
          <p:cNvSpPr/>
          <p:nvPr/>
        </p:nvSpPr>
        <p:spPr>
          <a:xfrm>
            <a:off x="152308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95" name="Freeform 494">
            <a:extLst>
              <a:ext uri="{FF2B5EF4-FFF2-40B4-BE49-F238E27FC236}">
                <a16:creationId xmlns:a16="http://schemas.microsoft.com/office/drawing/2014/main" id="{46DB217B-53AD-C185-D0D1-EDEDAD9A169E}"/>
              </a:ext>
            </a:extLst>
          </p:cNvPr>
          <p:cNvSpPr/>
          <p:nvPr/>
        </p:nvSpPr>
        <p:spPr>
          <a:xfrm>
            <a:off x="1523089"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96" name="Freeform 495">
            <a:extLst>
              <a:ext uri="{FF2B5EF4-FFF2-40B4-BE49-F238E27FC236}">
                <a16:creationId xmlns:a16="http://schemas.microsoft.com/office/drawing/2014/main" id="{3C2E5829-53CD-917D-6E43-4BE6DBC2BB2A}"/>
              </a:ext>
            </a:extLst>
          </p:cNvPr>
          <p:cNvSpPr/>
          <p:nvPr/>
        </p:nvSpPr>
        <p:spPr>
          <a:xfrm>
            <a:off x="152535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97" name="Freeform 496">
            <a:extLst>
              <a:ext uri="{FF2B5EF4-FFF2-40B4-BE49-F238E27FC236}">
                <a16:creationId xmlns:a16="http://schemas.microsoft.com/office/drawing/2014/main" id="{C95ED139-7D67-48EE-CD55-BC33D51F94FA}"/>
              </a:ext>
            </a:extLst>
          </p:cNvPr>
          <p:cNvSpPr/>
          <p:nvPr/>
        </p:nvSpPr>
        <p:spPr>
          <a:xfrm>
            <a:off x="1525353"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498" name="Freeform 497">
            <a:extLst>
              <a:ext uri="{FF2B5EF4-FFF2-40B4-BE49-F238E27FC236}">
                <a16:creationId xmlns:a16="http://schemas.microsoft.com/office/drawing/2014/main" id="{04C8F5DD-D2C9-AC38-6766-556D3E649F15}"/>
              </a:ext>
            </a:extLst>
          </p:cNvPr>
          <p:cNvSpPr/>
          <p:nvPr/>
        </p:nvSpPr>
        <p:spPr>
          <a:xfrm>
            <a:off x="152761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499" name="Freeform 498">
            <a:extLst>
              <a:ext uri="{FF2B5EF4-FFF2-40B4-BE49-F238E27FC236}">
                <a16:creationId xmlns:a16="http://schemas.microsoft.com/office/drawing/2014/main" id="{F74FE326-8E1A-304D-A60E-DD97A681A449}"/>
              </a:ext>
            </a:extLst>
          </p:cNvPr>
          <p:cNvSpPr/>
          <p:nvPr/>
        </p:nvSpPr>
        <p:spPr>
          <a:xfrm>
            <a:off x="1527617"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500" name="Freeform 499">
            <a:extLst>
              <a:ext uri="{FF2B5EF4-FFF2-40B4-BE49-F238E27FC236}">
                <a16:creationId xmlns:a16="http://schemas.microsoft.com/office/drawing/2014/main" id="{D802EDD1-4AC8-4653-A905-AAD8D9F2CEB3}"/>
              </a:ext>
            </a:extLst>
          </p:cNvPr>
          <p:cNvSpPr/>
          <p:nvPr/>
        </p:nvSpPr>
        <p:spPr>
          <a:xfrm>
            <a:off x="152996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solidFill>
            <a:srgbClr val="5F828F"/>
          </a:solidFill>
          <a:ln w="0" cap="flat">
            <a:noFill/>
            <a:prstDash val="solid"/>
            <a:miter/>
          </a:ln>
        </p:spPr>
        <p:txBody>
          <a:bodyPr rtlCol="0" anchor="ctr"/>
          <a:lstStyle/>
          <a:p>
            <a:endParaRPr lang="en-GB" dirty="0"/>
          </a:p>
        </p:txBody>
      </p:sp>
      <p:sp>
        <p:nvSpPr>
          <p:cNvPr id="501" name="Freeform 500">
            <a:extLst>
              <a:ext uri="{FF2B5EF4-FFF2-40B4-BE49-F238E27FC236}">
                <a16:creationId xmlns:a16="http://schemas.microsoft.com/office/drawing/2014/main" id="{EA06B2DA-D1BC-56D2-841D-BB9D3496752F}"/>
              </a:ext>
            </a:extLst>
          </p:cNvPr>
          <p:cNvSpPr/>
          <p:nvPr/>
        </p:nvSpPr>
        <p:spPr>
          <a:xfrm>
            <a:off x="1529962" y="3517009"/>
            <a:ext cx="1617" cy="93573"/>
          </a:xfrm>
          <a:custGeom>
            <a:avLst/>
            <a:gdLst>
              <a:gd name="connsiteX0" fmla="*/ 0 w 1617"/>
              <a:gd name="connsiteY0" fmla="*/ 0 h 93573"/>
              <a:gd name="connsiteX1" fmla="*/ 1617 w 1617"/>
              <a:gd name="connsiteY1" fmla="*/ 0 h 93573"/>
              <a:gd name="connsiteX2" fmla="*/ 1617 w 1617"/>
              <a:gd name="connsiteY2" fmla="*/ 93574 h 93573"/>
              <a:gd name="connsiteX3" fmla="*/ 0 w 1617"/>
              <a:gd name="connsiteY3" fmla="*/ 93574 h 93573"/>
            </a:gdLst>
            <a:ahLst/>
            <a:cxnLst>
              <a:cxn ang="0">
                <a:pos x="connsiteX0" y="connsiteY0"/>
              </a:cxn>
              <a:cxn ang="0">
                <a:pos x="connsiteX1" y="connsiteY1"/>
              </a:cxn>
              <a:cxn ang="0">
                <a:pos x="connsiteX2" y="connsiteY2"/>
              </a:cxn>
              <a:cxn ang="0">
                <a:pos x="connsiteX3" y="connsiteY3"/>
              </a:cxn>
            </a:cxnLst>
            <a:rect l="l" t="t" r="r" b="b"/>
            <a:pathLst>
              <a:path w="1617" h="93573">
                <a:moveTo>
                  <a:pt x="0" y="0"/>
                </a:moveTo>
                <a:lnTo>
                  <a:pt x="1617" y="0"/>
                </a:lnTo>
                <a:lnTo>
                  <a:pt x="1617" y="93574"/>
                </a:lnTo>
                <a:lnTo>
                  <a:pt x="0" y="93574"/>
                </a:lnTo>
                <a:close/>
              </a:path>
            </a:pathLst>
          </a:custGeom>
          <a:noFill/>
          <a:ln w="4040" cap="flat">
            <a:solidFill>
              <a:srgbClr val="5F828F"/>
            </a:solidFill>
            <a:prstDash val="solid"/>
            <a:miter/>
          </a:ln>
        </p:spPr>
        <p:txBody>
          <a:bodyPr rtlCol="0" anchor="ctr"/>
          <a:lstStyle/>
          <a:p>
            <a:endParaRPr lang="en-GB" dirty="0"/>
          </a:p>
        </p:txBody>
      </p:sp>
      <p:sp>
        <p:nvSpPr>
          <p:cNvPr id="502" name="Freeform 501">
            <a:extLst>
              <a:ext uri="{FF2B5EF4-FFF2-40B4-BE49-F238E27FC236}">
                <a16:creationId xmlns:a16="http://schemas.microsoft.com/office/drawing/2014/main" id="{D2606619-17B0-60DA-389A-1BBD3D1B87D5}"/>
              </a:ext>
            </a:extLst>
          </p:cNvPr>
          <p:cNvSpPr/>
          <p:nvPr/>
        </p:nvSpPr>
        <p:spPr>
          <a:xfrm>
            <a:off x="153222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03" name="Freeform 502">
            <a:extLst>
              <a:ext uri="{FF2B5EF4-FFF2-40B4-BE49-F238E27FC236}">
                <a16:creationId xmlns:a16="http://schemas.microsoft.com/office/drawing/2014/main" id="{581CF08C-F13B-4F43-8AF1-096B7E4ACACC}"/>
              </a:ext>
            </a:extLst>
          </p:cNvPr>
          <p:cNvSpPr/>
          <p:nvPr/>
        </p:nvSpPr>
        <p:spPr>
          <a:xfrm>
            <a:off x="153222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04" name="Freeform 503">
            <a:extLst>
              <a:ext uri="{FF2B5EF4-FFF2-40B4-BE49-F238E27FC236}">
                <a16:creationId xmlns:a16="http://schemas.microsoft.com/office/drawing/2014/main" id="{8F4034C7-EEED-0923-3EE5-2E29256C7147}"/>
              </a:ext>
            </a:extLst>
          </p:cNvPr>
          <p:cNvSpPr/>
          <p:nvPr/>
        </p:nvSpPr>
        <p:spPr>
          <a:xfrm>
            <a:off x="153449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05" name="Freeform 504">
            <a:extLst>
              <a:ext uri="{FF2B5EF4-FFF2-40B4-BE49-F238E27FC236}">
                <a16:creationId xmlns:a16="http://schemas.microsoft.com/office/drawing/2014/main" id="{0984E70C-06A9-600C-4DD3-47208DE2FB27}"/>
              </a:ext>
            </a:extLst>
          </p:cNvPr>
          <p:cNvSpPr/>
          <p:nvPr/>
        </p:nvSpPr>
        <p:spPr>
          <a:xfrm>
            <a:off x="153449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06" name="Freeform 505">
            <a:extLst>
              <a:ext uri="{FF2B5EF4-FFF2-40B4-BE49-F238E27FC236}">
                <a16:creationId xmlns:a16="http://schemas.microsoft.com/office/drawing/2014/main" id="{5E2F72E6-F6A9-C986-A50D-7847ACA1DC57}"/>
              </a:ext>
            </a:extLst>
          </p:cNvPr>
          <p:cNvSpPr/>
          <p:nvPr/>
        </p:nvSpPr>
        <p:spPr>
          <a:xfrm>
            <a:off x="153675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07" name="Freeform 506">
            <a:extLst>
              <a:ext uri="{FF2B5EF4-FFF2-40B4-BE49-F238E27FC236}">
                <a16:creationId xmlns:a16="http://schemas.microsoft.com/office/drawing/2014/main" id="{E6072A3C-98B5-3BE5-0E49-A4A572EA82B8}"/>
              </a:ext>
            </a:extLst>
          </p:cNvPr>
          <p:cNvSpPr/>
          <p:nvPr/>
        </p:nvSpPr>
        <p:spPr>
          <a:xfrm>
            <a:off x="153675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08" name="Freeform 507">
            <a:extLst>
              <a:ext uri="{FF2B5EF4-FFF2-40B4-BE49-F238E27FC236}">
                <a16:creationId xmlns:a16="http://schemas.microsoft.com/office/drawing/2014/main" id="{625DE333-18C8-5D8D-6EE1-64183C670383}"/>
              </a:ext>
            </a:extLst>
          </p:cNvPr>
          <p:cNvSpPr/>
          <p:nvPr/>
        </p:nvSpPr>
        <p:spPr>
          <a:xfrm>
            <a:off x="153901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09" name="Freeform 508">
            <a:extLst>
              <a:ext uri="{FF2B5EF4-FFF2-40B4-BE49-F238E27FC236}">
                <a16:creationId xmlns:a16="http://schemas.microsoft.com/office/drawing/2014/main" id="{FAB082C6-368B-604B-7D71-03A7D4439F3F}"/>
              </a:ext>
            </a:extLst>
          </p:cNvPr>
          <p:cNvSpPr/>
          <p:nvPr/>
        </p:nvSpPr>
        <p:spPr>
          <a:xfrm>
            <a:off x="153901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10" name="Freeform 509">
            <a:extLst>
              <a:ext uri="{FF2B5EF4-FFF2-40B4-BE49-F238E27FC236}">
                <a16:creationId xmlns:a16="http://schemas.microsoft.com/office/drawing/2014/main" id="{0EECEBBC-597C-78C9-4011-519155956D43}"/>
              </a:ext>
            </a:extLst>
          </p:cNvPr>
          <p:cNvSpPr/>
          <p:nvPr/>
        </p:nvSpPr>
        <p:spPr>
          <a:xfrm>
            <a:off x="154136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11" name="Freeform 510">
            <a:extLst>
              <a:ext uri="{FF2B5EF4-FFF2-40B4-BE49-F238E27FC236}">
                <a16:creationId xmlns:a16="http://schemas.microsoft.com/office/drawing/2014/main" id="{80F608EB-9112-9480-F29C-2D52010E8535}"/>
              </a:ext>
            </a:extLst>
          </p:cNvPr>
          <p:cNvSpPr/>
          <p:nvPr/>
        </p:nvSpPr>
        <p:spPr>
          <a:xfrm>
            <a:off x="154136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12" name="Freeform 511">
            <a:extLst>
              <a:ext uri="{FF2B5EF4-FFF2-40B4-BE49-F238E27FC236}">
                <a16:creationId xmlns:a16="http://schemas.microsoft.com/office/drawing/2014/main" id="{F271C8F5-C497-153E-9E0A-4223469CFC1A}"/>
              </a:ext>
            </a:extLst>
          </p:cNvPr>
          <p:cNvSpPr/>
          <p:nvPr/>
        </p:nvSpPr>
        <p:spPr>
          <a:xfrm>
            <a:off x="154362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13" name="Freeform 512">
            <a:extLst>
              <a:ext uri="{FF2B5EF4-FFF2-40B4-BE49-F238E27FC236}">
                <a16:creationId xmlns:a16="http://schemas.microsoft.com/office/drawing/2014/main" id="{575763DF-40F1-F593-7672-5DA5B84D791C}"/>
              </a:ext>
            </a:extLst>
          </p:cNvPr>
          <p:cNvSpPr/>
          <p:nvPr/>
        </p:nvSpPr>
        <p:spPr>
          <a:xfrm>
            <a:off x="154362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14" name="Freeform 513">
            <a:extLst>
              <a:ext uri="{FF2B5EF4-FFF2-40B4-BE49-F238E27FC236}">
                <a16:creationId xmlns:a16="http://schemas.microsoft.com/office/drawing/2014/main" id="{31E89025-1DAF-7EB3-C243-5085CFCA8AA3}"/>
              </a:ext>
            </a:extLst>
          </p:cNvPr>
          <p:cNvSpPr/>
          <p:nvPr/>
        </p:nvSpPr>
        <p:spPr>
          <a:xfrm>
            <a:off x="154589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15" name="Freeform 514">
            <a:extLst>
              <a:ext uri="{FF2B5EF4-FFF2-40B4-BE49-F238E27FC236}">
                <a16:creationId xmlns:a16="http://schemas.microsoft.com/office/drawing/2014/main" id="{153DE9AE-D7D1-42BE-FB63-8F710E4D46B6}"/>
              </a:ext>
            </a:extLst>
          </p:cNvPr>
          <p:cNvSpPr/>
          <p:nvPr/>
        </p:nvSpPr>
        <p:spPr>
          <a:xfrm>
            <a:off x="154589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16" name="Freeform 515">
            <a:extLst>
              <a:ext uri="{FF2B5EF4-FFF2-40B4-BE49-F238E27FC236}">
                <a16:creationId xmlns:a16="http://schemas.microsoft.com/office/drawing/2014/main" id="{4A6BDF1C-69B1-8CEE-82AE-6DD673BEF57A}"/>
              </a:ext>
            </a:extLst>
          </p:cNvPr>
          <p:cNvSpPr/>
          <p:nvPr/>
        </p:nvSpPr>
        <p:spPr>
          <a:xfrm>
            <a:off x="154815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17" name="Freeform 516">
            <a:extLst>
              <a:ext uri="{FF2B5EF4-FFF2-40B4-BE49-F238E27FC236}">
                <a16:creationId xmlns:a16="http://schemas.microsoft.com/office/drawing/2014/main" id="{5C9C6DC2-5516-2B48-181C-0907539DA17C}"/>
              </a:ext>
            </a:extLst>
          </p:cNvPr>
          <p:cNvSpPr/>
          <p:nvPr/>
        </p:nvSpPr>
        <p:spPr>
          <a:xfrm>
            <a:off x="154815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18" name="Freeform 517">
            <a:extLst>
              <a:ext uri="{FF2B5EF4-FFF2-40B4-BE49-F238E27FC236}">
                <a16:creationId xmlns:a16="http://schemas.microsoft.com/office/drawing/2014/main" id="{4AEE2282-DF25-5070-A92C-463EC46DB0C0}"/>
              </a:ext>
            </a:extLst>
          </p:cNvPr>
          <p:cNvSpPr/>
          <p:nvPr/>
        </p:nvSpPr>
        <p:spPr>
          <a:xfrm>
            <a:off x="155049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19" name="Freeform 518">
            <a:extLst>
              <a:ext uri="{FF2B5EF4-FFF2-40B4-BE49-F238E27FC236}">
                <a16:creationId xmlns:a16="http://schemas.microsoft.com/office/drawing/2014/main" id="{E065786F-BC76-B846-A455-CD388F7A5A40}"/>
              </a:ext>
            </a:extLst>
          </p:cNvPr>
          <p:cNvSpPr/>
          <p:nvPr/>
        </p:nvSpPr>
        <p:spPr>
          <a:xfrm>
            <a:off x="155049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20" name="Freeform 519">
            <a:extLst>
              <a:ext uri="{FF2B5EF4-FFF2-40B4-BE49-F238E27FC236}">
                <a16:creationId xmlns:a16="http://schemas.microsoft.com/office/drawing/2014/main" id="{BCB74017-0FF4-2392-B979-E4C0C8A25159}"/>
              </a:ext>
            </a:extLst>
          </p:cNvPr>
          <p:cNvSpPr/>
          <p:nvPr/>
        </p:nvSpPr>
        <p:spPr>
          <a:xfrm>
            <a:off x="155276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21" name="Freeform 520">
            <a:extLst>
              <a:ext uri="{FF2B5EF4-FFF2-40B4-BE49-F238E27FC236}">
                <a16:creationId xmlns:a16="http://schemas.microsoft.com/office/drawing/2014/main" id="{3A651D0E-37EA-B04C-653D-8FF0154C26F5}"/>
              </a:ext>
            </a:extLst>
          </p:cNvPr>
          <p:cNvSpPr/>
          <p:nvPr/>
        </p:nvSpPr>
        <p:spPr>
          <a:xfrm>
            <a:off x="155276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22" name="Freeform 521">
            <a:extLst>
              <a:ext uri="{FF2B5EF4-FFF2-40B4-BE49-F238E27FC236}">
                <a16:creationId xmlns:a16="http://schemas.microsoft.com/office/drawing/2014/main" id="{96AAEE58-82A4-3E96-E7E5-98599CA1AF79}"/>
              </a:ext>
            </a:extLst>
          </p:cNvPr>
          <p:cNvSpPr/>
          <p:nvPr/>
        </p:nvSpPr>
        <p:spPr>
          <a:xfrm>
            <a:off x="155502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23" name="Freeform 522">
            <a:extLst>
              <a:ext uri="{FF2B5EF4-FFF2-40B4-BE49-F238E27FC236}">
                <a16:creationId xmlns:a16="http://schemas.microsoft.com/office/drawing/2014/main" id="{A5C80382-33EB-D3DF-CA3F-6AF06B397346}"/>
              </a:ext>
            </a:extLst>
          </p:cNvPr>
          <p:cNvSpPr/>
          <p:nvPr/>
        </p:nvSpPr>
        <p:spPr>
          <a:xfrm>
            <a:off x="155502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24" name="Freeform 523">
            <a:extLst>
              <a:ext uri="{FF2B5EF4-FFF2-40B4-BE49-F238E27FC236}">
                <a16:creationId xmlns:a16="http://schemas.microsoft.com/office/drawing/2014/main" id="{328A6685-6C2A-91C6-5A18-595C83B2317D}"/>
              </a:ext>
            </a:extLst>
          </p:cNvPr>
          <p:cNvSpPr/>
          <p:nvPr/>
        </p:nvSpPr>
        <p:spPr>
          <a:xfrm>
            <a:off x="155729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25" name="Freeform 524">
            <a:extLst>
              <a:ext uri="{FF2B5EF4-FFF2-40B4-BE49-F238E27FC236}">
                <a16:creationId xmlns:a16="http://schemas.microsoft.com/office/drawing/2014/main" id="{9E5015B6-6465-C03D-70EC-765CD5841067}"/>
              </a:ext>
            </a:extLst>
          </p:cNvPr>
          <p:cNvSpPr/>
          <p:nvPr/>
        </p:nvSpPr>
        <p:spPr>
          <a:xfrm>
            <a:off x="155729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26" name="Freeform 525">
            <a:extLst>
              <a:ext uri="{FF2B5EF4-FFF2-40B4-BE49-F238E27FC236}">
                <a16:creationId xmlns:a16="http://schemas.microsoft.com/office/drawing/2014/main" id="{4BE313F2-43E7-FF5A-5E3C-F2AA5B571B97}"/>
              </a:ext>
            </a:extLst>
          </p:cNvPr>
          <p:cNvSpPr/>
          <p:nvPr/>
        </p:nvSpPr>
        <p:spPr>
          <a:xfrm>
            <a:off x="155955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27" name="Freeform 526">
            <a:extLst>
              <a:ext uri="{FF2B5EF4-FFF2-40B4-BE49-F238E27FC236}">
                <a16:creationId xmlns:a16="http://schemas.microsoft.com/office/drawing/2014/main" id="{AF8E2193-461A-A9FF-9369-96E9ACFD82E8}"/>
              </a:ext>
            </a:extLst>
          </p:cNvPr>
          <p:cNvSpPr/>
          <p:nvPr/>
        </p:nvSpPr>
        <p:spPr>
          <a:xfrm>
            <a:off x="155955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28" name="Freeform 527">
            <a:extLst>
              <a:ext uri="{FF2B5EF4-FFF2-40B4-BE49-F238E27FC236}">
                <a16:creationId xmlns:a16="http://schemas.microsoft.com/office/drawing/2014/main" id="{C169A984-F614-8D96-D9D2-0989155AB1DD}"/>
              </a:ext>
            </a:extLst>
          </p:cNvPr>
          <p:cNvSpPr/>
          <p:nvPr/>
        </p:nvSpPr>
        <p:spPr>
          <a:xfrm>
            <a:off x="156190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29" name="Freeform 528">
            <a:extLst>
              <a:ext uri="{FF2B5EF4-FFF2-40B4-BE49-F238E27FC236}">
                <a16:creationId xmlns:a16="http://schemas.microsoft.com/office/drawing/2014/main" id="{3B4B6491-32DB-9ED7-094D-72352DD61CAA}"/>
              </a:ext>
            </a:extLst>
          </p:cNvPr>
          <p:cNvSpPr/>
          <p:nvPr/>
        </p:nvSpPr>
        <p:spPr>
          <a:xfrm>
            <a:off x="156190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30" name="Freeform 529">
            <a:extLst>
              <a:ext uri="{FF2B5EF4-FFF2-40B4-BE49-F238E27FC236}">
                <a16:creationId xmlns:a16="http://schemas.microsoft.com/office/drawing/2014/main" id="{34471C6E-1EB9-8DB1-B07B-AD76186F9FD1}"/>
              </a:ext>
            </a:extLst>
          </p:cNvPr>
          <p:cNvSpPr/>
          <p:nvPr/>
        </p:nvSpPr>
        <p:spPr>
          <a:xfrm>
            <a:off x="156416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31" name="Freeform 530">
            <a:extLst>
              <a:ext uri="{FF2B5EF4-FFF2-40B4-BE49-F238E27FC236}">
                <a16:creationId xmlns:a16="http://schemas.microsoft.com/office/drawing/2014/main" id="{3A5E5D35-745D-BA68-0CD2-90E5392E047C}"/>
              </a:ext>
            </a:extLst>
          </p:cNvPr>
          <p:cNvSpPr/>
          <p:nvPr/>
        </p:nvSpPr>
        <p:spPr>
          <a:xfrm>
            <a:off x="156416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32" name="Freeform 531">
            <a:extLst>
              <a:ext uri="{FF2B5EF4-FFF2-40B4-BE49-F238E27FC236}">
                <a16:creationId xmlns:a16="http://schemas.microsoft.com/office/drawing/2014/main" id="{EDA3285B-6FB5-0F6B-E8E5-7EA13B365AD2}"/>
              </a:ext>
            </a:extLst>
          </p:cNvPr>
          <p:cNvSpPr/>
          <p:nvPr/>
        </p:nvSpPr>
        <p:spPr>
          <a:xfrm>
            <a:off x="156642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33" name="Freeform 532">
            <a:extLst>
              <a:ext uri="{FF2B5EF4-FFF2-40B4-BE49-F238E27FC236}">
                <a16:creationId xmlns:a16="http://schemas.microsoft.com/office/drawing/2014/main" id="{BB093EA3-DF60-922B-ECF7-27F557B2D69D}"/>
              </a:ext>
            </a:extLst>
          </p:cNvPr>
          <p:cNvSpPr/>
          <p:nvPr/>
        </p:nvSpPr>
        <p:spPr>
          <a:xfrm>
            <a:off x="156642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34" name="Freeform 533">
            <a:extLst>
              <a:ext uri="{FF2B5EF4-FFF2-40B4-BE49-F238E27FC236}">
                <a16:creationId xmlns:a16="http://schemas.microsoft.com/office/drawing/2014/main" id="{3E4445F6-548B-8B0D-B482-B0ED3278C552}"/>
              </a:ext>
            </a:extLst>
          </p:cNvPr>
          <p:cNvSpPr/>
          <p:nvPr/>
        </p:nvSpPr>
        <p:spPr>
          <a:xfrm>
            <a:off x="1568692"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35" name="Freeform 534">
            <a:extLst>
              <a:ext uri="{FF2B5EF4-FFF2-40B4-BE49-F238E27FC236}">
                <a16:creationId xmlns:a16="http://schemas.microsoft.com/office/drawing/2014/main" id="{1F889125-96F5-938A-AA60-177B8BC1D37B}"/>
              </a:ext>
            </a:extLst>
          </p:cNvPr>
          <p:cNvSpPr/>
          <p:nvPr/>
        </p:nvSpPr>
        <p:spPr>
          <a:xfrm>
            <a:off x="1568692"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36" name="Freeform 535">
            <a:extLst>
              <a:ext uri="{FF2B5EF4-FFF2-40B4-BE49-F238E27FC236}">
                <a16:creationId xmlns:a16="http://schemas.microsoft.com/office/drawing/2014/main" id="{BF403E5B-D8BD-203B-121F-7C6D00512179}"/>
              </a:ext>
            </a:extLst>
          </p:cNvPr>
          <p:cNvSpPr/>
          <p:nvPr/>
        </p:nvSpPr>
        <p:spPr>
          <a:xfrm>
            <a:off x="157103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37" name="Freeform 536">
            <a:extLst>
              <a:ext uri="{FF2B5EF4-FFF2-40B4-BE49-F238E27FC236}">
                <a16:creationId xmlns:a16="http://schemas.microsoft.com/office/drawing/2014/main" id="{C4B6C6C3-85DA-BCD2-5783-64559AC4A950}"/>
              </a:ext>
            </a:extLst>
          </p:cNvPr>
          <p:cNvSpPr/>
          <p:nvPr/>
        </p:nvSpPr>
        <p:spPr>
          <a:xfrm>
            <a:off x="157103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38" name="Freeform 537">
            <a:extLst>
              <a:ext uri="{FF2B5EF4-FFF2-40B4-BE49-F238E27FC236}">
                <a16:creationId xmlns:a16="http://schemas.microsoft.com/office/drawing/2014/main" id="{9E1331CC-3B47-AB27-3532-91B6A6ACC6C8}"/>
              </a:ext>
            </a:extLst>
          </p:cNvPr>
          <p:cNvSpPr/>
          <p:nvPr/>
        </p:nvSpPr>
        <p:spPr>
          <a:xfrm>
            <a:off x="157330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39" name="Freeform 538">
            <a:extLst>
              <a:ext uri="{FF2B5EF4-FFF2-40B4-BE49-F238E27FC236}">
                <a16:creationId xmlns:a16="http://schemas.microsoft.com/office/drawing/2014/main" id="{82CD2B05-701D-DFEC-957F-20230166EB63}"/>
              </a:ext>
            </a:extLst>
          </p:cNvPr>
          <p:cNvSpPr/>
          <p:nvPr/>
        </p:nvSpPr>
        <p:spPr>
          <a:xfrm>
            <a:off x="157330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40" name="Freeform 539">
            <a:extLst>
              <a:ext uri="{FF2B5EF4-FFF2-40B4-BE49-F238E27FC236}">
                <a16:creationId xmlns:a16="http://schemas.microsoft.com/office/drawing/2014/main" id="{A1FD2105-131D-2B7F-F84B-029982BD1DF5}"/>
              </a:ext>
            </a:extLst>
          </p:cNvPr>
          <p:cNvSpPr/>
          <p:nvPr/>
        </p:nvSpPr>
        <p:spPr>
          <a:xfrm>
            <a:off x="157556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41" name="Freeform 540">
            <a:extLst>
              <a:ext uri="{FF2B5EF4-FFF2-40B4-BE49-F238E27FC236}">
                <a16:creationId xmlns:a16="http://schemas.microsoft.com/office/drawing/2014/main" id="{5C88C305-37EF-66B2-4CDD-64A29D9953F8}"/>
              </a:ext>
            </a:extLst>
          </p:cNvPr>
          <p:cNvSpPr/>
          <p:nvPr/>
        </p:nvSpPr>
        <p:spPr>
          <a:xfrm>
            <a:off x="157556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42" name="Freeform 541">
            <a:extLst>
              <a:ext uri="{FF2B5EF4-FFF2-40B4-BE49-F238E27FC236}">
                <a16:creationId xmlns:a16="http://schemas.microsoft.com/office/drawing/2014/main" id="{6E9953A9-76B7-9E25-DD68-0B1AAC0FE87E}"/>
              </a:ext>
            </a:extLst>
          </p:cNvPr>
          <p:cNvSpPr/>
          <p:nvPr/>
        </p:nvSpPr>
        <p:spPr>
          <a:xfrm>
            <a:off x="157782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43" name="Freeform 542">
            <a:extLst>
              <a:ext uri="{FF2B5EF4-FFF2-40B4-BE49-F238E27FC236}">
                <a16:creationId xmlns:a16="http://schemas.microsoft.com/office/drawing/2014/main" id="{040522F8-092A-97ED-F3CA-0BEBB2E7FE23}"/>
              </a:ext>
            </a:extLst>
          </p:cNvPr>
          <p:cNvSpPr/>
          <p:nvPr/>
        </p:nvSpPr>
        <p:spPr>
          <a:xfrm>
            <a:off x="157782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44" name="Freeform 543">
            <a:extLst>
              <a:ext uri="{FF2B5EF4-FFF2-40B4-BE49-F238E27FC236}">
                <a16:creationId xmlns:a16="http://schemas.microsoft.com/office/drawing/2014/main" id="{2905915D-08E1-68A0-1920-7B61F1E1F239}"/>
              </a:ext>
            </a:extLst>
          </p:cNvPr>
          <p:cNvSpPr/>
          <p:nvPr/>
        </p:nvSpPr>
        <p:spPr>
          <a:xfrm>
            <a:off x="158009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45" name="Freeform 544">
            <a:extLst>
              <a:ext uri="{FF2B5EF4-FFF2-40B4-BE49-F238E27FC236}">
                <a16:creationId xmlns:a16="http://schemas.microsoft.com/office/drawing/2014/main" id="{7228A775-2A0A-BCA8-C7BB-498F15CF3E24}"/>
              </a:ext>
            </a:extLst>
          </p:cNvPr>
          <p:cNvSpPr/>
          <p:nvPr/>
        </p:nvSpPr>
        <p:spPr>
          <a:xfrm>
            <a:off x="158009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46" name="Freeform 545">
            <a:extLst>
              <a:ext uri="{FF2B5EF4-FFF2-40B4-BE49-F238E27FC236}">
                <a16:creationId xmlns:a16="http://schemas.microsoft.com/office/drawing/2014/main" id="{EC0584AA-844C-7C5F-1B9B-7B98F45EA8C9}"/>
              </a:ext>
            </a:extLst>
          </p:cNvPr>
          <p:cNvSpPr/>
          <p:nvPr/>
        </p:nvSpPr>
        <p:spPr>
          <a:xfrm>
            <a:off x="158243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47" name="Freeform 546">
            <a:extLst>
              <a:ext uri="{FF2B5EF4-FFF2-40B4-BE49-F238E27FC236}">
                <a16:creationId xmlns:a16="http://schemas.microsoft.com/office/drawing/2014/main" id="{D9B035E1-DA8F-90E7-03D4-33264055760B}"/>
              </a:ext>
            </a:extLst>
          </p:cNvPr>
          <p:cNvSpPr/>
          <p:nvPr/>
        </p:nvSpPr>
        <p:spPr>
          <a:xfrm>
            <a:off x="158243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48" name="Freeform 547">
            <a:extLst>
              <a:ext uri="{FF2B5EF4-FFF2-40B4-BE49-F238E27FC236}">
                <a16:creationId xmlns:a16="http://schemas.microsoft.com/office/drawing/2014/main" id="{26B026E9-5484-FF3F-8E86-ADF940CF6BDF}"/>
              </a:ext>
            </a:extLst>
          </p:cNvPr>
          <p:cNvSpPr/>
          <p:nvPr/>
        </p:nvSpPr>
        <p:spPr>
          <a:xfrm>
            <a:off x="1584702"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49" name="Freeform 548">
            <a:extLst>
              <a:ext uri="{FF2B5EF4-FFF2-40B4-BE49-F238E27FC236}">
                <a16:creationId xmlns:a16="http://schemas.microsoft.com/office/drawing/2014/main" id="{DDD08636-9BD1-2F9C-E8C2-1913E96DCCA0}"/>
              </a:ext>
            </a:extLst>
          </p:cNvPr>
          <p:cNvSpPr/>
          <p:nvPr/>
        </p:nvSpPr>
        <p:spPr>
          <a:xfrm>
            <a:off x="1584702"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50" name="Freeform 549">
            <a:extLst>
              <a:ext uri="{FF2B5EF4-FFF2-40B4-BE49-F238E27FC236}">
                <a16:creationId xmlns:a16="http://schemas.microsoft.com/office/drawing/2014/main" id="{3C575C27-076C-8EC8-113B-62E367042EC3}"/>
              </a:ext>
            </a:extLst>
          </p:cNvPr>
          <p:cNvSpPr/>
          <p:nvPr/>
        </p:nvSpPr>
        <p:spPr>
          <a:xfrm>
            <a:off x="158696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51" name="Freeform 550">
            <a:extLst>
              <a:ext uri="{FF2B5EF4-FFF2-40B4-BE49-F238E27FC236}">
                <a16:creationId xmlns:a16="http://schemas.microsoft.com/office/drawing/2014/main" id="{E2F3F76A-6CE6-7443-D7FC-6AD6AA515FD5}"/>
              </a:ext>
            </a:extLst>
          </p:cNvPr>
          <p:cNvSpPr/>
          <p:nvPr/>
        </p:nvSpPr>
        <p:spPr>
          <a:xfrm>
            <a:off x="158696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52" name="Freeform 551">
            <a:extLst>
              <a:ext uri="{FF2B5EF4-FFF2-40B4-BE49-F238E27FC236}">
                <a16:creationId xmlns:a16="http://schemas.microsoft.com/office/drawing/2014/main" id="{C0B10B86-D832-3440-6337-B6588E3DCBCD}"/>
              </a:ext>
            </a:extLst>
          </p:cNvPr>
          <p:cNvSpPr/>
          <p:nvPr/>
        </p:nvSpPr>
        <p:spPr>
          <a:xfrm>
            <a:off x="158923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53" name="Freeform 552">
            <a:extLst>
              <a:ext uri="{FF2B5EF4-FFF2-40B4-BE49-F238E27FC236}">
                <a16:creationId xmlns:a16="http://schemas.microsoft.com/office/drawing/2014/main" id="{0BC174F6-94A7-C1FC-679F-F577998BC962}"/>
              </a:ext>
            </a:extLst>
          </p:cNvPr>
          <p:cNvSpPr/>
          <p:nvPr/>
        </p:nvSpPr>
        <p:spPr>
          <a:xfrm>
            <a:off x="158923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54" name="Freeform 553">
            <a:extLst>
              <a:ext uri="{FF2B5EF4-FFF2-40B4-BE49-F238E27FC236}">
                <a16:creationId xmlns:a16="http://schemas.microsoft.com/office/drawing/2014/main" id="{BBDD78B4-7D61-5EC7-ECE7-7356CF4E304A}"/>
              </a:ext>
            </a:extLst>
          </p:cNvPr>
          <p:cNvSpPr/>
          <p:nvPr/>
        </p:nvSpPr>
        <p:spPr>
          <a:xfrm>
            <a:off x="159157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55" name="Freeform 554">
            <a:extLst>
              <a:ext uri="{FF2B5EF4-FFF2-40B4-BE49-F238E27FC236}">
                <a16:creationId xmlns:a16="http://schemas.microsoft.com/office/drawing/2014/main" id="{638C1C36-33D1-87CC-F400-65C95056DD71}"/>
              </a:ext>
            </a:extLst>
          </p:cNvPr>
          <p:cNvSpPr/>
          <p:nvPr/>
        </p:nvSpPr>
        <p:spPr>
          <a:xfrm>
            <a:off x="159157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56" name="Freeform 555">
            <a:extLst>
              <a:ext uri="{FF2B5EF4-FFF2-40B4-BE49-F238E27FC236}">
                <a16:creationId xmlns:a16="http://schemas.microsoft.com/office/drawing/2014/main" id="{E69E3628-BF81-C8BF-FB5F-F5A8422971E9}"/>
              </a:ext>
            </a:extLst>
          </p:cNvPr>
          <p:cNvSpPr/>
          <p:nvPr/>
        </p:nvSpPr>
        <p:spPr>
          <a:xfrm>
            <a:off x="159383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57" name="Freeform 556">
            <a:extLst>
              <a:ext uri="{FF2B5EF4-FFF2-40B4-BE49-F238E27FC236}">
                <a16:creationId xmlns:a16="http://schemas.microsoft.com/office/drawing/2014/main" id="{7596CF78-7331-1F4E-8BBA-761FE67C0DAB}"/>
              </a:ext>
            </a:extLst>
          </p:cNvPr>
          <p:cNvSpPr/>
          <p:nvPr/>
        </p:nvSpPr>
        <p:spPr>
          <a:xfrm>
            <a:off x="159383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58" name="Freeform 557">
            <a:extLst>
              <a:ext uri="{FF2B5EF4-FFF2-40B4-BE49-F238E27FC236}">
                <a16:creationId xmlns:a16="http://schemas.microsoft.com/office/drawing/2014/main" id="{7C28C614-1FDA-8B59-5654-F50DD6179C28}"/>
              </a:ext>
            </a:extLst>
          </p:cNvPr>
          <p:cNvSpPr/>
          <p:nvPr/>
        </p:nvSpPr>
        <p:spPr>
          <a:xfrm>
            <a:off x="159610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59" name="Freeform 558">
            <a:extLst>
              <a:ext uri="{FF2B5EF4-FFF2-40B4-BE49-F238E27FC236}">
                <a16:creationId xmlns:a16="http://schemas.microsoft.com/office/drawing/2014/main" id="{657A6BAB-380C-733F-305E-7FAE2D52D4B6}"/>
              </a:ext>
            </a:extLst>
          </p:cNvPr>
          <p:cNvSpPr/>
          <p:nvPr/>
        </p:nvSpPr>
        <p:spPr>
          <a:xfrm>
            <a:off x="159610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60" name="Freeform 559">
            <a:extLst>
              <a:ext uri="{FF2B5EF4-FFF2-40B4-BE49-F238E27FC236}">
                <a16:creationId xmlns:a16="http://schemas.microsoft.com/office/drawing/2014/main" id="{1AFE0F5E-AC56-1AF4-F40E-9E4E0B27E1DD}"/>
              </a:ext>
            </a:extLst>
          </p:cNvPr>
          <p:cNvSpPr/>
          <p:nvPr/>
        </p:nvSpPr>
        <p:spPr>
          <a:xfrm>
            <a:off x="159836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61" name="Freeform 560">
            <a:extLst>
              <a:ext uri="{FF2B5EF4-FFF2-40B4-BE49-F238E27FC236}">
                <a16:creationId xmlns:a16="http://schemas.microsoft.com/office/drawing/2014/main" id="{56B74029-C53C-F114-8E2A-C7C63BE43956}"/>
              </a:ext>
            </a:extLst>
          </p:cNvPr>
          <p:cNvSpPr/>
          <p:nvPr/>
        </p:nvSpPr>
        <p:spPr>
          <a:xfrm>
            <a:off x="159836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62" name="Freeform 561">
            <a:extLst>
              <a:ext uri="{FF2B5EF4-FFF2-40B4-BE49-F238E27FC236}">
                <a16:creationId xmlns:a16="http://schemas.microsoft.com/office/drawing/2014/main" id="{B81EA70D-FD59-51CB-381C-8D9AB8F7D803}"/>
              </a:ext>
            </a:extLst>
          </p:cNvPr>
          <p:cNvSpPr/>
          <p:nvPr/>
        </p:nvSpPr>
        <p:spPr>
          <a:xfrm>
            <a:off x="160063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63" name="Freeform 562">
            <a:extLst>
              <a:ext uri="{FF2B5EF4-FFF2-40B4-BE49-F238E27FC236}">
                <a16:creationId xmlns:a16="http://schemas.microsoft.com/office/drawing/2014/main" id="{01B819D3-038F-FE19-5C37-85B0CFC315C1}"/>
              </a:ext>
            </a:extLst>
          </p:cNvPr>
          <p:cNvSpPr/>
          <p:nvPr/>
        </p:nvSpPr>
        <p:spPr>
          <a:xfrm>
            <a:off x="160063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64" name="Freeform 563">
            <a:extLst>
              <a:ext uri="{FF2B5EF4-FFF2-40B4-BE49-F238E27FC236}">
                <a16:creationId xmlns:a16="http://schemas.microsoft.com/office/drawing/2014/main" id="{70E02BF1-908C-D8DF-AE08-5FD243FC2837}"/>
              </a:ext>
            </a:extLst>
          </p:cNvPr>
          <p:cNvSpPr/>
          <p:nvPr/>
        </p:nvSpPr>
        <p:spPr>
          <a:xfrm>
            <a:off x="160297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65" name="Freeform 564">
            <a:extLst>
              <a:ext uri="{FF2B5EF4-FFF2-40B4-BE49-F238E27FC236}">
                <a16:creationId xmlns:a16="http://schemas.microsoft.com/office/drawing/2014/main" id="{E443C189-1A10-710B-ECE3-EB1AD38A235C}"/>
              </a:ext>
            </a:extLst>
          </p:cNvPr>
          <p:cNvSpPr/>
          <p:nvPr/>
        </p:nvSpPr>
        <p:spPr>
          <a:xfrm>
            <a:off x="160297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66" name="Freeform 565">
            <a:extLst>
              <a:ext uri="{FF2B5EF4-FFF2-40B4-BE49-F238E27FC236}">
                <a16:creationId xmlns:a16="http://schemas.microsoft.com/office/drawing/2014/main" id="{FECAD89E-1DBE-FA30-A2D2-D365AD87AE58}"/>
              </a:ext>
            </a:extLst>
          </p:cNvPr>
          <p:cNvSpPr/>
          <p:nvPr/>
        </p:nvSpPr>
        <p:spPr>
          <a:xfrm>
            <a:off x="160524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67" name="Freeform 566">
            <a:extLst>
              <a:ext uri="{FF2B5EF4-FFF2-40B4-BE49-F238E27FC236}">
                <a16:creationId xmlns:a16="http://schemas.microsoft.com/office/drawing/2014/main" id="{0122D6BD-8188-1E6F-70AF-78E2C3090C4F}"/>
              </a:ext>
            </a:extLst>
          </p:cNvPr>
          <p:cNvSpPr/>
          <p:nvPr/>
        </p:nvSpPr>
        <p:spPr>
          <a:xfrm>
            <a:off x="1605240"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68" name="Freeform 567">
            <a:extLst>
              <a:ext uri="{FF2B5EF4-FFF2-40B4-BE49-F238E27FC236}">
                <a16:creationId xmlns:a16="http://schemas.microsoft.com/office/drawing/2014/main" id="{33990052-46D5-8CC7-46E9-27262024C2C6}"/>
              </a:ext>
            </a:extLst>
          </p:cNvPr>
          <p:cNvSpPr/>
          <p:nvPr/>
        </p:nvSpPr>
        <p:spPr>
          <a:xfrm>
            <a:off x="160750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69" name="Freeform 568">
            <a:extLst>
              <a:ext uri="{FF2B5EF4-FFF2-40B4-BE49-F238E27FC236}">
                <a16:creationId xmlns:a16="http://schemas.microsoft.com/office/drawing/2014/main" id="{592E3417-24F9-9432-4BBC-26BE48A62B4D}"/>
              </a:ext>
            </a:extLst>
          </p:cNvPr>
          <p:cNvSpPr/>
          <p:nvPr/>
        </p:nvSpPr>
        <p:spPr>
          <a:xfrm>
            <a:off x="160750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70" name="Freeform 569">
            <a:extLst>
              <a:ext uri="{FF2B5EF4-FFF2-40B4-BE49-F238E27FC236}">
                <a16:creationId xmlns:a16="http://schemas.microsoft.com/office/drawing/2014/main" id="{02B792BD-E9AA-935D-938B-0574F854DBDD}"/>
              </a:ext>
            </a:extLst>
          </p:cNvPr>
          <p:cNvSpPr/>
          <p:nvPr/>
        </p:nvSpPr>
        <p:spPr>
          <a:xfrm>
            <a:off x="160976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71" name="Freeform 570">
            <a:extLst>
              <a:ext uri="{FF2B5EF4-FFF2-40B4-BE49-F238E27FC236}">
                <a16:creationId xmlns:a16="http://schemas.microsoft.com/office/drawing/2014/main" id="{E9117BF3-248E-12CA-7DBC-F3615E33A6B5}"/>
              </a:ext>
            </a:extLst>
          </p:cNvPr>
          <p:cNvSpPr/>
          <p:nvPr/>
        </p:nvSpPr>
        <p:spPr>
          <a:xfrm>
            <a:off x="160976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72" name="Freeform 571">
            <a:extLst>
              <a:ext uri="{FF2B5EF4-FFF2-40B4-BE49-F238E27FC236}">
                <a16:creationId xmlns:a16="http://schemas.microsoft.com/office/drawing/2014/main" id="{F52A1456-746A-27D0-1211-8F09A36C89DA}"/>
              </a:ext>
            </a:extLst>
          </p:cNvPr>
          <p:cNvSpPr/>
          <p:nvPr/>
        </p:nvSpPr>
        <p:spPr>
          <a:xfrm>
            <a:off x="161211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73" name="Freeform 572">
            <a:extLst>
              <a:ext uri="{FF2B5EF4-FFF2-40B4-BE49-F238E27FC236}">
                <a16:creationId xmlns:a16="http://schemas.microsoft.com/office/drawing/2014/main" id="{346C5908-F51A-B2D6-C04B-1CCAB220BE31}"/>
              </a:ext>
            </a:extLst>
          </p:cNvPr>
          <p:cNvSpPr/>
          <p:nvPr/>
        </p:nvSpPr>
        <p:spPr>
          <a:xfrm>
            <a:off x="161211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74" name="Freeform 573">
            <a:extLst>
              <a:ext uri="{FF2B5EF4-FFF2-40B4-BE49-F238E27FC236}">
                <a16:creationId xmlns:a16="http://schemas.microsoft.com/office/drawing/2014/main" id="{A0648A1F-1E5F-B598-004C-D162BB347F24}"/>
              </a:ext>
            </a:extLst>
          </p:cNvPr>
          <p:cNvSpPr/>
          <p:nvPr/>
        </p:nvSpPr>
        <p:spPr>
          <a:xfrm>
            <a:off x="161437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75" name="Freeform 574">
            <a:extLst>
              <a:ext uri="{FF2B5EF4-FFF2-40B4-BE49-F238E27FC236}">
                <a16:creationId xmlns:a16="http://schemas.microsoft.com/office/drawing/2014/main" id="{C55F0F7C-C528-CBB6-FBFE-66BFFB56EBBF}"/>
              </a:ext>
            </a:extLst>
          </p:cNvPr>
          <p:cNvSpPr/>
          <p:nvPr/>
        </p:nvSpPr>
        <p:spPr>
          <a:xfrm>
            <a:off x="1614377"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76" name="Freeform 575">
            <a:extLst>
              <a:ext uri="{FF2B5EF4-FFF2-40B4-BE49-F238E27FC236}">
                <a16:creationId xmlns:a16="http://schemas.microsoft.com/office/drawing/2014/main" id="{FB3EF4D7-854E-BAA0-A4FB-33599C52CC5F}"/>
              </a:ext>
            </a:extLst>
          </p:cNvPr>
          <p:cNvSpPr/>
          <p:nvPr/>
        </p:nvSpPr>
        <p:spPr>
          <a:xfrm>
            <a:off x="161664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77" name="Freeform 576">
            <a:extLst>
              <a:ext uri="{FF2B5EF4-FFF2-40B4-BE49-F238E27FC236}">
                <a16:creationId xmlns:a16="http://schemas.microsoft.com/office/drawing/2014/main" id="{F01DC0FE-2559-F5B5-84A6-1E8C0281B75B}"/>
              </a:ext>
            </a:extLst>
          </p:cNvPr>
          <p:cNvSpPr/>
          <p:nvPr/>
        </p:nvSpPr>
        <p:spPr>
          <a:xfrm>
            <a:off x="161664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78" name="Freeform 577">
            <a:extLst>
              <a:ext uri="{FF2B5EF4-FFF2-40B4-BE49-F238E27FC236}">
                <a16:creationId xmlns:a16="http://schemas.microsoft.com/office/drawing/2014/main" id="{3C4C3AA4-25A7-F0C6-EB18-C14E02339EF6}"/>
              </a:ext>
            </a:extLst>
          </p:cNvPr>
          <p:cNvSpPr/>
          <p:nvPr/>
        </p:nvSpPr>
        <p:spPr>
          <a:xfrm>
            <a:off x="161890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79" name="Freeform 578">
            <a:extLst>
              <a:ext uri="{FF2B5EF4-FFF2-40B4-BE49-F238E27FC236}">
                <a16:creationId xmlns:a16="http://schemas.microsoft.com/office/drawing/2014/main" id="{4286C9D7-1139-5638-AAA4-78F3F143B046}"/>
              </a:ext>
            </a:extLst>
          </p:cNvPr>
          <p:cNvSpPr/>
          <p:nvPr/>
        </p:nvSpPr>
        <p:spPr>
          <a:xfrm>
            <a:off x="161890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80" name="Freeform 579">
            <a:extLst>
              <a:ext uri="{FF2B5EF4-FFF2-40B4-BE49-F238E27FC236}">
                <a16:creationId xmlns:a16="http://schemas.microsoft.com/office/drawing/2014/main" id="{E21727FE-45B1-E788-4E35-BA4393A9DCFB}"/>
              </a:ext>
            </a:extLst>
          </p:cNvPr>
          <p:cNvSpPr/>
          <p:nvPr/>
        </p:nvSpPr>
        <p:spPr>
          <a:xfrm>
            <a:off x="162116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81" name="Freeform 580">
            <a:extLst>
              <a:ext uri="{FF2B5EF4-FFF2-40B4-BE49-F238E27FC236}">
                <a16:creationId xmlns:a16="http://schemas.microsoft.com/office/drawing/2014/main" id="{211057AA-FD9C-6CD6-A92F-5FB8180F501C}"/>
              </a:ext>
            </a:extLst>
          </p:cNvPr>
          <p:cNvSpPr/>
          <p:nvPr/>
        </p:nvSpPr>
        <p:spPr>
          <a:xfrm>
            <a:off x="162116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82" name="Freeform 581">
            <a:extLst>
              <a:ext uri="{FF2B5EF4-FFF2-40B4-BE49-F238E27FC236}">
                <a16:creationId xmlns:a16="http://schemas.microsoft.com/office/drawing/2014/main" id="{8B3BC259-5F6A-4906-7068-60F00031F992}"/>
              </a:ext>
            </a:extLst>
          </p:cNvPr>
          <p:cNvSpPr/>
          <p:nvPr/>
        </p:nvSpPr>
        <p:spPr>
          <a:xfrm>
            <a:off x="162351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83" name="Freeform 582">
            <a:extLst>
              <a:ext uri="{FF2B5EF4-FFF2-40B4-BE49-F238E27FC236}">
                <a16:creationId xmlns:a16="http://schemas.microsoft.com/office/drawing/2014/main" id="{F3162B0A-5C98-6189-B690-09F3E38FB59B}"/>
              </a:ext>
            </a:extLst>
          </p:cNvPr>
          <p:cNvSpPr/>
          <p:nvPr/>
        </p:nvSpPr>
        <p:spPr>
          <a:xfrm>
            <a:off x="1623514"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84" name="Freeform 583">
            <a:extLst>
              <a:ext uri="{FF2B5EF4-FFF2-40B4-BE49-F238E27FC236}">
                <a16:creationId xmlns:a16="http://schemas.microsoft.com/office/drawing/2014/main" id="{DB096C2B-C332-DF7F-BB3E-46DCC3BBC225}"/>
              </a:ext>
            </a:extLst>
          </p:cNvPr>
          <p:cNvSpPr/>
          <p:nvPr/>
        </p:nvSpPr>
        <p:spPr>
          <a:xfrm>
            <a:off x="162577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85" name="Freeform 584">
            <a:extLst>
              <a:ext uri="{FF2B5EF4-FFF2-40B4-BE49-F238E27FC236}">
                <a16:creationId xmlns:a16="http://schemas.microsoft.com/office/drawing/2014/main" id="{534B2337-798F-3465-AA08-AFD7B005AB78}"/>
              </a:ext>
            </a:extLst>
          </p:cNvPr>
          <p:cNvSpPr/>
          <p:nvPr/>
        </p:nvSpPr>
        <p:spPr>
          <a:xfrm>
            <a:off x="1625778"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86" name="Freeform 585">
            <a:extLst>
              <a:ext uri="{FF2B5EF4-FFF2-40B4-BE49-F238E27FC236}">
                <a16:creationId xmlns:a16="http://schemas.microsoft.com/office/drawing/2014/main" id="{87E69795-7A93-E768-1CBA-B8CF1E7B273B}"/>
              </a:ext>
            </a:extLst>
          </p:cNvPr>
          <p:cNvSpPr/>
          <p:nvPr/>
        </p:nvSpPr>
        <p:spPr>
          <a:xfrm>
            <a:off x="1628042"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87" name="Freeform 586">
            <a:extLst>
              <a:ext uri="{FF2B5EF4-FFF2-40B4-BE49-F238E27FC236}">
                <a16:creationId xmlns:a16="http://schemas.microsoft.com/office/drawing/2014/main" id="{7400E89B-9E74-FB6B-FAA6-560821899260}"/>
              </a:ext>
            </a:extLst>
          </p:cNvPr>
          <p:cNvSpPr/>
          <p:nvPr/>
        </p:nvSpPr>
        <p:spPr>
          <a:xfrm>
            <a:off x="1628042"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88" name="Freeform 587">
            <a:extLst>
              <a:ext uri="{FF2B5EF4-FFF2-40B4-BE49-F238E27FC236}">
                <a16:creationId xmlns:a16="http://schemas.microsoft.com/office/drawing/2014/main" id="{F01A562C-2686-F8E3-8244-0C8E2AD61D40}"/>
              </a:ext>
            </a:extLst>
          </p:cNvPr>
          <p:cNvSpPr/>
          <p:nvPr/>
        </p:nvSpPr>
        <p:spPr>
          <a:xfrm>
            <a:off x="163030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89" name="Freeform 588">
            <a:extLst>
              <a:ext uri="{FF2B5EF4-FFF2-40B4-BE49-F238E27FC236}">
                <a16:creationId xmlns:a16="http://schemas.microsoft.com/office/drawing/2014/main" id="{C1312FD8-ACBA-8A12-996D-EC1BF5D494CE}"/>
              </a:ext>
            </a:extLst>
          </p:cNvPr>
          <p:cNvSpPr/>
          <p:nvPr/>
        </p:nvSpPr>
        <p:spPr>
          <a:xfrm>
            <a:off x="1630306"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90" name="Freeform 589">
            <a:extLst>
              <a:ext uri="{FF2B5EF4-FFF2-40B4-BE49-F238E27FC236}">
                <a16:creationId xmlns:a16="http://schemas.microsoft.com/office/drawing/2014/main" id="{44EDCEA7-0305-21DC-B65E-2296CE3846B4}"/>
              </a:ext>
            </a:extLst>
          </p:cNvPr>
          <p:cNvSpPr/>
          <p:nvPr/>
        </p:nvSpPr>
        <p:spPr>
          <a:xfrm>
            <a:off x="163265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91" name="Freeform 590">
            <a:extLst>
              <a:ext uri="{FF2B5EF4-FFF2-40B4-BE49-F238E27FC236}">
                <a16:creationId xmlns:a16="http://schemas.microsoft.com/office/drawing/2014/main" id="{47E02978-446C-FCA8-3831-F79E16434650}"/>
              </a:ext>
            </a:extLst>
          </p:cNvPr>
          <p:cNvSpPr/>
          <p:nvPr/>
        </p:nvSpPr>
        <p:spPr>
          <a:xfrm>
            <a:off x="1632651"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92" name="Freeform 591">
            <a:extLst>
              <a:ext uri="{FF2B5EF4-FFF2-40B4-BE49-F238E27FC236}">
                <a16:creationId xmlns:a16="http://schemas.microsoft.com/office/drawing/2014/main" id="{E086FB7D-C42D-8B75-9DF0-51C92B32B481}"/>
              </a:ext>
            </a:extLst>
          </p:cNvPr>
          <p:cNvSpPr/>
          <p:nvPr/>
        </p:nvSpPr>
        <p:spPr>
          <a:xfrm>
            <a:off x="163491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93" name="Freeform 592">
            <a:extLst>
              <a:ext uri="{FF2B5EF4-FFF2-40B4-BE49-F238E27FC236}">
                <a16:creationId xmlns:a16="http://schemas.microsoft.com/office/drawing/2014/main" id="{9E1A519A-5751-B3EE-24B7-8DB03D8CF0B3}"/>
              </a:ext>
            </a:extLst>
          </p:cNvPr>
          <p:cNvSpPr/>
          <p:nvPr/>
        </p:nvSpPr>
        <p:spPr>
          <a:xfrm>
            <a:off x="1634915"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94" name="Freeform 593">
            <a:extLst>
              <a:ext uri="{FF2B5EF4-FFF2-40B4-BE49-F238E27FC236}">
                <a16:creationId xmlns:a16="http://schemas.microsoft.com/office/drawing/2014/main" id="{77C6358F-17B7-D8C4-E6E2-CEE8EFFCE3D8}"/>
              </a:ext>
            </a:extLst>
          </p:cNvPr>
          <p:cNvSpPr/>
          <p:nvPr/>
        </p:nvSpPr>
        <p:spPr>
          <a:xfrm>
            <a:off x="163717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95" name="Freeform 594">
            <a:extLst>
              <a:ext uri="{FF2B5EF4-FFF2-40B4-BE49-F238E27FC236}">
                <a16:creationId xmlns:a16="http://schemas.microsoft.com/office/drawing/2014/main" id="{47B5CF8B-F49D-59AA-6027-2BEE50FBA145}"/>
              </a:ext>
            </a:extLst>
          </p:cNvPr>
          <p:cNvSpPr/>
          <p:nvPr/>
        </p:nvSpPr>
        <p:spPr>
          <a:xfrm>
            <a:off x="1637179"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96" name="Freeform 595">
            <a:extLst>
              <a:ext uri="{FF2B5EF4-FFF2-40B4-BE49-F238E27FC236}">
                <a16:creationId xmlns:a16="http://schemas.microsoft.com/office/drawing/2014/main" id="{0D707836-8B72-CD84-5F12-231EB3943A8F}"/>
              </a:ext>
            </a:extLst>
          </p:cNvPr>
          <p:cNvSpPr/>
          <p:nvPr/>
        </p:nvSpPr>
        <p:spPr>
          <a:xfrm>
            <a:off x="163944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solidFill>
            <a:srgbClr val="5F828F"/>
          </a:solidFill>
          <a:ln w="0" cap="flat">
            <a:noFill/>
            <a:prstDash val="solid"/>
            <a:miter/>
          </a:ln>
        </p:spPr>
        <p:txBody>
          <a:bodyPr rtlCol="0" anchor="ctr"/>
          <a:lstStyle/>
          <a:p>
            <a:endParaRPr lang="en-GB" dirty="0"/>
          </a:p>
        </p:txBody>
      </p:sp>
      <p:sp>
        <p:nvSpPr>
          <p:cNvPr id="597" name="Freeform 596">
            <a:extLst>
              <a:ext uri="{FF2B5EF4-FFF2-40B4-BE49-F238E27FC236}">
                <a16:creationId xmlns:a16="http://schemas.microsoft.com/office/drawing/2014/main" id="{327DCD91-C073-6A24-1D45-1BEFBD9D85D8}"/>
              </a:ext>
            </a:extLst>
          </p:cNvPr>
          <p:cNvSpPr/>
          <p:nvPr/>
        </p:nvSpPr>
        <p:spPr>
          <a:xfrm>
            <a:off x="1639443" y="3529292"/>
            <a:ext cx="1617" cy="81291"/>
          </a:xfrm>
          <a:custGeom>
            <a:avLst/>
            <a:gdLst>
              <a:gd name="connsiteX0" fmla="*/ 0 w 1617"/>
              <a:gd name="connsiteY0" fmla="*/ 0 h 81291"/>
              <a:gd name="connsiteX1" fmla="*/ 1617 w 1617"/>
              <a:gd name="connsiteY1" fmla="*/ 0 h 81291"/>
              <a:gd name="connsiteX2" fmla="*/ 1617 w 1617"/>
              <a:gd name="connsiteY2" fmla="*/ 81291 h 81291"/>
              <a:gd name="connsiteX3" fmla="*/ 0 w 1617"/>
              <a:gd name="connsiteY3" fmla="*/ 81291 h 81291"/>
            </a:gdLst>
            <a:ahLst/>
            <a:cxnLst>
              <a:cxn ang="0">
                <a:pos x="connsiteX0" y="connsiteY0"/>
              </a:cxn>
              <a:cxn ang="0">
                <a:pos x="connsiteX1" y="connsiteY1"/>
              </a:cxn>
              <a:cxn ang="0">
                <a:pos x="connsiteX2" y="connsiteY2"/>
              </a:cxn>
              <a:cxn ang="0">
                <a:pos x="connsiteX3" y="connsiteY3"/>
              </a:cxn>
            </a:cxnLst>
            <a:rect l="l" t="t" r="r" b="b"/>
            <a:pathLst>
              <a:path w="1617" h="81291">
                <a:moveTo>
                  <a:pt x="0" y="0"/>
                </a:moveTo>
                <a:lnTo>
                  <a:pt x="1617" y="0"/>
                </a:lnTo>
                <a:lnTo>
                  <a:pt x="1617" y="81291"/>
                </a:lnTo>
                <a:lnTo>
                  <a:pt x="0" y="81291"/>
                </a:lnTo>
                <a:close/>
              </a:path>
            </a:pathLst>
          </a:custGeom>
          <a:noFill/>
          <a:ln w="4040" cap="flat">
            <a:solidFill>
              <a:srgbClr val="5F828F"/>
            </a:solidFill>
            <a:prstDash val="solid"/>
            <a:miter/>
          </a:ln>
        </p:spPr>
        <p:txBody>
          <a:bodyPr rtlCol="0" anchor="ctr"/>
          <a:lstStyle/>
          <a:p>
            <a:endParaRPr lang="en-GB" dirty="0"/>
          </a:p>
        </p:txBody>
      </p:sp>
      <p:sp>
        <p:nvSpPr>
          <p:cNvPr id="598" name="Freeform 597">
            <a:extLst>
              <a:ext uri="{FF2B5EF4-FFF2-40B4-BE49-F238E27FC236}">
                <a16:creationId xmlns:a16="http://schemas.microsoft.com/office/drawing/2014/main" id="{166FA62A-6DF5-9400-FAAC-8A5ED0948C1D}"/>
              </a:ext>
            </a:extLst>
          </p:cNvPr>
          <p:cNvSpPr/>
          <p:nvPr/>
        </p:nvSpPr>
        <p:spPr>
          <a:xfrm>
            <a:off x="1641787"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599" name="Freeform 598">
            <a:extLst>
              <a:ext uri="{FF2B5EF4-FFF2-40B4-BE49-F238E27FC236}">
                <a16:creationId xmlns:a16="http://schemas.microsoft.com/office/drawing/2014/main" id="{7585C257-94CE-423F-7A4C-DCFFCA6CF818}"/>
              </a:ext>
            </a:extLst>
          </p:cNvPr>
          <p:cNvSpPr/>
          <p:nvPr/>
        </p:nvSpPr>
        <p:spPr>
          <a:xfrm>
            <a:off x="1641787"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00" name="Freeform 599">
            <a:extLst>
              <a:ext uri="{FF2B5EF4-FFF2-40B4-BE49-F238E27FC236}">
                <a16:creationId xmlns:a16="http://schemas.microsoft.com/office/drawing/2014/main" id="{2ECEC6E9-C50E-0FFE-1208-B23F3DAF9E67}"/>
              </a:ext>
            </a:extLst>
          </p:cNvPr>
          <p:cNvSpPr/>
          <p:nvPr/>
        </p:nvSpPr>
        <p:spPr>
          <a:xfrm>
            <a:off x="1644051"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01" name="Freeform 600">
            <a:extLst>
              <a:ext uri="{FF2B5EF4-FFF2-40B4-BE49-F238E27FC236}">
                <a16:creationId xmlns:a16="http://schemas.microsoft.com/office/drawing/2014/main" id="{A82686F5-A093-9CBD-64B1-B845B65281B6}"/>
              </a:ext>
            </a:extLst>
          </p:cNvPr>
          <p:cNvSpPr/>
          <p:nvPr/>
        </p:nvSpPr>
        <p:spPr>
          <a:xfrm>
            <a:off x="1644051"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02" name="Freeform 601">
            <a:extLst>
              <a:ext uri="{FF2B5EF4-FFF2-40B4-BE49-F238E27FC236}">
                <a16:creationId xmlns:a16="http://schemas.microsoft.com/office/drawing/2014/main" id="{61EF2F77-CB1C-BF25-DF88-EC9BBB05FE56}"/>
              </a:ext>
            </a:extLst>
          </p:cNvPr>
          <p:cNvSpPr/>
          <p:nvPr/>
        </p:nvSpPr>
        <p:spPr>
          <a:xfrm>
            <a:off x="1646315"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03" name="Freeform 602">
            <a:extLst>
              <a:ext uri="{FF2B5EF4-FFF2-40B4-BE49-F238E27FC236}">
                <a16:creationId xmlns:a16="http://schemas.microsoft.com/office/drawing/2014/main" id="{896EDAA2-C9CD-C09A-EF29-593349510A33}"/>
              </a:ext>
            </a:extLst>
          </p:cNvPr>
          <p:cNvSpPr/>
          <p:nvPr/>
        </p:nvSpPr>
        <p:spPr>
          <a:xfrm>
            <a:off x="1646315"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04" name="Freeform 603">
            <a:extLst>
              <a:ext uri="{FF2B5EF4-FFF2-40B4-BE49-F238E27FC236}">
                <a16:creationId xmlns:a16="http://schemas.microsoft.com/office/drawing/2014/main" id="{FA6FB603-C012-8907-175D-F53FAEF21704}"/>
              </a:ext>
            </a:extLst>
          </p:cNvPr>
          <p:cNvSpPr/>
          <p:nvPr/>
        </p:nvSpPr>
        <p:spPr>
          <a:xfrm>
            <a:off x="1648579"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05" name="Freeform 604">
            <a:extLst>
              <a:ext uri="{FF2B5EF4-FFF2-40B4-BE49-F238E27FC236}">
                <a16:creationId xmlns:a16="http://schemas.microsoft.com/office/drawing/2014/main" id="{B23BB9E6-E9DE-037C-54B1-A686389FA10C}"/>
              </a:ext>
            </a:extLst>
          </p:cNvPr>
          <p:cNvSpPr/>
          <p:nvPr/>
        </p:nvSpPr>
        <p:spPr>
          <a:xfrm>
            <a:off x="1648579"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06" name="Freeform 605">
            <a:extLst>
              <a:ext uri="{FF2B5EF4-FFF2-40B4-BE49-F238E27FC236}">
                <a16:creationId xmlns:a16="http://schemas.microsoft.com/office/drawing/2014/main" id="{B1C08ADD-7835-1401-42AA-21FB9DB73970}"/>
              </a:ext>
            </a:extLst>
          </p:cNvPr>
          <p:cNvSpPr/>
          <p:nvPr/>
        </p:nvSpPr>
        <p:spPr>
          <a:xfrm>
            <a:off x="1650843"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07" name="Freeform 606">
            <a:extLst>
              <a:ext uri="{FF2B5EF4-FFF2-40B4-BE49-F238E27FC236}">
                <a16:creationId xmlns:a16="http://schemas.microsoft.com/office/drawing/2014/main" id="{AEAEA813-0AA4-F054-9769-57F952BC98DD}"/>
              </a:ext>
            </a:extLst>
          </p:cNvPr>
          <p:cNvSpPr/>
          <p:nvPr/>
        </p:nvSpPr>
        <p:spPr>
          <a:xfrm>
            <a:off x="1650843"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08" name="Freeform 607">
            <a:extLst>
              <a:ext uri="{FF2B5EF4-FFF2-40B4-BE49-F238E27FC236}">
                <a16:creationId xmlns:a16="http://schemas.microsoft.com/office/drawing/2014/main" id="{E5B932DD-96C4-35BA-C00A-66F8C3078388}"/>
              </a:ext>
            </a:extLst>
          </p:cNvPr>
          <p:cNvSpPr/>
          <p:nvPr/>
        </p:nvSpPr>
        <p:spPr>
          <a:xfrm>
            <a:off x="1653188"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09" name="Freeform 608">
            <a:extLst>
              <a:ext uri="{FF2B5EF4-FFF2-40B4-BE49-F238E27FC236}">
                <a16:creationId xmlns:a16="http://schemas.microsoft.com/office/drawing/2014/main" id="{A8EC4907-D659-D794-3231-B3A7B9B22C9C}"/>
              </a:ext>
            </a:extLst>
          </p:cNvPr>
          <p:cNvSpPr/>
          <p:nvPr/>
        </p:nvSpPr>
        <p:spPr>
          <a:xfrm>
            <a:off x="1653188"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10" name="Freeform 609">
            <a:extLst>
              <a:ext uri="{FF2B5EF4-FFF2-40B4-BE49-F238E27FC236}">
                <a16:creationId xmlns:a16="http://schemas.microsoft.com/office/drawing/2014/main" id="{2B3488BF-02D1-2531-208A-DEB64920523C}"/>
              </a:ext>
            </a:extLst>
          </p:cNvPr>
          <p:cNvSpPr/>
          <p:nvPr/>
        </p:nvSpPr>
        <p:spPr>
          <a:xfrm>
            <a:off x="1655452"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11" name="Freeform 610">
            <a:extLst>
              <a:ext uri="{FF2B5EF4-FFF2-40B4-BE49-F238E27FC236}">
                <a16:creationId xmlns:a16="http://schemas.microsoft.com/office/drawing/2014/main" id="{21838F7E-53CF-60DB-6CF3-B9151D2A0CB7}"/>
              </a:ext>
            </a:extLst>
          </p:cNvPr>
          <p:cNvSpPr/>
          <p:nvPr/>
        </p:nvSpPr>
        <p:spPr>
          <a:xfrm>
            <a:off x="1655452"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12" name="Freeform 611">
            <a:extLst>
              <a:ext uri="{FF2B5EF4-FFF2-40B4-BE49-F238E27FC236}">
                <a16:creationId xmlns:a16="http://schemas.microsoft.com/office/drawing/2014/main" id="{D9DE6F32-83F5-0A60-CB8E-F101E1C4C792}"/>
              </a:ext>
            </a:extLst>
          </p:cNvPr>
          <p:cNvSpPr/>
          <p:nvPr/>
        </p:nvSpPr>
        <p:spPr>
          <a:xfrm>
            <a:off x="1657716"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13" name="Freeform 612">
            <a:extLst>
              <a:ext uri="{FF2B5EF4-FFF2-40B4-BE49-F238E27FC236}">
                <a16:creationId xmlns:a16="http://schemas.microsoft.com/office/drawing/2014/main" id="{89682B30-10ED-808E-C11E-18CE917DB411}"/>
              </a:ext>
            </a:extLst>
          </p:cNvPr>
          <p:cNvSpPr/>
          <p:nvPr/>
        </p:nvSpPr>
        <p:spPr>
          <a:xfrm>
            <a:off x="1657716"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14" name="Freeform 613">
            <a:extLst>
              <a:ext uri="{FF2B5EF4-FFF2-40B4-BE49-F238E27FC236}">
                <a16:creationId xmlns:a16="http://schemas.microsoft.com/office/drawing/2014/main" id="{017E6964-EEDD-2CFB-FEBC-A6BFA5CA1940}"/>
              </a:ext>
            </a:extLst>
          </p:cNvPr>
          <p:cNvSpPr/>
          <p:nvPr/>
        </p:nvSpPr>
        <p:spPr>
          <a:xfrm>
            <a:off x="1659980"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solidFill>
            <a:srgbClr val="5F828F"/>
          </a:solidFill>
          <a:ln w="0" cap="flat">
            <a:noFill/>
            <a:prstDash val="solid"/>
            <a:miter/>
          </a:ln>
        </p:spPr>
        <p:txBody>
          <a:bodyPr rtlCol="0" anchor="ctr"/>
          <a:lstStyle/>
          <a:p>
            <a:endParaRPr lang="en-GB" dirty="0"/>
          </a:p>
        </p:txBody>
      </p:sp>
      <p:sp>
        <p:nvSpPr>
          <p:cNvPr id="615" name="Freeform 614">
            <a:extLst>
              <a:ext uri="{FF2B5EF4-FFF2-40B4-BE49-F238E27FC236}">
                <a16:creationId xmlns:a16="http://schemas.microsoft.com/office/drawing/2014/main" id="{A8B9B77D-B508-9675-64C3-47B0BBA8F8BF}"/>
              </a:ext>
            </a:extLst>
          </p:cNvPr>
          <p:cNvSpPr/>
          <p:nvPr/>
        </p:nvSpPr>
        <p:spPr>
          <a:xfrm>
            <a:off x="1659980" y="3529615"/>
            <a:ext cx="1617" cy="80967"/>
          </a:xfrm>
          <a:custGeom>
            <a:avLst/>
            <a:gdLst>
              <a:gd name="connsiteX0" fmla="*/ 0 w 1617"/>
              <a:gd name="connsiteY0" fmla="*/ 0 h 80967"/>
              <a:gd name="connsiteX1" fmla="*/ 1617 w 1617"/>
              <a:gd name="connsiteY1" fmla="*/ 0 h 80967"/>
              <a:gd name="connsiteX2" fmla="*/ 1617 w 1617"/>
              <a:gd name="connsiteY2" fmla="*/ 80968 h 80967"/>
              <a:gd name="connsiteX3" fmla="*/ 0 w 1617"/>
              <a:gd name="connsiteY3" fmla="*/ 80968 h 80967"/>
            </a:gdLst>
            <a:ahLst/>
            <a:cxnLst>
              <a:cxn ang="0">
                <a:pos x="connsiteX0" y="connsiteY0"/>
              </a:cxn>
              <a:cxn ang="0">
                <a:pos x="connsiteX1" y="connsiteY1"/>
              </a:cxn>
              <a:cxn ang="0">
                <a:pos x="connsiteX2" y="connsiteY2"/>
              </a:cxn>
              <a:cxn ang="0">
                <a:pos x="connsiteX3" y="connsiteY3"/>
              </a:cxn>
            </a:cxnLst>
            <a:rect l="l" t="t" r="r" b="b"/>
            <a:pathLst>
              <a:path w="1617" h="80967">
                <a:moveTo>
                  <a:pt x="0" y="0"/>
                </a:moveTo>
                <a:lnTo>
                  <a:pt x="1617" y="0"/>
                </a:lnTo>
                <a:lnTo>
                  <a:pt x="1617" y="80968"/>
                </a:lnTo>
                <a:lnTo>
                  <a:pt x="0" y="80968"/>
                </a:lnTo>
                <a:close/>
              </a:path>
            </a:pathLst>
          </a:custGeom>
          <a:noFill/>
          <a:ln w="4040" cap="flat">
            <a:solidFill>
              <a:srgbClr val="5F828F"/>
            </a:solidFill>
            <a:prstDash val="solid"/>
            <a:miter/>
          </a:ln>
        </p:spPr>
        <p:txBody>
          <a:bodyPr rtlCol="0" anchor="ctr"/>
          <a:lstStyle/>
          <a:p>
            <a:endParaRPr lang="en-GB" dirty="0"/>
          </a:p>
        </p:txBody>
      </p:sp>
      <p:sp>
        <p:nvSpPr>
          <p:cNvPr id="616" name="Freeform 615">
            <a:extLst>
              <a:ext uri="{FF2B5EF4-FFF2-40B4-BE49-F238E27FC236}">
                <a16:creationId xmlns:a16="http://schemas.microsoft.com/office/drawing/2014/main" id="{4610A17F-AE95-DC1D-5F39-1C71FC094114}"/>
              </a:ext>
            </a:extLst>
          </p:cNvPr>
          <p:cNvSpPr/>
          <p:nvPr/>
        </p:nvSpPr>
        <p:spPr>
          <a:xfrm>
            <a:off x="166232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17" name="Freeform 616">
            <a:extLst>
              <a:ext uri="{FF2B5EF4-FFF2-40B4-BE49-F238E27FC236}">
                <a16:creationId xmlns:a16="http://schemas.microsoft.com/office/drawing/2014/main" id="{ECD85AEB-9FE5-022F-D8CF-22A8ED4E0108}"/>
              </a:ext>
            </a:extLst>
          </p:cNvPr>
          <p:cNvSpPr/>
          <p:nvPr/>
        </p:nvSpPr>
        <p:spPr>
          <a:xfrm>
            <a:off x="166232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18" name="Freeform 617">
            <a:extLst>
              <a:ext uri="{FF2B5EF4-FFF2-40B4-BE49-F238E27FC236}">
                <a16:creationId xmlns:a16="http://schemas.microsoft.com/office/drawing/2014/main" id="{7F66DA6F-8DCA-B70A-F121-80D3DD396BBC}"/>
              </a:ext>
            </a:extLst>
          </p:cNvPr>
          <p:cNvSpPr/>
          <p:nvPr/>
        </p:nvSpPr>
        <p:spPr>
          <a:xfrm>
            <a:off x="166458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19" name="Freeform 618">
            <a:extLst>
              <a:ext uri="{FF2B5EF4-FFF2-40B4-BE49-F238E27FC236}">
                <a16:creationId xmlns:a16="http://schemas.microsoft.com/office/drawing/2014/main" id="{237D4875-01FC-1C59-F892-F0537D5E4577}"/>
              </a:ext>
            </a:extLst>
          </p:cNvPr>
          <p:cNvSpPr/>
          <p:nvPr/>
        </p:nvSpPr>
        <p:spPr>
          <a:xfrm>
            <a:off x="166458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20" name="Freeform 619">
            <a:extLst>
              <a:ext uri="{FF2B5EF4-FFF2-40B4-BE49-F238E27FC236}">
                <a16:creationId xmlns:a16="http://schemas.microsoft.com/office/drawing/2014/main" id="{8AE7AF34-0D0F-87BC-C3BB-83F258DA108B}"/>
              </a:ext>
            </a:extLst>
          </p:cNvPr>
          <p:cNvSpPr/>
          <p:nvPr/>
        </p:nvSpPr>
        <p:spPr>
          <a:xfrm>
            <a:off x="166685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21" name="Freeform 620">
            <a:extLst>
              <a:ext uri="{FF2B5EF4-FFF2-40B4-BE49-F238E27FC236}">
                <a16:creationId xmlns:a16="http://schemas.microsoft.com/office/drawing/2014/main" id="{6DD53B7A-E64B-3473-865B-F0B0733C06BF}"/>
              </a:ext>
            </a:extLst>
          </p:cNvPr>
          <p:cNvSpPr/>
          <p:nvPr/>
        </p:nvSpPr>
        <p:spPr>
          <a:xfrm>
            <a:off x="166685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22" name="Freeform 621">
            <a:extLst>
              <a:ext uri="{FF2B5EF4-FFF2-40B4-BE49-F238E27FC236}">
                <a16:creationId xmlns:a16="http://schemas.microsoft.com/office/drawing/2014/main" id="{7A353868-2F05-B696-FC22-13E516C73F27}"/>
              </a:ext>
            </a:extLst>
          </p:cNvPr>
          <p:cNvSpPr/>
          <p:nvPr/>
        </p:nvSpPr>
        <p:spPr>
          <a:xfrm>
            <a:off x="166911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23" name="Freeform 622">
            <a:extLst>
              <a:ext uri="{FF2B5EF4-FFF2-40B4-BE49-F238E27FC236}">
                <a16:creationId xmlns:a16="http://schemas.microsoft.com/office/drawing/2014/main" id="{62153E07-F220-CCDF-CD47-CB5B8DBF159C}"/>
              </a:ext>
            </a:extLst>
          </p:cNvPr>
          <p:cNvSpPr/>
          <p:nvPr/>
        </p:nvSpPr>
        <p:spPr>
          <a:xfrm>
            <a:off x="166911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24" name="Freeform 623">
            <a:extLst>
              <a:ext uri="{FF2B5EF4-FFF2-40B4-BE49-F238E27FC236}">
                <a16:creationId xmlns:a16="http://schemas.microsoft.com/office/drawing/2014/main" id="{05501783-66A9-97EA-DBD8-F554187640F8}"/>
              </a:ext>
            </a:extLst>
          </p:cNvPr>
          <p:cNvSpPr/>
          <p:nvPr/>
        </p:nvSpPr>
        <p:spPr>
          <a:xfrm>
            <a:off x="167138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25" name="Freeform 624">
            <a:extLst>
              <a:ext uri="{FF2B5EF4-FFF2-40B4-BE49-F238E27FC236}">
                <a16:creationId xmlns:a16="http://schemas.microsoft.com/office/drawing/2014/main" id="{FF136372-E38A-1B17-AA28-3CD775503F33}"/>
              </a:ext>
            </a:extLst>
          </p:cNvPr>
          <p:cNvSpPr/>
          <p:nvPr/>
        </p:nvSpPr>
        <p:spPr>
          <a:xfrm>
            <a:off x="167138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26" name="Freeform 625">
            <a:extLst>
              <a:ext uri="{FF2B5EF4-FFF2-40B4-BE49-F238E27FC236}">
                <a16:creationId xmlns:a16="http://schemas.microsoft.com/office/drawing/2014/main" id="{29DFA7FA-6B39-B68C-9005-4A420899CB12}"/>
              </a:ext>
            </a:extLst>
          </p:cNvPr>
          <p:cNvSpPr/>
          <p:nvPr/>
        </p:nvSpPr>
        <p:spPr>
          <a:xfrm>
            <a:off x="167372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27" name="Freeform 626">
            <a:extLst>
              <a:ext uri="{FF2B5EF4-FFF2-40B4-BE49-F238E27FC236}">
                <a16:creationId xmlns:a16="http://schemas.microsoft.com/office/drawing/2014/main" id="{680A2387-D5BE-0E62-6CF8-D276B995F0FE}"/>
              </a:ext>
            </a:extLst>
          </p:cNvPr>
          <p:cNvSpPr/>
          <p:nvPr/>
        </p:nvSpPr>
        <p:spPr>
          <a:xfrm>
            <a:off x="167372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28" name="Freeform 627">
            <a:extLst>
              <a:ext uri="{FF2B5EF4-FFF2-40B4-BE49-F238E27FC236}">
                <a16:creationId xmlns:a16="http://schemas.microsoft.com/office/drawing/2014/main" id="{72BB94F8-80C6-8092-30E9-A86508576A0A}"/>
              </a:ext>
            </a:extLst>
          </p:cNvPr>
          <p:cNvSpPr/>
          <p:nvPr/>
        </p:nvSpPr>
        <p:spPr>
          <a:xfrm>
            <a:off x="167599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29" name="Freeform 628">
            <a:extLst>
              <a:ext uri="{FF2B5EF4-FFF2-40B4-BE49-F238E27FC236}">
                <a16:creationId xmlns:a16="http://schemas.microsoft.com/office/drawing/2014/main" id="{6D2D87D2-F348-BA4E-065C-7E9A49EA17FE}"/>
              </a:ext>
            </a:extLst>
          </p:cNvPr>
          <p:cNvSpPr/>
          <p:nvPr/>
        </p:nvSpPr>
        <p:spPr>
          <a:xfrm>
            <a:off x="167599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30" name="Freeform 629">
            <a:extLst>
              <a:ext uri="{FF2B5EF4-FFF2-40B4-BE49-F238E27FC236}">
                <a16:creationId xmlns:a16="http://schemas.microsoft.com/office/drawing/2014/main" id="{0A1C3268-9CD8-B71D-9C49-5EBA7A34CC27}"/>
              </a:ext>
            </a:extLst>
          </p:cNvPr>
          <p:cNvSpPr/>
          <p:nvPr/>
        </p:nvSpPr>
        <p:spPr>
          <a:xfrm>
            <a:off x="167825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31" name="Freeform 630">
            <a:extLst>
              <a:ext uri="{FF2B5EF4-FFF2-40B4-BE49-F238E27FC236}">
                <a16:creationId xmlns:a16="http://schemas.microsoft.com/office/drawing/2014/main" id="{1B02D1DE-9640-4117-EE59-5BD6A340913F}"/>
              </a:ext>
            </a:extLst>
          </p:cNvPr>
          <p:cNvSpPr/>
          <p:nvPr/>
        </p:nvSpPr>
        <p:spPr>
          <a:xfrm>
            <a:off x="167825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32" name="Freeform 631">
            <a:extLst>
              <a:ext uri="{FF2B5EF4-FFF2-40B4-BE49-F238E27FC236}">
                <a16:creationId xmlns:a16="http://schemas.microsoft.com/office/drawing/2014/main" id="{C40DB8F1-B18D-E14A-1323-3D6AB2049DB6}"/>
              </a:ext>
            </a:extLst>
          </p:cNvPr>
          <p:cNvSpPr/>
          <p:nvPr/>
        </p:nvSpPr>
        <p:spPr>
          <a:xfrm>
            <a:off x="168051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33" name="Freeform 632">
            <a:extLst>
              <a:ext uri="{FF2B5EF4-FFF2-40B4-BE49-F238E27FC236}">
                <a16:creationId xmlns:a16="http://schemas.microsoft.com/office/drawing/2014/main" id="{C66FC284-F133-3023-BA16-F8554E9DC2F1}"/>
              </a:ext>
            </a:extLst>
          </p:cNvPr>
          <p:cNvSpPr/>
          <p:nvPr/>
        </p:nvSpPr>
        <p:spPr>
          <a:xfrm>
            <a:off x="168051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34" name="Freeform 633">
            <a:extLst>
              <a:ext uri="{FF2B5EF4-FFF2-40B4-BE49-F238E27FC236}">
                <a16:creationId xmlns:a16="http://schemas.microsoft.com/office/drawing/2014/main" id="{5E4F65A6-946C-7BE2-EC74-7CF8773E80D7}"/>
              </a:ext>
            </a:extLst>
          </p:cNvPr>
          <p:cNvSpPr/>
          <p:nvPr/>
        </p:nvSpPr>
        <p:spPr>
          <a:xfrm>
            <a:off x="168286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35" name="Freeform 634">
            <a:extLst>
              <a:ext uri="{FF2B5EF4-FFF2-40B4-BE49-F238E27FC236}">
                <a16:creationId xmlns:a16="http://schemas.microsoft.com/office/drawing/2014/main" id="{0015082A-BF4A-2058-2585-B128B21111AA}"/>
              </a:ext>
            </a:extLst>
          </p:cNvPr>
          <p:cNvSpPr/>
          <p:nvPr/>
        </p:nvSpPr>
        <p:spPr>
          <a:xfrm>
            <a:off x="168286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36" name="Freeform 635">
            <a:extLst>
              <a:ext uri="{FF2B5EF4-FFF2-40B4-BE49-F238E27FC236}">
                <a16:creationId xmlns:a16="http://schemas.microsoft.com/office/drawing/2014/main" id="{46CDEA2D-B41C-E3CC-5C6D-D6AB08E4291F}"/>
              </a:ext>
            </a:extLst>
          </p:cNvPr>
          <p:cNvSpPr/>
          <p:nvPr/>
        </p:nvSpPr>
        <p:spPr>
          <a:xfrm>
            <a:off x="168512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37" name="Freeform 636">
            <a:extLst>
              <a:ext uri="{FF2B5EF4-FFF2-40B4-BE49-F238E27FC236}">
                <a16:creationId xmlns:a16="http://schemas.microsoft.com/office/drawing/2014/main" id="{C04C7FB7-72BD-09EA-FF80-DB9F579B8C38}"/>
              </a:ext>
            </a:extLst>
          </p:cNvPr>
          <p:cNvSpPr/>
          <p:nvPr/>
        </p:nvSpPr>
        <p:spPr>
          <a:xfrm>
            <a:off x="168512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38" name="Freeform 637">
            <a:extLst>
              <a:ext uri="{FF2B5EF4-FFF2-40B4-BE49-F238E27FC236}">
                <a16:creationId xmlns:a16="http://schemas.microsoft.com/office/drawing/2014/main" id="{54C26E02-CB56-EF14-D1AF-A5E544E9E7DD}"/>
              </a:ext>
            </a:extLst>
          </p:cNvPr>
          <p:cNvSpPr/>
          <p:nvPr/>
        </p:nvSpPr>
        <p:spPr>
          <a:xfrm>
            <a:off x="168739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39" name="Freeform 638">
            <a:extLst>
              <a:ext uri="{FF2B5EF4-FFF2-40B4-BE49-F238E27FC236}">
                <a16:creationId xmlns:a16="http://schemas.microsoft.com/office/drawing/2014/main" id="{FC4CE046-161A-CF72-FBB7-F761253B672E}"/>
              </a:ext>
            </a:extLst>
          </p:cNvPr>
          <p:cNvSpPr/>
          <p:nvPr/>
        </p:nvSpPr>
        <p:spPr>
          <a:xfrm>
            <a:off x="168739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40" name="Freeform 639">
            <a:extLst>
              <a:ext uri="{FF2B5EF4-FFF2-40B4-BE49-F238E27FC236}">
                <a16:creationId xmlns:a16="http://schemas.microsoft.com/office/drawing/2014/main" id="{73D040B1-51C1-7870-40F5-6C199477116F}"/>
              </a:ext>
            </a:extLst>
          </p:cNvPr>
          <p:cNvSpPr/>
          <p:nvPr/>
        </p:nvSpPr>
        <p:spPr>
          <a:xfrm>
            <a:off x="168965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41" name="Freeform 640">
            <a:extLst>
              <a:ext uri="{FF2B5EF4-FFF2-40B4-BE49-F238E27FC236}">
                <a16:creationId xmlns:a16="http://schemas.microsoft.com/office/drawing/2014/main" id="{CA6E9998-D43C-B984-A86E-9A73EC385AE4}"/>
              </a:ext>
            </a:extLst>
          </p:cNvPr>
          <p:cNvSpPr/>
          <p:nvPr/>
        </p:nvSpPr>
        <p:spPr>
          <a:xfrm>
            <a:off x="168965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42" name="Freeform 641">
            <a:extLst>
              <a:ext uri="{FF2B5EF4-FFF2-40B4-BE49-F238E27FC236}">
                <a16:creationId xmlns:a16="http://schemas.microsoft.com/office/drawing/2014/main" id="{E1C66F49-BD47-F0EC-23C2-DF5833E49F92}"/>
              </a:ext>
            </a:extLst>
          </p:cNvPr>
          <p:cNvSpPr/>
          <p:nvPr/>
        </p:nvSpPr>
        <p:spPr>
          <a:xfrm>
            <a:off x="169191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43" name="Freeform 642">
            <a:extLst>
              <a:ext uri="{FF2B5EF4-FFF2-40B4-BE49-F238E27FC236}">
                <a16:creationId xmlns:a16="http://schemas.microsoft.com/office/drawing/2014/main" id="{E4044AE3-B0E8-862B-4841-6EAD1D960E49}"/>
              </a:ext>
            </a:extLst>
          </p:cNvPr>
          <p:cNvSpPr/>
          <p:nvPr/>
        </p:nvSpPr>
        <p:spPr>
          <a:xfrm>
            <a:off x="169191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44" name="Freeform 643">
            <a:extLst>
              <a:ext uri="{FF2B5EF4-FFF2-40B4-BE49-F238E27FC236}">
                <a16:creationId xmlns:a16="http://schemas.microsoft.com/office/drawing/2014/main" id="{BF38F756-019A-D994-1DC9-EA1AF3E5FB1F}"/>
              </a:ext>
            </a:extLst>
          </p:cNvPr>
          <p:cNvSpPr/>
          <p:nvPr/>
        </p:nvSpPr>
        <p:spPr>
          <a:xfrm>
            <a:off x="169426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45" name="Freeform 644">
            <a:extLst>
              <a:ext uri="{FF2B5EF4-FFF2-40B4-BE49-F238E27FC236}">
                <a16:creationId xmlns:a16="http://schemas.microsoft.com/office/drawing/2014/main" id="{82C59CB4-B600-389B-836A-ED9CC774A7CF}"/>
              </a:ext>
            </a:extLst>
          </p:cNvPr>
          <p:cNvSpPr/>
          <p:nvPr/>
        </p:nvSpPr>
        <p:spPr>
          <a:xfrm>
            <a:off x="169426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46" name="Freeform 645">
            <a:extLst>
              <a:ext uri="{FF2B5EF4-FFF2-40B4-BE49-F238E27FC236}">
                <a16:creationId xmlns:a16="http://schemas.microsoft.com/office/drawing/2014/main" id="{C743EFF3-273D-B361-D081-784CF1B1E1DA}"/>
              </a:ext>
            </a:extLst>
          </p:cNvPr>
          <p:cNvSpPr/>
          <p:nvPr/>
        </p:nvSpPr>
        <p:spPr>
          <a:xfrm>
            <a:off x="169652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47" name="Freeform 646">
            <a:extLst>
              <a:ext uri="{FF2B5EF4-FFF2-40B4-BE49-F238E27FC236}">
                <a16:creationId xmlns:a16="http://schemas.microsoft.com/office/drawing/2014/main" id="{BFAA419E-6152-7EFA-47A2-2C092E1D2A8D}"/>
              </a:ext>
            </a:extLst>
          </p:cNvPr>
          <p:cNvSpPr/>
          <p:nvPr/>
        </p:nvSpPr>
        <p:spPr>
          <a:xfrm>
            <a:off x="169652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48" name="Freeform 647">
            <a:extLst>
              <a:ext uri="{FF2B5EF4-FFF2-40B4-BE49-F238E27FC236}">
                <a16:creationId xmlns:a16="http://schemas.microsoft.com/office/drawing/2014/main" id="{721E686B-BA10-047F-7A87-F85CE55BF1A5}"/>
              </a:ext>
            </a:extLst>
          </p:cNvPr>
          <p:cNvSpPr/>
          <p:nvPr/>
        </p:nvSpPr>
        <p:spPr>
          <a:xfrm>
            <a:off x="169879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49" name="Freeform 648">
            <a:extLst>
              <a:ext uri="{FF2B5EF4-FFF2-40B4-BE49-F238E27FC236}">
                <a16:creationId xmlns:a16="http://schemas.microsoft.com/office/drawing/2014/main" id="{61BF390D-D404-7863-1DB5-59CD87CF12AC}"/>
              </a:ext>
            </a:extLst>
          </p:cNvPr>
          <p:cNvSpPr/>
          <p:nvPr/>
        </p:nvSpPr>
        <p:spPr>
          <a:xfrm>
            <a:off x="169879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50" name="Freeform 649">
            <a:extLst>
              <a:ext uri="{FF2B5EF4-FFF2-40B4-BE49-F238E27FC236}">
                <a16:creationId xmlns:a16="http://schemas.microsoft.com/office/drawing/2014/main" id="{050AB1D8-C8EC-2BCC-5928-2FB4ED48E38B}"/>
              </a:ext>
            </a:extLst>
          </p:cNvPr>
          <p:cNvSpPr/>
          <p:nvPr/>
        </p:nvSpPr>
        <p:spPr>
          <a:xfrm>
            <a:off x="170105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51" name="Freeform 650">
            <a:extLst>
              <a:ext uri="{FF2B5EF4-FFF2-40B4-BE49-F238E27FC236}">
                <a16:creationId xmlns:a16="http://schemas.microsoft.com/office/drawing/2014/main" id="{500DCB1B-EC0E-1C84-D970-B86F5406A807}"/>
              </a:ext>
            </a:extLst>
          </p:cNvPr>
          <p:cNvSpPr/>
          <p:nvPr/>
        </p:nvSpPr>
        <p:spPr>
          <a:xfrm>
            <a:off x="170105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52" name="Freeform 651">
            <a:extLst>
              <a:ext uri="{FF2B5EF4-FFF2-40B4-BE49-F238E27FC236}">
                <a16:creationId xmlns:a16="http://schemas.microsoft.com/office/drawing/2014/main" id="{34DBFB17-E325-4D7C-4C21-DD6A0D7BF1B4}"/>
              </a:ext>
            </a:extLst>
          </p:cNvPr>
          <p:cNvSpPr/>
          <p:nvPr/>
        </p:nvSpPr>
        <p:spPr>
          <a:xfrm>
            <a:off x="170340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53" name="Freeform 652">
            <a:extLst>
              <a:ext uri="{FF2B5EF4-FFF2-40B4-BE49-F238E27FC236}">
                <a16:creationId xmlns:a16="http://schemas.microsoft.com/office/drawing/2014/main" id="{239CD4B1-93CD-A3C8-6D80-5DCAF22EA1A6}"/>
              </a:ext>
            </a:extLst>
          </p:cNvPr>
          <p:cNvSpPr/>
          <p:nvPr/>
        </p:nvSpPr>
        <p:spPr>
          <a:xfrm>
            <a:off x="170340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54" name="Freeform 653">
            <a:extLst>
              <a:ext uri="{FF2B5EF4-FFF2-40B4-BE49-F238E27FC236}">
                <a16:creationId xmlns:a16="http://schemas.microsoft.com/office/drawing/2014/main" id="{CCFE045D-6AC7-929D-5496-DE930FDD910F}"/>
              </a:ext>
            </a:extLst>
          </p:cNvPr>
          <p:cNvSpPr/>
          <p:nvPr/>
        </p:nvSpPr>
        <p:spPr>
          <a:xfrm>
            <a:off x="170566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55" name="Freeform 654">
            <a:extLst>
              <a:ext uri="{FF2B5EF4-FFF2-40B4-BE49-F238E27FC236}">
                <a16:creationId xmlns:a16="http://schemas.microsoft.com/office/drawing/2014/main" id="{0938F174-37B9-7E97-7B46-7BDA163D0579}"/>
              </a:ext>
            </a:extLst>
          </p:cNvPr>
          <p:cNvSpPr/>
          <p:nvPr/>
        </p:nvSpPr>
        <p:spPr>
          <a:xfrm>
            <a:off x="170566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56" name="Freeform 655">
            <a:extLst>
              <a:ext uri="{FF2B5EF4-FFF2-40B4-BE49-F238E27FC236}">
                <a16:creationId xmlns:a16="http://schemas.microsoft.com/office/drawing/2014/main" id="{E964A151-67C2-5AC4-B6FF-34942104BBEC}"/>
              </a:ext>
            </a:extLst>
          </p:cNvPr>
          <p:cNvSpPr/>
          <p:nvPr/>
        </p:nvSpPr>
        <p:spPr>
          <a:xfrm>
            <a:off x="170792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57" name="Freeform 656">
            <a:extLst>
              <a:ext uri="{FF2B5EF4-FFF2-40B4-BE49-F238E27FC236}">
                <a16:creationId xmlns:a16="http://schemas.microsoft.com/office/drawing/2014/main" id="{C7089EEB-7E1C-2D09-D48C-D037AE72A8FB}"/>
              </a:ext>
            </a:extLst>
          </p:cNvPr>
          <p:cNvSpPr/>
          <p:nvPr/>
        </p:nvSpPr>
        <p:spPr>
          <a:xfrm>
            <a:off x="170792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58" name="Freeform 657">
            <a:extLst>
              <a:ext uri="{FF2B5EF4-FFF2-40B4-BE49-F238E27FC236}">
                <a16:creationId xmlns:a16="http://schemas.microsoft.com/office/drawing/2014/main" id="{33042C30-617A-D1E5-4C06-E7F366D53671}"/>
              </a:ext>
            </a:extLst>
          </p:cNvPr>
          <p:cNvSpPr/>
          <p:nvPr/>
        </p:nvSpPr>
        <p:spPr>
          <a:xfrm>
            <a:off x="171019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59" name="Freeform 658">
            <a:extLst>
              <a:ext uri="{FF2B5EF4-FFF2-40B4-BE49-F238E27FC236}">
                <a16:creationId xmlns:a16="http://schemas.microsoft.com/office/drawing/2014/main" id="{DD449C8D-296E-1A23-A60D-6B592F536FC9}"/>
              </a:ext>
            </a:extLst>
          </p:cNvPr>
          <p:cNvSpPr/>
          <p:nvPr/>
        </p:nvSpPr>
        <p:spPr>
          <a:xfrm>
            <a:off x="171019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60" name="Freeform 659">
            <a:extLst>
              <a:ext uri="{FF2B5EF4-FFF2-40B4-BE49-F238E27FC236}">
                <a16:creationId xmlns:a16="http://schemas.microsoft.com/office/drawing/2014/main" id="{5E6B102C-0A0D-7E32-5152-68FBF53DE2EB}"/>
              </a:ext>
            </a:extLst>
          </p:cNvPr>
          <p:cNvSpPr/>
          <p:nvPr/>
        </p:nvSpPr>
        <p:spPr>
          <a:xfrm>
            <a:off x="171253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61" name="Freeform 660">
            <a:extLst>
              <a:ext uri="{FF2B5EF4-FFF2-40B4-BE49-F238E27FC236}">
                <a16:creationId xmlns:a16="http://schemas.microsoft.com/office/drawing/2014/main" id="{34754AE3-817D-B643-2887-2382681D9FFA}"/>
              </a:ext>
            </a:extLst>
          </p:cNvPr>
          <p:cNvSpPr/>
          <p:nvPr/>
        </p:nvSpPr>
        <p:spPr>
          <a:xfrm>
            <a:off x="171253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62" name="Freeform 661">
            <a:extLst>
              <a:ext uri="{FF2B5EF4-FFF2-40B4-BE49-F238E27FC236}">
                <a16:creationId xmlns:a16="http://schemas.microsoft.com/office/drawing/2014/main" id="{543AAB77-64AA-0F15-F7E8-7F29B5654B24}"/>
              </a:ext>
            </a:extLst>
          </p:cNvPr>
          <p:cNvSpPr/>
          <p:nvPr/>
        </p:nvSpPr>
        <p:spPr>
          <a:xfrm>
            <a:off x="171480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63" name="Freeform 662">
            <a:extLst>
              <a:ext uri="{FF2B5EF4-FFF2-40B4-BE49-F238E27FC236}">
                <a16:creationId xmlns:a16="http://schemas.microsoft.com/office/drawing/2014/main" id="{646FB14B-0128-05F7-B6B3-74D749E5AEE4}"/>
              </a:ext>
            </a:extLst>
          </p:cNvPr>
          <p:cNvSpPr/>
          <p:nvPr/>
        </p:nvSpPr>
        <p:spPr>
          <a:xfrm>
            <a:off x="171480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64" name="Freeform 663">
            <a:extLst>
              <a:ext uri="{FF2B5EF4-FFF2-40B4-BE49-F238E27FC236}">
                <a16:creationId xmlns:a16="http://schemas.microsoft.com/office/drawing/2014/main" id="{744D264F-2C9E-B71F-7080-A880278CFEB7}"/>
              </a:ext>
            </a:extLst>
          </p:cNvPr>
          <p:cNvSpPr/>
          <p:nvPr/>
        </p:nvSpPr>
        <p:spPr>
          <a:xfrm>
            <a:off x="171706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65" name="Freeform 664">
            <a:extLst>
              <a:ext uri="{FF2B5EF4-FFF2-40B4-BE49-F238E27FC236}">
                <a16:creationId xmlns:a16="http://schemas.microsoft.com/office/drawing/2014/main" id="{21302665-46E0-63AD-DE60-D6C885B06349}"/>
              </a:ext>
            </a:extLst>
          </p:cNvPr>
          <p:cNvSpPr/>
          <p:nvPr/>
        </p:nvSpPr>
        <p:spPr>
          <a:xfrm>
            <a:off x="171706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66" name="Freeform 665">
            <a:extLst>
              <a:ext uri="{FF2B5EF4-FFF2-40B4-BE49-F238E27FC236}">
                <a16:creationId xmlns:a16="http://schemas.microsoft.com/office/drawing/2014/main" id="{BDC15A8B-6ADC-DC16-907A-D71C9E7CB10A}"/>
              </a:ext>
            </a:extLst>
          </p:cNvPr>
          <p:cNvSpPr/>
          <p:nvPr/>
        </p:nvSpPr>
        <p:spPr>
          <a:xfrm>
            <a:off x="171933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67" name="Freeform 666">
            <a:extLst>
              <a:ext uri="{FF2B5EF4-FFF2-40B4-BE49-F238E27FC236}">
                <a16:creationId xmlns:a16="http://schemas.microsoft.com/office/drawing/2014/main" id="{6C982FD7-6A0B-33C5-6E76-7D02F09409C9}"/>
              </a:ext>
            </a:extLst>
          </p:cNvPr>
          <p:cNvSpPr/>
          <p:nvPr/>
        </p:nvSpPr>
        <p:spPr>
          <a:xfrm>
            <a:off x="171933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68" name="Freeform 667">
            <a:extLst>
              <a:ext uri="{FF2B5EF4-FFF2-40B4-BE49-F238E27FC236}">
                <a16:creationId xmlns:a16="http://schemas.microsoft.com/office/drawing/2014/main" id="{92CF3D95-9986-9A5A-4816-882FDEAE709A}"/>
              </a:ext>
            </a:extLst>
          </p:cNvPr>
          <p:cNvSpPr/>
          <p:nvPr/>
        </p:nvSpPr>
        <p:spPr>
          <a:xfrm>
            <a:off x="172159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69" name="Freeform 668">
            <a:extLst>
              <a:ext uri="{FF2B5EF4-FFF2-40B4-BE49-F238E27FC236}">
                <a16:creationId xmlns:a16="http://schemas.microsoft.com/office/drawing/2014/main" id="{5B056F81-3179-4B5A-CC25-D5E698CE2022}"/>
              </a:ext>
            </a:extLst>
          </p:cNvPr>
          <p:cNvSpPr/>
          <p:nvPr/>
        </p:nvSpPr>
        <p:spPr>
          <a:xfrm>
            <a:off x="172159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70" name="Freeform 669">
            <a:extLst>
              <a:ext uri="{FF2B5EF4-FFF2-40B4-BE49-F238E27FC236}">
                <a16:creationId xmlns:a16="http://schemas.microsoft.com/office/drawing/2014/main" id="{47CB9281-83FA-CF91-AB2D-671246E648DC}"/>
              </a:ext>
            </a:extLst>
          </p:cNvPr>
          <p:cNvSpPr/>
          <p:nvPr/>
        </p:nvSpPr>
        <p:spPr>
          <a:xfrm>
            <a:off x="172393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71" name="Freeform 670">
            <a:extLst>
              <a:ext uri="{FF2B5EF4-FFF2-40B4-BE49-F238E27FC236}">
                <a16:creationId xmlns:a16="http://schemas.microsoft.com/office/drawing/2014/main" id="{55A1959D-4CC2-AAD8-0822-D6B8B59DB2F3}"/>
              </a:ext>
            </a:extLst>
          </p:cNvPr>
          <p:cNvSpPr/>
          <p:nvPr/>
        </p:nvSpPr>
        <p:spPr>
          <a:xfrm>
            <a:off x="172393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72" name="Freeform 671">
            <a:extLst>
              <a:ext uri="{FF2B5EF4-FFF2-40B4-BE49-F238E27FC236}">
                <a16:creationId xmlns:a16="http://schemas.microsoft.com/office/drawing/2014/main" id="{834BFEC3-58EC-AF51-7701-EE0CA22B61AB}"/>
              </a:ext>
            </a:extLst>
          </p:cNvPr>
          <p:cNvSpPr/>
          <p:nvPr/>
        </p:nvSpPr>
        <p:spPr>
          <a:xfrm>
            <a:off x="172620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73" name="Freeform 672">
            <a:extLst>
              <a:ext uri="{FF2B5EF4-FFF2-40B4-BE49-F238E27FC236}">
                <a16:creationId xmlns:a16="http://schemas.microsoft.com/office/drawing/2014/main" id="{ADC6A6CB-782B-BB3B-A46C-5E27779CEFCE}"/>
              </a:ext>
            </a:extLst>
          </p:cNvPr>
          <p:cNvSpPr/>
          <p:nvPr/>
        </p:nvSpPr>
        <p:spPr>
          <a:xfrm>
            <a:off x="172620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74" name="Freeform 673">
            <a:extLst>
              <a:ext uri="{FF2B5EF4-FFF2-40B4-BE49-F238E27FC236}">
                <a16:creationId xmlns:a16="http://schemas.microsoft.com/office/drawing/2014/main" id="{CC3F7093-2490-4AE3-694D-23124F0F2389}"/>
              </a:ext>
            </a:extLst>
          </p:cNvPr>
          <p:cNvSpPr/>
          <p:nvPr/>
        </p:nvSpPr>
        <p:spPr>
          <a:xfrm>
            <a:off x="172846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75" name="Freeform 674">
            <a:extLst>
              <a:ext uri="{FF2B5EF4-FFF2-40B4-BE49-F238E27FC236}">
                <a16:creationId xmlns:a16="http://schemas.microsoft.com/office/drawing/2014/main" id="{A34C1177-BB68-5020-10DC-04BFEFD2F143}"/>
              </a:ext>
            </a:extLst>
          </p:cNvPr>
          <p:cNvSpPr/>
          <p:nvPr/>
        </p:nvSpPr>
        <p:spPr>
          <a:xfrm>
            <a:off x="172846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76" name="Freeform 675">
            <a:extLst>
              <a:ext uri="{FF2B5EF4-FFF2-40B4-BE49-F238E27FC236}">
                <a16:creationId xmlns:a16="http://schemas.microsoft.com/office/drawing/2014/main" id="{99638AC9-70FC-8017-F242-EB1004AF13FD}"/>
              </a:ext>
            </a:extLst>
          </p:cNvPr>
          <p:cNvSpPr/>
          <p:nvPr/>
        </p:nvSpPr>
        <p:spPr>
          <a:xfrm>
            <a:off x="173073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77" name="Freeform 676">
            <a:extLst>
              <a:ext uri="{FF2B5EF4-FFF2-40B4-BE49-F238E27FC236}">
                <a16:creationId xmlns:a16="http://schemas.microsoft.com/office/drawing/2014/main" id="{1C9E256B-7D2E-9CC2-BDB5-DD3A9FC8F643}"/>
              </a:ext>
            </a:extLst>
          </p:cNvPr>
          <p:cNvSpPr/>
          <p:nvPr/>
        </p:nvSpPr>
        <p:spPr>
          <a:xfrm>
            <a:off x="173073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78" name="Freeform 677">
            <a:extLst>
              <a:ext uri="{FF2B5EF4-FFF2-40B4-BE49-F238E27FC236}">
                <a16:creationId xmlns:a16="http://schemas.microsoft.com/office/drawing/2014/main" id="{6A1DDF02-5680-F53E-F580-CCC6BF4CFC85}"/>
              </a:ext>
            </a:extLst>
          </p:cNvPr>
          <p:cNvSpPr/>
          <p:nvPr/>
        </p:nvSpPr>
        <p:spPr>
          <a:xfrm>
            <a:off x="173307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79" name="Freeform 678">
            <a:extLst>
              <a:ext uri="{FF2B5EF4-FFF2-40B4-BE49-F238E27FC236}">
                <a16:creationId xmlns:a16="http://schemas.microsoft.com/office/drawing/2014/main" id="{AF270DEF-6777-BA06-B5A4-5DE2D6278071}"/>
              </a:ext>
            </a:extLst>
          </p:cNvPr>
          <p:cNvSpPr/>
          <p:nvPr/>
        </p:nvSpPr>
        <p:spPr>
          <a:xfrm>
            <a:off x="173307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80" name="Freeform 679">
            <a:extLst>
              <a:ext uri="{FF2B5EF4-FFF2-40B4-BE49-F238E27FC236}">
                <a16:creationId xmlns:a16="http://schemas.microsoft.com/office/drawing/2014/main" id="{AD324D46-0A91-94B5-4F64-94C4BAEF2E2B}"/>
              </a:ext>
            </a:extLst>
          </p:cNvPr>
          <p:cNvSpPr/>
          <p:nvPr/>
        </p:nvSpPr>
        <p:spPr>
          <a:xfrm>
            <a:off x="173533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81" name="Freeform 680">
            <a:extLst>
              <a:ext uri="{FF2B5EF4-FFF2-40B4-BE49-F238E27FC236}">
                <a16:creationId xmlns:a16="http://schemas.microsoft.com/office/drawing/2014/main" id="{C3FDE3B1-6BC9-F734-A9D0-A3168AD72A0C}"/>
              </a:ext>
            </a:extLst>
          </p:cNvPr>
          <p:cNvSpPr/>
          <p:nvPr/>
        </p:nvSpPr>
        <p:spPr>
          <a:xfrm>
            <a:off x="173533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82" name="Freeform 681">
            <a:extLst>
              <a:ext uri="{FF2B5EF4-FFF2-40B4-BE49-F238E27FC236}">
                <a16:creationId xmlns:a16="http://schemas.microsoft.com/office/drawing/2014/main" id="{BC7D55B7-414D-5620-4761-8407D828F917}"/>
              </a:ext>
            </a:extLst>
          </p:cNvPr>
          <p:cNvSpPr/>
          <p:nvPr/>
        </p:nvSpPr>
        <p:spPr>
          <a:xfrm>
            <a:off x="173760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83" name="Freeform 682">
            <a:extLst>
              <a:ext uri="{FF2B5EF4-FFF2-40B4-BE49-F238E27FC236}">
                <a16:creationId xmlns:a16="http://schemas.microsoft.com/office/drawing/2014/main" id="{BD62A6D0-7ACE-1A52-9039-A4AE576A6595}"/>
              </a:ext>
            </a:extLst>
          </p:cNvPr>
          <p:cNvSpPr/>
          <p:nvPr/>
        </p:nvSpPr>
        <p:spPr>
          <a:xfrm>
            <a:off x="173760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84" name="Freeform 683">
            <a:extLst>
              <a:ext uri="{FF2B5EF4-FFF2-40B4-BE49-F238E27FC236}">
                <a16:creationId xmlns:a16="http://schemas.microsoft.com/office/drawing/2014/main" id="{DCD5673F-24D6-8555-8099-EE97995364C0}"/>
              </a:ext>
            </a:extLst>
          </p:cNvPr>
          <p:cNvSpPr/>
          <p:nvPr/>
        </p:nvSpPr>
        <p:spPr>
          <a:xfrm>
            <a:off x="173986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85" name="Freeform 684">
            <a:extLst>
              <a:ext uri="{FF2B5EF4-FFF2-40B4-BE49-F238E27FC236}">
                <a16:creationId xmlns:a16="http://schemas.microsoft.com/office/drawing/2014/main" id="{DFC10596-9BB7-07BA-A4C8-C9D411B555DC}"/>
              </a:ext>
            </a:extLst>
          </p:cNvPr>
          <p:cNvSpPr/>
          <p:nvPr/>
        </p:nvSpPr>
        <p:spPr>
          <a:xfrm>
            <a:off x="173986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86" name="Freeform 685">
            <a:extLst>
              <a:ext uri="{FF2B5EF4-FFF2-40B4-BE49-F238E27FC236}">
                <a16:creationId xmlns:a16="http://schemas.microsoft.com/office/drawing/2014/main" id="{962B060B-C7A4-218A-2101-2F66B9CF8C50}"/>
              </a:ext>
            </a:extLst>
          </p:cNvPr>
          <p:cNvSpPr/>
          <p:nvPr/>
        </p:nvSpPr>
        <p:spPr>
          <a:xfrm>
            <a:off x="174213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87" name="Freeform 686">
            <a:extLst>
              <a:ext uri="{FF2B5EF4-FFF2-40B4-BE49-F238E27FC236}">
                <a16:creationId xmlns:a16="http://schemas.microsoft.com/office/drawing/2014/main" id="{3F5EC879-CEAB-E8DA-2FA0-EBF30CA46275}"/>
              </a:ext>
            </a:extLst>
          </p:cNvPr>
          <p:cNvSpPr/>
          <p:nvPr/>
        </p:nvSpPr>
        <p:spPr>
          <a:xfrm>
            <a:off x="174213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88" name="Freeform 687">
            <a:extLst>
              <a:ext uri="{FF2B5EF4-FFF2-40B4-BE49-F238E27FC236}">
                <a16:creationId xmlns:a16="http://schemas.microsoft.com/office/drawing/2014/main" id="{BF262E28-F914-BCAB-F173-74C82047FCEC}"/>
              </a:ext>
            </a:extLst>
          </p:cNvPr>
          <p:cNvSpPr/>
          <p:nvPr/>
        </p:nvSpPr>
        <p:spPr>
          <a:xfrm>
            <a:off x="174447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89" name="Freeform 688">
            <a:extLst>
              <a:ext uri="{FF2B5EF4-FFF2-40B4-BE49-F238E27FC236}">
                <a16:creationId xmlns:a16="http://schemas.microsoft.com/office/drawing/2014/main" id="{22DF1507-CF44-4368-2BB1-D6FB259E0DBD}"/>
              </a:ext>
            </a:extLst>
          </p:cNvPr>
          <p:cNvSpPr/>
          <p:nvPr/>
        </p:nvSpPr>
        <p:spPr>
          <a:xfrm>
            <a:off x="174447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90" name="Freeform 689">
            <a:extLst>
              <a:ext uri="{FF2B5EF4-FFF2-40B4-BE49-F238E27FC236}">
                <a16:creationId xmlns:a16="http://schemas.microsoft.com/office/drawing/2014/main" id="{EA515256-6286-15FC-3227-24F8DBCA9E83}"/>
              </a:ext>
            </a:extLst>
          </p:cNvPr>
          <p:cNvSpPr/>
          <p:nvPr/>
        </p:nvSpPr>
        <p:spPr>
          <a:xfrm>
            <a:off x="174674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91" name="Freeform 690">
            <a:extLst>
              <a:ext uri="{FF2B5EF4-FFF2-40B4-BE49-F238E27FC236}">
                <a16:creationId xmlns:a16="http://schemas.microsoft.com/office/drawing/2014/main" id="{6E806AC4-C5C8-AF6B-676F-1ADAF52BB614}"/>
              </a:ext>
            </a:extLst>
          </p:cNvPr>
          <p:cNvSpPr/>
          <p:nvPr/>
        </p:nvSpPr>
        <p:spPr>
          <a:xfrm>
            <a:off x="1746740"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92" name="Freeform 691">
            <a:extLst>
              <a:ext uri="{FF2B5EF4-FFF2-40B4-BE49-F238E27FC236}">
                <a16:creationId xmlns:a16="http://schemas.microsoft.com/office/drawing/2014/main" id="{D22E4C83-9640-7C93-0547-129C13EF6035}"/>
              </a:ext>
            </a:extLst>
          </p:cNvPr>
          <p:cNvSpPr/>
          <p:nvPr/>
        </p:nvSpPr>
        <p:spPr>
          <a:xfrm>
            <a:off x="174900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93" name="Freeform 692">
            <a:extLst>
              <a:ext uri="{FF2B5EF4-FFF2-40B4-BE49-F238E27FC236}">
                <a16:creationId xmlns:a16="http://schemas.microsoft.com/office/drawing/2014/main" id="{380F685B-200F-2512-2021-4F7830846F74}"/>
              </a:ext>
            </a:extLst>
          </p:cNvPr>
          <p:cNvSpPr/>
          <p:nvPr/>
        </p:nvSpPr>
        <p:spPr>
          <a:xfrm>
            <a:off x="174900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94" name="Freeform 693">
            <a:extLst>
              <a:ext uri="{FF2B5EF4-FFF2-40B4-BE49-F238E27FC236}">
                <a16:creationId xmlns:a16="http://schemas.microsoft.com/office/drawing/2014/main" id="{C403CC54-326D-EF4F-BBE2-B1B6205948B3}"/>
              </a:ext>
            </a:extLst>
          </p:cNvPr>
          <p:cNvSpPr/>
          <p:nvPr/>
        </p:nvSpPr>
        <p:spPr>
          <a:xfrm>
            <a:off x="175126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95" name="Freeform 694">
            <a:extLst>
              <a:ext uri="{FF2B5EF4-FFF2-40B4-BE49-F238E27FC236}">
                <a16:creationId xmlns:a16="http://schemas.microsoft.com/office/drawing/2014/main" id="{1CB675EE-FEB8-44BB-185D-6D797A0E894F}"/>
              </a:ext>
            </a:extLst>
          </p:cNvPr>
          <p:cNvSpPr/>
          <p:nvPr/>
        </p:nvSpPr>
        <p:spPr>
          <a:xfrm>
            <a:off x="175126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96" name="Freeform 695">
            <a:extLst>
              <a:ext uri="{FF2B5EF4-FFF2-40B4-BE49-F238E27FC236}">
                <a16:creationId xmlns:a16="http://schemas.microsoft.com/office/drawing/2014/main" id="{6C1C6810-17ED-47CA-1E30-574B83B7A708}"/>
              </a:ext>
            </a:extLst>
          </p:cNvPr>
          <p:cNvSpPr/>
          <p:nvPr/>
        </p:nvSpPr>
        <p:spPr>
          <a:xfrm>
            <a:off x="175361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97" name="Freeform 696">
            <a:extLst>
              <a:ext uri="{FF2B5EF4-FFF2-40B4-BE49-F238E27FC236}">
                <a16:creationId xmlns:a16="http://schemas.microsoft.com/office/drawing/2014/main" id="{D05F47EE-D159-39E3-BE2A-FF32B5A72AE5}"/>
              </a:ext>
            </a:extLst>
          </p:cNvPr>
          <p:cNvSpPr/>
          <p:nvPr/>
        </p:nvSpPr>
        <p:spPr>
          <a:xfrm>
            <a:off x="175361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698" name="Freeform 697">
            <a:extLst>
              <a:ext uri="{FF2B5EF4-FFF2-40B4-BE49-F238E27FC236}">
                <a16:creationId xmlns:a16="http://schemas.microsoft.com/office/drawing/2014/main" id="{C13CBD3F-4C9A-74E3-7D25-C50AB075F53D}"/>
              </a:ext>
            </a:extLst>
          </p:cNvPr>
          <p:cNvSpPr/>
          <p:nvPr/>
        </p:nvSpPr>
        <p:spPr>
          <a:xfrm>
            <a:off x="175587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699" name="Freeform 698">
            <a:extLst>
              <a:ext uri="{FF2B5EF4-FFF2-40B4-BE49-F238E27FC236}">
                <a16:creationId xmlns:a16="http://schemas.microsoft.com/office/drawing/2014/main" id="{6AD7E25E-9045-FC2E-919A-2D09D348C573}"/>
              </a:ext>
            </a:extLst>
          </p:cNvPr>
          <p:cNvSpPr/>
          <p:nvPr/>
        </p:nvSpPr>
        <p:spPr>
          <a:xfrm>
            <a:off x="175587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00" name="Freeform 699">
            <a:extLst>
              <a:ext uri="{FF2B5EF4-FFF2-40B4-BE49-F238E27FC236}">
                <a16:creationId xmlns:a16="http://schemas.microsoft.com/office/drawing/2014/main" id="{50AC273A-DE13-8D4C-0D74-D53C2C9A5615}"/>
              </a:ext>
            </a:extLst>
          </p:cNvPr>
          <p:cNvSpPr/>
          <p:nvPr/>
        </p:nvSpPr>
        <p:spPr>
          <a:xfrm>
            <a:off x="175814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01" name="Freeform 700">
            <a:extLst>
              <a:ext uri="{FF2B5EF4-FFF2-40B4-BE49-F238E27FC236}">
                <a16:creationId xmlns:a16="http://schemas.microsoft.com/office/drawing/2014/main" id="{B9688E24-744F-BAFA-FDA1-5AB8323C803F}"/>
              </a:ext>
            </a:extLst>
          </p:cNvPr>
          <p:cNvSpPr/>
          <p:nvPr/>
        </p:nvSpPr>
        <p:spPr>
          <a:xfrm>
            <a:off x="175814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02" name="Freeform 701">
            <a:extLst>
              <a:ext uri="{FF2B5EF4-FFF2-40B4-BE49-F238E27FC236}">
                <a16:creationId xmlns:a16="http://schemas.microsoft.com/office/drawing/2014/main" id="{E3D0A861-064D-8DF8-302D-29D68B8D2E37}"/>
              </a:ext>
            </a:extLst>
          </p:cNvPr>
          <p:cNvSpPr/>
          <p:nvPr/>
        </p:nvSpPr>
        <p:spPr>
          <a:xfrm>
            <a:off x="176040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03" name="Freeform 702">
            <a:extLst>
              <a:ext uri="{FF2B5EF4-FFF2-40B4-BE49-F238E27FC236}">
                <a16:creationId xmlns:a16="http://schemas.microsoft.com/office/drawing/2014/main" id="{492C9643-7F54-1D8D-C943-B03344DBBE5D}"/>
              </a:ext>
            </a:extLst>
          </p:cNvPr>
          <p:cNvSpPr/>
          <p:nvPr/>
        </p:nvSpPr>
        <p:spPr>
          <a:xfrm>
            <a:off x="176040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04" name="Freeform 703">
            <a:extLst>
              <a:ext uri="{FF2B5EF4-FFF2-40B4-BE49-F238E27FC236}">
                <a16:creationId xmlns:a16="http://schemas.microsoft.com/office/drawing/2014/main" id="{21468E85-2512-EF2B-030F-7F8A4D72AA6F}"/>
              </a:ext>
            </a:extLst>
          </p:cNvPr>
          <p:cNvSpPr/>
          <p:nvPr/>
        </p:nvSpPr>
        <p:spPr>
          <a:xfrm>
            <a:off x="176266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05" name="Freeform 704">
            <a:extLst>
              <a:ext uri="{FF2B5EF4-FFF2-40B4-BE49-F238E27FC236}">
                <a16:creationId xmlns:a16="http://schemas.microsoft.com/office/drawing/2014/main" id="{02201281-C947-B7AC-1279-A8BB52611B9C}"/>
              </a:ext>
            </a:extLst>
          </p:cNvPr>
          <p:cNvSpPr/>
          <p:nvPr/>
        </p:nvSpPr>
        <p:spPr>
          <a:xfrm>
            <a:off x="176266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06" name="Freeform 705">
            <a:extLst>
              <a:ext uri="{FF2B5EF4-FFF2-40B4-BE49-F238E27FC236}">
                <a16:creationId xmlns:a16="http://schemas.microsoft.com/office/drawing/2014/main" id="{63CDE1C4-BBDF-D5A3-A62C-F3479822DCC6}"/>
              </a:ext>
            </a:extLst>
          </p:cNvPr>
          <p:cNvSpPr/>
          <p:nvPr/>
        </p:nvSpPr>
        <p:spPr>
          <a:xfrm>
            <a:off x="176501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07" name="Freeform 706">
            <a:extLst>
              <a:ext uri="{FF2B5EF4-FFF2-40B4-BE49-F238E27FC236}">
                <a16:creationId xmlns:a16="http://schemas.microsoft.com/office/drawing/2014/main" id="{B3E9DF35-7DD7-CD6E-AAA6-AD7FE2A2750D}"/>
              </a:ext>
            </a:extLst>
          </p:cNvPr>
          <p:cNvSpPr/>
          <p:nvPr/>
        </p:nvSpPr>
        <p:spPr>
          <a:xfrm>
            <a:off x="1765014"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08" name="Freeform 707">
            <a:extLst>
              <a:ext uri="{FF2B5EF4-FFF2-40B4-BE49-F238E27FC236}">
                <a16:creationId xmlns:a16="http://schemas.microsoft.com/office/drawing/2014/main" id="{0A2ED330-D34D-6C5E-1EAD-35C66A559345}"/>
              </a:ext>
            </a:extLst>
          </p:cNvPr>
          <p:cNvSpPr/>
          <p:nvPr/>
        </p:nvSpPr>
        <p:spPr>
          <a:xfrm>
            <a:off x="176727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09" name="Freeform 708">
            <a:extLst>
              <a:ext uri="{FF2B5EF4-FFF2-40B4-BE49-F238E27FC236}">
                <a16:creationId xmlns:a16="http://schemas.microsoft.com/office/drawing/2014/main" id="{B04B6D76-1AB9-97F6-1EEE-9015C21365B8}"/>
              </a:ext>
            </a:extLst>
          </p:cNvPr>
          <p:cNvSpPr/>
          <p:nvPr/>
        </p:nvSpPr>
        <p:spPr>
          <a:xfrm>
            <a:off x="1767278"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10" name="Freeform 709">
            <a:extLst>
              <a:ext uri="{FF2B5EF4-FFF2-40B4-BE49-F238E27FC236}">
                <a16:creationId xmlns:a16="http://schemas.microsoft.com/office/drawing/2014/main" id="{B9220494-427F-2E31-FD33-B4B0713688C7}"/>
              </a:ext>
            </a:extLst>
          </p:cNvPr>
          <p:cNvSpPr/>
          <p:nvPr/>
        </p:nvSpPr>
        <p:spPr>
          <a:xfrm>
            <a:off x="176954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11" name="Freeform 710">
            <a:extLst>
              <a:ext uri="{FF2B5EF4-FFF2-40B4-BE49-F238E27FC236}">
                <a16:creationId xmlns:a16="http://schemas.microsoft.com/office/drawing/2014/main" id="{F8398A0C-C5D6-3E2A-1B98-0C3FB04FD3E4}"/>
              </a:ext>
            </a:extLst>
          </p:cNvPr>
          <p:cNvSpPr/>
          <p:nvPr/>
        </p:nvSpPr>
        <p:spPr>
          <a:xfrm>
            <a:off x="1769542"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12" name="Freeform 711">
            <a:extLst>
              <a:ext uri="{FF2B5EF4-FFF2-40B4-BE49-F238E27FC236}">
                <a16:creationId xmlns:a16="http://schemas.microsoft.com/office/drawing/2014/main" id="{B1775C6A-D23E-08A4-73B2-B755A12128F8}"/>
              </a:ext>
            </a:extLst>
          </p:cNvPr>
          <p:cNvSpPr/>
          <p:nvPr/>
        </p:nvSpPr>
        <p:spPr>
          <a:xfrm>
            <a:off x="177180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13" name="Freeform 712">
            <a:extLst>
              <a:ext uri="{FF2B5EF4-FFF2-40B4-BE49-F238E27FC236}">
                <a16:creationId xmlns:a16="http://schemas.microsoft.com/office/drawing/2014/main" id="{1ED6C298-338C-0195-3A64-188215DBAB39}"/>
              </a:ext>
            </a:extLst>
          </p:cNvPr>
          <p:cNvSpPr/>
          <p:nvPr/>
        </p:nvSpPr>
        <p:spPr>
          <a:xfrm>
            <a:off x="1771806"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14" name="Freeform 713">
            <a:extLst>
              <a:ext uri="{FF2B5EF4-FFF2-40B4-BE49-F238E27FC236}">
                <a16:creationId xmlns:a16="http://schemas.microsoft.com/office/drawing/2014/main" id="{AB156D1C-1F0A-2BEC-125D-1310EFF25812}"/>
              </a:ext>
            </a:extLst>
          </p:cNvPr>
          <p:cNvSpPr/>
          <p:nvPr/>
        </p:nvSpPr>
        <p:spPr>
          <a:xfrm>
            <a:off x="177415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15" name="Freeform 714">
            <a:extLst>
              <a:ext uri="{FF2B5EF4-FFF2-40B4-BE49-F238E27FC236}">
                <a16:creationId xmlns:a16="http://schemas.microsoft.com/office/drawing/2014/main" id="{F67745F8-FEE5-78D3-77E9-0BAE28D3D42B}"/>
              </a:ext>
            </a:extLst>
          </p:cNvPr>
          <p:cNvSpPr/>
          <p:nvPr/>
        </p:nvSpPr>
        <p:spPr>
          <a:xfrm>
            <a:off x="1774151"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16" name="Freeform 715">
            <a:extLst>
              <a:ext uri="{FF2B5EF4-FFF2-40B4-BE49-F238E27FC236}">
                <a16:creationId xmlns:a16="http://schemas.microsoft.com/office/drawing/2014/main" id="{12944ED1-60C9-498D-6AB9-DBE6FAB56D34}"/>
              </a:ext>
            </a:extLst>
          </p:cNvPr>
          <p:cNvSpPr/>
          <p:nvPr/>
        </p:nvSpPr>
        <p:spPr>
          <a:xfrm>
            <a:off x="177641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17" name="Freeform 716">
            <a:extLst>
              <a:ext uri="{FF2B5EF4-FFF2-40B4-BE49-F238E27FC236}">
                <a16:creationId xmlns:a16="http://schemas.microsoft.com/office/drawing/2014/main" id="{32EAD15E-03D4-B2C9-385F-8CE5FD4FF9B8}"/>
              </a:ext>
            </a:extLst>
          </p:cNvPr>
          <p:cNvSpPr/>
          <p:nvPr/>
        </p:nvSpPr>
        <p:spPr>
          <a:xfrm>
            <a:off x="1776415"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18" name="Freeform 717">
            <a:extLst>
              <a:ext uri="{FF2B5EF4-FFF2-40B4-BE49-F238E27FC236}">
                <a16:creationId xmlns:a16="http://schemas.microsoft.com/office/drawing/2014/main" id="{D592BE27-F22D-6AE6-FE4E-D9F38A4463A9}"/>
              </a:ext>
            </a:extLst>
          </p:cNvPr>
          <p:cNvSpPr/>
          <p:nvPr/>
        </p:nvSpPr>
        <p:spPr>
          <a:xfrm>
            <a:off x="177867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19" name="Freeform 718">
            <a:extLst>
              <a:ext uri="{FF2B5EF4-FFF2-40B4-BE49-F238E27FC236}">
                <a16:creationId xmlns:a16="http://schemas.microsoft.com/office/drawing/2014/main" id="{6BF06696-99B7-6F7A-53A7-669F72A645D8}"/>
              </a:ext>
            </a:extLst>
          </p:cNvPr>
          <p:cNvSpPr/>
          <p:nvPr/>
        </p:nvSpPr>
        <p:spPr>
          <a:xfrm>
            <a:off x="1778679"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20" name="Freeform 719">
            <a:extLst>
              <a:ext uri="{FF2B5EF4-FFF2-40B4-BE49-F238E27FC236}">
                <a16:creationId xmlns:a16="http://schemas.microsoft.com/office/drawing/2014/main" id="{B878208F-71A6-888E-185B-8756365C72FF}"/>
              </a:ext>
            </a:extLst>
          </p:cNvPr>
          <p:cNvSpPr/>
          <p:nvPr/>
        </p:nvSpPr>
        <p:spPr>
          <a:xfrm>
            <a:off x="178094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21" name="Freeform 720">
            <a:extLst>
              <a:ext uri="{FF2B5EF4-FFF2-40B4-BE49-F238E27FC236}">
                <a16:creationId xmlns:a16="http://schemas.microsoft.com/office/drawing/2014/main" id="{6BC4A996-0D0E-01E3-6776-B7809176F46D}"/>
              </a:ext>
            </a:extLst>
          </p:cNvPr>
          <p:cNvSpPr/>
          <p:nvPr/>
        </p:nvSpPr>
        <p:spPr>
          <a:xfrm>
            <a:off x="1780943"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22" name="Freeform 721">
            <a:extLst>
              <a:ext uri="{FF2B5EF4-FFF2-40B4-BE49-F238E27FC236}">
                <a16:creationId xmlns:a16="http://schemas.microsoft.com/office/drawing/2014/main" id="{C0208D7F-CA5D-2093-0D0D-2C18F2D75426}"/>
              </a:ext>
            </a:extLst>
          </p:cNvPr>
          <p:cNvSpPr/>
          <p:nvPr/>
        </p:nvSpPr>
        <p:spPr>
          <a:xfrm>
            <a:off x="178320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solidFill>
            <a:srgbClr val="5F828F"/>
          </a:solidFill>
          <a:ln w="0" cap="flat">
            <a:noFill/>
            <a:prstDash val="solid"/>
            <a:miter/>
          </a:ln>
        </p:spPr>
        <p:txBody>
          <a:bodyPr rtlCol="0" anchor="ctr"/>
          <a:lstStyle/>
          <a:p>
            <a:endParaRPr lang="en-GB" dirty="0"/>
          </a:p>
        </p:txBody>
      </p:sp>
      <p:sp>
        <p:nvSpPr>
          <p:cNvPr id="723" name="Freeform 722">
            <a:extLst>
              <a:ext uri="{FF2B5EF4-FFF2-40B4-BE49-F238E27FC236}">
                <a16:creationId xmlns:a16="http://schemas.microsoft.com/office/drawing/2014/main" id="{E20FE6E0-8649-B26C-E06B-73824EF11CCF}"/>
              </a:ext>
            </a:extLst>
          </p:cNvPr>
          <p:cNvSpPr/>
          <p:nvPr/>
        </p:nvSpPr>
        <p:spPr>
          <a:xfrm>
            <a:off x="1783207" y="3535756"/>
            <a:ext cx="1617" cy="74907"/>
          </a:xfrm>
          <a:custGeom>
            <a:avLst/>
            <a:gdLst>
              <a:gd name="connsiteX0" fmla="*/ 0 w 1617"/>
              <a:gd name="connsiteY0" fmla="*/ 0 h 74907"/>
              <a:gd name="connsiteX1" fmla="*/ 1617 w 1617"/>
              <a:gd name="connsiteY1" fmla="*/ 0 h 74907"/>
              <a:gd name="connsiteX2" fmla="*/ 1617 w 1617"/>
              <a:gd name="connsiteY2" fmla="*/ 74907 h 74907"/>
              <a:gd name="connsiteX3" fmla="*/ 0 w 1617"/>
              <a:gd name="connsiteY3" fmla="*/ 74907 h 74907"/>
            </a:gdLst>
            <a:ahLst/>
            <a:cxnLst>
              <a:cxn ang="0">
                <a:pos x="connsiteX0" y="connsiteY0"/>
              </a:cxn>
              <a:cxn ang="0">
                <a:pos x="connsiteX1" y="connsiteY1"/>
              </a:cxn>
              <a:cxn ang="0">
                <a:pos x="connsiteX2" y="connsiteY2"/>
              </a:cxn>
              <a:cxn ang="0">
                <a:pos x="connsiteX3" y="connsiteY3"/>
              </a:cxn>
            </a:cxnLst>
            <a:rect l="l" t="t" r="r" b="b"/>
            <a:pathLst>
              <a:path w="1617" h="74907">
                <a:moveTo>
                  <a:pt x="0" y="0"/>
                </a:moveTo>
                <a:lnTo>
                  <a:pt x="1617" y="0"/>
                </a:lnTo>
                <a:lnTo>
                  <a:pt x="1617" y="74907"/>
                </a:lnTo>
                <a:lnTo>
                  <a:pt x="0" y="74907"/>
                </a:lnTo>
                <a:close/>
              </a:path>
            </a:pathLst>
          </a:custGeom>
          <a:noFill/>
          <a:ln w="4040" cap="flat">
            <a:solidFill>
              <a:srgbClr val="5F828F"/>
            </a:solidFill>
            <a:prstDash val="solid"/>
            <a:miter/>
          </a:ln>
        </p:spPr>
        <p:txBody>
          <a:bodyPr rtlCol="0" anchor="ctr"/>
          <a:lstStyle/>
          <a:p>
            <a:endParaRPr lang="en-GB" dirty="0"/>
          </a:p>
        </p:txBody>
      </p:sp>
      <p:sp>
        <p:nvSpPr>
          <p:cNvPr id="724" name="Freeform 723">
            <a:extLst>
              <a:ext uri="{FF2B5EF4-FFF2-40B4-BE49-F238E27FC236}">
                <a16:creationId xmlns:a16="http://schemas.microsoft.com/office/drawing/2014/main" id="{98D2679B-667D-78F0-1543-70BFB03CE8CE}"/>
              </a:ext>
            </a:extLst>
          </p:cNvPr>
          <p:cNvSpPr/>
          <p:nvPr/>
        </p:nvSpPr>
        <p:spPr>
          <a:xfrm>
            <a:off x="178555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25" name="Freeform 724">
            <a:extLst>
              <a:ext uri="{FF2B5EF4-FFF2-40B4-BE49-F238E27FC236}">
                <a16:creationId xmlns:a16="http://schemas.microsoft.com/office/drawing/2014/main" id="{274B7BEA-2374-C033-72A5-BB66003416F2}"/>
              </a:ext>
            </a:extLst>
          </p:cNvPr>
          <p:cNvSpPr/>
          <p:nvPr/>
        </p:nvSpPr>
        <p:spPr>
          <a:xfrm>
            <a:off x="178555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26" name="Freeform 725">
            <a:extLst>
              <a:ext uri="{FF2B5EF4-FFF2-40B4-BE49-F238E27FC236}">
                <a16:creationId xmlns:a16="http://schemas.microsoft.com/office/drawing/2014/main" id="{4426FB33-FC27-0B9A-38E1-C3EC45A54BF5}"/>
              </a:ext>
            </a:extLst>
          </p:cNvPr>
          <p:cNvSpPr/>
          <p:nvPr/>
        </p:nvSpPr>
        <p:spPr>
          <a:xfrm>
            <a:off x="178781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27" name="Freeform 726">
            <a:extLst>
              <a:ext uri="{FF2B5EF4-FFF2-40B4-BE49-F238E27FC236}">
                <a16:creationId xmlns:a16="http://schemas.microsoft.com/office/drawing/2014/main" id="{B0DAE5EE-5A83-AF79-2BD0-1E93CBE427A0}"/>
              </a:ext>
            </a:extLst>
          </p:cNvPr>
          <p:cNvSpPr/>
          <p:nvPr/>
        </p:nvSpPr>
        <p:spPr>
          <a:xfrm>
            <a:off x="178781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28" name="Freeform 727">
            <a:extLst>
              <a:ext uri="{FF2B5EF4-FFF2-40B4-BE49-F238E27FC236}">
                <a16:creationId xmlns:a16="http://schemas.microsoft.com/office/drawing/2014/main" id="{34EEEC1A-3858-B800-F0F0-B17C763DD91C}"/>
              </a:ext>
            </a:extLst>
          </p:cNvPr>
          <p:cNvSpPr/>
          <p:nvPr/>
        </p:nvSpPr>
        <p:spPr>
          <a:xfrm>
            <a:off x="179008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29" name="Freeform 728">
            <a:extLst>
              <a:ext uri="{FF2B5EF4-FFF2-40B4-BE49-F238E27FC236}">
                <a16:creationId xmlns:a16="http://schemas.microsoft.com/office/drawing/2014/main" id="{ABEF5A35-BF91-9D5E-B8A6-410FA1C6BC94}"/>
              </a:ext>
            </a:extLst>
          </p:cNvPr>
          <p:cNvSpPr/>
          <p:nvPr/>
        </p:nvSpPr>
        <p:spPr>
          <a:xfrm>
            <a:off x="179008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30" name="Freeform 729">
            <a:extLst>
              <a:ext uri="{FF2B5EF4-FFF2-40B4-BE49-F238E27FC236}">
                <a16:creationId xmlns:a16="http://schemas.microsoft.com/office/drawing/2014/main" id="{F7DD6537-882E-1DFA-A684-11B0E1C13B6D}"/>
              </a:ext>
            </a:extLst>
          </p:cNvPr>
          <p:cNvSpPr/>
          <p:nvPr/>
        </p:nvSpPr>
        <p:spPr>
          <a:xfrm>
            <a:off x="179234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31" name="Freeform 730">
            <a:extLst>
              <a:ext uri="{FF2B5EF4-FFF2-40B4-BE49-F238E27FC236}">
                <a16:creationId xmlns:a16="http://schemas.microsoft.com/office/drawing/2014/main" id="{FBC74B24-B97C-00B5-BC65-5D44FDEA94B1}"/>
              </a:ext>
            </a:extLst>
          </p:cNvPr>
          <p:cNvSpPr/>
          <p:nvPr/>
        </p:nvSpPr>
        <p:spPr>
          <a:xfrm>
            <a:off x="179234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32" name="Freeform 731">
            <a:extLst>
              <a:ext uri="{FF2B5EF4-FFF2-40B4-BE49-F238E27FC236}">
                <a16:creationId xmlns:a16="http://schemas.microsoft.com/office/drawing/2014/main" id="{F55F711C-9A47-91D7-F14B-C7C373FC6AB7}"/>
              </a:ext>
            </a:extLst>
          </p:cNvPr>
          <p:cNvSpPr/>
          <p:nvPr/>
        </p:nvSpPr>
        <p:spPr>
          <a:xfrm>
            <a:off x="179468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33" name="Freeform 732">
            <a:extLst>
              <a:ext uri="{FF2B5EF4-FFF2-40B4-BE49-F238E27FC236}">
                <a16:creationId xmlns:a16="http://schemas.microsoft.com/office/drawing/2014/main" id="{CE5000D9-D52A-B73C-AFB9-368EA85C6906}"/>
              </a:ext>
            </a:extLst>
          </p:cNvPr>
          <p:cNvSpPr/>
          <p:nvPr/>
        </p:nvSpPr>
        <p:spPr>
          <a:xfrm>
            <a:off x="179468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34" name="Freeform 733">
            <a:extLst>
              <a:ext uri="{FF2B5EF4-FFF2-40B4-BE49-F238E27FC236}">
                <a16:creationId xmlns:a16="http://schemas.microsoft.com/office/drawing/2014/main" id="{78D03745-F592-F736-A089-E0F70901CEAF}"/>
              </a:ext>
            </a:extLst>
          </p:cNvPr>
          <p:cNvSpPr/>
          <p:nvPr/>
        </p:nvSpPr>
        <p:spPr>
          <a:xfrm>
            <a:off x="179695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35" name="Freeform 734">
            <a:extLst>
              <a:ext uri="{FF2B5EF4-FFF2-40B4-BE49-F238E27FC236}">
                <a16:creationId xmlns:a16="http://schemas.microsoft.com/office/drawing/2014/main" id="{BED85584-A1D2-1AD4-AAEC-842EFD8A4B96}"/>
              </a:ext>
            </a:extLst>
          </p:cNvPr>
          <p:cNvSpPr/>
          <p:nvPr/>
        </p:nvSpPr>
        <p:spPr>
          <a:xfrm>
            <a:off x="179695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36" name="Freeform 735">
            <a:extLst>
              <a:ext uri="{FF2B5EF4-FFF2-40B4-BE49-F238E27FC236}">
                <a16:creationId xmlns:a16="http://schemas.microsoft.com/office/drawing/2014/main" id="{CA15BC0B-EF8F-79BA-9B77-96CEC4DAE64A}"/>
              </a:ext>
            </a:extLst>
          </p:cNvPr>
          <p:cNvSpPr/>
          <p:nvPr/>
        </p:nvSpPr>
        <p:spPr>
          <a:xfrm>
            <a:off x="179921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37" name="Freeform 736">
            <a:extLst>
              <a:ext uri="{FF2B5EF4-FFF2-40B4-BE49-F238E27FC236}">
                <a16:creationId xmlns:a16="http://schemas.microsoft.com/office/drawing/2014/main" id="{C57BE7CF-031A-7B87-E0F6-52CB8D546A89}"/>
              </a:ext>
            </a:extLst>
          </p:cNvPr>
          <p:cNvSpPr/>
          <p:nvPr/>
        </p:nvSpPr>
        <p:spPr>
          <a:xfrm>
            <a:off x="179921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38" name="Freeform 737">
            <a:extLst>
              <a:ext uri="{FF2B5EF4-FFF2-40B4-BE49-F238E27FC236}">
                <a16:creationId xmlns:a16="http://schemas.microsoft.com/office/drawing/2014/main" id="{9F2B1C2A-BF98-3390-9F32-9790608FFBC5}"/>
              </a:ext>
            </a:extLst>
          </p:cNvPr>
          <p:cNvSpPr/>
          <p:nvPr/>
        </p:nvSpPr>
        <p:spPr>
          <a:xfrm>
            <a:off x="180148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39" name="Freeform 738">
            <a:extLst>
              <a:ext uri="{FF2B5EF4-FFF2-40B4-BE49-F238E27FC236}">
                <a16:creationId xmlns:a16="http://schemas.microsoft.com/office/drawing/2014/main" id="{4B73BF6A-FF92-7AA1-9D17-3CDD1E3043C2}"/>
              </a:ext>
            </a:extLst>
          </p:cNvPr>
          <p:cNvSpPr/>
          <p:nvPr/>
        </p:nvSpPr>
        <p:spPr>
          <a:xfrm>
            <a:off x="180148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40" name="Freeform 739">
            <a:extLst>
              <a:ext uri="{FF2B5EF4-FFF2-40B4-BE49-F238E27FC236}">
                <a16:creationId xmlns:a16="http://schemas.microsoft.com/office/drawing/2014/main" id="{F3E2F307-11A8-5BEF-D7D6-50D067CD5C57}"/>
              </a:ext>
            </a:extLst>
          </p:cNvPr>
          <p:cNvSpPr/>
          <p:nvPr/>
        </p:nvSpPr>
        <p:spPr>
          <a:xfrm>
            <a:off x="180374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41" name="Freeform 740">
            <a:extLst>
              <a:ext uri="{FF2B5EF4-FFF2-40B4-BE49-F238E27FC236}">
                <a16:creationId xmlns:a16="http://schemas.microsoft.com/office/drawing/2014/main" id="{3BD75EBF-57B3-9759-8997-AD9263EB2B0B}"/>
              </a:ext>
            </a:extLst>
          </p:cNvPr>
          <p:cNvSpPr/>
          <p:nvPr/>
        </p:nvSpPr>
        <p:spPr>
          <a:xfrm>
            <a:off x="180374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42" name="Freeform 741">
            <a:extLst>
              <a:ext uri="{FF2B5EF4-FFF2-40B4-BE49-F238E27FC236}">
                <a16:creationId xmlns:a16="http://schemas.microsoft.com/office/drawing/2014/main" id="{558D7E67-0686-B27E-D732-729866875710}"/>
              </a:ext>
            </a:extLst>
          </p:cNvPr>
          <p:cNvSpPr/>
          <p:nvPr/>
        </p:nvSpPr>
        <p:spPr>
          <a:xfrm>
            <a:off x="180609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43" name="Freeform 742">
            <a:extLst>
              <a:ext uri="{FF2B5EF4-FFF2-40B4-BE49-F238E27FC236}">
                <a16:creationId xmlns:a16="http://schemas.microsoft.com/office/drawing/2014/main" id="{D96C0DAE-876A-3FDA-C45B-F381FFB089E3}"/>
              </a:ext>
            </a:extLst>
          </p:cNvPr>
          <p:cNvSpPr/>
          <p:nvPr/>
        </p:nvSpPr>
        <p:spPr>
          <a:xfrm>
            <a:off x="180609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44" name="Freeform 743">
            <a:extLst>
              <a:ext uri="{FF2B5EF4-FFF2-40B4-BE49-F238E27FC236}">
                <a16:creationId xmlns:a16="http://schemas.microsoft.com/office/drawing/2014/main" id="{D8A13F7F-90F1-7ECB-A0E4-E1FC0CF61A16}"/>
              </a:ext>
            </a:extLst>
          </p:cNvPr>
          <p:cNvSpPr/>
          <p:nvPr/>
        </p:nvSpPr>
        <p:spPr>
          <a:xfrm>
            <a:off x="180835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45" name="Freeform 744">
            <a:extLst>
              <a:ext uri="{FF2B5EF4-FFF2-40B4-BE49-F238E27FC236}">
                <a16:creationId xmlns:a16="http://schemas.microsoft.com/office/drawing/2014/main" id="{31F9F4FB-532E-0991-A45A-FC9CB402002D}"/>
              </a:ext>
            </a:extLst>
          </p:cNvPr>
          <p:cNvSpPr/>
          <p:nvPr/>
        </p:nvSpPr>
        <p:spPr>
          <a:xfrm>
            <a:off x="180835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46" name="Freeform 745">
            <a:extLst>
              <a:ext uri="{FF2B5EF4-FFF2-40B4-BE49-F238E27FC236}">
                <a16:creationId xmlns:a16="http://schemas.microsoft.com/office/drawing/2014/main" id="{D7C71490-26C5-B264-D799-4EDD72B4EC3A}"/>
              </a:ext>
            </a:extLst>
          </p:cNvPr>
          <p:cNvSpPr/>
          <p:nvPr/>
        </p:nvSpPr>
        <p:spPr>
          <a:xfrm>
            <a:off x="181061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47" name="Freeform 746">
            <a:extLst>
              <a:ext uri="{FF2B5EF4-FFF2-40B4-BE49-F238E27FC236}">
                <a16:creationId xmlns:a16="http://schemas.microsoft.com/office/drawing/2014/main" id="{B047AB8E-A1EF-5B0B-7CD9-5CE44FEE169A}"/>
              </a:ext>
            </a:extLst>
          </p:cNvPr>
          <p:cNvSpPr/>
          <p:nvPr/>
        </p:nvSpPr>
        <p:spPr>
          <a:xfrm>
            <a:off x="181061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48" name="Freeform 747">
            <a:extLst>
              <a:ext uri="{FF2B5EF4-FFF2-40B4-BE49-F238E27FC236}">
                <a16:creationId xmlns:a16="http://schemas.microsoft.com/office/drawing/2014/main" id="{0A2EBA5B-4C37-649A-EC90-25EF3BD6BB05}"/>
              </a:ext>
            </a:extLst>
          </p:cNvPr>
          <p:cNvSpPr/>
          <p:nvPr/>
        </p:nvSpPr>
        <p:spPr>
          <a:xfrm>
            <a:off x="181288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49" name="Freeform 748">
            <a:extLst>
              <a:ext uri="{FF2B5EF4-FFF2-40B4-BE49-F238E27FC236}">
                <a16:creationId xmlns:a16="http://schemas.microsoft.com/office/drawing/2014/main" id="{FA3244CC-C1F1-0736-87A1-2013E115E098}"/>
              </a:ext>
            </a:extLst>
          </p:cNvPr>
          <p:cNvSpPr/>
          <p:nvPr/>
        </p:nvSpPr>
        <p:spPr>
          <a:xfrm>
            <a:off x="181288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50" name="Freeform 749">
            <a:extLst>
              <a:ext uri="{FF2B5EF4-FFF2-40B4-BE49-F238E27FC236}">
                <a16:creationId xmlns:a16="http://schemas.microsoft.com/office/drawing/2014/main" id="{8DDAED88-3E0D-9798-AF69-0D52C5376B18}"/>
              </a:ext>
            </a:extLst>
          </p:cNvPr>
          <p:cNvSpPr/>
          <p:nvPr/>
        </p:nvSpPr>
        <p:spPr>
          <a:xfrm>
            <a:off x="181522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51" name="Freeform 750">
            <a:extLst>
              <a:ext uri="{FF2B5EF4-FFF2-40B4-BE49-F238E27FC236}">
                <a16:creationId xmlns:a16="http://schemas.microsoft.com/office/drawing/2014/main" id="{8C2E3B2A-9D92-EB89-4412-1FC1DE9C25B2}"/>
              </a:ext>
            </a:extLst>
          </p:cNvPr>
          <p:cNvSpPr/>
          <p:nvPr/>
        </p:nvSpPr>
        <p:spPr>
          <a:xfrm>
            <a:off x="181522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52" name="Freeform 751">
            <a:extLst>
              <a:ext uri="{FF2B5EF4-FFF2-40B4-BE49-F238E27FC236}">
                <a16:creationId xmlns:a16="http://schemas.microsoft.com/office/drawing/2014/main" id="{2A3B909E-50A7-3E01-D248-9FA505AB0A44}"/>
              </a:ext>
            </a:extLst>
          </p:cNvPr>
          <p:cNvSpPr/>
          <p:nvPr/>
        </p:nvSpPr>
        <p:spPr>
          <a:xfrm>
            <a:off x="181749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53" name="Freeform 752">
            <a:extLst>
              <a:ext uri="{FF2B5EF4-FFF2-40B4-BE49-F238E27FC236}">
                <a16:creationId xmlns:a16="http://schemas.microsoft.com/office/drawing/2014/main" id="{5C381C81-11A3-9FFA-C29F-0228C660DFAF}"/>
              </a:ext>
            </a:extLst>
          </p:cNvPr>
          <p:cNvSpPr/>
          <p:nvPr/>
        </p:nvSpPr>
        <p:spPr>
          <a:xfrm>
            <a:off x="181749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54" name="Freeform 753">
            <a:extLst>
              <a:ext uri="{FF2B5EF4-FFF2-40B4-BE49-F238E27FC236}">
                <a16:creationId xmlns:a16="http://schemas.microsoft.com/office/drawing/2014/main" id="{C0C6CB60-38A6-BB31-4F09-68403EEFBFB5}"/>
              </a:ext>
            </a:extLst>
          </p:cNvPr>
          <p:cNvSpPr/>
          <p:nvPr/>
        </p:nvSpPr>
        <p:spPr>
          <a:xfrm>
            <a:off x="181975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55" name="Freeform 754">
            <a:extLst>
              <a:ext uri="{FF2B5EF4-FFF2-40B4-BE49-F238E27FC236}">
                <a16:creationId xmlns:a16="http://schemas.microsoft.com/office/drawing/2014/main" id="{8C2B74A9-50F2-EC44-5390-20C15BC3B8AC}"/>
              </a:ext>
            </a:extLst>
          </p:cNvPr>
          <p:cNvSpPr/>
          <p:nvPr/>
        </p:nvSpPr>
        <p:spPr>
          <a:xfrm>
            <a:off x="181975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56" name="Freeform 755">
            <a:extLst>
              <a:ext uri="{FF2B5EF4-FFF2-40B4-BE49-F238E27FC236}">
                <a16:creationId xmlns:a16="http://schemas.microsoft.com/office/drawing/2014/main" id="{1B60B022-FED2-2B2C-A829-B2FE4862F8BD}"/>
              </a:ext>
            </a:extLst>
          </p:cNvPr>
          <p:cNvSpPr/>
          <p:nvPr/>
        </p:nvSpPr>
        <p:spPr>
          <a:xfrm>
            <a:off x="182201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57" name="Freeform 756">
            <a:extLst>
              <a:ext uri="{FF2B5EF4-FFF2-40B4-BE49-F238E27FC236}">
                <a16:creationId xmlns:a16="http://schemas.microsoft.com/office/drawing/2014/main" id="{BF363266-76F8-9DCD-41AC-748D718B1439}"/>
              </a:ext>
            </a:extLst>
          </p:cNvPr>
          <p:cNvSpPr/>
          <p:nvPr/>
        </p:nvSpPr>
        <p:spPr>
          <a:xfrm>
            <a:off x="182201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58" name="Freeform 757">
            <a:extLst>
              <a:ext uri="{FF2B5EF4-FFF2-40B4-BE49-F238E27FC236}">
                <a16:creationId xmlns:a16="http://schemas.microsoft.com/office/drawing/2014/main" id="{10DAB2F7-7619-336C-CA71-A2DF6A07C90F}"/>
              </a:ext>
            </a:extLst>
          </p:cNvPr>
          <p:cNvSpPr/>
          <p:nvPr/>
        </p:nvSpPr>
        <p:spPr>
          <a:xfrm>
            <a:off x="182436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59" name="Freeform 758">
            <a:extLst>
              <a:ext uri="{FF2B5EF4-FFF2-40B4-BE49-F238E27FC236}">
                <a16:creationId xmlns:a16="http://schemas.microsoft.com/office/drawing/2014/main" id="{C059FE3D-431E-05F9-A0D5-0B1A92EAD421}"/>
              </a:ext>
            </a:extLst>
          </p:cNvPr>
          <p:cNvSpPr/>
          <p:nvPr/>
        </p:nvSpPr>
        <p:spPr>
          <a:xfrm>
            <a:off x="182436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60" name="Freeform 759">
            <a:extLst>
              <a:ext uri="{FF2B5EF4-FFF2-40B4-BE49-F238E27FC236}">
                <a16:creationId xmlns:a16="http://schemas.microsoft.com/office/drawing/2014/main" id="{04CB108D-C8E2-D5F3-2E80-7F7EFB9E8429}"/>
              </a:ext>
            </a:extLst>
          </p:cNvPr>
          <p:cNvSpPr/>
          <p:nvPr/>
        </p:nvSpPr>
        <p:spPr>
          <a:xfrm>
            <a:off x="182662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61" name="Freeform 760">
            <a:extLst>
              <a:ext uri="{FF2B5EF4-FFF2-40B4-BE49-F238E27FC236}">
                <a16:creationId xmlns:a16="http://schemas.microsoft.com/office/drawing/2014/main" id="{B012661F-4981-E14B-0C31-E6666BD6823B}"/>
              </a:ext>
            </a:extLst>
          </p:cNvPr>
          <p:cNvSpPr/>
          <p:nvPr/>
        </p:nvSpPr>
        <p:spPr>
          <a:xfrm>
            <a:off x="182662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62" name="Freeform 761">
            <a:extLst>
              <a:ext uri="{FF2B5EF4-FFF2-40B4-BE49-F238E27FC236}">
                <a16:creationId xmlns:a16="http://schemas.microsoft.com/office/drawing/2014/main" id="{DC5CC120-4C23-7792-7FE1-90987274D1AC}"/>
              </a:ext>
            </a:extLst>
          </p:cNvPr>
          <p:cNvSpPr/>
          <p:nvPr/>
        </p:nvSpPr>
        <p:spPr>
          <a:xfrm>
            <a:off x="182889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63" name="Freeform 762">
            <a:extLst>
              <a:ext uri="{FF2B5EF4-FFF2-40B4-BE49-F238E27FC236}">
                <a16:creationId xmlns:a16="http://schemas.microsoft.com/office/drawing/2014/main" id="{E664A899-CFEB-8FCD-60F8-8B970C25DF88}"/>
              </a:ext>
            </a:extLst>
          </p:cNvPr>
          <p:cNvSpPr/>
          <p:nvPr/>
        </p:nvSpPr>
        <p:spPr>
          <a:xfrm>
            <a:off x="182889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64" name="Freeform 763">
            <a:extLst>
              <a:ext uri="{FF2B5EF4-FFF2-40B4-BE49-F238E27FC236}">
                <a16:creationId xmlns:a16="http://schemas.microsoft.com/office/drawing/2014/main" id="{D90347BC-081D-0470-C898-25EB65DA8EA7}"/>
              </a:ext>
            </a:extLst>
          </p:cNvPr>
          <p:cNvSpPr/>
          <p:nvPr/>
        </p:nvSpPr>
        <p:spPr>
          <a:xfrm>
            <a:off x="183115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65" name="Freeform 764">
            <a:extLst>
              <a:ext uri="{FF2B5EF4-FFF2-40B4-BE49-F238E27FC236}">
                <a16:creationId xmlns:a16="http://schemas.microsoft.com/office/drawing/2014/main" id="{66F83A98-E491-4F35-818B-BE9EF40E6D35}"/>
              </a:ext>
            </a:extLst>
          </p:cNvPr>
          <p:cNvSpPr/>
          <p:nvPr/>
        </p:nvSpPr>
        <p:spPr>
          <a:xfrm>
            <a:off x="183115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66" name="Freeform 765">
            <a:extLst>
              <a:ext uri="{FF2B5EF4-FFF2-40B4-BE49-F238E27FC236}">
                <a16:creationId xmlns:a16="http://schemas.microsoft.com/office/drawing/2014/main" id="{184E9C51-ECA5-5207-F39B-8C9332F87614}"/>
              </a:ext>
            </a:extLst>
          </p:cNvPr>
          <p:cNvSpPr/>
          <p:nvPr/>
        </p:nvSpPr>
        <p:spPr>
          <a:xfrm>
            <a:off x="183341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67" name="Freeform 766">
            <a:extLst>
              <a:ext uri="{FF2B5EF4-FFF2-40B4-BE49-F238E27FC236}">
                <a16:creationId xmlns:a16="http://schemas.microsoft.com/office/drawing/2014/main" id="{99B55E55-95A7-7D80-8702-434C3D35891A}"/>
              </a:ext>
            </a:extLst>
          </p:cNvPr>
          <p:cNvSpPr/>
          <p:nvPr/>
        </p:nvSpPr>
        <p:spPr>
          <a:xfrm>
            <a:off x="183341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68" name="Freeform 767">
            <a:extLst>
              <a:ext uri="{FF2B5EF4-FFF2-40B4-BE49-F238E27FC236}">
                <a16:creationId xmlns:a16="http://schemas.microsoft.com/office/drawing/2014/main" id="{23A57E45-22DF-32D4-257B-216E357BC05E}"/>
              </a:ext>
            </a:extLst>
          </p:cNvPr>
          <p:cNvSpPr/>
          <p:nvPr/>
        </p:nvSpPr>
        <p:spPr>
          <a:xfrm>
            <a:off x="183576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69" name="Freeform 768">
            <a:extLst>
              <a:ext uri="{FF2B5EF4-FFF2-40B4-BE49-F238E27FC236}">
                <a16:creationId xmlns:a16="http://schemas.microsoft.com/office/drawing/2014/main" id="{DCF1452A-10CE-F258-017F-F4F18473AFF7}"/>
              </a:ext>
            </a:extLst>
          </p:cNvPr>
          <p:cNvSpPr/>
          <p:nvPr/>
        </p:nvSpPr>
        <p:spPr>
          <a:xfrm>
            <a:off x="183576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70" name="Freeform 769">
            <a:extLst>
              <a:ext uri="{FF2B5EF4-FFF2-40B4-BE49-F238E27FC236}">
                <a16:creationId xmlns:a16="http://schemas.microsoft.com/office/drawing/2014/main" id="{B7EA61A6-7626-E5F7-9DDF-018ACC657BEF}"/>
              </a:ext>
            </a:extLst>
          </p:cNvPr>
          <p:cNvSpPr/>
          <p:nvPr/>
        </p:nvSpPr>
        <p:spPr>
          <a:xfrm>
            <a:off x="183802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71" name="Freeform 770">
            <a:extLst>
              <a:ext uri="{FF2B5EF4-FFF2-40B4-BE49-F238E27FC236}">
                <a16:creationId xmlns:a16="http://schemas.microsoft.com/office/drawing/2014/main" id="{04DD1EB5-F8C7-F66B-C330-9F43620E9E19}"/>
              </a:ext>
            </a:extLst>
          </p:cNvPr>
          <p:cNvSpPr/>
          <p:nvPr/>
        </p:nvSpPr>
        <p:spPr>
          <a:xfrm>
            <a:off x="183802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72" name="Freeform 771">
            <a:extLst>
              <a:ext uri="{FF2B5EF4-FFF2-40B4-BE49-F238E27FC236}">
                <a16:creationId xmlns:a16="http://schemas.microsoft.com/office/drawing/2014/main" id="{2A634F85-DE3A-12E6-BDD7-F32F3A073DEB}"/>
              </a:ext>
            </a:extLst>
          </p:cNvPr>
          <p:cNvSpPr/>
          <p:nvPr/>
        </p:nvSpPr>
        <p:spPr>
          <a:xfrm>
            <a:off x="184029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73" name="Freeform 772">
            <a:extLst>
              <a:ext uri="{FF2B5EF4-FFF2-40B4-BE49-F238E27FC236}">
                <a16:creationId xmlns:a16="http://schemas.microsoft.com/office/drawing/2014/main" id="{BCCEF921-3ECE-9650-2F9D-E8AF8DA2A15E}"/>
              </a:ext>
            </a:extLst>
          </p:cNvPr>
          <p:cNvSpPr/>
          <p:nvPr/>
        </p:nvSpPr>
        <p:spPr>
          <a:xfrm>
            <a:off x="184029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74" name="Freeform 773">
            <a:extLst>
              <a:ext uri="{FF2B5EF4-FFF2-40B4-BE49-F238E27FC236}">
                <a16:creationId xmlns:a16="http://schemas.microsoft.com/office/drawing/2014/main" id="{7D7864FA-A87B-0B2C-5FC8-A57A59E0A595}"/>
              </a:ext>
            </a:extLst>
          </p:cNvPr>
          <p:cNvSpPr/>
          <p:nvPr/>
        </p:nvSpPr>
        <p:spPr>
          <a:xfrm>
            <a:off x="184255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75" name="Freeform 774">
            <a:extLst>
              <a:ext uri="{FF2B5EF4-FFF2-40B4-BE49-F238E27FC236}">
                <a16:creationId xmlns:a16="http://schemas.microsoft.com/office/drawing/2014/main" id="{7FF3AA79-D0E1-A5DE-C1EF-61579A1B585E}"/>
              </a:ext>
            </a:extLst>
          </p:cNvPr>
          <p:cNvSpPr/>
          <p:nvPr/>
        </p:nvSpPr>
        <p:spPr>
          <a:xfrm>
            <a:off x="184255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76" name="Freeform 775">
            <a:extLst>
              <a:ext uri="{FF2B5EF4-FFF2-40B4-BE49-F238E27FC236}">
                <a16:creationId xmlns:a16="http://schemas.microsoft.com/office/drawing/2014/main" id="{0CDDF318-E91E-1220-6140-E8AB915B32CA}"/>
              </a:ext>
            </a:extLst>
          </p:cNvPr>
          <p:cNvSpPr/>
          <p:nvPr/>
        </p:nvSpPr>
        <p:spPr>
          <a:xfrm>
            <a:off x="184482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77" name="Freeform 776">
            <a:extLst>
              <a:ext uri="{FF2B5EF4-FFF2-40B4-BE49-F238E27FC236}">
                <a16:creationId xmlns:a16="http://schemas.microsoft.com/office/drawing/2014/main" id="{C2FE56A2-11E5-3EF0-C30D-723D5FADA48A}"/>
              </a:ext>
            </a:extLst>
          </p:cNvPr>
          <p:cNvSpPr/>
          <p:nvPr/>
        </p:nvSpPr>
        <p:spPr>
          <a:xfrm>
            <a:off x="184482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78" name="Freeform 777">
            <a:extLst>
              <a:ext uri="{FF2B5EF4-FFF2-40B4-BE49-F238E27FC236}">
                <a16:creationId xmlns:a16="http://schemas.microsoft.com/office/drawing/2014/main" id="{95E6DEC1-4301-950F-53FD-C8E6C7374E7A}"/>
              </a:ext>
            </a:extLst>
          </p:cNvPr>
          <p:cNvSpPr/>
          <p:nvPr/>
        </p:nvSpPr>
        <p:spPr>
          <a:xfrm>
            <a:off x="184716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79" name="Freeform 778">
            <a:extLst>
              <a:ext uri="{FF2B5EF4-FFF2-40B4-BE49-F238E27FC236}">
                <a16:creationId xmlns:a16="http://schemas.microsoft.com/office/drawing/2014/main" id="{2E2C03F5-8174-3783-F543-D59E60786227}"/>
              </a:ext>
            </a:extLst>
          </p:cNvPr>
          <p:cNvSpPr/>
          <p:nvPr/>
        </p:nvSpPr>
        <p:spPr>
          <a:xfrm>
            <a:off x="184716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80" name="Freeform 779">
            <a:extLst>
              <a:ext uri="{FF2B5EF4-FFF2-40B4-BE49-F238E27FC236}">
                <a16:creationId xmlns:a16="http://schemas.microsoft.com/office/drawing/2014/main" id="{9133C235-610B-A5D6-B332-2E4195437C49}"/>
              </a:ext>
            </a:extLst>
          </p:cNvPr>
          <p:cNvSpPr/>
          <p:nvPr/>
        </p:nvSpPr>
        <p:spPr>
          <a:xfrm>
            <a:off x="184942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81" name="Freeform 780">
            <a:extLst>
              <a:ext uri="{FF2B5EF4-FFF2-40B4-BE49-F238E27FC236}">
                <a16:creationId xmlns:a16="http://schemas.microsoft.com/office/drawing/2014/main" id="{D516FADE-8DFF-5B64-DBF8-B9960CF4D4FD}"/>
              </a:ext>
            </a:extLst>
          </p:cNvPr>
          <p:cNvSpPr/>
          <p:nvPr/>
        </p:nvSpPr>
        <p:spPr>
          <a:xfrm>
            <a:off x="184942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82" name="Freeform 781">
            <a:extLst>
              <a:ext uri="{FF2B5EF4-FFF2-40B4-BE49-F238E27FC236}">
                <a16:creationId xmlns:a16="http://schemas.microsoft.com/office/drawing/2014/main" id="{FAAEF1E6-C47B-3433-700B-35814B3BCD24}"/>
              </a:ext>
            </a:extLst>
          </p:cNvPr>
          <p:cNvSpPr/>
          <p:nvPr/>
        </p:nvSpPr>
        <p:spPr>
          <a:xfrm>
            <a:off x="185169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83" name="Freeform 782">
            <a:extLst>
              <a:ext uri="{FF2B5EF4-FFF2-40B4-BE49-F238E27FC236}">
                <a16:creationId xmlns:a16="http://schemas.microsoft.com/office/drawing/2014/main" id="{6DC3C9E5-29CE-C5A3-BB93-639E648A2D37}"/>
              </a:ext>
            </a:extLst>
          </p:cNvPr>
          <p:cNvSpPr/>
          <p:nvPr/>
        </p:nvSpPr>
        <p:spPr>
          <a:xfrm>
            <a:off x="185169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84" name="Freeform 783">
            <a:extLst>
              <a:ext uri="{FF2B5EF4-FFF2-40B4-BE49-F238E27FC236}">
                <a16:creationId xmlns:a16="http://schemas.microsoft.com/office/drawing/2014/main" id="{6A1D0B76-9F51-9A70-5488-270FFBC45BEC}"/>
              </a:ext>
            </a:extLst>
          </p:cNvPr>
          <p:cNvSpPr/>
          <p:nvPr/>
        </p:nvSpPr>
        <p:spPr>
          <a:xfrm>
            <a:off x="185395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85" name="Freeform 784">
            <a:extLst>
              <a:ext uri="{FF2B5EF4-FFF2-40B4-BE49-F238E27FC236}">
                <a16:creationId xmlns:a16="http://schemas.microsoft.com/office/drawing/2014/main" id="{3B112506-4046-C591-670A-1D90C2117170}"/>
              </a:ext>
            </a:extLst>
          </p:cNvPr>
          <p:cNvSpPr/>
          <p:nvPr/>
        </p:nvSpPr>
        <p:spPr>
          <a:xfrm>
            <a:off x="185395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86" name="Freeform 785">
            <a:extLst>
              <a:ext uri="{FF2B5EF4-FFF2-40B4-BE49-F238E27FC236}">
                <a16:creationId xmlns:a16="http://schemas.microsoft.com/office/drawing/2014/main" id="{795AD405-09CD-4EF5-D5D4-B1A4AE04C835}"/>
              </a:ext>
            </a:extLst>
          </p:cNvPr>
          <p:cNvSpPr/>
          <p:nvPr/>
        </p:nvSpPr>
        <p:spPr>
          <a:xfrm>
            <a:off x="185630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87" name="Freeform 786">
            <a:extLst>
              <a:ext uri="{FF2B5EF4-FFF2-40B4-BE49-F238E27FC236}">
                <a16:creationId xmlns:a16="http://schemas.microsoft.com/office/drawing/2014/main" id="{98A0C6D5-E5FD-F1D5-54E8-D2530606B7B0}"/>
              </a:ext>
            </a:extLst>
          </p:cNvPr>
          <p:cNvSpPr/>
          <p:nvPr/>
        </p:nvSpPr>
        <p:spPr>
          <a:xfrm>
            <a:off x="185630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88" name="Freeform 787">
            <a:extLst>
              <a:ext uri="{FF2B5EF4-FFF2-40B4-BE49-F238E27FC236}">
                <a16:creationId xmlns:a16="http://schemas.microsoft.com/office/drawing/2014/main" id="{5F496AF6-FEFA-20F0-BB76-80D27898BA97}"/>
              </a:ext>
            </a:extLst>
          </p:cNvPr>
          <p:cNvSpPr/>
          <p:nvPr/>
        </p:nvSpPr>
        <p:spPr>
          <a:xfrm>
            <a:off x="185856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89" name="Freeform 788">
            <a:extLst>
              <a:ext uri="{FF2B5EF4-FFF2-40B4-BE49-F238E27FC236}">
                <a16:creationId xmlns:a16="http://schemas.microsoft.com/office/drawing/2014/main" id="{B54BE567-0EB7-1DCD-87E5-6B8A6713B77E}"/>
              </a:ext>
            </a:extLst>
          </p:cNvPr>
          <p:cNvSpPr/>
          <p:nvPr/>
        </p:nvSpPr>
        <p:spPr>
          <a:xfrm>
            <a:off x="185856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90" name="Freeform 789">
            <a:extLst>
              <a:ext uri="{FF2B5EF4-FFF2-40B4-BE49-F238E27FC236}">
                <a16:creationId xmlns:a16="http://schemas.microsoft.com/office/drawing/2014/main" id="{DC2F4987-2D47-F9CD-E0FC-A9E5922EA9F3}"/>
              </a:ext>
            </a:extLst>
          </p:cNvPr>
          <p:cNvSpPr/>
          <p:nvPr/>
        </p:nvSpPr>
        <p:spPr>
          <a:xfrm>
            <a:off x="186083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91" name="Freeform 790">
            <a:extLst>
              <a:ext uri="{FF2B5EF4-FFF2-40B4-BE49-F238E27FC236}">
                <a16:creationId xmlns:a16="http://schemas.microsoft.com/office/drawing/2014/main" id="{6987944C-7D22-2FD5-99C5-11A671C05348}"/>
              </a:ext>
            </a:extLst>
          </p:cNvPr>
          <p:cNvSpPr/>
          <p:nvPr/>
        </p:nvSpPr>
        <p:spPr>
          <a:xfrm>
            <a:off x="186083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92" name="Freeform 791">
            <a:extLst>
              <a:ext uri="{FF2B5EF4-FFF2-40B4-BE49-F238E27FC236}">
                <a16:creationId xmlns:a16="http://schemas.microsoft.com/office/drawing/2014/main" id="{BD874F21-4B2F-13EB-F4EF-CEA40A7F9D61}"/>
              </a:ext>
            </a:extLst>
          </p:cNvPr>
          <p:cNvSpPr/>
          <p:nvPr/>
        </p:nvSpPr>
        <p:spPr>
          <a:xfrm>
            <a:off x="186309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93" name="Freeform 792">
            <a:extLst>
              <a:ext uri="{FF2B5EF4-FFF2-40B4-BE49-F238E27FC236}">
                <a16:creationId xmlns:a16="http://schemas.microsoft.com/office/drawing/2014/main" id="{717B07EE-0AD3-D9C0-4444-060E1C444E15}"/>
              </a:ext>
            </a:extLst>
          </p:cNvPr>
          <p:cNvSpPr/>
          <p:nvPr/>
        </p:nvSpPr>
        <p:spPr>
          <a:xfrm>
            <a:off x="186309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94" name="Freeform 793">
            <a:extLst>
              <a:ext uri="{FF2B5EF4-FFF2-40B4-BE49-F238E27FC236}">
                <a16:creationId xmlns:a16="http://schemas.microsoft.com/office/drawing/2014/main" id="{E384A35A-9716-D002-A1A3-8B6D4C070E9A}"/>
              </a:ext>
            </a:extLst>
          </p:cNvPr>
          <p:cNvSpPr/>
          <p:nvPr/>
        </p:nvSpPr>
        <p:spPr>
          <a:xfrm>
            <a:off x="186535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95" name="Freeform 794">
            <a:extLst>
              <a:ext uri="{FF2B5EF4-FFF2-40B4-BE49-F238E27FC236}">
                <a16:creationId xmlns:a16="http://schemas.microsoft.com/office/drawing/2014/main" id="{D1FB9B67-587C-5C4E-96E6-3B70618DB95E}"/>
              </a:ext>
            </a:extLst>
          </p:cNvPr>
          <p:cNvSpPr/>
          <p:nvPr/>
        </p:nvSpPr>
        <p:spPr>
          <a:xfrm>
            <a:off x="186535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96" name="Freeform 795">
            <a:extLst>
              <a:ext uri="{FF2B5EF4-FFF2-40B4-BE49-F238E27FC236}">
                <a16:creationId xmlns:a16="http://schemas.microsoft.com/office/drawing/2014/main" id="{857B0FCE-6E22-6C0A-4682-9A80C6F699D2}"/>
              </a:ext>
            </a:extLst>
          </p:cNvPr>
          <p:cNvSpPr/>
          <p:nvPr/>
        </p:nvSpPr>
        <p:spPr>
          <a:xfrm>
            <a:off x="186770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97" name="Freeform 796">
            <a:extLst>
              <a:ext uri="{FF2B5EF4-FFF2-40B4-BE49-F238E27FC236}">
                <a16:creationId xmlns:a16="http://schemas.microsoft.com/office/drawing/2014/main" id="{212C90F1-7EAC-E153-A55A-7E5FC8AA13DA}"/>
              </a:ext>
            </a:extLst>
          </p:cNvPr>
          <p:cNvSpPr/>
          <p:nvPr/>
        </p:nvSpPr>
        <p:spPr>
          <a:xfrm>
            <a:off x="186770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798" name="Freeform 797">
            <a:extLst>
              <a:ext uri="{FF2B5EF4-FFF2-40B4-BE49-F238E27FC236}">
                <a16:creationId xmlns:a16="http://schemas.microsoft.com/office/drawing/2014/main" id="{D8B7948D-ADB2-A1BE-4F7F-5F6ED4261D42}"/>
              </a:ext>
            </a:extLst>
          </p:cNvPr>
          <p:cNvSpPr/>
          <p:nvPr/>
        </p:nvSpPr>
        <p:spPr>
          <a:xfrm>
            <a:off x="186996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799" name="Freeform 798">
            <a:extLst>
              <a:ext uri="{FF2B5EF4-FFF2-40B4-BE49-F238E27FC236}">
                <a16:creationId xmlns:a16="http://schemas.microsoft.com/office/drawing/2014/main" id="{4535097B-36F7-0821-0A35-F2B4CEFB60AD}"/>
              </a:ext>
            </a:extLst>
          </p:cNvPr>
          <p:cNvSpPr/>
          <p:nvPr/>
        </p:nvSpPr>
        <p:spPr>
          <a:xfrm>
            <a:off x="186996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00" name="Freeform 799">
            <a:extLst>
              <a:ext uri="{FF2B5EF4-FFF2-40B4-BE49-F238E27FC236}">
                <a16:creationId xmlns:a16="http://schemas.microsoft.com/office/drawing/2014/main" id="{0177527C-C4BD-D0F0-788A-F466065D916F}"/>
              </a:ext>
            </a:extLst>
          </p:cNvPr>
          <p:cNvSpPr/>
          <p:nvPr/>
        </p:nvSpPr>
        <p:spPr>
          <a:xfrm>
            <a:off x="187223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01" name="Freeform 800">
            <a:extLst>
              <a:ext uri="{FF2B5EF4-FFF2-40B4-BE49-F238E27FC236}">
                <a16:creationId xmlns:a16="http://schemas.microsoft.com/office/drawing/2014/main" id="{D8DB5C1B-1059-6B3C-CCBC-FAD0898D9988}"/>
              </a:ext>
            </a:extLst>
          </p:cNvPr>
          <p:cNvSpPr/>
          <p:nvPr/>
        </p:nvSpPr>
        <p:spPr>
          <a:xfrm>
            <a:off x="187223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02" name="Freeform 801">
            <a:extLst>
              <a:ext uri="{FF2B5EF4-FFF2-40B4-BE49-F238E27FC236}">
                <a16:creationId xmlns:a16="http://schemas.microsoft.com/office/drawing/2014/main" id="{441EEC52-37C0-0148-6789-7A4A771D6A21}"/>
              </a:ext>
            </a:extLst>
          </p:cNvPr>
          <p:cNvSpPr/>
          <p:nvPr/>
        </p:nvSpPr>
        <p:spPr>
          <a:xfrm>
            <a:off x="187449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03" name="Freeform 802">
            <a:extLst>
              <a:ext uri="{FF2B5EF4-FFF2-40B4-BE49-F238E27FC236}">
                <a16:creationId xmlns:a16="http://schemas.microsoft.com/office/drawing/2014/main" id="{279112E3-63D9-7E9C-6D84-F5E364547F7B}"/>
              </a:ext>
            </a:extLst>
          </p:cNvPr>
          <p:cNvSpPr/>
          <p:nvPr/>
        </p:nvSpPr>
        <p:spPr>
          <a:xfrm>
            <a:off x="187449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04" name="Freeform 803">
            <a:extLst>
              <a:ext uri="{FF2B5EF4-FFF2-40B4-BE49-F238E27FC236}">
                <a16:creationId xmlns:a16="http://schemas.microsoft.com/office/drawing/2014/main" id="{C6D0E2B7-E374-7805-5D16-34CD585014B0}"/>
              </a:ext>
            </a:extLst>
          </p:cNvPr>
          <p:cNvSpPr/>
          <p:nvPr/>
        </p:nvSpPr>
        <p:spPr>
          <a:xfrm>
            <a:off x="187684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05" name="Freeform 804">
            <a:extLst>
              <a:ext uri="{FF2B5EF4-FFF2-40B4-BE49-F238E27FC236}">
                <a16:creationId xmlns:a16="http://schemas.microsoft.com/office/drawing/2014/main" id="{F0F5ADE3-3439-9CE3-458D-53E0F3B4BF83}"/>
              </a:ext>
            </a:extLst>
          </p:cNvPr>
          <p:cNvSpPr/>
          <p:nvPr/>
        </p:nvSpPr>
        <p:spPr>
          <a:xfrm>
            <a:off x="187684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06" name="Freeform 805">
            <a:extLst>
              <a:ext uri="{FF2B5EF4-FFF2-40B4-BE49-F238E27FC236}">
                <a16:creationId xmlns:a16="http://schemas.microsoft.com/office/drawing/2014/main" id="{B4AE32F8-35E1-A64F-78E3-14DF61EB3F6A}"/>
              </a:ext>
            </a:extLst>
          </p:cNvPr>
          <p:cNvSpPr/>
          <p:nvPr/>
        </p:nvSpPr>
        <p:spPr>
          <a:xfrm>
            <a:off x="187910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07" name="Freeform 806">
            <a:extLst>
              <a:ext uri="{FF2B5EF4-FFF2-40B4-BE49-F238E27FC236}">
                <a16:creationId xmlns:a16="http://schemas.microsoft.com/office/drawing/2014/main" id="{AB2E89C2-C8CF-CEF9-B9BF-9722122D4380}"/>
              </a:ext>
            </a:extLst>
          </p:cNvPr>
          <p:cNvSpPr/>
          <p:nvPr/>
        </p:nvSpPr>
        <p:spPr>
          <a:xfrm>
            <a:off x="187910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08" name="Freeform 807">
            <a:extLst>
              <a:ext uri="{FF2B5EF4-FFF2-40B4-BE49-F238E27FC236}">
                <a16:creationId xmlns:a16="http://schemas.microsoft.com/office/drawing/2014/main" id="{BBBFC243-4EE9-9249-E35C-65640965FB41}"/>
              </a:ext>
            </a:extLst>
          </p:cNvPr>
          <p:cNvSpPr/>
          <p:nvPr/>
        </p:nvSpPr>
        <p:spPr>
          <a:xfrm>
            <a:off x="188136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09" name="Freeform 808">
            <a:extLst>
              <a:ext uri="{FF2B5EF4-FFF2-40B4-BE49-F238E27FC236}">
                <a16:creationId xmlns:a16="http://schemas.microsoft.com/office/drawing/2014/main" id="{3B1FDB1E-AF6A-DC29-090E-88E404A74178}"/>
              </a:ext>
            </a:extLst>
          </p:cNvPr>
          <p:cNvSpPr/>
          <p:nvPr/>
        </p:nvSpPr>
        <p:spPr>
          <a:xfrm>
            <a:off x="188136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10" name="Freeform 809">
            <a:extLst>
              <a:ext uri="{FF2B5EF4-FFF2-40B4-BE49-F238E27FC236}">
                <a16:creationId xmlns:a16="http://schemas.microsoft.com/office/drawing/2014/main" id="{41EE19D9-E1E7-A69C-3C62-9C87DCCD6571}"/>
              </a:ext>
            </a:extLst>
          </p:cNvPr>
          <p:cNvSpPr/>
          <p:nvPr/>
        </p:nvSpPr>
        <p:spPr>
          <a:xfrm>
            <a:off x="188363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11" name="Freeform 810">
            <a:extLst>
              <a:ext uri="{FF2B5EF4-FFF2-40B4-BE49-F238E27FC236}">
                <a16:creationId xmlns:a16="http://schemas.microsoft.com/office/drawing/2014/main" id="{3A5D3F6A-4D22-4FB4-4C5F-761FD68A62FB}"/>
              </a:ext>
            </a:extLst>
          </p:cNvPr>
          <p:cNvSpPr/>
          <p:nvPr/>
        </p:nvSpPr>
        <p:spPr>
          <a:xfrm>
            <a:off x="188363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12" name="Freeform 811">
            <a:extLst>
              <a:ext uri="{FF2B5EF4-FFF2-40B4-BE49-F238E27FC236}">
                <a16:creationId xmlns:a16="http://schemas.microsoft.com/office/drawing/2014/main" id="{17375C40-17E9-6B34-1004-3F863ECF08C5}"/>
              </a:ext>
            </a:extLst>
          </p:cNvPr>
          <p:cNvSpPr/>
          <p:nvPr/>
        </p:nvSpPr>
        <p:spPr>
          <a:xfrm>
            <a:off x="188597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13" name="Freeform 812">
            <a:extLst>
              <a:ext uri="{FF2B5EF4-FFF2-40B4-BE49-F238E27FC236}">
                <a16:creationId xmlns:a16="http://schemas.microsoft.com/office/drawing/2014/main" id="{E37D7245-7F18-9176-C56E-CC2CC4EE26C1}"/>
              </a:ext>
            </a:extLst>
          </p:cNvPr>
          <p:cNvSpPr/>
          <p:nvPr/>
        </p:nvSpPr>
        <p:spPr>
          <a:xfrm>
            <a:off x="188597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14" name="Freeform 813">
            <a:extLst>
              <a:ext uri="{FF2B5EF4-FFF2-40B4-BE49-F238E27FC236}">
                <a16:creationId xmlns:a16="http://schemas.microsoft.com/office/drawing/2014/main" id="{53128599-54BC-9D23-8813-DCAB24822E01}"/>
              </a:ext>
            </a:extLst>
          </p:cNvPr>
          <p:cNvSpPr/>
          <p:nvPr/>
        </p:nvSpPr>
        <p:spPr>
          <a:xfrm>
            <a:off x="188824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15" name="Freeform 814">
            <a:extLst>
              <a:ext uri="{FF2B5EF4-FFF2-40B4-BE49-F238E27FC236}">
                <a16:creationId xmlns:a16="http://schemas.microsoft.com/office/drawing/2014/main" id="{605DF3B4-4044-05FE-1185-ED069A77DFAC}"/>
              </a:ext>
            </a:extLst>
          </p:cNvPr>
          <p:cNvSpPr/>
          <p:nvPr/>
        </p:nvSpPr>
        <p:spPr>
          <a:xfrm>
            <a:off x="188824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16" name="Freeform 815">
            <a:extLst>
              <a:ext uri="{FF2B5EF4-FFF2-40B4-BE49-F238E27FC236}">
                <a16:creationId xmlns:a16="http://schemas.microsoft.com/office/drawing/2014/main" id="{BC11F4FB-6B41-3ABF-9308-88D76605A91D}"/>
              </a:ext>
            </a:extLst>
          </p:cNvPr>
          <p:cNvSpPr/>
          <p:nvPr/>
        </p:nvSpPr>
        <p:spPr>
          <a:xfrm>
            <a:off x="189050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17" name="Freeform 816">
            <a:extLst>
              <a:ext uri="{FF2B5EF4-FFF2-40B4-BE49-F238E27FC236}">
                <a16:creationId xmlns:a16="http://schemas.microsoft.com/office/drawing/2014/main" id="{9E0192F2-0C88-E698-36B5-A3566A86FCB6}"/>
              </a:ext>
            </a:extLst>
          </p:cNvPr>
          <p:cNvSpPr/>
          <p:nvPr/>
        </p:nvSpPr>
        <p:spPr>
          <a:xfrm>
            <a:off x="189050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18" name="Freeform 817">
            <a:extLst>
              <a:ext uri="{FF2B5EF4-FFF2-40B4-BE49-F238E27FC236}">
                <a16:creationId xmlns:a16="http://schemas.microsoft.com/office/drawing/2014/main" id="{2BE50299-BA31-DBA8-DD89-EBDB3E364395}"/>
              </a:ext>
            </a:extLst>
          </p:cNvPr>
          <p:cNvSpPr/>
          <p:nvPr/>
        </p:nvSpPr>
        <p:spPr>
          <a:xfrm>
            <a:off x="189276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19" name="Freeform 818">
            <a:extLst>
              <a:ext uri="{FF2B5EF4-FFF2-40B4-BE49-F238E27FC236}">
                <a16:creationId xmlns:a16="http://schemas.microsoft.com/office/drawing/2014/main" id="{3D0611CE-F522-9AF3-4AA4-47E739EEDE06}"/>
              </a:ext>
            </a:extLst>
          </p:cNvPr>
          <p:cNvSpPr/>
          <p:nvPr/>
        </p:nvSpPr>
        <p:spPr>
          <a:xfrm>
            <a:off x="189276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20" name="Freeform 819">
            <a:extLst>
              <a:ext uri="{FF2B5EF4-FFF2-40B4-BE49-F238E27FC236}">
                <a16:creationId xmlns:a16="http://schemas.microsoft.com/office/drawing/2014/main" id="{DA8A4C38-581A-3FB2-8F85-887DA0A9190C}"/>
              </a:ext>
            </a:extLst>
          </p:cNvPr>
          <p:cNvSpPr/>
          <p:nvPr/>
        </p:nvSpPr>
        <p:spPr>
          <a:xfrm>
            <a:off x="189503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21" name="Freeform 820">
            <a:extLst>
              <a:ext uri="{FF2B5EF4-FFF2-40B4-BE49-F238E27FC236}">
                <a16:creationId xmlns:a16="http://schemas.microsoft.com/office/drawing/2014/main" id="{E8DE01F7-8002-4FAD-E298-4DA69BEEAD80}"/>
              </a:ext>
            </a:extLst>
          </p:cNvPr>
          <p:cNvSpPr/>
          <p:nvPr/>
        </p:nvSpPr>
        <p:spPr>
          <a:xfrm>
            <a:off x="189503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22" name="Freeform 821">
            <a:extLst>
              <a:ext uri="{FF2B5EF4-FFF2-40B4-BE49-F238E27FC236}">
                <a16:creationId xmlns:a16="http://schemas.microsoft.com/office/drawing/2014/main" id="{9B72F11C-D100-90EE-CB51-D966C6397EF2}"/>
              </a:ext>
            </a:extLst>
          </p:cNvPr>
          <p:cNvSpPr/>
          <p:nvPr/>
        </p:nvSpPr>
        <p:spPr>
          <a:xfrm>
            <a:off x="189737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23" name="Freeform 822">
            <a:extLst>
              <a:ext uri="{FF2B5EF4-FFF2-40B4-BE49-F238E27FC236}">
                <a16:creationId xmlns:a16="http://schemas.microsoft.com/office/drawing/2014/main" id="{7784D987-8364-7F65-4160-45D89CA10E55}"/>
              </a:ext>
            </a:extLst>
          </p:cNvPr>
          <p:cNvSpPr/>
          <p:nvPr/>
        </p:nvSpPr>
        <p:spPr>
          <a:xfrm>
            <a:off x="189737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24" name="Freeform 823">
            <a:extLst>
              <a:ext uri="{FF2B5EF4-FFF2-40B4-BE49-F238E27FC236}">
                <a16:creationId xmlns:a16="http://schemas.microsoft.com/office/drawing/2014/main" id="{35516371-9D09-4918-8BA3-A19DE4CB3453}"/>
              </a:ext>
            </a:extLst>
          </p:cNvPr>
          <p:cNvSpPr/>
          <p:nvPr/>
        </p:nvSpPr>
        <p:spPr>
          <a:xfrm>
            <a:off x="189964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25" name="Freeform 824">
            <a:extLst>
              <a:ext uri="{FF2B5EF4-FFF2-40B4-BE49-F238E27FC236}">
                <a16:creationId xmlns:a16="http://schemas.microsoft.com/office/drawing/2014/main" id="{AEE7B8D3-57B2-91B2-61A0-E2A5E0CCB4EB}"/>
              </a:ext>
            </a:extLst>
          </p:cNvPr>
          <p:cNvSpPr/>
          <p:nvPr/>
        </p:nvSpPr>
        <p:spPr>
          <a:xfrm>
            <a:off x="189964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26" name="Freeform 825">
            <a:extLst>
              <a:ext uri="{FF2B5EF4-FFF2-40B4-BE49-F238E27FC236}">
                <a16:creationId xmlns:a16="http://schemas.microsoft.com/office/drawing/2014/main" id="{361FE326-D12D-4ACD-FFBA-E2A11D55B429}"/>
              </a:ext>
            </a:extLst>
          </p:cNvPr>
          <p:cNvSpPr/>
          <p:nvPr/>
        </p:nvSpPr>
        <p:spPr>
          <a:xfrm>
            <a:off x="190190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27" name="Freeform 826">
            <a:extLst>
              <a:ext uri="{FF2B5EF4-FFF2-40B4-BE49-F238E27FC236}">
                <a16:creationId xmlns:a16="http://schemas.microsoft.com/office/drawing/2014/main" id="{209FDD53-45E6-FF8E-DEB7-85368EAFBA78}"/>
              </a:ext>
            </a:extLst>
          </p:cNvPr>
          <p:cNvSpPr/>
          <p:nvPr/>
        </p:nvSpPr>
        <p:spPr>
          <a:xfrm>
            <a:off x="190190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28" name="Freeform 827">
            <a:extLst>
              <a:ext uri="{FF2B5EF4-FFF2-40B4-BE49-F238E27FC236}">
                <a16:creationId xmlns:a16="http://schemas.microsoft.com/office/drawing/2014/main" id="{411AEF15-8C6B-DF09-A30B-4FA8F2E2571D}"/>
              </a:ext>
            </a:extLst>
          </p:cNvPr>
          <p:cNvSpPr/>
          <p:nvPr/>
        </p:nvSpPr>
        <p:spPr>
          <a:xfrm>
            <a:off x="190417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29" name="Freeform 828">
            <a:extLst>
              <a:ext uri="{FF2B5EF4-FFF2-40B4-BE49-F238E27FC236}">
                <a16:creationId xmlns:a16="http://schemas.microsoft.com/office/drawing/2014/main" id="{404F1A7D-5733-2887-A0D1-D920C7AB97EA}"/>
              </a:ext>
            </a:extLst>
          </p:cNvPr>
          <p:cNvSpPr/>
          <p:nvPr/>
        </p:nvSpPr>
        <p:spPr>
          <a:xfrm>
            <a:off x="190417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30" name="Freeform 829">
            <a:extLst>
              <a:ext uri="{FF2B5EF4-FFF2-40B4-BE49-F238E27FC236}">
                <a16:creationId xmlns:a16="http://schemas.microsoft.com/office/drawing/2014/main" id="{DC864051-9973-8002-28CB-25AC5A5FA7DE}"/>
              </a:ext>
            </a:extLst>
          </p:cNvPr>
          <p:cNvSpPr/>
          <p:nvPr/>
        </p:nvSpPr>
        <p:spPr>
          <a:xfrm>
            <a:off x="190651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31" name="Freeform 830">
            <a:extLst>
              <a:ext uri="{FF2B5EF4-FFF2-40B4-BE49-F238E27FC236}">
                <a16:creationId xmlns:a16="http://schemas.microsoft.com/office/drawing/2014/main" id="{65C7A2A9-CA67-844B-5EC1-F8A0DB94CAA0}"/>
              </a:ext>
            </a:extLst>
          </p:cNvPr>
          <p:cNvSpPr/>
          <p:nvPr/>
        </p:nvSpPr>
        <p:spPr>
          <a:xfrm>
            <a:off x="190651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32" name="Freeform 831">
            <a:extLst>
              <a:ext uri="{FF2B5EF4-FFF2-40B4-BE49-F238E27FC236}">
                <a16:creationId xmlns:a16="http://schemas.microsoft.com/office/drawing/2014/main" id="{11CB3F09-2AC0-281A-998B-1EC0CFA73B6E}"/>
              </a:ext>
            </a:extLst>
          </p:cNvPr>
          <p:cNvSpPr/>
          <p:nvPr/>
        </p:nvSpPr>
        <p:spPr>
          <a:xfrm>
            <a:off x="190877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33" name="Freeform 832">
            <a:extLst>
              <a:ext uri="{FF2B5EF4-FFF2-40B4-BE49-F238E27FC236}">
                <a16:creationId xmlns:a16="http://schemas.microsoft.com/office/drawing/2014/main" id="{1091C7BF-C536-884A-E38E-2A2C0ECF379E}"/>
              </a:ext>
            </a:extLst>
          </p:cNvPr>
          <p:cNvSpPr/>
          <p:nvPr/>
        </p:nvSpPr>
        <p:spPr>
          <a:xfrm>
            <a:off x="190877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34" name="Freeform 833">
            <a:extLst>
              <a:ext uri="{FF2B5EF4-FFF2-40B4-BE49-F238E27FC236}">
                <a16:creationId xmlns:a16="http://schemas.microsoft.com/office/drawing/2014/main" id="{BB1030DD-6C87-A735-BB6A-24998A5CD022}"/>
              </a:ext>
            </a:extLst>
          </p:cNvPr>
          <p:cNvSpPr/>
          <p:nvPr/>
        </p:nvSpPr>
        <p:spPr>
          <a:xfrm>
            <a:off x="191104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35" name="Freeform 834">
            <a:extLst>
              <a:ext uri="{FF2B5EF4-FFF2-40B4-BE49-F238E27FC236}">
                <a16:creationId xmlns:a16="http://schemas.microsoft.com/office/drawing/2014/main" id="{3BFFE143-D6D8-4D43-FD9D-121B859CF802}"/>
              </a:ext>
            </a:extLst>
          </p:cNvPr>
          <p:cNvSpPr/>
          <p:nvPr/>
        </p:nvSpPr>
        <p:spPr>
          <a:xfrm>
            <a:off x="191104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36" name="Freeform 835">
            <a:extLst>
              <a:ext uri="{FF2B5EF4-FFF2-40B4-BE49-F238E27FC236}">
                <a16:creationId xmlns:a16="http://schemas.microsoft.com/office/drawing/2014/main" id="{67CE91FD-8328-CBE6-FA35-39966E2C74C2}"/>
              </a:ext>
            </a:extLst>
          </p:cNvPr>
          <p:cNvSpPr/>
          <p:nvPr/>
        </p:nvSpPr>
        <p:spPr>
          <a:xfrm>
            <a:off x="191330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37" name="Freeform 836">
            <a:extLst>
              <a:ext uri="{FF2B5EF4-FFF2-40B4-BE49-F238E27FC236}">
                <a16:creationId xmlns:a16="http://schemas.microsoft.com/office/drawing/2014/main" id="{311F4B14-1EEA-6B97-58E3-029B2C21A793}"/>
              </a:ext>
            </a:extLst>
          </p:cNvPr>
          <p:cNvSpPr/>
          <p:nvPr/>
        </p:nvSpPr>
        <p:spPr>
          <a:xfrm>
            <a:off x="191330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38" name="Freeform 837">
            <a:extLst>
              <a:ext uri="{FF2B5EF4-FFF2-40B4-BE49-F238E27FC236}">
                <a16:creationId xmlns:a16="http://schemas.microsoft.com/office/drawing/2014/main" id="{F6A6AAFD-8A67-75AC-D95D-F4CDAEB4B7B2}"/>
              </a:ext>
            </a:extLst>
          </p:cNvPr>
          <p:cNvSpPr/>
          <p:nvPr/>
        </p:nvSpPr>
        <p:spPr>
          <a:xfrm>
            <a:off x="191557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39" name="Freeform 838">
            <a:extLst>
              <a:ext uri="{FF2B5EF4-FFF2-40B4-BE49-F238E27FC236}">
                <a16:creationId xmlns:a16="http://schemas.microsoft.com/office/drawing/2014/main" id="{A6655A01-B5A6-EEF4-196E-437580BADBA5}"/>
              </a:ext>
            </a:extLst>
          </p:cNvPr>
          <p:cNvSpPr/>
          <p:nvPr/>
        </p:nvSpPr>
        <p:spPr>
          <a:xfrm>
            <a:off x="191557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40" name="Freeform 839">
            <a:extLst>
              <a:ext uri="{FF2B5EF4-FFF2-40B4-BE49-F238E27FC236}">
                <a16:creationId xmlns:a16="http://schemas.microsoft.com/office/drawing/2014/main" id="{B18B12AC-315D-9E78-3543-3BB48CD91F2F}"/>
              </a:ext>
            </a:extLst>
          </p:cNvPr>
          <p:cNvSpPr/>
          <p:nvPr/>
        </p:nvSpPr>
        <p:spPr>
          <a:xfrm>
            <a:off x="191791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41" name="Freeform 840">
            <a:extLst>
              <a:ext uri="{FF2B5EF4-FFF2-40B4-BE49-F238E27FC236}">
                <a16:creationId xmlns:a16="http://schemas.microsoft.com/office/drawing/2014/main" id="{6B77359B-EF82-F6D3-57B6-D38FEE95BF9F}"/>
              </a:ext>
            </a:extLst>
          </p:cNvPr>
          <p:cNvSpPr/>
          <p:nvPr/>
        </p:nvSpPr>
        <p:spPr>
          <a:xfrm>
            <a:off x="191791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42" name="Freeform 841">
            <a:extLst>
              <a:ext uri="{FF2B5EF4-FFF2-40B4-BE49-F238E27FC236}">
                <a16:creationId xmlns:a16="http://schemas.microsoft.com/office/drawing/2014/main" id="{66BF9DE5-3BAD-CE72-8877-2792547C2770}"/>
              </a:ext>
            </a:extLst>
          </p:cNvPr>
          <p:cNvSpPr/>
          <p:nvPr/>
        </p:nvSpPr>
        <p:spPr>
          <a:xfrm>
            <a:off x="192017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43" name="Freeform 842">
            <a:extLst>
              <a:ext uri="{FF2B5EF4-FFF2-40B4-BE49-F238E27FC236}">
                <a16:creationId xmlns:a16="http://schemas.microsoft.com/office/drawing/2014/main" id="{D51E6965-F945-1500-5616-C8C485454D06}"/>
              </a:ext>
            </a:extLst>
          </p:cNvPr>
          <p:cNvSpPr/>
          <p:nvPr/>
        </p:nvSpPr>
        <p:spPr>
          <a:xfrm>
            <a:off x="1920179"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44" name="Freeform 843">
            <a:extLst>
              <a:ext uri="{FF2B5EF4-FFF2-40B4-BE49-F238E27FC236}">
                <a16:creationId xmlns:a16="http://schemas.microsoft.com/office/drawing/2014/main" id="{EDD7C5C2-C42E-0370-775D-08D3CC06C30D}"/>
              </a:ext>
            </a:extLst>
          </p:cNvPr>
          <p:cNvSpPr/>
          <p:nvPr/>
        </p:nvSpPr>
        <p:spPr>
          <a:xfrm>
            <a:off x="192244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45" name="Freeform 844">
            <a:extLst>
              <a:ext uri="{FF2B5EF4-FFF2-40B4-BE49-F238E27FC236}">
                <a16:creationId xmlns:a16="http://schemas.microsoft.com/office/drawing/2014/main" id="{9B3A0DE7-4250-76A4-9FB8-E366C96F7719}"/>
              </a:ext>
            </a:extLst>
          </p:cNvPr>
          <p:cNvSpPr/>
          <p:nvPr/>
        </p:nvSpPr>
        <p:spPr>
          <a:xfrm>
            <a:off x="192244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46" name="Freeform 845">
            <a:extLst>
              <a:ext uri="{FF2B5EF4-FFF2-40B4-BE49-F238E27FC236}">
                <a16:creationId xmlns:a16="http://schemas.microsoft.com/office/drawing/2014/main" id="{F3CD2835-4C11-A0A1-6668-4BE599D5C2EC}"/>
              </a:ext>
            </a:extLst>
          </p:cNvPr>
          <p:cNvSpPr/>
          <p:nvPr/>
        </p:nvSpPr>
        <p:spPr>
          <a:xfrm>
            <a:off x="192470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47" name="Freeform 846">
            <a:extLst>
              <a:ext uri="{FF2B5EF4-FFF2-40B4-BE49-F238E27FC236}">
                <a16:creationId xmlns:a16="http://schemas.microsoft.com/office/drawing/2014/main" id="{69E9A477-03B0-1F84-C44D-23854F2B7116}"/>
              </a:ext>
            </a:extLst>
          </p:cNvPr>
          <p:cNvSpPr/>
          <p:nvPr/>
        </p:nvSpPr>
        <p:spPr>
          <a:xfrm>
            <a:off x="192470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48" name="Freeform 847">
            <a:extLst>
              <a:ext uri="{FF2B5EF4-FFF2-40B4-BE49-F238E27FC236}">
                <a16:creationId xmlns:a16="http://schemas.microsoft.com/office/drawing/2014/main" id="{9B5B49AC-B704-C42D-B9C8-0BBFA20076A6}"/>
              </a:ext>
            </a:extLst>
          </p:cNvPr>
          <p:cNvSpPr/>
          <p:nvPr/>
        </p:nvSpPr>
        <p:spPr>
          <a:xfrm>
            <a:off x="192705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49" name="Freeform 848">
            <a:extLst>
              <a:ext uri="{FF2B5EF4-FFF2-40B4-BE49-F238E27FC236}">
                <a16:creationId xmlns:a16="http://schemas.microsoft.com/office/drawing/2014/main" id="{6C65D07A-6EAE-2C8D-2668-BD3E7B790AE2}"/>
              </a:ext>
            </a:extLst>
          </p:cNvPr>
          <p:cNvSpPr/>
          <p:nvPr/>
        </p:nvSpPr>
        <p:spPr>
          <a:xfrm>
            <a:off x="192705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50" name="Freeform 849">
            <a:extLst>
              <a:ext uri="{FF2B5EF4-FFF2-40B4-BE49-F238E27FC236}">
                <a16:creationId xmlns:a16="http://schemas.microsoft.com/office/drawing/2014/main" id="{4302BDF7-AD9A-30AE-2020-80815E146C88}"/>
              </a:ext>
            </a:extLst>
          </p:cNvPr>
          <p:cNvSpPr/>
          <p:nvPr/>
        </p:nvSpPr>
        <p:spPr>
          <a:xfrm>
            <a:off x="192931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51" name="Freeform 850">
            <a:extLst>
              <a:ext uri="{FF2B5EF4-FFF2-40B4-BE49-F238E27FC236}">
                <a16:creationId xmlns:a16="http://schemas.microsoft.com/office/drawing/2014/main" id="{2CC6000F-5370-8AA0-6B7C-37448A3264DE}"/>
              </a:ext>
            </a:extLst>
          </p:cNvPr>
          <p:cNvSpPr/>
          <p:nvPr/>
        </p:nvSpPr>
        <p:spPr>
          <a:xfrm>
            <a:off x="1929316"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52" name="Freeform 851">
            <a:extLst>
              <a:ext uri="{FF2B5EF4-FFF2-40B4-BE49-F238E27FC236}">
                <a16:creationId xmlns:a16="http://schemas.microsoft.com/office/drawing/2014/main" id="{0DA3D591-CD1F-6659-0526-4CD761DFC762}"/>
              </a:ext>
            </a:extLst>
          </p:cNvPr>
          <p:cNvSpPr/>
          <p:nvPr/>
        </p:nvSpPr>
        <p:spPr>
          <a:xfrm>
            <a:off x="193158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53" name="Freeform 852">
            <a:extLst>
              <a:ext uri="{FF2B5EF4-FFF2-40B4-BE49-F238E27FC236}">
                <a16:creationId xmlns:a16="http://schemas.microsoft.com/office/drawing/2014/main" id="{5483DCD0-6A47-D336-F910-93AA9180FA4C}"/>
              </a:ext>
            </a:extLst>
          </p:cNvPr>
          <p:cNvSpPr/>
          <p:nvPr/>
        </p:nvSpPr>
        <p:spPr>
          <a:xfrm>
            <a:off x="193158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54" name="Freeform 853">
            <a:extLst>
              <a:ext uri="{FF2B5EF4-FFF2-40B4-BE49-F238E27FC236}">
                <a16:creationId xmlns:a16="http://schemas.microsoft.com/office/drawing/2014/main" id="{52D4997E-B0B7-2801-5E59-06230CB7D2FE}"/>
              </a:ext>
            </a:extLst>
          </p:cNvPr>
          <p:cNvSpPr/>
          <p:nvPr/>
        </p:nvSpPr>
        <p:spPr>
          <a:xfrm>
            <a:off x="193384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55" name="Freeform 854">
            <a:extLst>
              <a:ext uri="{FF2B5EF4-FFF2-40B4-BE49-F238E27FC236}">
                <a16:creationId xmlns:a16="http://schemas.microsoft.com/office/drawing/2014/main" id="{BD167A15-27DA-E494-CCED-48A531AD9578}"/>
              </a:ext>
            </a:extLst>
          </p:cNvPr>
          <p:cNvSpPr/>
          <p:nvPr/>
        </p:nvSpPr>
        <p:spPr>
          <a:xfrm>
            <a:off x="193384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56" name="Freeform 855">
            <a:extLst>
              <a:ext uri="{FF2B5EF4-FFF2-40B4-BE49-F238E27FC236}">
                <a16:creationId xmlns:a16="http://schemas.microsoft.com/office/drawing/2014/main" id="{726408CD-E2CD-E741-B8D0-7243E3ADCF9C}"/>
              </a:ext>
            </a:extLst>
          </p:cNvPr>
          <p:cNvSpPr/>
          <p:nvPr/>
        </p:nvSpPr>
        <p:spPr>
          <a:xfrm>
            <a:off x="193610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57" name="Freeform 856">
            <a:extLst>
              <a:ext uri="{FF2B5EF4-FFF2-40B4-BE49-F238E27FC236}">
                <a16:creationId xmlns:a16="http://schemas.microsoft.com/office/drawing/2014/main" id="{978ACDFF-9972-6795-D01B-B2A35B808849}"/>
              </a:ext>
            </a:extLst>
          </p:cNvPr>
          <p:cNvSpPr/>
          <p:nvPr/>
        </p:nvSpPr>
        <p:spPr>
          <a:xfrm>
            <a:off x="193610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58" name="Freeform 857">
            <a:extLst>
              <a:ext uri="{FF2B5EF4-FFF2-40B4-BE49-F238E27FC236}">
                <a16:creationId xmlns:a16="http://schemas.microsoft.com/office/drawing/2014/main" id="{4A944086-D4D9-1459-45F4-F384FA3141FD}"/>
              </a:ext>
            </a:extLst>
          </p:cNvPr>
          <p:cNvSpPr/>
          <p:nvPr/>
        </p:nvSpPr>
        <p:spPr>
          <a:xfrm>
            <a:off x="193845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59" name="Freeform 858">
            <a:extLst>
              <a:ext uri="{FF2B5EF4-FFF2-40B4-BE49-F238E27FC236}">
                <a16:creationId xmlns:a16="http://schemas.microsoft.com/office/drawing/2014/main" id="{7F0C0F26-78A0-6205-4199-DA51982FA308}"/>
              </a:ext>
            </a:extLst>
          </p:cNvPr>
          <p:cNvSpPr/>
          <p:nvPr/>
        </p:nvSpPr>
        <p:spPr>
          <a:xfrm>
            <a:off x="1938453"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60" name="Freeform 859">
            <a:extLst>
              <a:ext uri="{FF2B5EF4-FFF2-40B4-BE49-F238E27FC236}">
                <a16:creationId xmlns:a16="http://schemas.microsoft.com/office/drawing/2014/main" id="{96D96375-4291-94EF-75F7-B07260CBB7C7}"/>
              </a:ext>
            </a:extLst>
          </p:cNvPr>
          <p:cNvSpPr/>
          <p:nvPr/>
        </p:nvSpPr>
        <p:spPr>
          <a:xfrm>
            <a:off x="194071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61" name="Freeform 860">
            <a:extLst>
              <a:ext uri="{FF2B5EF4-FFF2-40B4-BE49-F238E27FC236}">
                <a16:creationId xmlns:a16="http://schemas.microsoft.com/office/drawing/2014/main" id="{4B314FE0-C3E0-F2C5-3FB3-5678866B07DB}"/>
              </a:ext>
            </a:extLst>
          </p:cNvPr>
          <p:cNvSpPr/>
          <p:nvPr/>
        </p:nvSpPr>
        <p:spPr>
          <a:xfrm>
            <a:off x="194071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62" name="Freeform 861">
            <a:extLst>
              <a:ext uri="{FF2B5EF4-FFF2-40B4-BE49-F238E27FC236}">
                <a16:creationId xmlns:a16="http://schemas.microsoft.com/office/drawing/2014/main" id="{3E154BE8-8105-A343-E45A-A2831295BA30}"/>
              </a:ext>
            </a:extLst>
          </p:cNvPr>
          <p:cNvSpPr/>
          <p:nvPr/>
        </p:nvSpPr>
        <p:spPr>
          <a:xfrm>
            <a:off x="194298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63" name="Freeform 862">
            <a:extLst>
              <a:ext uri="{FF2B5EF4-FFF2-40B4-BE49-F238E27FC236}">
                <a16:creationId xmlns:a16="http://schemas.microsoft.com/office/drawing/2014/main" id="{88FB3B2D-44D9-3342-63E6-7E91BA7969BF}"/>
              </a:ext>
            </a:extLst>
          </p:cNvPr>
          <p:cNvSpPr/>
          <p:nvPr/>
        </p:nvSpPr>
        <p:spPr>
          <a:xfrm>
            <a:off x="194298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64" name="Freeform 863">
            <a:extLst>
              <a:ext uri="{FF2B5EF4-FFF2-40B4-BE49-F238E27FC236}">
                <a16:creationId xmlns:a16="http://schemas.microsoft.com/office/drawing/2014/main" id="{00964AC1-6456-24EC-360C-38000D06DED4}"/>
              </a:ext>
            </a:extLst>
          </p:cNvPr>
          <p:cNvSpPr/>
          <p:nvPr/>
        </p:nvSpPr>
        <p:spPr>
          <a:xfrm>
            <a:off x="194524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65" name="Freeform 864">
            <a:extLst>
              <a:ext uri="{FF2B5EF4-FFF2-40B4-BE49-F238E27FC236}">
                <a16:creationId xmlns:a16="http://schemas.microsoft.com/office/drawing/2014/main" id="{D33B9FEB-F926-2C7B-B422-01072A24F177}"/>
              </a:ext>
            </a:extLst>
          </p:cNvPr>
          <p:cNvSpPr/>
          <p:nvPr/>
        </p:nvSpPr>
        <p:spPr>
          <a:xfrm>
            <a:off x="1945245"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66" name="Freeform 865">
            <a:extLst>
              <a:ext uri="{FF2B5EF4-FFF2-40B4-BE49-F238E27FC236}">
                <a16:creationId xmlns:a16="http://schemas.microsoft.com/office/drawing/2014/main" id="{E9037F71-6574-CD74-66A0-F416911B8EAB}"/>
              </a:ext>
            </a:extLst>
          </p:cNvPr>
          <p:cNvSpPr/>
          <p:nvPr/>
        </p:nvSpPr>
        <p:spPr>
          <a:xfrm>
            <a:off x="194759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67" name="Freeform 866">
            <a:extLst>
              <a:ext uri="{FF2B5EF4-FFF2-40B4-BE49-F238E27FC236}">
                <a16:creationId xmlns:a16="http://schemas.microsoft.com/office/drawing/2014/main" id="{01535656-5B81-8608-9629-7E4B9AEEE6ED}"/>
              </a:ext>
            </a:extLst>
          </p:cNvPr>
          <p:cNvSpPr/>
          <p:nvPr/>
        </p:nvSpPr>
        <p:spPr>
          <a:xfrm>
            <a:off x="1947590"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68" name="Freeform 867">
            <a:extLst>
              <a:ext uri="{FF2B5EF4-FFF2-40B4-BE49-F238E27FC236}">
                <a16:creationId xmlns:a16="http://schemas.microsoft.com/office/drawing/2014/main" id="{A90FD495-FBC3-252F-63F2-3FC83959809D}"/>
              </a:ext>
            </a:extLst>
          </p:cNvPr>
          <p:cNvSpPr/>
          <p:nvPr/>
        </p:nvSpPr>
        <p:spPr>
          <a:xfrm>
            <a:off x="194985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69" name="Freeform 868">
            <a:extLst>
              <a:ext uri="{FF2B5EF4-FFF2-40B4-BE49-F238E27FC236}">
                <a16:creationId xmlns:a16="http://schemas.microsoft.com/office/drawing/2014/main" id="{FB753468-B48D-633E-4D7B-7AC70C3C395F}"/>
              </a:ext>
            </a:extLst>
          </p:cNvPr>
          <p:cNvSpPr/>
          <p:nvPr/>
        </p:nvSpPr>
        <p:spPr>
          <a:xfrm>
            <a:off x="1949854"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70" name="Freeform 869">
            <a:extLst>
              <a:ext uri="{FF2B5EF4-FFF2-40B4-BE49-F238E27FC236}">
                <a16:creationId xmlns:a16="http://schemas.microsoft.com/office/drawing/2014/main" id="{07D8CE18-ACD9-E0A0-3544-2C7D5A88F734}"/>
              </a:ext>
            </a:extLst>
          </p:cNvPr>
          <p:cNvSpPr/>
          <p:nvPr/>
        </p:nvSpPr>
        <p:spPr>
          <a:xfrm>
            <a:off x="195211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71" name="Freeform 870">
            <a:extLst>
              <a:ext uri="{FF2B5EF4-FFF2-40B4-BE49-F238E27FC236}">
                <a16:creationId xmlns:a16="http://schemas.microsoft.com/office/drawing/2014/main" id="{D3E4A63B-B5BB-AB61-FCD2-FF67A9636EC4}"/>
              </a:ext>
            </a:extLst>
          </p:cNvPr>
          <p:cNvSpPr/>
          <p:nvPr/>
        </p:nvSpPr>
        <p:spPr>
          <a:xfrm>
            <a:off x="1952118"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72" name="Freeform 871">
            <a:extLst>
              <a:ext uri="{FF2B5EF4-FFF2-40B4-BE49-F238E27FC236}">
                <a16:creationId xmlns:a16="http://schemas.microsoft.com/office/drawing/2014/main" id="{C452018D-2D8C-9A71-82E6-971EE3846BE9}"/>
              </a:ext>
            </a:extLst>
          </p:cNvPr>
          <p:cNvSpPr/>
          <p:nvPr/>
        </p:nvSpPr>
        <p:spPr>
          <a:xfrm>
            <a:off x="195438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73" name="Freeform 872">
            <a:extLst>
              <a:ext uri="{FF2B5EF4-FFF2-40B4-BE49-F238E27FC236}">
                <a16:creationId xmlns:a16="http://schemas.microsoft.com/office/drawing/2014/main" id="{7FC46058-01C4-DF52-563A-F5522381EE48}"/>
              </a:ext>
            </a:extLst>
          </p:cNvPr>
          <p:cNvSpPr/>
          <p:nvPr/>
        </p:nvSpPr>
        <p:spPr>
          <a:xfrm>
            <a:off x="1954382"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74" name="Freeform 873">
            <a:extLst>
              <a:ext uri="{FF2B5EF4-FFF2-40B4-BE49-F238E27FC236}">
                <a16:creationId xmlns:a16="http://schemas.microsoft.com/office/drawing/2014/main" id="{78DB78E2-8FE8-AE12-096E-E684C10425C5}"/>
              </a:ext>
            </a:extLst>
          </p:cNvPr>
          <p:cNvSpPr/>
          <p:nvPr/>
        </p:nvSpPr>
        <p:spPr>
          <a:xfrm>
            <a:off x="195672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75" name="Freeform 874">
            <a:extLst>
              <a:ext uri="{FF2B5EF4-FFF2-40B4-BE49-F238E27FC236}">
                <a16:creationId xmlns:a16="http://schemas.microsoft.com/office/drawing/2014/main" id="{5625C991-9D71-4B65-F3D0-A9F6664AC00F}"/>
              </a:ext>
            </a:extLst>
          </p:cNvPr>
          <p:cNvSpPr/>
          <p:nvPr/>
        </p:nvSpPr>
        <p:spPr>
          <a:xfrm>
            <a:off x="1956727"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76" name="Freeform 875">
            <a:extLst>
              <a:ext uri="{FF2B5EF4-FFF2-40B4-BE49-F238E27FC236}">
                <a16:creationId xmlns:a16="http://schemas.microsoft.com/office/drawing/2014/main" id="{F61365A3-8894-6792-67AD-32D82EADBE89}"/>
              </a:ext>
            </a:extLst>
          </p:cNvPr>
          <p:cNvSpPr/>
          <p:nvPr/>
        </p:nvSpPr>
        <p:spPr>
          <a:xfrm>
            <a:off x="195899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solidFill>
            <a:srgbClr val="5F828F"/>
          </a:solidFill>
          <a:ln w="0" cap="flat">
            <a:noFill/>
            <a:prstDash val="solid"/>
            <a:miter/>
          </a:ln>
        </p:spPr>
        <p:txBody>
          <a:bodyPr rtlCol="0" anchor="ctr"/>
          <a:lstStyle/>
          <a:p>
            <a:endParaRPr lang="en-GB" dirty="0"/>
          </a:p>
        </p:txBody>
      </p:sp>
      <p:sp>
        <p:nvSpPr>
          <p:cNvPr id="877" name="Freeform 876">
            <a:extLst>
              <a:ext uri="{FF2B5EF4-FFF2-40B4-BE49-F238E27FC236}">
                <a16:creationId xmlns:a16="http://schemas.microsoft.com/office/drawing/2014/main" id="{BB95EE92-88D8-3890-8F90-C92FD5F5B5A1}"/>
              </a:ext>
            </a:extLst>
          </p:cNvPr>
          <p:cNvSpPr/>
          <p:nvPr/>
        </p:nvSpPr>
        <p:spPr>
          <a:xfrm>
            <a:off x="1958991" y="3545534"/>
            <a:ext cx="1617" cy="65048"/>
          </a:xfrm>
          <a:custGeom>
            <a:avLst/>
            <a:gdLst>
              <a:gd name="connsiteX0" fmla="*/ 0 w 1617"/>
              <a:gd name="connsiteY0" fmla="*/ 0 h 65048"/>
              <a:gd name="connsiteX1" fmla="*/ 1617 w 1617"/>
              <a:gd name="connsiteY1" fmla="*/ 0 h 65048"/>
              <a:gd name="connsiteX2" fmla="*/ 1617 w 1617"/>
              <a:gd name="connsiteY2" fmla="*/ 65049 h 65048"/>
              <a:gd name="connsiteX3" fmla="*/ 0 w 1617"/>
              <a:gd name="connsiteY3" fmla="*/ 65049 h 65048"/>
            </a:gdLst>
            <a:ahLst/>
            <a:cxnLst>
              <a:cxn ang="0">
                <a:pos x="connsiteX0" y="connsiteY0"/>
              </a:cxn>
              <a:cxn ang="0">
                <a:pos x="connsiteX1" y="connsiteY1"/>
              </a:cxn>
              <a:cxn ang="0">
                <a:pos x="connsiteX2" y="connsiteY2"/>
              </a:cxn>
              <a:cxn ang="0">
                <a:pos x="connsiteX3" y="connsiteY3"/>
              </a:cxn>
            </a:cxnLst>
            <a:rect l="l" t="t" r="r" b="b"/>
            <a:pathLst>
              <a:path w="1617" h="65048">
                <a:moveTo>
                  <a:pt x="0" y="0"/>
                </a:moveTo>
                <a:lnTo>
                  <a:pt x="1617" y="0"/>
                </a:lnTo>
                <a:lnTo>
                  <a:pt x="1617" y="65049"/>
                </a:lnTo>
                <a:lnTo>
                  <a:pt x="0" y="65049"/>
                </a:lnTo>
                <a:close/>
              </a:path>
            </a:pathLst>
          </a:custGeom>
          <a:noFill/>
          <a:ln w="4040" cap="flat">
            <a:solidFill>
              <a:srgbClr val="5F828F"/>
            </a:solidFill>
            <a:prstDash val="solid"/>
            <a:miter/>
          </a:ln>
        </p:spPr>
        <p:txBody>
          <a:bodyPr rtlCol="0" anchor="ctr"/>
          <a:lstStyle/>
          <a:p>
            <a:endParaRPr lang="en-GB" dirty="0"/>
          </a:p>
        </p:txBody>
      </p:sp>
      <p:sp>
        <p:nvSpPr>
          <p:cNvPr id="878" name="Freeform 877">
            <a:extLst>
              <a:ext uri="{FF2B5EF4-FFF2-40B4-BE49-F238E27FC236}">
                <a16:creationId xmlns:a16="http://schemas.microsoft.com/office/drawing/2014/main" id="{E278E85B-A2FD-2083-1D39-D9DC789D57F5}"/>
              </a:ext>
            </a:extLst>
          </p:cNvPr>
          <p:cNvSpPr/>
          <p:nvPr/>
        </p:nvSpPr>
        <p:spPr>
          <a:xfrm>
            <a:off x="196125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79" name="Freeform 878">
            <a:extLst>
              <a:ext uri="{FF2B5EF4-FFF2-40B4-BE49-F238E27FC236}">
                <a16:creationId xmlns:a16="http://schemas.microsoft.com/office/drawing/2014/main" id="{D18287D8-A5CD-75DD-FE13-D685FA7B08B6}"/>
              </a:ext>
            </a:extLst>
          </p:cNvPr>
          <p:cNvSpPr/>
          <p:nvPr/>
        </p:nvSpPr>
        <p:spPr>
          <a:xfrm>
            <a:off x="196125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80" name="Freeform 879">
            <a:extLst>
              <a:ext uri="{FF2B5EF4-FFF2-40B4-BE49-F238E27FC236}">
                <a16:creationId xmlns:a16="http://schemas.microsoft.com/office/drawing/2014/main" id="{47CF055A-A655-9F3A-0829-034F98FDA4D7}"/>
              </a:ext>
            </a:extLst>
          </p:cNvPr>
          <p:cNvSpPr/>
          <p:nvPr/>
        </p:nvSpPr>
        <p:spPr>
          <a:xfrm>
            <a:off x="1963519"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81" name="Freeform 880">
            <a:extLst>
              <a:ext uri="{FF2B5EF4-FFF2-40B4-BE49-F238E27FC236}">
                <a16:creationId xmlns:a16="http://schemas.microsoft.com/office/drawing/2014/main" id="{ECFC695F-EE2B-EB45-15C9-1303B9C21814}"/>
              </a:ext>
            </a:extLst>
          </p:cNvPr>
          <p:cNvSpPr/>
          <p:nvPr/>
        </p:nvSpPr>
        <p:spPr>
          <a:xfrm>
            <a:off x="1963519"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82" name="Freeform 881">
            <a:extLst>
              <a:ext uri="{FF2B5EF4-FFF2-40B4-BE49-F238E27FC236}">
                <a16:creationId xmlns:a16="http://schemas.microsoft.com/office/drawing/2014/main" id="{FFC4CF8C-FD85-C8BA-72E2-C173C262872C}"/>
              </a:ext>
            </a:extLst>
          </p:cNvPr>
          <p:cNvSpPr/>
          <p:nvPr/>
        </p:nvSpPr>
        <p:spPr>
          <a:xfrm>
            <a:off x="196578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83" name="Freeform 882">
            <a:extLst>
              <a:ext uri="{FF2B5EF4-FFF2-40B4-BE49-F238E27FC236}">
                <a16:creationId xmlns:a16="http://schemas.microsoft.com/office/drawing/2014/main" id="{4A6BC317-6487-B93B-ACF1-11B85DA18E8C}"/>
              </a:ext>
            </a:extLst>
          </p:cNvPr>
          <p:cNvSpPr/>
          <p:nvPr/>
        </p:nvSpPr>
        <p:spPr>
          <a:xfrm>
            <a:off x="196578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84" name="Freeform 883">
            <a:extLst>
              <a:ext uri="{FF2B5EF4-FFF2-40B4-BE49-F238E27FC236}">
                <a16:creationId xmlns:a16="http://schemas.microsoft.com/office/drawing/2014/main" id="{1D5F3DF8-2264-D0D0-7594-63BABAB04D3E}"/>
              </a:ext>
            </a:extLst>
          </p:cNvPr>
          <p:cNvSpPr/>
          <p:nvPr/>
        </p:nvSpPr>
        <p:spPr>
          <a:xfrm>
            <a:off x="1968128"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85" name="Freeform 884">
            <a:extLst>
              <a:ext uri="{FF2B5EF4-FFF2-40B4-BE49-F238E27FC236}">
                <a16:creationId xmlns:a16="http://schemas.microsoft.com/office/drawing/2014/main" id="{1E205BA3-BE75-6DE1-69AB-EBCFFF373781}"/>
              </a:ext>
            </a:extLst>
          </p:cNvPr>
          <p:cNvSpPr/>
          <p:nvPr/>
        </p:nvSpPr>
        <p:spPr>
          <a:xfrm>
            <a:off x="1968128"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86" name="Freeform 885">
            <a:extLst>
              <a:ext uri="{FF2B5EF4-FFF2-40B4-BE49-F238E27FC236}">
                <a16:creationId xmlns:a16="http://schemas.microsoft.com/office/drawing/2014/main" id="{B01EE58B-01C9-DA04-0648-EBCD1435511E}"/>
              </a:ext>
            </a:extLst>
          </p:cNvPr>
          <p:cNvSpPr/>
          <p:nvPr/>
        </p:nvSpPr>
        <p:spPr>
          <a:xfrm>
            <a:off x="1970392"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87" name="Freeform 886">
            <a:extLst>
              <a:ext uri="{FF2B5EF4-FFF2-40B4-BE49-F238E27FC236}">
                <a16:creationId xmlns:a16="http://schemas.microsoft.com/office/drawing/2014/main" id="{1F3F017C-462C-1394-16BC-799828993AAA}"/>
              </a:ext>
            </a:extLst>
          </p:cNvPr>
          <p:cNvSpPr/>
          <p:nvPr/>
        </p:nvSpPr>
        <p:spPr>
          <a:xfrm>
            <a:off x="1970392"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88" name="Freeform 887">
            <a:extLst>
              <a:ext uri="{FF2B5EF4-FFF2-40B4-BE49-F238E27FC236}">
                <a16:creationId xmlns:a16="http://schemas.microsoft.com/office/drawing/2014/main" id="{0C2D0890-F5B0-4F6A-E75E-4B6C0ED98CEC}"/>
              </a:ext>
            </a:extLst>
          </p:cNvPr>
          <p:cNvSpPr/>
          <p:nvPr/>
        </p:nvSpPr>
        <p:spPr>
          <a:xfrm>
            <a:off x="1972656"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89" name="Freeform 888">
            <a:extLst>
              <a:ext uri="{FF2B5EF4-FFF2-40B4-BE49-F238E27FC236}">
                <a16:creationId xmlns:a16="http://schemas.microsoft.com/office/drawing/2014/main" id="{02C19D10-C708-9418-AC2D-946FD9D0402E}"/>
              </a:ext>
            </a:extLst>
          </p:cNvPr>
          <p:cNvSpPr/>
          <p:nvPr/>
        </p:nvSpPr>
        <p:spPr>
          <a:xfrm>
            <a:off x="1972656"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90" name="Freeform 889">
            <a:extLst>
              <a:ext uri="{FF2B5EF4-FFF2-40B4-BE49-F238E27FC236}">
                <a16:creationId xmlns:a16="http://schemas.microsoft.com/office/drawing/2014/main" id="{F3DBBD86-6140-6704-908E-EFFB6EE1C560}"/>
              </a:ext>
            </a:extLst>
          </p:cNvPr>
          <p:cNvSpPr/>
          <p:nvPr/>
        </p:nvSpPr>
        <p:spPr>
          <a:xfrm>
            <a:off x="1974920"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91" name="Freeform 890">
            <a:extLst>
              <a:ext uri="{FF2B5EF4-FFF2-40B4-BE49-F238E27FC236}">
                <a16:creationId xmlns:a16="http://schemas.microsoft.com/office/drawing/2014/main" id="{4DA0FCEE-4B5F-886B-9F00-723C266DD81E}"/>
              </a:ext>
            </a:extLst>
          </p:cNvPr>
          <p:cNvSpPr/>
          <p:nvPr/>
        </p:nvSpPr>
        <p:spPr>
          <a:xfrm>
            <a:off x="1974920"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92" name="Freeform 891">
            <a:extLst>
              <a:ext uri="{FF2B5EF4-FFF2-40B4-BE49-F238E27FC236}">
                <a16:creationId xmlns:a16="http://schemas.microsoft.com/office/drawing/2014/main" id="{AEFD08A7-A8B7-D8D2-6694-E3E0755AC866}"/>
              </a:ext>
            </a:extLst>
          </p:cNvPr>
          <p:cNvSpPr/>
          <p:nvPr/>
        </p:nvSpPr>
        <p:spPr>
          <a:xfrm>
            <a:off x="197726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93" name="Freeform 892">
            <a:extLst>
              <a:ext uri="{FF2B5EF4-FFF2-40B4-BE49-F238E27FC236}">
                <a16:creationId xmlns:a16="http://schemas.microsoft.com/office/drawing/2014/main" id="{7607473F-4CF0-E8A8-E25F-6D75AE100ED8}"/>
              </a:ext>
            </a:extLst>
          </p:cNvPr>
          <p:cNvSpPr/>
          <p:nvPr/>
        </p:nvSpPr>
        <p:spPr>
          <a:xfrm>
            <a:off x="197726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94" name="Freeform 893">
            <a:extLst>
              <a:ext uri="{FF2B5EF4-FFF2-40B4-BE49-F238E27FC236}">
                <a16:creationId xmlns:a16="http://schemas.microsoft.com/office/drawing/2014/main" id="{D9DE4E13-ED4D-923D-8838-74FA18E4669F}"/>
              </a:ext>
            </a:extLst>
          </p:cNvPr>
          <p:cNvSpPr/>
          <p:nvPr/>
        </p:nvSpPr>
        <p:spPr>
          <a:xfrm>
            <a:off x="1979529"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95" name="Freeform 894">
            <a:extLst>
              <a:ext uri="{FF2B5EF4-FFF2-40B4-BE49-F238E27FC236}">
                <a16:creationId xmlns:a16="http://schemas.microsoft.com/office/drawing/2014/main" id="{AD59D0B1-1393-B496-FCD2-58E06E58D0F9}"/>
              </a:ext>
            </a:extLst>
          </p:cNvPr>
          <p:cNvSpPr/>
          <p:nvPr/>
        </p:nvSpPr>
        <p:spPr>
          <a:xfrm>
            <a:off x="1979529"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96" name="Freeform 895">
            <a:extLst>
              <a:ext uri="{FF2B5EF4-FFF2-40B4-BE49-F238E27FC236}">
                <a16:creationId xmlns:a16="http://schemas.microsoft.com/office/drawing/2014/main" id="{CC74326E-13EB-B908-FFCB-0A578C43F24F}"/>
              </a:ext>
            </a:extLst>
          </p:cNvPr>
          <p:cNvSpPr/>
          <p:nvPr/>
        </p:nvSpPr>
        <p:spPr>
          <a:xfrm>
            <a:off x="198179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97" name="Freeform 896">
            <a:extLst>
              <a:ext uri="{FF2B5EF4-FFF2-40B4-BE49-F238E27FC236}">
                <a16:creationId xmlns:a16="http://schemas.microsoft.com/office/drawing/2014/main" id="{755E6EEE-B636-E2CD-2477-A6B42BC8E146}"/>
              </a:ext>
            </a:extLst>
          </p:cNvPr>
          <p:cNvSpPr/>
          <p:nvPr/>
        </p:nvSpPr>
        <p:spPr>
          <a:xfrm>
            <a:off x="198179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898" name="Freeform 897">
            <a:extLst>
              <a:ext uri="{FF2B5EF4-FFF2-40B4-BE49-F238E27FC236}">
                <a16:creationId xmlns:a16="http://schemas.microsoft.com/office/drawing/2014/main" id="{9B6A2345-6531-8816-C271-A00B82AF580F}"/>
              </a:ext>
            </a:extLst>
          </p:cNvPr>
          <p:cNvSpPr/>
          <p:nvPr/>
        </p:nvSpPr>
        <p:spPr>
          <a:xfrm>
            <a:off x="198405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899" name="Freeform 898">
            <a:extLst>
              <a:ext uri="{FF2B5EF4-FFF2-40B4-BE49-F238E27FC236}">
                <a16:creationId xmlns:a16="http://schemas.microsoft.com/office/drawing/2014/main" id="{47C663DA-20B7-4AD5-4934-4F844CAEADA6}"/>
              </a:ext>
            </a:extLst>
          </p:cNvPr>
          <p:cNvSpPr/>
          <p:nvPr/>
        </p:nvSpPr>
        <p:spPr>
          <a:xfrm>
            <a:off x="198405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00" name="Freeform 899">
            <a:extLst>
              <a:ext uri="{FF2B5EF4-FFF2-40B4-BE49-F238E27FC236}">
                <a16:creationId xmlns:a16="http://schemas.microsoft.com/office/drawing/2014/main" id="{D0029954-316E-A091-E137-3AF7C7869200}"/>
              </a:ext>
            </a:extLst>
          </p:cNvPr>
          <p:cNvSpPr/>
          <p:nvPr/>
        </p:nvSpPr>
        <p:spPr>
          <a:xfrm>
            <a:off x="1986321"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01" name="Freeform 900">
            <a:extLst>
              <a:ext uri="{FF2B5EF4-FFF2-40B4-BE49-F238E27FC236}">
                <a16:creationId xmlns:a16="http://schemas.microsoft.com/office/drawing/2014/main" id="{CF053F9E-F476-86C2-4AD7-6D5038359926}"/>
              </a:ext>
            </a:extLst>
          </p:cNvPr>
          <p:cNvSpPr/>
          <p:nvPr/>
        </p:nvSpPr>
        <p:spPr>
          <a:xfrm>
            <a:off x="1986321"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02" name="Freeform 901">
            <a:extLst>
              <a:ext uri="{FF2B5EF4-FFF2-40B4-BE49-F238E27FC236}">
                <a16:creationId xmlns:a16="http://schemas.microsoft.com/office/drawing/2014/main" id="{3430B205-6E67-FF66-544C-57922E2C2EAB}"/>
              </a:ext>
            </a:extLst>
          </p:cNvPr>
          <p:cNvSpPr/>
          <p:nvPr/>
        </p:nvSpPr>
        <p:spPr>
          <a:xfrm>
            <a:off x="198866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03" name="Freeform 902">
            <a:extLst>
              <a:ext uri="{FF2B5EF4-FFF2-40B4-BE49-F238E27FC236}">
                <a16:creationId xmlns:a16="http://schemas.microsoft.com/office/drawing/2014/main" id="{44DA6362-BCAE-3825-CCC9-4C08D910165A}"/>
              </a:ext>
            </a:extLst>
          </p:cNvPr>
          <p:cNvSpPr/>
          <p:nvPr/>
        </p:nvSpPr>
        <p:spPr>
          <a:xfrm>
            <a:off x="198866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04" name="Freeform 903">
            <a:extLst>
              <a:ext uri="{FF2B5EF4-FFF2-40B4-BE49-F238E27FC236}">
                <a16:creationId xmlns:a16="http://schemas.microsoft.com/office/drawing/2014/main" id="{433C73CC-4930-3BAB-C128-905348E2EC03}"/>
              </a:ext>
            </a:extLst>
          </p:cNvPr>
          <p:cNvSpPr/>
          <p:nvPr/>
        </p:nvSpPr>
        <p:spPr>
          <a:xfrm>
            <a:off x="1990929"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05" name="Freeform 904">
            <a:extLst>
              <a:ext uri="{FF2B5EF4-FFF2-40B4-BE49-F238E27FC236}">
                <a16:creationId xmlns:a16="http://schemas.microsoft.com/office/drawing/2014/main" id="{B42ED61E-6A90-6A39-1365-6D89B9CF25A8}"/>
              </a:ext>
            </a:extLst>
          </p:cNvPr>
          <p:cNvSpPr/>
          <p:nvPr/>
        </p:nvSpPr>
        <p:spPr>
          <a:xfrm>
            <a:off x="1990929"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06" name="Freeform 905">
            <a:extLst>
              <a:ext uri="{FF2B5EF4-FFF2-40B4-BE49-F238E27FC236}">
                <a16:creationId xmlns:a16="http://schemas.microsoft.com/office/drawing/2014/main" id="{9A0572B2-133F-2828-2BFB-F04289E10D90}"/>
              </a:ext>
            </a:extLst>
          </p:cNvPr>
          <p:cNvSpPr/>
          <p:nvPr/>
        </p:nvSpPr>
        <p:spPr>
          <a:xfrm>
            <a:off x="199319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07" name="Freeform 906">
            <a:extLst>
              <a:ext uri="{FF2B5EF4-FFF2-40B4-BE49-F238E27FC236}">
                <a16:creationId xmlns:a16="http://schemas.microsoft.com/office/drawing/2014/main" id="{971CC0C4-86BC-02AF-9FDE-DF9467194E4E}"/>
              </a:ext>
            </a:extLst>
          </p:cNvPr>
          <p:cNvSpPr/>
          <p:nvPr/>
        </p:nvSpPr>
        <p:spPr>
          <a:xfrm>
            <a:off x="199319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08" name="Freeform 907">
            <a:extLst>
              <a:ext uri="{FF2B5EF4-FFF2-40B4-BE49-F238E27FC236}">
                <a16:creationId xmlns:a16="http://schemas.microsoft.com/office/drawing/2014/main" id="{C55910AF-C24B-BA72-9953-87650E9CD475}"/>
              </a:ext>
            </a:extLst>
          </p:cNvPr>
          <p:cNvSpPr/>
          <p:nvPr/>
        </p:nvSpPr>
        <p:spPr>
          <a:xfrm>
            <a:off x="199545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09" name="Freeform 908">
            <a:extLst>
              <a:ext uri="{FF2B5EF4-FFF2-40B4-BE49-F238E27FC236}">
                <a16:creationId xmlns:a16="http://schemas.microsoft.com/office/drawing/2014/main" id="{53F6F9CF-5E8A-4394-459D-7CAB37674B5C}"/>
              </a:ext>
            </a:extLst>
          </p:cNvPr>
          <p:cNvSpPr/>
          <p:nvPr/>
        </p:nvSpPr>
        <p:spPr>
          <a:xfrm>
            <a:off x="199545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10" name="Freeform 909">
            <a:extLst>
              <a:ext uri="{FF2B5EF4-FFF2-40B4-BE49-F238E27FC236}">
                <a16:creationId xmlns:a16="http://schemas.microsoft.com/office/drawing/2014/main" id="{C552DF34-9BF1-45FB-3802-D275FC231538}"/>
              </a:ext>
            </a:extLst>
          </p:cNvPr>
          <p:cNvSpPr/>
          <p:nvPr/>
        </p:nvSpPr>
        <p:spPr>
          <a:xfrm>
            <a:off x="1997802"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11" name="Freeform 910">
            <a:extLst>
              <a:ext uri="{FF2B5EF4-FFF2-40B4-BE49-F238E27FC236}">
                <a16:creationId xmlns:a16="http://schemas.microsoft.com/office/drawing/2014/main" id="{C16AB9D0-3AC0-C1DC-4094-C827287C4815}"/>
              </a:ext>
            </a:extLst>
          </p:cNvPr>
          <p:cNvSpPr/>
          <p:nvPr/>
        </p:nvSpPr>
        <p:spPr>
          <a:xfrm>
            <a:off x="1997802"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12" name="Freeform 911">
            <a:extLst>
              <a:ext uri="{FF2B5EF4-FFF2-40B4-BE49-F238E27FC236}">
                <a16:creationId xmlns:a16="http://schemas.microsoft.com/office/drawing/2014/main" id="{2C025B24-72DA-AA8E-63FB-A3F895490F98}"/>
              </a:ext>
            </a:extLst>
          </p:cNvPr>
          <p:cNvSpPr/>
          <p:nvPr/>
        </p:nvSpPr>
        <p:spPr>
          <a:xfrm>
            <a:off x="2000066"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13" name="Freeform 912">
            <a:extLst>
              <a:ext uri="{FF2B5EF4-FFF2-40B4-BE49-F238E27FC236}">
                <a16:creationId xmlns:a16="http://schemas.microsoft.com/office/drawing/2014/main" id="{8A6C977E-20AF-FF17-13D2-388BF0EBC33E}"/>
              </a:ext>
            </a:extLst>
          </p:cNvPr>
          <p:cNvSpPr/>
          <p:nvPr/>
        </p:nvSpPr>
        <p:spPr>
          <a:xfrm>
            <a:off x="2000066"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14" name="Freeform 913">
            <a:extLst>
              <a:ext uri="{FF2B5EF4-FFF2-40B4-BE49-F238E27FC236}">
                <a16:creationId xmlns:a16="http://schemas.microsoft.com/office/drawing/2014/main" id="{0654062D-3DB1-ADB5-FF6C-4F11278295CF}"/>
              </a:ext>
            </a:extLst>
          </p:cNvPr>
          <p:cNvSpPr/>
          <p:nvPr/>
        </p:nvSpPr>
        <p:spPr>
          <a:xfrm>
            <a:off x="2002330"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15" name="Freeform 914">
            <a:extLst>
              <a:ext uri="{FF2B5EF4-FFF2-40B4-BE49-F238E27FC236}">
                <a16:creationId xmlns:a16="http://schemas.microsoft.com/office/drawing/2014/main" id="{42762602-C284-46F7-350C-D998C052B92D}"/>
              </a:ext>
            </a:extLst>
          </p:cNvPr>
          <p:cNvSpPr/>
          <p:nvPr/>
        </p:nvSpPr>
        <p:spPr>
          <a:xfrm>
            <a:off x="2002330"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16" name="Freeform 915">
            <a:extLst>
              <a:ext uri="{FF2B5EF4-FFF2-40B4-BE49-F238E27FC236}">
                <a16:creationId xmlns:a16="http://schemas.microsoft.com/office/drawing/2014/main" id="{9068A6B8-8448-58C5-87B5-F5E27526AC15}"/>
              </a:ext>
            </a:extLst>
          </p:cNvPr>
          <p:cNvSpPr/>
          <p:nvPr/>
        </p:nvSpPr>
        <p:spPr>
          <a:xfrm>
            <a:off x="2004594"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17" name="Freeform 916">
            <a:extLst>
              <a:ext uri="{FF2B5EF4-FFF2-40B4-BE49-F238E27FC236}">
                <a16:creationId xmlns:a16="http://schemas.microsoft.com/office/drawing/2014/main" id="{B803E6B0-BDFE-8173-4CDF-3D5D508453CE}"/>
              </a:ext>
            </a:extLst>
          </p:cNvPr>
          <p:cNvSpPr/>
          <p:nvPr/>
        </p:nvSpPr>
        <p:spPr>
          <a:xfrm>
            <a:off x="2004594"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18" name="Freeform 917">
            <a:extLst>
              <a:ext uri="{FF2B5EF4-FFF2-40B4-BE49-F238E27FC236}">
                <a16:creationId xmlns:a16="http://schemas.microsoft.com/office/drawing/2014/main" id="{8000B482-B040-5CFE-8AA1-B61D97328034}"/>
              </a:ext>
            </a:extLst>
          </p:cNvPr>
          <p:cNvSpPr/>
          <p:nvPr/>
        </p:nvSpPr>
        <p:spPr>
          <a:xfrm>
            <a:off x="2006858"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19" name="Freeform 918">
            <a:extLst>
              <a:ext uri="{FF2B5EF4-FFF2-40B4-BE49-F238E27FC236}">
                <a16:creationId xmlns:a16="http://schemas.microsoft.com/office/drawing/2014/main" id="{75149460-E67F-2BDB-84B0-A6D70B3066DA}"/>
              </a:ext>
            </a:extLst>
          </p:cNvPr>
          <p:cNvSpPr/>
          <p:nvPr/>
        </p:nvSpPr>
        <p:spPr>
          <a:xfrm>
            <a:off x="2006858"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20" name="Freeform 919">
            <a:extLst>
              <a:ext uri="{FF2B5EF4-FFF2-40B4-BE49-F238E27FC236}">
                <a16:creationId xmlns:a16="http://schemas.microsoft.com/office/drawing/2014/main" id="{7D01E4F0-138A-1F4E-5E92-2CBDF6D7823C}"/>
              </a:ext>
            </a:extLst>
          </p:cNvPr>
          <p:cNvSpPr/>
          <p:nvPr/>
        </p:nvSpPr>
        <p:spPr>
          <a:xfrm>
            <a:off x="200920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21" name="Freeform 920">
            <a:extLst>
              <a:ext uri="{FF2B5EF4-FFF2-40B4-BE49-F238E27FC236}">
                <a16:creationId xmlns:a16="http://schemas.microsoft.com/office/drawing/2014/main" id="{6FD41726-2D63-0962-F2DB-64BE29B56C6C}"/>
              </a:ext>
            </a:extLst>
          </p:cNvPr>
          <p:cNvSpPr/>
          <p:nvPr/>
        </p:nvSpPr>
        <p:spPr>
          <a:xfrm>
            <a:off x="2009203"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22" name="Freeform 921">
            <a:extLst>
              <a:ext uri="{FF2B5EF4-FFF2-40B4-BE49-F238E27FC236}">
                <a16:creationId xmlns:a16="http://schemas.microsoft.com/office/drawing/2014/main" id="{40C43887-98B1-2329-CF2C-3467A05E6DA4}"/>
              </a:ext>
            </a:extLst>
          </p:cNvPr>
          <p:cNvSpPr/>
          <p:nvPr/>
        </p:nvSpPr>
        <p:spPr>
          <a:xfrm>
            <a:off x="201146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23" name="Freeform 922">
            <a:extLst>
              <a:ext uri="{FF2B5EF4-FFF2-40B4-BE49-F238E27FC236}">
                <a16:creationId xmlns:a16="http://schemas.microsoft.com/office/drawing/2014/main" id="{186DAB53-181D-355E-E955-5816A0E830E0}"/>
              </a:ext>
            </a:extLst>
          </p:cNvPr>
          <p:cNvSpPr/>
          <p:nvPr/>
        </p:nvSpPr>
        <p:spPr>
          <a:xfrm>
            <a:off x="201146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24" name="Freeform 923">
            <a:extLst>
              <a:ext uri="{FF2B5EF4-FFF2-40B4-BE49-F238E27FC236}">
                <a16:creationId xmlns:a16="http://schemas.microsoft.com/office/drawing/2014/main" id="{2375564C-51A7-AE20-1ED1-0C1C07AD1C8F}"/>
              </a:ext>
            </a:extLst>
          </p:cNvPr>
          <p:cNvSpPr/>
          <p:nvPr/>
        </p:nvSpPr>
        <p:spPr>
          <a:xfrm>
            <a:off x="2013731"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25" name="Freeform 924">
            <a:extLst>
              <a:ext uri="{FF2B5EF4-FFF2-40B4-BE49-F238E27FC236}">
                <a16:creationId xmlns:a16="http://schemas.microsoft.com/office/drawing/2014/main" id="{49A7A854-AE62-8866-4DB5-FC9D597BC5EA}"/>
              </a:ext>
            </a:extLst>
          </p:cNvPr>
          <p:cNvSpPr/>
          <p:nvPr/>
        </p:nvSpPr>
        <p:spPr>
          <a:xfrm>
            <a:off x="2013731"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26" name="Freeform 925">
            <a:extLst>
              <a:ext uri="{FF2B5EF4-FFF2-40B4-BE49-F238E27FC236}">
                <a16:creationId xmlns:a16="http://schemas.microsoft.com/office/drawing/2014/main" id="{D7C8775B-C782-55BE-66E3-1D96E541ABAD}"/>
              </a:ext>
            </a:extLst>
          </p:cNvPr>
          <p:cNvSpPr/>
          <p:nvPr/>
        </p:nvSpPr>
        <p:spPr>
          <a:xfrm>
            <a:off x="201599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27" name="Freeform 926">
            <a:extLst>
              <a:ext uri="{FF2B5EF4-FFF2-40B4-BE49-F238E27FC236}">
                <a16:creationId xmlns:a16="http://schemas.microsoft.com/office/drawing/2014/main" id="{6C403E62-9438-5844-587C-2D5F4F425A66}"/>
              </a:ext>
            </a:extLst>
          </p:cNvPr>
          <p:cNvSpPr/>
          <p:nvPr/>
        </p:nvSpPr>
        <p:spPr>
          <a:xfrm>
            <a:off x="2015995"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28" name="Freeform 927">
            <a:extLst>
              <a:ext uri="{FF2B5EF4-FFF2-40B4-BE49-F238E27FC236}">
                <a16:creationId xmlns:a16="http://schemas.microsoft.com/office/drawing/2014/main" id="{0A76B284-7C69-BA4C-6E56-58F2A0FF85BB}"/>
              </a:ext>
            </a:extLst>
          </p:cNvPr>
          <p:cNvSpPr/>
          <p:nvPr/>
        </p:nvSpPr>
        <p:spPr>
          <a:xfrm>
            <a:off x="2018340"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29" name="Freeform 928">
            <a:extLst>
              <a:ext uri="{FF2B5EF4-FFF2-40B4-BE49-F238E27FC236}">
                <a16:creationId xmlns:a16="http://schemas.microsoft.com/office/drawing/2014/main" id="{BFE7C13C-4921-56CA-D2D8-59FAA5CC8ED6}"/>
              </a:ext>
            </a:extLst>
          </p:cNvPr>
          <p:cNvSpPr/>
          <p:nvPr/>
        </p:nvSpPr>
        <p:spPr>
          <a:xfrm>
            <a:off x="2018340"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30" name="Freeform 929">
            <a:extLst>
              <a:ext uri="{FF2B5EF4-FFF2-40B4-BE49-F238E27FC236}">
                <a16:creationId xmlns:a16="http://schemas.microsoft.com/office/drawing/2014/main" id="{4B9DCE28-E52B-354C-E2C5-642AB49F42ED}"/>
              </a:ext>
            </a:extLst>
          </p:cNvPr>
          <p:cNvSpPr/>
          <p:nvPr/>
        </p:nvSpPr>
        <p:spPr>
          <a:xfrm>
            <a:off x="2020604"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31" name="Freeform 930">
            <a:extLst>
              <a:ext uri="{FF2B5EF4-FFF2-40B4-BE49-F238E27FC236}">
                <a16:creationId xmlns:a16="http://schemas.microsoft.com/office/drawing/2014/main" id="{DC490B25-A310-EB54-EEA5-AE5344D7643A}"/>
              </a:ext>
            </a:extLst>
          </p:cNvPr>
          <p:cNvSpPr/>
          <p:nvPr/>
        </p:nvSpPr>
        <p:spPr>
          <a:xfrm>
            <a:off x="2020604"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32" name="Freeform 931">
            <a:extLst>
              <a:ext uri="{FF2B5EF4-FFF2-40B4-BE49-F238E27FC236}">
                <a16:creationId xmlns:a16="http://schemas.microsoft.com/office/drawing/2014/main" id="{6C3781AC-1F5E-DE47-ED96-33B4B38BE63A}"/>
              </a:ext>
            </a:extLst>
          </p:cNvPr>
          <p:cNvSpPr/>
          <p:nvPr/>
        </p:nvSpPr>
        <p:spPr>
          <a:xfrm>
            <a:off x="2022868"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33" name="Freeform 932">
            <a:extLst>
              <a:ext uri="{FF2B5EF4-FFF2-40B4-BE49-F238E27FC236}">
                <a16:creationId xmlns:a16="http://schemas.microsoft.com/office/drawing/2014/main" id="{001915F9-ECB7-5BFB-4232-760CEC23B252}"/>
              </a:ext>
            </a:extLst>
          </p:cNvPr>
          <p:cNvSpPr/>
          <p:nvPr/>
        </p:nvSpPr>
        <p:spPr>
          <a:xfrm>
            <a:off x="2022868"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34" name="Freeform 933">
            <a:extLst>
              <a:ext uri="{FF2B5EF4-FFF2-40B4-BE49-F238E27FC236}">
                <a16:creationId xmlns:a16="http://schemas.microsoft.com/office/drawing/2014/main" id="{CA481320-1885-7641-6582-4BDBB624B7D6}"/>
              </a:ext>
            </a:extLst>
          </p:cNvPr>
          <p:cNvSpPr/>
          <p:nvPr/>
        </p:nvSpPr>
        <p:spPr>
          <a:xfrm>
            <a:off x="2025132"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35" name="Freeform 934">
            <a:extLst>
              <a:ext uri="{FF2B5EF4-FFF2-40B4-BE49-F238E27FC236}">
                <a16:creationId xmlns:a16="http://schemas.microsoft.com/office/drawing/2014/main" id="{661DF4FA-48BF-B44E-6BFE-ADB00CCCFC1C}"/>
              </a:ext>
            </a:extLst>
          </p:cNvPr>
          <p:cNvSpPr/>
          <p:nvPr/>
        </p:nvSpPr>
        <p:spPr>
          <a:xfrm>
            <a:off x="2025132"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36" name="Freeform 935">
            <a:extLst>
              <a:ext uri="{FF2B5EF4-FFF2-40B4-BE49-F238E27FC236}">
                <a16:creationId xmlns:a16="http://schemas.microsoft.com/office/drawing/2014/main" id="{426CFB53-95C7-71F3-29D3-2B0128127C72}"/>
              </a:ext>
            </a:extLst>
          </p:cNvPr>
          <p:cNvSpPr/>
          <p:nvPr/>
        </p:nvSpPr>
        <p:spPr>
          <a:xfrm>
            <a:off x="202747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5F828F"/>
          </a:solidFill>
          <a:ln w="0" cap="flat">
            <a:noFill/>
            <a:prstDash val="solid"/>
            <a:miter/>
          </a:ln>
        </p:spPr>
        <p:txBody>
          <a:bodyPr rtlCol="0" anchor="ctr"/>
          <a:lstStyle/>
          <a:p>
            <a:endParaRPr lang="en-GB" dirty="0"/>
          </a:p>
        </p:txBody>
      </p:sp>
      <p:sp>
        <p:nvSpPr>
          <p:cNvPr id="937" name="Freeform 936">
            <a:extLst>
              <a:ext uri="{FF2B5EF4-FFF2-40B4-BE49-F238E27FC236}">
                <a16:creationId xmlns:a16="http://schemas.microsoft.com/office/drawing/2014/main" id="{D6B14D25-F058-0485-185A-34E63A31CC87}"/>
              </a:ext>
            </a:extLst>
          </p:cNvPr>
          <p:cNvSpPr/>
          <p:nvPr/>
        </p:nvSpPr>
        <p:spPr>
          <a:xfrm>
            <a:off x="2027477" y="3549897"/>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5F828F"/>
            </a:solidFill>
            <a:prstDash val="solid"/>
            <a:miter/>
          </a:ln>
        </p:spPr>
        <p:txBody>
          <a:bodyPr rtlCol="0" anchor="ctr"/>
          <a:lstStyle/>
          <a:p>
            <a:endParaRPr lang="en-GB" dirty="0"/>
          </a:p>
        </p:txBody>
      </p:sp>
      <p:sp>
        <p:nvSpPr>
          <p:cNvPr id="938" name="Freeform 937">
            <a:extLst>
              <a:ext uri="{FF2B5EF4-FFF2-40B4-BE49-F238E27FC236}">
                <a16:creationId xmlns:a16="http://schemas.microsoft.com/office/drawing/2014/main" id="{6EDAB02C-E18E-90E8-7D97-3CA96F2F00B6}"/>
              </a:ext>
            </a:extLst>
          </p:cNvPr>
          <p:cNvSpPr/>
          <p:nvPr/>
        </p:nvSpPr>
        <p:spPr>
          <a:xfrm>
            <a:off x="202974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39" name="Freeform 938">
            <a:extLst>
              <a:ext uri="{FF2B5EF4-FFF2-40B4-BE49-F238E27FC236}">
                <a16:creationId xmlns:a16="http://schemas.microsoft.com/office/drawing/2014/main" id="{C1DCF385-A531-ADC3-2BD9-01E46E088DC5}"/>
              </a:ext>
            </a:extLst>
          </p:cNvPr>
          <p:cNvSpPr/>
          <p:nvPr/>
        </p:nvSpPr>
        <p:spPr>
          <a:xfrm>
            <a:off x="202974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40" name="Freeform 939">
            <a:extLst>
              <a:ext uri="{FF2B5EF4-FFF2-40B4-BE49-F238E27FC236}">
                <a16:creationId xmlns:a16="http://schemas.microsoft.com/office/drawing/2014/main" id="{DE738842-2C96-0698-BDCB-DCB3A72544B2}"/>
              </a:ext>
            </a:extLst>
          </p:cNvPr>
          <p:cNvSpPr/>
          <p:nvPr/>
        </p:nvSpPr>
        <p:spPr>
          <a:xfrm>
            <a:off x="203200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41" name="Freeform 940">
            <a:extLst>
              <a:ext uri="{FF2B5EF4-FFF2-40B4-BE49-F238E27FC236}">
                <a16:creationId xmlns:a16="http://schemas.microsoft.com/office/drawing/2014/main" id="{4F6E5B69-AE09-41D5-B28C-EDAA31594D0E}"/>
              </a:ext>
            </a:extLst>
          </p:cNvPr>
          <p:cNvSpPr/>
          <p:nvPr/>
        </p:nvSpPr>
        <p:spPr>
          <a:xfrm>
            <a:off x="203200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42" name="Freeform 941">
            <a:extLst>
              <a:ext uri="{FF2B5EF4-FFF2-40B4-BE49-F238E27FC236}">
                <a16:creationId xmlns:a16="http://schemas.microsoft.com/office/drawing/2014/main" id="{582316CA-450D-CEB6-0825-3CEFD3BF7032}"/>
              </a:ext>
            </a:extLst>
          </p:cNvPr>
          <p:cNvSpPr/>
          <p:nvPr/>
        </p:nvSpPr>
        <p:spPr>
          <a:xfrm>
            <a:off x="203426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43" name="Freeform 942">
            <a:extLst>
              <a:ext uri="{FF2B5EF4-FFF2-40B4-BE49-F238E27FC236}">
                <a16:creationId xmlns:a16="http://schemas.microsoft.com/office/drawing/2014/main" id="{9ABBBA7D-AE1B-FF4D-47DB-A75138689BBC}"/>
              </a:ext>
            </a:extLst>
          </p:cNvPr>
          <p:cNvSpPr/>
          <p:nvPr/>
        </p:nvSpPr>
        <p:spPr>
          <a:xfrm>
            <a:off x="203426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44" name="Freeform 943">
            <a:extLst>
              <a:ext uri="{FF2B5EF4-FFF2-40B4-BE49-F238E27FC236}">
                <a16:creationId xmlns:a16="http://schemas.microsoft.com/office/drawing/2014/main" id="{319E8499-BCBB-2F7E-A4A8-A6A749B60F1E}"/>
              </a:ext>
            </a:extLst>
          </p:cNvPr>
          <p:cNvSpPr/>
          <p:nvPr/>
        </p:nvSpPr>
        <p:spPr>
          <a:xfrm>
            <a:off x="203653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45" name="Freeform 944">
            <a:extLst>
              <a:ext uri="{FF2B5EF4-FFF2-40B4-BE49-F238E27FC236}">
                <a16:creationId xmlns:a16="http://schemas.microsoft.com/office/drawing/2014/main" id="{76982C30-CCBC-3A47-A2AF-A728D81AC8BD}"/>
              </a:ext>
            </a:extLst>
          </p:cNvPr>
          <p:cNvSpPr/>
          <p:nvPr/>
        </p:nvSpPr>
        <p:spPr>
          <a:xfrm>
            <a:off x="203653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46" name="Freeform 945">
            <a:extLst>
              <a:ext uri="{FF2B5EF4-FFF2-40B4-BE49-F238E27FC236}">
                <a16:creationId xmlns:a16="http://schemas.microsoft.com/office/drawing/2014/main" id="{03F09C25-4E03-2D39-7AAE-7AAF56039A87}"/>
              </a:ext>
            </a:extLst>
          </p:cNvPr>
          <p:cNvSpPr/>
          <p:nvPr/>
        </p:nvSpPr>
        <p:spPr>
          <a:xfrm>
            <a:off x="203887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47" name="Freeform 946">
            <a:extLst>
              <a:ext uri="{FF2B5EF4-FFF2-40B4-BE49-F238E27FC236}">
                <a16:creationId xmlns:a16="http://schemas.microsoft.com/office/drawing/2014/main" id="{5C8A6C9F-B173-13D9-679B-27E06D74F72D}"/>
              </a:ext>
            </a:extLst>
          </p:cNvPr>
          <p:cNvSpPr/>
          <p:nvPr/>
        </p:nvSpPr>
        <p:spPr>
          <a:xfrm>
            <a:off x="203887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48" name="Freeform 947">
            <a:extLst>
              <a:ext uri="{FF2B5EF4-FFF2-40B4-BE49-F238E27FC236}">
                <a16:creationId xmlns:a16="http://schemas.microsoft.com/office/drawing/2014/main" id="{3C45D9C4-AA7E-8320-2868-78F09C366B43}"/>
              </a:ext>
            </a:extLst>
          </p:cNvPr>
          <p:cNvSpPr/>
          <p:nvPr/>
        </p:nvSpPr>
        <p:spPr>
          <a:xfrm>
            <a:off x="204114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49" name="Freeform 948">
            <a:extLst>
              <a:ext uri="{FF2B5EF4-FFF2-40B4-BE49-F238E27FC236}">
                <a16:creationId xmlns:a16="http://schemas.microsoft.com/office/drawing/2014/main" id="{FBC353E7-5428-B0B8-C943-FF7639A7A1C6}"/>
              </a:ext>
            </a:extLst>
          </p:cNvPr>
          <p:cNvSpPr/>
          <p:nvPr/>
        </p:nvSpPr>
        <p:spPr>
          <a:xfrm>
            <a:off x="204114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50" name="Freeform 949">
            <a:extLst>
              <a:ext uri="{FF2B5EF4-FFF2-40B4-BE49-F238E27FC236}">
                <a16:creationId xmlns:a16="http://schemas.microsoft.com/office/drawing/2014/main" id="{FC0DB712-35D4-E9AB-1E81-EA46F4751EC7}"/>
              </a:ext>
            </a:extLst>
          </p:cNvPr>
          <p:cNvSpPr/>
          <p:nvPr/>
        </p:nvSpPr>
        <p:spPr>
          <a:xfrm>
            <a:off x="204340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51" name="Freeform 950">
            <a:extLst>
              <a:ext uri="{FF2B5EF4-FFF2-40B4-BE49-F238E27FC236}">
                <a16:creationId xmlns:a16="http://schemas.microsoft.com/office/drawing/2014/main" id="{D4ED41CC-9BEF-3409-1C85-F97F8C0D1533}"/>
              </a:ext>
            </a:extLst>
          </p:cNvPr>
          <p:cNvSpPr/>
          <p:nvPr/>
        </p:nvSpPr>
        <p:spPr>
          <a:xfrm>
            <a:off x="204340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52" name="Freeform 951">
            <a:extLst>
              <a:ext uri="{FF2B5EF4-FFF2-40B4-BE49-F238E27FC236}">
                <a16:creationId xmlns:a16="http://schemas.microsoft.com/office/drawing/2014/main" id="{5AF94A43-A987-9E7F-BD34-0395B767BD45}"/>
              </a:ext>
            </a:extLst>
          </p:cNvPr>
          <p:cNvSpPr/>
          <p:nvPr/>
        </p:nvSpPr>
        <p:spPr>
          <a:xfrm>
            <a:off x="204567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53" name="Freeform 952">
            <a:extLst>
              <a:ext uri="{FF2B5EF4-FFF2-40B4-BE49-F238E27FC236}">
                <a16:creationId xmlns:a16="http://schemas.microsoft.com/office/drawing/2014/main" id="{39B45DEA-F94C-99F4-570D-6E02DB46D693}"/>
              </a:ext>
            </a:extLst>
          </p:cNvPr>
          <p:cNvSpPr/>
          <p:nvPr/>
        </p:nvSpPr>
        <p:spPr>
          <a:xfrm>
            <a:off x="204567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54" name="Freeform 953">
            <a:extLst>
              <a:ext uri="{FF2B5EF4-FFF2-40B4-BE49-F238E27FC236}">
                <a16:creationId xmlns:a16="http://schemas.microsoft.com/office/drawing/2014/main" id="{C7765BB7-B172-A1A0-A3D1-AA862DAF7EB7}"/>
              </a:ext>
            </a:extLst>
          </p:cNvPr>
          <p:cNvSpPr/>
          <p:nvPr/>
        </p:nvSpPr>
        <p:spPr>
          <a:xfrm>
            <a:off x="204801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55" name="Freeform 954">
            <a:extLst>
              <a:ext uri="{FF2B5EF4-FFF2-40B4-BE49-F238E27FC236}">
                <a16:creationId xmlns:a16="http://schemas.microsoft.com/office/drawing/2014/main" id="{EAE7C256-320C-63D9-59F3-F56B98A0BF10}"/>
              </a:ext>
            </a:extLst>
          </p:cNvPr>
          <p:cNvSpPr/>
          <p:nvPr/>
        </p:nvSpPr>
        <p:spPr>
          <a:xfrm>
            <a:off x="204801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56" name="Freeform 955">
            <a:extLst>
              <a:ext uri="{FF2B5EF4-FFF2-40B4-BE49-F238E27FC236}">
                <a16:creationId xmlns:a16="http://schemas.microsoft.com/office/drawing/2014/main" id="{44F7347A-D6F7-617C-FC7E-99CC57B93DDB}"/>
              </a:ext>
            </a:extLst>
          </p:cNvPr>
          <p:cNvSpPr/>
          <p:nvPr/>
        </p:nvSpPr>
        <p:spPr>
          <a:xfrm>
            <a:off x="205027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57" name="Freeform 956">
            <a:extLst>
              <a:ext uri="{FF2B5EF4-FFF2-40B4-BE49-F238E27FC236}">
                <a16:creationId xmlns:a16="http://schemas.microsoft.com/office/drawing/2014/main" id="{8C7D01E8-66D2-DE4B-C70D-DCAD8D8B5F38}"/>
              </a:ext>
            </a:extLst>
          </p:cNvPr>
          <p:cNvSpPr/>
          <p:nvPr/>
        </p:nvSpPr>
        <p:spPr>
          <a:xfrm>
            <a:off x="205027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58" name="Freeform 957">
            <a:extLst>
              <a:ext uri="{FF2B5EF4-FFF2-40B4-BE49-F238E27FC236}">
                <a16:creationId xmlns:a16="http://schemas.microsoft.com/office/drawing/2014/main" id="{6D997B40-E882-7938-B63E-5D517171A476}"/>
              </a:ext>
            </a:extLst>
          </p:cNvPr>
          <p:cNvSpPr/>
          <p:nvPr/>
        </p:nvSpPr>
        <p:spPr>
          <a:xfrm>
            <a:off x="205254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59" name="Freeform 958">
            <a:extLst>
              <a:ext uri="{FF2B5EF4-FFF2-40B4-BE49-F238E27FC236}">
                <a16:creationId xmlns:a16="http://schemas.microsoft.com/office/drawing/2014/main" id="{99631413-ED15-2CBA-2AAD-7DF6AA02BA3C}"/>
              </a:ext>
            </a:extLst>
          </p:cNvPr>
          <p:cNvSpPr/>
          <p:nvPr/>
        </p:nvSpPr>
        <p:spPr>
          <a:xfrm>
            <a:off x="205254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60" name="Freeform 959">
            <a:extLst>
              <a:ext uri="{FF2B5EF4-FFF2-40B4-BE49-F238E27FC236}">
                <a16:creationId xmlns:a16="http://schemas.microsoft.com/office/drawing/2014/main" id="{C6BC9B35-F7A7-BBF6-79E1-9213388517E3}"/>
              </a:ext>
            </a:extLst>
          </p:cNvPr>
          <p:cNvSpPr/>
          <p:nvPr/>
        </p:nvSpPr>
        <p:spPr>
          <a:xfrm>
            <a:off x="205480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61" name="Freeform 960">
            <a:extLst>
              <a:ext uri="{FF2B5EF4-FFF2-40B4-BE49-F238E27FC236}">
                <a16:creationId xmlns:a16="http://schemas.microsoft.com/office/drawing/2014/main" id="{F407ED69-AAD2-732E-EB74-F192751A240E}"/>
              </a:ext>
            </a:extLst>
          </p:cNvPr>
          <p:cNvSpPr/>
          <p:nvPr/>
        </p:nvSpPr>
        <p:spPr>
          <a:xfrm>
            <a:off x="205480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62" name="Freeform 961">
            <a:extLst>
              <a:ext uri="{FF2B5EF4-FFF2-40B4-BE49-F238E27FC236}">
                <a16:creationId xmlns:a16="http://schemas.microsoft.com/office/drawing/2014/main" id="{0A0241F3-6698-BE5F-AA06-525336F4E55A}"/>
              </a:ext>
            </a:extLst>
          </p:cNvPr>
          <p:cNvSpPr/>
          <p:nvPr/>
        </p:nvSpPr>
        <p:spPr>
          <a:xfrm>
            <a:off x="205707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63" name="Freeform 962">
            <a:extLst>
              <a:ext uri="{FF2B5EF4-FFF2-40B4-BE49-F238E27FC236}">
                <a16:creationId xmlns:a16="http://schemas.microsoft.com/office/drawing/2014/main" id="{5675D247-24D2-267F-A11F-D7CC5F7A944C}"/>
              </a:ext>
            </a:extLst>
          </p:cNvPr>
          <p:cNvSpPr/>
          <p:nvPr/>
        </p:nvSpPr>
        <p:spPr>
          <a:xfrm>
            <a:off x="205707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64" name="Freeform 963">
            <a:extLst>
              <a:ext uri="{FF2B5EF4-FFF2-40B4-BE49-F238E27FC236}">
                <a16:creationId xmlns:a16="http://schemas.microsoft.com/office/drawing/2014/main" id="{0EAB71F1-4406-026F-AB78-A90DB1F18695}"/>
              </a:ext>
            </a:extLst>
          </p:cNvPr>
          <p:cNvSpPr/>
          <p:nvPr/>
        </p:nvSpPr>
        <p:spPr>
          <a:xfrm>
            <a:off x="205941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65" name="Freeform 964">
            <a:extLst>
              <a:ext uri="{FF2B5EF4-FFF2-40B4-BE49-F238E27FC236}">
                <a16:creationId xmlns:a16="http://schemas.microsoft.com/office/drawing/2014/main" id="{13FA35BA-2552-9131-7AE7-839C77FE446E}"/>
              </a:ext>
            </a:extLst>
          </p:cNvPr>
          <p:cNvSpPr/>
          <p:nvPr/>
        </p:nvSpPr>
        <p:spPr>
          <a:xfrm>
            <a:off x="205941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66" name="Freeform 965">
            <a:extLst>
              <a:ext uri="{FF2B5EF4-FFF2-40B4-BE49-F238E27FC236}">
                <a16:creationId xmlns:a16="http://schemas.microsoft.com/office/drawing/2014/main" id="{9E9D1825-02BA-AFD5-C241-83FFF7629FF1}"/>
              </a:ext>
            </a:extLst>
          </p:cNvPr>
          <p:cNvSpPr/>
          <p:nvPr/>
        </p:nvSpPr>
        <p:spPr>
          <a:xfrm>
            <a:off x="206168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67" name="Freeform 966">
            <a:extLst>
              <a:ext uri="{FF2B5EF4-FFF2-40B4-BE49-F238E27FC236}">
                <a16:creationId xmlns:a16="http://schemas.microsoft.com/office/drawing/2014/main" id="{EA24264B-3C33-A962-2732-50FEEED25163}"/>
              </a:ext>
            </a:extLst>
          </p:cNvPr>
          <p:cNvSpPr/>
          <p:nvPr/>
        </p:nvSpPr>
        <p:spPr>
          <a:xfrm>
            <a:off x="206168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68" name="Freeform 967">
            <a:extLst>
              <a:ext uri="{FF2B5EF4-FFF2-40B4-BE49-F238E27FC236}">
                <a16:creationId xmlns:a16="http://schemas.microsoft.com/office/drawing/2014/main" id="{8A8E5837-B039-1EEA-26D0-A9176F07B5F2}"/>
              </a:ext>
            </a:extLst>
          </p:cNvPr>
          <p:cNvSpPr/>
          <p:nvPr/>
        </p:nvSpPr>
        <p:spPr>
          <a:xfrm>
            <a:off x="206394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69" name="Freeform 968">
            <a:extLst>
              <a:ext uri="{FF2B5EF4-FFF2-40B4-BE49-F238E27FC236}">
                <a16:creationId xmlns:a16="http://schemas.microsoft.com/office/drawing/2014/main" id="{B0BA66B7-E585-EE56-DE51-4B0C5A244625}"/>
              </a:ext>
            </a:extLst>
          </p:cNvPr>
          <p:cNvSpPr/>
          <p:nvPr/>
        </p:nvSpPr>
        <p:spPr>
          <a:xfrm>
            <a:off x="206394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70" name="Freeform 969">
            <a:extLst>
              <a:ext uri="{FF2B5EF4-FFF2-40B4-BE49-F238E27FC236}">
                <a16:creationId xmlns:a16="http://schemas.microsoft.com/office/drawing/2014/main" id="{83D8D122-6C0A-982E-7BC6-22B3750A209F}"/>
              </a:ext>
            </a:extLst>
          </p:cNvPr>
          <p:cNvSpPr/>
          <p:nvPr/>
        </p:nvSpPr>
        <p:spPr>
          <a:xfrm>
            <a:off x="206620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71" name="Freeform 970">
            <a:extLst>
              <a:ext uri="{FF2B5EF4-FFF2-40B4-BE49-F238E27FC236}">
                <a16:creationId xmlns:a16="http://schemas.microsoft.com/office/drawing/2014/main" id="{DC91F0F5-E948-FEBA-58D7-1A6BA45CF7C1}"/>
              </a:ext>
            </a:extLst>
          </p:cNvPr>
          <p:cNvSpPr/>
          <p:nvPr/>
        </p:nvSpPr>
        <p:spPr>
          <a:xfrm>
            <a:off x="206620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72" name="Freeform 971">
            <a:extLst>
              <a:ext uri="{FF2B5EF4-FFF2-40B4-BE49-F238E27FC236}">
                <a16:creationId xmlns:a16="http://schemas.microsoft.com/office/drawing/2014/main" id="{8C1E1930-EFA4-0EB6-C092-28C4834F3AA7}"/>
              </a:ext>
            </a:extLst>
          </p:cNvPr>
          <p:cNvSpPr/>
          <p:nvPr/>
        </p:nvSpPr>
        <p:spPr>
          <a:xfrm>
            <a:off x="206855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73" name="Freeform 972">
            <a:extLst>
              <a:ext uri="{FF2B5EF4-FFF2-40B4-BE49-F238E27FC236}">
                <a16:creationId xmlns:a16="http://schemas.microsoft.com/office/drawing/2014/main" id="{A275C212-B69F-79AD-8769-85C2F205992C}"/>
              </a:ext>
            </a:extLst>
          </p:cNvPr>
          <p:cNvSpPr/>
          <p:nvPr/>
        </p:nvSpPr>
        <p:spPr>
          <a:xfrm>
            <a:off x="206855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74" name="Freeform 973">
            <a:extLst>
              <a:ext uri="{FF2B5EF4-FFF2-40B4-BE49-F238E27FC236}">
                <a16:creationId xmlns:a16="http://schemas.microsoft.com/office/drawing/2014/main" id="{29F1A709-6862-7F4F-E48C-5E989CC39DC4}"/>
              </a:ext>
            </a:extLst>
          </p:cNvPr>
          <p:cNvSpPr/>
          <p:nvPr/>
        </p:nvSpPr>
        <p:spPr>
          <a:xfrm>
            <a:off x="207081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75" name="Freeform 974">
            <a:extLst>
              <a:ext uri="{FF2B5EF4-FFF2-40B4-BE49-F238E27FC236}">
                <a16:creationId xmlns:a16="http://schemas.microsoft.com/office/drawing/2014/main" id="{5F03B86E-3D73-615B-E381-5CC152656175}"/>
              </a:ext>
            </a:extLst>
          </p:cNvPr>
          <p:cNvSpPr/>
          <p:nvPr/>
        </p:nvSpPr>
        <p:spPr>
          <a:xfrm>
            <a:off x="207081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76" name="Freeform 975">
            <a:extLst>
              <a:ext uri="{FF2B5EF4-FFF2-40B4-BE49-F238E27FC236}">
                <a16:creationId xmlns:a16="http://schemas.microsoft.com/office/drawing/2014/main" id="{285D5DDD-F75B-5166-CE3F-EAEDA9826835}"/>
              </a:ext>
            </a:extLst>
          </p:cNvPr>
          <p:cNvSpPr/>
          <p:nvPr/>
        </p:nvSpPr>
        <p:spPr>
          <a:xfrm>
            <a:off x="207308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77" name="Freeform 976">
            <a:extLst>
              <a:ext uri="{FF2B5EF4-FFF2-40B4-BE49-F238E27FC236}">
                <a16:creationId xmlns:a16="http://schemas.microsoft.com/office/drawing/2014/main" id="{42D7A3FB-43CF-F542-2FAD-691AFAF181AA}"/>
              </a:ext>
            </a:extLst>
          </p:cNvPr>
          <p:cNvSpPr/>
          <p:nvPr/>
        </p:nvSpPr>
        <p:spPr>
          <a:xfrm>
            <a:off x="207308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78" name="Freeform 977">
            <a:extLst>
              <a:ext uri="{FF2B5EF4-FFF2-40B4-BE49-F238E27FC236}">
                <a16:creationId xmlns:a16="http://schemas.microsoft.com/office/drawing/2014/main" id="{16B54426-8C86-CB01-8447-859BC2CA6B87}"/>
              </a:ext>
            </a:extLst>
          </p:cNvPr>
          <p:cNvSpPr/>
          <p:nvPr/>
        </p:nvSpPr>
        <p:spPr>
          <a:xfrm>
            <a:off x="207534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79" name="Freeform 978">
            <a:extLst>
              <a:ext uri="{FF2B5EF4-FFF2-40B4-BE49-F238E27FC236}">
                <a16:creationId xmlns:a16="http://schemas.microsoft.com/office/drawing/2014/main" id="{857DD05C-FB44-4B05-F008-F3BAFDA8EF82}"/>
              </a:ext>
            </a:extLst>
          </p:cNvPr>
          <p:cNvSpPr/>
          <p:nvPr/>
        </p:nvSpPr>
        <p:spPr>
          <a:xfrm>
            <a:off x="207534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80" name="Freeform 979">
            <a:extLst>
              <a:ext uri="{FF2B5EF4-FFF2-40B4-BE49-F238E27FC236}">
                <a16:creationId xmlns:a16="http://schemas.microsoft.com/office/drawing/2014/main" id="{B4B523E3-CAB9-4C7D-30D7-F7C370E07F42}"/>
              </a:ext>
            </a:extLst>
          </p:cNvPr>
          <p:cNvSpPr/>
          <p:nvPr/>
        </p:nvSpPr>
        <p:spPr>
          <a:xfrm>
            <a:off x="207760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81" name="Freeform 980">
            <a:extLst>
              <a:ext uri="{FF2B5EF4-FFF2-40B4-BE49-F238E27FC236}">
                <a16:creationId xmlns:a16="http://schemas.microsoft.com/office/drawing/2014/main" id="{D91C82F1-521B-838C-5E6B-D77F2468AC40}"/>
              </a:ext>
            </a:extLst>
          </p:cNvPr>
          <p:cNvSpPr/>
          <p:nvPr/>
        </p:nvSpPr>
        <p:spPr>
          <a:xfrm>
            <a:off x="207760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82" name="Freeform 981">
            <a:extLst>
              <a:ext uri="{FF2B5EF4-FFF2-40B4-BE49-F238E27FC236}">
                <a16:creationId xmlns:a16="http://schemas.microsoft.com/office/drawing/2014/main" id="{71496CF8-FBAE-62CC-FFD5-B35B0F82D8FD}"/>
              </a:ext>
            </a:extLst>
          </p:cNvPr>
          <p:cNvSpPr/>
          <p:nvPr/>
        </p:nvSpPr>
        <p:spPr>
          <a:xfrm>
            <a:off x="207995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83" name="Freeform 982">
            <a:extLst>
              <a:ext uri="{FF2B5EF4-FFF2-40B4-BE49-F238E27FC236}">
                <a16:creationId xmlns:a16="http://schemas.microsoft.com/office/drawing/2014/main" id="{6C0D9E79-9023-B757-CAE7-6382D146505B}"/>
              </a:ext>
            </a:extLst>
          </p:cNvPr>
          <p:cNvSpPr/>
          <p:nvPr/>
        </p:nvSpPr>
        <p:spPr>
          <a:xfrm>
            <a:off x="207995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84" name="Freeform 983">
            <a:extLst>
              <a:ext uri="{FF2B5EF4-FFF2-40B4-BE49-F238E27FC236}">
                <a16:creationId xmlns:a16="http://schemas.microsoft.com/office/drawing/2014/main" id="{3F851FCB-9AC6-7583-573F-D4779630BEF9}"/>
              </a:ext>
            </a:extLst>
          </p:cNvPr>
          <p:cNvSpPr/>
          <p:nvPr/>
        </p:nvSpPr>
        <p:spPr>
          <a:xfrm>
            <a:off x="208221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85" name="Freeform 984">
            <a:extLst>
              <a:ext uri="{FF2B5EF4-FFF2-40B4-BE49-F238E27FC236}">
                <a16:creationId xmlns:a16="http://schemas.microsoft.com/office/drawing/2014/main" id="{807EBCCE-B4F0-3DE2-DB66-BB2E08F3A1D8}"/>
              </a:ext>
            </a:extLst>
          </p:cNvPr>
          <p:cNvSpPr/>
          <p:nvPr/>
        </p:nvSpPr>
        <p:spPr>
          <a:xfrm>
            <a:off x="208221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86" name="Freeform 985">
            <a:extLst>
              <a:ext uri="{FF2B5EF4-FFF2-40B4-BE49-F238E27FC236}">
                <a16:creationId xmlns:a16="http://schemas.microsoft.com/office/drawing/2014/main" id="{870BAEB1-069A-C31B-1494-C90C1C501D63}"/>
              </a:ext>
            </a:extLst>
          </p:cNvPr>
          <p:cNvSpPr/>
          <p:nvPr/>
        </p:nvSpPr>
        <p:spPr>
          <a:xfrm>
            <a:off x="208448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87" name="Freeform 986">
            <a:extLst>
              <a:ext uri="{FF2B5EF4-FFF2-40B4-BE49-F238E27FC236}">
                <a16:creationId xmlns:a16="http://schemas.microsoft.com/office/drawing/2014/main" id="{BFFD13D4-CEF7-11B6-05A9-25359C88815D}"/>
              </a:ext>
            </a:extLst>
          </p:cNvPr>
          <p:cNvSpPr/>
          <p:nvPr/>
        </p:nvSpPr>
        <p:spPr>
          <a:xfrm>
            <a:off x="208448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88" name="Freeform 987">
            <a:extLst>
              <a:ext uri="{FF2B5EF4-FFF2-40B4-BE49-F238E27FC236}">
                <a16:creationId xmlns:a16="http://schemas.microsoft.com/office/drawing/2014/main" id="{68E3A820-6E39-07E0-E03E-40FAA242A4F3}"/>
              </a:ext>
            </a:extLst>
          </p:cNvPr>
          <p:cNvSpPr/>
          <p:nvPr/>
        </p:nvSpPr>
        <p:spPr>
          <a:xfrm>
            <a:off x="208674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89" name="Freeform 988">
            <a:extLst>
              <a:ext uri="{FF2B5EF4-FFF2-40B4-BE49-F238E27FC236}">
                <a16:creationId xmlns:a16="http://schemas.microsoft.com/office/drawing/2014/main" id="{A87CC5EE-2508-20C7-1FF0-FF7B31B8A184}"/>
              </a:ext>
            </a:extLst>
          </p:cNvPr>
          <p:cNvSpPr/>
          <p:nvPr/>
        </p:nvSpPr>
        <p:spPr>
          <a:xfrm>
            <a:off x="208674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90" name="Freeform 989">
            <a:extLst>
              <a:ext uri="{FF2B5EF4-FFF2-40B4-BE49-F238E27FC236}">
                <a16:creationId xmlns:a16="http://schemas.microsoft.com/office/drawing/2014/main" id="{F12762EF-CF18-B5BF-FE8A-2298AFAFA8D0}"/>
              </a:ext>
            </a:extLst>
          </p:cNvPr>
          <p:cNvSpPr/>
          <p:nvPr/>
        </p:nvSpPr>
        <p:spPr>
          <a:xfrm>
            <a:off x="208909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91" name="Freeform 990">
            <a:extLst>
              <a:ext uri="{FF2B5EF4-FFF2-40B4-BE49-F238E27FC236}">
                <a16:creationId xmlns:a16="http://schemas.microsoft.com/office/drawing/2014/main" id="{6BF7FCA5-1944-83B2-A667-524CC7C80465}"/>
              </a:ext>
            </a:extLst>
          </p:cNvPr>
          <p:cNvSpPr/>
          <p:nvPr/>
        </p:nvSpPr>
        <p:spPr>
          <a:xfrm>
            <a:off x="208909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92" name="Freeform 991">
            <a:extLst>
              <a:ext uri="{FF2B5EF4-FFF2-40B4-BE49-F238E27FC236}">
                <a16:creationId xmlns:a16="http://schemas.microsoft.com/office/drawing/2014/main" id="{28DC9413-9079-9D92-4949-095EF8ECF264}"/>
              </a:ext>
            </a:extLst>
          </p:cNvPr>
          <p:cNvSpPr/>
          <p:nvPr/>
        </p:nvSpPr>
        <p:spPr>
          <a:xfrm>
            <a:off x="209135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93" name="Freeform 992">
            <a:extLst>
              <a:ext uri="{FF2B5EF4-FFF2-40B4-BE49-F238E27FC236}">
                <a16:creationId xmlns:a16="http://schemas.microsoft.com/office/drawing/2014/main" id="{2B38C938-0988-4EBE-AA45-AA3126897D6C}"/>
              </a:ext>
            </a:extLst>
          </p:cNvPr>
          <p:cNvSpPr/>
          <p:nvPr/>
        </p:nvSpPr>
        <p:spPr>
          <a:xfrm>
            <a:off x="209135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94" name="Freeform 993">
            <a:extLst>
              <a:ext uri="{FF2B5EF4-FFF2-40B4-BE49-F238E27FC236}">
                <a16:creationId xmlns:a16="http://schemas.microsoft.com/office/drawing/2014/main" id="{E5494B91-CB2D-DB50-E8D0-95826B8CD697}"/>
              </a:ext>
            </a:extLst>
          </p:cNvPr>
          <p:cNvSpPr/>
          <p:nvPr/>
        </p:nvSpPr>
        <p:spPr>
          <a:xfrm>
            <a:off x="209361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95" name="Freeform 994">
            <a:extLst>
              <a:ext uri="{FF2B5EF4-FFF2-40B4-BE49-F238E27FC236}">
                <a16:creationId xmlns:a16="http://schemas.microsoft.com/office/drawing/2014/main" id="{F8BEDB34-3942-B177-3FA8-D108512EACDA}"/>
              </a:ext>
            </a:extLst>
          </p:cNvPr>
          <p:cNvSpPr/>
          <p:nvPr/>
        </p:nvSpPr>
        <p:spPr>
          <a:xfrm>
            <a:off x="209361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96" name="Freeform 995">
            <a:extLst>
              <a:ext uri="{FF2B5EF4-FFF2-40B4-BE49-F238E27FC236}">
                <a16:creationId xmlns:a16="http://schemas.microsoft.com/office/drawing/2014/main" id="{8D4CC995-040F-B860-64EE-C2C61197434E}"/>
              </a:ext>
            </a:extLst>
          </p:cNvPr>
          <p:cNvSpPr/>
          <p:nvPr/>
        </p:nvSpPr>
        <p:spPr>
          <a:xfrm>
            <a:off x="209588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97" name="Freeform 996">
            <a:extLst>
              <a:ext uri="{FF2B5EF4-FFF2-40B4-BE49-F238E27FC236}">
                <a16:creationId xmlns:a16="http://schemas.microsoft.com/office/drawing/2014/main" id="{70ADB5F3-D3C2-AB29-CECD-880B19075763}"/>
              </a:ext>
            </a:extLst>
          </p:cNvPr>
          <p:cNvSpPr/>
          <p:nvPr/>
        </p:nvSpPr>
        <p:spPr>
          <a:xfrm>
            <a:off x="209588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998" name="Freeform 997">
            <a:extLst>
              <a:ext uri="{FF2B5EF4-FFF2-40B4-BE49-F238E27FC236}">
                <a16:creationId xmlns:a16="http://schemas.microsoft.com/office/drawing/2014/main" id="{F8D6749E-8E5A-0DE4-3493-486B93ACC892}"/>
              </a:ext>
            </a:extLst>
          </p:cNvPr>
          <p:cNvSpPr/>
          <p:nvPr/>
        </p:nvSpPr>
        <p:spPr>
          <a:xfrm>
            <a:off x="209814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999" name="Freeform 998">
            <a:extLst>
              <a:ext uri="{FF2B5EF4-FFF2-40B4-BE49-F238E27FC236}">
                <a16:creationId xmlns:a16="http://schemas.microsoft.com/office/drawing/2014/main" id="{B915FEDA-F4B5-D1CF-2623-8E0F4D349568}"/>
              </a:ext>
            </a:extLst>
          </p:cNvPr>
          <p:cNvSpPr/>
          <p:nvPr/>
        </p:nvSpPr>
        <p:spPr>
          <a:xfrm>
            <a:off x="209814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00" name="Freeform 999">
            <a:extLst>
              <a:ext uri="{FF2B5EF4-FFF2-40B4-BE49-F238E27FC236}">
                <a16:creationId xmlns:a16="http://schemas.microsoft.com/office/drawing/2014/main" id="{244D0702-0189-4713-D044-E1FA22778B1E}"/>
              </a:ext>
            </a:extLst>
          </p:cNvPr>
          <p:cNvSpPr/>
          <p:nvPr/>
        </p:nvSpPr>
        <p:spPr>
          <a:xfrm>
            <a:off x="210049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01" name="Freeform 1000">
            <a:extLst>
              <a:ext uri="{FF2B5EF4-FFF2-40B4-BE49-F238E27FC236}">
                <a16:creationId xmlns:a16="http://schemas.microsoft.com/office/drawing/2014/main" id="{A04C027F-A487-97EA-6A83-8EBD17DB342A}"/>
              </a:ext>
            </a:extLst>
          </p:cNvPr>
          <p:cNvSpPr/>
          <p:nvPr/>
        </p:nvSpPr>
        <p:spPr>
          <a:xfrm>
            <a:off x="210049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02" name="Freeform 1001">
            <a:extLst>
              <a:ext uri="{FF2B5EF4-FFF2-40B4-BE49-F238E27FC236}">
                <a16:creationId xmlns:a16="http://schemas.microsoft.com/office/drawing/2014/main" id="{ED1EBE14-88CD-3222-F469-7E2713EF1137}"/>
              </a:ext>
            </a:extLst>
          </p:cNvPr>
          <p:cNvSpPr/>
          <p:nvPr/>
        </p:nvSpPr>
        <p:spPr>
          <a:xfrm>
            <a:off x="210275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03" name="Freeform 1002">
            <a:extLst>
              <a:ext uri="{FF2B5EF4-FFF2-40B4-BE49-F238E27FC236}">
                <a16:creationId xmlns:a16="http://schemas.microsoft.com/office/drawing/2014/main" id="{580191F0-E9D0-A236-3242-8E1E4BC3FA5F}"/>
              </a:ext>
            </a:extLst>
          </p:cNvPr>
          <p:cNvSpPr/>
          <p:nvPr/>
        </p:nvSpPr>
        <p:spPr>
          <a:xfrm>
            <a:off x="210275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04" name="Freeform 1003">
            <a:extLst>
              <a:ext uri="{FF2B5EF4-FFF2-40B4-BE49-F238E27FC236}">
                <a16:creationId xmlns:a16="http://schemas.microsoft.com/office/drawing/2014/main" id="{820AEDD1-45BD-8867-E29D-F8D10C4C31C2}"/>
              </a:ext>
            </a:extLst>
          </p:cNvPr>
          <p:cNvSpPr/>
          <p:nvPr/>
        </p:nvSpPr>
        <p:spPr>
          <a:xfrm>
            <a:off x="210501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05" name="Freeform 1004">
            <a:extLst>
              <a:ext uri="{FF2B5EF4-FFF2-40B4-BE49-F238E27FC236}">
                <a16:creationId xmlns:a16="http://schemas.microsoft.com/office/drawing/2014/main" id="{87449771-2153-5C7A-5E22-0C3FC98DA7B3}"/>
              </a:ext>
            </a:extLst>
          </p:cNvPr>
          <p:cNvSpPr/>
          <p:nvPr/>
        </p:nvSpPr>
        <p:spPr>
          <a:xfrm>
            <a:off x="210501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06" name="Freeform 1005">
            <a:extLst>
              <a:ext uri="{FF2B5EF4-FFF2-40B4-BE49-F238E27FC236}">
                <a16:creationId xmlns:a16="http://schemas.microsoft.com/office/drawing/2014/main" id="{574DCBE2-10BB-BB05-0DE9-8A0B191903CB}"/>
              </a:ext>
            </a:extLst>
          </p:cNvPr>
          <p:cNvSpPr/>
          <p:nvPr/>
        </p:nvSpPr>
        <p:spPr>
          <a:xfrm>
            <a:off x="210728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07" name="Freeform 1006">
            <a:extLst>
              <a:ext uri="{FF2B5EF4-FFF2-40B4-BE49-F238E27FC236}">
                <a16:creationId xmlns:a16="http://schemas.microsoft.com/office/drawing/2014/main" id="{A5E0E27D-53F6-D51E-5CBC-B2307540B3E6}"/>
              </a:ext>
            </a:extLst>
          </p:cNvPr>
          <p:cNvSpPr/>
          <p:nvPr/>
        </p:nvSpPr>
        <p:spPr>
          <a:xfrm>
            <a:off x="210728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08" name="Freeform 1007">
            <a:extLst>
              <a:ext uri="{FF2B5EF4-FFF2-40B4-BE49-F238E27FC236}">
                <a16:creationId xmlns:a16="http://schemas.microsoft.com/office/drawing/2014/main" id="{968DB8A2-7B7E-B215-8169-70F00EC5C5EC}"/>
              </a:ext>
            </a:extLst>
          </p:cNvPr>
          <p:cNvSpPr/>
          <p:nvPr/>
        </p:nvSpPr>
        <p:spPr>
          <a:xfrm>
            <a:off x="210962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09" name="Freeform 1008">
            <a:extLst>
              <a:ext uri="{FF2B5EF4-FFF2-40B4-BE49-F238E27FC236}">
                <a16:creationId xmlns:a16="http://schemas.microsoft.com/office/drawing/2014/main" id="{E580E413-B159-3154-77DC-DB9C1AA5A8D0}"/>
              </a:ext>
            </a:extLst>
          </p:cNvPr>
          <p:cNvSpPr/>
          <p:nvPr/>
        </p:nvSpPr>
        <p:spPr>
          <a:xfrm>
            <a:off x="210962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10" name="Freeform 1009">
            <a:extLst>
              <a:ext uri="{FF2B5EF4-FFF2-40B4-BE49-F238E27FC236}">
                <a16:creationId xmlns:a16="http://schemas.microsoft.com/office/drawing/2014/main" id="{4273F123-A104-E3D8-294F-F7C4FDE062CF}"/>
              </a:ext>
            </a:extLst>
          </p:cNvPr>
          <p:cNvSpPr/>
          <p:nvPr/>
        </p:nvSpPr>
        <p:spPr>
          <a:xfrm>
            <a:off x="211189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11" name="Freeform 1010">
            <a:extLst>
              <a:ext uri="{FF2B5EF4-FFF2-40B4-BE49-F238E27FC236}">
                <a16:creationId xmlns:a16="http://schemas.microsoft.com/office/drawing/2014/main" id="{5513ACBE-6871-9DBC-ADF1-63772566403C}"/>
              </a:ext>
            </a:extLst>
          </p:cNvPr>
          <p:cNvSpPr/>
          <p:nvPr/>
        </p:nvSpPr>
        <p:spPr>
          <a:xfrm>
            <a:off x="211189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12" name="Freeform 1011">
            <a:extLst>
              <a:ext uri="{FF2B5EF4-FFF2-40B4-BE49-F238E27FC236}">
                <a16:creationId xmlns:a16="http://schemas.microsoft.com/office/drawing/2014/main" id="{EB150772-E62A-EF0A-E1A3-29502243FA1C}"/>
              </a:ext>
            </a:extLst>
          </p:cNvPr>
          <p:cNvSpPr/>
          <p:nvPr/>
        </p:nvSpPr>
        <p:spPr>
          <a:xfrm>
            <a:off x="211415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13" name="Freeform 1012">
            <a:extLst>
              <a:ext uri="{FF2B5EF4-FFF2-40B4-BE49-F238E27FC236}">
                <a16:creationId xmlns:a16="http://schemas.microsoft.com/office/drawing/2014/main" id="{919205E5-E122-2946-D6EA-1B67C8E773CD}"/>
              </a:ext>
            </a:extLst>
          </p:cNvPr>
          <p:cNvSpPr/>
          <p:nvPr/>
        </p:nvSpPr>
        <p:spPr>
          <a:xfrm>
            <a:off x="211415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14" name="Freeform 1013">
            <a:extLst>
              <a:ext uri="{FF2B5EF4-FFF2-40B4-BE49-F238E27FC236}">
                <a16:creationId xmlns:a16="http://schemas.microsoft.com/office/drawing/2014/main" id="{DE1B5801-64C8-8AC3-3375-AF992B780533}"/>
              </a:ext>
            </a:extLst>
          </p:cNvPr>
          <p:cNvSpPr/>
          <p:nvPr/>
        </p:nvSpPr>
        <p:spPr>
          <a:xfrm>
            <a:off x="211642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15" name="Freeform 1014">
            <a:extLst>
              <a:ext uri="{FF2B5EF4-FFF2-40B4-BE49-F238E27FC236}">
                <a16:creationId xmlns:a16="http://schemas.microsoft.com/office/drawing/2014/main" id="{31E54CC0-13CD-35C3-E32F-1B2A4358513D}"/>
              </a:ext>
            </a:extLst>
          </p:cNvPr>
          <p:cNvSpPr/>
          <p:nvPr/>
        </p:nvSpPr>
        <p:spPr>
          <a:xfrm>
            <a:off x="211642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16" name="Freeform 1015">
            <a:extLst>
              <a:ext uri="{FF2B5EF4-FFF2-40B4-BE49-F238E27FC236}">
                <a16:creationId xmlns:a16="http://schemas.microsoft.com/office/drawing/2014/main" id="{A0384388-1471-1865-046F-12A9E112C899}"/>
              </a:ext>
            </a:extLst>
          </p:cNvPr>
          <p:cNvSpPr/>
          <p:nvPr/>
        </p:nvSpPr>
        <p:spPr>
          <a:xfrm>
            <a:off x="211876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17" name="Freeform 1016">
            <a:extLst>
              <a:ext uri="{FF2B5EF4-FFF2-40B4-BE49-F238E27FC236}">
                <a16:creationId xmlns:a16="http://schemas.microsoft.com/office/drawing/2014/main" id="{9EC64F3F-65D1-6D9D-4CD6-E7D2CA164579}"/>
              </a:ext>
            </a:extLst>
          </p:cNvPr>
          <p:cNvSpPr/>
          <p:nvPr/>
        </p:nvSpPr>
        <p:spPr>
          <a:xfrm>
            <a:off x="211876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18" name="Freeform 1017">
            <a:extLst>
              <a:ext uri="{FF2B5EF4-FFF2-40B4-BE49-F238E27FC236}">
                <a16:creationId xmlns:a16="http://schemas.microsoft.com/office/drawing/2014/main" id="{A9FA4959-E246-6C9D-66C2-1213A6BCA203}"/>
              </a:ext>
            </a:extLst>
          </p:cNvPr>
          <p:cNvSpPr/>
          <p:nvPr/>
        </p:nvSpPr>
        <p:spPr>
          <a:xfrm>
            <a:off x="212102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19" name="Freeform 1018">
            <a:extLst>
              <a:ext uri="{FF2B5EF4-FFF2-40B4-BE49-F238E27FC236}">
                <a16:creationId xmlns:a16="http://schemas.microsoft.com/office/drawing/2014/main" id="{BDFFBC34-3FB0-32B9-0059-55C659BF94FC}"/>
              </a:ext>
            </a:extLst>
          </p:cNvPr>
          <p:cNvSpPr/>
          <p:nvPr/>
        </p:nvSpPr>
        <p:spPr>
          <a:xfrm>
            <a:off x="212102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20" name="Freeform 1019">
            <a:extLst>
              <a:ext uri="{FF2B5EF4-FFF2-40B4-BE49-F238E27FC236}">
                <a16:creationId xmlns:a16="http://schemas.microsoft.com/office/drawing/2014/main" id="{189F576F-146E-A8E3-85E3-F9AC3EFE15A5}"/>
              </a:ext>
            </a:extLst>
          </p:cNvPr>
          <p:cNvSpPr/>
          <p:nvPr/>
        </p:nvSpPr>
        <p:spPr>
          <a:xfrm>
            <a:off x="212329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21" name="Freeform 1020">
            <a:extLst>
              <a:ext uri="{FF2B5EF4-FFF2-40B4-BE49-F238E27FC236}">
                <a16:creationId xmlns:a16="http://schemas.microsoft.com/office/drawing/2014/main" id="{5EE9BA01-510F-5E0C-455F-005002127529}"/>
              </a:ext>
            </a:extLst>
          </p:cNvPr>
          <p:cNvSpPr/>
          <p:nvPr/>
        </p:nvSpPr>
        <p:spPr>
          <a:xfrm>
            <a:off x="212329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22" name="Freeform 1021">
            <a:extLst>
              <a:ext uri="{FF2B5EF4-FFF2-40B4-BE49-F238E27FC236}">
                <a16:creationId xmlns:a16="http://schemas.microsoft.com/office/drawing/2014/main" id="{8D1FD2FA-0A12-262B-1233-25F02AE783C9}"/>
              </a:ext>
            </a:extLst>
          </p:cNvPr>
          <p:cNvSpPr/>
          <p:nvPr/>
        </p:nvSpPr>
        <p:spPr>
          <a:xfrm>
            <a:off x="212555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23" name="Freeform 1022">
            <a:extLst>
              <a:ext uri="{FF2B5EF4-FFF2-40B4-BE49-F238E27FC236}">
                <a16:creationId xmlns:a16="http://schemas.microsoft.com/office/drawing/2014/main" id="{8763C6FA-1F78-D02F-FD3D-823CB0B95A34}"/>
              </a:ext>
            </a:extLst>
          </p:cNvPr>
          <p:cNvSpPr/>
          <p:nvPr/>
        </p:nvSpPr>
        <p:spPr>
          <a:xfrm>
            <a:off x="212555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24" name="Freeform 1023">
            <a:extLst>
              <a:ext uri="{FF2B5EF4-FFF2-40B4-BE49-F238E27FC236}">
                <a16:creationId xmlns:a16="http://schemas.microsoft.com/office/drawing/2014/main" id="{64DE60A9-D315-6DD6-AF27-A0A200895A2D}"/>
              </a:ext>
            </a:extLst>
          </p:cNvPr>
          <p:cNvSpPr/>
          <p:nvPr/>
        </p:nvSpPr>
        <p:spPr>
          <a:xfrm>
            <a:off x="212782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25" name="Freeform 1024">
            <a:extLst>
              <a:ext uri="{FF2B5EF4-FFF2-40B4-BE49-F238E27FC236}">
                <a16:creationId xmlns:a16="http://schemas.microsoft.com/office/drawing/2014/main" id="{29E7A230-A44B-6203-BC9B-225A5D0B6CE8}"/>
              </a:ext>
            </a:extLst>
          </p:cNvPr>
          <p:cNvSpPr/>
          <p:nvPr/>
        </p:nvSpPr>
        <p:spPr>
          <a:xfrm>
            <a:off x="212782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26" name="Freeform 1025">
            <a:extLst>
              <a:ext uri="{FF2B5EF4-FFF2-40B4-BE49-F238E27FC236}">
                <a16:creationId xmlns:a16="http://schemas.microsoft.com/office/drawing/2014/main" id="{998250E2-F095-58E2-E49F-858E17D56CF0}"/>
              </a:ext>
            </a:extLst>
          </p:cNvPr>
          <p:cNvSpPr/>
          <p:nvPr/>
        </p:nvSpPr>
        <p:spPr>
          <a:xfrm>
            <a:off x="213016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27" name="Freeform 1026">
            <a:extLst>
              <a:ext uri="{FF2B5EF4-FFF2-40B4-BE49-F238E27FC236}">
                <a16:creationId xmlns:a16="http://schemas.microsoft.com/office/drawing/2014/main" id="{3D88953A-E581-19FD-9756-2995CC491C62}"/>
              </a:ext>
            </a:extLst>
          </p:cNvPr>
          <p:cNvSpPr/>
          <p:nvPr/>
        </p:nvSpPr>
        <p:spPr>
          <a:xfrm>
            <a:off x="213016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28" name="Freeform 1027">
            <a:extLst>
              <a:ext uri="{FF2B5EF4-FFF2-40B4-BE49-F238E27FC236}">
                <a16:creationId xmlns:a16="http://schemas.microsoft.com/office/drawing/2014/main" id="{1AF52376-E05E-B7AA-A2F6-66D89E7A0655}"/>
              </a:ext>
            </a:extLst>
          </p:cNvPr>
          <p:cNvSpPr/>
          <p:nvPr/>
        </p:nvSpPr>
        <p:spPr>
          <a:xfrm>
            <a:off x="213243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29" name="Freeform 1028">
            <a:extLst>
              <a:ext uri="{FF2B5EF4-FFF2-40B4-BE49-F238E27FC236}">
                <a16:creationId xmlns:a16="http://schemas.microsoft.com/office/drawing/2014/main" id="{2E12ABE9-2725-EF3F-A41A-6C3C21C6329C}"/>
              </a:ext>
            </a:extLst>
          </p:cNvPr>
          <p:cNvSpPr/>
          <p:nvPr/>
        </p:nvSpPr>
        <p:spPr>
          <a:xfrm>
            <a:off x="213243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30" name="Freeform 1029">
            <a:extLst>
              <a:ext uri="{FF2B5EF4-FFF2-40B4-BE49-F238E27FC236}">
                <a16:creationId xmlns:a16="http://schemas.microsoft.com/office/drawing/2014/main" id="{11B82845-A426-D0E7-4378-F1C474DC4A2F}"/>
              </a:ext>
            </a:extLst>
          </p:cNvPr>
          <p:cNvSpPr/>
          <p:nvPr/>
        </p:nvSpPr>
        <p:spPr>
          <a:xfrm>
            <a:off x="213469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31" name="Freeform 1030">
            <a:extLst>
              <a:ext uri="{FF2B5EF4-FFF2-40B4-BE49-F238E27FC236}">
                <a16:creationId xmlns:a16="http://schemas.microsoft.com/office/drawing/2014/main" id="{2613BDC5-AC03-9EEB-1C5F-9AA9C80E2B75}"/>
              </a:ext>
            </a:extLst>
          </p:cNvPr>
          <p:cNvSpPr/>
          <p:nvPr/>
        </p:nvSpPr>
        <p:spPr>
          <a:xfrm>
            <a:off x="213469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32" name="Freeform 1031">
            <a:extLst>
              <a:ext uri="{FF2B5EF4-FFF2-40B4-BE49-F238E27FC236}">
                <a16:creationId xmlns:a16="http://schemas.microsoft.com/office/drawing/2014/main" id="{C0F5EA8E-74B0-FEEB-7C0E-1ECEA078CFEA}"/>
              </a:ext>
            </a:extLst>
          </p:cNvPr>
          <p:cNvSpPr/>
          <p:nvPr/>
        </p:nvSpPr>
        <p:spPr>
          <a:xfrm>
            <a:off x="213695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33" name="Freeform 1032">
            <a:extLst>
              <a:ext uri="{FF2B5EF4-FFF2-40B4-BE49-F238E27FC236}">
                <a16:creationId xmlns:a16="http://schemas.microsoft.com/office/drawing/2014/main" id="{AC9C0F66-332A-4A7B-9F8A-6555601736DE}"/>
              </a:ext>
            </a:extLst>
          </p:cNvPr>
          <p:cNvSpPr/>
          <p:nvPr/>
        </p:nvSpPr>
        <p:spPr>
          <a:xfrm>
            <a:off x="213695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34" name="Freeform 1033">
            <a:extLst>
              <a:ext uri="{FF2B5EF4-FFF2-40B4-BE49-F238E27FC236}">
                <a16:creationId xmlns:a16="http://schemas.microsoft.com/office/drawing/2014/main" id="{8EDA53AC-6D09-6CC4-CB44-2A32EF87F451}"/>
              </a:ext>
            </a:extLst>
          </p:cNvPr>
          <p:cNvSpPr/>
          <p:nvPr/>
        </p:nvSpPr>
        <p:spPr>
          <a:xfrm>
            <a:off x="213930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35" name="Freeform 1034">
            <a:extLst>
              <a:ext uri="{FF2B5EF4-FFF2-40B4-BE49-F238E27FC236}">
                <a16:creationId xmlns:a16="http://schemas.microsoft.com/office/drawing/2014/main" id="{0FB3E2BC-CF90-93EE-136E-8F281FEA8418}"/>
              </a:ext>
            </a:extLst>
          </p:cNvPr>
          <p:cNvSpPr/>
          <p:nvPr/>
        </p:nvSpPr>
        <p:spPr>
          <a:xfrm>
            <a:off x="213930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36" name="Freeform 1035">
            <a:extLst>
              <a:ext uri="{FF2B5EF4-FFF2-40B4-BE49-F238E27FC236}">
                <a16:creationId xmlns:a16="http://schemas.microsoft.com/office/drawing/2014/main" id="{C53B1EA8-B6EC-C102-F432-65064A4C668F}"/>
              </a:ext>
            </a:extLst>
          </p:cNvPr>
          <p:cNvSpPr/>
          <p:nvPr/>
        </p:nvSpPr>
        <p:spPr>
          <a:xfrm>
            <a:off x="214156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37" name="Freeform 1036">
            <a:extLst>
              <a:ext uri="{FF2B5EF4-FFF2-40B4-BE49-F238E27FC236}">
                <a16:creationId xmlns:a16="http://schemas.microsoft.com/office/drawing/2014/main" id="{7D147A81-1107-680C-2933-B39482FBFC19}"/>
              </a:ext>
            </a:extLst>
          </p:cNvPr>
          <p:cNvSpPr/>
          <p:nvPr/>
        </p:nvSpPr>
        <p:spPr>
          <a:xfrm>
            <a:off x="214156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38" name="Freeform 1037">
            <a:extLst>
              <a:ext uri="{FF2B5EF4-FFF2-40B4-BE49-F238E27FC236}">
                <a16:creationId xmlns:a16="http://schemas.microsoft.com/office/drawing/2014/main" id="{E5B7D3C6-3672-B74B-349E-9BB675765A31}"/>
              </a:ext>
            </a:extLst>
          </p:cNvPr>
          <p:cNvSpPr/>
          <p:nvPr/>
        </p:nvSpPr>
        <p:spPr>
          <a:xfrm>
            <a:off x="214383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39" name="Freeform 1038">
            <a:extLst>
              <a:ext uri="{FF2B5EF4-FFF2-40B4-BE49-F238E27FC236}">
                <a16:creationId xmlns:a16="http://schemas.microsoft.com/office/drawing/2014/main" id="{CC1D4756-9D61-051F-E878-68C9CDC164A8}"/>
              </a:ext>
            </a:extLst>
          </p:cNvPr>
          <p:cNvSpPr/>
          <p:nvPr/>
        </p:nvSpPr>
        <p:spPr>
          <a:xfrm>
            <a:off x="214383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40" name="Freeform 1039">
            <a:extLst>
              <a:ext uri="{FF2B5EF4-FFF2-40B4-BE49-F238E27FC236}">
                <a16:creationId xmlns:a16="http://schemas.microsoft.com/office/drawing/2014/main" id="{ECD49A06-7F6A-F7B2-36FB-469AB0FF715C}"/>
              </a:ext>
            </a:extLst>
          </p:cNvPr>
          <p:cNvSpPr/>
          <p:nvPr/>
        </p:nvSpPr>
        <p:spPr>
          <a:xfrm>
            <a:off x="214609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41" name="Freeform 1040">
            <a:extLst>
              <a:ext uri="{FF2B5EF4-FFF2-40B4-BE49-F238E27FC236}">
                <a16:creationId xmlns:a16="http://schemas.microsoft.com/office/drawing/2014/main" id="{92FB77D2-67D2-D58F-0C8E-78564D0A3075}"/>
              </a:ext>
            </a:extLst>
          </p:cNvPr>
          <p:cNvSpPr/>
          <p:nvPr/>
        </p:nvSpPr>
        <p:spPr>
          <a:xfrm>
            <a:off x="214609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42" name="Freeform 1041">
            <a:extLst>
              <a:ext uri="{FF2B5EF4-FFF2-40B4-BE49-F238E27FC236}">
                <a16:creationId xmlns:a16="http://schemas.microsoft.com/office/drawing/2014/main" id="{143DE965-EE96-01A1-F94B-748675F09E0A}"/>
              </a:ext>
            </a:extLst>
          </p:cNvPr>
          <p:cNvSpPr/>
          <p:nvPr/>
        </p:nvSpPr>
        <p:spPr>
          <a:xfrm>
            <a:off x="214835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43" name="Freeform 1042">
            <a:extLst>
              <a:ext uri="{FF2B5EF4-FFF2-40B4-BE49-F238E27FC236}">
                <a16:creationId xmlns:a16="http://schemas.microsoft.com/office/drawing/2014/main" id="{87912A44-6B74-5DAA-9EC6-201F440B05F9}"/>
              </a:ext>
            </a:extLst>
          </p:cNvPr>
          <p:cNvSpPr/>
          <p:nvPr/>
        </p:nvSpPr>
        <p:spPr>
          <a:xfrm>
            <a:off x="214835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44" name="Freeform 1043">
            <a:extLst>
              <a:ext uri="{FF2B5EF4-FFF2-40B4-BE49-F238E27FC236}">
                <a16:creationId xmlns:a16="http://schemas.microsoft.com/office/drawing/2014/main" id="{24E15146-495B-A09C-E3AD-2E80652F74B6}"/>
              </a:ext>
            </a:extLst>
          </p:cNvPr>
          <p:cNvSpPr/>
          <p:nvPr/>
        </p:nvSpPr>
        <p:spPr>
          <a:xfrm>
            <a:off x="215070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45" name="Freeform 1044">
            <a:extLst>
              <a:ext uri="{FF2B5EF4-FFF2-40B4-BE49-F238E27FC236}">
                <a16:creationId xmlns:a16="http://schemas.microsoft.com/office/drawing/2014/main" id="{A9ED2C28-43F7-37FD-F94F-3581E1DF7387}"/>
              </a:ext>
            </a:extLst>
          </p:cNvPr>
          <p:cNvSpPr/>
          <p:nvPr/>
        </p:nvSpPr>
        <p:spPr>
          <a:xfrm>
            <a:off x="215070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46" name="Freeform 1045">
            <a:extLst>
              <a:ext uri="{FF2B5EF4-FFF2-40B4-BE49-F238E27FC236}">
                <a16:creationId xmlns:a16="http://schemas.microsoft.com/office/drawing/2014/main" id="{830A7668-BF2B-6308-679D-E12A194529E9}"/>
              </a:ext>
            </a:extLst>
          </p:cNvPr>
          <p:cNvSpPr/>
          <p:nvPr/>
        </p:nvSpPr>
        <p:spPr>
          <a:xfrm>
            <a:off x="215296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47" name="Freeform 1046">
            <a:extLst>
              <a:ext uri="{FF2B5EF4-FFF2-40B4-BE49-F238E27FC236}">
                <a16:creationId xmlns:a16="http://schemas.microsoft.com/office/drawing/2014/main" id="{60CF3E5E-80E1-AA51-4C25-270C30A2CC86}"/>
              </a:ext>
            </a:extLst>
          </p:cNvPr>
          <p:cNvSpPr/>
          <p:nvPr/>
        </p:nvSpPr>
        <p:spPr>
          <a:xfrm>
            <a:off x="215296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48" name="Freeform 1047">
            <a:extLst>
              <a:ext uri="{FF2B5EF4-FFF2-40B4-BE49-F238E27FC236}">
                <a16:creationId xmlns:a16="http://schemas.microsoft.com/office/drawing/2014/main" id="{9D8E7ED7-DD60-4299-F882-4093DE88BF65}"/>
              </a:ext>
            </a:extLst>
          </p:cNvPr>
          <p:cNvSpPr/>
          <p:nvPr/>
        </p:nvSpPr>
        <p:spPr>
          <a:xfrm>
            <a:off x="215523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49" name="Freeform 1048">
            <a:extLst>
              <a:ext uri="{FF2B5EF4-FFF2-40B4-BE49-F238E27FC236}">
                <a16:creationId xmlns:a16="http://schemas.microsoft.com/office/drawing/2014/main" id="{5486A982-0F2A-422F-10A5-16A47FAEE2CB}"/>
              </a:ext>
            </a:extLst>
          </p:cNvPr>
          <p:cNvSpPr/>
          <p:nvPr/>
        </p:nvSpPr>
        <p:spPr>
          <a:xfrm>
            <a:off x="215523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50" name="Freeform 1049">
            <a:extLst>
              <a:ext uri="{FF2B5EF4-FFF2-40B4-BE49-F238E27FC236}">
                <a16:creationId xmlns:a16="http://schemas.microsoft.com/office/drawing/2014/main" id="{FDEFE545-E79C-5BE4-89F3-BBA1E91EA0A7}"/>
              </a:ext>
            </a:extLst>
          </p:cNvPr>
          <p:cNvSpPr/>
          <p:nvPr/>
        </p:nvSpPr>
        <p:spPr>
          <a:xfrm>
            <a:off x="215749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51" name="Freeform 1050">
            <a:extLst>
              <a:ext uri="{FF2B5EF4-FFF2-40B4-BE49-F238E27FC236}">
                <a16:creationId xmlns:a16="http://schemas.microsoft.com/office/drawing/2014/main" id="{E838BFB1-4E89-FCEF-395B-324203897934}"/>
              </a:ext>
            </a:extLst>
          </p:cNvPr>
          <p:cNvSpPr/>
          <p:nvPr/>
        </p:nvSpPr>
        <p:spPr>
          <a:xfrm>
            <a:off x="215749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52" name="Freeform 1051">
            <a:extLst>
              <a:ext uri="{FF2B5EF4-FFF2-40B4-BE49-F238E27FC236}">
                <a16:creationId xmlns:a16="http://schemas.microsoft.com/office/drawing/2014/main" id="{A8165D22-4E19-97E6-298F-B7FC06BEF67B}"/>
              </a:ext>
            </a:extLst>
          </p:cNvPr>
          <p:cNvSpPr/>
          <p:nvPr/>
        </p:nvSpPr>
        <p:spPr>
          <a:xfrm>
            <a:off x="215984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53" name="Freeform 1052">
            <a:extLst>
              <a:ext uri="{FF2B5EF4-FFF2-40B4-BE49-F238E27FC236}">
                <a16:creationId xmlns:a16="http://schemas.microsoft.com/office/drawing/2014/main" id="{EF98A534-C991-4505-AEAE-6B710C40CB00}"/>
              </a:ext>
            </a:extLst>
          </p:cNvPr>
          <p:cNvSpPr/>
          <p:nvPr/>
        </p:nvSpPr>
        <p:spPr>
          <a:xfrm>
            <a:off x="215984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54" name="Freeform 1053">
            <a:extLst>
              <a:ext uri="{FF2B5EF4-FFF2-40B4-BE49-F238E27FC236}">
                <a16:creationId xmlns:a16="http://schemas.microsoft.com/office/drawing/2014/main" id="{0F368621-C992-5A22-4398-BA3CAEDB8261}"/>
              </a:ext>
            </a:extLst>
          </p:cNvPr>
          <p:cNvSpPr/>
          <p:nvPr/>
        </p:nvSpPr>
        <p:spPr>
          <a:xfrm>
            <a:off x="216210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55" name="Freeform 1054">
            <a:extLst>
              <a:ext uri="{FF2B5EF4-FFF2-40B4-BE49-F238E27FC236}">
                <a16:creationId xmlns:a16="http://schemas.microsoft.com/office/drawing/2014/main" id="{4A87FAE7-8795-4254-C646-07AA24B4E96C}"/>
              </a:ext>
            </a:extLst>
          </p:cNvPr>
          <p:cNvSpPr/>
          <p:nvPr/>
        </p:nvSpPr>
        <p:spPr>
          <a:xfrm>
            <a:off x="216210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56" name="Freeform 1055">
            <a:extLst>
              <a:ext uri="{FF2B5EF4-FFF2-40B4-BE49-F238E27FC236}">
                <a16:creationId xmlns:a16="http://schemas.microsoft.com/office/drawing/2014/main" id="{7313A9AB-CCD9-2973-99E2-0DEA45E3B722}"/>
              </a:ext>
            </a:extLst>
          </p:cNvPr>
          <p:cNvSpPr/>
          <p:nvPr/>
        </p:nvSpPr>
        <p:spPr>
          <a:xfrm>
            <a:off x="216436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57" name="Freeform 1056">
            <a:extLst>
              <a:ext uri="{FF2B5EF4-FFF2-40B4-BE49-F238E27FC236}">
                <a16:creationId xmlns:a16="http://schemas.microsoft.com/office/drawing/2014/main" id="{D393DF05-A240-9223-6E83-F338F895A5C7}"/>
              </a:ext>
            </a:extLst>
          </p:cNvPr>
          <p:cNvSpPr/>
          <p:nvPr/>
        </p:nvSpPr>
        <p:spPr>
          <a:xfrm>
            <a:off x="216436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58" name="Freeform 1057">
            <a:extLst>
              <a:ext uri="{FF2B5EF4-FFF2-40B4-BE49-F238E27FC236}">
                <a16:creationId xmlns:a16="http://schemas.microsoft.com/office/drawing/2014/main" id="{C24ED737-BECB-5D8E-3450-BA2D833A2DCF}"/>
              </a:ext>
            </a:extLst>
          </p:cNvPr>
          <p:cNvSpPr/>
          <p:nvPr/>
        </p:nvSpPr>
        <p:spPr>
          <a:xfrm>
            <a:off x="216663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59" name="Freeform 1058">
            <a:extLst>
              <a:ext uri="{FF2B5EF4-FFF2-40B4-BE49-F238E27FC236}">
                <a16:creationId xmlns:a16="http://schemas.microsoft.com/office/drawing/2014/main" id="{0D5F1277-D0FB-2088-E5E6-5DBAF3C4F1E3}"/>
              </a:ext>
            </a:extLst>
          </p:cNvPr>
          <p:cNvSpPr/>
          <p:nvPr/>
        </p:nvSpPr>
        <p:spPr>
          <a:xfrm>
            <a:off x="216663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60" name="Freeform 1059">
            <a:extLst>
              <a:ext uri="{FF2B5EF4-FFF2-40B4-BE49-F238E27FC236}">
                <a16:creationId xmlns:a16="http://schemas.microsoft.com/office/drawing/2014/main" id="{74AC42A8-C690-34E0-E71D-C1C36B0BF13C}"/>
              </a:ext>
            </a:extLst>
          </p:cNvPr>
          <p:cNvSpPr/>
          <p:nvPr/>
        </p:nvSpPr>
        <p:spPr>
          <a:xfrm>
            <a:off x="216897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61" name="Freeform 1060">
            <a:extLst>
              <a:ext uri="{FF2B5EF4-FFF2-40B4-BE49-F238E27FC236}">
                <a16:creationId xmlns:a16="http://schemas.microsoft.com/office/drawing/2014/main" id="{1FD2E637-AEB7-B4DF-33C3-B54152CFE927}"/>
              </a:ext>
            </a:extLst>
          </p:cNvPr>
          <p:cNvSpPr/>
          <p:nvPr/>
        </p:nvSpPr>
        <p:spPr>
          <a:xfrm>
            <a:off x="216897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62" name="Freeform 1061">
            <a:extLst>
              <a:ext uri="{FF2B5EF4-FFF2-40B4-BE49-F238E27FC236}">
                <a16:creationId xmlns:a16="http://schemas.microsoft.com/office/drawing/2014/main" id="{E3304E97-43B4-D652-012F-06652C9E9D0F}"/>
              </a:ext>
            </a:extLst>
          </p:cNvPr>
          <p:cNvSpPr/>
          <p:nvPr/>
        </p:nvSpPr>
        <p:spPr>
          <a:xfrm>
            <a:off x="217124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63" name="Freeform 1062">
            <a:extLst>
              <a:ext uri="{FF2B5EF4-FFF2-40B4-BE49-F238E27FC236}">
                <a16:creationId xmlns:a16="http://schemas.microsoft.com/office/drawing/2014/main" id="{C1738E87-2F36-DDA4-3823-56DD9E5C8335}"/>
              </a:ext>
            </a:extLst>
          </p:cNvPr>
          <p:cNvSpPr/>
          <p:nvPr/>
        </p:nvSpPr>
        <p:spPr>
          <a:xfrm>
            <a:off x="217124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64" name="Freeform 1063">
            <a:extLst>
              <a:ext uri="{FF2B5EF4-FFF2-40B4-BE49-F238E27FC236}">
                <a16:creationId xmlns:a16="http://schemas.microsoft.com/office/drawing/2014/main" id="{84A26F43-E42A-6953-B2E2-823F056E3CDF}"/>
              </a:ext>
            </a:extLst>
          </p:cNvPr>
          <p:cNvSpPr/>
          <p:nvPr/>
        </p:nvSpPr>
        <p:spPr>
          <a:xfrm>
            <a:off x="217350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65" name="Freeform 1064">
            <a:extLst>
              <a:ext uri="{FF2B5EF4-FFF2-40B4-BE49-F238E27FC236}">
                <a16:creationId xmlns:a16="http://schemas.microsoft.com/office/drawing/2014/main" id="{1B206B5E-0211-C541-6FC0-CF8CB0AAFE0F}"/>
              </a:ext>
            </a:extLst>
          </p:cNvPr>
          <p:cNvSpPr/>
          <p:nvPr/>
        </p:nvSpPr>
        <p:spPr>
          <a:xfrm>
            <a:off x="217350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66" name="Freeform 1065">
            <a:extLst>
              <a:ext uri="{FF2B5EF4-FFF2-40B4-BE49-F238E27FC236}">
                <a16:creationId xmlns:a16="http://schemas.microsoft.com/office/drawing/2014/main" id="{499182DA-724F-AD2F-4948-76DC18E371F5}"/>
              </a:ext>
            </a:extLst>
          </p:cNvPr>
          <p:cNvSpPr/>
          <p:nvPr/>
        </p:nvSpPr>
        <p:spPr>
          <a:xfrm>
            <a:off x="217576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67" name="Freeform 1066">
            <a:extLst>
              <a:ext uri="{FF2B5EF4-FFF2-40B4-BE49-F238E27FC236}">
                <a16:creationId xmlns:a16="http://schemas.microsoft.com/office/drawing/2014/main" id="{ABE985BC-05CC-E6EA-B2A1-45BB4DD46452}"/>
              </a:ext>
            </a:extLst>
          </p:cNvPr>
          <p:cNvSpPr/>
          <p:nvPr/>
        </p:nvSpPr>
        <p:spPr>
          <a:xfrm>
            <a:off x="217576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68" name="Freeform 1067">
            <a:extLst>
              <a:ext uri="{FF2B5EF4-FFF2-40B4-BE49-F238E27FC236}">
                <a16:creationId xmlns:a16="http://schemas.microsoft.com/office/drawing/2014/main" id="{CB81D714-DACE-801B-E634-14B9E411A321}"/>
              </a:ext>
            </a:extLst>
          </p:cNvPr>
          <p:cNvSpPr/>
          <p:nvPr/>
        </p:nvSpPr>
        <p:spPr>
          <a:xfrm>
            <a:off x="217803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69" name="Freeform 1068">
            <a:extLst>
              <a:ext uri="{FF2B5EF4-FFF2-40B4-BE49-F238E27FC236}">
                <a16:creationId xmlns:a16="http://schemas.microsoft.com/office/drawing/2014/main" id="{7A71B0A6-BF6B-A112-BC4C-045BEE865CD0}"/>
              </a:ext>
            </a:extLst>
          </p:cNvPr>
          <p:cNvSpPr/>
          <p:nvPr/>
        </p:nvSpPr>
        <p:spPr>
          <a:xfrm>
            <a:off x="217803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70" name="Freeform 1069">
            <a:extLst>
              <a:ext uri="{FF2B5EF4-FFF2-40B4-BE49-F238E27FC236}">
                <a16:creationId xmlns:a16="http://schemas.microsoft.com/office/drawing/2014/main" id="{377B3F88-FB27-188C-1EC9-6D47D5A75E89}"/>
              </a:ext>
            </a:extLst>
          </p:cNvPr>
          <p:cNvSpPr/>
          <p:nvPr/>
        </p:nvSpPr>
        <p:spPr>
          <a:xfrm>
            <a:off x="218037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71" name="Freeform 1070">
            <a:extLst>
              <a:ext uri="{FF2B5EF4-FFF2-40B4-BE49-F238E27FC236}">
                <a16:creationId xmlns:a16="http://schemas.microsoft.com/office/drawing/2014/main" id="{34CF2939-C128-2FF3-29ED-A40430280134}"/>
              </a:ext>
            </a:extLst>
          </p:cNvPr>
          <p:cNvSpPr/>
          <p:nvPr/>
        </p:nvSpPr>
        <p:spPr>
          <a:xfrm>
            <a:off x="218037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72" name="Freeform 1071">
            <a:extLst>
              <a:ext uri="{FF2B5EF4-FFF2-40B4-BE49-F238E27FC236}">
                <a16:creationId xmlns:a16="http://schemas.microsoft.com/office/drawing/2014/main" id="{DC8FDEC3-7FC9-6CD4-A42F-0FD43D0579CF}"/>
              </a:ext>
            </a:extLst>
          </p:cNvPr>
          <p:cNvSpPr/>
          <p:nvPr/>
        </p:nvSpPr>
        <p:spPr>
          <a:xfrm>
            <a:off x="218264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73" name="Freeform 1072">
            <a:extLst>
              <a:ext uri="{FF2B5EF4-FFF2-40B4-BE49-F238E27FC236}">
                <a16:creationId xmlns:a16="http://schemas.microsoft.com/office/drawing/2014/main" id="{15338F6E-549A-B3B9-1E56-60049F5207D7}"/>
              </a:ext>
            </a:extLst>
          </p:cNvPr>
          <p:cNvSpPr/>
          <p:nvPr/>
        </p:nvSpPr>
        <p:spPr>
          <a:xfrm>
            <a:off x="218264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74" name="Freeform 1073">
            <a:extLst>
              <a:ext uri="{FF2B5EF4-FFF2-40B4-BE49-F238E27FC236}">
                <a16:creationId xmlns:a16="http://schemas.microsoft.com/office/drawing/2014/main" id="{185E9FA3-A247-7708-8BA5-03BA37D23D05}"/>
              </a:ext>
            </a:extLst>
          </p:cNvPr>
          <p:cNvSpPr/>
          <p:nvPr/>
        </p:nvSpPr>
        <p:spPr>
          <a:xfrm>
            <a:off x="218490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75" name="Freeform 1074">
            <a:extLst>
              <a:ext uri="{FF2B5EF4-FFF2-40B4-BE49-F238E27FC236}">
                <a16:creationId xmlns:a16="http://schemas.microsoft.com/office/drawing/2014/main" id="{6FBA713F-7210-C4C5-5462-F14512243036}"/>
              </a:ext>
            </a:extLst>
          </p:cNvPr>
          <p:cNvSpPr/>
          <p:nvPr/>
        </p:nvSpPr>
        <p:spPr>
          <a:xfrm>
            <a:off x="218490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76" name="Freeform 1075">
            <a:extLst>
              <a:ext uri="{FF2B5EF4-FFF2-40B4-BE49-F238E27FC236}">
                <a16:creationId xmlns:a16="http://schemas.microsoft.com/office/drawing/2014/main" id="{9BF9BD23-6C7B-8DD3-D49C-DA2F7116D199}"/>
              </a:ext>
            </a:extLst>
          </p:cNvPr>
          <p:cNvSpPr/>
          <p:nvPr/>
        </p:nvSpPr>
        <p:spPr>
          <a:xfrm>
            <a:off x="218717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77" name="Freeform 1076">
            <a:extLst>
              <a:ext uri="{FF2B5EF4-FFF2-40B4-BE49-F238E27FC236}">
                <a16:creationId xmlns:a16="http://schemas.microsoft.com/office/drawing/2014/main" id="{30E39359-9586-1011-8FDA-BFC4B81A91E3}"/>
              </a:ext>
            </a:extLst>
          </p:cNvPr>
          <p:cNvSpPr/>
          <p:nvPr/>
        </p:nvSpPr>
        <p:spPr>
          <a:xfrm>
            <a:off x="218717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78" name="Freeform 1077">
            <a:extLst>
              <a:ext uri="{FF2B5EF4-FFF2-40B4-BE49-F238E27FC236}">
                <a16:creationId xmlns:a16="http://schemas.microsoft.com/office/drawing/2014/main" id="{2263AF79-9A13-EB03-15AD-5014AD7B5179}"/>
              </a:ext>
            </a:extLst>
          </p:cNvPr>
          <p:cNvSpPr/>
          <p:nvPr/>
        </p:nvSpPr>
        <p:spPr>
          <a:xfrm>
            <a:off x="218951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79" name="Freeform 1078">
            <a:extLst>
              <a:ext uri="{FF2B5EF4-FFF2-40B4-BE49-F238E27FC236}">
                <a16:creationId xmlns:a16="http://schemas.microsoft.com/office/drawing/2014/main" id="{3E8E1660-9B35-3073-66BF-2006AC284F3D}"/>
              </a:ext>
            </a:extLst>
          </p:cNvPr>
          <p:cNvSpPr/>
          <p:nvPr/>
        </p:nvSpPr>
        <p:spPr>
          <a:xfrm>
            <a:off x="218951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80" name="Freeform 1079">
            <a:extLst>
              <a:ext uri="{FF2B5EF4-FFF2-40B4-BE49-F238E27FC236}">
                <a16:creationId xmlns:a16="http://schemas.microsoft.com/office/drawing/2014/main" id="{1BBFC243-E3B8-7986-3645-D8C3148B0DD8}"/>
              </a:ext>
            </a:extLst>
          </p:cNvPr>
          <p:cNvSpPr/>
          <p:nvPr/>
        </p:nvSpPr>
        <p:spPr>
          <a:xfrm>
            <a:off x="219177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81" name="Freeform 1080">
            <a:extLst>
              <a:ext uri="{FF2B5EF4-FFF2-40B4-BE49-F238E27FC236}">
                <a16:creationId xmlns:a16="http://schemas.microsoft.com/office/drawing/2014/main" id="{80CB31BD-E8CA-2919-3D35-A7BE5A35996D}"/>
              </a:ext>
            </a:extLst>
          </p:cNvPr>
          <p:cNvSpPr/>
          <p:nvPr/>
        </p:nvSpPr>
        <p:spPr>
          <a:xfrm>
            <a:off x="219177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82" name="Freeform 1081">
            <a:extLst>
              <a:ext uri="{FF2B5EF4-FFF2-40B4-BE49-F238E27FC236}">
                <a16:creationId xmlns:a16="http://schemas.microsoft.com/office/drawing/2014/main" id="{BBD85E30-802C-DB85-1299-9F4D95A0D748}"/>
              </a:ext>
            </a:extLst>
          </p:cNvPr>
          <p:cNvSpPr/>
          <p:nvPr/>
        </p:nvSpPr>
        <p:spPr>
          <a:xfrm>
            <a:off x="219404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83" name="Freeform 1082">
            <a:extLst>
              <a:ext uri="{FF2B5EF4-FFF2-40B4-BE49-F238E27FC236}">
                <a16:creationId xmlns:a16="http://schemas.microsoft.com/office/drawing/2014/main" id="{54D538D2-AB4F-0E0D-314C-7753D91EF7A2}"/>
              </a:ext>
            </a:extLst>
          </p:cNvPr>
          <p:cNvSpPr/>
          <p:nvPr/>
        </p:nvSpPr>
        <p:spPr>
          <a:xfrm>
            <a:off x="219404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84" name="Freeform 1083">
            <a:extLst>
              <a:ext uri="{FF2B5EF4-FFF2-40B4-BE49-F238E27FC236}">
                <a16:creationId xmlns:a16="http://schemas.microsoft.com/office/drawing/2014/main" id="{D8E423D6-9C0E-F072-E68F-5ECE930A8332}"/>
              </a:ext>
            </a:extLst>
          </p:cNvPr>
          <p:cNvSpPr/>
          <p:nvPr/>
        </p:nvSpPr>
        <p:spPr>
          <a:xfrm>
            <a:off x="219630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85" name="Freeform 1084">
            <a:extLst>
              <a:ext uri="{FF2B5EF4-FFF2-40B4-BE49-F238E27FC236}">
                <a16:creationId xmlns:a16="http://schemas.microsoft.com/office/drawing/2014/main" id="{A092BFB0-D732-E3C8-69DE-916A1F9912B4}"/>
              </a:ext>
            </a:extLst>
          </p:cNvPr>
          <p:cNvSpPr/>
          <p:nvPr/>
        </p:nvSpPr>
        <p:spPr>
          <a:xfrm>
            <a:off x="219630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86" name="Freeform 1085">
            <a:extLst>
              <a:ext uri="{FF2B5EF4-FFF2-40B4-BE49-F238E27FC236}">
                <a16:creationId xmlns:a16="http://schemas.microsoft.com/office/drawing/2014/main" id="{8329EC5E-43A0-DDB8-DF72-DE575C22CF2B}"/>
              </a:ext>
            </a:extLst>
          </p:cNvPr>
          <p:cNvSpPr/>
          <p:nvPr/>
        </p:nvSpPr>
        <p:spPr>
          <a:xfrm>
            <a:off x="219857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87" name="Freeform 1086">
            <a:extLst>
              <a:ext uri="{FF2B5EF4-FFF2-40B4-BE49-F238E27FC236}">
                <a16:creationId xmlns:a16="http://schemas.microsoft.com/office/drawing/2014/main" id="{ECC6E8A4-7CF5-1274-20DD-EE25F542FB80}"/>
              </a:ext>
            </a:extLst>
          </p:cNvPr>
          <p:cNvSpPr/>
          <p:nvPr/>
        </p:nvSpPr>
        <p:spPr>
          <a:xfrm>
            <a:off x="219857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88" name="Freeform 1087">
            <a:extLst>
              <a:ext uri="{FF2B5EF4-FFF2-40B4-BE49-F238E27FC236}">
                <a16:creationId xmlns:a16="http://schemas.microsoft.com/office/drawing/2014/main" id="{A173E0B7-1F59-9BAC-2E3B-E7842D2A4302}"/>
              </a:ext>
            </a:extLst>
          </p:cNvPr>
          <p:cNvSpPr/>
          <p:nvPr/>
        </p:nvSpPr>
        <p:spPr>
          <a:xfrm>
            <a:off x="220091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89" name="Freeform 1088">
            <a:extLst>
              <a:ext uri="{FF2B5EF4-FFF2-40B4-BE49-F238E27FC236}">
                <a16:creationId xmlns:a16="http://schemas.microsoft.com/office/drawing/2014/main" id="{69040DF9-725B-0F0D-5184-ACBCA1DE5ABD}"/>
              </a:ext>
            </a:extLst>
          </p:cNvPr>
          <p:cNvSpPr/>
          <p:nvPr/>
        </p:nvSpPr>
        <p:spPr>
          <a:xfrm>
            <a:off x="220091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90" name="Freeform 1089">
            <a:extLst>
              <a:ext uri="{FF2B5EF4-FFF2-40B4-BE49-F238E27FC236}">
                <a16:creationId xmlns:a16="http://schemas.microsoft.com/office/drawing/2014/main" id="{0DC04D98-A966-9449-450C-DDF800840721}"/>
              </a:ext>
            </a:extLst>
          </p:cNvPr>
          <p:cNvSpPr/>
          <p:nvPr/>
        </p:nvSpPr>
        <p:spPr>
          <a:xfrm>
            <a:off x="220318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91" name="Freeform 1090">
            <a:extLst>
              <a:ext uri="{FF2B5EF4-FFF2-40B4-BE49-F238E27FC236}">
                <a16:creationId xmlns:a16="http://schemas.microsoft.com/office/drawing/2014/main" id="{0BFD0F2A-C28A-35C9-9A78-A7E016F18C2F}"/>
              </a:ext>
            </a:extLst>
          </p:cNvPr>
          <p:cNvSpPr/>
          <p:nvPr/>
        </p:nvSpPr>
        <p:spPr>
          <a:xfrm>
            <a:off x="220318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92" name="Freeform 1091">
            <a:extLst>
              <a:ext uri="{FF2B5EF4-FFF2-40B4-BE49-F238E27FC236}">
                <a16:creationId xmlns:a16="http://schemas.microsoft.com/office/drawing/2014/main" id="{B1EE7CD0-62FD-6A86-A964-0650C86D56C6}"/>
              </a:ext>
            </a:extLst>
          </p:cNvPr>
          <p:cNvSpPr/>
          <p:nvPr/>
        </p:nvSpPr>
        <p:spPr>
          <a:xfrm>
            <a:off x="220544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93" name="Freeform 1092">
            <a:extLst>
              <a:ext uri="{FF2B5EF4-FFF2-40B4-BE49-F238E27FC236}">
                <a16:creationId xmlns:a16="http://schemas.microsoft.com/office/drawing/2014/main" id="{89B7DDA1-34D6-7FEE-6037-C67B8F694A30}"/>
              </a:ext>
            </a:extLst>
          </p:cNvPr>
          <p:cNvSpPr/>
          <p:nvPr/>
        </p:nvSpPr>
        <p:spPr>
          <a:xfrm>
            <a:off x="220544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94" name="Freeform 1093">
            <a:extLst>
              <a:ext uri="{FF2B5EF4-FFF2-40B4-BE49-F238E27FC236}">
                <a16:creationId xmlns:a16="http://schemas.microsoft.com/office/drawing/2014/main" id="{6655C714-97E9-B855-9B21-EAC5CDFFF8DE}"/>
              </a:ext>
            </a:extLst>
          </p:cNvPr>
          <p:cNvSpPr/>
          <p:nvPr/>
        </p:nvSpPr>
        <p:spPr>
          <a:xfrm>
            <a:off x="220770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95" name="Freeform 1094">
            <a:extLst>
              <a:ext uri="{FF2B5EF4-FFF2-40B4-BE49-F238E27FC236}">
                <a16:creationId xmlns:a16="http://schemas.microsoft.com/office/drawing/2014/main" id="{037C2DEC-1DDB-A1A6-96E7-2EEFA4058EB0}"/>
              </a:ext>
            </a:extLst>
          </p:cNvPr>
          <p:cNvSpPr/>
          <p:nvPr/>
        </p:nvSpPr>
        <p:spPr>
          <a:xfrm>
            <a:off x="220770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96" name="Freeform 1095">
            <a:extLst>
              <a:ext uri="{FF2B5EF4-FFF2-40B4-BE49-F238E27FC236}">
                <a16:creationId xmlns:a16="http://schemas.microsoft.com/office/drawing/2014/main" id="{3BEA37F0-CCF8-F87F-5DFC-D50D6400DC6B}"/>
              </a:ext>
            </a:extLst>
          </p:cNvPr>
          <p:cNvSpPr/>
          <p:nvPr/>
        </p:nvSpPr>
        <p:spPr>
          <a:xfrm>
            <a:off x="221005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97" name="Freeform 1096">
            <a:extLst>
              <a:ext uri="{FF2B5EF4-FFF2-40B4-BE49-F238E27FC236}">
                <a16:creationId xmlns:a16="http://schemas.microsoft.com/office/drawing/2014/main" id="{28E1A73E-C4AC-2198-69CD-E6CD5DE050F4}"/>
              </a:ext>
            </a:extLst>
          </p:cNvPr>
          <p:cNvSpPr/>
          <p:nvPr/>
        </p:nvSpPr>
        <p:spPr>
          <a:xfrm>
            <a:off x="221005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098" name="Freeform 1097">
            <a:extLst>
              <a:ext uri="{FF2B5EF4-FFF2-40B4-BE49-F238E27FC236}">
                <a16:creationId xmlns:a16="http://schemas.microsoft.com/office/drawing/2014/main" id="{27FDD0D9-2276-90E8-1252-DFB074C0BBA3}"/>
              </a:ext>
            </a:extLst>
          </p:cNvPr>
          <p:cNvSpPr/>
          <p:nvPr/>
        </p:nvSpPr>
        <p:spPr>
          <a:xfrm>
            <a:off x="221231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099" name="Freeform 1098">
            <a:extLst>
              <a:ext uri="{FF2B5EF4-FFF2-40B4-BE49-F238E27FC236}">
                <a16:creationId xmlns:a16="http://schemas.microsoft.com/office/drawing/2014/main" id="{30C1125A-04AF-4EDD-8F16-819C5C1395CB}"/>
              </a:ext>
            </a:extLst>
          </p:cNvPr>
          <p:cNvSpPr/>
          <p:nvPr/>
        </p:nvSpPr>
        <p:spPr>
          <a:xfrm>
            <a:off x="221231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00" name="Freeform 1099">
            <a:extLst>
              <a:ext uri="{FF2B5EF4-FFF2-40B4-BE49-F238E27FC236}">
                <a16:creationId xmlns:a16="http://schemas.microsoft.com/office/drawing/2014/main" id="{44BF93B7-DF65-E5CB-8C57-E08B1492BAD1}"/>
              </a:ext>
            </a:extLst>
          </p:cNvPr>
          <p:cNvSpPr/>
          <p:nvPr/>
        </p:nvSpPr>
        <p:spPr>
          <a:xfrm>
            <a:off x="221458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01" name="Freeform 1100">
            <a:extLst>
              <a:ext uri="{FF2B5EF4-FFF2-40B4-BE49-F238E27FC236}">
                <a16:creationId xmlns:a16="http://schemas.microsoft.com/office/drawing/2014/main" id="{857F30E5-D676-0DF4-02BD-50681C6075BF}"/>
              </a:ext>
            </a:extLst>
          </p:cNvPr>
          <p:cNvSpPr/>
          <p:nvPr/>
        </p:nvSpPr>
        <p:spPr>
          <a:xfrm>
            <a:off x="221458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02" name="Freeform 1101">
            <a:extLst>
              <a:ext uri="{FF2B5EF4-FFF2-40B4-BE49-F238E27FC236}">
                <a16:creationId xmlns:a16="http://schemas.microsoft.com/office/drawing/2014/main" id="{7965E8C9-BB03-DB6A-945D-7E4044D835DD}"/>
              </a:ext>
            </a:extLst>
          </p:cNvPr>
          <p:cNvSpPr/>
          <p:nvPr/>
        </p:nvSpPr>
        <p:spPr>
          <a:xfrm>
            <a:off x="221684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03" name="Freeform 1102">
            <a:extLst>
              <a:ext uri="{FF2B5EF4-FFF2-40B4-BE49-F238E27FC236}">
                <a16:creationId xmlns:a16="http://schemas.microsoft.com/office/drawing/2014/main" id="{3B9A9E26-BEE3-0BCD-28A9-A8AB786C62DB}"/>
              </a:ext>
            </a:extLst>
          </p:cNvPr>
          <p:cNvSpPr/>
          <p:nvPr/>
        </p:nvSpPr>
        <p:spPr>
          <a:xfrm>
            <a:off x="221684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04" name="Freeform 1103">
            <a:extLst>
              <a:ext uri="{FF2B5EF4-FFF2-40B4-BE49-F238E27FC236}">
                <a16:creationId xmlns:a16="http://schemas.microsoft.com/office/drawing/2014/main" id="{0D49C001-68BE-C5EC-06F3-BD19E88D6226}"/>
              </a:ext>
            </a:extLst>
          </p:cNvPr>
          <p:cNvSpPr/>
          <p:nvPr/>
        </p:nvSpPr>
        <p:spPr>
          <a:xfrm>
            <a:off x="221910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05" name="Freeform 1104">
            <a:extLst>
              <a:ext uri="{FF2B5EF4-FFF2-40B4-BE49-F238E27FC236}">
                <a16:creationId xmlns:a16="http://schemas.microsoft.com/office/drawing/2014/main" id="{5F890910-1D24-2961-E7FD-4135C8C12E28}"/>
              </a:ext>
            </a:extLst>
          </p:cNvPr>
          <p:cNvSpPr/>
          <p:nvPr/>
        </p:nvSpPr>
        <p:spPr>
          <a:xfrm>
            <a:off x="221910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06" name="Freeform 1105">
            <a:extLst>
              <a:ext uri="{FF2B5EF4-FFF2-40B4-BE49-F238E27FC236}">
                <a16:creationId xmlns:a16="http://schemas.microsoft.com/office/drawing/2014/main" id="{2C8C03F6-1A1E-B615-C70E-17102A366C9A}"/>
              </a:ext>
            </a:extLst>
          </p:cNvPr>
          <p:cNvSpPr/>
          <p:nvPr/>
        </p:nvSpPr>
        <p:spPr>
          <a:xfrm>
            <a:off x="222145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07" name="Freeform 1106">
            <a:extLst>
              <a:ext uri="{FF2B5EF4-FFF2-40B4-BE49-F238E27FC236}">
                <a16:creationId xmlns:a16="http://schemas.microsoft.com/office/drawing/2014/main" id="{66E8C8A7-8A52-9FF2-1971-842195F3F30A}"/>
              </a:ext>
            </a:extLst>
          </p:cNvPr>
          <p:cNvSpPr/>
          <p:nvPr/>
        </p:nvSpPr>
        <p:spPr>
          <a:xfrm>
            <a:off x="222145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08" name="Freeform 1107">
            <a:extLst>
              <a:ext uri="{FF2B5EF4-FFF2-40B4-BE49-F238E27FC236}">
                <a16:creationId xmlns:a16="http://schemas.microsoft.com/office/drawing/2014/main" id="{3AF80AF6-D947-FEC8-A441-DEAC371FD265}"/>
              </a:ext>
            </a:extLst>
          </p:cNvPr>
          <p:cNvSpPr/>
          <p:nvPr/>
        </p:nvSpPr>
        <p:spPr>
          <a:xfrm>
            <a:off x="222371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09" name="Freeform 1108">
            <a:extLst>
              <a:ext uri="{FF2B5EF4-FFF2-40B4-BE49-F238E27FC236}">
                <a16:creationId xmlns:a16="http://schemas.microsoft.com/office/drawing/2014/main" id="{C5BA1E96-9FCA-BD30-628A-A30557AA5DD9}"/>
              </a:ext>
            </a:extLst>
          </p:cNvPr>
          <p:cNvSpPr/>
          <p:nvPr/>
        </p:nvSpPr>
        <p:spPr>
          <a:xfrm>
            <a:off x="2223718"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10" name="Freeform 1109">
            <a:extLst>
              <a:ext uri="{FF2B5EF4-FFF2-40B4-BE49-F238E27FC236}">
                <a16:creationId xmlns:a16="http://schemas.microsoft.com/office/drawing/2014/main" id="{65B3B415-9F9B-3951-F466-CB72627A44C8}"/>
              </a:ext>
            </a:extLst>
          </p:cNvPr>
          <p:cNvSpPr/>
          <p:nvPr/>
        </p:nvSpPr>
        <p:spPr>
          <a:xfrm>
            <a:off x="222598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11" name="Freeform 1110">
            <a:extLst>
              <a:ext uri="{FF2B5EF4-FFF2-40B4-BE49-F238E27FC236}">
                <a16:creationId xmlns:a16="http://schemas.microsoft.com/office/drawing/2014/main" id="{A555BC16-9F2F-42A2-082F-0479B3D08B7F}"/>
              </a:ext>
            </a:extLst>
          </p:cNvPr>
          <p:cNvSpPr/>
          <p:nvPr/>
        </p:nvSpPr>
        <p:spPr>
          <a:xfrm>
            <a:off x="222598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12" name="Freeform 1111">
            <a:extLst>
              <a:ext uri="{FF2B5EF4-FFF2-40B4-BE49-F238E27FC236}">
                <a16:creationId xmlns:a16="http://schemas.microsoft.com/office/drawing/2014/main" id="{86C3D982-EE24-568F-1E6B-0683C76FC230}"/>
              </a:ext>
            </a:extLst>
          </p:cNvPr>
          <p:cNvSpPr/>
          <p:nvPr/>
        </p:nvSpPr>
        <p:spPr>
          <a:xfrm>
            <a:off x="222824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13" name="Freeform 1112">
            <a:extLst>
              <a:ext uri="{FF2B5EF4-FFF2-40B4-BE49-F238E27FC236}">
                <a16:creationId xmlns:a16="http://schemas.microsoft.com/office/drawing/2014/main" id="{8B06565A-1FF4-5A52-7647-53356340955A}"/>
              </a:ext>
            </a:extLst>
          </p:cNvPr>
          <p:cNvSpPr/>
          <p:nvPr/>
        </p:nvSpPr>
        <p:spPr>
          <a:xfrm>
            <a:off x="222824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14" name="Freeform 1113">
            <a:extLst>
              <a:ext uri="{FF2B5EF4-FFF2-40B4-BE49-F238E27FC236}">
                <a16:creationId xmlns:a16="http://schemas.microsoft.com/office/drawing/2014/main" id="{14AD67AE-04FA-7CF0-B304-842CA74FFFAC}"/>
              </a:ext>
            </a:extLst>
          </p:cNvPr>
          <p:cNvSpPr/>
          <p:nvPr/>
        </p:nvSpPr>
        <p:spPr>
          <a:xfrm>
            <a:off x="223059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15" name="Freeform 1114">
            <a:extLst>
              <a:ext uri="{FF2B5EF4-FFF2-40B4-BE49-F238E27FC236}">
                <a16:creationId xmlns:a16="http://schemas.microsoft.com/office/drawing/2014/main" id="{2003A90B-CD3B-211C-D12C-7EFBCB8D1D39}"/>
              </a:ext>
            </a:extLst>
          </p:cNvPr>
          <p:cNvSpPr/>
          <p:nvPr/>
        </p:nvSpPr>
        <p:spPr>
          <a:xfrm>
            <a:off x="2230591"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16" name="Freeform 1115">
            <a:extLst>
              <a:ext uri="{FF2B5EF4-FFF2-40B4-BE49-F238E27FC236}">
                <a16:creationId xmlns:a16="http://schemas.microsoft.com/office/drawing/2014/main" id="{691A7FF6-CA9E-BDA3-5F10-A173B5362140}"/>
              </a:ext>
            </a:extLst>
          </p:cNvPr>
          <p:cNvSpPr/>
          <p:nvPr/>
        </p:nvSpPr>
        <p:spPr>
          <a:xfrm>
            <a:off x="223285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17" name="Freeform 1116">
            <a:extLst>
              <a:ext uri="{FF2B5EF4-FFF2-40B4-BE49-F238E27FC236}">
                <a16:creationId xmlns:a16="http://schemas.microsoft.com/office/drawing/2014/main" id="{65B901B3-01F3-90AF-36E2-78D83C13531D}"/>
              </a:ext>
            </a:extLst>
          </p:cNvPr>
          <p:cNvSpPr/>
          <p:nvPr/>
        </p:nvSpPr>
        <p:spPr>
          <a:xfrm>
            <a:off x="2232855"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18" name="Freeform 1117">
            <a:extLst>
              <a:ext uri="{FF2B5EF4-FFF2-40B4-BE49-F238E27FC236}">
                <a16:creationId xmlns:a16="http://schemas.microsoft.com/office/drawing/2014/main" id="{B4659420-2E4B-4F29-C46A-92790C43E9F9}"/>
              </a:ext>
            </a:extLst>
          </p:cNvPr>
          <p:cNvSpPr/>
          <p:nvPr/>
        </p:nvSpPr>
        <p:spPr>
          <a:xfrm>
            <a:off x="223511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19" name="Freeform 1118">
            <a:extLst>
              <a:ext uri="{FF2B5EF4-FFF2-40B4-BE49-F238E27FC236}">
                <a16:creationId xmlns:a16="http://schemas.microsoft.com/office/drawing/2014/main" id="{52C29669-1498-54D2-06B8-90F9B5E72519}"/>
              </a:ext>
            </a:extLst>
          </p:cNvPr>
          <p:cNvSpPr/>
          <p:nvPr/>
        </p:nvSpPr>
        <p:spPr>
          <a:xfrm>
            <a:off x="2235119"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20" name="Freeform 1119">
            <a:extLst>
              <a:ext uri="{FF2B5EF4-FFF2-40B4-BE49-F238E27FC236}">
                <a16:creationId xmlns:a16="http://schemas.microsoft.com/office/drawing/2014/main" id="{6B0EDC26-621E-E17A-9205-AFE1D9C52D2C}"/>
              </a:ext>
            </a:extLst>
          </p:cNvPr>
          <p:cNvSpPr/>
          <p:nvPr/>
        </p:nvSpPr>
        <p:spPr>
          <a:xfrm>
            <a:off x="223738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21" name="Freeform 1120">
            <a:extLst>
              <a:ext uri="{FF2B5EF4-FFF2-40B4-BE49-F238E27FC236}">
                <a16:creationId xmlns:a16="http://schemas.microsoft.com/office/drawing/2014/main" id="{461919F2-F4F5-75C8-054C-1F14317A1B20}"/>
              </a:ext>
            </a:extLst>
          </p:cNvPr>
          <p:cNvSpPr/>
          <p:nvPr/>
        </p:nvSpPr>
        <p:spPr>
          <a:xfrm>
            <a:off x="2237383"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22" name="Freeform 1121">
            <a:extLst>
              <a:ext uri="{FF2B5EF4-FFF2-40B4-BE49-F238E27FC236}">
                <a16:creationId xmlns:a16="http://schemas.microsoft.com/office/drawing/2014/main" id="{6C89D920-CF23-E7AC-B153-67672B143E3E}"/>
              </a:ext>
            </a:extLst>
          </p:cNvPr>
          <p:cNvSpPr/>
          <p:nvPr/>
        </p:nvSpPr>
        <p:spPr>
          <a:xfrm>
            <a:off x="223964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23" name="Freeform 1122">
            <a:extLst>
              <a:ext uri="{FF2B5EF4-FFF2-40B4-BE49-F238E27FC236}">
                <a16:creationId xmlns:a16="http://schemas.microsoft.com/office/drawing/2014/main" id="{2E3B771D-FC3C-D681-D64B-D1F06C6B2533}"/>
              </a:ext>
            </a:extLst>
          </p:cNvPr>
          <p:cNvSpPr/>
          <p:nvPr/>
        </p:nvSpPr>
        <p:spPr>
          <a:xfrm>
            <a:off x="2239647"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24" name="Freeform 1123">
            <a:extLst>
              <a:ext uri="{FF2B5EF4-FFF2-40B4-BE49-F238E27FC236}">
                <a16:creationId xmlns:a16="http://schemas.microsoft.com/office/drawing/2014/main" id="{EB619772-A4ED-050B-F6C6-68B07AB04102}"/>
              </a:ext>
            </a:extLst>
          </p:cNvPr>
          <p:cNvSpPr/>
          <p:nvPr/>
        </p:nvSpPr>
        <p:spPr>
          <a:xfrm>
            <a:off x="224199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25" name="Freeform 1124">
            <a:extLst>
              <a:ext uri="{FF2B5EF4-FFF2-40B4-BE49-F238E27FC236}">
                <a16:creationId xmlns:a16="http://schemas.microsoft.com/office/drawing/2014/main" id="{73F4E50A-30A1-50B9-F869-96CD5BE67D66}"/>
              </a:ext>
            </a:extLst>
          </p:cNvPr>
          <p:cNvSpPr/>
          <p:nvPr/>
        </p:nvSpPr>
        <p:spPr>
          <a:xfrm>
            <a:off x="2241992"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26" name="Freeform 1125">
            <a:extLst>
              <a:ext uri="{FF2B5EF4-FFF2-40B4-BE49-F238E27FC236}">
                <a16:creationId xmlns:a16="http://schemas.microsoft.com/office/drawing/2014/main" id="{1A4BDD04-7028-9D9C-494B-3CDD1DD6C00F}"/>
              </a:ext>
            </a:extLst>
          </p:cNvPr>
          <p:cNvSpPr/>
          <p:nvPr/>
        </p:nvSpPr>
        <p:spPr>
          <a:xfrm>
            <a:off x="224425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27" name="Freeform 1126">
            <a:extLst>
              <a:ext uri="{FF2B5EF4-FFF2-40B4-BE49-F238E27FC236}">
                <a16:creationId xmlns:a16="http://schemas.microsoft.com/office/drawing/2014/main" id="{AE93A331-50C6-C0FE-22C5-2DAC04C19C25}"/>
              </a:ext>
            </a:extLst>
          </p:cNvPr>
          <p:cNvSpPr/>
          <p:nvPr/>
        </p:nvSpPr>
        <p:spPr>
          <a:xfrm>
            <a:off x="2244256"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28" name="Freeform 1127">
            <a:extLst>
              <a:ext uri="{FF2B5EF4-FFF2-40B4-BE49-F238E27FC236}">
                <a16:creationId xmlns:a16="http://schemas.microsoft.com/office/drawing/2014/main" id="{2F26EAB3-2EF5-B524-A00E-FF69E2AAD371}"/>
              </a:ext>
            </a:extLst>
          </p:cNvPr>
          <p:cNvSpPr/>
          <p:nvPr/>
        </p:nvSpPr>
        <p:spPr>
          <a:xfrm>
            <a:off x="224652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29" name="Freeform 1128">
            <a:extLst>
              <a:ext uri="{FF2B5EF4-FFF2-40B4-BE49-F238E27FC236}">
                <a16:creationId xmlns:a16="http://schemas.microsoft.com/office/drawing/2014/main" id="{B01E0101-CC69-E88E-3FBE-8B52269BAB96}"/>
              </a:ext>
            </a:extLst>
          </p:cNvPr>
          <p:cNvSpPr/>
          <p:nvPr/>
        </p:nvSpPr>
        <p:spPr>
          <a:xfrm>
            <a:off x="2246520"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30" name="Freeform 1129">
            <a:extLst>
              <a:ext uri="{FF2B5EF4-FFF2-40B4-BE49-F238E27FC236}">
                <a16:creationId xmlns:a16="http://schemas.microsoft.com/office/drawing/2014/main" id="{9C00596A-5E8E-2EC4-A6F9-7E80ADB63062}"/>
              </a:ext>
            </a:extLst>
          </p:cNvPr>
          <p:cNvSpPr/>
          <p:nvPr/>
        </p:nvSpPr>
        <p:spPr>
          <a:xfrm>
            <a:off x="224878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solidFill>
            <a:srgbClr val="5F828F"/>
          </a:solidFill>
          <a:ln w="0" cap="flat">
            <a:noFill/>
            <a:prstDash val="solid"/>
            <a:miter/>
          </a:ln>
        </p:spPr>
        <p:txBody>
          <a:bodyPr rtlCol="0" anchor="ctr"/>
          <a:lstStyle/>
          <a:p>
            <a:endParaRPr lang="en-GB" dirty="0"/>
          </a:p>
        </p:txBody>
      </p:sp>
      <p:sp>
        <p:nvSpPr>
          <p:cNvPr id="1131" name="Freeform 1130">
            <a:extLst>
              <a:ext uri="{FF2B5EF4-FFF2-40B4-BE49-F238E27FC236}">
                <a16:creationId xmlns:a16="http://schemas.microsoft.com/office/drawing/2014/main" id="{E7947AE1-D765-776B-A12C-2ED63E014CC6}"/>
              </a:ext>
            </a:extLst>
          </p:cNvPr>
          <p:cNvSpPr/>
          <p:nvPr/>
        </p:nvSpPr>
        <p:spPr>
          <a:xfrm>
            <a:off x="2248784" y="3554423"/>
            <a:ext cx="1617" cy="56160"/>
          </a:xfrm>
          <a:custGeom>
            <a:avLst/>
            <a:gdLst>
              <a:gd name="connsiteX0" fmla="*/ 0 w 1617"/>
              <a:gd name="connsiteY0" fmla="*/ 0 h 56160"/>
              <a:gd name="connsiteX1" fmla="*/ 1617 w 1617"/>
              <a:gd name="connsiteY1" fmla="*/ 0 h 56160"/>
              <a:gd name="connsiteX2" fmla="*/ 1617 w 1617"/>
              <a:gd name="connsiteY2" fmla="*/ 56160 h 56160"/>
              <a:gd name="connsiteX3" fmla="*/ 0 w 1617"/>
              <a:gd name="connsiteY3" fmla="*/ 56160 h 56160"/>
            </a:gdLst>
            <a:ahLst/>
            <a:cxnLst>
              <a:cxn ang="0">
                <a:pos x="connsiteX0" y="connsiteY0"/>
              </a:cxn>
              <a:cxn ang="0">
                <a:pos x="connsiteX1" y="connsiteY1"/>
              </a:cxn>
              <a:cxn ang="0">
                <a:pos x="connsiteX2" y="connsiteY2"/>
              </a:cxn>
              <a:cxn ang="0">
                <a:pos x="connsiteX3" y="connsiteY3"/>
              </a:cxn>
            </a:cxnLst>
            <a:rect l="l" t="t" r="r" b="b"/>
            <a:pathLst>
              <a:path w="1617" h="56160">
                <a:moveTo>
                  <a:pt x="0" y="0"/>
                </a:moveTo>
                <a:lnTo>
                  <a:pt x="1617" y="0"/>
                </a:lnTo>
                <a:lnTo>
                  <a:pt x="1617" y="56160"/>
                </a:lnTo>
                <a:lnTo>
                  <a:pt x="0" y="56160"/>
                </a:lnTo>
                <a:close/>
              </a:path>
            </a:pathLst>
          </a:custGeom>
          <a:noFill/>
          <a:ln w="4040" cap="flat">
            <a:solidFill>
              <a:srgbClr val="5F828F"/>
            </a:solidFill>
            <a:prstDash val="solid"/>
            <a:miter/>
          </a:ln>
        </p:spPr>
        <p:txBody>
          <a:bodyPr rtlCol="0" anchor="ctr"/>
          <a:lstStyle/>
          <a:p>
            <a:endParaRPr lang="en-GB" dirty="0"/>
          </a:p>
        </p:txBody>
      </p:sp>
      <p:sp>
        <p:nvSpPr>
          <p:cNvPr id="1132" name="Freeform 1131">
            <a:extLst>
              <a:ext uri="{FF2B5EF4-FFF2-40B4-BE49-F238E27FC236}">
                <a16:creationId xmlns:a16="http://schemas.microsoft.com/office/drawing/2014/main" id="{86186C1B-AAAA-FBC6-E9CB-E49C7009BDC4}"/>
              </a:ext>
            </a:extLst>
          </p:cNvPr>
          <p:cNvSpPr/>
          <p:nvPr/>
        </p:nvSpPr>
        <p:spPr>
          <a:xfrm>
            <a:off x="225112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33" name="Freeform 1132">
            <a:extLst>
              <a:ext uri="{FF2B5EF4-FFF2-40B4-BE49-F238E27FC236}">
                <a16:creationId xmlns:a16="http://schemas.microsoft.com/office/drawing/2014/main" id="{BF5CAF95-8BBD-6915-E8FB-C41FFD488CDC}"/>
              </a:ext>
            </a:extLst>
          </p:cNvPr>
          <p:cNvSpPr/>
          <p:nvPr/>
        </p:nvSpPr>
        <p:spPr>
          <a:xfrm>
            <a:off x="225112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34" name="Freeform 1133">
            <a:extLst>
              <a:ext uri="{FF2B5EF4-FFF2-40B4-BE49-F238E27FC236}">
                <a16:creationId xmlns:a16="http://schemas.microsoft.com/office/drawing/2014/main" id="{B948241F-BBE8-4061-24A3-187C85B17637}"/>
              </a:ext>
            </a:extLst>
          </p:cNvPr>
          <p:cNvSpPr/>
          <p:nvPr/>
        </p:nvSpPr>
        <p:spPr>
          <a:xfrm>
            <a:off x="225339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35" name="Freeform 1134">
            <a:extLst>
              <a:ext uri="{FF2B5EF4-FFF2-40B4-BE49-F238E27FC236}">
                <a16:creationId xmlns:a16="http://schemas.microsoft.com/office/drawing/2014/main" id="{EDD2E938-356F-0C9C-7BA9-4945C6C9026B}"/>
              </a:ext>
            </a:extLst>
          </p:cNvPr>
          <p:cNvSpPr/>
          <p:nvPr/>
        </p:nvSpPr>
        <p:spPr>
          <a:xfrm>
            <a:off x="225339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36" name="Freeform 1135">
            <a:extLst>
              <a:ext uri="{FF2B5EF4-FFF2-40B4-BE49-F238E27FC236}">
                <a16:creationId xmlns:a16="http://schemas.microsoft.com/office/drawing/2014/main" id="{C819F7E6-7A87-B63D-0855-D3099F659086}"/>
              </a:ext>
            </a:extLst>
          </p:cNvPr>
          <p:cNvSpPr/>
          <p:nvPr/>
        </p:nvSpPr>
        <p:spPr>
          <a:xfrm>
            <a:off x="225565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37" name="Freeform 1136">
            <a:extLst>
              <a:ext uri="{FF2B5EF4-FFF2-40B4-BE49-F238E27FC236}">
                <a16:creationId xmlns:a16="http://schemas.microsoft.com/office/drawing/2014/main" id="{919679B4-FBCD-06A9-3F51-C8579920A2FC}"/>
              </a:ext>
            </a:extLst>
          </p:cNvPr>
          <p:cNvSpPr/>
          <p:nvPr/>
        </p:nvSpPr>
        <p:spPr>
          <a:xfrm>
            <a:off x="225565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38" name="Freeform 1137">
            <a:extLst>
              <a:ext uri="{FF2B5EF4-FFF2-40B4-BE49-F238E27FC236}">
                <a16:creationId xmlns:a16="http://schemas.microsoft.com/office/drawing/2014/main" id="{500543FE-6E0A-9598-2ED5-E766FC02D012}"/>
              </a:ext>
            </a:extLst>
          </p:cNvPr>
          <p:cNvSpPr/>
          <p:nvPr/>
        </p:nvSpPr>
        <p:spPr>
          <a:xfrm>
            <a:off x="225792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39" name="Freeform 1138">
            <a:extLst>
              <a:ext uri="{FF2B5EF4-FFF2-40B4-BE49-F238E27FC236}">
                <a16:creationId xmlns:a16="http://schemas.microsoft.com/office/drawing/2014/main" id="{B4F21587-0A54-F3F8-93EB-042CE923DCC1}"/>
              </a:ext>
            </a:extLst>
          </p:cNvPr>
          <p:cNvSpPr/>
          <p:nvPr/>
        </p:nvSpPr>
        <p:spPr>
          <a:xfrm>
            <a:off x="225792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40" name="Freeform 1139">
            <a:extLst>
              <a:ext uri="{FF2B5EF4-FFF2-40B4-BE49-F238E27FC236}">
                <a16:creationId xmlns:a16="http://schemas.microsoft.com/office/drawing/2014/main" id="{4A9E76E2-B471-C330-1FE9-9A99D7814D32}"/>
              </a:ext>
            </a:extLst>
          </p:cNvPr>
          <p:cNvSpPr/>
          <p:nvPr/>
        </p:nvSpPr>
        <p:spPr>
          <a:xfrm>
            <a:off x="226018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41" name="Freeform 1140">
            <a:extLst>
              <a:ext uri="{FF2B5EF4-FFF2-40B4-BE49-F238E27FC236}">
                <a16:creationId xmlns:a16="http://schemas.microsoft.com/office/drawing/2014/main" id="{83AF7923-826C-6D9D-EFF2-2AF8AA6D93A2}"/>
              </a:ext>
            </a:extLst>
          </p:cNvPr>
          <p:cNvSpPr/>
          <p:nvPr/>
        </p:nvSpPr>
        <p:spPr>
          <a:xfrm>
            <a:off x="226018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42" name="Freeform 1141">
            <a:extLst>
              <a:ext uri="{FF2B5EF4-FFF2-40B4-BE49-F238E27FC236}">
                <a16:creationId xmlns:a16="http://schemas.microsoft.com/office/drawing/2014/main" id="{D2E30953-CD9A-2DEE-71F0-24A046EBC13B}"/>
              </a:ext>
            </a:extLst>
          </p:cNvPr>
          <p:cNvSpPr/>
          <p:nvPr/>
        </p:nvSpPr>
        <p:spPr>
          <a:xfrm>
            <a:off x="226252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43" name="Freeform 1142">
            <a:extLst>
              <a:ext uri="{FF2B5EF4-FFF2-40B4-BE49-F238E27FC236}">
                <a16:creationId xmlns:a16="http://schemas.microsoft.com/office/drawing/2014/main" id="{327D2DDB-5395-773F-02FF-73DD11EBACDA}"/>
              </a:ext>
            </a:extLst>
          </p:cNvPr>
          <p:cNvSpPr/>
          <p:nvPr/>
        </p:nvSpPr>
        <p:spPr>
          <a:xfrm>
            <a:off x="226252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44" name="Freeform 1143">
            <a:extLst>
              <a:ext uri="{FF2B5EF4-FFF2-40B4-BE49-F238E27FC236}">
                <a16:creationId xmlns:a16="http://schemas.microsoft.com/office/drawing/2014/main" id="{48E86404-73F8-BA4A-CB82-754959DC3360}"/>
              </a:ext>
            </a:extLst>
          </p:cNvPr>
          <p:cNvSpPr/>
          <p:nvPr/>
        </p:nvSpPr>
        <p:spPr>
          <a:xfrm>
            <a:off x="226479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45" name="Freeform 1144">
            <a:extLst>
              <a:ext uri="{FF2B5EF4-FFF2-40B4-BE49-F238E27FC236}">
                <a16:creationId xmlns:a16="http://schemas.microsoft.com/office/drawing/2014/main" id="{FAB2E308-16D5-13A0-6FC5-E0009060F560}"/>
              </a:ext>
            </a:extLst>
          </p:cNvPr>
          <p:cNvSpPr/>
          <p:nvPr/>
        </p:nvSpPr>
        <p:spPr>
          <a:xfrm>
            <a:off x="226479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46" name="Freeform 1145">
            <a:extLst>
              <a:ext uri="{FF2B5EF4-FFF2-40B4-BE49-F238E27FC236}">
                <a16:creationId xmlns:a16="http://schemas.microsoft.com/office/drawing/2014/main" id="{D100914D-9F84-118F-2181-79EBF834B287}"/>
              </a:ext>
            </a:extLst>
          </p:cNvPr>
          <p:cNvSpPr/>
          <p:nvPr/>
        </p:nvSpPr>
        <p:spPr>
          <a:xfrm>
            <a:off x="226705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47" name="Freeform 1146">
            <a:extLst>
              <a:ext uri="{FF2B5EF4-FFF2-40B4-BE49-F238E27FC236}">
                <a16:creationId xmlns:a16="http://schemas.microsoft.com/office/drawing/2014/main" id="{9C7C1766-66E2-3C51-944D-86686EC3C0E3}"/>
              </a:ext>
            </a:extLst>
          </p:cNvPr>
          <p:cNvSpPr/>
          <p:nvPr/>
        </p:nvSpPr>
        <p:spPr>
          <a:xfrm>
            <a:off x="226705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48" name="Freeform 1147">
            <a:extLst>
              <a:ext uri="{FF2B5EF4-FFF2-40B4-BE49-F238E27FC236}">
                <a16:creationId xmlns:a16="http://schemas.microsoft.com/office/drawing/2014/main" id="{EE5EA680-EE29-846B-23BA-4A9312813FD4}"/>
              </a:ext>
            </a:extLst>
          </p:cNvPr>
          <p:cNvSpPr/>
          <p:nvPr/>
        </p:nvSpPr>
        <p:spPr>
          <a:xfrm>
            <a:off x="226932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49" name="Freeform 1148">
            <a:extLst>
              <a:ext uri="{FF2B5EF4-FFF2-40B4-BE49-F238E27FC236}">
                <a16:creationId xmlns:a16="http://schemas.microsoft.com/office/drawing/2014/main" id="{69EECA97-5599-37A9-7D61-7C02693EB0E2}"/>
              </a:ext>
            </a:extLst>
          </p:cNvPr>
          <p:cNvSpPr/>
          <p:nvPr/>
        </p:nvSpPr>
        <p:spPr>
          <a:xfrm>
            <a:off x="226932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50" name="Freeform 1149">
            <a:extLst>
              <a:ext uri="{FF2B5EF4-FFF2-40B4-BE49-F238E27FC236}">
                <a16:creationId xmlns:a16="http://schemas.microsoft.com/office/drawing/2014/main" id="{07C9C972-9E06-39D4-83F9-F62820CF5047}"/>
              </a:ext>
            </a:extLst>
          </p:cNvPr>
          <p:cNvSpPr/>
          <p:nvPr/>
        </p:nvSpPr>
        <p:spPr>
          <a:xfrm>
            <a:off x="227166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51" name="Freeform 1150">
            <a:extLst>
              <a:ext uri="{FF2B5EF4-FFF2-40B4-BE49-F238E27FC236}">
                <a16:creationId xmlns:a16="http://schemas.microsoft.com/office/drawing/2014/main" id="{08E1A350-B1BC-77E8-E98B-66F02635640E}"/>
              </a:ext>
            </a:extLst>
          </p:cNvPr>
          <p:cNvSpPr/>
          <p:nvPr/>
        </p:nvSpPr>
        <p:spPr>
          <a:xfrm>
            <a:off x="227166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52" name="Freeform 1151">
            <a:extLst>
              <a:ext uri="{FF2B5EF4-FFF2-40B4-BE49-F238E27FC236}">
                <a16:creationId xmlns:a16="http://schemas.microsoft.com/office/drawing/2014/main" id="{BD426EE0-E5F6-2B5D-CCC9-042D0E45E29A}"/>
              </a:ext>
            </a:extLst>
          </p:cNvPr>
          <p:cNvSpPr/>
          <p:nvPr/>
        </p:nvSpPr>
        <p:spPr>
          <a:xfrm>
            <a:off x="227393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53" name="Freeform 1152">
            <a:extLst>
              <a:ext uri="{FF2B5EF4-FFF2-40B4-BE49-F238E27FC236}">
                <a16:creationId xmlns:a16="http://schemas.microsoft.com/office/drawing/2014/main" id="{1BAC999C-6419-9D13-1DE2-EE168B9BC537}"/>
              </a:ext>
            </a:extLst>
          </p:cNvPr>
          <p:cNvSpPr/>
          <p:nvPr/>
        </p:nvSpPr>
        <p:spPr>
          <a:xfrm>
            <a:off x="227393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54" name="Freeform 1153">
            <a:extLst>
              <a:ext uri="{FF2B5EF4-FFF2-40B4-BE49-F238E27FC236}">
                <a16:creationId xmlns:a16="http://schemas.microsoft.com/office/drawing/2014/main" id="{ADA4C1DF-E8E9-499F-B977-D8D4D47338D1}"/>
              </a:ext>
            </a:extLst>
          </p:cNvPr>
          <p:cNvSpPr/>
          <p:nvPr/>
        </p:nvSpPr>
        <p:spPr>
          <a:xfrm>
            <a:off x="227619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55" name="Freeform 1154">
            <a:extLst>
              <a:ext uri="{FF2B5EF4-FFF2-40B4-BE49-F238E27FC236}">
                <a16:creationId xmlns:a16="http://schemas.microsoft.com/office/drawing/2014/main" id="{AB73C2F6-CED4-47EB-FC9B-6AC1E5907638}"/>
              </a:ext>
            </a:extLst>
          </p:cNvPr>
          <p:cNvSpPr/>
          <p:nvPr/>
        </p:nvSpPr>
        <p:spPr>
          <a:xfrm>
            <a:off x="227619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56" name="Freeform 1155">
            <a:extLst>
              <a:ext uri="{FF2B5EF4-FFF2-40B4-BE49-F238E27FC236}">
                <a16:creationId xmlns:a16="http://schemas.microsoft.com/office/drawing/2014/main" id="{1EE15AAD-39B5-661A-96F9-8270F5FFDF33}"/>
              </a:ext>
            </a:extLst>
          </p:cNvPr>
          <p:cNvSpPr/>
          <p:nvPr/>
        </p:nvSpPr>
        <p:spPr>
          <a:xfrm>
            <a:off x="227845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57" name="Freeform 1156">
            <a:extLst>
              <a:ext uri="{FF2B5EF4-FFF2-40B4-BE49-F238E27FC236}">
                <a16:creationId xmlns:a16="http://schemas.microsoft.com/office/drawing/2014/main" id="{75685271-8A02-457B-23A2-11504FA180E9}"/>
              </a:ext>
            </a:extLst>
          </p:cNvPr>
          <p:cNvSpPr/>
          <p:nvPr/>
        </p:nvSpPr>
        <p:spPr>
          <a:xfrm>
            <a:off x="227845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58" name="Freeform 1157">
            <a:extLst>
              <a:ext uri="{FF2B5EF4-FFF2-40B4-BE49-F238E27FC236}">
                <a16:creationId xmlns:a16="http://schemas.microsoft.com/office/drawing/2014/main" id="{07616371-CC8A-7217-F4DF-D76A417C2AC7}"/>
              </a:ext>
            </a:extLst>
          </p:cNvPr>
          <p:cNvSpPr/>
          <p:nvPr/>
        </p:nvSpPr>
        <p:spPr>
          <a:xfrm>
            <a:off x="228072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59" name="Freeform 1158">
            <a:extLst>
              <a:ext uri="{FF2B5EF4-FFF2-40B4-BE49-F238E27FC236}">
                <a16:creationId xmlns:a16="http://schemas.microsoft.com/office/drawing/2014/main" id="{6E245E1C-D7AD-9B92-61CA-E5C70680549A}"/>
              </a:ext>
            </a:extLst>
          </p:cNvPr>
          <p:cNvSpPr/>
          <p:nvPr/>
        </p:nvSpPr>
        <p:spPr>
          <a:xfrm>
            <a:off x="228072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60" name="Freeform 1159">
            <a:extLst>
              <a:ext uri="{FF2B5EF4-FFF2-40B4-BE49-F238E27FC236}">
                <a16:creationId xmlns:a16="http://schemas.microsoft.com/office/drawing/2014/main" id="{F23CC548-BEFF-1DBE-83BB-C2951686CFFC}"/>
              </a:ext>
            </a:extLst>
          </p:cNvPr>
          <p:cNvSpPr/>
          <p:nvPr/>
        </p:nvSpPr>
        <p:spPr>
          <a:xfrm>
            <a:off x="228306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61" name="Freeform 1160">
            <a:extLst>
              <a:ext uri="{FF2B5EF4-FFF2-40B4-BE49-F238E27FC236}">
                <a16:creationId xmlns:a16="http://schemas.microsoft.com/office/drawing/2014/main" id="{5C3D154D-B072-CC73-ADD3-1D3CD326193E}"/>
              </a:ext>
            </a:extLst>
          </p:cNvPr>
          <p:cNvSpPr/>
          <p:nvPr/>
        </p:nvSpPr>
        <p:spPr>
          <a:xfrm>
            <a:off x="228306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62" name="Freeform 1161">
            <a:extLst>
              <a:ext uri="{FF2B5EF4-FFF2-40B4-BE49-F238E27FC236}">
                <a16:creationId xmlns:a16="http://schemas.microsoft.com/office/drawing/2014/main" id="{6C9D7C9D-EF5F-2026-D409-B4F04DE919B8}"/>
              </a:ext>
            </a:extLst>
          </p:cNvPr>
          <p:cNvSpPr/>
          <p:nvPr/>
        </p:nvSpPr>
        <p:spPr>
          <a:xfrm>
            <a:off x="228533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63" name="Freeform 1162">
            <a:extLst>
              <a:ext uri="{FF2B5EF4-FFF2-40B4-BE49-F238E27FC236}">
                <a16:creationId xmlns:a16="http://schemas.microsoft.com/office/drawing/2014/main" id="{88AD56A2-EB2F-5354-9F82-F03735CBA28D}"/>
              </a:ext>
            </a:extLst>
          </p:cNvPr>
          <p:cNvSpPr/>
          <p:nvPr/>
        </p:nvSpPr>
        <p:spPr>
          <a:xfrm>
            <a:off x="228533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64" name="Freeform 1163">
            <a:extLst>
              <a:ext uri="{FF2B5EF4-FFF2-40B4-BE49-F238E27FC236}">
                <a16:creationId xmlns:a16="http://schemas.microsoft.com/office/drawing/2014/main" id="{D7BEC6DE-640C-B652-2161-1AD9FB5CA057}"/>
              </a:ext>
            </a:extLst>
          </p:cNvPr>
          <p:cNvSpPr/>
          <p:nvPr/>
        </p:nvSpPr>
        <p:spPr>
          <a:xfrm>
            <a:off x="228759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65" name="Freeform 1164">
            <a:extLst>
              <a:ext uri="{FF2B5EF4-FFF2-40B4-BE49-F238E27FC236}">
                <a16:creationId xmlns:a16="http://schemas.microsoft.com/office/drawing/2014/main" id="{551E0CCA-2D84-54D3-7850-D57F3A56888E}"/>
              </a:ext>
            </a:extLst>
          </p:cNvPr>
          <p:cNvSpPr/>
          <p:nvPr/>
        </p:nvSpPr>
        <p:spPr>
          <a:xfrm>
            <a:off x="228759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66" name="Freeform 1165">
            <a:extLst>
              <a:ext uri="{FF2B5EF4-FFF2-40B4-BE49-F238E27FC236}">
                <a16:creationId xmlns:a16="http://schemas.microsoft.com/office/drawing/2014/main" id="{8D3CC5B0-08A2-3455-021B-5ACCF279F66B}"/>
              </a:ext>
            </a:extLst>
          </p:cNvPr>
          <p:cNvSpPr/>
          <p:nvPr/>
        </p:nvSpPr>
        <p:spPr>
          <a:xfrm>
            <a:off x="228985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67" name="Freeform 1166">
            <a:extLst>
              <a:ext uri="{FF2B5EF4-FFF2-40B4-BE49-F238E27FC236}">
                <a16:creationId xmlns:a16="http://schemas.microsoft.com/office/drawing/2014/main" id="{AEE81936-79EB-714F-2FB9-CC4BCA3A35F8}"/>
              </a:ext>
            </a:extLst>
          </p:cNvPr>
          <p:cNvSpPr/>
          <p:nvPr/>
        </p:nvSpPr>
        <p:spPr>
          <a:xfrm>
            <a:off x="228985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68" name="Freeform 1167">
            <a:extLst>
              <a:ext uri="{FF2B5EF4-FFF2-40B4-BE49-F238E27FC236}">
                <a16:creationId xmlns:a16="http://schemas.microsoft.com/office/drawing/2014/main" id="{54C8BBEB-F056-711F-A222-9089BE011FB9}"/>
              </a:ext>
            </a:extLst>
          </p:cNvPr>
          <p:cNvSpPr/>
          <p:nvPr/>
        </p:nvSpPr>
        <p:spPr>
          <a:xfrm>
            <a:off x="229220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69" name="Freeform 1168">
            <a:extLst>
              <a:ext uri="{FF2B5EF4-FFF2-40B4-BE49-F238E27FC236}">
                <a16:creationId xmlns:a16="http://schemas.microsoft.com/office/drawing/2014/main" id="{EAF129F6-CC33-7886-84D6-A630A5D23B62}"/>
              </a:ext>
            </a:extLst>
          </p:cNvPr>
          <p:cNvSpPr/>
          <p:nvPr/>
        </p:nvSpPr>
        <p:spPr>
          <a:xfrm>
            <a:off x="229220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70" name="Freeform 1169">
            <a:extLst>
              <a:ext uri="{FF2B5EF4-FFF2-40B4-BE49-F238E27FC236}">
                <a16:creationId xmlns:a16="http://schemas.microsoft.com/office/drawing/2014/main" id="{B2E736C6-75C4-4EA8-D3FA-48B1124DCD8F}"/>
              </a:ext>
            </a:extLst>
          </p:cNvPr>
          <p:cNvSpPr/>
          <p:nvPr/>
        </p:nvSpPr>
        <p:spPr>
          <a:xfrm>
            <a:off x="229446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71" name="Freeform 1170">
            <a:extLst>
              <a:ext uri="{FF2B5EF4-FFF2-40B4-BE49-F238E27FC236}">
                <a16:creationId xmlns:a16="http://schemas.microsoft.com/office/drawing/2014/main" id="{B530866A-F472-D71F-F5B3-E29DAF67C469}"/>
              </a:ext>
            </a:extLst>
          </p:cNvPr>
          <p:cNvSpPr/>
          <p:nvPr/>
        </p:nvSpPr>
        <p:spPr>
          <a:xfrm>
            <a:off x="229446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72" name="Freeform 1171">
            <a:extLst>
              <a:ext uri="{FF2B5EF4-FFF2-40B4-BE49-F238E27FC236}">
                <a16:creationId xmlns:a16="http://schemas.microsoft.com/office/drawing/2014/main" id="{2CC10566-2831-54C3-88CB-96B030F0C252}"/>
              </a:ext>
            </a:extLst>
          </p:cNvPr>
          <p:cNvSpPr/>
          <p:nvPr/>
        </p:nvSpPr>
        <p:spPr>
          <a:xfrm>
            <a:off x="229673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73" name="Freeform 1172">
            <a:extLst>
              <a:ext uri="{FF2B5EF4-FFF2-40B4-BE49-F238E27FC236}">
                <a16:creationId xmlns:a16="http://schemas.microsoft.com/office/drawing/2014/main" id="{7F725BF9-92DF-C464-EBFF-D54CBBE5A45C}"/>
              </a:ext>
            </a:extLst>
          </p:cNvPr>
          <p:cNvSpPr/>
          <p:nvPr/>
        </p:nvSpPr>
        <p:spPr>
          <a:xfrm>
            <a:off x="229673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74" name="Freeform 1173">
            <a:extLst>
              <a:ext uri="{FF2B5EF4-FFF2-40B4-BE49-F238E27FC236}">
                <a16:creationId xmlns:a16="http://schemas.microsoft.com/office/drawing/2014/main" id="{C2F44B96-E9E6-EC94-E0CA-6F891F14071B}"/>
              </a:ext>
            </a:extLst>
          </p:cNvPr>
          <p:cNvSpPr/>
          <p:nvPr/>
        </p:nvSpPr>
        <p:spPr>
          <a:xfrm>
            <a:off x="229899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75" name="Freeform 1174">
            <a:extLst>
              <a:ext uri="{FF2B5EF4-FFF2-40B4-BE49-F238E27FC236}">
                <a16:creationId xmlns:a16="http://schemas.microsoft.com/office/drawing/2014/main" id="{DFF89EBD-7111-4E7C-0742-1C4D583792B4}"/>
              </a:ext>
            </a:extLst>
          </p:cNvPr>
          <p:cNvSpPr/>
          <p:nvPr/>
        </p:nvSpPr>
        <p:spPr>
          <a:xfrm>
            <a:off x="229899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76" name="Freeform 1175">
            <a:extLst>
              <a:ext uri="{FF2B5EF4-FFF2-40B4-BE49-F238E27FC236}">
                <a16:creationId xmlns:a16="http://schemas.microsoft.com/office/drawing/2014/main" id="{F73D258B-41BE-6B69-A221-3474907A8C89}"/>
              </a:ext>
            </a:extLst>
          </p:cNvPr>
          <p:cNvSpPr/>
          <p:nvPr/>
        </p:nvSpPr>
        <p:spPr>
          <a:xfrm>
            <a:off x="230134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77" name="Freeform 1176">
            <a:extLst>
              <a:ext uri="{FF2B5EF4-FFF2-40B4-BE49-F238E27FC236}">
                <a16:creationId xmlns:a16="http://schemas.microsoft.com/office/drawing/2014/main" id="{FE9E2C34-B238-9540-C94D-80C56E5201D8}"/>
              </a:ext>
            </a:extLst>
          </p:cNvPr>
          <p:cNvSpPr/>
          <p:nvPr/>
        </p:nvSpPr>
        <p:spPr>
          <a:xfrm>
            <a:off x="230134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78" name="Freeform 1177">
            <a:extLst>
              <a:ext uri="{FF2B5EF4-FFF2-40B4-BE49-F238E27FC236}">
                <a16:creationId xmlns:a16="http://schemas.microsoft.com/office/drawing/2014/main" id="{A38A9EFA-3C9D-71E4-D6D1-9EB8D0ED6C48}"/>
              </a:ext>
            </a:extLst>
          </p:cNvPr>
          <p:cNvSpPr/>
          <p:nvPr/>
        </p:nvSpPr>
        <p:spPr>
          <a:xfrm>
            <a:off x="230360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79" name="Freeform 1178">
            <a:extLst>
              <a:ext uri="{FF2B5EF4-FFF2-40B4-BE49-F238E27FC236}">
                <a16:creationId xmlns:a16="http://schemas.microsoft.com/office/drawing/2014/main" id="{E25E9128-BA03-01B9-10BB-E78876630048}"/>
              </a:ext>
            </a:extLst>
          </p:cNvPr>
          <p:cNvSpPr/>
          <p:nvPr/>
        </p:nvSpPr>
        <p:spPr>
          <a:xfrm>
            <a:off x="230360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80" name="Freeform 1179">
            <a:extLst>
              <a:ext uri="{FF2B5EF4-FFF2-40B4-BE49-F238E27FC236}">
                <a16:creationId xmlns:a16="http://schemas.microsoft.com/office/drawing/2014/main" id="{3AD20729-F4E6-4220-EF8B-1F02037A4AF3}"/>
              </a:ext>
            </a:extLst>
          </p:cNvPr>
          <p:cNvSpPr/>
          <p:nvPr/>
        </p:nvSpPr>
        <p:spPr>
          <a:xfrm>
            <a:off x="230586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81" name="Freeform 1180">
            <a:extLst>
              <a:ext uri="{FF2B5EF4-FFF2-40B4-BE49-F238E27FC236}">
                <a16:creationId xmlns:a16="http://schemas.microsoft.com/office/drawing/2014/main" id="{59215AE9-8579-7ABE-D080-896ABDEAB894}"/>
              </a:ext>
            </a:extLst>
          </p:cNvPr>
          <p:cNvSpPr/>
          <p:nvPr/>
        </p:nvSpPr>
        <p:spPr>
          <a:xfrm>
            <a:off x="230586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82" name="Freeform 1181">
            <a:extLst>
              <a:ext uri="{FF2B5EF4-FFF2-40B4-BE49-F238E27FC236}">
                <a16:creationId xmlns:a16="http://schemas.microsoft.com/office/drawing/2014/main" id="{DFC8E0BA-B03C-5B9F-57A9-3ED17D2A5569}"/>
              </a:ext>
            </a:extLst>
          </p:cNvPr>
          <p:cNvSpPr/>
          <p:nvPr/>
        </p:nvSpPr>
        <p:spPr>
          <a:xfrm>
            <a:off x="230813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83" name="Freeform 1182">
            <a:extLst>
              <a:ext uri="{FF2B5EF4-FFF2-40B4-BE49-F238E27FC236}">
                <a16:creationId xmlns:a16="http://schemas.microsoft.com/office/drawing/2014/main" id="{1D78F3C0-5F8F-7113-64A9-05EE4614BFCB}"/>
              </a:ext>
            </a:extLst>
          </p:cNvPr>
          <p:cNvSpPr/>
          <p:nvPr/>
        </p:nvSpPr>
        <p:spPr>
          <a:xfrm>
            <a:off x="230813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84" name="Freeform 1183">
            <a:extLst>
              <a:ext uri="{FF2B5EF4-FFF2-40B4-BE49-F238E27FC236}">
                <a16:creationId xmlns:a16="http://schemas.microsoft.com/office/drawing/2014/main" id="{0D8B5C7B-080C-561B-8E87-B4AB3CDAC6CE}"/>
              </a:ext>
            </a:extLst>
          </p:cNvPr>
          <p:cNvSpPr/>
          <p:nvPr/>
        </p:nvSpPr>
        <p:spPr>
          <a:xfrm>
            <a:off x="231039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85" name="Freeform 1184">
            <a:extLst>
              <a:ext uri="{FF2B5EF4-FFF2-40B4-BE49-F238E27FC236}">
                <a16:creationId xmlns:a16="http://schemas.microsoft.com/office/drawing/2014/main" id="{C75C18AD-CF7F-6D9D-2876-541C67CA9799}"/>
              </a:ext>
            </a:extLst>
          </p:cNvPr>
          <p:cNvSpPr/>
          <p:nvPr/>
        </p:nvSpPr>
        <p:spPr>
          <a:xfrm>
            <a:off x="231039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86" name="Freeform 1185">
            <a:extLst>
              <a:ext uri="{FF2B5EF4-FFF2-40B4-BE49-F238E27FC236}">
                <a16:creationId xmlns:a16="http://schemas.microsoft.com/office/drawing/2014/main" id="{BD90BAEF-B31A-9B25-C82A-3B10F29A1E4A}"/>
              </a:ext>
            </a:extLst>
          </p:cNvPr>
          <p:cNvSpPr/>
          <p:nvPr/>
        </p:nvSpPr>
        <p:spPr>
          <a:xfrm>
            <a:off x="231274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87" name="Freeform 1186">
            <a:extLst>
              <a:ext uri="{FF2B5EF4-FFF2-40B4-BE49-F238E27FC236}">
                <a16:creationId xmlns:a16="http://schemas.microsoft.com/office/drawing/2014/main" id="{E9BA5B87-2D84-1330-230D-6775F72D97CA}"/>
              </a:ext>
            </a:extLst>
          </p:cNvPr>
          <p:cNvSpPr/>
          <p:nvPr/>
        </p:nvSpPr>
        <p:spPr>
          <a:xfrm>
            <a:off x="231274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88" name="Freeform 1187">
            <a:extLst>
              <a:ext uri="{FF2B5EF4-FFF2-40B4-BE49-F238E27FC236}">
                <a16:creationId xmlns:a16="http://schemas.microsoft.com/office/drawing/2014/main" id="{1CBD0C8D-23C9-52EA-A846-615085194CC6}"/>
              </a:ext>
            </a:extLst>
          </p:cNvPr>
          <p:cNvSpPr/>
          <p:nvPr/>
        </p:nvSpPr>
        <p:spPr>
          <a:xfrm>
            <a:off x="231500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89" name="Freeform 1188">
            <a:extLst>
              <a:ext uri="{FF2B5EF4-FFF2-40B4-BE49-F238E27FC236}">
                <a16:creationId xmlns:a16="http://schemas.microsoft.com/office/drawing/2014/main" id="{E2A80DAA-DF27-9163-C82D-CE1AAE528894}"/>
              </a:ext>
            </a:extLst>
          </p:cNvPr>
          <p:cNvSpPr/>
          <p:nvPr/>
        </p:nvSpPr>
        <p:spPr>
          <a:xfrm>
            <a:off x="231500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90" name="Freeform 1189">
            <a:extLst>
              <a:ext uri="{FF2B5EF4-FFF2-40B4-BE49-F238E27FC236}">
                <a16:creationId xmlns:a16="http://schemas.microsoft.com/office/drawing/2014/main" id="{9C07039C-0B50-1007-389E-D6AFC0556023}"/>
              </a:ext>
            </a:extLst>
          </p:cNvPr>
          <p:cNvSpPr/>
          <p:nvPr/>
        </p:nvSpPr>
        <p:spPr>
          <a:xfrm>
            <a:off x="231727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91" name="Freeform 1190">
            <a:extLst>
              <a:ext uri="{FF2B5EF4-FFF2-40B4-BE49-F238E27FC236}">
                <a16:creationId xmlns:a16="http://schemas.microsoft.com/office/drawing/2014/main" id="{A78655EC-5613-66C8-7011-3DC108531A23}"/>
              </a:ext>
            </a:extLst>
          </p:cNvPr>
          <p:cNvSpPr/>
          <p:nvPr/>
        </p:nvSpPr>
        <p:spPr>
          <a:xfrm>
            <a:off x="231727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92" name="Freeform 1191">
            <a:extLst>
              <a:ext uri="{FF2B5EF4-FFF2-40B4-BE49-F238E27FC236}">
                <a16:creationId xmlns:a16="http://schemas.microsoft.com/office/drawing/2014/main" id="{305CA4EB-5A5B-ADDC-AD3A-8A796B5865EA}"/>
              </a:ext>
            </a:extLst>
          </p:cNvPr>
          <p:cNvSpPr/>
          <p:nvPr/>
        </p:nvSpPr>
        <p:spPr>
          <a:xfrm>
            <a:off x="231953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93" name="Freeform 1192">
            <a:extLst>
              <a:ext uri="{FF2B5EF4-FFF2-40B4-BE49-F238E27FC236}">
                <a16:creationId xmlns:a16="http://schemas.microsoft.com/office/drawing/2014/main" id="{7F5A8D8D-51D0-1FA7-DBC4-4F72A23D0558}"/>
              </a:ext>
            </a:extLst>
          </p:cNvPr>
          <p:cNvSpPr/>
          <p:nvPr/>
        </p:nvSpPr>
        <p:spPr>
          <a:xfrm>
            <a:off x="231953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94" name="Freeform 1193">
            <a:extLst>
              <a:ext uri="{FF2B5EF4-FFF2-40B4-BE49-F238E27FC236}">
                <a16:creationId xmlns:a16="http://schemas.microsoft.com/office/drawing/2014/main" id="{3CECC963-3328-A257-C4DE-96696A5EE56E}"/>
              </a:ext>
            </a:extLst>
          </p:cNvPr>
          <p:cNvSpPr/>
          <p:nvPr/>
        </p:nvSpPr>
        <p:spPr>
          <a:xfrm>
            <a:off x="232187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95" name="Freeform 1194">
            <a:extLst>
              <a:ext uri="{FF2B5EF4-FFF2-40B4-BE49-F238E27FC236}">
                <a16:creationId xmlns:a16="http://schemas.microsoft.com/office/drawing/2014/main" id="{76995A33-0271-0441-2796-F52DC4381FA0}"/>
              </a:ext>
            </a:extLst>
          </p:cNvPr>
          <p:cNvSpPr/>
          <p:nvPr/>
        </p:nvSpPr>
        <p:spPr>
          <a:xfrm>
            <a:off x="232187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96" name="Freeform 1195">
            <a:extLst>
              <a:ext uri="{FF2B5EF4-FFF2-40B4-BE49-F238E27FC236}">
                <a16:creationId xmlns:a16="http://schemas.microsoft.com/office/drawing/2014/main" id="{00E15BE8-C95C-A0D5-6AA9-B3E6545EEDA2}"/>
              </a:ext>
            </a:extLst>
          </p:cNvPr>
          <p:cNvSpPr/>
          <p:nvPr/>
        </p:nvSpPr>
        <p:spPr>
          <a:xfrm>
            <a:off x="232414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97" name="Freeform 1196">
            <a:extLst>
              <a:ext uri="{FF2B5EF4-FFF2-40B4-BE49-F238E27FC236}">
                <a16:creationId xmlns:a16="http://schemas.microsoft.com/office/drawing/2014/main" id="{2E483F57-3826-7D14-4DE3-4ADC27D3F8E7}"/>
              </a:ext>
            </a:extLst>
          </p:cNvPr>
          <p:cNvSpPr/>
          <p:nvPr/>
        </p:nvSpPr>
        <p:spPr>
          <a:xfrm>
            <a:off x="232414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198" name="Freeform 1197">
            <a:extLst>
              <a:ext uri="{FF2B5EF4-FFF2-40B4-BE49-F238E27FC236}">
                <a16:creationId xmlns:a16="http://schemas.microsoft.com/office/drawing/2014/main" id="{0A226E5C-38BC-43BF-F875-B9C84145F319}"/>
              </a:ext>
            </a:extLst>
          </p:cNvPr>
          <p:cNvSpPr/>
          <p:nvPr/>
        </p:nvSpPr>
        <p:spPr>
          <a:xfrm>
            <a:off x="232640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199" name="Freeform 1198">
            <a:extLst>
              <a:ext uri="{FF2B5EF4-FFF2-40B4-BE49-F238E27FC236}">
                <a16:creationId xmlns:a16="http://schemas.microsoft.com/office/drawing/2014/main" id="{6EAC94DB-8AEF-E973-716B-D72E929886A5}"/>
              </a:ext>
            </a:extLst>
          </p:cNvPr>
          <p:cNvSpPr/>
          <p:nvPr/>
        </p:nvSpPr>
        <p:spPr>
          <a:xfrm>
            <a:off x="232640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00" name="Freeform 1199">
            <a:extLst>
              <a:ext uri="{FF2B5EF4-FFF2-40B4-BE49-F238E27FC236}">
                <a16:creationId xmlns:a16="http://schemas.microsoft.com/office/drawing/2014/main" id="{1651272D-D1B7-ACFD-2789-44274D972E33}"/>
              </a:ext>
            </a:extLst>
          </p:cNvPr>
          <p:cNvSpPr/>
          <p:nvPr/>
        </p:nvSpPr>
        <p:spPr>
          <a:xfrm>
            <a:off x="232867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01" name="Freeform 1200">
            <a:extLst>
              <a:ext uri="{FF2B5EF4-FFF2-40B4-BE49-F238E27FC236}">
                <a16:creationId xmlns:a16="http://schemas.microsoft.com/office/drawing/2014/main" id="{1D73EB0E-4D75-8220-7A44-866A33FB25D4}"/>
              </a:ext>
            </a:extLst>
          </p:cNvPr>
          <p:cNvSpPr/>
          <p:nvPr/>
        </p:nvSpPr>
        <p:spPr>
          <a:xfrm>
            <a:off x="232867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02" name="Freeform 1201">
            <a:extLst>
              <a:ext uri="{FF2B5EF4-FFF2-40B4-BE49-F238E27FC236}">
                <a16:creationId xmlns:a16="http://schemas.microsoft.com/office/drawing/2014/main" id="{4981ADBB-2A0B-DB99-9888-CB909196BCC1}"/>
              </a:ext>
            </a:extLst>
          </p:cNvPr>
          <p:cNvSpPr/>
          <p:nvPr/>
        </p:nvSpPr>
        <p:spPr>
          <a:xfrm>
            <a:off x="233093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03" name="Freeform 1202">
            <a:extLst>
              <a:ext uri="{FF2B5EF4-FFF2-40B4-BE49-F238E27FC236}">
                <a16:creationId xmlns:a16="http://schemas.microsoft.com/office/drawing/2014/main" id="{4A6EE4A2-9ACF-CC8B-F771-4B988F829414}"/>
              </a:ext>
            </a:extLst>
          </p:cNvPr>
          <p:cNvSpPr/>
          <p:nvPr/>
        </p:nvSpPr>
        <p:spPr>
          <a:xfrm>
            <a:off x="233093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04" name="Freeform 1203">
            <a:extLst>
              <a:ext uri="{FF2B5EF4-FFF2-40B4-BE49-F238E27FC236}">
                <a16:creationId xmlns:a16="http://schemas.microsoft.com/office/drawing/2014/main" id="{39C2A2D1-7339-3364-5263-ED4F93686826}"/>
              </a:ext>
            </a:extLst>
          </p:cNvPr>
          <p:cNvSpPr/>
          <p:nvPr/>
        </p:nvSpPr>
        <p:spPr>
          <a:xfrm>
            <a:off x="233328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05" name="Freeform 1204">
            <a:extLst>
              <a:ext uri="{FF2B5EF4-FFF2-40B4-BE49-F238E27FC236}">
                <a16:creationId xmlns:a16="http://schemas.microsoft.com/office/drawing/2014/main" id="{15BB4DDA-CD68-7100-3EAD-BC0813F672E1}"/>
              </a:ext>
            </a:extLst>
          </p:cNvPr>
          <p:cNvSpPr/>
          <p:nvPr/>
        </p:nvSpPr>
        <p:spPr>
          <a:xfrm>
            <a:off x="233328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06" name="Freeform 1205">
            <a:extLst>
              <a:ext uri="{FF2B5EF4-FFF2-40B4-BE49-F238E27FC236}">
                <a16:creationId xmlns:a16="http://schemas.microsoft.com/office/drawing/2014/main" id="{7106C539-D910-8C93-5ED3-B62F8F5CCCA7}"/>
              </a:ext>
            </a:extLst>
          </p:cNvPr>
          <p:cNvSpPr/>
          <p:nvPr/>
        </p:nvSpPr>
        <p:spPr>
          <a:xfrm>
            <a:off x="233554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07" name="Freeform 1206">
            <a:extLst>
              <a:ext uri="{FF2B5EF4-FFF2-40B4-BE49-F238E27FC236}">
                <a16:creationId xmlns:a16="http://schemas.microsoft.com/office/drawing/2014/main" id="{479D7290-9D78-291E-7422-D78DD5757B61}"/>
              </a:ext>
            </a:extLst>
          </p:cNvPr>
          <p:cNvSpPr/>
          <p:nvPr/>
        </p:nvSpPr>
        <p:spPr>
          <a:xfrm>
            <a:off x="233554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08" name="Freeform 1207">
            <a:extLst>
              <a:ext uri="{FF2B5EF4-FFF2-40B4-BE49-F238E27FC236}">
                <a16:creationId xmlns:a16="http://schemas.microsoft.com/office/drawing/2014/main" id="{BEFE158B-61DF-868C-8EAB-CB0A42A1FEA2}"/>
              </a:ext>
            </a:extLst>
          </p:cNvPr>
          <p:cNvSpPr/>
          <p:nvPr/>
        </p:nvSpPr>
        <p:spPr>
          <a:xfrm>
            <a:off x="233780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09" name="Freeform 1208">
            <a:extLst>
              <a:ext uri="{FF2B5EF4-FFF2-40B4-BE49-F238E27FC236}">
                <a16:creationId xmlns:a16="http://schemas.microsoft.com/office/drawing/2014/main" id="{90122FC0-CD75-7A93-4295-6FFFA9DEE33F}"/>
              </a:ext>
            </a:extLst>
          </p:cNvPr>
          <p:cNvSpPr/>
          <p:nvPr/>
        </p:nvSpPr>
        <p:spPr>
          <a:xfrm>
            <a:off x="233780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10" name="Freeform 1209">
            <a:extLst>
              <a:ext uri="{FF2B5EF4-FFF2-40B4-BE49-F238E27FC236}">
                <a16:creationId xmlns:a16="http://schemas.microsoft.com/office/drawing/2014/main" id="{FE89770F-7E5B-0A8F-A982-35E4FFC281B4}"/>
              </a:ext>
            </a:extLst>
          </p:cNvPr>
          <p:cNvSpPr/>
          <p:nvPr/>
        </p:nvSpPr>
        <p:spPr>
          <a:xfrm>
            <a:off x="234007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11" name="Freeform 1210">
            <a:extLst>
              <a:ext uri="{FF2B5EF4-FFF2-40B4-BE49-F238E27FC236}">
                <a16:creationId xmlns:a16="http://schemas.microsoft.com/office/drawing/2014/main" id="{ED1BF420-73C6-37A2-A5D7-01C1ADF109B2}"/>
              </a:ext>
            </a:extLst>
          </p:cNvPr>
          <p:cNvSpPr/>
          <p:nvPr/>
        </p:nvSpPr>
        <p:spPr>
          <a:xfrm>
            <a:off x="234007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12" name="Freeform 1211">
            <a:extLst>
              <a:ext uri="{FF2B5EF4-FFF2-40B4-BE49-F238E27FC236}">
                <a16:creationId xmlns:a16="http://schemas.microsoft.com/office/drawing/2014/main" id="{C090430C-33A1-A487-DE4B-1AD6F2EB0232}"/>
              </a:ext>
            </a:extLst>
          </p:cNvPr>
          <p:cNvSpPr/>
          <p:nvPr/>
        </p:nvSpPr>
        <p:spPr>
          <a:xfrm>
            <a:off x="234241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13" name="Freeform 1212">
            <a:extLst>
              <a:ext uri="{FF2B5EF4-FFF2-40B4-BE49-F238E27FC236}">
                <a16:creationId xmlns:a16="http://schemas.microsoft.com/office/drawing/2014/main" id="{DAD57D65-EDC0-AED2-281F-F2380EB3A0F3}"/>
              </a:ext>
            </a:extLst>
          </p:cNvPr>
          <p:cNvSpPr/>
          <p:nvPr/>
        </p:nvSpPr>
        <p:spPr>
          <a:xfrm>
            <a:off x="234241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14" name="Freeform 1213">
            <a:extLst>
              <a:ext uri="{FF2B5EF4-FFF2-40B4-BE49-F238E27FC236}">
                <a16:creationId xmlns:a16="http://schemas.microsoft.com/office/drawing/2014/main" id="{221CD4F3-6771-DDDA-F4AA-4BF9A999E174}"/>
              </a:ext>
            </a:extLst>
          </p:cNvPr>
          <p:cNvSpPr/>
          <p:nvPr/>
        </p:nvSpPr>
        <p:spPr>
          <a:xfrm>
            <a:off x="234468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15" name="Freeform 1214">
            <a:extLst>
              <a:ext uri="{FF2B5EF4-FFF2-40B4-BE49-F238E27FC236}">
                <a16:creationId xmlns:a16="http://schemas.microsoft.com/office/drawing/2014/main" id="{8472FD13-D7FD-770D-679C-F1C85BC477C1}"/>
              </a:ext>
            </a:extLst>
          </p:cNvPr>
          <p:cNvSpPr/>
          <p:nvPr/>
        </p:nvSpPr>
        <p:spPr>
          <a:xfrm>
            <a:off x="234468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16" name="Freeform 1215">
            <a:extLst>
              <a:ext uri="{FF2B5EF4-FFF2-40B4-BE49-F238E27FC236}">
                <a16:creationId xmlns:a16="http://schemas.microsoft.com/office/drawing/2014/main" id="{391D79F9-75AE-ABA8-BCA4-F1D03683C896}"/>
              </a:ext>
            </a:extLst>
          </p:cNvPr>
          <p:cNvSpPr/>
          <p:nvPr/>
        </p:nvSpPr>
        <p:spPr>
          <a:xfrm>
            <a:off x="234694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17" name="Freeform 1216">
            <a:extLst>
              <a:ext uri="{FF2B5EF4-FFF2-40B4-BE49-F238E27FC236}">
                <a16:creationId xmlns:a16="http://schemas.microsoft.com/office/drawing/2014/main" id="{674BC8C0-0376-4CE3-8F56-66E758A97B8D}"/>
              </a:ext>
            </a:extLst>
          </p:cNvPr>
          <p:cNvSpPr/>
          <p:nvPr/>
        </p:nvSpPr>
        <p:spPr>
          <a:xfrm>
            <a:off x="234694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18" name="Freeform 1217">
            <a:extLst>
              <a:ext uri="{FF2B5EF4-FFF2-40B4-BE49-F238E27FC236}">
                <a16:creationId xmlns:a16="http://schemas.microsoft.com/office/drawing/2014/main" id="{201CA821-B809-C37B-5A22-C43EFC1442C1}"/>
              </a:ext>
            </a:extLst>
          </p:cNvPr>
          <p:cNvSpPr/>
          <p:nvPr/>
        </p:nvSpPr>
        <p:spPr>
          <a:xfrm>
            <a:off x="234920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19" name="Freeform 1218">
            <a:extLst>
              <a:ext uri="{FF2B5EF4-FFF2-40B4-BE49-F238E27FC236}">
                <a16:creationId xmlns:a16="http://schemas.microsoft.com/office/drawing/2014/main" id="{938605CF-12B5-7F09-BB66-3B148F724119}"/>
              </a:ext>
            </a:extLst>
          </p:cNvPr>
          <p:cNvSpPr/>
          <p:nvPr/>
        </p:nvSpPr>
        <p:spPr>
          <a:xfrm>
            <a:off x="234920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20" name="Freeform 1219">
            <a:extLst>
              <a:ext uri="{FF2B5EF4-FFF2-40B4-BE49-F238E27FC236}">
                <a16:creationId xmlns:a16="http://schemas.microsoft.com/office/drawing/2014/main" id="{2BE06F82-F0E9-F065-9191-0C6A1F624B44}"/>
              </a:ext>
            </a:extLst>
          </p:cNvPr>
          <p:cNvSpPr/>
          <p:nvPr/>
        </p:nvSpPr>
        <p:spPr>
          <a:xfrm>
            <a:off x="235147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21" name="Freeform 1220">
            <a:extLst>
              <a:ext uri="{FF2B5EF4-FFF2-40B4-BE49-F238E27FC236}">
                <a16:creationId xmlns:a16="http://schemas.microsoft.com/office/drawing/2014/main" id="{D6B1D11F-16E3-7009-312C-76C54EBD8C50}"/>
              </a:ext>
            </a:extLst>
          </p:cNvPr>
          <p:cNvSpPr/>
          <p:nvPr/>
        </p:nvSpPr>
        <p:spPr>
          <a:xfrm>
            <a:off x="235147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22" name="Freeform 1221">
            <a:extLst>
              <a:ext uri="{FF2B5EF4-FFF2-40B4-BE49-F238E27FC236}">
                <a16:creationId xmlns:a16="http://schemas.microsoft.com/office/drawing/2014/main" id="{843026A0-2A17-FC34-0F5D-9CF2F57EA608}"/>
              </a:ext>
            </a:extLst>
          </p:cNvPr>
          <p:cNvSpPr/>
          <p:nvPr/>
        </p:nvSpPr>
        <p:spPr>
          <a:xfrm>
            <a:off x="235381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23" name="Freeform 1222">
            <a:extLst>
              <a:ext uri="{FF2B5EF4-FFF2-40B4-BE49-F238E27FC236}">
                <a16:creationId xmlns:a16="http://schemas.microsoft.com/office/drawing/2014/main" id="{C9CE0071-9F75-99CA-56C6-B5C5B80063F1}"/>
              </a:ext>
            </a:extLst>
          </p:cNvPr>
          <p:cNvSpPr/>
          <p:nvPr/>
        </p:nvSpPr>
        <p:spPr>
          <a:xfrm>
            <a:off x="235381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24" name="Freeform 1223">
            <a:extLst>
              <a:ext uri="{FF2B5EF4-FFF2-40B4-BE49-F238E27FC236}">
                <a16:creationId xmlns:a16="http://schemas.microsoft.com/office/drawing/2014/main" id="{86F79A52-9358-7C00-E14C-AA86361DA068}"/>
              </a:ext>
            </a:extLst>
          </p:cNvPr>
          <p:cNvSpPr/>
          <p:nvPr/>
        </p:nvSpPr>
        <p:spPr>
          <a:xfrm>
            <a:off x="235608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25" name="Freeform 1224">
            <a:extLst>
              <a:ext uri="{FF2B5EF4-FFF2-40B4-BE49-F238E27FC236}">
                <a16:creationId xmlns:a16="http://schemas.microsoft.com/office/drawing/2014/main" id="{6D6F6C0C-73FD-38EA-9F08-0418C4CCD587}"/>
              </a:ext>
            </a:extLst>
          </p:cNvPr>
          <p:cNvSpPr/>
          <p:nvPr/>
        </p:nvSpPr>
        <p:spPr>
          <a:xfrm>
            <a:off x="235608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26" name="Freeform 1225">
            <a:extLst>
              <a:ext uri="{FF2B5EF4-FFF2-40B4-BE49-F238E27FC236}">
                <a16:creationId xmlns:a16="http://schemas.microsoft.com/office/drawing/2014/main" id="{27404739-DB5E-780F-D8AB-5F383972A52D}"/>
              </a:ext>
            </a:extLst>
          </p:cNvPr>
          <p:cNvSpPr/>
          <p:nvPr/>
        </p:nvSpPr>
        <p:spPr>
          <a:xfrm>
            <a:off x="235834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27" name="Freeform 1226">
            <a:extLst>
              <a:ext uri="{FF2B5EF4-FFF2-40B4-BE49-F238E27FC236}">
                <a16:creationId xmlns:a16="http://schemas.microsoft.com/office/drawing/2014/main" id="{E275FE10-2D3C-AA17-A62C-430816F095BC}"/>
              </a:ext>
            </a:extLst>
          </p:cNvPr>
          <p:cNvSpPr/>
          <p:nvPr/>
        </p:nvSpPr>
        <p:spPr>
          <a:xfrm>
            <a:off x="235834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28" name="Freeform 1227">
            <a:extLst>
              <a:ext uri="{FF2B5EF4-FFF2-40B4-BE49-F238E27FC236}">
                <a16:creationId xmlns:a16="http://schemas.microsoft.com/office/drawing/2014/main" id="{6F4F1365-28BE-19CC-FBE5-2B699F7D77AA}"/>
              </a:ext>
            </a:extLst>
          </p:cNvPr>
          <p:cNvSpPr/>
          <p:nvPr/>
        </p:nvSpPr>
        <p:spPr>
          <a:xfrm>
            <a:off x="236060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29" name="Freeform 1228">
            <a:extLst>
              <a:ext uri="{FF2B5EF4-FFF2-40B4-BE49-F238E27FC236}">
                <a16:creationId xmlns:a16="http://schemas.microsoft.com/office/drawing/2014/main" id="{E13BACCF-9CF9-4970-8C9A-2B0D3250EA60}"/>
              </a:ext>
            </a:extLst>
          </p:cNvPr>
          <p:cNvSpPr/>
          <p:nvPr/>
        </p:nvSpPr>
        <p:spPr>
          <a:xfrm>
            <a:off x="236060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30" name="Freeform 1229">
            <a:extLst>
              <a:ext uri="{FF2B5EF4-FFF2-40B4-BE49-F238E27FC236}">
                <a16:creationId xmlns:a16="http://schemas.microsoft.com/office/drawing/2014/main" id="{B0AD3AE8-B767-23C6-8A02-35F4C3ECE96F}"/>
              </a:ext>
            </a:extLst>
          </p:cNvPr>
          <p:cNvSpPr/>
          <p:nvPr/>
        </p:nvSpPr>
        <p:spPr>
          <a:xfrm>
            <a:off x="236295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31" name="Freeform 1230">
            <a:extLst>
              <a:ext uri="{FF2B5EF4-FFF2-40B4-BE49-F238E27FC236}">
                <a16:creationId xmlns:a16="http://schemas.microsoft.com/office/drawing/2014/main" id="{30314932-480F-2D20-9FAA-40FD05BA4561}"/>
              </a:ext>
            </a:extLst>
          </p:cNvPr>
          <p:cNvSpPr/>
          <p:nvPr/>
        </p:nvSpPr>
        <p:spPr>
          <a:xfrm>
            <a:off x="236295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32" name="Freeform 1231">
            <a:extLst>
              <a:ext uri="{FF2B5EF4-FFF2-40B4-BE49-F238E27FC236}">
                <a16:creationId xmlns:a16="http://schemas.microsoft.com/office/drawing/2014/main" id="{1CF06870-6758-0A1F-71DF-8E8C43F6BACF}"/>
              </a:ext>
            </a:extLst>
          </p:cNvPr>
          <p:cNvSpPr/>
          <p:nvPr/>
        </p:nvSpPr>
        <p:spPr>
          <a:xfrm>
            <a:off x="236521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33" name="Freeform 1232">
            <a:extLst>
              <a:ext uri="{FF2B5EF4-FFF2-40B4-BE49-F238E27FC236}">
                <a16:creationId xmlns:a16="http://schemas.microsoft.com/office/drawing/2014/main" id="{AE07F552-31C9-56F7-0F60-8CDCA2075D16}"/>
              </a:ext>
            </a:extLst>
          </p:cNvPr>
          <p:cNvSpPr/>
          <p:nvPr/>
        </p:nvSpPr>
        <p:spPr>
          <a:xfrm>
            <a:off x="236521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34" name="Freeform 1233">
            <a:extLst>
              <a:ext uri="{FF2B5EF4-FFF2-40B4-BE49-F238E27FC236}">
                <a16:creationId xmlns:a16="http://schemas.microsoft.com/office/drawing/2014/main" id="{840F3BC4-6379-0F5E-FE1E-156DD309D732}"/>
              </a:ext>
            </a:extLst>
          </p:cNvPr>
          <p:cNvSpPr/>
          <p:nvPr/>
        </p:nvSpPr>
        <p:spPr>
          <a:xfrm>
            <a:off x="236748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35" name="Freeform 1234">
            <a:extLst>
              <a:ext uri="{FF2B5EF4-FFF2-40B4-BE49-F238E27FC236}">
                <a16:creationId xmlns:a16="http://schemas.microsoft.com/office/drawing/2014/main" id="{0C85FFE0-D432-6A84-AA77-5E53A8DAA307}"/>
              </a:ext>
            </a:extLst>
          </p:cNvPr>
          <p:cNvSpPr/>
          <p:nvPr/>
        </p:nvSpPr>
        <p:spPr>
          <a:xfrm>
            <a:off x="236748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36" name="Freeform 1235">
            <a:extLst>
              <a:ext uri="{FF2B5EF4-FFF2-40B4-BE49-F238E27FC236}">
                <a16:creationId xmlns:a16="http://schemas.microsoft.com/office/drawing/2014/main" id="{778A9428-A4CA-C551-6323-D14113075221}"/>
              </a:ext>
            </a:extLst>
          </p:cNvPr>
          <p:cNvSpPr/>
          <p:nvPr/>
        </p:nvSpPr>
        <p:spPr>
          <a:xfrm>
            <a:off x="236974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37" name="Freeform 1236">
            <a:extLst>
              <a:ext uri="{FF2B5EF4-FFF2-40B4-BE49-F238E27FC236}">
                <a16:creationId xmlns:a16="http://schemas.microsoft.com/office/drawing/2014/main" id="{BD48E4CA-DB24-F848-7D9B-99D0AAA2A3F5}"/>
              </a:ext>
            </a:extLst>
          </p:cNvPr>
          <p:cNvSpPr/>
          <p:nvPr/>
        </p:nvSpPr>
        <p:spPr>
          <a:xfrm>
            <a:off x="236974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38" name="Freeform 1237">
            <a:extLst>
              <a:ext uri="{FF2B5EF4-FFF2-40B4-BE49-F238E27FC236}">
                <a16:creationId xmlns:a16="http://schemas.microsoft.com/office/drawing/2014/main" id="{9CA32847-6AC4-EB32-ED8F-B8280B7AEF2C}"/>
              </a:ext>
            </a:extLst>
          </p:cNvPr>
          <p:cNvSpPr/>
          <p:nvPr/>
        </p:nvSpPr>
        <p:spPr>
          <a:xfrm>
            <a:off x="237201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39" name="Freeform 1238">
            <a:extLst>
              <a:ext uri="{FF2B5EF4-FFF2-40B4-BE49-F238E27FC236}">
                <a16:creationId xmlns:a16="http://schemas.microsoft.com/office/drawing/2014/main" id="{23C13CF7-E43F-0E26-F576-FB687ACEAE92}"/>
              </a:ext>
            </a:extLst>
          </p:cNvPr>
          <p:cNvSpPr/>
          <p:nvPr/>
        </p:nvSpPr>
        <p:spPr>
          <a:xfrm>
            <a:off x="237201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40" name="Freeform 1239">
            <a:extLst>
              <a:ext uri="{FF2B5EF4-FFF2-40B4-BE49-F238E27FC236}">
                <a16:creationId xmlns:a16="http://schemas.microsoft.com/office/drawing/2014/main" id="{D3A2C55D-E305-F728-0F6D-80F568063FF5}"/>
              </a:ext>
            </a:extLst>
          </p:cNvPr>
          <p:cNvSpPr/>
          <p:nvPr/>
        </p:nvSpPr>
        <p:spPr>
          <a:xfrm>
            <a:off x="237435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41" name="Freeform 1240">
            <a:extLst>
              <a:ext uri="{FF2B5EF4-FFF2-40B4-BE49-F238E27FC236}">
                <a16:creationId xmlns:a16="http://schemas.microsoft.com/office/drawing/2014/main" id="{78BE2E1F-D90D-8E18-3C83-DBF8BDE860AF}"/>
              </a:ext>
            </a:extLst>
          </p:cNvPr>
          <p:cNvSpPr/>
          <p:nvPr/>
        </p:nvSpPr>
        <p:spPr>
          <a:xfrm>
            <a:off x="237435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42" name="Freeform 1241">
            <a:extLst>
              <a:ext uri="{FF2B5EF4-FFF2-40B4-BE49-F238E27FC236}">
                <a16:creationId xmlns:a16="http://schemas.microsoft.com/office/drawing/2014/main" id="{3BC8E920-9DFA-831D-BC2B-9DF3FA006832}"/>
              </a:ext>
            </a:extLst>
          </p:cNvPr>
          <p:cNvSpPr/>
          <p:nvPr/>
        </p:nvSpPr>
        <p:spPr>
          <a:xfrm>
            <a:off x="237661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43" name="Freeform 1242">
            <a:extLst>
              <a:ext uri="{FF2B5EF4-FFF2-40B4-BE49-F238E27FC236}">
                <a16:creationId xmlns:a16="http://schemas.microsoft.com/office/drawing/2014/main" id="{2A428530-D960-8731-7838-A1AED8604C5D}"/>
              </a:ext>
            </a:extLst>
          </p:cNvPr>
          <p:cNvSpPr/>
          <p:nvPr/>
        </p:nvSpPr>
        <p:spPr>
          <a:xfrm>
            <a:off x="237661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44" name="Freeform 1243">
            <a:extLst>
              <a:ext uri="{FF2B5EF4-FFF2-40B4-BE49-F238E27FC236}">
                <a16:creationId xmlns:a16="http://schemas.microsoft.com/office/drawing/2014/main" id="{8DBD3558-0134-6942-3CBD-B28E89170495}"/>
              </a:ext>
            </a:extLst>
          </p:cNvPr>
          <p:cNvSpPr/>
          <p:nvPr/>
        </p:nvSpPr>
        <p:spPr>
          <a:xfrm>
            <a:off x="237888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45" name="Freeform 1244">
            <a:extLst>
              <a:ext uri="{FF2B5EF4-FFF2-40B4-BE49-F238E27FC236}">
                <a16:creationId xmlns:a16="http://schemas.microsoft.com/office/drawing/2014/main" id="{4BACB445-C3BA-4D81-A56E-81E2B00B785A}"/>
              </a:ext>
            </a:extLst>
          </p:cNvPr>
          <p:cNvSpPr/>
          <p:nvPr/>
        </p:nvSpPr>
        <p:spPr>
          <a:xfrm>
            <a:off x="237888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46" name="Freeform 1245">
            <a:extLst>
              <a:ext uri="{FF2B5EF4-FFF2-40B4-BE49-F238E27FC236}">
                <a16:creationId xmlns:a16="http://schemas.microsoft.com/office/drawing/2014/main" id="{15EBECE6-2C26-CCC7-0A99-F205ECB60E04}"/>
              </a:ext>
            </a:extLst>
          </p:cNvPr>
          <p:cNvSpPr/>
          <p:nvPr/>
        </p:nvSpPr>
        <p:spPr>
          <a:xfrm>
            <a:off x="238114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47" name="Freeform 1246">
            <a:extLst>
              <a:ext uri="{FF2B5EF4-FFF2-40B4-BE49-F238E27FC236}">
                <a16:creationId xmlns:a16="http://schemas.microsoft.com/office/drawing/2014/main" id="{72F691E4-9D4B-CAD3-86DC-98414F64FEA9}"/>
              </a:ext>
            </a:extLst>
          </p:cNvPr>
          <p:cNvSpPr/>
          <p:nvPr/>
        </p:nvSpPr>
        <p:spPr>
          <a:xfrm>
            <a:off x="238114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48" name="Freeform 1247">
            <a:extLst>
              <a:ext uri="{FF2B5EF4-FFF2-40B4-BE49-F238E27FC236}">
                <a16:creationId xmlns:a16="http://schemas.microsoft.com/office/drawing/2014/main" id="{F7DC79FA-118E-132F-AF1A-AC46307CE2F2}"/>
              </a:ext>
            </a:extLst>
          </p:cNvPr>
          <p:cNvSpPr/>
          <p:nvPr/>
        </p:nvSpPr>
        <p:spPr>
          <a:xfrm>
            <a:off x="238349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49" name="Freeform 1248">
            <a:extLst>
              <a:ext uri="{FF2B5EF4-FFF2-40B4-BE49-F238E27FC236}">
                <a16:creationId xmlns:a16="http://schemas.microsoft.com/office/drawing/2014/main" id="{BBACBC06-0530-D1E1-965E-CF3A41782A92}"/>
              </a:ext>
            </a:extLst>
          </p:cNvPr>
          <p:cNvSpPr/>
          <p:nvPr/>
        </p:nvSpPr>
        <p:spPr>
          <a:xfrm>
            <a:off x="238349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50" name="Freeform 1249">
            <a:extLst>
              <a:ext uri="{FF2B5EF4-FFF2-40B4-BE49-F238E27FC236}">
                <a16:creationId xmlns:a16="http://schemas.microsoft.com/office/drawing/2014/main" id="{72275614-A897-6F3B-7D90-A422D9C40D4B}"/>
              </a:ext>
            </a:extLst>
          </p:cNvPr>
          <p:cNvSpPr/>
          <p:nvPr/>
        </p:nvSpPr>
        <p:spPr>
          <a:xfrm>
            <a:off x="238575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51" name="Freeform 1250">
            <a:extLst>
              <a:ext uri="{FF2B5EF4-FFF2-40B4-BE49-F238E27FC236}">
                <a16:creationId xmlns:a16="http://schemas.microsoft.com/office/drawing/2014/main" id="{400E10AB-7997-6A24-E4A3-6B2E5793A714}"/>
              </a:ext>
            </a:extLst>
          </p:cNvPr>
          <p:cNvSpPr/>
          <p:nvPr/>
        </p:nvSpPr>
        <p:spPr>
          <a:xfrm>
            <a:off x="238575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52" name="Freeform 1251">
            <a:extLst>
              <a:ext uri="{FF2B5EF4-FFF2-40B4-BE49-F238E27FC236}">
                <a16:creationId xmlns:a16="http://schemas.microsoft.com/office/drawing/2014/main" id="{57DD34C9-7CB5-A528-42F0-2487BAAE9661}"/>
              </a:ext>
            </a:extLst>
          </p:cNvPr>
          <p:cNvSpPr/>
          <p:nvPr/>
        </p:nvSpPr>
        <p:spPr>
          <a:xfrm>
            <a:off x="238802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53" name="Freeform 1252">
            <a:extLst>
              <a:ext uri="{FF2B5EF4-FFF2-40B4-BE49-F238E27FC236}">
                <a16:creationId xmlns:a16="http://schemas.microsoft.com/office/drawing/2014/main" id="{8F25E602-AEB3-7BA3-C94C-FFEEAF89DC3A}"/>
              </a:ext>
            </a:extLst>
          </p:cNvPr>
          <p:cNvSpPr/>
          <p:nvPr/>
        </p:nvSpPr>
        <p:spPr>
          <a:xfrm>
            <a:off x="238802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54" name="Freeform 1253">
            <a:extLst>
              <a:ext uri="{FF2B5EF4-FFF2-40B4-BE49-F238E27FC236}">
                <a16:creationId xmlns:a16="http://schemas.microsoft.com/office/drawing/2014/main" id="{00DFFEF7-CC1B-DCC0-8189-379295BA7204}"/>
              </a:ext>
            </a:extLst>
          </p:cNvPr>
          <p:cNvSpPr/>
          <p:nvPr/>
        </p:nvSpPr>
        <p:spPr>
          <a:xfrm>
            <a:off x="239028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55" name="Freeform 1254">
            <a:extLst>
              <a:ext uri="{FF2B5EF4-FFF2-40B4-BE49-F238E27FC236}">
                <a16:creationId xmlns:a16="http://schemas.microsoft.com/office/drawing/2014/main" id="{267A4C39-BDE8-919B-F110-9410794C860A}"/>
              </a:ext>
            </a:extLst>
          </p:cNvPr>
          <p:cNvSpPr/>
          <p:nvPr/>
        </p:nvSpPr>
        <p:spPr>
          <a:xfrm>
            <a:off x="239028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56" name="Freeform 1255">
            <a:extLst>
              <a:ext uri="{FF2B5EF4-FFF2-40B4-BE49-F238E27FC236}">
                <a16:creationId xmlns:a16="http://schemas.microsoft.com/office/drawing/2014/main" id="{8F49D11F-17AF-6239-3A41-9D9E20A80101}"/>
              </a:ext>
            </a:extLst>
          </p:cNvPr>
          <p:cNvSpPr/>
          <p:nvPr/>
        </p:nvSpPr>
        <p:spPr>
          <a:xfrm>
            <a:off x="239262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57" name="Freeform 1256">
            <a:extLst>
              <a:ext uri="{FF2B5EF4-FFF2-40B4-BE49-F238E27FC236}">
                <a16:creationId xmlns:a16="http://schemas.microsoft.com/office/drawing/2014/main" id="{76EC926C-CB6B-ABC3-C805-284CC033C72A}"/>
              </a:ext>
            </a:extLst>
          </p:cNvPr>
          <p:cNvSpPr/>
          <p:nvPr/>
        </p:nvSpPr>
        <p:spPr>
          <a:xfrm>
            <a:off x="239262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58" name="Freeform 1257">
            <a:extLst>
              <a:ext uri="{FF2B5EF4-FFF2-40B4-BE49-F238E27FC236}">
                <a16:creationId xmlns:a16="http://schemas.microsoft.com/office/drawing/2014/main" id="{9EAC5A89-2652-FE01-9A25-F259B5E4A120}"/>
              </a:ext>
            </a:extLst>
          </p:cNvPr>
          <p:cNvSpPr/>
          <p:nvPr/>
        </p:nvSpPr>
        <p:spPr>
          <a:xfrm>
            <a:off x="239489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59" name="Freeform 1258">
            <a:extLst>
              <a:ext uri="{FF2B5EF4-FFF2-40B4-BE49-F238E27FC236}">
                <a16:creationId xmlns:a16="http://schemas.microsoft.com/office/drawing/2014/main" id="{53F5DEF0-E7E3-AA73-75D0-C02EB117D9AE}"/>
              </a:ext>
            </a:extLst>
          </p:cNvPr>
          <p:cNvSpPr/>
          <p:nvPr/>
        </p:nvSpPr>
        <p:spPr>
          <a:xfrm>
            <a:off x="239489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60" name="Freeform 1259">
            <a:extLst>
              <a:ext uri="{FF2B5EF4-FFF2-40B4-BE49-F238E27FC236}">
                <a16:creationId xmlns:a16="http://schemas.microsoft.com/office/drawing/2014/main" id="{5457F8D9-023A-519D-D2B0-DF71976F0F2F}"/>
              </a:ext>
            </a:extLst>
          </p:cNvPr>
          <p:cNvSpPr/>
          <p:nvPr/>
        </p:nvSpPr>
        <p:spPr>
          <a:xfrm>
            <a:off x="239715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61" name="Freeform 1260">
            <a:extLst>
              <a:ext uri="{FF2B5EF4-FFF2-40B4-BE49-F238E27FC236}">
                <a16:creationId xmlns:a16="http://schemas.microsoft.com/office/drawing/2014/main" id="{22A07E7B-A3B6-5811-0D4D-2FFAA6F4F0D9}"/>
              </a:ext>
            </a:extLst>
          </p:cNvPr>
          <p:cNvSpPr/>
          <p:nvPr/>
        </p:nvSpPr>
        <p:spPr>
          <a:xfrm>
            <a:off x="239715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62" name="Freeform 1261">
            <a:extLst>
              <a:ext uri="{FF2B5EF4-FFF2-40B4-BE49-F238E27FC236}">
                <a16:creationId xmlns:a16="http://schemas.microsoft.com/office/drawing/2014/main" id="{71F1D26E-DCE0-4C3A-A165-7B6862A659A4}"/>
              </a:ext>
            </a:extLst>
          </p:cNvPr>
          <p:cNvSpPr/>
          <p:nvPr/>
        </p:nvSpPr>
        <p:spPr>
          <a:xfrm>
            <a:off x="239942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63" name="Freeform 1262">
            <a:extLst>
              <a:ext uri="{FF2B5EF4-FFF2-40B4-BE49-F238E27FC236}">
                <a16:creationId xmlns:a16="http://schemas.microsoft.com/office/drawing/2014/main" id="{B5EF563B-A2F8-F53D-A315-7E73690F4C67}"/>
              </a:ext>
            </a:extLst>
          </p:cNvPr>
          <p:cNvSpPr/>
          <p:nvPr/>
        </p:nvSpPr>
        <p:spPr>
          <a:xfrm>
            <a:off x="239942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64" name="Freeform 1263">
            <a:extLst>
              <a:ext uri="{FF2B5EF4-FFF2-40B4-BE49-F238E27FC236}">
                <a16:creationId xmlns:a16="http://schemas.microsoft.com/office/drawing/2014/main" id="{58EA037E-ADD6-22CB-2C50-C8FF4CFDDC5D}"/>
              </a:ext>
            </a:extLst>
          </p:cNvPr>
          <p:cNvSpPr/>
          <p:nvPr/>
        </p:nvSpPr>
        <p:spPr>
          <a:xfrm>
            <a:off x="240168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65" name="Freeform 1264">
            <a:extLst>
              <a:ext uri="{FF2B5EF4-FFF2-40B4-BE49-F238E27FC236}">
                <a16:creationId xmlns:a16="http://schemas.microsoft.com/office/drawing/2014/main" id="{F01F3F8E-6E3F-AF46-039E-57E001C61830}"/>
              </a:ext>
            </a:extLst>
          </p:cNvPr>
          <p:cNvSpPr/>
          <p:nvPr/>
        </p:nvSpPr>
        <p:spPr>
          <a:xfrm>
            <a:off x="240168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66" name="Freeform 1265">
            <a:extLst>
              <a:ext uri="{FF2B5EF4-FFF2-40B4-BE49-F238E27FC236}">
                <a16:creationId xmlns:a16="http://schemas.microsoft.com/office/drawing/2014/main" id="{EAA51DE5-7199-F087-C3CB-18384BC1CF27}"/>
              </a:ext>
            </a:extLst>
          </p:cNvPr>
          <p:cNvSpPr/>
          <p:nvPr/>
        </p:nvSpPr>
        <p:spPr>
          <a:xfrm>
            <a:off x="240403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67" name="Freeform 1266">
            <a:extLst>
              <a:ext uri="{FF2B5EF4-FFF2-40B4-BE49-F238E27FC236}">
                <a16:creationId xmlns:a16="http://schemas.microsoft.com/office/drawing/2014/main" id="{C6C87EC7-3296-B8F0-5C8C-6FCD8A206B7E}"/>
              </a:ext>
            </a:extLst>
          </p:cNvPr>
          <p:cNvSpPr/>
          <p:nvPr/>
        </p:nvSpPr>
        <p:spPr>
          <a:xfrm>
            <a:off x="240403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68" name="Freeform 1267">
            <a:extLst>
              <a:ext uri="{FF2B5EF4-FFF2-40B4-BE49-F238E27FC236}">
                <a16:creationId xmlns:a16="http://schemas.microsoft.com/office/drawing/2014/main" id="{B61CEFE0-24FC-FC95-B13A-8A6B970FE07B}"/>
              </a:ext>
            </a:extLst>
          </p:cNvPr>
          <p:cNvSpPr/>
          <p:nvPr/>
        </p:nvSpPr>
        <p:spPr>
          <a:xfrm>
            <a:off x="240629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69" name="Freeform 1268">
            <a:extLst>
              <a:ext uri="{FF2B5EF4-FFF2-40B4-BE49-F238E27FC236}">
                <a16:creationId xmlns:a16="http://schemas.microsoft.com/office/drawing/2014/main" id="{9F31E289-E2D6-774D-DD17-E3BBA6F4542C}"/>
              </a:ext>
            </a:extLst>
          </p:cNvPr>
          <p:cNvSpPr/>
          <p:nvPr/>
        </p:nvSpPr>
        <p:spPr>
          <a:xfrm>
            <a:off x="240629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70" name="Freeform 1269">
            <a:extLst>
              <a:ext uri="{FF2B5EF4-FFF2-40B4-BE49-F238E27FC236}">
                <a16:creationId xmlns:a16="http://schemas.microsoft.com/office/drawing/2014/main" id="{D733CD79-5DAC-896B-091A-579112A9FBA5}"/>
              </a:ext>
            </a:extLst>
          </p:cNvPr>
          <p:cNvSpPr/>
          <p:nvPr/>
        </p:nvSpPr>
        <p:spPr>
          <a:xfrm>
            <a:off x="240855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71" name="Freeform 1270">
            <a:extLst>
              <a:ext uri="{FF2B5EF4-FFF2-40B4-BE49-F238E27FC236}">
                <a16:creationId xmlns:a16="http://schemas.microsoft.com/office/drawing/2014/main" id="{D70D9405-26B2-C5B8-5271-7368D3D11792}"/>
              </a:ext>
            </a:extLst>
          </p:cNvPr>
          <p:cNvSpPr/>
          <p:nvPr/>
        </p:nvSpPr>
        <p:spPr>
          <a:xfrm>
            <a:off x="240855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72" name="Freeform 1271">
            <a:extLst>
              <a:ext uri="{FF2B5EF4-FFF2-40B4-BE49-F238E27FC236}">
                <a16:creationId xmlns:a16="http://schemas.microsoft.com/office/drawing/2014/main" id="{704BB3FF-15AD-C316-D58B-34B349335CAD}"/>
              </a:ext>
            </a:extLst>
          </p:cNvPr>
          <p:cNvSpPr/>
          <p:nvPr/>
        </p:nvSpPr>
        <p:spPr>
          <a:xfrm>
            <a:off x="241082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73" name="Freeform 1272">
            <a:extLst>
              <a:ext uri="{FF2B5EF4-FFF2-40B4-BE49-F238E27FC236}">
                <a16:creationId xmlns:a16="http://schemas.microsoft.com/office/drawing/2014/main" id="{36931A02-325D-9E6A-F566-2150160ED647}"/>
              </a:ext>
            </a:extLst>
          </p:cNvPr>
          <p:cNvSpPr/>
          <p:nvPr/>
        </p:nvSpPr>
        <p:spPr>
          <a:xfrm>
            <a:off x="241082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74" name="Freeform 1273">
            <a:extLst>
              <a:ext uri="{FF2B5EF4-FFF2-40B4-BE49-F238E27FC236}">
                <a16:creationId xmlns:a16="http://schemas.microsoft.com/office/drawing/2014/main" id="{DB29827E-04E2-FB08-DFA9-C104C8892EEB}"/>
              </a:ext>
            </a:extLst>
          </p:cNvPr>
          <p:cNvSpPr/>
          <p:nvPr/>
        </p:nvSpPr>
        <p:spPr>
          <a:xfrm>
            <a:off x="241316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75" name="Freeform 1274">
            <a:extLst>
              <a:ext uri="{FF2B5EF4-FFF2-40B4-BE49-F238E27FC236}">
                <a16:creationId xmlns:a16="http://schemas.microsoft.com/office/drawing/2014/main" id="{A0770827-2F48-8AC7-B197-B735DACED6DA}"/>
              </a:ext>
            </a:extLst>
          </p:cNvPr>
          <p:cNvSpPr/>
          <p:nvPr/>
        </p:nvSpPr>
        <p:spPr>
          <a:xfrm>
            <a:off x="241316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76" name="Freeform 1275">
            <a:extLst>
              <a:ext uri="{FF2B5EF4-FFF2-40B4-BE49-F238E27FC236}">
                <a16:creationId xmlns:a16="http://schemas.microsoft.com/office/drawing/2014/main" id="{852F18DE-87F6-164B-1A1F-A43DFE0A6E52}"/>
              </a:ext>
            </a:extLst>
          </p:cNvPr>
          <p:cNvSpPr/>
          <p:nvPr/>
        </p:nvSpPr>
        <p:spPr>
          <a:xfrm>
            <a:off x="241543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77" name="Freeform 1276">
            <a:extLst>
              <a:ext uri="{FF2B5EF4-FFF2-40B4-BE49-F238E27FC236}">
                <a16:creationId xmlns:a16="http://schemas.microsoft.com/office/drawing/2014/main" id="{92F5F280-55A7-E85C-DA14-ACAEA67E8FEF}"/>
              </a:ext>
            </a:extLst>
          </p:cNvPr>
          <p:cNvSpPr/>
          <p:nvPr/>
        </p:nvSpPr>
        <p:spPr>
          <a:xfrm>
            <a:off x="241543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78" name="Freeform 1277">
            <a:extLst>
              <a:ext uri="{FF2B5EF4-FFF2-40B4-BE49-F238E27FC236}">
                <a16:creationId xmlns:a16="http://schemas.microsoft.com/office/drawing/2014/main" id="{DF5427EF-478A-BACC-5C08-B2F11C77D91F}"/>
              </a:ext>
            </a:extLst>
          </p:cNvPr>
          <p:cNvSpPr/>
          <p:nvPr/>
        </p:nvSpPr>
        <p:spPr>
          <a:xfrm>
            <a:off x="241769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79" name="Freeform 1278">
            <a:extLst>
              <a:ext uri="{FF2B5EF4-FFF2-40B4-BE49-F238E27FC236}">
                <a16:creationId xmlns:a16="http://schemas.microsoft.com/office/drawing/2014/main" id="{8DBCB151-9018-99EC-8617-BB8AD53D0C9F}"/>
              </a:ext>
            </a:extLst>
          </p:cNvPr>
          <p:cNvSpPr/>
          <p:nvPr/>
        </p:nvSpPr>
        <p:spPr>
          <a:xfrm>
            <a:off x="241769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80" name="Freeform 1279">
            <a:extLst>
              <a:ext uri="{FF2B5EF4-FFF2-40B4-BE49-F238E27FC236}">
                <a16:creationId xmlns:a16="http://schemas.microsoft.com/office/drawing/2014/main" id="{FFC0BE3C-62E6-C50E-FC07-AC81872780CE}"/>
              </a:ext>
            </a:extLst>
          </p:cNvPr>
          <p:cNvSpPr/>
          <p:nvPr/>
        </p:nvSpPr>
        <p:spPr>
          <a:xfrm>
            <a:off x="241995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81" name="Freeform 1280">
            <a:extLst>
              <a:ext uri="{FF2B5EF4-FFF2-40B4-BE49-F238E27FC236}">
                <a16:creationId xmlns:a16="http://schemas.microsoft.com/office/drawing/2014/main" id="{509440CF-F7D2-DB33-ED32-60ED2FE38DFF}"/>
              </a:ext>
            </a:extLst>
          </p:cNvPr>
          <p:cNvSpPr/>
          <p:nvPr/>
        </p:nvSpPr>
        <p:spPr>
          <a:xfrm>
            <a:off x="241995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82" name="Freeform 1281">
            <a:extLst>
              <a:ext uri="{FF2B5EF4-FFF2-40B4-BE49-F238E27FC236}">
                <a16:creationId xmlns:a16="http://schemas.microsoft.com/office/drawing/2014/main" id="{504FC341-3713-B476-B927-5C20D90B179B}"/>
              </a:ext>
            </a:extLst>
          </p:cNvPr>
          <p:cNvSpPr/>
          <p:nvPr/>
        </p:nvSpPr>
        <p:spPr>
          <a:xfrm>
            <a:off x="242222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83" name="Freeform 1282">
            <a:extLst>
              <a:ext uri="{FF2B5EF4-FFF2-40B4-BE49-F238E27FC236}">
                <a16:creationId xmlns:a16="http://schemas.microsoft.com/office/drawing/2014/main" id="{91F998E6-D8A5-33BB-F4D8-C9A5AF1515E0}"/>
              </a:ext>
            </a:extLst>
          </p:cNvPr>
          <p:cNvSpPr/>
          <p:nvPr/>
        </p:nvSpPr>
        <p:spPr>
          <a:xfrm>
            <a:off x="242222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84" name="Freeform 1283">
            <a:extLst>
              <a:ext uri="{FF2B5EF4-FFF2-40B4-BE49-F238E27FC236}">
                <a16:creationId xmlns:a16="http://schemas.microsoft.com/office/drawing/2014/main" id="{675CF195-B5E9-1645-AA96-FF906496D825}"/>
              </a:ext>
            </a:extLst>
          </p:cNvPr>
          <p:cNvSpPr/>
          <p:nvPr/>
        </p:nvSpPr>
        <p:spPr>
          <a:xfrm>
            <a:off x="242456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85" name="Freeform 1284">
            <a:extLst>
              <a:ext uri="{FF2B5EF4-FFF2-40B4-BE49-F238E27FC236}">
                <a16:creationId xmlns:a16="http://schemas.microsoft.com/office/drawing/2014/main" id="{77524C82-4F89-963F-7700-EF2B86D66F44}"/>
              </a:ext>
            </a:extLst>
          </p:cNvPr>
          <p:cNvSpPr/>
          <p:nvPr/>
        </p:nvSpPr>
        <p:spPr>
          <a:xfrm>
            <a:off x="242456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86" name="Freeform 1285">
            <a:extLst>
              <a:ext uri="{FF2B5EF4-FFF2-40B4-BE49-F238E27FC236}">
                <a16:creationId xmlns:a16="http://schemas.microsoft.com/office/drawing/2014/main" id="{889B7390-140C-FE5B-7ACF-35AD167E71EA}"/>
              </a:ext>
            </a:extLst>
          </p:cNvPr>
          <p:cNvSpPr/>
          <p:nvPr/>
        </p:nvSpPr>
        <p:spPr>
          <a:xfrm>
            <a:off x="242683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87" name="Freeform 1286">
            <a:extLst>
              <a:ext uri="{FF2B5EF4-FFF2-40B4-BE49-F238E27FC236}">
                <a16:creationId xmlns:a16="http://schemas.microsoft.com/office/drawing/2014/main" id="{D7CEB749-129F-1D41-BE24-66A55770C003}"/>
              </a:ext>
            </a:extLst>
          </p:cNvPr>
          <p:cNvSpPr/>
          <p:nvPr/>
        </p:nvSpPr>
        <p:spPr>
          <a:xfrm>
            <a:off x="242683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88" name="Freeform 1287">
            <a:extLst>
              <a:ext uri="{FF2B5EF4-FFF2-40B4-BE49-F238E27FC236}">
                <a16:creationId xmlns:a16="http://schemas.microsoft.com/office/drawing/2014/main" id="{CE422861-4D2B-E1BA-06D5-51E76A2251BE}"/>
              </a:ext>
            </a:extLst>
          </p:cNvPr>
          <p:cNvSpPr/>
          <p:nvPr/>
        </p:nvSpPr>
        <p:spPr>
          <a:xfrm>
            <a:off x="242909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89" name="Freeform 1288">
            <a:extLst>
              <a:ext uri="{FF2B5EF4-FFF2-40B4-BE49-F238E27FC236}">
                <a16:creationId xmlns:a16="http://schemas.microsoft.com/office/drawing/2014/main" id="{9AB8B147-E300-314E-617C-B508674EF317}"/>
              </a:ext>
            </a:extLst>
          </p:cNvPr>
          <p:cNvSpPr/>
          <p:nvPr/>
        </p:nvSpPr>
        <p:spPr>
          <a:xfrm>
            <a:off x="242909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90" name="Freeform 1289">
            <a:extLst>
              <a:ext uri="{FF2B5EF4-FFF2-40B4-BE49-F238E27FC236}">
                <a16:creationId xmlns:a16="http://schemas.microsoft.com/office/drawing/2014/main" id="{C32F3316-C6E7-88F8-4FC0-EAF4B2436E75}"/>
              </a:ext>
            </a:extLst>
          </p:cNvPr>
          <p:cNvSpPr/>
          <p:nvPr/>
        </p:nvSpPr>
        <p:spPr>
          <a:xfrm>
            <a:off x="243136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91" name="Freeform 1290">
            <a:extLst>
              <a:ext uri="{FF2B5EF4-FFF2-40B4-BE49-F238E27FC236}">
                <a16:creationId xmlns:a16="http://schemas.microsoft.com/office/drawing/2014/main" id="{BF2663EF-4B73-DE98-35AD-72E25B175901}"/>
              </a:ext>
            </a:extLst>
          </p:cNvPr>
          <p:cNvSpPr/>
          <p:nvPr/>
        </p:nvSpPr>
        <p:spPr>
          <a:xfrm>
            <a:off x="243136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92" name="Freeform 1291">
            <a:extLst>
              <a:ext uri="{FF2B5EF4-FFF2-40B4-BE49-F238E27FC236}">
                <a16:creationId xmlns:a16="http://schemas.microsoft.com/office/drawing/2014/main" id="{A6F6153D-2995-4141-04F8-07DD80916ADE}"/>
              </a:ext>
            </a:extLst>
          </p:cNvPr>
          <p:cNvSpPr/>
          <p:nvPr/>
        </p:nvSpPr>
        <p:spPr>
          <a:xfrm>
            <a:off x="243370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93" name="Freeform 1292">
            <a:extLst>
              <a:ext uri="{FF2B5EF4-FFF2-40B4-BE49-F238E27FC236}">
                <a16:creationId xmlns:a16="http://schemas.microsoft.com/office/drawing/2014/main" id="{D459D285-2C45-3A38-E0F4-D014EDA62189}"/>
              </a:ext>
            </a:extLst>
          </p:cNvPr>
          <p:cNvSpPr/>
          <p:nvPr/>
        </p:nvSpPr>
        <p:spPr>
          <a:xfrm>
            <a:off x="243370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94" name="Freeform 1293">
            <a:extLst>
              <a:ext uri="{FF2B5EF4-FFF2-40B4-BE49-F238E27FC236}">
                <a16:creationId xmlns:a16="http://schemas.microsoft.com/office/drawing/2014/main" id="{728887A8-8AD6-DE7D-7FDE-60B5E2B26ABE}"/>
              </a:ext>
            </a:extLst>
          </p:cNvPr>
          <p:cNvSpPr/>
          <p:nvPr/>
        </p:nvSpPr>
        <p:spPr>
          <a:xfrm>
            <a:off x="243596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95" name="Freeform 1294">
            <a:extLst>
              <a:ext uri="{FF2B5EF4-FFF2-40B4-BE49-F238E27FC236}">
                <a16:creationId xmlns:a16="http://schemas.microsoft.com/office/drawing/2014/main" id="{4CB50A31-A99B-D1CE-9D18-817754C03485}"/>
              </a:ext>
            </a:extLst>
          </p:cNvPr>
          <p:cNvSpPr/>
          <p:nvPr/>
        </p:nvSpPr>
        <p:spPr>
          <a:xfrm>
            <a:off x="243596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96" name="Freeform 1295">
            <a:extLst>
              <a:ext uri="{FF2B5EF4-FFF2-40B4-BE49-F238E27FC236}">
                <a16:creationId xmlns:a16="http://schemas.microsoft.com/office/drawing/2014/main" id="{AD05780C-2C4E-EC6B-7657-76E04AA6900C}"/>
              </a:ext>
            </a:extLst>
          </p:cNvPr>
          <p:cNvSpPr/>
          <p:nvPr/>
        </p:nvSpPr>
        <p:spPr>
          <a:xfrm>
            <a:off x="243823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97" name="Freeform 1296">
            <a:extLst>
              <a:ext uri="{FF2B5EF4-FFF2-40B4-BE49-F238E27FC236}">
                <a16:creationId xmlns:a16="http://schemas.microsoft.com/office/drawing/2014/main" id="{790F7F9D-53D8-E4C1-1BBA-9051BD4115C2}"/>
              </a:ext>
            </a:extLst>
          </p:cNvPr>
          <p:cNvSpPr/>
          <p:nvPr/>
        </p:nvSpPr>
        <p:spPr>
          <a:xfrm>
            <a:off x="243823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298" name="Freeform 1297">
            <a:extLst>
              <a:ext uri="{FF2B5EF4-FFF2-40B4-BE49-F238E27FC236}">
                <a16:creationId xmlns:a16="http://schemas.microsoft.com/office/drawing/2014/main" id="{B9302BBF-51F9-B6CC-B14E-D2DE25489F9B}"/>
              </a:ext>
            </a:extLst>
          </p:cNvPr>
          <p:cNvSpPr/>
          <p:nvPr/>
        </p:nvSpPr>
        <p:spPr>
          <a:xfrm>
            <a:off x="244049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299" name="Freeform 1298">
            <a:extLst>
              <a:ext uri="{FF2B5EF4-FFF2-40B4-BE49-F238E27FC236}">
                <a16:creationId xmlns:a16="http://schemas.microsoft.com/office/drawing/2014/main" id="{4FBE6DBA-02B2-52F3-C181-84056B36536C}"/>
              </a:ext>
            </a:extLst>
          </p:cNvPr>
          <p:cNvSpPr/>
          <p:nvPr/>
        </p:nvSpPr>
        <p:spPr>
          <a:xfrm>
            <a:off x="244049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00" name="Freeform 1299">
            <a:extLst>
              <a:ext uri="{FF2B5EF4-FFF2-40B4-BE49-F238E27FC236}">
                <a16:creationId xmlns:a16="http://schemas.microsoft.com/office/drawing/2014/main" id="{0D8989C0-A549-661B-B34A-8AD4CC4C50F5}"/>
              </a:ext>
            </a:extLst>
          </p:cNvPr>
          <p:cNvSpPr/>
          <p:nvPr/>
        </p:nvSpPr>
        <p:spPr>
          <a:xfrm>
            <a:off x="244276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01" name="Freeform 1300">
            <a:extLst>
              <a:ext uri="{FF2B5EF4-FFF2-40B4-BE49-F238E27FC236}">
                <a16:creationId xmlns:a16="http://schemas.microsoft.com/office/drawing/2014/main" id="{9332F6C8-575C-074A-8396-6F03511AC778}"/>
              </a:ext>
            </a:extLst>
          </p:cNvPr>
          <p:cNvSpPr/>
          <p:nvPr/>
        </p:nvSpPr>
        <p:spPr>
          <a:xfrm>
            <a:off x="244276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02" name="Freeform 1301">
            <a:extLst>
              <a:ext uri="{FF2B5EF4-FFF2-40B4-BE49-F238E27FC236}">
                <a16:creationId xmlns:a16="http://schemas.microsoft.com/office/drawing/2014/main" id="{B744858E-0398-BF53-F34A-10D6A76EFA6A}"/>
              </a:ext>
            </a:extLst>
          </p:cNvPr>
          <p:cNvSpPr/>
          <p:nvPr/>
        </p:nvSpPr>
        <p:spPr>
          <a:xfrm>
            <a:off x="244510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03" name="Freeform 1302">
            <a:extLst>
              <a:ext uri="{FF2B5EF4-FFF2-40B4-BE49-F238E27FC236}">
                <a16:creationId xmlns:a16="http://schemas.microsoft.com/office/drawing/2014/main" id="{459227A5-0EDD-D54B-2BCC-D6CA7A717EAF}"/>
              </a:ext>
            </a:extLst>
          </p:cNvPr>
          <p:cNvSpPr/>
          <p:nvPr/>
        </p:nvSpPr>
        <p:spPr>
          <a:xfrm>
            <a:off x="244510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04" name="Freeform 1303">
            <a:extLst>
              <a:ext uri="{FF2B5EF4-FFF2-40B4-BE49-F238E27FC236}">
                <a16:creationId xmlns:a16="http://schemas.microsoft.com/office/drawing/2014/main" id="{39FFBFC6-FCC4-41C8-950F-BC7C8A92BF6C}"/>
              </a:ext>
            </a:extLst>
          </p:cNvPr>
          <p:cNvSpPr/>
          <p:nvPr/>
        </p:nvSpPr>
        <p:spPr>
          <a:xfrm>
            <a:off x="244736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05" name="Freeform 1304">
            <a:extLst>
              <a:ext uri="{FF2B5EF4-FFF2-40B4-BE49-F238E27FC236}">
                <a16:creationId xmlns:a16="http://schemas.microsoft.com/office/drawing/2014/main" id="{1EBB7E75-2925-F886-1393-3027B94F9856}"/>
              </a:ext>
            </a:extLst>
          </p:cNvPr>
          <p:cNvSpPr/>
          <p:nvPr/>
        </p:nvSpPr>
        <p:spPr>
          <a:xfrm>
            <a:off x="244736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06" name="Freeform 1305">
            <a:extLst>
              <a:ext uri="{FF2B5EF4-FFF2-40B4-BE49-F238E27FC236}">
                <a16:creationId xmlns:a16="http://schemas.microsoft.com/office/drawing/2014/main" id="{189378A8-4B97-FA6D-0EAD-8BBE5B6FACC1}"/>
              </a:ext>
            </a:extLst>
          </p:cNvPr>
          <p:cNvSpPr/>
          <p:nvPr/>
        </p:nvSpPr>
        <p:spPr>
          <a:xfrm>
            <a:off x="244963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07" name="Freeform 1306">
            <a:extLst>
              <a:ext uri="{FF2B5EF4-FFF2-40B4-BE49-F238E27FC236}">
                <a16:creationId xmlns:a16="http://schemas.microsoft.com/office/drawing/2014/main" id="{5FB15C04-7D56-0C1F-8D20-26CBA4CD52B8}"/>
              </a:ext>
            </a:extLst>
          </p:cNvPr>
          <p:cNvSpPr/>
          <p:nvPr/>
        </p:nvSpPr>
        <p:spPr>
          <a:xfrm>
            <a:off x="244963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08" name="Freeform 1307">
            <a:extLst>
              <a:ext uri="{FF2B5EF4-FFF2-40B4-BE49-F238E27FC236}">
                <a16:creationId xmlns:a16="http://schemas.microsoft.com/office/drawing/2014/main" id="{F3079F81-D7EA-A988-EDAD-FF4245D4C65C}"/>
              </a:ext>
            </a:extLst>
          </p:cNvPr>
          <p:cNvSpPr/>
          <p:nvPr/>
        </p:nvSpPr>
        <p:spPr>
          <a:xfrm>
            <a:off x="245189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09" name="Freeform 1308">
            <a:extLst>
              <a:ext uri="{FF2B5EF4-FFF2-40B4-BE49-F238E27FC236}">
                <a16:creationId xmlns:a16="http://schemas.microsoft.com/office/drawing/2014/main" id="{9125FD06-AE54-46FE-13FC-E4D79DED84AA}"/>
              </a:ext>
            </a:extLst>
          </p:cNvPr>
          <p:cNvSpPr/>
          <p:nvPr/>
        </p:nvSpPr>
        <p:spPr>
          <a:xfrm>
            <a:off x="245189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10" name="Freeform 1309">
            <a:extLst>
              <a:ext uri="{FF2B5EF4-FFF2-40B4-BE49-F238E27FC236}">
                <a16:creationId xmlns:a16="http://schemas.microsoft.com/office/drawing/2014/main" id="{4889C42A-DAED-8C87-2808-4C7EE631246C}"/>
              </a:ext>
            </a:extLst>
          </p:cNvPr>
          <p:cNvSpPr/>
          <p:nvPr/>
        </p:nvSpPr>
        <p:spPr>
          <a:xfrm>
            <a:off x="245424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11" name="Freeform 1310">
            <a:extLst>
              <a:ext uri="{FF2B5EF4-FFF2-40B4-BE49-F238E27FC236}">
                <a16:creationId xmlns:a16="http://schemas.microsoft.com/office/drawing/2014/main" id="{AA90A18A-1B29-D417-C78B-8FD842D9FA96}"/>
              </a:ext>
            </a:extLst>
          </p:cNvPr>
          <p:cNvSpPr/>
          <p:nvPr/>
        </p:nvSpPr>
        <p:spPr>
          <a:xfrm>
            <a:off x="245424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12" name="Freeform 1311">
            <a:extLst>
              <a:ext uri="{FF2B5EF4-FFF2-40B4-BE49-F238E27FC236}">
                <a16:creationId xmlns:a16="http://schemas.microsoft.com/office/drawing/2014/main" id="{4EA5C83A-A5B8-0B56-E97A-5552EEEDD2B2}"/>
              </a:ext>
            </a:extLst>
          </p:cNvPr>
          <p:cNvSpPr/>
          <p:nvPr/>
        </p:nvSpPr>
        <p:spPr>
          <a:xfrm>
            <a:off x="245650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13" name="Freeform 1312">
            <a:extLst>
              <a:ext uri="{FF2B5EF4-FFF2-40B4-BE49-F238E27FC236}">
                <a16:creationId xmlns:a16="http://schemas.microsoft.com/office/drawing/2014/main" id="{D6470271-394E-25EA-2F70-D288A8AE8D43}"/>
              </a:ext>
            </a:extLst>
          </p:cNvPr>
          <p:cNvSpPr/>
          <p:nvPr/>
        </p:nvSpPr>
        <p:spPr>
          <a:xfrm>
            <a:off x="245650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14" name="Freeform 1313">
            <a:extLst>
              <a:ext uri="{FF2B5EF4-FFF2-40B4-BE49-F238E27FC236}">
                <a16:creationId xmlns:a16="http://schemas.microsoft.com/office/drawing/2014/main" id="{DDD170B8-1443-EDA5-36B7-5A5B1BF7577E}"/>
              </a:ext>
            </a:extLst>
          </p:cNvPr>
          <p:cNvSpPr/>
          <p:nvPr/>
        </p:nvSpPr>
        <p:spPr>
          <a:xfrm>
            <a:off x="245877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15" name="Freeform 1314">
            <a:extLst>
              <a:ext uri="{FF2B5EF4-FFF2-40B4-BE49-F238E27FC236}">
                <a16:creationId xmlns:a16="http://schemas.microsoft.com/office/drawing/2014/main" id="{697A202A-9EDB-CCC3-EC73-77D2CAE74E96}"/>
              </a:ext>
            </a:extLst>
          </p:cNvPr>
          <p:cNvSpPr/>
          <p:nvPr/>
        </p:nvSpPr>
        <p:spPr>
          <a:xfrm>
            <a:off x="245877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16" name="Freeform 1315">
            <a:extLst>
              <a:ext uri="{FF2B5EF4-FFF2-40B4-BE49-F238E27FC236}">
                <a16:creationId xmlns:a16="http://schemas.microsoft.com/office/drawing/2014/main" id="{1C4500BF-D81D-2495-0866-61B1E59D6EB6}"/>
              </a:ext>
            </a:extLst>
          </p:cNvPr>
          <p:cNvSpPr/>
          <p:nvPr/>
        </p:nvSpPr>
        <p:spPr>
          <a:xfrm>
            <a:off x="246103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17" name="Freeform 1316">
            <a:extLst>
              <a:ext uri="{FF2B5EF4-FFF2-40B4-BE49-F238E27FC236}">
                <a16:creationId xmlns:a16="http://schemas.microsoft.com/office/drawing/2014/main" id="{9F4B6FAA-EFEE-E857-35FB-A3520A8E05DE}"/>
              </a:ext>
            </a:extLst>
          </p:cNvPr>
          <p:cNvSpPr/>
          <p:nvPr/>
        </p:nvSpPr>
        <p:spPr>
          <a:xfrm>
            <a:off x="246103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18" name="Freeform 1317">
            <a:extLst>
              <a:ext uri="{FF2B5EF4-FFF2-40B4-BE49-F238E27FC236}">
                <a16:creationId xmlns:a16="http://schemas.microsoft.com/office/drawing/2014/main" id="{E21CCE84-77E7-A3AA-8B57-15D6C4BCCA8A}"/>
              </a:ext>
            </a:extLst>
          </p:cNvPr>
          <p:cNvSpPr/>
          <p:nvPr/>
        </p:nvSpPr>
        <p:spPr>
          <a:xfrm>
            <a:off x="246329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19" name="Freeform 1318">
            <a:extLst>
              <a:ext uri="{FF2B5EF4-FFF2-40B4-BE49-F238E27FC236}">
                <a16:creationId xmlns:a16="http://schemas.microsoft.com/office/drawing/2014/main" id="{E0F56583-9D19-BF97-61E8-3998E0000685}"/>
              </a:ext>
            </a:extLst>
          </p:cNvPr>
          <p:cNvSpPr/>
          <p:nvPr/>
        </p:nvSpPr>
        <p:spPr>
          <a:xfrm>
            <a:off x="246329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20" name="Freeform 1319">
            <a:extLst>
              <a:ext uri="{FF2B5EF4-FFF2-40B4-BE49-F238E27FC236}">
                <a16:creationId xmlns:a16="http://schemas.microsoft.com/office/drawing/2014/main" id="{C6E8BAB1-A751-FE9D-2F59-FB4B76A3C633}"/>
              </a:ext>
            </a:extLst>
          </p:cNvPr>
          <p:cNvSpPr/>
          <p:nvPr/>
        </p:nvSpPr>
        <p:spPr>
          <a:xfrm>
            <a:off x="246564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21" name="Freeform 1320">
            <a:extLst>
              <a:ext uri="{FF2B5EF4-FFF2-40B4-BE49-F238E27FC236}">
                <a16:creationId xmlns:a16="http://schemas.microsoft.com/office/drawing/2014/main" id="{67D1F483-19BE-F59E-03FD-90CA28ABF799}"/>
              </a:ext>
            </a:extLst>
          </p:cNvPr>
          <p:cNvSpPr/>
          <p:nvPr/>
        </p:nvSpPr>
        <p:spPr>
          <a:xfrm>
            <a:off x="246564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22" name="Freeform 1321">
            <a:extLst>
              <a:ext uri="{FF2B5EF4-FFF2-40B4-BE49-F238E27FC236}">
                <a16:creationId xmlns:a16="http://schemas.microsoft.com/office/drawing/2014/main" id="{585D3B51-D017-02A3-2BDD-76E72C026EDA}"/>
              </a:ext>
            </a:extLst>
          </p:cNvPr>
          <p:cNvSpPr/>
          <p:nvPr/>
        </p:nvSpPr>
        <p:spPr>
          <a:xfrm>
            <a:off x="246790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23" name="Freeform 1322">
            <a:extLst>
              <a:ext uri="{FF2B5EF4-FFF2-40B4-BE49-F238E27FC236}">
                <a16:creationId xmlns:a16="http://schemas.microsoft.com/office/drawing/2014/main" id="{A75981C6-5335-BDA4-18DE-59E77A43D58A}"/>
              </a:ext>
            </a:extLst>
          </p:cNvPr>
          <p:cNvSpPr/>
          <p:nvPr/>
        </p:nvSpPr>
        <p:spPr>
          <a:xfrm>
            <a:off x="2467907"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24" name="Freeform 1323">
            <a:extLst>
              <a:ext uri="{FF2B5EF4-FFF2-40B4-BE49-F238E27FC236}">
                <a16:creationId xmlns:a16="http://schemas.microsoft.com/office/drawing/2014/main" id="{17C1BCCB-318E-A9FF-D5BD-AE2AD7A1B95C}"/>
              </a:ext>
            </a:extLst>
          </p:cNvPr>
          <p:cNvSpPr/>
          <p:nvPr/>
        </p:nvSpPr>
        <p:spPr>
          <a:xfrm>
            <a:off x="247017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25" name="Freeform 1324">
            <a:extLst>
              <a:ext uri="{FF2B5EF4-FFF2-40B4-BE49-F238E27FC236}">
                <a16:creationId xmlns:a16="http://schemas.microsoft.com/office/drawing/2014/main" id="{9B9E61A6-B60F-1329-48D6-AFDDC863A64A}"/>
              </a:ext>
            </a:extLst>
          </p:cNvPr>
          <p:cNvSpPr/>
          <p:nvPr/>
        </p:nvSpPr>
        <p:spPr>
          <a:xfrm>
            <a:off x="247017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26" name="Freeform 1325">
            <a:extLst>
              <a:ext uri="{FF2B5EF4-FFF2-40B4-BE49-F238E27FC236}">
                <a16:creationId xmlns:a16="http://schemas.microsoft.com/office/drawing/2014/main" id="{6DB65B8F-8395-8DB8-9D44-7A84DB1D7D08}"/>
              </a:ext>
            </a:extLst>
          </p:cNvPr>
          <p:cNvSpPr/>
          <p:nvPr/>
        </p:nvSpPr>
        <p:spPr>
          <a:xfrm>
            <a:off x="247243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27" name="Freeform 1326">
            <a:extLst>
              <a:ext uri="{FF2B5EF4-FFF2-40B4-BE49-F238E27FC236}">
                <a16:creationId xmlns:a16="http://schemas.microsoft.com/office/drawing/2014/main" id="{EADE3566-542A-B020-F1E6-00E9A1358390}"/>
              </a:ext>
            </a:extLst>
          </p:cNvPr>
          <p:cNvSpPr/>
          <p:nvPr/>
        </p:nvSpPr>
        <p:spPr>
          <a:xfrm>
            <a:off x="247243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28" name="Freeform 1327">
            <a:extLst>
              <a:ext uri="{FF2B5EF4-FFF2-40B4-BE49-F238E27FC236}">
                <a16:creationId xmlns:a16="http://schemas.microsoft.com/office/drawing/2014/main" id="{0D22F12A-11AE-ECAA-F14C-B64498CD4BC0}"/>
              </a:ext>
            </a:extLst>
          </p:cNvPr>
          <p:cNvSpPr/>
          <p:nvPr/>
        </p:nvSpPr>
        <p:spPr>
          <a:xfrm>
            <a:off x="247478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29" name="Freeform 1328">
            <a:extLst>
              <a:ext uri="{FF2B5EF4-FFF2-40B4-BE49-F238E27FC236}">
                <a16:creationId xmlns:a16="http://schemas.microsoft.com/office/drawing/2014/main" id="{373889BE-8832-F021-F33C-0068D273A9E5}"/>
              </a:ext>
            </a:extLst>
          </p:cNvPr>
          <p:cNvSpPr/>
          <p:nvPr/>
        </p:nvSpPr>
        <p:spPr>
          <a:xfrm>
            <a:off x="2474780"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30" name="Freeform 1329">
            <a:extLst>
              <a:ext uri="{FF2B5EF4-FFF2-40B4-BE49-F238E27FC236}">
                <a16:creationId xmlns:a16="http://schemas.microsoft.com/office/drawing/2014/main" id="{23AADD99-8240-63C4-85A7-E815A65F8E89}"/>
              </a:ext>
            </a:extLst>
          </p:cNvPr>
          <p:cNvSpPr/>
          <p:nvPr/>
        </p:nvSpPr>
        <p:spPr>
          <a:xfrm>
            <a:off x="247704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31" name="Freeform 1330">
            <a:extLst>
              <a:ext uri="{FF2B5EF4-FFF2-40B4-BE49-F238E27FC236}">
                <a16:creationId xmlns:a16="http://schemas.microsoft.com/office/drawing/2014/main" id="{A95ADC8E-2EF2-8199-7616-7CCA5A5D89A2}"/>
              </a:ext>
            </a:extLst>
          </p:cNvPr>
          <p:cNvSpPr/>
          <p:nvPr/>
        </p:nvSpPr>
        <p:spPr>
          <a:xfrm>
            <a:off x="2477044"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32" name="Freeform 1331">
            <a:extLst>
              <a:ext uri="{FF2B5EF4-FFF2-40B4-BE49-F238E27FC236}">
                <a16:creationId xmlns:a16="http://schemas.microsoft.com/office/drawing/2014/main" id="{4C55DAE6-3A1D-C3BC-3506-64ABA825D5D1}"/>
              </a:ext>
            </a:extLst>
          </p:cNvPr>
          <p:cNvSpPr/>
          <p:nvPr/>
        </p:nvSpPr>
        <p:spPr>
          <a:xfrm>
            <a:off x="247930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33" name="Freeform 1332">
            <a:extLst>
              <a:ext uri="{FF2B5EF4-FFF2-40B4-BE49-F238E27FC236}">
                <a16:creationId xmlns:a16="http://schemas.microsoft.com/office/drawing/2014/main" id="{7970356D-4289-D35E-5CE7-D16FC534FC5E}"/>
              </a:ext>
            </a:extLst>
          </p:cNvPr>
          <p:cNvSpPr/>
          <p:nvPr/>
        </p:nvSpPr>
        <p:spPr>
          <a:xfrm>
            <a:off x="247930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34" name="Freeform 1333">
            <a:extLst>
              <a:ext uri="{FF2B5EF4-FFF2-40B4-BE49-F238E27FC236}">
                <a16:creationId xmlns:a16="http://schemas.microsoft.com/office/drawing/2014/main" id="{2DAAC73E-D713-EC35-CEB3-41ADFE8D9484}"/>
              </a:ext>
            </a:extLst>
          </p:cNvPr>
          <p:cNvSpPr/>
          <p:nvPr/>
        </p:nvSpPr>
        <p:spPr>
          <a:xfrm>
            <a:off x="248157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35" name="Freeform 1334">
            <a:extLst>
              <a:ext uri="{FF2B5EF4-FFF2-40B4-BE49-F238E27FC236}">
                <a16:creationId xmlns:a16="http://schemas.microsoft.com/office/drawing/2014/main" id="{D72FCEB0-B705-D2E8-061D-B7CCB0425341}"/>
              </a:ext>
            </a:extLst>
          </p:cNvPr>
          <p:cNvSpPr/>
          <p:nvPr/>
        </p:nvSpPr>
        <p:spPr>
          <a:xfrm>
            <a:off x="2481572"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36" name="Freeform 1335">
            <a:extLst>
              <a:ext uri="{FF2B5EF4-FFF2-40B4-BE49-F238E27FC236}">
                <a16:creationId xmlns:a16="http://schemas.microsoft.com/office/drawing/2014/main" id="{13B8FC19-BF62-F976-ACBF-02FB9E12F6D6}"/>
              </a:ext>
            </a:extLst>
          </p:cNvPr>
          <p:cNvSpPr/>
          <p:nvPr/>
        </p:nvSpPr>
        <p:spPr>
          <a:xfrm>
            <a:off x="248383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37" name="Freeform 1336">
            <a:extLst>
              <a:ext uri="{FF2B5EF4-FFF2-40B4-BE49-F238E27FC236}">
                <a16:creationId xmlns:a16="http://schemas.microsoft.com/office/drawing/2014/main" id="{D9211554-92C1-7DDF-A747-79C8C044F9D2}"/>
              </a:ext>
            </a:extLst>
          </p:cNvPr>
          <p:cNvSpPr/>
          <p:nvPr/>
        </p:nvSpPr>
        <p:spPr>
          <a:xfrm>
            <a:off x="2483836"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38" name="Freeform 1337">
            <a:extLst>
              <a:ext uri="{FF2B5EF4-FFF2-40B4-BE49-F238E27FC236}">
                <a16:creationId xmlns:a16="http://schemas.microsoft.com/office/drawing/2014/main" id="{FF453296-B787-12B9-01F2-BAD7E326DDB3}"/>
              </a:ext>
            </a:extLst>
          </p:cNvPr>
          <p:cNvSpPr/>
          <p:nvPr/>
        </p:nvSpPr>
        <p:spPr>
          <a:xfrm>
            <a:off x="248618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39" name="Freeform 1338">
            <a:extLst>
              <a:ext uri="{FF2B5EF4-FFF2-40B4-BE49-F238E27FC236}">
                <a16:creationId xmlns:a16="http://schemas.microsoft.com/office/drawing/2014/main" id="{2F25A232-A7B0-3F79-02B4-27FA8FCED2A8}"/>
              </a:ext>
            </a:extLst>
          </p:cNvPr>
          <p:cNvSpPr/>
          <p:nvPr/>
        </p:nvSpPr>
        <p:spPr>
          <a:xfrm>
            <a:off x="2486181"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40" name="Freeform 1339">
            <a:extLst>
              <a:ext uri="{FF2B5EF4-FFF2-40B4-BE49-F238E27FC236}">
                <a16:creationId xmlns:a16="http://schemas.microsoft.com/office/drawing/2014/main" id="{2FDC5180-64D6-2A7A-7418-EC140DAD20E8}"/>
              </a:ext>
            </a:extLst>
          </p:cNvPr>
          <p:cNvSpPr/>
          <p:nvPr/>
        </p:nvSpPr>
        <p:spPr>
          <a:xfrm>
            <a:off x="248844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41" name="Freeform 1340">
            <a:extLst>
              <a:ext uri="{FF2B5EF4-FFF2-40B4-BE49-F238E27FC236}">
                <a16:creationId xmlns:a16="http://schemas.microsoft.com/office/drawing/2014/main" id="{87CFA314-FA5E-625C-4AFD-95DE807A3B73}"/>
              </a:ext>
            </a:extLst>
          </p:cNvPr>
          <p:cNvSpPr/>
          <p:nvPr/>
        </p:nvSpPr>
        <p:spPr>
          <a:xfrm>
            <a:off x="2488445"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42" name="Freeform 1341">
            <a:extLst>
              <a:ext uri="{FF2B5EF4-FFF2-40B4-BE49-F238E27FC236}">
                <a16:creationId xmlns:a16="http://schemas.microsoft.com/office/drawing/2014/main" id="{C0815D6E-FABF-99B3-51BF-631BFD14A43C}"/>
              </a:ext>
            </a:extLst>
          </p:cNvPr>
          <p:cNvSpPr/>
          <p:nvPr/>
        </p:nvSpPr>
        <p:spPr>
          <a:xfrm>
            <a:off x="249070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43" name="Freeform 1342">
            <a:extLst>
              <a:ext uri="{FF2B5EF4-FFF2-40B4-BE49-F238E27FC236}">
                <a16:creationId xmlns:a16="http://schemas.microsoft.com/office/drawing/2014/main" id="{FA3188C5-D39D-041D-8521-D39A2DFF2496}"/>
              </a:ext>
            </a:extLst>
          </p:cNvPr>
          <p:cNvSpPr/>
          <p:nvPr/>
        </p:nvSpPr>
        <p:spPr>
          <a:xfrm>
            <a:off x="2490709"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44" name="Freeform 1343">
            <a:extLst>
              <a:ext uri="{FF2B5EF4-FFF2-40B4-BE49-F238E27FC236}">
                <a16:creationId xmlns:a16="http://schemas.microsoft.com/office/drawing/2014/main" id="{982F4477-7AC3-D995-3298-634E3166B98B}"/>
              </a:ext>
            </a:extLst>
          </p:cNvPr>
          <p:cNvSpPr/>
          <p:nvPr/>
        </p:nvSpPr>
        <p:spPr>
          <a:xfrm>
            <a:off x="249297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45" name="Freeform 1344">
            <a:extLst>
              <a:ext uri="{FF2B5EF4-FFF2-40B4-BE49-F238E27FC236}">
                <a16:creationId xmlns:a16="http://schemas.microsoft.com/office/drawing/2014/main" id="{7BB055D5-192B-A0A7-C152-774C5CA39173}"/>
              </a:ext>
            </a:extLst>
          </p:cNvPr>
          <p:cNvSpPr/>
          <p:nvPr/>
        </p:nvSpPr>
        <p:spPr>
          <a:xfrm>
            <a:off x="2492973"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46" name="Freeform 1345">
            <a:extLst>
              <a:ext uri="{FF2B5EF4-FFF2-40B4-BE49-F238E27FC236}">
                <a16:creationId xmlns:a16="http://schemas.microsoft.com/office/drawing/2014/main" id="{EC473768-9988-DA90-F968-4D5489F5914F}"/>
              </a:ext>
            </a:extLst>
          </p:cNvPr>
          <p:cNvSpPr/>
          <p:nvPr/>
        </p:nvSpPr>
        <p:spPr>
          <a:xfrm>
            <a:off x="249531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solidFill>
            <a:srgbClr val="5F828F"/>
          </a:solidFill>
          <a:ln w="0" cap="flat">
            <a:noFill/>
            <a:prstDash val="solid"/>
            <a:miter/>
          </a:ln>
        </p:spPr>
        <p:txBody>
          <a:bodyPr rtlCol="0" anchor="ctr"/>
          <a:lstStyle/>
          <a:p>
            <a:endParaRPr lang="en-GB" dirty="0"/>
          </a:p>
        </p:txBody>
      </p:sp>
      <p:sp>
        <p:nvSpPr>
          <p:cNvPr id="1347" name="Freeform 1346">
            <a:extLst>
              <a:ext uri="{FF2B5EF4-FFF2-40B4-BE49-F238E27FC236}">
                <a16:creationId xmlns:a16="http://schemas.microsoft.com/office/drawing/2014/main" id="{B8229FD1-9707-D6F1-F73A-91C9750A60CF}"/>
              </a:ext>
            </a:extLst>
          </p:cNvPr>
          <p:cNvSpPr/>
          <p:nvPr/>
        </p:nvSpPr>
        <p:spPr>
          <a:xfrm>
            <a:off x="2495318" y="3561776"/>
            <a:ext cx="1617" cy="48806"/>
          </a:xfrm>
          <a:custGeom>
            <a:avLst/>
            <a:gdLst>
              <a:gd name="connsiteX0" fmla="*/ 0 w 1617"/>
              <a:gd name="connsiteY0" fmla="*/ 0 h 48806"/>
              <a:gd name="connsiteX1" fmla="*/ 1617 w 1617"/>
              <a:gd name="connsiteY1" fmla="*/ 0 h 48806"/>
              <a:gd name="connsiteX2" fmla="*/ 1617 w 1617"/>
              <a:gd name="connsiteY2" fmla="*/ 48807 h 48806"/>
              <a:gd name="connsiteX3" fmla="*/ 0 w 1617"/>
              <a:gd name="connsiteY3" fmla="*/ 48807 h 48806"/>
            </a:gdLst>
            <a:ahLst/>
            <a:cxnLst>
              <a:cxn ang="0">
                <a:pos x="connsiteX0" y="connsiteY0"/>
              </a:cxn>
              <a:cxn ang="0">
                <a:pos x="connsiteX1" y="connsiteY1"/>
              </a:cxn>
              <a:cxn ang="0">
                <a:pos x="connsiteX2" y="connsiteY2"/>
              </a:cxn>
              <a:cxn ang="0">
                <a:pos x="connsiteX3" y="connsiteY3"/>
              </a:cxn>
            </a:cxnLst>
            <a:rect l="l" t="t" r="r" b="b"/>
            <a:pathLst>
              <a:path w="1617" h="48806">
                <a:moveTo>
                  <a:pt x="0" y="0"/>
                </a:moveTo>
                <a:lnTo>
                  <a:pt x="1617" y="0"/>
                </a:lnTo>
                <a:lnTo>
                  <a:pt x="1617" y="48807"/>
                </a:lnTo>
                <a:lnTo>
                  <a:pt x="0" y="48807"/>
                </a:lnTo>
                <a:close/>
              </a:path>
            </a:pathLst>
          </a:custGeom>
          <a:noFill/>
          <a:ln w="4040" cap="flat">
            <a:solidFill>
              <a:srgbClr val="5F828F"/>
            </a:solidFill>
            <a:prstDash val="solid"/>
            <a:miter/>
          </a:ln>
        </p:spPr>
        <p:txBody>
          <a:bodyPr rtlCol="0" anchor="ctr"/>
          <a:lstStyle/>
          <a:p>
            <a:endParaRPr lang="en-GB" dirty="0"/>
          </a:p>
        </p:txBody>
      </p:sp>
      <p:sp>
        <p:nvSpPr>
          <p:cNvPr id="1348" name="Freeform 1347">
            <a:extLst>
              <a:ext uri="{FF2B5EF4-FFF2-40B4-BE49-F238E27FC236}">
                <a16:creationId xmlns:a16="http://schemas.microsoft.com/office/drawing/2014/main" id="{D221D18A-36F6-D707-16B4-34AE4D3E466B}"/>
              </a:ext>
            </a:extLst>
          </p:cNvPr>
          <p:cNvSpPr/>
          <p:nvPr/>
        </p:nvSpPr>
        <p:spPr>
          <a:xfrm>
            <a:off x="2497582"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49" name="Freeform 1348">
            <a:extLst>
              <a:ext uri="{FF2B5EF4-FFF2-40B4-BE49-F238E27FC236}">
                <a16:creationId xmlns:a16="http://schemas.microsoft.com/office/drawing/2014/main" id="{78E0B8E6-FECF-CCBC-EE8A-B9BB1969D431}"/>
              </a:ext>
            </a:extLst>
          </p:cNvPr>
          <p:cNvSpPr/>
          <p:nvPr/>
        </p:nvSpPr>
        <p:spPr>
          <a:xfrm>
            <a:off x="2497582"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50" name="Freeform 1349">
            <a:extLst>
              <a:ext uri="{FF2B5EF4-FFF2-40B4-BE49-F238E27FC236}">
                <a16:creationId xmlns:a16="http://schemas.microsoft.com/office/drawing/2014/main" id="{CE46CA67-2BF4-1E54-3326-BF6C29C984B8}"/>
              </a:ext>
            </a:extLst>
          </p:cNvPr>
          <p:cNvSpPr/>
          <p:nvPr/>
        </p:nvSpPr>
        <p:spPr>
          <a:xfrm>
            <a:off x="2499846"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51" name="Freeform 1350">
            <a:extLst>
              <a:ext uri="{FF2B5EF4-FFF2-40B4-BE49-F238E27FC236}">
                <a16:creationId xmlns:a16="http://schemas.microsoft.com/office/drawing/2014/main" id="{91017EBC-56F0-37C6-7938-D4996FBB840F}"/>
              </a:ext>
            </a:extLst>
          </p:cNvPr>
          <p:cNvSpPr/>
          <p:nvPr/>
        </p:nvSpPr>
        <p:spPr>
          <a:xfrm>
            <a:off x="2499846"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52" name="Freeform 1351">
            <a:extLst>
              <a:ext uri="{FF2B5EF4-FFF2-40B4-BE49-F238E27FC236}">
                <a16:creationId xmlns:a16="http://schemas.microsoft.com/office/drawing/2014/main" id="{27AB5BE6-59B7-3AF0-9B2E-C78013463476}"/>
              </a:ext>
            </a:extLst>
          </p:cNvPr>
          <p:cNvSpPr/>
          <p:nvPr/>
        </p:nvSpPr>
        <p:spPr>
          <a:xfrm>
            <a:off x="2502110"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53" name="Freeform 1352">
            <a:extLst>
              <a:ext uri="{FF2B5EF4-FFF2-40B4-BE49-F238E27FC236}">
                <a16:creationId xmlns:a16="http://schemas.microsoft.com/office/drawing/2014/main" id="{0D8C811C-2E05-7930-EEE5-F2C14D9FC547}"/>
              </a:ext>
            </a:extLst>
          </p:cNvPr>
          <p:cNvSpPr/>
          <p:nvPr/>
        </p:nvSpPr>
        <p:spPr>
          <a:xfrm>
            <a:off x="2502110"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54" name="Freeform 1353">
            <a:extLst>
              <a:ext uri="{FF2B5EF4-FFF2-40B4-BE49-F238E27FC236}">
                <a16:creationId xmlns:a16="http://schemas.microsoft.com/office/drawing/2014/main" id="{14C4890F-3526-81AF-2967-2943149501D7}"/>
              </a:ext>
            </a:extLst>
          </p:cNvPr>
          <p:cNvSpPr/>
          <p:nvPr/>
        </p:nvSpPr>
        <p:spPr>
          <a:xfrm>
            <a:off x="2504374"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55" name="Freeform 1354">
            <a:extLst>
              <a:ext uri="{FF2B5EF4-FFF2-40B4-BE49-F238E27FC236}">
                <a16:creationId xmlns:a16="http://schemas.microsoft.com/office/drawing/2014/main" id="{8453D93D-E580-1F02-89B4-5D964F2E521C}"/>
              </a:ext>
            </a:extLst>
          </p:cNvPr>
          <p:cNvSpPr/>
          <p:nvPr/>
        </p:nvSpPr>
        <p:spPr>
          <a:xfrm>
            <a:off x="2504374"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56" name="Freeform 1355">
            <a:extLst>
              <a:ext uri="{FF2B5EF4-FFF2-40B4-BE49-F238E27FC236}">
                <a16:creationId xmlns:a16="http://schemas.microsoft.com/office/drawing/2014/main" id="{09CAFC52-BAEF-BF02-F623-F7EF8321FDE1}"/>
              </a:ext>
            </a:extLst>
          </p:cNvPr>
          <p:cNvSpPr/>
          <p:nvPr/>
        </p:nvSpPr>
        <p:spPr>
          <a:xfrm>
            <a:off x="2506719"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57" name="Freeform 1356">
            <a:extLst>
              <a:ext uri="{FF2B5EF4-FFF2-40B4-BE49-F238E27FC236}">
                <a16:creationId xmlns:a16="http://schemas.microsoft.com/office/drawing/2014/main" id="{FD265A11-494C-F9D3-50DF-7DBCB74F624A}"/>
              </a:ext>
            </a:extLst>
          </p:cNvPr>
          <p:cNvSpPr/>
          <p:nvPr/>
        </p:nvSpPr>
        <p:spPr>
          <a:xfrm>
            <a:off x="2506719"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58" name="Freeform 1357">
            <a:extLst>
              <a:ext uri="{FF2B5EF4-FFF2-40B4-BE49-F238E27FC236}">
                <a16:creationId xmlns:a16="http://schemas.microsoft.com/office/drawing/2014/main" id="{D726A56D-49EE-C806-EB83-6AB934A4405E}"/>
              </a:ext>
            </a:extLst>
          </p:cNvPr>
          <p:cNvSpPr/>
          <p:nvPr/>
        </p:nvSpPr>
        <p:spPr>
          <a:xfrm>
            <a:off x="2508983"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59" name="Freeform 1358">
            <a:extLst>
              <a:ext uri="{FF2B5EF4-FFF2-40B4-BE49-F238E27FC236}">
                <a16:creationId xmlns:a16="http://schemas.microsoft.com/office/drawing/2014/main" id="{FD469820-ADB3-2927-850F-34E782ADFE87}"/>
              </a:ext>
            </a:extLst>
          </p:cNvPr>
          <p:cNvSpPr/>
          <p:nvPr/>
        </p:nvSpPr>
        <p:spPr>
          <a:xfrm>
            <a:off x="2508983"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60" name="Freeform 1359">
            <a:extLst>
              <a:ext uri="{FF2B5EF4-FFF2-40B4-BE49-F238E27FC236}">
                <a16:creationId xmlns:a16="http://schemas.microsoft.com/office/drawing/2014/main" id="{8425192A-3313-D722-E698-C1B78BC76FAF}"/>
              </a:ext>
            </a:extLst>
          </p:cNvPr>
          <p:cNvSpPr/>
          <p:nvPr/>
        </p:nvSpPr>
        <p:spPr>
          <a:xfrm>
            <a:off x="2511247"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61" name="Freeform 1360">
            <a:extLst>
              <a:ext uri="{FF2B5EF4-FFF2-40B4-BE49-F238E27FC236}">
                <a16:creationId xmlns:a16="http://schemas.microsoft.com/office/drawing/2014/main" id="{D2A72028-FD3E-A1D3-7B30-0EFCD9198AAA}"/>
              </a:ext>
            </a:extLst>
          </p:cNvPr>
          <p:cNvSpPr/>
          <p:nvPr/>
        </p:nvSpPr>
        <p:spPr>
          <a:xfrm>
            <a:off x="2511247"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62" name="Freeform 1361">
            <a:extLst>
              <a:ext uri="{FF2B5EF4-FFF2-40B4-BE49-F238E27FC236}">
                <a16:creationId xmlns:a16="http://schemas.microsoft.com/office/drawing/2014/main" id="{06CFA1FF-CE9A-4E86-25B5-5F35B1C46EE0}"/>
              </a:ext>
            </a:extLst>
          </p:cNvPr>
          <p:cNvSpPr/>
          <p:nvPr/>
        </p:nvSpPr>
        <p:spPr>
          <a:xfrm>
            <a:off x="2513511"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63" name="Freeform 1362">
            <a:extLst>
              <a:ext uri="{FF2B5EF4-FFF2-40B4-BE49-F238E27FC236}">
                <a16:creationId xmlns:a16="http://schemas.microsoft.com/office/drawing/2014/main" id="{9A823308-1FBD-FD37-6AE6-D748ECCAD859}"/>
              </a:ext>
            </a:extLst>
          </p:cNvPr>
          <p:cNvSpPr/>
          <p:nvPr/>
        </p:nvSpPr>
        <p:spPr>
          <a:xfrm>
            <a:off x="2513511"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64" name="Freeform 1363">
            <a:extLst>
              <a:ext uri="{FF2B5EF4-FFF2-40B4-BE49-F238E27FC236}">
                <a16:creationId xmlns:a16="http://schemas.microsoft.com/office/drawing/2014/main" id="{48E4C503-BC83-557C-A533-DB8726897B22}"/>
              </a:ext>
            </a:extLst>
          </p:cNvPr>
          <p:cNvSpPr/>
          <p:nvPr/>
        </p:nvSpPr>
        <p:spPr>
          <a:xfrm>
            <a:off x="2515855"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65" name="Freeform 1364">
            <a:extLst>
              <a:ext uri="{FF2B5EF4-FFF2-40B4-BE49-F238E27FC236}">
                <a16:creationId xmlns:a16="http://schemas.microsoft.com/office/drawing/2014/main" id="{40D02541-D720-0923-5983-59C8FDD57095}"/>
              </a:ext>
            </a:extLst>
          </p:cNvPr>
          <p:cNvSpPr/>
          <p:nvPr/>
        </p:nvSpPr>
        <p:spPr>
          <a:xfrm>
            <a:off x="2515855"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66" name="Freeform 1365">
            <a:extLst>
              <a:ext uri="{FF2B5EF4-FFF2-40B4-BE49-F238E27FC236}">
                <a16:creationId xmlns:a16="http://schemas.microsoft.com/office/drawing/2014/main" id="{A695C00A-2480-F629-A3A6-A97F1D34E5F3}"/>
              </a:ext>
            </a:extLst>
          </p:cNvPr>
          <p:cNvSpPr/>
          <p:nvPr/>
        </p:nvSpPr>
        <p:spPr>
          <a:xfrm>
            <a:off x="2518119"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67" name="Freeform 1366">
            <a:extLst>
              <a:ext uri="{FF2B5EF4-FFF2-40B4-BE49-F238E27FC236}">
                <a16:creationId xmlns:a16="http://schemas.microsoft.com/office/drawing/2014/main" id="{02E18D4D-09D1-A581-59C7-D763F4B7EDBE}"/>
              </a:ext>
            </a:extLst>
          </p:cNvPr>
          <p:cNvSpPr/>
          <p:nvPr/>
        </p:nvSpPr>
        <p:spPr>
          <a:xfrm>
            <a:off x="2518119"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68" name="Freeform 1367">
            <a:extLst>
              <a:ext uri="{FF2B5EF4-FFF2-40B4-BE49-F238E27FC236}">
                <a16:creationId xmlns:a16="http://schemas.microsoft.com/office/drawing/2014/main" id="{E733F494-25C9-0AD6-81C7-82C5438B057C}"/>
              </a:ext>
            </a:extLst>
          </p:cNvPr>
          <p:cNvSpPr/>
          <p:nvPr/>
        </p:nvSpPr>
        <p:spPr>
          <a:xfrm>
            <a:off x="2520383"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69" name="Freeform 1368">
            <a:extLst>
              <a:ext uri="{FF2B5EF4-FFF2-40B4-BE49-F238E27FC236}">
                <a16:creationId xmlns:a16="http://schemas.microsoft.com/office/drawing/2014/main" id="{553D63A8-4A97-EB98-63E1-1DE170ECA8AD}"/>
              </a:ext>
            </a:extLst>
          </p:cNvPr>
          <p:cNvSpPr/>
          <p:nvPr/>
        </p:nvSpPr>
        <p:spPr>
          <a:xfrm>
            <a:off x="2520383"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70" name="Freeform 1369">
            <a:extLst>
              <a:ext uri="{FF2B5EF4-FFF2-40B4-BE49-F238E27FC236}">
                <a16:creationId xmlns:a16="http://schemas.microsoft.com/office/drawing/2014/main" id="{D472E061-46AB-FE30-1B5C-F3BDC9D42148}"/>
              </a:ext>
            </a:extLst>
          </p:cNvPr>
          <p:cNvSpPr/>
          <p:nvPr/>
        </p:nvSpPr>
        <p:spPr>
          <a:xfrm>
            <a:off x="2522647"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71" name="Freeform 1370">
            <a:extLst>
              <a:ext uri="{FF2B5EF4-FFF2-40B4-BE49-F238E27FC236}">
                <a16:creationId xmlns:a16="http://schemas.microsoft.com/office/drawing/2014/main" id="{164BBA9A-7323-9971-BB1B-2E4021D0DEEA}"/>
              </a:ext>
            </a:extLst>
          </p:cNvPr>
          <p:cNvSpPr/>
          <p:nvPr/>
        </p:nvSpPr>
        <p:spPr>
          <a:xfrm>
            <a:off x="2522647"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72" name="Freeform 1371">
            <a:extLst>
              <a:ext uri="{FF2B5EF4-FFF2-40B4-BE49-F238E27FC236}">
                <a16:creationId xmlns:a16="http://schemas.microsoft.com/office/drawing/2014/main" id="{B6988743-CEDE-0E46-F5A7-343E9FB529EC}"/>
              </a:ext>
            </a:extLst>
          </p:cNvPr>
          <p:cNvSpPr/>
          <p:nvPr/>
        </p:nvSpPr>
        <p:spPr>
          <a:xfrm>
            <a:off x="2524911"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73" name="Freeform 1372">
            <a:extLst>
              <a:ext uri="{FF2B5EF4-FFF2-40B4-BE49-F238E27FC236}">
                <a16:creationId xmlns:a16="http://schemas.microsoft.com/office/drawing/2014/main" id="{4EEFAAE3-2E99-B903-2A7E-C21AAB8B253D}"/>
              </a:ext>
            </a:extLst>
          </p:cNvPr>
          <p:cNvSpPr/>
          <p:nvPr/>
        </p:nvSpPr>
        <p:spPr>
          <a:xfrm>
            <a:off x="2524911"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74" name="Freeform 1373">
            <a:extLst>
              <a:ext uri="{FF2B5EF4-FFF2-40B4-BE49-F238E27FC236}">
                <a16:creationId xmlns:a16="http://schemas.microsoft.com/office/drawing/2014/main" id="{27354261-412D-6683-BEE6-978B3E4279FB}"/>
              </a:ext>
            </a:extLst>
          </p:cNvPr>
          <p:cNvSpPr/>
          <p:nvPr/>
        </p:nvSpPr>
        <p:spPr>
          <a:xfrm>
            <a:off x="2527256"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75" name="Freeform 1374">
            <a:extLst>
              <a:ext uri="{FF2B5EF4-FFF2-40B4-BE49-F238E27FC236}">
                <a16:creationId xmlns:a16="http://schemas.microsoft.com/office/drawing/2014/main" id="{6A0358DA-F0E9-7545-C12B-1560043CC146}"/>
              </a:ext>
            </a:extLst>
          </p:cNvPr>
          <p:cNvSpPr/>
          <p:nvPr/>
        </p:nvSpPr>
        <p:spPr>
          <a:xfrm>
            <a:off x="2527256"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76" name="Freeform 1375">
            <a:extLst>
              <a:ext uri="{FF2B5EF4-FFF2-40B4-BE49-F238E27FC236}">
                <a16:creationId xmlns:a16="http://schemas.microsoft.com/office/drawing/2014/main" id="{6026735E-3FC2-3FE7-7428-305946D11130}"/>
              </a:ext>
            </a:extLst>
          </p:cNvPr>
          <p:cNvSpPr/>
          <p:nvPr/>
        </p:nvSpPr>
        <p:spPr>
          <a:xfrm>
            <a:off x="2529520"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77" name="Freeform 1376">
            <a:extLst>
              <a:ext uri="{FF2B5EF4-FFF2-40B4-BE49-F238E27FC236}">
                <a16:creationId xmlns:a16="http://schemas.microsoft.com/office/drawing/2014/main" id="{875ED430-1D34-1A58-CF2F-1EA463BF04DF}"/>
              </a:ext>
            </a:extLst>
          </p:cNvPr>
          <p:cNvSpPr/>
          <p:nvPr/>
        </p:nvSpPr>
        <p:spPr>
          <a:xfrm>
            <a:off x="2529520"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78" name="Freeform 1377">
            <a:extLst>
              <a:ext uri="{FF2B5EF4-FFF2-40B4-BE49-F238E27FC236}">
                <a16:creationId xmlns:a16="http://schemas.microsoft.com/office/drawing/2014/main" id="{72C7BB5F-DABE-BC35-2EFD-C95F6FB7D8E0}"/>
              </a:ext>
            </a:extLst>
          </p:cNvPr>
          <p:cNvSpPr/>
          <p:nvPr/>
        </p:nvSpPr>
        <p:spPr>
          <a:xfrm>
            <a:off x="2531784"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79" name="Freeform 1378">
            <a:extLst>
              <a:ext uri="{FF2B5EF4-FFF2-40B4-BE49-F238E27FC236}">
                <a16:creationId xmlns:a16="http://schemas.microsoft.com/office/drawing/2014/main" id="{76C899BC-4F48-77D0-F7CD-BC47C5C773D3}"/>
              </a:ext>
            </a:extLst>
          </p:cNvPr>
          <p:cNvSpPr/>
          <p:nvPr/>
        </p:nvSpPr>
        <p:spPr>
          <a:xfrm>
            <a:off x="2531784"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80" name="Freeform 1379">
            <a:extLst>
              <a:ext uri="{FF2B5EF4-FFF2-40B4-BE49-F238E27FC236}">
                <a16:creationId xmlns:a16="http://schemas.microsoft.com/office/drawing/2014/main" id="{EC8D8319-992F-87A8-E76C-250DE30635F2}"/>
              </a:ext>
            </a:extLst>
          </p:cNvPr>
          <p:cNvSpPr/>
          <p:nvPr/>
        </p:nvSpPr>
        <p:spPr>
          <a:xfrm>
            <a:off x="2534048"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81" name="Freeform 1380">
            <a:extLst>
              <a:ext uri="{FF2B5EF4-FFF2-40B4-BE49-F238E27FC236}">
                <a16:creationId xmlns:a16="http://schemas.microsoft.com/office/drawing/2014/main" id="{871BBD2D-CB83-A41B-BA1E-079851258602}"/>
              </a:ext>
            </a:extLst>
          </p:cNvPr>
          <p:cNvSpPr/>
          <p:nvPr/>
        </p:nvSpPr>
        <p:spPr>
          <a:xfrm>
            <a:off x="2534048"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82" name="Freeform 1381">
            <a:extLst>
              <a:ext uri="{FF2B5EF4-FFF2-40B4-BE49-F238E27FC236}">
                <a16:creationId xmlns:a16="http://schemas.microsoft.com/office/drawing/2014/main" id="{5019A543-593D-3E58-A2C8-905E5CC0A3CB}"/>
              </a:ext>
            </a:extLst>
          </p:cNvPr>
          <p:cNvSpPr/>
          <p:nvPr/>
        </p:nvSpPr>
        <p:spPr>
          <a:xfrm>
            <a:off x="2536393"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83" name="Freeform 1382">
            <a:extLst>
              <a:ext uri="{FF2B5EF4-FFF2-40B4-BE49-F238E27FC236}">
                <a16:creationId xmlns:a16="http://schemas.microsoft.com/office/drawing/2014/main" id="{9A7022D3-8C78-EF92-28A8-C12F62BEEDDD}"/>
              </a:ext>
            </a:extLst>
          </p:cNvPr>
          <p:cNvSpPr/>
          <p:nvPr/>
        </p:nvSpPr>
        <p:spPr>
          <a:xfrm>
            <a:off x="2536393"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84" name="Freeform 1383">
            <a:extLst>
              <a:ext uri="{FF2B5EF4-FFF2-40B4-BE49-F238E27FC236}">
                <a16:creationId xmlns:a16="http://schemas.microsoft.com/office/drawing/2014/main" id="{A4BC4B2E-E224-0DA3-2534-5C4F559569CB}"/>
              </a:ext>
            </a:extLst>
          </p:cNvPr>
          <p:cNvSpPr/>
          <p:nvPr/>
        </p:nvSpPr>
        <p:spPr>
          <a:xfrm>
            <a:off x="2538657"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solidFill>
            <a:srgbClr val="5F828F"/>
          </a:solidFill>
          <a:ln w="0" cap="flat">
            <a:noFill/>
            <a:prstDash val="solid"/>
            <a:miter/>
          </a:ln>
        </p:spPr>
        <p:txBody>
          <a:bodyPr rtlCol="0" anchor="ctr"/>
          <a:lstStyle/>
          <a:p>
            <a:endParaRPr lang="en-GB" dirty="0"/>
          </a:p>
        </p:txBody>
      </p:sp>
      <p:sp>
        <p:nvSpPr>
          <p:cNvPr id="1385" name="Freeform 1384">
            <a:extLst>
              <a:ext uri="{FF2B5EF4-FFF2-40B4-BE49-F238E27FC236}">
                <a16:creationId xmlns:a16="http://schemas.microsoft.com/office/drawing/2014/main" id="{32B953ED-7A2F-9749-8FBD-1C2ACF9415AA}"/>
              </a:ext>
            </a:extLst>
          </p:cNvPr>
          <p:cNvSpPr/>
          <p:nvPr/>
        </p:nvSpPr>
        <p:spPr>
          <a:xfrm>
            <a:off x="2538657" y="3570099"/>
            <a:ext cx="1617" cy="40483"/>
          </a:xfrm>
          <a:custGeom>
            <a:avLst/>
            <a:gdLst>
              <a:gd name="connsiteX0" fmla="*/ 0 w 1617"/>
              <a:gd name="connsiteY0" fmla="*/ 0 h 40483"/>
              <a:gd name="connsiteX1" fmla="*/ 1617 w 1617"/>
              <a:gd name="connsiteY1" fmla="*/ 0 h 40483"/>
              <a:gd name="connsiteX2" fmla="*/ 1617 w 1617"/>
              <a:gd name="connsiteY2" fmla="*/ 40484 h 40483"/>
              <a:gd name="connsiteX3" fmla="*/ 0 w 1617"/>
              <a:gd name="connsiteY3" fmla="*/ 40484 h 40483"/>
            </a:gdLst>
            <a:ahLst/>
            <a:cxnLst>
              <a:cxn ang="0">
                <a:pos x="connsiteX0" y="connsiteY0"/>
              </a:cxn>
              <a:cxn ang="0">
                <a:pos x="connsiteX1" y="connsiteY1"/>
              </a:cxn>
              <a:cxn ang="0">
                <a:pos x="connsiteX2" y="connsiteY2"/>
              </a:cxn>
              <a:cxn ang="0">
                <a:pos x="connsiteX3" y="connsiteY3"/>
              </a:cxn>
            </a:cxnLst>
            <a:rect l="l" t="t" r="r" b="b"/>
            <a:pathLst>
              <a:path w="1617" h="40483">
                <a:moveTo>
                  <a:pt x="0" y="0"/>
                </a:moveTo>
                <a:lnTo>
                  <a:pt x="1617" y="0"/>
                </a:lnTo>
                <a:lnTo>
                  <a:pt x="1617" y="40484"/>
                </a:lnTo>
                <a:lnTo>
                  <a:pt x="0" y="40484"/>
                </a:lnTo>
                <a:close/>
              </a:path>
            </a:pathLst>
          </a:custGeom>
          <a:noFill/>
          <a:ln w="4040" cap="flat">
            <a:solidFill>
              <a:srgbClr val="5F828F"/>
            </a:solidFill>
            <a:prstDash val="solid"/>
            <a:miter/>
          </a:ln>
        </p:spPr>
        <p:txBody>
          <a:bodyPr rtlCol="0" anchor="ctr"/>
          <a:lstStyle/>
          <a:p>
            <a:endParaRPr lang="en-GB" dirty="0"/>
          </a:p>
        </p:txBody>
      </p:sp>
      <p:sp>
        <p:nvSpPr>
          <p:cNvPr id="1386" name="Freeform 1385">
            <a:extLst>
              <a:ext uri="{FF2B5EF4-FFF2-40B4-BE49-F238E27FC236}">
                <a16:creationId xmlns:a16="http://schemas.microsoft.com/office/drawing/2014/main" id="{E9B14BF8-1ECE-C4A6-2898-54E7672986C4}"/>
              </a:ext>
            </a:extLst>
          </p:cNvPr>
          <p:cNvSpPr/>
          <p:nvPr/>
        </p:nvSpPr>
        <p:spPr>
          <a:xfrm>
            <a:off x="254092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387" name="Freeform 1386">
            <a:extLst>
              <a:ext uri="{FF2B5EF4-FFF2-40B4-BE49-F238E27FC236}">
                <a16:creationId xmlns:a16="http://schemas.microsoft.com/office/drawing/2014/main" id="{2CBAE484-0A2B-8847-AC06-DD8D231E61B7}"/>
              </a:ext>
            </a:extLst>
          </p:cNvPr>
          <p:cNvSpPr/>
          <p:nvPr/>
        </p:nvSpPr>
        <p:spPr>
          <a:xfrm>
            <a:off x="254092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388" name="Freeform 1387">
            <a:extLst>
              <a:ext uri="{FF2B5EF4-FFF2-40B4-BE49-F238E27FC236}">
                <a16:creationId xmlns:a16="http://schemas.microsoft.com/office/drawing/2014/main" id="{863E982D-4241-3B6D-1FC6-0E492E1299CC}"/>
              </a:ext>
            </a:extLst>
          </p:cNvPr>
          <p:cNvSpPr/>
          <p:nvPr/>
        </p:nvSpPr>
        <p:spPr>
          <a:xfrm>
            <a:off x="254318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389" name="Freeform 1388">
            <a:extLst>
              <a:ext uri="{FF2B5EF4-FFF2-40B4-BE49-F238E27FC236}">
                <a16:creationId xmlns:a16="http://schemas.microsoft.com/office/drawing/2014/main" id="{134EAEB6-28B7-3389-61EE-3C1EF199A68E}"/>
              </a:ext>
            </a:extLst>
          </p:cNvPr>
          <p:cNvSpPr/>
          <p:nvPr/>
        </p:nvSpPr>
        <p:spPr>
          <a:xfrm>
            <a:off x="254318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390" name="Freeform 1389">
            <a:extLst>
              <a:ext uri="{FF2B5EF4-FFF2-40B4-BE49-F238E27FC236}">
                <a16:creationId xmlns:a16="http://schemas.microsoft.com/office/drawing/2014/main" id="{B6732E6B-52BC-C6B8-F8A5-36623302FC2D}"/>
              </a:ext>
            </a:extLst>
          </p:cNvPr>
          <p:cNvSpPr/>
          <p:nvPr/>
        </p:nvSpPr>
        <p:spPr>
          <a:xfrm>
            <a:off x="254553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391" name="Freeform 1390">
            <a:extLst>
              <a:ext uri="{FF2B5EF4-FFF2-40B4-BE49-F238E27FC236}">
                <a16:creationId xmlns:a16="http://schemas.microsoft.com/office/drawing/2014/main" id="{6942691D-9E1E-433F-6D21-20D35D4FB927}"/>
              </a:ext>
            </a:extLst>
          </p:cNvPr>
          <p:cNvSpPr/>
          <p:nvPr/>
        </p:nvSpPr>
        <p:spPr>
          <a:xfrm>
            <a:off x="254553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392" name="Freeform 1391">
            <a:extLst>
              <a:ext uri="{FF2B5EF4-FFF2-40B4-BE49-F238E27FC236}">
                <a16:creationId xmlns:a16="http://schemas.microsoft.com/office/drawing/2014/main" id="{8D510AC2-D5CE-DAEF-17F8-2421EDA99B72}"/>
              </a:ext>
            </a:extLst>
          </p:cNvPr>
          <p:cNvSpPr/>
          <p:nvPr/>
        </p:nvSpPr>
        <p:spPr>
          <a:xfrm>
            <a:off x="254779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393" name="Freeform 1392">
            <a:extLst>
              <a:ext uri="{FF2B5EF4-FFF2-40B4-BE49-F238E27FC236}">
                <a16:creationId xmlns:a16="http://schemas.microsoft.com/office/drawing/2014/main" id="{188EA455-560C-39AE-A433-F88544654F8A}"/>
              </a:ext>
            </a:extLst>
          </p:cNvPr>
          <p:cNvSpPr/>
          <p:nvPr/>
        </p:nvSpPr>
        <p:spPr>
          <a:xfrm>
            <a:off x="254779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394" name="Freeform 1393">
            <a:extLst>
              <a:ext uri="{FF2B5EF4-FFF2-40B4-BE49-F238E27FC236}">
                <a16:creationId xmlns:a16="http://schemas.microsoft.com/office/drawing/2014/main" id="{E60989D0-6105-A72A-B970-3D5555844A9B}"/>
              </a:ext>
            </a:extLst>
          </p:cNvPr>
          <p:cNvSpPr/>
          <p:nvPr/>
        </p:nvSpPr>
        <p:spPr>
          <a:xfrm>
            <a:off x="255005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395" name="Freeform 1394">
            <a:extLst>
              <a:ext uri="{FF2B5EF4-FFF2-40B4-BE49-F238E27FC236}">
                <a16:creationId xmlns:a16="http://schemas.microsoft.com/office/drawing/2014/main" id="{20B87BF6-5DFA-7B5F-A1EE-146DE853AE80}"/>
              </a:ext>
            </a:extLst>
          </p:cNvPr>
          <p:cNvSpPr/>
          <p:nvPr/>
        </p:nvSpPr>
        <p:spPr>
          <a:xfrm>
            <a:off x="255005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396" name="Freeform 1395">
            <a:extLst>
              <a:ext uri="{FF2B5EF4-FFF2-40B4-BE49-F238E27FC236}">
                <a16:creationId xmlns:a16="http://schemas.microsoft.com/office/drawing/2014/main" id="{9FFAD97A-FBF9-9171-FCCA-41A44F8D3AB4}"/>
              </a:ext>
            </a:extLst>
          </p:cNvPr>
          <p:cNvSpPr/>
          <p:nvPr/>
        </p:nvSpPr>
        <p:spPr>
          <a:xfrm>
            <a:off x="255232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397" name="Freeform 1396">
            <a:extLst>
              <a:ext uri="{FF2B5EF4-FFF2-40B4-BE49-F238E27FC236}">
                <a16:creationId xmlns:a16="http://schemas.microsoft.com/office/drawing/2014/main" id="{500A474D-D827-06B1-4A81-7704CE71FF0A}"/>
              </a:ext>
            </a:extLst>
          </p:cNvPr>
          <p:cNvSpPr/>
          <p:nvPr/>
        </p:nvSpPr>
        <p:spPr>
          <a:xfrm>
            <a:off x="255232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398" name="Freeform 1397">
            <a:extLst>
              <a:ext uri="{FF2B5EF4-FFF2-40B4-BE49-F238E27FC236}">
                <a16:creationId xmlns:a16="http://schemas.microsoft.com/office/drawing/2014/main" id="{7ABCE7A2-A191-C505-667D-C816F8AEFCDC}"/>
              </a:ext>
            </a:extLst>
          </p:cNvPr>
          <p:cNvSpPr/>
          <p:nvPr/>
        </p:nvSpPr>
        <p:spPr>
          <a:xfrm>
            <a:off x="255458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399" name="Freeform 1398">
            <a:extLst>
              <a:ext uri="{FF2B5EF4-FFF2-40B4-BE49-F238E27FC236}">
                <a16:creationId xmlns:a16="http://schemas.microsoft.com/office/drawing/2014/main" id="{6B0AB84F-2B72-2532-4B26-81ED678CF5EE}"/>
              </a:ext>
            </a:extLst>
          </p:cNvPr>
          <p:cNvSpPr/>
          <p:nvPr/>
        </p:nvSpPr>
        <p:spPr>
          <a:xfrm>
            <a:off x="255458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00" name="Freeform 1399">
            <a:extLst>
              <a:ext uri="{FF2B5EF4-FFF2-40B4-BE49-F238E27FC236}">
                <a16:creationId xmlns:a16="http://schemas.microsoft.com/office/drawing/2014/main" id="{F57D9AB8-E872-D549-41FA-37EE5ABCBBF6}"/>
              </a:ext>
            </a:extLst>
          </p:cNvPr>
          <p:cNvSpPr/>
          <p:nvPr/>
        </p:nvSpPr>
        <p:spPr>
          <a:xfrm>
            <a:off x="255693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01" name="Freeform 1400">
            <a:extLst>
              <a:ext uri="{FF2B5EF4-FFF2-40B4-BE49-F238E27FC236}">
                <a16:creationId xmlns:a16="http://schemas.microsoft.com/office/drawing/2014/main" id="{97C23B4B-4BC8-E703-C529-5FF233CCE9EC}"/>
              </a:ext>
            </a:extLst>
          </p:cNvPr>
          <p:cNvSpPr/>
          <p:nvPr/>
        </p:nvSpPr>
        <p:spPr>
          <a:xfrm>
            <a:off x="255693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02" name="Freeform 1401">
            <a:extLst>
              <a:ext uri="{FF2B5EF4-FFF2-40B4-BE49-F238E27FC236}">
                <a16:creationId xmlns:a16="http://schemas.microsoft.com/office/drawing/2014/main" id="{76AB32B0-0119-D326-C78C-5ED4BC16C830}"/>
              </a:ext>
            </a:extLst>
          </p:cNvPr>
          <p:cNvSpPr/>
          <p:nvPr/>
        </p:nvSpPr>
        <p:spPr>
          <a:xfrm>
            <a:off x="255919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03" name="Freeform 1402">
            <a:extLst>
              <a:ext uri="{FF2B5EF4-FFF2-40B4-BE49-F238E27FC236}">
                <a16:creationId xmlns:a16="http://schemas.microsoft.com/office/drawing/2014/main" id="{5657A48B-3F37-7115-B554-D442845FEE3D}"/>
              </a:ext>
            </a:extLst>
          </p:cNvPr>
          <p:cNvSpPr/>
          <p:nvPr/>
        </p:nvSpPr>
        <p:spPr>
          <a:xfrm>
            <a:off x="255919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04" name="Freeform 1403">
            <a:extLst>
              <a:ext uri="{FF2B5EF4-FFF2-40B4-BE49-F238E27FC236}">
                <a16:creationId xmlns:a16="http://schemas.microsoft.com/office/drawing/2014/main" id="{10F79F73-D1F6-3131-5C82-7F36D4C7F22F}"/>
              </a:ext>
            </a:extLst>
          </p:cNvPr>
          <p:cNvSpPr/>
          <p:nvPr/>
        </p:nvSpPr>
        <p:spPr>
          <a:xfrm>
            <a:off x="2561459" y="3573170"/>
            <a:ext cx="1698" cy="37413"/>
          </a:xfrm>
          <a:custGeom>
            <a:avLst/>
            <a:gdLst>
              <a:gd name="connsiteX0" fmla="*/ 0 w 1698"/>
              <a:gd name="connsiteY0" fmla="*/ 0 h 37413"/>
              <a:gd name="connsiteX1" fmla="*/ 1698 w 1698"/>
              <a:gd name="connsiteY1" fmla="*/ 0 h 37413"/>
              <a:gd name="connsiteX2" fmla="*/ 1698 w 1698"/>
              <a:gd name="connsiteY2" fmla="*/ 37413 h 37413"/>
              <a:gd name="connsiteX3" fmla="*/ 0 w 1698"/>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98" h="37413">
                <a:moveTo>
                  <a:pt x="0" y="0"/>
                </a:moveTo>
                <a:lnTo>
                  <a:pt x="1698" y="0"/>
                </a:lnTo>
                <a:lnTo>
                  <a:pt x="1698"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05" name="Freeform 1404">
            <a:extLst>
              <a:ext uri="{FF2B5EF4-FFF2-40B4-BE49-F238E27FC236}">
                <a16:creationId xmlns:a16="http://schemas.microsoft.com/office/drawing/2014/main" id="{EAC5C894-8ABA-9C02-6254-5A325C1794B5}"/>
              </a:ext>
            </a:extLst>
          </p:cNvPr>
          <p:cNvSpPr/>
          <p:nvPr/>
        </p:nvSpPr>
        <p:spPr>
          <a:xfrm>
            <a:off x="2561459" y="3573170"/>
            <a:ext cx="1698" cy="37413"/>
          </a:xfrm>
          <a:custGeom>
            <a:avLst/>
            <a:gdLst>
              <a:gd name="connsiteX0" fmla="*/ 0 w 1698"/>
              <a:gd name="connsiteY0" fmla="*/ 0 h 37413"/>
              <a:gd name="connsiteX1" fmla="*/ 1698 w 1698"/>
              <a:gd name="connsiteY1" fmla="*/ 0 h 37413"/>
              <a:gd name="connsiteX2" fmla="*/ 1698 w 1698"/>
              <a:gd name="connsiteY2" fmla="*/ 37413 h 37413"/>
              <a:gd name="connsiteX3" fmla="*/ 0 w 1698"/>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98" h="37413">
                <a:moveTo>
                  <a:pt x="0" y="0"/>
                </a:moveTo>
                <a:lnTo>
                  <a:pt x="1698" y="0"/>
                </a:lnTo>
                <a:lnTo>
                  <a:pt x="1698"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06" name="Freeform 1405">
            <a:extLst>
              <a:ext uri="{FF2B5EF4-FFF2-40B4-BE49-F238E27FC236}">
                <a16:creationId xmlns:a16="http://schemas.microsoft.com/office/drawing/2014/main" id="{4BE6ADCB-5AD2-6880-5BCB-CC115E3F81B2}"/>
              </a:ext>
            </a:extLst>
          </p:cNvPr>
          <p:cNvSpPr/>
          <p:nvPr/>
        </p:nvSpPr>
        <p:spPr>
          <a:xfrm>
            <a:off x="256372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07" name="Freeform 1406">
            <a:extLst>
              <a:ext uri="{FF2B5EF4-FFF2-40B4-BE49-F238E27FC236}">
                <a16:creationId xmlns:a16="http://schemas.microsoft.com/office/drawing/2014/main" id="{E17EA0E0-DC74-C677-0C54-68B2622C373E}"/>
              </a:ext>
            </a:extLst>
          </p:cNvPr>
          <p:cNvSpPr/>
          <p:nvPr/>
        </p:nvSpPr>
        <p:spPr>
          <a:xfrm>
            <a:off x="256372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08" name="Freeform 1407">
            <a:extLst>
              <a:ext uri="{FF2B5EF4-FFF2-40B4-BE49-F238E27FC236}">
                <a16:creationId xmlns:a16="http://schemas.microsoft.com/office/drawing/2014/main" id="{64FB89FB-105E-55FD-0E61-DD8BB7F89857}"/>
              </a:ext>
            </a:extLst>
          </p:cNvPr>
          <p:cNvSpPr/>
          <p:nvPr/>
        </p:nvSpPr>
        <p:spPr>
          <a:xfrm>
            <a:off x="256598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09" name="Freeform 1408">
            <a:extLst>
              <a:ext uri="{FF2B5EF4-FFF2-40B4-BE49-F238E27FC236}">
                <a16:creationId xmlns:a16="http://schemas.microsoft.com/office/drawing/2014/main" id="{ECFA3C55-EE3E-BE8A-DB7F-0E44D49BA4CA}"/>
              </a:ext>
            </a:extLst>
          </p:cNvPr>
          <p:cNvSpPr/>
          <p:nvPr/>
        </p:nvSpPr>
        <p:spPr>
          <a:xfrm>
            <a:off x="256598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10" name="Freeform 1409">
            <a:extLst>
              <a:ext uri="{FF2B5EF4-FFF2-40B4-BE49-F238E27FC236}">
                <a16:creationId xmlns:a16="http://schemas.microsoft.com/office/drawing/2014/main" id="{157F0068-7E44-0F92-2C3F-5AA9DDA4E31A}"/>
              </a:ext>
            </a:extLst>
          </p:cNvPr>
          <p:cNvSpPr/>
          <p:nvPr/>
        </p:nvSpPr>
        <p:spPr>
          <a:xfrm>
            <a:off x="256833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11" name="Freeform 1410">
            <a:extLst>
              <a:ext uri="{FF2B5EF4-FFF2-40B4-BE49-F238E27FC236}">
                <a16:creationId xmlns:a16="http://schemas.microsoft.com/office/drawing/2014/main" id="{C68C6F6D-3AC2-BA76-8170-6724A31CDE94}"/>
              </a:ext>
            </a:extLst>
          </p:cNvPr>
          <p:cNvSpPr/>
          <p:nvPr/>
        </p:nvSpPr>
        <p:spPr>
          <a:xfrm>
            <a:off x="256833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12" name="Freeform 1411">
            <a:extLst>
              <a:ext uri="{FF2B5EF4-FFF2-40B4-BE49-F238E27FC236}">
                <a16:creationId xmlns:a16="http://schemas.microsoft.com/office/drawing/2014/main" id="{8DE475B0-1B06-2B50-9E26-A6C7B60C9B35}"/>
              </a:ext>
            </a:extLst>
          </p:cNvPr>
          <p:cNvSpPr/>
          <p:nvPr/>
        </p:nvSpPr>
        <p:spPr>
          <a:xfrm>
            <a:off x="257059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13" name="Freeform 1412">
            <a:extLst>
              <a:ext uri="{FF2B5EF4-FFF2-40B4-BE49-F238E27FC236}">
                <a16:creationId xmlns:a16="http://schemas.microsoft.com/office/drawing/2014/main" id="{6AA5EFEF-190E-488B-06FC-D816E9A2E387}"/>
              </a:ext>
            </a:extLst>
          </p:cNvPr>
          <p:cNvSpPr/>
          <p:nvPr/>
        </p:nvSpPr>
        <p:spPr>
          <a:xfrm>
            <a:off x="257059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14" name="Freeform 1413">
            <a:extLst>
              <a:ext uri="{FF2B5EF4-FFF2-40B4-BE49-F238E27FC236}">
                <a16:creationId xmlns:a16="http://schemas.microsoft.com/office/drawing/2014/main" id="{D9AE3F8E-D3B0-E34F-41F5-8BAEDBC0647A}"/>
              </a:ext>
            </a:extLst>
          </p:cNvPr>
          <p:cNvSpPr/>
          <p:nvPr/>
        </p:nvSpPr>
        <p:spPr>
          <a:xfrm>
            <a:off x="257286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15" name="Freeform 1414">
            <a:extLst>
              <a:ext uri="{FF2B5EF4-FFF2-40B4-BE49-F238E27FC236}">
                <a16:creationId xmlns:a16="http://schemas.microsoft.com/office/drawing/2014/main" id="{E3F8F0AD-4FF1-35BA-E7F9-0CD8DADA1C67}"/>
              </a:ext>
            </a:extLst>
          </p:cNvPr>
          <p:cNvSpPr/>
          <p:nvPr/>
        </p:nvSpPr>
        <p:spPr>
          <a:xfrm>
            <a:off x="257286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16" name="Freeform 1415">
            <a:extLst>
              <a:ext uri="{FF2B5EF4-FFF2-40B4-BE49-F238E27FC236}">
                <a16:creationId xmlns:a16="http://schemas.microsoft.com/office/drawing/2014/main" id="{05DB55FD-7417-3B0C-00A2-F4920C1366AB}"/>
              </a:ext>
            </a:extLst>
          </p:cNvPr>
          <p:cNvSpPr/>
          <p:nvPr/>
        </p:nvSpPr>
        <p:spPr>
          <a:xfrm>
            <a:off x="257512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17" name="Freeform 1416">
            <a:extLst>
              <a:ext uri="{FF2B5EF4-FFF2-40B4-BE49-F238E27FC236}">
                <a16:creationId xmlns:a16="http://schemas.microsoft.com/office/drawing/2014/main" id="{0D8C735D-1CF2-DF4E-620E-C489EAB7C5A1}"/>
              </a:ext>
            </a:extLst>
          </p:cNvPr>
          <p:cNvSpPr/>
          <p:nvPr/>
        </p:nvSpPr>
        <p:spPr>
          <a:xfrm>
            <a:off x="257512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18" name="Freeform 1417">
            <a:extLst>
              <a:ext uri="{FF2B5EF4-FFF2-40B4-BE49-F238E27FC236}">
                <a16:creationId xmlns:a16="http://schemas.microsoft.com/office/drawing/2014/main" id="{34E9CBE4-1A0A-1125-946A-503FFDF95F05}"/>
              </a:ext>
            </a:extLst>
          </p:cNvPr>
          <p:cNvSpPr/>
          <p:nvPr/>
        </p:nvSpPr>
        <p:spPr>
          <a:xfrm>
            <a:off x="257746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19" name="Freeform 1418">
            <a:extLst>
              <a:ext uri="{FF2B5EF4-FFF2-40B4-BE49-F238E27FC236}">
                <a16:creationId xmlns:a16="http://schemas.microsoft.com/office/drawing/2014/main" id="{2A12E44C-1A3C-99C1-C589-42471FE25954}"/>
              </a:ext>
            </a:extLst>
          </p:cNvPr>
          <p:cNvSpPr/>
          <p:nvPr/>
        </p:nvSpPr>
        <p:spPr>
          <a:xfrm>
            <a:off x="257746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20" name="Freeform 1419">
            <a:extLst>
              <a:ext uri="{FF2B5EF4-FFF2-40B4-BE49-F238E27FC236}">
                <a16:creationId xmlns:a16="http://schemas.microsoft.com/office/drawing/2014/main" id="{6629B138-EAB5-FF9E-31A0-64C66FB4F696}"/>
              </a:ext>
            </a:extLst>
          </p:cNvPr>
          <p:cNvSpPr/>
          <p:nvPr/>
        </p:nvSpPr>
        <p:spPr>
          <a:xfrm>
            <a:off x="257973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21" name="Freeform 1420">
            <a:extLst>
              <a:ext uri="{FF2B5EF4-FFF2-40B4-BE49-F238E27FC236}">
                <a16:creationId xmlns:a16="http://schemas.microsoft.com/office/drawing/2014/main" id="{09A0AB36-B6E1-181D-DED4-99DCA25AC835}"/>
              </a:ext>
            </a:extLst>
          </p:cNvPr>
          <p:cNvSpPr/>
          <p:nvPr/>
        </p:nvSpPr>
        <p:spPr>
          <a:xfrm>
            <a:off x="257973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22" name="Freeform 1421">
            <a:extLst>
              <a:ext uri="{FF2B5EF4-FFF2-40B4-BE49-F238E27FC236}">
                <a16:creationId xmlns:a16="http://schemas.microsoft.com/office/drawing/2014/main" id="{EB47D9A7-76F0-2F8E-296A-EFFA64E43D45}"/>
              </a:ext>
            </a:extLst>
          </p:cNvPr>
          <p:cNvSpPr/>
          <p:nvPr/>
        </p:nvSpPr>
        <p:spPr>
          <a:xfrm>
            <a:off x="258199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23" name="Freeform 1422">
            <a:extLst>
              <a:ext uri="{FF2B5EF4-FFF2-40B4-BE49-F238E27FC236}">
                <a16:creationId xmlns:a16="http://schemas.microsoft.com/office/drawing/2014/main" id="{71B37379-B6BB-FA8E-4FCF-EDD13719EBC9}"/>
              </a:ext>
            </a:extLst>
          </p:cNvPr>
          <p:cNvSpPr/>
          <p:nvPr/>
        </p:nvSpPr>
        <p:spPr>
          <a:xfrm>
            <a:off x="258199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24" name="Freeform 1423">
            <a:extLst>
              <a:ext uri="{FF2B5EF4-FFF2-40B4-BE49-F238E27FC236}">
                <a16:creationId xmlns:a16="http://schemas.microsoft.com/office/drawing/2014/main" id="{B74CA852-DBF1-8151-8EDA-4FB6EA976CE6}"/>
              </a:ext>
            </a:extLst>
          </p:cNvPr>
          <p:cNvSpPr/>
          <p:nvPr/>
        </p:nvSpPr>
        <p:spPr>
          <a:xfrm>
            <a:off x="258426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25" name="Freeform 1424">
            <a:extLst>
              <a:ext uri="{FF2B5EF4-FFF2-40B4-BE49-F238E27FC236}">
                <a16:creationId xmlns:a16="http://schemas.microsoft.com/office/drawing/2014/main" id="{AA51BEE4-C084-A778-DD30-53F8903B9CF2}"/>
              </a:ext>
            </a:extLst>
          </p:cNvPr>
          <p:cNvSpPr/>
          <p:nvPr/>
        </p:nvSpPr>
        <p:spPr>
          <a:xfrm>
            <a:off x="258426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26" name="Freeform 1425">
            <a:extLst>
              <a:ext uri="{FF2B5EF4-FFF2-40B4-BE49-F238E27FC236}">
                <a16:creationId xmlns:a16="http://schemas.microsoft.com/office/drawing/2014/main" id="{EC594E29-5419-7C26-F9B0-7267F0F1CB89}"/>
              </a:ext>
            </a:extLst>
          </p:cNvPr>
          <p:cNvSpPr/>
          <p:nvPr/>
        </p:nvSpPr>
        <p:spPr>
          <a:xfrm>
            <a:off x="258660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27" name="Freeform 1426">
            <a:extLst>
              <a:ext uri="{FF2B5EF4-FFF2-40B4-BE49-F238E27FC236}">
                <a16:creationId xmlns:a16="http://schemas.microsoft.com/office/drawing/2014/main" id="{C840DA0E-31FC-8313-1D62-C4793DE0CA5B}"/>
              </a:ext>
            </a:extLst>
          </p:cNvPr>
          <p:cNvSpPr/>
          <p:nvPr/>
        </p:nvSpPr>
        <p:spPr>
          <a:xfrm>
            <a:off x="258660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28" name="Freeform 1427">
            <a:extLst>
              <a:ext uri="{FF2B5EF4-FFF2-40B4-BE49-F238E27FC236}">
                <a16:creationId xmlns:a16="http://schemas.microsoft.com/office/drawing/2014/main" id="{CF1B2E13-17C8-86C9-CE40-280667D4F127}"/>
              </a:ext>
            </a:extLst>
          </p:cNvPr>
          <p:cNvSpPr/>
          <p:nvPr/>
        </p:nvSpPr>
        <p:spPr>
          <a:xfrm>
            <a:off x="2588870" y="3573170"/>
            <a:ext cx="1698" cy="37413"/>
          </a:xfrm>
          <a:custGeom>
            <a:avLst/>
            <a:gdLst>
              <a:gd name="connsiteX0" fmla="*/ 0 w 1698"/>
              <a:gd name="connsiteY0" fmla="*/ 0 h 37413"/>
              <a:gd name="connsiteX1" fmla="*/ 1698 w 1698"/>
              <a:gd name="connsiteY1" fmla="*/ 0 h 37413"/>
              <a:gd name="connsiteX2" fmla="*/ 1698 w 1698"/>
              <a:gd name="connsiteY2" fmla="*/ 37413 h 37413"/>
              <a:gd name="connsiteX3" fmla="*/ 0 w 1698"/>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98" h="37413">
                <a:moveTo>
                  <a:pt x="0" y="0"/>
                </a:moveTo>
                <a:lnTo>
                  <a:pt x="1698" y="0"/>
                </a:lnTo>
                <a:lnTo>
                  <a:pt x="1698"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29" name="Freeform 1428">
            <a:extLst>
              <a:ext uri="{FF2B5EF4-FFF2-40B4-BE49-F238E27FC236}">
                <a16:creationId xmlns:a16="http://schemas.microsoft.com/office/drawing/2014/main" id="{83EB938A-5279-54F7-89D2-3AE27F248DCC}"/>
              </a:ext>
            </a:extLst>
          </p:cNvPr>
          <p:cNvSpPr/>
          <p:nvPr/>
        </p:nvSpPr>
        <p:spPr>
          <a:xfrm>
            <a:off x="2588870" y="3573170"/>
            <a:ext cx="1698" cy="37413"/>
          </a:xfrm>
          <a:custGeom>
            <a:avLst/>
            <a:gdLst>
              <a:gd name="connsiteX0" fmla="*/ 0 w 1698"/>
              <a:gd name="connsiteY0" fmla="*/ 0 h 37413"/>
              <a:gd name="connsiteX1" fmla="*/ 1698 w 1698"/>
              <a:gd name="connsiteY1" fmla="*/ 0 h 37413"/>
              <a:gd name="connsiteX2" fmla="*/ 1698 w 1698"/>
              <a:gd name="connsiteY2" fmla="*/ 37413 h 37413"/>
              <a:gd name="connsiteX3" fmla="*/ 0 w 1698"/>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98" h="37413">
                <a:moveTo>
                  <a:pt x="0" y="0"/>
                </a:moveTo>
                <a:lnTo>
                  <a:pt x="1698" y="0"/>
                </a:lnTo>
                <a:lnTo>
                  <a:pt x="1698"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30" name="Freeform 1429">
            <a:extLst>
              <a:ext uri="{FF2B5EF4-FFF2-40B4-BE49-F238E27FC236}">
                <a16:creationId xmlns:a16="http://schemas.microsoft.com/office/drawing/2014/main" id="{EB068E7B-C71E-B5A8-A9D3-8FE282E3A5CE}"/>
              </a:ext>
            </a:extLst>
          </p:cNvPr>
          <p:cNvSpPr/>
          <p:nvPr/>
        </p:nvSpPr>
        <p:spPr>
          <a:xfrm>
            <a:off x="259113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31" name="Freeform 1430">
            <a:extLst>
              <a:ext uri="{FF2B5EF4-FFF2-40B4-BE49-F238E27FC236}">
                <a16:creationId xmlns:a16="http://schemas.microsoft.com/office/drawing/2014/main" id="{532E0417-2F99-CDB8-F167-B9DC067CC27D}"/>
              </a:ext>
            </a:extLst>
          </p:cNvPr>
          <p:cNvSpPr/>
          <p:nvPr/>
        </p:nvSpPr>
        <p:spPr>
          <a:xfrm>
            <a:off x="259113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32" name="Freeform 1431">
            <a:extLst>
              <a:ext uri="{FF2B5EF4-FFF2-40B4-BE49-F238E27FC236}">
                <a16:creationId xmlns:a16="http://schemas.microsoft.com/office/drawing/2014/main" id="{55622D0C-6ED0-0BF2-57B4-31F6DE18CB9C}"/>
              </a:ext>
            </a:extLst>
          </p:cNvPr>
          <p:cNvSpPr/>
          <p:nvPr/>
        </p:nvSpPr>
        <p:spPr>
          <a:xfrm>
            <a:off x="259339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33" name="Freeform 1432">
            <a:extLst>
              <a:ext uri="{FF2B5EF4-FFF2-40B4-BE49-F238E27FC236}">
                <a16:creationId xmlns:a16="http://schemas.microsoft.com/office/drawing/2014/main" id="{E3F68F3E-F1FB-47DC-F7EA-224E0DE7EB1D}"/>
              </a:ext>
            </a:extLst>
          </p:cNvPr>
          <p:cNvSpPr/>
          <p:nvPr/>
        </p:nvSpPr>
        <p:spPr>
          <a:xfrm>
            <a:off x="259339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34" name="Freeform 1433">
            <a:extLst>
              <a:ext uri="{FF2B5EF4-FFF2-40B4-BE49-F238E27FC236}">
                <a16:creationId xmlns:a16="http://schemas.microsoft.com/office/drawing/2014/main" id="{E2A4ACB7-5AC6-4497-28E3-9A118D9D0C51}"/>
              </a:ext>
            </a:extLst>
          </p:cNvPr>
          <p:cNvSpPr/>
          <p:nvPr/>
        </p:nvSpPr>
        <p:spPr>
          <a:xfrm>
            <a:off x="259566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35" name="Freeform 1434">
            <a:extLst>
              <a:ext uri="{FF2B5EF4-FFF2-40B4-BE49-F238E27FC236}">
                <a16:creationId xmlns:a16="http://schemas.microsoft.com/office/drawing/2014/main" id="{6CBF4455-A428-AB21-2CA3-9BFF27349FF1}"/>
              </a:ext>
            </a:extLst>
          </p:cNvPr>
          <p:cNvSpPr/>
          <p:nvPr/>
        </p:nvSpPr>
        <p:spPr>
          <a:xfrm>
            <a:off x="259566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36" name="Freeform 1435">
            <a:extLst>
              <a:ext uri="{FF2B5EF4-FFF2-40B4-BE49-F238E27FC236}">
                <a16:creationId xmlns:a16="http://schemas.microsoft.com/office/drawing/2014/main" id="{FB0D4C82-77DD-7224-9468-59164962CE6B}"/>
              </a:ext>
            </a:extLst>
          </p:cNvPr>
          <p:cNvSpPr/>
          <p:nvPr/>
        </p:nvSpPr>
        <p:spPr>
          <a:xfrm>
            <a:off x="259800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37" name="Freeform 1436">
            <a:extLst>
              <a:ext uri="{FF2B5EF4-FFF2-40B4-BE49-F238E27FC236}">
                <a16:creationId xmlns:a16="http://schemas.microsoft.com/office/drawing/2014/main" id="{1F528EC0-BB25-5A52-10E1-50D7533E945D}"/>
              </a:ext>
            </a:extLst>
          </p:cNvPr>
          <p:cNvSpPr/>
          <p:nvPr/>
        </p:nvSpPr>
        <p:spPr>
          <a:xfrm>
            <a:off x="259800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38" name="Freeform 1437">
            <a:extLst>
              <a:ext uri="{FF2B5EF4-FFF2-40B4-BE49-F238E27FC236}">
                <a16:creationId xmlns:a16="http://schemas.microsoft.com/office/drawing/2014/main" id="{69FBF24F-947B-7601-BC8D-8A8979484AF0}"/>
              </a:ext>
            </a:extLst>
          </p:cNvPr>
          <p:cNvSpPr/>
          <p:nvPr/>
        </p:nvSpPr>
        <p:spPr>
          <a:xfrm>
            <a:off x="260027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39" name="Freeform 1438">
            <a:extLst>
              <a:ext uri="{FF2B5EF4-FFF2-40B4-BE49-F238E27FC236}">
                <a16:creationId xmlns:a16="http://schemas.microsoft.com/office/drawing/2014/main" id="{5F836F3D-23FE-687D-76AC-630DC6AC3152}"/>
              </a:ext>
            </a:extLst>
          </p:cNvPr>
          <p:cNvSpPr/>
          <p:nvPr/>
        </p:nvSpPr>
        <p:spPr>
          <a:xfrm>
            <a:off x="260027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40" name="Freeform 1439">
            <a:extLst>
              <a:ext uri="{FF2B5EF4-FFF2-40B4-BE49-F238E27FC236}">
                <a16:creationId xmlns:a16="http://schemas.microsoft.com/office/drawing/2014/main" id="{240D345F-1788-9C49-0757-DAC1101A0B8A}"/>
              </a:ext>
            </a:extLst>
          </p:cNvPr>
          <p:cNvSpPr/>
          <p:nvPr/>
        </p:nvSpPr>
        <p:spPr>
          <a:xfrm>
            <a:off x="260253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41" name="Freeform 1440">
            <a:extLst>
              <a:ext uri="{FF2B5EF4-FFF2-40B4-BE49-F238E27FC236}">
                <a16:creationId xmlns:a16="http://schemas.microsoft.com/office/drawing/2014/main" id="{873435F6-D432-38F1-62C9-FE5CB0204114}"/>
              </a:ext>
            </a:extLst>
          </p:cNvPr>
          <p:cNvSpPr/>
          <p:nvPr/>
        </p:nvSpPr>
        <p:spPr>
          <a:xfrm>
            <a:off x="260253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42" name="Freeform 1441">
            <a:extLst>
              <a:ext uri="{FF2B5EF4-FFF2-40B4-BE49-F238E27FC236}">
                <a16:creationId xmlns:a16="http://schemas.microsoft.com/office/drawing/2014/main" id="{62085986-56D0-50C5-D1CB-C8FC86E884C7}"/>
              </a:ext>
            </a:extLst>
          </p:cNvPr>
          <p:cNvSpPr/>
          <p:nvPr/>
        </p:nvSpPr>
        <p:spPr>
          <a:xfrm>
            <a:off x="260479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43" name="Freeform 1442">
            <a:extLst>
              <a:ext uri="{FF2B5EF4-FFF2-40B4-BE49-F238E27FC236}">
                <a16:creationId xmlns:a16="http://schemas.microsoft.com/office/drawing/2014/main" id="{F2BB3A46-3467-7CD6-5F08-6D2EB0B8B7E6}"/>
              </a:ext>
            </a:extLst>
          </p:cNvPr>
          <p:cNvSpPr/>
          <p:nvPr/>
        </p:nvSpPr>
        <p:spPr>
          <a:xfrm>
            <a:off x="260479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44" name="Freeform 1443">
            <a:extLst>
              <a:ext uri="{FF2B5EF4-FFF2-40B4-BE49-F238E27FC236}">
                <a16:creationId xmlns:a16="http://schemas.microsoft.com/office/drawing/2014/main" id="{2DE0DD30-F7A6-4B41-4F05-67DCD0D6ABE1}"/>
              </a:ext>
            </a:extLst>
          </p:cNvPr>
          <p:cNvSpPr/>
          <p:nvPr/>
        </p:nvSpPr>
        <p:spPr>
          <a:xfrm>
            <a:off x="260714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45" name="Freeform 1444">
            <a:extLst>
              <a:ext uri="{FF2B5EF4-FFF2-40B4-BE49-F238E27FC236}">
                <a16:creationId xmlns:a16="http://schemas.microsoft.com/office/drawing/2014/main" id="{205ACBA7-8D11-956F-8E97-F3E447B0B36A}"/>
              </a:ext>
            </a:extLst>
          </p:cNvPr>
          <p:cNvSpPr/>
          <p:nvPr/>
        </p:nvSpPr>
        <p:spPr>
          <a:xfrm>
            <a:off x="260714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46" name="Freeform 1445">
            <a:extLst>
              <a:ext uri="{FF2B5EF4-FFF2-40B4-BE49-F238E27FC236}">
                <a16:creationId xmlns:a16="http://schemas.microsoft.com/office/drawing/2014/main" id="{1C4CC030-FBFF-5204-68BA-2BBD35DE07C7}"/>
              </a:ext>
            </a:extLst>
          </p:cNvPr>
          <p:cNvSpPr/>
          <p:nvPr/>
        </p:nvSpPr>
        <p:spPr>
          <a:xfrm>
            <a:off x="260940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47" name="Freeform 1446">
            <a:extLst>
              <a:ext uri="{FF2B5EF4-FFF2-40B4-BE49-F238E27FC236}">
                <a16:creationId xmlns:a16="http://schemas.microsoft.com/office/drawing/2014/main" id="{7A339151-E20D-FC88-6F51-E32DD169FF0E}"/>
              </a:ext>
            </a:extLst>
          </p:cNvPr>
          <p:cNvSpPr/>
          <p:nvPr/>
        </p:nvSpPr>
        <p:spPr>
          <a:xfrm>
            <a:off x="260940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48" name="Freeform 1447">
            <a:extLst>
              <a:ext uri="{FF2B5EF4-FFF2-40B4-BE49-F238E27FC236}">
                <a16:creationId xmlns:a16="http://schemas.microsoft.com/office/drawing/2014/main" id="{166B456E-711F-5210-86B6-2F97E88ECE33}"/>
              </a:ext>
            </a:extLst>
          </p:cNvPr>
          <p:cNvSpPr/>
          <p:nvPr/>
        </p:nvSpPr>
        <p:spPr>
          <a:xfrm>
            <a:off x="261167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49" name="Freeform 1448">
            <a:extLst>
              <a:ext uri="{FF2B5EF4-FFF2-40B4-BE49-F238E27FC236}">
                <a16:creationId xmlns:a16="http://schemas.microsoft.com/office/drawing/2014/main" id="{DC621909-24E9-ED38-D2A7-F31C92753DF6}"/>
              </a:ext>
            </a:extLst>
          </p:cNvPr>
          <p:cNvSpPr/>
          <p:nvPr/>
        </p:nvSpPr>
        <p:spPr>
          <a:xfrm>
            <a:off x="261167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50" name="Freeform 1449">
            <a:extLst>
              <a:ext uri="{FF2B5EF4-FFF2-40B4-BE49-F238E27FC236}">
                <a16:creationId xmlns:a16="http://schemas.microsoft.com/office/drawing/2014/main" id="{EAE22E65-2C5A-82DD-2592-182E43D59D50}"/>
              </a:ext>
            </a:extLst>
          </p:cNvPr>
          <p:cNvSpPr/>
          <p:nvPr/>
        </p:nvSpPr>
        <p:spPr>
          <a:xfrm>
            <a:off x="261393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51" name="Freeform 1450">
            <a:extLst>
              <a:ext uri="{FF2B5EF4-FFF2-40B4-BE49-F238E27FC236}">
                <a16:creationId xmlns:a16="http://schemas.microsoft.com/office/drawing/2014/main" id="{968F18F4-4558-E798-FC89-35F056E55E30}"/>
              </a:ext>
            </a:extLst>
          </p:cNvPr>
          <p:cNvSpPr/>
          <p:nvPr/>
        </p:nvSpPr>
        <p:spPr>
          <a:xfrm>
            <a:off x="261393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52" name="Freeform 1451">
            <a:extLst>
              <a:ext uri="{FF2B5EF4-FFF2-40B4-BE49-F238E27FC236}">
                <a16:creationId xmlns:a16="http://schemas.microsoft.com/office/drawing/2014/main" id="{63C2B4EC-9F17-DCF2-783A-7040E4500071}"/>
              </a:ext>
            </a:extLst>
          </p:cNvPr>
          <p:cNvSpPr/>
          <p:nvPr/>
        </p:nvSpPr>
        <p:spPr>
          <a:xfrm>
            <a:off x="261619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53" name="Freeform 1452">
            <a:extLst>
              <a:ext uri="{FF2B5EF4-FFF2-40B4-BE49-F238E27FC236}">
                <a16:creationId xmlns:a16="http://schemas.microsoft.com/office/drawing/2014/main" id="{7CE7AA4A-E100-F0DE-6497-4228C3F2339E}"/>
              </a:ext>
            </a:extLst>
          </p:cNvPr>
          <p:cNvSpPr/>
          <p:nvPr/>
        </p:nvSpPr>
        <p:spPr>
          <a:xfrm>
            <a:off x="261619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54" name="Freeform 1453">
            <a:extLst>
              <a:ext uri="{FF2B5EF4-FFF2-40B4-BE49-F238E27FC236}">
                <a16:creationId xmlns:a16="http://schemas.microsoft.com/office/drawing/2014/main" id="{4C99B9E4-8686-B67A-9090-A59CF250F355}"/>
              </a:ext>
            </a:extLst>
          </p:cNvPr>
          <p:cNvSpPr/>
          <p:nvPr/>
        </p:nvSpPr>
        <p:spPr>
          <a:xfrm>
            <a:off x="261854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55" name="Freeform 1454">
            <a:extLst>
              <a:ext uri="{FF2B5EF4-FFF2-40B4-BE49-F238E27FC236}">
                <a16:creationId xmlns:a16="http://schemas.microsoft.com/office/drawing/2014/main" id="{2D361A79-094C-4F7C-B7BC-938D3EFB4341}"/>
              </a:ext>
            </a:extLst>
          </p:cNvPr>
          <p:cNvSpPr/>
          <p:nvPr/>
        </p:nvSpPr>
        <p:spPr>
          <a:xfrm>
            <a:off x="261854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56" name="Freeform 1455">
            <a:extLst>
              <a:ext uri="{FF2B5EF4-FFF2-40B4-BE49-F238E27FC236}">
                <a16:creationId xmlns:a16="http://schemas.microsoft.com/office/drawing/2014/main" id="{B872E64E-3066-9F60-CA7E-C2618A850C99}"/>
              </a:ext>
            </a:extLst>
          </p:cNvPr>
          <p:cNvSpPr/>
          <p:nvPr/>
        </p:nvSpPr>
        <p:spPr>
          <a:xfrm>
            <a:off x="262080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57" name="Freeform 1456">
            <a:extLst>
              <a:ext uri="{FF2B5EF4-FFF2-40B4-BE49-F238E27FC236}">
                <a16:creationId xmlns:a16="http://schemas.microsoft.com/office/drawing/2014/main" id="{B5EB97C9-9FD2-C927-DFE6-F121F3AA9451}"/>
              </a:ext>
            </a:extLst>
          </p:cNvPr>
          <p:cNvSpPr/>
          <p:nvPr/>
        </p:nvSpPr>
        <p:spPr>
          <a:xfrm>
            <a:off x="262080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58" name="Freeform 1457">
            <a:extLst>
              <a:ext uri="{FF2B5EF4-FFF2-40B4-BE49-F238E27FC236}">
                <a16:creationId xmlns:a16="http://schemas.microsoft.com/office/drawing/2014/main" id="{8D73ED59-C076-DB0D-8202-9462DD659BAE}"/>
              </a:ext>
            </a:extLst>
          </p:cNvPr>
          <p:cNvSpPr/>
          <p:nvPr/>
        </p:nvSpPr>
        <p:spPr>
          <a:xfrm>
            <a:off x="262307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59" name="Freeform 1458">
            <a:extLst>
              <a:ext uri="{FF2B5EF4-FFF2-40B4-BE49-F238E27FC236}">
                <a16:creationId xmlns:a16="http://schemas.microsoft.com/office/drawing/2014/main" id="{5BC1768D-5765-1CD8-5ACF-863DE6B13BBF}"/>
              </a:ext>
            </a:extLst>
          </p:cNvPr>
          <p:cNvSpPr/>
          <p:nvPr/>
        </p:nvSpPr>
        <p:spPr>
          <a:xfrm>
            <a:off x="262307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60" name="Freeform 1459">
            <a:extLst>
              <a:ext uri="{FF2B5EF4-FFF2-40B4-BE49-F238E27FC236}">
                <a16:creationId xmlns:a16="http://schemas.microsoft.com/office/drawing/2014/main" id="{3C613DAD-C149-2CFB-D8A0-AD65B9F9DF52}"/>
              </a:ext>
            </a:extLst>
          </p:cNvPr>
          <p:cNvSpPr/>
          <p:nvPr/>
        </p:nvSpPr>
        <p:spPr>
          <a:xfrm>
            <a:off x="262533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61" name="Freeform 1460">
            <a:extLst>
              <a:ext uri="{FF2B5EF4-FFF2-40B4-BE49-F238E27FC236}">
                <a16:creationId xmlns:a16="http://schemas.microsoft.com/office/drawing/2014/main" id="{9B1AC6D0-227B-EDDE-33E9-54D1FE7CC7B0}"/>
              </a:ext>
            </a:extLst>
          </p:cNvPr>
          <p:cNvSpPr/>
          <p:nvPr/>
        </p:nvSpPr>
        <p:spPr>
          <a:xfrm>
            <a:off x="262533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62" name="Freeform 1461">
            <a:extLst>
              <a:ext uri="{FF2B5EF4-FFF2-40B4-BE49-F238E27FC236}">
                <a16:creationId xmlns:a16="http://schemas.microsoft.com/office/drawing/2014/main" id="{10B4CC71-4A0C-58C8-39CA-8573794CFF06}"/>
              </a:ext>
            </a:extLst>
          </p:cNvPr>
          <p:cNvSpPr/>
          <p:nvPr/>
        </p:nvSpPr>
        <p:spPr>
          <a:xfrm>
            <a:off x="262768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63" name="Freeform 1462">
            <a:extLst>
              <a:ext uri="{FF2B5EF4-FFF2-40B4-BE49-F238E27FC236}">
                <a16:creationId xmlns:a16="http://schemas.microsoft.com/office/drawing/2014/main" id="{52661137-158B-5F64-546D-75A223F981A4}"/>
              </a:ext>
            </a:extLst>
          </p:cNvPr>
          <p:cNvSpPr/>
          <p:nvPr/>
        </p:nvSpPr>
        <p:spPr>
          <a:xfrm>
            <a:off x="262768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64" name="Freeform 1463">
            <a:extLst>
              <a:ext uri="{FF2B5EF4-FFF2-40B4-BE49-F238E27FC236}">
                <a16:creationId xmlns:a16="http://schemas.microsoft.com/office/drawing/2014/main" id="{823B473F-30F2-8B8B-A474-2064B8E30721}"/>
              </a:ext>
            </a:extLst>
          </p:cNvPr>
          <p:cNvSpPr/>
          <p:nvPr/>
        </p:nvSpPr>
        <p:spPr>
          <a:xfrm>
            <a:off x="262994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65" name="Freeform 1464">
            <a:extLst>
              <a:ext uri="{FF2B5EF4-FFF2-40B4-BE49-F238E27FC236}">
                <a16:creationId xmlns:a16="http://schemas.microsoft.com/office/drawing/2014/main" id="{64762E13-DDE1-7E1F-AA3E-AB2D3A752CD8}"/>
              </a:ext>
            </a:extLst>
          </p:cNvPr>
          <p:cNvSpPr/>
          <p:nvPr/>
        </p:nvSpPr>
        <p:spPr>
          <a:xfrm>
            <a:off x="262994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66" name="Freeform 1465">
            <a:extLst>
              <a:ext uri="{FF2B5EF4-FFF2-40B4-BE49-F238E27FC236}">
                <a16:creationId xmlns:a16="http://schemas.microsoft.com/office/drawing/2014/main" id="{8E492D87-A04E-365C-6890-AC85194E12A3}"/>
              </a:ext>
            </a:extLst>
          </p:cNvPr>
          <p:cNvSpPr/>
          <p:nvPr/>
        </p:nvSpPr>
        <p:spPr>
          <a:xfrm>
            <a:off x="263220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67" name="Freeform 1466">
            <a:extLst>
              <a:ext uri="{FF2B5EF4-FFF2-40B4-BE49-F238E27FC236}">
                <a16:creationId xmlns:a16="http://schemas.microsoft.com/office/drawing/2014/main" id="{6BE804EC-33CC-11F8-D6D5-4F77FF6BF41D}"/>
              </a:ext>
            </a:extLst>
          </p:cNvPr>
          <p:cNvSpPr/>
          <p:nvPr/>
        </p:nvSpPr>
        <p:spPr>
          <a:xfrm>
            <a:off x="263220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68" name="Freeform 1467">
            <a:extLst>
              <a:ext uri="{FF2B5EF4-FFF2-40B4-BE49-F238E27FC236}">
                <a16:creationId xmlns:a16="http://schemas.microsoft.com/office/drawing/2014/main" id="{FF0F5BB4-0904-6E78-B041-84FE3A48E757}"/>
              </a:ext>
            </a:extLst>
          </p:cNvPr>
          <p:cNvSpPr/>
          <p:nvPr/>
        </p:nvSpPr>
        <p:spPr>
          <a:xfrm>
            <a:off x="263447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69" name="Freeform 1468">
            <a:extLst>
              <a:ext uri="{FF2B5EF4-FFF2-40B4-BE49-F238E27FC236}">
                <a16:creationId xmlns:a16="http://schemas.microsoft.com/office/drawing/2014/main" id="{AA888585-95CA-16F9-FE9A-B23E84D33133}"/>
              </a:ext>
            </a:extLst>
          </p:cNvPr>
          <p:cNvSpPr/>
          <p:nvPr/>
        </p:nvSpPr>
        <p:spPr>
          <a:xfrm>
            <a:off x="263447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70" name="Freeform 1469">
            <a:extLst>
              <a:ext uri="{FF2B5EF4-FFF2-40B4-BE49-F238E27FC236}">
                <a16:creationId xmlns:a16="http://schemas.microsoft.com/office/drawing/2014/main" id="{C6AD35DE-3988-8107-46A9-5C894BD7F15F}"/>
              </a:ext>
            </a:extLst>
          </p:cNvPr>
          <p:cNvSpPr/>
          <p:nvPr/>
        </p:nvSpPr>
        <p:spPr>
          <a:xfrm>
            <a:off x="263673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71" name="Freeform 1470">
            <a:extLst>
              <a:ext uri="{FF2B5EF4-FFF2-40B4-BE49-F238E27FC236}">
                <a16:creationId xmlns:a16="http://schemas.microsoft.com/office/drawing/2014/main" id="{DF082E06-7045-8B70-3023-753438D9B591}"/>
              </a:ext>
            </a:extLst>
          </p:cNvPr>
          <p:cNvSpPr/>
          <p:nvPr/>
        </p:nvSpPr>
        <p:spPr>
          <a:xfrm>
            <a:off x="263673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72" name="Freeform 1471">
            <a:extLst>
              <a:ext uri="{FF2B5EF4-FFF2-40B4-BE49-F238E27FC236}">
                <a16:creationId xmlns:a16="http://schemas.microsoft.com/office/drawing/2014/main" id="{57CA9303-56BF-DA41-F074-82604CE58D1F}"/>
              </a:ext>
            </a:extLst>
          </p:cNvPr>
          <p:cNvSpPr/>
          <p:nvPr/>
        </p:nvSpPr>
        <p:spPr>
          <a:xfrm>
            <a:off x="263908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73" name="Freeform 1472">
            <a:extLst>
              <a:ext uri="{FF2B5EF4-FFF2-40B4-BE49-F238E27FC236}">
                <a16:creationId xmlns:a16="http://schemas.microsoft.com/office/drawing/2014/main" id="{944A18E8-A31F-7624-496B-1EB17E72E473}"/>
              </a:ext>
            </a:extLst>
          </p:cNvPr>
          <p:cNvSpPr/>
          <p:nvPr/>
        </p:nvSpPr>
        <p:spPr>
          <a:xfrm>
            <a:off x="263908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74" name="Freeform 1473">
            <a:extLst>
              <a:ext uri="{FF2B5EF4-FFF2-40B4-BE49-F238E27FC236}">
                <a16:creationId xmlns:a16="http://schemas.microsoft.com/office/drawing/2014/main" id="{24751A80-6E51-4EB7-EF3A-1FA51D0BD635}"/>
              </a:ext>
            </a:extLst>
          </p:cNvPr>
          <p:cNvSpPr/>
          <p:nvPr/>
        </p:nvSpPr>
        <p:spPr>
          <a:xfrm>
            <a:off x="264134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75" name="Freeform 1474">
            <a:extLst>
              <a:ext uri="{FF2B5EF4-FFF2-40B4-BE49-F238E27FC236}">
                <a16:creationId xmlns:a16="http://schemas.microsoft.com/office/drawing/2014/main" id="{C50A725D-BAD0-0341-B068-EACBAD02D920}"/>
              </a:ext>
            </a:extLst>
          </p:cNvPr>
          <p:cNvSpPr/>
          <p:nvPr/>
        </p:nvSpPr>
        <p:spPr>
          <a:xfrm>
            <a:off x="264134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76" name="Freeform 1475">
            <a:extLst>
              <a:ext uri="{FF2B5EF4-FFF2-40B4-BE49-F238E27FC236}">
                <a16:creationId xmlns:a16="http://schemas.microsoft.com/office/drawing/2014/main" id="{164534B0-6DF2-76E6-4A1A-A58A95E045F5}"/>
              </a:ext>
            </a:extLst>
          </p:cNvPr>
          <p:cNvSpPr/>
          <p:nvPr/>
        </p:nvSpPr>
        <p:spPr>
          <a:xfrm>
            <a:off x="264361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77" name="Freeform 1476">
            <a:extLst>
              <a:ext uri="{FF2B5EF4-FFF2-40B4-BE49-F238E27FC236}">
                <a16:creationId xmlns:a16="http://schemas.microsoft.com/office/drawing/2014/main" id="{E0DECE2A-34F1-53AF-7744-6694F0BA79C9}"/>
              </a:ext>
            </a:extLst>
          </p:cNvPr>
          <p:cNvSpPr/>
          <p:nvPr/>
        </p:nvSpPr>
        <p:spPr>
          <a:xfrm>
            <a:off x="264361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78" name="Freeform 1477">
            <a:extLst>
              <a:ext uri="{FF2B5EF4-FFF2-40B4-BE49-F238E27FC236}">
                <a16:creationId xmlns:a16="http://schemas.microsoft.com/office/drawing/2014/main" id="{37E472DD-B4A0-5B53-EA79-BA9A6EC4DBF3}"/>
              </a:ext>
            </a:extLst>
          </p:cNvPr>
          <p:cNvSpPr/>
          <p:nvPr/>
        </p:nvSpPr>
        <p:spPr>
          <a:xfrm>
            <a:off x="264587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79" name="Freeform 1478">
            <a:extLst>
              <a:ext uri="{FF2B5EF4-FFF2-40B4-BE49-F238E27FC236}">
                <a16:creationId xmlns:a16="http://schemas.microsoft.com/office/drawing/2014/main" id="{BDEE6008-B9C5-49B2-EB77-658438001428}"/>
              </a:ext>
            </a:extLst>
          </p:cNvPr>
          <p:cNvSpPr/>
          <p:nvPr/>
        </p:nvSpPr>
        <p:spPr>
          <a:xfrm>
            <a:off x="264587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80" name="Freeform 1479">
            <a:extLst>
              <a:ext uri="{FF2B5EF4-FFF2-40B4-BE49-F238E27FC236}">
                <a16:creationId xmlns:a16="http://schemas.microsoft.com/office/drawing/2014/main" id="{AD1CEBF5-FC46-15D6-C6E0-5E57D583C2E9}"/>
              </a:ext>
            </a:extLst>
          </p:cNvPr>
          <p:cNvSpPr/>
          <p:nvPr/>
        </p:nvSpPr>
        <p:spPr>
          <a:xfrm>
            <a:off x="264821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81" name="Freeform 1480">
            <a:extLst>
              <a:ext uri="{FF2B5EF4-FFF2-40B4-BE49-F238E27FC236}">
                <a16:creationId xmlns:a16="http://schemas.microsoft.com/office/drawing/2014/main" id="{3A139C52-C145-D801-ED5A-DB2BA3FFE3C6}"/>
              </a:ext>
            </a:extLst>
          </p:cNvPr>
          <p:cNvSpPr/>
          <p:nvPr/>
        </p:nvSpPr>
        <p:spPr>
          <a:xfrm>
            <a:off x="264821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82" name="Freeform 1481">
            <a:extLst>
              <a:ext uri="{FF2B5EF4-FFF2-40B4-BE49-F238E27FC236}">
                <a16:creationId xmlns:a16="http://schemas.microsoft.com/office/drawing/2014/main" id="{C8BA6D5F-F23B-21FC-BFEF-A423F1B6BD5C}"/>
              </a:ext>
            </a:extLst>
          </p:cNvPr>
          <p:cNvSpPr/>
          <p:nvPr/>
        </p:nvSpPr>
        <p:spPr>
          <a:xfrm>
            <a:off x="265048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83" name="Freeform 1482">
            <a:extLst>
              <a:ext uri="{FF2B5EF4-FFF2-40B4-BE49-F238E27FC236}">
                <a16:creationId xmlns:a16="http://schemas.microsoft.com/office/drawing/2014/main" id="{AE8E8BB3-8DB0-8C61-930C-912A5B12E07A}"/>
              </a:ext>
            </a:extLst>
          </p:cNvPr>
          <p:cNvSpPr/>
          <p:nvPr/>
        </p:nvSpPr>
        <p:spPr>
          <a:xfrm>
            <a:off x="265048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84" name="Freeform 1483">
            <a:extLst>
              <a:ext uri="{FF2B5EF4-FFF2-40B4-BE49-F238E27FC236}">
                <a16:creationId xmlns:a16="http://schemas.microsoft.com/office/drawing/2014/main" id="{E8F40CD2-C196-748B-D1FF-A714302F8522}"/>
              </a:ext>
            </a:extLst>
          </p:cNvPr>
          <p:cNvSpPr/>
          <p:nvPr/>
        </p:nvSpPr>
        <p:spPr>
          <a:xfrm>
            <a:off x="265274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85" name="Freeform 1484">
            <a:extLst>
              <a:ext uri="{FF2B5EF4-FFF2-40B4-BE49-F238E27FC236}">
                <a16:creationId xmlns:a16="http://schemas.microsoft.com/office/drawing/2014/main" id="{8AFF2BAF-5B76-A59C-FD5B-CD748418E23F}"/>
              </a:ext>
            </a:extLst>
          </p:cNvPr>
          <p:cNvSpPr/>
          <p:nvPr/>
        </p:nvSpPr>
        <p:spPr>
          <a:xfrm>
            <a:off x="265274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86" name="Freeform 1485">
            <a:extLst>
              <a:ext uri="{FF2B5EF4-FFF2-40B4-BE49-F238E27FC236}">
                <a16:creationId xmlns:a16="http://schemas.microsoft.com/office/drawing/2014/main" id="{0C5A77E4-C9D0-6592-EF84-896D2B1B5062}"/>
              </a:ext>
            </a:extLst>
          </p:cNvPr>
          <p:cNvSpPr/>
          <p:nvPr/>
        </p:nvSpPr>
        <p:spPr>
          <a:xfrm>
            <a:off x="265501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87" name="Freeform 1486">
            <a:extLst>
              <a:ext uri="{FF2B5EF4-FFF2-40B4-BE49-F238E27FC236}">
                <a16:creationId xmlns:a16="http://schemas.microsoft.com/office/drawing/2014/main" id="{956E9BE5-E1CB-F0D0-6883-53EC3DB4D109}"/>
              </a:ext>
            </a:extLst>
          </p:cNvPr>
          <p:cNvSpPr/>
          <p:nvPr/>
        </p:nvSpPr>
        <p:spPr>
          <a:xfrm>
            <a:off x="265501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88" name="Freeform 1487">
            <a:extLst>
              <a:ext uri="{FF2B5EF4-FFF2-40B4-BE49-F238E27FC236}">
                <a16:creationId xmlns:a16="http://schemas.microsoft.com/office/drawing/2014/main" id="{1E6DDF0B-1CF9-2036-0DC4-FF91CCCF856A}"/>
              </a:ext>
            </a:extLst>
          </p:cNvPr>
          <p:cNvSpPr/>
          <p:nvPr/>
        </p:nvSpPr>
        <p:spPr>
          <a:xfrm>
            <a:off x="265735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89" name="Freeform 1488">
            <a:extLst>
              <a:ext uri="{FF2B5EF4-FFF2-40B4-BE49-F238E27FC236}">
                <a16:creationId xmlns:a16="http://schemas.microsoft.com/office/drawing/2014/main" id="{994E9571-E96D-34CB-A9C2-2CB7E3A82EBE}"/>
              </a:ext>
            </a:extLst>
          </p:cNvPr>
          <p:cNvSpPr/>
          <p:nvPr/>
        </p:nvSpPr>
        <p:spPr>
          <a:xfrm>
            <a:off x="265735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90" name="Freeform 1489">
            <a:extLst>
              <a:ext uri="{FF2B5EF4-FFF2-40B4-BE49-F238E27FC236}">
                <a16:creationId xmlns:a16="http://schemas.microsoft.com/office/drawing/2014/main" id="{24A6B1BF-1BE8-9EDA-293C-34B8B0F1A406}"/>
              </a:ext>
            </a:extLst>
          </p:cNvPr>
          <p:cNvSpPr/>
          <p:nvPr/>
        </p:nvSpPr>
        <p:spPr>
          <a:xfrm>
            <a:off x="265962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91" name="Freeform 1490">
            <a:extLst>
              <a:ext uri="{FF2B5EF4-FFF2-40B4-BE49-F238E27FC236}">
                <a16:creationId xmlns:a16="http://schemas.microsoft.com/office/drawing/2014/main" id="{5AD0B365-2DEC-14DA-12EF-28FD266A2ADF}"/>
              </a:ext>
            </a:extLst>
          </p:cNvPr>
          <p:cNvSpPr/>
          <p:nvPr/>
        </p:nvSpPr>
        <p:spPr>
          <a:xfrm>
            <a:off x="265962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92" name="Freeform 1491">
            <a:extLst>
              <a:ext uri="{FF2B5EF4-FFF2-40B4-BE49-F238E27FC236}">
                <a16:creationId xmlns:a16="http://schemas.microsoft.com/office/drawing/2014/main" id="{4AE4C61D-91E7-18D0-CBA9-6F21CE59EB07}"/>
              </a:ext>
            </a:extLst>
          </p:cNvPr>
          <p:cNvSpPr/>
          <p:nvPr/>
        </p:nvSpPr>
        <p:spPr>
          <a:xfrm>
            <a:off x="266188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93" name="Freeform 1492">
            <a:extLst>
              <a:ext uri="{FF2B5EF4-FFF2-40B4-BE49-F238E27FC236}">
                <a16:creationId xmlns:a16="http://schemas.microsoft.com/office/drawing/2014/main" id="{B675CD2A-BCE1-F1D2-D11D-DF10147C0429}"/>
              </a:ext>
            </a:extLst>
          </p:cNvPr>
          <p:cNvSpPr/>
          <p:nvPr/>
        </p:nvSpPr>
        <p:spPr>
          <a:xfrm>
            <a:off x="266188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94" name="Freeform 1493">
            <a:extLst>
              <a:ext uri="{FF2B5EF4-FFF2-40B4-BE49-F238E27FC236}">
                <a16:creationId xmlns:a16="http://schemas.microsoft.com/office/drawing/2014/main" id="{92496B0A-DA19-55BF-2C15-AC71E4686512}"/>
              </a:ext>
            </a:extLst>
          </p:cNvPr>
          <p:cNvSpPr/>
          <p:nvPr/>
        </p:nvSpPr>
        <p:spPr>
          <a:xfrm>
            <a:off x="266414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95" name="Freeform 1494">
            <a:extLst>
              <a:ext uri="{FF2B5EF4-FFF2-40B4-BE49-F238E27FC236}">
                <a16:creationId xmlns:a16="http://schemas.microsoft.com/office/drawing/2014/main" id="{0CBBD35B-8046-7D33-AE93-E083FE38131E}"/>
              </a:ext>
            </a:extLst>
          </p:cNvPr>
          <p:cNvSpPr/>
          <p:nvPr/>
        </p:nvSpPr>
        <p:spPr>
          <a:xfrm>
            <a:off x="266414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96" name="Freeform 1495">
            <a:extLst>
              <a:ext uri="{FF2B5EF4-FFF2-40B4-BE49-F238E27FC236}">
                <a16:creationId xmlns:a16="http://schemas.microsoft.com/office/drawing/2014/main" id="{B2EF464B-6327-7303-D6C9-1351EEEB289D}"/>
              </a:ext>
            </a:extLst>
          </p:cNvPr>
          <p:cNvSpPr/>
          <p:nvPr/>
        </p:nvSpPr>
        <p:spPr>
          <a:xfrm>
            <a:off x="266641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97" name="Freeform 1496">
            <a:extLst>
              <a:ext uri="{FF2B5EF4-FFF2-40B4-BE49-F238E27FC236}">
                <a16:creationId xmlns:a16="http://schemas.microsoft.com/office/drawing/2014/main" id="{0A2FC259-7431-5FD9-96D6-F6636111DCC1}"/>
              </a:ext>
            </a:extLst>
          </p:cNvPr>
          <p:cNvSpPr/>
          <p:nvPr/>
        </p:nvSpPr>
        <p:spPr>
          <a:xfrm>
            <a:off x="266641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498" name="Freeform 1497">
            <a:extLst>
              <a:ext uri="{FF2B5EF4-FFF2-40B4-BE49-F238E27FC236}">
                <a16:creationId xmlns:a16="http://schemas.microsoft.com/office/drawing/2014/main" id="{7B4FE6C2-D5B2-B993-957C-2DBF13AB7238}"/>
              </a:ext>
            </a:extLst>
          </p:cNvPr>
          <p:cNvSpPr/>
          <p:nvPr/>
        </p:nvSpPr>
        <p:spPr>
          <a:xfrm>
            <a:off x="266875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499" name="Freeform 1498">
            <a:extLst>
              <a:ext uri="{FF2B5EF4-FFF2-40B4-BE49-F238E27FC236}">
                <a16:creationId xmlns:a16="http://schemas.microsoft.com/office/drawing/2014/main" id="{2E579E40-1488-C341-F413-DF7146EEBEAC}"/>
              </a:ext>
            </a:extLst>
          </p:cNvPr>
          <p:cNvSpPr/>
          <p:nvPr/>
        </p:nvSpPr>
        <p:spPr>
          <a:xfrm>
            <a:off x="266875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00" name="Freeform 1499">
            <a:extLst>
              <a:ext uri="{FF2B5EF4-FFF2-40B4-BE49-F238E27FC236}">
                <a16:creationId xmlns:a16="http://schemas.microsoft.com/office/drawing/2014/main" id="{BCE6C305-5A5A-3751-39DE-4C4BCA6CA8E9}"/>
              </a:ext>
            </a:extLst>
          </p:cNvPr>
          <p:cNvSpPr/>
          <p:nvPr/>
        </p:nvSpPr>
        <p:spPr>
          <a:xfrm>
            <a:off x="267102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01" name="Freeform 1500">
            <a:extLst>
              <a:ext uri="{FF2B5EF4-FFF2-40B4-BE49-F238E27FC236}">
                <a16:creationId xmlns:a16="http://schemas.microsoft.com/office/drawing/2014/main" id="{710A2E3F-91DF-2BF7-27A0-871074B16905}"/>
              </a:ext>
            </a:extLst>
          </p:cNvPr>
          <p:cNvSpPr/>
          <p:nvPr/>
        </p:nvSpPr>
        <p:spPr>
          <a:xfrm>
            <a:off x="267102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02" name="Freeform 1501">
            <a:extLst>
              <a:ext uri="{FF2B5EF4-FFF2-40B4-BE49-F238E27FC236}">
                <a16:creationId xmlns:a16="http://schemas.microsoft.com/office/drawing/2014/main" id="{06B814F5-D670-BCC8-BE9D-FF3274E3EB92}"/>
              </a:ext>
            </a:extLst>
          </p:cNvPr>
          <p:cNvSpPr/>
          <p:nvPr/>
        </p:nvSpPr>
        <p:spPr>
          <a:xfrm>
            <a:off x="267328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03" name="Freeform 1502">
            <a:extLst>
              <a:ext uri="{FF2B5EF4-FFF2-40B4-BE49-F238E27FC236}">
                <a16:creationId xmlns:a16="http://schemas.microsoft.com/office/drawing/2014/main" id="{1E4D1D07-2D72-9EE4-E868-7C2AA44C168E}"/>
              </a:ext>
            </a:extLst>
          </p:cNvPr>
          <p:cNvSpPr/>
          <p:nvPr/>
        </p:nvSpPr>
        <p:spPr>
          <a:xfrm>
            <a:off x="267328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04" name="Freeform 1503">
            <a:extLst>
              <a:ext uri="{FF2B5EF4-FFF2-40B4-BE49-F238E27FC236}">
                <a16:creationId xmlns:a16="http://schemas.microsoft.com/office/drawing/2014/main" id="{1B7FEDFB-7370-52DB-D585-D270782C0568}"/>
              </a:ext>
            </a:extLst>
          </p:cNvPr>
          <p:cNvSpPr/>
          <p:nvPr/>
        </p:nvSpPr>
        <p:spPr>
          <a:xfrm>
            <a:off x="267554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05" name="Freeform 1504">
            <a:extLst>
              <a:ext uri="{FF2B5EF4-FFF2-40B4-BE49-F238E27FC236}">
                <a16:creationId xmlns:a16="http://schemas.microsoft.com/office/drawing/2014/main" id="{CF47F1CD-3C36-17BB-6BC8-12E3D01F1689}"/>
              </a:ext>
            </a:extLst>
          </p:cNvPr>
          <p:cNvSpPr/>
          <p:nvPr/>
        </p:nvSpPr>
        <p:spPr>
          <a:xfrm>
            <a:off x="267554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06" name="Freeform 1505">
            <a:extLst>
              <a:ext uri="{FF2B5EF4-FFF2-40B4-BE49-F238E27FC236}">
                <a16:creationId xmlns:a16="http://schemas.microsoft.com/office/drawing/2014/main" id="{A3AC6595-0CE8-D27C-DC5A-333A75BE8100}"/>
              </a:ext>
            </a:extLst>
          </p:cNvPr>
          <p:cNvSpPr/>
          <p:nvPr/>
        </p:nvSpPr>
        <p:spPr>
          <a:xfrm>
            <a:off x="267789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07" name="Freeform 1506">
            <a:extLst>
              <a:ext uri="{FF2B5EF4-FFF2-40B4-BE49-F238E27FC236}">
                <a16:creationId xmlns:a16="http://schemas.microsoft.com/office/drawing/2014/main" id="{59C363CA-299F-F216-6AD4-4587A2BCC991}"/>
              </a:ext>
            </a:extLst>
          </p:cNvPr>
          <p:cNvSpPr/>
          <p:nvPr/>
        </p:nvSpPr>
        <p:spPr>
          <a:xfrm>
            <a:off x="267789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08" name="Freeform 1507">
            <a:extLst>
              <a:ext uri="{FF2B5EF4-FFF2-40B4-BE49-F238E27FC236}">
                <a16:creationId xmlns:a16="http://schemas.microsoft.com/office/drawing/2014/main" id="{55245CCA-B386-4240-043F-9E546DD7A306}"/>
              </a:ext>
            </a:extLst>
          </p:cNvPr>
          <p:cNvSpPr/>
          <p:nvPr/>
        </p:nvSpPr>
        <p:spPr>
          <a:xfrm>
            <a:off x="268015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09" name="Freeform 1508">
            <a:extLst>
              <a:ext uri="{FF2B5EF4-FFF2-40B4-BE49-F238E27FC236}">
                <a16:creationId xmlns:a16="http://schemas.microsoft.com/office/drawing/2014/main" id="{4B786038-DDEB-7F3B-A975-1B77BB50FF19}"/>
              </a:ext>
            </a:extLst>
          </p:cNvPr>
          <p:cNvSpPr/>
          <p:nvPr/>
        </p:nvSpPr>
        <p:spPr>
          <a:xfrm>
            <a:off x="268015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10" name="Freeform 1509">
            <a:extLst>
              <a:ext uri="{FF2B5EF4-FFF2-40B4-BE49-F238E27FC236}">
                <a16:creationId xmlns:a16="http://schemas.microsoft.com/office/drawing/2014/main" id="{048C9E44-5742-198B-CB57-D8D25114FB8B}"/>
              </a:ext>
            </a:extLst>
          </p:cNvPr>
          <p:cNvSpPr/>
          <p:nvPr/>
        </p:nvSpPr>
        <p:spPr>
          <a:xfrm>
            <a:off x="268242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11" name="Freeform 1510">
            <a:extLst>
              <a:ext uri="{FF2B5EF4-FFF2-40B4-BE49-F238E27FC236}">
                <a16:creationId xmlns:a16="http://schemas.microsoft.com/office/drawing/2014/main" id="{7C4ECA86-7CD3-E8F8-DA56-35FA2A4BA95E}"/>
              </a:ext>
            </a:extLst>
          </p:cNvPr>
          <p:cNvSpPr/>
          <p:nvPr/>
        </p:nvSpPr>
        <p:spPr>
          <a:xfrm>
            <a:off x="268242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12" name="Freeform 1511">
            <a:extLst>
              <a:ext uri="{FF2B5EF4-FFF2-40B4-BE49-F238E27FC236}">
                <a16:creationId xmlns:a16="http://schemas.microsoft.com/office/drawing/2014/main" id="{6D4D06F8-4ACC-DB1E-ED58-945D1E51DC54}"/>
              </a:ext>
            </a:extLst>
          </p:cNvPr>
          <p:cNvSpPr/>
          <p:nvPr/>
        </p:nvSpPr>
        <p:spPr>
          <a:xfrm>
            <a:off x="268468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13" name="Freeform 1512">
            <a:extLst>
              <a:ext uri="{FF2B5EF4-FFF2-40B4-BE49-F238E27FC236}">
                <a16:creationId xmlns:a16="http://schemas.microsoft.com/office/drawing/2014/main" id="{1848CA67-D9DE-710A-C6D4-310A3990C898}"/>
              </a:ext>
            </a:extLst>
          </p:cNvPr>
          <p:cNvSpPr/>
          <p:nvPr/>
        </p:nvSpPr>
        <p:spPr>
          <a:xfrm>
            <a:off x="268468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14" name="Freeform 1513">
            <a:extLst>
              <a:ext uri="{FF2B5EF4-FFF2-40B4-BE49-F238E27FC236}">
                <a16:creationId xmlns:a16="http://schemas.microsoft.com/office/drawing/2014/main" id="{5E87D57E-9EBA-068F-5995-AB53B6D00A59}"/>
              </a:ext>
            </a:extLst>
          </p:cNvPr>
          <p:cNvSpPr/>
          <p:nvPr/>
        </p:nvSpPr>
        <p:spPr>
          <a:xfrm>
            <a:off x="268703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15" name="Freeform 1514">
            <a:extLst>
              <a:ext uri="{FF2B5EF4-FFF2-40B4-BE49-F238E27FC236}">
                <a16:creationId xmlns:a16="http://schemas.microsoft.com/office/drawing/2014/main" id="{2F8F763B-F8E7-FC71-2162-DF61F4A46A11}"/>
              </a:ext>
            </a:extLst>
          </p:cNvPr>
          <p:cNvSpPr/>
          <p:nvPr/>
        </p:nvSpPr>
        <p:spPr>
          <a:xfrm>
            <a:off x="268703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16" name="Freeform 1515">
            <a:extLst>
              <a:ext uri="{FF2B5EF4-FFF2-40B4-BE49-F238E27FC236}">
                <a16:creationId xmlns:a16="http://schemas.microsoft.com/office/drawing/2014/main" id="{C4F18903-8DA9-2F25-D7F6-1BAE1D8D20B1}"/>
              </a:ext>
            </a:extLst>
          </p:cNvPr>
          <p:cNvSpPr/>
          <p:nvPr/>
        </p:nvSpPr>
        <p:spPr>
          <a:xfrm>
            <a:off x="268929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17" name="Freeform 1516">
            <a:extLst>
              <a:ext uri="{FF2B5EF4-FFF2-40B4-BE49-F238E27FC236}">
                <a16:creationId xmlns:a16="http://schemas.microsoft.com/office/drawing/2014/main" id="{85806238-732F-F76D-A9A4-D6D7E5D7E78F}"/>
              </a:ext>
            </a:extLst>
          </p:cNvPr>
          <p:cNvSpPr/>
          <p:nvPr/>
        </p:nvSpPr>
        <p:spPr>
          <a:xfrm>
            <a:off x="268929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18" name="Freeform 1517">
            <a:extLst>
              <a:ext uri="{FF2B5EF4-FFF2-40B4-BE49-F238E27FC236}">
                <a16:creationId xmlns:a16="http://schemas.microsoft.com/office/drawing/2014/main" id="{8EFCA323-7E22-AADA-DA29-37214AF69484}"/>
              </a:ext>
            </a:extLst>
          </p:cNvPr>
          <p:cNvSpPr/>
          <p:nvPr/>
        </p:nvSpPr>
        <p:spPr>
          <a:xfrm>
            <a:off x="269155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19" name="Freeform 1518">
            <a:extLst>
              <a:ext uri="{FF2B5EF4-FFF2-40B4-BE49-F238E27FC236}">
                <a16:creationId xmlns:a16="http://schemas.microsoft.com/office/drawing/2014/main" id="{B16039CE-FF36-8E08-00C4-EA2838775F1C}"/>
              </a:ext>
            </a:extLst>
          </p:cNvPr>
          <p:cNvSpPr/>
          <p:nvPr/>
        </p:nvSpPr>
        <p:spPr>
          <a:xfrm>
            <a:off x="269155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20" name="Freeform 1519">
            <a:extLst>
              <a:ext uri="{FF2B5EF4-FFF2-40B4-BE49-F238E27FC236}">
                <a16:creationId xmlns:a16="http://schemas.microsoft.com/office/drawing/2014/main" id="{43D211AE-FB61-825E-CE3A-28ABEEB91B1D}"/>
              </a:ext>
            </a:extLst>
          </p:cNvPr>
          <p:cNvSpPr/>
          <p:nvPr/>
        </p:nvSpPr>
        <p:spPr>
          <a:xfrm>
            <a:off x="269382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21" name="Freeform 1520">
            <a:extLst>
              <a:ext uri="{FF2B5EF4-FFF2-40B4-BE49-F238E27FC236}">
                <a16:creationId xmlns:a16="http://schemas.microsoft.com/office/drawing/2014/main" id="{E8BA4A31-C4F5-A0EE-6EF4-6D4803F5C31B}"/>
              </a:ext>
            </a:extLst>
          </p:cNvPr>
          <p:cNvSpPr/>
          <p:nvPr/>
        </p:nvSpPr>
        <p:spPr>
          <a:xfrm>
            <a:off x="269382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22" name="Freeform 1521">
            <a:extLst>
              <a:ext uri="{FF2B5EF4-FFF2-40B4-BE49-F238E27FC236}">
                <a16:creationId xmlns:a16="http://schemas.microsoft.com/office/drawing/2014/main" id="{5CAE5F08-4401-BF99-0C45-C6B605DDD586}"/>
              </a:ext>
            </a:extLst>
          </p:cNvPr>
          <p:cNvSpPr/>
          <p:nvPr/>
        </p:nvSpPr>
        <p:spPr>
          <a:xfrm>
            <a:off x="269608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23" name="Freeform 1522">
            <a:extLst>
              <a:ext uri="{FF2B5EF4-FFF2-40B4-BE49-F238E27FC236}">
                <a16:creationId xmlns:a16="http://schemas.microsoft.com/office/drawing/2014/main" id="{9D4BFBC0-AAED-4C7F-DB2F-2F96474686F9}"/>
              </a:ext>
            </a:extLst>
          </p:cNvPr>
          <p:cNvSpPr/>
          <p:nvPr/>
        </p:nvSpPr>
        <p:spPr>
          <a:xfrm>
            <a:off x="269608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24" name="Freeform 1523">
            <a:extLst>
              <a:ext uri="{FF2B5EF4-FFF2-40B4-BE49-F238E27FC236}">
                <a16:creationId xmlns:a16="http://schemas.microsoft.com/office/drawing/2014/main" id="{8EFDA7DA-60E2-0BF7-816F-1F7BB580C9B0}"/>
              </a:ext>
            </a:extLst>
          </p:cNvPr>
          <p:cNvSpPr/>
          <p:nvPr/>
        </p:nvSpPr>
        <p:spPr>
          <a:xfrm>
            <a:off x="269843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25" name="Freeform 1524">
            <a:extLst>
              <a:ext uri="{FF2B5EF4-FFF2-40B4-BE49-F238E27FC236}">
                <a16:creationId xmlns:a16="http://schemas.microsoft.com/office/drawing/2014/main" id="{112E9796-32C6-1961-259D-5D80BF3DEA79}"/>
              </a:ext>
            </a:extLst>
          </p:cNvPr>
          <p:cNvSpPr/>
          <p:nvPr/>
        </p:nvSpPr>
        <p:spPr>
          <a:xfrm>
            <a:off x="269843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26" name="Freeform 1525">
            <a:extLst>
              <a:ext uri="{FF2B5EF4-FFF2-40B4-BE49-F238E27FC236}">
                <a16:creationId xmlns:a16="http://schemas.microsoft.com/office/drawing/2014/main" id="{80EAF004-53DE-05B7-033A-F6DEA6482AD4}"/>
              </a:ext>
            </a:extLst>
          </p:cNvPr>
          <p:cNvSpPr/>
          <p:nvPr/>
        </p:nvSpPr>
        <p:spPr>
          <a:xfrm>
            <a:off x="270069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27" name="Freeform 1526">
            <a:extLst>
              <a:ext uri="{FF2B5EF4-FFF2-40B4-BE49-F238E27FC236}">
                <a16:creationId xmlns:a16="http://schemas.microsoft.com/office/drawing/2014/main" id="{3F0E3CC8-09BC-574A-35F8-775C751BE869}"/>
              </a:ext>
            </a:extLst>
          </p:cNvPr>
          <p:cNvSpPr/>
          <p:nvPr/>
        </p:nvSpPr>
        <p:spPr>
          <a:xfrm>
            <a:off x="270069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28" name="Freeform 1527">
            <a:extLst>
              <a:ext uri="{FF2B5EF4-FFF2-40B4-BE49-F238E27FC236}">
                <a16:creationId xmlns:a16="http://schemas.microsoft.com/office/drawing/2014/main" id="{BD66CE74-EF3D-B1DD-129F-0687DA177A6B}"/>
              </a:ext>
            </a:extLst>
          </p:cNvPr>
          <p:cNvSpPr/>
          <p:nvPr/>
        </p:nvSpPr>
        <p:spPr>
          <a:xfrm>
            <a:off x="270295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29" name="Freeform 1528">
            <a:extLst>
              <a:ext uri="{FF2B5EF4-FFF2-40B4-BE49-F238E27FC236}">
                <a16:creationId xmlns:a16="http://schemas.microsoft.com/office/drawing/2014/main" id="{8ADFAFCA-3470-D520-3F7B-3E04569A4FAD}"/>
              </a:ext>
            </a:extLst>
          </p:cNvPr>
          <p:cNvSpPr/>
          <p:nvPr/>
        </p:nvSpPr>
        <p:spPr>
          <a:xfrm>
            <a:off x="270295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30" name="Freeform 1529">
            <a:extLst>
              <a:ext uri="{FF2B5EF4-FFF2-40B4-BE49-F238E27FC236}">
                <a16:creationId xmlns:a16="http://schemas.microsoft.com/office/drawing/2014/main" id="{98FC28B7-074F-7F25-6FEE-B93E2433FB8B}"/>
              </a:ext>
            </a:extLst>
          </p:cNvPr>
          <p:cNvSpPr/>
          <p:nvPr/>
        </p:nvSpPr>
        <p:spPr>
          <a:xfrm>
            <a:off x="270522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31" name="Freeform 1530">
            <a:extLst>
              <a:ext uri="{FF2B5EF4-FFF2-40B4-BE49-F238E27FC236}">
                <a16:creationId xmlns:a16="http://schemas.microsoft.com/office/drawing/2014/main" id="{2F232990-7B40-59F2-3827-59DF3A1E3863}"/>
              </a:ext>
            </a:extLst>
          </p:cNvPr>
          <p:cNvSpPr/>
          <p:nvPr/>
        </p:nvSpPr>
        <p:spPr>
          <a:xfrm>
            <a:off x="270522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32" name="Freeform 1531">
            <a:extLst>
              <a:ext uri="{FF2B5EF4-FFF2-40B4-BE49-F238E27FC236}">
                <a16:creationId xmlns:a16="http://schemas.microsoft.com/office/drawing/2014/main" id="{3DC31AA5-4BCA-9B23-8ABC-6F325898BC73}"/>
              </a:ext>
            </a:extLst>
          </p:cNvPr>
          <p:cNvSpPr/>
          <p:nvPr/>
        </p:nvSpPr>
        <p:spPr>
          <a:xfrm>
            <a:off x="270748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33" name="Freeform 1532">
            <a:extLst>
              <a:ext uri="{FF2B5EF4-FFF2-40B4-BE49-F238E27FC236}">
                <a16:creationId xmlns:a16="http://schemas.microsoft.com/office/drawing/2014/main" id="{427D083C-FF31-CA98-0320-64A592F05194}"/>
              </a:ext>
            </a:extLst>
          </p:cNvPr>
          <p:cNvSpPr/>
          <p:nvPr/>
        </p:nvSpPr>
        <p:spPr>
          <a:xfrm>
            <a:off x="270748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34" name="Freeform 1533">
            <a:extLst>
              <a:ext uri="{FF2B5EF4-FFF2-40B4-BE49-F238E27FC236}">
                <a16:creationId xmlns:a16="http://schemas.microsoft.com/office/drawing/2014/main" id="{56CC781A-050E-6905-DA88-3692A60A1C98}"/>
              </a:ext>
            </a:extLst>
          </p:cNvPr>
          <p:cNvSpPr/>
          <p:nvPr/>
        </p:nvSpPr>
        <p:spPr>
          <a:xfrm>
            <a:off x="270983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35" name="Freeform 1534">
            <a:extLst>
              <a:ext uri="{FF2B5EF4-FFF2-40B4-BE49-F238E27FC236}">
                <a16:creationId xmlns:a16="http://schemas.microsoft.com/office/drawing/2014/main" id="{E218F57E-0ED1-2053-C48A-E7597F17FDD2}"/>
              </a:ext>
            </a:extLst>
          </p:cNvPr>
          <p:cNvSpPr/>
          <p:nvPr/>
        </p:nvSpPr>
        <p:spPr>
          <a:xfrm>
            <a:off x="270983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36" name="Freeform 1535">
            <a:extLst>
              <a:ext uri="{FF2B5EF4-FFF2-40B4-BE49-F238E27FC236}">
                <a16:creationId xmlns:a16="http://schemas.microsoft.com/office/drawing/2014/main" id="{16A23FF4-B0C9-AA2E-3ACA-B408453649B6}"/>
              </a:ext>
            </a:extLst>
          </p:cNvPr>
          <p:cNvSpPr/>
          <p:nvPr/>
        </p:nvSpPr>
        <p:spPr>
          <a:xfrm>
            <a:off x="271209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37" name="Freeform 1536">
            <a:extLst>
              <a:ext uri="{FF2B5EF4-FFF2-40B4-BE49-F238E27FC236}">
                <a16:creationId xmlns:a16="http://schemas.microsoft.com/office/drawing/2014/main" id="{85842384-A90A-4083-99FC-305300C5E3E0}"/>
              </a:ext>
            </a:extLst>
          </p:cNvPr>
          <p:cNvSpPr/>
          <p:nvPr/>
        </p:nvSpPr>
        <p:spPr>
          <a:xfrm>
            <a:off x="271209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38" name="Freeform 1537">
            <a:extLst>
              <a:ext uri="{FF2B5EF4-FFF2-40B4-BE49-F238E27FC236}">
                <a16:creationId xmlns:a16="http://schemas.microsoft.com/office/drawing/2014/main" id="{CE4AEAB9-CC2F-E552-6DB3-29BD0F64A0C8}"/>
              </a:ext>
            </a:extLst>
          </p:cNvPr>
          <p:cNvSpPr/>
          <p:nvPr/>
        </p:nvSpPr>
        <p:spPr>
          <a:xfrm>
            <a:off x="271436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39" name="Freeform 1538">
            <a:extLst>
              <a:ext uri="{FF2B5EF4-FFF2-40B4-BE49-F238E27FC236}">
                <a16:creationId xmlns:a16="http://schemas.microsoft.com/office/drawing/2014/main" id="{2EBF76E5-38D5-DE5E-EFB2-FD94B6ED547F}"/>
              </a:ext>
            </a:extLst>
          </p:cNvPr>
          <p:cNvSpPr/>
          <p:nvPr/>
        </p:nvSpPr>
        <p:spPr>
          <a:xfrm>
            <a:off x="271436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40" name="Freeform 1539">
            <a:extLst>
              <a:ext uri="{FF2B5EF4-FFF2-40B4-BE49-F238E27FC236}">
                <a16:creationId xmlns:a16="http://schemas.microsoft.com/office/drawing/2014/main" id="{4158E9F4-E8F7-1B5D-64F1-C3A828608893}"/>
              </a:ext>
            </a:extLst>
          </p:cNvPr>
          <p:cNvSpPr/>
          <p:nvPr/>
        </p:nvSpPr>
        <p:spPr>
          <a:xfrm>
            <a:off x="271662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41" name="Freeform 1540">
            <a:extLst>
              <a:ext uri="{FF2B5EF4-FFF2-40B4-BE49-F238E27FC236}">
                <a16:creationId xmlns:a16="http://schemas.microsoft.com/office/drawing/2014/main" id="{B5A908E7-E16E-D02C-344B-70A35FBAD7F2}"/>
              </a:ext>
            </a:extLst>
          </p:cNvPr>
          <p:cNvSpPr/>
          <p:nvPr/>
        </p:nvSpPr>
        <p:spPr>
          <a:xfrm>
            <a:off x="271662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42" name="Freeform 1541">
            <a:extLst>
              <a:ext uri="{FF2B5EF4-FFF2-40B4-BE49-F238E27FC236}">
                <a16:creationId xmlns:a16="http://schemas.microsoft.com/office/drawing/2014/main" id="{C0967108-374D-9927-A26F-FCD57FCEBB73}"/>
              </a:ext>
            </a:extLst>
          </p:cNvPr>
          <p:cNvSpPr/>
          <p:nvPr/>
        </p:nvSpPr>
        <p:spPr>
          <a:xfrm>
            <a:off x="271896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43" name="Freeform 1542">
            <a:extLst>
              <a:ext uri="{FF2B5EF4-FFF2-40B4-BE49-F238E27FC236}">
                <a16:creationId xmlns:a16="http://schemas.microsoft.com/office/drawing/2014/main" id="{91E4AB08-2C02-82C0-EB43-7CB56198AF0F}"/>
              </a:ext>
            </a:extLst>
          </p:cNvPr>
          <p:cNvSpPr/>
          <p:nvPr/>
        </p:nvSpPr>
        <p:spPr>
          <a:xfrm>
            <a:off x="271896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44" name="Freeform 1543">
            <a:extLst>
              <a:ext uri="{FF2B5EF4-FFF2-40B4-BE49-F238E27FC236}">
                <a16:creationId xmlns:a16="http://schemas.microsoft.com/office/drawing/2014/main" id="{5493E1FE-AEF9-FFAD-0028-EBE7AA3F3CCC}"/>
              </a:ext>
            </a:extLst>
          </p:cNvPr>
          <p:cNvSpPr/>
          <p:nvPr/>
        </p:nvSpPr>
        <p:spPr>
          <a:xfrm>
            <a:off x="272123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45" name="Freeform 1544">
            <a:extLst>
              <a:ext uri="{FF2B5EF4-FFF2-40B4-BE49-F238E27FC236}">
                <a16:creationId xmlns:a16="http://schemas.microsoft.com/office/drawing/2014/main" id="{B834847C-3506-E9AB-0E6D-8E2433EFA4F7}"/>
              </a:ext>
            </a:extLst>
          </p:cNvPr>
          <p:cNvSpPr/>
          <p:nvPr/>
        </p:nvSpPr>
        <p:spPr>
          <a:xfrm>
            <a:off x="272123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46" name="Freeform 1545">
            <a:extLst>
              <a:ext uri="{FF2B5EF4-FFF2-40B4-BE49-F238E27FC236}">
                <a16:creationId xmlns:a16="http://schemas.microsoft.com/office/drawing/2014/main" id="{45FDD535-6B9C-EB07-ACB8-F2FC55448B5B}"/>
              </a:ext>
            </a:extLst>
          </p:cNvPr>
          <p:cNvSpPr/>
          <p:nvPr/>
        </p:nvSpPr>
        <p:spPr>
          <a:xfrm>
            <a:off x="272349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47" name="Freeform 1546">
            <a:extLst>
              <a:ext uri="{FF2B5EF4-FFF2-40B4-BE49-F238E27FC236}">
                <a16:creationId xmlns:a16="http://schemas.microsoft.com/office/drawing/2014/main" id="{240DA2EF-40D5-A93C-3D10-753636F7074A}"/>
              </a:ext>
            </a:extLst>
          </p:cNvPr>
          <p:cNvSpPr/>
          <p:nvPr/>
        </p:nvSpPr>
        <p:spPr>
          <a:xfrm>
            <a:off x="272349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48" name="Freeform 1547">
            <a:extLst>
              <a:ext uri="{FF2B5EF4-FFF2-40B4-BE49-F238E27FC236}">
                <a16:creationId xmlns:a16="http://schemas.microsoft.com/office/drawing/2014/main" id="{971A09C9-6BFA-2E19-B188-AFB7C3C089DB}"/>
              </a:ext>
            </a:extLst>
          </p:cNvPr>
          <p:cNvSpPr/>
          <p:nvPr/>
        </p:nvSpPr>
        <p:spPr>
          <a:xfrm>
            <a:off x="272576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49" name="Freeform 1548">
            <a:extLst>
              <a:ext uri="{FF2B5EF4-FFF2-40B4-BE49-F238E27FC236}">
                <a16:creationId xmlns:a16="http://schemas.microsoft.com/office/drawing/2014/main" id="{8B796949-AA15-68A8-0DAA-D168606EA431}"/>
              </a:ext>
            </a:extLst>
          </p:cNvPr>
          <p:cNvSpPr/>
          <p:nvPr/>
        </p:nvSpPr>
        <p:spPr>
          <a:xfrm>
            <a:off x="272576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50" name="Freeform 1549">
            <a:extLst>
              <a:ext uri="{FF2B5EF4-FFF2-40B4-BE49-F238E27FC236}">
                <a16:creationId xmlns:a16="http://schemas.microsoft.com/office/drawing/2014/main" id="{160BEA52-E209-29E1-1E6D-F5CD1E6FC0A5}"/>
              </a:ext>
            </a:extLst>
          </p:cNvPr>
          <p:cNvSpPr/>
          <p:nvPr/>
        </p:nvSpPr>
        <p:spPr>
          <a:xfrm>
            <a:off x="272810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51" name="Freeform 1550">
            <a:extLst>
              <a:ext uri="{FF2B5EF4-FFF2-40B4-BE49-F238E27FC236}">
                <a16:creationId xmlns:a16="http://schemas.microsoft.com/office/drawing/2014/main" id="{C6C4DD01-BDEE-B5C5-69A5-C93C61C80C22}"/>
              </a:ext>
            </a:extLst>
          </p:cNvPr>
          <p:cNvSpPr/>
          <p:nvPr/>
        </p:nvSpPr>
        <p:spPr>
          <a:xfrm>
            <a:off x="2728106"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52" name="Freeform 1551">
            <a:extLst>
              <a:ext uri="{FF2B5EF4-FFF2-40B4-BE49-F238E27FC236}">
                <a16:creationId xmlns:a16="http://schemas.microsoft.com/office/drawing/2014/main" id="{1CCF9D1C-AF2A-EB31-E6DE-F7A37604D70A}"/>
              </a:ext>
            </a:extLst>
          </p:cNvPr>
          <p:cNvSpPr/>
          <p:nvPr/>
        </p:nvSpPr>
        <p:spPr>
          <a:xfrm>
            <a:off x="273037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53" name="Freeform 1552">
            <a:extLst>
              <a:ext uri="{FF2B5EF4-FFF2-40B4-BE49-F238E27FC236}">
                <a16:creationId xmlns:a16="http://schemas.microsoft.com/office/drawing/2014/main" id="{D8CC37E7-8BBE-DBD2-4DA8-352E461F343A}"/>
              </a:ext>
            </a:extLst>
          </p:cNvPr>
          <p:cNvSpPr/>
          <p:nvPr/>
        </p:nvSpPr>
        <p:spPr>
          <a:xfrm>
            <a:off x="2730370"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54" name="Freeform 1553">
            <a:extLst>
              <a:ext uri="{FF2B5EF4-FFF2-40B4-BE49-F238E27FC236}">
                <a16:creationId xmlns:a16="http://schemas.microsoft.com/office/drawing/2014/main" id="{0271ABE2-F938-497F-5C32-9967CCEA1380}"/>
              </a:ext>
            </a:extLst>
          </p:cNvPr>
          <p:cNvSpPr/>
          <p:nvPr/>
        </p:nvSpPr>
        <p:spPr>
          <a:xfrm>
            <a:off x="273263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55" name="Freeform 1554">
            <a:extLst>
              <a:ext uri="{FF2B5EF4-FFF2-40B4-BE49-F238E27FC236}">
                <a16:creationId xmlns:a16="http://schemas.microsoft.com/office/drawing/2014/main" id="{24A9C5D5-8F10-EF1A-9295-D7CED44104E1}"/>
              </a:ext>
            </a:extLst>
          </p:cNvPr>
          <p:cNvSpPr/>
          <p:nvPr/>
        </p:nvSpPr>
        <p:spPr>
          <a:xfrm>
            <a:off x="2732634"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56" name="Freeform 1555">
            <a:extLst>
              <a:ext uri="{FF2B5EF4-FFF2-40B4-BE49-F238E27FC236}">
                <a16:creationId xmlns:a16="http://schemas.microsoft.com/office/drawing/2014/main" id="{F75FF0C4-898E-38D2-75D2-E0928123A72D}"/>
              </a:ext>
            </a:extLst>
          </p:cNvPr>
          <p:cNvSpPr/>
          <p:nvPr/>
        </p:nvSpPr>
        <p:spPr>
          <a:xfrm>
            <a:off x="273489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57" name="Freeform 1556">
            <a:extLst>
              <a:ext uri="{FF2B5EF4-FFF2-40B4-BE49-F238E27FC236}">
                <a16:creationId xmlns:a16="http://schemas.microsoft.com/office/drawing/2014/main" id="{9FF61361-7FAA-7F62-8809-C2553C60297C}"/>
              </a:ext>
            </a:extLst>
          </p:cNvPr>
          <p:cNvSpPr/>
          <p:nvPr/>
        </p:nvSpPr>
        <p:spPr>
          <a:xfrm>
            <a:off x="273489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58" name="Freeform 1557">
            <a:extLst>
              <a:ext uri="{FF2B5EF4-FFF2-40B4-BE49-F238E27FC236}">
                <a16:creationId xmlns:a16="http://schemas.microsoft.com/office/drawing/2014/main" id="{5BB54184-F4A9-3B47-CC16-9085511FCCB0}"/>
              </a:ext>
            </a:extLst>
          </p:cNvPr>
          <p:cNvSpPr/>
          <p:nvPr/>
        </p:nvSpPr>
        <p:spPr>
          <a:xfrm>
            <a:off x="273716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59" name="Freeform 1558">
            <a:extLst>
              <a:ext uri="{FF2B5EF4-FFF2-40B4-BE49-F238E27FC236}">
                <a16:creationId xmlns:a16="http://schemas.microsoft.com/office/drawing/2014/main" id="{AB7F388E-16CA-0F58-D578-BB74146C4D07}"/>
              </a:ext>
            </a:extLst>
          </p:cNvPr>
          <p:cNvSpPr/>
          <p:nvPr/>
        </p:nvSpPr>
        <p:spPr>
          <a:xfrm>
            <a:off x="273716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60" name="Freeform 1559">
            <a:extLst>
              <a:ext uri="{FF2B5EF4-FFF2-40B4-BE49-F238E27FC236}">
                <a16:creationId xmlns:a16="http://schemas.microsoft.com/office/drawing/2014/main" id="{48F74365-E60B-3493-7EAF-0B9114D90793}"/>
              </a:ext>
            </a:extLst>
          </p:cNvPr>
          <p:cNvSpPr/>
          <p:nvPr/>
        </p:nvSpPr>
        <p:spPr>
          <a:xfrm>
            <a:off x="273950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61" name="Freeform 1560">
            <a:extLst>
              <a:ext uri="{FF2B5EF4-FFF2-40B4-BE49-F238E27FC236}">
                <a16:creationId xmlns:a16="http://schemas.microsoft.com/office/drawing/2014/main" id="{3E892F84-931B-3333-BFA7-B3E8CC391570}"/>
              </a:ext>
            </a:extLst>
          </p:cNvPr>
          <p:cNvSpPr/>
          <p:nvPr/>
        </p:nvSpPr>
        <p:spPr>
          <a:xfrm>
            <a:off x="2739507"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62" name="Freeform 1561">
            <a:extLst>
              <a:ext uri="{FF2B5EF4-FFF2-40B4-BE49-F238E27FC236}">
                <a16:creationId xmlns:a16="http://schemas.microsoft.com/office/drawing/2014/main" id="{075D6447-9DD5-173E-7C77-D5D85FF9D4EB}"/>
              </a:ext>
            </a:extLst>
          </p:cNvPr>
          <p:cNvSpPr/>
          <p:nvPr/>
        </p:nvSpPr>
        <p:spPr>
          <a:xfrm>
            <a:off x="274177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63" name="Freeform 1562">
            <a:extLst>
              <a:ext uri="{FF2B5EF4-FFF2-40B4-BE49-F238E27FC236}">
                <a16:creationId xmlns:a16="http://schemas.microsoft.com/office/drawing/2014/main" id="{DA96E3D9-AB99-F6FB-5E8E-63EE88C88AFF}"/>
              </a:ext>
            </a:extLst>
          </p:cNvPr>
          <p:cNvSpPr/>
          <p:nvPr/>
        </p:nvSpPr>
        <p:spPr>
          <a:xfrm>
            <a:off x="2741771"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64" name="Freeform 1563">
            <a:extLst>
              <a:ext uri="{FF2B5EF4-FFF2-40B4-BE49-F238E27FC236}">
                <a16:creationId xmlns:a16="http://schemas.microsoft.com/office/drawing/2014/main" id="{122212D9-115F-EC6C-B77C-5E1C1392AFFC}"/>
              </a:ext>
            </a:extLst>
          </p:cNvPr>
          <p:cNvSpPr/>
          <p:nvPr/>
        </p:nvSpPr>
        <p:spPr>
          <a:xfrm>
            <a:off x="274403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65" name="Freeform 1564">
            <a:extLst>
              <a:ext uri="{FF2B5EF4-FFF2-40B4-BE49-F238E27FC236}">
                <a16:creationId xmlns:a16="http://schemas.microsoft.com/office/drawing/2014/main" id="{479CDF20-9877-9A8F-BD4D-86BF3A5A29B9}"/>
              </a:ext>
            </a:extLst>
          </p:cNvPr>
          <p:cNvSpPr/>
          <p:nvPr/>
        </p:nvSpPr>
        <p:spPr>
          <a:xfrm>
            <a:off x="2744035"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66" name="Freeform 1565">
            <a:extLst>
              <a:ext uri="{FF2B5EF4-FFF2-40B4-BE49-F238E27FC236}">
                <a16:creationId xmlns:a16="http://schemas.microsoft.com/office/drawing/2014/main" id="{C16BA5A8-545F-45C3-12F6-54CEFB216707}"/>
              </a:ext>
            </a:extLst>
          </p:cNvPr>
          <p:cNvSpPr/>
          <p:nvPr/>
        </p:nvSpPr>
        <p:spPr>
          <a:xfrm>
            <a:off x="274629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67" name="Freeform 1566">
            <a:extLst>
              <a:ext uri="{FF2B5EF4-FFF2-40B4-BE49-F238E27FC236}">
                <a16:creationId xmlns:a16="http://schemas.microsoft.com/office/drawing/2014/main" id="{3265FC27-538A-6FBD-572E-8D294F534757}"/>
              </a:ext>
            </a:extLst>
          </p:cNvPr>
          <p:cNvSpPr/>
          <p:nvPr/>
        </p:nvSpPr>
        <p:spPr>
          <a:xfrm>
            <a:off x="2746299"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68" name="Freeform 1567">
            <a:extLst>
              <a:ext uri="{FF2B5EF4-FFF2-40B4-BE49-F238E27FC236}">
                <a16:creationId xmlns:a16="http://schemas.microsoft.com/office/drawing/2014/main" id="{EACC5707-D490-1DAD-E236-3B40F444D6B8}"/>
              </a:ext>
            </a:extLst>
          </p:cNvPr>
          <p:cNvSpPr/>
          <p:nvPr/>
        </p:nvSpPr>
        <p:spPr>
          <a:xfrm>
            <a:off x="274856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69" name="Freeform 1568">
            <a:extLst>
              <a:ext uri="{FF2B5EF4-FFF2-40B4-BE49-F238E27FC236}">
                <a16:creationId xmlns:a16="http://schemas.microsoft.com/office/drawing/2014/main" id="{20D95E48-7DB8-F269-656D-098235B4003D}"/>
              </a:ext>
            </a:extLst>
          </p:cNvPr>
          <p:cNvSpPr/>
          <p:nvPr/>
        </p:nvSpPr>
        <p:spPr>
          <a:xfrm>
            <a:off x="2748563"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70" name="Freeform 1569">
            <a:extLst>
              <a:ext uri="{FF2B5EF4-FFF2-40B4-BE49-F238E27FC236}">
                <a16:creationId xmlns:a16="http://schemas.microsoft.com/office/drawing/2014/main" id="{50904F42-C256-E609-A630-8677244E6700}"/>
              </a:ext>
            </a:extLst>
          </p:cNvPr>
          <p:cNvSpPr/>
          <p:nvPr/>
        </p:nvSpPr>
        <p:spPr>
          <a:xfrm>
            <a:off x="275090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71" name="Freeform 1570">
            <a:extLst>
              <a:ext uri="{FF2B5EF4-FFF2-40B4-BE49-F238E27FC236}">
                <a16:creationId xmlns:a16="http://schemas.microsoft.com/office/drawing/2014/main" id="{42EE3CCF-F5C0-1097-C338-E124B7F4FCBF}"/>
              </a:ext>
            </a:extLst>
          </p:cNvPr>
          <p:cNvSpPr/>
          <p:nvPr/>
        </p:nvSpPr>
        <p:spPr>
          <a:xfrm>
            <a:off x="2750908"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72" name="Freeform 1571">
            <a:extLst>
              <a:ext uri="{FF2B5EF4-FFF2-40B4-BE49-F238E27FC236}">
                <a16:creationId xmlns:a16="http://schemas.microsoft.com/office/drawing/2014/main" id="{DC2ADECE-93CB-5A2C-79C6-0945A309078F}"/>
              </a:ext>
            </a:extLst>
          </p:cNvPr>
          <p:cNvSpPr/>
          <p:nvPr/>
        </p:nvSpPr>
        <p:spPr>
          <a:xfrm>
            <a:off x="275317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solidFill>
            <a:srgbClr val="5F828F"/>
          </a:solidFill>
          <a:ln w="0" cap="flat">
            <a:noFill/>
            <a:prstDash val="solid"/>
            <a:miter/>
          </a:ln>
        </p:spPr>
        <p:txBody>
          <a:bodyPr rtlCol="0" anchor="ctr"/>
          <a:lstStyle/>
          <a:p>
            <a:endParaRPr lang="en-GB" dirty="0"/>
          </a:p>
        </p:txBody>
      </p:sp>
      <p:sp>
        <p:nvSpPr>
          <p:cNvPr id="1573" name="Freeform 1572">
            <a:extLst>
              <a:ext uri="{FF2B5EF4-FFF2-40B4-BE49-F238E27FC236}">
                <a16:creationId xmlns:a16="http://schemas.microsoft.com/office/drawing/2014/main" id="{50406B95-AA6F-9570-B282-5027604DD150}"/>
              </a:ext>
            </a:extLst>
          </p:cNvPr>
          <p:cNvSpPr/>
          <p:nvPr/>
        </p:nvSpPr>
        <p:spPr>
          <a:xfrm>
            <a:off x="2753172" y="3573170"/>
            <a:ext cx="1617" cy="37413"/>
          </a:xfrm>
          <a:custGeom>
            <a:avLst/>
            <a:gdLst>
              <a:gd name="connsiteX0" fmla="*/ 0 w 1617"/>
              <a:gd name="connsiteY0" fmla="*/ 0 h 37413"/>
              <a:gd name="connsiteX1" fmla="*/ 1617 w 1617"/>
              <a:gd name="connsiteY1" fmla="*/ 0 h 37413"/>
              <a:gd name="connsiteX2" fmla="*/ 1617 w 1617"/>
              <a:gd name="connsiteY2" fmla="*/ 37413 h 37413"/>
              <a:gd name="connsiteX3" fmla="*/ 0 w 1617"/>
              <a:gd name="connsiteY3" fmla="*/ 37413 h 37413"/>
            </a:gdLst>
            <a:ahLst/>
            <a:cxnLst>
              <a:cxn ang="0">
                <a:pos x="connsiteX0" y="connsiteY0"/>
              </a:cxn>
              <a:cxn ang="0">
                <a:pos x="connsiteX1" y="connsiteY1"/>
              </a:cxn>
              <a:cxn ang="0">
                <a:pos x="connsiteX2" y="connsiteY2"/>
              </a:cxn>
              <a:cxn ang="0">
                <a:pos x="connsiteX3" y="connsiteY3"/>
              </a:cxn>
            </a:cxnLst>
            <a:rect l="l" t="t" r="r" b="b"/>
            <a:pathLst>
              <a:path w="1617" h="37413">
                <a:moveTo>
                  <a:pt x="0" y="0"/>
                </a:moveTo>
                <a:lnTo>
                  <a:pt x="1617" y="0"/>
                </a:lnTo>
                <a:lnTo>
                  <a:pt x="1617" y="37413"/>
                </a:lnTo>
                <a:lnTo>
                  <a:pt x="0" y="37413"/>
                </a:lnTo>
                <a:close/>
              </a:path>
            </a:pathLst>
          </a:custGeom>
          <a:noFill/>
          <a:ln w="4040" cap="flat">
            <a:solidFill>
              <a:srgbClr val="5F828F"/>
            </a:solidFill>
            <a:prstDash val="solid"/>
            <a:miter/>
          </a:ln>
        </p:spPr>
        <p:txBody>
          <a:bodyPr rtlCol="0" anchor="ctr"/>
          <a:lstStyle/>
          <a:p>
            <a:endParaRPr lang="en-GB" dirty="0"/>
          </a:p>
        </p:txBody>
      </p:sp>
      <p:sp>
        <p:nvSpPr>
          <p:cNvPr id="1574" name="Freeform 1573">
            <a:extLst>
              <a:ext uri="{FF2B5EF4-FFF2-40B4-BE49-F238E27FC236}">
                <a16:creationId xmlns:a16="http://schemas.microsoft.com/office/drawing/2014/main" id="{0B35848B-4F9C-B60A-FCB8-728E58BFF374}"/>
              </a:ext>
            </a:extLst>
          </p:cNvPr>
          <p:cNvSpPr/>
          <p:nvPr/>
        </p:nvSpPr>
        <p:spPr>
          <a:xfrm>
            <a:off x="275543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75" name="Freeform 1574">
            <a:extLst>
              <a:ext uri="{FF2B5EF4-FFF2-40B4-BE49-F238E27FC236}">
                <a16:creationId xmlns:a16="http://schemas.microsoft.com/office/drawing/2014/main" id="{0D5026FF-8283-BED7-0421-B6E7A5DB165A}"/>
              </a:ext>
            </a:extLst>
          </p:cNvPr>
          <p:cNvSpPr/>
          <p:nvPr/>
        </p:nvSpPr>
        <p:spPr>
          <a:xfrm>
            <a:off x="275543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76" name="Freeform 1575">
            <a:extLst>
              <a:ext uri="{FF2B5EF4-FFF2-40B4-BE49-F238E27FC236}">
                <a16:creationId xmlns:a16="http://schemas.microsoft.com/office/drawing/2014/main" id="{2CE107C7-98C1-2183-DF0F-A27471C2F625}"/>
              </a:ext>
            </a:extLst>
          </p:cNvPr>
          <p:cNvSpPr/>
          <p:nvPr/>
        </p:nvSpPr>
        <p:spPr>
          <a:xfrm>
            <a:off x="275770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77" name="Freeform 1576">
            <a:extLst>
              <a:ext uri="{FF2B5EF4-FFF2-40B4-BE49-F238E27FC236}">
                <a16:creationId xmlns:a16="http://schemas.microsoft.com/office/drawing/2014/main" id="{5DE2C71E-0693-AC0C-5D6A-89A1D98A232D}"/>
              </a:ext>
            </a:extLst>
          </p:cNvPr>
          <p:cNvSpPr/>
          <p:nvPr/>
        </p:nvSpPr>
        <p:spPr>
          <a:xfrm>
            <a:off x="275770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78" name="Freeform 1577">
            <a:extLst>
              <a:ext uri="{FF2B5EF4-FFF2-40B4-BE49-F238E27FC236}">
                <a16:creationId xmlns:a16="http://schemas.microsoft.com/office/drawing/2014/main" id="{4EA7FCA4-DFAC-68CC-51E8-92C87A16A65A}"/>
              </a:ext>
            </a:extLst>
          </p:cNvPr>
          <p:cNvSpPr/>
          <p:nvPr/>
        </p:nvSpPr>
        <p:spPr>
          <a:xfrm>
            <a:off x="276004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79" name="Freeform 1578">
            <a:extLst>
              <a:ext uri="{FF2B5EF4-FFF2-40B4-BE49-F238E27FC236}">
                <a16:creationId xmlns:a16="http://schemas.microsoft.com/office/drawing/2014/main" id="{C260DC80-30BA-702A-4E1D-FDA2E39CB72B}"/>
              </a:ext>
            </a:extLst>
          </p:cNvPr>
          <p:cNvSpPr/>
          <p:nvPr/>
        </p:nvSpPr>
        <p:spPr>
          <a:xfrm>
            <a:off x="276004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80" name="Freeform 1579">
            <a:extLst>
              <a:ext uri="{FF2B5EF4-FFF2-40B4-BE49-F238E27FC236}">
                <a16:creationId xmlns:a16="http://schemas.microsoft.com/office/drawing/2014/main" id="{E05EB2B2-5558-54EE-B681-932A35068DEE}"/>
              </a:ext>
            </a:extLst>
          </p:cNvPr>
          <p:cNvSpPr/>
          <p:nvPr/>
        </p:nvSpPr>
        <p:spPr>
          <a:xfrm>
            <a:off x="276230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81" name="Freeform 1580">
            <a:extLst>
              <a:ext uri="{FF2B5EF4-FFF2-40B4-BE49-F238E27FC236}">
                <a16:creationId xmlns:a16="http://schemas.microsoft.com/office/drawing/2014/main" id="{71402AB9-669D-DA9C-8AEE-3BB20F6D1E53}"/>
              </a:ext>
            </a:extLst>
          </p:cNvPr>
          <p:cNvSpPr/>
          <p:nvPr/>
        </p:nvSpPr>
        <p:spPr>
          <a:xfrm>
            <a:off x="276230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82" name="Freeform 1581">
            <a:extLst>
              <a:ext uri="{FF2B5EF4-FFF2-40B4-BE49-F238E27FC236}">
                <a16:creationId xmlns:a16="http://schemas.microsoft.com/office/drawing/2014/main" id="{230A70E2-0384-ADE8-D98A-96FA5E30B566}"/>
              </a:ext>
            </a:extLst>
          </p:cNvPr>
          <p:cNvSpPr/>
          <p:nvPr/>
        </p:nvSpPr>
        <p:spPr>
          <a:xfrm>
            <a:off x="276457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83" name="Freeform 1582">
            <a:extLst>
              <a:ext uri="{FF2B5EF4-FFF2-40B4-BE49-F238E27FC236}">
                <a16:creationId xmlns:a16="http://schemas.microsoft.com/office/drawing/2014/main" id="{70C53A3B-5723-57D0-4400-08AB4790E1FE}"/>
              </a:ext>
            </a:extLst>
          </p:cNvPr>
          <p:cNvSpPr/>
          <p:nvPr/>
        </p:nvSpPr>
        <p:spPr>
          <a:xfrm>
            <a:off x="276457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84" name="Freeform 1583">
            <a:extLst>
              <a:ext uri="{FF2B5EF4-FFF2-40B4-BE49-F238E27FC236}">
                <a16:creationId xmlns:a16="http://schemas.microsoft.com/office/drawing/2014/main" id="{37D29E86-9037-2717-0441-0C8655623C3B}"/>
              </a:ext>
            </a:extLst>
          </p:cNvPr>
          <p:cNvSpPr/>
          <p:nvPr/>
        </p:nvSpPr>
        <p:spPr>
          <a:xfrm>
            <a:off x="276683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85" name="Freeform 1584">
            <a:extLst>
              <a:ext uri="{FF2B5EF4-FFF2-40B4-BE49-F238E27FC236}">
                <a16:creationId xmlns:a16="http://schemas.microsoft.com/office/drawing/2014/main" id="{F7F0204C-43D1-E0C2-51F4-4FB38E5802D3}"/>
              </a:ext>
            </a:extLst>
          </p:cNvPr>
          <p:cNvSpPr/>
          <p:nvPr/>
        </p:nvSpPr>
        <p:spPr>
          <a:xfrm>
            <a:off x="276683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86" name="Freeform 1585">
            <a:extLst>
              <a:ext uri="{FF2B5EF4-FFF2-40B4-BE49-F238E27FC236}">
                <a16:creationId xmlns:a16="http://schemas.microsoft.com/office/drawing/2014/main" id="{D973BD2A-B81F-F8AB-6FB6-3D194920251B}"/>
              </a:ext>
            </a:extLst>
          </p:cNvPr>
          <p:cNvSpPr/>
          <p:nvPr/>
        </p:nvSpPr>
        <p:spPr>
          <a:xfrm>
            <a:off x="276918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87" name="Freeform 1586">
            <a:extLst>
              <a:ext uri="{FF2B5EF4-FFF2-40B4-BE49-F238E27FC236}">
                <a16:creationId xmlns:a16="http://schemas.microsoft.com/office/drawing/2014/main" id="{A86FF2B1-58BC-448C-1978-4C3DFF39BEA0}"/>
              </a:ext>
            </a:extLst>
          </p:cNvPr>
          <p:cNvSpPr/>
          <p:nvPr/>
        </p:nvSpPr>
        <p:spPr>
          <a:xfrm>
            <a:off x="276918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88" name="Freeform 1587">
            <a:extLst>
              <a:ext uri="{FF2B5EF4-FFF2-40B4-BE49-F238E27FC236}">
                <a16:creationId xmlns:a16="http://schemas.microsoft.com/office/drawing/2014/main" id="{A693FBE2-42E0-AD35-3841-4B5A51A6B58B}"/>
              </a:ext>
            </a:extLst>
          </p:cNvPr>
          <p:cNvSpPr/>
          <p:nvPr/>
        </p:nvSpPr>
        <p:spPr>
          <a:xfrm>
            <a:off x="277144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89" name="Freeform 1588">
            <a:extLst>
              <a:ext uri="{FF2B5EF4-FFF2-40B4-BE49-F238E27FC236}">
                <a16:creationId xmlns:a16="http://schemas.microsoft.com/office/drawing/2014/main" id="{96DF32E8-8F79-0944-07AD-39FE84AC271B}"/>
              </a:ext>
            </a:extLst>
          </p:cNvPr>
          <p:cNvSpPr/>
          <p:nvPr/>
        </p:nvSpPr>
        <p:spPr>
          <a:xfrm>
            <a:off x="277144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90" name="Freeform 1589">
            <a:extLst>
              <a:ext uri="{FF2B5EF4-FFF2-40B4-BE49-F238E27FC236}">
                <a16:creationId xmlns:a16="http://schemas.microsoft.com/office/drawing/2014/main" id="{9DA45645-A00D-5E4C-6DDA-80C7422ADCC4}"/>
              </a:ext>
            </a:extLst>
          </p:cNvPr>
          <p:cNvSpPr/>
          <p:nvPr/>
        </p:nvSpPr>
        <p:spPr>
          <a:xfrm>
            <a:off x="277371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91" name="Freeform 1590">
            <a:extLst>
              <a:ext uri="{FF2B5EF4-FFF2-40B4-BE49-F238E27FC236}">
                <a16:creationId xmlns:a16="http://schemas.microsoft.com/office/drawing/2014/main" id="{371A432A-4917-C230-A9E3-B5153E26BB65}"/>
              </a:ext>
            </a:extLst>
          </p:cNvPr>
          <p:cNvSpPr/>
          <p:nvPr/>
        </p:nvSpPr>
        <p:spPr>
          <a:xfrm>
            <a:off x="277371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92" name="Freeform 1591">
            <a:extLst>
              <a:ext uri="{FF2B5EF4-FFF2-40B4-BE49-F238E27FC236}">
                <a16:creationId xmlns:a16="http://schemas.microsoft.com/office/drawing/2014/main" id="{AA557EF4-CAF8-5C8C-12BB-F3CD53D9F1DE}"/>
              </a:ext>
            </a:extLst>
          </p:cNvPr>
          <p:cNvSpPr/>
          <p:nvPr/>
        </p:nvSpPr>
        <p:spPr>
          <a:xfrm>
            <a:off x="277597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93" name="Freeform 1592">
            <a:extLst>
              <a:ext uri="{FF2B5EF4-FFF2-40B4-BE49-F238E27FC236}">
                <a16:creationId xmlns:a16="http://schemas.microsoft.com/office/drawing/2014/main" id="{83133A76-C027-B389-2376-FAD13154CB22}"/>
              </a:ext>
            </a:extLst>
          </p:cNvPr>
          <p:cNvSpPr/>
          <p:nvPr/>
        </p:nvSpPr>
        <p:spPr>
          <a:xfrm>
            <a:off x="277597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94" name="Freeform 1593">
            <a:extLst>
              <a:ext uri="{FF2B5EF4-FFF2-40B4-BE49-F238E27FC236}">
                <a16:creationId xmlns:a16="http://schemas.microsoft.com/office/drawing/2014/main" id="{46F3E1A4-3E4C-C8D7-5FC0-2E9CD3D4A175}"/>
              </a:ext>
            </a:extLst>
          </p:cNvPr>
          <p:cNvSpPr/>
          <p:nvPr/>
        </p:nvSpPr>
        <p:spPr>
          <a:xfrm>
            <a:off x="277823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95" name="Freeform 1594">
            <a:extLst>
              <a:ext uri="{FF2B5EF4-FFF2-40B4-BE49-F238E27FC236}">
                <a16:creationId xmlns:a16="http://schemas.microsoft.com/office/drawing/2014/main" id="{6431F471-F01E-CA42-FB8E-54D866B6DB33}"/>
              </a:ext>
            </a:extLst>
          </p:cNvPr>
          <p:cNvSpPr/>
          <p:nvPr/>
        </p:nvSpPr>
        <p:spPr>
          <a:xfrm>
            <a:off x="277823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96" name="Freeform 1595">
            <a:extLst>
              <a:ext uri="{FF2B5EF4-FFF2-40B4-BE49-F238E27FC236}">
                <a16:creationId xmlns:a16="http://schemas.microsoft.com/office/drawing/2014/main" id="{B372BC5E-4728-8DC2-FDA5-9C7E6D01E159}"/>
              </a:ext>
            </a:extLst>
          </p:cNvPr>
          <p:cNvSpPr/>
          <p:nvPr/>
        </p:nvSpPr>
        <p:spPr>
          <a:xfrm>
            <a:off x="278058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97" name="Freeform 1596">
            <a:extLst>
              <a:ext uri="{FF2B5EF4-FFF2-40B4-BE49-F238E27FC236}">
                <a16:creationId xmlns:a16="http://schemas.microsoft.com/office/drawing/2014/main" id="{7EB73F0B-39CE-D2C4-A0D5-A8E6BDCDDB80}"/>
              </a:ext>
            </a:extLst>
          </p:cNvPr>
          <p:cNvSpPr/>
          <p:nvPr/>
        </p:nvSpPr>
        <p:spPr>
          <a:xfrm>
            <a:off x="278058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598" name="Freeform 1597">
            <a:extLst>
              <a:ext uri="{FF2B5EF4-FFF2-40B4-BE49-F238E27FC236}">
                <a16:creationId xmlns:a16="http://schemas.microsoft.com/office/drawing/2014/main" id="{E02DD72C-2497-9F9D-F947-5470AB26603F}"/>
              </a:ext>
            </a:extLst>
          </p:cNvPr>
          <p:cNvSpPr/>
          <p:nvPr/>
        </p:nvSpPr>
        <p:spPr>
          <a:xfrm>
            <a:off x="278284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599" name="Freeform 1598">
            <a:extLst>
              <a:ext uri="{FF2B5EF4-FFF2-40B4-BE49-F238E27FC236}">
                <a16:creationId xmlns:a16="http://schemas.microsoft.com/office/drawing/2014/main" id="{F41D872F-EF40-8833-50D0-3B07BEB59C26}"/>
              </a:ext>
            </a:extLst>
          </p:cNvPr>
          <p:cNvSpPr/>
          <p:nvPr/>
        </p:nvSpPr>
        <p:spPr>
          <a:xfrm>
            <a:off x="278284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00" name="Freeform 1599">
            <a:extLst>
              <a:ext uri="{FF2B5EF4-FFF2-40B4-BE49-F238E27FC236}">
                <a16:creationId xmlns:a16="http://schemas.microsoft.com/office/drawing/2014/main" id="{E514A860-F918-E953-2F9B-70C10A3A404A}"/>
              </a:ext>
            </a:extLst>
          </p:cNvPr>
          <p:cNvSpPr/>
          <p:nvPr/>
        </p:nvSpPr>
        <p:spPr>
          <a:xfrm>
            <a:off x="278511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01" name="Freeform 1600">
            <a:extLst>
              <a:ext uri="{FF2B5EF4-FFF2-40B4-BE49-F238E27FC236}">
                <a16:creationId xmlns:a16="http://schemas.microsoft.com/office/drawing/2014/main" id="{0A0B069B-F7C9-9028-7927-2E267BBA0610}"/>
              </a:ext>
            </a:extLst>
          </p:cNvPr>
          <p:cNvSpPr/>
          <p:nvPr/>
        </p:nvSpPr>
        <p:spPr>
          <a:xfrm>
            <a:off x="278511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02" name="Freeform 1601">
            <a:extLst>
              <a:ext uri="{FF2B5EF4-FFF2-40B4-BE49-F238E27FC236}">
                <a16:creationId xmlns:a16="http://schemas.microsoft.com/office/drawing/2014/main" id="{BD409DCA-4892-0810-9793-B2EE49454BF4}"/>
              </a:ext>
            </a:extLst>
          </p:cNvPr>
          <p:cNvSpPr/>
          <p:nvPr/>
        </p:nvSpPr>
        <p:spPr>
          <a:xfrm>
            <a:off x="278737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03" name="Freeform 1602">
            <a:extLst>
              <a:ext uri="{FF2B5EF4-FFF2-40B4-BE49-F238E27FC236}">
                <a16:creationId xmlns:a16="http://schemas.microsoft.com/office/drawing/2014/main" id="{1444FBB4-DA20-50A2-8E2B-3DD11B5D0BF4}"/>
              </a:ext>
            </a:extLst>
          </p:cNvPr>
          <p:cNvSpPr/>
          <p:nvPr/>
        </p:nvSpPr>
        <p:spPr>
          <a:xfrm>
            <a:off x="278737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04" name="Freeform 1603">
            <a:extLst>
              <a:ext uri="{FF2B5EF4-FFF2-40B4-BE49-F238E27FC236}">
                <a16:creationId xmlns:a16="http://schemas.microsoft.com/office/drawing/2014/main" id="{14D40310-AA4F-FEC6-C8E7-E098172CE44B}"/>
              </a:ext>
            </a:extLst>
          </p:cNvPr>
          <p:cNvSpPr/>
          <p:nvPr/>
        </p:nvSpPr>
        <p:spPr>
          <a:xfrm>
            <a:off x="278971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05" name="Freeform 1604">
            <a:extLst>
              <a:ext uri="{FF2B5EF4-FFF2-40B4-BE49-F238E27FC236}">
                <a16:creationId xmlns:a16="http://schemas.microsoft.com/office/drawing/2014/main" id="{CDD8FFC7-C87D-731A-EAD5-C98FAC27AF7A}"/>
              </a:ext>
            </a:extLst>
          </p:cNvPr>
          <p:cNvSpPr/>
          <p:nvPr/>
        </p:nvSpPr>
        <p:spPr>
          <a:xfrm>
            <a:off x="278971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06" name="Freeform 1605">
            <a:extLst>
              <a:ext uri="{FF2B5EF4-FFF2-40B4-BE49-F238E27FC236}">
                <a16:creationId xmlns:a16="http://schemas.microsoft.com/office/drawing/2014/main" id="{F0E6AC95-D3B1-7EB4-3FA8-B2AF1A054914}"/>
              </a:ext>
            </a:extLst>
          </p:cNvPr>
          <p:cNvSpPr/>
          <p:nvPr/>
        </p:nvSpPr>
        <p:spPr>
          <a:xfrm>
            <a:off x="279198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07" name="Freeform 1606">
            <a:extLst>
              <a:ext uri="{FF2B5EF4-FFF2-40B4-BE49-F238E27FC236}">
                <a16:creationId xmlns:a16="http://schemas.microsoft.com/office/drawing/2014/main" id="{51D30F92-882D-F72D-F484-554D909448DB}"/>
              </a:ext>
            </a:extLst>
          </p:cNvPr>
          <p:cNvSpPr/>
          <p:nvPr/>
        </p:nvSpPr>
        <p:spPr>
          <a:xfrm>
            <a:off x="279198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08" name="Freeform 1607">
            <a:extLst>
              <a:ext uri="{FF2B5EF4-FFF2-40B4-BE49-F238E27FC236}">
                <a16:creationId xmlns:a16="http://schemas.microsoft.com/office/drawing/2014/main" id="{F7954AAB-0452-F473-FCBD-B6302282A5EE}"/>
              </a:ext>
            </a:extLst>
          </p:cNvPr>
          <p:cNvSpPr/>
          <p:nvPr/>
        </p:nvSpPr>
        <p:spPr>
          <a:xfrm>
            <a:off x="279424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09" name="Freeform 1608">
            <a:extLst>
              <a:ext uri="{FF2B5EF4-FFF2-40B4-BE49-F238E27FC236}">
                <a16:creationId xmlns:a16="http://schemas.microsoft.com/office/drawing/2014/main" id="{3A5F9E8B-A659-3EC5-CF19-D920D4132E05}"/>
              </a:ext>
            </a:extLst>
          </p:cNvPr>
          <p:cNvSpPr/>
          <p:nvPr/>
        </p:nvSpPr>
        <p:spPr>
          <a:xfrm>
            <a:off x="279424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10" name="Freeform 1609">
            <a:extLst>
              <a:ext uri="{FF2B5EF4-FFF2-40B4-BE49-F238E27FC236}">
                <a16:creationId xmlns:a16="http://schemas.microsoft.com/office/drawing/2014/main" id="{886BE8FF-4BE6-37A6-2F7C-C649BF3F7586}"/>
              </a:ext>
            </a:extLst>
          </p:cNvPr>
          <p:cNvSpPr/>
          <p:nvPr/>
        </p:nvSpPr>
        <p:spPr>
          <a:xfrm>
            <a:off x="279651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11" name="Freeform 1610">
            <a:extLst>
              <a:ext uri="{FF2B5EF4-FFF2-40B4-BE49-F238E27FC236}">
                <a16:creationId xmlns:a16="http://schemas.microsoft.com/office/drawing/2014/main" id="{8E7288C9-F0E5-9082-D4C3-A47C920BA871}"/>
              </a:ext>
            </a:extLst>
          </p:cNvPr>
          <p:cNvSpPr/>
          <p:nvPr/>
        </p:nvSpPr>
        <p:spPr>
          <a:xfrm>
            <a:off x="279651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12" name="Freeform 1611">
            <a:extLst>
              <a:ext uri="{FF2B5EF4-FFF2-40B4-BE49-F238E27FC236}">
                <a16:creationId xmlns:a16="http://schemas.microsoft.com/office/drawing/2014/main" id="{0C895120-DB2B-B0D9-796B-DE575532D192}"/>
              </a:ext>
            </a:extLst>
          </p:cNvPr>
          <p:cNvSpPr/>
          <p:nvPr/>
        </p:nvSpPr>
        <p:spPr>
          <a:xfrm>
            <a:off x="279885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13" name="Freeform 1612">
            <a:extLst>
              <a:ext uri="{FF2B5EF4-FFF2-40B4-BE49-F238E27FC236}">
                <a16:creationId xmlns:a16="http://schemas.microsoft.com/office/drawing/2014/main" id="{CB50CCD6-B015-03D5-0371-D43D1283AEC2}"/>
              </a:ext>
            </a:extLst>
          </p:cNvPr>
          <p:cNvSpPr/>
          <p:nvPr/>
        </p:nvSpPr>
        <p:spPr>
          <a:xfrm>
            <a:off x="279885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14" name="Freeform 1613">
            <a:extLst>
              <a:ext uri="{FF2B5EF4-FFF2-40B4-BE49-F238E27FC236}">
                <a16:creationId xmlns:a16="http://schemas.microsoft.com/office/drawing/2014/main" id="{576832A7-CF43-B102-E4E0-D3382DAD944D}"/>
              </a:ext>
            </a:extLst>
          </p:cNvPr>
          <p:cNvSpPr/>
          <p:nvPr/>
        </p:nvSpPr>
        <p:spPr>
          <a:xfrm>
            <a:off x="280112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15" name="Freeform 1614">
            <a:extLst>
              <a:ext uri="{FF2B5EF4-FFF2-40B4-BE49-F238E27FC236}">
                <a16:creationId xmlns:a16="http://schemas.microsoft.com/office/drawing/2014/main" id="{2A89DFCF-306C-C032-2B3F-EC1221FDBA3D}"/>
              </a:ext>
            </a:extLst>
          </p:cNvPr>
          <p:cNvSpPr/>
          <p:nvPr/>
        </p:nvSpPr>
        <p:spPr>
          <a:xfrm>
            <a:off x="280112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16" name="Freeform 1615">
            <a:extLst>
              <a:ext uri="{FF2B5EF4-FFF2-40B4-BE49-F238E27FC236}">
                <a16:creationId xmlns:a16="http://schemas.microsoft.com/office/drawing/2014/main" id="{2D7CDEC4-8E71-F13A-EECF-CECA98E8FBED}"/>
              </a:ext>
            </a:extLst>
          </p:cNvPr>
          <p:cNvSpPr/>
          <p:nvPr/>
        </p:nvSpPr>
        <p:spPr>
          <a:xfrm>
            <a:off x="2803384" y="3578099"/>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17" name="Freeform 1616">
            <a:extLst>
              <a:ext uri="{FF2B5EF4-FFF2-40B4-BE49-F238E27FC236}">
                <a16:creationId xmlns:a16="http://schemas.microsoft.com/office/drawing/2014/main" id="{497EB2C5-62D5-AEDC-3050-5E0CB06928E3}"/>
              </a:ext>
            </a:extLst>
          </p:cNvPr>
          <p:cNvSpPr/>
          <p:nvPr/>
        </p:nvSpPr>
        <p:spPr>
          <a:xfrm>
            <a:off x="2803384" y="3578099"/>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18" name="Freeform 1617">
            <a:extLst>
              <a:ext uri="{FF2B5EF4-FFF2-40B4-BE49-F238E27FC236}">
                <a16:creationId xmlns:a16="http://schemas.microsoft.com/office/drawing/2014/main" id="{917D6031-9212-EE30-EFB5-A7875BE56E5F}"/>
              </a:ext>
            </a:extLst>
          </p:cNvPr>
          <p:cNvSpPr/>
          <p:nvPr/>
        </p:nvSpPr>
        <p:spPr>
          <a:xfrm>
            <a:off x="280564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19" name="Freeform 1618">
            <a:extLst>
              <a:ext uri="{FF2B5EF4-FFF2-40B4-BE49-F238E27FC236}">
                <a16:creationId xmlns:a16="http://schemas.microsoft.com/office/drawing/2014/main" id="{48918520-6A7B-7A0F-B9ED-B259A3446E9C}"/>
              </a:ext>
            </a:extLst>
          </p:cNvPr>
          <p:cNvSpPr/>
          <p:nvPr/>
        </p:nvSpPr>
        <p:spPr>
          <a:xfrm>
            <a:off x="280564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20" name="Freeform 1619">
            <a:extLst>
              <a:ext uri="{FF2B5EF4-FFF2-40B4-BE49-F238E27FC236}">
                <a16:creationId xmlns:a16="http://schemas.microsoft.com/office/drawing/2014/main" id="{8287157B-C92E-7324-145C-E79DFE7EDD52}"/>
              </a:ext>
            </a:extLst>
          </p:cNvPr>
          <p:cNvSpPr/>
          <p:nvPr/>
        </p:nvSpPr>
        <p:spPr>
          <a:xfrm>
            <a:off x="280791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21" name="Freeform 1620">
            <a:extLst>
              <a:ext uri="{FF2B5EF4-FFF2-40B4-BE49-F238E27FC236}">
                <a16:creationId xmlns:a16="http://schemas.microsoft.com/office/drawing/2014/main" id="{182CD6BB-22AA-C342-3C55-62090E228811}"/>
              </a:ext>
            </a:extLst>
          </p:cNvPr>
          <p:cNvSpPr/>
          <p:nvPr/>
        </p:nvSpPr>
        <p:spPr>
          <a:xfrm>
            <a:off x="280791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22" name="Freeform 1621">
            <a:extLst>
              <a:ext uri="{FF2B5EF4-FFF2-40B4-BE49-F238E27FC236}">
                <a16:creationId xmlns:a16="http://schemas.microsoft.com/office/drawing/2014/main" id="{0F053317-2E23-D271-FE1E-889A93FC8A82}"/>
              </a:ext>
            </a:extLst>
          </p:cNvPr>
          <p:cNvSpPr/>
          <p:nvPr/>
        </p:nvSpPr>
        <p:spPr>
          <a:xfrm>
            <a:off x="281025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23" name="Freeform 1622">
            <a:extLst>
              <a:ext uri="{FF2B5EF4-FFF2-40B4-BE49-F238E27FC236}">
                <a16:creationId xmlns:a16="http://schemas.microsoft.com/office/drawing/2014/main" id="{6978A043-ACA3-9A44-A37C-A6C3A6D35DED}"/>
              </a:ext>
            </a:extLst>
          </p:cNvPr>
          <p:cNvSpPr/>
          <p:nvPr/>
        </p:nvSpPr>
        <p:spPr>
          <a:xfrm>
            <a:off x="281025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24" name="Freeform 1623">
            <a:extLst>
              <a:ext uri="{FF2B5EF4-FFF2-40B4-BE49-F238E27FC236}">
                <a16:creationId xmlns:a16="http://schemas.microsoft.com/office/drawing/2014/main" id="{5205E549-D9F8-2579-D9A0-D0E3FAB137FC}"/>
              </a:ext>
            </a:extLst>
          </p:cNvPr>
          <p:cNvSpPr/>
          <p:nvPr/>
        </p:nvSpPr>
        <p:spPr>
          <a:xfrm>
            <a:off x="281252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25" name="Freeform 1624">
            <a:extLst>
              <a:ext uri="{FF2B5EF4-FFF2-40B4-BE49-F238E27FC236}">
                <a16:creationId xmlns:a16="http://schemas.microsoft.com/office/drawing/2014/main" id="{2D45D09C-FF2B-383E-0BD2-63DB0DDE4B0B}"/>
              </a:ext>
            </a:extLst>
          </p:cNvPr>
          <p:cNvSpPr/>
          <p:nvPr/>
        </p:nvSpPr>
        <p:spPr>
          <a:xfrm>
            <a:off x="281252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26" name="Freeform 1625">
            <a:extLst>
              <a:ext uri="{FF2B5EF4-FFF2-40B4-BE49-F238E27FC236}">
                <a16:creationId xmlns:a16="http://schemas.microsoft.com/office/drawing/2014/main" id="{78691D86-A850-E0D2-89C0-D41D3E9D9A92}"/>
              </a:ext>
            </a:extLst>
          </p:cNvPr>
          <p:cNvSpPr/>
          <p:nvPr/>
        </p:nvSpPr>
        <p:spPr>
          <a:xfrm>
            <a:off x="281478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27" name="Freeform 1626">
            <a:extLst>
              <a:ext uri="{FF2B5EF4-FFF2-40B4-BE49-F238E27FC236}">
                <a16:creationId xmlns:a16="http://schemas.microsoft.com/office/drawing/2014/main" id="{3076DE1C-5418-F53C-1851-38A9D8B94ECA}"/>
              </a:ext>
            </a:extLst>
          </p:cNvPr>
          <p:cNvSpPr/>
          <p:nvPr/>
        </p:nvSpPr>
        <p:spPr>
          <a:xfrm>
            <a:off x="281478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28" name="Freeform 1627">
            <a:extLst>
              <a:ext uri="{FF2B5EF4-FFF2-40B4-BE49-F238E27FC236}">
                <a16:creationId xmlns:a16="http://schemas.microsoft.com/office/drawing/2014/main" id="{9657A226-61E9-8B3B-E6B0-2E937775F65B}"/>
              </a:ext>
            </a:extLst>
          </p:cNvPr>
          <p:cNvSpPr/>
          <p:nvPr/>
        </p:nvSpPr>
        <p:spPr>
          <a:xfrm>
            <a:off x="281704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29" name="Freeform 1628">
            <a:extLst>
              <a:ext uri="{FF2B5EF4-FFF2-40B4-BE49-F238E27FC236}">
                <a16:creationId xmlns:a16="http://schemas.microsoft.com/office/drawing/2014/main" id="{DF092ABE-813F-0A44-6923-C2D498BAD51E}"/>
              </a:ext>
            </a:extLst>
          </p:cNvPr>
          <p:cNvSpPr/>
          <p:nvPr/>
        </p:nvSpPr>
        <p:spPr>
          <a:xfrm>
            <a:off x="281704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30" name="Freeform 1629">
            <a:extLst>
              <a:ext uri="{FF2B5EF4-FFF2-40B4-BE49-F238E27FC236}">
                <a16:creationId xmlns:a16="http://schemas.microsoft.com/office/drawing/2014/main" id="{F2B62D6D-6864-3EB3-FF90-CDC3FE2A2179}"/>
              </a:ext>
            </a:extLst>
          </p:cNvPr>
          <p:cNvSpPr/>
          <p:nvPr/>
        </p:nvSpPr>
        <p:spPr>
          <a:xfrm>
            <a:off x="281931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31" name="Freeform 1630">
            <a:extLst>
              <a:ext uri="{FF2B5EF4-FFF2-40B4-BE49-F238E27FC236}">
                <a16:creationId xmlns:a16="http://schemas.microsoft.com/office/drawing/2014/main" id="{F37BB50D-6254-DA06-C0C1-7609555E008B}"/>
              </a:ext>
            </a:extLst>
          </p:cNvPr>
          <p:cNvSpPr/>
          <p:nvPr/>
        </p:nvSpPr>
        <p:spPr>
          <a:xfrm>
            <a:off x="281931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32" name="Freeform 1631">
            <a:extLst>
              <a:ext uri="{FF2B5EF4-FFF2-40B4-BE49-F238E27FC236}">
                <a16:creationId xmlns:a16="http://schemas.microsoft.com/office/drawing/2014/main" id="{899CCE10-7CC0-A276-375B-A8B5CAE0CB0B}"/>
              </a:ext>
            </a:extLst>
          </p:cNvPr>
          <p:cNvSpPr/>
          <p:nvPr/>
        </p:nvSpPr>
        <p:spPr>
          <a:xfrm>
            <a:off x="282165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33" name="Freeform 1632">
            <a:extLst>
              <a:ext uri="{FF2B5EF4-FFF2-40B4-BE49-F238E27FC236}">
                <a16:creationId xmlns:a16="http://schemas.microsoft.com/office/drawing/2014/main" id="{5AA1E24B-B744-98EF-410B-34C2306A2C21}"/>
              </a:ext>
            </a:extLst>
          </p:cNvPr>
          <p:cNvSpPr/>
          <p:nvPr/>
        </p:nvSpPr>
        <p:spPr>
          <a:xfrm>
            <a:off x="282165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34" name="Freeform 1633">
            <a:extLst>
              <a:ext uri="{FF2B5EF4-FFF2-40B4-BE49-F238E27FC236}">
                <a16:creationId xmlns:a16="http://schemas.microsoft.com/office/drawing/2014/main" id="{F72FD2E7-CD10-F481-1313-9B47E6AC1DC7}"/>
              </a:ext>
            </a:extLst>
          </p:cNvPr>
          <p:cNvSpPr/>
          <p:nvPr/>
        </p:nvSpPr>
        <p:spPr>
          <a:xfrm>
            <a:off x="282392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35" name="Freeform 1634">
            <a:extLst>
              <a:ext uri="{FF2B5EF4-FFF2-40B4-BE49-F238E27FC236}">
                <a16:creationId xmlns:a16="http://schemas.microsoft.com/office/drawing/2014/main" id="{5DBD857A-9D0D-A1AF-41BF-8B1A87B1954B}"/>
              </a:ext>
            </a:extLst>
          </p:cNvPr>
          <p:cNvSpPr/>
          <p:nvPr/>
        </p:nvSpPr>
        <p:spPr>
          <a:xfrm>
            <a:off x="282392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36" name="Freeform 1635">
            <a:extLst>
              <a:ext uri="{FF2B5EF4-FFF2-40B4-BE49-F238E27FC236}">
                <a16:creationId xmlns:a16="http://schemas.microsoft.com/office/drawing/2014/main" id="{DA6C6D2A-50E1-34DE-CF04-CBAF9A908E51}"/>
              </a:ext>
            </a:extLst>
          </p:cNvPr>
          <p:cNvSpPr/>
          <p:nvPr/>
        </p:nvSpPr>
        <p:spPr>
          <a:xfrm>
            <a:off x="282618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37" name="Freeform 1636">
            <a:extLst>
              <a:ext uri="{FF2B5EF4-FFF2-40B4-BE49-F238E27FC236}">
                <a16:creationId xmlns:a16="http://schemas.microsoft.com/office/drawing/2014/main" id="{3E8D55D6-1B42-C9ED-21C3-F9C87B757669}"/>
              </a:ext>
            </a:extLst>
          </p:cNvPr>
          <p:cNvSpPr/>
          <p:nvPr/>
        </p:nvSpPr>
        <p:spPr>
          <a:xfrm>
            <a:off x="282618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38" name="Freeform 1637">
            <a:extLst>
              <a:ext uri="{FF2B5EF4-FFF2-40B4-BE49-F238E27FC236}">
                <a16:creationId xmlns:a16="http://schemas.microsoft.com/office/drawing/2014/main" id="{22AF5EA7-A25B-2E21-A45B-B1FDF661F2D9}"/>
              </a:ext>
            </a:extLst>
          </p:cNvPr>
          <p:cNvSpPr/>
          <p:nvPr/>
        </p:nvSpPr>
        <p:spPr>
          <a:xfrm>
            <a:off x="282845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39" name="Freeform 1638">
            <a:extLst>
              <a:ext uri="{FF2B5EF4-FFF2-40B4-BE49-F238E27FC236}">
                <a16:creationId xmlns:a16="http://schemas.microsoft.com/office/drawing/2014/main" id="{3A36EC70-117F-7B2E-66E9-840BEDAF4244}"/>
              </a:ext>
            </a:extLst>
          </p:cNvPr>
          <p:cNvSpPr/>
          <p:nvPr/>
        </p:nvSpPr>
        <p:spPr>
          <a:xfrm>
            <a:off x="282845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40" name="Freeform 1639">
            <a:extLst>
              <a:ext uri="{FF2B5EF4-FFF2-40B4-BE49-F238E27FC236}">
                <a16:creationId xmlns:a16="http://schemas.microsoft.com/office/drawing/2014/main" id="{77D0E6AB-92A8-C0DC-CFB7-AB273ECDFD41}"/>
              </a:ext>
            </a:extLst>
          </p:cNvPr>
          <p:cNvSpPr/>
          <p:nvPr/>
        </p:nvSpPr>
        <p:spPr>
          <a:xfrm>
            <a:off x="2830714" y="3578099"/>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41" name="Freeform 1640">
            <a:extLst>
              <a:ext uri="{FF2B5EF4-FFF2-40B4-BE49-F238E27FC236}">
                <a16:creationId xmlns:a16="http://schemas.microsoft.com/office/drawing/2014/main" id="{F991384A-6E73-7C44-3CF0-DE50AD05A1AE}"/>
              </a:ext>
            </a:extLst>
          </p:cNvPr>
          <p:cNvSpPr/>
          <p:nvPr/>
        </p:nvSpPr>
        <p:spPr>
          <a:xfrm>
            <a:off x="2830714" y="3578099"/>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42" name="Freeform 1641">
            <a:extLst>
              <a:ext uri="{FF2B5EF4-FFF2-40B4-BE49-F238E27FC236}">
                <a16:creationId xmlns:a16="http://schemas.microsoft.com/office/drawing/2014/main" id="{4E8F82D4-D8CA-16CC-6E44-8A6E11C54C82}"/>
              </a:ext>
            </a:extLst>
          </p:cNvPr>
          <p:cNvSpPr/>
          <p:nvPr/>
        </p:nvSpPr>
        <p:spPr>
          <a:xfrm>
            <a:off x="283305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43" name="Freeform 1642">
            <a:extLst>
              <a:ext uri="{FF2B5EF4-FFF2-40B4-BE49-F238E27FC236}">
                <a16:creationId xmlns:a16="http://schemas.microsoft.com/office/drawing/2014/main" id="{088D2147-D0A9-C4DC-DC3C-CF9428898681}"/>
              </a:ext>
            </a:extLst>
          </p:cNvPr>
          <p:cNvSpPr/>
          <p:nvPr/>
        </p:nvSpPr>
        <p:spPr>
          <a:xfrm>
            <a:off x="283305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44" name="Freeform 1643">
            <a:extLst>
              <a:ext uri="{FF2B5EF4-FFF2-40B4-BE49-F238E27FC236}">
                <a16:creationId xmlns:a16="http://schemas.microsoft.com/office/drawing/2014/main" id="{B8DBA268-1A04-4DD6-206A-A097650BA47E}"/>
              </a:ext>
            </a:extLst>
          </p:cNvPr>
          <p:cNvSpPr/>
          <p:nvPr/>
        </p:nvSpPr>
        <p:spPr>
          <a:xfrm>
            <a:off x="283532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45" name="Freeform 1644">
            <a:extLst>
              <a:ext uri="{FF2B5EF4-FFF2-40B4-BE49-F238E27FC236}">
                <a16:creationId xmlns:a16="http://schemas.microsoft.com/office/drawing/2014/main" id="{5380B40F-FA65-8658-323F-96588DE4F5C2}"/>
              </a:ext>
            </a:extLst>
          </p:cNvPr>
          <p:cNvSpPr/>
          <p:nvPr/>
        </p:nvSpPr>
        <p:spPr>
          <a:xfrm>
            <a:off x="283532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46" name="Freeform 1645">
            <a:extLst>
              <a:ext uri="{FF2B5EF4-FFF2-40B4-BE49-F238E27FC236}">
                <a16:creationId xmlns:a16="http://schemas.microsoft.com/office/drawing/2014/main" id="{0E013F7C-1492-CB0C-3316-991EDDC80AA4}"/>
              </a:ext>
            </a:extLst>
          </p:cNvPr>
          <p:cNvSpPr/>
          <p:nvPr/>
        </p:nvSpPr>
        <p:spPr>
          <a:xfrm>
            <a:off x="283758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47" name="Freeform 1646">
            <a:extLst>
              <a:ext uri="{FF2B5EF4-FFF2-40B4-BE49-F238E27FC236}">
                <a16:creationId xmlns:a16="http://schemas.microsoft.com/office/drawing/2014/main" id="{9B2F1A97-4CC2-1F92-E012-DD37698DF550}"/>
              </a:ext>
            </a:extLst>
          </p:cNvPr>
          <p:cNvSpPr/>
          <p:nvPr/>
        </p:nvSpPr>
        <p:spPr>
          <a:xfrm>
            <a:off x="283758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48" name="Freeform 1647">
            <a:extLst>
              <a:ext uri="{FF2B5EF4-FFF2-40B4-BE49-F238E27FC236}">
                <a16:creationId xmlns:a16="http://schemas.microsoft.com/office/drawing/2014/main" id="{993203B1-395F-6150-41E1-CFB9E457A068}"/>
              </a:ext>
            </a:extLst>
          </p:cNvPr>
          <p:cNvSpPr/>
          <p:nvPr/>
        </p:nvSpPr>
        <p:spPr>
          <a:xfrm>
            <a:off x="283993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49" name="Freeform 1648">
            <a:extLst>
              <a:ext uri="{FF2B5EF4-FFF2-40B4-BE49-F238E27FC236}">
                <a16:creationId xmlns:a16="http://schemas.microsoft.com/office/drawing/2014/main" id="{77576004-FC8E-03AF-5684-0B4CCF603E89}"/>
              </a:ext>
            </a:extLst>
          </p:cNvPr>
          <p:cNvSpPr/>
          <p:nvPr/>
        </p:nvSpPr>
        <p:spPr>
          <a:xfrm>
            <a:off x="283993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50" name="Freeform 1649">
            <a:extLst>
              <a:ext uri="{FF2B5EF4-FFF2-40B4-BE49-F238E27FC236}">
                <a16:creationId xmlns:a16="http://schemas.microsoft.com/office/drawing/2014/main" id="{92B52787-9DF7-2182-1600-63F2F65DF62A}"/>
              </a:ext>
            </a:extLst>
          </p:cNvPr>
          <p:cNvSpPr/>
          <p:nvPr/>
        </p:nvSpPr>
        <p:spPr>
          <a:xfrm>
            <a:off x="284219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51" name="Freeform 1650">
            <a:extLst>
              <a:ext uri="{FF2B5EF4-FFF2-40B4-BE49-F238E27FC236}">
                <a16:creationId xmlns:a16="http://schemas.microsoft.com/office/drawing/2014/main" id="{2F3CA5AB-9061-F71E-9047-6788D7ECF8C2}"/>
              </a:ext>
            </a:extLst>
          </p:cNvPr>
          <p:cNvSpPr/>
          <p:nvPr/>
        </p:nvSpPr>
        <p:spPr>
          <a:xfrm>
            <a:off x="284219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52" name="Freeform 1651">
            <a:extLst>
              <a:ext uri="{FF2B5EF4-FFF2-40B4-BE49-F238E27FC236}">
                <a16:creationId xmlns:a16="http://schemas.microsoft.com/office/drawing/2014/main" id="{34CAB3F5-6B58-A186-FD44-80AB996B736F}"/>
              </a:ext>
            </a:extLst>
          </p:cNvPr>
          <p:cNvSpPr/>
          <p:nvPr/>
        </p:nvSpPr>
        <p:spPr>
          <a:xfrm>
            <a:off x="284446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53" name="Freeform 1652">
            <a:extLst>
              <a:ext uri="{FF2B5EF4-FFF2-40B4-BE49-F238E27FC236}">
                <a16:creationId xmlns:a16="http://schemas.microsoft.com/office/drawing/2014/main" id="{54C195DC-A145-250F-D8C7-2325D4064117}"/>
              </a:ext>
            </a:extLst>
          </p:cNvPr>
          <p:cNvSpPr/>
          <p:nvPr/>
        </p:nvSpPr>
        <p:spPr>
          <a:xfrm>
            <a:off x="284446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54" name="Freeform 1653">
            <a:extLst>
              <a:ext uri="{FF2B5EF4-FFF2-40B4-BE49-F238E27FC236}">
                <a16:creationId xmlns:a16="http://schemas.microsoft.com/office/drawing/2014/main" id="{CAFA4113-3824-474F-C5CC-02F81E3E09E4}"/>
              </a:ext>
            </a:extLst>
          </p:cNvPr>
          <p:cNvSpPr/>
          <p:nvPr/>
        </p:nvSpPr>
        <p:spPr>
          <a:xfrm>
            <a:off x="284672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55" name="Freeform 1654">
            <a:extLst>
              <a:ext uri="{FF2B5EF4-FFF2-40B4-BE49-F238E27FC236}">
                <a16:creationId xmlns:a16="http://schemas.microsoft.com/office/drawing/2014/main" id="{B9D0E4A6-7914-8BE0-22FB-E5C20F94A520}"/>
              </a:ext>
            </a:extLst>
          </p:cNvPr>
          <p:cNvSpPr/>
          <p:nvPr/>
        </p:nvSpPr>
        <p:spPr>
          <a:xfrm>
            <a:off x="284672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56" name="Freeform 1655">
            <a:extLst>
              <a:ext uri="{FF2B5EF4-FFF2-40B4-BE49-F238E27FC236}">
                <a16:creationId xmlns:a16="http://schemas.microsoft.com/office/drawing/2014/main" id="{CA21FA0A-480A-A82F-9366-FC478D09DF4C}"/>
              </a:ext>
            </a:extLst>
          </p:cNvPr>
          <p:cNvSpPr/>
          <p:nvPr/>
        </p:nvSpPr>
        <p:spPr>
          <a:xfrm>
            <a:off x="284898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57" name="Freeform 1656">
            <a:extLst>
              <a:ext uri="{FF2B5EF4-FFF2-40B4-BE49-F238E27FC236}">
                <a16:creationId xmlns:a16="http://schemas.microsoft.com/office/drawing/2014/main" id="{DD568776-237D-094B-B9DD-E05083E6414D}"/>
              </a:ext>
            </a:extLst>
          </p:cNvPr>
          <p:cNvSpPr/>
          <p:nvPr/>
        </p:nvSpPr>
        <p:spPr>
          <a:xfrm>
            <a:off x="284898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58" name="Freeform 1657">
            <a:extLst>
              <a:ext uri="{FF2B5EF4-FFF2-40B4-BE49-F238E27FC236}">
                <a16:creationId xmlns:a16="http://schemas.microsoft.com/office/drawing/2014/main" id="{48CF5496-A7AA-C118-66A7-4407F0C29CD6}"/>
              </a:ext>
            </a:extLst>
          </p:cNvPr>
          <p:cNvSpPr/>
          <p:nvPr/>
        </p:nvSpPr>
        <p:spPr>
          <a:xfrm>
            <a:off x="285133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59" name="Freeform 1658">
            <a:extLst>
              <a:ext uri="{FF2B5EF4-FFF2-40B4-BE49-F238E27FC236}">
                <a16:creationId xmlns:a16="http://schemas.microsoft.com/office/drawing/2014/main" id="{592555BA-BA52-BDD1-157C-11CC91DDA381}"/>
              </a:ext>
            </a:extLst>
          </p:cNvPr>
          <p:cNvSpPr/>
          <p:nvPr/>
        </p:nvSpPr>
        <p:spPr>
          <a:xfrm>
            <a:off x="285133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60" name="Freeform 1659">
            <a:extLst>
              <a:ext uri="{FF2B5EF4-FFF2-40B4-BE49-F238E27FC236}">
                <a16:creationId xmlns:a16="http://schemas.microsoft.com/office/drawing/2014/main" id="{1C4E6DD6-9091-64EB-FB5F-DE81D704F317}"/>
              </a:ext>
            </a:extLst>
          </p:cNvPr>
          <p:cNvSpPr/>
          <p:nvPr/>
        </p:nvSpPr>
        <p:spPr>
          <a:xfrm>
            <a:off x="285359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61" name="Freeform 1660">
            <a:extLst>
              <a:ext uri="{FF2B5EF4-FFF2-40B4-BE49-F238E27FC236}">
                <a16:creationId xmlns:a16="http://schemas.microsoft.com/office/drawing/2014/main" id="{480C7CE7-BF45-0CE6-3FA2-4E6B8DBFD7A2}"/>
              </a:ext>
            </a:extLst>
          </p:cNvPr>
          <p:cNvSpPr/>
          <p:nvPr/>
        </p:nvSpPr>
        <p:spPr>
          <a:xfrm>
            <a:off x="285359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62" name="Freeform 1661">
            <a:extLst>
              <a:ext uri="{FF2B5EF4-FFF2-40B4-BE49-F238E27FC236}">
                <a16:creationId xmlns:a16="http://schemas.microsoft.com/office/drawing/2014/main" id="{AD5D08EF-0594-B6CC-6942-D9A0DBBB2505}"/>
              </a:ext>
            </a:extLst>
          </p:cNvPr>
          <p:cNvSpPr/>
          <p:nvPr/>
        </p:nvSpPr>
        <p:spPr>
          <a:xfrm>
            <a:off x="285586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63" name="Freeform 1662">
            <a:extLst>
              <a:ext uri="{FF2B5EF4-FFF2-40B4-BE49-F238E27FC236}">
                <a16:creationId xmlns:a16="http://schemas.microsoft.com/office/drawing/2014/main" id="{5ABEC1CD-FB17-36EA-8F93-B0C4E62C3D1B}"/>
              </a:ext>
            </a:extLst>
          </p:cNvPr>
          <p:cNvSpPr/>
          <p:nvPr/>
        </p:nvSpPr>
        <p:spPr>
          <a:xfrm>
            <a:off x="285586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64" name="Freeform 1663">
            <a:extLst>
              <a:ext uri="{FF2B5EF4-FFF2-40B4-BE49-F238E27FC236}">
                <a16:creationId xmlns:a16="http://schemas.microsoft.com/office/drawing/2014/main" id="{FBDBCA3E-0FE4-0880-3E4E-A7CA2D0EBEE9}"/>
              </a:ext>
            </a:extLst>
          </p:cNvPr>
          <p:cNvSpPr/>
          <p:nvPr/>
        </p:nvSpPr>
        <p:spPr>
          <a:xfrm>
            <a:off x="285812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65" name="Freeform 1664">
            <a:extLst>
              <a:ext uri="{FF2B5EF4-FFF2-40B4-BE49-F238E27FC236}">
                <a16:creationId xmlns:a16="http://schemas.microsoft.com/office/drawing/2014/main" id="{733706DD-3F24-8607-1DB1-942BCC3F6D33}"/>
              </a:ext>
            </a:extLst>
          </p:cNvPr>
          <p:cNvSpPr/>
          <p:nvPr/>
        </p:nvSpPr>
        <p:spPr>
          <a:xfrm>
            <a:off x="285812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66" name="Freeform 1665">
            <a:extLst>
              <a:ext uri="{FF2B5EF4-FFF2-40B4-BE49-F238E27FC236}">
                <a16:creationId xmlns:a16="http://schemas.microsoft.com/office/drawing/2014/main" id="{76333FD9-F323-E8A5-E8F5-37F25F791163}"/>
              </a:ext>
            </a:extLst>
          </p:cNvPr>
          <p:cNvSpPr/>
          <p:nvPr/>
        </p:nvSpPr>
        <p:spPr>
          <a:xfrm>
            <a:off x="286038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67" name="Freeform 1666">
            <a:extLst>
              <a:ext uri="{FF2B5EF4-FFF2-40B4-BE49-F238E27FC236}">
                <a16:creationId xmlns:a16="http://schemas.microsoft.com/office/drawing/2014/main" id="{9BA86EC9-7EE4-15BB-CD3F-E00C277BAE34}"/>
              </a:ext>
            </a:extLst>
          </p:cNvPr>
          <p:cNvSpPr/>
          <p:nvPr/>
        </p:nvSpPr>
        <p:spPr>
          <a:xfrm>
            <a:off x="286038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68" name="Freeform 1667">
            <a:extLst>
              <a:ext uri="{FF2B5EF4-FFF2-40B4-BE49-F238E27FC236}">
                <a16:creationId xmlns:a16="http://schemas.microsoft.com/office/drawing/2014/main" id="{C6DCDC44-8AAF-218F-EABE-55BB28968CD5}"/>
              </a:ext>
            </a:extLst>
          </p:cNvPr>
          <p:cNvSpPr/>
          <p:nvPr/>
        </p:nvSpPr>
        <p:spPr>
          <a:xfrm>
            <a:off x="286273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69" name="Freeform 1668">
            <a:extLst>
              <a:ext uri="{FF2B5EF4-FFF2-40B4-BE49-F238E27FC236}">
                <a16:creationId xmlns:a16="http://schemas.microsoft.com/office/drawing/2014/main" id="{098DCB3E-04BB-8B17-3FCD-FAB69EDC8FB8}"/>
              </a:ext>
            </a:extLst>
          </p:cNvPr>
          <p:cNvSpPr/>
          <p:nvPr/>
        </p:nvSpPr>
        <p:spPr>
          <a:xfrm>
            <a:off x="286273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70" name="Freeform 1669">
            <a:extLst>
              <a:ext uri="{FF2B5EF4-FFF2-40B4-BE49-F238E27FC236}">
                <a16:creationId xmlns:a16="http://schemas.microsoft.com/office/drawing/2014/main" id="{567E638A-68E3-4567-798E-2547B526F145}"/>
              </a:ext>
            </a:extLst>
          </p:cNvPr>
          <p:cNvSpPr/>
          <p:nvPr/>
        </p:nvSpPr>
        <p:spPr>
          <a:xfrm>
            <a:off x="286499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71" name="Freeform 1670">
            <a:extLst>
              <a:ext uri="{FF2B5EF4-FFF2-40B4-BE49-F238E27FC236}">
                <a16:creationId xmlns:a16="http://schemas.microsoft.com/office/drawing/2014/main" id="{634F64F5-C586-86DE-38A8-1104D3BC6622}"/>
              </a:ext>
            </a:extLst>
          </p:cNvPr>
          <p:cNvSpPr/>
          <p:nvPr/>
        </p:nvSpPr>
        <p:spPr>
          <a:xfrm>
            <a:off x="286499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72" name="Freeform 1671">
            <a:extLst>
              <a:ext uri="{FF2B5EF4-FFF2-40B4-BE49-F238E27FC236}">
                <a16:creationId xmlns:a16="http://schemas.microsoft.com/office/drawing/2014/main" id="{67E6CAB5-3842-4B25-C2C4-1EE626514C2C}"/>
              </a:ext>
            </a:extLst>
          </p:cNvPr>
          <p:cNvSpPr/>
          <p:nvPr/>
        </p:nvSpPr>
        <p:spPr>
          <a:xfrm>
            <a:off x="286726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73" name="Freeform 1672">
            <a:extLst>
              <a:ext uri="{FF2B5EF4-FFF2-40B4-BE49-F238E27FC236}">
                <a16:creationId xmlns:a16="http://schemas.microsoft.com/office/drawing/2014/main" id="{BFE71E0F-B6B8-5DDC-E716-B5F9B251369A}"/>
              </a:ext>
            </a:extLst>
          </p:cNvPr>
          <p:cNvSpPr/>
          <p:nvPr/>
        </p:nvSpPr>
        <p:spPr>
          <a:xfrm>
            <a:off x="286726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74" name="Freeform 1673">
            <a:extLst>
              <a:ext uri="{FF2B5EF4-FFF2-40B4-BE49-F238E27FC236}">
                <a16:creationId xmlns:a16="http://schemas.microsoft.com/office/drawing/2014/main" id="{CFE42009-E553-9B20-194E-5C37A43FD86E}"/>
              </a:ext>
            </a:extLst>
          </p:cNvPr>
          <p:cNvSpPr/>
          <p:nvPr/>
        </p:nvSpPr>
        <p:spPr>
          <a:xfrm>
            <a:off x="286952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75" name="Freeform 1674">
            <a:extLst>
              <a:ext uri="{FF2B5EF4-FFF2-40B4-BE49-F238E27FC236}">
                <a16:creationId xmlns:a16="http://schemas.microsoft.com/office/drawing/2014/main" id="{4F3A7C66-F92C-ED36-FD45-5EB69BF3839E}"/>
              </a:ext>
            </a:extLst>
          </p:cNvPr>
          <p:cNvSpPr/>
          <p:nvPr/>
        </p:nvSpPr>
        <p:spPr>
          <a:xfrm>
            <a:off x="286952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76" name="Freeform 1675">
            <a:extLst>
              <a:ext uri="{FF2B5EF4-FFF2-40B4-BE49-F238E27FC236}">
                <a16:creationId xmlns:a16="http://schemas.microsoft.com/office/drawing/2014/main" id="{A312C43C-4F61-C303-7C3D-D0BE83F2D085}"/>
              </a:ext>
            </a:extLst>
          </p:cNvPr>
          <p:cNvSpPr/>
          <p:nvPr/>
        </p:nvSpPr>
        <p:spPr>
          <a:xfrm>
            <a:off x="287187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77" name="Freeform 1676">
            <a:extLst>
              <a:ext uri="{FF2B5EF4-FFF2-40B4-BE49-F238E27FC236}">
                <a16:creationId xmlns:a16="http://schemas.microsoft.com/office/drawing/2014/main" id="{E56791D9-5DF1-4B1C-7B1D-FE3C27FA2E0C}"/>
              </a:ext>
            </a:extLst>
          </p:cNvPr>
          <p:cNvSpPr/>
          <p:nvPr/>
        </p:nvSpPr>
        <p:spPr>
          <a:xfrm>
            <a:off x="287187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78" name="Freeform 1677">
            <a:extLst>
              <a:ext uri="{FF2B5EF4-FFF2-40B4-BE49-F238E27FC236}">
                <a16:creationId xmlns:a16="http://schemas.microsoft.com/office/drawing/2014/main" id="{CE33FB22-052B-5010-6D1A-EC49AE0009CC}"/>
              </a:ext>
            </a:extLst>
          </p:cNvPr>
          <p:cNvSpPr/>
          <p:nvPr/>
        </p:nvSpPr>
        <p:spPr>
          <a:xfrm>
            <a:off x="287413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79" name="Freeform 1678">
            <a:extLst>
              <a:ext uri="{FF2B5EF4-FFF2-40B4-BE49-F238E27FC236}">
                <a16:creationId xmlns:a16="http://schemas.microsoft.com/office/drawing/2014/main" id="{25FFCE9A-4878-93BA-2AE5-BE87451B2D14}"/>
              </a:ext>
            </a:extLst>
          </p:cNvPr>
          <p:cNvSpPr/>
          <p:nvPr/>
        </p:nvSpPr>
        <p:spPr>
          <a:xfrm>
            <a:off x="287413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80" name="Freeform 1679">
            <a:extLst>
              <a:ext uri="{FF2B5EF4-FFF2-40B4-BE49-F238E27FC236}">
                <a16:creationId xmlns:a16="http://schemas.microsoft.com/office/drawing/2014/main" id="{52407CA0-E16B-6F56-B4C8-9FCE31F897AA}"/>
              </a:ext>
            </a:extLst>
          </p:cNvPr>
          <p:cNvSpPr/>
          <p:nvPr/>
        </p:nvSpPr>
        <p:spPr>
          <a:xfrm>
            <a:off x="287639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81" name="Freeform 1680">
            <a:extLst>
              <a:ext uri="{FF2B5EF4-FFF2-40B4-BE49-F238E27FC236}">
                <a16:creationId xmlns:a16="http://schemas.microsoft.com/office/drawing/2014/main" id="{51921432-4657-12F5-F399-21E0069BABD8}"/>
              </a:ext>
            </a:extLst>
          </p:cNvPr>
          <p:cNvSpPr/>
          <p:nvPr/>
        </p:nvSpPr>
        <p:spPr>
          <a:xfrm>
            <a:off x="287639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82" name="Freeform 1681">
            <a:extLst>
              <a:ext uri="{FF2B5EF4-FFF2-40B4-BE49-F238E27FC236}">
                <a16:creationId xmlns:a16="http://schemas.microsoft.com/office/drawing/2014/main" id="{EA55FEE6-520A-25B1-693B-FC42CEDF7669}"/>
              </a:ext>
            </a:extLst>
          </p:cNvPr>
          <p:cNvSpPr/>
          <p:nvPr/>
        </p:nvSpPr>
        <p:spPr>
          <a:xfrm>
            <a:off x="287866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83" name="Freeform 1682">
            <a:extLst>
              <a:ext uri="{FF2B5EF4-FFF2-40B4-BE49-F238E27FC236}">
                <a16:creationId xmlns:a16="http://schemas.microsoft.com/office/drawing/2014/main" id="{8DB4AD18-EE86-445A-5088-B18A464ECDED}"/>
              </a:ext>
            </a:extLst>
          </p:cNvPr>
          <p:cNvSpPr/>
          <p:nvPr/>
        </p:nvSpPr>
        <p:spPr>
          <a:xfrm>
            <a:off x="287866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84" name="Freeform 1683">
            <a:extLst>
              <a:ext uri="{FF2B5EF4-FFF2-40B4-BE49-F238E27FC236}">
                <a16:creationId xmlns:a16="http://schemas.microsoft.com/office/drawing/2014/main" id="{D03C563C-43FE-6FDD-9013-1600E4E2A247}"/>
              </a:ext>
            </a:extLst>
          </p:cNvPr>
          <p:cNvSpPr/>
          <p:nvPr/>
        </p:nvSpPr>
        <p:spPr>
          <a:xfrm>
            <a:off x="288100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85" name="Freeform 1684">
            <a:extLst>
              <a:ext uri="{FF2B5EF4-FFF2-40B4-BE49-F238E27FC236}">
                <a16:creationId xmlns:a16="http://schemas.microsoft.com/office/drawing/2014/main" id="{837440DE-2E29-B28F-DAF8-7C00692550F5}"/>
              </a:ext>
            </a:extLst>
          </p:cNvPr>
          <p:cNvSpPr/>
          <p:nvPr/>
        </p:nvSpPr>
        <p:spPr>
          <a:xfrm>
            <a:off x="288100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86" name="Freeform 1685">
            <a:extLst>
              <a:ext uri="{FF2B5EF4-FFF2-40B4-BE49-F238E27FC236}">
                <a16:creationId xmlns:a16="http://schemas.microsoft.com/office/drawing/2014/main" id="{2FB7F7CA-3E44-DD1A-670F-76DCCB0C0CE3}"/>
              </a:ext>
            </a:extLst>
          </p:cNvPr>
          <p:cNvSpPr/>
          <p:nvPr/>
        </p:nvSpPr>
        <p:spPr>
          <a:xfrm>
            <a:off x="288327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87" name="Freeform 1686">
            <a:extLst>
              <a:ext uri="{FF2B5EF4-FFF2-40B4-BE49-F238E27FC236}">
                <a16:creationId xmlns:a16="http://schemas.microsoft.com/office/drawing/2014/main" id="{80C24974-AC75-62C1-2991-A4AF921E30A1}"/>
              </a:ext>
            </a:extLst>
          </p:cNvPr>
          <p:cNvSpPr/>
          <p:nvPr/>
        </p:nvSpPr>
        <p:spPr>
          <a:xfrm>
            <a:off x="288327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88" name="Freeform 1687">
            <a:extLst>
              <a:ext uri="{FF2B5EF4-FFF2-40B4-BE49-F238E27FC236}">
                <a16:creationId xmlns:a16="http://schemas.microsoft.com/office/drawing/2014/main" id="{A3FC9B98-E222-F07B-2B14-5F16C1ED347F}"/>
              </a:ext>
            </a:extLst>
          </p:cNvPr>
          <p:cNvSpPr/>
          <p:nvPr/>
        </p:nvSpPr>
        <p:spPr>
          <a:xfrm>
            <a:off x="288553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89" name="Freeform 1688">
            <a:extLst>
              <a:ext uri="{FF2B5EF4-FFF2-40B4-BE49-F238E27FC236}">
                <a16:creationId xmlns:a16="http://schemas.microsoft.com/office/drawing/2014/main" id="{94DAF822-9D69-A129-600A-0DC8D544400C}"/>
              </a:ext>
            </a:extLst>
          </p:cNvPr>
          <p:cNvSpPr/>
          <p:nvPr/>
        </p:nvSpPr>
        <p:spPr>
          <a:xfrm>
            <a:off x="288553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90" name="Freeform 1689">
            <a:extLst>
              <a:ext uri="{FF2B5EF4-FFF2-40B4-BE49-F238E27FC236}">
                <a16:creationId xmlns:a16="http://schemas.microsoft.com/office/drawing/2014/main" id="{61209BD9-54BA-F8E2-FF6B-8C3B783FF29D}"/>
              </a:ext>
            </a:extLst>
          </p:cNvPr>
          <p:cNvSpPr/>
          <p:nvPr/>
        </p:nvSpPr>
        <p:spPr>
          <a:xfrm>
            <a:off x="288779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91" name="Freeform 1690">
            <a:extLst>
              <a:ext uri="{FF2B5EF4-FFF2-40B4-BE49-F238E27FC236}">
                <a16:creationId xmlns:a16="http://schemas.microsoft.com/office/drawing/2014/main" id="{6D5F27C3-6F39-9BF0-D635-C03F8311A93A}"/>
              </a:ext>
            </a:extLst>
          </p:cNvPr>
          <p:cNvSpPr/>
          <p:nvPr/>
        </p:nvSpPr>
        <p:spPr>
          <a:xfrm>
            <a:off x="288779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92" name="Freeform 1691">
            <a:extLst>
              <a:ext uri="{FF2B5EF4-FFF2-40B4-BE49-F238E27FC236}">
                <a16:creationId xmlns:a16="http://schemas.microsoft.com/office/drawing/2014/main" id="{603A6055-5844-8E9D-C40E-669E2F087FCB}"/>
              </a:ext>
            </a:extLst>
          </p:cNvPr>
          <p:cNvSpPr/>
          <p:nvPr/>
        </p:nvSpPr>
        <p:spPr>
          <a:xfrm>
            <a:off x="289006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93" name="Freeform 1692">
            <a:extLst>
              <a:ext uri="{FF2B5EF4-FFF2-40B4-BE49-F238E27FC236}">
                <a16:creationId xmlns:a16="http://schemas.microsoft.com/office/drawing/2014/main" id="{FE6C9F91-2026-0A3D-D7D5-E3359F94CBC6}"/>
              </a:ext>
            </a:extLst>
          </p:cNvPr>
          <p:cNvSpPr/>
          <p:nvPr/>
        </p:nvSpPr>
        <p:spPr>
          <a:xfrm>
            <a:off x="289006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94" name="Freeform 1693">
            <a:extLst>
              <a:ext uri="{FF2B5EF4-FFF2-40B4-BE49-F238E27FC236}">
                <a16:creationId xmlns:a16="http://schemas.microsoft.com/office/drawing/2014/main" id="{5B3BDA11-A8C2-8911-9B3D-D6A9BD18FE88}"/>
              </a:ext>
            </a:extLst>
          </p:cNvPr>
          <p:cNvSpPr/>
          <p:nvPr/>
        </p:nvSpPr>
        <p:spPr>
          <a:xfrm>
            <a:off x="289240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95" name="Freeform 1694">
            <a:extLst>
              <a:ext uri="{FF2B5EF4-FFF2-40B4-BE49-F238E27FC236}">
                <a16:creationId xmlns:a16="http://schemas.microsoft.com/office/drawing/2014/main" id="{83306846-EE67-BCB2-91A7-ECA14915AF38}"/>
              </a:ext>
            </a:extLst>
          </p:cNvPr>
          <p:cNvSpPr/>
          <p:nvPr/>
        </p:nvSpPr>
        <p:spPr>
          <a:xfrm>
            <a:off x="289240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96" name="Freeform 1695">
            <a:extLst>
              <a:ext uri="{FF2B5EF4-FFF2-40B4-BE49-F238E27FC236}">
                <a16:creationId xmlns:a16="http://schemas.microsoft.com/office/drawing/2014/main" id="{1ACD913E-B3FB-B2AD-4A88-BD695ACECF14}"/>
              </a:ext>
            </a:extLst>
          </p:cNvPr>
          <p:cNvSpPr/>
          <p:nvPr/>
        </p:nvSpPr>
        <p:spPr>
          <a:xfrm>
            <a:off x="289467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97" name="Freeform 1696">
            <a:extLst>
              <a:ext uri="{FF2B5EF4-FFF2-40B4-BE49-F238E27FC236}">
                <a16:creationId xmlns:a16="http://schemas.microsoft.com/office/drawing/2014/main" id="{6C4172B8-6C83-3791-02DE-5F6744FFCDE0}"/>
              </a:ext>
            </a:extLst>
          </p:cNvPr>
          <p:cNvSpPr/>
          <p:nvPr/>
        </p:nvSpPr>
        <p:spPr>
          <a:xfrm>
            <a:off x="289467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698" name="Freeform 1697">
            <a:extLst>
              <a:ext uri="{FF2B5EF4-FFF2-40B4-BE49-F238E27FC236}">
                <a16:creationId xmlns:a16="http://schemas.microsoft.com/office/drawing/2014/main" id="{E15898B0-9543-420B-8F4D-8070BCC57DEB}"/>
              </a:ext>
            </a:extLst>
          </p:cNvPr>
          <p:cNvSpPr/>
          <p:nvPr/>
        </p:nvSpPr>
        <p:spPr>
          <a:xfrm>
            <a:off x="289693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699" name="Freeform 1698">
            <a:extLst>
              <a:ext uri="{FF2B5EF4-FFF2-40B4-BE49-F238E27FC236}">
                <a16:creationId xmlns:a16="http://schemas.microsoft.com/office/drawing/2014/main" id="{5B125D90-BDF7-E31E-3E74-0B2D8B6F20AB}"/>
              </a:ext>
            </a:extLst>
          </p:cNvPr>
          <p:cNvSpPr/>
          <p:nvPr/>
        </p:nvSpPr>
        <p:spPr>
          <a:xfrm>
            <a:off x="289693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00" name="Freeform 1699">
            <a:extLst>
              <a:ext uri="{FF2B5EF4-FFF2-40B4-BE49-F238E27FC236}">
                <a16:creationId xmlns:a16="http://schemas.microsoft.com/office/drawing/2014/main" id="{8E696F9D-3E26-3337-59E6-882E188FCDE3}"/>
              </a:ext>
            </a:extLst>
          </p:cNvPr>
          <p:cNvSpPr/>
          <p:nvPr/>
        </p:nvSpPr>
        <p:spPr>
          <a:xfrm>
            <a:off x="289920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01" name="Freeform 1700">
            <a:extLst>
              <a:ext uri="{FF2B5EF4-FFF2-40B4-BE49-F238E27FC236}">
                <a16:creationId xmlns:a16="http://schemas.microsoft.com/office/drawing/2014/main" id="{86F03BD4-E653-3CFE-BF36-3F1CE8035160}"/>
              </a:ext>
            </a:extLst>
          </p:cNvPr>
          <p:cNvSpPr/>
          <p:nvPr/>
        </p:nvSpPr>
        <p:spPr>
          <a:xfrm>
            <a:off x="289920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02" name="Freeform 1701">
            <a:extLst>
              <a:ext uri="{FF2B5EF4-FFF2-40B4-BE49-F238E27FC236}">
                <a16:creationId xmlns:a16="http://schemas.microsoft.com/office/drawing/2014/main" id="{9A617571-6906-644F-96C1-E9D11B2BE4C5}"/>
              </a:ext>
            </a:extLst>
          </p:cNvPr>
          <p:cNvSpPr/>
          <p:nvPr/>
        </p:nvSpPr>
        <p:spPr>
          <a:xfrm>
            <a:off x="290146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03" name="Freeform 1702">
            <a:extLst>
              <a:ext uri="{FF2B5EF4-FFF2-40B4-BE49-F238E27FC236}">
                <a16:creationId xmlns:a16="http://schemas.microsoft.com/office/drawing/2014/main" id="{BBCA7ADE-58C2-6200-6AAE-082E706B3FB2}"/>
              </a:ext>
            </a:extLst>
          </p:cNvPr>
          <p:cNvSpPr/>
          <p:nvPr/>
        </p:nvSpPr>
        <p:spPr>
          <a:xfrm>
            <a:off x="290146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04" name="Freeform 1703">
            <a:extLst>
              <a:ext uri="{FF2B5EF4-FFF2-40B4-BE49-F238E27FC236}">
                <a16:creationId xmlns:a16="http://schemas.microsoft.com/office/drawing/2014/main" id="{808892AC-405B-981A-2D1F-755DF4EE1652}"/>
              </a:ext>
            </a:extLst>
          </p:cNvPr>
          <p:cNvSpPr/>
          <p:nvPr/>
        </p:nvSpPr>
        <p:spPr>
          <a:xfrm>
            <a:off x="290380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05" name="Freeform 1704">
            <a:extLst>
              <a:ext uri="{FF2B5EF4-FFF2-40B4-BE49-F238E27FC236}">
                <a16:creationId xmlns:a16="http://schemas.microsoft.com/office/drawing/2014/main" id="{7D7671FD-522A-72C6-96CC-2B43354D452B}"/>
              </a:ext>
            </a:extLst>
          </p:cNvPr>
          <p:cNvSpPr/>
          <p:nvPr/>
        </p:nvSpPr>
        <p:spPr>
          <a:xfrm>
            <a:off x="290380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06" name="Freeform 1705">
            <a:extLst>
              <a:ext uri="{FF2B5EF4-FFF2-40B4-BE49-F238E27FC236}">
                <a16:creationId xmlns:a16="http://schemas.microsoft.com/office/drawing/2014/main" id="{EE10467B-2513-9945-0927-EC8FC2365BC0}"/>
              </a:ext>
            </a:extLst>
          </p:cNvPr>
          <p:cNvSpPr/>
          <p:nvPr/>
        </p:nvSpPr>
        <p:spPr>
          <a:xfrm>
            <a:off x="290607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07" name="Freeform 1706">
            <a:extLst>
              <a:ext uri="{FF2B5EF4-FFF2-40B4-BE49-F238E27FC236}">
                <a16:creationId xmlns:a16="http://schemas.microsoft.com/office/drawing/2014/main" id="{AA788F2F-565B-C208-9F40-D6D930C25632}"/>
              </a:ext>
            </a:extLst>
          </p:cNvPr>
          <p:cNvSpPr/>
          <p:nvPr/>
        </p:nvSpPr>
        <p:spPr>
          <a:xfrm>
            <a:off x="290607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08" name="Freeform 1707">
            <a:extLst>
              <a:ext uri="{FF2B5EF4-FFF2-40B4-BE49-F238E27FC236}">
                <a16:creationId xmlns:a16="http://schemas.microsoft.com/office/drawing/2014/main" id="{33F2CBB2-6084-7103-9B64-247D7BF4DEA4}"/>
              </a:ext>
            </a:extLst>
          </p:cNvPr>
          <p:cNvSpPr/>
          <p:nvPr/>
        </p:nvSpPr>
        <p:spPr>
          <a:xfrm>
            <a:off x="290833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09" name="Freeform 1708">
            <a:extLst>
              <a:ext uri="{FF2B5EF4-FFF2-40B4-BE49-F238E27FC236}">
                <a16:creationId xmlns:a16="http://schemas.microsoft.com/office/drawing/2014/main" id="{EA79C431-6240-C40A-6A5C-F76D7652D88F}"/>
              </a:ext>
            </a:extLst>
          </p:cNvPr>
          <p:cNvSpPr/>
          <p:nvPr/>
        </p:nvSpPr>
        <p:spPr>
          <a:xfrm>
            <a:off x="290833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10" name="Freeform 1709">
            <a:extLst>
              <a:ext uri="{FF2B5EF4-FFF2-40B4-BE49-F238E27FC236}">
                <a16:creationId xmlns:a16="http://schemas.microsoft.com/office/drawing/2014/main" id="{BDDFB4BB-C83D-5A2E-CC75-A56EDD1E45F8}"/>
              </a:ext>
            </a:extLst>
          </p:cNvPr>
          <p:cNvSpPr/>
          <p:nvPr/>
        </p:nvSpPr>
        <p:spPr>
          <a:xfrm>
            <a:off x="291068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11" name="Freeform 1710">
            <a:extLst>
              <a:ext uri="{FF2B5EF4-FFF2-40B4-BE49-F238E27FC236}">
                <a16:creationId xmlns:a16="http://schemas.microsoft.com/office/drawing/2014/main" id="{76C74657-12A8-B456-FEC0-EBEC5AFBD664}"/>
              </a:ext>
            </a:extLst>
          </p:cNvPr>
          <p:cNvSpPr/>
          <p:nvPr/>
        </p:nvSpPr>
        <p:spPr>
          <a:xfrm>
            <a:off x="291068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12" name="Freeform 1711">
            <a:extLst>
              <a:ext uri="{FF2B5EF4-FFF2-40B4-BE49-F238E27FC236}">
                <a16:creationId xmlns:a16="http://schemas.microsoft.com/office/drawing/2014/main" id="{E3B7B2A2-A556-22A6-2698-C3DEBF486DE2}"/>
              </a:ext>
            </a:extLst>
          </p:cNvPr>
          <p:cNvSpPr/>
          <p:nvPr/>
        </p:nvSpPr>
        <p:spPr>
          <a:xfrm>
            <a:off x="291294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13" name="Freeform 1712">
            <a:extLst>
              <a:ext uri="{FF2B5EF4-FFF2-40B4-BE49-F238E27FC236}">
                <a16:creationId xmlns:a16="http://schemas.microsoft.com/office/drawing/2014/main" id="{650ABCAC-5FC4-4C28-304D-B8CF553B43DC}"/>
              </a:ext>
            </a:extLst>
          </p:cNvPr>
          <p:cNvSpPr/>
          <p:nvPr/>
        </p:nvSpPr>
        <p:spPr>
          <a:xfrm>
            <a:off x="291294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14" name="Freeform 1713">
            <a:extLst>
              <a:ext uri="{FF2B5EF4-FFF2-40B4-BE49-F238E27FC236}">
                <a16:creationId xmlns:a16="http://schemas.microsoft.com/office/drawing/2014/main" id="{BB6B39C8-4CAF-4D55-3FEB-5353583F6E81}"/>
              </a:ext>
            </a:extLst>
          </p:cNvPr>
          <p:cNvSpPr/>
          <p:nvPr/>
        </p:nvSpPr>
        <p:spPr>
          <a:xfrm>
            <a:off x="291521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15" name="Freeform 1714">
            <a:extLst>
              <a:ext uri="{FF2B5EF4-FFF2-40B4-BE49-F238E27FC236}">
                <a16:creationId xmlns:a16="http://schemas.microsoft.com/office/drawing/2014/main" id="{7DDD6D47-F2AC-7314-8204-A066D9987016}"/>
              </a:ext>
            </a:extLst>
          </p:cNvPr>
          <p:cNvSpPr/>
          <p:nvPr/>
        </p:nvSpPr>
        <p:spPr>
          <a:xfrm>
            <a:off x="291521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16" name="Freeform 1715">
            <a:extLst>
              <a:ext uri="{FF2B5EF4-FFF2-40B4-BE49-F238E27FC236}">
                <a16:creationId xmlns:a16="http://schemas.microsoft.com/office/drawing/2014/main" id="{55595A59-B05E-CF5E-01DE-9DA96EE16863}"/>
              </a:ext>
            </a:extLst>
          </p:cNvPr>
          <p:cNvSpPr/>
          <p:nvPr/>
        </p:nvSpPr>
        <p:spPr>
          <a:xfrm>
            <a:off x="291747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17" name="Freeform 1716">
            <a:extLst>
              <a:ext uri="{FF2B5EF4-FFF2-40B4-BE49-F238E27FC236}">
                <a16:creationId xmlns:a16="http://schemas.microsoft.com/office/drawing/2014/main" id="{D710FF4E-72FC-AFA4-AFCB-AFE1274D2547}"/>
              </a:ext>
            </a:extLst>
          </p:cNvPr>
          <p:cNvSpPr/>
          <p:nvPr/>
        </p:nvSpPr>
        <p:spPr>
          <a:xfrm>
            <a:off x="291747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18" name="Freeform 1717">
            <a:extLst>
              <a:ext uri="{FF2B5EF4-FFF2-40B4-BE49-F238E27FC236}">
                <a16:creationId xmlns:a16="http://schemas.microsoft.com/office/drawing/2014/main" id="{B416FFDE-947F-B681-24CE-838CAD217C15}"/>
              </a:ext>
            </a:extLst>
          </p:cNvPr>
          <p:cNvSpPr/>
          <p:nvPr/>
        </p:nvSpPr>
        <p:spPr>
          <a:xfrm>
            <a:off x="291973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19" name="Freeform 1718">
            <a:extLst>
              <a:ext uri="{FF2B5EF4-FFF2-40B4-BE49-F238E27FC236}">
                <a16:creationId xmlns:a16="http://schemas.microsoft.com/office/drawing/2014/main" id="{41AB00A0-9746-A29C-519F-DB6237D58474}"/>
              </a:ext>
            </a:extLst>
          </p:cNvPr>
          <p:cNvSpPr/>
          <p:nvPr/>
        </p:nvSpPr>
        <p:spPr>
          <a:xfrm>
            <a:off x="291973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20" name="Freeform 1719">
            <a:extLst>
              <a:ext uri="{FF2B5EF4-FFF2-40B4-BE49-F238E27FC236}">
                <a16:creationId xmlns:a16="http://schemas.microsoft.com/office/drawing/2014/main" id="{62FBDB69-215F-D94A-4F41-C30A6A51EF35}"/>
              </a:ext>
            </a:extLst>
          </p:cNvPr>
          <p:cNvSpPr/>
          <p:nvPr/>
        </p:nvSpPr>
        <p:spPr>
          <a:xfrm>
            <a:off x="292208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21" name="Freeform 1720">
            <a:extLst>
              <a:ext uri="{FF2B5EF4-FFF2-40B4-BE49-F238E27FC236}">
                <a16:creationId xmlns:a16="http://schemas.microsoft.com/office/drawing/2014/main" id="{D83AAED5-E91E-6D36-07C9-CEF25D1DE20D}"/>
              </a:ext>
            </a:extLst>
          </p:cNvPr>
          <p:cNvSpPr/>
          <p:nvPr/>
        </p:nvSpPr>
        <p:spPr>
          <a:xfrm>
            <a:off x="292208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22" name="Freeform 1721">
            <a:extLst>
              <a:ext uri="{FF2B5EF4-FFF2-40B4-BE49-F238E27FC236}">
                <a16:creationId xmlns:a16="http://schemas.microsoft.com/office/drawing/2014/main" id="{6053ED36-4BC7-34CD-9993-10AE5D2E536E}"/>
              </a:ext>
            </a:extLst>
          </p:cNvPr>
          <p:cNvSpPr/>
          <p:nvPr/>
        </p:nvSpPr>
        <p:spPr>
          <a:xfrm>
            <a:off x="292434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23" name="Freeform 1722">
            <a:extLst>
              <a:ext uri="{FF2B5EF4-FFF2-40B4-BE49-F238E27FC236}">
                <a16:creationId xmlns:a16="http://schemas.microsoft.com/office/drawing/2014/main" id="{677FBC66-1B64-6713-5BF8-C36C44596FC4}"/>
              </a:ext>
            </a:extLst>
          </p:cNvPr>
          <p:cNvSpPr/>
          <p:nvPr/>
        </p:nvSpPr>
        <p:spPr>
          <a:xfrm>
            <a:off x="292434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24" name="Freeform 1723">
            <a:extLst>
              <a:ext uri="{FF2B5EF4-FFF2-40B4-BE49-F238E27FC236}">
                <a16:creationId xmlns:a16="http://schemas.microsoft.com/office/drawing/2014/main" id="{09B6875A-2460-79C9-7F36-96433DFC855C}"/>
              </a:ext>
            </a:extLst>
          </p:cNvPr>
          <p:cNvSpPr/>
          <p:nvPr/>
        </p:nvSpPr>
        <p:spPr>
          <a:xfrm>
            <a:off x="292661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25" name="Freeform 1724">
            <a:extLst>
              <a:ext uri="{FF2B5EF4-FFF2-40B4-BE49-F238E27FC236}">
                <a16:creationId xmlns:a16="http://schemas.microsoft.com/office/drawing/2014/main" id="{203B5F01-06AA-DAB6-90F1-E83CE10F1660}"/>
              </a:ext>
            </a:extLst>
          </p:cNvPr>
          <p:cNvSpPr/>
          <p:nvPr/>
        </p:nvSpPr>
        <p:spPr>
          <a:xfrm>
            <a:off x="292661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26" name="Freeform 1725">
            <a:extLst>
              <a:ext uri="{FF2B5EF4-FFF2-40B4-BE49-F238E27FC236}">
                <a16:creationId xmlns:a16="http://schemas.microsoft.com/office/drawing/2014/main" id="{61CAD09A-B91E-2423-7614-DC0CB055F716}"/>
              </a:ext>
            </a:extLst>
          </p:cNvPr>
          <p:cNvSpPr/>
          <p:nvPr/>
        </p:nvSpPr>
        <p:spPr>
          <a:xfrm>
            <a:off x="292887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27" name="Freeform 1726">
            <a:extLst>
              <a:ext uri="{FF2B5EF4-FFF2-40B4-BE49-F238E27FC236}">
                <a16:creationId xmlns:a16="http://schemas.microsoft.com/office/drawing/2014/main" id="{4B379777-FB7A-D1A9-6980-28E475800E64}"/>
              </a:ext>
            </a:extLst>
          </p:cNvPr>
          <p:cNvSpPr/>
          <p:nvPr/>
        </p:nvSpPr>
        <p:spPr>
          <a:xfrm>
            <a:off x="292887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28" name="Freeform 1727">
            <a:extLst>
              <a:ext uri="{FF2B5EF4-FFF2-40B4-BE49-F238E27FC236}">
                <a16:creationId xmlns:a16="http://schemas.microsoft.com/office/drawing/2014/main" id="{175ACBCB-28C7-4BE3-F82E-0546B55F9801}"/>
              </a:ext>
            </a:extLst>
          </p:cNvPr>
          <p:cNvSpPr/>
          <p:nvPr/>
        </p:nvSpPr>
        <p:spPr>
          <a:xfrm>
            <a:off x="293113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29" name="Freeform 1728">
            <a:extLst>
              <a:ext uri="{FF2B5EF4-FFF2-40B4-BE49-F238E27FC236}">
                <a16:creationId xmlns:a16="http://schemas.microsoft.com/office/drawing/2014/main" id="{08E1F754-68B5-AB11-FA10-98FE7968BC44}"/>
              </a:ext>
            </a:extLst>
          </p:cNvPr>
          <p:cNvSpPr/>
          <p:nvPr/>
        </p:nvSpPr>
        <p:spPr>
          <a:xfrm>
            <a:off x="293113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30" name="Freeform 1729">
            <a:extLst>
              <a:ext uri="{FF2B5EF4-FFF2-40B4-BE49-F238E27FC236}">
                <a16:creationId xmlns:a16="http://schemas.microsoft.com/office/drawing/2014/main" id="{6F4FDB19-CA63-6684-F1E7-689728CFD7DB}"/>
              </a:ext>
            </a:extLst>
          </p:cNvPr>
          <p:cNvSpPr/>
          <p:nvPr/>
        </p:nvSpPr>
        <p:spPr>
          <a:xfrm>
            <a:off x="293348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31" name="Freeform 1730">
            <a:extLst>
              <a:ext uri="{FF2B5EF4-FFF2-40B4-BE49-F238E27FC236}">
                <a16:creationId xmlns:a16="http://schemas.microsoft.com/office/drawing/2014/main" id="{588CDC21-4284-9D10-BE8F-69440E95CA85}"/>
              </a:ext>
            </a:extLst>
          </p:cNvPr>
          <p:cNvSpPr/>
          <p:nvPr/>
        </p:nvSpPr>
        <p:spPr>
          <a:xfrm>
            <a:off x="293348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32" name="Freeform 1731">
            <a:extLst>
              <a:ext uri="{FF2B5EF4-FFF2-40B4-BE49-F238E27FC236}">
                <a16:creationId xmlns:a16="http://schemas.microsoft.com/office/drawing/2014/main" id="{6F66BA3C-2F2F-D1F0-65A1-A30EC6AD0A5E}"/>
              </a:ext>
            </a:extLst>
          </p:cNvPr>
          <p:cNvSpPr/>
          <p:nvPr/>
        </p:nvSpPr>
        <p:spPr>
          <a:xfrm>
            <a:off x="293574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33" name="Freeform 1732">
            <a:extLst>
              <a:ext uri="{FF2B5EF4-FFF2-40B4-BE49-F238E27FC236}">
                <a16:creationId xmlns:a16="http://schemas.microsoft.com/office/drawing/2014/main" id="{B72EB1AD-CA83-8303-EAED-98A26E63A5E3}"/>
              </a:ext>
            </a:extLst>
          </p:cNvPr>
          <p:cNvSpPr/>
          <p:nvPr/>
        </p:nvSpPr>
        <p:spPr>
          <a:xfrm>
            <a:off x="293574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34" name="Freeform 1733">
            <a:extLst>
              <a:ext uri="{FF2B5EF4-FFF2-40B4-BE49-F238E27FC236}">
                <a16:creationId xmlns:a16="http://schemas.microsoft.com/office/drawing/2014/main" id="{8C7955AF-88D9-7119-8508-73A3FB0538D4}"/>
              </a:ext>
            </a:extLst>
          </p:cNvPr>
          <p:cNvSpPr/>
          <p:nvPr/>
        </p:nvSpPr>
        <p:spPr>
          <a:xfrm>
            <a:off x="2938012" y="3578099"/>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35" name="Freeform 1734">
            <a:extLst>
              <a:ext uri="{FF2B5EF4-FFF2-40B4-BE49-F238E27FC236}">
                <a16:creationId xmlns:a16="http://schemas.microsoft.com/office/drawing/2014/main" id="{DBF6DC99-ED44-20C9-8F6E-AB7D11A82685}"/>
              </a:ext>
            </a:extLst>
          </p:cNvPr>
          <p:cNvSpPr/>
          <p:nvPr/>
        </p:nvSpPr>
        <p:spPr>
          <a:xfrm>
            <a:off x="2938012" y="3578099"/>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36" name="Freeform 1735">
            <a:extLst>
              <a:ext uri="{FF2B5EF4-FFF2-40B4-BE49-F238E27FC236}">
                <a16:creationId xmlns:a16="http://schemas.microsoft.com/office/drawing/2014/main" id="{BD94A8C4-76FA-1A22-8777-7398814A6442}"/>
              </a:ext>
            </a:extLst>
          </p:cNvPr>
          <p:cNvSpPr/>
          <p:nvPr/>
        </p:nvSpPr>
        <p:spPr>
          <a:xfrm>
            <a:off x="294027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37" name="Freeform 1736">
            <a:extLst>
              <a:ext uri="{FF2B5EF4-FFF2-40B4-BE49-F238E27FC236}">
                <a16:creationId xmlns:a16="http://schemas.microsoft.com/office/drawing/2014/main" id="{DCEAB8CF-DEE0-7094-2C22-B535AB19CAC8}"/>
              </a:ext>
            </a:extLst>
          </p:cNvPr>
          <p:cNvSpPr/>
          <p:nvPr/>
        </p:nvSpPr>
        <p:spPr>
          <a:xfrm>
            <a:off x="294027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38" name="Freeform 1737">
            <a:extLst>
              <a:ext uri="{FF2B5EF4-FFF2-40B4-BE49-F238E27FC236}">
                <a16:creationId xmlns:a16="http://schemas.microsoft.com/office/drawing/2014/main" id="{DD5EF247-0A85-5378-613D-B80FFA1ECF74}"/>
              </a:ext>
            </a:extLst>
          </p:cNvPr>
          <p:cNvSpPr/>
          <p:nvPr/>
        </p:nvSpPr>
        <p:spPr>
          <a:xfrm>
            <a:off x="294262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39" name="Freeform 1738">
            <a:extLst>
              <a:ext uri="{FF2B5EF4-FFF2-40B4-BE49-F238E27FC236}">
                <a16:creationId xmlns:a16="http://schemas.microsoft.com/office/drawing/2014/main" id="{857BE417-ADCE-911A-D3CC-1B4C5F881A35}"/>
              </a:ext>
            </a:extLst>
          </p:cNvPr>
          <p:cNvSpPr/>
          <p:nvPr/>
        </p:nvSpPr>
        <p:spPr>
          <a:xfrm>
            <a:off x="294262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40" name="Freeform 1739">
            <a:extLst>
              <a:ext uri="{FF2B5EF4-FFF2-40B4-BE49-F238E27FC236}">
                <a16:creationId xmlns:a16="http://schemas.microsoft.com/office/drawing/2014/main" id="{4BECBDA2-94F2-70FE-115F-AFC6DB893078}"/>
              </a:ext>
            </a:extLst>
          </p:cNvPr>
          <p:cNvSpPr/>
          <p:nvPr/>
        </p:nvSpPr>
        <p:spPr>
          <a:xfrm>
            <a:off x="294488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41" name="Freeform 1740">
            <a:extLst>
              <a:ext uri="{FF2B5EF4-FFF2-40B4-BE49-F238E27FC236}">
                <a16:creationId xmlns:a16="http://schemas.microsoft.com/office/drawing/2014/main" id="{2FFD1836-9D16-8AB1-D0AE-D3B13127F287}"/>
              </a:ext>
            </a:extLst>
          </p:cNvPr>
          <p:cNvSpPr/>
          <p:nvPr/>
        </p:nvSpPr>
        <p:spPr>
          <a:xfrm>
            <a:off x="294488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42" name="Freeform 1741">
            <a:extLst>
              <a:ext uri="{FF2B5EF4-FFF2-40B4-BE49-F238E27FC236}">
                <a16:creationId xmlns:a16="http://schemas.microsoft.com/office/drawing/2014/main" id="{DB6C0899-637E-D270-A919-57F0A460D67C}"/>
              </a:ext>
            </a:extLst>
          </p:cNvPr>
          <p:cNvSpPr/>
          <p:nvPr/>
        </p:nvSpPr>
        <p:spPr>
          <a:xfrm>
            <a:off x="294714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43" name="Freeform 1742">
            <a:extLst>
              <a:ext uri="{FF2B5EF4-FFF2-40B4-BE49-F238E27FC236}">
                <a16:creationId xmlns:a16="http://schemas.microsoft.com/office/drawing/2014/main" id="{AA4561E7-4190-D077-4560-E3F7AA9F97DC}"/>
              </a:ext>
            </a:extLst>
          </p:cNvPr>
          <p:cNvSpPr/>
          <p:nvPr/>
        </p:nvSpPr>
        <p:spPr>
          <a:xfrm>
            <a:off x="294714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44" name="Freeform 1743">
            <a:extLst>
              <a:ext uri="{FF2B5EF4-FFF2-40B4-BE49-F238E27FC236}">
                <a16:creationId xmlns:a16="http://schemas.microsoft.com/office/drawing/2014/main" id="{7FF3A357-DD04-46D9-5F1C-C969FCC0104D}"/>
              </a:ext>
            </a:extLst>
          </p:cNvPr>
          <p:cNvSpPr/>
          <p:nvPr/>
        </p:nvSpPr>
        <p:spPr>
          <a:xfrm>
            <a:off x="294941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45" name="Freeform 1744">
            <a:extLst>
              <a:ext uri="{FF2B5EF4-FFF2-40B4-BE49-F238E27FC236}">
                <a16:creationId xmlns:a16="http://schemas.microsoft.com/office/drawing/2014/main" id="{9D492644-7B34-52FB-C144-37D95B8D4B30}"/>
              </a:ext>
            </a:extLst>
          </p:cNvPr>
          <p:cNvSpPr/>
          <p:nvPr/>
        </p:nvSpPr>
        <p:spPr>
          <a:xfrm>
            <a:off x="294941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46" name="Freeform 1745">
            <a:extLst>
              <a:ext uri="{FF2B5EF4-FFF2-40B4-BE49-F238E27FC236}">
                <a16:creationId xmlns:a16="http://schemas.microsoft.com/office/drawing/2014/main" id="{E265E8F7-325A-59A1-E5E1-A98C2FF78C09}"/>
              </a:ext>
            </a:extLst>
          </p:cNvPr>
          <p:cNvSpPr/>
          <p:nvPr/>
        </p:nvSpPr>
        <p:spPr>
          <a:xfrm>
            <a:off x="295175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47" name="Freeform 1746">
            <a:extLst>
              <a:ext uri="{FF2B5EF4-FFF2-40B4-BE49-F238E27FC236}">
                <a16:creationId xmlns:a16="http://schemas.microsoft.com/office/drawing/2014/main" id="{9A7F5683-84D0-AEAB-E246-CEECC8374F9D}"/>
              </a:ext>
            </a:extLst>
          </p:cNvPr>
          <p:cNvSpPr/>
          <p:nvPr/>
        </p:nvSpPr>
        <p:spPr>
          <a:xfrm>
            <a:off x="295175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48" name="Freeform 1747">
            <a:extLst>
              <a:ext uri="{FF2B5EF4-FFF2-40B4-BE49-F238E27FC236}">
                <a16:creationId xmlns:a16="http://schemas.microsoft.com/office/drawing/2014/main" id="{D0679442-C08F-C548-326A-4654CA9D24FF}"/>
              </a:ext>
            </a:extLst>
          </p:cNvPr>
          <p:cNvSpPr/>
          <p:nvPr/>
        </p:nvSpPr>
        <p:spPr>
          <a:xfrm>
            <a:off x="295402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49" name="Freeform 1748">
            <a:extLst>
              <a:ext uri="{FF2B5EF4-FFF2-40B4-BE49-F238E27FC236}">
                <a16:creationId xmlns:a16="http://schemas.microsoft.com/office/drawing/2014/main" id="{1F2831C8-DE6B-91A4-6326-E79162469A43}"/>
              </a:ext>
            </a:extLst>
          </p:cNvPr>
          <p:cNvSpPr/>
          <p:nvPr/>
        </p:nvSpPr>
        <p:spPr>
          <a:xfrm>
            <a:off x="295402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50" name="Freeform 1749">
            <a:extLst>
              <a:ext uri="{FF2B5EF4-FFF2-40B4-BE49-F238E27FC236}">
                <a16:creationId xmlns:a16="http://schemas.microsoft.com/office/drawing/2014/main" id="{6C3D4AC9-4128-3F24-0E11-5EBD0B3D06BA}"/>
              </a:ext>
            </a:extLst>
          </p:cNvPr>
          <p:cNvSpPr/>
          <p:nvPr/>
        </p:nvSpPr>
        <p:spPr>
          <a:xfrm>
            <a:off x="295628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51" name="Freeform 1750">
            <a:extLst>
              <a:ext uri="{FF2B5EF4-FFF2-40B4-BE49-F238E27FC236}">
                <a16:creationId xmlns:a16="http://schemas.microsoft.com/office/drawing/2014/main" id="{4CC8F5E1-9735-0336-C2F8-2CE6E221C763}"/>
              </a:ext>
            </a:extLst>
          </p:cNvPr>
          <p:cNvSpPr/>
          <p:nvPr/>
        </p:nvSpPr>
        <p:spPr>
          <a:xfrm>
            <a:off x="295628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52" name="Freeform 1751">
            <a:extLst>
              <a:ext uri="{FF2B5EF4-FFF2-40B4-BE49-F238E27FC236}">
                <a16:creationId xmlns:a16="http://schemas.microsoft.com/office/drawing/2014/main" id="{80E82DE5-F8E1-E7A7-520E-61A4493F1C78}"/>
              </a:ext>
            </a:extLst>
          </p:cNvPr>
          <p:cNvSpPr/>
          <p:nvPr/>
        </p:nvSpPr>
        <p:spPr>
          <a:xfrm>
            <a:off x="295854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53" name="Freeform 1752">
            <a:extLst>
              <a:ext uri="{FF2B5EF4-FFF2-40B4-BE49-F238E27FC236}">
                <a16:creationId xmlns:a16="http://schemas.microsoft.com/office/drawing/2014/main" id="{64D9B34F-D60B-8E06-9DB0-778F3034963A}"/>
              </a:ext>
            </a:extLst>
          </p:cNvPr>
          <p:cNvSpPr/>
          <p:nvPr/>
        </p:nvSpPr>
        <p:spPr>
          <a:xfrm>
            <a:off x="295854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54" name="Freeform 1753">
            <a:extLst>
              <a:ext uri="{FF2B5EF4-FFF2-40B4-BE49-F238E27FC236}">
                <a16:creationId xmlns:a16="http://schemas.microsoft.com/office/drawing/2014/main" id="{F1B38185-2EA9-4E71-7C39-8D5E5DE0908D}"/>
              </a:ext>
            </a:extLst>
          </p:cNvPr>
          <p:cNvSpPr/>
          <p:nvPr/>
        </p:nvSpPr>
        <p:spPr>
          <a:xfrm>
            <a:off x="296081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55" name="Freeform 1754">
            <a:extLst>
              <a:ext uri="{FF2B5EF4-FFF2-40B4-BE49-F238E27FC236}">
                <a16:creationId xmlns:a16="http://schemas.microsoft.com/office/drawing/2014/main" id="{2F7144C7-0D87-7989-BF13-1F2AAB30E50F}"/>
              </a:ext>
            </a:extLst>
          </p:cNvPr>
          <p:cNvSpPr/>
          <p:nvPr/>
        </p:nvSpPr>
        <p:spPr>
          <a:xfrm>
            <a:off x="296081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56" name="Freeform 1755">
            <a:extLst>
              <a:ext uri="{FF2B5EF4-FFF2-40B4-BE49-F238E27FC236}">
                <a16:creationId xmlns:a16="http://schemas.microsoft.com/office/drawing/2014/main" id="{A12363C2-E4A3-B2F6-061B-9059A9F16E58}"/>
              </a:ext>
            </a:extLst>
          </p:cNvPr>
          <p:cNvSpPr/>
          <p:nvPr/>
        </p:nvSpPr>
        <p:spPr>
          <a:xfrm>
            <a:off x="296315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57" name="Freeform 1756">
            <a:extLst>
              <a:ext uri="{FF2B5EF4-FFF2-40B4-BE49-F238E27FC236}">
                <a16:creationId xmlns:a16="http://schemas.microsoft.com/office/drawing/2014/main" id="{7B3E1CA6-6D26-2653-52A9-9E948F36548A}"/>
              </a:ext>
            </a:extLst>
          </p:cNvPr>
          <p:cNvSpPr/>
          <p:nvPr/>
        </p:nvSpPr>
        <p:spPr>
          <a:xfrm>
            <a:off x="296315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58" name="Freeform 1757">
            <a:extLst>
              <a:ext uri="{FF2B5EF4-FFF2-40B4-BE49-F238E27FC236}">
                <a16:creationId xmlns:a16="http://schemas.microsoft.com/office/drawing/2014/main" id="{40821FD4-830E-2BCB-6815-B27E646F9826}"/>
              </a:ext>
            </a:extLst>
          </p:cNvPr>
          <p:cNvSpPr/>
          <p:nvPr/>
        </p:nvSpPr>
        <p:spPr>
          <a:xfrm>
            <a:off x="296542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59" name="Freeform 1758">
            <a:extLst>
              <a:ext uri="{FF2B5EF4-FFF2-40B4-BE49-F238E27FC236}">
                <a16:creationId xmlns:a16="http://schemas.microsoft.com/office/drawing/2014/main" id="{EE547840-4779-DE1F-08D5-AFC54AE681D9}"/>
              </a:ext>
            </a:extLst>
          </p:cNvPr>
          <p:cNvSpPr/>
          <p:nvPr/>
        </p:nvSpPr>
        <p:spPr>
          <a:xfrm>
            <a:off x="296542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60" name="Freeform 1759">
            <a:extLst>
              <a:ext uri="{FF2B5EF4-FFF2-40B4-BE49-F238E27FC236}">
                <a16:creationId xmlns:a16="http://schemas.microsoft.com/office/drawing/2014/main" id="{2AC42257-922B-472F-3DAA-3A6B25FE1F10}"/>
              </a:ext>
            </a:extLst>
          </p:cNvPr>
          <p:cNvSpPr/>
          <p:nvPr/>
        </p:nvSpPr>
        <p:spPr>
          <a:xfrm>
            <a:off x="296768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61" name="Freeform 1760">
            <a:extLst>
              <a:ext uri="{FF2B5EF4-FFF2-40B4-BE49-F238E27FC236}">
                <a16:creationId xmlns:a16="http://schemas.microsoft.com/office/drawing/2014/main" id="{B75D490D-A926-FE16-0709-6685804AB6D2}"/>
              </a:ext>
            </a:extLst>
          </p:cNvPr>
          <p:cNvSpPr/>
          <p:nvPr/>
        </p:nvSpPr>
        <p:spPr>
          <a:xfrm>
            <a:off x="296768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62" name="Freeform 1761">
            <a:extLst>
              <a:ext uri="{FF2B5EF4-FFF2-40B4-BE49-F238E27FC236}">
                <a16:creationId xmlns:a16="http://schemas.microsoft.com/office/drawing/2014/main" id="{94D27D37-7865-D5AF-36D0-7314EF836EC6}"/>
              </a:ext>
            </a:extLst>
          </p:cNvPr>
          <p:cNvSpPr/>
          <p:nvPr/>
        </p:nvSpPr>
        <p:spPr>
          <a:xfrm>
            <a:off x="296995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63" name="Freeform 1762">
            <a:extLst>
              <a:ext uri="{FF2B5EF4-FFF2-40B4-BE49-F238E27FC236}">
                <a16:creationId xmlns:a16="http://schemas.microsoft.com/office/drawing/2014/main" id="{06C43EF3-6671-1C9F-CAFA-8BA282A328DF}"/>
              </a:ext>
            </a:extLst>
          </p:cNvPr>
          <p:cNvSpPr/>
          <p:nvPr/>
        </p:nvSpPr>
        <p:spPr>
          <a:xfrm>
            <a:off x="296995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64" name="Freeform 1763">
            <a:extLst>
              <a:ext uri="{FF2B5EF4-FFF2-40B4-BE49-F238E27FC236}">
                <a16:creationId xmlns:a16="http://schemas.microsoft.com/office/drawing/2014/main" id="{7C913EB8-B8AC-5590-C46E-37A52D0B5713}"/>
              </a:ext>
            </a:extLst>
          </p:cNvPr>
          <p:cNvSpPr/>
          <p:nvPr/>
        </p:nvSpPr>
        <p:spPr>
          <a:xfrm>
            <a:off x="297221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65" name="Freeform 1764">
            <a:extLst>
              <a:ext uri="{FF2B5EF4-FFF2-40B4-BE49-F238E27FC236}">
                <a16:creationId xmlns:a16="http://schemas.microsoft.com/office/drawing/2014/main" id="{77E3C8BB-24E4-B4AD-81ED-22004E240900}"/>
              </a:ext>
            </a:extLst>
          </p:cNvPr>
          <p:cNvSpPr/>
          <p:nvPr/>
        </p:nvSpPr>
        <p:spPr>
          <a:xfrm>
            <a:off x="297221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66" name="Freeform 1765">
            <a:extLst>
              <a:ext uri="{FF2B5EF4-FFF2-40B4-BE49-F238E27FC236}">
                <a16:creationId xmlns:a16="http://schemas.microsoft.com/office/drawing/2014/main" id="{D49BDE39-87A1-C9C1-0C2C-EAD615456489}"/>
              </a:ext>
            </a:extLst>
          </p:cNvPr>
          <p:cNvSpPr/>
          <p:nvPr/>
        </p:nvSpPr>
        <p:spPr>
          <a:xfrm>
            <a:off x="297455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67" name="Freeform 1766">
            <a:extLst>
              <a:ext uri="{FF2B5EF4-FFF2-40B4-BE49-F238E27FC236}">
                <a16:creationId xmlns:a16="http://schemas.microsoft.com/office/drawing/2014/main" id="{C72DAE4C-2818-6AC9-0DF9-E42D8F37A4F1}"/>
              </a:ext>
            </a:extLst>
          </p:cNvPr>
          <p:cNvSpPr/>
          <p:nvPr/>
        </p:nvSpPr>
        <p:spPr>
          <a:xfrm>
            <a:off x="297455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68" name="Freeform 1767">
            <a:extLst>
              <a:ext uri="{FF2B5EF4-FFF2-40B4-BE49-F238E27FC236}">
                <a16:creationId xmlns:a16="http://schemas.microsoft.com/office/drawing/2014/main" id="{E4226855-A329-27F5-E44E-009957BDAA12}"/>
              </a:ext>
            </a:extLst>
          </p:cNvPr>
          <p:cNvSpPr/>
          <p:nvPr/>
        </p:nvSpPr>
        <p:spPr>
          <a:xfrm>
            <a:off x="297682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69" name="Freeform 1768">
            <a:extLst>
              <a:ext uri="{FF2B5EF4-FFF2-40B4-BE49-F238E27FC236}">
                <a16:creationId xmlns:a16="http://schemas.microsoft.com/office/drawing/2014/main" id="{AF9A5114-2189-1A66-8106-D4F68134D50D}"/>
              </a:ext>
            </a:extLst>
          </p:cNvPr>
          <p:cNvSpPr/>
          <p:nvPr/>
        </p:nvSpPr>
        <p:spPr>
          <a:xfrm>
            <a:off x="297682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70" name="Freeform 1769">
            <a:extLst>
              <a:ext uri="{FF2B5EF4-FFF2-40B4-BE49-F238E27FC236}">
                <a16:creationId xmlns:a16="http://schemas.microsoft.com/office/drawing/2014/main" id="{3F974BC9-C895-0AF0-DED4-838EB1721024}"/>
              </a:ext>
            </a:extLst>
          </p:cNvPr>
          <p:cNvSpPr/>
          <p:nvPr/>
        </p:nvSpPr>
        <p:spPr>
          <a:xfrm>
            <a:off x="297908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71" name="Freeform 1770">
            <a:extLst>
              <a:ext uri="{FF2B5EF4-FFF2-40B4-BE49-F238E27FC236}">
                <a16:creationId xmlns:a16="http://schemas.microsoft.com/office/drawing/2014/main" id="{635C805E-56EE-E7C3-75BE-77B15A6B8C83}"/>
              </a:ext>
            </a:extLst>
          </p:cNvPr>
          <p:cNvSpPr/>
          <p:nvPr/>
        </p:nvSpPr>
        <p:spPr>
          <a:xfrm>
            <a:off x="297908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72" name="Freeform 1771">
            <a:extLst>
              <a:ext uri="{FF2B5EF4-FFF2-40B4-BE49-F238E27FC236}">
                <a16:creationId xmlns:a16="http://schemas.microsoft.com/office/drawing/2014/main" id="{86978B08-5AF0-98BF-E3F7-BC640DEAE79F}"/>
              </a:ext>
            </a:extLst>
          </p:cNvPr>
          <p:cNvSpPr/>
          <p:nvPr/>
        </p:nvSpPr>
        <p:spPr>
          <a:xfrm>
            <a:off x="298135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73" name="Freeform 1772">
            <a:extLst>
              <a:ext uri="{FF2B5EF4-FFF2-40B4-BE49-F238E27FC236}">
                <a16:creationId xmlns:a16="http://schemas.microsoft.com/office/drawing/2014/main" id="{81BC986E-15BD-A3D6-AFC3-34E4132B8465}"/>
              </a:ext>
            </a:extLst>
          </p:cNvPr>
          <p:cNvSpPr/>
          <p:nvPr/>
        </p:nvSpPr>
        <p:spPr>
          <a:xfrm>
            <a:off x="298135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74" name="Freeform 1773">
            <a:extLst>
              <a:ext uri="{FF2B5EF4-FFF2-40B4-BE49-F238E27FC236}">
                <a16:creationId xmlns:a16="http://schemas.microsoft.com/office/drawing/2014/main" id="{7F090686-9AAD-612A-2EB2-1276D263A343}"/>
              </a:ext>
            </a:extLst>
          </p:cNvPr>
          <p:cNvSpPr/>
          <p:nvPr/>
        </p:nvSpPr>
        <p:spPr>
          <a:xfrm>
            <a:off x="298369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75" name="Freeform 1774">
            <a:extLst>
              <a:ext uri="{FF2B5EF4-FFF2-40B4-BE49-F238E27FC236}">
                <a16:creationId xmlns:a16="http://schemas.microsoft.com/office/drawing/2014/main" id="{340D8F30-B9ED-3FA6-2807-28D3F781E97A}"/>
              </a:ext>
            </a:extLst>
          </p:cNvPr>
          <p:cNvSpPr/>
          <p:nvPr/>
        </p:nvSpPr>
        <p:spPr>
          <a:xfrm>
            <a:off x="2983696"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76" name="Freeform 1775">
            <a:extLst>
              <a:ext uri="{FF2B5EF4-FFF2-40B4-BE49-F238E27FC236}">
                <a16:creationId xmlns:a16="http://schemas.microsoft.com/office/drawing/2014/main" id="{079EEBC5-300E-EB4F-C21C-6EA9F47F97F2}"/>
              </a:ext>
            </a:extLst>
          </p:cNvPr>
          <p:cNvSpPr/>
          <p:nvPr/>
        </p:nvSpPr>
        <p:spPr>
          <a:xfrm>
            <a:off x="298596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77" name="Freeform 1776">
            <a:extLst>
              <a:ext uri="{FF2B5EF4-FFF2-40B4-BE49-F238E27FC236}">
                <a16:creationId xmlns:a16="http://schemas.microsoft.com/office/drawing/2014/main" id="{F3690D92-A8F9-F395-F9E2-092EFA8DB2B7}"/>
              </a:ext>
            </a:extLst>
          </p:cNvPr>
          <p:cNvSpPr/>
          <p:nvPr/>
        </p:nvSpPr>
        <p:spPr>
          <a:xfrm>
            <a:off x="2985960"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78" name="Freeform 1777">
            <a:extLst>
              <a:ext uri="{FF2B5EF4-FFF2-40B4-BE49-F238E27FC236}">
                <a16:creationId xmlns:a16="http://schemas.microsoft.com/office/drawing/2014/main" id="{9F9581E0-A02A-995F-EBAC-6747F8C8DB6C}"/>
              </a:ext>
            </a:extLst>
          </p:cNvPr>
          <p:cNvSpPr/>
          <p:nvPr/>
        </p:nvSpPr>
        <p:spPr>
          <a:xfrm>
            <a:off x="298822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79" name="Freeform 1778">
            <a:extLst>
              <a:ext uri="{FF2B5EF4-FFF2-40B4-BE49-F238E27FC236}">
                <a16:creationId xmlns:a16="http://schemas.microsoft.com/office/drawing/2014/main" id="{B95B3BED-738A-4F71-ECF2-23DD49A5583A}"/>
              </a:ext>
            </a:extLst>
          </p:cNvPr>
          <p:cNvSpPr/>
          <p:nvPr/>
        </p:nvSpPr>
        <p:spPr>
          <a:xfrm>
            <a:off x="298822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80" name="Freeform 1779">
            <a:extLst>
              <a:ext uri="{FF2B5EF4-FFF2-40B4-BE49-F238E27FC236}">
                <a16:creationId xmlns:a16="http://schemas.microsoft.com/office/drawing/2014/main" id="{F04B2236-C579-FEFB-5AFB-45C48A0C915B}"/>
              </a:ext>
            </a:extLst>
          </p:cNvPr>
          <p:cNvSpPr/>
          <p:nvPr/>
        </p:nvSpPr>
        <p:spPr>
          <a:xfrm>
            <a:off x="299048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81" name="Freeform 1780">
            <a:extLst>
              <a:ext uri="{FF2B5EF4-FFF2-40B4-BE49-F238E27FC236}">
                <a16:creationId xmlns:a16="http://schemas.microsoft.com/office/drawing/2014/main" id="{0ED40525-9436-9AA5-55E1-6524196496A1}"/>
              </a:ext>
            </a:extLst>
          </p:cNvPr>
          <p:cNvSpPr/>
          <p:nvPr/>
        </p:nvSpPr>
        <p:spPr>
          <a:xfrm>
            <a:off x="299048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82" name="Freeform 1781">
            <a:extLst>
              <a:ext uri="{FF2B5EF4-FFF2-40B4-BE49-F238E27FC236}">
                <a16:creationId xmlns:a16="http://schemas.microsoft.com/office/drawing/2014/main" id="{1E7CEC0A-5996-49FD-0431-E0C54CA14703}"/>
              </a:ext>
            </a:extLst>
          </p:cNvPr>
          <p:cNvSpPr/>
          <p:nvPr/>
        </p:nvSpPr>
        <p:spPr>
          <a:xfrm>
            <a:off x="299283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83" name="Freeform 1782">
            <a:extLst>
              <a:ext uri="{FF2B5EF4-FFF2-40B4-BE49-F238E27FC236}">
                <a16:creationId xmlns:a16="http://schemas.microsoft.com/office/drawing/2014/main" id="{EA80AF14-64F8-516D-F844-570839D18C08}"/>
              </a:ext>
            </a:extLst>
          </p:cNvPr>
          <p:cNvSpPr/>
          <p:nvPr/>
        </p:nvSpPr>
        <p:spPr>
          <a:xfrm>
            <a:off x="2992833"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84" name="Freeform 1783">
            <a:extLst>
              <a:ext uri="{FF2B5EF4-FFF2-40B4-BE49-F238E27FC236}">
                <a16:creationId xmlns:a16="http://schemas.microsoft.com/office/drawing/2014/main" id="{9E00A0C9-C20E-DA84-A89F-FEEA593DCF3F}"/>
              </a:ext>
            </a:extLst>
          </p:cNvPr>
          <p:cNvSpPr/>
          <p:nvPr/>
        </p:nvSpPr>
        <p:spPr>
          <a:xfrm>
            <a:off x="299509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85" name="Freeform 1784">
            <a:extLst>
              <a:ext uri="{FF2B5EF4-FFF2-40B4-BE49-F238E27FC236}">
                <a16:creationId xmlns:a16="http://schemas.microsoft.com/office/drawing/2014/main" id="{7427E2D7-01CB-8050-3ABB-1F6EA41815DF}"/>
              </a:ext>
            </a:extLst>
          </p:cNvPr>
          <p:cNvSpPr/>
          <p:nvPr/>
        </p:nvSpPr>
        <p:spPr>
          <a:xfrm>
            <a:off x="2995097"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86" name="Freeform 1785">
            <a:extLst>
              <a:ext uri="{FF2B5EF4-FFF2-40B4-BE49-F238E27FC236}">
                <a16:creationId xmlns:a16="http://schemas.microsoft.com/office/drawing/2014/main" id="{3E5CD85F-C778-B904-A2C8-48E291831B3E}"/>
              </a:ext>
            </a:extLst>
          </p:cNvPr>
          <p:cNvSpPr/>
          <p:nvPr/>
        </p:nvSpPr>
        <p:spPr>
          <a:xfrm>
            <a:off x="299736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87" name="Freeform 1786">
            <a:extLst>
              <a:ext uri="{FF2B5EF4-FFF2-40B4-BE49-F238E27FC236}">
                <a16:creationId xmlns:a16="http://schemas.microsoft.com/office/drawing/2014/main" id="{C21F03CF-9BE2-5D51-8319-C3E1897B691D}"/>
              </a:ext>
            </a:extLst>
          </p:cNvPr>
          <p:cNvSpPr/>
          <p:nvPr/>
        </p:nvSpPr>
        <p:spPr>
          <a:xfrm>
            <a:off x="2997361"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88" name="Freeform 1787">
            <a:extLst>
              <a:ext uri="{FF2B5EF4-FFF2-40B4-BE49-F238E27FC236}">
                <a16:creationId xmlns:a16="http://schemas.microsoft.com/office/drawing/2014/main" id="{4125F6F2-9790-42E0-6C54-1732114BDC21}"/>
              </a:ext>
            </a:extLst>
          </p:cNvPr>
          <p:cNvSpPr/>
          <p:nvPr/>
        </p:nvSpPr>
        <p:spPr>
          <a:xfrm>
            <a:off x="299962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89" name="Freeform 1788">
            <a:extLst>
              <a:ext uri="{FF2B5EF4-FFF2-40B4-BE49-F238E27FC236}">
                <a16:creationId xmlns:a16="http://schemas.microsoft.com/office/drawing/2014/main" id="{68C780E9-8FA1-FCAD-95C0-7D5E229F0097}"/>
              </a:ext>
            </a:extLst>
          </p:cNvPr>
          <p:cNvSpPr/>
          <p:nvPr/>
        </p:nvSpPr>
        <p:spPr>
          <a:xfrm>
            <a:off x="2999625"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90" name="Freeform 1789">
            <a:extLst>
              <a:ext uri="{FF2B5EF4-FFF2-40B4-BE49-F238E27FC236}">
                <a16:creationId xmlns:a16="http://schemas.microsoft.com/office/drawing/2014/main" id="{3421AABA-7558-9DAA-28C9-1802CA0498EB}"/>
              </a:ext>
            </a:extLst>
          </p:cNvPr>
          <p:cNvSpPr/>
          <p:nvPr/>
        </p:nvSpPr>
        <p:spPr>
          <a:xfrm>
            <a:off x="300188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91" name="Freeform 1790">
            <a:extLst>
              <a:ext uri="{FF2B5EF4-FFF2-40B4-BE49-F238E27FC236}">
                <a16:creationId xmlns:a16="http://schemas.microsoft.com/office/drawing/2014/main" id="{1DAB6F45-CFAD-2C7A-C254-EA22B49BEE3C}"/>
              </a:ext>
            </a:extLst>
          </p:cNvPr>
          <p:cNvSpPr/>
          <p:nvPr/>
        </p:nvSpPr>
        <p:spPr>
          <a:xfrm>
            <a:off x="3001889"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92" name="Freeform 1791">
            <a:extLst>
              <a:ext uri="{FF2B5EF4-FFF2-40B4-BE49-F238E27FC236}">
                <a16:creationId xmlns:a16="http://schemas.microsoft.com/office/drawing/2014/main" id="{B8C6CA63-4540-A6A5-6729-FF176726C039}"/>
              </a:ext>
            </a:extLst>
          </p:cNvPr>
          <p:cNvSpPr/>
          <p:nvPr/>
        </p:nvSpPr>
        <p:spPr>
          <a:xfrm>
            <a:off x="300423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93" name="Freeform 1792">
            <a:extLst>
              <a:ext uri="{FF2B5EF4-FFF2-40B4-BE49-F238E27FC236}">
                <a16:creationId xmlns:a16="http://schemas.microsoft.com/office/drawing/2014/main" id="{F92FBC55-EF1F-849B-0141-A61B8FE29C45}"/>
              </a:ext>
            </a:extLst>
          </p:cNvPr>
          <p:cNvSpPr/>
          <p:nvPr/>
        </p:nvSpPr>
        <p:spPr>
          <a:xfrm>
            <a:off x="3004234"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94" name="Freeform 1793">
            <a:extLst>
              <a:ext uri="{FF2B5EF4-FFF2-40B4-BE49-F238E27FC236}">
                <a16:creationId xmlns:a16="http://schemas.microsoft.com/office/drawing/2014/main" id="{5E75542E-7588-6B36-E7E1-3CFF6B149C9C}"/>
              </a:ext>
            </a:extLst>
          </p:cNvPr>
          <p:cNvSpPr/>
          <p:nvPr/>
        </p:nvSpPr>
        <p:spPr>
          <a:xfrm>
            <a:off x="300649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95" name="Freeform 1794">
            <a:extLst>
              <a:ext uri="{FF2B5EF4-FFF2-40B4-BE49-F238E27FC236}">
                <a16:creationId xmlns:a16="http://schemas.microsoft.com/office/drawing/2014/main" id="{0BFD6566-0CD3-2533-C016-9F706BAEA623}"/>
              </a:ext>
            </a:extLst>
          </p:cNvPr>
          <p:cNvSpPr/>
          <p:nvPr/>
        </p:nvSpPr>
        <p:spPr>
          <a:xfrm>
            <a:off x="3006498"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96" name="Freeform 1795">
            <a:extLst>
              <a:ext uri="{FF2B5EF4-FFF2-40B4-BE49-F238E27FC236}">
                <a16:creationId xmlns:a16="http://schemas.microsoft.com/office/drawing/2014/main" id="{0BB76F2C-E146-9393-7E27-124A13787AA7}"/>
              </a:ext>
            </a:extLst>
          </p:cNvPr>
          <p:cNvSpPr/>
          <p:nvPr/>
        </p:nvSpPr>
        <p:spPr>
          <a:xfrm>
            <a:off x="300876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5F828F"/>
          </a:solidFill>
          <a:ln w="0" cap="flat">
            <a:noFill/>
            <a:prstDash val="solid"/>
            <a:miter/>
          </a:ln>
        </p:spPr>
        <p:txBody>
          <a:bodyPr rtlCol="0" anchor="ctr"/>
          <a:lstStyle/>
          <a:p>
            <a:endParaRPr lang="en-GB" dirty="0"/>
          </a:p>
        </p:txBody>
      </p:sp>
      <p:sp>
        <p:nvSpPr>
          <p:cNvPr id="1797" name="Freeform 1796">
            <a:extLst>
              <a:ext uri="{FF2B5EF4-FFF2-40B4-BE49-F238E27FC236}">
                <a16:creationId xmlns:a16="http://schemas.microsoft.com/office/drawing/2014/main" id="{5E8D8505-256D-EC15-44E1-26B3D6B477F4}"/>
              </a:ext>
            </a:extLst>
          </p:cNvPr>
          <p:cNvSpPr/>
          <p:nvPr/>
        </p:nvSpPr>
        <p:spPr>
          <a:xfrm>
            <a:off x="3008762" y="3578099"/>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5F828F"/>
            </a:solidFill>
            <a:prstDash val="solid"/>
            <a:miter/>
          </a:ln>
        </p:spPr>
        <p:txBody>
          <a:bodyPr rtlCol="0" anchor="ctr"/>
          <a:lstStyle/>
          <a:p>
            <a:endParaRPr lang="en-GB" dirty="0"/>
          </a:p>
        </p:txBody>
      </p:sp>
      <p:sp>
        <p:nvSpPr>
          <p:cNvPr id="1798" name="Freeform 1797">
            <a:extLst>
              <a:ext uri="{FF2B5EF4-FFF2-40B4-BE49-F238E27FC236}">
                <a16:creationId xmlns:a16="http://schemas.microsoft.com/office/drawing/2014/main" id="{200297F9-FD06-D611-BD27-DD990B0DBA44}"/>
              </a:ext>
            </a:extLst>
          </p:cNvPr>
          <p:cNvSpPr/>
          <p:nvPr/>
        </p:nvSpPr>
        <p:spPr>
          <a:xfrm>
            <a:off x="3011026"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799" name="Freeform 1798">
            <a:extLst>
              <a:ext uri="{FF2B5EF4-FFF2-40B4-BE49-F238E27FC236}">
                <a16:creationId xmlns:a16="http://schemas.microsoft.com/office/drawing/2014/main" id="{0FCE2383-597B-0D58-FB90-085DEDC6D0A1}"/>
              </a:ext>
            </a:extLst>
          </p:cNvPr>
          <p:cNvSpPr/>
          <p:nvPr/>
        </p:nvSpPr>
        <p:spPr>
          <a:xfrm>
            <a:off x="3011026"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00" name="Freeform 1799">
            <a:extLst>
              <a:ext uri="{FF2B5EF4-FFF2-40B4-BE49-F238E27FC236}">
                <a16:creationId xmlns:a16="http://schemas.microsoft.com/office/drawing/2014/main" id="{17CD7D53-33C6-A980-EC05-5BF6321317BF}"/>
              </a:ext>
            </a:extLst>
          </p:cNvPr>
          <p:cNvSpPr/>
          <p:nvPr/>
        </p:nvSpPr>
        <p:spPr>
          <a:xfrm>
            <a:off x="301337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01" name="Freeform 1800">
            <a:extLst>
              <a:ext uri="{FF2B5EF4-FFF2-40B4-BE49-F238E27FC236}">
                <a16:creationId xmlns:a16="http://schemas.microsoft.com/office/drawing/2014/main" id="{876A1E1D-7514-A01B-E332-502CEFB83FA4}"/>
              </a:ext>
            </a:extLst>
          </p:cNvPr>
          <p:cNvSpPr/>
          <p:nvPr/>
        </p:nvSpPr>
        <p:spPr>
          <a:xfrm>
            <a:off x="301337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02" name="Freeform 1801">
            <a:extLst>
              <a:ext uri="{FF2B5EF4-FFF2-40B4-BE49-F238E27FC236}">
                <a16:creationId xmlns:a16="http://schemas.microsoft.com/office/drawing/2014/main" id="{CEC18B89-6430-A0DB-5CFB-DB410937C540}"/>
              </a:ext>
            </a:extLst>
          </p:cNvPr>
          <p:cNvSpPr/>
          <p:nvPr/>
        </p:nvSpPr>
        <p:spPr>
          <a:xfrm>
            <a:off x="3015635"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03" name="Freeform 1802">
            <a:extLst>
              <a:ext uri="{FF2B5EF4-FFF2-40B4-BE49-F238E27FC236}">
                <a16:creationId xmlns:a16="http://schemas.microsoft.com/office/drawing/2014/main" id="{91236DC7-E135-353C-AB75-CFCE0680511A}"/>
              </a:ext>
            </a:extLst>
          </p:cNvPr>
          <p:cNvSpPr/>
          <p:nvPr/>
        </p:nvSpPr>
        <p:spPr>
          <a:xfrm>
            <a:off x="3015635"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04" name="Freeform 1803">
            <a:extLst>
              <a:ext uri="{FF2B5EF4-FFF2-40B4-BE49-F238E27FC236}">
                <a16:creationId xmlns:a16="http://schemas.microsoft.com/office/drawing/2014/main" id="{CA0C20E5-C20F-1D3E-9F24-17D8FF339A94}"/>
              </a:ext>
            </a:extLst>
          </p:cNvPr>
          <p:cNvSpPr/>
          <p:nvPr/>
        </p:nvSpPr>
        <p:spPr>
          <a:xfrm>
            <a:off x="3017899"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05" name="Freeform 1804">
            <a:extLst>
              <a:ext uri="{FF2B5EF4-FFF2-40B4-BE49-F238E27FC236}">
                <a16:creationId xmlns:a16="http://schemas.microsoft.com/office/drawing/2014/main" id="{3F80BF19-10F7-FF2E-2E0B-8B197B15DB1E}"/>
              </a:ext>
            </a:extLst>
          </p:cNvPr>
          <p:cNvSpPr/>
          <p:nvPr/>
        </p:nvSpPr>
        <p:spPr>
          <a:xfrm>
            <a:off x="3017899"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06" name="Freeform 1805">
            <a:extLst>
              <a:ext uri="{FF2B5EF4-FFF2-40B4-BE49-F238E27FC236}">
                <a16:creationId xmlns:a16="http://schemas.microsoft.com/office/drawing/2014/main" id="{D0D49D93-24D4-637E-9C64-D7EAAF31F3AE}"/>
              </a:ext>
            </a:extLst>
          </p:cNvPr>
          <p:cNvSpPr/>
          <p:nvPr/>
        </p:nvSpPr>
        <p:spPr>
          <a:xfrm>
            <a:off x="302016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07" name="Freeform 1806">
            <a:extLst>
              <a:ext uri="{FF2B5EF4-FFF2-40B4-BE49-F238E27FC236}">
                <a16:creationId xmlns:a16="http://schemas.microsoft.com/office/drawing/2014/main" id="{D0553A3E-4B42-0EF2-F079-F06B2EA9D300}"/>
              </a:ext>
            </a:extLst>
          </p:cNvPr>
          <p:cNvSpPr/>
          <p:nvPr/>
        </p:nvSpPr>
        <p:spPr>
          <a:xfrm>
            <a:off x="302016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08" name="Freeform 1807">
            <a:extLst>
              <a:ext uri="{FF2B5EF4-FFF2-40B4-BE49-F238E27FC236}">
                <a16:creationId xmlns:a16="http://schemas.microsoft.com/office/drawing/2014/main" id="{5EFD3130-5D63-FC76-C2F9-A5D3B102B7B4}"/>
              </a:ext>
            </a:extLst>
          </p:cNvPr>
          <p:cNvSpPr/>
          <p:nvPr/>
        </p:nvSpPr>
        <p:spPr>
          <a:xfrm>
            <a:off x="3022427"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09" name="Freeform 1808">
            <a:extLst>
              <a:ext uri="{FF2B5EF4-FFF2-40B4-BE49-F238E27FC236}">
                <a16:creationId xmlns:a16="http://schemas.microsoft.com/office/drawing/2014/main" id="{C4A49AB1-4C5B-35D5-E0C9-A866DB246D3C}"/>
              </a:ext>
            </a:extLst>
          </p:cNvPr>
          <p:cNvSpPr/>
          <p:nvPr/>
        </p:nvSpPr>
        <p:spPr>
          <a:xfrm>
            <a:off x="3022427"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10" name="Freeform 1809">
            <a:extLst>
              <a:ext uri="{FF2B5EF4-FFF2-40B4-BE49-F238E27FC236}">
                <a16:creationId xmlns:a16="http://schemas.microsoft.com/office/drawing/2014/main" id="{34BF6EEE-EBC2-64EC-D96A-5456F879AC7C}"/>
              </a:ext>
            </a:extLst>
          </p:cNvPr>
          <p:cNvSpPr/>
          <p:nvPr/>
        </p:nvSpPr>
        <p:spPr>
          <a:xfrm>
            <a:off x="3024772"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11" name="Freeform 1810">
            <a:extLst>
              <a:ext uri="{FF2B5EF4-FFF2-40B4-BE49-F238E27FC236}">
                <a16:creationId xmlns:a16="http://schemas.microsoft.com/office/drawing/2014/main" id="{FCCECCE2-5A15-A7AE-06F6-5ACB45F8EDE5}"/>
              </a:ext>
            </a:extLst>
          </p:cNvPr>
          <p:cNvSpPr/>
          <p:nvPr/>
        </p:nvSpPr>
        <p:spPr>
          <a:xfrm>
            <a:off x="3024772"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12" name="Freeform 1811">
            <a:extLst>
              <a:ext uri="{FF2B5EF4-FFF2-40B4-BE49-F238E27FC236}">
                <a16:creationId xmlns:a16="http://schemas.microsoft.com/office/drawing/2014/main" id="{95927804-11B6-2291-2687-42403375F1AC}"/>
              </a:ext>
            </a:extLst>
          </p:cNvPr>
          <p:cNvSpPr/>
          <p:nvPr/>
        </p:nvSpPr>
        <p:spPr>
          <a:xfrm>
            <a:off x="3027036"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13" name="Freeform 1812">
            <a:extLst>
              <a:ext uri="{FF2B5EF4-FFF2-40B4-BE49-F238E27FC236}">
                <a16:creationId xmlns:a16="http://schemas.microsoft.com/office/drawing/2014/main" id="{7CD229F3-BFDB-E522-A62B-67C5579FC596}"/>
              </a:ext>
            </a:extLst>
          </p:cNvPr>
          <p:cNvSpPr/>
          <p:nvPr/>
        </p:nvSpPr>
        <p:spPr>
          <a:xfrm>
            <a:off x="3027036"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14" name="Freeform 1813">
            <a:extLst>
              <a:ext uri="{FF2B5EF4-FFF2-40B4-BE49-F238E27FC236}">
                <a16:creationId xmlns:a16="http://schemas.microsoft.com/office/drawing/2014/main" id="{E77B25A1-8513-9B47-BEF1-AA2A81BD8B9E}"/>
              </a:ext>
            </a:extLst>
          </p:cNvPr>
          <p:cNvSpPr/>
          <p:nvPr/>
        </p:nvSpPr>
        <p:spPr>
          <a:xfrm>
            <a:off x="3029300"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15" name="Freeform 1814">
            <a:extLst>
              <a:ext uri="{FF2B5EF4-FFF2-40B4-BE49-F238E27FC236}">
                <a16:creationId xmlns:a16="http://schemas.microsoft.com/office/drawing/2014/main" id="{47DC2B49-0951-0EE6-90AC-A8EDA87857FE}"/>
              </a:ext>
            </a:extLst>
          </p:cNvPr>
          <p:cNvSpPr/>
          <p:nvPr/>
        </p:nvSpPr>
        <p:spPr>
          <a:xfrm>
            <a:off x="3029300"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16" name="Freeform 1815">
            <a:extLst>
              <a:ext uri="{FF2B5EF4-FFF2-40B4-BE49-F238E27FC236}">
                <a16:creationId xmlns:a16="http://schemas.microsoft.com/office/drawing/2014/main" id="{A75743E0-3319-0F31-72AB-7CC8B2D8470D}"/>
              </a:ext>
            </a:extLst>
          </p:cNvPr>
          <p:cNvSpPr/>
          <p:nvPr/>
        </p:nvSpPr>
        <p:spPr>
          <a:xfrm>
            <a:off x="3031564"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17" name="Freeform 1816">
            <a:extLst>
              <a:ext uri="{FF2B5EF4-FFF2-40B4-BE49-F238E27FC236}">
                <a16:creationId xmlns:a16="http://schemas.microsoft.com/office/drawing/2014/main" id="{CF614966-6779-E73D-1FE8-30502176B30C}"/>
              </a:ext>
            </a:extLst>
          </p:cNvPr>
          <p:cNvSpPr/>
          <p:nvPr/>
        </p:nvSpPr>
        <p:spPr>
          <a:xfrm>
            <a:off x="3031564"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18" name="Freeform 1817">
            <a:extLst>
              <a:ext uri="{FF2B5EF4-FFF2-40B4-BE49-F238E27FC236}">
                <a16:creationId xmlns:a16="http://schemas.microsoft.com/office/drawing/2014/main" id="{BDF32D40-8AC7-C4E2-7D11-C0BC431491FF}"/>
              </a:ext>
            </a:extLst>
          </p:cNvPr>
          <p:cNvSpPr/>
          <p:nvPr/>
        </p:nvSpPr>
        <p:spPr>
          <a:xfrm>
            <a:off x="3033909"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19" name="Freeform 1818">
            <a:extLst>
              <a:ext uri="{FF2B5EF4-FFF2-40B4-BE49-F238E27FC236}">
                <a16:creationId xmlns:a16="http://schemas.microsoft.com/office/drawing/2014/main" id="{01AB7A68-B062-B3B8-E1D5-EC3BF7CA3788}"/>
              </a:ext>
            </a:extLst>
          </p:cNvPr>
          <p:cNvSpPr/>
          <p:nvPr/>
        </p:nvSpPr>
        <p:spPr>
          <a:xfrm>
            <a:off x="3033909"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20" name="Freeform 1819">
            <a:extLst>
              <a:ext uri="{FF2B5EF4-FFF2-40B4-BE49-F238E27FC236}">
                <a16:creationId xmlns:a16="http://schemas.microsoft.com/office/drawing/2014/main" id="{FB9A82DE-1CA2-9AF3-A4CD-F916E96FB099}"/>
              </a:ext>
            </a:extLst>
          </p:cNvPr>
          <p:cNvSpPr/>
          <p:nvPr/>
        </p:nvSpPr>
        <p:spPr>
          <a:xfrm>
            <a:off x="303617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21" name="Freeform 1820">
            <a:extLst>
              <a:ext uri="{FF2B5EF4-FFF2-40B4-BE49-F238E27FC236}">
                <a16:creationId xmlns:a16="http://schemas.microsoft.com/office/drawing/2014/main" id="{7AF461F0-334F-90C2-C503-D5CAA112FBB2}"/>
              </a:ext>
            </a:extLst>
          </p:cNvPr>
          <p:cNvSpPr/>
          <p:nvPr/>
        </p:nvSpPr>
        <p:spPr>
          <a:xfrm>
            <a:off x="303617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22" name="Freeform 1821">
            <a:extLst>
              <a:ext uri="{FF2B5EF4-FFF2-40B4-BE49-F238E27FC236}">
                <a16:creationId xmlns:a16="http://schemas.microsoft.com/office/drawing/2014/main" id="{270EE384-0879-2C0E-D4CF-D931AE85202A}"/>
              </a:ext>
            </a:extLst>
          </p:cNvPr>
          <p:cNvSpPr/>
          <p:nvPr/>
        </p:nvSpPr>
        <p:spPr>
          <a:xfrm>
            <a:off x="3038437"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23" name="Freeform 1822">
            <a:extLst>
              <a:ext uri="{FF2B5EF4-FFF2-40B4-BE49-F238E27FC236}">
                <a16:creationId xmlns:a16="http://schemas.microsoft.com/office/drawing/2014/main" id="{0DB5B3F0-38CA-A69F-4D6A-4B08FB3DCE6B}"/>
              </a:ext>
            </a:extLst>
          </p:cNvPr>
          <p:cNvSpPr/>
          <p:nvPr/>
        </p:nvSpPr>
        <p:spPr>
          <a:xfrm>
            <a:off x="3038437"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24" name="Freeform 1823">
            <a:extLst>
              <a:ext uri="{FF2B5EF4-FFF2-40B4-BE49-F238E27FC236}">
                <a16:creationId xmlns:a16="http://schemas.microsoft.com/office/drawing/2014/main" id="{33248E48-DDCB-79A1-3929-217130EFACA8}"/>
              </a:ext>
            </a:extLst>
          </p:cNvPr>
          <p:cNvSpPr/>
          <p:nvPr/>
        </p:nvSpPr>
        <p:spPr>
          <a:xfrm>
            <a:off x="304070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25" name="Freeform 1824">
            <a:extLst>
              <a:ext uri="{FF2B5EF4-FFF2-40B4-BE49-F238E27FC236}">
                <a16:creationId xmlns:a16="http://schemas.microsoft.com/office/drawing/2014/main" id="{1FD3FEA7-BB5D-F955-EB3B-3E7363FC1E89}"/>
              </a:ext>
            </a:extLst>
          </p:cNvPr>
          <p:cNvSpPr/>
          <p:nvPr/>
        </p:nvSpPr>
        <p:spPr>
          <a:xfrm>
            <a:off x="304070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26" name="Freeform 1825">
            <a:extLst>
              <a:ext uri="{FF2B5EF4-FFF2-40B4-BE49-F238E27FC236}">
                <a16:creationId xmlns:a16="http://schemas.microsoft.com/office/drawing/2014/main" id="{5617341D-CD06-D754-FA3F-3BCB98E88A92}"/>
              </a:ext>
            </a:extLst>
          </p:cNvPr>
          <p:cNvSpPr/>
          <p:nvPr/>
        </p:nvSpPr>
        <p:spPr>
          <a:xfrm>
            <a:off x="3042965"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27" name="Freeform 1826">
            <a:extLst>
              <a:ext uri="{FF2B5EF4-FFF2-40B4-BE49-F238E27FC236}">
                <a16:creationId xmlns:a16="http://schemas.microsoft.com/office/drawing/2014/main" id="{3BC13F20-3DE2-D856-76DE-2C4F2B3AE6AD}"/>
              </a:ext>
            </a:extLst>
          </p:cNvPr>
          <p:cNvSpPr/>
          <p:nvPr/>
        </p:nvSpPr>
        <p:spPr>
          <a:xfrm>
            <a:off x="3042965"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28" name="Freeform 1827">
            <a:extLst>
              <a:ext uri="{FF2B5EF4-FFF2-40B4-BE49-F238E27FC236}">
                <a16:creationId xmlns:a16="http://schemas.microsoft.com/office/drawing/2014/main" id="{C40AE3A5-C43C-7094-4B9E-F3593CEBCE32}"/>
              </a:ext>
            </a:extLst>
          </p:cNvPr>
          <p:cNvSpPr/>
          <p:nvPr/>
        </p:nvSpPr>
        <p:spPr>
          <a:xfrm>
            <a:off x="3045309"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29" name="Freeform 1828">
            <a:extLst>
              <a:ext uri="{FF2B5EF4-FFF2-40B4-BE49-F238E27FC236}">
                <a16:creationId xmlns:a16="http://schemas.microsoft.com/office/drawing/2014/main" id="{8C92544C-4F4D-53A3-9B9A-B74B84E76481}"/>
              </a:ext>
            </a:extLst>
          </p:cNvPr>
          <p:cNvSpPr/>
          <p:nvPr/>
        </p:nvSpPr>
        <p:spPr>
          <a:xfrm>
            <a:off x="3045309"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30" name="Freeform 1829">
            <a:extLst>
              <a:ext uri="{FF2B5EF4-FFF2-40B4-BE49-F238E27FC236}">
                <a16:creationId xmlns:a16="http://schemas.microsoft.com/office/drawing/2014/main" id="{9D47F7B1-BB0F-681D-C25D-22C59241B1A2}"/>
              </a:ext>
            </a:extLst>
          </p:cNvPr>
          <p:cNvSpPr/>
          <p:nvPr/>
        </p:nvSpPr>
        <p:spPr>
          <a:xfrm>
            <a:off x="304757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31" name="Freeform 1830">
            <a:extLst>
              <a:ext uri="{FF2B5EF4-FFF2-40B4-BE49-F238E27FC236}">
                <a16:creationId xmlns:a16="http://schemas.microsoft.com/office/drawing/2014/main" id="{F5676B1D-FE0B-ED0F-109E-31FE95AC8CC5}"/>
              </a:ext>
            </a:extLst>
          </p:cNvPr>
          <p:cNvSpPr/>
          <p:nvPr/>
        </p:nvSpPr>
        <p:spPr>
          <a:xfrm>
            <a:off x="304757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32" name="Freeform 1831">
            <a:extLst>
              <a:ext uri="{FF2B5EF4-FFF2-40B4-BE49-F238E27FC236}">
                <a16:creationId xmlns:a16="http://schemas.microsoft.com/office/drawing/2014/main" id="{3DA30235-9BDB-0531-184B-B0CB71BC339E}"/>
              </a:ext>
            </a:extLst>
          </p:cNvPr>
          <p:cNvSpPr/>
          <p:nvPr/>
        </p:nvSpPr>
        <p:spPr>
          <a:xfrm>
            <a:off x="3049837" y="3590381"/>
            <a:ext cx="1698" cy="20201"/>
          </a:xfrm>
          <a:custGeom>
            <a:avLst/>
            <a:gdLst>
              <a:gd name="connsiteX0" fmla="*/ 0 w 1698"/>
              <a:gd name="connsiteY0" fmla="*/ 0 h 20201"/>
              <a:gd name="connsiteX1" fmla="*/ 1698 w 1698"/>
              <a:gd name="connsiteY1" fmla="*/ 0 h 20201"/>
              <a:gd name="connsiteX2" fmla="*/ 1698 w 1698"/>
              <a:gd name="connsiteY2" fmla="*/ 20202 h 20201"/>
              <a:gd name="connsiteX3" fmla="*/ 0 w 1698"/>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98" h="20201">
                <a:moveTo>
                  <a:pt x="0" y="0"/>
                </a:moveTo>
                <a:lnTo>
                  <a:pt x="1698" y="0"/>
                </a:lnTo>
                <a:lnTo>
                  <a:pt x="1698"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33" name="Freeform 1832">
            <a:extLst>
              <a:ext uri="{FF2B5EF4-FFF2-40B4-BE49-F238E27FC236}">
                <a16:creationId xmlns:a16="http://schemas.microsoft.com/office/drawing/2014/main" id="{8491F9A8-4515-D15D-3C68-F6C1B58C7815}"/>
              </a:ext>
            </a:extLst>
          </p:cNvPr>
          <p:cNvSpPr/>
          <p:nvPr/>
        </p:nvSpPr>
        <p:spPr>
          <a:xfrm>
            <a:off x="3049837" y="3590381"/>
            <a:ext cx="1698" cy="20201"/>
          </a:xfrm>
          <a:custGeom>
            <a:avLst/>
            <a:gdLst>
              <a:gd name="connsiteX0" fmla="*/ 0 w 1698"/>
              <a:gd name="connsiteY0" fmla="*/ 0 h 20201"/>
              <a:gd name="connsiteX1" fmla="*/ 1698 w 1698"/>
              <a:gd name="connsiteY1" fmla="*/ 0 h 20201"/>
              <a:gd name="connsiteX2" fmla="*/ 1698 w 1698"/>
              <a:gd name="connsiteY2" fmla="*/ 20202 h 20201"/>
              <a:gd name="connsiteX3" fmla="*/ 0 w 1698"/>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98" h="20201">
                <a:moveTo>
                  <a:pt x="0" y="0"/>
                </a:moveTo>
                <a:lnTo>
                  <a:pt x="1698" y="0"/>
                </a:lnTo>
                <a:lnTo>
                  <a:pt x="1698"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34" name="Freeform 1833">
            <a:extLst>
              <a:ext uri="{FF2B5EF4-FFF2-40B4-BE49-F238E27FC236}">
                <a16:creationId xmlns:a16="http://schemas.microsoft.com/office/drawing/2014/main" id="{D638B7E3-FEE3-D842-0281-CE6960C15050}"/>
              </a:ext>
            </a:extLst>
          </p:cNvPr>
          <p:cNvSpPr/>
          <p:nvPr/>
        </p:nvSpPr>
        <p:spPr>
          <a:xfrm>
            <a:off x="305210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35" name="Freeform 1834">
            <a:extLst>
              <a:ext uri="{FF2B5EF4-FFF2-40B4-BE49-F238E27FC236}">
                <a16:creationId xmlns:a16="http://schemas.microsoft.com/office/drawing/2014/main" id="{4961CD42-FB45-E31C-FCD7-F5C5E90E7FBF}"/>
              </a:ext>
            </a:extLst>
          </p:cNvPr>
          <p:cNvSpPr/>
          <p:nvPr/>
        </p:nvSpPr>
        <p:spPr>
          <a:xfrm>
            <a:off x="305210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36" name="Freeform 1835">
            <a:extLst>
              <a:ext uri="{FF2B5EF4-FFF2-40B4-BE49-F238E27FC236}">
                <a16:creationId xmlns:a16="http://schemas.microsoft.com/office/drawing/2014/main" id="{E86D3DAA-1B69-74B5-E8F3-A01955348C08}"/>
              </a:ext>
            </a:extLst>
          </p:cNvPr>
          <p:cNvSpPr/>
          <p:nvPr/>
        </p:nvSpPr>
        <p:spPr>
          <a:xfrm>
            <a:off x="3054446"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37" name="Freeform 1836">
            <a:extLst>
              <a:ext uri="{FF2B5EF4-FFF2-40B4-BE49-F238E27FC236}">
                <a16:creationId xmlns:a16="http://schemas.microsoft.com/office/drawing/2014/main" id="{8C7AD04A-B6E5-375F-E500-E36B6528BB98}"/>
              </a:ext>
            </a:extLst>
          </p:cNvPr>
          <p:cNvSpPr/>
          <p:nvPr/>
        </p:nvSpPr>
        <p:spPr>
          <a:xfrm>
            <a:off x="3054446"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38" name="Freeform 1837">
            <a:extLst>
              <a:ext uri="{FF2B5EF4-FFF2-40B4-BE49-F238E27FC236}">
                <a16:creationId xmlns:a16="http://schemas.microsoft.com/office/drawing/2014/main" id="{973BC22F-A0D3-657D-1F11-E2D2E449097F}"/>
              </a:ext>
            </a:extLst>
          </p:cNvPr>
          <p:cNvSpPr/>
          <p:nvPr/>
        </p:nvSpPr>
        <p:spPr>
          <a:xfrm>
            <a:off x="3056710"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39" name="Freeform 1838">
            <a:extLst>
              <a:ext uri="{FF2B5EF4-FFF2-40B4-BE49-F238E27FC236}">
                <a16:creationId xmlns:a16="http://schemas.microsoft.com/office/drawing/2014/main" id="{0C09E997-624E-98D4-3267-63E6B2177434}"/>
              </a:ext>
            </a:extLst>
          </p:cNvPr>
          <p:cNvSpPr/>
          <p:nvPr/>
        </p:nvSpPr>
        <p:spPr>
          <a:xfrm>
            <a:off x="3056710"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40" name="Freeform 1839">
            <a:extLst>
              <a:ext uri="{FF2B5EF4-FFF2-40B4-BE49-F238E27FC236}">
                <a16:creationId xmlns:a16="http://schemas.microsoft.com/office/drawing/2014/main" id="{313E8D71-0A65-7C90-E1C7-5C606060B65E}"/>
              </a:ext>
            </a:extLst>
          </p:cNvPr>
          <p:cNvSpPr/>
          <p:nvPr/>
        </p:nvSpPr>
        <p:spPr>
          <a:xfrm>
            <a:off x="3058974"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41" name="Freeform 1840">
            <a:extLst>
              <a:ext uri="{FF2B5EF4-FFF2-40B4-BE49-F238E27FC236}">
                <a16:creationId xmlns:a16="http://schemas.microsoft.com/office/drawing/2014/main" id="{6083E91F-A0A6-BCB8-B57D-4B1AF5D919B7}"/>
              </a:ext>
            </a:extLst>
          </p:cNvPr>
          <p:cNvSpPr/>
          <p:nvPr/>
        </p:nvSpPr>
        <p:spPr>
          <a:xfrm>
            <a:off x="3058974"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42" name="Freeform 1841">
            <a:extLst>
              <a:ext uri="{FF2B5EF4-FFF2-40B4-BE49-F238E27FC236}">
                <a16:creationId xmlns:a16="http://schemas.microsoft.com/office/drawing/2014/main" id="{D5918F65-0A0E-85AF-A879-63067830A330}"/>
              </a:ext>
            </a:extLst>
          </p:cNvPr>
          <p:cNvSpPr/>
          <p:nvPr/>
        </p:nvSpPr>
        <p:spPr>
          <a:xfrm>
            <a:off x="3061238"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43" name="Freeform 1842">
            <a:extLst>
              <a:ext uri="{FF2B5EF4-FFF2-40B4-BE49-F238E27FC236}">
                <a16:creationId xmlns:a16="http://schemas.microsoft.com/office/drawing/2014/main" id="{D624FE35-DF86-E5DB-EF00-1ED9BD764E80}"/>
              </a:ext>
            </a:extLst>
          </p:cNvPr>
          <p:cNvSpPr/>
          <p:nvPr/>
        </p:nvSpPr>
        <p:spPr>
          <a:xfrm>
            <a:off x="3061238"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44" name="Freeform 1843">
            <a:extLst>
              <a:ext uri="{FF2B5EF4-FFF2-40B4-BE49-F238E27FC236}">
                <a16:creationId xmlns:a16="http://schemas.microsoft.com/office/drawing/2014/main" id="{DF73934D-A51E-01A2-7AEE-C72C78DF9E31}"/>
              </a:ext>
            </a:extLst>
          </p:cNvPr>
          <p:cNvSpPr/>
          <p:nvPr/>
        </p:nvSpPr>
        <p:spPr>
          <a:xfrm>
            <a:off x="306358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45" name="Freeform 1844">
            <a:extLst>
              <a:ext uri="{FF2B5EF4-FFF2-40B4-BE49-F238E27FC236}">
                <a16:creationId xmlns:a16="http://schemas.microsoft.com/office/drawing/2014/main" id="{70C6C37E-81E3-E5DC-498F-C7A025B4837A}"/>
              </a:ext>
            </a:extLst>
          </p:cNvPr>
          <p:cNvSpPr/>
          <p:nvPr/>
        </p:nvSpPr>
        <p:spPr>
          <a:xfrm>
            <a:off x="3063583"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46" name="Freeform 1845">
            <a:extLst>
              <a:ext uri="{FF2B5EF4-FFF2-40B4-BE49-F238E27FC236}">
                <a16:creationId xmlns:a16="http://schemas.microsoft.com/office/drawing/2014/main" id="{4923E7D4-AA8A-5C24-D8BB-2B4096D9702A}"/>
              </a:ext>
            </a:extLst>
          </p:cNvPr>
          <p:cNvSpPr/>
          <p:nvPr/>
        </p:nvSpPr>
        <p:spPr>
          <a:xfrm>
            <a:off x="3065847"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47" name="Freeform 1846">
            <a:extLst>
              <a:ext uri="{FF2B5EF4-FFF2-40B4-BE49-F238E27FC236}">
                <a16:creationId xmlns:a16="http://schemas.microsoft.com/office/drawing/2014/main" id="{FC7970B3-D62A-4A18-D467-9010CA452CC6}"/>
              </a:ext>
            </a:extLst>
          </p:cNvPr>
          <p:cNvSpPr/>
          <p:nvPr/>
        </p:nvSpPr>
        <p:spPr>
          <a:xfrm>
            <a:off x="3065847"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48" name="Freeform 1847">
            <a:extLst>
              <a:ext uri="{FF2B5EF4-FFF2-40B4-BE49-F238E27FC236}">
                <a16:creationId xmlns:a16="http://schemas.microsoft.com/office/drawing/2014/main" id="{DEFBE40F-6D7D-0978-787F-856AD4699E0A}"/>
              </a:ext>
            </a:extLst>
          </p:cNvPr>
          <p:cNvSpPr/>
          <p:nvPr/>
        </p:nvSpPr>
        <p:spPr>
          <a:xfrm>
            <a:off x="306811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49" name="Freeform 1848">
            <a:extLst>
              <a:ext uri="{FF2B5EF4-FFF2-40B4-BE49-F238E27FC236}">
                <a16:creationId xmlns:a16="http://schemas.microsoft.com/office/drawing/2014/main" id="{EB3E6402-800D-E056-F8A6-0BECFB59F4F8}"/>
              </a:ext>
            </a:extLst>
          </p:cNvPr>
          <p:cNvSpPr/>
          <p:nvPr/>
        </p:nvSpPr>
        <p:spPr>
          <a:xfrm>
            <a:off x="3068111"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50" name="Freeform 1849">
            <a:extLst>
              <a:ext uri="{FF2B5EF4-FFF2-40B4-BE49-F238E27FC236}">
                <a16:creationId xmlns:a16="http://schemas.microsoft.com/office/drawing/2014/main" id="{81DE1F81-5522-C56B-ED6A-AADB89CBCA4E}"/>
              </a:ext>
            </a:extLst>
          </p:cNvPr>
          <p:cNvSpPr/>
          <p:nvPr/>
        </p:nvSpPr>
        <p:spPr>
          <a:xfrm>
            <a:off x="3070375"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51" name="Freeform 1850">
            <a:extLst>
              <a:ext uri="{FF2B5EF4-FFF2-40B4-BE49-F238E27FC236}">
                <a16:creationId xmlns:a16="http://schemas.microsoft.com/office/drawing/2014/main" id="{949E6A39-4812-A392-B6AE-72C604F0E328}"/>
              </a:ext>
            </a:extLst>
          </p:cNvPr>
          <p:cNvSpPr/>
          <p:nvPr/>
        </p:nvSpPr>
        <p:spPr>
          <a:xfrm>
            <a:off x="3070375" y="3590381"/>
            <a:ext cx="1617" cy="20201"/>
          </a:xfrm>
          <a:custGeom>
            <a:avLst/>
            <a:gdLst>
              <a:gd name="connsiteX0" fmla="*/ 0 w 1617"/>
              <a:gd name="connsiteY0" fmla="*/ 0 h 20201"/>
              <a:gd name="connsiteX1" fmla="*/ 1617 w 1617"/>
              <a:gd name="connsiteY1" fmla="*/ 0 h 20201"/>
              <a:gd name="connsiteX2" fmla="*/ 1617 w 1617"/>
              <a:gd name="connsiteY2" fmla="*/ 20202 h 20201"/>
              <a:gd name="connsiteX3" fmla="*/ 0 w 1617"/>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17" h="20201">
                <a:moveTo>
                  <a:pt x="0" y="0"/>
                </a:moveTo>
                <a:lnTo>
                  <a:pt x="1617" y="0"/>
                </a:lnTo>
                <a:lnTo>
                  <a:pt x="1617"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52" name="Freeform 1851">
            <a:extLst>
              <a:ext uri="{FF2B5EF4-FFF2-40B4-BE49-F238E27FC236}">
                <a16:creationId xmlns:a16="http://schemas.microsoft.com/office/drawing/2014/main" id="{EE8A0B71-5EE6-D7E4-6250-C487A6CFFA02}"/>
              </a:ext>
            </a:extLst>
          </p:cNvPr>
          <p:cNvSpPr/>
          <p:nvPr/>
        </p:nvSpPr>
        <p:spPr>
          <a:xfrm>
            <a:off x="3072639" y="3590381"/>
            <a:ext cx="1698" cy="20201"/>
          </a:xfrm>
          <a:custGeom>
            <a:avLst/>
            <a:gdLst>
              <a:gd name="connsiteX0" fmla="*/ 0 w 1698"/>
              <a:gd name="connsiteY0" fmla="*/ 0 h 20201"/>
              <a:gd name="connsiteX1" fmla="*/ 1698 w 1698"/>
              <a:gd name="connsiteY1" fmla="*/ 0 h 20201"/>
              <a:gd name="connsiteX2" fmla="*/ 1698 w 1698"/>
              <a:gd name="connsiteY2" fmla="*/ 20202 h 20201"/>
              <a:gd name="connsiteX3" fmla="*/ 0 w 1698"/>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98" h="20201">
                <a:moveTo>
                  <a:pt x="0" y="0"/>
                </a:moveTo>
                <a:lnTo>
                  <a:pt x="1698" y="0"/>
                </a:lnTo>
                <a:lnTo>
                  <a:pt x="1698" y="20202"/>
                </a:lnTo>
                <a:lnTo>
                  <a:pt x="0" y="20202"/>
                </a:lnTo>
                <a:close/>
              </a:path>
            </a:pathLst>
          </a:custGeom>
          <a:solidFill>
            <a:srgbClr val="5F828F"/>
          </a:solidFill>
          <a:ln w="0" cap="flat">
            <a:noFill/>
            <a:prstDash val="solid"/>
            <a:miter/>
          </a:ln>
        </p:spPr>
        <p:txBody>
          <a:bodyPr rtlCol="0" anchor="ctr"/>
          <a:lstStyle/>
          <a:p>
            <a:endParaRPr lang="en-GB" dirty="0"/>
          </a:p>
        </p:txBody>
      </p:sp>
      <p:sp>
        <p:nvSpPr>
          <p:cNvPr id="1853" name="Freeform 1852">
            <a:extLst>
              <a:ext uri="{FF2B5EF4-FFF2-40B4-BE49-F238E27FC236}">
                <a16:creationId xmlns:a16="http://schemas.microsoft.com/office/drawing/2014/main" id="{EA228647-010A-E04D-8ED4-DD8B0A17EFDC}"/>
              </a:ext>
            </a:extLst>
          </p:cNvPr>
          <p:cNvSpPr/>
          <p:nvPr/>
        </p:nvSpPr>
        <p:spPr>
          <a:xfrm>
            <a:off x="3072639" y="3590381"/>
            <a:ext cx="1698" cy="20201"/>
          </a:xfrm>
          <a:custGeom>
            <a:avLst/>
            <a:gdLst>
              <a:gd name="connsiteX0" fmla="*/ 0 w 1698"/>
              <a:gd name="connsiteY0" fmla="*/ 0 h 20201"/>
              <a:gd name="connsiteX1" fmla="*/ 1698 w 1698"/>
              <a:gd name="connsiteY1" fmla="*/ 0 h 20201"/>
              <a:gd name="connsiteX2" fmla="*/ 1698 w 1698"/>
              <a:gd name="connsiteY2" fmla="*/ 20202 h 20201"/>
              <a:gd name="connsiteX3" fmla="*/ 0 w 1698"/>
              <a:gd name="connsiteY3" fmla="*/ 20202 h 20201"/>
            </a:gdLst>
            <a:ahLst/>
            <a:cxnLst>
              <a:cxn ang="0">
                <a:pos x="connsiteX0" y="connsiteY0"/>
              </a:cxn>
              <a:cxn ang="0">
                <a:pos x="connsiteX1" y="connsiteY1"/>
              </a:cxn>
              <a:cxn ang="0">
                <a:pos x="connsiteX2" y="connsiteY2"/>
              </a:cxn>
              <a:cxn ang="0">
                <a:pos x="connsiteX3" y="connsiteY3"/>
              </a:cxn>
            </a:cxnLst>
            <a:rect l="l" t="t" r="r" b="b"/>
            <a:pathLst>
              <a:path w="1698" h="20201">
                <a:moveTo>
                  <a:pt x="0" y="0"/>
                </a:moveTo>
                <a:lnTo>
                  <a:pt x="1698" y="0"/>
                </a:lnTo>
                <a:lnTo>
                  <a:pt x="1698" y="20202"/>
                </a:lnTo>
                <a:lnTo>
                  <a:pt x="0" y="20202"/>
                </a:lnTo>
                <a:close/>
              </a:path>
            </a:pathLst>
          </a:custGeom>
          <a:noFill/>
          <a:ln w="4040" cap="flat">
            <a:solidFill>
              <a:srgbClr val="5F828F"/>
            </a:solidFill>
            <a:prstDash val="solid"/>
            <a:miter/>
          </a:ln>
        </p:spPr>
        <p:txBody>
          <a:bodyPr rtlCol="0" anchor="ctr"/>
          <a:lstStyle/>
          <a:p>
            <a:endParaRPr lang="en-GB" dirty="0"/>
          </a:p>
        </p:txBody>
      </p:sp>
      <p:sp>
        <p:nvSpPr>
          <p:cNvPr id="1854" name="Freeform 1853">
            <a:extLst>
              <a:ext uri="{FF2B5EF4-FFF2-40B4-BE49-F238E27FC236}">
                <a16:creationId xmlns:a16="http://schemas.microsoft.com/office/drawing/2014/main" id="{E1663072-CF8D-F611-27ED-BDF3F705CA89}"/>
              </a:ext>
            </a:extLst>
          </p:cNvPr>
          <p:cNvSpPr/>
          <p:nvPr/>
        </p:nvSpPr>
        <p:spPr>
          <a:xfrm>
            <a:off x="307498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55" name="Freeform 1854">
            <a:extLst>
              <a:ext uri="{FF2B5EF4-FFF2-40B4-BE49-F238E27FC236}">
                <a16:creationId xmlns:a16="http://schemas.microsoft.com/office/drawing/2014/main" id="{CF474923-D930-6374-21C4-0A38A7DCA065}"/>
              </a:ext>
            </a:extLst>
          </p:cNvPr>
          <p:cNvSpPr/>
          <p:nvPr/>
        </p:nvSpPr>
        <p:spPr>
          <a:xfrm>
            <a:off x="307498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56" name="Freeform 1855">
            <a:extLst>
              <a:ext uri="{FF2B5EF4-FFF2-40B4-BE49-F238E27FC236}">
                <a16:creationId xmlns:a16="http://schemas.microsoft.com/office/drawing/2014/main" id="{6B218C4C-8373-8FD9-1746-E4986F36CAC2}"/>
              </a:ext>
            </a:extLst>
          </p:cNvPr>
          <p:cNvSpPr/>
          <p:nvPr/>
        </p:nvSpPr>
        <p:spPr>
          <a:xfrm>
            <a:off x="307724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57" name="Freeform 1856">
            <a:extLst>
              <a:ext uri="{FF2B5EF4-FFF2-40B4-BE49-F238E27FC236}">
                <a16:creationId xmlns:a16="http://schemas.microsoft.com/office/drawing/2014/main" id="{901CF0DA-D954-19A7-F3C3-EB5B7AA7F22B}"/>
              </a:ext>
            </a:extLst>
          </p:cNvPr>
          <p:cNvSpPr/>
          <p:nvPr/>
        </p:nvSpPr>
        <p:spPr>
          <a:xfrm>
            <a:off x="307724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58" name="Freeform 1857">
            <a:extLst>
              <a:ext uri="{FF2B5EF4-FFF2-40B4-BE49-F238E27FC236}">
                <a16:creationId xmlns:a16="http://schemas.microsoft.com/office/drawing/2014/main" id="{86DD1617-7B70-FB66-55E7-9D673F0DC600}"/>
              </a:ext>
            </a:extLst>
          </p:cNvPr>
          <p:cNvSpPr/>
          <p:nvPr/>
        </p:nvSpPr>
        <p:spPr>
          <a:xfrm>
            <a:off x="307951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59" name="Freeform 1858">
            <a:extLst>
              <a:ext uri="{FF2B5EF4-FFF2-40B4-BE49-F238E27FC236}">
                <a16:creationId xmlns:a16="http://schemas.microsoft.com/office/drawing/2014/main" id="{66836170-A4C8-BC70-2D15-BF5DEE5F1637}"/>
              </a:ext>
            </a:extLst>
          </p:cNvPr>
          <p:cNvSpPr/>
          <p:nvPr/>
        </p:nvSpPr>
        <p:spPr>
          <a:xfrm>
            <a:off x="307951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60" name="Freeform 1859">
            <a:extLst>
              <a:ext uri="{FF2B5EF4-FFF2-40B4-BE49-F238E27FC236}">
                <a16:creationId xmlns:a16="http://schemas.microsoft.com/office/drawing/2014/main" id="{6345674A-5F9F-A2CA-1DF4-05D01C9DF494}"/>
              </a:ext>
            </a:extLst>
          </p:cNvPr>
          <p:cNvSpPr/>
          <p:nvPr/>
        </p:nvSpPr>
        <p:spPr>
          <a:xfrm>
            <a:off x="308177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61" name="Freeform 1860">
            <a:extLst>
              <a:ext uri="{FF2B5EF4-FFF2-40B4-BE49-F238E27FC236}">
                <a16:creationId xmlns:a16="http://schemas.microsoft.com/office/drawing/2014/main" id="{996C3F64-A071-C35D-A862-953D065CFFC5}"/>
              </a:ext>
            </a:extLst>
          </p:cNvPr>
          <p:cNvSpPr/>
          <p:nvPr/>
        </p:nvSpPr>
        <p:spPr>
          <a:xfrm>
            <a:off x="308177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62" name="Freeform 1861">
            <a:extLst>
              <a:ext uri="{FF2B5EF4-FFF2-40B4-BE49-F238E27FC236}">
                <a16:creationId xmlns:a16="http://schemas.microsoft.com/office/drawing/2014/main" id="{1AFFD254-1511-267A-5E36-3F6354303EDD}"/>
              </a:ext>
            </a:extLst>
          </p:cNvPr>
          <p:cNvSpPr/>
          <p:nvPr/>
        </p:nvSpPr>
        <p:spPr>
          <a:xfrm>
            <a:off x="308404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63" name="Freeform 1862">
            <a:extLst>
              <a:ext uri="{FF2B5EF4-FFF2-40B4-BE49-F238E27FC236}">
                <a16:creationId xmlns:a16="http://schemas.microsoft.com/office/drawing/2014/main" id="{44F9463D-8529-A5AF-FC21-EEEE736BCB30}"/>
              </a:ext>
            </a:extLst>
          </p:cNvPr>
          <p:cNvSpPr/>
          <p:nvPr/>
        </p:nvSpPr>
        <p:spPr>
          <a:xfrm>
            <a:off x="308404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64" name="Freeform 1863">
            <a:extLst>
              <a:ext uri="{FF2B5EF4-FFF2-40B4-BE49-F238E27FC236}">
                <a16:creationId xmlns:a16="http://schemas.microsoft.com/office/drawing/2014/main" id="{14494076-A2AB-2453-82D1-DD89968A67CD}"/>
              </a:ext>
            </a:extLst>
          </p:cNvPr>
          <p:cNvSpPr/>
          <p:nvPr/>
        </p:nvSpPr>
        <p:spPr>
          <a:xfrm>
            <a:off x="308638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65" name="Freeform 1864">
            <a:extLst>
              <a:ext uri="{FF2B5EF4-FFF2-40B4-BE49-F238E27FC236}">
                <a16:creationId xmlns:a16="http://schemas.microsoft.com/office/drawing/2014/main" id="{2EF9ED4F-CC9F-6CE8-499C-7F88DE5F8D06}"/>
              </a:ext>
            </a:extLst>
          </p:cNvPr>
          <p:cNvSpPr/>
          <p:nvPr/>
        </p:nvSpPr>
        <p:spPr>
          <a:xfrm>
            <a:off x="308638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66" name="Freeform 1865">
            <a:extLst>
              <a:ext uri="{FF2B5EF4-FFF2-40B4-BE49-F238E27FC236}">
                <a16:creationId xmlns:a16="http://schemas.microsoft.com/office/drawing/2014/main" id="{B47EB3D0-711C-141A-76D8-55ED5EB865C1}"/>
              </a:ext>
            </a:extLst>
          </p:cNvPr>
          <p:cNvSpPr/>
          <p:nvPr/>
        </p:nvSpPr>
        <p:spPr>
          <a:xfrm>
            <a:off x="308864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67" name="Freeform 1866">
            <a:extLst>
              <a:ext uri="{FF2B5EF4-FFF2-40B4-BE49-F238E27FC236}">
                <a16:creationId xmlns:a16="http://schemas.microsoft.com/office/drawing/2014/main" id="{9A055932-41E6-7DA3-F36A-41DFDCCA39EA}"/>
              </a:ext>
            </a:extLst>
          </p:cNvPr>
          <p:cNvSpPr/>
          <p:nvPr/>
        </p:nvSpPr>
        <p:spPr>
          <a:xfrm>
            <a:off x="308864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68" name="Freeform 1867">
            <a:extLst>
              <a:ext uri="{FF2B5EF4-FFF2-40B4-BE49-F238E27FC236}">
                <a16:creationId xmlns:a16="http://schemas.microsoft.com/office/drawing/2014/main" id="{E057107C-D962-99AE-1329-754924CCFBD6}"/>
              </a:ext>
            </a:extLst>
          </p:cNvPr>
          <p:cNvSpPr/>
          <p:nvPr/>
        </p:nvSpPr>
        <p:spPr>
          <a:xfrm>
            <a:off x="309091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69" name="Freeform 1868">
            <a:extLst>
              <a:ext uri="{FF2B5EF4-FFF2-40B4-BE49-F238E27FC236}">
                <a16:creationId xmlns:a16="http://schemas.microsoft.com/office/drawing/2014/main" id="{07A285F7-E7E7-01CF-DFCA-7CE29628589E}"/>
              </a:ext>
            </a:extLst>
          </p:cNvPr>
          <p:cNvSpPr/>
          <p:nvPr/>
        </p:nvSpPr>
        <p:spPr>
          <a:xfrm>
            <a:off x="309091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70" name="Freeform 1869">
            <a:extLst>
              <a:ext uri="{FF2B5EF4-FFF2-40B4-BE49-F238E27FC236}">
                <a16:creationId xmlns:a16="http://schemas.microsoft.com/office/drawing/2014/main" id="{B4347E5D-5893-C9D9-4EB4-ED6CB9ADF4A1}"/>
              </a:ext>
            </a:extLst>
          </p:cNvPr>
          <p:cNvSpPr/>
          <p:nvPr/>
        </p:nvSpPr>
        <p:spPr>
          <a:xfrm>
            <a:off x="309317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71" name="Freeform 1870">
            <a:extLst>
              <a:ext uri="{FF2B5EF4-FFF2-40B4-BE49-F238E27FC236}">
                <a16:creationId xmlns:a16="http://schemas.microsoft.com/office/drawing/2014/main" id="{B7C47BAA-9967-E62A-973C-2A3F8D88AABC}"/>
              </a:ext>
            </a:extLst>
          </p:cNvPr>
          <p:cNvSpPr/>
          <p:nvPr/>
        </p:nvSpPr>
        <p:spPr>
          <a:xfrm>
            <a:off x="309317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72" name="Freeform 1871">
            <a:extLst>
              <a:ext uri="{FF2B5EF4-FFF2-40B4-BE49-F238E27FC236}">
                <a16:creationId xmlns:a16="http://schemas.microsoft.com/office/drawing/2014/main" id="{E2BFE23D-68CA-117E-926B-A606150E8605}"/>
              </a:ext>
            </a:extLst>
          </p:cNvPr>
          <p:cNvSpPr/>
          <p:nvPr/>
        </p:nvSpPr>
        <p:spPr>
          <a:xfrm>
            <a:off x="309552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73" name="Freeform 1872">
            <a:extLst>
              <a:ext uri="{FF2B5EF4-FFF2-40B4-BE49-F238E27FC236}">
                <a16:creationId xmlns:a16="http://schemas.microsoft.com/office/drawing/2014/main" id="{DE61A994-3935-2227-34D9-B87ECBDCAAB6}"/>
              </a:ext>
            </a:extLst>
          </p:cNvPr>
          <p:cNvSpPr/>
          <p:nvPr/>
        </p:nvSpPr>
        <p:spPr>
          <a:xfrm>
            <a:off x="309552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74" name="Freeform 1873">
            <a:extLst>
              <a:ext uri="{FF2B5EF4-FFF2-40B4-BE49-F238E27FC236}">
                <a16:creationId xmlns:a16="http://schemas.microsoft.com/office/drawing/2014/main" id="{FA5C5E2E-B32A-8953-8312-870D0EBC7693}"/>
              </a:ext>
            </a:extLst>
          </p:cNvPr>
          <p:cNvSpPr/>
          <p:nvPr/>
        </p:nvSpPr>
        <p:spPr>
          <a:xfrm>
            <a:off x="309778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75" name="Freeform 1874">
            <a:extLst>
              <a:ext uri="{FF2B5EF4-FFF2-40B4-BE49-F238E27FC236}">
                <a16:creationId xmlns:a16="http://schemas.microsoft.com/office/drawing/2014/main" id="{3D1D35F1-E567-6FB0-8D93-D580DC6E1210}"/>
              </a:ext>
            </a:extLst>
          </p:cNvPr>
          <p:cNvSpPr/>
          <p:nvPr/>
        </p:nvSpPr>
        <p:spPr>
          <a:xfrm>
            <a:off x="309778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76" name="Freeform 1875">
            <a:extLst>
              <a:ext uri="{FF2B5EF4-FFF2-40B4-BE49-F238E27FC236}">
                <a16:creationId xmlns:a16="http://schemas.microsoft.com/office/drawing/2014/main" id="{80EE1065-4C85-F214-B452-CA4C288B196A}"/>
              </a:ext>
            </a:extLst>
          </p:cNvPr>
          <p:cNvSpPr/>
          <p:nvPr/>
        </p:nvSpPr>
        <p:spPr>
          <a:xfrm>
            <a:off x="310005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77" name="Freeform 1876">
            <a:extLst>
              <a:ext uri="{FF2B5EF4-FFF2-40B4-BE49-F238E27FC236}">
                <a16:creationId xmlns:a16="http://schemas.microsoft.com/office/drawing/2014/main" id="{88DDF9CE-F161-B4F4-3F7E-37578ECF6292}"/>
              </a:ext>
            </a:extLst>
          </p:cNvPr>
          <p:cNvSpPr/>
          <p:nvPr/>
        </p:nvSpPr>
        <p:spPr>
          <a:xfrm>
            <a:off x="310005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78" name="Freeform 1877">
            <a:extLst>
              <a:ext uri="{FF2B5EF4-FFF2-40B4-BE49-F238E27FC236}">
                <a16:creationId xmlns:a16="http://schemas.microsoft.com/office/drawing/2014/main" id="{4B347A02-B86F-B166-B702-2C1B68D5E144}"/>
              </a:ext>
            </a:extLst>
          </p:cNvPr>
          <p:cNvSpPr/>
          <p:nvPr/>
        </p:nvSpPr>
        <p:spPr>
          <a:xfrm>
            <a:off x="310231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79" name="Freeform 1878">
            <a:extLst>
              <a:ext uri="{FF2B5EF4-FFF2-40B4-BE49-F238E27FC236}">
                <a16:creationId xmlns:a16="http://schemas.microsoft.com/office/drawing/2014/main" id="{02972EA9-CF2F-77E8-EE0B-E7718A8943B4}"/>
              </a:ext>
            </a:extLst>
          </p:cNvPr>
          <p:cNvSpPr/>
          <p:nvPr/>
        </p:nvSpPr>
        <p:spPr>
          <a:xfrm>
            <a:off x="310231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80" name="Freeform 1879">
            <a:extLst>
              <a:ext uri="{FF2B5EF4-FFF2-40B4-BE49-F238E27FC236}">
                <a16:creationId xmlns:a16="http://schemas.microsoft.com/office/drawing/2014/main" id="{437C5C92-55E1-75DD-7FB6-AD894363DD64}"/>
              </a:ext>
            </a:extLst>
          </p:cNvPr>
          <p:cNvSpPr/>
          <p:nvPr/>
        </p:nvSpPr>
        <p:spPr>
          <a:xfrm>
            <a:off x="310465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81" name="Freeform 1880">
            <a:extLst>
              <a:ext uri="{FF2B5EF4-FFF2-40B4-BE49-F238E27FC236}">
                <a16:creationId xmlns:a16="http://schemas.microsoft.com/office/drawing/2014/main" id="{B76E4700-7CB6-239C-8E3C-AB8F19CAF355}"/>
              </a:ext>
            </a:extLst>
          </p:cNvPr>
          <p:cNvSpPr/>
          <p:nvPr/>
        </p:nvSpPr>
        <p:spPr>
          <a:xfrm>
            <a:off x="310465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82" name="Freeform 1881">
            <a:extLst>
              <a:ext uri="{FF2B5EF4-FFF2-40B4-BE49-F238E27FC236}">
                <a16:creationId xmlns:a16="http://schemas.microsoft.com/office/drawing/2014/main" id="{7F7DB278-1945-3454-186D-685F067A4D6E}"/>
              </a:ext>
            </a:extLst>
          </p:cNvPr>
          <p:cNvSpPr/>
          <p:nvPr/>
        </p:nvSpPr>
        <p:spPr>
          <a:xfrm>
            <a:off x="310692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83" name="Freeform 1882">
            <a:extLst>
              <a:ext uri="{FF2B5EF4-FFF2-40B4-BE49-F238E27FC236}">
                <a16:creationId xmlns:a16="http://schemas.microsoft.com/office/drawing/2014/main" id="{9F610B36-459D-BEDC-1A05-DBE96D8884E4}"/>
              </a:ext>
            </a:extLst>
          </p:cNvPr>
          <p:cNvSpPr/>
          <p:nvPr/>
        </p:nvSpPr>
        <p:spPr>
          <a:xfrm>
            <a:off x="310692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84" name="Freeform 1883">
            <a:extLst>
              <a:ext uri="{FF2B5EF4-FFF2-40B4-BE49-F238E27FC236}">
                <a16:creationId xmlns:a16="http://schemas.microsoft.com/office/drawing/2014/main" id="{559CB431-AC6E-21AF-90BD-67A1215FC659}"/>
              </a:ext>
            </a:extLst>
          </p:cNvPr>
          <p:cNvSpPr/>
          <p:nvPr/>
        </p:nvSpPr>
        <p:spPr>
          <a:xfrm>
            <a:off x="310918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85" name="Freeform 1884">
            <a:extLst>
              <a:ext uri="{FF2B5EF4-FFF2-40B4-BE49-F238E27FC236}">
                <a16:creationId xmlns:a16="http://schemas.microsoft.com/office/drawing/2014/main" id="{37A31F2D-AE08-A183-3178-4EE36F7B6445}"/>
              </a:ext>
            </a:extLst>
          </p:cNvPr>
          <p:cNvSpPr/>
          <p:nvPr/>
        </p:nvSpPr>
        <p:spPr>
          <a:xfrm>
            <a:off x="310918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86" name="Freeform 1885">
            <a:extLst>
              <a:ext uri="{FF2B5EF4-FFF2-40B4-BE49-F238E27FC236}">
                <a16:creationId xmlns:a16="http://schemas.microsoft.com/office/drawing/2014/main" id="{F1494C10-DE27-8951-F187-3F2CFA18A0C0}"/>
              </a:ext>
            </a:extLst>
          </p:cNvPr>
          <p:cNvSpPr/>
          <p:nvPr/>
        </p:nvSpPr>
        <p:spPr>
          <a:xfrm>
            <a:off x="311145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87" name="Freeform 1886">
            <a:extLst>
              <a:ext uri="{FF2B5EF4-FFF2-40B4-BE49-F238E27FC236}">
                <a16:creationId xmlns:a16="http://schemas.microsoft.com/office/drawing/2014/main" id="{0208770D-534A-7E3D-30BD-246EF8B99D72}"/>
              </a:ext>
            </a:extLst>
          </p:cNvPr>
          <p:cNvSpPr/>
          <p:nvPr/>
        </p:nvSpPr>
        <p:spPr>
          <a:xfrm>
            <a:off x="311145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88" name="Freeform 1887">
            <a:extLst>
              <a:ext uri="{FF2B5EF4-FFF2-40B4-BE49-F238E27FC236}">
                <a16:creationId xmlns:a16="http://schemas.microsoft.com/office/drawing/2014/main" id="{B502B8A3-36B5-8327-CA11-3550D18B2819}"/>
              </a:ext>
            </a:extLst>
          </p:cNvPr>
          <p:cNvSpPr/>
          <p:nvPr/>
        </p:nvSpPr>
        <p:spPr>
          <a:xfrm>
            <a:off x="311371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89" name="Freeform 1888">
            <a:extLst>
              <a:ext uri="{FF2B5EF4-FFF2-40B4-BE49-F238E27FC236}">
                <a16:creationId xmlns:a16="http://schemas.microsoft.com/office/drawing/2014/main" id="{C20E8961-3150-49E3-CA83-3CE0A98929BA}"/>
              </a:ext>
            </a:extLst>
          </p:cNvPr>
          <p:cNvSpPr/>
          <p:nvPr/>
        </p:nvSpPr>
        <p:spPr>
          <a:xfrm>
            <a:off x="311371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90" name="Freeform 1889">
            <a:extLst>
              <a:ext uri="{FF2B5EF4-FFF2-40B4-BE49-F238E27FC236}">
                <a16:creationId xmlns:a16="http://schemas.microsoft.com/office/drawing/2014/main" id="{60D63BDE-F792-1BA1-1F28-B24F6375B827}"/>
              </a:ext>
            </a:extLst>
          </p:cNvPr>
          <p:cNvSpPr/>
          <p:nvPr/>
        </p:nvSpPr>
        <p:spPr>
          <a:xfrm>
            <a:off x="311606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91" name="Freeform 1890">
            <a:extLst>
              <a:ext uri="{FF2B5EF4-FFF2-40B4-BE49-F238E27FC236}">
                <a16:creationId xmlns:a16="http://schemas.microsoft.com/office/drawing/2014/main" id="{F14F4CBB-C8B5-82F2-AA28-1D1E06031F4A}"/>
              </a:ext>
            </a:extLst>
          </p:cNvPr>
          <p:cNvSpPr/>
          <p:nvPr/>
        </p:nvSpPr>
        <p:spPr>
          <a:xfrm>
            <a:off x="311606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92" name="Freeform 1891">
            <a:extLst>
              <a:ext uri="{FF2B5EF4-FFF2-40B4-BE49-F238E27FC236}">
                <a16:creationId xmlns:a16="http://schemas.microsoft.com/office/drawing/2014/main" id="{E5FCD6F5-EBA7-41EA-6E38-E3CBE1C07F13}"/>
              </a:ext>
            </a:extLst>
          </p:cNvPr>
          <p:cNvSpPr/>
          <p:nvPr/>
        </p:nvSpPr>
        <p:spPr>
          <a:xfrm>
            <a:off x="311832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93" name="Freeform 1892">
            <a:extLst>
              <a:ext uri="{FF2B5EF4-FFF2-40B4-BE49-F238E27FC236}">
                <a16:creationId xmlns:a16="http://schemas.microsoft.com/office/drawing/2014/main" id="{84AD9C00-D0CB-2D85-EA14-403E7B1C7E10}"/>
              </a:ext>
            </a:extLst>
          </p:cNvPr>
          <p:cNvSpPr/>
          <p:nvPr/>
        </p:nvSpPr>
        <p:spPr>
          <a:xfrm>
            <a:off x="311832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94" name="Freeform 1893">
            <a:extLst>
              <a:ext uri="{FF2B5EF4-FFF2-40B4-BE49-F238E27FC236}">
                <a16:creationId xmlns:a16="http://schemas.microsoft.com/office/drawing/2014/main" id="{554E611C-290C-36F9-C7C5-A24902548B01}"/>
              </a:ext>
            </a:extLst>
          </p:cNvPr>
          <p:cNvSpPr/>
          <p:nvPr/>
        </p:nvSpPr>
        <p:spPr>
          <a:xfrm>
            <a:off x="312058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95" name="Freeform 1894">
            <a:extLst>
              <a:ext uri="{FF2B5EF4-FFF2-40B4-BE49-F238E27FC236}">
                <a16:creationId xmlns:a16="http://schemas.microsoft.com/office/drawing/2014/main" id="{AFD89B6D-175B-E388-164C-DD08725A53BB}"/>
              </a:ext>
            </a:extLst>
          </p:cNvPr>
          <p:cNvSpPr/>
          <p:nvPr/>
        </p:nvSpPr>
        <p:spPr>
          <a:xfrm>
            <a:off x="312058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96" name="Freeform 1895">
            <a:extLst>
              <a:ext uri="{FF2B5EF4-FFF2-40B4-BE49-F238E27FC236}">
                <a16:creationId xmlns:a16="http://schemas.microsoft.com/office/drawing/2014/main" id="{EE5A9694-66A2-24A9-D3D6-FE4E7A6CFD7E}"/>
              </a:ext>
            </a:extLst>
          </p:cNvPr>
          <p:cNvSpPr/>
          <p:nvPr/>
        </p:nvSpPr>
        <p:spPr>
          <a:xfrm>
            <a:off x="312285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97" name="Freeform 1896">
            <a:extLst>
              <a:ext uri="{FF2B5EF4-FFF2-40B4-BE49-F238E27FC236}">
                <a16:creationId xmlns:a16="http://schemas.microsoft.com/office/drawing/2014/main" id="{C801F584-383C-CE97-5483-4DBB94099DDB}"/>
              </a:ext>
            </a:extLst>
          </p:cNvPr>
          <p:cNvSpPr/>
          <p:nvPr/>
        </p:nvSpPr>
        <p:spPr>
          <a:xfrm>
            <a:off x="312285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898" name="Freeform 1897">
            <a:extLst>
              <a:ext uri="{FF2B5EF4-FFF2-40B4-BE49-F238E27FC236}">
                <a16:creationId xmlns:a16="http://schemas.microsoft.com/office/drawing/2014/main" id="{8B9C340D-F575-CA76-9300-0A88A9B2FD00}"/>
              </a:ext>
            </a:extLst>
          </p:cNvPr>
          <p:cNvSpPr/>
          <p:nvPr/>
        </p:nvSpPr>
        <p:spPr>
          <a:xfrm>
            <a:off x="312511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899" name="Freeform 1898">
            <a:extLst>
              <a:ext uri="{FF2B5EF4-FFF2-40B4-BE49-F238E27FC236}">
                <a16:creationId xmlns:a16="http://schemas.microsoft.com/office/drawing/2014/main" id="{F5274EF5-E0D7-64C7-FB17-A041F3B9B4FB}"/>
              </a:ext>
            </a:extLst>
          </p:cNvPr>
          <p:cNvSpPr/>
          <p:nvPr/>
        </p:nvSpPr>
        <p:spPr>
          <a:xfrm>
            <a:off x="312511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00" name="Freeform 1899">
            <a:extLst>
              <a:ext uri="{FF2B5EF4-FFF2-40B4-BE49-F238E27FC236}">
                <a16:creationId xmlns:a16="http://schemas.microsoft.com/office/drawing/2014/main" id="{56CFC342-92B4-18F8-2D1E-A841B41FBF40}"/>
              </a:ext>
            </a:extLst>
          </p:cNvPr>
          <p:cNvSpPr/>
          <p:nvPr/>
        </p:nvSpPr>
        <p:spPr>
          <a:xfrm>
            <a:off x="312746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01" name="Freeform 1900">
            <a:extLst>
              <a:ext uri="{FF2B5EF4-FFF2-40B4-BE49-F238E27FC236}">
                <a16:creationId xmlns:a16="http://schemas.microsoft.com/office/drawing/2014/main" id="{5B1AB31D-1383-BE36-3053-82F8765A6B7D}"/>
              </a:ext>
            </a:extLst>
          </p:cNvPr>
          <p:cNvSpPr/>
          <p:nvPr/>
        </p:nvSpPr>
        <p:spPr>
          <a:xfrm>
            <a:off x="312746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02" name="Freeform 1901">
            <a:extLst>
              <a:ext uri="{FF2B5EF4-FFF2-40B4-BE49-F238E27FC236}">
                <a16:creationId xmlns:a16="http://schemas.microsoft.com/office/drawing/2014/main" id="{F0D18E76-73A7-E47A-A5E1-6642681FFA1C}"/>
              </a:ext>
            </a:extLst>
          </p:cNvPr>
          <p:cNvSpPr/>
          <p:nvPr/>
        </p:nvSpPr>
        <p:spPr>
          <a:xfrm>
            <a:off x="312972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03" name="Freeform 1902">
            <a:extLst>
              <a:ext uri="{FF2B5EF4-FFF2-40B4-BE49-F238E27FC236}">
                <a16:creationId xmlns:a16="http://schemas.microsoft.com/office/drawing/2014/main" id="{BDBDA431-1D85-9FCC-EFA7-CEB4F3C17B10}"/>
              </a:ext>
            </a:extLst>
          </p:cNvPr>
          <p:cNvSpPr/>
          <p:nvPr/>
        </p:nvSpPr>
        <p:spPr>
          <a:xfrm>
            <a:off x="312972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04" name="Freeform 1903">
            <a:extLst>
              <a:ext uri="{FF2B5EF4-FFF2-40B4-BE49-F238E27FC236}">
                <a16:creationId xmlns:a16="http://schemas.microsoft.com/office/drawing/2014/main" id="{16D4758E-0E7F-D6A1-D0AC-4ECD0814BC74}"/>
              </a:ext>
            </a:extLst>
          </p:cNvPr>
          <p:cNvSpPr/>
          <p:nvPr/>
        </p:nvSpPr>
        <p:spPr>
          <a:xfrm>
            <a:off x="313198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05" name="Freeform 1904">
            <a:extLst>
              <a:ext uri="{FF2B5EF4-FFF2-40B4-BE49-F238E27FC236}">
                <a16:creationId xmlns:a16="http://schemas.microsoft.com/office/drawing/2014/main" id="{BDA82A08-AC98-52A3-DCE4-0B201708177E}"/>
              </a:ext>
            </a:extLst>
          </p:cNvPr>
          <p:cNvSpPr/>
          <p:nvPr/>
        </p:nvSpPr>
        <p:spPr>
          <a:xfrm>
            <a:off x="313198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06" name="Freeform 1905">
            <a:extLst>
              <a:ext uri="{FF2B5EF4-FFF2-40B4-BE49-F238E27FC236}">
                <a16:creationId xmlns:a16="http://schemas.microsoft.com/office/drawing/2014/main" id="{7A4EACA6-0CB0-B9F2-F225-A2C550FC0866}"/>
              </a:ext>
            </a:extLst>
          </p:cNvPr>
          <p:cNvSpPr/>
          <p:nvPr/>
        </p:nvSpPr>
        <p:spPr>
          <a:xfrm>
            <a:off x="313425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07" name="Freeform 1906">
            <a:extLst>
              <a:ext uri="{FF2B5EF4-FFF2-40B4-BE49-F238E27FC236}">
                <a16:creationId xmlns:a16="http://schemas.microsoft.com/office/drawing/2014/main" id="{7FD4B2CD-4ED1-6AB0-4C70-7C7740E70613}"/>
              </a:ext>
            </a:extLst>
          </p:cNvPr>
          <p:cNvSpPr/>
          <p:nvPr/>
        </p:nvSpPr>
        <p:spPr>
          <a:xfrm>
            <a:off x="313425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08" name="Freeform 1907">
            <a:extLst>
              <a:ext uri="{FF2B5EF4-FFF2-40B4-BE49-F238E27FC236}">
                <a16:creationId xmlns:a16="http://schemas.microsoft.com/office/drawing/2014/main" id="{E3AD6E49-9FCE-33D5-26AD-03F66B1A8A07}"/>
              </a:ext>
            </a:extLst>
          </p:cNvPr>
          <p:cNvSpPr/>
          <p:nvPr/>
        </p:nvSpPr>
        <p:spPr>
          <a:xfrm>
            <a:off x="313659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09" name="Freeform 1908">
            <a:extLst>
              <a:ext uri="{FF2B5EF4-FFF2-40B4-BE49-F238E27FC236}">
                <a16:creationId xmlns:a16="http://schemas.microsoft.com/office/drawing/2014/main" id="{34F68808-D607-C0CC-7FF1-8AFF372CD98A}"/>
              </a:ext>
            </a:extLst>
          </p:cNvPr>
          <p:cNvSpPr/>
          <p:nvPr/>
        </p:nvSpPr>
        <p:spPr>
          <a:xfrm>
            <a:off x="313659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10" name="Freeform 1909">
            <a:extLst>
              <a:ext uri="{FF2B5EF4-FFF2-40B4-BE49-F238E27FC236}">
                <a16:creationId xmlns:a16="http://schemas.microsoft.com/office/drawing/2014/main" id="{449615D6-36E3-6017-9483-4748643AE8A1}"/>
              </a:ext>
            </a:extLst>
          </p:cNvPr>
          <p:cNvSpPr/>
          <p:nvPr/>
        </p:nvSpPr>
        <p:spPr>
          <a:xfrm>
            <a:off x="313886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11" name="Freeform 1910">
            <a:extLst>
              <a:ext uri="{FF2B5EF4-FFF2-40B4-BE49-F238E27FC236}">
                <a16:creationId xmlns:a16="http://schemas.microsoft.com/office/drawing/2014/main" id="{AED0718A-DD5C-5E11-8A0A-252348515EAE}"/>
              </a:ext>
            </a:extLst>
          </p:cNvPr>
          <p:cNvSpPr/>
          <p:nvPr/>
        </p:nvSpPr>
        <p:spPr>
          <a:xfrm>
            <a:off x="313886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12" name="Freeform 1911">
            <a:extLst>
              <a:ext uri="{FF2B5EF4-FFF2-40B4-BE49-F238E27FC236}">
                <a16:creationId xmlns:a16="http://schemas.microsoft.com/office/drawing/2014/main" id="{1E44EE5F-6FED-AECA-CF69-E7549C90F855}"/>
              </a:ext>
            </a:extLst>
          </p:cNvPr>
          <p:cNvSpPr/>
          <p:nvPr/>
        </p:nvSpPr>
        <p:spPr>
          <a:xfrm>
            <a:off x="314112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13" name="Freeform 1912">
            <a:extLst>
              <a:ext uri="{FF2B5EF4-FFF2-40B4-BE49-F238E27FC236}">
                <a16:creationId xmlns:a16="http://schemas.microsoft.com/office/drawing/2014/main" id="{2D32B9B5-C2D5-EBC2-77B2-09C82E62A315}"/>
              </a:ext>
            </a:extLst>
          </p:cNvPr>
          <p:cNvSpPr/>
          <p:nvPr/>
        </p:nvSpPr>
        <p:spPr>
          <a:xfrm>
            <a:off x="314112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14" name="Freeform 1913">
            <a:extLst>
              <a:ext uri="{FF2B5EF4-FFF2-40B4-BE49-F238E27FC236}">
                <a16:creationId xmlns:a16="http://schemas.microsoft.com/office/drawing/2014/main" id="{5A644F0D-9036-C839-875A-5070706CB0E8}"/>
              </a:ext>
            </a:extLst>
          </p:cNvPr>
          <p:cNvSpPr/>
          <p:nvPr/>
        </p:nvSpPr>
        <p:spPr>
          <a:xfrm>
            <a:off x="314338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15" name="Freeform 1914">
            <a:extLst>
              <a:ext uri="{FF2B5EF4-FFF2-40B4-BE49-F238E27FC236}">
                <a16:creationId xmlns:a16="http://schemas.microsoft.com/office/drawing/2014/main" id="{569BCFA6-F6E8-D504-9A6E-CB43D52643D4}"/>
              </a:ext>
            </a:extLst>
          </p:cNvPr>
          <p:cNvSpPr/>
          <p:nvPr/>
        </p:nvSpPr>
        <p:spPr>
          <a:xfrm>
            <a:off x="314338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16" name="Freeform 1915">
            <a:extLst>
              <a:ext uri="{FF2B5EF4-FFF2-40B4-BE49-F238E27FC236}">
                <a16:creationId xmlns:a16="http://schemas.microsoft.com/office/drawing/2014/main" id="{04090092-F29F-1A0F-397B-77CB5E62A6A5}"/>
              </a:ext>
            </a:extLst>
          </p:cNvPr>
          <p:cNvSpPr/>
          <p:nvPr/>
        </p:nvSpPr>
        <p:spPr>
          <a:xfrm>
            <a:off x="314573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17" name="Freeform 1916">
            <a:extLst>
              <a:ext uri="{FF2B5EF4-FFF2-40B4-BE49-F238E27FC236}">
                <a16:creationId xmlns:a16="http://schemas.microsoft.com/office/drawing/2014/main" id="{C2A308EE-26C6-0185-B7A5-F39860622372}"/>
              </a:ext>
            </a:extLst>
          </p:cNvPr>
          <p:cNvSpPr/>
          <p:nvPr/>
        </p:nvSpPr>
        <p:spPr>
          <a:xfrm>
            <a:off x="314573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18" name="Freeform 1917">
            <a:extLst>
              <a:ext uri="{FF2B5EF4-FFF2-40B4-BE49-F238E27FC236}">
                <a16:creationId xmlns:a16="http://schemas.microsoft.com/office/drawing/2014/main" id="{1A85A41F-98F4-92B4-B91B-A636A05E8288}"/>
              </a:ext>
            </a:extLst>
          </p:cNvPr>
          <p:cNvSpPr/>
          <p:nvPr/>
        </p:nvSpPr>
        <p:spPr>
          <a:xfrm>
            <a:off x="314799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19" name="Freeform 1918">
            <a:extLst>
              <a:ext uri="{FF2B5EF4-FFF2-40B4-BE49-F238E27FC236}">
                <a16:creationId xmlns:a16="http://schemas.microsoft.com/office/drawing/2014/main" id="{744BC22C-B37D-5A60-3314-AC06C8A21921}"/>
              </a:ext>
            </a:extLst>
          </p:cNvPr>
          <p:cNvSpPr/>
          <p:nvPr/>
        </p:nvSpPr>
        <p:spPr>
          <a:xfrm>
            <a:off x="314799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20" name="Freeform 1919">
            <a:extLst>
              <a:ext uri="{FF2B5EF4-FFF2-40B4-BE49-F238E27FC236}">
                <a16:creationId xmlns:a16="http://schemas.microsoft.com/office/drawing/2014/main" id="{920BD0D9-E4B1-D1E0-6C37-BF6D8AAC1E19}"/>
              </a:ext>
            </a:extLst>
          </p:cNvPr>
          <p:cNvSpPr/>
          <p:nvPr/>
        </p:nvSpPr>
        <p:spPr>
          <a:xfrm>
            <a:off x="315026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21" name="Freeform 1920">
            <a:extLst>
              <a:ext uri="{FF2B5EF4-FFF2-40B4-BE49-F238E27FC236}">
                <a16:creationId xmlns:a16="http://schemas.microsoft.com/office/drawing/2014/main" id="{8AA91291-6ED4-290B-4491-05AAE6B43280}"/>
              </a:ext>
            </a:extLst>
          </p:cNvPr>
          <p:cNvSpPr/>
          <p:nvPr/>
        </p:nvSpPr>
        <p:spPr>
          <a:xfrm>
            <a:off x="315026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22" name="Freeform 1921">
            <a:extLst>
              <a:ext uri="{FF2B5EF4-FFF2-40B4-BE49-F238E27FC236}">
                <a16:creationId xmlns:a16="http://schemas.microsoft.com/office/drawing/2014/main" id="{E8993E0C-F0DA-2D61-86D7-BC323D677D5D}"/>
              </a:ext>
            </a:extLst>
          </p:cNvPr>
          <p:cNvSpPr/>
          <p:nvPr/>
        </p:nvSpPr>
        <p:spPr>
          <a:xfrm>
            <a:off x="315252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23" name="Freeform 1922">
            <a:extLst>
              <a:ext uri="{FF2B5EF4-FFF2-40B4-BE49-F238E27FC236}">
                <a16:creationId xmlns:a16="http://schemas.microsoft.com/office/drawing/2014/main" id="{3F6F97FB-BAA5-35C1-79CD-04CC2D04C1FB}"/>
              </a:ext>
            </a:extLst>
          </p:cNvPr>
          <p:cNvSpPr/>
          <p:nvPr/>
        </p:nvSpPr>
        <p:spPr>
          <a:xfrm>
            <a:off x="315252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24" name="Freeform 1923">
            <a:extLst>
              <a:ext uri="{FF2B5EF4-FFF2-40B4-BE49-F238E27FC236}">
                <a16:creationId xmlns:a16="http://schemas.microsoft.com/office/drawing/2014/main" id="{B874CBE4-5055-CAE0-50D2-E0631D1D7D60}"/>
              </a:ext>
            </a:extLst>
          </p:cNvPr>
          <p:cNvSpPr/>
          <p:nvPr/>
        </p:nvSpPr>
        <p:spPr>
          <a:xfrm>
            <a:off x="315479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25" name="Freeform 1924">
            <a:extLst>
              <a:ext uri="{FF2B5EF4-FFF2-40B4-BE49-F238E27FC236}">
                <a16:creationId xmlns:a16="http://schemas.microsoft.com/office/drawing/2014/main" id="{57E4C169-65C3-3704-F8DA-EFC1FC1E97B7}"/>
              </a:ext>
            </a:extLst>
          </p:cNvPr>
          <p:cNvSpPr/>
          <p:nvPr/>
        </p:nvSpPr>
        <p:spPr>
          <a:xfrm>
            <a:off x="315479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26" name="Freeform 1925">
            <a:extLst>
              <a:ext uri="{FF2B5EF4-FFF2-40B4-BE49-F238E27FC236}">
                <a16:creationId xmlns:a16="http://schemas.microsoft.com/office/drawing/2014/main" id="{FDCE7686-D86B-EE44-87F8-D50A41C900CC}"/>
              </a:ext>
            </a:extLst>
          </p:cNvPr>
          <p:cNvSpPr/>
          <p:nvPr/>
        </p:nvSpPr>
        <p:spPr>
          <a:xfrm>
            <a:off x="315713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27" name="Freeform 1926">
            <a:extLst>
              <a:ext uri="{FF2B5EF4-FFF2-40B4-BE49-F238E27FC236}">
                <a16:creationId xmlns:a16="http://schemas.microsoft.com/office/drawing/2014/main" id="{12961BE1-AB43-571F-7A34-575B47B33A6F}"/>
              </a:ext>
            </a:extLst>
          </p:cNvPr>
          <p:cNvSpPr/>
          <p:nvPr/>
        </p:nvSpPr>
        <p:spPr>
          <a:xfrm>
            <a:off x="315713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28" name="Freeform 1927">
            <a:extLst>
              <a:ext uri="{FF2B5EF4-FFF2-40B4-BE49-F238E27FC236}">
                <a16:creationId xmlns:a16="http://schemas.microsoft.com/office/drawing/2014/main" id="{891A79AC-134B-427E-66DD-4FDF5877D018}"/>
              </a:ext>
            </a:extLst>
          </p:cNvPr>
          <p:cNvSpPr/>
          <p:nvPr/>
        </p:nvSpPr>
        <p:spPr>
          <a:xfrm>
            <a:off x="315939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29" name="Freeform 1928">
            <a:extLst>
              <a:ext uri="{FF2B5EF4-FFF2-40B4-BE49-F238E27FC236}">
                <a16:creationId xmlns:a16="http://schemas.microsoft.com/office/drawing/2014/main" id="{A971B8A3-E6ED-0D6C-021C-144EE79353CC}"/>
              </a:ext>
            </a:extLst>
          </p:cNvPr>
          <p:cNvSpPr/>
          <p:nvPr/>
        </p:nvSpPr>
        <p:spPr>
          <a:xfrm>
            <a:off x="315939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30" name="Freeform 1929">
            <a:extLst>
              <a:ext uri="{FF2B5EF4-FFF2-40B4-BE49-F238E27FC236}">
                <a16:creationId xmlns:a16="http://schemas.microsoft.com/office/drawing/2014/main" id="{9B1CFF76-F8C4-E66F-CD28-4F51378274DB}"/>
              </a:ext>
            </a:extLst>
          </p:cNvPr>
          <p:cNvSpPr/>
          <p:nvPr/>
        </p:nvSpPr>
        <p:spPr>
          <a:xfrm>
            <a:off x="316166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31" name="Freeform 1930">
            <a:extLst>
              <a:ext uri="{FF2B5EF4-FFF2-40B4-BE49-F238E27FC236}">
                <a16:creationId xmlns:a16="http://schemas.microsoft.com/office/drawing/2014/main" id="{7290946A-750F-C869-ED2A-582E1DD37849}"/>
              </a:ext>
            </a:extLst>
          </p:cNvPr>
          <p:cNvSpPr/>
          <p:nvPr/>
        </p:nvSpPr>
        <p:spPr>
          <a:xfrm>
            <a:off x="316166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32" name="Freeform 1931">
            <a:extLst>
              <a:ext uri="{FF2B5EF4-FFF2-40B4-BE49-F238E27FC236}">
                <a16:creationId xmlns:a16="http://schemas.microsoft.com/office/drawing/2014/main" id="{2D557BCF-B51D-B891-BB78-2B6E7CD58F0B}"/>
              </a:ext>
            </a:extLst>
          </p:cNvPr>
          <p:cNvSpPr/>
          <p:nvPr/>
        </p:nvSpPr>
        <p:spPr>
          <a:xfrm>
            <a:off x="316392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33" name="Freeform 1932">
            <a:extLst>
              <a:ext uri="{FF2B5EF4-FFF2-40B4-BE49-F238E27FC236}">
                <a16:creationId xmlns:a16="http://schemas.microsoft.com/office/drawing/2014/main" id="{0D87EEF5-6456-7512-2D7D-AB0D4B4B2F2C}"/>
              </a:ext>
            </a:extLst>
          </p:cNvPr>
          <p:cNvSpPr/>
          <p:nvPr/>
        </p:nvSpPr>
        <p:spPr>
          <a:xfrm>
            <a:off x="316392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34" name="Freeform 1933">
            <a:extLst>
              <a:ext uri="{FF2B5EF4-FFF2-40B4-BE49-F238E27FC236}">
                <a16:creationId xmlns:a16="http://schemas.microsoft.com/office/drawing/2014/main" id="{4E771AE2-E709-7C1B-203C-4CC52B850311}"/>
              </a:ext>
            </a:extLst>
          </p:cNvPr>
          <p:cNvSpPr/>
          <p:nvPr/>
        </p:nvSpPr>
        <p:spPr>
          <a:xfrm>
            <a:off x="316627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35" name="Freeform 1934">
            <a:extLst>
              <a:ext uri="{FF2B5EF4-FFF2-40B4-BE49-F238E27FC236}">
                <a16:creationId xmlns:a16="http://schemas.microsoft.com/office/drawing/2014/main" id="{2C5C685B-7C3C-C057-6052-8983F5A092DF}"/>
              </a:ext>
            </a:extLst>
          </p:cNvPr>
          <p:cNvSpPr/>
          <p:nvPr/>
        </p:nvSpPr>
        <p:spPr>
          <a:xfrm>
            <a:off x="316627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36" name="Freeform 1935">
            <a:extLst>
              <a:ext uri="{FF2B5EF4-FFF2-40B4-BE49-F238E27FC236}">
                <a16:creationId xmlns:a16="http://schemas.microsoft.com/office/drawing/2014/main" id="{876621B8-20BD-0445-8E8D-5B3CB70EFB34}"/>
              </a:ext>
            </a:extLst>
          </p:cNvPr>
          <p:cNvSpPr/>
          <p:nvPr/>
        </p:nvSpPr>
        <p:spPr>
          <a:xfrm>
            <a:off x="316853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37" name="Freeform 1936">
            <a:extLst>
              <a:ext uri="{FF2B5EF4-FFF2-40B4-BE49-F238E27FC236}">
                <a16:creationId xmlns:a16="http://schemas.microsoft.com/office/drawing/2014/main" id="{3A268310-A6A7-A749-A9C9-E79FDEE61241}"/>
              </a:ext>
            </a:extLst>
          </p:cNvPr>
          <p:cNvSpPr/>
          <p:nvPr/>
        </p:nvSpPr>
        <p:spPr>
          <a:xfrm>
            <a:off x="316853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38" name="Freeform 1937">
            <a:extLst>
              <a:ext uri="{FF2B5EF4-FFF2-40B4-BE49-F238E27FC236}">
                <a16:creationId xmlns:a16="http://schemas.microsoft.com/office/drawing/2014/main" id="{E6A7D9F1-4ECD-E5D9-B1E1-0125627DD928}"/>
              </a:ext>
            </a:extLst>
          </p:cNvPr>
          <p:cNvSpPr/>
          <p:nvPr/>
        </p:nvSpPr>
        <p:spPr>
          <a:xfrm>
            <a:off x="317080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39" name="Freeform 1938">
            <a:extLst>
              <a:ext uri="{FF2B5EF4-FFF2-40B4-BE49-F238E27FC236}">
                <a16:creationId xmlns:a16="http://schemas.microsoft.com/office/drawing/2014/main" id="{5E8A8EB2-3A9B-8EFD-F508-175384934C1B}"/>
              </a:ext>
            </a:extLst>
          </p:cNvPr>
          <p:cNvSpPr/>
          <p:nvPr/>
        </p:nvSpPr>
        <p:spPr>
          <a:xfrm>
            <a:off x="317080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40" name="Freeform 1939">
            <a:extLst>
              <a:ext uri="{FF2B5EF4-FFF2-40B4-BE49-F238E27FC236}">
                <a16:creationId xmlns:a16="http://schemas.microsoft.com/office/drawing/2014/main" id="{853CE666-88A1-E5DB-FE18-71055F0128C6}"/>
              </a:ext>
            </a:extLst>
          </p:cNvPr>
          <p:cNvSpPr/>
          <p:nvPr/>
        </p:nvSpPr>
        <p:spPr>
          <a:xfrm>
            <a:off x="317306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41" name="Freeform 1940">
            <a:extLst>
              <a:ext uri="{FF2B5EF4-FFF2-40B4-BE49-F238E27FC236}">
                <a16:creationId xmlns:a16="http://schemas.microsoft.com/office/drawing/2014/main" id="{CAAD6F29-2A2C-9B32-7F50-C5A492341CD0}"/>
              </a:ext>
            </a:extLst>
          </p:cNvPr>
          <p:cNvSpPr/>
          <p:nvPr/>
        </p:nvSpPr>
        <p:spPr>
          <a:xfrm>
            <a:off x="317306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42" name="Freeform 1941">
            <a:extLst>
              <a:ext uri="{FF2B5EF4-FFF2-40B4-BE49-F238E27FC236}">
                <a16:creationId xmlns:a16="http://schemas.microsoft.com/office/drawing/2014/main" id="{35F43F1A-402D-7E1A-A401-19D7EFD486DC}"/>
              </a:ext>
            </a:extLst>
          </p:cNvPr>
          <p:cNvSpPr/>
          <p:nvPr/>
        </p:nvSpPr>
        <p:spPr>
          <a:xfrm>
            <a:off x="317540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43" name="Freeform 1942">
            <a:extLst>
              <a:ext uri="{FF2B5EF4-FFF2-40B4-BE49-F238E27FC236}">
                <a16:creationId xmlns:a16="http://schemas.microsoft.com/office/drawing/2014/main" id="{8210974D-0971-AED9-6A07-35E7C5E32D8C}"/>
              </a:ext>
            </a:extLst>
          </p:cNvPr>
          <p:cNvSpPr/>
          <p:nvPr/>
        </p:nvSpPr>
        <p:spPr>
          <a:xfrm>
            <a:off x="317540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44" name="Freeform 1943">
            <a:extLst>
              <a:ext uri="{FF2B5EF4-FFF2-40B4-BE49-F238E27FC236}">
                <a16:creationId xmlns:a16="http://schemas.microsoft.com/office/drawing/2014/main" id="{13541255-462A-2B83-66B0-5859A94257A1}"/>
              </a:ext>
            </a:extLst>
          </p:cNvPr>
          <p:cNvSpPr/>
          <p:nvPr/>
        </p:nvSpPr>
        <p:spPr>
          <a:xfrm>
            <a:off x="317767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45" name="Freeform 1944">
            <a:extLst>
              <a:ext uri="{FF2B5EF4-FFF2-40B4-BE49-F238E27FC236}">
                <a16:creationId xmlns:a16="http://schemas.microsoft.com/office/drawing/2014/main" id="{4D523A9F-01F4-AFD7-0079-4F98B20B7DBD}"/>
              </a:ext>
            </a:extLst>
          </p:cNvPr>
          <p:cNvSpPr/>
          <p:nvPr/>
        </p:nvSpPr>
        <p:spPr>
          <a:xfrm>
            <a:off x="317767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46" name="Freeform 1945">
            <a:extLst>
              <a:ext uri="{FF2B5EF4-FFF2-40B4-BE49-F238E27FC236}">
                <a16:creationId xmlns:a16="http://schemas.microsoft.com/office/drawing/2014/main" id="{7FAA0EF4-B550-5358-8699-3FF3A21B85D0}"/>
              </a:ext>
            </a:extLst>
          </p:cNvPr>
          <p:cNvSpPr/>
          <p:nvPr/>
        </p:nvSpPr>
        <p:spPr>
          <a:xfrm>
            <a:off x="317993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47" name="Freeform 1946">
            <a:extLst>
              <a:ext uri="{FF2B5EF4-FFF2-40B4-BE49-F238E27FC236}">
                <a16:creationId xmlns:a16="http://schemas.microsoft.com/office/drawing/2014/main" id="{269AE45A-9BB9-97C4-4FB1-7C00D63A25DE}"/>
              </a:ext>
            </a:extLst>
          </p:cNvPr>
          <p:cNvSpPr/>
          <p:nvPr/>
        </p:nvSpPr>
        <p:spPr>
          <a:xfrm>
            <a:off x="317993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48" name="Freeform 1947">
            <a:extLst>
              <a:ext uri="{FF2B5EF4-FFF2-40B4-BE49-F238E27FC236}">
                <a16:creationId xmlns:a16="http://schemas.microsoft.com/office/drawing/2014/main" id="{DC0FDF6B-BD60-BDDF-6C8A-FB6600F9FA4B}"/>
              </a:ext>
            </a:extLst>
          </p:cNvPr>
          <p:cNvSpPr/>
          <p:nvPr/>
        </p:nvSpPr>
        <p:spPr>
          <a:xfrm>
            <a:off x="318220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49" name="Freeform 1948">
            <a:extLst>
              <a:ext uri="{FF2B5EF4-FFF2-40B4-BE49-F238E27FC236}">
                <a16:creationId xmlns:a16="http://schemas.microsoft.com/office/drawing/2014/main" id="{21C1B72E-E791-C07F-1389-E75EF900C0AA}"/>
              </a:ext>
            </a:extLst>
          </p:cNvPr>
          <p:cNvSpPr/>
          <p:nvPr/>
        </p:nvSpPr>
        <p:spPr>
          <a:xfrm>
            <a:off x="318220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50" name="Freeform 1949">
            <a:extLst>
              <a:ext uri="{FF2B5EF4-FFF2-40B4-BE49-F238E27FC236}">
                <a16:creationId xmlns:a16="http://schemas.microsoft.com/office/drawing/2014/main" id="{46271EAB-BB6B-2F74-0265-BAF6D26986FB}"/>
              </a:ext>
            </a:extLst>
          </p:cNvPr>
          <p:cNvSpPr/>
          <p:nvPr/>
        </p:nvSpPr>
        <p:spPr>
          <a:xfrm>
            <a:off x="318446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51" name="Freeform 1950">
            <a:extLst>
              <a:ext uri="{FF2B5EF4-FFF2-40B4-BE49-F238E27FC236}">
                <a16:creationId xmlns:a16="http://schemas.microsoft.com/office/drawing/2014/main" id="{D0C239CE-2551-4BCA-9B2E-635A1B6E0B2C}"/>
              </a:ext>
            </a:extLst>
          </p:cNvPr>
          <p:cNvSpPr/>
          <p:nvPr/>
        </p:nvSpPr>
        <p:spPr>
          <a:xfrm>
            <a:off x="318446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52" name="Freeform 1951">
            <a:extLst>
              <a:ext uri="{FF2B5EF4-FFF2-40B4-BE49-F238E27FC236}">
                <a16:creationId xmlns:a16="http://schemas.microsoft.com/office/drawing/2014/main" id="{E0D26AF9-325C-54DD-8B9A-493898B539E7}"/>
              </a:ext>
            </a:extLst>
          </p:cNvPr>
          <p:cNvSpPr/>
          <p:nvPr/>
        </p:nvSpPr>
        <p:spPr>
          <a:xfrm>
            <a:off x="318681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53" name="Freeform 1952">
            <a:extLst>
              <a:ext uri="{FF2B5EF4-FFF2-40B4-BE49-F238E27FC236}">
                <a16:creationId xmlns:a16="http://schemas.microsoft.com/office/drawing/2014/main" id="{9E3E5F19-6E85-50C4-C55F-25EC65F73D22}"/>
              </a:ext>
            </a:extLst>
          </p:cNvPr>
          <p:cNvSpPr/>
          <p:nvPr/>
        </p:nvSpPr>
        <p:spPr>
          <a:xfrm>
            <a:off x="318681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54" name="Freeform 1953">
            <a:extLst>
              <a:ext uri="{FF2B5EF4-FFF2-40B4-BE49-F238E27FC236}">
                <a16:creationId xmlns:a16="http://schemas.microsoft.com/office/drawing/2014/main" id="{E6257B45-9B69-C3E8-794E-1FECA20180E7}"/>
              </a:ext>
            </a:extLst>
          </p:cNvPr>
          <p:cNvSpPr/>
          <p:nvPr/>
        </p:nvSpPr>
        <p:spPr>
          <a:xfrm>
            <a:off x="318907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55" name="Freeform 1954">
            <a:extLst>
              <a:ext uri="{FF2B5EF4-FFF2-40B4-BE49-F238E27FC236}">
                <a16:creationId xmlns:a16="http://schemas.microsoft.com/office/drawing/2014/main" id="{2F586C18-F744-8139-0D27-EFFFD2AE0AA9}"/>
              </a:ext>
            </a:extLst>
          </p:cNvPr>
          <p:cNvSpPr/>
          <p:nvPr/>
        </p:nvSpPr>
        <p:spPr>
          <a:xfrm>
            <a:off x="318907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56" name="Freeform 1955">
            <a:extLst>
              <a:ext uri="{FF2B5EF4-FFF2-40B4-BE49-F238E27FC236}">
                <a16:creationId xmlns:a16="http://schemas.microsoft.com/office/drawing/2014/main" id="{98C1BD35-64D7-8A1D-33B1-EAEA10FC1269}"/>
              </a:ext>
            </a:extLst>
          </p:cNvPr>
          <p:cNvSpPr/>
          <p:nvPr/>
        </p:nvSpPr>
        <p:spPr>
          <a:xfrm>
            <a:off x="319133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57" name="Freeform 1956">
            <a:extLst>
              <a:ext uri="{FF2B5EF4-FFF2-40B4-BE49-F238E27FC236}">
                <a16:creationId xmlns:a16="http://schemas.microsoft.com/office/drawing/2014/main" id="{3513BB97-4646-2E1B-F18E-36BB70B5FE2D}"/>
              </a:ext>
            </a:extLst>
          </p:cNvPr>
          <p:cNvSpPr/>
          <p:nvPr/>
        </p:nvSpPr>
        <p:spPr>
          <a:xfrm>
            <a:off x="319133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58" name="Freeform 1957">
            <a:extLst>
              <a:ext uri="{FF2B5EF4-FFF2-40B4-BE49-F238E27FC236}">
                <a16:creationId xmlns:a16="http://schemas.microsoft.com/office/drawing/2014/main" id="{5751E7BF-D895-6E90-12DF-443AF0D416B0}"/>
              </a:ext>
            </a:extLst>
          </p:cNvPr>
          <p:cNvSpPr/>
          <p:nvPr/>
        </p:nvSpPr>
        <p:spPr>
          <a:xfrm>
            <a:off x="319360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59" name="Freeform 1958">
            <a:extLst>
              <a:ext uri="{FF2B5EF4-FFF2-40B4-BE49-F238E27FC236}">
                <a16:creationId xmlns:a16="http://schemas.microsoft.com/office/drawing/2014/main" id="{50880674-7248-734F-0D6A-898B3A8C1FA0}"/>
              </a:ext>
            </a:extLst>
          </p:cNvPr>
          <p:cNvSpPr/>
          <p:nvPr/>
        </p:nvSpPr>
        <p:spPr>
          <a:xfrm>
            <a:off x="319360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60" name="Freeform 1959">
            <a:extLst>
              <a:ext uri="{FF2B5EF4-FFF2-40B4-BE49-F238E27FC236}">
                <a16:creationId xmlns:a16="http://schemas.microsoft.com/office/drawing/2014/main" id="{D59452E6-2F1A-146D-45CF-DEED693147DB}"/>
              </a:ext>
            </a:extLst>
          </p:cNvPr>
          <p:cNvSpPr/>
          <p:nvPr/>
        </p:nvSpPr>
        <p:spPr>
          <a:xfrm>
            <a:off x="3195866"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61" name="Freeform 1960">
            <a:extLst>
              <a:ext uri="{FF2B5EF4-FFF2-40B4-BE49-F238E27FC236}">
                <a16:creationId xmlns:a16="http://schemas.microsoft.com/office/drawing/2014/main" id="{F8FD4EFA-5C40-E057-AF81-F0B0253B73D2}"/>
              </a:ext>
            </a:extLst>
          </p:cNvPr>
          <p:cNvSpPr/>
          <p:nvPr/>
        </p:nvSpPr>
        <p:spPr>
          <a:xfrm>
            <a:off x="3195866"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62" name="Freeform 1961">
            <a:extLst>
              <a:ext uri="{FF2B5EF4-FFF2-40B4-BE49-F238E27FC236}">
                <a16:creationId xmlns:a16="http://schemas.microsoft.com/office/drawing/2014/main" id="{6EEF58D0-ED5D-FA86-77E3-26DFC6884F86}"/>
              </a:ext>
            </a:extLst>
          </p:cNvPr>
          <p:cNvSpPr/>
          <p:nvPr/>
        </p:nvSpPr>
        <p:spPr>
          <a:xfrm>
            <a:off x="319821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63" name="Freeform 1962">
            <a:extLst>
              <a:ext uri="{FF2B5EF4-FFF2-40B4-BE49-F238E27FC236}">
                <a16:creationId xmlns:a16="http://schemas.microsoft.com/office/drawing/2014/main" id="{D4CCD118-A568-FEE7-7F3C-5B7259BBADAC}"/>
              </a:ext>
            </a:extLst>
          </p:cNvPr>
          <p:cNvSpPr/>
          <p:nvPr/>
        </p:nvSpPr>
        <p:spPr>
          <a:xfrm>
            <a:off x="319821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64" name="Freeform 1963">
            <a:extLst>
              <a:ext uri="{FF2B5EF4-FFF2-40B4-BE49-F238E27FC236}">
                <a16:creationId xmlns:a16="http://schemas.microsoft.com/office/drawing/2014/main" id="{91A31453-B2EB-5393-139C-C2335255C027}"/>
              </a:ext>
            </a:extLst>
          </p:cNvPr>
          <p:cNvSpPr/>
          <p:nvPr/>
        </p:nvSpPr>
        <p:spPr>
          <a:xfrm>
            <a:off x="320047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65" name="Freeform 1964">
            <a:extLst>
              <a:ext uri="{FF2B5EF4-FFF2-40B4-BE49-F238E27FC236}">
                <a16:creationId xmlns:a16="http://schemas.microsoft.com/office/drawing/2014/main" id="{A48DE6B7-5F6C-6306-A2B0-2528F0E188C8}"/>
              </a:ext>
            </a:extLst>
          </p:cNvPr>
          <p:cNvSpPr/>
          <p:nvPr/>
        </p:nvSpPr>
        <p:spPr>
          <a:xfrm>
            <a:off x="320047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66" name="Freeform 1965">
            <a:extLst>
              <a:ext uri="{FF2B5EF4-FFF2-40B4-BE49-F238E27FC236}">
                <a16:creationId xmlns:a16="http://schemas.microsoft.com/office/drawing/2014/main" id="{FF31ED61-B92E-55B2-8992-11EEDC342DA7}"/>
              </a:ext>
            </a:extLst>
          </p:cNvPr>
          <p:cNvSpPr/>
          <p:nvPr/>
        </p:nvSpPr>
        <p:spPr>
          <a:xfrm>
            <a:off x="320273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67" name="Freeform 1966">
            <a:extLst>
              <a:ext uri="{FF2B5EF4-FFF2-40B4-BE49-F238E27FC236}">
                <a16:creationId xmlns:a16="http://schemas.microsoft.com/office/drawing/2014/main" id="{43C48BDA-F015-775B-FA40-7078AD1E315B}"/>
              </a:ext>
            </a:extLst>
          </p:cNvPr>
          <p:cNvSpPr/>
          <p:nvPr/>
        </p:nvSpPr>
        <p:spPr>
          <a:xfrm>
            <a:off x="320273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68" name="Freeform 1967">
            <a:extLst>
              <a:ext uri="{FF2B5EF4-FFF2-40B4-BE49-F238E27FC236}">
                <a16:creationId xmlns:a16="http://schemas.microsoft.com/office/drawing/2014/main" id="{F0D258D1-3742-1042-5059-20FC452F2923}"/>
              </a:ext>
            </a:extLst>
          </p:cNvPr>
          <p:cNvSpPr/>
          <p:nvPr/>
        </p:nvSpPr>
        <p:spPr>
          <a:xfrm>
            <a:off x="320500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69" name="Freeform 1968">
            <a:extLst>
              <a:ext uri="{FF2B5EF4-FFF2-40B4-BE49-F238E27FC236}">
                <a16:creationId xmlns:a16="http://schemas.microsoft.com/office/drawing/2014/main" id="{DEC75FAE-1323-2B3F-972F-74A4631199F5}"/>
              </a:ext>
            </a:extLst>
          </p:cNvPr>
          <p:cNvSpPr/>
          <p:nvPr/>
        </p:nvSpPr>
        <p:spPr>
          <a:xfrm>
            <a:off x="320500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70" name="Freeform 1969">
            <a:extLst>
              <a:ext uri="{FF2B5EF4-FFF2-40B4-BE49-F238E27FC236}">
                <a16:creationId xmlns:a16="http://schemas.microsoft.com/office/drawing/2014/main" id="{951D747B-C7AB-8665-20D8-F2B64FBFAD86}"/>
              </a:ext>
            </a:extLst>
          </p:cNvPr>
          <p:cNvSpPr/>
          <p:nvPr/>
        </p:nvSpPr>
        <p:spPr>
          <a:xfrm>
            <a:off x="320734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71" name="Freeform 1970">
            <a:extLst>
              <a:ext uri="{FF2B5EF4-FFF2-40B4-BE49-F238E27FC236}">
                <a16:creationId xmlns:a16="http://schemas.microsoft.com/office/drawing/2014/main" id="{30DC9E01-51AF-B981-74CD-D2F6D8E4168E}"/>
              </a:ext>
            </a:extLst>
          </p:cNvPr>
          <p:cNvSpPr/>
          <p:nvPr/>
        </p:nvSpPr>
        <p:spPr>
          <a:xfrm>
            <a:off x="320734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72" name="Freeform 1971">
            <a:extLst>
              <a:ext uri="{FF2B5EF4-FFF2-40B4-BE49-F238E27FC236}">
                <a16:creationId xmlns:a16="http://schemas.microsoft.com/office/drawing/2014/main" id="{690F7450-7CC1-CC55-1C59-0961E54E1C0B}"/>
              </a:ext>
            </a:extLst>
          </p:cNvPr>
          <p:cNvSpPr/>
          <p:nvPr/>
        </p:nvSpPr>
        <p:spPr>
          <a:xfrm>
            <a:off x="320961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73" name="Freeform 1972">
            <a:extLst>
              <a:ext uri="{FF2B5EF4-FFF2-40B4-BE49-F238E27FC236}">
                <a16:creationId xmlns:a16="http://schemas.microsoft.com/office/drawing/2014/main" id="{3B36B7BD-6A66-BC7F-4F65-81BF63368C04}"/>
              </a:ext>
            </a:extLst>
          </p:cNvPr>
          <p:cNvSpPr/>
          <p:nvPr/>
        </p:nvSpPr>
        <p:spPr>
          <a:xfrm>
            <a:off x="320961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74" name="Freeform 1973">
            <a:extLst>
              <a:ext uri="{FF2B5EF4-FFF2-40B4-BE49-F238E27FC236}">
                <a16:creationId xmlns:a16="http://schemas.microsoft.com/office/drawing/2014/main" id="{D7407F8A-076C-4493-9196-ACC8A05FDEFF}"/>
              </a:ext>
            </a:extLst>
          </p:cNvPr>
          <p:cNvSpPr/>
          <p:nvPr/>
        </p:nvSpPr>
        <p:spPr>
          <a:xfrm>
            <a:off x="321187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75" name="Freeform 1974">
            <a:extLst>
              <a:ext uri="{FF2B5EF4-FFF2-40B4-BE49-F238E27FC236}">
                <a16:creationId xmlns:a16="http://schemas.microsoft.com/office/drawing/2014/main" id="{A992CD9A-C1C3-149C-0622-890FBADB4312}"/>
              </a:ext>
            </a:extLst>
          </p:cNvPr>
          <p:cNvSpPr/>
          <p:nvPr/>
        </p:nvSpPr>
        <p:spPr>
          <a:xfrm>
            <a:off x="321187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76" name="Freeform 1975">
            <a:extLst>
              <a:ext uri="{FF2B5EF4-FFF2-40B4-BE49-F238E27FC236}">
                <a16:creationId xmlns:a16="http://schemas.microsoft.com/office/drawing/2014/main" id="{0A5C2B58-7189-9598-D70D-EB1F4D6DF7F0}"/>
              </a:ext>
            </a:extLst>
          </p:cNvPr>
          <p:cNvSpPr/>
          <p:nvPr/>
        </p:nvSpPr>
        <p:spPr>
          <a:xfrm>
            <a:off x="3214140"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77" name="Freeform 1976">
            <a:extLst>
              <a:ext uri="{FF2B5EF4-FFF2-40B4-BE49-F238E27FC236}">
                <a16:creationId xmlns:a16="http://schemas.microsoft.com/office/drawing/2014/main" id="{601BF201-6DC7-2646-0049-6BCCA0F83CC5}"/>
              </a:ext>
            </a:extLst>
          </p:cNvPr>
          <p:cNvSpPr/>
          <p:nvPr/>
        </p:nvSpPr>
        <p:spPr>
          <a:xfrm>
            <a:off x="3214140"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78" name="Freeform 1977">
            <a:extLst>
              <a:ext uri="{FF2B5EF4-FFF2-40B4-BE49-F238E27FC236}">
                <a16:creationId xmlns:a16="http://schemas.microsoft.com/office/drawing/2014/main" id="{747CBF5D-7FA2-CAE3-7C3E-BE42B3FE10E9}"/>
              </a:ext>
            </a:extLst>
          </p:cNvPr>
          <p:cNvSpPr/>
          <p:nvPr/>
        </p:nvSpPr>
        <p:spPr>
          <a:xfrm>
            <a:off x="321648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79" name="Freeform 1978">
            <a:extLst>
              <a:ext uri="{FF2B5EF4-FFF2-40B4-BE49-F238E27FC236}">
                <a16:creationId xmlns:a16="http://schemas.microsoft.com/office/drawing/2014/main" id="{BE807623-1505-FE6A-C466-ED0C8D6672B4}"/>
              </a:ext>
            </a:extLst>
          </p:cNvPr>
          <p:cNvSpPr/>
          <p:nvPr/>
        </p:nvSpPr>
        <p:spPr>
          <a:xfrm>
            <a:off x="321648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80" name="Freeform 1979">
            <a:extLst>
              <a:ext uri="{FF2B5EF4-FFF2-40B4-BE49-F238E27FC236}">
                <a16:creationId xmlns:a16="http://schemas.microsoft.com/office/drawing/2014/main" id="{CE510DF7-2581-4ED5-4E0A-200F68012D28}"/>
              </a:ext>
            </a:extLst>
          </p:cNvPr>
          <p:cNvSpPr/>
          <p:nvPr/>
        </p:nvSpPr>
        <p:spPr>
          <a:xfrm>
            <a:off x="321874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81" name="Freeform 1980">
            <a:extLst>
              <a:ext uri="{FF2B5EF4-FFF2-40B4-BE49-F238E27FC236}">
                <a16:creationId xmlns:a16="http://schemas.microsoft.com/office/drawing/2014/main" id="{1DE0B953-3988-7100-6442-6B14C24154EE}"/>
              </a:ext>
            </a:extLst>
          </p:cNvPr>
          <p:cNvSpPr/>
          <p:nvPr/>
        </p:nvSpPr>
        <p:spPr>
          <a:xfrm>
            <a:off x="321874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82" name="Freeform 1981">
            <a:extLst>
              <a:ext uri="{FF2B5EF4-FFF2-40B4-BE49-F238E27FC236}">
                <a16:creationId xmlns:a16="http://schemas.microsoft.com/office/drawing/2014/main" id="{3C514D5B-DD84-630D-94CE-A49BB4C8E839}"/>
              </a:ext>
            </a:extLst>
          </p:cNvPr>
          <p:cNvSpPr/>
          <p:nvPr/>
        </p:nvSpPr>
        <p:spPr>
          <a:xfrm>
            <a:off x="322101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83" name="Freeform 1982">
            <a:extLst>
              <a:ext uri="{FF2B5EF4-FFF2-40B4-BE49-F238E27FC236}">
                <a16:creationId xmlns:a16="http://schemas.microsoft.com/office/drawing/2014/main" id="{0AB36FE1-B77E-6E71-E144-A8F0645BC762}"/>
              </a:ext>
            </a:extLst>
          </p:cNvPr>
          <p:cNvSpPr/>
          <p:nvPr/>
        </p:nvSpPr>
        <p:spPr>
          <a:xfrm>
            <a:off x="322101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84" name="Freeform 1983">
            <a:extLst>
              <a:ext uri="{FF2B5EF4-FFF2-40B4-BE49-F238E27FC236}">
                <a16:creationId xmlns:a16="http://schemas.microsoft.com/office/drawing/2014/main" id="{B6F51099-572B-E5E5-CA8C-5E74238346F2}"/>
              </a:ext>
            </a:extLst>
          </p:cNvPr>
          <p:cNvSpPr/>
          <p:nvPr/>
        </p:nvSpPr>
        <p:spPr>
          <a:xfrm>
            <a:off x="322327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85" name="Freeform 1984">
            <a:extLst>
              <a:ext uri="{FF2B5EF4-FFF2-40B4-BE49-F238E27FC236}">
                <a16:creationId xmlns:a16="http://schemas.microsoft.com/office/drawing/2014/main" id="{64287FE9-5C00-5F25-92AC-400D97427F3C}"/>
              </a:ext>
            </a:extLst>
          </p:cNvPr>
          <p:cNvSpPr/>
          <p:nvPr/>
        </p:nvSpPr>
        <p:spPr>
          <a:xfrm>
            <a:off x="322327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86" name="Freeform 1985">
            <a:extLst>
              <a:ext uri="{FF2B5EF4-FFF2-40B4-BE49-F238E27FC236}">
                <a16:creationId xmlns:a16="http://schemas.microsoft.com/office/drawing/2014/main" id="{D75C3CA2-73BD-648F-062C-F5CA30433DAB}"/>
              </a:ext>
            </a:extLst>
          </p:cNvPr>
          <p:cNvSpPr/>
          <p:nvPr/>
        </p:nvSpPr>
        <p:spPr>
          <a:xfrm>
            <a:off x="322554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87" name="Freeform 1986">
            <a:extLst>
              <a:ext uri="{FF2B5EF4-FFF2-40B4-BE49-F238E27FC236}">
                <a16:creationId xmlns:a16="http://schemas.microsoft.com/office/drawing/2014/main" id="{CF9F54D5-F1E4-BA7A-53DC-19D29BCA222C}"/>
              </a:ext>
            </a:extLst>
          </p:cNvPr>
          <p:cNvSpPr/>
          <p:nvPr/>
        </p:nvSpPr>
        <p:spPr>
          <a:xfrm>
            <a:off x="322554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88" name="Freeform 1987">
            <a:extLst>
              <a:ext uri="{FF2B5EF4-FFF2-40B4-BE49-F238E27FC236}">
                <a16:creationId xmlns:a16="http://schemas.microsoft.com/office/drawing/2014/main" id="{4BE099C0-018C-A09A-2A1A-C3DE0A931450}"/>
              </a:ext>
            </a:extLst>
          </p:cNvPr>
          <p:cNvSpPr/>
          <p:nvPr/>
        </p:nvSpPr>
        <p:spPr>
          <a:xfrm>
            <a:off x="3227885"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89" name="Freeform 1988">
            <a:extLst>
              <a:ext uri="{FF2B5EF4-FFF2-40B4-BE49-F238E27FC236}">
                <a16:creationId xmlns:a16="http://schemas.microsoft.com/office/drawing/2014/main" id="{A88BDAA9-B762-6ACA-5250-FEE39508325A}"/>
              </a:ext>
            </a:extLst>
          </p:cNvPr>
          <p:cNvSpPr/>
          <p:nvPr/>
        </p:nvSpPr>
        <p:spPr>
          <a:xfrm>
            <a:off x="3227885"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90" name="Freeform 1989">
            <a:extLst>
              <a:ext uri="{FF2B5EF4-FFF2-40B4-BE49-F238E27FC236}">
                <a16:creationId xmlns:a16="http://schemas.microsoft.com/office/drawing/2014/main" id="{02EC20F1-0925-9F75-721C-927C038A61FA}"/>
              </a:ext>
            </a:extLst>
          </p:cNvPr>
          <p:cNvSpPr/>
          <p:nvPr/>
        </p:nvSpPr>
        <p:spPr>
          <a:xfrm>
            <a:off x="323014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91" name="Freeform 1990">
            <a:extLst>
              <a:ext uri="{FF2B5EF4-FFF2-40B4-BE49-F238E27FC236}">
                <a16:creationId xmlns:a16="http://schemas.microsoft.com/office/drawing/2014/main" id="{6B8EC96B-5B45-230C-0268-FE4FF67BAEE1}"/>
              </a:ext>
            </a:extLst>
          </p:cNvPr>
          <p:cNvSpPr/>
          <p:nvPr/>
        </p:nvSpPr>
        <p:spPr>
          <a:xfrm>
            <a:off x="323014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92" name="Freeform 1991">
            <a:extLst>
              <a:ext uri="{FF2B5EF4-FFF2-40B4-BE49-F238E27FC236}">
                <a16:creationId xmlns:a16="http://schemas.microsoft.com/office/drawing/2014/main" id="{FC02D50C-2C7A-C7D0-FF0C-97AABBC8E5DF}"/>
              </a:ext>
            </a:extLst>
          </p:cNvPr>
          <p:cNvSpPr/>
          <p:nvPr/>
        </p:nvSpPr>
        <p:spPr>
          <a:xfrm>
            <a:off x="323241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93" name="Freeform 1992">
            <a:extLst>
              <a:ext uri="{FF2B5EF4-FFF2-40B4-BE49-F238E27FC236}">
                <a16:creationId xmlns:a16="http://schemas.microsoft.com/office/drawing/2014/main" id="{80193793-0C36-3984-A6AE-03B290AC3D11}"/>
              </a:ext>
            </a:extLst>
          </p:cNvPr>
          <p:cNvSpPr/>
          <p:nvPr/>
        </p:nvSpPr>
        <p:spPr>
          <a:xfrm>
            <a:off x="323241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94" name="Freeform 1993">
            <a:extLst>
              <a:ext uri="{FF2B5EF4-FFF2-40B4-BE49-F238E27FC236}">
                <a16:creationId xmlns:a16="http://schemas.microsoft.com/office/drawing/2014/main" id="{616E6233-FED2-282D-E2AB-0BBE2C4D05BB}"/>
              </a:ext>
            </a:extLst>
          </p:cNvPr>
          <p:cNvSpPr/>
          <p:nvPr/>
        </p:nvSpPr>
        <p:spPr>
          <a:xfrm>
            <a:off x="323467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95" name="Freeform 1994">
            <a:extLst>
              <a:ext uri="{FF2B5EF4-FFF2-40B4-BE49-F238E27FC236}">
                <a16:creationId xmlns:a16="http://schemas.microsoft.com/office/drawing/2014/main" id="{FF95E67D-AB55-58C4-C3FA-D164838DB863}"/>
              </a:ext>
            </a:extLst>
          </p:cNvPr>
          <p:cNvSpPr/>
          <p:nvPr/>
        </p:nvSpPr>
        <p:spPr>
          <a:xfrm>
            <a:off x="323467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96" name="Freeform 1995">
            <a:extLst>
              <a:ext uri="{FF2B5EF4-FFF2-40B4-BE49-F238E27FC236}">
                <a16:creationId xmlns:a16="http://schemas.microsoft.com/office/drawing/2014/main" id="{3DC770D4-D60B-F4A4-6B1B-51D1C5DF995C}"/>
              </a:ext>
            </a:extLst>
          </p:cNvPr>
          <p:cNvSpPr/>
          <p:nvPr/>
        </p:nvSpPr>
        <p:spPr>
          <a:xfrm>
            <a:off x="323702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97" name="Freeform 1996">
            <a:extLst>
              <a:ext uri="{FF2B5EF4-FFF2-40B4-BE49-F238E27FC236}">
                <a16:creationId xmlns:a16="http://schemas.microsoft.com/office/drawing/2014/main" id="{B9A41271-4C1E-4EAC-C2DE-7748B3AD9625}"/>
              </a:ext>
            </a:extLst>
          </p:cNvPr>
          <p:cNvSpPr/>
          <p:nvPr/>
        </p:nvSpPr>
        <p:spPr>
          <a:xfrm>
            <a:off x="323702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1998" name="Freeform 1997">
            <a:extLst>
              <a:ext uri="{FF2B5EF4-FFF2-40B4-BE49-F238E27FC236}">
                <a16:creationId xmlns:a16="http://schemas.microsoft.com/office/drawing/2014/main" id="{1F17E417-DD73-EC1E-E2E6-760288F94CF1}"/>
              </a:ext>
            </a:extLst>
          </p:cNvPr>
          <p:cNvSpPr/>
          <p:nvPr/>
        </p:nvSpPr>
        <p:spPr>
          <a:xfrm>
            <a:off x="323928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1999" name="Freeform 1998">
            <a:extLst>
              <a:ext uri="{FF2B5EF4-FFF2-40B4-BE49-F238E27FC236}">
                <a16:creationId xmlns:a16="http://schemas.microsoft.com/office/drawing/2014/main" id="{525540F5-9C6A-D120-4B64-15360411044B}"/>
              </a:ext>
            </a:extLst>
          </p:cNvPr>
          <p:cNvSpPr/>
          <p:nvPr/>
        </p:nvSpPr>
        <p:spPr>
          <a:xfrm>
            <a:off x="323928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00" name="Freeform 1999">
            <a:extLst>
              <a:ext uri="{FF2B5EF4-FFF2-40B4-BE49-F238E27FC236}">
                <a16:creationId xmlns:a16="http://schemas.microsoft.com/office/drawing/2014/main" id="{E0BCD87A-26EC-D821-940E-B8EE998A1284}"/>
              </a:ext>
            </a:extLst>
          </p:cNvPr>
          <p:cNvSpPr/>
          <p:nvPr/>
        </p:nvSpPr>
        <p:spPr>
          <a:xfrm>
            <a:off x="324155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01" name="Freeform 2000">
            <a:extLst>
              <a:ext uri="{FF2B5EF4-FFF2-40B4-BE49-F238E27FC236}">
                <a16:creationId xmlns:a16="http://schemas.microsoft.com/office/drawing/2014/main" id="{0416235D-56FF-5437-9208-612DC8D67A4B}"/>
              </a:ext>
            </a:extLst>
          </p:cNvPr>
          <p:cNvSpPr/>
          <p:nvPr/>
        </p:nvSpPr>
        <p:spPr>
          <a:xfrm>
            <a:off x="324155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02" name="Freeform 2001">
            <a:extLst>
              <a:ext uri="{FF2B5EF4-FFF2-40B4-BE49-F238E27FC236}">
                <a16:creationId xmlns:a16="http://schemas.microsoft.com/office/drawing/2014/main" id="{966591FA-B425-7A50-A4CF-239D1E60AFEE}"/>
              </a:ext>
            </a:extLst>
          </p:cNvPr>
          <p:cNvSpPr/>
          <p:nvPr/>
        </p:nvSpPr>
        <p:spPr>
          <a:xfrm>
            <a:off x="324381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03" name="Freeform 2002">
            <a:extLst>
              <a:ext uri="{FF2B5EF4-FFF2-40B4-BE49-F238E27FC236}">
                <a16:creationId xmlns:a16="http://schemas.microsoft.com/office/drawing/2014/main" id="{39885668-4C2C-56C7-3497-F7EB630A267E}"/>
              </a:ext>
            </a:extLst>
          </p:cNvPr>
          <p:cNvSpPr/>
          <p:nvPr/>
        </p:nvSpPr>
        <p:spPr>
          <a:xfrm>
            <a:off x="324381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04" name="Freeform 2003">
            <a:extLst>
              <a:ext uri="{FF2B5EF4-FFF2-40B4-BE49-F238E27FC236}">
                <a16:creationId xmlns:a16="http://schemas.microsoft.com/office/drawing/2014/main" id="{FF82A426-A0F8-FFB2-315D-8417DDECAC14}"/>
              </a:ext>
            </a:extLst>
          </p:cNvPr>
          <p:cNvSpPr/>
          <p:nvPr/>
        </p:nvSpPr>
        <p:spPr>
          <a:xfrm>
            <a:off x="324607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05" name="Freeform 2004">
            <a:extLst>
              <a:ext uri="{FF2B5EF4-FFF2-40B4-BE49-F238E27FC236}">
                <a16:creationId xmlns:a16="http://schemas.microsoft.com/office/drawing/2014/main" id="{38F47511-7E6A-BCE8-E326-32437063579E}"/>
              </a:ext>
            </a:extLst>
          </p:cNvPr>
          <p:cNvSpPr/>
          <p:nvPr/>
        </p:nvSpPr>
        <p:spPr>
          <a:xfrm>
            <a:off x="324607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06" name="Freeform 2005">
            <a:extLst>
              <a:ext uri="{FF2B5EF4-FFF2-40B4-BE49-F238E27FC236}">
                <a16:creationId xmlns:a16="http://schemas.microsoft.com/office/drawing/2014/main" id="{10394353-0385-19A4-FD83-3BB9C874AABD}"/>
              </a:ext>
            </a:extLst>
          </p:cNvPr>
          <p:cNvSpPr/>
          <p:nvPr/>
        </p:nvSpPr>
        <p:spPr>
          <a:xfrm>
            <a:off x="324842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07" name="Freeform 2006">
            <a:extLst>
              <a:ext uri="{FF2B5EF4-FFF2-40B4-BE49-F238E27FC236}">
                <a16:creationId xmlns:a16="http://schemas.microsoft.com/office/drawing/2014/main" id="{54A218DC-429C-1CAB-3CEE-F5057E9BBB9D}"/>
              </a:ext>
            </a:extLst>
          </p:cNvPr>
          <p:cNvSpPr/>
          <p:nvPr/>
        </p:nvSpPr>
        <p:spPr>
          <a:xfrm>
            <a:off x="324842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08" name="Freeform 2007">
            <a:extLst>
              <a:ext uri="{FF2B5EF4-FFF2-40B4-BE49-F238E27FC236}">
                <a16:creationId xmlns:a16="http://schemas.microsoft.com/office/drawing/2014/main" id="{077855A9-6008-5424-EB52-43B36793821E}"/>
              </a:ext>
            </a:extLst>
          </p:cNvPr>
          <p:cNvSpPr/>
          <p:nvPr/>
        </p:nvSpPr>
        <p:spPr>
          <a:xfrm>
            <a:off x="325068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09" name="Freeform 2008">
            <a:extLst>
              <a:ext uri="{FF2B5EF4-FFF2-40B4-BE49-F238E27FC236}">
                <a16:creationId xmlns:a16="http://schemas.microsoft.com/office/drawing/2014/main" id="{3BD415D6-5FDA-9E26-5F41-7E78868CD381}"/>
              </a:ext>
            </a:extLst>
          </p:cNvPr>
          <p:cNvSpPr/>
          <p:nvPr/>
        </p:nvSpPr>
        <p:spPr>
          <a:xfrm>
            <a:off x="3250687"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10" name="Freeform 2009">
            <a:extLst>
              <a:ext uri="{FF2B5EF4-FFF2-40B4-BE49-F238E27FC236}">
                <a16:creationId xmlns:a16="http://schemas.microsoft.com/office/drawing/2014/main" id="{86C59C9D-175C-1DC4-CA21-70B72D4C325B}"/>
              </a:ext>
            </a:extLst>
          </p:cNvPr>
          <p:cNvSpPr/>
          <p:nvPr/>
        </p:nvSpPr>
        <p:spPr>
          <a:xfrm>
            <a:off x="325295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11" name="Freeform 2010">
            <a:extLst>
              <a:ext uri="{FF2B5EF4-FFF2-40B4-BE49-F238E27FC236}">
                <a16:creationId xmlns:a16="http://schemas.microsoft.com/office/drawing/2014/main" id="{50FE115B-3055-9655-E6CB-BBC9FEFA38FD}"/>
              </a:ext>
            </a:extLst>
          </p:cNvPr>
          <p:cNvSpPr/>
          <p:nvPr/>
        </p:nvSpPr>
        <p:spPr>
          <a:xfrm>
            <a:off x="325295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12" name="Freeform 2011">
            <a:extLst>
              <a:ext uri="{FF2B5EF4-FFF2-40B4-BE49-F238E27FC236}">
                <a16:creationId xmlns:a16="http://schemas.microsoft.com/office/drawing/2014/main" id="{28327E80-66E0-EC62-594B-974647CB932A}"/>
              </a:ext>
            </a:extLst>
          </p:cNvPr>
          <p:cNvSpPr/>
          <p:nvPr/>
        </p:nvSpPr>
        <p:spPr>
          <a:xfrm>
            <a:off x="3255215"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13" name="Freeform 2012">
            <a:extLst>
              <a:ext uri="{FF2B5EF4-FFF2-40B4-BE49-F238E27FC236}">
                <a16:creationId xmlns:a16="http://schemas.microsoft.com/office/drawing/2014/main" id="{EF5F0E3F-BA79-AB5E-8E74-41B2B7361824}"/>
              </a:ext>
            </a:extLst>
          </p:cNvPr>
          <p:cNvSpPr/>
          <p:nvPr/>
        </p:nvSpPr>
        <p:spPr>
          <a:xfrm>
            <a:off x="3255215" y="3591917"/>
            <a:ext cx="1698" cy="18747"/>
          </a:xfrm>
          <a:custGeom>
            <a:avLst/>
            <a:gdLst>
              <a:gd name="connsiteX0" fmla="*/ 0 w 1698"/>
              <a:gd name="connsiteY0" fmla="*/ 0 h 18747"/>
              <a:gd name="connsiteX1" fmla="*/ 1698 w 1698"/>
              <a:gd name="connsiteY1" fmla="*/ 0 h 18747"/>
              <a:gd name="connsiteX2" fmla="*/ 1698 w 1698"/>
              <a:gd name="connsiteY2" fmla="*/ 18747 h 18747"/>
              <a:gd name="connsiteX3" fmla="*/ 0 w 1698"/>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98" h="18747">
                <a:moveTo>
                  <a:pt x="0" y="0"/>
                </a:moveTo>
                <a:lnTo>
                  <a:pt x="1698" y="0"/>
                </a:lnTo>
                <a:lnTo>
                  <a:pt x="1698"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14" name="Freeform 2013">
            <a:extLst>
              <a:ext uri="{FF2B5EF4-FFF2-40B4-BE49-F238E27FC236}">
                <a16:creationId xmlns:a16="http://schemas.microsoft.com/office/drawing/2014/main" id="{77CFAED6-AE7E-254B-4B0B-EC4254F83E0A}"/>
              </a:ext>
            </a:extLst>
          </p:cNvPr>
          <p:cNvSpPr/>
          <p:nvPr/>
        </p:nvSpPr>
        <p:spPr>
          <a:xfrm>
            <a:off x="325756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15" name="Freeform 2014">
            <a:extLst>
              <a:ext uri="{FF2B5EF4-FFF2-40B4-BE49-F238E27FC236}">
                <a16:creationId xmlns:a16="http://schemas.microsoft.com/office/drawing/2014/main" id="{CBB3CE4E-6EBB-F3DD-E63C-8BF95C4D26CC}"/>
              </a:ext>
            </a:extLst>
          </p:cNvPr>
          <p:cNvSpPr/>
          <p:nvPr/>
        </p:nvSpPr>
        <p:spPr>
          <a:xfrm>
            <a:off x="3257560"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16" name="Freeform 2015">
            <a:extLst>
              <a:ext uri="{FF2B5EF4-FFF2-40B4-BE49-F238E27FC236}">
                <a16:creationId xmlns:a16="http://schemas.microsoft.com/office/drawing/2014/main" id="{78411A57-C2BA-9C45-DE08-EB9C46E279FF}"/>
              </a:ext>
            </a:extLst>
          </p:cNvPr>
          <p:cNvSpPr/>
          <p:nvPr/>
        </p:nvSpPr>
        <p:spPr>
          <a:xfrm>
            <a:off x="325982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17" name="Freeform 2016">
            <a:extLst>
              <a:ext uri="{FF2B5EF4-FFF2-40B4-BE49-F238E27FC236}">
                <a16:creationId xmlns:a16="http://schemas.microsoft.com/office/drawing/2014/main" id="{D39B7758-0FD5-96A1-B0FA-8AE792D5CE80}"/>
              </a:ext>
            </a:extLst>
          </p:cNvPr>
          <p:cNvSpPr/>
          <p:nvPr/>
        </p:nvSpPr>
        <p:spPr>
          <a:xfrm>
            <a:off x="3259824"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18" name="Freeform 2017">
            <a:extLst>
              <a:ext uri="{FF2B5EF4-FFF2-40B4-BE49-F238E27FC236}">
                <a16:creationId xmlns:a16="http://schemas.microsoft.com/office/drawing/2014/main" id="{E1492446-BC21-BCA4-FE9E-9EBB2FCEF057}"/>
              </a:ext>
            </a:extLst>
          </p:cNvPr>
          <p:cNvSpPr/>
          <p:nvPr/>
        </p:nvSpPr>
        <p:spPr>
          <a:xfrm>
            <a:off x="326208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19" name="Freeform 2018">
            <a:extLst>
              <a:ext uri="{FF2B5EF4-FFF2-40B4-BE49-F238E27FC236}">
                <a16:creationId xmlns:a16="http://schemas.microsoft.com/office/drawing/2014/main" id="{39B16143-1051-E2BD-6D4A-BE7FC19FC71C}"/>
              </a:ext>
            </a:extLst>
          </p:cNvPr>
          <p:cNvSpPr/>
          <p:nvPr/>
        </p:nvSpPr>
        <p:spPr>
          <a:xfrm>
            <a:off x="3262088"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20" name="Freeform 2019">
            <a:extLst>
              <a:ext uri="{FF2B5EF4-FFF2-40B4-BE49-F238E27FC236}">
                <a16:creationId xmlns:a16="http://schemas.microsoft.com/office/drawing/2014/main" id="{CF263B00-9801-DF99-51CD-514F905A896C}"/>
              </a:ext>
            </a:extLst>
          </p:cNvPr>
          <p:cNvSpPr/>
          <p:nvPr/>
        </p:nvSpPr>
        <p:spPr>
          <a:xfrm>
            <a:off x="326435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21" name="Freeform 2020">
            <a:extLst>
              <a:ext uri="{FF2B5EF4-FFF2-40B4-BE49-F238E27FC236}">
                <a16:creationId xmlns:a16="http://schemas.microsoft.com/office/drawing/2014/main" id="{52A33825-8568-B951-BBD9-618B7D52EEF8}"/>
              </a:ext>
            </a:extLst>
          </p:cNvPr>
          <p:cNvSpPr/>
          <p:nvPr/>
        </p:nvSpPr>
        <p:spPr>
          <a:xfrm>
            <a:off x="3264352"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22" name="Freeform 2021">
            <a:extLst>
              <a:ext uri="{FF2B5EF4-FFF2-40B4-BE49-F238E27FC236}">
                <a16:creationId xmlns:a16="http://schemas.microsoft.com/office/drawing/2014/main" id="{7220E3C8-1A48-EE2F-EDD3-687D1C543A14}"/>
              </a:ext>
            </a:extLst>
          </p:cNvPr>
          <p:cNvSpPr/>
          <p:nvPr/>
        </p:nvSpPr>
        <p:spPr>
          <a:xfrm>
            <a:off x="326661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23" name="Freeform 2022">
            <a:extLst>
              <a:ext uri="{FF2B5EF4-FFF2-40B4-BE49-F238E27FC236}">
                <a16:creationId xmlns:a16="http://schemas.microsoft.com/office/drawing/2014/main" id="{54C0F540-CF08-6768-EB84-AB13FC044D97}"/>
              </a:ext>
            </a:extLst>
          </p:cNvPr>
          <p:cNvSpPr/>
          <p:nvPr/>
        </p:nvSpPr>
        <p:spPr>
          <a:xfrm>
            <a:off x="3266616"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24" name="Freeform 2023">
            <a:extLst>
              <a:ext uri="{FF2B5EF4-FFF2-40B4-BE49-F238E27FC236}">
                <a16:creationId xmlns:a16="http://schemas.microsoft.com/office/drawing/2014/main" id="{0EB5CE94-5311-8E90-173C-24222EEA424E}"/>
              </a:ext>
            </a:extLst>
          </p:cNvPr>
          <p:cNvSpPr/>
          <p:nvPr/>
        </p:nvSpPr>
        <p:spPr>
          <a:xfrm>
            <a:off x="326896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25" name="Freeform 2024">
            <a:extLst>
              <a:ext uri="{FF2B5EF4-FFF2-40B4-BE49-F238E27FC236}">
                <a16:creationId xmlns:a16="http://schemas.microsoft.com/office/drawing/2014/main" id="{A21166A7-D74A-4A71-B8FC-656D02AB3AE4}"/>
              </a:ext>
            </a:extLst>
          </p:cNvPr>
          <p:cNvSpPr/>
          <p:nvPr/>
        </p:nvSpPr>
        <p:spPr>
          <a:xfrm>
            <a:off x="3268961"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26" name="Freeform 2025">
            <a:extLst>
              <a:ext uri="{FF2B5EF4-FFF2-40B4-BE49-F238E27FC236}">
                <a16:creationId xmlns:a16="http://schemas.microsoft.com/office/drawing/2014/main" id="{873C49C1-49FF-C7E4-C7EE-2B903C9BA9E9}"/>
              </a:ext>
            </a:extLst>
          </p:cNvPr>
          <p:cNvSpPr/>
          <p:nvPr/>
        </p:nvSpPr>
        <p:spPr>
          <a:xfrm>
            <a:off x="327122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27" name="Freeform 2026">
            <a:extLst>
              <a:ext uri="{FF2B5EF4-FFF2-40B4-BE49-F238E27FC236}">
                <a16:creationId xmlns:a16="http://schemas.microsoft.com/office/drawing/2014/main" id="{16255F9D-29B4-B7C6-C905-7134BED82DCB}"/>
              </a:ext>
            </a:extLst>
          </p:cNvPr>
          <p:cNvSpPr/>
          <p:nvPr/>
        </p:nvSpPr>
        <p:spPr>
          <a:xfrm>
            <a:off x="3271225"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28" name="Freeform 2027">
            <a:extLst>
              <a:ext uri="{FF2B5EF4-FFF2-40B4-BE49-F238E27FC236}">
                <a16:creationId xmlns:a16="http://schemas.microsoft.com/office/drawing/2014/main" id="{ECCBE056-DDF3-9ACC-AD86-2ACCFB954E09}"/>
              </a:ext>
            </a:extLst>
          </p:cNvPr>
          <p:cNvSpPr/>
          <p:nvPr/>
        </p:nvSpPr>
        <p:spPr>
          <a:xfrm>
            <a:off x="327348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29" name="Freeform 2028">
            <a:extLst>
              <a:ext uri="{FF2B5EF4-FFF2-40B4-BE49-F238E27FC236}">
                <a16:creationId xmlns:a16="http://schemas.microsoft.com/office/drawing/2014/main" id="{8FF07F42-427B-2EB4-4F22-1FC92EA79B62}"/>
              </a:ext>
            </a:extLst>
          </p:cNvPr>
          <p:cNvSpPr/>
          <p:nvPr/>
        </p:nvSpPr>
        <p:spPr>
          <a:xfrm>
            <a:off x="3273489"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30" name="Freeform 2029">
            <a:extLst>
              <a:ext uri="{FF2B5EF4-FFF2-40B4-BE49-F238E27FC236}">
                <a16:creationId xmlns:a16="http://schemas.microsoft.com/office/drawing/2014/main" id="{2C2DAF4C-D70F-2211-9497-CECB4D3362D1}"/>
              </a:ext>
            </a:extLst>
          </p:cNvPr>
          <p:cNvSpPr/>
          <p:nvPr/>
        </p:nvSpPr>
        <p:spPr>
          <a:xfrm>
            <a:off x="327575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5F828F"/>
          </a:solidFill>
          <a:ln w="0" cap="flat">
            <a:noFill/>
            <a:prstDash val="solid"/>
            <a:miter/>
          </a:ln>
        </p:spPr>
        <p:txBody>
          <a:bodyPr rtlCol="0" anchor="ctr"/>
          <a:lstStyle/>
          <a:p>
            <a:endParaRPr lang="en-GB" dirty="0"/>
          </a:p>
        </p:txBody>
      </p:sp>
      <p:sp>
        <p:nvSpPr>
          <p:cNvPr id="2031" name="Freeform 2030">
            <a:extLst>
              <a:ext uri="{FF2B5EF4-FFF2-40B4-BE49-F238E27FC236}">
                <a16:creationId xmlns:a16="http://schemas.microsoft.com/office/drawing/2014/main" id="{83B9A58D-5D92-9349-B96A-F6D09C5DFF53}"/>
              </a:ext>
            </a:extLst>
          </p:cNvPr>
          <p:cNvSpPr/>
          <p:nvPr/>
        </p:nvSpPr>
        <p:spPr>
          <a:xfrm>
            <a:off x="3275753" y="3591917"/>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5F828F"/>
            </a:solidFill>
            <a:prstDash val="solid"/>
            <a:miter/>
          </a:ln>
        </p:spPr>
        <p:txBody>
          <a:bodyPr rtlCol="0" anchor="ctr"/>
          <a:lstStyle/>
          <a:p>
            <a:endParaRPr lang="en-GB" dirty="0"/>
          </a:p>
        </p:txBody>
      </p:sp>
      <p:sp>
        <p:nvSpPr>
          <p:cNvPr id="2032" name="Freeform 2031">
            <a:extLst>
              <a:ext uri="{FF2B5EF4-FFF2-40B4-BE49-F238E27FC236}">
                <a16:creationId xmlns:a16="http://schemas.microsoft.com/office/drawing/2014/main" id="{DDE350D5-4C68-45A9-7EA1-77EBE25C48B1}"/>
              </a:ext>
            </a:extLst>
          </p:cNvPr>
          <p:cNvSpPr/>
          <p:nvPr/>
        </p:nvSpPr>
        <p:spPr>
          <a:xfrm>
            <a:off x="327809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33" name="Freeform 2032">
            <a:extLst>
              <a:ext uri="{FF2B5EF4-FFF2-40B4-BE49-F238E27FC236}">
                <a16:creationId xmlns:a16="http://schemas.microsoft.com/office/drawing/2014/main" id="{D1443039-749C-9012-29CA-D815B13EAF12}"/>
              </a:ext>
            </a:extLst>
          </p:cNvPr>
          <p:cNvSpPr/>
          <p:nvPr/>
        </p:nvSpPr>
        <p:spPr>
          <a:xfrm>
            <a:off x="327809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34" name="Freeform 2033">
            <a:extLst>
              <a:ext uri="{FF2B5EF4-FFF2-40B4-BE49-F238E27FC236}">
                <a16:creationId xmlns:a16="http://schemas.microsoft.com/office/drawing/2014/main" id="{11ADFD0F-8D6E-B47A-AA2E-145323555803}"/>
              </a:ext>
            </a:extLst>
          </p:cNvPr>
          <p:cNvSpPr/>
          <p:nvPr/>
        </p:nvSpPr>
        <p:spPr>
          <a:xfrm>
            <a:off x="328036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35" name="Freeform 2034">
            <a:extLst>
              <a:ext uri="{FF2B5EF4-FFF2-40B4-BE49-F238E27FC236}">
                <a16:creationId xmlns:a16="http://schemas.microsoft.com/office/drawing/2014/main" id="{EEE3A06D-EEDE-025B-13E8-8F737E9ABBDD}"/>
              </a:ext>
            </a:extLst>
          </p:cNvPr>
          <p:cNvSpPr/>
          <p:nvPr/>
        </p:nvSpPr>
        <p:spPr>
          <a:xfrm>
            <a:off x="328036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36" name="Freeform 2035">
            <a:extLst>
              <a:ext uri="{FF2B5EF4-FFF2-40B4-BE49-F238E27FC236}">
                <a16:creationId xmlns:a16="http://schemas.microsoft.com/office/drawing/2014/main" id="{69F2FED8-E804-5442-A936-FFCC8F845183}"/>
              </a:ext>
            </a:extLst>
          </p:cNvPr>
          <p:cNvSpPr/>
          <p:nvPr/>
        </p:nvSpPr>
        <p:spPr>
          <a:xfrm>
            <a:off x="328262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37" name="Freeform 2036">
            <a:extLst>
              <a:ext uri="{FF2B5EF4-FFF2-40B4-BE49-F238E27FC236}">
                <a16:creationId xmlns:a16="http://schemas.microsoft.com/office/drawing/2014/main" id="{39962219-B357-4243-8DE2-A4D6B810C3BD}"/>
              </a:ext>
            </a:extLst>
          </p:cNvPr>
          <p:cNvSpPr/>
          <p:nvPr/>
        </p:nvSpPr>
        <p:spPr>
          <a:xfrm>
            <a:off x="328262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38" name="Freeform 2037">
            <a:extLst>
              <a:ext uri="{FF2B5EF4-FFF2-40B4-BE49-F238E27FC236}">
                <a16:creationId xmlns:a16="http://schemas.microsoft.com/office/drawing/2014/main" id="{7F3257E7-8B0C-5599-E725-E41496E5DC10}"/>
              </a:ext>
            </a:extLst>
          </p:cNvPr>
          <p:cNvSpPr/>
          <p:nvPr/>
        </p:nvSpPr>
        <p:spPr>
          <a:xfrm>
            <a:off x="328489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39" name="Freeform 2038">
            <a:extLst>
              <a:ext uri="{FF2B5EF4-FFF2-40B4-BE49-F238E27FC236}">
                <a16:creationId xmlns:a16="http://schemas.microsoft.com/office/drawing/2014/main" id="{68D9D258-D279-2BBD-5F15-42FB973A1D08}"/>
              </a:ext>
            </a:extLst>
          </p:cNvPr>
          <p:cNvSpPr/>
          <p:nvPr/>
        </p:nvSpPr>
        <p:spPr>
          <a:xfrm>
            <a:off x="328489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40" name="Freeform 2039">
            <a:extLst>
              <a:ext uri="{FF2B5EF4-FFF2-40B4-BE49-F238E27FC236}">
                <a16:creationId xmlns:a16="http://schemas.microsoft.com/office/drawing/2014/main" id="{D86B1446-85E2-8E8A-12F8-4D56D5B81D92}"/>
              </a:ext>
            </a:extLst>
          </p:cNvPr>
          <p:cNvSpPr/>
          <p:nvPr/>
        </p:nvSpPr>
        <p:spPr>
          <a:xfrm>
            <a:off x="328723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41" name="Freeform 2040">
            <a:extLst>
              <a:ext uri="{FF2B5EF4-FFF2-40B4-BE49-F238E27FC236}">
                <a16:creationId xmlns:a16="http://schemas.microsoft.com/office/drawing/2014/main" id="{5C50DD17-E12F-FCA4-307C-4726976CA68B}"/>
              </a:ext>
            </a:extLst>
          </p:cNvPr>
          <p:cNvSpPr/>
          <p:nvPr/>
        </p:nvSpPr>
        <p:spPr>
          <a:xfrm>
            <a:off x="328723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42" name="Freeform 2041">
            <a:extLst>
              <a:ext uri="{FF2B5EF4-FFF2-40B4-BE49-F238E27FC236}">
                <a16:creationId xmlns:a16="http://schemas.microsoft.com/office/drawing/2014/main" id="{00945443-3CF8-ACA0-85FB-BAA37127091F}"/>
              </a:ext>
            </a:extLst>
          </p:cNvPr>
          <p:cNvSpPr/>
          <p:nvPr/>
        </p:nvSpPr>
        <p:spPr>
          <a:xfrm>
            <a:off x="328949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43" name="Freeform 2042">
            <a:extLst>
              <a:ext uri="{FF2B5EF4-FFF2-40B4-BE49-F238E27FC236}">
                <a16:creationId xmlns:a16="http://schemas.microsoft.com/office/drawing/2014/main" id="{542BA754-31C5-C47A-D059-E1B1D07B3608}"/>
              </a:ext>
            </a:extLst>
          </p:cNvPr>
          <p:cNvSpPr/>
          <p:nvPr/>
        </p:nvSpPr>
        <p:spPr>
          <a:xfrm>
            <a:off x="328949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44" name="Freeform 2043">
            <a:extLst>
              <a:ext uri="{FF2B5EF4-FFF2-40B4-BE49-F238E27FC236}">
                <a16:creationId xmlns:a16="http://schemas.microsoft.com/office/drawing/2014/main" id="{79D0FA95-B46A-FEE6-36DA-EE1D415EB0D8}"/>
              </a:ext>
            </a:extLst>
          </p:cNvPr>
          <p:cNvSpPr/>
          <p:nvPr/>
        </p:nvSpPr>
        <p:spPr>
          <a:xfrm>
            <a:off x="3291763"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45" name="Freeform 2044">
            <a:extLst>
              <a:ext uri="{FF2B5EF4-FFF2-40B4-BE49-F238E27FC236}">
                <a16:creationId xmlns:a16="http://schemas.microsoft.com/office/drawing/2014/main" id="{56038695-8A3B-D4A6-C14B-0CB3DA9D9790}"/>
              </a:ext>
            </a:extLst>
          </p:cNvPr>
          <p:cNvSpPr/>
          <p:nvPr/>
        </p:nvSpPr>
        <p:spPr>
          <a:xfrm>
            <a:off x="3291763"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46" name="Freeform 2045">
            <a:extLst>
              <a:ext uri="{FF2B5EF4-FFF2-40B4-BE49-F238E27FC236}">
                <a16:creationId xmlns:a16="http://schemas.microsoft.com/office/drawing/2014/main" id="{41586B02-AC17-C15A-295B-45902961CDCC}"/>
              </a:ext>
            </a:extLst>
          </p:cNvPr>
          <p:cNvSpPr/>
          <p:nvPr/>
        </p:nvSpPr>
        <p:spPr>
          <a:xfrm>
            <a:off x="329402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47" name="Freeform 2046">
            <a:extLst>
              <a:ext uri="{FF2B5EF4-FFF2-40B4-BE49-F238E27FC236}">
                <a16:creationId xmlns:a16="http://schemas.microsoft.com/office/drawing/2014/main" id="{F0C03C51-495D-914C-3415-A62EFAEEF6D1}"/>
              </a:ext>
            </a:extLst>
          </p:cNvPr>
          <p:cNvSpPr/>
          <p:nvPr/>
        </p:nvSpPr>
        <p:spPr>
          <a:xfrm>
            <a:off x="329402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48" name="Freeform 2047">
            <a:extLst>
              <a:ext uri="{FF2B5EF4-FFF2-40B4-BE49-F238E27FC236}">
                <a16:creationId xmlns:a16="http://schemas.microsoft.com/office/drawing/2014/main" id="{D8AE201B-741C-EBCB-05C5-73A7C64D1C77}"/>
              </a:ext>
            </a:extLst>
          </p:cNvPr>
          <p:cNvSpPr/>
          <p:nvPr/>
        </p:nvSpPr>
        <p:spPr>
          <a:xfrm>
            <a:off x="329629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49" name="Freeform 2048">
            <a:extLst>
              <a:ext uri="{FF2B5EF4-FFF2-40B4-BE49-F238E27FC236}">
                <a16:creationId xmlns:a16="http://schemas.microsoft.com/office/drawing/2014/main" id="{F14CEAED-86BE-245E-C925-B0748F67288A}"/>
              </a:ext>
            </a:extLst>
          </p:cNvPr>
          <p:cNvSpPr/>
          <p:nvPr/>
        </p:nvSpPr>
        <p:spPr>
          <a:xfrm>
            <a:off x="329629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50" name="Freeform 2049">
            <a:extLst>
              <a:ext uri="{FF2B5EF4-FFF2-40B4-BE49-F238E27FC236}">
                <a16:creationId xmlns:a16="http://schemas.microsoft.com/office/drawing/2014/main" id="{134EB35E-2257-835B-DC74-529720E80FEE}"/>
              </a:ext>
            </a:extLst>
          </p:cNvPr>
          <p:cNvSpPr/>
          <p:nvPr/>
        </p:nvSpPr>
        <p:spPr>
          <a:xfrm>
            <a:off x="329863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51" name="Freeform 2050">
            <a:extLst>
              <a:ext uri="{FF2B5EF4-FFF2-40B4-BE49-F238E27FC236}">
                <a16:creationId xmlns:a16="http://schemas.microsoft.com/office/drawing/2014/main" id="{EB1396C8-E461-288B-492D-DD065AA37331}"/>
              </a:ext>
            </a:extLst>
          </p:cNvPr>
          <p:cNvSpPr/>
          <p:nvPr/>
        </p:nvSpPr>
        <p:spPr>
          <a:xfrm>
            <a:off x="329863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52" name="Freeform 2051">
            <a:extLst>
              <a:ext uri="{FF2B5EF4-FFF2-40B4-BE49-F238E27FC236}">
                <a16:creationId xmlns:a16="http://schemas.microsoft.com/office/drawing/2014/main" id="{17341584-E92C-AD7C-BFF5-2088B4DBAE23}"/>
              </a:ext>
            </a:extLst>
          </p:cNvPr>
          <p:cNvSpPr/>
          <p:nvPr/>
        </p:nvSpPr>
        <p:spPr>
          <a:xfrm>
            <a:off x="330090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53" name="Freeform 2052">
            <a:extLst>
              <a:ext uri="{FF2B5EF4-FFF2-40B4-BE49-F238E27FC236}">
                <a16:creationId xmlns:a16="http://schemas.microsoft.com/office/drawing/2014/main" id="{EA4E38FB-4A2A-5B74-7714-F9DE52BC8AEE}"/>
              </a:ext>
            </a:extLst>
          </p:cNvPr>
          <p:cNvSpPr/>
          <p:nvPr/>
        </p:nvSpPr>
        <p:spPr>
          <a:xfrm>
            <a:off x="330090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54" name="Freeform 2053">
            <a:extLst>
              <a:ext uri="{FF2B5EF4-FFF2-40B4-BE49-F238E27FC236}">
                <a16:creationId xmlns:a16="http://schemas.microsoft.com/office/drawing/2014/main" id="{E466D540-1840-3D19-9E54-054716A50F34}"/>
              </a:ext>
            </a:extLst>
          </p:cNvPr>
          <p:cNvSpPr/>
          <p:nvPr/>
        </p:nvSpPr>
        <p:spPr>
          <a:xfrm>
            <a:off x="330316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55" name="Freeform 2054">
            <a:extLst>
              <a:ext uri="{FF2B5EF4-FFF2-40B4-BE49-F238E27FC236}">
                <a16:creationId xmlns:a16="http://schemas.microsoft.com/office/drawing/2014/main" id="{E6FBC47D-47F7-4E07-BA2B-D00C79AEB178}"/>
              </a:ext>
            </a:extLst>
          </p:cNvPr>
          <p:cNvSpPr/>
          <p:nvPr/>
        </p:nvSpPr>
        <p:spPr>
          <a:xfrm>
            <a:off x="330316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56" name="Freeform 2055">
            <a:extLst>
              <a:ext uri="{FF2B5EF4-FFF2-40B4-BE49-F238E27FC236}">
                <a16:creationId xmlns:a16="http://schemas.microsoft.com/office/drawing/2014/main" id="{7D90D10A-9502-B8FA-D380-98E8A0C5787F}"/>
              </a:ext>
            </a:extLst>
          </p:cNvPr>
          <p:cNvSpPr/>
          <p:nvPr/>
        </p:nvSpPr>
        <p:spPr>
          <a:xfrm>
            <a:off x="330542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57" name="Freeform 2056">
            <a:extLst>
              <a:ext uri="{FF2B5EF4-FFF2-40B4-BE49-F238E27FC236}">
                <a16:creationId xmlns:a16="http://schemas.microsoft.com/office/drawing/2014/main" id="{7F3B3AE7-1D3E-20F6-817A-D15C3A6F44BE}"/>
              </a:ext>
            </a:extLst>
          </p:cNvPr>
          <p:cNvSpPr/>
          <p:nvPr/>
        </p:nvSpPr>
        <p:spPr>
          <a:xfrm>
            <a:off x="330542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58" name="Freeform 2057">
            <a:extLst>
              <a:ext uri="{FF2B5EF4-FFF2-40B4-BE49-F238E27FC236}">
                <a16:creationId xmlns:a16="http://schemas.microsoft.com/office/drawing/2014/main" id="{A3547CD7-F31E-4575-DB4D-88F7B46731EF}"/>
              </a:ext>
            </a:extLst>
          </p:cNvPr>
          <p:cNvSpPr/>
          <p:nvPr/>
        </p:nvSpPr>
        <p:spPr>
          <a:xfrm>
            <a:off x="330769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59" name="Freeform 2058">
            <a:extLst>
              <a:ext uri="{FF2B5EF4-FFF2-40B4-BE49-F238E27FC236}">
                <a16:creationId xmlns:a16="http://schemas.microsoft.com/office/drawing/2014/main" id="{C923BF92-E18D-1114-7B83-FA572EDFB7A8}"/>
              </a:ext>
            </a:extLst>
          </p:cNvPr>
          <p:cNvSpPr/>
          <p:nvPr/>
        </p:nvSpPr>
        <p:spPr>
          <a:xfrm>
            <a:off x="330769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60" name="Freeform 2059">
            <a:extLst>
              <a:ext uri="{FF2B5EF4-FFF2-40B4-BE49-F238E27FC236}">
                <a16:creationId xmlns:a16="http://schemas.microsoft.com/office/drawing/2014/main" id="{3827A525-D2A9-7103-951B-549F33339D54}"/>
              </a:ext>
            </a:extLst>
          </p:cNvPr>
          <p:cNvSpPr/>
          <p:nvPr/>
        </p:nvSpPr>
        <p:spPr>
          <a:xfrm>
            <a:off x="331003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61" name="Freeform 2060">
            <a:extLst>
              <a:ext uri="{FF2B5EF4-FFF2-40B4-BE49-F238E27FC236}">
                <a16:creationId xmlns:a16="http://schemas.microsoft.com/office/drawing/2014/main" id="{BA9CA139-B063-0C2E-CE23-8DEAF5059FC1}"/>
              </a:ext>
            </a:extLst>
          </p:cNvPr>
          <p:cNvSpPr/>
          <p:nvPr/>
        </p:nvSpPr>
        <p:spPr>
          <a:xfrm>
            <a:off x="331003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62" name="Freeform 2061">
            <a:extLst>
              <a:ext uri="{FF2B5EF4-FFF2-40B4-BE49-F238E27FC236}">
                <a16:creationId xmlns:a16="http://schemas.microsoft.com/office/drawing/2014/main" id="{9A636EAA-E5CF-7489-F4DA-5FD425A3B582}"/>
              </a:ext>
            </a:extLst>
          </p:cNvPr>
          <p:cNvSpPr/>
          <p:nvPr/>
        </p:nvSpPr>
        <p:spPr>
          <a:xfrm>
            <a:off x="331230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63" name="Freeform 2062">
            <a:extLst>
              <a:ext uri="{FF2B5EF4-FFF2-40B4-BE49-F238E27FC236}">
                <a16:creationId xmlns:a16="http://schemas.microsoft.com/office/drawing/2014/main" id="{A5DAD31F-CE5E-CC19-A24A-053F6874964A}"/>
              </a:ext>
            </a:extLst>
          </p:cNvPr>
          <p:cNvSpPr/>
          <p:nvPr/>
        </p:nvSpPr>
        <p:spPr>
          <a:xfrm>
            <a:off x="331230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64" name="Freeform 2063">
            <a:extLst>
              <a:ext uri="{FF2B5EF4-FFF2-40B4-BE49-F238E27FC236}">
                <a16:creationId xmlns:a16="http://schemas.microsoft.com/office/drawing/2014/main" id="{8C4EAAA4-D941-603D-D9EC-006A7308BCB3}"/>
              </a:ext>
            </a:extLst>
          </p:cNvPr>
          <p:cNvSpPr/>
          <p:nvPr/>
        </p:nvSpPr>
        <p:spPr>
          <a:xfrm>
            <a:off x="331456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65" name="Freeform 2064">
            <a:extLst>
              <a:ext uri="{FF2B5EF4-FFF2-40B4-BE49-F238E27FC236}">
                <a16:creationId xmlns:a16="http://schemas.microsoft.com/office/drawing/2014/main" id="{AF9DAB56-AE60-F931-527F-5A3275E2E019}"/>
              </a:ext>
            </a:extLst>
          </p:cNvPr>
          <p:cNvSpPr/>
          <p:nvPr/>
        </p:nvSpPr>
        <p:spPr>
          <a:xfrm>
            <a:off x="331456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66" name="Freeform 2065">
            <a:extLst>
              <a:ext uri="{FF2B5EF4-FFF2-40B4-BE49-F238E27FC236}">
                <a16:creationId xmlns:a16="http://schemas.microsoft.com/office/drawing/2014/main" id="{741197FF-8A2C-094A-58E4-BDE6EA55FEAC}"/>
              </a:ext>
            </a:extLst>
          </p:cNvPr>
          <p:cNvSpPr/>
          <p:nvPr/>
        </p:nvSpPr>
        <p:spPr>
          <a:xfrm>
            <a:off x="331690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67" name="Freeform 2066">
            <a:extLst>
              <a:ext uri="{FF2B5EF4-FFF2-40B4-BE49-F238E27FC236}">
                <a16:creationId xmlns:a16="http://schemas.microsoft.com/office/drawing/2014/main" id="{A1DDDB14-6694-F883-3F62-10B738BD1C92}"/>
              </a:ext>
            </a:extLst>
          </p:cNvPr>
          <p:cNvSpPr/>
          <p:nvPr/>
        </p:nvSpPr>
        <p:spPr>
          <a:xfrm>
            <a:off x="331690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68" name="Freeform 2067">
            <a:extLst>
              <a:ext uri="{FF2B5EF4-FFF2-40B4-BE49-F238E27FC236}">
                <a16:creationId xmlns:a16="http://schemas.microsoft.com/office/drawing/2014/main" id="{2221B87C-0DE1-96A6-108A-3A44B924FD54}"/>
              </a:ext>
            </a:extLst>
          </p:cNvPr>
          <p:cNvSpPr/>
          <p:nvPr/>
        </p:nvSpPr>
        <p:spPr>
          <a:xfrm>
            <a:off x="331917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69" name="Freeform 2068">
            <a:extLst>
              <a:ext uri="{FF2B5EF4-FFF2-40B4-BE49-F238E27FC236}">
                <a16:creationId xmlns:a16="http://schemas.microsoft.com/office/drawing/2014/main" id="{282D594A-2DDF-4DB9-81C4-EB4B0B544687}"/>
              </a:ext>
            </a:extLst>
          </p:cNvPr>
          <p:cNvSpPr/>
          <p:nvPr/>
        </p:nvSpPr>
        <p:spPr>
          <a:xfrm>
            <a:off x="331917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70" name="Freeform 2069">
            <a:extLst>
              <a:ext uri="{FF2B5EF4-FFF2-40B4-BE49-F238E27FC236}">
                <a16:creationId xmlns:a16="http://schemas.microsoft.com/office/drawing/2014/main" id="{C81C8BF2-40DC-5519-B862-E6523FE005D8}"/>
              </a:ext>
            </a:extLst>
          </p:cNvPr>
          <p:cNvSpPr/>
          <p:nvPr/>
        </p:nvSpPr>
        <p:spPr>
          <a:xfrm>
            <a:off x="332143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71" name="Freeform 2070">
            <a:extLst>
              <a:ext uri="{FF2B5EF4-FFF2-40B4-BE49-F238E27FC236}">
                <a16:creationId xmlns:a16="http://schemas.microsoft.com/office/drawing/2014/main" id="{CA2A3378-D60C-4994-1D30-1B4AC3ADA4F4}"/>
              </a:ext>
            </a:extLst>
          </p:cNvPr>
          <p:cNvSpPr/>
          <p:nvPr/>
        </p:nvSpPr>
        <p:spPr>
          <a:xfrm>
            <a:off x="332143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72" name="Freeform 2071">
            <a:extLst>
              <a:ext uri="{FF2B5EF4-FFF2-40B4-BE49-F238E27FC236}">
                <a16:creationId xmlns:a16="http://schemas.microsoft.com/office/drawing/2014/main" id="{09517D11-6872-6554-3EA3-7E5A8E3FD68C}"/>
              </a:ext>
            </a:extLst>
          </p:cNvPr>
          <p:cNvSpPr/>
          <p:nvPr/>
        </p:nvSpPr>
        <p:spPr>
          <a:xfrm>
            <a:off x="332370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73" name="Freeform 2072">
            <a:extLst>
              <a:ext uri="{FF2B5EF4-FFF2-40B4-BE49-F238E27FC236}">
                <a16:creationId xmlns:a16="http://schemas.microsoft.com/office/drawing/2014/main" id="{C1A1853E-EBE1-0745-8E44-2891D03925B9}"/>
              </a:ext>
            </a:extLst>
          </p:cNvPr>
          <p:cNvSpPr/>
          <p:nvPr/>
        </p:nvSpPr>
        <p:spPr>
          <a:xfrm>
            <a:off x="332370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74" name="Freeform 2073">
            <a:extLst>
              <a:ext uri="{FF2B5EF4-FFF2-40B4-BE49-F238E27FC236}">
                <a16:creationId xmlns:a16="http://schemas.microsoft.com/office/drawing/2014/main" id="{C8EE50E5-4D58-0BC4-CCAE-5572DC3FFA1D}"/>
              </a:ext>
            </a:extLst>
          </p:cNvPr>
          <p:cNvSpPr/>
          <p:nvPr/>
        </p:nvSpPr>
        <p:spPr>
          <a:xfrm>
            <a:off x="332596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75" name="Freeform 2074">
            <a:extLst>
              <a:ext uri="{FF2B5EF4-FFF2-40B4-BE49-F238E27FC236}">
                <a16:creationId xmlns:a16="http://schemas.microsoft.com/office/drawing/2014/main" id="{B0E845B4-EFB2-8642-6111-A6A67C0EA3B6}"/>
              </a:ext>
            </a:extLst>
          </p:cNvPr>
          <p:cNvSpPr/>
          <p:nvPr/>
        </p:nvSpPr>
        <p:spPr>
          <a:xfrm>
            <a:off x="332596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76" name="Freeform 2075">
            <a:extLst>
              <a:ext uri="{FF2B5EF4-FFF2-40B4-BE49-F238E27FC236}">
                <a16:creationId xmlns:a16="http://schemas.microsoft.com/office/drawing/2014/main" id="{FD6536F7-69BD-5173-4860-2B8F55BB1611}"/>
              </a:ext>
            </a:extLst>
          </p:cNvPr>
          <p:cNvSpPr/>
          <p:nvPr/>
        </p:nvSpPr>
        <p:spPr>
          <a:xfrm>
            <a:off x="332831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77" name="Freeform 2076">
            <a:extLst>
              <a:ext uri="{FF2B5EF4-FFF2-40B4-BE49-F238E27FC236}">
                <a16:creationId xmlns:a16="http://schemas.microsoft.com/office/drawing/2014/main" id="{CADE0D1C-EDC9-B132-D225-39C5A4A76335}"/>
              </a:ext>
            </a:extLst>
          </p:cNvPr>
          <p:cNvSpPr/>
          <p:nvPr/>
        </p:nvSpPr>
        <p:spPr>
          <a:xfrm>
            <a:off x="332831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78" name="Freeform 2077">
            <a:extLst>
              <a:ext uri="{FF2B5EF4-FFF2-40B4-BE49-F238E27FC236}">
                <a16:creationId xmlns:a16="http://schemas.microsoft.com/office/drawing/2014/main" id="{111E7038-DB35-8FA8-AA1F-80BE355E3C8A}"/>
              </a:ext>
            </a:extLst>
          </p:cNvPr>
          <p:cNvSpPr/>
          <p:nvPr/>
        </p:nvSpPr>
        <p:spPr>
          <a:xfrm>
            <a:off x="333057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79" name="Freeform 2078">
            <a:extLst>
              <a:ext uri="{FF2B5EF4-FFF2-40B4-BE49-F238E27FC236}">
                <a16:creationId xmlns:a16="http://schemas.microsoft.com/office/drawing/2014/main" id="{84B9563F-6DD0-AABF-7E1E-9362CFCF1A1B}"/>
              </a:ext>
            </a:extLst>
          </p:cNvPr>
          <p:cNvSpPr/>
          <p:nvPr/>
        </p:nvSpPr>
        <p:spPr>
          <a:xfrm>
            <a:off x="333057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80" name="Freeform 2079">
            <a:extLst>
              <a:ext uri="{FF2B5EF4-FFF2-40B4-BE49-F238E27FC236}">
                <a16:creationId xmlns:a16="http://schemas.microsoft.com/office/drawing/2014/main" id="{5F0FA88D-594B-7145-F533-6D925A652642}"/>
              </a:ext>
            </a:extLst>
          </p:cNvPr>
          <p:cNvSpPr/>
          <p:nvPr/>
        </p:nvSpPr>
        <p:spPr>
          <a:xfrm>
            <a:off x="333283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81" name="Freeform 2080">
            <a:extLst>
              <a:ext uri="{FF2B5EF4-FFF2-40B4-BE49-F238E27FC236}">
                <a16:creationId xmlns:a16="http://schemas.microsoft.com/office/drawing/2014/main" id="{AEF69A33-0C71-DDC2-3543-D670BC49534E}"/>
              </a:ext>
            </a:extLst>
          </p:cNvPr>
          <p:cNvSpPr/>
          <p:nvPr/>
        </p:nvSpPr>
        <p:spPr>
          <a:xfrm>
            <a:off x="333283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82" name="Freeform 2081">
            <a:extLst>
              <a:ext uri="{FF2B5EF4-FFF2-40B4-BE49-F238E27FC236}">
                <a16:creationId xmlns:a16="http://schemas.microsoft.com/office/drawing/2014/main" id="{17152505-A0F0-6E8C-2A8C-4724E28F1277}"/>
              </a:ext>
            </a:extLst>
          </p:cNvPr>
          <p:cNvSpPr/>
          <p:nvPr/>
        </p:nvSpPr>
        <p:spPr>
          <a:xfrm>
            <a:off x="333510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83" name="Freeform 2082">
            <a:extLst>
              <a:ext uri="{FF2B5EF4-FFF2-40B4-BE49-F238E27FC236}">
                <a16:creationId xmlns:a16="http://schemas.microsoft.com/office/drawing/2014/main" id="{7EA5B2D1-D857-F9F5-B1D1-49482EA1E979}"/>
              </a:ext>
            </a:extLst>
          </p:cNvPr>
          <p:cNvSpPr/>
          <p:nvPr/>
        </p:nvSpPr>
        <p:spPr>
          <a:xfrm>
            <a:off x="333510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84" name="Freeform 2083">
            <a:extLst>
              <a:ext uri="{FF2B5EF4-FFF2-40B4-BE49-F238E27FC236}">
                <a16:creationId xmlns:a16="http://schemas.microsoft.com/office/drawing/2014/main" id="{6125A95C-9E9B-5BE0-05EB-E995CA850CBC}"/>
              </a:ext>
            </a:extLst>
          </p:cNvPr>
          <p:cNvSpPr/>
          <p:nvPr/>
        </p:nvSpPr>
        <p:spPr>
          <a:xfrm>
            <a:off x="333736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85" name="Freeform 2084">
            <a:extLst>
              <a:ext uri="{FF2B5EF4-FFF2-40B4-BE49-F238E27FC236}">
                <a16:creationId xmlns:a16="http://schemas.microsoft.com/office/drawing/2014/main" id="{123E2927-5D8C-2DE2-72B8-4750D7E3ACAC}"/>
              </a:ext>
            </a:extLst>
          </p:cNvPr>
          <p:cNvSpPr/>
          <p:nvPr/>
        </p:nvSpPr>
        <p:spPr>
          <a:xfrm>
            <a:off x="333736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86" name="Freeform 2085">
            <a:extLst>
              <a:ext uri="{FF2B5EF4-FFF2-40B4-BE49-F238E27FC236}">
                <a16:creationId xmlns:a16="http://schemas.microsoft.com/office/drawing/2014/main" id="{B49D5EFE-45F6-9B86-93CA-D2202603A217}"/>
              </a:ext>
            </a:extLst>
          </p:cNvPr>
          <p:cNvSpPr/>
          <p:nvPr/>
        </p:nvSpPr>
        <p:spPr>
          <a:xfrm>
            <a:off x="333971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87" name="Freeform 2086">
            <a:extLst>
              <a:ext uri="{FF2B5EF4-FFF2-40B4-BE49-F238E27FC236}">
                <a16:creationId xmlns:a16="http://schemas.microsoft.com/office/drawing/2014/main" id="{A76AE8B5-B8D1-1D18-025A-BA5949D373C9}"/>
              </a:ext>
            </a:extLst>
          </p:cNvPr>
          <p:cNvSpPr/>
          <p:nvPr/>
        </p:nvSpPr>
        <p:spPr>
          <a:xfrm>
            <a:off x="333971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88" name="Freeform 2087">
            <a:extLst>
              <a:ext uri="{FF2B5EF4-FFF2-40B4-BE49-F238E27FC236}">
                <a16:creationId xmlns:a16="http://schemas.microsoft.com/office/drawing/2014/main" id="{A7365F09-9F01-58A0-7054-2DFBDC7A0C9F}"/>
              </a:ext>
            </a:extLst>
          </p:cNvPr>
          <p:cNvSpPr/>
          <p:nvPr/>
        </p:nvSpPr>
        <p:spPr>
          <a:xfrm>
            <a:off x="334197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89" name="Freeform 2088">
            <a:extLst>
              <a:ext uri="{FF2B5EF4-FFF2-40B4-BE49-F238E27FC236}">
                <a16:creationId xmlns:a16="http://schemas.microsoft.com/office/drawing/2014/main" id="{7276246E-BBC2-1288-0D60-702DEB978487}"/>
              </a:ext>
            </a:extLst>
          </p:cNvPr>
          <p:cNvSpPr/>
          <p:nvPr/>
        </p:nvSpPr>
        <p:spPr>
          <a:xfrm>
            <a:off x="334197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90" name="Freeform 2089">
            <a:extLst>
              <a:ext uri="{FF2B5EF4-FFF2-40B4-BE49-F238E27FC236}">
                <a16:creationId xmlns:a16="http://schemas.microsoft.com/office/drawing/2014/main" id="{207F8D03-880E-ADB9-6D17-391972E1823C}"/>
              </a:ext>
            </a:extLst>
          </p:cNvPr>
          <p:cNvSpPr/>
          <p:nvPr/>
        </p:nvSpPr>
        <p:spPr>
          <a:xfrm>
            <a:off x="334423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91" name="Freeform 2090">
            <a:extLst>
              <a:ext uri="{FF2B5EF4-FFF2-40B4-BE49-F238E27FC236}">
                <a16:creationId xmlns:a16="http://schemas.microsoft.com/office/drawing/2014/main" id="{87FB388A-9104-779D-27FD-9A3156C4F7AA}"/>
              </a:ext>
            </a:extLst>
          </p:cNvPr>
          <p:cNvSpPr/>
          <p:nvPr/>
        </p:nvSpPr>
        <p:spPr>
          <a:xfrm>
            <a:off x="334423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92" name="Freeform 2091">
            <a:extLst>
              <a:ext uri="{FF2B5EF4-FFF2-40B4-BE49-F238E27FC236}">
                <a16:creationId xmlns:a16="http://schemas.microsoft.com/office/drawing/2014/main" id="{43EC3318-1F44-AF88-1590-3727572808D1}"/>
              </a:ext>
            </a:extLst>
          </p:cNvPr>
          <p:cNvSpPr/>
          <p:nvPr/>
        </p:nvSpPr>
        <p:spPr>
          <a:xfrm>
            <a:off x="334650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93" name="Freeform 2092">
            <a:extLst>
              <a:ext uri="{FF2B5EF4-FFF2-40B4-BE49-F238E27FC236}">
                <a16:creationId xmlns:a16="http://schemas.microsoft.com/office/drawing/2014/main" id="{C7AF0B96-129C-8C45-A213-0E7FE8460E0C}"/>
              </a:ext>
            </a:extLst>
          </p:cNvPr>
          <p:cNvSpPr/>
          <p:nvPr/>
        </p:nvSpPr>
        <p:spPr>
          <a:xfrm>
            <a:off x="334650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94" name="Freeform 2093">
            <a:extLst>
              <a:ext uri="{FF2B5EF4-FFF2-40B4-BE49-F238E27FC236}">
                <a16:creationId xmlns:a16="http://schemas.microsoft.com/office/drawing/2014/main" id="{0A504A64-1007-55C4-EC17-6C14ABF2E1F5}"/>
              </a:ext>
            </a:extLst>
          </p:cNvPr>
          <p:cNvSpPr/>
          <p:nvPr/>
        </p:nvSpPr>
        <p:spPr>
          <a:xfrm>
            <a:off x="334884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95" name="Freeform 2094">
            <a:extLst>
              <a:ext uri="{FF2B5EF4-FFF2-40B4-BE49-F238E27FC236}">
                <a16:creationId xmlns:a16="http://schemas.microsoft.com/office/drawing/2014/main" id="{B38B8FCA-199F-97DC-5FA5-A0DC7B77E498}"/>
              </a:ext>
            </a:extLst>
          </p:cNvPr>
          <p:cNvSpPr/>
          <p:nvPr/>
        </p:nvSpPr>
        <p:spPr>
          <a:xfrm>
            <a:off x="334884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96" name="Freeform 2095">
            <a:extLst>
              <a:ext uri="{FF2B5EF4-FFF2-40B4-BE49-F238E27FC236}">
                <a16:creationId xmlns:a16="http://schemas.microsoft.com/office/drawing/2014/main" id="{8D25BEE2-5AAF-511E-063C-F27672515664}"/>
              </a:ext>
            </a:extLst>
          </p:cNvPr>
          <p:cNvSpPr/>
          <p:nvPr/>
        </p:nvSpPr>
        <p:spPr>
          <a:xfrm>
            <a:off x="335111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97" name="Freeform 2096">
            <a:extLst>
              <a:ext uri="{FF2B5EF4-FFF2-40B4-BE49-F238E27FC236}">
                <a16:creationId xmlns:a16="http://schemas.microsoft.com/office/drawing/2014/main" id="{35571B35-0D8E-5CFF-E402-1CE598CDCDB8}"/>
              </a:ext>
            </a:extLst>
          </p:cNvPr>
          <p:cNvSpPr/>
          <p:nvPr/>
        </p:nvSpPr>
        <p:spPr>
          <a:xfrm>
            <a:off x="335111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098" name="Freeform 2097">
            <a:extLst>
              <a:ext uri="{FF2B5EF4-FFF2-40B4-BE49-F238E27FC236}">
                <a16:creationId xmlns:a16="http://schemas.microsoft.com/office/drawing/2014/main" id="{623F360E-F728-6BED-C95A-B29001564B65}"/>
              </a:ext>
            </a:extLst>
          </p:cNvPr>
          <p:cNvSpPr/>
          <p:nvPr/>
        </p:nvSpPr>
        <p:spPr>
          <a:xfrm>
            <a:off x="335337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099" name="Freeform 2098">
            <a:extLst>
              <a:ext uri="{FF2B5EF4-FFF2-40B4-BE49-F238E27FC236}">
                <a16:creationId xmlns:a16="http://schemas.microsoft.com/office/drawing/2014/main" id="{994E902C-0A7B-D09B-A0A7-913E9FE02D0D}"/>
              </a:ext>
            </a:extLst>
          </p:cNvPr>
          <p:cNvSpPr/>
          <p:nvPr/>
        </p:nvSpPr>
        <p:spPr>
          <a:xfrm>
            <a:off x="335337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00" name="Freeform 2099">
            <a:extLst>
              <a:ext uri="{FF2B5EF4-FFF2-40B4-BE49-F238E27FC236}">
                <a16:creationId xmlns:a16="http://schemas.microsoft.com/office/drawing/2014/main" id="{4275E96B-DEF6-9611-640C-D1460E0A42DE}"/>
              </a:ext>
            </a:extLst>
          </p:cNvPr>
          <p:cNvSpPr/>
          <p:nvPr/>
        </p:nvSpPr>
        <p:spPr>
          <a:xfrm>
            <a:off x="335564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01" name="Freeform 2100">
            <a:extLst>
              <a:ext uri="{FF2B5EF4-FFF2-40B4-BE49-F238E27FC236}">
                <a16:creationId xmlns:a16="http://schemas.microsoft.com/office/drawing/2014/main" id="{3FEDED21-918F-6B0B-B4EC-88E279A06961}"/>
              </a:ext>
            </a:extLst>
          </p:cNvPr>
          <p:cNvSpPr/>
          <p:nvPr/>
        </p:nvSpPr>
        <p:spPr>
          <a:xfrm>
            <a:off x="335564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02" name="Freeform 2101">
            <a:extLst>
              <a:ext uri="{FF2B5EF4-FFF2-40B4-BE49-F238E27FC236}">
                <a16:creationId xmlns:a16="http://schemas.microsoft.com/office/drawing/2014/main" id="{674C767C-05B5-36CF-F336-6B3C396C25AD}"/>
              </a:ext>
            </a:extLst>
          </p:cNvPr>
          <p:cNvSpPr/>
          <p:nvPr/>
        </p:nvSpPr>
        <p:spPr>
          <a:xfrm>
            <a:off x="335798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03" name="Freeform 2102">
            <a:extLst>
              <a:ext uri="{FF2B5EF4-FFF2-40B4-BE49-F238E27FC236}">
                <a16:creationId xmlns:a16="http://schemas.microsoft.com/office/drawing/2014/main" id="{2747E138-1C96-4EC6-62DD-FA51FE175240}"/>
              </a:ext>
            </a:extLst>
          </p:cNvPr>
          <p:cNvSpPr/>
          <p:nvPr/>
        </p:nvSpPr>
        <p:spPr>
          <a:xfrm>
            <a:off x="335798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04" name="Freeform 2103">
            <a:extLst>
              <a:ext uri="{FF2B5EF4-FFF2-40B4-BE49-F238E27FC236}">
                <a16:creationId xmlns:a16="http://schemas.microsoft.com/office/drawing/2014/main" id="{C7159E0E-845E-048F-F017-FF4F66673BAA}"/>
              </a:ext>
            </a:extLst>
          </p:cNvPr>
          <p:cNvSpPr/>
          <p:nvPr/>
        </p:nvSpPr>
        <p:spPr>
          <a:xfrm>
            <a:off x="336024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05" name="Freeform 2104">
            <a:extLst>
              <a:ext uri="{FF2B5EF4-FFF2-40B4-BE49-F238E27FC236}">
                <a16:creationId xmlns:a16="http://schemas.microsoft.com/office/drawing/2014/main" id="{E724DF22-DAF6-495F-B23A-494FB3432914}"/>
              </a:ext>
            </a:extLst>
          </p:cNvPr>
          <p:cNvSpPr/>
          <p:nvPr/>
        </p:nvSpPr>
        <p:spPr>
          <a:xfrm>
            <a:off x="336024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06" name="Freeform 2105">
            <a:extLst>
              <a:ext uri="{FF2B5EF4-FFF2-40B4-BE49-F238E27FC236}">
                <a16:creationId xmlns:a16="http://schemas.microsoft.com/office/drawing/2014/main" id="{8B9A8918-BDD4-B6D7-D506-5FB97563D743}"/>
              </a:ext>
            </a:extLst>
          </p:cNvPr>
          <p:cNvSpPr/>
          <p:nvPr/>
        </p:nvSpPr>
        <p:spPr>
          <a:xfrm>
            <a:off x="3362513"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07" name="Freeform 2106">
            <a:extLst>
              <a:ext uri="{FF2B5EF4-FFF2-40B4-BE49-F238E27FC236}">
                <a16:creationId xmlns:a16="http://schemas.microsoft.com/office/drawing/2014/main" id="{54999ADF-6007-5E81-0E65-299CFDE7CD8A}"/>
              </a:ext>
            </a:extLst>
          </p:cNvPr>
          <p:cNvSpPr/>
          <p:nvPr/>
        </p:nvSpPr>
        <p:spPr>
          <a:xfrm>
            <a:off x="3362513"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08" name="Freeform 2107">
            <a:extLst>
              <a:ext uri="{FF2B5EF4-FFF2-40B4-BE49-F238E27FC236}">
                <a16:creationId xmlns:a16="http://schemas.microsoft.com/office/drawing/2014/main" id="{FE12C716-2DA3-E955-AAA7-F0FF42508091}"/>
              </a:ext>
            </a:extLst>
          </p:cNvPr>
          <p:cNvSpPr/>
          <p:nvPr/>
        </p:nvSpPr>
        <p:spPr>
          <a:xfrm>
            <a:off x="336477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09" name="Freeform 2108">
            <a:extLst>
              <a:ext uri="{FF2B5EF4-FFF2-40B4-BE49-F238E27FC236}">
                <a16:creationId xmlns:a16="http://schemas.microsoft.com/office/drawing/2014/main" id="{8602C117-04A7-09A9-842E-2506A9FE7EE0}"/>
              </a:ext>
            </a:extLst>
          </p:cNvPr>
          <p:cNvSpPr/>
          <p:nvPr/>
        </p:nvSpPr>
        <p:spPr>
          <a:xfrm>
            <a:off x="336477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10" name="Freeform 2109">
            <a:extLst>
              <a:ext uri="{FF2B5EF4-FFF2-40B4-BE49-F238E27FC236}">
                <a16:creationId xmlns:a16="http://schemas.microsoft.com/office/drawing/2014/main" id="{64684F72-7834-5FC2-897A-7CFDA8317089}"/>
              </a:ext>
            </a:extLst>
          </p:cNvPr>
          <p:cNvSpPr/>
          <p:nvPr/>
        </p:nvSpPr>
        <p:spPr>
          <a:xfrm>
            <a:off x="3367041"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11" name="Freeform 2110">
            <a:extLst>
              <a:ext uri="{FF2B5EF4-FFF2-40B4-BE49-F238E27FC236}">
                <a16:creationId xmlns:a16="http://schemas.microsoft.com/office/drawing/2014/main" id="{95BAD107-C323-788B-3F8E-C9A6010B2934}"/>
              </a:ext>
            </a:extLst>
          </p:cNvPr>
          <p:cNvSpPr/>
          <p:nvPr/>
        </p:nvSpPr>
        <p:spPr>
          <a:xfrm>
            <a:off x="3367041"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12" name="Freeform 2111">
            <a:extLst>
              <a:ext uri="{FF2B5EF4-FFF2-40B4-BE49-F238E27FC236}">
                <a16:creationId xmlns:a16="http://schemas.microsoft.com/office/drawing/2014/main" id="{24E6F28C-2FED-E640-4D50-6AEAE27B4FF9}"/>
              </a:ext>
            </a:extLst>
          </p:cNvPr>
          <p:cNvSpPr/>
          <p:nvPr/>
        </p:nvSpPr>
        <p:spPr>
          <a:xfrm>
            <a:off x="336938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13" name="Freeform 2112">
            <a:extLst>
              <a:ext uri="{FF2B5EF4-FFF2-40B4-BE49-F238E27FC236}">
                <a16:creationId xmlns:a16="http://schemas.microsoft.com/office/drawing/2014/main" id="{9A924899-B16B-532C-AEFE-195077C610B6}"/>
              </a:ext>
            </a:extLst>
          </p:cNvPr>
          <p:cNvSpPr/>
          <p:nvPr/>
        </p:nvSpPr>
        <p:spPr>
          <a:xfrm>
            <a:off x="336938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14" name="Freeform 2113">
            <a:extLst>
              <a:ext uri="{FF2B5EF4-FFF2-40B4-BE49-F238E27FC236}">
                <a16:creationId xmlns:a16="http://schemas.microsoft.com/office/drawing/2014/main" id="{2EEF97DD-219B-1F7B-DD20-BB6D16CA49F5}"/>
              </a:ext>
            </a:extLst>
          </p:cNvPr>
          <p:cNvSpPr/>
          <p:nvPr/>
        </p:nvSpPr>
        <p:spPr>
          <a:xfrm>
            <a:off x="337165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15" name="Freeform 2114">
            <a:extLst>
              <a:ext uri="{FF2B5EF4-FFF2-40B4-BE49-F238E27FC236}">
                <a16:creationId xmlns:a16="http://schemas.microsoft.com/office/drawing/2014/main" id="{332FB8B8-A802-143B-38FB-18B885AAE165}"/>
              </a:ext>
            </a:extLst>
          </p:cNvPr>
          <p:cNvSpPr/>
          <p:nvPr/>
        </p:nvSpPr>
        <p:spPr>
          <a:xfrm>
            <a:off x="337165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16" name="Freeform 2115">
            <a:extLst>
              <a:ext uri="{FF2B5EF4-FFF2-40B4-BE49-F238E27FC236}">
                <a16:creationId xmlns:a16="http://schemas.microsoft.com/office/drawing/2014/main" id="{E458674C-0D19-04C7-DBBE-38A8CDC0366C}"/>
              </a:ext>
            </a:extLst>
          </p:cNvPr>
          <p:cNvSpPr/>
          <p:nvPr/>
        </p:nvSpPr>
        <p:spPr>
          <a:xfrm>
            <a:off x="337391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17" name="Freeform 2116">
            <a:extLst>
              <a:ext uri="{FF2B5EF4-FFF2-40B4-BE49-F238E27FC236}">
                <a16:creationId xmlns:a16="http://schemas.microsoft.com/office/drawing/2014/main" id="{4BCDA972-357F-7B19-6468-24E2A1AC2EEA}"/>
              </a:ext>
            </a:extLst>
          </p:cNvPr>
          <p:cNvSpPr/>
          <p:nvPr/>
        </p:nvSpPr>
        <p:spPr>
          <a:xfrm>
            <a:off x="337391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18" name="Freeform 2117">
            <a:extLst>
              <a:ext uri="{FF2B5EF4-FFF2-40B4-BE49-F238E27FC236}">
                <a16:creationId xmlns:a16="http://schemas.microsoft.com/office/drawing/2014/main" id="{58CCB8AC-6901-D0EB-94DA-4995459257A0}"/>
              </a:ext>
            </a:extLst>
          </p:cNvPr>
          <p:cNvSpPr/>
          <p:nvPr/>
        </p:nvSpPr>
        <p:spPr>
          <a:xfrm>
            <a:off x="337617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19" name="Freeform 2118">
            <a:extLst>
              <a:ext uri="{FF2B5EF4-FFF2-40B4-BE49-F238E27FC236}">
                <a16:creationId xmlns:a16="http://schemas.microsoft.com/office/drawing/2014/main" id="{E485B688-9B60-3543-C74F-CA80F5D96DF1}"/>
              </a:ext>
            </a:extLst>
          </p:cNvPr>
          <p:cNvSpPr/>
          <p:nvPr/>
        </p:nvSpPr>
        <p:spPr>
          <a:xfrm>
            <a:off x="337617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20" name="Freeform 2119">
            <a:extLst>
              <a:ext uri="{FF2B5EF4-FFF2-40B4-BE49-F238E27FC236}">
                <a16:creationId xmlns:a16="http://schemas.microsoft.com/office/drawing/2014/main" id="{2AA09708-B871-DE69-8075-3FD0E2C4414A}"/>
              </a:ext>
            </a:extLst>
          </p:cNvPr>
          <p:cNvSpPr/>
          <p:nvPr/>
        </p:nvSpPr>
        <p:spPr>
          <a:xfrm>
            <a:off x="337844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21" name="Freeform 2120">
            <a:extLst>
              <a:ext uri="{FF2B5EF4-FFF2-40B4-BE49-F238E27FC236}">
                <a16:creationId xmlns:a16="http://schemas.microsoft.com/office/drawing/2014/main" id="{B730B5D3-31F1-26D5-B846-0B6B8310EC7A}"/>
              </a:ext>
            </a:extLst>
          </p:cNvPr>
          <p:cNvSpPr/>
          <p:nvPr/>
        </p:nvSpPr>
        <p:spPr>
          <a:xfrm>
            <a:off x="337844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22" name="Freeform 2121">
            <a:extLst>
              <a:ext uri="{FF2B5EF4-FFF2-40B4-BE49-F238E27FC236}">
                <a16:creationId xmlns:a16="http://schemas.microsoft.com/office/drawing/2014/main" id="{5757EB42-6A73-06A4-D29F-1C7920C81C83}"/>
              </a:ext>
            </a:extLst>
          </p:cNvPr>
          <p:cNvSpPr/>
          <p:nvPr/>
        </p:nvSpPr>
        <p:spPr>
          <a:xfrm>
            <a:off x="338078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23" name="Freeform 2122">
            <a:extLst>
              <a:ext uri="{FF2B5EF4-FFF2-40B4-BE49-F238E27FC236}">
                <a16:creationId xmlns:a16="http://schemas.microsoft.com/office/drawing/2014/main" id="{2F5C0B95-1200-3C51-FB1E-7A502D819521}"/>
              </a:ext>
            </a:extLst>
          </p:cNvPr>
          <p:cNvSpPr/>
          <p:nvPr/>
        </p:nvSpPr>
        <p:spPr>
          <a:xfrm>
            <a:off x="338078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24" name="Freeform 2123">
            <a:extLst>
              <a:ext uri="{FF2B5EF4-FFF2-40B4-BE49-F238E27FC236}">
                <a16:creationId xmlns:a16="http://schemas.microsoft.com/office/drawing/2014/main" id="{624B74F0-8A76-09DE-0236-A6AC572F510F}"/>
              </a:ext>
            </a:extLst>
          </p:cNvPr>
          <p:cNvSpPr/>
          <p:nvPr/>
        </p:nvSpPr>
        <p:spPr>
          <a:xfrm>
            <a:off x="338305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25" name="Freeform 2124">
            <a:extLst>
              <a:ext uri="{FF2B5EF4-FFF2-40B4-BE49-F238E27FC236}">
                <a16:creationId xmlns:a16="http://schemas.microsoft.com/office/drawing/2014/main" id="{35F61BC2-73D9-C417-55CE-75DE31983B7E}"/>
              </a:ext>
            </a:extLst>
          </p:cNvPr>
          <p:cNvSpPr/>
          <p:nvPr/>
        </p:nvSpPr>
        <p:spPr>
          <a:xfrm>
            <a:off x="338305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26" name="Freeform 2125">
            <a:extLst>
              <a:ext uri="{FF2B5EF4-FFF2-40B4-BE49-F238E27FC236}">
                <a16:creationId xmlns:a16="http://schemas.microsoft.com/office/drawing/2014/main" id="{2E2AD992-56C3-DDF0-EE9C-F66C77C19A49}"/>
              </a:ext>
            </a:extLst>
          </p:cNvPr>
          <p:cNvSpPr/>
          <p:nvPr/>
        </p:nvSpPr>
        <p:spPr>
          <a:xfrm>
            <a:off x="338531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27" name="Freeform 2126">
            <a:extLst>
              <a:ext uri="{FF2B5EF4-FFF2-40B4-BE49-F238E27FC236}">
                <a16:creationId xmlns:a16="http://schemas.microsoft.com/office/drawing/2014/main" id="{94998B7E-CFEA-9797-0502-F1A864A27CE8}"/>
              </a:ext>
            </a:extLst>
          </p:cNvPr>
          <p:cNvSpPr/>
          <p:nvPr/>
        </p:nvSpPr>
        <p:spPr>
          <a:xfrm>
            <a:off x="338531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28" name="Freeform 2127">
            <a:extLst>
              <a:ext uri="{FF2B5EF4-FFF2-40B4-BE49-F238E27FC236}">
                <a16:creationId xmlns:a16="http://schemas.microsoft.com/office/drawing/2014/main" id="{0EC7C883-53E5-C0BD-83EA-4C8FB8140F8E}"/>
              </a:ext>
            </a:extLst>
          </p:cNvPr>
          <p:cNvSpPr/>
          <p:nvPr/>
        </p:nvSpPr>
        <p:spPr>
          <a:xfrm>
            <a:off x="338757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29" name="Freeform 2128">
            <a:extLst>
              <a:ext uri="{FF2B5EF4-FFF2-40B4-BE49-F238E27FC236}">
                <a16:creationId xmlns:a16="http://schemas.microsoft.com/office/drawing/2014/main" id="{711DD6D0-FE78-6F61-91AE-FABAD3518DB1}"/>
              </a:ext>
            </a:extLst>
          </p:cNvPr>
          <p:cNvSpPr/>
          <p:nvPr/>
        </p:nvSpPr>
        <p:spPr>
          <a:xfrm>
            <a:off x="338757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30" name="Freeform 2129">
            <a:extLst>
              <a:ext uri="{FF2B5EF4-FFF2-40B4-BE49-F238E27FC236}">
                <a16:creationId xmlns:a16="http://schemas.microsoft.com/office/drawing/2014/main" id="{F289A757-752F-F1AC-96EB-45BE6D87B968}"/>
              </a:ext>
            </a:extLst>
          </p:cNvPr>
          <p:cNvSpPr/>
          <p:nvPr/>
        </p:nvSpPr>
        <p:spPr>
          <a:xfrm>
            <a:off x="338992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31" name="Freeform 2130">
            <a:extLst>
              <a:ext uri="{FF2B5EF4-FFF2-40B4-BE49-F238E27FC236}">
                <a16:creationId xmlns:a16="http://schemas.microsoft.com/office/drawing/2014/main" id="{0ED97AD7-2623-EDB4-EA6D-AB8972A555E1}"/>
              </a:ext>
            </a:extLst>
          </p:cNvPr>
          <p:cNvSpPr/>
          <p:nvPr/>
        </p:nvSpPr>
        <p:spPr>
          <a:xfrm>
            <a:off x="338992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32" name="Freeform 2131">
            <a:extLst>
              <a:ext uri="{FF2B5EF4-FFF2-40B4-BE49-F238E27FC236}">
                <a16:creationId xmlns:a16="http://schemas.microsoft.com/office/drawing/2014/main" id="{35BDE022-389A-4B99-6CBA-F5ADD3C178CD}"/>
              </a:ext>
            </a:extLst>
          </p:cNvPr>
          <p:cNvSpPr/>
          <p:nvPr/>
        </p:nvSpPr>
        <p:spPr>
          <a:xfrm>
            <a:off x="3392188"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33" name="Freeform 2132">
            <a:extLst>
              <a:ext uri="{FF2B5EF4-FFF2-40B4-BE49-F238E27FC236}">
                <a16:creationId xmlns:a16="http://schemas.microsoft.com/office/drawing/2014/main" id="{1456BC5B-410B-ADD1-0DB4-70AFEB0A6269}"/>
              </a:ext>
            </a:extLst>
          </p:cNvPr>
          <p:cNvSpPr/>
          <p:nvPr/>
        </p:nvSpPr>
        <p:spPr>
          <a:xfrm>
            <a:off x="3392188"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34" name="Freeform 2133">
            <a:extLst>
              <a:ext uri="{FF2B5EF4-FFF2-40B4-BE49-F238E27FC236}">
                <a16:creationId xmlns:a16="http://schemas.microsoft.com/office/drawing/2014/main" id="{EEDCF6BF-8F89-A940-2475-7670C9E663B8}"/>
              </a:ext>
            </a:extLst>
          </p:cNvPr>
          <p:cNvSpPr/>
          <p:nvPr/>
        </p:nvSpPr>
        <p:spPr>
          <a:xfrm>
            <a:off x="339445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35" name="Freeform 2134">
            <a:extLst>
              <a:ext uri="{FF2B5EF4-FFF2-40B4-BE49-F238E27FC236}">
                <a16:creationId xmlns:a16="http://schemas.microsoft.com/office/drawing/2014/main" id="{F949CD94-7D7B-13D3-A452-E1E7A7D25B15}"/>
              </a:ext>
            </a:extLst>
          </p:cNvPr>
          <p:cNvSpPr/>
          <p:nvPr/>
        </p:nvSpPr>
        <p:spPr>
          <a:xfrm>
            <a:off x="339445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36" name="Freeform 2135">
            <a:extLst>
              <a:ext uri="{FF2B5EF4-FFF2-40B4-BE49-F238E27FC236}">
                <a16:creationId xmlns:a16="http://schemas.microsoft.com/office/drawing/2014/main" id="{6DA1857E-CCE2-3563-0A5D-4BAB04B97B2E}"/>
              </a:ext>
            </a:extLst>
          </p:cNvPr>
          <p:cNvSpPr/>
          <p:nvPr/>
        </p:nvSpPr>
        <p:spPr>
          <a:xfrm>
            <a:off x="339671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37" name="Freeform 2136">
            <a:extLst>
              <a:ext uri="{FF2B5EF4-FFF2-40B4-BE49-F238E27FC236}">
                <a16:creationId xmlns:a16="http://schemas.microsoft.com/office/drawing/2014/main" id="{5974520D-D6AC-D5A8-081A-BC28B1CBE41C}"/>
              </a:ext>
            </a:extLst>
          </p:cNvPr>
          <p:cNvSpPr/>
          <p:nvPr/>
        </p:nvSpPr>
        <p:spPr>
          <a:xfrm>
            <a:off x="339671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38" name="Freeform 2137">
            <a:extLst>
              <a:ext uri="{FF2B5EF4-FFF2-40B4-BE49-F238E27FC236}">
                <a16:creationId xmlns:a16="http://schemas.microsoft.com/office/drawing/2014/main" id="{477995EB-7466-3F7C-7BA2-2EFBB7A76D26}"/>
              </a:ext>
            </a:extLst>
          </p:cNvPr>
          <p:cNvSpPr/>
          <p:nvPr/>
        </p:nvSpPr>
        <p:spPr>
          <a:xfrm>
            <a:off x="339906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39" name="Freeform 2138">
            <a:extLst>
              <a:ext uri="{FF2B5EF4-FFF2-40B4-BE49-F238E27FC236}">
                <a16:creationId xmlns:a16="http://schemas.microsoft.com/office/drawing/2014/main" id="{4B51C251-2FA1-F5D7-1624-F76ECE19091B}"/>
              </a:ext>
            </a:extLst>
          </p:cNvPr>
          <p:cNvSpPr/>
          <p:nvPr/>
        </p:nvSpPr>
        <p:spPr>
          <a:xfrm>
            <a:off x="339906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40" name="Freeform 2139">
            <a:extLst>
              <a:ext uri="{FF2B5EF4-FFF2-40B4-BE49-F238E27FC236}">
                <a16:creationId xmlns:a16="http://schemas.microsoft.com/office/drawing/2014/main" id="{B1E49CF2-C429-B870-F3D6-25F900BC8DB2}"/>
              </a:ext>
            </a:extLst>
          </p:cNvPr>
          <p:cNvSpPr/>
          <p:nvPr/>
        </p:nvSpPr>
        <p:spPr>
          <a:xfrm>
            <a:off x="340132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41" name="Freeform 2140">
            <a:extLst>
              <a:ext uri="{FF2B5EF4-FFF2-40B4-BE49-F238E27FC236}">
                <a16:creationId xmlns:a16="http://schemas.microsoft.com/office/drawing/2014/main" id="{18EF9683-A356-5B37-272B-FEDDD310B919}"/>
              </a:ext>
            </a:extLst>
          </p:cNvPr>
          <p:cNvSpPr/>
          <p:nvPr/>
        </p:nvSpPr>
        <p:spPr>
          <a:xfrm>
            <a:off x="340132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42" name="Freeform 2141">
            <a:extLst>
              <a:ext uri="{FF2B5EF4-FFF2-40B4-BE49-F238E27FC236}">
                <a16:creationId xmlns:a16="http://schemas.microsoft.com/office/drawing/2014/main" id="{3FC351DC-740B-87C7-9536-5C395AAABCA7}"/>
              </a:ext>
            </a:extLst>
          </p:cNvPr>
          <p:cNvSpPr/>
          <p:nvPr/>
        </p:nvSpPr>
        <p:spPr>
          <a:xfrm>
            <a:off x="340358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43" name="Freeform 2142">
            <a:extLst>
              <a:ext uri="{FF2B5EF4-FFF2-40B4-BE49-F238E27FC236}">
                <a16:creationId xmlns:a16="http://schemas.microsoft.com/office/drawing/2014/main" id="{62DC1666-2509-25FE-F851-18783125E653}"/>
              </a:ext>
            </a:extLst>
          </p:cNvPr>
          <p:cNvSpPr/>
          <p:nvPr/>
        </p:nvSpPr>
        <p:spPr>
          <a:xfrm>
            <a:off x="340358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44" name="Freeform 2143">
            <a:extLst>
              <a:ext uri="{FF2B5EF4-FFF2-40B4-BE49-F238E27FC236}">
                <a16:creationId xmlns:a16="http://schemas.microsoft.com/office/drawing/2014/main" id="{563ACEAB-9A7C-B634-56EB-32FB48BDD1C7}"/>
              </a:ext>
            </a:extLst>
          </p:cNvPr>
          <p:cNvSpPr/>
          <p:nvPr/>
        </p:nvSpPr>
        <p:spPr>
          <a:xfrm>
            <a:off x="340585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45" name="Freeform 2144">
            <a:extLst>
              <a:ext uri="{FF2B5EF4-FFF2-40B4-BE49-F238E27FC236}">
                <a16:creationId xmlns:a16="http://schemas.microsoft.com/office/drawing/2014/main" id="{149579A0-0727-70B2-9E45-BA94EEA8F963}"/>
              </a:ext>
            </a:extLst>
          </p:cNvPr>
          <p:cNvSpPr/>
          <p:nvPr/>
        </p:nvSpPr>
        <p:spPr>
          <a:xfrm>
            <a:off x="340585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46" name="Freeform 2145">
            <a:extLst>
              <a:ext uri="{FF2B5EF4-FFF2-40B4-BE49-F238E27FC236}">
                <a16:creationId xmlns:a16="http://schemas.microsoft.com/office/drawing/2014/main" id="{8FCAEBC5-89C6-23AB-E1A4-1340C3D07C8E}"/>
              </a:ext>
            </a:extLst>
          </p:cNvPr>
          <p:cNvSpPr/>
          <p:nvPr/>
        </p:nvSpPr>
        <p:spPr>
          <a:xfrm>
            <a:off x="340811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47" name="Freeform 2146">
            <a:extLst>
              <a:ext uri="{FF2B5EF4-FFF2-40B4-BE49-F238E27FC236}">
                <a16:creationId xmlns:a16="http://schemas.microsoft.com/office/drawing/2014/main" id="{D4B9885E-6539-2194-2311-CD56BC385900}"/>
              </a:ext>
            </a:extLst>
          </p:cNvPr>
          <p:cNvSpPr/>
          <p:nvPr/>
        </p:nvSpPr>
        <p:spPr>
          <a:xfrm>
            <a:off x="340811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48" name="Freeform 2147">
            <a:extLst>
              <a:ext uri="{FF2B5EF4-FFF2-40B4-BE49-F238E27FC236}">
                <a16:creationId xmlns:a16="http://schemas.microsoft.com/office/drawing/2014/main" id="{A17CF020-D369-ADF8-1928-EDBC5CF2D601}"/>
              </a:ext>
            </a:extLst>
          </p:cNvPr>
          <p:cNvSpPr/>
          <p:nvPr/>
        </p:nvSpPr>
        <p:spPr>
          <a:xfrm>
            <a:off x="341046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49" name="Freeform 2148">
            <a:extLst>
              <a:ext uri="{FF2B5EF4-FFF2-40B4-BE49-F238E27FC236}">
                <a16:creationId xmlns:a16="http://schemas.microsoft.com/office/drawing/2014/main" id="{E635BF89-BB06-24A6-DBEE-BA105727BA5D}"/>
              </a:ext>
            </a:extLst>
          </p:cNvPr>
          <p:cNvSpPr/>
          <p:nvPr/>
        </p:nvSpPr>
        <p:spPr>
          <a:xfrm>
            <a:off x="341046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50" name="Freeform 2149">
            <a:extLst>
              <a:ext uri="{FF2B5EF4-FFF2-40B4-BE49-F238E27FC236}">
                <a16:creationId xmlns:a16="http://schemas.microsoft.com/office/drawing/2014/main" id="{08077177-5FB4-5887-612B-7912681C5B9A}"/>
              </a:ext>
            </a:extLst>
          </p:cNvPr>
          <p:cNvSpPr/>
          <p:nvPr/>
        </p:nvSpPr>
        <p:spPr>
          <a:xfrm>
            <a:off x="341272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51" name="Freeform 2150">
            <a:extLst>
              <a:ext uri="{FF2B5EF4-FFF2-40B4-BE49-F238E27FC236}">
                <a16:creationId xmlns:a16="http://schemas.microsoft.com/office/drawing/2014/main" id="{6264F674-CEBB-3473-1176-5ED4A8D1DCD0}"/>
              </a:ext>
            </a:extLst>
          </p:cNvPr>
          <p:cNvSpPr/>
          <p:nvPr/>
        </p:nvSpPr>
        <p:spPr>
          <a:xfrm>
            <a:off x="341272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52" name="Freeform 2151">
            <a:extLst>
              <a:ext uri="{FF2B5EF4-FFF2-40B4-BE49-F238E27FC236}">
                <a16:creationId xmlns:a16="http://schemas.microsoft.com/office/drawing/2014/main" id="{DB2F76F7-0F4F-3772-44EE-6E67BE2E21E8}"/>
              </a:ext>
            </a:extLst>
          </p:cNvPr>
          <p:cNvSpPr/>
          <p:nvPr/>
        </p:nvSpPr>
        <p:spPr>
          <a:xfrm>
            <a:off x="341498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53" name="Freeform 2152">
            <a:extLst>
              <a:ext uri="{FF2B5EF4-FFF2-40B4-BE49-F238E27FC236}">
                <a16:creationId xmlns:a16="http://schemas.microsoft.com/office/drawing/2014/main" id="{7526A956-9B47-3416-0AC8-3EDA496AC8E9}"/>
              </a:ext>
            </a:extLst>
          </p:cNvPr>
          <p:cNvSpPr/>
          <p:nvPr/>
        </p:nvSpPr>
        <p:spPr>
          <a:xfrm>
            <a:off x="341498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54" name="Freeform 2153">
            <a:extLst>
              <a:ext uri="{FF2B5EF4-FFF2-40B4-BE49-F238E27FC236}">
                <a16:creationId xmlns:a16="http://schemas.microsoft.com/office/drawing/2014/main" id="{AB356122-9DE0-E249-458B-B99DB71EA879}"/>
              </a:ext>
            </a:extLst>
          </p:cNvPr>
          <p:cNvSpPr/>
          <p:nvPr/>
        </p:nvSpPr>
        <p:spPr>
          <a:xfrm>
            <a:off x="341725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55" name="Freeform 2154">
            <a:extLst>
              <a:ext uri="{FF2B5EF4-FFF2-40B4-BE49-F238E27FC236}">
                <a16:creationId xmlns:a16="http://schemas.microsoft.com/office/drawing/2014/main" id="{BC158FCF-1162-5099-A596-5E636F624D15}"/>
              </a:ext>
            </a:extLst>
          </p:cNvPr>
          <p:cNvSpPr/>
          <p:nvPr/>
        </p:nvSpPr>
        <p:spPr>
          <a:xfrm>
            <a:off x="341725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56" name="Freeform 2155">
            <a:extLst>
              <a:ext uri="{FF2B5EF4-FFF2-40B4-BE49-F238E27FC236}">
                <a16:creationId xmlns:a16="http://schemas.microsoft.com/office/drawing/2014/main" id="{CF36EC93-9A85-ED39-C305-8521A537788F}"/>
              </a:ext>
            </a:extLst>
          </p:cNvPr>
          <p:cNvSpPr/>
          <p:nvPr/>
        </p:nvSpPr>
        <p:spPr>
          <a:xfrm>
            <a:off x="341959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57" name="Freeform 2156">
            <a:extLst>
              <a:ext uri="{FF2B5EF4-FFF2-40B4-BE49-F238E27FC236}">
                <a16:creationId xmlns:a16="http://schemas.microsoft.com/office/drawing/2014/main" id="{06A63F8D-3ED8-2E9C-7CE1-265801534801}"/>
              </a:ext>
            </a:extLst>
          </p:cNvPr>
          <p:cNvSpPr/>
          <p:nvPr/>
        </p:nvSpPr>
        <p:spPr>
          <a:xfrm>
            <a:off x="341959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58" name="Freeform 2157">
            <a:extLst>
              <a:ext uri="{FF2B5EF4-FFF2-40B4-BE49-F238E27FC236}">
                <a16:creationId xmlns:a16="http://schemas.microsoft.com/office/drawing/2014/main" id="{365F424E-78E2-63FC-8B8F-1557EECFFBA3}"/>
              </a:ext>
            </a:extLst>
          </p:cNvPr>
          <p:cNvSpPr/>
          <p:nvPr/>
        </p:nvSpPr>
        <p:spPr>
          <a:xfrm>
            <a:off x="342186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59" name="Freeform 2158">
            <a:extLst>
              <a:ext uri="{FF2B5EF4-FFF2-40B4-BE49-F238E27FC236}">
                <a16:creationId xmlns:a16="http://schemas.microsoft.com/office/drawing/2014/main" id="{8D6A8C3D-1E0E-2CFE-F988-FECC8DC3643A}"/>
              </a:ext>
            </a:extLst>
          </p:cNvPr>
          <p:cNvSpPr/>
          <p:nvPr/>
        </p:nvSpPr>
        <p:spPr>
          <a:xfrm>
            <a:off x="342186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60" name="Freeform 2159">
            <a:extLst>
              <a:ext uri="{FF2B5EF4-FFF2-40B4-BE49-F238E27FC236}">
                <a16:creationId xmlns:a16="http://schemas.microsoft.com/office/drawing/2014/main" id="{66D665D3-9AC2-EE94-B763-C510AB08217D}"/>
              </a:ext>
            </a:extLst>
          </p:cNvPr>
          <p:cNvSpPr/>
          <p:nvPr/>
        </p:nvSpPr>
        <p:spPr>
          <a:xfrm>
            <a:off x="342412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61" name="Freeform 2160">
            <a:extLst>
              <a:ext uri="{FF2B5EF4-FFF2-40B4-BE49-F238E27FC236}">
                <a16:creationId xmlns:a16="http://schemas.microsoft.com/office/drawing/2014/main" id="{5706166E-6E7D-80C4-B3CF-17B27998D024}"/>
              </a:ext>
            </a:extLst>
          </p:cNvPr>
          <p:cNvSpPr/>
          <p:nvPr/>
        </p:nvSpPr>
        <p:spPr>
          <a:xfrm>
            <a:off x="342412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62" name="Freeform 2161">
            <a:extLst>
              <a:ext uri="{FF2B5EF4-FFF2-40B4-BE49-F238E27FC236}">
                <a16:creationId xmlns:a16="http://schemas.microsoft.com/office/drawing/2014/main" id="{2F089493-39FD-8BDD-065D-FE1079C35DB1}"/>
              </a:ext>
            </a:extLst>
          </p:cNvPr>
          <p:cNvSpPr/>
          <p:nvPr/>
        </p:nvSpPr>
        <p:spPr>
          <a:xfrm>
            <a:off x="3426390"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63" name="Freeform 2162">
            <a:extLst>
              <a:ext uri="{FF2B5EF4-FFF2-40B4-BE49-F238E27FC236}">
                <a16:creationId xmlns:a16="http://schemas.microsoft.com/office/drawing/2014/main" id="{9E6CFF39-7991-4558-682D-645F3808F544}"/>
              </a:ext>
            </a:extLst>
          </p:cNvPr>
          <p:cNvSpPr/>
          <p:nvPr/>
        </p:nvSpPr>
        <p:spPr>
          <a:xfrm>
            <a:off x="3426390" y="3594341"/>
            <a:ext cx="1698" cy="16242"/>
          </a:xfrm>
          <a:custGeom>
            <a:avLst/>
            <a:gdLst>
              <a:gd name="connsiteX0" fmla="*/ 0 w 1698"/>
              <a:gd name="connsiteY0" fmla="*/ 0 h 16242"/>
              <a:gd name="connsiteX1" fmla="*/ 1698 w 1698"/>
              <a:gd name="connsiteY1" fmla="*/ 0 h 16242"/>
              <a:gd name="connsiteX2" fmla="*/ 1698 w 1698"/>
              <a:gd name="connsiteY2" fmla="*/ 16242 h 16242"/>
              <a:gd name="connsiteX3" fmla="*/ 0 w 1698"/>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98" h="16242">
                <a:moveTo>
                  <a:pt x="0" y="0"/>
                </a:moveTo>
                <a:lnTo>
                  <a:pt x="1698" y="0"/>
                </a:lnTo>
                <a:lnTo>
                  <a:pt x="1698"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64" name="Freeform 2163">
            <a:extLst>
              <a:ext uri="{FF2B5EF4-FFF2-40B4-BE49-F238E27FC236}">
                <a16:creationId xmlns:a16="http://schemas.microsoft.com/office/drawing/2014/main" id="{F9001654-8336-B0B0-BCDF-71A981FB7D64}"/>
              </a:ext>
            </a:extLst>
          </p:cNvPr>
          <p:cNvSpPr/>
          <p:nvPr/>
        </p:nvSpPr>
        <p:spPr>
          <a:xfrm>
            <a:off x="342873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65" name="Freeform 2164">
            <a:extLst>
              <a:ext uri="{FF2B5EF4-FFF2-40B4-BE49-F238E27FC236}">
                <a16:creationId xmlns:a16="http://schemas.microsoft.com/office/drawing/2014/main" id="{7CEF741F-1841-E16F-0E9B-5A1E0EF97765}"/>
              </a:ext>
            </a:extLst>
          </p:cNvPr>
          <p:cNvSpPr/>
          <p:nvPr/>
        </p:nvSpPr>
        <p:spPr>
          <a:xfrm>
            <a:off x="342873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66" name="Freeform 2165">
            <a:extLst>
              <a:ext uri="{FF2B5EF4-FFF2-40B4-BE49-F238E27FC236}">
                <a16:creationId xmlns:a16="http://schemas.microsoft.com/office/drawing/2014/main" id="{27308398-E6CE-9ADA-A1A3-49ACF358E061}"/>
              </a:ext>
            </a:extLst>
          </p:cNvPr>
          <p:cNvSpPr/>
          <p:nvPr/>
        </p:nvSpPr>
        <p:spPr>
          <a:xfrm>
            <a:off x="343099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67" name="Freeform 2166">
            <a:extLst>
              <a:ext uri="{FF2B5EF4-FFF2-40B4-BE49-F238E27FC236}">
                <a16:creationId xmlns:a16="http://schemas.microsoft.com/office/drawing/2014/main" id="{1CBC73A1-E10C-0E23-D821-4399D76906BB}"/>
              </a:ext>
            </a:extLst>
          </p:cNvPr>
          <p:cNvSpPr/>
          <p:nvPr/>
        </p:nvSpPr>
        <p:spPr>
          <a:xfrm>
            <a:off x="343099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68" name="Freeform 2167">
            <a:extLst>
              <a:ext uri="{FF2B5EF4-FFF2-40B4-BE49-F238E27FC236}">
                <a16:creationId xmlns:a16="http://schemas.microsoft.com/office/drawing/2014/main" id="{B351EB83-6D2D-54C2-5D8A-A6402D643770}"/>
              </a:ext>
            </a:extLst>
          </p:cNvPr>
          <p:cNvSpPr/>
          <p:nvPr/>
        </p:nvSpPr>
        <p:spPr>
          <a:xfrm>
            <a:off x="343326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69" name="Freeform 2168">
            <a:extLst>
              <a:ext uri="{FF2B5EF4-FFF2-40B4-BE49-F238E27FC236}">
                <a16:creationId xmlns:a16="http://schemas.microsoft.com/office/drawing/2014/main" id="{F5B1D90B-F2EB-A1C4-C28D-2465FB0618B8}"/>
              </a:ext>
            </a:extLst>
          </p:cNvPr>
          <p:cNvSpPr/>
          <p:nvPr/>
        </p:nvSpPr>
        <p:spPr>
          <a:xfrm>
            <a:off x="3433263"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70" name="Freeform 2169">
            <a:extLst>
              <a:ext uri="{FF2B5EF4-FFF2-40B4-BE49-F238E27FC236}">
                <a16:creationId xmlns:a16="http://schemas.microsoft.com/office/drawing/2014/main" id="{9B034294-AFA8-5F4C-F5AE-D9069BC08C16}"/>
              </a:ext>
            </a:extLst>
          </p:cNvPr>
          <p:cNvSpPr/>
          <p:nvPr/>
        </p:nvSpPr>
        <p:spPr>
          <a:xfrm>
            <a:off x="343552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71" name="Freeform 2170">
            <a:extLst>
              <a:ext uri="{FF2B5EF4-FFF2-40B4-BE49-F238E27FC236}">
                <a16:creationId xmlns:a16="http://schemas.microsoft.com/office/drawing/2014/main" id="{14FE1E92-9F57-1F47-DC59-5E8AFC33B693}"/>
              </a:ext>
            </a:extLst>
          </p:cNvPr>
          <p:cNvSpPr/>
          <p:nvPr/>
        </p:nvSpPr>
        <p:spPr>
          <a:xfrm>
            <a:off x="343552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72" name="Freeform 2171">
            <a:extLst>
              <a:ext uri="{FF2B5EF4-FFF2-40B4-BE49-F238E27FC236}">
                <a16:creationId xmlns:a16="http://schemas.microsoft.com/office/drawing/2014/main" id="{3B4EAEA5-71CA-A6C0-1E8C-93ED84BB7522}"/>
              </a:ext>
            </a:extLst>
          </p:cNvPr>
          <p:cNvSpPr/>
          <p:nvPr/>
        </p:nvSpPr>
        <p:spPr>
          <a:xfrm>
            <a:off x="343779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73" name="Freeform 2172">
            <a:extLst>
              <a:ext uri="{FF2B5EF4-FFF2-40B4-BE49-F238E27FC236}">
                <a16:creationId xmlns:a16="http://schemas.microsoft.com/office/drawing/2014/main" id="{22191299-C615-42EE-7DBC-9E208CB6CDA2}"/>
              </a:ext>
            </a:extLst>
          </p:cNvPr>
          <p:cNvSpPr/>
          <p:nvPr/>
        </p:nvSpPr>
        <p:spPr>
          <a:xfrm>
            <a:off x="343779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74" name="Freeform 2173">
            <a:extLst>
              <a:ext uri="{FF2B5EF4-FFF2-40B4-BE49-F238E27FC236}">
                <a16:creationId xmlns:a16="http://schemas.microsoft.com/office/drawing/2014/main" id="{520EA1C6-D2A1-89B2-DCF5-8AE391EFA1BC}"/>
              </a:ext>
            </a:extLst>
          </p:cNvPr>
          <p:cNvSpPr/>
          <p:nvPr/>
        </p:nvSpPr>
        <p:spPr>
          <a:xfrm>
            <a:off x="344013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75" name="Freeform 2174">
            <a:extLst>
              <a:ext uri="{FF2B5EF4-FFF2-40B4-BE49-F238E27FC236}">
                <a16:creationId xmlns:a16="http://schemas.microsoft.com/office/drawing/2014/main" id="{A5182256-92C3-6574-DC21-B23543D8C079}"/>
              </a:ext>
            </a:extLst>
          </p:cNvPr>
          <p:cNvSpPr/>
          <p:nvPr/>
        </p:nvSpPr>
        <p:spPr>
          <a:xfrm>
            <a:off x="3440136"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76" name="Freeform 2175">
            <a:extLst>
              <a:ext uri="{FF2B5EF4-FFF2-40B4-BE49-F238E27FC236}">
                <a16:creationId xmlns:a16="http://schemas.microsoft.com/office/drawing/2014/main" id="{CA06A72E-D92C-9F1F-FE8C-0A65C5A0C78F}"/>
              </a:ext>
            </a:extLst>
          </p:cNvPr>
          <p:cNvSpPr/>
          <p:nvPr/>
        </p:nvSpPr>
        <p:spPr>
          <a:xfrm>
            <a:off x="344240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77" name="Freeform 2176">
            <a:extLst>
              <a:ext uri="{FF2B5EF4-FFF2-40B4-BE49-F238E27FC236}">
                <a16:creationId xmlns:a16="http://schemas.microsoft.com/office/drawing/2014/main" id="{63728808-83AA-8226-31DF-9B9C18AF81C0}"/>
              </a:ext>
            </a:extLst>
          </p:cNvPr>
          <p:cNvSpPr/>
          <p:nvPr/>
        </p:nvSpPr>
        <p:spPr>
          <a:xfrm>
            <a:off x="3442400"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78" name="Freeform 2177">
            <a:extLst>
              <a:ext uri="{FF2B5EF4-FFF2-40B4-BE49-F238E27FC236}">
                <a16:creationId xmlns:a16="http://schemas.microsoft.com/office/drawing/2014/main" id="{50E2A665-3AF6-5176-9A90-BD826DF3E5F0}"/>
              </a:ext>
            </a:extLst>
          </p:cNvPr>
          <p:cNvSpPr/>
          <p:nvPr/>
        </p:nvSpPr>
        <p:spPr>
          <a:xfrm>
            <a:off x="344466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79" name="Freeform 2178">
            <a:extLst>
              <a:ext uri="{FF2B5EF4-FFF2-40B4-BE49-F238E27FC236}">
                <a16:creationId xmlns:a16="http://schemas.microsoft.com/office/drawing/2014/main" id="{EF8711BF-FDFA-F2F9-7C54-8F1DC6DE4251}"/>
              </a:ext>
            </a:extLst>
          </p:cNvPr>
          <p:cNvSpPr/>
          <p:nvPr/>
        </p:nvSpPr>
        <p:spPr>
          <a:xfrm>
            <a:off x="344466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80" name="Freeform 2179">
            <a:extLst>
              <a:ext uri="{FF2B5EF4-FFF2-40B4-BE49-F238E27FC236}">
                <a16:creationId xmlns:a16="http://schemas.microsoft.com/office/drawing/2014/main" id="{CD7D7E00-3939-9738-4386-53685E58ABA9}"/>
              </a:ext>
            </a:extLst>
          </p:cNvPr>
          <p:cNvSpPr/>
          <p:nvPr/>
        </p:nvSpPr>
        <p:spPr>
          <a:xfrm>
            <a:off x="344692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81" name="Freeform 2180">
            <a:extLst>
              <a:ext uri="{FF2B5EF4-FFF2-40B4-BE49-F238E27FC236}">
                <a16:creationId xmlns:a16="http://schemas.microsoft.com/office/drawing/2014/main" id="{BEDB5BFA-4178-D681-2EFA-BB64D7FC85C6}"/>
              </a:ext>
            </a:extLst>
          </p:cNvPr>
          <p:cNvSpPr/>
          <p:nvPr/>
        </p:nvSpPr>
        <p:spPr>
          <a:xfrm>
            <a:off x="344692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82" name="Freeform 2181">
            <a:extLst>
              <a:ext uri="{FF2B5EF4-FFF2-40B4-BE49-F238E27FC236}">
                <a16:creationId xmlns:a16="http://schemas.microsoft.com/office/drawing/2014/main" id="{2FA80B58-A997-14F0-DB0E-C9212DED21AB}"/>
              </a:ext>
            </a:extLst>
          </p:cNvPr>
          <p:cNvSpPr/>
          <p:nvPr/>
        </p:nvSpPr>
        <p:spPr>
          <a:xfrm>
            <a:off x="344919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83" name="Freeform 2182">
            <a:extLst>
              <a:ext uri="{FF2B5EF4-FFF2-40B4-BE49-F238E27FC236}">
                <a16:creationId xmlns:a16="http://schemas.microsoft.com/office/drawing/2014/main" id="{C828E3E9-0806-2066-2F4A-95B7CA9ADD0B}"/>
              </a:ext>
            </a:extLst>
          </p:cNvPr>
          <p:cNvSpPr/>
          <p:nvPr/>
        </p:nvSpPr>
        <p:spPr>
          <a:xfrm>
            <a:off x="3449192"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84" name="Freeform 2183">
            <a:extLst>
              <a:ext uri="{FF2B5EF4-FFF2-40B4-BE49-F238E27FC236}">
                <a16:creationId xmlns:a16="http://schemas.microsoft.com/office/drawing/2014/main" id="{E9FD1938-680B-C1CB-6347-9CB2E06BC3E4}"/>
              </a:ext>
            </a:extLst>
          </p:cNvPr>
          <p:cNvSpPr/>
          <p:nvPr/>
        </p:nvSpPr>
        <p:spPr>
          <a:xfrm>
            <a:off x="345153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85" name="Freeform 2184">
            <a:extLst>
              <a:ext uri="{FF2B5EF4-FFF2-40B4-BE49-F238E27FC236}">
                <a16:creationId xmlns:a16="http://schemas.microsoft.com/office/drawing/2014/main" id="{EBF6811F-DB41-AC1A-032D-D82B82FEE97B}"/>
              </a:ext>
            </a:extLst>
          </p:cNvPr>
          <p:cNvSpPr/>
          <p:nvPr/>
        </p:nvSpPr>
        <p:spPr>
          <a:xfrm>
            <a:off x="3451537"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86" name="Freeform 2185">
            <a:extLst>
              <a:ext uri="{FF2B5EF4-FFF2-40B4-BE49-F238E27FC236}">
                <a16:creationId xmlns:a16="http://schemas.microsoft.com/office/drawing/2014/main" id="{47F242A5-5CD0-0717-D639-BC2DA0ACB481}"/>
              </a:ext>
            </a:extLst>
          </p:cNvPr>
          <p:cNvSpPr/>
          <p:nvPr/>
        </p:nvSpPr>
        <p:spPr>
          <a:xfrm>
            <a:off x="345380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87" name="Freeform 2186">
            <a:extLst>
              <a:ext uri="{FF2B5EF4-FFF2-40B4-BE49-F238E27FC236}">
                <a16:creationId xmlns:a16="http://schemas.microsoft.com/office/drawing/2014/main" id="{674B5284-D281-451B-FF52-2C910A152B76}"/>
              </a:ext>
            </a:extLst>
          </p:cNvPr>
          <p:cNvSpPr/>
          <p:nvPr/>
        </p:nvSpPr>
        <p:spPr>
          <a:xfrm>
            <a:off x="3453801"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88" name="Freeform 2187">
            <a:extLst>
              <a:ext uri="{FF2B5EF4-FFF2-40B4-BE49-F238E27FC236}">
                <a16:creationId xmlns:a16="http://schemas.microsoft.com/office/drawing/2014/main" id="{D40CAA82-5247-E341-84C5-CA1646F95C3D}"/>
              </a:ext>
            </a:extLst>
          </p:cNvPr>
          <p:cNvSpPr/>
          <p:nvPr/>
        </p:nvSpPr>
        <p:spPr>
          <a:xfrm>
            <a:off x="345606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89" name="Freeform 2188">
            <a:extLst>
              <a:ext uri="{FF2B5EF4-FFF2-40B4-BE49-F238E27FC236}">
                <a16:creationId xmlns:a16="http://schemas.microsoft.com/office/drawing/2014/main" id="{8FD8ED69-DD1A-0FBF-4D83-CC8526FC47F0}"/>
              </a:ext>
            </a:extLst>
          </p:cNvPr>
          <p:cNvSpPr/>
          <p:nvPr/>
        </p:nvSpPr>
        <p:spPr>
          <a:xfrm>
            <a:off x="3456065"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90" name="Freeform 2189">
            <a:extLst>
              <a:ext uri="{FF2B5EF4-FFF2-40B4-BE49-F238E27FC236}">
                <a16:creationId xmlns:a16="http://schemas.microsoft.com/office/drawing/2014/main" id="{43B5542C-A4B8-7EAB-2A35-4BF8D6562764}"/>
              </a:ext>
            </a:extLst>
          </p:cNvPr>
          <p:cNvSpPr/>
          <p:nvPr/>
        </p:nvSpPr>
        <p:spPr>
          <a:xfrm>
            <a:off x="345832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91" name="Freeform 2190">
            <a:extLst>
              <a:ext uri="{FF2B5EF4-FFF2-40B4-BE49-F238E27FC236}">
                <a16:creationId xmlns:a16="http://schemas.microsoft.com/office/drawing/2014/main" id="{28E49B94-2BE0-007D-3338-27C1990DA1A3}"/>
              </a:ext>
            </a:extLst>
          </p:cNvPr>
          <p:cNvSpPr/>
          <p:nvPr/>
        </p:nvSpPr>
        <p:spPr>
          <a:xfrm>
            <a:off x="3458329"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92" name="Freeform 2191">
            <a:extLst>
              <a:ext uri="{FF2B5EF4-FFF2-40B4-BE49-F238E27FC236}">
                <a16:creationId xmlns:a16="http://schemas.microsoft.com/office/drawing/2014/main" id="{F233F8DC-3430-4D7E-82F9-00543D0A4079}"/>
              </a:ext>
            </a:extLst>
          </p:cNvPr>
          <p:cNvSpPr/>
          <p:nvPr/>
        </p:nvSpPr>
        <p:spPr>
          <a:xfrm>
            <a:off x="346067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93" name="Freeform 2192">
            <a:extLst>
              <a:ext uri="{FF2B5EF4-FFF2-40B4-BE49-F238E27FC236}">
                <a16:creationId xmlns:a16="http://schemas.microsoft.com/office/drawing/2014/main" id="{8D384BB6-2AC3-D049-3E4A-2C6F79DE36C1}"/>
              </a:ext>
            </a:extLst>
          </p:cNvPr>
          <p:cNvSpPr/>
          <p:nvPr/>
        </p:nvSpPr>
        <p:spPr>
          <a:xfrm>
            <a:off x="3460674"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94" name="Freeform 2193">
            <a:extLst>
              <a:ext uri="{FF2B5EF4-FFF2-40B4-BE49-F238E27FC236}">
                <a16:creationId xmlns:a16="http://schemas.microsoft.com/office/drawing/2014/main" id="{00156109-7A8F-CAFC-3AF5-2C34AADCB613}"/>
              </a:ext>
            </a:extLst>
          </p:cNvPr>
          <p:cNvSpPr/>
          <p:nvPr/>
        </p:nvSpPr>
        <p:spPr>
          <a:xfrm>
            <a:off x="346293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solidFill>
            <a:srgbClr val="5F828F"/>
          </a:solidFill>
          <a:ln w="0" cap="flat">
            <a:noFill/>
            <a:prstDash val="solid"/>
            <a:miter/>
          </a:ln>
        </p:spPr>
        <p:txBody>
          <a:bodyPr rtlCol="0" anchor="ctr"/>
          <a:lstStyle/>
          <a:p>
            <a:endParaRPr lang="en-GB" dirty="0"/>
          </a:p>
        </p:txBody>
      </p:sp>
      <p:sp>
        <p:nvSpPr>
          <p:cNvPr id="2195" name="Freeform 2194">
            <a:extLst>
              <a:ext uri="{FF2B5EF4-FFF2-40B4-BE49-F238E27FC236}">
                <a16:creationId xmlns:a16="http://schemas.microsoft.com/office/drawing/2014/main" id="{597836C8-A082-F55B-E1DC-C96F863153F9}"/>
              </a:ext>
            </a:extLst>
          </p:cNvPr>
          <p:cNvSpPr/>
          <p:nvPr/>
        </p:nvSpPr>
        <p:spPr>
          <a:xfrm>
            <a:off x="3462938" y="3594341"/>
            <a:ext cx="1617" cy="16242"/>
          </a:xfrm>
          <a:custGeom>
            <a:avLst/>
            <a:gdLst>
              <a:gd name="connsiteX0" fmla="*/ 0 w 1617"/>
              <a:gd name="connsiteY0" fmla="*/ 0 h 16242"/>
              <a:gd name="connsiteX1" fmla="*/ 1617 w 1617"/>
              <a:gd name="connsiteY1" fmla="*/ 0 h 16242"/>
              <a:gd name="connsiteX2" fmla="*/ 1617 w 1617"/>
              <a:gd name="connsiteY2" fmla="*/ 16242 h 16242"/>
              <a:gd name="connsiteX3" fmla="*/ 0 w 1617"/>
              <a:gd name="connsiteY3" fmla="*/ 16242 h 16242"/>
            </a:gdLst>
            <a:ahLst/>
            <a:cxnLst>
              <a:cxn ang="0">
                <a:pos x="connsiteX0" y="connsiteY0"/>
              </a:cxn>
              <a:cxn ang="0">
                <a:pos x="connsiteX1" y="connsiteY1"/>
              </a:cxn>
              <a:cxn ang="0">
                <a:pos x="connsiteX2" y="connsiteY2"/>
              </a:cxn>
              <a:cxn ang="0">
                <a:pos x="connsiteX3" y="connsiteY3"/>
              </a:cxn>
            </a:cxnLst>
            <a:rect l="l" t="t" r="r" b="b"/>
            <a:pathLst>
              <a:path w="1617" h="16242">
                <a:moveTo>
                  <a:pt x="0" y="0"/>
                </a:moveTo>
                <a:lnTo>
                  <a:pt x="1617" y="0"/>
                </a:lnTo>
                <a:lnTo>
                  <a:pt x="1617" y="16242"/>
                </a:lnTo>
                <a:lnTo>
                  <a:pt x="0" y="16242"/>
                </a:lnTo>
                <a:close/>
              </a:path>
            </a:pathLst>
          </a:custGeom>
          <a:noFill/>
          <a:ln w="4040" cap="flat">
            <a:solidFill>
              <a:srgbClr val="5F828F"/>
            </a:solidFill>
            <a:prstDash val="solid"/>
            <a:miter/>
          </a:ln>
        </p:spPr>
        <p:txBody>
          <a:bodyPr rtlCol="0" anchor="ctr"/>
          <a:lstStyle/>
          <a:p>
            <a:endParaRPr lang="en-GB" dirty="0"/>
          </a:p>
        </p:txBody>
      </p:sp>
      <p:sp>
        <p:nvSpPr>
          <p:cNvPr id="2196" name="Freeform 2195">
            <a:extLst>
              <a:ext uri="{FF2B5EF4-FFF2-40B4-BE49-F238E27FC236}">
                <a16:creationId xmlns:a16="http://schemas.microsoft.com/office/drawing/2014/main" id="{127E7D83-7D3F-C53E-6432-7A04D2A3D66F}"/>
              </a:ext>
            </a:extLst>
          </p:cNvPr>
          <p:cNvSpPr/>
          <p:nvPr/>
        </p:nvSpPr>
        <p:spPr>
          <a:xfrm>
            <a:off x="3465202"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197" name="Freeform 2196">
            <a:extLst>
              <a:ext uri="{FF2B5EF4-FFF2-40B4-BE49-F238E27FC236}">
                <a16:creationId xmlns:a16="http://schemas.microsoft.com/office/drawing/2014/main" id="{B0ECBB29-62BB-0DEE-0BED-BF95972093D7}"/>
              </a:ext>
            </a:extLst>
          </p:cNvPr>
          <p:cNvSpPr/>
          <p:nvPr/>
        </p:nvSpPr>
        <p:spPr>
          <a:xfrm>
            <a:off x="3467466"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198" name="Freeform 2197">
            <a:extLst>
              <a:ext uri="{FF2B5EF4-FFF2-40B4-BE49-F238E27FC236}">
                <a16:creationId xmlns:a16="http://schemas.microsoft.com/office/drawing/2014/main" id="{13D5D2F9-A422-3983-6FD9-C21A0037817C}"/>
              </a:ext>
            </a:extLst>
          </p:cNvPr>
          <p:cNvSpPr/>
          <p:nvPr/>
        </p:nvSpPr>
        <p:spPr>
          <a:xfrm>
            <a:off x="3469730" y="3610583"/>
            <a:ext cx="1698" cy="8080"/>
          </a:xfrm>
          <a:custGeom>
            <a:avLst/>
            <a:gdLst>
              <a:gd name="connsiteX0" fmla="*/ 0 w 1698"/>
              <a:gd name="connsiteY0" fmla="*/ 0 h 8080"/>
              <a:gd name="connsiteX1" fmla="*/ 1698 w 1698"/>
              <a:gd name="connsiteY1" fmla="*/ 0 h 8080"/>
              <a:gd name="connsiteX2" fmla="*/ 0 w 1698"/>
              <a:gd name="connsiteY2" fmla="*/ 0 h 8080"/>
            </a:gdLst>
            <a:ahLst/>
            <a:cxnLst>
              <a:cxn ang="0">
                <a:pos x="connsiteX0" y="connsiteY0"/>
              </a:cxn>
              <a:cxn ang="0">
                <a:pos x="connsiteX1" y="connsiteY1"/>
              </a:cxn>
              <a:cxn ang="0">
                <a:pos x="connsiteX2" y="connsiteY2"/>
              </a:cxn>
            </a:cxnLst>
            <a:rect l="l" t="t" r="r" b="b"/>
            <a:pathLst>
              <a:path w="1698"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199" name="Freeform 2198">
            <a:extLst>
              <a:ext uri="{FF2B5EF4-FFF2-40B4-BE49-F238E27FC236}">
                <a16:creationId xmlns:a16="http://schemas.microsoft.com/office/drawing/2014/main" id="{0B2EBD11-D270-BFF2-EB76-BE6080E84D8A}"/>
              </a:ext>
            </a:extLst>
          </p:cNvPr>
          <p:cNvSpPr/>
          <p:nvPr/>
        </p:nvSpPr>
        <p:spPr>
          <a:xfrm>
            <a:off x="347207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0" name="Freeform 2199">
            <a:extLst>
              <a:ext uri="{FF2B5EF4-FFF2-40B4-BE49-F238E27FC236}">
                <a16:creationId xmlns:a16="http://schemas.microsoft.com/office/drawing/2014/main" id="{393B625F-3475-D404-6E03-3EF956ADBB7A}"/>
              </a:ext>
            </a:extLst>
          </p:cNvPr>
          <p:cNvSpPr/>
          <p:nvPr/>
        </p:nvSpPr>
        <p:spPr>
          <a:xfrm>
            <a:off x="3474339"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1" name="Freeform 2200">
            <a:extLst>
              <a:ext uri="{FF2B5EF4-FFF2-40B4-BE49-F238E27FC236}">
                <a16:creationId xmlns:a16="http://schemas.microsoft.com/office/drawing/2014/main" id="{0D0F69D4-E63C-5F0D-FF8F-4CDC81B652A6}"/>
              </a:ext>
            </a:extLst>
          </p:cNvPr>
          <p:cNvSpPr/>
          <p:nvPr/>
        </p:nvSpPr>
        <p:spPr>
          <a:xfrm>
            <a:off x="3476603"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2" name="Freeform 2201">
            <a:extLst>
              <a:ext uri="{FF2B5EF4-FFF2-40B4-BE49-F238E27FC236}">
                <a16:creationId xmlns:a16="http://schemas.microsoft.com/office/drawing/2014/main" id="{9652CF1A-DAC4-8B2A-C5FF-E4F267DBF1B4}"/>
              </a:ext>
            </a:extLst>
          </p:cNvPr>
          <p:cNvSpPr/>
          <p:nvPr/>
        </p:nvSpPr>
        <p:spPr>
          <a:xfrm>
            <a:off x="3478867"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3" name="Freeform 2202">
            <a:extLst>
              <a:ext uri="{FF2B5EF4-FFF2-40B4-BE49-F238E27FC236}">
                <a16:creationId xmlns:a16="http://schemas.microsoft.com/office/drawing/2014/main" id="{565B5BE3-E641-872A-6B03-E7AC127D2167}"/>
              </a:ext>
            </a:extLst>
          </p:cNvPr>
          <p:cNvSpPr/>
          <p:nvPr/>
        </p:nvSpPr>
        <p:spPr>
          <a:xfrm>
            <a:off x="3481211"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4" name="Freeform 2203">
            <a:extLst>
              <a:ext uri="{FF2B5EF4-FFF2-40B4-BE49-F238E27FC236}">
                <a16:creationId xmlns:a16="http://schemas.microsoft.com/office/drawing/2014/main" id="{9A021A09-1548-B99A-E15A-F20CEFEFFDDC}"/>
              </a:ext>
            </a:extLst>
          </p:cNvPr>
          <p:cNvSpPr/>
          <p:nvPr/>
        </p:nvSpPr>
        <p:spPr>
          <a:xfrm>
            <a:off x="348347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5" name="Freeform 2204">
            <a:extLst>
              <a:ext uri="{FF2B5EF4-FFF2-40B4-BE49-F238E27FC236}">
                <a16:creationId xmlns:a16="http://schemas.microsoft.com/office/drawing/2014/main" id="{C49FB666-7F42-D135-E72D-05841E9919EB}"/>
              </a:ext>
            </a:extLst>
          </p:cNvPr>
          <p:cNvSpPr/>
          <p:nvPr/>
        </p:nvSpPr>
        <p:spPr>
          <a:xfrm>
            <a:off x="3485739"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6" name="Freeform 2205">
            <a:extLst>
              <a:ext uri="{FF2B5EF4-FFF2-40B4-BE49-F238E27FC236}">
                <a16:creationId xmlns:a16="http://schemas.microsoft.com/office/drawing/2014/main" id="{BE9DC21E-E4FE-7FD6-85A4-C60E968F1E4F}"/>
              </a:ext>
            </a:extLst>
          </p:cNvPr>
          <p:cNvSpPr/>
          <p:nvPr/>
        </p:nvSpPr>
        <p:spPr>
          <a:xfrm>
            <a:off x="3488003"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7" name="Freeform 2206">
            <a:extLst>
              <a:ext uri="{FF2B5EF4-FFF2-40B4-BE49-F238E27FC236}">
                <a16:creationId xmlns:a16="http://schemas.microsoft.com/office/drawing/2014/main" id="{9444DDC7-B507-817E-181B-64818C39AF24}"/>
              </a:ext>
            </a:extLst>
          </p:cNvPr>
          <p:cNvSpPr/>
          <p:nvPr/>
        </p:nvSpPr>
        <p:spPr>
          <a:xfrm>
            <a:off x="3490348"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8" name="Freeform 2207">
            <a:extLst>
              <a:ext uri="{FF2B5EF4-FFF2-40B4-BE49-F238E27FC236}">
                <a16:creationId xmlns:a16="http://schemas.microsoft.com/office/drawing/2014/main" id="{77E68FA7-C8EF-1465-8333-A4F45BE0BF86}"/>
              </a:ext>
            </a:extLst>
          </p:cNvPr>
          <p:cNvSpPr/>
          <p:nvPr/>
        </p:nvSpPr>
        <p:spPr>
          <a:xfrm>
            <a:off x="3492612"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09" name="Freeform 2208">
            <a:extLst>
              <a:ext uri="{FF2B5EF4-FFF2-40B4-BE49-F238E27FC236}">
                <a16:creationId xmlns:a16="http://schemas.microsoft.com/office/drawing/2014/main" id="{F85CEFCB-4719-2D8D-A7D9-D779C2D7F22B}"/>
              </a:ext>
            </a:extLst>
          </p:cNvPr>
          <p:cNvSpPr/>
          <p:nvPr/>
        </p:nvSpPr>
        <p:spPr>
          <a:xfrm>
            <a:off x="3494876"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0" name="Freeform 2209">
            <a:extLst>
              <a:ext uri="{FF2B5EF4-FFF2-40B4-BE49-F238E27FC236}">
                <a16:creationId xmlns:a16="http://schemas.microsoft.com/office/drawing/2014/main" id="{15BEBC74-9A98-2585-B0CD-F23A2C5D12A9}"/>
              </a:ext>
            </a:extLst>
          </p:cNvPr>
          <p:cNvSpPr/>
          <p:nvPr/>
        </p:nvSpPr>
        <p:spPr>
          <a:xfrm>
            <a:off x="3497140"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1" name="Freeform 2210">
            <a:extLst>
              <a:ext uri="{FF2B5EF4-FFF2-40B4-BE49-F238E27FC236}">
                <a16:creationId xmlns:a16="http://schemas.microsoft.com/office/drawing/2014/main" id="{C4D1242D-CCDD-7250-0D9B-0B18A306D4BB}"/>
              </a:ext>
            </a:extLst>
          </p:cNvPr>
          <p:cNvSpPr/>
          <p:nvPr/>
        </p:nvSpPr>
        <p:spPr>
          <a:xfrm>
            <a:off x="3499404"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2" name="Freeform 2211">
            <a:extLst>
              <a:ext uri="{FF2B5EF4-FFF2-40B4-BE49-F238E27FC236}">
                <a16:creationId xmlns:a16="http://schemas.microsoft.com/office/drawing/2014/main" id="{6E84306E-0550-A922-9E57-F1219FF6AA82}"/>
              </a:ext>
            </a:extLst>
          </p:cNvPr>
          <p:cNvSpPr/>
          <p:nvPr/>
        </p:nvSpPr>
        <p:spPr>
          <a:xfrm>
            <a:off x="3501749"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3" name="Freeform 2212">
            <a:extLst>
              <a:ext uri="{FF2B5EF4-FFF2-40B4-BE49-F238E27FC236}">
                <a16:creationId xmlns:a16="http://schemas.microsoft.com/office/drawing/2014/main" id="{55ADA3E4-773E-C3C8-9E1B-3BE4B77C7614}"/>
              </a:ext>
            </a:extLst>
          </p:cNvPr>
          <p:cNvSpPr/>
          <p:nvPr/>
        </p:nvSpPr>
        <p:spPr>
          <a:xfrm>
            <a:off x="3504013"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4" name="Freeform 2213">
            <a:extLst>
              <a:ext uri="{FF2B5EF4-FFF2-40B4-BE49-F238E27FC236}">
                <a16:creationId xmlns:a16="http://schemas.microsoft.com/office/drawing/2014/main" id="{0EA3B20B-07CB-46A9-89B2-7CFE1A68FCB1}"/>
              </a:ext>
            </a:extLst>
          </p:cNvPr>
          <p:cNvSpPr/>
          <p:nvPr/>
        </p:nvSpPr>
        <p:spPr>
          <a:xfrm>
            <a:off x="3506277"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5" name="Freeform 2214">
            <a:extLst>
              <a:ext uri="{FF2B5EF4-FFF2-40B4-BE49-F238E27FC236}">
                <a16:creationId xmlns:a16="http://schemas.microsoft.com/office/drawing/2014/main" id="{F4F3F9B7-FCDB-8AF3-0655-073225A31D9C}"/>
              </a:ext>
            </a:extLst>
          </p:cNvPr>
          <p:cNvSpPr/>
          <p:nvPr/>
        </p:nvSpPr>
        <p:spPr>
          <a:xfrm>
            <a:off x="3508541"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6" name="Freeform 2215">
            <a:extLst>
              <a:ext uri="{FF2B5EF4-FFF2-40B4-BE49-F238E27FC236}">
                <a16:creationId xmlns:a16="http://schemas.microsoft.com/office/drawing/2014/main" id="{CC642A96-D3DC-6BE2-EE9B-0FFA4EE85436}"/>
              </a:ext>
            </a:extLst>
          </p:cNvPr>
          <p:cNvSpPr/>
          <p:nvPr/>
        </p:nvSpPr>
        <p:spPr>
          <a:xfrm>
            <a:off x="3510886"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7" name="Freeform 2216">
            <a:extLst>
              <a:ext uri="{FF2B5EF4-FFF2-40B4-BE49-F238E27FC236}">
                <a16:creationId xmlns:a16="http://schemas.microsoft.com/office/drawing/2014/main" id="{9D0B526A-234E-E749-1622-37BCCD222244}"/>
              </a:ext>
            </a:extLst>
          </p:cNvPr>
          <p:cNvSpPr/>
          <p:nvPr/>
        </p:nvSpPr>
        <p:spPr>
          <a:xfrm>
            <a:off x="3513150"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8" name="Freeform 2217">
            <a:extLst>
              <a:ext uri="{FF2B5EF4-FFF2-40B4-BE49-F238E27FC236}">
                <a16:creationId xmlns:a16="http://schemas.microsoft.com/office/drawing/2014/main" id="{EE0F386A-A18B-851B-EEF3-C9159D963B74}"/>
              </a:ext>
            </a:extLst>
          </p:cNvPr>
          <p:cNvSpPr/>
          <p:nvPr/>
        </p:nvSpPr>
        <p:spPr>
          <a:xfrm>
            <a:off x="3515414"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19" name="Freeform 2218">
            <a:extLst>
              <a:ext uri="{FF2B5EF4-FFF2-40B4-BE49-F238E27FC236}">
                <a16:creationId xmlns:a16="http://schemas.microsoft.com/office/drawing/2014/main" id="{D3528FEC-BE6A-0D17-B4DF-4F1AB9F9561E}"/>
              </a:ext>
            </a:extLst>
          </p:cNvPr>
          <p:cNvSpPr/>
          <p:nvPr/>
        </p:nvSpPr>
        <p:spPr>
          <a:xfrm>
            <a:off x="3517678"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0" name="Freeform 2219">
            <a:extLst>
              <a:ext uri="{FF2B5EF4-FFF2-40B4-BE49-F238E27FC236}">
                <a16:creationId xmlns:a16="http://schemas.microsoft.com/office/drawing/2014/main" id="{D44F0925-D112-C862-0B28-DFA40BA4BE54}"/>
              </a:ext>
            </a:extLst>
          </p:cNvPr>
          <p:cNvSpPr/>
          <p:nvPr/>
        </p:nvSpPr>
        <p:spPr>
          <a:xfrm>
            <a:off x="3519942"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1" name="Freeform 2220">
            <a:extLst>
              <a:ext uri="{FF2B5EF4-FFF2-40B4-BE49-F238E27FC236}">
                <a16:creationId xmlns:a16="http://schemas.microsoft.com/office/drawing/2014/main" id="{CEFB7DBC-FE29-2487-381A-4D7E731ACC18}"/>
              </a:ext>
            </a:extLst>
          </p:cNvPr>
          <p:cNvSpPr/>
          <p:nvPr/>
        </p:nvSpPr>
        <p:spPr>
          <a:xfrm>
            <a:off x="3522287"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2" name="Freeform 2221">
            <a:extLst>
              <a:ext uri="{FF2B5EF4-FFF2-40B4-BE49-F238E27FC236}">
                <a16:creationId xmlns:a16="http://schemas.microsoft.com/office/drawing/2014/main" id="{E65FE23D-909E-DECD-633F-7AB1E3611CDC}"/>
              </a:ext>
            </a:extLst>
          </p:cNvPr>
          <p:cNvSpPr/>
          <p:nvPr/>
        </p:nvSpPr>
        <p:spPr>
          <a:xfrm>
            <a:off x="3524551"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3" name="Freeform 2222">
            <a:extLst>
              <a:ext uri="{FF2B5EF4-FFF2-40B4-BE49-F238E27FC236}">
                <a16:creationId xmlns:a16="http://schemas.microsoft.com/office/drawing/2014/main" id="{1CE4F552-AC4C-2047-4481-BD645E36DC7C}"/>
              </a:ext>
            </a:extLst>
          </p:cNvPr>
          <p:cNvSpPr/>
          <p:nvPr/>
        </p:nvSpPr>
        <p:spPr>
          <a:xfrm>
            <a:off x="3526815" y="3610583"/>
            <a:ext cx="1698" cy="8080"/>
          </a:xfrm>
          <a:custGeom>
            <a:avLst/>
            <a:gdLst>
              <a:gd name="connsiteX0" fmla="*/ 0 w 1698"/>
              <a:gd name="connsiteY0" fmla="*/ 0 h 8080"/>
              <a:gd name="connsiteX1" fmla="*/ 1698 w 1698"/>
              <a:gd name="connsiteY1" fmla="*/ 0 h 8080"/>
              <a:gd name="connsiteX2" fmla="*/ 0 w 1698"/>
              <a:gd name="connsiteY2" fmla="*/ 0 h 8080"/>
            </a:gdLst>
            <a:ahLst/>
            <a:cxnLst>
              <a:cxn ang="0">
                <a:pos x="connsiteX0" y="connsiteY0"/>
              </a:cxn>
              <a:cxn ang="0">
                <a:pos x="connsiteX1" y="connsiteY1"/>
              </a:cxn>
              <a:cxn ang="0">
                <a:pos x="connsiteX2" y="connsiteY2"/>
              </a:cxn>
            </a:cxnLst>
            <a:rect l="l" t="t" r="r" b="b"/>
            <a:pathLst>
              <a:path w="1698"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4" name="Freeform 2223">
            <a:extLst>
              <a:ext uri="{FF2B5EF4-FFF2-40B4-BE49-F238E27FC236}">
                <a16:creationId xmlns:a16="http://schemas.microsoft.com/office/drawing/2014/main" id="{B23445E8-31FE-3F97-5781-65EC18798945}"/>
              </a:ext>
            </a:extLst>
          </p:cNvPr>
          <p:cNvSpPr/>
          <p:nvPr/>
        </p:nvSpPr>
        <p:spPr>
          <a:xfrm>
            <a:off x="3529079"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5" name="Freeform 2224">
            <a:extLst>
              <a:ext uri="{FF2B5EF4-FFF2-40B4-BE49-F238E27FC236}">
                <a16:creationId xmlns:a16="http://schemas.microsoft.com/office/drawing/2014/main" id="{187324DE-FAD1-4489-7357-2E81C2CDE3AE}"/>
              </a:ext>
            </a:extLst>
          </p:cNvPr>
          <p:cNvSpPr/>
          <p:nvPr/>
        </p:nvSpPr>
        <p:spPr>
          <a:xfrm>
            <a:off x="3531424"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6" name="Freeform 2225">
            <a:extLst>
              <a:ext uri="{FF2B5EF4-FFF2-40B4-BE49-F238E27FC236}">
                <a16:creationId xmlns:a16="http://schemas.microsoft.com/office/drawing/2014/main" id="{B43DE569-7BAF-48F0-72A7-CAB039200B3E}"/>
              </a:ext>
            </a:extLst>
          </p:cNvPr>
          <p:cNvSpPr/>
          <p:nvPr/>
        </p:nvSpPr>
        <p:spPr>
          <a:xfrm>
            <a:off x="3533688"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7" name="Freeform 2226">
            <a:extLst>
              <a:ext uri="{FF2B5EF4-FFF2-40B4-BE49-F238E27FC236}">
                <a16:creationId xmlns:a16="http://schemas.microsoft.com/office/drawing/2014/main" id="{82065927-C192-FC42-CD89-D7B17F1BF46D}"/>
              </a:ext>
            </a:extLst>
          </p:cNvPr>
          <p:cNvSpPr/>
          <p:nvPr/>
        </p:nvSpPr>
        <p:spPr>
          <a:xfrm>
            <a:off x="3535952"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8" name="Freeform 2227">
            <a:extLst>
              <a:ext uri="{FF2B5EF4-FFF2-40B4-BE49-F238E27FC236}">
                <a16:creationId xmlns:a16="http://schemas.microsoft.com/office/drawing/2014/main" id="{3B9CF34B-721D-5239-376C-6F655FCCECAF}"/>
              </a:ext>
            </a:extLst>
          </p:cNvPr>
          <p:cNvSpPr/>
          <p:nvPr/>
        </p:nvSpPr>
        <p:spPr>
          <a:xfrm>
            <a:off x="3538216"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29" name="Freeform 2228">
            <a:extLst>
              <a:ext uri="{FF2B5EF4-FFF2-40B4-BE49-F238E27FC236}">
                <a16:creationId xmlns:a16="http://schemas.microsoft.com/office/drawing/2014/main" id="{CA616B52-654B-2A0D-3CA5-1649E2C9B0E0}"/>
              </a:ext>
            </a:extLst>
          </p:cNvPr>
          <p:cNvSpPr/>
          <p:nvPr/>
        </p:nvSpPr>
        <p:spPr>
          <a:xfrm>
            <a:off x="3540480" y="3610583"/>
            <a:ext cx="1698" cy="8080"/>
          </a:xfrm>
          <a:custGeom>
            <a:avLst/>
            <a:gdLst>
              <a:gd name="connsiteX0" fmla="*/ 0 w 1698"/>
              <a:gd name="connsiteY0" fmla="*/ 0 h 8080"/>
              <a:gd name="connsiteX1" fmla="*/ 1698 w 1698"/>
              <a:gd name="connsiteY1" fmla="*/ 0 h 8080"/>
              <a:gd name="connsiteX2" fmla="*/ 0 w 1698"/>
              <a:gd name="connsiteY2" fmla="*/ 0 h 8080"/>
            </a:gdLst>
            <a:ahLst/>
            <a:cxnLst>
              <a:cxn ang="0">
                <a:pos x="connsiteX0" y="connsiteY0"/>
              </a:cxn>
              <a:cxn ang="0">
                <a:pos x="connsiteX1" y="connsiteY1"/>
              </a:cxn>
              <a:cxn ang="0">
                <a:pos x="connsiteX2" y="connsiteY2"/>
              </a:cxn>
            </a:cxnLst>
            <a:rect l="l" t="t" r="r" b="b"/>
            <a:pathLst>
              <a:path w="1698"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0" name="Freeform 2229">
            <a:extLst>
              <a:ext uri="{FF2B5EF4-FFF2-40B4-BE49-F238E27FC236}">
                <a16:creationId xmlns:a16="http://schemas.microsoft.com/office/drawing/2014/main" id="{611A9E72-20C4-3FCB-4D1C-FE5AFEE5B42C}"/>
              </a:ext>
            </a:extLst>
          </p:cNvPr>
          <p:cNvSpPr/>
          <p:nvPr/>
        </p:nvSpPr>
        <p:spPr>
          <a:xfrm>
            <a:off x="354282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1" name="Freeform 2230">
            <a:extLst>
              <a:ext uri="{FF2B5EF4-FFF2-40B4-BE49-F238E27FC236}">
                <a16:creationId xmlns:a16="http://schemas.microsoft.com/office/drawing/2014/main" id="{060A457A-5D14-74FE-4B6C-D0E14E8CA61F}"/>
              </a:ext>
            </a:extLst>
          </p:cNvPr>
          <p:cNvSpPr/>
          <p:nvPr/>
        </p:nvSpPr>
        <p:spPr>
          <a:xfrm>
            <a:off x="3545089" y="3610583"/>
            <a:ext cx="1697" cy="8080"/>
          </a:xfrm>
          <a:custGeom>
            <a:avLst/>
            <a:gdLst>
              <a:gd name="connsiteX0" fmla="*/ 0 w 1697"/>
              <a:gd name="connsiteY0" fmla="*/ 0 h 8080"/>
              <a:gd name="connsiteX1" fmla="*/ 1698 w 1697"/>
              <a:gd name="connsiteY1" fmla="*/ 0 h 8080"/>
              <a:gd name="connsiteX2" fmla="*/ 0 w 1697"/>
              <a:gd name="connsiteY2" fmla="*/ 0 h 8080"/>
            </a:gdLst>
            <a:ahLst/>
            <a:cxnLst>
              <a:cxn ang="0">
                <a:pos x="connsiteX0" y="connsiteY0"/>
              </a:cxn>
              <a:cxn ang="0">
                <a:pos x="connsiteX1" y="connsiteY1"/>
              </a:cxn>
              <a:cxn ang="0">
                <a:pos x="connsiteX2" y="connsiteY2"/>
              </a:cxn>
            </a:cxnLst>
            <a:rect l="l" t="t" r="r" b="b"/>
            <a:pathLst>
              <a:path w="1697"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2" name="Freeform 2231">
            <a:extLst>
              <a:ext uri="{FF2B5EF4-FFF2-40B4-BE49-F238E27FC236}">
                <a16:creationId xmlns:a16="http://schemas.microsoft.com/office/drawing/2014/main" id="{2EE96FC0-7B6A-1FF0-7E67-54A252E8BE1F}"/>
              </a:ext>
            </a:extLst>
          </p:cNvPr>
          <p:cNvSpPr/>
          <p:nvPr/>
        </p:nvSpPr>
        <p:spPr>
          <a:xfrm>
            <a:off x="3547353"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3" name="Freeform 2232">
            <a:extLst>
              <a:ext uri="{FF2B5EF4-FFF2-40B4-BE49-F238E27FC236}">
                <a16:creationId xmlns:a16="http://schemas.microsoft.com/office/drawing/2014/main" id="{34609046-D0C0-9509-A6A3-84113A90F38F}"/>
              </a:ext>
            </a:extLst>
          </p:cNvPr>
          <p:cNvSpPr/>
          <p:nvPr/>
        </p:nvSpPr>
        <p:spPr>
          <a:xfrm>
            <a:off x="3549617"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4" name="Freeform 2233">
            <a:extLst>
              <a:ext uri="{FF2B5EF4-FFF2-40B4-BE49-F238E27FC236}">
                <a16:creationId xmlns:a16="http://schemas.microsoft.com/office/drawing/2014/main" id="{874EADA9-064E-66BD-16BD-CBD9D896C0FB}"/>
              </a:ext>
            </a:extLst>
          </p:cNvPr>
          <p:cNvSpPr/>
          <p:nvPr/>
        </p:nvSpPr>
        <p:spPr>
          <a:xfrm>
            <a:off x="3551962"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5" name="Freeform 2234">
            <a:extLst>
              <a:ext uri="{FF2B5EF4-FFF2-40B4-BE49-F238E27FC236}">
                <a16:creationId xmlns:a16="http://schemas.microsoft.com/office/drawing/2014/main" id="{73DBF147-D9BE-8DEE-09FA-EAAACFBB17B3}"/>
              </a:ext>
            </a:extLst>
          </p:cNvPr>
          <p:cNvSpPr/>
          <p:nvPr/>
        </p:nvSpPr>
        <p:spPr>
          <a:xfrm>
            <a:off x="3554226"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6" name="Freeform 2235">
            <a:extLst>
              <a:ext uri="{FF2B5EF4-FFF2-40B4-BE49-F238E27FC236}">
                <a16:creationId xmlns:a16="http://schemas.microsoft.com/office/drawing/2014/main" id="{47262197-61C4-0DEA-7AF8-F58005AADFB3}"/>
              </a:ext>
            </a:extLst>
          </p:cNvPr>
          <p:cNvSpPr/>
          <p:nvPr/>
        </p:nvSpPr>
        <p:spPr>
          <a:xfrm>
            <a:off x="3556490"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7" name="Freeform 2236">
            <a:extLst>
              <a:ext uri="{FF2B5EF4-FFF2-40B4-BE49-F238E27FC236}">
                <a16:creationId xmlns:a16="http://schemas.microsoft.com/office/drawing/2014/main" id="{DEB349D5-BEE9-869E-870A-CA3B16F98CC0}"/>
              </a:ext>
            </a:extLst>
          </p:cNvPr>
          <p:cNvSpPr/>
          <p:nvPr/>
        </p:nvSpPr>
        <p:spPr>
          <a:xfrm>
            <a:off x="3558754"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8" name="Freeform 2237">
            <a:extLst>
              <a:ext uri="{FF2B5EF4-FFF2-40B4-BE49-F238E27FC236}">
                <a16:creationId xmlns:a16="http://schemas.microsoft.com/office/drawing/2014/main" id="{A75CE9FB-598E-2983-AE5D-53A9AF65D6C8}"/>
              </a:ext>
            </a:extLst>
          </p:cNvPr>
          <p:cNvSpPr/>
          <p:nvPr/>
        </p:nvSpPr>
        <p:spPr>
          <a:xfrm>
            <a:off x="3561099"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39" name="Freeform 2238">
            <a:extLst>
              <a:ext uri="{FF2B5EF4-FFF2-40B4-BE49-F238E27FC236}">
                <a16:creationId xmlns:a16="http://schemas.microsoft.com/office/drawing/2014/main" id="{B586929A-4D5A-37C9-E435-900835219590}"/>
              </a:ext>
            </a:extLst>
          </p:cNvPr>
          <p:cNvSpPr/>
          <p:nvPr/>
        </p:nvSpPr>
        <p:spPr>
          <a:xfrm>
            <a:off x="3563363"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0" name="Freeform 2239">
            <a:extLst>
              <a:ext uri="{FF2B5EF4-FFF2-40B4-BE49-F238E27FC236}">
                <a16:creationId xmlns:a16="http://schemas.microsoft.com/office/drawing/2014/main" id="{1B61D31E-DAA5-B9E1-0E3C-0E5C497C417D}"/>
              </a:ext>
            </a:extLst>
          </p:cNvPr>
          <p:cNvSpPr/>
          <p:nvPr/>
        </p:nvSpPr>
        <p:spPr>
          <a:xfrm>
            <a:off x="3565627"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1" name="Freeform 2240">
            <a:extLst>
              <a:ext uri="{FF2B5EF4-FFF2-40B4-BE49-F238E27FC236}">
                <a16:creationId xmlns:a16="http://schemas.microsoft.com/office/drawing/2014/main" id="{94BEA716-7053-C6ED-966C-FEBDBF77DC98}"/>
              </a:ext>
            </a:extLst>
          </p:cNvPr>
          <p:cNvSpPr/>
          <p:nvPr/>
        </p:nvSpPr>
        <p:spPr>
          <a:xfrm>
            <a:off x="3567891"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2" name="Freeform 2241">
            <a:extLst>
              <a:ext uri="{FF2B5EF4-FFF2-40B4-BE49-F238E27FC236}">
                <a16:creationId xmlns:a16="http://schemas.microsoft.com/office/drawing/2014/main" id="{33776F01-5BC0-EA43-1D07-FE090EF3FB5B}"/>
              </a:ext>
            </a:extLst>
          </p:cNvPr>
          <p:cNvSpPr/>
          <p:nvPr/>
        </p:nvSpPr>
        <p:spPr>
          <a:xfrm>
            <a:off x="357015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3" name="Freeform 2242">
            <a:extLst>
              <a:ext uri="{FF2B5EF4-FFF2-40B4-BE49-F238E27FC236}">
                <a16:creationId xmlns:a16="http://schemas.microsoft.com/office/drawing/2014/main" id="{2F33349A-A77C-39C3-940F-6878AB187F4B}"/>
              </a:ext>
            </a:extLst>
          </p:cNvPr>
          <p:cNvSpPr/>
          <p:nvPr/>
        </p:nvSpPr>
        <p:spPr>
          <a:xfrm>
            <a:off x="3572500"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4" name="Freeform 2243">
            <a:extLst>
              <a:ext uri="{FF2B5EF4-FFF2-40B4-BE49-F238E27FC236}">
                <a16:creationId xmlns:a16="http://schemas.microsoft.com/office/drawing/2014/main" id="{126D40AA-66B6-0EA3-719B-E73D5E6B9AC5}"/>
              </a:ext>
            </a:extLst>
          </p:cNvPr>
          <p:cNvSpPr/>
          <p:nvPr/>
        </p:nvSpPr>
        <p:spPr>
          <a:xfrm>
            <a:off x="3574764"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5" name="Freeform 2244">
            <a:extLst>
              <a:ext uri="{FF2B5EF4-FFF2-40B4-BE49-F238E27FC236}">
                <a16:creationId xmlns:a16="http://schemas.microsoft.com/office/drawing/2014/main" id="{96FB7610-C0BF-2080-14C2-34F7E39F8F56}"/>
              </a:ext>
            </a:extLst>
          </p:cNvPr>
          <p:cNvSpPr/>
          <p:nvPr/>
        </p:nvSpPr>
        <p:spPr>
          <a:xfrm>
            <a:off x="3577028"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6" name="Freeform 2245">
            <a:extLst>
              <a:ext uri="{FF2B5EF4-FFF2-40B4-BE49-F238E27FC236}">
                <a16:creationId xmlns:a16="http://schemas.microsoft.com/office/drawing/2014/main" id="{14341949-66D4-70B6-C1C2-6BEF5860746B}"/>
              </a:ext>
            </a:extLst>
          </p:cNvPr>
          <p:cNvSpPr/>
          <p:nvPr/>
        </p:nvSpPr>
        <p:spPr>
          <a:xfrm>
            <a:off x="3579292"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7" name="Freeform 2246">
            <a:extLst>
              <a:ext uri="{FF2B5EF4-FFF2-40B4-BE49-F238E27FC236}">
                <a16:creationId xmlns:a16="http://schemas.microsoft.com/office/drawing/2014/main" id="{E171FC0F-90D5-681D-00D5-03B81A8CDE20}"/>
              </a:ext>
            </a:extLst>
          </p:cNvPr>
          <p:cNvSpPr/>
          <p:nvPr/>
        </p:nvSpPr>
        <p:spPr>
          <a:xfrm>
            <a:off x="3581555"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8" name="Freeform 2247">
            <a:extLst>
              <a:ext uri="{FF2B5EF4-FFF2-40B4-BE49-F238E27FC236}">
                <a16:creationId xmlns:a16="http://schemas.microsoft.com/office/drawing/2014/main" id="{9719B9F5-F6FD-F92D-332B-D2F421532483}"/>
              </a:ext>
            </a:extLst>
          </p:cNvPr>
          <p:cNvSpPr/>
          <p:nvPr/>
        </p:nvSpPr>
        <p:spPr>
          <a:xfrm>
            <a:off x="3583900"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49" name="Freeform 2248">
            <a:extLst>
              <a:ext uri="{FF2B5EF4-FFF2-40B4-BE49-F238E27FC236}">
                <a16:creationId xmlns:a16="http://schemas.microsoft.com/office/drawing/2014/main" id="{A92AFD13-3BC5-E14F-C511-EFC8341155FF}"/>
              </a:ext>
            </a:extLst>
          </p:cNvPr>
          <p:cNvSpPr/>
          <p:nvPr/>
        </p:nvSpPr>
        <p:spPr>
          <a:xfrm>
            <a:off x="3586164"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0" name="Freeform 2249">
            <a:extLst>
              <a:ext uri="{FF2B5EF4-FFF2-40B4-BE49-F238E27FC236}">
                <a16:creationId xmlns:a16="http://schemas.microsoft.com/office/drawing/2014/main" id="{85CF8BFE-9F0E-32DD-6D42-802C4328B5CA}"/>
              </a:ext>
            </a:extLst>
          </p:cNvPr>
          <p:cNvSpPr/>
          <p:nvPr/>
        </p:nvSpPr>
        <p:spPr>
          <a:xfrm>
            <a:off x="3588428"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1" name="Freeform 2250">
            <a:extLst>
              <a:ext uri="{FF2B5EF4-FFF2-40B4-BE49-F238E27FC236}">
                <a16:creationId xmlns:a16="http://schemas.microsoft.com/office/drawing/2014/main" id="{25ECEF2C-30CF-7022-B5E7-DA7D705D0328}"/>
              </a:ext>
            </a:extLst>
          </p:cNvPr>
          <p:cNvSpPr/>
          <p:nvPr/>
        </p:nvSpPr>
        <p:spPr>
          <a:xfrm>
            <a:off x="3590692"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2" name="Freeform 2251">
            <a:extLst>
              <a:ext uri="{FF2B5EF4-FFF2-40B4-BE49-F238E27FC236}">
                <a16:creationId xmlns:a16="http://schemas.microsoft.com/office/drawing/2014/main" id="{E8CA1564-97CE-A936-0FDD-D84732F34E51}"/>
              </a:ext>
            </a:extLst>
          </p:cNvPr>
          <p:cNvSpPr/>
          <p:nvPr/>
        </p:nvSpPr>
        <p:spPr>
          <a:xfrm>
            <a:off x="3593037"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3" name="Freeform 2252">
            <a:extLst>
              <a:ext uri="{FF2B5EF4-FFF2-40B4-BE49-F238E27FC236}">
                <a16:creationId xmlns:a16="http://schemas.microsoft.com/office/drawing/2014/main" id="{99B65710-6D1C-B2C0-54DE-0D764328482C}"/>
              </a:ext>
            </a:extLst>
          </p:cNvPr>
          <p:cNvSpPr/>
          <p:nvPr/>
        </p:nvSpPr>
        <p:spPr>
          <a:xfrm>
            <a:off x="3595301"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4" name="Freeform 2253">
            <a:extLst>
              <a:ext uri="{FF2B5EF4-FFF2-40B4-BE49-F238E27FC236}">
                <a16:creationId xmlns:a16="http://schemas.microsoft.com/office/drawing/2014/main" id="{72EFA97C-5DF9-2174-F0BC-13B7DAC0D33E}"/>
              </a:ext>
            </a:extLst>
          </p:cNvPr>
          <p:cNvSpPr/>
          <p:nvPr/>
        </p:nvSpPr>
        <p:spPr>
          <a:xfrm>
            <a:off x="359756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5" name="Freeform 2254">
            <a:extLst>
              <a:ext uri="{FF2B5EF4-FFF2-40B4-BE49-F238E27FC236}">
                <a16:creationId xmlns:a16="http://schemas.microsoft.com/office/drawing/2014/main" id="{E7370F64-892C-63B2-5FDC-339D8F7B3B2E}"/>
              </a:ext>
            </a:extLst>
          </p:cNvPr>
          <p:cNvSpPr/>
          <p:nvPr/>
        </p:nvSpPr>
        <p:spPr>
          <a:xfrm>
            <a:off x="3599829"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6" name="Freeform 2255">
            <a:extLst>
              <a:ext uri="{FF2B5EF4-FFF2-40B4-BE49-F238E27FC236}">
                <a16:creationId xmlns:a16="http://schemas.microsoft.com/office/drawing/2014/main" id="{D1CB95F6-6D27-81C5-6E80-DF7F775081AD}"/>
              </a:ext>
            </a:extLst>
          </p:cNvPr>
          <p:cNvSpPr/>
          <p:nvPr/>
        </p:nvSpPr>
        <p:spPr>
          <a:xfrm>
            <a:off x="3602174"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7" name="Freeform 2256">
            <a:extLst>
              <a:ext uri="{FF2B5EF4-FFF2-40B4-BE49-F238E27FC236}">
                <a16:creationId xmlns:a16="http://schemas.microsoft.com/office/drawing/2014/main" id="{0E5BECCB-723E-9064-B467-20FB5FF379DE}"/>
              </a:ext>
            </a:extLst>
          </p:cNvPr>
          <p:cNvSpPr/>
          <p:nvPr/>
        </p:nvSpPr>
        <p:spPr>
          <a:xfrm>
            <a:off x="3604438" y="3610583"/>
            <a:ext cx="1698" cy="8080"/>
          </a:xfrm>
          <a:custGeom>
            <a:avLst/>
            <a:gdLst>
              <a:gd name="connsiteX0" fmla="*/ 0 w 1698"/>
              <a:gd name="connsiteY0" fmla="*/ 0 h 8080"/>
              <a:gd name="connsiteX1" fmla="*/ 1698 w 1698"/>
              <a:gd name="connsiteY1" fmla="*/ 0 h 8080"/>
              <a:gd name="connsiteX2" fmla="*/ 0 w 1698"/>
              <a:gd name="connsiteY2" fmla="*/ 0 h 8080"/>
            </a:gdLst>
            <a:ahLst/>
            <a:cxnLst>
              <a:cxn ang="0">
                <a:pos x="connsiteX0" y="connsiteY0"/>
              </a:cxn>
              <a:cxn ang="0">
                <a:pos x="connsiteX1" y="connsiteY1"/>
              </a:cxn>
              <a:cxn ang="0">
                <a:pos x="connsiteX2" y="connsiteY2"/>
              </a:cxn>
            </a:cxnLst>
            <a:rect l="l" t="t" r="r" b="b"/>
            <a:pathLst>
              <a:path w="1698"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8" name="Freeform 2257">
            <a:extLst>
              <a:ext uri="{FF2B5EF4-FFF2-40B4-BE49-F238E27FC236}">
                <a16:creationId xmlns:a16="http://schemas.microsoft.com/office/drawing/2014/main" id="{1D8A5AF7-0120-F362-8D9D-5B02A252A7B4}"/>
              </a:ext>
            </a:extLst>
          </p:cNvPr>
          <p:cNvSpPr/>
          <p:nvPr/>
        </p:nvSpPr>
        <p:spPr>
          <a:xfrm>
            <a:off x="3606702"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59" name="Freeform 2258">
            <a:extLst>
              <a:ext uri="{FF2B5EF4-FFF2-40B4-BE49-F238E27FC236}">
                <a16:creationId xmlns:a16="http://schemas.microsoft.com/office/drawing/2014/main" id="{599D4708-ECC9-581C-BBC2-C0910D03D6A5}"/>
              </a:ext>
            </a:extLst>
          </p:cNvPr>
          <p:cNvSpPr/>
          <p:nvPr/>
        </p:nvSpPr>
        <p:spPr>
          <a:xfrm>
            <a:off x="3608966"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0" name="Freeform 2259">
            <a:extLst>
              <a:ext uri="{FF2B5EF4-FFF2-40B4-BE49-F238E27FC236}">
                <a16:creationId xmlns:a16="http://schemas.microsoft.com/office/drawing/2014/main" id="{252C7D18-927C-9DAB-C781-C1604F379197}"/>
              </a:ext>
            </a:extLst>
          </p:cNvPr>
          <p:cNvSpPr/>
          <p:nvPr/>
        </p:nvSpPr>
        <p:spPr>
          <a:xfrm>
            <a:off x="3611230"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1" name="Freeform 2260">
            <a:extLst>
              <a:ext uri="{FF2B5EF4-FFF2-40B4-BE49-F238E27FC236}">
                <a16:creationId xmlns:a16="http://schemas.microsoft.com/office/drawing/2014/main" id="{E7D45AE9-11D8-7859-DEE6-51FC930C74A1}"/>
              </a:ext>
            </a:extLst>
          </p:cNvPr>
          <p:cNvSpPr/>
          <p:nvPr/>
        </p:nvSpPr>
        <p:spPr>
          <a:xfrm>
            <a:off x="361357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2" name="Freeform 2261">
            <a:extLst>
              <a:ext uri="{FF2B5EF4-FFF2-40B4-BE49-F238E27FC236}">
                <a16:creationId xmlns:a16="http://schemas.microsoft.com/office/drawing/2014/main" id="{D1D2FC29-3997-2AB4-546F-C589116F8BB4}"/>
              </a:ext>
            </a:extLst>
          </p:cNvPr>
          <p:cNvSpPr/>
          <p:nvPr/>
        </p:nvSpPr>
        <p:spPr>
          <a:xfrm>
            <a:off x="3615839"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3" name="Freeform 2262">
            <a:extLst>
              <a:ext uri="{FF2B5EF4-FFF2-40B4-BE49-F238E27FC236}">
                <a16:creationId xmlns:a16="http://schemas.microsoft.com/office/drawing/2014/main" id="{A20FAF68-292E-BD5C-A55C-E95C0F661F06}"/>
              </a:ext>
            </a:extLst>
          </p:cNvPr>
          <p:cNvSpPr/>
          <p:nvPr/>
        </p:nvSpPr>
        <p:spPr>
          <a:xfrm>
            <a:off x="3618103"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4" name="Freeform 2263">
            <a:extLst>
              <a:ext uri="{FF2B5EF4-FFF2-40B4-BE49-F238E27FC236}">
                <a16:creationId xmlns:a16="http://schemas.microsoft.com/office/drawing/2014/main" id="{63204B11-DE19-31EB-588E-B519765504C7}"/>
              </a:ext>
            </a:extLst>
          </p:cNvPr>
          <p:cNvSpPr/>
          <p:nvPr/>
        </p:nvSpPr>
        <p:spPr>
          <a:xfrm>
            <a:off x="3620367" y="3610583"/>
            <a:ext cx="1697" cy="8080"/>
          </a:xfrm>
          <a:custGeom>
            <a:avLst/>
            <a:gdLst>
              <a:gd name="connsiteX0" fmla="*/ 0 w 1697"/>
              <a:gd name="connsiteY0" fmla="*/ 0 h 8080"/>
              <a:gd name="connsiteX1" fmla="*/ 1698 w 1697"/>
              <a:gd name="connsiteY1" fmla="*/ 0 h 8080"/>
              <a:gd name="connsiteX2" fmla="*/ 0 w 1697"/>
              <a:gd name="connsiteY2" fmla="*/ 0 h 8080"/>
            </a:gdLst>
            <a:ahLst/>
            <a:cxnLst>
              <a:cxn ang="0">
                <a:pos x="connsiteX0" y="connsiteY0"/>
              </a:cxn>
              <a:cxn ang="0">
                <a:pos x="connsiteX1" y="connsiteY1"/>
              </a:cxn>
              <a:cxn ang="0">
                <a:pos x="connsiteX2" y="connsiteY2"/>
              </a:cxn>
            </a:cxnLst>
            <a:rect l="l" t="t" r="r" b="b"/>
            <a:pathLst>
              <a:path w="1697"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5" name="Freeform 2264">
            <a:extLst>
              <a:ext uri="{FF2B5EF4-FFF2-40B4-BE49-F238E27FC236}">
                <a16:creationId xmlns:a16="http://schemas.microsoft.com/office/drawing/2014/main" id="{5FCF5FB0-4036-559D-BF8F-657B16E0C8AF}"/>
              </a:ext>
            </a:extLst>
          </p:cNvPr>
          <p:cNvSpPr/>
          <p:nvPr/>
        </p:nvSpPr>
        <p:spPr>
          <a:xfrm>
            <a:off x="3622712"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6" name="Freeform 2265">
            <a:extLst>
              <a:ext uri="{FF2B5EF4-FFF2-40B4-BE49-F238E27FC236}">
                <a16:creationId xmlns:a16="http://schemas.microsoft.com/office/drawing/2014/main" id="{A232A9EE-E393-E7CD-397E-1BA5EF444B85}"/>
              </a:ext>
            </a:extLst>
          </p:cNvPr>
          <p:cNvSpPr/>
          <p:nvPr/>
        </p:nvSpPr>
        <p:spPr>
          <a:xfrm>
            <a:off x="3624976"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7" name="Freeform 2266">
            <a:extLst>
              <a:ext uri="{FF2B5EF4-FFF2-40B4-BE49-F238E27FC236}">
                <a16:creationId xmlns:a16="http://schemas.microsoft.com/office/drawing/2014/main" id="{8CB66C3E-DCDD-C348-F932-86E7C32957BC}"/>
              </a:ext>
            </a:extLst>
          </p:cNvPr>
          <p:cNvSpPr/>
          <p:nvPr/>
        </p:nvSpPr>
        <p:spPr>
          <a:xfrm>
            <a:off x="3627240"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8" name="Freeform 2267">
            <a:extLst>
              <a:ext uri="{FF2B5EF4-FFF2-40B4-BE49-F238E27FC236}">
                <a16:creationId xmlns:a16="http://schemas.microsoft.com/office/drawing/2014/main" id="{BBDFDAE4-7B58-C4B3-4200-7EEDC1050628}"/>
              </a:ext>
            </a:extLst>
          </p:cNvPr>
          <p:cNvSpPr/>
          <p:nvPr/>
        </p:nvSpPr>
        <p:spPr>
          <a:xfrm>
            <a:off x="3629504"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69" name="Freeform 2268">
            <a:extLst>
              <a:ext uri="{FF2B5EF4-FFF2-40B4-BE49-F238E27FC236}">
                <a16:creationId xmlns:a16="http://schemas.microsoft.com/office/drawing/2014/main" id="{CF29EF90-3C6A-CB8E-2794-EC8E7340A637}"/>
              </a:ext>
            </a:extLst>
          </p:cNvPr>
          <p:cNvSpPr/>
          <p:nvPr/>
        </p:nvSpPr>
        <p:spPr>
          <a:xfrm>
            <a:off x="3631849"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0" name="Freeform 2269">
            <a:extLst>
              <a:ext uri="{FF2B5EF4-FFF2-40B4-BE49-F238E27FC236}">
                <a16:creationId xmlns:a16="http://schemas.microsoft.com/office/drawing/2014/main" id="{93E085FE-61CB-6188-4C6B-F51AA7777D77}"/>
              </a:ext>
            </a:extLst>
          </p:cNvPr>
          <p:cNvSpPr/>
          <p:nvPr/>
        </p:nvSpPr>
        <p:spPr>
          <a:xfrm>
            <a:off x="3634113"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1" name="Freeform 2270">
            <a:extLst>
              <a:ext uri="{FF2B5EF4-FFF2-40B4-BE49-F238E27FC236}">
                <a16:creationId xmlns:a16="http://schemas.microsoft.com/office/drawing/2014/main" id="{D48F961F-3356-DA02-DC39-ACB94DA0E47E}"/>
              </a:ext>
            </a:extLst>
          </p:cNvPr>
          <p:cNvSpPr/>
          <p:nvPr/>
        </p:nvSpPr>
        <p:spPr>
          <a:xfrm>
            <a:off x="3636377"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2" name="Freeform 2271">
            <a:extLst>
              <a:ext uri="{FF2B5EF4-FFF2-40B4-BE49-F238E27FC236}">
                <a16:creationId xmlns:a16="http://schemas.microsoft.com/office/drawing/2014/main" id="{29CAB06A-0CFA-9D1B-F3F1-466A3B1D901A}"/>
              </a:ext>
            </a:extLst>
          </p:cNvPr>
          <p:cNvSpPr/>
          <p:nvPr/>
        </p:nvSpPr>
        <p:spPr>
          <a:xfrm>
            <a:off x="3638641"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3" name="Freeform 2272">
            <a:extLst>
              <a:ext uri="{FF2B5EF4-FFF2-40B4-BE49-F238E27FC236}">
                <a16:creationId xmlns:a16="http://schemas.microsoft.com/office/drawing/2014/main" id="{EC476DE9-608A-05B2-7E55-1E7F2AE78582}"/>
              </a:ext>
            </a:extLst>
          </p:cNvPr>
          <p:cNvSpPr/>
          <p:nvPr/>
        </p:nvSpPr>
        <p:spPr>
          <a:xfrm>
            <a:off x="364090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4" name="Freeform 2273">
            <a:extLst>
              <a:ext uri="{FF2B5EF4-FFF2-40B4-BE49-F238E27FC236}">
                <a16:creationId xmlns:a16="http://schemas.microsoft.com/office/drawing/2014/main" id="{2E8393DD-3D8F-1CAC-EA8F-7EB6986A2B7D}"/>
              </a:ext>
            </a:extLst>
          </p:cNvPr>
          <p:cNvSpPr/>
          <p:nvPr/>
        </p:nvSpPr>
        <p:spPr>
          <a:xfrm>
            <a:off x="3643250"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5" name="Freeform 2274">
            <a:extLst>
              <a:ext uri="{FF2B5EF4-FFF2-40B4-BE49-F238E27FC236}">
                <a16:creationId xmlns:a16="http://schemas.microsoft.com/office/drawing/2014/main" id="{16CF1D2F-51DE-0D95-E53E-94A79790146D}"/>
              </a:ext>
            </a:extLst>
          </p:cNvPr>
          <p:cNvSpPr/>
          <p:nvPr/>
        </p:nvSpPr>
        <p:spPr>
          <a:xfrm>
            <a:off x="3645514"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6" name="Freeform 2275">
            <a:extLst>
              <a:ext uri="{FF2B5EF4-FFF2-40B4-BE49-F238E27FC236}">
                <a16:creationId xmlns:a16="http://schemas.microsoft.com/office/drawing/2014/main" id="{C6B5C7AC-2F7B-738E-60C1-AC9968B15FEA}"/>
              </a:ext>
            </a:extLst>
          </p:cNvPr>
          <p:cNvSpPr/>
          <p:nvPr/>
        </p:nvSpPr>
        <p:spPr>
          <a:xfrm>
            <a:off x="3647778"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7" name="Freeform 2276">
            <a:extLst>
              <a:ext uri="{FF2B5EF4-FFF2-40B4-BE49-F238E27FC236}">
                <a16:creationId xmlns:a16="http://schemas.microsoft.com/office/drawing/2014/main" id="{E50DD9BD-EC19-2536-EB06-F399F4C95AB8}"/>
              </a:ext>
            </a:extLst>
          </p:cNvPr>
          <p:cNvSpPr/>
          <p:nvPr/>
        </p:nvSpPr>
        <p:spPr>
          <a:xfrm>
            <a:off x="3650042"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8" name="Freeform 2277">
            <a:extLst>
              <a:ext uri="{FF2B5EF4-FFF2-40B4-BE49-F238E27FC236}">
                <a16:creationId xmlns:a16="http://schemas.microsoft.com/office/drawing/2014/main" id="{1657D5AD-BA59-C69D-55A2-B8DC83042E03}"/>
              </a:ext>
            </a:extLst>
          </p:cNvPr>
          <p:cNvSpPr/>
          <p:nvPr/>
        </p:nvSpPr>
        <p:spPr>
          <a:xfrm>
            <a:off x="3652306"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79" name="Freeform 2278">
            <a:extLst>
              <a:ext uri="{FF2B5EF4-FFF2-40B4-BE49-F238E27FC236}">
                <a16:creationId xmlns:a16="http://schemas.microsoft.com/office/drawing/2014/main" id="{7004D7A1-574E-8367-8C58-2974E4980606}"/>
              </a:ext>
            </a:extLst>
          </p:cNvPr>
          <p:cNvSpPr/>
          <p:nvPr/>
        </p:nvSpPr>
        <p:spPr>
          <a:xfrm>
            <a:off x="3654651"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0" name="Freeform 2279">
            <a:extLst>
              <a:ext uri="{FF2B5EF4-FFF2-40B4-BE49-F238E27FC236}">
                <a16:creationId xmlns:a16="http://schemas.microsoft.com/office/drawing/2014/main" id="{A7B1422C-8730-1E8D-9DB6-4AE9B5202824}"/>
              </a:ext>
            </a:extLst>
          </p:cNvPr>
          <p:cNvSpPr/>
          <p:nvPr/>
        </p:nvSpPr>
        <p:spPr>
          <a:xfrm>
            <a:off x="3656915"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1" name="Freeform 2280">
            <a:extLst>
              <a:ext uri="{FF2B5EF4-FFF2-40B4-BE49-F238E27FC236}">
                <a16:creationId xmlns:a16="http://schemas.microsoft.com/office/drawing/2014/main" id="{058CA36B-7A3E-167E-5C21-71E15E2D66E5}"/>
              </a:ext>
            </a:extLst>
          </p:cNvPr>
          <p:cNvSpPr/>
          <p:nvPr/>
        </p:nvSpPr>
        <p:spPr>
          <a:xfrm>
            <a:off x="3659179"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2" name="Freeform 2281">
            <a:extLst>
              <a:ext uri="{FF2B5EF4-FFF2-40B4-BE49-F238E27FC236}">
                <a16:creationId xmlns:a16="http://schemas.microsoft.com/office/drawing/2014/main" id="{45F561F4-17BD-2285-B1E9-2078618738BE}"/>
              </a:ext>
            </a:extLst>
          </p:cNvPr>
          <p:cNvSpPr/>
          <p:nvPr/>
        </p:nvSpPr>
        <p:spPr>
          <a:xfrm>
            <a:off x="3661443" y="3610583"/>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3" name="Freeform 2282">
            <a:extLst>
              <a:ext uri="{FF2B5EF4-FFF2-40B4-BE49-F238E27FC236}">
                <a16:creationId xmlns:a16="http://schemas.microsoft.com/office/drawing/2014/main" id="{621DA770-DE50-EB71-9FC4-7EFCCBEE5F7C}"/>
              </a:ext>
            </a:extLst>
          </p:cNvPr>
          <p:cNvSpPr/>
          <p:nvPr/>
        </p:nvSpPr>
        <p:spPr>
          <a:xfrm>
            <a:off x="3663787"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4" name="Freeform 2283">
            <a:extLst>
              <a:ext uri="{FF2B5EF4-FFF2-40B4-BE49-F238E27FC236}">
                <a16:creationId xmlns:a16="http://schemas.microsoft.com/office/drawing/2014/main" id="{B4FE917C-5DC0-42FC-BFE9-1DC1FDDCA48C}"/>
              </a:ext>
            </a:extLst>
          </p:cNvPr>
          <p:cNvSpPr/>
          <p:nvPr/>
        </p:nvSpPr>
        <p:spPr>
          <a:xfrm>
            <a:off x="3666051"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5" name="Freeform 2284">
            <a:extLst>
              <a:ext uri="{FF2B5EF4-FFF2-40B4-BE49-F238E27FC236}">
                <a16:creationId xmlns:a16="http://schemas.microsoft.com/office/drawing/2014/main" id="{C4C92FD3-48C4-BF9E-8990-C2CD33A8AD30}"/>
              </a:ext>
            </a:extLst>
          </p:cNvPr>
          <p:cNvSpPr/>
          <p:nvPr/>
        </p:nvSpPr>
        <p:spPr>
          <a:xfrm>
            <a:off x="3668315"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6" name="Freeform 2285">
            <a:extLst>
              <a:ext uri="{FF2B5EF4-FFF2-40B4-BE49-F238E27FC236}">
                <a16:creationId xmlns:a16="http://schemas.microsoft.com/office/drawing/2014/main" id="{21000743-262D-F515-26C6-0D157F47409F}"/>
              </a:ext>
            </a:extLst>
          </p:cNvPr>
          <p:cNvSpPr/>
          <p:nvPr/>
        </p:nvSpPr>
        <p:spPr>
          <a:xfrm>
            <a:off x="3670579"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7" name="Freeform 2286">
            <a:extLst>
              <a:ext uri="{FF2B5EF4-FFF2-40B4-BE49-F238E27FC236}">
                <a16:creationId xmlns:a16="http://schemas.microsoft.com/office/drawing/2014/main" id="{D57A18C2-05D1-FCA3-EE4A-1C883C5E0C95}"/>
              </a:ext>
            </a:extLst>
          </p:cNvPr>
          <p:cNvSpPr/>
          <p:nvPr/>
        </p:nvSpPr>
        <p:spPr>
          <a:xfrm>
            <a:off x="3672924"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8" name="Freeform 2287">
            <a:extLst>
              <a:ext uri="{FF2B5EF4-FFF2-40B4-BE49-F238E27FC236}">
                <a16:creationId xmlns:a16="http://schemas.microsoft.com/office/drawing/2014/main" id="{60E79BBD-57AE-9F1A-1C03-73C005B9933D}"/>
              </a:ext>
            </a:extLst>
          </p:cNvPr>
          <p:cNvSpPr/>
          <p:nvPr/>
        </p:nvSpPr>
        <p:spPr>
          <a:xfrm>
            <a:off x="3675188" y="3610583"/>
            <a:ext cx="1698" cy="8080"/>
          </a:xfrm>
          <a:custGeom>
            <a:avLst/>
            <a:gdLst>
              <a:gd name="connsiteX0" fmla="*/ 0 w 1698"/>
              <a:gd name="connsiteY0" fmla="*/ 0 h 8080"/>
              <a:gd name="connsiteX1" fmla="*/ 1698 w 1698"/>
              <a:gd name="connsiteY1" fmla="*/ 0 h 8080"/>
              <a:gd name="connsiteX2" fmla="*/ 0 w 1698"/>
              <a:gd name="connsiteY2" fmla="*/ 0 h 8080"/>
            </a:gdLst>
            <a:ahLst/>
            <a:cxnLst>
              <a:cxn ang="0">
                <a:pos x="connsiteX0" y="connsiteY0"/>
              </a:cxn>
              <a:cxn ang="0">
                <a:pos x="connsiteX1" y="connsiteY1"/>
              </a:cxn>
              <a:cxn ang="0">
                <a:pos x="connsiteX2" y="connsiteY2"/>
              </a:cxn>
            </a:cxnLst>
            <a:rect l="l" t="t" r="r" b="b"/>
            <a:pathLst>
              <a:path w="1698"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89" name="Freeform 2288">
            <a:extLst>
              <a:ext uri="{FF2B5EF4-FFF2-40B4-BE49-F238E27FC236}">
                <a16:creationId xmlns:a16="http://schemas.microsoft.com/office/drawing/2014/main" id="{329BA290-2CD4-89B3-E0FA-AA1FD8330E29}"/>
              </a:ext>
            </a:extLst>
          </p:cNvPr>
          <p:cNvSpPr/>
          <p:nvPr/>
        </p:nvSpPr>
        <p:spPr>
          <a:xfrm>
            <a:off x="3677452"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90" name="Freeform 2289">
            <a:extLst>
              <a:ext uri="{FF2B5EF4-FFF2-40B4-BE49-F238E27FC236}">
                <a16:creationId xmlns:a16="http://schemas.microsoft.com/office/drawing/2014/main" id="{AA7E6A7F-4336-C479-4E18-8FDAAE94EDDD}"/>
              </a:ext>
            </a:extLst>
          </p:cNvPr>
          <p:cNvSpPr/>
          <p:nvPr/>
        </p:nvSpPr>
        <p:spPr>
          <a:xfrm>
            <a:off x="3679716" y="3610583"/>
            <a:ext cx="1698" cy="8080"/>
          </a:xfrm>
          <a:custGeom>
            <a:avLst/>
            <a:gdLst>
              <a:gd name="connsiteX0" fmla="*/ 0 w 1698"/>
              <a:gd name="connsiteY0" fmla="*/ 0 h 8080"/>
              <a:gd name="connsiteX1" fmla="*/ 1698 w 1698"/>
              <a:gd name="connsiteY1" fmla="*/ 0 h 8080"/>
              <a:gd name="connsiteX2" fmla="*/ 0 w 1698"/>
              <a:gd name="connsiteY2" fmla="*/ 0 h 8080"/>
            </a:gdLst>
            <a:ahLst/>
            <a:cxnLst>
              <a:cxn ang="0">
                <a:pos x="connsiteX0" y="connsiteY0"/>
              </a:cxn>
              <a:cxn ang="0">
                <a:pos x="connsiteX1" y="connsiteY1"/>
              </a:cxn>
              <a:cxn ang="0">
                <a:pos x="connsiteX2" y="connsiteY2"/>
              </a:cxn>
            </a:cxnLst>
            <a:rect l="l" t="t" r="r" b="b"/>
            <a:pathLst>
              <a:path w="1698" h="8080">
                <a:moveTo>
                  <a:pt x="0" y="0"/>
                </a:moveTo>
                <a:lnTo>
                  <a:pt x="1698"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91" name="Freeform 2290">
            <a:extLst>
              <a:ext uri="{FF2B5EF4-FFF2-40B4-BE49-F238E27FC236}">
                <a16:creationId xmlns:a16="http://schemas.microsoft.com/office/drawing/2014/main" id="{7E5A8244-4699-F19C-9658-26497B6FB43D}"/>
              </a:ext>
            </a:extLst>
          </p:cNvPr>
          <p:cNvSpPr/>
          <p:nvPr/>
        </p:nvSpPr>
        <p:spPr>
          <a:xfrm>
            <a:off x="3681980" y="3610583"/>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5F828F"/>
            </a:solidFill>
            <a:prstDash val="solid"/>
            <a:miter/>
          </a:ln>
        </p:spPr>
        <p:txBody>
          <a:bodyPr rtlCol="0" anchor="ctr"/>
          <a:lstStyle/>
          <a:p>
            <a:endParaRPr lang="en-GB" dirty="0"/>
          </a:p>
        </p:txBody>
      </p:sp>
      <p:sp>
        <p:nvSpPr>
          <p:cNvPr id="2292" name="Freeform 2291">
            <a:extLst>
              <a:ext uri="{FF2B5EF4-FFF2-40B4-BE49-F238E27FC236}">
                <a16:creationId xmlns:a16="http://schemas.microsoft.com/office/drawing/2014/main" id="{E0DF3949-1967-E4F7-63F8-CB48EB38155A}"/>
              </a:ext>
            </a:extLst>
          </p:cNvPr>
          <p:cNvSpPr/>
          <p:nvPr/>
        </p:nvSpPr>
        <p:spPr>
          <a:xfrm>
            <a:off x="1020884" y="3756115"/>
            <a:ext cx="1617" cy="1879148"/>
          </a:xfrm>
          <a:custGeom>
            <a:avLst/>
            <a:gdLst>
              <a:gd name="connsiteX0" fmla="*/ 0 w 1617"/>
              <a:gd name="connsiteY0" fmla="*/ 0 h 1879148"/>
              <a:gd name="connsiteX1" fmla="*/ 1617 w 1617"/>
              <a:gd name="connsiteY1" fmla="*/ 0 h 1879148"/>
              <a:gd name="connsiteX2" fmla="*/ 1617 w 1617"/>
              <a:gd name="connsiteY2" fmla="*/ 1879148 h 1879148"/>
              <a:gd name="connsiteX3" fmla="*/ 0 w 1617"/>
              <a:gd name="connsiteY3" fmla="*/ 1879148 h 1879148"/>
            </a:gdLst>
            <a:ahLst/>
            <a:cxnLst>
              <a:cxn ang="0">
                <a:pos x="connsiteX0" y="connsiteY0"/>
              </a:cxn>
              <a:cxn ang="0">
                <a:pos x="connsiteX1" y="connsiteY1"/>
              </a:cxn>
              <a:cxn ang="0">
                <a:pos x="connsiteX2" y="connsiteY2"/>
              </a:cxn>
              <a:cxn ang="0">
                <a:pos x="connsiteX3" y="connsiteY3"/>
              </a:cxn>
            </a:cxnLst>
            <a:rect l="l" t="t" r="r" b="b"/>
            <a:pathLst>
              <a:path w="1617" h="1879148">
                <a:moveTo>
                  <a:pt x="0" y="0"/>
                </a:moveTo>
                <a:lnTo>
                  <a:pt x="1617" y="0"/>
                </a:lnTo>
                <a:lnTo>
                  <a:pt x="1617" y="1879148"/>
                </a:lnTo>
                <a:lnTo>
                  <a:pt x="0" y="1879148"/>
                </a:lnTo>
                <a:close/>
              </a:path>
            </a:pathLst>
          </a:custGeom>
          <a:solidFill>
            <a:srgbClr val="F7941D"/>
          </a:solidFill>
          <a:ln w="0" cap="flat">
            <a:noFill/>
            <a:prstDash val="solid"/>
            <a:miter/>
          </a:ln>
        </p:spPr>
        <p:txBody>
          <a:bodyPr rtlCol="0" anchor="ctr"/>
          <a:lstStyle/>
          <a:p>
            <a:endParaRPr lang="en-GB" dirty="0"/>
          </a:p>
        </p:txBody>
      </p:sp>
      <p:sp>
        <p:nvSpPr>
          <p:cNvPr id="2293" name="Freeform 2292">
            <a:extLst>
              <a:ext uri="{FF2B5EF4-FFF2-40B4-BE49-F238E27FC236}">
                <a16:creationId xmlns:a16="http://schemas.microsoft.com/office/drawing/2014/main" id="{47F8B873-C030-4734-B539-1C11470668EC}"/>
              </a:ext>
            </a:extLst>
          </p:cNvPr>
          <p:cNvSpPr/>
          <p:nvPr/>
        </p:nvSpPr>
        <p:spPr>
          <a:xfrm>
            <a:off x="1020884" y="3756115"/>
            <a:ext cx="1617" cy="1879148"/>
          </a:xfrm>
          <a:custGeom>
            <a:avLst/>
            <a:gdLst>
              <a:gd name="connsiteX0" fmla="*/ 0 w 1617"/>
              <a:gd name="connsiteY0" fmla="*/ 0 h 1879148"/>
              <a:gd name="connsiteX1" fmla="*/ 1617 w 1617"/>
              <a:gd name="connsiteY1" fmla="*/ 0 h 1879148"/>
              <a:gd name="connsiteX2" fmla="*/ 1617 w 1617"/>
              <a:gd name="connsiteY2" fmla="*/ 1879148 h 1879148"/>
              <a:gd name="connsiteX3" fmla="*/ 0 w 1617"/>
              <a:gd name="connsiteY3" fmla="*/ 1879148 h 1879148"/>
            </a:gdLst>
            <a:ahLst/>
            <a:cxnLst>
              <a:cxn ang="0">
                <a:pos x="connsiteX0" y="connsiteY0"/>
              </a:cxn>
              <a:cxn ang="0">
                <a:pos x="connsiteX1" y="connsiteY1"/>
              </a:cxn>
              <a:cxn ang="0">
                <a:pos x="connsiteX2" y="connsiteY2"/>
              </a:cxn>
              <a:cxn ang="0">
                <a:pos x="connsiteX3" y="connsiteY3"/>
              </a:cxn>
            </a:cxnLst>
            <a:rect l="l" t="t" r="r" b="b"/>
            <a:pathLst>
              <a:path w="1617" h="1879148">
                <a:moveTo>
                  <a:pt x="0" y="0"/>
                </a:moveTo>
                <a:lnTo>
                  <a:pt x="1617" y="0"/>
                </a:lnTo>
                <a:lnTo>
                  <a:pt x="1617" y="1879148"/>
                </a:lnTo>
                <a:lnTo>
                  <a:pt x="0" y="1879148"/>
                </a:lnTo>
                <a:close/>
              </a:path>
            </a:pathLst>
          </a:custGeom>
          <a:noFill/>
          <a:ln w="4040" cap="flat">
            <a:solidFill>
              <a:srgbClr val="C54E29"/>
            </a:solidFill>
            <a:prstDash val="solid"/>
            <a:miter/>
          </a:ln>
        </p:spPr>
        <p:txBody>
          <a:bodyPr rtlCol="0" anchor="ctr"/>
          <a:lstStyle/>
          <a:p>
            <a:endParaRPr lang="en-GB" dirty="0"/>
          </a:p>
        </p:txBody>
      </p:sp>
      <p:sp>
        <p:nvSpPr>
          <p:cNvPr id="2294" name="Freeform 2293">
            <a:extLst>
              <a:ext uri="{FF2B5EF4-FFF2-40B4-BE49-F238E27FC236}">
                <a16:creationId xmlns:a16="http://schemas.microsoft.com/office/drawing/2014/main" id="{5DE4A6A8-0BDB-0305-2D49-F06B2CCAF80A}"/>
              </a:ext>
            </a:extLst>
          </p:cNvPr>
          <p:cNvSpPr/>
          <p:nvPr/>
        </p:nvSpPr>
        <p:spPr>
          <a:xfrm>
            <a:off x="1023229" y="3756115"/>
            <a:ext cx="1617" cy="1748888"/>
          </a:xfrm>
          <a:custGeom>
            <a:avLst/>
            <a:gdLst>
              <a:gd name="connsiteX0" fmla="*/ 0 w 1617"/>
              <a:gd name="connsiteY0" fmla="*/ 0 h 1748888"/>
              <a:gd name="connsiteX1" fmla="*/ 1617 w 1617"/>
              <a:gd name="connsiteY1" fmla="*/ 0 h 1748888"/>
              <a:gd name="connsiteX2" fmla="*/ 1617 w 1617"/>
              <a:gd name="connsiteY2" fmla="*/ 1748889 h 1748888"/>
              <a:gd name="connsiteX3" fmla="*/ 0 w 1617"/>
              <a:gd name="connsiteY3" fmla="*/ 1748889 h 1748888"/>
            </a:gdLst>
            <a:ahLst/>
            <a:cxnLst>
              <a:cxn ang="0">
                <a:pos x="connsiteX0" y="connsiteY0"/>
              </a:cxn>
              <a:cxn ang="0">
                <a:pos x="connsiteX1" y="connsiteY1"/>
              </a:cxn>
              <a:cxn ang="0">
                <a:pos x="connsiteX2" y="connsiteY2"/>
              </a:cxn>
              <a:cxn ang="0">
                <a:pos x="connsiteX3" y="connsiteY3"/>
              </a:cxn>
            </a:cxnLst>
            <a:rect l="l" t="t" r="r" b="b"/>
            <a:pathLst>
              <a:path w="1617" h="1748888">
                <a:moveTo>
                  <a:pt x="0" y="0"/>
                </a:moveTo>
                <a:lnTo>
                  <a:pt x="1617" y="0"/>
                </a:lnTo>
                <a:lnTo>
                  <a:pt x="1617" y="1748889"/>
                </a:lnTo>
                <a:lnTo>
                  <a:pt x="0" y="1748889"/>
                </a:lnTo>
                <a:close/>
              </a:path>
            </a:pathLst>
          </a:custGeom>
          <a:solidFill>
            <a:srgbClr val="F7941D"/>
          </a:solidFill>
          <a:ln w="0" cap="flat">
            <a:noFill/>
            <a:prstDash val="solid"/>
            <a:miter/>
          </a:ln>
        </p:spPr>
        <p:txBody>
          <a:bodyPr rtlCol="0" anchor="ctr"/>
          <a:lstStyle/>
          <a:p>
            <a:endParaRPr lang="en-GB" dirty="0"/>
          </a:p>
        </p:txBody>
      </p:sp>
      <p:sp>
        <p:nvSpPr>
          <p:cNvPr id="2295" name="Freeform 2294">
            <a:extLst>
              <a:ext uri="{FF2B5EF4-FFF2-40B4-BE49-F238E27FC236}">
                <a16:creationId xmlns:a16="http://schemas.microsoft.com/office/drawing/2014/main" id="{8E1ED203-E455-74DA-B6A7-AD2709374214}"/>
              </a:ext>
            </a:extLst>
          </p:cNvPr>
          <p:cNvSpPr/>
          <p:nvPr/>
        </p:nvSpPr>
        <p:spPr>
          <a:xfrm>
            <a:off x="1023229" y="3756115"/>
            <a:ext cx="1617" cy="1748888"/>
          </a:xfrm>
          <a:custGeom>
            <a:avLst/>
            <a:gdLst>
              <a:gd name="connsiteX0" fmla="*/ 0 w 1617"/>
              <a:gd name="connsiteY0" fmla="*/ 0 h 1748888"/>
              <a:gd name="connsiteX1" fmla="*/ 1617 w 1617"/>
              <a:gd name="connsiteY1" fmla="*/ 0 h 1748888"/>
              <a:gd name="connsiteX2" fmla="*/ 1617 w 1617"/>
              <a:gd name="connsiteY2" fmla="*/ 1748889 h 1748888"/>
              <a:gd name="connsiteX3" fmla="*/ 0 w 1617"/>
              <a:gd name="connsiteY3" fmla="*/ 1748889 h 1748888"/>
            </a:gdLst>
            <a:ahLst/>
            <a:cxnLst>
              <a:cxn ang="0">
                <a:pos x="connsiteX0" y="connsiteY0"/>
              </a:cxn>
              <a:cxn ang="0">
                <a:pos x="connsiteX1" y="connsiteY1"/>
              </a:cxn>
              <a:cxn ang="0">
                <a:pos x="connsiteX2" y="connsiteY2"/>
              </a:cxn>
              <a:cxn ang="0">
                <a:pos x="connsiteX3" y="connsiteY3"/>
              </a:cxn>
            </a:cxnLst>
            <a:rect l="l" t="t" r="r" b="b"/>
            <a:pathLst>
              <a:path w="1617" h="1748888">
                <a:moveTo>
                  <a:pt x="0" y="0"/>
                </a:moveTo>
                <a:lnTo>
                  <a:pt x="1617" y="0"/>
                </a:lnTo>
                <a:lnTo>
                  <a:pt x="1617" y="1748889"/>
                </a:lnTo>
                <a:lnTo>
                  <a:pt x="0" y="1748889"/>
                </a:lnTo>
                <a:close/>
              </a:path>
            </a:pathLst>
          </a:custGeom>
          <a:noFill/>
          <a:ln w="4040" cap="flat">
            <a:solidFill>
              <a:srgbClr val="C54E29"/>
            </a:solidFill>
            <a:prstDash val="solid"/>
            <a:miter/>
          </a:ln>
        </p:spPr>
        <p:txBody>
          <a:bodyPr rtlCol="0" anchor="ctr"/>
          <a:lstStyle/>
          <a:p>
            <a:endParaRPr lang="en-GB" dirty="0"/>
          </a:p>
        </p:txBody>
      </p:sp>
      <p:sp>
        <p:nvSpPr>
          <p:cNvPr id="2296" name="Freeform 2295">
            <a:extLst>
              <a:ext uri="{FF2B5EF4-FFF2-40B4-BE49-F238E27FC236}">
                <a16:creationId xmlns:a16="http://schemas.microsoft.com/office/drawing/2014/main" id="{764D59B7-15F4-7757-BAC3-D3E681094E1F}"/>
              </a:ext>
            </a:extLst>
          </p:cNvPr>
          <p:cNvSpPr/>
          <p:nvPr/>
        </p:nvSpPr>
        <p:spPr>
          <a:xfrm>
            <a:off x="1025493" y="3756115"/>
            <a:ext cx="1617" cy="1216375"/>
          </a:xfrm>
          <a:custGeom>
            <a:avLst/>
            <a:gdLst>
              <a:gd name="connsiteX0" fmla="*/ 0 w 1617"/>
              <a:gd name="connsiteY0" fmla="*/ 0 h 1216375"/>
              <a:gd name="connsiteX1" fmla="*/ 1617 w 1617"/>
              <a:gd name="connsiteY1" fmla="*/ 0 h 1216375"/>
              <a:gd name="connsiteX2" fmla="*/ 1617 w 1617"/>
              <a:gd name="connsiteY2" fmla="*/ 1216376 h 1216375"/>
              <a:gd name="connsiteX3" fmla="*/ 0 w 1617"/>
              <a:gd name="connsiteY3" fmla="*/ 1216376 h 1216375"/>
            </a:gdLst>
            <a:ahLst/>
            <a:cxnLst>
              <a:cxn ang="0">
                <a:pos x="connsiteX0" y="connsiteY0"/>
              </a:cxn>
              <a:cxn ang="0">
                <a:pos x="connsiteX1" y="connsiteY1"/>
              </a:cxn>
              <a:cxn ang="0">
                <a:pos x="connsiteX2" y="connsiteY2"/>
              </a:cxn>
              <a:cxn ang="0">
                <a:pos x="connsiteX3" y="connsiteY3"/>
              </a:cxn>
            </a:cxnLst>
            <a:rect l="l" t="t" r="r" b="b"/>
            <a:pathLst>
              <a:path w="1617" h="1216375">
                <a:moveTo>
                  <a:pt x="0" y="0"/>
                </a:moveTo>
                <a:lnTo>
                  <a:pt x="1617" y="0"/>
                </a:lnTo>
                <a:lnTo>
                  <a:pt x="1617" y="1216376"/>
                </a:lnTo>
                <a:lnTo>
                  <a:pt x="0" y="1216376"/>
                </a:lnTo>
                <a:close/>
              </a:path>
            </a:pathLst>
          </a:custGeom>
          <a:solidFill>
            <a:srgbClr val="F7941D"/>
          </a:solidFill>
          <a:ln w="0" cap="flat">
            <a:noFill/>
            <a:prstDash val="solid"/>
            <a:miter/>
          </a:ln>
        </p:spPr>
        <p:txBody>
          <a:bodyPr rtlCol="0" anchor="ctr"/>
          <a:lstStyle/>
          <a:p>
            <a:endParaRPr lang="en-GB" dirty="0"/>
          </a:p>
        </p:txBody>
      </p:sp>
      <p:sp>
        <p:nvSpPr>
          <p:cNvPr id="2297" name="Freeform 2296">
            <a:extLst>
              <a:ext uri="{FF2B5EF4-FFF2-40B4-BE49-F238E27FC236}">
                <a16:creationId xmlns:a16="http://schemas.microsoft.com/office/drawing/2014/main" id="{DC8C1774-7C6B-49B3-D9C2-3C3DE21CEEF2}"/>
              </a:ext>
            </a:extLst>
          </p:cNvPr>
          <p:cNvSpPr/>
          <p:nvPr/>
        </p:nvSpPr>
        <p:spPr>
          <a:xfrm>
            <a:off x="1025493" y="3756115"/>
            <a:ext cx="1617" cy="1216375"/>
          </a:xfrm>
          <a:custGeom>
            <a:avLst/>
            <a:gdLst>
              <a:gd name="connsiteX0" fmla="*/ 0 w 1617"/>
              <a:gd name="connsiteY0" fmla="*/ 0 h 1216375"/>
              <a:gd name="connsiteX1" fmla="*/ 1617 w 1617"/>
              <a:gd name="connsiteY1" fmla="*/ 0 h 1216375"/>
              <a:gd name="connsiteX2" fmla="*/ 1617 w 1617"/>
              <a:gd name="connsiteY2" fmla="*/ 1216376 h 1216375"/>
              <a:gd name="connsiteX3" fmla="*/ 0 w 1617"/>
              <a:gd name="connsiteY3" fmla="*/ 1216376 h 1216375"/>
            </a:gdLst>
            <a:ahLst/>
            <a:cxnLst>
              <a:cxn ang="0">
                <a:pos x="connsiteX0" y="connsiteY0"/>
              </a:cxn>
              <a:cxn ang="0">
                <a:pos x="connsiteX1" y="connsiteY1"/>
              </a:cxn>
              <a:cxn ang="0">
                <a:pos x="connsiteX2" y="connsiteY2"/>
              </a:cxn>
              <a:cxn ang="0">
                <a:pos x="connsiteX3" y="connsiteY3"/>
              </a:cxn>
            </a:cxnLst>
            <a:rect l="l" t="t" r="r" b="b"/>
            <a:pathLst>
              <a:path w="1617" h="1216375">
                <a:moveTo>
                  <a:pt x="0" y="0"/>
                </a:moveTo>
                <a:lnTo>
                  <a:pt x="1617" y="0"/>
                </a:lnTo>
                <a:lnTo>
                  <a:pt x="1617" y="1216376"/>
                </a:lnTo>
                <a:lnTo>
                  <a:pt x="0" y="1216376"/>
                </a:lnTo>
                <a:close/>
              </a:path>
            </a:pathLst>
          </a:custGeom>
          <a:noFill/>
          <a:ln w="4040" cap="flat">
            <a:solidFill>
              <a:srgbClr val="C54E29"/>
            </a:solidFill>
            <a:prstDash val="solid"/>
            <a:miter/>
          </a:ln>
        </p:spPr>
        <p:txBody>
          <a:bodyPr rtlCol="0" anchor="ctr"/>
          <a:lstStyle/>
          <a:p>
            <a:endParaRPr lang="en-GB" dirty="0"/>
          </a:p>
        </p:txBody>
      </p:sp>
      <p:sp>
        <p:nvSpPr>
          <p:cNvPr id="2298" name="Freeform 2297">
            <a:extLst>
              <a:ext uri="{FF2B5EF4-FFF2-40B4-BE49-F238E27FC236}">
                <a16:creationId xmlns:a16="http://schemas.microsoft.com/office/drawing/2014/main" id="{A0C8FD6B-6C06-1318-74E6-7B46E4D65C24}"/>
              </a:ext>
            </a:extLst>
          </p:cNvPr>
          <p:cNvSpPr/>
          <p:nvPr/>
        </p:nvSpPr>
        <p:spPr>
          <a:xfrm>
            <a:off x="1027757" y="3756115"/>
            <a:ext cx="1617" cy="1092984"/>
          </a:xfrm>
          <a:custGeom>
            <a:avLst/>
            <a:gdLst>
              <a:gd name="connsiteX0" fmla="*/ 0 w 1617"/>
              <a:gd name="connsiteY0" fmla="*/ 0 h 1092984"/>
              <a:gd name="connsiteX1" fmla="*/ 1617 w 1617"/>
              <a:gd name="connsiteY1" fmla="*/ 0 h 1092984"/>
              <a:gd name="connsiteX2" fmla="*/ 1617 w 1617"/>
              <a:gd name="connsiteY2" fmla="*/ 1092985 h 1092984"/>
              <a:gd name="connsiteX3" fmla="*/ 0 w 1617"/>
              <a:gd name="connsiteY3" fmla="*/ 1092985 h 1092984"/>
            </a:gdLst>
            <a:ahLst/>
            <a:cxnLst>
              <a:cxn ang="0">
                <a:pos x="connsiteX0" y="connsiteY0"/>
              </a:cxn>
              <a:cxn ang="0">
                <a:pos x="connsiteX1" y="connsiteY1"/>
              </a:cxn>
              <a:cxn ang="0">
                <a:pos x="connsiteX2" y="connsiteY2"/>
              </a:cxn>
              <a:cxn ang="0">
                <a:pos x="connsiteX3" y="connsiteY3"/>
              </a:cxn>
            </a:cxnLst>
            <a:rect l="l" t="t" r="r" b="b"/>
            <a:pathLst>
              <a:path w="1617" h="1092984">
                <a:moveTo>
                  <a:pt x="0" y="0"/>
                </a:moveTo>
                <a:lnTo>
                  <a:pt x="1617" y="0"/>
                </a:lnTo>
                <a:lnTo>
                  <a:pt x="1617" y="1092985"/>
                </a:lnTo>
                <a:lnTo>
                  <a:pt x="0" y="1092985"/>
                </a:lnTo>
                <a:close/>
              </a:path>
            </a:pathLst>
          </a:custGeom>
          <a:solidFill>
            <a:srgbClr val="F7941D"/>
          </a:solidFill>
          <a:ln w="0" cap="flat">
            <a:noFill/>
            <a:prstDash val="solid"/>
            <a:miter/>
          </a:ln>
        </p:spPr>
        <p:txBody>
          <a:bodyPr rtlCol="0" anchor="ctr"/>
          <a:lstStyle/>
          <a:p>
            <a:endParaRPr lang="en-GB" dirty="0"/>
          </a:p>
        </p:txBody>
      </p:sp>
      <p:sp>
        <p:nvSpPr>
          <p:cNvPr id="2299" name="Freeform 2298">
            <a:extLst>
              <a:ext uri="{FF2B5EF4-FFF2-40B4-BE49-F238E27FC236}">
                <a16:creationId xmlns:a16="http://schemas.microsoft.com/office/drawing/2014/main" id="{B7E993C9-8520-16FE-8B50-A37CD3940F38}"/>
              </a:ext>
            </a:extLst>
          </p:cNvPr>
          <p:cNvSpPr/>
          <p:nvPr/>
        </p:nvSpPr>
        <p:spPr>
          <a:xfrm>
            <a:off x="1027757" y="3756115"/>
            <a:ext cx="1617" cy="1092984"/>
          </a:xfrm>
          <a:custGeom>
            <a:avLst/>
            <a:gdLst>
              <a:gd name="connsiteX0" fmla="*/ 0 w 1617"/>
              <a:gd name="connsiteY0" fmla="*/ 0 h 1092984"/>
              <a:gd name="connsiteX1" fmla="*/ 1617 w 1617"/>
              <a:gd name="connsiteY1" fmla="*/ 0 h 1092984"/>
              <a:gd name="connsiteX2" fmla="*/ 1617 w 1617"/>
              <a:gd name="connsiteY2" fmla="*/ 1092985 h 1092984"/>
              <a:gd name="connsiteX3" fmla="*/ 0 w 1617"/>
              <a:gd name="connsiteY3" fmla="*/ 1092985 h 1092984"/>
            </a:gdLst>
            <a:ahLst/>
            <a:cxnLst>
              <a:cxn ang="0">
                <a:pos x="connsiteX0" y="connsiteY0"/>
              </a:cxn>
              <a:cxn ang="0">
                <a:pos x="connsiteX1" y="connsiteY1"/>
              </a:cxn>
              <a:cxn ang="0">
                <a:pos x="connsiteX2" y="connsiteY2"/>
              </a:cxn>
              <a:cxn ang="0">
                <a:pos x="connsiteX3" y="connsiteY3"/>
              </a:cxn>
            </a:cxnLst>
            <a:rect l="l" t="t" r="r" b="b"/>
            <a:pathLst>
              <a:path w="1617" h="1092984">
                <a:moveTo>
                  <a:pt x="0" y="0"/>
                </a:moveTo>
                <a:lnTo>
                  <a:pt x="1617" y="0"/>
                </a:lnTo>
                <a:lnTo>
                  <a:pt x="1617" y="1092985"/>
                </a:lnTo>
                <a:lnTo>
                  <a:pt x="0" y="1092985"/>
                </a:lnTo>
                <a:close/>
              </a:path>
            </a:pathLst>
          </a:custGeom>
          <a:noFill/>
          <a:ln w="4040" cap="flat">
            <a:solidFill>
              <a:srgbClr val="C54E29"/>
            </a:solidFill>
            <a:prstDash val="solid"/>
            <a:miter/>
          </a:ln>
        </p:spPr>
        <p:txBody>
          <a:bodyPr rtlCol="0" anchor="ctr"/>
          <a:lstStyle/>
          <a:p>
            <a:endParaRPr lang="en-GB" dirty="0"/>
          </a:p>
        </p:txBody>
      </p:sp>
      <p:sp>
        <p:nvSpPr>
          <p:cNvPr id="2300" name="Freeform 2299">
            <a:extLst>
              <a:ext uri="{FF2B5EF4-FFF2-40B4-BE49-F238E27FC236}">
                <a16:creationId xmlns:a16="http://schemas.microsoft.com/office/drawing/2014/main" id="{4912B362-3D2E-C2A3-75D1-088F69278E07}"/>
              </a:ext>
            </a:extLst>
          </p:cNvPr>
          <p:cNvSpPr/>
          <p:nvPr/>
        </p:nvSpPr>
        <p:spPr>
          <a:xfrm>
            <a:off x="1030021" y="3756115"/>
            <a:ext cx="1617" cy="1358513"/>
          </a:xfrm>
          <a:custGeom>
            <a:avLst/>
            <a:gdLst>
              <a:gd name="connsiteX0" fmla="*/ 0 w 1617"/>
              <a:gd name="connsiteY0" fmla="*/ 0 h 1358513"/>
              <a:gd name="connsiteX1" fmla="*/ 1617 w 1617"/>
              <a:gd name="connsiteY1" fmla="*/ 0 h 1358513"/>
              <a:gd name="connsiteX2" fmla="*/ 1617 w 1617"/>
              <a:gd name="connsiteY2" fmla="*/ 1358514 h 1358513"/>
              <a:gd name="connsiteX3" fmla="*/ 0 w 1617"/>
              <a:gd name="connsiteY3" fmla="*/ 1358514 h 1358513"/>
            </a:gdLst>
            <a:ahLst/>
            <a:cxnLst>
              <a:cxn ang="0">
                <a:pos x="connsiteX0" y="connsiteY0"/>
              </a:cxn>
              <a:cxn ang="0">
                <a:pos x="connsiteX1" y="connsiteY1"/>
              </a:cxn>
              <a:cxn ang="0">
                <a:pos x="connsiteX2" y="connsiteY2"/>
              </a:cxn>
              <a:cxn ang="0">
                <a:pos x="connsiteX3" y="connsiteY3"/>
              </a:cxn>
            </a:cxnLst>
            <a:rect l="l" t="t" r="r" b="b"/>
            <a:pathLst>
              <a:path w="1617" h="1358513">
                <a:moveTo>
                  <a:pt x="0" y="0"/>
                </a:moveTo>
                <a:lnTo>
                  <a:pt x="1617" y="0"/>
                </a:lnTo>
                <a:lnTo>
                  <a:pt x="1617" y="1358514"/>
                </a:lnTo>
                <a:lnTo>
                  <a:pt x="0" y="1358514"/>
                </a:lnTo>
                <a:close/>
              </a:path>
            </a:pathLst>
          </a:custGeom>
          <a:solidFill>
            <a:srgbClr val="F7941D"/>
          </a:solidFill>
          <a:ln w="0" cap="flat">
            <a:noFill/>
            <a:prstDash val="solid"/>
            <a:miter/>
          </a:ln>
        </p:spPr>
        <p:txBody>
          <a:bodyPr rtlCol="0" anchor="ctr"/>
          <a:lstStyle/>
          <a:p>
            <a:endParaRPr lang="en-GB" dirty="0"/>
          </a:p>
        </p:txBody>
      </p:sp>
      <p:sp>
        <p:nvSpPr>
          <p:cNvPr id="2301" name="Freeform 2300">
            <a:extLst>
              <a:ext uri="{FF2B5EF4-FFF2-40B4-BE49-F238E27FC236}">
                <a16:creationId xmlns:a16="http://schemas.microsoft.com/office/drawing/2014/main" id="{5B8F92A4-EE6F-5A11-57C2-697F0F7B5C74}"/>
              </a:ext>
            </a:extLst>
          </p:cNvPr>
          <p:cNvSpPr/>
          <p:nvPr/>
        </p:nvSpPr>
        <p:spPr>
          <a:xfrm>
            <a:off x="1030021" y="3756115"/>
            <a:ext cx="1617" cy="1358513"/>
          </a:xfrm>
          <a:custGeom>
            <a:avLst/>
            <a:gdLst>
              <a:gd name="connsiteX0" fmla="*/ 0 w 1617"/>
              <a:gd name="connsiteY0" fmla="*/ 0 h 1358513"/>
              <a:gd name="connsiteX1" fmla="*/ 1617 w 1617"/>
              <a:gd name="connsiteY1" fmla="*/ 0 h 1358513"/>
              <a:gd name="connsiteX2" fmla="*/ 1617 w 1617"/>
              <a:gd name="connsiteY2" fmla="*/ 1358514 h 1358513"/>
              <a:gd name="connsiteX3" fmla="*/ 0 w 1617"/>
              <a:gd name="connsiteY3" fmla="*/ 1358514 h 1358513"/>
            </a:gdLst>
            <a:ahLst/>
            <a:cxnLst>
              <a:cxn ang="0">
                <a:pos x="connsiteX0" y="connsiteY0"/>
              </a:cxn>
              <a:cxn ang="0">
                <a:pos x="connsiteX1" y="connsiteY1"/>
              </a:cxn>
              <a:cxn ang="0">
                <a:pos x="connsiteX2" y="connsiteY2"/>
              </a:cxn>
              <a:cxn ang="0">
                <a:pos x="connsiteX3" y="connsiteY3"/>
              </a:cxn>
            </a:cxnLst>
            <a:rect l="l" t="t" r="r" b="b"/>
            <a:pathLst>
              <a:path w="1617" h="1358513">
                <a:moveTo>
                  <a:pt x="0" y="0"/>
                </a:moveTo>
                <a:lnTo>
                  <a:pt x="1617" y="0"/>
                </a:lnTo>
                <a:lnTo>
                  <a:pt x="1617" y="1358514"/>
                </a:lnTo>
                <a:lnTo>
                  <a:pt x="0" y="1358514"/>
                </a:lnTo>
                <a:close/>
              </a:path>
            </a:pathLst>
          </a:custGeom>
          <a:noFill/>
          <a:ln w="4040" cap="flat">
            <a:solidFill>
              <a:srgbClr val="C54E29"/>
            </a:solidFill>
            <a:prstDash val="solid"/>
            <a:miter/>
          </a:ln>
        </p:spPr>
        <p:txBody>
          <a:bodyPr rtlCol="0" anchor="ctr"/>
          <a:lstStyle/>
          <a:p>
            <a:endParaRPr lang="en-GB" dirty="0"/>
          </a:p>
        </p:txBody>
      </p:sp>
      <p:sp>
        <p:nvSpPr>
          <p:cNvPr id="2302" name="Freeform 2301">
            <a:extLst>
              <a:ext uri="{FF2B5EF4-FFF2-40B4-BE49-F238E27FC236}">
                <a16:creationId xmlns:a16="http://schemas.microsoft.com/office/drawing/2014/main" id="{821607BA-CC07-5635-0A30-A6C308806400}"/>
              </a:ext>
            </a:extLst>
          </p:cNvPr>
          <p:cNvSpPr/>
          <p:nvPr/>
        </p:nvSpPr>
        <p:spPr>
          <a:xfrm>
            <a:off x="1032285" y="3756115"/>
            <a:ext cx="1617" cy="1131367"/>
          </a:xfrm>
          <a:custGeom>
            <a:avLst/>
            <a:gdLst>
              <a:gd name="connsiteX0" fmla="*/ 0 w 1617"/>
              <a:gd name="connsiteY0" fmla="*/ 0 h 1131367"/>
              <a:gd name="connsiteX1" fmla="*/ 1617 w 1617"/>
              <a:gd name="connsiteY1" fmla="*/ 0 h 1131367"/>
              <a:gd name="connsiteX2" fmla="*/ 1617 w 1617"/>
              <a:gd name="connsiteY2" fmla="*/ 1131368 h 1131367"/>
              <a:gd name="connsiteX3" fmla="*/ 0 w 1617"/>
              <a:gd name="connsiteY3" fmla="*/ 1131368 h 1131367"/>
            </a:gdLst>
            <a:ahLst/>
            <a:cxnLst>
              <a:cxn ang="0">
                <a:pos x="connsiteX0" y="connsiteY0"/>
              </a:cxn>
              <a:cxn ang="0">
                <a:pos x="connsiteX1" y="connsiteY1"/>
              </a:cxn>
              <a:cxn ang="0">
                <a:pos x="connsiteX2" y="connsiteY2"/>
              </a:cxn>
              <a:cxn ang="0">
                <a:pos x="connsiteX3" y="connsiteY3"/>
              </a:cxn>
            </a:cxnLst>
            <a:rect l="l" t="t" r="r" b="b"/>
            <a:pathLst>
              <a:path w="1617" h="1131367">
                <a:moveTo>
                  <a:pt x="0" y="0"/>
                </a:moveTo>
                <a:lnTo>
                  <a:pt x="1617" y="0"/>
                </a:lnTo>
                <a:lnTo>
                  <a:pt x="1617" y="1131368"/>
                </a:lnTo>
                <a:lnTo>
                  <a:pt x="0" y="1131368"/>
                </a:lnTo>
                <a:close/>
              </a:path>
            </a:pathLst>
          </a:custGeom>
          <a:solidFill>
            <a:srgbClr val="F7941D"/>
          </a:solidFill>
          <a:ln w="0" cap="flat">
            <a:noFill/>
            <a:prstDash val="solid"/>
            <a:miter/>
          </a:ln>
        </p:spPr>
        <p:txBody>
          <a:bodyPr rtlCol="0" anchor="ctr"/>
          <a:lstStyle/>
          <a:p>
            <a:endParaRPr lang="en-GB" dirty="0"/>
          </a:p>
        </p:txBody>
      </p:sp>
      <p:sp>
        <p:nvSpPr>
          <p:cNvPr id="2303" name="Freeform 2302">
            <a:extLst>
              <a:ext uri="{FF2B5EF4-FFF2-40B4-BE49-F238E27FC236}">
                <a16:creationId xmlns:a16="http://schemas.microsoft.com/office/drawing/2014/main" id="{878D7ECE-C274-45F1-5EF9-734B8F826AAA}"/>
              </a:ext>
            </a:extLst>
          </p:cNvPr>
          <p:cNvSpPr/>
          <p:nvPr/>
        </p:nvSpPr>
        <p:spPr>
          <a:xfrm>
            <a:off x="1032285" y="3756115"/>
            <a:ext cx="1617" cy="1131367"/>
          </a:xfrm>
          <a:custGeom>
            <a:avLst/>
            <a:gdLst>
              <a:gd name="connsiteX0" fmla="*/ 0 w 1617"/>
              <a:gd name="connsiteY0" fmla="*/ 0 h 1131367"/>
              <a:gd name="connsiteX1" fmla="*/ 1617 w 1617"/>
              <a:gd name="connsiteY1" fmla="*/ 0 h 1131367"/>
              <a:gd name="connsiteX2" fmla="*/ 1617 w 1617"/>
              <a:gd name="connsiteY2" fmla="*/ 1131368 h 1131367"/>
              <a:gd name="connsiteX3" fmla="*/ 0 w 1617"/>
              <a:gd name="connsiteY3" fmla="*/ 1131368 h 1131367"/>
            </a:gdLst>
            <a:ahLst/>
            <a:cxnLst>
              <a:cxn ang="0">
                <a:pos x="connsiteX0" y="connsiteY0"/>
              </a:cxn>
              <a:cxn ang="0">
                <a:pos x="connsiteX1" y="connsiteY1"/>
              </a:cxn>
              <a:cxn ang="0">
                <a:pos x="connsiteX2" y="connsiteY2"/>
              </a:cxn>
              <a:cxn ang="0">
                <a:pos x="connsiteX3" y="connsiteY3"/>
              </a:cxn>
            </a:cxnLst>
            <a:rect l="l" t="t" r="r" b="b"/>
            <a:pathLst>
              <a:path w="1617" h="1131367">
                <a:moveTo>
                  <a:pt x="0" y="0"/>
                </a:moveTo>
                <a:lnTo>
                  <a:pt x="1617" y="0"/>
                </a:lnTo>
                <a:lnTo>
                  <a:pt x="1617" y="1131368"/>
                </a:lnTo>
                <a:lnTo>
                  <a:pt x="0" y="1131368"/>
                </a:lnTo>
                <a:close/>
              </a:path>
            </a:pathLst>
          </a:custGeom>
          <a:noFill/>
          <a:ln w="4040" cap="flat">
            <a:solidFill>
              <a:srgbClr val="C54E29"/>
            </a:solidFill>
            <a:prstDash val="solid"/>
            <a:miter/>
          </a:ln>
        </p:spPr>
        <p:txBody>
          <a:bodyPr rtlCol="0" anchor="ctr"/>
          <a:lstStyle/>
          <a:p>
            <a:endParaRPr lang="en-GB" dirty="0"/>
          </a:p>
        </p:txBody>
      </p:sp>
      <p:sp>
        <p:nvSpPr>
          <p:cNvPr id="2304" name="Freeform 2303">
            <a:extLst>
              <a:ext uri="{FF2B5EF4-FFF2-40B4-BE49-F238E27FC236}">
                <a16:creationId xmlns:a16="http://schemas.microsoft.com/office/drawing/2014/main" id="{E7DAD59A-F50D-C23E-3A4B-E1F8A29B98C7}"/>
              </a:ext>
            </a:extLst>
          </p:cNvPr>
          <p:cNvSpPr/>
          <p:nvPr/>
        </p:nvSpPr>
        <p:spPr>
          <a:xfrm>
            <a:off x="1034549" y="3756115"/>
            <a:ext cx="1617" cy="773881"/>
          </a:xfrm>
          <a:custGeom>
            <a:avLst/>
            <a:gdLst>
              <a:gd name="connsiteX0" fmla="*/ 0 w 1617"/>
              <a:gd name="connsiteY0" fmla="*/ 0 h 773881"/>
              <a:gd name="connsiteX1" fmla="*/ 1617 w 1617"/>
              <a:gd name="connsiteY1" fmla="*/ 0 h 773881"/>
              <a:gd name="connsiteX2" fmla="*/ 1617 w 1617"/>
              <a:gd name="connsiteY2" fmla="*/ 773881 h 773881"/>
              <a:gd name="connsiteX3" fmla="*/ 0 w 1617"/>
              <a:gd name="connsiteY3" fmla="*/ 773881 h 773881"/>
            </a:gdLst>
            <a:ahLst/>
            <a:cxnLst>
              <a:cxn ang="0">
                <a:pos x="connsiteX0" y="connsiteY0"/>
              </a:cxn>
              <a:cxn ang="0">
                <a:pos x="connsiteX1" y="connsiteY1"/>
              </a:cxn>
              <a:cxn ang="0">
                <a:pos x="connsiteX2" y="connsiteY2"/>
              </a:cxn>
              <a:cxn ang="0">
                <a:pos x="connsiteX3" y="connsiteY3"/>
              </a:cxn>
            </a:cxnLst>
            <a:rect l="l" t="t" r="r" b="b"/>
            <a:pathLst>
              <a:path w="1617" h="773881">
                <a:moveTo>
                  <a:pt x="0" y="0"/>
                </a:moveTo>
                <a:lnTo>
                  <a:pt x="1617" y="0"/>
                </a:lnTo>
                <a:lnTo>
                  <a:pt x="1617" y="773881"/>
                </a:lnTo>
                <a:lnTo>
                  <a:pt x="0" y="773881"/>
                </a:lnTo>
                <a:close/>
              </a:path>
            </a:pathLst>
          </a:custGeom>
          <a:solidFill>
            <a:srgbClr val="F7941D"/>
          </a:solidFill>
          <a:ln w="0" cap="flat">
            <a:noFill/>
            <a:prstDash val="solid"/>
            <a:miter/>
          </a:ln>
        </p:spPr>
        <p:txBody>
          <a:bodyPr rtlCol="0" anchor="ctr"/>
          <a:lstStyle/>
          <a:p>
            <a:endParaRPr lang="en-GB" dirty="0"/>
          </a:p>
        </p:txBody>
      </p:sp>
      <p:sp>
        <p:nvSpPr>
          <p:cNvPr id="2305" name="Freeform 2304">
            <a:extLst>
              <a:ext uri="{FF2B5EF4-FFF2-40B4-BE49-F238E27FC236}">
                <a16:creationId xmlns:a16="http://schemas.microsoft.com/office/drawing/2014/main" id="{B45C7E7B-4332-AA48-E1E9-B671059A8ACC}"/>
              </a:ext>
            </a:extLst>
          </p:cNvPr>
          <p:cNvSpPr/>
          <p:nvPr/>
        </p:nvSpPr>
        <p:spPr>
          <a:xfrm>
            <a:off x="1034549" y="3756115"/>
            <a:ext cx="1617" cy="773881"/>
          </a:xfrm>
          <a:custGeom>
            <a:avLst/>
            <a:gdLst>
              <a:gd name="connsiteX0" fmla="*/ 0 w 1617"/>
              <a:gd name="connsiteY0" fmla="*/ 0 h 773881"/>
              <a:gd name="connsiteX1" fmla="*/ 1617 w 1617"/>
              <a:gd name="connsiteY1" fmla="*/ 0 h 773881"/>
              <a:gd name="connsiteX2" fmla="*/ 1617 w 1617"/>
              <a:gd name="connsiteY2" fmla="*/ 773881 h 773881"/>
              <a:gd name="connsiteX3" fmla="*/ 0 w 1617"/>
              <a:gd name="connsiteY3" fmla="*/ 773881 h 773881"/>
            </a:gdLst>
            <a:ahLst/>
            <a:cxnLst>
              <a:cxn ang="0">
                <a:pos x="connsiteX0" y="connsiteY0"/>
              </a:cxn>
              <a:cxn ang="0">
                <a:pos x="connsiteX1" y="connsiteY1"/>
              </a:cxn>
              <a:cxn ang="0">
                <a:pos x="connsiteX2" y="connsiteY2"/>
              </a:cxn>
              <a:cxn ang="0">
                <a:pos x="connsiteX3" y="connsiteY3"/>
              </a:cxn>
            </a:cxnLst>
            <a:rect l="l" t="t" r="r" b="b"/>
            <a:pathLst>
              <a:path w="1617" h="773881">
                <a:moveTo>
                  <a:pt x="0" y="0"/>
                </a:moveTo>
                <a:lnTo>
                  <a:pt x="1617" y="0"/>
                </a:lnTo>
                <a:lnTo>
                  <a:pt x="1617" y="773881"/>
                </a:lnTo>
                <a:lnTo>
                  <a:pt x="0" y="773881"/>
                </a:lnTo>
                <a:close/>
              </a:path>
            </a:pathLst>
          </a:custGeom>
          <a:noFill/>
          <a:ln w="4040" cap="flat">
            <a:solidFill>
              <a:srgbClr val="C54E29"/>
            </a:solidFill>
            <a:prstDash val="solid"/>
            <a:miter/>
          </a:ln>
        </p:spPr>
        <p:txBody>
          <a:bodyPr rtlCol="0" anchor="ctr"/>
          <a:lstStyle/>
          <a:p>
            <a:endParaRPr lang="en-GB" dirty="0"/>
          </a:p>
        </p:txBody>
      </p:sp>
      <p:sp>
        <p:nvSpPr>
          <p:cNvPr id="2306" name="Freeform 2305">
            <a:extLst>
              <a:ext uri="{FF2B5EF4-FFF2-40B4-BE49-F238E27FC236}">
                <a16:creationId xmlns:a16="http://schemas.microsoft.com/office/drawing/2014/main" id="{2474DFBD-297C-4D46-98AD-57259F165C13}"/>
              </a:ext>
            </a:extLst>
          </p:cNvPr>
          <p:cNvSpPr/>
          <p:nvPr/>
        </p:nvSpPr>
        <p:spPr>
          <a:xfrm>
            <a:off x="1036893" y="3756115"/>
            <a:ext cx="1617" cy="1084257"/>
          </a:xfrm>
          <a:custGeom>
            <a:avLst/>
            <a:gdLst>
              <a:gd name="connsiteX0" fmla="*/ 0 w 1617"/>
              <a:gd name="connsiteY0" fmla="*/ 0 h 1084257"/>
              <a:gd name="connsiteX1" fmla="*/ 1617 w 1617"/>
              <a:gd name="connsiteY1" fmla="*/ 0 h 1084257"/>
              <a:gd name="connsiteX2" fmla="*/ 1617 w 1617"/>
              <a:gd name="connsiteY2" fmla="*/ 1084258 h 1084257"/>
              <a:gd name="connsiteX3" fmla="*/ 0 w 1617"/>
              <a:gd name="connsiteY3" fmla="*/ 1084258 h 1084257"/>
            </a:gdLst>
            <a:ahLst/>
            <a:cxnLst>
              <a:cxn ang="0">
                <a:pos x="connsiteX0" y="connsiteY0"/>
              </a:cxn>
              <a:cxn ang="0">
                <a:pos x="connsiteX1" y="connsiteY1"/>
              </a:cxn>
              <a:cxn ang="0">
                <a:pos x="connsiteX2" y="connsiteY2"/>
              </a:cxn>
              <a:cxn ang="0">
                <a:pos x="connsiteX3" y="connsiteY3"/>
              </a:cxn>
            </a:cxnLst>
            <a:rect l="l" t="t" r="r" b="b"/>
            <a:pathLst>
              <a:path w="1617" h="1084257">
                <a:moveTo>
                  <a:pt x="0" y="0"/>
                </a:moveTo>
                <a:lnTo>
                  <a:pt x="1617" y="0"/>
                </a:lnTo>
                <a:lnTo>
                  <a:pt x="1617" y="1084258"/>
                </a:lnTo>
                <a:lnTo>
                  <a:pt x="0" y="1084258"/>
                </a:lnTo>
                <a:close/>
              </a:path>
            </a:pathLst>
          </a:custGeom>
          <a:solidFill>
            <a:srgbClr val="F7941D"/>
          </a:solidFill>
          <a:ln w="0" cap="flat">
            <a:noFill/>
            <a:prstDash val="solid"/>
            <a:miter/>
          </a:ln>
        </p:spPr>
        <p:txBody>
          <a:bodyPr rtlCol="0" anchor="ctr"/>
          <a:lstStyle/>
          <a:p>
            <a:endParaRPr lang="en-GB" dirty="0"/>
          </a:p>
        </p:txBody>
      </p:sp>
      <p:sp>
        <p:nvSpPr>
          <p:cNvPr id="2307" name="Freeform 2306">
            <a:extLst>
              <a:ext uri="{FF2B5EF4-FFF2-40B4-BE49-F238E27FC236}">
                <a16:creationId xmlns:a16="http://schemas.microsoft.com/office/drawing/2014/main" id="{E650EC33-306C-EA43-C1DF-E45311F8E993}"/>
              </a:ext>
            </a:extLst>
          </p:cNvPr>
          <p:cNvSpPr/>
          <p:nvPr/>
        </p:nvSpPr>
        <p:spPr>
          <a:xfrm>
            <a:off x="1036893" y="3756115"/>
            <a:ext cx="1617" cy="1084257"/>
          </a:xfrm>
          <a:custGeom>
            <a:avLst/>
            <a:gdLst>
              <a:gd name="connsiteX0" fmla="*/ 0 w 1617"/>
              <a:gd name="connsiteY0" fmla="*/ 0 h 1084257"/>
              <a:gd name="connsiteX1" fmla="*/ 1617 w 1617"/>
              <a:gd name="connsiteY1" fmla="*/ 0 h 1084257"/>
              <a:gd name="connsiteX2" fmla="*/ 1617 w 1617"/>
              <a:gd name="connsiteY2" fmla="*/ 1084258 h 1084257"/>
              <a:gd name="connsiteX3" fmla="*/ 0 w 1617"/>
              <a:gd name="connsiteY3" fmla="*/ 1084258 h 1084257"/>
            </a:gdLst>
            <a:ahLst/>
            <a:cxnLst>
              <a:cxn ang="0">
                <a:pos x="connsiteX0" y="connsiteY0"/>
              </a:cxn>
              <a:cxn ang="0">
                <a:pos x="connsiteX1" y="connsiteY1"/>
              </a:cxn>
              <a:cxn ang="0">
                <a:pos x="connsiteX2" y="connsiteY2"/>
              </a:cxn>
              <a:cxn ang="0">
                <a:pos x="connsiteX3" y="connsiteY3"/>
              </a:cxn>
            </a:cxnLst>
            <a:rect l="l" t="t" r="r" b="b"/>
            <a:pathLst>
              <a:path w="1617" h="1084257">
                <a:moveTo>
                  <a:pt x="0" y="0"/>
                </a:moveTo>
                <a:lnTo>
                  <a:pt x="1617" y="0"/>
                </a:lnTo>
                <a:lnTo>
                  <a:pt x="1617" y="1084258"/>
                </a:lnTo>
                <a:lnTo>
                  <a:pt x="0" y="1084258"/>
                </a:lnTo>
                <a:close/>
              </a:path>
            </a:pathLst>
          </a:custGeom>
          <a:noFill/>
          <a:ln w="4040" cap="flat">
            <a:solidFill>
              <a:srgbClr val="C54E29"/>
            </a:solidFill>
            <a:prstDash val="solid"/>
            <a:miter/>
          </a:ln>
        </p:spPr>
        <p:txBody>
          <a:bodyPr rtlCol="0" anchor="ctr"/>
          <a:lstStyle/>
          <a:p>
            <a:endParaRPr lang="en-GB" dirty="0"/>
          </a:p>
        </p:txBody>
      </p:sp>
      <p:sp>
        <p:nvSpPr>
          <p:cNvPr id="2308" name="Freeform 2307">
            <a:extLst>
              <a:ext uri="{FF2B5EF4-FFF2-40B4-BE49-F238E27FC236}">
                <a16:creationId xmlns:a16="http://schemas.microsoft.com/office/drawing/2014/main" id="{63C315D6-2C3B-C91E-32B8-27D679264AF5}"/>
              </a:ext>
            </a:extLst>
          </p:cNvPr>
          <p:cNvSpPr/>
          <p:nvPr/>
        </p:nvSpPr>
        <p:spPr>
          <a:xfrm>
            <a:off x="1039157" y="3756115"/>
            <a:ext cx="1617" cy="404515"/>
          </a:xfrm>
          <a:custGeom>
            <a:avLst/>
            <a:gdLst>
              <a:gd name="connsiteX0" fmla="*/ 0 w 1617"/>
              <a:gd name="connsiteY0" fmla="*/ 0 h 404515"/>
              <a:gd name="connsiteX1" fmla="*/ 1617 w 1617"/>
              <a:gd name="connsiteY1" fmla="*/ 0 h 404515"/>
              <a:gd name="connsiteX2" fmla="*/ 1617 w 1617"/>
              <a:gd name="connsiteY2" fmla="*/ 404516 h 404515"/>
              <a:gd name="connsiteX3" fmla="*/ 0 w 1617"/>
              <a:gd name="connsiteY3" fmla="*/ 404516 h 404515"/>
            </a:gdLst>
            <a:ahLst/>
            <a:cxnLst>
              <a:cxn ang="0">
                <a:pos x="connsiteX0" y="connsiteY0"/>
              </a:cxn>
              <a:cxn ang="0">
                <a:pos x="connsiteX1" y="connsiteY1"/>
              </a:cxn>
              <a:cxn ang="0">
                <a:pos x="connsiteX2" y="connsiteY2"/>
              </a:cxn>
              <a:cxn ang="0">
                <a:pos x="connsiteX3" y="connsiteY3"/>
              </a:cxn>
            </a:cxnLst>
            <a:rect l="l" t="t" r="r" b="b"/>
            <a:pathLst>
              <a:path w="1617" h="404515">
                <a:moveTo>
                  <a:pt x="0" y="0"/>
                </a:moveTo>
                <a:lnTo>
                  <a:pt x="1617" y="0"/>
                </a:lnTo>
                <a:lnTo>
                  <a:pt x="1617" y="404516"/>
                </a:lnTo>
                <a:lnTo>
                  <a:pt x="0" y="404516"/>
                </a:lnTo>
                <a:close/>
              </a:path>
            </a:pathLst>
          </a:custGeom>
          <a:solidFill>
            <a:srgbClr val="F7941D"/>
          </a:solidFill>
          <a:ln w="0" cap="flat">
            <a:noFill/>
            <a:prstDash val="solid"/>
            <a:miter/>
          </a:ln>
        </p:spPr>
        <p:txBody>
          <a:bodyPr rtlCol="0" anchor="ctr"/>
          <a:lstStyle/>
          <a:p>
            <a:endParaRPr lang="en-GB" dirty="0"/>
          </a:p>
        </p:txBody>
      </p:sp>
      <p:sp>
        <p:nvSpPr>
          <p:cNvPr id="2309" name="Freeform 2308">
            <a:extLst>
              <a:ext uri="{FF2B5EF4-FFF2-40B4-BE49-F238E27FC236}">
                <a16:creationId xmlns:a16="http://schemas.microsoft.com/office/drawing/2014/main" id="{1EB9633D-C25A-229E-266A-AB8485FD665D}"/>
              </a:ext>
            </a:extLst>
          </p:cNvPr>
          <p:cNvSpPr/>
          <p:nvPr/>
        </p:nvSpPr>
        <p:spPr>
          <a:xfrm>
            <a:off x="1039157" y="3756115"/>
            <a:ext cx="1617" cy="404515"/>
          </a:xfrm>
          <a:custGeom>
            <a:avLst/>
            <a:gdLst>
              <a:gd name="connsiteX0" fmla="*/ 0 w 1617"/>
              <a:gd name="connsiteY0" fmla="*/ 0 h 404515"/>
              <a:gd name="connsiteX1" fmla="*/ 1617 w 1617"/>
              <a:gd name="connsiteY1" fmla="*/ 0 h 404515"/>
              <a:gd name="connsiteX2" fmla="*/ 1617 w 1617"/>
              <a:gd name="connsiteY2" fmla="*/ 404516 h 404515"/>
              <a:gd name="connsiteX3" fmla="*/ 0 w 1617"/>
              <a:gd name="connsiteY3" fmla="*/ 404516 h 404515"/>
            </a:gdLst>
            <a:ahLst/>
            <a:cxnLst>
              <a:cxn ang="0">
                <a:pos x="connsiteX0" y="connsiteY0"/>
              </a:cxn>
              <a:cxn ang="0">
                <a:pos x="connsiteX1" y="connsiteY1"/>
              </a:cxn>
              <a:cxn ang="0">
                <a:pos x="connsiteX2" y="connsiteY2"/>
              </a:cxn>
              <a:cxn ang="0">
                <a:pos x="connsiteX3" y="connsiteY3"/>
              </a:cxn>
            </a:cxnLst>
            <a:rect l="l" t="t" r="r" b="b"/>
            <a:pathLst>
              <a:path w="1617" h="404515">
                <a:moveTo>
                  <a:pt x="0" y="0"/>
                </a:moveTo>
                <a:lnTo>
                  <a:pt x="1617" y="0"/>
                </a:lnTo>
                <a:lnTo>
                  <a:pt x="1617" y="404516"/>
                </a:lnTo>
                <a:lnTo>
                  <a:pt x="0" y="404516"/>
                </a:lnTo>
                <a:close/>
              </a:path>
            </a:pathLst>
          </a:custGeom>
          <a:noFill/>
          <a:ln w="4040" cap="flat">
            <a:solidFill>
              <a:srgbClr val="C54E29"/>
            </a:solidFill>
            <a:prstDash val="solid"/>
            <a:miter/>
          </a:ln>
        </p:spPr>
        <p:txBody>
          <a:bodyPr rtlCol="0" anchor="ctr"/>
          <a:lstStyle/>
          <a:p>
            <a:endParaRPr lang="en-GB" dirty="0"/>
          </a:p>
        </p:txBody>
      </p:sp>
      <p:sp>
        <p:nvSpPr>
          <p:cNvPr id="2310" name="Freeform 2309">
            <a:extLst>
              <a:ext uri="{FF2B5EF4-FFF2-40B4-BE49-F238E27FC236}">
                <a16:creationId xmlns:a16="http://schemas.microsoft.com/office/drawing/2014/main" id="{943D08D1-0341-A210-D659-08CDDFCF4BB7}"/>
              </a:ext>
            </a:extLst>
          </p:cNvPr>
          <p:cNvSpPr/>
          <p:nvPr/>
        </p:nvSpPr>
        <p:spPr>
          <a:xfrm>
            <a:off x="1041421" y="3756115"/>
            <a:ext cx="1617" cy="878121"/>
          </a:xfrm>
          <a:custGeom>
            <a:avLst/>
            <a:gdLst>
              <a:gd name="connsiteX0" fmla="*/ 0 w 1617"/>
              <a:gd name="connsiteY0" fmla="*/ 0 h 878121"/>
              <a:gd name="connsiteX1" fmla="*/ 1617 w 1617"/>
              <a:gd name="connsiteY1" fmla="*/ 0 h 878121"/>
              <a:gd name="connsiteX2" fmla="*/ 1617 w 1617"/>
              <a:gd name="connsiteY2" fmla="*/ 878121 h 878121"/>
              <a:gd name="connsiteX3" fmla="*/ 0 w 1617"/>
              <a:gd name="connsiteY3" fmla="*/ 878121 h 878121"/>
            </a:gdLst>
            <a:ahLst/>
            <a:cxnLst>
              <a:cxn ang="0">
                <a:pos x="connsiteX0" y="connsiteY0"/>
              </a:cxn>
              <a:cxn ang="0">
                <a:pos x="connsiteX1" y="connsiteY1"/>
              </a:cxn>
              <a:cxn ang="0">
                <a:pos x="connsiteX2" y="connsiteY2"/>
              </a:cxn>
              <a:cxn ang="0">
                <a:pos x="connsiteX3" y="connsiteY3"/>
              </a:cxn>
            </a:cxnLst>
            <a:rect l="l" t="t" r="r" b="b"/>
            <a:pathLst>
              <a:path w="1617" h="878121">
                <a:moveTo>
                  <a:pt x="0" y="0"/>
                </a:moveTo>
                <a:lnTo>
                  <a:pt x="1617" y="0"/>
                </a:lnTo>
                <a:lnTo>
                  <a:pt x="1617" y="878121"/>
                </a:lnTo>
                <a:lnTo>
                  <a:pt x="0" y="878121"/>
                </a:lnTo>
                <a:close/>
              </a:path>
            </a:pathLst>
          </a:custGeom>
          <a:solidFill>
            <a:srgbClr val="F7941D"/>
          </a:solidFill>
          <a:ln w="0" cap="flat">
            <a:noFill/>
            <a:prstDash val="solid"/>
            <a:miter/>
          </a:ln>
        </p:spPr>
        <p:txBody>
          <a:bodyPr rtlCol="0" anchor="ctr"/>
          <a:lstStyle/>
          <a:p>
            <a:endParaRPr lang="en-GB" dirty="0"/>
          </a:p>
        </p:txBody>
      </p:sp>
      <p:sp>
        <p:nvSpPr>
          <p:cNvPr id="2311" name="Freeform 2310">
            <a:extLst>
              <a:ext uri="{FF2B5EF4-FFF2-40B4-BE49-F238E27FC236}">
                <a16:creationId xmlns:a16="http://schemas.microsoft.com/office/drawing/2014/main" id="{F032E7D5-CC92-2724-894E-7E54858E1690}"/>
              </a:ext>
            </a:extLst>
          </p:cNvPr>
          <p:cNvSpPr/>
          <p:nvPr/>
        </p:nvSpPr>
        <p:spPr>
          <a:xfrm>
            <a:off x="1041421" y="3756115"/>
            <a:ext cx="1617" cy="878121"/>
          </a:xfrm>
          <a:custGeom>
            <a:avLst/>
            <a:gdLst>
              <a:gd name="connsiteX0" fmla="*/ 0 w 1617"/>
              <a:gd name="connsiteY0" fmla="*/ 0 h 878121"/>
              <a:gd name="connsiteX1" fmla="*/ 1617 w 1617"/>
              <a:gd name="connsiteY1" fmla="*/ 0 h 878121"/>
              <a:gd name="connsiteX2" fmla="*/ 1617 w 1617"/>
              <a:gd name="connsiteY2" fmla="*/ 878121 h 878121"/>
              <a:gd name="connsiteX3" fmla="*/ 0 w 1617"/>
              <a:gd name="connsiteY3" fmla="*/ 878121 h 878121"/>
            </a:gdLst>
            <a:ahLst/>
            <a:cxnLst>
              <a:cxn ang="0">
                <a:pos x="connsiteX0" y="connsiteY0"/>
              </a:cxn>
              <a:cxn ang="0">
                <a:pos x="connsiteX1" y="connsiteY1"/>
              </a:cxn>
              <a:cxn ang="0">
                <a:pos x="connsiteX2" y="connsiteY2"/>
              </a:cxn>
              <a:cxn ang="0">
                <a:pos x="connsiteX3" y="connsiteY3"/>
              </a:cxn>
            </a:cxnLst>
            <a:rect l="l" t="t" r="r" b="b"/>
            <a:pathLst>
              <a:path w="1617" h="878121">
                <a:moveTo>
                  <a:pt x="0" y="0"/>
                </a:moveTo>
                <a:lnTo>
                  <a:pt x="1617" y="0"/>
                </a:lnTo>
                <a:lnTo>
                  <a:pt x="1617" y="878121"/>
                </a:lnTo>
                <a:lnTo>
                  <a:pt x="0" y="878121"/>
                </a:lnTo>
                <a:close/>
              </a:path>
            </a:pathLst>
          </a:custGeom>
          <a:noFill/>
          <a:ln w="4040" cap="flat">
            <a:solidFill>
              <a:srgbClr val="C54E29"/>
            </a:solidFill>
            <a:prstDash val="solid"/>
            <a:miter/>
          </a:ln>
        </p:spPr>
        <p:txBody>
          <a:bodyPr rtlCol="0" anchor="ctr"/>
          <a:lstStyle/>
          <a:p>
            <a:endParaRPr lang="en-GB" dirty="0"/>
          </a:p>
        </p:txBody>
      </p:sp>
      <p:sp>
        <p:nvSpPr>
          <p:cNvPr id="2312" name="Freeform 2311">
            <a:extLst>
              <a:ext uri="{FF2B5EF4-FFF2-40B4-BE49-F238E27FC236}">
                <a16:creationId xmlns:a16="http://schemas.microsoft.com/office/drawing/2014/main" id="{587D7A07-C822-119A-2F93-3A0867DBF52D}"/>
              </a:ext>
            </a:extLst>
          </p:cNvPr>
          <p:cNvSpPr/>
          <p:nvPr/>
        </p:nvSpPr>
        <p:spPr>
          <a:xfrm>
            <a:off x="1043686" y="3756115"/>
            <a:ext cx="1617" cy="1576125"/>
          </a:xfrm>
          <a:custGeom>
            <a:avLst/>
            <a:gdLst>
              <a:gd name="connsiteX0" fmla="*/ 0 w 1617"/>
              <a:gd name="connsiteY0" fmla="*/ 0 h 1576125"/>
              <a:gd name="connsiteX1" fmla="*/ 1617 w 1617"/>
              <a:gd name="connsiteY1" fmla="*/ 0 h 1576125"/>
              <a:gd name="connsiteX2" fmla="*/ 1617 w 1617"/>
              <a:gd name="connsiteY2" fmla="*/ 1576125 h 1576125"/>
              <a:gd name="connsiteX3" fmla="*/ 0 w 1617"/>
              <a:gd name="connsiteY3" fmla="*/ 1576125 h 1576125"/>
            </a:gdLst>
            <a:ahLst/>
            <a:cxnLst>
              <a:cxn ang="0">
                <a:pos x="connsiteX0" y="connsiteY0"/>
              </a:cxn>
              <a:cxn ang="0">
                <a:pos x="connsiteX1" y="connsiteY1"/>
              </a:cxn>
              <a:cxn ang="0">
                <a:pos x="connsiteX2" y="connsiteY2"/>
              </a:cxn>
              <a:cxn ang="0">
                <a:pos x="connsiteX3" y="connsiteY3"/>
              </a:cxn>
            </a:cxnLst>
            <a:rect l="l" t="t" r="r" b="b"/>
            <a:pathLst>
              <a:path w="1617" h="1576125">
                <a:moveTo>
                  <a:pt x="0" y="0"/>
                </a:moveTo>
                <a:lnTo>
                  <a:pt x="1617" y="0"/>
                </a:lnTo>
                <a:lnTo>
                  <a:pt x="1617" y="1576125"/>
                </a:lnTo>
                <a:lnTo>
                  <a:pt x="0" y="1576125"/>
                </a:lnTo>
                <a:close/>
              </a:path>
            </a:pathLst>
          </a:custGeom>
          <a:solidFill>
            <a:srgbClr val="F7941D"/>
          </a:solidFill>
          <a:ln w="0" cap="flat">
            <a:noFill/>
            <a:prstDash val="solid"/>
            <a:miter/>
          </a:ln>
        </p:spPr>
        <p:txBody>
          <a:bodyPr rtlCol="0" anchor="ctr"/>
          <a:lstStyle/>
          <a:p>
            <a:endParaRPr lang="en-GB" dirty="0"/>
          </a:p>
        </p:txBody>
      </p:sp>
      <p:sp>
        <p:nvSpPr>
          <p:cNvPr id="2313" name="Freeform 2312">
            <a:extLst>
              <a:ext uri="{FF2B5EF4-FFF2-40B4-BE49-F238E27FC236}">
                <a16:creationId xmlns:a16="http://schemas.microsoft.com/office/drawing/2014/main" id="{B59BC38D-96E6-78F8-F346-000DCA3AD0F8}"/>
              </a:ext>
            </a:extLst>
          </p:cNvPr>
          <p:cNvSpPr/>
          <p:nvPr/>
        </p:nvSpPr>
        <p:spPr>
          <a:xfrm>
            <a:off x="1043686" y="3756115"/>
            <a:ext cx="1617" cy="1576125"/>
          </a:xfrm>
          <a:custGeom>
            <a:avLst/>
            <a:gdLst>
              <a:gd name="connsiteX0" fmla="*/ 0 w 1617"/>
              <a:gd name="connsiteY0" fmla="*/ 0 h 1576125"/>
              <a:gd name="connsiteX1" fmla="*/ 1617 w 1617"/>
              <a:gd name="connsiteY1" fmla="*/ 0 h 1576125"/>
              <a:gd name="connsiteX2" fmla="*/ 1617 w 1617"/>
              <a:gd name="connsiteY2" fmla="*/ 1576125 h 1576125"/>
              <a:gd name="connsiteX3" fmla="*/ 0 w 1617"/>
              <a:gd name="connsiteY3" fmla="*/ 1576125 h 1576125"/>
            </a:gdLst>
            <a:ahLst/>
            <a:cxnLst>
              <a:cxn ang="0">
                <a:pos x="connsiteX0" y="connsiteY0"/>
              </a:cxn>
              <a:cxn ang="0">
                <a:pos x="connsiteX1" y="connsiteY1"/>
              </a:cxn>
              <a:cxn ang="0">
                <a:pos x="connsiteX2" y="connsiteY2"/>
              </a:cxn>
              <a:cxn ang="0">
                <a:pos x="connsiteX3" y="connsiteY3"/>
              </a:cxn>
            </a:cxnLst>
            <a:rect l="l" t="t" r="r" b="b"/>
            <a:pathLst>
              <a:path w="1617" h="1576125">
                <a:moveTo>
                  <a:pt x="0" y="0"/>
                </a:moveTo>
                <a:lnTo>
                  <a:pt x="1617" y="0"/>
                </a:lnTo>
                <a:lnTo>
                  <a:pt x="1617" y="1576125"/>
                </a:lnTo>
                <a:lnTo>
                  <a:pt x="0" y="1576125"/>
                </a:lnTo>
                <a:close/>
              </a:path>
            </a:pathLst>
          </a:custGeom>
          <a:noFill/>
          <a:ln w="4040" cap="flat">
            <a:solidFill>
              <a:srgbClr val="C54E29"/>
            </a:solidFill>
            <a:prstDash val="solid"/>
            <a:miter/>
          </a:ln>
        </p:spPr>
        <p:txBody>
          <a:bodyPr rtlCol="0" anchor="ctr"/>
          <a:lstStyle/>
          <a:p>
            <a:endParaRPr lang="en-GB" dirty="0"/>
          </a:p>
        </p:txBody>
      </p:sp>
      <p:sp>
        <p:nvSpPr>
          <p:cNvPr id="2314" name="Freeform 2313">
            <a:extLst>
              <a:ext uri="{FF2B5EF4-FFF2-40B4-BE49-F238E27FC236}">
                <a16:creationId xmlns:a16="http://schemas.microsoft.com/office/drawing/2014/main" id="{7C8F8CA5-327A-CD5E-9F99-FC9F522D3FCA}"/>
              </a:ext>
            </a:extLst>
          </p:cNvPr>
          <p:cNvSpPr/>
          <p:nvPr/>
        </p:nvSpPr>
        <p:spPr>
          <a:xfrm>
            <a:off x="1045950" y="3756115"/>
            <a:ext cx="1617" cy="729114"/>
          </a:xfrm>
          <a:custGeom>
            <a:avLst/>
            <a:gdLst>
              <a:gd name="connsiteX0" fmla="*/ 0 w 1617"/>
              <a:gd name="connsiteY0" fmla="*/ 0 h 729114"/>
              <a:gd name="connsiteX1" fmla="*/ 1617 w 1617"/>
              <a:gd name="connsiteY1" fmla="*/ 0 h 729114"/>
              <a:gd name="connsiteX2" fmla="*/ 1617 w 1617"/>
              <a:gd name="connsiteY2" fmla="*/ 729115 h 729114"/>
              <a:gd name="connsiteX3" fmla="*/ 0 w 1617"/>
              <a:gd name="connsiteY3" fmla="*/ 729115 h 729114"/>
            </a:gdLst>
            <a:ahLst/>
            <a:cxnLst>
              <a:cxn ang="0">
                <a:pos x="connsiteX0" y="connsiteY0"/>
              </a:cxn>
              <a:cxn ang="0">
                <a:pos x="connsiteX1" y="connsiteY1"/>
              </a:cxn>
              <a:cxn ang="0">
                <a:pos x="connsiteX2" y="connsiteY2"/>
              </a:cxn>
              <a:cxn ang="0">
                <a:pos x="connsiteX3" y="connsiteY3"/>
              </a:cxn>
            </a:cxnLst>
            <a:rect l="l" t="t" r="r" b="b"/>
            <a:pathLst>
              <a:path w="1617" h="729114">
                <a:moveTo>
                  <a:pt x="0" y="0"/>
                </a:moveTo>
                <a:lnTo>
                  <a:pt x="1617" y="0"/>
                </a:lnTo>
                <a:lnTo>
                  <a:pt x="1617" y="729115"/>
                </a:lnTo>
                <a:lnTo>
                  <a:pt x="0" y="729115"/>
                </a:lnTo>
                <a:close/>
              </a:path>
            </a:pathLst>
          </a:custGeom>
          <a:solidFill>
            <a:srgbClr val="F7941D"/>
          </a:solidFill>
          <a:ln w="0" cap="flat">
            <a:noFill/>
            <a:prstDash val="solid"/>
            <a:miter/>
          </a:ln>
        </p:spPr>
        <p:txBody>
          <a:bodyPr rtlCol="0" anchor="ctr"/>
          <a:lstStyle/>
          <a:p>
            <a:endParaRPr lang="en-GB" dirty="0"/>
          </a:p>
        </p:txBody>
      </p:sp>
      <p:sp>
        <p:nvSpPr>
          <p:cNvPr id="2315" name="Freeform 2314">
            <a:extLst>
              <a:ext uri="{FF2B5EF4-FFF2-40B4-BE49-F238E27FC236}">
                <a16:creationId xmlns:a16="http://schemas.microsoft.com/office/drawing/2014/main" id="{132C6E0D-C3AA-DEC6-5B9A-7D8D8EE6706A}"/>
              </a:ext>
            </a:extLst>
          </p:cNvPr>
          <p:cNvSpPr/>
          <p:nvPr/>
        </p:nvSpPr>
        <p:spPr>
          <a:xfrm>
            <a:off x="1045950" y="3756115"/>
            <a:ext cx="1617" cy="729114"/>
          </a:xfrm>
          <a:custGeom>
            <a:avLst/>
            <a:gdLst>
              <a:gd name="connsiteX0" fmla="*/ 0 w 1617"/>
              <a:gd name="connsiteY0" fmla="*/ 0 h 729114"/>
              <a:gd name="connsiteX1" fmla="*/ 1617 w 1617"/>
              <a:gd name="connsiteY1" fmla="*/ 0 h 729114"/>
              <a:gd name="connsiteX2" fmla="*/ 1617 w 1617"/>
              <a:gd name="connsiteY2" fmla="*/ 729115 h 729114"/>
              <a:gd name="connsiteX3" fmla="*/ 0 w 1617"/>
              <a:gd name="connsiteY3" fmla="*/ 729115 h 729114"/>
            </a:gdLst>
            <a:ahLst/>
            <a:cxnLst>
              <a:cxn ang="0">
                <a:pos x="connsiteX0" y="connsiteY0"/>
              </a:cxn>
              <a:cxn ang="0">
                <a:pos x="connsiteX1" y="connsiteY1"/>
              </a:cxn>
              <a:cxn ang="0">
                <a:pos x="connsiteX2" y="connsiteY2"/>
              </a:cxn>
              <a:cxn ang="0">
                <a:pos x="connsiteX3" y="connsiteY3"/>
              </a:cxn>
            </a:cxnLst>
            <a:rect l="l" t="t" r="r" b="b"/>
            <a:pathLst>
              <a:path w="1617" h="729114">
                <a:moveTo>
                  <a:pt x="0" y="0"/>
                </a:moveTo>
                <a:lnTo>
                  <a:pt x="1617" y="0"/>
                </a:lnTo>
                <a:lnTo>
                  <a:pt x="1617" y="729115"/>
                </a:lnTo>
                <a:lnTo>
                  <a:pt x="0" y="729115"/>
                </a:lnTo>
                <a:close/>
              </a:path>
            </a:pathLst>
          </a:custGeom>
          <a:noFill/>
          <a:ln w="4040" cap="flat">
            <a:solidFill>
              <a:srgbClr val="C54E29"/>
            </a:solidFill>
            <a:prstDash val="solid"/>
            <a:miter/>
          </a:ln>
        </p:spPr>
        <p:txBody>
          <a:bodyPr rtlCol="0" anchor="ctr"/>
          <a:lstStyle/>
          <a:p>
            <a:endParaRPr lang="en-GB" dirty="0"/>
          </a:p>
        </p:txBody>
      </p:sp>
      <p:sp>
        <p:nvSpPr>
          <p:cNvPr id="2316" name="Freeform 2315">
            <a:extLst>
              <a:ext uri="{FF2B5EF4-FFF2-40B4-BE49-F238E27FC236}">
                <a16:creationId xmlns:a16="http://schemas.microsoft.com/office/drawing/2014/main" id="{D16E57DC-9B8E-9E02-DD51-91F8A0BB64D6}"/>
              </a:ext>
            </a:extLst>
          </p:cNvPr>
          <p:cNvSpPr/>
          <p:nvPr/>
        </p:nvSpPr>
        <p:spPr>
          <a:xfrm>
            <a:off x="1048294" y="3756115"/>
            <a:ext cx="1617" cy="923776"/>
          </a:xfrm>
          <a:custGeom>
            <a:avLst/>
            <a:gdLst>
              <a:gd name="connsiteX0" fmla="*/ 0 w 1617"/>
              <a:gd name="connsiteY0" fmla="*/ 0 h 923776"/>
              <a:gd name="connsiteX1" fmla="*/ 1617 w 1617"/>
              <a:gd name="connsiteY1" fmla="*/ 0 h 923776"/>
              <a:gd name="connsiteX2" fmla="*/ 1617 w 1617"/>
              <a:gd name="connsiteY2" fmla="*/ 923777 h 923776"/>
              <a:gd name="connsiteX3" fmla="*/ 0 w 1617"/>
              <a:gd name="connsiteY3" fmla="*/ 923777 h 923776"/>
            </a:gdLst>
            <a:ahLst/>
            <a:cxnLst>
              <a:cxn ang="0">
                <a:pos x="connsiteX0" y="connsiteY0"/>
              </a:cxn>
              <a:cxn ang="0">
                <a:pos x="connsiteX1" y="connsiteY1"/>
              </a:cxn>
              <a:cxn ang="0">
                <a:pos x="connsiteX2" y="connsiteY2"/>
              </a:cxn>
              <a:cxn ang="0">
                <a:pos x="connsiteX3" y="connsiteY3"/>
              </a:cxn>
            </a:cxnLst>
            <a:rect l="l" t="t" r="r" b="b"/>
            <a:pathLst>
              <a:path w="1617" h="923776">
                <a:moveTo>
                  <a:pt x="0" y="0"/>
                </a:moveTo>
                <a:lnTo>
                  <a:pt x="1617" y="0"/>
                </a:lnTo>
                <a:lnTo>
                  <a:pt x="1617" y="923777"/>
                </a:lnTo>
                <a:lnTo>
                  <a:pt x="0" y="923777"/>
                </a:lnTo>
                <a:close/>
              </a:path>
            </a:pathLst>
          </a:custGeom>
          <a:solidFill>
            <a:srgbClr val="F7941D"/>
          </a:solidFill>
          <a:ln w="0" cap="flat">
            <a:noFill/>
            <a:prstDash val="solid"/>
            <a:miter/>
          </a:ln>
        </p:spPr>
        <p:txBody>
          <a:bodyPr rtlCol="0" anchor="ctr"/>
          <a:lstStyle/>
          <a:p>
            <a:endParaRPr lang="en-GB" dirty="0"/>
          </a:p>
        </p:txBody>
      </p:sp>
      <p:sp>
        <p:nvSpPr>
          <p:cNvPr id="2317" name="Freeform 2316">
            <a:extLst>
              <a:ext uri="{FF2B5EF4-FFF2-40B4-BE49-F238E27FC236}">
                <a16:creationId xmlns:a16="http://schemas.microsoft.com/office/drawing/2014/main" id="{CE4E1C0B-37A6-95BF-8A49-3585E6FAAEF2}"/>
              </a:ext>
            </a:extLst>
          </p:cNvPr>
          <p:cNvSpPr/>
          <p:nvPr/>
        </p:nvSpPr>
        <p:spPr>
          <a:xfrm>
            <a:off x="1048294" y="3756115"/>
            <a:ext cx="1617" cy="923776"/>
          </a:xfrm>
          <a:custGeom>
            <a:avLst/>
            <a:gdLst>
              <a:gd name="connsiteX0" fmla="*/ 0 w 1617"/>
              <a:gd name="connsiteY0" fmla="*/ 0 h 923776"/>
              <a:gd name="connsiteX1" fmla="*/ 1617 w 1617"/>
              <a:gd name="connsiteY1" fmla="*/ 0 h 923776"/>
              <a:gd name="connsiteX2" fmla="*/ 1617 w 1617"/>
              <a:gd name="connsiteY2" fmla="*/ 923777 h 923776"/>
              <a:gd name="connsiteX3" fmla="*/ 0 w 1617"/>
              <a:gd name="connsiteY3" fmla="*/ 923777 h 923776"/>
            </a:gdLst>
            <a:ahLst/>
            <a:cxnLst>
              <a:cxn ang="0">
                <a:pos x="connsiteX0" y="connsiteY0"/>
              </a:cxn>
              <a:cxn ang="0">
                <a:pos x="connsiteX1" y="connsiteY1"/>
              </a:cxn>
              <a:cxn ang="0">
                <a:pos x="connsiteX2" y="connsiteY2"/>
              </a:cxn>
              <a:cxn ang="0">
                <a:pos x="connsiteX3" y="connsiteY3"/>
              </a:cxn>
            </a:cxnLst>
            <a:rect l="l" t="t" r="r" b="b"/>
            <a:pathLst>
              <a:path w="1617" h="923776">
                <a:moveTo>
                  <a:pt x="0" y="0"/>
                </a:moveTo>
                <a:lnTo>
                  <a:pt x="1617" y="0"/>
                </a:lnTo>
                <a:lnTo>
                  <a:pt x="1617" y="923777"/>
                </a:lnTo>
                <a:lnTo>
                  <a:pt x="0" y="923777"/>
                </a:lnTo>
                <a:close/>
              </a:path>
            </a:pathLst>
          </a:custGeom>
          <a:noFill/>
          <a:ln w="4040" cap="flat">
            <a:solidFill>
              <a:srgbClr val="C54E29"/>
            </a:solidFill>
            <a:prstDash val="solid"/>
            <a:miter/>
          </a:ln>
        </p:spPr>
        <p:txBody>
          <a:bodyPr rtlCol="0" anchor="ctr"/>
          <a:lstStyle/>
          <a:p>
            <a:endParaRPr lang="en-GB" dirty="0"/>
          </a:p>
        </p:txBody>
      </p:sp>
      <p:sp>
        <p:nvSpPr>
          <p:cNvPr id="2318" name="Freeform 2317">
            <a:extLst>
              <a:ext uri="{FF2B5EF4-FFF2-40B4-BE49-F238E27FC236}">
                <a16:creationId xmlns:a16="http://schemas.microsoft.com/office/drawing/2014/main" id="{F09A7A30-726F-49E8-B3BE-E05687AF548C}"/>
              </a:ext>
            </a:extLst>
          </p:cNvPr>
          <p:cNvSpPr/>
          <p:nvPr/>
        </p:nvSpPr>
        <p:spPr>
          <a:xfrm>
            <a:off x="1050558" y="3756115"/>
            <a:ext cx="1617" cy="1012016"/>
          </a:xfrm>
          <a:custGeom>
            <a:avLst/>
            <a:gdLst>
              <a:gd name="connsiteX0" fmla="*/ 0 w 1617"/>
              <a:gd name="connsiteY0" fmla="*/ 0 h 1012016"/>
              <a:gd name="connsiteX1" fmla="*/ 1617 w 1617"/>
              <a:gd name="connsiteY1" fmla="*/ 0 h 1012016"/>
              <a:gd name="connsiteX2" fmla="*/ 1617 w 1617"/>
              <a:gd name="connsiteY2" fmla="*/ 1012017 h 1012016"/>
              <a:gd name="connsiteX3" fmla="*/ 0 w 1617"/>
              <a:gd name="connsiteY3" fmla="*/ 1012017 h 1012016"/>
            </a:gdLst>
            <a:ahLst/>
            <a:cxnLst>
              <a:cxn ang="0">
                <a:pos x="connsiteX0" y="connsiteY0"/>
              </a:cxn>
              <a:cxn ang="0">
                <a:pos x="connsiteX1" y="connsiteY1"/>
              </a:cxn>
              <a:cxn ang="0">
                <a:pos x="connsiteX2" y="connsiteY2"/>
              </a:cxn>
              <a:cxn ang="0">
                <a:pos x="connsiteX3" y="connsiteY3"/>
              </a:cxn>
            </a:cxnLst>
            <a:rect l="l" t="t" r="r" b="b"/>
            <a:pathLst>
              <a:path w="1617" h="1012016">
                <a:moveTo>
                  <a:pt x="0" y="0"/>
                </a:moveTo>
                <a:lnTo>
                  <a:pt x="1617" y="0"/>
                </a:lnTo>
                <a:lnTo>
                  <a:pt x="1617" y="1012017"/>
                </a:lnTo>
                <a:lnTo>
                  <a:pt x="0" y="1012017"/>
                </a:lnTo>
                <a:close/>
              </a:path>
            </a:pathLst>
          </a:custGeom>
          <a:solidFill>
            <a:srgbClr val="F7941D"/>
          </a:solidFill>
          <a:ln w="0" cap="flat">
            <a:noFill/>
            <a:prstDash val="solid"/>
            <a:miter/>
          </a:ln>
        </p:spPr>
        <p:txBody>
          <a:bodyPr rtlCol="0" anchor="ctr"/>
          <a:lstStyle/>
          <a:p>
            <a:endParaRPr lang="en-GB" dirty="0"/>
          </a:p>
        </p:txBody>
      </p:sp>
      <p:sp>
        <p:nvSpPr>
          <p:cNvPr id="2319" name="Freeform 2318">
            <a:extLst>
              <a:ext uri="{FF2B5EF4-FFF2-40B4-BE49-F238E27FC236}">
                <a16:creationId xmlns:a16="http://schemas.microsoft.com/office/drawing/2014/main" id="{5DC58DA7-FB04-EB8C-EAE4-7C856F3416A8}"/>
              </a:ext>
            </a:extLst>
          </p:cNvPr>
          <p:cNvSpPr/>
          <p:nvPr/>
        </p:nvSpPr>
        <p:spPr>
          <a:xfrm>
            <a:off x="1050558" y="3756115"/>
            <a:ext cx="1617" cy="1012016"/>
          </a:xfrm>
          <a:custGeom>
            <a:avLst/>
            <a:gdLst>
              <a:gd name="connsiteX0" fmla="*/ 0 w 1617"/>
              <a:gd name="connsiteY0" fmla="*/ 0 h 1012016"/>
              <a:gd name="connsiteX1" fmla="*/ 1617 w 1617"/>
              <a:gd name="connsiteY1" fmla="*/ 0 h 1012016"/>
              <a:gd name="connsiteX2" fmla="*/ 1617 w 1617"/>
              <a:gd name="connsiteY2" fmla="*/ 1012017 h 1012016"/>
              <a:gd name="connsiteX3" fmla="*/ 0 w 1617"/>
              <a:gd name="connsiteY3" fmla="*/ 1012017 h 1012016"/>
            </a:gdLst>
            <a:ahLst/>
            <a:cxnLst>
              <a:cxn ang="0">
                <a:pos x="connsiteX0" y="connsiteY0"/>
              </a:cxn>
              <a:cxn ang="0">
                <a:pos x="connsiteX1" y="connsiteY1"/>
              </a:cxn>
              <a:cxn ang="0">
                <a:pos x="connsiteX2" y="connsiteY2"/>
              </a:cxn>
              <a:cxn ang="0">
                <a:pos x="connsiteX3" y="connsiteY3"/>
              </a:cxn>
            </a:cxnLst>
            <a:rect l="l" t="t" r="r" b="b"/>
            <a:pathLst>
              <a:path w="1617" h="1012016">
                <a:moveTo>
                  <a:pt x="0" y="0"/>
                </a:moveTo>
                <a:lnTo>
                  <a:pt x="1617" y="0"/>
                </a:lnTo>
                <a:lnTo>
                  <a:pt x="1617" y="1012017"/>
                </a:lnTo>
                <a:lnTo>
                  <a:pt x="0" y="1012017"/>
                </a:lnTo>
                <a:close/>
              </a:path>
            </a:pathLst>
          </a:custGeom>
          <a:noFill/>
          <a:ln w="4040" cap="flat">
            <a:solidFill>
              <a:srgbClr val="C54E29"/>
            </a:solidFill>
            <a:prstDash val="solid"/>
            <a:miter/>
          </a:ln>
        </p:spPr>
        <p:txBody>
          <a:bodyPr rtlCol="0" anchor="ctr"/>
          <a:lstStyle/>
          <a:p>
            <a:endParaRPr lang="en-GB" dirty="0"/>
          </a:p>
        </p:txBody>
      </p:sp>
      <p:sp>
        <p:nvSpPr>
          <p:cNvPr id="2320" name="Freeform 2319">
            <a:extLst>
              <a:ext uri="{FF2B5EF4-FFF2-40B4-BE49-F238E27FC236}">
                <a16:creationId xmlns:a16="http://schemas.microsoft.com/office/drawing/2014/main" id="{B94DDE01-7DC9-3F39-B581-0E510F2269F3}"/>
              </a:ext>
            </a:extLst>
          </p:cNvPr>
          <p:cNvSpPr/>
          <p:nvPr/>
        </p:nvSpPr>
        <p:spPr>
          <a:xfrm>
            <a:off x="1055086" y="3756115"/>
            <a:ext cx="1617" cy="757396"/>
          </a:xfrm>
          <a:custGeom>
            <a:avLst/>
            <a:gdLst>
              <a:gd name="connsiteX0" fmla="*/ 0 w 1617"/>
              <a:gd name="connsiteY0" fmla="*/ 0 h 757396"/>
              <a:gd name="connsiteX1" fmla="*/ 1617 w 1617"/>
              <a:gd name="connsiteY1" fmla="*/ 0 h 757396"/>
              <a:gd name="connsiteX2" fmla="*/ 1617 w 1617"/>
              <a:gd name="connsiteY2" fmla="*/ 757397 h 757396"/>
              <a:gd name="connsiteX3" fmla="*/ 0 w 1617"/>
              <a:gd name="connsiteY3" fmla="*/ 757397 h 757396"/>
            </a:gdLst>
            <a:ahLst/>
            <a:cxnLst>
              <a:cxn ang="0">
                <a:pos x="connsiteX0" y="connsiteY0"/>
              </a:cxn>
              <a:cxn ang="0">
                <a:pos x="connsiteX1" y="connsiteY1"/>
              </a:cxn>
              <a:cxn ang="0">
                <a:pos x="connsiteX2" y="connsiteY2"/>
              </a:cxn>
              <a:cxn ang="0">
                <a:pos x="connsiteX3" y="connsiteY3"/>
              </a:cxn>
            </a:cxnLst>
            <a:rect l="l" t="t" r="r" b="b"/>
            <a:pathLst>
              <a:path w="1617" h="757396">
                <a:moveTo>
                  <a:pt x="0" y="0"/>
                </a:moveTo>
                <a:lnTo>
                  <a:pt x="1617" y="0"/>
                </a:lnTo>
                <a:lnTo>
                  <a:pt x="1617" y="757397"/>
                </a:lnTo>
                <a:lnTo>
                  <a:pt x="0" y="757397"/>
                </a:lnTo>
                <a:close/>
              </a:path>
            </a:pathLst>
          </a:custGeom>
          <a:solidFill>
            <a:srgbClr val="F7941D"/>
          </a:solidFill>
          <a:ln w="0" cap="flat">
            <a:noFill/>
            <a:prstDash val="solid"/>
            <a:miter/>
          </a:ln>
        </p:spPr>
        <p:txBody>
          <a:bodyPr rtlCol="0" anchor="ctr"/>
          <a:lstStyle/>
          <a:p>
            <a:endParaRPr lang="en-GB" dirty="0"/>
          </a:p>
        </p:txBody>
      </p:sp>
      <p:sp>
        <p:nvSpPr>
          <p:cNvPr id="2321" name="Freeform 2320">
            <a:extLst>
              <a:ext uri="{FF2B5EF4-FFF2-40B4-BE49-F238E27FC236}">
                <a16:creationId xmlns:a16="http://schemas.microsoft.com/office/drawing/2014/main" id="{2656F77F-BD9A-96C5-0905-64F04ECBDAA5}"/>
              </a:ext>
            </a:extLst>
          </p:cNvPr>
          <p:cNvSpPr/>
          <p:nvPr/>
        </p:nvSpPr>
        <p:spPr>
          <a:xfrm>
            <a:off x="1055086" y="3756115"/>
            <a:ext cx="1617" cy="757396"/>
          </a:xfrm>
          <a:custGeom>
            <a:avLst/>
            <a:gdLst>
              <a:gd name="connsiteX0" fmla="*/ 0 w 1617"/>
              <a:gd name="connsiteY0" fmla="*/ 0 h 757396"/>
              <a:gd name="connsiteX1" fmla="*/ 1617 w 1617"/>
              <a:gd name="connsiteY1" fmla="*/ 0 h 757396"/>
              <a:gd name="connsiteX2" fmla="*/ 1617 w 1617"/>
              <a:gd name="connsiteY2" fmla="*/ 757397 h 757396"/>
              <a:gd name="connsiteX3" fmla="*/ 0 w 1617"/>
              <a:gd name="connsiteY3" fmla="*/ 757397 h 757396"/>
            </a:gdLst>
            <a:ahLst/>
            <a:cxnLst>
              <a:cxn ang="0">
                <a:pos x="connsiteX0" y="connsiteY0"/>
              </a:cxn>
              <a:cxn ang="0">
                <a:pos x="connsiteX1" y="connsiteY1"/>
              </a:cxn>
              <a:cxn ang="0">
                <a:pos x="connsiteX2" y="connsiteY2"/>
              </a:cxn>
              <a:cxn ang="0">
                <a:pos x="connsiteX3" y="connsiteY3"/>
              </a:cxn>
            </a:cxnLst>
            <a:rect l="l" t="t" r="r" b="b"/>
            <a:pathLst>
              <a:path w="1617" h="757396">
                <a:moveTo>
                  <a:pt x="0" y="0"/>
                </a:moveTo>
                <a:lnTo>
                  <a:pt x="1617" y="0"/>
                </a:lnTo>
                <a:lnTo>
                  <a:pt x="1617" y="757397"/>
                </a:lnTo>
                <a:lnTo>
                  <a:pt x="0" y="757397"/>
                </a:lnTo>
                <a:close/>
              </a:path>
            </a:pathLst>
          </a:custGeom>
          <a:noFill/>
          <a:ln w="4040" cap="flat">
            <a:solidFill>
              <a:srgbClr val="C54E29"/>
            </a:solidFill>
            <a:prstDash val="solid"/>
            <a:miter/>
          </a:ln>
        </p:spPr>
        <p:txBody>
          <a:bodyPr rtlCol="0" anchor="ctr"/>
          <a:lstStyle/>
          <a:p>
            <a:endParaRPr lang="en-GB" dirty="0"/>
          </a:p>
        </p:txBody>
      </p:sp>
      <p:sp>
        <p:nvSpPr>
          <p:cNvPr id="2322" name="Freeform 2321">
            <a:extLst>
              <a:ext uri="{FF2B5EF4-FFF2-40B4-BE49-F238E27FC236}">
                <a16:creationId xmlns:a16="http://schemas.microsoft.com/office/drawing/2014/main" id="{70E4C955-3A65-948A-EA82-89DB2691D6AA}"/>
              </a:ext>
            </a:extLst>
          </p:cNvPr>
          <p:cNvSpPr/>
          <p:nvPr/>
        </p:nvSpPr>
        <p:spPr>
          <a:xfrm>
            <a:off x="1057350" y="3756115"/>
            <a:ext cx="1617" cy="1214517"/>
          </a:xfrm>
          <a:custGeom>
            <a:avLst/>
            <a:gdLst>
              <a:gd name="connsiteX0" fmla="*/ 0 w 1617"/>
              <a:gd name="connsiteY0" fmla="*/ 0 h 1214517"/>
              <a:gd name="connsiteX1" fmla="*/ 1617 w 1617"/>
              <a:gd name="connsiteY1" fmla="*/ 0 h 1214517"/>
              <a:gd name="connsiteX2" fmla="*/ 1617 w 1617"/>
              <a:gd name="connsiteY2" fmla="*/ 1214517 h 1214517"/>
              <a:gd name="connsiteX3" fmla="*/ 0 w 1617"/>
              <a:gd name="connsiteY3" fmla="*/ 1214517 h 1214517"/>
            </a:gdLst>
            <a:ahLst/>
            <a:cxnLst>
              <a:cxn ang="0">
                <a:pos x="connsiteX0" y="connsiteY0"/>
              </a:cxn>
              <a:cxn ang="0">
                <a:pos x="connsiteX1" y="connsiteY1"/>
              </a:cxn>
              <a:cxn ang="0">
                <a:pos x="connsiteX2" y="connsiteY2"/>
              </a:cxn>
              <a:cxn ang="0">
                <a:pos x="connsiteX3" y="connsiteY3"/>
              </a:cxn>
            </a:cxnLst>
            <a:rect l="l" t="t" r="r" b="b"/>
            <a:pathLst>
              <a:path w="1617" h="1214517">
                <a:moveTo>
                  <a:pt x="0" y="0"/>
                </a:moveTo>
                <a:lnTo>
                  <a:pt x="1617" y="0"/>
                </a:lnTo>
                <a:lnTo>
                  <a:pt x="1617" y="1214517"/>
                </a:lnTo>
                <a:lnTo>
                  <a:pt x="0" y="1214517"/>
                </a:lnTo>
                <a:close/>
              </a:path>
            </a:pathLst>
          </a:custGeom>
          <a:solidFill>
            <a:srgbClr val="F7941D"/>
          </a:solidFill>
          <a:ln w="0" cap="flat">
            <a:noFill/>
            <a:prstDash val="solid"/>
            <a:miter/>
          </a:ln>
        </p:spPr>
        <p:txBody>
          <a:bodyPr rtlCol="0" anchor="ctr"/>
          <a:lstStyle/>
          <a:p>
            <a:endParaRPr lang="en-GB" dirty="0"/>
          </a:p>
        </p:txBody>
      </p:sp>
      <p:sp>
        <p:nvSpPr>
          <p:cNvPr id="2323" name="Freeform 2322">
            <a:extLst>
              <a:ext uri="{FF2B5EF4-FFF2-40B4-BE49-F238E27FC236}">
                <a16:creationId xmlns:a16="http://schemas.microsoft.com/office/drawing/2014/main" id="{B7592EF2-896A-E666-0FE2-F7D00C5EB98C}"/>
              </a:ext>
            </a:extLst>
          </p:cNvPr>
          <p:cNvSpPr/>
          <p:nvPr/>
        </p:nvSpPr>
        <p:spPr>
          <a:xfrm>
            <a:off x="1057350" y="3756115"/>
            <a:ext cx="1617" cy="1214517"/>
          </a:xfrm>
          <a:custGeom>
            <a:avLst/>
            <a:gdLst>
              <a:gd name="connsiteX0" fmla="*/ 0 w 1617"/>
              <a:gd name="connsiteY0" fmla="*/ 0 h 1214517"/>
              <a:gd name="connsiteX1" fmla="*/ 1617 w 1617"/>
              <a:gd name="connsiteY1" fmla="*/ 0 h 1214517"/>
              <a:gd name="connsiteX2" fmla="*/ 1617 w 1617"/>
              <a:gd name="connsiteY2" fmla="*/ 1214517 h 1214517"/>
              <a:gd name="connsiteX3" fmla="*/ 0 w 1617"/>
              <a:gd name="connsiteY3" fmla="*/ 1214517 h 1214517"/>
            </a:gdLst>
            <a:ahLst/>
            <a:cxnLst>
              <a:cxn ang="0">
                <a:pos x="connsiteX0" y="connsiteY0"/>
              </a:cxn>
              <a:cxn ang="0">
                <a:pos x="connsiteX1" y="connsiteY1"/>
              </a:cxn>
              <a:cxn ang="0">
                <a:pos x="connsiteX2" y="connsiteY2"/>
              </a:cxn>
              <a:cxn ang="0">
                <a:pos x="connsiteX3" y="connsiteY3"/>
              </a:cxn>
            </a:cxnLst>
            <a:rect l="l" t="t" r="r" b="b"/>
            <a:pathLst>
              <a:path w="1617" h="1214517">
                <a:moveTo>
                  <a:pt x="0" y="0"/>
                </a:moveTo>
                <a:lnTo>
                  <a:pt x="1617" y="0"/>
                </a:lnTo>
                <a:lnTo>
                  <a:pt x="1617" y="1214517"/>
                </a:lnTo>
                <a:lnTo>
                  <a:pt x="0" y="1214517"/>
                </a:lnTo>
                <a:close/>
              </a:path>
            </a:pathLst>
          </a:custGeom>
          <a:noFill/>
          <a:ln w="4040" cap="flat">
            <a:solidFill>
              <a:srgbClr val="C54E29"/>
            </a:solidFill>
            <a:prstDash val="solid"/>
            <a:miter/>
          </a:ln>
        </p:spPr>
        <p:txBody>
          <a:bodyPr rtlCol="0" anchor="ctr"/>
          <a:lstStyle/>
          <a:p>
            <a:endParaRPr lang="en-GB" dirty="0"/>
          </a:p>
        </p:txBody>
      </p:sp>
      <p:sp>
        <p:nvSpPr>
          <p:cNvPr id="2324" name="Freeform 2323">
            <a:extLst>
              <a:ext uri="{FF2B5EF4-FFF2-40B4-BE49-F238E27FC236}">
                <a16:creationId xmlns:a16="http://schemas.microsoft.com/office/drawing/2014/main" id="{C4F39A30-155F-E7E8-9AA6-A1C7835CB8A6}"/>
              </a:ext>
            </a:extLst>
          </p:cNvPr>
          <p:cNvSpPr/>
          <p:nvPr/>
        </p:nvSpPr>
        <p:spPr>
          <a:xfrm>
            <a:off x="1059614" y="3756115"/>
            <a:ext cx="1617" cy="1253385"/>
          </a:xfrm>
          <a:custGeom>
            <a:avLst/>
            <a:gdLst>
              <a:gd name="connsiteX0" fmla="*/ 0 w 1617"/>
              <a:gd name="connsiteY0" fmla="*/ 0 h 1253385"/>
              <a:gd name="connsiteX1" fmla="*/ 1617 w 1617"/>
              <a:gd name="connsiteY1" fmla="*/ 0 h 1253385"/>
              <a:gd name="connsiteX2" fmla="*/ 1617 w 1617"/>
              <a:gd name="connsiteY2" fmla="*/ 1253385 h 1253385"/>
              <a:gd name="connsiteX3" fmla="*/ 0 w 1617"/>
              <a:gd name="connsiteY3" fmla="*/ 1253385 h 1253385"/>
            </a:gdLst>
            <a:ahLst/>
            <a:cxnLst>
              <a:cxn ang="0">
                <a:pos x="connsiteX0" y="connsiteY0"/>
              </a:cxn>
              <a:cxn ang="0">
                <a:pos x="connsiteX1" y="connsiteY1"/>
              </a:cxn>
              <a:cxn ang="0">
                <a:pos x="connsiteX2" y="connsiteY2"/>
              </a:cxn>
              <a:cxn ang="0">
                <a:pos x="connsiteX3" y="connsiteY3"/>
              </a:cxn>
            </a:cxnLst>
            <a:rect l="l" t="t" r="r" b="b"/>
            <a:pathLst>
              <a:path w="1617" h="1253385">
                <a:moveTo>
                  <a:pt x="0" y="0"/>
                </a:moveTo>
                <a:lnTo>
                  <a:pt x="1617" y="0"/>
                </a:lnTo>
                <a:lnTo>
                  <a:pt x="1617" y="1253385"/>
                </a:lnTo>
                <a:lnTo>
                  <a:pt x="0" y="1253385"/>
                </a:lnTo>
                <a:close/>
              </a:path>
            </a:pathLst>
          </a:custGeom>
          <a:solidFill>
            <a:srgbClr val="F7941D"/>
          </a:solidFill>
          <a:ln w="0" cap="flat">
            <a:noFill/>
            <a:prstDash val="solid"/>
            <a:miter/>
          </a:ln>
        </p:spPr>
        <p:txBody>
          <a:bodyPr rtlCol="0" anchor="ctr"/>
          <a:lstStyle/>
          <a:p>
            <a:endParaRPr lang="en-GB" dirty="0"/>
          </a:p>
        </p:txBody>
      </p:sp>
      <p:sp>
        <p:nvSpPr>
          <p:cNvPr id="2325" name="Freeform 2324">
            <a:extLst>
              <a:ext uri="{FF2B5EF4-FFF2-40B4-BE49-F238E27FC236}">
                <a16:creationId xmlns:a16="http://schemas.microsoft.com/office/drawing/2014/main" id="{F78BC0FE-9C69-F287-2098-CFACF1E8D97D}"/>
              </a:ext>
            </a:extLst>
          </p:cNvPr>
          <p:cNvSpPr/>
          <p:nvPr/>
        </p:nvSpPr>
        <p:spPr>
          <a:xfrm>
            <a:off x="1059614" y="3756115"/>
            <a:ext cx="1617" cy="1253385"/>
          </a:xfrm>
          <a:custGeom>
            <a:avLst/>
            <a:gdLst>
              <a:gd name="connsiteX0" fmla="*/ 0 w 1617"/>
              <a:gd name="connsiteY0" fmla="*/ 0 h 1253385"/>
              <a:gd name="connsiteX1" fmla="*/ 1617 w 1617"/>
              <a:gd name="connsiteY1" fmla="*/ 0 h 1253385"/>
              <a:gd name="connsiteX2" fmla="*/ 1617 w 1617"/>
              <a:gd name="connsiteY2" fmla="*/ 1253385 h 1253385"/>
              <a:gd name="connsiteX3" fmla="*/ 0 w 1617"/>
              <a:gd name="connsiteY3" fmla="*/ 1253385 h 1253385"/>
            </a:gdLst>
            <a:ahLst/>
            <a:cxnLst>
              <a:cxn ang="0">
                <a:pos x="connsiteX0" y="connsiteY0"/>
              </a:cxn>
              <a:cxn ang="0">
                <a:pos x="connsiteX1" y="connsiteY1"/>
              </a:cxn>
              <a:cxn ang="0">
                <a:pos x="connsiteX2" y="connsiteY2"/>
              </a:cxn>
              <a:cxn ang="0">
                <a:pos x="connsiteX3" y="connsiteY3"/>
              </a:cxn>
            </a:cxnLst>
            <a:rect l="l" t="t" r="r" b="b"/>
            <a:pathLst>
              <a:path w="1617" h="1253385">
                <a:moveTo>
                  <a:pt x="0" y="0"/>
                </a:moveTo>
                <a:lnTo>
                  <a:pt x="1617" y="0"/>
                </a:lnTo>
                <a:lnTo>
                  <a:pt x="1617" y="1253385"/>
                </a:lnTo>
                <a:lnTo>
                  <a:pt x="0" y="1253385"/>
                </a:lnTo>
                <a:close/>
              </a:path>
            </a:pathLst>
          </a:custGeom>
          <a:noFill/>
          <a:ln w="4040" cap="flat">
            <a:solidFill>
              <a:srgbClr val="C54E29"/>
            </a:solidFill>
            <a:prstDash val="solid"/>
            <a:miter/>
          </a:ln>
        </p:spPr>
        <p:txBody>
          <a:bodyPr rtlCol="0" anchor="ctr"/>
          <a:lstStyle/>
          <a:p>
            <a:endParaRPr lang="en-GB" dirty="0"/>
          </a:p>
        </p:txBody>
      </p:sp>
      <p:sp>
        <p:nvSpPr>
          <p:cNvPr id="2326" name="Freeform 2325">
            <a:extLst>
              <a:ext uri="{FF2B5EF4-FFF2-40B4-BE49-F238E27FC236}">
                <a16:creationId xmlns:a16="http://schemas.microsoft.com/office/drawing/2014/main" id="{84E86156-9B3C-3212-75A4-23CCD249BC20}"/>
              </a:ext>
            </a:extLst>
          </p:cNvPr>
          <p:cNvSpPr/>
          <p:nvPr/>
        </p:nvSpPr>
        <p:spPr>
          <a:xfrm>
            <a:off x="1061959" y="3756115"/>
            <a:ext cx="1617" cy="538007"/>
          </a:xfrm>
          <a:custGeom>
            <a:avLst/>
            <a:gdLst>
              <a:gd name="connsiteX0" fmla="*/ 0 w 1617"/>
              <a:gd name="connsiteY0" fmla="*/ 0 h 538007"/>
              <a:gd name="connsiteX1" fmla="*/ 1617 w 1617"/>
              <a:gd name="connsiteY1" fmla="*/ 0 h 538007"/>
              <a:gd name="connsiteX2" fmla="*/ 1617 w 1617"/>
              <a:gd name="connsiteY2" fmla="*/ 538008 h 538007"/>
              <a:gd name="connsiteX3" fmla="*/ 0 w 1617"/>
              <a:gd name="connsiteY3" fmla="*/ 538008 h 538007"/>
            </a:gdLst>
            <a:ahLst/>
            <a:cxnLst>
              <a:cxn ang="0">
                <a:pos x="connsiteX0" y="connsiteY0"/>
              </a:cxn>
              <a:cxn ang="0">
                <a:pos x="connsiteX1" y="connsiteY1"/>
              </a:cxn>
              <a:cxn ang="0">
                <a:pos x="connsiteX2" y="connsiteY2"/>
              </a:cxn>
              <a:cxn ang="0">
                <a:pos x="connsiteX3" y="connsiteY3"/>
              </a:cxn>
            </a:cxnLst>
            <a:rect l="l" t="t" r="r" b="b"/>
            <a:pathLst>
              <a:path w="1617" h="538007">
                <a:moveTo>
                  <a:pt x="0" y="0"/>
                </a:moveTo>
                <a:lnTo>
                  <a:pt x="1617" y="0"/>
                </a:lnTo>
                <a:lnTo>
                  <a:pt x="1617" y="538008"/>
                </a:lnTo>
                <a:lnTo>
                  <a:pt x="0" y="538008"/>
                </a:lnTo>
                <a:close/>
              </a:path>
            </a:pathLst>
          </a:custGeom>
          <a:solidFill>
            <a:srgbClr val="F7941D"/>
          </a:solidFill>
          <a:ln w="0" cap="flat">
            <a:noFill/>
            <a:prstDash val="solid"/>
            <a:miter/>
          </a:ln>
        </p:spPr>
        <p:txBody>
          <a:bodyPr rtlCol="0" anchor="ctr"/>
          <a:lstStyle/>
          <a:p>
            <a:endParaRPr lang="en-GB" dirty="0"/>
          </a:p>
        </p:txBody>
      </p:sp>
      <p:sp>
        <p:nvSpPr>
          <p:cNvPr id="2327" name="Freeform 2326">
            <a:extLst>
              <a:ext uri="{FF2B5EF4-FFF2-40B4-BE49-F238E27FC236}">
                <a16:creationId xmlns:a16="http://schemas.microsoft.com/office/drawing/2014/main" id="{A37C2A28-96CE-01D2-D615-866B0B641836}"/>
              </a:ext>
            </a:extLst>
          </p:cNvPr>
          <p:cNvSpPr/>
          <p:nvPr/>
        </p:nvSpPr>
        <p:spPr>
          <a:xfrm>
            <a:off x="1061959" y="3756115"/>
            <a:ext cx="1617" cy="538007"/>
          </a:xfrm>
          <a:custGeom>
            <a:avLst/>
            <a:gdLst>
              <a:gd name="connsiteX0" fmla="*/ 0 w 1617"/>
              <a:gd name="connsiteY0" fmla="*/ 0 h 538007"/>
              <a:gd name="connsiteX1" fmla="*/ 1617 w 1617"/>
              <a:gd name="connsiteY1" fmla="*/ 0 h 538007"/>
              <a:gd name="connsiteX2" fmla="*/ 1617 w 1617"/>
              <a:gd name="connsiteY2" fmla="*/ 538008 h 538007"/>
              <a:gd name="connsiteX3" fmla="*/ 0 w 1617"/>
              <a:gd name="connsiteY3" fmla="*/ 538008 h 538007"/>
            </a:gdLst>
            <a:ahLst/>
            <a:cxnLst>
              <a:cxn ang="0">
                <a:pos x="connsiteX0" y="connsiteY0"/>
              </a:cxn>
              <a:cxn ang="0">
                <a:pos x="connsiteX1" y="connsiteY1"/>
              </a:cxn>
              <a:cxn ang="0">
                <a:pos x="connsiteX2" y="connsiteY2"/>
              </a:cxn>
              <a:cxn ang="0">
                <a:pos x="connsiteX3" y="connsiteY3"/>
              </a:cxn>
            </a:cxnLst>
            <a:rect l="l" t="t" r="r" b="b"/>
            <a:pathLst>
              <a:path w="1617" h="538007">
                <a:moveTo>
                  <a:pt x="0" y="0"/>
                </a:moveTo>
                <a:lnTo>
                  <a:pt x="1617" y="0"/>
                </a:lnTo>
                <a:lnTo>
                  <a:pt x="1617" y="538008"/>
                </a:lnTo>
                <a:lnTo>
                  <a:pt x="0" y="538008"/>
                </a:lnTo>
                <a:close/>
              </a:path>
            </a:pathLst>
          </a:custGeom>
          <a:noFill/>
          <a:ln w="4040" cap="flat">
            <a:solidFill>
              <a:srgbClr val="C54E29"/>
            </a:solidFill>
            <a:prstDash val="solid"/>
            <a:miter/>
          </a:ln>
        </p:spPr>
        <p:txBody>
          <a:bodyPr rtlCol="0" anchor="ctr"/>
          <a:lstStyle/>
          <a:p>
            <a:endParaRPr lang="en-GB" dirty="0"/>
          </a:p>
        </p:txBody>
      </p:sp>
      <p:sp>
        <p:nvSpPr>
          <p:cNvPr id="2328" name="Freeform 2327">
            <a:extLst>
              <a:ext uri="{FF2B5EF4-FFF2-40B4-BE49-F238E27FC236}">
                <a16:creationId xmlns:a16="http://schemas.microsoft.com/office/drawing/2014/main" id="{230B7136-365E-76B3-B3F1-6D4FF73B524A}"/>
              </a:ext>
            </a:extLst>
          </p:cNvPr>
          <p:cNvSpPr/>
          <p:nvPr/>
        </p:nvSpPr>
        <p:spPr>
          <a:xfrm>
            <a:off x="1064223" y="3756115"/>
            <a:ext cx="1617" cy="293488"/>
          </a:xfrm>
          <a:custGeom>
            <a:avLst/>
            <a:gdLst>
              <a:gd name="connsiteX0" fmla="*/ 0 w 1617"/>
              <a:gd name="connsiteY0" fmla="*/ 0 h 293488"/>
              <a:gd name="connsiteX1" fmla="*/ 1617 w 1617"/>
              <a:gd name="connsiteY1" fmla="*/ 0 h 293488"/>
              <a:gd name="connsiteX2" fmla="*/ 1617 w 1617"/>
              <a:gd name="connsiteY2" fmla="*/ 293488 h 293488"/>
              <a:gd name="connsiteX3" fmla="*/ 0 w 1617"/>
              <a:gd name="connsiteY3" fmla="*/ 293488 h 293488"/>
            </a:gdLst>
            <a:ahLst/>
            <a:cxnLst>
              <a:cxn ang="0">
                <a:pos x="connsiteX0" y="connsiteY0"/>
              </a:cxn>
              <a:cxn ang="0">
                <a:pos x="connsiteX1" y="connsiteY1"/>
              </a:cxn>
              <a:cxn ang="0">
                <a:pos x="connsiteX2" y="connsiteY2"/>
              </a:cxn>
              <a:cxn ang="0">
                <a:pos x="connsiteX3" y="connsiteY3"/>
              </a:cxn>
            </a:cxnLst>
            <a:rect l="l" t="t" r="r" b="b"/>
            <a:pathLst>
              <a:path w="1617" h="293488">
                <a:moveTo>
                  <a:pt x="0" y="0"/>
                </a:moveTo>
                <a:lnTo>
                  <a:pt x="1617" y="0"/>
                </a:lnTo>
                <a:lnTo>
                  <a:pt x="1617" y="293488"/>
                </a:lnTo>
                <a:lnTo>
                  <a:pt x="0" y="293488"/>
                </a:lnTo>
                <a:close/>
              </a:path>
            </a:pathLst>
          </a:custGeom>
          <a:solidFill>
            <a:srgbClr val="F7941D"/>
          </a:solidFill>
          <a:ln w="0" cap="flat">
            <a:noFill/>
            <a:prstDash val="solid"/>
            <a:miter/>
          </a:ln>
        </p:spPr>
        <p:txBody>
          <a:bodyPr rtlCol="0" anchor="ctr"/>
          <a:lstStyle/>
          <a:p>
            <a:endParaRPr lang="en-GB" dirty="0"/>
          </a:p>
        </p:txBody>
      </p:sp>
      <p:sp>
        <p:nvSpPr>
          <p:cNvPr id="2329" name="Freeform 2328">
            <a:extLst>
              <a:ext uri="{FF2B5EF4-FFF2-40B4-BE49-F238E27FC236}">
                <a16:creationId xmlns:a16="http://schemas.microsoft.com/office/drawing/2014/main" id="{A0CAAAA9-7E53-7ABA-4602-CC533FA2D178}"/>
              </a:ext>
            </a:extLst>
          </p:cNvPr>
          <p:cNvSpPr/>
          <p:nvPr/>
        </p:nvSpPr>
        <p:spPr>
          <a:xfrm>
            <a:off x="1064223" y="3756115"/>
            <a:ext cx="1617" cy="293488"/>
          </a:xfrm>
          <a:custGeom>
            <a:avLst/>
            <a:gdLst>
              <a:gd name="connsiteX0" fmla="*/ 0 w 1617"/>
              <a:gd name="connsiteY0" fmla="*/ 0 h 293488"/>
              <a:gd name="connsiteX1" fmla="*/ 1617 w 1617"/>
              <a:gd name="connsiteY1" fmla="*/ 0 h 293488"/>
              <a:gd name="connsiteX2" fmla="*/ 1617 w 1617"/>
              <a:gd name="connsiteY2" fmla="*/ 293488 h 293488"/>
              <a:gd name="connsiteX3" fmla="*/ 0 w 1617"/>
              <a:gd name="connsiteY3" fmla="*/ 293488 h 293488"/>
            </a:gdLst>
            <a:ahLst/>
            <a:cxnLst>
              <a:cxn ang="0">
                <a:pos x="connsiteX0" y="connsiteY0"/>
              </a:cxn>
              <a:cxn ang="0">
                <a:pos x="connsiteX1" y="connsiteY1"/>
              </a:cxn>
              <a:cxn ang="0">
                <a:pos x="connsiteX2" y="connsiteY2"/>
              </a:cxn>
              <a:cxn ang="0">
                <a:pos x="connsiteX3" y="connsiteY3"/>
              </a:cxn>
            </a:cxnLst>
            <a:rect l="l" t="t" r="r" b="b"/>
            <a:pathLst>
              <a:path w="1617" h="293488">
                <a:moveTo>
                  <a:pt x="0" y="0"/>
                </a:moveTo>
                <a:lnTo>
                  <a:pt x="1617" y="0"/>
                </a:lnTo>
                <a:lnTo>
                  <a:pt x="1617" y="293488"/>
                </a:lnTo>
                <a:lnTo>
                  <a:pt x="0" y="293488"/>
                </a:lnTo>
                <a:close/>
              </a:path>
            </a:pathLst>
          </a:custGeom>
          <a:noFill/>
          <a:ln w="4040" cap="flat">
            <a:solidFill>
              <a:srgbClr val="C54E29"/>
            </a:solidFill>
            <a:prstDash val="solid"/>
            <a:miter/>
          </a:ln>
        </p:spPr>
        <p:txBody>
          <a:bodyPr rtlCol="0" anchor="ctr"/>
          <a:lstStyle/>
          <a:p>
            <a:endParaRPr lang="en-GB" dirty="0"/>
          </a:p>
        </p:txBody>
      </p:sp>
      <p:sp>
        <p:nvSpPr>
          <p:cNvPr id="2330" name="Freeform 2329">
            <a:extLst>
              <a:ext uri="{FF2B5EF4-FFF2-40B4-BE49-F238E27FC236}">
                <a16:creationId xmlns:a16="http://schemas.microsoft.com/office/drawing/2014/main" id="{5C28D1FD-226A-3098-0AA5-B918DE4A990B}"/>
              </a:ext>
            </a:extLst>
          </p:cNvPr>
          <p:cNvSpPr/>
          <p:nvPr/>
        </p:nvSpPr>
        <p:spPr>
          <a:xfrm>
            <a:off x="106648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331" name="Freeform 2330">
            <a:extLst>
              <a:ext uri="{FF2B5EF4-FFF2-40B4-BE49-F238E27FC236}">
                <a16:creationId xmlns:a16="http://schemas.microsoft.com/office/drawing/2014/main" id="{60A5074B-E300-59B8-E4E0-146FEAA8FB53}"/>
              </a:ext>
            </a:extLst>
          </p:cNvPr>
          <p:cNvSpPr/>
          <p:nvPr/>
        </p:nvSpPr>
        <p:spPr>
          <a:xfrm>
            <a:off x="1068751" y="3756115"/>
            <a:ext cx="1617" cy="388516"/>
          </a:xfrm>
          <a:custGeom>
            <a:avLst/>
            <a:gdLst>
              <a:gd name="connsiteX0" fmla="*/ 0 w 1617"/>
              <a:gd name="connsiteY0" fmla="*/ 0 h 388516"/>
              <a:gd name="connsiteX1" fmla="*/ 1617 w 1617"/>
              <a:gd name="connsiteY1" fmla="*/ 0 h 388516"/>
              <a:gd name="connsiteX2" fmla="*/ 1617 w 1617"/>
              <a:gd name="connsiteY2" fmla="*/ 388516 h 388516"/>
              <a:gd name="connsiteX3" fmla="*/ 0 w 1617"/>
              <a:gd name="connsiteY3" fmla="*/ 388516 h 388516"/>
            </a:gdLst>
            <a:ahLst/>
            <a:cxnLst>
              <a:cxn ang="0">
                <a:pos x="connsiteX0" y="connsiteY0"/>
              </a:cxn>
              <a:cxn ang="0">
                <a:pos x="connsiteX1" y="connsiteY1"/>
              </a:cxn>
              <a:cxn ang="0">
                <a:pos x="connsiteX2" y="connsiteY2"/>
              </a:cxn>
              <a:cxn ang="0">
                <a:pos x="connsiteX3" y="connsiteY3"/>
              </a:cxn>
            </a:cxnLst>
            <a:rect l="l" t="t" r="r" b="b"/>
            <a:pathLst>
              <a:path w="1617" h="388516">
                <a:moveTo>
                  <a:pt x="0" y="0"/>
                </a:moveTo>
                <a:lnTo>
                  <a:pt x="1617" y="0"/>
                </a:lnTo>
                <a:lnTo>
                  <a:pt x="1617" y="388516"/>
                </a:lnTo>
                <a:lnTo>
                  <a:pt x="0" y="388516"/>
                </a:lnTo>
                <a:close/>
              </a:path>
            </a:pathLst>
          </a:custGeom>
          <a:solidFill>
            <a:srgbClr val="F7941D"/>
          </a:solidFill>
          <a:ln w="0" cap="flat">
            <a:noFill/>
            <a:prstDash val="solid"/>
            <a:miter/>
          </a:ln>
        </p:spPr>
        <p:txBody>
          <a:bodyPr rtlCol="0" anchor="ctr"/>
          <a:lstStyle/>
          <a:p>
            <a:endParaRPr lang="en-GB" dirty="0"/>
          </a:p>
        </p:txBody>
      </p:sp>
      <p:sp>
        <p:nvSpPr>
          <p:cNvPr id="2332" name="Freeform 2331">
            <a:extLst>
              <a:ext uri="{FF2B5EF4-FFF2-40B4-BE49-F238E27FC236}">
                <a16:creationId xmlns:a16="http://schemas.microsoft.com/office/drawing/2014/main" id="{B17F11C1-A590-3A42-7E99-2251EE0BFC1F}"/>
              </a:ext>
            </a:extLst>
          </p:cNvPr>
          <p:cNvSpPr/>
          <p:nvPr/>
        </p:nvSpPr>
        <p:spPr>
          <a:xfrm>
            <a:off x="1068751" y="3756115"/>
            <a:ext cx="1617" cy="388516"/>
          </a:xfrm>
          <a:custGeom>
            <a:avLst/>
            <a:gdLst>
              <a:gd name="connsiteX0" fmla="*/ 0 w 1617"/>
              <a:gd name="connsiteY0" fmla="*/ 0 h 388516"/>
              <a:gd name="connsiteX1" fmla="*/ 1617 w 1617"/>
              <a:gd name="connsiteY1" fmla="*/ 0 h 388516"/>
              <a:gd name="connsiteX2" fmla="*/ 1617 w 1617"/>
              <a:gd name="connsiteY2" fmla="*/ 388516 h 388516"/>
              <a:gd name="connsiteX3" fmla="*/ 0 w 1617"/>
              <a:gd name="connsiteY3" fmla="*/ 388516 h 388516"/>
            </a:gdLst>
            <a:ahLst/>
            <a:cxnLst>
              <a:cxn ang="0">
                <a:pos x="connsiteX0" y="connsiteY0"/>
              </a:cxn>
              <a:cxn ang="0">
                <a:pos x="connsiteX1" y="connsiteY1"/>
              </a:cxn>
              <a:cxn ang="0">
                <a:pos x="connsiteX2" y="connsiteY2"/>
              </a:cxn>
              <a:cxn ang="0">
                <a:pos x="connsiteX3" y="connsiteY3"/>
              </a:cxn>
            </a:cxnLst>
            <a:rect l="l" t="t" r="r" b="b"/>
            <a:pathLst>
              <a:path w="1617" h="388516">
                <a:moveTo>
                  <a:pt x="0" y="0"/>
                </a:moveTo>
                <a:lnTo>
                  <a:pt x="1617" y="0"/>
                </a:lnTo>
                <a:lnTo>
                  <a:pt x="1617" y="388516"/>
                </a:lnTo>
                <a:lnTo>
                  <a:pt x="0" y="388516"/>
                </a:lnTo>
                <a:close/>
              </a:path>
            </a:pathLst>
          </a:custGeom>
          <a:noFill/>
          <a:ln w="4040" cap="flat">
            <a:solidFill>
              <a:srgbClr val="C54E29"/>
            </a:solidFill>
            <a:prstDash val="solid"/>
            <a:miter/>
          </a:ln>
        </p:spPr>
        <p:txBody>
          <a:bodyPr rtlCol="0" anchor="ctr"/>
          <a:lstStyle/>
          <a:p>
            <a:endParaRPr lang="en-GB" dirty="0"/>
          </a:p>
        </p:txBody>
      </p:sp>
      <p:sp>
        <p:nvSpPr>
          <p:cNvPr id="2333" name="Freeform 2332">
            <a:extLst>
              <a:ext uri="{FF2B5EF4-FFF2-40B4-BE49-F238E27FC236}">
                <a16:creationId xmlns:a16="http://schemas.microsoft.com/office/drawing/2014/main" id="{5FC03FB7-A6A7-5A64-245F-44CD6CEF91B6}"/>
              </a:ext>
            </a:extLst>
          </p:cNvPr>
          <p:cNvSpPr/>
          <p:nvPr/>
        </p:nvSpPr>
        <p:spPr>
          <a:xfrm>
            <a:off x="1071015" y="3756115"/>
            <a:ext cx="1617" cy="1168861"/>
          </a:xfrm>
          <a:custGeom>
            <a:avLst/>
            <a:gdLst>
              <a:gd name="connsiteX0" fmla="*/ 0 w 1617"/>
              <a:gd name="connsiteY0" fmla="*/ 0 h 1168861"/>
              <a:gd name="connsiteX1" fmla="*/ 1617 w 1617"/>
              <a:gd name="connsiteY1" fmla="*/ 0 h 1168861"/>
              <a:gd name="connsiteX2" fmla="*/ 1617 w 1617"/>
              <a:gd name="connsiteY2" fmla="*/ 1168862 h 1168861"/>
              <a:gd name="connsiteX3" fmla="*/ 0 w 1617"/>
              <a:gd name="connsiteY3" fmla="*/ 1168862 h 1168861"/>
            </a:gdLst>
            <a:ahLst/>
            <a:cxnLst>
              <a:cxn ang="0">
                <a:pos x="connsiteX0" y="connsiteY0"/>
              </a:cxn>
              <a:cxn ang="0">
                <a:pos x="connsiteX1" y="connsiteY1"/>
              </a:cxn>
              <a:cxn ang="0">
                <a:pos x="connsiteX2" y="connsiteY2"/>
              </a:cxn>
              <a:cxn ang="0">
                <a:pos x="connsiteX3" y="connsiteY3"/>
              </a:cxn>
            </a:cxnLst>
            <a:rect l="l" t="t" r="r" b="b"/>
            <a:pathLst>
              <a:path w="1617" h="1168861">
                <a:moveTo>
                  <a:pt x="0" y="0"/>
                </a:moveTo>
                <a:lnTo>
                  <a:pt x="1617" y="0"/>
                </a:lnTo>
                <a:lnTo>
                  <a:pt x="1617" y="1168862"/>
                </a:lnTo>
                <a:lnTo>
                  <a:pt x="0" y="1168862"/>
                </a:lnTo>
                <a:close/>
              </a:path>
            </a:pathLst>
          </a:custGeom>
          <a:solidFill>
            <a:srgbClr val="F7941D"/>
          </a:solidFill>
          <a:ln w="0" cap="flat">
            <a:noFill/>
            <a:prstDash val="solid"/>
            <a:miter/>
          </a:ln>
        </p:spPr>
        <p:txBody>
          <a:bodyPr rtlCol="0" anchor="ctr"/>
          <a:lstStyle/>
          <a:p>
            <a:endParaRPr lang="en-GB" dirty="0"/>
          </a:p>
        </p:txBody>
      </p:sp>
      <p:sp>
        <p:nvSpPr>
          <p:cNvPr id="2334" name="Freeform 2333">
            <a:extLst>
              <a:ext uri="{FF2B5EF4-FFF2-40B4-BE49-F238E27FC236}">
                <a16:creationId xmlns:a16="http://schemas.microsoft.com/office/drawing/2014/main" id="{1AE40B63-EAE9-0BEE-42A4-78F5D5A2B2B1}"/>
              </a:ext>
            </a:extLst>
          </p:cNvPr>
          <p:cNvSpPr/>
          <p:nvPr/>
        </p:nvSpPr>
        <p:spPr>
          <a:xfrm>
            <a:off x="1071015" y="3756115"/>
            <a:ext cx="1617" cy="1168861"/>
          </a:xfrm>
          <a:custGeom>
            <a:avLst/>
            <a:gdLst>
              <a:gd name="connsiteX0" fmla="*/ 0 w 1617"/>
              <a:gd name="connsiteY0" fmla="*/ 0 h 1168861"/>
              <a:gd name="connsiteX1" fmla="*/ 1617 w 1617"/>
              <a:gd name="connsiteY1" fmla="*/ 0 h 1168861"/>
              <a:gd name="connsiteX2" fmla="*/ 1617 w 1617"/>
              <a:gd name="connsiteY2" fmla="*/ 1168862 h 1168861"/>
              <a:gd name="connsiteX3" fmla="*/ 0 w 1617"/>
              <a:gd name="connsiteY3" fmla="*/ 1168862 h 1168861"/>
            </a:gdLst>
            <a:ahLst/>
            <a:cxnLst>
              <a:cxn ang="0">
                <a:pos x="connsiteX0" y="connsiteY0"/>
              </a:cxn>
              <a:cxn ang="0">
                <a:pos x="connsiteX1" y="connsiteY1"/>
              </a:cxn>
              <a:cxn ang="0">
                <a:pos x="connsiteX2" y="connsiteY2"/>
              </a:cxn>
              <a:cxn ang="0">
                <a:pos x="connsiteX3" y="connsiteY3"/>
              </a:cxn>
            </a:cxnLst>
            <a:rect l="l" t="t" r="r" b="b"/>
            <a:pathLst>
              <a:path w="1617" h="1168861">
                <a:moveTo>
                  <a:pt x="0" y="0"/>
                </a:moveTo>
                <a:lnTo>
                  <a:pt x="1617" y="0"/>
                </a:lnTo>
                <a:lnTo>
                  <a:pt x="1617" y="1168862"/>
                </a:lnTo>
                <a:lnTo>
                  <a:pt x="0" y="1168862"/>
                </a:lnTo>
                <a:close/>
              </a:path>
            </a:pathLst>
          </a:custGeom>
          <a:noFill/>
          <a:ln w="4040" cap="flat">
            <a:solidFill>
              <a:srgbClr val="C54E29"/>
            </a:solidFill>
            <a:prstDash val="solid"/>
            <a:miter/>
          </a:ln>
        </p:spPr>
        <p:txBody>
          <a:bodyPr rtlCol="0" anchor="ctr"/>
          <a:lstStyle/>
          <a:p>
            <a:endParaRPr lang="en-GB" dirty="0"/>
          </a:p>
        </p:txBody>
      </p:sp>
      <p:sp>
        <p:nvSpPr>
          <p:cNvPr id="2335" name="Freeform 2334">
            <a:extLst>
              <a:ext uri="{FF2B5EF4-FFF2-40B4-BE49-F238E27FC236}">
                <a16:creationId xmlns:a16="http://schemas.microsoft.com/office/drawing/2014/main" id="{95FC32F6-F3BC-72CC-43E3-A8E156925D48}"/>
              </a:ext>
            </a:extLst>
          </p:cNvPr>
          <p:cNvSpPr/>
          <p:nvPr/>
        </p:nvSpPr>
        <p:spPr>
          <a:xfrm>
            <a:off x="1073279" y="3756115"/>
            <a:ext cx="1617" cy="397647"/>
          </a:xfrm>
          <a:custGeom>
            <a:avLst/>
            <a:gdLst>
              <a:gd name="connsiteX0" fmla="*/ 0 w 1617"/>
              <a:gd name="connsiteY0" fmla="*/ 0 h 397647"/>
              <a:gd name="connsiteX1" fmla="*/ 1617 w 1617"/>
              <a:gd name="connsiteY1" fmla="*/ 0 h 397647"/>
              <a:gd name="connsiteX2" fmla="*/ 1617 w 1617"/>
              <a:gd name="connsiteY2" fmla="*/ 397647 h 397647"/>
              <a:gd name="connsiteX3" fmla="*/ 0 w 1617"/>
              <a:gd name="connsiteY3" fmla="*/ 397647 h 397647"/>
            </a:gdLst>
            <a:ahLst/>
            <a:cxnLst>
              <a:cxn ang="0">
                <a:pos x="connsiteX0" y="connsiteY0"/>
              </a:cxn>
              <a:cxn ang="0">
                <a:pos x="connsiteX1" y="connsiteY1"/>
              </a:cxn>
              <a:cxn ang="0">
                <a:pos x="connsiteX2" y="connsiteY2"/>
              </a:cxn>
              <a:cxn ang="0">
                <a:pos x="connsiteX3" y="connsiteY3"/>
              </a:cxn>
            </a:cxnLst>
            <a:rect l="l" t="t" r="r" b="b"/>
            <a:pathLst>
              <a:path w="1617" h="397647">
                <a:moveTo>
                  <a:pt x="0" y="0"/>
                </a:moveTo>
                <a:lnTo>
                  <a:pt x="1617" y="0"/>
                </a:lnTo>
                <a:lnTo>
                  <a:pt x="1617" y="397647"/>
                </a:lnTo>
                <a:lnTo>
                  <a:pt x="0" y="397647"/>
                </a:lnTo>
                <a:close/>
              </a:path>
            </a:pathLst>
          </a:custGeom>
          <a:solidFill>
            <a:srgbClr val="F7941D"/>
          </a:solidFill>
          <a:ln w="0" cap="flat">
            <a:noFill/>
            <a:prstDash val="solid"/>
            <a:miter/>
          </a:ln>
        </p:spPr>
        <p:txBody>
          <a:bodyPr rtlCol="0" anchor="ctr"/>
          <a:lstStyle/>
          <a:p>
            <a:endParaRPr lang="en-GB" dirty="0"/>
          </a:p>
        </p:txBody>
      </p:sp>
      <p:sp>
        <p:nvSpPr>
          <p:cNvPr id="2336" name="Freeform 2335">
            <a:extLst>
              <a:ext uri="{FF2B5EF4-FFF2-40B4-BE49-F238E27FC236}">
                <a16:creationId xmlns:a16="http://schemas.microsoft.com/office/drawing/2014/main" id="{DF2F8F99-B794-5769-E7F1-3CFC63D3B93C}"/>
              </a:ext>
            </a:extLst>
          </p:cNvPr>
          <p:cNvSpPr/>
          <p:nvPr/>
        </p:nvSpPr>
        <p:spPr>
          <a:xfrm>
            <a:off x="1073279" y="3756115"/>
            <a:ext cx="1617" cy="397647"/>
          </a:xfrm>
          <a:custGeom>
            <a:avLst/>
            <a:gdLst>
              <a:gd name="connsiteX0" fmla="*/ 0 w 1617"/>
              <a:gd name="connsiteY0" fmla="*/ 0 h 397647"/>
              <a:gd name="connsiteX1" fmla="*/ 1617 w 1617"/>
              <a:gd name="connsiteY1" fmla="*/ 0 h 397647"/>
              <a:gd name="connsiteX2" fmla="*/ 1617 w 1617"/>
              <a:gd name="connsiteY2" fmla="*/ 397647 h 397647"/>
              <a:gd name="connsiteX3" fmla="*/ 0 w 1617"/>
              <a:gd name="connsiteY3" fmla="*/ 397647 h 397647"/>
            </a:gdLst>
            <a:ahLst/>
            <a:cxnLst>
              <a:cxn ang="0">
                <a:pos x="connsiteX0" y="connsiteY0"/>
              </a:cxn>
              <a:cxn ang="0">
                <a:pos x="connsiteX1" y="connsiteY1"/>
              </a:cxn>
              <a:cxn ang="0">
                <a:pos x="connsiteX2" y="connsiteY2"/>
              </a:cxn>
              <a:cxn ang="0">
                <a:pos x="connsiteX3" y="connsiteY3"/>
              </a:cxn>
            </a:cxnLst>
            <a:rect l="l" t="t" r="r" b="b"/>
            <a:pathLst>
              <a:path w="1617" h="397647">
                <a:moveTo>
                  <a:pt x="0" y="0"/>
                </a:moveTo>
                <a:lnTo>
                  <a:pt x="1617" y="0"/>
                </a:lnTo>
                <a:lnTo>
                  <a:pt x="1617" y="397647"/>
                </a:lnTo>
                <a:lnTo>
                  <a:pt x="0" y="397647"/>
                </a:lnTo>
                <a:close/>
              </a:path>
            </a:pathLst>
          </a:custGeom>
          <a:noFill/>
          <a:ln w="4040" cap="flat">
            <a:solidFill>
              <a:srgbClr val="C54E29"/>
            </a:solidFill>
            <a:prstDash val="solid"/>
            <a:miter/>
          </a:ln>
        </p:spPr>
        <p:txBody>
          <a:bodyPr rtlCol="0" anchor="ctr"/>
          <a:lstStyle/>
          <a:p>
            <a:endParaRPr lang="en-GB" dirty="0"/>
          </a:p>
        </p:txBody>
      </p:sp>
      <p:sp>
        <p:nvSpPr>
          <p:cNvPr id="2337" name="Freeform 2336">
            <a:extLst>
              <a:ext uri="{FF2B5EF4-FFF2-40B4-BE49-F238E27FC236}">
                <a16:creationId xmlns:a16="http://schemas.microsoft.com/office/drawing/2014/main" id="{C2D401D1-81B3-1AA7-8898-328541B611CB}"/>
              </a:ext>
            </a:extLst>
          </p:cNvPr>
          <p:cNvSpPr/>
          <p:nvPr/>
        </p:nvSpPr>
        <p:spPr>
          <a:xfrm>
            <a:off x="1075624" y="3756115"/>
            <a:ext cx="1617" cy="950361"/>
          </a:xfrm>
          <a:custGeom>
            <a:avLst/>
            <a:gdLst>
              <a:gd name="connsiteX0" fmla="*/ 0 w 1617"/>
              <a:gd name="connsiteY0" fmla="*/ 0 h 950361"/>
              <a:gd name="connsiteX1" fmla="*/ 1617 w 1617"/>
              <a:gd name="connsiteY1" fmla="*/ 0 h 950361"/>
              <a:gd name="connsiteX2" fmla="*/ 1617 w 1617"/>
              <a:gd name="connsiteY2" fmla="*/ 950362 h 950361"/>
              <a:gd name="connsiteX3" fmla="*/ 0 w 1617"/>
              <a:gd name="connsiteY3" fmla="*/ 950362 h 950361"/>
            </a:gdLst>
            <a:ahLst/>
            <a:cxnLst>
              <a:cxn ang="0">
                <a:pos x="connsiteX0" y="connsiteY0"/>
              </a:cxn>
              <a:cxn ang="0">
                <a:pos x="connsiteX1" y="connsiteY1"/>
              </a:cxn>
              <a:cxn ang="0">
                <a:pos x="connsiteX2" y="connsiteY2"/>
              </a:cxn>
              <a:cxn ang="0">
                <a:pos x="connsiteX3" y="connsiteY3"/>
              </a:cxn>
            </a:cxnLst>
            <a:rect l="l" t="t" r="r" b="b"/>
            <a:pathLst>
              <a:path w="1617" h="950361">
                <a:moveTo>
                  <a:pt x="0" y="0"/>
                </a:moveTo>
                <a:lnTo>
                  <a:pt x="1617" y="0"/>
                </a:lnTo>
                <a:lnTo>
                  <a:pt x="1617" y="950362"/>
                </a:lnTo>
                <a:lnTo>
                  <a:pt x="0" y="950362"/>
                </a:lnTo>
                <a:close/>
              </a:path>
            </a:pathLst>
          </a:custGeom>
          <a:solidFill>
            <a:srgbClr val="F7941D"/>
          </a:solidFill>
          <a:ln w="0" cap="flat">
            <a:noFill/>
            <a:prstDash val="solid"/>
            <a:miter/>
          </a:ln>
        </p:spPr>
        <p:txBody>
          <a:bodyPr rtlCol="0" anchor="ctr"/>
          <a:lstStyle/>
          <a:p>
            <a:endParaRPr lang="en-GB" dirty="0"/>
          </a:p>
        </p:txBody>
      </p:sp>
      <p:sp>
        <p:nvSpPr>
          <p:cNvPr id="2338" name="Freeform 2337">
            <a:extLst>
              <a:ext uri="{FF2B5EF4-FFF2-40B4-BE49-F238E27FC236}">
                <a16:creationId xmlns:a16="http://schemas.microsoft.com/office/drawing/2014/main" id="{BBC01B9A-93B3-39B7-8F62-9175B9A379A4}"/>
              </a:ext>
            </a:extLst>
          </p:cNvPr>
          <p:cNvSpPr/>
          <p:nvPr/>
        </p:nvSpPr>
        <p:spPr>
          <a:xfrm>
            <a:off x="1075624" y="3756115"/>
            <a:ext cx="1617" cy="950361"/>
          </a:xfrm>
          <a:custGeom>
            <a:avLst/>
            <a:gdLst>
              <a:gd name="connsiteX0" fmla="*/ 0 w 1617"/>
              <a:gd name="connsiteY0" fmla="*/ 0 h 950361"/>
              <a:gd name="connsiteX1" fmla="*/ 1617 w 1617"/>
              <a:gd name="connsiteY1" fmla="*/ 0 h 950361"/>
              <a:gd name="connsiteX2" fmla="*/ 1617 w 1617"/>
              <a:gd name="connsiteY2" fmla="*/ 950362 h 950361"/>
              <a:gd name="connsiteX3" fmla="*/ 0 w 1617"/>
              <a:gd name="connsiteY3" fmla="*/ 950362 h 950361"/>
            </a:gdLst>
            <a:ahLst/>
            <a:cxnLst>
              <a:cxn ang="0">
                <a:pos x="connsiteX0" y="connsiteY0"/>
              </a:cxn>
              <a:cxn ang="0">
                <a:pos x="connsiteX1" y="connsiteY1"/>
              </a:cxn>
              <a:cxn ang="0">
                <a:pos x="connsiteX2" y="connsiteY2"/>
              </a:cxn>
              <a:cxn ang="0">
                <a:pos x="connsiteX3" y="connsiteY3"/>
              </a:cxn>
            </a:cxnLst>
            <a:rect l="l" t="t" r="r" b="b"/>
            <a:pathLst>
              <a:path w="1617" h="950361">
                <a:moveTo>
                  <a:pt x="0" y="0"/>
                </a:moveTo>
                <a:lnTo>
                  <a:pt x="1617" y="0"/>
                </a:lnTo>
                <a:lnTo>
                  <a:pt x="1617" y="950362"/>
                </a:lnTo>
                <a:lnTo>
                  <a:pt x="0" y="950362"/>
                </a:lnTo>
                <a:close/>
              </a:path>
            </a:pathLst>
          </a:custGeom>
          <a:noFill/>
          <a:ln w="4040" cap="flat">
            <a:solidFill>
              <a:srgbClr val="C54E29"/>
            </a:solidFill>
            <a:prstDash val="solid"/>
            <a:miter/>
          </a:ln>
        </p:spPr>
        <p:txBody>
          <a:bodyPr rtlCol="0" anchor="ctr"/>
          <a:lstStyle/>
          <a:p>
            <a:endParaRPr lang="en-GB" dirty="0"/>
          </a:p>
        </p:txBody>
      </p:sp>
      <p:sp>
        <p:nvSpPr>
          <p:cNvPr id="2339" name="Freeform 2338">
            <a:extLst>
              <a:ext uri="{FF2B5EF4-FFF2-40B4-BE49-F238E27FC236}">
                <a16:creationId xmlns:a16="http://schemas.microsoft.com/office/drawing/2014/main" id="{4DDBDB53-78DF-1909-4DB4-5F1391624AF1}"/>
              </a:ext>
            </a:extLst>
          </p:cNvPr>
          <p:cNvSpPr/>
          <p:nvPr/>
        </p:nvSpPr>
        <p:spPr>
          <a:xfrm>
            <a:off x="1077888" y="3756115"/>
            <a:ext cx="1617" cy="435626"/>
          </a:xfrm>
          <a:custGeom>
            <a:avLst/>
            <a:gdLst>
              <a:gd name="connsiteX0" fmla="*/ 0 w 1617"/>
              <a:gd name="connsiteY0" fmla="*/ 0 h 435626"/>
              <a:gd name="connsiteX1" fmla="*/ 1617 w 1617"/>
              <a:gd name="connsiteY1" fmla="*/ 0 h 435626"/>
              <a:gd name="connsiteX2" fmla="*/ 1617 w 1617"/>
              <a:gd name="connsiteY2" fmla="*/ 435626 h 435626"/>
              <a:gd name="connsiteX3" fmla="*/ 0 w 1617"/>
              <a:gd name="connsiteY3" fmla="*/ 435626 h 435626"/>
            </a:gdLst>
            <a:ahLst/>
            <a:cxnLst>
              <a:cxn ang="0">
                <a:pos x="connsiteX0" y="connsiteY0"/>
              </a:cxn>
              <a:cxn ang="0">
                <a:pos x="connsiteX1" y="connsiteY1"/>
              </a:cxn>
              <a:cxn ang="0">
                <a:pos x="connsiteX2" y="connsiteY2"/>
              </a:cxn>
              <a:cxn ang="0">
                <a:pos x="connsiteX3" y="connsiteY3"/>
              </a:cxn>
            </a:cxnLst>
            <a:rect l="l" t="t" r="r" b="b"/>
            <a:pathLst>
              <a:path w="1617" h="435626">
                <a:moveTo>
                  <a:pt x="0" y="0"/>
                </a:moveTo>
                <a:lnTo>
                  <a:pt x="1617" y="0"/>
                </a:lnTo>
                <a:lnTo>
                  <a:pt x="1617" y="435626"/>
                </a:lnTo>
                <a:lnTo>
                  <a:pt x="0" y="435626"/>
                </a:lnTo>
                <a:close/>
              </a:path>
            </a:pathLst>
          </a:custGeom>
          <a:solidFill>
            <a:srgbClr val="F7941D"/>
          </a:solidFill>
          <a:ln w="0" cap="flat">
            <a:noFill/>
            <a:prstDash val="solid"/>
            <a:miter/>
          </a:ln>
        </p:spPr>
        <p:txBody>
          <a:bodyPr rtlCol="0" anchor="ctr"/>
          <a:lstStyle/>
          <a:p>
            <a:endParaRPr lang="en-GB" dirty="0"/>
          </a:p>
        </p:txBody>
      </p:sp>
      <p:sp>
        <p:nvSpPr>
          <p:cNvPr id="2340" name="Freeform 2339">
            <a:extLst>
              <a:ext uri="{FF2B5EF4-FFF2-40B4-BE49-F238E27FC236}">
                <a16:creationId xmlns:a16="http://schemas.microsoft.com/office/drawing/2014/main" id="{194C6DF7-CA6A-F230-6E2A-C726BC88FFAC}"/>
              </a:ext>
            </a:extLst>
          </p:cNvPr>
          <p:cNvSpPr/>
          <p:nvPr/>
        </p:nvSpPr>
        <p:spPr>
          <a:xfrm>
            <a:off x="1077888" y="3756115"/>
            <a:ext cx="1617" cy="435626"/>
          </a:xfrm>
          <a:custGeom>
            <a:avLst/>
            <a:gdLst>
              <a:gd name="connsiteX0" fmla="*/ 0 w 1617"/>
              <a:gd name="connsiteY0" fmla="*/ 0 h 435626"/>
              <a:gd name="connsiteX1" fmla="*/ 1617 w 1617"/>
              <a:gd name="connsiteY1" fmla="*/ 0 h 435626"/>
              <a:gd name="connsiteX2" fmla="*/ 1617 w 1617"/>
              <a:gd name="connsiteY2" fmla="*/ 435626 h 435626"/>
              <a:gd name="connsiteX3" fmla="*/ 0 w 1617"/>
              <a:gd name="connsiteY3" fmla="*/ 435626 h 435626"/>
            </a:gdLst>
            <a:ahLst/>
            <a:cxnLst>
              <a:cxn ang="0">
                <a:pos x="connsiteX0" y="connsiteY0"/>
              </a:cxn>
              <a:cxn ang="0">
                <a:pos x="connsiteX1" y="connsiteY1"/>
              </a:cxn>
              <a:cxn ang="0">
                <a:pos x="connsiteX2" y="connsiteY2"/>
              </a:cxn>
              <a:cxn ang="0">
                <a:pos x="connsiteX3" y="connsiteY3"/>
              </a:cxn>
            </a:cxnLst>
            <a:rect l="l" t="t" r="r" b="b"/>
            <a:pathLst>
              <a:path w="1617" h="435626">
                <a:moveTo>
                  <a:pt x="0" y="0"/>
                </a:moveTo>
                <a:lnTo>
                  <a:pt x="1617" y="0"/>
                </a:lnTo>
                <a:lnTo>
                  <a:pt x="1617" y="435626"/>
                </a:lnTo>
                <a:lnTo>
                  <a:pt x="0" y="435626"/>
                </a:lnTo>
                <a:close/>
              </a:path>
            </a:pathLst>
          </a:custGeom>
          <a:noFill/>
          <a:ln w="4040" cap="flat">
            <a:solidFill>
              <a:srgbClr val="C54E29"/>
            </a:solidFill>
            <a:prstDash val="solid"/>
            <a:miter/>
          </a:ln>
        </p:spPr>
        <p:txBody>
          <a:bodyPr rtlCol="0" anchor="ctr"/>
          <a:lstStyle/>
          <a:p>
            <a:endParaRPr lang="en-GB" dirty="0"/>
          </a:p>
        </p:txBody>
      </p:sp>
      <p:sp>
        <p:nvSpPr>
          <p:cNvPr id="2341" name="Freeform 2340">
            <a:extLst>
              <a:ext uri="{FF2B5EF4-FFF2-40B4-BE49-F238E27FC236}">
                <a16:creationId xmlns:a16="http://schemas.microsoft.com/office/drawing/2014/main" id="{B7C4A3DA-7407-8835-9C50-15E13306A5DB}"/>
              </a:ext>
            </a:extLst>
          </p:cNvPr>
          <p:cNvSpPr/>
          <p:nvPr/>
        </p:nvSpPr>
        <p:spPr>
          <a:xfrm>
            <a:off x="1080152" y="3756115"/>
            <a:ext cx="1617" cy="898645"/>
          </a:xfrm>
          <a:custGeom>
            <a:avLst/>
            <a:gdLst>
              <a:gd name="connsiteX0" fmla="*/ 0 w 1617"/>
              <a:gd name="connsiteY0" fmla="*/ 0 h 898645"/>
              <a:gd name="connsiteX1" fmla="*/ 1617 w 1617"/>
              <a:gd name="connsiteY1" fmla="*/ 0 h 898645"/>
              <a:gd name="connsiteX2" fmla="*/ 1617 w 1617"/>
              <a:gd name="connsiteY2" fmla="*/ 898646 h 898645"/>
              <a:gd name="connsiteX3" fmla="*/ 0 w 1617"/>
              <a:gd name="connsiteY3" fmla="*/ 898646 h 898645"/>
            </a:gdLst>
            <a:ahLst/>
            <a:cxnLst>
              <a:cxn ang="0">
                <a:pos x="connsiteX0" y="connsiteY0"/>
              </a:cxn>
              <a:cxn ang="0">
                <a:pos x="connsiteX1" y="connsiteY1"/>
              </a:cxn>
              <a:cxn ang="0">
                <a:pos x="connsiteX2" y="connsiteY2"/>
              </a:cxn>
              <a:cxn ang="0">
                <a:pos x="connsiteX3" y="connsiteY3"/>
              </a:cxn>
            </a:cxnLst>
            <a:rect l="l" t="t" r="r" b="b"/>
            <a:pathLst>
              <a:path w="1617" h="898645">
                <a:moveTo>
                  <a:pt x="0" y="0"/>
                </a:moveTo>
                <a:lnTo>
                  <a:pt x="1617" y="0"/>
                </a:lnTo>
                <a:lnTo>
                  <a:pt x="1617" y="898646"/>
                </a:lnTo>
                <a:lnTo>
                  <a:pt x="0" y="898646"/>
                </a:lnTo>
                <a:close/>
              </a:path>
            </a:pathLst>
          </a:custGeom>
          <a:solidFill>
            <a:srgbClr val="F7941D"/>
          </a:solidFill>
          <a:ln w="0" cap="flat">
            <a:noFill/>
            <a:prstDash val="solid"/>
            <a:miter/>
          </a:ln>
        </p:spPr>
        <p:txBody>
          <a:bodyPr rtlCol="0" anchor="ctr"/>
          <a:lstStyle/>
          <a:p>
            <a:endParaRPr lang="en-GB" dirty="0"/>
          </a:p>
        </p:txBody>
      </p:sp>
      <p:sp>
        <p:nvSpPr>
          <p:cNvPr id="2342" name="Freeform 2341">
            <a:extLst>
              <a:ext uri="{FF2B5EF4-FFF2-40B4-BE49-F238E27FC236}">
                <a16:creationId xmlns:a16="http://schemas.microsoft.com/office/drawing/2014/main" id="{FDE9DE51-8F13-9DAE-56E9-A266F277DE38}"/>
              </a:ext>
            </a:extLst>
          </p:cNvPr>
          <p:cNvSpPr/>
          <p:nvPr/>
        </p:nvSpPr>
        <p:spPr>
          <a:xfrm>
            <a:off x="1080152" y="3756115"/>
            <a:ext cx="1617" cy="898645"/>
          </a:xfrm>
          <a:custGeom>
            <a:avLst/>
            <a:gdLst>
              <a:gd name="connsiteX0" fmla="*/ 0 w 1617"/>
              <a:gd name="connsiteY0" fmla="*/ 0 h 898645"/>
              <a:gd name="connsiteX1" fmla="*/ 1617 w 1617"/>
              <a:gd name="connsiteY1" fmla="*/ 0 h 898645"/>
              <a:gd name="connsiteX2" fmla="*/ 1617 w 1617"/>
              <a:gd name="connsiteY2" fmla="*/ 898646 h 898645"/>
              <a:gd name="connsiteX3" fmla="*/ 0 w 1617"/>
              <a:gd name="connsiteY3" fmla="*/ 898646 h 898645"/>
            </a:gdLst>
            <a:ahLst/>
            <a:cxnLst>
              <a:cxn ang="0">
                <a:pos x="connsiteX0" y="connsiteY0"/>
              </a:cxn>
              <a:cxn ang="0">
                <a:pos x="connsiteX1" y="connsiteY1"/>
              </a:cxn>
              <a:cxn ang="0">
                <a:pos x="connsiteX2" y="connsiteY2"/>
              </a:cxn>
              <a:cxn ang="0">
                <a:pos x="connsiteX3" y="connsiteY3"/>
              </a:cxn>
            </a:cxnLst>
            <a:rect l="l" t="t" r="r" b="b"/>
            <a:pathLst>
              <a:path w="1617" h="898645">
                <a:moveTo>
                  <a:pt x="0" y="0"/>
                </a:moveTo>
                <a:lnTo>
                  <a:pt x="1617" y="0"/>
                </a:lnTo>
                <a:lnTo>
                  <a:pt x="1617" y="898646"/>
                </a:lnTo>
                <a:lnTo>
                  <a:pt x="0" y="898646"/>
                </a:lnTo>
                <a:close/>
              </a:path>
            </a:pathLst>
          </a:custGeom>
          <a:noFill/>
          <a:ln w="4040" cap="flat">
            <a:solidFill>
              <a:srgbClr val="C54E29"/>
            </a:solidFill>
            <a:prstDash val="solid"/>
            <a:miter/>
          </a:ln>
        </p:spPr>
        <p:txBody>
          <a:bodyPr rtlCol="0" anchor="ctr"/>
          <a:lstStyle/>
          <a:p>
            <a:endParaRPr lang="en-GB" dirty="0"/>
          </a:p>
        </p:txBody>
      </p:sp>
      <p:sp>
        <p:nvSpPr>
          <p:cNvPr id="2343" name="Freeform 2342">
            <a:extLst>
              <a:ext uri="{FF2B5EF4-FFF2-40B4-BE49-F238E27FC236}">
                <a16:creationId xmlns:a16="http://schemas.microsoft.com/office/drawing/2014/main" id="{05FDBCCA-D7D8-D19D-2F27-F8CC36102A68}"/>
              </a:ext>
            </a:extLst>
          </p:cNvPr>
          <p:cNvSpPr/>
          <p:nvPr/>
        </p:nvSpPr>
        <p:spPr>
          <a:xfrm>
            <a:off x="1082416" y="3756115"/>
            <a:ext cx="1617" cy="945755"/>
          </a:xfrm>
          <a:custGeom>
            <a:avLst/>
            <a:gdLst>
              <a:gd name="connsiteX0" fmla="*/ 0 w 1617"/>
              <a:gd name="connsiteY0" fmla="*/ 0 h 945755"/>
              <a:gd name="connsiteX1" fmla="*/ 1617 w 1617"/>
              <a:gd name="connsiteY1" fmla="*/ 0 h 945755"/>
              <a:gd name="connsiteX2" fmla="*/ 1617 w 1617"/>
              <a:gd name="connsiteY2" fmla="*/ 945756 h 945755"/>
              <a:gd name="connsiteX3" fmla="*/ 0 w 1617"/>
              <a:gd name="connsiteY3" fmla="*/ 945756 h 945755"/>
            </a:gdLst>
            <a:ahLst/>
            <a:cxnLst>
              <a:cxn ang="0">
                <a:pos x="connsiteX0" y="connsiteY0"/>
              </a:cxn>
              <a:cxn ang="0">
                <a:pos x="connsiteX1" y="connsiteY1"/>
              </a:cxn>
              <a:cxn ang="0">
                <a:pos x="connsiteX2" y="connsiteY2"/>
              </a:cxn>
              <a:cxn ang="0">
                <a:pos x="connsiteX3" y="connsiteY3"/>
              </a:cxn>
            </a:cxnLst>
            <a:rect l="l" t="t" r="r" b="b"/>
            <a:pathLst>
              <a:path w="1617" h="945755">
                <a:moveTo>
                  <a:pt x="0" y="0"/>
                </a:moveTo>
                <a:lnTo>
                  <a:pt x="1617" y="0"/>
                </a:lnTo>
                <a:lnTo>
                  <a:pt x="1617" y="945756"/>
                </a:lnTo>
                <a:lnTo>
                  <a:pt x="0" y="945756"/>
                </a:lnTo>
                <a:close/>
              </a:path>
            </a:pathLst>
          </a:custGeom>
          <a:solidFill>
            <a:srgbClr val="F7941D"/>
          </a:solidFill>
          <a:ln w="0" cap="flat">
            <a:noFill/>
            <a:prstDash val="solid"/>
            <a:miter/>
          </a:ln>
        </p:spPr>
        <p:txBody>
          <a:bodyPr rtlCol="0" anchor="ctr"/>
          <a:lstStyle/>
          <a:p>
            <a:endParaRPr lang="en-GB" dirty="0"/>
          </a:p>
        </p:txBody>
      </p:sp>
      <p:sp>
        <p:nvSpPr>
          <p:cNvPr id="2344" name="Freeform 2343">
            <a:extLst>
              <a:ext uri="{FF2B5EF4-FFF2-40B4-BE49-F238E27FC236}">
                <a16:creationId xmlns:a16="http://schemas.microsoft.com/office/drawing/2014/main" id="{94632931-C6D2-C713-6EB0-3EBC17D33690}"/>
              </a:ext>
            </a:extLst>
          </p:cNvPr>
          <p:cNvSpPr/>
          <p:nvPr/>
        </p:nvSpPr>
        <p:spPr>
          <a:xfrm>
            <a:off x="1082416" y="3756115"/>
            <a:ext cx="1617" cy="945755"/>
          </a:xfrm>
          <a:custGeom>
            <a:avLst/>
            <a:gdLst>
              <a:gd name="connsiteX0" fmla="*/ 0 w 1617"/>
              <a:gd name="connsiteY0" fmla="*/ 0 h 945755"/>
              <a:gd name="connsiteX1" fmla="*/ 1617 w 1617"/>
              <a:gd name="connsiteY1" fmla="*/ 0 h 945755"/>
              <a:gd name="connsiteX2" fmla="*/ 1617 w 1617"/>
              <a:gd name="connsiteY2" fmla="*/ 945756 h 945755"/>
              <a:gd name="connsiteX3" fmla="*/ 0 w 1617"/>
              <a:gd name="connsiteY3" fmla="*/ 945756 h 945755"/>
            </a:gdLst>
            <a:ahLst/>
            <a:cxnLst>
              <a:cxn ang="0">
                <a:pos x="connsiteX0" y="connsiteY0"/>
              </a:cxn>
              <a:cxn ang="0">
                <a:pos x="connsiteX1" y="connsiteY1"/>
              </a:cxn>
              <a:cxn ang="0">
                <a:pos x="connsiteX2" y="connsiteY2"/>
              </a:cxn>
              <a:cxn ang="0">
                <a:pos x="connsiteX3" y="connsiteY3"/>
              </a:cxn>
            </a:cxnLst>
            <a:rect l="l" t="t" r="r" b="b"/>
            <a:pathLst>
              <a:path w="1617" h="945755">
                <a:moveTo>
                  <a:pt x="0" y="0"/>
                </a:moveTo>
                <a:lnTo>
                  <a:pt x="1617" y="0"/>
                </a:lnTo>
                <a:lnTo>
                  <a:pt x="1617" y="945756"/>
                </a:lnTo>
                <a:lnTo>
                  <a:pt x="0" y="945756"/>
                </a:lnTo>
                <a:close/>
              </a:path>
            </a:pathLst>
          </a:custGeom>
          <a:noFill/>
          <a:ln w="4040" cap="flat">
            <a:solidFill>
              <a:srgbClr val="C54E29"/>
            </a:solidFill>
            <a:prstDash val="solid"/>
            <a:miter/>
          </a:ln>
        </p:spPr>
        <p:txBody>
          <a:bodyPr rtlCol="0" anchor="ctr"/>
          <a:lstStyle/>
          <a:p>
            <a:endParaRPr lang="en-GB" dirty="0"/>
          </a:p>
        </p:txBody>
      </p:sp>
      <p:sp>
        <p:nvSpPr>
          <p:cNvPr id="2345" name="Freeform 2344">
            <a:extLst>
              <a:ext uri="{FF2B5EF4-FFF2-40B4-BE49-F238E27FC236}">
                <a16:creationId xmlns:a16="http://schemas.microsoft.com/office/drawing/2014/main" id="{14B2A951-94A1-8196-2311-27BBE146CE28}"/>
              </a:ext>
            </a:extLst>
          </p:cNvPr>
          <p:cNvSpPr/>
          <p:nvPr/>
        </p:nvSpPr>
        <p:spPr>
          <a:xfrm>
            <a:off x="1084680" y="3756115"/>
            <a:ext cx="1617" cy="797234"/>
          </a:xfrm>
          <a:custGeom>
            <a:avLst/>
            <a:gdLst>
              <a:gd name="connsiteX0" fmla="*/ 0 w 1617"/>
              <a:gd name="connsiteY0" fmla="*/ 0 h 797234"/>
              <a:gd name="connsiteX1" fmla="*/ 1617 w 1617"/>
              <a:gd name="connsiteY1" fmla="*/ 0 h 797234"/>
              <a:gd name="connsiteX2" fmla="*/ 1617 w 1617"/>
              <a:gd name="connsiteY2" fmla="*/ 797234 h 797234"/>
              <a:gd name="connsiteX3" fmla="*/ 0 w 1617"/>
              <a:gd name="connsiteY3" fmla="*/ 797234 h 797234"/>
            </a:gdLst>
            <a:ahLst/>
            <a:cxnLst>
              <a:cxn ang="0">
                <a:pos x="connsiteX0" y="connsiteY0"/>
              </a:cxn>
              <a:cxn ang="0">
                <a:pos x="connsiteX1" y="connsiteY1"/>
              </a:cxn>
              <a:cxn ang="0">
                <a:pos x="connsiteX2" y="connsiteY2"/>
              </a:cxn>
              <a:cxn ang="0">
                <a:pos x="connsiteX3" y="connsiteY3"/>
              </a:cxn>
            </a:cxnLst>
            <a:rect l="l" t="t" r="r" b="b"/>
            <a:pathLst>
              <a:path w="1617" h="797234">
                <a:moveTo>
                  <a:pt x="0" y="0"/>
                </a:moveTo>
                <a:lnTo>
                  <a:pt x="1617" y="0"/>
                </a:lnTo>
                <a:lnTo>
                  <a:pt x="1617" y="797234"/>
                </a:lnTo>
                <a:lnTo>
                  <a:pt x="0" y="797234"/>
                </a:lnTo>
                <a:close/>
              </a:path>
            </a:pathLst>
          </a:custGeom>
          <a:solidFill>
            <a:srgbClr val="F7941D"/>
          </a:solidFill>
          <a:ln w="0" cap="flat">
            <a:noFill/>
            <a:prstDash val="solid"/>
            <a:miter/>
          </a:ln>
        </p:spPr>
        <p:txBody>
          <a:bodyPr rtlCol="0" anchor="ctr"/>
          <a:lstStyle/>
          <a:p>
            <a:endParaRPr lang="en-GB" dirty="0"/>
          </a:p>
        </p:txBody>
      </p:sp>
      <p:sp>
        <p:nvSpPr>
          <p:cNvPr id="2346" name="Freeform 2345">
            <a:extLst>
              <a:ext uri="{FF2B5EF4-FFF2-40B4-BE49-F238E27FC236}">
                <a16:creationId xmlns:a16="http://schemas.microsoft.com/office/drawing/2014/main" id="{6558C95C-FA15-302B-FBD2-43827265F3FE}"/>
              </a:ext>
            </a:extLst>
          </p:cNvPr>
          <p:cNvSpPr/>
          <p:nvPr/>
        </p:nvSpPr>
        <p:spPr>
          <a:xfrm>
            <a:off x="1084680" y="3756115"/>
            <a:ext cx="1617" cy="797234"/>
          </a:xfrm>
          <a:custGeom>
            <a:avLst/>
            <a:gdLst>
              <a:gd name="connsiteX0" fmla="*/ 0 w 1617"/>
              <a:gd name="connsiteY0" fmla="*/ 0 h 797234"/>
              <a:gd name="connsiteX1" fmla="*/ 1617 w 1617"/>
              <a:gd name="connsiteY1" fmla="*/ 0 h 797234"/>
              <a:gd name="connsiteX2" fmla="*/ 1617 w 1617"/>
              <a:gd name="connsiteY2" fmla="*/ 797234 h 797234"/>
              <a:gd name="connsiteX3" fmla="*/ 0 w 1617"/>
              <a:gd name="connsiteY3" fmla="*/ 797234 h 797234"/>
            </a:gdLst>
            <a:ahLst/>
            <a:cxnLst>
              <a:cxn ang="0">
                <a:pos x="connsiteX0" y="connsiteY0"/>
              </a:cxn>
              <a:cxn ang="0">
                <a:pos x="connsiteX1" y="connsiteY1"/>
              </a:cxn>
              <a:cxn ang="0">
                <a:pos x="connsiteX2" y="connsiteY2"/>
              </a:cxn>
              <a:cxn ang="0">
                <a:pos x="connsiteX3" y="connsiteY3"/>
              </a:cxn>
            </a:cxnLst>
            <a:rect l="l" t="t" r="r" b="b"/>
            <a:pathLst>
              <a:path w="1617" h="797234">
                <a:moveTo>
                  <a:pt x="0" y="0"/>
                </a:moveTo>
                <a:lnTo>
                  <a:pt x="1617" y="0"/>
                </a:lnTo>
                <a:lnTo>
                  <a:pt x="1617" y="797234"/>
                </a:lnTo>
                <a:lnTo>
                  <a:pt x="0" y="797234"/>
                </a:lnTo>
                <a:close/>
              </a:path>
            </a:pathLst>
          </a:custGeom>
          <a:noFill/>
          <a:ln w="4040" cap="flat">
            <a:solidFill>
              <a:srgbClr val="C54E29"/>
            </a:solidFill>
            <a:prstDash val="solid"/>
            <a:miter/>
          </a:ln>
        </p:spPr>
        <p:txBody>
          <a:bodyPr rtlCol="0" anchor="ctr"/>
          <a:lstStyle/>
          <a:p>
            <a:endParaRPr lang="en-GB" dirty="0"/>
          </a:p>
        </p:txBody>
      </p:sp>
      <p:sp>
        <p:nvSpPr>
          <p:cNvPr id="2347" name="Freeform 2346">
            <a:extLst>
              <a:ext uri="{FF2B5EF4-FFF2-40B4-BE49-F238E27FC236}">
                <a16:creationId xmlns:a16="http://schemas.microsoft.com/office/drawing/2014/main" id="{BF45714B-5F98-8F94-28B4-CF9F012E97D4}"/>
              </a:ext>
            </a:extLst>
          </p:cNvPr>
          <p:cNvSpPr/>
          <p:nvPr/>
        </p:nvSpPr>
        <p:spPr>
          <a:xfrm>
            <a:off x="1086944" y="3756115"/>
            <a:ext cx="1617" cy="509240"/>
          </a:xfrm>
          <a:custGeom>
            <a:avLst/>
            <a:gdLst>
              <a:gd name="connsiteX0" fmla="*/ 0 w 1617"/>
              <a:gd name="connsiteY0" fmla="*/ 0 h 509240"/>
              <a:gd name="connsiteX1" fmla="*/ 1617 w 1617"/>
              <a:gd name="connsiteY1" fmla="*/ 0 h 509240"/>
              <a:gd name="connsiteX2" fmla="*/ 1617 w 1617"/>
              <a:gd name="connsiteY2" fmla="*/ 509241 h 509240"/>
              <a:gd name="connsiteX3" fmla="*/ 0 w 1617"/>
              <a:gd name="connsiteY3" fmla="*/ 509241 h 509240"/>
            </a:gdLst>
            <a:ahLst/>
            <a:cxnLst>
              <a:cxn ang="0">
                <a:pos x="connsiteX0" y="connsiteY0"/>
              </a:cxn>
              <a:cxn ang="0">
                <a:pos x="connsiteX1" y="connsiteY1"/>
              </a:cxn>
              <a:cxn ang="0">
                <a:pos x="connsiteX2" y="connsiteY2"/>
              </a:cxn>
              <a:cxn ang="0">
                <a:pos x="connsiteX3" y="connsiteY3"/>
              </a:cxn>
            </a:cxnLst>
            <a:rect l="l" t="t" r="r" b="b"/>
            <a:pathLst>
              <a:path w="1617" h="509240">
                <a:moveTo>
                  <a:pt x="0" y="0"/>
                </a:moveTo>
                <a:lnTo>
                  <a:pt x="1617" y="0"/>
                </a:lnTo>
                <a:lnTo>
                  <a:pt x="1617" y="509241"/>
                </a:lnTo>
                <a:lnTo>
                  <a:pt x="0" y="509241"/>
                </a:lnTo>
                <a:close/>
              </a:path>
            </a:pathLst>
          </a:custGeom>
          <a:solidFill>
            <a:srgbClr val="F7941D"/>
          </a:solidFill>
          <a:ln w="0" cap="flat">
            <a:noFill/>
            <a:prstDash val="solid"/>
            <a:miter/>
          </a:ln>
        </p:spPr>
        <p:txBody>
          <a:bodyPr rtlCol="0" anchor="ctr"/>
          <a:lstStyle/>
          <a:p>
            <a:endParaRPr lang="en-GB" dirty="0"/>
          </a:p>
        </p:txBody>
      </p:sp>
      <p:sp>
        <p:nvSpPr>
          <p:cNvPr id="2348" name="Freeform 2347">
            <a:extLst>
              <a:ext uri="{FF2B5EF4-FFF2-40B4-BE49-F238E27FC236}">
                <a16:creationId xmlns:a16="http://schemas.microsoft.com/office/drawing/2014/main" id="{8AE2F3CC-5452-6447-A656-7074C6A505CE}"/>
              </a:ext>
            </a:extLst>
          </p:cNvPr>
          <p:cNvSpPr/>
          <p:nvPr/>
        </p:nvSpPr>
        <p:spPr>
          <a:xfrm>
            <a:off x="1086944" y="3756115"/>
            <a:ext cx="1617" cy="509240"/>
          </a:xfrm>
          <a:custGeom>
            <a:avLst/>
            <a:gdLst>
              <a:gd name="connsiteX0" fmla="*/ 0 w 1617"/>
              <a:gd name="connsiteY0" fmla="*/ 0 h 509240"/>
              <a:gd name="connsiteX1" fmla="*/ 1617 w 1617"/>
              <a:gd name="connsiteY1" fmla="*/ 0 h 509240"/>
              <a:gd name="connsiteX2" fmla="*/ 1617 w 1617"/>
              <a:gd name="connsiteY2" fmla="*/ 509241 h 509240"/>
              <a:gd name="connsiteX3" fmla="*/ 0 w 1617"/>
              <a:gd name="connsiteY3" fmla="*/ 509241 h 509240"/>
            </a:gdLst>
            <a:ahLst/>
            <a:cxnLst>
              <a:cxn ang="0">
                <a:pos x="connsiteX0" y="connsiteY0"/>
              </a:cxn>
              <a:cxn ang="0">
                <a:pos x="connsiteX1" y="connsiteY1"/>
              </a:cxn>
              <a:cxn ang="0">
                <a:pos x="connsiteX2" y="connsiteY2"/>
              </a:cxn>
              <a:cxn ang="0">
                <a:pos x="connsiteX3" y="connsiteY3"/>
              </a:cxn>
            </a:cxnLst>
            <a:rect l="l" t="t" r="r" b="b"/>
            <a:pathLst>
              <a:path w="1617" h="509240">
                <a:moveTo>
                  <a:pt x="0" y="0"/>
                </a:moveTo>
                <a:lnTo>
                  <a:pt x="1617" y="0"/>
                </a:lnTo>
                <a:lnTo>
                  <a:pt x="1617" y="509241"/>
                </a:lnTo>
                <a:lnTo>
                  <a:pt x="0" y="509241"/>
                </a:lnTo>
                <a:close/>
              </a:path>
            </a:pathLst>
          </a:custGeom>
          <a:noFill/>
          <a:ln w="4040" cap="flat">
            <a:solidFill>
              <a:srgbClr val="C54E29"/>
            </a:solidFill>
            <a:prstDash val="solid"/>
            <a:miter/>
          </a:ln>
        </p:spPr>
        <p:txBody>
          <a:bodyPr rtlCol="0" anchor="ctr"/>
          <a:lstStyle/>
          <a:p>
            <a:endParaRPr lang="en-GB" dirty="0"/>
          </a:p>
        </p:txBody>
      </p:sp>
      <p:sp>
        <p:nvSpPr>
          <p:cNvPr id="2349" name="Freeform 2348">
            <a:extLst>
              <a:ext uri="{FF2B5EF4-FFF2-40B4-BE49-F238E27FC236}">
                <a16:creationId xmlns:a16="http://schemas.microsoft.com/office/drawing/2014/main" id="{9789B3D1-404D-A652-CA63-0848EA897C3C}"/>
              </a:ext>
            </a:extLst>
          </p:cNvPr>
          <p:cNvSpPr/>
          <p:nvPr/>
        </p:nvSpPr>
        <p:spPr>
          <a:xfrm>
            <a:off x="1089289" y="3756115"/>
            <a:ext cx="1617" cy="503261"/>
          </a:xfrm>
          <a:custGeom>
            <a:avLst/>
            <a:gdLst>
              <a:gd name="connsiteX0" fmla="*/ 0 w 1617"/>
              <a:gd name="connsiteY0" fmla="*/ 0 h 503261"/>
              <a:gd name="connsiteX1" fmla="*/ 1617 w 1617"/>
              <a:gd name="connsiteY1" fmla="*/ 0 h 503261"/>
              <a:gd name="connsiteX2" fmla="*/ 1617 w 1617"/>
              <a:gd name="connsiteY2" fmla="*/ 503261 h 503261"/>
              <a:gd name="connsiteX3" fmla="*/ 0 w 1617"/>
              <a:gd name="connsiteY3" fmla="*/ 503261 h 503261"/>
            </a:gdLst>
            <a:ahLst/>
            <a:cxnLst>
              <a:cxn ang="0">
                <a:pos x="connsiteX0" y="connsiteY0"/>
              </a:cxn>
              <a:cxn ang="0">
                <a:pos x="connsiteX1" y="connsiteY1"/>
              </a:cxn>
              <a:cxn ang="0">
                <a:pos x="connsiteX2" y="connsiteY2"/>
              </a:cxn>
              <a:cxn ang="0">
                <a:pos x="connsiteX3" y="connsiteY3"/>
              </a:cxn>
            </a:cxnLst>
            <a:rect l="l" t="t" r="r" b="b"/>
            <a:pathLst>
              <a:path w="1617" h="503261">
                <a:moveTo>
                  <a:pt x="0" y="0"/>
                </a:moveTo>
                <a:lnTo>
                  <a:pt x="1617" y="0"/>
                </a:lnTo>
                <a:lnTo>
                  <a:pt x="1617" y="503261"/>
                </a:lnTo>
                <a:lnTo>
                  <a:pt x="0" y="503261"/>
                </a:lnTo>
                <a:close/>
              </a:path>
            </a:pathLst>
          </a:custGeom>
          <a:solidFill>
            <a:srgbClr val="F7941D"/>
          </a:solidFill>
          <a:ln w="0" cap="flat">
            <a:noFill/>
            <a:prstDash val="solid"/>
            <a:miter/>
          </a:ln>
        </p:spPr>
        <p:txBody>
          <a:bodyPr rtlCol="0" anchor="ctr"/>
          <a:lstStyle/>
          <a:p>
            <a:endParaRPr lang="en-GB" dirty="0"/>
          </a:p>
        </p:txBody>
      </p:sp>
      <p:sp>
        <p:nvSpPr>
          <p:cNvPr id="2350" name="Freeform 2349">
            <a:extLst>
              <a:ext uri="{FF2B5EF4-FFF2-40B4-BE49-F238E27FC236}">
                <a16:creationId xmlns:a16="http://schemas.microsoft.com/office/drawing/2014/main" id="{4BFBE24B-5E39-4687-722E-EE1C2C8CCE75}"/>
              </a:ext>
            </a:extLst>
          </p:cNvPr>
          <p:cNvSpPr/>
          <p:nvPr/>
        </p:nvSpPr>
        <p:spPr>
          <a:xfrm>
            <a:off x="1089289" y="3756115"/>
            <a:ext cx="1617" cy="503261"/>
          </a:xfrm>
          <a:custGeom>
            <a:avLst/>
            <a:gdLst>
              <a:gd name="connsiteX0" fmla="*/ 0 w 1617"/>
              <a:gd name="connsiteY0" fmla="*/ 0 h 503261"/>
              <a:gd name="connsiteX1" fmla="*/ 1617 w 1617"/>
              <a:gd name="connsiteY1" fmla="*/ 0 h 503261"/>
              <a:gd name="connsiteX2" fmla="*/ 1617 w 1617"/>
              <a:gd name="connsiteY2" fmla="*/ 503261 h 503261"/>
              <a:gd name="connsiteX3" fmla="*/ 0 w 1617"/>
              <a:gd name="connsiteY3" fmla="*/ 503261 h 503261"/>
            </a:gdLst>
            <a:ahLst/>
            <a:cxnLst>
              <a:cxn ang="0">
                <a:pos x="connsiteX0" y="connsiteY0"/>
              </a:cxn>
              <a:cxn ang="0">
                <a:pos x="connsiteX1" y="connsiteY1"/>
              </a:cxn>
              <a:cxn ang="0">
                <a:pos x="connsiteX2" y="connsiteY2"/>
              </a:cxn>
              <a:cxn ang="0">
                <a:pos x="connsiteX3" y="connsiteY3"/>
              </a:cxn>
            </a:cxnLst>
            <a:rect l="l" t="t" r="r" b="b"/>
            <a:pathLst>
              <a:path w="1617" h="503261">
                <a:moveTo>
                  <a:pt x="0" y="0"/>
                </a:moveTo>
                <a:lnTo>
                  <a:pt x="1617" y="0"/>
                </a:lnTo>
                <a:lnTo>
                  <a:pt x="1617" y="503261"/>
                </a:lnTo>
                <a:lnTo>
                  <a:pt x="0" y="503261"/>
                </a:lnTo>
                <a:close/>
              </a:path>
            </a:pathLst>
          </a:custGeom>
          <a:noFill/>
          <a:ln w="4040" cap="flat">
            <a:solidFill>
              <a:srgbClr val="C54E29"/>
            </a:solidFill>
            <a:prstDash val="solid"/>
            <a:miter/>
          </a:ln>
        </p:spPr>
        <p:txBody>
          <a:bodyPr rtlCol="0" anchor="ctr"/>
          <a:lstStyle/>
          <a:p>
            <a:endParaRPr lang="en-GB" dirty="0"/>
          </a:p>
        </p:txBody>
      </p:sp>
      <p:sp>
        <p:nvSpPr>
          <p:cNvPr id="2351" name="Freeform 2350">
            <a:extLst>
              <a:ext uri="{FF2B5EF4-FFF2-40B4-BE49-F238E27FC236}">
                <a16:creationId xmlns:a16="http://schemas.microsoft.com/office/drawing/2014/main" id="{481116B1-2251-DC11-A1A6-60E605BFE089}"/>
              </a:ext>
            </a:extLst>
          </p:cNvPr>
          <p:cNvSpPr/>
          <p:nvPr/>
        </p:nvSpPr>
        <p:spPr>
          <a:xfrm>
            <a:off x="1091553" y="3756115"/>
            <a:ext cx="1617" cy="610248"/>
          </a:xfrm>
          <a:custGeom>
            <a:avLst/>
            <a:gdLst>
              <a:gd name="connsiteX0" fmla="*/ 0 w 1617"/>
              <a:gd name="connsiteY0" fmla="*/ 0 h 610248"/>
              <a:gd name="connsiteX1" fmla="*/ 1617 w 1617"/>
              <a:gd name="connsiteY1" fmla="*/ 0 h 610248"/>
              <a:gd name="connsiteX2" fmla="*/ 1617 w 1617"/>
              <a:gd name="connsiteY2" fmla="*/ 610248 h 610248"/>
              <a:gd name="connsiteX3" fmla="*/ 0 w 1617"/>
              <a:gd name="connsiteY3" fmla="*/ 610248 h 610248"/>
            </a:gdLst>
            <a:ahLst/>
            <a:cxnLst>
              <a:cxn ang="0">
                <a:pos x="connsiteX0" y="connsiteY0"/>
              </a:cxn>
              <a:cxn ang="0">
                <a:pos x="connsiteX1" y="connsiteY1"/>
              </a:cxn>
              <a:cxn ang="0">
                <a:pos x="connsiteX2" y="connsiteY2"/>
              </a:cxn>
              <a:cxn ang="0">
                <a:pos x="connsiteX3" y="connsiteY3"/>
              </a:cxn>
            </a:cxnLst>
            <a:rect l="l" t="t" r="r" b="b"/>
            <a:pathLst>
              <a:path w="1617" h="610248">
                <a:moveTo>
                  <a:pt x="0" y="0"/>
                </a:moveTo>
                <a:lnTo>
                  <a:pt x="1617" y="0"/>
                </a:lnTo>
                <a:lnTo>
                  <a:pt x="1617" y="610248"/>
                </a:lnTo>
                <a:lnTo>
                  <a:pt x="0" y="610248"/>
                </a:lnTo>
                <a:close/>
              </a:path>
            </a:pathLst>
          </a:custGeom>
          <a:solidFill>
            <a:srgbClr val="F7941D"/>
          </a:solidFill>
          <a:ln w="0" cap="flat">
            <a:noFill/>
            <a:prstDash val="solid"/>
            <a:miter/>
          </a:ln>
        </p:spPr>
        <p:txBody>
          <a:bodyPr rtlCol="0" anchor="ctr"/>
          <a:lstStyle/>
          <a:p>
            <a:endParaRPr lang="en-GB" dirty="0"/>
          </a:p>
        </p:txBody>
      </p:sp>
      <p:sp>
        <p:nvSpPr>
          <p:cNvPr id="2352" name="Freeform 2351">
            <a:extLst>
              <a:ext uri="{FF2B5EF4-FFF2-40B4-BE49-F238E27FC236}">
                <a16:creationId xmlns:a16="http://schemas.microsoft.com/office/drawing/2014/main" id="{6C5CD912-B033-5D9F-52B0-F84B44F64BE9}"/>
              </a:ext>
            </a:extLst>
          </p:cNvPr>
          <p:cNvSpPr/>
          <p:nvPr/>
        </p:nvSpPr>
        <p:spPr>
          <a:xfrm>
            <a:off x="1091553" y="3756115"/>
            <a:ext cx="1617" cy="610248"/>
          </a:xfrm>
          <a:custGeom>
            <a:avLst/>
            <a:gdLst>
              <a:gd name="connsiteX0" fmla="*/ 0 w 1617"/>
              <a:gd name="connsiteY0" fmla="*/ 0 h 610248"/>
              <a:gd name="connsiteX1" fmla="*/ 1617 w 1617"/>
              <a:gd name="connsiteY1" fmla="*/ 0 h 610248"/>
              <a:gd name="connsiteX2" fmla="*/ 1617 w 1617"/>
              <a:gd name="connsiteY2" fmla="*/ 610248 h 610248"/>
              <a:gd name="connsiteX3" fmla="*/ 0 w 1617"/>
              <a:gd name="connsiteY3" fmla="*/ 610248 h 610248"/>
            </a:gdLst>
            <a:ahLst/>
            <a:cxnLst>
              <a:cxn ang="0">
                <a:pos x="connsiteX0" y="connsiteY0"/>
              </a:cxn>
              <a:cxn ang="0">
                <a:pos x="connsiteX1" y="connsiteY1"/>
              </a:cxn>
              <a:cxn ang="0">
                <a:pos x="connsiteX2" y="connsiteY2"/>
              </a:cxn>
              <a:cxn ang="0">
                <a:pos x="connsiteX3" y="connsiteY3"/>
              </a:cxn>
            </a:cxnLst>
            <a:rect l="l" t="t" r="r" b="b"/>
            <a:pathLst>
              <a:path w="1617" h="610248">
                <a:moveTo>
                  <a:pt x="0" y="0"/>
                </a:moveTo>
                <a:lnTo>
                  <a:pt x="1617" y="0"/>
                </a:lnTo>
                <a:lnTo>
                  <a:pt x="1617" y="610248"/>
                </a:lnTo>
                <a:lnTo>
                  <a:pt x="0" y="610248"/>
                </a:lnTo>
                <a:close/>
              </a:path>
            </a:pathLst>
          </a:custGeom>
          <a:noFill/>
          <a:ln w="4040" cap="flat">
            <a:solidFill>
              <a:srgbClr val="C54E29"/>
            </a:solidFill>
            <a:prstDash val="solid"/>
            <a:miter/>
          </a:ln>
        </p:spPr>
        <p:txBody>
          <a:bodyPr rtlCol="0" anchor="ctr"/>
          <a:lstStyle/>
          <a:p>
            <a:endParaRPr lang="en-GB" dirty="0"/>
          </a:p>
        </p:txBody>
      </p:sp>
      <p:sp>
        <p:nvSpPr>
          <p:cNvPr id="2353" name="Freeform 2352">
            <a:extLst>
              <a:ext uri="{FF2B5EF4-FFF2-40B4-BE49-F238E27FC236}">
                <a16:creationId xmlns:a16="http://schemas.microsoft.com/office/drawing/2014/main" id="{BA04B61E-FC8F-A8F2-2136-6C59A4554728}"/>
              </a:ext>
            </a:extLst>
          </p:cNvPr>
          <p:cNvSpPr/>
          <p:nvPr/>
        </p:nvSpPr>
        <p:spPr>
          <a:xfrm>
            <a:off x="1093817" y="3756115"/>
            <a:ext cx="1617" cy="1197628"/>
          </a:xfrm>
          <a:custGeom>
            <a:avLst/>
            <a:gdLst>
              <a:gd name="connsiteX0" fmla="*/ 0 w 1617"/>
              <a:gd name="connsiteY0" fmla="*/ 0 h 1197628"/>
              <a:gd name="connsiteX1" fmla="*/ 1617 w 1617"/>
              <a:gd name="connsiteY1" fmla="*/ 0 h 1197628"/>
              <a:gd name="connsiteX2" fmla="*/ 1617 w 1617"/>
              <a:gd name="connsiteY2" fmla="*/ 1197629 h 1197628"/>
              <a:gd name="connsiteX3" fmla="*/ 0 w 1617"/>
              <a:gd name="connsiteY3" fmla="*/ 1197629 h 1197628"/>
            </a:gdLst>
            <a:ahLst/>
            <a:cxnLst>
              <a:cxn ang="0">
                <a:pos x="connsiteX0" y="connsiteY0"/>
              </a:cxn>
              <a:cxn ang="0">
                <a:pos x="connsiteX1" y="connsiteY1"/>
              </a:cxn>
              <a:cxn ang="0">
                <a:pos x="connsiteX2" y="connsiteY2"/>
              </a:cxn>
              <a:cxn ang="0">
                <a:pos x="connsiteX3" y="connsiteY3"/>
              </a:cxn>
            </a:cxnLst>
            <a:rect l="l" t="t" r="r" b="b"/>
            <a:pathLst>
              <a:path w="1617" h="1197628">
                <a:moveTo>
                  <a:pt x="0" y="0"/>
                </a:moveTo>
                <a:lnTo>
                  <a:pt x="1617" y="0"/>
                </a:lnTo>
                <a:lnTo>
                  <a:pt x="1617" y="1197629"/>
                </a:lnTo>
                <a:lnTo>
                  <a:pt x="0" y="1197629"/>
                </a:lnTo>
                <a:close/>
              </a:path>
            </a:pathLst>
          </a:custGeom>
          <a:solidFill>
            <a:srgbClr val="F7941D"/>
          </a:solidFill>
          <a:ln w="0" cap="flat">
            <a:noFill/>
            <a:prstDash val="solid"/>
            <a:miter/>
          </a:ln>
        </p:spPr>
        <p:txBody>
          <a:bodyPr rtlCol="0" anchor="ctr"/>
          <a:lstStyle/>
          <a:p>
            <a:endParaRPr lang="en-GB" dirty="0"/>
          </a:p>
        </p:txBody>
      </p:sp>
      <p:sp>
        <p:nvSpPr>
          <p:cNvPr id="2354" name="Freeform 2353">
            <a:extLst>
              <a:ext uri="{FF2B5EF4-FFF2-40B4-BE49-F238E27FC236}">
                <a16:creationId xmlns:a16="http://schemas.microsoft.com/office/drawing/2014/main" id="{AC840BF1-71A3-BD50-9339-E7D32DC3E3A7}"/>
              </a:ext>
            </a:extLst>
          </p:cNvPr>
          <p:cNvSpPr/>
          <p:nvPr/>
        </p:nvSpPr>
        <p:spPr>
          <a:xfrm>
            <a:off x="1093817" y="3756115"/>
            <a:ext cx="1617" cy="1197628"/>
          </a:xfrm>
          <a:custGeom>
            <a:avLst/>
            <a:gdLst>
              <a:gd name="connsiteX0" fmla="*/ 0 w 1617"/>
              <a:gd name="connsiteY0" fmla="*/ 0 h 1197628"/>
              <a:gd name="connsiteX1" fmla="*/ 1617 w 1617"/>
              <a:gd name="connsiteY1" fmla="*/ 0 h 1197628"/>
              <a:gd name="connsiteX2" fmla="*/ 1617 w 1617"/>
              <a:gd name="connsiteY2" fmla="*/ 1197629 h 1197628"/>
              <a:gd name="connsiteX3" fmla="*/ 0 w 1617"/>
              <a:gd name="connsiteY3" fmla="*/ 1197629 h 1197628"/>
            </a:gdLst>
            <a:ahLst/>
            <a:cxnLst>
              <a:cxn ang="0">
                <a:pos x="connsiteX0" y="connsiteY0"/>
              </a:cxn>
              <a:cxn ang="0">
                <a:pos x="connsiteX1" y="connsiteY1"/>
              </a:cxn>
              <a:cxn ang="0">
                <a:pos x="connsiteX2" y="connsiteY2"/>
              </a:cxn>
              <a:cxn ang="0">
                <a:pos x="connsiteX3" y="connsiteY3"/>
              </a:cxn>
            </a:cxnLst>
            <a:rect l="l" t="t" r="r" b="b"/>
            <a:pathLst>
              <a:path w="1617" h="1197628">
                <a:moveTo>
                  <a:pt x="0" y="0"/>
                </a:moveTo>
                <a:lnTo>
                  <a:pt x="1617" y="0"/>
                </a:lnTo>
                <a:lnTo>
                  <a:pt x="1617" y="1197629"/>
                </a:lnTo>
                <a:lnTo>
                  <a:pt x="0" y="1197629"/>
                </a:lnTo>
                <a:close/>
              </a:path>
            </a:pathLst>
          </a:custGeom>
          <a:noFill/>
          <a:ln w="4040" cap="flat">
            <a:solidFill>
              <a:srgbClr val="C54E29"/>
            </a:solidFill>
            <a:prstDash val="solid"/>
            <a:miter/>
          </a:ln>
        </p:spPr>
        <p:txBody>
          <a:bodyPr rtlCol="0" anchor="ctr"/>
          <a:lstStyle/>
          <a:p>
            <a:endParaRPr lang="en-GB" dirty="0"/>
          </a:p>
        </p:txBody>
      </p:sp>
      <p:sp>
        <p:nvSpPr>
          <p:cNvPr id="2355" name="Freeform 2354">
            <a:extLst>
              <a:ext uri="{FF2B5EF4-FFF2-40B4-BE49-F238E27FC236}">
                <a16:creationId xmlns:a16="http://schemas.microsoft.com/office/drawing/2014/main" id="{C93DB3AD-679C-5198-4A6A-7AD6DD568119}"/>
              </a:ext>
            </a:extLst>
          </p:cNvPr>
          <p:cNvSpPr/>
          <p:nvPr/>
        </p:nvSpPr>
        <p:spPr>
          <a:xfrm>
            <a:off x="1096081" y="3756115"/>
            <a:ext cx="1617" cy="217611"/>
          </a:xfrm>
          <a:custGeom>
            <a:avLst/>
            <a:gdLst>
              <a:gd name="connsiteX0" fmla="*/ 0 w 1617"/>
              <a:gd name="connsiteY0" fmla="*/ 0 h 217611"/>
              <a:gd name="connsiteX1" fmla="*/ 1617 w 1617"/>
              <a:gd name="connsiteY1" fmla="*/ 0 h 217611"/>
              <a:gd name="connsiteX2" fmla="*/ 1617 w 1617"/>
              <a:gd name="connsiteY2" fmla="*/ 217611 h 217611"/>
              <a:gd name="connsiteX3" fmla="*/ 0 w 1617"/>
              <a:gd name="connsiteY3" fmla="*/ 217611 h 217611"/>
            </a:gdLst>
            <a:ahLst/>
            <a:cxnLst>
              <a:cxn ang="0">
                <a:pos x="connsiteX0" y="connsiteY0"/>
              </a:cxn>
              <a:cxn ang="0">
                <a:pos x="connsiteX1" y="connsiteY1"/>
              </a:cxn>
              <a:cxn ang="0">
                <a:pos x="connsiteX2" y="connsiteY2"/>
              </a:cxn>
              <a:cxn ang="0">
                <a:pos x="connsiteX3" y="connsiteY3"/>
              </a:cxn>
            </a:cxnLst>
            <a:rect l="l" t="t" r="r" b="b"/>
            <a:pathLst>
              <a:path w="1617" h="217611">
                <a:moveTo>
                  <a:pt x="0" y="0"/>
                </a:moveTo>
                <a:lnTo>
                  <a:pt x="1617" y="0"/>
                </a:lnTo>
                <a:lnTo>
                  <a:pt x="1617" y="217611"/>
                </a:lnTo>
                <a:lnTo>
                  <a:pt x="0" y="217611"/>
                </a:lnTo>
                <a:close/>
              </a:path>
            </a:pathLst>
          </a:custGeom>
          <a:solidFill>
            <a:srgbClr val="F7941D"/>
          </a:solidFill>
          <a:ln w="0" cap="flat">
            <a:noFill/>
            <a:prstDash val="solid"/>
            <a:miter/>
          </a:ln>
        </p:spPr>
        <p:txBody>
          <a:bodyPr rtlCol="0" anchor="ctr"/>
          <a:lstStyle/>
          <a:p>
            <a:endParaRPr lang="en-GB" dirty="0"/>
          </a:p>
        </p:txBody>
      </p:sp>
      <p:sp>
        <p:nvSpPr>
          <p:cNvPr id="2356" name="Freeform 2355">
            <a:extLst>
              <a:ext uri="{FF2B5EF4-FFF2-40B4-BE49-F238E27FC236}">
                <a16:creationId xmlns:a16="http://schemas.microsoft.com/office/drawing/2014/main" id="{7BBD2EC4-2A91-BD08-77E5-E0DBA2EC31A7}"/>
              </a:ext>
            </a:extLst>
          </p:cNvPr>
          <p:cNvSpPr/>
          <p:nvPr/>
        </p:nvSpPr>
        <p:spPr>
          <a:xfrm>
            <a:off x="1096081" y="3756115"/>
            <a:ext cx="1617" cy="217611"/>
          </a:xfrm>
          <a:custGeom>
            <a:avLst/>
            <a:gdLst>
              <a:gd name="connsiteX0" fmla="*/ 0 w 1617"/>
              <a:gd name="connsiteY0" fmla="*/ 0 h 217611"/>
              <a:gd name="connsiteX1" fmla="*/ 1617 w 1617"/>
              <a:gd name="connsiteY1" fmla="*/ 0 h 217611"/>
              <a:gd name="connsiteX2" fmla="*/ 1617 w 1617"/>
              <a:gd name="connsiteY2" fmla="*/ 217611 h 217611"/>
              <a:gd name="connsiteX3" fmla="*/ 0 w 1617"/>
              <a:gd name="connsiteY3" fmla="*/ 217611 h 217611"/>
            </a:gdLst>
            <a:ahLst/>
            <a:cxnLst>
              <a:cxn ang="0">
                <a:pos x="connsiteX0" y="connsiteY0"/>
              </a:cxn>
              <a:cxn ang="0">
                <a:pos x="connsiteX1" y="connsiteY1"/>
              </a:cxn>
              <a:cxn ang="0">
                <a:pos x="connsiteX2" y="connsiteY2"/>
              </a:cxn>
              <a:cxn ang="0">
                <a:pos x="connsiteX3" y="connsiteY3"/>
              </a:cxn>
            </a:cxnLst>
            <a:rect l="l" t="t" r="r" b="b"/>
            <a:pathLst>
              <a:path w="1617" h="217611">
                <a:moveTo>
                  <a:pt x="0" y="0"/>
                </a:moveTo>
                <a:lnTo>
                  <a:pt x="1617" y="0"/>
                </a:lnTo>
                <a:lnTo>
                  <a:pt x="1617" y="217611"/>
                </a:lnTo>
                <a:lnTo>
                  <a:pt x="0" y="217611"/>
                </a:lnTo>
                <a:close/>
              </a:path>
            </a:pathLst>
          </a:custGeom>
          <a:noFill/>
          <a:ln w="4040" cap="flat">
            <a:solidFill>
              <a:srgbClr val="C54E29"/>
            </a:solidFill>
            <a:prstDash val="solid"/>
            <a:miter/>
          </a:ln>
        </p:spPr>
        <p:txBody>
          <a:bodyPr rtlCol="0" anchor="ctr"/>
          <a:lstStyle/>
          <a:p>
            <a:endParaRPr lang="en-GB" dirty="0"/>
          </a:p>
        </p:txBody>
      </p:sp>
      <p:sp>
        <p:nvSpPr>
          <p:cNvPr id="2357" name="Freeform 2356">
            <a:extLst>
              <a:ext uri="{FF2B5EF4-FFF2-40B4-BE49-F238E27FC236}">
                <a16:creationId xmlns:a16="http://schemas.microsoft.com/office/drawing/2014/main" id="{87A231E9-CD37-6787-5B23-75784C0806EF}"/>
              </a:ext>
            </a:extLst>
          </p:cNvPr>
          <p:cNvSpPr/>
          <p:nvPr/>
        </p:nvSpPr>
        <p:spPr>
          <a:xfrm>
            <a:off x="1098345" y="3756115"/>
            <a:ext cx="1617" cy="369365"/>
          </a:xfrm>
          <a:custGeom>
            <a:avLst/>
            <a:gdLst>
              <a:gd name="connsiteX0" fmla="*/ 0 w 1617"/>
              <a:gd name="connsiteY0" fmla="*/ 0 h 369365"/>
              <a:gd name="connsiteX1" fmla="*/ 1617 w 1617"/>
              <a:gd name="connsiteY1" fmla="*/ 0 h 369365"/>
              <a:gd name="connsiteX2" fmla="*/ 1617 w 1617"/>
              <a:gd name="connsiteY2" fmla="*/ 369365 h 369365"/>
              <a:gd name="connsiteX3" fmla="*/ 0 w 1617"/>
              <a:gd name="connsiteY3" fmla="*/ 369365 h 369365"/>
            </a:gdLst>
            <a:ahLst/>
            <a:cxnLst>
              <a:cxn ang="0">
                <a:pos x="connsiteX0" y="connsiteY0"/>
              </a:cxn>
              <a:cxn ang="0">
                <a:pos x="connsiteX1" y="connsiteY1"/>
              </a:cxn>
              <a:cxn ang="0">
                <a:pos x="connsiteX2" y="connsiteY2"/>
              </a:cxn>
              <a:cxn ang="0">
                <a:pos x="connsiteX3" y="connsiteY3"/>
              </a:cxn>
            </a:cxnLst>
            <a:rect l="l" t="t" r="r" b="b"/>
            <a:pathLst>
              <a:path w="1617" h="369365">
                <a:moveTo>
                  <a:pt x="0" y="0"/>
                </a:moveTo>
                <a:lnTo>
                  <a:pt x="1617" y="0"/>
                </a:lnTo>
                <a:lnTo>
                  <a:pt x="1617" y="369365"/>
                </a:lnTo>
                <a:lnTo>
                  <a:pt x="0" y="369365"/>
                </a:lnTo>
                <a:close/>
              </a:path>
            </a:pathLst>
          </a:custGeom>
          <a:solidFill>
            <a:srgbClr val="F7941D"/>
          </a:solidFill>
          <a:ln w="0" cap="flat">
            <a:noFill/>
            <a:prstDash val="solid"/>
            <a:miter/>
          </a:ln>
        </p:spPr>
        <p:txBody>
          <a:bodyPr rtlCol="0" anchor="ctr"/>
          <a:lstStyle/>
          <a:p>
            <a:endParaRPr lang="en-GB" dirty="0"/>
          </a:p>
        </p:txBody>
      </p:sp>
      <p:sp>
        <p:nvSpPr>
          <p:cNvPr id="2358" name="Freeform 2357">
            <a:extLst>
              <a:ext uri="{FF2B5EF4-FFF2-40B4-BE49-F238E27FC236}">
                <a16:creationId xmlns:a16="http://schemas.microsoft.com/office/drawing/2014/main" id="{CD27EED7-F0DC-1FF1-34A2-B1277393C7C9}"/>
              </a:ext>
            </a:extLst>
          </p:cNvPr>
          <p:cNvSpPr/>
          <p:nvPr/>
        </p:nvSpPr>
        <p:spPr>
          <a:xfrm>
            <a:off x="1098345" y="3756115"/>
            <a:ext cx="1617" cy="369365"/>
          </a:xfrm>
          <a:custGeom>
            <a:avLst/>
            <a:gdLst>
              <a:gd name="connsiteX0" fmla="*/ 0 w 1617"/>
              <a:gd name="connsiteY0" fmla="*/ 0 h 369365"/>
              <a:gd name="connsiteX1" fmla="*/ 1617 w 1617"/>
              <a:gd name="connsiteY1" fmla="*/ 0 h 369365"/>
              <a:gd name="connsiteX2" fmla="*/ 1617 w 1617"/>
              <a:gd name="connsiteY2" fmla="*/ 369365 h 369365"/>
              <a:gd name="connsiteX3" fmla="*/ 0 w 1617"/>
              <a:gd name="connsiteY3" fmla="*/ 369365 h 369365"/>
            </a:gdLst>
            <a:ahLst/>
            <a:cxnLst>
              <a:cxn ang="0">
                <a:pos x="connsiteX0" y="connsiteY0"/>
              </a:cxn>
              <a:cxn ang="0">
                <a:pos x="connsiteX1" y="connsiteY1"/>
              </a:cxn>
              <a:cxn ang="0">
                <a:pos x="connsiteX2" y="connsiteY2"/>
              </a:cxn>
              <a:cxn ang="0">
                <a:pos x="connsiteX3" y="connsiteY3"/>
              </a:cxn>
            </a:cxnLst>
            <a:rect l="l" t="t" r="r" b="b"/>
            <a:pathLst>
              <a:path w="1617" h="369365">
                <a:moveTo>
                  <a:pt x="0" y="0"/>
                </a:moveTo>
                <a:lnTo>
                  <a:pt x="1617" y="0"/>
                </a:lnTo>
                <a:lnTo>
                  <a:pt x="1617" y="369365"/>
                </a:lnTo>
                <a:lnTo>
                  <a:pt x="0" y="369365"/>
                </a:lnTo>
                <a:close/>
              </a:path>
            </a:pathLst>
          </a:custGeom>
          <a:noFill/>
          <a:ln w="4040" cap="flat">
            <a:solidFill>
              <a:srgbClr val="C54E29"/>
            </a:solidFill>
            <a:prstDash val="solid"/>
            <a:miter/>
          </a:ln>
        </p:spPr>
        <p:txBody>
          <a:bodyPr rtlCol="0" anchor="ctr"/>
          <a:lstStyle/>
          <a:p>
            <a:endParaRPr lang="en-GB" dirty="0"/>
          </a:p>
        </p:txBody>
      </p:sp>
      <p:sp>
        <p:nvSpPr>
          <p:cNvPr id="2359" name="Freeform 2358">
            <a:extLst>
              <a:ext uri="{FF2B5EF4-FFF2-40B4-BE49-F238E27FC236}">
                <a16:creationId xmlns:a16="http://schemas.microsoft.com/office/drawing/2014/main" id="{E142AC68-3C99-B587-12D6-6EE31DC7E0B6}"/>
              </a:ext>
            </a:extLst>
          </p:cNvPr>
          <p:cNvSpPr/>
          <p:nvPr/>
        </p:nvSpPr>
        <p:spPr>
          <a:xfrm>
            <a:off x="1100609"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2360" name="Freeform 2359">
            <a:extLst>
              <a:ext uri="{FF2B5EF4-FFF2-40B4-BE49-F238E27FC236}">
                <a16:creationId xmlns:a16="http://schemas.microsoft.com/office/drawing/2014/main" id="{E651711E-06C0-CC12-FE88-F1B6E6073CAB}"/>
              </a:ext>
            </a:extLst>
          </p:cNvPr>
          <p:cNvSpPr/>
          <p:nvPr/>
        </p:nvSpPr>
        <p:spPr>
          <a:xfrm>
            <a:off x="1100609"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2361" name="Freeform 2360">
            <a:extLst>
              <a:ext uri="{FF2B5EF4-FFF2-40B4-BE49-F238E27FC236}">
                <a16:creationId xmlns:a16="http://schemas.microsoft.com/office/drawing/2014/main" id="{6A47C209-6B96-0509-8995-1CE2FAE73C4E}"/>
              </a:ext>
            </a:extLst>
          </p:cNvPr>
          <p:cNvSpPr/>
          <p:nvPr/>
        </p:nvSpPr>
        <p:spPr>
          <a:xfrm>
            <a:off x="1102954" y="3756115"/>
            <a:ext cx="1617" cy="312235"/>
          </a:xfrm>
          <a:custGeom>
            <a:avLst/>
            <a:gdLst>
              <a:gd name="connsiteX0" fmla="*/ 0 w 1617"/>
              <a:gd name="connsiteY0" fmla="*/ 0 h 312235"/>
              <a:gd name="connsiteX1" fmla="*/ 1617 w 1617"/>
              <a:gd name="connsiteY1" fmla="*/ 0 h 312235"/>
              <a:gd name="connsiteX2" fmla="*/ 1617 w 1617"/>
              <a:gd name="connsiteY2" fmla="*/ 312235 h 312235"/>
              <a:gd name="connsiteX3" fmla="*/ 0 w 1617"/>
              <a:gd name="connsiteY3" fmla="*/ 312235 h 312235"/>
            </a:gdLst>
            <a:ahLst/>
            <a:cxnLst>
              <a:cxn ang="0">
                <a:pos x="connsiteX0" y="connsiteY0"/>
              </a:cxn>
              <a:cxn ang="0">
                <a:pos x="connsiteX1" y="connsiteY1"/>
              </a:cxn>
              <a:cxn ang="0">
                <a:pos x="connsiteX2" y="connsiteY2"/>
              </a:cxn>
              <a:cxn ang="0">
                <a:pos x="connsiteX3" y="connsiteY3"/>
              </a:cxn>
            </a:cxnLst>
            <a:rect l="l" t="t" r="r" b="b"/>
            <a:pathLst>
              <a:path w="1617" h="312235">
                <a:moveTo>
                  <a:pt x="0" y="0"/>
                </a:moveTo>
                <a:lnTo>
                  <a:pt x="1617" y="0"/>
                </a:lnTo>
                <a:lnTo>
                  <a:pt x="1617" y="312235"/>
                </a:lnTo>
                <a:lnTo>
                  <a:pt x="0" y="312235"/>
                </a:lnTo>
                <a:close/>
              </a:path>
            </a:pathLst>
          </a:custGeom>
          <a:solidFill>
            <a:srgbClr val="F7941D"/>
          </a:solidFill>
          <a:ln w="0" cap="flat">
            <a:noFill/>
            <a:prstDash val="solid"/>
            <a:miter/>
          </a:ln>
        </p:spPr>
        <p:txBody>
          <a:bodyPr rtlCol="0" anchor="ctr"/>
          <a:lstStyle/>
          <a:p>
            <a:endParaRPr lang="en-GB" dirty="0"/>
          </a:p>
        </p:txBody>
      </p:sp>
      <p:sp>
        <p:nvSpPr>
          <p:cNvPr id="2362" name="Freeform 2361">
            <a:extLst>
              <a:ext uri="{FF2B5EF4-FFF2-40B4-BE49-F238E27FC236}">
                <a16:creationId xmlns:a16="http://schemas.microsoft.com/office/drawing/2014/main" id="{90A26D77-3997-7E48-0B91-7B40784F8775}"/>
              </a:ext>
            </a:extLst>
          </p:cNvPr>
          <p:cNvSpPr/>
          <p:nvPr/>
        </p:nvSpPr>
        <p:spPr>
          <a:xfrm>
            <a:off x="1102954" y="3756115"/>
            <a:ext cx="1617" cy="312235"/>
          </a:xfrm>
          <a:custGeom>
            <a:avLst/>
            <a:gdLst>
              <a:gd name="connsiteX0" fmla="*/ 0 w 1617"/>
              <a:gd name="connsiteY0" fmla="*/ 0 h 312235"/>
              <a:gd name="connsiteX1" fmla="*/ 1617 w 1617"/>
              <a:gd name="connsiteY1" fmla="*/ 0 h 312235"/>
              <a:gd name="connsiteX2" fmla="*/ 1617 w 1617"/>
              <a:gd name="connsiteY2" fmla="*/ 312235 h 312235"/>
              <a:gd name="connsiteX3" fmla="*/ 0 w 1617"/>
              <a:gd name="connsiteY3" fmla="*/ 312235 h 312235"/>
            </a:gdLst>
            <a:ahLst/>
            <a:cxnLst>
              <a:cxn ang="0">
                <a:pos x="connsiteX0" y="connsiteY0"/>
              </a:cxn>
              <a:cxn ang="0">
                <a:pos x="connsiteX1" y="connsiteY1"/>
              </a:cxn>
              <a:cxn ang="0">
                <a:pos x="connsiteX2" y="connsiteY2"/>
              </a:cxn>
              <a:cxn ang="0">
                <a:pos x="connsiteX3" y="connsiteY3"/>
              </a:cxn>
            </a:cxnLst>
            <a:rect l="l" t="t" r="r" b="b"/>
            <a:pathLst>
              <a:path w="1617" h="312235">
                <a:moveTo>
                  <a:pt x="0" y="0"/>
                </a:moveTo>
                <a:lnTo>
                  <a:pt x="1617" y="0"/>
                </a:lnTo>
                <a:lnTo>
                  <a:pt x="1617" y="312235"/>
                </a:lnTo>
                <a:lnTo>
                  <a:pt x="0" y="312235"/>
                </a:lnTo>
                <a:close/>
              </a:path>
            </a:pathLst>
          </a:custGeom>
          <a:noFill/>
          <a:ln w="4040" cap="flat">
            <a:solidFill>
              <a:srgbClr val="C54E29"/>
            </a:solidFill>
            <a:prstDash val="solid"/>
            <a:miter/>
          </a:ln>
        </p:spPr>
        <p:txBody>
          <a:bodyPr rtlCol="0" anchor="ctr"/>
          <a:lstStyle/>
          <a:p>
            <a:endParaRPr lang="en-GB" dirty="0"/>
          </a:p>
        </p:txBody>
      </p:sp>
      <p:sp>
        <p:nvSpPr>
          <p:cNvPr id="2363" name="Freeform 2362">
            <a:extLst>
              <a:ext uri="{FF2B5EF4-FFF2-40B4-BE49-F238E27FC236}">
                <a16:creationId xmlns:a16="http://schemas.microsoft.com/office/drawing/2014/main" id="{A4434061-618D-BD71-0080-29487410B835}"/>
              </a:ext>
            </a:extLst>
          </p:cNvPr>
          <p:cNvSpPr/>
          <p:nvPr/>
        </p:nvSpPr>
        <p:spPr>
          <a:xfrm>
            <a:off x="1105218" y="3756115"/>
            <a:ext cx="1617" cy="43392"/>
          </a:xfrm>
          <a:custGeom>
            <a:avLst/>
            <a:gdLst>
              <a:gd name="connsiteX0" fmla="*/ 0 w 1617"/>
              <a:gd name="connsiteY0" fmla="*/ 0 h 43392"/>
              <a:gd name="connsiteX1" fmla="*/ 1617 w 1617"/>
              <a:gd name="connsiteY1" fmla="*/ 0 h 43392"/>
              <a:gd name="connsiteX2" fmla="*/ 1617 w 1617"/>
              <a:gd name="connsiteY2" fmla="*/ 43393 h 43392"/>
              <a:gd name="connsiteX3" fmla="*/ 0 w 1617"/>
              <a:gd name="connsiteY3" fmla="*/ 43393 h 43392"/>
            </a:gdLst>
            <a:ahLst/>
            <a:cxnLst>
              <a:cxn ang="0">
                <a:pos x="connsiteX0" y="connsiteY0"/>
              </a:cxn>
              <a:cxn ang="0">
                <a:pos x="connsiteX1" y="connsiteY1"/>
              </a:cxn>
              <a:cxn ang="0">
                <a:pos x="connsiteX2" y="connsiteY2"/>
              </a:cxn>
              <a:cxn ang="0">
                <a:pos x="connsiteX3" y="connsiteY3"/>
              </a:cxn>
            </a:cxnLst>
            <a:rect l="l" t="t" r="r" b="b"/>
            <a:pathLst>
              <a:path w="1617" h="43392">
                <a:moveTo>
                  <a:pt x="0" y="0"/>
                </a:moveTo>
                <a:lnTo>
                  <a:pt x="1617" y="0"/>
                </a:lnTo>
                <a:lnTo>
                  <a:pt x="1617" y="43393"/>
                </a:lnTo>
                <a:lnTo>
                  <a:pt x="0" y="43393"/>
                </a:lnTo>
                <a:close/>
              </a:path>
            </a:pathLst>
          </a:custGeom>
          <a:solidFill>
            <a:srgbClr val="F7941D"/>
          </a:solidFill>
          <a:ln w="0" cap="flat">
            <a:noFill/>
            <a:prstDash val="solid"/>
            <a:miter/>
          </a:ln>
        </p:spPr>
        <p:txBody>
          <a:bodyPr rtlCol="0" anchor="ctr"/>
          <a:lstStyle/>
          <a:p>
            <a:endParaRPr lang="en-GB" dirty="0"/>
          </a:p>
        </p:txBody>
      </p:sp>
      <p:sp>
        <p:nvSpPr>
          <p:cNvPr id="2364" name="Freeform 2363">
            <a:extLst>
              <a:ext uri="{FF2B5EF4-FFF2-40B4-BE49-F238E27FC236}">
                <a16:creationId xmlns:a16="http://schemas.microsoft.com/office/drawing/2014/main" id="{C1D17C74-DDE2-9227-E4AB-F8E8A47357C1}"/>
              </a:ext>
            </a:extLst>
          </p:cNvPr>
          <p:cNvSpPr/>
          <p:nvPr/>
        </p:nvSpPr>
        <p:spPr>
          <a:xfrm>
            <a:off x="1105218" y="3756115"/>
            <a:ext cx="1617" cy="43392"/>
          </a:xfrm>
          <a:custGeom>
            <a:avLst/>
            <a:gdLst>
              <a:gd name="connsiteX0" fmla="*/ 0 w 1617"/>
              <a:gd name="connsiteY0" fmla="*/ 0 h 43392"/>
              <a:gd name="connsiteX1" fmla="*/ 1617 w 1617"/>
              <a:gd name="connsiteY1" fmla="*/ 0 h 43392"/>
              <a:gd name="connsiteX2" fmla="*/ 1617 w 1617"/>
              <a:gd name="connsiteY2" fmla="*/ 43393 h 43392"/>
              <a:gd name="connsiteX3" fmla="*/ 0 w 1617"/>
              <a:gd name="connsiteY3" fmla="*/ 43393 h 43392"/>
            </a:gdLst>
            <a:ahLst/>
            <a:cxnLst>
              <a:cxn ang="0">
                <a:pos x="connsiteX0" y="connsiteY0"/>
              </a:cxn>
              <a:cxn ang="0">
                <a:pos x="connsiteX1" y="connsiteY1"/>
              </a:cxn>
              <a:cxn ang="0">
                <a:pos x="connsiteX2" y="connsiteY2"/>
              </a:cxn>
              <a:cxn ang="0">
                <a:pos x="connsiteX3" y="connsiteY3"/>
              </a:cxn>
            </a:cxnLst>
            <a:rect l="l" t="t" r="r" b="b"/>
            <a:pathLst>
              <a:path w="1617" h="43392">
                <a:moveTo>
                  <a:pt x="0" y="0"/>
                </a:moveTo>
                <a:lnTo>
                  <a:pt x="1617" y="0"/>
                </a:lnTo>
                <a:lnTo>
                  <a:pt x="1617" y="43393"/>
                </a:lnTo>
                <a:lnTo>
                  <a:pt x="0" y="43393"/>
                </a:lnTo>
                <a:close/>
              </a:path>
            </a:pathLst>
          </a:custGeom>
          <a:noFill/>
          <a:ln w="4040" cap="flat">
            <a:solidFill>
              <a:srgbClr val="C54E29"/>
            </a:solidFill>
            <a:prstDash val="solid"/>
            <a:miter/>
          </a:ln>
        </p:spPr>
        <p:txBody>
          <a:bodyPr rtlCol="0" anchor="ctr"/>
          <a:lstStyle/>
          <a:p>
            <a:endParaRPr lang="en-GB" dirty="0"/>
          </a:p>
        </p:txBody>
      </p:sp>
      <p:sp>
        <p:nvSpPr>
          <p:cNvPr id="2365" name="Freeform 2364">
            <a:extLst>
              <a:ext uri="{FF2B5EF4-FFF2-40B4-BE49-F238E27FC236}">
                <a16:creationId xmlns:a16="http://schemas.microsoft.com/office/drawing/2014/main" id="{BFB4EDFC-320B-9FC5-9D26-3D7D37F9F73F}"/>
              </a:ext>
            </a:extLst>
          </p:cNvPr>
          <p:cNvSpPr/>
          <p:nvPr/>
        </p:nvSpPr>
        <p:spPr>
          <a:xfrm>
            <a:off x="1107482" y="3756115"/>
            <a:ext cx="1617" cy="71271"/>
          </a:xfrm>
          <a:custGeom>
            <a:avLst/>
            <a:gdLst>
              <a:gd name="connsiteX0" fmla="*/ 0 w 1617"/>
              <a:gd name="connsiteY0" fmla="*/ 0 h 71271"/>
              <a:gd name="connsiteX1" fmla="*/ 1617 w 1617"/>
              <a:gd name="connsiteY1" fmla="*/ 0 h 71271"/>
              <a:gd name="connsiteX2" fmla="*/ 1617 w 1617"/>
              <a:gd name="connsiteY2" fmla="*/ 71271 h 71271"/>
              <a:gd name="connsiteX3" fmla="*/ 0 w 1617"/>
              <a:gd name="connsiteY3" fmla="*/ 71271 h 71271"/>
            </a:gdLst>
            <a:ahLst/>
            <a:cxnLst>
              <a:cxn ang="0">
                <a:pos x="connsiteX0" y="connsiteY0"/>
              </a:cxn>
              <a:cxn ang="0">
                <a:pos x="connsiteX1" y="connsiteY1"/>
              </a:cxn>
              <a:cxn ang="0">
                <a:pos x="connsiteX2" y="connsiteY2"/>
              </a:cxn>
              <a:cxn ang="0">
                <a:pos x="connsiteX3" y="connsiteY3"/>
              </a:cxn>
            </a:cxnLst>
            <a:rect l="l" t="t" r="r" b="b"/>
            <a:pathLst>
              <a:path w="1617" h="71271">
                <a:moveTo>
                  <a:pt x="0" y="0"/>
                </a:moveTo>
                <a:lnTo>
                  <a:pt x="1617" y="0"/>
                </a:lnTo>
                <a:lnTo>
                  <a:pt x="1617" y="71271"/>
                </a:lnTo>
                <a:lnTo>
                  <a:pt x="0" y="71271"/>
                </a:lnTo>
                <a:close/>
              </a:path>
            </a:pathLst>
          </a:custGeom>
          <a:solidFill>
            <a:srgbClr val="F7941D"/>
          </a:solidFill>
          <a:ln w="0" cap="flat">
            <a:noFill/>
            <a:prstDash val="solid"/>
            <a:miter/>
          </a:ln>
        </p:spPr>
        <p:txBody>
          <a:bodyPr rtlCol="0" anchor="ctr"/>
          <a:lstStyle/>
          <a:p>
            <a:endParaRPr lang="en-GB" dirty="0"/>
          </a:p>
        </p:txBody>
      </p:sp>
      <p:sp>
        <p:nvSpPr>
          <p:cNvPr id="2366" name="Freeform 2365">
            <a:extLst>
              <a:ext uri="{FF2B5EF4-FFF2-40B4-BE49-F238E27FC236}">
                <a16:creationId xmlns:a16="http://schemas.microsoft.com/office/drawing/2014/main" id="{9E28090D-2BD3-61EF-B40A-849ACCF1824B}"/>
              </a:ext>
            </a:extLst>
          </p:cNvPr>
          <p:cNvSpPr/>
          <p:nvPr/>
        </p:nvSpPr>
        <p:spPr>
          <a:xfrm>
            <a:off x="1107482" y="3756115"/>
            <a:ext cx="1617" cy="71271"/>
          </a:xfrm>
          <a:custGeom>
            <a:avLst/>
            <a:gdLst>
              <a:gd name="connsiteX0" fmla="*/ 0 w 1617"/>
              <a:gd name="connsiteY0" fmla="*/ 0 h 71271"/>
              <a:gd name="connsiteX1" fmla="*/ 1617 w 1617"/>
              <a:gd name="connsiteY1" fmla="*/ 0 h 71271"/>
              <a:gd name="connsiteX2" fmla="*/ 1617 w 1617"/>
              <a:gd name="connsiteY2" fmla="*/ 71271 h 71271"/>
              <a:gd name="connsiteX3" fmla="*/ 0 w 1617"/>
              <a:gd name="connsiteY3" fmla="*/ 71271 h 71271"/>
            </a:gdLst>
            <a:ahLst/>
            <a:cxnLst>
              <a:cxn ang="0">
                <a:pos x="connsiteX0" y="connsiteY0"/>
              </a:cxn>
              <a:cxn ang="0">
                <a:pos x="connsiteX1" y="connsiteY1"/>
              </a:cxn>
              <a:cxn ang="0">
                <a:pos x="connsiteX2" y="connsiteY2"/>
              </a:cxn>
              <a:cxn ang="0">
                <a:pos x="connsiteX3" y="connsiteY3"/>
              </a:cxn>
            </a:cxnLst>
            <a:rect l="l" t="t" r="r" b="b"/>
            <a:pathLst>
              <a:path w="1617" h="71271">
                <a:moveTo>
                  <a:pt x="0" y="0"/>
                </a:moveTo>
                <a:lnTo>
                  <a:pt x="1617" y="0"/>
                </a:lnTo>
                <a:lnTo>
                  <a:pt x="1617" y="71271"/>
                </a:lnTo>
                <a:lnTo>
                  <a:pt x="0" y="71271"/>
                </a:lnTo>
                <a:close/>
              </a:path>
            </a:pathLst>
          </a:custGeom>
          <a:noFill/>
          <a:ln w="4040" cap="flat">
            <a:solidFill>
              <a:srgbClr val="C54E29"/>
            </a:solidFill>
            <a:prstDash val="solid"/>
            <a:miter/>
          </a:ln>
        </p:spPr>
        <p:txBody>
          <a:bodyPr rtlCol="0" anchor="ctr"/>
          <a:lstStyle/>
          <a:p>
            <a:endParaRPr lang="en-GB" dirty="0"/>
          </a:p>
        </p:txBody>
      </p:sp>
      <p:sp>
        <p:nvSpPr>
          <p:cNvPr id="2367" name="Freeform 2366">
            <a:extLst>
              <a:ext uri="{FF2B5EF4-FFF2-40B4-BE49-F238E27FC236}">
                <a16:creationId xmlns:a16="http://schemas.microsoft.com/office/drawing/2014/main" id="{8914B617-D3C7-C4D1-F262-A214ECB948A7}"/>
              </a:ext>
            </a:extLst>
          </p:cNvPr>
          <p:cNvSpPr/>
          <p:nvPr/>
        </p:nvSpPr>
        <p:spPr>
          <a:xfrm>
            <a:off x="1109746"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2368" name="Freeform 2367">
            <a:extLst>
              <a:ext uri="{FF2B5EF4-FFF2-40B4-BE49-F238E27FC236}">
                <a16:creationId xmlns:a16="http://schemas.microsoft.com/office/drawing/2014/main" id="{EB9C765B-5EC6-C7A3-1A00-C15AF131E4D5}"/>
              </a:ext>
            </a:extLst>
          </p:cNvPr>
          <p:cNvSpPr/>
          <p:nvPr/>
        </p:nvSpPr>
        <p:spPr>
          <a:xfrm>
            <a:off x="1109746"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2369" name="Freeform 2368">
            <a:extLst>
              <a:ext uri="{FF2B5EF4-FFF2-40B4-BE49-F238E27FC236}">
                <a16:creationId xmlns:a16="http://schemas.microsoft.com/office/drawing/2014/main" id="{35B13BF6-5E47-9E82-AC6C-F72425033E12}"/>
              </a:ext>
            </a:extLst>
          </p:cNvPr>
          <p:cNvSpPr/>
          <p:nvPr/>
        </p:nvSpPr>
        <p:spPr>
          <a:xfrm>
            <a:off x="1112010"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2370" name="Freeform 2369">
            <a:extLst>
              <a:ext uri="{FF2B5EF4-FFF2-40B4-BE49-F238E27FC236}">
                <a16:creationId xmlns:a16="http://schemas.microsoft.com/office/drawing/2014/main" id="{F6DD7E2F-7B1D-EAE3-2ED0-4B1FEA8F1AD1}"/>
              </a:ext>
            </a:extLst>
          </p:cNvPr>
          <p:cNvSpPr/>
          <p:nvPr/>
        </p:nvSpPr>
        <p:spPr>
          <a:xfrm>
            <a:off x="1112010"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2371" name="Freeform 2370">
            <a:extLst>
              <a:ext uri="{FF2B5EF4-FFF2-40B4-BE49-F238E27FC236}">
                <a16:creationId xmlns:a16="http://schemas.microsoft.com/office/drawing/2014/main" id="{F01EB4F8-3075-9899-7417-9BDBEF55B93B}"/>
              </a:ext>
            </a:extLst>
          </p:cNvPr>
          <p:cNvSpPr/>
          <p:nvPr/>
        </p:nvSpPr>
        <p:spPr>
          <a:xfrm>
            <a:off x="1114355" y="3756115"/>
            <a:ext cx="1617" cy="51150"/>
          </a:xfrm>
          <a:custGeom>
            <a:avLst/>
            <a:gdLst>
              <a:gd name="connsiteX0" fmla="*/ 0 w 1617"/>
              <a:gd name="connsiteY0" fmla="*/ 0 h 51150"/>
              <a:gd name="connsiteX1" fmla="*/ 1617 w 1617"/>
              <a:gd name="connsiteY1" fmla="*/ 0 h 51150"/>
              <a:gd name="connsiteX2" fmla="*/ 1617 w 1617"/>
              <a:gd name="connsiteY2" fmla="*/ 51150 h 51150"/>
              <a:gd name="connsiteX3" fmla="*/ 0 w 1617"/>
              <a:gd name="connsiteY3" fmla="*/ 51150 h 51150"/>
            </a:gdLst>
            <a:ahLst/>
            <a:cxnLst>
              <a:cxn ang="0">
                <a:pos x="connsiteX0" y="connsiteY0"/>
              </a:cxn>
              <a:cxn ang="0">
                <a:pos x="connsiteX1" y="connsiteY1"/>
              </a:cxn>
              <a:cxn ang="0">
                <a:pos x="connsiteX2" y="connsiteY2"/>
              </a:cxn>
              <a:cxn ang="0">
                <a:pos x="connsiteX3" y="connsiteY3"/>
              </a:cxn>
            </a:cxnLst>
            <a:rect l="l" t="t" r="r" b="b"/>
            <a:pathLst>
              <a:path w="1617" h="51150">
                <a:moveTo>
                  <a:pt x="0" y="0"/>
                </a:moveTo>
                <a:lnTo>
                  <a:pt x="1617" y="0"/>
                </a:lnTo>
                <a:lnTo>
                  <a:pt x="1617" y="51150"/>
                </a:lnTo>
                <a:lnTo>
                  <a:pt x="0" y="51150"/>
                </a:lnTo>
                <a:close/>
              </a:path>
            </a:pathLst>
          </a:custGeom>
          <a:solidFill>
            <a:srgbClr val="F7941D"/>
          </a:solidFill>
          <a:ln w="0" cap="flat">
            <a:noFill/>
            <a:prstDash val="solid"/>
            <a:miter/>
          </a:ln>
        </p:spPr>
        <p:txBody>
          <a:bodyPr rtlCol="0" anchor="ctr"/>
          <a:lstStyle/>
          <a:p>
            <a:endParaRPr lang="en-GB" dirty="0"/>
          </a:p>
        </p:txBody>
      </p:sp>
      <p:sp>
        <p:nvSpPr>
          <p:cNvPr id="2372" name="Freeform 2371">
            <a:extLst>
              <a:ext uri="{FF2B5EF4-FFF2-40B4-BE49-F238E27FC236}">
                <a16:creationId xmlns:a16="http://schemas.microsoft.com/office/drawing/2014/main" id="{0315CFCA-6F54-6B04-F2E9-34CE35AC86AF}"/>
              </a:ext>
            </a:extLst>
          </p:cNvPr>
          <p:cNvSpPr/>
          <p:nvPr/>
        </p:nvSpPr>
        <p:spPr>
          <a:xfrm>
            <a:off x="1114355" y="3756115"/>
            <a:ext cx="1617" cy="51150"/>
          </a:xfrm>
          <a:custGeom>
            <a:avLst/>
            <a:gdLst>
              <a:gd name="connsiteX0" fmla="*/ 0 w 1617"/>
              <a:gd name="connsiteY0" fmla="*/ 0 h 51150"/>
              <a:gd name="connsiteX1" fmla="*/ 1617 w 1617"/>
              <a:gd name="connsiteY1" fmla="*/ 0 h 51150"/>
              <a:gd name="connsiteX2" fmla="*/ 1617 w 1617"/>
              <a:gd name="connsiteY2" fmla="*/ 51150 h 51150"/>
              <a:gd name="connsiteX3" fmla="*/ 0 w 1617"/>
              <a:gd name="connsiteY3" fmla="*/ 51150 h 51150"/>
            </a:gdLst>
            <a:ahLst/>
            <a:cxnLst>
              <a:cxn ang="0">
                <a:pos x="connsiteX0" y="connsiteY0"/>
              </a:cxn>
              <a:cxn ang="0">
                <a:pos x="connsiteX1" y="connsiteY1"/>
              </a:cxn>
              <a:cxn ang="0">
                <a:pos x="connsiteX2" y="connsiteY2"/>
              </a:cxn>
              <a:cxn ang="0">
                <a:pos x="connsiteX3" y="connsiteY3"/>
              </a:cxn>
            </a:cxnLst>
            <a:rect l="l" t="t" r="r" b="b"/>
            <a:pathLst>
              <a:path w="1617" h="51150">
                <a:moveTo>
                  <a:pt x="0" y="0"/>
                </a:moveTo>
                <a:lnTo>
                  <a:pt x="1617" y="0"/>
                </a:lnTo>
                <a:lnTo>
                  <a:pt x="1617" y="51150"/>
                </a:lnTo>
                <a:lnTo>
                  <a:pt x="0" y="51150"/>
                </a:lnTo>
                <a:close/>
              </a:path>
            </a:pathLst>
          </a:custGeom>
          <a:noFill/>
          <a:ln w="4040" cap="flat">
            <a:solidFill>
              <a:srgbClr val="C54E29"/>
            </a:solidFill>
            <a:prstDash val="solid"/>
            <a:miter/>
          </a:ln>
        </p:spPr>
        <p:txBody>
          <a:bodyPr rtlCol="0" anchor="ctr"/>
          <a:lstStyle/>
          <a:p>
            <a:endParaRPr lang="en-GB" dirty="0"/>
          </a:p>
        </p:txBody>
      </p:sp>
      <p:sp>
        <p:nvSpPr>
          <p:cNvPr id="2373" name="Freeform 2372">
            <a:extLst>
              <a:ext uri="{FF2B5EF4-FFF2-40B4-BE49-F238E27FC236}">
                <a16:creationId xmlns:a16="http://schemas.microsoft.com/office/drawing/2014/main" id="{14F5EF46-874B-BD52-838F-398C2BBD4197}"/>
              </a:ext>
            </a:extLst>
          </p:cNvPr>
          <p:cNvSpPr/>
          <p:nvPr/>
        </p:nvSpPr>
        <p:spPr>
          <a:xfrm>
            <a:off x="1116619" y="3756115"/>
            <a:ext cx="1617" cy="86381"/>
          </a:xfrm>
          <a:custGeom>
            <a:avLst/>
            <a:gdLst>
              <a:gd name="connsiteX0" fmla="*/ 0 w 1617"/>
              <a:gd name="connsiteY0" fmla="*/ 0 h 86381"/>
              <a:gd name="connsiteX1" fmla="*/ 1617 w 1617"/>
              <a:gd name="connsiteY1" fmla="*/ 0 h 86381"/>
              <a:gd name="connsiteX2" fmla="*/ 1617 w 1617"/>
              <a:gd name="connsiteY2" fmla="*/ 86382 h 86381"/>
              <a:gd name="connsiteX3" fmla="*/ 0 w 1617"/>
              <a:gd name="connsiteY3" fmla="*/ 86382 h 86381"/>
            </a:gdLst>
            <a:ahLst/>
            <a:cxnLst>
              <a:cxn ang="0">
                <a:pos x="connsiteX0" y="connsiteY0"/>
              </a:cxn>
              <a:cxn ang="0">
                <a:pos x="connsiteX1" y="connsiteY1"/>
              </a:cxn>
              <a:cxn ang="0">
                <a:pos x="connsiteX2" y="connsiteY2"/>
              </a:cxn>
              <a:cxn ang="0">
                <a:pos x="connsiteX3" y="connsiteY3"/>
              </a:cxn>
            </a:cxnLst>
            <a:rect l="l" t="t" r="r" b="b"/>
            <a:pathLst>
              <a:path w="1617" h="86381">
                <a:moveTo>
                  <a:pt x="0" y="0"/>
                </a:moveTo>
                <a:lnTo>
                  <a:pt x="1617" y="0"/>
                </a:lnTo>
                <a:lnTo>
                  <a:pt x="1617" y="86382"/>
                </a:lnTo>
                <a:lnTo>
                  <a:pt x="0" y="86382"/>
                </a:lnTo>
                <a:close/>
              </a:path>
            </a:pathLst>
          </a:custGeom>
          <a:solidFill>
            <a:srgbClr val="F7941D"/>
          </a:solidFill>
          <a:ln w="0" cap="flat">
            <a:noFill/>
            <a:prstDash val="solid"/>
            <a:miter/>
          </a:ln>
        </p:spPr>
        <p:txBody>
          <a:bodyPr rtlCol="0" anchor="ctr"/>
          <a:lstStyle/>
          <a:p>
            <a:endParaRPr lang="en-GB" dirty="0"/>
          </a:p>
        </p:txBody>
      </p:sp>
      <p:sp>
        <p:nvSpPr>
          <p:cNvPr id="2374" name="Freeform 2373">
            <a:extLst>
              <a:ext uri="{FF2B5EF4-FFF2-40B4-BE49-F238E27FC236}">
                <a16:creationId xmlns:a16="http://schemas.microsoft.com/office/drawing/2014/main" id="{8EEF0F07-A10A-7C43-C0E8-589A70D0E6DC}"/>
              </a:ext>
            </a:extLst>
          </p:cNvPr>
          <p:cNvSpPr/>
          <p:nvPr/>
        </p:nvSpPr>
        <p:spPr>
          <a:xfrm>
            <a:off x="1116619" y="3756115"/>
            <a:ext cx="1617" cy="86381"/>
          </a:xfrm>
          <a:custGeom>
            <a:avLst/>
            <a:gdLst>
              <a:gd name="connsiteX0" fmla="*/ 0 w 1617"/>
              <a:gd name="connsiteY0" fmla="*/ 0 h 86381"/>
              <a:gd name="connsiteX1" fmla="*/ 1617 w 1617"/>
              <a:gd name="connsiteY1" fmla="*/ 0 h 86381"/>
              <a:gd name="connsiteX2" fmla="*/ 1617 w 1617"/>
              <a:gd name="connsiteY2" fmla="*/ 86382 h 86381"/>
              <a:gd name="connsiteX3" fmla="*/ 0 w 1617"/>
              <a:gd name="connsiteY3" fmla="*/ 86382 h 86381"/>
            </a:gdLst>
            <a:ahLst/>
            <a:cxnLst>
              <a:cxn ang="0">
                <a:pos x="connsiteX0" y="connsiteY0"/>
              </a:cxn>
              <a:cxn ang="0">
                <a:pos x="connsiteX1" y="connsiteY1"/>
              </a:cxn>
              <a:cxn ang="0">
                <a:pos x="connsiteX2" y="connsiteY2"/>
              </a:cxn>
              <a:cxn ang="0">
                <a:pos x="connsiteX3" y="connsiteY3"/>
              </a:cxn>
            </a:cxnLst>
            <a:rect l="l" t="t" r="r" b="b"/>
            <a:pathLst>
              <a:path w="1617" h="86381">
                <a:moveTo>
                  <a:pt x="0" y="0"/>
                </a:moveTo>
                <a:lnTo>
                  <a:pt x="1617" y="0"/>
                </a:lnTo>
                <a:lnTo>
                  <a:pt x="1617" y="86382"/>
                </a:lnTo>
                <a:lnTo>
                  <a:pt x="0" y="86382"/>
                </a:lnTo>
                <a:close/>
              </a:path>
            </a:pathLst>
          </a:custGeom>
          <a:noFill/>
          <a:ln w="4040" cap="flat">
            <a:solidFill>
              <a:srgbClr val="C54E29"/>
            </a:solidFill>
            <a:prstDash val="solid"/>
            <a:miter/>
          </a:ln>
        </p:spPr>
        <p:txBody>
          <a:bodyPr rtlCol="0" anchor="ctr"/>
          <a:lstStyle/>
          <a:p>
            <a:endParaRPr lang="en-GB" dirty="0"/>
          </a:p>
        </p:txBody>
      </p:sp>
      <p:sp>
        <p:nvSpPr>
          <p:cNvPr id="2375" name="Freeform 2374">
            <a:extLst>
              <a:ext uri="{FF2B5EF4-FFF2-40B4-BE49-F238E27FC236}">
                <a16:creationId xmlns:a16="http://schemas.microsoft.com/office/drawing/2014/main" id="{2A3D91E4-5AEE-7A7B-F197-AFAAEBBB9C23}"/>
              </a:ext>
            </a:extLst>
          </p:cNvPr>
          <p:cNvSpPr/>
          <p:nvPr/>
        </p:nvSpPr>
        <p:spPr>
          <a:xfrm>
            <a:off x="1118883" y="3756115"/>
            <a:ext cx="1617" cy="42019"/>
          </a:xfrm>
          <a:custGeom>
            <a:avLst/>
            <a:gdLst>
              <a:gd name="connsiteX0" fmla="*/ 0 w 1617"/>
              <a:gd name="connsiteY0" fmla="*/ 0 h 42019"/>
              <a:gd name="connsiteX1" fmla="*/ 1617 w 1617"/>
              <a:gd name="connsiteY1" fmla="*/ 0 h 42019"/>
              <a:gd name="connsiteX2" fmla="*/ 1617 w 1617"/>
              <a:gd name="connsiteY2" fmla="*/ 42019 h 42019"/>
              <a:gd name="connsiteX3" fmla="*/ 0 w 1617"/>
              <a:gd name="connsiteY3" fmla="*/ 42019 h 42019"/>
            </a:gdLst>
            <a:ahLst/>
            <a:cxnLst>
              <a:cxn ang="0">
                <a:pos x="connsiteX0" y="connsiteY0"/>
              </a:cxn>
              <a:cxn ang="0">
                <a:pos x="connsiteX1" y="connsiteY1"/>
              </a:cxn>
              <a:cxn ang="0">
                <a:pos x="connsiteX2" y="connsiteY2"/>
              </a:cxn>
              <a:cxn ang="0">
                <a:pos x="connsiteX3" y="connsiteY3"/>
              </a:cxn>
            </a:cxnLst>
            <a:rect l="l" t="t" r="r" b="b"/>
            <a:pathLst>
              <a:path w="1617" h="42019">
                <a:moveTo>
                  <a:pt x="0" y="0"/>
                </a:moveTo>
                <a:lnTo>
                  <a:pt x="1617" y="0"/>
                </a:lnTo>
                <a:lnTo>
                  <a:pt x="1617" y="42019"/>
                </a:lnTo>
                <a:lnTo>
                  <a:pt x="0" y="42019"/>
                </a:lnTo>
                <a:close/>
              </a:path>
            </a:pathLst>
          </a:custGeom>
          <a:solidFill>
            <a:srgbClr val="F7941D"/>
          </a:solidFill>
          <a:ln w="0" cap="flat">
            <a:noFill/>
            <a:prstDash val="solid"/>
            <a:miter/>
          </a:ln>
        </p:spPr>
        <p:txBody>
          <a:bodyPr rtlCol="0" anchor="ctr"/>
          <a:lstStyle/>
          <a:p>
            <a:endParaRPr lang="en-GB" dirty="0"/>
          </a:p>
        </p:txBody>
      </p:sp>
      <p:sp>
        <p:nvSpPr>
          <p:cNvPr id="2376" name="Freeform 2375">
            <a:extLst>
              <a:ext uri="{FF2B5EF4-FFF2-40B4-BE49-F238E27FC236}">
                <a16:creationId xmlns:a16="http://schemas.microsoft.com/office/drawing/2014/main" id="{285FD9D3-A953-5FA0-ECA5-8526AB4AA6E9}"/>
              </a:ext>
            </a:extLst>
          </p:cNvPr>
          <p:cNvSpPr/>
          <p:nvPr/>
        </p:nvSpPr>
        <p:spPr>
          <a:xfrm>
            <a:off x="1118883" y="3756115"/>
            <a:ext cx="1617" cy="42019"/>
          </a:xfrm>
          <a:custGeom>
            <a:avLst/>
            <a:gdLst>
              <a:gd name="connsiteX0" fmla="*/ 0 w 1617"/>
              <a:gd name="connsiteY0" fmla="*/ 0 h 42019"/>
              <a:gd name="connsiteX1" fmla="*/ 1617 w 1617"/>
              <a:gd name="connsiteY1" fmla="*/ 0 h 42019"/>
              <a:gd name="connsiteX2" fmla="*/ 1617 w 1617"/>
              <a:gd name="connsiteY2" fmla="*/ 42019 h 42019"/>
              <a:gd name="connsiteX3" fmla="*/ 0 w 1617"/>
              <a:gd name="connsiteY3" fmla="*/ 42019 h 42019"/>
            </a:gdLst>
            <a:ahLst/>
            <a:cxnLst>
              <a:cxn ang="0">
                <a:pos x="connsiteX0" y="connsiteY0"/>
              </a:cxn>
              <a:cxn ang="0">
                <a:pos x="connsiteX1" y="connsiteY1"/>
              </a:cxn>
              <a:cxn ang="0">
                <a:pos x="connsiteX2" y="connsiteY2"/>
              </a:cxn>
              <a:cxn ang="0">
                <a:pos x="connsiteX3" y="connsiteY3"/>
              </a:cxn>
            </a:cxnLst>
            <a:rect l="l" t="t" r="r" b="b"/>
            <a:pathLst>
              <a:path w="1617" h="42019">
                <a:moveTo>
                  <a:pt x="0" y="0"/>
                </a:moveTo>
                <a:lnTo>
                  <a:pt x="1617" y="0"/>
                </a:lnTo>
                <a:lnTo>
                  <a:pt x="1617" y="42019"/>
                </a:lnTo>
                <a:lnTo>
                  <a:pt x="0" y="42019"/>
                </a:lnTo>
                <a:close/>
              </a:path>
            </a:pathLst>
          </a:custGeom>
          <a:noFill/>
          <a:ln w="4040" cap="flat">
            <a:solidFill>
              <a:srgbClr val="C54E29"/>
            </a:solidFill>
            <a:prstDash val="solid"/>
            <a:miter/>
          </a:ln>
        </p:spPr>
        <p:txBody>
          <a:bodyPr rtlCol="0" anchor="ctr"/>
          <a:lstStyle/>
          <a:p>
            <a:endParaRPr lang="en-GB" dirty="0"/>
          </a:p>
        </p:txBody>
      </p:sp>
      <p:sp>
        <p:nvSpPr>
          <p:cNvPr id="2377" name="Freeform 2376">
            <a:extLst>
              <a:ext uri="{FF2B5EF4-FFF2-40B4-BE49-F238E27FC236}">
                <a16:creationId xmlns:a16="http://schemas.microsoft.com/office/drawing/2014/main" id="{8F0A9037-FCA8-79E4-E697-764B880F0648}"/>
              </a:ext>
            </a:extLst>
          </p:cNvPr>
          <p:cNvSpPr/>
          <p:nvPr/>
        </p:nvSpPr>
        <p:spPr>
          <a:xfrm>
            <a:off x="1121147" y="3756115"/>
            <a:ext cx="1617" cy="46140"/>
          </a:xfrm>
          <a:custGeom>
            <a:avLst/>
            <a:gdLst>
              <a:gd name="connsiteX0" fmla="*/ 0 w 1617"/>
              <a:gd name="connsiteY0" fmla="*/ 0 h 46140"/>
              <a:gd name="connsiteX1" fmla="*/ 1617 w 1617"/>
              <a:gd name="connsiteY1" fmla="*/ 0 h 46140"/>
              <a:gd name="connsiteX2" fmla="*/ 1617 w 1617"/>
              <a:gd name="connsiteY2" fmla="*/ 46140 h 46140"/>
              <a:gd name="connsiteX3" fmla="*/ 0 w 1617"/>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17" h="46140">
                <a:moveTo>
                  <a:pt x="0" y="0"/>
                </a:moveTo>
                <a:lnTo>
                  <a:pt x="1617" y="0"/>
                </a:lnTo>
                <a:lnTo>
                  <a:pt x="1617" y="46140"/>
                </a:lnTo>
                <a:lnTo>
                  <a:pt x="0" y="46140"/>
                </a:lnTo>
                <a:close/>
              </a:path>
            </a:pathLst>
          </a:custGeom>
          <a:solidFill>
            <a:srgbClr val="F7941D"/>
          </a:solidFill>
          <a:ln w="0" cap="flat">
            <a:noFill/>
            <a:prstDash val="solid"/>
            <a:miter/>
          </a:ln>
        </p:spPr>
        <p:txBody>
          <a:bodyPr rtlCol="0" anchor="ctr"/>
          <a:lstStyle/>
          <a:p>
            <a:endParaRPr lang="en-GB" dirty="0"/>
          </a:p>
        </p:txBody>
      </p:sp>
      <p:sp>
        <p:nvSpPr>
          <p:cNvPr id="2378" name="Freeform 2377">
            <a:extLst>
              <a:ext uri="{FF2B5EF4-FFF2-40B4-BE49-F238E27FC236}">
                <a16:creationId xmlns:a16="http://schemas.microsoft.com/office/drawing/2014/main" id="{2356E56E-5903-CB1A-6A2A-4FAA22ED1683}"/>
              </a:ext>
            </a:extLst>
          </p:cNvPr>
          <p:cNvSpPr/>
          <p:nvPr/>
        </p:nvSpPr>
        <p:spPr>
          <a:xfrm>
            <a:off x="1121147" y="3756115"/>
            <a:ext cx="1617" cy="46140"/>
          </a:xfrm>
          <a:custGeom>
            <a:avLst/>
            <a:gdLst>
              <a:gd name="connsiteX0" fmla="*/ 0 w 1617"/>
              <a:gd name="connsiteY0" fmla="*/ 0 h 46140"/>
              <a:gd name="connsiteX1" fmla="*/ 1617 w 1617"/>
              <a:gd name="connsiteY1" fmla="*/ 0 h 46140"/>
              <a:gd name="connsiteX2" fmla="*/ 1617 w 1617"/>
              <a:gd name="connsiteY2" fmla="*/ 46140 h 46140"/>
              <a:gd name="connsiteX3" fmla="*/ 0 w 1617"/>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17" h="46140">
                <a:moveTo>
                  <a:pt x="0" y="0"/>
                </a:moveTo>
                <a:lnTo>
                  <a:pt x="1617" y="0"/>
                </a:lnTo>
                <a:lnTo>
                  <a:pt x="1617" y="46140"/>
                </a:lnTo>
                <a:lnTo>
                  <a:pt x="0" y="46140"/>
                </a:lnTo>
                <a:close/>
              </a:path>
            </a:pathLst>
          </a:custGeom>
          <a:noFill/>
          <a:ln w="4040" cap="flat">
            <a:solidFill>
              <a:srgbClr val="C54E29"/>
            </a:solidFill>
            <a:prstDash val="solid"/>
            <a:miter/>
          </a:ln>
        </p:spPr>
        <p:txBody>
          <a:bodyPr rtlCol="0" anchor="ctr"/>
          <a:lstStyle/>
          <a:p>
            <a:endParaRPr lang="en-GB" dirty="0"/>
          </a:p>
        </p:txBody>
      </p:sp>
      <p:sp>
        <p:nvSpPr>
          <p:cNvPr id="2379" name="Freeform 2378">
            <a:extLst>
              <a:ext uri="{FF2B5EF4-FFF2-40B4-BE49-F238E27FC236}">
                <a16:creationId xmlns:a16="http://schemas.microsoft.com/office/drawing/2014/main" id="{FB7562DA-91C7-1953-8712-497E22B23779}"/>
              </a:ext>
            </a:extLst>
          </p:cNvPr>
          <p:cNvSpPr/>
          <p:nvPr/>
        </p:nvSpPr>
        <p:spPr>
          <a:xfrm>
            <a:off x="1123411"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2380" name="Freeform 2379">
            <a:extLst>
              <a:ext uri="{FF2B5EF4-FFF2-40B4-BE49-F238E27FC236}">
                <a16:creationId xmlns:a16="http://schemas.microsoft.com/office/drawing/2014/main" id="{06703F42-7CCC-91A0-F456-1CBBC57C7747}"/>
              </a:ext>
            </a:extLst>
          </p:cNvPr>
          <p:cNvSpPr/>
          <p:nvPr/>
        </p:nvSpPr>
        <p:spPr>
          <a:xfrm>
            <a:off x="1123411"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2381" name="Freeform 2380">
            <a:extLst>
              <a:ext uri="{FF2B5EF4-FFF2-40B4-BE49-F238E27FC236}">
                <a16:creationId xmlns:a16="http://schemas.microsoft.com/office/drawing/2014/main" id="{BBF1678C-6870-062B-ECFB-160A5C0C5D2D}"/>
              </a:ext>
            </a:extLst>
          </p:cNvPr>
          <p:cNvSpPr/>
          <p:nvPr/>
        </p:nvSpPr>
        <p:spPr>
          <a:xfrm>
            <a:off x="112567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382" name="Freeform 2381">
            <a:extLst>
              <a:ext uri="{FF2B5EF4-FFF2-40B4-BE49-F238E27FC236}">
                <a16:creationId xmlns:a16="http://schemas.microsoft.com/office/drawing/2014/main" id="{58BB5F56-226F-0210-C02E-70848730219D}"/>
              </a:ext>
            </a:extLst>
          </p:cNvPr>
          <p:cNvSpPr/>
          <p:nvPr/>
        </p:nvSpPr>
        <p:spPr>
          <a:xfrm>
            <a:off x="112567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383" name="Freeform 2382">
            <a:extLst>
              <a:ext uri="{FF2B5EF4-FFF2-40B4-BE49-F238E27FC236}">
                <a16:creationId xmlns:a16="http://schemas.microsoft.com/office/drawing/2014/main" id="{34F77695-917E-7F12-D551-7EB4DD8E2F93}"/>
              </a:ext>
            </a:extLst>
          </p:cNvPr>
          <p:cNvSpPr/>
          <p:nvPr/>
        </p:nvSpPr>
        <p:spPr>
          <a:xfrm>
            <a:off x="1128020" y="3756115"/>
            <a:ext cx="1617" cy="47110"/>
          </a:xfrm>
          <a:custGeom>
            <a:avLst/>
            <a:gdLst>
              <a:gd name="connsiteX0" fmla="*/ 0 w 1617"/>
              <a:gd name="connsiteY0" fmla="*/ 0 h 47110"/>
              <a:gd name="connsiteX1" fmla="*/ 1617 w 1617"/>
              <a:gd name="connsiteY1" fmla="*/ 0 h 47110"/>
              <a:gd name="connsiteX2" fmla="*/ 1617 w 1617"/>
              <a:gd name="connsiteY2" fmla="*/ 47110 h 47110"/>
              <a:gd name="connsiteX3" fmla="*/ 0 w 1617"/>
              <a:gd name="connsiteY3" fmla="*/ 47110 h 47110"/>
            </a:gdLst>
            <a:ahLst/>
            <a:cxnLst>
              <a:cxn ang="0">
                <a:pos x="connsiteX0" y="connsiteY0"/>
              </a:cxn>
              <a:cxn ang="0">
                <a:pos x="connsiteX1" y="connsiteY1"/>
              </a:cxn>
              <a:cxn ang="0">
                <a:pos x="connsiteX2" y="connsiteY2"/>
              </a:cxn>
              <a:cxn ang="0">
                <a:pos x="connsiteX3" y="connsiteY3"/>
              </a:cxn>
            </a:cxnLst>
            <a:rect l="l" t="t" r="r" b="b"/>
            <a:pathLst>
              <a:path w="1617" h="47110">
                <a:moveTo>
                  <a:pt x="0" y="0"/>
                </a:moveTo>
                <a:lnTo>
                  <a:pt x="1617" y="0"/>
                </a:lnTo>
                <a:lnTo>
                  <a:pt x="1617" y="47110"/>
                </a:lnTo>
                <a:lnTo>
                  <a:pt x="0" y="47110"/>
                </a:lnTo>
                <a:close/>
              </a:path>
            </a:pathLst>
          </a:custGeom>
          <a:solidFill>
            <a:srgbClr val="F7941D"/>
          </a:solidFill>
          <a:ln w="0" cap="flat">
            <a:noFill/>
            <a:prstDash val="solid"/>
            <a:miter/>
          </a:ln>
        </p:spPr>
        <p:txBody>
          <a:bodyPr rtlCol="0" anchor="ctr"/>
          <a:lstStyle/>
          <a:p>
            <a:endParaRPr lang="en-GB" dirty="0"/>
          </a:p>
        </p:txBody>
      </p:sp>
      <p:sp>
        <p:nvSpPr>
          <p:cNvPr id="2384" name="Freeform 2383">
            <a:extLst>
              <a:ext uri="{FF2B5EF4-FFF2-40B4-BE49-F238E27FC236}">
                <a16:creationId xmlns:a16="http://schemas.microsoft.com/office/drawing/2014/main" id="{5E2D5BB2-2422-B809-2CF2-0FC583B27011}"/>
              </a:ext>
            </a:extLst>
          </p:cNvPr>
          <p:cNvSpPr/>
          <p:nvPr/>
        </p:nvSpPr>
        <p:spPr>
          <a:xfrm>
            <a:off x="1128020" y="3756115"/>
            <a:ext cx="1617" cy="47110"/>
          </a:xfrm>
          <a:custGeom>
            <a:avLst/>
            <a:gdLst>
              <a:gd name="connsiteX0" fmla="*/ 0 w 1617"/>
              <a:gd name="connsiteY0" fmla="*/ 0 h 47110"/>
              <a:gd name="connsiteX1" fmla="*/ 1617 w 1617"/>
              <a:gd name="connsiteY1" fmla="*/ 0 h 47110"/>
              <a:gd name="connsiteX2" fmla="*/ 1617 w 1617"/>
              <a:gd name="connsiteY2" fmla="*/ 47110 h 47110"/>
              <a:gd name="connsiteX3" fmla="*/ 0 w 1617"/>
              <a:gd name="connsiteY3" fmla="*/ 47110 h 47110"/>
            </a:gdLst>
            <a:ahLst/>
            <a:cxnLst>
              <a:cxn ang="0">
                <a:pos x="connsiteX0" y="connsiteY0"/>
              </a:cxn>
              <a:cxn ang="0">
                <a:pos x="connsiteX1" y="connsiteY1"/>
              </a:cxn>
              <a:cxn ang="0">
                <a:pos x="connsiteX2" y="connsiteY2"/>
              </a:cxn>
              <a:cxn ang="0">
                <a:pos x="connsiteX3" y="connsiteY3"/>
              </a:cxn>
            </a:cxnLst>
            <a:rect l="l" t="t" r="r" b="b"/>
            <a:pathLst>
              <a:path w="1617" h="47110">
                <a:moveTo>
                  <a:pt x="0" y="0"/>
                </a:moveTo>
                <a:lnTo>
                  <a:pt x="1617" y="0"/>
                </a:lnTo>
                <a:lnTo>
                  <a:pt x="1617" y="47110"/>
                </a:lnTo>
                <a:lnTo>
                  <a:pt x="0" y="47110"/>
                </a:lnTo>
                <a:close/>
              </a:path>
            </a:pathLst>
          </a:custGeom>
          <a:noFill/>
          <a:ln w="4040" cap="flat">
            <a:solidFill>
              <a:srgbClr val="C54E29"/>
            </a:solidFill>
            <a:prstDash val="solid"/>
            <a:miter/>
          </a:ln>
        </p:spPr>
        <p:txBody>
          <a:bodyPr rtlCol="0" anchor="ctr"/>
          <a:lstStyle/>
          <a:p>
            <a:endParaRPr lang="en-GB" dirty="0"/>
          </a:p>
        </p:txBody>
      </p:sp>
      <p:sp>
        <p:nvSpPr>
          <p:cNvPr id="2385" name="Freeform 2384">
            <a:extLst>
              <a:ext uri="{FF2B5EF4-FFF2-40B4-BE49-F238E27FC236}">
                <a16:creationId xmlns:a16="http://schemas.microsoft.com/office/drawing/2014/main" id="{CEE6E672-2726-22A0-9A9D-67DE2E393AE4}"/>
              </a:ext>
            </a:extLst>
          </p:cNvPr>
          <p:cNvSpPr/>
          <p:nvPr/>
        </p:nvSpPr>
        <p:spPr>
          <a:xfrm>
            <a:off x="1130284" y="3756115"/>
            <a:ext cx="1617" cy="124764"/>
          </a:xfrm>
          <a:custGeom>
            <a:avLst/>
            <a:gdLst>
              <a:gd name="connsiteX0" fmla="*/ 0 w 1617"/>
              <a:gd name="connsiteY0" fmla="*/ 0 h 124764"/>
              <a:gd name="connsiteX1" fmla="*/ 1617 w 1617"/>
              <a:gd name="connsiteY1" fmla="*/ 0 h 124764"/>
              <a:gd name="connsiteX2" fmla="*/ 1617 w 1617"/>
              <a:gd name="connsiteY2" fmla="*/ 124765 h 124764"/>
              <a:gd name="connsiteX3" fmla="*/ 0 w 1617"/>
              <a:gd name="connsiteY3" fmla="*/ 124765 h 124764"/>
            </a:gdLst>
            <a:ahLst/>
            <a:cxnLst>
              <a:cxn ang="0">
                <a:pos x="connsiteX0" y="connsiteY0"/>
              </a:cxn>
              <a:cxn ang="0">
                <a:pos x="connsiteX1" y="connsiteY1"/>
              </a:cxn>
              <a:cxn ang="0">
                <a:pos x="connsiteX2" y="connsiteY2"/>
              </a:cxn>
              <a:cxn ang="0">
                <a:pos x="connsiteX3" y="connsiteY3"/>
              </a:cxn>
            </a:cxnLst>
            <a:rect l="l" t="t" r="r" b="b"/>
            <a:pathLst>
              <a:path w="1617" h="124764">
                <a:moveTo>
                  <a:pt x="0" y="0"/>
                </a:moveTo>
                <a:lnTo>
                  <a:pt x="1617" y="0"/>
                </a:lnTo>
                <a:lnTo>
                  <a:pt x="1617" y="124765"/>
                </a:lnTo>
                <a:lnTo>
                  <a:pt x="0" y="124765"/>
                </a:lnTo>
                <a:close/>
              </a:path>
            </a:pathLst>
          </a:custGeom>
          <a:solidFill>
            <a:srgbClr val="F7941D"/>
          </a:solidFill>
          <a:ln w="0" cap="flat">
            <a:noFill/>
            <a:prstDash val="solid"/>
            <a:miter/>
          </a:ln>
        </p:spPr>
        <p:txBody>
          <a:bodyPr rtlCol="0" anchor="ctr"/>
          <a:lstStyle/>
          <a:p>
            <a:endParaRPr lang="en-GB" dirty="0"/>
          </a:p>
        </p:txBody>
      </p:sp>
      <p:sp>
        <p:nvSpPr>
          <p:cNvPr id="2386" name="Freeform 2385">
            <a:extLst>
              <a:ext uri="{FF2B5EF4-FFF2-40B4-BE49-F238E27FC236}">
                <a16:creationId xmlns:a16="http://schemas.microsoft.com/office/drawing/2014/main" id="{D84D06E5-6318-5EBC-7434-59A1AC7FE1D8}"/>
              </a:ext>
            </a:extLst>
          </p:cNvPr>
          <p:cNvSpPr/>
          <p:nvPr/>
        </p:nvSpPr>
        <p:spPr>
          <a:xfrm>
            <a:off x="1130284" y="3756115"/>
            <a:ext cx="1617" cy="124764"/>
          </a:xfrm>
          <a:custGeom>
            <a:avLst/>
            <a:gdLst>
              <a:gd name="connsiteX0" fmla="*/ 0 w 1617"/>
              <a:gd name="connsiteY0" fmla="*/ 0 h 124764"/>
              <a:gd name="connsiteX1" fmla="*/ 1617 w 1617"/>
              <a:gd name="connsiteY1" fmla="*/ 0 h 124764"/>
              <a:gd name="connsiteX2" fmla="*/ 1617 w 1617"/>
              <a:gd name="connsiteY2" fmla="*/ 124765 h 124764"/>
              <a:gd name="connsiteX3" fmla="*/ 0 w 1617"/>
              <a:gd name="connsiteY3" fmla="*/ 124765 h 124764"/>
            </a:gdLst>
            <a:ahLst/>
            <a:cxnLst>
              <a:cxn ang="0">
                <a:pos x="connsiteX0" y="connsiteY0"/>
              </a:cxn>
              <a:cxn ang="0">
                <a:pos x="connsiteX1" y="connsiteY1"/>
              </a:cxn>
              <a:cxn ang="0">
                <a:pos x="connsiteX2" y="connsiteY2"/>
              </a:cxn>
              <a:cxn ang="0">
                <a:pos x="connsiteX3" y="connsiteY3"/>
              </a:cxn>
            </a:cxnLst>
            <a:rect l="l" t="t" r="r" b="b"/>
            <a:pathLst>
              <a:path w="1617" h="124764">
                <a:moveTo>
                  <a:pt x="0" y="0"/>
                </a:moveTo>
                <a:lnTo>
                  <a:pt x="1617" y="0"/>
                </a:lnTo>
                <a:lnTo>
                  <a:pt x="1617" y="124765"/>
                </a:lnTo>
                <a:lnTo>
                  <a:pt x="0" y="124765"/>
                </a:lnTo>
                <a:close/>
              </a:path>
            </a:pathLst>
          </a:custGeom>
          <a:noFill/>
          <a:ln w="4040" cap="flat">
            <a:solidFill>
              <a:srgbClr val="C54E29"/>
            </a:solidFill>
            <a:prstDash val="solid"/>
            <a:miter/>
          </a:ln>
        </p:spPr>
        <p:txBody>
          <a:bodyPr rtlCol="0" anchor="ctr"/>
          <a:lstStyle/>
          <a:p>
            <a:endParaRPr lang="en-GB" dirty="0"/>
          </a:p>
        </p:txBody>
      </p:sp>
      <p:sp>
        <p:nvSpPr>
          <p:cNvPr id="2387" name="Freeform 2386">
            <a:extLst>
              <a:ext uri="{FF2B5EF4-FFF2-40B4-BE49-F238E27FC236}">
                <a16:creationId xmlns:a16="http://schemas.microsoft.com/office/drawing/2014/main" id="{3DC0C276-5F4B-FE73-2C03-55B53EB18082}"/>
              </a:ext>
            </a:extLst>
          </p:cNvPr>
          <p:cNvSpPr/>
          <p:nvPr/>
        </p:nvSpPr>
        <p:spPr>
          <a:xfrm>
            <a:off x="1132548" y="3756115"/>
            <a:ext cx="1617" cy="365244"/>
          </a:xfrm>
          <a:custGeom>
            <a:avLst/>
            <a:gdLst>
              <a:gd name="connsiteX0" fmla="*/ 0 w 1617"/>
              <a:gd name="connsiteY0" fmla="*/ 0 h 365244"/>
              <a:gd name="connsiteX1" fmla="*/ 1617 w 1617"/>
              <a:gd name="connsiteY1" fmla="*/ 0 h 365244"/>
              <a:gd name="connsiteX2" fmla="*/ 1617 w 1617"/>
              <a:gd name="connsiteY2" fmla="*/ 365244 h 365244"/>
              <a:gd name="connsiteX3" fmla="*/ 0 w 1617"/>
              <a:gd name="connsiteY3" fmla="*/ 365244 h 365244"/>
            </a:gdLst>
            <a:ahLst/>
            <a:cxnLst>
              <a:cxn ang="0">
                <a:pos x="connsiteX0" y="connsiteY0"/>
              </a:cxn>
              <a:cxn ang="0">
                <a:pos x="connsiteX1" y="connsiteY1"/>
              </a:cxn>
              <a:cxn ang="0">
                <a:pos x="connsiteX2" y="connsiteY2"/>
              </a:cxn>
              <a:cxn ang="0">
                <a:pos x="connsiteX3" y="connsiteY3"/>
              </a:cxn>
            </a:cxnLst>
            <a:rect l="l" t="t" r="r" b="b"/>
            <a:pathLst>
              <a:path w="1617" h="365244">
                <a:moveTo>
                  <a:pt x="0" y="0"/>
                </a:moveTo>
                <a:lnTo>
                  <a:pt x="1617" y="0"/>
                </a:lnTo>
                <a:lnTo>
                  <a:pt x="1617" y="365244"/>
                </a:lnTo>
                <a:lnTo>
                  <a:pt x="0" y="365244"/>
                </a:lnTo>
                <a:close/>
              </a:path>
            </a:pathLst>
          </a:custGeom>
          <a:solidFill>
            <a:srgbClr val="F7941D"/>
          </a:solidFill>
          <a:ln w="0" cap="flat">
            <a:noFill/>
            <a:prstDash val="solid"/>
            <a:miter/>
          </a:ln>
        </p:spPr>
        <p:txBody>
          <a:bodyPr rtlCol="0" anchor="ctr"/>
          <a:lstStyle/>
          <a:p>
            <a:endParaRPr lang="en-GB" dirty="0"/>
          </a:p>
        </p:txBody>
      </p:sp>
      <p:sp>
        <p:nvSpPr>
          <p:cNvPr id="2388" name="Freeform 2387">
            <a:extLst>
              <a:ext uri="{FF2B5EF4-FFF2-40B4-BE49-F238E27FC236}">
                <a16:creationId xmlns:a16="http://schemas.microsoft.com/office/drawing/2014/main" id="{200D7E79-3B8E-C681-34F6-5502566417D3}"/>
              </a:ext>
            </a:extLst>
          </p:cNvPr>
          <p:cNvSpPr/>
          <p:nvPr/>
        </p:nvSpPr>
        <p:spPr>
          <a:xfrm>
            <a:off x="1132548" y="3756115"/>
            <a:ext cx="1617" cy="365244"/>
          </a:xfrm>
          <a:custGeom>
            <a:avLst/>
            <a:gdLst>
              <a:gd name="connsiteX0" fmla="*/ 0 w 1617"/>
              <a:gd name="connsiteY0" fmla="*/ 0 h 365244"/>
              <a:gd name="connsiteX1" fmla="*/ 1617 w 1617"/>
              <a:gd name="connsiteY1" fmla="*/ 0 h 365244"/>
              <a:gd name="connsiteX2" fmla="*/ 1617 w 1617"/>
              <a:gd name="connsiteY2" fmla="*/ 365244 h 365244"/>
              <a:gd name="connsiteX3" fmla="*/ 0 w 1617"/>
              <a:gd name="connsiteY3" fmla="*/ 365244 h 365244"/>
            </a:gdLst>
            <a:ahLst/>
            <a:cxnLst>
              <a:cxn ang="0">
                <a:pos x="connsiteX0" y="connsiteY0"/>
              </a:cxn>
              <a:cxn ang="0">
                <a:pos x="connsiteX1" y="connsiteY1"/>
              </a:cxn>
              <a:cxn ang="0">
                <a:pos x="connsiteX2" y="connsiteY2"/>
              </a:cxn>
              <a:cxn ang="0">
                <a:pos x="connsiteX3" y="connsiteY3"/>
              </a:cxn>
            </a:cxnLst>
            <a:rect l="l" t="t" r="r" b="b"/>
            <a:pathLst>
              <a:path w="1617" h="365244">
                <a:moveTo>
                  <a:pt x="0" y="0"/>
                </a:moveTo>
                <a:lnTo>
                  <a:pt x="1617" y="0"/>
                </a:lnTo>
                <a:lnTo>
                  <a:pt x="1617" y="365244"/>
                </a:lnTo>
                <a:lnTo>
                  <a:pt x="0" y="365244"/>
                </a:lnTo>
                <a:close/>
              </a:path>
            </a:pathLst>
          </a:custGeom>
          <a:noFill/>
          <a:ln w="4040" cap="flat">
            <a:solidFill>
              <a:srgbClr val="C54E29"/>
            </a:solidFill>
            <a:prstDash val="solid"/>
            <a:miter/>
          </a:ln>
        </p:spPr>
        <p:txBody>
          <a:bodyPr rtlCol="0" anchor="ctr"/>
          <a:lstStyle/>
          <a:p>
            <a:endParaRPr lang="en-GB" dirty="0"/>
          </a:p>
        </p:txBody>
      </p:sp>
      <p:sp>
        <p:nvSpPr>
          <p:cNvPr id="2389" name="Freeform 2388">
            <a:extLst>
              <a:ext uri="{FF2B5EF4-FFF2-40B4-BE49-F238E27FC236}">
                <a16:creationId xmlns:a16="http://schemas.microsoft.com/office/drawing/2014/main" id="{30A2E83B-3800-95D8-50C3-BBFF93205E81}"/>
              </a:ext>
            </a:extLst>
          </p:cNvPr>
          <p:cNvSpPr/>
          <p:nvPr/>
        </p:nvSpPr>
        <p:spPr>
          <a:xfrm>
            <a:off x="1134812"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solidFill>
            <a:srgbClr val="F7941D"/>
          </a:solidFill>
          <a:ln w="0" cap="flat">
            <a:noFill/>
            <a:prstDash val="solid"/>
            <a:miter/>
          </a:ln>
        </p:spPr>
        <p:txBody>
          <a:bodyPr rtlCol="0" anchor="ctr"/>
          <a:lstStyle/>
          <a:p>
            <a:endParaRPr lang="en-GB" dirty="0"/>
          </a:p>
        </p:txBody>
      </p:sp>
      <p:sp>
        <p:nvSpPr>
          <p:cNvPr id="2390" name="Freeform 2389">
            <a:extLst>
              <a:ext uri="{FF2B5EF4-FFF2-40B4-BE49-F238E27FC236}">
                <a16:creationId xmlns:a16="http://schemas.microsoft.com/office/drawing/2014/main" id="{82317963-E567-3987-153A-5E23836BE048}"/>
              </a:ext>
            </a:extLst>
          </p:cNvPr>
          <p:cNvSpPr/>
          <p:nvPr/>
        </p:nvSpPr>
        <p:spPr>
          <a:xfrm>
            <a:off x="1134812"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noFill/>
          <a:ln w="4040" cap="flat">
            <a:solidFill>
              <a:srgbClr val="C54E29"/>
            </a:solidFill>
            <a:prstDash val="solid"/>
            <a:miter/>
          </a:ln>
        </p:spPr>
        <p:txBody>
          <a:bodyPr rtlCol="0" anchor="ctr"/>
          <a:lstStyle/>
          <a:p>
            <a:endParaRPr lang="en-GB" dirty="0"/>
          </a:p>
        </p:txBody>
      </p:sp>
      <p:sp>
        <p:nvSpPr>
          <p:cNvPr id="2391" name="Freeform 2390">
            <a:extLst>
              <a:ext uri="{FF2B5EF4-FFF2-40B4-BE49-F238E27FC236}">
                <a16:creationId xmlns:a16="http://schemas.microsoft.com/office/drawing/2014/main" id="{434A4A29-CF56-7294-85EF-840DA1AED11B}"/>
              </a:ext>
            </a:extLst>
          </p:cNvPr>
          <p:cNvSpPr/>
          <p:nvPr/>
        </p:nvSpPr>
        <p:spPr>
          <a:xfrm>
            <a:off x="1137076"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392" name="Freeform 2391">
            <a:extLst>
              <a:ext uri="{FF2B5EF4-FFF2-40B4-BE49-F238E27FC236}">
                <a16:creationId xmlns:a16="http://schemas.microsoft.com/office/drawing/2014/main" id="{65EE3100-DF18-DF6F-100F-393FF3EE5480}"/>
              </a:ext>
            </a:extLst>
          </p:cNvPr>
          <p:cNvSpPr/>
          <p:nvPr/>
        </p:nvSpPr>
        <p:spPr>
          <a:xfrm>
            <a:off x="1137076"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393" name="Freeform 2392">
            <a:extLst>
              <a:ext uri="{FF2B5EF4-FFF2-40B4-BE49-F238E27FC236}">
                <a16:creationId xmlns:a16="http://schemas.microsoft.com/office/drawing/2014/main" id="{DD1AD7A1-33A1-D7AF-71C5-65C76F71100F}"/>
              </a:ext>
            </a:extLst>
          </p:cNvPr>
          <p:cNvSpPr/>
          <p:nvPr/>
        </p:nvSpPr>
        <p:spPr>
          <a:xfrm>
            <a:off x="1139340"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solidFill>
            <a:srgbClr val="F7941D"/>
          </a:solidFill>
          <a:ln w="0" cap="flat">
            <a:noFill/>
            <a:prstDash val="solid"/>
            <a:miter/>
          </a:ln>
        </p:spPr>
        <p:txBody>
          <a:bodyPr rtlCol="0" anchor="ctr"/>
          <a:lstStyle/>
          <a:p>
            <a:endParaRPr lang="en-GB" dirty="0"/>
          </a:p>
        </p:txBody>
      </p:sp>
      <p:sp>
        <p:nvSpPr>
          <p:cNvPr id="2394" name="Freeform 2393">
            <a:extLst>
              <a:ext uri="{FF2B5EF4-FFF2-40B4-BE49-F238E27FC236}">
                <a16:creationId xmlns:a16="http://schemas.microsoft.com/office/drawing/2014/main" id="{C86C08EF-4CFD-6171-A80E-A231B862D7BD}"/>
              </a:ext>
            </a:extLst>
          </p:cNvPr>
          <p:cNvSpPr/>
          <p:nvPr/>
        </p:nvSpPr>
        <p:spPr>
          <a:xfrm>
            <a:off x="1139340"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noFill/>
          <a:ln w="4040" cap="flat">
            <a:solidFill>
              <a:srgbClr val="C54E29"/>
            </a:solidFill>
            <a:prstDash val="solid"/>
            <a:miter/>
          </a:ln>
        </p:spPr>
        <p:txBody>
          <a:bodyPr rtlCol="0" anchor="ctr"/>
          <a:lstStyle/>
          <a:p>
            <a:endParaRPr lang="en-GB" dirty="0"/>
          </a:p>
        </p:txBody>
      </p:sp>
      <p:sp>
        <p:nvSpPr>
          <p:cNvPr id="2395" name="Freeform 2394">
            <a:extLst>
              <a:ext uri="{FF2B5EF4-FFF2-40B4-BE49-F238E27FC236}">
                <a16:creationId xmlns:a16="http://schemas.microsoft.com/office/drawing/2014/main" id="{9B773759-5324-BFE9-F287-D8A93CB6187A}"/>
              </a:ext>
            </a:extLst>
          </p:cNvPr>
          <p:cNvSpPr/>
          <p:nvPr/>
        </p:nvSpPr>
        <p:spPr>
          <a:xfrm>
            <a:off x="1141685"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solidFill>
            <a:srgbClr val="F7941D"/>
          </a:solidFill>
          <a:ln w="0" cap="flat">
            <a:noFill/>
            <a:prstDash val="solid"/>
            <a:miter/>
          </a:ln>
        </p:spPr>
        <p:txBody>
          <a:bodyPr rtlCol="0" anchor="ctr"/>
          <a:lstStyle/>
          <a:p>
            <a:endParaRPr lang="en-GB" dirty="0"/>
          </a:p>
        </p:txBody>
      </p:sp>
      <p:sp>
        <p:nvSpPr>
          <p:cNvPr id="2396" name="Freeform 2395">
            <a:extLst>
              <a:ext uri="{FF2B5EF4-FFF2-40B4-BE49-F238E27FC236}">
                <a16:creationId xmlns:a16="http://schemas.microsoft.com/office/drawing/2014/main" id="{456DCA8F-661F-4351-3005-B761DB954920}"/>
              </a:ext>
            </a:extLst>
          </p:cNvPr>
          <p:cNvSpPr/>
          <p:nvPr/>
        </p:nvSpPr>
        <p:spPr>
          <a:xfrm>
            <a:off x="1141685"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noFill/>
          <a:ln w="4040" cap="flat">
            <a:solidFill>
              <a:srgbClr val="C54E29"/>
            </a:solidFill>
            <a:prstDash val="solid"/>
            <a:miter/>
          </a:ln>
        </p:spPr>
        <p:txBody>
          <a:bodyPr rtlCol="0" anchor="ctr"/>
          <a:lstStyle/>
          <a:p>
            <a:endParaRPr lang="en-GB" dirty="0"/>
          </a:p>
        </p:txBody>
      </p:sp>
      <p:sp>
        <p:nvSpPr>
          <p:cNvPr id="2397" name="Freeform 2396">
            <a:extLst>
              <a:ext uri="{FF2B5EF4-FFF2-40B4-BE49-F238E27FC236}">
                <a16:creationId xmlns:a16="http://schemas.microsoft.com/office/drawing/2014/main" id="{B3D3FC49-A4C9-D8F7-982F-2BE2B245E219}"/>
              </a:ext>
            </a:extLst>
          </p:cNvPr>
          <p:cNvSpPr/>
          <p:nvPr/>
        </p:nvSpPr>
        <p:spPr>
          <a:xfrm>
            <a:off x="114394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398" name="Freeform 2397">
            <a:extLst>
              <a:ext uri="{FF2B5EF4-FFF2-40B4-BE49-F238E27FC236}">
                <a16:creationId xmlns:a16="http://schemas.microsoft.com/office/drawing/2014/main" id="{50D3DE8A-A83E-9B7A-0AEB-C651C683DFE1}"/>
              </a:ext>
            </a:extLst>
          </p:cNvPr>
          <p:cNvSpPr/>
          <p:nvPr/>
        </p:nvSpPr>
        <p:spPr>
          <a:xfrm>
            <a:off x="1146213"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solidFill>
            <a:srgbClr val="F7941D"/>
          </a:solidFill>
          <a:ln w="0" cap="flat">
            <a:noFill/>
            <a:prstDash val="solid"/>
            <a:miter/>
          </a:ln>
        </p:spPr>
        <p:txBody>
          <a:bodyPr rtlCol="0" anchor="ctr"/>
          <a:lstStyle/>
          <a:p>
            <a:endParaRPr lang="en-GB" dirty="0"/>
          </a:p>
        </p:txBody>
      </p:sp>
      <p:sp>
        <p:nvSpPr>
          <p:cNvPr id="2399" name="Freeform 2398">
            <a:extLst>
              <a:ext uri="{FF2B5EF4-FFF2-40B4-BE49-F238E27FC236}">
                <a16:creationId xmlns:a16="http://schemas.microsoft.com/office/drawing/2014/main" id="{A0A751A7-8B3D-F0F9-75AA-AEFC9F3146AD}"/>
              </a:ext>
            </a:extLst>
          </p:cNvPr>
          <p:cNvSpPr/>
          <p:nvPr/>
        </p:nvSpPr>
        <p:spPr>
          <a:xfrm>
            <a:off x="1146213"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noFill/>
          <a:ln w="4040" cap="flat">
            <a:solidFill>
              <a:srgbClr val="C54E29"/>
            </a:solidFill>
            <a:prstDash val="solid"/>
            <a:miter/>
          </a:ln>
        </p:spPr>
        <p:txBody>
          <a:bodyPr rtlCol="0" anchor="ctr"/>
          <a:lstStyle/>
          <a:p>
            <a:endParaRPr lang="en-GB" dirty="0"/>
          </a:p>
        </p:txBody>
      </p:sp>
      <p:sp>
        <p:nvSpPr>
          <p:cNvPr id="2400" name="Freeform 2399">
            <a:extLst>
              <a:ext uri="{FF2B5EF4-FFF2-40B4-BE49-F238E27FC236}">
                <a16:creationId xmlns:a16="http://schemas.microsoft.com/office/drawing/2014/main" id="{AB292F0F-A432-89DD-AAB9-389149E4101A}"/>
              </a:ext>
            </a:extLst>
          </p:cNvPr>
          <p:cNvSpPr/>
          <p:nvPr/>
        </p:nvSpPr>
        <p:spPr>
          <a:xfrm>
            <a:off x="1148477"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solidFill>
            <a:srgbClr val="F7941D"/>
          </a:solidFill>
          <a:ln w="0" cap="flat">
            <a:noFill/>
            <a:prstDash val="solid"/>
            <a:miter/>
          </a:ln>
        </p:spPr>
        <p:txBody>
          <a:bodyPr rtlCol="0" anchor="ctr"/>
          <a:lstStyle/>
          <a:p>
            <a:endParaRPr lang="en-GB" dirty="0"/>
          </a:p>
        </p:txBody>
      </p:sp>
      <p:sp>
        <p:nvSpPr>
          <p:cNvPr id="2401" name="Freeform 2400">
            <a:extLst>
              <a:ext uri="{FF2B5EF4-FFF2-40B4-BE49-F238E27FC236}">
                <a16:creationId xmlns:a16="http://schemas.microsoft.com/office/drawing/2014/main" id="{EF67526B-C954-AF6A-0363-1CD920AE4978}"/>
              </a:ext>
            </a:extLst>
          </p:cNvPr>
          <p:cNvSpPr/>
          <p:nvPr/>
        </p:nvSpPr>
        <p:spPr>
          <a:xfrm>
            <a:off x="1148477"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noFill/>
          <a:ln w="4040" cap="flat">
            <a:solidFill>
              <a:srgbClr val="C54E29"/>
            </a:solidFill>
            <a:prstDash val="solid"/>
            <a:miter/>
          </a:ln>
        </p:spPr>
        <p:txBody>
          <a:bodyPr rtlCol="0" anchor="ctr"/>
          <a:lstStyle/>
          <a:p>
            <a:endParaRPr lang="en-GB" dirty="0"/>
          </a:p>
        </p:txBody>
      </p:sp>
      <p:sp>
        <p:nvSpPr>
          <p:cNvPr id="2402" name="Freeform 2401">
            <a:extLst>
              <a:ext uri="{FF2B5EF4-FFF2-40B4-BE49-F238E27FC236}">
                <a16:creationId xmlns:a16="http://schemas.microsoft.com/office/drawing/2014/main" id="{E753369C-3741-1A78-E386-03EFF03C44CF}"/>
              </a:ext>
            </a:extLst>
          </p:cNvPr>
          <p:cNvSpPr/>
          <p:nvPr/>
        </p:nvSpPr>
        <p:spPr>
          <a:xfrm>
            <a:off x="1150741"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solidFill>
            <a:srgbClr val="F7941D"/>
          </a:solidFill>
          <a:ln w="0" cap="flat">
            <a:noFill/>
            <a:prstDash val="solid"/>
            <a:miter/>
          </a:ln>
        </p:spPr>
        <p:txBody>
          <a:bodyPr rtlCol="0" anchor="ctr"/>
          <a:lstStyle/>
          <a:p>
            <a:endParaRPr lang="en-GB" dirty="0"/>
          </a:p>
        </p:txBody>
      </p:sp>
      <p:sp>
        <p:nvSpPr>
          <p:cNvPr id="2403" name="Freeform 2402">
            <a:extLst>
              <a:ext uri="{FF2B5EF4-FFF2-40B4-BE49-F238E27FC236}">
                <a16:creationId xmlns:a16="http://schemas.microsoft.com/office/drawing/2014/main" id="{8DA7FDEE-083F-A15D-9F77-F05947DA9581}"/>
              </a:ext>
            </a:extLst>
          </p:cNvPr>
          <p:cNvSpPr/>
          <p:nvPr/>
        </p:nvSpPr>
        <p:spPr>
          <a:xfrm>
            <a:off x="1150741"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noFill/>
          <a:ln w="4040" cap="flat">
            <a:solidFill>
              <a:srgbClr val="C54E29"/>
            </a:solidFill>
            <a:prstDash val="solid"/>
            <a:miter/>
          </a:ln>
        </p:spPr>
        <p:txBody>
          <a:bodyPr rtlCol="0" anchor="ctr"/>
          <a:lstStyle/>
          <a:p>
            <a:endParaRPr lang="en-GB" dirty="0"/>
          </a:p>
        </p:txBody>
      </p:sp>
      <p:sp>
        <p:nvSpPr>
          <p:cNvPr id="2404" name="Freeform 2403">
            <a:extLst>
              <a:ext uri="{FF2B5EF4-FFF2-40B4-BE49-F238E27FC236}">
                <a16:creationId xmlns:a16="http://schemas.microsoft.com/office/drawing/2014/main" id="{D539E46B-3011-2593-5E6E-EA721CB2108C}"/>
              </a:ext>
            </a:extLst>
          </p:cNvPr>
          <p:cNvSpPr/>
          <p:nvPr/>
        </p:nvSpPr>
        <p:spPr>
          <a:xfrm>
            <a:off x="115300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405" name="Freeform 2404">
            <a:extLst>
              <a:ext uri="{FF2B5EF4-FFF2-40B4-BE49-F238E27FC236}">
                <a16:creationId xmlns:a16="http://schemas.microsoft.com/office/drawing/2014/main" id="{66D4E31E-8A3A-3D27-44EA-86753664692A}"/>
              </a:ext>
            </a:extLst>
          </p:cNvPr>
          <p:cNvSpPr/>
          <p:nvPr/>
        </p:nvSpPr>
        <p:spPr>
          <a:xfrm>
            <a:off x="1155350"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2406" name="Freeform 2405">
            <a:extLst>
              <a:ext uri="{FF2B5EF4-FFF2-40B4-BE49-F238E27FC236}">
                <a16:creationId xmlns:a16="http://schemas.microsoft.com/office/drawing/2014/main" id="{423FB50E-118B-4BBB-AE33-6E1C219FAA15}"/>
              </a:ext>
            </a:extLst>
          </p:cNvPr>
          <p:cNvSpPr/>
          <p:nvPr/>
        </p:nvSpPr>
        <p:spPr>
          <a:xfrm>
            <a:off x="1155350"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2407" name="Freeform 2406">
            <a:extLst>
              <a:ext uri="{FF2B5EF4-FFF2-40B4-BE49-F238E27FC236}">
                <a16:creationId xmlns:a16="http://schemas.microsoft.com/office/drawing/2014/main" id="{BC831B8C-06E1-A439-B6B7-5FB11AE15430}"/>
              </a:ext>
            </a:extLst>
          </p:cNvPr>
          <p:cNvSpPr/>
          <p:nvPr/>
        </p:nvSpPr>
        <p:spPr>
          <a:xfrm>
            <a:off x="1157614"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2408" name="Freeform 2407">
            <a:extLst>
              <a:ext uri="{FF2B5EF4-FFF2-40B4-BE49-F238E27FC236}">
                <a16:creationId xmlns:a16="http://schemas.microsoft.com/office/drawing/2014/main" id="{B0AB527F-2BFF-EF8C-23A3-5BCE4E12C104}"/>
              </a:ext>
            </a:extLst>
          </p:cNvPr>
          <p:cNvSpPr/>
          <p:nvPr/>
        </p:nvSpPr>
        <p:spPr>
          <a:xfrm>
            <a:off x="1157614"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2409" name="Freeform 2408">
            <a:extLst>
              <a:ext uri="{FF2B5EF4-FFF2-40B4-BE49-F238E27FC236}">
                <a16:creationId xmlns:a16="http://schemas.microsoft.com/office/drawing/2014/main" id="{C8AC2573-628B-EA94-1B9B-B3523F3AEEBF}"/>
              </a:ext>
            </a:extLst>
          </p:cNvPr>
          <p:cNvSpPr/>
          <p:nvPr/>
        </p:nvSpPr>
        <p:spPr>
          <a:xfrm>
            <a:off x="1159878" y="3756115"/>
            <a:ext cx="1617" cy="93735"/>
          </a:xfrm>
          <a:custGeom>
            <a:avLst/>
            <a:gdLst>
              <a:gd name="connsiteX0" fmla="*/ 0 w 1617"/>
              <a:gd name="connsiteY0" fmla="*/ 0 h 93735"/>
              <a:gd name="connsiteX1" fmla="*/ 1617 w 1617"/>
              <a:gd name="connsiteY1" fmla="*/ 0 h 93735"/>
              <a:gd name="connsiteX2" fmla="*/ 1617 w 1617"/>
              <a:gd name="connsiteY2" fmla="*/ 93735 h 93735"/>
              <a:gd name="connsiteX3" fmla="*/ 0 w 1617"/>
              <a:gd name="connsiteY3" fmla="*/ 93735 h 93735"/>
            </a:gdLst>
            <a:ahLst/>
            <a:cxnLst>
              <a:cxn ang="0">
                <a:pos x="connsiteX0" y="connsiteY0"/>
              </a:cxn>
              <a:cxn ang="0">
                <a:pos x="connsiteX1" y="connsiteY1"/>
              </a:cxn>
              <a:cxn ang="0">
                <a:pos x="connsiteX2" y="connsiteY2"/>
              </a:cxn>
              <a:cxn ang="0">
                <a:pos x="connsiteX3" y="connsiteY3"/>
              </a:cxn>
            </a:cxnLst>
            <a:rect l="l" t="t" r="r" b="b"/>
            <a:pathLst>
              <a:path w="1617" h="93735">
                <a:moveTo>
                  <a:pt x="0" y="0"/>
                </a:moveTo>
                <a:lnTo>
                  <a:pt x="1617" y="0"/>
                </a:lnTo>
                <a:lnTo>
                  <a:pt x="1617" y="93735"/>
                </a:lnTo>
                <a:lnTo>
                  <a:pt x="0" y="93735"/>
                </a:lnTo>
                <a:close/>
              </a:path>
            </a:pathLst>
          </a:custGeom>
          <a:solidFill>
            <a:srgbClr val="F7941D"/>
          </a:solidFill>
          <a:ln w="0" cap="flat">
            <a:noFill/>
            <a:prstDash val="solid"/>
            <a:miter/>
          </a:ln>
        </p:spPr>
        <p:txBody>
          <a:bodyPr rtlCol="0" anchor="ctr"/>
          <a:lstStyle/>
          <a:p>
            <a:endParaRPr lang="en-GB" dirty="0"/>
          </a:p>
        </p:txBody>
      </p:sp>
      <p:sp>
        <p:nvSpPr>
          <p:cNvPr id="2410" name="Freeform 2409">
            <a:extLst>
              <a:ext uri="{FF2B5EF4-FFF2-40B4-BE49-F238E27FC236}">
                <a16:creationId xmlns:a16="http://schemas.microsoft.com/office/drawing/2014/main" id="{4618B1CF-8E36-6207-940E-9D2EE4CCC658}"/>
              </a:ext>
            </a:extLst>
          </p:cNvPr>
          <p:cNvSpPr/>
          <p:nvPr/>
        </p:nvSpPr>
        <p:spPr>
          <a:xfrm>
            <a:off x="1159878" y="3756115"/>
            <a:ext cx="1617" cy="93735"/>
          </a:xfrm>
          <a:custGeom>
            <a:avLst/>
            <a:gdLst>
              <a:gd name="connsiteX0" fmla="*/ 0 w 1617"/>
              <a:gd name="connsiteY0" fmla="*/ 0 h 93735"/>
              <a:gd name="connsiteX1" fmla="*/ 1617 w 1617"/>
              <a:gd name="connsiteY1" fmla="*/ 0 h 93735"/>
              <a:gd name="connsiteX2" fmla="*/ 1617 w 1617"/>
              <a:gd name="connsiteY2" fmla="*/ 93735 h 93735"/>
              <a:gd name="connsiteX3" fmla="*/ 0 w 1617"/>
              <a:gd name="connsiteY3" fmla="*/ 93735 h 93735"/>
            </a:gdLst>
            <a:ahLst/>
            <a:cxnLst>
              <a:cxn ang="0">
                <a:pos x="connsiteX0" y="connsiteY0"/>
              </a:cxn>
              <a:cxn ang="0">
                <a:pos x="connsiteX1" y="connsiteY1"/>
              </a:cxn>
              <a:cxn ang="0">
                <a:pos x="connsiteX2" y="connsiteY2"/>
              </a:cxn>
              <a:cxn ang="0">
                <a:pos x="connsiteX3" y="connsiteY3"/>
              </a:cxn>
            </a:cxnLst>
            <a:rect l="l" t="t" r="r" b="b"/>
            <a:pathLst>
              <a:path w="1617" h="93735">
                <a:moveTo>
                  <a:pt x="0" y="0"/>
                </a:moveTo>
                <a:lnTo>
                  <a:pt x="1617" y="0"/>
                </a:lnTo>
                <a:lnTo>
                  <a:pt x="1617" y="93735"/>
                </a:lnTo>
                <a:lnTo>
                  <a:pt x="0" y="93735"/>
                </a:lnTo>
                <a:close/>
              </a:path>
            </a:pathLst>
          </a:custGeom>
          <a:noFill/>
          <a:ln w="4040" cap="flat">
            <a:solidFill>
              <a:srgbClr val="C54E29"/>
            </a:solidFill>
            <a:prstDash val="solid"/>
            <a:miter/>
          </a:ln>
        </p:spPr>
        <p:txBody>
          <a:bodyPr rtlCol="0" anchor="ctr"/>
          <a:lstStyle/>
          <a:p>
            <a:endParaRPr lang="en-GB" dirty="0"/>
          </a:p>
        </p:txBody>
      </p:sp>
      <p:sp>
        <p:nvSpPr>
          <p:cNvPr id="2411" name="Freeform 2410">
            <a:extLst>
              <a:ext uri="{FF2B5EF4-FFF2-40B4-BE49-F238E27FC236}">
                <a16:creationId xmlns:a16="http://schemas.microsoft.com/office/drawing/2014/main" id="{83DABD37-4F37-68E0-DF1A-E013F9898C35}"/>
              </a:ext>
            </a:extLst>
          </p:cNvPr>
          <p:cNvSpPr/>
          <p:nvPr/>
        </p:nvSpPr>
        <p:spPr>
          <a:xfrm>
            <a:off x="1162142"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2412" name="Freeform 2411">
            <a:extLst>
              <a:ext uri="{FF2B5EF4-FFF2-40B4-BE49-F238E27FC236}">
                <a16:creationId xmlns:a16="http://schemas.microsoft.com/office/drawing/2014/main" id="{E2399BBE-DDC5-8AAB-42F8-2180653E3DF2}"/>
              </a:ext>
            </a:extLst>
          </p:cNvPr>
          <p:cNvSpPr/>
          <p:nvPr/>
        </p:nvSpPr>
        <p:spPr>
          <a:xfrm>
            <a:off x="1162142"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2413" name="Freeform 2412">
            <a:extLst>
              <a:ext uri="{FF2B5EF4-FFF2-40B4-BE49-F238E27FC236}">
                <a16:creationId xmlns:a16="http://schemas.microsoft.com/office/drawing/2014/main" id="{9ADFE193-5107-DF17-3975-2C4A48DA9807}"/>
              </a:ext>
            </a:extLst>
          </p:cNvPr>
          <p:cNvSpPr/>
          <p:nvPr/>
        </p:nvSpPr>
        <p:spPr>
          <a:xfrm>
            <a:off x="1164406"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solidFill>
            <a:srgbClr val="F7941D"/>
          </a:solidFill>
          <a:ln w="0" cap="flat">
            <a:noFill/>
            <a:prstDash val="solid"/>
            <a:miter/>
          </a:ln>
        </p:spPr>
        <p:txBody>
          <a:bodyPr rtlCol="0" anchor="ctr"/>
          <a:lstStyle/>
          <a:p>
            <a:endParaRPr lang="en-GB" dirty="0"/>
          </a:p>
        </p:txBody>
      </p:sp>
      <p:sp>
        <p:nvSpPr>
          <p:cNvPr id="2414" name="Freeform 2413">
            <a:extLst>
              <a:ext uri="{FF2B5EF4-FFF2-40B4-BE49-F238E27FC236}">
                <a16:creationId xmlns:a16="http://schemas.microsoft.com/office/drawing/2014/main" id="{AEAC5CF3-9622-5723-794F-C82A5EC18967}"/>
              </a:ext>
            </a:extLst>
          </p:cNvPr>
          <p:cNvSpPr/>
          <p:nvPr/>
        </p:nvSpPr>
        <p:spPr>
          <a:xfrm>
            <a:off x="1164406"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noFill/>
          <a:ln w="4040" cap="flat">
            <a:solidFill>
              <a:srgbClr val="C54E29"/>
            </a:solidFill>
            <a:prstDash val="solid"/>
            <a:miter/>
          </a:ln>
        </p:spPr>
        <p:txBody>
          <a:bodyPr rtlCol="0" anchor="ctr"/>
          <a:lstStyle/>
          <a:p>
            <a:endParaRPr lang="en-GB" dirty="0"/>
          </a:p>
        </p:txBody>
      </p:sp>
      <p:sp>
        <p:nvSpPr>
          <p:cNvPr id="2415" name="Freeform 2414">
            <a:extLst>
              <a:ext uri="{FF2B5EF4-FFF2-40B4-BE49-F238E27FC236}">
                <a16:creationId xmlns:a16="http://schemas.microsoft.com/office/drawing/2014/main" id="{79E00942-F919-7D8F-19BE-94D77FD7F047}"/>
              </a:ext>
            </a:extLst>
          </p:cNvPr>
          <p:cNvSpPr/>
          <p:nvPr/>
        </p:nvSpPr>
        <p:spPr>
          <a:xfrm>
            <a:off x="1166670" y="3756115"/>
            <a:ext cx="1617" cy="62624"/>
          </a:xfrm>
          <a:custGeom>
            <a:avLst/>
            <a:gdLst>
              <a:gd name="connsiteX0" fmla="*/ 0 w 1617"/>
              <a:gd name="connsiteY0" fmla="*/ 0 h 62624"/>
              <a:gd name="connsiteX1" fmla="*/ 1617 w 1617"/>
              <a:gd name="connsiteY1" fmla="*/ 0 h 62624"/>
              <a:gd name="connsiteX2" fmla="*/ 1617 w 1617"/>
              <a:gd name="connsiteY2" fmla="*/ 62625 h 62624"/>
              <a:gd name="connsiteX3" fmla="*/ 0 w 1617"/>
              <a:gd name="connsiteY3" fmla="*/ 62625 h 62624"/>
            </a:gdLst>
            <a:ahLst/>
            <a:cxnLst>
              <a:cxn ang="0">
                <a:pos x="connsiteX0" y="connsiteY0"/>
              </a:cxn>
              <a:cxn ang="0">
                <a:pos x="connsiteX1" y="connsiteY1"/>
              </a:cxn>
              <a:cxn ang="0">
                <a:pos x="connsiteX2" y="connsiteY2"/>
              </a:cxn>
              <a:cxn ang="0">
                <a:pos x="connsiteX3" y="connsiteY3"/>
              </a:cxn>
            </a:cxnLst>
            <a:rect l="l" t="t" r="r" b="b"/>
            <a:pathLst>
              <a:path w="1617" h="62624">
                <a:moveTo>
                  <a:pt x="0" y="0"/>
                </a:moveTo>
                <a:lnTo>
                  <a:pt x="1617" y="0"/>
                </a:lnTo>
                <a:lnTo>
                  <a:pt x="1617" y="62625"/>
                </a:lnTo>
                <a:lnTo>
                  <a:pt x="0" y="62625"/>
                </a:lnTo>
                <a:close/>
              </a:path>
            </a:pathLst>
          </a:custGeom>
          <a:solidFill>
            <a:srgbClr val="F7941D"/>
          </a:solidFill>
          <a:ln w="0" cap="flat">
            <a:noFill/>
            <a:prstDash val="solid"/>
            <a:miter/>
          </a:ln>
        </p:spPr>
        <p:txBody>
          <a:bodyPr rtlCol="0" anchor="ctr"/>
          <a:lstStyle/>
          <a:p>
            <a:endParaRPr lang="en-GB" dirty="0"/>
          </a:p>
        </p:txBody>
      </p:sp>
      <p:sp>
        <p:nvSpPr>
          <p:cNvPr id="2416" name="Freeform 2415">
            <a:extLst>
              <a:ext uri="{FF2B5EF4-FFF2-40B4-BE49-F238E27FC236}">
                <a16:creationId xmlns:a16="http://schemas.microsoft.com/office/drawing/2014/main" id="{FE0F2515-9098-4184-39DE-947004604027}"/>
              </a:ext>
            </a:extLst>
          </p:cNvPr>
          <p:cNvSpPr/>
          <p:nvPr/>
        </p:nvSpPr>
        <p:spPr>
          <a:xfrm>
            <a:off x="1166670" y="3756115"/>
            <a:ext cx="1617" cy="62624"/>
          </a:xfrm>
          <a:custGeom>
            <a:avLst/>
            <a:gdLst>
              <a:gd name="connsiteX0" fmla="*/ 0 w 1617"/>
              <a:gd name="connsiteY0" fmla="*/ 0 h 62624"/>
              <a:gd name="connsiteX1" fmla="*/ 1617 w 1617"/>
              <a:gd name="connsiteY1" fmla="*/ 0 h 62624"/>
              <a:gd name="connsiteX2" fmla="*/ 1617 w 1617"/>
              <a:gd name="connsiteY2" fmla="*/ 62625 h 62624"/>
              <a:gd name="connsiteX3" fmla="*/ 0 w 1617"/>
              <a:gd name="connsiteY3" fmla="*/ 62625 h 62624"/>
            </a:gdLst>
            <a:ahLst/>
            <a:cxnLst>
              <a:cxn ang="0">
                <a:pos x="connsiteX0" y="connsiteY0"/>
              </a:cxn>
              <a:cxn ang="0">
                <a:pos x="connsiteX1" y="connsiteY1"/>
              </a:cxn>
              <a:cxn ang="0">
                <a:pos x="connsiteX2" y="connsiteY2"/>
              </a:cxn>
              <a:cxn ang="0">
                <a:pos x="connsiteX3" y="connsiteY3"/>
              </a:cxn>
            </a:cxnLst>
            <a:rect l="l" t="t" r="r" b="b"/>
            <a:pathLst>
              <a:path w="1617" h="62624">
                <a:moveTo>
                  <a:pt x="0" y="0"/>
                </a:moveTo>
                <a:lnTo>
                  <a:pt x="1617" y="0"/>
                </a:lnTo>
                <a:lnTo>
                  <a:pt x="1617" y="62625"/>
                </a:lnTo>
                <a:lnTo>
                  <a:pt x="0" y="62625"/>
                </a:lnTo>
                <a:close/>
              </a:path>
            </a:pathLst>
          </a:custGeom>
          <a:noFill/>
          <a:ln w="4040" cap="flat">
            <a:solidFill>
              <a:srgbClr val="C54E29"/>
            </a:solidFill>
            <a:prstDash val="solid"/>
            <a:miter/>
          </a:ln>
        </p:spPr>
        <p:txBody>
          <a:bodyPr rtlCol="0" anchor="ctr"/>
          <a:lstStyle/>
          <a:p>
            <a:endParaRPr lang="en-GB" dirty="0"/>
          </a:p>
        </p:txBody>
      </p:sp>
      <p:sp>
        <p:nvSpPr>
          <p:cNvPr id="2417" name="Freeform 2416">
            <a:extLst>
              <a:ext uri="{FF2B5EF4-FFF2-40B4-BE49-F238E27FC236}">
                <a16:creationId xmlns:a16="http://schemas.microsoft.com/office/drawing/2014/main" id="{F8DAACC4-D7B5-59CD-E051-1AEE844A862C}"/>
              </a:ext>
            </a:extLst>
          </p:cNvPr>
          <p:cNvSpPr/>
          <p:nvPr/>
        </p:nvSpPr>
        <p:spPr>
          <a:xfrm>
            <a:off x="1171278" y="3756115"/>
            <a:ext cx="1617" cy="106502"/>
          </a:xfrm>
          <a:custGeom>
            <a:avLst/>
            <a:gdLst>
              <a:gd name="connsiteX0" fmla="*/ 0 w 1617"/>
              <a:gd name="connsiteY0" fmla="*/ 0 h 106502"/>
              <a:gd name="connsiteX1" fmla="*/ 1617 w 1617"/>
              <a:gd name="connsiteY1" fmla="*/ 0 h 106502"/>
              <a:gd name="connsiteX2" fmla="*/ 1617 w 1617"/>
              <a:gd name="connsiteY2" fmla="*/ 106503 h 106502"/>
              <a:gd name="connsiteX3" fmla="*/ 0 w 1617"/>
              <a:gd name="connsiteY3" fmla="*/ 106503 h 106502"/>
            </a:gdLst>
            <a:ahLst/>
            <a:cxnLst>
              <a:cxn ang="0">
                <a:pos x="connsiteX0" y="connsiteY0"/>
              </a:cxn>
              <a:cxn ang="0">
                <a:pos x="connsiteX1" y="connsiteY1"/>
              </a:cxn>
              <a:cxn ang="0">
                <a:pos x="connsiteX2" y="connsiteY2"/>
              </a:cxn>
              <a:cxn ang="0">
                <a:pos x="connsiteX3" y="connsiteY3"/>
              </a:cxn>
            </a:cxnLst>
            <a:rect l="l" t="t" r="r" b="b"/>
            <a:pathLst>
              <a:path w="1617" h="106502">
                <a:moveTo>
                  <a:pt x="0" y="0"/>
                </a:moveTo>
                <a:lnTo>
                  <a:pt x="1617" y="0"/>
                </a:lnTo>
                <a:lnTo>
                  <a:pt x="1617" y="106503"/>
                </a:lnTo>
                <a:lnTo>
                  <a:pt x="0" y="106503"/>
                </a:lnTo>
                <a:close/>
              </a:path>
            </a:pathLst>
          </a:custGeom>
          <a:solidFill>
            <a:srgbClr val="F7941D"/>
          </a:solidFill>
          <a:ln w="0" cap="flat">
            <a:noFill/>
            <a:prstDash val="solid"/>
            <a:miter/>
          </a:ln>
        </p:spPr>
        <p:txBody>
          <a:bodyPr rtlCol="0" anchor="ctr"/>
          <a:lstStyle/>
          <a:p>
            <a:endParaRPr lang="en-GB" dirty="0"/>
          </a:p>
        </p:txBody>
      </p:sp>
      <p:sp>
        <p:nvSpPr>
          <p:cNvPr id="2418" name="Freeform 2417">
            <a:extLst>
              <a:ext uri="{FF2B5EF4-FFF2-40B4-BE49-F238E27FC236}">
                <a16:creationId xmlns:a16="http://schemas.microsoft.com/office/drawing/2014/main" id="{7A0F344A-26D6-9D08-88F9-691D7A9F847F}"/>
              </a:ext>
            </a:extLst>
          </p:cNvPr>
          <p:cNvSpPr/>
          <p:nvPr/>
        </p:nvSpPr>
        <p:spPr>
          <a:xfrm>
            <a:off x="1171278" y="3756115"/>
            <a:ext cx="1617" cy="106502"/>
          </a:xfrm>
          <a:custGeom>
            <a:avLst/>
            <a:gdLst>
              <a:gd name="connsiteX0" fmla="*/ 0 w 1617"/>
              <a:gd name="connsiteY0" fmla="*/ 0 h 106502"/>
              <a:gd name="connsiteX1" fmla="*/ 1617 w 1617"/>
              <a:gd name="connsiteY1" fmla="*/ 0 h 106502"/>
              <a:gd name="connsiteX2" fmla="*/ 1617 w 1617"/>
              <a:gd name="connsiteY2" fmla="*/ 106503 h 106502"/>
              <a:gd name="connsiteX3" fmla="*/ 0 w 1617"/>
              <a:gd name="connsiteY3" fmla="*/ 106503 h 106502"/>
            </a:gdLst>
            <a:ahLst/>
            <a:cxnLst>
              <a:cxn ang="0">
                <a:pos x="connsiteX0" y="connsiteY0"/>
              </a:cxn>
              <a:cxn ang="0">
                <a:pos x="connsiteX1" y="connsiteY1"/>
              </a:cxn>
              <a:cxn ang="0">
                <a:pos x="connsiteX2" y="connsiteY2"/>
              </a:cxn>
              <a:cxn ang="0">
                <a:pos x="connsiteX3" y="connsiteY3"/>
              </a:cxn>
            </a:cxnLst>
            <a:rect l="l" t="t" r="r" b="b"/>
            <a:pathLst>
              <a:path w="1617" h="106502">
                <a:moveTo>
                  <a:pt x="0" y="0"/>
                </a:moveTo>
                <a:lnTo>
                  <a:pt x="1617" y="0"/>
                </a:lnTo>
                <a:lnTo>
                  <a:pt x="1617" y="106503"/>
                </a:lnTo>
                <a:lnTo>
                  <a:pt x="0" y="106503"/>
                </a:lnTo>
                <a:close/>
              </a:path>
            </a:pathLst>
          </a:custGeom>
          <a:noFill/>
          <a:ln w="4040" cap="flat">
            <a:solidFill>
              <a:srgbClr val="C54E29"/>
            </a:solidFill>
            <a:prstDash val="solid"/>
            <a:miter/>
          </a:ln>
        </p:spPr>
        <p:txBody>
          <a:bodyPr rtlCol="0" anchor="ctr"/>
          <a:lstStyle/>
          <a:p>
            <a:endParaRPr lang="en-GB" dirty="0"/>
          </a:p>
        </p:txBody>
      </p:sp>
      <p:sp>
        <p:nvSpPr>
          <p:cNvPr id="2419" name="Freeform 2418">
            <a:extLst>
              <a:ext uri="{FF2B5EF4-FFF2-40B4-BE49-F238E27FC236}">
                <a16:creationId xmlns:a16="http://schemas.microsoft.com/office/drawing/2014/main" id="{84F99507-6B86-36A4-92BB-BB79E39B8006}"/>
              </a:ext>
            </a:extLst>
          </p:cNvPr>
          <p:cNvSpPr/>
          <p:nvPr/>
        </p:nvSpPr>
        <p:spPr>
          <a:xfrm>
            <a:off x="1173542"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2420" name="Freeform 2419">
            <a:extLst>
              <a:ext uri="{FF2B5EF4-FFF2-40B4-BE49-F238E27FC236}">
                <a16:creationId xmlns:a16="http://schemas.microsoft.com/office/drawing/2014/main" id="{0B8BE7EC-3FF9-E695-F984-307932CF959A}"/>
              </a:ext>
            </a:extLst>
          </p:cNvPr>
          <p:cNvSpPr/>
          <p:nvPr/>
        </p:nvSpPr>
        <p:spPr>
          <a:xfrm>
            <a:off x="1173542"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2421" name="Freeform 2420">
            <a:extLst>
              <a:ext uri="{FF2B5EF4-FFF2-40B4-BE49-F238E27FC236}">
                <a16:creationId xmlns:a16="http://schemas.microsoft.com/office/drawing/2014/main" id="{971CD375-8F0F-5F72-E29F-561D79E7E76C}"/>
              </a:ext>
            </a:extLst>
          </p:cNvPr>
          <p:cNvSpPr/>
          <p:nvPr/>
        </p:nvSpPr>
        <p:spPr>
          <a:xfrm>
            <a:off x="1175806"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solidFill>
            <a:srgbClr val="F7941D"/>
          </a:solidFill>
          <a:ln w="0" cap="flat">
            <a:noFill/>
            <a:prstDash val="solid"/>
            <a:miter/>
          </a:ln>
        </p:spPr>
        <p:txBody>
          <a:bodyPr rtlCol="0" anchor="ctr"/>
          <a:lstStyle/>
          <a:p>
            <a:endParaRPr lang="en-GB" dirty="0"/>
          </a:p>
        </p:txBody>
      </p:sp>
      <p:sp>
        <p:nvSpPr>
          <p:cNvPr id="2422" name="Freeform 2421">
            <a:extLst>
              <a:ext uri="{FF2B5EF4-FFF2-40B4-BE49-F238E27FC236}">
                <a16:creationId xmlns:a16="http://schemas.microsoft.com/office/drawing/2014/main" id="{57458193-B839-9F6C-EAC3-0DB5CCAB13D9}"/>
              </a:ext>
            </a:extLst>
          </p:cNvPr>
          <p:cNvSpPr/>
          <p:nvPr/>
        </p:nvSpPr>
        <p:spPr>
          <a:xfrm>
            <a:off x="1175806"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noFill/>
          <a:ln w="4040" cap="flat">
            <a:solidFill>
              <a:srgbClr val="C54E29"/>
            </a:solidFill>
            <a:prstDash val="solid"/>
            <a:miter/>
          </a:ln>
        </p:spPr>
        <p:txBody>
          <a:bodyPr rtlCol="0" anchor="ctr"/>
          <a:lstStyle/>
          <a:p>
            <a:endParaRPr lang="en-GB" dirty="0"/>
          </a:p>
        </p:txBody>
      </p:sp>
      <p:sp>
        <p:nvSpPr>
          <p:cNvPr id="2423" name="Freeform 2422">
            <a:extLst>
              <a:ext uri="{FF2B5EF4-FFF2-40B4-BE49-F238E27FC236}">
                <a16:creationId xmlns:a16="http://schemas.microsoft.com/office/drawing/2014/main" id="{9BF3FA90-E5F2-AEFA-4694-4511D6321E9F}"/>
              </a:ext>
            </a:extLst>
          </p:cNvPr>
          <p:cNvSpPr/>
          <p:nvPr/>
        </p:nvSpPr>
        <p:spPr>
          <a:xfrm>
            <a:off x="1178070"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solidFill>
            <a:srgbClr val="F7941D"/>
          </a:solidFill>
          <a:ln w="0" cap="flat">
            <a:noFill/>
            <a:prstDash val="solid"/>
            <a:miter/>
          </a:ln>
        </p:spPr>
        <p:txBody>
          <a:bodyPr rtlCol="0" anchor="ctr"/>
          <a:lstStyle/>
          <a:p>
            <a:endParaRPr lang="en-GB" dirty="0"/>
          </a:p>
        </p:txBody>
      </p:sp>
      <p:sp>
        <p:nvSpPr>
          <p:cNvPr id="2424" name="Freeform 2423">
            <a:extLst>
              <a:ext uri="{FF2B5EF4-FFF2-40B4-BE49-F238E27FC236}">
                <a16:creationId xmlns:a16="http://schemas.microsoft.com/office/drawing/2014/main" id="{CC80F49F-E7BF-E81B-7CA4-286347B76620}"/>
              </a:ext>
            </a:extLst>
          </p:cNvPr>
          <p:cNvSpPr/>
          <p:nvPr/>
        </p:nvSpPr>
        <p:spPr>
          <a:xfrm>
            <a:off x="1178070"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noFill/>
          <a:ln w="4040" cap="flat">
            <a:solidFill>
              <a:srgbClr val="C54E29"/>
            </a:solidFill>
            <a:prstDash val="solid"/>
            <a:miter/>
          </a:ln>
        </p:spPr>
        <p:txBody>
          <a:bodyPr rtlCol="0" anchor="ctr"/>
          <a:lstStyle/>
          <a:p>
            <a:endParaRPr lang="en-GB" dirty="0"/>
          </a:p>
        </p:txBody>
      </p:sp>
      <p:sp>
        <p:nvSpPr>
          <p:cNvPr id="2425" name="Freeform 2424">
            <a:extLst>
              <a:ext uri="{FF2B5EF4-FFF2-40B4-BE49-F238E27FC236}">
                <a16:creationId xmlns:a16="http://schemas.microsoft.com/office/drawing/2014/main" id="{90678CDC-517F-4D58-EFFC-710E5B8C6567}"/>
              </a:ext>
            </a:extLst>
          </p:cNvPr>
          <p:cNvSpPr/>
          <p:nvPr/>
        </p:nvSpPr>
        <p:spPr>
          <a:xfrm>
            <a:off x="1180415"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solidFill>
            <a:srgbClr val="F7941D"/>
          </a:solidFill>
          <a:ln w="0" cap="flat">
            <a:noFill/>
            <a:prstDash val="solid"/>
            <a:miter/>
          </a:ln>
        </p:spPr>
        <p:txBody>
          <a:bodyPr rtlCol="0" anchor="ctr"/>
          <a:lstStyle/>
          <a:p>
            <a:endParaRPr lang="en-GB" dirty="0"/>
          </a:p>
        </p:txBody>
      </p:sp>
      <p:sp>
        <p:nvSpPr>
          <p:cNvPr id="2426" name="Freeform 2425">
            <a:extLst>
              <a:ext uri="{FF2B5EF4-FFF2-40B4-BE49-F238E27FC236}">
                <a16:creationId xmlns:a16="http://schemas.microsoft.com/office/drawing/2014/main" id="{3B5419BF-6E3C-B73D-02D2-D6B51E026BC9}"/>
              </a:ext>
            </a:extLst>
          </p:cNvPr>
          <p:cNvSpPr/>
          <p:nvPr/>
        </p:nvSpPr>
        <p:spPr>
          <a:xfrm>
            <a:off x="1180415"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noFill/>
          <a:ln w="4040" cap="flat">
            <a:solidFill>
              <a:srgbClr val="C54E29"/>
            </a:solidFill>
            <a:prstDash val="solid"/>
            <a:miter/>
          </a:ln>
        </p:spPr>
        <p:txBody>
          <a:bodyPr rtlCol="0" anchor="ctr"/>
          <a:lstStyle/>
          <a:p>
            <a:endParaRPr lang="en-GB" dirty="0"/>
          </a:p>
        </p:txBody>
      </p:sp>
      <p:sp>
        <p:nvSpPr>
          <p:cNvPr id="2427" name="Freeform 2426">
            <a:extLst>
              <a:ext uri="{FF2B5EF4-FFF2-40B4-BE49-F238E27FC236}">
                <a16:creationId xmlns:a16="http://schemas.microsoft.com/office/drawing/2014/main" id="{206E6708-6CC9-2789-B2EB-9D764AC84B70}"/>
              </a:ext>
            </a:extLst>
          </p:cNvPr>
          <p:cNvSpPr/>
          <p:nvPr/>
        </p:nvSpPr>
        <p:spPr>
          <a:xfrm>
            <a:off x="1182679"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2428" name="Freeform 2427">
            <a:extLst>
              <a:ext uri="{FF2B5EF4-FFF2-40B4-BE49-F238E27FC236}">
                <a16:creationId xmlns:a16="http://schemas.microsoft.com/office/drawing/2014/main" id="{D952C6B6-EEFE-7CB6-CBB8-E6B669C3A73A}"/>
              </a:ext>
            </a:extLst>
          </p:cNvPr>
          <p:cNvSpPr/>
          <p:nvPr/>
        </p:nvSpPr>
        <p:spPr>
          <a:xfrm>
            <a:off x="1182679"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2429" name="Freeform 2428">
            <a:extLst>
              <a:ext uri="{FF2B5EF4-FFF2-40B4-BE49-F238E27FC236}">
                <a16:creationId xmlns:a16="http://schemas.microsoft.com/office/drawing/2014/main" id="{A64118C3-BB95-03D1-1E49-A99E88A9BB6D}"/>
              </a:ext>
            </a:extLst>
          </p:cNvPr>
          <p:cNvSpPr/>
          <p:nvPr/>
        </p:nvSpPr>
        <p:spPr>
          <a:xfrm>
            <a:off x="1184943"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2430" name="Freeform 2429">
            <a:extLst>
              <a:ext uri="{FF2B5EF4-FFF2-40B4-BE49-F238E27FC236}">
                <a16:creationId xmlns:a16="http://schemas.microsoft.com/office/drawing/2014/main" id="{744B2E3E-8AEE-4856-75DA-13BE2A6D9553}"/>
              </a:ext>
            </a:extLst>
          </p:cNvPr>
          <p:cNvSpPr/>
          <p:nvPr/>
        </p:nvSpPr>
        <p:spPr>
          <a:xfrm>
            <a:off x="1184943"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2431" name="Freeform 2430">
            <a:extLst>
              <a:ext uri="{FF2B5EF4-FFF2-40B4-BE49-F238E27FC236}">
                <a16:creationId xmlns:a16="http://schemas.microsoft.com/office/drawing/2014/main" id="{FAC590D4-2242-3283-A861-FB0CF4E50DD3}"/>
              </a:ext>
            </a:extLst>
          </p:cNvPr>
          <p:cNvSpPr/>
          <p:nvPr/>
        </p:nvSpPr>
        <p:spPr>
          <a:xfrm>
            <a:off x="1187207" y="3756115"/>
            <a:ext cx="1617" cy="52524"/>
          </a:xfrm>
          <a:custGeom>
            <a:avLst/>
            <a:gdLst>
              <a:gd name="connsiteX0" fmla="*/ 0 w 1617"/>
              <a:gd name="connsiteY0" fmla="*/ 0 h 52524"/>
              <a:gd name="connsiteX1" fmla="*/ 1617 w 1617"/>
              <a:gd name="connsiteY1" fmla="*/ 0 h 52524"/>
              <a:gd name="connsiteX2" fmla="*/ 1617 w 1617"/>
              <a:gd name="connsiteY2" fmla="*/ 52524 h 52524"/>
              <a:gd name="connsiteX3" fmla="*/ 0 w 1617"/>
              <a:gd name="connsiteY3" fmla="*/ 52524 h 52524"/>
            </a:gdLst>
            <a:ahLst/>
            <a:cxnLst>
              <a:cxn ang="0">
                <a:pos x="connsiteX0" y="connsiteY0"/>
              </a:cxn>
              <a:cxn ang="0">
                <a:pos x="connsiteX1" y="connsiteY1"/>
              </a:cxn>
              <a:cxn ang="0">
                <a:pos x="connsiteX2" y="connsiteY2"/>
              </a:cxn>
              <a:cxn ang="0">
                <a:pos x="connsiteX3" y="connsiteY3"/>
              </a:cxn>
            </a:cxnLst>
            <a:rect l="l" t="t" r="r" b="b"/>
            <a:pathLst>
              <a:path w="1617" h="52524">
                <a:moveTo>
                  <a:pt x="0" y="0"/>
                </a:moveTo>
                <a:lnTo>
                  <a:pt x="1617" y="0"/>
                </a:lnTo>
                <a:lnTo>
                  <a:pt x="1617" y="52524"/>
                </a:lnTo>
                <a:lnTo>
                  <a:pt x="0" y="52524"/>
                </a:lnTo>
                <a:close/>
              </a:path>
            </a:pathLst>
          </a:custGeom>
          <a:solidFill>
            <a:srgbClr val="F7941D"/>
          </a:solidFill>
          <a:ln w="0" cap="flat">
            <a:noFill/>
            <a:prstDash val="solid"/>
            <a:miter/>
          </a:ln>
        </p:spPr>
        <p:txBody>
          <a:bodyPr rtlCol="0" anchor="ctr"/>
          <a:lstStyle/>
          <a:p>
            <a:endParaRPr lang="en-GB" dirty="0"/>
          </a:p>
        </p:txBody>
      </p:sp>
      <p:sp>
        <p:nvSpPr>
          <p:cNvPr id="2432" name="Freeform 2431">
            <a:extLst>
              <a:ext uri="{FF2B5EF4-FFF2-40B4-BE49-F238E27FC236}">
                <a16:creationId xmlns:a16="http://schemas.microsoft.com/office/drawing/2014/main" id="{7681EE43-4D67-E49B-4FB0-D4878398DB79}"/>
              </a:ext>
            </a:extLst>
          </p:cNvPr>
          <p:cNvSpPr/>
          <p:nvPr/>
        </p:nvSpPr>
        <p:spPr>
          <a:xfrm>
            <a:off x="1187207" y="3756115"/>
            <a:ext cx="1617" cy="52524"/>
          </a:xfrm>
          <a:custGeom>
            <a:avLst/>
            <a:gdLst>
              <a:gd name="connsiteX0" fmla="*/ 0 w 1617"/>
              <a:gd name="connsiteY0" fmla="*/ 0 h 52524"/>
              <a:gd name="connsiteX1" fmla="*/ 1617 w 1617"/>
              <a:gd name="connsiteY1" fmla="*/ 0 h 52524"/>
              <a:gd name="connsiteX2" fmla="*/ 1617 w 1617"/>
              <a:gd name="connsiteY2" fmla="*/ 52524 h 52524"/>
              <a:gd name="connsiteX3" fmla="*/ 0 w 1617"/>
              <a:gd name="connsiteY3" fmla="*/ 52524 h 52524"/>
            </a:gdLst>
            <a:ahLst/>
            <a:cxnLst>
              <a:cxn ang="0">
                <a:pos x="connsiteX0" y="connsiteY0"/>
              </a:cxn>
              <a:cxn ang="0">
                <a:pos x="connsiteX1" y="connsiteY1"/>
              </a:cxn>
              <a:cxn ang="0">
                <a:pos x="connsiteX2" y="connsiteY2"/>
              </a:cxn>
              <a:cxn ang="0">
                <a:pos x="connsiteX3" y="connsiteY3"/>
              </a:cxn>
            </a:cxnLst>
            <a:rect l="l" t="t" r="r" b="b"/>
            <a:pathLst>
              <a:path w="1617" h="52524">
                <a:moveTo>
                  <a:pt x="0" y="0"/>
                </a:moveTo>
                <a:lnTo>
                  <a:pt x="1617" y="0"/>
                </a:lnTo>
                <a:lnTo>
                  <a:pt x="1617" y="52524"/>
                </a:lnTo>
                <a:lnTo>
                  <a:pt x="0" y="52524"/>
                </a:lnTo>
                <a:close/>
              </a:path>
            </a:pathLst>
          </a:custGeom>
          <a:noFill/>
          <a:ln w="4040" cap="flat">
            <a:solidFill>
              <a:srgbClr val="C54E29"/>
            </a:solidFill>
            <a:prstDash val="solid"/>
            <a:miter/>
          </a:ln>
        </p:spPr>
        <p:txBody>
          <a:bodyPr rtlCol="0" anchor="ctr"/>
          <a:lstStyle/>
          <a:p>
            <a:endParaRPr lang="en-GB" dirty="0"/>
          </a:p>
        </p:txBody>
      </p:sp>
      <p:sp>
        <p:nvSpPr>
          <p:cNvPr id="2433" name="Freeform 2432">
            <a:extLst>
              <a:ext uri="{FF2B5EF4-FFF2-40B4-BE49-F238E27FC236}">
                <a16:creationId xmlns:a16="http://schemas.microsoft.com/office/drawing/2014/main" id="{C3BD2D57-DFD8-4E07-4497-B6CF017CF183}"/>
              </a:ext>
            </a:extLst>
          </p:cNvPr>
          <p:cNvSpPr/>
          <p:nvPr/>
        </p:nvSpPr>
        <p:spPr>
          <a:xfrm>
            <a:off x="118947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434" name="Freeform 2433">
            <a:extLst>
              <a:ext uri="{FF2B5EF4-FFF2-40B4-BE49-F238E27FC236}">
                <a16:creationId xmlns:a16="http://schemas.microsoft.com/office/drawing/2014/main" id="{6DF583C0-8223-445C-C546-DF4CEA2C9536}"/>
              </a:ext>
            </a:extLst>
          </p:cNvPr>
          <p:cNvSpPr/>
          <p:nvPr/>
        </p:nvSpPr>
        <p:spPr>
          <a:xfrm>
            <a:off x="119173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435" name="Freeform 2434">
            <a:extLst>
              <a:ext uri="{FF2B5EF4-FFF2-40B4-BE49-F238E27FC236}">
                <a16:creationId xmlns:a16="http://schemas.microsoft.com/office/drawing/2014/main" id="{E5286A0C-5801-C63E-A09E-222604DF83F4}"/>
              </a:ext>
            </a:extLst>
          </p:cNvPr>
          <p:cNvSpPr/>
          <p:nvPr/>
        </p:nvSpPr>
        <p:spPr>
          <a:xfrm>
            <a:off x="119173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436" name="Freeform 2435">
            <a:extLst>
              <a:ext uri="{FF2B5EF4-FFF2-40B4-BE49-F238E27FC236}">
                <a16:creationId xmlns:a16="http://schemas.microsoft.com/office/drawing/2014/main" id="{C5A7EF82-44FD-41CD-568E-5637FFFCD621}"/>
              </a:ext>
            </a:extLst>
          </p:cNvPr>
          <p:cNvSpPr/>
          <p:nvPr/>
        </p:nvSpPr>
        <p:spPr>
          <a:xfrm>
            <a:off x="1194080" y="3756115"/>
            <a:ext cx="1617" cy="264236"/>
          </a:xfrm>
          <a:custGeom>
            <a:avLst/>
            <a:gdLst>
              <a:gd name="connsiteX0" fmla="*/ 0 w 1617"/>
              <a:gd name="connsiteY0" fmla="*/ 0 h 264236"/>
              <a:gd name="connsiteX1" fmla="*/ 1617 w 1617"/>
              <a:gd name="connsiteY1" fmla="*/ 0 h 264236"/>
              <a:gd name="connsiteX2" fmla="*/ 1617 w 1617"/>
              <a:gd name="connsiteY2" fmla="*/ 264236 h 264236"/>
              <a:gd name="connsiteX3" fmla="*/ 0 w 1617"/>
              <a:gd name="connsiteY3" fmla="*/ 264236 h 264236"/>
            </a:gdLst>
            <a:ahLst/>
            <a:cxnLst>
              <a:cxn ang="0">
                <a:pos x="connsiteX0" y="connsiteY0"/>
              </a:cxn>
              <a:cxn ang="0">
                <a:pos x="connsiteX1" y="connsiteY1"/>
              </a:cxn>
              <a:cxn ang="0">
                <a:pos x="connsiteX2" y="connsiteY2"/>
              </a:cxn>
              <a:cxn ang="0">
                <a:pos x="connsiteX3" y="connsiteY3"/>
              </a:cxn>
            </a:cxnLst>
            <a:rect l="l" t="t" r="r" b="b"/>
            <a:pathLst>
              <a:path w="1617" h="264236">
                <a:moveTo>
                  <a:pt x="0" y="0"/>
                </a:moveTo>
                <a:lnTo>
                  <a:pt x="1617" y="0"/>
                </a:lnTo>
                <a:lnTo>
                  <a:pt x="1617" y="264236"/>
                </a:lnTo>
                <a:lnTo>
                  <a:pt x="0" y="264236"/>
                </a:lnTo>
                <a:close/>
              </a:path>
            </a:pathLst>
          </a:custGeom>
          <a:solidFill>
            <a:srgbClr val="F7941D"/>
          </a:solidFill>
          <a:ln w="0" cap="flat">
            <a:noFill/>
            <a:prstDash val="solid"/>
            <a:miter/>
          </a:ln>
        </p:spPr>
        <p:txBody>
          <a:bodyPr rtlCol="0" anchor="ctr"/>
          <a:lstStyle/>
          <a:p>
            <a:endParaRPr lang="en-GB" dirty="0"/>
          </a:p>
        </p:txBody>
      </p:sp>
      <p:sp>
        <p:nvSpPr>
          <p:cNvPr id="2437" name="Freeform 2436">
            <a:extLst>
              <a:ext uri="{FF2B5EF4-FFF2-40B4-BE49-F238E27FC236}">
                <a16:creationId xmlns:a16="http://schemas.microsoft.com/office/drawing/2014/main" id="{8A508FB8-D05E-835F-F2CB-6CBA3215FAED}"/>
              </a:ext>
            </a:extLst>
          </p:cNvPr>
          <p:cNvSpPr/>
          <p:nvPr/>
        </p:nvSpPr>
        <p:spPr>
          <a:xfrm>
            <a:off x="1194080" y="3756115"/>
            <a:ext cx="1617" cy="264236"/>
          </a:xfrm>
          <a:custGeom>
            <a:avLst/>
            <a:gdLst>
              <a:gd name="connsiteX0" fmla="*/ 0 w 1617"/>
              <a:gd name="connsiteY0" fmla="*/ 0 h 264236"/>
              <a:gd name="connsiteX1" fmla="*/ 1617 w 1617"/>
              <a:gd name="connsiteY1" fmla="*/ 0 h 264236"/>
              <a:gd name="connsiteX2" fmla="*/ 1617 w 1617"/>
              <a:gd name="connsiteY2" fmla="*/ 264236 h 264236"/>
              <a:gd name="connsiteX3" fmla="*/ 0 w 1617"/>
              <a:gd name="connsiteY3" fmla="*/ 264236 h 264236"/>
            </a:gdLst>
            <a:ahLst/>
            <a:cxnLst>
              <a:cxn ang="0">
                <a:pos x="connsiteX0" y="connsiteY0"/>
              </a:cxn>
              <a:cxn ang="0">
                <a:pos x="connsiteX1" y="connsiteY1"/>
              </a:cxn>
              <a:cxn ang="0">
                <a:pos x="connsiteX2" y="connsiteY2"/>
              </a:cxn>
              <a:cxn ang="0">
                <a:pos x="connsiteX3" y="connsiteY3"/>
              </a:cxn>
            </a:cxnLst>
            <a:rect l="l" t="t" r="r" b="b"/>
            <a:pathLst>
              <a:path w="1617" h="264236">
                <a:moveTo>
                  <a:pt x="0" y="0"/>
                </a:moveTo>
                <a:lnTo>
                  <a:pt x="1617" y="0"/>
                </a:lnTo>
                <a:lnTo>
                  <a:pt x="1617" y="264236"/>
                </a:lnTo>
                <a:lnTo>
                  <a:pt x="0" y="264236"/>
                </a:lnTo>
                <a:close/>
              </a:path>
            </a:pathLst>
          </a:custGeom>
          <a:noFill/>
          <a:ln w="4040" cap="flat">
            <a:solidFill>
              <a:srgbClr val="C54E29"/>
            </a:solidFill>
            <a:prstDash val="solid"/>
            <a:miter/>
          </a:ln>
        </p:spPr>
        <p:txBody>
          <a:bodyPr rtlCol="0" anchor="ctr"/>
          <a:lstStyle/>
          <a:p>
            <a:endParaRPr lang="en-GB" dirty="0"/>
          </a:p>
        </p:txBody>
      </p:sp>
      <p:sp>
        <p:nvSpPr>
          <p:cNvPr id="2438" name="Freeform 2437">
            <a:extLst>
              <a:ext uri="{FF2B5EF4-FFF2-40B4-BE49-F238E27FC236}">
                <a16:creationId xmlns:a16="http://schemas.microsoft.com/office/drawing/2014/main" id="{89D6B338-7B99-D233-3743-4E285BB4FCB7}"/>
              </a:ext>
            </a:extLst>
          </p:cNvPr>
          <p:cNvSpPr/>
          <p:nvPr/>
        </p:nvSpPr>
        <p:spPr>
          <a:xfrm>
            <a:off x="1196344"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solidFill>
            <a:srgbClr val="F7941D"/>
          </a:solidFill>
          <a:ln w="0" cap="flat">
            <a:noFill/>
            <a:prstDash val="solid"/>
            <a:miter/>
          </a:ln>
        </p:spPr>
        <p:txBody>
          <a:bodyPr rtlCol="0" anchor="ctr"/>
          <a:lstStyle/>
          <a:p>
            <a:endParaRPr lang="en-GB" dirty="0"/>
          </a:p>
        </p:txBody>
      </p:sp>
      <p:sp>
        <p:nvSpPr>
          <p:cNvPr id="2439" name="Freeform 2438">
            <a:extLst>
              <a:ext uri="{FF2B5EF4-FFF2-40B4-BE49-F238E27FC236}">
                <a16:creationId xmlns:a16="http://schemas.microsoft.com/office/drawing/2014/main" id="{8B3C0AAC-EA93-6283-DFD2-69A961E76DF3}"/>
              </a:ext>
            </a:extLst>
          </p:cNvPr>
          <p:cNvSpPr/>
          <p:nvPr/>
        </p:nvSpPr>
        <p:spPr>
          <a:xfrm>
            <a:off x="1196344"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noFill/>
          <a:ln w="4040" cap="flat">
            <a:solidFill>
              <a:srgbClr val="C54E29"/>
            </a:solidFill>
            <a:prstDash val="solid"/>
            <a:miter/>
          </a:ln>
        </p:spPr>
        <p:txBody>
          <a:bodyPr rtlCol="0" anchor="ctr"/>
          <a:lstStyle/>
          <a:p>
            <a:endParaRPr lang="en-GB" dirty="0"/>
          </a:p>
        </p:txBody>
      </p:sp>
      <p:sp>
        <p:nvSpPr>
          <p:cNvPr id="2440" name="Freeform 2439">
            <a:extLst>
              <a:ext uri="{FF2B5EF4-FFF2-40B4-BE49-F238E27FC236}">
                <a16:creationId xmlns:a16="http://schemas.microsoft.com/office/drawing/2014/main" id="{0BFBCC26-D31D-302E-B566-846B9BF7491F}"/>
              </a:ext>
            </a:extLst>
          </p:cNvPr>
          <p:cNvSpPr/>
          <p:nvPr/>
        </p:nvSpPr>
        <p:spPr>
          <a:xfrm>
            <a:off x="1198608"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2441" name="Freeform 2440">
            <a:extLst>
              <a:ext uri="{FF2B5EF4-FFF2-40B4-BE49-F238E27FC236}">
                <a16:creationId xmlns:a16="http://schemas.microsoft.com/office/drawing/2014/main" id="{2418F8D1-4981-4597-326A-C981F0BE115C}"/>
              </a:ext>
            </a:extLst>
          </p:cNvPr>
          <p:cNvSpPr/>
          <p:nvPr/>
        </p:nvSpPr>
        <p:spPr>
          <a:xfrm>
            <a:off x="1198608"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2442" name="Freeform 2441">
            <a:extLst>
              <a:ext uri="{FF2B5EF4-FFF2-40B4-BE49-F238E27FC236}">
                <a16:creationId xmlns:a16="http://schemas.microsoft.com/office/drawing/2014/main" id="{6CF9C93B-ED34-B9A6-202C-C83293B63AAF}"/>
              </a:ext>
            </a:extLst>
          </p:cNvPr>
          <p:cNvSpPr/>
          <p:nvPr/>
        </p:nvSpPr>
        <p:spPr>
          <a:xfrm>
            <a:off x="1200872"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2443" name="Freeform 2442">
            <a:extLst>
              <a:ext uri="{FF2B5EF4-FFF2-40B4-BE49-F238E27FC236}">
                <a16:creationId xmlns:a16="http://schemas.microsoft.com/office/drawing/2014/main" id="{CF1A46EC-F4C6-2D14-A306-B36AEAFF27BB}"/>
              </a:ext>
            </a:extLst>
          </p:cNvPr>
          <p:cNvSpPr/>
          <p:nvPr/>
        </p:nvSpPr>
        <p:spPr>
          <a:xfrm>
            <a:off x="1200872"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2444" name="Freeform 2443">
            <a:extLst>
              <a:ext uri="{FF2B5EF4-FFF2-40B4-BE49-F238E27FC236}">
                <a16:creationId xmlns:a16="http://schemas.microsoft.com/office/drawing/2014/main" id="{B4D0C1C8-88D6-44F2-9E71-0512127D47D8}"/>
              </a:ext>
            </a:extLst>
          </p:cNvPr>
          <p:cNvSpPr/>
          <p:nvPr/>
        </p:nvSpPr>
        <p:spPr>
          <a:xfrm>
            <a:off x="120313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445" name="Freeform 2444">
            <a:extLst>
              <a:ext uri="{FF2B5EF4-FFF2-40B4-BE49-F238E27FC236}">
                <a16:creationId xmlns:a16="http://schemas.microsoft.com/office/drawing/2014/main" id="{F7694D1B-EAD0-92E8-0A14-581170602B68}"/>
              </a:ext>
            </a:extLst>
          </p:cNvPr>
          <p:cNvSpPr/>
          <p:nvPr/>
        </p:nvSpPr>
        <p:spPr>
          <a:xfrm>
            <a:off x="1205400"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2446" name="Freeform 2445">
            <a:extLst>
              <a:ext uri="{FF2B5EF4-FFF2-40B4-BE49-F238E27FC236}">
                <a16:creationId xmlns:a16="http://schemas.microsoft.com/office/drawing/2014/main" id="{DCEFAC40-CA38-0F38-443C-DD84B2966887}"/>
              </a:ext>
            </a:extLst>
          </p:cNvPr>
          <p:cNvSpPr/>
          <p:nvPr/>
        </p:nvSpPr>
        <p:spPr>
          <a:xfrm>
            <a:off x="1205400"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2447" name="Freeform 2446">
            <a:extLst>
              <a:ext uri="{FF2B5EF4-FFF2-40B4-BE49-F238E27FC236}">
                <a16:creationId xmlns:a16="http://schemas.microsoft.com/office/drawing/2014/main" id="{4C8AD318-F80E-6D4B-E128-145915682672}"/>
              </a:ext>
            </a:extLst>
          </p:cNvPr>
          <p:cNvSpPr/>
          <p:nvPr/>
        </p:nvSpPr>
        <p:spPr>
          <a:xfrm>
            <a:off x="1207745"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2448" name="Freeform 2447">
            <a:extLst>
              <a:ext uri="{FF2B5EF4-FFF2-40B4-BE49-F238E27FC236}">
                <a16:creationId xmlns:a16="http://schemas.microsoft.com/office/drawing/2014/main" id="{62554E3C-04B8-5E90-5DDC-71374D92499E}"/>
              </a:ext>
            </a:extLst>
          </p:cNvPr>
          <p:cNvSpPr/>
          <p:nvPr/>
        </p:nvSpPr>
        <p:spPr>
          <a:xfrm>
            <a:off x="1207745"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2449" name="Freeform 2448">
            <a:extLst>
              <a:ext uri="{FF2B5EF4-FFF2-40B4-BE49-F238E27FC236}">
                <a16:creationId xmlns:a16="http://schemas.microsoft.com/office/drawing/2014/main" id="{99533B91-AA9B-F996-51AC-F0168A9B2EA1}"/>
              </a:ext>
            </a:extLst>
          </p:cNvPr>
          <p:cNvSpPr/>
          <p:nvPr/>
        </p:nvSpPr>
        <p:spPr>
          <a:xfrm>
            <a:off x="1210009" y="3756115"/>
            <a:ext cx="1617" cy="35231"/>
          </a:xfrm>
          <a:custGeom>
            <a:avLst/>
            <a:gdLst>
              <a:gd name="connsiteX0" fmla="*/ 0 w 1617"/>
              <a:gd name="connsiteY0" fmla="*/ 0 h 35231"/>
              <a:gd name="connsiteX1" fmla="*/ 1617 w 1617"/>
              <a:gd name="connsiteY1" fmla="*/ 0 h 35231"/>
              <a:gd name="connsiteX2" fmla="*/ 1617 w 1617"/>
              <a:gd name="connsiteY2" fmla="*/ 35231 h 35231"/>
              <a:gd name="connsiteX3" fmla="*/ 0 w 1617"/>
              <a:gd name="connsiteY3" fmla="*/ 35231 h 35231"/>
            </a:gdLst>
            <a:ahLst/>
            <a:cxnLst>
              <a:cxn ang="0">
                <a:pos x="connsiteX0" y="connsiteY0"/>
              </a:cxn>
              <a:cxn ang="0">
                <a:pos x="connsiteX1" y="connsiteY1"/>
              </a:cxn>
              <a:cxn ang="0">
                <a:pos x="connsiteX2" y="connsiteY2"/>
              </a:cxn>
              <a:cxn ang="0">
                <a:pos x="connsiteX3" y="connsiteY3"/>
              </a:cxn>
            </a:cxnLst>
            <a:rect l="l" t="t" r="r" b="b"/>
            <a:pathLst>
              <a:path w="1617" h="35231">
                <a:moveTo>
                  <a:pt x="0" y="0"/>
                </a:moveTo>
                <a:lnTo>
                  <a:pt x="1617" y="0"/>
                </a:lnTo>
                <a:lnTo>
                  <a:pt x="1617" y="35231"/>
                </a:lnTo>
                <a:lnTo>
                  <a:pt x="0" y="35231"/>
                </a:lnTo>
                <a:close/>
              </a:path>
            </a:pathLst>
          </a:custGeom>
          <a:solidFill>
            <a:srgbClr val="F7941D"/>
          </a:solidFill>
          <a:ln w="0" cap="flat">
            <a:noFill/>
            <a:prstDash val="solid"/>
            <a:miter/>
          </a:ln>
        </p:spPr>
        <p:txBody>
          <a:bodyPr rtlCol="0" anchor="ctr"/>
          <a:lstStyle/>
          <a:p>
            <a:endParaRPr lang="en-GB" dirty="0"/>
          </a:p>
        </p:txBody>
      </p:sp>
      <p:sp>
        <p:nvSpPr>
          <p:cNvPr id="2450" name="Freeform 2449">
            <a:extLst>
              <a:ext uri="{FF2B5EF4-FFF2-40B4-BE49-F238E27FC236}">
                <a16:creationId xmlns:a16="http://schemas.microsoft.com/office/drawing/2014/main" id="{9C5C9F9F-1258-EB4A-3059-CF1B8D8B16BC}"/>
              </a:ext>
            </a:extLst>
          </p:cNvPr>
          <p:cNvSpPr/>
          <p:nvPr/>
        </p:nvSpPr>
        <p:spPr>
          <a:xfrm>
            <a:off x="1210009" y="3756115"/>
            <a:ext cx="1617" cy="35231"/>
          </a:xfrm>
          <a:custGeom>
            <a:avLst/>
            <a:gdLst>
              <a:gd name="connsiteX0" fmla="*/ 0 w 1617"/>
              <a:gd name="connsiteY0" fmla="*/ 0 h 35231"/>
              <a:gd name="connsiteX1" fmla="*/ 1617 w 1617"/>
              <a:gd name="connsiteY1" fmla="*/ 0 h 35231"/>
              <a:gd name="connsiteX2" fmla="*/ 1617 w 1617"/>
              <a:gd name="connsiteY2" fmla="*/ 35231 h 35231"/>
              <a:gd name="connsiteX3" fmla="*/ 0 w 1617"/>
              <a:gd name="connsiteY3" fmla="*/ 35231 h 35231"/>
            </a:gdLst>
            <a:ahLst/>
            <a:cxnLst>
              <a:cxn ang="0">
                <a:pos x="connsiteX0" y="connsiteY0"/>
              </a:cxn>
              <a:cxn ang="0">
                <a:pos x="connsiteX1" y="connsiteY1"/>
              </a:cxn>
              <a:cxn ang="0">
                <a:pos x="connsiteX2" y="connsiteY2"/>
              </a:cxn>
              <a:cxn ang="0">
                <a:pos x="connsiteX3" y="connsiteY3"/>
              </a:cxn>
            </a:cxnLst>
            <a:rect l="l" t="t" r="r" b="b"/>
            <a:pathLst>
              <a:path w="1617" h="35231">
                <a:moveTo>
                  <a:pt x="0" y="0"/>
                </a:moveTo>
                <a:lnTo>
                  <a:pt x="1617" y="0"/>
                </a:lnTo>
                <a:lnTo>
                  <a:pt x="1617" y="35231"/>
                </a:lnTo>
                <a:lnTo>
                  <a:pt x="0" y="35231"/>
                </a:lnTo>
                <a:close/>
              </a:path>
            </a:pathLst>
          </a:custGeom>
          <a:noFill/>
          <a:ln w="4040" cap="flat">
            <a:solidFill>
              <a:srgbClr val="C54E29"/>
            </a:solidFill>
            <a:prstDash val="solid"/>
            <a:miter/>
          </a:ln>
        </p:spPr>
        <p:txBody>
          <a:bodyPr rtlCol="0" anchor="ctr"/>
          <a:lstStyle/>
          <a:p>
            <a:endParaRPr lang="en-GB" dirty="0"/>
          </a:p>
        </p:txBody>
      </p:sp>
      <p:sp>
        <p:nvSpPr>
          <p:cNvPr id="2451" name="Freeform 2450">
            <a:extLst>
              <a:ext uri="{FF2B5EF4-FFF2-40B4-BE49-F238E27FC236}">
                <a16:creationId xmlns:a16="http://schemas.microsoft.com/office/drawing/2014/main" id="{DFBA676A-9022-85A9-A570-4AD142A9C3B9}"/>
              </a:ext>
            </a:extLst>
          </p:cNvPr>
          <p:cNvSpPr/>
          <p:nvPr/>
        </p:nvSpPr>
        <p:spPr>
          <a:xfrm>
            <a:off x="1212273"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solidFill>
            <a:srgbClr val="F7941D"/>
          </a:solidFill>
          <a:ln w="0" cap="flat">
            <a:noFill/>
            <a:prstDash val="solid"/>
            <a:miter/>
          </a:ln>
        </p:spPr>
        <p:txBody>
          <a:bodyPr rtlCol="0" anchor="ctr"/>
          <a:lstStyle/>
          <a:p>
            <a:endParaRPr lang="en-GB" dirty="0"/>
          </a:p>
        </p:txBody>
      </p:sp>
      <p:sp>
        <p:nvSpPr>
          <p:cNvPr id="2452" name="Freeform 2451">
            <a:extLst>
              <a:ext uri="{FF2B5EF4-FFF2-40B4-BE49-F238E27FC236}">
                <a16:creationId xmlns:a16="http://schemas.microsoft.com/office/drawing/2014/main" id="{28D4CF4B-FB34-075F-D288-EC5F57205574}"/>
              </a:ext>
            </a:extLst>
          </p:cNvPr>
          <p:cNvSpPr/>
          <p:nvPr/>
        </p:nvSpPr>
        <p:spPr>
          <a:xfrm>
            <a:off x="1212273"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noFill/>
          <a:ln w="4040" cap="flat">
            <a:solidFill>
              <a:srgbClr val="C54E29"/>
            </a:solidFill>
            <a:prstDash val="solid"/>
            <a:miter/>
          </a:ln>
        </p:spPr>
        <p:txBody>
          <a:bodyPr rtlCol="0" anchor="ctr"/>
          <a:lstStyle/>
          <a:p>
            <a:endParaRPr lang="en-GB" dirty="0"/>
          </a:p>
        </p:txBody>
      </p:sp>
      <p:sp>
        <p:nvSpPr>
          <p:cNvPr id="2453" name="Freeform 2452">
            <a:extLst>
              <a:ext uri="{FF2B5EF4-FFF2-40B4-BE49-F238E27FC236}">
                <a16:creationId xmlns:a16="http://schemas.microsoft.com/office/drawing/2014/main" id="{88B5F6F9-5F4B-67CC-C05A-37ABE7729C65}"/>
              </a:ext>
            </a:extLst>
          </p:cNvPr>
          <p:cNvSpPr/>
          <p:nvPr/>
        </p:nvSpPr>
        <p:spPr>
          <a:xfrm>
            <a:off x="1214537"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2454" name="Freeform 2453">
            <a:extLst>
              <a:ext uri="{FF2B5EF4-FFF2-40B4-BE49-F238E27FC236}">
                <a16:creationId xmlns:a16="http://schemas.microsoft.com/office/drawing/2014/main" id="{CB671BFF-5857-FFE5-4386-0084D8379DBA}"/>
              </a:ext>
            </a:extLst>
          </p:cNvPr>
          <p:cNvSpPr/>
          <p:nvPr/>
        </p:nvSpPr>
        <p:spPr>
          <a:xfrm>
            <a:off x="1214537"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2455" name="Freeform 2454">
            <a:extLst>
              <a:ext uri="{FF2B5EF4-FFF2-40B4-BE49-F238E27FC236}">
                <a16:creationId xmlns:a16="http://schemas.microsoft.com/office/drawing/2014/main" id="{E69106A3-4D86-EF7A-4E6E-8935A18814F0}"/>
              </a:ext>
            </a:extLst>
          </p:cNvPr>
          <p:cNvSpPr/>
          <p:nvPr/>
        </p:nvSpPr>
        <p:spPr>
          <a:xfrm>
            <a:off x="1216801" y="3756115"/>
            <a:ext cx="1617" cy="108765"/>
          </a:xfrm>
          <a:custGeom>
            <a:avLst/>
            <a:gdLst>
              <a:gd name="connsiteX0" fmla="*/ 0 w 1617"/>
              <a:gd name="connsiteY0" fmla="*/ 0 h 108765"/>
              <a:gd name="connsiteX1" fmla="*/ 1617 w 1617"/>
              <a:gd name="connsiteY1" fmla="*/ 0 h 108765"/>
              <a:gd name="connsiteX2" fmla="*/ 1617 w 1617"/>
              <a:gd name="connsiteY2" fmla="*/ 108765 h 108765"/>
              <a:gd name="connsiteX3" fmla="*/ 0 w 1617"/>
              <a:gd name="connsiteY3" fmla="*/ 108765 h 108765"/>
            </a:gdLst>
            <a:ahLst/>
            <a:cxnLst>
              <a:cxn ang="0">
                <a:pos x="connsiteX0" y="connsiteY0"/>
              </a:cxn>
              <a:cxn ang="0">
                <a:pos x="connsiteX1" y="connsiteY1"/>
              </a:cxn>
              <a:cxn ang="0">
                <a:pos x="connsiteX2" y="connsiteY2"/>
              </a:cxn>
              <a:cxn ang="0">
                <a:pos x="connsiteX3" y="connsiteY3"/>
              </a:cxn>
            </a:cxnLst>
            <a:rect l="l" t="t" r="r" b="b"/>
            <a:pathLst>
              <a:path w="1617" h="108765">
                <a:moveTo>
                  <a:pt x="0" y="0"/>
                </a:moveTo>
                <a:lnTo>
                  <a:pt x="1617" y="0"/>
                </a:lnTo>
                <a:lnTo>
                  <a:pt x="1617" y="108765"/>
                </a:lnTo>
                <a:lnTo>
                  <a:pt x="0" y="108765"/>
                </a:lnTo>
                <a:close/>
              </a:path>
            </a:pathLst>
          </a:custGeom>
          <a:solidFill>
            <a:srgbClr val="F7941D"/>
          </a:solidFill>
          <a:ln w="0" cap="flat">
            <a:noFill/>
            <a:prstDash val="solid"/>
            <a:miter/>
          </a:ln>
        </p:spPr>
        <p:txBody>
          <a:bodyPr rtlCol="0" anchor="ctr"/>
          <a:lstStyle/>
          <a:p>
            <a:endParaRPr lang="en-GB" dirty="0"/>
          </a:p>
        </p:txBody>
      </p:sp>
      <p:sp>
        <p:nvSpPr>
          <p:cNvPr id="2456" name="Freeform 2455">
            <a:extLst>
              <a:ext uri="{FF2B5EF4-FFF2-40B4-BE49-F238E27FC236}">
                <a16:creationId xmlns:a16="http://schemas.microsoft.com/office/drawing/2014/main" id="{F4522D1F-A1E0-7A85-43CE-27B06E19AC4E}"/>
              </a:ext>
            </a:extLst>
          </p:cNvPr>
          <p:cNvSpPr/>
          <p:nvPr/>
        </p:nvSpPr>
        <p:spPr>
          <a:xfrm>
            <a:off x="1216801" y="3756115"/>
            <a:ext cx="1617" cy="108765"/>
          </a:xfrm>
          <a:custGeom>
            <a:avLst/>
            <a:gdLst>
              <a:gd name="connsiteX0" fmla="*/ 0 w 1617"/>
              <a:gd name="connsiteY0" fmla="*/ 0 h 108765"/>
              <a:gd name="connsiteX1" fmla="*/ 1617 w 1617"/>
              <a:gd name="connsiteY1" fmla="*/ 0 h 108765"/>
              <a:gd name="connsiteX2" fmla="*/ 1617 w 1617"/>
              <a:gd name="connsiteY2" fmla="*/ 108765 h 108765"/>
              <a:gd name="connsiteX3" fmla="*/ 0 w 1617"/>
              <a:gd name="connsiteY3" fmla="*/ 108765 h 108765"/>
            </a:gdLst>
            <a:ahLst/>
            <a:cxnLst>
              <a:cxn ang="0">
                <a:pos x="connsiteX0" y="connsiteY0"/>
              </a:cxn>
              <a:cxn ang="0">
                <a:pos x="connsiteX1" y="connsiteY1"/>
              </a:cxn>
              <a:cxn ang="0">
                <a:pos x="connsiteX2" y="connsiteY2"/>
              </a:cxn>
              <a:cxn ang="0">
                <a:pos x="connsiteX3" y="connsiteY3"/>
              </a:cxn>
            </a:cxnLst>
            <a:rect l="l" t="t" r="r" b="b"/>
            <a:pathLst>
              <a:path w="1617" h="108765">
                <a:moveTo>
                  <a:pt x="0" y="0"/>
                </a:moveTo>
                <a:lnTo>
                  <a:pt x="1617" y="0"/>
                </a:lnTo>
                <a:lnTo>
                  <a:pt x="1617" y="108765"/>
                </a:lnTo>
                <a:lnTo>
                  <a:pt x="0" y="108765"/>
                </a:lnTo>
                <a:close/>
              </a:path>
            </a:pathLst>
          </a:custGeom>
          <a:noFill/>
          <a:ln w="4040" cap="flat">
            <a:solidFill>
              <a:srgbClr val="C54E29"/>
            </a:solidFill>
            <a:prstDash val="solid"/>
            <a:miter/>
          </a:ln>
        </p:spPr>
        <p:txBody>
          <a:bodyPr rtlCol="0" anchor="ctr"/>
          <a:lstStyle/>
          <a:p>
            <a:endParaRPr lang="en-GB" dirty="0"/>
          </a:p>
        </p:txBody>
      </p:sp>
      <p:sp>
        <p:nvSpPr>
          <p:cNvPr id="2457" name="Freeform 2456">
            <a:extLst>
              <a:ext uri="{FF2B5EF4-FFF2-40B4-BE49-F238E27FC236}">
                <a16:creationId xmlns:a16="http://schemas.microsoft.com/office/drawing/2014/main" id="{B65DF039-EAA4-AB11-91D3-E748ACB74BD3}"/>
              </a:ext>
            </a:extLst>
          </p:cNvPr>
          <p:cNvSpPr/>
          <p:nvPr/>
        </p:nvSpPr>
        <p:spPr>
          <a:xfrm>
            <a:off x="1219065"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solidFill>
            <a:srgbClr val="F7941D"/>
          </a:solidFill>
          <a:ln w="0" cap="flat">
            <a:noFill/>
            <a:prstDash val="solid"/>
            <a:miter/>
          </a:ln>
        </p:spPr>
        <p:txBody>
          <a:bodyPr rtlCol="0" anchor="ctr"/>
          <a:lstStyle/>
          <a:p>
            <a:endParaRPr lang="en-GB" dirty="0"/>
          </a:p>
        </p:txBody>
      </p:sp>
      <p:sp>
        <p:nvSpPr>
          <p:cNvPr id="2458" name="Freeform 2457">
            <a:extLst>
              <a:ext uri="{FF2B5EF4-FFF2-40B4-BE49-F238E27FC236}">
                <a16:creationId xmlns:a16="http://schemas.microsoft.com/office/drawing/2014/main" id="{992334B7-86D5-5090-54C5-EFFFD37AD2AA}"/>
              </a:ext>
            </a:extLst>
          </p:cNvPr>
          <p:cNvSpPr/>
          <p:nvPr/>
        </p:nvSpPr>
        <p:spPr>
          <a:xfrm>
            <a:off x="1219065"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noFill/>
          <a:ln w="4040" cap="flat">
            <a:solidFill>
              <a:srgbClr val="C54E29"/>
            </a:solidFill>
            <a:prstDash val="solid"/>
            <a:miter/>
          </a:ln>
        </p:spPr>
        <p:txBody>
          <a:bodyPr rtlCol="0" anchor="ctr"/>
          <a:lstStyle/>
          <a:p>
            <a:endParaRPr lang="en-GB" dirty="0"/>
          </a:p>
        </p:txBody>
      </p:sp>
      <p:sp>
        <p:nvSpPr>
          <p:cNvPr id="2459" name="Freeform 2458">
            <a:extLst>
              <a:ext uri="{FF2B5EF4-FFF2-40B4-BE49-F238E27FC236}">
                <a16:creationId xmlns:a16="http://schemas.microsoft.com/office/drawing/2014/main" id="{9C7694B5-29D0-5415-4C2A-202FE16340F6}"/>
              </a:ext>
            </a:extLst>
          </p:cNvPr>
          <p:cNvSpPr/>
          <p:nvPr/>
        </p:nvSpPr>
        <p:spPr>
          <a:xfrm>
            <a:off x="1221410" y="3756115"/>
            <a:ext cx="1617" cy="178743"/>
          </a:xfrm>
          <a:custGeom>
            <a:avLst/>
            <a:gdLst>
              <a:gd name="connsiteX0" fmla="*/ 0 w 1617"/>
              <a:gd name="connsiteY0" fmla="*/ 0 h 178743"/>
              <a:gd name="connsiteX1" fmla="*/ 1617 w 1617"/>
              <a:gd name="connsiteY1" fmla="*/ 0 h 178743"/>
              <a:gd name="connsiteX2" fmla="*/ 1617 w 1617"/>
              <a:gd name="connsiteY2" fmla="*/ 178743 h 178743"/>
              <a:gd name="connsiteX3" fmla="*/ 0 w 1617"/>
              <a:gd name="connsiteY3" fmla="*/ 178743 h 178743"/>
            </a:gdLst>
            <a:ahLst/>
            <a:cxnLst>
              <a:cxn ang="0">
                <a:pos x="connsiteX0" y="connsiteY0"/>
              </a:cxn>
              <a:cxn ang="0">
                <a:pos x="connsiteX1" y="connsiteY1"/>
              </a:cxn>
              <a:cxn ang="0">
                <a:pos x="connsiteX2" y="connsiteY2"/>
              </a:cxn>
              <a:cxn ang="0">
                <a:pos x="connsiteX3" y="connsiteY3"/>
              </a:cxn>
            </a:cxnLst>
            <a:rect l="l" t="t" r="r" b="b"/>
            <a:pathLst>
              <a:path w="1617" h="178743">
                <a:moveTo>
                  <a:pt x="0" y="0"/>
                </a:moveTo>
                <a:lnTo>
                  <a:pt x="1617" y="0"/>
                </a:lnTo>
                <a:lnTo>
                  <a:pt x="1617" y="178743"/>
                </a:lnTo>
                <a:lnTo>
                  <a:pt x="0" y="178743"/>
                </a:lnTo>
                <a:close/>
              </a:path>
            </a:pathLst>
          </a:custGeom>
          <a:solidFill>
            <a:srgbClr val="F7941D"/>
          </a:solidFill>
          <a:ln w="0" cap="flat">
            <a:noFill/>
            <a:prstDash val="solid"/>
            <a:miter/>
          </a:ln>
        </p:spPr>
        <p:txBody>
          <a:bodyPr rtlCol="0" anchor="ctr"/>
          <a:lstStyle/>
          <a:p>
            <a:endParaRPr lang="en-GB" dirty="0"/>
          </a:p>
        </p:txBody>
      </p:sp>
      <p:sp>
        <p:nvSpPr>
          <p:cNvPr id="2460" name="Freeform 2459">
            <a:extLst>
              <a:ext uri="{FF2B5EF4-FFF2-40B4-BE49-F238E27FC236}">
                <a16:creationId xmlns:a16="http://schemas.microsoft.com/office/drawing/2014/main" id="{3C1B7490-E156-6E47-5D7E-2BF07EC6FB32}"/>
              </a:ext>
            </a:extLst>
          </p:cNvPr>
          <p:cNvSpPr/>
          <p:nvPr/>
        </p:nvSpPr>
        <p:spPr>
          <a:xfrm>
            <a:off x="1221410" y="3756115"/>
            <a:ext cx="1617" cy="178743"/>
          </a:xfrm>
          <a:custGeom>
            <a:avLst/>
            <a:gdLst>
              <a:gd name="connsiteX0" fmla="*/ 0 w 1617"/>
              <a:gd name="connsiteY0" fmla="*/ 0 h 178743"/>
              <a:gd name="connsiteX1" fmla="*/ 1617 w 1617"/>
              <a:gd name="connsiteY1" fmla="*/ 0 h 178743"/>
              <a:gd name="connsiteX2" fmla="*/ 1617 w 1617"/>
              <a:gd name="connsiteY2" fmla="*/ 178743 h 178743"/>
              <a:gd name="connsiteX3" fmla="*/ 0 w 1617"/>
              <a:gd name="connsiteY3" fmla="*/ 178743 h 178743"/>
            </a:gdLst>
            <a:ahLst/>
            <a:cxnLst>
              <a:cxn ang="0">
                <a:pos x="connsiteX0" y="connsiteY0"/>
              </a:cxn>
              <a:cxn ang="0">
                <a:pos x="connsiteX1" y="connsiteY1"/>
              </a:cxn>
              <a:cxn ang="0">
                <a:pos x="connsiteX2" y="connsiteY2"/>
              </a:cxn>
              <a:cxn ang="0">
                <a:pos x="connsiteX3" y="connsiteY3"/>
              </a:cxn>
            </a:cxnLst>
            <a:rect l="l" t="t" r="r" b="b"/>
            <a:pathLst>
              <a:path w="1617" h="178743">
                <a:moveTo>
                  <a:pt x="0" y="0"/>
                </a:moveTo>
                <a:lnTo>
                  <a:pt x="1617" y="0"/>
                </a:lnTo>
                <a:lnTo>
                  <a:pt x="1617" y="178743"/>
                </a:lnTo>
                <a:lnTo>
                  <a:pt x="0" y="178743"/>
                </a:lnTo>
                <a:close/>
              </a:path>
            </a:pathLst>
          </a:custGeom>
          <a:noFill/>
          <a:ln w="4040" cap="flat">
            <a:solidFill>
              <a:srgbClr val="C54E29"/>
            </a:solidFill>
            <a:prstDash val="solid"/>
            <a:miter/>
          </a:ln>
        </p:spPr>
        <p:txBody>
          <a:bodyPr rtlCol="0" anchor="ctr"/>
          <a:lstStyle/>
          <a:p>
            <a:endParaRPr lang="en-GB" dirty="0"/>
          </a:p>
        </p:txBody>
      </p:sp>
      <p:sp>
        <p:nvSpPr>
          <p:cNvPr id="2461" name="Freeform 2460">
            <a:extLst>
              <a:ext uri="{FF2B5EF4-FFF2-40B4-BE49-F238E27FC236}">
                <a16:creationId xmlns:a16="http://schemas.microsoft.com/office/drawing/2014/main" id="{C5A81205-9001-9659-6AAB-4F5F9B3FD2DF}"/>
              </a:ext>
            </a:extLst>
          </p:cNvPr>
          <p:cNvSpPr/>
          <p:nvPr/>
        </p:nvSpPr>
        <p:spPr>
          <a:xfrm>
            <a:off x="1223674"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solidFill>
            <a:srgbClr val="F7941D"/>
          </a:solidFill>
          <a:ln w="0" cap="flat">
            <a:noFill/>
            <a:prstDash val="solid"/>
            <a:miter/>
          </a:ln>
        </p:spPr>
        <p:txBody>
          <a:bodyPr rtlCol="0" anchor="ctr"/>
          <a:lstStyle/>
          <a:p>
            <a:endParaRPr lang="en-GB" dirty="0"/>
          </a:p>
        </p:txBody>
      </p:sp>
      <p:sp>
        <p:nvSpPr>
          <p:cNvPr id="2462" name="Freeform 2461">
            <a:extLst>
              <a:ext uri="{FF2B5EF4-FFF2-40B4-BE49-F238E27FC236}">
                <a16:creationId xmlns:a16="http://schemas.microsoft.com/office/drawing/2014/main" id="{02C84B58-BD20-9E71-1BF8-F5A26FB98522}"/>
              </a:ext>
            </a:extLst>
          </p:cNvPr>
          <p:cNvSpPr/>
          <p:nvPr/>
        </p:nvSpPr>
        <p:spPr>
          <a:xfrm>
            <a:off x="1223674"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noFill/>
          <a:ln w="4040" cap="flat">
            <a:solidFill>
              <a:srgbClr val="C54E29"/>
            </a:solidFill>
            <a:prstDash val="solid"/>
            <a:miter/>
          </a:ln>
        </p:spPr>
        <p:txBody>
          <a:bodyPr rtlCol="0" anchor="ctr"/>
          <a:lstStyle/>
          <a:p>
            <a:endParaRPr lang="en-GB" dirty="0"/>
          </a:p>
        </p:txBody>
      </p:sp>
      <p:sp>
        <p:nvSpPr>
          <p:cNvPr id="2463" name="Freeform 2462">
            <a:extLst>
              <a:ext uri="{FF2B5EF4-FFF2-40B4-BE49-F238E27FC236}">
                <a16:creationId xmlns:a16="http://schemas.microsoft.com/office/drawing/2014/main" id="{5D8D81DC-A496-F226-E009-EA684F9F8968}"/>
              </a:ext>
            </a:extLst>
          </p:cNvPr>
          <p:cNvSpPr/>
          <p:nvPr/>
        </p:nvSpPr>
        <p:spPr>
          <a:xfrm>
            <a:off x="1225938" y="3756115"/>
            <a:ext cx="1617" cy="110138"/>
          </a:xfrm>
          <a:custGeom>
            <a:avLst/>
            <a:gdLst>
              <a:gd name="connsiteX0" fmla="*/ 0 w 1617"/>
              <a:gd name="connsiteY0" fmla="*/ 0 h 110138"/>
              <a:gd name="connsiteX1" fmla="*/ 1617 w 1617"/>
              <a:gd name="connsiteY1" fmla="*/ 0 h 110138"/>
              <a:gd name="connsiteX2" fmla="*/ 1617 w 1617"/>
              <a:gd name="connsiteY2" fmla="*/ 110139 h 110138"/>
              <a:gd name="connsiteX3" fmla="*/ 0 w 1617"/>
              <a:gd name="connsiteY3" fmla="*/ 110139 h 110138"/>
            </a:gdLst>
            <a:ahLst/>
            <a:cxnLst>
              <a:cxn ang="0">
                <a:pos x="connsiteX0" y="connsiteY0"/>
              </a:cxn>
              <a:cxn ang="0">
                <a:pos x="connsiteX1" y="connsiteY1"/>
              </a:cxn>
              <a:cxn ang="0">
                <a:pos x="connsiteX2" y="connsiteY2"/>
              </a:cxn>
              <a:cxn ang="0">
                <a:pos x="connsiteX3" y="connsiteY3"/>
              </a:cxn>
            </a:cxnLst>
            <a:rect l="l" t="t" r="r" b="b"/>
            <a:pathLst>
              <a:path w="1617" h="110138">
                <a:moveTo>
                  <a:pt x="0" y="0"/>
                </a:moveTo>
                <a:lnTo>
                  <a:pt x="1617" y="0"/>
                </a:lnTo>
                <a:lnTo>
                  <a:pt x="1617" y="110139"/>
                </a:lnTo>
                <a:lnTo>
                  <a:pt x="0" y="110139"/>
                </a:lnTo>
                <a:close/>
              </a:path>
            </a:pathLst>
          </a:custGeom>
          <a:solidFill>
            <a:srgbClr val="F7941D"/>
          </a:solidFill>
          <a:ln w="0" cap="flat">
            <a:noFill/>
            <a:prstDash val="solid"/>
            <a:miter/>
          </a:ln>
        </p:spPr>
        <p:txBody>
          <a:bodyPr rtlCol="0" anchor="ctr"/>
          <a:lstStyle/>
          <a:p>
            <a:endParaRPr lang="en-GB" dirty="0"/>
          </a:p>
        </p:txBody>
      </p:sp>
      <p:sp>
        <p:nvSpPr>
          <p:cNvPr id="2464" name="Freeform 2463">
            <a:extLst>
              <a:ext uri="{FF2B5EF4-FFF2-40B4-BE49-F238E27FC236}">
                <a16:creationId xmlns:a16="http://schemas.microsoft.com/office/drawing/2014/main" id="{DDC3A7CC-71B7-A401-2C13-43BD0FDED51F}"/>
              </a:ext>
            </a:extLst>
          </p:cNvPr>
          <p:cNvSpPr/>
          <p:nvPr/>
        </p:nvSpPr>
        <p:spPr>
          <a:xfrm>
            <a:off x="1225938" y="3756115"/>
            <a:ext cx="1617" cy="110138"/>
          </a:xfrm>
          <a:custGeom>
            <a:avLst/>
            <a:gdLst>
              <a:gd name="connsiteX0" fmla="*/ 0 w 1617"/>
              <a:gd name="connsiteY0" fmla="*/ 0 h 110138"/>
              <a:gd name="connsiteX1" fmla="*/ 1617 w 1617"/>
              <a:gd name="connsiteY1" fmla="*/ 0 h 110138"/>
              <a:gd name="connsiteX2" fmla="*/ 1617 w 1617"/>
              <a:gd name="connsiteY2" fmla="*/ 110139 h 110138"/>
              <a:gd name="connsiteX3" fmla="*/ 0 w 1617"/>
              <a:gd name="connsiteY3" fmla="*/ 110139 h 110138"/>
            </a:gdLst>
            <a:ahLst/>
            <a:cxnLst>
              <a:cxn ang="0">
                <a:pos x="connsiteX0" y="connsiteY0"/>
              </a:cxn>
              <a:cxn ang="0">
                <a:pos x="connsiteX1" y="connsiteY1"/>
              </a:cxn>
              <a:cxn ang="0">
                <a:pos x="connsiteX2" y="connsiteY2"/>
              </a:cxn>
              <a:cxn ang="0">
                <a:pos x="connsiteX3" y="connsiteY3"/>
              </a:cxn>
            </a:cxnLst>
            <a:rect l="l" t="t" r="r" b="b"/>
            <a:pathLst>
              <a:path w="1617" h="110138">
                <a:moveTo>
                  <a:pt x="0" y="0"/>
                </a:moveTo>
                <a:lnTo>
                  <a:pt x="1617" y="0"/>
                </a:lnTo>
                <a:lnTo>
                  <a:pt x="1617" y="110139"/>
                </a:lnTo>
                <a:lnTo>
                  <a:pt x="0" y="110139"/>
                </a:lnTo>
                <a:close/>
              </a:path>
            </a:pathLst>
          </a:custGeom>
          <a:noFill/>
          <a:ln w="4040" cap="flat">
            <a:solidFill>
              <a:srgbClr val="C54E29"/>
            </a:solidFill>
            <a:prstDash val="solid"/>
            <a:miter/>
          </a:ln>
        </p:spPr>
        <p:txBody>
          <a:bodyPr rtlCol="0" anchor="ctr"/>
          <a:lstStyle/>
          <a:p>
            <a:endParaRPr lang="en-GB" dirty="0"/>
          </a:p>
        </p:txBody>
      </p:sp>
      <p:sp>
        <p:nvSpPr>
          <p:cNvPr id="2465" name="Freeform 2464">
            <a:extLst>
              <a:ext uri="{FF2B5EF4-FFF2-40B4-BE49-F238E27FC236}">
                <a16:creationId xmlns:a16="http://schemas.microsoft.com/office/drawing/2014/main" id="{97A12956-7188-BC5F-91CE-69950CD1E4B3}"/>
              </a:ext>
            </a:extLst>
          </p:cNvPr>
          <p:cNvSpPr/>
          <p:nvPr/>
        </p:nvSpPr>
        <p:spPr>
          <a:xfrm>
            <a:off x="1228202"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466" name="Freeform 2465">
            <a:extLst>
              <a:ext uri="{FF2B5EF4-FFF2-40B4-BE49-F238E27FC236}">
                <a16:creationId xmlns:a16="http://schemas.microsoft.com/office/drawing/2014/main" id="{92F8E2A9-46AA-C465-D62B-03AF78BFD9BE}"/>
              </a:ext>
            </a:extLst>
          </p:cNvPr>
          <p:cNvSpPr/>
          <p:nvPr/>
        </p:nvSpPr>
        <p:spPr>
          <a:xfrm>
            <a:off x="1228202"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467" name="Freeform 2466">
            <a:extLst>
              <a:ext uri="{FF2B5EF4-FFF2-40B4-BE49-F238E27FC236}">
                <a16:creationId xmlns:a16="http://schemas.microsoft.com/office/drawing/2014/main" id="{573E5872-6B4C-B2DA-CAD9-294EBD0FC903}"/>
              </a:ext>
            </a:extLst>
          </p:cNvPr>
          <p:cNvSpPr/>
          <p:nvPr/>
        </p:nvSpPr>
        <p:spPr>
          <a:xfrm>
            <a:off x="123046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2468" name="Freeform 2467">
            <a:extLst>
              <a:ext uri="{FF2B5EF4-FFF2-40B4-BE49-F238E27FC236}">
                <a16:creationId xmlns:a16="http://schemas.microsoft.com/office/drawing/2014/main" id="{D689293D-884A-92CC-1410-6CB8CBCAE534}"/>
              </a:ext>
            </a:extLst>
          </p:cNvPr>
          <p:cNvSpPr/>
          <p:nvPr/>
        </p:nvSpPr>
        <p:spPr>
          <a:xfrm>
            <a:off x="123046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2469" name="Freeform 2468">
            <a:extLst>
              <a:ext uri="{FF2B5EF4-FFF2-40B4-BE49-F238E27FC236}">
                <a16:creationId xmlns:a16="http://schemas.microsoft.com/office/drawing/2014/main" id="{5E36A2E4-8095-026B-B3ED-BAC978124666}"/>
              </a:ext>
            </a:extLst>
          </p:cNvPr>
          <p:cNvSpPr/>
          <p:nvPr/>
        </p:nvSpPr>
        <p:spPr>
          <a:xfrm>
            <a:off x="1232730"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solidFill>
            <a:srgbClr val="F7941D"/>
          </a:solidFill>
          <a:ln w="0" cap="flat">
            <a:noFill/>
            <a:prstDash val="solid"/>
            <a:miter/>
          </a:ln>
        </p:spPr>
        <p:txBody>
          <a:bodyPr rtlCol="0" anchor="ctr"/>
          <a:lstStyle/>
          <a:p>
            <a:endParaRPr lang="en-GB" dirty="0"/>
          </a:p>
        </p:txBody>
      </p:sp>
      <p:sp>
        <p:nvSpPr>
          <p:cNvPr id="2470" name="Freeform 2469">
            <a:extLst>
              <a:ext uri="{FF2B5EF4-FFF2-40B4-BE49-F238E27FC236}">
                <a16:creationId xmlns:a16="http://schemas.microsoft.com/office/drawing/2014/main" id="{B5813FA3-5B43-9717-63AB-89B2FEEDBBBD}"/>
              </a:ext>
            </a:extLst>
          </p:cNvPr>
          <p:cNvSpPr/>
          <p:nvPr/>
        </p:nvSpPr>
        <p:spPr>
          <a:xfrm>
            <a:off x="1232730"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noFill/>
          <a:ln w="4040" cap="flat">
            <a:solidFill>
              <a:srgbClr val="C54E29"/>
            </a:solidFill>
            <a:prstDash val="solid"/>
            <a:miter/>
          </a:ln>
        </p:spPr>
        <p:txBody>
          <a:bodyPr rtlCol="0" anchor="ctr"/>
          <a:lstStyle/>
          <a:p>
            <a:endParaRPr lang="en-GB" dirty="0"/>
          </a:p>
        </p:txBody>
      </p:sp>
      <p:sp>
        <p:nvSpPr>
          <p:cNvPr id="2471" name="Freeform 2470">
            <a:extLst>
              <a:ext uri="{FF2B5EF4-FFF2-40B4-BE49-F238E27FC236}">
                <a16:creationId xmlns:a16="http://schemas.microsoft.com/office/drawing/2014/main" id="{9762B208-E28B-9115-38D0-92DA2D23FCBE}"/>
              </a:ext>
            </a:extLst>
          </p:cNvPr>
          <p:cNvSpPr/>
          <p:nvPr/>
        </p:nvSpPr>
        <p:spPr>
          <a:xfrm>
            <a:off x="1235075" y="3756115"/>
            <a:ext cx="1617" cy="47110"/>
          </a:xfrm>
          <a:custGeom>
            <a:avLst/>
            <a:gdLst>
              <a:gd name="connsiteX0" fmla="*/ 0 w 1617"/>
              <a:gd name="connsiteY0" fmla="*/ 0 h 47110"/>
              <a:gd name="connsiteX1" fmla="*/ 1617 w 1617"/>
              <a:gd name="connsiteY1" fmla="*/ 0 h 47110"/>
              <a:gd name="connsiteX2" fmla="*/ 1617 w 1617"/>
              <a:gd name="connsiteY2" fmla="*/ 47110 h 47110"/>
              <a:gd name="connsiteX3" fmla="*/ 0 w 1617"/>
              <a:gd name="connsiteY3" fmla="*/ 47110 h 47110"/>
            </a:gdLst>
            <a:ahLst/>
            <a:cxnLst>
              <a:cxn ang="0">
                <a:pos x="connsiteX0" y="connsiteY0"/>
              </a:cxn>
              <a:cxn ang="0">
                <a:pos x="connsiteX1" y="connsiteY1"/>
              </a:cxn>
              <a:cxn ang="0">
                <a:pos x="connsiteX2" y="connsiteY2"/>
              </a:cxn>
              <a:cxn ang="0">
                <a:pos x="connsiteX3" y="connsiteY3"/>
              </a:cxn>
            </a:cxnLst>
            <a:rect l="l" t="t" r="r" b="b"/>
            <a:pathLst>
              <a:path w="1617" h="47110">
                <a:moveTo>
                  <a:pt x="0" y="0"/>
                </a:moveTo>
                <a:lnTo>
                  <a:pt x="1617" y="0"/>
                </a:lnTo>
                <a:lnTo>
                  <a:pt x="1617" y="47110"/>
                </a:lnTo>
                <a:lnTo>
                  <a:pt x="0" y="47110"/>
                </a:lnTo>
                <a:close/>
              </a:path>
            </a:pathLst>
          </a:custGeom>
          <a:solidFill>
            <a:srgbClr val="F7941D"/>
          </a:solidFill>
          <a:ln w="0" cap="flat">
            <a:noFill/>
            <a:prstDash val="solid"/>
            <a:miter/>
          </a:ln>
        </p:spPr>
        <p:txBody>
          <a:bodyPr rtlCol="0" anchor="ctr"/>
          <a:lstStyle/>
          <a:p>
            <a:endParaRPr lang="en-GB" dirty="0"/>
          </a:p>
        </p:txBody>
      </p:sp>
      <p:sp>
        <p:nvSpPr>
          <p:cNvPr id="2472" name="Freeform 2471">
            <a:extLst>
              <a:ext uri="{FF2B5EF4-FFF2-40B4-BE49-F238E27FC236}">
                <a16:creationId xmlns:a16="http://schemas.microsoft.com/office/drawing/2014/main" id="{9589FA4C-FACE-22F2-B026-ADA5000623B0}"/>
              </a:ext>
            </a:extLst>
          </p:cNvPr>
          <p:cNvSpPr/>
          <p:nvPr/>
        </p:nvSpPr>
        <p:spPr>
          <a:xfrm>
            <a:off x="1235075" y="3756115"/>
            <a:ext cx="1617" cy="47110"/>
          </a:xfrm>
          <a:custGeom>
            <a:avLst/>
            <a:gdLst>
              <a:gd name="connsiteX0" fmla="*/ 0 w 1617"/>
              <a:gd name="connsiteY0" fmla="*/ 0 h 47110"/>
              <a:gd name="connsiteX1" fmla="*/ 1617 w 1617"/>
              <a:gd name="connsiteY1" fmla="*/ 0 h 47110"/>
              <a:gd name="connsiteX2" fmla="*/ 1617 w 1617"/>
              <a:gd name="connsiteY2" fmla="*/ 47110 h 47110"/>
              <a:gd name="connsiteX3" fmla="*/ 0 w 1617"/>
              <a:gd name="connsiteY3" fmla="*/ 47110 h 47110"/>
            </a:gdLst>
            <a:ahLst/>
            <a:cxnLst>
              <a:cxn ang="0">
                <a:pos x="connsiteX0" y="connsiteY0"/>
              </a:cxn>
              <a:cxn ang="0">
                <a:pos x="connsiteX1" y="connsiteY1"/>
              </a:cxn>
              <a:cxn ang="0">
                <a:pos x="connsiteX2" y="connsiteY2"/>
              </a:cxn>
              <a:cxn ang="0">
                <a:pos x="connsiteX3" y="connsiteY3"/>
              </a:cxn>
            </a:cxnLst>
            <a:rect l="l" t="t" r="r" b="b"/>
            <a:pathLst>
              <a:path w="1617" h="47110">
                <a:moveTo>
                  <a:pt x="0" y="0"/>
                </a:moveTo>
                <a:lnTo>
                  <a:pt x="1617" y="0"/>
                </a:lnTo>
                <a:lnTo>
                  <a:pt x="1617" y="47110"/>
                </a:lnTo>
                <a:lnTo>
                  <a:pt x="0" y="47110"/>
                </a:lnTo>
                <a:close/>
              </a:path>
            </a:pathLst>
          </a:custGeom>
          <a:noFill/>
          <a:ln w="4040" cap="flat">
            <a:solidFill>
              <a:srgbClr val="C54E29"/>
            </a:solidFill>
            <a:prstDash val="solid"/>
            <a:miter/>
          </a:ln>
        </p:spPr>
        <p:txBody>
          <a:bodyPr rtlCol="0" anchor="ctr"/>
          <a:lstStyle/>
          <a:p>
            <a:endParaRPr lang="en-GB" dirty="0"/>
          </a:p>
        </p:txBody>
      </p:sp>
      <p:sp>
        <p:nvSpPr>
          <p:cNvPr id="2473" name="Freeform 2472">
            <a:extLst>
              <a:ext uri="{FF2B5EF4-FFF2-40B4-BE49-F238E27FC236}">
                <a16:creationId xmlns:a16="http://schemas.microsoft.com/office/drawing/2014/main" id="{31361B84-7523-B838-9AAD-F2B63DF7BB6C}"/>
              </a:ext>
            </a:extLst>
          </p:cNvPr>
          <p:cNvSpPr/>
          <p:nvPr/>
        </p:nvSpPr>
        <p:spPr>
          <a:xfrm>
            <a:off x="123733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474" name="Freeform 2473">
            <a:extLst>
              <a:ext uri="{FF2B5EF4-FFF2-40B4-BE49-F238E27FC236}">
                <a16:creationId xmlns:a16="http://schemas.microsoft.com/office/drawing/2014/main" id="{06A5809D-98DD-98C4-8BC3-066949EFCAD6}"/>
              </a:ext>
            </a:extLst>
          </p:cNvPr>
          <p:cNvSpPr/>
          <p:nvPr/>
        </p:nvSpPr>
        <p:spPr>
          <a:xfrm>
            <a:off x="1239603"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2475" name="Freeform 2474">
            <a:extLst>
              <a:ext uri="{FF2B5EF4-FFF2-40B4-BE49-F238E27FC236}">
                <a16:creationId xmlns:a16="http://schemas.microsoft.com/office/drawing/2014/main" id="{214E1E8A-A7DF-D27A-AFDC-373FECDC065F}"/>
              </a:ext>
            </a:extLst>
          </p:cNvPr>
          <p:cNvSpPr/>
          <p:nvPr/>
        </p:nvSpPr>
        <p:spPr>
          <a:xfrm>
            <a:off x="1239603"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2476" name="Freeform 2475">
            <a:extLst>
              <a:ext uri="{FF2B5EF4-FFF2-40B4-BE49-F238E27FC236}">
                <a16:creationId xmlns:a16="http://schemas.microsoft.com/office/drawing/2014/main" id="{928C3AE0-69A9-CCAD-C65C-960D471C133B}"/>
              </a:ext>
            </a:extLst>
          </p:cNvPr>
          <p:cNvSpPr/>
          <p:nvPr/>
        </p:nvSpPr>
        <p:spPr>
          <a:xfrm>
            <a:off x="1241867"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2477" name="Freeform 2476">
            <a:extLst>
              <a:ext uri="{FF2B5EF4-FFF2-40B4-BE49-F238E27FC236}">
                <a16:creationId xmlns:a16="http://schemas.microsoft.com/office/drawing/2014/main" id="{69861B2B-E30A-4A91-F27F-43E91C36E785}"/>
              </a:ext>
            </a:extLst>
          </p:cNvPr>
          <p:cNvSpPr/>
          <p:nvPr/>
        </p:nvSpPr>
        <p:spPr>
          <a:xfrm>
            <a:off x="1241867"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2478" name="Freeform 2477">
            <a:extLst>
              <a:ext uri="{FF2B5EF4-FFF2-40B4-BE49-F238E27FC236}">
                <a16:creationId xmlns:a16="http://schemas.microsoft.com/office/drawing/2014/main" id="{6A84D1E1-9C6B-2453-0619-C9BB35AD4F47}"/>
              </a:ext>
            </a:extLst>
          </p:cNvPr>
          <p:cNvSpPr/>
          <p:nvPr/>
        </p:nvSpPr>
        <p:spPr>
          <a:xfrm>
            <a:off x="1244131"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2479" name="Freeform 2478">
            <a:extLst>
              <a:ext uri="{FF2B5EF4-FFF2-40B4-BE49-F238E27FC236}">
                <a16:creationId xmlns:a16="http://schemas.microsoft.com/office/drawing/2014/main" id="{E133AB36-F79B-F1BD-69E8-D412E3B7B7D4}"/>
              </a:ext>
            </a:extLst>
          </p:cNvPr>
          <p:cNvSpPr/>
          <p:nvPr/>
        </p:nvSpPr>
        <p:spPr>
          <a:xfrm>
            <a:off x="1244131"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2480" name="Freeform 2479">
            <a:extLst>
              <a:ext uri="{FF2B5EF4-FFF2-40B4-BE49-F238E27FC236}">
                <a16:creationId xmlns:a16="http://schemas.microsoft.com/office/drawing/2014/main" id="{7C47DE00-4371-66FA-BACB-4741F80C87BC}"/>
              </a:ext>
            </a:extLst>
          </p:cNvPr>
          <p:cNvSpPr/>
          <p:nvPr/>
        </p:nvSpPr>
        <p:spPr>
          <a:xfrm>
            <a:off x="1246476"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2481" name="Freeform 2480">
            <a:extLst>
              <a:ext uri="{FF2B5EF4-FFF2-40B4-BE49-F238E27FC236}">
                <a16:creationId xmlns:a16="http://schemas.microsoft.com/office/drawing/2014/main" id="{F32A5E04-6A27-AECC-E94F-1D1160FA245B}"/>
              </a:ext>
            </a:extLst>
          </p:cNvPr>
          <p:cNvSpPr/>
          <p:nvPr/>
        </p:nvSpPr>
        <p:spPr>
          <a:xfrm>
            <a:off x="1246476"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2482" name="Freeform 2481">
            <a:extLst>
              <a:ext uri="{FF2B5EF4-FFF2-40B4-BE49-F238E27FC236}">
                <a16:creationId xmlns:a16="http://schemas.microsoft.com/office/drawing/2014/main" id="{E4B2EA73-5554-D972-8063-C4CD2A3D9736}"/>
              </a:ext>
            </a:extLst>
          </p:cNvPr>
          <p:cNvSpPr/>
          <p:nvPr/>
        </p:nvSpPr>
        <p:spPr>
          <a:xfrm>
            <a:off x="1248740" y="3756115"/>
            <a:ext cx="1617" cy="76765"/>
          </a:xfrm>
          <a:custGeom>
            <a:avLst/>
            <a:gdLst>
              <a:gd name="connsiteX0" fmla="*/ 0 w 1617"/>
              <a:gd name="connsiteY0" fmla="*/ 0 h 76765"/>
              <a:gd name="connsiteX1" fmla="*/ 1617 w 1617"/>
              <a:gd name="connsiteY1" fmla="*/ 0 h 76765"/>
              <a:gd name="connsiteX2" fmla="*/ 1617 w 1617"/>
              <a:gd name="connsiteY2" fmla="*/ 76766 h 76765"/>
              <a:gd name="connsiteX3" fmla="*/ 0 w 1617"/>
              <a:gd name="connsiteY3" fmla="*/ 76766 h 76765"/>
            </a:gdLst>
            <a:ahLst/>
            <a:cxnLst>
              <a:cxn ang="0">
                <a:pos x="connsiteX0" y="connsiteY0"/>
              </a:cxn>
              <a:cxn ang="0">
                <a:pos x="connsiteX1" y="connsiteY1"/>
              </a:cxn>
              <a:cxn ang="0">
                <a:pos x="connsiteX2" y="connsiteY2"/>
              </a:cxn>
              <a:cxn ang="0">
                <a:pos x="connsiteX3" y="connsiteY3"/>
              </a:cxn>
            </a:cxnLst>
            <a:rect l="l" t="t" r="r" b="b"/>
            <a:pathLst>
              <a:path w="1617" h="76765">
                <a:moveTo>
                  <a:pt x="0" y="0"/>
                </a:moveTo>
                <a:lnTo>
                  <a:pt x="1617" y="0"/>
                </a:lnTo>
                <a:lnTo>
                  <a:pt x="1617" y="76766"/>
                </a:lnTo>
                <a:lnTo>
                  <a:pt x="0" y="76766"/>
                </a:lnTo>
                <a:close/>
              </a:path>
            </a:pathLst>
          </a:custGeom>
          <a:solidFill>
            <a:srgbClr val="F7941D"/>
          </a:solidFill>
          <a:ln w="0" cap="flat">
            <a:noFill/>
            <a:prstDash val="solid"/>
            <a:miter/>
          </a:ln>
        </p:spPr>
        <p:txBody>
          <a:bodyPr rtlCol="0" anchor="ctr"/>
          <a:lstStyle/>
          <a:p>
            <a:endParaRPr lang="en-GB" dirty="0"/>
          </a:p>
        </p:txBody>
      </p:sp>
      <p:sp>
        <p:nvSpPr>
          <p:cNvPr id="2483" name="Freeform 2482">
            <a:extLst>
              <a:ext uri="{FF2B5EF4-FFF2-40B4-BE49-F238E27FC236}">
                <a16:creationId xmlns:a16="http://schemas.microsoft.com/office/drawing/2014/main" id="{2F377018-BEA7-CE97-5F6F-36ECA8923630}"/>
              </a:ext>
            </a:extLst>
          </p:cNvPr>
          <p:cNvSpPr/>
          <p:nvPr/>
        </p:nvSpPr>
        <p:spPr>
          <a:xfrm>
            <a:off x="1248740" y="3756115"/>
            <a:ext cx="1617" cy="76765"/>
          </a:xfrm>
          <a:custGeom>
            <a:avLst/>
            <a:gdLst>
              <a:gd name="connsiteX0" fmla="*/ 0 w 1617"/>
              <a:gd name="connsiteY0" fmla="*/ 0 h 76765"/>
              <a:gd name="connsiteX1" fmla="*/ 1617 w 1617"/>
              <a:gd name="connsiteY1" fmla="*/ 0 h 76765"/>
              <a:gd name="connsiteX2" fmla="*/ 1617 w 1617"/>
              <a:gd name="connsiteY2" fmla="*/ 76766 h 76765"/>
              <a:gd name="connsiteX3" fmla="*/ 0 w 1617"/>
              <a:gd name="connsiteY3" fmla="*/ 76766 h 76765"/>
            </a:gdLst>
            <a:ahLst/>
            <a:cxnLst>
              <a:cxn ang="0">
                <a:pos x="connsiteX0" y="connsiteY0"/>
              </a:cxn>
              <a:cxn ang="0">
                <a:pos x="connsiteX1" y="connsiteY1"/>
              </a:cxn>
              <a:cxn ang="0">
                <a:pos x="connsiteX2" y="connsiteY2"/>
              </a:cxn>
              <a:cxn ang="0">
                <a:pos x="connsiteX3" y="connsiteY3"/>
              </a:cxn>
            </a:cxnLst>
            <a:rect l="l" t="t" r="r" b="b"/>
            <a:pathLst>
              <a:path w="1617" h="76765">
                <a:moveTo>
                  <a:pt x="0" y="0"/>
                </a:moveTo>
                <a:lnTo>
                  <a:pt x="1617" y="0"/>
                </a:lnTo>
                <a:lnTo>
                  <a:pt x="1617" y="76766"/>
                </a:lnTo>
                <a:lnTo>
                  <a:pt x="0" y="76766"/>
                </a:lnTo>
                <a:close/>
              </a:path>
            </a:pathLst>
          </a:custGeom>
          <a:noFill/>
          <a:ln w="4040" cap="flat">
            <a:solidFill>
              <a:srgbClr val="C54E29"/>
            </a:solidFill>
            <a:prstDash val="solid"/>
            <a:miter/>
          </a:ln>
        </p:spPr>
        <p:txBody>
          <a:bodyPr rtlCol="0" anchor="ctr"/>
          <a:lstStyle/>
          <a:p>
            <a:endParaRPr lang="en-GB" dirty="0"/>
          </a:p>
        </p:txBody>
      </p:sp>
      <p:sp>
        <p:nvSpPr>
          <p:cNvPr id="2484" name="Freeform 2483">
            <a:extLst>
              <a:ext uri="{FF2B5EF4-FFF2-40B4-BE49-F238E27FC236}">
                <a16:creationId xmlns:a16="http://schemas.microsoft.com/office/drawing/2014/main" id="{3B97CC9D-48DA-F172-5CC4-18BC2C657F4A}"/>
              </a:ext>
            </a:extLst>
          </p:cNvPr>
          <p:cNvSpPr/>
          <p:nvPr/>
        </p:nvSpPr>
        <p:spPr>
          <a:xfrm>
            <a:off x="1251004" y="3756115"/>
            <a:ext cx="1617" cy="68119"/>
          </a:xfrm>
          <a:custGeom>
            <a:avLst/>
            <a:gdLst>
              <a:gd name="connsiteX0" fmla="*/ 0 w 1617"/>
              <a:gd name="connsiteY0" fmla="*/ 0 h 68119"/>
              <a:gd name="connsiteX1" fmla="*/ 1617 w 1617"/>
              <a:gd name="connsiteY1" fmla="*/ 0 h 68119"/>
              <a:gd name="connsiteX2" fmla="*/ 1617 w 1617"/>
              <a:gd name="connsiteY2" fmla="*/ 68120 h 68119"/>
              <a:gd name="connsiteX3" fmla="*/ 0 w 1617"/>
              <a:gd name="connsiteY3" fmla="*/ 68120 h 68119"/>
            </a:gdLst>
            <a:ahLst/>
            <a:cxnLst>
              <a:cxn ang="0">
                <a:pos x="connsiteX0" y="connsiteY0"/>
              </a:cxn>
              <a:cxn ang="0">
                <a:pos x="connsiteX1" y="connsiteY1"/>
              </a:cxn>
              <a:cxn ang="0">
                <a:pos x="connsiteX2" y="connsiteY2"/>
              </a:cxn>
              <a:cxn ang="0">
                <a:pos x="connsiteX3" y="connsiteY3"/>
              </a:cxn>
            </a:cxnLst>
            <a:rect l="l" t="t" r="r" b="b"/>
            <a:pathLst>
              <a:path w="1617" h="68119">
                <a:moveTo>
                  <a:pt x="0" y="0"/>
                </a:moveTo>
                <a:lnTo>
                  <a:pt x="1617" y="0"/>
                </a:lnTo>
                <a:lnTo>
                  <a:pt x="1617" y="68120"/>
                </a:lnTo>
                <a:lnTo>
                  <a:pt x="0" y="68120"/>
                </a:lnTo>
                <a:close/>
              </a:path>
            </a:pathLst>
          </a:custGeom>
          <a:solidFill>
            <a:srgbClr val="F7941D"/>
          </a:solidFill>
          <a:ln w="0" cap="flat">
            <a:noFill/>
            <a:prstDash val="solid"/>
            <a:miter/>
          </a:ln>
        </p:spPr>
        <p:txBody>
          <a:bodyPr rtlCol="0" anchor="ctr"/>
          <a:lstStyle/>
          <a:p>
            <a:endParaRPr lang="en-GB" dirty="0"/>
          </a:p>
        </p:txBody>
      </p:sp>
      <p:sp>
        <p:nvSpPr>
          <p:cNvPr id="2485" name="Freeform 2484">
            <a:extLst>
              <a:ext uri="{FF2B5EF4-FFF2-40B4-BE49-F238E27FC236}">
                <a16:creationId xmlns:a16="http://schemas.microsoft.com/office/drawing/2014/main" id="{6D8956DC-7BA2-7FB0-47A1-1F24B2186B1C}"/>
              </a:ext>
            </a:extLst>
          </p:cNvPr>
          <p:cNvSpPr/>
          <p:nvPr/>
        </p:nvSpPr>
        <p:spPr>
          <a:xfrm>
            <a:off x="1251004" y="3756115"/>
            <a:ext cx="1617" cy="68119"/>
          </a:xfrm>
          <a:custGeom>
            <a:avLst/>
            <a:gdLst>
              <a:gd name="connsiteX0" fmla="*/ 0 w 1617"/>
              <a:gd name="connsiteY0" fmla="*/ 0 h 68119"/>
              <a:gd name="connsiteX1" fmla="*/ 1617 w 1617"/>
              <a:gd name="connsiteY1" fmla="*/ 0 h 68119"/>
              <a:gd name="connsiteX2" fmla="*/ 1617 w 1617"/>
              <a:gd name="connsiteY2" fmla="*/ 68120 h 68119"/>
              <a:gd name="connsiteX3" fmla="*/ 0 w 1617"/>
              <a:gd name="connsiteY3" fmla="*/ 68120 h 68119"/>
            </a:gdLst>
            <a:ahLst/>
            <a:cxnLst>
              <a:cxn ang="0">
                <a:pos x="connsiteX0" y="connsiteY0"/>
              </a:cxn>
              <a:cxn ang="0">
                <a:pos x="connsiteX1" y="connsiteY1"/>
              </a:cxn>
              <a:cxn ang="0">
                <a:pos x="connsiteX2" y="connsiteY2"/>
              </a:cxn>
              <a:cxn ang="0">
                <a:pos x="connsiteX3" y="connsiteY3"/>
              </a:cxn>
            </a:cxnLst>
            <a:rect l="l" t="t" r="r" b="b"/>
            <a:pathLst>
              <a:path w="1617" h="68119">
                <a:moveTo>
                  <a:pt x="0" y="0"/>
                </a:moveTo>
                <a:lnTo>
                  <a:pt x="1617" y="0"/>
                </a:lnTo>
                <a:lnTo>
                  <a:pt x="1617" y="68120"/>
                </a:lnTo>
                <a:lnTo>
                  <a:pt x="0" y="68120"/>
                </a:lnTo>
                <a:close/>
              </a:path>
            </a:pathLst>
          </a:custGeom>
          <a:noFill/>
          <a:ln w="4040" cap="flat">
            <a:solidFill>
              <a:srgbClr val="C54E29"/>
            </a:solidFill>
            <a:prstDash val="solid"/>
            <a:miter/>
          </a:ln>
        </p:spPr>
        <p:txBody>
          <a:bodyPr rtlCol="0" anchor="ctr"/>
          <a:lstStyle/>
          <a:p>
            <a:endParaRPr lang="en-GB" dirty="0"/>
          </a:p>
        </p:txBody>
      </p:sp>
      <p:sp>
        <p:nvSpPr>
          <p:cNvPr id="2486" name="Freeform 2485">
            <a:extLst>
              <a:ext uri="{FF2B5EF4-FFF2-40B4-BE49-F238E27FC236}">
                <a16:creationId xmlns:a16="http://schemas.microsoft.com/office/drawing/2014/main" id="{A27A36FD-FABA-4D28-9F3C-A68499490ECD}"/>
              </a:ext>
            </a:extLst>
          </p:cNvPr>
          <p:cNvSpPr/>
          <p:nvPr/>
        </p:nvSpPr>
        <p:spPr>
          <a:xfrm>
            <a:off x="1253268"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solidFill>
            <a:srgbClr val="F7941D"/>
          </a:solidFill>
          <a:ln w="0" cap="flat">
            <a:noFill/>
            <a:prstDash val="solid"/>
            <a:miter/>
          </a:ln>
        </p:spPr>
        <p:txBody>
          <a:bodyPr rtlCol="0" anchor="ctr"/>
          <a:lstStyle/>
          <a:p>
            <a:endParaRPr lang="en-GB" dirty="0"/>
          </a:p>
        </p:txBody>
      </p:sp>
      <p:sp>
        <p:nvSpPr>
          <p:cNvPr id="2487" name="Freeform 2486">
            <a:extLst>
              <a:ext uri="{FF2B5EF4-FFF2-40B4-BE49-F238E27FC236}">
                <a16:creationId xmlns:a16="http://schemas.microsoft.com/office/drawing/2014/main" id="{1B81ACEE-2CE7-0775-81B6-CA3FFAB8AE7E}"/>
              </a:ext>
            </a:extLst>
          </p:cNvPr>
          <p:cNvSpPr/>
          <p:nvPr/>
        </p:nvSpPr>
        <p:spPr>
          <a:xfrm>
            <a:off x="1253268"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noFill/>
          <a:ln w="4040" cap="flat">
            <a:solidFill>
              <a:srgbClr val="C54E29"/>
            </a:solidFill>
            <a:prstDash val="solid"/>
            <a:miter/>
          </a:ln>
        </p:spPr>
        <p:txBody>
          <a:bodyPr rtlCol="0" anchor="ctr"/>
          <a:lstStyle/>
          <a:p>
            <a:endParaRPr lang="en-GB" dirty="0"/>
          </a:p>
        </p:txBody>
      </p:sp>
      <p:sp>
        <p:nvSpPr>
          <p:cNvPr id="2488" name="Freeform 2487">
            <a:extLst>
              <a:ext uri="{FF2B5EF4-FFF2-40B4-BE49-F238E27FC236}">
                <a16:creationId xmlns:a16="http://schemas.microsoft.com/office/drawing/2014/main" id="{757E2F75-45FF-6ED1-EFAE-E57B61006E42}"/>
              </a:ext>
            </a:extLst>
          </p:cNvPr>
          <p:cNvSpPr/>
          <p:nvPr/>
        </p:nvSpPr>
        <p:spPr>
          <a:xfrm>
            <a:off x="1255532"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solidFill>
            <a:srgbClr val="F7941D"/>
          </a:solidFill>
          <a:ln w="0" cap="flat">
            <a:noFill/>
            <a:prstDash val="solid"/>
            <a:miter/>
          </a:ln>
        </p:spPr>
        <p:txBody>
          <a:bodyPr rtlCol="0" anchor="ctr"/>
          <a:lstStyle/>
          <a:p>
            <a:endParaRPr lang="en-GB" dirty="0"/>
          </a:p>
        </p:txBody>
      </p:sp>
      <p:sp>
        <p:nvSpPr>
          <p:cNvPr id="2489" name="Freeform 2488">
            <a:extLst>
              <a:ext uri="{FF2B5EF4-FFF2-40B4-BE49-F238E27FC236}">
                <a16:creationId xmlns:a16="http://schemas.microsoft.com/office/drawing/2014/main" id="{217AD990-90ED-F1CD-658D-A2DD28DFC124}"/>
              </a:ext>
            </a:extLst>
          </p:cNvPr>
          <p:cNvSpPr/>
          <p:nvPr/>
        </p:nvSpPr>
        <p:spPr>
          <a:xfrm>
            <a:off x="1255532"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noFill/>
          <a:ln w="4040" cap="flat">
            <a:solidFill>
              <a:srgbClr val="C54E29"/>
            </a:solidFill>
            <a:prstDash val="solid"/>
            <a:miter/>
          </a:ln>
        </p:spPr>
        <p:txBody>
          <a:bodyPr rtlCol="0" anchor="ctr"/>
          <a:lstStyle/>
          <a:p>
            <a:endParaRPr lang="en-GB" dirty="0"/>
          </a:p>
        </p:txBody>
      </p:sp>
      <p:sp>
        <p:nvSpPr>
          <p:cNvPr id="2490" name="Freeform 2489">
            <a:extLst>
              <a:ext uri="{FF2B5EF4-FFF2-40B4-BE49-F238E27FC236}">
                <a16:creationId xmlns:a16="http://schemas.microsoft.com/office/drawing/2014/main" id="{0016AC19-ABEC-C473-6207-053D52436E49}"/>
              </a:ext>
            </a:extLst>
          </p:cNvPr>
          <p:cNvSpPr/>
          <p:nvPr/>
        </p:nvSpPr>
        <p:spPr>
          <a:xfrm>
            <a:off x="125779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491" name="Freeform 2490">
            <a:extLst>
              <a:ext uri="{FF2B5EF4-FFF2-40B4-BE49-F238E27FC236}">
                <a16:creationId xmlns:a16="http://schemas.microsoft.com/office/drawing/2014/main" id="{F1CDE427-1B3E-0FC7-85DE-E0371005CEF7}"/>
              </a:ext>
            </a:extLst>
          </p:cNvPr>
          <p:cNvSpPr/>
          <p:nvPr/>
        </p:nvSpPr>
        <p:spPr>
          <a:xfrm>
            <a:off x="126014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492" name="Freeform 2491">
            <a:extLst>
              <a:ext uri="{FF2B5EF4-FFF2-40B4-BE49-F238E27FC236}">
                <a16:creationId xmlns:a16="http://schemas.microsoft.com/office/drawing/2014/main" id="{35EF14C1-D9F8-21D0-648E-2482DF3225FF}"/>
              </a:ext>
            </a:extLst>
          </p:cNvPr>
          <p:cNvSpPr/>
          <p:nvPr/>
        </p:nvSpPr>
        <p:spPr>
          <a:xfrm>
            <a:off x="1262405"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2493" name="Freeform 2492">
            <a:extLst>
              <a:ext uri="{FF2B5EF4-FFF2-40B4-BE49-F238E27FC236}">
                <a16:creationId xmlns:a16="http://schemas.microsoft.com/office/drawing/2014/main" id="{50648556-999A-517B-A758-A5F6EF2A8931}"/>
              </a:ext>
            </a:extLst>
          </p:cNvPr>
          <p:cNvSpPr/>
          <p:nvPr/>
        </p:nvSpPr>
        <p:spPr>
          <a:xfrm>
            <a:off x="1262405"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2494" name="Freeform 2493">
            <a:extLst>
              <a:ext uri="{FF2B5EF4-FFF2-40B4-BE49-F238E27FC236}">
                <a16:creationId xmlns:a16="http://schemas.microsoft.com/office/drawing/2014/main" id="{CCC85718-B4C6-713D-BF36-F58E665B607E}"/>
              </a:ext>
            </a:extLst>
          </p:cNvPr>
          <p:cNvSpPr/>
          <p:nvPr/>
        </p:nvSpPr>
        <p:spPr>
          <a:xfrm>
            <a:off x="1264669"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solidFill>
            <a:srgbClr val="F7941D"/>
          </a:solidFill>
          <a:ln w="0" cap="flat">
            <a:noFill/>
            <a:prstDash val="solid"/>
            <a:miter/>
          </a:ln>
        </p:spPr>
        <p:txBody>
          <a:bodyPr rtlCol="0" anchor="ctr"/>
          <a:lstStyle/>
          <a:p>
            <a:endParaRPr lang="en-GB" dirty="0"/>
          </a:p>
        </p:txBody>
      </p:sp>
      <p:sp>
        <p:nvSpPr>
          <p:cNvPr id="2495" name="Freeform 2494">
            <a:extLst>
              <a:ext uri="{FF2B5EF4-FFF2-40B4-BE49-F238E27FC236}">
                <a16:creationId xmlns:a16="http://schemas.microsoft.com/office/drawing/2014/main" id="{3D53D6A4-B77E-9E5C-E6F9-86B08F08CEBF}"/>
              </a:ext>
            </a:extLst>
          </p:cNvPr>
          <p:cNvSpPr/>
          <p:nvPr/>
        </p:nvSpPr>
        <p:spPr>
          <a:xfrm>
            <a:off x="1264669"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noFill/>
          <a:ln w="4040" cap="flat">
            <a:solidFill>
              <a:srgbClr val="C54E29"/>
            </a:solidFill>
            <a:prstDash val="solid"/>
            <a:miter/>
          </a:ln>
        </p:spPr>
        <p:txBody>
          <a:bodyPr rtlCol="0" anchor="ctr"/>
          <a:lstStyle/>
          <a:p>
            <a:endParaRPr lang="en-GB" dirty="0"/>
          </a:p>
        </p:txBody>
      </p:sp>
      <p:sp>
        <p:nvSpPr>
          <p:cNvPr id="2496" name="Freeform 2495">
            <a:extLst>
              <a:ext uri="{FF2B5EF4-FFF2-40B4-BE49-F238E27FC236}">
                <a16:creationId xmlns:a16="http://schemas.microsoft.com/office/drawing/2014/main" id="{F41E42D6-AA2D-AB8D-7391-79AB1ABC5531}"/>
              </a:ext>
            </a:extLst>
          </p:cNvPr>
          <p:cNvSpPr/>
          <p:nvPr/>
        </p:nvSpPr>
        <p:spPr>
          <a:xfrm>
            <a:off x="1266933"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solidFill>
            <a:srgbClr val="F7941D"/>
          </a:solidFill>
          <a:ln w="0" cap="flat">
            <a:noFill/>
            <a:prstDash val="solid"/>
            <a:miter/>
          </a:ln>
        </p:spPr>
        <p:txBody>
          <a:bodyPr rtlCol="0" anchor="ctr"/>
          <a:lstStyle/>
          <a:p>
            <a:endParaRPr lang="en-GB" dirty="0"/>
          </a:p>
        </p:txBody>
      </p:sp>
      <p:sp>
        <p:nvSpPr>
          <p:cNvPr id="2497" name="Freeform 2496">
            <a:extLst>
              <a:ext uri="{FF2B5EF4-FFF2-40B4-BE49-F238E27FC236}">
                <a16:creationId xmlns:a16="http://schemas.microsoft.com/office/drawing/2014/main" id="{1484CE3A-8650-EB41-1506-BBE08991DA3E}"/>
              </a:ext>
            </a:extLst>
          </p:cNvPr>
          <p:cNvSpPr/>
          <p:nvPr/>
        </p:nvSpPr>
        <p:spPr>
          <a:xfrm>
            <a:off x="1266933"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noFill/>
          <a:ln w="4040" cap="flat">
            <a:solidFill>
              <a:srgbClr val="C54E29"/>
            </a:solidFill>
            <a:prstDash val="solid"/>
            <a:miter/>
          </a:ln>
        </p:spPr>
        <p:txBody>
          <a:bodyPr rtlCol="0" anchor="ctr"/>
          <a:lstStyle/>
          <a:p>
            <a:endParaRPr lang="en-GB" dirty="0"/>
          </a:p>
        </p:txBody>
      </p:sp>
      <p:sp>
        <p:nvSpPr>
          <p:cNvPr id="2498" name="Freeform 2497">
            <a:extLst>
              <a:ext uri="{FF2B5EF4-FFF2-40B4-BE49-F238E27FC236}">
                <a16:creationId xmlns:a16="http://schemas.microsoft.com/office/drawing/2014/main" id="{980F40C7-ED25-FA70-A616-E490B25A1211}"/>
              </a:ext>
            </a:extLst>
          </p:cNvPr>
          <p:cNvSpPr/>
          <p:nvPr/>
        </p:nvSpPr>
        <p:spPr>
          <a:xfrm>
            <a:off x="1269197"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2499" name="Freeform 2498">
            <a:extLst>
              <a:ext uri="{FF2B5EF4-FFF2-40B4-BE49-F238E27FC236}">
                <a16:creationId xmlns:a16="http://schemas.microsoft.com/office/drawing/2014/main" id="{A3BAA383-1C89-5AE5-3B4B-CBF334619251}"/>
              </a:ext>
            </a:extLst>
          </p:cNvPr>
          <p:cNvSpPr/>
          <p:nvPr/>
        </p:nvSpPr>
        <p:spPr>
          <a:xfrm>
            <a:off x="1269197"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2500" name="Freeform 2499">
            <a:extLst>
              <a:ext uri="{FF2B5EF4-FFF2-40B4-BE49-F238E27FC236}">
                <a16:creationId xmlns:a16="http://schemas.microsoft.com/office/drawing/2014/main" id="{B649781E-716F-E17B-9A0C-863A923C6B19}"/>
              </a:ext>
            </a:extLst>
          </p:cNvPr>
          <p:cNvSpPr/>
          <p:nvPr/>
        </p:nvSpPr>
        <p:spPr>
          <a:xfrm>
            <a:off x="1271461"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solidFill>
            <a:srgbClr val="F7941D"/>
          </a:solidFill>
          <a:ln w="0" cap="flat">
            <a:noFill/>
            <a:prstDash val="solid"/>
            <a:miter/>
          </a:ln>
        </p:spPr>
        <p:txBody>
          <a:bodyPr rtlCol="0" anchor="ctr"/>
          <a:lstStyle/>
          <a:p>
            <a:endParaRPr lang="en-GB" dirty="0"/>
          </a:p>
        </p:txBody>
      </p:sp>
      <p:sp>
        <p:nvSpPr>
          <p:cNvPr id="2501" name="Freeform 2500">
            <a:extLst>
              <a:ext uri="{FF2B5EF4-FFF2-40B4-BE49-F238E27FC236}">
                <a16:creationId xmlns:a16="http://schemas.microsoft.com/office/drawing/2014/main" id="{E23E583E-CA63-A180-A202-6AA177D9EBFB}"/>
              </a:ext>
            </a:extLst>
          </p:cNvPr>
          <p:cNvSpPr/>
          <p:nvPr/>
        </p:nvSpPr>
        <p:spPr>
          <a:xfrm>
            <a:off x="1271461"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noFill/>
          <a:ln w="4040" cap="flat">
            <a:solidFill>
              <a:srgbClr val="C54E29"/>
            </a:solidFill>
            <a:prstDash val="solid"/>
            <a:miter/>
          </a:ln>
        </p:spPr>
        <p:txBody>
          <a:bodyPr rtlCol="0" anchor="ctr"/>
          <a:lstStyle/>
          <a:p>
            <a:endParaRPr lang="en-GB" dirty="0"/>
          </a:p>
        </p:txBody>
      </p:sp>
      <p:sp>
        <p:nvSpPr>
          <p:cNvPr id="2502" name="Freeform 2501">
            <a:extLst>
              <a:ext uri="{FF2B5EF4-FFF2-40B4-BE49-F238E27FC236}">
                <a16:creationId xmlns:a16="http://schemas.microsoft.com/office/drawing/2014/main" id="{7DF6525E-8E12-5B70-F3E3-C28EA4E564FA}"/>
              </a:ext>
            </a:extLst>
          </p:cNvPr>
          <p:cNvSpPr/>
          <p:nvPr/>
        </p:nvSpPr>
        <p:spPr>
          <a:xfrm>
            <a:off x="1273806"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2503" name="Freeform 2502">
            <a:extLst>
              <a:ext uri="{FF2B5EF4-FFF2-40B4-BE49-F238E27FC236}">
                <a16:creationId xmlns:a16="http://schemas.microsoft.com/office/drawing/2014/main" id="{4AB51998-C123-841B-191A-D0554DC8B694}"/>
              </a:ext>
            </a:extLst>
          </p:cNvPr>
          <p:cNvSpPr/>
          <p:nvPr/>
        </p:nvSpPr>
        <p:spPr>
          <a:xfrm>
            <a:off x="1273806"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2504" name="Freeform 2503">
            <a:extLst>
              <a:ext uri="{FF2B5EF4-FFF2-40B4-BE49-F238E27FC236}">
                <a16:creationId xmlns:a16="http://schemas.microsoft.com/office/drawing/2014/main" id="{DBFF458F-1A91-D6C6-F1C1-5ADCB526DC21}"/>
              </a:ext>
            </a:extLst>
          </p:cNvPr>
          <p:cNvSpPr/>
          <p:nvPr/>
        </p:nvSpPr>
        <p:spPr>
          <a:xfrm>
            <a:off x="1276070"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2505" name="Freeform 2504">
            <a:extLst>
              <a:ext uri="{FF2B5EF4-FFF2-40B4-BE49-F238E27FC236}">
                <a16:creationId xmlns:a16="http://schemas.microsoft.com/office/drawing/2014/main" id="{1EA53C66-DABF-952D-EF15-DD260A52DBA2}"/>
              </a:ext>
            </a:extLst>
          </p:cNvPr>
          <p:cNvSpPr/>
          <p:nvPr/>
        </p:nvSpPr>
        <p:spPr>
          <a:xfrm>
            <a:off x="1276070"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2506" name="Freeform 2505">
            <a:extLst>
              <a:ext uri="{FF2B5EF4-FFF2-40B4-BE49-F238E27FC236}">
                <a16:creationId xmlns:a16="http://schemas.microsoft.com/office/drawing/2014/main" id="{0A66DB65-203D-83AB-152F-48EC7E9B7998}"/>
              </a:ext>
            </a:extLst>
          </p:cNvPr>
          <p:cNvSpPr/>
          <p:nvPr/>
        </p:nvSpPr>
        <p:spPr>
          <a:xfrm>
            <a:off x="1278334"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F7941D"/>
          </a:solidFill>
          <a:ln w="0" cap="flat">
            <a:noFill/>
            <a:prstDash val="solid"/>
            <a:miter/>
          </a:ln>
        </p:spPr>
        <p:txBody>
          <a:bodyPr rtlCol="0" anchor="ctr"/>
          <a:lstStyle/>
          <a:p>
            <a:endParaRPr lang="en-GB" dirty="0"/>
          </a:p>
        </p:txBody>
      </p:sp>
      <p:sp>
        <p:nvSpPr>
          <p:cNvPr id="2507" name="Freeform 2506">
            <a:extLst>
              <a:ext uri="{FF2B5EF4-FFF2-40B4-BE49-F238E27FC236}">
                <a16:creationId xmlns:a16="http://schemas.microsoft.com/office/drawing/2014/main" id="{9FE2A2E0-52BF-766F-306F-343B880DF8C8}"/>
              </a:ext>
            </a:extLst>
          </p:cNvPr>
          <p:cNvSpPr/>
          <p:nvPr/>
        </p:nvSpPr>
        <p:spPr>
          <a:xfrm>
            <a:off x="1278334"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C54E29"/>
            </a:solidFill>
            <a:prstDash val="solid"/>
            <a:miter/>
          </a:ln>
        </p:spPr>
        <p:txBody>
          <a:bodyPr rtlCol="0" anchor="ctr"/>
          <a:lstStyle/>
          <a:p>
            <a:endParaRPr lang="en-GB" dirty="0"/>
          </a:p>
        </p:txBody>
      </p:sp>
      <p:sp>
        <p:nvSpPr>
          <p:cNvPr id="2508" name="Freeform 2507">
            <a:extLst>
              <a:ext uri="{FF2B5EF4-FFF2-40B4-BE49-F238E27FC236}">
                <a16:creationId xmlns:a16="http://schemas.microsoft.com/office/drawing/2014/main" id="{1C005596-CE90-B8C9-8079-1F9A7D98830A}"/>
              </a:ext>
            </a:extLst>
          </p:cNvPr>
          <p:cNvSpPr/>
          <p:nvPr/>
        </p:nvSpPr>
        <p:spPr>
          <a:xfrm>
            <a:off x="1280598"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2509" name="Freeform 2508">
            <a:extLst>
              <a:ext uri="{FF2B5EF4-FFF2-40B4-BE49-F238E27FC236}">
                <a16:creationId xmlns:a16="http://schemas.microsoft.com/office/drawing/2014/main" id="{AAF68EDD-A18C-0CDA-4907-D02296F5767A}"/>
              </a:ext>
            </a:extLst>
          </p:cNvPr>
          <p:cNvSpPr/>
          <p:nvPr/>
        </p:nvSpPr>
        <p:spPr>
          <a:xfrm>
            <a:off x="1280598"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2510" name="Freeform 2509">
            <a:extLst>
              <a:ext uri="{FF2B5EF4-FFF2-40B4-BE49-F238E27FC236}">
                <a16:creationId xmlns:a16="http://schemas.microsoft.com/office/drawing/2014/main" id="{7A67720E-6C8A-0D3F-E6EF-3F75E91D45FC}"/>
              </a:ext>
            </a:extLst>
          </p:cNvPr>
          <p:cNvSpPr/>
          <p:nvPr/>
        </p:nvSpPr>
        <p:spPr>
          <a:xfrm>
            <a:off x="1282862"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2511" name="Freeform 2510">
            <a:extLst>
              <a:ext uri="{FF2B5EF4-FFF2-40B4-BE49-F238E27FC236}">
                <a16:creationId xmlns:a16="http://schemas.microsoft.com/office/drawing/2014/main" id="{767041BF-6CB6-682C-2F5D-DB9ACF3034A8}"/>
              </a:ext>
            </a:extLst>
          </p:cNvPr>
          <p:cNvSpPr/>
          <p:nvPr/>
        </p:nvSpPr>
        <p:spPr>
          <a:xfrm>
            <a:off x="1282862"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2512" name="Freeform 2511">
            <a:extLst>
              <a:ext uri="{FF2B5EF4-FFF2-40B4-BE49-F238E27FC236}">
                <a16:creationId xmlns:a16="http://schemas.microsoft.com/office/drawing/2014/main" id="{0A1E0053-3AAA-F297-1CF6-7E93F28B15DF}"/>
              </a:ext>
            </a:extLst>
          </p:cNvPr>
          <p:cNvSpPr/>
          <p:nvPr/>
        </p:nvSpPr>
        <p:spPr>
          <a:xfrm>
            <a:off x="1285126"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2513" name="Freeform 2512">
            <a:extLst>
              <a:ext uri="{FF2B5EF4-FFF2-40B4-BE49-F238E27FC236}">
                <a16:creationId xmlns:a16="http://schemas.microsoft.com/office/drawing/2014/main" id="{FA47313A-A822-FA36-AB7C-221781854A2F}"/>
              </a:ext>
            </a:extLst>
          </p:cNvPr>
          <p:cNvSpPr/>
          <p:nvPr/>
        </p:nvSpPr>
        <p:spPr>
          <a:xfrm>
            <a:off x="1285126"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2514" name="Freeform 2513">
            <a:extLst>
              <a:ext uri="{FF2B5EF4-FFF2-40B4-BE49-F238E27FC236}">
                <a16:creationId xmlns:a16="http://schemas.microsoft.com/office/drawing/2014/main" id="{1B883E7F-002E-1F3F-BC47-409300AE40A2}"/>
              </a:ext>
            </a:extLst>
          </p:cNvPr>
          <p:cNvSpPr/>
          <p:nvPr/>
        </p:nvSpPr>
        <p:spPr>
          <a:xfrm>
            <a:off x="1287470" y="3756115"/>
            <a:ext cx="1617" cy="65857"/>
          </a:xfrm>
          <a:custGeom>
            <a:avLst/>
            <a:gdLst>
              <a:gd name="connsiteX0" fmla="*/ 0 w 1617"/>
              <a:gd name="connsiteY0" fmla="*/ 0 h 65857"/>
              <a:gd name="connsiteX1" fmla="*/ 1617 w 1617"/>
              <a:gd name="connsiteY1" fmla="*/ 0 h 65857"/>
              <a:gd name="connsiteX2" fmla="*/ 1617 w 1617"/>
              <a:gd name="connsiteY2" fmla="*/ 65857 h 65857"/>
              <a:gd name="connsiteX3" fmla="*/ 0 w 1617"/>
              <a:gd name="connsiteY3" fmla="*/ 65857 h 65857"/>
            </a:gdLst>
            <a:ahLst/>
            <a:cxnLst>
              <a:cxn ang="0">
                <a:pos x="connsiteX0" y="connsiteY0"/>
              </a:cxn>
              <a:cxn ang="0">
                <a:pos x="connsiteX1" y="connsiteY1"/>
              </a:cxn>
              <a:cxn ang="0">
                <a:pos x="connsiteX2" y="connsiteY2"/>
              </a:cxn>
              <a:cxn ang="0">
                <a:pos x="connsiteX3" y="connsiteY3"/>
              </a:cxn>
            </a:cxnLst>
            <a:rect l="l" t="t" r="r" b="b"/>
            <a:pathLst>
              <a:path w="1617" h="65857">
                <a:moveTo>
                  <a:pt x="0" y="0"/>
                </a:moveTo>
                <a:lnTo>
                  <a:pt x="1617" y="0"/>
                </a:lnTo>
                <a:lnTo>
                  <a:pt x="1617" y="65857"/>
                </a:lnTo>
                <a:lnTo>
                  <a:pt x="0" y="65857"/>
                </a:lnTo>
                <a:close/>
              </a:path>
            </a:pathLst>
          </a:custGeom>
          <a:solidFill>
            <a:srgbClr val="F7941D"/>
          </a:solidFill>
          <a:ln w="0" cap="flat">
            <a:noFill/>
            <a:prstDash val="solid"/>
            <a:miter/>
          </a:ln>
        </p:spPr>
        <p:txBody>
          <a:bodyPr rtlCol="0" anchor="ctr"/>
          <a:lstStyle/>
          <a:p>
            <a:endParaRPr lang="en-GB" dirty="0"/>
          </a:p>
        </p:txBody>
      </p:sp>
      <p:sp>
        <p:nvSpPr>
          <p:cNvPr id="2515" name="Freeform 2514">
            <a:extLst>
              <a:ext uri="{FF2B5EF4-FFF2-40B4-BE49-F238E27FC236}">
                <a16:creationId xmlns:a16="http://schemas.microsoft.com/office/drawing/2014/main" id="{BAFF43F0-9A7B-B949-741A-E335C3F68F44}"/>
              </a:ext>
            </a:extLst>
          </p:cNvPr>
          <p:cNvSpPr/>
          <p:nvPr/>
        </p:nvSpPr>
        <p:spPr>
          <a:xfrm>
            <a:off x="1287470" y="3756115"/>
            <a:ext cx="1617" cy="65857"/>
          </a:xfrm>
          <a:custGeom>
            <a:avLst/>
            <a:gdLst>
              <a:gd name="connsiteX0" fmla="*/ 0 w 1617"/>
              <a:gd name="connsiteY0" fmla="*/ 0 h 65857"/>
              <a:gd name="connsiteX1" fmla="*/ 1617 w 1617"/>
              <a:gd name="connsiteY1" fmla="*/ 0 h 65857"/>
              <a:gd name="connsiteX2" fmla="*/ 1617 w 1617"/>
              <a:gd name="connsiteY2" fmla="*/ 65857 h 65857"/>
              <a:gd name="connsiteX3" fmla="*/ 0 w 1617"/>
              <a:gd name="connsiteY3" fmla="*/ 65857 h 65857"/>
            </a:gdLst>
            <a:ahLst/>
            <a:cxnLst>
              <a:cxn ang="0">
                <a:pos x="connsiteX0" y="connsiteY0"/>
              </a:cxn>
              <a:cxn ang="0">
                <a:pos x="connsiteX1" y="connsiteY1"/>
              </a:cxn>
              <a:cxn ang="0">
                <a:pos x="connsiteX2" y="connsiteY2"/>
              </a:cxn>
              <a:cxn ang="0">
                <a:pos x="connsiteX3" y="connsiteY3"/>
              </a:cxn>
            </a:cxnLst>
            <a:rect l="l" t="t" r="r" b="b"/>
            <a:pathLst>
              <a:path w="1617" h="65857">
                <a:moveTo>
                  <a:pt x="0" y="0"/>
                </a:moveTo>
                <a:lnTo>
                  <a:pt x="1617" y="0"/>
                </a:lnTo>
                <a:lnTo>
                  <a:pt x="1617" y="65857"/>
                </a:lnTo>
                <a:lnTo>
                  <a:pt x="0" y="65857"/>
                </a:lnTo>
                <a:close/>
              </a:path>
            </a:pathLst>
          </a:custGeom>
          <a:noFill/>
          <a:ln w="4040" cap="flat">
            <a:solidFill>
              <a:srgbClr val="C54E29"/>
            </a:solidFill>
            <a:prstDash val="solid"/>
            <a:miter/>
          </a:ln>
        </p:spPr>
        <p:txBody>
          <a:bodyPr rtlCol="0" anchor="ctr"/>
          <a:lstStyle/>
          <a:p>
            <a:endParaRPr lang="en-GB" dirty="0"/>
          </a:p>
        </p:txBody>
      </p:sp>
      <p:sp>
        <p:nvSpPr>
          <p:cNvPr id="2516" name="Freeform 2515">
            <a:extLst>
              <a:ext uri="{FF2B5EF4-FFF2-40B4-BE49-F238E27FC236}">
                <a16:creationId xmlns:a16="http://schemas.microsoft.com/office/drawing/2014/main" id="{0FB1CBC3-B419-2A37-51C8-FF1588A24153}"/>
              </a:ext>
            </a:extLst>
          </p:cNvPr>
          <p:cNvSpPr/>
          <p:nvPr/>
        </p:nvSpPr>
        <p:spPr>
          <a:xfrm>
            <a:off x="1289734"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solidFill>
            <a:srgbClr val="F7941D"/>
          </a:solidFill>
          <a:ln w="0" cap="flat">
            <a:noFill/>
            <a:prstDash val="solid"/>
            <a:miter/>
          </a:ln>
        </p:spPr>
        <p:txBody>
          <a:bodyPr rtlCol="0" anchor="ctr"/>
          <a:lstStyle/>
          <a:p>
            <a:endParaRPr lang="en-GB" dirty="0"/>
          </a:p>
        </p:txBody>
      </p:sp>
      <p:sp>
        <p:nvSpPr>
          <p:cNvPr id="2517" name="Freeform 2516">
            <a:extLst>
              <a:ext uri="{FF2B5EF4-FFF2-40B4-BE49-F238E27FC236}">
                <a16:creationId xmlns:a16="http://schemas.microsoft.com/office/drawing/2014/main" id="{497CAA32-B6D5-16FE-604E-ADF1F0B1EDC4}"/>
              </a:ext>
            </a:extLst>
          </p:cNvPr>
          <p:cNvSpPr/>
          <p:nvPr/>
        </p:nvSpPr>
        <p:spPr>
          <a:xfrm>
            <a:off x="1289734"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noFill/>
          <a:ln w="4040" cap="flat">
            <a:solidFill>
              <a:srgbClr val="C54E29"/>
            </a:solidFill>
            <a:prstDash val="solid"/>
            <a:miter/>
          </a:ln>
        </p:spPr>
        <p:txBody>
          <a:bodyPr rtlCol="0" anchor="ctr"/>
          <a:lstStyle/>
          <a:p>
            <a:endParaRPr lang="en-GB" dirty="0"/>
          </a:p>
        </p:txBody>
      </p:sp>
      <p:sp>
        <p:nvSpPr>
          <p:cNvPr id="2518" name="Freeform 2517">
            <a:extLst>
              <a:ext uri="{FF2B5EF4-FFF2-40B4-BE49-F238E27FC236}">
                <a16:creationId xmlns:a16="http://schemas.microsoft.com/office/drawing/2014/main" id="{88FD8FD0-5442-DB76-62EC-971A877E57FF}"/>
              </a:ext>
            </a:extLst>
          </p:cNvPr>
          <p:cNvSpPr/>
          <p:nvPr/>
        </p:nvSpPr>
        <p:spPr>
          <a:xfrm>
            <a:off x="1291998"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solidFill>
            <a:srgbClr val="F7941D"/>
          </a:solidFill>
          <a:ln w="0" cap="flat">
            <a:noFill/>
            <a:prstDash val="solid"/>
            <a:miter/>
          </a:ln>
        </p:spPr>
        <p:txBody>
          <a:bodyPr rtlCol="0" anchor="ctr"/>
          <a:lstStyle/>
          <a:p>
            <a:endParaRPr lang="en-GB" dirty="0"/>
          </a:p>
        </p:txBody>
      </p:sp>
      <p:sp>
        <p:nvSpPr>
          <p:cNvPr id="2519" name="Freeform 2518">
            <a:extLst>
              <a:ext uri="{FF2B5EF4-FFF2-40B4-BE49-F238E27FC236}">
                <a16:creationId xmlns:a16="http://schemas.microsoft.com/office/drawing/2014/main" id="{71E14A2E-7103-DAED-3591-AB554E204209}"/>
              </a:ext>
            </a:extLst>
          </p:cNvPr>
          <p:cNvSpPr/>
          <p:nvPr/>
        </p:nvSpPr>
        <p:spPr>
          <a:xfrm>
            <a:off x="1291998"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noFill/>
          <a:ln w="4040" cap="flat">
            <a:solidFill>
              <a:srgbClr val="C54E29"/>
            </a:solidFill>
            <a:prstDash val="solid"/>
            <a:miter/>
          </a:ln>
        </p:spPr>
        <p:txBody>
          <a:bodyPr rtlCol="0" anchor="ctr"/>
          <a:lstStyle/>
          <a:p>
            <a:endParaRPr lang="en-GB" dirty="0"/>
          </a:p>
        </p:txBody>
      </p:sp>
      <p:sp>
        <p:nvSpPr>
          <p:cNvPr id="2520" name="Freeform 2519">
            <a:extLst>
              <a:ext uri="{FF2B5EF4-FFF2-40B4-BE49-F238E27FC236}">
                <a16:creationId xmlns:a16="http://schemas.microsoft.com/office/drawing/2014/main" id="{9C8AA8D1-FF9A-B4B5-C944-816E4507CFD4}"/>
              </a:ext>
            </a:extLst>
          </p:cNvPr>
          <p:cNvSpPr/>
          <p:nvPr/>
        </p:nvSpPr>
        <p:spPr>
          <a:xfrm>
            <a:off x="129426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521" name="Freeform 2520">
            <a:extLst>
              <a:ext uri="{FF2B5EF4-FFF2-40B4-BE49-F238E27FC236}">
                <a16:creationId xmlns:a16="http://schemas.microsoft.com/office/drawing/2014/main" id="{42A349A8-0A55-3660-1B5C-9713E9CAA016}"/>
              </a:ext>
            </a:extLst>
          </p:cNvPr>
          <p:cNvSpPr/>
          <p:nvPr/>
        </p:nvSpPr>
        <p:spPr>
          <a:xfrm>
            <a:off x="1296526"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solidFill>
            <a:srgbClr val="F7941D"/>
          </a:solidFill>
          <a:ln w="0" cap="flat">
            <a:noFill/>
            <a:prstDash val="solid"/>
            <a:miter/>
          </a:ln>
        </p:spPr>
        <p:txBody>
          <a:bodyPr rtlCol="0" anchor="ctr"/>
          <a:lstStyle/>
          <a:p>
            <a:endParaRPr lang="en-GB" dirty="0"/>
          </a:p>
        </p:txBody>
      </p:sp>
      <p:sp>
        <p:nvSpPr>
          <p:cNvPr id="2522" name="Freeform 2521">
            <a:extLst>
              <a:ext uri="{FF2B5EF4-FFF2-40B4-BE49-F238E27FC236}">
                <a16:creationId xmlns:a16="http://schemas.microsoft.com/office/drawing/2014/main" id="{0D6952E4-3F30-B5D4-EE7D-B748626A25FE}"/>
              </a:ext>
            </a:extLst>
          </p:cNvPr>
          <p:cNvSpPr/>
          <p:nvPr/>
        </p:nvSpPr>
        <p:spPr>
          <a:xfrm>
            <a:off x="1296526"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noFill/>
          <a:ln w="4040" cap="flat">
            <a:solidFill>
              <a:srgbClr val="C54E29"/>
            </a:solidFill>
            <a:prstDash val="solid"/>
            <a:miter/>
          </a:ln>
        </p:spPr>
        <p:txBody>
          <a:bodyPr rtlCol="0" anchor="ctr"/>
          <a:lstStyle/>
          <a:p>
            <a:endParaRPr lang="en-GB" dirty="0"/>
          </a:p>
        </p:txBody>
      </p:sp>
      <p:sp>
        <p:nvSpPr>
          <p:cNvPr id="2523" name="Freeform 2522">
            <a:extLst>
              <a:ext uri="{FF2B5EF4-FFF2-40B4-BE49-F238E27FC236}">
                <a16:creationId xmlns:a16="http://schemas.microsoft.com/office/drawing/2014/main" id="{22A0253E-2577-0FA4-E916-7434FECF3E12}"/>
              </a:ext>
            </a:extLst>
          </p:cNvPr>
          <p:cNvSpPr/>
          <p:nvPr/>
        </p:nvSpPr>
        <p:spPr>
          <a:xfrm>
            <a:off x="1298790" y="3756115"/>
            <a:ext cx="1617" cy="132118"/>
          </a:xfrm>
          <a:custGeom>
            <a:avLst/>
            <a:gdLst>
              <a:gd name="connsiteX0" fmla="*/ 0 w 1617"/>
              <a:gd name="connsiteY0" fmla="*/ 0 h 132118"/>
              <a:gd name="connsiteX1" fmla="*/ 1617 w 1617"/>
              <a:gd name="connsiteY1" fmla="*/ 0 h 132118"/>
              <a:gd name="connsiteX2" fmla="*/ 1617 w 1617"/>
              <a:gd name="connsiteY2" fmla="*/ 132118 h 132118"/>
              <a:gd name="connsiteX3" fmla="*/ 0 w 1617"/>
              <a:gd name="connsiteY3" fmla="*/ 132118 h 132118"/>
            </a:gdLst>
            <a:ahLst/>
            <a:cxnLst>
              <a:cxn ang="0">
                <a:pos x="connsiteX0" y="connsiteY0"/>
              </a:cxn>
              <a:cxn ang="0">
                <a:pos x="connsiteX1" y="connsiteY1"/>
              </a:cxn>
              <a:cxn ang="0">
                <a:pos x="connsiteX2" y="connsiteY2"/>
              </a:cxn>
              <a:cxn ang="0">
                <a:pos x="connsiteX3" y="connsiteY3"/>
              </a:cxn>
            </a:cxnLst>
            <a:rect l="l" t="t" r="r" b="b"/>
            <a:pathLst>
              <a:path w="1617" h="132118">
                <a:moveTo>
                  <a:pt x="0" y="0"/>
                </a:moveTo>
                <a:lnTo>
                  <a:pt x="1617" y="0"/>
                </a:lnTo>
                <a:lnTo>
                  <a:pt x="1617" y="132118"/>
                </a:lnTo>
                <a:lnTo>
                  <a:pt x="0" y="132118"/>
                </a:lnTo>
                <a:close/>
              </a:path>
            </a:pathLst>
          </a:custGeom>
          <a:solidFill>
            <a:srgbClr val="F7941D"/>
          </a:solidFill>
          <a:ln w="0" cap="flat">
            <a:noFill/>
            <a:prstDash val="solid"/>
            <a:miter/>
          </a:ln>
        </p:spPr>
        <p:txBody>
          <a:bodyPr rtlCol="0" anchor="ctr"/>
          <a:lstStyle/>
          <a:p>
            <a:endParaRPr lang="en-GB" dirty="0"/>
          </a:p>
        </p:txBody>
      </p:sp>
      <p:sp>
        <p:nvSpPr>
          <p:cNvPr id="2524" name="Freeform 2523">
            <a:extLst>
              <a:ext uri="{FF2B5EF4-FFF2-40B4-BE49-F238E27FC236}">
                <a16:creationId xmlns:a16="http://schemas.microsoft.com/office/drawing/2014/main" id="{1C172CAD-E95A-B9CA-8C99-17E083A330B1}"/>
              </a:ext>
            </a:extLst>
          </p:cNvPr>
          <p:cNvSpPr/>
          <p:nvPr/>
        </p:nvSpPr>
        <p:spPr>
          <a:xfrm>
            <a:off x="1298790" y="3756115"/>
            <a:ext cx="1617" cy="132118"/>
          </a:xfrm>
          <a:custGeom>
            <a:avLst/>
            <a:gdLst>
              <a:gd name="connsiteX0" fmla="*/ 0 w 1617"/>
              <a:gd name="connsiteY0" fmla="*/ 0 h 132118"/>
              <a:gd name="connsiteX1" fmla="*/ 1617 w 1617"/>
              <a:gd name="connsiteY1" fmla="*/ 0 h 132118"/>
              <a:gd name="connsiteX2" fmla="*/ 1617 w 1617"/>
              <a:gd name="connsiteY2" fmla="*/ 132118 h 132118"/>
              <a:gd name="connsiteX3" fmla="*/ 0 w 1617"/>
              <a:gd name="connsiteY3" fmla="*/ 132118 h 132118"/>
            </a:gdLst>
            <a:ahLst/>
            <a:cxnLst>
              <a:cxn ang="0">
                <a:pos x="connsiteX0" y="connsiteY0"/>
              </a:cxn>
              <a:cxn ang="0">
                <a:pos x="connsiteX1" y="connsiteY1"/>
              </a:cxn>
              <a:cxn ang="0">
                <a:pos x="connsiteX2" y="connsiteY2"/>
              </a:cxn>
              <a:cxn ang="0">
                <a:pos x="connsiteX3" y="connsiteY3"/>
              </a:cxn>
            </a:cxnLst>
            <a:rect l="l" t="t" r="r" b="b"/>
            <a:pathLst>
              <a:path w="1617" h="132118">
                <a:moveTo>
                  <a:pt x="0" y="0"/>
                </a:moveTo>
                <a:lnTo>
                  <a:pt x="1617" y="0"/>
                </a:lnTo>
                <a:lnTo>
                  <a:pt x="1617" y="132118"/>
                </a:lnTo>
                <a:lnTo>
                  <a:pt x="0" y="132118"/>
                </a:lnTo>
                <a:close/>
              </a:path>
            </a:pathLst>
          </a:custGeom>
          <a:noFill/>
          <a:ln w="4040" cap="flat">
            <a:solidFill>
              <a:srgbClr val="C54E29"/>
            </a:solidFill>
            <a:prstDash val="solid"/>
            <a:miter/>
          </a:ln>
        </p:spPr>
        <p:txBody>
          <a:bodyPr rtlCol="0" anchor="ctr"/>
          <a:lstStyle/>
          <a:p>
            <a:endParaRPr lang="en-GB" dirty="0"/>
          </a:p>
        </p:txBody>
      </p:sp>
      <p:sp>
        <p:nvSpPr>
          <p:cNvPr id="2525" name="Freeform 2524">
            <a:extLst>
              <a:ext uri="{FF2B5EF4-FFF2-40B4-BE49-F238E27FC236}">
                <a16:creationId xmlns:a16="http://schemas.microsoft.com/office/drawing/2014/main" id="{05F9A061-2539-4ADB-F77F-41905ED97C52}"/>
              </a:ext>
            </a:extLst>
          </p:cNvPr>
          <p:cNvSpPr/>
          <p:nvPr/>
        </p:nvSpPr>
        <p:spPr>
          <a:xfrm>
            <a:off x="130113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526" name="Freeform 2525">
            <a:extLst>
              <a:ext uri="{FF2B5EF4-FFF2-40B4-BE49-F238E27FC236}">
                <a16:creationId xmlns:a16="http://schemas.microsoft.com/office/drawing/2014/main" id="{7890AF75-EC74-CA4F-3E80-D5F4CBDD65CE}"/>
              </a:ext>
            </a:extLst>
          </p:cNvPr>
          <p:cNvSpPr/>
          <p:nvPr/>
        </p:nvSpPr>
        <p:spPr>
          <a:xfrm>
            <a:off x="130113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527" name="Freeform 2526">
            <a:extLst>
              <a:ext uri="{FF2B5EF4-FFF2-40B4-BE49-F238E27FC236}">
                <a16:creationId xmlns:a16="http://schemas.microsoft.com/office/drawing/2014/main" id="{D7FA4239-108C-53F2-C0A2-A5124FA33068}"/>
              </a:ext>
            </a:extLst>
          </p:cNvPr>
          <p:cNvSpPr/>
          <p:nvPr/>
        </p:nvSpPr>
        <p:spPr>
          <a:xfrm>
            <a:off x="1303399"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2528" name="Freeform 2527">
            <a:extLst>
              <a:ext uri="{FF2B5EF4-FFF2-40B4-BE49-F238E27FC236}">
                <a16:creationId xmlns:a16="http://schemas.microsoft.com/office/drawing/2014/main" id="{665B3160-196F-20E3-D3D2-9A0DA44C9346}"/>
              </a:ext>
            </a:extLst>
          </p:cNvPr>
          <p:cNvSpPr/>
          <p:nvPr/>
        </p:nvSpPr>
        <p:spPr>
          <a:xfrm>
            <a:off x="1303399"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2529" name="Freeform 2528">
            <a:extLst>
              <a:ext uri="{FF2B5EF4-FFF2-40B4-BE49-F238E27FC236}">
                <a16:creationId xmlns:a16="http://schemas.microsoft.com/office/drawing/2014/main" id="{3F3E0FAA-D1DC-DDE5-37B4-4E9BA5A71966}"/>
              </a:ext>
            </a:extLst>
          </p:cNvPr>
          <p:cNvSpPr/>
          <p:nvPr/>
        </p:nvSpPr>
        <p:spPr>
          <a:xfrm>
            <a:off x="1305663"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solidFill>
            <a:srgbClr val="F7941D"/>
          </a:solidFill>
          <a:ln w="0" cap="flat">
            <a:noFill/>
            <a:prstDash val="solid"/>
            <a:miter/>
          </a:ln>
        </p:spPr>
        <p:txBody>
          <a:bodyPr rtlCol="0" anchor="ctr"/>
          <a:lstStyle/>
          <a:p>
            <a:endParaRPr lang="en-GB" dirty="0"/>
          </a:p>
        </p:txBody>
      </p:sp>
      <p:sp>
        <p:nvSpPr>
          <p:cNvPr id="2530" name="Freeform 2529">
            <a:extLst>
              <a:ext uri="{FF2B5EF4-FFF2-40B4-BE49-F238E27FC236}">
                <a16:creationId xmlns:a16="http://schemas.microsoft.com/office/drawing/2014/main" id="{C14D4748-3108-D43D-1A05-9D24D8C6713C}"/>
              </a:ext>
            </a:extLst>
          </p:cNvPr>
          <p:cNvSpPr/>
          <p:nvPr/>
        </p:nvSpPr>
        <p:spPr>
          <a:xfrm>
            <a:off x="1305663"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noFill/>
          <a:ln w="4040" cap="flat">
            <a:solidFill>
              <a:srgbClr val="C54E29"/>
            </a:solidFill>
            <a:prstDash val="solid"/>
            <a:miter/>
          </a:ln>
        </p:spPr>
        <p:txBody>
          <a:bodyPr rtlCol="0" anchor="ctr"/>
          <a:lstStyle/>
          <a:p>
            <a:endParaRPr lang="en-GB" dirty="0"/>
          </a:p>
        </p:txBody>
      </p:sp>
      <p:sp>
        <p:nvSpPr>
          <p:cNvPr id="2531" name="Freeform 2530">
            <a:extLst>
              <a:ext uri="{FF2B5EF4-FFF2-40B4-BE49-F238E27FC236}">
                <a16:creationId xmlns:a16="http://schemas.microsoft.com/office/drawing/2014/main" id="{A51C8DFA-8D9C-FFC1-EA27-B7C14954EAF1}"/>
              </a:ext>
            </a:extLst>
          </p:cNvPr>
          <p:cNvSpPr/>
          <p:nvPr/>
        </p:nvSpPr>
        <p:spPr>
          <a:xfrm>
            <a:off x="1307927"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solidFill>
            <a:srgbClr val="F7941D"/>
          </a:solidFill>
          <a:ln w="0" cap="flat">
            <a:noFill/>
            <a:prstDash val="solid"/>
            <a:miter/>
          </a:ln>
        </p:spPr>
        <p:txBody>
          <a:bodyPr rtlCol="0" anchor="ctr"/>
          <a:lstStyle/>
          <a:p>
            <a:endParaRPr lang="en-GB" dirty="0"/>
          </a:p>
        </p:txBody>
      </p:sp>
      <p:sp>
        <p:nvSpPr>
          <p:cNvPr id="2532" name="Freeform 2531">
            <a:extLst>
              <a:ext uri="{FF2B5EF4-FFF2-40B4-BE49-F238E27FC236}">
                <a16:creationId xmlns:a16="http://schemas.microsoft.com/office/drawing/2014/main" id="{387879A9-FB99-29C6-7524-BCE6AA2FC5BB}"/>
              </a:ext>
            </a:extLst>
          </p:cNvPr>
          <p:cNvSpPr/>
          <p:nvPr/>
        </p:nvSpPr>
        <p:spPr>
          <a:xfrm>
            <a:off x="1307927"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noFill/>
          <a:ln w="4040" cap="flat">
            <a:solidFill>
              <a:srgbClr val="C54E29"/>
            </a:solidFill>
            <a:prstDash val="solid"/>
            <a:miter/>
          </a:ln>
        </p:spPr>
        <p:txBody>
          <a:bodyPr rtlCol="0" anchor="ctr"/>
          <a:lstStyle/>
          <a:p>
            <a:endParaRPr lang="en-GB" dirty="0"/>
          </a:p>
        </p:txBody>
      </p:sp>
      <p:sp>
        <p:nvSpPr>
          <p:cNvPr id="2533" name="Freeform 2532">
            <a:extLst>
              <a:ext uri="{FF2B5EF4-FFF2-40B4-BE49-F238E27FC236}">
                <a16:creationId xmlns:a16="http://schemas.microsoft.com/office/drawing/2014/main" id="{34709832-0E29-077B-74DD-C6DF8DA34F25}"/>
              </a:ext>
            </a:extLst>
          </p:cNvPr>
          <p:cNvSpPr/>
          <p:nvPr/>
        </p:nvSpPr>
        <p:spPr>
          <a:xfrm>
            <a:off x="1310191"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2534" name="Freeform 2533">
            <a:extLst>
              <a:ext uri="{FF2B5EF4-FFF2-40B4-BE49-F238E27FC236}">
                <a16:creationId xmlns:a16="http://schemas.microsoft.com/office/drawing/2014/main" id="{0CCDA48A-7DC9-554C-0BFB-B0695A95DA4B}"/>
              </a:ext>
            </a:extLst>
          </p:cNvPr>
          <p:cNvSpPr/>
          <p:nvPr/>
        </p:nvSpPr>
        <p:spPr>
          <a:xfrm>
            <a:off x="1310191"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2535" name="Freeform 2534">
            <a:extLst>
              <a:ext uri="{FF2B5EF4-FFF2-40B4-BE49-F238E27FC236}">
                <a16:creationId xmlns:a16="http://schemas.microsoft.com/office/drawing/2014/main" id="{88A4CD53-6548-170B-3AC3-33BBB15EFFDB}"/>
              </a:ext>
            </a:extLst>
          </p:cNvPr>
          <p:cNvSpPr/>
          <p:nvPr/>
        </p:nvSpPr>
        <p:spPr>
          <a:xfrm>
            <a:off x="1312536"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solidFill>
            <a:srgbClr val="F7941D"/>
          </a:solidFill>
          <a:ln w="0" cap="flat">
            <a:noFill/>
            <a:prstDash val="solid"/>
            <a:miter/>
          </a:ln>
        </p:spPr>
        <p:txBody>
          <a:bodyPr rtlCol="0" anchor="ctr"/>
          <a:lstStyle/>
          <a:p>
            <a:endParaRPr lang="en-GB" dirty="0"/>
          </a:p>
        </p:txBody>
      </p:sp>
      <p:sp>
        <p:nvSpPr>
          <p:cNvPr id="2536" name="Freeform 2535">
            <a:extLst>
              <a:ext uri="{FF2B5EF4-FFF2-40B4-BE49-F238E27FC236}">
                <a16:creationId xmlns:a16="http://schemas.microsoft.com/office/drawing/2014/main" id="{D91E4A59-6E1E-3259-E820-241FCBB1EE6A}"/>
              </a:ext>
            </a:extLst>
          </p:cNvPr>
          <p:cNvSpPr/>
          <p:nvPr/>
        </p:nvSpPr>
        <p:spPr>
          <a:xfrm>
            <a:off x="1312536"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noFill/>
          <a:ln w="4040" cap="flat">
            <a:solidFill>
              <a:srgbClr val="C54E29"/>
            </a:solidFill>
            <a:prstDash val="solid"/>
            <a:miter/>
          </a:ln>
        </p:spPr>
        <p:txBody>
          <a:bodyPr rtlCol="0" anchor="ctr"/>
          <a:lstStyle/>
          <a:p>
            <a:endParaRPr lang="en-GB" dirty="0"/>
          </a:p>
        </p:txBody>
      </p:sp>
      <p:sp>
        <p:nvSpPr>
          <p:cNvPr id="2537" name="Freeform 2536">
            <a:extLst>
              <a:ext uri="{FF2B5EF4-FFF2-40B4-BE49-F238E27FC236}">
                <a16:creationId xmlns:a16="http://schemas.microsoft.com/office/drawing/2014/main" id="{EE1A2C46-2507-C3A3-155D-39D61DF4A971}"/>
              </a:ext>
            </a:extLst>
          </p:cNvPr>
          <p:cNvSpPr/>
          <p:nvPr/>
        </p:nvSpPr>
        <p:spPr>
          <a:xfrm>
            <a:off x="1314800" y="3756115"/>
            <a:ext cx="1617" cy="194258"/>
          </a:xfrm>
          <a:custGeom>
            <a:avLst/>
            <a:gdLst>
              <a:gd name="connsiteX0" fmla="*/ 0 w 1617"/>
              <a:gd name="connsiteY0" fmla="*/ 0 h 194258"/>
              <a:gd name="connsiteX1" fmla="*/ 1617 w 1617"/>
              <a:gd name="connsiteY1" fmla="*/ 0 h 194258"/>
              <a:gd name="connsiteX2" fmla="*/ 1617 w 1617"/>
              <a:gd name="connsiteY2" fmla="*/ 194258 h 194258"/>
              <a:gd name="connsiteX3" fmla="*/ 0 w 1617"/>
              <a:gd name="connsiteY3" fmla="*/ 194258 h 194258"/>
            </a:gdLst>
            <a:ahLst/>
            <a:cxnLst>
              <a:cxn ang="0">
                <a:pos x="connsiteX0" y="connsiteY0"/>
              </a:cxn>
              <a:cxn ang="0">
                <a:pos x="connsiteX1" y="connsiteY1"/>
              </a:cxn>
              <a:cxn ang="0">
                <a:pos x="connsiteX2" y="connsiteY2"/>
              </a:cxn>
              <a:cxn ang="0">
                <a:pos x="connsiteX3" y="connsiteY3"/>
              </a:cxn>
            </a:cxnLst>
            <a:rect l="l" t="t" r="r" b="b"/>
            <a:pathLst>
              <a:path w="1617" h="194258">
                <a:moveTo>
                  <a:pt x="0" y="0"/>
                </a:moveTo>
                <a:lnTo>
                  <a:pt x="1617" y="0"/>
                </a:lnTo>
                <a:lnTo>
                  <a:pt x="1617" y="194258"/>
                </a:lnTo>
                <a:lnTo>
                  <a:pt x="0" y="194258"/>
                </a:lnTo>
                <a:close/>
              </a:path>
            </a:pathLst>
          </a:custGeom>
          <a:solidFill>
            <a:srgbClr val="F7941D"/>
          </a:solidFill>
          <a:ln w="0" cap="flat">
            <a:noFill/>
            <a:prstDash val="solid"/>
            <a:miter/>
          </a:ln>
        </p:spPr>
        <p:txBody>
          <a:bodyPr rtlCol="0" anchor="ctr"/>
          <a:lstStyle/>
          <a:p>
            <a:endParaRPr lang="en-GB" dirty="0"/>
          </a:p>
        </p:txBody>
      </p:sp>
      <p:sp>
        <p:nvSpPr>
          <p:cNvPr id="2538" name="Freeform 2537">
            <a:extLst>
              <a:ext uri="{FF2B5EF4-FFF2-40B4-BE49-F238E27FC236}">
                <a16:creationId xmlns:a16="http://schemas.microsoft.com/office/drawing/2014/main" id="{FA9A6551-B329-18BC-49BF-A192F4958A8D}"/>
              </a:ext>
            </a:extLst>
          </p:cNvPr>
          <p:cNvSpPr/>
          <p:nvPr/>
        </p:nvSpPr>
        <p:spPr>
          <a:xfrm>
            <a:off x="1314800" y="3756115"/>
            <a:ext cx="1617" cy="194258"/>
          </a:xfrm>
          <a:custGeom>
            <a:avLst/>
            <a:gdLst>
              <a:gd name="connsiteX0" fmla="*/ 0 w 1617"/>
              <a:gd name="connsiteY0" fmla="*/ 0 h 194258"/>
              <a:gd name="connsiteX1" fmla="*/ 1617 w 1617"/>
              <a:gd name="connsiteY1" fmla="*/ 0 h 194258"/>
              <a:gd name="connsiteX2" fmla="*/ 1617 w 1617"/>
              <a:gd name="connsiteY2" fmla="*/ 194258 h 194258"/>
              <a:gd name="connsiteX3" fmla="*/ 0 w 1617"/>
              <a:gd name="connsiteY3" fmla="*/ 194258 h 194258"/>
            </a:gdLst>
            <a:ahLst/>
            <a:cxnLst>
              <a:cxn ang="0">
                <a:pos x="connsiteX0" y="connsiteY0"/>
              </a:cxn>
              <a:cxn ang="0">
                <a:pos x="connsiteX1" y="connsiteY1"/>
              </a:cxn>
              <a:cxn ang="0">
                <a:pos x="connsiteX2" y="connsiteY2"/>
              </a:cxn>
              <a:cxn ang="0">
                <a:pos x="connsiteX3" y="connsiteY3"/>
              </a:cxn>
            </a:cxnLst>
            <a:rect l="l" t="t" r="r" b="b"/>
            <a:pathLst>
              <a:path w="1617" h="194258">
                <a:moveTo>
                  <a:pt x="0" y="0"/>
                </a:moveTo>
                <a:lnTo>
                  <a:pt x="1617" y="0"/>
                </a:lnTo>
                <a:lnTo>
                  <a:pt x="1617" y="194258"/>
                </a:lnTo>
                <a:lnTo>
                  <a:pt x="0" y="194258"/>
                </a:lnTo>
                <a:close/>
              </a:path>
            </a:pathLst>
          </a:custGeom>
          <a:noFill/>
          <a:ln w="4040" cap="flat">
            <a:solidFill>
              <a:srgbClr val="C54E29"/>
            </a:solidFill>
            <a:prstDash val="solid"/>
            <a:miter/>
          </a:ln>
        </p:spPr>
        <p:txBody>
          <a:bodyPr rtlCol="0" anchor="ctr"/>
          <a:lstStyle/>
          <a:p>
            <a:endParaRPr lang="en-GB" dirty="0"/>
          </a:p>
        </p:txBody>
      </p:sp>
      <p:sp>
        <p:nvSpPr>
          <p:cNvPr id="2539" name="Freeform 2538">
            <a:extLst>
              <a:ext uri="{FF2B5EF4-FFF2-40B4-BE49-F238E27FC236}">
                <a16:creationId xmlns:a16="http://schemas.microsoft.com/office/drawing/2014/main" id="{AB27D8B3-AFEA-1501-D021-9F049EC0792E}"/>
              </a:ext>
            </a:extLst>
          </p:cNvPr>
          <p:cNvSpPr/>
          <p:nvPr/>
        </p:nvSpPr>
        <p:spPr>
          <a:xfrm>
            <a:off x="1317064"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solidFill>
            <a:srgbClr val="F7941D"/>
          </a:solidFill>
          <a:ln w="0" cap="flat">
            <a:noFill/>
            <a:prstDash val="solid"/>
            <a:miter/>
          </a:ln>
        </p:spPr>
        <p:txBody>
          <a:bodyPr rtlCol="0" anchor="ctr"/>
          <a:lstStyle/>
          <a:p>
            <a:endParaRPr lang="en-GB" dirty="0"/>
          </a:p>
        </p:txBody>
      </p:sp>
      <p:sp>
        <p:nvSpPr>
          <p:cNvPr id="2540" name="Freeform 2539">
            <a:extLst>
              <a:ext uri="{FF2B5EF4-FFF2-40B4-BE49-F238E27FC236}">
                <a16:creationId xmlns:a16="http://schemas.microsoft.com/office/drawing/2014/main" id="{8D690C25-DA5B-94E1-B084-E3197F9F0CF7}"/>
              </a:ext>
            </a:extLst>
          </p:cNvPr>
          <p:cNvSpPr/>
          <p:nvPr/>
        </p:nvSpPr>
        <p:spPr>
          <a:xfrm>
            <a:off x="1317064"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noFill/>
          <a:ln w="4040" cap="flat">
            <a:solidFill>
              <a:srgbClr val="C54E29"/>
            </a:solidFill>
            <a:prstDash val="solid"/>
            <a:miter/>
          </a:ln>
        </p:spPr>
        <p:txBody>
          <a:bodyPr rtlCol="0" anchor="ctr"/>
          <a:lstStyle/>
          <a:p>
            <a:endParaRPr lang="en-GB" dirty="0"/>
          </a:p>
        </p:txBody>
      </p:sp>
      <p:sp>
        <p:nvSpPr>
          <p:cNvPr id="2541" name="Freeform 2540">
            <a:extLst>
              <a:ext uri="{FF2B5EF4-FFF2-40B4-BE49-F238E27FC236}">
                <a16:creationId xmlns:a16="http://schemas.microsoft.com/office/drawing/2014/main" id="{2F7AB079-AE10-7660-E259-999FDDCD0555}"/>
              </a:ext>
            </a:extLst>
          </p:cNvPr>
          <p:cNvSpPr/>
          <p:nvPr/>
        </p:nvSpPr>
        <p:spPr>
          <a:xfrm>
            <a:off x="1319328"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solidFill>
            <a:srgbClr val="F7941D"/>
          </a:solidFill>
          <a:ln w="0" cap="flat">
            <a:noFill/>
            <a:prstDash val="solid"/>
            <a:miter/>
          </a:ln>
        </p:spPr>
        <p:txBody>
          <a:bodyPr rtlCol="0" anchor="ctr"/>
          <a:lstStyle/>
          <a:p>
            <a:endParaRPr lang="en-GB" dirty="0"/>
          </a:p>
        </p:txBody>
      </p:sp>
      <p:sp>
        <p:nvSpPr>
          <p:cNvPr id="2542" name="Freeform 2541">
            <a:extLst>
              <a:ext uri="{FF2B5EF4-FFF2-40B4-BE49-F238E27FC236}">
                <a16:creationId xmlns:a16="http://schemas.microsoft.com/office/drawing/2014/main" id="{36BA2B73-E070-3E1C-C6DF-C097668D6B9E}"/>
              </a:ext>
            </a:extLst>
          </p:cNvPr>
          <p:cNvSpPr/>
          <p:nvPr/>
        </p:nvSpPr>
        <p:spPr>
          <a:xfrm>
            <a:off x="1319328"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noFill/>
          <a:ln w="4040" cap="flat">
            <a:solidFill>
              <a:srgbClr val="C54E29"/>
            </a:solidFill>
            <a:prstDash val="solid"/>
            <a:miter/>
          </a:ln>
        </p:spPr>
        <p:txBody>
          <a:bodyPr rtlCol="0" anchor="ctr"/>
          <a:lstStyle/>
          <a:p>
            <a:endParaRPr lang="en-GB" dirty="0"/>
          </a:p>
        </p:txBody>
      </p:sp>
      <p:sp>
        <p:nvSpPr>
          <p:cNvPr id="2543" name="Freeform 2542">
            <a:extLst>
              <a:ext uri="{FF2B5EF4-FFF2-40B4-BE49-F238E27FC236}">
                <a16:creationId xmlns:a16="http://schemas.microsoft.com/office/drawing/2014/main" id="{5F86D675-4942-10A7-5952-291F0410B619}"/>
              </a:ext>
            </a:extLst>
          </p:cNvPr>
          <p:cNvSpPr/>
          <p:nvPr/>
        </p:nvSpPr>
        <p:spPr>
          <a:xfrm>
            <a:off x="1321592" y="3756115"/>
            <a:ext cx="1617" cy="27878"/>
          </a:xfrm>
          <a:custGeom>
            <a:avLst/>
            <a:gdLst>
              <a:gd name="connsiteX0" fmla="*/ 0 w 1617"/>
              <a:gd name="connsiteY0" fmla="*/ 0 h 27878"/>
              <a:gd name="connsiteX1" fmla="*/ 1617 w 1617"/>
              <a:gd name="connsiteY1" fmla="*/ 0 h 27878"/>
              <a:gd name="connsiteX2" fmla="*/ 1617 w 1617"/>
              <a:gd name="connsiteY2" fmla="*/ 27878 h 27878"/>
              <a:gd name="connsiteX3" fmla="*/ 0 w 1617"/>
              <a:gd name="connsiteY3" fmla="*/ 27878 h 27878"/>
            </a:gdLst>
            <a:ahLst/>
            <a:cxnLst>
              <a:cxn ang="0">
                <a:pos x="connsiteX0" y="connsiteY0"/>
              </a:cxn>
              <a:cxn ang="0">
                <a:pos x="connsiteX1" y="connsiteY1"/>
              </a:cxn>
              <a:cxn ang="0">
                <a:pos x="connsiteX2" y="connsiteY2"/>
              </a:cxn>
              <a:cxn ang="0">
                <a:pos x="connsiteX3" y="connsiteY3"/>
              </a:cxn>
            </a:cxnLst>
            <a:rect l="l" t="t" r="r" b="b"/>
            <a:pathLst>
              <a:path w="1617" h="27878">
                <a:moveTo>
                  <a:pt x="0" y="0"/>
                </a:moveTo>
                <a:lnTo>
                  <a:pt x="1617" y="0"/>
                </a:lnTo>
                <a:lnTo>
                  <a:pt x="1617" y="27878"/>
                </a:lnTo>
                <a:lnTo>
                  <a:pt x="0" y="27878"/>
                </a:lnTo>
                <a:close/>
              </a:path>
            </a:pathLst>
          </a:custGeom>
          <a:solidFill>
            <a:srgbClr val="F7941D"/>
          </a:solidFill>
          <a:ln w="0" cap="flat">
            <a:noFill/>
            <a:prstDash val="solid"/>
            <a:miter/>
          </a:ln>
        </p:spPr>
        <p:txBody>
          <a:bodyPr rtlCol="0" anchor="ctr"/>
          <a:lstStyle/>
          <a:p>
            <a:endParaRPr lang="en-GB" dirty="0"/>
          </a:p>
        </p:txBody>
      </p:sp>
      <p:sp>
        <p:nvSpPr>
          <p:cNvPr id="2544" name="Freeform 2543">
            <a:extLst>
              <a:ext uri="{FF2B5EF4-FFF2-40B4-BE49-F238E27FC236}">
                <a16:creationId xmlns:a16="http://schemas.microsoft.com/office/drawing/2014/main" id="{BB78F657-141F-6684-5DE9-D4FC25CEFC56}"/>
              </a:ext>
            </a:extLst>
          </p:cNvPr>
          <p:cNvSpPr/>
          <p:nvPr/>
        </p:nvSpPr>
        <p:spPr>
          <a:xfrm>
            <a:off x="1321592" y="3756115"/>
            <a:ext cx="1617" cy="27878"/>
          </a:xfrm>
          <a:custGeom>
            <a:avLst/>
            <a:gdLst>
              <a:gd name="connsiteX0" fmla="*/ 0 w 1617"/>
              <a:gd name="connsiteY0" fmla="*/ 0 h 27878"/>
              <a:gd name="connsiteX1" fmla="*/ 1617 w 1617"/>
              <a:gd name="connsiteY1" fmla="*/ 0 h 27878"/>
              <a:gd name="connsiteX2" fmla="*/ 1617 w 1617"/>
              <a:gd name="connsiteY2" fmla="*/ 27878 h 27878"/>
              <a:gd name="connsiteX3" fmla="*/ 0 w 1617"/>
              <a:gd name="connsiteY3" fmla="*/ 27878 h 27878"/>
            </a:gdLst>
            <a:ahLst/>
            <a:cxnLst>
              <a:cxn ang="0">
                <a:pos x="connsiteX0" y="connsiteY0"/>
              </a:cxn>
              <a:cxn ang="0">
                <a:pos x="connsiteX1" y="connsiteY1"/>
              </a:cxn>
              <a:cxn ang="0">
                <a:pos x="connsiteX2" y="connsiteY2"/>
              </a:cxn>
              <a:cxn ang="0">
                <a:pos x="connsiteX3" y="connsiteY3"/>
              </a:cxn>
            </a:cxnLst>
            <a:rect l="l" t="t" r="r" b="b"/>
            <a:pathLst>
              <a:path w="1617" h="27878">
                <a:moveTo>
                  <a:pt x="0" y="0"/>
                </a:moveTo>
                <a:lnTo>
                  <a:pt x="1617" y="0"/>
                </a:lnTo>
                <a:lnTo>
                  <a:pt x="1617" y="27878"/>
                </a:lnTo>
                <a:lnTo>
                  <a:pt x="0" y="27878"/>
                </a:lnTo>
                <a:close/>
              </a:path>
            </a:pathLst>
          </a:custGeom>
          <a:noFill/>
          <a:ln w="4040" cap="flat">
            <a:solidFill>
              <a:srgbClr val="C54E29"/>
            </a:solidFill>
            <a:prstDash val="solid"/>
            <a:miter/>
          </a:ln>
        </p:spPr>
        <p:txBody>
          <a:bodyPr rtlCol="0" anchor="ctr"/>
          <a:lstStyle/>
          <a:p>
            <a:endParaRPr lang="en-GB" dirty="0"/>
          </a:p>
        </p:txBody>
      </p:sp>
      <p:sp>
        <p:nvSpPr>
          <p:cNvPr id="2545" name="Freeform 2544">
            <a:extLst>
              <a:ext uri="{FF2B5EF4-FFF2-40B4-BE49-F238E27FC236}">
                <a16:creationId xmlns:a16="http://schemas.microsoft.com/office/drawing/2014/main" id="{4B1937DD-7656-15FC-B6C9-070A1C3D727A}"/>
              </a:ext>
            </a:extLst>
          </p:cNvPr>
          <p:cNvSpPr/>
          <p:nvPr/>
        </p:nvSpPr>
        <p:spPr>
          <a:xfrm>
            <a:off x="132385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546" name="Freeform 2545">
            <a:extLst>
              <a:ext uri="{FF2B5EF4-FFF2-40B4-BE49-F238E27FC236}">
                <a16:creationId xmlns:a16="http://schemas.microsoft.com/office/drawing/2014/main" id="{0DD0BEA8-3C1F-7FCA-3364-4F35D7D17B6C}"/>
              </a:ext>
            </a:extLst>
          </p:cNvPr>
          <p:cNvSpPr/>
          <p:nvPr/>
        </p:nvSpPr>
        <p:spPr>
          <a:xfrm>
            <a:off x="1326201"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2547" name="Freeform 2546">
            <a:extLst>
              <a:ext uri="{FF2B5EF4-FFF2-40B4-BE49-F238E27FC236}">
                <a16:creationId xmlns:a16="http://schemas.microsoft.com/office/drawing/2014/main" id="{F76F1A3B-EB15-E346-6C54-1140A839712E}"/>
              </a:ext>
            </a:extLst>
          </p:cNvPr>
          <p:cNvSpPr/>
          <p:nvPr/>
        </p:nvSpPr>
        <p:spPr>
          <a:xfrm>
            <a:off x="1326201"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2548" name="Freeform 2547">
            <a:extLst>
              <a:ext uri="{FF2B5EF4-FFF2-40B4-BE49-F238E27FC236}">
                <a16:creationId xmlns:a16="http://schemas.microsoft.com/office/drawing/2014/main" id="{9BDB0915-F3B7-9ACE-0B18-4A6B3973BE7F}"/>
              </a:ext>
            </a:extLst>
          </p:cNvPr>
          <p:cNvSpPr/>
          <p:nvPr/>
        </p:nvSpPr>
        <p:spPr>
          <a:xfrm>
            <a:off x="132846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549" name="Freeform 2548">
            <a:extLst>
              <a:ext uri="{FF2B5EF4-FFF2-40B4-BE49-F238E27FC236}">
                <a16:creationId xmlns:a16="http://schemas.microsoft.com/office/drawing/2014/main" id="{5E40D140-59FB-077A-C337-ADD8E74DBA0D}"/>
              </a:ext>
            </a:extLst>
          </p:cNvPr>
          <p:cNvSpPr/>
          <p:nvPr/>
        </p:nvSpPr>
        <p:spPr>
          <a:xfrm>
            <a:off x="1330729"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2550" name="Freeform 2549">
            <a:extLst>
              <a:ext uri="{FF2B5EF4-FFF2-40B4-BE49-F238E27FC236}">
                <a16:creationId xmlns:a16="http://schemas.microsoft.com/office/drawing/2014/main" id="{E471C5F1-3DA2-A068-7D1F-E4EAA13F1099}"/>
              </a:ext>
            </a:extLst>
          </p:cNvPr>
          <p:cNvSpPr/>
          <p:nvPr/>
        </p:nvSpPr>
        <p:spPr>
          <a:xfrm>
            <a:off x="1330729"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2551" name="Freeform 2550">
            <a:extLst>
              <a:ext uri="{FF2B5EF4-FFF2-40B4-BE49-F238E27FC236}">
                <a16:creationId xmlns:a16="http://schemas.microsoft.com/office/drawing/2014/main" id="{FB90560F-D0E2-FB17-7CF5-47D5DA0E81EA}"/>
              </a:ext>
            </a:extLst>
          </p:cNvPr>
          <p:cNvSpPr/>
          <p:nvPr/>
        </p:nvSpPr>
        <p:spPr>
          <a:xfrm>
            <a:off x="1332993" y="3756115"/>
            <a:ext cx="1617" cy="34746"/>
          </a:xfrm>
          <a:custGeom>
            <a:avLst/>
            <a:gdLst>
              <a:gd name="connsiteX0" fmla="*/ 0 w 1617"/>
              <a:gd name="connsiteY0" fmla="*/ 0 h 34746"/>
              <a:gd name="connsiteX1" fmla="*/ 1617 w 1617"/>
              <a:gd name="connsiteY1" fmla="*/ 0 h 34746"/>
              <a:gd name="connsiteX2" fmla="*/ 1617 w 1617"/>
              <a:gd name="connsiteY2" fmla="*/ 34747 h 34746"/>
              <a:gd name="connsiteX3" fmla="*/ 0 w 161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1617" h="34746">
                <a:moveTo>
                  <a:pt x="0" y="0"/>
                </a:moveTo>
                <a:lnTo>
                  <a:pt x="1617" y="0"/>
                </a:lnTo>
                <a:lnTo>
                  <a:pt x="1617" y="34747"/>
                </a:lnTo>
                <a:lnTo>
                  <a:pt x="0" y="34747"/>
                </a:lnTo>
                <a:close/>
              </a:path>
            </a:pathLst>
          </a:custGeom>
          <a:solidFill>
            <a:srgbClr val="F7941D"/>
          </a:solidFill>
          <a:ln w="0" cap="flat">
            <a:noFill/>
            <a:prstDash val="solid"/>
            <a:miter/>
          </a:ln>
        </p:spPr>
        <p:txBody>
          <a:bodyPr rtlCol="0" anchor="ctr"/>
          <a:lstStyle/>
          <a:p>
            <a:endParaRPr lang="en-GB" dirty="0"/>
          </a:p>
        </p:txBody>
      </p:sp>
      <p:sp>
        <p:nvSpPr>
          <p:cNvPr id="2552" name="Freeform 2551">
            <a:extLst>
              <a:ext uri="{FF2B5EF4-FFF2-40B4-BE49-F238E27FC236}">
                <a16:creationId xmlns:a16="http://schemas.microsoft.com/office/drawing/2014/main" id="{A81A7DA7-D228-9998-8534-FD56BF6B0FFD}"/>
              </a:ext>
            </a:extLst>
          </p:cNvPr>
          <p:cNvSpPr/>
          <p:nvPr/>
        </p:nvSpPr>
        <p:spPr>
          <a:xfrm>
            <a:off x="1332993" y="3756115"/>
            <a:ext cx="1617" cy="34746"/>
          </a:xfrm>
          <a:custGeom>
            <a:avLst/>
            <a:gdLst>
              <a:gd name="connsiteX0" fmla="*/ 0 w 1617"/>
              <a:gd name="connsiteY0" fmla="*/ 0 h 34746"/>
              <a:gd name="connsiteX1" fmla="*/ 1617 w 1617"/>
              <a:gd name="connsiteY1" fmla="*/ 0 h 34746"/>
              <a:gd name="connsiteX2" fmla="*/ 1617 w 1617"/>
              <a:gd name="connsiteY2" fmla="*/ 34747 h 34746"/>
              <a:gd name="connsiteX3" fmla="*/ 0 w 161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1617" h="34746">
                <a:moveTo>
                  <a:pt x="0" y="0"/>
                </a:moveTo>
                <a:lnTo>
                  <a:pt x="1617" y="0"/>
                </a:lnTo>
                <a:lnTo>
                  <a:pt x="1617" y="34747"/>
                </a:lnTo>
                <a:lnTo>
                  <a:pt x="0" y="34747"/>
                </a:lnTo>
                <a:close/>
              </a:path>
            </a:pathLst>
          </a:custGeom>
          <a:noFill/>
          <a:ln w="4040" cap="flat">
            <a:solidFill>
              <a:srgbClr val="C54E29"/>
            </a:solidFill>
            <a:prstDash val="solid"/>
            <a:miter/>
          </a:ln>
        </p:spPr>
        <p:txBody>
          <a:bodyPr rtlCol="0" anchor="ctr"/>
          <a:lstStyle/>
          <a:p>
            <a:endParaRPr lang="en-GB" dirty="0"/>
          </a:p>
        </p:txBody>
      </p:sp>
      <p:sp>
        <p:nvSpPr>
          <p:cNvPr id="2553" name="Freeform 2552">
            <a:extLst>
              <a:ext uri="{FF2B5EF4-FFF2-40B4-BE49-F238E27FC236}">
                <a16:creationId xmlns:a16="http://schemas.microsoft.com/office/drawing/2014/main" id="{5E031D5E-4B89-BAA6-E9A6-45115FEB5746}"/>
              </a:ext>
            </a:extLst>
          </p:cNvPr>
          <p:cNvSpPr/>
          <p:nvPr/>
        </p:nvSpPr>
        <p:spPr>
          <a:xfrm>
            <a:off x="1335257"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solidFill>
            <a:srgbClr val="F7941D"/>
          </a:solidFill>
          <a:ln w="0" cap="flat">
            <a:noFill/>
            <a:prstDash val="solid"/>
            <a:miter/>
          </a:ln>
        </p:spPr>
        <p:txBody>
          <a:bodyPr rtlCol="0" anchor="ctr"/>
          <a:lstStyle/>
          <a:p>
            <a:endParaRPr lang="en-GB" dirty="0"/>
          </a:p>
        </p:txBody>
      </p:sp>
      <p:sp>
        <p:nvSpPr>
          <p:cNvPr id="2554" name="Freeform 2553">
            <a:extLst>
              <a:ext uri="{FF2B5EF4-FFF2-40B4-BE49-F238E27FC236}">
                <a16:creationId xmlns:a16="http://schemas.microsoft.com/office/drawing/2014/main" id="{C907D642-7D9F-674E-3887-D07434EABF9D}"/>
              </a:ext>
            </a:extLst>
          </p:cNvPr>
          <p:cNvSpPr/>
          <p:nvPr/>
        </p:nvSpPr>
        <p:spPr>
          <a:xfrm>
            <a:off x="1335257"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noFill/>
          <a:ln w="4040" cap="flat">
            <a:solidFill>
              <a:srgbClr val="C54E29"/>
            </a:solidFill>
            <a:prstDash val="solid"/>
            <a:miter/>
          </a:ln>
        </p:spPr>
        <p:txBody>
          <a:bodyPr rtlCol="0" anchor="ctr"/>
          <a:lstStyle/>
          <a:p>
            <a:endParaRPr lang="en-GB" dirty="0"/>
          </a:p>
        </p:txBody>
      </p:sp>
      <p:sp>
        <p:nvSpPr>
          <p:cNvPr id="2555" name="Freeform 2554">
            <a:extLst>
              <a:ext uri="{FF2B5EF4-FFF2-40B4-BE49-F238E27FC236}">
                <a16:creationId xmlns:a16="http://schemas.microsoft.com/office/drawing/2014/main" id="{92C36EC7-DF2E-A02E-2571-93727616C088}"/>
              </a:ext>
            </a:extLst>
          </p:cNvPr>
          <p:cNvSpPr/>
          <p:nvPr/>
        </p:nvSpPr>
        <p:spPr>
          <a:xfrm>
            <a:off x="1337521"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2556" name="Freeform 2555">
            <a:extLst>
              <a:ext uri="{FF2B5EF4-FFF2-40B4-BE49-F238E27FC236}">
                <a16:creationId xmlns:a16="http://schemas.microsoft.com/office/drawing/2014/main" id="{5DB2E3AA-515E-95DB-1178-DF56CE59D9D5}"/>
              </a:ext>
            </a:extLst>
          </p:cNvPr>
          <p:cNvSpPr/>
          <p:nvPr/>
        </p:nvSpPr>
        <p:spPr>
          <a:xfrm>
            <a:off x="1337521"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2557" name="Freeform 2556">
            <a:extLst>
              <a:ext uri="{FF2B5EF4-FFF2-40B4-BE49-F238E27FC236}">
                <a16:creationId xmlns:a16="http://schemas.microsoft.com/office/drawing/2014/main" id="{3F2E7168-92EE-BAA5-B73B-38C448F4D367}"/>
              </a:ext>
            </a:extLst>
          </p:cNvPr>
          <p:cNvSpPr/>
          <p:nvPr/>
        </p:nvSpPr>
        <p:spPr>
          <a:xfrm>
            <a:off x="1339866"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solidFill>
            <a:srgbClr val="F7941D"/>
          </a:solidFill>
          <a:ln w="0" cap="flat">
            <a:noFill/>
            <a:prstDash val="solid"/>
            <a:miter/>
          </a:ln>
        </p:spPr>
        <p:txBody>
          <a:bodyPr rtlCol="0" anchor="ctr"/>
          <a:lstStyle/>
          <a:p>
            <a:endParaRPr lang="en-GB" dirty="0"/>
          </a:p>
        </p:txBody>
      </p:sp>
      <p:sp>
        <p:nvSpPr>
          <p:cNvPr id="2558" name="Freeform 2557">
            <a:extLst>
              <a:ext uri="{FF2B5EF4-FFF2-40B4-BE49-F238E27FC236}">
                <a16:creationId xmlns:a16="http://schemas.microsoft.com/office/drawing/2014/main" id="{FB496B07-C576-26C9-A43A-F4607D905AE1}"/>
              </a:ext>
            </a:extLst>
          </p:cNvPr>
          <p:cNvSpPr/>
          <p:nvPr/>
        </p:nvSpPr>
        <p:spPr>
          <a:xfrm>
            <a:off x="1339866"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noFill/>
          <a:ln w="4040" cap="flat">
            <a:solidFill>
              <a:srgbClr val="C54E29"/>
            </a:solidFill>
            <a:prstDash val="solid"/>
            <a:miter/>
          </a:ln>
        </p:spPr>
        <p:txBody>
          <a:bodyPr rtlCol="0" anchor="ctr"/>
          <a:lstStyle/>
          <a:p>
            <a:endParaRPr lang="en-GB" dirty="0"/>
          </a:p>
        </p:txBody>
      </p:sp>
      <p:sp>
        <p:nvSpPr>
          <p:cNvPr id="2559" name="Freeform 2558">
            <a:extLst>
              <a:ext uri="{FF2B5EF4-FFF2-40B4-BE49-F238E27FC236}">
                <a16:creationId xmlns:a16="http://schemas.microsoft.com/office/drawing/2014/main" id="{7489A91C-3979-9EB3-652C-63C20230BFF5}"/>
              </a:ext>
            </a:extLst>
          </p:cNvPr>
          <p:cNvSpPr/>
          <p:nvPr/>
        </p:nvSpPr>
        <p:spPr>
          <a:xfrm>
            <a:off x="1342130" y="3756115"/>
            <a:ext cx="1617" cy="42019"/>
          </a:xfrm>
          <a:custGeom>
            <a:avLst/>
            <a:gdLst>
              <a:gd name="connsiteX0" fmla="*/ 0 w 1617"/>
              <a:gd name="connsiteY0" fmla="*/ 0 h 42019"/>
              <a:gd name="connsiteX1" fmla="*/ 1617 w 1617"/>
              <a:gd name="connsiteY1" fmla="*/ 0 h 42019"/>
              <a:gd name="connsiteX2" fmla="*/ 1617 w 1617"/>
              <a:gd name="connsiteY2" fmla="*/ 42019 h 42019"/>
              <a:gd name="connsiteX3" fmla="*/ 0 w 1617"/>
              <a:gd name="connsiteY3" fmla="*/ 42019 h 42019"/>
            </a:gdLst>
            <a:ahLst/>
            <a:cxnLst>
              <a:cxn ang="0">
                <a:pos x="connsiteX0" y="connsiteY0"/>
              </a:cxn>
              <a:cxn ang="0">
                <a:pos x="connsiteX1" y="connsiteY1"/>
              </a:cxn>
              <a:cxn ang="0">
                <a:pos x="connsiteX2" y="connsiteY2"/>
              </a:cxn>
              <a:cxn ang="0">
                <a:pos x="connsiteX3" y="connsiteY3"/>
              </a:cxn>
            </a:cxnLst>
            <a:rect l="l" t="t" r="r" b="b"/>
            <a:pathLst>
              <a:path w="1617" h="42019">
                <a:moveTo>
                  <a:pt x="0" y="0"/>
                </a:moveTo>
                <a:lnTo>
                  <a:pt x="1617" y="0"/>
                </a:lnTo>
                <a:lnTo>
                  <a:pt x="1617" y="42019"/>
                </a:lnTo>
                <a:lnTo>
                  <a:pt x="0" y="42019"/>
                </a:lnTo>
                <a:close/>
              </a:path>
            </a:pathLst>
          </a:custGeom>
          <a:solidFill>
            <a:srgbClr val="F7941D"/>
          </a:solidFill>
          <a:ln w="0" cap="flat">
            <a:noFill/>
            <a:prstDash val="solid"/>
            <a:miter/>
          </a:ln>
        </p:spPr>
        <p:txBody>
          <a:bodyPr rtlCol="0" anchor="ctr"/>
          <a:lstStyle/>
          <a:p>
            <a:endParaRPr lang="en-GB" dirty="0"/>
          </a:p>
        </p:txBody>
      </p:sp>
      <p:sp>
        <p:nvSpPr>
          <p:cNvPr id="2560" name="Freeform 2559">
            <a:extLst>
              <a:ext uri="{FF2B5EF4-FFF2-40B4-BE49-F238E27FC236}">
                <a16:creationId xmlns:a16="http://schemas.microsoft.com/office/drawing/2014/main" id="{0AAEBF99-5AD8-A8B0-C9E7-50F9C1FB9E7B}"/>
              </a:ext>
            </a:extLst>
          </p:cNvPr>
          <p:cNvSpPr/>
          <p:nvPr/>
        </p:nvSpPr>
        <p:spPr>
          <a:xfrm>
            <a:off x="1342130" y="3756115"/>
            <a:ext cx="1617" cy="42019"/>
          </a:xfrm>
          <a:custGeom>
            <a:avLst/>
            <a:gdLst>
              <a:gd name="connsiteX0" fmla="*/ 0 w 1617"/>
              <a:gd name="connsiteY0" fmla="*/ 0 h 42019"/>
              <a:gd name="connsiteX1" fmla="*/ 1617 w 1617"/>
              <a:gd name="connsiteY1" fmla="*/ 0 h 42019"/>
              <a:gd name="connsiteX2" fmla="*/ 1617 w 1617"/>
              <a:gd name="connsiteY2" fmla="*/ 42019 h 42019"/>
              <a:gd name="connsiteX3" fmla="*/ 0 w 1617"/>
              <a:gd name="connsiteY3" fmla="*/ 42019 h 42019"/>
            </a:gdLst>
            <a:ahLst/>
            <a:cxnLst>
              <a:cxn ang="0">
                <a:pos x="connsiteX0" y="connsiteY0"/>
              </a:cxn>
              <a:cxn ang="0">
                <a:pos x="connsiteX1" y="connsiteY1"/>
              </a:cxn>
              <a:cxn ang="0">
                <a:pos x="connsiteX2" y="connsiteY2"/>
              </a:cxn>
              <a:cxn ang="0">
                <a:pos x="connsiteX3" y="connsiteY3"/>
              </a:cxn>
            </a:cxnLst>
            <a:rect l="l" t="t" r="r" b="b"/>
            <a:pathLst>
              <a:path w="1617" h="42019">
                <a:moveTo>
                  <a:pt x="0" y="0"/>
                </a:moveTo>
                <a:lnTo>
                  <a:pt x="1617" y="0"/>
                </a:lnTo>
                <a:lnTo>
                  <a:pt x="1617" y="42019"/>
                </a:lnTo>
                <a:lnTo>
                  <a:pt x="0" y="42019"/>
                </a:lnTo>
                <a:close/>
              </a:path>
            </a:pathLst>
          </a:custGeom>
          <a:noFill/>
          <a:ln w="4040" cap="flat">
            <a:solidFill>
              <a:srgbClr val="C54E29"/>
            </a:solidFill>
            <a:prstDash val="solid"/>
            <a:miter/>
          </a:ln>
        </p:spPr>
        <p:txBody>
          <a:bodyPr rtlCol="0" anchor="ctr"/>
          <a:lstStyle/>
          <a:p>
            <a:endParaRPr lang="en-GB" dirty="0"/>
          </a:p>
        </p:txBody>
      </p:sp>
      <p:sp>
        <p:nvSpPr>
          <p:cNvPr id="2561" name="Freeform 2560">
            <a:extLst>
              <a:ext uri="{FF2B5EF4-FFF2-40B4-BE49-F238E27FC236}">
                <a16:creationId xmlns:a16="http://schemas.microsoft.com/office/drawing/2014/main" id="{842B0016-D71F-8BA8-2AC3-D1373F2FC424}"/>
              </a:ext>
            </a:extLst>
          </p:cNvPr>
          <p:cNvSpPr/>
          <p:nvPr/>
        </p:nvSpPr>
        <p:spPr>
          <a:xfrm>
            <a:off x="1344394" y="3756115"/>
            <a:ext cx="1617" cy="49372"/>
          </a:xfrm>
          <a:custGeom>
            <a:avLst/>
            <a:gdLst>
              <a:gd name="connsiteX0" fmla="*/ 0 w 1617"/>
              <a:gd name="connsiteY0" fmla="*/ 0 h 49372"/>
              <a:gd name="connsiteX1" fmla="*/ 1617 w 1617"/>
              <a:gd name="connsiteY1" fmla="*/ 0 h 49372"/>
              <a:gd name="connsiteX2" fmla="*/ 1617 w 1617"/>
              <a:gd name="connsiteY2" fmla="*/ 49373 h 49372"/>
              <a:gd name="connsiteX3" fmla="*/ 0 w 1617"/>
              <a:gd name="connsiteY3" fmla="*/ 49373 h 49372"/>
            </a:gdLst>
            <a:ahLst/>
            <a:cxnLst>
              <a:cxn ang="0">
                <a:pos x="connsiteX0" y="connsiteY0"/>
              </a:cxn>
              <a:cxn ang="0">
                <a:pos x="connsiteX1" y="connsiteY1"/>
              </a:cxn>
              <a:cxn ang="0">
                <a:pos x="connsiteX2" y="connsiteY2"/>
              </a:cxn>
              <a:cxn ang="0">
                <a:pos x="connsiteX3" y="connsiteY3"/>
              </a:cxn>
            </a:cxnLst>
            <a:rect l="l" t="t" r="r" b="b"/>
            <a:pathLst>
              <a:path w="1617" h="49372">
                <a:moveTo>
                  <a:pt x="0" y="0"/>
                </a:moveTo>
                <a:lnTo>
                  <a:pt x="1617" y="0"/>
                </a:lnTo>
                <a:lnTo>
                  <a:pt x="1617" y="49373"/>
                </a:lnTo>
                <a:lnTo>
                  <a:pt x="0" y="49373"/>
                </a:lnTo>
                <a:close/>
              </a:path>
            </a:pathLst>
          </a:custGeom>
          <a:solidFill>
            <a:srgbClr val="F7941D"/>
          </a:solidFill>
          <a:ln w="0" cap="flat">
            <a:noFill/>
            <a:prstDash val="solid"/>
            <a:miter/>
          </a:ln>
        </p:spPr>
        <p:txBody>
          <a:bodyPr rtlCol="0" anchor="ctr"/>
          <a:lstStyle/>
          <a:p>
            <a:endParaRPr lang="en-GB" dirty="0"/>
          </a:p>
        </p:txBody>
      </p:sp>
      <p:sp>
        <p:nvSpPr>
          <p:cNvPr id="2562" name="Freeform 2561">
            <a:extLst>
              <a:ext uri="{FF2B5EF4-FFF2-40B4-BE49-F238E27FC236}">
                <a16:creationId xmlns:a16="http://schemas.microsoft.com/office/drawing/2014/main" id="{B9073349-DAD7-01A9-893A-2F16946B444F}"/>
              </a:ext>
            </a:extLst>
          </p:cNvPr>
          <p:cNvSpPr/>
          <p:nvPr/>
        </p:nvSpPr>
        <p:spPr>
          <a:xfrm>
            <a:off x="1344394" y="3756115"/>
            <a:ext cx="1617" cy="49372"/>
          </a:xfrm>
          <a:custGeom>
            <a:avLst/>
            <a:gdLst>
              <a:gd name="connsiteX0" fmla="*/ 0 w 1617"/>
              <a:gd name="connsiteY0" fmla="*/ 0 h 49372"/>
              <a:gd name="connsiteX1" fmla="*/ 1617 w 1617"/>
              <a:gd name="connsiteY1" fmla="*/ 0 h 49372"/>
              <a:gd name="connsiteX2" fmla="*/ 1617 w 1617"/>
              <a:gd name="connsiteY2" fmla="*/ 49373 h 49372"/>
              <a:gd name="connsiteX3" fmla="*/ 0 w 1617"/>
              <a:gd name="connsiteY3" fmla="*/ 49373 h 49372"/>
            </a:gdLst>
            <a:ahLst/>
            <a:cxnLst>
              <a:cxn ang="0">
                <a:pos x="connsiteX0" y="connsiteY0"/>
              </a:cxn>
              <a:cxn ang="0">
                <a:pos x="connsiteX1" y="connsiteY1"/>
              </a:cxn>
              <a:cxn ang="0">
                <a:pos x="connsiteX2" y="connsiteY2"/>
              </a:cxn>
              <a:cxn ang="0">
                <a:pos x="connsiteX3" y="connsiteY3"/>
              </a:cxn>
            </a:cxnLst>
            <a:rect l="l" t="t" r="r" b="b"/>
            <a:pathLst>
              <a:path w="1617" h="49372">
                <a:moveTo>
                  <a:pt x="0" y="0"/>
                </a:moveTo>
                <a:lnTo>
                  <a:pt x="1617" y="0"/>
                </a:lnTo>
                <a:lnTo>
                  <a:pt x="1617" y="49373"/>
                </a:lnTo>
                <a:lnTo>
                  <a:pt x="0" y="49373"/>
                </a:lnTo>
                <a:close/>
              </a:path>
            </a:pathLst>
          </a:custGeom>
          <a:noFill/>
          <a:ln w="4040" cap="flat">
            <a:solidFill>
              <a:srgbClr val="C54E29"/>
            </a:solidFill>
            <a:prstDash val="solid"/>
            <a:miter/>
          </a:ln>
        </p:spPr>
        <p:txBody>
          <a:bodyPr rtlCol="0" anchor="ctr"/>
          <a:lstStyle/>
          <a:p>
            <a:endParaRPr lang="en-GB" dirty="0"/>
          </a:p>
        </p:txBody>
      </p:sp>
      <p:sp>
        <p:nvSpPr>
          <p:cNvPr id="2563" name="Freeform 2562">
            <a:extLst>
              <a:ext uri="{FF2B5EF4-FFF2-40B4-BE49-F238E27FC236}">
                <a16:creationId xmlns:a16="http://schemas.microsoft.com/office/drawing/2014/main" id="{335E976F-CBFA-A54C-2A83-07A3BD67E8DD}"/>
              </a:ext>
            </a:extLst>
          </p:cNvPr>
          <p:cNvSpPr/>
          <p:nvPr/>
        </p:nvSpPr>
        <p:spPr>
          <a:xfrm>
            <a:off x="1346658"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solidFill>
            <a:srgbClr val="F7941D"/>
          </a:solidFill>
          <a:ln w="0" cap="flat">
            <a:noFill/>
            <a:prstDash val="solid"/>
            <a:miter/>
          </a:ln>
        </p:spPr>
        <p:txBody>
          <a:bodyPr rtlCol="0" anchor="ctr"/>
          <a:lstStyle/>
          <a:p>
            <a:endParaRPr lang="en-GB" dirty="0"/>
          </a:p>
        </p:txBody>
      </p:sp>
      <p:sp>
        <p:nvSpPr>
          <p:cNvPr id="2564" name="Freeform 2563">
            <a:extLst>
              <a:ext uri="{FF2B5EF4-FFF2-40B4-BE49-F238E27FC236}">
                <a16:creationId xmlns:a16="http://schemas.microsoft.com/office/drawing/2014/main" id="{668725E2-C771-C106-B135-BF481E7CB40F}"/>
              </a:ext>
            </a:extLst>
          </p:cNvPr>
          <p:cNvSpPr/>
          <p:nvPr/>
        </p:nvSpPr>
        <p:spPr>
          <a:xfrm>
            <a:off x="1346658"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noFill/>
          <a:ln w="4040" cap="flat">
            <a:solidFill>
              <a:srgbClr val="C54E29"/>
            </a:solidFill>
            <a:prstDash val="solid"/>
            <a:miter/>
          </a:ln>
        </p:spPr>
        <p:txBody>
          <a:bodyPr rtlCol="0" anchor="ctr"/>
          <a:lstStyle/>
          <a:p>
            <a:endParaRPr lang="en-GB" dirty="0"/>
          </a:p>
        </p:txBody>
      </p:sp>
      <p:sp>
        <p:nvSpPr>
          <p:cNvPr id="2565" name="Freeform 2564">
            <a:extLst>
              <a:ext uri="{FF2B5EF4-FFF2-40B4-BE49-F238E27FC236}">
                <a16:creationId xmlns:a16="http://schemas.microsoft.com/office/drawing/2014/main" id="{2763F347-2D10-C03D-AB66-98DC544B97CA}"/>
              </a:ext>
            </a:extLst>
          </p:cNvPr>
          <p:cNvSpPr/>
          <p:nvPr/>
        </p:nvSpPr>
        <p:spPr>
          <a:xfrm>
            <a:off x="1348922"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2566" name="Freeform 2565">
            <a:extLst>
              <a:ext uri="{FF2B5EF4-FFF2-40B4-BE49-F238E27FC236}">
                <a16:creationId xmlns:a16="http://schemas.microsoft.com/office/drawing/2014/main" id="{2161597A-5F67-3383-AA6E-E590BE218FEB}"/>
              </a:ext>
            </a:extLst>
          </p:cNvPr>
          <p:cNvSpPr/>
          <p:nvPr/>
        </p:nvSpPr>
        <p:spPr>
          <a:xfrm>
            <a:off x="1348922"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2567" name="Freeform 2566">
            <a:extLst>
              <a:ext uri="{FF2B5EF4-FFF2-40B4-BE49-F238E27FC236}">
                <a16:creationId xmlns:a16="http://schemas.microsoft.com/office/drawing/2014/main" id="{67F63C70-B59C-8D60-C0AE-CF7051D12A4E}"/>
              </a:ext>
            </a:extLst>
          </p:cNvPr>
          <p:cNvSpPr/>
          <p:nvPr/>
        </p:nvSpPr>
        <p:spPr>
          <a:xfrm>
            <a:off x="1351186"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2568" name="Freeform 2567">
            <a:extLst>
              <a:ext uri="{FF2B5EF4-FFF2-40B4-BE49-F238E27FC236}">
                <a16:creationId xmlns:a16="http://schemas.microsoft.com/office/drawing/2014/main" id="{DCE41B93-DF92-E6E5-A578-04254E269315}"/>
              </a:ext>
            </a:extLst>
          </p:cNvPr>
          <p:cNvSpPr/>
          <p:nvPr/>
        </p:nvSpPr>
        <p:spPr>
          <a:xfrm>
            <a:off x="1351186"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2569" name="Freeform 2568">
            <a:extLst>
              <a:ext uri="{FF2B5EF4-FFF2-40B4-BE49-F238E27FC236}">
                <a16:creationId xmlns:a16="http://schemas.microsoft.com/office/drawing/2014/main" id="{7E6CDC99-46D6-3B0A-FFEF-7DD32A3568CC}"/>
              </a:ext>
            </a:extLst>
          </p:cNvPr>
          <p:cNvSpPr/>
          <p:nvPr/>
        </p:nvSpPr>
        <p:spPr>
          <a:xfrm>
            <a:off x="1353531"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solidFill>
            <a:srgbClr val="F7941D"/>
          </a:solidFill>
          <a:ln w="0" cap="flat">
            <a:noFill/>
            <a:prstDash val="solid"/>
            <a:miter/>
          </a:ln>
        </p:spPr>
        <p:txBody>
          <a:bodyPr rtlCol="0" anchor="ctr"/>
          <a:lstStyle/>
          <a:p>
            <a:endParaRPr lang="en-GB" dirty="0"/>
          </a:p>
        </p:txBody>
      </p:sp>
      <p:sp>
        <p:nvSpPr>
          <p:cNvPr id="2570" name="Freeform 2569">
            <a:extLst>
              <a:ext uri="{FF2B5EF4-FFF2-40B4-BE49-F238E27FC236}">
                <a16:creationId xmlns:a16="http://schemas.microsoft.com/office/drawing/2014/main" id="{D2BBC941-99FC-E3CC-FC30-31B6E98BD22C}"/>
              </a:ext>
            </a:extLst>
          </p:cNvPr>
          <p:cNvSpPr/>
          <p:nvPr/>
        </p:nvSpPr>
        <p:spPr>
          <a:xfrm>
            <a:off x="1353531"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noFill/>
          <a:ln w="4040" cap="flat">
            <a:solidFill>
              <a:srgbClr val="C54E29"/>
            </a:solidFill>
            <a:prstDash val="solid"/>
            <a:miter/>
          </a:ln>
        </p:spPr>
        <p:txBody>
          <a:bodyPr rtlCol="0" anchor="ctr"/>
          <a:lstStyle/>
          <a:p>
            <a:endParaRPr lang="en-GB" dirty="0"/>
          </a:p>
        </p:txBody>
      </p:sp>
      <p:sp>
        <p:nvSpPr>
          <p:cNvPr id="2571" name="Freeform 2570">
            <a:extLst>
              <a:ext uri="{FF2B5EF4-FFF2-40B4-BE49-F238E27FC236}">
                <a16:creationId xmlns:a16="http://schemas.microsoft.com/office/drawing/2014/main" id="{830345F9-8AB3-E1FB-ECA8-30EE8D87A240}"/>
              </a:ext>
            </a:extLst>
          </p:cNvPr>
          <p:cNvSpPr/>
          <p:nvPr/>
        </p:nvSpPr>
        <p:spPr>
          <a:xfrm>
            <a:off x="1355795" y="3756115"/>
            <a:ext cx="1617" cy="119269"/>
          </a:xfrm>
          <a:custGeom>
            <a:avLst/>
            <a:gdLst>
              <a:gd name="connsiteX0" fmla="*/ 0 w 1617"/>
              <a:gd name="connsiteY0" fmla="*/ 0 h 119269"/>
              <a:gd name="connsiteX1" fmla="*/ 1617 w 1617"/>
              <a:gd name="connsiteY1" fmla="*/ 0 h 119269"/>
              <a:gd name="connsiteX2" fmla="*/ 1617 w 1617"/>
              <a:gd name="connsiteY2" fmla="*/ 119270 h 119269"/>
              <a:gd name="connsiteX3" fmla="*/ 0 w 1617"/>
              <a:gd name="connsiteY3" fmla="*/ 119270 h 119269"/>
            </a:gdLst>
            <a:ahLst/>
            <a:cxnLst>
              <a:cxn ang="0">
                <a:pos x="connsiteX0" y="connsiteY0"/>
              </a:cxn>
              <a:cxn ang="0">
                <a:pos x="connsiteX1" y="connsiteY1"/>
              </a:cxn>
              <a:cxn ang="0">
                <a:pos x="connsiteX2" y="connsiteY2"/>
              </a:cxn>
              <a:cxn ang="0">
                <a:pos x="connsiteX3" y="connsiteY3"/>
              </a:cxn>
            </a:cxnLst>
            <a:rect l="l" t="t" r="r" b="b"/>
            <a:pathLst>
              <a:path w="1617" h="119269">
                <a:moveTo>
                  <a:pt x="0" y="0"/>
                </a:moveTo>
                <a:lnTo>
                  <a:pt x="1617" y="0"/>
                </a:lnTo>
                <a:lnTo>
                  <a:pt x="1617" y="119270"/>
                </a:lnTo>
                <a:lnTo>
                  <a:pt x="0" y="119270"/>
                </a:lnTo>
                <a:close/>
              </a:path>
            </a:pathLst>
          </a:custGeom>
          <a:solidFill>
            <a:srgbClr val="F7941D"/>
          </a:solidFill>
          <a:ln w="0" cap="flat">
            <a:noFill/>
            <a:prstDash val="solid"/>
            <a:miter/>
          </a:ln>
        </p:spPr>
        <p:txBody>
          <a:bodyPr rtlCol="0" anchor="ctr"/>
          <a:lstStyle/>
          <a:p>
            <a:endParaRPr lang="en-GB" dirty="0"/>
          </a:p>
        </p:txBody>
      </p:sp>
      <p:sp>
        <p:nvSpPr>
          <p:cNvPr id="2572" name="Freeform 2571">
            <a:extLst>
              <a:ext uri="{FF2B5EF4-FFF2-40B4-BE49-F238E27FC236}">
                <a16:creationId xmlns:a16="http://schemas.microsoft.com/office/drawing/2014/main" id="{2A28E0CB-E266-E3F3-BD27-385B1CBFCFCF}"/>
              </a:ext>
            </a:extLst>
          </p:cNvPr>
          <p:cNvSpPr/>
          <p:nvPr/>
        </p:nvSpPr>
        <p:spPr>
          <a:xfrm>
            <a:off x="1355795" y="3756115"/>
            <a:ext cx="1617" cy="119269"/>
          </a:xfrm>
          <a:custGeom>
            <a:avLst/>
            <a:gdLst>
              <a:gd name="connsiteX0" fmla="*/ 0 w 1617"/>
              <a:gd name="connsiteY0" fmla="*/ 0 h 119269"/>
              <a:gd name="connsiteX1" fmla="*/ 1617 w 1617"/>
              <a:gd name="connsiteY1" fmla="*/ 0 h 119269"/>
              <a:gd name="connsiteX2" fmla="*/ 1617 w 1617"/>
              <a:gd name="connsiteY2" fmla="*/ 119270 h 119269"/>
              <a:gd name="connsiteX3" fmla="*/ 0 w 1617"/>
              <a:gd name="connsiteY3" fmla="*/ 119270 h 119269"/>
            </a:gdLst>
            <a:ahLst/>
            <a:cxnLst>
              <a:cxn ang="0">
                <a:pos x="connsiteX0" y="connsiteY0"/>
              </a:cxn>
              <a:cxn ang="0">
                <a:pos x="connsiteX1" y="connsiteY1"/>
              </a:cxn>
              <a:cxn ang="0">
                <a:pos x="connsiteX2" y="connsiteY2"/>
              </a:cxn>
              <a:cxn ang="0">
                <a:pos x="connsiteX3" y="connsiteY3"/>
              </a:cxn>
            </a:cxnLst>
            <a:rect l="l" t="t" r="r" b="b"/>
            <a:pathLst>
              <a:path w="1617" h="119269">
                <a:moveTo>
                  <a:pt x="0" y="0"/>
                </a:moveTo>
                <a:lnTo>
                  <a:pt x="1617" y="0"/>
                </a:lnTo>
                <a:lnTo>
                  <a:pt x="1617" y="119270"/>
                </a:lnTo>
                <a:lnTo>
                  <a:pt x="0" y="119270"/>
                </a:lnTo>
                <a:close/>
              </a:path>
            </a:pathLst>
          </a:custGeom>
          <a:noFill/>
          <a:ln w="4040" cap="flat">
            <a:solidFill>
              <a:srgbClr val="C54E29"/>
            </a:solidFill>
            <a:prstDash val="solid"/>
            <a:miter/>
          </a:ln>
        </p:spPr>
        <p:txBody>
          <a:bodyPr rtlCol="0" anchor="ctr"/>
          <a:lstStyle/>
          <a:p>
            <a:endParaRPr lang="en-GB" dirty="0"/>
          </a:p>
        </p:txBody>
      </p:sp>
      <p:sp>
        <p:nvSpPr>
          <p:cNvPr id="2573" name="Freeform 2572">
            <a:extLst>
              <a:ext uri="{FF2B5EF4-FFF2-40B4-BE49-F238E27FC236}">
                <a16:creationId xmlns:a16="http://schemas.microsoft.com/office/drawing/2014/main" id="{68FE9D83-EE0A-A415-6BBD-374B1CF123A7}"/>
              </a:ext>
            </a:extLst>
          </p:cNvPr>
          <p:cNvSpPr/>
          <p:nvPr/>
        </p:nvSpPr>
        <p:spPr>
          <a:xfrm>
            <a:off x="1358059"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2574" name="Freeform 2573">
            <a:extLst>
              <a:ext uri="{FF2B5EF4-FFF2-40B4-BE49-F238E27FC236}">
                <a16:creationId xmlns:a16="http://schemas.microsoft.com/office/drawing/2014/main" id="{24D8E2D2-A665-646D-6989-CB5E825333DD}"/>
              </a:ext>
            </a:extLst>
          </p:cNvPr>
          <p:cNvSpPr/>
          <p:nvPr/>
        </p:nvSpPr>
        <p:spPr>
          <a:xfrm>
            <a:off x="1358059"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2575" name="Freeform 2574">
            <a:extLst>
              <a:ext uri="{FF2B5EF4-FFF2-40B4-BE49-F238E27FC236}">
                <a16:creationId xmlns:a16="http://schemas.microsoft.com/office/drawing/2014/main" id="{DCCD544D-EAB0-D12D-D306-C410850A051C}"/>
              </a:ext>
            </a:extLst>
          </p:cNvPr>
          <p:cNvSpPr/>
          <p:nvPr/>
        </p:nvSpPr>
        <p:spPr>
          <a:xfrm>
            <a:off x="1360323" y="3756115"/>
            <a:ext cx="1617" cy="49776"/>
          </a:xfrm>
          <a:custGeom>
            <a:avLst/>
            <a:gdLst>
              <a:gd name="connsiteX0" fmla="*/ 0 w 1617"/>
              <a:gd name="connsiteY0" fmla="*/ 0 h 49776"/>
              <a:gd name="connsiteX1" fmla="*/ 1617 w 1617"/>
              <a:gd name="connsiteY1" fmla="*/ 0 h 49776"/>
              <a:gd name="connsiteX2" fmla="*/ 1617 w 1617"/>
              <a:gd name="connsiteY2" fmla="*/ 49777 h 49776"/>
              <a:gd name="connsiteX3" fmla="*/ 0 w 1617"/>
              <a:gd name="connsiteY3" fmla="*/ 49777 h 49776"/>
            </a:gdLst>
            <a:ahLst/>
            <a:cxnLst>
              <a:cxn ang="0">
                <a:pos x="connsiteX0" y="connsiteY0"/>
              </a:cxn>
              <a:cxn ang="0">
                <a:pos x="connsiteX1" y="connsiteY1"/>
              </a:cxn>
              <a:cxn ang="0">
                <a:pos x="connsiteX2" y="connsiteY2"/>
              </a:cxn>
              <a:cxn ang="0">
                <a:pos x="connsiteX3" y="connsiteY3"/>
              </a:cxn>
            </a:cxnLst>
            <a:rect l="l" t="t" r="r" b="b"/>
            <a:pathLst>
              <a:path w="1617" h="49776">
                <a:moveTo>
                  <a:pt x="0" y="0"/>
                </a:moveTo>
                <a:lnTo>
                  <a:pt x="1617" y="0"/>
                </a:lnTo>
                <a:lnTo>
                  <a:pt x="1617" y="49777"/>
                </a:lnTo>
                <a:lnTo>
                  <a:pt x="0" y="49777"/>
                </a:lnTo>
                <a:close/>
              </a:path>
            </a:pathLst>
          </a:custGeom>
          <a:solidFill>
            <a:srgbClr val="F7941D"/>
          </a:solidFill>
          <a:ln w="0" cap="flat">
            <a:noFill/>
            <a:prstDash val="solid"/>
            <a:miter/>
          </a:ln>
        </p:spPr>
        <p:txBody>
          <a:bodyPr rtlCol="0" anchor="ctr"/>
          <a:lstStyle/>
          <a:p>
            <a:endParaRPr lang="en-GB" dirty="0"/>
          </a:p>
        </p:txBody>
      </p:sp>
      <p:sp>
        <p:nvSpPr>
          <p:cNvPr id="2576" name="Freeform 2575">
            <a:extLst>
              <a:ext uri="{FF2B5EF4-FFF2-40B4-BE49-F238E27FC236}">
                <a16:creationId xmlns:a16="http://schemas.microsoft.com/office/drawing/2014/main" id="{C2354EB5-7B52-7109-D505-98FB091A8478}"/>
              </a:ext>
            </a:extLst>
          </p:cNvPr>
          <p:cNvSpPr/>
          <p:nvPr/>
        </p:nvSpPr>
        <p:spPr>
          <a:xfrm>
            <a:off x="1360323" y="3756115"/>
            <a:ext cx="1617" cy="49776"/>
          </a:xfrm>
          <a:custGeom>
            <a:avLst/>
            <a:gdLst>
              <a:gd name="connsiteX0" fmla="*/ 0 w 1617"/>
              <a:gd name="connsiteY0" fmla="*/ 0 h 49776"/>
              <a:gd name="connsiteX1" fmla="*/ 1617 w 1617"/>
              <a:gd name="connsiteY1" fmla="*/ 0 h 49776"/>
              <a:gd name="connsiteX2" fmla="*/ 1617 w 1617"/>
              <a:gd name="connsiteY2" fmla="*/ 49777 h 49776"/>
              <a:gd name="connsiteX3" fmla="*/ 0 w 1617"/>
              <a:gd name="connsiteY3" fmla="*/ 49777 h 49776"/>
            </a:gdLst>
            <a:ahLst/>
            <a:cxnLst>
              <a:cxn ang="0">
                <a:pos x="connsiteX0" y="connsiteY0"/>
              </a:cxn>
              <a:cxn ang="0">
                <a:pos x="connsiteX1" y="connsiteY1"/>
              </a:cxn>
              <a:cxn ang="0">
                <a:pos x="connsiteX2" y="connsiteY2"/>
              </a:cxn>
              <a:cxn ang="0">
                <a:pos x="connsiteX3" y="connsiteY3"/>
              </a:cxn>
            </a:cxnLst>
            <a:rect l="l" t="t" r="r" b="b"/>
            <a:pathLst>
              <a:path w="1617" h="49776">
                <a:moveTo>
                  <a:pt x="0" y="0"/>
                </a:moveTo>
                <a:lnTo>
                  <a:pt x="1617" y="0"/>
                </a:lnTo>
                <a:lnTo>
                  <a:pt x="1617" y="49777"/>
                </a:lnTo>
                <a:lnTo>
                  <a:pt x="0" y="49777"/>
                </a:lnTo>
                <a:close/>
              </a:path>
            </a:pathLst>
          </a:custGeom>
          <a:noFill/>
          <a:ln w="4040" cap="flat">
            <a:solidFill>
              <a:srgbClr val="C54E29"/>
            </a:solidFill>
            <a:prstDash val="solid"/>
            <a:miter/>
          </a:ln>
        </p:spPr>
        <p:txBody>
          <a:bodyPr rtlCol="0" anchor="ctr"/>
          <a:lstStyle/>
          <a:p>
            <a:endParaRPr lang="en-GB" dirty="0"/>
          </a:p>
        </p:txBody>
      </p:sp>
      <p:sp>
        <p:nvSpPr>
          <p:cNvPr id="2577" name="Freeform 2576">
            <a:extLst>
              <a:ext uri="{FF2B5EF4-FFF2-40B4-BE49-F238E27FC236}">
                <a16:creationId xmlns:a16="http://schemas.microsoft.com/office/drawing/2014/main" id="{66510412-4DAE-65B5-2395-FE8888F62D1B}"/>
              </a:ext>
            </a:extLst>
          </p:cNvPr>
          <p:cNvSpPr/>
          <p:nvPr/>
        </p:nvSpPr>
        <p:spPr>
          <a:xfrm>
            <a:off x="1362587"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F7941D"/>
          </a:solidFill>
          <a:ln w="0" cap="flat">
            <a:noFill/>
            <a:prstDash val="solid"/>
            <a:miter/>
          </a:ln>
        </p:spPr>
        <p:txBody>
          <a:bodyPr rtlCol="0" anchor="ctr"/>
          <a:lstStyle/>
          <a:p>
            <a:endParaRPr lang="en-GB" dirty="0"/>
          </a:p>
        </p:txBody>
      </p:sp>
      <p:sp>
        <p:nvSpPr>
          <p:cNvPr id="2578" name="Freeform 2577">
            <a:extLst>
              <a:ext uri="{FF2B5EF4-FFF2-40B4-BE49-F238E27FC236}">
                <a16:creationId xmlns:a16="http://schemas.microsoft.com/office/drawing/2014/main" id="{F4B055BA-491C-59FA-35E0-978B3C76FE9E}"/>
              </a:ext>
            </a:extLst>
          </p:cNvPr>
          <p:cNvSpPr/>
          <p:nvPr/>
        </p:nvSpPr>
        <p:spPr>
          <a:xfrm>
            <a:off x="1362587"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C54E29"/>
            </a:solidFill>
            <a:prstDash val="solid"/>
            <a:miter/>
          </a:ln>
        </p:spPr>
        <p:txBody>
          <a:bodyPr rtlCol="0" anchor="ctr"/>
          <a:lstStyle/>
          <a:p>
            <a:endParaRPr lang="en-GB" dirty="0"/>
          </a:p>
        </p:txBody>
      </p:sp>
      <p:sp>
        <p:nvSpPr>
          <p:cNvPr id="2579" name="Freeform 2578">
            <a:extLst>
              <a:ext uri="{FF2B5EF4-FFF2-40B4-BE49-F238E27FC236}">
                <a16:creationId xmlns:a16="http://schemas.microsoft.com/office/drawing/2014/main" id="{7954B30A-F35B-E7D5-03B8-004BDF794244}"/>
              </a:ext>
            </a:extLst>
          </p:cNvPr>
          <p:cNvSpPr/>
          <p:nvPr/>
        </p:nvSpPr>
        <p:spPr>
          <a:xfrm>
            <a:off x="1364851" y="3756115"/>
            <a:ext cx="1617" cy="64887"/>
          </a:xfrm>
          <a:custGeom>
            <a:avLst/>
            <a:gdLst>
              <a:gd name="connsiteX0" fmla="*/ 0 w 1617"/>
              <a:gd name="connsiteY0" fmla="*/ 0 h 64887"/>
              <a:gd name="connsiteX1" fmla="*/ 1617 w 1617"/>
              <a:gd name="connsiteY1" fmla="*/ 0 h 64887"/>
              <a:gd name="connsiteX2" fmla="*/ 1617 w 1617"/>
              <a:gd name="connsiteY2" fmla="*/ 64887 h 64887"/>
              <a:gd name="connsiteX3" fmla="*/ 0 w 1617"/>
              <a:gd name="connsiteY3" fmla="*/ 64887 h 64887"/>
            </a:gdLst>
            <a:ahLst/>
            <a:cxnLst>
              <a:cxn ang="0">
                <a:pos x="connsiteX0" y="connsiteY0"/>
              </a:cxn>
              <a:cxn ang="0">
                <a:pos x="connsiteX1" y="connsiteY1"/>
              </a:cxn>
              <a:cxn ang="0">
                <a:pos x="connsiteX2" y="connsiteY2"/>
              </a:cxn>
              <a:cxn ang="0">
                <a:pos x="connsiteX3" y="connsiteY3"/>
              </a:cxn>
            </a:cxnLst>
            <a:rect l="l" t="t" r="r" b="b"/>
            <a:pathLst>
              <a:path w="1617" h="64887">
                <a:moveTo>
                  <a:pt x="0" y="0"/>
                </a:moveTo>
                <a:lnTo>
                  <a:pt x="1617" y="0"/>
                </a:lnTo>
                <a:lnTo>
                  <a:pt x="1617" y="64887"/>
                </a:lnTo>
                <a:lnTo>
                  <a:pt x="0" y="64887"/>
                </a:lnTo>
                <a:close/>
              </a:path>
            </a:pathLst>
          </a:custGeom>
          <a:solidFill>
            <a:srgbClr val="F7941D"/>
          </a:solidFill>
          <a:ln w="0" cap="flat">
            <a:noFill/>
            <a:prstDash val="solid"/>
            <a:miter/>
          </a:ln>
        </p:spPr>
        <p:txBody>
          <a:bodyPr rtlCol="0" anchor="ctr"/>
          <a:lstStyle/>
          <a:p>
            <a:endParaRPr lang="en-GB" dirty="0"/>
          </a:p>
        </p:txBody>
      </p:sp>
      <p:sp>
        <p:nvSpPr>
          <p:cNvPr id="2580" name="Freeform 2579">
            <a:extLst>
              <a:ext uri="{FF2B5EF4-FFF2-40B4-BE49-F238E27FC236}">
                <a16:creationId xmlns:a16="http://schemas.microsoft.com/office/drawing/2014/main" id="{60E1CA5A-CA67-ED83-A95B-BB1347420E25}"/>
              </a:ext>
            </a:extLst>
          </p:cNvPr>
          <p:cNvSpPr/>
          <p:nvPr/>
        </p:nvSpPr>
        <p:spPr>
          <a:xfrm>
            <a:off x="1364851" y="3756115"/>
            <a:ext cx="1617" cy="64887"/>
          </a:xfrm>
          <a:custGeom>
            <a:avLst/>
            <a:gdLst>
              <a:gd name="connsiteX0" fmla="*/ 0 w 1617"/>
              <a:gd name="connsiteY0" fmla="*/ 0 h 64887"/>
              <a:gd name="connsiteX1" fmla="*/ 1617 w 1617"/>
              <a:gd name="connsiteY1" fmla="*/ 0 h 64887"/>
              <a:gd name="connsiteX2" fmla="*/ 1617 w 1617"/>
              <a:gd name="connsiteY2" fmla="*/ 64887 h 64887"/>
              <a:gd name="connsiteX3" fmla="*/ 0 w 1617"/>
              <a:gd name="connsiteY3" fmla="*/ 64887 h 64887"/>
            </a:gdLst>
            <a:ahLst/>
            <a:cxnLst>
              <a:cxn ang="0">
                <a:pos x="connsiteX0" y="connsiteY0"/>
              </a:cxn>
              <a:cxn ang="0">
                <a:pos x="connsiteX1" y="connsiteY1"/>
              </a:cxn>
              <a:cxn ang="0">
                <a:pos x="connsiteX2" y="connsiteY2"/>
              </a:cxn>
              <a:cxn ang="0">
                <a:pos x="connsiteX3" y="connsiteY3"/>
              </a:cxn>
            </a:cxnLst>
            <a:rect l="l" t="t" r="r" b="b"/>
            <a:pathLst>
              <a:path w="1617" h="64887">
                <a:moveTo>
                  <a:pt x="0" y="0"/>
                </a:moveTo>
                <a:lnTo>
                  <a:pt x="1617" y="0"/>
                </a:lnTo>
                <a:lnTo>
                  <a:pt x="1617" y="64887"/>
                </a:lnTo>
                <a:lnTo>
                  <a:pt x="0" y="64887"/>
                </a:lnTo>
                <a:close/>
              </a:path>
            </a:pathLst>
          </a:custGeom>
          <a:noFill/>
          <a:ln w="4040" cap="flat">
            <a:solidFill>
              <a:srgbClr val="C54E29"/>
            </a:solidFill>
            <a:prstDash val="solid"/>
            <a:miter/>
          </a:ln>
        </p:spPr>
        <p:txBody>
          <a:bodyPr rtlCol="0" anchor="ctr"/>
          <a:lstStyle/>
          <a:p>
            <a:endParaRPr lang="en-GB" dirty="0"/>
          </a:p>
        </p:txBody>
      </p:sp>
      <p:sp>
        <p:nvSpPr>
          <p:cNvPr id="2581" name="Freeform 2580">
            <a:extLst>
              <a:ext uri="{FF2B5EF4-FFF2-40B4-BE49-F238E27FC236}">
                <a16:creationId xmlns:a16="http://schemas.microsoft.com/office/drawing/2014/main" id="{3EEDAD54-A9F3-64D4-C0ED-BE2398B193B9}"/>
              </a:ext>
            </a:extLst>
          </p:cNvPr>
          <p:cNvSpPr/>
          <p:nvPr/>
        </p:nvSpPr>
        <p:spPr>
          <a:xfrm>
            <a:off x="136719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solidFill>
            <a:srgbClr val="F7941D"/>
          </a:solidFill>
          <a:ln w="0" cap="flat">
            <a:noFill/>
            <a:prstDash val="solid"/>
            <a:miter/>
          </a:ln>
        </p:spPr>
        <p:txBody>
          <a:bodyPr rtlCol="0" anchor="ctr"/>
          <a:lstStyle/>
          <a:p>
            <a:endParaRPr lang="en-GB" dirty="0"/>
          </a:p>
        </p:txBody>
      </p:sp>
      <p:sp>
        <p:nvSpPr>
          <p:cNvPr id="2582" name="Freeform 2581">
            <a:extLst>
              <a:ext uri="{FF2B5EF4-FFF2-40B4-BE49-F238E27FC236}">
                <a16:creationId xmlns:a16="http://schemas.microsoft.com/office/drawing/2014/main" id="{1F303C1A-CC59-EFBC-DE10-737DE4D82DEA}"/>
              </a:ext>
            </a:extLst>
          </p:cNvPr>
          <p:cNvSpPr/>
          <p:nvPr/>
        </p:nvSpPr>
        <p:spPr>
          <a:xfrm>
            <a:off x="136719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noFill/>
          <a:ln w="4040" cap="flat">
            <a:solidFill>
              <a:srgbClr val="C54E29"/>
            </a:solidFill>
            <a:prstDash val="solid"/>
            <a:miter/>
          </a:ln>
        </p:spPr>
        <p:txBody>
          <a:bodyPr rtlCol="0" anchor="ctr"/>
          <a:lstStyle/>
          <a:p>
            <a:endParaRPr lang="en-GB" dirty="0"/>
          </a:p>
        </p:txBody>
      </p:sp>
      <p:sp>
        <p:nvSpPr>
          <p:cNvPr id="2583" name="Freeform 2582">
            <a:extLst>
              <a:ext uri="{FF2B5EF4-FFF2-40B4-BE49-F238E27FC236}">
                <a16:creationId xmlns:a16="http://schemas.microsoft.com/office/drawing/2014/main" id="{C295BB31-A5E0-C7AD-F1F3-0BAEBF8E0A71}"/>
              </a:ext>
            </a:extLst>
          </p:cNvPr>
          <p:cNvSpPr/>
          <p:nvPr/>
        </p:nvSpPr>
        <p:spPr>
          <a:xfrm>
            <a:off x="1369460" y="3756115"/>
            <a:ext cx="1617" cy="54867"/>
          </a:xfrm>
          <a:custGeom>
            <a:avLst/>
            <a:gdLst>
              <a:gd name="connsiteX0" fmla="*/ 0 w 1617"/>
              <a:gd name="connsiteY0" fmla="*/ 0 h 54867"/>
              <a:gd name="connsiteX1" fmla="*/ 1617 w 1617"/>
              <a:gd name="connsiteY1" fmla="*/ 0 h 54867"/>
              <a:gd name="connsiteX2" fmla="*/ 1617 w 1617"/>
              <a:gd name="connsiteY2" fmla="*/ 54868 h 54867"/>
              <a:gd name="connsiteX3" fmla="*/ 0 w 1617"/>
              <a:gd name="connsiteY3" fmla="*/ 54868 h 54867"/>
            </a:gdLst>
            <a:ahLst/>
            <a:cxnLst>
              <a:cxn ang="0">
                <a:pos x="connsiteX0" y="connsiteY0"/>
              </a:cxn>
              <a:cxn ang="0">
                <a:pos x="connsiteX1" y="connsiteY1"/>
              </a:cxn>
              <a:cxn ang="0">
                <a:pos x="connsiteX2" y="connsiteY2"/>
              </a:cxn>
              <a:cxn ang="0">
                <a:pos x="connsiteX3" y="connsiteY3"/>
              </a:cxn>
            </a:cxnLst>
            <a:rect l="l" t="t" r="r" b="b"/>
            <a:pathLst>
              <a:path w="1617" h="54867">
                <a:moveTo>
                  <a:pt x="0" y="0"/>
                </a:moveTo>
                <a:lnTo>
                  <a:pt x="1617" y="0"/>
                </a:lnTo>
                <a:lnTo>
                  <a:pt x="1617" y="54868"/>
                </a:lnTo>
                <a:lnTo>
                  <a:pt x="0" y="54868"/>
                </a:lnTo>
                <a:close/>
              </a:path>
            </a:pathLst>
          </a:custGeom>
          <a:solidFill>
            <a:srgbClr val="F7941D"/>
          </a:solidFill>
          <a:ln w="0" cap="flat">
            <a:noFill/>
            <a:prstDash val="solid"/>
            <a:miter/>
          </a:ln>
        </p:spPr>
        <p:txBody>
          <a:bodyPr rtlCol="0" anchor="ctr"/>
          <a:lstStyle/>
          <a:p>
            <a:endParaRPr lang="en-GB" dirty="0"/>
          </a:p>
        </p:txBody>
      </p:sp>
      <p:sp>
        <p:nvSpPr>
          <p:cNvPr id="2584" name="Freeform 2583">
            <a:extLst>
              <a:ext uri="{FF2B5EF4-FFF2-40B4-BE49-F238E27FC236}">
                <a16:creationId xmlns:a16="http://schemas.microsoft.com/office/drawing/2014/main" id="{A8D555E0-B596-048C-FBD4-7E2CF7827B1D}"/>
              </a:ext>
            </a:extLst>
          </p:cNvPr>
          <p:cNvSpPr/>
          <p:nvPr/>
        </p:nvSpPr>
        <p:spPr>
          <a:xfrm>
            <a:off x="1369460" y="3756115"/>
            <a:ext cx="1617" cy="54867"/>
          </a:xfrm>
          <a:custGeom>
            <a:avLst/>
            <a:gdLst>
              <a:gd name="connsiteX0" fmla="*/ 0 w 1617"/>
              <a:gd name="connsiteY0" fmla="*/ 0 h 54867"/>
              <a:gd name="connsiteX1" fmla="*/ 1617 w 1617"/>
              <a:gd name="connsiteY1" fmla="*/ 0 h 54867"/>
              <a:gd name="connsiteX2" fmla="*/ 1617 w 1617"/>
              <a:gd name="connsiteY2" fmla="*/ 54868 h 54867"/>
              <a:gd name="connsiteX3" fmla="*/ 0 w 1617"/>
              <a:gd name="connsiteY3" fmla="*/ 54868 h 54867"/>
            </a:gdLst>
            <a:ahLst/>
            <a:cxnLst>
              <a:cxn ang="0">
                <a:pos x="connsiteX0" y="connsiteY0"/>
              </a:cxn>
              <a:cxn ang="0">
                <a:pos x="connsiteX1" y="connsiteY1"/>
              </a:cxn>
              <a:cxn ang="0">
                <a:pos x="connsiteX2" y="connsiteY2"/>
              </a:cxn>
              <a:cxn ang="0">
                <a:pos x="connsiteX3" y="connsiteY3"/>
              </a:cxn>
            </a:cxnLst>
            <a:rect l="l" t="t" r="r" b="b"/>
            <a:pathLst>
              <a:path w="1617" h="54867">
                <a:moveTo>
                  <a:pt x="0" y="0"/>
                </a:moveTo>
                <a:lnTo>
                  <a:pt x="1617" y="0"/>
                </a:lnTo>
                <a:lnTo>
                  <a:pt x="1617" y="54868"/>
                </a:lnTo>
                <a:lnTo>
                  <a:pt x="0" y="54868"/>
                </a:lnTo>
                <a:close/>
              </a:path>
            </a:pathLst>
          </a:custGeom>
          <a:noFill/>
          <a:ln w="4040" cap="flat">
            <a:solidFill>
              <a:srgbClr val="C54E29"/>
            </a:solidFill>
            <a:prstDash val="solid"/>
            <a:miter/>
          </a:ln>
        </p:spPr>
        <p:txBody>
          <a:bodyPr rtlCol="0" anchor="ctr"/>
          <a:lstStyle/>
          <a:p>
            <a:endParaRPr lang="en-GB" dirty="0"/>
          </a:p>
        </p:txBody>
      </p:sp>
      <p:sp>
        <p:nvSpPr>
          <p:cNvPr id="2585" name="Freeform 2584">
            <a:extLst>
              <a:ext uri="{FF2B5EF4-FFF2-40B4-BE49-F238E27FC236}">
                <a16:creationId xmlns:a16="http://schemas.microsoft.com/office/drawing/2014/main" id="{8262B46D-3D7A-FB34-CECC-5311D1D9CED5}"/>
              </a:ext>
            </a:extLst>
          </p:cNvPr>
          <p:cNvSpPr/>
          <p:nvPr/>
        </p:nvSpPr>
        <p:spPr>
          <a:xfrm>
            <a:off x="1371724"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2586" name="Freeform 2585">
            <a:extLst>
              <a:ext uri="{FF2B5EF4-FFF2-40B4-BE49-F238E27FC236}">
                <a16:creationId xmlns:a16="http://schemas.microsoft.com/office/drawing/2014/main" id="{F153F7C0-469A-9196-9A35-D96D9103B79D}"/>
              </a:ext>
            </a:extLst>
          </p:cNvPr>
          <p:cNvSpPr/>
          <p:nvPr/>
        </p:nvSpPr>
        <p:spPr>
          <a:xfrm>
            <a:off x="1371724"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2587" name="Freeform 2586">
            <a:extLst>
              <a:ext uri="{FF2B5EF4-FFF2-40B4-BE49-F238E27FC236}">
                <a16:creationId xmlns:a16="http://schemas.microsoft.com/office/drawing/2014/main" id="{4C4EF387-A063-0BAD-2836-D6683B6AE6A0}"/>
              </a:ext>
            </a:extLst>
          </p:cNvPr>
          <p:cNvSpPr/>
          <p:nvPr/>
        </p:nvSpPr>
        <p:spPr>
          <a:xfrm>
            <a:off x="1373988"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solidFill>
            <a:srgbClr val="F7941D"/>
          </a:solidFill>
          <a:ln w="0" cap="flat">
            <a:noFill/>
            <a:prstDash val="solid"/>
            <a:miter/>
          </a:ln>
        </p:spPr>
        <p:txBody>
          <a:bodyPr rtlCol="0" anchor="ctr"/>
          <a:lstStyle/>
          <a:p>
            <a:endParaRPr lang="en-GB" dirty="0"/>
          </a:p>
        </p:txBody>
      </p:sp>
      <p:sp>
        <p:nvSpPr>
          <p:cNvPr id="2588" name="Freeform 2587">
            <a:extLst>
              <a:ext uri="{FF2B5EF4-FFF2-40B4-BE49-F238E27FC236}">
                <a16:creationId xmlns:a16="http://schemas.microsoft.com/office/drawing/2014/main" id="{C95E78BF-9229-F4C2-4A4E-3D84DD564128}"/>
              </a:ext>
            </a:extLst>
          </p:cNvPr>
          <p:cNvSpPr/>
          <p:nvPr/>
        </p:nvSpPr>
        <p:spPr>
          <a:xfrm>
            <a:off x="1373988"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noFill/>
          <a:ln w="4040" cap="flat">
            <a:solidFill>
              <a:srgbClr val="C54E29"/>
            </a:solidFill>
            <a:prstDash val="solid"/>
            <a:miter/>
          </a:ln>
        </p:spPr>
        <p:txBody>
          <a:bodyPr rtlCol="0" anchor="ctr"/>
          <a:lstStyle/>
          <a:p>
            <a:endParaRPr lang="en-GB" dirty="0"/>
          </a:p>
        </p:txBody>
      </p:sp>
      <p:sp>
        <p:nvSpPr>
          <p:cNvPr id="2589" name="Freeform 2588">
            <a:extLst>
              <a:ext uri="{FF2B5EF4-FFF2-40B4-BE49-F238E27FC236}">
                <a16:creationId xmlns:a16="http://schemas.microsoft.com/office/drawing/2014/main" id="{3239DD43-FEB5-8A0F-BEA9-2A530F103C45}"/>
              </a:ext>
            </a:extLst>
          </p:cNvPr>
          <p:cNvSpPr/>
          <p:nvPr/>
        </p:nvSpPr>
        <p:spPr>
          <a:xfrm>
            <a:off x="1376252"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2590" name="Freeform 2589">
            <a:extLst>
              <a:ext uri="{FF2B5EF4-FFF2-40B4-BE49-F238E27FC236}">
                <a16:creationId xmlns:a16="http://schemas.microsoft.com/office/drawing/2014/main" id="{C4CA7845-0D02-ADCB-0DE8-5B5EF5FE4C7F}"/>
              </a:ext>
            </a:extLst>
          </p:cNvPr>
          <p:cNvSpPr/>
          <p:nvPr/>
        </p:nvSpPr>
        <p:spPr>
          <a:xfrm>
            <a:off x="1376252"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2591" name="Freeform 2590">
            <a:extLst>
              <a:ext uri="{FF2B5EF4-FFF2-40B4-BE49-F238E27FC236}">
                <a16:creationId xmlns:a16="http://schemas.microsoft.com/office/drawing/2014/main" id="{BFD718B7-A823-553E-0CC9-0F5A0484C521}"/>
              </a:ext>
            </a:extLst>
          </p:cNvPr>
          <p:cNvSpPr/>
          <p:nvPr/>
        </p:nvSpPr>
        <p:spPr>
          <a:xfrm>
            <a:off x="1378597"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2592" name="Freeform 2591">
            <a:extLst>
              <a:ext uri="{FF2B5EF4-FFF2-40B4-BE49-F238E27FC236}">
                <a16:creationId xmlns:a16="http://schemas.microsoft.com/office/drawing/2014/main" id="{58A22703-C7B4-3363-49E1-7C6155A60DA5}"/>
              </a:ext>
            </a:extLst>
          </p:cNvPr>
          <p:cNvSpPr/>
          <p:nvPr/>
        </p:nvSpPr>
        <p:spPr>
          <a:xfrm>
            <a:off x="1378597"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2593" name="Freeform 2592">
            <a:extLst>
              <a:ext uri="{FF2B5EF4-FFF2-40B4-BE49-F238E27FC236}">
                <a16:creationId xmlns:a16="http://schemas.microsoft.com/office/drawing/2014/main" id="{6276F3C4-22A3-2535-39BF-D8B0A4A2233D}"/>
              </a:ext>
            </a:extLst>
          </p:cNvPr>
          <p:cNvSpPr/>
          <p:nvPr/>
        </p:nvSpPr>
        <p:spPr>
          <a:xfrm>
            <a:off x="1380861"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2594" name="Freeform 2593">
            <a:extLst>
              <a:ext uri="{FF2B5EF4-FFF2-40B4-BE49-F238E27FC236}">
                <a16:creationId xmlns:a16="http://schemas.microsoft.com/office/drawing/2014/main" id="{20822D90-02A7-90CD-4BF7-35B90ACA8C23}"/>
              </a:ext>
            </a:extLst>
          </p:cNvPr>
          <p:cNvSpPr/>
          <p:nvPr/>
        </p:nvSpPr>
        <p:spPr>
          <a:xfrm>
            <a:off x="1380861"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2595" name="Freeform 2594">
            <a:extLst>
              <a:ext uri="{FF2B5EF4-FFF2-40B4-BE49-F238E27FC236}">
                <a16:creationId xmlns:a16="http://schemas.microsoft.com/office/drawing/2014/main" id="{F2B6011D-60E0-5B5C-828A-57C3B5D1F695}"/>
              </a:ext>
            </a:extLst>
          </p:cNvPr>
          <p:cNvSpPr/>
          <p:nvPr/>
        </p:nvSpPr>
        <p:spPr>
          <a:xfrm>
            <a:off x="138312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596" name="Freeform 2595">
            <a:extLst>
              <a:ext uri="{FF2B5EF4-FFF2-40B4-BE49-F238E27FC236}">
                <a16:creationId xmlns:a16="http://schemas.microsoft.com/office/drawing/2014/main" id="{1040205D-B806-FDF5-D7BB-8727E95BF932}"/>
              </a:ext>
            </a:extLst>
          </p:cNvPr>
          <p:cNvSpPr/>
          <p:nvPr/>
        </p:nvSpPr>
        <p:spPr>
          <a:xfrm>
            <a:off x="138312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597" name="Freeform 2596">
            <a:extLst>
              <a:ext uri="{FF2B5EF4-FFF2-40B4-BE49-F238E27FC236}">
                <a16:creationId xmlns:a16="http://schemas.microsoft.com/office/drawing/2014/main" id="{3C95BF34-3536-D278-3532-88BAC5A86676}"/>
              </a:ext>
            </a:extLst>
          </p:cNvPr>
          <p:cNvSpPr/>
          <p:nvPr/>
        </p:nvSpPr>
        <p:spPr>
          <a:xfrm>
            <a:off x="1385389" y="3756115"/>
            <a:ext cx="1617" cy="40645"/>
          </a:xfrm>
          <a:custGeom>
            <a:avLst/>
            <a:gdLst>
              <a:gd name="connsiteX0" fmla="*/ 0 w 1617"/>
              <a:gd name="connsiteY0" fmla="*/ 0 h 40645"/>
              <a:gd name="connsiteX1" fmla="*/ 1617 w 1617"/>
              <a:gd name="connsiteY1" fmla="*/ 0 h 40645"/>
              <a:gd name="connsiteX2" fmla="*/ 1617 w 1617"/>
              <a:gd name="connsiteY2" fmla="*/ 40646 h 40645"/>
              <a:gd name="connsiteX3" fmla="*/ 0 w 1617"/>
              <a:gd name="connsiteY3" fmla="*/ 40646 h 40645"/>
            </a:gdLst>
            <a:ahLst/>
            <a:cxnLst>
              <a:cxn ang="0">
                <a:pos x="connsiteX0" y="connsiteY0"/>
              </a:cxn>
              <a:cxn ang="0">
                <a:pos x="connsiteX1" y="connsiteY1"/>
              </a:cxn>
              <a:cxn ang="0">
                <a:pos x="connsiteX2" y="connsiteY2"/>
              </a:cxn>
              <a:cxn ang="0">
                <a:pos x="connsiteX3" y="connsiteY3"/>
              </a:cxn>
            </a:cxnLst>
            <a:rect l="l" t="t" r="r" b="b"/>
            <a:pathLst>
              <a:path w="1617" h="40645">
                <a:moveTo>
                  <a:pt x="0" y="0"/>
                </a:moveTo>
                <a:lnTo>
                  <a:pt x="1617" y="0"/>
                </a:lnTo>
                <a:lnTo>
                  <a:pt x="1617" y="40646"/>
                </a:lnTo>
                <a:lnTo>
                  <a:pt x="0" y="40646"/>
                </a:lnTo>
                <a:close/>
              </a:path>
            </a:pathLst>
          </a:custGeom>
          <a:solidFill>
            <a:srgbClr val="F7941D"/>
          </a:solidFill>
          <a:ln w="0" cap="flat">
            <a:noFill/>
            <a:prstDash val="solid"/>
            <a:miter/>
          </a:ln>
        </p:spPr>
        <p:txBody>
          <a:bodyPr rtlCol="0" anchor="ctr"/>
          <a:lstStyle/>
          <a:p>
            <a:endParaRPr lang="en-GB" dirty="0"/>
          </a:p>
        </p:txBody>
      </p:sp>
      <p:sp>
        <p:nvSpPr>
          <p:cNvPr id="2598" name="Freeform 2597">
            <a:extLst>
              <a:ext uri="{FF2B5EF4-FFF2-40B4-BE49-F238E27FC236}">
                <a16:creationId xmlns:a16="http://schemas.microsoft.com/office/drawing/2014/main" id="{CF68667D-958B-A446-A205-3537900A9D1C}"/>
              </a:ext>
            </a:extLst>
          </p:cNvPr>
          <p:cNvSpPr/>
          <p:nvPr/>
        </p:nvSpPr>
        <p:spPr>
          <a:xfrm>
            <a:off x="1385389" y="3756115"/>
            <a:ext cx="1617" cy="40645"/>
          </a:xfrm>
          <a:custGeom>
            <a:avLst/>
            <a:gdLst>
              <a:gd name="connsiteX0" fmla="*/ 0 w 1617"/>
              <a:gd name="connsiteY0" fmla="*/ 0 h 40645"/>
              <a:gd name="connsiteX1" fmla="*/ 1617 w 1617"/>
              <a:gd name="connsiteY1" fmla="*/ 0 h 40645"/>
              <a:gd name="connsiteX2" fmla="*/ 1617 w 1617"/>
              <a:gd name="connsiteY2" fmla="*/ 40646 h 40645"/>
              <a:gd name="connsiteX3" fmla="*/ 0 w 1617"/>
              <a:gd name="connsiteY3" fmla="*/ 40646 h 40645"/>
            </a:gdLst>
            <a:ahLst/>
            <a:cxnLst>
              <a:cxn ang="0">
                <a:pos x="connsiteX0" y="connsiteY0"/>
              </a:cxn>
              <a:cxn ang="0">
                <a:pos x="connsiteX1" y="connsiteY1"/>
              </a:cxn>
              <a:cxn ang="0">
                <a:pos x="connsiteX2" y="connsiteY2"/>
              </a:cxn>
              <a:cxn ang="0">
                <a:pos x="connsiteX3" y="connsiteY3"/>
              </a:cxn>
            </a:cxnLst>
            <a:rect l="l" t="t" r="r" b="b"/>
            <a:pathLst>
              <a:path w="1617" h="40645">
                <a:moveTo>
                  <a:pt x="0" y="0"/>
                </a:moveTo>
                <a:lnTo>
                  <a:pt x="1617" y="0"/>
                </a:lnTo>
                <a:lnTo>
                  <a:pt x="1617" y="40646"/>
                </a:lnTo>
                <a:lnTo>
                  <a:pt x="0" y="40646"/>
                </a:lnTo>
                <a:close/>
              </a:path>
            </a:pathLst>
          </a:custGeom>
          <a:noFill/>
          <a:ln w="4040" cap="flat">
            <a:solidFill>
              <a:srgbClr val="C54E29"/>
            </a:solidFill>
            <a:prstDash val="solid"/>
            <a:miter/>
          </a:ln>
        </p:spPr>
        <p:txBody>
          <a:bodyPr rtlCol="0" anchor="ctr"/>
          <a:lstStyle/>
          <a:p>
            <a:endParaRPr lang="en-GB" dirty="0"/>
          </a:p>
        </p:txBody>
      </p:sp>
      <p:sp>
        <p:nvSpPr>
          <p:cNvPr id="2599" name="Freeform 2598">
            <a:extLst>
              <a:ext uri="{FF2B5EF4-FFF2-40B4-BE49-F238E27FC236}">
                <a16:creationId xmlns:a16="http://schemas.microsoft.com/office/drawing/2014/main" id="{3E31B33D-3221-EAE2-AFFF-D4E92A0CCED9}"/>
              </a:ext>
            </a:extLst>
          </p:cNvPr>
          <p:cNvSpPr/>
          <p:nvPr/>
        </p:nvSpPr>
        <p:spPr>
          <a:xfrm>
            <a:off x="1387653"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solidFill>
            <a:srgbClr val="F7941D"/>
          </a:solidFill>
          <a:ln w="0" cap="flat">
            <a:noFill/>
            <a:prstDash val="solid"/>
            <a:miter/>
          </a:ln>
        </p:spPr>
        <p:txBody>
          <a:bodyPr rtlCol="0" anchor="ctr"/>
          <a:lstStyle/>
          <a:p>
            <a:endParaRPr lang="en-GB" dirty="0"/>
          </a:p>
        </p:txBody>
      </p:sp>
      <p:sp>
        <p:nvSpPr>
          <p:cNvPr id="2600" name="Freeform 2599">
            <a:extLst>
              <a:ext uri="{FF2B5EF4-FFF2-40B4-BE49-F238E27FC236}">
                <a16:creationId xmlns:a16="http://schemas.microsoft.com/office/drawing/2014/main" id="{C64A45F8-0D23-AEA3-80F9-2F68584D6ED8}"/>
              </a:ext>
            </a:extLst>
          </p:cNvPr>
          <p:cNvSpPr/>
          <p:nvPr/>
        </p:nvSpPr>
        <p:spPr>
          <a:xfrm>
            <a:off x="1387653"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noFill/>
          <a:ln w="4040" cap="flat">
            <a:solidFill>
              <a:srgbClr val="C54E29"/>
            </a:solidFill>
            <a:prstDash val="solid"/>
            <a:miter/>
          </a:ln>
        </p:spPr>
        <p:txBody>
          <a:bodyPr rtlCol="0" anchor="ctr"/>
          <a:lstStyle/>
          <a:p>
            <a:endParaRPr lang="en-GB" dirty="0"/>
          </a:p>
        </p:txBody>
      </p:sp>
      <p:sp>
        <p:nvSpPr>
          <p:cNvPr id="2601" name="Freeform 2600">
            <a:extLst>
              <a:ext uri="{FF2B5EF4-FFF2-40B4-BE49-F238E27FC236}">
                <a16:creationId xmlns:a16="http://schemas.microsoft.com/office/drawing/2014/main" id="{16BFCDCE-7046-FB7E-E3AF-FF077D1EA976}"/>
              </a:ext>
            </a:extLst>
          </p:cNvPr>
          <p:cNvSpPr/>
          <p:nvPr/>
        </p:nvSpPr>
        <p:spPr>
          <a:xfrm>
            <a:off x="1389917" y="3756115"/>
            <a:ext cx="1617" cy="96886"/>
          </a:xfrm>
          <a:custGeom>
            <a:avLst/>
            <a:gdLst>
              <a:gd name="connsiteX0" fmla="*/ 0 w 1617"/>
              <a:gd name="connsiteY0" fmla="*/ 0 h 96886"/>
              <a:gd name="connsiteX1" fmla="*/ 1617 w 1617"/>
              <a:gd name="connsiteY1" fmla="*/ 0 h 96886"/>
              <a:gd name="connsiteX2" fmla="*/ 1617 w 1617"/>
              <a:gd name="connsiteY2" fmla="*/ 96887 h 96886"/>
              <a:gd name="connsiteX3" fmla="*/ 0 w 1617"/>
              <a:gd name="connsiteY3" fmla="*/ 96887 h 96886"/>
            </a:gdLst>
            <a:ahLst/>
            <a:cxnLst>
              <a:cxn ang="0">
                <a:pos x="connsiteX0" y="connsiteY0"/>
              </a:cxn>
              <a:cxn ang="0">
                <a:pos x="connsiteX1" y="connsiteY1"/>
              </a:cxn>
              <a:cxn ang="0">
                <a:pos x="connsiteX2" y="connsiteY2"/>
              </a:cxn>
              <a:cxn ang="0">
                <a:pos x="connsiteX3" y="connsiteY3"/>
              </a:cxn>
            </a:cxnLst>
            <a:rect l="l" t="t" r="r" b="b"/>
            <a:pathLst>
              <a:path w="1617" h="96886">
                <a:moveTo>
                  <a:pt x="0" y="0"/>
                </a:moveTo>
                <a:lnTo>
                  <a:pt x="1617" y="0"/>
                </a:lnTo>
                <a:lnTo>
                  <a:pt x="1617" y="96887"/>
                </a:lnTo>
                <a:lnTo>
                  <a:pt x="0" y="96887"/>
                </a:lnTo>
                <a:close/>
              </a:path>
            </a:pathLst>
          </a:custGeom>
          <a:solidFill>
            <a:srgbClr val="F7941D"/>
          </a:solidFill>
          <a:ln w="0" cap="flat">
            <a:noFill/>
            <a:prstDash val="solid"/>
            <a:miter/>
          </a:ln>
        </p:spPr>
        <p:txBody>
          <a:bodyPr rtlCol="0" anchor="ctr"/>
          <a:lstStyle/>
          <a:p>
            <a:endParaRPr lang="en-GB" dirty="0"/>
          </a:p>
        </p:txBody>
      </p:sp>
      <p:sp>
        <p:nvSpPr>
          <p:cNvPr id="2602" name="Freeform 2601">
            <a:extLst>
              <a:ext uri="{FF2B5EF4-FFF2-40B4-BE49-F238E27FC236}">
                <a16:creationId xmlns:a16="http://schemas.microsoft.com/office/drawing/2014/main" id="{ED04E6BE-6AE1-7850-5EEE-456BFB54BE24}"/>
              </a:ext>
            </a:extLst>
          </p:cNvPr>
          <p:cNvSpPr/>
          <p:nvPr/>
        </p:nvSpPr>
        <p:spPr>
          <a:xfrm>
            <a:off x="1389917" y="3756115"/>
            <a:ext cx="1617" cy="96886"/>
          </a:xfrm>
          <a:custGeom>
            <a:avLst/>
            <a:gdLst>
              <a:gd name="connsiteX0" fmla="*/ 0 w 1617"/>
              <a:gd name="connsiteY0" fmla="*/ 0 h 96886"/>
              <a:gd name="connsiteX1" fmla="*/ 1617 w 1617"/>
              <a:gd name="connsiteY1" fmla="*/ 0 h 96886"/>
              <a:gd name="connsiteX2" fmla="*/ 1617 w 1617"/>
              <a:gd name="connsiteY2" fmla="*/ 96887 h 96886"/>
              <a:gd name="connsiteX3" fmla="*/ 0 w 1617"/>
              <a:gd name="connsiteY3" fmla="*/ 96887 h 96886"/>
            </a:gdLst>
            <a:ahLst/>
            <a:cxnLst>
              <a:cxn ang="0">
                <a:pos x="connsiteX0" y="connsiteY0"/>
              </a:cxn>
              <a:cxn ang="0">
                <a:pos x="connsiteX1" y="connsiteY1"/>
              </a:cxn>
              <a:cxn ang="0">
                <a:pos x="connsiteX2" y="connsiteY2"/>
              </a:cxn>
              <a:cxn ang="0">
                <a:pos x="connsiteX3" y="connsiteY3"/>
              </a:cxn>
            </a:cxnLst>
            <a:rect l="l" t="t" r="r" b="b"/>
            <a:pathLst>
              <a:path w="1617" h="96886">
                <a:moveTo>
                  <a:pt x="0" y="0"/>
                </a:moveTo>
                <a:lnTo>
                  <a:pt x="1617" y="0"/>
                </a:lnTo>
                <a:lnTo>
                  <a:pt x="1617" y="96887"/>
                </a:lnTo>
                <a:lnTo>
                  <a:pt x="0" y="96887"/>
                </a:lnTo>
                <a:close/>
              </a:path>
            </a:pathLst>
          </a:custGeom>
          <a:noFill/>
          <a:ln w="4040" cap="flat">
            <a:solidFill>
              <a:srgbClr val="C54E29"/>
            </a:solidFill>
            <a:prstDash val="solid"/>
            <a:miter/>
          </a:ln>
        </p:spPr>
        <p:txBody>
          <a:bodyPr rtlCol="0" anchor="ctr"/>
          <a:lstStyle/>
          <a:p>
            <a:endParaRPr lang="en-GB" dirty="0"/>
          </a:p>
        </p:txBody>
      </p:sp>
      <p:sp>
        <p:nvSpPr>
          <p:cNvPr id="2603" name="Freeform 2602">
            <a:extLst>
              <a:ext uri="{FF2B5EF4-FFF2-40B4-BE49-F238E27FC236}">
                <a16:creationId xmlns:a16="http://schemas.microsoft.com/office/drawing/2014/main" id="{297E9F80-3B1A-4B49-86DD-C007A0F1CE63}"/>
              </a:ext>
            </a:extLst>
          </p:cNvPr>
          <p:cNvSpPr/>
          <p:nvPr/>
        </p:nvSpPr>
        <p:spPr>
          <a:xfrm>
            <a:off x="139226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04" name="Freeform 2603">
            <a:extLst>
              <a:ext uri="{FF2B5EF4-FFF2-40B4-BE49-F238E27FC236}">
                <a16:creationId xmlns:a16="http://schemas.microsoft.com/office/drawing/2014/main" id="{696407BC-EBEF-DCA6-6CF7-C2B8EA0A3FC5}"/>
              </a:ext>
            </a:extLst>
          </p:cNvPr>
          <p:cNvSpPr/>
          <p:nvPr/>
        </p:nvSpPr>
        <p:spPr>
          <a:xfrm>
            <a:off x="1394526"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2605" name="Freeform 2604">
            <a:extLst>
              <a:ext uri="{FF2B5EF4-FFF2-40B4-BE49-F238E27FC236}">
                <a16:creationId xmlns:a16="http://schemas.microsoft.com/office/drawing/2014/main" id="{F5DD9B14-BA95-A8B7-5CB6-1053BC0E6EEB}"/>
              </a:ext>
            </a:extLst>
          </p:cNvPr>
          <p:cNvSpPr/>
          <p:nvPr/>
        </p:nvSpPr>
        <p:spPr>
          <a:xfrm>
            <a:off x="1394526"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2606" name="Freeform 2605">
            <a:extLst>
              <a:ext uri="{FF2B5EF4-FFF2-40B4-BE49-F238E27FC236}">
                <a16:creationId xmlns:a16="http://schemas.microsoft.com/office/drawing/2014/main" id="{091DE755-BA70-FAF2-4A72-5B2DC2F45D5C}"/>
              </a:ext>
            </a:extLst>
          </p:cNvPr>
          <p:cNvSpPr/>
          <p:nvPr/>
        </p:nvSpPr>
        <p:spPr>
          <a:xfrm>
            <a:off x="1396790" y="3756115"/>
            <a:ext cx="1617" cy="76361"/>
          </a:xfrm>
          <a:custGeom>
            <a:avLst/>
            <a:gdLst>
              <a:gd name="connsiteX0" fmla="*/ 0 w 1617"/>
              <a:gd name="connsiteY0" fmla="*/ 0 h 76361"/>
              <a:gd name="connsiteX1" fmla="*/ 1617 w 1617"/>
              <a:gd name="connsiteY1" fmla="*/ 0 h 76361"/>
              <a:gd name="connsiteX2" fmla="*/ 1617 w 1617"/>
              <a:gd name="connsiteY2" fmla="*/ 76362 h 76361"/>
              <a:gd name="connsiteX3" fmla="*/ 0 w 1617"/>
              <a:gd name="connsiteY3" fmla="*/ 76362 h 76361"/>
            </a:gdLst>
            <a:ahLst/>
            <a:cxnLst>
              <a:cxn ang="0">
                <a:pos x="connsiteX0" y="connsiteY0"/>
              </a:cxn>
              <a:cxn ang="0">
                <a:pos x="connsiteX1" y="connsiteY1"/>
              </a:cxn>
              <a:cxn ang="0">
                <a:pos x="connsiteX2" y="connsiteY2"/>
              </a:cxn>
              <a:cxn ang="0">
                <a:pos x="connsiteX3" y="connsiteY3"/>
              </a:cxn>
            </a:cxnLst>
            <a:rect l="l" t="t" r="r" b="b"/>
            <a:pathLst>
              <a:path w="1617" h="76361">
                <a:moveTo>
                  <a:pt x="0" y="0"/>
                </a:moveTo>
                <a:lnTo>
                  <a:pt x="1617" y="0"/>
                </a:lnTo>
                <a:lnTo>
                  <a:pt x="1617" y="76362"/>
                </a:lnTo>
                <a:lnTo>
                  <a:pt x="0" y="76362"/>
                </a:lnTo>
                <a:close/>
              </a:path>
            </a:pathLst>
          </a:custGeom>
          <a:solidFill>
            <a:srgbClr val="F7941D"/>
          </a:solidFill>
          <a:ln w="0" cap="flat">
            <a:noFill/>
            <a:prstDash val="solid"/>
            <a:miter/>
          </a:ln>
        </p:spPr>
        <p:txBody>
          <a:bodyPr rtlCol="0" anchor="ctr"/>
          <a:lstStyle/>
          <a:p>
            <a:endParaRPr lang="en-GB" dirty="0"/>
          </a:p>
        </p:txBody>
      </p:sp>
      <p:sp>
        <p:nvSpPr>
          <p:cNvPr id="2607" name="Freeform 2606">
            <a:extLst>
              <a:ext uri="{FF2B5EF4-FFF2-40B4-BE49-F238E27FC236}">
                <a16:creationId xmlns:a16="http://schemas.microsoft.com/office/drawing/2014/main" id="{D95CD6D9-C10E-C9FB-52E7-EB65AEC66F67}"/>
              </a:ext>
            </a:extLst>
          </p:cNvPr>
          <p:cNvSpPr/>
          <p:nvPr/>
        </p:nvSpPr>
        <p:spPr>
          <a:xfrm>
            <a:off x="1396790" y="3756115"/>
            <a:ext cx="1617" cy="76361"/>
          </a:xfrm>
          <a:custGeom>
            <a:avLst/>
            <a:gdLst>
              <a:gd name="connsiteX0" fmla="*/ 0 w 1617"/>
              <a:gd name="connsiteY0" fmla="*/ 0 h 76361"/>
              <a:gd name="connsiteX1" fmla="*/ 1617 w 1617"/>
              <a:gd name="connsiteY1" fmla="*/ 0 h 76361"/>
              <a:gd name="connsiteX2" fmla="*/ 1617 w 1617"/>
              <a:gd name="connsiteY2" fmla="*/ 76362 h 76361"/>
              <a:gd name="connsiteX3" fmla="*/ 0 w 1617"/>
              <a:gd name="connsiteY3" fmla="*/ 76362 h 76361"/>
            </a:gdLst>
            <a:ahLst/>
            <a:cxnLst>
              <a:cxn ang="0">
                <a:pos x="connsiteX0" y="connsiteY0"/>
              </a:cxn>
              <a:cxn ang="0">
                <a:pos x="connsiteX1" y="connsiteY1"/>
              </a:cxn>
              <a:cxn ang="0">
                <a:pos x="connsiteX2" y="connsiteY2"/>
              </a:cxn>
              <a:cxn ang="0">
                <a:pos x="connsiteX3" y="connsiteY3"/>
              </a:cxn>
            </a:cxnLst>
            <a:rect l="l" t="t" r="r" b="b"/>
            <a:pathLst>
              <a:path w="1617" h="76361">
                <a:moveTo>
                  <a:pt x="0" y="0"/>
                </a:moveTo>
                <a:lnTo>
                  <a:pt x="1617" y="0"/>
                </a:lnTo>
                <a:lnTo>
                  <a:pt x="1617" y="76362"/>
                </a:lnTo>
                <a:lnTo>
                  <a:pt x="0" y="76362"/>
                </a:lnTo>
                <a:close/>
              </a:path>
            </a:pathLst>
          </a:custGeom>
          <a:noFill/>
          <a:ln w="4040" cap="flat">
            <a:solidFill>
              <a:srgbClr val="C54E29"/>
            </a:solidFill>
            <a:prstDash val="solid"/>
            <a:miter/>
          </a:ln>
        </p:spPr>
        <p:txBody>
          <a:bodyPr rtlCol="0" anchor="ctr"/>
          <a:lstStyle/>
          <a:p>
            <a:endParaRPr lang="en-GB" dirty="0"/>
          </a:p>
        </p:txBody>
      </p:sp>
      <p:sp>
        <p:nvSpPr>
          <p:cNvPr id="2608" name="Freeform 2607">
            <a:extLst>
              <a:ext uri="{FF2B5EF4-FFF2-40B4-BE49-F238E27FC236}">
                <a16:creationId xmlns:a16="http://schemas.microsoft.com/office/drawing/2014/main" id="{978E4217-60BE-F9DA-9F68-79175B592420}"/>
              </a:ext>
            </a:extLst>
          </p:cNvPr>
          <p:cNvSpPr/>
          <p:nvPr/>
        </p:nvSpPr>
        <p:spPr>
          <a:xfrm>
            <a:off x="1399054"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solidFill>
            <a:srgbClr val="F7941D"/>
          </a:solidFill>
          <a:ln w="0" cap="flat">
            <a:noFill/>
            <a:prstDash val="solid"/>
            <a:miter/>
          </a:ln>
        </p:spPr>
        <p:txBody>
          <a:bodyPr rtlCol="0" anchor="ctr"/>
          <a:lstStyle/>
          <a:p>
            <a:endParaRPr lang="en-GB" dirty="0"/>
          </a:p>
        </p:txBody>
      </p:sp>
      <p:sp>
        <p:nvSpPr>
          <p:cNvPr id="2609" name="Freeform 2608">
            <a:extLst>
              <a:ext uri="{FF2B5EF4-FFF2-40B4-BE49-F238E27FC236}">
                <a16:creationId xmlns:a16="http://schemas.microsoft.com/office/drawing/2014/main" id="{D3D2548E-E7CF-8C5A-A451-F819CDBCD804}"/>
              </a:ext>
            </a:extLst>
          </p:cNvPr>
          <p:cNvSpPr/>
          <p:nvPr/>
        </p:nvSpPr>
        <p:spPr>
          <a:xfrm>
            <a:off x="1399054"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noFill/>
          <a:ln w="4040" cap="flat">
            <a:solidFill>
              <a:srgbClr val="C54E29"/>
            </a:solidFill>
            <a:prstDash val="solid"/>
            <a:miter/>
          </a:ln>
        </p:spPr>
        <p:txBody>
          <a:bodyPr rtlCol="0" anchor="ctr"/>
          <a:lstStyle/>
          <a:p>
            <a:endParaRPr lang="en-GB" dirty="0"/>
          </a:p>
        </p:txBody>
      </p:sp>
      <p:sp>
        <p:nvSpPr>
          <p:cNvPr id="2610" name="Freeform 2609">
            <a:extLst>
              <a:ext uri="{FF2B5EF4-FFF2-40B4-BE49-F238E27FC236}">
                <a16:creationId xmlns:a16="http://schemas.microsoft.com/office/drawing/2014/main" id="{3D7325DD-1720-1203-4042-1BD711476C64}"/>
              </a:ext>
            </a:extLst>
          </p:cNvPr>
          <p:cNvSpPr/>
          <p:nvPr/>
        </p:nvSpPr>
        <p:spPr>
          <a:xfrm>
            <a:off x="1401318"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solidFill>
            <a:srgbClr val="F7941D"/>
          </a:solidFill>
          <a:ln w="0" cap="flat">
            <a:noFill/>
            <a:prstDash val="solid"/>
            <a:miter/>
          </a:ln>
        </p:spPr>
        <p:txBody>
          <a:bodyPr rtlCol="0" anchor="ctr"/>
          <a:lstStyle/>
          <a:p>
            <a:endParaRPr lang="en-GB" dirty="0"/>
          </a:p>
        </p:txBody>
      </p:sp>
      <p:sp>
        <p:nvSpPr>
          <p:cNvPr id="2611" name="Freeform 2610">
            <a:extLst>
              <a:ext uri="{FF2B5EF4-FFF2-40B4-BE49-F238E27FC236}">
                <a16:creationId xmlns:a16="http://schemas.microsoft.com/office/drawing/2014/main" id="{D1580EE5-BA81-87CA-78D0-F8B4691EC2A9}"/>
              </a:ext>
            </a:extLst>
          </p:cNvPr>
          <p:cNvSpPr/>
          <p:nvPr/>
        </p:nvSpPr>
        <p:spPr>
          <a:xfrm>
            <a:off x="1401318"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noFill/>
          <a:ln w="4040" cap="flat">
            <a:solidFill>
              <a:srgbClr val="C54E29"/>
            </a:solidFill>
            <a:prstDash val="solid"/>
            <a:miter/>
          </a:ln>
        </p:spPr>
        <p:txBody>
          <a:bodyPr rtlCol="0" anchor="ctr"/>
          <a:lstStyle/>
          <a:p>
            <a:endParaRPr lang="en-GB" dirty="0"/>
          </a:p>
        </p:txBody>
      </p:sp>
      <p:sp>
        <p:nvSpPr>
          <p:cNvPr id="2612" name="Freeform 2611">
            <a:extLst>
              <a:ext uri="{FF2B5EF4-FFF2-40B4-BE49-F238E27FC236}">
                <a16:creationId xmlns:a16="http://schemas.microsoft.com/office/drawing/2014/main" id="{C65CBBE3-C8AB-62D9-11BC-408F1A45E855}"/>
              </a:ext>
            </a:extLst>
          </p:cNvPr>
          <p:cNvSpPr/>
          <p:nvPr/>
        </p:nvSpPr>
        <p:spPr>
          <a:xfrm>
            <a:off x="1403582"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solidFill>
            <a:srgbClr val="F7941D"/>
          </a:solidFill>
          <a:ln w="0" cap="flat">
            <a:noFill/>
            <a:prstDash val="solid"/>
            <a:miter/>
          </a:ln>
        </p:spPr>
        <p:txBody>
          <a:bodyPr rtlCol="0" anchor="ctr"/>
          <a:lstStyle/>
          <a:p>
            <a:endParaRPr lang="en-GB" dirty="0"/>
          </a:p>
        </p:txBody>
      </p:sp>
      <p:sp>
        <p:nvSpPr>
          <p:cNvPr id="2613" name="Freeform 2612">
            <a:extLst>
              <a:ext uri="{FF2B5EF4-FFF2-40B4-BE49-F238E27FC236}">
                <a16:creationId xmlns:a16="http://schemas.microsoft.com/office/drawing/2014/main" id="{049E5D5D-50AE-BA39-60DC-CA36C6507E57}"/>
              </a:ext>
            </a:extLst>
          </p:cNvPr>
          <p:cNvSpPr/>
          <p:nvPr/>
        </p:nvSpPr>
        <p:spPr>
          <a:xfrm>
            <a:off x="1403582"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noFill/>
          <a:ln w="4040" cap="flat">
            <a:solidFill>
              <a:srgbClr val="C54E29"/>
            </a:solidFill>
            <a:prstDash val="solid"/>
            <a:miter/>
          </a:ln>
        </p:spPr>
        <p:txBody>
          <a:bodyPr rtlCol="0" anchor="ctr"/>
          <a:lstStyle/>
          <a:p>
            <a:endParaRPr lang="en-GB" dirty="0"/>
          </a:p>
        </p:txBody>
      </p:sp>
      <p:sp>
        <p:nvSpPr>
          <p:cNvPr id="2614" name="Freeform 2613">
            <a:extLst>
              <a:ext uri="{FF2B5EF4-FFF2-40B4-BE49-F238E27FC236}">
                <a16:creationId xmlns:a16="http://schemas.microsoft.com/office/drawing/2014/main" id="{56B97739-57A3-A44B-BFB6-9DB3A3DD2A6F}"/>
              </a:ext>
            </a:extLst>
          </p:cNvPr>
          <p:cNvSpPr/>
          <p:nvPr/>
        </p:nvSpPr>
        <p:spPr>
          <a:xfrm>
            <a:off x="1405926"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solidFill>
            <a:srgbClr val="F7941D"/>
          </a:solidFill>
          <a:ln w="0" cap="flat">
            <a:noFill/>
            <a:prstDash val="solid"/>
            <a:miter/>
          </a:ln>
        </p:spPr>
        <p:txBody>
          <a:bodyPr rtlCol="0" anchor="ctr"/>
          <a:lstStyle/>
          <a:p>
            <a:endParaRPr lang="en-GB" dirty="0"/>
          </a:p>
        </p:txBody>
      </p:sp>
      <p:sp>
        <p:nvSpPr>
          <p:cNvPr id="2615" name="Freeform 2614">
            <a:extLst>
              <a:ext uri="{FF2B5EF4-FFF2-40B4-BE49-F238E27FC236}">
                <a16:creationId xmlns:a16="http://schemas.microsoft.com/office/drawing/2014/main" id="{5825FF9C-B8D8-DBAB-E493-F8C5A3315240}"/>
              </a:ext>
            </a:extLst>
          </p:cNvPr>
          <p:cNvSpPr/>
          <p:nvPr/>
        </p:nvSpPr>
        <p:spPr>
          <a:xfrm>
            <a:off x="1405926"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noFill/>
          <a:ln w="4040" cap="flat">
            <a:solidFill>
              <a:srgbClr val="C54E29"/>
            </a:solidFill>
            <a:prstDash val="solid"/>
            <a:miter/>
          </a:ln>
        </p:spPr>
        <p:txBody>
          <a:bodyPr rtlCol="0" anchor="ctr"/>
          <a:lstStyle/>
          <a:p>
            <a:endParaRPr lang="en-GB" dirty="0"/>
          </a:p>
        </p:txBody>
      </p:sp>
      <p:sp>
        <p:nvSpPr>
          <p:cNvPr id="2616" name="Freeform 2615">
            <a:extLst>
              <a:ext uri="{FF2B5EF4-FFF2-40B4-BE49-F238E27FC236}">
                <a16:creationId xmlns:a16="http://schemas.microsoft.com/office/drawing/2014/main" id="{3E572DB5-64D6-EDA1-B2A3-A0BB20BB764F}"/>
              </a:ext>
            </a:extLst>
          </p:cNvPr>
          <p:cNvSpPr/>
          <p:nvPr/>
        </p:nvSpPr>
        <p:spPr>
          <a:xfrm>
            <a:off x="1408190"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solidFill>
            <a:srgbClr val="F7941D"/>
          </a:solidFill>
          <a:ln w="0" cap="flat">
            <a:noFill/>
            <a:prstDash val="solid"/>
            <a:miter/>
          </a:ln>
        </p:spPr>
        <p:txBody>
          <a:bodyPr rtlCol="0" anchor="ctr"/>
          <a:lstStyle/>
          <a:p>
            <a:endParaRPr lang="en-GB" dirty="0"/>
          </a:p>
        </p:txBody>
      </p:sp>
      <p:sp>
        <p:nvSpPr>
          <p:cNvPr id="2617" name="Freeform 2616">
            <a:extLst>
              <a:ext uri="{FF2B5EF4-FFF2-40B4-BE49-F238E27FC236}">
                <a16:creationId xmlns:a16="http://schemas.microsoft.com/office/drawing/2014/main" id="{840B6CD7-EC35-DB82-EDA8-A27B0C56DA38}"/>
              </a:ext>
            </a:extLst>
          </p:cNvPr>
          <p:cNvSpPr/>
          <p:nvPr/>
        </p:nvSpPr>
        <p:spPr>
          <a:xfrm>
            <a:off x="1408190"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noFill/>
          <a:ln w="4040" cap="flat">
            <a:solidFill>
              <a:srgbClr val="C54E29"/>
            </a:solidFill>
            <a:prstDash val="solid"/>
            <a:miter/>
          </a:ln>
        </p:spPr>
        <p:txBody>
          <a:bodyPr rtlCol="0" anchor="ctr"/>
          <a:lstStyle/>
          <a:p>
            <a:endParaRPr lang="en-GB" dirty="0"/>
          </a:p>
        </p:txBody>
      </p:sp>
      <p:sp>
        <p:nvSpPr>
          <p:cNvPr id="2618" name="Freeform 2617">
            <a:extLst>
              <a:ext uri="{FF2B5EF4-FFF2-40B4-BE49-F238E27FC236}">
                <a16:creationId xmlns:a16="http://schemas.microsoft.com/office/drawing/2014/main" id="{921F670C-DB66-E8AA-8B80-055D2E4A4E43}"/>
              </a:ext>
            </a:extLst>
          </p:cNvPr>
          <p:cNvSpPr/>
          <p:nvPr/>
        </p:nvSpPr>
        <p:spPr>
          <a:xfrm>
            <a:off x="141045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19" name="Freeform 2618">
            <a:extLst>
              <a:ext uri="{FF2B5EF4-FFF2-40B4-BE49-F238E27FC236}">
                <a16:creationId xmlns:a16="http://schemas.microsoft.com/office/drawing/2014/main" id="{DD5A265B-C091-1941-33BC-5B311151C42E}"/>
              </a:ext>
            </a:extLst>
          </p:cNvPr>
          <p:cNvSpPr/>
          <p:nvPr/>
        </p:nvSpPr>
        <p:spPr>
          <a:xfrm>
            <a:off x="1412718" y="3756115"/>
            <a:ext cx="1617" cy="132522"/>
          </a:xfrm>
          <a:custGeom>
            <a:avLst/>
            <a:gdLst>
              <a:gd name="connsiteX0" fmla="*/ 0 w 1617"/>
              <a:gd name="connsiteY0" fmla="*/ 0 h 132522"/>
              <a:gd name="connsiteX1" fmla="*/ 1617 w 1617"/>
              <a:gd name="connsiteY1" fmla="*/ 0 h 132522"/>
              <a:gd name="connsiteX2" fmla="*/ 1617 w 1617"/>
              <a:gd name="connsiteY2" fmla="*/ 132522 h 132522"/>
              <a:gd name="connsiteX3" fmla="*/ 0 w 1617"/>
              <a:gd name="connsiteY3" fmla="*/ 132522 h 132522"/>
            </a:gdLst>
            <a:ahLst/>
            <a:cxnLst>
              <a:cxn ang="0">
                <a:pos x="connsiteX0" y="connsiteY0"/>
              </a:cxn>
              <a:cxn ang="0">
                <a:pos x="connsiteX1" y="connsiteY1"/>
              </a:cxn>
              <a:cxn ang="0">
                <a:pos x="connsiteX2" y="connsiteY2"/>
              </a:cxn>
              <a:cxn ang="0">
                <a:pos x="connsiteX3" y="connsiteY3"/>
              </a:cxn>
            </a:cxnLst>
            <a:rect l="l" t="t" r="r" b="b"/>
            <a:pathLst>
              <a:path w="1617" h="132522">
                <a:moveTo>
                  <a:pt x="0" y="0"/>
                </a:moveTo>
                <a:lnTo>
                  <a:pt x="1617" y="0"/>
                </a:lnTo>
                <a:lnTo>
                  <a:pt x="1617" y="132522"/>
                </a:lnTo>
                <a:lnTo>
                  <a:pt x="0" y="132522"/>
                </a:lnTo>
                <a:close/>
              </a:path>
            </a:pathLst>
          </a:custGeom>
          <a:solidFill>
            <a:srgbClr val="F7941D"/>
          </a:solidFill>
          <a:ln w="0" cap="flat">
            <a:noFill/>
            <a:prstDash val="solid"/>
            <a:miter/>
          </a:ln>
        </p:spPr>
        <p:txBody>
          <a:bodyPr rtlCol="0" anchor="ctr"/>
          <a:lstStyle/>
          <a:p>
            <a:endParaRPr lang="en-GB" dirty="0"/>
          </a:p>
        </p:txBody>
      </p:sp>
      <p:sp>
        <p:nvSpPr>
          <p:cNvPr id="2620" name="Freeform 2619">
            <a:extLst>
              <a:ext uri="{FF2B5EF4-FFF2-40B4-BE49-F238E27FC236}">
                <a16:creationId xmlns:a16="http://schemas.microsoft.com/office/drawing/2014/main" id="{F3D795C8-B92B-6B02-4DC5-9F43F5573826}"/>
              </a:ext>
            </a:extLst>
          </p:cNvPr>
          <p:cNvSpPr/>
          <p:nvPr/>
        </p:nvSpPr>
        <p:spPr>
          <a:xfrm>
            <a:off x="1412718" y="3756115"/>
            <a:ext cx="1617" cy="132522"/>
          </a:xfrm>
          <a:custGeom>
            <a:avLst/>
            <a:gdLst>
              <a:gd name="connsiteX0" fmla="*/ 0 w 1617"/>
              <a:gd name="connsiteY0" fmla="*/ 0 h 132522"/>
              <a:gd name="connsiteX1" fmla="*/ 1617 w 1617"/>
              <a:gd name="connsiteY1" fmla="*/ 0 h 132522"/>
              <a:gd name="connsiteX2" fmla="*/ 1617 w 1617"/>
              <a:gd name="connsiteY2" fmla="*/ 132522 h 132522"/>
              <a:gd name="connsiteX3" fmla="*/ 0 w 1617"/>
              <a:gd name="connsiteY3" fmla="*/ 132522 h 132522"/>
            </a:gdLst>
            <a:ahLst/>
            <a:cxnLst>
              <a:cxn ang="0">
                <a:pos x="connsiteX0" y="connsiteY0"/>
              </a:cxn>
              <a:cxn ang="0">
                <a:pos x="connsiteX1" y="connsiteY1"/>
              </a:cxn>
              <a:cxn ang="0">
                <a:pos x="connsiteX2" y="connsiteY2"/>
              </a:cxn>
              <a:cxn ang="0">
                <a:pos x="connsiteX3" y="connsiteY3"/>
              </a:cxn>
            </a:cxnLst>
            <a:rect l="l" t="t" r="r" b="b"/>
            <a:pathLst>
              <a:path w="1617" h="132522">
                <a:moveTo>
                  <a:pt x="0" y="0"/>
                </a:moveTo>
                <a:lnTo>
                  <a:pt x="1617" y="0"/>
                </a:lnTo>
                <a:lnTo>
                  <a:pt x="1617" y="132522"/>
                </a:lnTo>
                <a:lnTo>
                  <a:pt x="0" y="132522"/>
                </a:lnTo>
                <a:close/>
              </a:path>
            </a:pathLst>
          </a:custGeom>
          <a:noFill/>
          <a:ln w="4040" cap="flat">
            <a:solidFill>
              <a:srgbClr val="C54E29"/>
            </a:solidFill>
            <a:prstDash val="solid"/>
            <a:miter/>
          </a:ln>
        </p:spPr>
        <p:txBody>
          <a:bodyPr rtlCol="0" anchor="ctr"/>
          <a:lstStyle/>
          <a:p>
            <a:endParaRPr lang="en-GB" dirty="0"/>
          </a:p>
        </p:txBody>
      </p:sp>
      <p:sp>
        <p:nvSpPr>
          <p:cNvPr id="2621" name="Freeform 2620">
            <a:extLst>
              <a:ext uri="{FF2B5EF4-FFF2-40B4-BE49-F238E27FC236}">
                <a16:creationId xmlns:a16="http://schemas.microsoft.com/office/drawing/2014/main" id="{99E1BE12-1681-878F-B983-DB138E37D326}"/>
              </a:ext>
            </a:extLst>
          </p:cNvPr>
          <p:cNvSpPr/>
          <p:nvPr/>
        </p:nvSpPr>
        <p:spPr>
          <a:xfrm>
            <a:off x="1414982"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2622" name="Freeform 2621">
            <a:extLst>
              <a:ext uri="{FF2B5EF4-FFF2-40B4-BE49-F238E27FC236}">
                <a16:creationId xmlns:a16="http://schemas.microsoft.com/office/drawing/2014/main" id="{983D4397-C1B2-FFE3-0337-9880B7D7CEFC}"/>
              </a:ext>
            </a:extLst>
          </p:cNvPr>
          <p:cNvSpPr/>
          <p:nvPr/>
        </p:nvSpPr>
        <p:spPr>
          <a:xfrm>
            <a:off x="1414982"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2623" name="Freeform 2622">
            <a:extLst>
              <a:ext uri="{FF2B5EF4-FFF2-40B4-BE49-F238E27FC236}">
                <a16:creationId xmlns:a16="http://schemas.microsoft.com/office/drawing/2014/main" id="{2A734BB2-8B93-3888-8436-1733935EBF34}"/>
              </a:ext>
            </a:extLst>
          </p:cNvPr>
          <p:cNvSpPr/>
          <p:nvPr/>
        </p:nvSpPr>
        <p:spPr>
          <a:xfrm>
            <a:off x="1417327"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solidFill>
            <a:srgbClr val="F7941D"/>
          </a:solidFill>
          <a:ln w="0" cap="flat">
            <a:noFill/>
            <a:prstDash val="solid"/>
            <a:miter/>
          </a:ln>
        </p:spPr>
        <p:txBody>
          <a:bodyPr rtlCol="0" anchor="ctr"/>
          <a:lstStyle/>
          <a:p>
            <a:endParaRPr lang="en-GB" dirty="0"/>
          </a:p>
        </p:txBody>
      </p:sp>
      <p:sp>
        <p:nvSpPr>
          <p:cNvPr id="2624" name="Freeform 2623">
            <a:extLst>
              <a:ext uri="{FF2B5EF4-FFF2-40B4-BE49-F238E27FC236}">
                <a16:creationId xmlns:a16="http://schemas.microsoft.com/office/drawing/2014/main" id="{750F74C4-2EFA-BBAE-3C81-AB166ED8F1F2}"/>
              </a:ext>
            </a:extLst>
          </p:cNvPr>
          <p:cNvSpPr/>
          <p:nvPr/>
        </p:nvSpPr>
        <p:spPr>
          <a:xfrm>
            <a:off x="1417327"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noFill/>
          <a:ln w="4040" cap="flat">
            <a:solidFill>
              <a:srgbClr val="C54E29"/>
            </a:solidFill>
            <a:prstDash val="solid"/>
            <a:miter/>
          </a:ln>
        </p:spPr>
        <p:txBody>
          <a:bodyPr rtlCol="0" anchor="ctr"/>
          <a:lstStyle/>
          <a:p>
            <a:endParaRPr lang="en-GB" dirty="0"/>
          </a:p>
        </p:txBody>
      </p:sp>
      <p:sp>
        <p:nvSpPr>
          <p:cNvPr id="2625" name="Freeform 2624">
            <a:extLst>
              <a:ext uri="{FF2B5EF4-FFF2-40B4-BE49-F238E27FC236}">
                <a16:creationId xmlns:a16="http://schemas.microsoft.com/office/drawing/2014/main" id="{2386D008-7E8A-6ED9-0D0D-0E034D8E4BA0}"/>
              </a:ext>
            </a:extLst>
          </p:cNvPr>
          <p:cNvSpPr/>
          <p:nvPr/>
        </p:nvSpPr>
        <p:spPr>
          <a:xfrm>
            <a:off x="1419591"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solidFill>
            <a:srgbClr val="F7941D"/>
          </a:solidFill>
          <a:ln w="0" cap="flat">
            <a:noFill/>
            <a:prstDash val="solid"/>
            <a:miter/>
          </a:ln>
        </p:spPr>
        <p:txBody>
          <a:bodyPr rtlCol="0" anchor="ctr"/>
          <a:lstStyle/>
          <a:p>
            <a:endParaRPr lang="en-GB" dirty="0"/>
          </a:p>
        </p:txBody>
      </p:sp>
      <p:sp>
        <p:nvSpPr>
          <p:cNvPr id="2626" name="Freeform 2625">
            <a:extLst>
              <a:ext uri="{FF2B5EF4-FFF2-40B4-BE49-F238E27FC236}">
                <a16:creationId xmlns:a16="http://schemas.microsoft.com/office/drawing/2014/main" id="{8A33426D-ECE8-9BD9-31D5-686D5FEA2D39}"/>
              </a:ext>
            </a:extLst>
          </p:cNvPr>
          <p:cNvSpPr/>
          <p:nvPr/>
        </p:nvSpPr>
        <p:spPr>
          <a:xfrm>
            <a:off x="1419591"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noFill/>
          <a:ln w="4040" cap="flat">
            <a:solidFill>
              <a:srgbClr val="C54E29"/>
            </a:solidFill>
            <a:prstDash val="solid"/>
            <a:miter/>
          </a:ln>
        </p:spPr>
        <p:txBody>
          <a:bodyPr rtlCol="0" anchor="ctr"/>
          <a:lstStyle/>
          <a:p>
            <a:endParaRPr lang="en-GB" dirty="0"/>
          </a:p>
        </p:txBody>
      </p:sp>
      <p:sp>
        <p:nvSpPr>
          <p:cNvPr id="2627" name="Freeform 2626">
            <a:extLst>
              <a:ext uri="{FF2B5EF4-FFF2-40B4-BE49-F238E27FC236}">
                <a16:creationId xmlns:a16="http://schemas.microsoft.com/office/drawing/2014/main" id="{7C25549B-FF69-F2A9-4897-0F4D6D6C7750}"/>
              </a:ext>
            </a:extLst>
          </p:cNvPr>
          <p:cNvSpPr/>
          <p:nvPr/>
        </p:nvSpPr>
        <p:spPr>
          <a:xfrm>
            <a:off x="142185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28" name="Freeform 2627">
            <a:extLst>
              <a:ext uri="{FF2B5EF4-FFF2-40B4-BE49-F238E27FC236}">
                <a16:creationId xmlns:a16="http://schemas.microsoft.com/office/drawing/2014/main" id="{62B08E36-9B4C-78C7-19B8-E13A23B32723}"/>
              </a:ext>
            </a:extLst>
          </p:cNvPr>
          <p:cNvSpPr/>
          <p:nvPr/>
        </p:nvSpPr>
        <p:spPr>
          <a:xfrm>
            <a:off x="1424119"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2629" name="Freeform 2628">
            <a:extLst>
              <a:ext uri="{FF2B5EF4-FFF2-40B4-BE49-F238E27FC236}">
                <a16:creationId xmlns:a16="http://schemas.microsoft.com/office/drawing/2014/main" id="{2BA9749E-086E-E0BF-A70B-3D777F057336}"/>
              </a:ext>
            </a:extLst>
          </p:cNvPr>
          <p:cNvSpPr/>
          <p:nvPr/>
        </p:nvSpPr>
        <p:spPr>
          <a:xfrm>
            <a:off x="1424119"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2630" name="Freeform 2629">
            <a:extLst>
              <a:ext uri="{FF2B5EF4-FFF2-40B4-BE49-F238E27FC236}">
                <a16:creationId xmlns:a16="http://schemas.microsoft.com/office/drawing/2014/main" id="{B2A26338-5BEC-D957-4C3D-6D5D4495E16A}"/>
              </a:ext>
            </a:extLst>
          </p:cNvPr>
          <p:cNvSpPr/>
          <p:nvPr/>
        </p:nvSpPr>
        <p:spPr>
          <a:xfrm>
            <a:off x="1426383" y="3756115"/>
            <a:ext cx="1617" cy="56241"/>
          </a:xfrm>
          <a:custGeom>
            <a:avLst/>
            <a:gdLst>
              <a:gd name="connsiteX0" fmla="*/ 0 w 1617"/>
              <a:gd name="connsiteY0" fmla="*/ 0 h 56241"/>
              <a:gd name="connsiteX1" fmla="*/ 1617 w 1617"/>
              <a:gd name="connsiteY1" fmla="*/ 0 h 56241"/>
              <a:gd name="connsiteX2" fmla="*/ 1617 w 1617"/>
              <a:gd name="connsiteY2" fmla="*/ 56241 h 56241"/>
              <a:gd name="connsiteX3" fmla="*/ 0 w 1617"/>
              <a:gd name="connsiteY3" fmla="*/ 56241 h 56241"/>
            </a:gdLst>
            <a:ahLst/>
            <a:cxnLst>
              <a:cxn ang="0">
                <a:pos x="connsiteX0" y="connsiteY0"/>
              </a:cxn>
              <a:cxn ang="0">
                <a:pos x="connsiteX1" y="connsiteY1"/>
              </a:cxn>
              <a:cxn ang="0">
                <a:pos x="connsiteX2" y="connsiteY2"/>
              </a:cxn>
              <a:cxn ang="0">
                <a:pos x="connsiteX3" y="connsiteY3"/>
              </a:cxn>
            </a:cxnLst>
            <a:rect l="l" t="t" r="r" b="b"/>
            <a:pathLst>
              <a:path w="1617" h="56241">
                <a:moveTo>
                  <a:pt x="0" y="0"/>
                </a:moveTo>
                <a:lnTo>
                  <a:pt x="1617" y="0"/>
                </a:lnTo>
                <a:lnTo>
                  <a:pt x="1617" y="56241"/>
                </a:lnTo>
                <a:lnTo>
                  <a:pt x="0" y="56241"/>
                </a:lnTo>
                <a:close/>
              </a:path>
            </a:pathLst>
          </a:custGeom>
          <a:solidFill>
            <a:srgbClr val="F7941D"/>
          </a:solidFill>
          <a:ln w="0" cap="flat">
            <a:noFill/>
            <a:prstDash val="solid"/>
            <a:miter/>
          </a:ln>
        </p:spPr>
        <p:txBody>
          <a:bodyPr rtlCol="0" anchor="ctr"/>
          <a:lstStyle/>
          <a:p>
            <a:endParaRPr lang="en-GB" dirty="0"/>
          </a:p>
        </p:txBody>
      </p:sp>
      <p:sp>
        <p:nvSpPr>
          <p:cNvPr id="2631" name="Freeform 2630">
            <a:extLst>
              <a:ext uri="{FF2B5EF4-FFF2-40B4-BE49-F238E27FC236}">
                <a16:creationId xmlns:a16="http://schemas.microsoft.com/office/drawing/2014/main" id="{A50E52FC-614C-ACA1-4CD5-79BFAF51ABAE}"/>
              </a:ext>
            </a:extLst>
          </p:cNvPr>
          <p:cNvSpPr/>
          <p:nvPr/>
        </p:nvSpPr>
        <p:spPr>
          <a:xfrm>
            <a:off x="1426383" y="3756115"/>
            <a:ext cx="1617" cy="56241"/>
          </a:xfrm>
          <a:custGeom>
            <a:avLst/>
            <a:gdLst>
              <a:gd name="connsiteX0" fmla="*/ 0 w 1617"/>
              <a:gd name="connsiteY0" fmla="*/ 0 h 56241"/>
              <a:gd name="connsiteX1" fmla="*/ 1617 w 1617"/>
              <a:gd name="connsiteY1" fmla="*/ 0 h 56241"/>
              <a:gd name="connsiteX2" fmla="*/ 1617 w 1617"/>
              <a:gd name="connsiteY2" fmla="*/ 56241 h 56241"/>
              <a:gd name="connsiteX3" fmla="*/ 0 w 1617"/>
              <a:gd name="connsiteY3" fmla="*/ 56241 h 56241"/>
            </a:gdLst>
            <a:ahLst/>
            <a:cxnLst>
              <a:cxn ang="0">
                <a:pos x="connsiteX0" y="connsiteY0"/>
              </a:cxn>
              <a:cxn ang="0">
                <a:pos x="connsiteX1" y="connsiteY1"/>
              </a:cxn>
              <a:cxn ang="0">
                <a:pos x="connsiteX2" y="connsiteY2"/>
              </a:cxn>
              <a:cxn ang="0">
                <a:pos x="connsiteX3" y="connsiteY3"/>
              </a:cxn>
            </a:cxnLst>
            <a:rect l="l" t="t" r="r" b="b"/>
            <a:pathLst>
              <a:path w="1617" h="56241">
                <a:moveTo>
                  <a:pt x="0" y="0"/>
                </a:moveTo>
                <a:lnTo>
                  <a:pt x="1617" y="0"/>
                </a:lnTo>
                <a:lnTo>
                  <a:pt x="1617" y="56241"/>
                </a:lnTo>
                <a:lnTo>
                  <a:pt x="0" y="56241"/>
                </a:lnTo>
                <a:close/>
              </a:path>
            </a:pathLst>
          </a:custGeom>
          <a:noFill/>
          <a:ln w="4040" cap="flat">
            <a:solidFill>
              <a:srgbClr val="C54E29"/>
            </a:solidFill>
            <a:prstDash val="solid"/>
            <a:miter/>
          </a:ln>
        </p:spPr>
        <p:txBody>
          <a:bodyPr rtlCol="0" anchor="ctr"/>
          <a:lstStyle/>
          <a:p>
            <a:endParaRPr lang="en-GB" dirty="0"/>
          </a:p>
        </p:txBody>
      </p:sp>
      <p:sp>
        <p:nvSpPr>
          <p:cNvPr id="2632" name="Freeform 2631">
            <a:extLst>
              <a:ext uri="{FF2B5EF4-FFF2-40B4-BE49-F238E27FC236}">
                <a16:creationId xmlns:a16="http://schemas.microsoft.com/office/drawing/2014/main" id="{3C2FD1D4-C1D2-A0D1-CB19-BBEDDE8052CA}"/>
              </a:ext>
            </a:extLst>
          </p:cNvPr>
          <p:cNvSpPr/>
          <p:nvPr/>
        </p:nvSpPr>
        <p:spPr>
          <a:xfrm>
            <a:off x="142864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33" name="Freeform 2632">
            <a:extLst>
              <a:ext uri="{FF2B5EF4-FFF2-40B4-BE49-F238E27FC236}">
                <a16:creationId xmlns:a16="http://schemas.microsoft.com/office/drawing/2014/main" id="{3D088097-81E3-6058-B4D7-8B23A0E4B656}"/>
              </a:ext>
            </a:extLst>
          </p:cNvPr>
          <p:cNvSpPr/>
          <p:nvPr/>
        </p:nvSpPr>
        <p:spPr>
          <a:xfrm>
            <a:off x="1430992" y="3756115"/>
            <a:ext cx="1617" cy="44362"/>
          </a:xfrm>
          <a:custGeom>
            <a:avLst/>
            <a:gdLst>
              <a:gd name="connsiteX0" fmla="*/ 0 w 1617"/>
              <a:gd name="connsiteY0" fmla="*/ 0 h 44362"/>
              <a:gd name="connsiteX1" fmla="*/ 1617 w 1617"/>
              <a:gd name="connsiteY1" fmla="*/ 0 h 44362"/>
              <a:gd name="connsiteX2" fmla="*/ 1617 w 1617"/>
              <a:gd name="connsiteY2" fmla="*/ 44363 h 44362"/>
              <a:gd name="connsiteX3" fmla="*/ 0 w 1617"/>
              <a:gd name="connsiteY3" fmla="*/ 44363 h 44362"/>
            </a:gdLst>
            <a:ahLst/>
            <a:cxnLst>
              <a:cxn ang="0">
                <a:pos x="connsiteX0" y="connsiteY0"/>
              </a:cxn>
              <a:cxn ang="0">
                <a:pos x="connsiteX1" y="connsiteY1"/>
              </a:cxn>
              <a:cxn ang="0">
                <a:pos x="connsiteX2" y="connsiteY2"/>
              </a:cxn>
              <a:cxn ang="0">
                <a:pos x="connsiteX3" y="connsiteY3"/>
              </a:cxn>
            </a:cxnLst>
            <a:rect l="l" t="t" r="r" b="b"/>
            <a:pathLst>
              <a:path w="1617" h="44362">
                <a:moveTo>
                  <a:pt x="0" y="0"/>
                </a:moveTo>
                <a:lnTo>
                  <a:pt x="1617" y="0"/>
                </a:lnTo>
                <a:lnTo>
                  <a:pt x="1617" y="44363"/>
                </a:lnTo>
                <a:lnTo>
                  <a:pt x="0" y="44363"/>
                </a:lnTo>
                <a:close/>
              </a:path>
            </a:pathLst>
          </a:custGeom>
          <a:solidFill>
            <a:srgbClr val="F7941D"/>
          </a:solidFill>
          <a:ln w="0" cap="flat">
            <a:noFill/>
            <a:prstDash val="solid"/>
            <a:miter/>
          </a:ln>
        </p:spPr>
        <p:txBody>
          <a:bodyPr rtlCol="0" anchor="ctr"/>
          <a:lstStyle/>
          <a:p>
            <a:endParaRPr lang="en-GB" dirty="0"/>
          </a:p>
        </p:txBody>
      </p:sp>
      <p:sp>
        <p:nvSpPr>
          <p:cNvPr id="2634" name="Freeform 2633">
            <a:extLst>
              <a:ext uri="{FF2B5EF4-FFF2-40B4-BE49-F238E27FC236}">
                <a16:creationId xmlns:a16="http://schemas.microsoft.com/office/drawing/2014/main" id="{2DA346C2-4877-8046-097B-BCEE421517A8}"/>
              </a:ext>
            </a:extLst>
          </p:cNvPr>
          <p:cNvSpPr/>
          <p:nvPr/>
        </p:nvSpPr>
        <p:spPr>
          <a:xfrm>
            <a:off x="1430992" y="3756115"/>
            <a:ext cx="1617" cy="44362"/>
          </a:xfrm>
          <a:custGeom>
            <a:avLst/>
            <a:gdLst>
              <a:gd name="connsiteX0" fmla="*/ 0 w 1617"/>
              <a:gd name="connsiteY0" fmla="*/ 0 h 44362"/>
              <a:gd name="connsiteX1" fmla="*/ 1617 w 1617"/>
              <a:gd name="connsiteY1" fmla="*/ 0 h 44362"/>
              <a:gd name="connsiteX2" fmla="*/ 1617 w 1617"/>
              <a:gd name="connsiteY2" fmla="*/ 44363 h 44362"/>
              <a:gd name="connsiteX3" fmla="*/ 0 w 1617"/>
              <a:gd name="connsiteY3" fmla="*/ 44363 h 44362"/>
            </a:gdLst>
            <a:ahLst/>
            <a:cxnLst>
              <a:cxn ang="0">
                <a:pos x="connsiteX0" y="connsiteY0"/>
              </a:cxn>
              <a:cxn ang="0">
                <a:pos x="connsiteX1" y="connsiteY1"/>
              </a:cxn>
              <a:cxn ang="0">
                <a:pos x="connsiteX2" y="connsiteY2"/>
              </a:cxn>
              <a:cxn ang="0">
                <a:pos x="connsiteX3" y="connsiteY3"/>
              </a:cxn>
            </a:cxnLst>
            <a:rect l="l" t="t" r="r" b="b"/>
            <a:pathLst>
              <a:path w="1617" h="44362">
                <a:moveTo>
                  <a:pt x="0" y="0"/>
                </a:moveTo>
                <a:lnTo>
                  <a:pt x="1617" y="0"/>
                </a:lnTo>
                <a:lnTo>
                  <a:pt x="1617" y="44363"/>
                </a:lnTo>
                <a:lnTo>
                  <a:pt x="0" y="44363"/>
                </a:lnTo>
                <a:close/>
              </a:path>
            </a:pathLst>
          </a:custGeom>
          <a:noFill/>
          <a:ln w="4040" cap="flat">
            <a:solidFill>
              <a:srgbClr val="C54E29"/>
            </a:solidFill>
            <a:prstDash val="solid"/>
            <a:miter/>
          </a:ln>
        </p:spPr>
        <p:txBody>
          <a:bodyPr rtlCol="0" anchor="ctr"/>
          <a:lstStyle/>
          <a:p>
            <a:endParaRPr lang="en-GB" dirty="0"/>
          </a:p>
        </p:txBody>
      </p:sp>
      <p:sp>
        <p:nvSpPr>
          <p:cNvPr id="2635" name="Freeform 2634">
            <a:extLst>
              <a:ext uri="{FF2B5EF4-FFF2-40B4-BE49-F238E27FC236}">
                <a16:creationId xmlns:a16="http://schemas.microsoft.com/office/drawing/2014/main" id="{797BEA67-E5BE-8C46-EE90-8B31264A2456}"/>
              </a:ext>
            </a:extLst>
          </p:cNvPr>
          <p:cNvSpPr/>
          <p:nvPr/>
        </p:nvSpPr>
        <p:spPr>
          <a:xfrm>
            <a:off x="1433256"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solidFill>
            <a:srgbClr val="F7941D"/>
          </a:solidFill>
          <a:ln w="0" cap="flat">
            <a:noFill/>
            <a:prstDash val="solid"/>
            <a:miter/>
          </a:ln>
        </p:spPr>
        <p:txBody>
          <a:bodyPr rtlCol="0" anchor="ctr"/>
          <a:lstStyle/>
          <a:p>
            <a:endParaRPr lang="en-GB" dirty="0"/>
          </a:p>
        </p:txBody>
      </p:sp>
      <p:sp>
        <p:nvSpPr>
          <p:cNvPr id="2636" name="Freeform 2635">
            <a:extLst>
              <a:ext uri="{FF2B5EF4-FFF2-40B4-BE49-F238E27FC236}">
                <a16:creationId xmlns:a16="http://schemas.microsoft.com/office/drawing/2014/main" id="{D08EA9FA-F656-6334-D297-385477BA3E3C}"/>
              </a:ext>
            </a:extLst>
          </p:cNvPr>
          <p:cNvSpPr/>
          <p:nvPr/>
        </p:nvSpPr>
        <p:spPr>
          <a:xfrm>
            <a:off x="1433256"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noFill/>
          <a:ln w="4040" cap="flat">
            <a:solidFill>
              <a:srgbClr val="C54E29"/>
            </a:solidFill>
            <a:prstDash val="solid"/>
            <a:miter/>
          </a:ln>
        </p:spPr>
        <p:txBody>
          <a:bodyPr rtlCol="0" anchor="ctr"/>
          <a:lstStyle/>
          <a:p>
            <a:endParaRPr lang="en-GB" dirty="0"/>
          </a:p>
        </p:txBody>
      </p:sp>
      <p:sp>
        <p:nvSpPr>
          <p:cNvPr id="2637" name="Freeform 2636">
            <a:extLst>
              <a:ext uri="{FF2B5EF4-FFF2-40B4-BE49-F238E27FC236}">
                <a16:creationId xmlns:a16="http://schemas.microsoft.com/office/drawing/2014/main" id="{AD2A075D-F384-2A60-73D4-57297E181264}"/>
              </a:ext>
            </a:extLst>
          </p:cNvPr>
          <p:cNvSpPr/>
          <p:nvPr/>
        </p:nvSpPr>
        <p:spPr>
          <a:xfrm>
            <a:off x="1435520"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2638" name="Freeform 2637">
            <a:extLst>
              <a:ext uri="{FF2B5EF4-FFF2-40B4-BE49-F238E27FC236}">
                <a16:creationId xmlns:a16="http://schemas.microsoft.com/office/drawing/2014/main" id="{54CC1EE6-8D12-A893-EBEE-F5377D65ECE0}"/>
              </a:ext>
            </a:extLst>
          </p:cNvPr>
          <p:cNvSpPr/>
          <p:nvPr/>
        </p:nvSpPr>
        <p:spPr>
          <a:xfrm>
            <a:off x="1435520"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2639" name="Freeform 2638">
            <a:extLst>
              <a:ext uri="{FF2B5EF4-FFF2-40B4-BE49-F238E27FC236}">
                <a16:creationId xmlns:a16="http://schemas.microsoft.com/office/drawing/2014/main" id="{4690D143-24B0-8FF2-D9D1-BA92320B0A1B}"/>
              </a:ext>
            </a:extLst>
          </p:cNvPr>
          <p:cNvSpPr/>
          <p:nvPr/>
        </p:nvSpPr>
        <p:spPr>
          <a:xfrm>
            <a:off x="1437784"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2640" name="Freeform 2639">
            <a:extLst>
              <a:ext uri="{FF2B5EF4-FFF2-40B4-BE49-F238E27FC236}">
                <a16:creationId xmlns:a16="http://schemas.microsoft.com/office/drawing/2014/main" id="{A002C2F8-9791-91C2-BA88-15801ECB23E0}"/>
              </a:ext>
            </a:extLst>
          </p:cNvPr>
          <p:cNvSpPr/>
          <p:nvPr/>
        </p:nvSpPr>
        <p:spPr>
          <a:xfrm>
            <a:off x="1437784"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2641" name="Freeform 2640">
            <a:extLst>
              <a:ext uri="{FF2B5EF4-FFF2-40B4-BE49-F238E27FC236}">
                <a16:creationId xmlns:a16="http://schemas.microsoft.com/office/drawing/2014/main" id="{9C37582D-9809-ACFB-C9FA-0D1A5F54CCA4}"/>
              </a:ext>
            </a:extLst>
          </p:cNvPr>
          <p:cNvSpPr/>
          <p:nvPr/>
        </p:nvSpPr>
        <p:spPr>
          <a:xfrm>
            <a:off x="1440048"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2642" name="Freeform 2641">
            <a:extLst>
              <a:ext uri="{FF2B5EF4-FFF2-40B4-BE49-F238E27FC236}">
                <a16:creationId xmlns:a16="http://schemas.microsoft.com/office/drawing/2014/main" id="{A2D2EC96-7678-EF0F-4593-10BEDFF70076}"/>
              </a:ext>
            </a:extLst>
          </p:cNvPr>
          <p:cNvSpPr/>
          <p:nvPr/>
        </p:nvSpPr>
        <p:spPr>
          <a:xfrm>
            <a:off x="1440048"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2643" name="Freeform 2642">
            <a:extLst>
              <a:ext uri="{FF2B5EF4-FFF2-40B4-BE49-F238E27FC236}">
                <a16:creationId xmlns:a16="http://schemas.microsoft.com/office/drawing/2014/main" id="{F661E649-984F-FDAF-6261-E9904EF0707E}"/>
              </a:ext>
            </a:extLst>
          </p:cNvPr>
          <p:cNvSpPr/>
          <p:nvPr/>
        </p:nvSpPr>
        <p:spPr>
          <a:xfrm>
            <a:off x="1442312"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2644" name="Freeform 2643">
            <a:extLst>
              <a:ext uri="{FF2B5EF4-FFF2-40B4-BE49-F238E27FC236}">
                <a16:creationId xmlns:a16="http://schemas.microsoft.com/office/drawing/2014/main" id="{FDE0B69B-22F6-CBB8-80DE-84F9203C99EE}"/>
              </a:ext>
            </a:extLst>
          </p:cNvPr>
          <p:cNvSpPr/>
          <p:nvPr/>
        </p:nvSpPr>
        <p:spPr>
          <a:xfrm>
            <a:off x="1442312"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2645" name="Freeform 2644">
            <a:extLst>
              <a:ext uri="{FF2B5EF4-FFF2-40B4-BE49-F238E27FC236}">
                <a16:creationId xmlns:a16="http://schemas.microsoft.com/office/drawing/2014/main" id="{935E7EBE-48D2-A412-9BAB-E0299062D494}"/>
              </a:ext>
            </a:extLst>
          </p:cNvPr>
          <p:cNvSpPr/>
          <p:nvPr/>
        </p:nvSpPr>
        <p:spPr>
          <a:xfrm>
            <a:off x="1444576"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2646" name="Freeform 2645">
            <a:extLst>
              <a:ext uri="{FF2B5EF4-FFF2-40B4-BE49-F238E27FC236}">
                <a16:creationId xmlns:a16="http://schemas.microsoft.com/office/drawing/2014/main" id="{6D2AC7A2-1541-EA85-1036-307DA9302709}"/>
              </a:ext>
            </a:extLst>
          </p:cNvPr>
          <p:cNvSpPr/>
          <p:nvPr/>
        </p:nvSpPr>
        <p:spPr>
          <a:xfrm>
            <a:off x="1444576"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2647" name="Freeform 2646">
            <a:extLst>
              <a:ext uri="{FF2B5EF4-FFF2-40B4-BE49-F238E27FC236}">
                <a16:creationId xmlns:a16="http://schemas.microsoft.com/office/drawing/2014/main" id="{F1C84754-6339-3371-7AA6-80DA2272C986}"/>
              </a:ext>
            </a:extLst>
          </p:cNvPr>
          <p:cNvSpPr/>
          <p:nvPr/>
        </p:nvSpPr>
        <p:spPr>
          <a:xfrm>
            <a:off x="1446921" y="3756115"/>
            <a:ext cx="1617" cy="129774"/>
          </a:xfrm>
          <a:custGeom>
            <a:avLst/>
            <a:gdLst>
              <a:gd name="connsiteX0" fmla="*/ 0 w 1617"/>
              <a:gd name="connsiteY0" fmla="*/ 0 h 129774"/>
              <a:gd name="connsiteX1" fmla="*/ 1617 w 1617"/>
              <a:gd name="connsiteY1" fmla="*/ 0 h 129774"/>
              <a:gd name="connsiteX2" fmla="*/ 1617 w 1617"/>
              <a:gd name="connsiteY2" fmla="*/ 129775 h 129774"/>
              <a:gd name="connsiteX3" fmla="*/ 0 w 1617"/>
              <a:gd name="connsiteY3" fmla="*/ 129775 h 129774"/>
            </a:gdLst>
            <a:ahLst/>
            <a:cxnLst>
              <a:cxn ang="0">
                <a:pos x="connsiteX0" y="connsiteY0"/>
              </a:cxn>
              <a:cxn ang="0">
                <a:pos x="connsiteX1" y="connsiteY1"/>
              </a:cxn>
              <a:cxn ang="0">
                <a:pos x="connsiteX2" y="connsiteY2"/>
              </a:cxn>
              <a:cxn ang="0">
                <a:pos x="connsiteX3" y="connsiteY3"/>
              </a:cxn>
            </a:cxnLst>
            <a:rect l="l" t="t" r="r" b="b"/>
            <a:pathLst>
              <a:path w="1617" h="129774">
                <a:moveTo>
                  <a:pt x="0" y="0"/>
                </a:moveTo>
                <a:lnTo>
                  <a:pt x="1617" y="0"/>
                </a:lnTo>
                <a:lnTo>
                  <a:pt x="1617" y="129775"/>
                </a:lnTo>
                <a:lnTo>
                  <a:pt x="0" y="129775"/>
                </a:lnTo>
                <a:close/>
              </a:path>
            </a:pathLst>
          </a:custGeom>
          <a:solidFill>
            <a:srgbClr val="F7941D"/>
          </a:solidFill>
          <a:ln w="0" cap="flat">
            <a:noFill/>
            <a:prstDash val="solid"/>
            <a:miter/>
          </a:ln>
        </p:spPr>
        <p:txBody>
          <a:bodyPr rtlCol="0" anchor="ctr"/>
          <a:lstStyle/>
          <a:p>
            <a:endParaRPr lang="en-GB" dirty="0"/>
          </a:p>
        </p:txBody>
      </p:sp>
      <p:sp>
        <p:nvSpPr>
          <p:cNvPr id="2648" name="Freeform 2647">
            <a:extLst>
              <a:ext uri="{FF2B5EF4-FFF2-40B4-BE49-F238E27FC236}">
                <a16:creationId xmlns:a16="http://schemas.microsoft.com/office/drawing/2014/main" id="{26AE00DE-EF74-4345-FA43-14F4FC3EC744}"/>
              </a:ext>
            </a:extLst>
          </p:cNvPr>
          <p:cNvSpPr/>
          <p:nvPr/>
        </p:nvSpPr>
        <p:spPr>
          <a:xfrm>
            <a:off x="1446921" y="3756115"/>
            <a:ext cx="1617" cy="129774"/>
          </a:xfrm>
          <a:custGeom>
            <a:avLst/>
            <a:gdLst>
              <a:gd name="connsiteX0" fmla="*/ 0 w 1617"/>
              <a:gd name="connsiteY0" fmla="*/ 0 h 129774"/>
              <a:gd name="connsiteX1" fmla="*/ 1617 w 1617"/>
              <a:gd name="connsiteY1" fmla="*/ 0 h 129774"/>
              <a:gd name="connsiteX2" fmla="*/ 1617 w 1617"/>
              <a:gd name="connsiteY2" fmla="*/ 129775 h 129774"/>
              <a:gd name="connsiteX3" fmla="*/ 0 w 1617"/>
              <a:gd name="connsiteY3" fmla="*/ 129775 h 129774"/>
            </a:gdLst>
            <a:ahLst/>
            <a:cxnLst>
              <a:cxn ang="0">
                <a:pos x="connsiteX0" y="connsiteY0"/>
              </a:cxn>
              <a:cxn ang="0">
                <a:pos x="connsiteX1" y="connsiteY1"/>
              </a:cxn>
              <a:cxn ang="0">
                <a:pos x="connsiteX2" y="connsiteY2"/>
              </a:cxn>
              <a:cxn ang="0">
                <a:pos x="connsiteX3" y="connsiteY3"/>
              </a:cxn>
            </a:cxnLst>
            <a:rect l="l" t="t" r="r" b="b"/>
            <a:pathLst>
              <a:path w="1617" h="129774">
                <a:moveTo>
                  <a:pt x="0" y="0"/>
                </a:moveTo>
                <a:lnTo>
                  <a:pt x="1617" y="0"/>
                </a:lnTo>
                <a:lnTo>
                  <a:pt x="1617" y="129775"/>
                </a:lnTo>
                <a:lnTo>
                  <a:pt x="0" y="129775"/>
                </a:lnTo>
                <a:close/>
              </a:path>
            </a:pathLst>
          </a:custGeom>
          <a:noFill/>
          <a:ln w="4040" cap="flat">
            <a:solidFill>
              <a:srgbClr val="C54E29"/>
            </a:solidFill>
            <a:prstDash val="solid"/>
            <a:miter/>
          </a:ln>
        </p:spPr>
        <p:txBody>
          <a:bodyPr rtlCol="0" anchor="ctr"/>
          <a:lstStyle/>
          <a:p>
            <a:endParaRPr lang="en-GB" dirty="0"/>
          </a:p>
        </p:txBody>
      </p:sp>
      <p:sp>
        <p:nvSpPr>
          <p:cNvPr id="2649" name="Freeform 2648">
            <a:extLst>
              <a:ext uri="{FF2B5EF4-FFF2-40B4-BE49-F238E27FC236}">
                <a16:creationId xmlns:a16="http://schemas.microsoft.com/office/drawing/2014/main" id="{F6A00ADA-6F78-92FE-642F-AF8270C04553}"/>
              </a:ext>
            </a:extLst>
          </p:cNvPr>
          <p:cNvSpPr/>
          <p:nvPr/>
        </p:nvSpPr>
        <p:spPr>
          <a:xfrm>
            <a:off x="1449185"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solidFill>
            <a:srgbClr val="F7941D"/>
          </a:solidFill>
          <a:ln w="0" cap="flat">
            <a:noFill/>
            <a:prstDash val="solid"/>
            <a:miter/>
          </a:ln>
        </p:spPr>
        <p:txBody>
          <a:bodyPr rtlCol="0" anchor="ctr"/>
          <a:lstStyle/>
          <a:p>
            <a:endParaRPr lang="en-GB" dirty="0"/>
          </a:p>
        </p:txBody>
      </p:sp>
      <p:sp>
        <p:nvSpPr>
          <p:cNvPr id="2650" name="Freeform 2649">
            <a:extLst>
              <a:ext uri="{FF2B5EF4-FFF2-40B4-BE49-F238E27FC236}">
                <a16:creationId xmlns:a16="http://schemas.microsoft.com/office/drawing/2014/main" id="{764603E5-1B9D-8646-8620-B68F7D0115E6}"/>
              </a:ext>
            </a:extLst>
          </p:cNvPr>
          <p:cNvSpPr/>
          <p:nvPr/>
        </p:nvSpPr>
        <p:spPr>
          <a:xfrm>
            <a:off x="1449185"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noFill/>
          <a:ln w="4040" cap="flat">
            <a:solidFill>
              <a:srgbClr val="C54E29"/>
            </a:solidFill>
            <a:prstDash val="solid"/>
            <a:miter/>
          </a:ln>
        </p:spPr>
        <p:txBody>
          <a:bodyPr rtlCol="0" anchor="ctr"/>
          <a:lstStyle/>
          <a:p>
            <a:endParaRPr lang="en-GB" dirty="0"/>
          </a:p>
        </p:txBody>
      </p:sp>
      <p:sp>
        <p:nvSpPr>
          <p:cNvPr id="2651" name="Freeform 2650">
            <a:extLst>
              <a:ext uri="{FF2B5EF4-FFF2-40B4-BE49-F238E27FC236}">
                <a16:creationId xmlns:a16="http://schemas.microsoft.com/office/drawing/2014/main" id="{02F42665-E7D1-76FA-3F60-126AB46EE181}"/>
              </a:ext>
            </a:extLst>
          </p:cNvPr>
          <p:cNvSpPr/>
          <p:nvPr/>
        </p:nvSpPr>
        <p:spPr>
          <a:xfrm>
            <a:off x="1451449" y="3756115"/>
            <a:ext cx="1617" cy="98260"/>
          </a:xfrm>
          <a:custGeom>
            <a:avLst/>
            <a:gdLst>
              <a:gd name="connsiteX0" fmla="*/ 0 w 1617"/>
              <a:gd name="connsiteY0" fmla="*/ 0 h 98260"/>
              <a:gd name="connsiteX1" fmla="*/ 1617 w 1617"/>
              <a:gd name="connsiteY1" fmla="*/ 0 h 98260"/>
              <a:gd name="connsiteX2" fmla="*/ 1617 w 1617"/>
              <a:gd name="connsiteY2" fmla="*/ 98260 h 98260"/>
              <a:gd name="connsiteX3" fmla="*/ 0 w 1617"/>
              <a:gd name="connsiteY3" fmla="*/ 98260 h 98260"/>
            </a:gdLst>
            <a:ahLst/>
            <a:cxnLst>
              <a:cxn ang="0">
                <a:pos x="connsiteX0" y="connsiteY0"/>
              </a:cxn>
              <a:cxn ang="0">
                <a:pos x="connsiteX1" y="connsiteY1"/>
              </a:cxn>
              <a:cxn ang="0">
                <a:pos x="connsiteX2" y="connsiteY2"/>
              </a:cxn>
              <a:cxn ang="0">
                <a:pos x="connsiteX3" y="connsiteY3"/>
              </a:cxn>
            </a:cxnLst>
            <a:rect l="l" t="t" r="r" b="b"/>
            <a:pathLst>
              <a:path w="1617" h="98260">
                <a:moveTo>
                  <a:pt x="0" y="0"/>
                </a:moveTo>
                <a:lnTo>
                  <a:pt x="1617" y="0"/>
                </a:lnTo>
                <a:lnTo>
                  <a:pt x="1617" y="98260"/>
                </a:lnTo>
                <a:lnTo>
                  <a:pt x="0" y="98260"/>
                </a:lnTo>
                <a:close/>
              </a:path>
            </a:pathLst>
          </a:custGeom>
          <a:solidFill>
            <a:srgbClr val="F7941D"/>
          </a:solidFill>
          <a:ln w="0" cap="flat">
            <a:noFill/>
            <a:prstDash val="solid"/>
            <a:miter/>
          </a:ln>
        </p:spPr>
        <p:txBody>
          <a:bodyPr rtlCol="0" anchor="ctr"/>
          <a:lstStyle/>
          <a:p>
            <a:endParaRPr lang="en-GB" dirty="0"/>
          </a:p>
        </p:txBody>
      </p:sp>
      <p:sp>
        <p:nvSpPr>
          <p:cNvPr id="2652" name="Freeform 2651">
            <a:extLst>
              <a:ext uri="{FF2B5EF4-FFF2-40B4-BE49-F238E27FC236}">
                <a16:creationId xmlns:a16="http://schemas.microsoft.com/office/drawing/2014/main" id="{B0EF476D-D668-3C3E-8968-2CC2A9E45F63}"/>
              </a:ext>
            </a:extLst>
          </p:cNvPr>
          <p:cNvSpPr/>
          <p:nvPr/>
        </p:nvSpPr>
        <p:spPr>
          <a:xfrm>
            <a:off x="1451449" y="3756115"/>
            <a:ext cx="1617" cy="98260"/>
          </a:xfrm>
          <a:custGeom>
            <a:avLst/>
            <a:gdLst>
              <a:gd name="connsiteX0" fmla="*/ 0 w 1617"/>
              <a:gd name="connsiteY0" fmla="*/ 0 h 98260"/>
              <a:gd name="connsiteX1" fmla="*/ 1617 w 1617"/>
              <a:gd name="connsiteY1" fmla="*/ 0 h 98260"/>
              <a:gd name="connsiteX2" fmla="*/ 1617 w 1617"/>
              <a:gd name="connsiteY2" fmla="*/ 98260 h 98260"/>
              <a:gd name="connsiteX3" fmla="*/ 0 w 1617"/>
              <a:gd name="connsiteY3" fmla="*/ 98260 h 98260"/>
            </a:gdLst>
            <a:ahLst/>
            <a:cxnLst>
              <a:cxn ang="0">
                <a:pos x="connsiteX0" y="connsiteY0"/>
              </a:cxn>
              <a:cxn ang="0">
                <a:pos x="connsiteX1" y="connsiteY1"/>
              </a:cxn>
              <a:cxn ang="0">
                <a:pos x="connsiteX2" y="connsiteY2"/>
              </a:cxn>
              <a:cxn ang="0">
                <a:pos x="connsiteX3" y="connsiteY3"/>
              </a:cxn>
            </a:cxnLst>
            <a:rect l="l" t="t" r="r" b="b"/>
            <a:pathLst>
              <a:path w="1617" h="98260">
                <a:moveTo>
                  <a:pt x="0" y="0"/>
                </a:moveTo>
                <a:lnTo>
                  <a:pt x="1617" y="0"/>
                </a:lnTo>
                <a:lnTo>
                  <a:pt x="1617" y="98260"/>
                </a:lnTo>
                <a:lnTo>
                  <a:pt x="0" y="98260"/>
                </a:lnTo>
                <a:close/>
              </a:path>
            </a:pathLst>
          </a:custGeom>
          <a:noFill/>
          <a:ln w="4040" cap="flat">
            <a:solidFill>
              <a:srgbClr val="C54E29"/>
            </a:solidFill>
            <a:prstDash val="solid"/>
            <a:miter/>
          </a:ln>
        </p:spPr>
        <p:txBody>
          <a:bodyPr rtlCol="0" anchor="ctr"/>
          <a:lstStyle/>
          <a:p>
            <a:endParaRPr lang="en-GB" dirty="0"/>
          </a:p>
        </p:txBody>
      </p:sp>
      <p:sp>
        <p:nvSpPr>
          <p:cNvPr id="2653" name="Freeform 2652">
            <a:extLst>
              <a:ext uri="{FF2B5EF4-FFF2-40B4-BE49-F238E27FC236}">
                <a16:creationId xmlns:a16="http://schemas.microsoft.com/office/drawing/2014/main" id="{EFC113BC-670E-F9CA-0CA5-31B35CC3904D}"/>
              </a:ext>
            </a:extLst>
          </p:cNvPr>
          <p:cNvSpPr/>
          <p:nvPr/>
        </p:nvSpPr>
        <p:spPr>
          <a:xfrm>
            <a:off x="1453713" y="3756115"/>
            <a:ext cx="1617" cy="90018"/>
          </a:xfrm>
          <a:custGeom>
            <a:avLst/>
            <a:gdLst>
              <a:gd name="connsiteX0" fmla="*/ 0 w 1617"/>
              <a:gd name="connsiteY0" fmla="*/ 0 h 90018"/>
              <a:gd name="connsiteX1" fmla="*/ 1617 w 1617"/>
              <a:gd name="connsiteY1" fmla="*/ 0 h 90018"/>
              <a:gd name="connsiteX2" fmla="*/ 1617 w 1617"/>
              <a:gd name="connsiteY2" fmla="*/ 90018 h 90018"/>
              <a:gd name="connsiteX3" fmla="*/ 0 w 1617"/>
              <a:gd name="connsiteY3" fmla="*/ 90018 h 90018"/>
            </a:gdLst>
            <a:ahLst/>
            <a:cxnLst>
              <a:cxn ang="0">
                <a:pos x="connsiteX0" y="connsiteY0"/>
              </a:cxn>
              <a:cxn ang="0">
                <a:pos x="connsiteX1" y="connsiteY1"/>
              </a:cxn>
              <a:cxn ang="0">
                <a:pos x="connsiteX2" y="connsiteY2"/>
              </a:cxn>
              <a:cxn ang="0">
                <a:pos x="connsiteX3" y="connsiteY3"/>
              </a:cxn>
            </a:cxnLst>
            <a:rect l="l" t="t" r="r" b="b"/>
            <a:pathLst>
              <a:path w="1617" h="90018">
                <a:moveTo>
                  <a:pt x="0" y="0"/>
                </a:moveTo>
                <a:lnTo>
                  <a:pt x="1617" y="0"/>
                </a:lnTo>
                <a:lnTo>
                  <a:pt x="1617" y="90018"/>
                </a:lnTo>
                <a:lnTo>
                  <a:pt x="0" y="90018"/>
                </a:lnTo>
                <a:close/>
              </a:path>
            </a:pathLst>
          </a:custGeom>
          <a:solidFill>
            <a:srgbClr val="F7941D"/>
          </a:solidFill>
          <a:ln w="0" cap="flat">
            <a:noFill/>
            <a:prstDash val="solid"/>
            <a:miter/>
          </a:ln>
        </p:spPr>
        <p:txBody>
          <a:bodyPr rtlCol="0" anchor="ctr"/>
          <a:lstStyle/>
          <a:p>
            <a:endParaRPr lang="en-GB" dirty="0"/>
          </a:p>
        </p:txBody>
      </p:sp>
      <p:sp>
        <p:nvSpPr>
          <p:cNvPr id="2654" name="Freeform 2653">
            <a:extLst>
              <a:ext uri="{FF2B5EF4-FFF2-40B4-BE49-F238E27FC236}">
                <a16:creationId xmlns:a16="http://schemas.microsoft.com/office/drawing/2014/main" id="{DDE124DA-AFD5-A494-4E32-67634D3A516D}"/>
              </a:ext>
            </a:extLst>
          </p:cNvPr>
          <p:cNvSpPr/>
          <p:nvPr/>
        </p:nvSpPr>
        <p:spPr>
          <a:xfrm>
            <a:off x="1453713" y="3756115"/>
            <a:ext cx="1617" cy="90018"/>
          </a:xfrm>
          <a:custGeom>
            <a:avLst/>
            <a:gdLst>
              <a:gd name="connsiteX0" fmla="*/ 0 w 1617"/>
              <a:gd name="connsiteY0" fmla="*/ 0 h 90018"/>
              <a:gd name="connsiteX1" fmla="*/ 1617 w 1617"/>
              <a:gd name="connsiteY1" fmla="*/ 0 h 90018"/>
              <a:gd name="connsiteX2" fmla="*/ 1617 w 1617"/>
              <a:gd name="connsiteY2" fmla="*/ 90018 h 90018"/>
              <a:gd name="connsiteX3" fmla="*/ 0 w 1617"/>
              <a:gd name="connsiteY3" fmla="*/ 90018 h 90018"/>
            </a:gdLst>
            <a:ahLst/>
            <a:cxnLst>
              <a:cxn ang="0">
                <a:pos x="connsiteX0" y="connsiteY0"/>
              </a:cxn>
              <a:cxn ang="0">
                <a:pos x="connsiteX1" y="connsiteY1"/>
              </a:cxn>
              <a:cxn ang="0">
                <a:pos x="connsiteX2" y="connsiteY2"/>
              </a:cxn>
              <a:cxn ang="0">
                <a:pos x="connsiteX3" y="connsiteY3"/>
              </a:cxn>
            </a:cxnLst>
            <a:rect l="l" t="t" r="r" b="b"/>
            <a:pathLst>
              <a:path w="1617" h="90018">
                <a:moveTo>
                  <a:pt x="0" y="0"/>
                </a:moveTo>
                <a:lnTo>
                  <a:pt x="1617" y="0"/>
                </a:lnTo>
                <a:lnTo>
                  <a:pt x="1617" y="90018"/>
                </a:lnTo>
                <a:lnTo>
                  <a:pt x="0" y="90018"/>
                </a:lnTo>
                <a:close/>
              </a:path>
            </a:pathLst>
          </a:custGeom>
          <a:noFill/>
          <a:ln w="4040" cap="flat">
            <a:solidFill>
              <a:srgbClr val="C54E29"/>
            </a:solidFill>
            <a:prstDash val="solid"/>
            <a:miter/>
          </a:ln>
        </p:spPr>
        <p:txBody>
          <a:bodyPr rtlCol="0" anchor="ctr"/>
          <a:lstStyle/>
          <a:p>
            <a:endParaRPr lang="en-GB" dirty="0"/>
          </a:p>
        </p:txBody>
      </p:sp>
      <p:sp>
        <p:nvSpPr>
          <p:cNvPr id="2655" name="Freeform 2654">
            <a:extLst>
              <a:ext uri="{FF2B5EF4-FFF2-40B4-BE49-F238E27FC236}">
                <a16:creationId xmlns:a16="http://schemas.microsoft.com/office/drawing/2014/main" id="{8FA41667-4E40-6C27-76A9-5745A78D19AB}"/>
              </a:ext>
            </a:extLst>
          </p:cNvPr>
          <p:cNvSpPr/>
          <p:nvPr/>
        </p:nvSpPr>
        <p:spPr>
          <a:xfrm>
            <a:off x="1455977"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solidFill>
            <a:srgbClr val="F7941D"/>
          </a:solidFill>
          <a:ln w="0" cap="flat">
            <a:noFill/>
            <a:prstDash val="solid"/>
            <a:miter/>
          </a:ln>
        </p:spPr>
        <p:txBody>
          <a:bodyPr rtlCol="0" anchor="ctr"/>
          <a:lstStyle/>
          <a:p>
            <a:endParaRPr lang="en-GB" dirty="0"/>
          </a:p>
        </p:txBody>
      </p:sp>
      <p:sp>
        <p:nvSpPr>
          <p:cNvPr id="2656" name="Freeform 2655">
            <a:extLst>
              <a:ext uri="{FF2B5EF4-FFF2-40B4-BE49-F238E27FC236}">
                <a16:creationId xmlns:a16="http://schemas.microsoft.com/office/drawing/2014/main" id="{CFC7D312-DE91-C488-9549-9A1C99F2CCFB}"/>
              </a:ext>
            </a:extLst>
          </p:cNvPr>
          <p:cNvSpPr/>
          <p:nvPr/>
        </p:nvSpPr>
        <p:spPr>
          <a:xfrm>
            <a:off x="1455977"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noFill/>
          <a:ln w="4040" cap="flat">
            <a:solidFill>
              <a:srgbClr val="C54E29"/>
            </a:solidFill>
            <a:prstDash val="solid"/>
            <a:miter/>
          </a:ln>
        </p:spPr>
        <p:txBody>
          <a:bodyPr rtlCol="0" anchor="ctr"/>
          <a:lstStyle/>
          <a:p>
            <a:endParaRPr lang="en-GB" dirty="0"/>
          </a:p>
        </p:txBody>
      </p:sp>
      <p:sp>
        <p:nvSpPr>
          <p:cNvPr id="2657" name="Freeform 2656">
            <a:extLst>
              <a:ext uri="{FF2B5EF4-FFF2-40B4-BE49-F238E27FC236}">
                <a16:creationId xmlns:a16="http://schemas.microsoft.com/office/drawing/2014/main" id="{8C2DB359-7079-7BA1-89C5-79ED1C923D20}"/>
              </a:ext>
            </a:extLst>
          </p:cNvPr>
          <p:cNvSpPr/>
          <p:nvPr/>
        </p:nvSpPr>
        <p:spPr>
          <a:xfrm>
            <a:off x="1458322"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solidFill>
            <a:srgbClr val="F7941D"/>
          </a:solidFill>
          <a:ln w="0" cap="flat">
            <a:noFill/>
            <a:prstDash val="solid"/>
            <a:miter/>
          </a:ln>
        </p:spPr>
        <p:txBody>
          <a:bodyPr rtlCol="0" anchor="ctr"/>
          <a:lstStyle/>
          <a:p>
            <a:endParaRPr lang="en-GB" dirty="0"/>
          </a:p>
        </p:txBody>
      </p:sp>
      <p:sp>
        <p:nvSpPr>
          <p:cNvPr id="2658" name="Freeform 2657">
            <a:extLst>
              <a:ext uri="{FF2B5EF4-FFF2-40B4-BE49-F238E27FC236}">
                <a16:creationId xmlns:a16="http://schemas.microsoft.com/office/drawing/2014/main" id="{9379C210-949B-0CF8-6EE2-B5DC7917242E}"/>
              </a:ext>
            </a:extLst>
          </p:cNvPr>
          <p:cNvSpPr/>
          <p:nvPr/>
        </p:nvSpPr>
        <p:spPr>
          <a:xfrm>
            <a:off x="1458322"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noFill/>
          <a:ln w="4040" cap="flat">
            <a:solidFill>
              <a:srgbClr val="C54E29"/>
            </a:solidFill>
            <a:prstDash val="solid"/>
            <a:miter/>
          </a:ln>
        </p:spPr>
        <p:txBody>
          <a:bodyPr rtlCol="0" anchor="ctr"/>
          <a:lstStyle/>
          <a:p>
            <a:endParaRPr lang="en-GB" dirty="0"/>
          </a:p>
        </p:txBody>
      </p:sp>
      <p:sp>
        <p:nvSpPr>
          <p:cNvPr id="2659" name="Freeform 2658">
            <a:extLst>
              <a:ext uri="{FF2B5EF4-FFF2-40B4-BE49-F238E27FC236}">
                <a16:creationId xmlns:a16="http://schemas.microsoft.com/office/drawing/2014/main" id="{7E413217-C38C-8B9E-374C-0EC349B5BCA3}"/>
              </a:ext>
            </a:extLst>
          </p:cNvPr>
          <p:cNvSpPr/>
          <p:nvPr/>
        </p:nvSpPr>
        <p:spPr>
          <a:xfrm>
            <a:off x="1460586" y="3756115"/>
            <a:ext cx="1617" cy="67230"/>
          </a:xfrm>
          <a:custGeom>
            <a:avLst/>
            <a:gdLst>
              <a:gd name="connsiteX0" fmla="*/ 0 w 1617"/>
              <a:gd name="connsiteY0" fmla="*/ 0 h 67230"/>
              <a:gd name="connsiteX1" fmla="*/ 1617 w 1617"/>
              <a:gd name="connsiteY1" fmla="*/ 0 h 67230"/>
              <a:gd name="connsiteX2" fmla="*/ 1617 w 1617"/>
              <a:gd name="connsiteY2" fmla="*/ 67231 h 67230"/>
              <a:gd name="connsiteX3" fmla="*/ 0 w 1617"/>
              <a:gd name="connsiteY3" fmla="*/ 67231 h 67230"/>
            </a:gdLst>
            <a:ahLst/>
            <a:cxnLst>
              <a:cxn ang="0">
                <a:pos x="connsiteX0" y="connsiteY0"/>
              </a:cxn>
              <a:cxn ang="0">
                <a:pos x="connsiteX1" y="connsiteY1"/>
              </a:cxn>
              <a:cxn ang="0">
                <a:pos x="connsiteX2" y="connsiteY2"/>
              </a:cxn>
              <a:cxn ang="0">
                <a:pos x="connsiteX3" y="connsiteY3"/>
              </a:cxn>
            </a:cxnLst>
            <a:rect l="l" t="t" r="r" b="b"/>
            <a:pathLst>
              <a:path w="1617" h="67230">
                <a:moveTo>
                  <a:pt x="0" y="0"/>
                </a:moveTo>
                <a:lnTo>
                  <a:pt x="1617" y="0"/>
                </a:lnTo>
                <a:lnTo>
                  <a:pt x="1617" y="67231"/>
                </a:lnTo>
                <a:lnTo>
                  <a:pt x="0" y="67231"/>
                </a:lnTo>
                <a:close/>
              </a:path>
            </a:pathLst>
          </a:custGeom>
          <a:solidFill>
            <a:srgbClr val="F7941D"/>
          </a:solidFill>
          <a:ln w="0" cap="flat">
            <a:noFill/>
            <a:prstDash val="solid"/>
            <a:miter/>
          </a:ln>
        </p:spPr>
        <p:txBody>
          <a:bodyPr rtlCol="0" anchor="ctr"/>
          <a:lstStyle/>
          <a:p>
            <a:endParaRPr lang="en-GB" dirty="0"/>
          </a:p>
        </p:txBody>
      </p:sp>
      <p:sp>
        <p:nvSpPr>
          <p:cNvPr id="2660" name="Freeform 2659">
            <a:extLst>
              <a:ext uri="{FF2B5EF4-FFF2-40B4-BE49-F238E27FC236}">
                <a16:creationId xmlns:a16="http://schemas.microsoft.com/office/drawing/2014/main" id="{8B2D1924-CC12-BD03-F9BE-F057979FAA38}"/>
              </a:ext>
            </a:extLst>
          </p:cNvPr>
          <p:cNvSpPr/>
          <p:nvPr/>
        </p:nvSpPr>
        <p:spPr>
          <a:xfrm>
            <a:off x="1460586" y="3756115"/>
            <a:ext cx="1617" cy="67230"/>
          </a:xfrm>
          <a:custGeom>
            <a:avLst/>
            <a:gdLst>
              <a:gd name="connsiteX0" fmla="*/ 0 w 1617"/>
              <a:gd name="connsiteY0" fmla="*/ 0 h 67230"/>
              <a:gd name="connsiteX1" fmla="*/ 1617 w 1617"/>
              <a:gd name="connsiteY1" fmla="*/ 0 h 67230"/>
              <a:gd name="connsiteX2" fmla="*/ 1617 w 1617"/>
              <a:gd name="connsiteY2" fmla="*/ 67231 h 67230"/>
              <a:gd name="connsiteX3" fmla="*/ 0 w 1617"/>
              <a:gd name="connsiteY3" fmla="*/ 67231 h 67230"/>
            </a:gdLst>
            <a:ahLst/>
            <a:cxnLst>
              <a:cxn ang="0">
                <a:pos x="connsiteX0" y="connsiteY0"/>
              </a:cxn>
              <a:cxn ang="0">
                <a:pos x="connsiteX1" y="connsiteY1"/>
              </a:cxn>
              <a:cxn ang="0">
                <a:pos x="connsiteX2" y="connsiteY2"/>
              </a:cxn>
              <a:cxn ang="0">
                <a:pos x="connsiteX3" y="connsiteY3"/>
              </a:cxn>
            </a:cxnLst>
            <a:rect l="l" t="t" r="r" b="b"/>
            <a:pathLst>
              <a:path w="1617" h="67230">
                <a:moveTo>
                  <a:pt x="0" y="0"/>
                </a:moveTo>
                <a:lnTo>
                  <a:pt x="1617" y="0"/>
                </a:lnTo>
                <a:lnTo>
                  <a:pt x="1617" y="67231"/>
                </a:lnTo>
                <a:lnTo>
                  <a:pt x="0" y="67231"/>
                </a:lnTo>
                <a:close/>
              </a:path>
            </a:pathLst>
          </a:custGeom>
          <a:noFill/>
          <a:ln w="4040" cap="flat">
            <a:solidFill>
              <a:srgbClr val="C54E29"/>
            </a:solidFill>
            <a:prstDash val="solid"/>
            <a:miter/>
          </a:ln>
        </p:spPr>
        <p:txBody>
          <a:bodyPr rtlCol="0" anchor="ctr"/>
          <a:lstStyle/>
          <a:p>
            <a:endParaRPr lang="en-GB" dirty="0"/>
          </a:p>
        </p:txBody>
      </p:sp>
      <p:sp>
        <p:nvSpPr>
          <p:cNvPr id="2661" name="Freeform 2660">
            <a:extLst>
              <a:ext uri="{FF2B5EF4-FFF2-40B4-BE49-F238E27FC236}">
                <a16:creationId xmlns:a16="http://schemas.microsoft.com/office/drawing/2014/main" id="{77084D1F-1E96-7264-8B83-B02B366CCA4D}"/>
              </a:ext>
            </a:extLst>
          </p:cNvPr>
          <p:cNvSpPr/>
          <p:nvPr/>
        </p:nvSpPr>
        <p:spPr>
          <a:xfrm>
            <a:off x="1462850"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solidFill>
            <a:srgbClr val="F7941D"/>
          </a:solidFill>
          <a:ln w="0" cap="flat">
            <a:noFill/>
            <a:prstDash val="solid"/>
            <a:miter/>
          </a:ln>
        </p:spPr>
        <p:txBody>
          <a:bodyPr rtlCol="0" anchor="ctr"/>
          <a:lstStyle/>
          <a:p>
            <a:endParaRPr lang="en-GB" dirty="0"/>
          </a:p>
        </p:txBody>
      </p:sp>
      <p:sp>
        <p:nvSpPr>
          <p:cNvPr id="2662" name="Freeform 2661">
            <a:extLst>
              <a:ext uri="{FF2B5EF4-FFF2-40B4-BE49-F238E27FC236}">
                <a16:creationId xmlns:a16="http://schemas.microsoft.com/office/drawing/2014/main" id="{D360E531-85C6-82F3-2141-886ED81859BB}"/>
              </a:ext>
            </a:extLst>
          </p:cNvPr>
          <p:cNvSpPr/>
          <p:nvPr/>
        </p:nvSpPr>
        <p:spPr>
          <a:xfrm>
            <a:off x="1462850"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noFill/>
          <a:ln w="4040" cap="flat">
            <a:solidFill>
              <a:srgbClr val="C54E29"/>
            </a:solidFill>
            <a:prstDash val="solid"/>
            <a:miter/>
          </a:ln>
        </p:spPr>
        <p:txBody>
          <a:bodyPr rtlCol="0" anchor="ctr"/>
          <a:lstStyle/>
          <a:p>
            <a:endParaRPr lang="en-GB" dirty="0"/>
          </a:p>
        </p:txBody>
      </p:sp>
      <p:sp>
        <p:nvSpPr>
          <p:cNvPr id="2663" name="Freeform 2662">
            <a:extLst>
              <a:ext uri="{FF2B5EF4-FFF2-40B4-BE49-F238E27FC236}">
                <a16:creationId xmlns:a16="http://schemas.microsoft.com/office/drawing/2014/main" id="{AE8BF476-A9B6-A565-72FE-FF62A6D446DD}"/>
              </a:ext>
            </a:extLst>
          </p:cNvPr>
          <p:cNvSpPr/>
          <p:nvPr/>
        </p:nvSpPr>
        <p:spPr>
          <a:xfrm>
            <a:off x="146511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64" name="Freeform 2663">
            <a:extLst>
              <a:ext uri="{FF2B5EF4-FFF2-40B4-BE49-F238E27FC236}">
                <a16:creationId xmlns:a16="http://schemas.microsoft.com/office/drawing/2014/main" id="{23A41B5F-190B-0569-832C-9AFED11AA0F0}"/>
              </a:ext>
            </a:extLst>
          </p:cNvPr>
          <p:cNvSpPr/>
          <p:nvPr/>
        </p:nvSpPr>
        <p:spPr>
          <a:xfrm>
            <a:off x="1467378"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solidFill>
            <a:srgbClr val="F7941D"/>
          </a:solidFill>
          <a:ln w="0" cap="flat">
            <a:noFill/>
            <a:prstDash val="solid"/>
            <a:miter/>
          </a:ln>
        </p:spPr>
        <p:txBody>
          <a:bodyPr rtlCol="0" anchor="ctr"/>
          <a:lstStyle/>
          <a:p>
            <a:endParaRPr lang="en-GB" dirty="0"/>
          </a:p>
        </p:txBody>
      </p:sp>
      <p:sp>
        <p:nvSpPr>
          <p:cNvPr id="2665" name="Freeform 2664">
            <a:extLst>
              <a:ext uri="{FF2B5EF4-FFF2-40B4-BE49-F238E27FC236}">
                <a16:creationId xmlns:a16="http://schemas.microsoft.com/office/drawing/2014/main" id="{A8A7A55F-0169-8E08-86C3-0A5A127EA47A}"/>
              </a:ext>
            </a:extLst>
          </p:cNvPr>
          <p:cNvSpPr/>
          <p:nvPr/>
        </p:nvSpPr>
        <p:spPr>
          <a:xfrm>
            <a:off x="1467378"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noFill/>
          <a:ln w="4040" cap="flat">
            <a:solidFill>
              <a:srgbClr val="C54E29"/>
            </a:solidFill>
            <a:prstDash val="solid"/>
            <a:miter/>
          </a:ln>
        </p:spPr>
        <p:txBody>
          <a:bodyPr rtlCol="0" anchor="ctr"/>
          <a:lstStyle/>
          <a:p>
            <a:endParaRPr lang="en-GB" dirty="0"/>
          </a:p>
        </p:txBody>
      </p:sp>
      <p:sp>
        <p:nvSpPr>
          <p:cNvPr id="2666" name="Freeform 2665">
            <a:extLst>
              <a:ext uri="{FF2B5EF4-FFF2-40B4-BE49-F238E27FC236}">
                <a16:creationId xmlns:a16="http://schemas.microsoft.com/office/drawing/2014/main" id="{5D14C4B3-B6E9-970E-031A-1D11E9B51022}"/>
              </a:ext>
            </a:extLst>
          </p:cNvPr>
          <p:cNvSpPr/>
          <p:nvPr/>
        </p:nvSpPr>
        <p:spPr>
          <a:xfrm>
            <a:off x="146964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67" name="Freeform 2666">
            <a:extLst>
              <a:ext uri="{FF2B5EF4-FFF2-40B4-BE49-F238E27FC236}">
                <a16:creationId xmlns:a16="http://schemas.microsoft.com/office/drawing/2014/main" id="{35CF6A8E-A672-D71B-8B49-07B068945810}"/>
              </a:ext>
            </a:extLst>
          </p:cNvPr>
          <p:cNvSpPr/>
          <p:nvPr/>
        </p:nvSpPr>
        <p:spPr>
          <a:xfrm>
            <a:off x="1471987" y="3756115"/>
            <a:ext cx="1617" cy="55271"/>
          </a:xfrm>
          <a:custGeom>
            <a:avLst/>
            <a:gdLst>
              <a:gd name="connsiteX0" fmla="*/ 0 w 1617"/>
              <a:gd name="connsiteY0" fmla="*/ 0 h 55271"/>
              <a:gd name="connsiteX1" fmla="*/ 1617 w 1617"/>
              <a:gd name="connsiteY1" fmla="*/ 0 h 55271"/>
              <a:gd name="connsiteX2" fmla="*/ 1617 w 1617"/>
              <a:gd name="connsiteY2" fmla="*/ 55271 h 55271"/>
              <a:gd name="connsiteX3" fmla="*/ 0 w 1617"/>
              <a:gd name="connsiteY3" fmla="*/ 55271 h 55271"/>
            </a:gdLst>
            <a:ahLst/>
            <a:cxnLst>
              <a:cxn ang="0">
                <a:pos x="connsiteX0" y="connsiteY0"/>
              </a:cxn>
              <a:cxn ang="0">
                <a:pos x="connsiteX1" y="connsiteY1"/>
              </a:cxn>
              <a:cxn ang="0">
                <a:pos x="connsiteX2" y="connsiteY2"/>
              </a:cxn>
              <a:cxn ang="0">
                <a:pos x="connsiteX3" y="connsiteY3"/>
              </a:cxn>
            </a:cxnLst>
            <a:rect l="l" t="t" r="r" b="b"/>
            <a:pathLst>
              <a:path w="1617" h="55271">
                <a:moveTo>
                  <a:pt x="0" y="0"/>
                </a:moveTo>
                <a:lnTo>
                  <a:pt x="1617" y="0"/>
                </a:lnTo>
                <a:lnTo>
                  <a:pt x="1617" y="55271"/>
                </a:lnTo>
                <a:lnTo>
                  <a:pt x="0" y="55271"/>
                </a:lnTo>
                <a:close/>
              </a:path>
            </a:pathLst>
          </a:custGeom>
          <a:solidFill>
            <a:srgbClr val="F7941D"/>
          </a:solidFill>
          <a:ln w="0" cap="flat">
            <a:noFill/>
            <a:prstDash val="solid"/>
            <a:miter/>
          </a:ln>
        </p:spPr>
        <p:txBody>
          <a:bodyPr rtlCol="0" anchor="ctr"/>
          <a:lstStyle/>
          <a:p>
            <a:endParaRPr lang="en-GB" dirty="0"/>
          </a:p>
        </p:txBody>
      </p:sp>
      <p:sp>
        <p:nvSpPr>
          <p:cNvPr id="2668" name="Freeform 2667">
            <a:extLst>
              <a:ext uri="{FF2B5EF4-FFF2-40B4-BE49-F238E27FC236}">
                <a16:creationId xmlns:a16="http://schemas.microsoft.com/office/drawing/2014/main" id="{AF0FD739-3B82-FB42-2156-01484A2DD559}"/>
              </a:ext>
            </a:extLst>
          </p:cNvPr>
          <p:cNvSpPr/>
          <p:nvPr/>
        </p:nvSpPr>
        <p:spPr>
          <a:xfrm>
            <a:off x="1471987" y="3756115"/>
            <a:ext cx="1617" cy="55271"/>
          </a:xfrm>
          <a:custGeom>
            <a:avLst/>
            <a:gdLst>
              <a:gd name="connsiteX0" fmla="*/ 0 w 1617"/>
              <a:gd name="connsiteY0" fmla="*/ 0 h 55271"/>
              <a:gd name="connsiteX1" fmla="*/ 1617 w 1617"/>
              <a:gd name="connsiteY1" fmla="*/ 0 h 55271"/>
              <a:gd name="connsiteX2" fmla="*/ 1617 w 1617"/>
              <a:gd name="connsiteY2" fmla="*/ 55271 h 55271"/>
              <a:gd name="connsiteX3" fmla="*/ 0 w 1617"/>
              <a:gd name="connsiteY3" fmla="*/ 55271 h 55271"/>
            </a:gdLst>
            <a:ahLst/>
            <a:cxnLst>
              <a:cxn ang="0">
                <a:pos x="connsiteX0" y="connsiteY0"/>
              </a:cxn>
              <a:cxn ang="0">
                <a:pos x="connsiteX1" y="connsiteY1"/>
              </a:cxn>
              <a:cxn ang="0">
                <a:pos x="connsiteX2" y="connsiteY2"/>
              </a:cxn>
              <a:cxn ang="0">
                <a:pos x="connsiteX3" y="connsiteY3"/>
              </a:cxn>
            </a:cxnLst>
            <a:rect l="l" t="t" r="r" b="b"/>
            <a:pathLst>
              <a:path w="1617" h="55271">
                <a:moveTo>
                  <a:pt x="0" y="0"/>
                </a:moveTo>
                <a:lnTo>
                  <a:pt x="1617" y="0"/>
                </a:lnTo>
                <a:lnTo>
                  <a:pt x="1617" y="55271"/>
                </a:lnTo>
                <a:lnTo>
                  <a:pt x="0" y="55271"/>
                </a:lnTo>
                <a:close/>
              </a:path>
            </a:pathLst>
          </a:custGeom>
          <a:noFill/>
          <a:ln w="4040" cap="flat">
            <a:solidFill>
              <a:srgbClr val="C54E29"/>
            </a:solidFill>
            <a:prstDash val="solid"/>
            <a:miter/>
          </a:ln>
        </p:spPr>
        <p:txBody>
          <a:bodyPr rtlCol="0" anchor="ctr"/>
          <a:lstStyle/>
          <a:p>
            <a:endParaRPr lang="en-GB" dirty="0"/>
          </a:p>
        </p:txBody>
      </p:sp>
      <p:sp>
        <p:nvSpPr>
          <p:cNvPr id="2669" name="Freeform 2668">
            <a:extLst>
              <a:ext uri="{FF2B5EF4-FFF2-40B4-BE49-F238E27FC236}">
                <a16:creationId xmlns:a16="http://schemas.microsoft.com/office/drawing/2014/main" id="{60ECE2C5-DCA6-A685-0DBD-DE78643185C4}"/>
              </a:ext>
            </a:extLst>
          </p:cNvPr>
          <p:cNvSpPr/>
          <p:nvPr/>
        </p:nvSpPr>
        <p:spPr>
          <a:xfrm>
            <a:off x="1474251" y="3756115"/>
            <a:ext cx="1617" cy="84119"/>
          </a:xfrm>
          <a:custGeom>
            <a:avLst/>
            <a:gdLst>
              <a:gd name="connsiteX0" fmla="*/ 0 w 1617"/>
              <a:gd name="connsiteY0" fmla="*/ 0 h 84119"/>
              <a:gd name="connsiteX1" fmla="*/ 1617 w 1617"/>
              <a:gd name="connsiteY1" fmla="*/ 0 h 84119"/>
              <a:gd name="connsiteX2" fmla="*/ 1617 w 1617"/>
              <a:gd name="connsiteY2" fmla="*/ 84119 h 84119"/>
              <a:gd name="connsiteX3" fmla="*/ 0 w 1617"/>
              <a:gd name="connsiteY3" fmla="*/ 84119 h 84119"/>
            </a:gdLst>
            <a:ahLst/>
            <a:cxnLst>
              <a:cxn ang="0">
                <a:pos x="connsiteX0" y="connsiteY0"/>
              </a:cxn>
              <a:cxn ang="0">
                <a:pos x="connsiteX1" y="connsiteY1"/>
              </a:cxn>
              <a:cxn ang="0">
                <a:pos x="connsiteX2" y="connsiteY2"/>
              </a:cxn>
              <a:cxn ang="0">
                <a:pos x="connsiteX3" y="connsiteY3"/>
              </a:cxn>
            </a:cxnLst>
            <a:rect l="l" t="t" r="r" b="b"/>
            <a:pathLst>
              <a:path w="1617" h="84119">
                <a:moveTo>
                  <a:pt x="0" y="0"/>
                </a:moveTo>
                <a:lnTo>
                  <a:pt x="1617" y="0"/>
                </a:lnTo>
                <a:lnTo>
                  <a:pt x="1617" y="84119"/>
                </a:lnTo>
                <a:lnTo>
                  <a:pt x="0" y="84119"/>
                </a:lnTo>
                <a:close/>
              </a:path>
            </a:pathLst>
          </a:custGeom>
          <a:solidFill>
            <a:srgbClr val="F7941D"/>
          </a:solidFill>
          <a:ln w="0" cap="flat">
            <a:noFill/>
            <a:prstDash val="solid"/>
            <a:miter/>
          </a:ln>
        </p:spPr>
        <p:txBody>
          <a:bodyPr rtlCol="0" anchor="ctr"/>
          <a:lstStyle/>
          <a:p>
            <a:endParaRPr lang="en-GB" dirty="0"/>
          </a:p>
        </p:txBody>
      </p:sp>
      <p:sp>
        <p:nvSpPr>
          <p:cNvPr id="2670" name="Freeform 2669">
            <a:extLst>
              <a:ext uri="{FF2B5EF4-FFF2-40B4-BE49-F238E27FC236}">
                <a16:creationId xmlns:a16="http://schemas.microsoft.com/office/drawing/2014/main" id="{20BEED78-33CE-8850-6304-C309539E1D62}"/>
              </a:ext>
            </a:extLst>
          </p:cNvPr>
          <p:cNvSpPr/>
          <p:nvPr/>
        </p:nvSpPr>
        <p:spPr>
          <a:xfrm>
            <a:off x="1474251" y="3756115"/>
            <a:ext cx="1617" cy="84119"/>
          </a:xfrm>
          <a:custGeom>
            <a:avLst/>
            <a:gdLst>
              <a:gd name="connsiteX0" fmla="*/ 0 w 1617"/>
              <a:gd name="connsiteY0" fmla="*/ 0 h 84119"/>
              <a:gd name="connsiteX1" fmla="*/ 1617 w 1617"/>
              <a:gd name="connsiteY1" fmla="*/ 0 h 84119"/>
              <a:gd name="connsiteX2" fmla="*/ 1617 w 1617"/>
              <a:gd name="connsiteY2" fmla="*/ 84119 h 84119"/>
              <a:gd name="connsiteX3" fmla="*/ 0 w 1617"/>
              <a:gd name="connsiteY3" fmla="*/ 84119 h 84119"/>
            </a:gdLst>
            <a:ahLst/>
            <a:cxnLst>
              <a:cxn ang="0">
                <a:pos x="connsiteX0" y="connsiteY0"/>
              </a:cxn>
              <a:cxn ang="0">
                <a:pos x="connsiteX1" y="connsiteY1"/>
              </a:cxn>
              <a:cxn ang="0">
                <a:pos x="connsiteX2" y="connsiteY2"/>
              </a:cxn>
              <a:cxn ang="0">
                <a:pos x="connsiteX3" y="connsiteY3"/>
              </a:cxn>
            </a:cxnLst>
            <a:rect l="l" t="t" r="r" b="b"/>
            <a:pathLst>
              <a:path w="1617" h="84119">
                <a:moveTo>
                  <a:pt x="0" y="0"/>
                </a:moveTo>
                <a:lnTo>
                  <a:pt x="1617" y="0"/>
                </a:lnTo>
                <a:lnTo>
                  <a:pt x="1617" y="84119"/>
                </a:lnTo>
                <a:lnTo>
                  <a:pt x="0" y="84119"/>
                </a:lnTo>
                <a:close/>
              </a:path>
            </a:pathLst>
          </a:custGeom>
          <a:noFill/>
          <a:ln w="4040" cap="flat">
            <a:solidFill>
              <a:srgbClr val="C54E29"/>
            </a:solidFill>
            <a:prstDash val="solid"/>
            <a:miter/>
          </a:ln>
        </p:spPr>
        <p:txBody>
          <a:bodyPr rtlCol="0" anchor="ctr"/>
          <a:lstStyle/>
          <a:p>
            <a:endParaRPr lang="en-GB" dirty="0"/>
          </a:p>
        </p:txBody>
      </p:sp>
      <p:sp>
        <p:nvSpPr>
          <p:cNvPr id="2671" name="Freeform 2670">
            <a:extLst>
              <a:ext uri="{FF2B5EF4-FFF2-40B4-BE49-F238E27FC236}">
                <a16:creationId xmlns:a16="http://schemas.microsoft.com/office/drawing/2014/main" id="{8538CC20-1021-C154-E405-23A8E21EBE8C}"/>
              </a:ext>
            </a:extLst>
          </p:cNvPr>
          <p:cNvSpPr/>
          <p:nvPr/>
        </p:nvSpPr>
        <p:spPr>
          <a:xfrm>
            <a:off x="1476515" y="3756115"/>
            <a:ext cx="1617" cy="22383"/>
          </a:xfrm>
          <a:custGeom>
            <a:avLst/>
            <a:gdLst>
              <a:gd name="connsiteX0" fmla="*/ 0 w 1617"/>
              <a:gd name="connsiteY0" fmla="*/ 0 h 22383"/>
              <a:gd name="connsiteX1" fmla="*/ 1617 w 1617"/>
              <a:gd name="connsiteY1" fmla="*/ 0 h 22383"/>
              <a:gd name="connsiteX2" fmla="*/ 1617 w 1617"/>
              <a:gd name="connsiteY2" fmla="*/ 22383 h 22383"/>
              <a:gd name="connsiteX3" fmla="*/ 0 w 1617"/>
              <a:gd name="connsiteY3" fmla="*/ 22383 h 22383"/>
            </a:gdLst>
            <a:ahLst/>
            <a:cxnLst>
              <a:cxn ang="0">
                <a:pos x="connsiteX0" y="connsiteY0"/>
              </a:cxn>
              <a:cxn ang="0">
                <a:pos x="connsiteX1" y="connsiteY1"/>
              </a:cxn>
              <a:cxn ang="0">
                <a:pos x="connsiteX2" y="connsiteY2"/>
              </a:cxn>
              <a:cxn ang="0">
                <a:pos x="connsiteX3" y="connsiteY3"/>
              </a:cxn>
            </a:cxnLst>
            <a:rect l="l" t="t" r="r" b="b"/>
            <a:pathLst>
              <a:path w="1617" h="22383">
                <a:moveTo>
                  <a:pt x="0" y="0"/>
                </a:moveTo>
                <a:lnTo>
                  <a:pt x="1617" y="0"/>
                </a:lnTo>
                <a:lnTo>
                  <a:pt x="1617" y="22383"/>
                </a:lnTo>
                <a:lnTo>
                  <a:pt x="0" y="22383"/>
                </a:lnTo>
                <a:close/>
              </a:path>
            </a:pathLst>
          </a:custGeom>
          <a:solidFill>
            <a:srgbClr val="F7941D"/>
          </a:solidFill>
          <a:ln w="0" cap="flat">
            <a:noFill/>
            <a:prstDash val="solid"/>
            <a:miter/>
          </a:ln>
        </p:spPr>
        <p:txBody>
          <a:bodyPr rtlCol="0" anchor="ctr"/>
          <a:lstStyle/>
          <a:p>
            <a:endParaRPr lang="en-GB" dirty="0"/>
          </a:p>
        </p:txBody>
      </p:sp>
      <p:sp>
        <p:nvSpPr>
          <p:cNvPr id="2672" name="Freeform 2671">
            <a:extLst>
              <a:ext uri="{FF2B5EF4-FFF2-40B4-BE49-F238E27FC236}">
                <a16:creationId xmlns:a16="http://schemas.microsoft.com/office/drawing/2014/main" id="{95DC92EE-8E8D-2EDF-7245-4ACE63AA6D59}"/>
              </a:ext>
            </a:extLst>
          </p:cNvPr>
          <p:cNvSpPr/>
          <p:nvPr/>
        </p:nvSpPr>
        <p:spPr>
          <a:xfrm>
            <a:off x="1476515" y="3756115"/>
            <a:ext cx="1617" cy="22383"/>
          </a:xfrm>
          <a:custGeom>
            <a:avLst/>
            <a:gdLst>
              <a:gd name="connsiteX0" fmla="*/ 0 w 1617"/>
              <a:gd name="connsiteY0" fmla="*/ 0 h 22383"/>
              <a:gd name="connsiteX1" fmla="*/ 1617 w 1617"/>
              <a:gd name="connsiteY1" fmla="*/ 0 h 22383"/>
              <a:gd name="connsiteX2" fmla="*/ 1617 w 1617"/>
              <a:gd name="connsiteY2" fmla="*/ 22383 h 22383"/>
              <a:gd name="connsiteX3" fmla="*/ 0 w 1617"/>
              <a:gd name="connsiteY3" fmla="*/ 22383 h 22383"/>
            </a:gdLst>
            <a:ahLst/>
            <a:cxnLst>
              <a:cxn ang="0">
                <a:pos x="connsiteX0" y="connsiteY0"/>
              </a:cxn>
              <a:cxn ang="0">
                <a:pos x="connsiteX1" y="connsiteY1"/>
              </a:cxn>
              <a:cxn ang="0">
                <a:pos x="connsiteX2" y="connsiteY2"/>
              </a:cxn>
              <a:cxn ang="0">
                <a:pos x="connsiteX3" y="connsiteY3"/>
              </a:cxn>
            </a:cxnLst>
            <a:rect l="l" t="t" r="r" b="b"/>
            <a:pathLst>
              <a:path w="1617" h="22383">
                <a:moveTo>
                  <a:pt x="0" y="0"/>
                </a:moveTo>
                <a:lnTo>
                  <a:pt x="1617" y="0"/>
                </a:lnTo>
                <a:lnTo>
                  <a:pt x="1617" y="22383"/>
                </a:lnTo>
                <a:lnTo>
                  <a:pt x="0" y="22383"/>
                </a:lnTo>
                <a:close/>
              </a:path>
            </a:pathLst>
          </a:custGeom>
          <a:noFill/>
          <a:ln w="4040" cap="flat">
            <a:solidFill>
              <a:srgbClr val="C54E29"/>
            </a:solidFill>
            <a:prstDash val="solid"/>
            <a:miter/>
          </a:ln>
        </p:spPr>
        <p:txBody>
          <a:bodyPr rtlCol="0" anchor="ctr"/>
          <a:lstStyle/>
          <a:p>
            <a:endParaRPr lang="en-GB" dirty="0"/>
          </a:p>
        </p:txBody>
      </p:sp>
      <p:sp>
        <p:nvSpPr>
          <p:cNvPr id="2673" name="Freeform 2672">
            <a:extLst>
              <a:ext uri="{FF2B5EF4-FFF2-40B4-BE49-F238E27FC236}">
                <a16:creationId xmlns:a16="http://schemas.microsoft.com/office/drawing/2014/main" id="{B5247575-961A-F8DE-FFA0-54E036FD4DAC}"/>
              </a:ext>
            </a:extLst>
          </p:cNvPr>
          <p:cNvSpPr/>
          <p:nvPr/>
        </p:nvSpPr>
        <p:spPr>
          <a:xfrm>
            <a:off x="147877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74" name="Freeform 2673">
            <a:extLst>
              <a:ext uri="{FF2B5EF4-FFF2-40B4-BE49-F238E27FC236}">
                <a16:creationId xmlns:a16="http://schemas.microsoft.com/office/drawing/2014/main" id="{98F85E04-E4D0-6EBA-E714-7CF2A7791537}"/>
              </a:ext>
            </a:extLst>
          </p:cNvPr>
          <p:cNvSpPr/>
          <p:nvPr/>
        </p:nvSpPr>
        <p:spPr>
          <a:xfrm>
            <a:off x="1481043"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2675" name="Freeform 2674">
            <a:extLst>
              <a:ext uri="{FF2B5EF4-FFF2-40B4-BE49-F238E27FC236}">
                <a16:creationId xmlns:a16="http://schemas.microsoft.com/office/drawing/2014/main" id="{AFE1DE7E-6E5C-356F-FF20-C369B68B5291}"/>
              </a:ext>
            </a:extLst>
          </p:cNvPr>
          <p:cNvSpPr/>
          <p:nvPr/>
        </p:nvSpPr>
        <p:spPr>
          <a:xfrm>
            <a:off x="1481043"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2676" name="Freeform 2675">
            <a:extLst>
              <a:ext uri="{FF2B5EF4-FFF2-40B4-BE49-F238E27FC236}">
                <a16:creationId xmlns:a16="http://schemas.microsoft.com/office/drawing/2014/main" id="{0A6233E7-1978-B457-BD30-32BE9E465987}"/>
              </a:ext>
            </a:extLst>
          </p:cNvPr>
          <p:cNvSpPr/>
          <p:nvPr/>
        </p:nvSpPr>
        <p:spPr>
          <a:xfrm>
            <a:off x="1483307" y="3756115"/>
            <a:ext cx="1617" cy="42019"/>
          </a:xfrm>
          <a:custGeom>
            <a:avLst/>
            <a:gdLst>
              <a:gd name="connsiteX0" fmla="*/ 0 w 1617"/>
              <a:gd name="connsiteY0" fmla="*/ 0 h 42019"/>
              <a:gd name="connsiteX1" fmla="*/ 1617 w 1617"/>
              <a:gd name="connsiteY1" fmla="*/ 0 h 42019"/>
              <a:gd name="connsiteX2" fmla="*/ 1617 w 1617"/>
              <a:gd name="connsiteY2" fmla="*/ 42019 h 42019"/>
              <a:gd name="connsiteX3" fmla="*/ 0 w 1617"/>
              <a:gd name="connsiteY3" fmla="*/ 42019 h 42019"/>
            </a:gdLst>
            <a:ahLst/>
            <a:cxnLst>
              <a:cxn ang="0">
                <a:pos x="connsiteX0" y="connsiteY0"/>
              </a:cxn>
              <a:cxn ang="0">
                <a:pos x="connsiteX1" y="connsiteY1"/>
              </a:cxn>
              <a:cxn ang="0">
                <a:pos x="connsiteX2" y="connsiteY2"/>
              </a:cxn>
              <a:cxn ang="0">
                <a:pos x="connsiteX3" y="connsiteY3"/>
              </a:cxn>
            </a:cxnLst>
            <a:rect l="l" t="t" r="r" b="b"/>
            <a:pathLst>
              <a:path w="1617" h="42019">
                <a:moveTo>
                  <a:pt x="0" y="0"/>
                </a:moveTo>
                <a:lnTo>
                  <a:pt x="1617" y="0"/>
                </a:lnTo>
                <a:lnTo>
                  <a:pt x="1617" y="42019"/>
                </a:lnTo>
                <a:lnTo>
                  <a:pt x="0" y="42019"/>
                </a:lnTo>
                <a:close/>
              </a:path>
            </a:pathLst>
          </a:custGeom>
          <a:solidFill>
            <a:srgbClr val="F7941D"/>
          </a:solidFill>
          <a:ln w="0" cap="flat">
            <a:noFill/>
            <a:prstDash val="solid"/>
            <a:miter/>
          </a:ln>
        </p:spPr>
        <p:txBody>
          <a:bodyPr rtlCol="0" anchor="ctr"/>
          <a:lstStyle/>
          <a:p>
            <a:endParaRPr lang="en-GB" dirty="0"/>
          </a:p>
        </p:txBody>
      </p:sp>
      <p:sp>
        <p:nvSpPr>
          <p:cNvPr id="2677" name="Freeform 2676">
            <a:extLst>
              <a:ext uri="{FF2B5EF4-FFF2-40B4-BE49-F238E27FC236}">
                <a16:creationId xmlns:a16="http://schemas.microsoft.com/office/drawing/2014/main" id="{06D72BA7-C013-5D8D-054E-B34675B5E1C2}"/>
              </a:ext>
            </a:extLst>
          </p:cNvPr>
          <p:cNvSpPr/>
          <p:nvPr/>
        </p:nvSpPr>
        <p:spPr>
          <a:xfrm>
            <a:off x="1483307" y="3756115"/>
            <a:ext cx="1617" cy="42019"/>
          </a:xfrm>
          <a:custGeom>
            <a:avLst/>
            <a:gdLst>
              <a:gd name="connsiteX0" fmla="*/ 0 w 1617"/>
              <a:gd name="connsiteY0" fmla="*/ 0 h 42019"/>
              <a:gd name="connsiteX1" fmla="*/ 1617 w 1617"/>
              <a:gd name="connsiteY1" fmla="*/ 0 h 42019"/>
              <a:gd name="connsiteX2" fmla="*/ 1617 w 1617"/>
              <a:gd name="connsiteY2" fmla="*/ 42019 h 42019"/>
              <a:gd name="connsiteX3" fmla="*/ 0 w 1617"/>
              <a:gd name="connsiteY3" fmla="*/ 42019 h 42019"/>
            </a:gdLst>
            <a:ahLst/>
            <a:cxnLst>
              <a:cxn ang="0">
                <a:pos x="connsiteX0" y="connsiteY0"/>
              </a:cxn>
              <a:cxn ang="0">
                <a:pos x="connsiteX1" y="connsiteY1"/>
              </a:cxn>
              <a:cxn ang="0">
                <a:pos x="connsiteX2" y="connsiteY2"/>
              </a:cxn>
              <a:cxn ang="0">
                <a:pos x="connsiteX3" y="connsiteY3"/>
              </a:cxn>
            </a:cxnLst>
            <a:rect l="l" t="t" r="r" b="b"/>
            <a:pathLst>
              <a:path w="1617" h="42019">
                <a:moveTo>
                  <a:pt x="0" y="0"/>
                </a:moveTo>
                <a:lnTo>
                  <a:pt x="1617" y="0"/>
                </a:lnTo>
                <a:lnTo>
                  <a:pt x="1617" y="42019"/>
                </a:lnTo>
                <a:lnTo>
                  <a:pt x="0" y="42019"/>
                </a:lnTo>
                <a:close/>
              </a:path>
            </a:pathLst>
          </a:custGeom>
          <a:noFill/>
          <a:ln w="4040" cap="flat">
            <a:solidFill>
              <a:srgbClr val="C54E29"/>
            </a:solidFill>
            <a:prstDash val="solid"/>
            <a:miter/>
          </a:ln>
        </p:spPr>
        <p:txBody>
          <a:bodyPr rtlCol="0" anchor="ctr"/>
          <a:lstStyle/>
          <a:p>
            <a:endParaRPr lang="en-GB" dirty="0"/>
          </a:p>
        </p:txBody>
      </p:sp>
      <p:sp>
        <p:nvSpPr>
          <p:cNvPr id="2678" name="Freeform 2677">
            <a:extLst>
              <a:ext uri="{FF2B5EF4-FFF2-40B4-BE49-F238E27FC236}">
                <a16:creationId xmlns:a16="http://schemas.microsoft.com/office/drawing/2014/main" id="{E041C03B-1164-8071-CDF6-63C8B6F16C22}"/>
              </a:ext>
            </a:extLst>
          </p:cNvPr>
          <p:cNvSpPr/>
          <p:nvPr/>
        </p:nvSpPr>
        <p:spPr>
          <a:xfrm>
            <a:off x="148565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2679" name="Freeform 2678">
            <a:extLst>
              <a:ext uri="{FF2B5EF4-FFF2-40B4-BE49-F238E27FC236}">
                <a16:creationId xmlns:a16="http://schemas.microsoft.com/office/drawing/2014/main" id="{FB0331F9-539C-89AE-87BC-D3CD3615542D}"/>
              </a:ext>
            </a:extLst>
          </p:cNvPr>
          <p:cNvSpPr/>
          <p:nvPr/>
        </p:nvSpPr>
        <p:spPr>
          <a:xfrm>
            <a:off x="148565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2680" name="Freeform 2679">
            <a:extLst>
              <a:ext uri="{FF2B5EF4-FFF2-40B4-BE49-F238E27FC236}">
                <a16:creationId xmlns:a16="http://schemas.microsoft.com/office/drawing/2014/main" id="{408D40B3-AEE0-EB4F-FDA8-0E9DDEFA9602}"/>
              </a:ext>
            </a:extLst>
          </p:cNvPr>
          <p:cNvSpPr/>
          <p:nvPr/>
        </p:nvSpPr>
        <p:spPr>
          <a:xfrm>
            <a:off x="1487916" y="3756115"/>
            <a:ext cx="1617" cy="187389"/>
          </a:xfrm>
          <a:custGeom>
            <a:avLst/>
            <a:gdLst>
              <a:gd name="connsiteX0" fmla="*/ 0 w 1617"/>
              <a:gd name="connsiteY0" fmla="*/ 0 h 187389"/>
              <a:gd name="connsiteX1" fmla="*/ 1617 w 1617"/>
              <a:gd name="connsiteY1" fmla="*/ 0 h 187389"/>
              <a:gd name="connsiteX2" fmla="*/ 1617 w 1617"/>
              <a:gd name="connsiteY2" fmla="*/ 187390 h 187389"/>
              <a:gd name="connsiteX3" fmla="*/ 0 w 1617"/>
              <a:gd name="connsiteY3" fmla="*/ 187390 h 187389"/>
            </a:gdLst>
            <a:ahLst/>
            <a:cxnLst>
              <a:cxn ang="0">
                <a:pos x="connsiteX0" y="connsiteY0"/>
              </a:cxn>
              <a:cxn ang="0">
                <a:pos x="connsiteX1" y="connsiteY1"/>
              </a:cxn>
              <a:cxn ang="0">
                <a:pos x="connsiteX2" y="connsiteY2"/>
              </a:cxn>
              <a:cxn ang="0">
                <a:pos x="connsiteX3" y="connsiteY3"/>
              </a:cxn>
            </a:cxnLst>
            <a:rect l="l" t="t" r="r" b="b"/>
            <a:pathLst>
              <a:path w="1617" h="187389">
                <a:moveTo>
                  <a:pt x="0" y="0"/>
                </a:moveTo>
                <a:lnTo>
                  <a:pt x="1617" y="0"/>
                </a:lnTo>
                <a:lnTo>
                  <a:pt x="1617" y="187390"/>
                </a:lnTo>
                <a:lnTo>
                  <a:pt x="0" y="187390"/>
                </a:lnTo>
                <a:close/>
              </a:path>
            </a:pathLst>
          </a:custGeom>
          <a:solidFill>
            <a:srgbClr val="F7941D"/>
          </a:solidFill>
          <a:ln w="0" cap="flat">
            <a:noFill/>
            <a:prstDash val="solid"/>
            <a:miter/>
          </a:ln>
        </p:spPr>
        <p:txBody>
          <a:bodyPr rtlCol="0" anchor="ctr"/>
          <a:lstStyle/>
          <a:p>
            <a:endParaRPr lang="en-GB" dirty="0"/>
          </a:p>
        </p:txBody>
      </p:sp>
      <p:sp>
        <p:nvSpPr>
          <p:cNvPr id="2681" name="Freeform 2680">
            <a:extLst>
              <a:ext uri="{FF2B5EF4-FFF2-40B4-BE49-F238E27FC236}">
                <a16:creationId xmlns:a16="http://schemas.microsoft.com/office/drawing/2014/main" id="{52B4453D-B25E-B265-4921-78A6DA956E38}"/>
              </a:ext>
            </a:extLst>
          </p:cNvPr>
          <p:cNvSpPr/>
          <p:nvPr/>
        </p:nvSpPr>
        <p:spPr>
          <a:xfrm>
            <a:off x="1487916" y="3756115"/>
            <a:ext cx="1617" cy="187389"/>
          </a:xfrm>
          <a:custGeom>
            <a:avLst/>
            <a:gdLst>
              <a:gd name="connsiteX0" fmla="*/ 0 w 1617"/>
              <a:gd name="connsiteY0" fmla="*/ 0 h 187389"/>
              <a:gd name="connsiteX1" fmla="*/ 1617 w 1617"/>
              <a:gd name="connsiteY1" fmla="*/ 0 h 187389"/>
              <a:gd name="connsiteX2" fmla="*/ 1617 w 1617"/>
              <a:gd name="connsiteY2" fmla="*/ 187390 h 187389"/>
              <a:gd name="connsiteX3" fmla="*/ 0 w 1617"/>
              <a:gd name="connsiteY3" fmla="*/ 187390 h 187389"/>
            </a:gdLst>
            <a:ahLst/>
            <a:cxnLst>
              <a:cxn ang="0">
                <a:pos x="connsiteX0" y="connsiteY0"/>
              </a:cxn>
              <a:cxn ang="0">
                <a:pos x="connsiteX1" y="connsiteY1"/>
              </a:cxn>
              <a:cxn ang="0">
                <a:pos x="connsiteX2" y="connsiteY2"/>
              </a:cxn>
              <a:cxn ang="0">
                <a:pos x="connsiteX3" y="connsiteY3"/>
              </a:cxn>
            </a:cxnLst>
            <a:rect l="l" t="t" r="r" b="b"/>
            <a:pathLst>
              <a:path w="1617" h="187389">
                <a:moveTo>
                  <a:pt x="0" y="0"/>
                </a:moveTo>
                <a:lnTo>
                  <a:pt x="1617" y="0"/>
                </a:lnTo>
                <a:lnTo>
                  <a:pt x="1617" y="187390"/>
                </a:lnTo>
                <a:lnTo>
                  <a:pt x="0" y="187390"/>
                </a:lnTo>
                <a:close/>
              </a:path>
            </a:pathLst>
          </a:custGeom>
          <a:noFill/>
          <a:ln w="4040" cap="flat">
            <a:solidFill>
              <a:srgbClr val="C54E29"/>
            </a:solidFill>
            <a:prstDash val="solid"/>
            <a:miter/>
          </a:ln>
        </p:spPr>
        <p:txBody>
          <a:bodyPr rtlCol="0" anchor="ctr"/>
          <a:lstStyle/>
          <a:p>
            <a:endParaRPr lang="en-GB" dirty="0"/>
          </a:p>
        </p:txBody>
      </p:sp>
      <p:sp>
        <p:nvSpPr>
          <p:cNvPr id="2682" name="Freeform 2681">
            <a:extLst>
              <a:ext uri="{FF2B5EF4-FFF2-40B4-BE49-F238E27FC236}">
                <a16:creationId xmlns:a16="http://schemas.microsoft.com/office/drawing/2014/main" id="{39AA0A45-8496-15E2-9AAB-2540B370EA13}"/>
              </a:ext>
            </a:extLst>
          </p:cNvPr>
          <p:cNvSpPr/>
          <p:nvPr/>
        </p:nvSpPr>
        <p:spPr>
          <a:xfrm>
            <a:off x="1490180"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solidFill>
            <a:srgbClr val="F7941D"/>
          </a:solidFill>
          <a:ln w="0" cap="flat">
            <a:noFill/>
            <a:prstDash val="solid"/>
            <a:miter/>
          </a:ln>
        </p:spPr>
        <p:txBody>
          <a:bodyPr rtlCol="0" anchor="ctr"/>
          <a:lstStyle/>
          <a:p>
            <a:endParaRPr lang="en-GB" dirty="0"/>
          </a:p>
        </p:txBody>
      </p:sp>
      <p:sp>
        <p:nvSpPr>
          <p:cNvPr id="2683" name="Freeform 2682">
            <a:extLst>
              <a:ext uri="{FF2B5EF4-FFF2-40B4-BE49-F238E27FC236}">
                <a16:creationId xmlns:a16="http://schemas.microsoft.com/office/drawing/2014/main" id="{89E654B5-AC9A-C4D8-86B9-FBB21D89CC3C}"/>
              </a:ext>
            </a:extLst>
          </p:cNvPr>
          <p:cNvSpPr/>
          <p:nvPr/>
        </p:nvSpPr>
        <p:spPr>
          <a:xfrm>
            <a:off x="1490180"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noFill/>
          <a:ln w="4040" cap="flat">
            <a:solidFill>
              <a:srgbClr val="C54E29"/>
            </a:solidFill>
            <a:prstDash val="solid"/>
            <a:miter/>
          </a:ln>
        </p:spPr>
        <p:txBody>
          <a:bodyPr rtlCol="0" anchor="ctr"/>
          <a:lstStyle/>
          <a:p>
            <a:endParaRPr lang="en-GB" dirty="0"/>
          </a:p>
        </p:txBody>
      </p:sp>
      <p:sp>
        <p:nvSpPr>
          <p:cNvPr id="2684" name="Freeform 2683">
            <a:extLst>
              <a:ext uri="{FF2B5EF4-FFF2-40B4-BE49-F238E27FC236}">
                <a16:creationId xmlns:a16="http://schemas.microsoft.com/office/drawing/2014/main" id="{FD1CD025-93E4-5C3C-BE65-44CDAB3DD8C1}"/>
              </a:ext>
            </a:extLst>
          </p:cNvPr>
          <p:cNvSpPr/>
          <p:nvPr/>
        </p:nvSpPr>
        <p:spPr>
          <a:xfrm>
            <a:off x="1492444" y="3756115"/>
            <a:ext cx="1617" cy="36120"/>
          </a:xfrm>
          <a:custGeom>
            <a:avLst/>
            <a:gdLst>
              <a:gd name="connsiteX0" fmla="*/ 0 w 1617"/>
              <a:gd name="connsiteY0" fmla="*/ 0 h 36120"/>
              <a:gd name="connsiteX1" fmla="*/ 1617 w 1617"/>
              <a:gd name="connsiteY1" fmla="*/ 0 h 36120"/>
              <a:gd name="connsiteX2" fmla="*/ 1617 w 1617"/>
              <a:gd name="connsiteY2" fmla="*/ 36120 h 36120"/>
              <a:gd name="connsiteX3" fmla="*/ 0 w 1617"/>
              <a:gd name="connsiteY3" fmla="*/ 36120 h 36120"/>
            </a:gdLst>
            <a:ahLst/>
            <a:cxnLst>
              <a:cxn ang="0">
                <a:pos x="connsiteX0" y="connsiteY0"/>
              </a:cxn>
              <a:cxn ang="0">
                <a:pos x="connsiteX1" y="connsiteY1"/>
              </a:cxn>
              <a:cxn ang="0">
                <a:pos x="connsiteX2" y="connsiteY2"/>
              </a:cxn>
              <a:cxn ang="0">
                <a:pos x="connsiteX3" y="connsiteY3"/>
              </a:cxn>
            </a:cxnLst>
            <a:rect l="l" t="t" r="r" b="b"/>
            <a:pathLst>
              <a:path w="1617" h="36120">
                <a:moveTo>
                  <a:pt x="0" y="0"/>
                </a:moveTo>
                <a:lnTo>
                  <a:pt x="1617" y="0"/>
                </a:lnTo>
                <a:lnTo>
                  <a:pt x="1617" y="36120"/>
                </a:lnTo>
                <a:lnTo>
                  <a:pt x="0" y="36120"/>
                </a:lnTo>
                <a:close/>
              </a:path>
            </a:pathLst>
          </a:custGeom>
          <a:solidFill>
            <a:srgbClr val="F7941D"/>
          </a:solidFill>
          <a:ln w="0" cap="flat">
            <a:noFill/>
            <a:prstDash val="solid"/>
            <a:miter/>
          </a:ln>
        </p:spPr>
        <p:txBody>
          <a:bodyPr rtlCol="0" anchor="ctr"/>
          <a:lstStyle/>
          <a:p>
            <a:endParaRPr lang="en-GB" dirty="0"/>
          </a:p>
        </p:txBody>
      </p:sp>
      <p:sp>
        <p:nvSpPr>
          <p:cNvPr id="2685" name="Freeform 2684">
            <a:extLst>
              <a:ext uri="{FF2B5EF4-FFF2-40B4-BE49-F238E27FC236}">
                <a16:creationId xmlns:a16="http://schemas.microsoft.com/office/drawing/2014/main" id="{56C6142E-3439-2C97-BF18-6D75F6D1983E}"/>
              </a:ext>
            </a:extLst>
          </p:cNvPr>
          <p:cNvSpPr/>
          <p:nvPr/>
        </p:nvSpPr>
        <p:spPr>
          <a:xfrm>
            <a:off x="1492444" y="3756115"/>
            <a:ext cx="1617" cy="36120"/>
          </a:xfrm>
          <a:custGeom>
            <a:avLst/>
            <a:gdLst>
              <a:gd name="connsiteX0" fmla="*/ 0 w 1617"/>
              <a:gd name="connsiteY0" fmla="*/ 0 h 36120"/>
              <a:gd name="connsiteX1" fmla="*/ 1617 w 1617"/>
              <a:gd name="connsiteY1" fmla="*/ 0 h 36120"/>
              <a:gd name="connsiteX2" fmla="*/ 1617 w 1617"/>
              <a:gd name="connsiteY2" fmla="*/ 36120 h 36120"/>
              <a:gd name="connsiteX3" fmla="*/ 0 w 1617"/>
              <a:gd name="connsiteY3" fmla="*/ 36120 h 36120"/>
            </a:gdLst>
            <a:ahLst/>
            <a:cxnLst>
              <a:cxn ang="0">
                <a:pos x="connsiteX0" y="connsiteY0"/>
              </a:cxn>
              <a:cxn ang="0">
                <a:pos x="connsiteX1" y="connsiteY1"/>
              </a:cxn>
              <a:cxn ang="0">
                <a:pos x="connsiteX2" y="connsiteY2"/>
              </a:cxn>
              <a:cxn ang="0">
                <a:pos x="connsiteX3" y="connsiteY3"/>
              </a:cxn>
            </a:cxnLst>
            <a:rect l="l" t="t" r="r" b="b"/>
            <a:pathLst>
              <a:path w="1617" h="36120">
                <a:moveTo>
                  <a:pt x="0" y="0"/>
                </a:moveTo>
                <a:lnTo>
                  <a:pt x="1617" y="0"/>
                </a:lnTo>
                <a:lnTo>
                  <a:pt x="1617" y="36120"/>
                </a:lnTo>
                <a:lnTo>
                  <a:pt x="0" y="36120"/>
                </a:lnTo>
                <a:close/>
              </a:path>
            </a:pathLst>
          </a:custGeom>
          <a:noFill/>
          <a:ln w="4040" cap="flat">
            <a:solidFill>
              <a:srgbClr val="C54E29"/>
            </a:solidFill>
            <a:prstDash val="solid"/>
            <a:miter/>
          </a:ln>
        </p:spPr>
        <p:txBody>
          <a:bodyPr rtlCol="0" anchor="ctr"/>
          <a:lstStyle/>
          <a:p>
            <a:endParaRPr lang="en-GB" dirty="0"/>
          </a:p>
        </p:txBody>
      </p:sp>
      <p:sp>
        <p:nvSpPr>
          <p:cNvPr id="2686" name="Freeform 2685">
            <a:extLst>
              <a:ext uri="{FF2B5EF4-FFF2-40B4-BE49-F238E27FC236}">
                <a16:creationId xmlns:a16="http://schemas.microsoft.com/office/drawing/2014/main" id="{EEBE4A54-E2AB-51A2-B06A-05276811B0FC}"/>
              </a:ext>
            </a:extLst>
          </p:cNvPr>
          <p:cNvSpPr/>
          <p:nvPr/>
        </p:nvSpPr>
        <p:spPr>
          <a:xfrm>
            <a:off x="1494708"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2687" name="Freeform 2686">
            <a:extLst>
              <a:ext uri="{FF2B5EF4-FFF2-40B4-BE49-F238E27FC236}">
                <a16:creationId xmlns:a16="http://schemas.microsoft.com/office/drawing/2014/main" id="{35F0F11F-DED6-826B-8FEB-2B8E7626F53C}"/>
              </a:ext>
            </a:extLst>
          </p:cNvPr>
          <p:cNvSpPr/>
          <p:nvPr/>
        </p:nvSpPr>
        <p:spPr>
          <a:xfrm>
            <a:off x="1494708"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2688" name="Freeform 2687">
            <a:extLst>
              <a:ext uri="{FF2B5EF4-FFF2-40B4-BE49-F238E27FC236}">
                <a16:creationId xmlns:a16="http://schemas.microsoft.com/office/drawing/2014/main" id="{D4B7CF47-F94A-1E2C-6876-1B0F9C80BADC}"/>
              </a:ext>
            </a:extLst>
          </p:cNvPr>
          <p:cNvSpPr/>
          <p:nvPr/>
        </p:nvSpPr>
        <p:spPr>
          <a:xfrm>
            <a:off x="1496972"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2689" name="Freeform 2688">
            <a:extLst>
              <a:ext uri="{FF2B5EF4-FFF2-40B4-BE49-F238E27FC236}">
                <a16:creationId xmlns:a16="http://schemas.microsoft.com/office/drawing/2014/main" id="{D74253E7-A7D2-9D2B-E856-91B2DD08FB80}"/>
              </a:ext>
            </a:extLst>
          </p:cNvPr>
          <p:cNvSpPr/>
          <p:nvPr/>
        </p:nvSpPr>
        <p:spPr>
          <a:xfrm>
            <a:off x="1496972"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2690" name="Freeform 2689">
            <a:extLst>
              <a:ext uri="{FF2B5EF4-FFF2-40B4-BE49-F238E27FC236}">
                <a16:creationId xmlns:a16="http://schemas.microsoft.com/office/drawing/2014/main" id="{0E045F0A-E8CA-ADFF-8D00-7C8A53EEF281}"/>
              </a:ext>
            </a:extLst>
          </p:cNvPr>
          <p:cNvSpPr/>
          <p:nvPr/>
        </p:nvSpPr>
        <p:spPr>
          <a:xfrm>
            <a:off x="1499317" y="3756115"/>
            <a:ext cx="1617" cy="36120"/>
          </a:xfrm>
          <a:custGeom>
            <a:avLst/>
            <a:gdLst>
              <a:gd name="connsiteX0" fmla="*/ 0 w 1617"/>
              <a:gd name="connsiteY0" fmla="*/ 0 h 36120"/>
              <a:gd name="connsiteX1" fmla="*/ 1617 w 1617"/>
              <a:gd name="connsiteY1" fmla="*/ 0 h 36120"/>
              <a:gd name="connsiteX2" fmla="*/ 1617 w 1617"/>
              <a:gd name="connsiteY2" fmla="*/ 36120 h 36120"/>
              <a:gd name="connsiteX3" fmla="*/ 0 w 1617"/>
              <a:gd name="connsiteY3" fmla="*/ 36120 h 36120"/>
            </a:gdLst>
            <a:ahLst/>
            <a:cxnLst>
              <a:cxn ang="0">
                <a:pos x="connsiteX0" y="connsiteY0"/>
              </a:cxn>
              <a:cxn ang="0">
                <a:pos x="connsiteX1" y="connsiteY1"/>
              </a:cxn>
              <a:cxn ang="0">
                <a:pos x="connsiteX2" y="connsiteY2"/>
              </a:cxn>
              <a:cxn ang="0">
                <a:pos x="connsiteX3" y="connsiteY3"/>
              </a:cxn>
            </a:cxnLst>
            <a:rect l="l" t="t" r="r" b="b"/>
            <a:pathLst>
              <a:path w="1617" h="36120">
                <a:moveTo>
                  <a:pt x="0" y="0"/>
                </a:moveTo>
                <a:lnTo>
                  <a:pt x="1617" y="0"/>
                </a:lnTo>
                <a:lnTo>
                  <a:pt x="1617" y="36120"/>
                </a:lnTo>
                <a:lnTo>
                  <a:pt x="0" y="36120"/>
                </a:lnTo>
                <a:close/>
              </a:path>
            </a:pathLst>
          </a:custGeom>
          <a:solidFill>
            <a:srgbClr val="F7941D"/>
          </a:solidFill>
          <a:ln w="0" cap="flat">
            <a:noFill/>
            <a:prstDash val="solid"/>
            <a:miter/>
          </a:ln>
        </p:spPr>
        <p:txBody>
          <a:bodyPr rtlCol="0" anchor="ctr"/>
          <a:lstStyle/>
          <a:p>
            <a:endParaRPr lang="en-GB" dirty="0"/>
          </a:p>
        </p:txBody>
      </p:sp>
      <p:sp>
        <p:nvSpPr>
          <p:cNvPr id="2691" name="Freeform 2690">
            <a:extLst>
              <a:ext uri="{FF2B5EF4-FFF2-40B4-BE49-F238E27FC236}">
                <a16:creationId xmlns:a16="http://schemas.microsoft.com/office/drawing/2014/main" id="{65DF3917-FFD3-9FBF-877C-CFBDAD08F9C7}"/>
              </a:ext>
            </a:extLst>
          </p:cNvPr>
          <p:cNvSpPr/>
          <p:nvPr/>
        </p:nvSpPr>
        <p:spPr>
          <a:xfrm>
            <a:off x="1499317" y="3756115"/>
            <a:ext cx="1617" cy="36120"/>
          </a:xfrm>
          <a:custGeom>
            <a:avLst/>
            <a:gdLst>
              <a:gd name="connsiteX0" fmla="*/ 0 w 1617"/>
              <a:gd name="connsiteY0" fmla="*/ 0 h 36120"/>
              <a:gd name="connsiteX1" fmla="*/ 1617 w 1617"/>
              <a:gd name="connsiteY1" fmla="*/ 0 h 36120"/>
              <a:gd name="connsiteX2" fmla="*/ 1617 w 1617"/>
              <a:gd name="connsiteY2" fmla="*/ 36120 h 36120"/>
              <a:gd name="connsiteX3" fmla="*/ 0 w 1617"/>
              <a:gd name="connsiteY3" fmla="*/ 36120 h 36120"/>
            </a:gdLst>
            <a:ahLst/>
            <a:cxnLst>
              <a:cxn ang="0">
                <a:pos x="connsiteX0" y="connsiteY0"/>
              </a:cxn>
              <a:cxn ang="0">
                <a:pos x="connsiteX1" y="connsiteY1"/>
              </a:cxn>
              <a:cxn ang="0">
                <a:pos x="connsiteX2" y="connsiteY2"/>
              </a:cxn>
              <a:cxn ang="0">
                <a:pos x="connsiteX3" y="connsiteY3"/>
              </a:cxn>
            </a:cxnLst>
            <a:rect l="l" t="t" r="r" b="b"/>
            <a:pathLst>
              <a:path w="1617" h="36120">
                <a:moveTo>
                  <a:pt x="0" y="0"/>
                </a:moveTo>
                <a:lnTo>
                  <a:pt x="1617" y="0"/>
                </a:lnTo>
                <a:lnTo>
                  <a:pt x="1617" y="36120"/>
                </a:lnTo>
                <a:lnTo>
                  <a:pt x="0" y="36120"/>
                </a:lnTo>
                <a:close/>
              </a:path>
            </a:pathLst>
          </a:custGeom>
          <a:noFill/>
          <a:ln w="4040" cap="flat">
            <a:solidFill>
              <a:srgbClr val="C54E29"/>
            </a:solidFill>
            <a:prstDash val="solid"/>
            <a:miter/>
          </a:ln>
        </p:spPr>
        <p:txBody>
          <a:bodyPr rtlCol="0" anchor="ctr"/>
          <a:lstStyle/>
          <a:p>
            <a:endParaRPr lang="en-GB" dirty="0"/>
          </a:p>
        </p:txBody>
      </p:sp>
      <p:sp>
        <p:nvSpPr>
          <p:cNvPr id="2692" name="Freeform 2691">
            <a:extLst>
              <a:ext uri="{FF2B5EF4-FFF2-40B4-BE49-F238E27FC236}">
                <a16:creationId xmlns:a16="http://schemas.microsoft.com/office/drawing/2014/main" id="{B805B475-9770-29B1-8F2B-4B83BD8C1821}"/>
              </a:ext>
            </a:extLst>
          </p:cNvPr>
          <p:cNvSpPr/>
          <p:nvPr/>
        </p:nvSpPr>
        <p:spPr>
          <a:xfrm>
            <a:off x="150158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693" name="Freeform 2692">
            <a:extLst>
              <a:ext uri="{FF2B5EF4-FFF2-40B4-BE49-F238E27FC236}">
                <a16:creationId xmlns:a16="http://schemas.microsoft.com/office/drawing/2014/main" id="{CF0CDA69-4C51-F8BD-172C-456E8BB00896}"/>
              </a:ext>
            </a:extLst>
          </p:cNvPr>
          <p:cNvSpPr/>
          <p:nvPr/>
        </p:nvSpPr>
        <p:spPr>
          <a:xfrm>
            <a:off x="1503845"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2694" name="Freeform 2693">
            <a:extLst>
              <a:ext uri="{FF2B5EF4-FFF2-40B4-BE49-F238E27FC236}">
                <a16:creationId xmlns:a16="http://schemas.microsoft.com/office/drawing/2014/main" id="{2B10610A-D37D-CB5E-0460-F27E0CFD4D82}"/>
              </a:ext>
            </a:extLst>
          </p:cNvPr>
          <p:cNvSpPr/>
          <p:nvPr/>
        </p:nvSpPr>
        <p:spPr>
          <a:xfrm>
            <a:off x="1503845"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2695" name="Freeform 2694">
            <a:extLst>
              <a:ext uri="{FF2B5EF4-FFF2-40B4-BE49-F238E27FC236}">
                <a16:creationId xmlns:a16="http://schemas.microsoft.com/office/drawing/2014/main" id="{07079DAD-90AC-88E1-A907-476C0DECAA42}"/>
              </a:ext>
            </a:extLst>
          </p:cNvPr>
          <p:cNvSpPr/>
          <p:nvPr/>
        </p:nvSpPr>
        <p:spPr>
          <a:xfrm>
            <a:off x="1506109" y="3756115"/>
            <a:ext cx="1617" cy="50261"/>
          </a:xfrm>
          <a:custGeom>
            <a:avLst/>
            <a:gdLst>
              <a:gd name="connsiteX0" fmla="*/ 0 w 1617"/>
              <a:gd name="connsiteY0" fmla="*/ 0 h 50261"/>
              <a:gd name="connsiteX1" fmla="*/ 1617 w 1617"/>
              <a:gd name="connsiteY1" fmla="*/ 0 h 50261"/>
              <a:gd name="connsiteX2" fmla="*/ 1617 w 1617"/>
              <a:gd name="connsiteY2" fmla="*/ 50262 h 50261"/>
              <a:gd name="connsiteX3" fmla="*/ 0 w 1617"/>
              <a:gd name="connsiteY3" fmla="*/ 50262 h 50261"/>
            </a:gdLst>
            <a:ahLst/>
            <a:cxnLst>
              <a:cxn ang="0">
                <a:pos x="connsiteX0" y="connsiteY0"/>
              </a:cxn>
              <a:cxn ang="0">
                <a:pos x="connsiteX1" y="connsiteY1"/>
              </a:cxn>
              <a:cxn ang="0">
                <a:pos x="connsiteX2" y="connsiteY2"/>
              </a:cxn>
              <a:cxn ang="0">
                <a:pos x="connsiteX3" y="connsiteY3"/>
              </a:cxn>
            </a:cxnLst>
            <a:rect l="l" t="t" r="r" b="b"/>
            <a:pathLst>
              <a:path w="1617" h="50261">
                <a:moveTo>
                  <a:pt x="0" y="0"/>
                </a:moveTo>
                <a:lnTo>
                  <a:pt x="1617" y="0"/>
                </a:lnTo>
                <a:lnTo>
                  <a:pt x="1617" y="50262"/>
                </a:lnTo>
                <a:lnTo>
                  <a:pt x="0" y="50262"/>
                </a:lnTo>
                <a:close/>
              </a:path>
            </a:pathLst>
          </a:custGeom>
          <a:solidFill>
            <a:srgbClr val="F7941D"/>
          </a:solidFill>
          <a:ln w="0" cap="flat">
            <a:noFill/>
            <a:prstDash val="solid"/>
            <a:miter/>
          </a:ln>
        </p:spPr>
        <p:txBody>
          <a:bodyPr rtlCol="0" anchor="ctr"/>
          <a:lstStyle/>
          <a:p>
            <a:endParaRPr lang="en-GB" dirty="0"/>
          </a:p>
        </p:txBody>
      </p:sp>
      <p:sp>
        <p:nvSpPr>
          <p:cNvPr id="2696" name="Freeform 2695">
            <a:extLst>
              <a:ext uri="{FF2B5EF4-FFF2-40B4-BE49-F238E27FC236}">
                <a16:creationId xmlns:a16="http://schemas.microsoft.com/office/drawing/2014/main" id="{DEB5FC61-1ECD-7722-36D5-2A78309DFFB8}"/>
              </a:ext>
            </a:extLst>
          </p:cNvPr>
          <p:cNvSpPr/>
          <p:nvPr/>
        </p:nvSpPr>
        <p:spPr>
          <a:xfrm>
            <a:off x="1506109" y="3756115"/>
            <a:ext cx="1617" cy="50261"/>
          </a:xfrm>
          <a:custGeom>
            <a:avLst/>
            <a:gdLst>
              <a:gd name="connsiteX0" fmla="*/ 0 w 1617"/>
              <a:gd name="connsiteY0" fmla="*/ 0 h 50261"/>
              <a:gd name="connsiteX1" fmla="*/ 1617 w 1617"/>
              <a:gd name="connsiteY1" fmla="*/ 0 h 50261"/>
              <a:gd name="connsiteX2" fmla="*/ 1617 w 1617"/>
              <a:gd name="connsiteY2" fmla="*/ 50262 h 50261"/>
              <a:gd name="connsiteX3" fmla="*/ 0 w 1617"/>
              <a:gd name="connsiteY3" fmla="*/ 50262 h 50261"/>
            </a:gdLst>
            <a:ahLst/>
            <a:cxnLst>
              <a:cxn ang="0">
                <a:pos x="connsiteX0" y="connsiteY0"/>
              </a:cxn>
              <a:cxn ang="0">
                <a:pos x="connsiteX1" y="connsiteY1"/>
              </a:cxn>
              <a:cxn ang="0">
                <a:pos x="connsiteX2" y="connsiteY2"/>
              </a:cxn>
              <a:cxn ang="0">
                <a:pos x="connsiteX3" y="connsiteY3"/>
              </a:cxn>
            </a:cxnLst>
            <a:rect l="l" t="t" r="r" b="b"/>
            <a:pathLst>
              <a:path w="1617" h="50261">
                <a:moveTo>
                  <a:pt x="0" y="0"/>
                </a:moveTo>
                <a:lnTo>
                  <a:pt x="1617" y="0"/>
                </a:lnTo>
                <a:lnTo>
                  <a:pt x="1617" y="50262"/>
                </a:lnTo>
                <a:lnTo>
                  <a:pt x="0" y="50262"/>
                </a:lnTo>
                <a:close/>
              </a:path>
            </a:pathLst>
          </a:custGeom>
          <a:noFill/>
          <a:ln w="4040" cap="flat">
            <a:solidFill>
              <a:srgbClr val="C54E29"/>
            </a:solidFill>
            <a:prstDash val="solid"/>
            <a:miter/>
          </a:ln>
        </p:spPr>
        <p:txBody>
          <a:bodyPr rtlCol="0" anchor="ctr"/>
          <a:lstStyle/>
          <a:p>
            <a:endParaRPr lang="en-GB" dirty="0"/>
          </a:p>
        </p:txBody>
      </p:sp>
      <p:sp>
        <p:nvSpPr>
          <p:cNvPr id="2697" name="Freeform 2696">
            <a:extLst>
              <a:ext uri="{FF2B5EF4-FFF2-40B4-BE49-F238E27FC236}">
                <a16:creationId xmlns:a16="http://schemas.microsoft.com/office/drawing/2014/main" id="{34FF902C-528D-FBA9-8D51-79CCD8C057CB}"/>
              </a:ext>
            </a:extLst>
          </p:cNvPr>
          <p:cNvSpPr/>
          <p:nvPr/>
        </p:nvSpPr>
        <p:spPr>
          <a:xfrm>
            <a:off x="1508373" y="3756115"/>
            <a:ext cx="1617" cy="124360"/>
          </a:xfrm>
          <a:custGeom>
            <a:avLst/>
            <a:gdLst>
              <a:gd name="connsiteX0" fmla="*/ 0 w 1617"/>
              <a:gd name="connsiteY0" fmla="*/ 0 h 124360"/>
              <a:gd name="connsiteX1" fmla="*/ 1617 w 1617"/>
              <a:gd name="connsiteY1" fmla="*/ 0 h 124360"/>
              <a:gd name="connsiteX2" fmla="*/ 1617 w 1617"/>
              <a:gd name="connsiteY2" fmla="*/ 124361 h 124360"/>
              <a:gd name="connsiteX3" fmla="*/ 0 w 1617"/>
              <a:gd name="connsiteY3" fmla="*/ 124361 h 124360"/>
            </a:gdLst>
            <a:ahLst/>
            <a:cxnLst>
              <a:cxn ang="0">
                <a:pos x="connsiteX0" y="connsiteY0"/>
              </a:cxn>
              <a:cxn ang="0">
                <a:pos x="connsiteX1" y="connsiteY1"/>
              </a:cxn>
              <a:cxn ang="0">
                <a:pos x="connsiteX2" y="connsiteY2"/>
              </a:cxn>
              <a:cxn ang="0">
                <a:pos x="connsiteX3" y="connsiteY3"/>
              </a:cxn>
            </a:cxnLst>
            <a:rect l="l" t="t" r="r" b="b"/>
            <a:pathLst>
              <a:path w="1617" h="124360">
                <a:moveTo>
                  <a:pt x="0" y="0"/>
                </a:moveTo>
                <a:lnTo>
                  <a:pt x="1617" y="0"/>
                </a:lnTo>
                <a:lnTo>
                  <a:pt x="1617" y="124361"/>
                </a:lnTo>
                <a:lnTo>
                  <a:pt x="0" y="124361"/>
                </a:lnTo>
                <a:close/>
              </a:path>
            </a:pathLst>
          </a:custGeom>
          <a:solidFill>
            <a:srgbClr val="F7941D"/>
          </a:solidFill>
          <a:ln w="0" cap="flat">
            <a:noFill/>
            <a:prstDash val="solid"/>
            <a:miter/>
          </a:ln>
        </p:spPr>
        <p:txBody>
          <a:bodyPr rtlCol="0" anchor="ctr"/>
          <a:lstStyle/>
          <a:p>
            <a:endParaRPr lang="en-GB" dirty="0"/>
          </a:p>
        </p:txBody>
      </p:sp>
      <p:sp>
        <p:nvSpPr>
          <p:cNvPr id="2698" name="Freeform 2697">
            <a:extLst>
              <a:ext uri="{FF2B5EF4-FFF2-40B4-BE49-F238E27FC236}">
                <a16:creationId xmlns:a16="http://schemas.microsoft.com/office/drawing/2014/main" id="{5F2AA40D-AA58-802F-8AD3-1027FA1745B3}"/>
              </a:ext>
            </a:extLst>
          </p:cNvPr>
          <p:cNvSpPr/>
          <p:nvPr/>
        </p:nvSpPr>
        <p:spPr>
          <a:xfrm>
            <a:off x="1508373" y="3756115"/>
            <a:ext cx="1617" cy="124360"/>
          </a:xfrm>
          <a:custGeom>
            <a:avLst/>
            <a:gdLst>
              <a:gd name="connsiteX0" fmla="*/ 0 w 1617"/>
              <a:gd name="connsiteY0" fmla="*/ 0 h 124360"/>
              <a:gd name="connsiteX1" fmla="*/ 1617 w 1617"/>
              <a:gd name="connsiteY1" fmla="*/ 0 h 124360"/>
              <a:gd name="connsiteX2" fmla="*/ 1617 w 1617"/>
              <a:gd name="connsiteY2" fmla="*/ 124361 h 124360"/>
              <a:gd name="connsiteX3" fmla="*/ 0 w 1617"/>
              <a:gd name="connsiteY3" fmla="*/ 124361 h 124360"/>
            </a:gdLst>
            <a:ahLst/>
            <a:cxnLst>
              <a:cxn ang="0">
                <a:pos x="connsiteX0" y="connsiteY0"/>
              </a:cxn>
              <a:cxn ang="0">
                <a:pos x="connsiteX1" y="connsiteY1"/>
              </a:cxn>
              <a:cxn ang="0">
                <a:pos x="connsiteX2" y="connsiteY2"/>
              </a:cxn>
              <a:cxn ang="0">
                <a:pos x="connsiteX3" y="connsiteY3"/>
              </a:cxn>
            </a:cxnLst>
            <a:rect l="l" t="t" r="r" b="b"/>
            <a:pathLst>
              <a:path w="1617" h="124360">
                <a:moveTo>
                  <a:pt x="0" y="0"/>
                </a:moveTo>
                <a:lnTo>
                  <a:pt x="1617" y="0"/>
                </a:lnTo>
                <a:lnTo>
                  <a:pt x="1617" y="124361"/>
                </a:lnTo>
                <a:lnTo>
                  <a:pt x="0" y="124361"/>
                </a:lnTo>
                <a:close/>
              </a:path>
            </a:pathLst>
          </a:custGeom>
          <a:noFill/>
          <a:ln w="4040" cap="flat">
            <a:solidFill>
              <a:srgbClr val="C54E29"/>
            </a:solidFill>
            <a:prstDash val="solid"/>
            <a:miter/>
          </a:ln>
        </p:spPr>
        <p:txBody>
          <a:bodyPr rtlCol="0" anchor="ctr"/>
          <a:lstStyle/>
          <a:p>
            <a:endParaRPr lang="en-GB" dirty="0"/>
          </a:p>
        </p:txBody>
      </p:sp>
      <p:sp>
        <p:nvSpPr>
          <p:cNvPr id="2699" name="Freeform 2698">
            <a:extLst>
              <a:ext uri="{FF2B5EF4-FFF2-40B4-BE49-F238E27FC236}">
                <a16:creationId xmlns:a16="http://schemas.microsoft.com/office/drawing/2014/main" id="{6F8F7118-4C52-A650-839B-1FF0B81E2BD4}"/>
              </a:ext>
            </a:extLst>
          </p:cNvPr>
          <p:cNvSpPr/>
          <p:nvPr/>
        </p:nvSpPr>
        <p:spPr>
          <a:xfrm>
            <a:off x="151063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2700" name="Freeform 2699">
            <a:extLst>
              <a:ext uri="{FF2B5EF4-FFF2-40B4-BE49-F238E27FC236}">
                <a16:creationId xmlns:a16="http://schemas.microsoft.com/office/drawing/2014/main" id="{A4769CE3-A85A-D1F4-E2E4-8AE122D1E28C}"/>
              </a:ext>
            </a:extLst>
          </p:cNvPr>
          <p:cNvSpPr/>
          <p:nvPr/>
        </p:nvSpPr>
        <p:spPr>
          <a:xfrm>
            <a:off x="151063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2701" name="Freeform 2700">
            <a:extLst>
              <a:ext uri="{FF2B5EF4-FFF2-40B4-BE49-F238E27FC236}">
                <a16:creationId xmlns:a16="http://schemas.microsoft.com/office/drawing/2014/main" id="{17CA04FC-E0C2-0487-7218-7DE56AE2B678}"/>
              </a:ext>
            </a:extLst>
          </p:cNvPr>
          <p:cNvSpPr/>
          <p:nvPr/>
        </p:nvSpPr>
        <p:spPr>
          <a:xfrm>
            <a:off x="1512982"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solidFill>
            <a:srgbClr val="F7941D"/>
          </a:solidFill>
          <a:ln w="0" cap="flat">
            <a:noFill/>
            <a:prstDash val="solid"/>
            <a:miter/>
          </a:ln>
        </p:spPr>
        <p:txBody>
          <a:bodyPr rtlCol="0" anchor="ctr"/>
          <a:lstStyle/>
          <a:p>
            <a:endParaRPr lang="en-GB" dirty="0"/>
          </a:p>
        </p:txBody>
      </p:sp>
      <p:sp>
        <p:nvSpPr>
          <p:cNvPr id="2702" name="Freeform 2701">
            <a:extLst>
              <a:ext uri="{FF2B5EF4-FFF2-40B4-BE49-F238E27FC236}">
                <a16:creationId xmlns:a16="http://schemas.microsoft.com/office/drawing/2014/main" id="{3CA46682-74D4-5053-13FE-F093681DA2EF}"/>
              </a:ext>
            </a:extLst>
          </p:cNvPr>
          <p:cNvSpPr/>
          <p:nvPr/>
        </p:nvSpPr>
        <p:spPr>
          <a:xfrm>
            <a:off x="1512982"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noFill/>
          <a:ln w="4040" cap="flat">
            <a:solidFill>
              <a:srgbClr val="C54E29"/>
            </a:solidFill>
            <a:prstDash val="solid"/>
            <a:miter/>
          </a:ln>
        </p:spPr>
        <p:txBody>
          <a:bodyPr rtlCol="0" anchor="ctr"/>
          <a:lstStyle/>
          <a:p>
            <a:endParaRPr lang="en-GB" dirty="0"/>
          </a:p>
        </p:txBody>
      </p:sp>
      <p:sp>
        <p:nvSpPr>
          <p:cNvPr id="2703" name="Freeform 2702">
            <a:extLst>
              <a:ext uri="{FF2B5EF4-FFF2-40B4-BE49-F238E27FC236}">
                <a16:creationId xmlns:a16="http://schemas.microsoft.com/office/drawing/2014/main" id="{78A68B93-11C1-24AB-7625-9CF0CB4C5F39}"/>
              </a:ext>
            </a:extLst>
          </p:cNvPr>
          <p:cNvSpPr/>
          <p:nvPr/>
        </p:nvSpPr>
        <p:spPr>
          <a:xfrm>
            <a:off x="1515246"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solidFill>
            <a:srgbClr val="F7941D"/>
          </a:solidFill>
          <a:ln w="0" cap="flat">
            <a:noFill/>
            <a:prstDash val="solid"/>
            <a:miter/>
          </a:ln>
        </p:spPr>
        <p:txBody>
          <a:bodyPr rtlCol="0" anchor="ctr"/>
          <a:lstStyle/>
          <a:p>
            <a:endParaRPr lang="en-GB" dirty="0"/>
          </a:p>
        </p:txBody>
      </p:sp>
      <p:sp>
        <p:nvSpPr>
          <p:cNvPr id="2704" name="Freeform 2703">
            <a:extLst>
              <a:ext uri="{FF2B5EF4-FFF2-40B4-BE49-F238E27FC236}">
                <a16:creationId xmlns:a16="http://schemas.microsoft.com/office/drawing/2014/main" id="{CD866300-D77B-0409-39AC-98423BB5E60E}"/>
              </a:ext>
            </a:extLst>
          </p:cNvPr>
          <p:cNvSpPr/>
          <p:nvPr/>
        </p:nvSpPr>
        <p:spPr>
          <a:xfrm>
            <a:off x="1515246"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noFill/>
          <a:ln w="4040" cap="flat">
            <a:solidFill>
              <a:srgbClr val="C54E29"/>
            </a:solidFill>
            <a:prstDash val="solid"/>
            <a:miter/>
          </a:ln>
        </p:spPr>
        <p:txBody>
          <a:bodyPr rtlCol="0" anchor="ctr"/>
          <a:lstStyle/>
          <a:p>
            <a:endParaRPr lang="en-GB" dirty="0"/>
          </a:p>
        </p:txBody>
      </p:sp>
      <p:sp>
        <p:nvSpPr>
          <p:cNvPr id="2705" name="Freeform 2704">
            <a:extLst>
              <a:ext uri="{FF2B5EF4-FFF2-40B4-BE49-F238E27FC236}">
                <a16:creationId xmlns:a16="http://schemas.microsoft.com/office/drawing/2014/main" id="{B41880D1-59C1-2DCC-1332-A5CEBADDD535}"/>
              </a:ext>
            </a:extLst>
          </p:cNvPr>
          <p:cNvSpPr/>
          <p:nvPr/>
        </p:nvSpPr>
        <p:spPr>
          <a:xfrm>
            <a:off x="1517510"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solidFill>
            <a:srgbClr val="F7941D"/>
          </a:solidFill>
          <a:ln w="0" cap="flat">
            <a:noFill/>
            <a:prstDash val="solid"/>
            <a:miter/>
          </a:ln>
        </p:spPr>
        <p:txBody>
          <a:bodyPr rtlCol="0" anchor="ctr"/>
          <a:lstStyle/>
          <a:p>
            <a:endParaRPr lang="en-GB" dirty="0"/>
          </a:p>
        </p:txBody>
      </p:sp>
      <p:sp>
        <p:nvSpPr>
          <p:cNvPr id="2706" name="Freeform 2705">
            <a:extLst>
              <a:ext uri="{FF2B5EF4-FFF2-40B4-BE49-F238E27FC236}">
                <a16:creationId xmlns:a16="http://schemas.microsoft.com/office/drawing/2014/main" id="{0A523E7A-614D-BEC2-70F8-2976C7B34DAC}"/>
              </a:ext>
            </a:extLst>
          </p:cNvPr>
          <p:cNvSpPr/>
          <p:nvPr/>
        </p:nvSpPr>
        <p:spPr>
          <a:xfrm>
            <a:off x="1517510"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noFill/>
          <a:ln w="4040" cap="flat">
            <a:solidFill>
              <a:srgbClr val="C54E29"/>
            </a:solidFill>
            <a:prstDash val="solid"/>
            <a:miter/>
          </a:ln>
        </p:spPr>
        <p:txBody>
          <a:bodyPr rtlCol="0" anchor="ctr"/>
          <a:lstStyle/>
          <a:p>
            <a:endParaRPr lang="en-GB" dirty="0"/>
          </a:p>
        </p:txBody>
      </p:sp>
      <p:sp>
        <p:nvSpPr>
          <p:cNvPr id="2707" name="Freeform 2706">
            <a:extLst>
              <a:ext uri="{FF2B5EF4-FFF2-40B4-BE49-F238E27FC236}">
                <a16:creationId xmlns:a16="http://schemas.microsoft.com/office/drawing/2014/main" id="{BBB8CF6F-3391-112D-00BC-6EA3593804B3}"/>
              </a:ext>
            </a:extLst>
          </p:cNvPr>
          <p:cNvSpPr/>
          <p:nvPr/>
        </p:nvSpPr>
        <p:spPr>
          <a:xfrm>
            <a:off x="1519774" y="3756115"/>
            <a:ext cx="1617" cy="85896"/>
          </a:xfrm>
          <a:custGeom>
            <a:avLst/>
            <a:gdLst>
              <a:gd name="connsiteX0" fmla="*/ 0 w 1617"/>
              <a:gd name="connsiteY0" fmla="*/ 0 h 85896"/>
              <a:gd name="connsiteX1" fmla="*/ 1617 w 1617"/>
              <a:gd name="connsiteY1" fmla="*/ 0 h 85896"/>
              <a:gd name="connsiteX2" fmla="*/ 1617 w 1617"/>
              <a:gd name="connsiteY2" fmla="*/ 85897 h 85896"/>
              <a:gd name="connsiteX3" fmla="*/ 0 w 1617"/>
              <a:gd name="connsiteY3" fmla="*/ 85897 h 85896"/>
            </a:gdLst>
            <a:ahLst/>
            <a:cxnLst>
              <a:cxn ang="0">
                <a:pos x="connsiteX0" y="connsiteY0"/>
              </a:cxn>
              <a:cxn ang="0">
                <a:pos x="connsiteX1" y="connsiteY1"/>
              </a:cxn>
              <a:cxn ang="0">
                <a:pos x="connsiteX2" y="connsiteY2"/>
              </a:cxn>
              <a:cxn ang="0">
                <a:pos x="connsiteX3" y="connsiteY3"/>
              </a:cxn>
            </a:cxnLst>
            <a:rect l="l" t="t" r="r" b="b"/>
            <a:pathLst>
              <a:path w="1617" h="85896">
                <a:moveTo>
                  <a:pt x="0" y="0"/>
                </a:moveTo>
                <a:lnTo>
                  <a:pt x="1617" y="0"/>
                </a:lnTo>
                <a:lnTo>
                  <a:pt x="1617" y="85897"/>
                </a:lnTo>
                <a:lnTo>
                  <a:pt x="0" y="85897"/>
                </a:lnTo>
                <a:close/>
              </a:path>
            </a:pathLst>
          </a:custGeom>
          <a:solidFill>
            <a:srgbClr val="F7941D"/>
          </a:solidFill>
          <a:ln w="0" cap="flat">
            <a:noFill/>
            <a:prstDash val="solid"/>
            <a:miter/>
          </a:ln>
        </p:spPr>
        <p:txBody>
          <a:bodyPr rtlCol="0" anchor="ctr"/>
          <a:lstStyle/>
          <a:p>
            <a:endParaRPr lang="en-GB" dirty="0"/>
          </a:p>
        </p:txBody>
      </p:sp>
      <p:sp>
        <p:nvSpPr>
          <p:cNvPr id="2708" name="Freeform 2707">
            <a:extLst>
              <a:ext uri="{FF2B5EF4-FFF2-40B4-BE49-F238E27FC236}">
                <a16:creationId xmlns:a16="http://schemas.microsoft.com/office/drawing/2014/main" id="{306BAF0B-F86F-9790-D149-2C0607BCCBDF}"/>
              </a:ext>
            </a:extLst>
          </p:cNvPr>
          <p:cNvSpPr/>
          <p:nvPr/>
        </p:nvSpPr>
        <p:spPr>
          <a:xfrm>
            <a:off x="1519774" y="3756115"/>
            <a:ext cx="1617" cy="85896"/>
          </a:xfrm>
          <a:custGeom>
            <a:avLst/>
            <a:gdLst>
              <a:gd name="connsiteX0" fmla="*/ 0 w 1617"/>
              <a:gd name="connsiteY0" fmla="*/ 0 h 85896"/>
              <a:gd name="connsiteX1" fmla="*/ 1617 w 1617"/>
              <a:gd name="connsiteY1" fmla="*/ 0 h 85896"/>
              <a:gd name="connsiteX2" fmla="*/ 1617 w 1617"/>
              <a:gd name="connsiteY2" fmla="*/ 85897 h 85896"/>
              <a:gd name="connsiteX3" fmla="*/ 0 w 1617"/>
              <a:gd name="connsiteY3" fmla="*/ 85897 h 85896"/>
            </a:gdLst>
            <a:ahLst/>
            <a:cxnLst>
              <a:cxn ang="0">
                <a:pos x="connsiteX0" y="connsiteY0"/>
              </a:cxn>
              <a:cxn ang="0">
                <a:pos x="connsiteX1" y="connsiteY1"/>
              </a:cxn>
              <a:cxn ang="0">
                <a:pos x="connsiteX2" y="connsiteY2"/>
              </a:cxn>
              <a:cxn ang="0">
                <a:pos x="connsiteX3" y="connsiteY3"/>
              </a:cxn>
            </a:cxnLst>
            <a:rect l="l" t="t" r="r" b="b"/>
            <a:pathLst>
              <a:path w="1617" h="85896">
                <a:moveTo>
                  <a:pt x="0" y="0"/>
                </a:moveTo>
                <a:lnTo>
                  <a:pt x="1617" y="0"/>
                </a:lnTo>
                <a:lnTo>
                  <a:pt x="1617" y="85897"/>
                </a:lnTo>
                <a:lnTo>
                  <a:pt x="0" y="85897"/>
                </a:lnTo>
                <a:close/>
              </a:path>
            </a:pathLst>
          </a:custGeom>
          <a:noFill/>
          <a:ln w="4040" cap="flat">
            <a:solidFill>
              <a:srgbClr val="C54E29"/>
            </a:solidFill>
            <a:prstDash val="solid"/>
            <a:miter/>
          </a:ln>
        </p:spPr>
        <p:txBody>
          <a:bodyPr rtlCol="0" anchor="ctr"/>
          <a:lstStyle/>
          <a:p>
            <a:endParaRPr lang="en-GB" dirty="0"/>
          </a:p>
        </p:txBody>
      </p:sp>
      <p:sp>
        <p:nvSpPr>
          <p:cNvPr id="2709" name="Freeform 2708">
            <a:extLst>
              <a:ext uri="{FF2B5EF4-FFF2-40B4-BE49-F238E27FC236}">
                <a16:creationId xmlns:a16="http://schemas.microsoft.com/office/drawing/2014/main" id="{C52A40A6-EF48-5F51-BA48-A85B245278E1}"/>
              </a:ext>
            </a:extLst>
          </p:cNvPr>
          <p:cNvSpPr/>
          <p:nvPr/>
        </p:nvSpPr>
        <p:spPr>
          <a:xfrm>
            <a:off x="1522038" y="3756115"/>
            <a:ext cx="1617" cy="30625"/>
          </a:xfrm>
          <a:custGeom>
            <a:avLst/>
            <a:gdLst>
              <a:gd name="connsiteX0" fmla="*/ 0 w 1617"/>
              <a:gd name="connsiteY0" fmla="*/ 0 h 30625"/>
              <a:gd name="connsiteX1" fmla="*/ 1617 w 1617"/>
              <a:gd name="connsiteY1" fmla="*/ 0 h 30625"/>
              <a:gd name="connsiteX2" fmla="*/ 1617 w 1617"/>
              <a:gd name="connsiteY2" fmla="*/ 30626 h 30625"/>
              <a:gd name="connsiteX3" fmla="*/ 0 w 1617"/>
              <a:gd name="connsiteY3" fmla="*/ 30626 h 30625"/>
            </a:gdLst>
            <a:ahLst/>
            <a:cxnLst>
              <a:cxn ang="0">
                <a:pos x="connsiteX0" y="connsiteY0"/>
              </a:cxn>
              <a:cxn ang="0">
                <a:pos x="connsiteX1" y="connsiteY1"/>
              </a:cxn>
              <a:cxn ang="0">
                <a:pos x="connsiteX2" y="connsiteY2"/>
              </a:cxn>
              <a:cxn ang="0">
                <a:pos x="connsiteX3" y="connsiteY3"/>
              </a:cxn>
            </a:cxnLst>
            <a:rect l="l" t="t" r="r" b="b"/>
            <a:pathLst>
              <a:path w="1617" h="30625">
                <a:moveTo>
                  <a:pt x="0" y="0"/>
                </a:moveTo>
                <a:lnTo>
                  <a:pt x="1617" y="0"/>
                </a:lnTo>
                <a:lnTo>
                  <a:pt x="1617" y="30626"/>
                </a:lnTo>
                <a:lnTo>
                  <a:pt x="0" y="30626"/>
                </a:lnTo>
                <a:close/>
              </a:path>
            </a:pathLst>
          </a:custGeom>
          <a:solidFill>
            <a:srgbClr val="F7941D"/>
          </a:solidFill>
          <a:ln w="0" cap="flat">
            <a:noFill/>
            <a:prstDash val="solid"/>
            <a:miter/>
          </a:ln>
        </p:spPr>
        <p:txBody>
          <a:bodyPr rtlCol="0" anchor="ctr"/>
          <a:lstStyle/>
          <a:p>
            <a:endParaRPr lang="en-GB" dirty="0"/>
          </a:p>
        </p:txBody>
      </p:sp>
      <p:sp>
        <p:nvSpPr>
          <p:cNvPr id="2710" name="Freeform 2709">
            <a:extLst>
              <a:ext uri="{FF2B5EF4-FFF2-40B4-BE49-F238E27FC236}">
                <a16:creationId xmlns:a16="http://schemas.microsoft.com/office/drawing/2014/main" id="{0AFB4036-F157-DF86-F83D-3C7A17C80062}"/>
              </a:ext>
            </a:extLst>
          </p:cNvPr>
          <p:cNvSpPr/>
          <p:nvPr/>
        </p:nvSpPr>
        <p:spPr>
          <a:xfrm>
            <a:off x="1522038" y="3756115"/>
            <a:ext cx="1617" cy="30625"/>
          </a:xfrm>
          <a:custGeom>
            <a:avLst/>
            <a:gdLst>
              <a:gd name="connsiteX0" fmla="*/ 0 w 1617"/>
              <a:gd name="connsiteY0" fmla="*/ 0 h 30625"/>
              <a:gd name="connsiteX1" fmla="*/ 1617 w 1617"/>
              <a:gd name="connsiteY1" fmla="*/ 0 h 30625"/>
              <a:gd name="connsiteX2" fmla="*/ 1617 w 1617"/>
              <a:gd name="connsiteY2" fmla="*/ 30626 h 30625"/>
              <a:gd name="connsiteX3" fmla="*/ 0 w 1617"/>
              <a:gd name="connsiteY3" fmla="*/ 30626 h 30625"/>
            </a:gdLst>
            <a:ahLst/>
            <a:cxnLst>
              <a:cxn ang="0">
                <a:pos x="connsiteX0" y="connsiteY0"/>
              </a:cxn>
              <a:cxn ang="0">
                <a:pos x="connsiteX1" y="connsiteY1"/>
              </a:cxn>
              <a:cxn ang="0">
                <a:pos x="connsiteX2" y="connsiteY2"/>
              </a:cxn>
              <a:cxn ang="0">
                <a:pos x="connsiteX3" y="connsiteY3"/>
              </a:cxn>
            </a:cxnLst>
            <a:rect l="l" t="t" r="r" b="b"/>
            <a:pathLst>
              <a:path w="1617" h="30625">
                <a:moveTo>
                  <a:pt x="0" y="0"/>
                </a:moveTo>
                <a:lnTo>
                  <a:pt x="1617" y="0"/>
                </a:lnTo>
                <a:lnTo>
                  <a:pt x="1617" y="30626"/>
                </a:lnTo>
                <a:lnTo>
                  <a:pt x="0" y="30626"/>
                </a:lnTo>
                <a:close/>
              </a:path>
            </a:pathLst>
          </a:custGeom>
          <a:noFill/>
          <a:ln w="4040" cap="flat">
            <a:solidFill>
              <a:srgbClr val="C54E29"/>
            </a:solidFill>
            <a:prstDash val="solid"/>
            <a:miter/>
          </a:ln>
        </p:spPr>
        <p:txBody>
          <a:bodyPr rtlCol="0" anchor="ctr"/>
          <a:lstStyle/>
          <a:p>
            <a:endParaRPr lang="en-GB" dirty="0"/>
          </a:p>
        </p:txBody>
      </p:sp>
      <p:sp>
        <p:nvSpPr>
          <p:cNvPr id="2711" name="Freeform 2710">
            <a:extLst>
              <a:ext uri="{FF2B5EF4-FFF2-40B4-BE49-F238E27FC236}">
                <a16:creationId xmlns:a16="http://schemas.microsoft.com/office/drawing/2014/main" id="{C9155B92-1586-00C6-39AA-C48F4627A050}"/>
              </a:ext>
            </a:extLst>
          </p:cNvPr>
          <p:cNvSpPr/>
          <p:nvPr/>
        </p:nvSpPr>
        <p:spPr>
          <a:xfrm>
            <a:off x="1524383" y="3756115"/>
            <a:ext cx="1617" cy="63109"/>
          </a:xfrm>
          <a:custGeom>
            <a:avLst/>
            <a:gdLst>
              <a:gd name="connsiteX0" fmla="*/ 0 w 1617"/>
              <a:gd name="connsiteY0" fmla="*/ 0 h 63109"/>
              <a:gd name="connsiteX1" fmla="*/ 1617 w 1617"/>
              <a:gd name="connsiteY1" fmla="*/ 0 h 63109"/>
              <a:gd name="connsiteX2" fmla="*/ 1617 w 1617"/>
              <a:gd name="connsiteY2" fmla="*/ 63110 h 63109"/>
              <a:gd name="connsiteX3" fmla="*/ 0 w 1617"/>
              <a:gd name="connsiteY3" fmla="*/ 63110 h 63109"/>
            </a:gdLst>
            <a:ahLst/>
            <a:cxnLst>
              <a:cxn ang="0">
                <a:pos x="connsiteX0" y="connsiteY0"/>
              </a:cxn>
              <a:cxn ang="0">
                <a:pos x="connsiteX1" y="connsiteY1"/>
              </a:cxn>
              <a:cxn ang="0">
                <a:pos x="connsiteX2" y="connsiteY2"/>
              </a:cxn>
              <a:cxn ang="0">
                <a:pos x="connsiteX3" y="connsiteY3"/>
              </a:cxn>
            </a:cxnLst>
            <a:rect l="l" t="t" r="r" b="b"/>
            <a:pathLst>
              <a:path w="1617" h="63109">
                <a:moveTo>
                  <a:pt x="0" y="0"/>
                </a:moveTo>
                <a:lnTo>
                  <a:pt x="1617" y="0"/>
                </a:lnTo>
                <a:lnTo>
                  <a:pt x="1617" y="63110"/>
                </a:lnTo>
                <a:lnTo>
                  <a:pt x="0" y="63110"/>
                </a:lnTo>
                <a:close/>
              </a:path>
            </a:pathLst>
          </a:custGeom>
          <a:solidFill>
            <a:srgbClr val="F7941D"/>
          </a:solidFill>
          <a:ln w="0" cap="flat">
            <a:noFill/>
            <a:prstDash val="solid"/>
            <a:miter/>
          </a:ln>
        </p:spPr>
        <p:txBody>
          <a:bodyPr rtlCol="0" anchor="ctr"/>
          <a:lstStyle/>
          <a:p>
            <a:endParaRPr lang="en-GB" dirty="0"/>
          </a:p>
        </p:txBody>
      </p:sp>
      <p:sp>
        <p:nvSpPr>
          <p:cNvPr id="2712" name="Freeform 2711">
            <a:extLst>
              <a:ext uri="{FF2B5EF4-FFF2-40B4-BE49-F238E27FC236}">
                <a16:creationId xmlns:a16="http://schemas.microsoft.com/office/drawing/2014/main" id="{5F56DF9D-C300-F820-DED8-AAE8918241E5}"/>
              </a:ext>
            </a:extLst>
          </p:cNvPr>
          <p:cNvSpPr/>
          <p:nvPr/>
        </p:nvSpPr>
        <p:spPr>
          <a:xfrm>
            <a:off x="1524383" y="3756115"/>
            <a:ext cx="1617" cy="63109"/>
          </a:xfrm>
          <a:custGeom>
            <a:avLst/>
            <a:gdLst>
              <a:gd name="connsiteX0" fmla="*/ 0 w 1617"/>
              <a:gd name="connsiteY0" fmla="*/ 0 h 63109"/>
              <a:gd name="connsiteX1" fmla="*/ 1617 w 1617"/>
              <a:gd name="connsiteY1" fmla="*/ 0 h 63109"/>
              <a:gd name="connsiteX2" fmla="*/ 1617 w 1617"/>
              <a:gd name="connsiteY2" fmla="*/ 63110 h 63109"/>
              <a:gd name="connsiteX3" fmla="*/ 0 w 1617"/>
              <a:gd name="connsiteY3" fmla="*/ 63110 h 63109"/>
            </a:gdLst>
            <a:ahLst/>
            <a:cxnLst>
              <a:cxn ang="0">
                <a:pos x="connsiteX0" y="connsiteY0"/>
              </a:cxn>
              <a:cxn ang="0">
                <a:pos x="connsiteX1" y="connsiteY1"/>
              </a:cxn>
              <a:cxn ang="0">
                <a:pos x="connsiteX2" y="connsiteY2"/>
              </a:cxn>
              <a:cxn ang="0">
                <a:pos x="connsiteX3" y="connsiteY3"/>
              </a:cxn>
            </a:cxnLst>
            <a:rect l="l" t="t" r="r" b="b"/>
            <a:pathLst>
              <a:path w="1617" h="63109">
                <a:moveTo>
                  <a:pt x="0" y="0"/>
                </a:moveTo>
                <a:lnTo>
                  <a:pt x="1617" y="0"/>
                </a:lnTo>
                <a:lnTo>
                  <a:pt x="1617" y="63110"/>
                </a:lnTo>
                <a:lnTo>
                  <a:pt x="0" y="63110"/>
                </a:lnTo>
                <a:close/>
              </a:path>
            </a:pathLst>
          </a:custGeom>
          <a:noFill/>
          <a:ln w="4040" cap="flat">
            <a:solidFill>
              <a:srgbClr val="C54E29"/>
            </a:solidFill>
            <a:prstDash val="solid"/>
            <a:miter/>
          </a:ln>
        </p:spPr>
        <p:txBody>
          <a:bodyPr rtlCol="0" anchor="ctr"/>
          <a:lstStyle/>
          <a:p>
            <a:endParaRPr lang="en-GB" dirty="0"/>
          </a:p>
        </p:txBody>
      </p:sp>
      <p:sp>
        <p:nvSpPr>
          <p:cNvPr id="2713" name="Freeform 2712">
            <a:extLst>
              <a:ext uri="{FF2B5EF4-FFF2-40B4-BE49-F238E27FC236}">
                <a16:creationId xmlns:a16="http://schemas.microsoft.com/office/drawing/2014/main" id="{0121F7E0-7406-1D7B-01AB-13EEA0CC11ED}"/>
              </a:ext>
            </a:extLst>
          </p:cNvPr>
          <p:cNvSpPr/>
          <p:nvPr/>
        </p:nvSpPr>
        <p:spPr>
          <a:xfrm>
            <a:off x="1526647"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solidFill>
            <a:srgbClr val="F7941D"/>
          </a:solidFill>
          <a:ln w="0" cap="flat">
            <a:noFill/>
            <a:prstDash val="solid"/>
            <a:miter/>
          </a:ln>
        </p:spPr>
        <p:txBody>
          <a:bodyPr rtlCol="0" anchor="ctr"/>
          <a:lstStyle/>
          <a:p>
            <a:endParaRPr lang="en-GB" dirty="0"/>
          </a:p>
        </p:txBody>
      </p:sp>
      <p:sp>
        <p:nvSpPr>
          <p:cNvPr id="2714" name="Freeform 2713">
            <a:extLst>
              <a:ext uri="{FF2B5EF4-FFF2-40B4-BE49-F238E27FC236}">
                <a16:creationId xmlns:a16="http://schemas.microsoft.com/office/drawing/2014/main" id="{3B06739B-8957-5228-25D9-6364AF6D3AA3}"/>
              </a:ext>
            </a:extLst>
          </p:cNvPr>
          <p:cNvSpPr/>
          <p:nvPr/>
        </p:nvSpPr>
        <p:spPr>
          <a:xfrm>
            <a:off x="1526647"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noFill/>
          <a:ln w="4040" cap="flat">
            <a:solidFill>
              <a:srgbClr val="C54E29"/>
            </a:solidFill>
            <a:prstDash val="solid"/>
            <a:miter/>
          </a:ln>
        </p:spPr>
        <p:txBody>
          <a:bodyPr rtlCol="0" anchor="ctr"/>
          <a:lstStyle/>
          <a:p>
            <a:endParaRPr lang="en-GB" dirty="0"/>
          </a:p>
        </p:txBody>
      </p:sp>
      <p:sp>
        <p:nvSpPr>
          <p:cNvPr id="2715" name="Freeform 2714">
            <a:extLst>
              <a:ext uri="{FF2B5EF4-FFF2-40B4-BE49-F238E27FC236}">
                <a16:creationId xmlns:a16="http://schemas.microsoft.com/office/drawing/2014/main" id="{1B15FAEC-68E8-931E-F973-F45A173BD4BF}"/>
              </a:ext>
            </a:extLst>
          </p:cNvPr>
          <p:cNvSpPr/>
          <p:nvPr/>
        </p:nvSpPr>
        <p:spPr>
          <a:xfrm>
            <a:off x="152891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716" name="Freeform 2715">
            <a:extLst>
              <a:ext uri="{FF2B5EF4-FFF2-40B4-BE49-F238E27FC236}">
                <a16:creationId xmlns:a16="http://schemas.microsoft.com/office/drawing/2014/main" id="{78233B99-824E-D5B4-0A45-CCD2CEE2F47B}"/>
              </a:ext>
            </a:extLst>
          </p:cNvPr>
          <p:cNvSpPr/>
          <p:nvPr/>
        </p:nvSpPr>
        <p:spPr>
          <a:xfrm>
            <a:off x="1531175"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2717" name="Freeform 2716">
            <a:extLst>
              <a:ext uri="{FF2B5EF4-FFF2-40B4-BE49-F238E27FC236}">
                <a16:creationId xmlns:a16="http://schemas.microsoft.com/office/drawing/2014/main" id="{DDAE2EA9-CA76-1ED0-37C9-9A858FE688A7}"/>
              </a:ext>
            </a:extLst>
          </p:cNvPr>
          <p:cNvSpPr/>
          <p:nvPr/>
        </p:nvSpPr>
        <p:spPr>
          <a:xfrm>
            <a:off x="1531175"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2718" name="Freeform 2717">
            <a:extLst>
              <a:ext uri="{FF2B5EF4-FFF2-40B4-BE49-F238E27FC236}">
                <a16:creationId xmlns:a16="http://schemas.microsoft.com/office/drawing/2014/main" id="{571A48E2-0120-63A4-916D-F0FE408D8C83}"/>
              </a:ext>
            </a:extLst>
          </p:cNvPr>
          <p:cNvSpPr/>
          <p:nvPr/>
        </p:nvSpPr>
        <p:spPr>
          <a:xfrm>
            <a:off x="1533439"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solidFill>
            <a:srgbClr val="F7941D"/>
          </a:solidFill>
          <a:ln w="0" cap="flat">
            <a:noFill/>
            <a:prstDash val="solid"/>
            <a:miter/>
          </a:ln>
        </p:spPr>
        <p:txBody>
          <a:bodyPr rtlCol="0" anchor="ctr"/>
          <a:lstStyle/>
          <a:p>
            <a:endParaRPr lang="en-GB" dirty="0"/>
          </a:p>
        </p:txBody>
      </p:sp>
      <p:sp>
        <p:nvSpPr>
          <p:cNvPr id="2719" name="Freeform 2718">
            <a:extLst>
              <a:ext uri="{FF2B5EF4-FFF2-40B4-BE49-F238E27FC236}">
                <a16:creationId xmlns:a16="http://schemas.microsoft.com/office/drawing/2014/main" id="{8761E51E-806C-1EB7-F050-8B795F672841}"/>
              </a:ext>
            </a:extLst>
          </p:cNvPr>
          <p:cNvSpPr/>
          <p:nvPr/>
        </p:nvSpPr>
        <p:spPr>
          <a:xfrm>
            <a:off x="1533439"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noFill/>
          <a:ln w="4040" cap="flat">
            <a:solidFill>
              <a:srgbClr val="C54E29"/>
            </a:solidFill>
            <a:prstDash val="solid"/>
            <a:miter/>
          </a:ln>
        </p:spPr>
        <p:txBody>
          <a:bodyPr rtlCol="0" anchor="ctr"/>
          <a:lstStyle/>
          <a:p>
            <a:endParaRPr lang="en-GB" dirty="0"/>
          </a:p>
        </p:txBody>
      </p:sp>
      <p:sp>
        <p:nvSpPr>
          <p:cNvPr id="2720" name="Freeform 2719">
            <a:extLst>
              <a:ext uri="{FF2B5EF4-FFF2-40B4-BE49-F238E27FC236}">
                <a16:creationId xmlns:a16="http://schemas.microsoft.com/office/drawing/2014/main" id="{B8C97055-06E8-7B74-C69F-69320B594AD9}"/>
              </a:ext>
            </a:extLst>
          </p:cNvPr>
          <p:cNvSpPr/>
          <p:nvPr/>
        </p:nvSpPr>
        <p:spPr>
          <a:xfrm>
            <a:off x="1535703"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2721" name="Freeform 2720">
            <a:extLst>
              <a:ext uri="{FF2B5EF4-FFF2-40B4-BE49-F238E27FC236}">
                <a16:creationId xmlns:a16="http://schemas.microsoft.com/office/drawing/2014/main" id="{7CC0836E-92D8-54BC-FC8F-D44417694D48}"/>
              </a:ext>
            </a:extLst>
          </p:cNvPr>
          <p:cNvSpPr/>
          <p:nvPr/>
        </p:nvSpPr>
        <p:spPr>
          <a:xfrm>
            <a:off x="1535703"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2722" name="Freeform 2721">
            <a:extLst>
              <a:ext uri="{FF2B5EF4-FFF2-40B4-BE49-F238E27FC236}">
                <a16:creationId xmlns:a16="http://schemas.microsoft.com/office/drawing/2014/main" id="{D771A9B3-77F9-CA0C-4EC7-764AB8C6B633}"/>
              </a:ext>
            </a:extLst>
          </p:cNvPr>
          <p:cNvSpPr/>
          <p:nvPr/>
        </p:nvSpPr>
        <p:spPr>
          <a:xfrm>
            <a:off x="1538047" y="3756115"/>
            <a:ext cx="1617" cy="156360"/>
          </a:xfrm>
          <a:custGeom>
            <a:avLst/>
            <a:gdLst>
              <a:gd name="connsiteX0" fmla="*/ 0 w 1617"/>
              <a:gd name="connsiteY0" fmla="*/ 0 h 156360"/>
              <a:gd name="connsiteX1" fmla="*/ 1617 w 1617"/>
              <a:gd name="connsiteY1" fmla="*/ 0 h 156360"/>
              <a:gd name="connsiteX2" fmla="*/ 1617 w 1617"/>
              <a:gd name="connsiteY2" fmla="*/ 156360 h 156360"/>
              <a:gd name="connsiteX3" fmla="*/ 0 w 1617"/>
              <a:gd name="connsiteY3" fmla="*/ 156360 h 156360"/>
            </a:gdLst>
            <a:ahLst/>
            <a:cxnLst>
              <a:cxn ang="0">
                <a:pos x="connsiteX0" y="connsiteY0"/>
              </a:cxn>
              <a:cxn ang="0">
                <a:pos x="connsiteX1" y="connsiteY1"/>
              </a:cxn>
              <a:cxn ang="0">
                <a:pos x="connsiteX2" y="connsiteY2"/>
              </a:cxn>
              <a:cxn ang="0">
                <a:pos x="connsiteX3" y="connsiteY3"/>
              </a:cxn>
            </a:cxnLst>
            <a:rect l="l" t="t" r="r" b="b"/>
            <a:pathLst>
              <a:path w="1617" h="156360">
                <a:moveTo>
                  <a:pt x="0" y="0"/>
                </a:moveTo>
                <a:lnTo>
                  <a:pt x="1617" y="0"/>
                </a:lnTo>
                <a:lnTo>
                  <a:pt x="1617" y="156360"/>
                </a:lnTo>
                <a:lnTo>
                  <a:pt x="0" y="156360"/>
                </a:lnTo>
                <a:close/>
              </a:path>
            </a:pathLst>
          </a:custGeom>
          <a:solidFill>
            <a:srgbClr val="F7941D"/>
          </a:solidFill>
          <a:ln w="0" cap="flat">
            <a:noFill/>
            <a:prstDash val="solid"/>
            <a:miter/>
          </a:ln>
        </p:spPr>
        <p:txBody>
          <a:bodyPr rtlCol="0" anchor="ctr"/>
          <a:lstStyle/>
          <a:p>
            <a:endParaRPr lang="en-GB" dirty="0"/>
          </a:p>
        </p:txBody>
      </p:sp>
      <p:sp>
        <p:nvSpPr>
          <p:cNvPr id="2723" name="Freeform 2722">
            <a:extLst>
              <a:ext uri="{FF2B5EF4-FFF2-40B4-BE49-F238E27FC236}">
                <a16:creationId xmlns:a16="http://schemas.microsoft.com/office/drawing/2014/main" id="{CBB169D6-1A2F-F6D1-0FDC-EDED3D28902A}"/>
              </a:ext>
            </a:extLst>
          </p:cNvPr>
          <p:cNvSpPr/>
          <p:nvPr/>
        </p:nvSpPr>
        <p:spPr>
          <a:xfrm>
            <a:off x="1538047" y="3756115"/>
            <a:ext cx="1617" cy="156360"/>
          </a:xfrm>
          <a:custGeom>
            <a:avLst/>
            <a:gdLst>
              <a:gd name="connsiteX0" fmla="*/ 0 w 1617"/>
              <a:gd name="connsiteY0" fmla="*/ 0 h 156360"/>
              <a:gd name="connsiteX1" fmla="*/ 1617 w 1617"/>
              <a:gd name="connsiteY1" fmla="*/ 0 h 156360"/>
              <a:gd name="connsiteX2" fmla="*/ 1617 w 1617"/>
              <a:gd name="connsiteY2" fmla="*/ 156360 h 156360"/>
              <a:gd name="connsiteX3" fmla="*/ 0 w 1617"/>
              <a:gd name="connsiteY3" fmla="*/ 156360 h 156360"/>
            </a:gdLst>
            <a:ahLst/>
            <a:cxnLst>
              <a:cxn ang="0">
                <a:pos x="connsiteX0" y="connsiteY0"/>
              </a:cxn>
              <a:cxn ang="0">
                <a:pos x="connsiteX1" y="connsiteY1"/>
              </a:cxn>
              <a:cxn ang="0">
                <a:pos x="connsiteX2" y="connsiteY2"/>
              </a:cxn>
              <a:cxn ang="0">
                <a:pos x="connsiteX3" y="connsiteY3"/>
              </a:cxn>
            </a:cxnLst>
            <a:rect l="l" t="t" r="r" b="b"/>
            <a:pathLst>
              <a:path w="1617" h="156360">
                <a:moveTo>
                  <a:pt x="0" y="0"/>
                </a:moveTo>
                <a:lnTo>
                  <a:pt x="1617" y="0"/>
                </a:lnTo>
                <a:lnTo>
                  <a:pt x="1617" y="156360"/>
                </a:lnTo>
                <a:lnTo>
                  <a:pt x="0" y="156360"/>
                </a:lnTo>
                <a:close/>
              </a:path>
            </a:pathLst>
          </a:custGeom>
          <a:noFill/>
          <a:ln w="4040" cap="flat">
            <a:solidFill>
              <a:srgbClr val="C54E29"/>
            </a:solidFill>
            <a:prstDash val="solid"/>
            <a:miter/>
          </a:ln>
        </p:spPr>
        <p:txBody>
          <a:bodyPr rtlCol="0" anchor="ctr"/>
          <a:lstStyle/>
          <a:p>
            <a:endParaRPr lang="en-GB" dirty="0"/>
          </a:p>
        </p:txBody>
      </p:sp>
      <p:sp>
        <p:nvSpPr>
          <p:cNvPr id="2724" name="Freeform 2723">
            <a:extLst>
              <a:ext uri="{FF2B5EF4-FFF2-40B4-BE49-F238E27FC236}">
                <a16:creationId xmlns:a16="http://schemas.microsoft.com/office/drawing/2014/main" id="{DE7A2C04-1F90-CF23-9064-27FEC997B5A2}"/>
              </a:ext>
            </a:extLst>
          </p:cNvPr>
          <p:cNvSpPr/>
          <p:nvPr/>
        </p:nvSpPr>
        <p:spPr>
          <a:xfrm>
            <a:off x="1540311" y="3756115"/>
            <a:ext cx="1617" cy="48887"/>
          </a:xfrm>
          <a:custGeom>
            <a:avLst/>
            <a:gdLst>
              <a:gd name="connsiteX0" fmla="*/ 0 w 1617"/>
              <a:gd name="connsiteY0" fmla="*/ 0 h 48887"/>
              <a:gd name="connsiteX1" fmla="*/ 1617 w 1617"/>
              <a:gd name="connsiteY1" fmla="*/ 0 h 48887"/>
              <a:gd name="connsiteX2" fmla="*/ 1617 w 1617"/>
              <a:gd name="connsiteY2" fmla="*/ 48888 h 48887"/>
              <a:gd name="connsiteX3" fmla="*/ 0 w 1617"/>
              <a:gd name="connsiteY3" fmla="*/ 48888 h 48887"/>
            </a:gdLst>
            <a:ahLst/>
            <a:cxnLst>
              <a:cxn ang="0">
                <a:pos x="connsiteX0" y="connsiteY0"/>
              </a:cxn>
              <a:cxn ang="0">
                <a:pos x="connsiteX1" y="connsiteY1"/>
              </a:cxn>
              <a:cxn ang="0">
                <a:pos x="connsiteX2" y="connsiteY2"/>
              </a:cxn>
              <a:cxn ang="0">
                <a:pos x="connsiteX3" y="connsiteY3"/>
              </a:cxn>
            </a:cxnLst>
            <a:rect l="l" t="t" r="r" b="b"/>
            <a:pathLst>
              <a:path w="1617" h="48887">
                <a:moveTo>
                  <a:pt x="0" y="0"/>
                </a:moveTo>
                <a:lnTo>
                  <a:pt x="1617" y="0"/>
                </a:lnTo>
                <a:lnTo>
                  <a:pt x="1617" y="48888"/>
                </a:lnTo>
                <a:lnTo>
                  <a:pt x="0" y="48888"/>
                </a:lnTo>
                <a:close/>
              </a:path>
            </a:pathLst>
          </a:custGeom>
          <a:solidFill>
            <a:srgbClr val="F7941D"/>
          </a:solidFill>
          <a:ln w="0" cap="flat">
            <a:noFill/>
            <a:prstDash val="solid"/>
            <a:miter/>
          </a:ln>
        </p:spPr>
        <p:txBody>
          <a:bodyPr rtlCol="0" anchor="ctr"/>
          <a:lstStyle/>
          <a:p>
            <a:endParaRPr lang="en-GB" dirty="0"/>
          </a:p>
        </p:txBody>
      </p:sp>
      <p:sp>
        <p:nvSpPr>
          <p:cNvPr id="2725" name="Freeform 2724">
            <a:extLst>
              <a:ext uri="{FF2B5EF4-FFF2-40B4-BE49-F238E27FC236}">
                <a16:creationId xmlns:a16="http://schemas.microsoft.com/office/drawing/2014/main" id="{5DAC2C61-6697-865A-DEA1-1A2B35054502}"/>
              </a:ext>
            </a:extLst>
          </p:cNvPr>
          <p:cNvSpPr/>
          <p:nvPr/>
        </p:nvSpPr>
        <p:spPr>
          <a:xfrm>
            <a:off x="1540311" y="3756115"/>
            <a:ext cx="1617" cy="48887"/>
          </a:xfrm>
          <a:custGeom>
            <a:avLst/>
            <a:gdLst>
              <a:gd name="connsiteX0" fmla="*/ 0 w 1617"/>
              <a:gd name="connsiteY0" fmla="*/ 0 h 48887"/>
              <a:gd name="connsiteX1" fmla="*/ 1617 w 1617"/>
              <a:gd name="connsiteY1" fmla="*/ 0 h 48887"/>
              <a:gd name="connsiteX2" fmla="*/ 1617 w 1617"/>
              <a:gd name="connsiteY2" fmla="*/ 48888 h 48887"/>
              <a:gd name="connsiteX3" fmla="*/ 0 w 1617"/>
              <a:gd name="connsiteY3" fmla="*/ 48888 h 48887"/>
            </a:gdLst>
            <a:ahLst/>
            <a:cxnLst>
              <a:cxn ang="0">
                <a:pos x="connsiteX0" y="connsiteY0"/>
              </a:cxn>
              <a:cxn ang="0">
                <a:pos x="connsiteX1" y="connsiteY1"/>
              </a:cxn>
              <a:cxn ang="0">
                <a:pos x="connsiteX2" y="connsiteY2"/>
              </a:cxn>
              <a:cxn ang="0">
                <a:pos x="connsiteX3" y="connsiteY3"/>
              </a:cxn>
            </a:cxnLst>
            <a:rect l="l" t="t" r="r" b="b"/>
            <a:pathLst>
              <a:path w="1617" h="48887">
                <a:moveTo>
                  <a:pt x="0" y="0"/>
                </a:moveTo>
                <a:lnTo>
                  <a:pt x="1617" y="0"/>
                </a:lnTo>
                <a:lnTo>
                  <a:pt x="1617" y="48888"/>
                </a:lnTo>
                <a:lnTo>
                  <a:pt x="0" y="48888"/>
                </a:lnTo>
                <a:close/>
              </a:path>
            </a:pathLst>
          </a:custGeom>
          <a:noFill/>
          <a:ln w="4040" cap="flat">
            <a:solidFill>
              <a:srgbClr val="C54E29"/>
            </a:solidFill>
            <a:prstDash val="solid"/>
            <a:miter/>
          </a:ln>
        </p:spPr>
        <p:txBody>
          <a:bodyPr rtlCol="0" anchor="ctr"/>
          <a:lstStyle/>
          <a:p>
            <a:endParaRPr lang="en-GB" dirty="0"/>
          </a:p>
        </p:txBody>
      </p:sp>
      <p:sp>
        <p:nvSpPr>
          <p:cNvPr id="2726" name="Freeform 2725">
            <a:extLst>
              <a:ext uri="{FF2B5EF4-FFF2-40B4-BE49-F238E27FC236}">
                <a16:creationId xmlns:a16="http://schemas.microsoft.com/office/drawing/2014/main" id="{48502211-9217-3A8A-7ECD-EAD7C8D6B9BF}"/>
              </a:ext>
            </a:extLst>
          </p:cNvPr>
          <p:cNvSpPr/>
          <p:nvPr/>
        </p:nvSpPr>
        <p:spPr>
          <a:xfrm>
            <a:off x="1542575"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2727" name="Freeform 2726">
            <a:extLst>
              <a:ext uri="{FF2B5EF4-FFF2-40B4-BE49-F238E27FC236}">
                <a16:creationId xmlns:a16="http://schemas.microsoft.com/office/drawing/2014/main" id="{FFF61D7E-1DD9-A06E-6DEA-30A18832955C}"/>
              </a:ext>
            </a:extLst>
          </p:cNvPr>
          <p:cNvSpPr/>
          <p:nvPr/>
        </p:nvSpPr>
        <p:spPr>
          <a:xfrm>
            <a:off x="1542575"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2728" name="Freeform 2727">
            <a:extLst>
              <a:ext uri="{FF2B5EF4-FFF2-40B4-BE49-F238E27FC236}">
                <a16:creationId xmlns:a16="http://schemas.microsoft.com/office/drawing/2014/main" id="{71096890-8A91-DBA5-612A-3199AA93BF43}"/>
              </a:ext>
            </a:extLst>
          </p:cNvPr>
          <p:cNvSpPr/>
          <p:nvPr/>
        </p:nvSpPr>
        <p:spPr>
          <a:xfrm>
            <a:off x="1544839" y="3756115"/>
            <a:ext cx="1617" cy="103270"/>
          </a:xfrm>
          <a:custGeom>
            <a:avLst/>
            <a:gdLst>
              <a:gd name="connsiteX0" fmla="*/ 0 w 1617"/>
              <a:gd name="connsiteY0" fmla="*/ 0 h 103270"/>
              <a:gd name="connsiteX1" fmla="*/ 1617 w 1617"/>
              <a:gd name="connsiteY1" fmla="*/ 0 h 103270"/>
              <a:gd name="connsiteX2" fmla="*/ 1617 w 1617"/>
              <a:gd name="connsiteY2" fmla="*/ 103270 h 103270"/>
              <a:gd name="connsiteX3" fmla="*/ 0 w 1617"/>
              <a:gd name="connsiteY3" fmla="*/ 103270 h 103270"/>
            </a:gdLst>
            <a:ahLst/>
            <a:cxnLst>
              <a:cxn ang="0">
                <a:pos x="connsiteX0" y="connsiteY0"/>
              </a:cxn>
              <a:cxn ang="0">
                <a:pos x="connsiteX1" y="connsiteY1"/>
              </a:cxn>
              <a:cxn ang="0">
                <a:pos x="connsiteX2" y="connsiteY2"/>
              </a:cxn>
              <a:cxn ang="0">
                <a:pos x="connsiteX3" y="connsiteY3"/>
              </a:cxn>
            </a:cxnLst>
            <a:rect l="l" t="t" r="r" b="b"/>
            <a:pathLst>
              <a:path w="1617" h="103270">
                <a:moveTo>
                  <a:pt x="0" y="0"/>
                </a:moveTo>
                <a:lnTo>
                  <a:pt x="1617" y="0"/>
                </a:lnTo>
                <a:lnTo>
                  <a:pt x="1617" y="103270"/>
                </a:lnTo>
                <a:lnTo>
                  <a:pt x="0" y="103270"/>
                </a:lnTo>
                <a:close/>
              </a:path>
            </a:pathLst>
          </a:custGeom>
          <a:solidFill>
            <a:srgbClr val="F7941D"/>
          </a:solidFill>
          <a:ln w="0" cap="flat">
            <a:noFill/>
            <a:prstDash val="solid"/>
            <a:miter/>
          </a:ln>
        </p:spPr>
        <p:txBody>
          <a:bodyPr rtlCol="0" anchor="ctr"/>
          <a:lstStyle/>
          <a:p>
            <a:endParaRPr lang="en-GB" dirty="0"/>
          </a:p>
        </p:txBody>
      </p:sp>
      <p:sp>
        <p:nvSpPr>
          <p:cNvPr id="2729" name="Freeform 2728">
            <a:extLst>
              <a:ext uri="{FF2B5EF4-FFF2-40B4-BE49-F238E27FC236}">
                <a16:creationId xmlns:a16="http://schemas.microsoft.com/office/drawing/2014/main" id="{6DE105D2-5C26-CC08-A579-63F593C52FAC}"/>
              </a:ext>
            </a:extLst>
          </p:cNvPr>
          <p:cNvSpPr/>
          <p:nvPr/>
        </p:nvSpPr>
        <p:spPr>
          <a:xfrm>
            <a:off x="1544839" y="3756115"/>
            <a:ext cx="1617" cy="103270"/>
          </a:xfrm>
          <a:custGeom>
            <a:avLst/>
            <a:gdLst>
              <a:gd name="connsiteX0" fmla="*/ 0 w 1617"/>
              <a:gd name="connsiteY0" fmla="*/ 0 h 103270"/>
              <a:gd name="connsiteX1" fmla="*/ 1617 w 1617"/>
              <a:gd name="connsiteY1" fmla="*/ 0 h 103270"/>
              <a:gd name="connsiteX2" fmla="*/ 1617 w 1617"/>
              <a:gd name="connsiteY2" fmla="*/ 103270 h 103270"/>
              <a:gd name="connsiteX3" fmla="*/ 0 w 1617"/>
              <a:gd name="connsiteY3" fmla="*/ 103270 h 103270"/>
            </a:gdLst>
            <a:ahLst/>
            <a:cxnLst>
              <a:cxn ang="0">
                <a:pos x="connsiteX0" y="connsiteY0"/>
              </a:cxn>
              <a:cxn ang="0">
                <a:pos x="connsiteX1" y="connsiteY1"/>
              </a:cxn>
              <a:cxn ang="0">
                <a:pos x="connsiteX2" y="connsiteY2"/>
              </a:cxn>
              <a:cxn ang="0">
                <a:pos x="connsiteX3" y="connsiteY3"/>
              </a:cxn>
            </a:cxnLst>
            <a:rect l="l" t="t" r="r" b="b"/>
            <a:pathLst>
              <a:path w="1617" h="103270">
                <a:moveTo>
                  <a:pt x="0" y="0"/>
                </a:moveTo>
                <a:lnTo>
                  <a:pt x="1617" y="0"/>
                </a:lnTo>
                <a:lnTo>
                  <a:pt x="1617" y="103270"/>
                </a:lnTo>
                <a:lnTo>
                  <a:pt x="0" y="103270"/>
                </a:lnTo>
                <a:close/>
              </a:path>
            </a:pathLst>
          </a:custGeom>
          <a:noFill/>
          <a:ln w="4040" cap="flat">
            <a:solidFill>
              <a:srgbClr val="C54E29"/>
            </a:solidFill>
            <a:prstDash val="solid"/>
            <a:miter/>
          </a:ln>
        </p:spPr>
        <p:txBody>
          <a:bodyPr rtlCol="0" anchor="ctr"/>
          <a:lstStyle/>
          <a:p>
            <a:endParaRPr lang="en-GB" dirty="0"/>
          </a:p>
        </p:txBody>
      </p:sp>
      <p:sp>
        <p:nvSpPr>
          <p:cNvPr id="2730" name="Freeform 2729">
            <a:extLst>
              <a:ext uri="{FF2B5EF4-FFF2-40B4-BE49-F238E27FC236}">
                <a16:creationId xmlns:a16="http://schemas.microsoft.com/office/drawing/2014/main" id="{435F350F-C855-7476-B8F6-C78F99B5E33B}"/>
              </a:ext>
            </a:extLst>
          </p:cNvPr>
          <p:cNvSpPr/>
          <p:nvPr/>
        </p:nvSpPr>
        <p:spPr>
          <a:xfrm>
            <a:off x="154710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731" name="Freeform 2730">
            <a:extLst>
              <a:ext uri="{FF2B5EF4-FFF2-40B4-BE49-F238E27FC236}">
                <a16:creationId xmlns:a16="http://schemas.microsoft.com/office/drawing/2014/main" id="{51C317F9-E592-C320-403F-7C2B3559EBF8}"/>
              </a:ext>
            </a:extLst>
          </p:cNvPr>
          <p:cNvSpPr/>
          <p:nvPr/>
        </p:nvSpPr>
        <p:spPr>
          <a:xfrm>
            <a:off x="1549367" y="3756115"/>
            <a:ext cx="1617" cy="88644"/>
          </a:xfrm>
          <a:custGeom>
            <a:avLst/>
            <a:gdLst>
              <a:gd name="connsiteX0" fmla="*/ 0 w 1617"/>
              <a:gd name="connsiteY0" fmla="*/ 0 h 88644"/>
              <a:gd name="connsiteX1" fmla="*/ 1617 w 1617"/>
              <a:gd name="connsiteY1" fmla="*/ 0 h 88644"/>
              <a:gd name="connsiteX2" fmla="*/ 1617 w 1617"/>
              <a:gd name="connsiteY2" fmla="*/ 88644 h 88644"/>
              <a:gd name="connsiteX3" fmla="*/ 0 w 1617"/>
              <a:gd name="connsiteY3" fmla="*/ 88644 h 88644"/>
            </a:gdLst>
            <a:ahLst/>
            <a:cxnLst>
              <a:cxn ang="0">
                <a:pos x="connsiteX0" y="connsiteY0"/>
              </a:cxn>
              <a:cxn ang="0">
                <a:pos x="connsiteX1" y="connsiteY1"/>
              </a:cxn>
              <a:cxn ang="0">
                <a:pos x="connsiteX2" y="connsiteY2"/>
              </a:cxn>
              <a:cxn ang="0">
                <a:pos x="connsiteX3" y="connsiteY3"/>
              </a:cxn>
            </a:cxnLst>
            <a:rect l="l" t="t" r="r" b="b"/>
            <a:pathLst>
              <a:path w="1617" h="88644">
                <a:moveTo>
                  <a:pt x="0" y="0"/>
                </a:moveTo>
                <a:lnTo>
                  <a:pt x="1617" y="0"/>
                </a:lnTo>
                <a:lnTo>
                  <a:pt x="1617" y="88644"/>
                </a:lnTo>
                <a:lnTo>
                  <a:pt x="0" y="88644"/>
                </a:lnTo>
                <a:close/>
              </a:path>
            </a:pathLst>
          </a:custGeom>
          <a:solidFill>
            <a:srgbClr val="F7941D"/>
          </a:solidFill>
          <a:ln w="0" cap="flat">
            <a:noFill/>
            <a:prstDash val="solid"/>
            <a:miter/>
          </a:ln>
        </p:spPr>
        <p:txBody>
          <a:bodyPr rtlCol="0" anchor="ctr"/>
          <a:lstStyle/>
          <a:p>
            <a:endParaRPr lang="en-GB" dirty="0"/>
          </a:p>
        </p:txBody>
      </p:sp>
      <p:sp>
        <p:nvSpPr>
          <p:cNvPr id="2732" name="Freeform 2731">
            <a:extLst>
              <a:ext uri="{FF2B5EF4-FFF2-40B4-BE49-F238E27FC236}">
                <a16:creationId xmlns:a16="http://schemas.microsoft.com/office/drawing/2014/main" id="{26EDE1AA-8FA0-BE2D-DCE9-80F44670A80D}"/>
              </a:ext>
            </a:extLst>
          </p:cNvPr>
          <p:cNvSpPr/>
          <p:nvPr/>
        </p:nvSpPr>
        <p:spPr>
          <a:xfrm>
            <a:off x="1549367" y="3756115"/>
            <a:ext cx="1617" cy="88644"/>
          </a:xfrm>
          <a:custGeom>
            <a:avLst/>
            <a:gdLst>
              <a:gd name="connsiteX0" fmla="*/ 0 w 1617"/>
              <a:gd name="connsiteY0" fmla="*/ 0 h 88644"/>
              <a:gd name="connsiteX1" fmla="*/ 1617 w 1617"/>
              <a:gd name="connsiteY1" fmla="*/ 0 h 88644"/>
              <a:gd name="connsiteX2" fmla="*/ 1617 w 1617"/>
              <a:gd name="connsiteY2" fmla="*/ 88644 h 88644"/>
              <a:gd name="connsiteX3" fmla="*/ 0 w 1617"/>
              <a:gd name="connsiteY3" fmla="*/ 88644 h 88644"/>
            </a:gdLst>
            <a:ahLst/>
            <a:cxnLst>
              <a:cxn ang="0">
                <a:pos x="connsiteX0" y="connsiteY0"/>
              </a:cxn>
              <a:cxn ang="0">
                <a:pos x="connsiteX1" y="connsiteY1"/>
              </a:cxn>
              <a:cxn ang="0">
                <a:pos x="connsiteX2" y="connsiteY2"/>
              </a:cxn>
              <a:cxn ang="0">
                <a:pos x="connsiteX3" y="connsiteY3"/>
              </a:cxn>
            </a:cxnLst>
            <a:rect l="l" t="t" r="r" b="b"/>
            <a:pathLst>
              <a:path w="1617" h="88644">
                <a:moveTo>
                  <a:pt x="0" y="0"/>
                </a:moveTo>
                <a:lnTo>
                  <a:pt x="1617" y="0"/>
                </a:lnTo>
                <a:lnTo>
                  <a:pt x="1617" y="88644"/>
                </a:lnTo>
                <a:lnTo>
                  <a:pt x="0" y="88644"/>
                </a:lnTo>
                <a:close/>
              </a:path>
            </a:pathLst>
          </a:custGeom>
          <a:noFill/>
          <a:ln w="4040" cap="flat">
            <a:solidFill>
              <a:srgbClr val="C54E29"/>
            </a:solidFill>
            <a:prstDash val="solid"/>
            <a:miter/>
          </a:ln>
        </p:spPr>
        <p:txBody>
          <a:bodyPr rtlCol="0" anchor="ctr"/>
          <a:lstStyle/>
          <a:p>
            <a:endParaRPr lang="en-GB" dirty="0"/>
          </a:p>
        </p:txBody>
      </p:sp>
      <p:sp>
        <p:nvSpPr>
          <p:cNvPr id="2733" name="Freeform 2732">
            <a:extLst>
              <a:ext uri="{FF2B5EF4-FFF2-40B4-BE49-F238E27FC236}">
                <a16:creationId xmlns:a16="http://schemas.microsoft.com/office/drawing/2014/main" id="{D72A2612-D9D3-9DF4-54A3-85EF77D374F7}"/>
              </a:ext>
            </a:extLst>
          </p:cNvPr>
          <p:cNvSpPr/>
          <p:nvPr/>
        </p:nvSpPr>
        <p:spPr>
          <a:xfrm>
            <a:off x="1551712"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2734" name="Freeform 2733">
            <a:extLst>
              <a:ext uri="{FF2B5EF4-FFF2-40B4-BE49-F238E27FC236}">
                <a16:creationId xmlns:a16="http://schemas.microsoft.com/office/drawing/2014/main" id="{A55EAB77-747B-D527-93C2-09BE576AC7B4}"/>
              </a:ext>
            </a:extLst>
          </p:cNvPr>
          <p:cNvSpPr/>
          <p:nvPr/>
        </p:nvSpPr>
        <p:spPr>
          <a:xfrm>
            <a:off x="1551712"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2735" name="Freeform 2734">
            <a:extLst>
              <a:ext uri="{FF2B5EF4-FFF2-40B4-BE49-F238E27FC236}">
                <a16:creationId xmlns:a16="http://schemas.microsoft.com/office/drawing/2014/main" id="{5BBC45B9-E930-9CB0-DE3F-99A5D043B6D7}"/>
              </a:ext>
            </a:extLst>
          </p:cNvPr>
          <p:cNvSpPr/>
          <p:nvPr/>
        </p:nvSpPr>
        <p:spPr>
          <a:xfrm>
            <a:off x="1553976"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2736" name="Freeform 2735">
            <a:extLst>
              <a:ext uri="{FF2B5EF4-FFF2-40B4-BE49-F238E27FC236}">
                <a16:creationId xmlns:a16="http://schemas.microsoft.com/office/drawing/2014/main" id="{05A29613-060C-17BE-8742-8208D1E0823E}"/>
              </a:ext>
            </a:extLst>
          </p:cNvPr>
          <p:cNvSpPr/>
          <p:nvPr/>
        </p:nvSpPr>
        <p:spPr>
          <a:xfrm>
            <a:off x="1553976"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2737" name="Freeform 2736">
            <a:extLst>
              <a:ext uri="{FF2B5EF4-FFF2-40B4-BE49-F238E27FC236}">
                <a16:creationId xmlns:a16="http://schemas.microsoft.com/office/drawing/2014/main" id="{8E76F62D-B7D0-2569-D9AA-A007531FF978}"/>
              </a:ext>
            </a:extLst>
          </p:cNvPr>
          <p:cNvSpPr/>
          <p:nvPr/>
        </p:nvSpPr>
        <p:spPr>
          <a:xfrm>
            <a:off x="1556240"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2738" name="Freeform 2737">
            <a:extLst>
              <a:ext uri="{FF2B5EF4-FFF2-40B4-BE49-F238E27FC236}">
                <a16:creationId xmlns:a16="http://schemas.microsoft.com/office/drawing/2014/main" id="{8BF2EBE5-E0DA-2E0D-379F-BB01D2A15FE0}"/>
              </a:ext>
            </a:extLst>
          </p:cNvPr>
          <p:cNvSpPr/>
          <p:nvPr/>
        </p:nvSpPr>
        <p:spPr>
          <a:xfrm>
            <a:off x="1556240"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2739" name="Freeform 2738">
            <a:extLst>
              <a:ext uri="{FF2B5EF4-FFF2-40B4-BE49-F238E27FC236}">
                <a16:creationId xmlns:a16="http://schemas.microsoft.com/office/drawing/2014/main" id="{7DECEE19-FA72-A30D-E1E1-3408CE67D72B}"/>
              </a:ext>
            </a:extLst>
          </p:cNvPr>
          <p:cNvSpPr/>
          <p:nvPr/>
        </p:nvSpPr>
        <p:spPr>
          <a:xfrm>
            <a:off x="1558504"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solidFill>
            <a:srgbClr val="F7941D"/>
          </a:solidFill>
          <a:ln w="0" cap="flat">
            <a:noFill/>
            <a:prstDash val="solid"/>
            <a:miter/>
          </a:ln>
        </p:spPr>
        <p:txBody>
          <a:bodyPr rtlCol="0" anchor="ctr"/>
          <a:lstStyle/>
          <a:p>
            <a:endParaRPr lang="en-GB" dirty="0"/>
          </a:p>
        </p:txBody>
      </p:sp>
      <p:sp>
        <p:nvSpPr>
          <p:cNvPr id="2740" name="Freeform 2739">
            <a:extLst>
              <a:ext uri="{FF2B5EF4-FFF2-40B4-BE49-F238E27FC236}">
                <a16:creationId xmlns:a16="http://schemas.microsoft.com/office/drawing/2014/main" id="{05D77763-0CCC-E83D-D680-1510E4547F68}"/>
              </a:ext>
            </a:extLst>
          </p:cNvPr>
          <p:cNvSpPr/>
          <p:nvPr/>
        </p:nvSpPr>
        <p:spPr>
          <a:xfrm>
            <a:off x="1558504"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noFill/>
          <a:ln w="4040" cap="flat">
            <a:solidFill>
              <a:srgbClr val="C54E29"/>
            </a:solidFill>
            <a:prstDash val="solid"/>
            <a:miter/>
          </a:ln>
        </p:spPr>
        <p:txBody>
          <a:bodyPr rtlCol="0" anchor="ctr"/>
          <a:lstStyle/>
          <a:p>
            <a:endParaRPr lang="en-GB" dirty="0"/>
          </a:p>
        </p:txBody>
      </p:sp>
      <p:sp>
        <p:nvSpPr>
          <p:cNvPr id="2741" name="Freeform 2740">
            <a:extLst>
              <a:ext uri="{FF2B5EF4-FFF2-40B4-BE49-F238E27FC236}">
                <a16:creationId xmlns:a16="http://schemas.microsoft.com/office/drawing/2014/main" id="{37F09511-FAE4-92DB-39B4-CE6807587CCD}"/>
              </a:ext>
            </a:extLst>
          </p:cNvPr>
          <p:cNvSpPr/>
          <p:nvPr/>
        </p:nvSpPr>
        <p:spPr>
          <a:xfrm>
            <a:off x="1560768"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2742" name="Freeform 2741">
            <a:extLst>
              <a:ext uri="{FF2B5EF4-FFF2-40B4-BE49-F238E27FC236}">
                <a16:creationId xmlns:a16="http://schemas.microsoft.com/office/drawing/2014/main" id="{95D6E5B9-60E6-E222-5A8D-8C293533ADB1}"/>
              </a:ext>
            </a:extLst>
          </p:cNvPr>
          <p:cNvSpPr/>
          <p:nvPr/>
        </p:nvSpPr>
        <p:spPr>
          <a:xfrm>
            <a:off x="1560768"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2743" name="Freeform 2742">
            <a:extLst>
              <a:ext uri="{FF2B5EF4-FFF2-40B4-BE49-F238E27FC236}">
                <a16:creationId xmlns:a16="http://schemas.microsoft.com/office/drawing/2014/main" id="{61B51079-D1AA-F83C-02FA-B1EBDCB65F49}"/>
              </a:ext>
            </a:extLst>
          </p:cNvPr>
          <p:cNvSpPr/>
          <p:nvPr/>
        </p:nvSpPr>
        <p:spPr>
          <a:xfrm>
            <a:off x="1563032"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solidFill>
            <a:srgbClr val="F7941D"/>
          </a:solidFill>
          <a:ln w="0" cap="flat">
            <a:noFill/>
            <a:prstDash val="solid"/>
            <a:miter/>
          </a:ln>
        </p:spPr>
        <p:txBody>
          <a:bodyPr rtlCol="0" anchor="ctr"/>
          <a:lstStyle/>
          <a:p>
            <a:endParaRPr lang="en-GB" dirty="0"/>
          </a:p>
        </p:txBody>
      </p:sp>
      <p:sp>
        <p:nvSpPr>
          <p:cNvPr id="2744" name="Freeform 2743">
            <a:extLst>
              <a:ext uri="{FF2B5EF4-FFF2-40B4-BE49-F238E27FC236}">
                <a16:creationId xmlns:a16="http://schemas.microsoft.com/office/drawing/2014/main" id="{AB2CAF6D-45E8-51CD-C181-7457F606E774}"/>
              </a:ext>
            </a:extLst>
          </p:cNvPr>
          <p:cNvSpPr/>
          <p:nvPr/>
        </p:nvSpPr>
        <p:spPr>
          <a:xfrm>
            <a:off x="1563032"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noFill/>
          <a:ln w="4040" cap="flat">
            <a:solidFill>
              <a:srgbClr val="C54E29"/>
            </a:solidFill>
            <a:prstDash val="solid"/>
            <a:miter/>
          </a:ln>
        </p:spPr>
        <p:txBody>
          <a:bodyPr rtlCol="0" anchor="ctr"/>
          <a:lstStyle/>
          <a:p>
            <a:endParaRPr lang="en-GB" dirty="0"/>
          </a:p>
        </p:txBody>
      </p:sp>
      <p:sp>
        <p:nvSpPr>
          <p:cNvPr id="2745" name="Freeform 2744">
            <a:extLst>
              <a:ext uri="{FF2B5EF4-FFF2-40B4-BE49-F238E27FC236}">
                <a16:creationId xmlns:a16="http://schemas.microsoft.com/office/drawing/2014/main" id="{B5DA7A5E-611D-6ECB-BE85-2C0A59297645}"/>
              </a:ext>
            </a:extLst>
          </p:cNvPr>
          <p:cNvSpPr/>
          <p:nvPr/>
        </p:nvSpPr>
        <p:spPr>
          <a:xfrm>
            <a:off x="1565377" y="3756115"/>
            <a:ext cx="1617" cy="37978"/>
          </a:xfrm>
          <a:custGeom>
            <a:avLst/>
            <a:gdLst>
              <a:gd name="connsiteX0" fmla="*/ 0 w 1617"/>
              <a:gd name="connsiteY0" fmla="*/ 0 h 37978"/>
              <a:gd name="connsiteX1" fmla="*/ 1617 w 1617"/>
              <a:gd name="connsiteY1" fmla="*/ 0 h 37978"/>
              <a:gd name="connsiteX2" fmla="*/ 1617 w 1617"/>
              <a:gd name="connsiteY2" fmla="*/ 37979 h 37978"/>
              <a:gd name="connsiteX3" fmla="*/ 0 w 1617"/>
              <a:gd name="connsiteY3" fmla="*/ 37979 h 37978"/>
            </a:gdLst>
            <a:ahLst/>
            <a:cxnLst>
              <a:cxn ang="0">
                <a:pos x="connsiteX0" y="connsiteY0"/>
              </a:cxn>
              <a:cxn ang="0">
                <a:pos x="connsiteX1" y="connsiteY1"/>
              </a:cxn>
              <a:cxn ang="0">
                <a:pos x="connsiteX2" y="connsiteY2"/>
              </a:cxn>
              <a:cxn ang="0">
                <a:pos x="connsiteX3" y="connsiteY3"/>
              </a:cxn>
            </a:cxnLst>
            <a:rect l="l" t="t" r="r" b="b"/>
            <a:pathLst>
              <a:path w="1617" h="37978">
                <a:moveTo>
                  <a:pt x="0" y="0"/>
                </a:moveTo>
                <a:lnTo>
                  <a:pt x="1617" y="0"/>
                </a:lnTo>
                <a:lnTo>
                  <a:pt x="1617" y="37979"/>
                </a:lnTo>
                <a:lnTo>
                  <a:pt x="0" y="37979"/>
                </a:lnTo>
                <a:close/>
              </a:path>
            </a:pathLst>
          </a:custGeom>
          <a:solidFill>
            <a:srgbClr val="F7941D"/>
          </a:solidFill>
          <a:ln w="0" cap="flat">
            <a:noFill/>
            <a:prstDash val="solid"/>
            <a:miter/>
          </a:ln>
        </p:spPr>
        <p:txBody>
          <a:bodyPr rtlCol="0" anchor="ctr"/>
          <a:lstStyle/>
          <a:p>
            <a:endParaRPr lang="en-GB" dirty="0"/>
          </a:p>
        </p:txBody>
      </p:sp>
      <p:sp>
        <p:nvSpPr>
          <p:cNvPr id="2746" name="Freeform 2745">
            <a:extLst>
              <a:ext uri="{FF2B5EF4-FFF2-40B4-BE49-F238E27FC236}">
                <a16:creationId xmlns:a16="http://schemas.microsoft.com/office/drawing/2014/main" id="{34EE1AAE-B678-2118-3419-962691B573AC}"/>
              </a:ext>
            </a:extLst>
          </p:cNvPr>
          <p:cNvSpPr/>
          <p:nvPr/>
        </p:nvSpPr>
        <p:spPr>
          <a:xfrm>
            <a:off x="1565377" y="3756115"/>
            <a:ext cx="1617" cy="37978"/>
          </a:xfrm>
          <a:custGeom>
            <a:avLst/>
            <a:gdLst>
              <a:gd name="connsiteX0" fmla="*/ 0 w 1617"/>
              <a:gd name="connsiteY0" fmla="*/ 0 h 37978"/>
              <a:gd name="connsiteX1" fmla="*/ 1617 w 1617"/>
              <a:gd name="connsiteY1" fmla="*/ 0 h 37978"/>
              <a:gd name="connsiteX2" fmla="*/ 1617 w 1617"/>
              <a:gd name="connsiteY2" fmla="*/ 37979 h 37978"/>
              <a:gd name="connsiteX3" fmla="*/ 0 w 1617"/>
              <a:gd name="connsiteY3" fmla="*/ 37979 h 37978"/>
            </a:gdLst>
            <a:ahLst/>
            <a:cxnLst>
              <a:cxn ang="0">
                <a:pos x="connsiteX0" y="connsiteY0"/>
              </a:cxn>
              <a:cxn ang="0">
                <a:pos x="connsiteX1" y="connsiteY1"/>
              </a:cxn>
              <a:cxn ang="0">
                <a:pos x="connsiteX2" y="connsiteY2"/>
              </a:cxn>
              <a:cxn ang="0">
                <a:pos x="connsiteX3" y="connsiteY3"/>
              </a:cxn>
            </a:cxnLst>
            <a:rect l="l" t="t" r="r" b="b"/>
            <a:pathLst>
              <a:path w="1617" h="37978">
                <a:moveTo>
                  <a:pt x="0" y="0"/>
                </a:moveTo>
                <a:lnTo>
                  <a:pt x="1617" y="0"/>
                </a:lnTo>
                <a:lnTo>
                  <a:pt x="1617" y="37979"/>
                </a:lnTo>
                <a:lnTo>
                  <a:pt x="0" y="37979"/>
                </a:lnTo>
                <a:close/>
              </a:path>
            </a:pathLst>
          </a:custGeom>
          <a:noFill/>
          <a:ln w="4040" cap="flat">
            <a:solidFill>
              <a:srgbClr val="C54E29"/>
            </a:solidFill>
            <a:prstDash val="solid"/>
            <a:miter/>
          </a:ln>
        </p:spPr>
        <p:txBody>
          <a:bodyPr rtlCol="0" anchor="ctr"/>
          <a:lstStyle/>
          <a:p>
            <a:endParaRPr lang="en-GB" dirty="0"/>
          </a:p>
        </p:txBody>
      </p:sp>
      <p:sp>
        <p:nvSpPr>
          <p:cNvPr id="2747" name="Freeform 2746">
            <a:extLst>
              <a:ext uri="{FF2B5EF4-FFF2-40B4-BE49-F238E27FC236}">
                <a16:creationId xmlns:a16="http://schemas.microsoft.com/office/drawing/2014/main" id="{56B02794-2ED6-8951-EB3D-AB3D22D6D99F}"/>
              </a:ext>
            </a:extLst>
          </p:cNvPr>
          <p:cNvSpPr/>
          <p:nvPr/>
        </p:nvSpPr>
        <p:spPr>
          <a:xfrm>
            <a:off x="1567641"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2748" name="Freeform 2747">
            <a:extLst>
              <a:ext uri="{FF2B5EF4-FFF2-40B4-BE49-F238E27FC236}">
                <a16:creationId xmlns:a16="http://schemas.microsoft.com/office/drawing/2014/main" id="{BEFAD20C-5F70-F4DF-046F-2D0987C794B9}"/>
              </a:ext>
            </a:extLst>
          </p:cNvPr>
          <p:cNvSpPr/>
          <p:nvPr/>
        </p:nvSpPr>
        <p:spPr>
          <a:xfrm>
            <a:off x="1567641"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2749" name="Freeform 2748">
            <a:extLst>
              <a:ext uri="{FF2B5EF4-FFF2-40B4-BE49-F238E27FC236}">
                <a16:creationId xmlns:a16="http://schemas.microsoft.com/office/drawing/2014/main" id="{A684A5C1-CC59-2DAC-F13A-180345C8EDD5}"/>
              </a:ext>
            </a:extLst>
          </p:cNvPr>
          <p:cNvSpPr/>
          <p:nvPr/>
        </p:nvSpPr>
        <p:spPr>
          <a:xfrm>
            <a:off x="1569905"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2750" name="Freeform 2749">
            <a:extLst>
              <a:ext uri="{FF2B5EF4-FFF2-40B4-BE49-F238E27FC236}">
                <a16:creationId xmlns:a16="http://schemas.microsoft.com/office/drawing/2014/main" id="{EF6A2517-3DF0-AD81-0549-A74CFB4B4F16}"/>
              </a:ext>
            </a:extLst>
          </p:cNvPr>
          <p:cNvSpPr/>
          <p:nvPr/>
        </p:nvSpPr>
        <p:spPr>
          <a:xfrm>
            <a:off x="1569905"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2751" name="Freeform 2750">
            <a:extLst>
              <a:ext uri="{FF2B5EF4-FFF2-40B4-BE49-F238E27FC236}">
                <a16:creationId xmlns:a16="http://schemas.microsoft.com/office/drawing/2014/main" id="{2769CEF6-0287-9EF6-D23D-74619AA3E6CE}"/>
              </a:ext>
            </a:extLst>
          </p:cNvPr>
          <p:cNvSpPr/>
          <p:nvPr/>
        </p:nvSpPr>
        <p:spPr>
          <a:xfrm>
            <a:off x="1572169"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F7941D"/>
          </a:solidFill>
          <a:ln w="0" cap="flat">
            <a:noFill/>
            <a:prstDash val="solid"/>
            <a:miter/>
          </a:ln>
        </p:spPr>
        <p:txBody>
          <a:bodyPr rtlCol="0" anchor="ctr"/>
          <a:lstStyle/>
          <a:p>
            <a:endParaRPr lang="en-GB" dirty="0"/>
          </a:p>
        </p:txBody>
      </p:sp>
      <p:sp>
        <p:nvSpPr>
          <p:cNvPr id="2752" name="Freeform 2751">
            <a:extLst>
              <a:ext uri="{FF2B5EF4-FFF2-40B4-BE49-F238E27FC236}">
                <a16:creationId xmlns:a16="http://schemas.microsoft.com/office/drawing/2014/main" id="{50455E72-BD33-0F57-5181-7BF0F0E77EFB}"/>
              </a:ext>
            </a:extLst>
          </p:cNvPr>
          <p:cNvSpPr/>
          <p:nvPr/>
        </p:nvSpPr>
        <p:spPr>
          <a:xfrm>
            <a:off x="1572169"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C54E29"/>
            </a:solidFill>
            <a:prstDash val="solid"/>
            <a:miter/>
          </a:ln>
        </p:spPr>
        <p:txBody>
          <a:bodyPr rtlCol="0" anchor="ctr"/>
          <a:lstStyle/>
          <a:p>
            <a:endParaRPr lang="en-GB" dirty="0"/>
          </a:p>
        </p:txBody>
      </p:sp>
      <p:sp>
        <p:nvSpPr>
          <p:cNvPr id="2753" name="Freeform 2752">
            <a:extLst>
              <a:ext uri="{FF2B5EF4-FFF2-40B4-BE49-F238E27FC236}">
                <a16:creationId xmlns:a16="http://schemas.microsoft.com/office/drawing/2014/main" id="{6BABE316-E443-8C48-C997-3725B0FE6508}"/>
              </a:ext>
            </a:extLst>
          </p:cNvPr>
          <p:cNvSpPr/>
          <p:nvPr/>
        </p:nvSpPr>
        <p:spPr>
          <a:xfrm>
            <a:off x="1574433"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solidFill>
            <a:srgbClr val="F7941D"/>
          </a:solidFill>
          <a:ln w="0" cap="flat">
            <a:noFill/>
            <a:prstDash val="solid"/>
            <a:miter/>
          </a:ln>
        </p:spPr>
        <p:txBody>
          <a:bodyPr rtlCol="0" anchor="ctr"/>
          <a:lstStyle/>
          <a:p>
            <a:endParaRPr lang="en-GB" dirty="0"/>
          </a:p>
        </p:txBody>
      </p:sp>
      <p:sp>
        <p:nvSpPr>
          <p:cNvPr id="2754" name="Freeform 2753">
            <a:extLst>
              <a:ext uri="{FF2B5EF4-FFF2-40B4-BE49-F238E27FC236}">
                <a16:creationId xmlns:a16="http://schemas.microsoft.com/office/drawing/2014/main" id="{0E9D0F41-25C1-190A-902A-5151FB0A6BF0}"/>
              </a:ext>
            </a:extLst>
          </p:cNvPr>
          <p:cNvSpPr/>
          <p:nvPr/>
        </p:nvSpPr>
        <p:spPr>
          <a:xfrm>
            <a:off x="1574433"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noFill/>
          <a:ln w="4040" cap="flat">
            <a:solidFill>
              <a:srgbClr val="C54E29"/>
            </a:solidFill>
            <a:prstDash val="solid"/>
            <a:miter/>
          </a:ln>
        </p:spPr>
        <p:txBody>
          <a:bodyPr rtlCol="0" anchor="ctr"/>
          <a:lstStyle/>
          <a:p>
            <a:endParaRPr lang="en-GB" dirty="0"/>
          </a:p>
        </p:txBody>
      </p:sp>
      <p:sp>
        <p:nvSpPr>
          <p:cNvPr id="2755" name="Freeform 2754">
            <a:extLst>
              <a:ext uri="{FF2B5EF4-FFF2-40B4-BE49-F238E27FC236}">
                <a16:creationId xmlns:a16="http://schemas.microsoft.com/office/drawing/2014/main" id="{1320CBBA-3F60-EE47-98F0-071E30AAA006}"/>
              </a:ext>
            </a:extLst>
          </p:cNvPr>
          <p:cNvSpPr/>
          <p:nvPr/>
        </p:nvSpPr>
        <p:spPr>
          <a:xfrm>
            <a:off x="1576697"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2756" name="Freeform 2755">
            <a:extLst>
              <a:ext uri="{FF2B5EF4-FFF2-40B4-BE49-F238E27FC236}">
                <a16:creationId xmlns:a16="http://schemas.microsoft.com/office/drawing/2014/main" id="{B5094F38-6424-0BC3-A061-54F8D619ED71}"/>
              </a:ext>
            </a:extLst>
          </p:cNvPr>
          <p:cNvSpPr/>
          <p:nvPr/>
        </p:nvSpPr>
        <p:spPr>
          <a:xfrm>
            <a:off x="1576697"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2757" name="Freeform 2756">
            <a:extLst>
              <a:ext uri="{FF2B5EF4-FFF2-40B4-BE49-F238E27FC236}">
                <a16:creationId xmlns:a16="http://schemas.microsoft.com/office/drawing/2014/main" id="{9D0EFD34-50FD-492B-D08D-B02C90C40E1A}"/>
              </a:ext>
            </a:extLst>
          </p:cNvPr>
          <p:cNvSpPr/>
          <p:nvPr/>
        </p:nvSpPr>
        <p:spPr>
          <a:xfrm>
            <a:off x="157904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2758" name="Freeform 2757">
            <a:extLst>
              <a:ext uri="{FF2B5EF4-FFF2-40B4-BE49-F238E27FC236}">
                <a16:creationId xmlns:a16="http://schemas.microsoft.com/office/drawing/2014/main" id="{F15A69B4-1E68-7832-4FC9-20CDA541F022}"/>
              </a:ext>
            </a:extLst>
          </p:cNvPr>
          <p:cNvSpPr/>
          <p:nvPr/>
        </p:nvSpPr>
        <p:spPr>
          <a:xfrm>
            <a:off x="157904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2759" name="Freeform 2758">
            <a:extLst>
              <a:ext uri="{FF2B5EF4-FFF2-40B4-BE49-F238E27FC236}">
                <a16:creationId xmlns:a16="http://schemas.microsoft.com/office/drawing/2014/main" id="{918499F5-C0C7-BBB5-AD43-923EF69B9F47}"/>
              </a:ext>
            </a:extLst>
          </p:cNvPr>
          <p:cNvSpPr/>
          <p:nvPr/>
        </p:nvSpPr>
        <p:spPr>
          <a:xfrm>
            <a:off x="1581306"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2760" name="Freeform 2759">
            <a:extLst>
              <a:ext uri="{FF2B5EF4-FFF2-40B4-BE49-F238E27FC236}">
                <a16:creationId xmlns:a16="http://schemas.microsoft.com/office/drawing/2014/main" id="{059C9D02-F627-23FA-A859-A0C92F3D160E}"/>
              </a:ext>
            </a:extLst>
          </p:cNvPr>
          <p:cNvSpPr/>
          <p:nvPr/>
        </p:nvSpPr>
        <p:spPr>
          <a:xfrm>
            <a:off x="1581306"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2761" name="Freeform 2760">
            <a:extLst>
              <a:ext uri="{FF2B5EF4-FFF2-40B4-BE49-F238E27FC236}">
                <a16:creationId xmlns:a16="http://schemas.microsoft.com/office/drawing/2014/main" id="{E37BFBF9-5B16-7888-EAAE-C14988644A55}"/>
              </a:ext>
            </a:extLst>
          </p:cNvPr>
          <p:cNvSpPr/>
          <p:nvPr/>
        </p:nvSpPr>
        <p:spPr>
          <a:xfrm>
            <a:off x="1583570" y="3756115"/>
            <a:ext cx="1617" cy="165006"/>
          </a:xfrm>
          <a:custGeom>
            <a:avLst/>
            <a:gdLst>
              <a:gd name="connsiteX0" fmla="*/ 0 w 1617"/>
              <a:gd name="connsiteY0" fmla="*/ 0 h 165006"/>
              <a:gd name="connsiteX1" fmla="*/ 1617 w 1617"/>
              <a:gd name="connsiteY1" fmla="*/ 0 h 165006"/>
              <a:gd name="connsiteX2" fmla="*/ 1617 w 1617"/>
              <a:gd name="connsiteY2" fmla="*/ 165006 h 165006"/>
              <a:gd name="connsiteX3" fmla="*/ 0 w 1617"/>
              <a:gd name="connsiteY3" fmla="*/ 165006 h 165006"/>
            </a:gdLst>
            <a:ahLst/>
            <a:cxnLst>
              <a:cxn ang="0">
                <a:pos x="connsiteX0" y="connsiteY0"/>
              </a:cxn>
              <a:cxn ang="0">
                <a:pos x="connsiteX1" y="connsiteY1"/>
              </a:cxn>
              <a:cxn ang="0">
                <a:pos x="connsiteX2" y="connsiteY2"/>
              </a:cxn>
              <a:cxn ang="0">
                <a:pos x="connsiteX3" y="connsiteY3"/>
              </a:cxn>
            </a:cxnLst>
            <a:rect l="l" t="t" r="r" b="b"/>
            <a:pathLst>
              <a:path w="1617" h="165006">
                <a:moveTo>
                  <a:pt x="0" y="0"/>
                </a:moveTo>
                <a:lnTo>
                  <a:pt x="1617" y="0"/>
                </a:lnTo>
                <a:lnTo>
                  <a:pt x="1617" y="165006"/>
                </a:lnTo>
                <a:lnTo>
                  <a:pt x="0" y="165006"/>
                </a:lnTo>
                <a:close/>
              </a:path>
            </a:pathLst>
          </a:custGeom>
          <a:solidFill>
            <a:srgbClr val="F7941D"/>
          </a:solidFill>
          <a:ln w="0" cap="flat">
            <a:noFill/>
            <a:prstDash val="solid"/>
            <a:miter/>
          </a:ln>
        </p:spPr>
        <p:txBody>
          <a:bodyPr rtlCol="0" anchor="ctr"/>
          <a:lstStyle/>
          <a:p>
            <a:endParaRPr lang="en-GB" dirty="0"/>
          </a:p>
        </p:txBody>
      </p:sp>
      <p:sp>
        <p:nvSpPr>
          <p:cNvPr id="2762" name="Freeform 2761">
            <a:extLst>
              <a:ext uri="{FF2B5EF4-FFF2-40B4-BE49-F238E27FC236}">
                <a16:creationId xmlns:a16="http://schemas.microsoft.com/office/drawing/2014/main" id="{8401B920-25E5-DE5B-45D9-5EEA0762A4EA}"/>
              </a:ext>
            </a:extLst>
          </p:cNvPr>
          <p:cNvSpPr/>
          <p:nvPr/>
        </p:nvSpPr>
        <p:spPr>
          <a:xfrm>
            <a:off x="1583570" y="3756115"/>
            <a:ext cx="1617" cy="165006"/>
          </a:xfrm>
          <a:custGeom>
            <a:avLst/>
            <a:gdLst>
              <a:gd name="connsiteX0" fmla="*/ 0 w 1617"/>
              <a:gd name="connsiteY0" fmla="*/ 0 h 165006"/>
              <a:gd name="connsiteX1" fmla="*/ 1617 w 1617"/>
              <a:gd name="connsiteY1" fmla="*/ 0 h 165006"/>
              <a:gd name="connsiteX2" fmla="*/ 1617 w 1617"/>
              <a:gd name="connsiteY2" fmla="*/ 165006 h 165006"/>
              <a:gd name="connsiteX3" fmla="*/ 0 w 1617"/>
              <a:gd name="connsiteY3" fmla="*/ 165006 h 165006"/>
            </a:gdLst>
            <a:ahLst/>
            <a:cxnLst>
              <a:cxn ang="0">
                <a:pos x="connsiteX0" y="connsiteY0"/>
              </a:cxn>
              <a:cxn ang="0">
                <a:pos x="connsiteX1" y="connsiteY1"/>
              </a:cxn>
              <a:cxn ang="0">
                <a:pos x="connsiteX2" y="connsiteY2"/>
              </a:cxn>
              <a:cxn ang="0">
                <a:pos x="connsiteX3" y="connsiteY3"/>
              </a:cxn>
            </a:cxnLst>
            <a:rect l="l" t="t" r="r" b="b"/>
            <a:pathLst>
              <a:path w="1617" h="165006">
                <a:moveTo>
                  <a:pt x="0" y="0"/>
                </a:moveTo>
                <a:lnTo>
                  <a:pt x="1617" y="0"/>
                </a:lnTo>
                <a:lnTo>
                  <a:pt x="1617" y="165006"/>
                </a:lnTo>
                <a:lnTo>
                  <a:pt x="0" y="165006"/>
                </a:lnTo>
                <a:close/>
              </a:path>
            </a:pathLst>
          </a:custGeom>
          <a:noFill/>
          <a:ln w="4040" cap="flat">
            <a:solidFill>
              <a:srgbClr val="C54E29"/>
            </a:solidFill>
            <a:prstDash val="solid"/>
            <a:miter/>
          </a:ln>
        </p:spPr>
        <p:txBody>
          <a:bodyPr rtlCol="0" anchor="ctr"/>
          <a:lstStyle/>
          <a:p>
            <a:endParaRPr lang="en-GB" dirty="0"/>
          </a:p>
        </p:txBody>
      </p:sp>
      <p:sp>
        <p:nvSpPr>
          <p:cNvPr id="2763" name="Freeform 2762">
            <a:extLst>
              <a:ext uri="{FF2B5EF4-FFF2-40B4-BE49-F238E27FC236}">
                <a16:creationId xmlns:a16="http://schemas.microsoft.com/office/drawing/2014/main" id="{CE9BF562-C2BD-6BF2-915B-E48BDDD1E1F4}"/>
              </a:ext>
            </a:extLst>
          </p:cNvPr>
          <p:cNvSpPr/>
          <p:nvPr/>
        </p:nvSpPr>
        <p:spPr>
          <a:xfrm>
            <a:off x="1585834" y="3756115"/>
            <a:ext cx="1617" cy="79109"/>
          </a:xfrm>
          <a:custGeom>
            <a:avLst/>
            <a:gdLst>
              <a:gd name="connsiteX0" fmla="*/ 0 w 1617"/>
              <a:gd name="connsiteY0" fmla="*/ 0 h 79109"/>
              <a:gd name="connsiteX1" fmla="*/ 1617 w 1617"/>
              <a:gd name="connsiteY1" fmla="*/ 0 h 79109"/>
              <a:gd name="connsiteX2" fmla="*/ 1617 w 1617"/>
              <a:gd name="connsiteY2" fmla="*/ 79109 h 79109"/>
              <a:gd name="connsiteX3" fmla="*/ 0 w 1617"/>
              <a:gd name="connsiteY3" fmla="*/ 79109 h 79109"/>
            </a:gdLst>
            <a:ahLst/>
            <a:cxnLst>
              <a:cxn ang="0">
                <a:pos x="connsiteX0" y="connsiteY0"/>
              </a:cxn>
              <a:cxn ang="0">
                <a:pos x="connsiteX1" y="connsiteY1"/>
              </a:cxn>
              <a:cxn ang="0">
                <a:pos x="connsiteX2" y="connsiteY2"/>
              </a:cxn>
              <a:cxn ang="0">
                <a:pos x="connsiteX3" y="connsiteY3"/>
              </a:cxn>
            </a:cxnLst>
            <a:rect l="l" t="t" r="r" b="b"/>
            <a:pathLst>
              <a:path w="1617" h="79109">
                <a:moveTo>
                  <a:pt x="0" y="0"/>
                </a:moveTo>
                <a:lnTo>
                  <a:pt x="1617" y="0"/>
                </a:lnTo>
                <a:lnTo>
                  <a:pt x="1617" y="79109"/>
                </a:lnTo>
                <a:lnTo>
                  <a:pt x="0" y="79109"/>
                </a:lnTo>
                <a:close/>
              </a:path>
            </a:pathLst>
          </a:custGeom>
          <a:solidFill>
            <a:srgbClr val="F7941D"/>
          </a:solidFill>
          <a:ln w="0" cap="flat">
            <a:noFill/>
            <a:prstDash val="solid"/>
            <a:miter/>
          </a:ln>
        </p:spPr>
        <p:txBody>
          <a:bodyPr rtlCol="0" anchor="ctr"/>
          <a:lstStyle/>
          <a:p>
            <a:endParaRPr lang="en-GB" dirty="0"/>
          </a:p>
        </p:txBody>
      </p:sp>
      <p:sp>
        <p:nvSpPr>
          <p:cNvPr id="2764" name="Freeform 2763">
            <a:extLst>
              <a:ext uri="{FF2B5EF4-FFF2-40B4-BE49-F238E27FC236}">
                <a16:creationId xmlns:a16="http://schemas.microsoft.com/office/drawing/2014/main" id="{F64A50E3-71A7-3111-61E3-6A8CE860DF29}"/>
              </a:ext>
            </a:extLst>
          </p:cNvPr>
          <p:cNvSpPr/>
          <p:nvPr/>
        </p:nvSpPr>
        <p:spPr>
          <a:xfrm>
            <a:off x="1585834" y="3756115"/>
            <a:ext cx="1617" cy="79109"/>
          </a:xfrm>
          <a:custGeom>
            <a:avLst/>
            <a:gdLst>
              <a:gd name="connsiteX0" fmla="*/ 0 w 1617"/>
              <a:gd name="connsiteY0" fmla="*/ 0 h 79109"/>
              <a:gd name="connsiteX1" fmla="*/ 1617 w 1617"/>
              <a:gd name="connsiteY1" fmla="*/ 0 h 79109"/>
              <a:gd name="connsiteX2" fmla="*/ 1617 w 1617"/>
              <a:gd name="connsiteY2" fmla="*/ 79109 h 79109"/>
              <a:gd name="connsiteX3" fmla="*/ 0 w 1617"/>
              <a:gd name="connsiteY3" fmla="*/ 79109 h 79109"/>
            </a:gdLst>
            <a:ahLst/>
            <a:cxnLst>
              <a:cxn ang="0">
                <a:pos x="connsiteX0" y="connsiteY0"/>
              </a:cxn>
              <a:cxn ang="0">
                <a:pos x="connsiteX1" y="connsiteY1"/>
              </a:cxn>
              <a:cxn ang="0">
                <a:pos x="connsiteX2" y="connsiteY2"/>
              </a:cxn>
              <a:cxn ang="0">
                <a:pos x="connsiteX3" y="connsiteY3"/>
              </a:cxn>
            </a:cxnLst>
            <a:rect l="l" t="t" r="r" b="b"/>
            <a:pathLst>
              <a:path w="1617" h="79109">
                <a:moveTo>
                  <a:pt x="0" y="0"/>
                </a:moveTo>
                <a:lnTo>
                  <a:pt x="1617" y="0"/>
                </a:lnTo>
                <a:lnTo>
                  <a:pt x="1617" y="79109"/>
                </a:lnTo>
                <a:lnTo>
                  <a:pt x="0" y="79109"/>
                </a:lnTo>
                <a:close/>
              </a:path>
            </a:pathLst>
          </a:custGeom>
          <a:noFill/>
          <a:ln w="4040" cap="flat">
            <a:solidFill>
              <a:srgbClr val="C54E29"/>
            </a:solidFill>
            <a:prstDash val="solid"/>
            <a:miter/>
          </a:ln>
        </p:spPr>
        <p:txBody>
          <a:bodyPr rtlCol="0" anchor="ctr"/>
          <a:lstStyle/>
          <a:p>
            <a:endParaRPr lang="en-GB" dirty="0"/>
          </a:p>
        </p:txBody>
      </p:sp>
      <p:sp>
        <p:nvSpPr>
          <p:cNvPr id="2765" name="Freeform 2764">
            <a:extLst>
              <a:ext uri="{FF2B5EF4-FFF2-40B4-BE49-F238E27FC236}">
                <a16:creationId xmlns:a16="http://schemas.microsoft.com/office/drawing/2014/main" id="{4D8E1D22-B642-2194-87A8-BD2D8429D498}"/>
              </a:ext>
            </a:extLst>
          </p:cNvPr>
          <p:cNvSpPr/>
          <p:nvPr/>
        </p:nvSpPr>
        <p:spPr>
          <a:xfrm>
            <a:off x="1588098" y="3756115"/>
            <a:ext cx="1617" cy="61251"/>
          </a:xfrm>
          <a:custGeom>
            <a:avLst/>
            <a:gdLst>
              <a:gd name="connsiteX0" fmla="*/ 0 w 1617"/>
              <a:gd name="connsiteY0" fmla="*/ 0 h 61251"/>
              <a:gd name="connsiteX1" fmla="*/ 1617 w 1617"/>
              <a:gd name="connsiteY1" fmla="*/ 0 h 61251"/>
              <a:gd name="connsiteX2" fmla="*/ 1617 w 1617"/>
              <a:gd name="connsiteY2" fmla="*/ 61251 h 61251"/>
              <a:gd name="connsiteX3" fmla="*/ 0 w 1617"/>
              <a:gd name="connsiteY3" fmla="*/ 61251 h 61251"/>
            </a:gdLst>
            <a:ahLst/>
            <a:cxnLst>
              <a:cxn ang="0">
                <a:pos x="connsiteX0" y="connsiteY0"/>
              </a:cxn>
              <a:cxn ang="0">
                <a:pos x="connsiteX1" y="connsiteY1"/>
              </a:cxn>
              <a:cxn ang="0">
                <a:pos x="connsiteX2" y="connsiteY2"/>
              </a:cxn>
              <a:cxn ang="0">
                <a:pos x="connsiteX3" y="connsiteY3"/>
              </a:cxn>
            </a:cxnLst>
            <a:rect l="l" t="t" r="r" b="b"/>
            <a:pathLst>
              <a:path w="1617" h="61251">
                <a:moveTo>
                  <a:pt x="0" y="0"/>
                </a:moveTo>
                <a:lnTo>
                  <a:pt x="1617" y="0"/>
                </a:lnTo>
                <a:lnTo>
                  <a:pt x="1617" y="61251"/>
                </a:lnTo>
                <a:lnTo>
                  <a:pt x="0" y="61251"/>
                </a:lnTo>
                <a:close/>
              </a:path>
            </a:pathLst>
          </a:custGeom>
          <a:solidFill>
            <a:srgbClr val="F7941D"/>
          </a:solidFill>
          <a:ln w="0" cap="flat">
            <a:noFill/>
            <a:prstDash val="solid"/>
            <a:miter/>
          </a:ln>
        </p:spPr>
        <p:txBody>
          <a:bodyPr rtlCol="0" anchor="ctr"/>
          <a:lstStyle/>
          <a:p>
            <a:endParaRPr lang="en-GB" dirty="0"/>
          </a:p>
        </p:txBody>
      </p:sp>
      <p:sp>
        <p:nvSpPr>
          <p:cNvPr id="2766" name="Freeform 2765">
            <a:extLst>
              <a:ext uri="{FF2B5EF4-FFF2-40B4-BE49-F238E27FC236}">
                <a16:creationId xmlns:a16="http://schemas.microsoft.com/office/drawing/2014/main" id="{EB688517-624E-ABEE-1C89-1520B5178161}"/>
              </a:ext>
            </a:extLst>
          </p:cNvPr>
          <p:cNvSpPr/>
          <p:nvPr/>
        </p:nvSpPr>
        <p:spPr>
          <a:xfrm>
            <a:off x="1588098" y="3756115"/>
            <a:ext cx="1617" cy="61251"/>
          </a:xfrm>
          <a:custGeom>
            <a:avLst/>
            <a:gdLst>
              <a:gd name="connsiteX0" fmla="*/ 0 w 1617"/>
              <a:gd name="connsiteY0" fmla="*/ 0 h 61251"/>
              <a:gd name="connsiteX1" fmla="*/ 1617 w 1617"/>
              <a:gd name="connsiteY1" fmla="*/ 0 h 61251"/>
              <a:gd name="connsiteX2" fmla="*/ 1617 w 1617"/>
              <a:gd name="connsiteY2" fmla="*/ 61251 h 61251"/>
              <a:gd name="connsiteX3" fmla="*/ 0 w 1617"/>
              <a:gd name="connsiteY3" fmla="*/ 61251 h 61251"/>
            </a:gdLst>
            <a:ahLst/>
            <a:cxnLst>
              <a:cxn ang="0">
                <a:pos x="connsiteX0" y="connsiteY0"/>
              </a:cxn>
              <a:cxn ang="0">
                <a:pos x="connsiteX1" y="connsiteY1"/>
              </a:cxn>
              <a:cxn ang="0">
                <a:pos x="connsiteX2" y="connsiteY2"/>
              </a:cxn>
              <a:cxn ang="0">
                <a:pos x="connsiteX3" y="connsiteY3"/>
              </a:cxn>
            </a:cxnLst>
            <a:rect l="l" t="t" r="r" b="b"/>
            <a:pathLst>
              <a:path w="1617" h="61251">
                <a:moveTo>
                  <a:pt x="0" y="0"/>
                </a:moveTo>
                <a:lnTo>
                  <a:pt x="1617" y="0"/>
                </a:lnTo>
                <a:lnTo>
                  <a:pt x="1617" y="61251"/>
                </a:lnTo>
                <a:lnTo>
                  <a:pt x="0" y="61251"/>
                </a:lnTo>
                <a:close/>
              </a:path>
            </a:pathLst>
          </a:custGeom>
          <a:noFill/>
          <a:ln w="4040" cap="flat">
            <a:solidFill>
              <a:srgbClr val="C54E29"/>
            </a:solidFill>
            <a:prstDash val="solid"/>
            <a:miter/>
          </a:ln>
        </p:spPr>
        <p:txBody>
          <a:bodyPr rtlCol="0" anchor="ctr"/>
          <a:lstStyle/>
          <a:p>
            <a:endParaRPr lang="en-GB" dirty="0"/>
          </a:p>
        </p:txBody>
      </p:sp>
      <p:sp>
        <p:nvSpPr>
          <p:cNvPr id="2767" name="Freeform 2766">
            <a:extLst>
              <a:ext uri="{FF2B5EF4-FFF2-40B4-BE49-F238E27FC236}">
                <a16:creationId xmlns:a16="http://schemas.microsoft.com/office/drawing/2014/main" id="{389E8DF3-3D67-4ADB-4B9E-63E9ECA089C9}"/>
              </a:ext>
            </a:extLst>
          </p:cNvPr>
          <p:cNvSpPr/>
          <p:nvPr/>
        </p:nvSpPr>
        <p:spPr>
          <a:xfrm>
            <a:off x="1590443"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solidFill>
            <a:srgbClr val="F7941D"/>
          </a:solidFill>
          <a:ln w="0" cap="flat">
            <a:noFill/>
            <a:prstDash val="solid"/>
            <a:miter/>
          </a:ln>
        </p:spPr>
        <p:txBody>
          <a:bodyPr rtlCol="0" anchor="ctr"/>
          <a:lstStyle/>
          <a:p>
            <a:endParaRPr lang="en-GB" dirty="0"/>
          </a:p>
        </p:txBody>
      </p:sp>
      <p:sp>
        <p:nvSpPr>
          <p:cNvPr id="2768" name="Freeform 2767">
            <a:extLst>
              <a:ext uri="{FF2B5EF4-FFF2-40B4-BE49-F238E27FC236}">
                <a16:creationId xmlns:a16="http://schemas.microsoft.com/office/drawing/2014/main" id="{DA3C40BE-C767-8037-E49D-B7D2FABE1D5A}"/>
              </a:ext>
            </a:extLst>
          </p:cNvPr>
          <p:cNvSpPr/>
          <p:nvPr/>
        </p:nvSpPr>
        <p:spPr>
          <a:xfrm>
            <a:off x="1590443"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noFill/>
          <a:ln w="4040" cap="flat">
            <a:solidFill>
              <a:srgbClr val="C54E29"/>
            </a:solidFill>
            <a:prstDash val="solid"/>
            <a:miter/>
          </a:ln>
        </p:spPr>
        <p:txBody>
          <a:bodyPr rtlCol="0" anchor="ctr"/>
          <a:lstStyle/>
          <a:p>
            <a:endParaRPr lang="en-GB" dirty="0"/>
          </a:p>
        </p:txBody>
      </p:sp>
      <p:sp>
        <p:nvSpPr>
          <p:cNvPr id="2769" name="Freeform 2768">
            <a:extLst>
              <a:ext uri="{FF2B5EF4-FFF2-40B4-BE49-F238E27FC236}">
                <a16:creationId xmlns:a16="http://schemas.microsoft.com/office/drawing/2014/main" id="{1765E204-08DA-057D-9973-799B1A1301D3}"/>
              </a:ext>
            </a:extLst>
          </p:cNvPr>
          <p:cNvSpPr/>
          <p:nvPr/>
        </p:nvSpPr>
        <p:spPr>
          <a:xfrm>
            <a:off x="1592707"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2770" name="Freeform 2769">
            <a:extLst>
              <a:ext uri="{FF2B5EF4-FFF2-40B4-BE49-F238E27FC236}">
                <a16:creationId xmlns:a16="http://schemas.microsoft.com/office/drawing/2014/main" id="{5D16176F-569E-0130-C11E-E2775A1CEBBA}"/>
              </a:ext>
            </a:extLst>
          </p:cNvPr>
          <p:cNvSpPr/>
          <p:nvPr/>
        </p:nvSpPr>
        <p:spPr>
          <a:xfrm>
            <a:off x="1592707"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2771" name="Freeform 2770">
            <a:extLst>
              <a:ext uri="{FF2B5EF4-FFF2-40B4-BE49-F238E27FC236}">
                <a16:creationId xmlns:a16="http://schemas.microsoft.com/office/drawing/2014/main" id="{739E5393-C4B7-654D-5713-474204C23A20}"/>
              </a:ext>
            </a:extLst>
          </p:cNvPr>
          <p:cNvSpPr/>
          <p:nvPr/>
        </p:nvSpPr>
        <p:spPr>
          <a:xfrm>
            <a:off x="1594971"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F7941D"/>
          </a:solidFill>
          <a:ln w="0" cap="flat">
            <a:noFill/>
            <a:prstDash val="solid"/>
            <a:miter/>
          </a:ln>
        </p:spPr>
        <p:txBody>
          <a:bodyPr rtlCol="0" anchor="ctr"/>
          <a:lstStyle/>
          <a:p>
            <a:endParaRPr lang="en-GB" dirty="0"/>
          </a:p>
        </p:txBody>
      </p:sp>
      <p:sp>
        <p:nvSpPr>
          <p:cNvPr id="2772" name="Freeform 2771">
            <a:extLst>
              <a:ext uri="{FF2B5EF4-FFF2-40B4-BE49-F238E27FC236}">
                <a16:creationId xmlns:a16="http://schemas.microsoft.com/office/drawing/2014/main" id="{8DEB87AB-AA90-7C52-6B0D-654555D436D9}"/>
              </a:ext>
            </a:extLst>
          </p:cNvPr>
          <p:cNvSpPr/>
          <p:nvPr/>
        </p:nvSpPr>
        <p:spPr>
          <a:xfrm>
            <a:off x="1594971"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C54E29"/>
            </a:solidFill>
            <a:prstDash val="solid"/>
            <a:miter/>
          </a:ln>
        </p:spPr>
        <p:txBody>
          <a:bodyPr rtlCol="0" anchor="ctr"/>
          <a:lstStyle/>
          <a:p>
            <a:endParaRPr lang="en-GB" dirty="0"/>
          </a:p>
        </p:txBody>
      </p:sp>
      <p:sp>
        <p:nvSpPr>
          <p:cNvPr id="2773" name="Freeform 2772">
            <a:extLst>
              <a:ext uri="{FF2B5EF4-FFF2-40B4-BE49-F238E27FC236}">
                <a16:creationId xmlns:a16="http://schemas.microsoft.com/office/drawing/2014/main" id="{2CE7065B-1E12-18FA-8167-146C0BA4964B}"/>
              </a:ext>
            </a:extLst>
          </p:cNvPr>
          <p:cNvSpPr/>
          <p:nvPr/>
        </p:nvSpPr>
        <p:spPr>
          <a:xfrm>
            <a:off x="1597235"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2774" name="Freeform 2773">
            <a:extLst>
              <a:ext uri="{FF2B5EF4-FFF2-40B4-BE49-F238E27FC236}">
                <a16:creationId xmlns:a16="http://schemas.microsoft.com/office/drawing/2014/main" id="{A31ACA4B-528C-3556-5828-6EC0C1579813}"/>
              </a:ext>
            </a:extLst>
          </p:cNvPr>
          <p:cNvSpPr/>
          <p:nvPr/>
        </p:nvSpPr>
        <p:spPr>
          <a:xfrm>
            <a:off x="1597235"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2775" name="Freeform 2774">
            <a:extLst>
              <a:ext uri="{FF2B5EF4-FFF2-40B4-BE49-F238E27FC236}">
                <a16:creationId xmlns:a16="http://schemas.microsoft.com/office/drawing/2014/main" id="{B3F51285-E42B-8483-F31B-0D9A606262D6}"/>
              </a:ext>
            </a:extLst>
          </p:cNvPr>
          <p:cNvSpPr/>
          <p:nvPr/>
        </p:nvSpPr>
        <p:spPr>
          <a:xfrm>
            <a:off x="1599499"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2776" name="Freeform 2775">
            <a:extLst>
              <a:ext uri="{FF2B5EF4-FFF2-40B4-BE49-F238E27FC236}">
                <a16:creationId xmlns:a16="http://schemas.microsoft.com/office/drawing/2014/main" id="{648EA422-1646-29F5-F04A-D026143830FB}"/>
              </a:ext>
            </a:extLst>
          </p:cNvPr>
          <p:cNvSpPr/>
          <p:nvPr/>
        </p:nvSpPr>
        <p:spPr>
          <a:xfrm>
            <a:off x="1599499"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2777" name="Freeform 2776">
            <a:extLst>
              <a:ext uri="{FF2B5EF4-FFF2-40B4-BE49-F238E27FC236}">
                <a16:creationId xmlns:a16="http://schemas.microsoft.com/office/drawing/2014/main" id="{4C897023-7BC9-D7FE-6D74-D7673FE241C1}"/>
              </a:ext>
            </a:extLst>
          </p:cNvPr>
          <p:cNvSpPr/>
          <p:nvPr/>
        </p:nvSpPr>
        <p:spPr>
          <a:xfrm>
            <a:off x="1601763"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solidFill>
            <a:srgbClr val="F7941D"/>
          </a:solidFill>
          <a:ln w="0" cap="flat">
            <a:noFill/>
            <a:prstDash val="solid"/>
            <a:miter/>
          </a:ln>
        </p:spPr>
        <p:txBody>
          <a:bodyPr rtlCol="0" anchor="ctr"/>
          <a:lstStyle/>
          <a:p>
            <a:endParaRPr lang="en-GB" dirty="0"/>
          </a:p>
        </p:txBody>
      </p:sp>
      <p:sp>
        <p:nvSpPr>
          <p:cNvPr id="2778" name="Freeform 2777">
            <a:extLst>
              <a:ext uri="{FF2B5EF4-FFF2-40B4-BE49-F238E27FC236}">
                <a16:creationId xmlns:a16="http://schemas.microsoft.com/office/drawing/2014/main" id="{C0C69BF4-19F4-4BD5-2007-B908A44C53EB}"/>
              </a:ext>
            </a:extLst>
          </p:cNvPr>
          <p:cNvSpPr/>
          <p:nvPr/>
        </p:nvSpPr>
        <p:spPr>
          <a:xfrm>
            <a:off x="1601763"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noFill/>
          <a:ln w="4040" cap="flat">
            <a:solidFill>
              <a:srgbClr val="C54E29"/>
            </a:solidFill>
            <a:prstDash val="solid"/>
            <a:miter/>
          </a:ln>
        </p:spPr>
        <p:txBody>
          <a:bodyPr rtlCol="0" anchor="ctr"/>
          <a:lstStyle/>
          <a:p>
            <a:endParaRPr lang="en-GB" dirty="0"/>
          </a:p>
        </p:txBody>
      </p:sp>
      <p:sp>
        <p:nvSpPr>
          <p:cNvPr id="2779" name="Freeform 2778">
            <a:extLst>
              <a:ext uri="{FF2B5EF4-FFF2-40B4-BE49-F238E27FC236}">
                <a16:creationId xmlns:a16="http://schemas.microsoft.com/office/drawing/2014/main" id="{64BE0F37-3F33-655A-09E7-F3B3D12DF9CC}"/>
              </a:ext>
            </a:extLst>
          </p:cNvPr>
          <p:cNvSpPr/>
          <p:nvPr/>
        </p:nvSpPr>
        <p:spPr>
          <a:xfrm>
            <a:off x="1604108"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2780" name="Freeform 2779">
            <a:extLst>
              <a:ext uri="{FF2B5EF4-FFF2-40B4-BE49-F238E27FC236}">
                <a16:creationId xmlns:a16="http://schemas.microsoft.com/office/drawing/2014/main" id="{F8F1BD26-7DA3-E348-F64C-DE612F6478CA}"/>
              </a:ext>
            </a:extLst>
          </p:cNvPr>
          <p:cNvSpPr/>
          <p:nvPr/>
        </p:nvSpPr>
        <p:spPr>
          <a:xfrm>
            <a:off x="1604108"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2781" name="Freeform 2780">
            <a:extLst>
              <a:ext uri="{FF2B5EF4-FFF2-40B4-BE49-F238E27FC236}">
                <a16:creationId xmlns:a16="http://schemas.microsoft.com/office/drawing/2014/main" id="{383C9F0F-D34E-9893-98AE-9BD8C1B70901}"/>
              </a:ext>
            </a:extLst>
          </p:cNvPr>
          <p:cNvSpPr/>
          <p:nvPr/>
        </p:nvSpPr>
        <p:spPr>
          <a:xfrm>
            <a:off x="1606372"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solidFill>
            <a:srgbClr val="F7941D"/>
          </a:solidFill>
          <a:ln w="0" cap="flat">
            <a:noFill/>
            <a:prstDash val="solid"/>
            <a:miter/>
          </a:ln>
        </p:spPr>
        <p:txBody>
          <a:bodyPr rtlCol="0" anchor="ctr"/>
          <a:lstStyle/>
          <a:p>
            <a:endParaRPr lang="en-GB" dirty="0"/>
          </a:p>
        </p:txBody>
      </p:sp>
      <p:sp>
        <p:nvSpPr>
          <p:cNvPr id="2782" name="Freeform 2781">
            <a:extLst>
              <a:ext uri="{FF2B5EF4-FFF2-40B4-BE49-F238E27FC236}">
                <a16:creationId xmlns:a16="http://schemas.microsoft.com/office/drawing/2014/main" id="{0AE0EB13-7280-D95F-1521-4D8A36525F29}"/>
              </a:ext>
            </a:extLst>
          </p:cNvPr>
          <p:cNvSpPr/>
          <p:nvPr/>
        </p:nvSpPr>
        <p:spPr>
          <a:xfrm>
            <a:off x="1606372"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noFill/>
          <a:ln w="4040" cap="flat">
            <a:solidFill>
              <a:srgbClr val="C54E29"/>
            </a:solidFill>
            <a:prstDash val="solid"/>
            <a:miter/>
          </a:ln>
        </p:spPr>
        <p:txBody>
          <a:bodyPr rtlCol="0" anchor="ctr"/>
          <a:lstStyle/>
          <a:p>
            <a:endParaRPr lang="en-GB" dirty="0"/>
          </a:p>
        </p:txBody>
      </p:sp>
      <p:sp>
        <p:nvSpPr>
          <p:cNvPr id="2783" name="Freeform 2782">
            <a:extLst>
              <a:ext uri="{FF2B5EF4-FFF2-40B4-BE49-F238E27FC236}">
                <a16:creationId xmlns:a16="http://schemas.microsoft.com/office/drawing/2014/main" id="{B9CE1A19-DF4C-3BC1-06DA-151EDC4FE9A6}"/>
              </a:ext>
            </a:extLst>
          </p:cNvPr>
          <p:cNvSpPr/>
          <p:nvPr/>
        </p:nvSpPr>
        <p:spPr>
          <a:xfrm>
            <a:off x="1608636"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solidFill>
            <a:srgbClr val="F7941D"/>
          </a:solidFill>
          <a:ln w="0" cap="flat">
            <a:noFill/>
            <a:prstDash val="solid"/>
            <a:miter/>
          </a:ln>
        </p:spPr>
        <p:txBody>
          <a:bodyPr rtlCol="0" anchor="ctr"/>
          <a:lstStyle/>
          <a:p>
            <a:endParaRPr lang="en-GB" dirty="0"/>
          </a:p>
        </p:txBody>
      </p:sp>
      <p:sp>
        <p:nvSpPr>
          <p:cNvPr id="2784" name="Freeform 2783">
            <a:extLst>
              <a:ext uri="{FF2B5EF4-FFF2-40B4-BE49-F238E27FC236}">
                <a16:creationId xmlns:a16="http://schemas.microsoft.com/office/drawing/2014/main" id="{B8391365-C3D1-C561-483A-C8A6AE728355}"/>
              </a:ext>
            </a:extLst>
          </p:cNvPr>
          <p:cNvSpPr/>
          <p:nvPr/>
        </p:nvSpPr>
        <p:spPr>
          <a:xfrm>
            <a:off x="1608636"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noFill/>
          <a:ln w="4040" cap="flat">
            <a:solidFill>
              <a:srgbClr val="C54E29"/>
            </a:solidFill>
            <a:prstDash val="solid"/>
            <a:miter/>
          </a:ln>
        </p:spPr>
        <p:txBody>
          <a:bodyPr rtlCol="0" anchor="ctr"/>
          <a:lstStyle/>
          <a:p>
            <a:endParaRPr lang="en-GB" dirty="0"/>
          </a:p>
        </p:txBody>
      </p:sp>
      <p:sp>
        <p:nvSpPr>
          <p:cNvPr id="2785" name="Freeform 2784">
            <a:extLst>
              <a:ext uri="{FF2B5EF4-FFF2-40B4-BE49-F238E27FC236}">
                <a16:creationId xmlns:a16="http://schemas.microsoft.com/office/drawing/2014/main" id="{D9CBD04F-177A-EEC0-CE40-2C8B33D46A11}"/>
              </a:ext>
            </a:extLst>
          </p:cNvPr>
          <p:cNvSpPr/>
          <p:nvPr/>
        </p:nvSpPr>
        <p:spPr>
          <a:xfrm>
            <a:off x="1610900"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2786" name="Freeform 2785">
            <a:extLst>
              <a:ext uri="{FF2B5EF4-FFF2-40B4-BE49-F238E27FC236}">
                <a16:creationId xmlns:a16="http://schemas.microsoft.com/office/drawing/2014/main" id="{A1B1A5CD-E99F-9A94-914E-99C62ADCA10F}"/>
              </a:ext>
            </a:extLst>
          </p:cNvPr>
          <p:cNvSpPr/>
          <p:nvPr/>
        </p:nvSpPr>
        <p:spPr>
          <a:xfrm>
            <a:off x="1610900"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2787" name="Freeform 2786">
            <a:extLst>
              <a:ext uri="{FF2B5EF4-FFF2-40B4-BE49-F238E27FC236}">
                <a16:creationId xmlns:a16="http://schemas.microsoft.com/office/drawing/2014/main" id="{931EDE7C-1CF7-02B1-D7DE-B1172A156A90}"/>
              </a:ext>
            </a:extLst>
          </p:cNvPr>
          <p:cNvSpPr/>
          <p:nvPr/>
        </p:nvSpPr>
        <p:spPr>
          <a:xfrm>
            <a:off x="1613164"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2788" name="Freeform 2787">
            <a:extLst>
              <a:ext uri="{FF2B5EF4-FFF2-40B4-BE49-F238E27FC236}">
                <a16:creationId xmlns:a16="http://schemas.microsoft.com/office/drawing/2014/main" id="{4C536CAA-1C12-284E-409B-9ED37CBA6CFD}"/>
              </a:ext>
            </a:extLst>
          </p:cNvPr>
          <p:cNvSpPr/>
          <p:nvPr/>
        </p:nvSpPr>
        <p:spPr>
          <a:xfrm>
            <a:off x="1613164"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2789" name="Freeform 2788">
            <a:extLst>
              <a:ext uri="{FF2B5EF4-FFF2-40B4-BE49-F238E27FC236}">
                <a16:creationId xmlns:a16="http://schemas.microsoft.com/office/drawing/2014/main" id="{403C4DAE-AF22-654E-CAC0-2E7AF667C2C9}"/>
              </a:ext>
            </a:extLst>
          </p:cNvPr>
          <p:cNvSpPr/>
          <p:nvPr/>
        </p:nvSpPr>
        <p:spPr>
          <a:xfrm>
            <a:off x="1615428" y="3756115"/>
            <a:ext cx="1617" cy="217126"/>
          </a:xfrm>
          <a:custGeom>
            <a:avLst/>
            <a:gdLst>
              <a:gd name="connsiteX0" fmla="*/ 0 w 1617"/>
              <a:gd name="connsiteY0" fmla="*/ 0 h 217126"/>
              <a:gd name="connsiteX1" fmla="*/ 1617 w 1617"/>
              <a:gd name="connsiteY1" fmla="*/ 0 h 217126"/>
              <a:gd name="connsiteX2" fmla="*/ 1617 w 1617"/>
              <a:gd name="connsiteY2" fmla="*/ 217126 h 217126"/>
              <a:gd name="connsiteX3" fmla="*/ 0 w 1617"/>
              <a:gd name="connsiteY3" fmla="*/ 217126 h 217126"/>
            </a:gdLst>
            <a:ahLst/>
            <a:cxnLst>
              <a:cxn ang="0">
                <a:pos x="connsiteX0" y="connsiteY0"/>
              </a:cxn>
              <a:cxn ang="0">
                <a:pos x="connsiteX1" y="connsiteY1"/>
              </a:cxn>
              <a:cxn ang="0">
                <a:pos x="connsiteX2" y="connsiteY2"/>
              </a:cxn>
              <a:cxn ang="0">
                <a:pos x="connsiteX3" y="connsiteY3"/>
              </a:cxn>
            </a:cxnLst>
            <a:rect l="l" t="t" r="r" b="b"/>
            <a:pathLst>
              <a:path w="1617" h="217126">
                <a:moveTo>
                  <a:pt x="0" y="0"/>
                </a:moveTo>
                <a:lnTo>
                  <a:pt x="1617" y="0"/>
                </a:lnTo>
                <a:lnTo>
                  <a:pt x="1617" y="217126"/>
                </a:lnTo>
                <a:lnTo>
                  <a:pt x="0" y="217126"/>
                </a:lnTo>
                <a:close/>
              </a:path>
            </a:pathLst>
          </a:custGeom>
          <a:solidFill>
            <a:srgbClr val="F7941D"/>
          </a:solidFill>
          <a:ln w="0" cap="flat">
            <a:noFill/>
            <a:prstDash val="solid"/>
            <a:miter/>
          </a:ln>
        </p:spPr>
        <p:txBody>
          <a:bodyPr rtlCol="0" anchor="ctr"/>
          <a:lstStyle/>
          <a:p>
            <a:endParaRPr lang="en-GB" dirty="0"/>
          </a:p>
        </p:txBody>
      </p:sp>
      <p:sp>
        <p:nvSpPr>
          <p:cNvPr id="2790" name="Freeform 2789">
            <a:extLst>
              <a:ext uri="{FF2B5EF4-FFF2-40B4-BE49-F238E27FC236}">
                <a16:creationId xmlns:a16="http://schemas.microsoft.com/office/drawing/2014/main" id="{96FE0BC7-E883-8A72-5BE9-671FC625041A}"/>
              </a:ext>
            </a:extLst>
          </p:cNvPr>
          <p:cNvSpPr/>
          <p:nvPr/>
        </p:nvSpPr>
        <p:spPr>
          <a:xfrm>
            <a:off x="1615428" y="3756115"/>
            <a:ext cx="1617" cy="217126"/>
          </a:xfrm>
          <a:custGeom>
            <a:avLst/>
            <a:gdLst>
              <a:gd name="connsiteX0" fmla="*/ 0 w 1617"/>
              <a:gd name="connsiteY0" fmla="*/ 0 h 217126"/>
              <a:gd name="connsiteX1" fmla="*/ 1617 w 1617"/>
              <a:gd name="connsiteY1" fmla="*/ 0 h 217126"/>
              <a:gd name="connsiteX2" fmla="*/ 1617 w 1617"/>
              <a:gd name="connsiteY2" fmla="*/ 217126 h 217126"/>
              <a:gd name="connsiteX3" fmla="*/ 0 w 1617"/>
              <a:gd name="connsiteY3" fmla="*/ 217126 h 217126"/>
            </a:gdLst>
            <a:ahLst/>
            <a:cxnLst>
              <a:cxn ang="0">
                <a:pos x="connsiteX0" y="connsiteY0"/>
              </a:cxn>
              <a:cxn ang="0">
                <a:pos x="connsiteX1" y="connsiteY1"/>
              </a:cxn>
              <a:cxn ang="0">
                <a:pos x="connsiteX2" y="connsiteY2"/>
              </a:cxn>
              <a:cxn ang="0">
                <a:pos x="connsiteX3" y="connsiteY3"/>
              </a:cxn>
            </a:cxnLst>
            <a:rect l="l" t="t" r="r" b="b"/>
            <a:pathLst>
              <a:path w="1617" h="217126">
                <a:moveTo>
                  <a:pt x="0" y="0"/>
                </a:moveTo>
                <a:lnTo>
                  <a:pt x="1617" y="0"/>
                </a:lnTo>
                <a:lnTo>
                  <a:pt x="1617" y="217126"/>
                </a:lnTo>
                <a:lnTo>
                  <a:pt x="0" y="217126"/>
                </a:lnTo>
                <a:close/>
              </a:path>
            </a:pathLst>
          </a:custGeom>
          <a:noFill/>
          <a:ln w="4040" cap="flat">
            <a:solidFill>
              <a:srgbClr val="C54E29"/>
            </a:solidFill>
            <a:prstDash val="solid"/>
            <a:miter/>
          </a:ln>
        </p:spPr>
        <p:txBody>
          <a:bodyPr rtlCol="0" anchor="ctr"/>
          <a:lstStyle/>
          <a:p>
            <a:endParaRPr lang="en-GB" dirty="0"/>
          </a:p>
        </p:txBody>
      </p:sp>
      <p:sp>
        <p:nvSpPr>
          <p:cNvPr id="2791" name="Freeform 2790">
            <a:extLst>
              <a:ext uri="{FF2B5EF4-FFF2-40B4-BE49-F238E27FC236}">
                <a16:creationId xmlns:a16="http://schemas.microsoft.com/office/drawing/2014/main" id="{D288F9F3-E88D-2E11-97EC-EE0736048881}"/>
              </a:ext>
            </a:extLst>
          </p:cNvPr>
          <p:cNvSpPr/>
          <p:nvPr/>
        </p:nvSpPr>
        <p:spPr>
          <a:xfrm>
            <a:off x="161777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792" name="Freeform 2791">
            <a:extLst>
              <a:ext uri="{FF2B5EF4-FFF2-40B4-BE49-F238E27FC236}">
                <a16:creationId xmlns:a16="http://schemas.microsoft.com/office/drawing/2014/main" id="{869A3888-D409-3460-2C97-F5B2142566E6}"/>
              </a:ext>
            </a:extLst>
          </p:cNvPr>
          <p:cNvSpPr/>
          <p:nvPr/>
        </p:nvSpPr>
        <p:spPr>
          <a:xfrm>
            <a:off x="1620037"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solidFill>
            <a:srgbClr val="F7941D"/>
          </a:solidFill>
          <a:ln w="0" cap="flat">
            <a:noFill/>
            <a:prstDash val="solid"/>
            <a:miter/>
          </a:ln>
        </p:spPr>
        <p:txBody>
          <a:bodyPr rtlCol="0" anchor="ctr"/>
          <a:lstStyle/>
          <a:p>
            <a:endParaRPr lang="en-GB" dirty="0"/>
          </a:p>
        </p:txBody>
      </p:sp>
      <p:sp>
        <p:nvSpPr>
          <p:cNvPr id="2793" name="Freeform 2792">
            <a:extLst>
              <a:ext uri="{FF2B5EF4-FFF2-40B4-BE49-F238E27FC236}">
                <a16:creationId xmlns:a16="http://schemas.microsoft.com/office/drawing/2014/main" id="{5D912AA8-B7D2-F3F1-C1CF-5369032FE097}"/>
              </a:ext>
            </a:extLst>
          </p:cNvPr>
          <p:cNvSpPr/>
          <p:nvPr/>
        </p:nvSpPr>
        <p:spPr>
          <a:xfrm>
            <a:off x="1620037"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noFill/>
          <a:ln w="4040" cap="flat">
            <a:solidFill>
              <a:srgbClr val="C54E29"/>
            </a:solidFill>
            <a:prstDash val="solid"/>
            <a:miter/>
          </a:ln>
        </p:spPr>
        <p:txBody>
          <a:bodyPr rtlCol="0" anchor="ctr"/>
          <a:lstStyle/>
          <a:p>
            <a:endParaRPr lang="en-GB" dirty="0"/>
          </a:p>
        </p:txBody>
      </p:sp>
      <p:sp>
        <p:nvSpPr>
          <p:cNvPr id="2794" name="Freeform 2793">
            <a:extLst>
              <a:ext uri="{FF2B5EF4-FFF2-40B4-BE49-F238E27FC236}">
                <a16:creationId xmlns:a16="http://schemas.microsoft.com/office/drawing/2014/main" id="{55B5B598-1BDE-B137-B175-7FFACBF924F7}"/>
              </a:ext>
            </a:extLst>
          </p:cNvPr>
          <p:cNvSpPr/>
          <p:nvPr/>
        </p:nvSpPr>
        <p:spPr>
          <a:xfrm>
            <a:off x="1622301"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solidFill>
            <a:srgbClr val="F7941D"/>
          </a:solidFill>
          <a:ln w="0" cap="flat">
            <a:noFill/>
            <a:prstDash val="solid"/>
            <a:miter/>
          </a:ln>
        </p:spPr>
        <p:txBody>
          <a:bodyPr rtlCol="0" anchor="ctr"/>
          <a:lstStyle/>
          <a:p>
            <a:endParaRPr lang="en-GB" dirty="0"/>
          </a:p>
        </p:txBody>
      </p:sp>
      <p:sp>
        <p:nvSpPr>
          <p:cNvPr id="2795" name="Freeform 2794">
            <a:extLst>
              <a:ext uri="{FF2B5EF4-FFF2-40B4-BE49-F238E27FC236}">
                <a16:creationId xmlns:a16="http://schemas.microsoft.com/office/drawing/2014/main" id="{223BE00E-0635-C5D3-5B9D-F28440EE2670}"/>
              </a:ext>
            </a:extLst>
          </p:cNvPr>
          <p:cNvSpPr/>
          <p:nvPr/>
        </p:nvSpPr>
        <p:spPr>
          <a:xfrm>
            <a:off x="1622301"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noFill/>
          <a:ln w="4040" cap="flat">
            <a:solidFill>
              <a:srgbClr val="C54E29"/>
            </a:solidFill>
            <a:prstDash val="solid"/>
            <a:miter/>
          </a:ln>
        </p:spPr>
        <p:txBody>
          <a:bodyPr rtlCol="0" anchor="ctr"/>
          <a:lstStyle/>
          <a:p>
            <a:endParaRPr lang="en-GB" dirty="0"/>
          </a:p>
        </p:txBody>
      </p:sp>
      <p:sp>
        <p:nvSpPr>
          <p:cNvPr id="2796" name="Freeform 2795">
            <a:extLst>
              <a:ext uri="{FF2B5EF4-FFF2-40B4-BE49-F238E27FC236}">
                <a16:creationId xmlns:a16="http://schemas.microsoft.com/office/drawing/2014/main" id="{28B14FAC-4B2A-1B8D-12BD-2295969E4DD9}"/>
              </a:ext>
            </a:extLst>
          </p:cNvPr>
          <p:cNvSpPr/>
          <p:nvPr/>
        </p:nvSpPr>
        <p:spPr>
          <a:xfrm>
            <a:off x="162456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797" name="Freeform 2796">
            <a:extLst>
              <a:ext uri="{FF2B5EF4-FFF2-40B4-BE49-F238E27FC236}">
                <a16:creationId xmlns:a16="http://schemas.microsoft.com/office/drawing/2014/main" id="{A0002798-D4F7-1758-57C0-0F38FBAFFD46}"/>
              </a:ext>
            </a:extLst>
          </p:cNvPr>
          <p:cNvSpPr/>
          <p:nvPr/>
        </p:nvSpPr>
        <p:spPr>
          <a:xfrm>
            <a:off x="1626829"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2798" name="Freeform 2797">
            <a:extLst>
              <a:ext uri="{FF2B5EF4-FFF2-40B4-BE49-F238E27FC236}">
                <a16:creationId xmlns:a16="http://schemas.microsoft.com/office/drawing/2014/main" id="{9D57DC19-CF6F-2846-2F0C-24E0C6287AFE}"/>
              </a:ext>
            </a:extLst>
          </p:cNvPr>
          <p:cNvSpPr/>
          <p:nvPr/>
        </p:nvSpPr>
        <p:spPr>
          <a:xfrm>
            <a:off x="1626829"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2799" name="Freeform 2798">
            <a:extLst>
              <a:ext uri="{FF2B5EF4-FFF2-40B4-BE49-F238E27FC236}">
                <a16:creationId xmlns:a16="http://schemas.microsoft.com/office/drawing/2014/main" id="{8A220B6E-398C-0B1C-DBD9-4DEABA79AAD4}"/>
              </a:ext>
            </a:extLst>
          </p:cNvPr>
          <p:cNvSpPr/>
          <p:nvPr/>
        </p:nvSpPr>
        <p:spPr>
          <a:xfrm>
            <a:off x="1629093" y="3756115"/>
            <a:ext cx="1617" cy="56241"/>
          </a:xfrm>
          <a:custGeom>
            <a:avLst/>
            <a:gdLst>
              <a:gd name="connsiteX0" fmla="*/ 0 w 1617"/>
              <a:gd name="connsiteY0" fmla="*/ 0 h 56241"/>
              <a:gd name="connsiteX1" fmla="*/ 1617 w 1617"/>
              <a:gd name="connsiteY1" fmla="*/ 0 h 56241"/>
              <a:gd name="connsiteX2" fmla="*/ 1617 w 1617"/>
              <a:gd name="connsiteY2" fmla="*/ 56241 h 56241"/>
              <a:gd name="connsiteX3" fmla="*/ 0 w 1617"/>
              <a:gd name="connsiteY3" fmla="*/ 56241 h 56241"/>
            </a:gdLst>
            <a:ahLst/>
            <a:cxnLst>
              <a:cxn ang="0">
                <a:pos x="connsiteX0" y="connsiteY0"/>
              </a:cxn>
              <a:cxn ang="0">
                <a:pos x="connsiteX1" y="connsiteY1"/>
              </a:cxn>
              <a:cxn ang="0">
                <a:pos x="connsiteX2" y="connsiteY2"/>
              </a:cxn>
              <a:cxn ang="0">
                <a:pos x="connsiteX3" y="connsiteY3"/>
              </a:cxn>
            </a:cxnLst>
            <a:rect l="l" t="t" r="r" b="b"/>
            <a:pathLst>
              <a:path w="1617" h="56241">
                <a:moveTo>
                  <a:pt x="0" y="0"/>
                </a:moveTo>
                <a:lnTo>
                  <a:pt x="1617" y="0"/>
                </a:lnTo>
                <a:lnTo>
                  <a:pt x="1617" y="56241"/>
                </a:lnTo>
                <a:lnTo>
                  <a:pt x="0" y="56241"/>
                </a:lnTo>
                <a:close/>
              </a:path>
            </a:pathLst>
          </a:custGeom>
          <a:solidFill>
            <a:srgbClr val="F7941D"/>
          </a:solidFill>
          <a:ln w="0" cap="flat">
            <a:noFill/>
            <a:prstDash val="solid"/>
            <a:miter/>
          </a:ln>
        </p:spPr>
        <p:txBody>
          <a:bodyPr rtlCol="0" anchor="ctr"/>
          <a:lstStyle/>
          <a:p>
            <a:endParaRPr lang="en-GB" dirty="0"/>
          </a:p>
        </p:txBody>
      </p:sp>
      <p:sp>
        <p:nvSpPr>
          <p:cNvPr id="2800" name="Freeform 2799">
            <a:extLst>
              <a:ext uri="{FF2B5EF4-FFF2-40B4-BE49-F238E27FC236}">
                <a16:creationId xmlns:a16="http://schemas.microsoft.com/office/drawing/2014/main" id="{5F958424-FC18-905D-89EC-9A501200C133}"/>
              </a:ext>
            </a:extLst>
          </p:cNvPr>
          <p:cNvSpPr/>
          <p:nvPr/>
        </p:nvSpPr>
        <p:spPr>
          <a:xfrm>
            <a:off x="1629093" y="3756115"/>
            <a:ext cx="1617" cy="56241"/>
          </a:xfrm>
          <a:custGeom>
            <a:avLst/>
            <a:gdLst>
              <a:gd name="connsiteX0" fmla="*/ 0 w 1617"/>
              <a:gd name="connsiteY0" fmla="*/ 0 h 56241"/>
              <a:gd name="connsiteX1" fmla="*/ 1617 w 1617"/>
              <a:gd name="connsiteY1" fmla="*/ 0 h 56241"/>
              <a:gd name="connsiteX2" fmla="*/ 1617 w 1617"/>
              <a:gd name="connsiteY2" fmla="*/ 56241 h 56241"/>
              <a:gd name="connsiteX3" fmla="*/ 0 w 1617"/>
              <a:gd name="connsiteY3" fmla="*/ 56241 h 56241"/>
            </a:gdLst>
            <a:ahLst/>
            <a:cxnLst>
              <a:cxn ang="0">
                <a:pos x="connsiteX0" y="connsiteY0"/>
              </a:cxn>
              <a:cxn ang="0">
                <a:pos x="connsiteX1" y="connsiteY1"/>
              </a:cxn>
              <a:cxn ang="0">
                <a:pos x="connsiteX2" y="connsiteY2"/>
              </a:cxn>
              <a:cxn ang="0">
                <a:pos x="connsiteX3" y="connsiteY3"/>
              </a:cxn>
            </a:cxnLst>
            <a:rect l="l" t="t" r="r" b="b"/>
            <a:pathLst>
              <a:path w="1617" h="56241">
                <a:moveTo>
                  <a:pt x="0" y="0"/>
                </a:moveTo>
                <a:lnTo>
                  <a:pt x="1617" y="0"/>
                </a:lnTo>
                <a:lnTo>
                  <a:pt x="1617" y="56241"/>
                </a:lnTo>
                <a:lnTo>
                  <a:pt x="0" y="56241"/>
                </a:lnTo>
                <a:close/>
              </a:path>
            </a:pathLst>
          </a:custGeom>
          <a:noFill/>
          <a:ln w="4040" cap="flat">
            <a:solidFill>
              <a:srgbClr val="C54E29"/>
            </a:solidFill>
            <a:prstDash val="solid"/>
            <a:miter/>
          </a:ln>
        </p:spPr>
        <p:txBody>
          <a:bodyPr rtlCol="0" anchor="ctr"/>
          <a:lstStyle/>
          <a:p>
            <a:endParaRPr lang="en-GB" dirty="0"/>
          </a:p>
        </p:txBody>
      </p:sp>
      <p:sp>
        <p:nvSpPr>
          <p:cNvPr id="2801" name="Freeform 2800">
            <a:extLst>
              <a:ext uri="{FF2B5EF4-FFF2-40B4-BE49-F238E27FC236}">
                <a16:creationId xmlns:a16="http://schemas.microsoft.com/office/drawing/2014/main" id="{3BEC4280-D855-8316-78A8-D568B3314CA3}"/>
              </a:ext>
            </a:extLst>
          </p:cNvPr>
          <p:cNvSpPr/>
          <p:nvPr/>
        </p:nvSpPr>
        <p:spPr>
          <a:xfrm>
            <a:off x="163143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802" name="Freeform 2801">
            <a:extLst>
              <a:ext uri="{FF2B5EF4-FFF2-40B4-BE49-F238E27FC236}">
                <a16:creationId xmlns:a16="http://schemas.microsoft.com/office/drawing/2014/main" id="{048C533E-9C48-0B53-44B9-585A41861F3D}"/>
              </a:ext>
            </a:extLst>
          </p:cNvPr>
          <p:cNvSpPr/>
          <p:nvPr/>
        </p:nvSpPr>
        <p:spPr>
          <a:xfrm>
            <a:off x="1633702"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2803" name="Freeform 2802">
            <a:extLst>
              <a:ext uri="{FF2B5EF4-FFF2-40B4-BE49-F238E27FC236}">
                <a16:creationId xmlns:a16="http://schemas.microsoft.com/office/drawing/2014/main" id="{2E1C3BE6-A8E6-3FB8-BC34-46D64D10332B}"/>
              </a:ext>
            </a:extLst>
          </p:cNvPr>
          <p:cNvSpPr/>
          <p:nvPr/>
        </p:nvSpPr>
        <p:spPr>
          <a:xfrm>
            <a:off x="1633702"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2804" name="Freeform 2803">
            <a:extLst>
              <a:ext uri="{FF2B5EF4-FFF2-40B4-BE49-F238E27FC236}">
                <a16:creationId xmlns:a16="http://schemas.microsoft.com/office/drawing/2014/main" id="{F0787608-6ABE-B2AB-B0E7-219F771E5566}"/>
              </a:ext>
            </a:extLst>
          </p:cNvPr>
          <p:cNvSpPr/>
          <p:nvPr/>
        </p:nvSpPr>
        <p:spPr>
          <a:xfrm>
            <a:off x="163596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805" name="Freeform 2804">
            <a:extLst>
              <a:ext uri="{FF2B5EF4-FFF2-40B4-BE49-F238E27FC236}">
                <a16:creationId xmlns:a16="http://schemas.microsoft.com/office/drawing/2014/main" id="{1F87271A-E22D-1A4E-1EF3-FD3505FB0314}"/>
              </a:ext>
            </a:extLst>
          </p:cNvPr>
          <p:cNvSpPr/>
          <p:nvPr/>
        </p:nvSpPr>
        <p:spPr>
          <a:xfrm>
            <a:off x="1638230"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2806" name="Freeform 2805">
            <a:extLst>
              <a:ext uri="{FF2B5EF4-FFF2-40B4-BE49-F238E27FC236}">
                <a16:creationId xmlns:a16="http://schemas.microsoft.com/office/drawing/2014/main" id="{0619D046-4AF4-8135-5B1F-2F4D1FA3172D}"/>
              </a:ext>
            </a:extLst>
          </p:cNvPr>
          <p:cNvSpPr/>
          <p:nvPr/>
        </p:nvSpPr>
        <p:spPr>
          <a:xfrm>
            <a:off x="1638230"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2807" name="Freeform 2806">
            <a:extLst>
              <a:ext uri="{FF2B5EF4-FFF2-40B4-BE49-F238E27FC236}">
                <a16:creationId xmlns:a16="http://schemas.microsoft.com/office/drawing/2014/main" id="{98E649E2-6534-F0F0-63CD-1BD598E82336}"/>
              </a:ext>
            </a:extLst>
          </p:cNvPr>
          <p:cNvSpPr/>
          <p:nvPr/>
        </p:nvSpPr>
        <p:spPr>
          <a:xfrm>
            <a:off x="1640494" y="3756115"/>
            <a:ext cx="1617" cy="38382"/>
          </a:xfrm>
          <a:custGeom>
            <a:avLst/>
            <a:gdLst>
              <a:gd name="connsiteX0" fmla="*/ 0 w 1617"/>
              <a:gd name="connsiteY0" fmla="*/ 0 h 38382"/>
              <a:gd name="connsiteX1" fmla="*/ 1617 w 1617"/>
              <a:gd name="connsiteY1" fmla="*/ 0 h 38382"/>
              <a:gd name="connsiteX2" fmla="*/ 1617 w 1617"/>
              <a:gd name="connsiteY2" fmla="*/ 38383 h 38382"/>
              <a:gd name="connsiteX3" fmla="*/ 0 w 1617"/>
              <a:gd name="connsiteY3" fmla="*/ 38383 h 38382"/>
            </a:gdLst>
            <a:ahLst/>
            <a:cxnLst>
              <a:cxn ang="0">
                <a:pos x="connsiteX0" y="connsiteY0"/>
              </a:cxn>
              <a:cxn ang="0">
                <a:pos x="connsiteX1" y="connsiteY1"/>
              </a:cxn>
              <a:cxn ang="0">
                <a:pos x="connsiteX2" y="connsiteY2"/>
              </a:cxn>
              <a:cxn ang="0">
                <a:pos x="connsiteX3" y="connsiteY3"/>
              </a:cxn>
            </a:cxnLst>
            <a:rect l="l" t="t" r="r" b="b"/>
            <a:pathLst>
              <a:path w="1617" h="38382">
                <a:moveTo>
                  <a:pt x="0" y="0"/>
                </a:moveTo>
                <a:lnTo>
                  <a:pt x="1617" y="0"/>
                </a:lnTo>
                <a:lnTo>
                  <a:pt x="1617" y="38383"/>
                </a:lnTo>
                <a:lnTo>
                  <a:pt x="0" y="38383"/>
                </a:lnTo>
                <a:close/>
              </a:path>
            </a:pathLst>
          </a:custGeom>
          <a:solidFill>
            <a:srgbClr val="F7941D"/>
          </a:solidFill>
          <a:ln w="0" cap="flat">
            <a:noFill/>
            <a:prstDash val="solid"/>
            <a:miter/>
          </a:ln>
        </p:spPr>
        <p:txBody>
          <a:bodyPr rtlCol="0" anchor="ctr"/>
          <a:lstStyle/>
          <a:p>
            <a:endParaRPr lang="en-GB" dirty="0"/>
          </a:p>
        </p:txBody>
      </p:sp>
      <p:sp>
        <p:nvSpPr>
          <p:cNvPr id="2808" name="Freeform 2807">
            <a:extLst>
              <a:ext uri="{FF2B5EF4-FFF2-40B4-BE49-F238E27FC236}">
                <a16:creationId xmlns:a16="http://schemas.microsoft.com/office/drawing/2014/main" id="{47D36F67-C4FB-33E4-2274-E3A34C1A9434}"/>
              </a:ext>
            </a:extLst>
          </p:cNvPr>
          <p:cNvSpPr/>
          <p:nvPr/>
        </p:nvSpPr>
        <p:spPr>
          <a:xfrm>
            <a:off x="1640494" y="3756115"/>
            <a:ext cx="1617" cy="38382"/>
          </a:xfrm>
          <a:custGeom>
            <a:avLst/>
            <a:gdLst>
              <a:gd name="connsiteX0" fmla="*/ 0 w 1617"/>
              <a:gd name="connsiteY0" fmla="*/ 0 h 38382"/>
              <a:gd name="connsiteX1" fmla="*/ 1617 w 1617"/>
              <a:gd name="connsiteY1" fmla="*/ 0 h 38382"/>
              <a:gd name="connsiteX2" fmla="*/ 1617 w 1617"/>
              <a:gd name="connsiteY2" fmla="*/ 38383 h 38382"/>
              <a:gd name="connsiteX3" fmla="*/ 0 w 1617"/>
              <a:gd name="connsiteY3" fmla="*/ 38383 h 38382"/>
            </a:gdLst>
            <a:ahLst/>
            <a:cxnLst>
              <a:cxn ang="0">
                <a:pos x="connsiteX0" y="connsiteY0"/>
              </a:cxn>
              <a:cxn ang="0">
                <a:pos x="connsiteX1" y="connsiteY1"/>
              </a:cxn>
              <a:cxn ang="0">
                <a:pos x="connsiteX2" y="connsiteY2"/>
              </a:cxn>
              <a:cxn ang="0">
                <a:pos x="connsiteX3" y="connsiteY3"/>
              </a:cxn>
            </a:cxnLst>
            <a:rect l="l" t="t" r="r" b="b"/>
            <a:pathLst>
              <a:path w="1617" h="38382">
                <a:moveTo>
                  <a:pt x="0" y="0"/>
                </a:moveTo>
                <a:lnTo>
                  <a:pt x="1617" y="0"/>
                </a:lnTo>
                <a:lnTo>
                  <a:pt x="1617" y="38383"/>
                </a:lnTo>
                <a:lnTo>
                  <a:pt x="0" y="38383"/>
                </a:lnTo>
                <a:close/>
              </a:path>
            </a:pathLst>
          </a:custGeom>
          <a:noFill/>
          <a:ln w="4040" cap="flat">
            <a:solidFill>
              <a:srgbClr val="C54E29"/>
            </a:solidFill>
            <a:prstDash val="solid"/>
            <a:miter/>
          </a:ln>
        </p:spPr>
        <p:txBody>
          <a:bodyPr rtlCol="0" anchor="ctr"/>
          <a:lstStyle/>
          <a:p>
            <a:endParaRPr lang="en-GB" dirty="0"/>
          </a:p>
        </p:txBody>
      </p:sp>
      <p:sp>
        <p:nvSpPr>
          <p:cNvPr id="2809" name="Freeform 2808">
            <a:extLst>
              <a:ext uri="{FF2B5EF4-FFF2-40B4-BE49-F238E27FC236}">
                <a16:creationId xmlns:a16="http://schemas.microsoft.com/office/drawing/2014/main" id="{4016C50A-AA40-3EDF-5B1B-FC9810FAB5D7}"/>
              </a:ext>
            </a:extLst>
          </p:cNvPr>
          <p:cNvSpPr/>
          <p:nvPr/>
        </p:nvSpPr>
        <p:spPr>
          <a:xfrm>
            <a:off x="164275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810" name="Freeform 2809">
            <a:extLst>
              <a:ext uri="{FF2B5EF4-FFF2-40B4-BE49-F238E27FC236}">
                <a16:creationId xmlns:a16="http://schemas.microsoft.com/office/drawing/2014/main" id="{EA11A10A-466F-9D7D-0FD1-1265E98B094E}"/>
              </a:ext>
            </a:extLst>
          </p:cNvPr>
          <p:cNvSpPr/>
          <p:nvPr/>
        </p:nvSpPr>
        <p:spPr>
          <a:xfrm>
            <a:off x="1645103" y="3756115"/>
            <a:ext cx="1617" cy="51150"/>
          </a:xfrm>
          <a:custGeom>
            <a:avLst/>
            <a:gdLst>
              <a:gd name="connsiteX0" fmla="*/ 0 w 1617"/>
              <a:gd name="connsiteY0" fmla="*/ 0 h 51150"/>
              <a:gd name="connsiteX1" fmla="*/ 1617 w 1617"/>
              <a:gd name="connsiteY1" fmla="*/ 0 h 51150"/>
              <a:gd name="connsiteX2" fmla="*/ 1617 w 1617"/>
              <a:gd name="connsiteY2" fmla="*/ 51150 h 51150"/>
              <a:gd name="connsiteX3" fmla="*/ 0 w 1617"/>
              <a:gd name="connsiteY3" fmla="*/ 51150 h 51150"/>
            </a:gdLst>
            <a:ahLst/>
            <a:cxnLst>
              <a:cxn ang="0">
                <a:pos x="connsiteX0" y="connsiteY0"/>
              </a:cxn>
              <a:cxn ang="0">
                <a:pos x="connsiteX1" y="connsiteY1"/>
              </a:cxn>
              <a:cxn ang="0">
                <a:pos x="connsiteX2" y="connsiteY2"/>
              </a:cxn>
              <a:cxn ang="0">
                <a:pos x="connsiteX3" y="connsiteY3"/>
              </a:cxn>
            </a:cxnLst>
            <a:rect l="l" t="t" r="r" b="b"/>
            <a:pathLst>
              <a:path w="1617" h="51150">
                <a:moveTo>
                  <a:pt x="0" y="0"/>
                </a:moveTo>
                <a:lnTo>
                  <a:pt x="1617" y="0"/>
                </a:lnTo>
                <a:lnTo>
                  <a:pt x="1617" y="51150"/>
                </a:lnTo>
                <a:lnTo>
                  <a:pt x="0" y="51150"/>
                </a:lnTo>
                <a:close/>
              </a:path>
            </a:pathLst>
          </a:custGeom>
          <a:solidFill>
            <a:srgbClr val="F7941D"/>
          </a:solidFill>
          <a:ln w="0" cap="flat">
            <a:noFill/>
            <a:prstDash val="solid"/>
            <a:miter/>
          </a:ln>
        </p:spPr>
        <p:txBody>
          <a:bodyPr rtlCol="0" anchor="ctr"/>
          <a:lstStyle/>
          <a:p>
            <a:endParaRPr lang="en-GB" dirty="0"/>
          </a:p>
        </p:txBody>
      </p:sp>
      <p:sp>
        <p:nvSpPr>
          <p:cNvPr id="2811" name="Freeform 2810">
            <a:extLst>
              <a:ext uri="{FF2B5EF4-FFF2-40B4-BE49-F238E27FC236}">
                <a16:creationId xmlns:a16="http://schemas.microsoft.com/office/drawing/2014/main" id="{F49DD94A-18CE-8A7D-CC51-BE5444E3D83C}"/>
              </a:ext>
            </a:extLst>
          </p:cNvPr>
          <p:cNvSpPr/>
          <p:nvPr/>
        </p:nvSpPr>
        <p:spPr>
          <a:xfrm>
            <a:off x="1645103" y="3756115"/>
            <a:ext cx="1617" cy="51150"/>
          </a:xfrm>
          <a:custGeom>
            <a:avLst/>
            <a:gdLst>
              <a:gd name="connsiteX0" fmla="*/ 0 w 1617"/>
              <a:gd name="connsiteY0" fmla="*/ 0 h 51150"/>
              <a:gd name="connsiteX1" fmla="*/ 1617 w 1617"/>
              <a:gd name="connsiteY1" fmla="*/ 0 h 51150"/>
              <a:gd name="connsiteX2" fmla="*/ 1617 w 1617"/>
              <a:gd name="connsiteY2" fmla="*/ 51150 h 51150"/>
              <a:gd name="connsiteX3" fmla="*/ 0 w 1617"/>
              <a:gd name="connsiteY3" fmla="*/ 51150 h 51150"/>
            </a:gdLst>
            <a:ahLst/>
            <a:cxnLst>
              <a:cxn ang="0">
                <a:pos x="connsiteX0" y="connsiteY0"/>
              </a:cxn>
              <a:cxn ang="0">
                <a:pos x="connsiteX1" y="connsiteY1"/>
              </a:cxn>
              <a:cxn ang="0">
                <a:pos x="connsiteX2" y="connsiteY2"/>
              </a:cxn>
              <a:cxn ang="0">
                <a:pos x="connsiteX3" y="connsiteY3"/>
              </a:cxn>
            </a:cxnLst>
            <a:rect l="l" t="t" r="r" b="b"/>
            <a:pathLst>
              <a:path w="1617" h="51150">
                <a:moveTo>
                  <a:pt x="0" y="0"/>
                </a:moveTo>
                <a:lnTo>
                  <a:pt x="1617" y="0"/>
                </a:lnTo>
                <a:lnTo>
                  <a:pt x="1617" y="51150"/>
                </a:lnTo>
                <a:lnTo>
                  <a:pt x="0" y="51150"/>
                </a:lnTo>
                <a:close/>
              </a:path>
            </a:pathLst>
          </a:custGeom>
          <a:noFill/>
          <a:ln w="4040" cap="flat">
            <a:solidFill>
              <a:srgbClr val="C54E29"/>
            </a:solidFill>
            <a:prstDash val="solid"/>
            <a:miter/>
          </a:ln>
        </p:spPr>
        <p:txBody>
          <a:bodyPr rtlCol="0" anchor="ctr"/>
          <a:lstStyle/>
          <a:p>
            <a:endParaRPr lang="en-GB" dirty="0"/>
          </a:p>
        </p:txBody>
      </p:sp>
      <p:sp>
        <p:nvSpPr>
          <p:cNvPr id="2812" name="Freeform 2811">
            <a:extLst>
              <a:ext uri="{FF2B5EF4-FFF2-40B4-BE49-F238E27FC236}">
                <a16:creationId xmlns:a16="http://schemas.microsoft.com/office/drawing/2014/main" id="{E8F51168-6E32-5A11-36A9-89956956EF9D}"/>
              </a:ext>
            </a:extLst>
          </p:cNvPr>
          <p:cNvSpPr/>
          <p:nvPr/>
        </p:nvSpPr>
        <p:spPr>
          <a:xfrm>
            <a:off x="1647367"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2813" name="Freeform 2812">
            <a:extLst>
              <a:ext uri="{FF2B5EF4-FFF2-40B4-BE49-F238E27FC236}">
                <a16:creationId xmlns:a16="http://schemas.microsoft.com/office/drawing/2014/main" id="{8D54C96A-55B1-C720-A286-06173A52CDA9}"/>
              </a:ext>
            </a:extLst>
          </p:cNvPr>
          <p:cNvSpPr/>
          <p:nvPr/>
        </p:nvSpPr>
        <p:spPr>
          <a:xfrm>
            <a:off x="1647367"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2814" name="Freeform 2813">
            <a:extLst>
              <a:ext uri="{FF2B5EF4-FFF2-40B4-BE49-F238E27FC236}">
                <a16:creationId xmlns:a16="http://schemas.microsoft.com/office/drawing/2014/main" id="{9DEC9B64-7FCF-D3AD-D7A9-F2741C4091AE}"/>
              </a:ext>
            </a:extLst>
          </p:cNvPr>
          <p:cNvSpPr/>
          <p:nvPr/>
        </p:nvSpPr>
        <p:spPr>
          <a:xfrm>
            <a:off x="1649631" y="3756115"/>
            <a:ext cx="1617" cy="75877"/>
          </a:xfrm>
          <a:custGeom>
            <a:avLst/>
            <a:gdLst>
              <a:gd name="connsiteX0" fmla="*/ 0 w 1617"/>
              <a:gd name="connsiteY0" fmla="*/ 0 h 75877"/>
              <a:gd name="connsiteX1" fmla="*/ 1617 w 1617"/>
              <a:gd name="connsiteY1" fmla="*/ 0 h 75877"/>
              <a:gd name="connsiteX2" fmla="*/ 1617 w 1617"/>
              <a:gd name="connsiteY2" fmla="*/ 75877 h 75877"/>
              <a:gd name="connsiteX3" fmla="*/ 0 w 1617"/>
              <a:gd name="connsiteY3" fmla="*/ 75877 h 75877"/>
            </a:gdLst>
            <a:ahLst/>
            <a:cxnLst>
              <a:cxn ang="0">
                <a:pos x="connsiteX0" y="connsiteY0"/>
              </a:cxn>
              <a:cxn ang="0">
                <a:pos x="connsiteX1" y="connsiteY1"/>
              </a:cxn>
              <a:cxn ang="0">
                <a:pos x="connsiteX2" y="connsiteY2"/>
              </a:cxn>
              <a:cxn ang="0">
                <a:pos x="connsiteX3" y="connsiteY3"/>
              </a:cxn>
            </a:cxnLst>
            <a:rect l="l" t="t" r="r" b="b"/>
            <a:pathLst>
              <a:path w="1617" h="75877">
                <a:moveTo>
                  <a:pt x="0" y="0"/>
                </a:moveTo>
                <a:lnTo>
                  <a:pt x="1617" y="0"/>
                </a:lnTo>
                <a:lnTo>
                  <a:pt x="1617" y="75877"/>
                </a:lnTo>
                <a:lnTo>
                  <a:pt x="0" y="75877"/>
                </a:lnTo>
                <a:close/>
              </a:path>
            </a:pathLst>
          </a:custGeom>
          <a:solidFill>
            <a:srgbClr val="F7941D"/>
          </a:solidFill>
          <a:ln w="0" cap="flat">
            <a:noFill/>
            <a:prstDash val="solid"/>
            <a:miter/>
          </a:ln>
        </p:spPr>
        <p:txBody>
          <a:bodyPr rtlCol="0" anchor="ctr"/>
          <a:lstStyle/>
          <a:p>
            <a:endParaRPr lang="en-GB" dirty="0"/>
          </a:p>
        </p:txBody>
      </p:sp>
      <p:sp>
        <p:nvSpPr>
          <p:cNvPr id="2815" name="Freeform 2814">
            <a:extLst>
              <a:ext uri="{FF2B5EF4-FFF2-40B4-BE49-F238E27FC236}">
                <a16:creationId xmlns:a16="http://schemas.microsoft.com/office/drawing/2014/main" id="{E0A1B8A5-8079-4C97-7006-B12450E24F5A}"/>
              </a:ext>
            </a:extLst>
          </p:cNvPr>
          <p:cNvSpPr/>
          <p:nvPr/>
        </p:nvSpPr>
        <p:spPr>
          <a:xfrm>
            <a:off x="1649631" y="3756115"/>
            <a:ext cx="1617" cy="75877"/>
          </a:xfrm>
          <a:custGeom>
            <a:avLst/>
            <a:gdLst>
              <a:gd name="connsiteX0" fmla="*/ 0 w 1617"/>
              <a:gd name="connsiteY0" fmla="*/ 0 h 75877"/>
              <a:gd name="connsiteX1" fmla="*/ 1617 w 1617"/>
              <a:gd name="connsiteY1" fmla="*/ 0 h 75877"/>
              <a:gd name="connsiteX2" fmla="*/ 1617 w 1617"/>
              <a:gd name="connsiteY2" fmla="*/ 75877 h 75877"/>
              <a:gd name="connsiteX3" fmla="*/ 0 w 1617"/>
              <a:gd name="connsiteY3" fmla="*/ 75877 h 75877"/>
            </a:gdLst>
            <a:ahLst/>
            <a:cxnLst>
              <a:cxn ang="0">
                <a:pos x="connsiteX0" y="connsiteY0"/>
              </a:cxn>
              <a:cxn ang="0">
                <a:pos x="connsiteX1" y="connsiteY1"/>
              </a:cxn>
              <a:cxn ang="0">
                <a:pos x="connsiteX2" y="connsiteY2"/>
              </a:cxn>
              <a:cxn ang="0">
                <a:pos x="connsiteX3" y="connsiteY3"/>
              </a:cxn>
            </a:cxnLst>
            <a:rect l="l" t="t" r="r" b="b"/>
            <a:pathLst>
              <a:path w="1617" h="75877">
                <a:moveTo>
                  <a:pt x="0" y="0"/>
                </a:moveTo>
                <a:lnTo>
                  <a:pt x="1617" y="0"/>
                </a:lnTo>
                <a:lnTo>
                  <a:pt x="1617" y="75877"/>
                </a:lnTo>
                <a:lnTo>
                  <a:pt x="0" y="75877"/>
                </a:lnTo>
                <a:close/>
              </a:path>
            </a:pathLst>
          </a:custGeom>
          <a:noFill/>
          <a:ln w="4040" cap="flat">
            <a:solidFill>
              <a:srgbClr val="C54E29"/>
            </a:solidFill>
            <a:prstDash val="solid"/>
            <a:miter/>
          </a:ln>
        </p:spPr>
        <p:txBody>
          <a:bodyPr rtlCol="0" anchor="ctr"/>
          <a:lstStyle/>
          <a:p>
            <a:endParaRPr lang="en-GB" dirty="0"/>
          </a:p>
        </p:txBody>
      </p:sp>
      <p:sp>
        <p:nvSpPr>
          <p:cNvPr id="2816" name="Freeform 2815">
            <a:extLst>
              <a:ext uri="{FF2B5EF4-FFF2-40B4-BE49-F238E27FC236}">
                <a16:creationId xmlns:a16="http://schemas.microsoft.com/office/drawing/2014/main" id="{27CCFE6E-7D22-E5FC-BAB4-432B3CBCE60D}"/>
              </a:ext>
            </a:extLst>
          </p:cNvPr>
          <p:cNvSpPr/>
          <p:nvPr/>
        </p:nvSpPr>
        <p:spPr>
          <a:xfrm>
            <a:off x="1651895"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2817" name="Freeform 2816">
            <a:extLst>
              <a:ext uri="{FF2B5EF4-FFF2-40B4-BE49-F238E27FC236}">
                <a16:creationId xmlns:a16="http://schemas.microsoft.com/office/drawing/2014/main" id="{1DB2FBAC-8002-6B51-7454-061316B6549F}"/>
              </a:ext>
            </a:extLst>
          </p:cNvPr>
          <p:cNvSpPr/>
          <p:nvPr/>
        </p:nvSpPr>
        <p:spPr>
          <a:xfrm>
            <a:off x="1651895"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2818" name="Freeform 2817">
            <a:extLst>
              <a:ext uri="{FF2B5EF4-FFF2-40B4-BE49-F238E27FC236}">
                <a16:creationId xmlns:a16="http://schemas.microsoft.com/office/drawing/2014/main" id="{C0C6E14E-F050-FDA1-F91D-2A05B942F6DC}"/>
              </a:ext>
            </a:extLst>
          </p:cNvPr>
          <p:cNvSpPr/>
          <p:nvPr/>
        </p:nvSpPr>
        <p:spPr>
          <a:xfrm>
            <a:off x="165415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2819" name="Freeform 2818">
            <a:extLst>
              <a:ext uri="{FF2B5EF4-FFF2-40B4-BE49-F238E27FC236}">
                <a16:creationId xmlns:a16="http://schemas.microsoft.com/office/drawing/2014/main" id="{991D3976-6366-2B51-39C6-D617EB8A445E}"/>
              </a:ext>
            </a:extLst>
          </p:cNvPr>
          <p:cNvSpPr/>
          <p:nvPr/>
        </p:nvSpPr>
        <p:spPr>
          <a:xfrm>
            <a:off x="165415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2820" name="Freeform 2819">
            <a:extLst>
              <a:ext uri="{FF2B5EF4-FFF2-40B4-BE49-F238E27FC236}">
                <a16:creationId xmlns:a16="http://schemas.microsoft.com/office/drawing/2014/main" id="{748FDC3F-3F33-8603-37A8-7610D6953402}"/>
              </a:ext>
            </a:extLst>
          </p:cNvPr>
          <p:cNvSpPr/>
          <p:nvPr/>
        </p:nvSpPr>
        <p:spPr>
          <a:xfrm>
            <a:off x="1656503"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solidFill>
            <a:srgbClr val="F7941D"/>
          </a:solidFill>
          <a:ln w="0" cap="flat">
            <a:noFill/>
            <a:prstDash val="solid"/>
            <a:miter/>
          </a:ln>
        </p:spPr>
        <p:txBody>
          <a:bodyPr rtlCol="0" anchor="ctr"/>
          <a:lstStyle/>
          <a:p>
            <a:endParaRPr lang="en-GB" dirty="0"/>
          </a:p>
        </p:txBody>
      </p:sp>
      <p:sp>
        <p:nvSpPr>
          <p:cNvPr id="2821" name="Freeform 2820">
            <a:extLst>
              <a:ext uri="{FF2B5EF4-FFF2-40B4-BE49-F238E27FC236}">
                <a16:creationId xmlns:a16="http://schemas.microsoft.com/office/drawing/2014/main" id="{078E6AA9-E316-C5FF-7941-A68C9730E86A}"/>
              </a:ext>
            </a:extLst>
          </p:cNvPr>
          <p:cNvSpPr/>
          <p:nvPr/>
        </p:nvSpPr>
        <p:spPr>
          <a:xfrm>
            <a:off x="1656503"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noFill/>
          <a:ln w="4040" cap="flat">
            <a:solidFill>
              <a:srgbClr val="C54E29"/>
            </a:solidFill>
            <a:prstDash val="solid"/>
            <a:miter/>
          </a:ln>
        </p:spPr>
        <p:txBody>
          <a:bodyPr rtlCol="0" anchor="ctr"/>
          <a:lstStyle/>
          <a:p>
            <a:endParaRPr lang="en-GB" dirty="0"/>
          </a:p>
        </p:txBody>
      </p:sp>
      <p:sp>
        <p:nvSpPr>
          <p:cNvPr id="2822" name="Freeform 2821">
            <a:extLst>
              <a:ext uri="{FF2B5EF4-FFF2-40B4-BE49-F238E27FC236}">
                <a16:creationId xmlns:a16="http://schemas.microsoft.com/office/drawing/2014/main" id="{3C6F4CD1-3B66-3D0B-81DD-5A4BDB40E168}"/>
              </a:ext>
            </a:extLst>
          </p:cNvPr>
          <p:cNvSpPr/>
          <p:nvPr/>
        </p:nvSpPr>
        <p:spPr>
          <a:xfrm>
            <a:off x="165876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823" name="Freeform 2822">
            <a:extLst>
              <a:ext uri="{FF2B5EF4-FFF2-40B4-BE49-F238E27FC236}">
                <a16:creationId xmlns:a16="http://schemas.microsoft.com/office/drawing/2014/main" id="{73E2492C-9417-CF34-E75F-5071F9FE5841}"/>
              </a:ext>
            </a:extLst>
          </p:cNvPr>
          <p:cNvSpPr/>
          <p:nvPr/>
        </p:nvSpPr>
        <p:spPr>
          <a:xfrm>
            <a:off x="166103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824" name="Freeform 2823">
            <a:extLst>
              <a:ext uri="{FF2B5EF4-FFF2-40B4-BE49-F238E27FC236}">
                <a16:creationId xmlns:a16="http://schemas.microsoft.com/office/drawing/2014/main" id="{7423F85C-5B3D-E757-589F-8A9B225D97C4}"/>
              </a:ext>
            </a:extLst>
          </p:cNvPr>
          <p:cNvSpPr/>
          <p:nvPr/>
        </p:nvSpPr>
        <p:spPr>
          <a:xfrm>
            <a:off x="1663295" y="3756115"/>
            <a:ext cx="1617" cy="109249"/>
          </a:xfrm>
          <a:custGeom>
            <a:avLst/>
            <a:gdLst>
              <a:gd name="connsiteX0" fmla="*/ 0 w 1617"/>
              <a:gd name="connsiteY0" fmla="*/ 0 h 109249"/>
              <a:gd name="connsiteX1" fmla="*/ 1617 w 1617"/>
              <a:gd name="connsiteY1" fmla="*/ 0 h 109249"/>
              <a:gd name="connsiteX2" fmla="*/ 1617 w 1617"/>
              <a:gd name="connsiteY2" fmla="*/ 109250 h 109249"/>
              <a:gd name="connsiteX3" fmla="*/ 0 w 1617"/>
              <a:gd name="connsiteY3" fmla="*/ 109250 h 109249"/>
            </a:gdLst>
            <a:ahLst/>
            <a:cxnLst>
              <a:cxn ang="0">
                <a:pos x="connsiteX0" y="connsiteY0"/>
              </a:cxn>
              <a:cxn ang="0">
                <a:pos x="connsiteX1" y="connsiteY1"/>
              </a:cxn>
              <a:cxn ang="0">
                <a:pos x="connsiteX2" y="connsiteY2"/>
              </a:cxn>
              <a:cxn ang="0">
                <a:pos x="connsiteX3" y="connsiteY3"/>
              </a:cxn>
            </a:cxnLst>
            <a:rect l="l" t="t" r="r" b="b"/>
            <a:pathLst>
              <a:path w="1617" h="109249">
                <a:moveTo>
                  <a:pt x="0" y="0"/>
                </a:moveTo>
                <a:lnTo>
                  <a:pt x="1617" y="0"/>
                </a:lnTo>
                <a:lnTo>
                  <a:pt x="1617" y="109250"/>
                </a:lnTo>
                <a:lnTo>
                  <a:pt x="0" y="109250"/>
                </a:lnTo>
                <a:close/>
              </a:path>
            </a:pathLst>
          </a:custGeom>
          <a:solidFill>
            <a:srgbClr val="F7941D"/>
          </a:solidFill>
          <a:ln w="0" cap="flat">
            <a:noFill/>
            <a:prstDash val="solid"/>
            <a:miter/>
          </a:ln>
        </p:spPr>
        <p:txBody>
          <a:bodyPr rtlCol="0" anchor="ctr"/>
          <a:lstStyle/>
          <a:p>
            <a:endParaRPr lang="en-GB" dirty="0"/>
          </a:p>
        </p:txBody>
      </p:sp>
      <p:sp>
        <p:nvSpPr>
          <p:cNvPr id="2825" name="Freeform 2824">
            <a:extLst>
              <a:ext uri="{FF2B5EF4-FFF2-40B4-BE49-F238E27FC236}">
                <a16:creationId xmlns:a16="http://schemas.microsoft.com/office/drawing/2014/main" id="{975938E1-E2AB-51C6-E414-86F75C0DD615}"/>
              </a:ext>
            </a:extLst>
          </p:cNvPr>
          <p:cNvSpPr/>
          <p:nvPr/>
        </p:nvSpPr>
        <p:spPr>
          <a:xfrm>
            <a:off x="1663295" y="3756115"/>
            <a:ext cx="1617" cy="109249"/>
          </a:xfrm>
          <a:custGeom>
            <a:avLst/>
            <a:gdLst>
              <a:gd name="connsiteX0" fmla="*/ 0 w 1617"/>
              <a:gd name="connsiteY0" fmla="*/ 0 h 109249"/>
              <a:gd name="connsiteX1" fmla="*/ 1617 w 1617"/>
              <a:gd name="connsiteY1" fmla="*/ 0 h 109249"/>
              <a:gd name="connsiteX2" fmla="*/ 1617 w 1617"/>
              <a:gd name="connsiteY2" fmla="*/ 109250 h 109249"/>
              <a:gd name="connsiteX3" fmla="*/ 0 w 1617"/>
              <a:gd name="connsiteY3" fmla="*/ 109250 h 109249"/>
            </a:gdLst>
            <a:ahLst/>
            <a:cxnLst>
              <a:cxn ang="0">
                <a:pos x="connsiteX0" y="connsiteY0"/>
              </a:cxn>
              <a:cxn ang="0">
                <a:pos x="connsiteX1" y="connsiteY1"/>
              </a:cxn>
              <a:cxn ang="0">
                <a:pos x="connsiteX2" y="connsiteY2"/>
              </a:cxn>
              <a:cxn ang="0">
                <a:pos x="connsiteX3" y="connsiteY3"/>
              </a:cxn>
            </a:cxnLst>
            <a:rect l="l" t="t" r="r" b="b"/>
            <a:pathLst>
              <a:path w="1617" h="109249">
                <a:moveTo>
                  <a:pt x="0" y="0"/>
                </a:moveTo>
                <a:lnTo>
                  <a:pt x="1617" y="0"/>
                </a:lnTo>
                <a:lnTo>
                  <a:pt x="1617" y="109250"/>
                </a:lnTo>
                <a:lnTo>
                  <a:pt x="0" y="109250"/>
                </a:lnTo>
                <a:close/>
              </a:path>
            </a:pathLst>
          </a:custGeom>
          <a:noFill/>
          <a:ln w="4040" cap="flat">
            <a:solidFill>
              <a:srgbClr val="C54E29"/>
            </a:solidFill>
            <a:prstDash val="solid"/>
            <a:miter/>
          </a:ln>
        </p:spPr>
        <p:txBody>
          <a:bodyPr rtlCol="0" anchor="ctr"/>
          <a:lstStyle/>
          <a:p>
            <a:endParaRPr lang="en-GB" dirty="0"/>
          </a:p>
        </p:txBody>
      </p:sp>
      <p:sp>
        <p:nvSpPr>
          <p:cNvPr id="2826" name="Freeform 2825">
            <a:extLst>
              <a:ext uri="{FF2B5EF4-FFF2-40B4-BE49-F238E27FC236}">
                <a16:creationId xmlns:a16="http://schemas.microsoft.com/office/drawing/2014/main" id="{978A28F3-852C-4D1A-13CC-F68669CD3D44}"/>
              </a:ext>
            </a:extLst>
          </p:cNvPr>
          <p:cNvSpPr/>
          <p:nvPr/>
        </p:nvSpPr>
        <p:spPr>
          <a:xfrm>
            <a:off x="1665559"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solidFill>
            <a:srgbClr val="F7941D"/>
          </a:solidFill>
          <a:ln w="0" cap="flat">
            <a:noFill/>
            <a:prstDash val="solid"/>
            <a:miter/>
          </a:ln>
        </p:spPr>
        <p:txBody>
          <a:bodyPr rtlCol="0" anchor="ctr"/>
          <a:lstStyle/>
          <a:p>
            <a:endParaRPr lang="en-GB" dirty="0"/>
          </a:p>
        </p:txBody>
      </p:sp>
      <p:sp>
        <p:nvSpPr>
          <p:cNvPr id="2827" name="Freeform 2826">
            <a:extLst>
              <a:ext uri="{FF2B5EF4-FFF2-40B4-BE49-F238E27FC236}">
                <a16:creationId xmlns:a16="http://schemas.microsoft.com/office/drawing/2014/main" id="{9DEB7504-901B-FD4C-5F25-9AEFD1E9424B}"/>
              </a:ext>
            </a:extLst>
          </p:cNvPr>
          <p:cNvSpPr/>
          <p:nvPr/>
        </p:nvSpPr>
        <p:spPr>
          <a:xfrm>
            <a:off x="1665559"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noFill/>
          <a:ln w="4040" cap="flat">
            <a:solidFill>
              <a:srgbClr val="C54E29"/>
            </a:solidFill>
            <a:prstDash val="solid"/>
            <a:miter/>
          </a:ln>
        </p:spPr>
        <p:txBody>
          <a:bodyPr rtlCol="0" anchor="ctr"/>
          <a:lstStyle/>
          <a:p>
            <a:endParaRPr lang="en-GB" dirty="0"/>
          </a:p>
        </p:txBody>
      </p:sp>
      <p:sp>
        <p:nvSpPr>
          <p:cNvPr id="2828" name="Freeform 2827">
            <a:extLst>
              <a:ext uri="{FF2B5EF4-FFF2-40B4-BE49-F238E27FC236}">
                <a16:creationId xmlns:a16="http://schemas.microsoft.com/office/drawing/2014/main" id="{1E61EFDE-A1D4-7CDB-6404-6FDCEB49D09F}"/>
              </a:ext>
            </a:extLst>
          </p:cNvPr>
          <p:cNvSpPr/>
          <p:nvPr/>
        </p:nvSpPr>
        <p:spPr>
          <a:xfrm>
            <a:off x="1667823"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solidFill>
            <a:srgbClr val="F7941D"/>
          </a:solidFill>
          <a:ln w="0" cap="flat">
            <a:noFill/>
            <a:prstDash val="solid"/>
            <a:miter/>
          </a:ln>
        </p:spPr>
        <p:txBody>
          <a:bodyPr rtlCol="0" anchor="ctr"/>
          <a:lstStyle/>
          <a:p>
            <a:endParaRPr lang="en-GB" dirty="0"/>
          </a:p>
        </p:txBody>
      </p:sp>
      <p:sp>
        <p:nvSpPr>
          <p:cNvPr id="2829" name="Freeform 2828">
            <a:extLst>
              <a:ext uri="{FF2B5EF4-FFF2-40B4-BE49-F238E27FC236}">
                <a16:creationId xmlns:a16="http://schemas.microsoft.com/office/drawing/2014/main" id="{74071DC5-86D5-F8B5-E85E-DE299F75BC31}"/>
              </a:ext>
            </a:extLst>
          </p:cNvPr>
          <p:cNvSpPr/>
          <p:nvPr/>
        </p:nvSpPr>
        <p:spPr>
          <a:xfrm>
            <a:off x="1667823"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noFill/>
          <a:ln w="4040" cap="flat">
            <a:solidFill>
              <a:srgbClr val="C54E29"/>
            </a:solidFill>
            <a:prstDash val="solid"/>
            <a:miter/>
          </a:ln>
        </p:spPr>
        <p:txBody>
          <a:bodyPr rtlCol="0" anchor="ctr"/>
          <a:lstStyle/>
          <a:p>
            <a:endParaRPr lang="en-GB" dirty="0"/>
          </a:p>
        </p:txBody>
      </p:sp>
      <p:sp>
        <p:nvSpPr>
          <p:cNvPr id="2830" name="Freeform 2829">
            <a:extLst>
              <a:ext uri="{FF2B5EF4-FFF2-40B4-BE49-F238E27FC236}">
                <a16:creationId xmlns:a16="http://schemas.microsoft.com/office/drawing/2014/main" id="{B6A9DD7F-3DB9-60D3-D7B4-68C33455EC12}"/>
              </a:ext>
            </a:extLst>
          </p:cNvPr>
          <p:cNvSpPr/>
          <p:nvPr/>
        </p:nvSpPr>
        <p:spPr>
          <a:xfrm>
            <a:off x="1670168"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2831" name="Freeform 2830">
            <a:extLst>
              <a:ext uri="{FF2B5EF4-FFF2-40B4-BE49-F238E27FC236}">
                <a16:creationId xmlns:a16="http://schemas.microsoft.com/office/drawing/2014/main" id="{285E211F-3694-2D57-2BF1-D4670196931B}"/>
              </a:ext>
            </a:extLst>
          </p:cNvPr>
          <p:cNvSpPr/>
          <p:nvPr/>
        </p:nvSpPr>
        <p:spPr>
          <a:xfrm>
            <a:off x="1670168"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2832" name="Freeform 2831">
            <a:extLst>
              <a:ext uri="{FF2B5EF4-FFF2-40B4-BE49-F238E27FC236}">
                <a16:creationId xmlns:a16="http://schemas.microsoft.com/office/drawing/2014/main" id="{4DEEA0EA-5B40-7610-628F-0D862547CA7A}"/>
              </a:ext>
            </a:extLst>
          </p:cNvPr>
          <p:cNvSpPr/>
          <p:nvPr/>
        </p:nvSpPr>
        <p:spPr>
          <a:xfrm>
            <a:off x="1672432" y="3756115"/>
            <a:ext cx="1617" cy="98260"/>
          </a:xfrm>
          <a:custGeom>
            <a:avLst/>
            <a:gdLst>
              <a:gd name="connsiteX0" fmla="*/ 0 w 1617"/>
              <a:gd name="connsiteY0" fmla="*/ 0 h 98260"/>
              <a:gd name="connsiteX1" fmla="*/ 1617 w 1617"/>
              <a:gd name="connsiteY1" fmla="*/ 0 h 98260"/>
              <a:gd name="connsiteX2" fmla="*/ 1617 w 1617"/>
              <a:gd name="connsiteY2" fmla="*/ 98260 h 98260"/>
              <a:gd name="connsiteX3" fmla="*/ 0 w 1617"/>
              <a:gd name="connsiteY3" fmla="*/ 98260 h 98260"/>
            </a:gdLst>
            <a:ahLst/>
            <a:cxnLst>
              <a:cxn ang="0">
                <a:pos x="connsiteX0" y="connsiteY0"/>
              </a:cxn>
              <a:cxn ang="0">
                <a:pos x="connsiteX1" y="connsiteY1"/>
              </a:cxn>
              <a:cxn ang="0">
                <a:pos x="connsiteX2" y="connsiteY2"/>
              </a:cxn>
              <a:cxn ang="0">
                <a:pos x="connsiteX3" y="connsiteY3"/>
              </a:cxn>
            </a:cxnLst>
            <a:rect l="l" t="t" r="r" b="b"/>
            <a:pathLst>
              <a:path w="1617" h="98260">
                <a:moveTo>
                  <a:pt x="0" y="0"/>
                </a:moveTo>
                <a:lnTo>
                  <a:pt x="1617" y="0"/>
                </a:lnTo>
                <a:lnTo>
                  <a:pt x="1617" y="98260"/>
                </a:lnTo>
                <a:lnTo>
                  <a:pt x="0" y="98260"/>
                </a:lnTo>
                <a:close/>
              </a:path>
            </a:pathLst>
          </a:custGeom>
          <a:solidFill>
            <a:srgbClr val="F7941D"/>
          </a:solidFill>
          <a:ln w="0" cap="flat">
            <a:noFill/>
            <a:prstDash val="solid"/>
            <a:miter/>
          </a:ln>
        </p:spPr>
        <p:txBody>
          <a:bodyPr rtlCol="0" anchor="ctr"/>
          <a:lstStyle/>
          <a:p>
            <a:endParaRPr lang="en-GB" dirty="0"/>
          </a:p>
        </p:txBody>
      </p:sp>
      <p:sp>
        <p:nvSpPr>
          <p:cNvPr id="2833" name="Freeform 2832">
            <a:extLst>
              <a:ext uri="{FF2B5EF4-FFF2-40B4-BE49-F238E27FC236}">
                <a16:creationId xmlns:a16="http://schemas.microsoft.com/office/drawing/2014/main" id="{A3505CED-322E-B307-AA31-FEE9F6A7D219}"/>
              </a:ext>
            </a:extLst>
          </p:cNvPr>
          <p:cNvSpPr/>
          <p:nvPr/>
        </p:nvSpPr>
        <p:spPr>
          <a:xfrm>
            <a:off x="1672432" y="3756115"/>
            <a:ext cx="1617" cy="98260"/>
          </a:xfrm>
          <a:custGeom>
            <a:avLst/>
            <a:gdLst>
              <a:gd name="connsiteX0" fmla="*/ 0 w 1617"/>
              <a:gd name="connsiteY0" fmla="*/ 0 h 98260"/>
              <a:gd name="connsiteX1" fmla="*/ 1617 w 1617"/>
              <a:gd name="connsiteY1" fmla="*/ 0 h 98260"/>
              <a:gd name="connsiteX2" fmla="*/ 1617 w 1617"/>
              <a:gd name="connsiteY2" fmla="*/ 98260 h 98260"/>
              <a:gd name="connsiteX3" fmla="*/ 0 w 1617"/>
              <a:gd name="connsiteY3" fmla="*/ 98260 h 98260"/>
            </a:gdLst>
            <a:ahLst/>
            <a:cxnLst>
              <a:cxn ang="0">
                <a:pos x="connsiteX0" y="connsiteY0"/>
              </a:cxn>
              <a:cxn ang="0">
                <a:pos x="connsiteX1" y="connsiteY1"/>
              </a:cxn>
              <a:cxn ang="0">
                <a:pos x="connsiteX2" y="connsiteY2"/>
              </a:cxn>
              <a:cxn ang="0">
                <a:pos x="connsiteX3" y="connsiteY3"/>
              </a:cxn>
            </a:cxnLst>
            <a:rect l="l" t="t" r="r" b="b"/>
            <a:pathLst>
              <a:path w="1617" h="98260">
                <a:moveTo>
                  <a:pt x="0" y="0"/>
                </a:moveTo>
                <a:lnTo>
                  <a:pt x="1617" y="0"/>
                </a:lnTo>
                <a:lnTo>
                  <a:pt x="1617" y="98260"/>
                </a:lnTo>
                <a:lnTo>
                  <a:pt x="0" y="98260"/>
                </a:lnTo>
                <a:close/>
              </a:path>
            </a:pathLst>
          </a:custGeom>
          <a:noFill/>
          <a:ln w="4040" cap="flat">
            <a:solidFill>
              <a:srgbClr val="C54E29"/>
            </a:solidFill>
            <a:prstDash val="solid"/>
            <a:miter/>
          </a:ln>
        </p:spPr>
        <p:txBody>
          <a:bodyPr rtlCol="0" anchor="ctr"/>
          <a:lstStyle/>
          <a:p>
            <a:endParaRPr lang="en-GB" dirty="0"/>
          </a:p>
        </p:txBody>
      </p:sp>
      <p:sp>
        <p:nvSpPr>
          <p:cNvPr id="2834" name="Freeform 2833">
            <a:extLst>
              <a:ext uri="{FF2B5EF4-FFF2-40B4-BE49-F238E27FC236}">
                <a16:creationId xmlns:a16="http://schemas.microsoft.com/office/drawing/2014/main" id="{B4486B2B-0346-7CE5-CF7D-BB168B03231A}"/>
              </a:ext>
            </a:extLst>
          </p:cNvPr>
          <p:cNvSpPr/>
          <p:nvPr/>
        </p:nvSpPr>
        <p:spPr>
          <a:xfrm>
            <a:off x="1674696"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solidFill>
            <a:srgbClr val="F7941D"/>
          </a:solidFill>
          <a:ln w="0" cap="flat">
            <a:noFill/>
            <a:prstDash val="solid"/>
            <a:miter/>
          </a:ln>
        </p:spPr>
        <p:txBody>
          <a:bodyPr rtlCol="0" anchor="ctr"/>
          <a:lstStyle/>
          <a:p>
            <a:endParaRPr lang="en-GB" dirty="0"/>
          </a:p>
        </p:txBody>
      </p:sp>
      <p:sp>
        <p:nvSpPr>
          <p:cNvPr id="2835" name="Freeform 2834">
            <a:extLst>
              <a:ext uri="{FF2B5EF4-FFF2-40B4-BE49-F238E27FC236}">
                <a16:creationId xmlns:a16="http://schemas.microsoft.com/office/drawing/2014/main" id="{0B1EEAC1-939E-777E-0C40-B3B65A9BB202}"/>
              </a:ext>
            </a:extLst>
          </p:cNvPr>
          <p:cNvSpPr/>
          <p:nvPr/>
        </p:nvSpPr>
        <p:spPr>
          <a:xfrm>
            <a:off x="1674696"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noFill/>
          <a:ln w="4040" cap="flat">
            <a:solidFill>
              <a:srgbClr val="C54E29"/>
            </a:solidFill>
            <a:prstDash val="solid"/>
            <a:miter/>
          </a:ln>
        </p:spPr>
        <p:txBody>
          <a:bodyPr rtlCol="0" anchor="ctr"/>
          <a:lstStyle/>
          <a:p>
            <a:endParaRPr lang="en-GB" dirty="0"/>
          </a:p>
        </p:txBody>
      </p:sp>
      <p:sp>
        <p:nvSpPr>
          <p:cNvPr id="2836" name="Freeform 2835">
            <a:extLst>
              <a:ext uri="{FF2B5EF4-FFF2-40B4-BE49-F238E27FC236}">
                <a16:creationId xmlns:a16="http://schemas.microsoft.com/office/drawing/2014/main" id="{213259CB-3C38-AC67-8B0C-C5D822935FEC}"/>
              </a:ext>
            </a:extLst>
          </p:cNvPr>
          <p:cNvSpPr/>
          <p:nvPr/>
        </p:nvSpPr>
        <p:spPr>
          <a:xfrm>
            <a:off x="1676960"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2837" name="Freeform 2836">
            <a:extLst>
              <a:ext uri="{FF2B5EF4-FFF2-40B4-BE49-F238E27FC236}">
                <a16:creationId xmlns:a16="http://schemas.microsoft.com/office/drawing/2014/main" id="{D23F3267-C485-295B-4BC0-BE811251E36C}"/>
              </a:ext>
            </a:extLst>
          </p:cNvPr>
          <p:cNvSpPr/>
          <p:nvPr/>
        </p:nvSpPr>
        <p:spPr>
          <a:xfrm>
            <a:off x="1676960"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2838" name="Freeform 2837">
            <a:extLst>
              <a:ext uri="{FF2B5EF4-FFF2-40B4-BE49-F238E27FC236}">
                <a16:creationId xmlns:a16="http://schemas.microsoft.com/office/drawing/2014/main" id="{D80496B5-C424-8AA5-F779-EC794C19B92D}"/>
              </a:ext>
            </a:extLst>
          </p:cNvPr>
          <p:cNvSpPr/>
          <p:nvPr/>
        </p:nvSpPr>
        <p:spPr>
          <a:xfrm>
            <a:off x="1679224"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2839" name="Freeform 2838">
            <a:extLst>
              <a:ext uri="{FF2B5EF4-FFF2-40B4-BE49-F238E27FC236}">
                <a16:creationId xmlns:a16="http://schemas.microsoft.com/office/drawing/2014/main" id="{FD0E806B-0CDA-2DF2-B33A-22F3F96F8933}"/>
              </a:ext>
            </a:extLst>
          </p:cNvPr>
          <p:cNvSpPr/>
          <p:nvPr/>
        </p:nvSpPr>
        <p:spPr>
          <a:xfrm>
            <a:off x="1679224"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2840" name="Freeform 2839">
            <a:extLst>
              <a:ext uri="{FF2B5EF4-FFF2-40B4-BE49-F238E27FC236}">
                <a16:creationId xmlns:a16="http://schemas.microsoft.com/office/drawing/2014/main" id="{43B5A893-93EA-DAE1-0461-26DCBEB13FD6}"/>
              </a:ext>
            </a:extLst>
          </p:cNvPr>
          <p:cNvSpPr/>
          <p:nvPr/>
        </p:nvSpPr>
        <p:spPr>
          <a:xfrm>
            <a:off x="1681488"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solidFill>
            <a:srgbClr val="F7941D"/>
          </a:solidFill>
          <a:ln w="0" cap="flat">
            <a:noFill/>
            <a:prstDash val="solid"/>
            <a:miter/>
          </a:ln>
        </p:spPr>
        <p:txBody>
          <a:bodyPr rtlCol="0" anchor="ctr"/>
          <a:lstStyle/>
          <a:p>
            <a:endParaRPr lang="en-GB" dirty="0"/>
          </a:p>
        </p:txBody>
      </p:sp>
      <p:sp>
        <p:nvSpPr>
          <p:cNvPr id="2841" name="Freeform 2840">
            <a:extLst>
              <a:ext uri="{FF2B5EF4-FFF2-40B4-BE49-F238E27FC236}">
                <a16:creationId xmlns:a16="http://schemas.microsoft.com/office/drawing/2014/main" id="{63C2AD51-9FF3-5ED3-4774-7A84F828294C}"/>
              </a:ext>
            </a:extLst>
          </p:cNvPr>
          <p:cNvSpPr/>
          <p:nvPr/>
        </p:nvSpPr>
        <p:spPr>
          <a:xfrm>
            <a:off x="1681488"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noFill/>
          <a:ln w="4040" cap="flat">
            <a:solidFill>
              <a:srgbClr val="C54E29"/>
            </a:solidFill>
            <a:prstDash val="solid"/>
            <a:miter/>
          </a:ln>
        </p:spPr>
        <p:txBody>
          <a:bodyPr rtlCol="0" anchor="ctr"/>
          <a:lstStyle/>
          <a:p>
            <a:endParaRPr lang="en-GB" dirty="0"/>
          </a:p>
        </p:txBody>
      </p:sp>
      <p:sp>
        <p:nvSpPr>
          <p:cNvPr id="2842" name="Freeform 2841">
            <a:extLst>
              <a:ext uri="{FF2B5EF4-FFF2-40B4-BE49-F238E27FC236}">
                <a16:creationId xmlns:a16="http://schemas.microsoft.com/office/drawing/2014/main" id="{9EAC368A-2CA8-DB4D-60A5-43FFAC4135DF}"/>
              </a:ext>
            </a:extLst>
          </p:cNvPr>
          <p:cNvSpPr/>
          <p:nvPr/>
        </p:nvSpPr>
        <p:spPr>
          <a:xfrm>
            <a:off x="168383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843" name="Freeform 2842">
            <a:extLst>
              <a:ext uri="{FF2B5EF4-FFF2-40B4-BE49-F238E27FC236}">
                <a16:creationId xmlns:a16="http://schemas.microsoft.com/office/drawing/2014/main" id="{DE569C97-DDA6-0FFB-7C8B-1E12435EA781}"/>
              </a:ext>
            </a:extLst>
          </p:cNvPr>
          <p:cNvSpPr/>
          <p:nvPr/>
        </p:nvSpPr>
        <p:spPr>
          <a:xfrm>
            <a:off x="1686097"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solidFill>
            <a:srgbClr val="F7941D"/>
          </a:solidFill>
          <a:ln w="0" cap="flat">
            <a:noFill/>
            <a:prstDash val="solid"/>
            <a:miter/>
          </a:ln>
        </p:spPr>
        <p:txBody>
          <a:bodyPr rtlCol="0" anchor="ctr"/>
          <a:lstStyle/>
          <a:p>
            <a:endParaRPr lang="en-GB" dirty="0"/>
          </a:p>
        </p:txBody>
      </p:sp>
      <p:sp>
        <p:nvSpPr>
          <p:cNvPr id="2844" name="Freeform 2843">
            <a:extLst>
              <a:ext uri="{FF2B5EF4-FFF2-40B4-BE49-F238E27FC236}">
                <a16:creationId xmlns:a16="http://schemas.microsoft.com/office/drawing/2014/main" id="{ECA3E205-BB72-961F-6CC9-8E93345708F3}"/>
              </a:ext>
            </a:extLst>
          </p:cNvPr>
          <p:cNvSpPr/>
          <p:nvPr/>
        </p:nvSpPr>
        <p:spPr>
          <a:xfrm>
            <a:off x="1686097"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noFill/>
          <a:ln w="4040" cap="flat">
            <a:solidFill>
              <a:srgbClr val="C54E29"/>
            </a:solidFill>
            <a:prstDash val="solid"/>
            <a:miter/>
          </a:ln>
        </p:spPr>
        <p:txBody>
          <a:bodyPr rtlCol="0" anchor="ctr"/>
          <a:lstStyle/>
          <a:p>
            <a:endParaRPr lang="en-GB" dirty="0"/>
          </a:p>
        </p:txBody>
      </p:sp>
      <p:sp>
        <p:nvSpPr>
          <p:cNvPr id="2845" name="Freeform 2844">
            <a:extLst>
              <a:ext uri="{FF2B5EF4-FFF2-40B4-BE49-F238E27FC236}">
                <a16:creationId xmlns:a16="http://schemas.microsoft.com/office/drawing/2014/main" id="{6591C62C-F3C6-F4D0-BB72-F1EA200743D6}"/>
              </a:ext>
            </a:extLst>
          </p:cNvPr>
          <p:cNvSpPr/>
          <p:nvPr/>
        </p:nvSpPr>
        <p:spPr>
          <a:xfrm>
            <a:off x="168836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2846" name="Freeform 2845">
            <a:extLst>
              <a:ext uri="{FF2B5EF4-FFF2-40B4-BE49-F238E27FC236}">
                <a16:creationId xmlns:a16="http://schemas.microsoft.com/office/drawing/2014/main" id="{C144155F-5042-AE93-110A-DED5D3BC0E67}"/>
              </a:ext>
            </a:extLst>
          </p:cNvPr>
          <p:cNvSpPr/>
          <p:nvPr/>
        </p:nvSpPr>
        <p:spPr>
          <a:xfrm>
            <a:off x="168836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2847" name="Freeform 2846">
            <a:extLst>
              <a:ext uri="{FF2B5EF4-FFF2-40B4-BE49-F238E27FC236}">
                <a16:creationId xmlns:a16="http://schemas.microsoft.com/office/drawing/2014/main" id="{BDCC3EFA-B88B-BC31-5CCD-6D69A96EA9BC}"/>
              </a:ext>
            </a:extLst>
          </p:cNvPr>
          <p:cNvSpPr/>
          <p:nvPr/>
        </p:nvSpPr>
        <p:spPr>
          <a:xfrm>
            <a:off x="1690625"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solidFill>
            <a:srgbClr val="F7941D"/>
          </a:solidFill>
          <a:ln w="0" cap="flat">
            <a:noFill/>
            <a:prstDash val="solid"/>
            <a:miter/>
          </a:ln>
        </p:spPr>
        <p:txBody>
          <a:bodyPr rtlCol="0" anchor="ctr"/>
          <a:lstStyle/>
          <a:p>
            <a:endParaRPr lang="en-GB" dirty="0"/>
          </a:p>
        </p:txBody>
      </p:sp>
      <p:sp>
        <p:nvSpPr>
          <p:cNvPr id="2848" name="Freeform 2847">
            <a:extLst>
              <a:ext uri="{FF2B5EF4-FFF2-40B4-BE49-F238E27FC236}">
                <a16:creationId xmlns:a16="http://schemas.microsoft.com/office/drawing/2014/main" id="{2402DEF2-3B7D-2A03-0D41-1591CCEFC1B7}"/>
              </a:ext>
            </a:extLst>
          </p:cNvPr>
          <p:cNvSpPr/>
          <p:nvPr/>
        </p:nvSpPr>
        <p:spPr>
          <a:xfrm>
            <a:off x="1690625"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noFill/>
          <a:ln w="4040" cap="flat">
            <a:solidFill>
              <a:srgbClr val="C54E29"/>
            </a:solidFill>
            <a:prstDash val="solid"/>
            <a:miter/>
          </a:ln>
        </p:spPr>
        <p:txBody>
          <a:bodyPr rtlCol="0" anchor="ctr"/>
          <a:lstStyle/>
          <a:p>
            <a:endParaRPr lang="en-GB" dirty="0"/>
          </a:p>
        </p:txBody>
      </p:sp>
      <p:sp>
        <p:nvSpPr>
          <p:cNvPr id="2849" name="Freeform 2848">
            <a:extLst>
              <a:ext uri="{FF2B5EF4-FFF2-40B4-BE49-F238E27FC236}">
                <a16:creationId xmlns:a16="http://schemas.microsoft.com/office/drawing/2014/main" id="{631F4268-33C1-4A86-9003-49EA2D8B95A9}"/>
              </a:ext>
            </a:extLst>
          </p:cNvPr>
          <p:cNvSpPr/>
          <p:nvPr/>
        </p:nvSpPr>
        <p:spPr>
          <a:xfrm>
            <a:off x="1692889" y="3756115"/>
            <a:ext cx="1617" cy="37009"/>
          </a:xfrm>
          <a:custGeom>
            <a:avLst/>
            <a:gdLst>
              <a:gd name="connsiteX0" fmla="*/ 0 w 1617"/>
              <a:gd name="connsiteY0" fmla="*/ 0 h 37009"/>
              <a:gd name="connsiteX1" fmla="*/ 1617 w 1617"/>
              <a:gd name="connsiteY1" fmla="*/ 0 h 37009"/>
              <a:gd name="connsiteX2" fmla="*/ 1617 w 1617"/>
              <a:gd name="connsiteY2" fmla="*/ 37009 h 37009"/>
              <a:gd name="connsiteX3" fmla="*/ 0 w 1617"/>
              <a:gd name="connsiteY3" fmla="*/ 37009 h 37009"/>
            </a:gdLst>
            <a:ahLst/>
            <a:cxnLst>
              <a:cxn ang="0">
                <a:pos x="connsiteX0" y="connsiteY0"/>
              </a:cxn>
              <a:cxn ang="0">
                <a:pos x="connsiteX1" y="connsiteY1"/>
              </a:cxn>
              <a:cxn ang="0">
                <a:pos x="connsiteX2" y="connsiteY2"/>
              </a:cxn>
              <a:cxn ang="0">
                <a:pos x="connsiteX3" y="connsiteY3"/>
              </a:cxn>
            </a:cxnLst>
            <a:rect l="l" t="t" r="r" b="b"/>
            <a:pathLst>
              <a:path w="1617" h="37009">
                <a:moveTo>
                  <a:pt x="0" y="0"/>
                </a:moveTo>
                <a:lnTo>
                  <a:pt x="1617" y="0"/>
                </a:lnTo>
                <a:lnTo>
                  <a:pt x="1617" y="37009"/>
                </a:lnTo>
                <a:lnTo>
                  <a:pt x="0" y="37009"/>
                </a:lnTo>
                <a:close/>
              </a:path>
            </a:pathLst>
          </a:custGeom>
          <a:solidFill>
            <a:srgbClr val="F7941D"/>
          </a:solidFill>
          <a:ln w="0" cap="flat">
            <a:noFill/>
            <a:prstDash val="solid"/>
            <a:miter/>
          </a:ln>
        </p:spPr>
        <p:txBody>
          <a:bodyPr rtlCol="0" anchor="ctr"/>
          <a:lstStyle/>
          <a:p>
            <a:endParaRPr lang="en-GB" dirty="0"/>
          </a:p>
        </p:txBody>
      </p:sp>
      <p:sp>
        <p:nvSpPr>
          <p:cNvPr id="2850" name="Freeform 2849">
            <a:extLst>
              <a:ext uri="{FF2B5EF4-FFF2-40B4-BE49-F238E27FC236}">
                <a16:creationId xmlns:a16="http://schemas.microsoft.com/office/drawing/2014/main" id="{EAC54192-140F-5676-E789-6559FEA25033}"/>
              </a:ext>
            </a:extLst>
          </p:cNvPr>
          <p:cNvSpPr/>
          <p:nvPr/>
        </p:nvSpPr>
        <p:spPr>
          <a:xfrm>
            <a:off x="1692889" y="3756115"/>
            <a:ext cx="1617" cy="37009"/>
          </a:xfrm>
          <a:custGeom>
            <a:avLst/>
            <a:gdLst>
              <a:gd name="connsiteX0" fmla="*/ 0 w 1617"/>
              <a:gd name="connsiteY0" fmla="*/ 0 h 37009"/>
              <a:gd name="connsiteX1" fmla="*/ 1617 w 1617"/>
              <a:gd name="connsiteY1" fmla="*/ 0 h 37009"/>
              <a:gd name="connsiteX2" fmla="*/ 1617 w 1617"/>
              <a:gd name="connsiteY2" fmla="*/ 37009 h 37009"/>
              <a:gd name="connsiteX3" fmla="*/ 0 w 1617"/>
              <a:gd name="connsiteY3" fmla="*/ 37009 h 37009"/>
            </a:gdLst>
            <a:ahLst/>
            <a:cxnLst>
              <a:cxn ang="0">
                <a:pos x="connsiteX0" y="connsiteY0"/>
              </a:cxn>
              <a:cxn ang="0">
                <a:pos x="connsiteX1" y="connsiteY1"/>
              </a:cxn>
              <a:cxn ang="0">
                <a:pos x="connsiteX2" y="connsiteY2"/>
              </a:cxn>
              <a:cxn ang="0">
                <a:pos x="connsiteX3" y="connsiteY3"/>
              </a:cxn>
            </a:cxnLst>
            <a:rect l="l" t="t" r="r" b="b"/>
            <a:pathLst>
              <a:path w="1617" h="37009">
                <a:moveTo>
                  <a:pt x="0" y="0"/>
                </a:moveTo>
                <a:lnTo>
                  <a:pt x="1617" y="0"/>
                </a:lnTo>
                <a:lnTo>
                  <a:pt x="1617" y="37009"/>
                </a:lnTo>
                <a:lnTo>
                  <a:pt x="0" y="37009"/>
                </a:lnTo>
                <a:close/>
              </a:path>
            </a:pathLst>
          </a:custGeom>
          <a:noFill/>
          <a:ln w="4040" cap="flat">
            <a:solidFill>
              <a:srgbClr val="C54E29"/>
            </a:solidFill>
            <a:prstDash val="solid"/>
            <a:miter/>
          </a:ln>
        </p:spPr>
        <p:txBody>
          <a:bodyPr rtlCol="0" anchor="ctr"/>
          <a:lstStyle/>
          <a:p>
            <a:endParaRPr lang="en-GB" dirty="0"/>
          </a:p>
        </p:txBody>
      </p:sp>
      <p:sp>
        <p:nvSpPr>
          <p:cNvPr id="2851" name="Freeform 2850">
            <a:extLst>
              <a:ext uri="{FF2B5EF4-FFF2-40B4-BE49-F238E27FC236}">
                <a16:creationId xmlns:a16="http://schemas.microsoft.com/office/drawing/2014/main" id="{7B57E4DF-9C32-A34E-0928-6631A9FCF2BA}"/>
              </a:ext>
            </a:extLst>
          </p:cNvPr>
          <p:cNvSpPr/>
          <p:nvPr/>
        </p:nvSpPr>
        <p:spPr>
          <a:xfrm>
            <a:off x="1695153"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solidFill>
            <a:srgbClr val="F7941D"/>
          </a:solidFill>
          <a:ln w="0" cap="flat">
            <a:noFill/>
            <a:prstDash val="solid"/>
            <a:miter/>
          </a:ln>
        </p:spPr>
        <p:txBody>
          <a:bodyPr rtlCol="0" anchor="ctr"/>
          <a:lstStyle/>
          <a:p>
            <a:endParaRPr lang="en-GB" dirty="0"/>
          </a:p>
        </p:txBody>
      </p:sp>
      <p:sp>
        <p:nvSpPr>
          <p:cNvPr id="2852" name="Freeform 2851">
            <a:extLst>
              <a:ext uri="{FF2B5EF4-FFF2-40B4-BE49-F238E27FC236}">
                <a16:creationId xmlns:a16="http://schemas.microsoft.com/office/drawing/2014/main" id="{3AFB3650-5781-8110-20FF-434F6B573739}"/>
              </a:ext>
            </a:extLst>
          </p:cNvPr>
          <p:cNvSpPr/>
          <p:nvPr/>
        </p:nvSpPr>
        <p:spPr>
          <a:xfrm>
            <a:off x="1695153"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noFill/>
          <a:ln w="4040" cap="flat">
            <a:solidFill>
              <a:srgbClr val="C54E29"/>
            </a:solidFill>
            <a:prstDash val="solid"/>
            <a:miter/>
          </a:ln>
        </p:spPr>
        <p:txBody>
          <a:bodyPr rtlCol="0" anchor="ctr"/>
          <a:lstStyle/>
          <a:p>
            <a:endParaRPr lang="en-GB" dirty="0"/>
          </a:p>
        </p:txBody>
      </p:sp>
      <p:sp>
        <p:nvSpPr>
          <p:cNvPr id="2853" name="Freeform 2852">
            <a:extLst>
              <a:ext uri="{FF2B5EF4-FFF2-40B4-BE49-F238E27FC236}">
                <a16:creationId xmlns:a16="http://schemas.microsoft.com/office/drawing/2014/main" id="{257B8937-A6FF-6838-05E5-6B83D5354C22}"/>
              </a:ext>
            </a:extLst>
          </p:cNvPr>
          <p:cNvSpPr/>
          <p:nvPr/>
        </p:nvSpPr>
        <p:spPr>
          <a:xfrm>
            <a:off x="1697498"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solidFill>
            <a:srgbClr val="F7941D"/>
          </a:solidFill>
          <a:ln w="0" cap="flat">
            <a:noFill/>
            <a:prstDash val="solid"/>
            <a:miter/>
          </a:ln>
        </p:spPr>
        <p:txBody>
          <a:bodyPr rtlCol="0" anchor="ctr"/>
          <a:lstStyle/>
          <a:p>
            <a:endParaRPr lang="en-GB" dirty="0"/>
          </a:p>
        </p:txBody>
      </p:sp>
      <p:sp>
        <p:nvSpPr>
          <p:cNvPr id="2854" name="Freeform 2853">
            <a:extLst>
              <a:ext uri="{FF2B5EF4-FFF2-40B4-BE49-F238E27FC236}">
                <a16:creationId xmlns:a16="http://schemas.microsoft.com/office/drawing/2014/main" id="{289B2135-5A47-407C-3ED7-A2C2FEA2EB03}"/>
              </a:ext>
            </a:extLst>
          </p:cNvPr>
          <p:cNvSpPr/>
          <p:nvPr/>
        </p:nvSpPr>
        <p:spPr>
          <a:xfrm>
            <a:off x="1697498"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noFill/>
          <a:ln w="4040" cap="flat">
            <a:solidFill>
              <a:srgbClr val="C54E29"/>
            </a:solidFill>
            <a:prstDash val="solid"/>
            <a:miter/>
          </a:ln>
        </p:spPr>
        <p:txBody>
          <a:bodyPr rtlCol="0" anchor="ctr"/>
          <a:lstStyle/>
          <a:p>
            <a:endParaRPr lang="en-GB" dirty="0"/>
          </a:p>
        </p:txBody>
      </p:sp>
      <p:sp>
        <p:nvSpPr>
          <p:cNvPr id="2855" name="Freeform 2854">
            <a:extLst>
              <a:ext uri="{FF2B5EF4-FFF2-40B4-BE49-F238E27FC236}">
                <a16:creationId xmlns:a16="http://schemas.microsoft.com/office/drawing/2014/main" id="{53E0606F-0FC5-62DB-370F-4440E5296BFF}"/>
              </a:ext>
            </a:extLst>
          </p:cNvPr>
          <p:cNvSpPr/>
          <p:nvPr/>
        </p:nvSpPr>
        <p:spPr>
          <a:xfrm>
            <a:off x="1699762" y="3756115"/>
            <a:ext cx="1617" cy="50261"/>
          </a:xfrm>
          <a:custGeom>
            <a:avLst/>
            <a:gdLst>
              <a:gd name="connsiteX0" fmla="*/ 0 w 1617"/>
              <a:gd name="connsiteY0" fmla="*/ 0 h 50261"/>
              <a:gd name="connsiteX1" fmla="*/ 1617 w 1617"/>
              <a:gd name="connsiteY1" fmla="*/ 0 h 50261"/>
              <a:gd name="connsiteX2" fmla="*/ 1617 w 1617"/>
              <a:gd name="connsiteY2" fmla="*/ 50262 h 50261"/>
              <a:gd name="connsiteX3" fmla="*/ 0 w 1617"/>
              <a:gd name="connsiteY3" fmla="*/ 50262 h 50261"/>
            </a:gdLst>
            <a:ahLst/>
            <a:cxnLst>
              <a:cxn ang="0">
                <a:pos x="connsiteX0" y="connsiteY0"/>
              </a:cxn>
              <a:cxn ang="0">
                <a:pos x="connsiteX1" y="connsiteY1"/>
              </a:cxn>
              <a:cxn ang="0">
                <a:pos x="connsiteX2" y="connsiteY2"/>
              </a:cxn>
              <a:cxn ang="0">
                <a:pos x="connsiteX3" y="connsiteY3"/>
              </a:cxn>
            </a:cxnLst>
            <a:rect l="l" t="t" r="r" b="b"/>
            <a:pathLst>
              <a:path w="1617" h="50261">
                <a:moveTo>
                  <a:pt x="0" y="0"/>
                </a:moveTo>
                <a:lnTo>
                  <a:pt x="1617" y="0"/>
                </a:lnTo>
                <a:lnTo>
                  <a:pt x="1617" y="50262"/>
                </a:lnTo>
                <a:lnTo>
                  <a:pt x="0" y="50262"/>
                </a:lnTo>
                <a:close/>
              </a:path>
            </a:pathLst>
          </a:custGeom>
          <a:solidFill>
            <a:srgbClr val="F7941D"/>
          </a:solidFill>
          <a:ln w="0" cap="flat">
            <a:noFill/>
            <a:prstDash val="solid"/>
            <a:miter/>
          </a:ln>
        </p:spPr>
        <p:txBody>
          <a:bodyPr rtlCol="0" anchor="ctr"/>
          <a:lstStyle/>
          <a:p>
            <a:endParaRPr lang="en-GB" dirty="0"/>
          </a:p>
        </p:txBody>
      </p:sp>
      <p:sp>
        <p:nvSpPr>
          <p:cNvPr id="2856" name="Freeform 2855">
            <a:extLst>
              <a:ext uri="{FF2B5EF4-FFF2-40B4-BE49-F238E27FC236}">
                <a16:creationId xmlns:a16="http://schemas.microsoft.com/office/drawing/2014/main" id="{6B36E784-8F83-761F-C0AF-EF7A07065CBC}"/>
              </a:ext>
            </a:extLst>
          </p:cNvPr>
          <p:cNvSpPr/>
          <p:nvPr/>
        </p:nvSpPr>
        <p:spPr>
          <a:xfrm>
            <a:off x="1699762" y="3756115"/>
            <a:ext cx="1617" cy="50261"/>
          </a:xfrm>
          <a:custGeom>
            <a:avLst/>
            <a:gdLst>
              <a:gd name="connsiteX0" fmla="*/ 0 w 1617"/>
              <a:gd name="connsiteY0" fmla="*/ 0 h 50261"/>
              <a:gd name="connsiteX1" fmla="*/ 1617 w 1617"/>
              <a:gd name="connsiteY1" fmla="*/ 0 h 50261"/>
              <a:gd name="connsiteX2" fmla="*/ 1617 w 1617"/>
              <a:gd name="connsiteY2" fmla="*/ 50262 h 50261"/>
              <a:gd name="connsiteX3" fmla="*/ 0 w 1617"/>
              <a:gd name="connsiteY3" fmla="*/ 50262 h 50261"/>
            </a:gdLst>
            <a:ahLst/>
            <a:cxnLst>
              <a:cxn ang="0">
                <a:pos x="connsiteX0" y="connsiteY0"/>
              </a:cxn>
              <a:cxn ang="0">
                <a:pos x="connsiteX1" y="connsiteY1"/>
              </a:cxn>
              <a:cxn ang="0">
                <a:pos x="connsiteX2" y="connsiteY2"/>
              </a:cxn>
              <a:cxn ang="0">
                <a:pos x="connsiteX3" y="connsiteY3"/>
              </a:cxn>
            </a:cxnLst>
            <a:rect l="l" t="t" r="r" b="b"/>
            <a:pathLst>
              <a:path w="1617" h="50261">
                <a:moveTo>
                  <a:pt x="0" y="0"/>
                </a:moveTo>
                <a:lnTo>
                  <a:pt x="1617" y="0"/>
                </a:lnTo>
                <a:lnTo>
                  <a:pt x="1617" y="50262"/>
                </a:lnTo>
                <a:lnTo>
                  <a:pt x="0" y="50262"/>
                </a:lnTo>
                <a:close/>
              </a:path>
            </a:pathLst>
          </a:custGeom>
          <a:noFill/>
          <a:ln w="4040" cap="flat">
            <a:solidFill>
              <a:srgbClr val="C54E29"/>
            </a:solidFill>
            <a:prstDash val="solid"/>
            <a:miter/>
          </a:ln>
        </p:spPr>
        <p:txBody>
          <a:bodyPr rtlCol="0" anchor="ctr"/>
          <a:lstStyle/>
          <a:p>
            <a:endParaRPr lang="en-GB" dirty="0"/>
          </a:p>
        </p:txBody>
      </p:sp>
      <p:sp>
        <p:nvSpPr>
          <p:cNvPr id="2857" name="Freeform 2856">
            <a:extLst>
              <a:ext uri="{FF2B5EF4-FFF2-40B4-BE49-F238E27FC236}">
                <a16:creationId xmlns:a16="http://schemas.microsoft.com/office/drawing/2014/main" id="{D28F95D6-8267-5EC9-74F6-5ECF59078D40}"/>
              </a:ext>
            </a:extLst>
          </p:cNvPr>
          <p:cNvSpPr/>
          <p:nvPr/>
        </p:nvSpPr>
        <p:spPr>
          <a:xfrm>
            <a:off x="1702026"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2858" name="Freeform 2857">
            <a:extLst>
              <a:ext uri="{FF2B5EF4-FFF2-40B4-BE49-F238E27FC236}">
                <a16:creationId xmlns:a16="http://schemas.microsoft.com/office/drawing/2014/main" id="{1181942D-C074-9AC0-4A10-5B165B1D7269}"/>
              </a:ext>
            </a:extLst>
          </p:cNvPr>
          <p:cNvSpPr/>
          <p:nvPr/>
        </p:nvSpPr>
        <p:spPr>
          <a:xfrm>
            <a:off x="1702026"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2859" name="Freeform 2858">
            <a:extLst>
              <a:ext uri="{FF2B5EF4-FFF2-40B4-BE49-F238E27FC236}">
                <a16:creationId xmlns:a16="http://schemas.microsoft.com/office/drawing/2014/main" id="{4BDF94D3-EA83-6B5A-A223-EAA024DEFEE0}"/>
              </a:ext>
            </a:extLst>
          </p:cNvPr>
          <p:cNvSpPr/>
          <p:nvPr/>
        </p:nvSpPr>
        <p:spPr>
          <a:xfrm>
            <a:off x="1704290" y="3756115"/>
            <a:ext cx="1617" cy="161369"/>
          </a:xfrm>
          <a:custGeom>
            <a:avLst/>
            <a:gdLst>
              <a:gd name="connsiteX0" fmla="*/ 0 w 1617"/>
              <a:gd name="connsiteY0" fmla="*/ 0 h 161369"/>
              <a:gd name="connsiteX1" fmla="*/ 1617 w 1617"/>
              <a:gd name="connsiteY1" fmla="*/ 0 h 161369"/>
              <a:gd name="connsiteX2" fmla="*/ 1617 w 1617"/>
              <a:gd name="connsiteY2" fmla="*/ 161370 h 161369"/>
              <a:gd name="connsiteX3" fmla="*/ 0 w 1617"/>
              <a:gd name="connsiteY3" fmla="*/ 161370 h 161369"/>
            </a:gdLst>
            <a:ahLst/>
            <a:cxnLst>
              <a:cxn ang="0">
                <a:pos x="connsiteX0" y="connsiteY0"/>
              </a:cxn>
              <a:cxn ang="0">
                <a:pos x="connsiteX1" y="connsiteY1"/>
              </a:cxn>
              <a:cxn ang="0">
                <a:pos x="connsiteX2" y="connsiteY2"/>
              </a:cxn>
              <a:cxn ang="0">
                <a:pos x="connsiteX3" y="connsiteY3"/>
              </a:cxn>
            </a:cxnLst>
            <a:rect l="l" t="t" r="r" b="b"/>
            <a:pathLst>
              <a:path w="1617" h="161369">
                <a:moveTo>
                  <a:pt x="0" y="0"/>
                </a:moveTo>
                <a:lnTo>
                  <a:pt x="1617" y="0"/>
                </a:lnTo>
                <a:lnTo>
                  <a:pt x="1617" y="161370"/>
                </a:lnTo>
                <a:lnTo>
                  <a:pt x="0" y="161370"/>
                </a:lnTo>
                <a:close/>
              </a:path>
            </a:pathLst>
          </a:custGeom>
          <a:solidFill>
            <a:srgbClr val="F7941D"/>
          </a:solidFill>
          <a:ln w="0" cap="flat">
            <a:noFill/>
            <a:prstDash val="solid"/>
            <a:miter/>
          </a:ln>
        </p:spPr>
        <p:txBody>
          <a:bodyPr rtlCol="0" anchor="ctr"/>
          <a:lstStyle/>
          <a:p>
            <a:endParaRPr lang="en-GB" dirty="0"/>
          </a:p>
        </p:txBody>
      </p:sp>
      <p:sp>
        <p:nvSpPr>
          <p:cNvPr id="2860" name="Freeform 2859">
            <a:extLst>
              <a:ext uri="{FF2B5EF4-FFF2-40B4-BE49-F238E27FC236}">
                <a16:creationId xmlns:a16="http://schemas.microsoft.com/office/drawing/2014/main" id="{0A464BD7-70C1-AA35-C172-1E98353AE850}"/>
              </a:ext>
            </a:extLst>
          </p:cNvPr>
          <p:cNvSpPr/>
          <p:nvPr/>
        </p:nvSpPr>
        <p:spPr>
          <a:xfrm>
            <a:off x="1704290" y="3756115"/>
            <a:ext cx="1617" cy="161369"/>
          </a:xfrm>
          <a:custGeom>
            <a:avLst/>
            <a:gdLst>
              <a:gd name="connsiteX0" fmla="*/ 0 w 1617"/>
              <a:gd name="connsiteY0" fmla="*/ 0 h 161369"/>
              <a:gd name="connsiteX1" fmla="*/ 1617 w 1617"/>
              <a:gd name="connsiteY1" fmla="*/ 0 h 161369"/>
              <a:gd name="connsiteX2" fmla="*/ 1617 w 1617"/>
              <a:gd name="connsiteY2" fmla="*/ 161370 h 161369"/>
              <a:gd name="connsiteX3" fmla="*/ 0 w 1617"/>
              <a:gd name="connsiteY3" fmla="*/ 161370 h 161369"/>
            </a:gdLst>
            <a:ahLst/>
            <a:cxnLst>
              <a:cxn ang="0">
                <a:pos x="connsiteX0" y="connsiteY0"/>
              </a:cxn>
              <a:cxn ang="0">
                <a:pos x="connsiteX1" y="connsiteY1"/>
              </a:cxn>
              <a:cxn ang="0">
                <a:pos x="connsiteX2" y="connsiteY2"/>
              </a:cxn>
              <a:cxn ang="0">
                <a:pos x="connsiteX3" y="connsiteY3"/>
              </a:cxn>
            </a:cxnLst>
            <a:rect l="l" t="t" r="r" b="b"/>
            <a:pathLst>
              <a:path w="1617" h="161369">
                <a:moveTo>
                  <a:pt x="0" y="0"/>
                </a:moveTo>
                <a:lnTo>
                  <a:pt x="1617" y="0"/>
                </a:lnTo>
                <a:lnTo>
                  <a:pt x="1617" y="161370"/>
                </a:lnTo>
                <a:lnTo>
                  <a:pt x="0" y="161370"/>
                </a:lnTo>
                <a:close/>
              </a:path>
            </a:pathLst>
          </a:custGeom>
          <a:noFill/>
          <a:ln w="4040" cap="flat">
            <a:solidFill>
              <a:srgbClr val="C54E29"/>
            </a:solidFill>
            <a:prstDash val="solid"/>
            <a:miter/>
          </a:ln>
        </p:spPr>
        <p:txBody>
          <a:bodyPr rtlCol="0" anchor="ctr"/>
          <a:lstStyle/>
          <a:p>
            <a:endParaRPr lang="en-GB" dirty="0"/>
          </a:p>
        </p:txBody>
      </p:sp>
      <p:sp>
        <p:nvSpPr>
          <p:cNvPr id="2861" name="Freeform 2860">
            <a:extLst>
              <a:ext uri="{FF2B5EF4-FFF2-40B4-BE49-F238E27FC236}">
                <a16:creationId xmlns:a16="http://schemas.microsoft.com/office/drawing/2014/main" id="{7D9AFA9A-36C8-A2CD-A115-AE07CE3AA8CC}"/>
              </a:ext>
            </a:extLst>
          </p:cNvPr>
          <p:cNvSpPr/>
          <p:nvPr/>
        </p:nvSpPr>
        <p:spPr>
          <a:xfrm>
            <a:off x="1706554"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2862" name="Freeform 2861">
            <a:extLst>
              <a:ext uri="{FF2B5EF4-FFF2-40B4-BE49-F238E27FC236}">
                <a16:creationId xmlns:a16="http://schemas.microsoft.com/office/drawing/2014/main" id="{F7120DB2-CAF8-97CE-9E95-C736C9B25875}"/>
              </a:ext>
            </a:extLst>
          </p:cNvPr>
          <p:cNvSpPr/>
          <p:nvPr/>
        </p:nvSpPr>
        <p:spPr>
          <a:xfrm>
            <a:off x="1706554"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2863" name="Freeform 2862">
            <a:extLst>
              <a:ext uri="{FF2B5EF4-FFF2-40B4-BE49-F238E27FC236}">
                <a16:creationId xmlns:a16="http://schemas.microsoft.com/office/drawing/2014/main" id="{67009B12-331E-B66B-B9DD-0845A6F9576C}"/>
              </a:ext>
            </a:extLst>
          </p:cNvPr>
          <p:cNvSpPr/>
          <p:nvPr/>
        </p:nvSpPr>
        <p:spPr>
          <a:xfrm>
            <a:off x="1708818"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solidFill>
            <a:srgbClr val="F7941D"/>
          </a:solidFill>
          <a:ln w="0" cap="flat">
            <a:noFill/>
            <a:prstDash val="solid"/>
            <a:miter/>
          </a:ln>
        </p:spPr>
        <p:txBody>
          <a:bodyPr rtlCol="0" anchor="ctr"/>
          <a:lstStyle/>
          <a:p>
            <a:endParaRPr lang="en-GB" dirty="0"/>
          </a:p>
        </p:txBody>
      </p:sp>
      <p:sp>
        <p:nvSpPr>
          <p:cNvPr id="2864" name="Freeform 2863">
            <a:extLst>
              <a:ext uri="{FF2B5EF4-FFF2-40B4-BE49-F238E27FC236}">
                <a16:creationId xmlns:a16="http://schemas.microsoft.com/office/drawing/2014/main" id="{58D124B2-0919-8749-987E-DE41192C411E}"/>
              </a:ext>
            </a:extLst>
          </p:cNvPr>
          <p:cNvSpPr/>
          <p:nvPr/>
        </p:nvSpPr>
        <p:spPr>
          <a:xfrm>
            <a:off x="1708818"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noFill/>
          <a:ln w="4040" cap="flat">
            <a:solidFill>
              <a:srgbClr val="C54E29"/>
            </a:solidFill>
            <a:prstDash val="solid"/>
            <a:miter/>
          </a:ln>
        </p:spPr>
        <p:txBody>
          <a:bodyPr rtlCol="0" anchor="ctr"/>
          <a:lstStyle/>
          <a:p>
            <a:endParaRPr lang="en-GB" dirty="0"/>
          </a:p>
        </p:txBody>
      </p:sp>
      <p:sp>
        <p:nvSpPr>
          <p:cNvPr id="2865" name="Freeform 2864">
            <a:extLst>
              <a:ext uri="{FF2B5EF4-FFF2-40B4-BE49-F238E27FC236}">
                <a16:creationId xmlns:a16="http://schemas.microsoft.com/office/drawing/2014/main" id="{955D6447-9457-45F7-B8B2-B807EF0BA689}"/>
              </a:ext>
            </a:extLst>
          </p:cNvPr>
          <p:cNvSpPr/>
          <p:nvPr/>
        </p:nvSpPr>
        <p:spPr>
          <a:xfrm>
            <a:off x="1711163" y="3756115"/>
            <a:ext cx="1617" cy="75392"/>
          </a:xfrm>
          <a:custGeom>
            <a:avLst/>
            <a:gdLst>
              <a:gd name="connsiteX0" fmla="*/ 0 w 1617"/>
              <a:gd name="connsiteY0" fmla="*/ 0 h 75392"/>
              <a:gd name="connsiteX1" fmla="*/ 1617 w 1617"/>
              <a:gd name="connsiteY1" fmla="*/ 0 h 75392"/>
              <a:gd name="connsiteX2" fmla="*/ 1617 w 1617"/>
              <a:gd name="connsiteY2" fmla="*/ 75392 h 75392"/>
              <a:gd name="connsiteX3" fmla="*/ 0 w 1617"/>
              <a:gd name="connsiteY3" fmla="*/ 75392 h 75392"/>
            </a:gdLst>
            <a:ahLst/>
            <a:cxnLst>
              <a:cxn ang="0">
                <a:pos x="connsiteX0" y="connsiteY0"/>
              </a:cxn>
              <a:cxn ang="0">
                <a:pos x="connsiteX1" y="connsiteY1"/>
              </a:cxn>
              <a:cxn ang="0">
                <a:pos x="connsiteX2" y="connsiteY2"/>
              </a:cxn>
              <a:cxn ang="0">
                <a:pos x="connsiteX3" y="connsiteY3"/>
              </a:cxn>
            </a:cxnLst>
            <a:rect l="l" t="t" r="r" b="b"/>
            <a:pathLst>
              <a:path w="1617" h="75392">
                <a:moveTo>
                  <a:pt x="0" y="0"/>
                </a:moveTo>
                <a:lnTo>
                  <a:pt x="1617" y="0"/>
                </a:lnTo>
                <a:lnTo>
                  <a:pt x="1617" y="75392"/>
                </a:lnTo>
                <a:lnTo>
                  <a:pt x="0" y="75392"/>
                </a:lnTo>
                <a:close/>
              </a:path>
            </a:pathLst>
          </a:custGeom>
          <a:solidFill>
            <a:srgbClr val="F7941D"/>
          </a:solidFill>
          <a:ln w="0" cap="flat">
            <a:noFill/>
            <a:prstDash val="solid"/>
            <a:miter/>
          </a:ln>
        </p:spPr>
        <p:txBody>
          <a:bodyPr rtlCol="0" anchor="ctr"/>
          <a:lstStyle/>
          <a:p>
            <a:endParaRPr lang="en-GB" dirty="0"/>
          </a:p>
        </p:txBody>
      </p:sp>
      <p:sp>
        <p:nvSpPr>
          <p:cNvPr id="2866" name="Freeform 2865">
            <a:extLst>
              <a:ext uri="{FF2B5EF4-FFF2-40B4-BE49-F238E27FC236}">
                <a16:creationId xmlns:a16="http://schemas.microsoft.com/office/drawing/2014/main" id="{6A79486E-1CAB-FCD6-8719-760658ABABCB}"/>
              </a:ext>
            </a:extLst>
          </p:cNvPr>
          <p:cNvSpPr/>
          <p:nvPr/>
        </p:nvSpPr>
        <p:spPr>
          <a:xfrm>
            <a:off x="1711163" y="3756115"/>
            <a:ext cx="1617" cy="75392"/>
          </a:xfrm>
          <a:custGeom>
            <a:avLst/>
            <a:gdLst>
              <a:gd name="connsiteX0" fmla="*/ 0 w 1617"/>
              <a:gd name="connsiteY0" fmla="*/ 0 h 75392"/>
              <a:gd name="connsiteX1" fmla="*/ 1617 w 1617"/>
              <a:gd name="connsiteY1" fmla="*/ 0 h 75392"/>
              <a:gd name="connsiteX2" fmla="*/ 1617 w 1617"/>
              <a:gd name="connsiteY2" fmla="*/ 75392 h 75392"/>
              <a:gd name="connsiteX3" fmla="*/ 0 w 1617"/>
              <a:gd name="connsiteY3" fmla="*/ 75392 h 75392"/>
            </a:gdLst>
            <a:ahLst/>
            <a:cxnLst>
              <a:cxn ang="0">
                <a:pos x="connsiteX0" y="connsiteY0"/>
              </a:cxn>
              <a:cxn ang="0">
                <a:pos x="connsiteX1" y="connsiteY1"/>
              </a:cxn>
              <a:cxn ang="0">
                <a:pos x="connsiteX2" y="connsiteY2"/>
              </a:cxn>
              <a:cxn ang="0">
                <a:pos x="connsiteX3" y="connsiteY3"/>
              </a:cxn>
            </a:cxnLst>
            <a:rect l="l" t="t" r="r" b="b"/>
            <a:pathLst>
              <a:path w="1617" h="75392">
                <a:moveTo>
                  <a:pt x="0" y="0"/>
                </a:moveTo>
                <a:lnTo>
                  <a:pt x="1617" y="0"/>
                </a:lnTo>
                <a:lnTo>
                  <a:pt x="1617" y="75392"/>
                </a:lnTo>
                <a:lnTo>
                  <a:pt x="0" y="75392"/>
                </a:lnTo>
                <a:close/>
              </a:path>
            </a:pathLst>
          </a:custGeom>
          <a:noFill/>
          <a:ln w="4040" cap="flat">
            <a:solidFill>
              <a:srgbClr val="C54E29"/>
            </a:solidFill>
            <a:prstDash val="solid"/>
            <a:miter/>
          </a:ln>
        </p:spPr>
        <p:txBody>
          <a:bodyPr rtlCol="0" anchor="ctr"/>
          <a:lstStyle/>
          <a:p>
            <a:endParaRPr lang="en-GB" dirty="0"/>
          </a:p>
        </p:txBody>
      </p:sp>
      <p:sp>
        <p:nvSpPr>
          <p:cNvPr id="2867" name="Freeform 2866">
            <a:extLst>
              <a:ext uri="{FF2B5EF4-FFF2-40B4-BE49-F238E27FC236}">
                <a16:creationId xmlns:a16="http://schemas.microsoft.com/office/drawing/2014/main" id="{8589F571-2E03-FFCB-13EB-3B46967A64BB}"/>
              </a:ext>
            </a:extLst>
          </p:cNvPr>
          <p:cNvSpPr/>
          <p:nvPr/>
        </p:nvSpPr>
        <p:spPr>
          <a:xfrm>
            <a:off x="1713427"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solidFill>
            <a:srgbClr val="F7941D"/>
          </a:solidFill>
          <a:ln w="0" cap="flat">
            <a:noFill/>
            <a:prstDash val="solid"/>
            <a:miter/>
          </a:ln>
        </p:spPr>
        <p:txBody>
          <a:bodyPr rtlCol="0" anchor="ctr"/>
          <a:lstStyle/>
          <a:p>
            <a:endParaRPr lang="en-GB" dirty="0"/>
          </a:p>
        </p:txBody>
      </p:sp>
      <p:sp>
        <p:nvSpPr>
          <p:cNvPr id="2868" name="Freeform 2867">
            <a:extLst>
              <a:ext uri="{FF2B5EF4-FFF2-40B4-BE49-F238E27FC236}">
                <a16:creationId xmlns:a16="http://schemas.microsoft.com/office/drawing/2014/main" id="{ABDB563E-44AC-00F7-CD05-FEA67A448D00}"/>
              </a:ext>
            </a:extLst>
          </p:cNvPr>
          <p:cNvSpPr/>
          <p:nvPr/>
        </p:nvSpPr>
        <p:spPr>
          <a:xfrm>
            <a:off x="1713427"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noFill/>
          <a:ln w="4040" cap="flat">
            <a:solidFill>
              <a:srgbClr val="C54E29"/>
            </a:solidFill>
            <a:prstDash val="solid"/>
            <a:miter/>
          </a:ln>
        </p:spPr>
        <p:txBody>
          <a:bodyPr rtlCol="0" anchor="ctr"/>
          <a:lstStyle/>
          <a:p>
            <a:endParaRPr lang="en-GB" dirty="0"/>
          </a:p>
        </p:txBody>
      </p:sp>
      <p:sp>
        <p:nvSpPr>
          <p:cNvPr id="2869" name="Freeform 2868">
            <a:extLst>
              <a:ext uri="{FF2B5EF4-FFF2-40B4-BE49-F238E27FC236}">
                <a16:creationId xmlns:a16="http://schemas.microsoft.com/office/drawing/2014/main" id="{F26E9369-4BC6-3B7E-8294-C0EA42ADA93B}"/>
              </a:ext>
            </a:extLst>
          </p:cNvPr>
          <p:cNvSpPr/>
          <p:nvPr/>
        </p:nvSpPr>
        <p:spPr>
          <a:xfrm>
            <a:off x="171569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2870" name="Freeform 2869">
            <a:extLst>
              <a:ext uri="{FF2B5EF4-FFF2-40B4-BE49-F238E27FC236}">
                <a16:creationId xmlns:a16="http://schemas.microsoft.com/office/drawing/2014/main" id="{650DDDA0-2055-3BFC-9BB9-D56A102C9DAF}"/>
              </a:ext>
            </a:extLst>
          </p:cNvPr>
          <p:cNvSpPr/>
          <p:nvPr/>
        </p:nvSpPr>
        <p:spPr>
          <a:xfrm>
            <a:off x="171569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2871" name="Freeform 2870">
            <a:extLst>
              <a:ext uri="{FF2B5EF4-FFF2-40B4-BE49-F238E27FC236}">
                <a16:creationId xmlns:a16="http://schemas.microsoft.com/office/drawing/2014/main" id="{9001392C-E626-F58E-68E1-B523630210FC}"/>
              </a:ext>
            </a:extLst>
          </p:cNvPr>
          <p:cNvSpPr/>
          <p:nvPr/>
        </p:nvSpPr>
        <p:spPr>
          <a:xfrm>
            <a:off x="1717955"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solidFill>
            <a:srgbClr val="F7941D"/>
          </a:solidFill>
          <a:ln w="0" cap="flat">
            <a:noFill/>
            <a:prstDash val="solid"/>
            <a:miter/>
          </a:ln>
        </p:spPr>
        <p:txBody>
          <a:bodyPr rtlCol="0" anchor="ctr"/>
          <a:lstStyle/>
          <a:p>
            <a:endParaRPr lang="en-GB" dirty="0"/>
          </a:p>
        </p:txBody>
      </p:sp>
      <p:sp>
        <p:nvSpPr>
          <p:cNvPr id="2872" name="Freeform 2871">
            <a:extLst>
              <a:ext uri="{FF2B5EF4-FFF2-40B4-BE49-F238E27FC236}">
                <a16:creationId xmlns:a16="http://schemas.microsoft.com/office/drawing/2014/main" id="{E348A0EB-4FC3-DF68-D889-CB9BD4E4359D}"/>
              </a:ext>
            </a:extLst>
          </p:cNvPr>
          <p:cNvSpPr/>
          <p:nvPr/>
        </p:nvSpPr>
        <p:spPr>
          <a:xfrm>
            <a:off x="1717955"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noFill/>
          <a:ln w="4040" cap="flat">
            <a:solidFill>
              <a:srgbClr val="C54E29"/>
            </a:solidFill>
            <a:prstDash val="solid"/>
            <a:miter/>
          </a:ln>
        </p:spPr>
        <p:txBody>
          <a:bodyPr rtlCol="0" anchor="ctr"/>
          <a:lstStyle/>
          <a:p>
            <a:endParaRPr lang="en-GB" dirty="0"/>
          </a:p>
        </p:txBody>
      </p:sp>
      <p:sp>
        <p:nvSpPr>
          <p:cNvPr id="2873" name="Freeform 2872">
            <a:extLst>
              <a:ext uri="{FF2B5EF4-FFF2-40B4-BE49-F238E27FC236}">
                <a16:creationId xmlns:a16="http://schemas.microsoft.com/office/drawing/2014/main" id="{88214DA1-3A12-75BB-449C-BA1C8E86022A}"/>
              </a:ext>
            </a:extLst>
          </p:cNvPr>
          <p:cNvSpPr/>
          <p:nvPr/>
        </p:nvSpPr>
        <p:spPr>
          <a:xfrm>
            <a:off x="1720219"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2874" name="Freeform 2873">
            <a:extLst>
              <a:ext uri="{FF2B5EF4-FFF2-40B4-BE49-F238E27FC236}">
                <a16:creationId xmlns:a16="http://schemas.microsoft.com/office/drawing/2014/main" id="{CBA610BB-B9B0-6748-D1FF-3A6BF7FF9A98}"/>
              </a:ext>
            </a:extLst>
          </p:cNvPr>
          <p:cNvSpPr/>
          <p:nvPr/>
        </p:nvSpPr>
        <p:spPr>
          <a:xfrm>
            <a:off x="1720219"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2875" name="Freeform 2874">
            <a:extLst>
              <a:ext uri="{FF2B5EF4-FFF2-40B4-BE49-F238E27FC236}">
                <a16:creationId xmlns:a16="http://schemas.microsoft.com/office/drawing/2014/main" id="{3DC7FD59-F61D-853F-7F95-973DFAE2FBD9}"/>
              </a:ext>
            </a:extLst>
          </p:cNvPr>
          <p:cNvSpPr/>
          <p:nvPr/>
        </p:nvSpPr>
        <p:spPr>
          <a:xfrm>
            <a:off x="1722564"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2876" name="Freeform 2875">
            <a:extLst>
              <a:ext uri="{FF2B5EF4-FFF2-40B4-BE49-F238E27FC236}">
                <a16:creationId xmlns:a16="http://schemas.microsoft.com/office/drawing/2014/main" id="{9E6FF3D3-A585-60AE-EA90-FF2375FC1BAA}"/>
              </a:ext>
            </a:extLst>
          </p:cNvPr>
          <p:cNvSpPr/>
          <p:nvPr/>
        </p:nvSpPr>
        <p:spPr>
          <a:xfrm>
            <a:off x="1722564"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2877" name="Freeform 2876">
            <a:extLst>
              <a:ext uri="{FF2B5EF4-FFF2-40B4-BE49-F238E27FC236}">
                <a16:creationId xmlns:a16="http://schemas.microsoft.com/office/drawing/2014/main" id="{69FB4444-3099-8615-1F93-EBF2524E5114}"/>
              </a:ext>
            </a:extLst>
          </p:cNvPr>
          <p:cNvSpPr/>
          <p:nvPr/>
        </p:nvSpPr>
        <p:spPr>
          <a:xfrm>
            <a:off x="1724828"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solidFill>
            <a:srgbClr val="F7941D"/>
          </a:solidFill>
          <a:ln w="0" cap="flat">
            <a:noFill/>
            <a:prstDash val="solid"/>
            <a:miter/>
          </a:ln>
        </p:spPr>
        <p:txBody>
          <a:bodyPr rtlCol="0" anchor="ctr"/>
          <a:lstStyle/>
          <a:p>
            <a:endParaRPr lang="en-GB" dirty="0"/>
          </a:p>
        </p:txBody>
      </p:sp>
      <p:sp>
        <p:nvSpPr>
          <p:cNvPr id="2878" name="Freeform 2877">
            <a:extLst>
              <a:ext uri="{FF2B5EF4-FFF2-40B4-BE49-F238E27FC236}">
                <a16:creationId xmlns:a16="http://schemas.microsoft.com/office/drawing/2014/main" id="{7FAD34A7-0D50-B339-DD47-D9C5D9825A0A}"/>
              </a:ext>
            </a:extLst>
          </p:cNvPr>
          <p:cNvSpPr/>
          <p:nvPr/>
        </p:nvSpPr>
        <p:spPr>
          <a:xfrm>
            <a:off x="1724828"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noFill/>
          <a:ln w="4040" cap="flat">
            <a:solidFill>
              <a:srgbClr val="C54E29"/>
            </a:solidFill>
            <a:prstDash val="solid"/>
            <a:miter/>
          </a:ln>
        </p:spPr>
        <p:txBody>
          <a:bodyPr rtlCol="0" anchor="ctr"/>
          <a:lstStyle/>
          <a:p>
            <a:endParaRPr lang="en-GB" dirty="0"/>
          </a:p>
        </p:txBody>
      </p:sp>
      <p:sp>
        <p:nvSpPr>
          <p:cNvPr id="2879" name="Freeform 2878">
            <a:extLst>
              <a:ext uri="{FF2B5EF4-FFF2-40B4-BE49-F238E27FC236}">
                <a16:creationId xmlns:a16="http://schemas.microsoft.com/office/drawing/2014/main" id="{F19F56C6-5F44-E03E-F34A-217DD6CE8603}"/>
              </a:ext>
            </a:extLst>
          </p:cNvPr>
          <p:cNvSpPr/>
          <p:nvPr/>
        </p:nvSpPr>
        <p:spPr>
          <a:xfrm>
            <a:off x="1727092" y="3756115"/>
            <a:ext cx="1617" cy="53493"/>
          </a:xfrm>
          <a:custGeom>
            <a:avLst/>
            <a:gdLst>
              <a:gd name="connsiteX0" fmla="*/ 0 w 1617"/>
              <a:gd name="connsiteY0" fmla="*/ 0 h 53493"/>
              <a:gd name="connsiteX1" fmla="*/ 1617 w 1617"/>
              <a:gd name="connsiteY1" fmla="*/ 0 h 53493"/>
              <a:gd name="connsiteX2" fmla="*/ 1617 w 1617"/>
              <a:gd name="connsiteY2" fmla="*/ 53494 h 53493"/>
              <a:gd name="connsiteX3" fmla="*/ 0 w 1617"/>
              <a:gd name="connsiteY3" fmla="*/ 53494 h 53493"/>
            </a:gdLst>
            <a:ahLst/>
            <a:cxnLst>
              <a:cxn ang="0">
                <a:pos x="connsiteX0" y="connsiteY0"/>
              </a:cxn>
              <a:cxn ang="0">
                <a:pos x="connsiteX1" y="connsiteY1"/>
              </a:cxn>
              <a:cxn ang="0">
                <a:pos x="connsiteX2" y="connsiteY2"/>
              </a:cxn>
              <a:cxn ang="0">
                <a:pos x="connsiteX3" y="connsiteY3"/>
              </a:cxn>
            </a:cxnLst>
            <a:rect l="l" t="t" r="r" b="b"/>
            <a:pathLst>
              <a:path w="1617" h="53493">
                <a:moveTo>
                  <a:pt x="0" y="0"/>
                </a:moveTo>
                <a:lnTo>
                  <a:pt x="1617" y="0"/>
                </a:lnTo>
                <a:lnTo>
                  <a:pt x="1617" y="53494"/>
                </a:lnTo>
                <a:lnTo>
                  <a:pt x="0" y="53494"/>
                </a:lnTo>
                <a:close/>
              </a:path>
            </a:pathLst>
          </a:custGeom>
          <a:solidFill>
            <a:srgbClr val="F7941D"/>
          </a:solidFill>
          <a:ln w="0" cap="flat">
            <a:noFill/>
            <a:prstDash val="solid"/>
            <a:miter/>
          </a:ln>
        </p:spPr>
        <p:txBody>
          <a:bodyPr rtlCol="0" anchor="ctr"/>
          <a:lstStyle/>
          <a:p>
            <a:endParaRPr lang="en-GB" dirty="0"/>
          </a:p>
        </p:txBody>
      </p:sp>
      <p:sp>
        <p:nvSpPr>
          <p:cNvPr id="2880" name="Freeform 2879">
            <a:extLst>
              <a:ext uri="{FF2B5EF4-FFF2-40B4-BE49-F238E27FC236}">
                <a16:creationId xmlns:a16="http://schemas.microsoft.com/office/drawing/2014/main" id="{3DFA28AD-5681-10E7-8B03-D4F8D4F02638}"/>
              </a:ext>
            </a:extLst>
          </p:cNvPr>
          <p:cNvSpPr/>
          <p:nvPr/>
        </p:nvSpPr>
        <p:spPr>
          <a:xfrm>
            <a:off x="1727092" y="3756115"/>
            <a:ext cx="1617" cy="53493"/>
          </a:xfrm>
          <a:custGeom>
            <a:avLst/>
            <a:gdLst>
              <a:gd name="connsiteX0" fmla="*/ 0 w 1617"/>
              <a:gd name="connsiteY0" fmla="*/ 0 h 53493"/>
              <a:gd name="connsiteX1" fmla="*/ 1617 w 1617"/>
              <a:gd name="connsiteY1" fmla="*/ 0 h 53493"/>
              <a:gd name="connsiteX2" fmla="*/ 1617 w 1617"/>
              <a:gd name="connsiteY2" fmla="*/ 53494 h 53493"/>
              <a:gd name="connsiteX3" fmla="*/ 0 w 1617"/>
              <a:gd name="connsiteY3" fmla="*/ 53494 h 53493"/>
            </a:gdLst>
            <a:ahLst/>
            <a:cxnLst>
              <a:cxn ang="0">
                <a:pos x="connsiteX0" y="connsiteY0"/>
              </a:cxn>
              <a:cxn ang="0">
                <a:pos x="connsiteX1" y="connsiteY1"/>
              </a:cxn>
              <a:cxn ang="0">
                <a:pos x="connsiteX2" y="connsiteY2"/>
              </a:cxn>
              <a:cxn ang="0">
                <a:pos x="connsiteX3" y="connsiteY3"/>
              </a:cxn>
            </a:cxnLst>
            <a:rect l="l" t="t" r="r" b="b"/>
            <a:pathLst>
              <a:path w="1617" h="53493">
                <a:moveTo>
                  <a:pt x="0" y="0"/>
                </a:moveTo>
                <a:lnTo>
                  <a:pt x="1617" y="0"/>
                </a:lnTo>
                <a:lnTo>
                  <a:pt x="1617" y="53494"/>
                </a:lnTo>
                <a:lnTo>
                  <a:pt x="0" y="53494"/>
                </a:lnTo>
                <a:close/>
              </a:path>
            </a:pathLst>
          </a:custGeom>
          <a:noFill/>
          <a:ln w="4040" cap="flat">
            <a:solidFill>
              <a:srgbClr val="C54E29"/>
            </a:solidFill>
            <a:prstDash val="solid"/>
            <a:miter/>
          </a:ln>
        </p:spPr>
        <p:txBody>
          <a:bodyPr rtlCol="0" anchor="ctr"/>
          <a:lstStyle/>
          <a:p>
            <a:endParaRPr lang="en-GB" dirty="0"/>
          </a:p>
        </p:txBody>
      </p:sp>
      <p:sp>
        <p:nvSpPr>
          <p:cNvPr id="2881" name="Freeform 2880">
            <a:extLst>
              <a:ext uri="{FF2B5EF4-FFF2-40B4-BE49-F238E27FC236}">
                <a16:creationId xmlns:a16="http://schemas.microsoft.com/office/drawing/2014/main" id="{4976A1F6-6059-1AA5-34BC-1B9BA1ABA7FC}"/>
              </a:ext>
            </a:extLst>
          </p:cNvPr>
          <p:cNvSpPr/>
          <p:nvPr/>
        </p:nvSpPr>
        <p:spPr>
          <a:xfrm>
            <a:off x="1729356"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solidFill>
            <a:srgbClr val="F7941D"/>
          </a:solidFill>
          <a:ln w="0" cap="flat">
            <a:noFill/>
            <a:prstDash val="solid"/>
            <a:miter/>
          </a:ln>
        </p:spPr>
        <p:txBody>
          <a:bodyPr rtlCol="0" anchor="ctr"/>
          <a:lstStyle/>
          <a:p>
            <a:endParaRPr lang="en-GB" dirty="0"/>
          </a:p>
        </p:txBody>
      </p:sp>
      <p:sp>
        <p:nvSpPr>
          <p:cNvPr id="2882" name="Freeform 2881">
            <a:extLst>
              <a:ext uri="{FF2B5EF4-FFF2-40B4-BE49-F238E27FC236}">
                <a16:creationId xmlns:a16="http://schemas.microsoft.com/office/drawing/2014/main" id="{5173344C-8B0A-CAE9-EA6F-BC30BA503CD9}"/>
              </a:ext>
            </a:extLst>
          </p:cNvPr>
          <p:cNvSpPr/>
          <p:nvPr/>
        </p:nvSpPr>
        <p:spPr>
          <a:xfrm>
            <a:off x="1729356"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noFill/>
          <a:ln w="4040" cap="flat">
            <a:solidFill>
              <a:srgbClr val="C54E29"/>
            </a:solidFill>
            <a:prstDash val="solid"/>
            <a:miter/>
          </a:ln>
        </p:spPr>
        <p:txBody>
          <a:bodyPr rtlCol="0" anchor="ctr"/>
          <a:lstStyle/>
          <a:p>
            <a:endParaRPr lang="en-GB" dirty="0"/>
          </a:p>
        </p:txBody>
      </p:sp>
      <p:sp>
        <p:nvSpPr>
          <p:cNvPr id="2883" name="Freeform 2882">
            <a:extLst>
              <a:ext uri="{FF2B5EF4-FFF2-40B4-BE49-F238E27FC236}">
                <a16:creationId xmlns:a16="http://schemas.microsoft.com/office/drawing/2014/main" id="{D6B74D02-1258-426D-29DC-EBADDB1F9BF4}"/>
              </a:ext>
            </a:extLst>
          </p:cNvPr>
          <p:cNvSpPr/>
          <p:nvPr/>
        </p:nvSpPr>
        <p:spPr>
          <a:xfrm>
            <a:off x="1731620" y="3756115"/>
            <a:ext cx="1617" cy="38382"/>
          </a:xfrm>
          <a:custGeom>
            <a:avLst/>
            <a:gdLst>
              <a:gd name="connsiteX0" fmla="*/ 0 w 1617"/>
              <a:gd name="connsiteY0" fmla="*/ 0 h 38382"/>
              <a:gd name="connsiteX1" fmla="*/ 1617 w 1617"/>
              <a:gd name="connsiteY1" fmla="*/ 0 h 38382"/>
              <a:gd name="connsiteX2" fmla="*/ 1617 w 1617"/>
              <a:gd name="connsiteY2" fmla="*/ 38383 h 38382"/>
              <a:gd name="connsiteX3" fmla="*/ 0 w 1617"/>
              <a:gd name="connsiteY3" fmla="*/ 38383 h 38382"/>
            </a:gdLst>
            <a:ahLst/>
            <a:cxnLst>
              <a:cxn ang="0">
                <a:pos x="connsiteX0" y="connsiteY0"/>
              </a:cxn>
              <a:cxn ang="0">
                <a:pos x="connsiteX1" y="connsiteY1"/>
              </a:cxn>
              <a:cxn ang="0">
                <a:pos x="connsiteX2" y="connsiteY2"/>
              </a:cxn>
              <a:cxn ang="0">
                <a:pos x="connsiteX3" y="connsiteY3"/>
              </a:cxn>
            </a:cxnLst>
            <a:rect l="l" t="t" r="r" b="b"/>
            <a:pathLst>
              <a:path w="1617" h="38382">
                <a:moveTo>
                  <a:pt x="0" y="0"/>
                </a:moveTo>
                <a:lnTo>
                  <a:pt x="1617" y="0"/>
                </a:lnTo>
                <a:lnTo>
                  <a:pt x="1617" y="38383"/>
                </a:lnTo>
                <a:lnTo>
                  <a:pt x="0" y="38383"/>
                </a:lnTo>
                <a:close/>
              </a:path>
            </a:pathLst>
          </a:custGeom>
          <a:solidFill>
            <a:srgbClr val="F7941D"/>
          </a:solidFill>
          <a:ln w="0" cap="flat">
            <a:noFill/>
            <a:prstDash val="solid"/>
            <a:miter/>
          </a:ln>
        </p:spPr>
        <p:txBody>
          <a:bodyPr rtlCol="0" anchor="ctr"/>
          <a:lstStyle/>
          <a:p>
            <a:endParaRPr lang="en-GB" dirty="0"/>
          </a:p>
        </p:txBody>
      </p:sp>
      <p:sp>
        <p:nvSpPr>
          <p:cNvPr id="2884" name="Freeform 2883">
            <a:extLst>
              <a:ext uri="{FF2B5EF4-FFF2-40B4-BE49-F238E27FC236}">
                <a16:creationId xmlns:a16="http://schemas.microsoft.com/office/drawing/2014/main" id="{D3D7E8A9-B5FB-6B40-9976-701C1E2024D3}"/>
              </a:ext>
            </a:extLst>
          </p:cNvPr>
          <p:cNvSpPr/>
          <p:nvPr/>
        </p:nvSpPr>
        <p:spPr>
          <a:xfrm>
            <a:off x="1731620" y="3756115"/>
            <a:ext cx="1617" cy="38382"/>
          </a:xfrm>
          <a:custGeom>
            <a:avLst/>
            <a:gdLst>
              <a:gd name="connsiteX0" fmla="*/ 0 w 1617"/>
              <a:gd name="connsiteY0" fmla="*/ 0 h 38382"/>
              <a:gd name="connsiteX1" fmla="*/ 1617 w 1617"/>
              <a:gd name="connsiteY1" fmla="*/ 0 h 38382"/>
              <a:gd name="connsiteX2" fmla="*/ 1617 w 1617"/>
              <a:gd name="connsiteY2" fmla="*/ 38383 h 38382"/>
              <a:gd name="connsiteX3" fmla="*/ 0 w 1617"/>
              <a:gd name="connsiteY3" fmla="*/ 38383 h 38382"/>
            </a:gdLst>
            <a:ahLst/>
            <a:cxnLst>
              <a:cxn ang="0">
                <a:pos x="connsiteX0" y="connsiteY0"/>
              </a:cxn>
              <a:cxn ang="0">
                <a:pos x="connsiteX1" y="connsiteY1"/>
              </a:cxn>
              <a:cxn ang="0">
                <a:pos x="connsiteX2" y="connsiteY2"/>
              </a:cxn>
              <a:cxn ang="0">
                <a:pos x="connsiteX3" y="connsiteY3"/>
              </a:cxn>
            </a:cxnLst>
            <a:rect l="l" t="t" r="r" b="b"/>
            <a:pathLst>
              <a:path w="1617" h="38382">
                <a:moveTo>
                  <a:pt x="0" y="0"/>
                </a:moveTo>
                <a:lnTo>
                  <a:pt x="1617" y="0"/>
                </a:lnTo>
                <a:lnTo>
                  <a:pt x="1617" y="38383"/>
                </a:lnTo>
                <a:lnTo>
                  <a:pt x="0" y="38383"/>
                </a:lnTo>
                <a:close/>
              </a:path>
            </a:pathLst>
          </a:custGeom>
          <a:noFill/>
          <a:ln w="4040" cap="flat">
            <a:solidFill>
              <a:srgbClr val="C54E29"/>
            </a:solidFill>
            <a:prstDash val="solid"/>
            <a:miter/>
          </a:ln>
        </p:spPr>
        <p:txBody>
          <a:bodyPr rtlCol="0" anchor="ctr"/>
          <a:lstStyle/>
          <a:p>
            <a:endParaRPr lang="en-GB" dirty="0"/>
          </a:p>
        </p:txBody>
      </p:sp>
      <p:sp>
        <p:nvSpPr>
          <p:cNvPr id="2885" name="Freeform 2884">
            <a:extLst>
              <a:ext uri="{FF2B5EF4-FFF2-40B4-BE49-F238E27FC236}">
                <a16:creationId xmlns:a16="http://schemas.microsoft.com/office/drawing/2014/main" id="{FA2EF413-D7C0-FCAA-5E8F-2400D1B1E8DD}"/>
              </a:ext>
            </a:extLst>
          </p:cNvPr>
          <p:cNvSpPr/>
          <p:nvPr/>
        </p:nvSpPr>
        <p:spPr>
          <a:xfrm>
            <a:off x="1733884"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2886" name="Freeform 2885">
            <a:extLst>
              <a:ext uri="{FF2B5EF4-FFF2-40B4-BE49-F238E27FC236}">
                <a16:creationId xmlns:a16="http://schemas.microsoft.com/office/drawing/2014/main" id="{AA6904F1-713C-6D17-AF15-D8475F74F734}"/>
              </a:ext>
            </a:extLst>
          </p:cNvPr>
          <p:cNvSpPr/>
          <p:nvPr/>
        </p:nvSpPr>
        <p:spPr>
          <a:xfrm>
            <a:off x="1733884"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2887" name="Freeform 2886">
            <a:extLst>
              <a:ext uri="{FF2B5EF4-FFF2-40B4-BE49-F238E27FC236}">
                <a16:creationId xmlns:a16="http://schemas.microsoft.com/office/drawing/2014/main" id="{DCDF5A1C-68C8-1955-D8B7-B5683BCD06D7}"/>
              </a:ext>
            </a:extLst>
          </p:cNvPr>
          <p:cNvSpPr/>
          <p:nvPr/>
        </p:nvSpPr>
        <p:spPr>
          <a:xfrm>
            <a:off x="1736229"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2888" name="Freeform 2887">
            <a:extLst>
              <a:ext uri="{FF2B5EF4-FFF2-40B4-BE49-F238E27FC236}">
                <a16:creationId xmlns:a16="http://schemas.microsoft.com/office/drawing/2014/main" id="{EB33778F-2474-19AF-0DF8-4C9B796BF500}"/>
              </a:ext>
            </a:extLst>
          </p:cNvPr>
          <p:cNvSpPr/>
          <p:nvPr/>
        </p:nvSpPr>
        <p:spPr>
          <a:xfrm>
            <a:off x="1736229"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2889" name="Freeform 2888">
            <a:extLst>
              <a:ext uri="{FF2B5EF4-FFF2-40B4-BE49-F238E27FC236}">
                <a16:creationId xmlns:a16="http://schemas.microsoft.com/office/drawing/2014/main" id="{EFFEC774-5930-8738-8C3A-84FE40CE4D50}"/>
              </a:ext>
            </a:extLst>
          </p:cNvPr>
          <p:cNvSpPr/>
          <p:nvPr/>
        </p:nvSpPr>
        <p:spPr>
          <a:xfrm>
            <a:off x="1738493"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solidFill>
            <a:srgbClr val="F7941D"/>
          </a:solidFill>
          <a:ln w="0" cap="flat">
            <a:noFill/>
            <a:prstDash val="solid"/>
            <a:miter/>
          </a:ln>
        </p:spPr>
        <p:txBody>
          <a:bodyPr rtlCol="0" anchor="ctr"/>
          <a:lstStyle/>
          <a:p>
            <a:endParaRPr lang="en-GB" dirty="0"/>
          </a:p>
        </p:txBody>
      </p:sp>
      <p:sp>
        <p:nvSpPr>
          <p:cNvPr id="2890" name="Freeform 2889">
            <a:extLst>
              <a:ext uri="{FF2B5EF4-FFF2-40B4-BE49-F238E27FC236}">
                <a16:creationId xmlns:a16="http://schemas.microsoft.com/office/drawing/2014/main" id="{9DE30C52-D78C-C0EF-7EBB-E6932A85AF80}"/>
              </a:ext>
            </a:extLst>
          </p:cNvPr>
          <p:cNvSpPr/>
          <p:nvPr/>
        </p:nvSpPr>
        <p:spPr>
          <a:xfrm>
            <a:off x="1738493"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noFill/>
          <a:ln w="4040" cap="flat">
            <a:solidFill>
              <a:srgbClr val="C54E29"/>
            </a:solidFill>
            <a:prstDash val="solid"/>
            <a:miter/>
          </a:ln>
        </p:spPr>
        <p:txBody>
          <a:bodyPr rtlCol="0" anchor="ctr"/>
          <a:lstStyle/>
          <a:p>
            <a:endParaRPr lang="en-GB" dirty="0"/>
          </a:p>
        </p:txBody>
      </p:sp>
      <p:sp>
        <p:nvSpPr>
          <p:cNvPr id="2891" name="Freeform 2890">
            <a:extLst>
              <a:ext uri="{FF2B5EF4-FFF2-40B4-BE49-F238E27FC236}">
                <a16:creationId xmlns:a16="http://schemas.microsoft.com/office/drawing/2014/main" id="{92F43CE5-4232-D8BB-0826-AF7537EFDC9B}"/>
              </a:ext>
            </a:extLst>
          </p:cNvPr>
          <p:cNvSpPr/>
          <p:nvPr/>
        </p:nvSpPr>
        <p:spPr>
          <a:xfrm>
            <a:off x="1740757" y="3756115"/>
            <a:ext cx="1617" cy="46625"/>
          </a:xfrm>
          <a:custGeom>
            <a:avLst/>
            <a:gdLst>
              <a:gd name="connsiteX0" fmla="*/ 0 w 1617"/>
              <a:gd name="connsiteY0" fmla="*/ 0 h 46625"/>
              <a:gd name="connsiteX1" fmla="*/ 1617 w 1617"/>
              <a:gd name="connsiteY1" fmla="*/ 0 h 46625"/>
              <a:gd name="connsiteX2" fmla="*/ 1617 w 1617"/>
              <a:gd name="connsiteY2" fmla="*/ 46625 h 46625"/>
              <a:gd name="connsiteX3" fmla="*/ 0 w 1617"/>
              <a:gd name="connsiteY3" fmla="*/ 46625 h 46625"/>
            </a:gdLst>
            <a:ahLst/>
            <a:cxnLst>
              <a:cxn ang="0">
                <a:pos x="connsiteX0" y="connsiteY0"/>
              </a:cxn>
              <a:cxn ang="0">
                <a:pos x="connsiteX1" y="connsiteY1"/>
              </a:cxn>
              <a:cxn ang="0">
                <a:pos x="connsiteX2" y="connsiteY2"/>
              </a:cxn>
              <a:cxn ang="0">
                <a:pos x="connsiteX3" y="connsiteY3"/>
              </a:cxn>
            </a:cxnLst>
            <a:rect l="l" t="t" r="r" b="b"/>
            <a:pathLst>
              <a:path w="1617" h="46625">
                <a:moveTo>
                  <a:pt x="0" y="0"/>
                </a:moveTo>
                <a:lnTo>
                  <a:pt x="1617" y="0"/>
                </a:lnTo>
                <a:lnTo>
                  <a:pt x="1617" y="46625"/>
                </a:lnTo>
                <a:lnTo>
                  <a:pt x="0" y="46625"/>
                </a:lnTo>
                <a:close/>
              </a:path>
            </a:pathLst>
          </a:custGeom>
          <a:solidFill>
            <a:srgbClr val="F7941D"/>
          </a:solidFill>
          <a:ln w="0" cap="flat">
            <a:noFill/>
            <a:prstDash val="solid"/>
            <a:miter/>
          </a:ln>
        </p:spPr>
        <p:txBody>
          <a:bodyPr rtlCol="0" anchor="ctr"/>
          <a:lstStyle/>
          <a:p>
            <a:endParaRPr lang="en-GB" dirty="0"/>
          </a:p>
        </p:txBody>
      </p:sp>
      <p:sp>
        <p:nvSpPr>
          <p:cNvPr id="2892" name="Freeform 2891">
            <a:extLst>
              <a:ext uri="{FF2B5EF4-FFF2-40B4-BE49-F238E27FC236}">
                <a16:creationId xmlns:a16="http://schemas.microsoft.com/office/drawing/2014/main" id="{89559ACE-1F90-C964-EE0A-ECF97460C82F}"/>
              </a:ext>
            </a:extLst>
          </p:cNvPr>
          <p:cNvSpPr/>
          <p:nvPr/>
        </p:nvSpPr>
        <p:spPr>
          <a:xfrm>
            <a:off x="1740757" y="3756115"/>
            <a:ext cx="1617" cy="46625"/>
          </a:xfrm>
          <a:custGeom>
            <a:avLst/>
            <a:gdLst>
              <a:gd name="connsiteX0" fmla="*/ 0 w 1617"/>
              <a:gd name="connsiteY0" fmla="*/ 0 h 46625"/>
              <a:gd name="connsiteX1" fmla="*/ 1617 w 1617"/>
              <a:gd name="connsiteY1" fmla="*/ 0 h 46625"/>
              <a:gd name="connsiteX2" fmla="*/ 1617 w 1617"/>
              <a:gd name="connsiteY2" fmla="*/ 46625 h 46625"/>
              <a:gd name="connsiteX3" fmla="*/ 0 w 1617"/>
              <a:gd name="connsiteY3" fmla="*/ 46625 h 46625"/>
            </a:gdLst>
            <a:ahLst/>
            <a:cxnLst>
              <a:cxn ang="0">
                <a:pos x="connsiteX0" y="connsiteY0"/>
              </a:cxn>
              <a:cxn ang="0">
                <a:pos x="connsiteX1" y="connsiteY1"/>
              </a:cxn>
              <a:cxn ang="0">
                <a:pos x="connsiteX2" y="connsiteY2"/>
              </a:cxn>
              <a:cxn ang="0">
                <a:pos x="connsiteX3" y="connsiteY3"/>
              </a:cxn>
            </a:cxnLst>
            <a:rect l="l" t="t" r="r" b="b"/>
            <a:pathLst>
              <a:path w="1617" h="46625">
                <a:moveTo>
                  <a:pt x="0" y="0"/>
                </a:moveTo>
                <a:lnTo>
                  <a:pt x="1617" y="0"/>
                </a:lnTo>
                <a:lnTo>
                  <a:pt x="1617" y="46625"/>
                </a:lnTo>
                <a:lnTo>
                  <a:pt x="0" y="46625"/>
                </a:lnTo>
                <a:close/>
              </a:path>
            </a:pathLst>
          </a:custGeom>
          <a:noFill/>
          <a:ln w="4040" cap="flat">
            <a:solidFill>
              <a:srgbClr val="C54E29"/>
            </a:solidFill>
            <a:prstDash val="solid"/>
            <a:miter/>
          </a:ln>
        </p:spPr>
        <p:txBody>
          <a:bodyPr rtlCol="0" anchor="ctr"/>
          <a:lstStyle/>
          <a:p>
            <a:endParaRPr lang="en-GB" dirty="0"/>
          </a:p>
        </p:txBody>
      </p:sp>
      <p:sp>
        <p:nvSpPr>
          <p:cNvPr id="2893" name="Freeform 2892">
            <a:extLst>
              <a:ext uri="{FF2B5EF4-FFF2-40B4-BE49-F238E27FC236}">
                <a16:creationId xmlns:a16="http://schemas.microsoft.com/office/drawing/2014/main" id="{B79CD3C4-8A45-7BF0-3D38-FFE5C7849F95}"/>
              </a:ext>
            </a:extLst>
          </p:cNvPr>
          <p:cNvSpPr/>
          <p:nvPr/>
        </p:nvSpPr>
        <p:spPr>
          <a:xfrm>
            <a:off x="1743021" y="3756115"/>
            <a:ext cx="1617" cy="121613"/>
          </a:xfrm>
          <a:custGeom>
            <a:avLst/>
            <a:gdLst>
              <a:gd name="connsiteX0" fmla="*/ 0 w 1617"/>
              <a:gd name="connsiteY0" fmla="*/ 0 h 121613"/>
              <a:gd name="connsiteX1" fmla="*/ 1617 w 1617"/>
              <a:gd name="connsiteY1" fmla="*/ 0 h 121613"/>
              <a:gd name="connsiteX2" fmla="*/ 1617 w 1617"/>
              <a:gd name="connsiteY2" fmla="*/ 121613 h 121613"/>
              <a:gd name="connsiteX3" fmla="*/ 0 w 1617"/>
              <a:gd name="connsiteY3" fmla="*/ 121613 h 121613"/>
            </a:gdLst>
            <a:ahLst/>
            <a:cxnLst>
              <a:cxn ang="0">
                <a:pos x="connsiteX0" y="connsiteY0"/>
              </a:cxn>
              <a:cxn ang="0">
                <a:pos x="connsiteX1" y="connsiteY1"/>
              </a:cxn>
              <a:cxn ang="0">
                <a:pos x="connsiteX2" y="connsiteY2"/>
              </a:cxn>
              <a:cxn ang="0">
                <a:pos x="connsiteX3" y="connsiteY3"/>
              </a:cxn>
            </a:cxnLst>
            <a:rect l="l" t="t" r="r" b="b"/>
            <a:pathLst>
              <a:path w="1617" h="121613">
                <a:moveTo>
                  <a:pt x="0" y="0"/>
                </a:moveTo>
                <a:lnTo>
                  <a:pt x="1617" y="0"/>
                </a:lnTo>
                <a:lnTo>
                  <a:pt x="1617" y="121613"/>
                </a:lnTo>
                <a:lnTo>
                  <a:pt x="0" y="121613"/>
                </a:lnTo>
                <a:close/>
              </a:path>
            </a:pathLst>
          </a:custGeom>
          <a:solidFill>
            <a:srgbClr val="F7941D"/>
          </a:solidFill>
          <a:ln w="0" cap="flat">
            <a:noFill/>
            <a:prstDash val="solid"/>
            <a:miter/>
          </a:ln>
        </p:spPr>
        <p:txBody>
          <a:bodyPr rtlCol="0" anchor="ctr"/>
          <a:lstStyle/>
          <a:p>
            <a:endParaRPr lang="en-GB" dirty="0"/>
          </a:p>
        </p:txBody>
      </p:sp>
      <p:sp>
        <p:nvSpPr>
          <p:cNvPr id="2894" name="Freeform 2893">
            <a:extLst>
              <a:ext uri="{FF2B5EF4-FFF2-40B4-BE49-F238E27FC236}">
                <a16:creationId xmlns:a16="http://schemas.microsoft.com/office/drawing/2014/main" id="{E9219143-E455-2814-9A6F-DB527D01B95F}"/>
              </a:ext>
            </a:extLst>
          </p:cNvPr>
          <p:cNvSpPr/>
          <p:nvPr/>
        </p:nvSpPr>
        <p:spPr>
          <a:xfrm>
            <a:off x="1743021" y="3756115"/>
            <a:ext cx="1617" cy="121613"/>
          </a:xfrm>
          <a:custGeom>
            <a:avLst/>
            <a:gdLst>
              <a:gd name="connsiteX0" fmla="*/ 0 w 1617"/>
              <a:gd name="connsiteY0" fmla="*/ 0 h 121613"/>
              <a:gd name="connsiteX1" fmla="*/ 1617 w 1617"/>
              <a:gd name="connsiteY1" fmla="*/ 0 h 121613"/>
              <a:gd name="connsiteX2" fmla="*/ 1617 w 1617"/>
              <a:gd name="connsiteY2" fmla="*/ 121613 h 121613"/>
              <a:gd name="connsiteX3" fmla="*/ 0 w 1617"/>
              <a:gd name="connsiteY3" fmla="*/ 121613 h 121613"/>
            </a:gdLst>
            <a:ahLst/>
            <a:cxnLst>
              <a:cxn ang="0">
                <a:pos x="connsiteX0" y="connsiteY0"/>
              </a:cxn>
              <a:cxn ang="0">
                <a:pos x="connsiteX1" y="connsiteY1"/>
              </a:cxn>
              <a:cxn ang="0">
                <a:pos x="connsiteX2" y="connsiteY2"/>
              </a:cxn>
              <a:cxn ang="0">
                <a:pos x="connsiteX3" y="connsiteY3"/>
              </a:cxn>
            </a:cxnLst>
            <a:rect l="l" t="t" r="r" b="b"/>
            <a:pathLst>
              <a:path w="1617" h="121613">
                <a:moveTo>
                  <a:pt x="0" y="0"/>
                </a:moveTo>
                <a:lnTo>
                  <a:pt x="1617" y="0"/>
                </a:lnTo>
                <a:lnTo>
                  <a:pt x="1617" y="121613"/>
                </a:lnTo>
                <a:lnTo>
                  <a:pt x="0" y="121613"/>
                </a:lnTo>
                <a:close/>
              </a:path>
            </a:pathLst>
          </a:custGeom>
          <a:noFill/>
          <a:ln w="4040" cap="flat">
            <a:solidFill>
              <a:srgbClr val="C54E29"/>
            </a:solidFill>
            <a:prstDash val="solid"/>
            <a:miter/>
          </a:ln>
        </p:spPr>
        <p:txBody>
          <a:bodyPr rtlCol="0" anchor="ctr"/>
          <a:lstStyle/>
          <a:p>
            <a:endParaRPr lang="en-GB" dirty="0"/>
          </a:p>
        </p:txBody>
      </p:sp>
      <p:sp>
        <p:nvSpPr>
          <p:cNvPr id="2895" name="Freeform 2894">
            <a:extLst>
              <a:ext uri="{FF2B5EF4-FFF2-40B4-BE49-F238E27FC236}">
                <a16:creationId xmlns:a16="http://schemas.microsoft.com/office/drawing/2014/main" id="{96F66B9C-7822-09B2-CA7E-3DB65B92A66E}"/>
              </a:ext>
            </a:extLst>
          </p:cNvPr>
          <p:cNvSpPr/>
          <p:nvPr/>
        </p:nvSpPr>
        <p:spPr>
          <a:xfrm>
            <a:off x="1745285"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2896" name="Freeform 2895">
            <a:extLst>
              <a:ext uri="{FF2B5EF4-FFF2-40B4-BE49-F238E27FC236}">
                <a16:creationId xmlns:a16="http://schemas.microsoft.com/office/drawing/2014/main" id="{D8B36869-B237-C2B9-A3A2-F720FC6C92F8}"/>
              </a:ext>
            </a:extLst>
          </p:cNvPr>
          <p:cNvSpPr/>
          <p:nvPr/>
        </p:nvSpPr>
        <p:spPr>
          <a:xfrm>
            <a:off x="1745285"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2897" name="Freeform 2896">
            <a:extLst>
              <a:ext uri="{FF2B5EF4-FFF2-40B4-BE49-F238E27FC236}">
                <a16:creationId xmlns:a16="http://schemas.microsoft.com/office/drawing/2014/main" id="{2B58AB3F-1427-E4FC-9CCC-A778B9F94F5C}"/>
              </a:ext>
            </a:extLst>
          </p:cNvPr>
          <p:cNvSpPr/>
          <p:nvPr/>
        </p:nvSpPr>
        <p:spPr>
          <a:xfrm>
            <a:off x="174754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898" name="Freeform 2897">
            <a:extLst>
              <a:ext uri="{FF2B5EF4-FFF2-40B4-BE49-F238E27FC236}">
                <a16:creationId xmlns:a16="http://schemas.microsoft.com/office/drawing/2014/main" id="{BFF93CF5-BCDC-0C2C-01B9-43BE6B7E0976}"/>
              </a:ext>
            </a:extLst>
          </p:cNvPr>
          <p:cNvSpPr/>
          <p:nvPr/>
        </p:nvSpPr>
        <p:spPr>
          <a:xfrm>
            <a:off x="1749894"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2899" name="Freeform 2898">
            <a:extLst>
              <a:ext uri="{FF2B5EF4-FFF2-40B4-BE49-F238E27FC236}">
                <a16:creationId xmlns:a16="http://schemas.microsoft.com/office/drawing/2014/main" id="{53D79A29-8974-18C8-421E-B433C0E10190}"/>
              </a:ext>
            </a:extLst>
          </p:cNvPr>
          <p:cNvSpPr/>
          <p:nvPr/>
        </p:nvSpPr>
        <p:spPr>
          <a:xfrm>
            <a:off x="1749894"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2900" name="Freeform 2899">
            <a:extLst>
              <a:ext uri="{FF2B5EF4-FFF2-40B4-BE49-F238E27FC236}">
                <a16:creationId xmlns:a16="http://schemas.microsoft.com/office/drawing/2014/main" id="{FB8342FF-969F-14E3-777F-CFC84DEA55A9}"/>
              </a:ext>
            </a:extLst>
          </p:cNvPr>
          <p:cNvSpPr/>
          <p:nvPr/>
        </p:nvSpPr>
        <p:spPr>
          <a:xfrm>
            <a:off x="1752158" y="3756115"/>
            <a:ext cx="1617" cy="64887"/>
          </a:xfrm>
          <a:custGeom>
            <a:avLst/>
            <a:gdLst>
              <a:gd name="connsiteX0" fmla="*/ 0 w 1617"/>
              <a:gd name="connsiteY0" fmla="*/ 0 h 64887"/>
              <a:gd name="connsiteX1" fmla="*/ 1617 w 1617"/>
              <a:gd name="connsiteY1" fmla="*/ 0 h 64887"/>
              <a:gd name="connsiteX2" fmla="*/ 1617 w 1617"/>
              <a:gd name="connsiteY2" fmla="*/ 64887 h 64887"/>
              <a:gd name="connsiteX3" fmla="*/ 0 w 1617"/>
              <a:gd name="connsiteY3" fmla="*/ 64887 h 64887"/>
            </a:gdLst>
            <a:ahLst/>
            <a:cxnLst>
              <a:cxn ang="0">
                <a:pos x="connsiteX0" y="connsiteY0"/>
              </a:cxn>
              <a:cxn ang="0">
                <a:pos x="connsiteX1" y="connsiteY1"/>
              </a:cxn>
              <a:cxn ang="0">
                <a:pos x="connsiteX2" y="connsiteY2"/>
              </a:cxn>
              <a:cxn ang="0">
                <a:pos x="connsiteX3" y="connsiteY3"/>
              </a:cxn>
            </a:cxnLst>
            <a:rect l="l" t="t" r="r" b="b"/>
            <a:pathLst>
              <a:path w="1617" h="64887">
                <a:moveTo>
                  <a:pt x="0" y="0"/>
                </a:moveTo>
                <a:lnTo>
                  <a:pt x="1617" y="0"/>
                </a:lnTo>
                <a:lnTo>
                  <a:pt x="1617" y="64887"/>
                </a:lnTo>
                <a:lnTo>
                  <a:pt x="0" y="64887"/>
                </a:lnTo>
                <a:close/>
              </a:path>
            </a:pathLst>
          </a:custGeom>
          <a:solidFill>
            <a:srgbClr val="F7941D"/>
          </a:solidFill>
          <a:ln w="0" cap="flat">
            <a:noFill/>
            <a:prstDash val="solid"/>
            <a:miter/>
          </a:ln>
        </p:spPr>
        <p:txBody>
          <a:bodyPr rtlCol="0" anchor="ctr"/>
          <a:lstStyle/>
          <a:p>
            <a:endParaRPr lang="en-GB" dirty="0"/>
          </a:p>
        </p:txBody>
      </p:sp>
      <p:sp>
        <p:nvSpPr>
          <p:cNvPr id="2901" name="Freeform 2900">
            <a:extLst>
              <a:ext uri="{FF2B5EF4-FFF2-40B4-BE49-F238E27FC236}">
                <a16:creationId xmlns:a16="http://schemas.microsoft.com/office/drawing/2014/main" id="{EBCB2213-4AB9-05DD-1A5E-C7E0D19B4447}"/>
              </a:ext>
            </a:extLst>
          </p:cNvPr>
          <p:cNvSpPr/>
          <p:nvPr/>
        </p:nvSpPr>
        <p:spPr>
          <a:xfrm>
            <a:off x="1752158" y="3756115"/>
            <a:ext cx="1617" cy="64887"/>
          </a:xfrm>
          <a:custGeom>
            <a:avLst/>
            <a:gdLst>
              <a:gd name="connsiteX0" fmla="*/ 0 w 1617"/>
              <a:gd name="connsiteY0" fmla="*/ 0 h 64887"/>
              <a:gd name="connsiteX1" fmla="*/ 1617 w 1617"/>
              <a:gd name="connsiteY1" fmla="*/ 0 h 64887"/>
              <a:gd name="connsiteX2" fmla="*/ 1617 w 1617"/>
              <a:gd name="connsiteY2" fmla="*/ 64887 h 64887"/>
              <a:gd name="connsiteX3" fmla="*/ 0 w 1617"/>
              <a:gd name="connsiteY3" fmla="*/ 64887 h 64887"/>
            </a:gdLst>
            <a:ahLst/>
            <a:cxnLst>
              <a:cxn ang="0">
                <a:pos x="connsiteX0" y="connsiteY0"/>
              </a:cxn>
              <a:cxn ang="0">
                <a:pos x="connsiteX1" y="connsiteY1"/>
              </a:cxn>
              <a:cxn ang="0">
                <a:pos x="connsiteX2" y="connsiteY2"/>
              </a:cxn>
              <a:cxn ang="0">
                <a:pos x="connsiteX3" y="connsiteY3"/>
              </a:cxn>
            </a:cxnLst>
            <a:rect l="l" t="t" r="r" b="b"/>
            <a:pathLst>
              <a:path w="1617" h="64887">
                <a:moveTo>
                  <a:pt x="0" y="0"/>
                </a:moveTo>
                <a:lnTo>
                  <a:pt x="1617" y="0"/>
                </a:lnTo>
                <a:lnTo>
                  <a:pt x="1617" y="64887"/>
                </a:lnTo>
                <a:lnTo>
                  <a:pt x="0" y="64887"/>
                </a:lnTo>
                <a:close/>
              </a:path>
            </a:pathLst>
          </a:custGeom>
          <a:noFill/>
          <a:ln w="4040" cap="flat">
            <a:solidFill>
              <a:srgbClr val="C54E29"/>
            </a:solidFill>
            <a:prstDash val="solid"/>
            <a:miter/>
          </a:ln>
        </p:spPr>
        <p:txBody>
          <a:bodyPr rtlCol="0" anchor="ctr"/>
          <a:lstStyle/>
          <a:p>
            <a:endParaRPr lang="en-GB" dirty="0"/>
          </a:p>
        </p:txBody>
      </p:sp>
      <p:sp>
        <p:nvSpPr>
          <p:cNvPr id="2902" name="Freeform 2901">
            <a:extLst>
              <a:ext uri="{FF2B5EF4-FFF2-40B4-BE49-F238E27FC236}">
                <a16:creationId xmlns:a16="http://schemas.microsoft.com/office/drawing/2014/main" id="{9287BE6C-C1FC-D22B-9CAE-54657A0449E5}"/>
              </a:ext>
            </a:extLst>
          </p:cNvPr>
          <p:cNvSpPr/>
          <p:nvPr/>
        </p:nvSpPr>
        <p:spPr>
          <a:xfrm>
            <a:off x="1754422" y="3756115"/>
            <a:ext cx="1617" cy="30625"/>
          </a:xfrm>
          <a:custGeom>
            <a:avLst/>
            <a:gdLst>
              <a:gd name="connsiteX0" fmla="*/ 0 w 1617"/>
              <a:gd name="connsiteY0" fmla="*/ 0 h 30625"/>
              <a:gd name="connsiteX1" fmla="*/ 1617 w 1617"/>
              <a:gd name="connsiteY1" fmla="*/ 0 h 30625"/>
              <a:gd name="connsiteX2" fmla="*/ 1617 w 1617"/>
              <a:gd name="connsiteY2" fmla="*/ 30626 h 30625"/>
              <a:gd name="connsiteX3" fmla="*/ 0 w 1617"/>
              <a:gd name="connsiteY3" fmla="*/ 30626 h 30625"/>
            </a:gdLst>
            <a:ahLst/>
            <a:cxnLst>
              <a:cxn ang="0">
                <a:pos x="connsiteX0" y="connsiteY0"/>
              </a:cxn>
              <a:cxn ang="0">
                <a:pos x="connsiteX1" y="connsiteY1"/>
              </a:cxn>
              <a:cxn ang="0">
                <a:pos x="connsiteX2" y="connsiteY2"/>
              </a:cxn>
              <a:cxn ang="0">
                <a:pos x="connsiteX3" y="connsiteY3"/>
              </a:cxn>
            </a:cxnLst>
            <a:rect l="l" t="t" r="r" b="b"/>
            <a:pathLst>
              <a:path w="1617" h="30625">
                <a:moveTo>
                  <a:pt x="0" y="0"/>
                </a:moveTo>
                <a:lnTo>
                  <a:pt x="1617" y="0"/>
                </a:lnTo>
                <a:lnTo>
                  <a:pt x="1617" y="30626"/>
                </a:lnTo>
                <a:lnTo>
                  <a:pt x="0" y="30626"/>
                </a:lnTo>
                <a:close/>
              </a:path>
            </a:pathLst>
          </a:custGeom>
          <a:solidFill>
            <a:srgbClr val="F7941D"/>
          </a:solidFill>
          <a:ln w="0" cap="flat">
            <a:noFill/>
            <a:prstDash val="solid"/>
            <a:miter/>
          </a:ln>
        </p:spPr>
        <p:txBody>
          <a:bodyPr rtlCol="0" anchor="ctr"/>
          <a:lstStyle/>
          <a:p>
            <a:endParaRPr lang="en-GB" dirty="0"/>
          </a:p>
        </p:txBody>
      </p:sp>
      <p:sp>
        <p:nvSpPr>
          <p:cNvPr id="2903" name="Freeform 2902">
            <a:extLst>
              <a:ext uri="{FF2B5EF4-FFF2-40B4-BE49-F238E27FC236}">
                <a16:creationId xmlns:a16="http://schemas.microsoft.com/office/drawing/2014/main" id="{3F0BF0DC-3804-A320-DED4-D7913379D541}"/>
              </a:ext>
            </a:extLst>
          </p:cNvPr>
          <p:cNvSpPr/>
          <p:nvPr/>
        </p:nvSpPr>
        <p:spPr>
          <a:xfrm>
            <a:off x="1754422" y="3756115"/>
            <a:ext cx="1617" cy="30625"/>
          </a:xfrm>
          <a:custGeom>
            <a:avLst/>
            <a:gdLst>
              <a:gd name="connsiteX0" fmla="*/ 0 w 1617"/>
              <a:gd name="connsiteY0" fmla="*/ 0 h 30625"/>
              <a:gd name="connsiteX1" fmla="*/ 1617 w 1617"/>
              <a:gd name="connsiteY1" fmla="*/ 0 h 30625"/>
              <a:gd name="connsiteX2" fmla="*/ 1617 w 1617"/>
              <a:gd name="connsiteY2" fmla="*/ 30626 h 30625"/>
              <a:gd name="connsiteX3" fmla="*/ 0 w 1617"/>
              <a:gd name="connsiteY3" fmla="*/ 30626 h 30625"/>
            </a:gdLst>
            <a:ahLst/>
            <a:cxnLst>
              <a:cxn ang="0">
                <a:pos x="connsiteX0" y="connsiteY0"/>
              </a:cxn>
              <a:cxn ang="0">
                <a:pos x="connsiteX1" y="connsiteY1"/>
              </a:cxn>
              <a:cxn ang="0">
                <a:pos x="connsiteX2" y="connsiteY2"/>
              </a:cxn>
              <a:cxn ang="0">
                <a:pos x="connsiteX3" y="connsiteY3"/>
              </a:cxn>
            </a:cxnLst>
            <a:rect l="l" t="t" r="r" b="b"/>
            <a:pathLst>
              <a:path w="1617" h="30625">
                <a:moveTo>
                  <a:pt x="0" y="0"/>
                </a:moveTo>
                <a:lnTo>
                  <a:pt x="1617" y="0"/>
                </a:lnTo>
                <a:lnTo>
                  <a:pt x="1617" y="30626"/>
                </a:lnTo>
                <a:lnTo>
                  <a:pt x="0" y="30626"/>
                </a:lnTo>
                <a:close/>
              </a:path>
            </a:pathLst>
          </a:custGeom>
          <a:noFill/>
          <a:ln w="4040" cap="flat">
            <a:solidFill>
              <a:srgbClr val="C54E29"/>
            </a:solidFill>
            <a:prstDash val="solid"/>
            <a:miter/>
          </a:ln>
        </p:spPr>
        <p:txBody>
          <a:bodyPr rtlCol="0" anchor="ctr"/>
          <a:lstStyle/>
          <a:p>
            <a:endParaRPr lang="en-GB" dirty="0"/>
          </a:p>
        </p:txBody>
      </p:sp>
      <p:sp>
        <p:nvSpPr>
          <p:cNvPr id="2904" name="Freeform 2903">
            <a:extLst>
              <a:ext uri="{FF2B5EF4-FFF2-40B4-BE49-F238E27FC236}">
                <a16:creationId xmlns:a16="http://schemas.microsoft.com/office/drawing/2014/main" id="{6ABD6A2A-F822-2B77-81FF-C7ABFAD0C2C3}"/>
              </a:ext>
            </a:extLst>
          </p:cNvPr>
          <p:cNvSpPr/>
          <p:nvPr/>
        </p:nvSpPr>
        <p:spPr>
          <a:xfrm>
            <a:off x="1756686" y="3756115"/>
            <a:ext cx="1617" cy="22383"/>
          </a:xfrm>
          <a:custGeom>
            <a:avLst/>
            <a:gdLst>
              <a:gd name="connsiteX0" fmla="*/ 0 w 1617"/>
              <a:gd name="connsiteY0" fmla="*/ 0 h 22383"/>
              <a:gd name="connsiteX1" fmla="*/ 1617 w 1617"/>
              <a:gd name="connsiteY1" fmla="*/ 0 h 22383"/>
              <a:gd name="connsiteX2" fmla="*/ 1617 w 1617"/>
              <a:gd name="connsiteY2" fmla="*/ 22383 h 22383"/>
              <a:gd name="connsiteX3" fmla="*/ 0 w 1617"/>
              <a:gd name="connsiteY3" fmla="*/ 22383 h 22383"/>
            </a:gdLst>
            <a:ahLst/>
            <a:cxnLst>
              <a:cxn ang="0">
                <a:pos x="connsiteX0" y="connsiteY0"/>
              </a:cxn>
              <a:cxn ang="0">
                <a:pos x="connsiteX1" y="connsiteY1"/>
              </a:cxn>
              <a:cxn ang="0">
                <a:pos x="connsiteX2" y="connsiteY2"/>
              </a:cxn>
              <a:cxn ang="0">
                <a:pos x="connsiteX3" y="connsiteY3"/>
              </a:cxn>
            </a:cxnLst>
            <a:rect l="l" t="t" r="r" b="b"/>
            <a:pathLst>
              <a:path w="1617" h="22383">
                <a:moveTo>
                  <a:pt x="0" y="0"/>
                </a:moveTo>
                <a:lnTo>
                  <a:pt x="1617" y="0"/>
                </a:lnTo>
                <a:lnTo>
                  <a:pt x="1617" y="22383"/>
                </a:lnTo>
                <a:lnTo>
                  <a:pt x="0" y="22383"/>
                </a:lnTo>
                <a:close/>
              </a:path>
            </a:pathLst>
          </a:custGeom>
          <a:solidFill>
            <a:srgbClr val="F7941D"/>
          </a:solidFill>
          <a:ln w="0" cap="flat">
            <a:noFill/>
            <a:prstDash val="solid"/>
            <a:miter/>
          </a:ln>
        </p:spPr>
        <p:txBody>
          <a:bodyPr rtlCol="0" anchor="ctr"/>
          <a:lstStyle/>
          <a:p>
            <a:endParaRPr lang="en-GB" dirty="0"/>
          </a:p>
        </p:txBody>
      </p:sp>
      <p:sp>
        <p:nvSpPr>
          <p:cNvPr id="2905" name="Freeform 2904">
            <a:extLst>
              <a:ext uri="{FF2B5EF4-FFF2-40B4-BE49-F238E27FC236}">
                <a16:creationId xmlns:a16="http://schemas.microsoft.com/office/drawing/2014/main" id="{4F1ED374-00DA-1526-05DF-9F9DBE253ADD}"/>
              </a:ext>
            </a:extLst>
          </p:cNvPr>
          <p:cNvSpPr/>
          <p:nvPr/>
        </p:nvSpPr>
        <p:spPr>
          <a:xfrm>
            <a:off x="1756686" y="3756115"/>
            <a:ext cx="1617" cy="22383"/>
          </a:xfrm>
          <a:custGeom>
            <a:avLst/>
            <a:gdLst>
              <a:gd name="connsiteX0" fmla="*/ 0 w 1617"/>
              <a:gd name="connsiteY0" fmla="*/ 0 h 22383"/>
              <a:gd name="connsiteX1" fmla="*/ 1617 w 1617"/>
              <a:gd name="connsiteY1" fmla="*/ 0 h 22383"/>
              <a:gd name="connsiteX2" fmla="*/ 1617 w 1617"/>
              <a:gd name="connsiteY2" fmla="*/ 22383 h 22383"/>
              <a:gd name="connsiteX3" fmla="*/ 0 w 1617"/>
              <a:gd name="connsiteY3" fmla="*/ 22383 h 22383"/>
            </a:gdLst>
            <a:ahLst/>
            <a:cxnLst>
              <a:cxn ang="0">
                <a:pos x="connsiteX0" y="connsiteY0"/>
              </a:cxn>
              <a:cxn ang="0">
                <a:pos x="connsiteX1" y="connsiteY1"/>
              </a:cxn>
              <a:cxn ang="0">
                <a:pos x="connsiteX2" y="connsiteY2"/>
              </a:cxn>
              <a:cxn ang="0">
                <a:pos x="connsiteX3" y="connsiteY3"/>
              </a:cxn>
            </a:cxnLst>
            <a:rect l="l" t="t" r="r" b="b"/>
            <a:pathLst>
              <a:path w="1617" h="22383">
                <a:moveTo>
                  <a:pt x="0" y="0"/>
                </a:moveTo>
                <a:lnTo>
                  <a:pt x="1617" y="0"/>
                </a:lnTo>
                <a:lnTo>
                  <a:pt x="1617" y="22383"/>
                </a:lnTo>
                <a:lnTo>
                  <a:pt x="0" y="22383"/>
                </a:lnTo>
                <a:close/>
              </a:path>
            </a:pathLst>
          </a:custGeom>
          <a:noFill/>
          <a:ln w="4040" cap="flat">
            <a:solidFill>
              <a:srgbClr val="C54E29"/>
            </a:solidFill>
            <a:prstDash val="solid"/>
            <a:miter/>
          </a:ln>
        </p:spPr>
        <p:txBody>
          <a:bodyPr rtlCol="0" anchor="ctr"/>
          <a:lstStyle/>
          <a:p>
            <a:endParaRPr lang="en-GB" dirty="0"/>
          </a:p>
        </p:txBody>
      </p:sp>
      <p:sp>
        <p:nvSpPr>
          <p:cNvPr id="2906" name="Freeform 2905">
            <a:extLst>
              <a:ext uri="{FF2B5EF4-FFF2-40B4-BE49-F238E27FC236}">
                <a16:creationId xmlns:a16="http://schemas.microsoft.com/office/drawing/2014/main" id="{9809D95D-1613-4716-35B3-DCAF59578659}"/>
              </a:ext>
            </a:extLst>
          </p:cNvPr>
          <p:cNvSpPr/>
          <p:nvPr/>
        </p:nvSpPr>
        <p:spPr>
          <a:xfrm>
            <a:off x="1758950" y="3756115"/>
            <a:ext cx="1617" cy="132118"/>
          </a:xfrm>
          <a:custGeom>
            <a:avLst/>
            <a:gdLst>
              <a:gd name="connsiteX0" fmla="*/ 0 w 1617"/>
              <a:gd name="connsiteY0" fmla="*/ 0 h 132118"/>
              <a:gd name="connsiteX1" fmla="*/ 1617 w 1617"/>
              <a:gd name="connsiteY1" fmla="*/ 0 h 132118"/>
              <a:gd name="connsiteX2" fmla="*/ 1617 w 1617"/>
              <a:gd name="connsiteY2" fmla="*/ 132118 h 132118"/>
              <a:gd name="connsiteX3" fmla="*/ 0 w 1617"/>
              <a:gd name="connsiteY3" fmla="*/ 132118 h 132118"/>
            </a:gdLst>
            <a:ahLst/>
            <a:cxnLst>
              <a:cxn ang="0">
                <a:pos x="connsiteX0" y="connsiteY0"/>
              </a:cxn>
              <a:cxn ang="0">
                <a:pos x="connsiteX1" y="connsiteY1"/>
              </a:cxn>
              <a:cxn ang="0">
                <a:pos x="connsiteX2" y="connsiteY2"/>
              </a:cxn>
              <a:cxn ang="0">
                <a:pos x="connsiteX3" y="connsiteY3"/>
              </a:cxn>
            </a:cxnLst>
            <a:rect l="l" t="t" r="r" b="b"/>
            <a:pathLst>
              <a:path w="1617" h="132118">
                <a:moveTo>
                  <a:pt x="0" y="0"/>
                </a:moveTo>
                <a:lnTo>
                  <a:pt x="1617" y="0"/>
                </a:lnTo>
                <a:lnTo>
                  <a:pt x="1617" y="132118"/>
                </a:lnTo>
                <a:lnTo>
                  <a:pt x="0" y="132118"/>
                </a:lnTo>
                <a:close/>
              </a:path>
            </a:pathLst>
          </a:custGeom>
          <a:solidFill>
            <a:srgbClr val="F7941D"/>
          </a:solidFill>
          <a:ln w="0" cap="flat">
            <a:noFill/>
            <a:prstDash val="solid"/>
            <a:miter/>
          </a:ln>
        </p:spPr>
        <p:txBody>
          <a:bodyPr rtlCol="0" anchor="ctr"/>
          <a:lstStyle/>
          <a:p>
            <a:endParaRPr lang="en-GB" dirty="0"/>
          </a:p>
        </p:txBody>
      </p:sp>
      <p:sp>
        <p:nvSpPr>
          <p:cNvPr id="2907" name="Freeform 2906">
            <a:extLst>
              <a:ext uri="{FF2B5EF4-FFF2-40B4-BE49-F238E27FC236}">
                <a16:creationId xmlns:a16="http://schemas.microsoft.com/office/drawing/2014/main" id="{59FF3305-9565-A287-823C-4D21763DD118}"/>
              </a:ext>
            </a:extLst>
          </p:cNvPr>
          <p:cNvSpPr/>
          <p:nvPr/>
        </p:nvSpPr>
        <p:spPr>
          <a:xfrm>
            <a:off x="1758950" y="3756115"/>
            <a:ext cx="1617" cy="132118"/>
          </a:xfrm>
          <a:custGeom>
            <a:avLst/>
            <a:gdLst>
              <a:gd name="connsiteX0" fmla="*/ 0 w 1617"/>
              <a:gd name="connsiteY0" fmla="*/ 0 h 132118"/>
              <a:gd name="connsiteX1" fmla="*/ 1617 w 1617"/>
              <a:gd name="connsiteY1" fmla="*/ 0 h 132118"/>
              <a:gd name="connsiteX2" fmla="*/ 1617 w 1617"/>
              <a:gd name="connsiteY2" fmla="*/ 132118 h 132118"/>
              <a:gd name="connsiteX3" fmla="*/ 0 w 1617"/>
              <a:gd name="connsiteY3" fmla="*/ 132118 h 132118"/>
            </a:gdLst>
            <a:ahLst/>
            <a:cxnLst>
              <a:cxn ang="0">
                <a:pos x="connsiteX0" y="connsiteY0"/>
              </a:cxn>
              <a:cxn ang="0">
                <a:pos x="connsiteX1" y="connsiteY1"/>
              </a:cxn>
              <a:cxn ang="0">
                <a:pos x="connsiteX2" y="connsiteY2"/>
              </a:cxn>
              <a:cxn ang="0">
                <a:pos x="connsiteX3" y="connsiteY3"/>
              </a:cxn>
            </a:cxnLst>
            <a:rect l="l" t="t" r="r" b="b"/>
            <a:pathLst>
              <a:path w="1617" h="132118">
                <a:moveTo>
                  <a:pt x="0" y="0"/>
                </a:moveTo>
                <a:lnTo>
                  <a:pt x="1617" y="0"/>
                </a:lnTo>
                <a:lnTo>
                  <a:pt x="1617" y="132118"/>
                </a:lnTo>
                <a:lnTo>
                  <a:pt x="0" y="132118"/>
                </a:lnTo>
                <a:close/>
              </a:path>
            </a:pathLst>
          </a:custGeom>
          <a:noFill/>
          <a:ln w="4040" cap="flat">
            <a:solidFill>
              <a:srgbClr val="C54E29"/>
            </a:solidFill>
            <a:prstDash val="solid"/>
            <a:miter/>
          </a:ln>
        </p:spPr>
        <p:txBody>
          <a:bodyPr rtlCol="0" anchor="ctr"/>
          <a:lstStyle/>
          <a:p>
            <a:endParaRPr lang="en-GB" dirty="0"/>
          </a:p>
        </p:txBody>
      </p:sp>
      <p:sp>
        <p:nvSpPr>
          <p:cNvPr id="2908" name="Freeform 2907">
            <a:extLst>
              <a:ext uri="{FF2B5EF4-FFF2-40B4-BE49-F238E27FC236}">
                <a16:creationId xmlns:a16="http://schemas.microsoft.com/office/drawing/2014/main" id="{2A27D848-E77F-4126-4EDC-81FAB27E21E2}"/>
              </a:ext>
            </a:extLst>
          </p:cNvPr>
          <p:cNvSpPr/>
          <p:nvPr/>
        </p:nvSpPr>
        <p:spPr>
          <a:xfrm>
            <a:off x="1761214"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solidFill>
            <a:srgbClr val="F7941D"/>
          </a:solidFill>
          <a:ln w="0" cap="flat">
            <a:noFill/>
            <a:prstDash val="solid"/>
            <a:miter/>
          </a:ln>
        </p:spPr>
        <p:txBody>
          <a:bodyPr rtlCol="0" anchor="ctr"/>
          <a:lstStyle/>
          <a:p>
            <a:endParaRPr lang="en-GB" dirty="0"/>
          </a:p>
        </p:txBody>
      </p:sp>
      <p:sp>
        <p:nvSpPr>
          <p:cNvPr id="2909" name="Freeform 2908">
            <a:extLst>
              <a:ext uri="{FF2B5EF4-FFF2-40B4-BE49-F238E27FC236}">
                <a16:creationId xmlns:a16="http://schemas.microsoft.com/office/drawing/2014/main" id="{B70F9968-CAEB-177D-EB81-18DBA42E5192}"/>
              </a:ext>
            </a:extLst>
          </p:cNvPr>
          <p:cNvSpPr/>
          <p:nvPr/>
        </p:nvSpPr>
        <p:spPr>
          <a:xfrm>
            <a:off x="1761214"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noFill/>
          <a:ln w="4040" cap="flat">
            <a:solidFill>
              <a:srgbClr val="C54E29"/>
            </a:solidFill>
            <a:prstDash val="solid"/>
            <a:miter/>
          </a:ln>
        </p:spPr>
        <p:txBody>
          <a:bodyPr rtlCol="0" anchor="ctr"/>
          <a:lstStyle/>
          <a:p>
            <a:endParaRPr lang="en-GB" dirty="0"/>
          </a:p>
        </p:txBody>
      </p:sp>
      <p:sp>
        <p:nvSpPr>
          <p:cNvPr id="2910" name="Freeform 2909">
            <a:extLst>
              <a:ext uri="{FF2B5EF4-FFF2-40B4-BE49-F238E27FC236}">
                <a16:creationId xmlns:a16="http://schemas.microsoft.com/office/drawing/2014/main" id="{11D3F2C8-409A-788F-681C-7E4BFCEA54D2}"/>
              </a:ext>
            </a:extLst>
          </p:cNvPr>
          <p:cNvSpPr/>
          <p:nvPr/>
        </p:nvSpPr>
        <p:spPr>
          <a:xfrm>
            <a:off x="1763559" y="3756115"/>
            <a:ext cx="1617" cy="47110"/>
          </a:xfrm>
          <a:custGeom>
            <a:avLst/>
            <a:gdLst>
              <a:gd name="connsiteX0" fmla="*/ 0 w 1617"/>
              <a:gd name="connsiteY0" fmla="*/ 0 h 47110"/>
              <a:gd name="connsiteX1" fmla="*/ 1617 w 1617"/>
              <a:gd name="connsiteY1" fmla="*/ 0 h 47110"/>
              <a:gd name="connsiteX2" fmla="*/ 1617 w 1617"/>
              <a:gd name="connsiteY2" fmla="*/ 47110 h 47110"/>
              <a:gd name="connsiteX3" fmla="*/ 0 w 1617"/>
              <a:gd name="connsiteY3" fmla="*/ 47110 h 47110"/>
            </a:gdLst>
            <a:ahLst/>
            <a:cxnLst>
              <a:cxn ang="0">
                <a:pos x="connsiteX0" y="connsiteY0"/>
              </a:cxn>
              <a:cxn ang="0">
                <a:pos x="connsiteX1" y="connsiteY1"/>
              </a:cxn>
              <a:cxn ang="0">
                <a:pos x="connsiteX2" y="connsiteY2"/>
              </a:cxn>
              <a:cxn ang="0">
                <a:pos x="connsiteX3" y="connsiteY3"/>
              </a:cxn>
            </a:cxnLst>
            <a:rect l="l" t="t" r="r" b="b"/>
            <a:pathLst>
              <a:path w="1617" h="47110">
                <a:moveTo>
                  <a:pt x="0" y="0"/>
                </a:moveTo>
                <a:lnTo>
                  <a:pt x="1617" y="0"/>
                </a:lnTo>
                <a:lnTo>
                  <a:pt x="1617" y="47110"/>
                </a:lnTo>
                <a:lnTo>
                  <a:pt x="0" y="47110"/>
                </a:lnTo>
                <a:close/>
              </a:path>
            </a:pathLst>
          </a:custGeom>
          <a:solidFill>
            <a:srgbClr val="F7941D"/>
          </a:solidFill>
          <a:ln w="0" cap="flat">
            <a:noFill/>
            <a:prstDash val="solid"/>
            <a:miter/>
          </a:ln>
        </p:spPr>
        <p:txBody>
          <a:bodyPr rtlCol="0" anchor="ctr"/>
          <a:lstStyle/>
          <a:p>
            <a:endParaRPr lang="en-GB" dirty="0"/>
          </a:p>
        </p:txBody>
      </p:sp>
      <p:sp>
        <p:nvSpPr>
          <p:cNvPr id="2911" name="Freeform 2910">
            <a:extLst>
              <a:ext uri="{FF2B5EF4-FFF2-40B4-BE49-F238E27FC236}">
                <a16:creationId xmlns:a16="http://schemas.microsoft.com/office/drawing/2014/main" id="{846D8312-1E30-EA7E-F86F-B992853A187B}"/>
              </a:ext>
            </a:extLst>
          </p:cNvPr>
          <p:cNvSpPr/>
          <p:nvPr/>
        </p:nvSpPr>
        <p:spPr>
          <a:xfrm>
            <a:off x="1763559" y="3756115"/>
            <a:ext cx="1617" cy="47110"/>
          </a:xfrm>
          <a:custGeom>
            <a:avLst/>
            <a:gdLst>
              <a:gd name="connsiteX0" fmla="*/ 0 w 1617"/>
              <a:gd name="connsiteY0" fmla="*/ 0 h 47110"/>
              <a:gd name="connsiteX1" fmla="*/ 1617 w 1617"/>
              <a:gd name="connsiteY1" fmla="*/ 0 h 47110"/>
              <a:gd name="connsiteX2" fmla="*/ 1617 w 1617"/>
              <a:gd name="connsiteY2" fmla="*/ 47110 h 47110"/>
              <a:gd name="connsiteX3" fmla="*/ 0 w 1617"/>
              <a:gd name="connsiteY3" fmla="*/ 47110 h 47110"/>
            </a:gdLst>
            <a:ahLst/>
            <a:cxnLst>
              <a:cxn ang="0">
                <a:pos x="connsiteX0" y="connsiteY0"/>
              </a:cxn>
              <a:cxn ang="0">
                <a:pos x="connsiteX1" y="connsiteY1"/>
              </a:cxn>
              <a:cxn ang="0">
                <a:pos x="connsiteX2" y="connsiteY2"/>
              </a:cxn>
              <a:cxn ang="0">
                <a:pos x="connsiteX3" y="connsiteY3"/>
              </a:cxn>
            </a:cxnLst>
            <a:rect l="l" t="t" r="r" b="b"/>
            <a:pathLst>
              <a:path w="1617" h="47110">
                <a:moveTo>
                  <a:pt x="0" y="0"/>
                </a:moveTo>
                <a:lnTo>
                  <a:pt x="1617" y="0"/>
                </a:lnTo>
                <a:lnTo>
                  <a:pt x="1617" y="47110"/>
                </a:lnTo>
                <a:lnTo>
                  <a:pt x="0" y="47110"/>
                </a:lnTo>
                <a:close/>
              </a:path>
            </a:pathLst>
          </a:custGeom>
          <a:noFill/>
          <a:ln w="4040" cap="flat">
            <a:solidFill>
              <a:srgbClr val="C54E29"/>
            </a:solidFill>
            <a:prstDash val="solid"/>
            <a:miter/>
          </a:ln>
        </p:spPr>
        <p:txBody>
          <a:bodyPr rtlCol="0" anchor="ctr"/>
          <a:lstStyle/>
          <a:p>
            <a:endParaRPr lang="en-GB" dirty="0"/>
          </a:p>
        </p:txBody>
      </p:sp>
      <p:sp>
        <p:nvSpPr>
          <p:cNvPr id="2912" name="Freeform 2911">
            <a:extLst>
              <a:ext uri="{FF2B5EF4-FFF2-40B4-BE49-F238E27FC236}">
                <a16:creationId xmlns:a16="http://schemas.microsoft.com/office/drawing/2014/main" id="{F71155AE-F6A7-9452-8D03-9AE4DE52EDFB}"/>
              </a:ext>
            </a:extLst>
          </p:cNvPr>
          <p:cNvSpPr/>
          <p:nvPr/>
        </p:nvSpPr>
        <p:spPr>
          <a:xfrm>
            <a:off x="1765823"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2913" name="Freeform 2912">
            <a:extLst>
              <a:ext uri="{FF2B5EF4-FFF2-40B4-BE49-F238E27FC236}">
                <a16:creationId xmlns:a16="http://schemas.microsoft.com/office/drawing/2014/main" id="{AACD59FB-BBA5-C818-464B-59FED38C4EAB}"/>
              </a:ext>
            </a:extLst>
          </p:cNvPr>
          <p:cNvSpPr/>
          <p:nvPr/>
        </p:nvSpPr>
        <p:spPr>
          <a:xfrm>
            <a:off x="1765823"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2914" name="Freeform 2913">
            <a:extLst>
              <a:ext uri="{FF2B5EF4-FFF2-40B4-BE49-F238E27FC236}">
                <a16:creationId xmlns:a16="http://schemas.microsoft.com/office/drawing/2014/main" id="{F49698A1-1986-53C0-B255-76C5DAF37E85}"/>
              </a:ext>
            </a:extLst>
          </p:cNvPr>
          <p:cNvSpPr/>
          <p:nvPr/>
        </p:nvSpPr>
        <p:spPr>
          <a:xfrm>
            <a:off x="176808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2915" name="Freeform 2914">
            <a:extLst>
              <a:ext uri="{FF2B5EF4-FFF2-40B4-BE49-F238E27FC236}">
                <a16:creationId xmlns:a16="http://schemas.microsoft.com/office/drawing/2014/main" id="{55C6D249-3900-4174-D5A9-5D36679501EE}"/>
              </a:ext>
            </a:extLst>
          </p:cNvPr>
          <p:cNvSpPr/>
          <p:nvPr/>
        </p:nvSpPr>
        <p:spPr>
          <a:xfrm>
            <a:off x="176808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2916" name="Freeform 2915">
            <a:extLst>
              <a:ext uri="{FF2B5EF4-FFF2-40B4-BE49-F238E27FC236}">
                <a16:creationId xmlns:a16="http://schemas.microsoft.com/office/drawing/2014/main" id="{203E1A90-2C48-E052-AE08-08D8A4EF38CB}"/>
              </a:ext>
            </a:extLst>
          </p:cNvPr>
          <p:cNvSpPr/>
          <p:nvPr/>
        </p:nvSpPr>
        <p:spPr>
          <a:xfrm>
            <a:off x="1770351"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solidFill>
            <a:srgbClr val="F7941D"/>
          </a:solidFill>
          <a:ln w="0" cap="flat">
            <a:noFill/>
            <a:prstDash val="solid"/>
            <a:miter/>
          </a:ln>
        </p:spPr>
        <p:txBody>
          <a:bodyPr rtlCol="0" anchor="ctr"/>
          <a:lstStyle/>
          <a:p>
            <a:endParaRPr lang="en-GB" dirty="0"/>
          </a:p>
        </p:txBody>
      </p:sp>
      <p:sp>
        <p:nvSpPr>
          <p:cNvPr id="2917" name="Freeform 2916">
            <a:extLst>
              <a:ext uri="{FF2B5EF4-FFF2-40B4-BE49-F238E27FC236}">
                <a16:creationId xmlns:a16="http://schemas.microsoft.com/office/drawing/2014/main" id="{D4D3A9A1-4C4F-F345-F954-F56A8F2EB47D}"/>
              </a:ext>
            </a:extLst>
          </p:cNvPr>
          <p:cNvSpPr/>
          <p:nvPr/>
        </p:nvSpPr>
        <p:spPr>
          <a:xfrm>
            <a:off x="1770351"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noFill/>
          <a:ln w="4040" cap="flat">
            <a:solidFill>
              <a:srgbClr val="C54E29"/>
            </a:solidFill>
            <a:prstDash val="solid"/>
            <a:miter/>
          </a:ln>
        </p:spPr>
        <p:txBody>
          <a:bodyPr rtlCol="0" anchor="ctr"/>
          <a:lstStyle/>
          <a:p>
            <a:endParaRPr lang="en-GB" dirty="0"/>
          </a:p>
        </p:txBody>
      </p:sp>
      <p:sp>
        <p:nvSpPr>
          <p:cNvPr id="2918" name="Freeform 2917">
            <a:extLst>
              <a:ext uri="{FF2B5EF4-FFF2-40B4-BE49-F238E27FC236}">
                <a16:creationId xmlns:a16="http://schemas.microsoft.com/office/drawing/2014/main" id="{969B22FF-CAFE-A535-E5CF-2217DAF4B1B0}"/>
              </a:ext>
            </a:extLst>
          </p:cNvPr>
          <p:cNvSpPr/>
          <p:nvPr/>
        </p:nvSpPr>
        <p:spPr>
          <a:xfrm>
            <a:off x="1772615"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solidFill>
            <a:srgbClr val="F7941D"/>
          </a:solidFill>
          <a:ln w="0" cap="flat">
            <a:noFill/>
            <a:prstDash val="solid"/>
            <a:miter/>
          </a:ln>
        </p:spPr>
        <p:txBody>
          <a:bodyPr rtlCol="0" anchor="ctr"/>
          <a:lstStyle/>
          <a:p>
            <a:endParaRPr lang="en-GB" dirty="0"/>
          </a:p>
        </p:txBody>
      </p:sp>
      <p:sp>
        <p:nvSpPr>
          <p:cNvPr id="2919" name="Freeform 2918">
            <a:extLst>
              <a:ext uri="{FF2B5EF4-FFF2-40B4-BE49-F238E27FC236}">
                <a16:creationId xmlns:a16="http://schemas.microsoft.com/office/drawing/2014/main" id="{AAFB5B14-5EBD-0D3D-FC2A-F2DE1D22BE41}"/>
              </a:ext>
            </a:extLst>
          </p:cNvPr>
          <p:cNvSpPr/>
          <p:nvPr/>
        </p:nvSpPr>
        <p:spPr>
          <a:xfrm>
            <a:off x="1772615"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noFill/>
          <a:ln w="4040" cap="flat">
            <a:solidFill>
              <a:srgbClr val="C54E29"/>
            </a:solidFill>
            <a:prstDash val="solid"/>
            <a:miter/>
          </a:ln>
        </p:spPr>
        <p:txBody>
          <a:bodyPr rtlCol="0" anchor="ctr"/>
          <a:lstStyle/>
          <a:p>
            <a:endParaRPr lang="en-GB" dirty="0"/>
          </a:p>
        </p:txBody>
      </p:sp>
      <p:sp>
        <p:nvSpPr>
          <p:cNvPr id="2920" name="Freeform 2919">
            <a:extLst>
              <a:ext uri="{FF2B5EF4-FFF2-40B4-BE49-F238E27FC236}">
                <a16:creationId xmlns:a16="http://schemas.microsoft.com/office/drawing/2014/main" id="{3BF0DA91-AAA6-0764-4D1E-6B2F7923547C}"/>
              </a:ext>
            </a:extLst>
          </p:cNvPr>
          <p:cNvSpPr/>
          <p:nvPr/>
        </p:nvSpPr>
        <p:spPr>
          <a:xfrm>
            <a:off x="1774879" y="3756115"/>
            <a:ext cx="1617" cy="48887"/>
          </a:xfrm>
          <a:custGeom>
            <a:avLst/>
            <a:gdLst>
              <a:gd name="connsiteX0" fmla="*/ 0 w 1617"/>
              <a:gd name="connsiteY0" fmla="*/ 0 h 48887"/>
              <a:gd name="connsiteX1" fmla="*/ 1617 w 1617"/>
              <a:gd name="connsiteY1" fmla="*/ 0 h 48887"/>
              <a:gd name="connsiteX2" fmla="*/ 1617 w 1617"/>
              <a:gd name="connsiteY2" fmla="*/ 48888 h 48887"/>
              <a:gd name="connsiteX3" fmla="*/ 0 w 1617"/>
              <a:gd name="connsiteY3" fmla="*/ 48888 h 48887"/>
            </a:gdLst>
            <a:ahLst/>
            <a:cxnLst>
              <a:cxn ang="0">
                <a:pos x="connsiteX0" y="connsiteY0"/>
              </a:cxn>
              <a:cxn ang="0">
                <a:pos x="connsiteX1" y="connsiteY1"/>
              </a:cxn>
              <a:cxn ang="0">
                <a:pos x="connsiteX2" y="connsiteY2"/>
              </a:cxn>
              <a:cxn ang="0">
                <a:pos x="connsiteX3" y="connsiteY3"/>
              </a:cxn>
            </a:cxnLst>
            <a:rect l="l" t="t" r="r" b="b"/>
            <a:pathLst>
              <a:path w="1617" h="48887">
                <a:moveTo>
                  <a:pt x="0" y="0"/>
                </a:moveTo>
                <a:lnTo>
                  <a:pt x="1617" y="0"/>
                </a:lnTo>
                <a:lnTo>
                  <a:pt x="1617" y="48888"/>
                </a:lnTo>
                <a:lnTo>
                  <a:pt x="0" y="48888"/>
                </a:lnTo>
                <a:close/>
              </a:path>
            </a:pathLst>
          </a:custGeom>
          <a:solidFill>
            <a:srgbClr val="F7941D"/>
          </a:solidFill>
          <a:ln w="0" cap="flat">
            <a:noFill/>
            <a:prstDash val="solid"/>
            <a:miter/>
          </a:ln>
        </p:spPr>
        <p:txBody>
          <a:bodyPr rtlCol="0" anchor="ctr"/>
          <a:lstStyle/>
          <a:p>
            <a:endParaRPr lang="en-GB" dirty="0"/>
          </a:p>
        </p:txBody>
      </p:sp>
      <p:sp>
        <p:nvSpPr>
          <p:cNvPr id="2921" name="Freeform 2920">
            <a:extLst>
              <a:ext uri="{FF2B5EF4-FFF2-40B4-BE49-F238E27FC236}">
                <a16:creationId xmlns:a16="http://schemas.microsoft.com/office/drawing/2014/main" id="{47D5AA65-315B-5E96-5377-EFD4BB175344}"/>
              </a:ext>
            </a:extLst>
          </p:cNvPr>
          <p:cNvSpPr/>
          <p:nvPr/>
        </p:nvSpPr>
        <p:spPr>
          <a:xfrm>
            <a:off x="1774879" y="3756115"/>
            <a:ext cx="1617" cy="48887"/>
          </a:xfrm>
          <a:custGeom>
            <a:avLst/>
            <a:gdLst>
              <a:gd name="connsiteX0" fmla="*/ 0 w 1617"/>
              <a:gd name="connsiteY0" fmla="*/ 0 h 48887"/>
              <a:gd name="connsiteX1" fmla="*/ 1617 w 1617"/>
              <a:gd name="connsiteY1" fmla="*/ 0 h 48887"/>
              <a:gd name="connsiteX2" fmla="*/ 1617 w 1617"/>
              <a:gd name="connsiteY2" fmla="*/ 48888 h 48887"/>
              <a:gd name="connsiteX3" fmla="*/ 0 w 1617"/>
              <a:gd name="connsiteY3" fmla="*/ 48888 h 48887"/>
            </a:gdLst>
            <a:ahLst/>
            <a:cxnLst>
              <a:cxn ang="0">
                <a:pos x="connsiteX0" y="connsiteY0"/>
              </a:cxn>
              <a:cxn ang="0">
                <a:pos x="connsiteX1" y="connsiteY1"/>
              </a:cxn>
              <a:cxn ang="0">
                <a:pos x="connsiteX2" y="connsiteY2"/>
              </a:cxn>
              <a:cxn ang="0">
                <a:pos x="connsiteX3" y="connsiteY3"/>
              </a:cxn>
            </a:cxnLst>
            <a:rect l="l" t="t" r="r" b="b"/>
            <a:pathLst>
              <a:path w="1617" h="48887">
                <a:moveTo>
                  <a:pt x="0" y="0"/>
                </a:moveTo>
                <a:lnTo>
                  <a:pt x="1617" y="0"/>
                </a:lnTo>
                <a:lnTo>
                  <a:pt x="1617" y="48888"/>
                </a:lnTo>
                <a:lnTo>
                  <a:pt x="0" y="48888"/>
                </a:lnTo>
                <a:close/>
              </a:path>
            </a:pathLst>
          </a:custGeom>
          <a:noFill/>
          <a:ln w="4040" cap="flat">
            <a:solidFill>
              <a:srgbClr val="C54E29"/>
            </a:solidFill>
            <a:prstDash val="solid"/>
            <a:miter/>
          </a:ln>
        </p:spPr>
        <p:txBody>
          <a:bodyPr rtlCol="0" anchor="ctr"/>
          <a:lstStyle/>
          <a:p>
            <a:endParaRPr lang="en-GB" dirty="0"/>
          </a:p>
        </p:txBody>
      </p:sp>
      <p:sp>
        <p:nvSpPr>
          <p:cNvPr id="2922" name="Freeform 2921">
            <a:extLst>
              <a:ext uri="{FF2B5EF4-FFF2-40B4-BE49-F238E27FC236}">
                <a16:creationId xmlns:a16="http://schemas.microsoft.com/office/drawing/2014/main" id="{F7811816-E9B5-0894-AD18-3C5CE4285466}"/>
              </a:ext>
            </a:extLst>
          </p:cNvPr>
          <p:cNvSpPr/>
          <p:nvPr/>
        </p:nvSpPr>
        <p:spPr>
          <a:xfrm>
            <a:off x="1777223"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2923" name="Freeform 2922">
            <a:extLst>
              <a:ext uri="{FF2B5EF4-FFF2-40B4-BE49-F238E27FC236}">
                <a16:creationId xmlns:a16="http://schemas.microsoft.com/office/drawing/2014/main" id="{E49929A2-BD51-5B9C-0184-3BC1E4E42EBA}"/>
              </a:ext>
            </a:extLst>
          </p:cNvPr>
          <p:cNvSpPr/>
          <p:nvPr/>
        </p:nvSpPr>
        <p:spPr>
          <a:xfrm>
            <a:off x="1777223"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2924" name="Freeform 2923">
            <a:extLst>
              <a:ext uri="{FF2B5EF4-FFF2-40B4-BE49-F238E27FC236}">
                <a16:creationId xmlns:a16="http://schemas.microsoft.com/office/drawing/2014/main" id="{536969DA-CDD0-2AB6-2191-DF8A9696FA8F}"/>
              </a:ext>
            </a:extLst>
          </p:cNvPr>
          <p:cNvSpPr/>
          <p:nvPr/>
        </p:nvSpPr>
        <p:spPr>
          <a:xfrm>
            <a:off x="1779487"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solidFill>
            <a:srgbClr val="F7941D"/>
          </a:solidFill>
          <a:ln w="0" cap="flat">
            <a:noFill/>
            <a:prstDash val="solid"/>
            <a:miter/>
          </a:ln>
        </p:spPr>
        <p:txBody>
          <a:bodyPr rtlCol="0" anchor="ctr"/>
          <a:lstStyle/>
          <a:p>
            <a:endParaRPr lang="en-GB" dirty="0"/>
          </a:p>
        </p:txBody>
      </p:sp>
      <p:sp>
        <p:nvSpPr>
          <p:cNvPr id="2925" name="Freeform 2924">
            <a:extLst>
              <a:ext uri="{FF2B5EF4-FFF2-40B4-BE49-F238E27FC236}">
                <a16:creationId xmlns:a16="http://schemas.microsoft.com/office/drawing/2014/main" id="{94A8A4F6-CA9B-8451-9FCB-29C41010036F}"/>
              </a:ext>
            </a:extLst>
          </p:cNvPr>
          <p:cNvSpPr/>
          <p:nvPr/>
        </p:nvSpPr>
        <p:spPr>
          <a:xfrm>
            <a:off x="1779487"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noFill/>
          <a:ln w="4040" cap="flat">
            <a:solidFill>
              <a:srgbClr val="C54E29"/>
            </a:solidFill>
            <a:prstDash val="solid"/>
            <a:miter/>
          </a:ln>
        </p:spPr>
        <p:txBody>
          <a:bodyPr rtlCol="0" anchor="ctr"/>
          <a:lstStyle/>
          <a:p>
            <a:endParaRPr lang="en-GB" dirty="0"/>
          </a:p>
        </p:txBody>
      </p:sp>
      <p:sp>
        <p:nvSpPr>
          <p:cNvPr id="2926" name="Freeform 2925">
            <a:extLst>
              <a:ext uri="{FF2B5EF4-FFF2-40B4-BE49-F238E27FC236}">
                <a16:creationId xmlns:a16="http://schemas.microsoft.com/office/drawing/2014/main" id="{B1974E6D-30B9-8A60-2F25-3F6F650A3DEA}"/>
              </a:ext>
            </a:extLst>
          </p:cNvPr>
          <p:cNvSpPr/>
          <p:nvPr/>
        </p:nvSpPr>
        <p:spPr>
          <a:xfrm>
            <a:off x="1781751" y="3756115"/>
            <a:ext cx="1617" cy="43877"/>
          </a:xfrm>
          <a:custGeom>
            <a:avLst/>
            <a:gdLst>
              <a:gd name="connsiteX0" fmla="*/ 0 w 1617"/>
              <a:gd name="connsiteY0" fmla="*/ 0 h 43877"/>
              <a:gd name="connsiteX1" fmla="*/ 1617 w 1617"/>
              <a:gd name="connsiteY1" fmla="*/ 0 h 43877"/>
              <a:gd name="connsiteX2" fmla="*/ 1617 w 1617"/>
              <a:gd name="connsiteY2" fmla="*/ 43878 h 43877"/>
              <a:gd name="connsiteX3" fmla="*/ 0 w 1617"/>
              <a:gd name="connsiteY3" fmla="*/ 43878 h 43877"/>
            </a:gdLst>
            <a:ahLst/>
            <a:cxnLst>
              <a:cxn ang="0">
                <a:pos x="connsiteX0" y="connsiteY0"/>
              </a:cxn>
              <a:cxn ang="0">
                <a:pos x="connsiteX1" y="connsiteY1"/>
              </a:cxn>
              <a:cxn ang="0">
                <a:pos x="connsiteX2" y="connsiteY2"/>
              </a:cxn>
              <a:cxn ang="0">
                <a:pos x="connsiteX3" y="connsiteY3"/>
              </a:cxn>
            </a:cxnLst>
            <a:rect l="l" t="t" r="r" b="b"/>
            <a:pathLst>
              <a:path w="1617" h="43877">
                <a:moveTo>
                  <a:pt x="0" y="0"/>
                </a:moveTo>
                <a:lnTo>
                  <a:pt x="1617" y="0"/>
                </a:lnTo>
                <a:lnTo>
                  <a:pt x="1617" y="43878"/>
                </a:lnTo>
                <a:lnTo>
                  <a:pt x="0" y="43878"/>
                </a:lnTo>
                <a:close/>
              </a:path>
            </a:pathLst>
          </a:custGeom>
          <a:solidFill>
            <a:srgbClr val="F7941D"/>
          </a:solidFill>
          <a:ln w="0" cap="flat">
            <a:noFill/>
            <a:prstDash val="solid"/>
            <a:miter/>
          </a:ln>
        </p:spPr>
        <p:txBody>
          <a:bodyPr rtlCol="0" anchor="ctr"/>
          <a:lstStyle/>
          <a:p>
            <a:endParaRPr lang="en-GB" dirty="0"/>
          </a:p>
        </p:txBody>
      </p:sp>
      <p:sp>
        <p:nvSpPr>
          <p:cNvPr id="2927" name="Freeform 2926">
            <a:extLst>
              <a:ext uri="{FF2B5EF4-FFF2-40B4-BE49-F238E27FC236}">
                <a16:creationId xmlns:a16="http://schemas.microsoft.com/office/drawing/2014/main" id="{23A6FC26-0997-7471-EDE7-A520153A69B8}"/>
              </a:ext>
            </a:extLst>
          </p:cNvPr>
          <p:cNvSpPr/>
          <p:nvPr/>
        </p:nvSpPr>
        <p:spPr>
          <a:xfrm>
            <a:off x="1781751" y="3756115"/>
            <a:ext cx="1617" cy="43877"/>
          </a:xfrm>
          <a:custGeom>
            <a:avLst/>
            <a:gdLst>
              <a:gd name="connsiteX0" fmla="*/ 0 w 1617"/>
              <a:gd name="connsiteY0" fmla="*/ 0 h 43877"/>
              <a:gd name="connsiteX1" fmla="*/ 1617 w 1617"/>
              <a:gd name="connsiteY1" fmla="*/ 0 h 43877"/>
              <a:gd name="connsiteX2" fmla="*/ 1617 w 1617"/>
              <a:gd name="connsiteY2" fmla="*/ 43878 h 43877"/>
              <a:gd name="connsiteX3" fmla="*/ 0 w 1617"/>
              <a:gd name="connsiteY3" fmla="*/ 43878 h 43877"/>
            </a:gdLst>
            <a:ahLst/>
            <a:cxnLst>
              <a:cxn ang="0">
                <a:pos x="connsiteX0" y="connsiteY0"/>
              </a:cxn>
              <a:cxn ang="0">
                <a:pos x="connsiteX1" y="connsiteY1"/>
              </a:cxn>
              <a:cxn ang="0">
                <a:pos x="connsiteX2" y="connsiteY2"/>
              </a:cxn>
              <a:cxn ang="0">
                <a:pos x="connsiteX3" y="connsiteY3"/>
              </a:cxn>
            </a:cxnLst>
            <a:rect l="l" t="t" r="r" b="b"/>
            <a:pathLst>
              <a:path w="1617" h="43877">
                <a:moveTo>
                  <a:pt x="0" y="0"/>
                </a:moveTo>
                <a:lnTo>
                  <a:pt x="1617" y="0"/>
                </a:lnTo>
                <a:lnTo>
                  <a:pt x="1617" y="43878"/>
                </a:lnTo>
                <a:lnTo>
                  <a:pt x="0" y="43878"/>
                </a:lnTo>
                <a:close/>
              </a:path>
            </a:pathLst>
          </a:custGeom>
          <a:noFill/>
          <a:ln w="4040" cap="flat">
            <a:solidFill>
              <a:srgbClr val="C54E29"/>
            </a:solidFill>
            <a:prstDash val="solid"/>
            <a:miter/>
          </a:ln>
        </p:spPr>
        <p:txBody>
          <a:bodyPr rtlCol="0" anchor="ctr"/>
          <a:lstStyle/>
          <a:p>
            <a:endParaRPr lang="en-GB" dirty="0"/>
          </a:p>
        </p:txBody>
      </p:sp>
      <p:sp>
        <p:nvSpPr>
          <p:cNvPr id="2928" name="Freeform 2927">
            <a:extLst>
              <a:ext uri="{FF2B5EF4-FFF2-40B4-BE49-F238E27FC236}">
                <a16:creationId xmlns:a16="http://schemas.microsoft.com/office/drawing/2014/main" id="{6B2F0DF0-A2E9-DB91-0393-1445ADD526EC}"/>
              </a:ext>
            </a:extLst>
          </p:cNvPr>
          <p:cNvSpPr/>
          <p:nvPr/>
        </p:nvSpPr>
        <p:spPr>
          <a:xfrm>
            <a:off x="1784015"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solidFill>
            <a:srgbClr val="F7941D"/>
          </a:solidFill>
          <a:ln w="0" cap="flat">
            <a:noFill/>
            <a:prstDash val="solid"/>
            <a:miter/>
          </a:ln>
        </p:spPr>
        <p:txBody>
          <a:bodyPr rtlCol="0" anchor="ctr"/>
          <a:lstStyle/>
          <a:p>
            <a:endParaRPr lang="en-GB" dirty="0"/>
          </a:p>
        </p:txBody>
      </p:sp>
      <p:sp>
        <p:nvSpPr>
          <p:cNvPr id="2929" name="Freeform 2928">
            <a:extLst>
              <a:ext uri="{FF2B5EF4-FFF2-40B4-BE49-F238E27FC236}">
                <a16:creationId xmlns:a16="http://schemas.microsoft.com/office/drawing/2014/main" id="{FC01119B-FC7B-C4CF-EAB5-FD004FB06AEC}"/>
              </a:ext>
            </a:extLst>
          </p:cNvPr>
          <p:cNvSpPr/>
          <p:nvPr/>
        </p:nvSpPr>
        <p:spPr>
          <a:xfrm>
            <a:off x="1784015"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noFill/>
          <a:ln w="4040" cap="flat">
            <a:solidFill>
              <a:srgbClr val="C54E29"/>
            </a:solidFill>
            <a:prstDash val="solid"/>
            <a:miter/>
          </a:ln>
        </p:spPr>
        <p:txBody>
          <a:bodyPr rtlCol="0" anchor="ctr"/>
          <a:lstStyle/>
          <a:p>
            <a:endParaRPr lang="en-GB" dirty="0"/>
          </a:p>
        </p:txBody>
      </p:sp>
      <p:sp>
        <p:nvSpPr>
          <p:cNvPr id="2930" name="Freeform 2929">
            <a:extLst>
              <a:ext uri="{FF2B5EF4-FFF2-40B4-BE49-F238E27FC236}">
                <a16:creationId xmlns:a16="http://schemas.microsoft.com/office/drawing/2014/main" id="{371A24FC-686A-CA36-D78D-D99035D3F838}"/>
              </a:ext>
            </a:extLst>
          </p:cNvPr>
          <p:cNvSpPr/>
          <p:nvPr/>
        </p:nvSpPr>
        <p:spPr>
          <a:xfrm>
            <a:off x="1786279"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solidFill>
            <a:srgbClr val="F7941D"/>
          </a:solidFill>
          <a:ln w="0" cap="flat">
            <a:noFill/>
            <a:prstDash val="solid"/>
            <a:miter/>
          </a:ln>
        </p:spPr>
        <p:txBody>
          <a:bodyPr rtlCol="0" anchor="ctr"/>
          <a:lstStyle/>
          <a:p>
            <a:endParaRPr lang="en-GB" dirty="0"/>
          </a:p>
        </p:txBody>
      </p:sp>
      <p:sp>
        <p:nvSpPr>
          <p:cNvPr id="2931" name="Freeform 2930">
            <a:extLst>
              <a:ext uri="{FF2B5EF4-FFF2-40B4-BE49-F238E27FC236}">
                <a16:creationId xmlns:a16="http://schemas.microsoft.com/office/drawing/2014/main" id="{7C71A90E-D80B-BA97-1B40-23323AD8A65F}"/>
              </a:ext>
            </a:extLst>
          </p:cNvPr>
          <p:cNvSpPr/>
          <p:nvPr/>
        </p:nvSpPr>
        <p:spPr>
          <a:xfrm>
            <a:off x="1786279"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noFill/>
          <a:ln w="4040" cap="flat">
            <a:solidFill>
              <a:srgbClr val="C54E29"/>
            </a:solidFill>
            <a:prstDash val="solid"/>
            <a:miter/>
          </a:ln>
        </p:spPr>
        <p:txBody>
          <a:bodyPr rtlCol="0" anchor="ctr"/>
          <a:lstStyle/>
          <a:p>
            <a:endParaRPr lang="en-GB" dirty="0"/>
          </a:p>
        </p:txBody>
      </p:sp>
      <p:sp>
        <p:nvSpPr>
          <p:cNvPr id="2932" name="Freeform 2931">
            <a:extLst>
              <a:ext uri="{FF2B5EF4-FFF2-40B4-BE49-F238E27FC236}">
                <a16:creationId xmlns:a16="http://schemas.microsoft.com/office/drawing/2014/main" id="{257E7FCD-765B-3EAF-1B21-A9D46BCF32D3}"/>
              </a:ext>
            </a:extLst>
          </p:cNvPr>
          <p:cNvSpPr/>
          <p:nvPr/>
        </p:nvSpPr>
        <p:spPr>
          <a:xfrm>
            <a:off x="178854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933" name="Freeform 2932">
            <a:extLst>
              <a:ext uri="{FF2B5EF4-FFF2-40B4-BE49-F238E27FC236}">
                <a16:creationId xmlns:a16="http://schemas.microsoft.com/office/drawing/2014/main" id="{DC25587F-8D3D-299C-37B1-98920F8D3417}"/>
              </a:ext>
            </a:extLst>
          </p:cNvPr>
          <p:cNvSpPr/>
          <p:nvPr/>
        </p:nvSpPr>
        <p:spPr>
          <a:xfrm>
            <a:off x="179088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934" name="Freeform 2933">
            <a:extLst>
              <a:ext uri="{FF2B5EF4-FFF2-40B4-BE49-F238E27FC236}">
                <a16:creationId xmlns:a16="http://schemas.microsoft.com/office/drawing/2014/main" id="{80D260A7-BDA5-65EA-4648-C998060FB9FE}"/>
              </a:ext>
            </a:extLst>
          </p:cNvPr>
          <p:cNvSpPr/>
          <p:nvPr/>
        </p:nvSpPr>
        <p:spPr>
          <a:xfrm>
            <a:off x="1793152"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solidFill>
            <a:srgbClr val="F7941D"/>
          </a:solidFill>
          <a:ln w="0" cap="flat">
            <a:noFill/>
            <a:prstDash val="solid"/>
            <a:miter/>
          </a:ln>
        </p:spPr>
        <p:txBody>
          <a:bodyPr rtlCol="0" anchor="ctr"/>
          <a:lstStyle/>
          <a:p>
            <a:endParaRPr lang="en-GB" dirty="0"/>
          </a:p>
        </p:txBody>
      </p:sp>
      <p:sp>
        <p:nvSpPr>
          <p:cNvPr id="2935" name="Freeform 2934">
            <a:extLst>
              <a:ext uri="{FF2B5EF4-FFF2-40B4-BE49-F238E27FC236}">
                <a16:creationId xmlns:a16="http://schemas.microsoft.com/office/drawing/2014/main" id="{40C6C1BB-577C-5841-B916-43A1A317EB1D}"/>
              </a:ext>
            </a:extLst>
          </p:cNvPr>
          <p:cNvSpPr/>
          <p:nvPr/>
        </p:nvSpPr>
        <p:spPr>
          <a:xfrm>
            <a:off x="1793152"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noFill/>
          <a:ln w="4040" cap="flat">
            <a:solidFill>
              <a:srgbClr val="C54E29"/>
            </a:solidFill>
            <a:prstDash val="solid"/>
            <a:miter/>
          </a:ln>
        </p:spPr>
        <p:txBody>
          <a:bodyPr rtlCol="0" anchor="ctr"/>
          <a:lstStyle/>
          <a:p>
            <a:endParaRPr lang="en-GB" dirty="0"/>
          </a:p>
        </p:txBody>
      </p:sp>
      <p:sp>
        <p:nvSpPr>
          <p:cNvPr id="2936" name="Freeform 2935">
            <a:extLst>
              <a:ext uri="{FF2B5EF4-FFF2-40B4-BE49-F238E27FC236}">
                <a16:creationId xmlns:a16="http://schemas.microsoft.com/office/drawing/2014/main" id="{2882AF07-6201-C7E5-B52E-0CBEAE02F9B3}"/>
              </a:ext>
            </a:extLst>
          </p:cNvPr>
          <p:cNvSpPr/>
          <p:nvPr/>
        </p:nvSpPr>
        <p:spPr>
          <a:xfrm>
            <a:off x="179541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937" name="Freeform 2936">
            <a:extLst>
              <a:ext uri="{FF2B5EF4-FFF2-40B4-BE49-F238E27FC236}">
                <a16:creationId xmlns:a16="http://schemas.microsoft.com/office/drawing/2014/main" id="{E802F45A-A783-59ED-8356-80EA7482698E}"/>
              </a:ext>
            </a:extLst>
          </p:cNvPr>
          <p:cNvSpPr/>
          <p:nvPr/>
        </p:nvSpPr>
        <p:spPr>
          <a:xfrm>
            <a:off x="1797680"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2938" name="Freeform 2937">
            <a:extLst>
              <a:ext uri="{FF2B5EF4-FFF2-40B4-BE49-F238E27FC236}">
                <a16:creationId xmlns:a16="http://schemas.microsoft.com/office/drawing/2014/main" id="{E236EE02-CF0A-CD19-3A85-BED9B10BF01F}"/>
              </a:ext>
            </a:extLst>
          </p:cNvPr>
          <p:cNvSpPr/>
          <p:nvPr/>
        </p:nvSpPr>
        <p:spPr>
          <a:xfrm>
            <a:off x="1797680"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2939" name="Freeform 2938">
            <a:extLst>
              <a:ext uri="{FF2B5EF4-FFF2-40B4-BE49-F238E27FC236}">
                <a16:creationId xmlns:a16="http://schemas.microsoft.com/office/drawing/2014/main" id="{DED5A013-E305-94F5-5B03-73503FA52720}"/>
              </a:ext>
            </a:extLst>
          </p:cNvPr>
          <p:cNvSpPr/>
          <p:nvPr/>
        </p:nvSpPr>
        <p:spPr>
          <a:xfrm>
            <a:off x="1799944"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solidFill>
            <a:srgbClr val="F7941D"/>
          </a:solidFill>
          <a:ln w="0" cap="flat">
            <a:noFill/>
            <a:prstDash val="solid"/>
            <a:miter/>
          </a:ln>
        </p:spPr>
        <p:txBody>
          <a:bodyPr rtlCol="0" anchor="ctr"/>
          <a:lstStyle/>
          <a:p>
            <a:endParaRPr lang="en-GB" dirty="0"/>
          </a:p>
        </p:txBody>
      </p:sp>
      <p:sp>
        <p:nvSpPr>
          <p:cNvPr id="2940" name="Freeform 2939">
            <a:extLst>
              <a:ext uri="{FF2B5EF4-FFF2-40B4-BE49-F238E27FC236}">
                <a16:creationId xmlns:a16="http://schemas.microsoft.com/office/drawing/2014/main" id="{0C225433-A190-5D52-07F4-C6DFE0CBD3AB}"/>
              </a:ext>
            </a:extLst>
          </p:cNvPr>
          <p:cNvSpPr/>
          <p:nvPr/>
        </p:nvSpPr>
        <p:spPr>
          <a:xfrm>
            <a:off x="1799944"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noFill/>
          <a:ln w="4040" cap="flat">
            <a:solidFill>
              <a:srgbClr val="C54E29"/>
            </a:solidFill>
            <a:prstDash val="solid"/>
            <a:miter/>
          </a:ln>
        </p:spPr>
        <p:txBody>
          <a:bodyPr rtlCol="0" anchor="ctr"/>
          <a:lstStyle/>
          <a:p>
            <a:endParaRPr lang="en-GB" dirty="0"/>
          </a:p>
        </p:txBody>
      </p:sp>
      <p:sp>
        <p:nvSpPr>
          <p:cNvPr id="2941" name="Freeform 2940">
            <a:extLst>
              <a:ext uri="{FF2B5EF4-FFF2-40B4-BE49-F238E27FC236}">
                <a16:creationId xmlns:a16="http://schemas.microsoft.com/office/drawing/2014/main" id="{0689025F-18F0-DE66-023D-84823F167053}"/>
              </a:ext>
            </a:extLst>
          </p:cNvPr>
          <p:cNvSpPr/>
          <p:nvPr/>
        </p:nvSpPr>
        <p:spPr>
          <a:xfrm>
            <a:off x="180228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942" name="Freeform 2941">
            <a:extLst>
              <a:ext uri="{FF2B5EF4-FFF2-40B4-BE49-F238E27FC236}">
                <a16:creationId xmlns:a16="http://schemas.microsoft.com/office/drawing/2014/main" id="{3049672C-5567-80A7-D420-13EDFEC341A9}"/>
              </a:ext>
            </a:extLst>
          </p:cNvPr>
          <p:cNvSpPr/>
          <p:nvPr/>
        </p:nvSpPr>
        <p:spPr>
          <a:xfrm>
            <a:off x="1804553"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2943" name="Freeform 2942">
            <a:extLst>
              <a:ext uri="{FF2B5EF4-FFF2-40B4-BE49-F238E27FC236}">
                <a16:creationId xmlns:a16="http://schemas.microsoft.com/office/drawing/2014/main" id="{3EC763A6-A11D-13B4-AB76-C80E3C82E4EF}"/>
              </a:ext>
            </a:extLst>
          </p:cNvPr>
          <p:cNvSpPr/>
          <p:nvPr/>
        </p:nvSpPr>
        <p:spPr>
          <a:xfrm>
            <a:off x="1804553"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2944" name="Freeform 2943">
            <a:extLst>
              <a:ext uri="{FF2B5EF4-FFF2-40B4-BE49-F238E27FC236}">
                <a16:creationId xmlns:a16="http://schemas.microsoft.com/office/drawing/2014/main" id="{543381C2-D63C-80C1-7049-570CAA0D1580}"/>
              </a:ext>
            </a:extLst>
          </p:cNvPr>
          <p:cNvSpPr/>
          <p:nvPr/>
        </p:nvSpPr>
        <p:spPr>
          <a:xfrm>
            <a:off x="1806817" y="3756115"/>
            <a:ext cx="1617" cy="85008"/>
          </a:xfrm>
          <a:custGeom>
            <a:avLst/>
            <a:gdLst>
              <a:gd name="connsiteX0" fmla="*/ 0 w 1617"/>
              <a:gd name="connsiteY0" fmla="*/ 0 h 85008"/>
              <a:gd name="connsiteX1" fmla="*/ 1617 w 1617"/>
              <a:gd name="connsiteY1" fmla="*/ 0 h 85008"/>
              <a:gd name="connsiteX2" fmla="*/ 1617 w 1617"/>
              <a:gd name="connsiteY2" fmla="*/ 85008 h 85008"/>
              <a:gd name="connsiteX3" fmla="*/ 0 w 1617"/>
              <a:gd name="connsiteY3" fmla="*/ 85008 h 85008"/>
            </a:gdLst>
            <a:ahLst/>
            <a:cxnLst>
              <a:cxn ang="0">
                <a:pos x="connsiteX0" y="connsiteY0"/>
              </a:cxn>
              <a:cxn ang="0">
                <a:pos x="connsiteX1" y="connsiteY1"/>
              </a:cxn>
              <a:cxn ang="0">
                <a:pos x="connsiteX2" y="connsiteY2"/>
              </a:cxn>
              <a:cxn ang="0">
                <a:pos x="connsiteX3" y="connsiteY3"/>
              </a:cxn>
            </a:cxnLst>
            <a:rect l="l" t="t" r="r" b="b"/>
            <a:pathLst>
              <a:path w="1617" h="85008">
                <a:moveTo>
                  <a:pt x="0" y="0"/>
                </a:moveTo>
                <a:lnTo>
                  <a:pt x="1617" y="0"/>
                </a:lnTo>
                <a:lnTo>
                  <a:pt x="1617" y="85008"/>
                </a:lnTo>
                <a:lnTo>
                  <a:pt x="0" y="85008"/>
                </a:lnTo>
                <a:close/>
              </a:path>
            </a:pathLst>
          </a:custGeom>
          <a:solidFill>
            <a:srgbClr val="F7941D"/>
          </a:solidFill>
          <a:ln w="0" cap="flat">
            <a:noFill/>
            <a:prstDash val="solid"/>
            <a:miter/>
          </a:ln>
        </p:spPr>
        <p:txBody>
          <a:bodyPr rtlCol="0" anchor="ctr"/>
          <a:lstStyle/>
          <a:p>
            <a:endParaRPr lang="en-GB" dirty="0"/>
          </a:p>
        </p:txBody>
      </p:sp>
      <p:sp>
        <p:nvSpPr>
          <p:cNvPr id="2945" name="Freeform 2944">
            <a:extLst>
              <a:ext uri="{FF2B5EF4-FFF2-40B4-BE49-F238E27FC236}">
                <a16:creationId xmlns:a16="http://schemas.microsoft.com/office/drawing/2014/main" id="{A8C10815-6AE4-8086-FF90-B386377E42EA}"/>
              </a:ext>
            </a:extLst>
          </p:cNvPr>
          <p:cNvSpPr/>
          <p:nvPr/>
        </p:nvSpPr>
        <p:spPr>
          <a:xfrm>
            <a:off x="1806817" y="3756115"/>
            <a:ext cx="1617" cy="85008"/>
          </a:xfrm>
          <a:custGeom>
            <a:avLst/>
            <a:gdLst>
              <a:gd name="connsiteX0" fmla="*/ 0 w 1617"/>
              <a:gd name="connsiteY0" fmla="*/ 0 h 85008"/>
              <a:gd name="connsiteX1" fmla="*/ 1617 w 1617"/>
              <a:gd name="connsiteY1" fmla="*/ 0 h 85008"/>
              <a:gd name="connsiteX2" fmla="*/ 1617 w 1617"/>
              <a:gd name="connsiteY2" fmla="*/ 85008 h 85008"/>
              <a:gd name="connsiteX3" fmla="*/ 0 w 1617"/>
              <a:gd name="connsiteY3" fmla="*/ 85008 h 85008"/>
            </a:gdLst>
            <a:ahLst/>
            <a:cxnLst>
              <a:cxn ang="0">
                <a:pos x="connsiteX0" y="connsiteY0"/>
              </a:cxn>
              <a:cxn ang="0">
                <a:pos x="connsiteX1" y="connsiteY1"/>
              </a:cxn>
              <a:cxn ang="0">
                <a:pos x="connsiteX2" y="connsiteY2"/>
              </a:cxn>
              <a:cxn ang="0">
                <a:pos x="connsiteX3" y="connsiteY3"/>
              </a:cxn>
            </a:cxnLst>
            <a:rect l="l" t="t" r="r" b="b"/>
            <a:pathLst>
              <a:path w="1617" h="85008">
                <a:moveTo>
                  <a:pt x="0" y="0"/>
                </a:moveTo>
                <a:lnTo>
                  <a:pt x="1617" y="0"/>
                </a:lnTo>
                <a:lnTo>
                  <a:pt x="1617" y="85008"/>
                </a:lnTo>
                <a:lnTo>
                  <a:pt x="0" y="85008"/>
                </a:lnTo>
                <a:close/>
              </a:path>
            </a:pathLst>
          </a:custGeom>
          <a:noFill/>
          <a:ln w="4040" cap="flat">
            <a:solidFill>
              <a:srgbClr val="C54E29"/>
            </a:solidFill>
            <a:prstDash val="solid"/>
            <a:miter/>
          </a:ln>
        </p:spPr>
        <p:txBody>
          <a:bodyPr rtlCol="0" anchor="ctr"/>
          <a:lstStyle/>
          <a:p>
            <a:endParaRPr lang="en-GB" dirty="0"/>
          </a:p>
        </p:txBody>
      </p:sp>
      <p:sp>
        <p:nvSpPr>
          <p:cNvPr id="2946" name="Freeform 2945">
            <a:extLst>
              <a:ext uri="{FF2B5EF4-FFF2-40B4-BE49-F238E27FC236}">
                <a16:creationId xmlns:a16="http://schemas.microsoft.com/office/drawing/2014/main" id="{C75C2F8D-49DF-A3EB-EC3E-C0128F52B315}"/>
              </a:ext>
            </a:extLst>
          </p:cNvPr>
          <p:cNvSpPr/>
          <p:nvPr/>
        </p:nvSpPr>
        <p:spPr>
          <a:xfrm>
            <a:off x="1809081"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2947" name="Freeform 2946">
            <a:extLst>
              <a:ext uri="{FF2B5EF4-FFF2-40B4-BE49-F238E27FC236}">
                <a16:creationId xmlns:a16="http://schemas.microsoft.com/office/drawing/2014/main" id="{577D464E-0BC5-BBDB-08F8-DDC9E8286D41}"/>
              </a:ext>
            </a:extLst>
          </p:cNvPr>
          <p:cNvSpPr/>
          <p:nvPr/>
        </p:nvSpPr>
        <p:spPr>
          <a:xfrm>
            <a:off x="1809081"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2948" name="Freeform 2947">
            <a:extLst>
              <a:ext uri="{FF2B5EF4-FFF2-40B4-BE49-F238E27FC236}">
                <a16:creationId xmlns:a16="http://schemas.microsoft.com/office/drawing/2014/main" id="{6AB2E8C7-BD2E-CF5E-1FE6-47BEAD1C0C95}"/>
              </a:ext>
            </a:extLst>
          </p:cNvPr>
          <p:cNvSpPr/>
          <p:nvPr/>
        </p:nvSpPr>
        <p:spPr>
          <a:xfrm>
            <a:off x="1811345"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solidFill>
            <a:srgbClr val="F7941D"/>
          </a:solidFill>
          <a:ln w="0" cap="flat">
            <a:noFill/>
            <a:prstDash val="solid"/>
            <a:miter/>
          </a:ln>
        </p:spPr>
        <p:txBody>
          <a:bodyPr rtlCol="0" anchor="ctr"/>
          <a:lstStyle/>
          <a:p>
            <a:endParaRPr lang="en-GB" dirty="0"/>
          </a:p>
        </p:txBody>
      </p:sp>
      <p:sp>
        <p:nvSpPr>
          <p:cNvPr id="2949" name="Freeform 2948">
            <a:extLst>
              <a:ext uri="{FF2B5EF4-FFF2-40B4-BE49-F238E27FC236}">
                <a16:creationId xmlns:a16="http://schemas.microsoft.com/office/drawing/2014/main" id="{7F0EF3C7-43B8-2DF0-2DE2-BE58B89F75BF}"/>
              </a:ext>
            </a:extLst>
          </p:cNvPr>
          <p:cNvSpPr/>
          <p:nvPr/>
        </p:nvSpPr>
        <p:spPr>
          <a:xfrm>
            <a:off x="1811345"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noFill/>
          <a:ln w="4040" cap="flat">
            <a:solidFill>
              <a:srgbClr val="C54E29"/>
            </a:solidFill>
            <a:prstDash val="solid"/>
            <a:miter/>
          </a:ln>
        </p:spPr>
        <p:txBody>
          <a:bodyPr rtlCol="0" anchor="ctr"/>
          <a:lstStyle/>
          <a:p>
            <a:endParaRPr lang="en-GB" dirty="0"/>
          </a:p>
        </p:txBody>
      </p:sp>
      <p:sp>
        <p:nvSpPr>
          <p:cNvPr id="2950" name="Freeform 2949">
            <a:extLst>
              <a:ext uri="{FF2B5EF4-FFF2-40B4-BE49-F238E27FC236}">
                <a16:creationId xmlns:a16="http://schemas.microsoft.com/office/drawing/2014/main" id="{4A5760AB-E7AF-EEBF-15E8-96F0A580432E}"/>
              </a:ext>
            </a:extLst>
          </p:cNvPr>
          <p:cNvSpPr/>
          <p:nvPr/>
        </p:nvSpPr>
        <p:spPr>
          <a:xfrm>
            <a:off x="1813609"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2951" name="Freeform 2950">
            <a:extLst>
              <a:ext uri="{FF2B5EF4-FFF2-40B4-BE49-F238E27FC236}">
                <a16:creationId xmlns:a16="http://schemas.microsoft.com/office/drawing/2014/main" id="{55FD0538-2C43-E479-BFB9-4045FBFF38C2}"/>
              </a:ext>
            </a:extLst>
          </p:cNvPr>
          <p:cNvSpPr/>
          <p:nvPr/>
        </p:nvSpPr>
        <p:spPr>
          <a:xfrm>
            <a:off x="1813609"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2952" name="Freeform 2951">
            <a:extLst>
              <a:ext uri="{FF2B5EF4-FFF2-40B4-BE49-F238E27FC236}">
                <a16:creationId xmlns:a16="http://schemas.microsoft.com/office/drawing/2014/main" id="{B0F40BFE-E84A-E5DC-14CF-7EBBBC6C4A97}"/>
              </a:ext>
            </a:extLst>
          </p:cNvPr>
          <p:cNvSpPr/>
          <p:nvPr/>
        </p:nvSpPr>
        <p:spPr>
          <a:xfrm>
            <a:off x="1815954"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2953" name="Freeform 2952">
            <a:extLst>
              <a:ext uri="{FF2B5EF4-FFF2-40B4-BE49-F238E27FC236}">
                <a16:creationId xmlns:a16="http://schemas.microsoft.com/office/drawing/2014/main" id="{D7ECE205-7DDA-D0ED-D7F2-A508CF5A817E}"/>
              </a:ext>
            </a:extLst>
          </p:cNvPr>
          <p:cNvSpPr/>
          <p:nvPr/>
        </p:nvSpPr>
        <p:spPr>
          <a:xfrm>
            <a:off x="1815954"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2954" name="Freeform 2953">
            <a:extLst>
              <a:ext uri="{FF2B5EF4-FFF2-40B4-BE49-F238E27FC236}">
                <a16:creationId xmlns:a16="http://schemas.microsoft.com/office/drawing/2014/main" id="{E927CD62-6EB0-1182-A0ED-105A80D3A484}"/>
              </a:ext>
            </a:extLst>
          </p:cNvPr>
          <p:cNvSpPr/>
          <p:nvPr/>
        </p:nvSpPr>
        <p:spPr>
          <a:xfrm>
            <a:off x="181821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2955" name="Freeform 2954">
            <a:extLst>
              <a:ext uri="{FF2B5EF4-FFF2-40B4-BE49-F238E27FC236}">
                <a16:creationId xmlns:a16="http://schemas.microsoft.com/office/drawing/2014/main" id="{078A7683-79FA-26B2-0581-3643335DE04D}"/>
              </a:ext>
            </a:extLst>
          </p:cNvPr>
          <p:cNvSpPr/>
          <p:nvPr/>
        </p:nvSpPr>
        <p:spPr>
          <a:xfrm>
            <a:off x="181821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2956" name="Freeform 2955">
            <a:extLst>
              <a:ext uri="{FF2B5EF4-FFF2-40B4-BE49-F238E27FC236}">
                <a16:creationId xmlns:a16="http://schemas.microsoft.com/office/drawing/2014/main" id="{B96AD287-20EA-83DE-D74B-5E788EDE4483}"/>
              </a:ext>
            </a:extLst>
          </p:cNvPr>
          <p:cNvSpPr/>
          <p:nvPr/>
        </p:nvSpPr>
        <p:spPr>
          <a:xfrm>
            <a:off x="1820482"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2957" name="Freeform 2956">
            <a:extLst>
              <a:ext uri="{FF2B5EF4-FFF2-40B4-BE49-F238E27FC236}">
                <a16:creationId xmlns:a16="http://schemas.microsoft.com/office/drawing/2014/main" id="{CF2FE30A-83DE-9F4B-31E5-C7BC2B1DBB10}"/>
              </a:ext>
            </a:extLst>
          </p:cNvPr>
          <p:cNvSpPr/>
          <p:nvPr/>
        </p:nvSpPr>
        <p:spPr>
          <a:xfrm>
            <a:off x="1820482"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2958" name="Freeform 2957">
            <a:extLst>
              <a:ext uri="{FF2B5EF4-FFF2-40B4-BE49-F238E27FC236}">
                <a16:creationId xmlns:a16="http://schemas.microsoft.com/office/drawing/2014/main" id="{567D1954-BB0A-C5B7-3EF9-4634180FF29E}"/>
              </a:ext>
            </a:extLst>
          </p:cNvPr>
          <p:cNvSpPr/>
          <p:nvPr/>
        </p:nvSpPr>
        <p:spPr>
          <a:xfrm>
            <a:off x="1822746"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solidFill>
            <a:srgbClr val="F7941D"/>
          </a:solidFill>
          <a:ln w="0" cap="flat">
            <a:noFill/>
            <a:prstDash val="solid"/>
            <a:miter/>
          </a:ln>
        </p:spPr>
        <p:txBody>
          <a:bodyPr rtlCol="0" anchor="ctr"/>
          <a:lstStyle/>
          <a:p>
            <a:endParaRPr lang="en-GB" dirty="0"/>
          </a:p>
        </p:txBody>
      </p:sp>
      <p:sp>
        <p:nvSpPr>
          <p:cNvPr id="2959" name="Freeform 2958">
            <a:extLst>
              <a:ext uri="{FF2B5EF4-FFF2-40B4-BE49-F238E27FC236}">
                <a16:creationId xmlns:a16="http://schemas.microsoft.com/office/drawing/2014/main" id="{7E82C572-875B-1948-6240-1E7CBB30E642}"/>
              </a:ext>
            </a:extLst>
          </p:cNvPr>
          <p:cNvSpPr/>
          <p:nvPr/>
        </p:nvSpPr>
        <p:spPr>
          <a:xfrm>
            <a:off x="1822746"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noFill/>
          <a:ln w="4040" cap="flat">
            <a:solidFill>
              <a:srgbClr val="C54E29"/>
            </a:solidFill>
            <a:prstDash val="solid"/>
            <a:miter/>
          </a:ln>
        </p:spPr>
        <p:txBody>
          <a:bodyPr rtlCol="0" anchor="ctr"/>
          <a:lstStyle/>
          <a:p>
            <a:endParaRPr lang="en-GB" dirty="0"/>
          </a:p>
        </p:txBody>
      </p:sp>
      <p:sp>
        <p:nvSpPr>
          <p:cNvPr id="2960" name="Freeform 2959">
            <a:extLst>
              <a:ext uri="{FF2B5EF4-FFF2-40B4-BE49-F238E27FC236}">
                <a16:creationId xmlns:a16="http://schemas.microsoft.com/office/drawing/2014/main" id="{6D384930-2FEC-02D8-6E3A-9F0CDC333FD2}"/>
              </a:ext>
            </a:extLst>
          </p:cNvPr>
          <p:cNvSpPr/>
          <p:nvPr/>
        </p:nvSpPr>
        <p:spPr>
          <a:xfrm>
            <a:off x="1825010"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solidFill>
            <a:srgbClr val="F7941D"/>
          </a:solidFill>
          <a:ln w="0" cap="flat">
            <a:noFill/>
            <a:prstDash val="solid"/>
            <a:miter/>
          </a:ln>
        </p:spPr>
        <p:txBody>
          <a:bodyPr rtlCol="0" anchor="ctr"/>
          <a:lstStyle/>
          <a:p>
            <a:endParaRPr lang="en-GB" dirty="0"/>
          </a:p>
        </p:txBody>
      </p:sp>
      <p:sp>
        <p:nvSpPr>
          <p:cNvPr id="2961" name="Freeform 2960">
            <a:extLst>
              <a:ext uri="{FF2B5EF4-FFF2-40B4-BE49-F238E27FC236}">
                <a16:creationId xmlns:a16="http://schemas.microsoft.com/office/drawing/2014/main" id="{CC758946-0F54-0D98-01E0-C80A63332738}"/>
              </a:ext>
            </a:extLst>
          </p:cNvPr>
          <p:cNvSpPr/>
          <p:nvPr/>
        </p:nvSpPr>
        <p:spPr>
          <a:xfrm>
            <a:off x="1825010"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noFill/>
          <a:ln w="4040" cap="flat">
            <a:solidFill>
              <a:srgbClr val="C54E29"/>
            </a:solidFill>
            <a:prstDash val="solid"/>
            <a:miter/>
          </a:ln>
        </p:spPr>
        <p:txBody>
          <a:bodyPr rtlCol="0" anchor="ctr"/>
          <a:lstStyle/>
          <a:p>
            <a:endParaRPr lang="en-GB" dirty="0"/>
          </a:p>
        </p:txBody>
      </p:sp>
      <p:sp>
        <p:nvSpPr>
          <p:cNvPr id="2962" name="Freeform 2961">
            <a:extLst>
              <a:ext uri="{FF2B5EF4-FFF2-40B4-BE49-F238E27FC236}">
                <a16:creationId xmlns:a16="http://schemas.microsoft.com/office/drawing/2014/main" id="{80489C54-1AE6-7A07-8E10-599917F28228}"/>
              </a:ext>
            </a:extLst>
          </p:cNvPr>
          <p:cNvSpPr/>
          <p:nvPr/>
        </p:nvSpPr>
        <p:spPr>
          <a:xfrm>
            <a:off x="1827274"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2963" name="Freeform 2962">
            <a:extLst>
              <a:ext uri="{FF2B5EF4-FFF2-40B4-BE49-F238E27FC236}">
                <a16:creationId xmlns:a16="http://schemas.microsoft.com/office/drawing/2014/main" id="{180BCBFC-1780-F86E-DC02-86086F018B2B}"/>
              </a:ext>
            </a:extLst>
          </p:cNvPr>
          <p:cNvSpPr/>
          <p:nvPr/>
        </p:nvSpPr>
        <p:spPr>
          <a:xfrm>
            <a:off x="1827274"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2964" name="Freeform 2963">
            <a:extLst>
              <a:ext uri="{FF2B5EF4-FFF2-40B4-BE49-F238E27FC236}">
                <a16:creationId xmlns:a16="http://schemas.microsoft.com/office/drawing/2014/main" id="{E581BE6E-CFE4-4E6B-70E5-AE14B709A27D}"/>
              </a:ext>
            </a:extLst>
          </p:cNvPr>
          <p:cNvSpPr/>
          <p:nvPr/>
        </p:nvSpPr>
        <p:spPr>
          <a:xfrm>
            <a:off x="1829619"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2965" name="Freeform 2964">
            <a:extLst>
              <a:ext uri="{FF2B5EF4-FFF2-40B4-BE49-F238E27FC236}">
                <a16:creationId xmlns:a16="http://schemas.microsoft.com/office/drawing/2014/main" id="{0EF5D9C3-E9AE-6D37-7F29-0D23A6A6CBF6}"/>
              </a:ext>
            </a:extLst>
          </p:cNvPr>
          <p:cNvSpPr/>
          <p:nvPr/>
        </p:nvSpPr>
        <p:spPr>
          <a:xfrm>
            <a:off x="1829619"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2966" name="Freeform 2965">
            <a:extLst>
              <a:ext uri="{FF2B5EF4-FFF2-40B4-BE49-F238E27FC236}">
                <a16:creationId xmlns:a16="http://schemas.microsoft.com/office/drawing/2014/main" id="{C2F267C8-DCDA-C856-FFB8-09DCA5CA595F}"/>
              </a:ext>
            </a:extLst>
          </p:cNvPr>
          <p:cNvSpPr/>
          <p:nvPr/>
        </p:nvSpPr>
        <p:spPr>
          <a:xfrm>
            <a:off x="1831883"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solidFill>
            <a:srgbClr val="F7941D"/>
          </a:solidFill>
          <a:ln w="0" cap="flat">
            <a:noFill/>
            <a:prstDash val="solid"/>
            <a:miter/>
          </a:ln>
        </p:spPr>
        <p:txBody>
          <a:bodyPr rtlCol="0" anchor="ctr"/>
          <a:lstStyle/>
          <a:p>
            <a:endParaRPr lang="en-GB" dirty="0"/>
          </a:p>
        </p:txBody>
      </p:sp>
      <p:sp>
        <p:nvSpPr>
          <p:cNvPr id="2967" name="Freeform 2966">
            <a:extLst>
              <a:ext uri="{FF2B5EF4-FFF2-40B4-BE49-F238E27FC236}">
                <a16:creationId xmlns:a16="http://schemas.microsoft.com/office/drawing/2014/main" id="{09D31078-B806-0470-94A4-5072C2A573A1}"/>
              </a:ext>
            </a:extLst>
          </p:cNvPr>
          <p:cNvSpPr/>
          <p:nvPr/>
        </p:nvSpPr>
        <p:spPr>
          <a:xfrm>
            <a:off x="1831883"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noFill/>
          <a:ln w="4040" cap="flat">
            <a:solidFill>
              <a:srgbClr val="C54E29"/>
            </a:solidFill>
            <a:prstDash val="solid"/>
            <a:miter/>
          </a:ln>
        </p:spPr>
        <p:txBody>
          <a:bodyPr rtlCol="0" anchor="ctr"/>
          <a:lstStyle/>
          <a:p>
            <a:endParaRPr lang="en-GB" dirty="0"/>
          </a:p>
        </p:txBody>
      </p:sp>
      <p:sp>
        <p:nvSpPr>
          <p:cNvPr id="2968" name="Freeform 2967">
            <a:extLst>
              <a:ext uri="{FF2B5EF4-FFF2-40B4-BE49-F238E27FC236}">
                <a16:creationId xmlns:a16="http://schemas.microsoft.com/office/drawing/2014/main" id="{DAD00F6B-AF9B-B58D-A5D8-D2DB0B82678A}"/>
              </a:ext>
            </a:extLst>
          </p:cNvPr>
          <p:cNvSpPr/>
          <p:nvPr/>
        </p:nvSpPr>
        <p:spPr>
          <a:xfrm>
            <a:off x="1834147"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solidFill>
            <a:srgbClr val="F7941D"/>
          </a:solidFill>
          <a:ln w="0" cap="flat">
            <a:noFill/>
            <a:prstDash val="solid"/>
            <a:miter/>
          </a:ln>
        </p:spPr>
        <p:txBody>
          <a:bodyPr rtlCol="0" anchor="ctr"/>
          <a:lstStyle/>
          <a:p>
            <a:endParaRPr lang="en-GB" dirty="0"/>
          </a:p>
        </p:txBody>
      </p:sp>
      <p:sp>
        <p:nvSpPr>
          <p:cNvPr id="2969" name="Freeform 2968">
            <a:extLst>
              <a:ext uri="{FF2B5EF4-FFF2-40B4-BE49-F238E27FC236}">
                <a16:creationId xmlns:a16="http://schemas.microsoft.com/office/drawing/2014/main" id="{A2C877FC-9CE3-D674-DBAA-A40FCA0673A8}"/>
              </a:ext>
            </a:extLst>
          </p:cNvPr>
          <p:cNvSpPr/>
          <p:nvPr/>
        </p:nvSpPr>
        <p:spPr>
          <a:xfrm>
            <a:off x="1834147"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noFill/>
          <a:ln w="4040" cap="flat">
            <a:solidFill>
              <a:srgbClr val="C54E29"/>
            </a:solidFill>
            <a:prstDash val="solid"/>
            <a:miter/>
          </a:ln>
        </p:spPr>
        <p:txBody>
          <a:bodyPr rtlCol="0" anchor="ctr"/>
          <a:lstStyle/>
          <a:p>
            <a:endParaRPr lang="en-GB" dirty="0"/>
          </a:p>
        </p:txBody>
      </p:sp>
      <p:sp>
        <p:nvSpPr>
          <p:cNvPr id="2970" name="Freeform 2969">
            <a:extLst>
              <a:ext uri="{FF2B5EF4-FFF2-40B4-BE49-F238E27FC236}">
                <a16:creationId xmlns:a16="http://schemas.microsoft.com/office/drawing/2014/main" id="{54ABE97C-4EC5-346E-E22F-04F474F7ACC9}"/>
              </a:ext>
            </a:extLst>
          </p:cNvPr>
          <p:cNvSpPr/>
          <p:nvPr/>
        </p:nvSpPr>
        <p:spPr>
          <a:xfrm>
            <a:off x="1836411" y="3756115"/>
            <a:ext cx="1617" cy="95108"/>
          </a:xfrm>
          <a:custGeom>
            <a:avLst/>
            <a:gdLst>
              <a:gd name="connsiteX0" fmla="*/ 0 w 1617"/>
              <a:gd name="connsiteY0" fmla="*/ 0 h 95108"/>
              <a:gd name="connsiteX1" fmla="*/ 1617 w 1617"/>
              <a:gd name="connsiteY1" fmla="*/ 0 h 95108"/>
              <a:gd name="connsiteX2" fmla="*/ 1617 w 1617"/>
              <a:gd name="connsiteY2" fmla="*/ 95109 h 95108"/>
              <a:gd name="connsiteX3" fmla="*/ 0 w 1617"/>
              <a:gd name="connsiteY3" fmla="*/ 95109 h 95108"/>
            </a:gdLst>
            <a:ahLst/>
            <a:cxnLst>
              <a:cxn ang="0">
                <a:pos x="connsiteX0" y="connsiteY0"/>
              </a:cxn>
              <a:cxn ang="0">
                <a:pos x="connsiteX1" y="connsiteY1"/>
              </a:cxn>
              <a:cxn ang="0">
                <a:pos x="connsiteX2" y="connsiteY2"/>
              </a:cxn>
              <a:cxn ang="0">
                <a:pos x="connsiteX3" y="connsiteY3"/>
              </a:cxn>
            </a:cxnLst>
            <a:rect l="l" t="t" r="r" b="b"/>
            <a:pathLst>
              <a:path w="1617" h="95108">
                <a:moveTo>
                  <a:pt x="0" y="0"/>
                </a:moveTo>
                <a:lnTo>
                  <a:pt x="1617" y="0"/>
                </a:lnTo>
                <a:lnTo>
                  <a:pt x="1617" y="95109"/>
                </a:lnTo>
                <a:lnTo>
                  <a:pt x="0" y="95109"/>
                </a:lnTo>
                <a:close/>
              </a:path>
            </a:pathLst>
          </a:custGeom>
          <a:solidFill>
            <a:srgbClr val="F7941D"/>
          </a:solidFill>
          <a:ln w="0" cap="flat">
            <a:noFill/>
            <a:prstDash val="solid"/>
            <a:miter/>
          </a:ln>
        </p:spPr>
        <p:txBody>
          <a:bodyPr rtlCol="0" anchor="ctr"/>
          <a:lstStyle/>
          <a:p>
            <a:endParaRPr lang="en-GB" dirty="0"/>
          </a:p>
        </p:txBody>
      </p:sp>
      <p:sp>
        <p:nvSpPr>
          <p:cNvPr id="2971" name="Freeform 2970">
            <a:extLst>
              <a:ext uri="{FF2B5EF4-FFF2-40B4-BE49-F238E27FC236}">
                <a16:creationId xmlns:a16="http://schemas.microsoft.com/office/drawing/2014/main" id="{C39C84E9-91B3-5587-0BD7-5E544B21550D}"/>
              </a:ext>
            </a:extLst>
          </p:cNvPr>
          <p:cNvSpPr/>
          <p:nvPr/>
        </p:nvSpPr>
        <p:spPr>
          <a:xfrm>
            <a:off x="1836411" y="3756115"/>
            <a:ext cx="1617" cy="95108"/>
          </a:xfrm>
          <a:custGeom>
            <a:avLst/>
            <a:gdLst>
              <a:gd name="connsiteX0" fmla="*/ 0 w 1617"/>
              <a:gd name="connsiteY0" fmla="*/ 0 h 95108"/>
              <a:gd name="connsiteX1" fmla="*/ 1617 w 1617"/>
              <a:gd name="connsiteY1" fmla="*/ 0 h 95108"/>
              <a:gd name="connsiteX2" fmla="*/ 1617 w 1617"/>
              <a:gd name="connsiteY2" fmla="*/ 95109 h 95108"/>
              <a:gd name="connsiteX3" fmla="*/ 0 w 1617"/>
              <a:gd name="connsiteY3" fmla="*/ 95109 h 95108"/>
            </a:gdLst>
            <a:ahLst/>
            <a:cxnLst>
              <a:cxn ang="0">
                <a:pos x="connsiteX0" y="connsiteY0"/>
              </a:cxn>
              <a:cxn ang="0">
                <a:pos x="connsiteX1" y="connsiteY1"/>
              </a:cxn>
              <a:cxn ang="0">
                <a:pos x="connsiteX2" y="connsiteY2"/>
              </a:cxn>
              <a:cxn ang="0">
                <a:pos x="connsiteX3" y="connsiteY3"/>
              </a:cxn>
            </a:cxnLst>
            <a:rect l="l" t="t" r="r" b="b"/>
            <a:pathLst>
              <a:path w="1617" h="95108">
                <a:moveTo>
                  <a:pt x="0" y="0"/>
                </a:moveTo>
                <a:lnTo>
                  <a:pt x="1617" y="0"/>
                </a:lnTo>
                <a:lnTo>
                  <a:pt x="1617" y="95109"/>
                </a:lnTo>
                <a:lnTo>
                  <a:pt x="0" y="95109"/>
                </a:lnTo>
                <a:close/>
              </a:path>
            </a:pathLst>
          </a:custGeom>
          <a:noFill/>
          <a:ln w="4040" cap="flat">
            <a:solidFill>
              <a:srgbClr val="C54E29"/>
            </a:solidFill>
            <a:prstDash val="solid"/>
            <a:miter/>
          </a:ln>
        </p:spPr>
        <p:txBody>
          <a:bodyPr rtlCol="0" anchor="ctr"/>
          <a:lstStyle/>
          <a:p>
            <a:endParaRPr lang="en-GB" dirty="0"/>
          </a:p>
        </p:txBody>
      </p:sp>
      <p:sp>
        <p:nvSpPr>
          <p:cNvPr id="2972" name="Freeform 2971">
            <a:extLst>
              <a:ext uri="{FF2B5EF4-FFF2-40B4-BE49-F238E27FC236}">
                <a16:creationId xmlns:a16="http://schemas.microsoft.com/office/drawing/2014/main" id="{ACFABC3E-D7AB-4C9A-51D6-EBBAF469DCB7}"/>
              </a:ext>
            </a:extLst>
          </p:cNvPr>
          <p:cNvSpPr/>
          <p:nvPr/>
        </p:nvSpPr>
        <p:spPr>
          <a:xfrm>
            <a:off x="1838675"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solidFill>
            <a:srgbClr val="F7941D"/>
          </a:solidFill>
          <a:ln w="0" cap="flat">
            <a:noFill/>
            <a:prstDash val="solid"/>
            <a:miter/>
          </a:ln>
        </p:spPr>
        <p:txBody>
          <a:bodyPr rtlCol="0" anchor="ctr"/>
          <a:lstStyle/>
          <a:p>
            <a:endParaRPr lang="en-GB" dirty="0"/>
          </a:p>
        </p:txBody>
      </p:sp>
      <p:sp>
        <p:nvSpPr>
          <p:cNvPr id="2973" name="Freeform 2972">
            <a:extLst>
              <a:ext uri="{FF2B5EF4-FFF2-40B4-BE49-F238E27FC236}">
                <a16:creationId xmlns:a16="http://schemas.microsoft.com/office/drawing/2014/main" id="{55339477-C816-7354-2C47-7D28DB4BA0AF}"/>
              </a:ext>
            </a:extLst>
          </p:cNvPr>
          <p:cNvSpPr/>
          <p:nvPr/>
        </p:nvSpPr>
        <p:spPr>
          <a:xfrm>
            <a:off x="1838675"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noFill/>
          <a:ln w="4040" cap="flat">
            <a:solidFill>
              <a:srgbClr val="C54E29"/>
            </a:solidFill>
            <a:prstDash val="solid"/>
            <a:miter/>
          </a:ln>
        </p:spPr>
        <p:txBody>
          <a:bodyPr rtlCol="0" anchor="ctr"/>
          <a:lstStyle/>
          <a:p>
            <a:endParaRPr lang="en-GB" dirty="0"/>
          </a:p>
        </p:txBody>
      </p:sp>
      <p:sp>
        <p:nvSpPr>
          <p:cNvPr id="2974" name="Freeform 2973">
            <a:extLst>
              <a:ext uri="{FF2B5EF4-FFF2-40B4-BE49-F238E27FC236}">
                <a16:creationId xmlns:a16="http://schemas.microsoft.com/office/drawing/2014/main" id="{87862346-FCF9-D609-DD4A-C8ADC5B6FC7A}"/>
              </a:ext>
            </a:extLst>
          </p:cNvPr>
          <p:cNvSpPr/>
          <p:nvPr/>
        </p:nvSpPr>
        <p:spPr>
          <a:xfrm>
            <a:off x="1840939"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2975" name="Freeform 2974">
            <a:extLst>
              <a:ext uri="{FF2B5EF4-FFF2-40B4-BE49-F238E27FC236}">
                <a16:creationId xmlns:a16="http://schemas.microsoft.com/office/drawing/2014/main" id="{90E892F4-82A0-1B42-B198-6D3AD5D96AFF}"/>
              </a:ext>
            </a:extLst>
          </p:cNvPr>
          <p:cNvSpPr/>
          <p:nvPr/>
        </p:nvSpPr>
        <p:spPr>
          <a:xfrm>
            <a:off x="1840939"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2976" name="Freeform 2975">
            <a:extLst>
              <a:ext uri="{FF2B5EF4-FFF2-40B4-BE49-F238E27FC236}">
                <a16:creationId xmlns:a16="http://schemas.microsoft.com/office/drawing/2014/main" id="{2B3D44DD-35D2-5A46-F31D-5B18AED51C07}"/>
              </a:ext>
            </a:extLst>
          </p:cNvPr>
          <p:cNvSpPr/>
          <p:nvPr/>
        </p:nvSpPr>
        <p:spPr>
          <a:xfrm>
            <a:off x="1843284" y="3756115"/>
            <a:ext cx="1617" cy="24645"/>
          </a:xfrm>
          <a:custGeom>
            <a:avLst/>
            <a:gdLst>
              <a:gd name="connsiteX0" fmla="*/ 0 w 1617"/>
              <a:gd name="connsiteY0" fmla="*/ 0 h 24645"/>
              <a:gd name="connsiteX1" fmla="*/ 1617 w 1617"/>
              <a:gd name="connsiteY1" fmla="*/ 0 h 24645"/>
              <a:gd name="connsiteX2" fmla="*/ 1617 w 1617"/>
              <a:gd name="connsiteY2" fmla="*/ 24646 h 24645"/>
              <a:gd name="connsiteX3" fmla="*/ 0 w 1617"/>
              <a:gd name="connsiteY3" fmla="*/ 24646 h 24645"/>
            </a:gdLst>
            <a:ahLst/>
            <a:cxnLst>
              <a:cxn ang="0">
                <a:pos x="connsiteX0" y="connsiteY0"/>
              </a:cxn>
              <a:cxn ang="0">
                <a:pos x="connsiteX1" y="connsiteY1"/>
              </a:cxn>
              <a:cxn ang="0">
                <a:pos x="connsiteX2" y="connsiteY2"/>
              </a:cxn>
              <a:cxn ang="0">
                <a:pos x="connsiteX3" y="connsiteY3"/>
              </a:cxn>
            </a:cxnLst>
            <a:rect l="l" t="t" r="r" b="b"/>
            <a:pathLst>
              <a:path w="1617" h="24645">
                <a:moveTo>
                  <a:pt x="0" y="0"/>
                </a:moveTo>
                <a:lnTo>
                  <a:pt x="1617" y="0"/>
                </a:lnTo>
                <a:lnTo>
                  <a:pt x="1617" y="24646"/>
                </a:lnTo>
                <a:lnTo>
                  <a:pt x="0" y="24646"/>
                </a:lnTo>
                <a:close/>
              </a:path>
            </a:pathLst>
          </a:custGeom>
          <a:solidFill>
            <a:srgbClr val="F7941D"/>
          </a:solidFill>
          <a:ln w="0" cap="flat">
            <a:noFill/>
            <a:prstDash val="solid"/>
            <a:miter/>
          </a:ln>
        </p:spPr>
        <p:txBody>
          <a:bodyPr rtlCol="0" anchor="ctr"/>
          <a:lstStyle/>
          <a:p>
            <a:endParaRPr lang="en-GB" dirty="0"/>
          </a:p>
        </p:txBody>
      </p:sp>
      <p:sp>
        <p:nvSpPr>
          <p:cNvPr id="2977" name="Freeform 2976">
            <a:extLst>
              <a:ext uri="{FF2B5EF4-FFF2-40B4-BE49-F238E27FC236}">
                <a16:creationId xmlns:a16="http://schemas.microsoft.com/office/drawing/2014/main" id="{39AC7FE2-6B82-B4DE-39AF-9CA1ED14E499}"/>
              </a:ext>
            </a:extLst>
          </p:cNvPr>
          <p:cNvSpPr/>
          <p:nvPr/>
        </p:nvSpPr>
        <p:spPr>
          <a:xfrm>
            <a:off x="1843284" y="3756115"/>
            <a:ext cx="1617" cy="24645"/>
          </a:xfrm>
          <a:custGeom>
            <a:avLst/>
            <a:gdLst>
              <a:gd name="connsiteX0" fmla="*/ 0 w 1617"/>
              <a:gd name="connsiteY0" fmla="*/ 0 h 24645"/>
              <a:gd name="connsiteX1" fmla="*/ 1617 w 1617"/>
              <a:gd name="connsiteY1" fmla="*/ 0 h 24645"/>
              <a:gd name="connsiteX2" fmla="*/ 1617 w 1617"/>
              <a:gd name="connsiteY2" fmla="*/ 24646 h 24645"/>
              <a:gd name="connsiteX3" fmla="*/ 0 w 1617"/>
              <a:gd name="connsiteY3" fmla="*/ 24646 h 24645"/>
            </a:gdLst>
            <a:ahLst/>
            <a:cxnLst>
              <a:cxn ang="0">
                <a:pos x="connsiteX0" y="connsiteY0"/>
              </a:cxn>
              <a:cxn ang="0">
                <a:pos x="connsiteX1" y="connsiteY1"/>
              </a:cxn>
              <a:cxn ang="0">
                <a:pos x="connsiteX2" y="connsiteY2"/>
              </a:cxn>
              <a:cxn ang="0">
                <a:pos x="connsiteX3" y="connsiteY3"/>
              </a:cxn>
            </a:cxnLst>
            <a:rect l="l" t="t" r="r" b="b"/>
            <a:pathLst>
              <a:path w="1617" h="24645">
                <a:moveTo>
                  <a:pt x="0" y="0"/>
                </a:moveTo>
                <a:lnTo>
                  <a:pt x="1617" y="0"/>
                </a:lnTo>
                <a:lnTo>
                  <a:pt x="1617" y="24646"/>
                </a:lnTo>
                <a:lnTo>
                  <a:pt x="0" y="24646"/>
                </a:lnTo>
                <a:close/>
              </a:path>
            </a:pathLst>
          </a:custGeom>
          <a:noFill/>
          <a:ln w="4040" cap="flat">
            <a:solidFill>
              <a:srgbClr val="C54E29"/>
            </a:solidFill>
            <a:prstDash val="solid"/>
            <a:miter/>
          </a:ln>
        </p:spPr>
        <p:txBody>
          <a:bodyPr rtlCol="0" anchor="ctr"/>
          <a:lstStyle/>
          <a:p>
            <a:endParaRPr lang="en-GB" dirty="0"/>
          </a:p>
        </p:txBody>
      </p:sp>
      <p:sp>
        <p:nvSpPr>
          <p:cNvPr id="2978" name="Freeform 2977">
            <a:extLst>
              <a:ext uri="{FF2B5EF4-FFF2-40B4-BE49-F238E27FC236}">
                <a16:creationId xmlns:a16="http://schemas.microsoft.com/office/drawing/2014/main" id="{CFE25B11-D352-94BE-7B88-A2135A6FBC65}"/>
              </a:ext>
            </a:extLst>
          </p:cNvPr>
          <p:cNvSpPr/>
          <p:nvPr/>
        </p:nvSpPr>
        <p:spPr>
          <a:xfrm>
            <a:off x="184554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979" name="Freeform 2978">
            <a:extLst>
              <a:ext uri="{FF2B5EF4-FFF2-40B4-BE49-F238E27FC236}">
                <a16:creationId xmlns:a16="http://schemas.microsoft.com/office/drawing/2014/main" id="{A502BED8-1FB7-9A6E-AFFD-B4D1B2D1C421}"/>
              </a:ext>
            </a:extLst>
          </p:cNvPr>
          <p:cNvSpPr/>
          <p:nvPr/>
        </p:nvSpPr>
        <p:spPr>
          <a:xfrm>
            <a:off x="1847812" y="3756115"/>
            <a:ext cx="1617" cy="52120"/>
          </a:xfrm>
          <a:custGeom>
            <a:avLst/>
            <a:gdLst>
              <a:gd name="connsiteX0" fmla="*/ 0 w 1617"/>
              <a:gd name="connsiteY0" fmla="*/ 0 h 52120"/>
              <a:gd name="connsiteX1" fmla="*/ 1617 w 1617"/>
              <a:gd name="connsiteY1" fmla="*/ 0 h 52120"/>
              <a:gd name="connsiteX2" fmla="*/ 1617 w 1617"/>
              <a:gd name="connsiteY2" fmla="*/ 52120 h 52120"/>
              <a:gd name="connsiteX3" fmla="*/ 0 w 1617"/>
              <a:gd name="connsiteY3" fmla="*/ 52120 h 52120"/>
            </a:gdLst>
            <a:ahLst/>
            <a:cxnLst>
              <a:cxn ang="0">
                <a:pos x="connsiteX0" y="connsiteY0"/>
              </a:cxn>
              <a:cxn ang="0">
                <a:pos x="connsiteX1" y="connsiteY1"/>
              </a:cxn>
              <a:cxn ang="0">
                <a:pos x="connsiteX2" y="connsiteY2"/>
              </a:cxn>
              <a:cxn ang="0">
                <a:pos x="connsiteX3" y="connsiteY3"/>
              </a:cxn>
            </a:cxnLst>
            <a:rect l="l" t="t" r="r" b="b"/>
            <a:pathLst>
              <a:path w="1617" h="52120">
                <a:moveTo>
                  <a:pt x="0" y="0"/>
                </a:moveTo>
                <a:lnTo>
                  <a:pt x="1617" y="0"/>
                </a:lnTo>
                <a:lnTo>
                  <a:pt x="1617" y="52120"/>
                </a:lnTo>
                <a:lnTo>
                  <a:pt x="0" y="52120"/>
                </a:lnTo>
                <a:close/>
              </a:path>
            </a:pathLst>
          </a:custGeom>
          <a:solidFill>
            <a:srgbClr val="F7941D"/>
          </a:solidFill>
          <a:ln w="0" cap="flat">
            <a:noFill/>
            <a:prstDash val="solid"/>
            <a:miter/>
          </a:ln>
        </p:spPr>
        <p:txBody>
          <a:bodyPr rtlCol="0" anchor="ctr"/>
          <a:lstStyle/>
          <a:p>
            <a:endParaRPr lang="en-GB" dirty="0"/>
          </a:p>
        </p:txBody>
      </p:sp>
      <p:sp>
        <p:nvSpPr>
          <p:cNvPr id="2980" name="Freeform 2979">
            <a:extLst>
              <a:ext uri="{FF2B5EF4-FFF2-40B4-BE49-F238E27FC236}">
                <a16:creationId xmlns:a16="http://schemas.microsoft.com/office/drawing/2014/main" id="{9C2B631F-1CB9-03DA-D98E-1589700EB524}"/>
              </a:ext>
            </a:extLst>
          </p:cNvPr>
          <p:cNvSpPr/>
          <p:nvPr/>
        </p:nvSpPr>
        <p:spPr>
          <a:xfrm>
            <a:off x="1847812" y="3756115"/>
            <a:ext cx="1617" cy="52120"/>
          </a:xfrm>
          <a:custGeom>
            <a:avLst/>
            <a:gdLst>
              <a:gd name="connsiteX0" fmla="*/ 0 w 1617"/>
              <a:gd name="connsiteY0" fmla="*/ 0 h 52120"/>
              <a:gd name="connsiteX1" fmla="*/ 1617 w 1617"/>
              <a:gd name="connsiteY1" fmla="*/ 0 h 52120"/>
              <a:gd name="connsiteX2" fmla="*/ 1617 w 1617"/>
              <a:gd name="connsiteY2" fmla="*/ 52120 h 52120"/>
              <a:gd name="connsiteX3" fmla="*/ 0 w 1617"/>
              <a:gd name="connsiteY3" fmla="*/ 52120 h 52120"/>
            </a:gdLst>
            <a:ahLst/>
            <a:cxnLst>
              <a:cxn ang="0">
                <a:pos x="connsiteX0" y="connsiteY0"/>
              </a:cxn>
              <a:cxn ang="0">
                <a:pos x="connsiteX1" y="connsiteY1"/>
              </a:cxn>
              <a:cxn ang="0">
                <a:pos x="connsiteX2" y="connsiteY2"/>
              </a:cxn>
              <a:cxn ang="0">
                <a:pos x="connsiteX3" y="connsiteY3"/>
              </a:cxn>
            </a:cxnLst>
            <a:rect l="l" t="t" r="r" b="b"/>
            <a:pathLst>
              <a:path w="1617" h="52120">
                <a:moveTo>
                  <a:pt x="0" y="0"/>
                </a:moveTo>
                <a:lnTo>
                  <a:pt x="1617" y="0"/>
                </a:lnTo>
                <a:lnTo>
                  <a:pt x="1617" y="52120"/>
                </a:lnTo>
                <a:lnTo>
                  <a:pt x="0" y="52120"/>
                </a:lnTo>
                <a:close/>
              </a:path>
            </a:pathLst>
          </a:custGeom>
          <a:noFill/>
          <a:ln w="4040" cap="flat">
            <a:solidFill>
              <a:srgbClr val="C54E29"/>
            </a:solidFill>
            <a:prstDash val="solid"/>
            <a:miter/>
          </a:ln>
        </p:spPr>
        <p:txBody>
          <a:bodyPr rtlCol="0" anchor="ctr"/>
          <a:lstStyle/>
          <a:p>
            <a:endParaRPr lang="en-GB" dirty="0"/>
          </a:p>
        </p:txBody>
      </p:sp>
      <p:sp>
        <p:nvSpPr>
          <p:cNvPr id="2981" name="Freeform 2980">
            <a:extLst>
              <a:ext uri="{FF2B5EF4-FFF2-40B4-BE49-F238E27FC236}">
                <a16:creationId xmlns:a16="http://schemas.microsoft.com/office/drawing/2014/main" id="{0C7D2783-5B25-D413-A3A0-64FBE8FC7B0B}"/>
              </a:ext>
            </a:extLst>
          </p:cNvPr>
          <p:cNvSpPr/>
          <p:nvPr/>
        </p:nvSpPr>
        <p:spPr>
          <a:xfrm>
            <a:off x="1850076" y="3756115"/>
            <a:ext cx="1617" cy="46140"/>
          </a:xfrm>
          <a:custGeom>
            <a:avLst/>
            <a:gdLst>
              <a:gd name="connsiteX0" fmla="*/ 0 w 1617"/>
              <a:gd name="connsiteY0" fmla="*/ 0 h 46140"/>
              <a:gd name="connsiteX1" fmla="*/ 1617 w 1617"/>
              <a:gd name="connsiteY1" fmla="*/ 0 h 46140"/>
              <a:gd name="connsiteX2" fmla="*/ 1617 w 1617"/>
              <a:gd name="connsiteY2" fmla="*/ 46140 h 46140"/>
              <a:gd name="connsiteX3" fmla="*/ 0 w 1617"/>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17" h="46140">
                <a:moveTo>
                  <a:pt x="0" y="0"/>
                </a:moveTo>
                <a:lnTo>
                  <a:pt x="1617" y="0"/>
                </a:lnTo>
                <a:lnTo>
                  <a:pt x="1617" y="46140"/>
                </a:lnTo>
                <a:lnTo>
                  <a:pt x="0" y="46140"/>
                </a:lnTo>
                <a:close/>
              </a:path>
            </a:pathLst>
          </a:custGeom>
          <a:solidFill>
            <a:srgbClr val="F7941D"/>
          </a:solidFill>
          <a:ln w="0" cap="flat">
            <a:noFill/>
            <a:prstDash val="solid"/>
            <a:miter/>
          </a:ln>
        </p:spPr>
        <p:txBody>
          <a:bodyPr rtlCol="0" anchor="ctr"/>
          <a:lstStyle/>
          <a:p>
            <a:endParaRPr lang="en-GB" dirty="0"/>
          </a:p>
        </p:txBody>
      </p:sp>
      <p:sp>
        <p:nvSpPr>
          <p:cNvPr id="2982" name="Freeform 2981">
            <a:extLst>
              <a:ext uri="{FF2B5EF4-FFF2-40B4-BE49-F238E27FC236}">
                <a16:creationId xmlns:a16="http://schemas.microsoft.com/office/drawing/2014/main" id="{C3500092-0FB7-6E92-4432-FC04CC797228}"/>
              </a:ext>
            </a:extLst>
          </p:cNvPr>
          <p:cNvSpPr/>
          <p:nvPr/>
        </p:nvSpPr>
        <p:spPr>
          <a:xfrm>
            <a:off x="1850076" y="3756115"/>
            <a:ext cx="1617" cy="46140"/>
          </a:xfrm>
          <a:custGeom>
            <a:avLst/>
            <a:gdLst>
              <a:gd name="connsiteX0" fmla="*/ 0 w 1617"/>
              <a:gd name="connsiteY0" fmla="*/ 0 h 46140"/>
              <a:gd name="connsiteX1" fmla="*/ 1617 w 1617"/>
              <a:gd name="connsiteY1" fmla="*/ 0 h 46140"/>
              <a:gd name="connsiteX2" fmla="*/ 1617 w 1617"/>
              <a:gd name="connsiteY2" fmla="*/ 46140 h 46140"/>
              <a:gd name="connsiteX3" fmla="*/ 0 w 1617"/>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17" h="46140">
                <a:moveTo>
                  <a:pt x="0" y="0"/>
                </a:moveTo>
                <a:lnTo>
                  <a:pt x="1617" y="0"/>
                </a:lnTo>
                <a:lnTo>
                  <a:pt x="1617" y="46140"/>
                </a:lnTo>
                <a:lnTo>
                  <a:pt x="0" y="46140"/>
                </a:lnTo>
                <a:close/>
              </a:path>
            </a:pathLst>
          </a:custGeom>
          <a:noFill/>
          <a:ln w="4040" cap="flat">
            <a:solidFill>
              <a:srgbClr val="C54E29"/>
            </a:solidFill>
            <a:prstDash val="solid"/>
            <a:miter/>
          </a:ln>
        </p:spPr>
        <p:txBody>
          <a:bodyPr rtlCol="0" anchor="ctr"/>
          <a:lstStyle/>
          <a:p>
            <a:endParaRPr lang="en-GB" dirty="0"/>
          </a:p>
        </p:txBody>
      </p:sp>
      <p:sp>
        <p:nvSpPr>
          <p:cNvPr id="2983" name="Freeform 2982">
            <a:extLst>
              <a:ext uri="{FF2B5EF4-FFF2-40B4-BE49-F238E27FC236}">
                <a16:creationId xmlns:a16="http://schemas.microsoft.com/office/drawing/2014/main" id="{217A2DB0-9297-24EE-1DBA-1D704E1D99FB}"/>
              </a:ext>
            </a:extLst>
          </p:cNvPr>
          <p:cNvSpPr/>
          <p:nvPr/>
        </p:nvSpPr>
        <p:spPr>
          <a:xfrm>
            <a:off x="1852340"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solidFill>
            <a:srgbClr val="F7941D"/>
          </a:solidFill>
          <a:ln w="0" cap="flat">
            <a:noFill/>
            <a:prstDash val="solid"/>
            <a:miter/>
          </a:ln>
        </p:spPr>
        <p:txBody>
          <a:bodyPr rtlCol="0" anchor="ctr"/>
          <a:lstStyle/>
          <a:p>
            <a:endParaRPr lang="en-GB" dirty="0"/>
          </a:p>
        </p:txBody>
      </p:sp>
      <p:sp>
        <p:nvSpPr>
          <p:cNvPr id="2984" name="Freeform 2983">
            <a:extLst>
              <a:ext uri="{FF2B5EF4-FFF2-40B4-BE49-F238E27FC236}">
                <a16:creationId xmlns:a16="http://schemas.microsoft.com/office/drawing/2014/main" id="{D8382669-B90E-E76B-C827-5E9CE5AC4F60}"/>
              </a:ext>
            </a:extLst>
          </p:cNvPr>
          <p:cNvSpPr/>
          <p:nvPr/>
        </p:nvSpPr>
        <p:spPr>
          <a:xfrm>
            <a:off x="1852340"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noFill/>
          <a:ln w="4040" cap="flat">
            <a:solidFill>
              <a:srgbClr val="C54E29"/>
            </a:solidFill>
            <a:prstDash val="solid"/>
            <a:miter/>
          </a:ln>
        </p:spPr>
        <p:txBody>
          <a:bodyPr rtlCol="0" anchor="ctr"/>
          <a:lstStyle/>
          <a:p>
            <a:endParaRPr lang="en-GB" dirty="0"/>
          </a:p>
        </p:txBody>
      </p:sp>
      <p:sp>
        <p:nvSpPr>
          <p:cNvPr id="2985" name="Freeform 2984">
            <a:extLst>
              <a:ext uri="{FF2B5EF4-FFF2-40B4-BE49-F238E27FC236}">
                <a16:creationId xmlns:a16="http://schemas.microsoft.com/office/drawing/2014/main" id="{7ECD2E14-43A5-93AC-D75D-1F33E228C3FE}"/>
              </a:ext>
            </a:extLst>
          </p:cNvPr>
          <p:cNvSpPr/>
          <p:nvPr/>
        </p:nvSpPr>
        <p:spPr>
          <a:xfrm>
            <a:off x="185460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986" name="Freeform 2985">
            <a:extLst>
              <a:ext uri="{FF2B5EF4-FFF2-40B4-BE49-F238E27FC236}">
                <a16:creationId xmlns:a16="http://schemas.microsoft.com/office/drawing/2014/main" id="{285F5177-AE2E-C921-91D1-8B764D9C0BB3}"/>
              </a:ext>
            </a:extLst>
          </p:cNvPr>
          <p:cNvSpPr/>
          <p:nvPr/>
        </p:nvSpPr>
        <p:spPr>
          <a:xfrm>
            <a:off x="1856949" y="3756115"/>
            <a:ext cx="1617" cy="66261"/>
          </a:xfrm>
          <a:custGeom>
            <a:avLst/>
            <a:gdLst>
              <a:gd name="connsiteX0" fmla="*/ 0 w 1617"/>
              <a:gd name="connsiteY0" fmla="*/ 0 h 66261"/>
              <a:gd name="connsiteX1" fmla="*/ 1617 w 1617"/>
              <a:gd name="connsiteY1" fmla="*/ 0 h 66261"/>
              <a:gd name="connsiteX2" fmla="*/ 1617 w 1617"/>
              <a:gd name="connsiteY2" fmla="*/ 66261 h 66261"/>
              <a:gd name="connsiteX3" fmla="*/ 0 w 1617"/>
              <a:gd name="connsiteY3" fmla="*/ 66261 h 66261"/>
            </a:gdLst>
            <a:ahLst/>
            <a:cxnLst>
              <a:cxn ang="0">
                <a:pos x="connsiteX0" y="connsiteY0"/>
              </a:cxn>
              <a:cxn ang="0">
                <a:pos x="connsiteX1" y="connsiteY1"/>
              </a:cxn>
              <a:cxn ang="0">
                <a:pos x="connsiteX2" y="connsiteY2"/>
              </a:cxn>
              <a:cxn ang="0">
                <a:pos x="connsiteX3" y="connsiteY3"/>
              </a:cxn>
            </a:cxnLst>
            <a:rect l="l" t="t" r="r" b="b"/>
            <a:pathLst>
              <a:path w="1617" h="66261">
                <a:moveTo>
                  <a:pt x="0" y="0"/>
                </a:moveTo>
                <a:lnTo>
                  <a:pt x="1617" y="0"/>
                </a:lnTo>
                <a:lnTo>
                  <a:pt x="1617" y="66261"/>
                </a:lnTo>
                <a:lnTo>
                  <a:pt x="0" y="66261"/>
                </a:lnTo>
                <a:close/>
              </a:path>
            </a:pathLst>
          </a:custGeom>
          <a:solidFill>
            <a:srgbClr val="F7941D"/>
          </a:solidFill>
          <a:ln w="0" cap="flat">
            <a:noFill/>
            <a:prstDash val="solid"/>
            <a:miter/>
          </a:ln>
        </p:spPr>
        <p:txBody>
          <a:bodyPr rtlCol="0" anchor="ctr"/>
          <a:lstStyle/>
          <a:p>
            <a:endParaRPr lang="en-GB" dirty="0"/>
          </a:p>
        </p:txBody>
      </p:sp>
      <p:sp>
        <p:nvSpPr>
          <p:cNvPr id="2987" name="Freeform 2986">
            <a:extLst>
              <a:ext uri="{FF2B5EF4-FFF2-40B4-BE49-F238E27FC236}">
                <a16:creationId xmlns:a16="http://schemas.microsoft.com/office/drawing/2014/main" id="{1D2D308B-F987-6A30-A533-90C6166D5671}"/>
              </a:ext>
            </a:extLst>
          </p:cNvPr>
          <p:cNvSpPr/>
          <p:nvPr/>
        </p:nvSpPr>
        <p:spPr>
          <a:xfrm>
            <a:off x="1856949" y="3756115"/>
            <a:ext cx="1617" cy="66261"/>
          </a:xfrm>
          <a:custGeom>
            <a:avLst/>
            <a:gdLst>
              <a:gd name="connsiteX0" fmla="*/ 0 w 1617"/>
              <a:gd name="connsiteY0" fmla="*/ 0 h 66261"/>
              <a:gd name="connsiteX1" fmla="*/ 1617 w 1617"/>
              <a:gd name="connsiteY1" fmla="*/ 0 h 66261"/>
              <a:gd name="connsiteX2" fmla="*/ 1617 w 1617"/>
              <a:gd name="connsiteY2" fmla="*/ 66261 h 66261"/>
              <a:gd name="connsiteX3" fmla="*/ 0 w 1617"/>
              <a:gd name="connsiteY3" fmla="*/ 66261 h 66261"/>
            </a:gdLst>
            <a:ahLst/>
            <a:cxnLst>
              <a:cxn ang="0">
                <a:pos x="connsiteX0" y="connsiteY0"/>
              </a:cxn>
              <a:cxn ang="0">
                <a:pos x="connsiteX1" y="connsiteY1"/>
              </a:cxn>
              <a:cxn ang="0">
                <a:pos x="connsiteX2" y="connsiteY2"/>
              </a:cxn>
              <a:cxn ang="0">
                <a:pos x="connsiteX3" y="connsiteY3"/>
              </a:cxn>
            </a:cxnLst>
            <a:rect l="l" t="t" r="r" b="b"/>
            <a:pathLst>
              <a:path w="1617" h="66261">
                <a:moveTo>
                  <a:pt x="0" y="0"/>
                </a:moveTo>
                <a:lnTo>
                  <a:pt x="1617" y="0"/>
                </a:lnTo>
                <a:lnTo>
                  <a:pt x="1617" y="66261"/>
                </a:lnTo>
                <a:lnTo>
                  <a:pt x="0" y="66261"/>
                </a:lnTo>
                <a:close/>
              </a:path>
            </a:pathLst>
          </a:custGeom>
          <a:noFill/>
          <a:ln w="4040" cap="flat">
            <a:solidFill>
              <a:srgbClr val="C54E29"/>
            </a:solidFill>
            <a:prstDash val="solid"/>
            <a:miter/>
          </a:ln>
        </p:spPr>
        <p:txBody>
          <a:bodyPr rtlCol="0" anchor="ctr"/>
          <a:lstStyle/>
          <a:p>
            <a:endParaRPr lang="en-GB" dirty="0"/>
          </a:p>
        </p:txBody>
      </p:sp>
      <p:sp>
        <p:nvSpPr>
          <p:cNvPr id="2988" name="Freeform 2987">
            <a:extLst>
              <a:ext uri="{FF2B5EF4-FFF2-40B4-BE49-F238E27FC236}">
                <a16:creationId xmlns:a16="http://schemas.microsoft.com/office/drawing/2014/main" id="{91ABBB17-9000-06BB-C998-00F2D4EA6C6A}"/>
              </a:ext>
            </a:extLst>
          </p:cNvPr>
          <p:cNvSpPr/>
          <p:nvPr/>
        </p:nvSpPr>
        <p:spPr>
          <a:xfrm>
            <a:off x="1859213"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2989" name="Freeform 2988">
            <a:extLst>
              <a:ext uri="{FF2B5EF4-FFF2-40B4-BE49-F238E27FC236}">
                <a16:creationId xmlns:a16="http://schemas.microsoft.com/office/drawing/2014/main" id="{79806D0B-3D33-BF5B-9755-50FF8DD5B48F}"/>
              </a:ext>
            </a:extLst>
          </p:cNvPr>
          <p:cNvSpPr/>
          <p:nvPr/>
        </p:nvSpPr>
        <p:spPr>
          <a:xfrm>
            <a:off x="1859213"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2990" name="Freeform 2989">
            <a:extLst>
              <a:ext uri="{FF2B5EF4-FFF2-40B4-BE49-F238E27FC236}">
                <a16:creationId xmlns:a16="http://schemas.microsoft.com/office/drawing/2014/main" id="{C4489EE8-5A72-A834-9C19-4B269F90A178}"/>
              </a:ext>
            </a:extLst>
          </p:cNvPr>
          <p:cNvSpPr/>
          <p:nvPr/>
        </p:nvSpPr>
        <p:spPr>
          <a:xfrm>
            <a:off x="186147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991" name="Freeform 2990">
            <a:extLst>
              <a:ext uri="{FF2B5EF4-FFF2-40B4-BE49-F238E27FC236}">
                <a16:creationId xmlns:a16="http://schemas.microsoft.com/office/drawing/2014/main" id="{8C84D053-2582-A74A-8C57-0A618F161F4F}"/>
              </a:ext>
            </a:extLst>
          </p:cNvPr>
          <p:cNvSpPr/>
          <p:nvPr/>
        </p:nvSpPr>
        <p:spPr>
          <a:xfrm>
            <a:off x="186147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992" name="Freeform 2991">
            <a:extLst>
              <a:ext uri="{FF2B5EF4-FFF2-40B4-BE49-F238E27FC236}">
                <a16:creationId xmlns:a16="http://schemas.microsoft.com/office/drawing/2014/main" id="{FCA00BD3-F596-F51D-0BDD-E265707CEF17}"/>
              </a:ext>
            </a:extLst>
          </p:cNvPr>
          <p:cNvSpPr/>
          <p:nvPr/>
        </p:nvSpPr>
        <p:spPr>
          <a:xfrm>
            <a:off x="1863741"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F7941D"/>
          </a:solidFill>
          <a:ln w="0" cap="flat">
            <a:noFill/>
            <a:prstDash val="solid"/>
            <a:miter/>
          </a:ln>
        </p:spPr>
        <p:txBody>
          <a:bodyPr rtlCol="0" anchor="ctr"/>
          <a:lstStyle/>
          <a:p>
            <a:endParaRPr lang="en-GB" dirty="0"/>
          </a:p>
        </p:txBody>
      </p:sp>
      <p:sp>
        <p:nvSpPr>
          <p:cNvPr id="2993" name="Freeform 2992">
            <a:extLst>
              <a:ext uri="{FF2B5EF4-FFF2-40B4-BE49-F238E27FC236}">
                <a16:creationId xmlns:a16="http://schemas.microsoft.com/office/drawing/2014/main" id="{177583EB-A09D-724F-663B-C958E4EF8CC1}"/>
              </a:ext>
            </a:extLst>
          </p:cNvPr>
          <p:cNvSpPr/>
          <p:nvPr/>
        </p:nvSpPr>
        <p:spPr>
          <a:xfrm>
            <a:off x="1863741"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C54E29"/>
            </a:solidFill>
            <a:prstDash val="solid"/>
            <a:miter/>
          </a:ln>
        </p:spPr>
        <p:txBody>
          <a:bodyPr rtlCol="0" anchor="ctr"/>
          <a:lstStyle/>
          <a:p>
            <a:endParaRPr lang="en-GB" dirty="0"/>
          </a:p>
        </p:txBody>
      </p:sp>
      <p:sp>
        <p:nvSpPr>
          <p:cNvPr id="2994" name="Freeform 2993">
            <a:extLst>
              <a:ext uri="{FF2B5EF4-FFF2-40B4-BE49-F238E27FC236}">
                <a16:creationId xmlns:a16="http://schemas.microsoft.com/office/drawing/2014/main" id="{882CD6CC-804A-2498-21F0-A7EE16BAD006}"/>
              </a:ext>
            </a:extLst>
          </p:cNvPr>
          <p:cNvSpPr/>
          <p:nvPr/>
        </p:nvSpPr>
        <p:spPr>
          <a:xfrm>
            <a:off x="186600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2995" name="Freeform 2994">
            <a:extLst>
              <a:ext uri="{FF2B5EF4-FFF2-40B4-BE49-F238E27FC236}">
                <a16:creationId xmlns:a16="http://schemas.microsoft.com/office/drawing/2014/main" id="{F10D215B-742C-A40E-77BB-A83DEBE3C736}"/>
              </a:ext>
            </a:extLst>
          </p:cNvPr>
          <p:cNvSpPr/>
          <p:nvPr/>
        </p:nvSpPr>
        <p:spPr>
          <a:xfrm>
            <a:off x="186600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2996" name="Freeform 2995">
            <a:extLst>
              <a:ext uri="{FF2B5EF4-FFF2-40B4-BE49-F238E27FC236}">
                <a16:creationId xmlns:a16="http://schemas.microsoft.com/office/drawing/2014/main" id="{8D2D96EE-19AD-556F-8A93-CE194D5EAF33}"/>
              </a:ext>
            </a:extLst>
          </p:cNvPr>
          <p:cNvSpPr/>
          <p:nvPr/>
        </p:nvSpPr>
        <p:spPr>
          <a:xfrm>
            <a:off x="1868350"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solidFill>
            <a:srgbClr val="F7941D"/>
          </a:solidFill>
          <a:ln w="0" cap="flat">
            <a:noFill/>
            <a:prstDash val="solid"/>
            <a:miter/>
          </a:ln>
        </p:spPr>
        <p:txBody>
          <a:bodyPr rtlCol="0" anchor="ctr"/>
          <a:lstStyle/>
          <a:p>
            <a:endParaRPr lang="en-GB" dirty="0"/>
          </a:p>
        </p:txBody>
      </p:sp>
      <p:sp>
        <p:nvSpPr>
          <p:cNvPr id="2997" name="Freeform 2996">
            <a:extLst>
              <a:ext uri="{FF2B5EF4-FFF2-40B4-BE49-F238E27FC236}">
                <a16:creationId xmlns:a16="http://schemas.microsoft.com/office/drawing/2014/main" id="{900595D0-9FDA-3F31-196B-0F6A88C11A64}"/>
              </a:ext>
            </a:extLst>
          </p:cNvPr>
          <p:cNvSpPr/>
          <p:nvPr/>
        </p:nvSpPr>
        <p:spPr>
          <a:xfrm>
            <a:off x="1868350"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noFill/>
          <a:ln w="4040" cap="flat">
            <a:solidFill>
              <a:srgbClr val="C54E29"/>
            </a:solidFill>
            <a:prstDash val="solid"/>
            <a:miter/>
          </a:ln>
        </p:spPr>
        <p:txBody>
          <a:bodyPr rtlCol="0" anchor="ctr"/>
          <a:lstStyle/>
          <a:p>
            <a:endParaRPr lang="en-GB" dirty="0"/>
          </a:p>
        </p:txBody>
      </p:sp>
      <p:sp>
        <p:nvSpPr>
          <p:cNvPr id="2998" name="Freeform 2997">
            <a:extLst>
              <a:ext uri="{FF2B5EF4-FFF2-40B4-BE49-F238E27FC236}">
                <a16:creationId xmlns:a16="http://schemas.microsoft.com/office/drawing/2014/main" id="{CE2415B9-6FE3-9DC7-4A32-8CA8A7328ADA}"/>
              </a:ext>
            </a:extLst>
          </p:cNvPr>
          <p:cNvSpPr/>
          <p:nvPr/>
        </p:nvSpPr>
        <p:spPr>
          <a:xfrm>
            <a:off x="187061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2999" name="Freeform 2998">
            <a:extLst>
              <a:ext uri="{FF2B5EF4-FFF2-40B4-BE49-F238E27FC236}">
                <a16:creationId xmlns:a16="http://schemas.microsoft.com/office/drawing/2014/main" id="{BF6082AD-ABB8-E328-8022-AB93EEB4A8AD}"/>
              </a:ext>
            </a:extLst>
          </p:cNvPr>
          <p:cNvSpPr/>
          <p:nvPr/>
        </p:nvSpPr>
        <p:spPr>
          <a:xfrm>
            <a:off x="1872878"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solidFill>
            <a:srgbClr val="F7941D"/>
          </a:solidFill>
          <a:ln w="0" cap="flat">
            <a:noFill/>
            <a:prstDash val="solid"/>
            <a:miter/>
          </a:ln>
        </p:spPr>
        <p:txBody>
          <a:bodyPr rtlCol="0" anchor="ctr"/>
          <a:lstStyle/>
          <a:p>
            <a:endParaRPr lang="en-GB" dirty="0"/>
          </a:p>
        </p:txBody>
      </p:sp>
      <p:sp>
        <p:nvSpPr>
          <p:cNvPr id="3000" name="Freeform 2999">
            <a:extLst>
              <a:ext uri="{FF2B5EF4-FFF2-40B4-BE49-F238E27FC236}">
                <a16:creationId xmlns:a16="http://schemas.microsoft.com/office/drawing/2014/main" id="{DB11CDA4-5128-094E-7784-4D36CF677FB5}"/>
              </a:ext>
            </a:extLst>
          </p:cNvPr>
          <p:cNvSpPr/>
          <p:nvPr/>
        </p:nvSpPr>
        <p:spPr>
          <a:xfrm>
            <a:off x="1872878"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noFill/>
          <a:ln w="4040" cap="flat">
            <a:solidFill>
              <a:srgbClr val="C54E29"/>
            </a:solidFill>
            <a:prstDash val="solid"/>
            <a:miter/>
          </a:ln>
        </p:spPr>
        <p:txBody>
          <a:bodyPr rtlCol="0" anchor="ctr"/>
          <a:lstStyle/>
          <a:p>
            <a:endParaRPr lang="en-GB" dirty="0"/>
          </a:p>
        </p:txBody>
      </p:sp>
      <p:sp>
        <p:nvSpPr>
          <p:cNvPr id="3001" name="Freeform 3000">
            <a:extLst>
              <a:ext uri="{FF2B5EF4-FFF2-40B4-BE49-F238E27FC236}">
                <a16:creationId xmlns:a16="http://schemas.microsoft.com/office/drawing/2014/main" id="{D5A9BCCB-5173-526E-F61E-13A056CD0F6E}"/>
              </a:ext>
            </a:extLst>
          </p:cNvPr>
          <p:cNvSpPr/>
          <p:nvPr/>
        </p:nvSpPr>
        <p:spPr>
          <a:xfrm>
            <a:off x="1875142"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3002" name="Freeform 3001">
            <a:extLst>
              <a:ext uri="{FF2B5EF4-FFF2-40B4-BE49-F238E27FC236}">
                <a16:creationId xmlns:a16="http://schemas.microsoft.com/office/drawing/2014/main" id="{415029BA-CF61-B6CC-BAFA-9AEB4170FC4D}"/>
              </a:ext>
            </a:extLst>
          </p:cNvPr>
          <p:cNvSpPr/>
          <p:nvPr/>
        </p:nvSpPr>
        <p:spPr>
          <a:xfrm>
            <a:off x="1875142"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3003" name="Freeform 3002">
            <a:extLst>
              <a:ext uri="{FF2B5EF4-FFF2-40B4-BE49-F238E27FC236}">
                <a16:creationId xmlns:a16="http://schemas.microsoft.com/office/drawing/2014/main" id="{E027BB21-2118-331A-B98B-59E873D642B9}"/>
              </a:ext>
            </a:extLst>
          </p:cNvPr>
          <p:cNvSpPr/>
          <p:nvPr/>
        </p:nvSpPr>
        <p:spPr>
          <a:xfrm>
            <a:off x="1877406"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3004" name="Freeform 3003">
            <a:extLst>
              <a:ext uri="{FF2B5EF4-FFF2-40B4-BE49-F238E27FC236}">
                <a16:creationId xmlns:a16="http://schemas.microsoft.com/office/drawing/2014/main" id="{E9A3CE13-766D-B2AB-30DA-9F8DEC736353}"/>
              </a:ext>
            </a:extLst>
          </p:cNvPr>
          <p:cNvSpPr/>
          <p:nvPr/>
        </p:nvSpPr>
        <p:spPr>
          <a:xfrm>
            <a:off x="1877406"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3005" name="Freeform 3004">
            <a:extLst>
              <a:ext uri="{FF2B5EF4-FFF2-40B4-BE49-F238E27FC236}">
                <a16:creationId xmlns:a16="http://schemas.microsoft.com/office/drawing/2014/main" id="{1D8EEE66-0EFD-15D3-63FB-42DF249B29D0}"/>
              </a:ext>
            </a:extLst>
          </p:cNvPr>
          <p:cNvSpPr/>
          <p:nvPr/>
        </p:nvSpPr>
        <p:spPr>
          <a:xfrm>
            <a:off x="1879670"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solidFill>
            <a:srgbClr val="F7941D"/>
          </a:solidFill>
          <a:ln w="0" cap="flat">
            <a:noFill/>
            <a:prstDash val="solid"/>
            <a:miter/>
          </a:ln>
        </p:spPr>
        <p:txBody>
          <a:bodyPr rtlCol="0" anchor="ctr"/>
          <a:lstStyle/>
          <a:p>
            <a:endParaRPr lang="en-GB" dirty="0"/>
          </a:p>
        </p:txBody>
      </p:sp>
      <p:sp>
        <p:nvSpPr>
          <p:cNvPr id="3006" name="Freeform 3005">
            <a:extLst>
              <a:ext uri="{FF2B5EF4-FFF2-40B4-BE49-F238E27FC236}">
                <a16:creationId xmlns:a16="http://schemas.microsoft.com/office/drawing/2014/main" id="{A1329715-6E09-AFC9-66DC-019545734461}"/>
              </a:ext>
            </a:extLst>
          </p:cNvPr>
          <p:cNvSpPr/>
          <p:nvPr/>
        </p:nvSpPr>
        <p:spPr>
          <a:xfrm>
            <a:off x="1879670"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noFill/>
          <a:ln w="4040" cap="flat">
            <a:solidFill>
              <a:srgbClr val="C54E29"/>
            </a:solidFill>
            <a:prstDash val="solid"/>
            <a:miter/>
          </a:ln>
        </p:spPr>
        <p:txBody>
          <a:bodyPr rtlCol="0" anchor="ctr"/>
          <a:lstStyle/>
          <a:p>
            <a:endParaRPr lang="en-GB" dirty="0"/>
          </a:p>
        </p:txBody>
      </p:sp>
      <p:sp>
        <p:nvSpPr>
          <p:cNvPr id="3007" name="Freeform 3006">
            <a:extLst>
              <a:ext uri="{FF2B5EF4-FFF2-40B4-BE49-F238E27FC236}">
                <a16:creationId xmlns:a16="http://schemas.microsoft.com/office/drawing/2014/main" id="{D49EBF8E-BCB2-C93F-5469-DCC846776C91}"/>
              </a:ext>
            </a:extLst>
          </p:cNvPr>
          <p:cNvSpPr/>
          <p:nvPr/>
        </p:nvSpPr>
        <p:spPr>
          <a:xfrm>
            <a:off x="1882015"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solidFill>
            <a:srgbClr val="F7941D"/>
          </a:solidFill>
          <a:ln w="0" cap="flat">
            <a:noFill/>
            <a:prstDash val="solid"/>
            <a:miter/>
          </a:ln>
        </p:spPr>
        <p:txBody>
          <a:bodyPr rtlCol="0" anchor="ctr"/>
          <a:lstStyle/>
          <a:p>
            <a:endParaRPr lang="en-GB" dirty="0"/>
          </a:p>
        </p:txBody>
      </p:sp>
      <p:sp>
        <p:nvSpPr>
          <p:cNvPr id="3008" name="Freeform 3007">
            <a:extLst>
              <a:ext uri="{FF2B5EF4-FFF2-40B4-BE49-F238E27FC236}">
                <a16:creationId xmlns:a16="http://schemas.microsoft.com/office/drawing/2014/main" id="{ECF4222A-56CD-808A-F2E9-D3746B168505}"/>
              </a:ext>
            </a:extLst>
          </p:cNvPr>
          <p:cNvSpPr/>
          <p:nvPr/>
        </p:nvSpPr>
        <p:spPr>
          <a:xfrm>
            <a:off x="1882015"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noFill/>
          <a:ln w="4040" cap="flat">
            <a:solidFill>
              <a:srgbClr val="C54E29"/>
            </a:solidFill>
            <a:prstDash val="solid"/>
            <a:miter/>
          </a:ln>
        </p:spPr>
        <p:txBody>
          <a:bodyPr rtlCol="0" anchor="ctr"/>
          <a:lstStyle/>
          <a:p>
            <a:endParaRPr lang="en-GB" dirty="0"/>
          </a:p>
        </p:txBody>
      </p:sp>
      <p:sp>
        <p:nvSpPr>
          <p:cNvPr id="3009" name="Freeform 3008">
            <a:extLst>
              <a:ext uri="{FF2B5EF4-FFF2-40B4-BE49-F238E27FC236}">
                <a16:creationId xmlns:a16="http://schemas.microsoft.com/office/drawing/2014/main" id="{ABE98E90-4E23-A6A5-1FA6-06B8FE3629BC}"/>
              </a:ext>
            </a:extLst>
          </p:cNvPr>
          <p:cNvSpPr/>
          <p:nvPr/>
        </p:nvSpPr>
        <p:spPr>
          <a:xfrm>
            <a:off x="1884279"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solidFill>
            <a:srgbClr val="F7941D"/>
          </a:solidFill>
          <a:ln w="0" cap="flat">
            <a:noFill/>
            <a:prstDash val="solid"/>
            <a:miter/>
          </a:ln>
        </p:spPr>
        <p:txBody>
          <a:bodyPr rtlCol="0" anchor="ctr"/>
          <a:lstStyle/>
          <a:p>
            <a:endParaRPr lang="en-GB" dirty="0"/>
          </a:p>
        </p:txBody>
      </p:sp>
      <p:sp>
        <p:nvSpPr>
          <p:cNvPr id="3010" name="Freeform 3009">
            <a:extLst>
              <a:ext uri="{FF2B5EF4-FFF2-40B4-BE49-F238E27FC236}">
                <a16:creationId xmlns:a16="http://schemas.microsoft.com/office/drawing/2014/main" id="{8A7A4A82-F5A3-9BFE-F3A7-31B5D4A365A0}"/>
              </a:ext>
            </a:extLst>
          </p:cNvPr>
          <p:cNvSpPr/>
          <p:nvPr/>
        </p:nvSpPr>
        <p:spPr>
          <a:xfrm>
            <a:off x="1884279" y="3756115"/>
            <a:ext cx="1617" cy="26989"/>
          </a:xfrm>
          <a:custGeom>
            <a:avLst/>
            <a:gdLst>
              <a:gd name="connsiteX0" fmla="*/ 0 w 1617"/>
              <a:gd name="connsiteY0" fmla="*/ 0 h 26989"/>
              <a:gd name="connsiteX1" fmla="*/ 1617 w 1617"/>
              <a:gd name="connsiteY1" fmla="*/ 0 h 26989"/>
              <a:gd name="connsiteX2" fmla="*/ 1617 w 1617"/>
              <a:gd name="connsiteY2" fmla="*/ 26989 h 26989"/>
              <a:gd name="connsiteX3" fmla="*/ 0 w 1617"/>
              <a:gd name="connsiteY3" fmla="*/ 26989 h 26989"/>
            </a:gdLst>
            <a:ahLst/>
            <a:cxnLst>
              <a:cxn ang="0">
                <a:pos x="connsiteX0" y="connsiteY0"/>
              </a:cxn>
              <a:cxn ang="0">
                <a:pos x="connsiteX1" y="connsiteY1"/>
              </a:cxn>
              <a:cxn ang="0">
                <a:pos x="connsiteX2" y="connsiteY2"/>
              </a:cxn>
              <a:cxn ang="0">
                <a:pos x="connsiteX3" y="connsiteY3"/>
              </a:cxn>
            </a:cxnLst>
            <a:rect l="l" t="t" r="r" b="b"/>
            <a:pathLst>
              <a:path w="1617" h="26989">
                <a:moveTo>
                  <a:pt x="0" y="0"/>
                </a:moveTo>
                <a:lnTo>
                  <a:pt x="1617" y="0"/>
                </a:lnTo>
                <a:lnTo>
                  <a:pt x="1617" y="26989"/>
                </a:lnTo>
                <a:lnTo>
                  <a:pt x="0" y="26989"/>
                </a:lnTo>
                <a:close/>
              </a:path>
            </a:pathLst>
          </a:custGeom>
          <a:noFill/>
          <a:ln w="4040" cap="flat">
            <a:solidFill>
              <a:srgbClr val="C54E29"/>
            </a:solidFill>
            <a:prstDash val="solid"/>
            <a:miter/>
          </a:ln>
        </p:spPr>
        <p:txBody>
          <a:bodyPr rtlCol="0" anchor="ctr"/>
          <a:lstStyle/>
          <a:p>
            <a:endParaRPr lang="en-GB" dirty="0"/>
          </a:p>
        </p:txBody>
      </p:sp>
      <p:sp>
        <p:nvSpPr>
          <p:cNvPr id="3011" name="Freeform 3010">
            <a:extLst>
              <a:ext uri="{FF2B5EF4-FFF2-40B4-BE49-F238E27FC236}">
                <a16:creationId xmlns:a16="http://schemas.microsoft.com/office/drawing/2014/main" id="{1CDB3557-653E-EBA8-0C7B-25C838F5DECB}"/>
              </a:ext>
            </a:extLst>
          </p:cNvPr>
          <p:cNvSpPr/>
          <p:nvPr/>
        </p:nvSpPr>
        <p:spPr>
          <a:xfrm>
            <a:off x="1886543"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solidFill>
            <a:srgbClr val="F7941D"/>
          </a:solidFill>
          <a:ln w="0" cap="flat">
            <a:noFill/>
            <a:prstDash val="solid"/>
            <a:miter/>
          </a:ln>
        </p:spPr>
        <p:txBody>
          <a:bodyPr rtlCol="0" anchor="ctr"/>
          <a:lstStyle/>
          <a:p>
            <a:endParaRPr lang="en-GB" dirty="0"/>
          </a:p>
        </p:txBody>
      </p:sp>
      <p:sp>
        <p:nvSpPr>
          <p:cNvPr id="3012" name="Freeform 3011">
            <a:extLst>
              <a:ext uri="{FF2B5EF4-FFF2-40B4-BE49-F238E27FC236}">
                <a16:creationId xmlns:a16="http://schemas.microsoft.com/office/drawing/2014/main" id="{45B418DD-96A8-3297-7A72-0FEAEAC18366}"/>
              </a:ext>
            </a:extLst>
          </p:cNvPr>
          <p:cNvSpPr/>
          <p:nvPr/>
        </p:nvSpPr>
        <p:spPr>
          <a:xfrm>
            <a:off x="1886543"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noFill/>
          <a:ln w="4040" cap="flat">
            <a:solidFill>
              <a:srgbClr val="C54E29"/>
            </a:solidFill>
            <a:prstDash val="solid"/>
            <a:miter/>
          </a:ln>
        </p:spPr>
        <p:txBody>
          <a:bodyPr rtlCol="0" anchor="ctr"/>
          <a:lstStyle/>
          <a:p>
            <a:endParaRPr lang="en-GB" dirty="0"/>
          </a:p>
        </p:txBody>
      </p:sp>
      <p:sp>
        <p:nvSpPr>
          <p:cNvPr id="3013" name="Freeform 3012">
            <a:extLst>
              <a:ext uri="{FF2B5EF4-FFF2-40B4-BE49-F238E27FC236}">
                <a16:creationId xmlns:a16="http://schemas.microsoft.com/office/drawing/2014/main" id="{0943DDA1-A714-BC89-2036-08F18DD63CD0}"/>
              </a:ext>
            </a:extLst>
          </p:cNvPr>
          <p:cNvSpPr/>
          <p:nvPr/>
        </p:nvSpPr>
        <p:spPr>
          <a:xfrm>
            <a:off x="1888807"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014" name="Freeform 3013">
            <a:extLst>
              <a:ext uri="{FF2B5EF4-FFF2-40B4-BE49-F238E27FC236}">
                <a16:creationId xmlns:a16="http://schemas.microsoft.com/office/drawing/2014/main" id="{FDB40965-A918-9D52-D92C-250D3C99F278}"/>
              </a:ext>
            </a:extLst>
          </p:cNvPr>
          <p:cNvSpPr/>
          <p:nvPr/>
        </p:nvSpPr>
        <p:spPr>
          <a:xfrm>
            <a:off x="1888807"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015" name="Freeform 3014">
            <a:extLst>
              <a:ext uri="{FF2B5EF4-FFF2-40B4-BE49-F238E27FC236}">
                <a16:creationId xmlns:a16="http://schemas.microsoft.com/office/drawing/2014/main" id="{D4464A85-14E2-8344-4121-90D05ED16699}"/>
              </a:ext>
            </a:extLst>
          </p:cNvPr>
          <p:cNvSpPr/>
          <p:nvPr/>
        </p:nvSpPr>
        <p:spPr>
          <a:xfrm>
            <a:off x="1891071" y="3756115"/>
            <a:ext cx="1617" cy="59392"/>
          </a:xfrm>
          <a:custGeom>
            <a:avLst/>
            <a:gdLst>
              <a:gd name="connsiteX0" fmla="*/ 0 w 1617"/>
              <a:gd name="connsiteY0" fmla="*/ 0 h 59392"/>
              <a:gd name="connsiteX1" fmla="*/ 1617 w 1617"/>
              <a:gd name="connsiteY1" fmla="*/ 0 h 59392"/>
              <a:gd name="connsiteX2" fmla="*/ 1617 w 1617"/>
              <a:gd name="connsiteY2" fmla="*/ 59393 h 59392"/>
              <a:gd name="connsiteX3" fmla="*/ 0 w 1617"/>
              <a:gd name="connsiteY3" fmla="*/ 59393 h 59392"/>
            </a:gdLst>
            <a:ahLst/>
            <a:cxnLst>
              <a:cxn ang="0">
                <a:pos x="connsiteX0" y="connsiteY0"/>
              </a:cxn>
              <a:cxn ang="0">
                <a:pos x="connsiteX1" y="connsiteY1"/>
              </a:cxn>
              <a:cxn ang="0">
                <a:pos x="connsiteX2" y="connsiteY2"/>
              </a:cxn>
              <a:cxn ang="0">
                <a:pos x="connsiteX3" y="connsiteY3"/>
              </a:cxn>
            </a:cxnLst>
            <a:rect l="l" t="t" r="r" b="b"/>
            <a:pathLst>
              <a:path w="1617" h="59392">
                <a:moveTo>
                  <a:pt x="0" y="0"/>
                </a:moveTo>
                <a:lnTo>
                  <a:pt x="1617" y="0"/>
                </a:lnTo>
                <a:lnTo>
                  <a:pt x="1617" y="59393"/>
                </a:lnTo>
                <a:lnTo>
                  <a:pt x="0" y="59393"/>
                </a:lnTo>
                <a:close/>
              </a:path>
            </a:pathLst>
          </a:custGeom>
          <a:solidFill>
            <a:srgbClr val="F7941D"/>
          </a:solidFill>
          <a:ln w="0" cap="flat">
            <a:noFill/>
            <a:prstDash val="solid"/>
            <a:miter/>
          </a:ln>
        </p:spPr>
        <p:txBody>
          <a:bodyPr rtlCol="0" anchor="ctr"/>
          <a:lstStyle/>
          <a:p>
            <a:endParaRPr lang="en-GB" dirty="0"/>
          </a:p>
        </p:txBody>
      </p:sp>
      <p:sp>
        <p:nvSpPr>
          <p:cNvPr id="3016" name="Freeform 3015">
            <a:extLst>
              <a:ext uri="{FF2B5EF4-FFF2-40B4-BE49-F238E27FC236}">
                <a16:creationId xmlns:a16="http://schemas.microsoft.com/office/drawing/2014/main" id="{C2B8E70E-A610-5579-CC7C-7A45B1BA3BE1}"/>
              </a:ext>
            </a:extLst>
          </p:cNvPr>
          <p:cNvSpPr/>
          <p:nvPr/>
        </p:nvSpPr>
        <p:spPr>
          <a:xfrm>
            <a:off x="1891071" y="3756115"/>
            <a:ext cx="1617" cy="59392"/>
          </a:xfrm>
          <a:custGeom>
            <a:avLst/>
            <a:gdLst>
              <a:gd name="connsiteX0" fmla="*/ 0 w 1617"/>
              <a:gd name="connsiteY0" fmla="*/ 0 h 59392"/>
              <a:gd name="connsiteX1" fmla="*/ 1617 w 1617"/>
              <a:gd name="connsiteY1" fmla="*/ 0 h 59392"/>
              <a:gd name="connsiteX2" fmla="*/ 1617 w 1617"/>
              <a:gd name="connsiteY2" fmla="*/ 59393 h 59392"/>
              <a:gd name="connsiteX3" fmla="*/ 0 w 1617"/>
              <a:gd name="connsiteY3" fmla="*/ 59393 h 59392"/>
            </a:gdLst>
            <a:ahLst/>
            <a:cxnLst>
              <a:cxn ang="0">
                <a:pos x="connsiteX0" y="connsiteY0"/>
              </a:cxn>
              <a:cxn ang="0">
                <a:pos x="connsiteX1" y="connsiteY1"/>
              </a:cxn>
              <a:cxn ang="0">
                <a:pos x="connsiteX2" y="connsiteY2"/>
              </a:cxn>
              <a:cxn ang="0">
                <a:pos x="connsiteX3" y="connsiteY3"/>
              </a:cxn>
            </a:cxnLst>
            <a:rect l="l" t="t" r="r" b="b"/>
            <a:pathLst>
              <a:path w="1617" h="59392">
                <a:moveTo>
                  <a:pt x="0" y="0"/>
                </a:moveTo>
                <a:lnTo>
                  <a:pt x="1617" y="0"/>
                </a:lnTo>
                <a:lnTo>
                  <a:pt x="1617" y="59393"/>
                </a:lnTo>
                <a:lnTo>
                  <a:pt x="0" y="59393"/>
                </a:lnTo>
                <a:close/>
              </a:path>
            </a:pathLst>
          </a:custGeom>
          <a:noFill/>
          <a:ln w="4040" cap="flat">
            <a:solidFill>
              <a:srgbClr val="C54E29"/>
            </a:solidFill>
            <a:prstDash val="solid"/>
            <a:miter/>
          </a:ln>
        </p:spPr>
        <p:txBody>
          <a:bodyPr rtlCol="0" anchor="ctr"/>
          <a:lstStyle/>
          <a:p>
            <a:endParaRPr lang="en-GB" dirty="0"/>
          </a:p>
        </p:txBody>
      </p:sp>
      <p:sp>
        <p:nvSpPr>
          <p:cNvPr id="3017" name="Freeform 3016">
            <a:extLst>
              <a:ext uri="{FF2B5EF4-FFF2-40B4-BE49-F238E27FC236}">
                <a16:creationId xmlns:a16="http://schemas.microsoft.com/office/drawing/2014/main" id="{BDAEA450-C48D-4837-E92F-769E4B6BE72A}"/>
              </a:ext>
            </a:extLst>
          </p:cNvPr>
          <p:cNvSpPr/>
          <p:nvPr/>
        </p:nvSpPr>
        <p:spPr>
          <a:xfrm>
            <a:off x="1893335"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018" name="Freeform 3017">
            <a:extLst>
              <a:ext uri="{FF2B5EF4-FFF2-40B4-BE49-F238E27FC236}">
                <a16:creationId xmlns:a16="http://schemas.microsoft.com/office/drawing/2014/main" id="{C183E6D6-0B8B-C672-C20E-EF3414D124E1}"/>
              </a:ext>
            </a:extLst>
          </p:cNvPr>
          <p:cNvSpPr/>
          <p:nvPr/>
        </p:nvSpPr>
        <p:spPr>
          <a:xfrm>
            <a:off x="1893335"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019" name="Freeform 3018">
            <a:extLst>
              <a:ext uri="{FF2B5EF4-FFF2-40B4-BE49-F238E27FC236}">
                <a16:creationId xmlns:a16="http://schemas.microsoft.com/office/drawing/2014/main" id="{F9EB9D18-63E1-0B47-E61D-2C2850A79B44}"/>
              </a:ext>
            </a:extLst>
          </p:cNvPr>
          <p:cNvSpPr/>
          <p:nvPr/>
        </p:nvSpPr>
        <p:spPr>
          <a:xfrm>
            <a:off x="1895680"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F7941D"/>
          </a:solidFill>
          <a:ln w="0" cap="flat">
            <a:noFill/>
            <a:prstDash val="solid"/>
            <a:miter/>
          </a:ln>
        </p:spPr>
        <p:txBody>
          <a:bodyPr rtlCol="0" anchor="ctr"/>
          <a:lstStyle/>
          <a:p>
            <a:endParaRPr lang="en-GB" dirty="0"/>
          </a:p>
        </p:txBody>
      </p:sp>
      <p:sp>
        <p:nvSpPr>
          <p:cNvPr id="3020" name="Freeform 3019">
            <a:extLst>
              <a:ext uri="{FF2B5EF4-FFF2-40B4-BE49-F238E27FC236}">
                <a16:creationId xmlns:a16="http://schemas.microsoft.com/office/drawing/2014/main" id="{323AA765-9C99-A674-B68D-6845D2B4DA42}"/>
              </a:ext>
            </a:extLst>
          </p:cNvPr>
          <p:cNvSpPr/>
          <p:nvPr/>
        </p:nvSpPr>
        <p:spPr>
          <a:xfrm>
            <a:off x="1895680"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C54E29"/>
            </a:solidFill>
            <a:prstDash val="solid"/>
            <a:miter/>
          </a:ln>
        </p:spPr>
        <p:txBody>
          <a:bodyPr rtlCol="0" anchor="ctr"/>
          <a:lstStyle/>
          <a:p>
            <a:endParaRPr lang="en-GB" dirty="0"/>
          </a:p>
        </p:txBody>
      </p:sp>
      <p:sp>
        <p:nvSpPr>
          <p:cNvPr id="3021" name="Freeform 3020">
            <a:extLst>
              <a:ext uri="{FF2B5EF4-FFF2-40B4-BE49-F238E27FC236}">
                <a16:creationId xmlns:a16="http://schemas.microsoft.com/office/drawing/2014/main" id="{D55C8E2B-A740-38A8-C333-EF2B604A07FB}"/>
              </a:ext>
            </a:extLst>
          </p:cNvPr>
          <p:cNvSpPr/>
          <p:nvPr/>
        </p:nvSpPr>
        <p:spPr>
          <a:xfrm>
            <a:off x="1897944" y="3756115"/>
            <a:ext cx="1617" cy="59392"/>
          </a:xfrm>
          <a:custGeom>
            <a:avLst/>
            <a:gdLst>
              <a:gd name="connsiteX0" fmla="*/ 0 w 1617"/>
              <a:gd name="connsiteY0" fmla="*/ 0 h 59392"/>
              <a:gd name="connsiteX1" fmla="*/ 1617 w 1617"/>
              <a:gd name="connsiteY1" fmla="*/ 0 h 59392"/>
              <a:gd name="connsiteX2" fmla="*/ 1617 w 1617"/>
              <a:gd name="connsiteY2" fmla="*/ 59393 h 59392"/>
              <a:gd name="connsiteX3" fmla="*/ 0 w 1617"/>
              <a:gd name="connsiteY3" fmla="*/ 59393 h 59392"/>
            </a:gdLst>
            <a:ahLst/>
            <a:cxnLst>
              <a:cxn ang="0">
                <a:pos x="connsiteX0" y="connsiteY0"/>
              </a:cxn>
              <a:cxn ang="0">
                <a:pos x="connsiteX1" y="connsiteY1"/>
              </a:cxn>
              <a:cxn ang="0">
                <a:pos x="connsiteX2" y="connsiteY2"/>
              </a:cxn>
              <a:cxn ang="0">
                <a:pos x="connsiteX3" y="connsiteY3"/>
              </a:cxn>
            </a:cxnLst>
            <a:rect l="l" t="t" r="r" b="b"/>
            <a:pathLst>
              <a:path w="1617" h="59392">
                <a:moveTo>
                  <a:pt x="0" y="0"/>
                </a:moveTo>
                <a:lnTo>
                  <a:pt x="1617" y="0"/>
                </a:lnTo>
                <a:lnTo>
                  <a:pt x="1617" y="59393"/>
                </a:lnTo>
                <a:lnTo>
                  <a:pt x="0" y="59393"/>
                </a:lnTo>
                <a:close/>
              </a:path>
            </a:pathLst>
          </a:custGeom>
          <a:solidFill>
            <a:srgbClr val="F7941D"/>
          </a:solidFill>
          <a:ln w="0" cap="flat">
            <a:noFill/>
            <a:prstDash val="solid"/>
            <a:miter/>
          </a:ln>
        </p:spPr>
        <p:txBody>
          <a:bodyPr rtlCol="0" anchor="ctr"/>
          <a:lstStyle/>
          <a:p>
            <a:endParaRPr lang="en-GB" dirty="0"/>
          </a:p>
        </p:txBody>
      </p:sp>
      <p:sp>
        <p:nvSpPr>
          <p:cNvPr id="3022" name="Freeform 3021">
            <a:extLst>
              <a:ext uri="{FF2B5EF4-FFF2-40B4-BE49-F238E27FC236}">
                <a16:creationId xmlns:a16="http://schemas.microsoft.com/office/drawing/2014/main" id="{DD14A10E-101C-7CE7-4CF8-0D6B67B3E3B9}"/>
              </a:ext>
            </a:extLst>
          </p:cNvPr>
          <p:cNvSpPr/>
          <p:nvPr/>
        </p:nvSpPr>
        <p:spPr>
          <a:xfrm>
            <a:off x="1897944" y="3756115"/>
            <a:ext cx="1617" cy="59392"/>
          </a:xfrm>
          <a:custGeom>
            <a:avLst/>
            <a:gdLst>
              <a:gd name="connsiteX0" fmla="*/ 0 w 1617"/>
              <a:gd name="connsiteY0" fmla="*/ 0 h 59392"/>
              <a:gd name="connsiteX1" fmla="*/ 1617 w 1617"/>
              <a:gd name="connsiteY1" fmla="*/ 0 h 59392"/>
              <a:gd name="connsiteX2" fmla="*/ 1617 w 1617"/>
              <a:gd name="connsiteY2" fmla="*/ 59393 h 59392"/>
              <a:gd name="connsiteX3" fmla="*/ 0 w 1617"/>
              <a:gd name="connsiteY3" fmla="*/ 59393 h 59392"/>
            </a:gdLst>
            <a:ahLst/>
            <a:cxnLst>
              <a:cxn ang="0">
                <a:pos x="connsiteX0" y="connsiteY0"/>
              </a:cxn>
              <a:cxn ang="0">
                <a:pos x="connsiteX1" y="connsiteY1"/>
              </a:cxn>
              <a:cxn ang="0">
                <a:pos x="connsiteX2" y="connsiteY2"/>
              </a:cxn>
              <a:cxn ang="0">
                <a:pos x="connsiteX3" y="connsiteY3"/>
              </a:cxn>
            </a:cxnLst>
            <a:rect l="l" t="t" r="r" b="b"/>
            <a:pathLst>
              <a:path w="1617" h="59392">
                <a:moveTo>
                  <a:pt x="0" y="0"/>
                </a:moveTo>
                <a:lnTo>
                  <a:pt x="1617" y="0"/>
                </a:lnTo>
                <a:lnTo>
                  <a:pt x="1617" y="59393"/>
                </a:lnTo>
                <a:lnTo>
                  <a:pt x="0" y="59393"/>
                </a:lnTo>
                <a:close/>
              </a:path>
            </a:pathLst>
          </a:custGeom>
          <a:noFill/>
          <a:ln w="4040" cap="flat">
            <a:solidFill>
              <a:srgbClr val="C54E29"/>
            </a:solidFill>
            <a:prstDash val="solid"/>
            <a:miter/>
          </a:ln>
        </p:spPr>
        <p:txBody>
          <a:bodyPr rtlCol="0" anchor="ctr"/>
          <a:lstStyle/>
          <a:p>
            <a:endParaRPr lang="en-GB" dirty="0"/>
          </a:p>
        </p:txBody>
      </p:sp>
      <p:sp>
        <p:nvSpPr>
          <p:cNvPr id="3023" name="Freeform 3022">
            <a:extLst>
              <a:ext uri="{FF2B5EF4-FFF2-40B4-BE49-F238E27FC236}">
                <a16:creationId xmlns:a16="http://schemas.microsoft.com/office/drawing/2014/main" id="{770EC4F8-FDC1-E2FA-E339-46F4A43FFD69}"/>
              </a:ext>
            </a:extLst>
          </p:cNvPr>
          <p:cNvSpPr/>
          <p:nvPr/>
        </p:nvSpPr>
        <p:spPr>
          <a:xfrm>
            <a:off x="1900208"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solidFill>
            <a:srgbClr val="F7941D"/>
          </a:solidFill>
          <a:ln w="0" cap="flat">
            <a:noFill/>
            <a:prstDash val="solid"/>
            <a:miter/>
          </a:ln>
        </p:spPr>
        <p:txBody>
          <a:bodyPr rtlCol="0" anchor="ctr"/>
          <a:lstStyle/>
          <a:p>
            <a:endParaRPr lang="en-GB" dirty="0"/>
          </a:p>
        </p:txBody>
      </p:sp>
      <p:sp>
        <p:nvSpPr>
          <p:cNvPr id="3024" name="Freeform 3023">
            <a:extLst>
              <a:ext uri="{FF2B5EF4-FFF2-40B4-BE49-F238E27FC236}">
                <a16:creationId xmlns:a16="http://schemas.microsoft.com/office/drawing/2014/main" id="{8C2EB544-8719-BAC4-3D7C-8FD942AC89DF}"/>
              </a:ext>
            </a:extLst>
          </p:cNvPr>
          <p:cNvSpPr/>
          <p:nvPr/>
        </p:nvSpPr>
        <p:spPr>
          <a:xfrm>
            <a:off x="1900208"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noFill/>
          <a:ln w="4040" cap="flat">
            <a:solidFill>
              <a:srgbClr val="C54E29"/>
            </a:solidFill>
            <a:prstDash val="solid"/>
            <a:miter/>
          </a:ln>
        </p:spPr>
        <p:txBody>
          <a:bodyPr rtlCol="0" anchor="ctr"/>
          <a:lstStyle/>
          <a:p>
            <a:endParaRPr lang="en-GB" dirty="0"/>
          </a:p>
        </p:txBody>
      </p:sp>
      <p:sp>
        <p:nvSpPr>
          <p:cNvPr id="3025" name="Freeform 3024">
            <a:extLst>
              <a:ext uri="{FF2B5EF4-FFF2-40B4-BE49-F238E27FC236}">
                <a16:creationId xmlns:a16="http://schemas.microsoft.com/office/drawing/2014/main" id="{80A70BE4-249F-30B0-F06A-58EAEFD811D7}"/>
              </a:ext>
            </a:extLst>
          </p:cNvPr>
          <p:cNvSpPr/>
          <p:nvPr/>
        </p:nvSpPr>
        <p:spPr>
          <a:xfrm>
            <a:off x="1902472"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solidFill>
            <a:srgbClr val="F7941D"/>
          </a:solidFill>
          <a:ln w="0" cap="flat">
            <a:noFill/>
            <a:prstDash val="solid"/>
            <a:miter/>
          </a:ln>
        </p:spPr>
        <p:txBody>
          <a:bodyPr rtlCol="0" anchor="ctr"/>
          <a:lstStyle/>
          <a:p>
            <a:endParaRPr lang="en-GB" dirty="0"/>
          </a:p>
        </p:txBody>
      </p:sp>
      <p:sp>
        <p:nvSpPr>
          <p:cNvPr id="3026" name="Freeform 3025">
            <a:extLst>
              <a:ext uri="{FF2B5EF4-FFF2-40B4-BE49-F238E27FC236}">
                <a16:creationId xmlns:a16="http://schemas.microsoft.com/office/drawing/2014/main" id="{72B0AA82-38DB-0D35-D6FE-2DD41ADAC475}"/>
              </a:ext>
            </a:extLst>
          </p:cNvPr>
          <p:cNvSpPr/>
          <p:nvPr/>
        </p:nvSpPr>
        <p:spPr>
          <a:xfrm>
            <a:off x="1902472"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noFill/>
          <a:ln w="4040" cap="flat">
            <a:solidFill>
              <a:srgbClr val="C54E29"/>
            </a:solidFill>
            <a:prstDash val="solid"/>
            <a:miter/>
          </a:ln>
        </p:spPr>
        <p:txBody>
          <a:bodyPr rtlCol="0" anchor="ctr"/>
          <a:lstStyle/>
          <a:p>
            <a:endParaRPr lang="en-GB" dirty="0"/>
          </a:p>
        </p:txBody>
      </p:sp>
      <p:sp>
        <p:nvSpPr>
          <p:cNvPr id="3027" name="Freeform 3026">
            <a:extLst>
              <a:ext uri="{FF2B5EF4-FFF2-40B4-BE49-F238E27FC236}">
                <a16:creationId xmlns:a16="http://schemas.microsoft.com/office/drawing/2014/main" id="{FC2D0D37-1E50-E0C8-677A-CE17C01DC369}"/>
              </a:ext>
            </a:extLst>
          </p:cNvPr>
          <p:cNvSpPr/>
          <p:nvPr/>
        </p:nvSpPr>
        <p:spPr>
          <a:xfrm>
            <a:off x="1904736" y="3756115"/>
            <a:ext cx="1617" cy="73614"/>
          </a:xfrm>
          <a:custGeom>
            <a:avLst/>
            <a:gdLst>
              <a:gd name="connsiteX0" fmla="*/ 0 w 1617"/>
              <a:gd name="connsiteY0" fmla="*/ 0 h 73614"/>
              <a:gd name="connsiteX1" fmla="*/ 1617 w 1617"/>
              <a:gd name="connsiteY1" fmla="*/ 0 h 73614"/>
              <a:gd name="connsiteX2" fmla="*/ 1617 w 1617"/>
              <a:gd name="connsiteY2" fmla="*/ 73614 h 73614"/>
              <a:gd name="connsiteX3" fmla="*/ 0 w 1617"/>
              <a:gd name="connsiteY3" fmla="*/ 73614 h 73614"/>
            </a:gdLst>
            <a:ahLst/>
            <a:cxnLst>
              <a:cxn ang="0">
                <a:pos x="connsiteX0" y="connsiteY0"/>
              </a:cxn>
              <a:cxn ang="0">
                <a:pos x="connsiteX1" y="connsiteY1"/>
              </a:cxn>
              <a:cxn ang="0">
                <a:pos x="connsiteX2" y="connsiteY2"/>
              </a:cxn>
              <a:cxn ang="0">
                <a:pos x="connsiteX3" y="connsiteY3"/>
              </a:cxn>
            </a:cxnLst>
            <a:rect l="l" t="t" r="r" b="b"/>
            <a:pathLst>
              <a:path w="1617" h="73614">
                <a:moveTo>
                  <a:pt x="0" y="0"/>
                </a:moveTo>
                <a:lnTo>
                  <a:pt x="1617" y="0"/>
                </a:lnTo>
                <a:lnTo>
                  <a:pt x="1617" y="73614"/>
                </a:lnTo>
                <a:lnTo>
                  <a:pt x="0" y="73614"/>
                </a:lnTo>
                <a:close/>
              </a:path>
            </a:pathLst>
          </a:custGeom>
          <a:solidFill>
            <a:srgbClr val="F7941D"/>
          </a:solidFill>
          <a:ln w="0" cap="flat">
            <a:noFill/>
            <a:prstDash val="solid"/>
            <a:miter/>
          </a:ln>
        </p:spPr>
        <p:txBody>
          <a:bodyPr rtlCol="0" anchor="ctr"/>
          <a:lstStyle/>
          <a:p>
            <a:endParaRPr lang="en-GB" dirty="0"/>
          </a:p>
        </p:txBody>
      </p:sp>
      <p:sp>
        <p:nvSpPr>
          <p:cNvPr id="3028" name="Freeform 3027">
            <a:extLst>
              <a:ext uri="{FF2B5EF4-FFF2-40B4-BE49-F238E27FC236}">
                <a16:creationId xmlns:a16="http://schemas.microsoft.com/office/drawing/2014/main" id="{608846B7-A36E-244F-14A5-24C41EFB11D6}"/>
              </a:ext>
            </a:extLst>
          </p:cNvPr>
          <p:cNvSpPr/>
          <p:nvPr/>
        </p:nvSpPr>
        <p:spPr>
          <a:xfrm>
            <a:off x="1904736" y="3756115"/>
            <a:ext cx="1617" cy="73614"/>
          </a:xfrm>
          <a:custGeom>
            <a:avLst/>
            <a:gdLst>
              <a:gd name="connsiteX0" fmla="*/ 0 w 1617"/>
              <a:gd name="connsiteY0" fmla="*/ 0 h 73614"/>
              <a:gd name="connsiteX1" fmla="*/ 1617 w 1617"/>
              <a:gd name="connsiteY1" fmla="*/ 0 h 73614"/>
              <a:gd name="connsiteX2" fmla="*/ 1617 w 1617"/>
              <a:gd name="connsiteY2" fmla="*/ 73614 h 73614"/>
              <a:gd name="connsiteX3" fmla="*/ 0 w 1617"/>
              <a:gd name="connsiteY3" fmla="*/ 73614 h 73614"/>
            </a:gdLst>
            <a:ahLst/>
            <a:cxnLst>
              <a:cxn ang="0">
                <a:pos x="connsiteX0" y="connsiteY0"/>
              </a:cxn>
              <a:cxn ang="0">
                <a:pos x="connsiteX1" y="connsiteY1"/>
              </a:cxn>
              <a:cxn ang="0">
                <a:pos x="connsiteX2" y="connsiteY2"/>
              </a:cxn>
              <a:cxn ang="0">
                <a:pos x="connsiteX3" y="connsiteY3"/>
              </a:cxn>
            </a:cxnLst>
            <a:rect l="l" t="t" r="r" b="b"/>
            <a:pathLst>
              <a:path w="1617" h="73614">
                <a:moveTo>
                  <a:pt x="0" y="0"/>
                </a:moveTo>
                <a:lnTo>
                  <a:pt x="1617" y="0"/>
                </a:lnTo>
                <a:lnTo>
                  <a:pt x="1617" y="73614"/>
                </a:lnTo>
                <a:lnTo>
                  <a:pt x="0" y="73614"/>
                </a:lnTo>
                <a:close/>
              </a:path>
            </a:pathLst>
          </a:custGeom>
          <a:noFill/>
          <a:ln w="4040" cap="flat">
            <a:solidFill>
              <a:srgbClr val="C54E29"/>
            </a:solidFill>
            <a:prstDash val="solid"/>
            <a:miter/>
          </a:ln>
        </p:spPr>
        <p:txBody>
          <a:bodyPr rtlCol="0" anchor="ctr"/>
          <a:lstStyle/>
          <a:p>
            <a:endParaRPr lang="en-GB" dirty="0"/>
          </a:p>
        </p:txBody>
      </p:sp>
      <p:sp>
        <p:nvSpPr>
          <p:cNvPr id="3029" name="Freeform 3028">
            <a:extLst>
              <a:ext uri="{FF2B5EF4-FFF2-40B4-BE49-F238E27FC236}">
                <a16:creationId xmlns:a16="http://schemas.microsoft.com/office/drawing/2014/main" id="{07B96507-774A-8F18-48AF-658FFFF62F12}"/>
              </a:ext>
            </a:extLst>
          </p:cNvPr>
          <p:cNvSpPr/>
          <p:nvPr/>
        </p:nvSpPr>
        <p:spPr>
          <a:xfrm>
            <a:off x="1907080"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3030" name="Freeform 3029">
            <a:extLst>
              <a:ext uri="{FF2B5EF4-FFF2-40B4-BE49-F238E27FC236}">
                <a16:creationId xmlns:a16="http://schemas.microsoft.com/office/drawing/2014/main" id="{D666A1B9-9FB9-B1C8-71C2-BF256137453F}"/>
              </a:ext>
            </a:extLst>
          </p:cNvPr>
          <p:cNvSpPr/>
          <p:nvPr/>
        </p:nvSpPr>
        <p:spPr>
          <a:xfrm>
            <a:off x="1907080"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3031" name="Freeform 3030">
            <a:extLst>
              <a:ext uri="{FF2B5EF4-FFF2-40B4-BE49-F238E27FC236}">
                <a16:creationId xmlns:a16="http://schemas.microsoft.com/office/drawing/2014/main" id="{AEE9CA38-D7FA-3C13-F10D-9DFBF379D9FD}"/>
              </a:ext>
            </a:extLst>
          </p:cNvPr>
          <p:cNvSpPr/>
          <p:nvPr/>
        </p:nvSpPr>
        <p:spPr>
          <a:xfrm>
            <a:off x="1909344"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solidFill>
            <a:srgbClr val="F7941D"/>
          </a:solidFill>
          <a:ln w="0" cap="flat">
            <a:noFill/>
            <a:prstDash val="solid"/>
            <a:miter/>
          </a:ln>
        </p:spPr>
        <p:txBody>
          <a:bodyPr rtlCol="0" anchor="ctr"/>
          <a:lstStyle/>
          <a:p>
            <a:endParaRPr lang="en-GB" dirty="0"/>
          </a:p>
        </p:txBody>
      </p:sp>
      <p:sp>
        <p:nvSpPr>
          <p:cNvPr id="3032" name="Freeform 3031">
            <a:extLst>
              <a:ext uri="{FF2B5EF4-FFF2-40B4-BE49-F238E27FC236}">
                <a16:creationId xmlns:a16="http://schemas.microsoft.com/office/drawing/2014/main" id="{356B3EC9-64EE-0D4A-1A15-EF8B3A756E60}"/>
              </a:ext>
            </a:extLst>
          </p:cNvPr>
          <p:cNvSpPr/>
          <p:nvPr/>
        </p:nvSpPr>
        <p:spPr>
          <a:xfrm>
            <a:off x="1909344"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noFill/>
          <a:ln w="4040" cap="flat">
            <a:solidFill>
              <a:srgbClr val="C54E29"/>
            </a:solidFill>
            <a:prstDash val="solid"/>
            <a:miter/>
          </a:ln>
        </p:spPr>
        <p:txBody>
          <a:bodyPr rtlCol="0" anchor="ctr"/>
          <a:lstStyle/>
          <a:p>
            <a:endParaRPr lang="en-GB" dirty="0"/>
          </a:p>
        </p:txBody>
      </p:sp>
      <p:sp>
        <p:nvSpPr>
          <p:cNvPr id="3033" name="Freeform 3032">
            <a:extLst>
              <a:ext uri="{FF2B5EF4-FFF2-40B4-BE49-F238E27FC236}">
                <a16:creationId xmlns:a16="http://schemas.microsoft.com/office/drawing/2014/main" id="{741C055D-D7A1-1ACD-8B31-6609AE0D42C4}"/>
              </a:ext>
            </a:extLst>
          </p:cNvPr>
          <p:cNvSpPr/>
          <p:nvPr/>
        </p:nvSpPr>
        <p:spPr>
          <a:xfrm>
            <a:off x="1911608"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solidFill>
            <a:srgbClr val="F7941D"/>
          </a:solidFill>
          <a:ln w="0" cap="flat">
            <a:noFill/>
            <a:prstDash val="solid"/>
            <a:miter/>
          </a:ln>
        </p:spPr>
        <p:txBody>
          <a:bodyPr rtlCol="0" anchor="ctr"/>
          <a:lstStyle/>
          <a:p>
            <a:endParaRPr lang="en-GB" dirty="0"/>
          </a:p>
        </p:txBody>
      </p:sp>
      <p:sp>
        <p:nvSpPr>
          <p:cNvPr id="3034" name="Freeform 3033">
            <a:extLst>
              <a:ext uri="{FF2B5EF4-FFF2-40B4-BE49-F238E27FC236}">
                <a16:creationId xmlns:a16="http://schemas.microsoft.com/office/drawing/2014/main" id="{440C66E6-C589-2374-96E4-33B7C5DBF58D}"/>
              </a:ext>
            </a:extLst>
          </p:cNvPr>
          <p:cNvSpPr/>
          <p:nvPr/>
        </p:nvSpPr>
        <p:spPr>
          <a:xfrm>
            <a:off x="1911608"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noFill/>
          <a:ln w="4040" cap="flat">
            <a:solidFill>
              <a:srgbClr val="C54E29"/>
            </a:solidFill>
            <a:prstDash val="solid"/>
            <a:miter/>
          </a:ln>
        </p:spPr>
        <p:txBody>
          <a:bodyPr rtlCol="0" anchor="ctr"/>
          <a:lstStyle/>
          <a:p>
            <a:endParaRPr lang="en-GB" dirty="0"/>
          </a:p>
        </p:txBody>
      </p:sp>
      <p:sp>
        <p:nvSpPr>
          <p:cNvPr id="3035" name="Freeform 3034">
            <a:extLst>
              <a:ext uri="{FF2B5EF4-FFF2-40B4-BE49-F238E27FC236}">
                <a16:creationId xmlns:a16="http://schemas.microsoft.com/office/drawing/2014/main" id="{4B16E9C0-6351-B92C-A36C-DF38C0685BBC}"/>
              </a:ext>
            </a:extLst>
          </p:cNvPr>
          <p:cNvSpPr/>
          <p:nvPr/>
        </p:nvSpPr>
        <p:spPr>
          <a:xfrm>
            <a:off x="1913872"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solidFill>
            <a:srgbClr val="F7941D"/>
          </a:solidFill>
          <a:ln w="0" cap="flat">
            <a:noFill/>
            <a:prstDash val="solid"/>
            <a:miter/>
          </a:ln>
        </p:spPr>
        <p:txBody>
          <a:bodyPr rtlCol="0" anchor="ctr"/>
          <a:lstStyle/>
          <a:p>
            <a:endParaRPr lang="en-GB" dirty="0"/>
          </a:p>
        </p:txBody>
      </p:sp>
      <p:sp>
        <p:nvSpPr>
          <p:cNvPr id="3036" name="Freeform 3035">
            <a:extLst>
              <a:ext uri="{FF2B5EF4-FFF2-40B4-BE49-F238E27FC236}">
                <a16:creationId xmlns:a16="http://schemas.microsoft.com/office/drawing/2014/main" id="{5466CF07-5383-770E-9F5F-EFAC5D91E4C2}"/>
              </a:ext>
            </a:extLst>
          </p:cNvPr>
          <p:cNvSpPr/>
          <p:nvPr/>
        </p:nvSpPr>
        <p:spPr>
          <a:xfrm>
            <a:off x="1913872"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noFill/>
          <a:ln w="4040" cap="flat">
            <a:solidFill>
              <a:srgbClr val="C54E29"/>
            </a:solidFill>
            <a:prstDash val="solid"/>
            <a:miter/>
          </a:ln>
        </p:spPr>
        <p:txBody>
          <a:bodyPr rtlCol="0" anchor="ctr"/>
          <a:lstStyle/>
          <a:p>
            <a:endParaRPr lang="en-GB" dirty="0"/>
          </a:p>
        </p:txBody>
      </p:sp>
      <p:sp>
        <p:nvSpPr>
          <p:cNvPr id="3037" name="Freeform 3036">
            <a:extLst>
              <a:ext uri="{FF2B5EF4-FFF2-40B4-BE49-F238E27FC236}">
                <a16:creationId xmlns:a16="http://schemas.microsoft.com/office/drawing/2014/main" id="{7DED50EC-01D6-1D14-3C08-90D584E20E76}"/>
              </a:ext>
            </a:extLst>
          </p:cNvPr>
          <p:cNvSpPr/>
          <p:nvPr/>
        </p:nvSpPr>
        <p:spPr>
          <a:xfrm>
            <a:off x="1916136"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3038" name="Freeform 3037">
            <a:extLst>
              <a:ext uri="{FF2B5EF4-FFF2-40B4-BE49-F238E27FC236}">
                <a16:creationId xmlns:a16="http://schemas.microsoft.com/office/drawing/2014/main" id="{23EB4685-CD6B-B302-1355-4F6062AD393F}"/>
              </a:ext>
            </a:extLst>
          </p:cNvPr>
          <p:cNvSpPr/>
          <p:nvPr/>
        </p:nvSpPr>
        <p:spPr>
          <a:xfrm>
            <a:off x="1916136"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3039" name="Freeform 3038">
            <a:extLst>
              <a:ext uri="{FF2B5EF4-FFF2-40B4-BE49-F238E27FC236}">
                <a16:creationId xmlns:a16="http://schemas.microsoft.com/office/drawing/2014/main" id="{D1932A0B-4D5D-F36C-BF8B-D759AA3FF957}"/>
              </a:ext>
            </a:extLst>
          </p:cNvPr>
          <p:cNvSpPr/>
          <p:nvPr/>
        </p:nvSpPr>
        <p:spPr>
          <a:xfrm>
            <a:off x="1918400"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solidFill>
            <a:srgbClr val="F7941D"/>
          </a:solidFill>
          <a:ln w="0" cap="flat">
            <a:noFill/>
            <a:prstDash val="solid"/>
            <a:miter/>
          </a:ln>
        </p:spPr>
        <p:txBody>
          <a:bodyPr rtlCol="0" anchor="ctr"/>
          <a:lstStyle/>
          <a:p>
            <a:endParaRPr lang="en-GB" dirty="0"/>
          </a:p>
        </p:txBody>
      </p:sp>
      <p:sp>
        <p:nvSpPr>
          <p:cNvPr id="3040" name="Freeform 3039">
            <a:extLst>
              <a:ext uri="{FF2B5EF4-FFF2-40B4-BE49-F238E27FC236}">
                <a16:creationId xmlns:a16="http://schemas.microsoft.com/office/drawing/2014/main" id="{C24BF670-FAC2-CC60-032F-4B02DEB2A202}"/>
              </a:ext>
            </a:extLst>
          </p:cNvPr>
          <p:cNvSpPr/>
          <p:nvPr/>
        </p:nvSpPr>
        <p:spPr>
          <a:xfrm>
            <a:off x="1918400"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noFill/>
          <a:ln w="4040" cap="flat">
            <a:solidFill>
              <a:srgbClr val="C54E29"/>
            </a:solidFill>
            <a:prstDash val="solid"/>
            <a:miter/>
          </a:ln>
        </p:spPr>
        <p:txBody>
          <a:bodyPr rtlCol="0" anchor="ctr"/>
          <a:lstStyle/>
          <a:p>
            <a:endParaRPr lang="en-GB" dirty="0"/>
          </a:p>
        </p:txBody>
      </p:sp>
      <p:sp>
        <p:nvSpPr>
          <p:cNvPr id="3041" name="Freeform 3040">
            <a:extLst>
              <a:ext uri="{FF2B5EF4-FFF2-40B4-BE49-F238E27FC236}">
                <a16:creationId xmlns:a16="http://schemas.microsoft.com/office/drawing/2014/main" id="{59DB60E2-647B-84C8-D6E3-EC4BEF00892A}"/>
              </a:ext>
            </a:extLst>
          </p:cNvPr>
          <p:cNvSpPr/>
          <p:nvPr/>
        </p:nvSpPr>
        <p:spPr>
          <a:xfrm>
            <a:off x="1920664"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solidFill>
            <a:srgbClr val="F7941D"/>
          </a:solidFill>
          <a:ln w="0" cap="flat">
            <a:noFill/>
            <a:prstDash val="solid"/>
            <a:miter/>
          </a:ln>
        </p:spPr>
        <p:txBody>
          <a:bodyPr rtlCol="0" anchor="ctr"/>
          <a:lstStyle/>
          <a:p>
            <a:endParaRPr lang="en-GB" dirty="0"/>
          </a:p>
        </p:txBody>
      </p:sp>
      <p:sp>
        <p:nvSpPr>
          <p:cNvPr id="3042" name="Freeform 3041">
            <a:extLst>
              <a:ext uri="{FF2B5EF4-FFF2-40B4-BE49-F238E27FC236}">
                <a16:creationId xmlns:a16="http://schemas.microsoft.com/office/drawing/2014/main" id="{317EF8F2-A79D-FC3F-B4B5-32D9F6BFAE9C}"/>
              </a:ext>
            </a:extLst>
          </p:cNvPr>
          <p:cNvSpPr/>
          <p:nvPr/>
        </p:nvSpPr>
        <p:spPr>
          <a:xfrm>
            <a:off x="1920664"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noFill/>
          <a:ln w="4040" cap="flat">
            <a:solidFill>
              <a:srgbClr val="C54E29"/>
            </a:solidFill>
            <a:prstDash val="solid"/>
            <a:miter/>
          </a:ln>
        </p:spPr>
        <p:txBody>
          <a:bodyPr rtlCol="0" anchor="ctr"/>
          <a:lstStyle/>
          <a:p>
            <a:endParaRPr lang="en-GB" dirty="0"/>
          </a:p>
        </p:txBody>
      </p:sp>
      <p:sp>
        <p:nvSpPr>
          <p:cNvPr id="3043" name="Freeform 3042">
            <a:extLst>
              <a:ext uri="{FF2B5EF4-FFF2-40B4-BE49-F238E27FC236}">
                <a16:creationId xmlns:a16="http://schemas.microsoft.com/office/drawing/2014/main" id="{803FE29E-CACD-DCD2-3E09-7215EE35F291}"/>
              </a:ext>
            </a:extLst>
          </p:cNvPr>
          <p:cNvSpPr/>
          <p:nvPr/>
        </p:nvSpPr>
        <p:spPr>
          <a:xfrm>
            <a:off x="1923009" y="3756115"/>
            <a:ext cx="1617" cy="34746"/>
          </a:xfrm>
          <a:custGeom>
            <a:avLst/>
            <a:gdLst>
              <a:gd name="connsiteX0" fmla="*/ 0 w 1617"/>
              <a:gd name="connsiteY0" fmla="*/ 0 h 34746"/>
              <a:gd name="connsiteX1" fmla="*/ 1617 w 1617"/>
              <a:gd name="connsiteY1" fmla="*/ 0 h 34746"/>
              <a:gd name="connsiteX2" fmla="*/ 1617 w 1617"/>
              <a:gd name="connsiteY2" fmla="*/ 34747 h 34746"/>
              <a:gd name="connsiteX3" fmla="*/ 0 w 161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1617" h="34746">
                <a:moveTo>
                  <a:pt x="0" y="0"/>
                </a:moveTo>
                <a:lnTo>
                  <a:pt x="1617" y="0"/>
                </a:lnTo>
                <a:lnTo>
                  <a:pt x="1617" y="34747"/>
                </a:lnTo>
                <a:lnTo>
                  <a:pt x="0" y="34747"/>
                </a:lnTo>
                <a:close/>
              </a:path>
            </a:pathLst>
          </a:custGeom>
          <a:solidFill>
            <a:srgbClr val="F7941D"/>
          </a:solidFill>
          <a:ln w="0" cap="flat">
            <a:noFill/>
            <a:prstDash val="solid"/>
            <a:miter/>
          </a:ln>
        </p:spPr>
        <p:txBody>
          <a:bodyPr rtlCol="0" anchor="ctr"/>
          <a:lstStyle/>
          <a:p>
            <a:endParaRPr lang="en-GB" dirty="0"/>
          </a:p>
        </p:txBody>
      </p:sp>
      <p:sp>
        <p:nvSpPr>
          <p:cNvPr id="3044" name="Freeform 3043">
            <a:extLst>
              <a:ext uri="{FF2B5EF4-FFF2-40B4-BE49-F238E27FC236}">
                <a16:creationId xmlns:a16="http://schemas.microsoft.com/office/drawing/2014/main" id="{5679C169-5A5B-FC2A-279B-7DA31BD4413D}"/>
              </a:ext>
            </a:extLst>
          </p:cNvPr>
          <p:cNvSpPr/>
          <p:nvPr/>
        </p:nvSpPr>
        <p:spPr>
          <a:xfrm>
            <a:off x="1923009" y="3756115"/>
            <a:ext cx="1617" cy="34746"/>
          </a:xfrm>
          <a:custGeom>
            <a:avLst/>
            <a:gdLst>
              <a:gd name="connsiteX0" fmla="*/ 0 w 1617"/>
              <a:gd name="connsiteY0" fmla="*/ 0 h 34746"/>
              <a:gd name="connsiteX1" fmla="*/ 1617 w 1617"/>
              <a:gd name="connsiteY1" fmla="*/ 0 h 34746"/>
              <a:gd name="connsiteX2" fmla="*/ 1617 w 1617"/>
              <a:gd name="connsiteY2" fmla="*/ 34747 h 34746"/>
              <a:gd name="connsiteX3" fmla="*/ 0 w 1617"/>
              <a:gd name="connsiteY3" fmla="*/ 34747 h 34746"/>
            </a:gdLst>
            <a:ahLst/>
            <a:cxnLst>
              <a:cxn ang="0">
                <a:pos x="connsiteX0" y="connsiteY0"/>
              </a:cxn>
              <a:cxn ang="0">
                <a:pos x="connsiteX1" y="connsiteY1"/>
              </a:cxn>
              <a:cxn ang="0">
                <a:pos x="connsiteX2" y="connsiteY2"/>
              </a:cxn>
              <a:cxn ang="0">
                <a:pos x="connsiteX3" y="connsiteY3"/>
              </a:cxn>
            </a:cxnLst>
            <a:rect l="l" t="t" r="r" b="b"/>
            <a:pathLst>
              <a:path w="1617" h="34746">
                <a:moveTo>
                  <a:pt x="0" y="0"/>
                </a:moveTo>
                <a:lnTo>
                  <a:pt x="1617" y="0"/>
                </a:lnTo>
                <a:lnTo>
                  <a:pt x="1617" y="34747"/>
                </a:lnTo>
                <a:lnTo>
                  <a:pt x="0" y="34747"/>
                </a:lnTo>
                <a:close/>
              </a:path>
            </a:pathLst>
          </a:custGeom>
          <a:noFill/>
          <a:ln w="4040" cap="flat">
            <a:solidFill>
              <a:srgbClr val="C54E29"/>
            </a:solidFill>
            <a:prstDash val="solid"/>
            <a:miter/>
          </a:ln>
        </p:spPr>
        <p:txBody>
          <a:bodyPr rtlCol="0" anchor="ctr"/>
          <a:lstStyle/>
          <a:p>
            <a:endParaRPr lang="en-GB" dirty="0"/>
          </a:p>
        </p:txBody>
      </p:sp>
      <p:sp>
        <p:nvSpPr>
          <p:cNvPr id="3045" name="Freeform 3044">
            <a:extLst>
              <a:ext uri="{FF2B5EF4-FFF2-40B4-BE49-F238E27FC236}">
                <a16:creationId xmlns:a16="http://schemas.microsoft.com/office/drawing/2014/main" id="{D6DC6E4C-B107-E84F-1742-575636C9FD1B}"/>
              </a:ext>
            </a:extLst>
          </p:cNvPr>
          <p:cNvSpPr/>
          <p:nvPr/>
        </p:nvSpPr>
        <p:spPr>
          <a:xfrm>
            <a:off x="1925273" y="3756115"/>
            <a:ext cx="1617" cy="108361"/>
          </a:xfrm>
          <a:custGeom>
            <a:avLst/>
            <a:gdLst>
              <a:gd name="connsiteX0" fmla="*/ 0 w 1617"/>
              <a:gd name="connsiteY0" fmla="*/ 0 h 108361"/>
              <a:gd name="connsiteX1" fmla="*/ 1617 w 1617"/>
              <a:gd name="connsiteY1" fmla="*/ 0 h 108361"/>
              <a:gd name="connsiteX2" fmla="*/ 1617 w 1617"/>
              <a:gd name="connsiteY2" fmla="*/ 108361 h 108361"/>
              <a:gd name="connsiteX3" fmla="*/ 0 w 1617"/>
              <a:gd name="connsiteY3" fmla="*/ 108361 h 108361"/>
            </a:gdLst>
            <a:ahLst/>
            <a:cxnLst>
              <a:cxn ang="0">
                <a:pos x="connsiteX0" y="connsiteY0"/>
              </a:cxn>
              <a:cxn ang="0">
                <a:pos x="connsiteX1" y="connsiteY1"/>
              </a:cxn>
              <a:cxn ang="0">
                <a:pos x="connsiteX2" y="connsiteY2"/>
              </a:cxn>
              <a:cxn ang="0">
                <a:pos x="connsiteX3" y="connsiteY3"/>
              </a:cxn>
            </a:cxnLst>
            <a:rect l="l" t="t" r="r" b="b"/>
            <a:pathLst>
              <a:path w="1617" h="108361">
                <a:moveTo>
                  <a:pt x="0" y="0"/>
                </a:moveTo>
                <a:lnTo>
                  <a:pt x="1617" y="0"/>
                </a:lnTo>
                <a:lnTo>
                  <a:pt x="1617" y="108361"/>
                </a:lnTo>
                <a:lnTo>
                  <a:pt x="0" y="108361"/>
                </a:lnTo>
                <a:close/>
              </a:path>
            </a:pathLst>
          </a:custGeom>
          <a:solidFill>
            <a:srgbClr val="F7941D"/>
          </a:solidFill>
          <a:ln w="0" cap="flat">
            <a:noFill/>
            <a:prstDash val="solid"/>
            <a:miter/>
          </a:ln>
        </p:spPr>
        <p:txBody>
          <a:bodyPr rtlCol="0" anchor="ctr"/>
          <a:lstStyle/>
          <a:p>
            <a:endParaRPr lang="en-GB" dirty="0"/>
          </a:p>
        </p:txBody>
      </p:sp>
      <p:sp>
        <p:nvSpPr>
          <p:cNvPr id="3046" name="Freeform 3045">
            <a:extLst>
              <a:ext uri="{FF2B5EF4-FFF2-40B4-BE49-F238E27FC236}">
                <a16:creationId xmlns:a16="http://schemas.microsoft.com/office/drawing/2014/main" id="{08BA9AF3-C131-7E12-0F4C-6A6FFE6D63F5}"/>
              </a:ext>
            </a:extLst>
          </p:cNvPr>
          <p:cNvSpPr/>
          <p:nvPr/>
        </p:nvSpPr>
        <p:spPr>
          <a:xfrm>
            <a:off x="1925273" y="3756115"/>
            <a:ext cx="1617" cy="108361"/>
          </a:xfrm>
          <a:custGeom>
            <a:avLst/>
            <a:gdLst>
              <a:gd name="connsiteX0" fmla="*/ 0 w 1617"/>
              <a:gd name="connsiteY0" fmla="*/ 0 h 108361"/>
              <a:gd name="connsiteX1" fmla="*/ 1617 w 1617"/>
              <a:gd name="connsiteY1" fmla="*/ 0 h 108361"/>
              <a:gd name="connsiteX2" fmla="*/ 1617 w 1617"/>
              <a:gd name="connsiteY2" fmla="*/ 108361 h 108361"/>
              <a:gd name="connsiteX3" fmla="*/ 0 w 1617"/>
              <a:gd name="connsiteY3" fmla="*/ 108361 h 108361"/>
            </a:gdLst>
            <a:ahLst/>
            <a:cxnLst>
              <a:cxn ang="0">
                <a:pos x="connsiteX0" y="connsiteY0"/>
              </a:cxn>
              <a:cxn ang="0">
                <a:pos x="connsiteX1" y="connsiteY1"/>
              </a:cxn>
              <a:cxn ang="0">
                <a:pos x="connsiteX2" y="connsiteY2"/>
              </a:cxn>
              <a:cxn ang="0">
                <a:pos x="connsiteX3" y="connsiteY3"/>
              </a:cxn>
            </a:cxnLst>
            <a:rect l="l" t="t" r="r" b="b"/>
            <a:pathLst>
              <a:path w="1617" h="108361">
                <a:moveTo>
                  <a:pt x="0" y="0"/>
                </a:moveTo>
                <a:lnTo>
                  <a:pt x="1617" y="0"/>
                </a:lnTo>
                <a:lnTo>
                  <a:pt x="1617" y="108361"/>
                </a:lnTo>
                <a:lnTo>
                  <a:pt x="0" y="108361"/>
                </a:lnTo>
                <a:close/>
              </a:path>
            </a:pathLst>
          </a:custGeom>
          <a:noFill/>
          <a:ln w="4040" cap="flat">
            <a:solidFill>
              <a:srgbClr val="C54E29"/>
            </a:solidFill>
            <a:prstDash val="solid"/>
            <a:miter/>
          </a:ln>
        </p:spPr>
        <p:txBody>
          <a:bodyPr rtlCol="0" anchor="ctr"/>
          <a:lstStyle/>
          <a:p>
            <a:endParaRPr lang="en-GB" dirty="0"/>
          </a:p>
        </p:txBody>
      </p:sp>
      <p:sp>
        <p:nvSpPr>
          <p:cNvPr id="3047" name="Freeform 3046">
            <a:extLst>
              <a:ext uri="{FF2B5EF4-FFF2-40B4-BE49-F238E27FC236}">
                <a16:creationId xmlns:a16="http://schemas.microsoft.com/office/drawing/2014/main" id="{5FCD94ED-FF3E-C9E5-20FC-DDDB083E2085}"/>
              </a:ext>
            </a:extLst>
          </p:cNvPr>
          <p:cNvSpPr/>
          <p:nvPr/>
        </p:nvSpPr>
        <p:spPr>
          <a:xfrm>
            <a:off x="192753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048" name="Freeform 3047">
            <a:extLst>
              <a:ext uri="{FF2B5EF4-FFF2-40B4-BE49-F238E27FC236}">
                <a16:creationId xmlns:a16="http://schemas.microsoft.com/office/drawing/2014/main" id="{CC7252E8-0441-8605-449B-9EB6E181FAAF}"/>
              </a:ext>
            </a:extLst>
          </p:cNvPr>
          <p:cNvSpPr/>
          <p:nvPr/>
        </p:nvSpPr>
        <p:spPr>
          <a:xfrm>
            <a:off x="1929801"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3049" name="Freeform 3048">
            <a:extLst>
              <a:ext uri="{FF2B5EF4-FFF2-40B4-BE49-F238E27FC236}">
                <a16:creationId xmlns:a16="http://schemas.microsoft.com/office/drawing/2014/main" id="{9318F9D8-FA76-E291-7BFF-B1E67C7D5A4F}"/>
              </a:ext>
            </a:extLst>
          </p:cNvPr>
          <p:cNvSpPr/>
          <p:nvPr/>
        </p:nvSpPr>
        <p:spPr>
          <a:xfrm>
            <a:off x="1929801"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3050" name="Freeform 3049">
            <a:extLst>
              <a:ext uri="{FF2B5EF4-FFF2-40B4-BE49-F238E27FC236}">
                <a16:creationId xmlns:a16="http://schemas.microsoft.com/office/drawing/2014/main" id="{4B8CCDE8-4B46-B53C-B70B-F42B28ECD51E}"/>
              </a:ext>
            </a:extLst>
          </p:cNvPr>
          <p:cNvSpPr/>
          <p:nvPr/>
        </p:nvSpPr>
        <p:spPr>
          <a:xfrm>
            <a:off x="1932065" y="3756115"/>
            <a:ext cx="1617" cy="58988"/>
          </a:xfrm>
          <a:custGeom>
            <a:avLst/>
            <a:gdLst>
              <a:gd name="connsiteX0" fmla="*/ 0 w 1617"/>
              <a:gd name="connsiteY0" fmla="*/ 0 h 58988"/>
              <a:gd name="connsiteX1" fmla="*/ 1617 w 1617"/>
              <a:gd name="connsiteY1" fmla="*/ 0 h 58988"/>
              <a:gd name="connsiteX2" fmla="*/ 1617 w 1617"/>
              <a:gd name="connsiteY2" fmla="*/ 58988 h 58988"/>
              <a:gd name="connsiteX3" fmla="*/ 0 w 1617"/>
              <a:gd name="connsiteY3" fmla="*/ 58988 h 58988"/>
            </a:gdLst>
            <a:ahLst/>
            <a:cxnLst>
              <a:cxn ang="0">
                <a:pos x="connsiteX0" y="connsiteY0"/>
              </a:cxn>
              <a:cxn ang="0">
                <a:pos x="connsiteX1" y="connsiteY1"/>
              </a:cxn>
              <a:cxn ang="0">
                <a:pos x="connsiteX2" y="connsiteY2"/>
              </a:cxn>
              <a:cxn ang="0">
                <a:pos x="connsiteX3" y="connsiteY3"/>
              </a:cxn>
            </a:cxnLst>
            <a:rect l="l" t="t" r="r" b="b"/>
            <a:pathLst>
              <a:path w="1617" h="58988">
                <a:moveTo>
                  <a:pt x="0" y="0"/>
                </a:moveTo>
                <a:lnTo>
                  <a:pt x="1617" y="0"/>
                </a:lnTo>
                <a:lnTo>
                  <a:pt x="1617" y="58988"/>
                </a:lnTo>
                <a:lnTo>
                  <a:pt x="0" y="58988"/>
                </a:lnTo>
                <a:close/>
              </a:path>
            </a:pathLst>
          </a:custGeom>
          <a:solidFill>
            <a:srgbClr val="F7941D"/>
          </a:solidFill>
          <a:ln w="0" cap="flat">
            <a:noFill/>
            <a:prstDash val="solid"/>
            <a:miter/>
          </a:ln>
        </p:spPr>
        <p:txBody>
          <a:bodyPr rtlCol="0" anchor="ctr"/>
          <a:lstStyle/>
          <a:p>
            <a:endParaRPr lang="en-GB" dirty="0"/>
          </a:p>
        </p:txBody>
      </p:sp>
      <p:sp>
        <p:nvSpPr>
          <p:cNvPr id="3051" name="Freeform 3050">
            <a:extLst>
              <a:ext uri="{FF2B5EF4-FFF2-40B4-BE49-F238E27FC236}">
                <a16:creationId xmlns:a16="http://schemas.microsoft.com/office/drawing/2014/main" id="{A0F6D0F9-3FBF-6E30-8080-B621B6A1DF0F}"/>
              </a:ext>
            </a:extLst>
          </p:cNvPr>
          <p:cNvSpPr/>
          <p:nvPr/>
        </p:nvSpPr>
        <p:spPr>
          <a:xfrm>
            <a:off x="1932065" y="3756115"/>
            <a:ext cx="1617" cy="58988"/>
          </a:xfrm>
          <a:custGeom>
            <a:avLst/>
            <a:gdLst>
              <a:gd name="connsiteX0" fmla="*/ 0 w 1617"/>
              <a:gd name="connsiteY0" fmla="*/ 0 h 58988"/>
              <a:gd name="connsiteX1" fmla="*/ 1617 w 1617"/>
              <a:gd name="connsiteY1" fmla="*/ 0 h 58988"/>
              <a:gd name="connsiteX2" fmla="*/ 1617 w 1617"/>
              <a:gd name="connsiteY2" fmla="*/ 58988 h 58988"/>
              <a:gd name="connsiteX3" fmla="*/ 0 w 1617"/>
              <a:gd name="connsiteY3" fmla="*/ 58988 h 58988"/>
            </a:gdLst>
            <a:ahLst/>
            <a:cxnLst>
              <a:cxn ang="0">
                <a:pos x="connsiteX0" y="connsiteY0"/>
              </a:cxn>
              <a:cxn ang="0">
                <a:pos x="connsiteX1" y="connsiteY1"/>
              </a:cxn>
              <a:cxn ang="0">
                <a:pos x="connsiteX2" y="connsiteY2"/>
              </a:cxn>
              <a:cxn ang="0">
                <a:pos x="connsiteX3" y="connsiteY3"/>
              </a:cxn>
            </a:cxnLst>
            <a:rect l="l" t="t" r="r" b="b"/>
            <a:pathLst>
              <a:path w="1617" h="58988">
                <a:moveTo>
                  <a:pt x="0" y="0"/>
                </a:moveTo>
                <a:lnTo>
                  <a:pt x="1617" y="0"/>
                </a:lnTo>
                <a:lnTo>
                  <a:pt x="1617" y="58988"/>
                </a:lnTo>
                <a:lnTo>
                  <a:pt x="0" y="58988"/>
                </a:lnTo>
                <a:close/>
              </a:path>
            </a:pathLst>
          </a:custGeom>
          <a:noFill/>
          <a:ln w="4040" cap="flat">
            <a:solidFill>
              <a:srgbClr val="C54E29"/>
            </a:solidFill>
            <a:prstDash val="solid"/>
            <a:miter/>
          </a:ln>
        </p:spPr>
        <p:txBody>
          <a:bodyPr rtlCol="0" anchor="ctr"/>
          <a:lstStyle/>
          <a:p>
            <a:endParaRPr lang="en-GB" dirty="0"/>
          </a:p>
        </p:txBody>
      </p:sp>
      <p:sp>
        <p:nvSpPr>
          <p:cNvPr id="3052" name="Freeform 3051">
            <a:extLst>
              <a:ext uri="{FF2B5EF4-FFF2-40B4-BE49-F238E27FC236}">
                <a16:creationId xmlns:a16="http://schemas.microsoft.com/office/drawing/2014/main" id="{78AF8700-E817-546F-63E5-207D8CD2BB3B}"/>
              </a:ext>
            </a:extLst>
          </p:cNvPr>
          <p:cNvSpPr/>
          <p:nvPr/>
        </p:nvSpPr>
        <p:spPr>
          <a:xfrm>
            <a:off x="1934410" y="3756115"/>
            <a:ext cx="1617" cy="4525"/>
          </a:xfrm>
          <a:custGeom>
            <a:avLst/>
            <a:gdLst>
              <a:gd name="connsiteX0" fmla="*/ 0 w 1617"/>
              <a:gd name="connsiteY0" fmla="*/ 0 h 4525"/>
              <a:gd name="connsiteX1" fmla="*/ 1617 w 1617"/>
              <a:gd name="connsiteY1" fmla="*/ 0 h 4525"/>
              <a:gd name="connsiteX2" fmla="*/ 1617 w 1617"/>
              <a:gd name="connsiteY2" fmla="*/ 4525 h 4525"/>
              <a:gd name="connsiteX3" fmla="*/ 0 w 1617"/>
              <a:gd name="connsiteY3" fmla="*/ 4525 h 4525"/>
            </a:gdLst>
            <a:ahLst/>
            <a:cxnLst>
              <a:cxn ang="0">
                <a:pos x="connsiteX0" y="connsiteY0"/>
              </a:cxn>
              <a:cxn ang="0">
                <a:pos x="connsiteX1" y="connsiteY1"/>
              </a:cxn>
              <a:cxn ang="0">
                <a:pos x="connsiteX2" y="connsiteY2"/>
              </a:cxn>
              <a:cxn ang="0">
                <a:pos x="connsiteX3" y="connsiteY3"/>
              </a:cxn>
            </a:cxnLst>
            <a:rect l="l" t="t" r="r" b="b"/>
            <a:pathLst>
              <a:path w="1617" h="4525">
                <a:moveTo>
                  <a:pt x="0" y="0"/>
                </a:moveTo>
                <a:lnTo>
                  <a:pt x="1617" y="0"/>
                </a:lnTo>
                <a:lnTo>
                  <a:pt x="1617" y="4525"/>
                </a:lnTo>
                <a:lnTo>
                  <a:pt x="0" y="4525"/>
                </a:lnTo>
                <a:close/>
              </a:path>
            </a:pathLst>
          </a:custGeom>
          <a:solidFill>
            <a:srgbClr val="F7941D"/>
          </a:solidFill>
          <a:ln w="0" cap="flat">
            <a:noFill/>
            <a:prstDash val="solid"/>
            <a:miter/>
          </a:ln>
        </p:spPr>
        <p:txBody>
          <a:bodyPr rtlCol="0" anchor="ctr"/>
          <a:lstStyle/>
          <a:p>
            <a:endParaRPr lang="en-GB" dirty="0"/>
          </a:p>
        </p:txBody>
      </p:sp>
      <p:sp>
        <p:nvSpPr>
          <p:cNvPr id="3053" name="Freeform 3052">
            <a:extLst>
              <a:ext uri="{FF2B5EF4-FFF2-40B4-BE49-F238E27FC236}">
                <a16:creationId xmlns:a16="http://schemas.microsoft.com/office/drawing/2014/main" id="{E0325A95-B274-191A-91A2-B857C1BF635A}"/>
              </a:ext>
            </a:extLst>
          </p:cNvPr>
          <p:cNvSpPr/>
          <p:nvPr/>
        </p:nvSpPr>
        <p:spPr>
          <a:xfrm>
            <a:off x="1934410" y="3756115"/>
            <a:ext cx="1617" cy="4525"/>
          </a:xfrm>
          <a:custGeom>
            <a:avLst/>
            <a:gdLst>
              <a:gd name="connsiteX0" fmla="*/ 0 w 1617"/>
              <a:gd name="connsiteY0" fmla="*/ 0 h 4525"/>
              <a:gd name="connsiteX1" fmla="*/ 1617 w 1617"/>
              <a:gd name="connsiteY1" fmla="*/ 0 h 4525"/>
              <a:gd name="connsiteX2" fmla="*/ 1617 w 1617"/>
              <a:gd name="connsiteY2" fmla="*/ 4525 h 4525"/>
              <a:gd name="connsiteX3" fmla="*/ 0 w 1617"/>
              <a:gd name="connsiteY3" fmla="*/ 4525 h 4525"/>
            </a:gdLst>
            <a:ahLst/>
            <a:cxnLst>
              <a:cxn ang="0">
                <a:pos x="connsiteX0" y="connsiteY0"/>
              </a:cxn>
              <a:cxn ang="0">
                <a:pos x="connsiteX1" y="connsiteY1"/>
              </a:cxn>
              <a:cxn ang="0">
                <a:pos x="connsiteX2" y="connsiteY2"/>
              </a:cxn>
              <a:cxn ang="0">
                <a:pos x="connsiteX3" y="connsiteY3"/>
              </a:cxn>
            </a:cxnLst>
            <a:rect l="l" t="t" r="r" b="b"/>
            <a:pathLst>
              <a:path w="1617" h="4525">
                <a:moveTo>
                  <a:pt x="0" y="0"/>
                </a:moveTo>
                <a:lnTo>
                  <a:pt x="1617" y="0"/>
                </a:lnTo>
                <a:lnTo>
                  <a:pt x="1617" y="4525"/>
                </a:lnTo>
                <a:lnTo>
                  <a:pt x="0" y="4525"/>
                </a:lnTo>
                <a:close/>
              </a:path>
            </a:pathLst>
          </a:custGeom>
          <a:noFill/>
          <a:ln w="4040" cap="flat">
            <a:solidFill>
              <a:srgbClr val="C54E29"/>
            </a:solidFill>
            <a:prstDash val="solid"/>
            <a:miter/>
          </a:ln>
        </p:spPr>
        <p:txBody>
          <a:bodyPr rtlCol="0" anchor="ctr"/>
          <a:lstStyle/>
          <a:p>
            <a:endParaRPr lang="en-GB" dirty="0"/>
          </a:p>
        </p:txBody>
      </p:sp>
      <p:sp>
        <p:nvSpPr>
          <p:cNvPr id="3054" name="Freeform 3053">
            <a:extLst>
              <a:ext uri="{FF2B5EF4-FFF2-40B4-BE49-F238E27FC236}">
                <a16:creationId xmlns:a16="http://schemas.microsoft.com/office/drawing/2014/main" id="{E255CD9F-0A16-1B69-14F8-BEB25501820C}"/>
              </a:ext>
            </a:extLst>
          </p:cNvPr>
          <p:cNvSpPr/>
          <p:nvPr/>
        </p:nvSpPr>
        <p:spPr>
          <a:xfrm>
            <a:off x="1936674"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solidFill>
            <a:srgbClr val="F7941D"/>
          </a:solidFill>
          <a:ln w="0" cap="flat">
            <a:noFill/>
            <a:prstDash val="solid"/>
            <a:miter/>
          </a:ln>
        </p:spPr>
        <p:txBody>
          <a:bodyPr rtlCol="0" anchor="ctr"/>
          <a:lstStyle/>
          <a:p>
            <a:endParaRPr lang="en-GB" dirty="0"/>
          </a:p>
        </p:txBody>
      </p:sp>
      <p:sp>
        <p:nvSpPr>
          <p:cNvPr id="3055" name="Freeform 3054">
            <a:extLst>
              <a:ext uri="{FF2B5EF4-FFF2-40B4-BE49-F238E27FC236}">
                <a16:creationId xmlns:a16="http://schemas.microsoft.com/office/drawing/2014/main" id="{AE148693-AD48-06F0-86F3-E5861FC0A471}"/>
              </a:ext>
            </a:extLst>
          </p:cNvPr>
          <p:cNvSpPr/>
          <p:nvPr/>
        </p:nvSpPr>
        <p:spPr>
          <a:xfrm>
            <a:off x="1936674"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noFill/>
          <a:ln w="4040" cap="flat">
            <a:solidFill>
              <a:srgbClr val="C54E29"/>
            </a:solidFill>
            <a:prstDash val="solid"/>
            <a:miter/>
          </a:ln>
        </p:spPr>
        <p:txBody>
          <a:bodyPr rtlCol="0" anchor="ctr"/>
          <a:lstStyle/>
          <a:p>
            <a:endParaRPr lang="en-GB" dirty="0"/>
          </a:p>
        </p:txBody>
      </p:sp>
      <p:sp>
        <p:nvSpPr>
          <p:cNvPr id="3056" name="Freeform 3055">
            <a:extLst>
              <a:ext uri="{FF2B5EF4-FFF2-40B4-BE49-F238E27FC236}">
                <a16:creationId xmlns:a16="http://schemas.microsoft.com/office/drawing/2014/main" id="{4960C32C-AF7F-3744-090E-FCE66B8D6F53}"/>
              </a:ext>
            </a:extLst>
          </p:cNvPr>
          <p:cNvSpPr/>
          <p:nvPr/>
        </p:nvSpPr>
        <p:spPr>
          <a:xfrm>
            <a:off x="193893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057" name="Freeform 3056">
            <a:extLst>
              <a:ext uri="{FF2B5EF4-FFF2-40B4-BE49-F238E27FC236}">
                <a16:creationId xmlns:a16="http://schemas.microsoft.com/office/drawing/2014/main" id="{D118F844-A7E9-0DE9-BB61-949A2DD1734A}"/>
              </a:ext>
            </a:extLst>
          </p:cNvPr>
          <p:cNvSpPr/>
          <p:nvPr/>
        </p:nvSpPr>
        <p:spPr>
          <a:xfrm>
            <a:off x="1941202"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solidFill>
            <a:srgbClr val="F7941D"/>
          </a:solidFill>
          <a:ln w="0" cap="flat">
            <a:noFill/>
            <a:prstDash val="solid"/>
            <a:miter/>
          </a:ln>
        </p:spPr>
        <p:txBody>
          <a:bodyPr rtlCol="0" anchor="ctr"/>
          <a:lstStyle/>
          <a:p>
            <a:endParaRPr lang="en-GB" dirty="0"/>
          </a:p>
        </p:txBody>
      </p:sp>
      <p:sp>
        <p:nvSpPr>
          <p:cNvPr id="3058" name="Freeform 3057">
            <a:extLst>
              <a:ext uri="{FF2B5EF4-FFF2-40B4-BE49-F238E27FC236}">
                <a16:creationId xmlns:a16="http://schemas.microsoft.com/office/drawing/2014/main" id="{D32CCA0D-A3C0-BCF6-814C-D4BC217655CE}"/>
              </a:ext>
            </a:extLst>
          </p:cNvPr>
          <p:cNvSpPr/>
          <p:nvPr/>
        </p:nvSpPr>
        <p:spPr>
          <a:xfrm>
            <a:off x="1941202"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noFill/>
          <a:ln w="4040" cap="flat">
            <a:solidFill>
              <a:srgbClr val="C54E29"/>
            </a:solidFill>
            <a:prstDash val="solid"/>
            <a:miter/>
          </a:ln>
        </p:spPr>
        <p:txBody>
          <a:bodyPr rtlCol="0" anchor="ctr"/>
          <a:lstStyle/>
          <a:p>
            <a:endParaRPr lang="en-GB" dirty="0"/>
          </a:p>
        </p:txBody>
      </p:sp>
      <p:sp>
        <p:nvSpPr>
          <p:cNvPr id="3059" name="Freeform 3058">
            <a:extLst>
              <a:ext uri="{FF2B5EF4-FFF2-40B4-BE49-F238E27FC236}">
                <a16:creationId xmlns:a16="http://schemas.microsoft.com/office/drawing/2014/main" id="{8F0371DD-CD17-1B7A-FFAA-C16C2D5D5333}"/>
              </a:ext>
            </a:extLst>
          </p:cNvPr>
          <p:cNvSpPr/>
          <p:nvPr/>
        </p:nvSpPr>
        <p:spPr>
          <a:xfrm>
            <a:off x="1943466" y="3756115"/>
            <a:ext cx="1617" cy="25130"/>
          </a:xfrm>
          <a:custGeom>
            <a:avLst/>
            <a:gdLst>
              <a:gd name="connsiteX0" fmla="*/ 0 w 1617"/>
              <a:gd name="connsiteY0" fmla="*/ 0 h 25130"/>
              <a:gd name="connsiteX1" fmla="*/ 1617 w 1617"/>
              <a:gd name="connsiteY1" fmla="*/ 0 h 25130"/>
              <a:gd name="connsiteX2" fmla="*/ 1617 w 1617"/>
              <a:gd name="connsiteY2" fmla="*/ 25131 h 25130"/>
              <a:gd name="connsiteX3" fmla="*/ 0 w 1617"/>
              <a:gd name="connsiteY3" fmla="*/ 25131 h 25130"/>
            </a:gdLst>
            <a:ahLst/>
            <a:cxnLst>
              <a:cxn ang="0">
                <a:pos x="connsiteX0" y="connsiteY0"/>
              </a:cxn>
              <a:cxn ang="0">
                <a:pos x="connsiteX1" y="connsiteY1"/>
              </a:cxn>
              <a:cxn ang="0">
                <a:pos x="connsiteX2" y="connsiteY2"/>
              </a:cxn>
              <a:cxn ang="0">
                <a:pos x="connsiteX3" y="connsiteY3"/>
              </a:cxn>
            </a:cxnLst>
            <a:rect l="l" t="t" r="r" b="b"/>
            <a:pathLst>
              <a:path w="1617" h="25130">
                <a:moveTo>
                  <a:pt x="0" y="0"/>
                </a:moveTo>
                <a:lnTo>
                  <a:pt x="1617" y="0"/>
                </a:lnTo>
                <a:lnTo>
                  <a:pt x="1617" y="25131"/>
                </a:lnTo>
                <a:lnTo>
                  <a:pt x="0" y="25131"/>
                </a:lnTo>
                <a:close/>
              </a:path>
            </a:pathLst>
          </a:custGeom>
          <a:solidFill>
            <a:srgbClr val="F7941D"/>
          </a:solidFill>
          <a:ln w="0" cap="flat">
            <a:noFill/>
            <a:prstDash val="solid"/>
            <a:miter/>
          </a:ln>
        </p:spPr>
        <p:txBody>
          <a:bodyPr rtlCol="0" anchor="ctr"/>
          <a:lstStyle/>
          <a:p>
            <a:endParaRPr lang="en-GB" dirty="0"/>
          </a:p>
        </p:txBody>
      </p:sp>
      <p:sp>
        <p:nvSpPr>
          <p:cNvPr id="3060" name="Freeform 3059">
            <a:extLst>
              <a:ext uri="{FF2B5EF4-FFF2-40B4-BE49-F238E27FC236}">
                <a16:creationId xmlns:a16="http://schemas.microsoft.com/office/drawing/2014/main" id="{DA970D46-51E0-ED07-1C84-CAEBD2387076}"/>
              </a:ext>
            </a:extLst>
          </p:cNvPr>
          <p:cNvSpPr/>
          <p:nvPr/>
        </p:nvSpPr>
        <p:spPr>
          <a:xfrm>
            <a:off x="1943466" y="3756115"/>
            <a:ext cx="1617" cy="25130"/>
          </a:xfrm>
          <a:custGeom>
            <a:avLst/>
            <a:gdLst>
              <a:gd name="connsiteX0" fmla="*/ 0 w 1617"/>
              <a:gd name="connsiteY0" fmla="*/ 0 h 25130"/>
              <a:gd name="connsiteX1" fmla="*/ 1617 w 1617"/>
              <a:gd name="connsiteY1" fmla="*/ 0 h 25130"/>
              <a:gd name="connsiteX2" fmla="*/ 1617 w 1617"/>
              <a:gd name="connsiteY2" fmla="*/ 25131 h 25130"/>
              <a:gd name="connsiteX3" fmla="*/ 0 w 1617"/>
              <a:gd name="connsiteY3" fmla="*/ 25131 h 25130"/>
            </a:gdLst>
            <a:ahLst/>
            <a:cxnLst>
              <a:cxn ang="0">
                <a:pos x="connsiteX0" y="connsiteY0"/>
              </a:cxn>
              <a:cxn ang="0">
                <a:pos x="connsiteX1" y="connsiteY1"/>
              </a:cxn>
              <a:cxn ang="0">
                <a:pos x="connsiteX2" y="connsiteY2"/>
              </a:cxn>
              <a:cxn ang="0">
                <a:pos x="connsiteX3" y="connsiteY3"/>
              </a:cxn>
            </a:cxnLst>
            <a:rect l="l" t="t" r="r" b="b"/>
            <a:pathLst>
              <a:path w="1617" h="25130">
                <a:moveTo>
                  <a:pt x="0" y="0"/>
                </a:moveTo>
                <a:lnTo>
                  <a:pt x="1617" y="0"/>
                </a:lnTo>
                <a:lnTo>
                  <a:pt x="1617" y="25131"/>
                </a:lnTo>
                <a:lnTo>
                  <a:pt x="0" y="25131"/>
                </a:lnTo>
                <a:close/>
              </a:path>
            </a:pathLst>
          </a:custGeom>
          <a:noFill/>
          <a:ln w="4040" cap="flat">
            <a:solidFill>
              <a:srgbClr val="C54E29"/>
            </a:solidFill>
            <a:prstDash val="solid"/>
            <a:miter/>
          </a:ln>
        </p:spPr>
        <p:txBody>
          <a:bodyPr rtlCol="0" anchor="ctr"/>
          <a:lstStyle/>
          <a:p>
            <a:endParaRPr lang="en-GB" dirty="0"/>
          </a:p>
        </p:txBody>
      </p:sp>
      <p:sp>
        <p:nvSpPr>
          <p:cNvPr id="3061" name="Freeform 3060">
            <a:extLst>
              <a:ext uri="{FF2B5EF4-FFF2-40B4-BE49-F238E27FC236}">
                <a16:creationId xmlns:a16="http://schemas.microsoft.com/office/drawing/2014/main" id="{6845E9C7-8DF6-E577-820F-7C9FCB26E0C2}"/>
              </a:ext>
            </a:extLst>
          </p:cNvPr>
          <p:cNvSpPr/>
          <p:nvPr/>
        </p:nvSpPr>
        <p:spPr>
          <a:xfrm>
            <a:off x="1945730"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solidFill>
            <a:srgbClr val="F7941D"/>
          </a:solidFill>
          <a:ln w="0" cap="flat">
            <a:noFill/>
            <a:prstDash val="solid"/>
            <a:miter/>
          </a:ln>
        </p:spPr>
        <p:txBody>
          <a:bodyPr rtlCol="0" anchor="ctr"/>
          <a:lstStyle/>
          <a:p>
            <a:endParaRPr lang="en-GB" dirty="0"/>
          </a:p>
        </p:txBody>
      </p:sp>
      <p:sp>
        <p:nvSpPr>
          <p:cNvPr id="3062" name="Freeform 3061">
            <a:extLst>
              <a:ext uri="{FF2B5EF4-FFF2-40B4-BE49-F238E27FC236}">
                <a16:creationId xmlns:a16="http://schemas.microsoft.com/office/drawing/2014/main" id="{DCD9136D-54F2-6C0B-5122-3552D57130B7}"/>
              </a:ext>
            </a:extLst>
          </p:cNvPr>
          <p:cNvSpPr/>
          <p:nvPr/>
        </p:nvSpPr>
        <p:spPr>
          <a:xfrm>
            <a:off x="1945730"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noFill/>
          <a:ln w="4040" cap="flat">
            <a:solidFill>
              <a:srgbClr val="C54E29"/>
            </a:solidFill>
            <a:prstDash val="solid"/>
            <a:miter/>
          </a:ln>
        </p:spPr>
        <p:txBody>
          <a:bodyPr rtlCol="0" anchor="ctr"/>
          <a:lstStyle/>
          <a:p>
            <a:endParaRPr lang="en-GB" dirty="0"/>
          </a:p>
        </p:txBody>
      </p:sp>
      <p:sp>
        <p:nvSpPr>
          <p:cNvPr id="3063" name="Freeform 3062">
            <a:extLst>
              <a:ext uri="{FF2B5EF4-FFF2-40B4-BE49-F238E27FC236}">
                <a16:creationId xmlns:a16="http://schemas.microsoft.com/office/drawing/2014/main" id="{C3AFDA17-5126-D79D-FEF7-CE4EBB5A249B}"/>
              </a:ext>
            </a:extLst>
          </p:cNvPr>
          <p:cNvSpPr/>
          <p:nvPr/>
        </p:nvSpPr>
        <p:spPr>
          <a:xfrm>
            <a:off x="194807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064" name="Freeform 3063">
            <a:extLst>
              <a:ext uri="{FF2B5EF4-FFF2-40B4-BE49-F238E27FC236}">
                <a16:creationId xmlns:a16="http://schemas.microsoft.com/office/drawing/2014/main" id="{49F946C2-446C-08D0-CE54-5644E2D9A527}"/>
              </a:ext>
            </a:extLst>
          </p:cNvPr>
          <p:cNvSpPr/>
          <p:nvPr/>
        </p:nvSpPr>
        <p:spPr>
          <a:xfrm>
            <a:off x="195033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065" name="Freeform 3064">
            <a:extLst>
              <a:ext uri="{FF2B5EF4-FFF2-40B4-BE49-F238E27FC236}">
                <a16:creationId xmlns:a16="http://schemas.microsoft.com/office/drawing/2014/main" id="{6EAA9CBE-AFC1-69B7-1527-340653C88C09}"/>
              </a:ext>
            </a:extLst>
          </p:cNvPr>
          <p:cNvSpPr/>
          <p:nvPr/>
        </p:nvSpPr>
        <p:spPr>
          <a:xfrm>
            <a:off x="195033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066" name="Freeform 3065">
            <a:extLst>
              <a:ext uri="{FF2B5EF4-FFF2-40B4-BE49-F238E27FC236}">
                <a16:creationId xmlns:a16="http://schemas.microsoft.com/office/drawing/2014/main" id="{BE203666-F2AA-3414-0930-9BE7D7C5815D}"/>
              </a:ext>
            </a:extLst>
          </p:cNvPr>
          <p:cNvSpPr/>
          <p:nvPr/>
        </p:nvSpPr>
        <p:spPr>
          <a:xfrm>
            <a:off x="1952603"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067" name="Freeform 3066">
            <a:extLst>
              <a:ext uri="{FF2B5EF4-FFF2-40B4-BE49-F238E27FC236}">
                <a16:creationId xmlns:a16="http://schemas.microsoft.com/office/drawing/2014/main" id="{330955DF-64EB-C4CD-F9CD-4A493E5148A0}"/>
              </a:ext>
            </a:extLst>
          </p:cNvPr>
          <p:cNvSpPr/>
          <p:nvPr/>
        </p:nvSpPr>
        <p:spPr>
          <a:xfrm>
            <a:off x="1952603"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068" name="Freeform 3067">
            <a:extLst>
              <a:ext uri="{FF2B5EF4-FFF2-40B4-BE49-F238E27FC236}">
                <a16:creationId xmlns:a16="http://schemas.microsoft.com/office/drawing/2014/main" id="{C69956DD-75E4-4002-62C9-927DCB35CF6D}"/>
              </a:ext>
            </a:extLst>
          </p:cNvPr>
          <p:cNvSpPr/>
          <p:nvPr/>
        </p:nvSpPr>
        <p:spPr>
          <a:xfrm>
            <a:off x="1954867"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069" name="Freeform 3068">
            <a:extLst>
              <a:ext uri="{FF2B5EF4-FFF2-40B4-BE49-F238E27FC236}">
                <a16:creationId xmlns:a16="http://schemas.microsoft.com/office/drawing/2014/main" id="{6FA214F8-EAFD-AF6F-B703-5772A67A8A97}"/>
              </a:ext>
            </a:extLst>
          </p:cNvPr>
          <p:cNvSpPr/>
          <p:nvPr/>
        </p:nvSpPr>
        <p:spPr>
          <a:xfrm>
            <a:off x="1954867"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070" name="Freeform 3069">
            <a:extLst>
              <a:ext uri="{FF2B5EF4-FFF2-40B4-BE49-F238E27FC236}">
                <a16:creationId xmlns:a16="http://schemas.microsoft.com/office/drawing/2014/main" id="{6DCA5C54-E44F-053D-7F45-5A05EE0108DF}"/>
              </a:ext>
            </a:extLst>
          </p:cNvPr>
          <p:cNvSpPr/>
          <p:nvPr/>
        </p:nvSpPr>
        <p:spPr>
          <a:xfrm>
            <a:off x="195713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071" name="Freeform 3070">
            <a:extLst>
              <a:ext uri="{FF2B5EF4-FFF2-40B4-BE49-F238E27FC236}">
                <a16:creationId xmlns:a16="http://schemas.microsoft.com/office/drawing/2014/main" id="{7F1D2284-5294-E8A9-CBCE-74C1337A9A5A}"/>
              </a:ext>
            </a:extLst>
          </p:cNvPr>
          <p:cNvSpPr/>
          <p:nvPr/>
        </p:nvSpPr>
        <p:spPr>
          <a:xfrm>
            <a:off x="1959395" y="3756115"/>
            <a:ext cx="1617" cy="76361"/>
          </a:xfrm>
          <a:custGeom>
            <a:avLst/>
            <a:gdLst>
              <a:gd name="connsiteX0" fmla="*/ 0 w 1617"/>
              <a:gd name="connsiteY0" fmla="*/ 0 h 76361"/>
              <a:gd name="connsiteX1" fmla="*/ 1617 w 1617"/>
              <a:gd name="connsiteY1" fmla="*/ 0 h 76361"/>
              <a:gd name="connsiteX2" fmla="*/ 1617 w 1617"/>
              <a:gd name="connsiteY2" fmla="*/ 76362 h 76361"/>
              <a:gd name="connsiteX3" fmla="*/ 0 w 1617"/>
              <a:gd name="connsiteY3" fmla="*/ 76362 h 76361"/>
            </a:gdLst>
            <a:ahLst/>
            <a:cxnLst>
              <a:cxn ang="0">
                <a:pos x="connsiteX0" y="connsiteY0"/>
              </a:cxn>
              <a:cxn ang="0">
                <a:pos x="connsiteX1" y="connsiteY1"/>
              </a:cxn>
              <a:cxn ang="0">
                <a:pos x="connsiteX2" y="connsiteY2"/>
              </a:cxn>
              <a:cxn ang="0">
                <a:pos x="connsiteX3" y="connsiteY3"/>
              </a:cxn>
            </a:cxnLst>
            <a:rect l="l" t="t" r="r" b="b"/>
            <a:pathLst>
              <a:path w="1617" h="76361">
                <a:moveTo>
                  <a:pt x="0" y="0"/>
                </a:moveTo>
                <a:lnTo>
                  <a:pt x="1617" y="0"/>
                </a:lnTo>
                <a:lnTo>
                  <a:pt x="1617" y="76362"/>
                </a:lnTo>
                <a:lnTo>
                  <a:pt x="0" y="76362"/>
                </a:lnTo>
                <a:close/>
              </a:path>
            </a:pathLst>
          </a:custGeom>
          <a:solidFill>
            <a:srgbClr val="F7941D"/>
          </a:solidFill>
          <a:ln w="0" cap="flat">
            <a:noFill/>
            <a:prstDash val="solid"/>
            <a:miter/>
          </a:ln>
        </p:spPr>
        <p:txBody>
          <a:bodyPr rtlCol="0" anchor="ctr"/>
          <a:lstStyle/>
          <a:p>
            <a:endParaRPr lang="en-GB" dirty="0"/>
          </a:p>
        </p:txBody>
      </p:sp>
      <p:sp>
        <p:nvSpPr>
          <p:cNvPr id="3072" name="Freeform 3071">
            <a:extLst>
              <a:ext uri="{FF2B5EF4-FFF2-40B4-BE49-F238E27FC236}">
                <a16:creationId xmlns:a16="http://schemas.microsoft.com/office/drawing/2014/main" id="{42E208C1-C424-B222-8DA7-7457F99C85AD}"/>
              </a:ext>
            </a:extLst>
          </p:cNvPr>
          <p:cNvSpPr/>
          <p:nvPr/>
        </p:nvSpPr>
        <p:spPr>
          <a:xfrm>
            <a:off x="1959395" y="3756115"/>
            <a:ext cx="1617" cy="76361"/>
          </a:xfrm>
          <a:custGeom>
            <a:avLst/>
            <a:gdLst>
              <a:gd name="connsiteX0" fmla="*/ 0 w 1617"/>
              <a:gd name="connsiteY0" fmla="*/ 0 h 76361"/>
              <a:gd name="connsiteX1" fmla="*/ 1617 w 1617"/>
              <a:gd name="connsiteY1" fmla="*/ 0 h 76361"/>
              <a:gd name="connsiteX2" fmla="*/ 1617 w 1617"/>
              <a:gd name="connsiteY2" fmla="*/ 76362 h 76361"/>
              <a:gd name="connsiteX3" fmla="*/ 0 w 1617"/>
              <a:gd name="connsiteY3" fmla="*/ 76362 h 76361"/>
            </a:gdLst>
            <a:ahLst/>
            <a:cxnLst>
              <a:cxn ang="0">
                <a:pos x="connsiteX0" y="connsiteY0"/>
              </a:cxn>
              <a:cxn ang="0">
                <a:pos x="connsiteX1" y="connsiteY1"/>
              </a:cxn>
              <a:cxn ang="0">
                <a:pos x="connsiteX2" y="connsiteY2"/>
              </a:cxn>
              <a:cxn ang="0">
                <a:pos x="connsiteX3" y="connsiteY3"/>
              </a:cxn>
            </a:cxnLst>
            <a:rect l="l" t="t" r="r" b="b"/>
            <a:pathLst>
              <a:path w="1617" h="76361">
                <a:moveTo>
                  <a:pt x="0" y="0"/>
                </a:moveTo>
                <a:lnTo>
                  <a:pt x="1617" y="0"/>
                </a:lnTo>
                <a:lnTo>
                  <a:pt x="1617" y="76362"/>
                </a:lnTo>
                <a:lnTo>
                  <a:pt x="0" y="76362"/>
                </a:lnTo>
                <a:close/>
              </a:path>
            </a:pathLst>
          </a:custGeom>
          <a:noFill/>
          <a:ln w="4040" cap="flat">
            <a:solidFill>
              <a:srgbClr val="C54E29"/>
            </a:solidFill>
            <a:prstDash val="solid"/>
            <a:miter/>
          </a:ln>
        </p:spPr>
        <p:txBody>
          <a:bodyPr rtlCol="0" anchor="ctr"/>
          <a:lstStyle/>
          <a:p>
            <a:endParaRPr lang="en-GB" dirty="0"/>
          </a:p>
        </p:txBody>
      </p:sp>
      <p:sp>
        <p:nvSpPr>
          <p:cNvPr id="3073" name="Freeform 3072">
            <a:extLst>
              <a:ext uri="{FF2B5EF4-FFF2-40B4-BE49-F238E27FC236}">
                <a16:creationId xmlns:a16="http://schemas.microsoft.com/office/drawing/2014/main" id="{202940B6-761E-FF97-C53F-6DD7E8769750}"/>
              </a:ext>
            </a:extLst>
          </p:cNvPr>
          <p:cNvSpPr/>
          <p:nvPr/>
        </p:nvSpPr>
        <p:spPr>
          <a:xfrm>
            <a:off x="1961740"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3074" name="Freeform 3073">
            <a:extLst>
              <a:ext uri="{FF2B5EF4-FFF2-40B4-BE49-F238E27FC236}">
                <a16:creationId xmlns:a16="http://schemas.microsoft.com/office/drawing/2014/main" id="{AF75382A-7FEA-1473-652B-8A38379B186B}"/>
              </a:ext>
            </a:extLst>
          </p:cNvPr>
          <p:cNvSpPr/>
          <p:nvPr/>
        </p:nvSpPr>
        <p:spPr>
          <a:xfrm>
            <a:off x="1961740"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3075" name="Freeform 3074">
            <a:extLst>
              <a:ext uri="{FF2B5EF4-FFF2-40B4-BE49-F238E27FC236}">
                <a16:creationId xmlns:a16="http://schemas.microsoft.com/office/drawing/2014/main" id="{9072C9AE-0A6F-EACD-83D0-E0B442200920}"/>
              </a:ext>
            </a:extLst>
          </p:cNvPr>
          <p:cNvSpPr/>
          <p:nvPr/>
        </p:nvSpPr>
        <p:spPr>
          <a:xfrm>
            <a:off x="1964004"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076" name="Freeform 3075">
            <a:extLst>
              <a:ext uri="{FF2B5EF4-FFF2-40B4-BE49-F238E27FC236}">
                <a16:creationId xmlns:a16="http://schemas.microsoft.com/office/drawing/2014/main" id="{ECE90746-7BAD-85C2-D877-85242C8130C9}"/>
              </a:ext>
            </a:extLst>
          </p:cNvPr>
          <p:cNvSpPr/>
          <p:nvPr/>
        </p:nvSpPr>
        <p:spPr>
          <a:xfrm>
            <a:off x="1964004"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077" name="Freeform 3076">
            <a:extLst>
              <a:ext uri="{FF2B5EF4-FFF2-40B4-BE49-F238E27FC236}">
                <a16:creationId xmlns:a16="http://schemas.microsoft.com/office/drawing/2014/main" id="{EF0F83DF-6172-3894-0BC5-650638B6928D}"/>
              </a:ext>
            </a:extLst>
          </p:cNvPr>
          <p:cNvSpPr/>
          <p:nvPr/>
        </p:nvSpPr>
        <p:spPr>
          <a:xfrm>
            <a:off x="1966268"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solidFill>
            <a:srgbClr val="F7941D"/>
          </a:solidFill>
          <a:ln w="0" cap="flat">
            <a:noFill/>
            <a:prstDash val="solid"/>
            <a:miter/>
          </a:ln>
        </p:spPr>
        <p:txBody>
          <a:bodyPr rtlCol="0" anchor="ctr"/>
          <a:lstStyle/>
          <a:p>
            <a:endParaRPr lang="en-GB" dirty="0"/>
          </a:p>
        </p:txBody>
      </p:sp>
      <p:sp>
        <p:nvSpPr>
          <p:cNvPr id="3078" name="Freeform 3077">
            <a:extLst>
              <a:ext uri="{FF2B5EF4-FFF2-40B4-BE49-F238E27FC236}">
                <a16:creationId xmlns:a16="http://schemas.microsoft.com/office/drawing/2014/main" id="{73910485-B849-D025-1304-19EA2F9AEDC1}"/>
              </a:ext>
            </a:extLst>
          </p:cNvPr>
          <p:cNvSpPr/>
          <p:nvPr/>
        </p:nvSpPr>
        <p:spPr>
          <a:xfrm>
            <a:off x="1966268"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noFill/>
          <a:ln w="4040" cap="flat">
            <a:solidFill>
              <a:srgbClr val="C54E29"/>
            </a:solidFill>
            <a:prstDash val="solid"/>
            <a:miter/>
          </a:ln>
        </p:spPr>
        <p:txBody>
          <a:bodyPr rtlCol="0" anchor="ctr"/>
          <a:lstStyle/>
          <a:p>
            <a:endParaRPr lang="en-GB" dirty="0"/>
          </a:p>
        </p:txBody>
      </p:sp>
      <p:sp>
        <p:nvSpPr>
          <p:cNvPr id="3079" name="Freeform 3078">
            <a:extLst>
              <a:ext uri="{FF2B5EF4-FFF2-40B4-BE49-F238E27FC236}">
                <a16:creationId xmlns:a16="http://schemas.microsoft.com/office/drawing/2014/main" id="{87259717-AD86-D2A8-1C1B-CC217BB80578}"/>
              </a:ext>
            </a:extLst>
          </p:cNvPr>
          <p:cNvSpPr/>
          <p:nvPr/>
        </p:nvSpPr>
        <p:spPr>
          <a:xfrm>
            <a:off x="1968532" y="3756115"/>
            <a:ext cx="1617" cy="89129"/>
          </a:xfrm>
          <a:custGeom>
            <a:avLst/>
            <a:gdLst>
              <a:gd name="connsiteX0" fmla="*/ 0 w 1617"/>
              <a:gd name="connsiteY0" fmla="*/ 0 h 89129"/>
              <a:gd name="connsiteX1" fmla="*/ 1617 w 1617"/>
              <a:gd name="connsiteY1" fmla="*/ 0 h 89129"/>
              <a:gd name="connsiteX2" fmla="*/ 1617 w 1617"/>
              <a:gd name="connsiteY2" fmla="*/ 89129 h 89129"/>
              <a:gd name="connsiteX3" fmla="*/ 0 w 1617"/>
              <a:gd name="connsiteY3" fmla="*/ 89129 h 89129"/>
            </a:gdLst>
            <a:ahLst/>
            <a:cxnLst>
              <a:cxn ang="0">
                <a:pos x="connsiteX0" y="connsiteY0"/>
              </a:cxn>
              <a:cxn ang="0">
                <a:pos x="connsiteX1" y="connsiteY1"/>
              </a:cxn>
              <a:cxn ang="0">
                <a:pos x="connsiteX2" y="connsiteY2"/>
              </a:cxn>
              <a:cxn ang="0">
                <a:pos x="connsiteX3" y="connsiteY3"/>
              </a:cxn>
            </a:cxnLst>
            <a:rect l="l" t="t" r="r" b="b"/>
            <a:pathLst>
              <a:path w="1617" h="89129">
                <a:moveTo>
                  <a:pt x="0" y="0"/>
                </a:moveTo>
                <a:lnTo>
                  <a:pt x="1617" y="0"/>
                </a:lnTo>
                <a:lnTo>
                  <a:pt x="1617" y="89129"/>
                </a:lnTo>
                <a:lnTo>
                  <a:pt x="0" y="89129"/>
                </a:lnTo>
                <a:close/>
              </a:path>
            </a:pathLst>
          </a:custGeom>
          <a:solidFill>
            <a:srgbClr val="F7941D"/>
          </a:solidFill>
          <a:ln w="0" cap="flat">
            <a:noFill/>
            <a:prstDash val="solid"/>
            <a:miter/>
          </a:ln>
        </p:spPr>
        <p:txBody>
          <a:bodyPr rtlCol="0" anchor="ctr"/>
          <a:lstStyle/>
          <a:p>
            <a:endParaRPr lang="en-GB" dirty="0"/>
          </a:p>
        </p:txBody>
      </p:sp>
      <p:sp>
        <p:nvSpPr>
          <p:cNvPr id="3080" name="Freeform 3079">
            <a:extLst>
              <a:ext uri="{FF2B5EF4-FFF2-40B4-BE49-F238E27FC236}">
                <a16:creationId xmlns:a16="http://schemas.microsoft.com/office/drawing/2014/main" id="{44AA7DE6-E7F0-52F6-801A-7690B4C6D7F9}"/>
              </a:ext>
            </a:extLst>
          </p:cNvPr>
          <p:cNvSpPr/>
          <p:nvPr/>
        </p:nvSpPr>
        <p:spPr>
          <a:xfrm>
            <a:off x="1968532" y="3756115"/>
            <a:ext cx="1617" cy="89129"/>
          </a:xfrm>
          <a:custGeom>
            <a:avLst/>
            <a:gdLst>
              <a:gd name="connsiteX0" fmla="*/ 0 w 1617"/>
              <a:gd name="connsiteY0" fmla="*/ 0 h 89129"/>
              <a:gd name="connsiteX1" fmla="*/ 1617 w 1617"/>
              <a:gd name="connsiteY1" fmla="*/ 0 h 89129"/>
              <a:gd name="connsiteX2" fmla="*/ 1617 w 1617"/>
              <a:gd name="connsiteY2" fmla="*/ 89129 h 89129"/>
              <a:gd name="connsiteX3" fmla="*/ 0 w 1617"/>
              <a:gd name="connsiteY3" fmla="*/ 89129 h 89129"/>
            </a:gdLst>
            <a:ahLst/>
            <a:cxnLst>
              <a:cxn ang="0">
                <a:pos x="connsiteX0" y="connsiteY0"/>
              </a:cxn>
              <a:cxn ang="0">
                <a:pos x="connsiteX1" y="connsiteY1"/>
              </a:cxn>
              <a:cxn ang="0">
                <a:pos x="connsiteX2" y="connsiteY2"/>
              </a:cxn>
              <a:cxn ang="0">
                <a:pos x="connsiteX3" y="connsiteY3"/>
              </a:cxn>
            </a:cxnLst>
            <a:rect l="l" t="t" r="r" b="b"/>
            <a:pathLst>
              <a:path w="1617" h="89129">
                <a:moveTo>
                  <a:pt x="0" y="0"/>
                </a:moveTo>
                <a:lnTo>
                  <a:pt x="1617" y="0"/>
                </a:lnTo>
                <a:lnTo>
                  <a:pt x="1617" y="89129"/>
                </a:lnTo>
                <a:lnTo>
                  <a:pt x="0" y="89129"/>
                </a:lnTo>
                <a:close/>
              </a:path>
            </a:pathLst>
          </a:custGeom>
          <a:noFill/>
          <a:ln w="4040" cap="flat">
            <a:solidFill>
              <a:srgbClr val="C54E29"/>
            </a:solidFill>
            <a:prstDash val="solid"/>
            <a:miter/>
          </a:ln>
        </p:spPr>
        <p:txBody>
          <a:bodyPr rtlCol="0" anchor="ctr"/>
          <a:lstStyle/>
          <a:p>
            <a:endParaRPr lang="en-GB" dirty="0"/>
          </a:p>
        </p:txBody>
      </p:sp>
      <p:sp>
        <p:nvSpPr>
          <p:cNvPr id="3081" name="Freeform 3080">
            <a:extLst>
              <a:ext uri="{FF2B5EF4-FFF2-40B4-BE49-F238E27FC236}">
                <a16:creationId xmlns:a16="http://schemas.microsoft.com/office/drawing/2014/main" id="{EFF6D39F-7F58-DDD9-022D-A3DD4DA96CA6}"/>
              </a:ext>
            </a:extLst>
          </p:cNvPr>
          <p:cNvSpPr/>
          <p:nvPr/>
        </p:nvSpPr>
        <p:spPr>
          <a:xfrm>
            <a:off x="1970796"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3082" name="Freeform 3081">
            <a:extLst>
              <a:ext uri="{FF2B5EF4-FFF2-40B4-BE49-F238E27FC236}">
                <a16:creationId xmlns:a16="http://schemas.microsoft.com/office/drawing/2014/main" id="{30A37346-C401-DD11-61AE-C81FDB7B52F5}"/>
              </a:ext>
            </a:extLst>
          </p:cNvPr>
          <p:cNvSpPr/>
          <p:nvPr/>
        </p:nvSpPr>
        <p:spPr>
          <a:xfrm>
            <a:off x="1970796"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3083" name="Freeform 3082">
            <a:extLst>
              <a:ext uri="{FF2B5EF4-FFF2-40B4-BE49-F238E27FC236}">
                <a16:creationId xmlns:a16="http://schemas.microsoft.com/office/drawing/2014/main" id="{385F2D83-4EC0-8165-D0E7-ED229FF65C2D}"/>
              </a:ext>
            </a:extLst>
          </p:cNvPr>
          <p:cNvSpPr/>
          <p:nvPr/>
        </p:nvSpPr>
        <p:spPr>
          <a:xfrm>
            <a:off x="1973060" y="3756115"/>
            <a:ext cx="1617" cy="31514"/>
          </a:xfrm>
          <a:custGeom>
            <a:avLst/>
            <a:gdLst>
              <a:gd name="connsiteX0" fmla="*/ 0 w 1617"/>
              <a:gd name="connsiteY0" fmla="*/ 0 h 31514"/>
              <a:gd name="connsiteX1" fmla="*/ 1617 w 1617"/>
              <a:gd name="connsiteY1" fmla="*/ 0 h 31514"/>
              <a:gd name="connsiteX2" fmla="*/ 1617 w 1617"/>
              <a:gd name="connsiteY2" fmla="*/ 31514 h 31514"/>
              <a:gd name="connsiteX3" fmla="*/ 0 w 1617"/>
              <a:gd name="connsiteY3" fmla="*/ 31514 h 31514"/>
            </a:gdLst>
            <a:ahLst/>
            <a:cxnLst>
              <a:cxn ang="0">
                <a:pos x="connsiteX0" y="connsiteY0"/>
              </a:cxn>
              <a:cxn ang="0">
                <a:pos x="connsiteX1" y="connsiteY1"/>
              </a:cxn>
              <a:cxn ang="0">
                <a:pos x="connsiteX2" y="connsiteY2"/>
              </a:cxn>
              <a:cxn ang="0">
                <a:pos x="connsiteX3" y="connsiteY3"/>
              </a:cxn>
            </a:cxnLst>
            <a:rect l="l" t="t" r="r" b="b"/>
            <a:pathLst>
              <a:path w="1617" h="31514">
                <a:moveTo>
                  <a:pt x="0" y="0"/>
                </a:moveTo>
                <a:lnTo>
                  <a:pt x="1617" y="0"/>
                </a:lnTo>
                <a:lnTo>
                  <a:pt x="1617" y="31514"/>
                </a:lnTo>
                <a:lnTo>
                  <a:pt x="0" y="31514"/>
                </a:lnTo>
                <a:close/>
              </a:path>
            </a:pathLst>
          </a:custGeom>
          <a:solidFill>
            <a:srgbClr val="F7941D"/>
          </a:solidFill>
          <a:ln w="0" cap="flat">
            <a:noFill/>
            <a:prstDash val="solid"/>
            <a:miter/>
          </a:ln>
        </p:spPr>
        <p:txBody>
          <a:bodyPr rtlCol="0" anchor="ctr"/>
          <a:lstStyle/>
          <a:p>
            <a:endParaRPr lang="en-GB" dirty="0"/>
          </a:p>
        </p:txBody>
      </p:sp>
      <p:sp>
        <p:nvSpPr>
          <p:cNvPr id="3084" name="Freeform 3083">
            <a:extLst>
              <a:ext uri="{FF2B5EF4-FFF2-40B4-BE49-F238E27FC236}">
                <a16:creationId xmlns:a16="http://schemas.microsoft.com/office/drawing/2014/main" id="{A0CE1F57-3E0C-1B63-1220-3EF564F5C119}"/>
              </a:ext>
            </a:extLst>
          </p:cNvPr>
          <p:cNvSpPr/>
          <p:nvPr/>
        </p:nvSpPr>
        <p:spPr>
          <a:xfrm>
            <a:off x="1973060" y="3756115"/>
            <a:ext cx="1617" cy="31514"/>
          </a:xfrm>
          <a:custGeom>
            <a:avLst/>
            <a:gdLst>
              <a:gd name="connsiteX0" fmla="*/ 0 w 1617"/>
              <a:gd name="connsiteY0" fmla="*/ 0 h 31514"/>
              <a:gd name="connsiteX1" fmla="*/ 1617 w 1617"/>
              <a:gd name="connsiteY1" fmla="*/ 0 h 31514"/>
              <a:gd name="connsiteX2" fmla="*/ 1617 w 1617"/>
              <a:gd name="connsiteY2" fmla="*/ 31514 h 31514"/>
              <a:gd name="connsiteX3" fmla="*/ 0 w 1617"/>
              <a:gd name="connsiteY3" fmla="*/ 31514 h 31514"/>
            </a:gdLst>
            <a:ahLst/>
            <a:cxnLst>
              <a:cxn ang="0">
                <a:pos x="connsiteX0" y="connsiteY0"/>
              </a:cxn>
              <a:cxn ang="0">
                <a:pos x="connsiteX1" y="connsiteY1"/>
              </a:cxn>
              <a:cxn ang="0">
                <a:pos x="connsiteX2" y="connsiteY2"/>
              </a:cxn>
              <a:cxn ang="0">
                <a:pos x="connsiteX3" y="connsiteY3"/>
              </a:cxn>
            </a:cxnLst>
            <a:rect l="l" t="t" r="r" b="b"/>
            <a:pathLst>
              <a:path w="1617" h="31514">
                <a:moveTo>
                  <a:pt x="0" y="0"/>
                </a:moveTo>
                <a:lnTo>
                  <a:pt x="1617" y="0"/>
                </a:lnTo>
                <a:lnTo>
                  <a:pt x="1617" y="31514"/>
                </a:lnTo>
                <a:lnTo>
                  <a:pt x="0" y="31514"/>
                </a:lnTo>
                <a:close/>
              </a:path>
            </a:pathLst>
          </a:custGeom>
          <a:noFill/>
          <a:ln w="4040" cap="flat">
            <a:solidFill>
              <a:srgbClr val="C54E29"/>
            </a:solidFill>
            <a:prstDash val="solid"/>
            <a:miter/>
          </a:ln>
        </p:spPr>
        <p:txBody>
          <a:bodyPr rtlCol="0" anchor="ctr"/>
          <a:lstStyle/>
          <a:p>
            <a:endParaRPr lang="en-GB" dirty="0"/>
          </a:p>
        </p:txBody>
      </p:sp>
      <p:sp>
        <p:nvSpPr>
          <p:cNvPr id="3085" name="Freeform 3084">
            <a:extLst>
              <a:ext uri="{FF2B5EF4-FFF2-40B4-BE49-F238E27FC236}">
                <a16:creationId xmlns:a16="http://schemas.microsoft.com/office/drawing/2014/main" id="{732AAB2D-74E3-3CA1-69B9-3C38553AA9D0}"/>
              </a:ext>
            </a:extLst>
          </p:cNvPr>
          <p:cNvSpPr/>
          <p:nvPr/>
        </p:nvSpPr>
        <p:spPr>
          <a:xfrm>
            <a:off x="1975405" y="3756115"/>
            <a:ext cx="1617" cy="56241"/>
          </a:xfrm>
          <a:custGeom>
            <a:avLst/>
            <a:gdLst>
              <a:gd name="connsiteX0" fmla="*/ 0 w 1617"/>
              <a:gd name="connsiteY0" fmla="*/ 0 h 56241"/>
              <a:gd name="connsiteX1" fmla="*/ 1617 w 1617"/>
              <a:gd name="connsiteY1" fmla="*/ 0 h 56241"/>
              <a:gd name="connsiteX2" fmla="*/ 1617 w 1617"/>
              <a:gd name="connsiteY2" fmla="*/ 56241 h 56241"/>
              <a:gd name="connsiteX3" fmla="*/ 0 w 1617"/>
              <a:gd name="connsiteY3" fmla="*/ 56241 h 56241"/>
            </a:gdLst>
            <a:ahLst/>
            <a:cxnLst>
              <a:cxn ang="0">
                <a:pos x="connsiteX0" y="connsiteY0"/>
              </a:cxn>
              <a:cxn ang="0">
                <a:pos x="connsiteX1" y="connsiteY1"/>
              </a:cxn>
              <a:cxn ang="0">
                <a:pos x="connsiteX2" y="connsiteY2"/>
              </a:cxn>
              <a:cxn ang="0">
                <a:pos x="connsiteX3" y="connsiteY3"/>
              </a:cxn>
            </a:cxnLst>
            <a:rect l="l" t="t" r="r" b="b"/>
            <a:pathLst>
              <a:path w="1617" h="56241">
                <a:moveTo>
                  <a:pt x="0" y="0"/>
                </a:moveTo>
                <a:lnTo>
                  <a:pt x="1617" y="0"/>
                </a:lnTo>
                <a:lnTo>
                  <a:pt x="1617" y="56241"/>
                </a:lnTo>
                <a:lnTo>
                  <a:pt x="0" y="56241"/>
                </a:lnTo>
                <a:close/>
              </a:path>
            </a:pathLst>
          </a:custGeom>
          <a:solidFill>
            <a:srgbClr val="F7941D"/>
          </a:solidFill>
          <a:ln w="0" cap="flat">
            <a:noFill/>
            <a:prstDash val="solid"/>
            <a:miter/>
          </a:ln>
        </p:spPr>
        <p:txBody>
          <a:bodyPr rtlCol="0" anchor="ctr"/>
          <a:lstStyle/>
          <a:p>
            <a:endParaRPr lang="en-GB" dirty="0"/>
          </a:p>
        </p:txBody>
      </p:sp>
      <p:sp>
        <p:nvSpPr>
          <p:cNvPr id="3086" name="Freeform 3085">
            <a:extLst>
              <a:ext uri="{FF2B5EF4-FFF2-40B4-BE49-F238E27FC236}">
                <a16:creationId xmlns:a16="http://schemas.microsoft.com/office/drawing/2014/main" id="{957668FD-CDAA-F58D-00BD-6CB3C9A69247}"/>
              </a:ext>
            </a:extLst>
          </p:cNvPr>
          <p:cNvSpPr/>
          <p:nvPr/>
        </p:nvSpPr>
        <p:spPr>
          <a:xfrm>
            <a:off x="1975405" y="3756115"/>
            <a:ext cx="1617" cy="56241"/>
          </a:xfrm>
          <a:custGeom>
            <a:avLst/>
            <a:gdLst>
              <a:gd name="connsiteX0" fmla="*/ 0 w 1617"/>
              <a:gd name="connsiteY0" fmla="*/ 0 h 56241"/>
              <a:gd name="connsiteX1" fmla="*/ 1617 w 1617"/>
              <a:gd name="connsiteY1" fmla="*/ 0 h 56241"/>
              <a:gd name="connsiteX2" fmla="*/ 1617 w 1617"/>
              <a:gd name="connsiteY2" fmla="*/ 56241 h 56241"/>
              <a:gd name="connsiteX3" fmla="*/ 0 w 1617"/>
              <a:gd name="connsiteY3" fmla="*/ 56241 h 56241"/>
            </a:gdLst>
            <a:ahLst/>
            <a:cxnLst>
              <a:cxn ang="0">
                <a:pos x="connsiteX0" y="connsiteY0"/>
              </a:cxn>
              <a:cxn ang="0">
                <a:pos x="connsiteX1" y="connsiteY1"/>
              </a:cxn>
              <a:cxn ang="0">
                <a:pos x="connsiteX2" y="connsiteY2"/>
              </a:cxn>
              <a:cxn ang="0">
                <a:pos x="connsiteX3" y="connsiteY3"/>
              </a:cxn>
            </a:cxnLst>
            <a:rect l="l" t="t" r="r" b="b"/>
            <a:pathLst>
              <a:path w="1617" h="56241">
                <a:moveTo>
                  <a:pt x="0" y="0"/>
                </a:moveTo>
                <a:lnTo>
                  <a:pt x="1617" y="0"/>
                </a:lnTo>
                <a:lnTo>
                  <a:pt x="1617" y="56241"/>
                </a:lnTo>
                <a:lnTo>
                  <a:pt x="0" y="56241"/>
                </a:lnTo>
                <a:close/>
              </a:path>
            </a:pathLst>
          </a:custGeom>
          <a:noFill/>
          <a:ln w="4040" cap="flat">
            <a:solidFill>
              <a:srgbClr val="C54E29"/>
            </a:solidFill>
            <a:prstDash val="solid"/>
            <a:miter/>
          </a:ln>
        </p:spPr>
        <p:txBody>
          <a:bodyPr rtlCol="0" anchor="ctr"/>
          <a:lstStyle/>
          <a:p>
            <a:endParaRPr lang="en-GB" dirty="0"/>
          </a:p>
        </p:txBody>
      </p:sp>
      <p:sp>
        <p:nvSpPr>
          <p:cNvPr id="3087" name="Freeform 3086">
            <a:extLst>
              <a:ext uri="{FF2B5EF4-FFF2-40B4-BE49-F238E27FC236}">
                <a16:creationId xmlns:a16="http://schemas.microsoft.com/office/drawing/2014/main" id="{A74FFB5D-6C73-BA49-59D7-197E9D1AF351}"/>
              </a:ext>
            </a:extLst>
          </p:cNvPr>
          <p:cNvSpPr/>
          <p:nvPr/>
        </p:nvSpPr>
        <p:spPr>
          <a:xfrm>
            <a:off x="197766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088" name="Freeform 3087">
            <a:extLst>
              <a:ext uri="{FF2B5EF4-FFF2-40B4-BE49-F238E27FC236}">
                <a16:creationId xmlns:a16="http://schemas.microsoft.com/office/drawing/2014/main" id="{6EA7A082-0FA4-C237-DE81-AEC4282EEE52}"/>
              </a:ext>
            </a:extLst>
          </p:cNvPr>
          <p:cNvSpPr/>
          <p:nvPr/>
        </p:nvSpPr>
        <p:spPr>
          <a:xfrm>
            <a:off x="1979933"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3089" name="Freeform 3088">
            <a:extLst>
              <a:ext uri="{FF2B5EF4-FFF2-40B4-BE49-F238E27FC236}">
                <a16:creationId xmlns:a16="http://schemas.microsoft.com/office/drawing/2014/main" id="{6A89A916-17CD-18A4-57FB-5033B64DC8B6}"/>
              </a:ext>
            </a:extLst>
          </p:cNvPr>
          <p:cNvSpPr/>
          <p:nvPr/>
        </p:nvSpPr>
        <p:spPr>
          <a:xfrm>
            <a:off x="1979933"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3090" name="Freeform 3089">
            <a:extLst>
              <a:ext uri="{FF2B5EF4-FFF2-40B4-BE49-F238E27FC236}">
                <a16:creationId xmlns:a16="http://schemas.microsoft.com/office/drawing/2014/main" id="{E7C0E2E7-B786-EB10-4E48-4A5184AD0E92}"/>
              </a:ext>
            </a:extLst>
          </p:cNvPr>
          <p:cNvSpPr/>
          <p:nvPr/>
        </p:nvSpPr>
        <p:spPr>
          <a:xfrm>
            <a:off x="1982197"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3091" name="Freeform 3090">
            <a:extLst>
              <a:ext uri="{FF2B5EF4-FFF2-40B4-BE49-F238E27FC236}">
                <a16:creationId xmlns:a16="http://schemas.microsoft.com/office/drawing/2014/main" id="{024CAB09-F4C5-DA75-E0B9-A5E622CE9084}"/>
              </a:ext>
            </a:extLst>
          </p:cNvPr>
          <p:cNvSpPr/>
          <p:nvPr/>
        </p:nvSpPr>
        <p:spPr>
          <a:xfrm>
            <a:off x="1982197"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3092" name="Freeform 3091">
            <a:extLst>
              <a:ext uri="{FF2B5EF4-FFF2-40B4-BE49-F238E27FC236}">
                <a16:creationId xmlns:a16="http://schemas.microsoft.com/office/drawing/2014/main" id="{64A3D196-AD9D-257F-0B83-FA92CBEBBBCA}"/>
              </a:ext>
            </a:extLst>
          </p:cNvPr>
          <p:cNvSpPr/>
          <p:nvPr/>
        </p:nvSpPr>
        <p:spPr>
          <a:xfrm>
            <a:off x="198446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093" name="Freeform 3092">
            <a:extLst>
              <a:ext uri="{FF2B5EF4-FFF2-40B4-BE49-F238E27FC236}">
                <a16:creationId xmlns:a16="http://schemas.microsoft.com/office/drawing/2014/main" id="{4E248C08-F7EE-7ED8-536F-8F7D2A386F0F}"/>
              </a:ext>
            </a:extLst>
          </p:cNvPr>
          <p:cNvSpPr/>
          <p:nvPr/>
        </p:nvSpPr>
        <p:spPr>
          <a:xfrm>
            <a:off x="1986725" y="3756115"/>
            <a:ext cx="1617" cy="39756"/>
          </a:xfrm>
          <a:custGeom>
            <a:avLst/>
            <a:gdLst>
              <a:gd name="connsiteX0" fmla="*/ 0 w 1617"/>
              <a:gd name="connsiteY0" fmla="*/ 0 h 39756"/>
              <a:gd name="connsiteX1" fmla="*/ 1617 w 1617"/>
              <a:gd name="connsiteY1" fmla="*/ 0 h 39756"/>
              <a:gd name="connsiteX2" fmla="*/ 1617 w 1617"/>
              <a:gd name="connsiteY2" fmla="*/ 39757 h 39756"/>
              <a:gd name="connsiteX3" fmla="*/ 0 w 1617"/>
              <a:gd name="connsiteY3" fmla="*/ 39757 h 39756"/>
            </a:gdLst>
            <a:ahLst/>
            <a:cxnLst>
              <a:cxn ang="0">
                <a:pos x="connsiteX0" y="connsiteY0"/>
              </a:cxn>
              <a:cxn ang="0">
                <a:pos x="connsiteX1" y="connsiteY1"/>
              </a:cxn>
              <a:cxn ang="0">
                <a:pos x="connsiteX2" y="connsiteY2"/>
              </a:cxn>
              <a:cxn ang="0">
                <a:pos x="connsiteX3" y="connsiteY3"/>
              </a:cxn>
            </a:cxnLst>
            <a:rect l="l" t="t" r="r" b="b"/>
            <a:pathLst>
              <a:path w="1617" h="39756">
                <a:moveTo>
                  <a:pt x="0" y="0"/>
                </a:moveTo>
                <a:lnTo>
                  <a:pt x="1617" y="0"/>
                </a:lnTo>
                <a:lnTo>
                  <a:pt x="1617" y="39757"/>
                </a:lnTo>
                <a:lnTo>
                  <a:pt x="0" y="39757"/>
                </a:lnTo>
                <a:close/>
              </a:path>
            </a:pathLst>
          </a:custGeom>
          <a:solidFill>
            <a:srgbClr val="F7941D"/>
          </a:solidFill>
          <a:ln w="0" cap="flat">
            <a:noFill/>
            <a:prstDash val="solid"/>
            <a:miter/>
          </a:ln>
        </p:spPr>
        <p:txBody>
          <a:bodyPr rtlCol="0" anchor="ctr"/>
          <a:lstStyle/>
          <a:p>
            <a:endParaRPr lang="en-GB" dirty="0"/>
          </a:p>
        </p:txBody>
      </p:sp>
      <p:sp>
        <p:nvSpPr>
          <p:cNvPr id="3094" name="Freeform 3093">
            <a:extLst>
              <a:ext uri="{FF2B5EF4-FFF2-40B4-BE49-F238E27FC236}">
                <a16:creationId xmlns:a16="http://schemas.microsoft.com/office/drawing/2014/main" id="{92D55E88-1E4D-AA08-8A51-F6F6717C8B93}"/>
              </a:ext>
            </a:extLst>
          </p:cNvPr>
          <p:cNvSpPr/>
          <p:nvPr/>
        </p:nvSpPr>
        <p:spPr>
          <a:xfrm>
            <a:off x="1986725" y="3756115"/>
            <a:ext cx="1617" cy="39756"/>
          </a:xfrm>
          <a:custGeom>
            <a:avLst/>
            <a:gdLst>
              <a:gd name="connsiteX0" fmla="*/ 0 w 1617"/>
              <a:gd name="connsiteY0" fmla="*/ 0 h 39756"/>
              <a:gd name="connsiteX1" fmla="*/ 1617 w 1617"/>
              <a:gd name="connsiteY1" fmla="*/ 0 h 39756"/>
              <a:gd name="connsiteX2" fmla="*/ 1617 w 1617"/>
              <a:gd name="connsiteY2" fmla="*/ 39757 h 39756"/>
              <a:gd name="connsiteX3" fmla="*/ 0 w 1617"/>
              <a:gd name="connsiteY3" fmla="*/ 39757 h 39756"/>
            </a:gdLst>
            <a:ahLst/>
            <a:cxnLst>
              <a:cxn ang="0">
                <a:pos x="connsiteX0" y="connsiteY0"/>
              </a:cxn>
              <a:cxn ang="0">
                <a:pos x="connsiteX1" y="connsiteY1"/>
              </a:cxn>
              <a:cxn ang="0">
                <a:pos x="connsiteX2" y="connsiteY2"/>
              </a:cxn>
              <a:cxn ang="0">
                <a:pos x="connsiteX3" y="connsiteY3"/>
              </a:cxn>
            </a:cxnLst>
            <a:rect l="l" t="t" r="r" b="b"/>
            <a:pathLst>
              <a:path w="1617" h="39756">
                <a:moveTo>
                  <a:pt x="0" y="0"/>
                </a:moveTo>
                <a:lnTo>
                  <a:pt x="1617" y="0"/>
                </a:lnTo>
                <a:lnTo>
                  <a:pt x="1617" y="39757"/>
                </a:lnTo>
                <a:lnTo>
                  <a:pt x="0" y="39757"/>
                </a:lnTo>
                <a:close/>
              </a:path>
            </a:pathLst>
          </a:custGeom>
          <a:noFill/>
          <a:ln w="4040" cap="flat">
            <a:solidFill>
              <a:srgbClr val="C54E29"/>
            </a:solidFill>
            <a:prstDash val="solid"/>
            <a:miter/>
          </a:ln>
        </p:spPr>
        <p:txBody>
          <a:bodyPr rtlCol="0" anchor="ctr"/>
          <a:lstStyle/>
          <a:p>
            <a:endParaRPr lang="en-GB" dirty="0"/>
          </a:p>
        </p:txBody>
      </p:sp>
      <p:sp>
        <p:nvSpPr>
          <p:cNvPr id="3095" name="Freeform 3094">
            <a:extLst>
              <a:ext uri="{FF2B5EF4-FFF2-40B4-BE49-F238E27FC236}">
                <a16:creationId xmlns:a16="http://schemas.microsoft.com/office/drawing/2014/main" id="{358BF95F-16CD-E289-59EF-F6CB778A9C92}"/>
              </a:ext>
            </a:extLst>
          </p:cNvPr>
          <p:cNvSpPr/>
          <p:nvPr/>
        </p:nvSpPr>
        <p:spPr>
          <a:xfrm>
            <a:off x="198907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096" name="Freeform 3095">
            <a:extLst>
              <a:ext uri="{FF2B5EF4-FFF2-40B4-BE49-F238E27FC236}">
                <a16:creationId xmlns:a16="http://schemas.microsoft.com/office/drawing/2014/main" id="{0EBB3F59-B869-E8DE-BECD-6DC05F43BC5B}"/>
              </a:ext>
            </a:extLst>
          </p:cNvPr>
          <p:cNvSpPr/>
          <p:nvPr/>
        </p:nvSpPr>
        <p:spPr>
          <a:xfrm>
            <a:off x="1991334" y="3756115"/>
            <a:ext cx="1617" cy="96482"/>
          </a:xfrm>
          <a:custGeom>
            <a:avLst/>
            <a:gdLst>
              <a:gd name="connsiteX0" fmla="*/ 0 w 1617"/>
              <a:gd name="connsiteY0" fmla="*/ 0 h 96482"/>
              <a:gd name="connsiteX1" fmla="*/ 1617 w 1617"/>
              <a:gd name="connsiteY1" fmla="*/ 0 h 96482"/>
              <a:gd name="connsiteX2" fmla="*/ 1617 w 1617"/>
              <a:gd name="connsiteY2" fmla="*/ 96483 h 96482"/>
              <a:gd name="connsiteX3" fmla="*/ 0 w 1617"/>
              <a:gd name="connsiteY3" fmla="*/ 96483 h 96482"/>
            </a:gdLst>
            <a:ahLst/>
            <a:cxnLst>
              <a:cxn ang="0">
                <a:pos x="connsiteX0" y="connsiteY0"/>
              </a:cxn>
              <a:cxn ang="0">
                <a:pos x="connsiteX1" y="connsiteY1"/>
              </a:cxn>
              <a:cxn ang="0">
                <a:pos x="connsiteX2" y="connsiteY2"/>
              </a:cxn>
              <a:cxn ang="0">
                <a:pos x="connsiteX3" y="connsiteY3"/>
              </a:cxn>
            </a:cxnLst>
            <a:rect l="l" t="t" r="r" b="b"/>
            <a:pathLst>
              <a:path w="1617" h="96482">
                <a:moveTo>
                  <a:pt x="0" y="0"/>
                </a:moveTo>
                <a:lnTo>
                  <a:pt x="1617" y="0"/>
                </a:lnTo>
                <a:lnTo>
                  <a:pt x="1617" y="96483"/>
                </a:lnTo>
                <a:lnTo>
                  <a:pt x="0" y="96483"/>
                </a:lnTo>
                <a:close/>
              </a:path>
            </a:pathLst>
          </a:custGeom>
          <a:solidFill>
            <a:srgbClr val="F7941D"/>
          </a:solidFill>
          <a:ln w="0" cap="flat">
            <a:noFill/>
            <a:prstDash val="solid"/>
            <a:miter/>
          </a:ln>
        </p:spPr>
        <p:txBody>
          <a:bodyPr rtlCol="0" anchor="ctr"/>
          <a:lstStyle/>
          <a:p>
            <a:endParaRPr lang="en-GB" dirty="0"/>
          </a:p>
        </p:txBody>
      </p:sp>
      <p:sp>
        <p:nvSpPr>
          <p:cNvPr id="3097" name="Freeform 3096">
            <a:extLst>
              <a:ext uri="{FF2B5EF4-FFF2-40B4-BE49-F238E27FC236}">
                <a16:creationId xmlns:a16="http://schemas.microsoft.com/office/drawing/2014/main" id="{61ED84E1-A1C1-8030-A815-B3D5FAE9FCA6}"/>
              </a:ext>
            </a:extLst>
          </p:cNvPr>
          <p:cNvSpPr/>
          <p:nvPr/>
        </p:nvSpPr>
        <p:spPr>
          <a:xfrm>
            <a:off x="1991334" y="3756115"/>
            <a:ext cx="1617" cy="96482"/>
          </a:xfrm>
          <a:custGeom>
            <a:avLst/>
            <a:gdLst>
              <a:gd name="connsiteX0" fmla="*/ 0 w 1617"/>
              <a:gd name="connsiteY0" fmla="*/ 0 h 96482"/>
              <a:gd name="connsiteX1" fmla="*/ 1617 w 1617"/>
              <a:gd name="connsiteY1" fmla="*/ 0 h 96482"/>
              <a:gd name="connsiteX2" fmla="*/ 1617 w 1617"/>
              <a:gd name="connsiteY2" fmla="*/ 96483 h 96482"/>
              <a:gd name="connsiteX3" fmla="*/ 0 w 1617"/>
              <a:gd name="connsiteY3" fmla="*/ 96483 h 96482"/>
            </a:gdLst>
            <a:ahLst/>
            <a:cxnLst>
              <a:cxn ang="0">
                <a:pos x="connsiteX0" y="connsiteY0"/>
              </a:cxn>
              <a:cxn ang="0">
                <a:pos x="connsiteX1" y="connsiteY1"/>
              </a:cxn>
              <a:cxn ang="0">
                <a:pos x="connsiteX2" y="connsiteY2"/>
              </a:cxn>
              <a:cxn ang="0">
                <a:pos x="connsiteX3" y="connsiteY3"/>
              </a:cxn>
            </a:cxnLst>
            <a:rect l="l" t="t" r="r" b="b"/>
            <a:pathLst>
              <a:path w="1617" h="96482">
                <a:moveTo>
                  <a:pt x="0" y="0"/>
                </a:moveTo>
                <a:lnTo>
                  <a:pt x="1617" y="0"/>
                </a:lnTo>
                <a:lnTo>
                  <a:pt x="1617" y="96483"/>
                </a:lnTo>
                <a:lnTo>
                  <a:pt x="0" y="96483"/>
                </a:lnTo>
                <a:close/>
              </a:path>
            </a:pathLst>
          </a:custGeom>
          <a:noFill/>
          <a:ln w="4040" cap="flat">
            <a:solidFill>
              <a:srgbClr val="C54E29"/>
            </a:solidFill>
            <a:prstDash val="solid"/>
            <a:miter/>
          </a:ln>
        </p:spPr>
        <p:txBody>
          <a:bodyPr rtlCol="0" anchor="ctr"/>
          <a:lstStyle/>
          <a:p>
            <a:endParaRPr lang="en-GB" dirty="0"/>
          </a:p>
        </p:txBody>
      </p:sp>
      <p:sp>
        <p:nvSpPr>
          <p:cNvPr id="3098" name="Freeform 3097">
            <a:extLst>
              <a:ext uri="{FF2B5EF4-FFF2-40B4-BE49-F238E27FC236}">
                <a16:creationId xmlns:a16="http://schemas.microsoft.com/office/drawing/2014/main" id="{22993B23-73A5-4072-5085-9AC7F684B064}"/>
              </a:ext>
            </a:extLst>
          </p:cNvPr>
          <p:cNvSpPr/>
          <p:nvPr/>
        </p:nvSpPr>
        <p:spPr>
          <a:xfrm>
            <a:off x="199359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099" name="Freeform 3098">
            <a:extLst>
              <a:ext uri="{FF2B5EF4-FFF2-40B4-BE49-F238E27FC236}">
                <a16:creationId xmlns:a16="http://schemas.microsoft.com/office/drawing/2014/main" id="{9B5020A3-4D0A-31C4-E3DE-0015713620B1}"/>
              </a:ext>
            </a:extLst>
          </p:cNvPr>
          <p:cNvSpPr/>
          <p:nvPr/>
        </p:nvSpPr>
        <p:spPr>
          <a:xfrm>
            <a:off x="199359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100" name="Freeform 3099">
            <a:extLst>
              <a:ext uri="{FF2B5EF4-FFF2-40B4-BE49-F238E27FC236}">
                <a16:creationId xmlns:a16="http://schemas.microsoft.com/office/drawing/2014/main" id="{71614677-615D-D5B2-17BE-78135A6721EF}"/>
              </a:ext>
            </a:extLst>
          </p:cNvPr>
          <p:cNvSpPr/>
          <p:nvPr/>
        </p:nvSpPr>
        <p:spPr>
          <a:xfrm>
            <a:off x="1995862"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solidFill>
            <a:srgbClr val="F7941D"/>
          </a:solidFill>
          <a:ln w="0" cap="flat">
            <a:noFill/>
            <a:prstDash val="solid"/>
            <a:miter/>
          </a:ln>
        </p:spPr>
        <p:txBody>
          <a:bodyPr rtlCol="0" anchor="ctr"/>
          <a:lstStyle/>
          <a:p>
            <a:endParaRPr lang="en-GB" dirty="0"/>
          </a:p>
        </p:txBody>
      </p:sp>
      <p:sp>
        <p:nvSpPr>
          <p:cNvPr id="3101" name="Freeform 3100">
            <a:extLst>
              <a:ext uri="{FF2B5EF4-FFF2-40B4-BE49-F238E27FC236}">
                <a16:creationId xmlns:a16="http://schemas.microsoft.com/office/drawing/2014/main" id="{43321527-22E5-50AA-DF6B-C1104ADAD7E6}"/>
              </a:ext>
            </a:extLst>
          </p:cNvPr>
          <p:cNvSpPr/>
          <p:nvPr/>
        </p:nvSpPr>
        <p:spPr>
          <a:xfrm>
            <a:off x="1995862"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noFill/>
          <a:ln w="4040" cap="flat">
            <a:solidFill>
              <a:srgbClr val="C54E29"/>
            </a:solidFill>
            <a:prstDash val="solid"/>
            <a:miter/>
          </a:ln>
        </p:spPr>
        <p:txBody>
          <a:bodyPr rtlCol="0" anchor="ctr"/>
          <a:lstStyle/>
          <a:p>
            <a:endParaRPr lang="en-GB" dirty="0"/>
          </a:p>
        </p:txBody>
      </p:sp>
      <p:sp>
        <p:nvSpPr>
          <p:cNvPr id="3102" name="Freeform 3101">
            <a:extLst>
              <a:ext uri="{FF2B5EF4-FFF2-40B4-BE49-F238E27FC236}">
                <a16:creationId xmlns:a16="http://schemas.microsoft.com/office/drawing/2014/main" id="{187D5771-1483-B71D-9144-CF051958907B}"/>
              </a:ext>
            </a:extLst>
          </p:cNvPr>
          <p:cNvSpPr/>
          <p:nvPr/>
        </p:nvSpPr>
        <p:spPr>
          <a:xfrm>
            <a:off x="1998126"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solidFill>
            <a:srgbClr val="F7941D"/>
          </a:solidFill>
          <a:ln w="0" cap="flat">
            <a:noFill/>
            <a:prstDash val="solid"/>
            <a:miter/>
          </a:ln>
        </p:spPr>
        <p:txBody>
          <a:bodyPr rtlCol="0" anchor="ctr"/>
          <a:lstStyle/>
          <a:p>
            <a:endParaRPr lang="en-GB" dirty="0"/>
          </a:p>
        </p:txBody>
      </p:sp>
      <p:sp>
        <p:nvSpPr>
          <p:cNvPr id="3103" name="Freeform 3102">
            <a:extLst>
              <a:ext uri="{FF2B5EF4-FFF2-40B4-BE49-F238E27FC236}">
                <a16:creationId xmlns:a16="http://schemas.microsoft.com/office/drawing/2014/main" id="{D6023602-ED16-1FC7-5F15-4518B4900640}"/>
              </a:ext>
            </a:extLst>
          </p:cNvPr>
          <p:cNvSpPr/>
          <p:nvPr/>
        </p:nvSpPr>
        <p:spPr>
          <a:xfrm>
            <a:off x="1998126"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noFill/>
          <a:ln w="4040" cap="flat">
            <a:solidFill>
              <a:srgbClr val="C54E29"/>
            </a:solidFill>
            <a:prstDash val="solid"/>
            <a:miter/>
          </a:ln>
        </p:spPr>
        <p:txBody>
          <a:bodyPr rtlCol="0" anchor="ctr"/>
          <a:lstStyle/>
          <a:p>
            <a:endParaRPr lang="en-GB" dirty="0"/>
          </a:p>
        </p:txBody>
      </p:sp>
      <p:sp>
        <p:nvSpPr>
          <p:cNvPr id="3104" name="Freeform 3103">
            <a:extLst>
              <a:ext uri="{FF2B5EF4-FFF2-40B4-BE49-F238E27FC236}">
                <a16:creationId xmlns:a16="http://schemas.microsoft.com/office/drawing/2014/main" id="{77295268-5AC3-5BB2-15E3-9031BBE6F411}"/>
              </a:ext>
            </a:extLst>
          </p:cNvPr>
          <p:cNvSpPr/>
          <p:nvPr/>
        </p:nvSpPr>
        <p:spPr>
          <a:xfrm>
            <a:off x="200047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05" name="Freeform 3104">
            <a:extLst>
              <a:ext uri="{FF2B5EF4-FFF2-40B4-BE49-F238E27FC236}">
                <a16:creationId xmlns:a16="http://schemas.microsoft.com/office/drawing/2014/main" id="{47DF33A1-0683-AAA4-FB60-140119ED746B}"/>
              </a:ext>
            </a:extLst>
          </p:cNvPr>
          <p:cNvSpPr/>
          <p:nvPr/>
        </p:nvSpPr>
        <p:spPr>
          <a:xfrm>
            <a:off x="2002735"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106" name="Freeform 3105">
            <a:extLst>
              <a:ext uri="{FF2B5EF4-FFF2-40B4-BE49-F238E27FC236}">
                <a16:creationId xmlns:a16="http://schemas.microsoft.com/office/drawing/2014/main" id="{5FB77A40-E96D-A652-1D52-EC6BAB41588C}"/>
              </a:ext>
            </a:extLst>
          </p:cNvPr>
          <p:cNvSpPr/>
          <p:nvPr/>
        </p:nvSpPr>
        <p:spPr>
          <a:xfrm>
            <a:off x="2002735"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107" name="Freeform 3106">
            <a:extLst>
              <a:ext uri="{FF2B5EF4-FFF2-40B4-BE49-F238E27FC236}">
                <a16:creationId xmlns:a16="http://schemas.microsoft.com/office/drawing/2014/main" id="{0689CCDF-9177-CA90-A8E8-F4C85E2BDAD7}"/>
              </a:ext>
            </a:extLst>
          </p:cNvPr>
          <p:cNvSpPr/>
          <p:nvPr/>
        </p:nvSpPr>
        <p:spPr>
          <a:xfrm>
            <a:off x="200499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108" name="Freeform 3107">
            <a:extLst>
              <a:ext uri="{FF2B5EF4-FFF2-40B4-BE49-F238E27FC236}">
                <a16:creationId xmlns:a16="http://schemas.microsoft.com/office/drawing/2014/main" id="{4D10E2D9-A457-69AD-F681-0626EB84D5E0}"/>
              </a:ext>
            </a:extLst>
          </p:cNvPr>
          <p:cNvSpPr/>
          <p:nvPr/>
        </p:nvSpPr>
        <p:spPr>
          <a:xfrm>
            <a:off x="200499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109" name="Freeform 3108">
            <a:extLst>
              <a:ext uri="{FF2B5EF4-FFF2-40B4-BE49-F238E27FC236}">
                <a16:creationId xmlns:a16="http://schemas.microsoft.com/office/drawing/2014/main" id="{23142EED-7E11-0798-B083-F0BA14B66EC3}"/>
              </a:ext>
            </a:extLst>
          </p:cNvPr>
          <p:cNvSpPr/>
          <p:nvPr/>
        </p:nvSpPr>
        <p:spPr>
          <a:xfrm>
            <a:off x="2007263"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110" name="Freeform 3109">
            <a:extLst>
              <a:ext uri="{FF2B5EF4-FFF2-40B4-BE49-F238E27FC236}">
                <a16:creationId xmlns:a16="http://schemas.microsoft.com/office/drawing/2014/main" id="{08D8FE72-009C-7F0D-7907-F2D327530FF2}"/>
              </a:ext>
            </a:extLst>
          </p:cNvPr>
          <p:cNvSpPr/>
          <p:nvPr/>
        </p:nvSpPr>
        <p:spPr>
          <a:xfrm>
            <a:off x="2007263"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111" name="Freeform 3110">
            <a:extLst>
              <a:ext uri="{FF2B5EF4-FFF2-40B4-BE49-F238E27FC236}">
                <a16:creationId xmlns:a16="http://schemas.microsoft.com/office/drawing/2014/main" id="{31A49BB5-662E-4632-28C1-5F2344766840}"/>
              </a:ext>
            </a:extLst>
          </p:cNvPr>
          <p:cNvSpPr/>
          <p:nvPr/>
        </p:nvSpPr>
        <p:spPr>
          <a:xfrm>
            <a:off x="2009527"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3112" name="Freeform 3111">
            <a:extLst>
              <a:ext uri="{FF2B5EF4-FFF2-40B4-BE49-F238E27FC236}">
                <a16:creationId xmlns:a16="http://schemas.microsoft.com/office/drawing/2014/main" id="{F3DE49C8-11F3-178C-C2CF-F9A7E8CAA6D5}"/>
              </a:ext>
            </a:extLst>
          </p:cNvPr>
          <p:cNvSpPr/>
          <p:nvPr/>
        </p:nvSpPr>
        <p:spPr>
          <a:xfrm>
            <a:off x="2009527"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3113" name="Freeform 3112">
            <a:extLst>
              <a:ext uri="{FF2B5EF4-FFF2-40B4-BE49-F238E27FC236}">
                <a16:creationId xmlns:a16="http://schemas.microsoft.com/office/drawing/2014/main" id="{4A172105-6963-2007-F2A9-CE0CE3BD81C4}"/>
              </a:ext>
            </a:extLst>
          </p:cNvPr>
          <p:cNvSpPr/>
          <p:nvPr/>
        </p:nvSpPr>
        <p:spPr>
          <a:xfrm>
            <a:off x="2011791"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solidFill>
            <a:srgbClr val="F7941D"/>
          </a:solidFill>
          <a:ln w="0" cap="flat">
            <a:noFill/>
            <a:prstDash val="solid"/>
            <a:miter/>
          </a:ln>
        </p:spPr>
        <p:txBody>
          <a:bodyPr rtlCol="0" anchor="ctr"/>
          <a:lstStyle/>
          <a:p>
            <a:endParaRPr lang="en-GB" dirty="0"/>
          </a:p>
        </p:txBody>
      </p:sp>
      <p:sp>
        <p:nvSpPr>
          <p:cNvPr id="3114" name="Freeform 3113">
            <a:extLst>
              <a:ext uri="{FF2B5EF4-FFF2-40B4-BE49-F238E27FC236}">
                <a16:creationId xmlns:a16="http://schemas.microsoft.com/office/drawing/2014/main" id="{EF733E98-E047-2C33-82C7-D4E4AAD86543}"/>
              </a:ext>
            </a:extLst>
          </p:cNvPr>
          <p:cNvSpPr/>
          <p:nvPr/>
        </p:nvSpPr>
        <p:spPr>
          <a:xfrm>
            <a:off x="2011791"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noFill/>
          <a:ln w="4040" cap="flat">
            <a:solidFill>
              <a:srgbClr val="C54E29"/>
            </a:solidFill>
            <a:prstDash val="solid"/>
            <a:miter/>
          </a:ln>
        </p:spPr>
        <p:txBody>
          <a:bodyPr rtlCol="0" anchor="ctr"/>
          <a:lstStyle/>
          <a:p>
            <a:endParaRPr lang="en-GB" dirty="0"/>
          </a:p>
        </p:txBody>
      </p:sp>
      <p:sp>
        <p:nvSpPr>
          <p:cNvPr id="3115" name="Freeform 3114">
            <a:extLst>
              <a:ext uri="{FF2B5EF4-FFF2-40B4-BE49-F238E27FC236}">
                <a16:creationId xmlns:a16="http://schemas.microsoft.com/office/drawing/2014/main" id="{5CB5656A-217E-91FE-68AE-6C3E71B58BFF}"/>
              </a:ext>
            </a:extLst>
          </p:cNvPr>
          <p:cNvSpPr/>
          <p:nvPr/>
        </p:nvSpPr>
        <p:spPr>
          <a:xfrm>
            <a:off x="201413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16" name="Freeform 3115">
            <a:extLst>
              <a:ext uri="{FF2B5EF4-FFF2-40B4-BE49-F238E27FC236}">
                <a16:creationId xmlns:a16="http://schemas.microsoft.com/office/drawing/2014/main" id="{8E8E5FE4-481A-1365-5A57-497CE78EBE51}"/>
              </a:ext>
            </a:extLst>
          </p:cNvPr>
          <p:cNvSpPr/>
          <p:nvPr/>
        </p:nvSpPr>
        <p:spPr>
          <a:xfrm>
            <a:off x="2016400"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solidFill>
            <a:srgbClr val="F7941D"/>
          </a:solidFill>
          <a:ln w="0" cap="flat">
            <a:noFill/>
            <a:prstDash val="solid"/>
            <a:miter/>
          </a:ln>
        </p:spPr>
        <p:txBody>
          <a:bodyPr rtlCol="0" anchor="ctr"/>
          <a:lstStyle/>
          <a:p>
            <a:endParaRPr lang="en-GB" dirty="0"/>
          </a:p>
        </p:txBody>
      </p:sp>
      <p:sp>
        <p:nvSpPr>
          <p:cNvPr id="3117" name="Freeform 3116">
            <a:extLst>
              <a:ext uri="{FF2B5EF4-FFF2-40B4-BE49-F238E27FC236}">
                <a16:creationId xmlns:a16="http://schemas.microsoft.com/office/drawing/2014/main" id="{DB7E924D-D5EC-CC49-A91D-A488D5B18C4C}"/>
              </a:ext>
            </a:extLst>
          </p:cNvPr>
          <p:cNvSpPr/>
          <p:nvPr/>
        </p:nvSpPr>
        <p:spPr>
          <a:xfrm>
            <a:off x="2016400"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noFill/>
          <a:ln w="4040" cap="flat">
            <a:solidFill>
              <a:srgbClr val="C54E29"/>
            </a:solidFill>
            <a:prstDash val="solid"/>
            <a:miter/>
          </a:ln>
        </p:spPr>
        <p:txBody>
          <a:bodyPr rtlCol="0" anchor="ctr"/>
          <a:lstStyle/>
          <a:p>
            <a:endParaRPr lang="en-GB" dirty="0"/>
          </a:p>
        </p:txBody>
      </p:sp>
      <p:sp>
        <p:nvSpPr>
          <p:cNvPr id="3118" name="Freeform 3117">
            <a:extLst>
              <a:ext uri="{FF2B5EF4-FFF2-40B4-BE49-F238E27FC236}">
                <a16:creationId xmlns:a16="http://schemas.microsoft.com/office/drawing/2014/main" id="{E6E378DA-AA93-8390-491C-324818831C11}"/>
              </a:ext>
            </a:extLst>
          </p:cNvPr>
          <p:cNvSpPr/>
          <p:nvPr/>
        </p:nvSpPr>
        <p:spPr>
          <a:xfrm>
            <a:off x="2018664"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119" name="Freeform 3118">
            <a:extLst>
              <a:ext uri="{FF2B5EF4-FFF2-40B4-BE49-F238E27FC236}">
                <a16:creationId xmlns:a16="http://schemas.microsoft.com/office/drawing/2014/main" id="{C9A58A5D-75F5-12D7-12F3-F4880E2ED629}"/>
              </a:ext>
            </a:extLst>
          </p:cNvPr>
          <p:cNvSpPr/>
          <p:nvPr/>
        </p:nvSpPr>
        <p:spPr>
          <a:xfrm>
            <a:off x="2018664"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120" name="Freeform 3119">
            <a:extLst>
              <a:ext uri="{FF2B5EF4-FFF2-40B4-BE49-F238E27FC236}">
                <a16:creationId xmlns:a16="http://schemas.microsoft.com/office/drawing/2014/main" id="{7BA19E7B-0557-C4F8-C38C-371144237083}"/>
              </a:ext>
            </a:extLst>
          </p:cNvPr>
          <p:cNvSpPr/>
          <p:nvPr/>
        </p:nvSpPr>
        <p:spPr>
          <a:xfrm>
            <a:off x="202092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21" name="Freeform 3120">
            <a:extLst>
              <a:ext uri="{FF2B5EF4-FFF2-40B4-BE49-F238E27FC236}">
                <a16:creationId xmlns:a16="http://schemas.microsoft.com/office/drawing/2014/main" id="{B80F8157-3CB9-42DA-4DB8-45C19ED968D9}"/>
              </a:ext>
            </a:extLst>
          </p:cNvPr>
          <p:cNvSpPr/>
          <p:nvPr/>
        </p:nvSpPr>
        <p:spPr>
          <a:xfrm>
            <a:off x="202319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122" name="Freeform 3121">
            <a:extLst>
              <a:ext uri="{FF2B5EF4-FFF2-40B4-BE49-F238E27FC236}">
                <a16:creationId xmlns:a16="http://schemas.microsoft.com/office/drawing/2014/main" id="{B1BAD005-0E2F-D9B9-E5FF-30AC9E01A283}"/>
              </a:ext>
            </a:extLst>
          </p:cNvPr>
          <p:cNvSpPr/>
          <p:nvPr/>
        </p:nvSpPr>
        <p:spPr>
          <a:xfrm>
            <a:off x="202319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123" name="Freeform 3122">
            <a:extLst>
              <a:ext uri="{FF2B5EF4-FFF2-40B4-BE49-F238E27FC236}">
                <a16:creationId xmlns:a16="http://schemas.microsoft.com/office/drawing/2014/main" id="{CE989EE9-FE77-551D-4FC5-2B152D0D826D}"/>
              </a:ext>
            </a:extLst>
          </p:cNvPr>
          <p:cNvSpPr/>
          <p:nvPr/>
        </p:nvSpPr>
        <p:spPr>
          <a:xfrm>
            <a:off x="2025456"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124" name="Freeform 3123">
            <a:extLst>
              <a:ext uri="{FF2B5EF4-FFF2-40B4-BE49-F238E27FC236}">
                <a16:creationId xmlns:a16="http://schemas.microsoft.com/office/drawing/2014/main" id="{0DEFDAFD-4184-0D78-92A4-674CDECC4EDF}"/>
              </a:ext>
            </a:extLst>
          </p:cNvPr>
          <p:cNvSpPr/>
          <p:nvPr/>
        </p:nvSpPr>
        <p:spPr>
          <a:xfrm>
            <a:off x="2025456"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125" name="Freeform 3124">
            <a:extLst>
              <a:ext uri="{FF2B5EF4-FFF2-40B4-BE49-F238E27FC236}">
                <a16:creationId xmlns:a16="http://schemas.microsoft.com/office/drawing/2014/main" id="{6989DE15-34CE-5FF7-8E2C-37F8E99882FA}"/>
              </a:ext>
            </a:extLst>
          </p:cNvPr>
          <p:cNvSpPr/>
          <p:nvPr/>
        </p:nvSpPr>
        <p:spPr>
          <a:xfrm>
            <a:off x="2027800" y="3756115"/>
            <a:ext cx="1617" cy="71271"/>
          </a:xfrm>
          <a:custGeom>
            <a:avLst/>
            <a:gdLst>
              <a:gd name="connsiteX0" fmla="*/ 0 w 1617"/>
              <a:gd name="connsiteY0" fmla="*/ 0 h 71271"/>
              <a:gd name="connsiteX1" fmla="*/ 1617 w 1617"/>
              <a:gd name="connsiteY1" fmla="*/ 0 h 71271"/>
              <a:gd name="connsiteX2" fmla="*/ 1617 w 1617"/>
              <a:gd name="connsiteY2" fmla="*/ 71271 h 71271"/>
              <a:gd name="connsiteX3" fmla="*/ 0 w 1617"/>
              <a:gd name="connsiteY3" fmla="*/ 71271 h 71271"/>
            </a:gdLst>
            <a:ahLst/>
            <a:cxnLst>
              <a:cxn ang="0">
                <a:pos x="connsiteX0" y="connsiteY0"/>
              </a:cxn>
              <a:cxn ang="0">
                <a:pos x="connsiteX1" y="connsiteY1"/>
              </a:cxn>
              <a:cxn ang="0">
                <a:pos x="connsiteX2" y="connsiteY2"/>
              </a:cxn>
              <a:cxn ang="0">
                <a:pos x="connsiteX3" y="connsiteY3"/>
              </a:cxn>
            </a:cxnLst>
            <a:rect l="l" t="t" r="r" b="b"/>
            <a:pathLst>
              <a:path w="1617" h="71271">
                <a:moveTo>
                  <a:pt x="0" y="0"/>
                </a:moveTo>
                <a:lnTo>
                  <a:pt x="1617" y="0"/>
                </a:lnTo>
                <a:lnTo>
                  <a:pt x="1617" y="71271"/>
                </a:lnTo>
                <a:lnTo>
                  <a:pt x="0" y="71271"/>
                </a:lnTo>
                <a:close/>
              </a:path>
            </a:pathLst>
          </a:custGeom>
          <a:solidFill>
            <a:srgbClr val="F7941D"/>
          </a:solidFill>
          <a:ln w="0" cap="flat">
            <a:noFill/>
            <a:prstDash val="solid"/>
            <a:miter/>
          </a:ln>
        </p:spPr>
        <p:txBody>
          <a:bodyPr rtlCol="0" anchor="ctr"/>
          <a:lstStyle/>
          <a:p>
            <a:endParaRPr lang="en-GB" dirty="0"/>
          </a:p>
        </p:txBody>
      </p:sp>
      <p:sp>
        <p:nvSpPr>
          <p:cNvPr id="3126" name="Freeform 3125">
            <a:extLst>
              <a:ext uri="{FF2B5EF4-FFF2-40B4-BE49-F238E27FC236}">
                <a16:creationId xmlns:a16="http://schemas.microsoft.com/office/drawing/2014/main" id="{59D7E4BC-080D-BD65-4B47-4779A3B444B9}"/>
              </a:ext>
            </a:extLst>
          </p:cNvPr>
          <p:cNvSpPr/>
          <p:nvPr/>
        </p:nvSpPr>
        <p:spPr>
          <a:xfrm>
            <a:off x="2027800" y="3756115"/>
            <a:ext cx="1617" cy="71271"/>
          </a:xfrm>
          <a:custGeom>
            <a:avLst/>
            <a:gdLst>
              <a:gd name="connsiteX0" fmla="*/ 0 w 1617"/>
              <a:gd name="connsiteY0" fmla="*/ 0 h 71271"/>
              <a:gd name="connsiteX1" fmla="*/ 1617 w 1617"/>
              <a:gd name="connsiteY1" fmla="*/ 0 h 71271"/>
              <a:gd name="connsiteX2" fmla="*/ 1617 w 1617"/>
              <a:gd name="connsiteY2" fmla="*/ 71271 h 71271"/>
              <a:gd name="connsiteX3" fmla="*/ 0 w 1617"/>
              <a:gd name="connsiteY3" fmla="*/ 71271 h 71271"/>
            </a:gdLst>
            <a:ahLst/>
            <a:cxnLst>
              <a:cxn ang="0">
                <a:pos x="connsiteX0" y="connsiteY0"/>
              </a:cxn>
              <a:cxn ang="0">
                <a:pos x="connsiteX1" y="connsiteY1"/>
              </a:cxn>
              <a:cxn ang="0">
                <a:pos x="connsiteX2" y="connsiteY2"/>
              </a:cxn>
              <a:cxn ang="0">
                <a:pos x="connsiteX3" y="connsiteY3"/>
              </a:cxn>
            </a:cxnLst>
            <a:rect l="l" t="t" r="r" b="b"/>
            <a:pathLst>
              <a:path w="1617" h="71271">
                <a:moveTo>
                  <a:pt x="0" y="0"/>
                </a:moveTo>
                <a:lnTo>
                  <a:pt x="1617" y="0"/>
                </a:lnTo>
                <a:lnTo>
                  <a:pt x="1617" y="71271"/>
                </a:lnTo>
                <a:lnTo>
                  <a:pt x="0" y="71271"/>
                </a:lnTo>
                <a:close/>
              </a:path>
            </a:pathLst>
          </a:custGeom>
          <a:noFill/>
          <a:ln w="4040" cap="flat">
            <a:solidFill>
              <a:srgbClr val="C54E29"/>
            </a:solidFill>
            <a:prstDash val="solid"/>
            <a:miter/>
          </a:ln>
        </p:spPr>
        <p:txBody>
          <a:bodyPr rtlCol="0" anchor="ctr"/>
          <a:lstStyle/>
          <a:p>
            <a:endParaRPr lang="en-GB" dirty="0"/>
          </a:p>
        </p:txBody>
      </p:sp>
      <p:sp>
        <p:nvSpPr>
          <p:cNvPr id="3127" name="Freeform 3126">
            <a:extLst>
              <a:ext uri="{FF2B5EF4-FFF2-40B4-BE49-F238E27FC236}">
                <a16:creationId xmlns:a16="http://schemas.microsoft.com/office/drawing/2014/main" id="{6367CD61-F939-E188-BA59-A59F32BEDC83}"/>
              </a:ext>
            </a:extLst>
          </p:cNvPr>
          <p:cNvSpPr/>
          <p:nvPr/>
        </p:nvSpPr>
        <p:spPr>
          <a:xfrm>
            <a:off x="2030064"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3128" name="Freeform 3127">
            <a:extLst>
              <a:ext uri="{FF2B5EF4-FFF2-40B4-BE49-F238E27FC236}">
                <a16:creationId xmlns:a16="http://schemas.microsoft.com/office/drawing/2014/main" id="{2ACA67FF-6EF1-5083-79DA-15A92FDBD51B}"/>
              </a:ext>
            </a:extLst>
          </p:cNvPr>
          <p:cNvSpPr/>
          <p:nvPr/>
        </p:nvSpPr>
        <p:spPr>
          <a:xfrm>
            <a:off x="2030064"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3129" name="Freeform 3128">
            <a:extLst>
              <a:ext uri="{FF2B5EF4-FFF2-40B4-BE49-F238E27FC236}">
                <a16:creationId xmlns:a16="http://schemas.microsoft.com/office/drawing/2014/main" id="{1ABB2E44-20E0-D9A4-360F-F7824F32D40C}"/>
              </a:ext>
            </a:extLst>
          </p:cNvPr>
          <p:cNvSpPr/>
          <p:nvPr/>
        </p:nvSpPr>
        <p:spPr>
          <a:xfrm>
            <a:off x="2032328" y="3756115"/>
            <a:ext cx="1617" cy="75392"/>
          </a:xfrm>
          <a:custGeom>
            <a:avLst/>
            <a:gdLst>
              <a:gd name="connsiteX0" fmla="*/ 0 w 1617"/>
              <a:gd name="connsiteY0" fmla="*/ 0 h 75392"/>
              <a:gd name="connsiteX1" fmla="*/ 1617 w 1617"/>
              <a:gd name="connsiteY1" fmla="*/ 0 h 75392"/>
              <a:gd name="connsiteX2" fmla="*/ 1617 w 1617"/>
              <a:gd name="connsiteY2" fmla="*/ 75392 h 75392"/>
              <a:gd name="connsiteX3" fmla="*/ 0 w 1617"/>
              <a:gd name="connsiteY3" fmla="*/ 75392 h 75392"/>
            </a:gdLst>
            <a:ahLst/>
            <a:cxnLst>
              <a:cxn ang="0">
                <a:pos x="connsiteX0" y="connsiteY0"/>
              </a:cxn>
              <a:cxn ang="0">
                <a:pos x="connsiteX1" y="connsiteY1"/>
              </a:cxn>
              <a:cxn ang="0">
                <a:pos x="connsiteX2" y="connsiteY2"/>
              </a:cxn>
              <a:cxn ang="0">
                <a:pos x="connsiteX3" y="connsiteY3"/>
              </a:cxn>
            </a:cxnLst>
            <a:rect l="l" t="t" r="r" b="b"/>
            <a:pathLst>
              <a:path w="1617" h="75392">
                <a:moveTo>
                  <a:pt x="0" y="0"/>
                </a:moveTo>
                <a:lnTo>
                  <a:pt x="1617" y="0"/>
                </a:lnTo>
                <a:lnTo>
                  <a:pt x="1617" y="75392"/>
                </a:lnTo>
                <a:lnTo>
                  <a:pt x="0" y="75392"/>
                </a:lnTo>
                <a:close/>
              </a:path>
            </a:pathLst>
          </a:custGeom>
          <a:solidFill>
            <a:srgbClr val="F7941D"/>
          </a:solidFill>
          <a:ln w="0" cap="flat">
            <a:noFill/>
            <a:prstDash val="solid"/>
            <a:miter/>
          </a:ln>
        </p:spPr>
        <p:txBody>
          <a:bodyPr rtlCol="0" anchor="ctr"/>
          <a:lstStyle/>
          <a:p>
            <a:endParaRPr lang="en-GB" dirty="0"/>
          </a:p>
        </p:txBody>
      </p:sp>
      <p:sp>
        <p:nvSpPr>
          <p:cNvPr id="3130" name="Freeform 3129">
            <a:extLst>
              <a:ext uri="{FF2B5EF4-FFF2-40B4-BE49-F238E27FC236}">
                <a16:creationId xmlns:a16="http://schemas.microsoft.com/office/drawing/2014/main" id="{2C676E52-7BAB-FC93-FF70-D1891BC138C1}"/>
              </a:ext>
            </a:extLst>
          </p:cNvPr>
          <p:cNvSpPr/>
          <p:nvPr/>
        </p:nvSpPr>
        <p:spPr>
          <a:xfrm>
            <a:off x="2032328" y="3756115"/>
            <a:ext cx="1617" cy="75392"/>
          </a:xfrm>
          <a:custGeom>
            <a:avLst/>
            <a:gdLst>
              <a:gd name="connsiteX0" fmla="*/ 0 w 1617"/>
              <a:gd name="connsiteY0" fmla="*/ 0 h 75392"/>
              <a:gd name="connsiteX1" fmla="*/ 1617 w 1617"/>
              <a:gd name="connsiteY1" fmla="*/ 0 h 75392"/>
              <a:gd name="connsiteX2" fmla="*/ 1617 w 1617"/>
              <a:gd name="connsiteY2" fmla="*/ 75392 h 75392"/>
              <a:gd name="connsiteX3" fmla="*/ 0 w 1617"/>
              <a:gd name="connsiteY3" fmla="*/ 75392 h 75392"/>
            </a:gdLst>
            <a:ahLst/>
            <a:cxnLst>
              <a:cxn ang="0">
                <a:pos x="connsiteX0" y="connsiteY0"/>
              </a:cxn>
              <a:cxn ang="0">
                <a:pos x="connsiteX1" y="connsiteY1"/>
              </a:cxn>
              <a:cxn ang="0">
                <a:pos x="connsiteX2" y="connsiteY2"/>
              </a:cxn>
              <a:cxn ang="0">
                <a:pos x="connsiteX3" y="connsiteY3"/>
              </a:cxn>
            </a:cxnLst>
            <a:rect l="l" t="t" r="r" b="b"/>
            <a:pathLst>
              <a:path w="1617" h="75392">
                <a:moveTo>
                  <a:pt x="0" y="0"/>
                </a:moveTo>
                <a:lnTo>
                  <a:pt x="1617" y="0"/>
                </a:lnTo>
                <a:lnTo>
                  <a:pt x="1617" y="75392"/>
                </a:lnTo>
                <a:lnTo>
                  <a:pt x="0" y="75392"/>
                </a:lnTo>
                <a:close/>
              </a:path>
            </a:pathLst>
          </a:custGeom>
          <a:noFill/>
          <a:ln w="4040" cap="flat">
            <a:solidFill>
              <a:srgbClr val="C54E29"/>
            </a:solidFill>
            <a:prstDash val="solid"/>
            <a:miter/>
          </a:ln>
        </p:spPr>
        <p:txBody>
          <a:bodyPr rtlCol="0" anchor="ctr"/>
          <a:lstStyle/>
          <a:p>
            <a:endParaRPr lang="en-GB" dirty="0"/>
          </a:p>
        </p:txBody>
      </p:sp>
      <p:sp>
        <p:nvSpPr>
          <p:cNvPr id="3131" name="Freeform 3130">
            <a:extLst>
              <a:ext uri="{FF2B5EF4-FFF2-40B4-BE49-F238E27FC236}">
                <a16:creationId xmlns:a16="http://schemas.microsoft.com/office/drawing/2014/main" id="{BC6DD8B3-0EC3-2C24-6A55-13AC6DA7D3CB}"/>
              </a:ext>
            </a:extLst>
          </p:cNvPr>
          <p:cNvSpPr/>
          <p:nvPr/>
        </p:nvSpPr>
        <p:spPr>
          <a:xfrm>
            <a:off x="203459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32" name="Freeform 3131">
            <a:extLst>
              <a:ext uri="{FF2B5EF4-FFF2-40B4-BE49-F238E27FC236}">
                <a16:creationId xmlns:a16="http://schemas.microsoft.com/office/drawing/2014/main" id="{A1A45CC3-C15C-AEB0-4BF2-5495D6DA47B7}"/>
              </a:ext>
            </a:extLst>
          </p:cNvPr>
          <p:cNvSpPr/>
          <p:nvPr/>
        </p:nvSpPr>
        <p:spPr>
          <a:xfrm>
            <a:off x="203685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solidFill>
            <a:srgbClr val="F7941D"/>
          </a:solidFill>
          <a:ln w="0" cap="flat">
            <a:noFill/>
            <a:prstDash val="solid"/>
            <a:miter/>
          </a:ln>
        </p:spPr>
        <p:txBody>
          <a:bodyPr rtlCol="0" anchor="ctr"/>
          <a:lstStyle/>
          <a:p>
            <a:endParaRPr lang="en-GB" dirty="0"/>
          </a:p>
        </p:txBody>
      </p:sp>
      <p:sp>
        <p:nvSpPr>
          <p:cNvPr id="3133" name="Freeform 3132">
            <a:extLst>
              <a:ext uri="{FF2B5EF4-FFF2-40B4-BE49-F238E27FC236}">
                <a16:creationId xmlns:a16="http://schemas.microsoft.com/office/drawing/2014/main" id="{B879F1E8-91F1-708F-1E17-C747AFE65C01}"/>
              </a:ext>
            </a:extLst>
          </p:cNvPr>
          <p:cNvSpPr/>
          <p:nvPr/>
        </p:nvSpPr>
        <p:spPr>
          <a:xfrm>
            <a:off x="203685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noFill/>
          <a:ln w="4040" cap="flat">
            <a:solidFill>
              <a:srgbClr val="C54E29"/>
            </a:solidFill>
            <a:prstDash val="solid"/>
            <a:miter/>
          </a:ln>
        </p:spPr>
        <p:txBody>
          <a:bodyPr rtlCol="0" anchor="ctr"/>
          <a:lstStyle/>
          <a:p>
            <a:endParaRPr lang="en-GB" dirty="0"/>
          </a:p>
        </p:txBody>
      </p:sp>
      <p:sp>
        <p:nvSpPr>
          <p:cNvPr id="3134" name="Freeform 3133">
            <a:extLst>
              <a:ext uri="{FF2B5EF4-FFF2-40B4-BE49-F238E27FC236}">
                <a16:creationId xmlns:a16="http://schemas.microsoft.com/office/drawing/2014/main" id="{8ABFC90B-8FD7-604A-6797-E18AB7E3626D}"/>
              </a:ext>
            </a:extLst>
          </p:cNvPr>
          <p:cNvSpPr/>
          <p:nvPr/>
        </p:nvSpPr>
        <p:spPr>
          <a:xfrm>
            <a:off x="203912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135" name="Freeform 3134">
            <a:extLst>
              <a:ext uri="{FF2B5EF4-FFF2-40B4-BE49-F238E27FC236}">
                <a16:creationId xmlns:a16="http://schemas.microsoft.com/office/drawing/2014/main" id="{B6B0EFE2-94E9-6D06-4B7F-E8BF1EBDB786}"/>
              </a:ext>
            </a:extLst>
          </p:cNvPr>
          <p:cNvSpPr/>
          <p:nvPr/>
        </p:nvSpPr>
        <p:spPr>
          <a:xfrm>
            <a:off x="203912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136" name="Freeform 3135">
            <a:extLst>
              <a:ext uri="{FF2B5EF4-FFF2-40B4-BE49-F238E27FC236}">
                <a16:creationId xmlns:a16="http://schemas.microsoft.com/office/drawing/2014/main" id="{D05586B2-26D3-1D9E-38E1-6EBA69443DED}"/>
              </a:ext>
            </a:extLst>
          </p:cNvPr>
          <p:cNvSpPr/>
          <p:nvPr/>
        </p:nvSpPr>
        <p:spPr>
          <a:xfrm>
            <a:off x="2041465"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3137" name="Freeform 3136">
            <a:extLst>
              <a:ext uri="{FF2B5EF4-FFF2-40B4-BE49-F238E27FC236}">
                <a16:creationId xmlns:a16="http://schemas.microsoft.com/office/drawing/2014/main" id="{B154C64F-1642-2F19-F4A8-02C445DB16A1}"/>
              </a:ext>
            </a:extLst>
          </p:cNvPr>
          <p:cNvSpPr/>
          <p:nvPr/>
        </p:nvSpPr>
        <p:spPr>
          <a:xfrm>
            <a:off x="2041465"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3138" name="Freeform 3137">
            <a:extLst>
              <a:ext uri="{FF2B5EF4-FFF2-40B4-BE49-F238E27FC236}">
                <a16:creationId xmlns:a16="http://schemas.microsoft.com/office/drawing/2014/main" id="{332EF424-621E-DE39-3055-E8395AE5A0B2}"/>
              </a:ext>
            </a:extLst>
          </p:cNvPr>
          <p:cNvSpPr/>
          <p:nvPr/>
        </p:nvSpPr>
        <p:spPr>
          <a:xfrm>
            <a:off x="2043729" y="3756115"/>
            <a:ext cx="1617" cy="24645"/>
          </a:xfrm>
          <a:custGeom>
            <a:avLst/>
            <a:gdLst>
              <a:gd name="connsiteX0" fmla="*/ 0 w 1617"/>
              <a:gd name="connsiteY0" fmla="*/ 0 h 24645"/>
              <a:gd name="connsiteX1" fmla="*/ 1617 w 1617"/>
              <a:gd name="connsiteY1" fmla="*/ 0 h 24645"/>
              <a:gd name="connsiteX2" fmla="*/ 1617 w 1617"/>
              <a:gd name="connsiteY2" fmla="*/ 24646 h 24645"/>
              <a:gd name="connsiteX3" fmla="*/ 0 w 1617"/>
              <a:gd name="connsiteY3" fmla="*/ 24646 h 24645"/>
            </a:gdLst>
            <a:ahLst/>
            <a:cxnLst>
              <a:cxn ang="0">
                <a:pos x="connsiteX0" y="connsiteY0"/>
              </a:cxn>
              <a:cxn ang="0">
                <a:pos x="connsiteX1" y="connsiteY1"/>
              </a:cxn>
              <a:cxn ang="0">
                <a:pos x="connsiteX2" y="connsiteY2"/>
              </a:cxn>
              <a:cxn ang="0">
                <a:pos x="connsiteX3" y="connsiteY3"/>
              </a:cxn>
            </a:cxnLst>
            <a:rect l="l" t="t" r="r" b="b"/>
            <a:pathLst>
              <a:path w="1617" h="24645">
                <a:moveTo>
                  <a:pt x="0" y="0"/>
                </a:moveTo>
                <a:lnTo>
                  <a:pt x="1617" y="0"/>
                </a:lnTo>
                <a:lnTo>
                  <a:pt x="1617" y="24646"/>
                </a:lnTo>
                <a:lnTo>
                  <a:pt x="0" y="24646"/>
                </a:lnTo>
                <a:close/>
              </a:path>
            </a:pathLst>
          </a:custGeom>
          <a:solidFill>
            <a:srgbClr val="F7941D"/>
          </a:solidFill>
          <a:ln w="0" cap="flat">
            <a:noFill/>
            <a:prstDash val="solid"/>
            <a:miter/>
          </a:ln>
        </p:spPr>
        <p:txBody>
          <a:bodyPr rtlCol="0" anchor="ctr"/>
          <a:lstStyle/>
          <a:p>
            <a:endParaRPr lang="en-GB" dirty="0"/>
          </a:p>
        </p:txBody>
      </p:sp>
      <p:sp>
        <p:nvSpPr>
          <p:cNvPr id="3139" name="Freeform 3138">
            <a:extLst>
              <a:ext uri="{FF2B5EF4-FFF2-40B4-BE49-F238E27FC236}">
                <a16:creationId xmlns:a16="http://schemas.microsoft.com/office/drawing/2014/main" id="{802B7EC5-2CCE-AE24-563B-B0D36D7A8A42}"/>
              </a:ext>
            </a:extLst>
          </p:cNvPr>
          <p:cNvSpPr/>
          <p:nvPr/>
        </p:nvSpPr>
        <p:spPr>
          <a:xfrm>
            <a:off x="2043729" y="3756115"/>
            <a:ext cx="1617" cy="24645"/>
          </a:xfrm>
          <a:custGeom>
            <a:avLst/>
            <a:gdLst>
              <a:gd name="connsiteX0" fmla="*/ 0 w 1617"/>
              <a:gd name="connsiteY0" fmla="*/ 0 h 24645"/>
              <a:gd name="connsiteX1" fmla="*/ 1617 w 1617"/>
              <a:gd name="connsiteY1" fmla="*/ 0 h 24645"/>
              <a:gd name="connsiteX2" fmla="*/ 1617 w 1617"/>
              <a:gd name="connsiteY2" fmla="*/ 24646 h 24645"/>
              <a:gd name="connsiteX3" fmla="*/ 0 w 1617"/>
              <a:gd name="connsiteY3" fmla="*/ 24646 h 24645"/>
            </a:gdLst>
            <a:ahLst/>
            <a:cxnLst>
              <a:cxn ang="0">
                <a:pos x="connsiteX0" y="connsiteY0"/>
              </a:cxn>
              <a:cxn ang="0">
                <a:pos x="connsiteX1" y="connsiteY1"/>
              </a:cxn>
              <a:cxn ang="0">
                <a:pos x="connsiteX2" y="connsiteY2"/>
              </a:cxn>
              <a:cxn ang="0">
                <a:pos x="connsiteX3" y="connsiteY3"/>
              </a:cxn>
            </a:cxnLst>
            <a:rect l="l" t="t" r="r" b="b"/>
            <a:pathLst>
              <a:path w="1617" h="24645">
                <a:moveTo>
                  <a:pt x="0" y="0"/>
                </a:moveTo>
                <a:lnTo>
                  <a:pt x="1617" y="0"/>
                </a:lnTo>
                <a:lnTo>
                  <a:pt x="1617" y="24646"/>
                </a:lnTo>
                <a:lnTo>
                  <a:pt x="0" y="24646"/>
                </a:lnTo>
                <a:close/>
              </a:path>
            </a:pathLst>
          </a:custGeom>
          <a:noFill/>
          <a:ln w="4040" cap="flat">
            <a:solidFill>
              <a:srgbClr val="C54E29"/>
            </a:solidFill>
            <a:prstDash val="solid"/>
            <a:miter/>
          </a:ln>
        </p:spPr>
        <p:txBody>
          <a:bodyPr rtlCol="0" anchor="ctr"/>
          <a:lstStyle/>
          <a:p>
            <a:endParaRPr lang="en-GB" dirty="0"/>
          </a:p>
        </p:txBody>
      </p:sp>
      <p:sp>
        <p:nvSpPr>
          <p:cNvPr id="3140" name="Freeform 3139">
            <a:extLst>
              <a:ext uri="{FF2B5EF4-FFF2-40B4-BE49-F238E27FC236}">
                <a16:creationId xmlns:a16="http://schemas.microsoft.com/office/drawing/2014/main" id="{26447388-6BD4-81A0-9858-8AADA5D9B1E1}"/>
              </a:ext>
            </a:extLst>
          </p:cNvPr>
          <p:cNvSpPr/>
          <p:nvPr/>
        </p:nvSpPr>
        <p:spPr>
          <a:xfrm>
            <a:off x="2045993" y="3756115"/>
            <a:ext cx="1617" cy="96886"/>
          </a:xfrm>
          <a:custGeom>
            <a:avLst/>
            <a:gdLst>
              <a:gd name="connsiteX0" fmla="*/ 0 w 1617"/>
              <a:gd name="connsiteY0" fmla="*/ 0 h 96886"/>
              <a:gd name="connsiteX1" fmla="*/ 1617 w 1617"/>
              <a:gd name="connsiteY1" fmla="*/ 0 h 96886"/>
              <a:gd name="connsiteX2" fmla="*/ 1617 w 1617"/>
              <a:gd name="connsiteY2" fmla="*/ 96887 h 96886"/>
              <a:gd name="connsiteX3" fmla="*/ 0 w 1617"/>
              <a:gd name="connsiteY3" fmla="*/ 96887 h 96886"/>
            </a:gdLst>
            <a:ahLst/>
            <a:cxnLst>
              <a:cxn ang="0">
                <a:pos x="connsiteX0" y="connsiteY0"/>
              </a:cxn>
              <a:cxn ang="0">
                <a:pos x="connsiteX1" y="connsiteY1"/>
              </a:cxn>
              <a:cxn ang="0">
                <a:pos x="connsiteX2" y="connsiteY2"/>
              </a:cxn>
              <a:cxn ang="0">
                <a:pos x="connsiteX3" y="connsiteY3"/>
              </a:cxn>
            </a:cxnLst>
            <a:rect l="l" t="t" r="r" b="b"/>
            <a:pathLst>
              <a:path w="1617" h="96886">
                <a:moveTo>
                  <a:pt x="0" y="0"/>
                </a:moveTo>
                <a:lnTo>
                  <a:pt x="1617" y="0"/>
                </a:lnTo>
                <a:lnTo>
                  <a:pt x="1617" y="96887"/>
                </a:lnTo>
                <a:lnTo>
                  <a:pt x="0" y="96887"/>
                </a:lnTo>
                <a:close/>
              </a:path>
            </a:pathLst>
          </a:custGeom>
          <a:solidFill>
            <a:srgbClr val="F7941D"/>
          </a:solidFill>
          <a:ln w="0" cap="flat">
            <a:noFill/>
            <a:prstDash val="solid"/>
            <a:miter/>
          </a:ln>
        </p:spPr>
        <p:txBody>
          <a:bodyPr rtlCol="0" anchor="ctr"/>
          <a:lstStyle/>
          <a:p>
            <a:endParaRPr lang="en-GB" dirty="0"/>
          </a:p>
        </p:txBody>
      </p:sp>
      <p:sp>
        <p:nvSpPr>
          <p:cNvPr id="3141" name="Freeform 3140">
            <a:extLst>
              <a:ext uri="{FF2B5EF4-FFF2-40B4-BE49-F238E27FC236}">
                <a16:creationId xmlns:a16="http://schemas.microsoft.com/office/drawing/2014/main" id="{0D0DE7BA-2C80-7856-01BD-476E7F205F89}"/>
              </a:ext>
            </a:extLst>
          </p:cNvPr>
          <p:cNvSpPr/>
          <p:nvPr/>
        </p:nvSpPr>
        <p:spPr>
          <a:xfrm>
            <a:off x="2045993" y="3756115"/>
            <a:ext cx="1617" cy="96886"/>
          </a:xfrm>
          <a:custGeom>
            <a:avLst/>
            <a:gdLst>
              <a:gd name="connsiteX0" fmla="*/ 0 w 1617"/>
              <a:gd name="connsiteY0" fmla="*/ 0 h 96886"/>
              <a:gd name="connsiteX1" fmla="*/ 1617 w 1617"/>
              <a:gd name="connsiteY1" fmla="*/ 0 h 96886"/>
              <a:gd name="connsiteX2" fmla="*/ 1617 w 1617"/>
              <a:gd name="connsiteY2" fmla="*/ 96887 h 96886"/>
              <a:gd name="connsiteX3" fmla="*/ 0 w 1617"/>
              <a:gd name="connsiteY3" fmla="*/ 96887 h 96886"/>
            </a:gdLst>
            <a:ahLst/>
            <a:cxnLst>
              <a:cxn ang="0">
                <a:pos x="connsiteX0" y="connsiteY0"/>
              </a:cxn>
              <a:cxn ang="0">
                <a:pos x="connsiteX1" y="connsiteY1"/>
              </a:cxn>
              <a:cxn ang="0">
                <a:pos x="connsiteX2" y="connsiteY2"/>
              </a:cxn>
              <a:cxn ang="0">
                <a:pos x="connsiteX3" y="connsiteY3"/>
              </a:cxn>
            </a:cxnLst>
            <a:rect l="l" t="t" r="r" b="b"/>
            <a:pathLst>
              <a:path w="1617" h="96886">
                <a:moveTo>
                  <a:pt x="0" y="0"/>
                </a:moveTo>
                <a:lnTo>
                  <a:pt x="1617" y="0"/>
                </a:lnTo>
                <a:lnTo>
                  <a:pt x="1617" y="96887"/>
                </a:lnTo>
                <a:lnTo>
                  <a:pt x="0" y="96887"/>
                </a:lnTo>
                <a:close/>
              </a:path>
            </a:pathLst>
          </a:custGeom>
          <a:noFill/>
          <a:ln w="4040" cap="flat">
            <a:solidFill>
              <a:srgbClr val="C54E29"/>
            </a:solidFill>
            <a:prstDash val="solid"/>
            <a:miter/>
          </a:ln>
        </p:spPr>
        <p:txBody>
          <a:bodyPr rtlCol="0" anchor="ctr"/>
          <a:lstStyle/>
          <a:p>
            <a:endParaRPr lang="en-GB" dirty="0"/>
          </a:p>
        </p:txBody>
      </p:sp>
      <p:sp>
        <p:nvSpPr>
          <p:cNvPr id="3142" name="Freeform 3141">
            <a:extLst>
              <a:ext uri="{FF2B5EF4-FFF2-40B4-BE49-F238E27FC236}">
                <a16:creationId xmlns:a16="http://schemas.microsoft.com/office/drawing/2014/main" id="{46AB1A83-27B6-46D5-4B4F-5B1DE4220C39}"/>
              </a:ext>
            </a:extLst>
          </p:cNvPr>
          <p:cNvSpPr/>
          <p:nvPr/>
        </p:nvSpPr>
        <p:spPr>
          <a:xfrm>
            <a:off x="2048257"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solidFill>
            <a:srgbClr val="F7941D"/>
          </a:solidFill>
          <a:ln w="0" cap="flat">
            <a:noFill/>
            <a:prstDash val="solid"/>
            <a:miter/>
          </a:ln>
        </p:spPr>
        <p:txBody>
          <a:bodyPr rtlCol="0" anchor="ctr"/>
          <a:lstStyle/>
          <a:p>
            <a:endParaRPr lang="en-GB" dirty="0"/>
          </a:p>
        </p:txBody>
      </p:sp>
      <p:sp>
        <p:nvSpPr>
          <p:cNvPr id="3143" name="Freeform 3142">
            <a:extLst>
              <a:ext uri="{FF2B5EF4-FFF2-40B4-BE49-F238E27FC236}">
                <a16:creationId xmlns:a16="http://schemas.microsoft.com/office/drawing/2014/main" id="{0E21DE0C-109F-1788-BB1A-1996B45E9938}"/>
              </a:ext>
            </a:extLst>
          </p:cNvPr>
          <p:cNvSpPr/>
          <p:nvPr/>
        </p:nvSpPr>
        <p:spPr>
          <a:xfrm>
            <a:off x="2048257"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noFill/>
          <a:ln w="4040" cap="flat">
            <a:solidFill>
              <a:srgbClr val="C54E29"/>
            </a:solidFill>
            <a:prstDash val="solid"/>
            <a:miter/>
          </a:ln>
        </p:spPr>
        <p:txBody>
          <a:bodyPr rtlCol="0" anchor="ctr"/>
          <a:lstStyle/>
          <a:p>
            <a:endParaRPr lang="en-GB" dirty="0"/>
          </a:p>
        </p:txBody>
      </p:sp>
      <p:sp>
        <p:nvSpPr>
          <p:cNvPr id="3144" name="Freeform 3143">
            <a:extLst>
              <a:ext uri="{FF2B5EF4-FFF2-40B4-BE49-F238E27FC236}">
                <a16:creationId xmlns:a16="http://schemas.microsoft.com/office/drawing/2014/main" id="{FF9A6D8F-76D9-0DFF-698A-5D9B3F6BDB8E}"/>
              </a:ext>
            </a:extLst>
          </p:cNvPr>
          <p:cNvSpPr/>
          <p:nvPr/>
        </p:nvSpPr>
        <p:spPr>
          <a:xfrm>
            <a:off x="205052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45" name="Freeform 3144">
            <a:extLst>
              <a:ext uri="{FF2B5EF4-FFF2-40B4-BE49-F238E27FC236}">
                <a16:creationId xmlns:a16="http://schemas.microsoft.com/office/drawing/2014/main" id="{DBD3060E-2EE7-0091-4769-53BD0FA4BBA4}"/>
              </a:ext>
            </a:extLst>
          </p:cNvPr>
          <p:cNvSpPr/>
          <p:nvPr/>
        </p:nvSpPr>
        <p:spPr>
          <a:xfrm>
            <a:off x="2052785"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solidFill>
            <a:srgbClr val="F7941D"/>
          </a:solidFill>
          <a:ln w="0" cap="flat">
            <a:noFill/>
            <a:prstDash val="solid"/>
            <a:miter/>
          </a:ln>
        </p:spPr>
        <p:txBody>
          <a:bodyPr rtlCol="0" anchor="ctr"/>
          <a:lstStyle/>
          <a:p>
            <a:endParaRPr lang="en-GB" dirty="0"/>
          </a:p>
        </p:txBody>
      </p:sp>
      <p:sp>
        <p:nvSpPr>
          <p:cNvPr id="3146" name="Freeform 3145">
            <a:extLst>
              <a:ext uri="{FF2B5EF4-FFF2-40B4-BE49-F238E27FC236}">
                <a16:creationId xmlns:a16="http://schemas.microsoft.com/office/drawing/2014/main" id="{35D930A7-2D23-2FDD-CCDA-087A22B65903}"/>
              </a:ext>
            </a:extLst>
          </p:cNvPr>
          <p:cNvSpPr/>
          <p:nvPr/>
        </p:nvSpPr>
        <p:spPr>
          <a:xfrm>
            <a:off x="2052785"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noFill/>
          <a:ln w="4040" cap="flat">
            <a:solidFill>
              <a:srgbClr val="C54E29"/>
            </a:solidFill>
            <a:prstDash val="solid"/>
            <a:miter/>
          </a:ln>
        </p:spPr>
        <p:txBody>
          <a:bodyPr rtlCol="0" anchor="ctr"/>
          <a:lstStyle/>
          <a:p>
            <a:endParaRPr lang="en-GB" dirty="0"/>
          </a:p>
        </p:txBody>
      </p:sp>
      <p:sp>
        <p:nvSpPr>
          <p:cNvPr id="3147" name="Freeform 3146">
            <a:extLst>
              <a:ext uri="{FF2B5EF4-FFF2-40B4-BE49-F238E27FC236}">
                <a16:creationId xmlns:a16="http://schemas.microsoft.com/office/drawing/2014/main" id="{8EB18B67-3205-7D9D-25C7-F6CAD8501206}"/>
              </a:ext>
            </a:extLst>
          </p:cNvPr>
          <p:cNvSpPr/>
          <p:nvPr/>
        </p:nvSpPr>
        <p:spPr>
          <a:xfrm>
            <a:off x="2055130"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3148" name="Freeform 3147">
            <a:extLst>
              <a:ext uri="{FF2B5EF4-FFF2-40B4-BE49-F238E27FC236}">
                <a16:creationId xmlns:a16="http://schemas.microsoft.com/office/drawing/2014/main" id="{4B5D6881-6194-36EC-9323-AF42D3EC979C}"/>
              </a:ext>
            </a:extLst>
          </p:cNvPr>
          <p:cNvSpPr/>
          <p:nvPr/>
        </p:nvSpPr>
        <p:spPr>
          <a:xfrm>
            <a:off x="2055130"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3149" name="Freeform 3148">
            <a:extLst>
              <a:ext uri="{FF2B5EF4-FFF2-40B4-BE49-F238E27FC236}">
                <a16:creationId xmlns:a16="http://schemas.microsoft.com/office/drawing/2014/main" id="{644BD9C6-807F-FA1E-C1BD-C7BA3B13ADCA}"/>
              </a:ext>
            </a:extLst>
          </p:cNvPr>
          <p:cNvSpPr/>
          <p:nvPr/>
        </p:nvSpPr>
        <p:spPr>
          <a:xfrm>
            <a:off x="205739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solidFill>
            <a:srgbClr val="F7941D"/>
          </a:solidFill>
          <a:ln w="0" cap="flat">
            <a:noFill/>
            <a:prstDash val="solid"/>
            <a:miter/>
          </a:ln>
        </p:spPr>
        <p:txBody>
          <a:bodyPr rtlCol="0" anchor="ctr"/>
          <a:lstStyle/>
          <a:p>
            <a:endParaRPr lang="en-GB" dirty="0"/>
          </a:p>
        </p:txBody>
      </p:sp>
      <p:sp>
        <p:nvSpPr>
          <p:cNvPr id="3150" name="Freeform 3149">
            <a:extLst>
              <a:ext uri="{FF2B5EF4-FFF2-40B4-BE49-F238E27FC236}">
                <a16:creationId xmlns:a16="http://schemas.microsoft.com/office/drawing/2014/main" id="{88F9416E-90FE-F71E-3128-7DA06615DC19}"/>
              </a:ext>
            </a:extLst>
          </p:cNvPr>
          <p:cNvSpPr/>
          <p:nvPr/>
        </p:nvSpPr>
        <p:spPr>
          <a:xfrm>
            <a:off x="205739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noFill/>
          <a:ln w="4040" cap="flat">
            <a:solidFill>
              <a:srgbClr val="C54E29"/>
            </a:solidFill>
            <a:prstDash val="solid"/>
            <a:miter/>
          </a:ln>
        </p:spPr>
        <p:txBody>
          <a:bodyPr rtlCol="0" anchor="ctr"/>
          <a:lstStyle/>
          <a:p>
            <a:endParaRPr lang="en-GB" dirty="0"/>
          </a:p>
        </p:txBody>
      </p:sp>
      <p:sp>
        <p:nvSpPr>
          <p:cNvPr id="3151" name="Freeform 3150">
            <a:extLst>
              <a:ext uri="{FF2B5EF4-FFF2-40B4-BE49-F238E27FC236}">
                <a16:creationId xmlns:a16="http://schemas.microsoft.com/office/drawing/2014/main" id="{7E6C0CB0-C9F9-44E2-E0BD-E009F108CFE0}"/>
              </a:ext>
            </a:extLst>
          </p:cNvPr>
          <p:cNvSpPr/>
          <p:nvPr/>
        </p:nvSpPr>
        <p:spPr>
          <a:xfrm>
            <a:off x="2059658"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solidFill>
            <a:srgbClr val="F7941D"/>
          </a:solidFill>
          <a:ln w="0" cap="flat">
            <a:noFill/>
            <a:prstDash val="solid"/>
            <a:miter/>
          </a:ln>
        </p:spPr>
        <p:txBody>
          <a:bodyPr rtlCol="0" anchor="ctr"/>
          <a:lstStyle/>
          <a:p>
            <a:endParaRPr lang="en-GB" dirty="0"/>
          </a:p>
        </p:txBody>
      </p:sp>
      <p:sp>
        <p:nvSpPr>
          <p:cNvPr id="3152" name="Freeform 3151">
            <a:extLst>
              <a:ext uri="{FF2B5EF4-FFF2-40B4-BE49-F238E27FC236}">
                <a16:creationId xmlns:a16="http://schemas.microsoft.com/office/drawing/2014/main" id="{263B0828-C797-92DE-EAB7-32A5D46F97FE}"/>
              </a:ext>
            </a:extLst>
          </p:cNvPr>
          <p:cNvSpPr/>
          <p:nvPr/>
        </p:nvSpPr>
        <p:spPr>
          <a:xfrm>
            <a:off x="2059658"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noFill/>
          <a:ln w="4040" cap="flat">
            <a:solidFill>
              <a:srgbClr val="C54E29"/>
            </a:solidFill>
            <a:prstDash val="solid"/>
            <a:miter/>
          </a:ln>
        </p:spPr>
        <p:txBody>
          <a:bodyPr rtlCol="0" anchor="ctr"/>
          <a:lstStyle/>
          <a:p>
            <a:endParaRPr lang="en-GB" dirty="0"/>
          </a:p>
        </p:txBody>
      </p:sp>
      <p:sp>
        <p:nvSpPr>
          <p:cNvPr id="3153" name="Freeform 3152">
            <a:extLst>
              <a:ext uri="{FF2B5EF4-FFF2-40B4-BE49-F238E27FC236}">
                <a16:creationId xmlns:a16="http://schemas.microsoft.com/office/drawing/2014/main" id="{0CBC9A9B-EE0D-4613-B571-04F0616F2204}"/>
              </a:ext>
            </a:extLst>
          </p:cNvPr>
          <p:cNvSpPr/>
          <p:nvPr/>
        </p:nvSpPr>
        <p:spPr>
          <a:xfrm>
            <a:off x="206192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54" name="Freeform 3153">
            <a:extLst>
              <a:ext uri="{FF2B5EF4-FFF2-40B4-BE49-F238E27FC236}">
                <a16:creationId xmlns:a16="http://schemas.microsoft.com/office/drawing/2014/main" id="{0D2C4BCC-6D4C-0448-230D-7635CD75197B}"/>
              </a:ext>
            </a:extLst>
          </p:cNvPr>
          <p:cNvSpPr/>
          <p:nvPr/>
        </p:nvSpPr>
        <p:spPr>
          <a:xfrm>
            <a:off x="2064186" y="3756115"/>
            <a:ext cx="1617" cy="69493"/>
          </a:xfrm>
          <a:custGeom>
            <a:avLst/>
            <a:gdLst>
              <a:gd name="connsiteX0" fmla="*/ 0 w 1617"/>
              <a:gd name="connsiteY0" fmla="*/ 0 h 69493"/>
              <a:gd name="connsiteX1" fmla="*/ 1617 w 1617"/>
              <a:gd name="connsiteY1" fmla="*/ 0 h 69493"/>
              <a:gd name="connsiteX2" fmla="*/ 1617 w 1617"/>
              <a:gd name="connsiteY2" fmla="*/ 69493 h 69493"/>
              <a:gd name="connsiteX3" fmla="*/ 0 w 1617"/>
              <a:gd name="connsiteY3" fmla="*/ 69493 h 69493"/>
            </a:gdLst>
            <a:ahLst/>
            <a:cxnLst>
              <a:cxn ang="0">
                <a:pos x="connsiteX0" y="connsiteY0"/>
              </a:cxn>
              <a:cxn ang="0">
                <a:pos x="connsiteX1" y="connsiteY1"/>
              </a:cxn>
              <a:cxn ang="0">
                <a:pos x="connsiteX2" y="connsiteY2"/>
              </a:cxn>
              <a:cxn ang="0">
                <a:pos x="connsiteX3" y="connsiteY3"/>
              </a:cxn>
            </a:cxnLst>
            <a:rect l="l" t="t" r="r" b="b"/>
            <a:pathLst>
              <a:path w="1617" h="69493">
                <a:moveTo>
                  <a:pt x="0" y="0"/>
                </a:moveTo>
                <a:lnTo>
                  <a:pt x="1617" y="0"/>
                </a:lnTo>
                <a:lnTo>
                  <a:pt x="1617" y="69493"/>
                </a:lnTo>
                <a:lnTo>
                  <a:pt x="0" y="69493"/>
                </a:lnTo>
                <a:close/>
              </a:path>
            </a:pathLst>
          </a:custGeom>
          <a:solidFill>
            <a:srgbClr val="F7941D"/>
          </a:solidFill>
          <a:ln w="0" cap="flat">
            <a:noFill/>
            <a:prstDash val="solid"/>
            <a:miter/>
          </a:ln>
        </p:spPr>
        <p:txBody>
          <a:bodyPr rtlCol="0" anchor="ctr"/>
          <a:lstStyle/>
          <a:p>
            <a:endParaRPr lang="en-GB" dirty="0"/>
          </a:p>
        </p:txBody>
      </p:sp>
      <p:sp>
        <p:nvSpPr>
          <p:cNvPr id="3155" name="Freeform 3154">
            <a:extLst>
              <a:ext uri="{FF2B5EF4-FFF2-40B4-BE49-F238E27FC236}">
                <a16:creationId xmlns:a16="http://schemas.microsoft.com/office/drawing/2014/main" id="{FA3E7CD1-49B7-F1D6-D55A-C39560F72E80}"/>
              </a:ext>
            </a:extLst>
          </p:cNvPr>
          <p:cNvSpPr/>
          <p:nvPr/>
        </p:nvSpPr>
        <p:spPr>
          <a:xfrm>
            <a:off x="2064186" y="3756115"/>
            <a:ext cx="1617" cy="69493"/>
          </a:xfrm>
          <a:custGeom>
            <a:avLst/>
            <a:gdLst>
              <a:gd name="connsiteX0" fmla="*/ 0 w 1617"/>
              <a:gd name="connsiteY0" fmla="*/ 0 h 69493"/>
              <a:gd name="connsiteX1" fmla="*/ 1617 w 1617"/>
              <a:gd name="connsiteY1" fmla="*/ 0 h 69493"/>
              <a:gd name="connsiteX2" fmla="*/ 1617 w 1617"/>
              <a:gd name="connsiteY2" fmla="*/ 69493 h 69493"/>
              <a:gd name="connsiteX3" fmla="*/ 0 w 1617"/>
              <a:gd name="connsiteY3" fmla="*/ 69493 h 69493"/>
            </a:gdLst>
            <a:ahLst/>
            <a:cxnLst>
              <a:cxn ang="0">
                <a:pos x="connsiteX0" y="connsiteY0"/>
              </a:cxn>
              <a:cxn ang="0">
                <a:pos x="connsiteX1" y="connsiteY1"/>
              </a:cxn>
              <a:cxn ang="0">
                <a:pos x="connsiteX2" y="connsiteY2"/>
              </a:cxn>
              <a:cxn ang="0">
                <a:pos x="connsiteX3" y="connsiteY3"/>
              </a:cxn>
            </a:cxnLst>
            <a:rect l="l" t="t" r="r" b="b"/>
            <a:pathLst>
              <a:path w="1617" h="69493">
                <a:moveTo>
                  <a:pt x="0" y="0"/>
                </a:moveTo>
                <a:lnTo>
                  <a:pt x="1617" y="0"/>
                </a:lnTo>
                <a:lnTo>
                  <a:pt x="1617" y="69493"/>
                </a:lnTo>
                <a:lnTo>
                  <a:pt x="0" y="69493"/>
                </a:lnTo>
                <a:close/>
              </a:path>
            </a:pathLst>
          </a:custGeom>
          <a:noFill/>
          <a:ln w="4040" cap="flat">
            <a:solidFill>
              <a:srgbClr val="C54E29"/>
            </a:solidFill>
            <a:prstDash val="solid"/>
            <a:miter/>
          </a:ln>
        </p:spPr>
        <p:txBody>
          <a:bodyPr rtlCol="0" anchor="ctr"/>
          <a:lstStyle/>
          <a:p>
            <a:endParaRPr lang="en-GB" dirty="0"/>
          </a:p>
        </p:txBody>
      </p:sp>
      <p:sp>
        <p:nvSpPr>
          <p:cNvPr id="3156" name="Freeform 3155">
            <a:extLst>
              <a:ext uri="{FF2B5EF4-FFF2-40B4-BE49-F238E27FC236}">
                <a16:creationId xmlns:a16="http://schemas.microsoft.com/office/drawing/2014/main" id="{B1D30E34-1EA4-0EB5-8AD5-B8A3BF994D63}"/>
              </a:ext>
            </a:extLst>
          </p:cNvPr>
          <p:cNvSpPr/>
          <p:nvPr/>
        </p:nvSpPr>
        <p:spPr>
          <a:xfrm>
            <a:off x="206653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157" name="Freeform 3156">
            <a:extLst>
              <a:ext uri="{FF2B5EF4-FFF2-40B4-BE49-F238E27FC236}">
                <a16:creationId xmlns:a16="http://schemas.microsoft.com/office/drawing/2014/main" id="{C514E1C3-B488-514A-1114-0B9BCCEE6CB2}"/>
              </a:ext>
            </a:extLst>
          </p:cNvPr>
          <p:cNvSpPr/>
          <p:nvPr/>
        </p:nvSpPr>
        <p:spPr>
          <a:xfrm>
            <a:off x="206653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158" name="Freeform 3157">
            <a:extLst>
              <a:ext uri="{FF2B5EF4-FFF2-40B4-BE49-F238E27FC236}">
                <a16:creationId xmlns:a16="http://schemas.microsoft.com/office/drawing/2014/main" id="{447CE397-A120-011F-C04E-270294A604D7}"/>
              </a:ext>
            </a:extLst>
          </p:cNvPr>
          <p:cNvSpPr/>
          <p:nvPr/>
        </p:nvSpPr>
        <p:spPr>
          <a:xfrm>
            <a:off x="2068795"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159" name="Freeform 3158">
            <a:extLst>
              <a:ext uri="{FF2B5EF4-FFF2-40B4-BE49-F238E27FC236}">
                <a16:creationId xmlns:a16="http://schemas.microsoft.com/office/drawing/2014/main" id="{3EAA5C30-4BEF-8535-EF59-5393B67DF1FB}"/>
              </a:ext>
            </a:extLst>
          </p:cNvPr>
          <p:cNvSpPr/>
          <p:nvPr/>
        </p:nvSpPr>
        <p:spPr>
          <a:xfrm>
            <a:off x="2068795"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160" name="Freeform 3159">
            <a:extLst>
              <a:ext uri="{FF2B5EF4-FFF2-40B4-BE49-F238E27FC236}">
                <a16:creationId xmlns:a16="http://schemas.microsoft.com/office/drawing/2014/main" id="{738ACDE0-1A87-85E1-9F41-7F056E298F53}"/>
              </a:ext>
            </a:extLst>
          </p:cNvPr>
          <p:cNvSpPr/>
          <p:nvPr/>
        </p:nvSpPr>
        <p:spPr>
          <a:xfrm>
            <a:off x="207105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161" name="Freeform 3160">
            <a:extLst>
              <a:ext uri="{FF2B5EF4-FFF2-40B4-BE49-F238E27FC236}">
                <a16:creationId xmlns:a16="http://schemas.microsoft.com/office/drawing/2014/main" id="{49EC4549-834F-A086-138F-584A2278F0D3}"/>
              </a:ext>
            </a:extLst>
          </p:cNvPr>
          <p:cNvSpPr/>
          <p:nvPr/>
        </p:nvSpPr>
        <p:spPr>
          <a:xfrm>
            <a:off x="207105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162" name="Freeform 3161">
            <a:extLst>
              <a:ext uri="{FF2B5EF4-FFF2-40B4-BE49-F238E27FC236}">
                <a16:creationId xmlns:a16="http://schemas.microsoft.com/office/drawing/2014/main" id="{3A52975A-FF11-C5C2-67F2-305F0A967DF3}"/>
              </a:ext>
            </a:extLst>
          </p:cNvPr>
          <p:cNvSpPr/>
          <p:nvPr/>
        </p:nvSpPr>
        <p:spPr>
          <a:xfrm>
            <a:off x="207332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63" name="Freeform 3162">
            <a:extLst>
              <a:ext uri="{FF2B5EF4-FFF2-40B4-BE49-F238E27FC236}">
                <a16:creationId xmlns:a16="http://schemas.microsoft.com/office/drawing/2014/main" id="{96B99347-BE2C-98F0-1162-1304B6DBA718}"/>
              </a:ext>
            </a:extLst>
          </p:cNvPr>
          <p:cNvSpPr/>
          <p:nvPr/>
        </p:nvSpPr>
        <p:spPr>
          <a:xfrm>
            <a:off x="207558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164" name="Freeform 3163">
            <a:extLst>
              <a:ext uri="{FF2B5EF4-FFF2-40B4-BE49-F238E27FC236}">
                <a16:creationId xmlns:a16="http://schemas.microsoft.com/office/drawing/2014/main" id="{36AA4E31-6A99-5C9A-3BA0-AAABF39936A4}"/>
              </a:ext>
            </a:extLst>
          </p:cNvPr>
          <p:cNvSpPr/>
          <p:nvPr/>
        </p:nvSpPr>
        <p:spPr>
          <a:xfrm>
            <a:off x="207558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165" name="Freeform 3164">
            <a:extLst>
              <a:ext uri="{FF2B5EF4-FFF2-40B4-BE49-F238E27FC236}">
                <a16:creationId xmlns:a16="http://schemas.microsoft.com/office/drawing/2014/main" id="{818B72F7-FD0A-9101-A40C-068475D9C2EE}"/>
              </a:ext>
            </a:extLst>
          </p:cNvPr>
          <p:cNvSpPr/>
          <p:nvPr/>
        </p:nvSpPr>
        <p:spPr>
          <a:xfrm>
            <a:off x="207785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66" name="Freeform 3165">
            <a:extLst>
              <a:ext uri="{FF2B5EF4-FFF2-40B4-BE49-F238E27FC236}">
                <a16:creationId xmlns:a16="http://schemas.microsoft.com/office/drawing/2014/main" id="{75BC52DF-1C1C-B2EF-2A96-E8D29163FC1F}"/>
              </a:ext>
            </a:extLst>
          </p:cNvPr>
          <p:cNvSpPr/>
          <p:nvPr/>
        </p:nvSpPr>
        <p:spPr>
          <a:xfrm>
            <a:off x="208019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167" name="Freeform 3166">
            <a:extLst>
              <a:ext uri="{FF2B5EF4-FFF2-40B4-BE49-F238E27FC236}">
                <a16:creationId xmlns:a16="http://schemas.microsoft.com/office/drawing/2014/main" id="{3E6AD0A2-B4ED-33D3-ED53-2AEEAD5C3FC9}"/>
              </a:ext>
            </a:extLst>
          </p:cNvPr>
          <p:cNvSpPr/>
          <p:nvPr/>
        </p:nvSpPr>
        <p:spPr>
          <a:xfrm>
            <a:off x="208019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168" name="Freeform 3167">
            <a:extLst>
              <a:ext uri="{FF2B5EF4-FFF2-40B4-BE49-F238E27FC236}">
                <a16:creationId xmlns:a16="http://schemas.microsoft.com/office/drawing/2014/main" id="{B1FA2F36-D698-06F1-61AD-2F41B94EF917}"/>
              </a:ext>
            </a:extLst>
          </p:cNvPr>
          <p:cNvSpPr/>
          <p:nvPr/>
        </p:nvSpPr>
        <p:spPr>
          <a:xfrm>
            <a:off x="208246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169" name="Freeform 3168">
            <a:extLst>
              <a:ext uri="{FF2B5EF4-FFF2-40B4-BE49-F238E27FC236}">
                <a16:creationId xmlns:a16="http://schemas.microsoft.com/office/drawing/2014/main" id="{E86B3A89-C646-1284-4570-F8A52BC7EF5D}"/>
              </a:ext>
            </a:extLst>
          </p:cNvPr>
          <p:cNvSpPr/>
          <p:nvPr/>
        </p:nvSpPr>
        <p:spPr>
          <a:xfrm>
            <a:off x="208246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170" name="Freeform 3169">
            <a:extLst>
              <a:ext uri="{FF2B5EF4-FFF2-40B4-BE49-F238E27FC236}">
                <a16:creationId xmlns:a16="http://schemas.microsoft.com/office/drawing/2014/main" id="{66425112-3523-8B38-9987-A32FF1BE166F}"/>
              </a:ext>
            </a:extLst>
          </p:cNvPr>
          <p:cNvSpPr/>
          <p:nvPr/>
        </p:nvSpPr>
        <p:spPr>
          <a:xfrm>
            <a:off x="2084724"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171" name="Freeform 3170">
            <a:extLst>
              <a:ext uri="{FF2B5EF4-FFF2-40B4-BE49-F238E27FC236}">
                <a16:creationId xmlns:a16="http://schemas.microsoft.com/office/drawing/2014/main" id="{D54993EA-5412-01AF-C9C0-DEA3F9093B85}"/>
              </a:ext>
            </a:extLst>
          </p:cNvPr>
          <p:cNvSpPr/>
          <p:nvPr/>
        </p:nvSpPr>
        <p:spPr>
          <a:xfrm>
            <a:off x="2084724"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172" name="Freeform 3171">
            <a:extLst>
              <a:ext uri="{FF2B5EF4-FFF2-40B4-BE49-F238E27FC236}">
                <a16:creationId xmlns:a16="http://schemas.microsoft.com/office/drawing/2014/main" id="{52E6B154-E722-CF0F-08D2-411614C8A30E}"/>
              </a:ext>
            </a:extLst>
          </p:cNvPr>
          <p:cNvSpPr/>
          <p:nvPr/>
        </p:nvSpPr>
        <p:spPr>
          <a:xfrm>
            <a:off x="2086988"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F7941D"/>
          </a:solidFill>
          <a:ln w="0" cap="flat">
            <a:noFill/>
            <a:prstDash val="solid"/>
            <a:miter/>
          </a:ln>
        </p:spPr>
        <p:txBody>
          <a:bodyPr rtlCol="0" anchor="ctr"/>
          <a:lstStyle/>
          <a:p>
            <a:endParaRPr lang="en-GB" dirty="0"/>
          </a:p>
        </p:txBody>
      </p:sp>
      <p:sp>
        <p:nvSpPr>
          <p:cNvPr id="3173" name="Freeform 3172">
            <a:extLst>
              <a:ext uri="{FF2B5EF4-FFF2-40B4-BE49-F238E27FC236}">
                <a16:creationId xmlns:a16="http://schemas.microsoft.com/office/drawing/2014/main" id="{586031AA-C8F8-C792-50EE-2A5ED6586F40}"/>
              </a:ext>
            </a:extLst>
          </p:cNvPr>
          <p:cNvSpPr/>
          <p:nvPr/>
        </p:nvSpPr>
        <p:spPr>
          <a:xfrm>
            <a:off x="2086988"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C54E29"/>
            </a:solidFill>
            <a:prstDash val="solid"/>
            <a:miter/>
          </a:ln>
        </p:spPr>
        <p:txBody>
          <a:bodyPr rtlCol="0" anchor="ctr"/>
          <a:lstStyle/>
          <a:p>
            <a:endParaRPr lang="en-GB" dirty="0"/>
          </a:p>
        </p:txBody>
      </p:sp>
      <p:sp>
        <p:nvSpPr>
          <p:cNvPr id="3174" name="Freeform 3173">
            <a:extLst>
              <a:ext uri="{FF2B5EF4-FFF2-40B4-BE49-F238E27FC236}">
                <a16:creationId xmlns:a16="http://schemas.microsoft.com/office/drawing/2014/main" id="{58249377-28A8-BFD9-C9EE-B6CEA910C3EA}"/>
              </a:ext>
            </a:extLst>
          </p:cNvPr>
          <p:cNvSpPr/>
          <p:nvPr/>
        </p:nvSpPr>
        <p:spPr>
          <a:xfrm>
            <a:off x="2089252" y="3756115"/>
            <a:ext cx="1617" cy="66261"/>
          </a:xfrm>
          <a:custGeom>
            <a:avLst/>
            <a:gdLst>
              <a:gd name="connsiteX0" fmla="*/ 0 w 1617"/>
              <a:gd name="connsiteY0" fmla="*/ 0 h 66261"/>
              <a:gd name="connsiteX1" fmla="*/ 1617 w 1617"/>
              <a:gd name="connsiteY1" fmla="*/ 0 h 66261"/>
              <a:gd name="connsiteX2" fmla="*/ 1617 w 1617"/>
              <a:gd name="connsiteY2" fmla="*/ 66261 h 66261"/>
              <a:gd name="connsiteX3" fmla="*/ 0 w 1617"/>
              <a:gd name="connsiteY3" fmla="*/ 66261 h 66261"/>
            </a:gdLst>
            <a:ahLst/>
            <a:cxnLst>
              <a:cxn ang="0">
                <a:pos x="connsiteX0" y="connsiteY0"/>
              </a:cxn>
              <a:cxn ang="0">
                <a:pos x="connsiteX1" y="connsiteY1"/>
              </a:cxn>
              <a:cxn ang="0">
                <a:pos x="connsiteX2" y="connsiteY2"/>
              </a:cxn>
              <a:cxn ang="0">
                <a:pos x="connsiteX3" y="connsiteY3"/>
              </a:cxn>
            </a:cxnLst>
            <a:rect l="l" t="t" r="r" b="b"/>
            <a:pathLst>
              <a:path w="1617" h="66261">
                <a:moveTo>
                  <a:pt x="0" y="0"/>
                </a:moveTo>
                <a:lnTo>
                  <a:pt x="1617" y="0"/>
                </a:lnTo>
                <a:lnTo>
                  <a:pt x="1617" y="66261"/>
                </a:lnTo>
                <a:lnTo>
                  <a:pt x="0" y="66261"/>
                </a:lnTo>
                <a:close/>
              </a:path>
            </a:pathLst>
          </a:custGeom>
          <a:solidFill>
            <a:srgbClr val="F7941D"/>
          </a:solidFill>
          <a:ln w="0" cap="flat">
            <a:noFill/>
            <a:prstDash val="solid"/>
            <a:miter/>
          </a:ln>
        </p:spPr>
        <p:txBody>
          <a:bodyPr rtlCol="0" anchor="ctr"/>
          <a:lstStyle/>
          <a:p>
            <a:endParaRPr lang="en-GB" dirty="0"/>
          </a:p>
        </p:txBody>
      </p:sp>
      <p:sp>
        <p:nvSpPr>
          <p:cNvPr id="3175" name="Freeform 3174">
            <a:extLst>
              <a:ext uri="{FF2B5EF4-FFF2-40B4-BE49-F238E27FC236}">
                <a16:creationId xmlns:a16="http://schemas.microsoft.com/office/drawing/2014/main" id="{335D010A-6D5E-7683-E42A-678DBC6D07A2}"/>
              </a:ext>
            </a:extLst>
          </p:cNvPr>
          <p:cNvSpPr/>
          <p:nvPr/>
        </p:nvSpPr>
        <p:spPr>
          <a:xfrm>
            <a:off x="2089252" y="3756115"/>
            <a:ext cx="1617" cy="66261"/>
          </a:xfrm>
          <a:custGeom>
            <a:avLst/>
            <a:gdLst>
              <a:gd name="connsiteX0" fmla="*/ 0 w 1617"/>
              <a:gd name="connsiteY0" fmla="*/ 0 h 66261"/>
              <a:gd name="connsiteX1" fmla="*/ 1617 w 1617"/>
              <a:gd name="connsiteY1" fmla="*/ 0 h 66261"/>
              <a:gd name="connsiteX2" fmla="*/ 1617 w 1617"/>
              <a:gd name="connsiteY2" fmla="*/ 66261 h 66261"/>
              <a:gd name="connsiteX3" fmla="*/ 0 w 1617"/>
              <a:gd name="connsiteY3" fmla="*/ 66261 h 66261"/>
            </a:gdLst>
            <a:ahLst/>
            <a:cxnLst>
              <a:cxn ang="0">
                <a:pos x="connsiteX0" y="connsiteY0"/>
              </a:cxn>
              <a:cxn ang="0">
                <a:pos x="connsiteX1" y="connsiteY1"/>
              </a:cxn>
              <a:cxn ang="0">
                <a:pos x="connsiteX2" y="connsiteY2"/>
              </a:cxn>
              <a:cxn ang="0">
                <a:pos x="connsiteX3" y="connsiteY3"/>
              </a:cxn>
            </a:cxnLst>
            <a:rect l="l" t="t" r="r" b="b"/>
            <a:pathLst>
              <a:path w="1617" h="66261">
                <a:moveTo>
                  <a:pt x="0" y="0"/>
                </a:moveTo>
                <a:lnTo>
                  <a:pt x="1617" y="0"/>
                </a:lnTo>
                <a:lnTo>
                  <a:pt x="1617" y="66261"/>
                </a:lnTo>
                <a:lnTo>
                  <a:pt x="0" y="66261"/>
                </a:lnTo>
                <a:close/>
              </a:path>
            </a:pathLst>
          </a:custGeom>
          <a:noFill/>
          <a:ln w="4040" cap="flat">
            <a:solidFill>
              <a:srgbClr val="C54E29"/>
            </a:solidFill>
            <a:prstDash val="solid"/>
            <a:miter/>
          </a:ln>
        </p:spPr>
        <p:txBody>
          <a:bodyPr rtlCol="0" anchor="ctr"/>
          <a:lstStyle/>
          <a:p>
            <a:endParaRPr lang="en-GB" dirty="0"/>
          </a:p>
        </p:txBody>
      </p:sp>
      <p:sp>
        <p:nvSpPr>
          <p:cNvPr id="3176" name="Freeform 3175">
            <a:extLst>
              <a:ext uri="{FF2B5EF4-FFF2-40B4-BE49-F238E27FC236}">
                <a16:creationId xmlns:a16="http://schemas.microsoft.com/office/drawing/2014/main" id="{781A5E4D-25F3-1D7B-10EF-FC87C675C3B1}"/>
              </a:ext>
            </a:extLst>
          </p:cNvPr>
          <p:cNvSpPr/>
          <p:nvPr/>
        </p:nvSpPr>
        <p:spPr>
          <a:xfrm>
            <a:off x="2091516"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solidFill>
            <a:srgbClr val="F7941D"/>
          </a:solidFill>
          <a:ln w="0" cap="flat">
            <a:noFill/>
            <a:prstDash val="solid"/>
            <a:miter/>
          </a:ln>
        </p:spPr>
        <p:txBody>
          <a:bodyPr rtlCol="0" anchor="ctr"/>
          <a:lstStyle/>
          <a:p>
            <a:endParaRPr lang="en-GB" dirty="0"/>
          </a:p>
        </p:txBody>
      </p:sp>
      <p:sp>
        <p:nvSpPr>
          <p:cNvPr id="3177" name="Freeform 3176">
            <a:extLst>
              <a:ext uri="{FF2B5EF4-FFF2-40B4-BE49-F238E27FC236}">
                <a16:creationId xmlns:a16="http://schemas.microsoft.com/office/drawing/2014/main" id="{B0CEE7FE-392B-5E68-F250-00BEB9BC0B8E}"/>
              </a:ext>
            </a:extLst>
          </p:cNvPr>
          <p:cNvSpPr/>
          <p:nvPr/>
        </p:nvSpPr>
        <p:spPr>
          <a:xfrm>
            <a:off x="2091516"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noFill/>
          <a:ln w="4040" cap="flat">
            <a:solidFill>
              <a:srgbClr val="C54E29"/>
            </a:solidFill>
            <a:prstDash val="solid"/>
            <a:miter/>
          </a:ln>
        </p:spPr>
        <p:txBody>
          <a:bodyPr rtlCol="0" anchor="ctr"/>
          <a:lstStyle/>
          <a:p>
            <a:endParaRPr lang="en-GB" dirty="0"/>
          </a:p>
        </p:txBody>
      </p:sp>
      <p:sp>
        <p:nvSpPr>
          <p:cNvPr id="3178" name="Freeform 3177">
            <a:extLst>
              <a:ext uri="{FF2B5EF4-FFF2-40B4-BE49-F238E27FC236}">
                <a16:creationId xmlns:a16="http://schemas.microsoft.com/office/drawing/2014/main" id="{498DC03C-60F1-D65E-DE35-1D4085DDF2D5}"/>
              </a:ext>
            </a:extLst>
          </p:cNvPr>
          <p:cNvSpPr/>
          <p:nvPr/>
        </p:nvSpPr>
        <p:spPr>
          <a:xfrm>
            <a:off x="2093861"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solidFill>
            <a:srgbClr val="F7941D"/>
          </a:solidFill>
          <a:ln w="0" cap="flat">
            <a:noFill/>
            <a:prstDash val="solid"/>
            <a:miter/>
          </a:ln>
        </p:spPr>
        <p:txBody>
          <a:bodyPr rtlCol="0" anchor="ctr"/>
          <a:lstStyle/>
          <a:p>
            <a:endParaRPr lang="en-GB" dirty="0"/>
          </a:p>
        </p:txBody>
      </p:sp>
      <p:sp>
        <p:nvSpPr>
          <p:cNvPr id="3179" name="Freeform 3178">
            <a:extLst>
              <a:ext uri="{FF2B5EF4-FFF2-40B4-BE49-F238E27FC236}">
                <a16:creationId xmlns:a16="http://schemas.microsoft.com/office/drawing/2014/main" id="{18A7AF19-1B29-7B70-8972-75827B9E536E}"/>
              </a:ext>
            </a:extLst>
          </p:cNvPr>
          <p:cNvSpPr/>
          <p:nvPr/>
        </p:nvSpPr>
        <p:spPr>
          <a:xfrm>
            <a:off x="2093861"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noFill/>
          <a:ln w="4040" cap="flat">
            <a:solidFill>
              <a:srgbClr val="C54E29"/>
            </a:solidFill>
            <a:prstDash val="solid"/>
            <a:miter/>
          </a:ln>
        </p:spPr>
        <p:txBody>
          <a:bodyPr rtlCol="0" anchor="ctr"/>
          <a:lstStyle/>
          <a:p>
            <a:endParaRPr lang="en-GB" dirty="0"/>
          </a:p>
        </p:txBody>
      </p:sp>
      <p:sp>
        <p:nvSpPr>
          <p:cNvPr id="3180" name="Freeform 3179">
            <a:extLst>
              <a:ext uri="{FF2B5EF4-FFF2-40B4-BE49-F238E27FC236}">
                <a16:creationId xmlns:a16="http://schemas.microsoft.com/office/drawing/2014/main" id="{5FCDD990-E00B-C624-2358-E0384ADC0EAF}"/>
              </a:ext>
            </a:extLst>
          </p:cNvPr>
          <p:cNvSpPr/>
          <p:nvPr/>
        </p:nvSpPr>
        <p:spPr>
          <a:xfrm>
            <a:off x="2096125"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3181" name="Freeform 3180">
            <a:extLst>
              <a:ext uri="{FF2B5EF4-FFF2-40B4-BE49-F238E27FC236}">
                <a16:creationId xmlns:a16="http://schemas.microsoft.com/office/drawing/2014/main" id="{988DA7EE-6916-E318-EB07-4A3EA170FABC}"/>
              </a:ext>
            </a:extLst>
          </p:cNvPr>
          <p:cNvSpPr/>
          <p:nvPr/>
        </p:nvSpPr>
        <p:spPr>
          <a:xfrm>
            <a:off x="2096125"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3182" name="Freeform 3181">
            <a:extLst>
              <a:ext uri="{FF2B5EF4-FFF2-40B4-BE49-F238E27FC236}">
                <a16:creationId xmlns:a16="http://schemas.microsoft.com/office/drawing/2014/main" id="{1BDBE837-174E-5039-C0C9-46067B00E328}"/>
              </a:ext>
            </a:extLst>
          </p:cNvPr>
          <p:cNvSpPr/>
          <p:nvPr/>
        </p:nvSpPr>
        <p:spPr>
          <a:xfrm>
            <a:off x="2098389"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3183" name="Freeform 3182">
            <a:extLst>
              <a:ext uri="{FF2B5EF4-FFF2-40B4-BE49-F238E27FC236}">
                <a16:creationId xmlns:a16="http://schemas.microsoft.com/office/drawing/2014/main" id="{D74A6E27-9984-3E16-25CF-605D823CCF93}"/>
              </a:ext>
            </a:extLst>
          </p:cNvPr>
          <p:cNvSpPr/>
          <p:nvPr/>
        </p:nvSpPr>
        <p:spPr>
          <a:xfrm>
            <a:off x="2098389"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3184" name="Freeform 3183">
            <a:extLst>
              <a:ext uri="{FF2B5EF4-FFF2-40B4-BE49-F238E27FC236}">
                <a16:creationId xmlns:a16="http://schemas.microsoft.com/office/drawing/2014/main" id="{1FF726B3-4B59-2520-DF25-41DD5625DE73}"/>
              </a:ext>
            </a:extLst>
          </p:cNvPr>
          <p:cNvSpPr/>
          <p:nvPr/>
        </p:nvSpPr>
        <p:spPr>
          <a:xfrm>
            <a:off x="2100653"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185" name="Freeform 3184">
            <a:extLst>
              <a:ext uri="{FF2B5EF4-FFF2-40B4-BE49-F238E27FC236}">
                <a16:creationId xmlns:a16="http://schemas.microsoft.com/office/drawing/2014/main" id="{A24C3222-B8C7-4C35-8F8D-8C56B921834A}"/>
              </a:ext>
            </a:extLst>
          </p:cNvPr>
          <p:cNvSpPr/>
          <p:nvPr/>
        </p:nvSpPr>
        <p:spPr>
          <a:xfrm>
            <a:off x="2100653"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186" name="Freeform 3185">
            <a:extLst>
              <a:ext uri="{FF2B5EF4-FFF2-40B4-BE49-F238E27FC236}">
                <a16:creationId xmlns:a16="http://schemas.microsoft.com/office/drawing/2014/main" id="{371328D5-C96D-E433-D68D-43F8B845E960}"/>
              </a:ext>
            </a:extLst>
          </p:cNvPr>
          <p:cNvSpPr/>
          <p:nvPr/>
        </p:nvSpPr>
        <p:spPr>
          <a:xfrm>
            <a:off x="2102917" y="3756115"/>
            <a:ext cx="1617" cy="119754"/>
          </a:xfrm>
          <a:custGeom>
            <a:avLst/>
            <a:gdLst>
              <a:gd name="connsiteX0" fmla="*/ 0 w 1617"/>
              <a:gd name="connsiteY0" fmla="*/ 0 h 119754"/>
              <a:gd name="connsiteX1" fmla="*/ 1617 w 1617"/>
              <a:gd name="connsiteY1" fmla="*/ 0 h 119754"/>
              <a:gd name="connsiteX2" fmla="*/ 1617 w 1617"/>
              <a:gd name="connsiteY2" fmla="*/ 119755 h 119754"/>
              <a:gd name="connsiteX3" fmla="*/ 0 w 1617"/>
              <a:gd name="connsiteY3" fmla="*/ 119755 h 119754"/>
            </a:gdLst>
            <a:ahLst/>
            <a:cxnLst>
              <a:cxn ang="0">
                <a:pos x="connsiteX0" y="connsiteY0"/>
              </a:cxn>
              <a:cxn ang="0">
                <a:pos x="connsiteX1" y="connsiteY1"/>
              </a:cxn>
              <a:cxn ang="0">
                <a:pos x="connsiteX2" y="connsiteY2"/>
              </a:cxn>
              <a:cxn ang="0">
                <a:pos x="connsiteX3" y="connsiteY3"/>
              </a:cxn>
            </a:cxnLst>
            <a:rect l="l" t="t" r="r" b="b"/>
            <a:pathLst>
              <a:path w="1617" h="119754">
                <a:moveTo>
                  <a:pt x="0" y="0"/>
                </a:moveTo>
                <a:lnTo>
                  <a:pt x="1617" y="0"/>
                </a:lnTo>
                <a:lnTo>
                  <a:pt x="1617" y="119755"/>
                </a:lnTo>
                <a:lnTo>
                  <a:pt x="0" y="119755"/>
                </a:lnTo>
                <a:close/>
              </a:path>
            </a:pathLst>
          </a:custGeom>
          <a:solidFill>
            <a:srgbClr val="F7941D"/>
          </a:solidFill>
          <a:ln w="0" cap="flat">
            <a:noFill/>
            <a:prstDash val="solid"/>
            <a:miter/>
          </a:ln>
        </p:spPr>
        <p:txBody>
          <a:bodyPr rtlCol="0" anchor="ctr"/>
          <a:lstStyle/>
          <a:p>
            <a:endParaRPr lang="en-GB" dirty="0"/>
          </a:p>
        </p:txBody>
      </p:sp>
      <p:sp>
        <p:nvSpPr>
          <p:cNvPr id="3187" name="Freeform 3186">
            <a:extLst>
              <a:ext uri="{FF2B5EF4-FFF2-40B4-BE49-F238E27FC236}">
                <a16:creationId xmlns:a16="http://schemas.microsoft.com/office/drawing/2014/main" id="{44A27C23-08E6-23F7-5267-A77D72085E76}"/>
              </a:ext>
            </a:extLst>
          </p:cNvPr>
          <p:cNvSpPr/>
          <p:nvPr/>
        </p:nvSpPr>
        <p:spPr>
          <a:xfrm>
            <a:off x="2102917" y="3756115"/>
            <a:ext cx="1617" cy="119754"/>
          </a:xfrm>
          <a:custGeom>
            <a:avLst/>
            <a:gdLst>
              <a:gd name="connsiteX0" fmla="*/ 0 w 1617"/>
              <a:gd name="connsiteY0" fmla="*/ 0 h 119754"/>
              <a:gd name="connsiteX1" fmla="*/ 1617 w 1617"/>
              <a:gd name="connsiteY1" fmla="*/ 0 h 119754"/>
              <a:gd name="connsiteX2" fmla="*/ 1617 w 1617"/>
              <a:gd name="connsiteY2" fmla="*/ 119755 h 119754"/>
              <a:gd name="connsiteX3" fmla="*/ 0 w 1617"/>
              <a:gd name="connsiteY3" fmla="*/ 119755 h 119754"/>
            </a:gdLst>
            <a:ahLst/>
            <a:cxnLst>
              <a:cxn ang="0">
                <a:pos x="connsiteX0" y="connsiteY0"/>
              </a:cxn>
              <a:cxn ang="0">
                <a:pos x="connsiteX1" y="connsiteY1"/>
              </a:cxn>
              <a:cxn ang="0">
                <a:pos x="connsiteX2" y="connsiteY2"/>
              </a:cxn>
              <a:cxn ang="0">
                <a:pos x="connsiteX3" y="connsiteY3"/>
              </a:cxn>
            </a:cxnLst>
            <a:rect l="l" t="t" r="r" b="b"/>
            <a:pathLst>
              <a:path w="1617" h="119754">
                <a:moveTo>
                  <a:pt x="0" y="0"/>
                </a:moveTo>
                <a:lnTo>
                  <a:pt x="1617" y="0"/>
                </a:lnTo>
                <a:lnTo>
                  <a:pt x="1617" y="119755"/>
                </a:lnTo>
                <a:lnTo>
                  <a:pt x="0" y="119755"/>
                </a:lnTo>
                <a:close/>
              </a:path>
            </a:pathLst>
          </a:custGeom>
          <a:noFill/>
          <a:ln w="4040" cap="flat">
            <a:solidFill>
              <a:srgbClr val="C54E29"/>
            </a:solidFill>
            <a:prstDash val="solid"/>
            <a:miter/>
          </a:ln>
        </p:spPr>
        <p:txBody>
          <a:bodyPr rtlCol="0" anchor="ctr"/>
          <a:lstStyle/>
          <a:p>
            <a:endParaRPr lang="en-GB" dirty="0"/>
          </a:p>
        </p:txBody>
      </p:sp>
      <p:sp>
        <p:nvSpPr>
          <p:cNvPr id="3188" name="Freeform 3187">
            <a:extLst>
              <a:ext uri="{FF2B5EF4-FFF2-40B4-BE49-F238E27FC236}">
                <a16:creationId xmlns:a16="http://schemas.microsoft.com/office/drawing/2014/main" id="{BA9706BA-E1C0-F469-C6B1-8852188850DD}"/>
              </a:ext>
            </a:extLst>
          </p:cNvPr>
          <p:cNvSpPr/>
          <p:nvPr/>
        </p:nvSpPr>
        <p:spPr>
          <a:xfrm>
            <a:off x="2105262"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solidFill>
            <a:srgbClr val="F7941D"/>
          </a:solidFill>
          <a:ln w="0" cap="flat">
            <a:noFill/>
            <a:prstDash val="solid"/>
            <a:miter/>
          </a:ln>
        </p:spPr>
        <p:txBody>
          <a:bodyPr rtlCol="0" anchor="ctr"/>
          <a:lstStyle/>
          <a:p>
            <a:endParaRPr lang="en-GB" dirty="0"/>
          </a:p>
        </p:txBody>
      </p:sp>
      <p:sp>
        <p:nvSpPr>
          <p:cNvPr id="3189" name="Freeform 3188">
            <a:extLst>
              <a:ext uri="{FF2B5EF4-FFF2-40B4-BE49-F238E27FC236}">
                <a16:creationId xmlns:a16="http://schemas.microsoft.com/office/drawing/2014/main" id="{CE23D404-FB34-859F-72FE-746FB4BFD6B1}"/>
              </a:ext>
            </a:extLst>
          </p:cNvPr>
          <p:cNvSpPr/>
          <p:nvPr/>
        </p:nvSpPr>
        <p:spPr>
          <a:xfrm>
            <a:off x="2105262"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noFill/>
          <a:ln w="4040" cap="flat">
            <a:solidFill>
              <a:srgbClr val="C54E29"/>
            </a:solidFill>
            <a:prstDash val="solid"/>
            <a:miter/>
          </a:ln>
        </p:spPr>
        <p:txBody>
          <a:bodyPr rtlCol="0" anchor="ctr"/>
          <a:lstStyle/>
          <a:p>
            <a:endParaRPr lang="en-GB" dirty="0"/>
          </a:p>
        </p:txBody>
      </p:sp>
      <p:sp>
        <p:nvSpPr>
          <p:cNvPr id="3190" name="Freeform 3189">
            <a:extLst>
              <a:ext uri="{FF2B5EF4-FFF2-40B4-BE49-F238E27FC236}">
                <a16:creationId xmlns:a16="http://schemas.microsoft.com/office/drawing/2014/main" id="{125B496F-49D1-2891-2F28-C3F6F551B2B3}"/>
              </a:ext>
            </a:extLst>
          </p:cNvPr>
          <p:cNvSpPr/>
          <p:nvPr/>
        </p:nvSpPr>
        <p:spPr>
          <a:xfrm>
            <a:off x="2107526"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solidFill>
            <a:srgbClr val="F7941D"/>
          </a:solidFill>
          <a:ln w="0" cap="flat">
            <a:noFill/>
            <a:prstDash val="solid"/>
            <a:miter/>
          </a:ln>
        </p:spPr>
        <p:txBody>
          <a:bodyPr rtlCol="0" anchor="ctr"/>
          <a:lstStyle/>
          <a:p>
            <a:endParaRPr lang="en-GB" dirty="0"/>
          </a:p>
        </p:txBody>
      </p:sp>
      <p:sp>
        <p:nvSpPr>
          <p:cNvPr id="3191" name="Freeform 3190">
            <a:extLst>
              <a:ext uri="{FF2B5EF4-FFF2-40B4-BE49-F238E27FC236}">
                <a16:creationId xmlns:a16="http://schemas.microsoft.com/office/drawing/2014/main" id="{D1361F70-B386-B6AA-B4DF-F7A6318DBE44}"/>
              </a:ext>
            </a:extLst>
          </p:cNvPr>
          <p:cNvSpPr/>
          <p:nvPr/>
        </p:nvSpPr>
        <p:spPr>
          <a:xfrm>
            <a:off x="2107526"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noFill/>
          <a:ln w="4040" cap="flat">
            <a:solidFill>
              <a:srgbClr val="C54E29"/>
            </a:solidFill>
            <a:prstDash val="solid"/>
            <a:miter/>
          </a:ln>
        </p:spPr>
        <p:txBody>
          <a:bodyPr rtlCol="0" anchor="ctr"/>
          <a:lstStyle/>
          <a:p>
            <a:endParaRPr lang="en-GB" dirty="0"/>
          </a:p>
        </p:txBody>
      </p:sp>
      <p:sp>
        <p:nvSpPr>
          <p:cNvPr id="3192" name="Freeform 3191">
            <a:extLst>
              <a:ext uri="{FF2B5EF4-FFF2-40B4-BE49-F238E27FC236}">
                <a16:creationId xmlns:a16="http://schemas.microsoft.com/office/drawing/2014/main" id="{E431BF3A-B886-5557-E045-F8F45D893FF9}"/>
              </a:ext>
            </a:extLst>
          </p:cNvPr>
          <p:cNvSpPr/>
          <p:nvPr/>
        </p:nvSpPr>
        <p:spPr>
          <a:xfrm>
            <a:off x="210979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93" name="Freeform 3192">
            <a:extLst>
              <a:ext uri="{FF2B5EF4-FFF2-40B4-BE49-F238E27FC236}">
                <a16:creationId xmlns:a16="http://schemas.microsoft.com/office/drawing/2014/main" id="{9C44EA4D-237E-94F5-AC1A-2DCB07223AD9}"/>
              </a:ext>
            </a:extLst>
          </p:cNvPr>
          <p:cNvSpPr/>
          <p:nvPr/>
        </p:nvSpPr>
        <p:spPr>
          <a:xfrm>
            <a:off x="2112054"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3194" name="Freeform 3193">
            <a:extLst>
              <a:ext uri="{FF2B5EF4-FFF2-40B4-BE49-F238E27FC236}">
                <a16:creationId xmlns:a16="http://schemas.microsoft.com/office/drawing/2014/main" id="{0EA74725-447D-0E10-FE46-1CEAF27C68C6}"/>
              </a:ext>
            </a:extLst>
          </p:cNvPr>
          <p:cNvSpPr/>
          <p:nvPr/>
        </p:nvSpPr>
        <p:spPr>
          <a:xfrm>
            <a:off x="2112054"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3195" name="Freeform 3194">
            <a:extLst>
              <a:ext uri="{FF2B5EF4-FFF2-40B4-BE49-F238E27FC236}">
                <a16:creationId xmlns:a16="http://schemas.microsoft.com/office/drawing/2014/main" id="{70518ACF-FCE0-950C-828B-8BED14531D5F}"/>
              </a:ext>
            </a:extLst>
          </p:cNvPr>
          <p:cNvSpPr/>
          <p:nvPr/>
        </p:nvSpPr>
        <p:spPr>
          <a:xfrm>
            <a:off x="211431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196" name="Freeform 3195">
            <a:extLst>
              <a:ext uri="{FF2B5EF4-FFF2-40B4-BE49-F238E27FC236}">
                <a16:creationId xmlns:a16="http://schemas.microsoft.com/office/drawing/2014/main" id="{8BFC07E0-28DF-BAC2-566B-D6FA58111EC0}"/>
              </a:ext>
            </a:extLst>
          </p:cNvPr>
          <p:cNvSpPr/>
          <p:nvPr/>
        </p:nvSpPr>
        <p:spPr>
          <a:xfrm>
            <a:off x="2116582"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solidFill>
            <a:srgbClr val="F7941D"/>
          </a:solidFill>
          <a:ln w="0" cap="flat">
            <a:noFill/>
            <a:prstDash val="solid"/>
            <a:miter/>
          </a:ln>
        </p:spPr>
        <p:txBody>
          <a:bodyPr rtlCol="0" anchor="ctr"/>
          <a:lstStyle/>
          <a:p>
            <a:endParaRPr lang="en-GB" dirty="0"/>
          </a:p>
        </p:txBody>
      </p:sp>
      <p:sp>
        <p:nvSpPr>
          <p:cNvPr id="3197" name="Freeform 3196">
            <a:extLst>
              <a:ext uri="{FF2B5EF4-FFF2-40B4-BE49-F238E27FC236}">
                <a16:creationId xmlns:a16="http://schemas.microsoft.com/office/drawing/2014/main" id="{57252285-3C6E-8CDA-AF63-0EF45E42C698}"/>
              </a:ext>
            </a:extLst>
          </p:cNvPr>
          <p:cNvSpPr/>
          <p:nvPr/>
        </p:nvSpPr>
        <p:spPr>
          <a:xfrm>
            <a:off x="2116582"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noFill/>
          <a:ln w="4040" cap="flat">
            <a:solidFill>
              <a:srgbClr val="C54E29"/>
            </a:solidFill>
            <a:prstDash val="solid"/>
            <a:miter/>
          </a:ln>
        </p:spPr>
        <p:txBody>
          <a:bodyPr rtlCol="0" anchor="ctr"/>
          <a:lstStyle/>
          <a:p>
            <a:endParaRPr lang="en-GB" dirty="0"/>
          </a:p>
        </p:txBody>
      </p:sp>
      <p:sp>
        <p:nvSpPr>
          <p:cNvPr id="3198" name="Freeform 3197">
            <a:extLst>
              <a:ext uri="{FF2B5EF4-FFF2-40B4-BE49-F238E27FC236}">
                <a16:creationId xmlns:a16="http://schemas.microsoft.com/office/drawing/2014/main" id="{84F36F7F-EB6B-E374-FCAF-ED8787DF8221}"/>
              </a:ext>
            </a:extLst>
          </p:cNvPr>
          <p:cNvSpPr/>
          <p:nvPr/>
        </p:nvSpPr>
        <p:spPr>
          <a:xfrm>
            <a:off x="2118846"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solidFill>
            <a:srgbClr val="F7941D"/>
          </a:solidFill>
          <a:ln w="0" cap="flat">
            <a:noFill/>
            <a:prstDash val="solid"/>
            <a:miter/>
          </a:ln>
        </p:spPr>
        <p:txBody>
          <a:bodyPr rtlCol="0" anchor="ctr"/>
          <a:lstStyle/>
          <a:p>
            <a:endParaRPr lang="en-GB" dirty="0"/>
          </a:p>
        </p:txBody>
      </p:sp>
      <p:sp>
        <p:nvSpPr>
          <p:cNvPr id="3199" name="Freeform 3198">
            <a:extLst>
              <a:ext uri="{FF2B5EF4-FFF2-40B4-BE49-F238E27FC236}">
                <a16:creationId xmlns:a16="http://schemas.microsoft.com/office/drawing/2014/main" id="{79ED70D8-A0FA-4194-D32C-B98E50928CBC}"/>
              </a:ext>
            </a:extLst>
          </p:cNvPr>
          <p:cNvSpPr/>
          <p:nvPr/>
        </p:nvSpPr>
        <p:spPr>
          <a:xfrm>
            <a:off x="2118846"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noFill/>
          <a:ln w="4040" cap="flat">
            <a:solidFill>
              <a:srgbClr val="C54E29"/>
            </a:solidFill>
            <a:prstDash val="solid"/>
            <a:miter/>
          </a:ln>
        </p:spPr>
        <p:txBody>
          <a:bodyPr rtlCol="0" anchor="ctr"/>
          <a:lstStyle/>
          <a:p>
            <a:endParaRPr lang="en-GB" dirty="0"/>
          </a:p>
        </p:txBody>
      </p:sp>
      <p:sp>
        <p:nvSpPr>
          <p:cNvPr id="3200" name="Freeform 3199">
            <a:extLst>
              <a:ext uri="{FF2B5EF4-FFF2-40B4-BE49-F238E27FC236}">
                <a16:creationId xmlns:a16="http://schemas.microsoft.com/office/drawing/2014/main" id="{EE5FD6C8-9437-C1A9-7E51-AAC4C809283C}"/>
              </a:ext>
            </a:extLst>
          </p:cNvPr>
          <p:cNvSpPr/>
          <p:nvPr/>
        </p:nvSpPr>
        <p:spPr>
          <a:xfrm>
            <a:off x="212119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3201" name="Freeform 3200">
            <a:extLst>
              <a:ext uri="{FF2B5EF4-FFF2-40B4-BE49-F238E27FC236}">
                <a16:creationId xmlns:a16="http://schemas.microsoft.com/office/drawing/2014/main" id="{0051C130-842C-88AF-0133-8827A6E98A03}"/>
              </a:ext>
            </a:extLst>
          </p:cNvPr>
          <p:cNvSpPr/>
          <p:nvPr/>
        </p:nvSpPr>
        <p:spPr>
          <a:xfrm>
            <a:off x="212119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3202" name="Freeform 3201">
            <a:extLst>
              <a:ext uri="{FF2B5EF4-FFF2-40B4-BE49-F238E27FC236}">
                <a16:creationId xmlns:a16="http://schemas.microsoft.com/office/drawing/2014/main" id="{C3DD9579-DC3F-D102-06A1-B61673FF6BE4}"/>
              </a:ext>
            </a:extLst>
          </p:cNvPr>
          <p:cNvSpPr/>
          <p:nvPr/>
        </p:nvSpPr>
        <p:spPr>
          <a:xfrm>
            <a:off x="2123455"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3203" name="Freeform 3202">
            <a:extLst>
              <a:ext uri="{FF2B5EF4-FFF2-40B4-BE49-F238E27FC236}">
                <a16:creationId xmlns:a16="http://schemas.microsoft.com/office/drawing/2014/main" id="{29BDBE3D-D160-8BDB-B971-FD53E2A7F7BD}"/>
              </a:ext>
            </a:extLst>
          </p:cNvPr>
          <p:cNvSpPr/>
          <p:nvPr/>
        </p:nvSpPr>
        <p:spPr>
          <a:xfrm>
            <a:off x="2123455"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3204" name="Freeform 3203">
            <a:extLst>
              <a:ext uri="{FF2B5EF4-FFF2-40B4-BE49-F238E27FC236}">
                <a16:creationId xmlns:a16="http://schemas.microsoft.com/office/drawing/2014/main" id="{21D7A8BA-5B35-A814-9A06-19148EB21A50}"/>
              </a:ext>
            </a:extLst>
          </p:cNvPr>
          <p:cNvSpPr/>
          <p:nvPr/>
        </p:nvSpPr>
        <p:spPr>
          <a:xfrm>
            <a:off x="2125719"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solidFill>
            <a:srgbClr val="F7941D"/>
          </a:solidFill>
          <a:ln w="0" cap="flat">
            <a:noFill/>
            <a:prstDash val="solid"/>
            <a:miter/>
          </a:ln>
        </p:spPr>
        <p:txBody>
          <a:bodyPr rtlCol="0" anchor="ctr"/>
          <a:lstStyle/>
          <a:p>
            <a:endParaRPr lang="en-GB" dirty="0"/>
          </a:p>
        </p:txBody>
      </p:sp>
      <p:sp>
        <p:nvSpPr>
          <p:cNvPr id="3205" name="Freeform 3204">
            <a:extLst>
              <a:ext uri="{FF2B5EF4-FFF2-40B4-BE49-F238E27FC236}">
                <a16:creationId xmlns:a16="http://schemas.microsoft.com/office/drawing/2014/main" id="{463C8FC1-DABB-2D36-0717-8B4DEC1C2C21}"/>
              </a:ext>
            </a:extLst>
          </p:cNvPr>
          <p:cNvSpPr/>
          <p:nvPr/>
        </p:nvSpPr>
        <p:spPr>
          <a:xfrm>
            <a:off x="2125719"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noFill/>
          <a:ln w="4040" cap="flat">
            <a:solidFill>
              <a:srgbClr val="C54E29"/>
            </a:solidFill>
            <a:prstDash val="solid"/>
            <a:miter/>
          </a:ln>
        </p:spPr>
        <p:txBody>
          <a:bodyPr rtlCol="0" anchor="ctr"/>
          <a:lstStyle/>
          <a:p>
            <a:endParaRPr lang="en-GB" dirty="0"/>
          </a:p>
        </p:txBody>
      </p:sp>
      <p:sp>
        <p:nvSpPr>
          <p:cNvPr id="3206" name="Freeform 3205">
            <a:extLst>
              <a:ext uri="{FF2B5EF4-FFF2-40B4-BE49-F238E27FC236}">
                <a16:creationId xmlns:a16="http://schemas.microsoft.com/office/drawing/2014/main" id="{1BC10BF1-91C0-0D0F-ED1E-325EFEFB61A4}"/>
              </a:ext>
            </a:extLst>
          </p:cNvPr>
          <p:cNvSpPr/>
          <p:nvPr/>
        </p:nvSpPr>
        <p:spPr>
          <a:xfrm>
            <a:off x="2127983" y="3756115"/>
            <a:ext cx="1617" cy="68119"/>
          </a:xfrm>
          <a:custGeom>
            <a:avLst/>
            <a:gdLst>
              <a:gd name="connsiteX0" fmla="*/ 0 w 1617"/>
              <a:gd name="connsiteY0" fmla="*/ 0 h 68119"/>
              <a:gd name="connsiteX1" fmla="*/ 1617 w 1617"/>
              <a:gd name="connsiteY1" fmla="*/ 0 h 68119"/>
              <a:gd name="connsiteX2" fmla="*/ 1617 w 1617"/>
              <a:gd name="connsiteY2" fmla="*/ 68120 h 68119"/>
              <a:gd name="connsiteX3" fmla="*/ 0 w 1617"/>
              <a:gd name="connsiteY3" fmla="*/ 68120 h 68119"/>
            </a:gdLst>
            <a:ahLst/>
            <a:cxnLst>
              <a:cxn ang="0">
                <a:pos x="connsiteX0" y="connsiteY0"/>
              </a:cxn>
              <a:cxn ang="0">
                <a:pos x="connsiteX1" y="connsiteY1"/>
              </a:cxn>
              <a:cxn ang="0">
                <a:pos x="connsiteX2" y="connsiteY2"/>
              </a:cxn>
              <a:cxn ang="0">
                <a:pos x="connsiteX3" y="connsiteY3"/>
              </a:cxn>
            </a:cxnLst>
            <a:rect l="l" t="t" r="r" b="b"/>
            <a:pathLst>
              <a:path w="1617" h="68119">
                <a:moveTo>
                  <a:pt x="0" y="0"/>
                </a:moveTo>
                <a:lnTo>
                  <a:pt x="1617" y="0"/>
                </a:lnTo>
                <a:lnTo>
                  <a:pt x="1617" y="68120"/>
                </a:lnTo>
                <a:lnTo>
                  <a:pt x="0" y="68120"/>
                </a:lnTo>
                <a:close/>
              </a:path>
            </a:pathLst>
          </a:custGeom>
          <a:solidFill>
            <a:srgbClr val="F7941D"/>
          </a:solidFill>
          <a:ln w="0" cap="flat">
            <a:noFill/>
            <a:prstDash val="solid"/>
            <a:miter/>
          </a:ln>
        </p:spPr>
        <p:txBody>
          <a:bodyPr rtlCol="0" anchor="ctr"/>
          <a:lstStyle/>
          <a:p>
            <a:endParaRPr lang="en-GB" dirty="0"/>
          </a:p>
        </p:txBody>
      </p:sp>
      <p:sp>
        <p:nvSpPr>
          <p:cNvPr id="3207" name="Freeform 3206">
            <a:extLst>
              <a:ext uri="{FF2B5EF4-FFF2-40B4-BE49-F238E27FC236}">
                <a16:creationId xmlns:a16="http://schemas.microsoft.com/office/drawing/2014/main" id="{132DB0A2-0DBA-5144-0FC0-85476E7FE2F4}"/>
              </a:ext>
            </a:extLst>
          </p:cNvPr>
          <p:cNvSpPr/>
          <p:nvPr/>
        </p:nvSpPr>
        <p:spPr>
          <a:xfrm>
            <a:off x="2127983" y="3756115"/>
            <a:ext cx="1617" cy="68119"/>
          </a:xfrm>
          <a:custGeom>
            <a:avLst/>
            <a:gdLst>
              <a:gd name="connsiteX0" fmla="*/ 0 w 1617"/>
              <a:gd name="connsiteY0" fmla="*/ 0 h 68119"/>
              <a:gd name="connsiteX1" fmla="*/ 1617 w 1617"/>
              <a:gd name="connsiteY1" fmla="*/ 0 h 68119"/>
              <a:gd name="connsiteX2" fmla="*/ 1617 w 1617"/>
              <a:gd name="connsiteY2" fmla="*/ 68120 h 68119"/>
              <a:gd name="connsiteX3" fmla="*/ 0 w 1617"/>
              <a:gd name="connsiteY3" fmla="*/ 68120 h 68119"/>
            </a:gdLst>
            <a:ahLst/>
            <a:cxnLst>
              <a:cxn ang="0">
                <a:pos x="connsiteX0" y="connsiteY0"/>
              </a:cxn>
              <a:cxn ang="0">
                <a:pos x="connsiteX1" y="connsiteY1"/>
              </a:cxn>
              <a:cxn ang="0">
                <a:pos x="connsiteX2" y="connsiteY2"/>
              </a:cxn>
              <a:cxn ang="0">
                <a:pos x="connsiteX3" y="connsiteY3"/>
              </a:cxn>
            </a:cxnLst>
            <a:rect l="l" t="t" r="r" b="b"/>
            <a:pathLst>
              <a:path w="1617" h="68119">
                <a:moveTo>
                  <a:pt x="0" y="0"/>
                </a:moveTo>
                <a:lnTo>
                  <a:pt x="1617" y="0"/>
                </a:lnTo>
                <a:lnTo>
                  <a:pt x="1617" y="68120"/>
                </a:lnTo>
                <a:lnTo>
                  <a:pt x="0" y="68120"/>
                </a:lnTo>
                <a:close/>
              </a:path>
            </a:pathLst>
          </a:custGeom>
          <a:noFill/>
          <a:ln w="4040" cap="flat">
            <a:solidFill>
              <a:srgbClr val="C54E29"/>
            </a:solidFill>
            <a:prstDash val="solid"/>
            <a:miter/>
          </a:ln>
        </p:spPr>
        <p:txBody>
          <a:bodyPr rtlCol="0" anchor="ctr"/>
          <a:lstStyle/>
          <a:p>
            <a:endParaRPr lang="en-GB" dirty="0"/>
          </a:p>
        </p:txBody>
      </p:sp>
      <p:sp>
        <p:nvSpPr>
          <p:cNvPr id="3208" name="Freeform 3207">
            <a:extLst>
              <a:ext uri="{FF2B5EF4-FFF2-40B4-BE49-F238E27FC236}">
                <a16:creationId xmlns:a16="http://schemas.microsoft.com/office/drawing/2014/main" id="{EAB046DF-91D3-3D95-BA2F-3A1F620FD901}"/>
              </a:ext>
            </a:extLst>
          </p:cNvPr>
          <p:cNvSpPr/>
          <p:nvPr/>
        </p:nvSpPr>
        <p:spPr>
          <a:xfrm>
            <a:off x="2130247"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solidFill>
            <a:srgbClr val="F7941D"/>
          </a:solidFill>
          <a:ln w="0" cap="flat">
            <a:noFill/>
            <a:prstDash val="solid"/>
            <a:miter/>
          </a:ln>
        </p:spPr>
        <p:txBody>
          <a:bodyPr rtlCol="0" anchor="ctr"/>
          <a:lstStyle/>
          <a:p>
            <a:endParaRPr lang="en-GB" dirty="0"/>
          </a:p>
        </p:txBody>
      </p:sp>
      <p:sp>
        <p:nvSpPr>
          <p:cNvPr id="3209" name="Freeform 3208">
            <a:extLst>
              <a:ext uri="{FF2B5EF4-FFF2-40B4-BE49-F238E27FC236}">
                <a16:creationId xmlns:a16="http://schemas.microsoft.com/office/drawing/2014/main" id="{C5C2D7C7-3464-59BA-7FF2-02D76513DE0F}"/>
              </a:ext>
            </a:extLst>
          </p:cNvPr>
          <p:cNvSpPr/>
          <p:nvPr/>
        </p:nvSpPr>
        <p:spPr>
          <a:xfrm>
            <a:off x="2130247"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noFill/>
          <a:ln w="4040" cap="flat">
            <a:solidFill>
              <a:srgbClr val="C54E29"/>
            </a:solidFill>
            <a:prstDash val="solid"/>
            <a:miter/>
          </a:ln>
        </p:spPr>
        <p:txBody>
          <a:bodyPr rtlCol="0" anchor="ctr"/>
          <a:lstStyle/>
          <a:p>
            <a:endParaRPr lang="en-GB" dirty="0"/>
          </a:p>
        </p:txBody>
      </p:sp>
      <p:sp>
        <p:nvSpPr>
          <p:cNvPr id="3210" name="Freeform 3209">
            <a:extLst>
              <a:ext uri="{FF2B5EF4-FFF2-40B4-BE49-F238E27FC236}">
                <a16:creationId xmlns:a16="http://schemas.microsoft.com/office/drawing/2014/main" id="{E0185882-0E88-536B-73F6-8E278A161EE2}"/>
              </a:ext>
            </a:extLst>
          </p:cNvPr>
          <p:cNvSpPr/>
          <p:nvPr/>
        </p:nvSpPr>
        <p:spPr>
          <a:xfrm>
            <a:off x="2132592"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3211" name="Freeform 3210">
            <a:extLst>
              <a:ext uri="{FF2B5EF4-FFF2-40B4-BE49-F238E27FC236}">
                <a16:creationId xmlns:a16="http://schemas.microsoft.com/office/drawing/2014/main" id="{DDD64AC8-CB4F-40FC-A72B-F478F9EB0935}"/>
              </a:ext>
            </a:extLst>
          </p:cNvPr>
          <p:cNvSpPr/>
          <p:nvPr/>
        </p:nvSpPr>
        <p:spPr>
          <a:xfrm>
            <a:off x="2132592"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3212" name="Freeform 3211">
            <a:extLst>
              <a:ext uri="{FF2B5EF4-FFF2-40B4-BE49-F238E27FC236}">
                <a16:creationId xmlns:a16="http://schemas.microsoft.com/office/drawing/2014/main" id="{2EF836EE-A6C5-552F-1545-0DA13E32A5CB}"/>
              </a:ext>
            </a:extLst>
          </p:cNvPr>
          <p:cNvSpPr/>
          <p:nvPr/>
        </p:nvSpPr>
        <p:spPr>
          <a:xfrm>
            <a:off x="2134856"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solidFill>
            <a:srgbClr val="F7941D"/>
          </a:solidFill>
          <a:ln w="0" cap="flat">
            <a:noFill/>
            <a:prstDash val="solid"/>
            <a:miter/>
          </a:ln>
        </p:spPr>
        <p:txBody>
          <a:bodyPr rtlCol="0" anchor="ctr"/>
          <a:lstStyle/>
          <a:p>
            <a:endParaRPr lang="en-GB" dirty="0"/>
          </a:p>
        </p:txBody>
      </p:sp>
      <p:sp>
        <p:nvSpPr>
          <p:cNvPr id="3213" name="Freeform 3212">
            <a:extLst>
              <a:ext uri="{FF2B5EF4-FFF2-40B4-BE49-F238E27FC236}">
                <a16:creationId xmlns:a16="http://schemas.microsoft.com/office/drawing/2014/main" id="{5848B276-CE14-F0D1-2C9F-E68BFB245041}"/>
              </a:ext>
            </a:extLst>
          </p:cNvPr>
          <p:cNvSpPr/>
          <p:nvPr/>
        </p:nvSpPr>
        <p:spPr>
          <a:xfrm>
            <a:off x="2134856"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noFill/>
          <a:ln w="4040" cap="flat">
            <a:solidFill>
              <a:srgbClr val="C54E29"/>
            </a:solidFill>
            <a:prstDash val="solid"/>
            <a:miter/>
          </a:ln>
        </p:spPr>
        <p:txBody>
          <a:bodyPr rtlCol="0" anchor="ctr"/>
          <a:lstStyle/>
          <a:p>
            <a:endParaRPr lang="en-GB" dirty="0"/>
          </a:p>
        </p:txBody>
      </p:sp>
      <p:sp>
        <p:nvSpPr>
          <p:cNvPr id="3214" name="Freeform 3213">
            <a:extLst>
              <a:ext uri="{FF2B5EF4-FFF2-40B4-BE49-F238E27FC236}">
                <a16:creationId xmlns:a16="http://schemas.microsoft.com/office/drawing/2014/main" id="{3BD0D3DC-4B24-FAD5-9696-E41459AF7444}"/>
              </a:ext>
            </a:extLst>
          </p:cNvPr>
          <p:cNvSpPr/>
          <p:nvPr/>
        </p:nvSpPr>
        <p:spPr>
          <a:xfrm>
            <a:off x="2137120"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3215" name="Freeform 3214">
            <a:extLst>
              <a:ext uri="{FF2B5EF4-FFF2-40B4-BE49-F238E27FC236}">
                <a16:creationId xmlns:a16="http://schemas.microsoft.com/office/drawing/2014/main" id="{79EC846A-AF91-6B00-8BF4-E9CE258511BA}"/>
              </a:ext>
            </a:extLst>
          </p:cNvPr>
          <p:cNvSpPr/>
          <p:nvPr/>
        </p:nvSpPr>
        <p:spPr>
          <a:xfrm>
            <a:off x="2137120"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3216" name="Freeform 3215">
            <a:extLst>
              <a:ext uri="{FF2B5EF4-FFF2-40B4-BE49-F238E27FC236}">
                <a16:creationId xmlns:a16="http://schemas.microsoft.com/office/drawing/2014/main" id="{A62C828D-90FC-5057-FCAB-E72B09E7F03A}"/>
              </a:ext>
            </a:extLst>
          </p:cNvPr>
          <p:cNvSpPr/>
          <p:nvPr/>
        </p:nvSpPr>
        <p:spPr>
          <a:xfrm>
            <a:off x="2139384" y="3756115"/>
            <a:ext cx="1617" cy="44362"/>
          </a:xfrm>
          <a:custGeom>
            <a:avLst/>
            <a:gdLst>
              <a:gd name="connsiteX0" fmla="*/ 0 w 1617"/>
              <a:gd name="connsiteY0" fmla="*/ 0 h 44362"/>
              <a:gd name="connsiteX1" fmla="*/ 1617 w 1617"/>
              <a:gd name="connsiteY1" fmla="*/ 0 h 44362"/>
              <a:gd name="connsiteX2" fmla="*/ 1617 w 1617"/>
              <a:gd name="connsiteY2" fmla="*/ 44363 h 44362"/>
              <a:gd name="connsiteX3" fmla="*/ 0 w 1617"/>
              <a:gd name="connsiteY3" fmla="*/ 44363 h 44362"/>
            </a:gdLst>
            <a:ahLst/>
            <a:cxnLst>
              <a:cxn ang="0">
                <a:pos x="connsiteX0" y="connsiteY0"/>
              </a:cxn>
              <a:cxn ang="0">
                <a:pos x="connsiteX1" y="connsiteY1"/>
              </a:cxn>
              <a:cxn ang="0">
                <a:pos x="connsiteX2" y="connsiteY2"/>
              </a:cxn>
              <a:cxn ang="0">
                <a:pos x="connsiteX3" y="connsiteY3"/>
              </a:cxn>
            </a:cxnLst>
            <a:rect l="l" t="t" r="r" b="b"/>
            <a:pathLst>
              <a:path w="1617" h="44362">
                <a:moveTo>
                  <a:pt x="0" y="0"/>
                </a:moveTo>
                <a:lnTo>
                  <a:pt x="1617" y="0"/>
                </a:lnTo>
                <a:lnTo>
                  <a:pt x="1617" y="44363"/>
                </a:lnTo>
                <a:lnTo>
                  <a:pt x="0" y="44363"/>
                </a:lnTo>
                <a:close/>
              </a:path>
            </a:pathLst>
          </a:custGeom>
          <a:solidFill>
            <a:srgbClr val="F7941D"/>
          </a:solidFill>
          <a:ln w="0" cap="flat">
            <a:noFill/>
            <a:prstDash val="solid"/>
            <a:miter/>
          </a:ln>
        </p:spPr>
        <p:txBody>
          <a:bodyPr rtlCol="0" anchor="ctr"/>
          <a:lstStyle/>
          <a:p>
            <a:endParaRPr lang="en-GB" dirty="0"/>
          </a:p>
        </p:txBody>
      </p:sp>
      <p:sp>
        <p:nvSpPr>
          <p:cNvPr id="3217" name="Freeform 3216">
            <a:extLst>
              <a:ext uri="{FF2B5EF4-FFF2-40B4-BE49-F238E27FC236}">
                <a16:creationId xmlns:a16="http://schemas.microsoft.com/office/drawing/2014/main" id="{AB8EF8FA-3BBD-0298-F7DF-D67FE9494D8E}"/>
              </a:ext>
            </a:extLst>
          </p:cNvPr>
          <p:cNvSpPr/>
          <p:nvPr/>
        </p:nvSpPr>
        <p:spPr>
          <a:xfrm>
            <a:off x="2139384" y="3756115"/>
            <a:ext cx="1617" cy="44362"/>
          </a:xfrm>
          <a:custGeom>
            <a:avLst/>
            <a:gdLst>
              <a:gd name="connsiteX0" fmla="*/ 0 w 1617"/>
              <a:gd name="connsiteY0" fmla="*/ 0 h 44362"/>
              <a:gd name="connsiteX1" fmla="*/ 1617 w 1617"/>
              <a:gd name="connsiteY1" fmla="*/ 0 h 44362"/>
              <a:gd name="connsiteX2" fmla="*/ 1617 w 1617"/>
              <a:gd name="connsiteY2" fmla="*/ 44363 h 44362"/>
              <a:gd name="connsiteX3" fmla="*/ 0 w 1617"/>
              <a:gd name="connsiteY3" fmla="*/ 44363 h 44362"/>
            </a:gdLst>
            <a:ahLst/>
            <a:cxnLst>
              <a:cxn ang="0">
                <a:pos x="connsiteX0" y="connsiteY0"/>
              </a:cxn>
              <a:cxn ang="0">
                <a:pos x="connsiteX1" y="connsiteY1"/>
              </a:cxn>
              <a:cxn ang="0">
                <a:pos x="connsiteX2" y="connsiteY2"/>
              </a:cxn>
              <a:cxn ang="0">
                <a:pos x="connsiteX3" y="connsiteY3"/>
              </a:cxn>
            </a:cxnLst>
            <a:rect l="l" t="t" r="r" b="b"/>
            <a:pathLst>
              <a:path w="1617" h="44362">
                <a:moveTo>
                  <a:pt x="0" y="0"/>
                </a:moveTo>
                <a:lnTo>
                  <a:pt x="1617" y="0"/>
                </a:lnTo>
                <a:lnTo>
                  <a:pt x="1617" y="44363"/>
                </a:lnTo>
                <a:lnTo>
                  <a:pt x="0" y="44363"/>
                </a:lnTo>
                <a:close/>
              </a:path>
            </a:pathLst>
          </a:custGeom>
          <a:noFill/>
          <a:ln w="4040" cap="flat">
            <a:solidFill>
              <a:srgbClr val="C54E29"/>
            </a:solidFill>
            <a:prstDash val="solid"/>
            <a:miter/>
          </a:ln>
        </p:spPr>
        <p:txBody>
          <a:bodyPr rtlCol="0" anchor="ctr"/>
          <a:lstStyle/>
          <a:p>
            <a:endParaRPr lang="en-GB" dirty="0"/>
          </a:p>
        </p:txBody>
      </p:sp>
      <p:sp>
        <p:nvSpPr>
          <p:cNvPr id="3218" name="Freeform 3217">
            <a:extLst>
              <a:ext uri="{FF2B5EF4-FFF2-40B4-BE49-F238E27FC236}">
                <a16:creationId xmlns:a16="http://schemas.microsoft.com/office/drawing/2014/main" id="{5A7FC8A9-4AAB-F807-79A3-0888619404E9}"/>
              </a:ext>
            </a:extLst>
          </p:cNvPr>
          <p:cNvSpPr/>
          <p:nvPr/>
        </p:nvSpPr>
        <p:spPr>
          <a:xfrm>
            <a:off x="2141648"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solidFill>
            <a:srgbClr val="F7941D"/>
          </a:solidFill>
          <a:ln w="0" cap="flat">
            <a:noFill/>
            <a:prstDash val="solid"/>
            <a:miter/>
          </a:ln>
        </p:spPr>
        <p:txBody>
          <a:bodyPr rtlCol="0" anchor="ctr"/>
          <a:lstStyle/>
          <a:p>
            <a:endParaRPr lang="en-GB" dirty="0"/>
          </a:p>
        </p:txBody>
      </p:sp>
      <p:sp>
        <p:nvSpPr>
          <p:cNvPr id="3219" name="Freeform 3218">
            <a:extLst>
              <a:ext uri="{FF2B5EF4-FFF2-40B4-BE49-F238E27FC236}">
                <a16:creationId xmlns:a16="http://schemas.microsoft.com/office/drawing/2014/main" id="{36CDFA8A-7F8E-0810-601C-34F1077E3AEB}"/>
              </a:ext>
            </a:extLst>
          </p:cNvPr>
          <p:cNvSpPr/>
          <p:nvPr/>
        </p:nvSpPr>
        <p:spPr>
          <a:xfrm>
            <a:off x="2141648"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noFill/>
          <a:ln w="4040" cap="flat">
            <a:solidFill>
              <a:srgbClr val="C54E29"/>
            </a:solidFill>
            <a:prstDash val="solid"/>
            <a:miter/>
          </a:ln>
        </p:spPr>
        <p:txBody>
          <a:bodyPr rtlCol="0" anchor="ctr"/>
          <a:lstStyle/>
          <a:p>
            <a:endParaRPr lang="en-GB" dirty="0"/>
          </a:p>
        </p:txBody>
      </p:sp>
      <p:sp>
        <p:nvSpPr>
          <p:cNvPr id="3220" name="Freeform 3219">
            <a:extLst>
              <a:ext uri="{FF2B5EF4-FFF2-40B4-BE49-F238E27FC236}">
                <a16:creationId xmlns:a16="http://schemas.microsoft.com/office/drawing/2014/main" id="{33CCA544-D492-6B67-EBE0-D03E3E7C31A2}"/>
              </a:ext>
            </a:extLst>
          </p:cNvPr>
          <p:cNvSpPr/>
          <p:nvPr/>
        </p:nvSpPr>
        <p:spPr>
          <a:xfrm>
            <a:off x="2143912"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221" name="Freeform 3220">
            <a:extLst>
              <a:ext uri="{FF2B5EF4-FFF2-40B4-BE49-F238E27FC236}">
                <a16:creationId xmlns:a16="http://schemas.microsoft.com/office/drawing/2014/main" id="{67D3DF44-B4EB-CC8C-9C4B-D57A340BD260}"/>
              </a:ext>
            </a:extLst>
          </p:cNvPr>
          <p:cNvSpPr/>
          <p:nvPr/>
        </p:nvSpPr>
        <p:spPr>
          <a:xfrm>
            <a:off x="2143912"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222" name="Freeform 3221">
            <a:extLst>
              <a:ext uri="{FF2B5EF4-FFF2-40B4-BE49-F238E27FC236}">
                <a16:creationId xmlns:a16="http://schemas.microsoft.com/office/drawing/2014/main" id="{B248F4E5-55E9-52A3-58CC-28007CD7303A}"/>
              </a:ext>
            </a:extLst>
          </p:cNvPr>
          <p:cNvSpPr/>
          <p:nvPr/>
        </p:nvSpPr>
        <p:spPr>
          <a:xfrm>
            <a:off x="2146256"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solidFill>
            <a:srgbClr val="F7941D"/>
          </a:solidFill>
          <a:ln w="0" cap="flat">
            <a:noFill/>
            <a:prstDash val="solid"/>
            <a:miter/>
          </a:ln>
        </p:spPr>
        <p:txBody>
          <a:bodyPr rtlCol="0" anchor="ctr"/>
          <a:lstStyle/>
          <a:p>
            <a:endParaRPr lang="en-GB" dirty="0"/>
          </a:p>
        </p:txBody>
      </p:sp>
      <p:sp>
        <p:nvSpPr>
          <p:cNvPr id="3223" name="Freeform 3222">
            <a:extLst>
              <a:ext uri="{FF2B5EF4-FFF2-40B4-BE49-F238E27FC236}">
                <a16:creationId xmlns:a16="http://schemas.microsoft.com/office/drawing/2014/main" id="{7F7EBF07-BEA2-C211-C99F-35C6B79FC26D}"/>
              </a:ext>
            </a:extLst>
          </p:cNvPr>
          <p:cNvSpPr/>
          <p:nvPr/>
        </p:nvSpPr>
        <p:spPr>
          <a:xfrm>
            <a:off x="2146256"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noFill/>
          <a:ln w="4040" cap="flat">
            <a:solidFill>
              <a:srgbClr val="C54E29"/>
            </a:solidFill>
            <a:prstDash val="solid"/>
            <a:miter/>
          </a:ln>
        </p:spPr>
        <p:txBody>
          <a:bodyPr rtlCol="0" anchor="ctr"/>
          <a:lstStyle/>
          <a:p>
            <a:endParaRPr lang="en-GB" dirty="0"/>
          </a:p>
        </p:txBody>
      </p:sp>
      <p:sp>
        <p:nvSpPr>
          <p:cNvPr id="3224" name="Freeform 3223">
            <a:extLst>
              <a:ext uri="{FF2B5EF4-FFF2-40B4-BE49-F238E27FC236}">
                <a16:creationId xmlns:a16="http://schemas.microsoft.com/office/drawing/2014/main" id="{18D73DEB-345B-7420-2A78-48AF54580E67}"/>
              </a:ext>
            </a:extLst>
          </p:cNvPr>
          <p:cNvSpPr/>
          <p:nvPr/>
        </p:nvSpPr>
        <p:spPr>
          <a:xfrm>
            <a:off x="2148520" y="3756115"/>
            <a:ext cx="1617" cy="55756"/>
          </a:xfrm>
          <a:custGeom>
            <a:avLst/>
            <a:gdLst>
              <a:gd name="connsiteX0" fmla="*/ 0 w 1617"/>
              <a:gd name="connsiteY0" fmla="*/ 0 h 55756"/>
              <a:gd name="connsiteX1" fmla="*/ 1617 w 1617"/>
              <a:gd name="connsiteY1" fmla="*/ 0 h 55756"/>
              <a:gd name="connsiteX2" fmla="*/ 1617 w 1617"/>
              <a:gd name="connsiteY2" fmla="*/ 55756 h 55756"/>
              <a:gd name="connsiteX3" fmla="*/ 0 w 1617"/>
              <a:gd name="connsiteY3" fmla="*/ 55756 h 55756"/>
            </a:gdLst>
            <a:ahLst/>
            <a:cxnLst>
              <a:cxn ang="0">
                <a:pos x="connsiteX0" y="connsiteY0"/>
              </a:cxn>
              <a:cxn ang="0">
                <a:pos x="connsiteX1" y="connsiteY1"/>
              </a:cxn>
              <a:cxn ang="0">
                <a:pos x="connsiteX2" y="connsiteY2"/>
              </a:cxn>
              <a:cxn ang="0">
                <a:pos x="connsiteX3" y="connsiteY3"/>
              </a:cxn>
            </a:cxnLst>
            <a:rect l="l" t="t" r="r" b="b"/>
            <a:pathLst>
              <a:path w="1617" h="55756">
                <a:moveTo>
                  <a:pt x="0" y="0"/>
                </a:moveTo>
                <a:lnTo>
                  <a:pt x="1617" y="0"/>
                </a:lnTo>
                <a:lnTo>
                  <a:pt x="1617" y="55756"/>
                </a:lnTo>
                <a:lnTo>
                  <a:pt x="0" y="55756"/>
                </a:lnTo>
                <a:close/>
              </a:path>
            </a:pathLst>
          </a:custGeom>
          <a:solidFill>
            <a:srgbClr val="F7941D"/>
          </a:solidFill>
          <a:ln w="0" cap="flat">
            <a:noFill/>
            <a:prstDash val="solid"/>
            <a:miter/>
          </a:ln>
        </p:spPr>
        <p:txBody>
          <a:bodyPr rtlCol="0" anchor="ctr"/>
          <a:lstStyle/>
          <a:p>
            <a:endParaRPr lang="en-GB" dirty="0"/>
          </a:p>
        </p:txBody>
      </p:sp>
      <p:sp>
        <p:nvSpPr>
          <p:cNvPr id="3225" name="Freeform 3224">
            <a:extLst>
              <a:ext uri="{FF2B5EF4-FFF2-40B4-BE49-F238E27FC236}">
                <a16:creationId xmlns:a16="http://schemas.microsoft.com/office/drawing/2014/main" id="{49B52DEB-0DC5-5827-DFB5-EE020E0FECD3}"/>
              </a:ext>
            </a:extLst>
          </p:cNvPr>
          <p:cNvSpPr/>
          <p:nvPr/>
        </p:nvSpPr>
        <p:spPr>
          <a:xfrm>
            <a:off x="2148520" y="3756115"/>
            <a:ext cx="1617" cy="55756"/>
          </a:xfrm>
          <a:custGeom>
            <a:avLst/>
            <a:gdLst>
              <a:gd name="connsiteX0" fmla="*/ 0 w 1617"/>
              <a:gd name="connsiteY0" fmla="*/ 0 h 55756"/>
              <a:gd name="connsiteX1" fmla="*/ 1617 w 1617"/>
              <a:gd name="connsiteY1" fmla="*/ 0 h 55756"/>
              <a:gd name="connsiteX2" fmla="*/ 1617 w 1617"/>
              <a:gd name="connsiteY2" fmla="*/ 55756 h 55756"/>
              <a:gd name="connsiteX3" fmla="*/ 0 w 1617"/>
              <a:gd name="connsiteY3" fmla="*/ 55756 h 55756"/>
            </a:gdLst>
            <a:ahLst/>
            <a:cxnLst>
              <a:cxn ang="0">
                <a:pos x="connsiteX0" y="connsiteY0"/>
              </a:cxn>
              <a:cxn ang="0">
                <a:pos x="connsiteX1" y="connsiteY1"/>
              </a:cxn>
              <a:cxn ang="0">
                <a:pos x="connsiteX2" y="connsiteY2"/>
              </a:cxn>
              <a:cxn ang="0">
                <a:pos x="connsiteX3" y="connsiteY3"/>
              </a:cxn>
            </a:cxnLst>
            <a:rect l="l" t="t" r="r" b="b"/>
            <a:pathLst>
              <a:path w="1617" h="55756">
                <a:moveTo>
                  <a:pt x="0" y="0"/>
                </a:moveTo>
                <a:lnTo>
                  <a:pt x="1617" y="0"/>
                </a:lnTo>
                <a:lnTo>
                  <a:pt x="1617" y="55756"/>
                </a:lnTo>
                <a:lnTo>
                  <a:pt x="0" y="55756"/>
                </a:lnTo>
                <a:close/>
              </a:path>
            </a:pathLst>
          </a:custGeom>
          <a:noFill/>
          <a:ln w="4040" cap="flat">
            <a:solidFill>
              <a:srgbClr val="C54E29"/>
            </a:solidFill>
            <a:prstDash val="solid"/>
            <a:miter/>
          </a:ln>
        </p:spPr>
        <p:txBody>
          <a:bodyPr rtlCol="0" anchor="ctr"/>
          <a:lstStyle/>
          <a:p>
            <a:endParaRPr lang="en-GB" dirty="0"/>
          </a:p>
        </p:txBody>
      </p:sp>
      <p:sp>
        <p:nvSpPr>
          <p:cNvPr id="3226" name="Freeform 3225">
            <a:extLst>
              <a:ext uri="{FF2B5EF4-FFF2-40B4-BE49-F238E27FC236}">
                <a16:creationId xmlns:a16="http://schemas.microsoft.com/office/drawing/2014/main" id="{71CACA7C-D45E-53BB-4793-6FF39BA7691D}"/>
              </a:ext>
            </a:extLst>
          </p:cNvPr>
          <p:cNvSpPr/>
          <p:nvPr/>
        </p:nvSpPr>
        <p:spPr>
          <a:xfrm>
            <a:off x="2150784"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227" name="Freeform 3226">
            <a:extLst>
              <a:ext uri="{FF2B5EF4-FFF2-40B4-BE49-F238E27FC236}">
                <a16:creationId xmlns:a16="http://schemas.microsoft.com/office/drawing/2014/main" id="{D989FE15-C388-57D0-3D33-BA293FFA9E39}"/>
              </a:ext>
            </a:extLst>
          </p:cNvPr>
          <p:cNvSpPr/>
          <p:nvPr/>
        </p:nvSpPr>
        <p:spPr>
          <a:xfrm>
            <a:off x="2150784"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228" name="Freeform 3227">
            <a:extLst>
              <a:ext uri="{FF2B5EF4-FFF2-40B4-BE49-F238E27FC236}">
                <a16:creationId xmlns:a16="http://schemas.microsoft.com/office/drawing/2014/main" id="{D2280C1E-1065-B456-538D-B4EEA6D499D5}"/>
              </a:ext>
            </a:extLst>
          </p:cNvPr>
          <p:cNvSpPr/>
          <p:nvPr/>
        </p:nvSpPr>
        <p:spPr>
          <a:xfrm>
            <a:off x="2153048"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229" name="Freeform 3228">
            <a:extLst>
              <a:ext uri="{FF2B5EF4-FFF2-40B4-BE49-F238E27FC236}">
                <a16:creationId xmlns:a16="http://schemas.microsoft.com/office/drawing/2014/main" id="{14DF65ED-708E-CC0D-3F85-A929BA68A89A}"/>
              </a:ext>
            </a:extLst>
          </p:cNvPr>
          <p:cNvSpPr/>
          <p:nvPr/>
        </p:nvSpPr>
        <p:spPr>
          <a:xfrm>
            <a:off x="2153048"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230" name="Freeform 3229">
            <a:extLst>
              <a:ext uri="{FF2B5EF4-FFF2-40B4-BE49-F238E27FC236}">
                <a16:creationId xmlns:a16="http://schemas.microsoft.com/office/drawing/2014/main" id="{22AE9D93-E3DC-6FA7-576A-121792D23DAC}"/>
              </a:ext>
            </a:extLst>
          </p:cNvPr>
          <p:cNvSpPr/>
          <p:nvPr/>
        </p:nvSpPr>
        <p:spPr>
          <a:xfrm>
            <a:off x="215531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31" name="Freeform 3230">
            <a:extLst>
              <a:ext uri="{FF2B5EF4-FFF2-40B4-BE49-F238E27FC236}">
                <a16:creationId xmlns:a16="http://schemas.microsoft.com/office/drawing/2014/main" id="{BB54F979-8819-5B7E-DBAE-014A995EC03A}"/>
              </a:ext>
            </a:extLst>
          </p:cNvPr>
          <p:cNvSpPr/>
          <p:nvPr/>
        </p:nvSpPr>
        <p:spPr>
          <a:xfrm>
            <a:off x="2157576"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3232" name="Freeform 3231">
            <a:extLst>
              <a:ext uri="{FF2B5EF4-FFF2-40B4-BE49-F238E27FC236}">
                <a16:creationId xmlns:a16="http://schemas.microsoft.com/office/drawing/2014/main" id="{6D928BCA-7F14-CA27-55FA-A155D608EF58}"/>
              </a:ext>
            </a:extLst>
          </p:cNvPr>
          <p:cNvSpPr/>
          <p:nvPr/>
        </p:nvSpPr>
        <p:spPr>
          <a:xfrm>
            <a:off x="2157576"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3233" name="Freeform 3232">
            <a:extLst>
              <a:ext uri="{FF2B5EF4-FFF2-40B4-BE49-F238E27FC236}">
                <a16:creationId xmlns:a16="http://schemas.microsoft.com/office/drawing/2014/main" id="{17E1E24D-D6E2-ECA2-ADA5-C41160377CB4}"/>
              </a:ext>
            </a:extLst>
          </p:cNvPr>
          <p:cNvSpPr/>
          <p:nvPr/>
        </p:nvSpPr>
        <p:spPr>
          <a:xfrm>
            <a:off x="2159921" y="3756115"/>
            <a:ext cx="1617" cy="143996"/>
          </a:xfrm>
          <a:custGeom>
            <a:avLst/>
            <a:gdLst>
              <a:gd name="connsiteX0" fmla="*/ 0 w 1617"/>
              <a:gd name="connsiteY0" fmla="*/ 0 h 143996"/>
              <a:gd name="connsiteX1" fmla="*/ 1617 w 1617"/>
              <a:gd name="connsiteY1" fmla="*/ 0 h 143996"/>
              <a:gd name="connsiteX2" fmla="*/ 1617 w 1617"/>
              <a:gd name="connsiteY2" fmla="*/ 143997 h 143996"/>
              <a:gd name="connsiteX3" fmla="*/ 0 w 1617"/>
              <a:gd name="connsiteY3" fmla="*/ 143997 h 143996"/>
            </a:gdLst>
            <a:ahLst/>
            <a:cxnLst>
              <a:cxn ang="0">
                <a:pos x="connsiteX0" y="connsiteY0"/>
              </a:cxn>
              <a:cxn ang="0">
                <a:pos x="connsiteX1" y="connsiteY1"/>
              </a:cxn>
              <a:cxn ang="0">
                <a:pos x="connsiteX2" y="connsiteY2"/>
              </a:cxn>
              <a:cxn ang="0">
                <a:pos x="connsiteX3" y="connsiteY3"/>
              </a:cxn>
            </a:cxnLst>
            <a:rect l="l" t="t" r="r" b="b"/>
            <a:pathLst>
              <a:path w="1617" h="143996">
                <a:moveTo>
                  <a:pt x="0" y="0"/>
                </a:moveTo>
                <a:lnTo>
                  <a:pt x="1617" y="0"/>
                </a:lnTo>
                <a:lnTo>
                  <a:pt x="1617" y="143997"/>
                </a:lnTo>
                <a:lnTo>
                  <a:pt x="0" y="143997"/>
                </a:lnTo>
                <a:close/>
              </a:path>
            </a:pathLst>
          </a:custGeom>
          <a:solidFill>
            <a:srgbClr val="F7941D"/>
          </a:solidFill>
          <a:ln w="0" cap="flat">
            <a:noFill/>
            <a:prstDash val="solid"/>
            <a:miter/>
          </a:ln>
        </p:spPr>
        <p:txBody>
          <a:bodyPr rtlCol="0" anchor="ctr"/>
          <a:lstStyle/>
          <a:p>
            <a:endParaRPr lang="en-GB" dirty="0"/>
          </a:p>
        </p:txBody>
      </p:sp>
      <p:sp>
        <p:nvSpPr>
          <p:cNvPr id="3234" name="Freeform 3233">
            <a:extLst>
              <a:ext uri="{FF2B5EF4-FFF2-40B4-BE49-F238E27FC236}">
                <a16:creationId xmlns:a16="http://schemas.microsoft.com/office/drawing/2014/main" id="{D38F0D6D-4191-36D0-230D-D4AD6E7C9612}"/>
              </a:ext>
            </a:extLst>
          </p:cNvPr>
          <p:cNvSpPr/>
          <p:nvPr/>
        </p:nvSpPr>
        <p:spPr>
          <a:xfrm>
            <a:off x="2159921" y="3756115"/>
            <a:ext cx="1617" cy="143996"/>
          </a:xfrm>
          <a:custGeom>
            <a:avLst/>
            <a:gdLst>
              <a:gd name="connsiteX0" fmla="*/ 0 w 1617"/>
              <a:gd name="connsiteY0" fmla="*/ 0 h 143996"/>
              <a:gd name="connsiteX1" fmla="*/ 1617 w 1617"/>
              <a:gd name="connsiteY1" fmla="*/ 0 h 143996"/>
              <a:gd name="connsiteX2" fmla="*/ 1617 w 1617"/>
              <a:gd name="connsiteY2" fmla="*/ 143997 h 143996"/>
              <a:gd name="connsiteX3" fmla="*/ 0 w 1617"/>
              <a:gd name="connsiteY3" fmla="*/ 143997 h 143996"/>
            </a:gdLst>
            <a:ahLst/>
            <a:cxnLst>
              <a:cxn ang="0">
                <a:pos x="connsiteX0" y="connsiteY0"/>
              </a:cxn>
              <a:cxn ang="0">
                <a:pos x="connsiteX1" y="connsiteY1"/>
              </a:cxn>
              <a:cxn ang="0">
                <a:pos x="connsiteX2" y="connsiteY2"/>
              </a:cxn>
              <a:cxn ang="0">
                <a:pos x="connsiteX3" y="connsiteY3"/>
              </a:cxn>
            </a:cxnLst>
            <a:rect l="l" t="t" r="r" b="b"/>
            <a:pathLst>
              <a:path w="1617" h="143996">
                <a:moveTo>
                  <a:pt x="0" y="0"/>
                </a:moveTo>
                <a:lnTo>
                  <a:pt x="1617" y="0"/>
                </a:lnTo>
                <a:lnTo>
                  <a:pt x="1617" y="143997"/>
                </a:lnTo>
                <a:lnTo>
                  <a:pt x="0" y="143997"/>
                </a:lnTo>
                <a:close/>
              </a:path>
            </a:pathLst>
          </a:custGeom>
          <a:noFill/>
          <a:ln w="4040" cap="flat">
            <a:solidFill>
              <a:srgbClr val="C54E29"/>
            </a:solidFill>
            <a:prstDash val="solid"/>
            <a:miter/>
          </a:ln>
        </p:spPr>
        <p:txBody>
          <a:bodyPr rtlCol="0" anchor="ctr"/>
          <a:lstStyle/>
          <a:p>
            <a:endParaRPr lang="en-GB" dirty="0"/>
          </a:p>
        </p:txBody>
      </p:sp>
      <p:sp>
        <p:nvSpPr>
          <p:cNvPr id="3235" name="Freeform 3234">
            <a:extLst>
              <a:ext uri="{FF2B5EF4-FFF2-40B4-BE49-F238E27FC236}">
                <a16:creationId xmlns:a16="http://schemas.microsoft.com/office/drawing/2014/main" id="{84DA0A81-5FE7-2C76-0243-79840C995C9C}"/>
              </a:ext>
            </a:extLst>
          </p:cNvPr>
          <p:cNvSpPr/>
          <p:nvPr/>
        </p:nvSpPr>
        <p:spPr>
          <a:xfrm>
            <a:off x="216218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36" name="Freeform 3235">
            <a:extLst>
              <a:ext uri="{FF2B5EF4-FFF2-40B4-BE49-F238E27FC236}">
                <a16:creationId xmlns:a16="http://schemas.microsoft.com/office/drawing/2014/main" id="{8290A197-64FD-8C1A-F822-A7013EE1FF66}"/>
              </a:ext>
            </a:extLst>
          </p:cNvPr>
          <p:cNvSpPr/>
          <p:nvPr/>
        </p:nvSpPr>
        <p:spPr>
          <a:xfrm>
            <a:off x="2164449"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237" name="Freeform 3236">
            <a:extLst>
              <a:ext uri="{FF2B5EF4-FFF2-40B4-BE49-F238E27FC236}">
                <a16:creationId xmlns:a16="http://schemas.microsoft.com/office/drawing/2014/main" id="{D9830CD1-2A9B-5FC4-2842-7887F6E60BDC}"/>
              </a:ext>
            </a:extLst>
          </p:cNvPr>
          <p:cNvSpPr/>
          <p:nvPr/>
        </p:nvSpPr>
        <p:spPr>
          <a:xfrm>
            <a:off x="2164449"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238" name="Freeform 3237">
            <a:extLst>
              <a:ext uri="{FF2B5EF4-FFF2-40B4-BE49-F238E27FC236}">
                <a16:creationId xmlns:a16="http://schemas.microsoft.com/office/drawing/2014/main" id="{4CA3A852-F26C-F863-5B69-BD5DB228A778}"/>
              </a:ext>
            </a:extLst>
          </p:cNvPr>
          <p:cNvSpPr/>
          <p:nvPr/>
        </p:nvSpPr>
        <p:spPr>
          <a:xfrm>
            <a:off x="2166713" y="3756115"/>
            <a:ext cx="1617" cy="57129"/>
          </a:xfrm>
          <a:custGeom>
            <a:avLst/>
            <a:gdLst>
              <a:gd name="connsiteX0" fmla="*/ 0 w 1617"/>
              <a:gd name="connsiteY0" fmla="*/ 0 h 57129"/>
              <a:gd name="connsiteX1" fmla="*/ 1617 w 1617"/>
              <a:gd name="connsiteY1" fmla="*/ 0 h 57129"/>
              <a:gd name="connsiteX2" fmla="*/ 1617 w 1617"/>
              <a:gd name="connsiteY2" fmla="*/ 57130 h 57129"/>
              <a:gd name="connsiteX3" fmla="*/ 0 w 1617"/>
              <a:gd name="connsiteY3" fmla="*/ 57130 h 57129"/>
            </a:gdLst>
            <a:ahLst/>
            <a:cxnLst>
              <a:cxn ang="0">
                <a:pos x="connsiteX0" y="connsiteY0"/>
              </a:cxn>
              <a:cxn ang="0">
                <a:pos x="connsiteX1" y="connsiteY1"/>
              </a:cxn>
              <a:cxn ang="0">
                <a:pos x="connsiteX2" y="connsiteY2"/>
              </a:cxn>
              <a:cxn ang="0">
                <a:pos x="connsiteX3" y="connsiteY3"/>
              </a:cxn>
            </a:cxnLst>
            <a:rect l="l" t="t" r="r" b="b"/>
            <a:pathLst>
              <a:path w="1617" h="57129">
                <a:moveTo>
                  <a:pt x="0" y="0"/>
                </a:moveTo>
                <a:lnTo>
                  <a:pt x="1617" y="0"/>
                </a:lnTo>
                <a:lnTo>
                  <a:pt x="1617" y="57130"/>
                </a:lnTo>
                <a:lnTo>
                  <a:pt x="0" y="57130"/>
                </a:lnTo>
                <a:close/>
              </a:path>
            </a:pathLst>
          </a:custGeom>
          <a:solidFill>
            <a:srgbClr val="F7941D"/>
          </a:solidFill>
          <a:ln w="0" cap="flat">
            <a:noFill/>
            <a:prstDash val="solid"/>
            <a:miter/>
          </a:ln>
        </p:spPr>
        <p:txBody>
          <a:bodyPr rtlCol="0" anchor="ctr"/>
          <a:lstStyle/>
          <a:p>
            <a:endParaRPr lang="en-GB" dirty="0"/>
          </a:p>
        </p:txBody>
      </p:sp>
      <p:sp>
        <p:nvSpPr>
          <p:cNvPr id="3239" name="Freeform 3238">
            <a:extLst>
              <a:ext uri="{FF2B5EF4-FFF2-40B4-BE49-F238E27FC236}">
                <a16:creationId xmlns:a16="http://schemas.microsoft.com/office/drawing/2014/main" id="{D9BA5365-86BC-6F0C-BBFD-38D9F336DA92}"/>
              </a:ext>
            </a:extLst>
          </p:cNvPr>
          <p:cNvSpPr/>
          <p:nvPr/>
        </p:nvSpPr>
        <p:spPr>
          <a:xfrm>
            <a:off x="2166713" y="3756115"/>
            <a:ext cx="1617" cy="57129"/>
          </a:xfrm>
          <a:custGeom>
            <a:avLst/>
            <a:gdLst>
              <a:gd name="connsiteX0" fmla="*/ 0 w 1617"/>
              <a:gd name="connsiteY0" fmla="*/ 0 h 57129"/>
              <a:gd name="connsiteX1" fmla="*/ 1617 w 1617"/>
              <a:gd name="connsiteY1" fmla="*/ 0 h 57129"/>
              <a:gd name="connsiteX2" fmla="*/ 1617 w 1617"/>
              <a:gd name="connsiteY2" fmla="*/ 57130 h 57129"/>
              <a:gd name="connsiteX3" fmla="*/ 0 w 1617"/>
              <a:gd name="connsiteY3" fmla="*/ 57130 h 57129"/>
            </a:gdLst>
            <a:ahLst/>
            <a:cxnLst>
              <a:cxn ang="0">
                <a:pos x="connsiteX0" y="connsiteY0"/>
              </a:cxn>
              <a:cxn ang="0">
                <a:pos x="connsiteX1" y="connsiteY1"/>
              </a:cxn>
              <a:cxn ang="0">
                <a:pos x="connsiteX2" y="connsiteY2"/>
              </a:cxn>
              <a:cxn ang="0">
                <a:pos x="connsiteX3" y="connsiteY3"/>
              </a:cxn>
            </a:cxnLst>
            <a:rect l="l" t="t" r="r" b="b"/>
            <a:pathLst>
              <a:path w="1617" h="57129">
                <a:moveTo>
                  <a:pt x="0" y="0"/>
                </a:moveTo>
                <a:lnTo>
                  <a:pt x="1617" y="0"/>
                </a:lnTo>
                <a:lnTo>
                  <a:pt x="1617" y="57130"/>
                </a:lnTo>
                <a:lnTo>
                  <a:pt x="0" y="57130"/>
                </a:lnTo>
                <a:close/>
              </a:path>
            </a:pathLst>
          </a:custGeom>
          <a:noFill/>
          <a:ln w="4040" cap="flat">
            <a:solidFill>
              <a:srgbClr val="C54E29"/>
            </a:solidFill>
            <a:prstDash val="solid"/>
            <a:miter/>
          </a:ln>
        </p:spPr>
        <p:txBody>
          <a:bodyPr rtlCol="0" anchor="ctr"/>
          <a:lstStyle/>
          <a:p>
            <a:endParaRPr lang="en-GB" dirty="0"/>
          </a:p>
        </p:txBody>
      </p:sp>
      <p:sp>
        <p:nvSpPr>
          <p:cNvPr id="3240" name="Freeform 3239">
            <a:extLst>
              <a:ext uri="{FF2B5EF4-FFF2-40B4-BE49-F238E27FC236}">
                <a16:creationId xmlns:a16="http://schemas.microsoft.com/office/drawing/2014/main" id="{5FED3B26-1DE9-7976-BE62-2EC0CD4DB771}"/>
              </a:ext>
            </a:extLst>
          </p:cNvPr>
          <p:cNvSpPr/>
          <p:nvPr/>
        </p:nvSpPr>
        <p:spPr>
          <a:xfrm>
            <a:off x="2168977"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241" name="Freeform 3240">
            <a:extLst>
              <a:ext uri="{FF2B5EF4-FFF2-40B4-BE49-F238E27FC236}">
                <a16:creationId xmlns:a16="http://schemas.microsoft.com/office/drawing/2014/main" id="{13C47260-737A-CBD8-B9C8-04C18D2C4AA0}"/>
              </a:ext>
            </a:extLst>
          </p:cNvPr>
          <p:cNvSpPr/>
          <p:nvPr/>
        </p:nvSpPr>
        <p:spPr>
          <a:xfrm>
            <a:off x="2168977"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242" name="Freeform 3241">
            <a:extLst>
              <a:ext uri="{FF2B5EF4-FFF2-40B4-BE49-F238E27FC236}">
                <a16:creationId xmlns:a16="http://schemas.microsoft.com/office/drawing/2014/main" id="{BE1CA750-D725-9591-82FE-6F0DDD7A04CB}"/>
              </a:ext>
            </a:extLst>
          </p:cNvPr>
          <p:cNvSpPr/>
          <p:nvPr/>
        </p:nvSpPr>
        <p:spPr>
          <a:xfrm>
            <a:off x="2171241"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243" name="Freeform 3242">
            <a:extLst>
              <a:ext uri="{FF2B5EF4-FFF2-40B4-BE49-F238E27FC236}">
                <a16:creationId xmlns:a16="http://schemas.microsoft.com/office/drawing/2014/main" id="{ADBCD355-6F0B-6783-B989-74F9ED575522}"/>
              </a:ext>
            </a:extLst>
          </p:cNvPr>
          <p:cNvSpPr/>
          <p:nvPr/>
        </p:nvSpPr>
        <p:spPr>
          <a:xfrm>
            <a:off x="2171241"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244" name="Freeform 3243">
            <a:extLst>
              <a:ext uri="{FF2B5EF4-FFF2-40B4-BE49-F238E27FC236}">
                <a16:creationId xmlns:a16="http://schemas.microsoft.com/office/drawing/2014/main" id="{D4E63415-1612-FD58-503C-0F4A952E892B}"/>
              </a:ext>
            </a:extLst>
          </p:cNvPr>
          <p:cNvSpPr/>
          <p:nvPr/>
        </p:nvSpPr>
        <p:spPr>
          <a:xfrm>
            <a:off x="2173586"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3245" name="Freeform 3244">
            <a:extLst>
              <a:ext uri="{FF2B5EF4-FFF2-40B4-BE49-F238E27FC236}">
                <a16:creationId xmlns:a16="http://schemas.microsoft.com/office/drawing/2014/main" id="{1F450F95-32AC-AA76-8299-AB834F8087C0}"/>
              </a:ext>
            </a:extLst>
          </p:cNvPr>
          <p:cNvSpPr/>
          <p:nvPr/>
        </p:nvSpPr>
        <p:spPr>
          <a:xfrm>
            <a:off x="2173586"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3246" name="Freeform 3245">
            <a:extLst>
              <a:ext uri="{FF2B5EF4-FFF2-40B4-BE49-F238E27FC236}">
                <a16:creationId xmlns:a16="http://schemas.microsoft.com/office/drawing/2014/main" id="{BDB289BD-03A0-D3A2-219B-E273C9533660}"/>
              </a:ext>
            </a:extLst>
          </p:cNvPr>
          <p:cNvSpPr/>
          <p:nvPr/>
        </p:nvSpPr>
        <p:spPr>
          <a:xfrm>
            <a:off x="2175850" y="3756115"/>
            <a:ext cx="1617" cy="123391"/>
          </a:xfrm>
          <a:custGeom>
            <a:avLst/>
            <a:gdLst>
              <a:gd name="connsiteX0" fmla="*/ 0 w 1617"/>
              <a:gd name="connsiteY0" fmla="*/ 0 h 123391"/>
              <a:gd name="connsiteX1" fmla="*/ 1617 w 1617"/>
              <a:gd name="connsiteY1" fmla="*/ 0 h 123391"/>
              <a:gd name="connsiteX2" fmla="*/ 1617 w 1617"/>
              <a:gd name="connsiteY2" fmla="*/ 123391 h 123391"/>
              <a:gd name="connsiteX3" fmla="*/ 0 w 1617"/>
              <a:gd name="connsiteY3" fmla="*/ 123391 h 123391"/>
            </a:gdLst>
            <a:ahLst/>
            <a:cxnLst>
              <a:cxn ang="0">
                <a:pos x="connsiteX0" y="connsiteY0"/>
              </a:cxn>
              <a:cxn ang="0">
                <a:pos x="connsiteX1" y="connsiteY1"/>
              </a:cxn>
              <a:cxn ang="0">
                <a:pos x="connsiteX2" y="connsiteY2"/>
              </a:cxn>
              <a:cxn ang="0">
                <a:pos x="connsiteX3" y="connsiteY3"/>
              </a:cxn>
            </a:cxnLst>
            <a:rect l="l" t="t" r="r" b="b"/>
            <a:pathLst>
              <a:path w="1617" h="123391">
                <a:moveTo>
                  <a:pt x="0" y="0"/>
                </a:moveTo>
                <a:lnTo>
                  <a:pt x="1617" y="0"/>
                </a:lnTo>
                <a:lnTo>
                  <a:pt x="1617" y="123391"/>
                </a:lnTo>
                <a:lnTo>
                  <a:pt x="0" y="123391"/>
                </a:lnTo>
                <a:close/>
              </a:path>
            </a:pathLst>
          </a:custGeom>
          <a:solidFill>
            <a:srgbClr val="F7941D"/>
          </a:solidFill>
          <a:ln w="0" cap="flat">
            <a:noFill/>
            <a:prstDash val="solid"/>
            <a:miter/>
          </a:ln>
        </p:spPr>
        <p:txBody>
          <a:bodyPr rtlCol="0" anchor="ctr"/>
          <a:lstStyle/>
          <a:p>
            <a:endParaRPr lang="en-GB" dirty="0"/>
          </a:p>
        </p:txBody>
      </p:sp>
      <p:sp>
        <p:nvSpPr>
          <p:cNvPr id="3247" name="Freeform 3246">
            <a:extLst>
              <a:ext uri="{FF2B5EF4-FFF2-40B4-BE49-F238E27FC236}">
                <a16:creationId xmlns:a16="http://schemas.microsoft.com/office/drawing/2014/main" id="{A60C5157-BC7D-CAE0-C85C-916BC0BC8259}"/>
              </a:ext>
            </a:extLst>
          </p:cNvPr>
          <p:cNvSpPr/>
          <p:nvPr/>
        </p:nvSpPr>
        <p:spPr>
          <a:xfrm>
            <a:off x="2175850" y="3756115"/>
            <a:ext cx="1617" cy="123391"/>
          </a:xfrm>
          <a:custGeom>
            <a:avLst/>
            <a:gdLst>
              <a:gd name="connsiteX0" fmla="*/ 0 w 1617"/>
              <a:gd name="connsiteY0" fmla="*/ 0 h 123391"/>
              <a:gd name="connsiteX1" fmla="*/ 1617 w 1617"/>
              <a:gd name="connsiteY1" fmla="*/ 0 h 123391"/>
              <a:gd name="connsiteX2" fmla="*/ 1617 w 1617"/>
              <a:gd name="connsiteY2" fmla="*/ 123391 h 123391"/>
              <a:gd name="connsiteX3" fmla="*/ 0 w 1617"/>
              <a:gd name="connsiteY3" fmla="*/ 123391 h 123391"/>
            </a:gdLst>
            <a:ahLst/>
            <a:cxnLst>
              <a:cxn ang="0">
                <a:pos x="connsiteX0" y="connsiteY0"/>
              </a:cxn>
              <a:cxn ang="0">
                <a:pos x="connsiteX1" y="connsiteY1"/>
              </a:cxn>
              <a:cxn ang="0">
                <a:pos x="connsiteX2" y="connsiteY2"/>
              </a:cxn>
              <a:cxn ang="0">
                <a:pos x="connsiteX3" y="connsiteY3"/>
              </a:cxn>
            </a:cxnLst>
            <a:rect l="l" t="t" r="r" b="b"/>
            <a:pathLst>
              <a:path w="1617" h="123391">
                <a:moveTo>
                  <a:pt x="0" y="0"/>
                </a:moveTo>
                <a:lnTo>
                  <a:pt x="1617" y="0"/>
                </a:lnTo>
                <a:lnTo>
                  <a:pt x="1617" y="123391"/>
                </a:lnTo>
                <a:lnTo>
                  <a:pt x="0" y="123391"/>
                </a:lnTo>
                <a:close/>
              </a:path>
            </a:pathLst>
          </a:custGeom>
          <a:noFill/>
          <a:ln w="4040" cap="flat">
            <a:solidFill>
              <a:srgbClr val="C54E29"/>
            </a:solidFill>
            <a:prstDash val="solid"/>
            <a:miter/>
          </a:ln>
        </p:spPr>
        <p:txBody>
          <a:bodyPr rtlCol="0" anchor="ctr"/>
          <a:lstStyle/>
          <a:p>
            <a:endParaRPr lang="en-GB" dirty="0"/>
          </a:p>
        </p:txBody>
      </p:sp>
      <p:sp>
        <p:nvSpPr>
          <p:cNvPr id="3248" name="Freeform 3247">
            <a:extLst>
              <a:ext uri="{FF2B5EF4-FFF2-40B4-BE49-F238E27FC236}">
                <a16:creationId xmlns:a16="http://schemas.microsoft.com/office/drawing/2014/main" id="{3CC43FA8-F591-746B-F584-6EB474C4CF68}"/>
              </a:ext>
            </a:extLst>
          </p:cNvPr>
          <p:cNvSpPr/>
          <p:nvPr/>
        </p:nvSpPr>
        <p:spPr>
          <a:xfrm>
            <a:off x="2178114"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249" name="Freeform 3248">
            <a:extLst>
              <a:ext uri="{FF2B5EF4-FFF2-40B4-BE49-F238E27FC236}">
                <a16:creationId xmlns:a16="http://schemas.microsoft.com/office/drawing/2014/main" id="{6EA186DA-BD6B-7698-8BF7-9DE457B219C4}"/>
              </a:ext>
            </a:extLst>
          </p:cNvPr>
          <p:cNvSpPr/>
          <p:nvPr/>
        </p:nvSpPr>
        <p:spPr>
          <a:xfrm>
            <a:off x="2178114"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250" name="Freeform 3249">
            <a:extLst>
              <a:ext uri="{FF2B5EF4-FFF2-40B4-BE49-F238E27FC236}">
                <a16:creationId xmlns:a16="http://schemas.microsoft.com/office/drawing/2014/main" id="{1D4DA21A-8F2D-F8E3-E0CA-F3F631FA75B6}"/>
              </a:ext>
            </a:extLst>
          </p:cNvPr>
          <p:cNvSpPr/>
          <p:nvPr/>
        </p:nvSpPr>
        <p:spPr>
          <a:xfrm>
            <a:off x="2180378" y="3756115"/>
            <a:ext cx="1617" cy="27393"/>
          </a:xfrm>
          <a:custGeom>
            <a:avLst/>
            <a:gdLst>
              <a:gd name="connsiteX0" fmla="*/ 0 w 1617"/>
              <a:gd name="connsiteY0" fmla="*/ 0 h 27393"/>
              <a:gd name="connsiteX1" fmla="*/ 1617 w 1617"/>
              <a:gd name="connsiteY1" fmla="*/ 0 h 27393"/>
              <a:gd name="connsiteX2" fmla="*/ 1617 w 1617"/>
              <a:gd name="connsiteY2" fmla="*/ 27393 h 27393"/>
              <a:gd name="connsiteX3" fmla="*/ 0 w 1617"/>
              <a:gd name="connsiteY3" fmla="*/ 27393 h 27393"/>
            </a:gdLst>
            <a:ahLst/>
            <a:cxnLst>
              <a:cxn ang="0">
                <a:pos x="connsiteX0" y="connsiteY0"/>
              </a:cxn>
              <a:cxn ang="0">
                <a:pos x="connsiteX1" y="connsiteY1"/>
              </a:cxn>
              <a:cxn ang="0">
                <a:pos x="connsiteX2" y="connsiteY2"/>
              </a:cxn>
              <a:cxn ang="0">
                <a:pos x="connsiteX3" y="connsiteY3"/>
              </a:cxn>
            </a:cxnLst>
            <a:rect l="l" t="t" r="r" b="b"/>
            <a:pathLst>
              <a:path w="1617" h="27393">
                <a:moveTo>
                  <a:pt x="0" y="0"/>
                </a:moveTo>
                <a:lnTo>
                  <a:pt x="1617" y="0"/>
                </a:lnTo>
                <a:lnTo>
                  <a:pt x="1617" y="27393"/>
                </a:lnTo>
                <a:lnTo>
                  <a:pt x="0" y="27393"/>
                </a:lnTo>
                <a:close/>
              </a:path>
            </a:pathLst>
          </a:custGeom>
          <a:solidFill>
            <a:srgbClr val="F7941D"/>
          </a:solidFill>
          <a:ln w="0" cap="flat">
            <a:noFill/>
            <a:prstDash val="solid"/>
            <a:miter/>
          </a:ln>
        </p:spPr>
        <p:txBody>
          <a:bodyPr rtlCol="0" anchor="ctr"/>
          <a:lstStyle/>
          <a:p>
            <a:endParaRPr lang="en-GB" dirty="0"/>
          </a:p>
        </p:txBody>
      </p:sp>
      <p:sp>
        <p:nvSpPr>
          <p:cNvPr id="3251" name="Freeform 3250">
            <a:extLst>
              <a:ext uri="{FF2B5EF4-FFF2-40B4-BE49-F238E27FC236}">
                <a16:creationId xmlns:a16="http://schemas.microsoft.com/office/drawing/2014/main" id="{CFBA148E-39FF-C212-F25A-74648BFAB2C5}"/>
              </a:ext>
            </a:extLst>
          </p:cNvPr>
          <p:cNvSpPr/>
          <p:nvPr/>
        </p:nvSpPr>
        <p:spPr>
          <a:xfrm>
            <a:off x="2180378" y="3756115"/>
            <a:ext cx="1617" cy="27393"/>
          </a:xfrm>
          <a:custGeom>
            <a:avLst/>
            <a:gdLst>
              <a:gd name="connsiteX0" fmla="*/ 0 w 1617"/>
              <a:gd name="connsiteY0" fmla="*/ 0 h 27393"/>
              <a:gd name="connsiteX1" fmla="*/ 1617 w 1617"/>
              <a:gd name="connsiteY1" fmla="*/ 0 h 27393"/>
              <a:gd name="connsiteX2" fmla="*/ 1617 w 1617"/>
              <a:gd name="connsiteY2" fmla="*/ 27393 h 27393"/>
              <a:gd name="connsiteX3" fmla="*/ 0 w 1617"/>
              <a:gd name="connsiteY3" fmla="*/ 27393 h 27393"/>
            </a:gdLst>
            <a:ahLst/>
            <a:cxnLst>
              <a:cxn ang="0">
                <a:pos x="connsiteX0" y="connsiteY0"/>
              </a:cxn>
              <a:cxn ang="0">
                <a:pos x="connsiteX1" y="connsiteY1"/>
              </a:cxn>
              <a:cxn ang="0">
                <a:pos x="connsiteX2" y="connsiteY2"/>
              </a:cxn>
              <a:cxn ang="0">
                <a:pos x="connsiteX3" y="connsiteY3"/>
              </a:cxn>
            </a:cxnLst>
            <a:rect l="l" t="t" r="r" b="b"/>
            <a:pathLst>
              <a:path w="1617" h="27393">
                <a:moveTo>
                  <a:pt x="0" y="0"/>
                </a:moveTo>
                <a:lnTo>
                  <a:pt x="1617" y="0"/>
                </a:lnTo>
                <a:lnTo>
                  <a:pt x="1617" y="27393"/>
                </a:lnTo>
                <a:lnTo>
                  <a:pt x="0" y="27393"/>
                </a:lnTo>
                <a:close/>
              </a:path>
            </a:pathLst>
          </a:custGeom>
          <a:noFill/>
          <a:ln w="4040" cap="flat">
            <a:solidFill>
              <a:srgbClr val="C54E29"/>
            </a:solidFill>
            <a:prstDash val="solid"/>
            <a:miter/>
          </a:ln>
        </p:spPr>
        <p:txBody>
          <a:bodyPr rtlCol="0" anchor="ctr"/>
          <a:lstStyle/>
          <a:p>
            <a:endParaRPr lang="en-GB" dirty="0"/>
          </a:p>
        </p:txBody>
      </p:sp>
      <p:sp>
        <p:nvSpPr>
          <p:cNvPr id="3252" name="Freeform 3251">
            <a:extLst>
              <a:ext uri="{FF2B5EF4-FFF2-40B4-BE49-F238E27FC236}">
                <a16:creationId xmlns:a16="http://schemas.microsoft.com/office/drawing/2014/main" id="{F9582A8E-2BB6-9B6A-7B19-782235DFBF95}"/>
              </a:ext>
            </a:extLst>
          </p:cNvPr>
          <p:cNvSpPr/>
          <p:nvPr/>
        </p:nvSpPr>
        <p:spPr>
          <a:xfrm>
            <a:off x="2182642" y="3756115"/>
            <a:ext cx="1617" cy="39271"/>
          </a:xfrm>
          <a:custGeom>
            <a:avLst/>
            <a:gdLst>
              <a:gd name="connsiteX0" fmla="*/ 0 w 1617"/>
              <a:gd name="connsiteY0" fmla="*/ 0 h 39271"/>
              <a:gd name="connsiteX1" fmla="*/ 1617 w 1617"/>
              <a:gd name="connsiteY1" fmla="*/ 0 h 39271"/>
              <a:gd name="connsiteX2" fmla="*/ 1617 w 1617"/>
              <a:gd name="connsiteY2" fmla="*/ 39272 h 39271"/>
              <a:gd name="connsiteX3" fmla="*/ 0 w 1617"/>
              <a:gd name="connsiteY3" fmla="*/ 39272 h 39271"/>
            </a:gdLst>
            <a:ahLst/>
            <a:cxnLst>
              <a:cxn ang="0">
                <a:pos x="connsiteX0" y="connsiteY0"/>
              </a:cxn>
              <a:cxn ang="0">
                <a:pos x="connsiteX1" y="connsiteY1"/>
              </a:cxn>
              <a:cxn ang="0">
                <a:pos x="connsiteX2" y="connsiteY2"/>
              </a:cxn>
              <a:cxn ang="0">
                <a:pos x="connsiteX3" y="connsiteY3"/>
              </a:cxn>
            </a:cxnLst>
            <a:rect l="l" t="t" r="r" b="b"/>
            <a:pathLst>
              <a:path w="1617" h="39271">
                <a:moveTo>
                  <a:pt x="0" y="0"/>
                </a:moveTo>
                <a:lnTo>
                  <a:pt x="1617" y="0"/>
                </a:lnTo>
                <a:lnTo>
                  <a:pt x="1617" y="39272"/>
                </a:lnTo>
                <a:lnTo>
                  <a:pt x="0" y="39272"/>
                </a:lnTo>
                <a:close/>
              </a:path>
            </a:pathLst>
          </a:custGeom>
          <a:solidFill>
            <a:srgbClr val="F7941D"/>
          </a:solidFill>
          <a:ln w="0" cap="flat">
            <a:noFill/>
            <a:prstDash val="solid"/>
            <a:miter/>
          </a:ln>
        </p:spPr>
        <p:txBody>
          <a:bodyPr rtlCol="0" anchor="ctr"/>
          <a:lstStyle/>
          <a:p>
            <a:endParaRPr lang="en-GB" dirty="0"/>
          </a:p>
        </p:txBody>
      </p:sp>
      <p:sp>
        <p:nvSpPr>
          <p:cNvPr id="3253" name="Freeform 3252">
            <a:extLst>
              <a:ext uri="{FF2B5EF4-FFF2-40B4-BE49-F238E27FC236}">
                <a16:creationId xmlns:a16="http://schemas.microsoft.com/office/drawing/2014/main" id="{75D398B2-DA69-09F3-418C-89C61EEC252F}"/>
              </a:ext>
            </a:extLst>
          </p:cNvPr>
          <p:cNvSpPr/>
          <p:nvPr/>
        </p:nvSpPr>
        <p:spPr>
          <a:xfrm>
            <a:off x="2182642" y="3756115"/>
            <a:ext cx="1617" cy="39271"/>
          </a:xfrm>
          <a:custGeom>
            <a:avLst/>
            <a:gdLst>
              <a:gd name="connsiteX0" fmla="*/ 0 w 1617"/>
              <a:gd name="connsiteY0" fmla="*/ 0 h 39271"/>
              <a:gd name="connsiteX1" fmla="*/ 1617 w 1617"/>
              <a:gd name="connsiteY1" fmla="*/ 0 h 39271"/>
              <a:gd name="connsiteX2" fmla="*/ 1617 w 1617"/>
              <a:gd name="connsiteY2" fmla="*/ 39272 h 39271"/>
              <a:gd name="connsiteX3" fmla="*/ 0 w 1617"/>
              <a:gd name="connsiteY3" fmla="*/ 39272 h 39271"/>
            </a:gdLst>
            <a:ahLst/>
            <a:cxnLst>
              <a:cxn ang="0">
                <a:pos x="connsiteX0" y="connsiteY0"/>
              </a:cxn>
              <a:cxn ang="0">
                <a:pos x="connsiteX1" y="connsiteY1"/>
              </a:cxn>
              <a:cxn ang="0">
                <a:pos x="connsiteX2" y="connsiteY2"/>
              </a:cxn>
              <a:cxn ang="0">
                <a:pos x="connsiteX3" y="connsiteY3"/>
              </a:cxn>
            </a:cxnLst>
            <a:rect l="l" t="t" r="r" b="b"/>
            <a:pathLst>
              <a:path w="1617" h="39271">
                <a:moveTo>
                  <a:pt x="0" y="0"/>
                </a:moveTo>
                <a:lnTo>
                  <a:pt x="1617" y="0"/>
                </a:lnTo>
                <a:lnTo>
                  <a:pt x="1617" y="39272"/>
                </a:lnTo>
                <a:lnTo>
                  <a:pt x="0" y="39272"/>
                </a:lnTo>
                <a:close/>
              </a:path>
            </a:pathLst>
          </a:custGeom>
          <a:noFill/>
          <a:ln w="4040" cap="flat">
            <a:solidFill>
              <a:srgbClr val="C54E29"/>
            </a:solidFill>
            <a:prstDash val="solid"/>
            <a:miter/>
          </a:ln>
        </p:spPr>
        <p:txBody>
          <a:bodyPr rtlCol="0" anchor="ctr"/>
          <a:lstStyle/>
          <a:p>
            <a:endParaRPr lang="en-GB" dirty="0"/>
          </a:p>
        </p:txBody>
      </p:sp>
      <p:sp>
        <p:nvSpPr>
          <p:cNvPr id="3254" name="Freeform 3253">
            <a:extLst>
              <a:ext uri="{FF2B5EF4-FFF2-40B4-BE49-F238E27FC236}">
                <a16:creationId xmlns:a16="http://schemas.microsoft.com/office/drawing/2014/main" id="{AD3F796A-14C4-D0EF-32BE-52BDF485FE7E}"/>
              </a:ext>
            </a:extLst>
          </p:cNvPr>
          <p:cNvSpPr/>
          <p:nvPr/>
        </p:nvSpPr>
        <p:spPr>
          <a:xfrm>
            <a:off x="2184906"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255" name="Freeform 3254">
            <a:extLst>
              <a:ext uri="{FF2B5EF4-FFF2-40B4-BE49-F238E27FC236}">
                <a16:creationId xmlns:a16="http://schemas.microsoft.com/office/drawing/2014/main" id="{0EF3C13F-2B1A-C8EC-06DD-87AD897AF268}"/>
              </a:ext>
            </a:extLst>
          </p:cNvPr>
          <p:cNvSpPr/>
          <p:nvPr/>
        </p:nvSpPr>
        <p:spPr>
          <a:xfrm>
            <a:off x="2184906"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256" name="Freeform 3255">
            <a:extLst>
              <a:ext uri="{FF2B5EF4-FFF2-40B4-BE49-F238E27FC236}">
                <a16:creationId xmlns:a16="http://schemas.microsoft.com/office/drawing/2014/main" id="{FA8FAD5F-574C-C272-16FA-4038ACB820A4}"/>
              </a:ext>
            </a:extLst>
          </p:cNvPr>
          <p:cNvSpPr/>
          <p:nvPr/>
        </p:nvSpPr>
        <p:spPr>
          <a:xfrm>
            <a:off x="2187251"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3257" name="Freeform 3256">
            <a:extLst>
              <a:ext uri="{FF2B5EF4-FFF2-40B4-BE49-F238E27FC236}">
                <a16:creationId xmlns:a16="http://schemas.microsoft.com/office/drawing/2014/main" id="{6DC91044-0BD9-99AC-B5F1-C928852DBD5D}"/>
              </a:ext>
            </a:extLst>
          </p:cNvPr>
          <p:cNvSpPr/>
          <p:nvPr/>
        </p:nvSpPr>
        <p:spPr>
          <a:xfrm>
            <a:off x="2187251"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3258" name="Freeform 3257">
            <a:extLst>
              <a:ext uri="{FF2B5EF4-FFF2-40B4-BE49-F238E27FC236}">
                <a16:creationId xmlns:a16="http://schemas.microsoft.com/office/drawing/2014/main" id="{B4AEFC42-EC74-4637-A71B-F082F29BF9A8}"/>
              </a:ext>
            </a:extLst>
          </p:cNvPr>
          <p:cNvSpPr/>
          <p:nvPr/>
        </p:nvSpPr>
        <p:spPr>
          <a:xfrm>
            <a:off x="218951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59" name="Freeform 3258">
            <a:extLst>
              <a:ext uri="{FF2B5EF4-FFF2-40B4-BE49-F238E27FC236}">
                <a16:creationId xmlns:a16="http://schemas.microsoft.com/office/drawing/2014/main" id="{FB8363C9-696C-C26F-347C-07B785978FB2}"/>
              </a:ext>
            </a:extLst>
          </p:cNvPr>
          <p:cNvSpPr/>
          <p:nvPr/>
        </p:nvSpPr>
        <p:spPr>
          <a:xfrm>
            <a:off x="2191779"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260" name="Freeform 3259">
            <a:extLst>
              <a:ext uri="{FF2B5EF4-FFF2-40B4-BE49-F238E27FC236}">
                <a16:creationId xmlns:a16="http://schemas.microsoft.com/office/drawing/2014/main" id="{E95D2189-06B3-221B-C0EA-8374D3967458}"/>
              </a:ext>
            </a:extLst>
          </p:cNvPr>
          <p:cNvSpPr/>
          <p:nvPr/>
        </p:nvSpPr>
        <p:spPr>
          <a:xfrm>
            <a:off x="2191779"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261" name="Freeform 3260">
            <a:extLst>
              <a:ext uri="{FF2B5EF4-FFF2-40B4-BE49-F238E27FC236}">
                <a16:creationId xmlns:a16="http://schemas.microsoft.com/office/drawing/2014/main" id="{B62D98D5-862F-4E57-630C-0BA1F3A4A88D}"/>
              </a:ext>
            </a:extLst>
          </p:cNvPr>
          <p:cNvSpPr/>
          <p:nvPr/>
        </p:nvSpPr>
        <p:spPr>
          <a:xfrm>
            <a:off x="2194043" y="3756115"/>
            <a:ext cx="1617" cy="93735"/>
          </a:xfrm>
          <a:custGeom>
            <a:avLst/>
            <a:gdLst>
              <a:gd name="connsiteX0" fmla="*/ 0 w 1617"/>
              <a:gd name="connsiteY0" fmla="*/ 0 h 93735"/>
              <a:gd name="connsiteX1" fmla="*/ 1617 w 1617"/>
              <a:gd name="connsiteY1" fmla="*/ 0 h 93735"/>
              <a:gd name="connsiteX2" fmla="*/ 1617 w 1617"/>
              <a:gd name="connsiteY2" fmla="*/ 93735 h 93735"/>
              <a:gd name="connsiteX3" fmla="*/ 0 w 1617"/>
              <a:gd name="connsiteY3" fmla="*/ 93735 h 93735"/>
            </a:gdLst>
            <a:ahLst/>
            <a:cxnLst>
              <a:cxn ang="0">
                <a:pos x="connsiteX0" y="connsiteY0"/>
              </a:cxn>
              <a:cxn ang="0">
                <a:pos x="connsiteX1" y="connsiteY1"/>
              </a:cxn>
              <a:cxn ang="0">
                <a:pos x="connsiteX2" y="connsiteY2"/>
              </a:cxn>
              <a:cxn ang="0">
                <a:pos x="connsiteX3" y="connsiteY3"/>
              </a:cxn>
            </a:cxnLst>
            <a:rect l="l" t="t" r="r" b="b"/>
            <a:pathLst>
              <a:path w="1617" h="93735">
                <a:moveTo>
                  <a:pt x="0" y="0"/>
                </a:moveTo>
                <a:lnTo>
                  <a:pt x="1617" y="0"/>
                </a:lnTo>
                <a:lnTo>
                  <a:pt x="1617" y="93735"/>
                </a:lnTo>
                <a:lnTo>
                  <a:pt x="0" y="93735"/>
                </a:lnTo>
                <a:close/>
              </a:path>
            </a:pathLst>
          </a:custGeom>
          <a:solidFill>
            <a:srgbClr val="F7941D"/>
          </a:solidFill>
          <a:ln w="0" cap="flat">
            <a:noFill/>
            <a:prstDash val="solid"/>
            <a:miter/>
          </a:ln>
        </p:spPr>
        <p:txBody>
          <a:bodyPr rtlCol="0" anchor="ctr"/>
          <a:lstStyle/>
          <a:p>
            <a:endParaRPr lang="en-GB" dirty="0"/>
          </a:p>
        </p:txBody>
      </p:sp>
      <p:sp>
        <p:nvSpPr>
          <p:cNvPr id="3262" name="Freeform 3261">
            <a:extLst>
              <a:ext uri="{FF2B5EF4-FFF2-40B4-BE49-F238E27FC236}">
                <a16:creationId xmlns:a16="http://schemas.microsoft.com/office/drawing/2014/main" id="{8D61C90C-F92E-6E52-AA9E-EC15245CCC2C}"/>
              </a:ext>
            </a:extLst>
          </p:cNvPr>
          <p:cNvSpPr/>
          <p:nvPr/>
        </p:nvSpPr>
        <p:spPr>
          <a:xfrm>
            <a:off x="2194043" y="3756115"/>
            <a:ext cx="1617" cy="93735"/>
          </a:xfrm>
          <a:custGeom>
            <a:avLst/>
            <a:gdLst>
              <a:gd name="connsiteX0" fmla="*/ 0 w 1617"/>
              <a:gd name="connsiteY0" fmla="*/ 0 h 93735"/>
              <a:gd name="connsiteX1" fmla="*/ 1617 w 1617"/>
              <a:gd name="connsiteY1" fmla="*/ 0 h 93735"/>
              <a:gd name="connsiteX2" fmla="*/ 1617 w 1617"/>
              <a:gd name="connsiteY2" fmla="*/ 93735 h 93735"/>
              <a:gd name="connsiteX3" fmla="*/ 0 w 1617"/>
              <a:gd name="connsiteY3" fmla="*/ 93735 h 93735"/>
            </a:gdLst>
            <a:ahLst/>
            <a:cxnLst>
              <a:cxn ang="0">
                <a:pos x="connsiteX0" y="connsiteY0"/>
              </a:cxn>
              <a:cxn ang="0">
                <a:pos x="connsiteX1" y="connsiteY1"/>
              </a:cxn>
              <a:cxn ang="0">
                <a:pos x="connsiteX2" y="connsiteY2"/>
              </a:cxn>
              <a:cxn ang="0">
                <a:pos x="connsiteX3" y="connsiteY3"/>
              </a:cxn>
            </a:cxnLst>
            <a:rect l="l" t="t" r="r" b="b"/>
            <a:pathLst>
              <a:path w="1617" h="93735">
                <a:moveTo>
                  <a:pt x="0" y="0"/>
                </a:moveTo>
                <a:lnTo>
                  <a:pt x="1617" y="0"/>
                </a:lnTo>
                <a:lnTo>
                  <a:pt x="1617" y="93735"/>
                </a:lnTo>
                <a:lnTo>
                  <a:pt x="0" y="93735"/>
                </a:lnTo>
                <a:close/>
              </a:path>
            </a:pathLst>
          </a:custGeom>
          <a:noFill/>
          <a:ln w="4040" cap="flat">
            <a:solidFill>
              <a:srgbClr val="C54E29"/>
            </a:solidFill>
            <a:prstDash val="solid"/>
            <a:miter/>
          </a:ln>
        </p:spPr>
        <p:txBody>
          <a:bodyPr rtlCol="0" anchor="ctr"/>
          <a:lstStyle/>
          <a:p>
            <a:endParaRPr lang="en-GB" dirty="0"/>
          </a:p>
        </p:txBody>
      </p:sp>
      <p:sp>
        <p:nvSpPr>
          <p:cNvPr id="3263" name="Freeform 3262">
            <a:extLst>
              <a:ext uri="{FF2B5EF4-FFF2-40B4-BE49-F238E27FC236}">
                <a16:creationId xmlns:a16="http://schemas.microsoft.com/office/drawing/2014/main" id="{C29D1CFF-6E33-C330-681D-A5655859D542}"/>
              </a:ext>
            </a:extLst>
          </p:cNvPr>
          <p:cNvSpPr/>
          <p:nvPr/>
        </p:nvSpPr>
        <p:spPr>
          <a:xfrm>
            <a:off x="219630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264" name="Freeform 3263">
            <a:extLst>
              <a:ext uri="{FF2B5EF4-FFF2-40B4-BE49-F238E27FC236}">
                <a16:creationId xmlns:a16="http://schemas.microsoft.com/office/drawing/2014/main" id="{A6361487-A27D-09BA-7D24-A1CF9EFFB7E3}"/>
              </a:ext>
            </a:extLst>
          </p:cNvPr>
          <p:cNvSpPr/>
          <p:nvPr/>
        </p:nvSpPr>
        <p:spPr>
          <a:xfrm>
            <a:off x="219630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265" name="Freeform 3264">
            <a:extLst>
              <a:ext uri="{FF2B5EF4-FFF2-40B4-BE49-F238E27FC236}">
                <a16:creationId xmlns:a16="http://schemas.microsoft.com/office/drawing/2014/main" id="{6D1A1BEE-33A0-2A9D-3D27-421AF40DF50B}"/>
              </a:ext>
            </a:extLst>
          </p:cNvPr>
          <p:cNvSpPr/>
          <p:nvPr/>
        </p:nvSpPr>
        <p:spPr>
          <a:xfrm>
            <a:off x="219865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66" name="Freeform 3265">
            <a:extLst>
              <a:ext uri="{FF2B5EF4-FFF2-40B4-BE49-F238E27FC236}">
                <a16:creationId xmlns:a16="http://schemas.microsoft.com/office/drawing/2014/main" id="{2E8654E3-259B-9664-B87F-62D9EDE14874}"/>
              </a:ext>
            </a:extLst>
          </p:cNvPr>
          <p:cNvSpPr/>
          <p:nvPr/>
        </p:nvSpPr>
        <p:spPr>
          <a:xfrm>
            <a:off x="220091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67" name="Freeform 3266">
            <a:extLst>
              <a:ext uri="{FF2B5EF4-FFF2-40B4-BE49-F238E27FC236}">
                <a16:creationId xmlns:a16="http://schemas.microsoft.com/office/drawing/2014/main" id="{CCD778BD-D237-A893-7206-4A86F8AD43CC}"/>
              </a:ext>
            </a:extLst>
          </p:cNvPr>
          <p:cNvSpPr/>
          <p:nvPr/>
        </p:nvSpPr>
        <p:spPr>
          <a:xfrm>
            <a:off x="2203180" y="3756115"/>
            <a:ext cx="1617" cy="72644"/>
          </a:xfrm>
          <a:custGeom>
            <a:avLst/>
            <a:gdLst>
              <a:gd name="connsiteX0" fmla="*/ 0 w 1617"/>
              <a:gd name="connsiteY0" fmla="*/ 0 h 72644"/>
              <a:gd name="connsiteX1" fmla="*/ 1617 w 1617"/>
              <a:gd name="connsiteY1" fmla="*/ 0 h 72644"/>
              <a:gd name="connsiteX2" fmla="*/ 1617 w 1617"/>
              <a:gd name="connsiteY2" fmla="*/ 72645 h 72644"/>
              <a:gd name="connsiteX3" fmla="*/ 0 w 1617"/>
              <a:gd name="connsiteY3" fmla="*/ 72645 h 72644"/>
            </a:gdLst>
            <a:ahLst/>
            <a:cxnLst>
              <a:cxn ang="0">
                <a:pos x="connsiteX0" y="connsiteY0"/>
              </a:cxn>
              <a:cxn ang="0">
                <a:pos x="connsiteX1" y="connsiteY1"/>
              </a:cxn>
              <a:cxn ang="0">
                <a:pos x="connsiteX2" y="connsiteY2"/>
              </a:cxn>
              <a:cxn ang="0">
                <a:pos x="connsiteX3" y="connsiteY3"/>
              </a:cxn>
            </a:cxnLst>
            <a:rect l="l" t="t" r="r" b="b"/>
            <a:pathLst>
              <a:path w="1617" h="72644">
                <a:moveTo>
                  <a:pt x="0" y="0"/>
                </a:moveTo>
                <a:lnTo>
                  <a:pt x="1617" y="0"/>
                </a:lnTo>
                <a:lnTo>
                  <a:pt x="1617" y="72645"/>
                </a:lnTo>
                <a:lnTo>
                  <a:pt x="0" y="72645"/>
                </a:lnTo>
                <a:close/>
              </a:path>
            </a:pathLst>
          </a:custGeom>
          <a:solidFill>
            <a:srgbClr val="F7941D"/>
          </a:solidFill>
          <a:ln w="0" cap="flat">
            <a:noFill/>
            <a:prstDash val="solid"/>
            <a:miter/>
          </a:ln>
        </p:spPr>
        <p:txBody>
          <a:bodyPr rtlCol="0" anchor="ctr"/>
          <a:lstStyle/>
          <a:p>
            <a:endParaRPr lang="en-GB" dirty="0"/>
          </a:p>
        </p:txBody>
      </p:sp>
      <p:sp>
        <p:nvSpPr>
          <p:cNvPr id="3268" name="Freeform 3267">
            <a:extLst>
              <a:ext uri="{FF2B5EF4-FFF2-40B4-BE49-F238E27FC236}">
                <a16:creationId xmlns:a16="http://schemas.microsoft.com/office/drawing/2014/main" id="{67C59136-2CDC-3090-A1BE-993A46A529DD}"/>
              </a:ext>
            </a:extLst>
          </p:cNvPr>
          <p:cNvSpPr/>
          <p:nvPr/>
        </p:nvSpPr>
        <p:spPr>
          <a:xfrm>
            <a:off x="2203180" y="3756115"/>
            <a:ext cx="1617" cy="72644"/>
          </a:xfrm>
          <a:custGeom>
            <a:avLst/>
            <a:gdLst>
              <a:gd name="connsiteX0" fmla="*/ 0 w 1617"/>
              <a:gd name="connsiteY0" fmla="*/ 0 h 72644"/>
              <a:gd name="connsiteX1" fmla="*/ 1617 w 1617"/>
              <a:gd name="connsiteY1" fmla="*/ 0 h 72644"/>
              <a:gd name="connsiteX2" fmla="*/ 1617 w 1617"/>
              <a:gd name="connsiteY2" fmla="*/ 72645 h 72644"/>
              <a:gd name="connsiteX3" fmla="*/ 0 w 1617"/>
              <a:gd name="connsiteY3" fmla="*/ 72645 h 72644"/>
            </a:gdLst>
            <a:ahLst/>
            <a:cxnLst>
              <a:cxn ang="0">
                <a:pos x="connsiteX0" y="connsiteY0"/>
              </a:cxn>
              <a:cxn ang="0">
                <a:pos x="connsiteX1" y="connsiteY1"/>
              </a:cxn>
              <a:cxn ang="0">
                <a:pos x="connsiteX2" y="connsiteY2"/>
              </a:cxn>
              <a:cxn ang="0">
                <a:pos x="connsiteX3" y="connsiteY3"/>
              </a:cxn>
            </a:cxnLst>
            <a:rect l="l" t="t" r="r" b="b"/>
            <a:pathLst>
              <a:path w="1617" h="72644">
                <a:moveTo>
                  <a:pt x="0" y="0"/>
                </a:moveTo>
                <a:lnTo>
                  <a:pt x="1617" y="0"/>
                </a:lnTo>
                <a:lnTo>
                  <a:pt x="1617" y="72645"/>
                </a:lnTo>
                <a:lnTo>
                  <a:pt x="0" y="72645"/>
                </a:lnTo>
                <a:close/>
              </a:path>
            </a:pathLst>
          </a:custGeom>
          <a:noFill/>
          <a:ln w="4040" cap="flat">
            <a:solidFill>
              <a:srgbClr val="C54E29"/>
            </a:solidFill>
            <a:prstDash val="solid"/>
            <a:miter/>
          </a:ln>
        </p:spPr>
        <p:txBody>
          <a:bodyPr rtlCol="0" anchor="ctr"/>
          <a:lstStyle/>
          <a:p>
            <a:endParaRPr lang="en-GB" dirty="0"/>
          </a:p>
        </p:txBody>
      </p:sp>
      <p:sp>
        <p:nvSpPr>
          <p:cNvPr id="3269" name="Freeform 3268">
            <a:extLst>
              <a:ext uri="{FF2B5EF4-FFF2-40B4-BE49-F238E27FC236}">
                <a16:creationId xmlns:a16="http://schemas.microsoft.com/office/drawing/2014/main" id="{1C81F0B8-DB63-3DBD-5AC4-84E8FE272C66}"/>
              </a:ext>
            </a:extLst>
          </p:cNvPr>
          <p:cNvSpPr/>
          <p:nvPr/>
        </p:nvSpPr>
        <p:spPr>
          <a:xfrm>
            <a:off x="2205444" y="3756115"/>
            <a:ext cx="1617" cy="22383"/>
          </a:xfrm>
          <a:custGeom>
            <a:avLst/>
            <a:gdLst>
              <a:gd name="connsiteX0" fmla="*/ 0 w 1617"/>
              <a:gd name="connsiteY0" fmla="*/ 0 h 22383"/>
              <a:gd name="connsiteX1" fmla="*/ 1617 w 1617"/>
              <a:gd name="connsiteY1" fmla="*/ 0 h 22383"/>
              <a:gd name="connsiteX2" fmla="*/ 1617 w 1617"/>
              <a:gd name="connsiteY2" fmla="*/ 22383 h 22383"/>
              <a:gd name="connsiteX3" fmla="*/ 0 w 1617"/>
              <a:gd name="connsiteY3" fmla="*/ 22383 h 22383"/>
            </a:gdLst>
            <a:ahLst/>
            <a:cxnLst>
              <a:cxn ang="0">
                <a:pos x="connsiteX0" y="connsiteY0"/>
              </a:cxn>
              <a:cxn ang="0">
                <a:pos x="connsiteX1" y="connsiteY1"/>
              </a:cxn>
              <a:cxn ang="0">
                <a:pos x="connsiteX2" y="connsiteY2"/>
              </a:cxn>
              <a:cxn ang="0">
                <a:pos x="connsiteX3" y="connsiteY3"/>
              </a:cxn>
            </a:cxnLst>
            <a:rect l="l" t="t" r="r" b="b"/>
            <a:pathLst>
              <a:path w="1617" h="22383">
                <a:moveTo>
                  <a:pt x="0" y="0"/>
                </a:moveTo>
                <a:lnTo>
                  <a:pt x="1617" y="0"/>
                </a:lnTo>
                <a:lnTo>
                  <a:pt x="1617" y="22383"/>
                </a:lnTo>
                <a:lnTo>
                  <a:pt x="0" y="22383"/>
                </a:lnTo>
                <a:close/>
              </a:path>
            </a:pathLst>
          </a:custGeom>
          <a:solidFill>
            <a:srgbClr val="F7941D"/>
          </a:solidFill>
          <a:ln w="0" cap="flat">
            <a:noFill/>
            <a:prstDash val="solid"/>
            <a:miter/>
          </a:ln>
        </p:spPr>
        <p:txBody>
          <a:bodyPr rtlCol="0" anchor="ctr"/>
          <a:lstStyle/>
          <a:p>
            <a:endParaRPr lang="en-GB" dirty="0"/>
          </a:p>
        </p:txBody>
      </p:sp>
      <p:sp>
        <p:nvSpPr>
          <p:cNvPr id="3270" name="Freeform 3269">
            <a:extLst>
              <a:ext uri="{FF2B5EF4-FFF2-40B4-BE49-F238E27FC236}">
                <a16:creationId xmlns:a16="http://schemas.microsoft.com/office/drawing/2014/main" id="{D66B8BA3-A2D6-3D38-7D70-425830B935EF}"/>
              </a:ext>
            </a:extLst>
          </p:cNvPr>
          <p:cNvSpPr/>
          <p:nvPr/>
        </p:nvSpPr>
        <p:spPr>
          <a:xfrm>
            <a:off x="2205444" y="3756115"/>
            <a:ext cx="1617" cy="22383"/>
          </a:xfrm>
          <a:custGeom>
            <a:avLst/>
            <a:gdLst>
              <a:gd name="connsiteX0" fmla="*/ 0 w 1617"/>
              <a:gd name="connsiteY0" fmla="*/ 0 h 22383"/>
              <a:gd name="connsiteX1" fmla="*/ 1617 w 1617"/>
              <a:gd name="connsiteY1" fmla="*/ 0 h 22383"/>
              <a:gd name="connsiteX2" fmla="*/ 1617 w 1617"/>
              <a:gd name="connsiteY2" fmla="*/ 22383 h 22383"/>
              <a:gd name="connsiteX3" fmla="*/ 0 w 1617"/>
              <a:gd name="connsiteY3" fmla="*/ 22383 h 22383"/>
            </a:gdLst>
            <a:ahLst/>
            <a:cxnLst>
              <a:cxn ang="0">
                <a:pos x="connsiteX0" y="connsiteY0"/>
              </a:cxn>
              <a:cxn ang="0">
                <a:pos x="connsiteX1" y="connsiteY1"/>
              </a:cxn>
              <a:cxn ang="0">
                <a:pos x="connsiteX2" y="connsiteY2"/>
              </a:cxn>
              <a:cxn ang="0">
                <a:pos x="connsiteX3" y="connsiteY3"/>
              </a:cxn>
            </a:cxnLst>
            <a:rect l="l" t="t" r="r" b="b"/>
            <a:pathLst>
              <a:path w="1617" h="22383">
                <a:moveTo>
                  <a:pt x="0" y="0"/>
                </a:moveTo>
                <a:lnTo>
                  <a:pt x="1617" y="0"/>
                </a:lnTo>
                <a:lnTo>
                  <a:pt x="1617" y="22383"/>
                </a:lnTo>
                <a:lnTo>
                  <a:pt x="0" y="22383"/>
                </a:lnTo>
                <a:close/>
              </a:path>
            </a:pathLst>
          </a:custGeom>
          <a:noFill/>
          <a:ln w="4040" cap="flat">
            <a:solidFill>
              <a:srgbClr val="C54E29"/>
            </a:solidFill>
            <a:prstDash val="solid"/>
            <a:miter/>
          </a:ln>
        </p:spPr>
        <p:txBody>
          <a:bodyPr rtlCol="0" anchor="ctr"/>
          <a:lstStyle/>
          <a:p>
            <a:endParaRPr lang="en-GB" dirty="0"/>
          </a:p>
        </p:txBody>
      </p:sp>
      <p:sp>
        <p:nvSpPr>
          <p:cNvPr id="3271" name="Freeform 3270">
            <a:extLst>
              <a:ext uri="{FF2B5EF4-FFF2-40B4-BE49-F238E27FC236}">
                <a16:creationId xmlns:a16="http://schemas.microsoft.com/office/drawing/2014/main" id="{4EF51730-68A8-43BA-1CE3-4ADBABE9EDB4}"/>
              </a:ext>
            </a:extLst>
          </p:cNvPr>
          <p:cNvSpPr/>
          <p:nvPr/>
        </p:nvSpPr>
        <p:spPr>
          <a:xfrm>
            <a:off x="2207708"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272" name="Freeform 3271">
            <a:extLst>
              <a:ext uri="{FF2B5EF4-FFF2-40B4-BE49-F238E27FC236}">
                <a16:creationId xmlns:a16="http://schemas.microsoft.com/office/drawing/2014/main" id="{1806FFF8-1F29-A950-3B75-B271123DABD4}"/>
              </a:ext>
            </a:extLst>
          </p:cNvPr>
          <p:cNvSpPr/>
          <p:nvPr/>
        </p:nvSpPr>
        <p:spPr>
          <a:xfrm>
            <a:off x="2207708"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273" name="Freeform 3272">
            <a:extLst>
              <a:ext uri="{FF2B5EF4-FFF2-40B4-BE49-F238E27FC236}">
                <a16:creationId xmlns:a16="http://schemas.microsoft.com/office/drawing/2014/main" id="{F8F416CC-1065-A1D0-501D-C84CCAFD93F4}"/>
              </a:ext>
            </a:extLst>
          </p:cNvPr>
          <p:cNvSpPr/>
          <p:nvPr/>
        </p:nvSpPr>
        <p:spPr>
          <a:xfrm>
            <a:off x="220997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74" name="Freeform 3273">
            <a:extLst>
              <a:ext uri="{FF2B5EF4-FFF2-40B4-BE49-F238E27FC236}">
                <a16:creationId xmlns:a16="http://schemas.microsoft.com/office/drawing/2014/main" id="{9AA93E6C-08FC-3818-A88C-965C6662CDDE}"/>
              </a:ext>
            </a:extLst>
          </p:cNvPr>
          <p:cNvSpPr/>
          <p:nvPr/>
        </p:nvSpPr>
        <p:spPr>
          <a:xfrm>
            <a:off x="2212317"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solidFill>
            <a:srgbClr val="F7941D"/>
          </a:solidFill>
          <a:ln w="0" cap="flat">
            <a:noFill/>
            <a:prstDash val="solid"/>
            <a:miter/>
          </a:ln>
        </p:spPr>
        <p:txBody>
          <a:bodyPr rtlCol="0" anchor="ctr"/>
          <a:lstStyle/>
          <a:p>
            <a:endParaRPr lang="en-GB" dirty="0"/>
          </a:p>
        </p:txBody>
      </p:sp>
      <p:sp>
        <p:nvSpPr>
          <p:cNvPr id="3275" name="Freeform 3274">
            <a:extLst>
              <a:ext uri="{FF2B5EF4-FFF2-40B4-BE49-F238E27FC236}">
                <a16:creationId xmlns:a16="http://schemas.microsoft.com/office/drawing/2014/main" id="{DF734B4E-89D9-7592-5217-7EB5D6B51469}"/>
              </a:ext>
            </a:extLst>
          </p:cNvPr>
          <p:cNvSpPr/>
          <p:nvPr/>
        </p:nvSpPr>
        <p:spPr>
          <a:xfrm>
            <a:off x="2212317"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noFill/>
          <a:ln w="4040" cap="flat">
            <a:solidFill>
              <a:srgbClr val="C54E29"/>
            </a:solidFill>
            <a:prstDash val="solid"/>
            <a:miter/>
          </a:ln>
        </p:spPr>
        <p:txBody>
          <a:bodyPr rtlCol="0" anchor="ctr"/>
          <a:lstStyle/>
          <a:p>
            <a:endParaRPr lang="en-GB" dirty="0"/>
          </a:p>
        </p:txBody>
      </p:sp>
      <p:sp>
        <p:nvSpPr>
          <p:cNvPr id="3276" name="Freeform 3275">
            <a:extLst>
              <a:ext uri="{FF2B5EF4-FFF2-40B4-BE49-F238E27FC236}">
                <a16:creationId xmlns:a16="http://schemas.microsoft.com/office/drawing/2014/main" id="{30F69B9F-284C-9E0E-D1DA-AE4C73BC57C1}"/>
              </a:ext>
            </a:extLst>
          </p:cNvPr>
          <p:cNvSpPr/>
          <p:nvPr/>
        </p:nvSpPr>
        <p:spPr>
          <a:xfrm>
            <a:off x="221458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277" name="Freeform 3276">
            <a:extLst>
              <a:ext uri="{FF2B5EF4-FFF2-40B4-BE49-F238E27FC236}">
                <a16:creationId xmlns:a16="http://schemas.microsoft.com/office/drawing/2014/main" id="{5897F64A-11A1-3B4F-0E08-34FDA727F742}"/>
              </a:ext>
            </a:extLst>
          </p:cNvPr>
          <p:cNvSpPr/>
          <p:nvPr/>
        </p:nvSpPr>
        <p:spPr>
          <a:xfrm>
            <a:off x="221458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278" name="Freeform 3277">
            <a:extLst>
              <a:ext uri="{FF2B5EF4-FFF2-40B4-BE49-F238E27FC236}">
                <a16:creationId xmlns:a16="http://schemas.microsoft.com/office/drawing/2014/main" id="{3A35B670-DBFB-D5D6-C47B-18ED6D0167F6}"/>
              </a:ext>
            </a:extLst>
          </p:cNvPr>
          <p:cNvSpPr/>
          <p:nvPr/>
        </p:nvSpPr>
        <p:spPr>
          <a:xfrm>
            <a:off x="2216845"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solidFill>
            <a:srgbClr val="F7941D"/>
          </a:solidFill>
          <a:ln w="0" cap="flat">
            <a:noFill/>
            <a:prstDash val="solid"/>
            <a:miter/>
          </a:ln>
        </p:spPr>
        <p:txBody>
          <a:bodyPr rtlCol="0" anchor="ctr"/>
          <a:lstStyle/>
          <a:p>
            <a:endParaRPr lang="en-GB" dirty="0"/>
          </a:p>
        </p:txBody>
      </p:sp>
      <p:sp>
        <p:nvSpPr>
          <p:cNvPr id="3279" name="Freeform 3278">
            <a:extLst>
              <a:ext uri="{FF2B5EF4-FFF2-40B4-BE49-F238E27FC236}">
                <a16:creationId xmlns:a16="http://schemas.microsoft.com/office/drawing/2014/main" id="{C8DBF887-1263-599B-7505-186C8503EA3C}"/>
              </a:ext>
            </a:extLst>
          </p:cNvPr>
          <p:cNvSpPr/>
          <p:nvPr/>
        </p:nvSpPr>
        <p:spPr>
          <a:xfrm>
            <a:off x="2216845" y="3756115"/>
            <a:ext cx="1617" cy="20120"/>
          </a:xfrm>
          <a:custGeom>
            <a:avLst/>
            <a:gdLst>
              <a:gd name="connsiteX0" fmla="*/ 0 w 1617"/>
              <a:gd name="connsiteY0" fmla="*/ 0 h 20120"/>
              <a:gd name="connsiteX1" fmla="*/ 1617 w 1617"/>
              <a:gd name="connsiteY1" fmla="*/ 0 h 20120"/>
              <a:gd name="connsiteX2" fmla="*/ 1617 w 1617"/>
              <a:gd name="connsiteY2" fmla="*/ 20121 h 20120"/>
              <a:gd name="connsiteX3" fmla="*/ 0 w 1617"/>
              <a:gd name="connsiteY3" fmla="*/ 20121 h 20120"/>
            </a:gdLst>
            <a:ahLst/>
            <a:cxnLst>
              <a:cxn ang="0">
                <a:pos x="connsiteX0" y="connsiteY0"/>
              </a:cxn>
              <a:cxn ang="0">
                <a:pos x="connsiteX1" y="connsiteY1"/>
              </a:cxn>
              <a:cxn ang="0">
                <a:pos x="connsiteX2" y="connsiteY2"/>
              </a:cxn>
              <a:cxn ang="0">
                <a:pos x="connsiteX3" y="connsiteY3"/>
              </a:cxn>
            </a:cxnLst>
            <a:rect l="l" t="t" r="r" b="b"/>
            <a:pathLst>
              <a:path w="1617" h="20120">
                <a:moveTo>
                  <a:pt x="0" y="0"/>
                </a:moveTo>
                <a:lnTo>
                  <a:pt x="1617" y="0"/>
                </a:lnTo>
                <a:lnTo>
                  <a:pt x="1617" y="20121"/>
                </a:lnTo>
                <a:lnTo>
                  <a:pt x="0" y="20121"/>
                </a:lnTo>
                <a:close/>
              </a:path>
            </a:pathLst>
          </a:custGeom>
          <a:noFill/>
          <a:ln w="4040" cap="flat">
            <a:solidFill>
              <a:srgbClr val="C54E29"/>
            </a:solidFill>
            <a:prstDash val="solid"/>
            <a:miter/>
          </a:ln>
        </p:spPr>
        <p:txBody>
          <a:bodyPr rtlCol="0" anchor="ctr"/>
          <a:lstStyle/>
          <a:p>
            <a:endParaRPr lang="en-GB" dirty="0"/>
          </a:p>
        </p:txBody>
      </p:sp>
      <p:sp>
        <p:nvSpPr>
          <p:cNvPr id="3280" name="Freeform 3279">
            <a:extLst>
              <a:ext uri="{FF2B5EF4-FFF2-40B4-BE49-F238E27FC236}">
                <a16:creationId xmlns:a16="http://schemas.microsoft.com/office/drawing/2014/main" id="{49455D81-BC98-E4EF-7C84-80A6F0297B03}"/>
              </a:ext>
            </a:extLst>
          </p:cNvPr>
          <p:cNvSpPr/>
          <p:nvPr/>
        </p:nvSpPr>
        <p:spPr>
          <a:xfrm>
            <a:off x="221910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281" name="Freeform 3280">
            <a:extLst>
              <a:ext uri="{FF2B5EF4-FFF2-40B4-BE49-F238E27FC236}">
                <a16:creationId xmlns:a16="http://schemas.microsoft.com/office/drawing/2014/main" id="{964EE06A-289E-F66E-8F5F-0CEDBFD82F98}"/>
              </a:ext>
            </a:extLst>
          </p:cNvPr>
          <p:cNvSpPr/>
          <p:nvPr/>
        </p:nvSpPr>
        <p:spPr>
          <a:xfrm>
            <a:off x="221910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282" name="Freeform 3281">
            <a:extLst>
              <a:ext uri="{FF2B5EF4-FFF2-40B4-BE49-F238E27FC236}">
                <a16:creationId xmlns:a16="http://schemas.microsoft.com/office/drawing/2014/main" id="{0C719A73-5413-248F-3A1D-41BF42177EEF}"/>
              </a:ext>
            </a:extLst>
          </p:cNvPr>
          <p:cNvSpPr/>
          <p:nvPr/>
        </p:nvSpPr>
        <p:spPr>
          <a:xfrm>
            <a:off x="2221373"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solidFill>
            <a:srgbClr val="F7941D"/>
          </a:solidFill>
          <a:ln w="0" cap="flat">
            <a:noFill/>
            <a:prstDash val="solid"/>
            <a:miter/>
          </a:ln>
        </p:spPr>
        <p:txBody>
          <a:bodyPr rtlCol="0" anchor="ctr"/>
          <a:lstStyle/>
          <a:p>
            <a:endParaRPr lang="en-GB" dirty="0"/>
          </a:p>
        </p:txBody>
      </p:sp>
      <p:sp>
        <p:nvSpPr>
          <p:cNvPr id="3283" name="Freeform 3282">
            <a:extLst>
              <a:ext uri="{FF2B5EF4-FFF2-40B4-BE49-F238E27FC236}">
                <a16:creationId xmlns:a16="http://schemas.microsoft.com/office/drawing/2014/main" id="{C6B79773-E6F9-22F6-E442-66A15D07C6D3}"/>
              </a:ext>
            </a:extLst>
          </p:cNvPr>
          <p:cNvSpPr/>
          <p:nvPr/>
        </p:nvSpPr>
        <p:spPr>
          <a:xfrm>
            <a:off x="2221373"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noFill/>
          <a:ln w="4040" cap="flat">
            <a:solidFill>
              <a:srgbClr val="C54E29"/>
            </a:solidFill>
            <a:prstDash val="solid"/>
            <a:miter/>
          </a:ln>
        </p:spPr>
        <p:txBody>
          <a:bodyPr rtlCol="0" anchor="ctr"/>
          <a:lstStyle/>
          <a:p>
            <a:endParaRPr lang="en-GB" dirty="0"/>
          </a:p>
        </p:txBody>
      </p:sp>
      <p:sp>
        <p:nvSpPr>
          <p:cNvPr id="3284" name="Freeform 3283">
            <a:extLst>
              <a:ext uri="{FF2B5EF4-FFF2-40B4-BE49-F238E27FC236}">
                <a16:creationId xmlns:a16="http://schemas.microsoft.com/office/drawing/2014/main" id="{819BC582-5518-86B5-DDA4-0EC126793616}"/>
              </a:ext>
            </a:extLst>
          </p:cNvPr>
          <p:cNvSpPr/>
          <p:nvPr/>
        </p:nvSpPr>
        <p:spPr>
          <a:xfrm>
            <a:off x="2223637" y="3756115"/>
            <a:ext cx="1617" cy="57129"/>
          </a:xfrm>
          <a:custGeom>
            <a:avLst/>
            <a:gdLst>
              <a:gd name="connsiteX0" fmla="*/ 0 w 1617"/>
              <a:gd name="connsiteY0" fmla="*/ 0 h 57129"/>
              <a:gd name="connsiteX1" fmla="*/ 1617 w 1617"/>
              <a:gd name="connsiteY1" fmla="*/ 0 h 57129"/>
              <a:gd name="connsiteX2" fmla="*/ 1617 w 1617"/>
              <a:gd name="connsiteY2" fmla="*/ 57130 h 57129"/>
              <a:gd name="connsiteX3" fmla="*/ 0 w 1617"/>
              <a:gd name="connsiteY3" fmla="*/ 57130 h 57129"/>
            </a:gdLst>
            <a:ahLst/>
            <a:cxnLst>
              <a:cxn ang="0">
                <a:pos x="connsiteX0" y="connsiteY0"/>
              </a:cxn>
              <a:cxn ang="0">
                <a:pos x="connsiteX1" y="connsiteY1"/>
              </a:cxn>
              <a:cxn ang="0">
                <a:pos x="connsiteX2" y="connsiteY2"/>
              </a:cxn>
              <a:cxn ang="0">
                <a:pos x="connsiteX3" y="connsiteY3"/>
              </a:cxn>
            </a:cxnLst>
            <a:rect l="l" t="t" r="r" b="b"/>
            <a:pathLst>
              <a:path w="1617" h="57129">
                <a:moveTo>
                  <a:pt x="0" y="0"/>
                </a:moveTo>
                <a:lnTo>
                  <a:pt x="1617" y="0"/>
                </a:lnTo>
                <a:lnTo>
                  <a:pt x="1617" y="57130"/>
                </a:lnTo>
                <a:lnTo>
                  <a:pt x="0" y="57130"/>
                </a:lnTo>
                <a:close/>
              </a:path>
            </a:pathLst>
          </a:custGeom>
          <a:solidFill>
            <a:srgbClr val="F7941D"/>
          </a:solidFill>
          <a:ln w="0" cap="flat">
            <a:noFill/>
            <a:prstDash val="solid"/>
            <a:miter/>
          </a:ln>
        </p:spPr>
        <p:txBody>
          <a:bodyPr rtlCol="0" anchor="ctr"/>
          <a:lstStyle/>
          <a:p>
            <a:endParaRPr lang="en-GB" dirty="0"/>
          </a:p>
        </p:txBody>
      </p:sp>
      <p:sp>
        <p:nvSpPr>
          <p:cNvPr id="3285" name="Freeform 3284">
            <a:extLst>
              <a:ext uri="{FF2B5EF4-FFF2-40B4-BE49-F238E27FC236}">
                <a16:creationId xmlns:a16="http://schemas.microsoft.com/office/drawing/2014/main" id="{1CE68038-4DD6-03F0-ABE5-09A13CFA34DC}"/>
              </a:ext>
            </a:extLst>
          </p:cNvPr>
          <p:cNvSpPr/>
          <p:nvPr/>
        </p:nvSpPr>
        <p:spPr>
          <a:xfrm>
            <a:off x="2223637" y="3756115"/>
            <a:ext cx="1617" cy="57129"/>
          </a:xfrm>
          <a:custGeom>
            <a:avLst/>
            <a:gdLst>
              <a:gd name="connsiteX0" fmla="*/ 0 w 1617"/>
              <a:gd name="connsiteY0" fmla="*/ 0 h 57129"/>
              <a:gd name="connsiteX1" fmla="*/ 1617 w 1617"/>
              <a:gd name="connsiteY1" fmla="*/ 0 h 57129"/>
              <a:gd name="connsiteX2" fmla="*/ 1617 w 1617"/>
              <a:gd name="connsiteY2" fmla="*/ 57130 h 57129"/>
              <a:gd name="connsiteX3" fmla="*/ 0 w 1617"/>
              <a:gd name="connsiteY3" fmla="*/ 57130 h 57129"/>
            </a:gdLst>
            <a:ahLst/>
            <a:cxnLst>
              <a:cxn ang="0">
                <a:pos x="connsiteX0" y="connsiteY0"/>
              </a:cxn>
              <a:cxn ang="0">
                <a:pos x="connsiteX1" y="connsiteY1"/>
              </a:cxn>
              <a:cxn ang="0">
                <a:pos x="connsiteX2" y="connsiteY2"/>
              </a:cxn>
              <a:cxn ang="0">
                <a:pos x="connsiteX3" y="connsiteY3"/>
              </a:cxn>
            </a:cxnLst>
            <a:rect l="l" t="t" r="r" b="b"/>
            <a:pathLst>
              <a:path w="1617" h="57129">
                <a:moveTo>
                  <a:pt x="0" y="0"/>
                </a:moveTo>
                <a:lnTo>
                  <a:pt x="1617" y="0"/>
                </a:lnTo>
                <a:lnTo>
                  <a:pt x="1617" y="57130"/>
                </a:lnTo>
                <a:lnTo>
                  <a:pt x="0" y="57130"/>
                </a:lnTo>
                <a:close/>
              </a:path>
            </a:pathLst>
          </a:custGeom>
          <a:noFill/>
          <a:ln w="4040" cap="flat">
            <a:solidFill>
              <a:srgbClr val="C54E29"/>
            </a:solidFill>
            <a:prstDash val="solid"/>
            <a:miter/>
          </a:ln>
        </p:spPr>
        <p:txBody>
          <a:bodyPr rtlCol="0" anchor="ctr"/>
          <a:lstStyle/>
          <a:p>
            <a:endParaRPr lang="en-GB" dirty="0"/>
          </a:p>
        </p:txBody>
      </p:sp>
      <p:sp>
        <p:nvSpPr>
          <p:cNvPr id="3286" name="Freeform 3285">
            <a:extLst>
              <a:ext uri="{FF2B5EF4-FFF2-40B4-BE49-F238E27FC236}">
                <a16:creationId xmlns:a16="http://schemas.microsoft.com/office/drawing/2014/main" id="{02B54A8B-5D0A-DFCB-72C7-7466309C4A41}"/>
              </a:ext>
            </a:extLst>
          </p:cNvPr>
          <p:cNvSpPr/>
          <p:nvPr/>
        </p:nvSpPr>
        <p:spPr>
          <a:xfrm>
            <a:off x="2225982" y="3756115"/>
            <a:ext cx="1617" cy="101492"/>
          </a:xfrm>
          <a:custGeom>
            <a:avLst/>
            <a:gdLst>
              <a:gd name="connsiteX0" fmla="*/ 0 w 1617"/>
              <a:gd name="connsiteY0" fmla="*/ 0 h 101492"/>
              <a:gd name="connsiteX1" fmla="*/ 1617 w 1617"/>
              <a:gd name="connsiteY1" fmla="*/ 0 h 101492"/>
              <a:gd name="connsiteX2" fmla="*/ 1617 w 1617"/>
              <a:gd name="connsiteY2" fmla="*/ 101493 h 101492"/>
              <a:gd name="connsiteX3" fmla="*/ 0 w 1617"/>
              <a:gd name="connsiteY3" fmla="*/ 101493 h 101492"/>
            </a:gdLst>
            <a:ahLst/>
            <a:cxnLst>
              <a:cxn ang="0">
                <a:pos x="connsiteX0" y="connsiteY0"/>
              </a:cxn>
              <a:cxn ang="0">
                <a:pos x="connsiteX1" y="connsiteY1"/>
              </a:cxn>
              <a:cxn ang="0">
                <a:pos x="connsiteX2" y="connsiteY2"/>
              </a:cxn>
              <a:cxn ang="0">
                <a:pos x="connsiteX3" y="connsiteY3"/>
              </a:cxn>
            </a:cxnLst>
            <a:rect l="l" t="t" r="r" b="b"/>
            <a:pathLst>
              <a:path w="1617" h="101492">
                <a:moveTo>
                  <a:pt x="0" y="0"/>
                </a:moveTo>
                <a:lnTo>
                  <a:pt x="1617" y="0"/>
                </a:lnTo>
                <a:lnTo>
                  <a:pt x="1617" y="101493"/>
                </a:lnTo>
                <a:lnTo>
                  <a:pt x="0" y="101493"/>
                </a:lnTo>
                <a:close/>
              </a:path>
            </a:pathLst>
          </a:custGeom>
          <a:solidFill>
            <a:srgbClr val="F7941D"/>
          </a:solidFill>
          <a:ln w="0" cap="flat">
            <a:noFill/>
            <a:prstDash val="solid"/>
            <a:miter/>
          </a:ln>
        </p:spPr>
        <p:txBody>
          <a:bodyPr rtlCol="0" anchor="ctr"/>
          <a:lstStyle/>
          <a:p>
            <a:endParaRPr lang="en-GB" dirty="0"/>
          </a:p>
        </p:txBody>
      </p:sp>
      <p:sp>
        <p:nvSpPr>
          <p:cNvPr id="3287" name="Freeform 3286">
            <a:extLst>
              <a:ext uri="{FF2B5EF4-FFF2-40B4-BE49-F238E27FC236}">
                <a16:creationId xmlns:a16="http://schemas.microsoft.com/office/drawing/2014/main" id="{C031C522-9B9F-FB6E-C073-0CEBB6591140}"/>
              </a:ext>
            </a:extLst>
          </p:cNvPr>
          <p:cNvSpPr/>
          <p:nvPr/>
        </p:nvSpPr>
        <p:spPr>
          <a:xfrm>
            <a:off x="2225982" y="3756115"/>
            <a:ext cx="1617" cy="101492"/>
          </a:xfrm>
          <a:custGeom>
            <a:avLst/>
            <a:gdLst>
              <a:gd name="connsiteX0" fmla="*/ 0 w 1617"/>
              <a:gd name="connsiteY0" fmla="*/ 0 h 101492"/>
              <a:gd name="connsiteX1" fmla="*/ 1617 w 1617"/>
              <a:gd name="connsiteY1" fmla="*/ 0 h 101492"/>
              <a:gd name="connsiteX2" fmla="*/ 1617 w 1617"/>
              <a:gd name="connsiteY2" fmla="*/ 101493 h 101492"/>
              <a:gd name="connsiteX3" fmla="*/ 0 w 1617"/>
              <a:gd name="connsiteY3" fmla="*/ 101493 h 101492"/>
            </a:gdLst>
            <a:ahLst/>
            <a:cxnLst>
              <a:cxn ang="0">
                <a:pos x="connsiteX0" y="connsiteY0"/>
              </a:cxn>
              <a:cxn ang="0">
                <a:pos x="connsiteX1" y="connsiteY1"/>
              </a:cxn>
              <a:cxn ang="0">
                <a:pos x="connsiteX2" y="connsiteY2"/>
              </a:cxn>
              <a:cxn ang="0">
                <a:pos x="connsiteX3" y="connsiteY3"/>
              </a:cxn>
            </a:cxnLst>
            <a:rect l="l" t="t" r="r" b="b"/>
            <a:pathLst>
              <a:path w="1617" h="101492">
                <a:moveTo>
                  <a:pt x="0" y="0"/>
                </a:moveTo>
                <a:lnTo>
                  <a:pt x="1617" y="0"/>
                </a:lnTo>
                <a:lnTo>
                  <a:pt x="1617" y="101493"/>
                </a:lnTo>
                <a:lnTo>
                  <a:pt x="0" y="101493"/>
                </a:lnTo>
                <a:close/>
              </a:path>
            </a:pathLst>
          </a:custGeom>
          <a:noFill/>
          <a:ln w="4040" cap="flat">
            <a:solidFill>
              <a:srgbClr val="C54E29"/>
            </a:solidFill>
            <a:prstDash val="solid"/>
            <a:miter/>
          </a:ln>
        </p:spPr>
        <p:txBody>
          <a:bodyPr rtlCol="0" anchor="ctr"/>
          <a:lstStyle/>
          <a:p>
            <a:endParaRPr lang="en-GB" dirty="0"/>
          </a:p>
        </p:txBody>
      </p:sp>
      <p:sp>
        <p:nvSpPr>
          <p:cNvPr id="3288" name="Freeform 3287">
            <a:extLst>
              <a:ext uri="{FF2B5EF4-FFF2-40B4-BE49-F238E27FC236}">
                <a16:creationId xmlns:a16="http://schemas.microsoft.com/office/drawing/2014/main" id="{FAC1AC1C-1E5D-C287-A804-2C7618983ECA}"/>
              </a:ext>
            </a:extLst>
          </p:cNvPr>
          <p:cNvSpPr/>
          <p:nvPr/>
        </p:nvSpPr>
        <p:spPr>
          <a:xfrm>
            <a:off x="2228246"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289" name="Freeform 3288">
            <a:extLst>
              <a:ext uri="{FF2B5EF4-FFF2-40B4-BE49-F238E27FC236}">
                <a16:creationId xmlns:a16="http://schemas.microsoft.com/office/drawing/2014/main" id="{1919C599-E17C-0903-15C7-859B9355B2FC}"/>
              </a:ext>
            </a:extLst>
          </p:cNvPr>
          <p:cNvSpPr/>
          <p:nvPr/>
        </p:nvSpPr>
        <p:spPr>
          <a:xfrm>
            <a:off x="2228246"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290" name="Freeform 3289">
            <a:extLst>
              <a:ext uri="{FF2B5EF4-FFF2-40B4-BE49-F238E27FC236}">
                <a16:creationId xmlns:a16="http://schemas.microsoft.com/office/drawing/2014/main" id="{F42194D5-AF17-355E-9258-BAF89A90884B}"/>
              </a:ext>
            </a:extLst>
          </p:cNvPr>
          <p:cNvSpPr/>
          <p:nvPr/>
        </p:nvSpPr>
        <p:spPr>
          <a:xfrm>
            <a:off x="223051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91" name="Freeform 3290">
            <a:extLst>
              <a:ext uri="{FF2B5EF4-FFF2-40B4-BE49-F238E27FC236}">
                <a16:creationId xmlns:a16="http://schemas.microsoft.com/office/drawing/2014/main" id="{82B28EB4-D0E9-B65B-BE68-A50B196CC875}"/>
              </a:ext>
            </a:extLst>
          </p:cNvPr>
          <p:cNvSpPr/>
          <p:nvPr/>
        </p:nvSpPr>
        <p:spPr>
          <a:xfrm>
            <a:off x="2232774" y="3756115"/>
            <a:ext cx="1617" cy="47998"/>
          </a:xfrm>
          <a:custGeom>
            <a:avLst/>
            <a:gdLst>
              <a:gd name="connsiteX0" fmla="*/ 0 w 1617"/>
              <a:gd name="connsiteY0" fmla="*/ 0 h 47998"/>
              <a:gd name="connsiteX1" fmla="*/ 1617 w 1617"/>
              <a:gd name="connsiteY1" fmla="*/ 0 h 47998"/>
              <a:gd name="connsiteX2" fmla="*/ 1617 w 1617"/>
              <a:gd name="connsiteY2" fmla="*/ 47999 h 47998"/>
              <a:gd name="connsiteX3" fmla="*/ 0 w 1617"/>
              <a:gd name="connsiteY3" fmla="*/ 47999 h 47998"/>
            </a:gdLst>
            <a:ahLst/>
            <a:cxnLst>
              <a:cxn ang="0">
                <a:pos x="connsiteX0" y="connsiteY0"/>
              </a:cxn>
              <a:cxn ang="0">
                <a:pos x="connsiteX1" y="connsiteY1"/>
              </a:cxn>
              <a:cxn ang="0">
                <a:pos x="connsiteX2" y="connsiteY2"/>
              </a:cxn>
              <a:cxn ang="0">
                <a:pos x="connsiteX3" y="connsiteY3"/>
              </a:cxn>
            </a:cxnLst>
            <a:rect l="l" t="t" r="r" b="b"/>
            <a:pathLst>
              <a:path w="1617" h="47998">
                <a:moveTo>
                  <a:pt x="0" y="0"/>
                </a:moveTo>
                <a:lnTo>
                  <a:pt x="1617" y="0"/>
                </a:lnTo>
                <a:lnTo>
                  <a:pt x="1617" y="47999"/>
                </a:lnTo>
                <a:lnTo>
                  <a:pt x="0" y="47999"/>
                </a:lnTo>
                <a:close/>
              </a:path>
            </a:pathLst>
          </a:custGeom>
          <a:solidFill>
            <a:srgbClr val="F7941D"/>
          </a:solidFill>
          <a:ln w="0" cap="flat">
            <a:noFill/>
            <a:prstDash val="solid"/>
            <a:miter/>
          </a:ln>
        </p:spPr>
        <p:txBody>
          <a:bodyPr rtlCol="0" anchor="ctr"/>
          <a:lstStyle/>
          <a:p>
            <a:endParaRPr lang="en-GB" dirty="0"/>
          </a:p>
        </p:txBody>
      </p:sp>
      <p:sp>
        <p:nvSpPr>
          <p:cNvPr id="3292" name="Freeform 3291">
            <a:extLst>
              <a:ext uri="{FF2B5EF4-FFF2-40B4-BE49-F238E27FC236}">
                <a16:creationId xmlns:a16="http://schemas.microsoft.com/office/drawing/2014/main" id="{BC245DB8-2C2A-31EC-7710-8F9A96F520B1}"/>
              </a:ext>
            </a:extLst>
          </p:cNvPr>
          <p:cNvSpPr/>
          <p:nvPr/>
        </p:nvSpPr>
        <p:spPr>
          <a:xfrm>
            <a:off x="2232774" y="3756115"/>
            <a:ext cx="1617" cy="47998"/>
          </a:xfrm>
          <a:custGeom>
            <a:avLst/>
            <a:gdLst>
              <a:gd name="connsiteX0" fmla="*/ 0 w 1617"/>
              <a:gd name="connsiteY0" fmla="*/ 0 h 47998"/>
              <a:gd name="connsiteX1" fmla="*/ 1617 w 1617"/>
              <a:gd name="connsiteY1" fmla="*/ 0 h 47998"/>
              <a:gd name="connsiteX2" fmla="*/ 1617 w 1617"/>
              <a:gd name="connsiteY2" fmla="*/ 47999 h 47998"/>
              <a:gd name="connsiteX3" fmla="*/ 0 w 1617"/>
              <a:gd name="connsiteY3" fmla="*/ 47999 h 47998"/>
            </a:gdLst>
            <a:ahLst/>
            <a:cxnLst>
              <a:cxn ang="0">
                <a:pos x="connsiteX0" y="connsiteY0"/>
              </a:cxn>
              <a:cxn ang="0">
                <a:pos x="connsiteX1" y="connsiteY1"/>
              </a:cxn>
              <a:cxn ang="0">
                <a:pos x="connsiteX2" y="connsiteY2"/>
              </a:cxn>
              <a:cxn ang="0">
                <a:pos x="connsiteX3" y="connsiteY3"/>
              </a:cxn>
            </a:cxnLst>
            <a:rect l="l" t="t" r="r" b="b"/>
            <a:pathLst>
              <a:path w="1617" h="47998">
                <a:moveTo>
                  <a:pt x="0" y="0"/>
                </a:moveTo>
                <a:lnTo>
                  <a:pt x="1617" y="0"/>
                </a:lnTo>
                <a:lnTo>
                  <a:pt x="1617" y="47999"/>
                </a:lnTo>
                <a:lnTo>
                  <a:pt x="0" y="47999"/>
                </a:lnTo>
                <a:close/>
              </a:path>
            </a:pathLst>
          </a:custGeom>
          <a:noFill/>
          <a:ln w="4040" cap="flat">
            <a:solidFill>
              <a:srgbClr val="C54E29"/>
            </a:solidFill>
            <a:prstDash val="solid"/>
            <a:miter/>
          </a:ln>
        </p:spPr>
        <p:txBody>
          <a:bodyPr rtlCol="0" anchor="ctr"/>
          <a:lstStyle/>
          <a:p>
            <a:endParaRPr lang="en-GB" dirty="0"/>
          </a:p>
        </p:txBody>
      </p:sp>
      <p:sp>
        <p:nvSpPr>
          <p:cNvPr id="3293" name="Freeform 3292">
            <a:extLst>
              <a:ext uri="{FF2B5EF4-FFF2-40B4-BE49-F238E27FC236}">
                <a16:creationId xmlns:a16="http://schemas.microsoft.com/office/drawing/2014/main" id="{33D24D9E-0181-EB96-00EC-E69B98F8443C}"/>
              </a:ext>
            </a:extLst>
          </p:cNvPr>
          <p:cNvSpPr/>
          <p:nvPr/>
        </p:nvSpPr>
        <p:spPr>
          <a:xfrm>
            <a:off x="223503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94" name="Freeform 3293">
            <a:extLst>
              <a:ext uri="{FF2B5EF4-FFF2-40B4-BE49-F238E27FC236}">
                <a16:creationId xmlns:a16="http://schemas.microsoft.com/office/drawing/2014/main" id="{59890C2F-762E-998D-4545-A4B237065C27}"/>
              </a:ext>
            </a:extLst>
          </p:cNvPr>
          <p:cNvSpPr/>
          <p:nvPr/>
        </p:nvSpPr>
        <p:spPr>
          <a:xfrm>
            <a:off x="2237302"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3295" name="Freeform 3294">
            <a:extLst>
              <a:ext uri="{FF2B5EF4-FFF2-40B4-BE49-F238E27FC236}">
                <a16:creationId xmlns:a16="http://schemas.microsoft.com/office/drawing/2014/main" id="{A782F93B-D870-29B9-C85C-1276DFE24391}"/>
              </a:ext>
            </a:extLst>
          </p:cNvPr>
          <p:cNvSpPr/>
          <p:nvPr/>
        </p:nvSpPr>
        <p:spPr>
          <a:xfrm>
            <a:off x="2237302"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3296" name="Freeform 3295">
            <a:extLst>
              <a:ext uri="{FF2B5EF4-FFF2-40B4-BE49-F238E27FC236}">
                <a16:creationId xmlns:a16="http://schemas.microsoft.com/office/drawing/2014/main" id="{883960C9-C8A3-0CE9-C962-ECDECF02CF15}"/>
              </a:ext>
            </a:extLst>
          </p:cNvPr>
          <p:cNvSpPr/>
          <p:nvPr/>
        </p:nvSpPr>
        <p:spPr>
          <a:xfrm>
            <a:off x="223964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97" name="Freeform 3296">
            <a:extLst>
              <a:ext uri="{FF2B5EF4-FFF2-40B4-BE49-F238E27FC236}">
                <a16:creationId xmlns:a16="http://schemas.microsoft.com/office/drawing/2014/main" id="{FD7F0B54-F553-9D98-F1C2-838472C327B2}"/>
              </a:ext>
            </a:extLst>
          </p:cNvPr>
          <p:cNvSpPr/>
          <p:nvPr/>
        </p:nvSpPr>
        <p:spPr>
          <a:xfrm>
            <a:off x="224191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298" name="Freeform 3297">
            <a:extLst>
              <a:ext uri="{FF2B5EF4-FFF2-40B4-BE49-F238E27FC236}">
                <a16:creationId xmlns:a16="http://schemas.microsoft.com/office/drawing/2014/main" id="{BBB3B290-19BF-BAEF-3301-3592258D7DCA}"/>
              </a:ext>
            </a:extLst>
          </p:cNvPr>
          <p:cNvSpPr/>
          <p:nvPr/>
        </p:nvSpPr>
        <p:spPr>
          <a:xfrm>
            <a:off x="2244175"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3299" name="Freeform 3298">
            <a:extLst>
              <a:ext uri="{FF2B5EF4-FFF2-40B4-BE49-F238E27FC236}">
                <a16:creationId xmlns:a16="http://schemas.microsoft.com/office/drawing/2014/main" id="{2C1FEF9C-0792-363D-2B7F-AC3C156118F7}"/>
              </a:ext>
            </a:extLst>
          </p:cNvPr>
          <p:cNvSpPr/>
          <p:nvPr/>
        </p:nvSpPr>
        <p:spPr>
          <a:xfrm>
            <a:off x="2244175"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3300" name="Freeform 3299">
            <a:extLst>
              <a:ext uri="{FF2B5EF4-FFF2-40B4-BE49-F238E27FC236}">
                <a16:creationId xmlns:a16="http://schemas.microsoft.com/office/drawing/2014/main" id="{A61DA0F0-4A1B-A96A-C545-88E5E91DD0CB}"/>
              </a:ext>
            </a:extLst>
          </p:cNvPr>
          <p:cNvSpPr/>
          <p:nvPr/>
        </p:nvSpPr>
        <p:spPr>
          <a:xfrm>
            <a:off x="2246439" y="3756115"/>
            <a:ext cx="1617" cy="106017"/>
          </a:xfrm>
          <a:custGeom>
            <a:avLst/>
            <a:gdLst>
              <a:gd name="connsiteX0" fmla="*/ 0 w 1617"/>
              <a:gd name="connsiteY0" fmla="*/ 0 h 106017"/>
              <a:gd name="connsiteX1" fmla="*/ 1617 w 1617"/>
              <a:gd name="connsiteY1" fmla="*/ 0 h 106017"/>
              <a:gd name="connsiteX2" fmla="*/ 1617 w 1617"/>
              <a:gd name="connsiteY2" fmla="*/ 106018 h 106017"/>
              <a:gd name="connsiteX3" fmla="*/ 0 w 1617"/>
              <a:gd name="connsiteY3" fmla="*/ 106018 h 106017"/>
            </a:gdLst>
            <a:ahLst/>
            <a:cxnLst>
              <a:cxn ang="0">
                <a:pos x="connsiteX0" y="connsiteY0"/>
              </a:cxn>
              <a:cxn ang="0">
                <a:pos x="connsiteX1" y="connsiteY1"/>
              </a:cxn>
              <a:cxn ang="0">
                <a:pos x="connsiteX2" y="connsiteY2"/>
              </a:cxn>
              <a:cxn ang="0">
                <a:pos x="connsiteX3" y="connsiteY3"/>
              </a:cxn>
            </a:cxnLst>
            <a:rect l="l" t="t" r="r" b="b"/>
            <a:pathLst>
              <a:path w="1617" h="106017">
                <a:moveTo>
                  <a:pt x="0" y="0"/>
                </a:moveTo>
                <a:lnTo>
                  <a:pt x="1617" y="0"/>
                </a:lnTo>
                <a:lnTo>
                  <a:pt x="1617" y="106018"/>
                </a:lnTo>
                <a:lnTo>
                  <a:pt x="0" y="106018"/>
                </a:lnTo>
                <a:close/>
              </a:path>
            </a:pathLst>
          </a:custGeom>
          <a:solidFill>
            <a:srgbClr val="F7941D"/>
          </a:solidFill>
          <a:ln w="0" cap="flat">
            <a:noFill/>
            <a:prstDash val="solid"/>
            <a:miter/>
          </a:ln>
        </p:spPr>
        <p:txBody>
          <a:bodyPr rtlCol="0" anchor="ctr"/>
          <a:lstStyle/>
          <a:p>
            <a:endParaRPr lang="en-GB" dirty="0"/>
          </a:p>
        </p:txBody>
      </p:sp>
      <p:sp>
        <p:nvSpPr>
          <p:cNvPr id="3301" name="Freeform 3300">
            <a:extLst>
              <a:ext uri="{FF2B5EF4-FFF2-40B4-BE49-F238E27FC236}">
                <a16:creationId xmlns:a16="http://schemas.microsoft.com/office/drawing/2014/main" id="{99DC1C5A-6D37-B0C7-3DA4-1AD302E5957F}"/>
              </a:ext>
            </a:extLst>
          </p:cNvPr>
          <p:cNvSpPr/>
          <p:nvPr/>
        </p:nvSpPr>
        <p:spPr>
          <a:xfrm>
            <a:off x="2246439" y="3756115"/>
            <a:ext cx="1617" cy="106017"/>
          </a:xfrm>
          <a:custGeom>
            <a:avLst/>
            <a:gdLst>
              <a:gd name="connsiteX0" fmla="*/ 0 w 1617"/>
              <a:gd name="connsiteY0" fmla="*/ 0 h 106017"/>
              <a:gd name="connsiteX1" fmla="*/ 1617 w 1617"/>
              <a:gd name="connsiteY1" fmla="*/ 0 h 106017"/>
              <a:gd name="connsiteX2" fmla="*/ 1617 w 1617"/>
              <a:gd name="connsiteY2" fmla="*/ 106018 h 106017"/>
              <a:gd name="connsiteX3" fmla="*/ 0 w 1617"/>
              <a:gd name="connsiteY3" fmla="*/ 106018 h 106017"/>
            </a:gdLst>
            <a:ahLst/>
            <a:cxnLst>
              <a:cxn ang="0">
                <a:pos x="connsiteX0" y="connsiteY0"/>
              </a:cxn>
              <a:cxn ang="0">
                <a:pos x="connsiteX1" y="connsiteY1"/>
              </a:cxn>
              <a:cxn ang="0">
                <a:pos x="connsiteX2" y="connsiteY2"/>
              </a:cxn>
              <a:cxn ang="0">
                <a:pos x="connsiteX3" y="connsiteY3"/>
              </a:cxn>
            </a:cxnLst>
            <a:rect l="l" t="t" r="r" b="b"/>
            <a:pathLst>
              <a:path w="1617" h="106017">
                <a:moveTo>
                  <a:pt x="0" y="0"/>
                </a:moveTo>
                <a:lnTo>
                  <a:pt x="1617" y="0"/>
                </a:lnTo>
                <a:lnTo>
                  <a:pt x="1617" y="106018"/>
                </a:lnTo>
                <a:lnTo>
                  <a:pt x="0" y="106018"/>
                </a:lnTo>
                <a:close/>
              </a:path>
            </a:pathLst>
          </a:custGeom>
          <a:noFill/>
          <a:ln w="4040" cap="flat">
            <a:solidFill>
              <a:srgbClr val="C54E29"/>
            </a:solidFill>
            <a:prstDash val="solid"/>
            <a:miter/>
          </a:ln>
        </p:spPr>
        <p:txBody>
          <a:bodyPr rtlCol="0" anchor="ctr"/>
          <a:lstStyle/>
          <a:p>
            <a:endParaRPr lang="en-GB" dirty="0"/>
          </a:p>
        </p:txBody>
      </p:sp>
      <p:sp>
        <p:nvSpPr>
          <p:cNvPr id="3302" name="Freeform 3301">
            <a:extLst>
              <a:ext uri="{FF2B5EF4-FFF2-40B4-BE49-F238E27FC236}">
                <a16:creationId xmlns:a16="http://schemas.microsoft.com/office/drawing/2014/main" id="{CCC5EEE3-ADBE-8469-2810-72306003F186}"/>
              </a:ext>
            </a:extLst>
          </p:cNvPr>
          <p:cNvSpPr/>
          <p:nvPr/>
        </p:nvSpPr>
        <p:spPr>
          <a:xfrm>
            <a:off x="2248703"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303" name="Freeform 3302">
            <a:extLst>
              <a:ext uri="{FF2B5EF4-FFF2-40B4-BE49-F238E27FC236}">
                <a16:creationId xmlns:a16="http://schemas.microsoft.com/office/drawing/2014/main" id="{BFB586C8-3B0F-B23E-5D6D-3810D5537C53}"/>
              </a:ext>
            </a:extLst>
          </p:cNvPr>
          <p:cNvSpPr/>
          <p:nvPr/>
        </p:nvSpPr>
        <p:spPr>
          <a:xfrm>
            <a:off x="2248703"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304" name="Freeform 3303">
            <a:extLst>
              <a:ext uri="{FF2B5EF4-FFF2-40B4-BE49-F238E27FC236}">
                <a16:creationId xmlns:a16="http://schemas.microsoft.com/office/drawing/2014/main" id="{C546B4B7-EA12-D598-B062-E0E68D9D81CF}"/>
              </a:ext>
            </a:extLst>
          </p:cNvPr>
          <p:cNvSpPr/>
          <p:nvPr/>
        </p:nvSpPr>
        <p:spPr>
          <a:xfrm>
            <a:off x="225096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05" name="Freeform 3304">
            <a:extLst>
              <a:ext uri="{FF2B5EF4-FFF2-40B4-BE49-F238E27FC236}">
                <a16:creationId xmlns:a16="http://schemas.microsoft.com/office/drawing/2014/main" id="{2CDB11AE-86B6-7801-5085-F9C5EB992723}"/>
              </a:ext>
            </a:extLst>
          </p:cNvPr>
          <p:cNvSpPr/>
          <p:nvPr/>
        </p:nvSpPr>
        <p:spPr>
          <a:xfrm>
            <a:off x="2253312"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solidFill>
            <a:srgbClr val="F7941D"/>
          </a:solidFill>
          <a:ln w="0" cap="flat">
            <a:noFill/>
            <a:prstDash val="solid"/>
            <a:miter/>
          </a:ln>
        </p:spPr>
        <p:txBody>
          <a:bodyPr rtlCol="0" anchor="ctr"/>
          <a:lstStyle/>
          <a:p>
            <a:endParaRPr lang="en-GB" dirty="0"/>
          </a:p>
        </p:txBody>
      </p:sp>
      <p:sp>
        <p:nvSpPr>
          <p:cNvPr id="3306" name="Freeform 3305">
            <a:extLst>
              <a:ext uri="{FF2B5EF4-FFF2-40B4-BE49-F238E27FC236}">
                <a16:creationId xmlns:a16="http://schemas.microsoft.com/office/drawing/2014/main" id="{54591ACF-6053-20D5-14E9-79767F89CB64}"/>
              </a:ext>
            </a:extLst>
          </p:cNvPr>
          <p:cNvSpPr/>
          <p:nvPr/>
        </p:nvSpPr>
        <p:spPr>
          <a:xfrm>
            <a:off x="2253312"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noFill/>
          <a:ln w="4040" cap="flat">
            <a:solidFill>
              <a:srgbClr val="C54E29"/>
            </a:solidFill>
            <a:prstDash val="solid"/>
            <a:miter/>
          </a:ln>
        </p:spPr>
        <p:txBody>
          <a:bodyPr rtlCol="0" anchor="ctr"/>
          <a:lstStyle/>
          <a:p>
            <a:endParaRPr lang="en-GB" dirty="0"/>
          </a:p>
        </p:txBody>
      </p:sp>
      <p:sp>
        <p:nvSpPr>
          <p:cNvPr id="3307" name="Freeform 3306">
            <a:extLst>
              <a:ext uri="{FF2B5EF4-FFF2-40B4-BE49-F238E27FC236}">
                <a16:creationId xmlns:a16="http://schemas.microsoft.com/office/drawing/2014/main" id="{49FC01D1-596F-A54A-3018-37CC77C00D99}"/>
              </a:ext>
            </a:extLst>
          </p:cNvPr>
          <p:cNvSpPr/>
          <p:nvPr/>
        </p:nvSpPr>
        <p:spPr>
          <a:xfrm>
            <a:off x="2255576"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308" name="Freeform 3307">
            <a:extLst>
              <a:ext uri="{FF2B5EF4-FFF2-40B4-BE49-F238E27FC236}">
                <a16:creationId xmlns:a16="http://schemas.microsoft.com/office/drawing/2014/main" id="{888783D2-D922-E2E4-EC77-9FF3C673F231}"/>
              </a:ext>
            </a:extLst>
          </p:cNvPr>
          <p:cNvSpPr/>
          <p:nvPr/>
        </p:nvSpPr>
        <p:spPr>
          <a:xfrm>
            <a:off x="2255576"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309" name="Freeform 3308">
            <a:extLst>
              <a:ext uri="{FF2B5EF4-FFF2-40B4-BE49-F238E27FC236}">
                <a16:creationId xmlns:a16="http://schemas.microsoft.com/office/drawing/2014/main" id="{3138D10E-4B5E-766F-2513-B13BAB6765BC}"/>
              </a:ext>
            </a:extLst>
          </p:cNvPr>
          <p:cNvSpPr/>
          <p:nvPr/>
        </p:nvSpPr>
        <p:spPr>
          <a:xfrm>
            <a:off x="2257840"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F7941D"/>
          </a:solidFill>
          <a:ln w="0" cap="flat">
            <a:noFill/>
            <a:prstDash val="solid"/>
            <a:miter/>
          </a:ln>
        </p:spPr>
        <p:txBody>
          <a:bodyPr rtlCol="0" anchor="ctr"/>
          <a:lstStyle/>
          <a:p>
            <a:endParaRPr lang="en-GB" dirty="0"/>
          </a:p>
        </p:txBody>
      </p:sp>
      <p:sp>
        <p:nvSpPr>
          <p:cNvPr id="3310" name="Freeform 3309">
            <a:extLst>
              <a:ext uri="{FF2B5EF4-FFF2-40B4-BE49-F238E27FC236}">
                <a16:creationId xmlns:a16="http://schemas.microsoft.com/office/drawing/2014/main" id="{7EFCDA74-544F-EED0-C709-007B36AACD14}"/>
              </a:ext>
            </a:extLst>
          </p:cNvPr>
          <p:cNvSpPr/>
          <p:nvPr/>
        </p:nvSpPr>
        <p:spPr>
          <a:xfrm>
            <a:off x="2257840"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C54E29"/>
            </a:solidFill>
            <a:prstDash val="solid"/>
            <a:miter/>
          </a:ln>
        </p:spPr>
        <p:txBody>
          <a:bodyPr rtlCol="0" anchor="ctr"/>
          <a:lstStyle/>
          <a:p>
            <a:endParaRPr lang="en-GB" dirty="0"/>
          </a:p>
        </p:txBody>
      </p:sp>
      <p:sp>
        <p:nvSpPr>
          <p:cNvPr id="3311" name="Freeform 3310">
            <a:extLst>
              <a:ext uri="{FF2B5EF4-FFF2-40B4-BE49-F238E27FC236}">
                <a16:creationId xmlns:a16="http://schemas.microsoft.com/office/drawing/2014/main" id="{A73396D6-D7E1-EE80-E659-8D9D799A3721}"/>
              </a:ext>
            </a:extLst>
          </p:cNvPr>
          <p:cNvSpPr/>
          <p:nvPr/>
        </p:nvSpPr>
        <p:spPr>
          <a:xfrm>
            <a:off x="2260104"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solidFill>
            <a:srgbClr val="F7941D"/>
          </a:solidFill>
          <a:ln w="0" cap="flat">
            <a:noFill/>
            <a:prstDash val="solid"/>
            <a:miter/>
          </a:ln>
        </p:spPr>
        <p:txBody>
          <a:bodyPr rtlCol="0" anchor="ctr"/>
          <a:lstStyle/>
          <a:p>
            <a:endParaRPr lang="en-GB" dirty="0"/>
          </a:p>
        </p:txBody>
      </p:sp>
      <p:sp>
        <p:nvSpPr>
          <p:cNvPr id="3312" name="Freeform 3311">
            <a:extLst>
              <a:ext uri="{FF2B5EF4-FFF2-40B4-BE49-F238E27FC236}">
                <a16:creationId xmlns:a16="http://schemas.microsoft.com/office/drawing/2014/main" id="{8A8B59C9-7C07-C7B1-7E2A-504D42412635}"/>
              </a:ext>
            </a:extLst>
          </p:cNvPr>
          <p:cNvSpPr/>
          <p:nvPr/>
        </p:nvSpPr>
        <p:spPr>
          <a:xfrm>
            <a:off x="2260104" y="3756115"/>
            <a:ext cx="1617" cy="42988"/>
          </a:xfrm>
          <a:custGeom>
            <a:avLst/>
            <a:gdLst>
              <a:gd name="connsiteX0" fmla="*/ 0 w 1617"/>
              <a:gd name="connsiteY0" fmla="*/ 0 h 42988"/>
              <a:gd name="connsiteX1" fmla="*/ 1617 w 1617"/>
              <a:gd name="connsiteY1" fmla="*/ 0 h 42988"/>
              <a:gd name="connsiteX2" fmla="*/ 1617 w 1617"/>
              <a:gd name="connsiteY2" fmla="*/ 42989 h 42988"/>
              <a:gd name="connsiteX3" fmla="*/ 0 w 1617"/>
              <a:gd name="connsiteY3" fmla="*/ 42989 h 42988"/>
            </a:gdLst>
            <a:ahLst/>
            <a:cxnLst>
              <a:cxn ang="0">
                <a:pos x="connsiteX0" y="connsiteY0"/>
              </a:cxn>
              <a:cxn ang="0">
                <a:pos x="connsiteX1" y="connsiteY1"/>
              </a:cxn>
              <a:cxn ang="0">
                <a:pos x="connsiteX2" y="connsiteY2"/>
              </a:cxn>
              <a:cxn ang="0">
                <a:pos x="connsiteX3" y="connsiteY3"/>
              </a:cxn>
            </a:cxnLst>
            <a:rect l="l" t="t" r="r" b="b"/>
            <a:pathLst>
              <a:path w="1617" h="42988">
                <a:moveTo>
                  <a:pt x="0" y="0"/>
                </a:moveTo>
                <a:lnTo>
                  <a:pt x="1617" y="0"/>
                </a:lnTo>
                <a:lnTo>
                  <a:pt x="1617" y="42989"/>
                </a:lnTo>
                <a:lnTo>
                  <a:pt x="0" y="42989"/>
                </a:lnTo>
                <a:close/>
              </a:path>
            </a:pathLst>
          </a:custGeom>
          <a:noFill/>
          <a:ln w="4040" cap="flat">
            <a:solidFill>
              <a:srgbClr val="C54E29"/>
            </a:solidFill>
            <a:prstDash val="solid"/>
            <a:miter/>
          </a:ln>
        </p:spPr>
        <p:txBody>
          <a:bodyPr rtlCol="0" anchor="ctr"/>
          <a:lstStyle/>
          <a:p>
            <a:endParaRPr lang="en-GB" dirty="0"/>
          </a:p>
        </p:txBody>
      </p:sp>
      <p:sp>
        <p:nvSpPr>
          <p:cNvPr id="3313" name="Freeform 3312">
            <a:extLst>
              <a:ext uri="{FF2B5EF4-FFF2-40B4-BE49-F238E27FC236}">
                <a16:creationId xmlns:a16="http://schemas.microsoft.com/office/drawing/2014/main" id="{7A20358F-CE84-5B24-5355-A839CEE7C833}"/>
              </a:ext>
            </a:extLst>
          </p:cNvPr>
          <p:cNvSpPr/>
          <p:nvPr/>
        </p:nvSpPr>
        <p:spPr>
          <a:xfrm>
            <a:off x="2262368" y="3756115"/>
            <a:ext cx="1617" cy="40645"/>
          </a:xfrm>
          <a:custGeom>
            <a:avLst/>
            <a:gdLst>
              <a:gd name="connsiteX0" fmla="*/ 0 w 1617"/>
              <a:gd name="connsiteY0" fmla="*/ 0 h 40645"/>
              <a:gd name="connsiteX1" fmla="*/ 1617 w 1617"/>
              <a:gd name="connsiteY1" fmla="*/ 0 h 40645"/>
              <a:gd name="connsiteX2" fmla="*/ 1617 w 1617"/>
              <a:gd name="connsiteY2" fmla="*/ 40646 h 40645"/>
              <a:gd name="connsiteX3" fmla="*/ 0 w 1617"/>
              <a:gd name="connsiteY3" fmla="*/ 40646 h 40645"/>
            </a:gdLst>
            <a:ahLst/>
            <a:cxnLst>
              <a:cxn ang="0">
                <a:pos x="connsiteX0" y="connsiteY0"/>
              </a:cxn>
              <a:cxn ang="0">
                <a:pos x="connsiteX1" y="connsiteY1"/>
              </a:cxn>
              <a:cxn ang="0">
                <a:pos x="connsiteX2" y="connsiteY2"/>
              </a:cxn>
              <a:cxn ang="0">
                <a:pos x="connsiteX3" y="connsiteY3"/>
              </a:cxn>
            </a:cxnLst>
            <a:rect l="l" t="t" r="r" b="b"/>
            <a:pathLst>
              <a:path w="1617" h="40645">
                <a:moveTo>
                  <a:pt x="0" y="0"/>
                </a:moveTo>
                <a:lnTo>
                  <a:pt x="1617" y="0"/>
                </a:lnTo>
                <a:lnTo>
                  <a:pt x="1617" y="40646"/>
                </a:lnTo>
                <a:lnTo>
                  <a:pt x="0" y="40646"/>
                </a:lnTo>
                <a:close/>
              </a:path>
            </a:pathLst>
          </a:custGeom>
          <a:solidFill>
            <a:srgbClr val="F7941D"/>
          </a:solidFill>
          <a:ln w="0" cap="flat">
            <a:noFill/>
            <a:prstDash val="solid"/>
            <a:miter/>
          </a:ln>
        </p:spPr>
        <p:txBody>
          <a:bodyPr rtlCol="0" anchor="ctr"/>
          <a:lstStyle/>
          <a:p>
            <a:endParaRPr lang="en-GB" dirty="0"/>
          </a:p>
        </p:txBody>
      </p:sp>
      <p:sp>
        <p:nvSpPr>
          <p:cNvPr id="3314" name="Freeform 3313">
            <a:extLst>
              <a:ext uri="{FF2B5EF4-FFF2-40B4-BE49-F238E27FC236}">
                <a16:creationId xmlns:a16="http://schemas.microsoft.com/office/drawing/2014/main" id="{A0554403-4F3A-D8F5-C95A-EA412EDC79FA}"/>
              </a:ext>
            </a:extLst>
          </p:cNvPr>
          <p:cNvSpPr/>
          <p:nvPr/>
        </p:nvSpPr>
        <p:spPr>
          <a:xfrm>
            <a:off x="2262368" y="3756115"/>
            <a:ext cx="1617" cy="40645"/>
          </a:xfrm>
          <a:custGeom>
            <a:avLst/>
            <a:gdLst>
              <a:gd name="connsiteX0" fmla="*/ 0 w 1617"/>
              <a:gd name="connsiteY0" fmla="*/ 0 h 40645"/>
              <a:gd name="connsiteX1" fmla="*/ 1617 w 1617"/>
              <a:gd name="connsiteY1" fmla="*/ 0 h 40645"/>
              <a:gd name="connsiteX2" fmla="*/ 1617 w 1617"/>
              <a:gd name="connsiteY2" fmla="*/ 40646 h 40645"/>
              <a:gd name="connsiteX3" fmla="*/ 0 w 1617"/>
              <a:gd name="connsiteY3" fmla="*/ 40646 h 40645"/>
            </a:gdLst>
            <a:ahLst/>
            <a:cxnLst>
              <a:cxn ang="0">
                <a:pos x="connsiteX0" y="connsiteY0"/>
              </a:cxn>
              <a:cxn ang="0">
                <a:pos x="connsiteX1" y="connsiteY1"/>
              </a:cxn>
              <a:cxn ang="0">
                <a:pos x="connsiteX2" y="connsiteY2"/>
              </a:cxn>
              <a:cxn ang="0">
                <a:pos x="connsiteX3" y="connsiteY3"/>
              </a:cxn>
            </a:cxnLst>
            <a:rect l="l" t="t" r="r" b="b"/>
            <a:pathLst>
              <a:path w="1617" h="40645">
                <a:moveTo>
                  <a:pt x="0" y="0"/>
                </a:moveTo>
                <a:lnTo>
                  <a:pt x="1617" y="0"/>
                </a:lnTo>
                <a:lnTo>
                  <a:pt x="1617" y="40646"/>
                </a:lnTo>
                <a:lnTo>
                  <a:pt x="0" y="40646"/>
                </a:lnTo>
                <a:close/>
              </a:path>
            </a:pathLst>
          </a:custGeom>
          <a:noFill/>
          <a:ln w="4040" cap="flat">
            <a:solidFill>
              <a:srgbClr val="C54E29"/>
            </a:solidFill>
            <a:prstDash val="solid"/>
            <a:miter/>
          </a:ln>
        </p:spPr>
        <p:txBody>
          <a:bodyPr rtlCol="0" anchor="ctr"/>
          <a:lstStyle/>
          <a:p>
            <a:endParaRPr lang="en-GB" dirty="0"/>
          </a:p>
        </p:txBody>
      </p:sp>
      <p:sp>
        <p:nvSpPr>
          <p:cNvPr id="3315" name="Freeform 3314">
            <a:extLst>
              <a:ext uri="{FF2B5EF4-FFF2-40B4-BE49-F238E27FC236}">
                <a16:creationId xmlns:a16="http://schemas.microsoft.com/office/drawing/2014/main" id="{63F0B806-494E-F4F3-C758-F54F7796F835}"/>
              </a:ext>
            </a:extLst>
          </p:cNvPr>
          <p:cNvSpPr/>
          <p:nvPr/>
        </p:nvSpPr>
        <p:spPr>
          <a:xfrm>
            <a:off x="2264632"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3316" name="Freeform 3315">
            <a:extLst>
              <a:ext uri="{FF2B5EF4-FFF2-40B4-BE49-F238E27FC236}">
                <a16:creationId xmlns:a16="http://schemas.microsoft.com/office/drawing/2014/main" id="{6CCC5E12-B212-10D5-EE50-BB437F7AEF27}"/>
              </a:ext>
            </a:extLst>
          </p:cNvPr>
          <p:cNvSpPr/>
          <p:nvPr/>
        </p:nvSpPr>
        <p:spPr>
          <a:xfrm>
            <a:off x="2264632"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3317" name="Freeform 3316">
            <a:extLst>
              <a:ext uri="{FF2B5EF4-FFF2-40B4-BE49-F238E27FC236}">
                <a16:creationId xmlns:a16="http://schemas.microsoft.com/office/drawing/2014/main" id="{2D0C2332-2FEB-A536-5EFD-4A3352DAC168}"/>
              </a:ext>
            </a:extLst>
          </p:cNvPr>
          <p:cNvSpPr/>
          <p:nvPr/>
        </p:nvSpPr>
        <p:spPr>
          <a:xfrm>
            <a:off x="226697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solidFill>
            <a:srgbClr val="F7941D"/>
          </a:solidFill>
          <a:ln w="0" cap="flat">
            <a:noFill/>
            <a:prstDash val="solid"/>
            <a:miter/>
          </a:ln>
        </p:spPr>
        <p:txBody>
          <a:bodyPr rtlCol="0" anchor="ctr"/>
          <a:lstStyle/>
          <a:p>
            <a:endParaRPr lang="en-GB" dirty="0"/>
          </a:p>
        </p:txBody>
      </p:sp>
      <p:sp>
        <p:nvSpPr>
          <p:cNvPr id="3318" name="Freeform 3317">
            <a:extLst>
              <a:ext uri="{FF2B5EF4-FFF2-40B4-BE49-F238E27FC236}">
                <a16:creationId xmlns:a16="http://schemas.microsoft.com/office/drawing/2014/main" id="{963F1A90-7154-F657-36F3-6BFF676D0278}"/>
              </a:ext>
            </a:extLst>
          </p:cNvPr>
          <p:cNvSpPr/>
          <p:nvPr/>
        </p:nvSpPr>
        <p:spPr>
          <a:xfrm>
            <a:off x="226697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noFill/>
          <a:ln w="4040" cap="flat">
            <a:solidFill>
              <a:srgbClr val="C54E29"/>
            </a:solidFill>
            <a:prstDash val="solid"/>
            <a:miter/>
          </a:ln>
        </p:spPr>
        <p:txBody>
          <a:bodyPr rtlCol="0" anchor="ctr"/>
          <a:lstStyle/>
          <a:p>
            <a:endParaRPr lang="en-GB" dirty="0"/>
          </a:p>
        </p:txBody>
      </p:sp>
      <p:sp>
        <p:nvSpPr>
          <p:cNvPr id="3319" name="Freeform 3318">
            <a:extLst>
              <a:ext uri="{FF2B5EF4-FFF2-40B4-BE49-F238E27FC236}">
                <a16:creationId xmlns:a16="http://schemas.microsoft.com/office/drawing/2014/main" id="{C4F79C20-617A-90A1-E0B0-0C3A8909C32D}"/>
              </a:ext>
            </a:extLst>
          </p:cNvPr>
          <p:cNvSpPr/>
          <p:nvPr/>
        </p:nvSpPr>
        <p:spPr>
          <a:xfrm>
            <a:off x="226924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320" name="Freeform 3319">
            <a:extLst>
              <a:ext uri="{FF2B5EF4-FFF2-40B4-BE49-F238E27FC236}">
                <a16:creationId xmlns:a16="http://schemas.microsoft.com/office/drawing/2014/main" id="{E801EC47-7874-598C-1D8B-9ECB48183579}"/>
              </a:ext>
            </a:extLst>
          </p:cNvPr>
          <p:cNvSpPr/>
          <p:nvPr/>
        </p:nvSpPr>
        <p:spPr>
          <a:xfrm>
            <a:off x="226924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321" name="Freeform 3320">
            <a:extLst>
              <a:ext uri="{FF2B5EF4-FFF2-40B4-BE49-F238E27FC236}">
                <a16:creationId xmlns:a16="http://schemas.microsoft.com/office/drawing/2014/main" id="{654C4BEF-9703-F541-64D1-F174BE50C70A}"/>
              </a:ext>
            </a:extLst>
          </p:cNvPr>
          <p:cNvSpPr/>
          <p:nvPr/>
        </p:nvSpPr>
        <p:spPr>
          <a:xfrm>
            <a:off x="2271505"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solidFill>
            <a:srgbClr val="F7941D"/>
          </a:solidFill>
          <a:ln w="0" cap="flat">
            <a:noFill/>
            <a:prstDash val="solid"/>
            <a:miter/>
          </a:ln>
        </p:spPr>
        <p:txBody>
          <a:bodyPr rtlCol="0" anchor="ctr"/>
          <a:lstStyle/>
          <a:p>
            <a:endParaRPr lang="en-GB" dirty="0"/>
          </a:p>
        </p:txBody>
      </p:sp>
      <p:sp>
        <p:nvSpPr>
          <p:cNvPr id="3322" name="Freeform 3321">
            <a:extLst>
              <a:ext uri="{FF2B5EF4-FFF2-40B4-BE49-F238E27FC236}">
                <a16:creationId xmlns:a16="http://schemas.microsoft.com/office/drawing/2014/main" id="{F71E7B4D-F870-6A3D-C22C-CEDFB2A5C873}"/>
              </a:ext>
            </a:extLst>
          </p:cNvPr>
          <p:cNvSpPr/>
          <p:nvPr/>
        </p:nvSpPr>
        <p:spPr>
          <a:xfrm>
            <a:off x="2271505"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noFill/>
          <a:ln w="4040" cap="flat">
            <a:solidFill>
              <a:srgbClr val="C54E29"/>
            </a:solidFill>
            <a:prstDash val="solid"/>
            <a:miter/>
          </a:ln>
        </p:spPr>
        <p:txBody>
          <a:bodyPr rtlCol="0" anchor="ctr"/>
          <a:lstStyle/>
          <a:p>
            <a:endParaRPr lang="en-GB" dirty="0"/>
          </a:p>
        </p:txBody>
      </p:sp>
      <p:sp>
        <p:nvSpPr>
          <p:cNvPr id="3323" name="Freeform 3322">
            <a:extLst>
              <a:ext uri="{FF2B5EF4-FFF2-40B4-BE49-F238E27FC236}">
                <a16:creationId xmlns:a16="http://schemas.microsoft.com/office/drawing/2014/main" id="{3F2036E4-17F6-4829-1486-6FA505C200B4}"/>
              </a:ext>
            </a:extLst>
          </p:cNvPr>
          <p:cNvSpPr/>
          <p:nvPr/>
        </p:nvSpPr>
        <p:spPr>
          <a:xfrm>
            <a:off x="2273769"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3324" name="Freeform 3323">
            <a:extLst>
              <a:ext uri="{FF2B5EF4-FFF2-40B4-BE49-F238E27FC236}">
                <a16:creationId xmlns:a16="http://schemas.microsoft.com/office/drawing/2014/main" id="{744D8BE4-5148-E56C-FA9A-A98FDE6359AA}"/>
              </a:ext>
            </a:extLst>
          </p:cNvPr>
          <p:cNvSpPr/>
          <p:nvPr/>
        </p:nvSpPr>
        <p:spPr>
          <a:xfrm>
            <a:off x="2273769"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3325" name="Freeform 3324">
            <a:extLst>
              <a:ext uri="{FF2B5EF4-FFF2-40B4-BE49-F238E27FC236}">
                <a16:creationId xmlns:a16="http://schemas.microsoft.com/office/drawing/2014/main" id="{095283E9-D90A-E7DC-33BD-59EDD82A4D61}"/>
              </a:ext>
            </a:extLst>
          </p:cNvPr>
          <p:cNvSpPr/>
          <p:nvPr/>
        </p:nvSpPr>
        <p:spPr>
          <a:xfrm>
            <a:off x="2276033"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solidFill>
            <a:srgbClr val="F7941D"/>
          </a:solidFill>
          <a:ln w="0" cap="flat">
            <a:noFill/>
            <a:prstDash val="solid"/>
            <a:miter/>
          </a:ln>
        </p:spPr>
        <p:txBody>
          <a:bodyPr rtlCol="0" anchor="ctr"/>
          <a:lstStyle/>
          <a:p>
            <a:endParaRPr lang="en-GB" dirty="0"/>
          </a:p>
        </p:txBody>
      </p:sp>
      <p:sp>
        <p:nvSpPr>
          <p:cNvPr id="3326" name="Freeform 3325">
            <a:extLst>
              <a:ext uri="{FF2B5EF4-FFF2-40B4-BE49-F238E27FC236}">
                <a16:creationId xmlns:a16="http://schemas.microsoft.com/office/drawing/2014/main" id="{8A2684B8-73E8-0681-B0C4-5E2815F81C64}"/>
              </a:ext>
            </a:extLst>
          </p:cNvPr>
          <p:cNvSpPr/>
          <p:nvPr/>
        </p:nvSpPr>
        <p:spPr>
          <a:xfrm>
            <a:off x="2276033"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noFill/>
          <a:ln w="4040" cap="flat">
            <a:solidFill>
              <a:srgbClr val="C54E29"/>
            </a:solidFill>
            <a:prstDash val="solid"/>
            <a:miter/>
          </a:ln>
        </p:spPr>
        <p:txBody>
          <a:bodyPr rtlCol="0" anchor="ctr"/>
          <a:lstStyle/>
          <a:p>
            <a:endParaRPr lang="en-GB" dirty="0"/>
          </a:p>
        </p:txBody>
      </p:sp>
      <p:sp>
        <p:nvSpPr>
          <p:cNvPr id="3327" name="Freeform 3326">
            <a:extLst>
              <a:ext uri="{FF2B5EF4-FFF2-40B4-BE49-F238E27FC236}">
                <a16:creationId xmlns:a16="http://schemas.microsoft.com/office/drawing/2014/main" id="{31B838E2-111F-F944-3AE1-E54C5A7B3796}"/>
              </a:ext>
            </a:extLst>
          </p:cNvPr>
          <p:cNvSpPr/>
          <p:nvPr/>
        </p:nvSpPr>
        <p:spPr>
          <a:xfrm>
            <a:off x="227837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28" name="Freeform 3327">
            <a:extLst>
              <a:ext uri="{FF2B5EF4-FFF2-40B4-BE49-F238E27FC236}">
                <a16:creationId xmlns:a16="http://schemas.microsoft.com/office/drawing/2014/main" id="{8C2EA89A-4533-6008-ED02-1E30E3BFA177}"/>
              </a:ext>
            </a:extLst>
          </p:cNvPr>
          <p:cNvSpPr/>
          <p:nvPr/>
        </p:nvSpPr>
        <p:spPr>
          <a:xfrm>
            <a:off x="228064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29" name="Freeform 3328">
            <a:extLst>
              <a:ext uri="{FF2B5EF4-FFF2-40B4-BE49-F238E27FC236}">
                <a16:creationId xmlns:a16="http://schemas.microsoft.com/office/drawing/2014/main" id="{7518293F-B3C7-A1D4-F268-D4CD9A149FC3}"/>
              </a:ext>
            </a:extLst>
          </p:cNvPr>
          <p:cNvSpPr/>
          <p:nvPr/>
        </p:nvSpPr>
        <p:spPr>
          <a:xfrm>
            <a:off x="2282905"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solidFill>
            <a:srgbClr val="F7941D"/>
          </a:solidFill>
          <a:ln w="0" cap="flat">
            <a:noFill/>
            <a:prstDash val="solid"/>
            <a:miter/>
          </a:ln>
        </p:spPr>
        <p:txBody>
          <a:bodyPr rtlCol="0" anchor="ctr"/>
          <a:lstStyle/>
          <a:p>
            <a:endParaRPr lang="en-GB" dirty="0"/>
          </a:p>
        </p:txBody>
      </p:sp>
      <p:sp>
        <p:nvSpPr>
          <p:cNvPr id="3330" name="Freeform 3329">
            <a:extLst>
              <a:ext uri="{FF2B5EF4-FFF2-40B4-BE49-F238E27FC236}">
                <a16:creationId xmlns:a16="http://schemas.microsoft.com/office/drawing/2014/main" id="{267E68A4-3407-9361-A55B-ACE83A2F4BBE}"/>
              </a:ext>
            </a:extLst>
          </p:cNvPr>
          <p:cNvSpPr/>
          <p:nvPr/>
        </p:nvSpPr>
        <p:spPr>
          <a:xfrm>
            <a:off x="2282905"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noFill/>
          <a:ln w="4040" cap="flat">
            <a:solidFill>
              <a:srgbClr val="C54E29"/>
            </a:solidFill>
            <a:prstDash val="solid"/>
            <a:miter/>
          </a:ln>
        </p:spPr>
        <p:txBody>
          <a:bodyPr rtlCol="0" anchor="ctr"/>
          <a:lstStyle/>
          <a:p>
            <a:endParaRPr lang="en-GB" dirty="0"/>
          </a:p>
        </p:txBody>
      </p:sp>
      <p:sp>
        <p:nvSpPr>
          <p:cNvPr id="3331" name="Freeform 3330">
            <a:extLst>
              <a:ext uri="{FF2B5EF4-FFF2-40B4-BE49-F238E27FC236}">
                <a16:creationId xmlns:a16="http://schemas.microsoft.com/office/drawing/2014/main" id="{A878D46D-C668-F7D5-1AD0-227E9BC58E46}"/>
              </a:ext>
            </a:extLst>
          </p:cNvPr>
          <p:cNvSpPr/>
          <p:nvPr/>
        </p:nvSpPr>
        <p:spPr>
          <a:xfrm>
            <a:off x="2285169" y="3756115"/>
            <a:ext cx="1617" cy="83634"/>
          </a:xfrm>
          <a:custGeom>
            <a:avLst/>
            <a:gdLst>
              <a:gd name="connsiteX0" fmla="*/ 0 w 1617"/>
              <a:gd name="connsiteY0" fmla="*/ 0 h 83634"/>
              <a:gd name="connsiteX1" fmla="*/ 1617 w 1617"/>
              <a:gd name="connsiteY1" fmla="*/ 0 h 83634"/>
              <a:gd name="connsiteX2" fmla="*/ 1617 w 1617"/>
              <a:gd name="connsiteY2" fmla="*/ 83635 h 83634"/>
              <a:gd name="connsiteX3" fmla="*/ 0 w 1617"/>
              <a:gd name="connsiteY3" fmla="*/ 83635 h 83634"/>
            </a:gdLst>
            <a:ahLst/>
            <a:cxnLst>
              <a:cxn ang="0">
                <a:pos x="connsiteX0" y="connsiteY0"/>
              </a:cxn>
              <a:cxn ang="0">
                <a:pos x="connsiteX1" y="connsiteY1"/>
              </a:cxn>
              <a:cxn ang="0">
                <a:pos x="connsiteX2" y="connsiteY2"/>
              </a:cxn>
              <a:cxn ang="0">
                <a:pos x="connsiteX3" y="connsiteY3"/>
              </a:cxn>
            </a:cxnLst>
            <a:rect l="l" t="t" r="r" b="b"/>
            <a:pathLst>
              <a:path w="1617" h="83634">
                <a:moveTo>
                  <a:pt x="0" y="0"/>
                </a:moveTo>
                <a:lnTo>
                  <a:pt x="1617" y="0"/>
                </a:lnTo>
                <a:lnTo>
                  <a:pt x="1617" y="83635"/>
                </a:lnTo>
                <a:lnTo>
                  <a:pt x="0" y="83635"/>
                </a:lnTo>
                <a:close/>
              </a:path>
            </a:pathLst>
          </a:custGeom>
          <a:solidFill>
            <a:srgbClr val="F7941D"/>
          </a:solidFill>
          <a:ln w="0" cap="flat">
            <a:noFill/>
            <a:prstDash val="solid"/>
            <a:miter/>
          </a:ln>
        </p:spPr>
        <p:txBody>
          <a:bodyPr rtlCol="0" anchor="ctr"/>
          <a:lstStyle/>
          <a:p>
            <a:endParaRPr lang="en-GB" dirty="0"/>
          </a:p>
        </p:txBody>
      </p:sp>
      <p:sp>
        <p:nvSpPr>
          <p:cNvPr id="3332" name="Freeform 3331">
            <a:extLst>
              <a:ext uri="{FF2B5EF4-FFF2-40B4-BE49-F238E27FC236}">
                <a16:creationId xmlns:a16="http://schemas.microsoft.com/office/drawing/2014/main" id="{71ECBD27-3DAB-AA01-5774-2DDEF937F8A4}"/>
              </a:ext>
            </a:extLst>
          </p:cNvPr>
          <p:cNvSpPr/>
          <p:nvPr/>
        </p:nvSpPr>
        <p:spPr>
          <a:xfrm>
            <a:off x="2285169" y="3756115"/>
            <a:ext cx="1617" cy="83634"/>
          </a:xfrm>
          <a:custGeom>
            <a:avLst/>
            <a:gdLst>
              <a:gd name="connsiteX0" fmla="*/ 0 w 1617"/>
              <a:gd name="connsiteY0" fmla="*/ 0 h 83634"/>
              <a:gd name="connsiteX1" fmla="*/ 1617 w 1617"/>
              <a:gd name="connsiteY1" fmla="*/ 0 h 83634"/>
              <a:gd name="connsiteX2" fmla="*/ 1617 w 1617"/>
              <a:gd name="connsiteY2" fmla="*/ 83635 h 83634"/>
              <a:gd name="connsiteX3" fmla="*/ 0 w 1617"/>
              <a:gd name="connsiteY3" fmla="*/ 83635 h 83634"/>
            </a:gdLst>
            <a:ahLst/>
            <a:cxnLst>
              <a:cxn ang="0">
                <a:pos x="connsiteX0" y="connsiteY0"/>
              </a:cxn>
              <a:cxn ang="0">
                <a:pos x="connsiteX1" y="connsiteY1"/>
              </a:cxn>
              <a:cxn ang="0">
                <a:pos x="connsiteX2" y="connsiteY2"/>
              </a:cxn>
              <a:cxn ang="0">
                <a:pos x="connsiteX3" y="connsiteY3"/>
              </a:cxn>
            </a:cxnLst>
            <a:rect l="l" t="t" r="r" b="b"/>
            <a:pathLst>
              <a:path w="1617" h="83634">
                <a:moveTo>
                  <a:pt x="0" y="0"/>
                </a:moveTo>
                <a:lnTo>
                  <a:pt x="1617" y="0"/>
                </a:lnTo>
                <a:lnTo>
                  <a:pt x="1617" y="83635"/>
                </a:lnTo>
                <a:lnTo>
                  <a:pt x="0" y="83635"/>
                </a:lnTo>
                <a:close/>
              </a:path>
            </a:pathLst>
          </a:custGeom>
          <a:noFill/>
          <a:ln w="4040" cap="flat">
            <a:solidFill>
              <a:srgbClr val="C54E29"/>
            </a:solidFill>
            <a:prstDash val="solid"/>
            <a:miter/>
          </a:ln>
        </p:spPr>
        <p:txBody>
          <a:bodyPr rtlCol="0" anchor="ctr"/>
          <a:lstStyle/>
          <a:p>
            <a:endParaRPr lang="en-GB" dirty="0"/>
          </a:p>
        </p:txBody>
      </p:sp>
      <p:sp>
        <p:nvSpPr>
          <p:cNvPr id="3333" name="Freeform 3332">
            <a:extLst>
              <a:ext uri="{FF2B5EF4-FFF2-40B4-BE49-F238E27FC236}">
                <a16:creationId xmlns:a16="http://schemas.microsoft.com/office/drawing/2014/main" id="{90B8FFC2-A645-4157-EC6A-253B4DE277D1}"/>
              </a:ext>
            </a:extLst>
          </p:cNvPr>
          <p:cNvSpPr/>
          <p:nvPr/>
        </p:nvSpPr>
        <p:spPr>
          <a:xfrm>
            <a:off x="2287433" y="3756115"/>
            <a:ext cx="1617" cy="111997"/>
          </a:xfrm>
          <a:custGeom>
            <a:avLst/>
            <a:gdLst>
              <a:gd name="connsiteX0" fmla="*/ 0 w 1617"/>
              <a:gd name="connsiteY0" fmla="*/ 0 h 111997"/>
              <a:gd name="connsiteX1" fmla="*/ 1617 w 1617"/>
              <a:gd name="connsiteY1" fmla="*/ 0 h 111997"/>
              <a:gd name="connsiteX2" fmla="*/ 1617 w 1617"/>
              <a:gd name="connsiteY2" fmla="*/ 111997 h 111997"/>
              <a:gd name="connsiteX3" fmla="*/ 0 w 1617"/>
              <a:gd name="connsiteY3" fmla="*/ 111997 h 111997"/>
            </a:gdLst>
            <a:ahLst/>
            <a:cxnLst>
              <a:cxn ang="0">
                <a:pos x="connsiteX0" y="connsiteY0"/>
              </a:cxn>
              <a:cxn ang="0">
                <a:pos x="connsiteX1" y="connsiteY1"/>
              </a:cxn>
              <a:cxn ang="0">
                <a:pos x="connsiteX2" y="connsiteY2"/>
              </a:cxn>
              <a:cxn ang="0">
                <a:pos x="connsiteX3" y="connsiteY3"/>
              </a:cxn>
            </a:cxnLst>
            <a:rect l="l" t="t" r="r" b="b"/>
            <a:pathLst>
              <a:path w="1617" h="111997">
                <a:moveTo>
                  <a:pt x="0" y="0"/>
                </a:moveTo>
                <a:lnTo>
                  <a:pt x="1617" y="0"/>
                </a:lnTo>
                <a:lnTo>
                  <a:pt x="1617" y="111997"/>
                </a:lnTo>
                <a:lnTo>
                  <a:pt x="0" y="111997"/>
                </a:lnTo>
                <a:close/>
              </a:path>
            </a:pathLst>
          </a:custGeom>
          <a:solidFill>
            <a:srgbClr val="F7941D"/>
          </a:solidFill>
          <a:ln w="0" cap="flat">
            <a:noFill/>
            <a:prstDash val="solid"/>
            <a:miter/>
          </a:ln>
        </p:spPr>
        <p:txBody>
          <a:bodyPr rtlCol="0" anchor="ctr"/>
          <a:lstStyle/>
          <a:p>
            <a:endParaRPr lang="en-GB" dirty="0"/>
          </a:p>
        </p:txBody>
      </p:sp>
      <p:sp>
        <p:nvSpPr>
          <p:cNvPr id="3334" name="Freeform 3333">
            <a:extLst>
              <a:ext uri="{FF2B5EF4-FFF2-40B4-BE49-F238E27FC236}">
                <a16:creationId xmlns:a16="http://schemas.microsoft.com/office/drawing/2014/main" id="{98D3FFEB-0ED6-C819-C831-72C34D61A511}"/>
              </a:ext>
            </a:extLst>
          </p:cNvPr>
          <p:cNvSpPr/>
          <p:nvPr/>
        </p:nvSpPr>
        <p:spPr>
          <a:xfrm>
            <a:off x="2287433" y="3756115"/>
            <a:ext cx="1617" cy="111997"/>
          </a:xfrm>
          <a:custGeom>
            <a:avLst/>
            <a:gdLst>
              <a:gd name="connsiteX0" fmla="*/ 0 w 1617"/>
              <a:gd name="connsiteY0" fmla="*/ 0 h 111997"/>
              <a:gd name="connsiteX1" fmla="*/ 1617 w 1617"/>
              <a:gd name="connsiteY1" fmla="*/ 0 h 111997"/>
              <a:gd name="connsiteX2" fmla="*/ 1617 w 1617"/>
              <a:gd name="connsiteY2" fmla="*/ 111997 h 111997"/>
              <a:gd name="connsiteX3" fmla="*/ 0 w 1617"/>
              <a:gd name="connsiteY3" fmla="*/ 111997 h 111997"/>
            </a:gdLst>
            <a:ahLst/>
            <a:cxnLst>
              <a:cxn ang="0">
                <a:pos x="connsiteX0" y="connsiteY0"/>
              </a:cxn>
              <a:cxn ang="0">
                <a:pos x="connsiteX1" y="connsiteY1"/>
              </a:cxn>
              <a:cxn ang="0">
                <a:pos x="connsiteX2" y="connsiteY2"/>
              </a:cxn>
              <a:cxn ang="0">
                <a:pos x="connsiteX3" y="connsiteY3"/>
              </a:cxn>
            </a:cxnLst>
            <a:rect l="l" t="t" r="r" b="b"/>
            <a:pathLst>
              <a:path w="1617" h="111997">
                <a:moveTo>
                  <a:pt x="0" y="0"/>
                </a:moveTo>
                <a:lnTo>
                  <a:pt x="1617" y="0"/>
                </a:lnTo>
                <a:lnTo>
                  <a:pt x="1617" y="111997"/>
                </a:lnTo>
                <a:lnTo>
                  <a:pt x="0" y="111997"/>
                </a:lnTo>
                <a:close/>
              </a:path>
            </a:pathLst>
          </a:custGeom>
          <a:noFill/>
          <a:ln w="4040" cap="flat">
            <a:solidFill>
              <a:srgbClr val="C54E29"/>
            </a:solidFill>
            <a:prstDash val="solid"/>
            <a:miter/>
          </a:ln>
        </p:spPr>
        <p:txBody>
          <a:bodyPr rtlCol="0" anchor="ctr"/>
          <a:lstStyle/>
          <a:p>
            <a:endParaRPr lang="en-GB" dirty="0"/>
          </a:p>
        </p:txBody>
      </p:sp>
      <p:sp>
        <p:nvSpPr>
          <p:cNvPr id="3335" name="Freeform 3334">
            <a:extLst>
              <a:ext uri="{FF2B5EF4-FFF2-40B4-BE49-F238E27FC236}">
                <a16:creationId xmlns:a16="http://schemas.microsoft.com/office/drawing/2014/main" id="{7717A2AE-5726-216C-1DE8-3719FC59C8CA}"/>
              </a:ext>
            </a:extLst>
          </p:cNvPr>
          <p:cNvSpPr/>
          <p:nvPr/>
        </p:nvSpPr>
        <p:spPr>
          <a:xfrm>
            <a:off x="2289697"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solidFill>
            <a:srgbClr val="F7941D"/>
          </a:solidFill>
          <a:ln w="0" cap="flat">
            <a:noFill/>
            <a:prstDash val="solid"/>
            <a:miter/>
          </a:ln>
        </p:spPr>
        <p:txBody>
          <a:bodyPr rtlCol="0" anchor="ctr"/>
          <a:lstStyle/>
          <a:p>
            <a:endParaRPr lang="en-GB" dirty="0"/>
          </a:p>
        </p:txBody>
      </p:sp>
      <p:sp>
        <p:nvSpPr>
          <p:cNvPr id="3336" name="Freeform 3335">
            <a:extLst>
              <a:ext uri="{FF2B5EF4-FFF2-40B4-BE49-F238E27FC236}">
                <a16:creationId xmlns:a16="http://schemas.microsoft.com/office/drawing/2014/main" id="{E91FC02C-2148-D9B5-FEB9-96EC33EB224D}"/>
              </a:ext>
            </a:extLst>
          </p:cNvPr>
          <p:cNvSpPr/>
          <p:nvPr/>
        </p:nvSpPr>
        <p:spPr>
          <a:xfrm>
            <a:off x="2289697"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noFill/>
          <a:ln w="4040" cap="flat">
            <a:solidFill>
              <a:srgbClr val="C54E29"/>
            </a:solidFill>
            <a:prstDash val="solid"/>
            <a:miter/>
          </a:ln>
        </p:spPr>
        <p:txBody>
          <a:bodyPr rtlCol="0" anchor="ctr"/>
          <a:lstStyle/>
          <a:p>
            <a:endParaRPr lang="en-GB" dirty="0"/>
          </a:p>
        </p:txBody>
      </p:sp>
      <p:sp>
        <p:nvSpPr>
          <p:cNvPr id="3337" name="Freeform 3336">
            <a:extLst>
              <a:ext uri="{FF2B5EF4-FFF2-40B4-BE49-F238E27FC236}">
                <a16:creationId xmlns:a16="http://schemas.microsoft.com/office/drawing/2014/main" id="{01404E0F-E179-31BD-E889-4E032C6A90D0}"/>
              </a:ext>
            </a:extLst>
          </p:cNvPr>
          <p:cNvSpPr/>
          <p:nvPr/>
        </p:nvSpPr>
        <p:spPr>
          <a:xfrm>
            <a:off x="2292042"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solidFill>
            <a:srgbClr val="F7941D"/>
          </a:solidFill>
          <a:ln w="0" cap="flat">
            <a:noFill/>
            <a:prstDash val="solid"/>
            <a:miter/>
          </a:ln>
        </p:spPr>
        <p:txBody>
          <a:bodyPr rtlCol="0" anchor="ctr"/>
          <a:lstStyle/>
          <a:p>
            <a:endParaRPr lang="en-GB" dirty="0"/>
          </a:p>
        </p:txBody>
      </p:sp>
      <p:sp>
        <p:nvSpPr>
          <p:cNvPr id="3338" name="Freeform 3337">
            <a:extLst>
              <a:ext uri="{FF2B5EF4-FFF2-40B4-BE49-F238E27FC236}">
                <a16:creationId xmlns:a16="http://schemas.microsoft.com/office/drawing/2014/main" id="{BFD79AC0-9D4E-0248-9B67-B7AA1853123A}"/>
              </a:ext>
            </a:extLst>
          </p:cNvPr>
          <p:cNvSpPr/>
          <p:nvPr/>
        </p:nvSpPr>
        <p:spPr>
          <a:xfrm>
            <a:off x="2292042"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noFill/>
          <a:ln w="4040" cap="flat">
            <a:solidFill>
              <a:srgbClr val="C54E29"/>
            </a:solidFill>
            <a:prstDash val="solid"/>
            <a:miter/>
          </a:ln>
        </p:spPr>
        <p:txBody>
          <a:bodyPr rtlCol="0" anchor="ctr"/>
          <a:lstStyle/>
          <a:p>
            <a:endParaRPr lang="en-GB" dirty="0"/>
          </a:p>
        </p:txBody>
      </p:sp>
      <p:sp>
        <p:nvSpPr>
          <p:cNvPr id="3339" name="Freeform 3338">
            <a:extLst>
              <a:ext uri="{FF2B5EF4-FFF2-40B4-BE49-F238E27FC236}">
                <a16:creationId xmlns:a16="http://schemas.microsoft.com/office/drawing/2014/main" id="{0C415ACF-2311-6B3D-CA45-90BA6D51310B}"/>
              </a:ext>
            </a:extLst>
          </p:cNvPr>
          <p:cNvSpPr/>
          <p:nvPr/>
        </p:nvSpPr>
        <p:spPr>
          <a:xfrm>
            <a:off x="2294306"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3340" name="Freeform 3339">
            <a:extLst>
              <a:ext uri="{FF2B5EF4-FFF2-40B4-BE49-F238E27FC236}">
                <a16:creationId xmlns:a16="http://schemas.microsoft.com/office/drawing/2014/main" id="{BF7A0A65-4DA8-03D2-73B8-5FDB40D2EDF1}"/>
              </a:ext>
            </a:extLst>
          </p:cNvPr>
          <p:cNvSpPr/>
          <p:nvPr/>
        </p:nvSpPr>
        <p:spPr>
          <a:xfrm>
            <a:off x="2294306"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3341" name="Freeform 3340">
            <a:extLst>
              <a:ext uri="{FF2B5EF4-FFF2-40B4-BE49-F238E27FC236}">
                <a16:creationId xmlns:a16="http://schemas.microsoft.com/office/drawing/2014/main" id="{E0B90CF1-F5FD-DFCD-E0B5-06661C56F951}"/>
              </a:ext>
            </a:extLst>
          </p:cNvPr>
          <p:cNvSpPr/>
          <p:nvPr/>
        </p:nvSpPr>
        <p:spPr>
          <a:xfrm>
            <a:off x="229657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42" name="Freeform 3341">
            <a:extLst>
              <a:ext uri="{FF2B5EF4-FFF2-40B4-BE49-F238E27FC236}">
                <a16:creationId xmlns:a16="http://schemas.microsoft.com/office/drawing/2014/main" id="{B5E212ED-CAAD-DDE0-CCA0-141C70D5417B}"/>
              </a:ext>
            </a:extLst>
          </p:cNvPr>
          <p:cNvSpPr/>
          <p:nvPr/>
        </p:nvSpPr>
        <p:spPr>
          <a:xfrm>
            <a:off x="229883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solidFill>
            <a:srgbClr val="F7941D"/>
          </a:solidFill>
          <a:ln w="0" cap="flat">
            <a:noFill/>
            <a:prstDash val="solid"/>
            <a:miter/>
          </a:ln>
        </p:spPr>
        <p:txBody>
          <a:bodyPr rtlCol="0" anchor="ctr"/>
          <a:lstStyle/>
          <a:p>
            <a:endParaRPr lang="en-GB" dirty="0"/>
          </a:p>
        </p:txBody>
      </p:sp>
      <p:sp>
        <p:nvSpPr>
          <p:cNvPr id="3343" name="Freeform 3342">
            <a:extLst>
              <a:ext uri="{FF2B5EF4-FFF2-40B4-BE49-F238E27FC236}">
                <a16:creationId xmlns:a16="http://schemas.microsoft.com/office/drawing/2014/main" id="{92D4E2EE-82E1-583D-A39D-39D8D0E8B18D}"/>
              </a:ext>
            </a:extLst>
          </p:cNvPr>
          <p:cNvSpPr/>
          <p:nvPr/>
        </p:nvSpPr>
        <p:spPr>
          <a:xfrm>
            <a:off x="229883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noFill/>
          <a:ln w="4040" cap="flat">
            <a:solidFill>
              <a:srgbClr val="C54E29"/>
            </a:solidFill>
            <a:prstDash val="solid"/>
            <a:miter/>
          </a:ln>
        </p:spPr>
        <p:txBody>
          <a:bodyPr rtlCol="0" anchor="ctr"/>
          <a:lstStyle/>
          <a:p>
            <a:endParaRPr lang="en-GB" dirty="0"/>
          </a:p>
        </p:txBody>
      </p:sp>
      <p:sp>
        <p:nvSpPr>
          <p:cNvPr id="3344" name="Freeform 3343">
            <a:extLst>
              <a:ext uri="{FF2B5EF4-FFF2-40B4-BE49-F238E27FC236}">
                <a16:creationId xmlns:a16="http://schemas.microsoft.com/office/drawing/2014/main" id="{D36FE195-AAB7-D310-2071-E60184D56869}"/>
              </a:ext>
            </a:extLst>
          </p:cNvPr>
          <p:cNvSpPr/>
          <p:nvPr/>
        </p:nvSpPr>
        <p:spPr>
          <a:xfrm>
            <a:off x="2301098"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3345" name="Freeform 3344">
            <a:extLst>
              <a:ext uri="{FF2B5EF4-FFF2-40B4-BE49-F238E27FC236}">
                <a16:creationId xmlns:a16="http://schemas.microsoft.com/office/drawing/2014/main" id="{62C209B5-6868-8269-5051-EF771F61B6A8}"/>
              </a:ext>
            </a:extLst>
          </p:cNvPr>
          <p:cNvSpPr/>
          <p:nvPr/>
        </p:nvSpPr>
        <p:spPr>
          <a:xfrm>
            <a:off x="2301098"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3346" name="Freeform 3345">
            <a:extLst>
              <a:ext uri="{FF2B5EF4-FFF2-40B4-BE49-F238E27FC236}">
                <a16:creationId xmlns:a16="http://schemas.microsoft.com/office/drawing/2014/main" id="{6114162E-ACDF-5006-8009-568593F22EDC}"/>
              </a:ext>
            </a:extLst>
          </p:cNvPr>
          <p:cNvSpPr/>
          <p:nvPr/>
        </p:nvSpPr>
        <p:spPr>
          <a:xfrm>
            <a:off x="230336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47" name="Freeform 3346">
            <a:extLst>
              <a:ext uri="{FF2B5EF4-FFF2-40B4-BE49-F238E27FC236}">
                <a16:creationId xmlns:a16="http://schemas.microsoft.com/office/drawing/2014/main" id="{0CE0A496-3E5C-5151-024A-D293985A14EB}"/>
              </a:ext>
            </a:extLst>
          </p:cNvPr>
          <p:cNvSpPr/>
          <p:nvPr/>
        </p:nvSpPr>
        <p:spPr>
          <a:xfrm>
            <a:off x="2305707"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solidFill>
            <a:srgbClr val="F7941D"/>
          </a:solidFill>
          <a:ln w="0" cap="flat">
            <a:noFill/>
            <a:prstDash val="solid"/>
            <a:miter/>
          </a:ln>
        </p:spPr>
        <p:txBody>
          <a:bodyPr rtlCol="0" anchor="ctr"/>
          <a:lstStyle/>
          <a:p>
            <a:endParaRPr lang="en-GB" dirty="0"/>
          </a:p>
        </p:txBody>
      </p:sp>
      <p:sp>
        <p:nvSpPr>
          <p:cNvPr id="3348" name="Freeform 3347">
            <a:extLst>
              <a:ext uri="{FF2B5EF4-FFF2-40B4-BE49-F238E27FC236}">
                <a16:creationId xmlns:a16="http://schemas.microsoft.com/office/drawing/2014/main" id="{5BBEDF3F-18B9-9860-AA22-6334E4F4A088}"/>
              </a:ext>
            </a:extLst>
          </p:cNvPr>
          <p:cNvSpPr/>
          <p:nvPr/>
        </p:nvSpPr>
        <p:spPr>
          <a:xfrm>
            <a:off x="2305707"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noFill/>
          <a:ln w="4040" cap="flat">
            <a:solidFill>
              <a:srgbClr val="C54E29"/>
            </a:solidFill>
            <a:prstDash val="solid"/>
            <a:miter/>
          </a:ln>
        </p:spPr>
        <p:txBody>
          <a:bodyPr rtlCol="0" anchor="ctr"/>
          <a:lstStyle/>
          <a:p>
            <a:endParaRPr lang="en-GB" dirty="0"/>
          </a:p>
        </p:txBody>
      </p:sp>
      <p:sp>
        <p:nvSpPr>
          <p:cNvPr id="3349" name="Freeform 3348">
            <a:extLst>
              <a:ext uri="{FF2B5EF4-FFF2-40B4-BE49-F238E27FC236}">
                <a16:creationId xmlns:a16="http://schemas.microsoft.com/office/drawing/2014/main" id="{4580A6C7-C6A2-9086-FE1B-9D151CA8F608}"/>
              </a:ext>
            </a:extLst>
          </p:cNvPr>
          <p:cNvSpPr/>
          <p:nvPr/>
        </p:nvSpPr>
        <p:spPr>
          <a:xfrm>
            <a:off x="230797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50" name="Freeform 3349">
            <a:extLst>
              <a:ext uri="{FF2B5EF4-FFF2-40B4-BE49-F238E27FC236}">
                <a16:creationId xmlns:a16="http://schemas.microsoft.com/office/drawing/2014/main" id="{62147974-03B9-4BA2-C2A6-411B1BC7EA96}"/>
              </a:ext>
            </a:extLst>
          </p:cNvPr>
          <p:cNvSpPr/>
          <p:nvPr/>
        </p:nvSpPr>
        <p:spPr>
          <a:xfrm>
            <a:off x="231023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51" name="Freeform 3350">
            <a:extLst>
              <a:ext uri="{FF2B5EF4-FFF2-40B4-BE49-F238E27FC236}">
                <a16:creationId xmlns:a16="http://schemas.microsoft.com/office/drawing/2014/main" id="{FC0997F3-8F90-C838-0D81-49664479BC67}"/>
              </a:ext>
            </a:extLst>
          </p:cNvPr>
          <p:cNvSpPr/>
          <p:nvPr/>
        </p:nvSpPr>
        <p:spPr>
          <a:xfrm>
            <a:off x="2312499"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solidFill>
            <a:srgbClr val="F7941D"/>
          </a:solidFill>
          <a:ln w="0" cap="flat">
            <a:noFill/>
            <a:prstDash val="solid"/>
            <a:miter/>
          </a:ln>
        </p:spPr>
        <p:txBody>
          <a:bodyPr rtlCol="0" anchor="ctr"/>
          <a:lstStyle/>
          <a:p>
            <a:endParaRPr lang="en-GB" dirty="0"/>
          </a:p>
        </p:txBody>
      </p:sp>
      <p:sp>
        <p:nvSpPr>
          <p:cNvPr id="3352" name="Freeform 3351">
            <a:extLst>
              <a:ext uri="{FF2B5EF4-FFF2-40B4-BE49-F238E27FC236}">
                <a16:creationId xmlns:a16="http://schemas.microsoft.com/office/drawing/2014/main" id="{C079B5C3-A343-0D44-11A1-35091BE7E673}"/>
              </a:ext>
            </a:extLst>
          </p:cNvPr>
          <p:cNvSpPr/>
          <p:nvPr/>
        </p:nvSpPr>
        <p:spPr>
          <a:xfrm>
            <a:off x="2312499"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noFill/>
          <a:ln w="4040" cap="flat">
            <a:solidFill>
              <a:srgbClr val="C54E29"/>
            </a:solidFill>
            <a:prstDash val="solid"/>
            <a:miter/>
          </a:ln>
        </p:spPr>
        <p:txBody>
          <a:bodyPr rtlCol="0" anchor="ctr"/>
          <a:lstStyle/>
          <a:p>
            <a:endParaRPr lang="en-GB" dirty="0"/>
          </a:p>
        </p:txBody>
      </p:sp>
      <p:sp>
        <p:nvSpPr>
          <p:cNvPr id="3353" name="Freeform 3352">
            <a:extLst>
              <a:ext uri="{FF2B5EF4-FFF2-40B4-BE49-F238E27FC236}">
                <a16:creationId xmlns:a16="http://schemas.microsoft.com/office/drawing/2014/main" id="{E481357A-C75A-5DAA-12DE-A9AFC94CEDCB}"/>
              </a:ext>
            </a:extLst>
          </p:cNvPr>
          <p:cNvSpPr/>
          <p:nvPr/>
        </p:nvSpPr>
        <p:spPr>
          <a:xfrm>
            <a:off x="231476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54" name="Freeform 3353">
            <a:extLst>
              <a:ext uri="{FF2B5EF4-FFF2-40B4-BE49-F238E27FC236}">
                <a16:creationId xmlns:a16="http://schemas.microsoft.com/office/drawing/2014/main" id="{E2C226B8-33C6-3544-3CAD-0BC078285383}"/>
              </a:ext>
            </a:extLst>
          </p:cNvPr>
          <p:cNvSpPr/>
          <p:nvPr/>
        </p:nvSpPr>
        <p:spPr>
          <a:xfrm>
            <a:off x="2317027"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3355" name="Freeform 3354">
            <a:extLst>
              <a:ext uri="{FF2B5EF4-FFF2-40B4-BE49-F238E27FC236}">
                <a16:creationId xmlns:a16="http://schemas.microsoft.com/office/drawing/2014/main" id="{DEBF154C-84B6-94E4-AE6D-E32F52D2151A}"/>
              </a:ext>
            </a:extLst>
          </p:cNvPr>
          <p:cNvSpPr/>
          <p:nvPr/>
        </p:nvSpPr>
        <p:spPr>
          <a:xfrm>
            <a:off x="2317027"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3356" name="Freeform 3355">
            <a:extLst>
              <a:ext uri="{FF2B5EF4-FFF2-40B4-BE49-F238E27FC236}">
                <a16:creationId xmlns:a16="http://schemas.microsoft.com/office/drawing/2014/main" id="{2152B932-1D19-702E-EC5E-E95E2019439D}"/>
              </a:ext>
            </a:extLst>
          </p:cNvPr>
          <p:cNvSpPr/>
          <p:nvPr/>
        </p:nvSpPr>
        <p:spPr>
          <a:xfrm>
            <a:off x="2319372"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solidFill>
            <a:srgbClr val="F7941D"/>
          </a:solidFill>
          <a:ln w="0" cap="flat">
            <a:noFill/>
            <a:prstDash val="solid"/>
            <a:miter/>
          </a:ln>
        </p:spPr>
        <p:txBody>
          <a:bodyPr rtlCol="0" anchor="ctr"/>
          <a:lstStyle/>
          <a:p>
            <a:endParaRPr lang="en-GB" dirty="0"/>
          </a:p>
        </p:txBody>
      </p:sp>
      <p:sp>
        <p:nvSpPr>
          <p:cNvPr id="3357" name="Freeform 3356">
            <a:extLst>
              <a:ext uri="{FF2B5EF4-FFF2-40B4-BE49-F238E27FC236}">
                <a16:creationId xmlns:a16="http://schemas.microsoft.com/office/drawing/2014/main" id="{3C978234-962C-50B7-D697-321A0E522889}"/>
              </a:ext>
            </a:extLst>
          </p:cNvPr>
          <p:cNvSpPr/>
          <p:nvPr/>
        </p:nvSpPr>
        <p:spPr>
          <a:xfrm>
            <a:off x="2319372" y="3756115"/>
            <a:ext cx="1617" cy="48402"/>
          </a:xfrm>
          <a:custGeom>
            <a:avLst/>
            <a:gdLst>
              <a:gd name="connsiteX0" fmla="*/ 0 w 1617"/>
              <a:gd name="connsiteY0" fmla="*/ 0 h 48402"/>
              <a:gd name="connsiteX1" fmla="*/ 1617 w 1617"/>
              <a:gd name="connsiteY1" fmla="*/ 0 h 48402"/>
              <a:gd name="connsiteX2" fmla="*/ 1617 w 1617"/>
              <a:gd name="connsiteY2" fmla="*/ 48403 h 48402"/>
              <a:gd name="connsiteX3" fmla="*/ 0 w 1617"/>
              <a:gd name="connsiteY3" fmla="*/ 48403 h 48402"/>
            </a:gdLst>
            <a:ahLst/>
            <a:cxnLst>
              <a:cxn ang="0">
                <a:pos x="connsiteX0" y="connsiteY0"/>
              </a:cxn>
              <a:cxn ang="0">
                <a:pos x="connsiteX1" y="connsiteY1"/>
              </a:cxn>
              <a:cxn ang="0">
                <a:pos x="connsiteX2" y="connsiteY2"/>
              </a:cxn>
              <a:cxn ang="0">
                <a:pos x="connsiteX3" y="connsiteY3"/>
              </a:cxn>
            </a:cxnLst>
            <a:rect l="l" t="t" r="r" b="b"/>
            <a:pathLst>
              <a:path w="1617" h="48402">
                <a:moveTo>
                  <a:pt x="0" y="0"/>
                </a:moveTo>
                <a:lnTo>
                  <a:pt x="1617" y="0"/>
                </a:lnTo>
                <a:lnTo>
                  <a:pt x="1617" y="48403"/>
                </a:lnTo>
                <a:lnTo>
                  <a:pt x="0" y="48403"/>
                </a:lnTo>
                <a:close/>
              </a:path>
            </a:pathLst>
          </a:custGeom>
          <a:noFill/>
          <a:ln w="4040" cap="flat">
            <a:solidFill>
              <a:srgbClr val="C54E29"/>
            </a:solidFill>
            <a:prstDash val="solid"/>
            <a:miter/>
          </a:ln>
        </p:spPr>
        <p:txBody>
          <a:bodyPr rtlCol="0" anchor="ctr"/>
          <a:lstStyle/>
          <a:p>
            <a:endParaRPr lang="en-GB" dirty="0"/>
          </a:p>
        </p:txBody>
      </p:sp>
      <p:sp>
        <p:nvSpPr>
          <p:cNvPr id="3358" name="Freeform 3357">
            <a:extLst>
              <a:ext uri="{FF2B5EF4-FFF2-40B4-BE49-F238E27FC236}">
                <a16:creationId xmlns:a16="http://schemas.microsoft.com/office/drawing/2014/main" id="{AB021710-D6D4-41F2-0A34-80A6D91B27A4}"/>
              </a:ext>
            </a:extLst>
          </p:cNvPr>
          <p:cNvSpPr/>
          <p:nvPr/>
        </p:nvSpPr>
        <p:spPr>
          <a:xfrm>
            <a:off x="2321636"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359" name="Freeform 3358">
            <a:extLst>
              <a:ext uri="{FF2B5EF4-FFF2-40B4-BE49-F238E27FC236}">
                <a16:creationId xmlns:a16="http://schemas.microsoft.com/office/drawing/2014/main" id="{2B170CEA-EA99-6B02-A402-70FAB9DE58BE}"/>
              </a:ext>
            </a:extLst>
          </p:cNvPr>
          <p:cNvSpPr/>
          <p:nvPr/>
        </p:nvSpPr>
        <p:spPr>
          <a:xfrm>
            <a:off x="2321636"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360" name="Freeform 3359">
            <a:extLst>
              <a:ext uri="{FF2B5EF4-FFF2-40B4-BE49-F238E27FC236}">
                <a16:creationId xmlns:a16="http://schemas.microsoft.com/office/drawing/2014/main" id="{1F4FD6CC-8A89-6E1B-9E91-F4ABF15DBB72}"/>
              </a:ext>
            </a:extLst>
          </p:cNvPr>
          <p:cNvSpPr/>
          <p:nvPr/>
        </p:nvSpPr>
        <p:spPr>
          <a:xfrm>
            <a:off x="2323900"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solidFill>
            <a:srgbClr val="F7941D"/>
          </a:solidFill>
          <a:ln w="0" cap="flat">
            <a:noFill/>
            <a:prstDash val="solid"/>
            <a:miter/>
          </a:ln>
        </p:spPr>
        <p:txBody>
          <a:bodyPr rtlCol="0" anchor="ctr"/>
          <a:lstStyle/>
          <a:p>
            <a:endParaRPr lang="en-GB" dirty="0"/>
          </a:p>
        </p:txBody>
      </p:sp>
      <p:sp>
        <p:nvSpPr>
          <p:cNvPr id="3361" name="Freeform 3360">
            <a:extLst>
              <a:ext uri="{FF2B5EF4-FFF2-40B4-BE49-F238E27FC236}">
                <a16:creationId xmlns:a16="http://schemas.microsoft.com/office/drawing/2014/main" id="{2FB91EEF-2B35-8A1C-A256-F459509F0646}"/>
              </a:ext>
            </a:extLst>
          </p:cNvPr>
          <p:cNvSpPr/>
          <p:nvPr/>
        </p:nvSpPr>
        <p:spPr>
          <a:xfrm>
            <a:off x="2323900"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noFill/>
          <a:ln w="4040" cap="flat">
            <a:solidFill>
              <a:srgbClr val="C54E29"/>
            </a:solidFill>
            <a:prstDash val="solid"/>
            <a:miter/>
          </a:ln>
        </p:spPr>
        <p:txBody>
          <a:bodyPr rtlCol="0" anchor="ctr"/>
          <a:lstStyle/>
          <a:p>
            <a:endParaRPr lang="en-GB" dirty="0"/>
          </a:p>
        </p:txBody>
      </p:sp>
      <p:sp>
        <p:nvSpPr>
          <p:cNvPr id="3362" name="Freeform 3361">
            <a:extLst>
              <a:ext uri="{FF2B5EF4-FFF2-40B4-BE49-F238E27FC236}">
                <a16:creationId xmlns:a16="http://schemas.microsoft.com/office/drawing/2014/main" id="{28F53CD7-9D4E-0529-B8E0-8FC209A77EB8}"/>
              </a:ext>
            </a:extLst>
          </p:cNvPr>
          <p:cNvSpPr/>
          <p:nvPr/>
        </p:nvSpPr>
        <p:spPr>
          <a:xfrm>
            <a:off x="232616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63" name="Freeform 3362">
            <a:extLst>
              <a:ext uri="{FF2B5EF4-FFF2-40B4-BE49-F238E27FC236}">
                <a16:creationId xmlns:a16="http://schemas.microsoft.com/office/drawing/2014/main" id="{A1DAC0DA-00C8-C087-61E8-6B4C44B3A310}"/>
              </a:ext>
            </a:extLst>
          </p:cNvPr>
          <p:cNvSpPr/>
          <p:nvPr/>
        </p:nvSpPr>
        <p:spPr>
          <a:xfrm>
            <a:off x="2328428" y="3756115"/>
            <a:ext cx="1617" cy="73129"/>
          </a:xfrm>
          <a:custGeom>
            <a:avLst/>
            <a:gdLst>
              <a:gd name="connsiteX0" fmla="*/ 0 w 1617"/>
              <a:gd name="connsiteY0" fmla="*/ 0 h 73129"/>
              <a:gd name="connsiteX1" fmla="*/ 1617 w 1617"/>
              <a:gd name="connsiteY1" fmla="*/ 0 h 73129"/>
              <a:gd name="connsiteX2" fmla="*/ 1617 w 1617"/>
              <a:gd name="connsiteY2" fmla="*/ 73130 h 73129"/>
              <a:gd name="connsiteX3" fmla="*/ 0 w 1617"/>
              <a:gd name="connsiteY3" fmla="*/ 73130 h 73129"/>
            </a:gdLst>
            <a:ahLst/>
            <a:cxnLst>
              <a:cxn ang="0">
                <a:pos x="connsiteX0" y="connsiteY0"/>
              </a:cxn>
              <a:cxn ang="0">
                <a:pos x="connsiteX1" y="connsiteY1"/>
              </a:cxn>
              <a:cxn ang="0">
                <a:pos x="connsiteX2" y="connsiteY2"/>
              </a:cxn>
              <a:cxn ang="0">
                <a:pos x="connsiteX3" y="connsiteY3"/>
              </a:cxn>
            </a:cxnLst>
            <a:rect l="l" t="t" r="r" b="b"/>
            <a:pathLst>
              <a:path w="1617" h="73129">
                <a:moveTo>
                  <a:pt x="0" y="0"/>
                </a:moveTo>
                <a:lnTo>
                  <a:pt x="1617" y="0"/>
                </a:lnTo>
                <a:lnTo>
                  <a:pt x="1617" y="73130"/>
                </a:lnTo>
                <a:lnTo>
                  <a:pt x="0" y="73130"/>
                </a:lnTo>
                <a:close/>
              </a:path>
            </a:pathLst>
          </a:custGeom>
          <a:solidFill>
            <a:srgbClr val="F7941D"/>
          </a:solidFill>
          <a:ln w="0" cap="flat">
            <a:noFill/>
            <a:prstDash val="solid"/>
            <a:miter/>
          </a:ln>
        </p:spPr>
        <p:txBody>
          <a:bodyPr rtlCol="0" anchor="ctr"/>
          <a:lstStyle/>
          <a:p>
            <a:endParaRPr lang="en-GB" dirty="0"/>
          </a:p>
        </p:txBody>
      </p:sp>
      <p:sp>
        <p:nvSpPr>
          <p:cNvPr id="3364" name="Freeform 3363">
            <a:extLst>
              <a:ext uri="{FF2B5EF4-FFF2-40B4-BE49-F238E27FC236}">
                <a16:creationId xmlns:a16="http://schemas.microsoft.com/office/drawing/2014/main" id="{D53838F7-BCCA-0599-CF6A-C194CEE05D39}"/>
              </a:ext>
            </a:extLst>
          </p:cNvPr>
          <p:cNvSpPr/>
          <p:nvPr/>
        </p:nvSpPr>
        <p:spPr>
          <a:xfrm>
            <a:off x="2328428" y="3756115"/>
            <a:ext cx="1617" cy="73129"/>
          </a:xfrm>
          <a:custGeom>
            <a:avLst/>
            <a:gdLst>
              <a:gd name="connsiteX0" fmla="*/ 0 w 1617"/>
              <a:gd name="connsiteY0" fmla="*/ 0 h 73129"/>
              <a:gd name="connsiteX1" fmla="*/ 1617 w 1617"/>
              <a:gd name="connsiteY1" fmla="*/ 0 h 73129"/>
              <a:gd name="connsiteX2" fmla="*/ 1617 w 1617"/>
              <a:gd name="connsiteY2" fmla="*/ 73130 h 73129"/>
              <a:gd name="connsiteX3" fmla="*/ 0 w 1617"/>
              <a:gd name="connsiteY3" fmla="*/ 73130 h 73129"/>
            </a:gdLst>
            <a:ahLst/>
            <a:cxnLst>
              <a:cxn ang="0">
                <a:pos x="connsiteX0" y="connsiteY0"/>
              </a:cxn>
              <a:cxn ang="0">
                <a:pos x="connsiteX1" y="connsiteY1"/>
              </a:cxn>
              <a:cxn ang="0">
                <a:pos x="connsiteX2" y="connsiteY2"/>
              </a:cxn>
              <a:cxn ang="0">
                <a:pos x="connsiteX3" y="connsiteY3"/>
              </a:cxn>
            </a:cxnLst>
            <a:rect l="l" t="t" r="r" b="b"/>
            <a:pathLst>
              <a:path w="1617" h="73129">
                <a:moveTo>
                  <a:pt x="0" y="0"/>
                </a:moveTo>
                <a:lnTo>
                  <a:pt x="1617" y="0"/>
                </a:lnTo>
                <a:lnTo>
                  <a:pt x="1617" y="73130"/>
                </a:lnTo>
                <a:lnTo>
                  <a:pt x="0" y="73130"/>
                </a:lnTo>
                <a:close/>
              </a:path>
            </a:pathLst>
          </a:custGeom>
          <a:noFill/>
          <a:ln w="4040" cap="flat">
            <a:solidFill>
              <a:srgbClr val="C54E29"/>
            </a:solidFill>
            <a:prstDash val="solid"/>
            <a:miter/>
          </a:ln>
        </p:spPr>
        <p:txBody>
          <a:bodyPr rtlCol="0" anchor="ctr"/>
          <a:lstStyle/>
          <a:p>
            <a:endParaRPr lang="en-GB" dirty="0"/>
          </a:p>
        </p:txBody>
      </p:sp>
      <p:sp>
        <p:nvSpPr>
          <p:cNvPr id="3365" name="Freeform 3364">
            <a:extLst>
              <a:ext uri="{FF2B5EF4-FFF2-40B4-BE49-F238E27FC236}">
                <a16:creationId xmlns:a16="http://schemas.microsoft.com/office/drawing/2014/main" id="{24B76148-9139-DB62-6181-2478B1ABEF1E}"/>
              </a:ext>
            </a:extLst>
          </p:cNvPr>
          <p:cNvSpPr/>
          <p:nvPr/>
        </p:nvSpPr>
        <p:spPr>
          <a:xfrm>
            <a:off x="2330692"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366" name="Freeform 3365">
            <a:extLst>
              <a:ext uri="{FF2B5EF4-FFF2-40B4-BE49-F238E27FC236}">
                <a16:creationId xmlns:a16="http://schemas.microsoft.com/office/drawing/2014/main" id="{F05936A9-C158-0126-2D93-C279995211AE}"/>
              </a:ext>
            </a:extLst>
          </p:cNvPr>
          <p:cNvSpPr/>
          <p:nvPr/>
        </p:nvSpPr>
        <p:spPr>
          <a:xfrm>
            <a:off x="2330692"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367" name="Freeform 3366">
            <a:extLst>
              <a:ext uri="{FF2B5EF4-FFF2-40B4-BE49-F238E27FC236}">
                <a16:creationId xmlns:a16="http://schemas.microsoft.com/office/drawing/2014/main" id="{28DAECB1-FDB8-D14A-BD3A-093330975379}"/>
              </a:ext>
            </a:extLst>
          </p:cNvPr>
          <p:cNvSpPr/>
          <p:nvPr/>
        </p:nvSpPr>
        <p:spPr>
          <a:xfrm>
            <a:off x="2333037"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368" name="Freeform 3367">
            <a:extLst>
              <a:ext uri="{FF2B5EF4-FFF2-40B4-BE49-F238E27FC236}">
                <a16:creationId xmlns:a16="http://schemas.microsoft.com/office/drawing/2014/main" id="{055B20F7-E74A-D6A8-BC57-39F12EF48953}"/>
              </a:ext>
            </a:extLst>
          </p:cNvPr>
          <p:cNvSpPr/>
          <p:nvPr/>
        </p:nvSpPr>
        <p:spPr>
          <a:xfrm>
            <a:off x="2333037"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369" name="Freeform 3368">
            <a:extLst>
              <a:ext uri="{FF2B5EF4-FFF2-40B4-BE49-F238E27FC236}">
                <a16:creationId xmlns:a16="http://schemas.microsoft.com/office/drawing/2014/main" id="{26D2CBC9-4F5A-939B-782D-CCAB24FB5327}"/>
              </a:ext>
            </a:extLst>
          </p:cNvPr>
          <p:cNvSpPr/>
          <p:nvPr/>
        </p:nvSpPr>
        <p:spPr>
          <a:xfrm>
            <a:off x="2335301" y="3756115"/>
            <a:ext cx="1617" cy="52120"/>
          </a:xfrm>
          <a:custGeom>
            <a:avLst/>
            <a:gdLst>
              <a:gd name="connsiteX0" fmla="*/ 0 w 1617"/>
              <a:gd name="connsiteY0" fmla="*/ 0 h 52120"/>
              <a:gd name="connsiteX1" fmla="*/ 1617 w 1617"/>
              <a:gd name="connsiteY1" fmla="*/ 0 h 52120"/>
              <a:gd name="connsiteX2" fmla="*/ 1617 w 1617"/>
              <a:gd name="connsiteY2" fmla="*/ 52120 h 52120"/>
              <a:gd name="connsiteX3" fmla="*/ 0 w 1617"/>
              <a:gd name="connsiteY3" fmla="*/ 52120 h 52120"/>
            </a:gdLst>
            <a:ahLst/>
            <a:cxnLst>
              <a:cxn ang="0">
                <a:pos x="connsiteX0" y="connsiteY0"/>
              </a:cxn>
              <a:cxn ang="0">
                <a:pos x="connsiteX1" y="connsiteY1"/>
              </a:cxn>
              <a:cxn ang="0">
                <a:pos x="connsiteX2" y="connsiteY2"/>
              </a:cxn>
              <a:cxn ang="0">
                <a:pos x="connsiteX3" y="connsiteY3"/>
              </a:cxn>
            </a:cxnLst>
            <a:rect l="l" t="t" r="r" b="b"/>
            <a:pathLst>
              <a:path w="1617" h="52120">
                <a:moveTo>
                  <a:pt x="0" y="0"/>
                </a:moveTo>
                <a:lnTo>
                  <a:pt x="1617" y="0"/>
                </a:lnTo>
                <a:lnTo>
                  <a:pt x="1617" y="52120"/>
                </a:lnTo>
                <a:lnTo>
                  <a:pt x="0" y="52120"/>
                </a:lnTo>
                <a:close/>
              </a:path>
            </a:pathLst>
          </a:custGeom>
          <a:solidFill>
            <a:srgbClr val="F7941D"/>
          </a:solidFill>
          <a:ln w="0" cap="flat">
            <a:noFill/>
            <a:prstDash val="solid"/>
            <a:miter/>
          </a:ln>
        </p:spPr>
        <p:txBody>
          <a:bodyPr rtlCol="0" anchor="ctr"/>
          <a:lstStyle/>
          <a:p>
            <a:endParaRPr lang="en-GB" dirty="0"/>
          </a:p>
        </p:txBody>
      </p:sp>
      <p:sp>
        <p:nvSpPr>
          <p:cNvPr id="3370" name="Freeform 3369">
            <a:extLst>
              <a:ext uri="{FF2B5EF4-FFF2-40B4-BE49-F238E27FC236}">
                <a16:creationId xmlns:a16="http://schemas.microsoft.com/office/drawing/2014/main" id="{CAB86BFB-BAE2-90E9-E94D-AEBC16A8EBAA}"/>
              </a:ext>
            </a:extLst>
          </p:cNvPr>
          <p:cNvSpPr/>
          <p:nvPr/>
        </p:nvSpPr>
        <p:spPr>
          <a:xfrm>
            <a:off x="2335301" y="3756115"/>
            <a:ext cx="1617" cy="52120"/>
          </a:xfrm>
          <a:custGeom>
            <a:avLst/>
            <a:gdLst>
              <a:gd name="connsiteX0" fmla="*/ 0 w 1617"/>
              <a:gd name="connsiteY0" fmla="*/ 0 h 52120"/>
              <a:gd name="connsiteX1" fmla="*/ 1617 w 1617"/>
              <a:gd name="connsiteY1" fmla="*/ 0 h 52120"/>
              <a:gd name="connsiteX2" fmla="*/ 1617 w 1617"/>
              <a:gd name="connsiteY2" fmla="*/ 52120 h 52120"/>
              <a:gd name="connsiteX3" fmla="*/ 0 w 1617"/>
              <a:gd name="connsiteY3" fmla="*/ 52120 h 52120"/>
            </a:gdLst>
            <a:ahLst/>
            <a:cxnLst>
              <a:cxn ang="0">
                <a:pos x="connsiteX0" y="connsiteY0"/>
              </a:cxn>
              <a:cxn ang="0">
                <a:pos x="connsiteX1" y="connsiteY1"/>
              </a:cxn>
              <a:cxn ang="0">
                <a:pos x="connsiteX2" y="connsiteY2"/>
              </a:cxn>
              <a:cxn ang="0">
                <a:pos x="connsiteX3" y="connsiteY3"/>
              </a:cxn>
            </a:cxnLst>
            <a:rect l="l" t="t" r="r" b="b"/>
            <a:pathLst>
              <a:path w="1617" h="52120">
                <a:moveTo>
                  <a:pt x="0" y="0"/>
                </a:moveTo>
                <a:lnTo>
                  <a:pt x="1617" y="0"/>
                </a:lnTo>
                <a:lnTo>
                  <a:pt x="1617" y="52120"/>
                </a:lnTo>
                <a:lnTo>
                  <a:pt x="0" y="52120"/>
                </a:lnTo>
                <a:close/>
              </a:path>
            </a:pathLst>
          </a:custGeom>
          <a:noFill/>
          <a:ln w="4040" cap="flat">
            <a:solidFill>
              <a:srgbClr val="C54E29"/>
            </a:solidFill>
            <a:prstDash val="solid"/>
            <a:miter/>
          </a:ln>
        </p:spPr>
        <p:txBody>
          <a:bodyPr rtlCol="0" anchor="ctr"/>
          <a:lstStyle/>
          <a:p>
            <a:endParaRPr lang="en-GB" dirty="0"/>
          </a:p>
        </p:txBody>
      </p:sp>
      <p:sp>
        <p:nvSpPr>
          <p:cNvPr id="3371" name="Freeform 3370">
            <a:extLst>
              <a:ext uri="{FF2B5EF4-FFF2-40B4-BE49-F238E27FC236}">
                <a16:creationId xmlns:a16="http://schemas.microsoft.com/office/drawing/2014/main" id="{7BCA0708-0852-2635-EBDA-F15CD4900F88}"/>
              </a:ext>
            </a:extLst>
          </p:cNvPr>
          <p:cNvSpPr/>
          <p:nvPr/>
        </p:nvSpPr>
        <p:spPr>
          <a:xfrm>
            <a:off x="233756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72" name="Freeform 3371">
            <a:extLst>
              <a:ext uri="{FF2B5EF4-FFF2-40B4-BE49-F238E27FC236}">
                <a16:creationId xmlns:a16="http://schemas.microsoft.com/office/drawing/2014/main" id="{0D79520B-5607-ABEE-CD66-5CF55329D525}"/>
              </a:ext>
            </a:extLst>
          </p:cNvPr>
          <p:cNvSpPr/>
          <p:nvPr/>
        </p:nvSpPr>
        <p:spPr>
          <a:xfrm>
            <a:off x="2339829"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3373" name="Freeform 3372">
            <a:extLst>
              <a:ext uri="{FF2B5EF4-FFF2-40B4-BE49-F238E27FC236}">
                <a16:creationId xmlns:a16="http://schemas.microsoft.com/office/drawing/2014/main" id="{3C858142-9957-FDB2-E975-07016033F2B1}"/>
              </a:ext>
            </a:extLst>
          </p:cNvPr>
          <p:cNvSpPr/>
          <p:nvPr/>
        </p:nvSpPr>
        <p:spPr>
          <a:xfrm>
            <a:off x="2339829"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3374" name="Freeform 3373">
            <a:extLst>
              <a:ext uri="{FF2B5EF4-FFF2-40B4-BE49-F238E27FC236}">
                <a16:creationId xmlns:a16="http://schemas.microsoft.com/office/drawing/2014/main" id="{847058CB-2FA6-CD82-F098-2E98C75694AD}"/>
              </a:ext>
            </a:extLst>
          </p:cNvPr>
          <p:cNvSpPr/>
          <p:nvPr/>
        </p:nvSpPr>
        <p:spPr>
          <a:xfrm>
            <a:off x="234209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75" name="Freeform 3374">
            <a:extLst>
              <a:ext uri="{FF2B5EF4-FFF2-40B4-BE49-F238E27FC236}">
                <a16:creationId xmlns:a16="http://schemas.microsoft.com/office/drawing/2014/main" id="{8130AA9F-C531-47D0-4DCC-224A6230C704}"/>
              </a:ext>
            </a:extLst>
          </p:cNvPr>
          <p:cNvSpPr/>
          <p:nvPr/>
        </p:nvSpPr>
        <p:spPr>
          <a:xfrm>
            <a:off x="2344438"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3376" name="Freeform 3375">
            <a:extLst>
              <a:ext uri="{FF2B5EF4-FFF2-40B4-BE49-F238E27FC236}">
                <a16:creationId xmlns:a16="http://schemas.microsoft.com/office/drawing/2014/main" id="{34A8F030-8CD5-3EDC-9B90-4F88B88EEA83}"/>
              </a:ext>
            </a:extLst>
          </p:cNvPr>
          <p:cNvSpPr/>
          <p:nvPr/>
        </p:nvSpPr>
        <p:spPr>
          <a:xfrm>
            <a:off x="2344438"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3377" name="Freeform 3376">
            <a:extLst>
              <a:ext uri="{FF2B5EF4-FFF2-40B4-BE49-F238E27FC236}">
                <a16:creationId xmlns:a16="http://schemas.microsoft.com/office/drawing/2014/main" id="{947745AA-1D18-8796-EF1C-E32743712C21}"/>
              </a:ext>
            </a:extLst>
          </p:cNvPr>
          <p:cNvSpPr/>
          <p:nvPr/>
        </p:nvSpPr>
        <p:spPr>
          <a:xfrm>
            <a:off x="2346702" y="3756115"/>
            <a:ext cx="1617" cy="50261"/>
          </a:xfrm>
          <a:custGeom>
            <a:avLst/>
            <a:gdLst>
              <a:gd name="connsiteX0" fmla="*/ 0 w 1617"/>
              <a:gd name="connsiteY0" fmla="*/ 0 h 50261"/>
              <a:gd name="connsiteX1" fmla="*/ 1617 w 1617"/>
              <a:gd name="connsiteY1" fmla="*/ 0 h 50261"/>
              <a:gd name="connsiteX2" fmla="*/ 1617 w 1617"/>
              <a:gd name="connsiteY2" fmla="*/ 50262 h 50261"/>
              <a:gd name="connsiteX3" fmla="*/ 0 w 1617"/>
              <a:gd name="connsiteY3" fmla="*/ 50262 h 50261"/>
            </a:gdLst>
            <a:ahLst/>
            <a:cxnLst>
              <a:cxn ang="0">
                <a:pos x="connsiteX0" y="connsiteY0"/>
              </a:cxn>
              <a:cxn ang="0">
                <a:pos x="connsiteX1" y="connsiteY1"/>
              </a:cxn>
              <a:cxn ang="0">
                <a:pos x="connsiteX2" y="connsiteY2"/>
              </a:cxn>
              <a:cxn ang="0">
                <a:pos x="connsiteX3" y="connsiteY3"/>
              </a:cxn>
            </a:cxnLst>
            <a:rect l="l" t="t" r="r" b="b"/>
            <a:pathLst>
              <a:path w="1617" h="50261">
                <a:moveTo>
                  <a:pt x="0" y="0"/>
                </a:moveTo>
                <a:lnTo>
                  <a:pt x="1617" y="0"/>
                </a:lnTo>
                <a:lnTo>
                  <a:pt x="1617" y="50262"/>
                </a:lnTo>
                <a:lnTo>
                  <a:pt x="0" y="50262"/>
                </a:lnTo>
                <a:close/>
              </a:path>
            </a:pathLst>
          </a:custGeom>
          <a:solidFill>
            <a:srgbClr val="F7941D"/>
          </a:solidFill>
          <a:ln w="0" cap="flat">
            <a:noFill/>
            <a:prstDash val="solid"/>
            <a:miter/>
          </a:ln>
        </p:spPr>
        <p:txBody>
          <a:bodyPr rtlCol="0" anchor="ctr"/>
          <a:lstStyle/>
          <a:p>
            <a:endParaRPr lang="en-GB" dirty="0"/>
          </a:p>
        </p:txBody>
      </p:sp>
      <p:sp>
        <p:nvSpPr>
          <p:cNvPr id="3378" name="Freeform 3377">
            <a:extLst>
              <a:ext uri="{FF2B5EF4-FFF2-40B4-BE49-F238E27FC236}">
                <a16:creationId xmlns:a16="http://schemas.microsoft.com/office/drawing/2014/main" id="{B5CF468A-72A4-36A3-6B85-77EF1C0873DC}"/>
              </a:ext>
            </a:extLst>
          </p:cNvPr>
          <p:cNvSpPr/>
          <p:nvPr/>
        </p:nvSpPr>
        <p:spPr>
          <a:xfrm>
            <a:off x="2346702" y="3756115"/>
            <a:ext cx="1617" cy="50261"/>
          </a:xfrm>
          <a:custGeom>
            <a:avLst/>
            <a:gdLst>
              <a:gd name="connsiteX0" fmla="*/ 0 w 1617"/>
              <a:gd name="connsiteY0" fmla="*/ 0 h 50261"/>
              <a:gd name="connsiteX1" fmla="*/ 1617 w 1617"/>
              <a:gd name="connsiteY1" fmla="*/ 0 h 50261"/>
              <a:gd name="connsiteX2" fmla="*/ 1617 w 1617"/>
              <a:gd name="connsiteY2" fmla="*/ 50262 h 50261"/>
              <a:gd name="connsiteX3" fmla="*/ 0 w 1617"/>
              <a:gd name="connsiteY3" fmla="*/ 50262 h 50261"/>
            </a:gdLst>
            <a:ahLst/>
            <a:cxnLst>
              <a:cxn ang="0">
                <a:pos x="connsiteX0" y="connsiteY0"/>
              </a:cxn>
              <a:cxn ang="0">
                <a:pos x="connsiteX1" y="connsiteY1"/>
              </a:cxn>
              <a:cxn ang="0">
                <a:pos x="connsiteX2" y="connsiteY2"/>
              </a:cxn>
              <a:cxn ang="0">
                <a:pos x="connsiteX3" y="connsiteY3"/>
              </a:cxn>
            </a:cxnLst>
            <a:rect l="l" t="t" r="r" b="b"/>
            <a:pathLst>
              <a:path w="1617" h="50261">
                <a:moveTo>
                  <a:pt x="0" y="0"/>
                </a:moveTo>
                <a:lnTo>
                  <a:pt x="1617" y="0"/>
                </a:lnTo>
                <a:lnTo>
                  <a:pt x="1617" y="50262"/>
                </a:lnTo>
                <a:lnTo>
                  <a:pt x="0" y="50262"/>
                </a:lnTo>
                <a:close/>
              </a:path>
            </a:pathLst>
          </a:custGeom>
          <a:noFill/>
          <a:ln w="4040" cap="flat">
            <a:solidFill>
              <a:srgbClr val="C54E29"/>
            </a:solidFill>
            <a:prstDash val="solid"/>
            <a:miter/>
          </a:ln>
        </p:spPr>
        <p:txBody>
          <a:bodyPr rtlCol="0" anchor="ctr"/>
          <a:lstStyle/>
          <a:p>
            <a:endParaRPr lang="en-GB" dirty="0"/>
          </a:p>
        </p:txBody>
      </p:sp>
      <p:sp>
        <p:nvSpPr>
          <p:cNvPr id="3379" name="Freeform 3378">
            <a:extLst>
              <a:ext uri="{FF2B5EF4-FFF2-40B4-BE49-F238E27FC236}">
                <a16:creationId xmlns:a16="http://schemas.microsoft.com/office/drawing/2014/main" id="{324DDF8D-FFFE-36FB-E317-20666A3514E7}"/>
              </a:ext>
            </a:extLst>
          </p:cNvPr>
          <p:cNvSpPr/>
          <p:nvPr/>
        </p:nvSpPr>
        <p:spPr>
          <a:xfrm>
            <a:off x="234896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solidFill>
            <a:srgbClr val="F7941D"/>
          </a:solidFill>
          <a:ln w="0" cap="flat">
            <a:noFill/>
            <a:prstDash val="solid"/>
            <a:miter/>
          </a:ln>
        </p:spPr>
        <p:txBody>
          <a:bodyPr rtlCol="0" anchor="ctr"/>
          <a:lstStyle/>
          <a:p>
            <a:endParaRPr lang="en-GB" dirty="0"/>
          </a:p>
        </p:txBody>
      </p:sp>
      <p:sp>
        <p:nvSpPr>
          <p:cNvPr id="3380" name="Freeform 3379">
            <a:extLst>
              <a:ext uri="{FF2B5EF4-FFF2-40B4-BE49-F238E27FC236}">
                <a16:creationId xmlns:a16="http://schemas.microsoft.com/office/drawing/2014/main" id="{AC22D5D9-EE04-0FDE-BDE6-417E7E10F276}"/>
              </a:ext>
            </a:extLst>
          </p:cNvPr>
          <p:cNvSpPr/>
          <p:nvPr/>
        </p:nvSpPr>
        <p:spPr>
          <a:xfrm>
            <a:off x="234896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noFill/>
          <a:ln w="4040" cap="flat">
            <a:solidFill>
              <a:srgbClr val="C54E29"/>
            </a:solidFill>
            <a:prstDash val="solid"/>
            <a:miter/>
          </a:ln>
        </p:spPr>
        <p:txBody>
          <a:bodyPr rtlCol="0" anchor="ctr"/>
          <a:lstStyle/>
          <a:p>
            <a:endParaRPr lang="en-GB" dirty="0"/>
          </a:p>
        </p:txBody>
      </p:sp>
      <p:sp>
        <p:nvSpPr>
          <p:cNvPr id="3381" name="Freeform 3380">
            <a:extLst>
              <a:ext uri="{FF2B5EF4-FFF2-40B4-BE49-F238E27FC236}">
                <a16:creationId xmlns:a16="http://schemas.microsoft.com/office/drawing/2014/main" id="{A820110F-FA53-B7EF-373D-80A96B20484D}"/>
              </a:ext>
            </a:extLst>
          </p:cNvPr>
          <p:cNvSpPr/>
          <p:nvPr/>
        </p:nvSpPr>
        <p:spPr>
          <a:xfrm>
            <a:off x="2351230" y="3756115"/>
            <a:ext cx="1617" cy="51150"/>
          </a:xfrm>
          <a:custGeom>
            <a:avLst/>
            <a:gdLst>
              <a:gd name="connsiteX0" fmla="*/ 0 w 1617"/>
              <a:gd name="connsiteY0" fmla="*/ 0 h 51150"/>
              <a:gd name="connsiteX1" fmla="*/ 1617 w 1617"/>
              <a:gd name="connsiteY1" fmla="*/ 0 h 51150"/>
              <a:gd name="connsiteX2" fmla="*/ 1617 w 1617"/>
              <a:gd name="connsiteY2" fmla="*/ 51150 h 51150"/>
              <a:gd name="connsiteX3" fmla="*/ 0 w 1617"/>
              <a:gd name="connsiteY3" fmla="*/ 51150 h 51150"/>
            </a:gdLst>
            <a:ahLst/>
            <a:cxnLst>
              <a:cxn ang="0">
                <a:pos x="connsiteX0" y="connsiteY0"/>
              </a:cxn>
              <a:cxn ang="0">
                <a:pos x="connsiteX1" y="connsiteY1"/>
              </a:cxn>
              <a:cxn ang="0">
                <a:pos x="connsiteX2" y="connsiteY2"/>
              </a:cxn>
              <a:cxn ang="0">
                <a:pos x="connsiteX3" y="connsiteY3"/>
              </a:cxn>
            </a:cxnLst>
            <a:rect l="l" t="t" r="r" b="b"/>
            <a:pathLst>
              <a:path w="1617" h="51150">
                <a:moveTo>
                  <a:pt x="0" y="0"/>
                </a:moveTo>
                <a:lnTo>
                  <a:pt x="1617" y="0"/>
                </a:lnTo>
                <a:lnTo>
                  <a:pt x="1617" y="51150"/>
                </a:lnTo>
                <a:lnTo>
                  <a:pt x="0" y="51150"/>
                </a:lnTo>
                <a:close/>
              </a:path>
            </a:pathLst>
          </a:custGeom>
          <a:solidFill>
            <a:srgbClr val="F7941D"/>
          </a:solidFill>
          <a:ln w="0" cap="flat">
            <a:noFill/>
            <a:prstDash val="solid"/>
            <a:miter/>
          </a:ln>
        </p:spPr>
        <p:txBody>
          <a:bodyPr rtlCol="0" anchor="ctr"/>
          <a:lstStyle/>
          <a:p>
            <a:endParaRPr lang="en-GB" dirty="0"/>
          </a:p>
        </p:txBody>
      </p:sp>
      <p:sp>
        <p:nvSpPr>
          <p:cNvPr id="3382" name="Freeform 3381">
            <a:extLst>
              <a:ext uri="{FF2B5EF4-FFF2-40B4-BE49-F238E27FC236}">
                <a16:creationId xmlns:a16="http://schemas.microsoft.com/office/drawing/2014/main" id="{5800C6B1-9848-047A-519E-6F2F0D269531}"/>
              </a:ext>
            </a:extLst>
          </p:cNvPr>
          <p:cNvSpPr/>
          <p:nvPr/>
        </p:nvSpPr>
        <p:spPr>
          <a:xfrm>
            <a:off x="2351230" y="3756115"/>
            <a:ext cx="1617" cy="51150"/>
          </a:xfrm>
          <a:custGeom>
            <a:avLst/>
            <a:gdLst>
              <a:gd name="connsiteX0" fmla="*/ 0 w 1617"/>
              <a:gd name="connsiteY0" fmla="*/ 0 h 51150"/>
              <a:gd name="connsiteX1" fmla="*/ 1617 w 1617"/>
              <a:gd name="connsiteY1" fmla="*/ 0 h 51150"/>
              <a:gd name="connsiteX2" fmla="*/ 1617 w 1617"/>
              <a:gd name="connsiteY2" fmla="*/ 51150 h 51150"/>
              <a:gd name="connsiteX3" fmla="*/ 0 w 1617"/>
              <a:gd name="connsiteY3" fmla="*/ 51150 h 51150"/>
            </a:gdLst>
            <a:ahLst/>
            <a:cxnLst>
              <a:cxn ang="0">
                <a:pos x="connsiteX0" y="connsiteY0"/>
              </a:cxn>
              <a:cxn ang="0">
                <a:pos x="connsiteX1" y="connsiteY1"/>
              </a:cxn>
              <a:cxn ang="0">
                <a:pos x="connsiteX2" y="connsiteY2"/>
              </a:cxn>
              <a:cxn ang="0">
                <a:pos x="connsiteX3" y="connsiteY3"/>
              </a:cxn>
            </a:cxnLst>
            <a:rect l="l" t="t" r="r" b="b"/>
            <a:pathLst>
              <a:path w="1617" h="51150">
                <a:moveTo>
                  <a:pt x="0" y="0"/>
                </a:moveTo>
                <a:lnTo>
                  <a:pt x="1617" y="0"/>
                </a:lnTo>
                <a:lnTo>
                  <a:pt x="1617" y="51150"/>
                </a:lnTo>
                <a:lnTo>
                  <a:pt x="0" y="51150"/>
                </a:lnTo>
                <a:close/>
              </a:path>
            </a:pathLst>
          </a:custGeom>
          <a:noFill/>
          <a:ln w="4040" cap="flat">
            <a:solidFill>
              <a:srgbClr val="C54E29"/>
            </a:solidFill>
            <a:prstDash val="solid"/>
            <a:miter/>
          </a:ln>
        </p:spPr>
        <p:txBody>
          <a:bodyPr rtlCol="0" anchor="ctr"/>
          <a:lstStyle/>
          <a:p>
            <a:endParaRPr lang="en-GB" dirty="0"/>
          </a:p>
        </p:txBody>
      </p:sp>
      <p:sp>
        <p:nvSpPr>
          <p:cNvPr id="3383" name="Freeform 3382">
            <a:extLst>
              <a:ext uri="{FF2B5EF4-FFF2-40B4-BE49-F238E27FC236}">
                <a16:creationId xmlns:a16="http://schemas.microsoft.com/office/drawing/2014/main" id="{13B896C0-1344-1122-5B4A-1CB2F22B8C34}"/>
              </a:ext>
            </a:extLst>
          </p:cNvPr>
          <p:cNvSpPr/>
          <p:nvPr/>
        </p:nvSpPr>
        <p:spPr>
          <a:xfrm>
            <a:off x="2353494"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384" name="Freeform 3383">
            <a:extLst>
              <a:ext uri="{FF2B5EF4-FFF2-40B4-BE49-F238E27FC236}">
                <a16:creationId xmlns:a16="http://schemas.microsoft.com/office/drawing/2014/main" id="{AA949495-5BC3-B5AE-83C8-BF5F62C46093}"/>
              </a:ext>
            </a:extLst>
          </p:cNvPr>
          <p:cNvSpPr/>
          <p:nvPr/>
        </p:nvSpPr>
        <p:spPr>
          <a:xfrm>
            <a:off x="2353494"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385" name="Freeform 3384">
            <a:extLst>
              <a:ext uri="{FF2B5EF4-FFF2-40B4-BE49-F238E27FC236}">
                <a16:creationId xmlns:a16="http://schemas.microsoft.com/office/drawing/2014/main" id="{BB1EEEF8-3C4C-3CD3-5EC0-377975D72154}"/>
              </a:ext>
            </a:extLst>
          </p:cNvPr>
          <p:cNvSpPr/>
          <p:nvPr/>
        </p:nvSpPr>
        <p:spPr>
          <a:xfrm>
            <a:off x="235575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86" name="Freeform 3385">
            <a:extLst>
              <a:ext uri="{FF2B5EF4-FFF2-40B4-BE49-F238E27FC236}">
                <a16:creationId xmlns:a16="http://schemas.microsoft.com/office/drawing/2014/main" id="{6C5E12FF-38B6-56B3-C829-862096EA671D}"/>
              </a:ext>
            </a:extLst>
          </p:cNvPr>
          <p:cNvSpPr/>
          <p:nvPr/>
        </p:nvSpPr>
        <p:spPr>
          <a:xfrm>
            <a:off x="2358103"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3387" name="Freeform 3386">
            <a:extLst>
              <a:ext uri="{FF2B5EF4-FFF2-40B4-BE49-F238E27FC236}">
                <a16:creationId xmlns:a16="http://schemas.microsoft.com/office/drawing/2014/main" id="{A621E3CB-B6B4-0322-5CA0-8D32F25E8AF8}"/>
              </a:ext>
            </a:extLst>
          </p:cNvPr>
          <p:cNvSpPr/>
          <p:nvPr/>
        </p:nvSpPr>
        <p:spPr>
          <a:xfrm>
            <a:off x="2358103"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3388" name="Freeform 3387">
            <a:extLst>
              <a:ext uri="{FF2B5EF4-FFF2-40B4-BE49-F238E27FC236}">
                <a16:creationId xmlns:a16="http://schemas.microsoft.com/office/drawing/2014/main" id="{7631E41C-3654-EB40-6987-0B0C9D180D8B}"/>
              </a:ext>
            </a:extLst>
          </p:cNvPr>
          <p:cNvSpPr/>
          <p:nvPr/>
        </p:nvSpPr>
        <p:spPr>
          <a:xfrm>
            <a:off x="2360367"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solidFill>
            <a:srgbClr val="F7941D"/>
          </a:solidFill>
          <a:ln w="0" cap="flat">
            <a:noFill/>
            <a:prstDash val="solid"/>
            <a:miter/>
          </a:ln>
        </p:spPr>
        <p:txBody>
          <a:bodyPr rtlCol="0" anchor="ctr"/>
          <a:lstStyle/>
          <a:p>
            <a:endParaRPr lang="en-GB" dirty="0"/>
          </a:p>
        </p:txBody>
      </p:sp>
      <p:sp>
        <p:nvSpPr>
          <p:cNvPr id="3389" name="Freeform 3388">
            <a:extLst>
              <a:ext uri="{FF2B5EF4-FFF2-40B4-BE49-F238E27FC236}">
                <a16:creationId xmlns:a16="http://schemas.microsoft.com/office/drawing/2014/main" id="{B3D156C6-9AC6-622B-401F-1A0D73A5AF94}"/>
              </a:ext>
            </a:extLst>
          </p:cNvPr>
          <p:cNvSpPr/>
          <p:nvPr/>
        </p:nvSpPr>
        <p:spPr>
          <a:xfrm>
            <a:off x="2360367"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noFill/>
          <a:ln w="4040" cap="flat">
            <a:solidFill>
              <a:srgbClr val="C54E29"/>
            </a:solidFill>
            <a:prstDash val="solid"/>
            <a:miter/>
          </a:ln>
        </p:spPr>
        <p:txBody>
          <a:bodyPr rtlCol="0" anchor="ctr"/>
          <a:lstStyle/>
          <a:p>
            <a:endParaRPr lang="en-GB" dirty="0"/>
          </a:p>
        </p:txBody>
      </p:sp>
      <p:sp>
        <p:nvSpPr>
          <p:cNvPr id="3390" name="Freeform 3389">
            <a:extLst>
              <a:ext uri="{FF2B5EF4-FFF2-40B4-BE49-F238E27FC236}">
                <a16:creationId xmlns:a16="http://schemas.microsoft.com/office/drawing/2014/main" id="{403A55C3-3C79-6905-0F3E-74A301A72991}"/>
              </a:ext>
            </a:extLst>
          </p:cNvPr>
          <p:cNvSpPr/>
          <p:nvPr/>
        </p:nvSpPr>
        <p:spPr>
          <a:xfrm>
            <a:off x="2362631"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3391" name="Freeform 3390">
            <a:extLst>
              <a:ext uri="{FF2B5EF4-FFF2-40B4-BE49-F238E27FC236}">
                <a16:creationId xmlns:a16="http://schemas.microsoft.com/office/drawing/2014/main" id="{0B23BD92-D1D0-8158-3EFB-E150C59EE7B1}"/>
              </a:ext>
            </a:extLst>
          </p:cNvPr>
          <p:cNvSpPr/>
          <p:nvPr/>
        </p:nvSpPr>
        <p:spPr>
          <a:xfrm>
            <a:off x="2362631"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3392" name="Freeform 3391">
            <a:extLst>
              <a:ext uri="{FF2B5EF4-FFF2-40B4-BE49-F238E27FC236}">
                <a16:creationId xmlns:a16="http://schemas.microsoft.com/office/drawing/2014/main" id="{8701F847-1B89-BADA-2CBF-B16B92992876}"/>
              </a:ext>
            </a:extLst>
          </p:cNvPr>
          <p:cNvSpPr/>
          <p:nvPr/>
        </p:nvSpPr>
        <p:spPr>
          <a:xfrm>
            <a:off x="2364895" y="3756115"/>
            <a:ext cx="1617" cy="104240"/>
          </a:xfrm>
          <a:custGeom>
            <a:avLst/>
            <a:gdLst>
              <a:gd name="connsiteX0" fmla="*/ 0 w 1617"/>
              <a:gd name="connsiteY0" fmla="*/ 0 h 104240"/>
              <a:gd name="connsiteX1" fmla="*/ 1617 w 1617"/>
              <a:gd name="connsiteY1" fmla="*/ 0 h 104240"/>
              <a:gd name="connsiteX2" fmla="*/ 1617 w 1617"/>
              <a:gd name="connsiteY2" fmla="*/ 104240 h 104240"/>
              <a:gd name="connsiteX3" fmla="*/ 0 w 1617"/>
              <a:gd name="connsiteY3" fmla="*/ 104240 h 104240"/>
            </a:gdLst>
            <a:ahLst/>
            <a:cxnLst>
              <a:cxn ang="0">
                <a:pos x="connsiteX0" y="connsiteY0"/>
              </a:cxn>
              <a:cxn ang="0">
                <a:pos x="connsiteX1" y="connsiteY1"/>
              </a:cxn>
              <a:cxn ang="0">
                <a:pos x="connsiteX2" y="connsiteY2"/>
              </a:cxn>
              <a:cxn ang="0">
                <a:pos x="connsiteX3" y="connsiteY3"/>
              </a:cxn>
            </a:cxnLst>
            <a:rect l="l" t="t" r="r" b="b"/>
            <a:pathLst>
              <a:path w="1617" h="104240">
                <a:moveTo>
                  <a:pt x="0" y="0"/>
                </a:moveTo>
                <a:lnTo>
                  <a:pt x="1617" y="0"/>
                </a:lnTo>
                <a:lnTo>
                  <a:pt x="1617" y="104240"/>
                </a:lnTo>
                <a:lnTo>
                  <a:pt x="0" y="104240"/>
                </a:lnTo>
                <a:close/>
              </a:path>
            </a:pathLst>
          </a:custGeom>
          <a:solidFill>
            <a:srgbClr val="F7941D"/>
          </a:solidFill>
          <a:ln w="0" cap="flat">
            <a:noFill/>
            <a:prstDash val="solid"/>
            <a:miter/>
          </a:ln>
        </p:spPr>
        <p:txBody>
          <a:bodyPr rtlCol="0" anchor="ctr"/>
          <a:lstStyle/>
          <a:p>
            <a:endParaRPr lang="en-GB" dirty="0"/>
          </a:p>
        </p:txBody>
      </p:sp>
      <p:sp>
        <p:nvSpPr>
          <p:cNvPr id="3393" name="Freeform 3392">
            <a:extLst>
              <a:ext uri="{FF2B5EF4-FFF2-40B4-BE49-F238E27FC236}">
                <a16:creationId xmlns:a16="http://schemas.microsoft.com/office/drawing/2014/main" id="{09C0638B-965B-6326-E445-32AD8ED20CBB}"/>
              </a:ext>
            </a:extLst>
          </p:cNvPr>
          <p:cNvSpPr/>
          <p:nvPr/>
        </p:nvSpPr>
        <p:spPr>
          <a:xfrm>
            <a:off x="2364895" y="3756115"/>
            <a:ext cx="1617" cy="104240"/>
          </a:xfrm>
          <a:custGeom>
            <a:avLst/>
            <a:gdLst>
              <a:gd name="connsiteX0" fmla="*/ 0 w 1617"/>
              <a:gd name="connsiteY0" fmla="*/ 0 h 104240"/>
              <a:gd name="connsiteX1" fmla="*/ 1617 w 1617"/>
              <a:gd name="connsiteY1" fmla="*/ 0 h 104240"/>
              <a:gd name="connsiteX2" fmla="*/ 1617 w 1617"/>
              <a:gd name="connsiteY2" fmla="*/ 104240 h 104240"/>
              <a:gd name="connsiteX3" fmla="*/ 0 w 1617"/>
              <a:gd name="connsiteY3" fmla="*/ 104240 h 104240"/>
            </a:gdLst>
            <a:ahLst/>
            <a:cxnLst>
              <a:cxn ang="0">
                <a:pos x="connsiteX0" y="connsiteY0"/>
              </a:cxn>
              <a:cxn ang="0">
                <a:pos x="connsiteX1" y="connsiteY1"/>
              </a:cxn>
              <a:cxn ang="0">
                <a:pos x="connsiteX2" y="connsiteY2"/>
              </a:cxn>
              <a:cxn ang="0">
                <a:pos x="connsiteX3" y="connsiteY3"/>
              </a:cxn>
            </a:cxnLst>
            <a:rect l="l" t="t" r="r" b="b"/>
            <a:pathLst>
              <a:path w="1617" h="104240">
                <a:moveTo>
                  <a:pt x="0" y="0"/>
                </a:moveTo>
                <a:lnTo>
                  <a:pt x="1617" y="0"/>
                </a:lnTo>
                <a:lnTo>
                  <a:pt x="1617" y="104240"/>
                </a:lnTo>
                <a:lnTo>
                  <a:pt x="0" y="104240"/>
                </a:lnTo>
                <a:close/>
              </a:path>
            </a:pathLst>
          </a:custGeom>
          <a:noFill/>
          <a:ln w="4040" cap="flat">
            <a:solidFill>
              <a:srgbClr val="C54E29"/>
            </a:solidFill>
            <a:prstDash val="solid"/>
            <a:miter/>
          </a:ln>
        </p:spPr>
        <p:txBody>
          <a:bodyPr rtlCol="0" anchor="ctr"/>
          <a:lstStyle/>
          <a:p>
            <a:endParaRPr lang="en-GB" dirty="0"/>
          </a:p>
        </p:txBody>
      </p:sp>
      <p:sp>
        <p:nvSpPr>
          <p:cNvPr id="3394" name="Freeform 3393">
            <a:extLst>
              <a:ext uri="{FF2B5EF4-FFF2-40B4-BE49-F238E27FC236}">
                <a16:creationId xmlns:a16="http://schemas.microsoft.com/office/drawing/2014/main" id="{961E8CC1-3624-E293-80B4-621A260809DC}"/>
              </a:ext>
            </a:extLst>
          </p:cNvPr>
          <p:cNvSpPr/>
          <p:nvPr/>
        </p:nvSpPr>
        <p:spPr>
          <a:xfrm>
            <a:off x="236715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395" name="Freeform 3394">
            <a:extLst>
              <a:ext uri="{FF2B5EF4-FFF2-40B4-BE49-F238E27FC236}">
                <a16:creationId xmlns:a16="http://schemas.microsoft.com/office/drawing/2014/main" id="{480E7A90-8819-6B01-BD07-D2F08BE76E9F}"/>
              </a:ext>
            </a:extLst>
          </p:cNvPr>
          <p:cNvSpPr/>
          <p:nvPr/>
        </p:nvSpPr>
        <p:spPr>
          <a:xfrm>
            <a:off x="2369423"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3396" name="Freeform 3395">
            <a:extLst>
              <a:ext uri="{FF2B5EF4-FFF2-40B4-BE49-F238E27FC236}">
                <a16:creationId xmlns:a16="http://schemas.microsoft.com/office/drawing/2014/main" id="{5ED7F34B-4762-46A5-1D94-FCB01D56CAB6}"/>
              </a:ext>
            </a:extLst>
          </p:cNvPr>
          <p:cNvSpPr/>
          <p:nvPr/>
        </p:nvSpPr>
        <p:spPr>
          <a:xfrm>
            <a:off x="2369423"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3397" name="Freeform 3396">
            <a:extLst>
              <a:ext uri="{FF2B5EF4-FFF2-40B4-BE49-F238E27FC236}">
                <a16:creationId xmlns:a16="http://schemas.microsoft.com/office/drawing/2014/main" id="{5D2C612B-5A84-76CB-B9FD-BE256BF5F371}"/>
              </a:ext>
            </a:extLst>
          </p:cNvPr>
          <p:cNvSpPr/>
          <p:nvPr/>
        </p:nvSpPr>
        <p:spPr>
          <a:xfrm>
            <a:off x="2371768"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398" name="Freeform 3397">
            <a:extLst>
              <a:ext uri="{FF2B5EF4-FFF2-40B4-BE49-F238E27FC236}">
                <a16:creationId xmlns:a16="http://schemas.microsoft.com/office/drawing/2014/main" id="{B22FF3B4-FA50-0DDE-3322-34FAFBADC976}"/>
              </a:ext>
            </a:extLst>
          </p:cNvPr>
          <p:cNvSpPr/>
          <p:nvPr/>
        </p:nvSpPr>
        <p:spPr>
          <a:xfrm>
            <a:off x="2371768"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399" name="Freeform 3398">
            <a:extLst>
              <a:ext uri="{FF2B5EF4-FFF2-40B4-BE49-F238E27FC236}">
                <a16:creationId xmlns:a16="http://schemas.microsoft.com/office/drawing/2014/main" id="{98B2F47B-6F62-6E19-EBC5-71DD4EF7873A}"/>
              </a:ext>
            </a:extLst>
          </p:cNvPr>
          <p:cNvSpPr/>
          <p:nvPr/>
        </p:nvSpPr>
        <p:spPr>
          <a:xfrm>
            <a:off x="2374032"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3400" name="Freeform 3399">
            <a:extLst>
              <a:ext uri="{FF2B5EF4-FFF2-40B4-BE49-F238E27FC236}">
                <a16:creationId xmlns:a16="http://schemas.microsoft.com/office/drawing/2014/main" id="{3176269C-A5AD-EA3B-7388-C4309B4B7F06}"/>
              </a:ext>
            </a:extLst>
          </p:cNvPr>
          <p:cNvSpPr/>
          <p:nvPr/>
        </p:nvSpPr>
        <p:spPr>
          <a:xfrm>
            <a:off x="2374032"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3401" name="Freeform 3400">
            <a:extLst>
              <a:ext uri="{FF2B5EF4-FFF2-40B4-BE49-F238E27FC236}">
                <a16:creationId xmlns:a16="http://schemas.microsoft.com/office/drawing/2014/main" id="{D0EEA117-7733-3317-60F0-62DEC342189A}"/>
              </a:ext>
            </a:extLst>
          </p:cNvPr>
          <p:cNvSpPr/>
          <p:nvPr/>
        </p:nvSpPr>
        <p:spPr>
          <a:xfrm>
            <a:off x="2376296"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402" name="Freeform 3401">
            <a:extLst>
              <a:ext uri="{FF2B5EF4-FFF2-40B4-BE49-F238E27FC236}">
                <a16:creationId xmlns:a16="http://schemas.microsoft.com/office/drawing/2014/main" id="{14D59ECB-E7D3-64A6-00E1-5D8FFF266645}"/>
              </a:ext>
            </a:extLst>
          </p:cNvPr>
          <p:cNvSpPr/>
          <p:nvPr/>
        </p:nvSpPr>
        <p:spPr>
          <a:xfrm>
            <a:off x="2376296"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403" name="Freeform 3402">
            <a:extLst>
              <a:ext uri="{FF2B5EF4-FFF2-40B4-BE49-F238E27FC236}">
                <a16:creationId xmlns:a16="http://schemas.microsoft.com/office/drawing/2014/main" id="{BA54110C-33C0-A439-67BC-EEB61437E057}"/>
              </a:ext>
            </a:extLst>
          </p:cNvPr>
          <p:cNvSpPr/>
          <p:nvPr/>
        </p:nvSpPr>
        <p:spPr>
          <a:xfrm>
            <a:off x="2378560" y="3756115"/>
            <a:ext cx="1617" cy="27393"/>
          </a:xfrm>
          <a:custGeom>
            <a:avLst/>
            <a:gdLst>
              <a:gd name="connsiteX0" fmla="*/ 0 w 1617"/>
              <a:gd name="connsiteY0" fmla="*/ 0 h 27393"/>
              <a:gd name="connsiteX1" fmla="*/ 1617 w 1617"/>
              <a:gd name="connsiteY1" fmla="*/ 0 h 27393"/>
              <a:gd name="connsiteX2" fmla="*/ 1617 w 1617"/>
              <a:gd name="connsiteY2" fmla="*/ 27393 h 27393"/>
              <a:gd name="connsiteX3" fmla="*/ 0 w 1617"/>
              <a:gd name="connsiteY3" fmla="*/ 27393 h 27393"/>
            </a:gdLst>
            <a:ahLst/>
            <a:cxnLst>
              <a:cxn ang="0">
                <a:pos x="connsiteX0" y="connsiteY0"/>
              </a:cxn>
              <a:cxn ang="0">
                <a:pos x="connsiteX1" y="connsiteY1"/>
              </a:cxn>
              <a:cxn ang="0">
                <a:pos x="connsiteX2" y="connsiteY2"/>
              </a:cxn>
              <a:cxn ang="0">
                <a:pos x="connsiteX3" y="connsiteY3"/>
              </a:cxn>
            </a:cxnLst>
            <a:rect l="l" t="t" r="r" b="b"/>
            <a:pathLst>
              <a:path w="1617" h="27393">
                <a:moveTo>
                  <a:pt x="0" y="0"/>
                </a:moveTo>
                <a:lnTo>
                  <a:pt x="1617" y="0"/>
                </a:lnTo>
                <a:lnTo>
                  <a:pt x="1617" y="27393"/>
                </a:lnTo>
                <a:lnTo>
                  <a:pt x="0" y="27393"/>
                </a:lnTo>
                <a:close/>
              </a:path>
            </a:pathLst>
          </a:custGeom>
          <a:solidFill>
            <a:srgbClr val="F7941D"/>
          </a:solidFill>
          <a:ln w="0" cap="flat">
            <a:noFill/>
            <a:prstDash val="solid"/>
            <a:miter/>
          </a:ln>
        </p:spPr>
        <p:txBody>
          <a:bodyPr rtlCol="0" anchor="ctr"/>
          <a:lstStyle/>
          <a:p>
            <a:endParaRPr lang="en-GB" dirty="0"/>
          </a:p>
        </p:txBody>
      </p:sp>
      <p:sp>
        <p:nvSpPr>
          <p:cNvPr id="3404" name="Freeform 3403">
            <a:extLst>
              <a:ext uri="{FF2B5EF4-FFF2-40B4-BE49-F238E27FC236}">
                <a16:creationId xmlns:a16="http://schemas.microsoft.com/office/drawing/2014/main" id="{BF778FEB-E45F-D663-C8CD-73377F7ED0CB}"/>
              </a:ext>
            </a:extLst>
          </p:cNvPr>
          <p:cNvSpPr/>
          <p:nvPr/>
        </p:nvSpPr>
        <p:spPr>
          <a:xfrm>
            <a:off x="2378560" y="3756115"/>
            <a:ext cx="1617" cy="27393"/>
          </a:xfrm>
          <a:custGeom>
            <a:avLst/>
            <a:gdLst>
              <a:gd name="connsiteX0" fmla="*/ 0 w 1617"/>
              <a:gd name="connsiteY0" fmla="*/ 0 h 27393"/>
              <a:gd name="connsiteX1" fmla="*/ 1617 w 1617"/>
              <a:gd name="connsiteY1" fmla="*/ 0 h 27393"/>
              <a:gd name="connsiteX2" fmla="*/ 1617 w 1617"/>
              <a:gd name="connsiteY2" fmla="*/ 27393 h 27393"/>
              <a:gd name="connsiteX3" fmla="*/ 0 w 1617"/>
              <a:gd name="connsiteY3" fmla="*/ 27393 h 27393"/>
            </a:gdLst>
            <a:ahLst/>
            <a:cxnLst>
              <a:cxn ang="0">
                <a:pos x="connsiteX0" y="connsiteY0"/>
              </a:cxn>
              <a:cxn ang="0">
                <a:pos x="connsiteX1" y="connsiteY1"/>
              </a:cxn>
              <a:cxn ang="0">
                <a:pos x="connsiteX2" y="connsiteY2"/>
              </a:cxn>
              <a:cxn ang="0">
                <a:pos x="connsiteX3" y="connsiteY3"/>
              </a:cxn>
            </a:cxnLst>
            <a:rect l="l" t="t" r="r" b="b"/>
            <a:pathLst>
              <a:path w="1617" h="27393">
                <a:moveTo>
                  <a:pt x="0" y="0"/>
                </a:moveTo>
                <a:lnTo>
                  <a:pt x="1617" y="0"/>
                </a:lnTo>
                <a:lnTo>
                  <a:pt x="1617" y="27393"/>
                </a:lnTo>
                <a:lnTo>
                  <a:pt x="0" y="27393"/>
                </a:lnTo>
                <a:close/>
              </a:path>
            </a:pathLst>
          </a:custGeom>
          <a:noFill/>
          <a:ln w="4040" cap="flat">
            <a:solidFill>
              <a:srgbClr val="C54E29"/>
            </a:solidFill>
            <a:prstDash val="solid"/>
            <a:miter/>
          </a:ln>
        </p:spPr>
        <p:txBody>
          <a:bodyPr rtlCol="0" anchor="ctr"/>
          <a:lstStyle/>
          <a:p>
            <a:endParaRPr lang="en-GB" dirty="0"/>
          </a:p>
        </p:txBody>
      </p:sp>
      <p:sp>
        <p:nvSpPr>
          <p:cNvPr id="3405" name="Freeform 3404">
            <a:extLst>
              <a:ext uri="{FF2B5EF4-FFF2-40B4-BE49-F238E27FC236}">
                <a16:creationId xmlns:a16="http://schemas.microsoft.com/office/drawing/2014/main" id="{FBDF19C4-B5BA-A32E-AF4F-87C56DBB8B82}"/>
              </a:ext>
            </a:extLst>
          </p:cNvPr>
          <p:cNvSpPr/>
          <p:nvPr/>
        </p:nvSpPr>
        <p:spPr>
          <a:xfrm>
            <a:off x="2380824" y="3756115"/>
            <a:ext cx="1617" cy="31999"/>
          </a:xfrm>
          <a:custGeom>
            <a:avLst/>
            <a:gdLst>
              <a:gd name="connsiteX0" fmla="*/ 0 w 1617"/>
              <a:gd name="connsiteY0" fmla="*/ 0 h 31999"/>
              <a:gd name="connsiteX1" fmla="*/ 1617 w 1617"/>
              <a:gd name="connsiteY1" fmla="*/ 0 h 31999"/>
              <a:gd name="connsiteX2" fmla="*/ 1617 w 1617"/>
              <a:gd name="connsiteY2" fmla="*/ 31999 h 31999"/>
              <a:gd name="connsiteX3" fmla="*/ 0 w 1617"/>
              <a:gd name="connsiteY3" fmla="*/ 31999 h 31999"/>
            </a:gdLst>
            <a:ahLst/>
            <a:cxnLst>
              <a:cxn ang="0">
                <a:pos x="connsiteX0" y="connsiteY0"/>
              </a:cxn>
              <a:cxn ang="0">
                <a:pos x="connsiteX1" y="connsiteY1"/>
              </a:cxn>
              <a:cxn ang="0">
                <a:pos x="connsiteX2" y="connsiteY2"/>
              </a:cxn>
              <a:cxn ang="0">
                <a:pos x="connsiteX3" y="connsiteY3"/>
              </a:cxn>
            </a:cxnLst>
            <a:rect l="l" t="t" r="r" b="b"/>
            <a:pathLst>
              <a:path w="1617" h="31999">
                <a:moveTo>
                  <a:pt x="0" y="0"/>
                </a:moveTo>
                <a:lnTo>
                  <a:pt x="1617" y="0"/>
                </a:lnTo>
                <a:lnTo>
                  <a:pt x="1617" y="31999"/>
                </a:lnTo>
                <a:lnTo>
                  <a:pt x="0" y="31999"/>
                </a:lnTo>
                <a:close/>
              </a:path>
            </a:pathLst>
          </a:custGeom>
          <a:solidFill>
            <a:srgbClr val="F7941D"/>
          </a:solidFill>
          <a:ln w="0" cap="flat">
            <a:noFill/>
            <a:prstDash val="solid"/>
            <a:miter/>
          </a:ln>
        </p:spPr>
        <p:txBody>
          <a:bodyPr rtlCol="0" anchor="ctr"/>
          <a:lstStyle/>
          <a:p>
            <a:endParaRPr lang="en-GB" dirty="0"/>
          </a:p>
        </p:txBody>
      </p:sp>
      <p:sp>
        <p:nvSpPr>
          <p:cNvPr id="3406" name="Freeform 3405">
            <a:extLst>
              <a:ext uri="{FF2B5EF4-FFF2-40B4-BE49-F238E27FC236}">
                <a16:creationId xmlns:a16="http://schemas.microsoft.com/office/drawing/2014/main" id="{080B8D38-80CB-BCBB-21FB-EC2CDF3915C6}"/>
              </a:ext>
            </a:extLst>
          </p:cNvPr>
          <p:cNvSpPr/>
          <p:nvPr/>
        </p:nvSpPr>
        <p:spPr>
          <a:xfrm>
            <a:off x="2380824" y="3756115"/>
            <a:ext cx="1617" cy="31999"/>
          </a:xfrm>
          <a:custGeom>
            <a:avLst/>
            <a:gdLst>
              <a:gd name="connsiteX0" fmla="*/ 0 w 1617"/>
              <a:gd name="connsiteY0" fmla="*/ 0 h 31999"/>
              <a:gd name="connsiteX1" fmla="*/ 1617 w 1617"/>
              <a:gd name="connsiteY1" fmla="*/ 0 h 31999"/>
              <a:gd name="connsiteX2" fmla="*/ 1617 w 1617"/>
              <a:gd name="connsiteY2" fmla="*/ 31999 h 31999"/>
              <a:gd name="connsiteX3" fmla="*/ 0 w 1617"/>
              <a:gd name="connsiteY3" fmla="*/ 31999 h 31999"/>
            </a:gdLst>
            <a:ahLst/>
            <a:cxnLst>
              <a:cxn ang="0">
                <a:pos x="connsiteX0" y="connsiteY0"/>
              </a:cxn>
              <a:cxn ang="0">
                <a:pos x="connsiteX1" y="connsiteY1"/>
              </a:cxn>
              <a:cxn ang="0">
                <a:pos x="connsiteX2" y="connsiteY2"/>
              </a:cxn>
              <a:cxn ang="0">
                <a:pos x="connsiteX3" y="connsiteY3"/>
              </a:cxn>
            </a:cxnLst>
            <a:rect l="l" t="t" r="r" b="b"/>
            <a:pathLst>
              <a:path w="1617" h="31999">
                <a:moveTo>
                  <a:pt x="0" y="0"/>
                </a:moveTo>
                <a:lnTo>
                  <a:pt x="1617" y="0"/>
                </a:lnTo>
                <a:lnTo>
                  <a:pt x="1617" y="31999"/>
                </a:lnTo>
                <a:lnTo>
                  <a:pt x="0" y="31999"/>
                </a:lnTo>
                <a:close/>
              </a:path>
            </a:pathLst>
          </a:custGeom>
          <a:noFill/>
          <a:ln w="4040" cap="flat">
            <a:solidFill>
              <a:srgbClr val="C54E29"/>
            </a:solidFill>
            <a:prstDash val="solid"/>
            <a:miter/>
          </a:ln>
        </p:spPr>
        <p:txBody>
          <a:bodyPr rtlCol="0" anchor="ctr"/>
          <a:lstStyle/>
          <a:p>
            <a:endParaRPr lang="en-GB" dirty="0"/>
          </a:p>
        </p:txBody>
      </p:sp>
      <p:sp>
        <p:nvSpPr>
          <p:cNvPr id="3407" name="Freeform 3406">
            <a:extLst>
              <a:ext uri="{FF2B5EF4-FFF2-40B4-BE49-F238E27FC236}">
                <a16:creationId xmlns:a16="http://schemas.microsoft.com/office/drawing/2014/main" id="{05D20446-A346-61EE-97FD-9C584FA4280C}"/>
              </a:ext>
            </a:extLst>
          </p:cNvPr>
          <p:cNvSpPr/>
          <p:nvPr/>
        </p:nvSpPr>
        <p:spPr>
          <a:xfrm>
            <a:off x="2383169"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solidFill>
            <a:srgbClr val="F7941D"/>
          </a:solidFill>
          <a:ln w="0" cap="flat">
            <a:noFill/>
            <a:prstDash val="solid"/>
            <a:miter/>
          </a:ln>
        </p:spPr>
        <p:txBody>
          <a:bodyPr rtlCol="0" anchor="ctr"/>
          <a:lstStyle/>
          <a:p>
            <a:endParaRPr lang="en-GB" dirty="0"/>
          </a:p>
        </p:txBody>
      </p:sp>
      <p:sp>
        <p:nvSpPr>
          <p:cNvPr id="3408" name="Freeform 3407">
            <a:extLst>
              <a:ext uri="{FF2B5EF4-FFF2-40B4-BE49-F238E27FC236}">
                <a16:creationId xmlns:a16="http://schemas.microsoft.com/office/drawing/2014/main" id="{5FEE2E6A-4BC4-6A1C-78A5-83FA78C28214}"/>
              </a:ext>
            </a:extLst>
          </p:cNvPr>
          <p:cNvSpPr/>
          <p:nvPr/>
        </p:nvSpPr>
        <p:spPr>
          <a:xfrm>
            <a:off x="2383169"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noFill/>
          <a:ln w="4040" cap="flat">
            <a:solidFill>
              <a:srgbClr val="C54E29"/>
            </a:solidFill>
            <a:prstDash val="solid"/>
            <a:miter/>
          </a:ln>
        </p:spPr>
        <p:txBody>
          <a:bodyPr rtlCol="0" anchor="ctr"/>
          <a:lstStyle/>
          <a:p>
            <a:endParaRPr lang="en-GB" dirty="0"/>
          </a:p>
        </p:txBody>
      </p:sp>
      <p:sp>
        <p:nvSpPr>
          <p:cNvPr id="3409" name="Freeform 3408">
            <a:extLst>
              <a:ext uri="{FF2B5EF4-FFF2-40B4-BE49-F238E27FC236}">
                <a16:creationId xmlns:a16="http://schemas.microsoft.com/office/drawing/2014/main" id="{4FB5FAD1-5D64-B718-E6EC-9B530757CFAE}"/>
              </a:ext>
            </a:extLst>
          </p:cNvPr>
          <p:cNvSpPr/>
          <p:nvPr/>
        </p:nvSpPr>
        <p:spPr>
          <a:xfrm>
            <a:off x="2385433" y="3756115"/>
            <a:ext cx="1617" cy="25130"/>
          </a:xfrm>
          <a:custGeom>
            <a:avLst/>
            <a:gdLst>
              <a:gd name="connsiteX0" fmla="*/ 0 w 1617"/>
              <a:gd name="connsiteY0" fmla="*/ 0 h 25130"/>
              <a:gd name="connsiteX1" fmla="*/ 1617 w 1617"/>
              <a:gd name="connsiteY1" fmla="*/ 0 h 25130"/>
              <a:gd name="connsiteX2" fmla="*/ 1617 w 1617"/>
              <a:gd name="connsiteY2" fmla="*/ 25131 h 25130"/>
              <a:gd name="connsiteX3" fmla="*/ 0 w 1617"/>
              <a:gd name="connsiteY3" fmla="*/ 25131 h 25130"/>
            </a:gdLst>
            <a:ahLst/>
            <a:cxnLst>
              <a:cxn ang="0">
                <a:pos x="connsiteX0" y="connsiteY0"/>
              </a:cxn>
              <a:cxn ang="0">
                <a:pos x="connsiteX1" y="connsiteY1"/>
              </a:cxn>
              <a:cxn ang="0">
                <a:pos x="connsiteX2" y="connsiteY2"/>
              </a:cxn>
              <a:cxn ang="0">
                <a:pos x="connsiteX3" y="connsiteY3"/>
              </a:cxn>
            </a:cxnLst>
            <a:rect l="l" t="t" r="r" b="b"/>
            <a:pathLst>
              <a:path w="1617" h="25130">
                <a:moveTo>
                  <a:pt x="0" y="0"/>
                </a:moveTo>
                <a:lnTo>
                  <a:pt x="1617" y="0"/>
                </a:lnTo>
                <a:lnTo>
                  <a:pt x="1617" y="25131"/>
                </a:lnTo>
                <a:lnTo>
                  <a:pt x="0" y="25131"/>
                </a:lnTo>
                <a:close/>
              </a:path>
            </a:pathLst>
          </a:custGeom>
          <a:solidFill>
            <a:srgbClr val="F7941D"/>
          </a:solidFill>
          <a:ln w="0" cap="flat">
            <a:noFill/>
            <a:prstDash val="solid"/>
            <a:miter/>
          </a:ln>
        </p:spPr>
        <p:txBody>
          <a:bodyPr rtlCol="0" anchor="ctr"/>
          <a:lstStyle/>
          <a:p>
            <a:endParaRPr lang="en-GB" dirty="0"/>
          </a:p>
        </p:txBody>
      </p:sp>
      <p:sp>
        <p:nvSpPr>
          <p:cNvPr id="3410" name="Freeform 3409">
            <a:extLst>
              <a:ext uri="{FF2B5EF4-FFF2-40B4-BE49-F238E27FC236}">
                <a16:creationId xmlns:a16="http://schemas.microsoft.com/office/drawing/2014/main" id="{8484F69B-59BF-F70D-5062-7DFFA6B57C36}"/>
              </a:ext>
            </a:extLst>
          </p:cNvPr>
          <p:cNvSpPr/>
          <p:nvPr/>
        </p:nvSpPr>
        <p:spPr>
          <a:xfrm>
            <a:off x="2385433" y="3756115"/>
            <a:ext cx="1617" cy="25130"/>
          </a:xfrm>
          <a:custGeom>
            <a:avLst/>
            <a:gdLst>
              <a:gd name="connsiteX0" fmla="*/ 0 w 1617"/>
              <a:gd name="connsiteY0" fmla="*/ 0 h 25130"/>
              <a:gd name="connsiteX1" fmla="*/ 1617 w 1617"/>
              <a:gd name="connsiteY1" fmla="*/ 0 h 25130"/>
              <a:gd name="connsiteX2" fmla="*/ 1617 w 1617"/>
              <a:gd name="connsiteY2" fmla="*/ 25131 h 25130"/>
              <a:gd name="connsiteX3" fmla="*/ 0 w 1617"/>
              <a:gd name="connsiteY3" fmla="*/ 25131 h 25130"/>
            </a:gdLst>
            <a:ahLst/>
            <a:cxnLst>
              <a:cxn ang="0">
                <a:pos x="connsiteX0" y="connsiteY0"/>
              </a:cxn>
              <a:cxn ang="0">
                <a:pos x="connsiteX1" y="connsiteY1"/>
              </a:cxn>
              <a:cxn ang="0">
                <a:pos x="connsiteX2" y="connsiteY2"/>
              </a:cxn>
              <a:cxn ang="0">
                <a:pos x="connsiteX3" y="connsiteY3"/>
              </a:cxn>
            </a:cxnLst>
            <a:rect l="l" t="t" r="r" b="b"/>
            <a:pathLst>
              <a:path w="1617" h="25130">
                <a:moveTo>
                  <a:pt x="0" y="0"/>
                </a:moveTo>
                <a:lnTo>
                  <a:pt x="1617" y="0"/>
                </a:lnTo>
                <a:lnTo>
                  <a:pt x="1617" y="25131"/>
                </a:lnTo>
                <a:lnTo>
                  <a:pt x="0" y="25131"/>
                </a:lnTo>
                <a:close/>
              </a:path>
            </a:pathLst>
          </a:custGeom>
          <a:noFill/>
          <a:ln w="4040" cap="flat">
            <a:solidFill>
              <a:srgbClr val="C54E29"/>
            </a:solidFill>
            <a:prstDash val="solid"/>
            <a:miter/>
          </a:ln>
        </p:spPr>
        <p:txBody>
          <a:bodyPr rtlCol="0" anchor="ctr"/>
          <a:lstStyle/>
          <a:p>
            <a:endParaRPr lang="en-GB" dirty="0"/>
          </a:p>
        </p:txBody>
      </p:sp>
      <p:sp>
        <p:nvSpPr>
          <p:cNvPr id="3411" name="Freeform 3410">
            <a:extLst>
              <a:ext uri="{FF2B5EF4-FFF2-40B4-BE49-F238E27FC236}">
                <a16:creationId xmlns:a16="http://schemas.microsoft.com/office/drawing/2014/main" id="{4DBA0341-04DC-CD2E-9B52-ABF6394E038E}"/>
              </a:ext>
            </a:extLst>
          </p:cNvPr>
          <p:cNvSpPr/>
          <p:nvPr/>
        </p:nvSpPr>
        <p:spPr>
          <a:xfrm>
            <a:off x="2387697"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412" name="Freeform 3411">
            <a:extLst>
              <a:ext uri="{FF2B5EF4-FFF2-40B4-BE49-F238E27FC236}">
                <a16:creationId xmlns:a16="http://schemas.microsoft.com/office/drawing/2014/main" id="{A25C695C-1EA5-6348-A50F-B293A735A5EE}"/>
              </a:ext>
            </a:extLst>
          </p:cNvPr>
          <p:cNvSpPr/>
          <p:nvPr/>
        </p:nvSpPr>
        <p:spPr>
          <a:xfrm>
            <a:off x="2387697"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413" name="Freeform 3412">
            <a:extLst>
              <a:ext uri="{FF2B5EF4-FFF2-40B4-BE49-F238E27FC236}">
                <a16:creationId xmlns:a16="http://schemas.microsoft.com/office/drawing/2014/main" id="{74ECB629-322A-3A9D-0C29-636571CF07B3}"/>
              </a:ext>
            </a:extLst>
          </p:cNvPr>
          <p:cNvSpPr/>
          <p:nvPr/>
        </p:nvSpPr>
        <p:spPr>
          <a:xfrm>
            <a:off x="238996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14" name="Freeform 3413">
            <a:extLst>
              <a:ext uri="{FF2B5EF4-FFF2-40B4-BE49-F238E27FC236}">
                <a16:creationId xmlns:a16="http://schemas.microsoft.com/office/drawing/2014/main" id="{EE907255-C99E-8D66-5B54-2B2F0CB92EFC}"/>
              </a:ext>
            </a:extLst>
          </p:cNvPr>
          <p:cNvSpPr/>
          <p:nvPr/>
        </p:nvSpPr>
        <p:spPr>
          <a:xfrm>
            <a:off x="2392225"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415" name="Freeform 3414">
            <a:extLst>
              <a:ext uri="{FF2B5EF4-FFF2-40B4-BE49-F238E27FC236}">
                <a16:creationId xmlns:a16="http://schemas.microsoft.com/office/drawing/2014/main" id="{50603B6E-7B9C-FE5D-5FC2-5C67D9C00522}"/>
              </a:ext>
            </a:extLst>
          </p:cNvPr>
          <p:cNvSpPr/>
          <p:nvPr/>
        </p:nvSpPr>
        <p:spPr>
          <a:xfrm>
            <a:off x="2392225"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416" name="Freeform 3415">
            <a:extLst>
              <a:ext uri="{FF2B5EF4-FFF2-40B4-BE49-F238E27FC236}">
                <a16:creationId xmlns:a16="http://schemas.microsoft.com/office/drawing/2014/main" id="{5F7E1D16-8779-0609-8B99-A4CD2C0AA700}"/>
              </a:ext>
            </a:extLst>
          </p:cNvPr>
          <p:cNvSpPr/>
          <p:nvPr/>
        </p:nvSpPr>
        <p:spPr>
          <a:xfrm>
            <a:off x="2394489"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solidFill>
            <a:srgbClr val="F7941D"/>
          </a:solidFill>
          <a:ln w="0" cap="flat">
            <a:noFill/>
            <a:prstDash val="solid"/>
            <a:miter/>
          </a:ln>
        </p:spPr>
        <p:txBody>
          <a:bodyPr rtlCol="0" anchor="ctr"/>
          <a:lstStyle/>
          <a:p>
            <a:endParaRPr lang="en-GB" dirty="0"/>
          </a:p>
        </p:txBody>
      </p:sp>
      <p:sp>
        <p:nvSpPr>
          <p:cNvPr id="3417" name="Freeform 3416">
            <a:extLst>
              <a:ext uri="{FF2B5EF4-FFF2-40B4-BE49-F238E27FC236}">
                <a16:creationId xmlns:a16="http://schemas.microsoft.com/office/drawing/2014/main" id="{947459AE-7239-78B0-C8D2-CF65BD511603}"/>
              </a:ext>
            </a:extLst>
          </p:cNvPr>
          <p:cNvSpPr/>
          <p:nvPr/>
        </p:nvSpPr>
        <p:spPr>
          <a:xfrm>
            <a:off x="2394489"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noFill/>
          <a:ln w="4040" cap="flat">
            <a:solidFill>
              <a:srgbClr val="C54E29"/>
            </a:solidFill>
            <a:prstDash val="solid"/>
            <a:miter/>
          </a:ln>
        </p:spPr>
        <p:txBody>
          <a:bodyPr rtlCol="0" anchor="ctr"/>
          <a:lstStyle/>
          <a:p>
            <a:endParaRPr lang="en-GB" dirty="0"/>
          </a:p>
        </p:txBody>
      </p:sp>
      <p:sp>
        <p:nvSpPr>
          <p:cNvPr id="3418" name="Freeform 3417">
            <a:extLst>
              <a:ext uri="{FF2B5EF4-FFF2-40B4-BE49-F238E27FC236}">
                <a16:creationId xmlns:a16="http://schemas.microsoft.com/office/drawing/2014/main" id="{28293DB4-4E9C-853F-C900-CE57EA5DEEE5}"/>
              </a:ext>
            </a:extLst>
          </p:cNvPr>
          <p:cNvSpPr/>
          <p:nvPr/>
        </p:nvSpPr>
        <p:spPr>
          <a:xfrm>
            <a:off x="2396753"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3419" name="Freeform 3418">
            <a:extLst>
              <a:ext uri="{FF2B5EF4-FFF2-40B4-BE49-F238E27FC236}">
                <a16:creationId xmlns:a16="http://schemas.microsoft.com/office/drawing/2014/main" id="{6C6E5894-2550-0AE2-F3C4-D1BC32F616F3}"/>
              </a:ext>
            </a:extLst>
          </p:cNvPr>
          <p:cNvSpPr/>
          <p:nvPr/>
        </p:nvSpPr>
        <p:spPr>
          <a:xfrm>
            <a:off x="2396753"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3420" name="Freeform 3419">
            <a:extLst>
              <a:ext uri="{FF2B5EF4-FFF2-40B4-BE49-F238E27FC236}">
                <a16:creationId xmlns:a16="http://schemas.microsoft.com/office/drawing/2014/main" id="{DC5D3E44-4189-ADBD-0767-8A2465D858BE}"/>
              </a:ext>
            </a:extLst>
          </p:cNvPr>
          <p:cNvSpPr/>
          <p:nvPr/>
        </p:nvSpPr>
        <p:spPr>
          <a:xfrm>
            <a:off x="2399097"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3421" name="Freeform 3420">
            <a:extLst>
              <a:ext uri="{FF2B5EF4-FFF2-40B4-BE49-F238E27FC236}">
                <a16:creationId xmlns:a16="http://schemas.microsoft.com/office/drawing/2014/main" id="{2ADC54C3-9539-95C4-F854-0BC4FCD88632}"/>
              </a:ext>
            </a:extLst>
          </p:cNvPr>
          <p:cNvSpPr/>
          <p:nvPr/>
        </p:nvSpPr>
        <p:spPr>
          <a:xfrm>
            <a:off x="2399097"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3422" name="Freeform 3421">
            <a:extLst>
              <a:ext uri="{FF2B5EF4-FFF2-40B4-BE49-F238E27FC236}">
                <a16:creationId xmlns:a16="http://schemas.microsoft.com/office/drawing/2014/main" id="{18FB22B1-ADD3-E3DB-DE26-3DCCB7E080D9}"/>
              </a:ext>
            </a:extLst>
          </p:cNvPr>
          <p:cNvSpPr/>
          <p:nvPr/>
        </p:nvSpPr>
        <p:spPr>
          <a:xfrm>
            <a:off x="2401361" y="3756115"/>
            <a:ext cx="1617" cy="78139"/>
          </a:xfrm>
          <a:custGeom>
            <a:avLst/>
            <a:gdLst>
              <a:gd name="connsiteX0" fmla="*/ 0 w 1617"/>
              <a:gd name="connsiteY0" fmla="*/ 0 h 78139"/>
              <a:gd name="connsiteX1" fmla="*/ 1617 w 1617"/>
              <a:gd name="connsiteY1" fmla="*/ 0 h 78139"/>
              <a:gd name="connsiteX2" fmla="*/ 1617 w 1617"/>
              <a:gd name="connsiteY2" fmla="*/ 78140 h 78139"/>
              <a:gd name="connsiteX3" fmla="*/ 0 w 1617"/>
              <a:gd name="connsiteY3" fmla="*/ 78140 h 78139"/>
            </a:gdLst>
            <a:ahLst/>
            <a:cxnLst>
              <a:cxn ang="0">
                <a:pos x="connsiteX0" y="connsiteY0"/>
              </a:cxn>
              <a:cxn ang="0">
                <a:pos x="connsiteX1" y="connsiteY1"/>
              </a:cxn>
              <a:cxn ang="0">
                <a:pos x="connsiteX2" y="connsiteY2"/>
              </a:cxn>
              <a:cxn ang="0">
                <a:pos x="connsiteX3" y="connsiteY3"/>
              </a:cxn>
            </a:cxnLst>
            <a:rect l="l" t="t" r="r" b="b"/>
            <a:pathLst>
              <a:path w="1617" h="78139">
                <a:moveTo>
                  <a:pt x="0" y="0"/>
                </a:moveTo>
                <a:lnTo>
                  <a:pt x="1617" y="0"/>
                </a:lnTo>
                <a:lnTo>
                  <a:pt x="1617" y="78140"/>
                </a:lnTo>
                <a:lnTo>
                  <a:pt x="0" y="78140"/>
                </a:lnTo>
                <a:close/>
              </a:path>
            </a:pathLst>
          </a:custGeom>
          <a:solidFill>
            <a:srgbClr val="F7941D"/>
          </a:solidFill>
          <a:ln w="0" cap="flat">
            <a:noFill/>
            <a:prstDash val="solid"/>
            <a:miter/>
          </a:ln>
        </p:spPr>
        <p:txBody>
          <a:bodyPr rtlCol="0" anchor="ctr"/>
          <a:lstStyle/>
          <a:p>
            <a:endParaRPr lang="en-GB" dirty="0"/>
          </a:p>
        </p:txBody>
      </p:sp>
      <p:sp>
        <p:nvSpPr>
          <p:cNvPr id="3423" name="Freeform 3422">
            <a:extLst>
              <a:ext uri="{FF2B5EF4-FFF2-40B4-BE49-F238E27FC236}">
                <a16:creationId xmlns:a16="http://schemas.microsoft.com/office/drawing/2014/main" id="{FAAFC689-BC6B-6816-61B7-81508B986FB0}"/>
              </a:ext>
            </a:extLst>
          </p:cNvPr>
          <p:cNvSpPr/>
          <p:nvPr/>
        </p:nvSpPr>
        <p:spPr>
          <a:xfrm>
            <a:off x="2401361" y="3756115"/>
            <a:ext cx="1617" cy="78139"/>
          </a:xfrm>
          <a:custGeom>
            <a:avLst/>
            <a:gdLst>
              <a:gd name="connsiteX0" fmla="*/ 0 w 1617"/>
              <a:gd name="connsiteY0" fmla="*/ 0 h 78139"/>
              <a:gd name="connsiteX1" fmla="*/ 1617 w 1617"/>
              <a:gd name="connsiteY1" fmla="*/ 0 h 78139"/>
              <a:gd name="connsiteX2" fmla="*/ 1617 w 1617"/>
              <a:gd name="connsiteY2" fmla="*/ 78140 h 78139"/>
              <a:gd name="connsiteX3" fmla="*/ 0 w 1617"/>
              <a:gd name="connsiteY3" fmla="*/ 78140 h 78139"/>
            </a:gdLst>
            <a:ahLst/>
            <a:cxnLst>
              <a:cxn ang="0">
                <a:pos x="connsiteX0" y="connsiteY0"/>
              </a:cxn>
              <a:cxn ang="0">
                <a:pos x="connsiteX1" y="connsiteY1"/>
              </a:cxn>
              <a:cxn ang="0">
                <a:pos x="connsiteX2" y="connsiteY2"/>
              </a:cxn>
              <a:cxn ang="0">
                <a:pos x="connsiteX3" y="connsiteY3"/>
              </a:cxn>
            </a:cxnLst>
            <a:rect l="l" t="t" r="r" b="b"/>
            <a:pathLst>
              <a:path w="1617" h="78139">
                <a:moveTo>
                  <a:pt x="0" y="0"/>
                </a:moveTo>
                <a:lnTo>
                  <a:pt x="1617" y="0"/>
                </a:lnTo>
                <a:lnTo>
                  <a:pt x="1617" y="78140"/>
                </a:lnTo>
                <a:lnTo>
                  <a:pt x="0" y="78140"/>
                </a:lnTo>
                <a:close/>
              </a:path>
            </a:pathLst>
          </a:custGeom>
          <a:noFill/>
          <a:ln w="4040" cap="flat">
            <a:solidFill>
              <a:srgbClr val="C54E29"/>
            </a:solidFill>
            <a:prstDash val="solid"/>
            <a:miter/>
          </a:ln>
        </p:spPr>
        <p:txBody>
          <a:bodyPr rtlCol="0" anchor="ctr"/>
          <a:lstStyle/>
          <a:p>
            <a:endParaRPr lang="en-GB" dirty="0"/>
          </a:p>
        </p:txBody>
      </p:sp>
      <p:sp>
        <p:nvSpPr>
          <p:cNvPr id="3424" name="Freeform 3423">
            <a:extLst>
              <a:ext uri="{FF2B5EF4-FFF2-40B4-BE49-F238E27FC236}">
                <a16:creationId xmlns:a16="http://schemas.microsoft.com/office/drawing/2014/main" id="{0915771D-CE74-3A2A-A4EF-58EEC080A592}"/>
              </a:ext>
            </a:extLst>
          </p:cNvPr>
          <p:cNvSpPr/>
          <p:nvPr/>
        </p:nvSpPr>
        <p:spPr>
          <a:xfrm>
            <a:off x="240362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25" name="Freeform 3424">
            <a:extLst>
              <a:ext uri="{FF2B5EF4-FFF2-40B4-BE49-F238E27FC236}">
                <a16:creationId xmlns:a16="http://schemas.microsoft.com/office/drawing/2014/main" id="{CF50D397-B812-7CDE-74AC-5D87E7947F93}"/>
              </a:ext>
            </a:extLst>
          </p:cNvPr>
          <p:cNvSpPr/>
          <p:nvPr/>
        </p:nvSpPr>
        <p:spPr>
          <a:xfrm>
            <a:off x="240588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26" name="Freeform 3425">
            <a:extLst>
              <a:ext uri="{FF2B5EF4-FFF2-40B4-BE49-F238E27FC236}">
                <a16:creationId xmlns:a16="http://schemas.microsoft.com/office/drawing/2014/main" id="{E8B7C2D4-7E77-4F71-CD26-4BA98610C988}"/>
              </a:ext>
            </a:extLst>
          </p:cNvPr>
          <p:cNvSpPr/>
          <p:nvPr/>
        </p:nvSpPr>
        <p:spPr>
          <a:xfrm>
            <a:off x="240815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427" name="Freeform 3426">
            <a:extLst>
              <a:ext uri="{FF2B5EF4-FFF2-40B4-BE49-F238E27FC236}">
                <a16:creationId xmlns:a16="http://schemas.microsoft.com/office/drawing/2014/main" id="{8B2A782F-B700-858D-9F72-2752A38EA5EC}"/>
              </a:ext>
            </a:extLst>
          </p:cNvPr>
          <p:cNvSpPr/>
          <p:nvPr/>
        </p:nvSpPr>
        <p:spPr>
          <a:xfrm>
            <a:off x="240815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428" name="Freeform 3427">
            <a:extLst>
              <a:ext uri="{FF2B5EF4-FFF2-40B4-BE49-F238E27FC236}">
                <a16:creationId xmlns:a16="http://schemas.microsoft.com/office/drawing/2014/main" id="{72ABCEEB-A353-CE54-B7F9-E3E9C6005CF3}"/>
              </a:ext>
            </a:extLst>
          </p:cNvPr>
          <p:cNvSpPr/>
          <p:nvPr/>
        </p:nvSpPr>
        <p:spPr>
          <a:xfrm>
            <a:off x="2410498"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solidFill>
            <a:srgbClr val="F7941D"/>
          </a:solidFill>
          <a:ln w="0" cap="flat">
            <a:noFill/>
            <a:prstDash val="solid"/>
            <a:miter/>
          </a:ln>
        </p:spPr>
        <p:txBody>
          <a:bodyPr rtlCol="0" anchor="ctr"/>
          <a:lstStyle/>
          <a:p>
            <a:endParaRPr lang="en-GB" dirty="0"/>
          </a:p>
        </p:txBody>
      </p:sp>
      <p:sp>
        <p:nvSpPr>
          <p:cNvPr id="3429" name="Freeform 3428">
            <a:extLst>
              <a:ext uri="{FF2B5EF4-FFF2-40B4-BE49-F238E27FC236}">
                <a16:creationId xmlns:a16="http://schemas.microsoft.com/office/drawing/2014/main" id="{B6C65A06-9CED-E5CF-68F7-048C6B55356A}"/>
              </a:ext>
            </a:extLst>
          </p:cNvPr>
          <p:cNvSpPr/>
          <p:nvPr/>
        </p:nvSpPr>
        <p:spPr>
          <a:xfrm>
            <a:off x="2410498" y="3756115"/>
            <a:ext cx="1617" cy="54382"/>
          </a:xfrm>
          <a:custGeom>
            <a:avLst/>
            <a:gdLst>
              <a:gd name="connsiteX0" fmla="*/ 0 w 1617"/>
              <a:gd name="connsiteY0" fmla="*/ 0 h 54382"/>
              <a:gd name="connsiteX1" fmla="*/ 1617 w 1617"/>
              <a:gd name="connsiteY1" fmla="*/ 0 h 54382"/>
              <a:gd name="connsiteX2" fmla="*/ 1617 w 1617"/>
              <a:gd name="connsiteY2" fmla="*/ 54383 h 54382"/>
              <a:gd name="connsiteX3" fmla="*/ 0 w 1617"/>
              <a:gd name="connsiteY3" fmla="*/ 54383 h 54382"/>
            </a:gdLst>
            <a:ahLst/>
            <a:cxnLst>
              <a:cxn ang="0">
                <a:pos x="connsiteX0" y="connsiteY0"/>
              </a:cxn>
              <a:cxn ang="0">
                <a:pos x="connsiteX1" y="connsiteY1"/>
              </a:cxn>
              <a:cxn ang="0">
                <a:pos x="connsiteX2" y="connsiteY2"/>
              </a:cxn>
              <a:cxn ang="0">
                <a:pos x="connsiteX3" y="connsiteY3"/>
              </a:cxn>
            </a:cxnLst>
            <a:rect l="l" t="t" r="r" b="b"/>
            <a:pathLst>
              <a:path w="1617" h="54382">
                <a:moveTo>
                  <a:pt x="0" y="0"/>
                </a:moveTo>
                <a:lnTo>
                  <a:pt x="1617" y="0"/>
                </a:lnTo>
                <a:lnTo>
                  <a:pt x="1617" y="54383"/>
                </a:lnTo>
                <a:lnTo>
                  <a:pt x="0" y="54383"/>
                </a:lnTo>
                <a:close/>
              </a:path>
            </a:pathLst>
          </a:custGeom>
          <a:noFill/>
          <a:ln w="4040" cap="flat">
            <a:solidFill>
              <a:srgbClr val="C54E29"/>
            </a:solidFill>
            <a:prstDash val="solid"/>
            <a:miter/>
          </a:ln>
        </p:spPr>
        <p:txBody>
          <a:bodyPr rtlCol="0" anchor="ctr"/>
          <a:lstStyle/>
          <a:p>
            <a:endParaRPr lang="en-GB" dirty="0"/>
          </a:p>
        </p:txBody>
      </p:sp>
      <p:sp>
        <p:nvSpPr>
          <p:cNvPr id="3430" name="Freeform 3429">
            <a:extLst>
              <a:ext uri="{FF2B5EF4-FFF2-40B4-BE49-F238E27FC236}">
                <a16:creationId xmlns:a16="http://schemas.microsoft.com/office/drawing/2014/main" id="{A91BD4AD-2536-5849-4545-58B4F1039DF1}"/>
              </a:ext>
            </a:extLst>
          </p:cNvPr>
          <p:cNvSpPr/>
          <p:nvPr/>
        </p:nvSpPr>
        <p:spPr>
          <a:xfrm>
            <a:off x="2412762" y="3756115"/>
            <a:ext cx="1617" cy="47998"/>
          </a:xfrm>
          <a:custGeom>
            <a:avLst/>
            <a:gdLst>
              <a:gd name="connsiteX0" fmla="*/ 0 w 1617"/>
              <a:gd name="connsiteY0" fmla="*/ 0 h 47998"/>
              <a:gd name="connsiteX1" fmla="*/ 1617 w 1617"/>
              <a:gd name="connsiteY1" fmla="*/ 0 h 47998"/>
              <a:gd name="connsiteX2" fmla="*/ 1617 w 1617"/>
              <a:gd name="connsiteY2" fmla="*/ 47999 h 47998"/>
              <a:gd name="connsiteX3" fmla="*/ 0 w 1617"/>
              <a:gd name="connsiteY3" fmla="*/ 47999 h 47998"/>
            </a:gdLst>
            <a:ahLst/>
            <a:cxnLst>
              <a:cxn ang="0">
                <a:pos x="connsiteX0" y="connsiteY0"/>
              </a:cxn>
              <a:cxn ang="0">
                <a:pos x="connsiteX1" y="connsiteY1"/>
              </a:cxn>
              <a:cxn ang="0">
                <a:pos x="connsiteX2" y="connsiteY2"/>
              </a:cxn>
              <a:cxn ang="0">
                <a:pos x="connsiteX3" y="connsiteY3"/>
              </a:cxn>
            </a:cxnLst>
            <a:rect l="l" t="t" r="r" b="b"/>
            <a:pathLst>
              <a:path w="1617" h="47998">
                <a:moveTo>
                  <a:pt x="0" y="0"/>
                </a:moveTo>
                <a:lnTo>
                  <a:pt x="1617" y="0"/>
                </a:lnTo>
                <a:lnTo>
                  <a:pt x="1617" y="47999"/>
                </a:lnTo>
                <a:lnTo>
                  <a:pt x="0" y="47999"/>
                </a:lnTo>
                <a:close/>
              </a:path>
            </a:pathLst>
          </a:custGeom>
          <a:solidFill>
            <a:srgbClr val="F7941D"/>
          </a:solidFill>
          <a:ln w="0" cap="flat">
            <a:noFill/>
            <a:prstDash val="solid"/>
            <a:miter/>
          </a:ln>
        </p:spPr>
        <p:txBody>
          <a:bodyPr rtlCol="0" anchor="ctr"/>
          <a:lstStyle/>
          <a:p>
            <a:endParaRPr lang="en-GB" dirty="0"/>
          </a:p>
        </p:txBody>
      </p:sp>
      <p:sp>
        <p:nvSpPr>
          <p:cNvPr id="3431" name="Freeform 3430">
            <a:extLst>
              <a:ext uri="{FF2B5EF4-FFF2-40B4-BE49-F238E27FC236}">
                <a16:creationId xmlns:a16="http://schemas.microsoft.com/office/drawing/2014/main" id="{1366780E-CD44-2465-4769-9EAEDB2CF936}"/>
              </a:ext>
            </a:extLst>
          </p:cNvPr>
          <p:cNvSpPr/>
          <p:nvPr/>
        </p:nvSpPr>
        <p:spPr>
          <a:xfrm>
            <a:off x="2412762" y="3756115"/>
            <a:ext cx="1617" cy="47998"/>
          </a:xfrm>
          <a:custGeom>
            <a:avLst/>
            <a:gdLst>
              <a:gd name="connsiteX0" fmla="*/ 0 w 1617"/>
              <a:gd name="connsiteY0" fmla="*/ 0 h 47998"/>
              <a:gd name="connsiteX1" fmla="*/ 1617 w 1617"/>
              <a:gd name="connsiteY1" fmla="*/ 0 h 47998"/>
              <a:gd name="connsiteX2" fmla="*/ 1617 w 1617"/>
              <a:gd name="connsiteY2" fmla="*/ 47999 h 47998"/>
              <a:gd name="connsiteX3" fmla="*/ 0 w 1617"/>
              <a:gd name="connsiteY3" fmla="*/ 47999 h 47998"/>
            </a:gdLst>
            <a:ahLst/>
            <a:cxnLst>
              <a:cxn ang="0">
                <a:pos x="connsiteX0" y="connsiteY0"/>
              </a:cxn>
              <a:cxn ang="0">
                <a:pos x="connsiteX1" y="connsiteY1"/>
              </a:cxn>
              <a:cxn ang="0">
                <a:pos x="connsiteX2" y="connsiteY2"/>
              </a:cxn>
              <a:cxn ang="0">
                <a:pos x="connsiteX3" y="connsiteY3"/>
              </a:cxn>
            </a:cxnLst>
            <a:rect l="l" t="t" r="r" b="b"/>
            <a:pathLst>
              <a:path w="1617" h="47998">
                <a:moveTo>
                  <a:pt x="0" y="0"/>
                </a:moveTo>
                <a:lnTo>
                  <a:pt x="1617" y="0"/>
                </a:lnTo>
                <a:lnTo>
                  <a:pt x="1617" y="47999"/>
                </a:lnTo>
                <a:lnTo>
                  <a:pt x="0" y="47999"/>
                </a:lnTo>
                <a:close/>
              </a:path>
            </a:pathLst>
          </a:custGeom>
          <a:noFill/>
          <a:ln w="4040" cap="flat">
            <a:solidFill>
              <a:srgbClr val="C54E29"/>
            </a:solidFill>
            <a:prstDash val="solid"/>
            <a:miter/>
          </a:ln>
        </p:spPr>
        <p:txBody>
          <a:bodyPr rtlCol="0" anchor="ctr"/>
          <a:lstStyle/>
          <a:p>
            <a:endParaRPr lang="en-GB" dirty="0"/>
          </a:p>
        </p:txBody>
      </p:sp>
      <p:sp>
        <p:nvSpPr>
          <p:cNvPr id="3432" name="Freeform 3431">
            <a:extLst>
              <a:ext uri="{FF2B5EF4-FFF2-40B4-BE49-F238E27FC236}">
                <a16:creationId xmlns:a16="http://schemas.microsoft.com/office/drawing/2014/main" id="{F2250674-BCF0-EFBB-5479-C0BC7C46BB64}"/>
              </a:ext>
            </a:extLst>
          </p:cNvPr>
          <p:cNvSpPr/>
          <p:nvPr/>
        </p:nvSpPr>
        <p:spPr>
          <a:xfrm>
            <a:off x="241502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33" name="Freeform 3432">
            <a:extLst>
              <a:ext uri="{FF2B5EF4-FFF2-40B4-BE49-F238E27FC236}">
                <a16:creationId xmlns:a16="http://schemas.microsoft.com/office/drawing/2014/main" id="{26BEDBDC-C2BD-F6CF-3519-A562FF61C29C}"/>
              </a:ext>
            </a:extLst>
          </p:cNvPr>
          <p:cNvSpPr/>
          <p:nvPr/>
        </p:nvSpPr>
        <p:spPr>
          <a:xfrm>
            <a:off x="241729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34" name="Freeform 3433">
            <a:extLst>
              <a:ext uri="{FF2B5EF4-FFF2-40B4-BE49-F238E27FC236}">
                <a16:creationId xmlns:a16="http://schemas.microsoft.com/office/drawing/2014/main" id="{984EFFDA-2AF3-2BD0-14A0-74E8575E61EC}"/>
              </a:ext>
            </a:extLst>
          </p:cNvPr>
          <p:cNvSpPr/>
          <p:nvPr/>
        </p:nvSpPr>
        <p:spPr>
          <a:xfrm>
            <a:off x="2419554" y="3756115"/>
            <a:ext cx="1617" cy="63998"/>
          </a:xfrm>
          <a:custGeom>
            <a:avLst/>
            <a:gdLst>
              <a:gd name="connsiteX0" fmla="*/ 0 w 1617"/>
              <a:gd name="connsiteY0" fmla="*/ 0 h 63998"/>
              <a:gd name="connsiteX1" fmla="*/ 1617 w 1617"/>
              <a:gd name="connsiteY1" fmla="*/ 0 h 63998"/>
              <a:gd name="connsiteX2" fmla="*/ 1617 w 1617"/>
              <a:gd name="connsiteY2" fmla="*/ 63999 h 63998"/>
              <a:gd name="connsiteX3" fmla="*/ 0 w 1617"/>
              <a:gd name="connsiteY3" fmla="*/ 63999 h 63998"/>
            </a:gdLst>
            <a:ahLst/>
            <a:cxnLst>
              <a:cxn ang="0">
                <a:pos x="connsiteX0" y="connsiteY0"/>
              </a:cxn>
              <a:cxn ang="0">
                <a:pos x="connsiteX1" y="connsiteY1"/>
              </a:cxn>
              <a:cxn ang="0">
                <a:pos x="connsiteX2" y="connsiteY2"/>
              </a:cxn>
              <a:cxn ang="0">
                <a:pos x="connsiteX3" y="connsiteY3"/>
              </a:cxn>
            </a:cxnLst>
            <a:rect l="l" t="t" r="r" b="b"/>
            <a:pathLst>
              <a:path w="1617" h="63998">
                <a:moveTo>
                  <a:pt x="0" y="0"/>
                </a:moveTo>
                <a:lnTo>
                  <a:pt x="1617" y="0"/>
                </a:lnTo>
                <a:lnTo>
                  <a:pt x="1617" y="63999"/>
                </a:lnTo>
                <a:lnTo>
                  <a:pt x="0" y="63999"/>
                </a:lnTo>
                <a:close/>
              </a:path>
            </a:pathLst>
          </a:custGeom>
          <a:solidFill>
            <a:srgbClr val="F7941D"/>
          </a:solidFill>
          <a:ln w="0" cap="flat">
            <a:noFill/>
            <a:prstDash val="solid"/>
            <a:miter/>
          </a:ln>
        </p:spPr>
        <p:txBody>
          <a:bodyPr rtlCol="0" anchor="ctr"/>
          <a:lstStyle/>
          <a:p>
            <a:endParaRPr lang="en-GB" dirty="0"/>
          </a:p>
        </p:txBody>
      </p:sp>
      <p:sp>
        <p:nvSpPr>
          <p:cNvPr id="3435" name="Freeform 3434">
            <a:extLst>
              <a:ext uri="{FF2B5EF4-FFF2-40B4-BE49-F238E27FC236}">
                <a16:creationId xmlns:a16="http://schemas.microsoft.com/office/drawing/2014/main" id="{9E69E719-1AAA-9D7B-2B7B-D00622335385}"/>
              </a:ext>
            </a:extLst>
          </p:cNvPr>
          <p:cNvSpPr/>
          <p:nvPr/>
        </p:nvSpPr>
        <p:spPr>
          <a:xfrm>
            <a:off x="2419554" y="3756115"/>
            <a:ext cx="1617" cy="63998"/>
          </a:xfrm>
          <a:custGeom>
            <a:avLst/>
            <a:gdLst>
              <a:gd name="connsiteX0" fmla="*/ 0 w 1617"/>
              <a:gd name="connsiteY0" fmla="*/ 0 h 63998"/>
              <a:gd name="connsiteX1" fmla="*/ 1617 w 1617"/>
              <a:gd name="connsiteY1" fmla="*/ 0 h 63998"/>
              <a:gd name="connsiteX2" fmla="*/ 1617 w 1617"/>
              <a:gd name="connsiteY2" fmla="*/ 63999 h 63998"/>
              <a:gd name="connsiteX3" fmla="*/ 0 w 1617"/>
              <a:gd name="connsiteY3" fmla="*/ 63999 h 63998"/>
            </a:gdLst>
            <a:ahLst/>
            <a:cxnLst>
              <a:cxn ang="0">
                <a:pos x="connsiteX0" y="connsiteY0"/>
              </a:cxn>
              <a:cxn ang="0">
                <a:pos x="connsiteX1" y="connsiteY1"/>
              </a:cxn>
              <a:cxn ang="0">
                <a:pos x="connsiteX2" y="connsiteY2"/>
              </a:cxn>
              <a:cxn ang="0">
                <a:pos x="connsiteX3" y="connsiteY3"/>
              </a:cxn>
            </a:cxnLst>
            <a:rect l="l" t="t" r="r" b="b"/>
            <a:pathLst>
              <a:path w="1617" h="63998">
                <a:moveTo>
                  <a:pt x="0" y="0"/>
                </a:moveTo>
                <a:lnTo>
                  <a:pt x="1617" y="0"/>
                </a:lnTo>
                <a:lnTo>
                  <a:pt x="1617" y="63999"/>
                </a:lnTo>
                <a:lnTo>
                  <a:pt x="0" y="63999"/>
                </a:lnTo>
                <a:close/>
              </a:path>
            </a:pathLst>
          </a:custGeom>
          <a:noFill/>
          <a:ln w="4040" cap="flat">
            <a:solidFill>
              <a:srgbClr val="C54E29"/>
            </a:solidFill>
            <a:prstDash val="solid"/>
            <a:miter/>
          </a:ln>
        </p:spPr>
        <p:txBody>
          <a:bodyPr rtlCol="0" anchor="ctr"/>
          <a:lstStyle/>
          <a:p>
            <a:endParaRPr lang="en-GB" dirty="0"/>
          </a:p>
        </p:txBody>
      </p:sp>
      <p:sp>
        <p:nvSpPr>
          <p:cNvPr id="3436" name="Freeform 3435">
            <a:extLst>
              <a:ext uri="{FF2B5EF4-FFF2-40B4-BE49-F238E27FC236}">
                <a16:creationId xmlns:a16="http://schemas.microsoft.com/office/drawing/2014/main" id="{854508B1-8BCC-81DD-5324-834E10EA98EB}"/>
              </a:ext>
            </a:extLst>
          </p:cNvPr>
          <p:cNvSpPr/>
          <p:nvPr/>
        </p:nvSpPr>
        <p:spPr>
          <a:xfrm>
            <a:off x="242181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37" name="Freeform 3436">
            <a:extLst>
              <a:ext uri="{FF2B5EF4-FFF2-40B4-BE49-F238E27FC236}">
                <a16:creationId xmlns:a16="http://schemas.microsoft.com/office/drawing/2014/main" id="{729E8ED3-668A-F527-F53C-6F1B627DE227}"/>
              </a:ext>
            </a:extLst>
          </p:cNvPr>
          <p:cNvSpPr/>
          <p:nvPr/>
        </p:nvSpPr>
        <p:spPr>
          <a:xfrm>
            <a:off x="2424163"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3438" name="Freeform 3437">
            <a:extLst>
              <a:ext uri="{FF2B5EF4-FFF2-40B4-BE49-F238E27FC236}">
                <a16:creationId xmlns:a16="http://schemas.microsoft.com/office/drawing/2014/main" id="{7E2CABB0-2F7F-A5C8-BD48-EA7CBD134513}"/>
              </a:ext>
            </a:extLst>
          </p:cNvPr>
          <p:cNvSpPr/>
          <p:nvPr/>
        </p:nvSpPr>
        <p:spPr>
          <a:xfrm>
            <a:off x="2424163"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3439" name="Freeform 3438">
            <a:extLst>
              <a:ext uri="{FF2B5EF4-FFF2-40B4-BE49-F238E27FC236}">
                <a16:creationId xmlns:a16="http://schemas.microsoft.com/office/drawing/2014/main" id="{7D1A115A-5FCA-6A20-EEF2-6F4EF880B5ED}"/>
              </a:ext>
            </a:extLst>
          </p:cNvPr>
          <p:cNvSpPr/>
          <p:nvPr/>
        </p:nvSpPr>
        <p:spPr>
          <a:xfrm>
            <a:off x="242642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40" name="Freeform 3439">
            <a:extLst>
              <a:ext uri="{FF2B5EF4-FFF2-40B4-BE49-F238E27FC236}">
                <a16:creationId xmlns:a16="http://schemas.microsoft.com/office/drawing/2014/main" id="{95B9573A-E1B3-2E58-B676-288CE85634C7}"/>
              </a:ext>
            </a:extLst>
          </p:cNvPr>
          <p:cNvSpPr/>
          <p:nvPr/>
        </p:nvSpPr>
        <p:spPr>
          <a:xfrm>
            <a:off x="2428691"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3441" name="Freeform 3440">
            <a:extLst>
              <a:ext uri="{FF2B5EF4-FFF2-40B4-BE49-F238E27FC236}">
                <a16:creationId xmlns:a16="http://schemas.microsoft.com/office/drawing/2014/main" id="{4BBBB43B-F37E-0788-ED7D-3D6CAA8D7C00}"/>
              </a:ext>
            </a:extLst>
          </p:cNvPr>
          <p:cNvSpPr/>
          <p:nvPr/>
        </p:nvSpPr>
        <p:spPr>
          <a:xfrm>
            <a:off x="2428691"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3442" name="Freeform 3441">
            <a:extLst>
              <a:ext uri="{FF2B5EF4-FFF2-40B4-BE49-F238E27FC236}">
                <a16:creationId xmlns:a16="http://schemas.microsoft.com/office/drawing/2014/main" id="{F5356B36-73E8-703D-52BD-E601EC11A788}"/>
              </a:ext>
            </a:extLst>
          </p:cNvPr>
          <p:cNvSpPr/>
          <p:nvPr/>
        </p:nvSpPr>
        <p:spPr>
          <a:xfrm>
            <a:off x="2430955"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solidFill>
            <a:srgbClr val="F7941D"/>
          </a:solidFill>
          <a:ln w="0" cap="flat">
            <a:noFill/>
            <a:prstDash val="solid"/>
            <a:miter/>
          </a:ln>
        </p:spPr>
        <p:txBody>
          <a:bodyPr rtlCol="0" anchor="ctr"/>
          <a:lstStyle/>
          <a:p>
            <a:endParaRPr lang="en-GB" dirty="0"/>
          </a:p>
        </p:txBody>
      </p:sp>
      <p:sp>
        <p:nvSpPr>
          <p:cNvPr id="3443" name="Freeform 3442">
            <a:extLst>
              <a:ext uri="{FF2B5EF4-FFF2-40B4-BE49-F238E27FC236}">
                <a16:creationId xmlns:a16="http://schemas.microsoft.com/office/drawing/2014/main" id="{4FB3E47A-E2A4-66F1-A4D1-0955209B4251}"/>
              </a:ext>
            </a:extLst>
          </p:cNvPr>
          <p:cNvSpPr/>
          <p:nvPr/>
        </p:nvSpPr>
        <p:spPr>
          <a:xfrm>
            <a:off x="2430955"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noFill/>
          <a:ln w="4040" cap="flat">
            <a:solidFill>
              <a:srgbClr val="C54E29"/>
            </a:solidFill>
            <a:prstDash val="solid"/>
            <a:miter/>
          </a:ln>
        </p:spPr>
        <p:txBody>
          <a:bodyPr rtlCol="0" anchor="ctr"/>
          <a:lstStyle/>
          <a:p>
            <a:endParaRPr lang="en-GB" dirty="0"/>
          </a:p>
        </p:txBody>
      </p:sp>
      <p:sp>
        <p:nvSpPr>
          <p:cNvPr id="3444" name="Freeform 3443">
            <a:extLst>
              <a:ext uri="{FF2B5EF4-FFF2-40B4-BE49-F238E27FC236}">
                <a16:creationId xmlns:a16="http://schemas.microsoft.com/office/drawing/2014/main" id="{6CE2825F-A0D9-5D7F-C1A8-05AE8590D569}"/>
              </a:ext>
            </a:extLst>
          </p:cNvPr>
          <p:cNvSpPr/>
          <p:nvPr/>
        </p:nvSpPr>
        <p:spPr>
          <a:xfrm>
            <a:off x="2433219" y="3756115"/>
            <a:ext cx="1617" cy="138016"/>
          </a:xfrm>
          <a:custGeom>
            <a:avLst/>
            <a:gdLst>
              <a:gd name="connsiteX0" fmla="*/ 0 w 1617"/>
              <a:gd name="connsiteY0" fmla="*/ 0 h 138016"/>
              <a:gd name="connsiteX1" fmla="*/ 1617 w 1617"/>
              <a:gd name="connsiteY1" fmla="*/ 0 h 138016"/>
              <a:gd name="connsiteX2" fmla="*/ 1617 w 1617"/>
              <a:gd name="connsiteY2" fmla="*/ 138017 h 138016"/>
              <a:gd name="connsiteX3" fmla="*/ 0 w 1617"/>
              <a:gd name="connsiteY3" fmla="*/ 138017 h 138016"/>
            </a:gdLst>
            <a:ahLst/>
            <a:cxnLst>
              <a:cxn ang="0">
                <a:pos x="connsiteX0" y="connsiteY0"/>
              </a:cxn>
              <a:cxn ang="0">
                <a:pos x="connsiteX1" y="connsiteY1"/>
              </a:cxn>
              <a:cxn ang="0">
                <a:pos x="connsiteX2" y="connsiteY2"/>
              </a:cxn>
              <a:cxn ang="0">
                <a:pos x="connsiteX3" y="connsiteY3"/>
              </a:cxn>
            </a:cxnLst>
            <a:rect l="l" t="t" r="r" b="b"/>
            <a:pathLst>
              <a:path w="1617" h="138016">
                <a:moveTo>
                  <a:pt x="0" y="0"/>
                </a:moveTo>
                <a:lnTo>
                  <a:pt x="1617" y="0"/>
                </a:lnTo>
                <a:lnTo>
                  <a:pt x="1617" y="138017"/>
                </a:lnTo>
                <a:lnTo>
                  <a:pt x="0" y="138017"/>
                </a:lnTo>
                <a:close/>
              </a:path>
            </a:pathLst>
          </a:custGeom>
          <a:solidFill>
            <a:srgbClr val="F7941D"/>
          </a:solidFill>
          <a:ln w="0" cap="flat">
            <a:noFill/>
            <a:prstDash val="solid"/>
            <a:miter/>
          </a:ln>
        </p:spPr>
        <p:txBody>
          <a:bodyPr rtlCol="0" anchor="ctr"/>
          <a:lstStyle/>
          <a:p>
            <a:endParaRPr lang="en-GB" dirty="0"/>
          </a:p>
        </p:txBody>
      </p:sp>
      <p:sp>
        <p:nvSpPr>
          <p:cNvPr id="3445" name="Freeform 3444">
            <a:extLst>
              <a:ext uri="{FF2B5EF4-FFF2-40B4-BE49-F238E27FC236}">
                <a16:creationId xmlns:a16="http://schemas.microsoft.com/office/drawing/2014/main" id="{CACA9CE6-051D-E7E3-7CB7-D9AC573D1FA8}"/>
              </a:ext>
            </a:extLst>
          </p:cNvPr>
          <p:cNvSpPr/>
          <p:nvPr/>
        </p:nvSpPr>
        <p:spPr>
          <a:xfrm>
            <a:off x="2433219" y="3756115"/>
            <a:ext cx="1617" cy="138016"/>
          </a:xfrm>
          <a:custGeom>
            <a:avLst/>
            <a:gdLst>
              <a:gd name="connsiteX0" fmla="*/ 0 w 1617"/>
              <a:gd name="connsiteY0" fmla="*/ 0 h 138016"/>
              <a:gd name="connsiteX1" fmla="*/ 1617 w 1617"/>
              <a:gd name="connsiteY1" fmla="*/ 0 h 138016"/>
              <a:gd name="connsiteX2" fmla="*/ 1617 w 1617"/>
              <a:gd name="connsiteY2" fmla="*/ 138017 h 138016"/>
              <a:gd name="connsiteX3" fmla="*/ 0 w 1617"/>
              <a:gd name="connsiteY3" fmla="*/ 138017 h 138016"/>
            </a:gdLst>
            <a:ahLst/>
            <a:cxnLst>
              <a:cxn ang="0">
                <a:pos x="connsiteX0" y="connsiteY0"/>
              </a:cxn>
              <a:cxn ang="0">
                <a:pos x="connsiteX1" y="connsiteY1"/>
              </a:cxn>
              <a:cxn ang="0">
                <a:pos x="connsiteX2" y="connsiteY2"/>
              </a:cxn>
              <a:cxn ang="0">
                <a:pos x="connsiteX3" y="connsiteY3"/>
              </a:cxn>
            </a:cxnLst>
            <a:rect l="l" t="t" r="r" b="b"/>
            <a:pathLst>
              <a:path w="1617" h="138016">
                <a:moveTo>
                  <a:pt x="0" y="0"/>
                </a:moveTo>
                <a:lnTo>
                  <a:pt x="1617" y="0"/>
                </a:lnTo>
                <a:lnTo>
                  <a:pt x="1617" y="138017"/>
                </a:lnTo>
                <a:lnTo>
                  <a:pt x="0" y="138017"/>
                </a:lnTo>
                <a:close/>
              </a:path>
            </a:pathLst>
          </a:custGeom>
          <a:noFill/>
          <a:ln w="4040" cap="flat">
            <a:solidFill>
              <a:srgbClr val="C54E29"/>
            </a:solidFill>
            <a:prstDash val="solid"/>
            <a:miter/>
          </a:ln>
        </p:spPr>
        <p:txBody>
          <a:bodyPr rtlCol="0" anchor="ctr"/>
          <a:lstStyle/>
          <a:p>
            <a:endParaRPr lang="en-GB" dirty="0"/>
          </a:p>
        </p:txBody>
      </p:sp>
      <p:sp>
        <p:nvSpPr>
          <p:cNvPr id="3446" name="Freeform 3445">
            <a:extLst>
              <a:ext uri="{FF2B5EF4-FFF2-40B4-BE49-F238E27FC236}">
                <a16:creationId xmlns:a16="http://schemas.microsoft.com/office/drawing/2014/main" id="{38A79F40-6CCA-24F0-77E8-D37093C64B3A}"/>
              </a:ext>
            </a:extLst>
          </p:cNvPr>
          <p:cNvSpPr/>
          <p:nvPr/>
        </p:nvSpPr>
        <p:spPr>
          <a:xfrm>
            <a:off x="2435483"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solidFill>
            <a:srgbClr val="F7941D"/>
          </a:solidFill>
          <a:ln w="0" cap="flat">
            <a:noFill/>
            <a:prstDash val="solid"/>
            <a:miter/>
          </a:ln>
        </p:spPr>
        <p:txBody>
          <a:bodyPr rtlCol="0" anchor="ctr"/>
          <a:lstStyle/>
          <a:p>
            <a:endParaRPr lang="en-GB" dirty="0"/>
          </a:p>
        </p:txBody>
      </p:sp>
      <p:sp>
        <p:nvSpPr>
          <p:cNvPr id="3447" name="Freeform 3446">
            <a:extLst>
              <a:ext uri="{FF2B5EF4-FFF2-40B4-BE49-F238E27FC236}">
                <a16:creationId xmlns:a16="http://schemas.microsoft.com/office/drawing/2014/main" id="{0E3D3C47-77EB-D21E-1F7B-B77DC39D22C2}"/>
              </a:ext>
            </a:extLst>
          </p:cNvPr>
          <p:cNvSpPr/>
          <p:nvPr/>
        </p:nvSpPr>
        <p:spPr>
          <a:xfrm>
            <a:off x="2435483"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noFill/>
          <a:ln w="4040" cap="flat">
            <a:solidFill>
              <a:srgbClr val="C54E29"/>
            </a:solidFill>
            <a:prstDash val="solid"/>
            <a:miter/>
          </a:ln>
        </p:spPr>
        <p:txBody>
          <a:bodyPr rtlCol="0" anchor="ctr"/>
          <a:lstStyle/>
          <a:p>
            <a:endParaRPr lang="en-GB" dirty="0"/>
          </a:p>
        </p:txBody>
      </p:sp>
      <p:sp>
        <p:nvSpPr>
          <p:cNvPr id="3448" name="Freeform 3447">
            <a:extLst>
              <a:ext uri="{FF2B5EF4-FFF2-40B4-BE49-F238E27FC236}">
                <a16:creationId xmlns:a16="http://schemas.microsoft.com/office/drawing/2014/main" id="{3C31B7C5-B527-9543-1BA2-F30DEFE58F38}"/>
              </a:ext>
            </a:extLst>
          </p:cNvPr>
          <p:cNvSpPr/>
          <p:nvPr/>
        </p:nvSpPr>
        <p:spPr>
          <a:xfrm>
            <a:off x="2437828"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solidFill>
            <a:srgbClr val="F7941D"/>
          </a:solidFill>
          <a:ln w="0" cap="flat">
            <a:noFill/>
            <a:prstDash val="solid"/>
            <a:miter/>
          </a:ln>
        </p:spPr>
        <p:txBody>
          <a:bodyPr rtlCol="0" anchor="ctr"/>
          <a:lstStyle/>
          <a:p>
            <a:endParaRPr lang="en-GB" dirty="0"/>
          </a:p>
        </p:txBody>
      </p:sp>
      <p:sp>
        <p:nvSpPr>
          <p:cNvPr id="3449" name="Freeform 3448">
            <a:extLst>
              <a:ext uri="{FF2B5EF4-FFF2-40B4-BE49-F238E27FC236}">
                <a16:creationId xmlns:a16="http://schemas.microsoft.com/office/drawing/2014/main" id="{5818F532-7EDE-8287-2C2E-EFDE8E9C2841}"/>
              </a:ext>
            </a:extLst>
          </p:cNvPr>
          <p:cNvSpPr/>
          <p:nvPr/>
        </p:nvSpPr>
        <p:spPr>
          <a:xfrm>
            <a:off x="2437828" y="3756115"/>
            <a:ext cx="1617" cy="37494"/>
          </a:xfrm>
          <a:custGeom>
            <a:avLst/>
            <a:gdLst>
              <a:gd name="connsiteX0" fmla="*/ 0 w 1617"/>
              <a:gd name="connsiteY0" fmla="*/ 0 h 37494"/>
              <a:gd name="connsiteX1" fmla="*/ 1617 w 1617"/>
              <a:gd name="connsiteY1" fmla="*/ 0 h 37494"/>
              <a:gd name="connsiteX2" fmla="*/ 1617 w 1617"/>
              <a:gd name="connsiteY2" fmla="*/ 37494 h 37494"/>
              <a:gd name="connsiteX3" fmla="*/ 0 w 1617"/>
              <a:gd name="connsiteY3" fmla="*/ 37494 h 37494"/>
            </a:gdLst>
            <a:ahLst/>
            <a:cxnLst>
              <a:cxn ang="0">
                <a:pos x="connsiteX0" y="connsiteY0"/>
              </a:cxn>
              <a:cxn ang="0">
                <a:pos x="connsiteX1" y="connsiteY1"/>
              </a:cxn>
              <a:cxn ang="0">
                <a:pos x="connsiteX2" y="connsiteY2"/>
              </a:cxn>
              <a:cxn ang="0">
                <a:pos x="connsiteX3" y="connsiteY3"/>
              </a:cxn>
            </a:cxnLst>
            <a:rect l="l" t="t" r="r" b="b"/>
            <a:pathLst>
              <a:path w="1617" h="37494">
                <a:moveTo>
                  <a:pt x="0" y="0"/>
                </a:moveTo>
                <a:lnTo>
                  <a:pt x="1617" y="0"/>
                </a:lnTo>
                <a:lnTo>
                  <a:pt x="1617" y="37494"/>
                </a:lnTo>
                <a:lnTo>
                  <a:pt x="0" y="37494"/>
                </a:lnTo>
                <a:close/>
              </a:path>
            </a:pathLst>
          </a:custGeom>
          <a:noFill/>
          <a:ln w="4040" cap="flat">
            <a:solidFill>
              <a:srgbClr val="C54E29"/>
            </a:solidFill>
            <a:prstDash val="solid"/>
            <a:miter/>
          </a:ln>
        </p:spPr>
        <p:txBody>
          <a:bodyPr rtlCol="0" anchor="ctr"/>
          <a:lstStyle/>
          <a:p>
            <a:endParaRPr lang="en-GB" dirty="0"/>
          </a:p>
        </p:txBody>
      </p:sp>
      <p:sp>
        <p:nvSpPr>
          <p:cNvPr id="3450" name="Freeform 3449">
            <a:extLst>
              <a:ext uri="{FF2B5EF4-FFF2-40B4-BE49-F238E27FC236}">
                <a16:creationId xmlns:a16="http://schemas.microsoft.com/office/drawing/2014/main" id="{5ED80A38-B01A-B754-06CB-9139572CCCBB}"/>
              </a:ext>
            </a:extLst>
          </p:cNvPr>
          <p:cNvSpPr/>
          <p:nvPr/>
        </p:nvSpPr>
        <p:spPr>
          <a:xfrm>
            <a:off x="2440092"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3451" name="Freeform 3450">
            <a:extLst>
              <a:ext uri="{FF2B5EF4-FFF2-40B4-BE49-F238E27FC236}">
                <a16:creationId xmlns:a16="http://schemas.microsoft.com/office/drawing/2014/main" id="{D9249BBB-130A-48C5-A396-3D6CAA6C408B}"/>
              </a:ext>
            </a:extLst>
          </p:cNvPr>
          <p:cNvSpPr/>
          <p:nvPr/>
        </p:nvSpPr>
        <p:spPr>
          <a:xfrm>
            <a:off x="2440092"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3452" name="Freeform 3451">
            <a:extLst>
              <a:ext uri="{FF2B5EF4-FFF2-40B4-BE49-F238E27FC236}">
                <a16:creationId xmlns:a16="http://schemas.microsoft.com/office/drawing/2014/main" id="{DAAC45E9-AE61-9FDE-7256-7A55CCEFEAE5}"/>
              </a:ext>
            </a:extLst>
          </p:cNvPr>
          <p:cNvSpPr/>
          <p:nvPr/>
        </p:nvSpPr>
        <p:spPr>
          <a:xfrm>
            <a:off x="244235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53" name="Freeform 3452">
            <a:extLst>
              <a:ext uri="{FF2B5EF4-FFF2-40B4-BE49-F238E27FC236}">
                <a16:creationId xmlns:a16="http://schemas.microsoft.com/office/drawing/2014/main" id="{A20DDE98-FF9D-72B0-FB0B-1C4C62A4A5FE}"/>
              </a:ext>
            </a:extLst>
          </p:cNvPr>
          <p:cNvSpPr/>
          <p:nvPr/>
        </p:nvSpPr>
        <p:spPr>
          <a:xfrm>
            <a:off x="2444620"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3454" name="Freeform 3453">
            <a:extLst>
              <a:ext uri="{FF2B5EF4-FFF2-40B4-BE49-F238E27FC236}">
                <a16:creationId xmlns:a16="http://schemas.microsoft.com/office/drawing/2014/main" id="{67E0CC93-9C4D-A3F8-D418-D240869DC950}"/>
              </a:ext>
            </a:extLst>
          </p:cNvPr>
          <p:cNvSpPr/>
          <p:nvPr/>
        </p:nvSpPr>
        <p:spPr>
          <a:xfrm>
            <a:off x="2444620"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3455" name="Freeform 3454">
            <a:extLst>
              <a:ext uri="{FF2B5EF4-FFF2-40B4-BE49-F238E27FC236}">
                <a16:creationId xmlns:a16="http://schemas.microsoft.com/office/drawing/2014/main" id="{BD966C56-1618-6A36-7BC9-4CEC77B436AB}"/>
              </a:ext>
            </a:extLst>
          </p:cNvPr>
          <p:cNvSpPr/>
          <p:nvPr/>
        </p:nvSpPr>
        <p:spPr>
          <a:xfrm>
            <a:off x="244688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56" name="Freeform 3455">
            <a:extLst>
              <a:ext uri="{FF2B5EF4-FFF2-40B4-BE49-F238E27FC236}">
                <a16:creationId xmlns:a16="http://schemas.microsoft.com/office/drawing/2014/main" id="{E26EB8A8-7EFA-F7AF-E1E3-8E8BAD815311}"/>
              </a:ext>
            </a:extLst>
          </p:cNvPr>
          <p:cNvSpPr/>
          <p:nvPr/>
        </p:nvSpPr>
        <p:spPr>
          <a:xfrm>
            <a:off x="2449148"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3457" name="Freeform 3456">
            <a:extLst>
              <a:ext uri="{FF2B5EF4-FFF2-40B4-BE49-F238E27FC236}">
                <a16:creationId xmlns:a16="http://schemas.microsoft.com/office/drawing/2014/main" id="{C4F722FD-9848-D4B8-FB51-729EFFEA0C40}"/>
              </a:ext>
            </a:extLst>
          </p:cNvPr>
          <p:cNvSpPr/>
          <p:nvPr/>
        </p:nvSpPr>
        <p:spPr>
          <a:xfrm>
            <a:off x="2449148"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3458" name="Freeform 3457">
            <a:extLst>
              <a:ext uri="{FF2B5EF4-FFF2-40B4-BE49-F238E27FC236}">
                <a16:creationId xmlns:a16="http://schemas.microsoft.com/office/drawing/2014/main" id="{9460C2B5-70C0-F506-B0E1-0C4246F581F0}"/>
              </a:ext>
            </a:extLst>
          </p:cNvPr>
          <p:cNvSpPr/>
          <p:nvPr/>
        </p:nvSpPr>
        <p:spPr>
          <a:xfrm>
            <a:off x="2451493" y="3756115"/>
            <a:ext cx="1617" cy="2262"/>
          </a:xfrm>
          <a:custGeom>
            <a:avLst/>
            <a:gdLst>
              <a:gd name="connsiteX0" fmla="*/ 0 w 1617"/>
              <a:gd name="connsiteY0" fmla="*/ 0 h 2262"/>
              <a:gd name="connsiteX1" fmla="*/ 1617 w 1617"/>
              <a:gd name="connsiteY1" fmla="*/ 0 h 2262"/>
              <a:gd name="connsiteX2" fmla="*/ 1617 w 1617"/>
              <a:gd name="connsiteY2" fmla="*/ 2263 h 2262"/>
              <a:gd name="connsiteX3" fmla="*/ 0 w 1617"/>
              <a:gd name="connsiteY3" fmla="*/ 2263 h 2262"/>
            </a:gdLst>
            <a:ahLst/>
            <a:cxnLst>
              <a:cxn ang="0">
                <a:pos x="connsiteX0" y="connsiteY0"/>
              </a:cxn>
              <a:cxn ang="0">
                <a:pos x="connsiteX1" y="connsiteY1"/>
              </a:cxn>
              <a:cxn ang="0">
                <a:pos x="connsiteX2" y="connsiteY2"/>
              </a:cxn>
              <a:cxn ang="0">
                <a:pos x="connsiteX3" y="connsiteY3"/>
              </a:cxn>
            </a:cxnLst>
            <a:rect l="l" t="t" r="r" b="b"/>
            <a:pathLst>
              <a:path w="1617" h="2262">
                <a:moveTo>
                  <a:pt x="0" y="0"/>
                </a:moveTo>
                <a:lnTo>
                  <a:pt x="1617" y="0"/>
                </a:lnTo>
                <a:lnTo>
                  <a:pt x="1617" y="2263"/>
                </a:lnTo>
                <a:lnTo>
                  <a:pt x="0" y="2263"/>
                </a:lnTo>
                <a:close/>
              </a:path>
            </a:pathLst>
          </a:custGeom>
          <a:solidFill>
            <a:srgbClr val="F7941D"/>
          </a:solidFill>
          <a:ln w="0" cap="flat">
            <a:noFill/>
            <a:prstDash val="solid"/>
            <a:miter/>
          </a:ln>
        </p:spPr>
        <p:txBody>
          <a:bodyPr rtlCol="0" anchor="ctr"/>
          <a:lstStyle/>
          <a:p>
            <a:endParaRPr lang="en-GB" dirty="0"/>
          </a:p>
        </p:txBody>
      </p:sp>
      <p:sp>
        <p:nvSpPr>
          <p:cNvPr id="3459" name="Freeform 3458">
            <a:extLst>
              <a:ext uri="{FF2B5EF4-FFF2-40B4-BE49-F238E27FC236}">
                <a16:creationId xmlns:a16="http://schemas.microsoft.com/office/drawing/2014/main" id="{9A0C1165-04F7-538C-7584-BB9151B06C12}"/>
              </a:ext>
            </a:extLst>
          </p:cNvPr>
          <p:cNvSpPr/>
          <p:nvPr/>
        </p:nvSpPr>
        <p:spPr>
          <a:xfrm>
            <a:off x="2451493" y="3756115"/>
            <a:ext cx="1617" cy="2262"/>
          </a:xfrm>
          <a:custGeom>
            <a:avLst/>
            <a:gdLst>
              <a:gd name="connsiteX0" fmla="*/ 0 w 1617"/>
              <a:gd name="connsiteY0" fmla="*/ 0 h 2262"/>
              <a:gd name="connsiteX1" fmla="*/ 1617 w 1617"/>
              <a:gd name="connsiteY1" fmla="*/ 0 h 2262"/>
              <a:gd name="connsiteX2" fmla="*/ 1617 w 1617"/>
              <a:gd name="connsiteY2" fmla="*/ 2263 h 2262"/>
              <a:gd name="connsiteX3" fmla="*/ 0 w 1617"/>
              <a:gd name="connsiteY3" fmla="*/ 2263 h 2262"/>
            </a:gdLst>
            <a:ahLst/>
            <a:cxnLst>
              <a:cxn ang="0">
                <a:pos x="connsiteX0" y="connsiteY0"/>
              </a:cxn>
              <a:cxn ang="0">
                <a:pos x="connsiteX1" y="connsiteY1"/>
              </a:cxn>
              <a:cxn ang="0">
                <a:pos x="connsiteX2" y="connsiteY2"/>
              </a:cxn>
              <a:cxn ang="0">
                <a:pos x="connsiteX3" y="connsiteY3"/>
              </a:cxn>
            </a:cxnLst>
            <a:rect l="l" t="t" r="r" b="b"/>
            <a:pathLst>
              <a:path w="1617" h="2262">
                <a:moveTo>
                  <a:pt x="0" y="0"/>
                </a:moveTo>
                <a:lnTo>
                  <a:pt x="1617" y="0"/>
                </a:lnTo>
                <a:lnTo>
                  <a:pt x="1617" y="2263"/>
                </a:lnTo>
                <a:lnTo>
                  <a:pt x="0" y="2263"/>
                </a:lnTo>
                <a:close/>
              </a:path>
            </a:pathLst>
          </a:custGeom>
          <a:noFill/>
          <a:ln w="4040" cap="flat">
            <a:solidFill>
              <a:srgbClr val="C54E29"/>
            </a:solidFill>
            <a:prstDash val="solid"/>
            <a:miter/>
          </a:ln>
        </p:spPr>
        <p:txBody>
          <a:bodyPr rtlCol="0" anchor="ctr"/>
          <a:lstStyle/>
          <a:p>
            <a:endParaRPr lang="en-GB" dirty="0"/>
          </a:p>
        </p:txBody>
      </p:sp>
      <p:sp>
        <p:nvSpPr>
          <p:cNvPr id="3460" name="Freeform 3459">
            <a:extLst>
              <a:ext uri="{FF2B5EF4-FFF2-40B4-BE49-F238E27FC236}">
                <a16:creationId xmlns:a16="http://schemas.microsoft.com/office/drawing/2014/main" id="{C76A4FA8-C1CA-D3E6-F755-90BA22667F05}"/>
              </a:ext>
            </a:extLst>
          </p:cNvPr>
          <p:cNvSpPr/>
          <p:nvPr/>
        </p:nvSpPr>
        <p:spPr>
          <a:xfrm>
            <a:off x="2453757"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461" name="Freeform 3460">
            <a:extLst>
              <a:ext uri="{FF2B5EF4-FFF2-40B4-BE49-F238E27FC236}">
                <a16:creationId xmlns:a16="http://schemas.microsoft.com/office/drawing/2014/main" id="{66F8DD1D-F107-FBF2-A477-D69A0445CAF6}"/>
              </a:ext>
            </a:extLst>
          </p:cNvPr>
          <p:cNvSpPr/>
          <p:nvPr/>
        </p:nvSpPr>
        <p:spPr>
          <a:xfrm>
            <a:off x="2453757"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462" name="Freeform 3461">
            <a:extLst>
              <a:ext uri="{FF2B5EF4-FFF2-40B4-BE49-F238E27FC236}">
                <a16:creationId xmlns:a16="http://schemas.microsoft.com/office/drawing/2014/main" id="{85991E69-3F03-1F54-8831-045A49A55005}"/>
              </a:ext>
            </a:extLst>
          </p:cNvPr>
          <p:cNvSpPr/>
          <p:nvPr/>
        </p:nvSpPr>
        <p:spPr>
          <a:xfrm>
            <a:off x="2456021" y="3756115"/>
            <a:ext cx="1617" cy="57614"/>
          </a:xfrm>
          <a:custGeom>
            <a:avLst/>
            <a:gdLst>
              <a:gd name="connsiteX0" fmla="*/ 0 w 1617"/>
              <a:gd name="connsiteY0" fmla="*/ 0 h 57614"/>
              <a:gd name="connsiteX1" fmla="*/ 1617 w 1617"/>
              <a:gd name="connsiteY1" fmla="*/ 0 h 57614"/>
              <a:gd name="connsiteX2" fmla="*/ 1617 w 1617"/>
              <a:gd name="connsiteY2" fmla="*/ 57615 h 57614"/>
              <a:gd name="connsiteX3" fmla="*/ 0 w 1617"/>
              <a:gd name="connsiteY3" fmla="*/ 57615 h 57614"/>
            </a:gdLst>
            <a:ahLst/>
            <a:cxnLst>
              <a:cxn ang="0">
                <a:pos x="connsiteX0" y="connsiteY0"/>
              </a:cxn>
              <a:cxn ang="0">
                <a:pos x="connsiteX1" y="connsiteY1"/>
              </a:cxn>
              <a:cxn ang="0">
                <a:pos x="connsiteX2" y="connsiteY2"/>
              </a:cxn>
              <a:cxn ang="0">
                <a:pos x="connsiteX3" y="connsiteY3"/>
              </a:cxn>
            </a:cxnLst>
            <a:rect l="l" t="t" r="r" b="b"/>
            <a:pathLst>
              <a:path w="1617" h="57614">
                <a:moveTo>
                  <a:pt x="0" y="0"/>
                </a:moveTo>
                <a:lnTo>
                  <a:pt x="1617" y="0"/>
                </a:lnTo>
                <a:lnTo>
                  <a:pt x="1617" y="57615"/>
                </a:lnTo>
                <a:lnTo>
                  <a:pt x="0" y="57615"/>
                </a:lnTo>
                <a:close/>
              </a:path>
            </a:pathLst>
          </a:custGeom>
          <a:solidFill>
            <a:srgbClr val="F7941D"/>
          </a:solidFill>
          <a:ln w="0" cap="flat">
            <a:noFill/>
            <a:prstDash val="solid"/>
            <a:miter/>
          </a:ln>
        </p:spPr>
        <p:txBody>
          <a:bodyPr rtlCol="0" anchor="ctr"/>
          <a:lstStyle/>
          <a:p>
            <a:endParaRPr lang="en-GB" dirty="0"/>
          </a:p>
        </p:txBody>
      </p:sp>
      <p:sp>
        <p:nvSpPr>
          <p:cNvPr id="3463" name="Freeform 3462">
            <a:extLst>
              <a:ext uri="{FF2B5EF4-FFF2-40B4-BE49-F238E27FC236}">
                <a16:creationId xmlns:a16="http://schemas.microsoft.com/office/drawing/2014/main" id="{829A673F-1315-746B-735B-641EB2C77964}"/>
              </a:ext>
            </a:extLst>
          </p:cNvPr>
          <p:cNvSpPr/>
          <p:nvPr/>
        </p:nvSpPr>
        <p:spPr>
          <a:xfrm>
            <a:off x="2456021" y="3756115"/>
            <a:ext cx="1617" cy="57614"/>
          </a:xfrm>
          <a:custGeom>
            <a:avLst/>
            <a:gdLst>
              <a:gd name="connsiteX0" fmla="*/ 0 w 1617"/>
              <a:gd name="connsiteY0" fmla="*/ 0 h 57614"/>
              <a:gd name="connsiteX1" fmla="*/ 1617 w 1617"/>
              <a:gd name="connsiteY1" fmla="*/ 0 h 57614"/>
              <a:gd name="connsiteX2" fmla="*/ 1617 w 1617"/>
              <a:gd name="connsiteY2" fmla="*/ 57615 h 57614"/>
              <a:gd name="connsiteX3" fmla="*/ 0 w 1617"/>
              <a:gd name="connsiteY3" fmla="*/ 57615 h 57614"/>
            </a:gdLst>
            <a:ahLst/>
            <a:cxnLst>
              <a:cxn ang="0">
                <a:pos x="connsiteX0" y="connsiteY0"/>
              </a:cxn>
              <a:cxn ang="0">
                <a:pos x="connsiteX1" y="connsiteY1"/>
              </a:cxn>
              <a:cxn ang="0">
                <a:pos x="connsiteX2" y="connsiteY2"/>
              </a:cxn>
              <a:cxn ang="0">
                <a:pos x="connsiteX3" y="connsiteY3"/>
              </a:cxn>
            </a:cxnLst>
            <a:rect l="l" t="t" r="r" b="b"/>
            <a:pathLst>
              <a:path w="1617" h="57614">
                <a:moveTo>
                  <a:pt x="0" y="0"/>
                </a:moveTo>
                <a:lnTo>
                  <a:pt x="1617" y="0"/>
                </a:lnTo>
                <a:lnTo>
                  <a:pt x="1617" y="57615"/>
                </a:lnTo>
                <a:lnTo>
                  <a:pt x="0" y="57615"/>
                </a:lnTo>
                <a:close/>
              </a:path>
            </a:pathLst>
          </a:custGeom>
          <a:noFill/>
          <a:ln w="4040" cap="flat">
            <a:solidFill>
              <a:srgbClr val="C54E29"/>
            </a:solidFill>
            <a:prstDash val="solid"/>
            <a:miter/>
          </a:ln>
        </p:spPr>
        <p:txBody>
          <a:bodyPr rtlCol="0" anchor="ctr"/>
          <a:lstStyle/>
          <a:p>
            <a:endParaRPr lang="en-GB" dirty="0"/>
          </a:p>
        </p:txBody>
      </p:sp>
      <p:sp>
        <p:nvSpPr>
          <p:cNvPr id="3464" name="Freeform 3463">
            <a:extLst>
              <a:ext uri="{FF2B5EF4-FFF2-40B4-BE49-F238E27FC236}">
                <a16:creationId xmlns:a16="http://schemas.microsoft.com/office/drawing/2014/main" id="{0E50B416-DD05-8128-D5A8-ACD573B45070}"/>
              </a:ext>
            </a:extLst>
          </p:cNvPr>
          <p:cNvSpPr/>
          <p:nvPr/>
        </p:nvSpPr>
        <p:spPr>
          <a:xfrm>
            <a:off x="2458285"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solidFill>
            <a:srgbClr val="F7941D"/>
          </a:solidFill>
          <a:ln w="0" cap="flat">
            <a:noFill/>
            <a:prstDash val="solid"/>
            <a:miter/>
          </a:ln>
        </p:spPr>
        <p:txBody>
          <a:bodyPr rtlCol="0" anchor="ctr"/>
          <a:lstStyle/>
          <a:p>
            <a:endParaRPr lang="en-GB" dirty="0"/>
          </a:p>
        </p:txBody>
      </p:sp>
      <p:sp>
        <p:nvSpPr>
          <p:cNvPr id="3465" name="Freeform 3464">
            <a:extLst>
              <a:ext uri="{FF2B5EF4-FFF2-40B4-BE49-F238E27FC236}">
                <a16:creationId xmlns:a16="http://schemas.microsoft.com/office/drawing/2014/main" id="{F80674FE-B171-025E-3FF4-9B2A5ED885C6}"/>
              </a:ext>
            </a:extLst>
          </p:cNvPr>
          <p:cNvSpPr/>
          <p:nvPr/>
        </p:nvSpPr>
        <p:spPr>
          <a:xfrm>
            <a:off x="2458285"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noFill/>
          <a:ln w="4040" cap="flat">
            <a:solidFill>
              <a:srgbClr val="C54E29"/>
            </a:solidFill>
            <a:prstDash val="solid"/>
            <a:miter/>
          </a:ln>
        </p:spPr>
        <p:txBody>
          <a:bodyPr rtlCol="0" anchor="ctr"/>
          <a:lstStyle/>
          <a:p>
            <a:endParaRPr lang="en-GB" dirty="0"/>
          </a:p>
        </p:txBody>
      </p:sp>
      <p:sp>
        <p:nvSpPr>
          <p:cNvPr id="3466" name="Freeform 3465">
            <a:extLst>
              <a:ext uri="{FF2B5EF4-FFF2-40B4-BE49-F238E27FC236}">
                <a16:creationId xmlns:a16="http://schemas.microsoft.com/office/drawing/2014/main" id="{03AB3F88-87D9-96C7-9EAC-74BF692B6014}"/>
              </a:ext>
            </a:extLst>
          </p:cNvPr>
          <p:cNvSpPr/>
          <p:nvPr/>
        </p:nvSpPr>
        <p:spPr>
          <a:xfrm>
            <a:off x="2460549"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solidFill>
            <a:srgbClr val="F7941D"/>
          </a:solidFill>
          <a:ln w="0" cap="flat">
            <a:noFill/>
            <a:prstDash val="solid"/>
            <a:miter/>
          </a:ln>
        </p:spPr>
        <p:txBody>
          <a:bodyPr rtlCol="0" anchor="ctr"/>
          <a:lstStyle/>
          <a:p>
            <a:endParaRPr lang="en-GB" dirty="0"/>
          </a:p>
        </p:txBody>
      </p:sp>
      <p:sp>
        <p:nvSpPr>
          <p:cNvPr id="3467" name="Freeform 3466">
            <a:extLst>
              <a:ext uri="{FF2B5EF4-FFF2-40B4-BE49-F238E27FC236}">
                <a16:creationId xmlns:a16="http://schemas.microsoft.com/office/drawing/2014/main" id="{A8C444E8-0E01-2942-4EB4-317EC882F8DE}"/>
              </a:ext>
            </a:extLst>
          </p:cNvPr>
          <p:cNvSpPr/>
          <p:nvPr/>
        </p:nvSpPr>
        <p:spPr>
          <a:xfrm>
            <a:off x="2460549"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noFill/>
          <a:ln w="4040" cap="flat">
            <a:solidFill>
              <a:srgbClr val="C54E29"/>
            </a:solidFill>
            <a:prstDash val="solid"/>
            <a:miter/>
          </a:ln>
        </p:spPr>
        <p:txBody>
          <a:bodyPr rtlCol="0" anchor="ctr"/>
          <a:lstStyle/>
          <a:p>
            <a:endParaRPr lang="en-GB" dirty="0"/>
          </a:p>
        </p:txBody>
      </p:sp>
      <p:sp>
        <p:nvSpPr>
          <p:cNvPr id="3468" name="Freeform 3467">
            <a:extLst>
              <a:ext uri="{FF2B5EF4-FFF2-40B4-BE49-F238E27FC236}">
                <a16:creationId xmlns:a16="http://schemas.microsoft.com/office/drawing/2014/main" id="{316D5023-668C-8202-AD99-F2C22669D12F}"/>
              </a:ext>
            </a:extLst>
          </p:cNvPr>
          <p:cNvSpPr/>
          <p:nvPr/>
        </p:nvSpPr>
        <p:spPr>
          <a:xfrm>
            <a:off x="246281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69" name="Freeform 3468">
            <a:extLst>
              <a:ext uri="{FF2B5EF4-FFF2-40B4-BE49-F238E27FC236}">
                <a16:creationId xmlns:a16="http://schemas.microsoft.com/office/drawing/2014/main" id="{45AEA5C3-E22D-05FC-91AA-B243CD8E4B61}"/>
              </a:ext>
            </a:extLst>
          </p:cNvPr>
          <p:cNvSpPr/>
          <p:nvPr/>
        </p:nvSpPr>
        <p:spPr>
          <a:xfrm>
            <a:off x="2465158" y="3756115"/>
            <a:ext cx="1617" cy="59392"/>
          </a:xfrm>
          <a:custGeom>
            <a:avLst/>
            <a:gdLst>
              <a:gd name="connsiteX0" fmla="*/ 0 w 1617"/>
              <a:gd name="connsiteY0" fmla="*/ 0 h 59392"/>
              <a:gd name="connsiteX1" fmla="*/ 1617 w 1617"/>
              <a:gd name="connsiteY1" fmla="*/ 0 h 59392"/>
              <a:gd name="connsiteX2" fmla="*/ 1617 w 1617"/>
              <a:gd name="connsiteY2" fmla="*/ 59393 h 59392"/>
              <a:gd name="connsiteX3" fmla="*/ 0 w 1617"/>
              <a:gd name="connsiteY3" fmla="*/ 59393 h 59392"/>
            </a:gdLst>
            <a:ahLst/>
            <a:cxnLst>
              <a:cxn ang="0">
                <a:pos x="connsiteX0" y="connsiteY0"/>
              </a:cxn>
              <a:cxn ang="0">
                <a:pos x="connsiteX1" y="connsiteY1"/>
              </a:cxn>
              <a:cxn ang="0">
                <a:pos x="connsiteX2" y="connsiteY2"/>
              </a:cxn>
              <a:cxn ang="0">
                <a:pos x="connsiteX3" y="connsiteY3"/>
              </a:cxn>
            </a:cxnLst>
            <a:rect l="l" t="t" r="r" b="b"/>
            <a:pathLst>
              <a:path w="1617" h="59392">
                <a:moveTo>
                  <a:pt x="0" y="0"/>
                </a:moveTo>
                <a:lnTo>
                  <a:pt x="1617" y="0"/>
                </a:lnTo>
                <a:lnTo>
                  <a:pt x="1617" y="59393"/>
                </a:lnTo>
                <a:lnTo>
                  <a:pt x="0" y="59393"/>
                </a:lnTo>
                <a:close/>
              </a:path>
            </a:pathLst>
          </a:custGeom>
          <a:solidFill>
            <a:srgbClr val="F7941D"/>
          </a:solidFill>
          <a:ln w="0" cap="flat">
            <a:noFill/>
            <a:prstDash val="solid"/>
            <a:miter/>
          </a:ln>
        </p:spPr>
        <p:txBody>
          <a:bodyPr rtlCol="0" anchor="ctr"/>
          <a:lstStyle/>
          <a:p>
            <a:endParaRPr lang="en-GB" dirty="0"/>
          </a:p>
        </p:txBody>
      </p:sp>
      <p:sp>
        <p:nvSpPr>
          <p:cNvPr id="3470" name="Freeform 3469">
            <a:extLst>
              <a:ext uri="{FF2B5EF4-FFF2-40B4-BE49-F238E27FC236}">
                <a16:creationId xmlns:a16="http://schemas.microsoft.com/office/drawing/2014/main" id="{F493C769-B7B0-89E5-0C76-84F3D6AE3B5D}"/>
              </a:ext>
            </a:extLst>
          </p:cNvPr>
          <p:cNvSpPr/>
          <p:nvPr/>
        </p:nvSpPr>
        <p:spPr>
          <a:xfrm>
            <a:off x="2465158" y="3756115"/>
            <a:ext cx="1617" cy="59392"/>
          </a:xfrm>
          <a:custGeom>
            <a:avLst/>
            <a:gdLst>
              <a:gd name="connsiteX0" fmla="*/ 0 w 1617"/>
              <a:gd name="connsiteY0" fmla="*/ 0 h 59392"/>
              <a:gd name="connsiteX1" fmla="*/ 1617 w 1617"/>
              <a:gd name="connsiteY1" fmla="*/ 0 h 59392"/>
              <a:gd name="connsiteX2" fmla="*/ 1617 w 1617"/>
              <a:gd name="connsiteY2" fmla="*/ 59393 h 59392"/>
              <a:gd name="connsiteX3" fmla="*/ 0 w 1617"/>
              <a:gd name="connsiteY3" fmla="*/ 59393 h 59392"/>
            </a:gdLst>
            <a:ahLst/>
            <a:cxnLst>
              <a:cxn ang="0">
                <a:pos x="connsiteX0" y="connsiteY0"/>
              </a:cxn>
              <a:cxn ang="0">
                <a:pos x="connsiteX1" y="connsiteY1"/>
              </a:cxn>
              <a:cxn ang="0">
                <a:pos x="connsiteX2" y="connsiteY2"/>
              </a:cxn>
              <a:cxn ang="0">
                <a:pos x="connsiteX3" y="connsiteY3"/>
              </a:cxn>
            </a:cxnLst>
            <a:rect l="l" t="t" r="r" b="b"/>
            <a:pathLst>
              <a:path w="1617" h="59392">
                <a:moveTo>
                  <a:pt x="0" y="0"/>
                </a:moveTo>
                <a:lnTo>
                  <a:pt x="1617" y="0"/>
                </a:lnTo>
                <a:lnTo>
                  <a:pt x="1617" y="59393"/>
                </a:lnTo>
                <a:lnTo>
                  <a:pt x="0" y="59393"/>
                </a:lnTo>
                <a:close/>
              </a:path>
            </a:pathLst>
          </a:custGeom>
          <a:noFill/>
          <a:ln w="4040" cap="flat">
            <a:solidFill>
              <a:srgbClr val="C54E29"/>
            </a:solidFill>
            <a:prstDash val="solid"/>
            <a:miter/>
          </a:ln>
        </p:spPr>
        <p:txBody>
          <a:bodyPr rtlCol="0" anchor="ctr"/>
          <a:lstStyle/>
          <a:p>
            <a:endParaRPr lang="en-GB" dirty="0"/>
          </a:p>
        </p:txBody>
      </p:sp>
      <p:sp>
        <p:nvSpPr>
          <p:cNvPr id="3471" name="Freeform 3470">
            <a:extLst>
              <a:ext uri="{FF2B5EF4-FFF2-40B4-BE49-F238E27FC236}">
                <a16:creationId xmlns:a16="http://schemas.microsoft.com/office/drawing/2014/main" id="{6A8FCDBE-54D6-540C-D54A-239A4C9DAEBA}"/>
              </a:ext>
            </a:extLst>
          </p:cNvPr>
          <p:cNvSpPr/>
          <p:nvPr/>
        </p:nvSpPr>
        <p:spPr>
          <a:xfrm>
            <a:off x="2467422"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solidFill>
            <a:srgbClr val="F7941D"/>
          </a:solidFill>
          <a:ln w="0" cap="flat">
            <a:noFill/>
            <a:prstDash val="solid"/>
            <a:miter/>
          </a:ln>
        </p:spPr>
        <p:txBody>
          <a:bodyPr rtlCol="0" anchor="ctr"/>
          <a:lstStyle/>
          <a:p>
            <a:endParaRPr lang="en-GB" dirty="0"/>
          </a:p>
        </p:txBody>
      </p:sp>
      <p:sp>
        <p:nvSpPr>
          <p:cNvPr id="3472" name="Freeform 3471">
            <a:extLst>
              <a:ext uri="{FF2B5EF4-FFF2-40B4-BE49-F238E27FC236}">
                <a16:creationId xmlns:a16="http://schemas.microsoft.com/office/drawing/2014/main" id="{C0D59CA3-9C0C-4BC1-1913-4278B9F3DFBD}"/>
              </a:ext>
            </a:extLst>
          </p:cNvPr>
          <p:cNvSpPr/>
          <p:nvPr/>
        </p:nvSpPr>
        <p:spPr>
          <a:xfrm>
            <a:off x="2467422"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noFill/>
          <a:ln w="4040" cap="flat">
            <a:solidFill>
              <a:srgbClr val="C54E29"/>
            </a:solidFill>
            <a:prstDash val="solid"/>
            <a:miter/>
          </a:ln>
        </p:spPr>
        <p:txBody>
          <a:bodyPr rtlCol="0" anchor="ctr"/>
          <a:lstStyle/>
          <a:p>
            <a:endParaRPr lang="en-GB" dirty="0"/>
          </a:p>
        </p:txBody>
      </p:sp>
      <p:sp>
        <p:nvSpPr>
          <p:cNvPr id="3473" name="Freeform 3472">
            <a:extLst>
              <a:ext uri="{FF2B5EF4-FFF2-40B4-BE49-F238E27FC236}">
                <a16:creationId xmlns:a16="http://schemas.microsoft.com/office/drawing/2014/main" id="{FA003A28-5DB3-11D9-10F2-1339F5D86797}"/>
              </a:ext>
            </a:extLst>
          </p:cNvPr>
          <p:cNvSpPr/>
          <p:nvPr/>
        </p:nvSpPr>
        <p:spPr>
          <a:xfrm>
            <a:off x="2469686"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solidFill>
            <a:srgbClr val="F7941D"/>
          </a:solidFill>
          <a:ln w="0" cap="flat">
            <a:noFill/>
            <a:prstDash val="solid"/>
            <a:miter/>
          </a:ln>
        </p:spPr>
        <p:txBody>
          <a:bodyPr rtlCol="0" anchor="ctr"/>
          <a:lstStyle/>
          <a:p>
            <a:endParaRPr lang="en-GB" dirty="0"/>
          </a:p>
        </p:txBody>
      </p:sp>
      <p:sp>
        <p:nvSpPr>
          <p:cNvPr id="3474" name="Freeform 3473">
            <a:extLst>
              <a:ext uri="{FF2B5EF4-FFF2-40B4-BE49-F238E27FC236}">
                <a16:creationId xmlns:a16="http://schemas.microsoft.com/office/drawing/2014/main" id="{5DECC2C6-70C4-0234-A48D-9F4AF5765822}"/>
              </a:ext>
            </a:extLst>
          </p:cNvPr>
          <p:cNvSpPr/>
          <p:nvPr/>
        </p:nvSpPr>
        <p:spPr>
          <a:xfrm>
            <a:off x="2469686"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noFill/>
          <a:ln w="4040" cap="flat">
            <a:solidFill>
              <a:srgbClr val="C54E29"/>
            </a:solidFill>
            <a:prstDash val="solid"/>
            <a:miter/>
          </a:ln>
        </p:spPr>
        <p:txBody>
          <a:bodyPr rtlCol="0" anchor="ctr"/>
          <a:lstStyle/>
          <a:p>
            <a:endParaRPr lang="en-GB" dirty="0"/>
          </a:p>
        </p:txBody>
      </p:sp>
      <p:sp>
        <p:nvSpPr>
          <p:cNvPr id="3475" name="Freeform 3474">
            <a:extLst>
              <a:ext uri="{FF2B5EF4-FFF2-40B4-BE49-F238E27FC236}">
                <a16:creationId xmlns:a16="http://schemas.microsoft.com/office/drawing/2014/main" id="{295522C6-A846-D931-EA9F-B898E5B8AEA6}"/>
              </a:ext>
            </a:extLst>
          </p:cNvPr>
          <p:cNvSpPr/>
          <p:nvPr/>
        </p:nvSpPr>
        <p:spPr>
          <a:xfrm>
            <a:off x="2471950"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3476" name="Freeform 3475">
            <a:extLst>
              <a:ext uri="{FF2B5EF4-FFF2-40B4-BE49-F238E27FC236}">
                <a16:creationId xmlns:a16="http://schemas.microsoft.com/office/drawing/2014/main" id="{F9BF4EA7-094D-2199-2159-0E7670C39BA0}"/>
              </a:ext>
            </a:extLst>
          </p:cNvPr>
          <p:cNvSpPr/>
          <p:nvPr/>
        </p:nvSpPr>
        <p:spPr>
          <a:xfrm>
            <a:off x="2471950"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3477" name="Freeform 3476">
            <a:extLst>
              <a:ext uri="{FF2B5EF4-FFF2-40B4-BE49-F238E27FC236}">
                <a16:creationId xmlns:a16="http://schemas.microsoft.com/office/drawing/2014/main" id="{A7690856-FBC3-BE4A-31DE-3B80BE23295E}"/>
              </a:ext>
            </a:extLst>
          </p:cNvPr>
          <p:cNvSpPr/>
          <p:nvPr/>
        </p:nvSpPr>
        <p:spPr>
          <a:xfrm>
            <a:off x="2474214" y="3756115"/>
            <a:ext cx="1617" cy="25130"/>
          </a:xfrm>
          <a:custGeom>
            <a:avLst/>
            <a:gdLst>
              <a:gd name="connsiteX0" fmla="*/ 0 w 1617"/>
              <a:gd name="connsiteY0" fmla="*/ 0 h 25130"/>
              <a:gd name="connsiteX1" fmla="*/ 1617 w 1617"/>
              <a:gd name="connsiteY1" fmla="*/ 0 h 25130"/>
              <a:gd name="connsiteX2" fmla="*/ 1617 w 1617"/>
              <a:gd name="connsiteY2" fmla="*/ 25131 h 25130"/>
              <a:gd name="connsiteX3" fmla="*/ 0 w 1617"/>
              <a:gd name="connsiteY3" fmla="*/ 25131 h 25130"/>
            </a:gdLst>
            <a:ahLst/>
            <a:cxnLst>
              <a:cxn ang="0">
                <a:pos x="connsiteX0" y="connsiteY0"/>
              </a:cxn>
              <a:cxn ang="0">
                <a:pos x="connsiteX1" y="connsiteY1"/>
              </a:cxn>
              <a:cxn ang="0">
                <a:pos x="connsiteX2" y="connsiteY2"/>
              </a:cxn>
              <a:cxn ang="0">
                <a:pos x="connsiteX3" y="connsiteY3"/>
              </a:cxn>
            </a:cxnLst>
            <a:rect l="l" t="t" r="r" b="b"/>
            <a:pathLst>
              <a:path w="1617" h="25130">
                <a:moveTo>
                  <a:pt x="0" y="0"/>
                </a:moveTo>
                <a:lnTo>
                  <a:pt x="1617" y="0"/>
                </a:lnTo>
                <a:lnTo>
                  <a:pt x="1617" y="25131"/>
                </a:lnTo>
                <a:lnTo>
                  <a:pt x="0" y="25131"/>
                </a:lnTo>
                <a:close/>
              </a:path>
            </a:pathLst>
          </a:custGeom>
          <a:solidFill>
            <a:srgbClr val="F7941D"/>
          </a:solidFill>
          <a:ln w="0" cap="flat">
            <a:noFill/>
            <a:prstDash val="solid"/>
            <a:miter/>
          </a:ln>
        </p:spPr>
        <p:txBody>
          <a:bodyPr rtlCol="0" anchor="ctr"/>
          <a:lstStyle/>
          <a:p>
            <a:endParaRPr lang="en-GB" dirty="0"/>
          </a:p>
        </p:txBody>
      </p:sp>
      <p:sp>
        <p:nvSpPr>
          <p:cNvPr id="3478" name="Freeform 3477">
            <a:extLst>
              <a:ext uri="{FF2B5EF4-FFF2-40B4-BE49-F238E27FC236}">
                <a16:creationId xmlns:a16="http://schemas.microsoft.com/office/drawing/2014/main" id="{19A1E9AD-4B0F-FE02-EC2F-FD31D836A293}"/>
              </a:ext>
            </a:extLst>
          </p:cNvPr>
          <p:cNvSpPr/>
          <p:nvPr/>
        </p:nvSpPr>
        <p:spPr>
          <a:xfrm>
            <a:off x="2474214" y="3756115"/>
            <a:ext cx="1617" cy="25130"/>
          </a:xfrm>
          <a:custGeom>
            <a:avLst/>
            <a:gdLst>
              <a:gd name="connsiteX0" fmla="*/ 0 w 1617"/>
              <a:gd name="connsiteY0" fmla="*/ 0 h 25130"/>
              <a:gd name="connsiteX1" fmla="*/ 1617 w 1617"/>
              <a:gd name="connsiteY1" fmla="*/ 0 h 25130"/>
              <a:gd name="connsiteX2" fmla="*/ 1617 w 1617"/>
              <a:gd name="connsiteY2" fmla="*/ 25131 h 25130"/>
              <a:gd name="connsiteX3" fmla="*/ 0 w 1617"/>
              <a:gd name="connsiteY3" fmla="*/ 25131 h 25130"/>
            </a:gdLst>
            <a:ahLst/>
            <a:cxnLst>
              <a:cxn ang="0">
                <a:pos x="connsiteX0" y="connsiteY0"/>
              </a:cxn>
              <a:cxn ang="0">
                <a:pos x="connsiteX1" y="connsiteY1"/>
              </a:cxn>
              <a:cxn ang="0">
                <a:pos x="connsiteX2" y="connsiteY2"/>
              </a:cxn>
              <a:cxn ang="0">
                <a:pos x="connsiteX3" y="connsiteY3"/>
              </a:cxn>
            </a:cxnLst>
            <a:rect l="l" t="t" r="r" b="b"/>
            <a:pathLst>
              <a:path w="1617" h="25130">
                <a:moveTo>
                  <a:pt x="0" y="0"/>
                </a:moveTo>
                <a:lnTo>
                  <a:pt x="1617" y="0"/>
                </a:lnTo>
                <a:lnTo>
                  <a:pt x="1617" y="25131"/>
                </a:lnTo>
                <a:lnTo>
                  <a:pt x="0" y="25131"/>
                </a:lnTo>
                <a:close/>
              </a:path>
            </a:pathLst>
          </a:custGeom>
          <a:noFill/>
          <a:ln w="4040" cap="flat">
            <a:solidFill>
              <a:srgbClr val="C54E29"/>
            </a:solidFill>
            <a:prstDash val="solid"/>
            <a:miter/>
          </a:ln>
        </p:spPr>
        <p:txBody>
          <a:bodyPr rtlCol="0" anchor="ctr"/>
          <a:lstStyle/>
          <a:p>
            <a:endParaRPr lang="en-GB" dirty="0"/>
          </a:p>
        </p:txBody>
      </p:sp>
      <p:sp>
        <p:nvSpPr>
          <p:cNvPr id="3479" name="Freeform 3478">
            <a:extLst>
              <a:ext uri="{FF2B5EF4-FFF2-40B4-BE49-F238E27FC236}">
                <a16:creationId xmlns:a16="http://schemas.microsoft.com/office/drawing/2014/main" id="{92ABDB00-6543-66A6-68FC-5B02A8E26810}"/>
              </a:ext>
            </a:extLst>
          </p:cNvPr>
          <p:cNvSpPr/>
          <p:nvPr/>
        </p:nvSpPr>
        <p:spPr>
          <a:xfrm>
            <a:off x="2476559"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3480" name="Freeform 3479">
            <a:extLst>
              <a:ext uri="{FF2B5EF4-FFF2-40B4-BE49-F238E27FC236}">
                <a16:creationId xmlns:a16="http://schemas.microsoft.com/office/drawing/2014/main" id="{CD512180-0F32-30C2-D5CC-40916C63ED54}"/>
              </a:ext>
            </a:extLst>
          </p:cNvPr>
          <p:cNvSpPr/>
          <p:nvPr/>
        </p:nvSpPr>
        <p:spPr>
          <a:xfrm>
            <a:off x="2476559"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3481" name="Freeform 3480">
            <a:extLst>
              <a:ext uri="{FF2B5EF4-FFF2-40B4-BE49-F238E27FC236}">
                <a16:creationId xmlns:a16="http://schemas.microsoft.com/office/drawing/2014/main" id="{7BC6BF7A-0A8D-413F-3760-16D7E381F334}"/>
              </a:ext>
            </a:extLst>
          </p:cNvPr>
          <p:cNvSpPr/>
          <p:nvPr/>
        </p:nvSpPr>
        <p:spPr>
          <a:xfrm>
            <a:off x="2478823"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solidFill>
            <a:srgbClr val="F7941D"/>
          </a:solidFill>
          <a:ln w="0" cap="flat">
            <a:noFill/>
            <a:prstDash val="solid"/>
            <a:miter/>
          </a:ln>
        </p:spPr>
        <p:txBody>
          <a:bodyPr rtlCol="0" anchor="ctr"/>
          <a:lstStyle/>
          <a:p>
            <a:endParaRPr lang="en-GB" dirty="0"/>
          </a:p>
        </p:txBody>
      </p:sp>
      <p:sp>
        <p:nvSpPr>
          <p:cNvPr id="3482" name="Freeform 3481">
            <a:extLst>
              <a:ext uri="{FF2B5EF4-FFF2-40B4-BE49-F238E27FC236}">
                <a16:creationId xmlns:a16="http://schemas.microsoft.com/office/drawing/2014/main" id="{14A2191A-7D1E-6A2F-F63D-DC7029142DA0}"/>
              </a:ext>
            </a:extLst>
          </p:cNvPr>
          <p:cNvSpPr/>
          <p:nvPr/>
        </p:nvSpPr>
        <p:spPr>
          <a:xfrm>
            <a:off x="2478823"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noFill/>
          <a:ln w="4040" cap="flat">
            <a:solidFill>
              <a:srgbClr val="C54E29"/>
            </a:solidFill>
            <a:prstDash val="solid"/>
            <a:miter/>
          </a:ln>
        </p:spPr>
        <p:txBody>
          <a:bodyPr rtlCol="0" anchor="ctr"/>
          <a:lstStyle/>
          <a:p>
            <a:endParaRPr lang="en-GB" dirty="0"/>
          </a:p>
        </p:txBody>
      </p:sp>
      <p:sp>
        <p:nvSpPr>
          <p:cNvPr id="3483" name="Freeform 3482">
            <a:extLst>
              <a:ext uri="{FF2B5EF4-FFF2-40B4-BE49-F238E27FC236}">
                <a16:creationId xmlns:a16="http://schemas.microsoft.com/office/drawing/2014/main" id="{FB18BE67-ECED-3AEF-3336-8FCDB4E475AC}"/>
              </a:ext>
            </a:extLst>
          </p:cNvPr>
          <p:cNvSpPr/>
          <p:nvPr/>
        </p:nvSpPr>
        <p:spPr>
          <a:xfrm>
            <a:off x="2481087" y="3756115"/>
            <a:ext cx="1617" cy="35231"/>
          </a:xfrm>
          <a:custGeom>
            <a:avLst/>
            <a:gdLst>
              <a:gd name="connsiteX0" fmla="*/ 0 w 1617"/>
              <a:gd name="connsiteY0" fmla="*/ 0 h 35231"/>
              <a:gd name="connsiteX1" fmla="*/ 1617 w 1617"/>
              <a:gd name="connsiteY1" fmla="*/ 0 h 35231"/>
              <a:gd name="connsiteX2" fmla="*/ 1617 w 1617"/>
              <a:gd name="connsiteY2" fmla="*/ 35231 h 35231"/>
              <a:gd name="connsiteX3" fmla="*/ 0 w 1617"/>
              <a:gd name="connsiteY3" fmla="*/ 35231 h 35231"/>
            </a:gdLst>
            <a:ahLst/>
            <a:cxnLst>
              <a:cxn ang="0">
                <a:pos x="connsiteX0" y="connsiteY0"/>
              </a:cxn>
              <a:cxn ang="0">
                <a:pos x="connsiteX1" y="connsiteY1"/>
              </a:cxn>
              <a:cxn ang="0">
                <a:pos x="connsiteX2" y="connsiteY2"/>
              </a:cxn>
              <a:cxn ang="0">
                <a:pos x="connsiteX3" y="connsiteY3"/>
              </a:cxn>
            </a:cxnLst>
            <a:rect l="l" t="t" r="r" b="b"/>
            <a:pathLst>
              <a:path w="1617" h="35231">
                <a:moveTo>
                  <a:pt x="0" y="0"/>
                </a:moveTo>
                <a:lnTo>
                  <a:pt x="1617" y="0"/>
                </a:lnTo>
                <a:lnTo>
                  <a:pt x="1617" y="35231"/>
                </a:lnTo>
                <a:lnTo>
                  <a:pt x="0" y="35231"/>
                </a:lnTo>
                <a:close/>
              </a:path>
            </a:pathLst>
          </a:custGeom>
          <a:solidFill>
            <a:srgbClr val="F7941D"/>
          </a:solidFill>
          <a:ln w="0" cap="flat">
            <a:noFill/>
            <a:prstDash val="solid"/>
            <a:miter/>
          </a:ln>
        </p:spPr>
        <p:txBody>
          <a:bodyPr rtlCol="0" anchor="ctr"/>
          <a:lstStyle/>
          <a:p>
            <a:endParaRPr lang="en-GB" dirty="0"/>
          </a:p>
        </p:txBody>
      </p:sp>
      <p:sp>
        <p:nvSpPr>
          <p:cNvPr id="3484" name="Freeform 3483">
            <a:extLst>
              <a:ext uri="{FF2B5EF4-FFF2-40B4-BE49-F238E27FC236}">
                <a16:creationId xmlns:a16="http://schemas.microsoft.com/office/drawing/2014/main" id="{641F4551-E514-7940-FD33-861962CECD73}"/>
              </a:ext>
            </a:extLst>
          </p:cNvPr>
          <p:cNvSpPr/>
          <p:nvPr/>
        </p:nvSpPr>
        <p:spPr>
          <a:xfrm>
            <a:off x="2481087" y="3756115"/>
            <a:ext cx="1617" cy="35231"/>
          </a:xfrm>
          <a:custGeom>
            <a:avLst/>
            <a:gdLst>
              <a:gd name="connsiteX0" fmla="*/ 0 w 1617"/>
              <a:gd name="connsiteY0" fmla="*/ 0 h 35231"/>
              <a:gd name="connsiteX1" fmla="*/ 1617 w 1617"/>
              <a:gd name="connsiteY1" fmla="*/ 0 h 35231"/>
              <a:gd name="connsiteX2" fmla="*/ 1617 w 1617"/>
              <a:gd name="connsiteY2" fmla="*/ 35231 h 35231"/>
              <a:gd name="connsiteX3" fmla="*/ 0 w 1617"/>
              <a:gd name="connsiteY3" fmla="*/ 35231 h 35231"/>
            </a:gdLst>
            <a:ahLst/>
            <a:cxnLst>
              <a:cxn ang="0">
                <a:pos x="connsiteX0" y="connsiteY0"/>
              </a:cxn>
              <a:cxn ang="0">
                <a:pos x="connsiteX1" y="connsiteY1"/>
              </a:cxn>
              <a:cxn ang="0">
                <a:pos x="connsiteX2" y="connsiteY2"/>
              </a:cxn>
              <a:cxn ang="0">
                <a:pos x="connsiteX3" y="connsiteY3"/>
              </a:cxn>
            </a:cxnLst>
            <a:rect l="l" t="t" r="r" b="b"/>
            <a:pathLst>
              <a:path w="1617" h="35231">
                <a:moveTo>
                  <a:pt x="0" y="0"/>
                </a:moveTo>
                <a:lnTo>
                  <a:pt x="1617" y="0"/>
                </a:lnTo>
                <a:lnTo>
                  <a:pt x="1617" y="35231"/>
                </a:lnTo>
                <a:lnTo>
                  <a:pt x="0" y="35231"/>
                </a:lnTo>
                <a:close/>
              </a:path>
            </a:pathLst>
          </a:custGeom>
          <a:noFill/>
          <a:ln w="4040" cap="flat">
            <a:solidFill>
              <a:srgbClr val="C54E29"/>
            </a:solidFill>
            <a:prstDash val="solid"/>
            <a:miter/>
          </a:ln>
        </p:spPr>
        <p:txBody>
          <a:bodyPr rtlCol="0" anchor="ctr"/>
          <a:lstStyle/>
          <a:p>
            <a:endParaRPr lang="en-GB" dirty="0"/>
          </a:p>
        </p:txBody>
      </p:sp>
      <p:sp>
        <p:nvSpPr>
          <p:cNvPr id="3485" name="Freeform 3484">
            <a:extLst>
              <a:ext uri="{FF2B5EF4-FFF2-40B4-BE49-F238E27FC236}">
                <a16:creationId xmlns:a16="http://schemas.microsoft.com/office/drawing/2014/main" id="{F084F2BB-D094-AF4B-9DEE-6A080B302AF5}"/>
              </a:ext>
            </a:extLst>
          </p:cNvPr>
          <p:cNvSpPr/>
          <p:nvPr/>
        </p:nvSpPr>
        <p:spPr>
          <a:xfrm>
            <a:off x="24833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486" name="Freeform 3485">
            <a:extLst>
              <a:ext uri="{FF2B5EF4-FFF2-40B4-BE49-F238E27FC236}">
                <a16:creationId xmlns:a16="http://schemas.microsoft.com/office/drawing/2014/main" id="{7AA13944-98DB-DB64-8705-4C81858D0A45}"/>
              </a:ext>
            </a:extLst>
          </p:cNvPr>
          <p:cNvSpPr/>
          <p:nvPr/>
        </p:nvSpPr>
        <p:spPr>
          <a:xfrm>
            <a:off x="24833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487" name="Freeform 3486">
            <a:extLst>
              <a:ext uri="{FF2B5EF4-FFF2-40B4-BE49-F238E27FC236}">
                <a16:creationId xmlns:a16="http://schemas.microsoft.com/office/drawing/2014/main" id="{D563D619-C15A-307B-B88E-715642A9E1F3}"/>
              </a:ext>
            </a:extLst>
          </p:cNvPr>
          <p:cNvSpPr/>
          <p:nvPr/>
        </p:nvSpPr>
        <p:spPr>
          <a:xfrm>
            <a:off x="2485615" y="3756115"/>
            <a:ext cx="1617" cy="99634"/>
          </a:xfrm>
          <a:custGeom>
            <a:avLst/>
            <a:gdLst>
              <a:gd name="connsiteX0" fmla="*/ 0 w 1617"/>
              <a:gd name="connsiteY0" fmla="*/ 0 h 99634"/>
              <a:gd name="connsiteX1" fmla="*/ 1617 w 1617"/>
              <a:gd name="connsiteY1" fmla="*/ 0 h 99634"/>
              <a:gd name="connsiteX2" fmla="*/ 1617 w 1617"/>
              <a:gd name="connsiteY2" fmla="*/ 99634 h 99634"/>
              <a:gd name="connsiteX3" fmla="*/ 0 w 1617"/>
              <a:gd name="connsiteY3" fmla="*/ 99634 h 99634"/>
            </a:gdLst>
            <a:ahLst/>
            <a:cxnLst>
              <a:cxn ang="0">
                <a:pos x="connsiteX0" y="connsiteY0"/>
              </a:cxn>
              <a:cxn ang="0">
                <a:pos x="connsiteX1" y="connsiteY1"/>
              </a:cxn>
              <a:cxn ang="0">
                <a:pos x="connsiteX2" y="connsiteY2"/>
              </a:cxn>
              <a:cxn ang="0">
                <a:pos x="connsiteX3" y="connsiteY3"/>
              </a:cxn>
            </a:cxnLst>
            <a:rect l="l" t="t" r="r" b="b"/>
            <a:pathLst>
              <a:path w="1617" h="99634">
                <a:moveTo>
                  <a:pt x="0" y="0"/>
                </a:moveTo>
                <a:lnTo>
                  <a:pt x="1617" y="0"/>
                </a:lnTo>
                <a:lnTo>
                  <a:pt x="1617" y="99634"/>
                </a:lnTo>
                <a:lnTo>
                  <a:pt x="0" y="99634"/>
                </a:lnTo>
                <a:close/>
              </a:path>
            </a:pathLst>
          </a:custGeom>
          <a:solidFill>
            <a:srgbClr val="F7941D"/>
          </a:solidFill>
          <a:ln w="0" cap="flat">
            <a:noFill/>
            <a:prstDash val="solid"/>
            <a:miter/>
          </a:ln>
        </p:spPr>
        <p:txBody>
          <a:bodyPr rtlCol="0" anchor="ctr"/>
          <a:lstStyle/>
          <a:p>
            <a:endParaRPr lang="en-GB" dirty="0"/>
          </a:p>
        </p:txBody>
      </p:sp>
      <p:sp>
        <p:nvSpPr>
          <p:cNvPr id="3488" name="Freeform 3487">
            <a:extLst>
              <a:ext uri="{FF2B5EF4-FFF2-40B4-BE49-F238E27FC236}">
                <a16:creationId xmlns:a16="http://schemas.microsoft.com/office/drawing/2014/main" id="{DB3FD91B-0417-1004-1CD1-42379396B63E}"/>
              </a:ext>
            </a:extLst>
          </p:cNvPr>
          <p:cNvSpPr/>
          <p:nvPr/>
        </p:nvSpPr>
        <p:spPr>
          <a:xfrm>
            <a:off x="2485615" y="3756115"/>
            <a:ext cx="1617" cy="99634"/>
          </a:xfrm>
          <a:custGeom>
            <a:avLst/>
            <a:gdLst>
              <a:gd name="connsiteX0" fmla="*/ 0 w 1617"/>
              <a:gd name="connsiteY0" fmla="*/ 0 h 99634"/>
              <a:gd name="connsiteX1" fmla="*/ 1617 w 1617"/>
              <a:gd name="connsiteY1" fmla="*/ 0 h 99634"/>
              <a:gd name="connsiteX2" fmla="*/ 1617 w 1617"/>
              <a:gd name="connsiteY2" fmla="*/ 99634 h 99634"/>
              <a:gd name="connsiteX3" fmla="*/ 0 w 1617"/>
              <a:gd name="connsiteY3" fmla="*/ 99634 h 99634"/>
            </a:gdLst>
            <a:ahLst/>
            <a:cxnLst>
              <a:cxn ang="0">
                <a:pos x="connsiteX0" y="connsiteY0"/>
              </a:cxn>
              <a:cxn ang="0">
                <a:pos x="connsiteX1" y="connsiteY1"/>
              </a:cxn>
              <a:cxn ang="0">
                <a:pos x="connsiteX2" y="connsiteY2"/>
              </a:cxn>
              <a:cxn ang="0">
                <a:pos x="connsiteX3" y="connsiteY3"/>
              </a:cxn>
            </a:cxnLst>
            <a:rect l="l" t="t" r="r" b="b"/>
            <a:pathLst>
              <a:path w="1617" h="99634">
                <a:moveTo>
                  <a:pt x="0" y="0"/>
                </a:moveTo>
                <a:lnTo>
                  <a:pt x="1617" y="0"/>
                </a:lnTo>
                <a:lnTo>
                  <a:pt x="1617" y="99634"/>
                </a:lnTo>
                <a:lnTo>
                  <a:pt x="0" y="99634"/>
                </a:lnTo>
                <a:close/>
              </a:path>
            </a:pathLst>
          </a:custGeom>
          <a:noFill/>
          <a:ln w="4040" cap="flat">
            <a:solidFill>
              <a:srgbClr val="C54E29"/>
            </a:solidFill>
            <a:prstDash val="solid"/>
            <a:miter/>
          </a:ln>
        </p:spPr>
        <p:txBody>
          <a:bodyPr rtlCol="0" anchor="ctr"/>
          <a:lstStyle/>
          <a:p>
            <a:endParaRPr lang="en-GB" dirty="0"/>
          </a:p>
        </p:txBody>
      </p:sp>
      <p:sp>
        <p:nvSpPr>
          <p:cNvPr id="3489" name="Freeform 3488">
            <a:extLst>
              <a:ext uri="{FF2B5EF4-FFF2-40B4-BE49-F238E27FC236}">
                <a16:creationId xmlns:a16="http://schemas.microsoft.com/office/drawing/2014/main" id="{840B65FE-ED8E-856B-7F65-0378FEA2E0AF}"/>
              </a:ext>
            </a:extLst>
          </p:cNvPr>
          <p:cNvSpPr/>
          <p:nvPr/>
        </p:nvSpPr>
        <p:spPr>
          <a:xfrm>
            <a:off x="2487879"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solidFill>
            <a:srgbClr val="F7941D"/>
          </a:solidFill>
          <a:ln w="0" cap="flat">
            <a:noFill/>
            <a:prstDash val="solid"/>
            <a:miter/>
          </a:ln>
        </p:spPr>
        <p:txBody>
          <a:bodyPr rtlCol="0" anchor="ctr"/>
          <a:lstStyle/>
          <a:p>
            <a:endParaRPr lang="en-GB" dirty="0"/>
          </a:p>
        </p:txBody>
      </p:sp>
      <p:sp>
        <p:nvSpPr>
          <p:cNvPr id="3490" name="Freeform 3489">
            <a:extLst>
              <a:ext uri="{FF2B5EF4-FFF2-40B4-BE49-F238E27FC236}">
                <a16:creationId xmlns:a16="http://schemas.microsoft.com/office/drawing/2014/main" id="{5A58DDAC-54E7-12C5-7C1A-B23077003366}"/>
              </a:ext>
            </a:extLst>
          </p:cNvPr>
          <p:cNvSpPr/>
          <p:nvPr/>
        </p:nvSpPr>
        <p:spPr>
          <a:xfrm>
            <a:off x="2487879"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noFill/>
          <a:ln w="4040" cap="flat">
            <a:solidFill>
              <a:srgbClr val="C54E29"/>
            </a:solidFill>
            <a:prstDash val="solid"/>
            <a:miter/>
          </a:ln>
        </p:spPr>
        <p:txBody>
          <a:bodyPr rtlCol="0" anchor="ctr"/>
          <a:lstStyle/>
          <a:p>
            <a:endParaRPr lang="en-GB" dirty="0"/>
          </a:p>
        </p:txBody>
      </p:sp>
      <p:sp>
        <p:nvSpPr>
          <p:cNvPr id="3491" name="Freeform 3490">
            <a:extLst>
              <a:ext uri="{FF2B5EF4-FFF2-40B4-BE49-F238E27FC236}">
                <a16:creationId xmlns:a16="http://schemas.microsoft.com/office/drawing/2014/main" id="{65621E4D-28EA-F2F7-6A65-0EF324FD7B53}"/>
              </a:ext>
            </a:extLst>
          </p:cNvPr>
          <p:cNvSpPr/>
          <p:nvPr/>
        </p:nvSpPr>
        <p:spPr>
          <a:xfrm>
            <a:off x="2490224"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3492" name="Freeform 3491">
            <a:extLst>
              <a:ext uri="{FF2B5EF4-FFF2-40B4-BE49-F238E27FC236}">
                <a16:creationId xmlns:a16="http://schemas.microsoft.com/office/drawing/2014/main" id="{053B26AC-E965-D0DD-9901-423BA843910D}"/>
              </a:ext>
            </a:extLst>
          </p:cNvPr>
          <p:cNvSpPr/>
          <p:nvPr/>
        </p:nvSpPr>
        <p:spPr>
          <a:xfrm>
            <a:off x="2490224"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3493" name="Freeform 3492">
            <a:extLst>
              <a:ext uri="{FF2B5EF4-FFF2-40B4-BE49-F238E27FC236}">
                <a16:creationId xmlns:a16="http://schemas.microsoft.com/office/drawing/2014/main" id="{B615F7C6-B686-F807-B3DB-656CD043CE99}"/>
              </a:ext>
            </a:extLst>
          </p:cNvPr>
          <p:cNvSpPr/>
          <p:nvPr/>
        </p:nvSpPr>
        <p:spPr>
          <a:xfrm>
            <a:off x="249248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494" name="Freeform 3493">
            <a:extLst>
              <a:ext uri="{FF2B5EF4-FFF2-40B4-BE49-F238E27FC236}">
                <a16:creationId xmlns:a16="http://schemas.microsoft.com/office/drawing/2014/main" id="{6C853D3F-E48D-FC6F-4CE6-51ABC0ED41EC}"/>
              </a:ext>
            </a:extLst>
          </p:cNvPr>
          <p:cNvSpPr/>
          <p:nvPr/>
        </p:nvSpPr>
        <p:spPr>
          <a:xfrm>
            <a:off x="2494752"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495" name="Freeform 3494">
            <a:extLst>
              <a:ext uri="{FF2B5EF4-FFF2-40B4-BE49-F238E27FC236}">
                <a16:creationId xmlns:a16="http://schemas.microsoft.com/office/drawing/2014/main" id="{F5B31B34-F9DF-8342-F7FE-2D10D436243B}"/>
              </a:ext>
            </a:extLst>
          </p:cNvPr>
          <p:cNvSpPr/>
          <p:nvPr/>
        </p:nvSpPr>
        <p:spPr>
          <a:xfrm>
            <a:off x="2494752"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496" name="Freeform 3495">
            <a:extLst>
              <a:ext uri="{FF2B5EF4-FFF2-40B4-BE49-F238E27FC236}">
                <a16:creationId xmlns:a16="http://schemas.microsoft.com/office/drawing/2014/main" id="{13216A94-1B4B-7E05-9D89-9552F0330331}"/>
              </a:ext>
            </a:extLst>
          </p:cNvPr>
          <p:cNvSpPr/>
          <p:nvPr/>
        </p:nvSpPr>
        <p:spPr>
          <a:xfrm>
            <a:off x="2497016" y="3756115"/>
            <a:ext cx="1617" cy="4525"/>
          </a:xfrm>
          <a:custGeom>
            <a:avLst/>
            <a:gdLst>
              <a:gd name="connsiteX0" fmla="*/ 0 w 1617"/>
              <a:gd name="connsiteY0" fmla="*/ 0 h 4525"/>
              <a:gd name="connsiteX1" fmla="*/ 1617 w 1617"/>
              <a:gd name="connsiteY1" fmla="*/ 0 h 4525"/>
              <a:gd name="connsiteX2" fmla="*/ 1617 w 1617"/>
              <a:gd name="connsiteY2" fmla="*/ 4525 h 4525"/>
              <a:gd name="connsiteX3" fmla="*/ 0 w 1617"/>
              <a:gd name="connsiteY3" fmla="*/ 4525 h 4525"/>
            </a:gdLst>
            <a:ahLst/>
            <a:cxnLst>
              <a:cxn ang="0">
                <a:pos x="connsiteX0" y="connsiteY0"/>
              </a:cxn>
              <a:cxn ang="0">
                <a:pos x="connsiteX1" y="connsiteY1"/>
              </a:cxn>
              <a:cxn ang="0">
                <a:pos x="connsiteX2" y="connsiteY2"/>
              </a:cxn>
              <a:cxn ang="0">
                <a:pos x="connsiteX3" y="connsiteY3"/>
              </a:cxn>
            </a:cxnLst>
            <a:rect l="l" t="t" r="r" b="b"/>
            <a:pathLst>
              <a:path w="1617" h="4525">
                <a:moveTo>
                  <a:pt x="0" y="0"/>
                </a:moveTo>
                <a:lnTo>
                  <a:pt x="1617" y="0"/>
                </a:lnTo>
                <a:lnTo>
                  <a:pt x="1617" y="4525"/>
                </a:lnTo>
                <a:lnTo>
                  <a:pt x="0" y="4525"/>
                </a:lnTo>
                <a:close/>
              </a:path>
            </a:pathLst>
          </a:custGeom>
          <a:solidFill>
            <a:srgbClr val="F7941D"/>
          </a:solidFill>
          <a:ln w="0" cap="flat">
            <a:noFill/>
            <a:prstDash val="solid"/>
            <a:miter/>
          </a:ln>
        </p:spPr>
        <p:txBody>
          <a:bodyPr rtlCol="0" anchor="ctr"/>
          <a:lstStyle/>
          <a:p>
            <a:endParaRPr lang="en-GB" dirty="0"/>
          </a:p>
        </p:txBody>
      </p:sp>
      <p:sp>
        <p:nvSpPr>
          <p:cNvPr id="3497" name="Freeform 3496">
            <a:extLst>
              <a:ext uri="{FF2B5EF4-FFF2-40B4-BE49-F238E27FC236}">
                <a16:creationId xmlns:a16="http://schemas.microsoft.com/office/drawing/2014/main" id="{F62AC2CF-1904-83AF-2DDB-E2CB8ADABC2E}"/>
              </a:ext>
            </a:extLst>
          </p:cNvPr>
          <p:cNvSpPr/>
          <p:nvPr/>
        </p:nvSpPr>
        <p:spPr>
          <a:xfrm>
            <a:off x="2497016" y="3756115"/>
            <a:ext cx="1617" cy="4525"/>
          </a:xfrm>
          <a:custGeom>
            <a:avLst/>
            <a:gdLst>
              <a:gd name="connsiteX0" fmla="*/ 0 w 1617"/>
              <a:gd name="connsiteY0" fmla="*/ 0 h 4525"/>
              <a:gd name="connsiteX1" fmla="*/ 1617 w 1617"/>
              <a:gd name="connsiteY1" fmla="*/ 0 h 4525"/>
              <a:gd name="connsiteX2" fmla="*/ 1617 w 1617"/>
              <a:gd name="connsiteY2" fmla="*/ 4525 h 4525"/>
              <a:gd name="connsiteX3" fmla="*/ 0 w 1617"/>
              <a:gd name="connsiteY3" fmla="*/ 4525 h 4525"/>
            </a:gdLst>
            <a:ahLst/>
            <a:cxnLst>
              <a:cxn ang="0">
                <a:pos x="connsiteX0" y="connsiteY0"/>
              </a:cxn>
              <a:cxn ang="0">
                <a:pos x="connsiteX1" y="connsiteY1"/>
              </a:cxn>
              <a:cxn ang="0">
                <a:pos x="connsiteX2" y="connsiteY2"/>
              </a:cxn>
              <a:cxn ang="0">
                <a:pos x="connsiteX3" y="connsiteY3"/>
              </a:cxn>
            </a:cxnLst>
            <a:rect l="l" t="t" r="r" b="b"/>
            <a:pathLst>
              <a:path w="1617" h="4525">
                <a:moveTo>
                  <a:pt x="0" y="0"/>
                </a:moveTo>
                <a:lnTo>
                  <a:pt x="1617" y="0"/>
                </a:lnTo>
                <a:lnTo>
                  <a:pt x="1617" y="4525"/>
                </a:lnTo>
                <a:lnTo>
                  <a:pt x="0" y="4525"/>
                </a:lnTo>
                <a:close/>
              </a:path>
            </a:pathLst>
          </a:custGeom>
          <a:noFill/>
          <a:ln w="4040" cap="flat">
            <a:solidFill>
              <a:srgbClr val="C54E29"/>
            </a:solidFill>
            <a:prstDash val="solid"/>
            <a:miter/>
          </a:ln>
        </p:spPr>
        <p:txBody>
          <a:bodyPr rtlCol="0" anchor="ctr"/>
          <a:lstStyle/>
          <a:p>
            <a:endParaRPr lang="en-GB" dirty="0"/>
          </a:p>
        </p:txBody>
      </p:sp>
      <p:sp>
        <p:nvSpPr>
          <p:cNvPr id="3498" name="Freeform 3497">
            <a:extLst>
              <a:ext uri="{FF2B5EF4-FFF2-40B4-BE49-F238E27FC236}">
                <a16:creationId xmlns:a16="http://schemas.microsoft.com/office/drawing/2014/main" id="{2EF9C216-722B-AD91-511D-ABFFA196A293}"/>
              </a:ext>
            </a:extLst>
          </p:cNvPr>
          <p:cNvSpPr/>
          <p:nvPr/>
        </p:nvSpPr>
        <p:spPr>
          <a:xfrm>
            <a:off x="2499280"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3499" name="Freeform 3498">
            <a:extLst>
              <a:ext uri="{FF2B5EF4-FFF2-40B4-BE49-F238E27FC236}">
                <a16:creationId xmlns:a16="http://schemas.microsoft.com/office/drawing/2014/main" id="{D1013248-99A8-EEF8-B2CC-35CC1D63472E}"/>
              </a:ext>
            </a:extLst>
          </p:cNvPr>
          <p:cNvSpPr/>
          <p:nvPr/>
        </p:nvSpPr>
        <p:spPr>
          <a:xfrm>
            <a:off x="2499280"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3500" name="Freeform 3499">
            <a:extLst>
              <a:ext uri="{FF2B5EF4-FFF2-40B4-BE49-F238E27FC236}">
                <a16:creationId xmlns:a16="http://schemas.microsoft.com/office/drawing/2014/main" id="{C54D8A73-1C0F-0E66-770D-5C6609580E24}"/>
              </a:ext>
            </a:extLst>
          </p:cNvPr>
          <p:cNvSpPr/>
          <p:nvPr/>
        </p:nvSpPr>
        <p:spPr>
          <a:xfrm>
            <a:off x="2501544"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501" name="Freeform 3500">
            <a:extLst>
              <a:ext uri="{FF2B5EF4-FFF2-40B4-BE49-F238E27FC236}">
                <a16:creationId xmlns:a16="http://schemas.microsoft.com/office/drawing/2014/main" id="{DC3BDDFB-D9A8-DB5B-F7E3-76C01997EFE0}"/>
              </a:ext>
            </a:extLst>
          </p:cNvPr>
          <p:cNvSpPr/>
          <p:nvPr/>
        </p:nvSpPr>
        <p:spPr>
          <a:xfrm>
            <a:off x="2501544"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502" name="Freeform 3501">
            <a:extLst>
              <a:ext uri="{FF2B5EF4-FFF2-40B4-BE49-F238E27FC236}">
                <a16:creationId xmlns:a16="http://schemas.microsoft.com/office/drawing/2014/main" id="{B48DD1F6-7EA6-0D73-D263-F639D8A909A3}"/>
              </a:ext>
            </a:extLst>
          </p:cNvPr>
          <p:cNvSpPr/>
          <p:nvPr/>
        </p:nvSpPr>
        <p:spPr>
          <a:xfrm>
            <a:off x="2503889" y="3756115"/>
            <a:ext cx="1617" cy="62139"/>
          </a:xfrm>
          <a:custGeom>
            <a:avLst/>
            <a:gdLst>
              <a:gd name="connsiteX0" fmla="*/ 0 w 1617"/>
              <a:gd name="connsiteY0" fmla="*/ 0 h 62139"/>
              <a:gd name="connsiteX1" fmla="*/ 1617 w 1617"/>
              <a:gd name="connsiteY1" fmla="*/ 0 h 62139"/>
              <a:gd name="connsiteX2" fmla="*/ 1617 w 1617"/>
              <a:gd name="connsiteY2" fmla="*/ 62140 h 62139"/>
              <a:gd name="connsiteX3" fmla="*/ 0 w 1617"/>
              <a:gd name="connsiteY3" fmla="*/ 62140 h 62139"/>
            </a:gdLst>
            <a:ahLst/>
            <a:cxnLst>
              <a:cxn ang="0">
                <a:pos x="connsiteX0" y="connsiteY0"/>
              </a:cxn>
              <a:cxn ang="0">
                <a:pos x="connsiteX1" y="connsiteY1"/>
              </a:cxn>
              <a:cxn ang="0">
                <a:pos x="connsiteX2" y="connsiteY2"/>
              </a:cxn>
              <a:cxn ang="0">
                <a:pos x="connsiteX3" y="connsiteY3"/>
              </a:cxn>
            </a:cxnLst>
            <a:rect l="l" t="t" r="r" b="b"/>
            <a:pathLst>
              <a:path w="1617" h="62139">
                <a:moveTo>
                  <a:pt x="0" y="0"/>
                </a:moveTo>
                <a:lnTo>
                  <a:pt x="1617" y="0"/>
                </a:lnTo>
                <a:lnTo>
                  <a:pt x="1617" y="62140"/>
                </a:lnTo>
                <a:lnTo>
                  <a:pt x="0" y="62140"/>
                </a:lnTo>
                <a:close/>
              </a:path>
            </a:pathLst>
          </a:custGeom>
          <a:solidFill>
            <a:srgbClr val="F7941D"/>
          </a:solidFill>
          <a:ln w="0" cap="flat">
            <a:noFill/>
            <a:prstDash val="solid"/>
            <a:miter/>
          </a:ln>
        </p:spPr>
        <p:txBody>
          <a:bodyPr rtlCol="0" anchor="ctr"/>
          <a:lstStyle/>
          <a:p>
            <a:endParaRPr lang="en-GB" dirty="0"/>
          </a:p>
        </p:txBody>
      </p:sp>
      <p:sp>
        <p:nvSpPr>
          <p:cNvPr id="3503" name="Freeform 3502">
            <a:extLst>
              <a:ext uri="{FF2B5EF4-FFF2-40B4-BE49-F238E27FC236}">
                <a16:creationId xmlns:a16="http://schemas.microsoft.com/office/drawing/2014/main" id="{06BE9989-DF5A-2234-34BC-502436369332}"/>
              </a:ext>
            </a:extLst>
          </p:cNvPr>
          <p:cNvSpPr/>
          <p:nvPr/>
        </p:nvSpPr>
        <p:spPr>
          <a:xfrm>
            <a:off x="2503889" y="3756115"/>
            <a:ext cx="1617" cy="62139"/>
          </a:xfrm>
          <a:custGeom>
            <a:avLst/>
            <a:gdLst>
              <a:gd name="connsiteX0" fmla="*/ 0 w 1617"/>
              <a:gd name="connsiteY0" fmla="*/ 0 h 62139"/>
              <a:gd name="connsiteX1" fmla="*/ 1617 w 1617"/>
              <a:gd name="connsiteY1" fmla="*/ 0 h 62139"/>
              <a:gd name="connsiteX2" fmla="*/ 1617 w 1617"/>
              <a:gd name="connsiteY2" fmla="*/ 62140 h 62139"/>
              <a:gd name="connsiteX3" fmla="*/ 0 w 1617"/>
              <a:gd name="connsiteY3" fmla="*/ 62140 h 62139"/>
            </a:gdLst>
            <a:ahLst/>
            <a:cxnLst>
              <a:cxn ang="0">
                <a:pos x="connsiteX0" y="connsiteY0"/>
              </a:cxn>
              <a:cxn ang="0">
                <a:pos x="connsiteX1" y="connsiteY1"/>
              </a:cxn>
              <a:cxn ang="0">
                <a:pos x="connsiteX2" y="connsiteY2"/>
              </a:cxn>
              <a:cxn ang="0">
                <a:pos x="connsiteX3" y="connsiteY3"/>
              </a:cxn>
            </a:cxnLst>
            <a:rect l="l" t="t" r="r" b="b"/>
            <a:pathLst>
              <a:path w="1617" h="62139">
                <a:moveTo>
                  <a:pt x="0" y="0"/>
                </a:moveTo>
                <a:lnTo>
                  <a:pt x="1617" y="0"/>
                </a:lnTo>
                <a:lnTo>
                  <a:pt x="1617" y="62140"/>
                </a:lnTo>
                <a:lnTo>
                  <a:pt x="0" y="62140"/>
                </a:lnTo>
                <a:close/>
              </a:path>
            </a:pathLst>
          </a:custGeom>
          <a:noFill/>
          <a:ln w="4040" cap="flat">
            <a:solidFill>
              <a:srgbClr val="C54E29"/>
            </a:solidFill>
            <a:prstDash val="solid"/>
            <a:miter/>
          </a:ln>
        </p:spPr>
        <p:txBody>
          <a:bodyPr rtlCol="0" anchor="ctr"/>
          <a:lstStyle/>
          <a:p>
            <a:endParaRPr lang="en-GB" dirty="0"/>
          </a:p>
        </p:txBody>
      </p:sp>
      <p:sp>
        <p:nvSpPr>
          <p:cNvPr id="3504" name="Freeform 3503">
            <a:extLst>
              <a:ext uri="{FF2B5EF4-FFF2-40B4-BE49-F238E27FC236}">
                <a16:creationId xmlns:a16="http://schemas.microsoft.com/office/drawing/2014/main" id="{C5413F9D-7632-1502-7103-0F326A9052F5}"/>
              </a:ext>
            </a:extLst>
          </p:cNvPr>
          <p:cNvSpPr/>
          <p:nvPr/>
        </p:nvSpPr>
        <p:spPr>
          <a:xfrm>
            <a:off x="2506153"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3505" name="Freeform 3504">
            <a:extLst>
              <a:ext uri="{FF2B5EF4-FFF2-40B4-BE49-F238E27FC236}">
                <a16:creationId xmlns:a16="http://schemas.microsoft.com/office/drawing/2014/main" id="{2E17FE7E-D9E4-A70B-04C8-8383B3FF5199}"/>
              </a:ext>
            </a:extLst>
          </p:cNvPr>
          <p:cNvSpPr/>
          <p:nvPr/>
        </p:nvSpPr>
        <p:spPr>
          <a:xfrm>
            <a:off x="2506153"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3506" name="Freeform 3505">
            <a:extLst>
              <a:ext uri="{FF2B5EF4-FFF2-40B4-BE49-F238E27FC236}">
                <a16:creationId xmlns:a16="http://schemas.microsoft.com/office/drawing/2014/main" id="{5B4B4722-C4A7-2485-3E3A-5AB6C25CB5D3}"/>
              </a:ext>
            </a:extLst>
          </p:cNvPr>
          <p:cNvSpPr/>
          <p:nvPr/>
        </p:nvSpPr>
        <p:spPr>
          <a:xfrm>
            <a:off x="250841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507" name="Freeform 3506">
            <a:extLst>
              <a:ext uri="{FF2B5EF4-FFF2-40B4-BE49-F238E27FC236}">
                <a16:creationId xmlns:a16="http://schemas.microsoft.com/office/drawing/2014/main" id="{794C8558-4BD3-F4A9-9FF3-EF309C5F48B9}"/>
              </a:ext>
            </a:extLst>
          </p:cNvPr>
          <p:cNvSpPr/>
          <p:nvPr/>
        </p:nvSpPr>
        <p:spPr>
          <a:xfrm>
            <a:off x="250841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508" name="Freeform 3507">
            <a:extLst>
              <a:ext uri="{FF2B5EF4-FFF2-40B4-BE49-F238E27FC236}">
                <a16:creationId xmlns:a16="http://schemas.microsoft.com/office/drawing/2014/main" id="{E612CD04-21AE-80CC-1859-02F5A088EB7A}"/>
              </a:ext>
            </a:extLst>
          </p:cNvPr>
          <p:cNvSpPr/>
          <p:nvPr/>
        </p:nvSpPr>
        <p:spPr>
          <a:xfrm>
            <a:off x="2510681"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3509" name="Freeform 3508">
            <a:extLst>
              <a:ext uri="{FF2B5EF4-FFF2-40B4-BE49-F238E27FC236}">
                <a16:creationId xmlns:a16="http://schemas.microsoft.com/office/drawing/2014/main" id="{7B8E5B83-1F7A-999D-9A60-9A7E7E8E2F85}"/>
              </a:ext>
            </a:extLst>
          </p:cNvPr>
          <p:cNvSpPr/>
          <p:nvPr/>
        </p:nvSpPr>
        <p:spPr>
          <a:xfrm>
            <a:off x="2510681"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3510" name="Freeform 3509">
            <a:extLst>
              <a:ext uri="{FF2B5EF4-FFF2-40B4-BE49-F238E27FC236}">
                <a16:creationId xmlns:a16="http://schemas.microsoft.com/office/drawing/2014/main" id="{940ECD4F-BAF2-376A-896C-A4534AFE420A}"/>
              </a:ext>
            </a:extLst>
          </p:cNvPr>
          <p:cNvSpPr/>
          <p:nvPr/>
        </p:nvSpPr>
        <p:spPr>
          <a:xfrm>
            <a:off x="2512945" y="3756115"/>
            <a:ext cx="1617" cy="61735"/>
          </a:xfrm>
          <a:custGeom>
            <a:avLst/>
            <a:gdLst>
              <a:gd name="connsiteX0" fmla="*/ 0 w 1617"/>
              <a:gd name="connsiteY0" fmla="*/ 0 h 61735"/>
              <a:gd name="connsiteX1" fmla="*/ 1617 w 1617"/>
              <a:gd name="connsiteY1" fmla="*/ 0 h 61735"/>
              <a:gd name="connsiteX2" fmla="*/ 1617 w 1617"/>
              <a:gd name="connsiteY2" fmla="*/ 61736 h 61735"/>
              <a:gd name="connsiteX3" fmla="*/ 0 w 1617"/>
              <a:gd name="connsiteY3" fmla="*/ 61736 h 61735"/>
            </a:gdLst>
            <a:ahLst/>
            <a:cxnLst>
              <a:cxn ang="0">
                <a:pos x="connsiteX0" y="connsiteY0"/>
              </a:cxn>
              <a:cxn ang="0">
                <a:pos x="connsiteX1" y="connsiteY1"/>
              </a:cxn>
              <a:cxn ang="0">
                <a:pos x="connsiteX2" y="connsiteY2"/>
              </a:cxn>
              <a:cxn ang="0">
                <a:pos x="connsiteX3" y="connsiteY3"/>
              </a:cxn>
            </a:cxnLst>
            <a:rect l="l" t="t" r="r" b="b"/>
            <a:pathLst>
              <a:path w="1617" h="61735">
                <a:moveTo>
                  <a:pt x="0" y="0"/>
                </a:moveTo>
                <a:lnTo>
                  <a:pt x="1617" y="0"/>
                </a:lnTo>
                <a:lnTo>
                  <a:pt x="1617" y="61736"/>
                </a:lnTo>
                <a:lnTo>
                  <a:pt x="0" y="61736"/>
                </a:lnTo>
                <a:close/>
              </a:path>
            </a:pathLst>
          </a:custGeom>
          <a:solidFill>
            <a:srgbClr val="F7941D"/>
          </a:solidFill>
          <a:ln w="0" cap="flat">
            <a:noFill/>
            <a:prstDash val="solid"/>
            <a:miter/>
          </a:ln>
        </p:spPr>
        <p:txBody>
          <a:bodyPr rtlCol="0" anchor="ctr"/>
          <a:lstStyle/>
          <a:p>
            <a:endParaRPr lang="en-GB" dirty="0"/>
          </a:p>
        </p:txBody>
      </p:sp>
      <p:sp>
        <p:nvSpPr>
          <p:cNvPr id="3511" name="Freeform 3510">
            <a:extLst>
              <a:ext uri="{FF2B5EF4-FFF2-40B4-BE49-F238E27FC236}">
                <a16:creationId xmlns:a16="http://schemas.microsoft.com/office/drawing/2014/main" id="{13DA9A7A-D139-A2C1-F8A7-F4A64F901D71}"/>
              </a:ext>
            </a:extLst>
          </p:cNvPr>
          <p:cNvSpPr/>
          <p:nvPr/>
        </p:nvSpPr>
        <p:spPr>
          <a:xfrm>
            <a:off x="2512945" y="3756115"/>
            <a:ext cx="1617" cy="61735"/>
          </a:xfrm>
          <a:custGeom>
            <a:avLst/>
            <a:gdLst>
              <a:gd name="connsiteX0" fmla="*/ 0 w 1617"/>
              <a:gd name="connsiteY0" fmla="*/ 0 h 61735"/>
              <a:gd name="connsiteX1" fmla="*/ 1617 w 1617"/>
              <a:gd name="connsiteY1" fmla="*/ 0 h 61735"/>
              <a:gd name="connsiteX2" fmla="*/ 1617 w 1617"/>
              <a:gd name="connsiteY2" fmla="*/ 61736 h 61735"/>
              <a:gd name="connsiteX3" fmla="*/ 0 w 1617"/>
              <a:gd name="connsiteY3" fmla="*/ 61736 h 61735"/>
            </a:gdLst>
            <a:ahLst/>
            <a:cxnLst>
              <a:cxn ang="0">
                <a:pos x="connsiteX0" y="connsiteY0"/>
              </a:cxn>
              <a:cxn ang="0">
                <a:pos x="connsiteX1" y="connsiteY1"/>
              </a:cxn>
              <a:cxn ang="0">
                <a:pos x="connsiteX2" y="connsiteY2"/>
              </a:cxn>
              <a:cxn ang="0">
                <a:pos x="connsiteX3" y="connsiteY3"/>
              </a:cxn>
            </a:cxnLst>
            <a:rect l="l" t="t" r="r" b="b"/>
            <a:pathLst>
              <a:path w="1617" h="61735">
                <a:moveTo>
                  <a:pt x="0" y="0"/>
                </a:moveTo>
                <a:lnTo>
                  <a:pt x="1617" y="0"/>
                </a:lnTo>
                <a:lnTo>
                  <a:pt x="1617" y="61736"/>
                </a:lnTo>
                <a:lnTo>
                  <a:pt x="0" y="61736"/>
                </a:lnTo>
                <a:close/>
              </a:path>
            </a:pathLst>
          </a:custGeom>
          <a:noFill/>
          <a:ln w="4040" cap="flat">
            <a:solidFill>
              <a:srgbClr val="C54E29"/>
            </a:solidFill>
            <a:prstDash val="solid"/>
            <a:miter/>
          </a:ln>
        </p:spPr>
        <p:txBody>
          <a:bodyPr rtlCol="0" anchor="ctr"/>
          <a:lstStyle/>
          <a:p>
            <a:endParaRPr lang="en-GB" dirty="0"/>
          </a:p>
        </p:txBody>
      </p:sp>
      <p:sp>
        <p:nvSpPr>
          <p:cNvPr id="3512" name="Freeform 3511">
            <a:extLst>
              <a:ext uri="{FF2B5EF4-FFF2-40B4-BE49-F238E27FC236}">
                <a16:creationId xmlns:a16="http://schemas.microsoft.com/office/drawing/2014/main" id="{E5DEB8A1-A270-25A2-8738-BCED931D5761}"/>
              </a:ext>
            </a:extLst>
          </p:cNvPr>
          <p:cNvSpPr/>
          <p:nvPr/>
        </p:nvSpPr>
        <p:spPr>
          <a:xfrm>
            <a:off x="2515289"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solidFill>
            <a:srgbClr val="F7941D"/>
          </a:solidFill>
          <a:ln w="0" cap="flat">
            <a:noFill/>
            <a:prstDash val="solid"/>
            <a:miter/>
          </a:ln>
        </p:spPr>
        <p:txBody>
          <a:bodyPr rtlCol="0" anchor="ctr"/>
          <a:lstStyle/>
          <a:p>
            <a:endParaRPr lang="en-GB" dirty="0"/>
          </a:p>
        </p:txBody>
      </p:sp>
      <p:sp>
        <p:nvSpPr>
          <p:cNvPr id="3513" name="Freeform 3512">
            <a:extLst>
              <a:ext uri="{FF2B5EF4-FFF2-40B4-BE49-F238E27FC236}">
                <a16:creationId xmlns:a16="http://schemas.microsoft.com/office/drawing/2014/main" id="{68EB7BA4-10D0-CD94-B80C-EAFF2E1C6034}"/>
              </a:ext>
            </a:extLst>
          </p:cNvPr>
          <p:cNvSpPr/>
          <p:nvPr/>
        </p:nvSpPr>
        <p:spPr>
          <a:xfrm>
            <a:off x="2515289"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noFill/>
          <a:ln w="4040" cap="flat">
            <a:solidFill>
              <a:srgbClr val="C54E29"/>
            </a:solidFill>
            <a:prstDash val="solid"/>
            <a:miter/>
          </a:ln>
        </p:spPr>
        <p:txBody>
          <a:bodyPr rtlCol="0" anchor="ctr"/>
          <a:lstStyle/>
          <a:p>
            <a:endParaRPr lang="en-GB" dirty="0"/>
          </a:p>
        </p:txBody>
      </p:sp>
      <p:sp>
        <p:nvSpPr>
          <p:cNvPr id="3514" name="Freeform 3513">
            <a:extLst>
              <a:ext uri="{FF2B5EF4-FFF2-40B4-BE49-F238E27FC236}">
                <a16:creationId xmlns:a16="http://schemas.microsoft.com/office/drawing/2014/main" id="{1489B247-A65A-0B54-48A0-500FA71D4FD2}"/>
              </a:ext>
            </a:extLst>
          </p:cNvPr>
          <p:cNvSpPr/>
          <p:nvPr/>
        </p:nvSpPr>
        <p:spPr>
          <a:xfrm>
            <a:off x="2517553" y="3756115"/>
            <a:ext cx="1617" cy="43392"/>
          </a:xfrm>
          <a:custGeom>
            <a:avLst/>
            <a:gdLst>
              <a:gd name="connsiteX0" fmla="*/ 0 w 1617"/>
              <a:gd name="connsiteY0" fmla="*/ 0 h 43392"/>
              <a:gd name="connsiteX1" fmla="*/ 1617 w 1617"/>
              <a:gd name="connsiteY1" fmla="*/ 0 h 43392"/>
              <a:gd name="connsiteX2" fmla="*/ 1617 w 1617"/>
              <a:gd name="connsiteY2" fmla="*/ 43393 h 43392"/>
              <a:gd name="connsiteX3" fmla="*/ 0 w 1617"/>
              <a:gd name="connsiteY3" fmla="*/ 43393 h 43392"/>
            </a:gdLst>
            <a:ahLst/>
            <a:cxnLst>
              <a:cxn ang="0">
                <a:pos x="connsiteX0" y="connsiteY0"/>
              </a:cxn>
              <a:cxn ang="0">
                <a:pos x="connsiteX1" y="connsiteY1"/>
              </a:cxn>
              <a:cxn ang="0">
                <a:pos x="connsiteX2" y="connsiteY2"/>
              </a:cxn>
              <a:cxn ang="0">
                <a:pos x="connsiteX3" y="connsiteY3"/>
              </a:cxn>
            </a:cxnLst>
            <a:rect l="l" t="t" r="r" b="b"/>
            <a:pathLst>
              <a:path w="1617" h="43392">
                <a:moveTo>
                  <a:pt x="0" y="0"/>
                </a:moveTo>
                <a:lnTo>
                  <a:pt x="1617" y="0"/>
                </a:lnTo>
                <a:lnTo>
                  <a:pt x="1617" y="43393"/>
                </a:lnTo>
                <a:lnTo>
                  <a:pt x="0" y="43393"/>
                </a:lnTo>
                <a:close/>
              </a:path>
            </a:pathLst>
          </a:custGeom>
          <a:solidFill>
            <a:srgbClr val="F7941D"/>
          </a:solidFill>
          <a:ln w="0" cap="flat">
            <a:noFill/>
            <a:prstDash val="solid"/>
            <a:miter/>
          </a:ln>
        </p:spPr>
        <p:txBody>
          <a:bodyPr rtlCol="0" anchor="ctr"/>
          <a:lstStyle/>
          <a:p>
            <a:endParaRPr lang="en-GB" dirty="0"/>
          </a:p>
        </p:txBody>
      </p:sp>
      <p:sp>
        <p:nvSpPr>
          <p:cNvPr id="3515" name="Freeform 3514">
            <a:extLst>
              <a:ext uri="{FF2B5EF4-FFF2-40B4-BE49-F238E27FC236}">
                <a16:creationId xmlns:a16="http://schemas.microsoft.com/office/drawing/2014/main" id="{31E72058-72F9-874C-2D92-B27CF1E10B94}"/>
              </a:ext>
            </a:extLst>
          </p:cNvPr>
          <p:cNvSpPr/>
          <p:nvPr/>
        </p:nvSpPr>
        <p:spPr>
          <a:xfrm>
            <a:off x="2517553" y="3756115"/>
            <a:ext cx="1617" cy="43392"/>
          </a:xfrm>
          <a:custGeom>
            <a:avLst/>
            <a:gdLst>
              <a:gd name="connsiteX0" fmla="*/ 0 w 1617"/>
              <a:gd name="connsiteY0" fmla="*/ 0 h 43392"/>
              <a:gd name="connsiteX1" fmla="*/ 1617 w 1617"/>
              <a:gd name="connsiteY1" fmla="*/ 0 h 43392"/>
              <a:gd name="connsiteX2" fmla="*/ 1617 w 1617"/>
              <a:gd name="connsiteY2" fmla="*/ 43393 h 43392"/>
              <a:gd name="connsiteX3" fmla="*/ 0 w 1617"/>
              <a:gd name="connsiteY3" fmla="*/ 43393 h 43392"/>
            </a:gdLst>
            <a:ahLst/>
            <a:cxnLst>
              <a:cxn ang="0">
                <a:pos x="connsiteX0" y="connsiteY0"/>
              </a:cxn>
              <a:cxn ang="0">
                <a:pos x="connsiteX1" y="connsiteY1"/>
              </a:cxn>
              <a:cxn ang="0">
                <a:pos x="connsiteX2" y="connsiteY2"/>
              </a:cxn>
              <a:cxn ang="0">
                <a:pos x="connsiteX3" y="connsiteY3"/>
              </a:cxn>
            </a:cxnLst>
            <a:rect l="l" t="t" r="r" b="b"/>
            <a:pathLst>
              <a:path w="1617" h="43392">
                <a:moveTo>
                  <a:pt x="0" y="0"/>
                </a:moveTo>
                <a:lnTo>
                  <a:pt x="1617" y="0"/>
                </a:lnTo>
                <a:lnTo>
                  <a:pt x="1617" y="43393"/>
                </a:lnTo>
                <a:lnTo>
                  <a:pt x="0" y="43393"/>
                </a:lnTo>
                <a:close/>
              </a:path>
            </a:pathLst>
          </a:custGeom>
          <a:noFill/>
          <a:ln w="4040" cap="flat">
            <a:solidFill>
              <a:srgbClr val="C54E29"/>
            </a:solidFill>
            <a:prstDash val="solid"/>
            <a:miter/>
          </a:ln>
        </p:spPr>
        <p:txBody>
          <a:bodyPr rtlCol="0" anchor="ctr"/>
          <a:lstStyle/>
          <a:p>
            <a:endParaRPr lang="en-GB" dirty="0"/>
          </a:p>
        </p:txBody>
      </p:sp>
      <p:sp>
        <p:nvSpPr>
          <p:cNvPr id="3516" name="Freeform 3515">
            <a:extLst>
              <a:ext uri="{FF2B5EF4-FFF2-40B4-BE49-F238E27FC236}">
                <a16:creationId xmlns:a16="http://schemas.microsoft.com/office/drawing/2014/main" id="{BAD94F69-6AA5-3065-27BE-12BD3DF31CAB}"/>
              </a:ext>
            </a:extLst>
          </p:cNvPr>
          <p:cNvSpPr/>
          <p:nvPr/>
        </p:nvSpPr>
        <p:spPr>
          <a:xfrm>
            <a:off x="2519817" y="3756115"/>
            <a:ext cx="1617" cy="89129"/>
          </a:xfrm>
          <a:custGeom>
            <a:avLst/>
            <a:gdLst>
              <a:gd name="connsiteX0" fmla="*/ 0 w 1617"/>
              <a:gd name="connsiteY0" fmla="*/ 0 h 89129"/>
              <a:gd name="connsiteX1" fmla="*/ 1617 w 1617"/>
              <a:gd name="connsiteY1" fmla="*/ 0 h 89129"/>
              <a:gd name="connsiteX2" fmla="*/ 1617 w 1617"/>
              <a:gd name="connsiteY2" fmla="*/ 89129 h 89129"/>
              <a:gd name="connsiteX3" fmla="*/ 0 w 1617"/>
              <a:gd name="connsiteY3" fmla="*/ 89129 h 89129"/>
            </a:gdLst>
            <a:ahLst/>
            <a:cxnLst>
              <a:cxn ang="0">
                <a:pos x="connsiteX0" y="connsiteY0"/>
              </a:cxn>
              <a:cxn ang="0">
                <a:pos x="connsiteX1" y="connsiteY1"/>
              </a:cxn>
              <a:cxn ang="0">
                <a:pos x="connsiteX2" y="connsiteY2"/>
              </a:cxn>
              <a:cxn ang="0">
                <a:pos x="connsiteX3" y="connsiteY3"/>
              </a:cxn>
            </a:cxnLst>
            <a:rect l="l" t="t" r="r" b="b"/>
            <a:pathLst>
              <a:path w="1617" h="89129">
                <a:moveTo>
                  <a:pt x="0" y="0"/>
                </a:moveTo>
                <a:lnTo>
                  <a:pt x="1617" y="0"/>
                </a:lnTo>
                <a:lnTo>
                  <a:pt x="1617" y="89129"/>
                </a:lnTo>
                <a:lnTo>
                  <a:pt x="0" y="89129"/>
                </a:lnTo>
                <a:close/>
              </a:path>
            </a:pathLst>
          </a:custGeom>
          <a:solidFill>
            <a:srgbClr val="F7941D"/>
          </a:solidFill>
          <a:ln w="0" cap="flat">
            <a:noFill/>
            <a:prstDash val="solid"/>
            <a:miter/>
          </a:ln>
        </p:spPr>
        <p:txBody>
          <a:bodyPr rtlCol="0" anchor="ctr"/>
          <a:lstStyle/>
          <a:p>
            <a:endParaRPr lang="en-GB" dirty="0"/>
          </a:p>
        </p:txBody>
      </p:sp>
      <p:sp>
        <p:nvSpPr>
          <p:cNvPr id="3517" name="Freeform 3516">
            <a:extLst>
              <a:ext uri="{FF2B5EF4-FFF2-40B4-BE49-F238E27FC236}">
                <a16:creationId xmlns:a16="http://schemas.microsoft.com/office/drawing/2014/main" id="{E5F8B513-E8A4-65EC-AD27-661BA397816E}"/>
              </a:ext>
            </a:extLst>
          </p:cNvPr>
          <p:cNvSpPr/>
          <p:nvPr/>
        </p:nvSpPr>
        <p:spPr>
          <a:xfrm>
            <a:off x="2519817" y="3756115"/>
            <a:ext cx="1617" cy="89129"/>
          </a:xfrm>
          <a:custGeom>
            <a:avLst/>
            <a:gdLst>
              <a:gd name="connsiteX0" fmla="*/ 0 w 1617"/>
              <a:gd name="connsiteY0" fmla="*/ 0 h 89129"/>
              <a:gd name="connsiteX1" fmla="*/ 1617 w 1617"/>
              <a:gd name="connsiteY1" fmla="*/ 0 h 89129"/>
              <a:gd name="connsiteX2" fmla="*/ 1617 w 1617"/>
              <a:gd name="connsiteY2" fmla="*/ 89129 h 89129"/>
              <a:gd name="connsiteX3" fmla="*/ 0 w 1617"/>
              <a:gd name="connsiteY3" fmla="*/ 89129 h 89129"/>
            </a:gdLst>
            <a:ahLst/>
            <a:cxnLst>
              <a:cxn ang="0">
                <a:pos x="connsiteX0" y="connsiteY0"/>
              </a:cxn>
              <a:cxn ang="0">
                <a:pos x="connsiteX1" y="connsiteY1"/>
              </a:cxn>
              <a:cxn ang="0">
                <a:pos x="connsiteX2" y="connsiteY2"/>
              </a:cxn>
              <a:cxn ang="0">
                <a:pos x="connsiteX3" y="connsiteY3"/>
              </a:cxn>
            </a:cxnLst>
            <a:rect l="l" t="t" r="r" b="b"/>
            <a:pathLst>
              <a:path w="1617" h="89129">
                <a:moveTo>
                  <a:pt x="0" y="0"/>
                </a:moveTo>
                <a:lnTo>
                  <a:pt x="1617" y="0"/>
                </a:lnTo>
                <a:lnTo>
                  <a:pt x="1617" y="89129"/>
                </a:lnTo>
                <a:lnTo>
                  <a:pt x="0" y="89129"/>
                </a:lnTo>
                <a:close/>
              </a:path>
            </a:pathLst>
          </a:custGeom>
          <a:noFill/>
          <a:ln w="4040" cap="flat">
            <a:solidFill>
              <a:srgbClr val="C54E29"/>
            </a:solidFill>
            <a:prstDash val="solid"/>
            <a:miter/>
          </a:ln>
        </p:spPr>
        <p:txBody>
          <a:bodyPr rtlCol="0" anchor="ctr"/>
          <a:lstStyle/>
          <a:p>
            <a:endParaRPr lang="en-GB" dirty="0"/>
          </a:p>
        </p:txBody>
      </p:sp>
      <p:sp>
        <p:nvSpPr>
          <p:cNvPr id="3518" name="Freeform 3517">
            <a:extLst>
              <a:ext uri="{FF2B5EF4-FFF2-40B4-BE49-F238E27FC236}">
                <a16:creationId xmlns:a16="http://schemas.microsoft.com/office/drawing/2014/main" id="{48C9A519-DBCF-0111-50F2-70778960404C}"/>
              </a:ext>
            </a:extLst>
          </p:cNvPr>
          <p:cNvSpPr/>
          <p:nvPr/>
        </p:nvSpPr>
        <p:spPr>
          <a:xfrm>
            <a:off x="252208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19" name="Freeform 3518">
            <a:extLst>
              <a:ext uri="{FF2B5EF4-FFF2-40B4-BE49-F238E27FC236}">
                <a16:creationId xmlns:a16="http://schemas.microsoft.com/office/drawing/2014/main" id="{C1828F08-4710-7C19-CD85-59A918C7F138}"/>
              </a:ext>
            </a:extLst>
          </p:cNvPr>
          <p:cNvSpPr/>
          <p:nvPr/>
        </p:nvSpPr>
        <p:spPr>
          <a:xfrm>
            <a:off x="252434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20" name="Freeform 3519">
            <a:extLst>
              <a:ext uri="{FF2B5EF4-FFF2-40B4-BE49-F238E27FC236}">
                <a16:creationId xmlns:a16="http://schemas.microsoft.com/office/drawing/2014/main" id="{6C50C41C-A2B2-6906-FC39-4183561E8A7A}"/>
              </a:ext>
            </a:extLst>
          </p:cNvPr>
          <p:cNvSpPr/>
          <p:nvPr/>
        </p:nvSpPr>
        <p:spPr>
          <a:xfrm>
            <a:off x="2526609" y="3756115"/>
            <a:ext cx="1617" cy="53493"/>
          </a:xfrm>
          <a:custGeom>
            <a:avLst/>
            <a:gdLst>
              <a:gd name="connsiteX0" fmla="*/ 0 w 1617"/>
              <a:gd name="connsiteY0" fmla="*/ 0 h 53493"/>
              <a:gd name="connsiteX1" fmla="*/ 1617 w 1617"/>
              <a:gd name="connsiteY1" fmla="*/ 0 h 53493"/>
              <a:gd name="connsiteX2" fmla="*/ 1617 w 1617"/>
              <a:gd name="connsiteY2" fmla="*/ 53494 h 53493"/>
              <a:gd name="connsiteX3" fmla="*/ 0 w 1617"/>
              <a:gd name="connsiteY3" fmla="*/ 53494 h 53493"/>
            </a:gdLst>
            <a:ahLst/>
            <a:cxnLst>
              <a:cxn ang="0">
                <a:pos x="connsiteX0" y="connsiteY0"/>
              </a:cxn>
              <a:cxn ang="0">
                <a:pos x="connsiteX1" y="connsiteY1"/>
              </a:cxn>
              <a:cxn ang="0">
                <a:pos x="connsiteX2" y="connsiteY2"/>
              </a:cxn>
              <a:cxn ang="0">
                <a:pos x="connsiteX3" y="connsiteY3"/>
              </a:cxn>
            </a:cxnLst>
            <a:rect l="l" t="t" r="r" b="b"/>
            <a:pathLst>
              <a:path w="1617" h="53493">
                <a:moveTo>
                  <a:pt x="0" y="0"/>
                </a:moveTo>
                <a:lnTo>
                  <a:pt x="1617" y="0"/>
                </a:lnTo>
                <a:lnTo>
                  <a:pt x="1617" y="53494"/>
                </a:lnTo>
                <a:lnTo>
                  <a:pt x="0" y="53494"/>
                </a:lnTo>
                <a:close/>
              </a:path>
            </a:pathLst>
          </a:custGeom>
          <a:solidFill>
            <a:srgbClr val="F7941D"/>
          </a:solidFill>
          <a:ln w="0" cap="flat">
            <a:noFill/>
            <a:prstDash val="solid"/>
            <a:miter/>
          </a:ln>
        </p:spPr>
        <p:txBody>
          <a:bodyPr rtlCol="0" anchor="ctr"/>
          <a:lstStyle/>
          <a:p>
            <a:endParaRPr lang="en-GB" dirty="0"/>
          </a:p>
        </p:txBody>
      </p:sp>
      <p:sp>
        <p:nvSpPr>
          <p:cNvPr id="3521" name="Freeform 3520">
            <a:extLst>
              <a:ext uri="{FF2B5EF4-FFF2-40B4-BE49-F238E27FC236}">
                <a16:creationId xmlns:a16="http://schemas.microsoft.com/office/drawing/2014/main" id="{8FFF0DA0-1E8F-D7D8-2791-F44AC198D76F}"/>
              </a:ext>
            </a:extLst>
          </p:cNvPr>
          <p:cNvSpPr/>
          <p:nvPr/>
        </p:nvSpPr>
        <p:spPr>
          <a:xfrm>
            <a:off x="2526609" y="3756115"/>
            <a:ext cx="1617" cy="53493"/>
          </a:xfrm>
          <a:custGeom>
            <a:avLst/>
            <a:gdLst>
              <a:gd name="connsiteX0" fmla="*/ 0 w 1617"/>
              <a:gd name="connsiteY0" fmla="*/ 0 h 53493"/>
              <a:gd name="connsiteX1" fmla="*/ 1617 w 1617"/>
              <a:gd name="connsiteY1" fmla="*/ 0 h 53493"/>
              <a:gd name="connsiteX2" fmla="*/ 1617 w 1617"/>
              <a:gd name="connsiteY2" fmla="*/ 53494 h 53493"/>
              <a:gd name="connsiteX3" fmla="*/ 0 w 1617"/>
              <a:gd name="connsiteY3" fmla="*/ 53494 h 53493"/>
            </a:gdLst>
            <a:ahLst/>
            <a:cxnLst>
              <a:cxn ang="0">
                <a:pos x="connsiteX0" y="connsiteY0"/>
              </a:cxn>
              <a:cxn ang="0">
                <a:pos x="connsiteX1" y="connsiteY1"/>
              </a:cxn>
              <a:cxn ang="0">
                <a:pos x="connsiteX2" y="connsiteY2"/>
              </a:cxn>
              <a:cxn ang="0">
                <a:pos x="connsiteX3" y="connsiteY3"/>
              </a:cxn>
            </a:cxnLst>
            <a:rect l="l" t="t" r="r" b="b"/>
            <a:pathLst>
              <a:path w="1617" h="53493">
                <a:moveTo>
                  <a:pt x="0" y="0"/>
                </a:moveTo>
                <a:lnTo>
                  <a:pt x="1617" y="0"/>
                </a:lnTo>
                <a:lnTo>
                  <a:pt x="1617" y="53494"/>
                </a:lnTo>
                <a:lnTo>
                  <a:pt x="0" y="53494"/>
                </a:lnTo>
                <a:close/>
              </a:path>
            </a:pathLst>
          </a:custGeom>
          <a:noFill/>
          <a:ln w="4040" cap="flat">
            <a:solidFill>
              <a:srgbClr val="C54E29"/>
            </a:solidFill>
            <a:prstDash val="solid"/>
            <a:miter/>
          </a:ln>
        </p:spPr>
        <p:txBody>
          <a:bodyPr rtlCol="0" anchor="ctr"/>
          <a:lstStyle/>
          <a:p>
            <a:endParaRPr lang="en-GB" dirty="0"/>
          </a:p>
        </p:txBody>
      </p:sp>
      <p:sp>
        <p:nvSpPr>
          <p:cNvPr id="3522" name="Freeform 3521">
            <a:extLst>
              <a:ext uri="{FF2B5EF4-FFF2-40B4-BE49-F238E27FC236}">
                <a16:creationId xmlns:a16="http://schemas.microsoft.com/office/drawing/2014/main" id="{272D4D06-0C15-724B-947A-5397C74C5BE6}"/>
              </a:ext>
            </a:extLst>
          </p:cNvPr>
          <p:cNvSpPr/>
          <p:nvPr/>
        </p:nvSpPr>
        <p:spPr>
          <a:xfrm>
            <a:off x="252887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23" name="Freeform 3522">
            <a:extLst>
              <a:ext uri="{FF2B5EF4-FFF2-40B4-BE49-F238E27FC236}">
                <a16:creationId xmlns:a16="http://schemas.microsoft.com/office/drawing/2014/main" id="{E90EAEA4-1DA6-CB7E-EDE5-5547B01C5527}"/>
              </a:ext>
            </a:extLst>
          </p:cNvPr>
          <p:cNvSpPr/>
          <p:nvPr/>
        </p:nvSpPr>
        <p:spPr>
          <a:xfrm>
            <a:off x="253121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24" name="Freeform 3523">
            <a:extLst>
              <a:ext uri="{FF2B5EF4-FFF2-40B4-BE49-F238E27FC236}">
                <a16:creationId xmlns:a16="http://schemas.microsoft.com/office/drawing/2014/main" id="{DB3610AF-9DA5-5F8C-1A3A-7526C963F7A2}"/>
              </a:ext>
            </a:extLst>
          </p:cNvPr>
          <p:cNvSpPr/>
          <p:nvPr/>
        </p:nvSpPr>
        <p:spPr>
          <a:xfrm>
            <a:off x="253348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25" name="Freeform 3524">
            <a:extLst>
              <a:ext uri="{FF2B5EF4-FFF2-40B4-BE49-F238E27FC236}">
                <a16:creationId xmlns:a16="http://schemas.microsoft.com/office/drawing/2014/main" id="{D170F609-566A-234C-7460-CADB91AE0216}"/>
              </a:ext>
            </a:extLst>
          </p:cNvPr>
          <p:cNvSpPr/>
          <p:nvPr/>
        </p:nvSpPr>
        <p:spPr>
          <a:xfrm>
            <a:off x="253574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526" name="Freeform 3525">
            <a:extLst>
              <a:ext uri="{FF2B5EF4-FFF2-40B4-BE49-F238E27FC236}">
                <a16:creationId xmlns:a16="http://schemas.microsoft.com/office/drawing/2014/main" id="{DEEF3BE8-FF36-FDB8-EE39-98345B00AE03}"/>
              </a:ext>
            </a:extLst>
          </p:cNvPr>
          <p:cNvSpPr/>
          <p:nvPr/>
        </p:nvSpPr>
        <p:spPr>
          <a:xfrm>
            <a:off x="253574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527" name="Freeform 3526">
            <a:extLst>
              <a:ext uri="{FF2B5EF4-FFF2-40B4-BE49-F238E27FC236}">
                <a16:creationId xmlns:a16="http://schemas.microsoft.com/office/drawing/2014/main" id="{B9D695A0-6E59-463F-847B-BF1F2F60C2C5}"/>
              </a:ext>
            </a:extLst>
          </p:cNvPr>
          <p:cNvSpPr/>
          <p:nvPr/>
        </p:nvSpPr>
        <p:spPr>
          <a:xfrm>
            <a:off x="2538010"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528" name="Freeform 3527">
            <a:extLst>
              <a:ext uri="{FF2B5EF4-FFF2-40B4-BE49-F238E27FC236}">
                <a16:creationId xmlns:a16="http://schemas.microsoft.com/office/drawing/2014/main" id="{D0FA0A57-94FB-BC5E-0728-90DA13A9B366}"/>
              </a:ext>
            </a:extLst>
          </p:cNvPr>
          <p:cNvSpPr/>
          <p:nvPr/>
        </p:nvSpPr>
        <p:spPr>
          <a:xfrm>
            <a:off x="2538010"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529" name="Freeform 3528">
            <a:extLst>
              <a:ext uri="{FF2B5EF4-FFF2-40B4-BE49-F238E27FC236}">
                <a16:creationId xmlns:a16="http://schemas.microsoft.com/office/drawing/2014/main" id="{236993A7-43F3-CF91-9878-CDD380856F9B}"/>
              </a:ext>
            </a:extLst>
          </p:cNvPr>
          <p:cNvSpPr/>
          <p:nvPr/>
        </p:nvSpPr>
        <p:spPr>
          <a:xfrm>
            <a:off x="2540274"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3530" name="Freeform 3529">
            <a:extLst>
              <a:ext uri="{FF2B5EF4-FFF2-40B4-BE49-F238E27FC236}">
                <a16:creationId xmlns:a16="http://schemas.microsoft.com/office/drawing/2014/main" id="{924B3E6A-F7DE-3D17-C838-7FE8AB322503}"/>
              </a:ext>
            </a:extLst>
          </p:cNvPr>
          <p:cNvSpPr/>
          <p:nvPr/>
        </p:nvSpPr>
        <p:spPr>
          <a:xfrm>
            <a:off x="2540274"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3531" name="Freeform 3530">
            <a:extLst>
              <a:ext uri="{FF2B5EF4-FFF2-40B4-BE49-F238E27FC236}">
                <a16:creationId xmlns:a16="http://schemas.microsoft.com/office/drawing/2014/main" id="{7CE1B690-D91E-165B-0D05-CD436FC761F0}"/>
              </a:ext>
            </a:extLst>
          </p:cNvPr>
          <p:cNvSpPr/>
          <p:nvPr/>
        </p:nvSpPr>
        <p:spPr>
          <a:xfrm>
            <a:off x="2542619"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3532" name="Freeform 3531">
            <a:extLst>
              <a:ext uri="{FF2B5EF4-FFF2-40B4-BE49-F238E27FC236}">
                <a16:creationId xmlns:a16="http://schemas.microsoft.com/office/drawing/2014/main" id="{82D8B7A5-C1EB-AB1D-07BA-BC80557E1A93}"/>
              </a:ext>
            </a:extLst>
          </p:cNvPr>
          <p:cNvSpPr/>
          <p:nvPr/>
        </p:nvSpPr>
        <p:spPr>
          <a:xfrm>
            <a:off x="2542619"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3533" name="Freeform 3532">
            <a:extLst>
              <a:ext uri="{FF2B5EF4-FFF2-40B4-BE49-F238E27FC236}">
                <a16:creationId xmlns:a16="http://schemas.microsoft.com/office/drawing/2014/main" id="{DC96E3AF-7FC8-5CEE-15DA-2D7E50D6100B}"/>
              </a:ext>
            </a:extLst>
          </p:cNvPr>
          <p:cNvSpPr/>
          <p:nvPr/>
        </p:nvSpPr>
        <p:spPr>
          <a:xfrm>
            <a:off x="254488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34" name="Freeform 3533">
            <a:extLst>
              <a:ext uri="{FF2B5EF4-FFF2-40B4-BE49-F238E27FC236}">
                <a16:creationId xmlns:a16="http://schemas.microsoft.com/office/drawing/2014/main" id="{068E41BD-7BD3-BD8F-AD38-08C341B6E0D0}"/>
              </a:ext>
            </a:extLst>
          </p:cNvPr>
          <p:cNvSpPr/>
          <p:nvPr/>
        </p:nvSpPr>
        <p:spPr>
          <a:xfrm>
            <a:off x="2547147" y="3756115"/>
            <a:ext cx="1617" cy="59877"/>
          </a:xfrm>
          <a:custGeom>
            <a:avLst/>
            <a:gdLst>
              <a:gd name="connsiteX0" fmla="*/ 0 w 1617"/>
              <a:gd name="connsiteY0" fmla="*/ 0 h 59877"/>
              <a:gd name="connsiteX1" fmla="*/ 1617 w 1617"/>
              <a:gd name="connsiteY1" fmla="*/ 0 h 59877"/>
              <a:gd name="connsiteX2" fmla="*/ 1617 w 1617"/>
              <a:gd name="connsiteY2" fmla="*/ 59877 h 59877"/>
              <a:gd name="connsiteX3" fmla="*/ 0 w 1617"/>
              <a:gd name="connsiteY3" fmla="*/ 59877 h 59877"/>
            </a:gdLst>
            <a:ahLst/>
            <a:cxnLst>
              <a:cxn ang="0">
                <a:pos x="connsiteX0" y="connsiteY0"/>
              </a:cxn>
              <a:cxn ang="0">
                <a:pos x="connsiteX1" y="connsiteY1"/>
              </a:cxn>
              <a:cxn ang="0">
                <a:pos x="connsiteX2" y="connsiteY2"/>
              </a:cxn>
              <a:cxn ang="0">
                <a:pos x="connsiteX3" y="connsiteY3"/>
              </a:cxn>
            </a:cxnLst>
            <a:rect l="l" t="t" r="r" b="b"/>
            <a:pathLst>
              <a:path w="1617" h="59877">
                <a:moveTo>
                  <a:pt x="0" y="0"/>
                </a:moveTo>
                <a:lnTo>
                  <a:pt x="1617" y="0"/>
                </a:lnTo>
                <a:lnTo>
                  <a:pt x="1617" y="59877"/>
                </a:lnTo>
                <a:lnTo>
                  <a:pt x="0" y="59877"/>
                </a:lnTo>
                <a:close/>
              </a:path>
            </a:pathLst>
          </a:custGeom>
          <a:solidFill>
            <a:srgbClr val="F7941D"/>
          </a:solidFill>
          <a:ln w="0" cap="flat">
            <a:noFill/>
            <a:prstDash val="solid"/>
            <a:miter/>
          </a:ln>
        </p:spPr>
        <p:txBody>
          <a:bodyPr rtlCol="0" anchor="ctr"/>
          <a:lstStyle/>
          <a:p>
            <a:endParaRPr lang="en-GB" dirty="0"/>
          </a:p>
        </p:txBody>
      </p:sp>
      <p:sp>
        <p:nvSpPr>
          <p:cNvPr id="3535" name="Freeform 3534">
            <a:extLst>
              <a:ext uri="{FF2B5EF4-FFF2-40B4-BE49-F238E27FC236}">
                <a16:creationId xmlns:a16="http://schemas.microsoft.com/office/drawing/2014/main" id="{C509F6D7-52E5-42E9-E060-D4D160F28953}"/>
              </a:ext>
            </a:extLst>
          </p:cNvPr>
          <p:cNvSpPr/>
          <p:nvPr/>
        </p:nvSpPr>
        <p:spPr>
          <a:xfrm>
            <a:off x="2547147" y="3756115"/>
            <a:ext cx="1617" cy="59877"/>
          </a:xfrm>
          <a:custGeom>
            <a:avLst/>
            <a:gdLst>
              <a:gd name="connsiteX0" fmla="*/ 0 w 1617"/>
              <a:gd name="connsiteY0" fmla="*/ 0 h 59877"/>
              <a:gd name="connsiteX1" fmla="*/ 1617 w 1617"/>
              <a:gd name="connsiteY1" fmla="*/ 0 h 59877"/>
              <a:gd name="connsiteX2" fmla="*/ 1617 w 1617"/>
              <a:gd name="connsiteY2" fmla="*/ 59877 h 59877"/>
              <a:gd name="connsiteX3" fmla="*/ 0 w 1617"/>
              <a:gd name="connsiteY3" fmla="*/ 59877 h 59877"/>
            </a:gdLst>
            <a:ahLst/>
            <a:cxnLst>
              <a:cxn ang="0">
                <a:pos x="connsiteX0" y="connsiteY0"/>
              </a:cxn>
              <a:cxn ang="0">
                <a:pos x="connsiteX1" y="connsiteY1"/>
              </a:cxn>
              <a:cxn ang="0">
                <a:pos x="connsiteX2" y="connsiteY2"/>
              </a:cxn>
              <a:cxn ang="0">
                <a:pos x="connsiteX3" y="connsiteY3"/>
              </a:cxn>
            </a:cxnLst>
            <a:rect l="l" t="t" r="r" b="b"/>
            <a:pathLst>
              <a:path w="1617" h="59877">
                <a:moveTo>
                  <a:pt x="0" y="0"/>
                </a:moveTo>
                <a:lnTo>
                  <a:pt x="1617" y="0"/>
                </a:lnTo>
                <a:lnTo>
                  <a:pt x="1617" y="59877"/>
                </a:lnTo>
                <a:lnTo>
                  <a:pt x="0" y="59877"/>
                </a:lnTo>
                <a:close/>
              </a:path>
            </a:pathLst>
          </a:custGeom>
          <a:noFill/>
          <a:ln w="4040" cap="flat">
            <a:solidFill>
              <a:srgbClr val="C54E29"/>
            </a:solidFill>
            <a:prstDash val="solid"/>
            <a:miter/>
          </a:ln>
        </p:spPr>
        <p:txBody>
          <a:bodyPr rtlCol="0" anchor="ctr"/>
          <a:lstStyle/>
          <a:p>
            <a:endParaRPr lang="en-GB" dirty="0"/>
          </a:p>
        </p:txBody>
      </p:sp>
      <p:sp>
        <p:nvSpPr>
          <p:cNvPr id="3536" name="Freeform 3535">
            <a:extLst>
              <a:ext uri="{FF2B5EF4-FFF2-40B4-BE49-F238E27FC236}">
                <a16:creationId xmlns:a16="http://schemas.microsoft.com/office/drawing/2014/main" id="{2297BEC2-2AD9-5D6B-D55C-A0A99F62BC2B}"/>
              </a:ext>
            </a:extLst>
          </p:cNvPr>
          <p:cNvSpPr/>
          <p:nvPr/>
        </p:nvSpPr>
        <p:spPr>
          <a:xfrm>
            <a:off x="254941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37" name="Freeform 3536">
            <a:extLst>
              <a:ext uri="{FF2B5EF4-FFF2-40B4-BE49-F238E27FC236}">
                <a16:creationId xmlns:a16="http://schemas.microsoft.com/office/drawing/2014/main" id="{CD60AB0D-3239-56FB-BD0D-3AC1D285DC19}"/>
              </a:ext>
            </a:extLst>
          </p:cNvPr>
          <p:cNvSpPr/>
          <p:nvPr/>
        </p:nvSpPr>
        <p:spPr>
          <a:xfrm>
            <a:off x="2551675"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3538" name="Freeform 3537">
            <a:extLst>
              <a:ext uri="{FF2B5EF4-FFF2-40B4-BE49-F238E27FC236}">
                <a16:creationId xmlns:a16="http://schemas.microsoft.com/office/drawing/2014/main" id="{864223E1-3337-280B-413A-C034987F382D}"/>
              </a:ext>
            </a:extLst>
          </p:cNvPr>
          <p:cNvSpPr/>
          <p:nvPr/>
        </p:nvSpPr>
        <p:spPr>
          <a:xfrm>
            <a:off x="2551675"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3539" name="Freeform 3538">
            <a:extLst>
              <a:ext uri="{FF2B5EF4-FFF2-40B4-BE49-F238E27FC236}">
                <a16:creationId xmlns:a16="http://schemas.microsoft.com/office/drawing/2014/main" id="{742F4DA5-8BF5-BB6C-C90F-0B19320B015F}"/>
              </a:ext>
            </a:extLst>
          </p:cNvPr>
          <p:cNvSpPr/>
          <p:nvPr/>
        </p:nvSpPr>
        <p:spPr>
          <a:xfrm>
            <a:off x="2553939" y="3756115"/>
            <a:ext cx="1617" cy="60362"/>
          </a:xfrm>
          <a:custGeom>
            <a:avLst/>
            <a:gdLst>
              <a:gd name="connsiteX0" fmla="*/ 0 w 1617"/>
              <a:gd name="connsiteY0" fmla="*/ 0 h 60362"/>
              <a:gd name="connsiteX1" fmla="*/ 1617 w 1617"/>
              <a:gd name="connsiteY1" fmla="*/ 0 h 60362"/>
              <a:gd name="connsiteX2" fmla="*/ 1617 w 1617"/>
              <a:gd name="connsiteY2" fmla="*/ 60362 h 60362"/>
              <a:gd name="connsiteX3" fmla="*/ 0 w 1617"/>
              <a:gd name="connsiteY3" fmla="*/ 60362 h 60362"/>
            </a:gdLst>
            <a:ahLst/>
            <a:cxnLst>
              <a:cxn ang="0">
                <a:pos x="connsiteX0" y="connsiteY0"/>
              </a:cxn>
              <a:cxn ang="0">
                <a:pos x="connsiteX1" y="connsiteY1"/>
              </a:cxn>
              <a:cxn ang="0">
                <a:pos x="connsiteX2" y="connsiteY2"/>
              </a:cxn>
              <a:cxn ang="0">
                <a:pos x="connsiteX3" y="connsiteY3"/>
              </a:cxn>
            </a:cxnLst>
            <a:rect l="l" t="t" r="r" b="b"/>
            <a:pathLst>
              <a:path w="1617" h="60362">
                <a:moveTo>
                  <a:pt x="0" y="0"/>
                </a:moveTo>
                <a:lnTo>
                  <a:pt x="1617" y="0"/>
                </a:lnTo>
                <a:lnTo>
                  <a:pt x="1617" y="60362"/>
                </a:lnTo>
                <a:lnTo>
                  <a:pt x="0" y="60362"/>
                </a:lnTo>
                <a:close/>
              </a:path>
            </a:pathLst>
          </a:custGeom>
          <a:solidFill>
            <a:srgbClr val="F7941D"/>
          </a:solidFill>
          <a:ln w="0" cap="flat">
            <a:noFill/>
            <a:prstDash val="solid"/>
            <a:miter/>
          </a:ln>
        </p:spPr>
        <p:txBody>
          <a:bodyPr rtlCol="0" anchor="ctr"/>
          <a:lstStyle/>
          <a:p>
            <a:endParaRPr lang="en-GB" dirty="0"/>
          </a:p>
        </p:txBody>
      </p:sp>
      <p:sp>
        <p:nvSpPr>
          <p:cNvPr id="3540" name="Freeform 3539">
            <a:extLst>
              <a:ext uri="{FF2B5EF4-FFF2-40B4-BE49-F238E27FC236}">
                <a16:creationId xmlns:a16="http://schemas.microsoft.com/office/drawing/2014/main" id="{956E367F-E5B8-B34F-08E5-4FB12AA55C6B}"/>
              </a:ext>
            </a:extLst>
          </p:cNvPr>
          <p:cNvSpPr/>
          <p:nvPr/>
        </p:nvSpPr>
        <p:spPr>
          <a:xfrm>
            <a:off x="2553939" y="3756115"/>
            <a:ext cx="1617" cy="60362"/>
          </a:xfrm>
          <a:custGeom>
            <a:avLst/>
            <a:gdLst>
              <a:gd name="connsiteX0" fmla="*/ 0 w 1617"/>
              <a:gd name="connsiteY0" fmla="*/ 0 h 60362"/>
              <a:gd name="connsiteX1" fmla="*/ 1617 w 1617"/>
              <a:gd name="connsiteY1" fmla="*/ 0 h 60362"/>
              <a:gd name="connsiteX2" fmla="*/ 1617 w 1617"/>
              <a:gd name="connsiteY2" fmla="*/ 60362 h 60362"/>
              <a:gd name="connsiteX3" fmla="*/ 0 w 1617"/>
              <a:gd name="connsiteY3" fmla="*/ 60362 h 60362"/>
            </a:gdLst>
            <a:ahLst/>
            <a:cxnLst>
              <a:cxn ang="0">
                <a:pos x="connsiteX0" y="connsiteY0"/>
              </a:cxn>
              <a:cxn ang="0">
                <a:pos x="connsiteX1" y="connsiteY1"/>
              </a:cxn>
              <a:cxn ang="0">
                <a:pos x="connsiteX2" y="connsiteY2"/>
              </a:cxn>
              <a:cxn ang="0">
                <a:pos x="connsiteX3" y="connsiteY3"/>
              </a:cxn>
            </a:cxnLst>
            <a:rect l="l" t="t" r="r" b="b"/>
            <a:pathLst>
              <a:path w="1617" h="60362">
                <a:moveTo>
                  <a:pt x="0" y="0"/>
                </a:moveTo>
                <a:lnTo>
                  <a:pt x="1617" y="0"/>
                </a:lnTo>
                <a:lnTo>
                  <a:pt x="1617" y="60362"/>
                </a:lnTo>
                <a:lnTo>
                  <a:pt x="0" y="60362"/>
                </a:lnTo>
                <a:close/>
              </a:path>
            </a:pathLst>
          </a:custGeom>
          <a:noFill/>
          <a:ln w="4040" cap="flat">
            <a:solidFill>
              <a:srgbClr val="C54E29"/>
            </a:solidFill>
            <a:prstDash val="solid"/>
            <a:miter/>
          </a:ln>
        </p:spPr>
        <p:txBody>
          <a:bodyPr rtlCol="0" anchor="ctr"/>
          <a:lstStyle/>
          <a:p>
            <a:endParaRPr lang="en-GB" dirty="0"/>
          </a:p>
        </p:txBody>
      </p:sp>
      <p:sp>
        <p:nvSpPr>
          <p:cNvPr id="3541" name="Freeform 3540">
            <a:extLst>
              <a:ext uri="{FF2B5EF4-FFF2-40B4-BE49-F238E27FC236}">
                <a16:creationId xmlns:a16="http://schemas.microsoft.com/office/drawing/2014/main" id="{4CD7CC04-5A49-763D-7621-56052BE1C4C1}"/>
              </a:ext>
            </a:extLst>
          </p:cNvPr>
          <p:cNvSpPr/>
          <p:nvPr/>
        </p:nvSpPr>
        <p:spPr>
          <a:xfrm>
            <a:off x="2556284"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3542" name="Freeform 3541">
            <a:extLst>
              <a:ext uri="{FF2B5EF4-FFF2-40B4-BE49-F238E27FC236}">
                <a16:creationId xmlns:a16="http://schemas.microsoft.com/office/drawing/2014/main" id="{067807B4-DC2E-471C-8BE5-F68CA9E73665}"/>
              </a:ext>
            </a:extLst>
          </p:cNvPr>
          <p:cNvSpPr/>
          <p:nvPr/>
        </p:nvSpPr>
        <p:spPr>
          <a:xfrm>
            <a:off x="2556284"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3543" name="Freeform 3542">
            <a:extLst>
              <a:ext uri="{FF2B5EF4-FFF2-40B4-BE49-F238E27FC236}">
                <a16:creationId xmlns:a16="http://schemas.microsoft.com/office/drawing/2014/main" id="{B32AF1D3-56FF-F2C2-00D4-4F3FAEE45522}"/>
              </a:ext>
            </a:extLst>
          </p:cNvPr>
          <p:cNvSpPr/>
          <p:nvPr/>
        </p:nvSpPr>
        <p:spPr>
          <a:xfrm>
            <a:off x="2558548"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solidFill>
            <a:srgbClr val="F7941D"/>
          </a:solidFill>
          <a:ln w="0" cap="flat">
            <a:noFill/>
            <a:prstDash val="solid"/>
            <a:miter/>
          </a:ln>
        </p:spPr>
        <p:txBody>
          <a:bodyPr rtlCol="0" anchor="ctr"/>
          <a:lstStyle/>
          <a:p>
            <a:endParaRPr lang="en-GB" dirty="0"/>
          </a:p>
        </p:txBody>
      </p:sp>
      <p:sp>
        <p:nvSpPr>
          <p:cNvPr id="3544" name="Freeform 3543">
            <a:extLst>
              <a:ext uri="{FF2B5EF4-FFF2-40B4-BE49-F238E27FC236}">
                <a16:creationId xmlns:a16="http://schemas.microsoft.com/office/drawing/2014/main" id="{14C4F4BB-830E-8413-EAFC-829F1246BBDB}"/>
              </a:ext>
            </a:extLst>
          </p:cNvPr>
          <p:cNvSpPr/>
          <p:nvPr/>
        </p:nvSpPr>
        <p:spPr>
          <a:xfrm>
            <a:off x="2558548"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noFill/>
          <a:ln w="4040" cap="flat">
            <a:solidFill>
              <a:srgbClr val="C54E29"/>
            </a:solidFill>
            <a:prstDash val="solid"/>
            <a:miter/>
          </a:ln>
        </p:spPr>
        <p:txBody>
          <a:bodyPr rtlCol="0" anchor="ctr"/>
          <a:lstStyle/>
          <a:p>
            <a:endParaRPr lang="en-GB" dirty="0"/>
          </a:p>
        </p:txBody>
      </p:sp>
      <p:sp>
        <p:nvSpPr>
          <p:cNvPr id="3545" name="Freeform 3544">
            <a:extLst>
              <a:ext uri="{FF2B5EF4-FFF2-40B4-BE49-F238E27FC236}">
                <a16:creationId xmlns:a16="http://schemas.microsoft.com/office/drawing/2014/main" id="{E4E3A1A8-1E23-A64A-2678-78C0AF502333}"/>
              </a:ext>
            </a:extLst>
          </p:cNvPr>
          <p:cNvSpPr/>
          <p:nvPr/>
        </p:nvSpPr>
        <p:spPr>
          <a:xfrm>
            <a:off x="256081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546" name="Freeform 3545">
            <a:extLst>
              <a:ext uri="{FF2B5EF4-FFF2-40B4-BE49-F238E27FC236}">
                <a16:creationId xmlns:a16="http://schemas.microsoft.com/office/drawing/2014/main" id="{6EB32E41-E3D4-B92A-54D7-3C4F7DB9DE6F}"/>
              </a:ext>
            </a:extLst>
          </p:cNvPr>
          <p:cNvSpPr/>
          <p:nvPr/>
        </p:nvSpPr>
        <p:spPr>
          <a:xfrm>
            <a:off x="256081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547" name="Freeform 3546">
            <a:extLst>
              <a:ext uri="{FF2B5EF4-FFF2-40B4-BE49-F238E27FC236}">
                <a16:creationId xmlns:a16="http://schemas.microsoft.com/office/drawing/2014/main" id="{4224303B-5CC2-B89B-9FF0-EDD60B44DF3E}"/>
              </a:ext>
            </a:extLst>
          </p:cNvPr>
          <p:cNvSpPr/>
          <p:nvPr/>
        </p:nvSpPr>
        <p:spPr>
          <a:xfrm>
            <a:off x="2563076"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3548" name="Freeform 3547">
            <a:extLst>
              <a:ext uri="{FF2B5EF4-FFF2-40B4-BE49-F238E27FC236}">
                <a16:creationId xmlns:a16="http://schemas.microsoft.com/office/drawing/2014/main" id="{DE6960BA-51FC-CEB9-5D59-02DD45BB8DFE}"/>
              </a:ext>
            </a:extLst>
          </p:cNvPr>
          <p:cNvSpPr/>
          <p:nvPr/>
        </p:nvSpPr>
        <p:spPr>
          <a:xfrm>
            <a:off x="2563076"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3549" name="Freeform 3548">
            <a:extLst>
              <a:ext uri="{FF2B5EF4-FFF2-40B4-BE49-F238E27FC236}">
                <a16:creationId xmlns:a16="http://schemas.microsoft.com/office/drawing/2014/main" id="{700D3B7C-6224-B9C4-2391-B59187996F8E}"/>
              </a:ext>
            </a:extLst>
          </p:cNvPr>
          <p:cNvSpPr/>
          <p:nvPr/>
        </p:nvSpPr>
        <p:spPr>
          <a:xfrm>
            <a:off x="2565340"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550" name="Freeform 3549">
            <a:extLst>
              <a:ext uri="{FF2B5EF4-FFF2-40B4-BE49-F238E27FC236}">
                <a16:creationId xmlns:a16="http://schemas.microsoft.com/office/drawing/2014/main" id="{88D1B1FD-9DDA-3142-2119-AE6430086186}"/>
              </a:ext>
            </a:extLst>
          </p:cNvPr>
          <p:cNvSpPr/>
          <p:nvPr/>
        </p:nvSpPr>
        <p:spPr>
          <a:xfrm>
            <a:off x="2565340"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551" name="Freeform 3550">
            <a:extLst>
              <a:ext uri="{FF2B5EF4-FFF2-40B4-BE49-F238E27FC236}">
                <a16:creationId xmlns:a16="http://schemas.microsoft.com/office/drawing/2014/main" id="{204166F0-D66F-A4E1-4F90-E6F39B036F90}"/>
              </a:ext>
            </a:extLst>
          </p:cNvPr>
          <p:cNvSpPr/>
          <p:nvPr/>
        </p:nvSpPr>
        <p:spPr>
          <a:xfrm>
            <a:off x="2567604" y="3756115"/>
            <a:ext cx="1617" cy="53008"/>
          </a:xfrm>
          <a:custGeom>
            <a:avLst/>
            <a:gdLst>
              <a:gd name="connsiteX0" fmla="*/ 0 w 1617"/>
              <a:gd name="connsiteY0" fmla="*/ 0 h 53008"/>
              <a:gd name="connsiteX1" fmla="*/ 1617 w 1617"/>
              <a:gd name="connsiteY1" fmla="*/ 0 h 53008"/>
              <a:gd name="connsiteX2" fmla="*/ 1617 w 1617"/>
              <a:gd name="connsiteY2" fmla="*/ 53009 h 53008"/>
              <a:gd name="connsiteX3" fmla="*/ 0 w 1617"/>
              <a:gd name="connsiteY3" fmla="*/ 53009 h 53008"/>
            </a:gdLst>
            <a:ahLst/>
            <a:cxnLst>
              <a:cxn ang="0">
                <a:pos x="connsiteX0" y="connsiteY0"/>
              </a:cxn>
              <a:cxn ang="0">
                <a:pos x="connsiteX1" y="connsiteY1"/>
              </a:cxn>
              <a:cxn ang="0">
                <a:pos x="connsiteX2" y="connsiteY2"/>
              </a:cxn>
              <a:cxn ang="0">
                <a:pos x="connsiteX3" y="connsiteY3"/>
              </a:cxn>
            </a:cxnLst>
            <a:rect l="l" t="t" r="r" b="b"/>
            <a:pathLst>
              <a:path w="1617" h="53008">
                <a:moveTo>
                  <a:pt x="0" y="0"/>
                </a:moveTo>
                <a:lnTo>
                  <a:pt x="1617" y="0"/>
                </a:lnTo>
                <a:lnTo>
                  <a:pt x="1617" y="53009"/>
                </a:lnTo>
                <a:lnTo>
                  <a:pt x="0" y="53009"/>
                </a:lnTo>
                <a:close/>
              </a:path>
            </a:pathLst>
          </a:custGeom>
          <a:solidFill>
            <a:srgbClr val="F7941D"/>
          </a:solidFill>
          <a:ln w="0" cap="flat">
            <a:noFill/>
            <a:prstDash val="solid"/>
            <a:miter/>
          </a:ln>
        </p:spPr>
        <p:txBody>
          <a:bodyPr rtlCol="0" anchor="ctr"/>
          <a:lstStyle/>
          <a:p>
            <a:endParaRPr lang="en-GB" dirty="0"/>
          </a:p>
        </p:txBody>
      </p:sp>
      <p:sp>
        <p:nvSpPr>
          <p:cNvPr id="3552" name="Freeform 3551">
            <a:extLst>
              <a:ext uri="{FF2B5EF4-FFF2-40B4-BE49-F238E27FC236}">
                <a16:creationId xmlns:a16="http://schemas.microsoft.com/office/drawing/2014/main" id="{08118A1D-226D-6AB5-FD59-6C04C89FFF8C}"/>
              </a:ext>
            </a:extLst>
          </p:cNvPr>
          <p:cNvSpPr/>
          <p:nvPr/>
        </p:nvSpPr>
        <p:spPr>
          <a:xfrm>
            <a:off x="2567604" y="3756115"/>
            <a:ext cx="1617" cy="53008"/>
          </a:xfrm>
          <a:custGeom>
            <a:avLst/>
            <a:gdLst>
              <a:gd name="connsiteX0" fmla="*/ 0 w 1617"/>
              <a:gd name="connsiteY0" fmla="*/ 0 h 53008"/>
              <a:gd name="connsiteX1" fmla="*/ 1617 w 1617"/>
              <a:gd name="connsiteY1" fmla="*/ 0 h 53008"/>
              <a:gd name="connsiteX2" fmla="*/ 1617 w 1617"/>
              <a:gd name="connsiteY2" fmla="*/ 53009 h 53008"/>
              <a:gd name="connsiteX3" fmla="*/ 0 w 1617"/>
              <a:gd name="connsiteY3" fmla="*/ 53009 h 53008"/>
            </a:gdLst>
            <a:ahLst/>
            <a:cxnLst>
              <a:cxn ang="0">
                <a:pos x="connsiteX0" y="connsiteY0"/>
              </a:cxn>
              <a:cxn ang="0">
                <a:pos x="connsiteX1" y="connsiteY1"/>
              </a:cxn>
              <a:cxn ang="0">
                <a:pos x="connsiteX2" y="connsiteY2"/>
              </a:cxn>
              <a:cxn ang="0">
                <a:pos x="connsiteX3" y="connsiteY3"/>
              </a:cxn>
            </a:cxnLst>
            <a:rect l="l" t="t" r="r" b="b"/>
            <a:pathLst>
              <a:path w="1617" h="53008">
                <a:moveTo>
                  <a:pt x="0" y="0"/>
                </a:moveTo>
                <a:lnTo>
                  <a:pt x="1617" y="0"/>
                </a:lnTo>
                <a:lnTo>
                  <a:pt x="1617" y="53009"/>
                </a:lnTo>
                <a:lnTo>
                  <a:pt x="0" y="53009"/>
                </a:lnTo>
                <a:close/>
              </a:path>
            </a:pathLst>
          </a:custGeom>
          <a:noFill/>
          <a:ln w="4040" cap="flat">
            <a:solidFill>
              <a:srgbClr val="C54E29"/>
            </a:solidFill>
            <a:prstDash val="solid"/>
            <a:miter/>
          </a:ln>
        </p:spPr>
        <p:txBody>
          <a:bodyPr rtlCol="0" anchor="ctr"/>
          <a:lstStyle/>
          <a:p>
            <a:endParaRPr lang="en-GB" dirty="0"/>
          </a:p>
        </p:txBody>
      </p:sp>
      <p:sp>
        <p:nvSpPr>
          <p:cNvPr id="3553" name="Freeform 3552">
            <a:extLst>
              <a:ext uri="{FF2B5EF4-FFF2-40B4-BE49-F238E27FC236}">
                <a16:creationId xmlns:a16="http://schemas.microsoft.com/office/drawing/2014/main" id="{C04E1A94-EC6C-7202-D96A-FA23DCEFA9A7}"/>
              </a:ext>
            </a:extLst>
          </p:cNvPr>
          <p:cNvSpPr/>
          <p:nvPr/>
        </p:nvSpPr>
        <p:spPr>
          <a:xfrm>
            <a:off x="2569949" y="3756115"/>
            <a:ext cx="1617" cy="55271"/>
          </a:xfrm>
          <a:custGeom>
            <a:avLst/>
            <a:gdLst>
              <a:gd name="connsiteX0" fmla="*/ 0 w 1617"/>
              <a:gd name="connsiteY0" fmla="*/ 0 h 55271"/>
              <a:gd name="connsiteX1" fmla="*/ 1617 w 1617"/>
              <a:gd name="connsiteY1" fmla="*/ 0 h 55271"/>
              <a:gd name="connsiteX2" fmla="*/ 1617 w 1617"/>
              <a:gd name="connsiteY2" fmla="*/ 55271 h 55271"/>
              <a:gd name="connsiteX3" fmla="*/ 0 w 1617"/>
              <a:gd name="connsiteY3" fmla="*/ 55271 h 55271"/>
            </a:gdLst>
            <a:ahLst/>
            <a:cxnLst>
              <a:cxn ang="0">
                <a:pos x="connsiteX0" y="connsiteY0"/>
              </a:cxn>
              <a:cxn ang="0">
                <a:pos x="connsiteX1" y="connsiteY1"/>
              </a:cxn>
              <a:cxn ang="0">
                <a:pos x="connsiteX2" y="connsiteY2"/>
              </a:cxn>
              <a:cxn ang="0">
                <a:pos x="connsiteX3" y="connsiteY3"/>
              </a:cxn>
            </a:cxnLst>
            <a:rect l="l" t="t" r="r" b="b"/>
            <a:pathLst>
              <a:path w="1617" h="55271">
                <a:moveTo>
                  <a:pt x="0" y="0"/>
                </a:moveTo>
                <a:lnTo>
                  <a:pt x="1617" y="0"/>
                </a:lnTo>
                <a:lnTo>
                  <a:pt x="1617" y="55271"/>
                </a:lnTo>
                <a:lnTo>
                  <a:pt x="0" y="55271"/>
                </a:lnTo>
                <a:close/>
              </a:path>
            </a:pathLst>
          </a:custGeom>
          <a:solidFill>
            <a:srgbClr val="F7941D"/>
          </a:solidFill>
          <a:ln w="0" cap="flat">
            <a:noFill/>
            <a:prstDash val="solid"/>
            <a:miter/>
          </a:ln>
        </p:spPr>
        <p:txBody>
          <a:bodyPr rtlCol="0" anchor="ctr"/>
          <a:lstStyle/>
          <a:p>
            <a:endParaRPr lang="en-GB" dirty="0"/>
          </a:p>
        </p:txBody>
      </p:sp>
      <p:sp>
        <p:nvSpPr>
          <p:cNvPr id="3554" name="Freeform 3553">
            <a:extLst>
              <a:ext uri="{FF2B5EF4-FFF2-40B4-BE49-F238E27FC236}">
                <a16:creationId xmlns:a16="http://schemas.microsoft.com/office/drawing/2014/main" id="{B730E7F6-EA6A-BAE9-5554-2749F6B5D1A8}"/>
              </a:ext>
            </a:extLst>
          </p:cNvPr>
          <p:cNvSpPr/>
          <p:nvPr/>
        </p:nvSpPr>
        <p:spPr>
          <a:xfrm>
            <a:off x="2569949" y="3756115"/>
            <a:ext cx="1617" cy="55271"/>
          </a:xfrm>
          <a:custGeom>
            <a:avLst/>
            <a:gdLst>
              <a:gd name="connsiteX0" fmla="*/ 0 w 1617"/>
              <a:gd name="connsiteY0" fmla="*/ 0 h 55271"/>
              <a:gd name="connsiteX1" fmla="*/ 1617 w 1617"/>
              <a:gd name="connsiteY1" fmla="*/ 0 h 55271"/>
              <a:gd name="connsiteX2" fmla="*/ 1617 w 1617"/>
              <a:gd name="connsiteY2" fmla="*/ 55271 h 55271"/>
              <a:gd name="connsiteX3" fmla="*/ 0 w 1617"/>
              <a:gd name="connsiteY3" fmla="*/ 55271 h 55271"/>
            </a:gdLst>
            <a:ahLst/>
            <a:cxnLst>
              <a:cxn ang="0">
                <a:pos x="connsiteX0" y="connsiteY0"/>
              </a:cxn>
              <a:cxn ang="0">
                <a:pos x="connsiteX1" y="connsiteY1"/>
              </a:cxn>
              <a:cxn ang="0">
                <a:pos x="connsiteX2" y="connsiteY2"/>
              </a:cxn>
              <a:cxn ang="0">
                <a:pos x="connsiteX3" y="connsiteY3"/>
              </a:cxn>
            </a:cxnLst>
            <a:rect l="l" t="t" r="r" b="b"/>
            <a:pathLst>
              <a:path w="1617" h="55271">
                <a:moveTo>
                  <a:pt x="0" y="0"/>
                </a:moveTo>
                <a:lnTo>
                  <a:pt x="1617" y="0"/>
                </a:lnTo>
                <a:lnTo>
                  <a:pt x="1617" y="55271"/>
                </a:lnTo>
                <a:lnTo>
                  <a:pt x="0" y="55271"/>
                </a:lnTo>
                <a:close/>
              </a:path>
            </a:pathLst>
          </a:custGeom>
          <a:noFill/>
          <a:ln w="4040" cap="flat">
            <a:solidFill>
              <a:srgbClr val="C54E29"/>
            </a:solidFill>
            <a:prstDash val="solid"/>
            <a:miter/>
          </a:ln>
        </p:spPr>
        <p:txBody>
          <a:bodyPr rtlCol="0" anchor="ctr"/>
          <a:lstStyle/>
          <a:p>
            <a:endParaRPr lang="en-GB" dirty="0"/>
          </a:p>
        </p:txBody>
      </p:sp>
      <p:sp>
        <p:nvSpPr>
          <p:cNvPr id="3555" name="Freeform 3554">
            <a:extLst>
              <a:ext uri="{FF2B5EF4-FFF2-40B4-BE49-F238E27FC236}">
                <a16:creationId xmlns:a16="http://schemas.microsoft.com/office/drawing/2014/main" id="{85FFEB80-B27E-A6BB-D2D1-9BE49CC6EB1B}"/>
              </a:ext>
            </a:extLst>
          </p:cNvPr>
          <p:cNvSpPr/>
          <p:nvPr/>
        </p:nvSpPr>
        <p:spPr>
          <a:xfrm>
            <a:off x="257221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56" name="Freeform 3555">
            <a:extLst>
              <a:ext uri="{FF2B5EF4-FFF2-40B4-BE49-F238E27FC236}">
                <a16:creationId xmlns:a16="http://schemas.microsoft.com/office/drawing/2014/main" id="{C29A5B0C-7E53-C1E9-4E81-3711136BCACF}"/>
              </a:ext>
            </a:extLst>
          </p:cNvPr>
          <p:cNvSpPr/>
          <p:nvPr/>
        </p:nvSpPr>
        <p:spPr>
          <a:xfrm>
            <a:off x="257447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57" name="Freeform 3556">
            <a:extLst>
              <a:ext uri="{FF2B5EF4-FFF2-40B4-BE49-F238E27FC236}">
                <a16:creationId xmlns:a16="http://schemas.microsoft.com/office/drawing/2014/main" id="{06472520-F961-DE79-43C8-01834CB670E6}"/>
              </a:ext>
            </a:extLst>
          </p:cNvPr>
          <p:cNvSpPr/>
          <p:nvPr/>
        </p:nvSpPr>
        <p:spPr>
          <a:xfrm>
            <a:off x="2576741" y="3756115"/>
            <a:ext cx="1617" cy="41130"/>
          </a:xfrm>
          <a:custGeom>
            <a:avLst/>
            <a:gdLst>
              <a:gd name="connsiteX0" fmla="*/ 0 w 1617"/>
              <a:gd name="connsiteY0" fmla="*/ 0 h 41130"/>
              <a:gd name="connsiteX1" fmla="*/ 1617 w 1617"/>
              <a:gd name="connsiteY1" fmla="*/ 0 h 41130"/>
              <a:gd name="connsiteX2" fmla="*/ 1617 w 1617"/>
              <a:gd name="connsiteY2" fmla="*/ 41130 h 41130"/>
              <a:gd name="connsiteX3" fmla="*/ 0 w 1617"/>
              <a:gd name="connsiteY3" fmla="*/ 41130 h 41130"/>
            </a:gdLst>
            <a:ahLst/>
            <a:cxnLst>
              <a:cxn ang="0">
                <a:pos x="connsiteX0" y="connsiteY0"/>
              </a:cxn>
              <a:cxn ang="0">
                <a:pos x="connsiteX1" y="connsiteY1"/>
              </a:cxn>
              <a:cxn ang="0">
                <a:pos x="connsiteX2" y="connsiteY2"/>
              </a:cxn>
              <a:cxn ang="0">
                <a:pos x="connsiteX3" y="connsiteY3"/>
              </a:cxn>
            </a:cxnLst>
            <a:rect l="l" t="t" r="r" b="b"/>
            <a:pathLst>
              <a:path w="1617" h="41130">
                <a:moveTo>
                  <a:pt x="0" y="0"/>
                </a:moveTo>
                <a:lnTo>
                  <a:pt x="1617" y="0"/>
                </a:lnTo>
                <a:lnTo>
                  <a:pt x="1617" y="41130"/>
                </a:lnTo>
                <a:lnTo>
                  <a:pt x="0" y="41130"/>
                </a:lnTo>
                <a:close/>
              </a:path>
            </a:pathLst>
          </a:custGeom>
          <a:solidFill>
            <a:srgbClr val="F7941D"/>
          </a:solidFill>
          <a:ln w="0" cap="flat">
            <a:noFill/>
            <a:prstDash val="solid"/>
            <a:miter/>
          </a:ln>
        </p:spPr>
        <p:txBody>
          <a:bodyPr rtlCol="0" anchor="ctr"/>
          <a:lstStyle/>
          <a:p>
            <a:endParaRPr lang="en-GB" dirty="0"/>
          </a:p>
        </p:txBody>
      </p:sp>
      <p:sp>
        <p:nvSpPr>
          <p:cNvPr id="3558" name="Freeform 3557">
            <a:extLst>
              <a:ext uri="{FF2B5EF4-FFF2-40B4-BE49-F238E27FC236}">
                <a16:creationId xmlns:a16="http://schemas.microsoft.com/office/drawing/2014/main" id="{BBF6A1F0-3406-244A-0007-91D5CD009F40}"/>
              </a:ext>
            </a:extLst>
          </p:cNvPr>
          <p:cNvSpPr/>
          <p:nvPr/>
        </p:nvSpPr>
        <p:spPr>
          <a:xfrm>
            <a:off x="2576741" y="3756115"/>
            <a:ext cx="1617" cy="41130"/>
          </a:xfrm>
          <a:custGeom>
            <a:avLst/>
            <a:gdLst>
              <a:gd name="connsiteX0" fmla="*/ 0 w 1617"/>
              <a:gd name="connsiteY0" fmla="*/ 0 h 41130"/>
              <a:gd name="connsiteX1" fmla="*/ 1617 w 1617"/>
              <a:gd name="connsiteY1" fmla="*/ 0 h 41130"/>
              <a:gd name="connsiteX2" fmla="*/ 1617 w 1617"/>
              <a:gd name="connsiteY2" fmla="*/ 41130 h 41130"/>
              <a:gd name="connsiteX3" fmla="*/ 0 w 1617"/>
              <a:gd name="connsiteY3" fmla="*/ 41130 h 41130"/>
            </a:gdLst>
            <a:ahLst/>
            <a:cxnLst>
              <a:cxn ang="0">
                <a:pos x="connsiteX0" y="connsiteY0"/>
              </a:cxn>
              <a:cxn ang="0">
                <a:pos x="connsiteX1" y="connsiteY1"/>
              </a:cxn>
              <a:cxn ang="0">
                <a:pos x="connsiteX2" y="connsiteY2"/>
              </a:cxn>
              <a:cxn ang="0">
                <a:pos x="connsiteX3" y="connsiteY3"/>
              </a:cxn>
            </a:cxnLst>
            <a:rect l="l" t="t" r="r" b="b"/>
            <a:pathLst>
              <a:path w="1617" h="41130">
                <a:moveTo>
                  <a:pt x="0" y="0"/>
                </a:moveTo>
                <a:lnTo>
                  <a:pt x="1617" y="0"/>
                </a:lnTo>
                <a:lnTo>
                  <a:pt x="1617" y="41130"/>
                </a:lnTo>
                <a:lnTo>
                  <a:pt x="0" y="41130"/>
                </a:lnTo>
                <a:close/>
              </a:path>
            </a:pathLst>
          </a:custGeom>
          <a:noFill/>
          <a:ln w="4040" cap="flat">
            <a:solidFill>
              <a:srgbClr val="C54E29"/>
            </a:solidFill>
            <a:prstDash val="solid"/>
            <a:miter/>
          </a:ln>
        </p:spPr>
        <p:txBody>
          <a:bodyPr rtlCol="0" anchor="ctr"/>
          <a:lstStyle/>
          <a:p>
            <a:endParaRPr lang="en-GB" dirty="0"/>
          </a:p>
        </p:txBody>
      </p:sp>
      <p:sp>
        <p:nvSpPr>
          <p:cNvPr id="3559" name="Freeform 3558">
            <a:extLst>
              <a:ext uri="{FF2B5EF4-FFF2-40B4-BE49-F238E27FC236}">
                <a16:creationId xmlns:a16="http://schemas.microsoft.com/office/drawing/2014/main" id="{B075A7CD-788F-9EBA-CF14-611FA661E082}"/>
              </a:ext>
            </a:extLst>
          </p:cNvPr>
          <p:cNvSpPr/>
          <p:nvPr/>
        </p:nvSpPr>
        <p:spPr>
          <a:xfrm>
            <a:off x="2579005"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3560" name="Freeform 3559">
            <a:extLst>
              <a:ext uri="{FF2B5EF4-FFF2-40B4-BE49-F238E27FC236}">
                <a16:creationId xmlns:a16="http://schemas.microsoft.com/office/drawing/2014/main" id="{378AAE1D-609C-27F2-AA5D-0273B9A5EA5B}"/>
              </a:ext>
            </a:extLst>
          </p:cNvPr>
          <p:cNvSpPr/>
          <p:nvPr/>
        </p:nvSpPr>
        <p:spPr>
          <a:xfrm>
            <a:off x="2579005"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3561" name="Freeform 3560">
            <a:extLst>
              <a:ext uri="{FF2B5EF4-FFF2-40B4-BE49-F238E27FC236}">
                <a16:creationId xmlns:a16="http://schemas.microsoft.com/office/drawing/2014/main" id="{510DD423-A5E3-97D0-B3CA-CE5E7B7B6205}"/>
              </a:ext>
            </a:extLst>
          </p:cNvPr>
          <p:cNvSpPr/>
          <p:nvPr/>
        </p:nvSpPr>
        <p:spPr>
          <a:xfrm>
            <a:off x="258135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562" name="Freeform 3561">
            <a:extLst>
              <a:ext uri="{FF2B5EF4-FFF2-40B4-BE49-F238E27FC236}">
                <a16:creationId xmlns:a16="http://schemas.microsoft.com/office/drawing/2014/main" id="{4AE66427-DC4C-C4FE-5B1E-356E37234BC9}"/>
              </a:ext>
            </a:extLst>
          </p:cNvPr>
          <p:cNvSpPr/>
          <p:nvPr/>
        </p:nvSpPr>
        <p:spPr>
          <a:xfrm>
            <a:off x="258135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563" name="Freeform 3562">
            <a:extLst>
              <a:ext uri="{FF2B5EF4-FFF2-40B4-BE49-F238E27FC236}">
                <a16:creationId xmlns:a16="http://schemas.microsoft.com/office/drawing/2014/main" id="{8E5E527D-D184-048A-5AC7-67DFD531D510}"/>
              </a:ext>
            </a:extLst>
          </p:cNvPr>
          <p:cNvSpPr/>
          <p:nvPr/>
        </p:nvSpPr>
        <p:spPr>
          <a:xfrm>
            <a:off x="2583614"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3564" name="Freeform 3563">
            <a:extLst>
              <a:ext uri="{FF2B5EF4-FFF2-40B4-BE49-F238E27FC236}">
                <a16:creationId xmlns:a16="http://schemas.microsoft.com/office/drawing/2014/main" id="{0B1360E7-7253-2E81-BB41-7F27504FA095}"/>
              </a:ext>
            </a:extLst>
          </p:cNvPr>
          <p:cNvSpPr/>
          <p:nvPr/>
        </p:nvSpPr>
        <p:spPr>
          <a:xfrm>
            <a:off x="2583614"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3565" name="Freeform 3564">
            <a:extLst>
              <a:ext uri="{FF2B5EF4-FFF2-40B4-BE49-F238E27FC236}">
                <a16:creationId xmlns:a16="http://schemas.microsoft.com/office/drawing/2014/main" id="{275A9D28-A3DE-33BC-2737-FFFA035971BC}"/>
              </a:ext>
            </a:extLst>
          </p:cNvPr>
          <p:cNvSpPr/>
          <p:nvPr/>
        </p:nvSpPr>
        <p:spPr>
          <a:xfrm>
            <a:off x="2585878" y="3756115"/>
            <a:ext cx="1617" cy="31999"/>
          </a:xfrm>
          <a:custGeom>
            <a:avLst/>
            <a:gdLst>
              <a:gd name="connsiteX0" fmla="*/ 0 w 1617"/>
              <a:gd name="connsiteY0" fmla="*/ 0 h 31999"/>
              <a:gd name="connsiteX1" fmla="*/ 1617 w 1617"/>
              <a:gd name="connsiteY1" fmla="*/ 0 h 31999"/>
              <a:gd name="connsiteX2" fmla="*/ 1617 w 1617"/>
              <a:gd name="connsiteY2" fmla="*/ 31999 h 31999"/>
              <a:gd name="connsiteX3" fmla="*/ 0 w 1617"/>
              <a:gd name="connsiteY3" fmla="*/ 31999 h 31999"/>
            </a:gdLst>
            <a:ahLst/>
            <a:cxnLst>
              <a:cxn ang="0">
                <a:pos x="connsiteX0" y="connsiteY0"/>
              </a:cxn>
              <a:cxn ang="0">
                <a:pos x="connsiteX1" y="connsiteY1"/>
              </a:cxn>
              <a:cxn ang="0">
                <a:pos x="connsiteX2" y="connsiteY2"/>
              </a:cxn>
              <a:cxn ang="0">
                <a:pos x="connsiteX3" y="connsiteY3"/>
              </a:cxn>
            </a:cxnLst>
            <a:rect l="l" t="t" r="r" b="b"/>
            <a:pathLst>
              <a:path w="1617" h="31999">
                <a:moveTo>
                  <a:pt x="0" y="0"/>
                </a:moveTo>
                <a:lnTo>
                  <a:pt x="1617" y="0"/>
                </a:lnTo>
                <a:lnTo>
                  <a:pt x="1617" y="31999"/>
                </a:lnTo>
                <a:lnTo>
                  <a:pt x="0" y="31999"/>
                </a:lnTo>
                <a:close/>
              </a:path>
            </a:pathLst>
          </a:custGeom>
          <a:solidFill>
            <a:srgbClr val="F7941D"/>
          </a:solidFill>
          <a:ln w="0" cap="flat">
            <a:noFill/>
            <a:prstDash val="solid"/>
            <a:miter/>
          </a:ln>
        </p:spPr>
        <p:txBody>
          <a:bodyPr rtlCol="0" anchor="ctr"/>
          <a:lstStyle/>
          <a:p>
            <a:endParaRPr lang="en-GB" dirty="0"/>
          </a:p>
        </p:txBody>
      </p:sp>
      <p:sp>
        <p:nvSpPr>
          <p:cNvPr id="3566" name="Freeform 3565">
            <a:extLst>
              <a:ext uri="{FF2B5EF4-FFF2-40B4-BE49-F238E27FC236}">
                <a16:creationId xmlns:a16="http://schemas.microsoft.com/office/drawing/2014/main" id="{F02F8A22-8327-92C2-7349-D62F2206B103}"/>
              </a:ext>
            </a:extLst>
          </p:cNvPr>
          <p:cNvSpPr/>
          <p:nvPr/>
        </p:nvSpPr>
        <p:spPr>
          <a:xfrm>
            <a:off x="2585878" y="3756115"/>
            <a:ext cx="1617" cy="31999"/>
          </a:xfrm>
          <a:custGeom>
            <a:avLst/>
            <a:gdLst>
              <a:gd name="connsiteX0" fmla="*/ 0 w 1617"/>
              <a:gd name="connsiteY0" fmla="*/ 0 h 31999"/>
              <a:gd name="connsiteX1" fmla="*/ 1617 w 1617"/>
              <a:gd name="connsiteY1" fmla="*/ 0 h 31999"/>
              <a:gd name="connsiteX2" fmla="*/ 1617 w 1617"/>
              <a:gd name="connsiteY2" fmla="*/ 31999 h 31999"/>
              <a:gd name="connsiteX3" fmla="*/ 0 w 1617"/>
              <a:gd name="connsiteY3" fmla="*/ 31999 h 31999"/>
            </a:gdLst>
            <a:ahLst/>
            <a:cxnLst>
              <a:cxn ang="0">
                <a:pos x="connsiteX0" y="connsiteY0"/>
              </a:cxn>
              <a:cxn ang="0">
                <a:pos x="connsiteX1" y="connsiteY1"/>
              </a:cxn>
              <a:cxn ang="0">
                <a:pos x="connsiteX2" y="connsiteY2"/>
              </a:cxn>
              <a:cxn ang="0">
                <a:pos x="connsiteX3" y="connsiteY3"/>
              </a:cxn>
            </a:cxnLst>
            <a:rect l="l" t="t" r="r" b="b"/>
            <a:pathLst>
              <a:path w="1617" h="31999">
                <a:moveTo>
                  <a:pt x="0" y="0"/>
                </a:moveTo>
                <a:lnTo>
                  <a:pt x="1617" y="0"/>
                </a:lnTo>
                <a:lnTo>
                  <a:pt x="1617" y="31999"/>
                </a:lnTo>
                <a:lnTo>
                  <a:pt x="0" y="31999"/>
                </a:lnTo>
                <a:close/>
              </a:path>
            </a:pathLst>
          </a:custGeom>
          <a:noFill/>
          <a:ln w="4040" cap="flat">
            <a:solidFill>
              <a:srgbClr val="C54E29"/>
            </a:solidFill>
            <a:prstDash val="solid"/>
            <a:miter/>
          </a:ln>
        </p:spPr>
        <p:txBody>
          <a:bodyPr rtlCol="0" anchor="ctr"/>
          <a:lstStyle/>
          <a:p>
            <a:endParaRPr lang="en-GB" dirty="0"/>
          </a:p>
        </p:txBody>
      </p:sp>
      <p:sp>
        <p:nvSpPr>
          <p:cNvPr id="3567" name="Freeform 3566">
            <a:extLst>
              <a:ext uri="{FF2B5EF4-FFF2-40B4-BE49-F238E27FC236}">
                <a16:creationId xmlns:a16="http://schemas.microsoft.com/office/drawing/2014/main" id="{FC01DC8E-AF63-E064-AF57-C81E4251F23E}"/>
              </a:ext>
            </a:extLst>
          </p:cNvPr>
          <p:cNvSpPr/>
          <p:nvPr/>
        </p:nvSpPr>
        <p:spPr>
          <a:xfrm>
            <a:off x="2588142"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3568" name="Freeform 3567">
            <a:extLst>
              <a:ext uri="{FF2B5EF4-FFF2-40B4-BE49-F238E27FC236}">
                <a16:creationId xmlns:a16="http://schemas.microsoft.com/office/drawing/2014/main" id="{75B4A4E7-7D09-24F6-A962-F610BAAC98AF}"/>
              </a:ext>
            </a:extLst>
          </p:cNvPr>
          <p:cNvSpPr/>
          <p:nvPr/>
        </p:nvSpPr>
        <p:spPr>
          <a:xfrm>
            <a:off x="2588142"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3569" name="Freeform 3568">
            <a:extLst>
              <a:ext uri="{FF2B5EF4-FFF2-40B4-BE49-F238E27FC236}">
                <a16:creationId xmlns:a16="http://schemas.microsoft.com/office/drawing/2014/main" id="{5B9820F4-9E77-47D5-7EA9-B61B61859622}"/>
              </a:ext>
            </a:extLst>
          </p:cNvPr>
          <p:cNvSpPr/>
          <p:nvPr/>
        </p:nvSpPr>
        <p:spPr>
          <a:xfrm>
            <a:off x="259040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570" name="Freeform 3569">
            <a:extLst>
              <a:ext uri="{FF2B5EF4-FFF2-40B4-BE49-F238E27FC236}">
                <a16:creationId xmlns:a16="http://schemas.microsoft.com/office/drawing/2014/main" id="{57AA1C9C-6C10-E14B-C0B3-E644646392E7}"/>
              </a:ext>
            </a:extLst>
          </p:cNvPr>
          <p:cNvSpPr/>
          <p:nvPr/>
        </p:nvSpPr>
        <p:spPr>
          <a:xfrm>
            <a:off x="259040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571" name="Freeform 3570">
            <a:extLst>
              <a:ext uri="{FF2B5EF4-FFF2-40B4-BE49-F238E27FC236}">
                <a16:creationId xmlns:a16="http://schemas.microsoft.com/office/drawing/2014/main" id="{63780F60-BDAD-0BD7-F2F6-10147EC6E2B5}"/>
              </a:ext>
            </a:extLst>
          </p:cNvPr>
          <p:cNvSpPr/>
          <p:nvPr/>
        </p:nvSpPr>
        <p:spPr>
          <a:xfrm>
            <a:off x="2592670"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572" name="Freeform 3571">
            <a:extLst>
              <a:ext uri="{FF2B5EF4-FFF2-40B4-BE49-F238E27FC236}">
                <a16:creationId xmlns:a16="http://schemas.microsoft.com/office/drawing/2014/main" id="{21C3C777-2F47-1139-87B6-3875E3DAB7F5}"/>
              </a:ext>
            </a:extLst>
          </p:cNvPr>
          <p:cNvSpPr/>
          <p:nvPr/>
        </p:nvSpPr>
        <p:spPr>
          <a:xfrm>
            <a:off x="2592670"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573" name="Freeform 3572">
            <a:extLst>
              <a:ext uri="{FF2B5EF4-FFF2-40B4-BE49-F238E27FC236}">
                <a16:creationId xmlns:a16="http://schemas.microsoft.com/office/drawing/2014/main" id="{C5F488D7-1C0E-434B-B8A6-2DB785A2F3B8}"/>
              </a:ext>
            </a:extLst>
          </p:cNvPr>
          <p:cNvSpPr/>
          <p:nvPr/>
        </p:nvSpPr>
        <p:spPr>
          <a:xfrm>
            <a:off x="2594934"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3574" name="Freeform 3573">
            <a:extLst>
              <a:ext uri="{FF2B5EF4-FFF2-40B4-BE49-F238E27FC236}">
                <a16:creationId xmlns:a16="http://schemas.microsoft.com/office/drawing/2014/main" id="{0D864DA2-16A1-C054-F5F6-A7F8B8C5EA49}"/>
              </a:ext>
            </a:extLst>
          </p:cNvPr>
          <p:cNvSpPr/>
          <p:nvPr/>
        </p:nvSpPr>
        <p:spPr>
          <a:xfrm>
            <a:off x="2594934"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3575" name="Freeform 3574">
            <a:extLst>
              <a:ext uri="{FF2B5EF4-FFF2-40B4-BE49-F238E27FC236}">
                <a16:creationId xmlns:a16="http://schemas.microsoft.com/office/drawing/2014/main" id="{A8FB63A1-CB1C-105F-3CC6-2810F8D5EA36}"/>
              </a:ext>
            </a:extLst>
          </p:cNvPr>
          <p:cNvSpPr/>
          <p:nvPr/>
        </p:nvSpPr>
        <p:spPr>
          <a:xfrm>
            <a:off x="2597279"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576" name="Freeform 3575">
            <a:extLst>
              <a:ext uri="{FF2B5EF4-FFF2-40B4-BE49-F238E27FC236}">
                <a16:creationId xmlns:a16="http://schemas.microsoft.com/office/drawing/2014/main" id="{BAAE6B00-CB32-99CF-BADD-269809A714F9}"/>
              </a:ext>
            </a:extLst>
          </p:cNvPr>
          <p:cNvSpPr/>
          <p:nvPr/>
        </p:nvSpPr>
        <p:spPr>
          <a:xfrm>
            <a:off x="2597279"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577" name="Freeform 3576">
            <a:extLst>
              <a:ext uri="{FF2B5EF4-FFF2-40B4-BE49-F238E27FC236}">
                <a16:creationId xmlns:a16="http://schemas.microsoft.com/office/drawing/2014/main" id="{E2C0CF35-7899-C8E4-13FC-2CC73CA6D0AF}"/>
              </a:ext>
            </a:extLst>
          </p:cNvPr>
          <p:cNvSpPr/>
          <p:nvPr/>
        </p:nvSpPr>
        <p:spPr>
          <a:xfrm>
            <a:off x="2599543"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solidFill>
            <a:srgbClr val="F7941D"/>
          </a:solidFill>
          <a:ln w="0" cap="flat">
            <a:noFill/>
            <a:prstDash val="solid"/>
            <a:miter/>
          </a:ln>
        </p:spPr>
        <p:txBody>
          <a:bodyPr rtlCol="0" anchor="ctr"/>
          <a:lstStyle/>
          <a:p>
            <a:endParaRPr lang="en-GB" dirty="0"/>
          </a:p>
        </p:txBody>
      </p:sp>
      <p:sp>
        <p:nvSpPr>
          <p:cNvPr id="3578" name="Freeform 3577">
            <a:extLst>
              <a:ext uri="{FF2B5EF4-FFF2-40B4-BE49-F238E27FC236}">
                <a16:creationId xmlns:a16="http://schemas.microsoft.com/office/drawing/2014/main" id="{258931CC-F9DC-14E7-4F88-CB3DCD24F637}"/>
              </a:ext>
            </a:extLst>
          </p:cNvPr>
          <p:cNvSpPr/>
          <p:nvPr/>
        </p:nvSpPr>
        <p:spPr>
          <a:xfrm>
            <a:off x="2599543"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noFill/>
          <a:ln w="4040" cap="flat">
            <a:solidFill>
              <a:srgbClr val="C54E29"/>
            </a:solidFill>
            <a:prstDash val="solid"/>
            <a:miter/>
          </a:ln>
        </p:spPr>
        <p:txBody>
          <a:bodyPr rtlCol="0" anchor="ctr"/>
          <a:lstStyle/>
          <a:p>
            <a:endParaRPr lang="en-GB" dirty="0"/>
          </a:p>
        </p:txBody>
      </p:sp>
      <p:sp>
        <p:nvSpPr>
          <p:cNvPr id="3579" name="Freeform 3578">
            <a:extLst>
              <a:ext uri="{FF2B5EF4-FFF2-40B4-BE49-F238E27FC236}">
                <a16:creationId xmlns:a16="http://schemas.microsoft.com/office/drawing/2014/main" id="{A5D570CA-CA79-EF2C-7DBC-055D3049BCBA}"/>
              </a:ext>
            </a:extLst>
          </p:cNvPr>
          <p:cNvSpPr/>
          <p:nvPr/>
        </p:nvSpPr>
        <p:spPr>
          <a:xfrm>
            <a:off x="2601807"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3580" name="Freeform 3579">
            <a:extLst>
              <a:ext uri="{FF2B5EF4-FFF2-40B4-BE49-F238E27FC236}">
                <a16:creationId xmlns:a16="http://schemas.microsoft.com/office/drawing/2014/main" id="{06B4D8A5-343F-FCEB-1E55-DDF193261855}"/>
              </a:ext>
            </a:extLst>
          </p:cNvPr>
          <p:cNvSpPr/>
          <p:nvPr/>
        </p:nvSpPr>
        <p:spPr>
          <a:xfrm>
            <a:off x="2601807"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3581" name="Freeform 3580">
            <a:extLst>
              <a:ext uri="{FF2B5EF4-FFF2-40B4-BE49-F238E27FC236}">
                <a16:creationId xmlns:a16="http://schemas.microsoft.com/office/drawing/2014/main" id="{11E3B080-5899-68C3-0582-D61953E4BD49}"/>
              </a:ext>
            </a:extLst>
          </p:cNvPr>
          <p:cNvSpPr/>
          <p:nvPr/>
        </p:nvSpPr>
        <p:spPr>
          <a:xfrm>
            <a:off x="2604071"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582" name="Freeform 3581">
            <a:extLst>
              <a:ext uri="{FF2B5EF4-FFF2-40B4-BE49-F238E27FC236}">
                <a16:creationId xmlns:a16="http://schemas.microsoft.com/office/drawing/2014/main" id="{9800E5E3-1C89-692C-EFB1-0331757F7554}"/>
              </a:ext>
            </a:extLst>
          </p:cNvPr>
          <p:cNvSpPr/>
          <p:nvPr/>
        </p:nvSpPr>
        <p:spPr>
          <a:xfrm>
            <a:off x="2604071"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583" name="Freeform 3582">
            <a:extLst>
              <a:ext uri="{FF2B5EF4-FFF2-40B4-BE49-F238E27FC236}">
                <a16:creationId xmlns:a16="http://schemas.microsoft.com/office/drawing/2014/main" id="{13954CC0-6517-C890-13AE-B4740761FCF1}"/>
              </a:ext>
            </a:extLst>
          </p:cNvPr>
          <p:cNvSpPr/>
          <p:nvPr/>
        </p:nvSpPr>
        <p:spPr>
          <a:xfrm>
            <a:off x="2606335" y="3756115"/>
            <a:ext cx="1617" cy="74503"/>
          </a:xfrm>
          <a:custGeom>
            <a:avLst/>
            <a:gdLst>
              <a:gd name="connsiteX0" fmla="*/ 0 w 1617"/>
              <a:gd name="connsiteY0" fmla="*/ 0 h 74503"/>
              <a:gd name="connsiteX1" fmla="*/ 1617 w 1617"/>
              <a:gd name="connsiteY1" fmla="*/ 0 h 74503"/>
              <a:gd name="connsiteX2" fmla="*/ 1617 w 1617"/>
              <a:gd name="connsiteY2" fmla="*/ 74503 h 74503"/>
              <a:gd name="connsiteX3" fmla="*/ 0 w 1617"/>
              <a:gd name="connsiteY3" fmla="*/ 74503 h 74503"/>
            </a:gdLst>
            <a:ahLst/>
            <a:cxnLst>
              <a:cxn ang="0">
                <a:pos x="connsiteX0" y="connsiteY0"/>
              </a:cxn>
              <a:cxn ang="0">
                <a:pos x="connsiteX1" y="connsiteY1"/>
              </a:cxn>
              <a:cxn ang="0">
                <a:pos x="connsiteX2" y="connsiteY2"/>
              </a:cxn>
              <a:cxn ang="0">
                <a:pos x="connsiteX3" y="connsiteY3"/>
              </a:cxn>
            </a:cxnLst>
            <a:rect l="l" t="t" r="r" b="b"/>
            <a:pathLst>
              <a:path w="1617" h="74503">
                <a:moveTo>
                  <a:pt x="0" y="0"/>
                </a:moveTo>
                <a:lnTo>
                  <a:pt x="1617" y="0"/>
                </a:lnTo>
                <a:lnTo>
                  <a:pt x="1617" y="74503"/>
                </a:lnTo>
                <a:lnTo>
                  <a:pt x="0" y="74503"/>
                </a:lnTo>
                <a:close/>
              </a:path>
            </a:pathLst>
          </a:custGeom>
          <a:solidFill>
            <a:srgbClr val="F7941D"/>
          </a:solidFill>
          <a:ln w="0" cap="flat">
            <a:noFill/>
            <a:prstDash val="solid"/>
            <a:miter/>
          </a:ln>
        </p:spPr>
        <p:txBody>
          <a:bodyPr rtlCol="0" anchor="ctr"/>
          <a:lstStyle/>
          <a:p>
            <a:endParaRPr lang="en-GB" dirty="0"/>
          </a:p>
        </p:txBody>
      </p:sp>
      <p:sp>
        <p:nvSpPr>
          <p:cNvPr id="3584" name="Freeform 3583">
            <a:extLst>
              <a:ext uri="{FF2B5EF4-FFF2-40B4-BE49-F238E27FC236}">
                <a16:creationId xmlns:a16="http://schemas.microsoft.com/office/drawing/2014/main" id="{D3F839A6-A192-538C-A1B5-CE859A12AE33}"/>
              </a:ext>
            </a:extLst>
          </p:cNvPr>
          <p:cNvSpPr/>
          <p:nvPr/>
        </p:nvSpPr>
        <p:spPr>
          <a:xfrm>
            <a:off x="2606335" y="3756115"/>
            <a:ext cx="1617" cy="74503"/>
          </a:xfrm>
          <a:custGeom>
            <a:avLst/>
            <a:gdLst>
              <a:gd name="connsiteX0" fmla="*/ 0 w 1617"/>
              <a:gd name="connsiteY0" fmla="*/ 0 h 74503"/>
              <a:gd name="connsiteX1" fmla="*/ 1617 w 1617"/>
              <a:gd name="connsiteY1" fmla="*/ 0 h 74503"/>
              <a:gd name="connsiteX2" fmla="*/ 1617 w 1617"/>
              <a:gd name="connsiteY2" fmla="*/ 74503 h 74503"/>
              <a:gd name="connsiteX3" fmla="*/ 0 w 1617"/>
              <a:gd name="connsiteY3" fmla="*/ 74503 h 74503"/>
            </a:gdLst>
            <a:ahLst/>
            <a:cxnLst>
              <a:cxn ang="0">
                <a:pos x="connsiteX0" y="connsiteY0"/>
              </a:cxn>
              <a:cxn ang="0">
                <a:pos x="connsiteX1" y="connsiteY1"/>
              </a:cxn>
              <a:cxn ang="0">
                <a:pos x="connsiteX2" y="connsiteY2"/>
              </a:cxn>
              <a:cxn ang="0">
                <a:pos x="connsiteX3" y="connsiteY3"/>
              </a:cxn>
            </a:cxnLst>
            <a:rect l="l" t="t" r="r" b="b"/>
            <a:pathLst>
              <a:path w="1617" h="74503">
                <a:moveTo>
                  <a:pt x="0" y="0"/>
                </a:moveTo>
                <a:lnTo>
                  <a:pt x="1617" y="0"/>
                </a:lnTo>
                <a:lnTo>
                  <a:pt x="1617" y="74503"/>
                </a:lnTo>
                <a:lnTo>
                  <a:pt x="0" y="74503"/>
                </a:lnTo>
                <a:close/>
              </a:path>
            </a:pathLst>
          </a:custGeom>
          <a:noFill/>
          <a:ln w="4040" cap="flat">
            <a:solidFill>
              <a:srgbClr val="C54E29"/>
            </a:solidFill>
            <a:prstDash val="solid"/>
            <a:miter/>
          </a:ln>
        </p:spPr>
        <p:txBody>
          <a:bodyPr rtlCol="0" anchor="ctr"/>
          <a:lstStyle/>
          <a:p>
            <a:endParaRPr lang="en-GB" dirty="0"/>
          </a:p>
        </p:txBody>
      </p:sp>
      <p:sp>
        <p:nvSpPr>
          <p:cNvPr id="3585" name="Freeform 3584">
            <a:extLst>
              <a:ext uri="{FF2B5EF4-FFF2-40B4-BE49-F238E27FC236}">
                <a16:creationId xmlns:a16="http://schemas.microsoft.com/office/drawing/2014/main" id="{694309D5-D24D-95C7-DF91-CD220D3052EA}"/>
              </a:ext>
            </a:extLst>
          </p:cNvPr>
          <p:cNvSpPr/>
          <p:nvPr/>
        </p:nvSpPr>
        <p:spPr>
          <a:xfrm>
            <a:off x="2608680"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solidFill>
            <a:srgbClr val="F7941D"/>
          </a:solidFill>
          <a:ln w="0" cap="flat">
            <a:noFill/>
            <a:prstDash val="solid"/>
            <a:miter/>
          </a:ln>
        </p:spPr>
        <p:txBody>
          <a:bodyPr rtlCol="0" anchor="ctr"/>
          <a:lstStyle/>
          <a:p>
            <a:endParaRPr lang="en-GB" dirty="0"/>
          </a:p>
        </p:txBody>
      </p:sp>
      <p:sp>
        <p:nvSpPr>
          <p:cNvPr id="3586" name="Freeform 3585">
            <a:extLst>
              <a:ext uri="{FF2B5EF4-FFF2-40B4-BE49-F238E27FC236}">
                <a16:creationId xmlns:a16="http://schemas.microsoft.com/office/drawing/2014/main" id="{1BED629B-5FF9-0738-C6E9-E7629D898D62}"/>
              </a:ext>
            </a:extLst>
          </p:cNvPr>
          <p:cNvSpPr/>
          <p:nvPr/>
        </p:nvSpPr>
        <p:spPr>
          <a:xfrm>
            <a:off x="2608680" y="3756115"/>
            <a:ext cx="1617" cy="22868"/>
          </a:xfrm>
          <a:custGeom>
            <a:avLst/>
            <a:gdLst>
              <a:gd name="connsiteX0" fmla="*/ 0 w 1617"/>
              <a:gd name="connsiteY0" fmla="*/ 0 h 22868"/>
              <a:gd name="connsiteX1" fmla="*/ 1617 w 1617"/>
              <a:gd name="connsiteY1" fmla="*/ 0 h 22868"/>
              <a:gd name="connsiteX2" fmla="*/ 1617 w 1617"/>
              <a:gd name="connsiteY2" fmla="*/ 22868 h 22868"/>
              <a:gd name="connsiteX3" fmla="*/ 0 w 1617"/>
              <a:gd name="connsiteY3" fmla="*/ 22868 h 22868"/>
            </a:gdLst>
            <a:ahLst/>
            <a:cxnLst>
              <a:cxn ang="0">
                <a:pos x="connsiteX0" y="connsiteY0"/>
              </a:cxn>
              <a:cxn ang="0">
                <a:pos x="connsiteX1" y="connsiteY1"/>
              </a:cxn>
              <a:cxn ang="0">
                <a:pos x="connsiteX2" y="connsiteY2"/>
              </a:cxn>
              <a:cxn ang="0">
                <a:pos x="connsiteX3" y="connsiteY3"/>
              </a:cxn>
            </a:cxnLst>
            <a:rect l="l" t="t" r="r" b="b"/>
            <a:pathLst>
              <a:path w="1617" h="22868">
                <a:moveTo>
                  <a:pt x="0" y="0"/>
                </a:moveTo>
                <a:lnTo>
                  <a:pt x="1617" y="0"/>
                </a:lnTo>
                <a:lnTo>
                  <a:pt x="1617" y="22868"/>
                </a:lnTo>
                <a:lnTo>
                  <a:pt x="0" y="22868"/>
                </a:lnTo>
                <a:close/>
              </a:path>
            </a:pathLst>
          </a:custGeom>
          <a:noFill/>
          <a:ln w="4040" cap="flat">
            <a:solidFill>
              <a:srgbClr val="C54E29"/>
            </a:solidFill>
            <a:prstDash val="solid"/>
            <a:miter/>
          </a:ln>
        </p:spPr>
        <p:txBody>
          <a:bodyPr rtlCol="0" anchor="ctr"/>
          <a:lstStyle/>
          <a:p>
            <a:endParaRPr lang="en-GB" dirty="0"/>
          </a:p>
        </p:txBody>
      </p:sp>
      <p:sp>
        <p:nvSpPr>
          <p:cNvPr id="3587" name="Freeform 3586">
            <a:extLst>
              <a:ext uri="{FF2B5EF4-FFF2-40B4-BE49-F238E27FC236}">
                <a16:creationId xmlns:a16="http://schemas.microsoft.com/office/drawing/2014/main" id="{7104534C-BF8F-E798-E775-76E6EEED19E0}"/>
              </a:ext>
            </a:extLst>
          </p:cNvPr>
          <p:cNvSpPr/>
          <p:nvPr/>
        </p:nvSpPr>
        <p:spPr>
          <a:xfrm>
            <a:off x="261094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588" name="Freeform 3587">
            <a:extLst>
              <a:ext uri="{FF2B5EF4-FFF2-40B4-BE49-F238E27FC236}">
                <a16:creationId xmlns:a16="http://schemas.microsoft.com/office/drawing/2014/main" id="{3FB0CA75-0EE8-38E1-1BA4-5DF15D1443EB}"/>
              </a:ext>
            </a:extLst>
          </p:cNvPr>
          <p:cNvSpPr/>
          <p:nvPr/>
        </p:nvSpPr>
        <p:spPr>
          <a:xfrm>
            <a:off x="2613208"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3589" name="Freeform 3588">
            <a:extLst>
              <a:ext uri="{FF2B5EF4-FFF2-40B4-BE49-F238E27FC236}">
                <a16:creationId xmlns:a16="http://schemas.microsoft.com/office/drawing/2014/main" id="{C931E311-DF03-5F1C-6B77-E60A1636FE4D}"/>
              </a:ext>
            </a:extLst>
          </p:cNvPr>
          <p:cNvSpPr/>
          <p:nvPr/>
        </p:nvSpPr>
        <p:spPr>
          <a:xfrm>
            <a:off x="2613208"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3590" name="Freeform 3589">
            <a:extLst>
              <a:ext uri="{FF2B5EF4-FFF2-40B4-BE49-F238E27FC236}">
                <a16:creationId xmlns:a16="http://schemas.microsoft.com/office/drawing/2014/main" id="{9A883809-D477-BF4F-3314-18CBC84408D7}"/>
              </a:ext>
            </a:extLst>
          </p:cNvPr>
          <p:cNvSpPr/>
          <p:nvPr/>
        </p:nvSpPr>
        <p:spPr>
          <a:xfrm>
            <a:off x="261547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591" name="Freeform 3590">
            <a:extLst>
              <a:ext uri="{FF2B5EF4-FFF2-40B4-BE49-F238E27FC236}">
                <a16:creationId xmlns:a16="http://schemas.microsoft.com/office/drawing/2014/main" id="{6BA43E62-816E-1999-E92C-4D23EE6F4F8F}"/>
              </a:ext>
            </a:extLst>
          </p:cNvPr>
          <p:cNvSpPr/>
          <p:nvPr/>
        </p:nvSpPr>
        <p:spPr>
          <a:xfrm>
            <a:off x="2615472"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592" name="Freeform 3591">
            <a:extLst>
              <a:ext uri="{FF2B5EF4-FFF2-40B4-BE49-F238E27FC236}">
                <a16:creationId xmlns:a16="http://schemas.microsoft.com/office/drawing/2014/main" id="{014AF44A-6E01-3161-D66E-2C17C6BF9547}"/>
              </a:ext>
            </a:extLst>
          </p:cNvPr>
          <p:cNvSpPr/>
          <p:nvPr/>
        </p:nvSpPr>
        <p:spPr>
          <a:xfrm>
            <a:off x="2617736"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solidFill>
            <a:srgbClr val="F7941D"/>
          </a:solidFill>
          <a:ln w="0" cap="flat">
            <a:noFill/>
            <a:prstDash val="solid"/>
            <a:miter/>
          </a:ln>
        </p:spPr>
        <p:txBody>
          <a:bodyPr rtlCol="0" anchor="ctr"/>
          <a:lstStyle/>
          <a:p>
            <a:endParaRPr lang="en-GB" dirty="0"/>
          </a:p>
        </p:txBody>
      </p:sp>
      <p:sp>
        <p:nvSpPr>
          <p:cNvPr id="3593" name="Freeform 3592">
            <a:extLst>
              <a:ext uri="{FF2B5EF4-FFF2-40B4-BE49-F238E27FC236}">
                <a16:creationId xmlns:a16="http://schemas.microsoft.com/office/drawing/2014/main" id="{8AF152E3-C094-AE51-58D7-9F27AD874218}"/>
              </a:ext>
            </a:extLst>
          </p:cNvPr>
          <p:cNvSpPr/>
          <p:nvPr/>
        </p:nvSpPr>
        <p:spPr>
          <a:xfrm>
            <a:off x="2617736"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noFill/>
          <a:ln w="4040" cap="flat">
            <a:solidFill>
              <a:srgbClr val="C54E29"/>
            </a:solidFill>
            <a:prstDash val="solid"/>
            <a:miter/>
          </a:ln>
        </p:spPr>
        <p:txBody>
          <a:bodyPr rtlCol="0" anchor="ctr"/>
          <a:lstStyle/>
          <a:p>
            <a:endParaRPr lang="en-GB" dirty="0"/>
          </a:p>
        </p:txBody>
      </p:sp>
      <p:sp>
        <p:nvSpPr>
          <p:cNvPr id="3594" name="Freeform 3593">
            <a:extLst>
              <a:ext uri="{FF2B5EF4-FFF2-40B4-BE49-F238E27FC236}">
                <a16:creationId xmlns:a16="http://schemas.microsoft.com/office/drawing/2014/main" id="{E561E690-E387-D49C-E558-5317090D41BB}"/>
              </a:ext>
            </a:extLst>
          </p:cNvPr>
          <p:cNvSpPr/>
          <p:nvPr/>
        </p:nvSpPr>
        <p:spPr>
          <a:xfrm>
            <a:off x="2620000"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3595" name="Freeform 3594">
            <a:extLst>
              <a:ext uri="{FF2B5EF4-FFF2-40B4-BE49-F238E27FC236}">
                <a16:creationId xmlns:a16="http://schemas.microsoft.com/office/drawing/2014/main" id="{DE0F508A-4AAA-1B81-2748-B1BC976F2E1C}"/>
              </a:ext>
            </a:extLst>
          </p:cNvPr>
          <p:cNvSpPr/>
          <p:nvPr/>
        </p:nvSpPr>
        <p:spPr>
          <a:xfrm>
            <a:off x="2620000"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3596" name="Freeform 3595">
            <a:extLst>
              <a:ext uri="{FF2B5EF4-FFF2-40B4-BE49-F238E27FC236}">
                <a16:creationId xmlns:a16="http://schemas.microsoft.com/office/drawing/2014/main" id="{1A89F4AB-ACB5-7F22-119D-45DFDB41A20E}"/>
              </a:ext>
            </a:extLst>
          </p:cNvPr>
          <p:cNvSpPr/>
          <p:nvPr/>
        </p:nvSpPr>
        <p:spPr>
          <a:xfrm>
            <a:off x="2622345"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597" name="Freeform 3596">
            <a:extLst>
              <a:ext uri="{FF2B5EF4-FFF2-40B4-BE49-F238E27FC236}">
                <a16:creationId xmlns:a16="http://schemas.microsoft.com/office/drawing/2014/main" id="{33A61532-9E1C-B131-DA5A-CF525C8D9D57}"/>
              </a:ext>
            </a:extLst>
          </p:cNvPr>
          <p:cNvSpPr/>
          <p:nvPr/>
        </p:nvSpPr>
        <p:spPr>
          <a:xfrm>
            <a:off x="2622345"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598" name="Freeform 3597">
            <a:extLst>
              <a:ext uri="{FF2B5EF4-FFF2-40B4-BE49-F238E27FC236}">
                <a16:creationId xmlns:a16="http://schemas.microsoft.com/office/drawing/2014/main" id="{462EB508-3453-1FD6-C587-218C634678B9}"/>
              </a:ext>
            </a:extLst>
          </p:cNvPr>
          <p:cNvSpPr/>
          <p:nvPr/>
        </p:nvSpPr>
        <p:spPr>
          <a:xfrm>
            <a:off x="2624609"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solidFill>
            <a:srgbClr val="F7941D"/>
          </a:solidFill>
          <a:ln w="0" cap="flat">
            <a:noFill/>
            <a:prstDash val="solid"/>
            <a:miter/>
          </a:ln>
        </p:spPr>
        <p:txBody>
          <a:bodyPr rtlCol="0" anchor="ctr"/>
          <a:lstStyle/>
          <a:p>
            <a:endParaRPr lang="en-GB" dirty="0"/>
          </a:p>
        </p:txBody>
      </p:sp>
      <p:sp>
        <p:nvSpPr>
          <p:cNvPr id="3599" name="Freeform 3598">
            <a:extLst>
              <a:ext uri="{FF2B5EF4-FFF2-40B4-BE49-F238E27FC236}">
                <a16:creationId xmlns:a16="http://schemas.microsoft.com/office/drawing/2014/main" id="{C78EA3B8-C980-7B8C-1392-17BCEEA7C309}"/>
              </a:ext>
            </a:extLst>
          </p:cNvPr>
          <p:cNvSpPr/>
          <p:nvPr/>
        </p:nvSpPr>
        <p:spPr>
          <a:xfrm>
            <a:off x="2624609"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noFill/>
          <a:ln w="4040" cap="flat">
            <a:solidFill>
              <a:srgbClr val="C54E29"/>
            </a:solidFill>
            <a:prstDash val="solid"/>
            <a:miter/>
          </a:ln>
        </p:spPr>
        <p:txBody>
          <a:bodyPr rtlCol="0" anchor="ctr"/>
          <a:lstStyle/>
          <a:p>
            <a:endParaRPr lang="en-GB" dirty="0"/>
          </a:p>
        </p:txBody>
      </p:sp>
      <p:sp>
        <p:nvSpPr>
          <p:cNvPr id="3600" name="Freeform 3599">
            <a:extLst>
              <a:ext uri="{FF2B5EF4-FFF2-40B4-BE49-F238E27FC236}">
                <a16:creationId xmlns:a16="http://schemas.microsoft.com/office/drawing/2014/main" id="{5EA25299-CEF6-983C-9FA0-BAB9B60906DB}"/>
              </a:ext>
            </a:extLst>
          </p:cNvPr>
          <p:cNvSpPr/>
          <p:nvPr/>
        </p:nvSpPr>
        <p:spPr>
          <a:xfrm>
            <a:off x="2626873"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3601" name="Freeform 3600">
            <a:extLst>
              <a:ext uri="{FF2B5EF4-FFF2-40B4-BE49-F238E27FC236}">
                <a16:creationId xmlns:a16="http://schemas.microsoft.com/office/drawing/2014/main" id="{EE78075A-3DD8-4ECF-3C3A-64222B1B69DD}"/>
              </a:ext>
            </a:extLst>
          </p:cNvPr>
          <p:cNvSpPr/>
          <p:nvPr/>
        </p:nvSpPr>
        <p:spPr>
          <a:xfrm>
            <a:off x="2626873"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3602" name="Freeform 3601">
            <a:extLst>
              <a:ext uri="{FF2B5EF4-FFF2-40B4-BE49-F238E27FC236}">
                <a16:creationId xmlns:a16="http://schemas.microsoft.com/office/drawing/2014/main" id="{C4F265F0-4BE6-1C7C-EAA5-E3ED0C082948}"/>
              </a:ext>
            </a:extLst>
          </p:cNvPr>
          <p:cNvSpPr/>
          <p:nvPr/>
        </p:nvSpPr>
        <p:spPr>
          <a:xfrm>
            <a:off x="2629137"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3603" name="Freeform 3602">
            <a:extLst>
              <a:ext uri="{FF2B5EF4-FFF2-40B4-BE49-F238E27FC236}">
                <a16:creationId xmlns:a16="http://schemas.microsoft.com/office/drawing/2014/main" id="{2D0FC012-C151-66C3-B315-3A52E8B46AB4}"/>
              </a:ext>
            </a:extLst>
          </p:cNvPr>
          <p:cNvSpPr/>
          <p:nvPr/>
        </p:nvSpPr>
        <p:spPr>
          <a:xfrm>
            <a:off x="2629137"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3604" name="Freeform 3603">
            <a:extLst>
              <a:ext uri="{FF2B5EF4-FFF2-40B4-BE49-F238E27FC236}">
                <a16:creationId xmlns:a16="http://schemas.microsoft.com/office/drawing/2014/main" id="{1C9C699F-B51A-2F86-97FE-8F2ABD1EABFB}"/>
              </a:ext>
            </a:extLst>
          </p:cNvPr>
          <p:cNvSpPr/>
          <p:nvPr/>
        </p:nvSpPr>
        <p:spPr>
          <a:xfrm>
            <a:off x="263140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605" name="Freeform 3604">
            <a:extLst>
              <a:ext uri="{FF2B5EF4-FFF2-40B4-BE49-F238E27FC236}">
                <a16:creationId xmlns:a16="http://schemas.microsoft.com/office/drawing/2014/main" id="{F3215372-300D-316C-DCE9-5A776550ED12}"/>
              </a:ext>
            </a:extLst>
          </p:cNvPr>
          <p:cNvSpPr/>
          <p:nvPr/>
        </p:nvSpPr>
        <p:spPr>
          <a:xfrm>
            <a:off x="2633665"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606" name="Freeform 3605">
            <a:extLst>
              <a:ext uri="{FF2B5EF4-FFF2-40B4-BE49-F238E27FC236}">
                <a16:creationId xmlns:a16="http://schemas.microsoft.com/office/drawing/2014/main" id="{E9EDD3C2-45AA-32FA-C10C-19DB8438E60E}"/>
              </a:ext>
            </a:extLst>
          </p:cNvPr>
          <p:cNvSpPr/>
          <p:nvPr/>
        </p:nvSpPr>
        <p:spPr>
          <a:xfrm>
            <a:off x="2633665"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607" name="Freeform 3606">
            <a:extLst>
              <a:ext uri="{FF2B5EF4-FFF2-40B4-BE49-F238E27FC236}">
                <a16:creationId xmlns:a16="http://schemas.microsoft.com/office/drawing/2014/main" id="{C400E4DF-E9EA-B586-2AF6-F941AE7DC08C}"/>
              </a:ext>
            </a:extLst>
          </p:cNvPr>
          <p:cNvSpPr/>
          <p:nvPr/>
        </p:nvSpPr>
        <p:spPr>
          <a:xfrm>
            <a:off x="2635929" y="3756115"/>
            <a:ext cx="1617" cy="131633"/>
          </a:xfrm>
          <a:custGeom>
            <a:avLst/>
            <a:gdLst>
              <a:gd name="connsiteX0" fmla="*/ 0 w 1617"/>
              <a:gd name="connsiteY0" fmla="*/ 0 h 131633"/>
              <a:gd name="connsiteX1" fmla="*/ 1617 w 1617"/>
              <a:gd name="connsiteY1" fmla="*/ 0 h 131633"/>
              <a:gd name="connsiteX2" fmla="*/ 1617 w 1617"/>
              <a:gd name="connsiteY2" fmla="*/ 131633 h 131633"/>
              <a:gd name="connsiteX3" fmla="*/ 0 w 1617"/>
              <a:gd name="connsiteY3" fmla="*/ 131633 h 131633"/>
            </a:gdLst>
            <a:ahLst/>
            <a:cxnLst>
              <a:cxn ang="0">
                <a:pos x="connsiteX0" y="connsiteY0"/>
              </a:cxn>
              <a:cxn ang="0">
                <a:pos x="connsiteX1" y="connsiteY1"/>
              </a:cxn>
              <a:cxn ang="0">
                <a:pos x="connsiteX2" y="connsiteY2"/>
              </a:cxn>
              <a:cxn ang="0">
                <a:pos x="connsiteX3" y="connsiteY3"/>
              </a:cxn>
            </a:cxnLst>
            <a:rect l="l" t="t" r="r" b="b"/>
            <a:pathLst>
              <a:path w="1617" h="131633">
                <a:moveTo>
                  <a:pt x="0" y="0"/>
                </a:moveTo>
                <a:lnTo>
                  <a:pt x="1617" y="0"/>
                </a:lnTo>
                <a:lnTo>
                  <a:pt x="1617" y="131633"/>
                </a:lnTo>
                <a:lnTo>
                  <a:pt x="0" y="131633"/>
                </a:lnTo>
                <a:close/>
              </a:path>
            </a:pathLst>
          </a:custGeom>
          <a:solidFill>
            <a:srgbClr val="F7941D"/>
          </a:solidFill>
          <a:ln w="0" cap="flat">
            <a:noFill/>
            <a:prstDash val="solid"/>
            <a:miter/>
          </a:ln>
        </p:spPr>
        <p:txBody>
          <a:bodyPr rtlCol="0" anchor="ctr"/>
          <a:lstStyle/>
          <a:p>
            <a:endParaRPr lang="en-GB" dirty="0"/>
          </a:p>
        </p:txBody>
      </p:sp>
      <p:sp>
        <p:nvSpPr>
          <p:cNvPr id="3608" name="Freeform 3607">
            <a:extLst>
              <a:ext uri="{FF2B5EF4-FFF2-40B4-BE49-F238E27FC236}">
                <a16:creationId xmlns:a16="http://schemas.microsoft.com/office/drawing/2014/main" id="{DA91208A-4FC9-9258-80A2-077D1D20BB84}"/>
              </a:ext>
            </a:extLst>
          </p:cNvPr>
          <p:cNvSpPr/>
          <p:nvPr/>
        </p:nvSpPr>
        <p:spPr>
          <a:xfrm>
            <a:off x="2635929" y="3756115"/>
            <a:ext cx="1617" cy="131633"/>
          </a:xfrm>
          <a:custGeom>
            <a:avLst/>
            <a:gdLst>
              <a:gd name="connsiteX0" fmla="*/ 0 w 1617"/>
              <a:gd name="connsiteY0" fmla="*/ 0 h 131633"/>
              <a:gd name="connsiteX1" fmla="*/ 1617 w 1617"/>
              <a:gd name="connsiteY1" fmla="*/ 0 h 131633"/>
              <a:gd name="connsiteX2" fmla="*/ 1617 w 1617"/>
              <a:gd name="connsiteY2" fmla="*/ 131633 h 131633"/>
              <a:gd name="connsiteX3" fmla="*/ 0 w 1617"/>
              <a:gd name="connsiteY3" fmla="*/ 131633 h 131633"/>
            </a:gdLst>
            <a:ahLst/>
            <a:cxnLst>
              <a:cxn ang="0">
                <a:pos x="connsiteX0" y="connsiteY0"/>
              </a:cxn>
              <a:cxn ang="0">
                <a:pos x="connsiteX1" y="connsiteY1"/>
              </a:cxn>
              <a:cxn ang="0">
                <a:pos x="connsiteX2" y="connsiteY2"/>
              </a:cxn>
              <a:cxn ang="0">
                <a:pos x="connsiteX3" y="connsiteY3"/>
              </a:cxn>
            </a:cxnLst>
            <a:rect l="l" t="t" r="r" b="b"/>
            <a:pathLst>
              <a:path w="1617" h="131633">
                <a:moveTo>
                  <a:pt x="0" y="0"/>
                </a:moveTo>
                <a:lnTo>
                  <a:pt x="1617" y="0"/>
                </a:lnTo>
                <a:lnTo>
                  <a:pt x="1617" y="131633"/>
                </a:lnTo>
                <a:lnTo>
                  <a:pt x="0" y="131633"/>
                </a:lnTo>
                <a:close/>
              </a:path>
            </a:pathLst>
          </a:custGeom>
          <a:noFill/>
          <a:ln w="4040" cap="flat">
            <a:solidFill>
              <a:srgbClr val="C54E29"/>
            </a:solidFill>
            <a:prstDash val="solid"/>
            <a:miter/>
          </a:ln>
        </p:spPr>
        <p:txBody>
          <a:bodyPr rtlCol="0" anchor="ctr"/>
          <a:lstStyle/>
          <a:p>
            <a:endParaRPr lang="en-GB" dirty="0"/>
          </a:p>
        </p:txBody>
      </p:sp>
      <p:sp>
        <p:nvSpPr>
          <p:cNvPr id="3609" name="Freeform 3608">
            <a:extLst>
              <a:ext uri="{FF2B5EF4-FFF2-40B4-BE49-F238E27FC236}">
                <a16:creationId xmlns:a16="http://schemas.microsoft.com/office/drawing/2014/main" id="{AA9169AA-07AE-760C-915B-F1BCA49710DE}"/>
              </a:ext>
            </a:extLst>
          </p:cNvPr>
          <p:cNvSpPr/>
          <p:nvPr/>
        </p:nvSpPr>
        <p:spPr>
          <a:xfrm>
            <a:off x="2638273"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610" name="Freeform 3609">
            <a:extLst>
              <a:ext uri="{FF2B5EF4-FFF2-40B4-BE49-F238E27FC236}">
                <a16:creationId xmlns:a16="http://schemas.microsoft.com/office/drawing/2014/main" id="{1D64479C-BA75-9308-B2A8-EF3695AF8016}"/>
              </a:ext>
            </a:extLst>
          </p:cNvPr>
          <p:cNvSpPr/>
          <p:nvPr/>
        </p:nvSpPr>
        <p:spPr>
          <a:xfrm>
            <a:off x="2638273"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611" name="Freeform 3610">
            <a:extLst>
              <a:ext uri="{FF2B5EF4-FFF2-40B4-BE49-F238E27FC236}">
                <a16:creationId xmlns:a16="http://schemas.microsoft.com/office/drawing/2014/main" id="{B24A1459-E8FC-50AE-0BA9-6F1708D29F6B}"/>
              </a:ext>
            </a:extLst>
          </p:cNvPr>
          <p:cNvSpPr/>
          <p:nvPr/>
        </p:nvSpPr>
        <p:spPr>
          <a:xfrm>
            <a:off x="2640537"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3612" name="Freeform 3611">
            <a:extLst>
              <a:ext uri="{FF2B5EF4-FFF2-40B4-BE49-F238E27FC236}">
                <a16:creationId xmlns:a16="http://schemas.microsoft.com/office/drawing/2014/main" id="{9DAB3539-BFEB-9F99-0142-D024381B6EA0}"/>
              </a:ext>
            </a:extLst>
          </p:cNvPr>
          <p:cNvSpPr/>
          <p:nvPr/>
        </p:nvSpPr>
        <p:spPr>
          <a:xfrm>
            <a:off x="2640537"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3613" name="Freeform 3612">
            <a:extLst>
              <a:ext uri="{FF2B5EF4-FFF2-40B4-BE49-F238E27FC236}">
                <a16:creationId xmlns:a16="http://schemas.microsoft.com/office/drawing/2014/main" id="{CADA9EBF-A6E2-366A-C4BF-3BA74A946E48}"/>
              </a:ext>
            </a:extLst>
          </p:cNvPr>
          <p:cNvSpPr/>
          <p:nvPr/>
        </p:nvSpPr>
        <p:spPr>
          <a:xfrm>
            <a:off x="2642802"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3614" name="Freeform 3613">
            <a:extLst>
              <a:ext uri="{FF2B5EF4-FFF2-40B4-BE49-F238E27FC236}">
                <a16:creationId xmlns:a16="http://schemas.microsoft.com/office/drawing/2014/main" id="{63885291-1229-21EE-7271-FFC9ECA52A2E}"/>
              </a:ext>
            </a:extLst>
          </p:cNvPr>
          <p:cNvSpPr/>
          <p:nvPr/>
        </p:nvSpPr>
        <p:spPr>
          <a:xfrm>
            <a:off x="2642802"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3615" name="Freeform 3614">
            <a:extLst>
              <a:ext uri="{FF2B5EF4-FFF2-40B4-BE49-F238E27FC236}">
                <a16:creationId xmlns:a16="http://schemas.microsoft.com/office/drawing/2014/main" id="{027702E1-2471-87C4-ED17-B3A9894F77F6}"/>
              </a:ext>
            </a:extLst>
          </p:cNvPr>
          <p:cNvSpPr/>
          <p:nvPr/>
        </p:nvSpPr>
        <p:spPr>
          <a:xfrm>
            <a:off x="2645066"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solidFill>
            <a:srgbClr val="F7941D"/>
          </a:solidFill>
          <a:ln w="0" cap="flat">
            <a:noFill/>
            <a:prstDash val="solid"/>
            <a:miter/>
          </a:ln>
        </p:spPr>
        <p:txBody>
          <a:bodyPr rtlCol="0" anchor="ctr"/>
          <a:lstStyle/>
          <a:p>
            <a:endParaRPr lang="en-GB" dirty="0"/>
          </a:p>
        </p:txBody>
      </p:sp>
      <p:sp>
        <p:nvSpPr>
          <p:cNvPr id="3616" name="Freeform 3615">
            <a:extLst>
              <a:ext uri="{FF2B5EF4-FFF2-40B4-BE49-F238E27FC236}">
                <a16:creationId xmlns:a16="http://schemas.microsoft.com/office/drawing/2014/main" id="{050CB7F5-6B9B-75FD-BFB6-479E67500258}"/>
              </a:ext>
            </a:extLst>
          </p:cNvPr>
          <p:cNvSpPr/>
          <p:nvPr/>
        </p:nvSpPr>
        <p:spPr>
          <a:xfrm>
            <a:off x="2645066" y="3756115"/>
            <a:ext cx="1617" cy="35635"/>
          </a:xfrm>
          <a:custGeom>
            <a:avLst/>
            <a:gdLst>
              <a:gd name="connsiteX0" fmla="*/ 0 w 1617"/>
              <a:gd name="connsiteY0" fmla="*/ 0 h 35635"/>
              <a:gd name="connsiteX1" fmla="*/ 1617 w 1617"/>
              <a:gd name="connsiteY1" fmla="*/ 0 h 35635"/>
              <a:gd name="connsiteX2" fmla="*/ 1617 w 1617"/>
              <a:gd name="connsiteY2" fmla="*/ 35636 h 35635"/>
              <a:gd name="connsiteX3" fmla="*/ 0 w 1617"/>
              <a:gd name="connsiteY3" fmla="*/ 35636 h 35635"/>
            </a:gdLst>
            <a:ahLst/>
            <a:cxnLst>
              <a:cxn ang="0">
                <a:pos x="connsiteX0" y="connsiteY0"/>
              </a:cxn>
              <a:cxn ang="0">
                <a:pos x="connsiteX1" y="connsiteY1"/>
              </a:cxn>
              <a:cxn ang="0">
                <a:pos x="connsiteX2" y="connsiteY2"/>
              </a:cxn>
              <a:cxn ang="0">
                <a:pos x="connsiteX3" y="connsiteY3"/>
              </a:cxn>
            </a:cxnLst>
            <a:rect l="l" t="t" r="r" b="b"/>
            <a:pathLst>
              <a:path w="1617" h="35635">
                <a:moveTo>
                  <a:pt x="0" y="0"/>
                </a:moveTo>
                <a:lnTo>
                  <a:pt x="1617" y="0"/>
                </a:lnTo>
                <a:lnTo>
                  <a:pt x="1617" y="35636"/>
                </a:lnTo>
                <a:lnTo>
                  <a:pt x="0" y="35636"/>
                </a:lnTo>
                <a:close/>
              </a:path>
            </a:pathLst>
          </a:custGeom>
          <a:noFill/>
          <a:ln w="4040" cap="flat">
            <a:solidFill>
              <a:srgbClr val="C54E29"/>
            </a:solidFill>
            <a:prstDash val="solid"/>
            <a:miter/>
          </a:ln>
        </p:spPr>
        <p:txBody>
          <a:bodyPr rtlCol="0" anchor="ctr"/>
          <a:lstStyle/>
          <a:p>
            <a:endParaRPr lang="en-GB" dirty="0"/>
          </a:p>
        </p:txBody>
      </p:sp>
      <p:sp>
        <p:nvSpPr>
          <p:cNvPr id="3617" name="Freeform 3616">
            <a:extLst>
              <a:ext uri="{FF2B5EF4-FFF2-40B4-BE49-F238E27FC236}">
                <a16:creationId xmlns:a16="http://schemas.microsoft.com/office/drawing/2014/main" id="{7F627C12-2C3D-458F-5EAB-EC26B3FBBF20}"/>
              </a:ext>
            </a:extLst>
          </p:cNvPr>
          <p:cNvSpPr/>
          <p:nvPr/>
        </p:nvSpPr>
        <p:spPr>
          <a:xfrm>
            <a:off x="2647410"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solidFill>
            <a:srgbClr val="F7941D"/>
          </a:solidFill>
          <a:ln w="0" cap="flat">
            <a:noFill/>
            <a:prstDash val="solid"/>
            <a:miter/>
          </a:ln>
        </p:spPr>
        <p:txBody>
          <a:bodyPr rtlCol="0" anchor="ctr"/>
          <a:lstStyle/>
          <a:p>
            <a:endParaRPr lang="en-GB" dirty="0"/>
          </a:p>
        </p:txBody>
      </p:sp>
      <p:sp>
        <p:nvSpPr>
          <p:cNvPr id="3618" name="Freeform 3617">
            <a:extLst>
              <a:ext uri="{FF2B5EF4-FFF2-40B4-BE49-F238E27FC236}">
                <a16:creationId xmlns:a16="http://schemas.microsoft.com/office/drawing/2014/main" id="{4E3EF96E-3930-7104-177D-1584C1A3D6D4}"/>
              </a:ext>
            </a:extLst>
          </p:cNvPr>
          <p:cNvSpPr/>
          <p:nvPr/>
        </p:nvSpPr>
        <p:spPr>
          <a:xfrm>
            <a:off x="2647410"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noFill/>
          <a:ln w="4040" cap="flat">
            <a:solidFill>
              <a:srgbClr val="C54E29"/>
            </a:solidFill>
            <a:prstDash val="solid"/>
            <a:miter/>
          </a:ln>
        </p:spPr>
        <p:txBody>
          <a:bodyPr rtlCol="0" anchor="ctr"/>
          <a:lstStyle/>
          <a:p>
            <a:endParaRPr lang="en-GB" dirty="0"/>
          </a:p>
        </p:txBody>
      </p:sp>
      <p:sp>
        <p:nvSpPr>
          <p:cNvPr id="3619" name="Freeform 3618">
            <a:extLst>
              <a:ext uri="{FF2B5EF4-FFF2-40B4-BE49-F238E27FC236}">
                <a16:creationId xmlns:a16="http://schemas.microsoft.com/office/drawing/2014/main" id="{45147DAA-9909-E2A7-9C25-5DE35BFDF51F}"/>
              </a:ext>
            </a:extLst>
          </p:cNvPr>
          <p:cNvSpPr/>
          <p:nvPr/>
        </p:nvSpPr>
        <p:spPr>
          <a:xfrm>
            <a:off x="264967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solidFill>
            <a:srgbClr val="F7941D"/>
          </a:solidFill>
          <a:ln w="0" cap="flat">
            <a:noFill/>
            <a:prstDash val="solid"/>
            <a:miter/>
          </a:ln>
        </p:spPr>
        <p:txBody>
          <a:bodyPr rtlCol="0" anchor="ctr"/>
          <a:lstStyle/>
          <a:p>
            <a:endParaRPr lang="en-GB" dirty="0"/>
          </a:p>
        </p:txBody>
      </p:sp>
      <p:sp>
        <p:nvSpPr>
          <p:cNvPr id="3620" name="Freeform 3619">
            <a:extLst>
              <a:ext uri="{FF2B5EF4-FFF2-40B4-BE49-F238E27FC236}">
                <a16:creationId xmlns:a16="http://schemas.microsoft.com/office/drawing/2014/main" id="{2F8456AA-E283-8B34-01E4-0A33F9C028E8}"/>
              </a:ext>
            </a:extLst>
          </p:cNvPr>
          <p:cNvSpPr/>
          <p:nvPr/>
        </p:nvSpPr>
        <p:spPr>
          <a:xfrm>
            <a:off x="264967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noFill/>
          <a:ln w="4040" cap="flat">
            <a:solidFill>
              <a:srgbClr val="C54E29"/>
            </a:solidFill>
            <a:prstDash val="solid"/>
            <a:miter/>
          </a:ln>
        </p:spPr>
        <p:txBody>
          <a:bodyPr rtlCol="0" anchor="ctr"/>
          <a:lstStyle/>
          <a:p>
            <a:endParaRPr lang="en-GB" dirty="0"/>
          </a:p>
        </p:txBody>
      </p:sp>
      <p:sp>
        <p:nvSpPr>
          <p:cNvPr id="3621" name="Freeform 3620">
            <a:extLst>
              <a:ext uri="{FF2B5EF4-FFF2-40B4-BE49-F238E27FC236}">
                <a16:creationId xmlns:a16="http://schemas.microsoft.com/office/drawing/2014/main" id="{E1E01699-9316-D7EB-86FA-59EF79C2BB42}"/>
              </a:ext>
            </a:extLst>
          </p:cNvPr>
          <p:cNvSpPr/>
          <p:nvPr/>
        </p:nvSpPr>
        <p:spPr>
          <a:xfrm>
            <a:off x="2651938"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3622" name="Freeform 3621">
            <a:extLst>
              <a:ext uri="{FF2B5EF4-FFF2-40B4-BE49-F238E27FC236}">
                <a16:creationId xmlns:a16="http://schemas.microsoft.com/office/drawing/2014/main" id="{2C266FBE-78D8-FCE5-C923-FBA01A461B09}"/>
              </a:ext>
            </a:extLst>
          </p:cNvPr>
          <p:cNvSpPr/>
          <p:nvPr/>
        </p:nvSpPr>
        <p:spPr>
          <a:xfrm>
            <a:off x="2651938"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3623" name="Freeform 3622">
            <a:extLst>
              <a:ext uri="{FF2B5EF4-FFF2-40B4-BE49-F238E27FC236}">
                <a16:creationId xmlns:a16="http://schemas.microsoft.com/office/drawing/2014/main" id="{1EDC862F-E542-50E4-3EFC-B30A1C070A28}"/>
              </a:ext>
            </a:extLst>
          </p:cNvPr>
          <p:cNvSpPr/>
          <p:nvPr/>
        </p:nvSpPr>
        <p:spPr>
          <a:xfrm>
            <a:off x="265420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624" name="Freeform 3623">
            <a:extLst>
              <a:ext uri="{FF2B5EF4-FFF2-40B4-BE49-F238E27FC236}">
                <a16:creationId xmlns:a16="http://schemas.microsoft.com/office/drawing/2014/main" id="{806B869A-123C-0E93-0410-C6C89E46E6D1}"/>
              </a:ext>
            </a:extLst>
          </p:cNvPr>
          <p:cNvSpPr/>
          <p:nvPr/>
        </p:nvSpPr>
        <p:spPr>
          <a:xfrm>
            <a:off x="2656466" y="3756115"/>
            <a:ext cx="1617" cy="101896"/>
          </a:xfrm>
          <a:custGeom>
            <a:avLst/>
            <a:gdLst>
              <a:gd name="connsiteX0" fmla="*/ 0 w 1617"/>
              <a:gd name="connsiteY0" fmla="*/ 0 h 101896"/>
              <a:gd name="connsiteX1" fmla="*/ 1617 w 1617"/>
              <a:gd name="connsiteY1" fmla="*/ 0 h 101896"/>
              <a:gd name="connsiteX2" fmla="*/ 1617 w 1617"/>
              <a:gd name="connsiteY2" fmla="*/ 101897 h 101896"/>
              <a:gd name="connsiteX3" fmla="*/ 0 w 1617"/>
              <a:gd name="connsiteY3" fmla="*/ 101897 h 101896"/>
            </a:gdLst>
            <a:ahLst/>
            <a:cxnLst>
              <a:cxn ang="0">
                <a:pos x="connsiteX0" y="connsiteY0"/>
              </a:cxn>
              <a:cxn ang="0">
                <a:pos x="connsiteX1" y="connsiteY1"/>
              </a:cxn>
              <a:cxn ang="0">
                <a:pos x="connsiteX2" y="connsiteY2"/>
              </a:cxn>
              <a:cxn ang="0">
                <a:pos x="connsiteX3" y="connsiteY3"/>
              </a:cxn>
            </a:cxnLst>
            <a:rect l="l" t="t" r="r" b="b"/>
            <a:pathLst>
              <a:path w="1617" h="101896">
                <a:moveTo>
                  <a:pt x="0" y="0"/>
                </a:moveTo>
                <a:lnTo>
                  <a:pt x="1617" y="0"/>
                </a:lnTo>
                <a:lnTo>
                  <a:pt x="1617" y="101897"/>
                </a:lnTo>
                <a:lnTo>
                  <a:pt x="0" y="101897"/>
                </a:lnTo>
                <a:close/>
              </a:path>
            </a:pathLst>
          </a:custGeom>
          <a:solidFill>
            <a:srgbClr val="F7941D"/>
          </a:solidFill>
          <a:ln w="0" cap="flat">
            <a:noFill/>
            <a:prstDash val="solid"/>
            <a:miter/>
          </a:ln>
        </p:spPr>
        <p:txBody>
          <a:bodyPr rtlCol="0" anchor="ctr"/>
          <a:lstStyle/>
          <a:p>
            <a:endParaRPr lang="en-GB" dirty="0"/>
          </a:p>
        </p:txBody>
      </p:sp>
      <p:sp>
        <p:nvSpPr>
          <p:cNvPr id="3625" name="Freeform 3624">
            <a:extLst>
              <a:ext uri="{FF2B5EF4-FFF2-40B4-BE49-F238E27FC236}">
                <a16:creationId xmlns:a16="http://schemas.microsoft.com/office/drawing/2014/main" id="{233BD099-557F-3AAE-9766-0DA05776DC51}"/>
              </a:ext>
            </a:extLst>
          </p:cNvPr>
          <p:cNvSpPr/>
          <p:nvPr/>
        </p:nvSpPr>
        <p:spPr>
          <a:xfrm>
            <a:off x="2656466" y="3756115"/>
            <a:ext cx="1617" cy="101896"/>
          </a:xfrm>
          <a:custGeom>
            <a:avLst/>
            <a:gdLst>
              <a:gd name="connsiteX0" fmla="*/ 0 w 1617"/>
              <a:gd name="connsiteY0" fmla="*/ 0 h 101896"/>
              <a:gd name="connsiteX1" fmla="*/ 1617 w 1617"/>
              <a:gd name="connsiteY1" fmla="*/ 0 h 101896"/>
              <a:gd name="connsiteX2" fmla="*/ 1617 w 1617"/>
              <a:gd name="connsiteY2" fmla="*/ 101897 h 101896"/>
              <a:gd name="connsiteX3" fmla="*/ 0 w 1617"/>
              <a:gd name="connsiteY3" fmla="*/ 101897 h 101896"/>
            </a:gdLst>
            <a:ahLst/>
            <a:cxnLst>
              <a:cxn ang="0">
                <a:pos x="connsiteX0" y="connsiteY0"/>
              </a:cxn>
              <a:cxn ang="0">
                <a:pos x="connsiteX1" y="connsiteY1"/>
              </a:cxn>
              <a:cxn ang="0">
                <a:pos x="connsiteX2" y="connsiteY2"/>
              </a:cxn>
              <a:cxn ang="0">
                <a:pos x="connsiteX3" y="connsiteY3"/>
              </a:cxn>
            </a:cxnLst>
            <a:rect l="l" t="t" r="r" b="b"/>
            <a:pathLst>
              <a:path w="1617" h="101896">
                <a:moveTo>
                  <a:pt x="0" y="0"/>
                </a:moveTo>
                <a:lnTo>
                  <a:pt x="1617" y="0"/>
                </a:lnTo>
                <a:lnTo>
                  <a:pt x="1617" y="101897"/>
                </a:lnTo>
                <a:lnTo>
                  <a:pt x="0" y="101897"/>
                </a:lnTo>
                <a:close/>
              </a:path>
            </a:pathLst>
          </a:custGeom>
          <a:noFill/>
          <a:ln w="4040" cap="flat">
            <a:solidFill>
              <a:srgbClr val="C54E29"/>
            </a:solidFill>
            <a:prstDash val="solid"/>
            <a:miter/>
          </a:ln>
        </p:spPr>
        <p:txBody>
          <a:bodyPr rtlCol="0" anchor="ctr"/>
          <a:lstStyle/>
          <a:p>
            <a:endParaRPr lang="en-GB" dirty="0"/>
          </a:p>
        </p:txBody>
      </p:sp>
      <p:sp>
        <p:nvSpPr>
          <p:cNvPr id="3626" name="Freeform 3625">
            <a:extLst>
              <a:ext uri="{FF2B5EF4-FFF2-40B4-BE49-F238E27FC236}">
                <a16:creationId xmlns:a16="http://schemas.microsoft.com/office/drawing/2014/main" id="{C378B96B-DA62-268D-50D5-1397E9E7DBE0}"/>
              </a:ext>
            </a:extLst>
          </p:cNvPr>
          <p:cNvSpPr/>
          <p:nvPr/>
        </p:nvSpPr>
        <p:spPr>
          <a:xfrm>
            <a:off x="265873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627" name="Freeform 3626">
            <a:extLst>
              <a:ext uri="{FF2B5EF4-FFF2-40B4-BE49-F238E27FC236}">
                <a16:creationId xmlns:a16="http://schemas.microsoft.com/office/drawing/2014/main" id="{CA7B2976-7C0E-0A20-6A4A-674413DC3070}"/>
              </a:ext>
            </a:extLst>
          </p:cNvPr>
          <p:cNvSpPr/>
          <p:nvPr/>
        </p:nvSpPr>
        <p:spPr>
          <a:xfrm>
            <a:off x="265873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628" name="Freeform 3627">
            <a:extLst>
              <a:ext uri="{FF2B5EF4-FFF2-40B4-BE49-F238E27FC236}">
                <a16:creationId xmlns:a16="http://schemas.microsoft.com/office/drawing/2014/main" id="{02669862-CC18-2F81-C044-8331A00224ED}"/>
              </a:ext>
            </a:extLst>
          </p:cNvPr>
          <p:cNvSpPr/>
          <p:nvPr/>
        </p:nvSpPr>
        <p:spPr>
          <a:xfrm>
            <a:off x="266099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629" name="Freeform 3628">
            <a:extLst>
              <a:ext uri="{FF2B5EF4-FFF2-40B4-BE49-F238E27FC236}">
                <a16:creationId xmlns:a16="http://schemas.microsoft.com/office/drawing/2014/main" id="{3B471560-314F-5FBD-D2AB-A47295EA9E49}"/>
              </a:ext>
            </a:extLst>
          </p:cNvPr>
          <p:cNvSpPr/>
          <p:nvPr/>
        </p:nvSpPr>
        <p:spPr>
          <a:xfrm>
            <a:off x="2663339"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solidFill>
            <a:srgbClr val="F7941D"/>
          </a:solidFill>
          <a:ln w="0" cap="flat">
            <a:noFill/>
            <a:prstDash val="solid"/>
            <a:miter/>
          </a:ln>
        </p:spPr>
        <p:txBody>
          <a:bodyPr rtlCol="0" anchor="ctr"/>
          <a:lstStyle/>
          <a:p>
            <a:endParaRPr lang="en-GB" dirty="0"/>
          </a:p>
        </p:txBody>
      </p:sp>
      <p:sp>
        <p:nvSpPr>
          <p:cNvPr id="3630" name="Freeform 3629">
            <a:extLst>
              <a:ext uri="{FF2B5EF4-FFF2-40B4-BE49-F238E27FC236}">
                <a16:creationId xmlns:a16="http://schemas.microsoft.com/office/drawing/2014/main" id="{61DEC610-0552-FE6C-2B1A-6830FD961447}"/>
              </a:ext>
            </a:extLst>
          </p:cNvPr>
          <p:cNvSpPr/>
          <p:nvPr/>
        </p:nvSpPr>
        <p:spPr>
          <a:xfrm>
            <a:off x="2663339"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noFill/>
          <a:ln w="4040" cap="flat">
            <a:solidFill>
              <a:srgbClr val="C54E29"/>
            </a:solidFill>
            <a:prstDash val="solid"/>
            <a:miter/>
          </a:ln>
        </p:spPr>
        <p:txBody>
          <a:bodyPr rtlCol="0" anchor="ctr"/>
          <a:lstStyle/>
          <a:p>
            <a:endParaRPr lang="en-GB" dirty="0"/>
          </a:p>
        </p:txBody>
      </p:sp>
      <p:sp>
        <p:nvSpPr>
          <p:cNvPr id="3631" name="Freeform 3630">
            <a:extLst>
              <a:ext uri="{FF2B5EF4-FFF2-40B4-BE49-F238E27FC236}">
                <a16:creationId xmlns:a16="http://schemas.microsoft.com/office/drawing/2014/main" id="{7A3E815D-C0D5-5F7D-B85C-7E496D15E0AB}"/>
              </a:ext>
            </a:extLst>
          </p:cNvPr>
          <p:cNvSpPr/>
          <p:nvPr/>
        </p:nvSpPr>
        <p:spPr>
          <a:xfrm>
            <a:off x="2665603"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3632" name="Freeform 3631">
            <a:extLst>
              <a:ext uri="{FF2B5EF4-FFF2-40B4-BE49-F238E27FC236}">
                <a16:creationId xmlns:a16="http://schemas.microsoft.com/office/drawing/2014/main" id="{B86D5A5D-E5F2-ED93-8377-F691E209DED4}"/>
              </a:ext>
            </a:extLst>
          </p:cNvPr>
          <p:cNvSpPr/>
          <p:nvPr/>
        </p:nvSpPr>
        <p:spPr>
          <a:xfrm>
            <a:off x="2665603"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3633" name="Freeform 3632">
            <a:extLst>
              <a:ext uri="{FF2B5EF4-FFF2-40B4-BE49-F238E27FC236}">
                <a16:creationId xmlns:a16="http://schemas.microsoft.com/office/drawing/2014/main" id="{206089E2-1698-6C97-78B1-7EE6791FF8C6}"/>
              </a:ext>
            </a:extLst>
          </p:cNvPr>
          <p:cNvSpPr/>
          <p:nvPr/>
        </p:nvSpPr>
        <p:spPr>
          <a:xfrm>
            <a:off x="266786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634" name="Freeform 3633">
            <a:extLst>
              <a:ext uri="{FF2B5EF4-FFF2-40B4-BE49-F238E27FC236}">
                <a16:creationId xmlns:a16="http://schemas.microsoft.com/office/drawing/2014/main" id="{14E8966E-9942-07C7-9EE5-900189D543B2}"/>
              </a:ext>
            </a:extLst>
          </p:cNvPr>
          <p:cNvSpPr/>
          <p:nvPr/>
        </p:nvSpPr>
        <p:spPr>
          <a:xfrm>
            <a:off x="2670131" y="3756115"/>
            <a:ext cx="1617" cy="78624"/>
          </a:xfrm>
          <a:custGeom>
            <a:avLst/>
            <a:gdLst>
              <a:gd name="connsiteX0" fmla="*/ 0 w 1617"/>
              <a:gd name="connsiteY0" fmla="*/ 0 h 78624"/>
              <a:gd name="connsiteX1" fmla="*/ 1617 w 1617"/>
              <a:gd name="connsiteY1" fmla="*/ 0 h 78624"/>
              <a:gd name="connsiteX2" fmla="*/ 1617 w 1617"/>
              <a:gd name="connsiteY2" fmla="*/ 78625 h 78624"/>
              <a:gd name="connsiteX3" fmla="*/ 0 w 1617"/>
              <a:gd name="connsiteY3" fmla="*/ 78625 h 78624"/>
            </a:gdLst>
            <a:ahLst/>
            <a:cxnLst>
              <a:cxn ang="0">
                <a:pos x="connsiteX0" y="connsiteY0"/>
              </a:cxn>
              <a:cxn ang="0">
                <a:pos x="connsiteX1" y="connsiteY1"/>
              </a:cxn>
              <a:cxn ang="0">
                <a:pos x="connsiteX2" y="connsiteY2"/>
              </a:cxn>
              <a:cxn ang="0">
                <a:pos x="connsiteX3" y="connsiteY3"/>
              </a:cxn>
            </a:cxnLst>
            <a:rect l="l" t="t" r="r" b="b"/>
            <a:pathLst>
              <a:path w="1617" h="78624">
                <a:moveTo>
                  <a:pt x="0" y="0"/>
                </a:moveTo>
                <a:lnTo>
                  <a:pt x="1617" y="0"/>
                </a:lnTo>
                <a:lnTo>
                  <a:pt x="1617" y="78625"/>
                </a:lnTo>
                <a:lnTo>
                  <a:pt x="0" y="78625"/>
                </a:lnTo>
                <a:close/>
              </a:path>
            </a:pathLst>
          </a:custGeom>
          <a:solidFill>
            <a:srgbClr val="F7941D"/>
          </a:solidFill>
          <a:ln w="0" cap="flat">
            <a:noFill/>
            <a:prstDash val="solid"/>
            <a:miter/>
          </a:ln>
        </p:spPr>
        <p:txBody>
          <a:bodyPr rtlCol="0" anchor="ctr"/>
          <a:lstStyle/>
          <a:p>
            <a:endParaRPr lang="en-GB" dirty="0"/>
          </a:p>
        </p:txBody>
      </p:sp>
      <p:sp>
        <p:nvSpPr>
          <p:cNvPr id="3635" name="Freeform 3634">
            <a:extLst>
              <a:ext uri="{FF2B5EF4-FFF2-40B4-BE49-F238E27FC236}">
                <a16:creationId xmlns:a16="http://schemas.microsoft.com/office/drawing/2014/main" id="{246620A5-76F7-880D-2F96-47B0A01FC0E6}"/>
              </a:ext>
            </a:extLst>
          </p:cNvPr>
          <p:cNvSpPr/>
          <p:nvPr/>
        </p:nvSpPr>
        <p:spPr>
          <a:xfrm>
            <a:off x="2670131" y="3756115"/>
            <a:ext cx="1617" cy="78624"/>
          </a:xfrm>
          <a:custGeom>
            <a:avLst/>
            <a:gdLst>
              <a:gd name="connsiteX0" fmla="*/ 0 w 1617"/>
              <a:gd name="connsiteY0" fmla="*/ 0 h 78624"/>
              <a:gd name="connsiteX1" fmla="*/ 1617 w 1617"/>
              <a:gd name="connsiteY1" fmla="*/ 0 h 78624"/>
              <a:gd name="connsiteX2" fmla="*/ 1617 w 1617"/>
              <a:gd name="connsiteY2" fmla="*/ 78625 h 78624"/>
              <a:gd name="connsiteX3" fmla="*/ 0 w 1617"/>
              <a:gd name="connsiteY3" fmla="*/ 78625 h 78624"/>
            </a:gdLst>
            <a:ahLst/>
            <a:cxnLst>
              <a:cxn ang="0">
                <a:pos x="connsiteX0" y="connsiteY0"/>
              </a:cxn>
              <a:cxn ang="0">
                <a:pos x="connsiteX1" y="connsiteY1"/>
              </a:cxn>
              <a:cxn ang="0">
                <a:pos x="connsiteX2" y="connsiteY2"/>
              </a:cxn>
              <a:cxn ang="0">
                <a:pos x="connsiteX3" y="connsiteY3"/>
              </a:cxn>
            </a:cxnLst>
            <a:rect l="l" t="t" r="r" b="b"/>
            <a:pathLst>
              <a:path w="1617" h="78624">
                <a:moveTo>
                  <a:pt x="0" y="0"/>
                </a:moveTo>
                <a:lnTo>
                  <a:pt x="1617" y="0"/>
                </a:lnTo>
                <a:lnTo>
                  <a:pt x="1617" y="78625"/>
                </a:lnTo>
                <a:lnTo>
                  <a:pt x="0" y="78625"/>
                </a:lnTo>
                <a:close/>
              </a:path>
            </a:pathLst>
          </a:custGeom>
          <a:noFill/>
          <a:ln w="4040" cap="flat">
            <a:solidFill>
              <a:srgbClr val="C54E29"/>
            </a:solidFill>
            <a:prstDash val="solid"/>
            <a:miter/>
          </a:ln>
        </p:spPr>
        <p:txBody>
          <a:bodyPr rtlCol="0" anchor="ctr"/>
          <a:lstStyle/>
          <a:p>
            <a:endParaRPr lang="en-GB" dirty="0"/>
          </a:p>
        </p:txBody>
      </p:sp>
      <p:sp>
        <p:nvSpPr>
          <p:cNvPr id="3636" name="Freeform 3635">
            <a:extLst>
              <a:ext uri="{FF2B5EF4-FFF2-40B4-BE49-F238E27FC236}">
                <a16:creationId xmlns:a16="http://schemas.microsoft.com/office/drawing/2014/main" id="{A5187B2D-78D0-8555-089F-30C10437E722}"/>
              </a:ext>
            </a:extLst>
          </p:cNvPr>
          <p:cNvSpPr/>
          <p:nvPr/>
        </p:nvSpPr>
        <p:spPr>
          <a:xfrm>
            <a:off x="2672395"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solidFill>
            <a:srgbClr val="F7941D"/>
          </a:solidFill>
          <a:ln w="0" cap="flat">
            <a:noFill/>
            <a:prstDash val="solid"/>
            <a:miter/>
          </a:ln>
        </p:spPr>
        <p:txBody>
          <a:bodyPr rtlCol="0" anchor="ctr"/>
          <a:lstStyle/>
          <a:p>
            <a:endParaRPr lang="en-GB" dirty="0"/>
          </a:p>
        </p:txBody>
      </p:sp>
      <p:sp>
        <p:nvSpPr>
          <p:cNvPr id="3637" name="Freeform 3636">
            <a:extLst>
              <a:ext uri="{FF2B5EF4-FFF2-40B4-BE49-F238E27FC236}">
                <a16:creationId xmlns:a16="http://schemas.microsoft.com/office/drawing/2014/main" id="{F33D9A0D-C9A1-1C6E-6DFA-B0FA273B6144}"/>
              </a:ext>
            </a:extLst>
          </p:cNvPr>
          <p:cNvSpPr/>
          <p:nvPr/>
        </p:nvSpPr>
        <p:spPr>
          <a:xfrm>
            <a:off x="2672395" y="3756115"/>
            <a:ext cx="1617" cy="17373"/>
          </a:xfrm>
          <a:custGeom>
            <a:avLst/>
            <a:gdLst>
              <a:gd name="connsiteX0" fmla="*/ 0 w 1617"/>
              <a:gd name="connsiteY0" fmla="*/ 0 h 17373"/>
              <a:gd name="connsiteX1" fmla="*/ 1617 w 1617"/>
              <a:gd name="connsiteY1" fmla="*/ 0 h 17373"/>
              <a:gd name="connsiteX2" fmla="*/ 1617 w 1617"/>
              <a:gd name="connsiteY2" fmla="*/ 17373 h 17373"/>
              <a:gd name="connsiteX3" fmla="*/ 0 w 1617"/>
              <a:gd name="connsiteY3" fmla="*/ 17373 h 17373"/>
            </a:gdLst>
            <a:ahLst/>
            <a:cxnLst>
              <a:cxn ang="0">
                <a:pos x="connsiteX0" y="connsiteY0"/>
              </a:cxn>
              <a:cxn ang="0">
                <a:pos x="connsiteX1" y="connsiteY1"/>
              </a:cxn>
              <a:cxn ang="0">
                <a:pos x="connsiteX2" y="connsiteY2"/>
              </a:cxn>
              <a:cxn ang="0">
                <a:pos x="connsiteX3" y="connsiteY3"/>
              </a:cxn>
            </a:cxnLst>
            <a:rect l="l" t="t" r="r" b="b"/>
            <a:pathLst>
              <a:path w="1617" h="17373">
                <a:moveTo>
                  <a:pt x="0" y="0"/>
                </a:moveTo>
                <a:lnTo>
                  <a:pt x="1617" y="0"/>
                </a:lnTo>
                <a:lnTo>
                  <a:pt x="1617" y="17373"/>
                </a:lnTo>
                <a:lnTo>
                  <a:pt x="0" y="17373"/>
                </a:lnTo>
                <a:close/>
              </a:path>
            </a:pathLst>
          </a:custGeom>
          <a:noFill/>
          <a:ln w="4040" cap="flat">
            <a:solidFill>
              <a:srgbClr val="C54E29"/>
            </a:solidFill>
            <a:prstDash val="solid"/>
            <a:miter/>
          </a:ln>
        </p:spPr>
        <p:txBody>
          <a:bodyPr rtlCol="0" anchor="ctr"/>
          <a:lstStyle/>
          <a:p>
            <a:endParaRPr lang="en-GB" dirty="0"/>
          </a:p>
        </p:txBody>
      </p:sp>
      <p:sp>
        <p:nvSpPr>
          <p:cNvPr id="3638" name="Freeform 3637">
            <a:extLst>
              <a:ext uri="{FF2B5EF4-FFF2-40B4-BE49-F238E27FC236}">
                <a16:creationId xmlns:a16="http://schemas.microsoft.com/office/drawing/2014/main" id="{E752BA34-FA23-C0A9-0E26-71364965B05A}"/>
              </a:ext>
            </a:extLst>
          </p:cNvPr>
          <p:cNvSpPr/>
          <p:nvPr/>
        </p:nvSpPr>
        <p:spPr>
          <a:xfrm>
            <a:off x="2674740"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639" name="Freeform 3638">
            <a:extLst>
              <a:ext uri="{FF2B5EF4-FFF2-40B4-BE49-F238E27FC236}">
                <a16:creationId xmlns:a16="http://schemas.microsoft.com/office/drawing/2014/main" id="{F945C5C0-8960-DE17-F23D-82E3260C1DEC}"/>
              </a:ext>
            </a:extLst>
          </p:cNvPr>
          <p:cNvSpPr/>
          <p:nvPr/>
        </p:nvSpPr>
        <p:spPr>
          <a:xfrm>
            <a:off x="2674740"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640" name="Freeform 3639">
            <a:extLst>
              <a:ext uri="{FF2B5EF4-FFF2-40B4-BE49-F238E27FC236}">
                <a16:creationId xmlns:a16="http://schemas.microsoft.com/office/drawing/2014/main" id="{564C6556-F067-EB09-9B67-985523749DD4}"/>
              </a:ext>
            </a:extLst>
          </p:cNvPr>
          <p:cNvSpPr/>
          <p:nvPr/>
        </p:nvSpPr>
        <p:spPr>
          <a:xfrm>
            <a:off x="267700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641" name="Freeform 3640">
            <a:extLst>
              <a:ext uri="{FF2B5EF4-FFF2-40B4-BE49-F238E27FC236}">
                <a16:creationId xmlns:a16="http://schemas.microsoft.com/office/drawing/2014/main" id="{3F0B079A-CA96-0F0E-74D0-AC0EA73A2EB0}"/>
              </a:ext>
            </a:extLst>
          </p:cNvPr>
          <p:cNvSpPr/>
          <p:nvPr/>
        </p:nvSpPr>
        <p:spPr>
          <a:xfrm>
            <a:off x="267926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642" name="Freeform 3641">
            <a:extLst>
              <a:ext uri="{FF2B5EF4-FFF2-40B4-BE49-F238E27FC236}">
                <a16:creationId xmlns:a16="http://schemas.microsoft.com/office/drawing/2014/main" id="{4C8E2437-A27E-9258-1951-07BE784AE194}"/>
              </a:ext>
            </a:extLst>
          </p:cNvPr>
          <p:cNvSpPr/>
          <p:nvPr/>
        </p:nvSpPr>
        <p:spPr>
          <a:xfrm>
            <a:off x="267926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643" name="Freeform 3642">
            <a:extLst>
              <a:ext uri="{FF2B5EF4-FFF2-40B4-BE49-F238E27FC236}">
                <a16:creationId xmlns:a16="http://schemas.microsoft.com/office/drawing/2014/main" id="{004CCDDF-DE79-E9EF-A98B-5E431F233343}"/>
              </a:ext>
            </a:extLst>
          </p:cNvPr>
          <p:cNvSpPr/>
          <p:nvPr/>
        </p:nvSpPr>
        <p:spPr>
          <a:xfrm>
            <a:off x="2681532"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solidFill>
            <a:srgbClr val="F7941D"/>
          </a:solidFill>
          <a:ln w="0" cap="flat">
            <a:noFill/>
            <a:prstDash val="solid"/>
            <a:miter/>
          </a:ln>
        </p:spPr>
        <p:txBody>
          <a:bodyPr rtlCol="0" anchor="ctr"/>
          <a:lstStyle/>
          <a:p>
            <a:endParaRPr lang="en-GB" dirty="0"/>
          </a:p>
        </p:txBody>
      </p:sp>
      <p:sp>
        <p:nvSpPr>
          <p:cNvPr id="3644" name="Freeform 3643">
            <a:extLst>
              <a:ext uri="{FF2B5EF4-FFF2-40B4-BE49-F238E27FC236}">
                <a16:creationId xmlns:a16="http://schemas.microsoft.com/office/drawing/2014/main" id="{1A58B8D0-3EF0-7AEB-D9C3-EC9AE592D43D}"/>
              </a:ext>
            </a:extLst>
          </p:cNvPr>
          <p:cNvSpPr/>
          <p:nvPr/>
        </p:nvSpPr>
        <p:spPr>
          <a:xfrm>
            <a:off x="2681532"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noFill/>
          <a:ln w="4040" cap="flat">
            <a:solidFill>
              <a:srgbClr val="C54E29"/>
            </a:solidFill>
            <a:prstDash val="solid"/>
            <a:miter/>
          </a:ln>
        </p:spPr>
        <p:txBody>
          <a:bodyPr rtlCol="0" anchor="ctr"/>
          <a:lstStyle/>
          <a:p>
            <a:endParaRPr lang="en-GB" dirty="0"/>
          </a:p>
        </p:txBody>
      </p:sp>
      <p:sp>
        <p:nvSpPr>
          <p:cNvPr id="3645" name="Freeform 3644">
            <a:extLst>
              <a:ext uri="{FF2B5EF4-FFF2-40B4-BE49-F238E27FC236}">
                <a16:creationId xmlns:a16="http://schemas.microsoft.com/office/drawing/2014/main" id="{FE0F0F50-8AAE-1048-8F5E-80D9338E5C7D}"/>
              </a:ext>
            </a:extLst>
          </p:cNvPr>
          <p:cNvSpPr/>
          <p:nvPr/>
        </p:nvSpPr>
        <p:spPr>
          <a:xfrm>
            <a:off x="2683796"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solidFill>
            <a:srgbClr val="F7941D"/>
          </a:solidFill>
          <a:ln w="0" cap="flat">
            <a:noFill/>
            <a:prstDash val="solid"/>
            <a:miter/>
          </a:ln>
        </p:spPr>
        <p:txBody>
          <a:bodyPr rtlCol="0" anchor="ctr"/>
          <a:lstStyle/>
          <a:p>
            <a:endParaRPr lang="en-GB" dirty="0"/>
          </a:p>
        </p:txBody>
      </p:sp>
      <p:sp>
        <p:nvSpPr>
          <p:cNvPr id="3646" name="Freeform 3645">
            <a:extLst>
              <a:ext uri="{FF2B5EF4-FFF2-40B4-BE49-F238E27FC236}">
                <a16:creationId xmlns:a16="http://schemas.microsoft.com/office/drawing/2014/main" id="{251B8A41-DDB4-AF4B-1C43-833D9F98A5C5}"/>
              </a:ext>
            </a:extLst>
          </p:cNvPr>
          <p:cNvSpPr/>
          <p:nvPr/>
        </p:nvSpPr>
        <p:spPr>
          <a:xfrm>
            <a:off x="2683796" y="3756115"/>
            <a:ext cx="1617" cy="24241"/>
          </a:xfrm>
          <a:custGeom>
            <a:avLst/>
            <a:gdLst>
              <a:gd name="connsiteX0" fmla="*/ 0 w 1617"/>
              <a:gd name="connsiteY0" fmla="*/ 0 h 24241"/>
              <a:gd name="connsiteX1" fmla="*/ 1617 w 1617"/>
              <a:gd name="connsiteY1" fmla="*/ 0 h 24241"/>
              <a:gd name="connsiteX2" fmla="*/ 1617 w 1617"/>
              <a:gd name="connsiteY2" fmla="*/ 24242 h 24241"/>
              <a:gd name="connsiteX3" fmla="*/ 0 w 1617"/>
              <a:gd name="connsiteY3" fmla="*/ 24242 h 24241"/>
            </a:gdLst>
            <a:ahLst/>
            <a:cxnLst>
              <a:cxn ang="0">
                <a:pos x="connsiteX0" y="connsiteY0"/>
              </a:cxn>
              <a:cxn ang="0">
                <a:pos x="connsiteX1" y="connsiteY1"/>
              </a:cxn>
              <a:cxn ang="0">
                <a:pos x="connsiteX2" y="connsiteY2"/>
              </a:cxn>
              <a:cxn ang="0">
                <a:pos x="connsiteX3" y="connsiteY3"/>
              </a:cxn>
            </a:cxnLst>
            <a:rect l="l" t="t" r="r" b="b"/>
            <a:pathLst>
              <a:path w="1617" h="24241">
                <a:moveTo>
                  <a:pt x="0" y="0"/>
                </a:moveTo>
                <a:lnTo>
                  <a:pt x="1617" y="0"/>
                </a:lnTo>
                <a:lnTo>
                  <a:pt x="1617" y="24242"/>
                </a:lnTo>
                <a:lnTo>
                  <a:pt x="0" y="24242"/>
                </a:lnTo>
                <a:close/>
              </a:path>
            </a:pathLst>
          </a:custGeom>
          <a:noFill/>
          <a:ln w="4040" cap="flat">
            <a:solidFill>
              <a:srgbClr val="C54E29"/>
            </a:solidFill>
            <a:prstDash val="solid"/>
            <a:miter/>
          </a:ln>
        </p:spPr>
        <p:txBody>
          <a:bodyPr rtlCol="0" anchor="ctr"/>
          <a:lstStyle/>
          <a:p>
            <a:endParaRPr lang="en-GB" dirty="0"/>
          </a:p>
        </p:txBody>
      </p:sp>
      <p:sp>
        <p:nvSpPr>
          <p:cNvPr id="3647" name="Freeform 3646">
            <a:extLst>
              <a:ext uri="{FF2B5EF4-FFF2-40B4-BE49-F238E27FC236}">
                <a16:creationId xmlns:a16="http://schemas.microsoft.com/office/drawing/2014/main" id="{D0680997-F1F8-35CB-95A5-C0811AA630E5}"/>
              </a:ext>
            </a:extLst>
          </p:cNvPr>
          <p:cNvSpPr/>
          <p:nvPr/>
        </p:nvSpPr>
        <p:spPr>
          <a:xfrm>
            <a:off x="268606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648" name="Freeform 3647">
            <a:extLst>
              <a:ext uri="{FF2B5EF4-FFF2-40B4-BE49-F238E27FC236}">
                <a16:creationId xmlns:a16="http://schemas.microsoft.com/office/drawing/2014/main" id="{573AEB53-DB46-9057-F8A5-178BBCF698E8}"/>
              </a:ext>
            </a:extLst>
          </p:cNvPr>
          <p:cNvSpPr/>
          <p:nvPr/>
        </p:nvSpPr>
        <p:spPr>
          <a:xfrm>
            <a:off x="2688405"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3649" name="Freeform 3648">
            <a:extLst>
              <a:ext uri="{FF2B5EF4-FFF2-40B4-BE49-F238E27FC236}">
                <a16:creationId xmlns:a16="http://schemas.microsoft.com/office/drawing/2014/main" id="{EF5BA324-D309-DE37-0B7A-4B205D4DFA28}"/>
              </a:ext>
            </a:extLst>
          </p:cNvPr>
          <p:cNvSpPr/>
          <p:nvPr/>
        </p:nvSpPr>
        <p:spPr>
          <a:xfrm>
            <a:off x="2688405"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3650" name="Freeform 3649">
            <a:extLst>
              <a:ext uri="{FF2B5EF4-FFF2-40B4-BE49-F238E27FC236}">
                <a16:creationId xmlns:a16="http://schemas.microsoft.com/office/drawing/2014/main" id="{F67602ED-5C14-035D-ED9D-E83806BA8060}"/>
              </a:ext>
            </a:extLst>
          </p:cNvPr>
          <p:cNvSpPr/>
          <p:nvPr/>
        </p:nvSpPr>
        <p:spPr>
          <a:xfrm>
            <a:off x="2690669" y="3756115"/>
            <a:ext cx="1617" cy="52120"/>
          </a:xfrm>
          <a:custGeom>
            <a:avLst/>
            <a:gdLst>
              <a:gd name="connsiteX0" fmla="*/ 0 w 1617"/>
              <a:gd name="connsiteY0" fmla="*/ 0 h 52120"/>
              <a:gd name="connsiteX1" fmla="*/ 1617 w 1617"/>
              <a:gd name="connsiteY1" fmla="*/ 0 h 52120"/>
              <a:gd name="connsiteX2" fmla="*/ 1617 w 1617"/>
              <a:gd name="connsiteY2" fmla="*/ 52120 h 52120"/>
              <a:gd name="connsiteX3" fmla="*/ 0 w 1617"/>
              <a:gd name="connsiteY3" fmla="*/ 52120 h 52120"/>
            </a:gdLst>
            <a:ahLst/>
            <a:cxnLst>
              <a:cxn ang="0">
                <a:pos x="connsiteX0" y="connsiteY0"/>
              </a:cxn>
              <a:cxn ang="0">
                <a:pos x="connsiteX1" y="connsiteY1"/>
              </a:cxn>
              <a:cxn ang="0">
                <a:pos x="connsiteX2" y="connsiteY2"/>
              </a:cxn>
              <a:cxn ang="0">
                <a:pos x="connsiteX3" y="connsiteY3"/>
              </a:cxn>
            </a:cxnLst>
            <a:rect l="l" t="t" r="r" b="b"/>
            <a:pathLst>
              <a:path w="1617" h="52120">
                <a:moveTo>
                  <a:pt x="0" y="0"/>
                </a:moveTo>
                <a:lnTo>
                  <a:pt x="1617" y="0"/>
                </a:lnTo>
                <a:lnTo>
                  <a:pt x="1617" y="52120"/>
                </a:lnTo>
                <a:lnTo>
                  <a:pt x="0" y="52120"/>
                </a:lnTo>
                <a:close/>
              </a:path>
            </a:pathLst>
          </a:custGeom>
          <a:solidFill>
            <a:srgbClr val="F7941D"/>
          </a:solidFill>
          <a:ln w="0" cap="flat">
            <a:noFill/>
            <a:prstDash val="solid"/>
            <a:miter/>
          </a:ln>
        </p:spPr>
        <p:txBody>
          <a:bodyPr rtlCol="0" anchor="ctr"/>
          <a:lstStyle/>
          <a:p>
            <a:endParaRPr lang="en-GB" dirty="0"/>
          </a:p>
        </p:txBody>
      </p:sp>
      <p:sp>
        <p:nvSpPr>
          <p:cNvPr id="3651" name="Freeform 3650">
            <a:extLst>
              <a:ext uri="{FF2B5EF4-FFF2-40B4-BE49-F238E27FC236}">
                <a16:creationId xmlns:a16="http://schemas.microsoft.com/office/drawing/2014/main" id="{163531D7-FEF6-5FD1-13D7-80A9AE58FEE2}"/>
              </a:ext>
            </a:extLst>
          </p:cNvPr>
          <p:cNvSpPr/>
          <p:nvPr/>
        </p:nvSpPr>
        <p:spPr>
          <a:xfrm>
            <a:off x="2690669" y="3756115"/>
            <a:ext cx="1617" cy="52120"/>
          </a:xfrm>
          <a:custGeom>
            <a:avLst/>
            <a:gdLst>
              <a:gd name="connsiteX0" fmla="*/ 0 w 1617"/>
              <a:gd name="connsiteY0" fmla="*/ 0 h 52120"/>
              <a:gd name="connsiteX1" fmla="*/ 1617 w 1617"/>
              <a:gd name="connsiteY1" fmla="*/ 0 h 52120"/>
              <a:gd name="connsiteX2" fmla="*/ 1617 w 1617"/>
              <a:gd name="connsiteY2" fmla="*/ 52120 h 52120"/>
              <a:gd name="connsiteX3" fmla="*/ 0 w 1617"/>
              <a:gd name="connsiteY3" fmla="*/ 52120 h 52120"/>
            </a:gdLst>
            <a:ahLst/>
            <a:cxnLst>
              <a:cxn ang="0">
                <a:pos x="connsiteX0" y="connsiteY0"/>
              </a:cxn>
              <a:cxn ang="0">
                <a:pos x="connsiteX1" y="connsiteY1"/>
              </a:cxn>
              <a:cxn ang="0">
                <a:pos x="connsiteX2" y="connsiteY2"/>
              </a:cxn>
              <a:cxn ang="0">
                <a:pos x="connsiteX3" y="connsiteY3"/>
              </a:cxn>
            </a:cxnLst>
            <a:rect l="l" t="t" r="r" b="b"/>
            <a:pathLst>
              <a:path w="1617" h="52120">
                <a:moveTo>
                  <a:pt x="0" y="0"/>
                </a:moveTo>
                <a:lnTo>
                  <a:pt x="1617" y="0"/>
                </a:lnTo>
                <a:lnTo>
                  <a:pt x="1617" y="52120"/>
                </a:lnTo>
                <a:lnTo>
                  <a:pt x="0" y="52120"/>
                </a:lnTo>
                <a:close/>
              </a:path>
            </a:pathLst>
          </a:custGeom>
          <a:noFill/>
          <a:ln w="4040" cap="flat">
            <a:solidFill>
              <a:srgbClr val="C54E29"/>
            </a:solidFill>
            <a:prstDash val="solid"/>
            <a:miter/>
          </a:ln>
        </p:spPr>
        <p:txBody>
          <a:bodyPr rtlCol="0" anchor="ctr"/>
          <a:lstStyle/>
          <a:p>
            <a:endParaRPr lang="en-GB" dirty="0"/>
          </a:p>
        </p:txBody>
      </p:sp>
      <p:sp>
        <p:nvSpPr>
          <p:cNvPr id="3652" name="Freeform 3651">
            <a:extLst>
              <a:ext uri="{FF2B5EF4-FFF2-40B4-BE49-F238E27FC236}">
                <a16:creationId xmlns:a16="http://schemas.microsoft.com/office/drawing/2014/main" id="{7B6FDBD8-71A2-5966-E1BA-B87CDA474FFD}"/>
              </a:ext>
            </a:extLst>
          </p:cNvPr>
          <p:cNvSpPr/>
          <p:nvPr/>
        </p:nvSpPr>
        <p:spPr>
          <a:xfrm>
            <a:off x="2692933"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solidFill>
            <a:srgbClr val="F7941D"/>
          </a:solidFill>
          <a:ln w="0" cap="flat">
            <a:noFill/>
            <a:prstDash val="solid"/>
            <a:miter/>
          </a:ln>
        </p:spPr>
        <p:txBody>
          <a:bodyPr rtlCol="0" anchor="ctr"/>
          <a:lstStyle/>
          <a:p>
            <a:endParaRPr lang="en-GB" dirty="0"/>
          </a:p>
        </p:txBody>
      </p:sp>
      <p:sp>
        <p:nvSpPr>
          <p:cNvPr id="3653" name="Freeform 3652">
            <a:extLst>
              <a:ext uri="{FF2B5EF4-FFF2-40B4-BE49-F238E27FC236}">
                <a16:creationId xmlns:a16="http://schemas.microsoft.com/office/drawing/2014/main" id="{6BB415D8-D4B3-02BD-86F8-50D764E0DAE9}"/>
              </a:ext>
            </a:extLst>
          </p:cNvPr>
          <p:cNvSpPr/>
          <p:nvPr/>
        </p:nvSpPr>
        <p:spPr>
          <a:xfrm>
            <a:off x="2692933" y="3756115"/>
            <a:ext cx="1617" cy="5009"/>
          </a:xfrm>
          <a:custGeom>
            <a:avLst/>
            <a:gdLst>
              <a:gd name="connsiteX0" fmla="*/ 0 w 1617"/>
              <a:gd name="connsiteY0" fmla="*/ 0 h 5009"/>
              <a:gd name="connsiteX1" fmla="*/ 1617 w 1617"/>
              <a:gd name="connsiteY1" fmla="*/ 0 h 5009"/>
              <a:gd name="connsiteX2" fmla="*/ 1617 w 1617"/>
              <a:gd name="connsiteY2" fmla="*/ 5010 h 5009"/>
              <a:gd name="connsiteX3" fmla="*/ 0 w 1617"/>
              <a:gd name="connsiteY3" fmla="*/ 5010 h 5009"/>
            </a:gdLst>
            <a:ahLst/>
            <a:cxnLst>
              <a:cxn ang="0">
                <a:pos x="connsiteX0" y="connsiteY0"/>
              </a:cxn>
              <a:cxn ang="0">
                <a:pos x="connsiteX1" y="connsiteY1"/>
              </a:cxn>
              <a:cxn ang="0">
                <a:pos x="connsiteX2" y="connsiteY2"/>
              </a:cxn>
              <a:cxn ang="0">
                <a:pos x="connsiteX3" y="connsiteY3"/>
              </a:cxn>
            </a:cxnLst>
            <a:rect l="l" t="t" r="r" b="b"/>
            <a:pathLst>
              <a:path w="1617" h="5009">
                <a:moveTo>
                  <a:pt x="0" y="0"/>
                </a:moveTo>
                <a:lnTo>
                  <a:pt x="1617" y="0"/>
                </a:lnTo>
                <a:lnTo>
                  <a:pt x="1617" y="5010"/>
                </a:lnTo>
                <a:lnTo>
                  <a:pt x="0" y="5010"/>
                </a:lnTo>
                <a:close/>
              </a:path>
            </a:pathLst>
          </a:custGeom>
          <a:noFill/>
          <a:ln w="4040" cap="flat">
            <a:solidFill>
              <a:srgbClr val="C54E29"/>
            </a:solidFill>
            <a:prstDash val="solid"/>
            <a:miter/>
          </a:ln>
        </p:spPr>
        <p:txBody>
          <a:bodyPr rtlCol="0" anchor="ctr"/>
          <a:lstStyle/>
          <a:p>
            <a:endParaRPr lang="en-GB" dirty="0"/>
          </a:p>
        </p:txBody>
      </p:sp>
      <p:sp>
        <p:nvSpPr>
          <p:cNvPr id="3654" name="Freeform 3653">
            <a:extLst>
              <a:ext uri="{FF2B5EF4-FFF2-40B4-BE49-F238E27FC236}">
                <a16:creationId xmlns:a16="http://schemas.microsoft.com/office/drawing/2014/main" id="{30E62693-0857-B148-3895-EC9AEF172C82}"/>
              </a:ext>
            </a:extLst>
          </p:cNvPr>
          <p:cNvSpPr/>
          <p:nvPr/>
        </p:nvSpPr>
        <p:spPr>
          <a:xfrm>
            <a:off x="269519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655" name="Freeform 3654">
            <a:extLst>
              <a:ext uri="{FF2B5EF4-FFF2-40B4-BE49-F238E27FC236}">
                <a16:creationId xmlns:a16="http://schemas.microsoft.com/office/drawing/2014/main" id="{4CE7A2B0-6559-0E15-F373-4C3C82C8D7D9}"/>
              </a:ext>
            </a:extLst>
          </p:cNvPr>
          <p:cNvSpPr/>
          <p:nvPr/>
        </p:nvSpPr>
        <p:spPr>
          <a:xfrm>
            <a:off x="269519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656" name="Freeform 3655">
            <a:extLst>
              <a:ext uri="{FF2B5EF4-FFF2-40B4-BE49-F238E27FC236}">
                <a16:creationId xmlns:a16="http://schemas.microsoft.com/office/drawing/2014/main" id="{3BB5A078-18BB-A0DE-A3A8-40B20E4D9DA5}"/>
              </a:ext>
            </a:extLst>
          </p:cNvPr>
          <p:cNvSpPr/>
          <p:nvPr/>
        </p:nvSpPr>
        <p:spPr>
          <a:xfrm>
            <a:off x="2697461"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657" name="Freeform 3656">
            <a:extLst>
              <a:ext uri="{FF2B5EF4-FFF2-40B4-BE49-F238E27FC236}">
                <a16:creationId xmlns:a16="http://schemas.microsoft.com/office/drawing/2014/main" id="{5B1DF138-063C-4367-6E28-1DCA657B5EB5}"/>
              </a:ext>
            </a:extLst>
          </p:cNvPr>
          <p:cNvSpPr/>
          <p:nvPr/>
        </p:nvSpPr>
        <p:spPr>
          <a:xfrm>
            <a:off x="2697461"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658" name="Freeform 3657">
            <a:extLst>
              <a:ext uri="{FF2B5EF4-FFF2-40B4-BE49-F238E27FC236}">
                <a16:creationId xmlns:a16="http://schemas.microsoft.com/office/drawing/2014/main" id="{42978CD7-6A8E-E120-1289-FCE75A48236B}"/>
              </a:ext>
            </a:extLst>
          </p:cNvPr>
          <p:cNvSpPr/>
          <p:nvPr/>
        </p:nvSpPr>
        <p:spPr>
          <a:xfrm>
            <a:off x="2699725"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659" name="Freeform 3658">
            <a:extLst>
              <a:ext uri="{FF2B5EF4-FFF2-40B4-BE49-F238E27FC236}">
                <a16:creationId xmlns:a16="http://schemas.microsoft.com/office/drawing/2014/main" id="{6C9DC1D4-EECE-3A2E-2E5C-336F31B78ADD}"/>
              </a:ext>
            </a:extLst>
          </p:cNvPr>
          <p:cNvSpPr/>
          <p:nvPr/>
        </p:nvSpPr>
        <p:spPr>
          <a:xfrm>
            <a:off x="2699725"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660" name="Freeform 3659">
            <a:extLst>
              <a:ext uri="{FF2B5EF4-FFF2-40B4-BE49-F238E27FC236}">
                <a16:creationId xmlns:a16="http://schemas.microsoft.com/office/drawing/2014/main" id="{F72C1318-C38C-CDBB-8505-498DEB8AC146}"/>
              </a:ext>
            </a:extLst>
          </p:cNvPr>
          <p:cNvSpPr/>
          <p:nvPr/>
        </p:nvSpPr>
        <p:spPr>
          <a:xfrm>
            <a:off x="2702070"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solidFill>
            <a:srgbClr val="F7941D"/>
          </a:solidFill>
          <a:ln w="0" cap="flat">
            <a:noFill/>
            <a:prstDash val="solid"/>
            <a:miter/>
          </a:ln>
        </p:spPr>
        <p:txBody>
          <a:bodyPr rtlCol="0" anchor="ctr"/>
          <a:lstStyle/>
          <a:p>
            <a:endParaRPr lang="en-GB" dirty="0"/>
          </a:p>
        </p:txBody>
      </p:sp>
      <p:sp>
        <p:nvSpPr>
          <p:cNvPr id="3661" name="Freeform 3660">
            <a:extLst>
              <a:ext uri="{FF2B5EF4-FFF2-40B4-BE49-F238E27FC236}">
                <a16:creationId xmlns:a16="http://schemas.microsoft.com/office/drawing/2014/main" id="{1C3588BD-FED1-C749-2FC8-EE0B8B4EDA00}"/>
              </a:ext>
            </a:extLst>
          </p:cNvPr>
          <p:cNvSpPr/>
          <p:nvPr/>
        </p:nvSpPr>
        <p:spPr>
          <a:xfrm>
            <a:off x="2702070"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noFill/>
          <a:ln w="4040" cap="flat">
            <a:solidFill>
              <a:srgbClr val="C54E29"/>
            </a:solidFill>
            <a:prstDash val="solid"/>
            <a:miter/>
          </a:ln>
        </p:spPr>
        <p:txBody>
          <a:bodyPr rtlCol="0" anchor="ctr"/>
          <a:lstStyle/>
          <a:p>
            <a:endParaRPr lang="en-GB" dirty="0"/>
          </a:p>
        </p:txBody>
      </p:sp>
      <p:sp>
        <p:nvSpPr>
          <p:cNvPr id="3662" name="Freeform 3661">
            <a:extLst>
              <a:ext uri="{FF2B5EF4-FFF2-40B4-BE49-F238E27FC236}">
                <a16:creationId xmlns:a16="http://schemas.microsoft.com/office/drawing/2014/main" id="{3F00DA84-11D8-EFC5-415D-C105A50E9545}"/>
              </a:ext>
            </a:extLst>
          </p:cNvPr>
          <p:cNvSpPr/>
          <p:nvPr/>
        </p:nvSpPr>
        <p:spPr>
          <a:xfrm>
            <a:off x="2704334"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3663" name="Freeform 3662">
            <a:extLst>
              <a:ext uri="{FF2B5EF4-FFF2-40B4-BE49-F238E27FC236}">
                <a16:creationId xmlns:a16="http://schemas.microsoft.com/office/drawing/2014/main" id="{77F9DABE-7E21-1843-882A-42AD99457AC5}"/>
              </a:ext>
            </a:extLst>
          </p:cNvPr>
          <p:cNvSpPr/>
          <p:nvPr/>
        </p:nvSpPr>
        <p:spPr>
          <a:xfrm>
            <a:off x="2704334"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3664" name="Freeform 3663">
            <a:extLst>
              <a:ext uri="{FF2B5EF4-FFF2-40B4-BE49-F238E27FC236}">
                <a16:creationId xmlns:a16="http://schemas.microsoft.com/office/drawing/2014/main" id="{FB6AD11F-D826-81B0-2C97-FB9B52F25A40}"/>
              </a:ext>
            </a:extLst>
          </p:cNvPr>
          <p:cNvSpPr/>
          <p:nvPr/>
        </p:nvSpPr>
        <p:spPr>
          <a:xfrm>
            <a:off x="2706598"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3665" name="Freeform 3664">
            <a:extLst>
              <a:ext uri="{FF2B5EF4-FFF2-40B4-BE49-F238E27FC236}">
                <a16:creationId xmlns:a16="http://schemas.microsoft.com/office/drawing/2014/main" id="{A272B72B-3C54-F095-A4F5-45D10FDCF200}"/>
              </a:ext>
            </a:extLst>
          </p:cNvPr>
          <p:cNvSpPr/>
          <p:nvPr/>
        </p:nvSpPr>
        <p:spPr>
          <a:xfrm>
            <a:off x="2706598"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3666" name="Freeform 3665">
            <a:extLst>
              <a:ext uri="{FF2B5EF4-FFF2-40B4-BE49-F238E27FC236}">
                <a16:creationId xmlns:a16="http://schemas.microsoft.com/office/drawing/2014/main" id="{CFE479B1-52C9-3280-29B4-CDC3E55FF163}"/>
              </a:ext>
            </a:extLst>
          </p:cNvPr>
          <p:cNvSpPr/>
          <p:nvPr/>
        </p:nvSpPr>
        <p:spPr>
          <a:xfrm>
            <a:off x="2708862" y="3756115"/>
            <a:ext cx="1617" cy="91876"/>
          </a:xfrm>
          <a:custGeom>
            <a:avLst/>
            <a:gdLst>
              <a:gd name="connsiteX0" fmla="*/ 0 w 1617"/>
              <a:gd name="connsiteY0" fmla="*/ 0 h 91876"/>
              <a:gd name="connsiteX1" fmla="*/ 1617 w 1617"/>
              <a:gd name="connsiteY1" fmla="*/ 0 h 91876"/>
              <a:gd name="connsiteX2" fmla="*/ 1617 w 1617"/>
              <a:gd name="connsiteY2" fmla="*/ 91877 h 91876"/>
              <a:gd name="connsiteX3" fmla="*/ 0 w 1617"/>
              <a:gd name="connsiteY3" fmla="*/ 91877 h 91876"/>
            </a:gdLst>
            <a:ahLst/>
            <a:cxnLst>
              <a:cxn ang="0">
                <a:pos x="connsiteX0" y="connsiteY0"/>
              </a:cxn>
              <a:cxn ang="0">
                <a:pos x="connsiteX1" y="connsiteY1"/>
              </a:cxn>
              <a:cxn ang="0">
                <a:pos x="connsiteX2" y="connsiteY2"/>
              </a:cxn>
              <a:cxn ang="0">
                <a:pos x="connsiteX3" y="connsiteY3"/>
              </a:cxn>
            </a:cxnLst>
            <a:rect l="l" t="t" r="r" b="b"/>
            <a:pathLst>
              <a:path w="1617" h="91876">
                <a:moveTo>
                  <a:pt x="0" y="0"/>
                </a:moveTo>
                <a:lnTo>
                  <a:pt x="1617" y="0"/>
                </a:lnTo>
                <a:lnTo>
                  <a:pt x="1617" y="91877"/>
                </a:lnTo>
                <a:lnTo>
                  <a:pt x="0" y="91877"/>
                </a:lnTo>
                <a:close/>
              </a:path>
            </a:pathLst>
          </a:custGeom>
          <a:solidFill>
            <a:srgbClr val="F7941D"/>
          </a:solidFill>
          <a:ln w="0" cap="flat">
            <a:noFill/>
            <a:prstDash val="solid"/>
            <a:miter/>
          </a:ln>
        </p:spPr>
        <p:txBody>
          <a:bodyPr rtlCol="0" anchor="ctr"/>
          <a:lstStyle/>
          <a:p>
            <a:endParaRPr lang="en-GB" dirty="0"/>
          </a:p>
        </p:txBody>
      </p:sp>
      <p:sp>
        <p:nvSpPr>
          <p:cNvPr id="3667" name="Freeform 3666">
            <a:extLst>
              <a:ext uri="{FF2B5EF4-FFF2-40B4-BE49-F238E27FC236}">
                <a16:creationId xmlns:a16="http://schemas.microsoft.com/office/drawing/2014/main" id="{6D7777A5-0F40-B213-FEC6-EF23895BA40E}"/>
              </a:ext>
            </a:extLst>
          </p:cNvPr>
          <p:cNvSpPr/>
          <p:nvPr/>
        </p:nvSpPr>
        <p:spPr>
          <a:xfrm>
            <a:off x="2708862" y="3756115"/>
            <a:ext cx="1617" cy="91876"/>
          </a:xfrm>
          <a:custGeom>
            <a:avLst/>
            <a:gdLst>
              <a:gd name="connsiteX0" fmla="*/ 0 w 1617"/>
              <a:gd name="connsiteY0" fmla="*/ 0 h 91876"/>
              <a:gd name="connsiteX1" fmla="*/ 1617 w 1617"/>
              <a:gd name="connsiteY1" fmla="*/ 0 h 91876"/>
              <a:gd name="connsiteX2" fmla="*/ 1617 w 1617"/>
              <a:gd name="connsiteY2" fmla="*/ 91877 h 91876"/>
              <a:gd name="connsiteX3" fmla="*/ 0 w 1617"/>
              <a:gd name="connsiteY3" fmla="*/ 91877 h 91876"/>
            </a:gdLst>
            <a:ahLst/>
            <a:cxnLst>
              <a:cxn ang="0">
                <a:pos x="connsiteX0" y="connsiteY0"/>
              </a:cxn>
              <a:cxn ang="0">
                <a:pos x="connsiteX1" y="connsiteY1"/>
              </a:cxn>
              <a:cxn ang="0">
                <a:pos x="connsiteX2" y="connsiteY2"/>
              </a:cxn>
              <a:cxn ang="0">
                <a:pos x="connsiteX3" y="connsiteY3"/>
              </a:cxn>
            </a:cxnLst>
            <a:rect l="l" t="t" r="r" b="b"/>
            <a:pathLst>
              <a:path w="1617" h="91876">
                <a:moveTo>
                  <a:pt x="0" y="0"/>
                </a:moveTo>
                <a:lnTo>
                  <a:pt x="1617" y="0"/>
                </a:lnTo>
                <a:lnTo>
                  <a:pt x="1617" y="91877"/>
                </a:lnTo>
                <a:lnTo>
                  <a:pt x="0" y="91877"/>
                </a:lnTo>
                <a:close/>
              </a:path>
            </a:pathLst>
          </a:custGeom>
          <a:noFill/>
          <a:ln w="4040" cap="flat">
            <a:solidFill>
              <a:srgbClr val="C54E29"/>
            </a:solidFill>
            <a:prstDash val="solid"/>
            <a:miter/>
          </a:ln>
        </p:spPr>
        <p:txBody>
          <a:bodyPr rtlCol="0" anchor="ctr"/>
          <a:lstStyle/>
          <a:p>
            <a:endParaRPr lang="en-GB" dirty="0"/>
          </a:p>
        </p:txBody>
      </p:sp>
      <p:sp>
        <p:nvSpPr>
          <p:cNvPr id="3668" name="Freeform 3667">
            <a:extLst>
              <a:ext uri="{FF2B5EF4-FFF2-40B4-BE49-F238E27FC236}">
                <a16:creationId xmlns:a16="http://schemas.microsoft.com/office/drawing/2014/main" id="{A655E73C-749F-B79F-DC5A-6415759CD428}"/>
              </a:ext>
            </a:extLst>
          </p:cNvPr>
          <p:cNvSpPr/>
          <p:nvPr/>
        </p:nvSpPr>
        <p:spPr>
          <a:xfrm>
            <a:off x="2711126"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3669" name="Freeform 3668">
            <a:extLst>
              <a:ext uri="{FF2B5EF4-FFF2-40B4-BE49-F238E27FC236}">
                <a16:creationId xmlns:a16="http://schemas.microsoft.com/office/drawing/2014/main" id="{7582D7BF-0557-B44E-4AEF-11A4C5D9826C}"/>
              </a:ext>
            </a:extLst>
          </p:cNvPr>
          <p:cNvSpPr/>
          <p:nvPr/>
        </p:nvSpPr>
        <p:spPr>
          <a:xfrm>
            <a:off x="2711126"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3670" name="Freeform 3669">
            <a:extLst>
              <a:ext uri="{FF2B5EF4-FFF2-40B4-BE49-F238E27FC236}">
                <a16:creationId xmlns:a16="http://schemas.microsoft.com/office/drawing/2014/main" id="{F8EB52F4-89B1-65B9-E6B1-46C06DD97EC7}"/>
              </a:ext>
            </a:extLst>
          </p:cNvPr>
          <p:cNvSpPr/>
          <p:nvPr/>
        </p:nvSpPr>
        <p:spPr>
          <a:xfrm>
            <a:off x="271339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671" name="Freeform 3670">
            <a:extLst>
              <a:ext uri="{FF2B5EF4-FFF2-40B4-BE49-F238E27FC236}">
                <a16:creationId xmlns:a16="http://schemas.microsoft.com/office/drawing/2014/main" id="{EF412F81-87D8-7C83-2384-7BBA131741EB}"/>
              </a:ext>
            </a:extLst>
          </p:cNvPr>
          <p:cNvSpPr/>
          <p:nvPr/>
        </p:nvSpPr>
        <p:spPr>
          <a:xfrm>
            <a:off x="271339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672" name="Freeform 3671">
            <a:extLst>
              <a:ext uri="{FF2B5EF4-FFF2-40B4-BE49-F238E27FC236}">
                <a16:creationId xmlns:a16="http://schemas.microsoft.com/office/drawing/2014/main" id="{98AA01CB-A016-FE84-F448-50A8543B0B92}"/>
              </a:ext>
            </a:extLst>
          </p:cNvPr>
          <p:cNvSpPr/>
          <p:nvPr/>
        </p:nvSpPr>
        <p:spPr>
          <a:xfrm>
            <a:off x="2715735"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3673" name="Freeform 3672">
            <a:extLst>
              <a:ext uri="{FF2B5EF4-FFF2-40B4-BE49-F238E27FC236}">
                <a16:creationId xmlns:a16="http://schemas.microsoft.com/office/drawing/2014/main" id="{CF197990-3E37-682E-ABD2-702792108EA7}"/>
              </a:ext>
            </a:extLst>
          </p:cNvPr>
          <p:cNvSpPr/>
          <p:nvPr/>
        </p:nvSpPr>
        <p:spPr>
          <a:xfrm>
            <a:off x="2715735"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3674" name="Freeform 3673">
            <a:extLst>
              <a:ext uri="{FF2B5EF4-FFF2-40B4-BE49-F238E27FC236}">
                <a16:creationId xmlns:a16="http://schemas.microsoft.com/office/drawing/2014/main" id="{9818D1D4-233D-789D-5ACB-0CF39AA12262}"/>
              </a:ext>
            </a:extLst>
          </p:cNvPr>
          <p:cNvSpPr/>
          <p:nvPr/>
        </p:nvSpPr>
        <p:spPr>
          <a:xfrm>
            <a:off x="2717999" y="3756115"/>
            <a:ext cx="1617" cy="61735"/>
          </a:xfrm>
          <a:custGeom>
            <a:avLst/>
            <a:gdLst>
              <a:gd name="connsiteX0" fmla="*/ 0 w 1617"/>
              <a:gd name="connsiteY0" fmla="*/ 0 h 61735"/>
              <a:gd name="connsiteX1" fmla="*/ 1617 w 1617"/>
              <a:gd name="connsiteY1" fmla="*/ 0 h 61735"/>
              <a:gd name="connsiteX2" fmla="*/ 1617 w 1617"/>
              <a:gd name="connsiteY2" fmla="*/ 61736 h 61735"/>
              <a:gd name="connsiteX3" fmla="*/ 0 w 1617"/>
              <a:gd name="connsiteY3" fmla="*/ 61736 h 61735"/>
            </a:gdLst>
            <a:ahLst/>
            <a:cxnLst>
              <a:cxn ang="0">
                <a:pos x="connsiteX0" y="connsiteY0"/>
              </a:cxn>
              <a:cxn ang="0">
                <a:pos x="connsiteX1" y="connsiteY1"/>
              </a:cxn>
              <a:cxn ang="0">
                <a:pos x="connsiteX2" y="connsiteY2"/>
              </a:cxn>
              <a:cxn ang="0">
                <a:pos x="connsiteX3" y="connsiteY3"/>
              </a:cxn>
            </a:cxnLst>
            <a:rect l="l" t="t" r="r" b="b"/>
            <a:pathLst>
              <a:path w="1617" h="61735">
                <a:moveTo>
                  <a:pt x="0" y="0"/>
                </a:moveTo>
                <a:lnTo>
                  <a:pt x="1617" y="0"/>
                </a:lnTo>
                <a:lnTo>
                  <a:pt x="1617" y="61736"/>
                </a:lnTo>
                <a:lnTo>
                  <a:pt x="0" y="61736"/>
                </a:lnTo>
                <a:close/>
              </a:path>
            </a:pathLst>
          </a:custGeom>
          <a:solidFill>
            <a:srgbClr val="F7941D"/>
          </a:solidFill>
          <a:ln w="0" cap="flat">
            <a:noFill/>
            <a:prstDash val="solid"/>
            <a:miter/>
          </a:ln>
        </p:spPr>
        <p:txBody>
          <a:bodyPr rtlCol="0" anchor="ctr"/>
          <a:lstStyle/>
          <a:p>
            <a:endParaRPr lang="en-GB" dirty="0"/>
          </a:p>
        </p:txBody>
      </p:sp>
      <p:sp>
        <p:nvSpPr>
          <p:cNvPr id="3675" name="Freeform 3674">
            <a:extLst>
              <a:ext uri="{FF2B5EF4-FFF2-40B4-BE49-F238E27FC236}">
                <a16:creationId xmlns:a16="http://schemas.microsoft.com/office/drawing/2014/main" id="{9E9D0A58-2199-2037-3BCB-3E5786B00233}"/>
              </a:ext>
            </a:extLst>
          </p:cNvPr>
          <p:cNvSpPr/>
          <p:nvPr/>
        </p:nvSpPr>
        <p:spPr>
          <a:xfrm>
            <a:off x="2717999" y="3756115"/>
            <a:ext cx="1617" cy="61735"/>
          </a:xfrm>
          <a:custGeom>
            <a:avLst/>
            <a:gdLst>
              <a:gd name="connsiteX0" fmla="*/ 0 w 1617"/>
              <a:gd name="connsiteY0" fmla="*/ 0 h 61735"/>
              <a:gd name="connsiteX1" fmla="*/ 1617 w 1617"/>
              <a:gd name="connsiteY1" fmla="*/ 0 h 61735"/>
              <a:gd name="connsiteX2" fmla="*/ 1617 w 1617"/>
              <a:gd name="connsiteY2" fmla="*/ 61736 h 61735"/>
              <a:gd name="connsiteX3" fmla="*/ 0 w 1617"/>
              <a:gd name="connsiteY3" fmla="*/ 61736 h 61735"/>
            </a:gdLst>
            <a:ahLst/>
            <a:cxnLst>
              <a:cxn ang="0">
                <a:pos x="connsiteX0" y="connsiteY0"/>
              </a:cxn>
              <a:cxn ang="0">
                <a:pos x="connsiteX1" y="connsiteY1"/>
              </a:cxn>
              <a:cxn ang="0">
                <a:pos x="connsiteX2" y="connsiteY2"/>
              </a:cxn>
              <a:cxn ang="0">
                <a:pos x="connsiteX3" y="connsiteY3"/>
              </a:cxn>
            </a:cxnLst>
            <a:rect l="l" t="t" r="r" b="b"/>
            <a:pathLst>
              <a:path w="1617" h="61735">
                <a:moveTo>
                  <a:pt x="0" y="0"/>
                </a:moveTo>
                <a:lnTo>
                  <a:pt x="1617" y="0"/>
                </a:lnTo>
                <a:lnTo>
                  <a:pt x="1617" y="61736"/>
                </a:lnTo>
                <a:lnTo>
                  <a:pt x="0" y="61736"/>
                </a:lnTo>
                <a:close/>
              </a:path>
            </a:pathLst>
          </a:custGeom>
          <a:noFill/>
          <a:ln w="4040" cap="flat">
            <a:solidFill>
              <a:srgbClr val="C54E29"/>
            </a:solidFill>
            <a:prstDash val="solid"/>
            <a:miter/>
          </a:ln>
        </p:spPr>
        <p:txBody>
          <a:bodyPr rtlCol="0" anchor="ctr"/>
          <a:lstStyle/>
          <a:p>
            <a:endParaRPr lang="en-GB" dirty="0"/>
          </a:p>
        </p:txBody>
      </p:sp>
      <p:sp>
        <p:nvSpPr>
          <p:cNvPr id="3676" name="Freeform 3675">
            <a:extLst>
              <a:ext uri="{FF2B5EF4-FFF2-40B4-BE49-F238E27FC236}">
                <a16:creationId xmlns:a16="http://schemas.microsoft.com/office/drawing/2014/main" id="{A4AAD44B-3EE5-56A7-9A62-35E63E252C9B}"/>
              </a:ext>
            </a:extLst>
          </p:cNvPr>
          <p:cNvSpPr/>
          <p:nvPr/>
        </p:nvSpPr>
        <p:spPr>
          <a:xfrm>
            <a:off x="2720263"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3677" name="Freeform 3676">
            <a:extLst>
              <a:ext uri="{FF2B5EF4-FFF2-40B4-BE49-F238E27FC236}">
                <a16:creationId xmlns:a16="http://schemas.microsoft.com/office/drawing/2014/main" id="{FF40E2A1-8E3D-4CB4-65A0-396C79C44267}"/>
              </a:ext>
            </a:extLst>
          </p:cNvPr>
          <p:cNvSpPr/>
          <p:nvPr/>
        </p:nvSpPr>
        <p:spPr>
          <a:xfrm>
            <a:off x="2720263"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3678" name="Freeform 3677">
            <a:extLst>
              <a:ext uri="{FF2B5EF4-FFF2-40B4-BE49-F238E27FC236}">
                <a16:creationId xmlns:a16="http://schemas.microsoft.com/office/drawing/2014/main" id="{F223D1EB-E1AA-30C4-0CFD-69E97031E67E}"/>
              </a:ext>
            </a:extLst>
          </p:cNvPr>
          <p:cNvSpPr/>
          <p:nvPr/>
        </p:nvSpPr>
        <p:spPr>
          <a:xfrm>
            <a:off x="272252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679" name="Freeform 3678">
            <a:extLst>
              <a:ext uri="{FF2B5EF4-FFF2-40B4-BE49-F238E27FC236}">
                <a16:creationId xmlns:a16="http://schemas.microsoft.com/office/drawing/2014/main" id="{3E89574D-C15E-8698-6EA2-C0CE5DBF1B7F}"/>
              </a:ext>
            </a:extLst>
          </p:cNvPr>
          <p:cNvSpPr/>
          <p:nvPr/>
        </p:nvSpPr>
        <p:spPr>
          <a:xfrm>
            <a:off x="272252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680" name="Freeform 3679">
            <a:extLst>
              <a:ext uri="{FF2B5EF4-FFF2-40B4-BE49-F238E27FC236}">
                <a16:creationId xmlns:a16="http://schemas.microsoft.com/office/drawing/2014/main" id="{5864B722-2642-2898-0BEC-77F09677CF87}"/>
              </a:ext>
            </a:extLst>
          </p:cNvPr>
          <p:cNvSpPr/>
          <p:nvPr/>
        </p:nvSpPr>
        <p:spPr>
          <a:xfrm>
            <a:off x="2724791"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solidFill>
            <a:srgbClr val="F7941D"/>
          </a:solidFill>
          <a:ln w="0" cap="flat">
            <a:noFill/>
            <a:prstDash val="solid"/>
            <a:miter/>
          </a:ln>
        </p:spPr>
        <p:txBody>
          <a:bodyPr rtlCol="0" anchor="ctr"/>
          <a:lstStyle/>
          <a:p>
            <a:endParaRPr lang="en-GB" dirty="0"/>
          </a:p>
        </p:txBody>
      </p:sp>
      <p:sp>
        <p:nvSpPr>
          <p:cNvPr id="3681" name="Freeform 3680">
            <a:extLst>
              <a:ext uri="{FF2B5EF4-FFF2-40B4-BE49-F238E27FC236}">
                <a16:creationId xmlns:a16="http://schemas.microsoft.com/office/drawing/2014/main" id="{0E564E20-E9FD-F804-6AAF-3065EECC2448}"/>
              </a:ext>
            </a:extLst>
          </p:cNvPr>
          <p:cNvSpPr/>
          <p:nvPr/>
        </p:nvSpPr>
        <p:spPr>
          <a:xfrm>
            <a:off x="2724791"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noFill/>
          <a:ln w="4040" cap="flat">
            <a:solidFill>
              <a:srgbClr val="C54E29"/>
            </a:solidFill>
            <a:prstDash val="solid"/>
            <a:miter/>
          </a:ln>
        </p:spPr>
        <p:txBody>
          <a:bodyPr rtlCol="0" anchor="ctr"/>
          <a:lstStyle/>
          <a:p>
            <a:endParaRPr lang="en-GB" dirty="0"/>
          </a:p>
        </p:txBody>
      </p:sp>
      <p:sp>
        <p:nvSpPr>
          <p:cNvPr id="3682" name="Freeform 3681">
            <a:extLst>
              <a:ext uri="{FF2B5EF4-FFF2-40B4-BE49-F238E27FC236}">
                <a16:creationId xmlns:a16="http://schemas.microsoft.com/office/drawing/2014/main" id="{4FEB790F-F819-2D68-8F98-0A060DD0F159}"/>
              </a:ext>
            </a:extLst>
          </p:cNvPr>
          <p:cNvSpPr/>
          <p:nvPr/>
        </p:nvSpPr>
        <p:spPr>
          <a:xfrm>
            <a:off x="2727055"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solidFill>
            <a:srgbClr val="F7941D"/>
          </a:solidFill>
          <a:ln w="0" cap="flat">
            <a:noFill/>
            <a:prstDash val="solid"/>
            <a:miter/>
          </a:ln>
        </p:spPr>
        <p:txBody>
          <a:bodyPr rtlCol="0" anchor="ctr"/>
          <a:lstStyle/>
          <a:p>
            <a:endParaRPr lang="en-GB" dirty="0"/>
          </a:p>
        </p:txBody>
      </p:sp>
      <p:sp>
        <p:nvSpPr>
          <p:cNvPr id="3683" name="Freeform 3682">
            <a:extLst>
              <a:ext uri="{FF2B5EF4-FFF2-40B4-BE49-F238E27FC236}">
                <a16:creationId xmlns:a16="http://schemas.microsoft.com/office/drawing/2014/main" id="{246BD31C-DE4F-BF2E-C450-2538228D022B}"/>
              </a:ext>
            </a:extLst>
          </p:cNvPr>
          <p:cNvSpPr/>
          <p:nvPr/>
        </p:nvSpPr>
        <p:spPr>
          <a:xfrm>
            <a:off x="2727055" y="3756115"/>
            <a:ext cx="1617" cy="32888"/>
          </a:xfrm>
          <a:custGeom>
            <a:avLst/>
            <a:gdLst>
              <a:gd name="connsiteX0" fmla="*/ 0 w 1617"/>
              <a:gd name="connsiteY0" fmla="*/ 0 h 32888"/>
              <a:gd name="connsiteX1" fmla="*/ 1617 w 1617"/>
              <a:gd name="connsiteY1" fmla="*/ 0 h 32888"/>
              <a:gd name="connsiteX2" fmla="*/ 1617 w 1617"/>
              <a:gd name="connsiteY2" fmla="*/ 32888 h 32888"/>
              <a:gd name="connsiteX3" fmla="*/ 0 w 1617"/>
              <a:gd name="connsiteY3" fmla="*/ 32888 h 32888"/>
            </a:gdLst>
            <a:ahLst/>
            <a:cxnLst>
              <a:cxn ang="0">
                <a:pos x="connsiteX0" y="connsiteY0"/>
              </a:cxn>
              <a:cxn ang="0">
                <a:pos x="connsiteX1" y="connsiteY1"/>
              </a:cxn>
              <a:cxn ang="0">
                <a:pos x="connsiteX2" y="connsiteY2"/>
              </a:cxn>
              <a:cxn ang="0">
                <a:pos x="connsiteX3" y="connsiteY3"/>
              </a:cxn>
            </a:cxnLst>
            <a:rect l="l" t="t" r="r" b="b"/>
            <a:pathLst>
              <a:path w="1617" h="32888">
                <a:moveTo>
                  <a:pt x="0" y="0"/>
                </a:moveTo>
                <a:lnTo>
                  <a:pt x="1617" y="0"/>
                </a:lnTo>
                <a:lnTo>
                  <a:pt x="1617" y="32888"/>
                </a:lnTo>
                <a:lnTo>
                  <a:pt x="0" y="32888"/>
                </a:lnTo>
                <a:close/>
              </a:path>
            </a:pathLst>
          </a:custGeom>
          <a:noFill/>
          <a:ln w="4040" cap="flat">
            <a:solidFill>
              <a:srgbClr val="C54E29"/>
            </a:solidFill>
            <a:prstDash val="solid"/>
            <a:miter/>
          </a:ln>
        </p:spPr>
        <p:txBody>
          <a:bodyPr rtlCol="0" anchor="ctr"/>
          <a:lstStyle/>
          <a:p>
            <a:endParaRPr lang="en-GB" dirty="0"/>
          </a:p>
        </p:txBody>
      </p:sp>
      <p:sp>
        <p:nvSpPr>
          <p:cNvPr id="3684" name="Freeform 3683">
            <a:extLst>
              <a:ext uri="{FF2B5EF4-FFF2-40B4-BE49-F238E27FC236}">
                <a16:creationId xmlns:a16="http://schemas.microsoft.com/office/drawing/2014/main" id="{1E531D9B-7FD0-A840-543A-21CB577E2C86}"/>
              </a:ext>
            </a:extLst>
          </p:cNvPr>
          <p:cNvSpPr/>
          <p:nvPr/>
        </p:nvSpPr>
        <p:spPr>
          <a:xfrm>
            <a:off x="2729400"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3685" name="Freeform 3684">
            <a:extLst>
              <a:ext uri="{FF2B5EF4-FFF2-40B4-BE49-F238E27FC236}">
                <a16:creationId xmlns:a16="http://schemas.microsoft.com/office/drawing/2014/main" id="{B471D2DC-729B-C560-FB95-239F61AF638A}"/>
              </a:ext>
            </a:extLst>
          </p:cNvPr>
          <p:cNvSpPr/>
          <p:nvPr/>
        </p:nvSpPr>
        <p:spPr>
          <a:xfrm>
            <a:off x="2729400"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3686" name="Freeform 3685">
            <a:extLst>
              <a:ext uri="{FF2B5EF4-FFF2-40B4-BE49-F238E27FC236}">
                <a16:creationId xmlns:a16="http://schemas.microsoft.com/office/drawing/2014/main" id="{2A192200-1C36-4F62-FF61-59392F76E3E8}"/>
              </a:ext>
            </a:extLst>
          </p:cNvPr>
          <p:cNvSpPr/>
          <p:nvPr/>
        </p:nvSpPr>
        <p:spPr>
          <a:xfrm>
            <a:off x="2731664" y="3756115"/>
            <a:ext cx="1617" cy="195631"/>
          </a:xfrm>
          <a:custGeom>
            <a:avLst/>
            <a:gdLst>
              <a:gd name="connsiteX0" fmla="*/ 0 w 1617"/>
              <a:gd name="connsiteY0" fmla="*/ 0 h 195631"/>
              <a:gd name="connsiteX1" fmla="*/ 1617 w 1617"/>
              <a:gd name="connsiteY1" fmla="*/ 0 h 195631"/>
              <a:gd name="connsiteX2" fmla="*/ 1617 w 1617"/>
              <a:gd name="connsiteY2" fmla="*/ 195632 h 195631"/>
              <a:gd name="connsiteX3" fmla="*/ 0 w 1617"/>
              <a:gd name="connsiteY3" fmla="*/ 195632 h 195631"/>
            </a:gdLst>
            <a:ahLst/>
            <a:cxnLst>
              <a:cxn ang="0">
                <a:pos x="connsiteX0" y="connsiteY0"/>
              </a:cxn>
              <a:cxn ang="0">
                <a:pos x="connsiteX1" y="connsiteY1"/>
              </a:cxn>
              <a:cxn ang="0">
                <a:pos x="connsiteX2" y="connsiteY2"/>
              </a:cxn>
              <a:cxn ang="0">
                <a:pos x="connsiteX3" y="connsiteY3"/>
              </a:cxn>
            </a:cxnLst>
            <a:rect l="l" t="t" r="r" b="b"/>
            <a:pathLst>
              <a:path w="1617" h="195631">
                <a:moveTo>
                  <a:pt x="0" y="0"/>
                </a:moveTo>
                <a:lnTo>
                  <a:pt x="1617" y="0"/>
                </a:lnTo>
                <a:lnTo>
                  <a:pt x="1617" y="195632"/>
                </a:lnTo>
                <a:lnTo>
                  <a:pt x="0" y="195632"/>
                </a:lnTo>
                <a:close/>
              </a:path>
            </a:pathLst>
          </a:custGeom>
          <a:solidFill>
            <a:srgbClr val="F7941D"/>
          </a:solidFill>
          <a:ln w="0" cap="flat">
            <a:noFill/>
            <a:prstDash val="solid"/>
            <a:miter/>
          </a:ln>
        </p:spPr>
        <p:txBody>
          <a:bodyPr rtlCol="0" anchor="ctr"/>
          <a:lstStyle/>
          <a:p>
            <a:endParaRPr lang="en-GB" dirty="0"/>
          </a:p>
        </p:txBody>
      </p:sp>
      <p:sp>
        <p:nvSpPr>
          <p:cNvPr id="3687" name="Freeform 3686">
            <a:extLst>
              <a:ext uri="{FF2B5EF4-FFF2-40B4-BE49-F238E27FC236}">
                <a16:creationId xmlns:a16="http://schemas.microsoft.com/office/drawing/2014/main" id="{E7A8129F-5FA7-7AA6-845B-928BB9D2D277}"/>
              </a:ext>
            </a:extLst>
          </p:cNvPr>
          <p:cNvSpPr/>
          <p:nvPr/>
        </p:nvSpPr>
        <p:spPr>
          <a:xfrm>
            <a:off x="2731664" y="3756115"/>
            <a:ext cx="1617" cy="195631"/>
          </a:xfrm>
          <a:custGeom>
            <a:avLst/>
            <a:gdLst>
              <a:gd name="connsiteX0" fmla="*/ 0 w 1617"/>
              <a:gd name="connsiteY0" fmla="*/ 0 h 195631"/>
              <a:gd name="connsiteX1" fmla="*/ 1617 w 1617"/>
              <a:gd name="connsiteY1" fmla="*/ 0 h 195631"/>
              <a:gd name="connsiteX2" fmla="*/ 1617 w 1617"/>
              <a:gd name="connsiteY2" fmla="*/ 195632 h 195631"/>
              <a:gd name="connsiteX3" fmla="*/ 0 w 1617"/>
              <a:gd name="connsiteY3" fmla="*/ 195632 h 195631"/>
            </a:gdLst>
            <a:ahLst/>
            <a:cxnLst>
              <a:cxn ang="0">
                <a:pos x="connsiteX0" y="connsiteY0"/>
              </a:cxn>
              <a:cxn ang="0">
                <a:pos x="connsiteX1" y="connsiteY1"/>
              </a:cxn>
              <a:cxn ang="0">
                <a:pos x="connsiteX2" y="connsiteY2"/>
              </a:cxn>
              <a:cxn ang="0">
                <a:pos x="connsiteX3" y="connsiteY3"/>
              </a:cxn>
            </a:cxnLst>
            <a:rect l="l" t="t" r="r" b="b"/>
            <a:pathLst>
              <a:path w="1617" h="195631">
                <a:moveTo>
                  <a:pt x="0" y="0"/>
                </a:moveTo>
                <a:lnTo>
                  <a:pt x="1617" y="0"/>
                </a:lnTo>
                <a:lnTo>
                  <a:pt x="1617" y="195632"/>
                </a:lnTo>
                <a:lnTo>
                  <a:pt x="0" y="195632"/>
                </a:lnTo>
                <a:close/>
              </a:path>
            </a:pathLst>
          </a:custGeom>
          <a:noFill/>
          <a:ln w="4040" cap="flat">
            <a:solidFill>
              <a:srgbClr val="C54E29"/>
            </a:solidFill>
            <a:prstDash val="solid"/>
            <a:miter/>
          </a:ln>
        </p:spPr>
        <p:txBody>
          <a:bodyPr rtlCol="0" anchor="ctr"/>
          <a:lstStyle/>
          <a:p>
            <a:endParaRPr lang="en-GB" dirty="0"/>
          </a:p>
        </p:txBody>
      </p:sp>
      <p:sp>
        <p:nvSpPr>
          <p:cNvPr id="3688" name="Freeform 3687">
            <a:extLst>
              <a:ext uri="{FF2B5EF4-FFF2-40B4-BE49-F238E27FC236}">
                <a16:creationId xmlns:a16="http://schemas.microsoft.com/office/drawing/2014/main" id="{E6108A8C-516D-D5CD-2A7C-6E6F97288B12}"/>
              </a:ext>
            </a:extLst>
          </p:cNvPr>
          <p:cNvSpPr/>
          <p:nvPr/>
        </p:nvSpPr>
        <p:spPr>
          <a:xfrm>
            <a:off x="2733928" y="3756115"/>
            <a:ext cx="1617" cy="57614"/>
          </a:xfrm>
          <a:custGeom>
            <a:avLst/>
            <a:gdLst>
              <a:gd name="connsiteX0" fmla="*/ 0 w 1617"/>
              <a:gd name="connsiteY0" fmla="*/ 0 h 57614"/>
              <a:gd name="connsiteX1" fmla="*/ 1617 w 1617"/>
              <a:gd name="connsiteY1" fmla="*/ 0 h 57614"/>
              <a:gd name="connsiteX2" fmla="*/ 1617 w 1617"/>
              <a:gd name="connsiteY2" fmla="*/ 57615 h 57614"/>
              <a:gd name="connsiteX3" fmla="*/ 0 w 1617"/>
              <a:gd name="connsiteY3" fmla="*/ 57615 h 57614"/>
            </a:gdLst>
            <a:ahLst/>
            <a:cxnLst>
              <a:cxn ang="0">
                <a:pos x="connsiteX0" y="connsiteY0"/>
              </a:cxn>
              <a:cxn ang="0">
                <a:pos x="connsiteX1" y="connsiteY1"/>
              </a:cxn>
              <a:cxn ang="0">
                <a:pos x="connsiteX2" y="connsiteY2"/>
              </a:cxn>
              <a:cxn ang="0">
                <a:pos x="connsiteX3" y="connsiteY3"/>
              </a:cxn>
            </a:cxnLst>
            <a:rect l="l" t="t" r="r" b="b"/>
            <a:pathLst>
              <a:path w="1617" h="57614">
                <a:moveTo>
                  <a:pt x="0" y="0"/>
                </a:moveTo>
                <a:lnTo>
                  <a:pt x="1617" y="0"/>
                </a:lnTo>
                <a:lnTo>
                  <a:pt x="1617" y="57615"/>
                </a:lnTo>
                <a:lnTo>
                  <a:pt x="0" y="57615"/>
                </a:lnTo>
                <a:close/>
              </a:path>
            </a:pathLst>
          </a:custGeom>
          <a:solidFill>
            <a:srgbClr val="F7941D"/>
          </a:solidFill>
          <a:ln w="0" cap="flat">
            <a:noFill/>
            <a:prstDash val="solid"/>
            <a:miter/>
          </a:ln>
        </p:spPr>
        <p:txBody>
          <a:bodyPr rtlCol="0" anchor="ctr"/>
          <a:lstStyle/>
          <a:p>
            <a:endParaRPr lang="en-GB" dirty="0"/>
          </a:p>
        </p:txBody>
      </p:sp>
      <p:sp>
        <p:nvSpPr>
          <p:cNvPr id="3689" name="Freeform 3688">
            <a:extLst>
              <a:ext uri="{FF2B5EF4-FFF2-40B4-BE49-F238E27FC236}">
                <a16:creationId xmlns:a16="http://schemas.microsoft.com/office/drawing/2014/main" id="{67123023-E1F5-9B29-6FB3-2DA4368415AB}"/>
              </a:ext>
            </a:extLst>
          </p:cNvPr>
          <p:cNvSpPr/>
          <p:nvPr/>
        </p:nvSpPr>
        <p:spPr>
          <a:xfrm>
            <a:off x="2733928" y="3756115"/>
            <a:ext cx="1617" cy="57614"/>
          </a:xfrm>
          <a:custGeom>
            <a:avLst/>
            <a:gdLst>
              <a:gd name="connsiteX0" fmla="*/ 0 w 1617"/>
              <a:gd name="connsiteY0" fmla="*/ 0 h 57614"/>
              <a:gd name="connsiteX1" fmla="*/ 1617 w 1617"/>
              <a:gd name="connsiteY1" fmla="*/ 0 h 57614"/>
              <a:gd name="connsiteX2" fmla="*/ 1617 w 1617"/>
              <a:gd name="connsiteY2" fmla="*/ 57615 h 57614"/>
              <a:gd name="connsiteX3" fmla="*/ 0 w 1617"/>
              <a:gd name="connsiteY3" fmla="*/ 57615 h 57614"/>
            </a:gdLst>
            <a:ahLst/>
            <a:cxnLst>
              <a:cxn ang="0">
                <a:pos x="connsiteX0" y="connsiteY0"/>
              </a:cxn>
              <a:cxn ang="0">
                <a:pos x="connsiteX1" y="connsiteY1"/>
              </a:cxn>
              <a:cxn ang="0">
                <a:pos x="connsiteX2" y="connsiteY2"/>
              </a:cxn>
              <a:cxn ang="0">
                <a:pos x="connsiteX3" y="connsiteY3"/>
              </a:cxn>
            </a:cxnLst>
            <a:rect l="l" t="t" r="r" b="b"/>
            <a:pathLst>
              <a:path w="1617" h="57614">
                <a:moveTo>
                  <a:pt x="0" y="0"/>
                </a:moveTo>
                <a:lnTo>
                  <a:pt x="1617" y="0"/>
                </a:lnTo>
                <a:lnTo>
                  <a:pt x="1617" y="57615"/>
                </a:lnTo>
                <a:lnTo>
                  <a:pt x="0" y="57615"/>
                </a:lnTo>
                <a:close/>
              </a:path>
            </a:pathLst>
          </a:custGeom>
          <a:noFill/>
          <a:ln w="4040" cap="flat">
            <a:solidFill>
              <a:srgbClr val="C54E29"/>
            </a:solidFill>
            <a:prstDash val="solid"/>
            <a:miter/>
          </a:ln>
        </p:spPr>
        <p:txBody>
          <a:bodyPr rtlCol="0" anchor="ctr"/>
          <a:lstStyle/>
          <a:p>
            <a:endParaRPr lang="en-GB" dirty="0"/>
          </a:p>
        </p:txBody>
      </p:sp>
      <p:sp>
        <p:nvSpPr>
          <p:cNvPr id="3690" name="Freeform 3689">
            <a:extLst>
              <a:ext uri="{FF2B5EF4-FFF2-40B4-BE49-F238E27FC236}">
                <a16:creationId xmlns:a16="http://schemas.microsoft.com/office/drawing/2014/main" id="{FB0C39DB-E8A4-FDAA-F5A1-16097EF7FAA2}"/>
              </a:ext>
            </a:extLst>
          </p:cNvPr>
          <p:cNvSpPr/>
          <p:nvPr/>
        </p:nvSpPr>
        <p:spPr>
          <a:xfrm>
            <a:off x="2736192" y="3756115"/>
            <a:ext cx="1617" cy="73614"/>
          </a:xfrm>
          <a:custGeom>
            <a:avLst/>
            <a:gdLst>
              <a:gd name="connsiteX0" fmla="*/ 0 w 1617"/>
              <a:gd name="connsiteY0" fmla="*/ 0 h 73614"/>
              <a:gd name="connsiteX1" fmla="*/ 1617 w 1617"/>
              <a:gd name="connsiteY1" fmla="*/ 0 h 73614"/>
              <a:gd name="connsiteX2" fmla="*/ 1617 w 1617"/>
              <a:gd name="connsiteY2" fmla="*/ 73614 h 73614"/>
              <a:gd name="connsiteX3" fmla="*/ 0 w 1617"/>
              <a:gd name="connsiteY3" fmla="*/ 73614 h 73614"/>
            </a:gdLst>
            <a:ahLst/>
            <a:cxnLst>
              <a:cxn ang="0">
                <a:pos x="connsiteX0" y="connsiteY0"/>
              </a:cxn>
              <a:cxn ang="0">
                <a:pos x="connsiteX1" y="connsiteY1"/>
              </a:cxn>
              <a:cxn ang="0">
                <a:pos x="connsiteX2" y="connsiteY2"/>
              </a:cxn>
              <a:cxn ang="0">
                <a:pos x="connsiteX3" y="connsiteY3"/>
              </a:cxn>
            </a:cxnLst>
            <a:rect l="l" t="t" r="r" b="b"/>
            <a:pathLst>
              <a:path w="1617" h="73614">
                <a:moveTo>
                  <a:pt x="0" y="0"/>
                </a:moveTo>
                <a:lnTo>
                  <a:pt x="1617" y="0"/>
                </a:lnTo>
                <a:lnTo>
                  <a:pt x="1617" y="73614"/>
                </a:lnTo>
                <a:lnTo>
                  <a:pt x="0" y="73614"/>
                </a:lnTo>
                <a:close/>
              </a:path>
            </a:pathLst>
          </a:custGeom>
          <a:solidFill>
            <a:srgbClr val="F7941D"/>
          </a:solidFill>
          <a:ln w="0" cap="flat">
            <a:noFill/>
            <a:prstDash val="solid"/>
            <a:miter/>
          </a:ln>
        </p:spPr>
        <p:txBody>
          <a:bodyPr rtlCol="0" anchor="ctr"/>
          <a:lstStyle/>
          <a:p>
            <a:endParaRPr lang="en-GB" dirty="0"/>
          </a:p>
        </p:txBody>
      </p:sp>
      <p:sp>
        <p:nvSpPr>
          <p:cNvPr id="3691" name="Freeform 3690">
            <a:extLst>
              <a:ext uri="{FF2B5EF4-FFF2-40B4-BE49-F238E27FC236}">
                <a16:creationId xmlns:a16="http://schemas.microsoft.com/office/drawing/2014/main" id="{4424199C-E5C5-7FC8-09E2-E596D0474FE8}"/>
              </a:ext>
            </a:extLst>
          </p:cNvPr>
          <p:cNvSpPr/>
          <p:nvPr/>
        </p:nvSpPr>
        <p:spPr>
          <a:xfrm>
            <a:off x="2736192" y="3756115"/>
            <a:ext cx="1617" cy="73614"/>
          </a:xfrm>
          <a:custGeom>
            <a:avLst/>
            <a:gdLst>
              <a:gd name="connsiteX0" fmla="*/ 0 w 1617"/>
              <a:gd name="connsiteY0" fmla="*/ 0 h 73614"/>
              <a:gd name="connsiteX1" fmla="*/ 1617 w 1617"/>
              <a:gd name="connsiteY1" fmla="*/ 0 h 73614"/>
              <a:gd name="connsiteX2" fmla="*/ 1617 w 1617"/>
              <a:gd name="connsiteY2" fmla="*/ 73614 h 73614"/>
              <a:gd name="connsiteX3" fmla="*/ 0 w 1617"/>
              <a:gd name="connsiteY3" fmla="*/ 73614 h 73614"/>
            </a:gdLst>
            <a:ahLst/>
            <a:cxnLst>
              <a:cxn ang="0">
                <a:pos x="connsiteX0" y="connsiteY0"/>
              </a:cxn>
              <a:cxn ang="0">
                <a:pos x="connsiteX1" y="connsiteY1"/>
              </a:cxn>
              <a:cxn ang="0">
                <a:pos x="connsiteX2" y="connsiteY2"/>
              </a:cxn>
              <a:cxn ang="0">
                <a:pos x="connsiteX3" y="connsiteY3"/>
              </a:cxn>
            </a:cxnLst>
            <a:rect l="l" t="t" r="r" b="b"/>
            <a:pathLst>
              <a:path w="1617" h="73614">
                <a:moveTo>
                  <a:pt x="0" y="0"/>
                </a:moveTo>
                <a:lnTo>
                  <a:pt x="1617" y="0"/>
                </a:lnTo>
                <a:lnTo>
                  <a:pt x="1617" y="73614"/>
                </a:lnTo>
                <a:lnTo>
                  <a:pt x="0" y="73614"/>
                </a:lnTo>
                <a:close/>
              </a:path>
            </a:pathLst>
          </a:custGeom>
          <a:noFill/>
          <a:ln w="4040" cap="flat">
            <a:solidFill>
              <a:srgbClr val="C54E29"/>
            </a:solidFill>
            <a:prstDash val="solid"/>
            <a:miter/>
          </a:ln>
        </p:spPr>
        <p:txBody>
          <a:bodyPr rtlCol="0" anchor="ctr"/>
          <a:lstStyle/>
          <a:p>
            <a:endParaRPr lang="en-GB" dirty="0"/>
          </a:p>
        </p:txBody>
      </p:sp>
      <p:sp>
        <p:nvSpPr>
          <p:cNvPr id="3692" name="Freeform 3691">
            <a:extLst>
              <a:ext uri="{FF2B5EF4-FFF2-40B4-BE49-F238E27FC236}">
                <a16:creationId xmlns:a16="http://schemas.microsoft.com/office/drawing/2014/main" id="{5F968908-24FF-4CCF-4AFD-D54E34926830}"/>
              </a:ext>
            </a:extLst>
          </p:cNvPr>
          <p:cNvSpPr/>
          <p:nvPr/>
        </p:nvSpPr>
        <p:spPr>
          <a:xfrm>
            <a:off x="2738456" y="3756115"/>
            <a:ext cx="1617" cy="70867"/>
          </a:xfrm>
          <a:custGeom>
            <a:avLst/>
            <a:gdLst>
              <a:gd name="connsiteX0" fmla="*/ 0 w 1617"/>
              <a:gd name="connsiteY0" fmla="*/ 0 h 70867"/>
              <a:gd name="connsiteX1" fmla="*/ 1617 w 1617"/>
              <a:gd name="connsiteY1" fmla="*/ 0 h 70867"/>
              <a:gd name="connsiteX2" fmla="*/ 1617 w 1617"/>
              <a:gd name="connsiteY2" fmla="*/ 70867 h 70867"/>
              <a:gd name="connsiteX3" fmla="*/ 0 w 1617"/>
              <a:gd name="connsiteY3" fmla="*/ 70867 h 70867"/>
            </a:gdLst>
            <a:ahLst/>
            <a:cxnLst>
              <a:cxn ang="0">
                <a:pos x="connsiteX0" y="connsiteY0"/>
              </a:cxn>
              <a:cxn ang="0">
                <a:pos x="connsiteX1" y="connsiteY1"/>
              </a:cxn>
              <a:cxn ang="0">
                <a:pos x="connsiteX2" y="connsiteY2"/>
              </a:cxn>
              <a:cxn ang="0">
                <a:pos x="connsiteX3" y="connsiteY3"/>
              </a:cxn>
            </a:cxnLst>
            <a:rect l="l" t="t" r="r" b="b"/>
            <a:pathLst>
              <a:path w="1617" h="70867">
                <a:moveTo>
                  <a:pt x="0" y="0"/>
                </a:moveTo>
                <a:lnTo>
                  <a:pt x="1617" y="0"/>
                </a:lnTo>
                <a:lnTo>
                  <a:pt x="1617" y="70867"/>
                </a:lnTo>
                <a:lnTo>
                  <a:pt x="0" y="70867"/>
                </a:lnTo>
                <a:close/>
              </a:path>
            </a:pathLst>
          </a:custGeom>
          <a:solidFill>
            <a:srgbClr val="F7941D"/>
          </a:solidFill>
          <a:ln w="0" cap="flat">
            <a:noFill/>
            <a:prstDash val="solid"/>
            <a:miter/>
          </a:ln>
        </p:spPr>
        <p:txBody>
          <a:bodyPr rtlCol="0" anchor="ctr"/>
          <a:lstStyle/>
          <a:p>
            <a:endParaRPr lang="en-GB" dirty="0"/>
          </a:p>
        </p:txBody>
      </p:sp>
      <p:sp>
        <p:nvSpPr>
          <p:cNvPr id="3693" name="Freeform 3692">
            <a:extLst>
              <a:ext uri="{FF2B5EF4-FFF2-40B4-BE49-F238E27FC236}">
                <a16:creationId xmlns:a16="http://schemas.microsoft.com/office/drawing/2014/main" id="{7ADD27C0-FA1C-EBC2-C2CF-1A25F5177F31}"/>
              </a:ext>
            </a:extLst>
          </p:cNvPr>
          <p:cNvSpPr/>
          <p:nvPr/>
        </p:nvSpPr>
        <p:spPr>
          <a:xfrm>
            <a:off x="2738456" y="3756115"/>
            <a:ext cx="1617" cy="70867"/>
          </a:xfrm>
          <a:custGeom>
            <a:avLst/>
            <a:gdLst>
              <a:gd name="connsiteX0" fmla="*/ 0 w 1617"/>
              <a:gd name="connsiteY0" fmla="*/ 0 h 70867"/>
              <a:gd name="connsiteX1" fmla="*/ 1617 w 1617"/>
              <a:gd name="connsiteY1" fmla="*/ 0 h 70867"/>
              <a:gd name="connsiteX2" fmla="*/ 1617 w 1617"/>
              <a:gd name="connsiteY2" fmla="*/ 70867 h 70867"/>
              <a:gd name="connsiteX3" fmla="*/ 0 w 1617"/>
              <a:gd name="connsiteY3" fmla="*/ 70867 h 70867"/>
            </a:gdLst>
            <a:ahLst/>
            <a:cxnLst>
              <a:cxn ang="0">
                <a:pos x="connsiteX0" y="connsiteY0"/>
              </a:cxn>
              <a:cxn ang="0">
                <a:pos x="connsiteX1" y="connsiteY1"/>
              </a:cxn>
              <a:cxn ang="0">
                <a:pos x="connsiteX2" y="connsiteY2"/>
              </a:cxn>
              <a:cxn ang="0">
                <a:pos x="connsiteX3" y="connsiteY3"/>
              </a:cxn>
            </a:cxnLst>
            <a:rect l="l" t="t" r="r" b="b"/>
            <a:pathLst>
              <a:path w="1617" h="70867">
                <a:moveTo>
                  <a:pt x="0" y="0"/>
                </a:moveTo>
                <a:lnTo>
                  <a:pt x="1617" y="0"/>
                </a:lnTo>
                <a:lnTo>
                  <a:pt x="1617" y="70867"/>
                </a:lnTo>
                <a:lnTo>
                  <a:pt x="0" y="70867"/>
                </a:lnTo>
                <a:close/>
              </a:path>
            </a:pathLst>
          </a:custGeom>
          <a:noFill/>
          <a:ln w="4040" cap="flat">
            <a:solidFill>
              <a:srgbClr val="C54E29"/>
            </a:solidFill>
            <a:prstDash val="solid"/>
            <a:miter/>
          </a:ln>
        </p:spPr>
        <p:txBody>
          <a:bodyPr rtlCol="0" anchor="ctr"/>
          <a:lstStyle/>
          <a:p>
            <a:endParaRPr lang="en-GB" dirty="0"/>
          </a:p>
        </p:txBody>
      </p:sp>
      <p:sp>
        <p:nvSpPr>
          <p:cNvPr id="3694" name="Freeform 3693">
            <a:extLst>
              <a:ext uri="{FF2B5EF4-FFF2-40B4-BE49-F238E27FC236}">
                <a16:creationId xmlns:a16="http://schemas.microsoft.com/office/drawing/2014/main" id="{6D9A189A-BE4E-32D3-A3B6-69FCCB449DD1}"/>
              </a:ext>
            </a:extLst>
          </p:cNvPr>
          <p:cNvSpPr/>
          <p:nvPr/>
        </p:nvSpPr>
        <p:spPr>
          <a:xfrm>
            <a:off x="2740720"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solidFill>
            <a:srgbClr val="F7941D"/>
          </a:solidFill>
          <a:ln w="0" cap="flat">
            <a:noFill/>
            <a:prstDash val="solid"/>
            <a:miter/>
          </a:ln>
        </p:spPr>
        <p:txBody>
          <a:bodyPr rtlCol="0" anchor="ctr"/>
          <a:lstStyle/>
          <a:p>
            <a:endParaRPr lang="en-GB" dirty="0"/>
          </a:p>
        </p:txBody>
      </p:sp>
      <p:sp>
        <p:nvSpPr>
          <p:cNvPr id="3695" name="Freeform 3694">
            <a:extLst>
              <a:ext uri="{FF2B5EF4-FFF2-40B4-BE49-F238E27FC236}">
                <a16:creationId xmlns:a16="http://schemas.microsoft.com/office/drawing/2014/main" id="{C092E2DB-5196-D871-D5E7-84322E89656D}"/>
              </a:ext>
            </a:extLst>
          </p:cNvPr>
          <p:cNvSpPr/>
          <p:nvPr/>
        </p:nvSpPr>
        <p:spPr>
          <a:xfrm>
            <a:off x="2740720"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noFill/>
          <a:ln w="4040" cap="flat">
            <a:solidFill>
              <a:srgbClr val="C54E29"/>
            </a:solidFill>
            <a:prstDash val="solid"/>
            <a:miter/>
          </a:ln>
        </p:spPr>
        <p:txBody>
          <a:bodyPr rtlCol="0" anchor="ctr"/>
          <a:lstStyle/>
          <a:p>
            <a:endParaRPr lang="en-GB" dirty="0"/>
          </a:p>
        </p:txBody>
      </p:sp>
      <p:sp>
        <p:nvSpPr>
          <p:cNvPr id="3696" name="Freeform 3695">
            <a:extLst>
              <a:ext uri="{FF2B5EF4-FFF2-40B4-BE49-F238E27FC236}">
                <a16:creationId xmlns:a16="http://schemas.microsoft.com/office/drawing/2014/main" id="{EA3F9695-FA2F-40DB-3FE3-90FE880B7AA1}"/>
              </a:ext>
            </a:extLst>
          </p:cNvPr>
          <p:cNvSpPr/>
          <p:nvPr/>
        </p:nvSpPr>
        <p:spPr>
          <a:xfrm>
            <a:off x="274306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697" name="Freeform 3696">
            <a:extLst>
              <a:ext uri="{FF2B5EF4-FFF2-40B4-BE49-F238E27FC236}">
                <a16:creationId xmlns:a16="http://schemas.microsoft.com/office/drawing/2014/main" id="{3E8C0D97-913C-DF89-3862-D35472091BD1}"/>
              </a:ext>
            </a:extLst>
          </p:cNvPr>
          <p:cNvSpPr/>
          <p:nvPr/>
        </p:nvSpPr>
        <p:spPr>
          <a:xfrm>
            <a:off x="2745329"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solidFill>
            <a:srgbClr val="F7941D"/>
          </a:solidFill>
          <a:ln w="0" cap="flat">
            <a:noFill/>
            <a:prstDash val="solid"/>
            <a:miter/>
          </a:ln>
        </p:spPr>
        <p:txBody>
          <a:bodyPr rtlCol="0" anchor="ctr"/>
          <a:lstStyle/>
          <a:p>
            <a:endParaRPr lang="en-GB" dirty="0"/>
          </a:p>
        </p:txBody>
      </p:sp>
      <p:sp>
        <p:nvSpPr>
          <p:cNvPr id="3698" name="Freeform 3697">
            <a:extLst>
              <a:ext uri="{FF2B5EF4-FFF2-40B4-BE49-F238E27FC236}">
                <a16:creationId xmlns:a16="http://schemas.microsoft.com/office/drawing/2014/main" id="{35AF215F-9AE4-8B72-A484-1B56E197E6D2}"/>
              </a:ext>
            </a:extLst>
          </p:cNvPr>
          <p:cNvSpPr/>
          <p:nvPr/>
        </p:nvSpPr>
        <p:spPr>
          <a:xfrm>
            <a:off x="2745329"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noFill/>
          <a:ln w="4040" cap="flat">
            <a:solidFill>
              <a:srgbClr val="C54E29"/>
            </a:solidFill>
            <a:prstDash val="solid"/>
            <a:miter/>
          </a:ln>
        </p:spPr>
        <p:txBody>
          <a:bodyPr rtlCol="0" anchor="ctr"/>
          <a:lstStyle/>
          <a:p>
            <a:endParaRPr lang="en-GB" dirty="0"/>
          </a:p>
        </p:txBody>
      </p:sp>
      <p:sp>
        <p:nvSpPr>
          <p:cNvPr id="3699" name="Freeform 3698">
            <a:extLst>
              <a:ext uri="{FF2B5EF4-FFF2-40B4-BE49-F238E27FC236}">
                <a16:creationId xmlns:a16="http://schemas.microsoft.com/office/drawing/2014/main" id="{54B8A0D0-02B8-5AD1-AA8A-081E570EB898}"/>
              </a:ext>
            </a:extLst>
          </p:cNvPr>
          <p:cNvSpPr/>
          <p:nvPr/>
        </p:nvSpPr>
        <p:spPr>
          <a:xfrm>
            <a:off x="274759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00" name="Freeform 3699">
            <a:extLst>
              <a:ext uri="{FF2B5EF4-FFF2-40B4-BE49-F238E27FC236}">
                <a16:creationId xmlns:a16="http://schemas.microsoft.com/office/drawing/2014/main" id="{3FB4877E-B831-FD40-B33D-BE0A155D4989}"/>
              </a:ext>
            </a:extLst>
          </p:cNvPr>
          <p:cNvSpPr/>
          <p:nvPr/>
        </p:nvSpPr>
        <p:spPr>
          <a:xfrm>
            <a:off x="2749857" y="3756115"/>
            <a:ext cx="1617" cy="80482"/>
          </a:xfrm>
          <a:custGeom>
            <a:avLst/>
            <a:gdLst>
              <a:gd name="connsiteX0" fmla="*/ 0 w 1617"/>
              <a:gd name="connsiteY0" fmla="*/ 0 h 80482"/>
              <a:gd name="connsiteX1" fmla="*/ 1617 w 1617"/>
              <a:gd name="connsiteY1" fmla="*/ 0 h 80482"/>
              <a:gd name="connsiteX2" fmla="*/ 1617 w 1617"/>
              <a:gd name="connsiteY2" fmla="*/ 80483 h 80482"/>
              <a:gd name="connsiteX3" fmla="*/ 0 w 1617"/>
              <a:gd name="connsiteY3" fmla="*/ 80483 h 80482"/>
            </a:gdLst>
            <a:ahLst/>
            <a:cxnLst>
              <a:cxn ang="0">
                <a:pos x="connsiteX0" y="connsiteY0"/>
              </a:cxn>
              <a:cxn ang="0">
                <a:pos x="connsiteX1" y="connsiteY1"/>
              </a:cxn>
              <a:cxn ang="0">
                <a:pos x="connsiteX2" y="connsiteY2"/>
              </a:cxn>
              <a:cxn ang="0">
                <a:pos x="connsiteX3" y="connsiteY3"/>
              </a:cxn>
            </a:cxnLst>
            <a:rect l="l" t="t" r="r" b="b"/>
            <a:pathLst>
              <a:path w="1617" h="80482">
                <a:moveTo>
                  <a:pt x="0" y="0"/>
                </a:moveTo>
                <a:lnTo>
                  <a:pt x="1617" y="0"/>
                </a:lnTo>
                <a:lnTo>
                  <a:pt x="1617" y="80483"/>
                </a:lnTo>
                <a:lnTo>
                  <a:pt x="0" y="80483"/>
                </a:lnTo>
                <a:close/>
              </a:path>
            </a:pathLst>
          </a:custGeom>
          <a:solidFill>
            <a:srgbClr val="F7941D"/>
          </a:solidFill>
          <a:ln w="0" cap="flat">
            <a:noFill/>
            <a:prstDash val="solid"/>
            <a:miter/>
          </a:ln>
        </p:spPr>
        <p:txBody>
          <a:bodyPr rtlCol="0" anchor="ctr"/>
          <a:lstStyle/>
          <a:p>
            <a:endParaRPr lang="en-GB" dirty="0"/>
          </a:p>
        </p:txBody>
      </p:sp>
      <p:sp>
        <p:nvSpPr>
          <p:cNvPr id="3701" name="Freeform 3700">
            <a:extLst>
              <a:ext uri="{FF2B5EF4-FFF2-40B4-BE49-F238E27FC236}">
                <a16:creationId xmlns:a16="http://schemas.microsoft.com/office/drawing/2014/main" id="{C105D86A-BD5E-58DE-DD4F-B260401936C8}"/>
              </a:ext>
            </a:extLst>
          </p:cNvPr>
          <p:cNvSpPr/>
          <p:nvPr/>
        </p:nvSpPr>
        <p:spPr>
          <a:xfrm>
            <a:off x="2749857" y="3756115"/>
            <a:ext cx="1617" cy="80482"/>
          </a:xfrm>
          <a:custGeom>
            <a:avLst/>
            <a:gdLst>
              <a:gd name="connsiteX0" fmla="*/ 0 w 1617"/>
              <a:gd name="connsiteY0" fmla="*/ 0 h 80482"/>
              <a:gd name="connsiteX1" fmla="*/ 1617 w 1617"/>
              <a:gd name="connsiteY1" fmla="*/ 0 h 80482"/>
              <a:gd name="connsiteX2" fmla="*/ 1617 w 1617"/>
              <a:gd name="connsiteY2" fmla="*/ 80483 h 80482"/>
              <a:gd name="connsiteX3" fmla="*/ 0 w 1617"/>
              <a:gd name="connsiteY3" fmla="*/ 80483 h 80482"/>
            </a:gdLst>
            <a:ahLst/>
            <a:cxnLst>
              <a:cxn ang="0">
                <a:pos x="connsiteX0" y="connsiteY0"/>
              </a:cxn>
              <a:cxn ang="0">
                <a:pos x="connsiteX1" y="connsiteY1"/>
              </a:cxn>
              <a:cxn ang="0">
                <a:pos x="connsiteX2" y="connsiteY2"/>
              </a:cxn>
              <a:cxn ang="0">
                <a:pos x="connsiteX3" y="connsiteY3"/>
              </a:cxn>
            </a:cxnLst>
            <a:rect l="l" t="t" r="r" b="b"/>
            <a:pathLst>
              <a:path w="1617" h="80482">
                <a:moveTo>
                  <a:pt x="0" y="0"/>
                </a:moveTo>
                <a:lnTo>
                  <a:pt x="1617" y="0"/>
                </a:lnTo>
                <a:lnTo>
                  <a:pt x="1617" y="80483"/>
                </a:lnTo>
                <a:lnTo>
                  <a:pt x="0" y="80483"/>
                </a:lnTo>
                <a:close/>
              </a:path>
            </a:pathLst>
          </a:custGeom>
          <a:noFill/>
          <a:ln w="4040" cap="flat">
            <a:solidFill>
              <a:srgbClr val="C54E29"/>
            </a:solidFill>
            <a:prstDash val="solid"/>
            <a:miter/>
          </a:ln>
        </p:spPr>
        <p:txBody>
          <a:bodyPr rtlCol="0" anchor="ctr"/>
          <a:lstStyle/>
          <a:p>
            <a:endParaRPr lang="en-GB" dirty="0"/>
          </a:p>
        </p:txBody>
      </p:sp>
      <p:sp>
        <p:nvSpPr>
          <p:cNvPr id="3702" name="Freeform 3701">
            <a:extLst>
              <a:ext uri="{FF2B5EF4-FFF2-40B4-BE49-F238E27FC236}">
                <a16:creationId xmlns:a16="http://schemas.microsoft.com/office/drawing/2014/main" id="{00FBC8DC-E60D-C24F-9ED9-1EF36D129555}"/>
              </a:ext>
            </a:extLst>
          </p:cNvPr>
          <p:cNvSpPr/>
          <p:nvPr/>
        </p:nvSpPr>
        <p:spPr>
          <a:xfrm>
            <a:off x="275212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03" name="Freeform 3702">
            <a:extLst>
              <a:ext uri="{FF2B5EF4-FFF2-40B4-BE49-F238E27FC236}">
                <a16:creationId xmlns:a16="http://schemas.microsoft.com/office/drawing/2014/main" id="{EB20BAE3-1496-AE43-309B-FDB2F42238C3}"/>
              </a:ext>
            </a:extLst>
          </p:cNvPr>
          <p:cNvSpPr/>
          <p:nvPr/>
        </p:nvSpPr>
        <p:spPr>
          <a:xfrm>
            <a:off x="275446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704" name="Freeform 3703">
            <a:extLst>
              <a:ext uri="{FF2B5EF4-FFF2-40B4-BE49-F238E27FC236}">
                <a16:creationId xmlns:a16="http://schemas.microsoft.com/office/drawing/2014/main" id="{B91D09A1-2003-4A42-5844-6870F13AEF5A}"/>
              </a:ext>
            </a:extLst>
          </p:cNvPr>
          <p:cNvSpPr/>
          <p:nvPr/>
        </p:nvSpPr>
        <p:spPr>
          <a:xfrm>
            <a:off x="275446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705" name="Freeform 3704">
            <a:extLst>
              <a:ext uri="{FF2B5EF4-FFF2-40B4-BE49-F238E27FC236}">
                <a16:creationId xmlns:a16="http://schemas.microsoft.com/office/drawing/2014/main" id="{02563835-6799-6A22-5B29-33C502E9B6BC}"/>
              </a:ext>
            </a:extLst>
          </p:cNvPr>
          <p:cNvSpPr/>
          <p:nvPr/>
        </p:nvSpPr>
        <p:spPr>
          <a:xfrm>
            <a:off x="2756730"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solidFill>
            <a:srgbClr val="F7941D"/>
          </a:solidFill>
          <a:ln w="0" cap="flat">
            <a:noFill/>
            <a:prstDash val="solid"/>
            <a:miter/>
          </a:ln>
        </p:spPr>
        <p:txBody>
          <a:bodyPr rtlCol="0" anchor="ctr"/>
          <a:lstStyle/>
          <a:p>
            <a:endParaRPr lang="en-GB" dirty="0"/>
          </a:p>
        </p:txBody>
      </p:sp>
      <p:sp>
        <p:nvSpPr>
          <p:cNvPr id="3706" name="Freeform 3705">
            <a:extLst>
              <a:ext uri="{FF2B5EF4-FFF2-40B4-BE49-F238E27FC236}">
                <a16:creationId xmlns:a16="http://schemas.microsoft.com/office/drawing/2014/main" id="{864B0F01-FCFF-98B4-1FDC-6176E344198B}"/>
              </a:ext>
            </a:extLst>
          </p:cNvPr>
          <p:cNvSpPr/>
          <p:nvPr/>
        </p:nvSpPr>
        <p:spPr>
          <a:xfrm>
            <a:off x="2756730"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noFill/>
          <a:ln w="4040" cap="flat">
            <a:solidFill>
              <a:srgbClr val="C54E29"/>
            </a:solidFill>
            <a:prstDash val="solid"/>
            <a:miter/>
          </a:ln>
        </p:spPr>
        <p:txBody>
          <a:bodyPr rtlCol="0" anchor="ctr"/>
          <a:lstStyle/>
          <a:p>
            <a:endParaRPr lang="en-GB" dirty="0"/>
          </a:p>
        </p:txBody>
      </p:sp>
      <p:sp>
        <p:nvSpPr>
          <p:cNvPr id="3707" name="Freeform 3706">
            <a:extLst>
              <a:ext uri="{FF2B5EF4-FFF2-40B4-BE49-F238E27FC236}">
                <a16:creationId xmlns:a16="http://schemas.microsoft.com/office/drawing/2014/main" id="{A74A8580-D2C2-958F-F15F-638B3D7A7115}"/>
              </a:ext>
            </a:extLst>
          </p:cNvPr>
          <p:cNvSpPr/>
          <p:nvPr/>
        </p:nvSpPr>
        <p:spPr>
          <a:xfrm>
            <a:off x="275899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08" name="Freeform 3707">
            <a:extLst>
              <a:ext uri="{FF2B5EF4-FFF2-40B4-BE49-F238E27FC236}">
                <a16:creationId xmlns:a16="http://schemas.microsoft.com/office/drawing/2014/main" id="{B10FEFE2-892D-7744-4522-E375DED81C5F}"/>
              </a:ext>
            </a:extLst>
          </p:cNvPr>
          <p:cNvSpPr/>
          <p:nvPr/>
        </p:nvSpPr>
        <p:spPr>
          <a:xfrm>
            <a:off x="2761258" y="3756115"/>
            <a:ext cx="1617" cy="27393"/>
          </a:xfrm>
          <a:custGeom>
            <a:avLst/>
            <a:gdLst>
              <a:gd name="connsiteX0" fmla="*/ 0 w 1617"/>
              <a:gd name="connsiteY0" fmla="*/ 0 h 27393"/>
              <a:gd name="connsiteX1" fmla="*/ 1617 w 1617"/>
              <a:gd name="connsiteY1" fmla="*/ 0 h 27393"/>
              <a:gd name="connsiteX2" fmla="*/ 1617 w 1617"/>
              <a:gd name="connsiteY2" fmla="*/ 27393 h 27393"/>
              <a:gd name="connsiteX3" fmla="*/ 0 w 1617"/>
              <a:gd name="connsiteY3" fmla="*/ 27393 h 27393"/>
            </a:gdLst>
            <a:ahLst/>
            <a:cxnLst>
              <a:cxn ang="0">
                <a:pos x="connsiteX0" y="connsiteY0"/>
              </a:cxn>
              <a:cxn ang="0">
                <a:pos x="connsiteX1" y="connsiteY1"/>
              </a:cxn>
              <a:cxn ang="0">
                <a:pos x="connsiteX2" y="connsiteY2"/>
              </a:cxn>
              <a:cxn ang="0">
                <a:pos x="connsiteX3" y="connsiteY3"/>
              </a:cxn>
            </a:cxnLst>
            <a:rect l="l" t="t" r="r" b="b"/>
            <a:pathLst>
              <a:path w="1617" h="27393">
                <a:moveTo>
                  <a:pt x="0" y="0"/>
                </a:moveTo>
                <a:lnTo>
                  <a:pt x="1617" y="0"/>
                </a:lnTo>
                <a:lnTo>
                  <a:pt x="1617" y="27393"/>
                </a:lnTo>
                <a:lnTo>
                  <a:pt x="0" y="27393"/>
                </a:lnTo>
                <a:close/>
              </a:path>
            </a:pathLst>
          </a:custGeom>
          <a:solidFill>
            <a:srgbClr val="F7941D"/>
          </a:solidFill>
          <a:ln w="0" cap="flat">
            <a:noFill/>
            <a:prstDash val="solid"/>
            <a:miter/>
          </a:ln>
        </p:spPr>
        <p:txBody>
          <a:bodyPr rtlCol="0" anchor="ctr"/>
          <a:lstStyle/>
          <a:p>
            <a:endParaRPr lang="en-GB" dirty="0"/>
          </a:p>
        </p:txBody>
      </p:sp>
      <p:sp>
        <p:nvSpPr>
          <p:cNvPr id="3709" name="Freeform 3708">
            <a:extLst>
              <a:ext uri="{FF2B5EF4-FFF2-40B4-BE49-F238E27FC236}">
                <a16:creationId xmlns:a16="http://schemas.microsoft.com/office/drawing/2014/main" id="{77A4D7E7-9939-84DF-2ADB-5CC27EE90F2B}"/>
              </a:ext>
            </a:extLst>
          </p:cNvPr>
          <p:cNvSpPr/>
          <p:nvPr/>
        </p:nvSpPr>
        <p:spPr>
          <a:xfrm>
            <a:off x="2761258" y="3756115"/>
            <a:ext cx="1617" cy="27393"/>
          </a:xfrm>
          <a:custGeom>
            <a:avLst/>
            <a:gdLst>
              <a:gd name="connsiteX0" fmla="*/ 0 w 1617"/>
              <a:gd name="connsiteY0" fmla="*/ 0 h 27393"/>
              <a:gd name="connsiteX1" fmla="*/ 1617 w 1617"/>
              <a:gd name="connsiteY1" fmla="*/ 0 h 27393"/>
              <a:gd name="connsiteX2" fmla="*/ 1617 w 1617"/>
              <a:gd name="connsiteY2" fmla="*/ 27393 h 27393"/>
              <a:gd name="connsiteX3" fmla="*/ 0 w 1617"/>
              <a:gd name="connsiteY3" fmla="*/ 27393 h 27393"/>
            </a:gdLst>
            <a:ahLst/>
            <a:cxnLst>
              <a:cxn ang="0">
                <a:pos x="connsiteX0" y="connsiteY0"/>
              </a:cxn>
              <a:cxn ang="0">
                <a:pos x="connsiteX1" y="connsiteY1"/>
              </a:cxn>
              <a:cxn ang="0">
                <a:pos x="connsiteX2" y="connsiteY2"/>
              </a:cxn>
              <a:cxn ang="0">
                <a:pos x="connsiteX3" y="connsiteY3"/>
              </a:cxn>
            </a:cxnLst>
            <a:rect l="l" t="t" r="r" b="b"/>
            <a:pathLst>
              <a:path w="1617" h="27393">
                <a:moveTo>
                  <a:pt x="0" y="0"/>
                </a:moveTo>
                <a:lnTo>
                  <a:pt x="1617" y="0"/>
                </a:lnTo>
                <a:lnTo>
                  <a:pt x="1617" y="27393"/>
                </a:lnTo>
                <a:lnTo>
                  <a:pt x="0" y="27393"/>
                </a:lnTo>
                <a:close/>
              </a:path>
            </a:pathLst>
          </a:custGeom>
          <a:noFill/>
          <a:ln w="4040" cap="flat">
            <a:solidFill>
              <a:srgbClr val="C54E29"/>
            </a:solidFill>
            <a:prstDash val="solid"/>
            <a:miter/>
          </a:ln>
        </p:spPr>
        <p:txBody>
          <a:bodyPr rtlCol="0" anchor="ctr"/>
          <a:lstStyle/>
          <a:p>
            <a:endParaRPr lang="en-GB" dirty="0"/>
          </a:p>
        </p:txBody>
      </p:sp>
      <p:sp>
        <p:nvSpPr>
          <p:cNvPr id="3710" name="Freeform 3709">
            <a:extLst>
              <a:ext uri="{FF2B5EF4-FFF2-40B4-BE49-F238E27FC236}">
                <a16:creationId xmlns:a16="http://schemas.microsoft.com/office/drawing/2014/main" id="{DF5FA5BE-C62C-EC33-DD37-AC373C255531}"/>
              </a:ext>
            </a:extLst>
          </p:cNvPr>
          <p:cNvSpPr/>
          <p:nvPr/>
        </p:nvSpPr>
        <p:spPr>
          <a:xfrm>
            <a:off x="2763522"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solidFill>
            <a:srgbClr val="F7941D"/>
          </a:solidFill>
          <a:ln w="0" cap="flat">
            <a:noFill/>
            <a:prstDash val="solid"/>
            <a:miter/>
          </a:ln>
        </p:spPr>
        <p:txBody>
          <a:bodyPr rtlCol="0" anchor="ctr"/>
          <a:lstStyle/>
          <a:p>
            <a:endParaRPr lang="en-GB" dirty="0"/>
          </a:p>
        </p:txBody>
      </p:sp>
      <p:sp>
        <p:nvSpPr>
          <p:cNvPr id="3711" name="Freeform 3710">
            <a:extLst>
              <a:ext uri="{FF2B5EF4-FFF2-40B4-BE49-F238E27FC236}">
                <a16:creationId xmlns:a16="http://schemas.microsoft.com/office/drawing/2014/main" id="{DC78A2F1-0CC9-24D7-9EF2-B13B1B0B9FEC}"/>
              </a:ext>
            </a:extLst>
          </p:cNvPr>
          <p:cNvSpPr/>
          <p:nvPr/>
        </p:nvSpPr>
        <p:spPr>
          <a:xfrm>
            <a:off x="2763522" y="3756115"/>
            <a:ext cx="1617" cy="32484"/>
          </a:xfrm>
          <a:custGeom>
            <a:avLst/>
            <a:gdLst>
              <a:gd name="connsiteX0" fmla="*/ 0 w 1617"/>
              <a:gd name="connsiteY0" fmla="*/ 0 h 32484"/>
              <a:gd name="connsiteX1" fmla="*/ 1617 w 1617"/>
              <a:gd name="connsiteY1" fmla="*/ 0 h 32484"/>
              <a:gd name="connsiteX2" fmla="*/ 1617 w 1617"/>
              <a:gd name="connsiteY2" fmla="*/ 32484 h 32484"/>
              <a:gd name="connsiteX3" fmla="*/ 0 w 1617"/>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17" h="32484">
                <a:moveTo>
                  <a:pt x="0" y="0"/>
                </a:moveTo>
                <a:lnTo>
                  <a:pt x="1617" y="0"/>
                </a:lnTo>
                <a:lnTo>
                  <a:pt x="1617" y="32484"/>
                </a:lnTo>
                <a:lnTo>
                  <a:pt x="0" y="32484"/>
                </a:lnTo>
                <a:close/>
              </a:path>
            </a:pathLst>
          </a:custGeom>
          <a:noFill/>
          <a:ln w="4040" cap="flat">
            <a:solidFill>
              <a:srgbClr val="C54E29"/>
            </a:solidFill>
            <a:prstDash val="solid"/>
            <a:miter/>
          </a:ln>
        </p:spPr>
        <p:txBody>
          <a:bodyPr rtlCol="0" anchor="ctr"/>
          <a:lstStyle/>
          <a:p>
            <a:endParaRPr lang="en-GB" dirty="0"/>
          </a:p>
        </p:txBody>
      </p:sp>
      <p:sp>
        <p:nvSpPr>
          <p:cNvPr id="3712" name="Freeform 3711">
            <a:extLst>
              <a:ext uri="{FF2B5EF4-FFF2-40B4-BE49-F238E27FC236}">
                <a16:creationId xmlns:a16="http://schemas.microsoft.com/office/drawing/2014/main" id="{021275C2-417C-31CE-B6D1-A87D297F7A7B}"/>
              </a:ext>
            </a:extLst>
          </p:cNvPr>
          <p:cNvSpPr/>
          <p:nvPr/>
        </p:nvSpPr>
        <p:spPr>
          <a:xfrm>
            <a:off x="2765786" y="3756115"/>
            <a:ext cx="1617" cy="93250"/>
          </a:xfrm>
          <a:custGeom>
            <a:avLst/>
            <a:gdLst>
              <a:gd name="connsiteX0" fmla="*/ 0 w 1617"/>
              <a:gd name="connsiteY0" fmla="*/ 0 h 93250"/>
              <a:gd name="connsiteX1" fmla="*/ 1617 w 1617"/>
              <a:gd name="connsiteY1" fmla="*/ 0 h 93250"/>
              <a:gd name="connsiteX2" fmla="*/ 1617 w 1617"/>
              <a:gd name="connsiteY2" fmla="*/ 93250 h 93250"/>
              <a:gd name="connsiteX3" fmla="*/ 0 w 1617"/>
              <a:gd name="connsiteY3" fmla="*/ 93250 h 93250"/>
            </a:gdLst>
            <a:ahLst/>
            <a:cxnLst>
              <a:cxn ang="0">
                <a:pos x="connsiteX0" y="connsiteY0"/>
              </a:cxn>
              <a:cxn ang="0">
                <a:pos x="connsiteX1" y="connsiteY1"/>
              </a:cxn>
              <a:cxn ang="0">
                <a:pos x="connsiteX2" y="connsiteY2"/>
              </a:cxn>
              <a:cxn ang="0">
                <a:pos x="connsiteX3" y="connsiteY3"/>
              </a:cxn>
            </a:cxnLst>
            <a:rect l="l" t="t" r="r" b="b"/>
            <a:pathLst>
              <a:path w="1617" h="93250">
                <a:moveTo>
                  <a:pt x="0" y="0"/>
                </a:moveTo>
                <a:lnTo>
                  <a:pt x="1617" y="0"/>
                </a:lnTo>
                <a:lnTo>
                  <a:pt x="1617" y="93250"/>
                </a:lnTo>
                <a:lnTo>
                  <a:pt x="0" y="93250"/>
                </a:lnTo>
                <a:close/>
              </a:path>
            </a:pathLst>
          </a:custGeom>
          <a:solidFill>
            <a:srgbClr val="F7941D"/>
          </a:solidFill>
          <a:ln w="0" cap="flat">
            <a:noFill/>
            <a:prstDash val="solid"/>
            <a:miter/>
          </a:ln>
        </p:spPr>
        <p:txBody>
          <a:bodyPr rtlCol="0" anchor="ctr"/>
          <a:lstStyle/>
          <a:p>
            <a:endParaRPr lang="en-GB" dirty="0"/>
          </a:p>
        </p:txBody>
      </p:sp>
      <p:sp>
        <p:nvSpPr>
          <p:cNvPr id="3713" name="Freeform 3712">
            <a:extLst>
              <a:ext uri="{FF2B5EF4-FFF2-40B4-BE49-F238E27FC236}">
                <a16:creationId xmlns:a16="http://schemas.microsoft.com/office/drawing/2014/main" id="{8585014C-DA67-19BF-98A1-F5EC86CBB9BE}"/>
              </a:ext>
            </a:extLst>
          </p:cNvPr>
          <p:cNvSpPr/>
          <p:nvPr/>
        </p:nvSpPr>
        <p:spPr>
          <a:xfrm>
            <a:off x="2765786" y="3756115"/>
            <a:ext cx="1617" cy="93250"/>
          </a:xfrm>
          <a:custGeom>
            <a:avLst/>
            <a:gdLst>
              <a:gd name="connsiteX0" fmla="*/ 0 w 1617"/>
              <a:gd name="connsiteY0" fmla="*/ 0 h 93250"/>
              <a:gd name="connsiteX1" fmla="*/ 1617 w 1617"/>
              <a:gd name="connsiteY1" fmla="*/ 0 h 93250"/>
              <a:gd name="connsiteX2" fmla="*/ 1617 w 1617"/>
              <a:gd name="connsiteY2" fmla="*/ 93250 h 93250"/>
              <a:gd name="connsiteX3" fmla="*/ 0 w 1617"/>
              <a:gd name="connsiteY3" fmla="*/ 93250 h 93250"/>
            </a:gdLst>
            <a:ahLst/>
            <a:cxnLst>
              <a:cxn ang="0">
                <a:pos x="connsiteX0" y="connsiteY0"/>
              </a:cxn>
              <a:cxn ang="0">
                <a:pos x="connsiteX1" y="connsiteY1"/>
              </a:cxn>
              <a:cxn ang="0">
                <a:pos x="connsiteX2" y="connsiteY2"/>
              </a:cxn>
              <a:cxn ang="0">
                <a:pos x="connsiteX3" y="connsiteY3"/>
              </a:cxn>
            </a:cxnLst>
            <a:rect l="l" t="t" r="r" b="b"/>
            <a:pathLst>
              <a:path w="1617" h="93250">
                <a:moveTo>
                  <a:pt x="0" y="0"/>
                </a:moveTo>
                <a:lnTo>
                  <a:pt x="1617" y="0"/>
                </a:lnTo>
                <a:lnTo>
                  <a:pt x="1617" y="93250"/>
                </a:lnTo>
                <a:lnTo>
                  <a:pt x="0" y="93250"/>
                </a:lnTo>
                <a:close/>
              </a:path>
            </a:pathLst>
          </a:custGeom>
          <a:noFill/>
          <a:ln w="4040" cap="flat">
            <a:solidFill>
              <a:srgbClr val="C54E29"/>
            </a:solidFill>
            <a:prstDash val="solid"/>
            <a:miter/>
          </a:ln>
        </p:spPr>
        <p:txBody>
          <a:bodyPr rtlCol="0" anchor="ctr"/>
          <a:lstStyle/>
          <a:p>
            <a:endParaRPr lang="en-GB" dirty="0"/>
          </a:p>
        </p:txBody>
      </p:sp>
      <p:sp>
        <p:nvSpPr>
          <p:cNvPr id="3714" name="Freeform 3713">
            <a:extLst>
              <a:ext uri="{FF2B5EF4-FFF2-40B4-BE49-F238E27FC236}">
                <a16:creationId xmlns:a16="http://schemas.microsoft.com/office/drawing/2014/main" id="{A5AC53EC-F67D-83B8-16E9-CE7555914F96}"/>
              </a:ext>
            </a:extLst>
          </p:cNvPr>
          <p:cNvSpPr/>
          <p:nvPr/>
        </p:nvSpPr>
        <p:spPr>
          <a:xfrm>
            <a:off x="2768130"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solidFill>
            <a:srgbClr val="F7941D"/>
          </a:solidFill>
          <a:ln w="0" cap="flat">
            <a:noFill/>
            <a:prstDash val="solid"/>
            <a:miter/>
          </a:ln>
        </p:spPr>
        <p:txBody>
          <a:bodyPr rtlCol="0" anchor="ctr"/>
          <a:lstStyle/>
          <a:p>
            <a:endParaRPr lang="en-GB" dirty="0"/>
          </a:p>
        </p:txBody>
      </p:sp>
      <p:sp>
        <p:nvSpPr>
          <p:cNvPr id="3715" name="Freeform 3714">
            <a:extLst>
              <a:ext uri="{FF2B5EF4-FFF2-40B4-BE49-F238E27FC236}">
                <a16:creationId xmlns:a16="http://schemas.microsoft.com/office/drawing/2014/main" id="{D497D12B-2868-6B81-5E1D-1510675419A4}"/>
              </a:ext>
            </a:extLst>
          </p:cNvPr>
          <p:cNvSpPr/>
          <p:nvPr/>
        </p:nvSpPr>
        <p:spPr>
          <a:xfrm>
            <a:off x="2768130"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noFill/>
          <a:ln w="4040" cap="flat">
            <a:solidFill>
              <a:srgbClr val="C54E29"/>
            </a:solidFill>
            <a:prstDash val="solid"/>
            <a:miter/>
          </a:ln>
        </p:spPr>
        <p:txBody>
          <a:bodyPr rtlCol="0" anchor="ctr"/>
          <a:lstStyle/>
          <a:p>
            <a:endParaRPr lang="en-GB" dirty="0"/>
          </a:p>
        </p:txBody>
      </p:sp>
      <p:sp>
        <p:nvSpPr>
          <p:cNvPr id="3716" name="Freeform 3715">
            <a:extLst>
              <a:ext uri="{FF2B5EF4-FFF2-40B4-BE49-F238E27FC236}">
                <a16:creationId xmlns:a16="http://schemas.microsoft.com/office/drawing/2014/main" id="{471C768E-4906-B772-69B7-8D426A9BA0E9}"/>
              </a:ext>
            </a:extLst>
          </p:cNvPr>
          <p:cNvSpPr/>
          <p:nvPr/>
        </p:nvSpPr>
        <p:spPr>
          <a:xfrm>
            <a:off x="277039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17" name="Freeform 3716">
            <a:extLst>
              <a:ext uri="{FF2B5EF4-FFF2-40B4-BE49-F238E27FC236}">
                <a16:creationId xmlns:a16="http://schemas.microsoft.com/office/drawing/2014/main" id="{F17777F8-2338-254F-0935-496CBC125772}"/>
              </a:ext>
            </a:extLst>
          </p:cNvPr>
          <p:cNvSpPr/>
          <p:nvPr/>
        </p:nvSpPr>
        <p:spPr>
          <a:xfrm>
            <a:off x="2772658" y="3756115"/>
            <a:ext cx="1617" cy="143511"/>
          </a:xfrm>
          <a:custGeom>
            <a:avLst/>
            <a:gdLst>
              <a:gd name="connsiteX0" fmla="*/ 0 w 1617"/>
              <a:gd name="connsiteY0" fmla="*/ 0 h 143511"/>
              <a:gd name="connsiteX1" fmla="*/ 1617 w 1617"/>
              <a:gd name="connsiteY1" fmla="*/ 0 h 143511"/>
              <a:gd name="connsiteX2" fmla="*/ 1617 w 1617"/>
              <a:gd name="connsiteY2" fmla="*/ 143512 h 143511"/>
              <a:gd name="connsiteX3" fmla="*/ 0 w 1617"/>
              <a:gd name="connsiteY3" fmla="*/ 143512 h 143511"/>
            </a:gdLst>
            <a:ahLst/>
            <a:cxnLst>
              <a:cxn ang="0">
                <a:pos x="connsiteX0" y="connsiteY0"/>
              </a:cxn>
              <a:cxn ang="0">
                <a:pos x="connsiteX1" y="connsiteY1"/>
              </a:cxn>
              <a:cxn ang="0">
                <a:pos x="connsiteX2" y="connsiteY2"/>
              </a:cxn>
              <a:cxn ang="0">
                <a:pos x="connsiteX3" y="connsiteY3"/>
              </a:cxn>
            </a:cxnLst>
            <a:rect l="l" t="t" r="r" b="b"/>
            <a:pathLst>
              <a:path w="1617" h="143511">
                <a:moveTo>
                  <a:pt x="0" y="0"/>
                </a:moveTo>
                <a:lnTo>
                  <a:pt x="1617" y="0"/>
                </a:lnTo>
                <a:lnTo>
                  <a:pt x="1617" y="143512"/>
                </a:lnTo>
                <a:lnTo>
                  <a:pt x="0" y="143512"/>
                </a:lnTo>
                <a:close/>
              </a:path>
            </a:pathLst>
          </a:custGeom>
          <a:solidFill>
            <a:srgbClr val="F7941D"/>
          </a:solidFill>
          <a:ln w="0" cap="flat">
            <a:noFill/>
            <a:prstDash val="solid"/>
            <a:miter/>
          </a:ln>
        </p:spPr>
        <p:txBody>
          <a:bodyPr rtlCol="0" anchor="ctr"/>
          <a:lstStyle/>
          <a:p>
            <a:endParaRPr lang="en-GB" dirty="0"/>
          </a:p>
        </p:txBody>
      </p:sp>
      <p:sp>
        <p:nvSpPr>
          <p:cNvPr id="3718" name="Freeform 3717">
            <a:extLst>
              <a:ext uri="{FF2B5EF4-FFF2-40B4-BE49-F238E27FC236}">
                <a16:creationId xmlns:a16="http://schemas.microsoft.com/office/drawing/2014/main" id="{487DF27C-34BD-D8D3-43BD-1B077A8BB508}"/>
              </a:ext>
            </a:extLst>
          </p:cNvPr>
          <p:cNvSpPr/>
          <p:nvPr/>
        </p:nvSpPr>
        <p:spPr>
          <a:xfrm>
            <a:off x="2772658" y="3756115"/>
            <a:ext cx="1617" cy="143511"/>
          </a:xfrm>
          <a:custGeom>
            <a:avLst/>
            <a:gdLst>
              <a:gd name="connsiteX0" fmla="*/ 0 w 1617"/>
              <a:gd name="connsiteY0" fmla="*/ 0 h 143511"/>
              <a:gd name="connsiteX1" fmla="*/ 1617 w 1617"/>
              <a:gd name="connsiteY1" fmla="*/ 0 h 143511"/>
              <a:gd name="connsiteX2" fmla="*/ 1617 w 1617"/>
              <a:gd name="connsiteY2" fmla="*/ 143512 h 143511"/>
              <a:gd name="connsiteX3" fmla="*/ 0 w 1617"/>
              <a:gd name="connsiteY3" fmla="*/ 143512 h 143511"/>
            </a:gdLst>
            <a:ahLst/>
            <a:cxnLst>
              <a:cxn ang="0">
                <a:pos x="connsiteX0" y="connsiteY0"/>
              </a:cxn>
              <a:cxn ang="0">
                <a:pos x="connsiteX1" y="connsiteY1"/>
              </a:cxn>
              <a:cxn ang="0">
                <a:pos x="connsiteX2" y="connsiteY2"/>
              </a:cxn>
              <a:cxn ang="0">
                <a:pos x="connsiteX3" y="connsiteY3"/>
              </a:cxn>
            </a:cxnLst>
            <a:rect l="l" t="t" r="r" b="b"/>
            <a:pathLst>
              <a:path w="1617" h="143511">
                <a:moveTo>
                  <a:pt x="0" y="0"/>
                </a:moveTo>
                <a:lnTo>
                  <a:pt x="1617" y="0"/>
                </a:lnTo>
                <a:lnTo>
                  <a:pt x="1617" y="143512"/>
                </a:lnTo>
                <a:lnTo>
                  <a:pt x="0" y="143512"/>
                </a:lnTo>
                <a:close/>
              </a:path>
            </a:pathLst>
          </a:custGeom>
          <a:noFill/>
          <a:ln w="4040" cap="flat">
            <a:solidFill>
              <a:srgbClr val="C54E29"/>
            </a:solidFill>
            <a:prstDash val="solid"/>
            <a:miter/>
          </a:ln>
        </p:spPr>
        <p:txBody>
          <a:bodyPr rtlCol="0" anchor="ctr"/>
          <a:lstStyle/>
          <a:p>
            <a:endParaRPr lang="en-GB" dirty="0"/>
          </a:p>
        </p:txBody>
      </p:sp>
      <p:sp>
        <p:nvSpPr>
          <p:cNvPr id="3719" name="Freeform 3718">
            <a:extLst>
              <a:ext uri="{FF2B5EF4-FFF2-40B4-BE49-F238E27FC236}">
                <a16:creationId xmlns:a16="http://schemas.microsoft.com/office/drawing/2014/main" id="{05DF57FD-190C-275A-9E30-4192AD128557}"/>
              </a:ext>
            </a:extLst>
          </p:cNvPr>
          <p:cNvSpPr/>
          <p:nvPr/>
        </p:nvSpPr>
        <p:spPr>
          <a:xfrm>
            <a:off x="2774922"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3720" name="Freeform 3719">
            <a:extLst>
              <a:ext uri="{FF2B5EF4-FFF2-40B4-BE49-F238E27FC236}">
                <a16:creationId xmlns:a16="http://schemas.microsoft.com/office/drawing/2014/main" id="{01426264-D813-99A2-F3B2-DE9F5D8B67D0}"/>
              </a:ext>
            </a:extLst>
          </p:cNvPr>
          <p:cNvSpPr/>
          <p:nvPr/>
        </p:nvSpPr>
        <p:spPr>
          <a:xfrm>
            <a:off x="2774922"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3721" name="Freeform 3720">
            <a:extLst>
              <a:ext uri="{FF2B5EF4-FFF2-40B4-BE49-F238E27FC236}">
                <a16:creationId xmlns:a16="http://schemas.microsoft.com/office/drawing/2014/main" id="{DECF7AC7-CA4E-2B39-9788-D477B83F33CF}"/>
              </a:ext>
            </a:extLst>
          </p:cNvPr>
          <p:cNvSpPr/>
          <p:nvPr/>
        </p:nvSpPr>
        <p:spPr>
          <a:xfrm>
            <a:off x="277718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22" name="Freeform 3721">
            <a:extLst>
              <a:ext uri="{FF2B5EF4-FFF2-40B4-BE49-F238E27FC236}">
                <a16:creationId xmlns:a16="http://schemas.microsoft.com/office/drawing/2014/main" id="{00BBC0C2-5168-6AEA-8D83-D9272BB035CA}"/>
              </a:ext>
            </a:extLst>
          </p:cNvPr>
          <p:cNvSpPr/>
          <p:nvPr/>
        </p:nvSpPr>
        <p:spPr>
          <a:xfrm>
            <a:off x="277945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23" name="Freeform 3722">
            <a:extLst>
              <a:ext uri="{FF2B5EF4-FFF2-40B4-BE49-F238E27FC236}">
                <a16:creationId xmlns:a16="http://schemas.microsoft.com/office/drawing/2014/main" id="{C8963F49-05BD-1D23-B086-E56FD4386A4A}"/>
              </a:ext>
            </a:extLst>
          </p:cNvPr>
          <p:cNvSpPr/>
          <p:nvPr/>
        </p:nvSpPr>
        <p:spPr>
          <a:xfrm>
            <a:off x="2781795"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3724" name="Freeform 3723">
            <a:extLst>
              <a:ext uri="{FF2B5EF4-FFF2-40B4-BE49-F238E27FC236}">
                <a16:creationId xmlns:a16="http://schemas.microsoft.com/office/drawing/2014/main" id="{42A03FF1-339C-7C04-B960-7A7D2EF13D70}"/>
              </a:ext>
            </a:extLst>
          </p:cNvPr>
          <p:cNvSpPr/>
          <p:nvPr/>
        </p:nvSpPr>
        <p:spPr>
          <a:xfrm>
            <a:off x="2781795"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3725" name="Freeform 3724">
            <a:extLst>
              <a:ext uri="{FF2B5EF4-FFF2-40B4-BE49-F238E27FC236}">
                <a16:creationId xmlns:a16="http://schemas.microsoft.com/office/drawing/2014/main" id="{F6C9EE99-D533-480B-63EB-D91FC21AE01E}"/>
              </a:ext>
            </a:extLst>
          </p:cNvPr>
          <p:cNvSpPr/>
          <p:nvPr/>
        </p:nvSpPr>
        <p:spPr>
          <a:xfrm>
            <a:off x="278405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26" name="Freeform 3725">
            <a:extLst>
              <a:ext uri="{FF2B5EF4-FFF2-40B4-BE49-F238E27FC236}">
                <a16:creationId xmlns:a16="http://schemas.microsoft.com/office/drawing/2014/main" id="{4417E7EA-9FBD-B61D-B920-06C094E1592F}"/>
              </a:ext>
            </a:extLst>
          </p:cNvPr>
          <p:cNvSpPr/>
          <p:nvPr/>
        </p:nvSpPr>
        <p:spPr>
          <a:xfrm>
            <a:off x="2786323"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3727" name="Freeform 3726">
            <a:extLst>
              <a:ext uri="{FF2B5EF4-FFF2-40B4-BE49-F238E27FC236}">
                <a16:creationId xmlns:a16="http://schemas.microsoft.com/office/drawing/2014/main" id="{B836D194-ADB6-96F2-70AD-CE4663FD0D17}"/>
              </a:ext>
            </a:extLst>
          </p:cNvPr>
          <p:cNvSpPr/>
          <p:nvPr/>
        </p:nvSpPr>
        <p:spPr>
          <a:xfrm>
            <a:off x="2786323"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3728" name="Freeform 3727">
            <a:extLst>
              <a:ext uri="{FF2B5EF4-FFF2-40B4-BE49-F238E27FC236}">
                <a16:creationId xmlns:a16="http://schemas.microsoft.com/office/drawing/2014/main" id="{C25975B4-79CE-2B3D-DB3E-1136A9D2ACE9}"/>
              </a:ext>
            </a:extLst>
          </p:cNvPr>
          <p:cNvSpPr/>
          <p:nvPr/>
        </p:nvSpPr>
        <p:spPr>
          <a:xfrm>
            <a:off x="2788587"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solidFill>
            <a:srgbClr val="F7941D"/>
          </a:solidFill>
          <a:ln w="0" cap="flat">
            <a:noFill/>
            <a:prstDash val="solid"/>
            <a:miter/>
          </a:ln>
        </p:spPr>
        <p:txBody>
          <a:bodyPr rtlCol="0" anchor="ctr"/>
          <a:lstStyle/>
          <a:p>
            <a:endParaRPr lang="en-GB" dirty="0"/>
          </a:p>
        </p:txBody>
      </p:sp>
      <p:sp>
        <p:nvSpPr>
          <p:cNvPr id="3729" name="Freeform 3728">
            <a:extLst>
              <a:ext uri="{FF2B5EF4-FFF2-40B4-BE49-F238E27FC236}">
                <a16:creationId xmlns:a16="http://schemas.microsoft.com/office/drawing/2014/main" id="{4604F8FA-D303-0EFB-D2DE-B06B0E4AC2FA}"/>
              </a:ext>
            </a:extLst>
          </p:cNvPr>
          <p:cNvSpPr/>
          <p:nvPr/>
        </p:nvSpPr>
        <p:spPr>
          <a:xfrm>
            <a:off x="2788587" y="3756115"/>
            <a:ext cx="1617" cy="23757"/>
          </a:xfrm>
          <a:custGeom>
            <a:avLst/>
            <a:gdLst>
              <a:gd name="connsiteX0" fmla="*/ 0 w 1617"/>
              <a:gd name="connsiteY0" fmla="*/ 0 h 23757"/>
              <a:gd name="connsiteX1" fmla="*/ 1617 w 1617"/>
              <a:gd name="connsiteY1" fmla="*/ 0 h 23757"/>
              <a:gd name="connsiteX2" fmla="*/ 1617 w 1617"/>
              <a:gd name="connsiteY2" fmla="*/ 23757 h 23757"/>
              <a:gd name="connsiteX3" fmla="*/ 0 w 1617"/>
              <a:gd name="connsiteY3" fmla="*/ 23757 h 23757"/>
            </a:gdLst>
            <a:ahLst/>
            <a:cxnLst>
              <a:cxn ang="0">
                <a:pos x="connsiteX0" y="connsiteY0"/>
              </a:cxn>
              <a:cxn ang="0">
                <a:pos x="connsiteX1" y="connsiteY1"/>
              </a:cxn>
              <a:cxn ang="0">
                <a:pos x="connsiteX2" y="connsiteY2"/>
              </a:cxn>
              <a:cxn ang="0">
                <a:pos x="connsiteX3" y="connsiteY3"/>
              </a:cxn>
            </a:cxnLst>
            <a:rect l="l" t="t" r="r" b="b"/>
            <a:pathLst>
              <a:path w="1617" h="23757">
                <a:moveTo>
                  <a:pt x="0" y="0"/>
                </a:moveTo>
                <a:lnTo>
                  <a:pt x="1617" y="0"/>
                </a:lnTo>
                <a:lnTo>
                  <a:pt x="1617" y="23757"/>
                </a:lnTo>
                <a:lnTo>
                  <a:pt x="0" y="23757"/>
                </a:lnTo>
                <a:close/>
              </a:path>
            </a:pathLst>
          </a:custGeom>
          <a:noFill/>
          <a:ln w="4040" cap="flat">
            <a:solidFill>
              <a:srgbClr val="C54E29"/>
            </a:solidFill>
            <a:prstDash val="solid"/>
            <a:miter/>
          </a:ln>
        </p:spPr>
        <p:txBody>
          <a:bodyPr rtlCol="0" anchor="ctr"/>
          <a:lstStyle/>
          <a:p>
            <a:endParaRPr lang="en-GB" dirty="0"/>
          </a:p>
        </p:txBody>
      </p:sp>
      <p:sp>
        <p:nvSpPr>
          <p:cNvPr id="3730" name="Freeform 3729">
            <a:extLst>
              <a:ext uri="{FF2B5EF4-FFF2-40B4-BE49-F238E27FC236}">
                <a16:creationId xmlns:a16="http://schemas.microsoft.com/office/drawing/2014/main" id="{77DF4448-937E-1E5A-E73B-DEDAA5CCAE03}"/>
              </a:ext>
            </a:extLst>
          </p:cNvPr>
          <p:cNvSpPr/>
          <p:nvPr/>
        </p:nvSpPr>
        <p:spPr>
          <a:xfrm>
            <a:off x="279085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3731" name="Freeform 3730">
            <a:extLst>
              <a:ext uri="{FF2B5EF4-FFF2-40B4-BE49-F238E27FC236}">
                <a16:creationId xmlns:a16="http://schemas.microsoft.com/office/drawing/2014/main" id="{19858918-C475-5285-81D0-56327D061CCE}"/>
              </a:ext>
            </a:extLst>
          </p:cNvPr>
          <p:cNvSpPr/>
          <p:nvPr/>
        </p:nvSpPr>
        <p:spPr>
          <a:xfrm>
            <a:off x="279085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3732" name="Freeform 3731">
            <a:extLst>
              <a:ext uri="{FF2B5EF4-FFF2-40B4-BE49-F238E27FC236}">
                <a16:creationId xmlns:a16="http://schemas.microsoft.com/office/drawing/2014/main" id="{DB8841DF-72EC-0B4D-63F2-5EB9CF850159}"/>
              </a:ext>
            </a:extLst>
          </p:cNvPr>
          <p:cNvSpPr/>
          <p:nvPr/>
        </p:nvSpPr>
        <p:spPr>
          <a:xfrm>
            <a:off x="2793115"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solidFill>
            <a:srgbClr val="F7941D"/>
          </a:solidFill>
          <a:ln w="0" cap="flat">
            <a:noFill/>
            <a:prstDash val="solid"/>
            <a:miter/>
          </a:ln>
        </p:spPr>
        <p:txBody>
          <a:bodyPr rtlCol="0" anchor="ctr"/>
          <a:lstStyle/>
          <a:p>
            <a:endParaRPr lang="en-GB" dirty="0"/>
          </a:p>
        </p:txBody>
      </p:sp>
      <p:sp>
        <p:nvSpPr>
          <p:cNvPr id="3733" name="Freeform 3732">
            <a:extLst>
              <a:ext uri="{FF2B5EF4-FFF2-40B4-BE49-F238E27FC236}">
                <a16:creationId xmlns:a16="http://schemas.microsoft.com/office/drawing/2014/main" id="{98EF687F-941A-9B22-6DE4-E9EF3F74D4B6}"/>
              </a:ext>
            </a:extLst>
          </p:cNvPr>
          <p:cNvSpPr/>
          <p:nvPr/>
        </p:nvSpPr>
        <p:spPr>
          <a:xfrm>
            <a:off x="2793115"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noFill/>
          <a:ln w="4040" cap="flat">
            <a:solidFill>
              <a:srgbClr val="C54E29"/>
            </a:solidFill>
            <a:prstDash val="solid"/>
            <a:miter/>
          </a:ln>
        </p:spPr>
        <p:txBody>
          <a:bodyPr rtlCol="0" anchor="ctr"/>
          <a:lstStyle/>
          <a:p>
            <a:endParaRPr lang="en-GB" dirty="0"/>
          </a:p>
        </p:txBody>
      </p:sp>
      <p:sp>
        <p:nvSpPr>
          <p:cNvPr id="3734" name="Freeform 3733">
            <a:extLst>
              <a:ext uri="{FF2B5EF4-FFF2-40B4-BE49-F238E27FC236}">
                <a16:creationId xmlns:a16="http://schemas.microsoft.com/office/drawing/2014/main" id="{B1B6F3BA-CC01-54DA-710A-E271F6E4DFC5}"/>
              </a:ext>
            </a:extLst>
          </p:cNvPr>
          <p:cNvSpPr/>
          <p:nvPr/>
        </p:nvSpPr>
        <p:spPr>
          <a:xfrm>
            <a:off x="2795460"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735" name="Freeform 3734">
            <a:extLst>
              <a:ext uri="{FF2B5EF4-FFF2-40B4-BE49-F238E27FC236}">
                <a16:creationId xmlns:a16="http://schemas.microsoft.com/office/drawing/2014/main" id="{892A4DB7-0A60-3A50-3BF0-DA218047A865}"/>
              </a:ext>
            </a:extLst>
          </p:cNvPr>
          <p:cNvSpPr/>
          <p:nvPr/>
        </p:nvSpPr>
        <p:spPr>
          <a:xfrm>
            <a:off x="2795460"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736" name="Freeform 3735">
            <a:extLst>
              <a:ext uri="{FF2B5EF4-FFF2-40B4-BE49-F238E27FC236}">
                <a16:creationId xmlns:a16="http://schemas.microsoft.com/office/drawing/2014/main" id="{62763421-BDF3-194A-1723-B3C30B3312A9}"/>
              </a:ext>
            </a:extLst>
          </p:cNvPr>
          <p:cNvSpPr/>
          <p:nvPr/>
        </p:nvSpPr>
        <p:spPr>
          <a:xfrm>
            <a:off x="2797724"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3737" name="Freeform 3736">
            <a:extLst>
              <a:ext uri="{FF2B5EF4-FFF2-40B4-BE49-F238E27FC236}">
                <a16:creationId xmlns:a16="http://schemas.microsoft.com/office/drawing/2014/main" id="{35716137-010D-2A1D-9185-80C021DC5C84}"/>
              </a:ext>
            </a:extLst>
          </p:cNvPr>
          <p:cNvSpPr/>
          <p:nvPr/>
        </p:nvSpPr>
        <p:spPr>
          <a:xfrm>
            <a:off x="2797724"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3738" name="Freeform 3737">
            <a:extLst>
              <a:ext uri="{FF2B5EF4-FFF2-40B4-BE49-F238E27FC236}">
                <a16:creationId xmlns:a16="http://schemas.microsoft.com/office/drawing/2014/main" id="{33AB4D06-8AF1-DAD4-F1F9-DCA594588348}"/>
              </a:ext>
            </a:extLst>
          </p:cNvPr>
          <p:cNvSpPr/>
          <p:nvPr/>
        </p:nvSpPr>
        <p:spPr>
          <a:xfrm>
            <a:off x="279998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39" name="Freeform 3738">
            <a:extLst>
              <a:ext uri="{FF2B5EF4-FFF2-40B4-BE49-F238E27FC236}">
                <a16:creationId xmlns:a16="http://schemas.microsoft.com/office/drawing/2014/main" id="{3FD05766-58DB-1355-8DBC-D14D89372F20}"/>
              </a:ext>
            </a:extLst>
          </p:cNvPr>
          <p:cNvSpPr/>
          <p:nvPr/>
        </p:nvSpPr>
        <p:spPr>
          <a:xfrm>
            <a:off x="280225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740" name="Freeform 3739">
            <a:extLst>
              <a:ext uri="{FF2B5EF4-FFF2-40B4-BE49-F238E27FC236}">
                <a16:creationId xmlns:a16="http://schemas.microsoft.com/office/drawing/2014/main" id="{9E814FDD-8AFC-3BA0-367D-98FC3F9F853C}"/>
              </a:ext>
            </a:extLst>
          </p:cNvPr>
          <p:cNvSpPr/>
          <p:nvPr/>
        </p:nvSpPr>
        <p:spPr>
          <a:xfrm>
            <a:off x="280225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741" name="Freeform 3740">
            <a:extLst>
              <a:ext uri="{FF2B5EF4-FFF2-40B4-BE49-F238E27FC236}">
                <a16:creationId xmlns:a16="http://schemas.microsoft.com/office/drawing/2014/main" id="{E5814D5A-CE2C-1ACB-5413-B5EBFF1C03D6}"/>
              </a:ext>
            </a:extLst>
          </p:cNvPr>
          <p:cNvSpPr/>
          <p:nvPr/>
        </p:nvSpPr>
        <p:spPr>
          <a:xfrm>
            <a:off x="280451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42" name="Freeform 3741">
            <a:extLst>
              <a:ext uri="{FF2B5EF4-FFF2-40B4-BE49-F238E27FC236}">
                <a16:creationId xmlns:a16="http://schemas.microsoft.com/office/drawing/2014/main" id="{7C33C57B-2B53-0981-C30A-47411645D0A5}"/>
              </a:ext>
            </a:extLst>
          </p:cNvPr>
          <p:cNvSpPr/>
          <p:nvPr/>
        </p:nvSpPr>
        <p:spPr>
          <a:xfrm>
            <a:off x="2806861"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solidFill>
            <a:srgbClr val="F7941D"/>
          </a:solidFill>
          <a:ln w="0" cap="flat">
            <a:noFill/>
            <a:prstDash val="solid"/>
            <a:miter/>
          </a:ln>
        </p:spPr>
        <p:txBody>
          <a:bodyPr rtlCol="0" anchor="ctr"/>
          <a:lstStyle/>
          <a:p>
            <a:endParaRPr lang="en-GB" dirty="0"/>
          </a:p>
        </p:txBody>
      </p:sp>
      <p:sp>
        <p:nvSpPr>
          <p:cNvPr id="3743" name="Freeform 3742">
            <a:extLst>
              <a:ext uri="{FF2B5EF4-FFF2-40B4-BE49-F238E27FC236}">
                <a16:creationId xmlns:a16="http://schemas.microsoft.com/office/drawing/2014/main" id="{09B5AABF-2640-1C7F-147D-C244F926DE86}"/>
              </a:ext>
            </a:extLst>
          </p:cNvPr>
          <p:cNvSpPr/>
          <p:nvPr/>
        </p:nvSpPr>
        <p:spPr>
          <a:xfrm>
            <a:off x="2806861"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noFill/>
          <a:ln w="4040" cap="flat">
            <a:solidFill>
              <a:srgbClr val="C54E29"/>
            </a:solidFill>
            <a:prstDash val="solid"/>
            <a:miter/>
          </a:ln>
        </p:spPr>
        <p:txBody>
          <a:bodyPr rtlCol="0" anchor="ctr"/>
          <a:lstStyle/>
          <a:p>
            <a:endParaRPr lang="en-GB" dirty="0"/>
          </a:p>
        </p:txBody>
      </p:sp>
      <p:sp>
        <p:nvSpPr>
          <p:cNvPr id="3744" name="Freeform 3743">
            <a:extLst>
              <a:ext uri="{FF2B5EF4-FFF2-40B4-BE49-F238E27FC236}">
                <a16:creationId xmlns:a16="http://schemas.microsoft.com/office/drawing/2014/main" id="{0B0C7510-8AF1-E4A1-24BD-A7C9CFD6C14B}"/>
              </a:ext>
            </a:extLst>
          </p:cNvPr>
          <p:cNvSpPr/>
          <p:nvPr/>
        </p:nvSpPr>
        <p:spPr>
          <a:xfrm>
            <a:off x="2809125"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3745" name="Freeform 3744">
            <a:extLst>
              <a:ext uri="{FF2B5EF4-FFF2-40B4-BE49-F238E27FC236}">
                <a16:creationId xmlns:a16="http://schemas.microsoft.com/office/drawing/2014/main" id="{EA7750AE-B3B4-61AA-D9D5-26EE9AC83E08}"/>
              </a:ext>
            </a:extLst>
          </p:cNvPr>
          <p:cNvSpPr/>
          <p:nvPr/>
        </p:nvSpPr>
        <p:spPr>
          <a:xfrm>
            <a:off x="2809125"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3746" name="Freeform 3745">
            <a:extLst>
              <a:ext uri="{FF2B5EF4-FFF2-40B4-BE49-F238E27FC236}">
                <a16:creationId xmlns:a16="http://schemas.microsoft.com/office/drawing/2014/main" id="{5C67D59E-6549-00E5-C0CD-F2D5E768F979}"/>
              </a:ext>
            </a:extLst>
          </p:cNvPr>
          <p:cNvSpPr/>
          <p:nvPr/>
        </p:nvSpPr>
        <p:spPr>
          <a:xfrm>
            <a:off x="2811389" y="3756115"/>
            <a:ext cx="1617" cy="61251"/>
          </a:xfrm>
          <a:custGeom>
            <a:avLst/>
            <a:gdLst>
              <a:gd name="connsiteX0" fmla="*/ 0 w 1617"/>
              <a:gd name="connsiteY0" fmla="*/ 0 h 61251"/>
              <a:gd name="connsiteX1" fmla="*/ 1617 w 1617"/>
              <a:gd name="connsiteY1" fmla="*/ 0 h 61251"/>
              <a:gd name="connsiteX2" fmla="*/ 1617 w 1617"/>
              <a:gd name="connsiteY2" fmla="*/ 61251 h 61251"/>
              <a:gd name="connsiteX3" fmla="*/ 0 w 1617"/>
              <a:gd name="connsiteY3" fmla="*/ 61251 h 61251"/>
            </a:gdLst>
            <a:ahLst/>
            <a:cxnLst>
              <a:cxn ang="0">
                <a:pos x="connsiteX0" y="connsiteY0"/>
              </a:cxn>
              <a:cxn ang="0">
                <a:pos x="connsiteX1" y="connsiteY1"/>
              </a:cxn>
              <a:cxn ang="0">
                <a:pos x="connsiteX2" y="connsiteY2"/>
              </a:cxn>
              <a:cxn ang="0">
                <a:pos x="connsiteX3" y="connsiteY3"/>
              </a:cxn>
            </a:cxnLst>
            <a:rect l="l" t="t" r="r" b="b"/>
            <a:pathLst>
              <a:path w="1617" h="61251">
                <a:moveTo>
                  <a:pt x="0" y="0"/>
                </a:moveTo>
                <a:lnTo>
                  <a:pt x="1617" y="0"/>
                </a:lnTo>
                <a:lnTo>
                  <a:pt x="1617" y="61251"/>
                </a:lnTo>
                <a:lnTo>
                  <a:pt x="0" y="61251"/>
                </a:lnTo>
                <a:close/>
              </a:path>
            </a:pathLst>
          </a:custGeom>
          <a:solidFill>
            <a:srgbClr val="F7941D"/>
          </a:solidFill>
          <a:ln w="0" cap="flat">
            <a:noFill/>
            <a:prstDash val="solid"/>
            <a:miter/>
          </a:ln>
        </p:spPr>
        <p:txBody>
          <a:bodyPr rtlCol="0" anchor="ctr"/>
          <a:lstStyle/>
          <a:p>
            <a:endParaRPr lang="en-GB" dirty="0"/>
          </a:p>
        </p:txBody>
      </p:sp>
      <p:sp>
        <p:nvSpPr>
          <p:cNvPr id="3747" name="Freeform 3746">
            <a:extLst>
              <a:ext uri="{FF2B5EF4-FFF2-40B4-BE49-F238E27FC236}">
                <a16:creationId xmlns:a16="http://schemas.microsoft.com/office/drawing/2014/main" id="{C5A7F938-866E-B564-6E33-B32ACBAD5941}"/>
              </a:ext>
            </a:extLst>
          </p:cNvPr>
          <p:cNvSpPr/>
          <p:nvPr/>
        </p:nvSpPr>
        <p:spPr>
          <a:xfrm>
            <a:off x="2811389" y="3756115"/>
            <a:ext cx="1617" cy="61251"/>
          </a:xfrm>
          <a:custGeom>
            <a:avLst/>
            <a:gdLst>
              <a:gd name="connsiteX0" fmla="*/ 0 w 1617"/>
              <a:gd name="connsiteY0" fmla="*/ 0 h 61251"/>
              <a:gd name="connsiteX1" fmla="*/ 1617 w 1617"/>
              <a:gd name="connsiteY1" fmla="*/ 0 h 61251"/>
              <a:gd name="connsiteX2" fmla="*/ 1617 w 1617"/>
              <a:gd name="connsiteY2" fmla="*/ 61251 h 61251"/>
              <a:gd name="connsiteX3" fmla="*/ 0 w 1617"/>
              <a:gd name="connsiteY3" fmla="*/ 61251 h 61251"/>
            </a:gdLst>
            <a:ahLst/>
            <a:cxnLst>
              <a:cxn ang="0">
                <a:pos x="connsiteX0" y="connsiteY0"/>
              </a:cxn>
              <a:cxn ang="0">
                <a:pos x="connsiteX1" y="connsiteY1"/>
              </a:cxn>
              <a:cxn ang="0">
                <a:pos x="connsiteX2" y="connsiteY2"/>
              </a:cxn>
              <a:cxn ang="0">
                <a:pos x="connsiteX3" y="connsiteY3"/>
              </a:cxn>
            </a:cxnLst>
            <a:rect l="l" t="t" r="r" b="b"/>
            <a:pathLst>
              <a:path w="1617" h="61251">
                <a:moveTo>
                  <a:pt x="0" y="0"/>
                </a:moveTo>
                <a:lnTo>
                  <a:pt x="1617" y="0"/>
                </a:lnTo>
                <a:lnTo>
                  <a:pt x="1617" y="61251"/>
                </a:lnTo>
                <a:lnTo>
                  <a:pt x="0" y="61251"/>
                </a:lnTo>
                <a:close/>
              </a:path>
            </a:pathLst>
          </a:custGeom>
          <a:noFill/>
          <a:ln w="4040" cap="flat">
            <a:solidFill>
              <a:srgbClr val="C54E29"/>
            </a:solidFill>
            <a:prstDash val="solid"/>
            <a:miter/>
          </a:ln>
        </p:spPr>
        <p:txBody>
          <a:bodyPr rtlCol="0" anchor="ctr"/>
          <a:lstStyle/>
          <a:p>
            <a:endParaRPr lang="en-GB" dirty="0"/>
          </a:p>
        </p:txBody>
      </p:sp>
      <p:sp>
        <p:nvSpPr>
          <p:cNvPr id="3748" name="Freeform 3747">
            <a:extLst>
              <a:ext uri="{FF2B5EF4-FFF2-40B4-BE49-F238E27FC236}">
                <a16:creationId xmlns:a16="http://schemas.microsoft.com/office/drawing/2014/main" id="{194D4C84-5614-AFCD-108C-D5638750FD1D}"/>
              </a:ext>
            </a:extLst>
          </p:cNvPr>
          <p:cNvSpPr/>
          <p:nvPr/>
        </p:nvSpPr>
        <p:spPr>
          <a:xfrm>
            <a:off x="281365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49" name="Freeform 3748">
            <a:extLst>
              <a:ext uri="{FF2B5EF4-FFF2-40B4-BE49-F238E27FC236}">
                <a16:creationId xmlns:a16="http://schemas.microsoft.com/office/drawing/2014/main" id="{D23904AD-5FDB-FA29-85AE-2BB4CEA16B4D}"/>
              </a:ext>
            </a:extLst>
          </p:cNvPr>
          <p:cNvSpPr/>
          <p:nvPr/>
        </p:nvSpPr>
        <p:spPr>
          <a:xfrm>
            <a:off x="281591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750" name="Freeform 3749">
            <a:extLst>
              <a:ext uri="{FF2B5EF4-FFF2-40B4-BE49-F238E27FC236}">
                <a16:creationId xmlns:a16="http://schemas.microsoft.com/office/drawing/2014/main" id="{3C41F0CA-47EE-67AE-1773-F5CB49287C82}"/>
              </a:ext>
            </a:extLst>
          </p:cNvPr>
          <p:cNvSpPr/>
          <p:nvPr/>
        </p:nvSpPr>
        <p:spPr>
          <a:xfrm>
            <a:off x="281591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751" name="Freeform 3750">
            <a:extLst>
              <a:ext uri="{FF2B5EF4-FFF2-40B4-BE49-F238E27FC236}">
                <a16:creationId xmlns:a16="http://schemas.microsoft.com/office/drawing/2014/main" id="{3D3CB0E3-99C5-C454-8456-3C3A17991D02}"/>
              </a:ext>
            </a:extLst>
          </p:cNvPr>
          <p:cNvSpPr/>
          <p:nvPr/>
        </p:nvSpPr>
        <p:spPr>
          <a:xfrm>
            <a:off x="281818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52" name="Freeform 3751">
            <a:extLst>
              <a:ext uri="{FF2B5EF4-FFF2-40B4-BE49-F238E27FC236}">
                <a16:creationId xmlns:a16="http://schemas.microsoft.com/office/drawing/2014/main" id="{0F285F5B-18BB-DAAD-1A74-56C4A7CEA7B0}"/>
              </a:ext>
            </a:extLst>
          </p:cNvPr>
          <p:cNvSpPr/>
          <p:nvPr/>
        </p:nvSpPr>
        <p:spPr>
          <a:xfrm>
            <a:off x="2820526" y="3756115"/>
            <a:ext cx="1617" cy="63513"/>
          </a:xfrm>
          <a:custGeom>
            <a:avLst/>
            <a:gdLst>
              <a:gd name="connsiteX0" fmla="*/ 0 w 1617"/>
              <a:gd name="connsiteY0" fmla="*/ 0 h 63513"/>
              <a:gd name="connsiteX1" fmla="*/ 1617 w 1617"/>
              <a:gd name="connsiteY1" fmla="*/ 0 h 63513"/>
              <a:gd name="connsiteX2" fmla="*/ 1617 w 1617"/>
              <a:gd name="connsiteY2" fmla="*/ 63514 h 63513"/>
              <a:gd name="connsiteX3" fmla="*/ 0 w 1617"/>
              <a:gd name="connsiteY3" fmla="*/ 63514 h 63513"/>
            </a:gdLst>
            <a:ahLst/>
            <a:cxnLst>
              <a:cxn ang="0">
                <a:pos x="connsiteX0" y="connsiteY0"/>
              </a:cxn>
              <a:cxn ang="0">
                <a:pos x="connsiteX1" y="connsiteY1"/>
              </a:cxn>
              <a:cxn ang="0">
                <a:pos x="connsiteX2" y="connsiteY2"/>
              </a:cxn>
              <a:cxn ang="0">
                <a:pos x="connsiteX3" y="connsiteY3"/>
              </a:cxn>
            </a:cxnLst>
            <a:rect l="l" t="t" r="r" b="b"/>
            <a:pathLst>
              <a:path w="1617" h="63513">
                <a:moveTo>
                  <a:pt x="0" y="0"/>
                </a:moveTo>
                <a:lnTo>
                  <a:pt x="1617" y="0"/>
                </a:lnTo>
                <a:lnTo>
                  <a:pt x="1617" y="63514"/>
                </a:lnTo>
                <a:lnTo>
                  <a:pt x="0" y="63514"/>
                </a:lnTo>
                <a:close/>
              </a:path>
            </a:pathLst>
          </a:custGeom>
          <a:solidFill>
            <a:srgbClr val="F7941D"/>
          </a:solidFill>
          <a:ln w="0" cap="flat">
            <a:noFill/>
            <a:prstDash val="solid"/>
            <a:miter/>
          </a:ln>
        </p:spPr>
        <p:txBody>
          <a:bodyPr rtlCol="0" anchor="ctr"/>
          <a:lstStyle/>
          <a:p>
            <a:endParaRPr lang="en-GB" dirty="0"/>
          </a:p>
        </p:txBody>
      </p:sp>
      <p:sp>
        <p:nvSpPr>
          <p:cNvPr id="3753" name="Freeform 3752">
            <a:extLst>
              <a:ext uri="{FF2B5EF4-FFF2-40B4-BE49-F238E27FC236}">
                <a16:creationId xmlns:a16="http://schemas.microsoft.com/office/drawing/2014/main" id="{FBF56330-923F-A246-9582-3F01E20698DB}"/>
              </a:ext>
            </a:extLst>
          </p:cNvPr>
          <p:cNvSpPr/>
          <p:nvPr/>
        </p:nvSpPr>
        <p:spPr>
          <a:xfrm>
            <a:off x="2820526" y="3756115"/>
            <a:ext cx="1617" cy="63513"/>
          </a:xfrm>
          <a:custGeom>
            <a:avLst/>
            <a:gdLst>
              <a:gd name="connsiteX0" fmla="*/ 0 w 1617"/>
              <a:gd name="connsiteY0" fmla="*/ 0 h 63513"/>
              <a:gd name="connsiteX1" fmla="*/ 1617 w 1617"/>
              <a:gd name="connsiteY1" fmla="*/ 0 h 63513"/>
              <a:gd name="connsiteX2" fmla="*/ 1617 w 1617"/>
              <a:gd name="connsiteY2" fmla="*/ 63514 h 63513"/>
              <a:gd name="connsiteX3" fmla="*/ 0 w 1617"/>
              <a:gd name="connsiteY3" fmla="*/ 63514 h 63513"/>
            </a:gdLst>
            <a:ahLst/>
            <a:cxnLst>
              <a:cxn ang="0">
                <a:pos x="connsiteX0" y="connsiteY0"/>
              </a:cxn>
              <a:cxn ang="0">
                <a:pos x="connsiteX1" y="connsiteY1"/>
              </a:cxn>
              <a:cxn ang="0">
                <a:pos x="connsiteX2" y="connsiteY2"/>
              </a:cxn>
              <a:cxn ang="0">
                <a:pos x="connsiteX3" y="connsiteY3"/>
              </a:cxn>
            </a:cxnLst>
            <a:rect l="l" t="t" r="r" b="b"/>
            <a:pathLst>
              <a:path w="1617" h="63513">
                <a:moveTo>
                  <a:pt x="0" y="0"/>
                </a:moveTo>
                <a:lnTo>
                  <a:pt x="1617" y="0"/>
                </a:lnTo>
                <a:lnTo>
                  <a:pt x="1617" y="63514"/>
                </a:lnTo>
                <a:lnTo>
                  <a:pt x="0" y="63514"/>
                </a:lnTo>
                <a:close/>
              </a:path>
            </a:pathLst>
          </a:custGeom>
          <a:noFill/>
          <a:ln w="4040" cap="flat">
            <a:solidFill>
              <a:srgbClr val="C54E29"/>
            </a:solidFill>
            <a:prstDash val="solid"/>
            <a:miter/>
          </a:ln>
        </p:spPr>
        <p:txBody>
          <a:bodyPr rtlCol="0" anchor="ctr"/>
          <a:lstStyle/>
          <a:p>
            <a:endParaRPr lang="en-GB" dirty="0"/>
          </a:p>
        </p:txBody>
      </p:sp>
      <p:sp>
        <p:nvSpPr>
          <p:cNvPr id="3754" name="Freeform 3753">
            <a:extLst>
              <a:ext uri="{FF2B5EF4-FFF2-40B4-BE49-F238E27FC236}">
                <a16:creationId xmlns:a16="http://schemas.microsoft.com/office/drawing/2014/main" id="{433C3730-3628-8BAB-3B52-04EFE2B8D0F2}"/>
              </a:ext>
            </a:extLst>
          </p:cNvPr>
          <p:cNvSpPr/>
          <p:nvPr/>
        </p:nvSpPr>
        <p:spPr>
          <a:xfrm>
            <a:off x="2822790"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3755" name="Freeform 3754">
            <a:extLst>
              <a:ext uri="{FF2B5EF4-FFF2-40B4-BE49-F238E27FC236}">
                <a16:creationId xmlns:a16="http://schemas.microsoft.com/office/drawing/2014/main" id="{E0E3F84A-012F-9901-9A10-6C38B1F00B56}"/>
              </a:ext>
            </a:extLst>
          </p:cNvPr>
          <p:cNvSpPr/>
          <p:nvPr/>
        </p:nvSpPr>
        <p:spPr>
          <a:xfrm>
            <a:off x="2822790"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3756" name="Freeform 3755">
            <a:extLst>
              <a:ext uri="{FF2B5EF4-FFF2-40B4-BE49-F238E27FC236}">
                <a16:creationId xmlns:a16="http://schemas.microsoft.com/office/drawing/2014/main" id="{AE456B80-FD8D-077C-7D53-704A1A38C4D0}"/>
              </a:ext>
            </a:extLst>
          </p:cNvPr>
          <p:cNvSpPr/>
          <p:nvPr/>
        </p:nvSpPr>
        <p:spPr>
          <a:xfrm>
            <a:off x="2825054"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757" name="Freeform 3756">
            <a:extLst>
              <a:ext uri="{FF2B5EF4-FFF2-40B4-BE49-F238E27FC236}">
                <a16:creationId xmlns:a16="http://schemas.microsoft.com/office/drawing/2014/main" id="{E9C8DBBC-18C0-2E85-1447-263209785C9D}"/>
              </a:ext>
            </a:extLst>
          </p:cNvPr>
          <p:cNvSpPr/>
          <p:nvPr/>
        </p:nvSpPr>
        <p:spPr>
          <a:xfrm>
            <a:off x="2825054"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758" name="Freeform 3757">
            <a:extLst>
              <a:ext uri="{FF2B5EF4-FFF2-40B4-BE49-F238E27FC236}">
                <a16:creationId xmlns:a16="http://schemas.microsoft.com/office/drawing/2014/main" id="{C54B1FE5-3372-3A69-12F4-E26AF6EE3FBE}"/>
              </a:ext>
            </a:extLst>
          </p:cNvPr>
          <p:cNvSpPr/>
          <p:nvPr/>
        </p:nvSpPr>
        <p:spPr>
          <a:xfrm>
            <a:off x="2827318" y="3756115"/>
            <a:ext cx="1617" cy="48887"/>
          </a:xfrm>
          <a:custGeom>
            <a:avLst/>
            <a:gdLst>
              <a:gd name="connsiteX0" fmla="*/ 0 w 1617"/>
              <a:gd name="connsiteY0" fmla="*/ 0 h 48887"/>
              <a:gd name="connsiteX1" fmla="*/ 1617 w 1617"/>
              <a:gd name="connsiteY1" fmla="*/ 0 h 48887"/>
              <a:gd name="connsiteX2" fmla="*/ 1617 w 1617"/>
              <a:gd name="connsiteY2" fmla="*/ 48888 h 48887"/>
              <a:gd name="connsiteX3" fmla="*/ 0 w 1617"/>
              <a:gd name="connsiteY3" fmla="*/ 48888 h 48887"/>
            </a:gdLst>
            <a:ahLst/>
            <a:cxnLst>
              <a:cxn ang="0">
                <a:pos x="connsiteX0" y="connsiteY0"/>
              </a:cxn>
              <a:cxn ang="0">
                <a:pos x="connsiteX1" y="connsiteY1"/>
              </a:cxn>
              <a:cxn ang="0">
                <a:pos x="connsiteX2" y="connsiteY2"/>
              </a:cxn>
              <a:cxn ang="0">
                <a:pos x="connsiteX3" y="connsiteY3"/>
              </a:cxn>
            </a:cxnLst>
            <a:rect l="l" t="t" r="r" b="b"/>
            <a:pathLst>
              <a:path w="1617" h="48887">
                <a:moveTo>
                  <a:pt x="0" y="0"/>
                </a:moveTo>
                <a:lnTo>
                  <a:pt x="1617" y="0"/>
                </a:lnTo>
                <a:lnTo>
                  <a:pt x="1617" y="48888"/>
                </a:lnTo>
                <a:lnTo>
                  <a:pt x="0" y="48888"/>
                </a:lnTo>
                <a:close/>
              </a:path>
            </a:pathLst>
          </a:custGeom>
          <a:solidFill>
            <a:srgbClr val="F7941D"/>
          </a:solidFill>
          <a:ln w="0" cap="flat">
            <a:noFill/>
            <a:prstDash val="solid"/>
            <a:miter/>
          </a:ln>
        </p:spPr>
        <p:txBody>
          <a:bodyPr rtlCol="0" anchor="ctr"/>
          <a:lstStyle/>
          <a:p>
            <a:endParaRPr lang="en-GB" dirty="0"/>
          </a:p>
        </p:txBody>
      </p:sp>
      <p:sp>
        <p:nvSpPr>
          <p:cNvPr id="3759" name="Freeform 3758">
            <a:extLst>
              <a:ext uri="{FF2B5EF4-FFF2-40B4-BE49-F238E27FC236}">
                <a16:creationId xmlns:a16="http://schemas.microsoft.com/office/drawing/2014/main" id="{60E6858B-325E-D4D1-801B-CCE1809BA8E3}"/>
              </a:ext>
            </a:extLst>
          </p:cNvPr>
          <p:cNvSpPr/>
          <p:nvPr/>
        </p:nvSpPr>
        <p:spPr>
          <a:xfrm>
            <a:off x="2827318" y="3756115"/>
            <a:ext cx="1617" cy="48887"/>
          </a:xfrm>
          <a:custGeom>
            <a:avLst/>
            <a:gdLst>
              <a:gd name="connsiteX0" fmla="*/ 0 w 1617"/>
              <a:gd name="connsiteY0" fmla="*/ 0 h 48887"/>
              <a:gd name="connsiteX1" fmla="*/ 1617 w 1617"/>
              <a:gd name="connsiteY1" fmla="*/ 0 h 48887"/>
              <a:gd name="connsiteX2" fmla="*/ 1617 w 1617"/>
              <a:gd name="connsiteY2" fmla="*/ 48888 h 48887"/>
              <a:gd name="connsiteX3" fmla="*/ 0 w 1617"/>
              <a:gd name="connsiteY3" fmla="*/ 48888 h 48887"/>
            </a:gdLst>
            <a:ahLst/>
            <a:cxnLst>
              <a:cxn ang="0">
                <a:pos x="connsiteX0" y="connsiteY0"/>
              </a:cxn>
              <a:cxn ang="0">
                <a:pos x="connsiteX1" y="connsiteY1"/>
              </a:cxn>
              <a:cxn ang="0">
                <a:pos x="connsiteX2" y="connsiteY2"/>
              </a:cxn>
              <a:cxn ang="0">
                <a:pos x="connsiteX3" y="connsiteY3"/>
              </a:cxn>
            </a:cxnLst>
            <a:rect l="l" t="t" r="r" b="b"/>
            <a:pathLst>
              <a:path w="1617" h="48887">
                <a:moveTo>
                  <a:pt x="0" y="0"/>
                </a:moveTo>
                <a:lnTo>
                  <a:pt x="1617" y="0"/>
                </a:lnTo>
                <a:lnTo>
                  <a:pt x="1617" y="48888"/>
                </a:lnTo>
                <a:lnTo>
                  <a:pt x="0" y="48888"/>
                </a:lnTo>
                <a:close/>
              </a:path>
            </a:pathLst>
          </a:custGeom>
          <a:noFill/>
          <a:ln w="4040" cap="flat">
            <a:solidFill>
              <a:srgbClr val="C54E29"/>
            </a:solidFill>
            <a:prstDash val="solid"/>
            <a:miter/>
          </a:ln>
        </p:spPr>
        <p:txBody>
          <a:bodyPr rtlCol="0" anchor="ctr"/>
          <a:lstStyle/>
          <a:p>
            <a:endParaRPr lang="en-GB" dirty="0"/>
          </a:p>
        </p:txBody>
      </p:sp>
      <p:sp>
        <p:nvSpPr>
          <p:cNvPr id="3760" name="Freeform 3759">
            <a:extLst>
              <a:ext uri="{FF2B5EF4-FFF2-40B4-BE49-F238E27FC236}">
                <a16:creationId xmlns:a16="http://schemas.microsoft.com/office/drawing/2014/main" id="{CB10DEF7-CFEB-EE0D-3497-5F7E840F0AF8}"/>
              </a:ext>
            </a:extLst>
          </p:cNvPr>
          <p:cNvSpPr/>
          <p:nvPr/>
        </p:nvSpPr>
        <p:spPr>
          <a:xfrm>
            <a:off x="282958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761" name="Freeform 3760">
            <a:extLst>
              <a:ext uri="{FF2B5EF4-FFF2-40B4-BE49-F238E27FC236}">
                <a16:creationId xmlns:a16="http://schemas.microsoft.com/office/drawing/2014/main" id="{08478999-822A-D466-2741-651900EE6D83}"/>
              </a:ext>
            </a:extLst>
          </p:cNvPr>
          <p:cNvSpPr/>
          <p:nvPr/>
        </p:nvSpPr>
        <p:spPr>
          <a:xfrm>
            <a:off x="282958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762" name="Freeform 3761">
            <a:extLst>
              <a:ext uri="{FF2B5EF4-FFF2-40B4-BE49-F238E27FC236}">
                <a16:creationId xmlns:a16="http://schemas.microsoft.com/office/drawing/2014/main" id="{134A8E7E-D6AF-C0F3-54C4-882821C02BE5}"/>
              </a:ext>
            </a:extLst>
          </p:cNvPr>
          <p:cNvSpPr/>
          <p:nvPr/>
        </p:nvSpPr>
        <p:spPr>
          <a:xfrm>
            <a:off x="283184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63" name="Freeform 3762">
            <a:extLst>
              <a:ext uri="{FF2B5EF4-FFF2-40B4-BE49-F238E27FC236}">
                <a16:creationId xmlns:a16="http://schemas.microsoft.com/office/drawing/2014/main" id="{1B2DA655-D264-2AFD-2698-C723E6F51337}"/>
              </a:ext>
            </a:extLst>
          </p:cNvPr>
          <p:cNvSpPr/>
          <p:nvPr/>
        </p:nvSpPr>
        <p:spPr>
          <a:xfrm>
            <a:off x="2834191"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764" name="Freeform 3763">
            <a:extLst>
              <a:ext uri="{FF2B5EF4-FFF2-40B4-BE49-F238E27FC236}">
                <a16:creationId xmlns:a16="http://schemas.microsoft.com/office/drawing/2014/main" id="{A8C897AA-5E6C-1284-6A03-5FCFA05C6CA8}"/>
              </a:ext>
            </a:extLst>
          </p:cNvPr>
          <p:cNvSpPr/>
          <p:nvPr/>
        </p:nvSpPr>
        <p:spPr>
          <a:xfrm>
            <a:off x="2834191"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765" name="Freeform 3764">
            <a:extLst>
              <a:ext uri="{FF2B5EF4-FFF2-40B4-BE49-F238E27FC236}">
                <a16:creationId xmlns:a16="http://schemas.microsoft.com/office/drawing/2014/main" id="{888A1DD6-07D5-BC8F-0043-AEE2C9AE2B9F}"/>
              </a:ext>
            </a:extLst>
          </p:cNvPr>
          <p:cNvSpPr/>
          <p:nvPr/>
        </p:nvSpPr>
        <p:spPr>
          <a:xfrm>
            <a:off x="283645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66" name="Freeform 3765">
            <a:extLst>
              <a:ext uri="{FF2B5EF4-FFF2-40B4-BE49-F238E27FC236}">
                <a16:creationId xmlns:a16="http://schemas.microsoft.com/office/drawing/2014/main" id="{B589F2E6-C54B-E319-3515-867068599520}"/>
              </a:ext>
            </a:extLst>
          </p:cNvPr>
          <p:cNvSpPr/>
          <p:nvPr/>
        </p:nvSpPr>
        <p:spPr>
          <a:xfrm>
            <a:off x="2838719" y="3756115"/>
            <a:ext cx="1617" cy="40645"/>
          </a:xfrm>
          <a:custGeom>
            <a:avLst/>
            <a:gdLst>
              <a:gd name="connsiteX0" fmla="*/ 0 w 1617"/>
              <a:gd name="connsiteY0" fmla="*/ 0 h 40645"/>
              <a:gd name="connsiteX1" fmla="*/ 1617 w 1617"/>
              <a:gd name="connsiteY1" fmla="*/ 0 h 40645"/>
              <a:gd name="connsiteX2" fmla="*/ 1617 w 1617"/>
              <a:gd name="connsiteY2" fmla="*/ 40646 h 40645"/>
              <a:gd name="connsiteX3" fmla="*/ 0 w 1617"/>
              <a:gd name="connsiteY3" fmla="*/ 40646 h 40645"/>
            </a:gdLst>
            <a:ahLst/>
            <a:cxnLst>
              <a:cxn ang="0">
                <a:pos x="connsiteX0" y="connsiteY0"/>
              </a:cxn>
              <a:cxn ang="0">
                <a:pos x="connsiteX1" y="connsiteY1"/>
              </a:cxn>
              <a:cxn ang="0">
                <a:pos x="connsiteX2" y="connsiteY2"/>
              </a:cxn>
              <a:cxn ang="0">
                <a:pos x="connsiteX3" y="connsiteY3"/>
              </a:cxn>
            </a:cxnLst>
            <a:rect l="l" t="t" r="r" b="b"/>
            <a:pathLst>
              <a:path w="1617" h="40645">
                <a:moveTo>
                  <a:pt x="0" y="0"/>
                </a:moveTo>
                <a:lnTo>
                  <a:pt x="1617" y="0"/>
                </a:lnTo>
                <a:lnTo>
                  <a:pt x="1617" y="40646"/>
                </a:lnTo>
                <a:lnTo>
                  <a:pt x="0" y="40646"/>
                </a:lnTo>
                <a:close/>
              </a:path>
            </a:pathLst>
          </a:custGeom>
          <a:solidFill>
            <a:srgbClr val="F7941D"/>
          </a:solidFill>
          <a:ln w="0" cap="flat">
            <a:noFill/>
            <a:prstDash val="solid"/>
            <a:miter/>
          </a:ln>
        </p:spPr>
        <p:txBody>
          <a:bodyPr rtlCol="0" anchor="ctr"/>
          <a:lstStyle/>
          <a:p>
            <a:endParaRPr lang="en-GB" dirty="0"/>
          </a:p>
        </p:txBody>
      </p:sp>
      <p:sp>
        <p:nvSpPr>
          <p:cNvPr id="3767" name="Freeform 3766">
            <a:extLst>
              <a:ext uri="{FF2B5EF4-FFF2-40B4-BE49-F238E27FC236}">
                <a16:creationId xmlns:a16="http://schemas.microsoft.com/office/drawing/2014/main" id="{EE0BA30A-CBF7-617D-E6AB-4BD613F2573B}"/>
              </a:ext>
            </a:extLst>
          </p:cNvPr>
          <p:cNvSpPr/>
          <p:nvPr/>
        </p:nvSpPr>
        <p:spPr>
          <a:xfrm>
            <a:off x="2838719" y="3756115"/>
            <a:ext cx="1617" cy="40645"/>
          </a:xfrm>
          <a:custGeom>
            <a:avLst/>
            <a:gdLst>
              <a:gd name="connsiteX0" fmla="*/ 0 w 1617"/>
              <a:gd name="connsiteY0" fmla="*/ 0 h 40645"/>
              <a:gd name="connsiteX1" fmla="*/ 1617 w 1617"/>
              <a:gd name="connsiteY1" fmla="*/ 0 h 40645"/>
              <a:gd name="connsiteX2" fmla="*/ 1617 w 1617"/>
              <a:gd name="connsiteY2" fmla="*/ 40646 h 40645"/>
              <a:gd name="connsiteX3" fmla="*/ 0 w 1617"/>
              <a:gd name="connsiteY3" fmla="*/ 40646 h 40645"/>
            </a:gdLst>
            <a:ahLst/>
            <a:cxnLst>
              <a:cxn ang="0">
                <a:pos x="connsiteX0" y="connsiteY0"/>
              </a:cxn>
              <a:cxn ang="0">
                <a:pos x="connsiteX1" y="connsiteY1"/>
              </a:cxn>
              <a:cxn ang="0">
                <a:pos x="connsiteX2" y="connsiteY2"/>
              </a:cxn>
              <a:cxn ang="0">
                <a:pos x="connsiteX3" y="connsiteY3"/>
              </a:cxn>
            </a:cxnLst>
            <a:rect l="l" t="t" r="r" b="b"/>
            <a:pathLst>
              <a:path w="1617" h="40645">
                <a:moveTo>
                  <a:pt x="0" y="0"/>
                </a:moveTo>
                <a:lnTo>
                  <a:pt x="1617" y="0"/>
                </a:lnTo>
                <a:lnTo>
                  <a:pt x="1617" y="40646"/>
                </a:lnTo>
                <a:lnTo>
                  <a:pt x="0" y="40646"/>
                </a:lnTo>
                <a:close/>
              </a:path>
            </a:pathLst>
          </a:custGeom>
          <a:noFill/>
          <a:ln w="4040" cap="flat">
            <a:solidFill>
              <a:srgbClr val="C54E29"/>
            </a:solidFill>
            <a:prstDash val="solid"/>
            <a:miter/>
          </a:ln>
        </p:spPr>
        <p:txBody>
          <a:bodyPr rtlCol="0" anchor="ctr"/>
          <a:lstStyle/>
          <a:p>
            <a:endParaRPr lang="en-GB" dirty="0"/>
          </a:p>
        </p:txBody>
      </p:sp>
      <p:sp>
        <p:nvSpPr>
          <p:cNvPr id="3768" name="Freeform 3767">
            <a:extLst>
              <a:ext uri="{FF2B5EF4-FFF2-40B4-BE49-F238E27FC236}">
                <a16:creationId xmlns:a16="http://schemas.microsoft.com/office/drawing/2014/main" id="{50FB4C46-AC0B-A594-6392-A775E00102F7}"/>
              </a:ext>
            </a:extLst>
          </p:cNvPr>
          <p:cNvSpPr/>
          <p:nvPr/>
        </p:nvSpPr>
        <p:spPr>
          <a:xfrm>
            <a:off x="284098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69" name="Freeform 3768">
            <a:extLst>
              <a:ext uri="{FF2B5EF4-FFF2-40B4-BE49-F238E27FC236}">
                <a16:creationId xmlns:a16="http://schemas.microsoft.com/office/drawing/2014/main" id="{39831E29-952F-2F36-64EA-303371FE8779}"/>
              </a:ext>
            </a:extLst>
          </p:cNvPr>
          <p:cNvSpPr/>
          <p:nvPr/>
        </p:nvSpPr>
        <p:spPr>
          <a:xfrm>
            <a:off x="2843247"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solidFill>
            <a:srgbClr val="F7941D"/>
          </a:solidFill>
          <a:ln w="0" cap="flat">
            <a:noFill/>
            <a:prstDash val="solid"/>
            <a:miter/>
          </a:ln>
        </p:spPr>
        <p:txBody>
          <a:bodyPr rtlCol="0" anchor="ctr"/>
          <a:lstStyle/>
          <a:p>
            <a:endParaRPr lang="en-GB" dirty="0"/>
          </a:p>
        </p:txBody>
      </p:sp>
      <p:sp>
        <p:nvSpPr>
          <p:cNvPr id="3770" name="Freeform 3769">
            <a:extLst>
              <a:ext uri="{FF2B5EF4-FFF2-40B4-BE49-F238E27FC236}">
                <a16:creationId xmlns:a16="http://schemas.microsoft.com/office/drawing/2014/main" id="{9DD28F99-F032-CB10-1687-69EF7D336736}"/>
              </a:ext>
            </a:extLst>
          </p:cNvPr>
          <p:cNvSpPr/>
          <p:nvPr/>
        </p:nvSpPr>
        <p:spPr>
          <a:xfrm>
            <a:off x="2843247" y="3756115"/>
            <a:ext cx="1617" cy="8646"/>
          </a:xfrm>
          <a:custGeom>
            <a:avLst/>
            <a:gdLst>
              <a:gd name="connsiteX0" fmla="*/ 0 w 1617"/>
              <a:gd name="connsiteY0" fmla="*/ 0 h 8646"/>
              <a:gd name="connsiteX1" fmla="*/ 1617 w 1617"/>
              <a:gd name="connsiteY1" fmla="*/ 0 h 8646"/>
              <a:gd name="connsiteX2" fmla="*/ 1617 w 1617"/>
              <a:gd name="connsiteY2" fmla="*/ 8646 h 8646"/>
              <a:gd name="connsiteX3" fmla="*/ 0 w 1617"/>
              <a:gd name="connsiteY3" fmla="*/ 8646 h 8646"/>
            </a:gdLst>
            <a:ahLst/>
            <a:cxnLst>
              <a:cxn ang="0">
                <a:pos x="connsiteX0" y="connsiteY0"/>
              </a:cxn>
              <a:cxn ang="0">
                <a:pos x="connsiteX1" y="connsiteY1"/>
              </a:cxn>
              <a:cxn ang="0">
                <a:pos x="connsiteX2" y="connsiteY2"/>
              </a:cxn>
              <a:cxn ang="0">
                <a:pos x="connsiteX3" y="connsiteY3"/>
              </a:cxn>
            </a:cxnLst>
            <a:rect l="l" t="t" r="r" b="b"/>
            <a:pathLst>
              <a:path w="1617" h="8646">
                <a:moveTo>
                  <a:pt x="0" y="0"/>
                </a:moveTo>
                <a:lnTo>
                  <a:pt x="1617" y="0"/>
                </a:lnTo>
                <a:lnTo>
                  <a:pt x="1617" y="8646"/>
                </a:lnTo>
                <a:lnTo>
                  <a:pt x="0" y="8646"/>
                </a:lnTo>
                <a:close/>
              </a:path>
            </a:pathLst>
          </a:custGeom>
          <a:noFill/>
          <a:ln w="4040" cap="flat">
            <a:solidFill>
              <a:srgbClr val="C54E29"/>
            </a:solidFill>
            <a:prstDash val="solid"/>
            <a:miter/>
          </a:ln>
        </p:spPr>
        <p:txBody>
          <a:bodyPr rtlCol="0" anchor="ctr"/>
          <a:lstStyle/>
          <a:p>
            <a:endParaRPr lang="en-GB" dirty="0"/>
          </a:p>
        </p:txBody>
      </p:sp>
      <p:sp>
        <p:nvSpPr>
          <p:cNvPr id="3771" name="Freeform 3770">
            <a:extLst>
              <a:ext uri="{FF2B5EF4-FFF2-40B4-BE49-F238E27FC236}">
                <a16:creationId xmlns:a16="http://schemas.microsoft.com/office/drawing/2014/main" id="{C24EA9D7-DDED-AED5-3869-29DCE8BEA94E}"/>
              </a:ext>
            </a:extLst>
          </p:cNvPr>
          <p:cNvSpPr/>
          <p:nvPr/>
        </p:nvSpPr>
        <p:spPr>
          <a:xfrm>
            <a:off x="284551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72" name="Freeform 3771">
            <a:extLst>
              <a:ext uri="{FF2B5EF4-FFF2-40B4-BE49-F238E27FC236}">
                <a16:creationId xmlns:a16="http://schemas.microsoft.com/office/drawing/2014/main" id="{98785C76-2057-C46C-9B3D-9D5168DB77C6}"/>
              </a:ext>
            </a:extLst>
          </p:cNvPr>
          <p:cNvSpPr/>
          <p:nvPr/>
        </p:nvSpPr>
        <p:spPr>
          <a:xfrm>
            <a:off x="284785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73" name="Freeform 3772">
            <a:extLst>
              <a:ext uri="{FF2B5EF4-FFF2-40B4-BE49-F238E27FC236}">
                <a16:creationId xmlns:a16="http://schemas.microsoft.com/office/drawing/2014/main" id="{621D830F-0F13-33A0-D7F4-2D37024D0DB6}"/>
              </a:ext>
            </a:extLst>
          </p:cNvPr>
          <p:cNvSpPr/>
          <p:nvPr/>
        </p:nvSpPr>
        <p:spPr>
          <a:xfrm>
            <a:off x="285012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74" name="Freeform 3773">
            <a:extLst>
              <a:ext uri="{FF2B5EF4-FFF2-40B4-BE49-F238E27FC236}">
                <a16:creationId xmlns:a16="http://schemas.microsoft.com/office/drawing/2014/main" id="{FFBB89DB-14B0-039F-C7B6-ABFED113499E}"/>
              </a:ext>
            </a:extLst>
          </p:cNvPr>
          <p:cNvSpPr/>
          <p:nvPr/>
        </p:nvSpPr>
        <p:spPr>
          <a:xfrm>
            <a:off x="2852384" y="3756115"/>
            <a:ext cx="1617" cy="41130"/>
          </a:xfrm>
          <a:custGeom>
            <a:avLst/>
            <a:gdLst>
              <a:gd name="connsiteX0" fmla="*/ 0 w 1617"/>
              <a:gd name="connsiteY0" fmla="*/ 0 h 41130"/>
              <a:gd name="connsiteX1" fmla="*/ 1617 w 1617"/>
              <a:gd name="connsiteY1" fmla="*/ 0 h 41130"/>
              <a:gd name="connsiteX2" fmla="*/ 1617 w 1617"/>
              <a:gd name="connsiteY2" fmla="*/ 41130 h 41130"/>
              <a:gd name="connsiteX3" fmla="*/ 0 w 1617"/>
              <a:gd name="connsiteY3" fmla="*/ 41130 h 41130"/>
            </a:gdLst>
            <a:ahLst/>
            <a:cxnLst>
              <a:cxn ang="0">
                <a:pos x="connsiteX0" y="connsiteY0"/>
              </a:cxn>
              <a:cxn ang="0">
                <a:pos x="connsiteX1" y="connsiteY1"/>
              </a:cxn>
              <a:cxn ang="0">
                <a:pos x="connsiteX2" y="connsiteY2"/>
              </a:cxn>
              <a:cxn ang="0">
                <a:pos x="connsiteX3" y="connsiteY3"/>
              </a:cxn>
            </a:cxnLst>
            <a:rect l="l" t="t" r="r" b="b"/>
            <a:pathLst>
              <a:path w="1617" h="41130">
                <a:moveTo>
                  <a:pt x="0" y="0"/>
                </a:moveTo>
                <a:lnTo>
                  <a:pt x="1617" y="0"/>
                </a:lnTo>
                <a:lnTo>
                  <a:pt x="1617" y="41130"/>
                </a:lnTo>
                <a:lnTo>
                  <a:pt x="0" y="41130"/>
                </a:lnTo>
                <a:close/>
              </a:path>
            </a:pathLst>
          </a:custGeom>
          <a:solidFill>
            <a:srgbClr val="F7941D"/>
          </a:solidFill>
          <a:ln w="0" cap="flat">
            <a:noFill/>
            <a:prstDash val="solid"/>
            <a:miter/>
          </a:ln>
        </p:spPr>
        <p:txBody>
          <a:bodyPr rtlCol="0" anchor="ctr"/>
          <a:lstStyle/>
          <a:p>
            <a:endParaRPr lang="en-GB" dirty="0"/>
          </a:p>
        </p:txBody>
      </p:sp>
      <p:sp>
        <p:nvSpPr>
          <p:cNvPr id="3775" name="Freeform 3774">
            <a:extLst>
              <a:ext uri="{FF2B5EF4-FFF2-40B4-BE49-F238E27FC236}">
                <a16:creationId xmlns:a16="http://schemas.microsoft.com/office/drawing/2014/main" id="{B63A5CF7-EB39-69E3-0207-FDD6C8ABB5BD}"/>
              </a:ext>
            </a:extLst>
          </p:cNvPr>
          <p:cNvSpPr/>
          <p:nvPr/>
        </p:nvSpPr>
        <p:spPr>
          <a:xfrm>
            <a:off x="2852384" y="3756115"/>
            <a:ext cx="1617" cy="41130"/>
          </a:xfrm>
          <a:custGeom>
            <a:avLst/>
            <a:gdLst>
              <a:gd name="connsiteX0" fmla="*/ 0 w 1617"/>
              <a:gd name="connsiteY0" fmla="*/ 0 h 41130"/>
              <a:gd name="connsiteX1" fmla="*/ 1617 w 1617"/>
              <a:gd name="connsiteY1" fmla="*/ 0 h 41130"/>
              <a:gd name="connsiteX2" fmla="*/ 1617 w 1617"/>
              <a:gd name="connsiteY2" fmla="*/ 41130 h 41130"/>
              <a:gd name="connsiteX3" fmla="*/ 0 w 1617"/>
              <a:gd name="connsiteY3" fmla="*/ 41130 h 41130"/>
            </a:gdLst>
            <a:ahLst/>
            <a:cxnLst>
              <a:cxn ang="0">
                <a:pos x="connsiteX0" y="connsiteY0"/>
              </a:cxn>
              <a:cxn ang="0">
                <a:pos x="connsiteX1" y="connsiteY1"/>
              </a:cxn>
              <a:cxn ang="0">
                <a:pos x="connsiteX2" y="connsiteY2"/>
              </a:cxn>
              <a:cxn ang="0">
                <a:pos x="connsiteX3" y="connsiteY3"/>
              </a:cxn>
            </a:cxnLst>
            <a:rect l="l" t="t" r="r" b="b"/>
            <a:pathLst>
              <a:path w="1617" h="41130">
                <a:moveTo>
                  <a:pt x="0" y="0"/>
                </a:moveTo>
                <a:lnTo>
                  <a:pt x="1617" y="0"/>
                </a:lnTo>
                <a:lnTo>
                  <a:pt x="1617" y="41130"/>
                </a:lnTo>
                <a:lnTo>
                  <a:pt x="0" y="41130"/>
                </a:lnTo>
                <a:close/>
              </a:path>
            </a:pathLst>
          </a:custGeom>
          <a:noFill/>
          <a:ln w="4040" cap="flat">
            <a:solidFill>
              <a:srgbClr val="C54E29"/>
            </a:solidFill>
            <a:prstDash val="solid"/>
            <a:miter/>
          </a:ln>
        </p:spPr>
        <p:txBody>
          <a:bodyPr rtlCol="0" anchor="ctr"/>
          <a:lstStyle/>
          <a:p>
            <a:endParaRPr lang="en-GB" dirty="0"/>
          </a:p>
        </p:txBody>
      </p:sp>
      <p:sp>
        <p:nvSpPr>
          <p:cNvPr id="3776" name="Freeform 3775">
            <a:extLst>
              <a:ext uri="{FF2B5EF4-FFF2-40B4-BE49-F238E27FC236}">
                <a16:creationId xmlns:a16="http://schemas.microsoft.com/office/drawing/2014/main" id="{5A04B33E-A2E1-B196-31D0-5D23A96DD7D3}"/>
              </a:ext>
            </a:extLst>
          </p:cNvPr>
          <p:cNvSpPr/>
          <p:nvPr/>
        </p:nvSpPr>
        <p:spPr>
          <a:xfrm>
            <a:off x="2854648"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solidFill>
            <a:srgbClr val="F7941D"/>
          </a:solidFill>
          <a:ln w="0" cap="flat">
            <a:noFill/>
            <a:prstDash val="solid"/>
            <a:miter/>
          </a:ln>
        </p:spPr>
        <p:txBody>
          <a:bodyPr rtlCol="0" anchor="ctr"/>
          <a:lstStyle/>
          <a:p>
            <a:endParaRPr lang="en-GB" dirty="0"/>
          </a:p>
        </p:txBody>
      </p:sp>
      <p:sp>
        <p:nvSpPr>
          <p:cNvPr id="3777" name="Freeform 3776">
            <a:extLst>
              <a:ext uri="{FF2B5EF4-FFF2-40B4-BE49-F238E27FC236}">
                <a16:creationId xmlns:a16="http://schemas.microsoft.com/office/drawing/2014/main" id="{EF563FC6-3F10-C9CF-C486-098810EB910C}"/>
              </a:ext>
            </a:extLst>
          </p:cNvPr>
          <p:cNvSpPr/>
          <p:nvPr/>
        </p:nvSpPr>
        <p:spPr>
          <a:xfrm>
            <a:off x="2854648"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noFill/>
          <a:ln w="4040" cap="flat">
            <a:solidFill>
              <a:srgbClr val="C54E29"/>
            </a:solidFill>
            <a:prstDash val="solid"/>
            <a:miter/>
          </a:ln>
        </p:spPr>
        <p:txBody>
          <a:bodyPr rtlCol="0" anchor="ctr"/>
          <a:lstStyle/>
          <a:p>
            <a:endParaRPr lang="en-GB" dirty="0"/>
          </a:p>
        </p:txBody>
      </p:sp>
      <p:sp>
        <p:nvSpPr>
          <p:cNvPr id="3778" name="Freeform 3777">
            <a:extLst>
              <a:ext uri="{FF2B5EF4-FFF2-40B4-BE49-F238E27FC236}">
                <a16:creationId xmlns:a16="http://schemas.microsoft.com/office/drawing/2014/main" id="{99767258-2916-3738-5920-6E6ED76C669D}"/>
              </a:ext>
            </a:extLst>
          </p:cNvPr>
          <p:cNvSpPr/>
          <p:nvPr/>
        </p:nvSpPr>
        <p:spPr>
          <a:xfrm>
            <a:off x="2856912"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3779" name="Freeform 3778">
            <a:extLst>
              <a:ext uri="{FF2B5EF4-FFF2-40B4-BE49-F238E27FC236}">
                <a16:creationId xmlns:a16="http://schemas.microsoft.com/office/drawing/2014/main" id="{2C7D9AFA-AF09-F834-900C-F8995A47361C}"/>
              </a:ext>
            </a:extLst>
          </p:cNvPr>
          <p:cNvSpPr/>
          <p:nvPr/>
        </p:nvSpPr>
        <p:spPr>
          <a:xfrm>
            <a:off x="2856912"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3780" name="Freeform 3779">
            <a:extLst>
              <a:ext uri="{FF2B5EF4-FFF2-40B4-BE49-F238E27FC236}">
                <a16:creationId xmlns:a16="http://schemas.microsoft.com/office/drawing/2014/main" id="{78AD84A1-9725-6158-32FA-A928BFACB09F}"/>
              </a:ext>
            </a:extLst>
          </p:cNvPr>
          <p:cNvSpPr/>
          <p:nvPr/>
        </p:nvSpPr>
        <p:spPr>
          <a:xfrm>
            <a:off x="285917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81" name="Freeform 3780">
            <a:extLst>
              <a:ext uri="{FF2B5EF4-FFF2-40B4-BE49-F238E27FC236}">
                <a16:creationId xmlns:a16="http://schemas.microsoft.com/office/drawing/2014/main" id="{89B3FCEC-5C01-B9FE-ACEA-0D53914F03DF}"/>
              </a:ext>
            </a:extLst>
          </p:cNvPr>
          <p:cNvSpPr/>
          <p:nvPr/>
        </p:nvSpPr>
        <p:spPr>
          <a:xfrm>
            <a:off x="2861521"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solidFill>
            <a:srgbClr val="F7941D"/>
          </a:solidFill>
          <a:ln w="0" cap="flat">
            <a:noFill/>
            <a:prstDash val="solid"/>
            <a:miter/>
          </a:ln>
        </p:spPr>
        <p:txBody>
          <a:bodyPr rtlCol="0" anchor="ctr"/>
          <a:lstStyle/>
          <a:p>
            <a:endParaRPr lang="en-GB" dirty="0"/>
          </a:p>
        </p:txBody>
      </p:sp>
      <p:sp>
        <p:nvSpPr>
          <p:cNvPr id="3782" name="Freeform 3781">
            <a:extLst>
              <a:ext uri="{FF2B5EF4-FFF2-40B4-BE49-F238E27FC236}">
                <a16:creationId xmlns:a16="http://schemas.microsoft.com/office/drawing/2014/main" id="{F015BA06-70AE-9447-3807-40A680042785}"/>
              </a:ext>
            </a:extLst>
          </p:cNvPr>
          <p:cNvSpPr/>
          <p:nvPr/>
        </p:nvSpPr>
        <p:spPr>
          <a:xfrm>
            <a:off x="2861521"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noFill/>
          <a:ln w="4040" cap="flat">
            <a:solidFill>
              <a:srgbClr val="C54E29"/>
            </a:solidFill>
            <a:prstDash val="solid"/>
            <a:miter/>
          </a:ln>
        </p:spPr>
        <p:txBody>
          <a:bodyPr rtlCol="0" anchor="ctr"/>
          <a:lstStyle/>
          <a:p>
            <a:endParaRPr lang="en-GB" dirty="0"/>
          </a:p>
        </p:txBody>
      </p:sp>
      <p:sp>
        <p:nvSpPr>
          <p:cNvPr id="3783" name="Freeform 3782">
            <a:extLst>
              <a:ext uri="{FF2B5EF4-FFF2-40B4-BE49-F238E27FC236}">
                <a16:creationId xmlns:a16="http://schemas.microsoft.com/office/drawing/2014/main" id="{C6B52E95-A610-A492-0FFE-DE39E380BC41}"/>
              </a:ext>
            </a:extLst>
          </p:cNvPr>
          <p:cNvSpPr/>
          <p:nvPr/>
        </p:nvSpPr>
        <p:spPr>
          <a:xfrm>
            <a:off x="2863785"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solidFill>
            <a:srgbClr val="F7941D"/>
          </a:solidFill>
          <a:ln w="0" cap="flat">
            <a:noFill/>
            <a:prstDash val="solid"/>
            <a:miter/>
          </a:ln>
        </p:spPr>
        <p:txBody>
          <a:bodyPr rtlCol="0" anchor="ctr"/>
          <a:lstStyle/>
          <a:p>
            <a:endParaRPr lang="en-GB" dirty="0"/>
          </a:p>
        </p:txBody>
      </p:sp>
      <p:sp>
        <p:nvSpPr>
          <p:cNvPr id="3784" name="Freeform 3783">
            <a:extLst>
              <a:ext uri="{FF2B5EF4-FFF2-40B4-BE49-F238E27FC236}">
                <a16:creationId xmlns:a16="http://schemas.microsoft.com/office/drawing/2014/main" id="{A8BD955A-9161-E929-1B0E-740CE75C6C46}"/>
              </a:ext>
            </a:extLst>
          </p:cNvPr>
          <p:cNvSpPr/>
          <p:nvPr/>
        </p:nvSpPr>
        <p:spPr>
          <a:xfrm>
            <a:off x="2863785"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noFill/>
          <a:ln w="4040" cap="flat">
            <a:solidFill>
              <a:srgbClr val="C54E29"/>
            </a:solidFill>
            <a:prstDash val="solid"/>
            <a:miter/>
          </a:ln>
        </p:spPr>
        <p:txBody>
          <a:bodyPr rtlCol="0" anchor="ctr"/>
          <a:lstStyle/>
          <a:p>
            <a:endParaRPr lang="en-GB" dirty="0"/>
          </a:p>
        </p:txBody>
      </p:sp>
      <p:sp>
        <p:nvSpPr>
          <p:cNvPr id="3785" name="Freeform 3784">
            <a:extLst>
              <a:ext uri="{FF2B5EF4-FFF2-40B4-BE49-F238E27FC236}">
                <a16:creationId xmlns:a16="http://schemas.microsoft.com/office/drawing/2014/main" id="{C94FB5C2-64CD-6112-6D8D-3761F8332E34}"/>
              </a:ext>
            </a:extLst>
          </p:cNvPr>
          <p:cNvSpPr/>
          <p:nvPr/>
        </p:nvSpPr>
        <p:spPr>
          <a:xfrm>
            <a:off x="286604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786" name="Freeform 3785">
            <a:extLst>
              <a:ext uri="{FF2B5EF4-FFF2-40B4-BE49-F238E27FC236}">
                <a16:creationId xmlns:a16="http://schemas.microsoft.com/office/drawing/2014/main" id="{C2C8FB18-806C-3E19-857E-70AC922A9512}"/>
              </a:ext>
            </a:extLst>
          </p:cNvPr>
          <p:cNvSpPr/>
          <p:nvPr/>
        </p:nvSpPr>
        <p:spPr>
          <a:xfrm>
            <a:off x="286604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787" name="Freeform 3786">
            <a:extLst>
              <a:ext uri="{FF2B5EF4-FFF2-40B4-BE49-F238E27FC236}">
                <a16:creationId xmlns:a16="http://schemas.microsoft.com/office/drawing/2014/main" id="{887305FD-45EB-A3ED-AFB2-AC765ACDAECC}"/>
              </a:ext>
            </a:extLst>
          </p:cNvPr>
          <p:cNvSpPr/>
          <p:nvPr/>
        </p:nvSpPr>
        <p:spPr>
          <a:xfrm>
            <a:off x="2868313"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solidFill>
            <a:srgbClr val="F7941D"/>
          </a:solidFill>
          <a:ln w="0" cap="flat">
            <a:noFill/>
            <a:prstDash val="solid"/>
            <a:miter/>
          </a:ln>
        </p:spPr>
        <p:txBody>
          <a:bodyPr rtlCol="0" anchor="ctr"/>
          <a:lstStyle/>
          <a:p>
            <a:endParaRPr lang="en-GB" dirty="0"/>
          </a:p>
        </p:txBody>
      </p:sp>
      <p:sp>
        <p:nvSpPr>
          <p:cNvPr id="3788" name="Freeform 3787">
            <a:extLst>
              <a:ext uri="{FF2B5EF4-FFF2-40B4-BE49-F238E27FC236}">
                <a16:creationId xmlns:a16="http://schemas.microsoft.com/office/drawing/2014/main" id="{0B20AC45-69FC-845C-BE2A-6D9415F73A03}"/>
              </a:ext>
            </a:extLst>
          </p:cNvPr>
          <p:cNvSpPr/>
          <p:nvPr/>
        </p:nvSpPr>
        <p:spPr>
          <a:xfrm>
            <a:off x="2868313" y="3756115"/>
            <a:ext cx="1617" cy="69008"/>
          </a:xfrm>
          <a:custGeom>
            <a:avLst/>
            <a:gdLst>
              <a:gd name="connsiteX0" fmla="*/ 0 w 1617"/>
              <a:gd name="connsiteY0" fmla="*/ 0 h 69008"/>
              <a:gd name="connsiteX1" fmla="*/ 1617 w 1617"/>
              <a:gd name="connsiteY1" fmla="*/ 0 h 69008"/>
              <a:gd name="connsiteX2" fmla="*/ 1617 w 1617"/>
              <a:gd name="connsiteY2" fmla="*/ 69009 h 69008"/>
              <a:gd name="connsiteX3" fmla="*/ 0 w 1617"/>
              <a:gd name="connsiteY3" fmla="*/ 69009 h 69008"/>
            </a:gdLst>
            <a:ahLst/>
            <a:cxnLst>
              <a:cxn ang="0">
                <a:pos x="connsiteX0" y="connsiteY0"/>
              </a:cxn>
              <a:cxn ang="0">
                <a:pos x="connsiteX1" y="connsiteY1"/>
              </a:cxn>
              <a:cxn ang="0">
                <a:pos x="connsiteX2" y="connsiteY2"/>
              </a:cxn>
              <a:cxn ang="0">
                <a:pos x="connsiteX3" y="connsiteY3"/>
              </a:cxn>
            </a:cxnLst>
            <a:rect l="l" t="t" r="r" b="b"/>
            <a:pathLst>
              <a:path w="1617" h="69008">
                <a:moveTo>
                  <a:pt x="0" y="0"/>
                </a:moveTo>
                <a:lnTo>
                  <a:pt x="1617" y="0"/>
                </a:lnTo>
                <a:lnTo>
                  <a:pt x="1617" y="69009"/>
                </a:lnTo>
                <a:lnTo>
                  <a:pt x="0" y="69009"/>
                </a:lnTo>
                <a:close/>
              </a:path>
            </a:pathLst>
          </a:custGeom>
          <a:noFill/>
          <a:ln w="4040" cap="flat">
            <a:solidFill>
              <a:srgbClr val="C54E29"/>
            </a:solidFill>
            <a:prstDash val="solid"/>
            <a:miter/>
          </a:ln>
        </p:spPr>
        <p:txBody>
          <a:bodyPr rtlCol="0" anchor="ctr"/>
          <a:lstStyle/>
          <a:p>
            <a:endParaRPr lang="en-GB" dirty="0"/>
          </a:p>
        </p:txBody>
      </p:sp>
      <p:sp>
        <p:nvSpPr>
          <p:cNvPr id="3789" name="Freeform 3788">
            <a:extLst>
              <a:ext uri="{FF2B5EF4-FFF2-40B4-BE49-F238E27FC236}">
                <a16:creationId xmlns:a16="http://schemas.microsoft.com/office/drawing/2014/main" id="{30057EB5-9BB5-B709-002D-D80133D1FC60}"/>
              </a:ext>
            </a:extLst>
          </p:cNvPr>
          <p:cNvSpPr/>
          <p:nvPr/>
        </p:nvSpPr>
        <p:spPr>
          <a:xfrm>
            <a:off x="2870577"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790" name="Freeform 3789">
            <a:extLst>
              <a:ext uri="{FF2B5EF4-FFF2-40B4-BE49-F238E27FC236}">
                <a16:creationId xmlns:a16="http://schemas.microsoft.com/office/drawing/2014/main" id="{109F38FC-3E0F-BDE5-C22D-064A94178E1C}"/>
              </a:ext>
            </a:extLst>
          </p:cNvPr>
          <p:cNvSpPr/>
          <p:nvPr/>
        </p:nvSpPr>
        <p:spPr>
          <a:xfrm>
            <a:off x="2870577"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791" name="Freeform 3790">
            <a:extLst>
              <a:ext uri="{FF2B5EF4-FFF2-40B4-BE49-F238E27FC236}">
                <a16:creationId xmlns:a16="http://schemas.microsoft.com/office/drawing/2014/main" id="{B0BB2F5F-2F25-2DB1-3158-94FD69F3DE08}"/>
              </a:ext>
            </a:extLst>
          </p:cNvPr>
          <p:cNvSpPr/>
          <p:nvPr/>
        </p:nvSpPr>
        <p:spPr>
          <a:xfrm>
            <a:off x="2872922" y="3756115"/>
            <a:ext cx="1617" cy="37009"/>
          </a:xfrm>
          <a:custGeom>
            <a:avLst/>
            <a:gdLst>
              <a:gd name="connsiteX0" fmla="*/ 0 w 1617"/>
              <a:gd name="connsiteY0" fmla="*/ 0 h 37009"/>
              <a:gd name="connsiteX1" fmla="*/ 1617 w 1617"/>
              <a:gd name="connsiteY1" fmla="*/ 0 h 37009"/>
              <a:gd name="connsiteX2" fmla="*/ 1617 w 1617"/>
              <a:gd name="connsiteY2" fmla="*/ 37009 h 37009"/>
              <a:gd name="connsiteX3" fmla="*/ 0 w 1617"/>
              <a:gd name="connsiteY3" fmla="*/ 37009 h 37009"/>
            </a:gdLst>
            <a:ahLst/>
            <a:cxnLst>
              <a:cxn ang="0">
                <a:pos x="connsiteX0" y="connsiteY0"/>
              </a:cxn>
              <a:cxn ang="0">
                <a:pos x="connsiteX1" y="connsiteY1"/>
              </a:cxn>
              <a:cxn ang="0">
                <a:pos x="connsiteX2" y="connsiteY2"/>
              </a:cxn>
              <a:cxn ang="0">
                <a:pos x="connsiteX3" y="connsiteY3"/>
              </a:cxn>
            </a:cxnLst>
            <a:rect l="l" t="t" r="r" b="b"/>
            <a:pathLst>
              <a:path w="1617" h="37009">
                <a:moveTo>
                  <a:pt x="0" y="0"/>
                </a:moveTo>
                <a:lnTo>
                  <a:pt x="1617" y="0"/>
                </a:lnTo>
                <a:lnTo>
                  <a:pt x="1617" y="37009"/>
                </a:lnTo>
                <a:lnTo>
                  <a:pt x="0" y="37009"/>
                </a:lnTo>
                <a:close/>
              </a:path>
            </a:pathLst>
          </a:custGeom>
          <a:solidFill>
            <a:srgbClr val="F7941D"/>
          </a:solidFill>
          <a:ln w="0" cap="flat">
            <a:noFill/>
            <a:prstDash val="solid"/>
            <a:miter/>
          </a:ln>
        </p:spPr>
        <p:txBody>
          <a:bodyPr rtlCol="0" anchor="ctr"/>
          <a:lstStyle/>
          <a:p>
            <a:endParaRPr lang="en-GB" dirty="0"/>
          </a:p>
        </p:txBody>
      </p:sp>
      <p:sp>
        <p:nvSpPr>
          <p:cNvPr id="3792" name="Freeform 3791">
            <a:extLst>
              <a:ext uri="{FF2B5EF4-FFF2-40B4-BE49-F238E27FC236}">
                <a16:creationId xmlns:a16="http://schemas.microsoft.com/office/drawing/2014/main" id="{6A68C33E-382A-1BC2-0D5E-1A3ACD3CBD51}"/>
              </a:ext>
            </a:extLst>
          </p:cNvPr>
          <p:cNvSpPr/>
          <p:nvPr/>
        </p:nvSpPr>
        <p:spPr>
          <a:xfrm>
            <a:off x="2872922" y="3756115"/>
            <a:ext cx="1617" cy="37009"/>
          </a:xfrm>
          <a:custGeom>
            <a:avLst/>
            <a:gdLst>
              <a:gd name="connsiteX0" fmla="*/ 0 w 1617"/>
              <a:gd name="connsiteY0" fmla="*/ 0 h 37009"/>
              <a:gd name="connsiteX1" fmla="*/ 1617 w 1617"/>
              <a:gd name="connsiteY1" fmla="*/ 0 h 37009"/>
              <a:gd name="connsiteX2" fmla="*/ 1617 w 1617"/>
              <a:gd name="connsiteY2" fmla="*/ 37009 h 37009"/>
              <a:gd name="connsiteX3" fmla="*/ 0 w 1617"/>
              <a:gd name="connsiteY3" fmla="*/ 37009 h 37009"/>
            </a:gdLst>
            <a:ahLst/>
            <a:cxnLst>
              <a:cxn ang="0">
                <a:pos x="connsiteX0" y="connsiteY0"/>
              </a:cxn>
              <a:cxn ang="0">
                <a:pos x="connsiteX1" y="connsiteY1"/>
              </a:cxn>
              <a:cxn ang="0">
                <a:pos x="connsiteX2" y="connsiteY2"/>
              </a:cxn>
              <a:cxn ang="0">
                <a:pos x="connsiteX3" y="connsiteY3"/>
              </a:cxn>
            </a:cxnLst>
            <a:rect l="l" t="t" r="r" b="b"/>
            <a:pathLst>
              <a:path w="1617" h="37009">
                <a:moveTo>
                  <a:pt x="0" y="0"/>
                </a:moveTo>
                <a:lnTo>
                  <a:pt x="1617" y="0"/>
                </a:lnTo>
                <a:lnTo>
                  <a:pt x="1617" y="37009"/>
                </a:lnTo>
                <a:lnTo>
                  <a:pt x="0" y="37009"/>
                </a:lnTo>
                <a:close/>
              </a:path>
            </a:pathLst>
          </a:custGeom>
          <a:noFill/>
          <a:ln w="4040" cap="flat">
            <a:solidFill>
              <a:srgbClr val="C54E29"/>
            </a:solidFill>
            <a:prstDash val="solid"/>
            <a:miter/>
          </a:ln>
        </p:spPr>
        <p:txBody>
          <a:bodyPr rtlCol="0" anchor="ctr"/>
          <a:lstStyle/>
          <a:p>
            <a:endParaRPr lang="en-GB" dirty="0"/>
          </a:p>
        </p:txBody>
      </p:sp>
      <p:sp>
        <p:nvSpPr>
          <p:cNvPr id="3793" name="Freeform 3792">
            <a:extLst>
              <a:ext uri="{FF2B5EF4-FFF2-40B4-BE49-F238E27FC236}">
                <a16:creationId xmlns:a16="http://schemas.microsoft.com/office/drawing/2014/main" id="{F6A0EF23-27DF-897B-EDD3-12D0FF4E66F5}"/>
              </a:ext>
            </a:extLst>
          </p:cNvPr>
          <p:cNvSpPr/>
          <p:nvPr/>
        </p:nvSpPr>
        <p:spPr>
          <a:xfrm>
            <a:off x="2875186" y="3756115"/>
            <a:ext cx="1617" cy="57129"/>
          </a:xfrm>
          <a:custGeom>
            <a:avLst/>
            <a:gdLst>
              <a:gd name="connsiteX0" fmla="*/ 0 w 1617"/>
              <a:gd name="connsiteY0" fmla="*/ 0 h 57129"/>
              <a:gd name="connsiteX1" fmla="*/ 1617 w 1617"/>
              <a:gd name="connsiteY1" fmla="*/ 0 h 57129"/>
              <a:gd name="connsiteX2" fmla="*/ 1617 w 1617"/>
              <a:gd name="connsiteY2" fmla="*/ 57130 h 57129"/>
              <a:gd name="connsiteX3" fmla="*/ 0 w 1617"/>
              <a:gd name="connsiteY3" fmla="*/ 57130 h 57129"/>
            </a:gdLst>
            <a:ahLst/>
            <a:cxnLst>
              <a:cxn ang="0">
                <a:pos x="connsiteX0" y="connsiteY0"/>
              </a:cxn>
              <a:cxn ang="0">
                <a:pos x="connsiteX1" y="connsiteY1"/>
              </a:cxn>
              <a:cxn ang="0">
                <a:pos x="connsiteX2" y="connsiteY2"/>
              </a:cxn>
              <a:cxn ang="0">
                <a:pos x="connsiteX3" y="connsiteY3"/>
              </a:cxn>
            </a:cxnLst>
            <a:rect l="l" t="t" r="r" b="b"/>
            <a:pathLst>
              <a:path w="1617" h="57129">
                <a:moveTo>
                  <a:pt x="0" y="0"/>
                </a:moveTo>
                <a:lnTo>
                  <a:pt x="1617" y="0"/>
                </a:lnTo>
                <a:lnTo>
                  <a:pt x="1617" y="57130"/>
                </a:lnTo>
                <a:lnTo>
                  <a:pt x="0" y="57130"/>
                </a:lnTo>
                <a:close/>
              </a:path>
            </a:pathLst>
          </a:custGeom>
          <a:solidFill>
            <a:srgbClr val="F7941D"/>
          </a:solidFill>
          <a:ln w="0" cap="flat">
            <a:noFill/>
            <a:prstDash val="solid"/>
            <a:miter/>
          </a:ln>
        </p:spPr>
        <p:txBody>
          <a:bodyPr rtlCol="0" anchor="ctr"/>
          <a:lstStyle/>
          <a:p>
            <a:endParaRPr lang="en-GB" dirty="0"/>
          </a:p>
        </p:txBody>
      </p:sp>
      <p:sp>
        <p:nvSpPr>
          <p:cNvPr id="3794" name="Freeform 3793">
            <a:extLst>
              <a:ext uri="{FF2B5EF4-FFF2-40B4-BE49-F238E27FC236}">
                <a16:creationId xmlns:a16="http://schemas.microsoft.com/office/drawing/2014/main" id="{B12A6E3C-3000-BFD5-69A1-DA624E414D53}"/>
              </a:ext>
            </a:extLst>
          </p:cNvPr>
          <p:cNvSpPr/>
          <p:nvPr/>
        </p:nvSpPr>
        <p:spPr>
          <a:xfrm>
            <a:off x="2875186" y="3756115"/>
            <a:ext cx="1617" cy="57129"/>
          </a:xfrm>
          <a:custGeom>
            <a:avLst/>
            <a:gdLst>
              <a:gd name="connsiteX0" fmla="*/ 0 w 1617"/>
              <a:gd name="connsiteY0" fmla="*/ 0 h 57129"/>
              <a:gd name="connsiteX1" fmla="*/ 1617 w 1617"/>
              <a:gd name="connsiteY1" fmla="*/ 0 h 57129"/>
              <a:gd name="connsiteX2" fmla="*/ 1617 w 1617"/>
              <a:gd name="connsiteY2" fmla="*/ 57130 h 57129"/>
              <a:gd name="connsiteX3" fmla="*/ 0 w 1617"/>
              <a:gd name="connsiteY3" fmla="*/ 57130 h 57129"/>
            </a:gdLst>
            <a:ahLst/>
            <a:cxnLst>
              <a:cxn ang="0">
                <a:pos x="connsiteX0" y="connsiteY0"/>
              </a:cxn>
              <a:cxn ang="0">
                <a:pos x="connsiteX1" y="connsiteY1"/>
              </a:cxn>
              <a:cxn ang="0">
                <a:pos x="connsiteX2" y="connsiteY2"/>
              </a:cxn>
              <a:cxn ang="0">
                <a:pos x="connsiteX3" y="connsiteY3"/>
              </a:cxn>
            </a:cxnLst>
            <a:rect l="l" t="t" r="r" b="b"/>
            <a:pathLst>
              <a:path w="1617" h="57129">
                <a:moveTo>
                  <a:pt x="0" y="0"/>
                </a:moveTo>
                <a:lnTo>
                  <a:pt x="1617" y="0"/>
                </a:lnTo>
                <a:lnTo>
                  <a:pt x="1617" y="57130"/>
                </a:lnTo>
                <a:lnTo>
                  <a:pt x="0" y="57130"/>
                </a:lnTo>
                <a:close/>
              </a:path>
            </a:pathLst>
          </a:custGeom>
          <a:noFill/>
          <a:ln w="4040" cap="flat">
            <a:solidFill>
              <a:srgbClr val="C54E29"/>
            </a:solidFill>
            <a:prstDash val="solid"/>
            <a:miter/>
          </a:ln>
        </p:spPr>
        <p:txBody>
          <a:bodyPr rtlCol="0" anchor="ctr"/>
          <a:lstStyle/>
          <a:p>
            <a:endParaRPr lang="en-GB" dirty="0"/>
          </a:p>
        </p:txBody>
      </p:sp>
      <p:sp>
        <p:nvSpPr>
          <p:cNvPr id="3795" name="Freeform 3794">
            <a:extLst>
              <a:ext uri="{FF2B5EF4-FFF2-40B4-BE49-F238E27FC236}">
                <a16:creationId xmlns:a16="http://schemas.microsoft.com/office/drawing/2014/main" id="{753D5039-BE0D-CFE8-367C-8BE8FECC2C5C}"/>
              </a:ext>
            </a:extLst>
          </p:cNvPr>
          <p:cNvSpPr/>
          <p:nvPr/>
        </p:nvSpPr>
        <p:spPr>
          <a:xfrm>
            <a:off x="2877450"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3796" name="Freeform 3795">
            <a:extLst>
              <a:ext uri="{FF2B5EF4-FFF2-40B4-BE49-F238E27FC236}">
                <a16:creationId xmlns:a16="http://schemas.microsoft.com/office/drawing/2014/main" id="{223CC531-222A-50C9-BE2F-9D92EA2B6314}"/>
              </a:ext>
            </a:extLst>
          </p:cNvPr>
          <p:cNvSpPr/>
          <p:nvPr/>
        </p:nvSpPr>
        <p:spPr>
          <a:xfrm>
            <a:off x="2877450"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3797" name="Freeform 3796">
            <a:extLst>
              <a:ext uri="{FF2B5EF4-FFF2-40B4-BE49-F238E27FC236}">
                <a16:creationId xmlns:a16="http://schemas.microsoft.com/office/drawing/2014/main" id="{3B9A3328-CF8D-9C1B-AD26-352E704758EB}"/>
              </a:ext>
            </a:extLst>
          </p:cNvPr>
          <p:cNvSpPr/>
          <p:nvPr/>
        </p:nvSpPr>
        <p:spPr>
          <a:xfrm>
            <a:off x="287971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98" name="Freeform 3797">
            <a:extLst>
              <a:ext uri="{FF2B5EF4-FFF2-40B4-BE49-F238E27FC236}">
                <a16:creationId xmlns:a16="http://schemas.microsoft.com/office/drawing/2014/main" id="{680B291F-CE40-CA9D-B291-F0731A6EE6AA}"/>
              </a:ext>
            </a:extLst>
          </p:cNvPr>
          <p:cNvSpPr/>
          <p:nvPr/>
        </p:nvSpPr>
        <p:spPr>
          <a:xfrm>
            <a:off x="288197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799" name="Freeform 3798">
            <a:extLst>
              <a:ext uri="{FF2B5EF4-FFF2-40B4-BE49-F238E27FC236}">
                <a16:creationId xmlns:a16="http://schemas.microsoft.com/office/drawing/2014/main" id="{0FFB161A-F034-5BA4-EBF0-25A79F0CD0F3}"/>
              </a:ext>
            </a:extLst>
          </p:cNvPr>
          <p:cNvSpPr/>
          <p:nvPr/>
        </p:nvSpPr>
        <p:spPr>
          <a:xfrm>
            <a:off x="288424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00" name="Freeform 3799">
            <a:extLst>
              <a:ext uri="{FF2B5EF4-FFF2-40B4-BE49-F238E27FC236}">
                <a16:creationId xmlns:a16="http://schemas.microsoft.com/office/drawing/2014/main" id="{02F0EDC5-95BC-7ABB-52AA-42E576F60EC6}"/>
              </a:ext>
            </a:extLst>
          </p:cNvPr>
          <p:cNvSpPr/>
          <p:nvPr/>
        </p:nvSpPr>
        <p:spPr>
          <a:xfrm>
            <a:off x="2886586" y="3756115"/>
            <a:ext cx="1617" cy="37978"/>
          </a:xfrm>
          <a:custGeom>
            <a:avLst/>
            <a:gdLst>
              <a:gd name="connsiteX0" fmla="*/ 0 w 1617"/>
              <a:gd name="connsiteY0" fmla="*/ 0 h 37978"/>
              <a:gd name="connsiteX1" fmla="*/ 1617 w 1617"/>
              <a:gd name="connsiteY1" fmla="*/ 0 h 37978"/>
              <a:gd name="connsiteX2" fmla="*/ 1617 w 1617"/>
              <a:gd name="connsiteY2" fmla="*/ 37979 h 37978"/>
              <a:gd name="connsiteX3" fmla="*/ 0 w 1617"/>
              <a:gd name="connsiteY3" fmla="*/ 37979 h 37978"/>
            </a:gdLst>
            <a:ahLst/>
            <a:cxnLst>
              <a:cxn ang="0">
                <a:pos x="connsiteX0" y="connsiteY0"/>
              </a:cxn>
              <a:cxn ang="0">
                <a:pos x="connsiteX1" y="connsiteY1"/>
              </a:cxn>
              <a:cxn ang="0">
                <a:pos x="connsiteX2" y="connsiteY2"/>
              </a:cxn>
              <a:cxn ang="0">
                <a:pos x="connsiteX3" y="connsiteY3"/>
              </a:cxn>
            </a:cxnLst>
            <a:rect l="l" t="t" r="r" b="b"/>
            <a:pathLst>
              <a:path w="1617" h="37978">
                <a:moveTo>
                  <a:pt x="0" y="0"/>
                </a:moveTo>
                <a:lnTo>
                  <a:pt x="1617" y="0"/>
                </a:lnTo>
                <a:lnTo>
                  <a:pt x="1617" y="37979"/>
                </a:lnTo>
                <a:lnTo>
                  <a:pt x="0" y="37979"/>
                </a:lnTo>
                <a:close/>
              </a:path>
            </a:pathLst>
          </a:custGeom>
          <a:solidFill>
            <a:srgbClr val="F7941D"/>
          </a:solidFill>
          <a:ln w="0" cap="flat">
            <a:noFill/>
            <a:prstDash val="solid"/>
            <a:miter/>
          </a:ln>
        </p:spPr>
        <p:txBody>
          <a:bodyPr rtlCol="0" anchor="ctr"/>
          <a:lstStyle/>
          <a:p>
            <a:endParaRPr lang="en-GB" dirty="0"/>
          </a:p>
        </p:txBody>
      </p:sp>
      <p:sp>
        <p:nvSpPr>
          <p:cNvPr id="3801" name="Freeform 3800">
            <a:extLst>
              <a:ext uri="{FF2B5EF4-FFF2-40B4-BE49-F238E27FC236}">
                <a16:creationId xmlns:a16="http://schemas.microsoft.com/office/drawing/2014/main" id="{25D6F76D-1662-6FA4-BAF9-4FFF88E465C6}"/>
              </a:ext>
            </a:extLst>
          </p:cNvPr>
          <p:cNvSpPr/>
          <p:nvPr/>
        </p:nvSpPr>
        <p:spPr>
          <a:xfrm>
            <a:off x="2886586" y="3756115"/>
            <a:ext cx="1617" cy="37978"/>
          </a:xfrm>
          <a:custGeom>
            <a:avLst/>
            <a:gdLst>
              <a:gd name="connsiteX0" fmla="*/ 0 w 1617"/>
              <a:gd name="connsiteY0" fmla="*/ 0 h 37978"/>
              <a:gd name="connsiteX1" fmla="*/ 1617 w 1617"/>
              <a:gd name="connsiteY1" fmla="*/ 0 h 37978"/>
              <a:gd name="connsiteX2" fmla="*/ 1617 w 1617"/>
              <a:gd name="connsiteY2" fmla="*/ 37979 h 37978"/>
              <a:gd name="connsiteX3" fmla="*/ 0 w 1617"/>
              <a:gd name="connsiteY3" fmla="*/ 37979 h 37978"/>
            </a:gdLst>
            <a:ahLst/>
            <a:cxnLst>
              <a:cxn ang="0">
                <a:pos x="connsiteX0" y="connsiteY0"/>
              </a:cxn>
              <a:cxn ang="0">
                <a:pos x="connsiteX1" y="connsiteY1"/>
              </a:cxn>
              <a:cxn ang="0">
                <a:pos x="connsiteX2" y="connsiteY2"/>
              </a:cxn>
              <a:cxn ang="0">
                <a:pos x="connsiteX3" y="connsiteY3"/>
              </a:cxn>
            </a:cxnLst>
            <a:rect l="l" t="t" r="r" b="b"/>
            <a:pathLst>
              <a:path w="1617" h="37978">
                <a:moveTo>
                  <a:pt x="0" y="0"/>
                </a:moveTo>
                <a:lnTo>
                  <a:pt x="1617" y="0"/>
                </a:lnTo>
                <a:lnTo>
                  <a:pt x="1617" y="37979"/>
                </a:lnTo>
                <a:lnTo>
                  <a:pt x="0" y="37979"/>
                </a:lnTo>
                <a:close/>
              </a:path>
            </a:pathLst>
          </a:custGeom>
          <a:noFill/>
          <a:ln w="4040" cap="flat">
            <a:solidFill>
              <a:srgbClr val="C54E29"/>
            </a:solidFill>
            <a:prstDash val="solid"/>
            <a:miter/>
          </a:ln>
        </p:spPr>
        <p:txBody>
          <a:bodyPr rtlCol="0" anchor="ctr"/>
          <a:lstStyle/>
          <a:p>
            <a:endParaRPr lang="en-GB" dirty="0"/>
          </a:p>
        </p:txBody>
      </p:sp>
      <p:sp>
        <p:nvSpPr>
          <p:cNvPr id="3802" name="Freeform 3801">
            <a:extLst>
              <a:ext uri="{FF2B5EF4-FFF2-40B4-BE49-F238E27FC236}">
                <a16:creationId xmlns:a16="http://schemas.microsoft.com/office/drawing/2014/main" id="{0F0F7DF5-BD97-FE1C-894A-9874813E957C}"/>
              </a:ext>
            </a:extLst>
          </p:cNvPr>
          <p:cNvSpPr/>
          <p:nvPr/>
        </p:nvSpPr>
        <p:spPr>
          <a:xfrm>
            <a:off x="2888850"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803" name="Freeform 3802">
            <a:extLst>
              <a:ext uri="{FF2B5EF4-FFF2-40B4-BE49-F238E27FC236}">
                <a16:creationId xmlns:a16="http://schemas.microsoft.com/office/drawing/2014/main" id="{FB5A5C6B-6B31-B59E-A936-821DB54407CF}"/>
              </a:ext>
            </a:extLst>
          </p:cNvPr>
          <p:cNvSpPr/>
          <p:nvPr/>
        </p:nvSpPr>
        <p:spPr>
          <a:xfrm>
            <a:off x="2888850"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804" name="Freeform 3803">
            <a:extLst>
              <a:ext uri="{FF2B5EF4-FFF2-40B4-BE49-F238E27FC236}">
                <a16:creationId xmlns:a16="http://schemas.microsoft.com/office/drawing/2014/main" id="{51A5AA8B-22AA-E12A-4FE7-F714198A7D94}"/>
              </a:ext>
            </a:extLst>
          </p:cNvPr>
          <p:cNvSpPr/>
          <p:nvPr/>
        </p:nvSpPr>
        <p:spPr>
          <a:xfrm>
            <a:off x="2891114"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805" name="Freeform 3804">
            <a:extLst>
              <a:ext uri="{FF2B5EF4-FFF2-40B4-BE49-F238E27FC236}">
                <a16:creationId xmlns:a16="http://schemas.microsoft.com/office/drawing/2014/main" id="{1334B2BD-5F2B-8607-72F0-46533DF41241}"/>
              </a:ext>
            </a:extLst>
          </p:cNvPr>
          <p:cNvSpPr/>
          <p:nvPr/>
        </p:nvSpPr>
        <p:spPr>
          <a:xfrm>
            <a:off x="2891114"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806" name="Freeform 3805">
            <a:extLst>
              <a:ext uri="{FF2B5EF4-FFF2-40B4-BE49-F238E27FC236}">
                <a16:creationId xmlns:a16="http://schemas.microsoft.com/office/drawing/2014/main" id="{48C54B4F-60EB-2DCD-742C-7BB542FB944D}"/>
              </a:ext>
            </a:extLst>
          </p:cNvPr>
          <p:cNvSpPr/>
          <p:nvPr/>
        </p:nvSpPr>
        <p:spPr>
          <a:xfrm>
            <a:off x="2893378" y="3756115"/>
            <a:ext cx="1617" cy="70867"/>
          </a:xfrm>
          <a:custGeom>
            <a:avLst/>
            <a:gdLst>
              <a:gd name="connsiteX0" fmla="*/ 0 w 1617"/>
              <a:gd name="connsiteY0" fmla="*/ 0 h 70867"/>
              <a:gd name="connsiteX1" fmla="*/ 1617 w 1617"/>
              <a:gd name="connsiteY1" fmla="*/ 0 h 70867"/>
              <a:gd name="connsiteX2" fmla="*/ 1617 w 1617"/>
              <a:gd name="connsiteY2" fmla="*/ 70867 h 70867"/>
              <a:gd name="connsiteX3" fmla="*/ 0 w 1617"/>
              <a:gd name="connsiteY3" fmla="*/ 70867 h 70867"/>
            </a:gdLst>
            <a:ahLst/>
            <a:cxnLst>
              <a:cxn ang="0">
                <a:pos x="connsiteX0" y="connsiteY0"/>
              </a:cxn>
              <a:cxn ang="0">
                <a:pos x="connsiteX1" y="connsiteY1"/>
              </a:cxn>
              <a:cxn ang="0">
                <a:pos x="connsiteX2" y="connsiteY2"/>
              </a:cxn>
              <a:cxn ang="0">
                <a:pos x="connsiteX3" y="connsiteY3"/>
              </a:cxn>
            </a:cxnLst>
            <a:rect l="l" t="t" r="r" b="b"/>
            <a:pathLst>
              <a:path w="1617" h="70867">
                <a:moveTo>
                  <a:pt x="0" y="0"/>
                </a:moveTo>
                <a:lnTo>
                  <a:pt x="1617" y="0"/>
                </a:lnTo>
                <a:lnTo>
                  <a:pt x="1617" y="70867"/>
                </a:lnTo>
                <a:lnTo>
                  <a:pt x="0" y="70867"/>
                </a:lnTo>
                <a:close/>
              </a:path>
            </a:pathLst>
          </a:custGeom>
          <a:solidFill>
            <a:srgbClr val="F7941D"/>
          </a:solidFill>
          <a:ln w="0" cap="flat">
            <a:noFill/>
            <a:prstDash val="solid"/>
            <a:miter/>
          </a:ln>
        </p:spPr>
        <p:txBody>
          <a:bodyPr rtlCol="0" anchor="ctr"/>
          <a:lstStyle/>
          <a:p>
            <a:endParaRPr lang="en-GB" dirty="0"/>
          </a:p>
        </p:txBody>
      </p:sp>
      <p:sp>
        <p:nvSpPr>
          <p:cNvPr id="3807" name="Freeform 3806">
            <a:extLst>
              <a:ext uri="{FF2B5EF4-FFF2-40B4-BE49-F238E27FC236}">
                <a16:creationId xmlns:a16="http://schemas.microsoft.com/office/drawing/2014/main" id="{2A01485D-52A4-2256-903F-3A0C570E10FE}"/>
              </a:ext>
            </a:extLst>
          </p:cNvPr>
          <p:cNvSpPr/>
          <p:nvPr/>
        </p:nvSpPr>
        <p:spPr>
          <a:xfrm>
            <a:off x="2893378" y="3756115"/>
            <a:ext cx="1617" cy="70867"/>
          </a:xfrm>
          <a:custGeom>
            <a:avLst/>
            <a:gdLst>
              <a:gd name="connsiteX0" fmla="*/ 0 w 1617"/>
              <a:gd name="connsiteY0" fmla="*/ 0 h 70867"/>
              <a:gd name="connsiteX1" fmla="*/ 1617 w 1617"/>
              <a:gd name="connsiteY1" fmla="*/ 0 h 70867"/>
              <a:gd name="connsiteX2" fmla="*/ 1617 w 1617"/>
              <a:gd name="connsiteY2" fmla="*/ 70867 h 70867"/>
              <a:gd name="connsiteX3" fmla="*/ 0 w 1617"/>
              <a:gd name="connsiteY3" fmla="*/ 70867 h 70867"/>
            </a:gdLst>
            <a:ahLst/>
            <a:cxnLst>
              <a:cxn ang="0">
                <a:pos x="connsiteX0" y="connsiteY0"/>
              </a:cxn>
              <a:cxn ang="0">
                <a:pos x="connsiteX1" y="connsiteY1"/>
              </a:cxn>
              <a:cxn ang="0">
                <a:pos x="connsiteX2" y="connsiteY2"/>
              </a:cxn>
              <a:cxn ang="0">
                <a:pos x="connsiteX3" y="connsiteY3"/>
              </a:cxn>
            </a:cxnLst>
            <a:rect l="l" t="t" r="r" b="b"/>
            <a:pathLst>
              <a:path w="1617" h="70867">
                <a:moveTo>
                  <a:pt x="0" y="0"/>
                </a:moveTo>
                <a:lnTo>
                  <a:pt x="1617" y="0"/>
                </a:lnTo>
                <a:lnTo>
                  <a:pt x="1617" y="70867"/>
                </a:lnTo>
                <a:lnTo>
                  <a:pt x="0" y="70867"/>
                </a:lnTo>
                <a:close/>
              </a:path>
            </a:pathLst>
          </a:custGeom>
          <a:noFill/>
          <a:ln w="4040" cap="flat">
            <a:solidFill>
              <a:srgbClr val="C54E29"/>
            </a:solidFill>
            <a:prstDash val="solid"/>
            <a:miter/>
          </a:ln>
        </p:spPr>
        <p:txBody>
          <a:bodyPr rtlCol="0" anchor="ctr"/>
          <a:lstStyle/>
          <a:p>
            <a:endParaRPr lang="en-GB" dirty="0"/>
          </a:p>
        </p:txBody>
      </p:sp>
      <p:sp>
        <p:nvSpPr>
          <p:cNvPr id="3808" name="Freeform 3807">
            <a:extLst>
              <a:ext uri="{FF2B5EF4-FFF2-40B4-BE49-F238E27FC236}">
                <a16:creationId xmlns:a16="http://schemas.microsoft.com/office/drawing/2014/main" id="{961C763C-0E86-8653-933F-D005975F510E}"/>
              </a:ext>
            </a:extLst>
          </p:cNvPr>
          <p:cNvSpPr/>
          <p:nvPr/>
        </p:nvSpPr>
        <p:spPr>
          <a:xfrm>
            <a:off x="2895642" y="3756115"/>
            <a:ext cx="1617" cy="168642"/>
          </a:xfrm>
          <a:custGeom>
            <a:avLst/>
            <a:gdLst>
              <a:gd name="connsiteX0" fmla="*/ 0 w 1617"/>
              <a:gd name="connsiteY0" fmla="*/ 0 h 168642"/>
              <a:gd name="connsiteX1" fmla="*/ 1617 w 1617"/>
              <a:gd name="connsiteY1" fmla="*/ 0 h 168642"/>
              <a:gd name="connsiteX2" fmla="*/ 1617 w 1617"/>
              <a:gd name="connsiteY2" fmla="*/ 168643 h 168642"/>
              <a:gd name="connsiteX3" fmla="*/ 0 w 1617"/>
              <a:gd name="connsiteY3" fmla="*/ 168643 h 168642"/>
            </a:gdLst>
            <a:ahLst/>
            <a:cxnLst>
              <a:cxn ang="0">
                <a:pos x="connsiteX0" y="connsiteY0"/>
              </a:cxn>
              <a:cxn ang="0">
                <a:pos x="connsiteX1" y="connsiteY1"/>
              </a:cxn>
              <a:cxn ang="0">
                <a:pos x="connsiteX2" y="connsiteY2"/>
              </a:cxn>
              <a:cxn ang="0">
                <a:pos x="connsiteX3" y="connsiteY3"/>
              </a:cxn>
            </a:cxnLst>
            <a:rect l="l" t="t" r="r" b="b"/>
            <a:pathLst>
              <a:path w="1617" h="168642">
                <a:moveTo>
                  <a:pt x="0" y="0"/>
                </a:moveTo>
                <a:lnTo>
                  <a:pt x="1617" y="0"/>
                </a:lnTo>
                <a:lnTo>
                  <a:pt x="1617" y="168643"/>
                </a:lnTo>
                <a:lnTo>
                  <a:pt x="0" y="168643"/>
                </a:lnTo>
                <a:close/>
              </a:path>
            </a:pathLst>
          </a:custGeom>
          <a:solidFill>
            <a:srgbClr val="F7941D"/>
          </a:solidFill>
          <a:ln w="0" cap="flat">
            <a:noFill/>
            <a:prstDash val="solid"/>
            <a:miter/>
          </a:ln>
        </p:spPr>
        <p:txBody>
          <a:bodyPr rtlCol="0" anchor="ctr"/>
          <a:lstStyle/>
          <a:p>
            <a:endParaRPr lang="en-GB" dirty="0"/>
          </a:p>
        </p:txBody>
      </p:sp>
      <p:sp>
        <p:nvSpPr>
          <p:cNvPr id="3809" name="Freeform 3808">
            <a:extLst>
              <a:ext uri="{FF2B5EF4-FFF2-40B4-BE49-F238E27FC236}">
                <a16:creationId xmlns:a16="http://schemas.microsoft.com/office/drawing/2014/main" id="{8D63DC4F-2EE7-3CBF-0791-D344AFCE687E}"/>
              </a:ext>
            </a:extLst>
          </p:cNvPr>
          <p:cNvSpPr/>
          <p:nvPr/>
        </p:nvSpPr>
        <p:spPr>
          <a:xfrm>
            <a:off x="2895642" y="3756115"/>
            <a:ext cx="1617" cy="168642"/>
          </a:xfrm>
          <a:custGeom>
            <a:avLst/>
            <a:gdLst>
              <a:gd name="connsiteX0" fmla="*/ 0 w 1617"/>
              <a:gd name="connsiteY0" fmla="*/ 0 h 168642"/>
              <a:gd name="connsiteX1" fmla="*/ 1617 w 1617"/>
              <a:gd name="connsiteY1" fmla="*/ 0 h 168642"/>
              <a:gd name="connsiteX2" fmla="*/ 1617 w 1617"/>
              <a:gd name="connsiteY2" fmla="*/ 168643 h 168642"/>
              <a:gd name="connsiteX3" fmla="*/ 0 w 1617"/>
              <a:gd name="connsiteY3" fmla="*/ 168643 h 168642"/>
            </a:gdLst>
            <a:ahLst/>
            <a:cxnLst>
              <a:cxn ang="0">
                <a:pos x="connsiteX0" y="connsiteY0"/>
              </a:cxn>
              <a:cxn ang="0">
                <a:pos x="connsiteX1" y="connsiteY1"/>
              </a:cxn>
              <a:cxn ang="0">
                <a:pos x="connsiteX2" y="connsiteY2"/>
              </a:cxn>
              <a:cxn ang="0">
                <a:pos x="connsiteX3" y="connsiteY3"/>
              </a:cxn>
            </a:cxnLst>
            <a:rect l="l" t="t" r="r" b="b"/>
            <a:pathLst>
              <a:path w="1617" h="168642">
                <a:moveTo>
                  <a:pt x="0" y="0"/>
                </a:moveTo>
                <a:lnTo>
                  <a:pt x="1617" y="0"/>
                </a:lnTo>
                <a:lnTo>
                  <a:pt x="1617" y="168643"/>
                </a:lnTo>
                <a:lnTo>
                  <a:pt x="0" y="168643"/>
                </a:lnTo>
                <a:close/>
              </a:path>
            </a:pathLst>
          </a:custGeom>
          <a:noFill/>
          <a:ln w="4040" cap="flat">
            <a:solidFill>
              <a:srgbClr val="C54E29"/>
            </a:solidFill>
            <a:prstDash val="solid"/>
            <a:miter/>
          </a:ln>
        </p:spPr>
        <p:txBody>
          <a:bodyPr rtlCol="0" anchor="ctr"/>
          <a:lstStyle/>
          <a:p>
            <a:endParaRPr lang="en-GB" dirty="0"/>
          </a:p>
        </p:txBody>
      </p:sp>
      <p:sp>
        <p:nvSpPr>
          <p:cNvPr id="3810" name="Freeform 3809">
            <a:extLst>
              <a:ext uri="{FF2B5EF4-FFF2-40B4-BE49-F238E27FC236}">
                <a16:creationId xmlns:a16="http://schemas.microsoft.com/office/drawing/2014/main" id="{010462D1-ADF3-B225-78F2-947486CAC845}"/>
              </a:ext>
            </a:extLst>
          </p:cNvPr>
          <p:cNvSpPr/>
          <p:nvPr/>
        </p:nvSpPr>
        <p:spPr>
          <a:xfrm>
            <a:off x="2897906"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811" name="Freeform 3810">
            <a:extLst>
              <a:ext uri="{FF2B5EF4-FFF2-40B4-BE49-F238E27FC236}">
                <a16:creationId xmlns:a16="http://schemas.microsoft.com/office/drawing/2014/main" id="{27C3A87E-DF78-91FE-3E69-A51D5261A12C}"/>
              </a:ext>
            </a:extLst>
          </p:cNvPr>
          <p:cNvSpPr/>
          <p:nvPr/>
        </p:nvSpPr>
        <p:spPr>
          <a:xfrm>
            <a:off x="2897906"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812" name="Freeform 3811">
            <a:extLst>
              <a:ext uri="{FF2B5EF4-FFF2-40B4-BE49-F238E27FC236}">
                <a16:creationId xmlns:a16="http://schemas.microsoft.com/office/drawing/2014/main" id="{C418D723-D8D4-5631-93EC-713028636448}"/>
              </a:ext>
            </a:extLst>
          </p:cNvPr>
          <p:cNvSpPr/>
          <p:nvPr/>
        </p:nvSpPr>
        <p:spPr>
          <a:xfrm>
            <a:off x="2900170"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3813" name="Freeform 3812">
            <a:extLst>
              <a:ext uri="{FF2B5EF4-FFF2-40B4-BE49-F238E27FC236}">
                <a16:creationId xmlns:a16="http://schemas.microsoft.com/office/drawing/2014/main" id="{59FD588A-E7E6-02DD-3DEA-5B74F58DAF8D}"/>
              </a:ext>
            </a:extLst>
          </p:cNvPr>
          <p:cNvSpPr/>
          <p:nvPr/>
        </p:nvSpPr>
        <p:spPr>
          <a:xfrm>
            <a:off x="2900170"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3814" name="Freeform 3813">
            <a:extLst>
              <a:ext uri="{FF2B5EF4-FFF2-40B4-BE49-F238E27FC236}">
                <a16:creationId xmlns:a16="http://schemas.microsoft.com/office/drawing/2014/main" id="{1A75A1E8-CEE7-E90F-4E59-1A87921B925A}"/>
              </a:ext>
            </a:extLst>
          </p:cNvPr>
          <p:cNvSpPr/>
          <p:nvPr/>
        </p:nvSpPr>
        <p:spPr>
          <a:xfrm>
            <a:off x="2902515"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3815" name="Freeform 3814">
            <a:extLst>
              <a:ext uri="{FF2B5EF4-FFF2-40B4-BE49-F238E27FC236}">
                <a16:creationId xmlns:a16="http://schemas.microsoft.com/office/drawing/2014/main" id="{49C57611-27CD-A356-87F6-84F8DEB4C06E}"/>
              </a:ext>
            </a:extLst>
          </p:cNvPr>
          <p:cNvSpPr/>
          <p:nvPr/>
        </p:nvSpPr>
        <p:spPr>
          <a:xfrm>
            <a:off x="2902515"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3816" name="Freeform 3815">
            <a:extLst>
              <a:ext uri="{FF2B5EF4-FFF2-40B4-BE49-F238E27FC236}">
                <a16:creationId xmlns:a16="http://schemas.microsoft.com/office/drawing/2014/main" id="{BB334228-681F-76CE-1E75-E6A14B17FDD2}"/>
              </a:ext>
            </a:extLst>
          </p:cNvPr>
          <p:cNvSpPr/>
          <p:nvPr/>
        </p:nvSpPr>
        <p:spPr>
          <a:xfrm>
            <a:off x="2904779" y="3756115"/>
            <a:ext cx="1617" cy="79109"/>
          </a:xfrm>
          <a:custGeom>
            <a:avLst/>
            <a:gdLst>
              <a:gd name="connsiteX0" fmla="*/ 0 w 1617"/>
              <a:gd name="connsiteY0" fmla="*/ 0 h 79109"/>
              <a:gd name="connsiteX1" fmla="*/ 1617 w 1617"/>
              <a:gd name="connsiteY1" fmla="*/ 0 h 79109"/>
              <a:gd name="connsiteX2" fmla="*/ 1617 w 1617"/>
              <a:gd name="connsiteY2" fmla="*/ 79109 h 79109"/>
              <a:gd name="connsiteX3" fmla="*/ 0 w 1617"/>
              <a:gd name="connsiteY3" fmla="*/ 79109 h 79109"/>
            </a:gdLst>
            <a:ahLst/>
            <a:cxnLst>
              <a:cxn ang="0">
                <a:pos x="connsiteX0" y="connsiteY0"/>
              </a:cxn>
              <a:cxn ang="0">
                <a:pos x="connsiteX1" y="connsiteY1"/>
              </a:cxn>
              <a:cxn ang="0">
                <a:pos x="connsiteX2" y="connsiteY2"/>
              </a:cxn>
              <a:cxn ang="0">
                <a:pos x="connsiteX3" y="connsiteY3"/>
              </a:cxn>
            </a:cxnLst>
            <a:rect l="l" t="t" r="r" b="b"/>
            <a:pathLst>
              <a:path w="1617" h="79109">
                <a:moveTo>
                  <a:pt x="0" y="0"/>
                </a:moveTo>
                <a:lnTo>
                  <a:pt x="1617" y="0"/>
                </a:lnTo>
                <a:lnTo>
                  <a:pt x="1617" y="79109"/>
                </a:lnTo>
                <a:lnTo>
                  <a:pt x="0" y="79109"/>
                </a:lnTo>
                <a:close/>
              </a:path>
            </a:pathLst>
          </a:custGeom>
          <a:solidFill>
            <a:srgbClr val="F7941D"/>
          </a:solidFill>
          <a:ln w="0" cap="flat">
            <a:noFill/>
            <a:prstDash val="solid"/>
            <a:miter/>
          </a:ln>
        </p:spPr>
        <p:txBody>
          <a:bodyPr rtlCol="0" anchor="ctr"/>
          <a:lstStyle/>
          <a:p>
            <a:endParaRPr lang="en-GB" dirty="0"/>
          </a:p>
        </p:txBody>
      </p:sp>
      <p:sp>
        <p:nvSpPr>
          <p:cNvPr id="3817" name="Freeform 3816">
            <a:extLst>
              <a:ext uri="{FF2B5EF4-FFF2-40B4-BE49-F238E27FC236}">
                <a16:creationId xmlns:a16="http://schemas.microsoft.com/office/drawing/2014/main" id="{06350898-1C5F-7CF0-F9A6-5B60EB9E8247}"/>
              </a:ext>
            </a:extLst>
          </p:cNvPr>
          <p:cNvSpPr/>
          <p:nvPr/>
        </p:nvSpPr>
        <p:spPr>
          <a:xfrm>
            <a:off x="2904779" y="3756115"/>
            <a:ext cx="1617" cy="79109"/>
          </a:xfrm>
          <a:custGeom>
            <a:avLst/>
            <a:gdLst>
              <a:gd name="connsiteX0" fmla="*/ 0 w 1617"/>
              <a:gd name="connsiteY0" fmla="*/ 0 h 79109"/>
              <a:gd name="connsiteX1" fmla="*/ 1617 w 1617"/>
              <a:gd name="connsiteY1" fmla="*/ 0 h 79109"/>
              <a:gd name="connsiteX2" fmla="*/ 1617 w 1617"/>
              <a:gd name="connsiteY2" fmla="*/ 79109 h 79109"/>
              <a:gd name="connsiteX3" fmla="*/ 0 w 1617"/>
              <a:gd name="connsiteY3" fmla="*/ 79109 h 79109"/>
            </a:gdLst>
            <a:ahLst/>
            <a:cxnLst>
              <a:cxn ang="0">
                <a:pos x="connsiteX0" y="connsiteY0"/>
              </a:cxn>
              <a:cxn ang="0">
                <a:pos x="connsiteX1" y="connsiteY1"/>
              </a:cxn>
              <a:cxn ang="0">
                <a:pos x="connsiteX2" y="connsiteY2"/>
              </a:cxn>
              <a:cxn ang="0">
                <a:pos x="connsiteX3" y="connsiteY3"/>
              </a:cxn>
            </a:cxnLst>
            <a:rect l="l" t="t" r="r" b="b"/>
            <a:pathLst>
              <a:path w="1617" h="79109">
                <a:moveTo>
                  <a:pt x="0" y="0"/>
                </a:moveTo>
                <a:lnTo>
                  <a:pt x="1617" y="0"/>
                </a:lnTo>
                <a:lnTo>
                  <a:pt x="1617" y="79109"/>
                </a:lnTo>
                <a:lnTo>
                  <a:pt x="0" y="79109"/>
                </a:lnTo>
                <a:close/>
              </a:path>
            </a:pathLst>
          </a:custGeom>
          <a:noFill/>
          <a:ln w="4040" cap="flat">
            <a:solidFill>
              <a:srgbClr val="C54E29"/>
            </a:solidFill>
            <a:prstDash val="solid"/>
            <a:miter/>
          </a:ln>
        </p:spPr>
        <p:txBody>
          <a:bodyPr rtlCol="0" anchor="ctr"/>
          <a:lstStyle/>
          <a:p>
            <a:endParaRPr lang="en-GB" dirty="0"/>
          </a:p>
        </p:txBody>
      </p:sp>
      <p:sp>
        <p:nvSpPr>
          <p:cNvPr id="3818" name="Freeform 3817">
            <a:extLst>
              <a:ext uri="{FF2B5EF4-FFF2-40B4-BE49-F238E27FC236}">
                <a16:creationId xmlns:a16="http://schemas.microsoft.com/office/drawing/2014/main" id="{76D454B6-973F-626D-45EE-524AFA92C7EB}"/>
              </a:ext>
            </a:extLst>
          </p:cNvPr>
          <p:cNvSpPr/>
          <p:nvPr/>
        </p:nvSpPr>
        <p:spPr>
          <a:xfrm>
            <a:off x="2907043" y="3756115"/>
            <a:ext cx="1617" cy="64483"/>
          </a:xfrm>
          <a:custGeom>
            <a:avLst/>
            <a:gdLst>
              <a:gd name="connsiteX0" fmla="*/ 0 w 1617"/>
              <a:gd name="connsiteY0" fmla="*/ 0 h 64483"/>
              <a:gd name="connsiteX1" fmla="*/ 1617 w 1617"/>
              <a:gd name="connsiteY1" fmla="*/ 0 h 64483"/>
              <a:gd name="connsiteX2" fmla="*/ 1617 w 1617"/>
              <a:gd name="connsiteY2" fmla="*/ 64484 h 64483"/>
              <a:gd name="connsiteX3" fmla="*/ 0 w 1617"/>
              <a:gd name="connsiteY3" fmla="*/ 64484 h 64483"/>
            </a:gdLst>
            <a:ahLst/>
            <a:cxnLst>
              <a:cxn ang="0">
                <a:pos x="connsiteX0" y="connsiteY0"/>
              </a:cxn>
              <a:cxn ang="0">
                <a:pos x="connsiteX1" y="connsiteY1"/>
              </a:cxn>
              <a:cxn ang="0">
                <a:pos x="connsiteX2" y="connsiteY2"/>
              </a:cxn>
              <a:cxn ang="0">
                <a:pos x="connsiteX3" y="connsiteY3"/>
              </a:cxn>
            </a:cxnLst>
            <a:rect l="l" t="t" r="r" b="b"/>
            <a:pathLst>
              <a:path w="1617" h="64483">
                <a:moveTo>
                  <a:pt x="0" y="0"/>
                </a:moveTo>
                <a:lnTo>
                  <a:pt x="1617" y="0"/>
                </a:lnTo>
                <a:lnTo>
                  <a:pt x="1617" y="64484"/>
                </a:lnTo>
                <a:lnTo>
                  <a:pt x="0" y="64484"/>
                </a:lnTo>
                <a:close/>
              </a:path>
            </a:pathLst>
          </a:custGeom>
          <a:solidFill>
            <a:srgbClr val="F7941D"/>
          </a:solidFill>
          <a:ln w="0" cap="flat">
            <a:noFill/>
            <a:prstDash val="solid"/>
            <a:miter/>
          </a:ln>
        </p:spPr>
        <p:txBody>
          <a:bodyPr rtlCol="0" anchor="ctr"/>
          <a:lstStyle/>
          <a:p>
            <a:endParaRPr lang="en-GB" dirty="0"/>
          </a:p>
        </p:txBody>
      </p:sp>
      <p:sp>
        <p:nvSpPr>
          <p:cNvPr id="3819" name="Freeform 3818">
            <a:extLst>
              <a:ext uri="{FF2B5EF4-FFF2-40B4-BE49-F238E27FC236}">
                <a16:creationId xmlns:a16="http://schemas.microsoft.com/office/drawing/2014/main" id="{780231A8-7F8E-4565-D4B5-AD396CD71821}"/>
              </a:ext>
            </a:extLst>
          </p:cNvPr>
          <p:cNvSpPr/>
          <p:nvPr/>
        </p:nvSpPr>
        <p:spPr>
          <a:xfrm>
            <a:off x="2907043" y="3756115"/>
            <a:ext cx="1617" cy="64483"/>
          </a:xfrm>
          <a:custGeom>
            <a:avLst/>
            <a:gdLst>
              <a:gd name="connsiteX0" fmla="*/ 0 w 1617"/>
              <a:gd name="connsiteY0" fmla="*/ 0 h 64483"/>
              <a:gd name="connsiteX1" fmla="*/ 1617 w 1617"/>
              <a:gd name="connsiteY1" fmla="*/ 0 h 64483"/>
              <a:gd name="connsiteX2" fmla="*/ 1617 w 1617"/>
              <a:gd name="connsiteY2" fmla="*/ 64484 h 64483"/>
              <a:gd name="connsiteX3" fmla="*/ 0 w 1617"/>
              <a:gd name="connsiteY3" fmla="*/ 64484 h 64483"/>
            </a:gdLst>
            <a:ahLst/>
            <a:cxnLst>
              <a:cxn ang="0">
                <a:pos x="connsiteX0" y="connsiteY0"/>
              </a:cxn>
              <a:cxn ang="0">
                <a:pos x="connsiteX1" y="connsiteY1"/>
              </a:cxn>
              <a:cxn ang="0">
                <a:pos x="connsiteX2" y="connsiteY2"/>
              </a:cxn>
              <a:cxn ang="0">
                <a:pos x="connsiteX3" y="connsiteY3"/>
              </a:cxn>
            </a:cxnLst>
            <a:rect l="l" t="t" r="r" b="b"/>
            <a:pathLst>
              <a:path w="1617" h="64483">
                <a:moveTo>
                  <a:pt x="0" y="0"/>
                </a:moveTo>
                <a:lnTo>
                  <a:pt x="1617" y="0"/>
                </a:lnTo>
                <a:lnTo>
                  <a:pt x="1617" y="64484"/>
                </a:lnTo>
                <a:lnTo>
                  <a:pt x="0" y="64484"/>
                </a:lnTo>
                <a:close/>
              </a:path>
            </a:pathLst>
          </a:custGeom>
          <a:noFill/>
          <a:ln w="4040" cap="flat">
            <a:solidFill>
              <a:srgbClr val="C54E29"/>
            </a:solidFill>
            <a:prstDash val="solid"/>
            <a:miter/>
          </a:ln>
        </p:spPr>
        <p:txBody>
          <a:bodyPr rtlCol="0" anchor="ctr"/>
          <a:lstStyle/>
          <a:p>
            <a:endParaRPr lang="en-GB" dirty="0"/>
          </a:p>
        </p:txBody>
      </p:sp>
      <p:sp>
        <p:nvSpPr>
          <p:cNvPr id="3820" name="Freeform 3819">
            <a:extLst>
              <a:ext uri="{FF2B5EF4-FFF2-40B4-BE49-F238E27FC236}">
                <a16:creationId xmlns:a16="http://schemas.microsoft.com/office/drawing/2014/main" id="{E3C9FBB5-F6D3-3960-8B70-D0BB6F52D839}"/>
              </a:ext>
            </a:extLst>
          </p:cNvPr>
          <p:cNvSpPr/>
          <p:nvPr/>
        </p:nvSpPr>
        <p:spPr>
          <a:xfrm>
            <a:off x="2909307"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3821" name="Freeform 3820">
            <a:extLst>
              <a:ext uri="{FF2B5EF4-FFF2-40B4-BE49-F238E27FC236}">
                <a16:creationId xmlns:a16="http://schemas.microsoft.com/office/drawing/2014/main" id="{F51B1C5C-5C4A-4B4C-14CD-6D1DA1A803F0}"/>
              </a:ext>
            </a:extLst>
          </p:cNvPr>
          <p:cNvSpPr/>
          <p:nvPr/>
        </p:nvSpPr>
        <p:spPr>
          <a:xfrm>
            <a:off x="2909307"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3822" name="Freeform 3821">
            <a:extLst>
              <a:ext uri="{FF2B5EF4-FFF2-40B4-BE49-F238E27FC236}">
                <a16:creationId xmlns:a16="http://schemas.microsoft.com/office/drawing/2014/main" id="{A6AEFF20-CA38-C618-B8AC-A5F72020C230}"/>
              </a:ext>
            </a:extLst>
          </p:cNvPr>
          <p:cNvSpPr/>
          <p:nvPr/>
        </p:nvSpPr>
        <p:spPr>
          <a:xfrm>
            <a:off x="2911571"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solidFill>
            <a:srgbClr val="F7941D"/>
          </a:solidFill>
          <a:ln w="0" cap="flat">
            <a:noFill/>
            <a:prstDash val="solid"/>
            <a:miter/>
          </a:ln>
        </p:spPr>
        <p:txBody>
          <a:bodyPr rtlCol="0" anchor="ctr"/>
          <a:lstStyle/>
          <a:p>
            <a:endParaRPr lang="en-GB" dirty="0"/>
          </a:p>
        </p:txBody>
      </p:sp>
      <p:sp>
        <p:nvSpPr>
          <p:cNvPr id="3823" name="Freeform 3822">
            <a:extLst>
              <a:ext uri="{FF2B5EF4-FFF2-40B4-BE49-F238E27FC236}">
                <a16:creationId xmlns:a16="http://schemas.microsoft.com/office/drawing/2014/main" id="{6912798F-8CCC-33D4-0A96-7FE775AD8789}"/>
              </a:ext>
            </a:extLst>
          </p:cNvPr>
          <p:cNvSpPr/>
          <p:nvPr/>
        </p:nvSpPr>
        <p:spPr>
          <a:xfrm>
            <a:off x="2911571"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noFill/>
          <a:ln w="4040" cap="flat">
            <a:solidFill>
              <a:srgbClr val="C54E29"/>
            </a:solidFill>
            <a:prstDash val="solid"/>
            <a:miter/>
          </a:ln>
        </p:spPr>
        <p:txBody>
          <a:bodyPr rtlCol="0" anchor="ctr"/>
          <a:lstStyle/>
          <a:p>
            <a:endParaRPr lang="en-GB" dirty="0"/>
          </a:p>
        </p:txBody>
      </p:sp>
      <p:sp>
        <p:nvSpPr>
          <p:cNvPr id="3824" name="Freeform 3823">
            <a:extLst>
              <a:ext uri="{FF2B5EF4-FFF2-40B4-BE49-F238E27FC236}">
                <a16:creationId xmlns:a16="http://schemas.microsoft.com/office/drawing/2014/main" id="{058B2379-1397-3815-BC74-3D900AF88F70}"/>
              </a:ext>
            </a:extLst>
          </p:cNvPr>
          <p:cNvSpPr/>
          <p:nvPr/>
        </p:nvSpPr>
        <p:spPr>
          <a:xfrm>
            <a:off x="291391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25" name="Freeform 3824">
            <a:extLst>
              <a:ext uri="{FF2B5EF4-FFF2-40B4-BE49-F238E27FC236}">
                <a16:creationId xmlns:a16="http://schemas.microsoft.com/office/drawing/2014/main" id="{EFB92328-7D89-9A55-A3F7-4BC84D3D5764}"/>
              </a:ext>
            </a:extLst>
          </p:cNvPr>
          <p:cNvSpPr/>
          <p:nvPr/>
        </p:nvSpPr>
        <p:spPr>
          <a:xfrm>
            <a:off x="2916180"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826" name="Freeform 3825">
            <a:extLst>
              <a:ext uri="{FF2B5EF4-FFF2-40B4-BE49-F238E27FC236}">
                <a16:creationId xmlns:a16="http://schemas.microsoft.com/office/drawing/2014/main" id="{6E381D89-5185-8507-22ED-DBEF3796B0C3}"/>
              </a:ext>
            </a:extLst>
          </p:cNvPr>
          <p:cNvSpPr/>
          <p:nvPr/>
        </p:nvSpPr>
        <p:spPr>
          <a:xfrm>
            <a:off x="2916180"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827" name="Freeform 3826">
            <a:extLst>
              <a:ext uri="{FF2B5EF4-FFF2-40B4-BE49-F238E27FC236}">
                <a16:creationId xmlns:a16="http://schemas.microsoft.com/office/drawing/2014/main" id="{0D4F6E63-C302-0119-4F61-A4F8A93684A4}"/>
              </a:ext>
            </a:extLst>
          </p:cNvPr>
          <p:cNvSpPr/>
          <p:nvPr/>
        </p:nvSpPr>
        <p:spPr>
          <a:xfrm>
            <a:off x="2918444"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solidFill>
            <a:srgbClr val="F7941D"/>
          </a:solidFill>
          <a:ln w="0" cap="flat">
            <a:noFill/>
            <a:prstDash val="solid"/>
            <a:miter/>
          </a:ln>
        </p:spPr>
        <p:txBody>
          <a:bodyPr rtlCol="0" anchor="ctr"/>
          <a:lstStyle/>
          <a:p>
            <a:endParaRPr lang="en-GB" dirty="0"/>
          </a:p>
        </p:txBody>
      </p:sp>
      <p:sp>
        <p:nvSpPr>
          <p:cNvPr id="3828" name="Freeform 3827">
            <a:extLst>
              <a:ext uri="{FF2B5EF4-FFF2-40B4-BE49-F238E27FC236}">
                <a16:creationId xmlns:a16="http://schemas.microsoft.com/office/drawing/2014/main" id="{DC271721-7C5A-333C-5E13-70F29C4F8C79}"/>
              </a:ext>
            </a:extLst>
          </p:cNvPr>
          <p:cNvSpPr/>
          <p:nvPr/>
        </p:nvSpPr>
        <p:spPr>
          <a:xfrm>
            <a:off x="2918444"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noFill/>
          <a:ln w="4040" cap="flat">
            <a:solidFill>
              <a:srgbClr val="C54E29"/>
            </a:solidFill>
            <a:prstDash val="solid"/>
            <a:miter/>
          </a:ln>
        </p:spPr>
        <p:txBody>
          <a:bodyPr rtlCol="0" anchor="ctr"/>
          <a:lstStyle/>
          <a:p>
            <a:endParaRPr lang="en-GB" dirty="0"/>
          </a:p>
        </p:txBody>
      </p:sp>
      <p:sp>
        <p:nvSpPr>
          <p:cNvPr id="3829" name="Freeform 3828">
            <a:extLst>
              <a:ext uri="{FF2B5EF4-FFF2-40B4-BE49-F238E27FC236}">
                <a16:creationId xmlns:a16="http://schemas.microsoft.com/office/drawing/2014/main" id="{B85BA265-665B-EE7C-CE72-C4BE2F33D6D3}"/>
              </a:ext>
            </a:extLst>
          </p:cNvPr>
          <p:cNvSpPr/>
          <p:nvPr/>
        </p:nvSpPr>
        <p:spPr>
          <a:xfrm>
            <a:off x="2920708"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solidFill>
            <a:srgbClr val="F7941D"/>
          </a:solidFill>
          <a:ln w="0" cap="flat">
            <a:noFill/>
            <a:prstDash val="solid"/>
            <a:miter/>
          </a:ln>
        </p:spPr>
        <p:txBody>
          <a:bodyPr rtlCol="0" anchor="ctr"/>
          <a:lstStyle/>
          <a:p>
            <a:endParaRPr lang="en-GB" dirty="0"/>
          </a:p>
        </p:txBody>
      </p:sp>
      <p:sp>
        <p:nvSpPr>
          <p:cNvPr id="3830" name="Freeform 3829">
            <a:extLst>
              <a:ext uri="{FF2B5EF4-FFF2-40B4-BE49-F238E27FC236}">
                <a16:creationId xmlns:a16="http://schemas.microsoft.com/office/drawing/2014/main" id="{C54897B4-8594-1638-9ECB-476CFABB230F}"/>
              </a:ext>
            </a:extLst>
          </p:cNvPr>
          <p:cNvSpPr/>
          <p:nvPr/>
        </p:nvSpPr>
        <p:spPr>
          <a:xfrm>
            <a:off x="2920708" y="3756115"/>
            <a:ext cx="1617" cy="15110"/>
          </a:xfrm>
          <a:custGeom>
            <a:avLst/>
            <a:gdLst>
              <a:gd name="connsiteX0" fmla="*/ 0 w 1617"/>
              <a:gd name="connsiteY0" fmla="*/ 0 h 15110"/>
              <a:gd name="connsiteX1" fmla="*/ 1617 w 1617"/>
              <a:gd name="connsiteY1" fmla="*/ 0 h 15110"/>
              <a:gd name="connsiteX2" fmla="*/ 1617 w 1617"/>
              <a:gd name="connsiteY2" fmla="*/ 15111 h 15110"/>
              <a:gd name="connsiteX3" fmla="*/ 0 w 1617"/>
              <a:gd name="connsiteY3" fmla="*/ 15111 h 15110"/>
            </a:gdLst>
            <a:ahLst/>
            <a:cxnLst>
              <a:cxn ang="0">
                <a:pos x="connsiteX0" y="connsiteY0"/>
              </a:cxn>
              <a:cxn ang="0">
                <a:pos x="connsiteX1" y="connsiteY1"/>
              </a:cxn>
              <a:cxn ang="0">
                <a:pos x="connsiteX2" y="connsiteY2"/>
              </a:cxn>
              <a:cxn ang="0">
                <a:pos x="connsiteX3" y="connsiteY3"/>
              </a:cxn>
            </a:cxnLst>
            <a:rect l="l" t="t" r="r" b="b"/>
            <a:pathLst>
              <a:path w="1617" h="15110">
                <a:moveTo>
                  <a:pt x="0" y="0"/>
                </a:moveTo>
                <a:lnTo>
                  <a:pt x="1617" y="0"/>
                </a:lnTo>
                <a:lnTo>
                  <a:pt x="1617" y="15111"/>
                </a:lnTo>
                <a:lnTo>
                  <a:pt x="0" y="15111"/>
                </a:lnTo>
                <a:close/>
              </a:path>
            </a:pathLst>
          </a:custGeom>
          <a:noFill/>
          <a:ln w="4040" cap="flat">
            <a:solidFill>
              <a:srgbClr val="C54E29"/>
            </a:solidFill>
            <a:prstDash val="solid"/>
            <a:miter/>
          </a:ln>
        </p:spPr>
        <p:txBody>
          <a:bodyPr rtlCol="0" anchor="ctr"/>
          <a:lstStyle/>
          <a:p>
            <a:endParaRPr lang="en-GB" dirty="0"/>
          </a:p>
        </p:txBody>
      </p:sp>
      <p:sp>
        <p:nvSpPr>
          <p:cNvPr id="3831" name="Freeform 3830">
            <a:extLst>
              <a:ext uri="{FF2B5EF4-FFF2-40B4-BE49-F238E27FC236}">
                <a16:creationId xmlns:a16="http://schemas.microsoft.com/office/drawing/2014/main" id="{5FA73EDF-AB82-E91E-CEFD-D18E41BAA374}"/>
              </a:ext>
            </a:extLst>
          </p:cNvPr>
          <p:cNvSpPr/>
          <p:nvPr/>
        </p:nvSpPr>
        <p:spPr>
          <a:xfrm>
            <a:off x="292297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832" name="Freeform 3831">
            <a:extLst>
              <a:ext uri="{FF2B5EF4-FFF2-40B4-BE49-F238E27FC236}">
                <a16:creationId xmlns:a16="http://schemas.microsoft.com/office/drawing/2014/main" id="{761EB3E8-2D41-0022-01A9-EF8B356BAE3E}"/>
              </a:ext>
            </a:extLst>
          </p:cNvPr>
          <p:cNvSpPr/>
          <p:nvPr/>
        </p:nvSpPr>
        <p:spPr>
          <a:xfrm>
            <a:off x="292297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833" name="Freeform 3832">
            <a:extLst>
              <a:ext uri="{FF2B5EF4-FFF2-40B4-BE49-F238E27FC236}">
                <a16:creationId xmlns:a16="http://schemas.microsoft.com/office/drawing/2014/main" id="{C0B38AC7-AEA8-D293-8726-AA00A6C4A1BF}"/>
              </a:ext>
            </a:extLst>
          </p:cNvPr>
          <p:cNvSpPr/>
          <p:nvPr/>
        </p:nvSpPr>
        <p:spPr>
          <a:xfrm>
            <a:off x="2925236"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834" name="Freeform 3833">
            <a:extLst>
              <a:ext uri="{FF2B5EF4-FFF2-40B4-BE49-F238E27FC236}">
                <a16:creationId xmlns:a16="http://schemas.microsoft.com/office/drawing/2014/main" id="{0EEF59DF-BAC7-FE38-2B13-F909BA086277}"/>
              </a:ext>
            </a:extLst>
          </p:cNvPr>
          <p:cNvSpPr/>
          <p:nvPr/>
        </p:nvSpPr>
        <p:spPr>
          <a:xfrm>
            <a:off x="2925236"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835" name="Freeform 3834">
            <a:extLst>
              <a:ext uri="{FF2B5EF4-FFF2-40B4-BE49-F238E27FC236}">
                <a16:creationId xmlns:a16="http://schemas.microsoft.com/office/drawing/2014/main" id="{89575DE4-F3E3-6BCE-F41A-47D19BBD67F9}"/>
              </a:ext>
            </a:extLst>
          </p:cNvPr>
          <p:cNvSpPr/>
          <p:nvPr/>
        </p:nvSpPr>
        <p:spPr>
          <a:xfrm>
            <a:off x="2927581"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3836" name="Freeform 3835">
            <a:extLst>
              <a:ext uri="{FF2B5EF4-FFF2-40B4-BE49-F238E27FC236}">
                <a16:creationId xmlns:a16="http://schemas.microsoft.com/office/drawing/2014/main" id="{44C6E5A9-388A-C280-83B4-845112305BFC}"/>
              </a:ext>
            </a:extLst>
          </p:cNvPr>
          <p:cNvSpPr/>
          <p:nvPr/>
        </p:nvSpPr>
        <p:spPr>
          <a:xfrm>
            <a:off x="2927581"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3837" name="Freeform 3836">
            <a:extLst>
              <a:ext uri="{FF2B5EF4-FFF2-40B4-BE49-F238E27FC236}">
                <a16:creationId xmlns:a16="http://schemas.microsoft.com/office/drawing/2014/main" id="{8254139F-6207-173C-F7AA-413B25F216D3}"/>
              </a:ext>
            </a:extLst>
          </p:cNvPr>
          <p:cNvSpPr/>
          <p:nvPr/>
        </p:nvSpPr>
        <p:spPr>
          <a:xfrm>
            <a:off x="2929845"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3838" name="Freeform 3837">
            <a:extLst>
              <a:ext uri="{FF2B5EF4-FFF2-40B4-BE49-F238E27FC236}">
                <a16:creationId xmlns:a16="http://schemas.microsoft.com/office/drawing/2014/main" id="{8BD5C55F-3E79-DF73-E4D7-BF3CDFAE4634}"/>
              </a:ext>
            </a:extLst>
          </p:cNvPr>
          <p:cNvSpPr/>
          <p:nvPr/>
        </p:nvSpPr>
        <p:spPr>
          <a:xfrm>
            <a:off x="2929845"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3839" name="Freeform 3838">
            <a:extLst>
              <a:ext uri="{FF2B5EF4-FFF2-40B4-BE49-F238E27FC236}">
                <a16:creationId xmlns:a16="http://schemas.microsoft.com/office/drawing/2014/main" id="{9A24D97C-0F23-6588-2C24-2C2FE8A48EEC}"/>
              </a:ext>
            </a:extLst>
          </p:cNvPr>
          <p:cNvSpPr/>
          <p:nvPr/>
        </p:nvSpPr>
        <p:spPr>
          <a:xfrm>
            <a:off x="2932109"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solidFill>
            <a:srgbClr val="F7941D"/>
          </a:solidFill>
          <a:ln w="0" cap="flat">
            <a:noFill/>
            <a:prstDash val="solid"/>
            <a:miter/>
          </a:ln>
        </p:spPr>
        <p:txBody>
          <a:bodyPr rtlCol="0" anchor="ctr"/>
          <a:lstStyle/>
          <a:p>
            <a:endParaRPr lang="en-GB" dirty="0"/>
          </a:p>
        </p:txBody>
      </p:sp>
      <p:sp>
        <p:nvSpPr>
          <p:cNvPr id="3840" name="Freeform 3839">
            <a:extLst>
              <a:ext uri="{FF2B5EF4-FFF2-40B4-BE49-F238E27FC236}">
                <a16:creationId xmlns:a16="http://schemas.microsoft.com/office/drawing/2014/main" id="{EC9326C9-F584-7658-4C08-E487C09833AA}"/>
              </a:ext>
            </a:extLst>
          </p:cNvPr>
          <p:cNvSpPr/>
          <p:nvPr/>
        </p:nvSpPr>
        <p:spPr>
          <a:xfrm>
            <a:off x="2932109"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noFill/>
          <a:ln w="4040" cap="flat">
            <a:solidFill>
              <a:srgbClr val="C54E29"/>
            </a:solidFill>
            <a:prstDash val="solid"/>
            <a:miter/>
          </a:ln>
        </p:spPr>
        <p:txBody>
          <a:bodyPr rtlCol="0" anchor="ctr"/>
          <a:lstStyle/>
          <a:p>
            <a:endParaRPr lang="en-GB" dirty="0"/>
          </a:p>
        </p:txBody>
      </p:sp>
      <p:sp>
        <p:nvSpPr>
          <p:cNvPr id="3841" name="Freeform 3840">
            <a:extLst>
              <a:ext uri="{FF2B5EF4-FFF2-40B4-BE49-F238E27FC236}">
                <a16:creationId xmlns:a16="http://schemas.microsoft.com/office/drawing/2014/main" id="{54CC3274-D1F0-EEB2-CFB7-1CDBCFB5F5C5}"/>
              </a:ext>
            </a:extLst>
          </p:cNvPr>
          <p:cNvSpPr/>
          <p:nvPr/>
        </p:nvSpPr>
        <p:spPr>
          <a:xfrm>
            <a:off x="2934373"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solidFill>
            <a:srgbClr val="F7941D"/>
          </a:solidFill>
          <a:ln w="0" cap="flat">
            <a:noFill/>
            <a:prstDash val="solid"/>
            <a:miter/>
          </a:ln>
        </p:spPr>
        <p:txBody>
          <a:bodyPr rtlCol="0" anchor="ctr"/>
          <a:lstStyle/>
          <a:p>
            <a:endParaRPr lang="en-GB" dirty="0"/>
          </a:p>
        </p:txBody>
      </p:sp>
      <p:sp>
        <p:nvSpPr>
          <p:cNvPr id="3842" name="Freeform 3841">
            <a:extLst>
              <a:ext uri="{FF2B5EF4-FFF2-40B4-BE49-F238E27FC236}">
                <a16:creationId xmlns:a16="http://schemas.microsoft.com/office/drawing/2014/main" id="{5C1B66A0-4884-3F3D-FC6B-FEF9955E02D1}"/>
              </a:ext>
            </a:extLst>
          </p:cNvPr>
          <p:cNvSpPr/>
          <p:nvPr/>
        </p:nvSpPr>
        <p:spPr>
          <a:xfrm>
            <a:off x="2934373"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noFill/>
          <a:ln w="4040" cap="flat">
            <a:solidFill>
              <a:srgbClr val="C54E29"/>
            </a:solidFill>
            <a:prstDash val="solid"/>
            <a:miter/>
          </a:ln>
        </p:spPr>
        <p:txBody>
          <a:bodyPr rtlCol="0" anchor="ctr"/>
          <a:lstStyle/>
          <a:p>
            <a:endParaRPr lang="en-GB" dirty="0"/>
          </a:p>
        </p:txBody>
      </p:sp>
      <p:sp>
        <p:nvSpPr>
          <p:cNvPr id="3843" name="Freeform 3842">
            <a:extLst>
              <a:ext uri="{FF2B5EF4-FFF2-40B4-BE49-F238E27FC236}">
                <a16:creationId xmlns:a16="http://schemas.microsoft.com/office/drawing/2014/main" id="{1BAE79E0-E22E-5C31-7306-ACECF1CB646C}"/>
              </a:ext>
            </a:extLst>
          </p:cNvPr>
          <p:cNvSpPr/>
          <p:nvPr/>
        </p:nvSpPr>
        <p:spPr>
          <a:xfrm>
            <a:off x="2936637"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solidFill>
            <a:srgbClr val="F7941D"/>
          </a:solidFill>
          <a:ln w="0" cap="flat">
            <a:noFill/>
            <a:prstDash val="solid"/>
            <a:miter/>
          </a:ln>
        </p:spPr>
        <p:txBody>
          <a:bodyPr rtlCol="0" anchor="ctr"/>
          <a:lstStyle/>
          <a:p>
            <a:endParaRPr lang="en-GB" dirty="0"/>
          </a:p>
        </p:txBody>
      </p:sp>
      <p:sp>
        <p:nvSpPr>
          <p:cNvPr id="3844" name="Freeform 3843">
            <a:extLst>
              <a:ext uri="{FF2B5EF4-FFF2-40B4-BE49-F238E27FC236}">
                <a16:creationId xmlns:a16="http://schemas.microsoft.com/office/drawing/2014/main" id="{BD7262B8-5A83-6719-FD0D-E5E6E7E311BC}"/>
              </a:ext>
            </a:extLst>
          </p:cNvPr>
          <p:cNvSpPr/>
          <p:nvPr/>
        </p:nvSpPr>
        <p:spPr>
          <a:xfrm>
            <a:off x="2936637"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noFill/>
          <a:ln w="4040" cap="flat">
            <a:solidFill>
              <a:srgbClr val="C54E29"/>
            </a:solidFill>
            <a:prstDash val="solid"/>
            <a:miter/>
          </a:ln>
        </p:spPr>
        <p:txBody>
          <a:bodyPr rtlCol="0" anchor="ctr"/>
          <a:lstStyle/>
          <a:p>
            <a:endParaRPr lang="en-GB" dirty="0"/>
          </a:p>
        </p:txBody>
      </p:sp>
      <p:sp>
        <p:nvSpPr>
          <p:cNvPr id="3845" name="Freeform 3844">
            <a:extLst>
              <a:ext uri="{FF2B5EF4-FFF2-40B4-BE49-F238E27FC236}">
                <a16:creationId xmlns:a16="http://schemas.microsoft.com/office/drawing/2014/main" id="{F3D7450E-CF7D-BF31-946D-DD4D9873AF62}"/>
              </a:ext>
            </a:extLst>
          </p:cNvPr>
          <p:cNvSpPr/>
          <p:nvPr/>
        </p:nvSpPr>
        <p:spPr>
          <a:xfrm>
            <a:off x="293898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46" name="Freeform 3845">
            <a:extLst>
              <a:ext uri="{FF2B5EF4-FFF2-40B4-BE49-F238E27FC236}">
                <a16:creationId xmlns:a16="http://schemas.microsoft.com/office/drawing/2014/main" id="{B7EEE7F3-DEBC-9AB7-A6CD-B2522601720F}"/>
              </a:ext>
            </a:extLst>
          </p:cNvPr>
          <p:cNvSpPr/>
          <p:nvPr/>
        </p:nvSpPr>
        <p:spPr>
          <a:xfrm>
            <a:off x="294124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solidFill>
            <a:srgbClr val="F7941D"/>
          </a:solidFill>
          <a:ln w="0" cap="flat">
            <a:noFill/>
            <a:prstDash val="solid"/>
            <a:miter/>
          </a:ln>
        </p:spPr>
        <p:txBody>
          <a:bodyPr rtlCol="0" anchor="ctr"/>
          <a:lstStyle/>
          <a:p>
            <a:endParaRPr lang="en-GB" dirty="0"/>
          </a:p>
        </p:txBody>
      </p:sp>
      <p:sp>
        <p:nvSpPr>
          <p:cNvPr id="3847" name="Freeform 3846">
            <a:extLst>
              <a:ext uri="{FF2B5EF4-FFF2-40B4-BE49-F238E27FC236}">
                <a16:creationId xmlns:a16="http://schemas.microsoft.com/office/drawing/2014/main" id="{282FA0B4-CE00-3B37-5C96-C7AC19E349B3}"/>
              </a:ext>
            </a:extLst>
          </p:cNvPr>
          <p:cNvSpPr/>
          <p:nvPr/>
        </p:nvSpPr>
        <p:spPr>
          <a:xfrm>
            <a:off x="294124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noFill/>
          <a:ln w="4040" cap="flat">
            <a:solidFill>
              <a:srgbClr val="C54E29"/>
            </a:solidFill>
            <a:prstDash val="solid"/>
            <a:miter/>
          </a:ln>
        </p:spPr>
        <p:txBody>
          <a:bodyPr rtlCol="0" anchor="ctr"/>
          <a:lstStyle/>
          <a:p>
            <a:endParaRPr lang="en-GB" dirty="0"/>
          </a:p>
        </p:txBody>
      </p:sp>
      <p:sp>
        <p:nvSpPr>
          <p:cNvPr id="3848" name="Freeform 3847">
            <a:extLst>
              <a:ext uri="{FF2B5EF4-FFF2-40B4-BE49-F238E27FC236}">
                <a16:creationId xmlns:a16="http://schemas.microsoft.com/office/drawing/2014/main" id="{6FB8718E-A7B4-DE91-788D-D0508FC923E5}"/>
              </a:ext>
            </a:extLst>
          </p:cNvPr>
          <p:cNvSpPr/>
          <p:nvPr/>
        </p:nvSpPr>
        <p:spPr>
          <a:xfrm>
            <a:off x="2943510" y="3756115"/>
            <a:ext cx="1617" cy="91876"/>
          </a:xfrm>
          <a:custGeom>
            <a:avLst/>
            <a:gdLst>
              <a:gd name="connsiteX0" fmla="*/ 0 w 1617"/>
              <a:gd name="connsiteY0" fmla="*/ 0 h 91876"/>
              <a:gd name="connsiteX1" fmla="*/ 1617 w 1617"/>
              <a:gd name="connsiteY1" fmla="*/ 0 h 91876"/>
              <a:gd name="connsiteX2" fmla="*/ 1617 w 1617"/>
              <a:gd name="connsiteY2" fmla="*/ 91877 h 91876"/>
              <a:gd name="connsiteX3" fmla="*/ 0 w 1617"/>
              <a:gd name="connsiteY3" fmla="*/ 91877 h 91876"/>
            </a:gdLst>
            <a:ahLst/>
            <a:cxnLst>
              <a:cxn ang="0">
                <a:pos x="connsiteX0" y="connsiteY0"/>
              </a:cxn>
              <a:cxn ang="0">
                <a:pos x="connsiteX1" y="connsiteY1"/>
              </a:cxn>
              <a:cxn ang="0">
                <a:pos x="connsiteX2" y="connsiteY2"/>
              </a:cxn>
              <a:cxn ang="0">
                <a:pos x="connsiteX3" y="connsiteY3"/>
              </a:cxn>
            </a:cxnLst>
            <a:rect l="l" t="t" r="r" b="b"/>
            <a:pathLst>
              <a:path w="1617" h="91876">
                <a:moveTo>
                  <a:pt x="0" y="0"/>
                </a:moveTo>
                <a:lnTo>
                  <a:pt x="1617" y="0"/>
                </a:lnTo>
                <a:lnTo>
                  <a:pt x="1617" y="91877"/>
                </a:lnTo>
                <a:lnTo>
                  <a:pt x="0" y="91877"/>
                </a:lnTo>
                <a:close/>
              </a:path>
            </a:pathLst>
          </a:custGeom>
          <a:solidFill>
            <a:srgbClr val="F7941D"/>
          </a:solidFill>
          <a:ln w="0" cap="flat">
            <a:noFill/>
            <a:prstDash val="solid"/>
            <a:miter/>
          </a:ln>
        </p:spPr>
        <p:txBody>
          <a:bodyPr rtlCol="0" anchor="ctr"/>
          <a:lstStyle/>
          <a:p>
            <a:endParaRPr lang="en-GB" dirty="0"/>
          </a:p>
        </p:txBody>
      </p:sp>
      <p:sp>
        <p:nvSpPr>
          <p:cNvPr id="3849" name="Freeform 3848">
            <a:extLst>
              <a:ext uri="{FF2B5EF4-FFF2-40B4-BE49-F238E27FC236}">
                <a16:creationId xmlns:a16="http://schemas.microsoft.com/office/drawing/2014/main" id="{12F270D5-A377-68FC-F34F-359BE273A9EB}"/>
              </a:ext>
            </a:extLst>
          </p:cNvPr>
          <p:cNvSpPr/>
          <p:nvPr/>
        </p:nvSpPr>
        <p:spPr>
          <a:xfrm>
            <a:off x="2943510" y="3756115"/>
            <a:ext cx="1617" cy="91876"/>
          </a:xfrm>
          <a:custGeom>
            <a:avLst/>
            <a:gdLst>
              <a:gd name="connsiteX0" fmla="*/ 0 w 1617"/>
              <a:gd name="connsiteY0" fmla="*/ 0 h 91876"/>
              <a:gd name="connsiteX1" fmla="*/ 1617 w 1617"/>
              <a:gd name="connsiteY1" fmla="*/ 0 h 91876"/>
              <a:gd name="connsiteX2" fmla="*/ 1617 w 1617"/>
              <a:gd name="connsiteY2" fmla="*/ 91877 h 91876"/>
              <a:gd name="connsiteX3" fmla="*/ 0 w 1617"/>
              <a:gd name="connsiteY3" fmla="*/ 91877 h 91876"/>
            </a:gdLst>
            <a:ahLst/>
            <a:cxnLst>
              <a:cxn ang="0">
                <a:pos x="connsiteX0" y="connsiteY0"/>
              </a:cxn>
              <a:cxn ang="0">
                <a:pos x="connsiteX1" y="connsiteY1"/>
              </a:cxn>
              <a:cxn ang="0">
                <a:pos x="connsiteX2" y="connsiteY2"/>
              </a:cxn>
              <a:cxn ang="0">
                <a:pos x="connsiteX3" y="connsiteY3"/>
              </a:cxn>
            </a:cxnLst>
            <a:rect l="l" t="t" r="r" b="b"/>
            <a:pathLst>
              <a:path w="1617" h="91876">
                <a:moveTo>
                  <a:pt x="0" y="0"/>
                </a:moveTo>
                <a:lnTo>
                  <a:pt x="1617" y="0"/>
                </a:lnTo>
                <a:lnTo>
                  <a:pt x="1617" y="91877"/>
                </a:lnTo>
                <a:lnTo>
                  <a:pt x="0" y="91877"/>
                </a:lnTo>
                <a:close/>
              </a:path>
            </a:pathLst>
          </a:custGeom>
          <a:noFill/>
          <a:ln w="4040" cap="flat">
            <a:solidFill>
              <a:srgbClr val="C54E29"/>
            </a:solidFill>
            <a:prstDash val="solid"/>
            <a:miter/>
          </a:ln>
        </p:spPr>
        <p:txBody>
          <a:bodyPr rtlCol="0" anchor="ctr"/>
          <a:lstStyle/>
          <a:p>
            <a:endParaRPr lang="en-GB" dirty="0"/>
          </a:p>
        </p:txBody>
      </p:sp>
      <p:sp>
        <p:nvSpPr>
          <p:cNvPr id="3850" name="Freeform 3849">
            <a:extLst>
              <a:ext uri="{FF2B5EF4-FFF2-40B4-BE49-F238E27FC236}">
                <a16:creationId xmlns:a16="http://schemas.microsoft.com/office/drawing/2014/main" id="{DADA1F62-623D-F959-C975-0A5DEB431080}"/>
              </a:ext>
            </a:extLst>
          </p:cNvPr>
          <p:cNvSpPr/>
          <p:nvPr/>
        </p:nvSpPr>
        <p:spPr>
          <a:xfrm>
            <a:off x="294577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solidFill>
            <a:srgbClr val="F7941D"/>
          </a:solidFill>
          <a:ln w="0" cap="flat">
            <a:noFill/>
            <a:prstDash val="solid"/>
            <a:miter/>
          </a:ln>
        </p:spPr>
        <p:txBody>
          <a:bodyPr rtlCol="0" anchor="ctr"/>
          <a:lstStyle/>
          <a:p>
            <a:endParaRPr lang="en-GB" dirty="0"/>
          </a:p>
        </p:txBody>
      </p:sp>
      <p:sp>
        <p:nvSpPr>
          <p:cNvPr id="3851" name="Freeform 3850">
            <a:extLst>
              <a:ext uri="{FF2B5EF4-FFF2-40B4-BE49-F238E27FC236}">
                <a16:creationId xmlns:a16="http://schemas.microsoft.com/office/drawing/2014/main" id="{C2A331C0-6A96-4834-364B-390034D43128}"/>
              </a:ext>
            </a:extLst>
          </p:cNvPr>
          <p:cNvSpPr/>
          <p:nvPr/>
        </p:nvSpPr>
        <p:spPr>
          <a:xfrm>
            <a:off x="2945774"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noFill/>
          <a:ln w="4040" cap="flat">
            <a:solidFill>
              <a:srgbClr val="C54E29"/>
            </a:solidFill>
            <a:prstDash val="solid"/>
            <a:miter/>
          </a:ln>
        </p:spPr>
        <p:txBody>
          <a:bodyPr rtlCol="0" anchor="ctr"/>
          <a:lstStyle/>
          <a:p>
            <a:endParaRPr lang="en-GB" dirty="0"/>
          </a:p>
        </p:txBody>
      </p:sp>
      <p:sp>
        <p:nvSpPr>
          <p:cNvPr id="3852" name="Freeform 3851">
            <a:extLst>
              <a:ext uri="{FF2B5EF4-FFF2-40B4-BE49-F238E27FC236}">
                <a16:creationId xmlns:a16="http://schemas.microsoft.com/office/drawing/2014/main" id="{90F26107-6A2F-A5B9-D334-0FD109D74BFA}"/>
              </a:ext>
            </a:extLst>
          </p:cNvPr>
          <p:cNvSpPr/>
          <p:nvPr/>
        </p:nvSpPr>
        <p:spPr>
          <a:xfrm>
            <a:off x="2948038"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3853" name="Freeform 3852">
            <a:extLst>
              <a:ext uri="{FF2B5EF4-FFF2-40B4-BE49-F238E27FC236}">
                <a16:creationId xmlns:a16="http://schemas.microsoft.com/office/drawing/2014/main" id="{357E35E7-C905-EAB0-D0EA-CBB3477F7FA2}"/>
              </a:ext>
            </a:extLst>
          </p:cNvPr>
          <p:cNvSpPr/>
          <p:nvPr/>
        </p:nvSpPr>
        <p:spPr>
          <a:xfrm>
            <a:off x="2948038"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3854" name="Freeform 3853">
            <a:extLst>
              <a:ext uri="{FF2B5EF4-FFF2-40B4-BE49-F238E27FC236}">
                <a16:creationId xmlns:a16="http://schemas.microsoft.com/office/drawing/2014/main" id="{CFFE635A-4685-FBE7-8C06-69F6E08E0967}"/>
              </a:ext>
            </a:extLst>
          </p:cNvPr>
          <p:cNvSpPr/>
          <p:nvPr/>
        </p:nvSpPr>
        <p:spPr>
          <a:xfrm>
            <a:off x="2950302" y="3756115"/>
            <a:ext cx="1617" cy="108765"/>
          </a:xfrm>
          <a:custGeom>
            <a:avLst/>
            <a:gdLst>
              <a:gd name="connsiteX0" fmla="*/ 0 w 1617"/>
              <a:gd name="connsiteY0" fmla="*/ 0 h 108765"/>
              <a:gd name="connsiteX1" fmla="*/ 1617 w 1617"/>
              <a:gd name="connsiteY1" fmla="*/ 0 h 108765"/>
              <a:gd name="connsiteX2" fmla="*/ 1617 w 1617"/>
              <a:gd name="connsiteY2" fmla="*/ 108765 h 108765"/>
              <a:gd name="connsiteX3" fmla="*/ 0 w 1617"/>
              <a:gd name="connsiteY3" fmla="*/ 108765 h 108765"/>
            </a:gdLst>
            <a:ahLst/>
            <a:cxnLst>
              <a:cxn ang="0">
                <a:pos x="connsiteX0" y="connsiteY0"/>
              </a:cxn>
              <a:cxn ang="0">
                <a:pos x="connsiteX1" y="connsiteY1"/>
              </a:cxn>
              <a:cxn ang="0">
                <a:pos x="connsiteX2" y="connsiteY2"/>
              </a:cxn>
              <a:cxn ang="0">
                <a:pos x="connsiteX3" y="connsiteY3"/>
              </a:cxn>
            </a:cxnLst>
            <a:rect l="l" t="t" r="r" b="b"/>
            <a:pathLst>
              <a:path w="1617" h="108765">
                <a:moveTo>
                  <a:pt x="0" y="0"/>
                </a:moveTo>
                <a:lnTo>
                  <a:pt x="1617" y="0"/>
                </a:lnTo>
                <a:lnTo>
                  <a:pt x="1617" y="108765"/>
                </a:lnTo>
                <a:lnTo>
                  <a:pt x="0" y="108765"/>
                </a:lnTo>
                <a:close/>
              </a:path>
            </a:pathLst>
          </a:custGeom>
          <a:solidFill>
            <a:srgbClr val="F7941D"/>
          </a:solidFill>
          <a:ln w="0" cap="flat">
            <a:noFill/>
            <a:prstDash val="solid"/>
            <a:miter/>
          </a:ln>
        </p:spPr>
        <p:txBody>
          <a:bodyPr rtlCol="0" anchor="ctr"/>
          <a:lstStyle/>
          <a:p>
            <a:endParaRPr lang="en-GB" dirty="0"/>
          </a:p>
        </p:txBody>
      </p:sp>
      <p:sp>
        <p:nvSpPr>
          <p:cNvPr id="3855" name="Freeform 3854">
            <a:extLst>
              <a:ext uri="{FF2B5EF4-FFF2-40B4-BE49-F238E27FC236}">
                <a16:creationId xmlns:a16="http://schemas.microsoft.com/office/drawing/2014/main" id="{67287EA0-6FF9-A51F-F4E2-1493E66EF74E}"/>
              </a:ext>
            </a:extLst>
          </p:cNvPr>
          <p:cNvSpPr/>
          <p:nvPr/>
        </p:nvSpPr>
        <p:spPr>
          <a:xfrm>
            <a:off x="2950302" y="3756115"/>
            <a:ext cx="1617" cy="108765"/>
          </a:xfrm>
          <a:custGeom>
            <a:avLst/>
            <a:gdLst>
              <a:gd name="connsiteX0" fmla="*/ 0 w 1617"/>
              <a:gd name="connsiteY0" fmla="*/ 0 h 108765"/>
              <a:gd name="connsiteX1" fmla="*/ 1617 w 1617"/>
              <a:gd name="connsiteY1" fmla="*/ 0 h 108765"/>
              <a:gd name="connsiteX2" fmla="*/ 1617 w 1617"/>
              <a:gd name="connsiteY2" fmla="*/ 108765 h 108765"/>
              <a:gd name="connsiteX3" fmla="*/ 0 w 1617"/>
              <a:gd name="connsiteY3" fmla="*/ 108765 h 108765"/>
            </a:gdLst>
            <a:ahLst/>
            <a:cxnLst>
              <a:cxn ang="0">
                <a:pos x="connsiteX0" y="connsiteY0"/>
              </a:cxn>
              <a:cxn ang="0">
                <a:pos x="connsiteX1" y="connsiteY1"/>
              </a:cxn>
              <a:cxn ang="0">
                <a:pos x="connsiteX2" y="connsiteY2"/>
              </a:cxn>
              <a:cxn ang="0">
                <a:pos x="connsiteX3" y="connsiteY3"/>
              </a:cxn>
            </a:cxnLst>
            <a:rect l="l" t="t" r="r" b="b"/>
            <a:pathLst>
              <a:path w="1617" h="108765">
                <a:moveTo>
                  <a:pt x="0" y="0"/>
                </a:moveTo>
                <a:lnTo>
                  <a:pt x="1617" y="0"/>
                </a:lnTo>
                <a:lnTo>
                  <a:pt x="1617" y="108765"/>
                </a:lnTo>
                <a:lnTo>
                  <a:pt x="0" y="108765"/>
                </a:lnTo>
                <a:close/>
              </a:path>
            </a:pathLst>
          </a:custGeom>
          <a:noFill/>
          <a:ln w="4040" cap="flat">
            <a:solidFill>
              <a:srgbClr val="C54E29"/>
            </a:solidFill>
            <a:prstDash val="solid"/>
            <a:miter/>
          </a:ln>
        </p:spPr>
        <p:txBody>
          <a:bodyPr rtlCol="0" anchor="ctr"/>
          <a:lstStyle/>
          <a:p>
            <a:endParaRPr lang="en-GB" dirty="0"/>
          </a:p>
        </p:txBody>
      </p:sp>
      <p:sp>
        <p:nvSpPr>
          <p:cNvPr id="3856" name="Freeform 3855">
            <a:extLst>
              <a:ext uri="{FF2B5EF4-FFF2-40B4-BE49-F238E27FC236}">
                <a16:creationId xmlns:a16="http://schemas.microsoft.com/office/drawing/2014/main" id="{77A4F744-348E-3F44-EEB9-B2EFC758A1EE}"/>
              </a:ext>
            </a:extLst>
          </p:cNvPr>
          <p:cNvSpPr/>
          <p:nvPr/>
        </p:nvSpPr>
        <p:spPr>
          <a:xfrm>
            <a:off x="2952647"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solidFill>
            <a:srgbClr val="F7941D"/>
          </a:solidFill>
          <a:ln w="0" cap="flat">
            <a:noFill/>
            <a:prstDash val="solid"/>
            <a:miter/>
          </a:ln>
        </p:spPr>
        <p:txBody>
          <a:bodyPr rtlCol="0" anchor="ctr"/>
          <a:lstStyle/>
          <a:p>
            <a:endParaRPr lang="en-GB" dirty="0"/>
          </a:p>
        </p:txBody>
      </p:sp>
      <p:sp>
        <p:nvSpPr>
          <p:cNvPr id="3857" name="Freeform 3856">
            <a:extLst>
              <a:ext uri="{FF2B5EF4-FFF2-40B4-BE49-F238E27FC236}">
                <a16:creationId xmlns:a16="http://schemas.microsoft.com/office/drawing/2014/main" id="{BE8E3C98-43E5-5C46-5F58-16974FF61BA9}"/>
              </a:ext>
            </a:extLst>
          </p:cNvPr>
          <p:cNvSpPr/>
          <p:nvPr/>
        </p:nvSpPr>
        <p:spPr>
          <a:xfrm>
            <a:off x="2952647" y="3756115"/>
            <a:ext cx="1617" cy="34261"/>
          </a:xfrm>
          <a:custGeom>
            <a:avLst/>
            <a:gdLst>
              <a:gd name="connsiteX0" fmla="*/ 0 w 1617"/>
              <a:gd name="connsiteY0" fmla="*/ 0 h 34261"/>
              <a:gd name="connsiteX1" fmla="*/ 1617 w 1617"/>
              <a:gd name="connsiteY1" fmla="*/ 0 h 34261"/>
              <a:gd name="connsiteX2" fmla="*/ 1617 w 1617"/>
              <a:gd name="connsiteY2" fmla="*/ 34262 h 34261"/>
              <a:gd name="connsiteX3" fmla="*/ 0 w 1617"/>
              <a:gd name="connsiteY3" fmla="*/ 34262 h 34261"/>
            </a:gdLst>
            <a:ahLst/>
            <a:cxnLst>
              <a:cxn ang="0">
                <a:pos x="connsiteX0" y="connsiteY0"/>
              </a:cxn>
              <a:cxn ang="0">
                <a:pos x="connsiteX1" y="connsiteY1"/>
              </a:cxn>
              <a:cxn ang="0">
                <a:pos x="connsiteX2" y="connsiteY2"/>
              </a:cxn>
              <a:cxn ang="0">
                <a:pos x="connsiteX3" y="connsiteY3"/>
              </a:cxn>
            </a:cxnLst>
            <a:rect l="l" t="t" r="r" b="b"/>
            <a:pathLst>
              <a:path w="1617" h="34261">
                <a:moveTo>
                  <a:pt x="0" y="0"/>
                </a:moveTo>
                <a:lnTo>
                  <a:pt x="1617" y="0"/>
                </a:lnTo>
                <a:lnTo>
                  <a:pt x="1617" y="34262"/>
                </a:lnTo>
                <a:lnTo>
                  <a:pt x="0" y="34262"/>
                </a:lnTo>
                <a:close/>
              </a:path>
            </a:pathLst>
          </a:custGeom>
          <a:noFill/>
          <a:ln w="4040" cap="flat">
            <a:solidFill>
              <a:srgbClr val="C54E29"/>
            </a:solidFill>
            <a:prstDash val="solid"/>
            <a:miter/>
          </a:ln>
        </p:spPr>
        <p:txBody>
          <a:bodyPr rtlCol="0" anchor="ctr"/>
          <a:lstStyle/>
          <a:p>
            <a:endParaRPr lang="en-GB" dirty="0"/>
          </a:p>
        </p:txBody>
      </p:sp>
      <p:sp>
        <p:nvSpPr>
          <p:cNvPr id="3858" name="Freeform 3857">
            <a:extLst>
              <a:ext uri="{FF2B5EF4-FFF2-40B4-BE49-F238E27FC236}">
                <a16:creationId xmlns:a16="http://schemas.microsoft.com/office/drawing/2014/main" id="{EDD0E80F-3652-1B76-2140-D50FD7D84AC6}"/>
              </a:ext>
            </a:extLst>
          </p:cNvPr>
          <p:cNvSpPr/>
          <p:nvPr/>
        </p:nvSpPr>
        <p:spPr>
          <a:xfrm>
            <a:off x="295491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859" name="Freeform 3858">
            <a:extLst>
              <a:ext uri="{FF2B5EF4-FFF2-40B4-BE49-F238E27FC236}">
                <a16:creationId xmlns:a16="http://schemas.microsoft.com/office/drawing/2014/main" id="{AF063946-DE7C-1AE1-0FC0-38D01F16B4C1}"/>
              </a:ext>
            </a:extLst>
          </p:cNvPr>
          <p:cNvSpPr/>
          <p:nvPr/>
        </p:nvSpPr>
        <p:spPr>
          <a:xfrm>
            <a:off x="2954911"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860" name="Freeform 3859">
            <a:extLst>
              <a:ext uri="{FF2B5EF4-FFF2-40B4-BE49-F238E27FC236}">
                <a16:creationId xmlns:a16="http://schemas.microsoft.com/office/drawing/2014/main" id="{E8902E1C-634E-CBEB-B7AB-94404BD25598}"/>
              </a:ext>
            </a:extLst>
          </p:cNvPr>
          <p:cNvSpPr/>
          <p:nvPr/>
        </p:nvSpPr>
        <p:spPr>
          <a:xfrm>
            <a:off x="2957175"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3861" name="Freeform 3860">
            <a:extLst>
              <a:ext uri="{FF2B5EF4-FFF2-40B4-BE49-F238E27FC236}">
                <a16:creationId xmlns:a16="http://schemas.microsoft.com/office/drawing/2014/main" id="{C3C7805B-73EC-F2DF-270E-7E4590A1D624}"/>
              </a:ext>
            </a:extLst>
          </p:cNvPr>
          <p:cNvSpPr/>
          <p:nvPr/>
        </p:nvSpPr>
        <p:spPr>
          <a:xfrm>
            <a:off x="2957175"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3862" name="Freeform 3861">
            <a:extLst>
              <a:ext uri="{FF2B5EF4-FFF2-40B4-BE49-F238E27FC236}">
                <a16:creationId xmlns:a16="http://schemas.microsoft.com/office/drawing/2014/main" id="{9E19E3D2-62F1-13C9-A3AE-E12721555504}"/>
              </a:ext>
            </a:extLst>
          </p:cNvPr>
          <p:cNvSpPr/>
          <p:nvPr/>
        </p:nvSpPr>
        <p:spPr>
          <a:xfrm>
            <a:off x="2959439"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3863" name="Freeform 3862">
            <a:extLst>
              <a:ext uri="{FF2B5EF4-FFF2-40B4-BE49-F238E27FC236}">
                <a16:creationId xmlns:a16="http://schemas.microsoft.com/office/drawing/2014/main" id="{D6D028E0-B309-1E8F-2112-44E90B68BA50}"/>
              </a:ext>
            </a:extLst>
          </p:cNvPr>
          <p:cNvSpPr/>
          <p:nvPr/>
        </p:nvSpPr>
        <p:spPr>
          <a:xfrm>
            <a:off x="2959439"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3864" name="Freeform 3863">
            <a:extLst>
              <a:ext uri="{FF2B5EF4-FFF2-40B4-BE49-F238E27FC236}">
                <a16:creationId xmlns:a16="http://schemas.microsoft.com/office/drawing/2014/main" id="{4360E50F-305E-7344-1670-3F6FB5FC48B9}"/>
              </a:ext>
            </a:extLst>
          </p:cNvPr>
          <p:cNvSpPr/>
          <p:nvPr/>
        </p:nvSpPr>
        <p:spPr>
          <a:xfrm>
            <a:off x="2961703"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865" name="Freeform 3864">
            <a:extLst>
              <a:ext uri="{FF2B5EF4-FFF2-40B4-BE49-F238E27FC236}">
                <a16:creationId xmlns:a16="http://schemas.microsoft.com/office/drawing/2014/main" id="{C8AA563D-9B23-D07D-271B-5EA7BBF541CC}"/>
              </a:ext>
            </a:extLst>
          </p:cNvPr>
          <p:cNvSpPr/>
          <p:nvPr/>
        </p:nvSpPr>
        <p:spPr>
          <a:xfrm>
            <a:off x="2961703"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866" name="Freeform 3865">
            <a:extLst>
              <a:ext uri="{FF2B5EF4-FFF2-40B4-BE49-F238E27FC236}">
                <a16:creationId xmlns:a16="http://schemas.microsoft.com/office/drawing/2014/main" id="{004FD19D-3F58-436D-AB67-78E438C820AE}"/>
              </a:ext>
            </a:extLst>
          </p:cNvPr>
          <p:cNvSpPr/>
          <p:nvPr/>
        </p:nvSpPr>
        <p:spPr>
          <a:xfrm>
            <a:off x="296396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67" name="Freeform 3866">
            <a:extLst>
              <a:ext uri="{FF2B5EF4-FFF2-40B4-BE49-F238E27FC236}">
                <a16:creationId xmlns:a16="http://schemas.microsoft.com/office/drawing/2014/main" id="{B178E6B6-9B26-0958-FC28-B37BB020F6E5}"/>
              </a:ext>
            </a:extLst>
          </p:cNvPr>
          <p:cNvSpPr/>
          <p:nvPr/>
        </p:nvSpPr>
        <p:spPr>
          <a:xfrm>
            <a:off x="2966231"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3868" name="Freeform 3867">
            <a:extLst>
              <a:ext uri="{FF2B5EF4-FFF2-40B4-BE49-F238E27FC236}">
                <a16:creationId xmlns:a16="http://schemas.microsoft.com/office/drawing/2014/main" id="{DA1B990B-18E4-E3E6-3F38-2450DC9EF113}"/>
              </a:ext>
            </a:extLst>
          </p:cNvPr>
          <p:cNvSpPr/>
          <p:nvPr/>
        </p:nvSpPr>
        <p:spPr>
          <a:xfrm>
            <a:off x="2966231"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3869" name="Freeform 3868">
            <a:extLst>
              <a:ext uri="{FF2B5EF4-FFF2-40B4-BE49-F238E27FC236}">
                <a16:creationId xmlns:a16="http://schemas.microsoft.com/office/drawing/2014/main" id="{A5DBF2DC-676D-B618-3EFB-0EB598FCDAB8}"/>
              </a:ext>
            </a:extLst>
          </p:cNvPr>
          <p:cNvSpPr/>
          <p:nvPr/>
        </p:nvSpPr>
        <p:spPr>
          <a:xfrm>
            <a:off x="2968576"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3870" name="Freeform 3869">
            <a:extLst>
              <a:ext uri="{FF2B5EF4-FFF2-40B4-BE49-F238E27FC236}">
                <a16:creationId xmlns:a16="http://schemas.microsoft.com/office/drawing/2014/main" id="{EDCE5336-D964-FB25-CADB-D3B80110765A}"/>
              </a:ext>
            </a:extLst>
          </p:cNvPr>
          <p:cNvSpPr/>
          <p:nvPr/>
        </p:nvSpPr>
        <p:spPr>
          <a:xfrm>
            <a:off x="2968576"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3871" name="Freeform 3870">
            <a:extLst>
              <a:ext uri="{FF2B5EF4-FFF2-40B4-BE49-F238E27FC236}">
                <a16:creationId xmlns:a16="http://schemas.microsoft.com/office/drawing/2014/main" id="{8055B326-5B49-F256-E07B-C99F5F1E2BAE}"/>
              </a:ext>
            </a:extLst>
          </p:cNvPr>
          <p:cNvSpPr/>
          <p:nvPr/>
        </p:nvSpPr>
        <p:spPr>
          <a:xfrm>
            <a:off x="2970840"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solidFill>
            <a:srgbClr val="F7941D"/>
          </a:solidFill>
          <a:ln w="0" cap="flat">
            <a:noFill/>
            <a:prstDash val="solid"/>
            <a:miter/>
          </a:ln>
        </p:spPr>
        <p:txBody>
          <a:bodyPr rtlCol="0" anchor="ctr"/>
          <a:lstStyle/>
          <a:p>
            <a:endParaRPr lang="en-GB" dirty="0"/>
          </a:p>
        </p:txBody>
      </p:sp>
      <p:sp>
        <p:nvSpPr>
          <p:cNvPr id="3872" name="Freeform 3871">
            <a:extLst>
              <a:ext uri="{FF2B5EF4-FFF2-40B4-BE49-F238E27FC236}">
                <a16:creationId xmlns:a16="http://schemas.microsoft.com/office/drawing/2014/main" id="{68CACF2E-DB34-A7C0-D072-1557060D92C6}"/>
              </a:ext>
            </a:extLst>
          </p:cNvPr>
          <p:cNvSpPr/>
          <p:nvPr/>
        </p:nvSpPr>
        <p:spPr>
          <a:xfrm>
            <a:off x="2970840"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noFill/>
          <a:ln w="4040" cap="flat">
            <a:solidFill>
              <a:srgbClr val="C54E29"/>
            </a:solidFill>
            <a:prstDash val="solid"/>
            <a:miter/>
          </a:ln>
        </p:spPr>
        <p:txBody>
          <a:bodyPr rtlCol="0" anchor="ctr"/>
          <a:lstStyle/>
          <a:p>
            <a:endParaRPr lang="en-GB" dirty="0"/>
          </a:p>
        </p:txBody>
      </p:sp>
      <p:sp>
        <p:nvSpPr>
          <p:cNvPr id="3873" name="Freeform 3872">
            <a:extLst>
              <a:ext uri="{FF2B5EF4-FFF2-40B4-BE49-F238E27FC236}">
                <a16:creationId xmlns:a16="http://schemas.microsoft.com/office/drawing/2014/main" id="{D0514581-859D-E246-E202-595F2A8D541F}"/>
              </a:ext>
            </a:extLst>
          </p:cNvPr>
          <p:cNvSpPr/>
          <p:nvPr/>
        </p:nvSpPr>
        <p:spPr>
          <a:xfrm>
            <a:off x="2973104"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874" name="Freeform 3873">
            <a:extLst>
              <a:ext uri="{FF2B5EF4-FFF2-40B4-BE49-F238E27FC236}">
                <a16:creationId xmlns:a16="http://schemas.microsoft.com/office/drawing/2014/main" id="{212CF78E-FC42-AFFD-9E6A-EF65C97E36A3}"/>
              </a:ext>
            </a:extLst>
          </p:cNvPr>
          <p:cNvSpPr/>
          <p:nvPr/>
        </p:nvSpPr>
        <p:spPr>
          <a:xfrm>
            <a:off x="2973104"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875" name="Freeform 3874">
            <a:extLst>
              <a:ext uri="{FF2B5EF4-FFF2-40B4-BE49-F238E27FC236}">
                <a16:creationId xmlns:a16="http://schemas.microsoft.com/office/drawing/2014/main" id="{BBCB18EB-3914-2D4A-ED08-9AC9DE050012}"/>
              </a:ext>
            </a:extLst>
          </p:cNvPr>
          <p:cNvSpPr/>
          <p:nvPr/>
        </p:nvSpPr>
        <p:spPr>
          <a:xfrm>
            <a:off x="2975368"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3876" name="Freeform 3875">
            <a:extLst>
              <a:ext uri="{FF2B5EF4-FFF2-40B4-BE49-F238E27FC236}">
                <a16:creationId xmlns:a16="http://schemas.microsoft.com/office/drawing/2014/main" id="{848B7FA8-A975-5C78-131A-716521E6AA12}"/>
              </a:ext>
            </a:extLst>
          </p:cNvPr>
          <p:cNvSpPr/>
          <p:nvPr/>
        </p:nvSpPr>
        <p:spPr>
          <a:xfrm>
            <a:off x="2975368"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3877" name="Freeform 3876">
            <a:extLst>
              <a:ext uri="{FF2B5EF4-FFF2-40B4-BE49-F238E27FC236}">
                <a16:creationId xmlns:a16="http://schemas.microsoft.com/office/drawing/2014/main" id="{1BB2910F-5737-B56E-C069-14C8CC32B474}"/>
              </a:ext>
            </a:extLst>
          </p:cNvPr>
          <p:cNvSpPr/>
          <p:nvPr/>
        </p:nvSpPr>
        <p:spPr>
          <a:xfrm>
            <a:off x="2977632"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3878" name="Freeform 3877">
            <a:extLst>
              <a:ext uri="{FF2B5EF4-FFF2-40B4-BE49-F238E27FC236}">
                <a16:creationId xmlns:a16="http://schemas.microsoft.com/office/drawing/2014/main" id="{702DF09E-0717-03F5-338C-59A71AAE5C09}"/>
              </a:ext>
            </a:extLst>
          </p:cNvPr>
          <p:cNvSpPr/>
          <p:nvPr/>
        </p:nvSpPr>
        <p:spPr>
          <a:xfrm>
            <a:off x="2977632"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3879" name="Freeform 3878">
            <a:extLst>
              <a:ext uri="{FF2B5EF4-FFF2-40B4-BE49-F238E27FC236}">
                <a16:creationId xmlns:a16="http://schemas.microsoft.com/office/drawing/2014/main" id="{0F12B203-B486-1931-7C47-FCEFF2A642E3}"/>
              </a:ext>
            </a:extLst>
          </p:cNvPr>
          <p:cNvSpPr/>
          <p:nvPr/>
        </p:nvSpPr>
        <p:spPr>
          <a:xfrm>
            <a:off x="297997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80" name="Freeform 3879">
            <a:extLst>
              <a:ext uri="{FF2B5EF4-FFF2-40B4-BE49-F238E27FC236}">
                <a16:creationId xmlns:a16="http://schemas.microsoft.com/office/drawing/2014/main" id="{2C695157-CF63-2531-D242-456423044458}"/>
              </a:ext>
            </a:extLst>
          </p:cNvPr>
          <p:cNvSpPr/>
          <p:nvPr/>
        </p:nvSpPr>
        <p:spPr>
          <a:xfrm>
            <a:off x="2982241"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3881" name="Freeform 3880">
            <a:extLst>
              <a:ext uri="{FF2B5EF4-FFF2-40B4-BE49-F238E27FC236}">
                <a16:creationId xmlns:a16="http://schemas.microsoft.com/office/drawing/2014/main" id="{30B1FE52-6581-97FD-4815-443B9393E0AD}"/>
              </a:ext>
            </a:extLst>
          </p:cNvPr>
          <p:cNvSpPr/>
          <p:nvPr/>
        </p:nvSpPr>
        <p:spPr>
          <a:xfrm>
            <a:off x="2982241"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3882" name="Freeform 3881">
            <a:extLst>
              <a:ext uri="{FF2B5EF4-FFF2-40B4-BE49-F238E27FC236}">
                <a16:creationId xmlns:a16="http://schemas.microsoft.com/office/drawing/2014/main" id="{32E181C7-F8E8-B113-B000-5158EC32327B}"/>
              </a:ext>
            </a:extLst>
          </p:cNvPr>
          <p:cNvSpPr/>
          <p:nvPr/>
        </p:nvSpPr>
        <p:spPr>
          <a:xfrm>
            <a:off x="298450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883" name="Freeform 3882">
            <a:extLst>
              <a:ext uri="{FF2B5EF4-FFF2-40B4-BE49-F238E27FC236}">
                <a16:creationId xmlns:a16="http://schemas.microsoft.com/office/drawing/2014/main" id="{1101E1F9-2D26-E4A1-EE69-84A3B70462C2}"/>
              </a:ext>
            </a:extLst>
          </p:cNvPr>
          <p:cNvSpPr/>
          <p:nvPr/>
        </p:nvSpPr>
        <p:spPr>
          <a:xfrm>
            <a:off x="2984505"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884" name="Freeform 3883">
            <a:extLst>
              <a:ext uri="{FF2B5EF4-FFF2-40B4-BE49-F238E27FC236}">
                <a16:creationId xmlns:a16="http://schemas.microsoft.com/office/drawing/2014/main" id="{6E99D99F-ED6B-1339-28A8-124A3F831D01}"/>
              </a:ext>
            </a:extLst>
          </p:cNvPr>
          <p:cNvSpPr/>
          <p:nvPr/>
        </p:nvSpPr>
        <p:spPr>
          <a:xfrm>
            <a:off x="2986769"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solidFill>
            <a:srgbClr val="F7941D"/>
          </a:solidFill>
          <a:ln w="0" cap="flat">
            <a:noFill/>
            <a:prstDash val="solid"/>
            <a:miter/>
          </a:ln>
        </p:spPr>
        <p:txBody>
          <a:bodyPr rtlCol="0" anchor="ctr"/>
          <a:lstStyle/>
          <a:p>
            <a:endParaRPr lang="en-GB" dirty="0"/>
          </a:p>
        </p:txBody>
      </p:sp>
      <p:sp>
        <p:nvSpPr>
          <p:cNvPr id="3885" name="Freeform 3884">
            <a:extLst>
              <a:ext uri="{FF2B5EF4-FFF2-40B4-BE49-F238E27FC236}">
                <a16:creationId xmlns:a16="http://schemas.microsoft.com/office/drawing/2014/main" id="{5C335C40-9B7E-0CC3-4375-3BC28B3A6B25}"/>
              </a:ext>
            </a:extLst>
          </p:cNvPr>
          <p:cNvSpPr/>
          <p:nvPr/>
        </p:nvSpPr>
        <p:spPr>
          <a:xfrm>
            <a:off x="2986769" y="3756115"/>
            <a:ext cx="1617" cy="41615"/>
          </a:xfrm>
          <a:custGeom>
            <a:avLst/>
            <a:gdLst>
              <a:gd name="connsiteX0" fmla="*/ 0 w 1617"/>
              <a:gd name="connsiteY0" fmla="*/ 0 h 41615"/>
              <a:gd name="connsiteX1" fmla="*/ 1617 w 1617"/>
              <a:gd name="connsiteY1" fmla="*/ 0 h 41615"/>
              <a:gd name="connsiteX2" fmla="*/ 1617 w 1617"/>
              <a:gd name="connsiteY2" fmla="*/ 41615 h 41615"/>
              <a:gd name="connsiteX3" fmla="*/ 0 w 1617"/>
              <a:gd name="connsiteY3" fmla="*/ 41615 h 41615"/>
            </a:gdLst>
            <a:ahLst/>
            <a:cxnLst>
              <a:cxn ang="0">
                <a:pos x="connsiteX0" y="connsiteY0"/>
              </a:cxn>
              <a:cxn ang="0">
                <a:pos x="connsiteX1" y="connsiteY1"/>
              </a:cxn>
              <a:cxn ang="0">
                <a:pos x="connsiteX2" y="connsiteY2"/>
              </a:cxn>
              <a:cxn ang="0">
                <a:pos x="connsiteX3" y="connsiteY3"/>
              </a:cxn>
            </a:cxnLst>
            <a:rect l="l" t="t" r="r" b="b"/>
            <a:pathLst>
              <a:path w="1617" h="41615">
                <a:moveTo>
                  <a:pt x="0" y="0"/>
                </a:moveTo>
                <a:lnTo>
                  <a:pt x="1617" y="0"/>
                </a:lnTo>
                <a:lnTo>
                  <a:pt x="1617" y="41615"/>
                </a:lnTo>
                <a:lnTo>
                  <a:pt x="0" y="41615"/>
                </a:lnTo>
                <a:close/>
              </a:path>
            </a:pathLst>
          </a:custGeom>
          <a:noFill/>
          <a:ln w="4040" cap="flat">
            <a:solidFill>
              <a:srgbClr val="C54E29"/>
            </a:solidFill>
            <a:prstDash val="solid"/>
            <a:miter/>
          </a:ln>
        </p:spPr>
        <p:txBody>
          <a:bodyPr rtlCol="0" anchor="ctr"/>
          <a:lstStyle/>
          <a:p>
            <a:endParaRPr lang="en-GB" dirty="0"/>
          </a:p>
        </p:txBody>
      </p:sp>
      <p:sp>
        <p:nvSpPr>
          <p:cNvPr id="3886" name="Freeform 3885">
            <a:extLst>
              <a:ext uri="{FF2B5EF4-FFF2-40B4-BE49-F238E27FC236}">
                <a16:creationId xmlns:a16="http://schemas.microsoft.com/office/drawing/2014/main" id="{A89C7A9E-32C9-8A31-CFE7-72B3554E8CCC}"/>
              </a:ext>
            </a:extLst>
          </p:cNvPr>
          <p:cNvSpPr/>
          <p:nvPr/>
        </p:nvSpPr>
        <p:spPr>
          <a:xfrm>
            <a:off x="2989033" y="3756115"/>
            <a:ext cx="1617" cy="113775"/>
          </a:xfrm>
          <a:custGeom>
            <a:avLst/>
            <a:gdLst>
              <a:gd name="connsiteX0" fmla="*/ 0 w 1617"/>
              <a:gd name="connsiteY0" fmla="*/ 0 h 113775"/>
              <a:gd name="connsiteX1" fmla="*/ 1617 w 1617"/>
              <a:gd name="connsiteY1" fmla="*/ 0 h 113775"/>
              <a:gd name="connsiteX2" fmla="*/ 1617 w 1617"/>
              <a:gd name="connsiteY2" fmla="*/ 113775 h 113775"/>
              <a:gd name="connsiteX3" fmla="*/ 0 w 1617"/>
              <a:gd name="connsiteY3" fmla="*/ 113775 h 113775"/>
            </a:gdLst>
            <a:ahLst/>
            <a:cxnLst>
              <a:cxn ang="0">
                <a:pos x="connsiteX0" y="connsiteY0"/>
              </a:cxn>
              <a:cxn ang="0">
                <a:pos x="connsiteX1" y="connsiteY1"/>
              </a:cxn>
              <a:cxn ang="0">
                <a:pos x="connsiteX2" y="connsiteY2"/>
              </a:cxn>
              <a:cxn ang="0">
                <a:pos x="connsiteX3" y="connsiteY3"/>
              </a:cxn>
            </a:cxnLst>
            <a:rect l="l" t="t" r="r" b="b"/>
            <a:pathLst>
              <a:path w="1617" h="113775">
                <a:moveTo>
                  <a:pt x="0" y="0"/>
                </a:moveTo>
                <a:lnTo>
                  <a:pt x="1617" y="0"/>
                </a:lnTo>
                <a:lnTo>
                  <a:pt x="1617" y="113775"/>
                </a:lnTo>
                <a:lnTo>
                  <a:pt x="0" y="113775"/>
                </a:lnTo>
                <a:close/>
              </a:path>
            </a:pathLst>
          </a:custGeom>
          <a:solidFill>
            <a:srgbClr val="F7941D"/>
          </a:solidFill>
          <a:ln w="0" cap="flat">
            <a:noFill/>
            <a:prstDash val="solid"/>
            <a:miter/>
          </a:ln>
        </p:spPr>
        <p:txBody>
          <a:bodyPr rtlCol="0" anchor="ctr"/>
          <a:lstStyle/>
          <a:p>
            <a:endParaRPr lang="en-GB" dirty="0"/>
          </a:p>
        </p:txBody>
      </p:sp>
      <p:sp>
        <p:nvSpPr>
          <p:cNvPr id="3887" name="Freeform 3886">
            <a:extLst>
              <a:ext uri="{FF2B5EF4-FFF2-40B4-BE49-F238E27FC236}">
                <a16:creationId xmlns:a16="http://schemas.microsoft.com/office/drawing/2014/main" id="{BB9E4B21-71A8-17D8-0530-6064B1565874}"/>
              </a:ext>
            </a:extLst>
          </p:cNvPr>
          <p:cNvSpPr/>
          <p:nvPr/>
        </p:nvSpPr>
        <p:spPr>
          <a:xfrm>
            <a:off x="2989033" y="3756115"/>
            <a:ext cx="1617" cy="113775"/>
          </a:xfrm>
          <a:custGeom>
            <a:avLst/>
            <a:gdLst>
              <a:gd name="connsiteX0" fmla="*/ 0 w 1617"/>
              <a:gd name="connsiteY0" fmla="*/ 0 h 113775"/>
              <a:gd name="connsiteX1" fmla="*/ 1617 w 1617"/>
              <a:gd name="connsiteY1" fmla="*/ 0 h 113775"/>
              <a:gd name="connsiteX2" fmla="*/ 1617 w 1617"/>
              <a:gd name="connsiteY2" fmla="*/ 113775 h 113775"/>
              <a:gd name="connsiteX3" fmla="*/ 0 w 1617"/>
              <a:gd name="connsiteY3" fmla="*/ 113775 h 113775"/>
            </a:gdLst>
            <a:ahLst/>
            <a:cxnLst>
              <a:cxn ang="0">
                <a:pos x="connsiteX0" y="connsiteY0"/>
              </a:cxn>
              <a:cxn ang="0">
                <a:pos x="connsiteX1" y="connsiteY1"/>
              </a:cxn>
              <a:cxn ang="0">
                <a:pos x="connsiteX2" y="connsiteY2"/>
              </a:cxn>
              <a:cxn ang="0">
                <a:pos x="connsiteX3" y="connsiteY3"/>
              </a:cxn>
            </a:cxnLst>
            <a:rect l="l" t="t" r="r" b="b"/>
            <a:pathLst>
              <a:path w="1617" h="113775">
                <a:moveTo>
                  <a:pt x="0" y="0"/>
                </a:moveTo>
                <a:lnTo>
                  <a:pt x="1617" y="0"/>
                </a:lnTo>
                <a:lnTo>
                  <a:pt x="1617" y="113775"/>
                </a:lnTo>
                <a:lnTo>
                  <a:pt x="0" y="113775"/>
                </a:lnTo>
                <a:close/>
              </a:path>
            </a:pathLst>
          </a:custGeom>
          <a:noFill/>
          <a:ln w="4040" cap="flat">
            <a:solidFill>
              <a:srgbClr val="C54E29"/>
            </a:solidFill>
            <a:prstDash val="solid"/>
            <a:miter/>
          </a:ln>
        </p:spPr>
        <p:txBody>
          <a:bodyPr rtlCol="0" anchor="ctr"/>
          <a:lstStyle/>
          <a:p>
            <a:endParaRPr lang="en-GB" dirty="0"/>
          </a:p>
        </p:txBody>
      </p:sp>
      <p:sp>
        <p:nvSpPr>
          <p:cNvPr id="3888" name="Freeform 3887">
            <a:extLst>
              <a:ext uri="{FF2B5EF4-FFF2-40B4-BE49-F238E27FC236}">
                <a16:creationId xmlns:a16="http://schemas.microsoft.com/office/drawing/2014/main" id="{A53470F2-4450-8041-A36D-133D4B3DD14C}"/>
              </a:ext>
            </a:extLst>
          </p:cNvPr>
          <p:cNvSpPr/>
          <p:nvPr/>
        </p:nvSpPr>
        <p:spPr>
          <a:xfrm>
            <a:off x="2991297"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solidFill>
            <a:srgbClr val="F7941D"/>
          </a:solidFill>
          <a:ln w="0" cap="flat">
            <a:noFill/>
            <a:prstDash val="solid"/>
            <a:miter/>
          </a:ln>
        </p:spPr>
        <p:txBody>
          <a:bodyPr rtlCol="0" anchor="ctr"/>
          <a:lstStyle/>
          <a:p>
            <a:endParaRPr lang="en-GB" dirty="0"/>
          </a:p>
        </p:txBody>
      </p:sp>
      <p:sp>
        <p:nvSpPr>
          <p:cNvPr id="3889" name="Freeform 3888">
            <a:extLst>
              <a:ext uri="{FF2B5EF4-FFF2-40B4-BE49-F238E27FC236}">
                <a16:creationId xmlns:a16="http://schemas.microsoft.com/office/drawing/2014/main" id="{2CAD0391-C608-144B-64EC-0A898883C550}"/>
              </a:ext>
            </a:extLst>
          </p:cNvPr>
          <p:cNvSpPr/>
          <p:nvPr/>
        </p:nvSpPr>
        <p:spPr>
          <a:xfrm>
            <a:off x="2991297" y="3756115"/>
            <a:ext cx="1617" cy="10504"/>
          </a:xfrm>
          <a:custGeom>
            <a:avLst/>
            <a:gdLst>
              <a:gd name="connsiteX0" fmla="*/ 0 w 1617"/>
              <a:gd name="connsiteY0" fmla="*/ 0 h 10504"/>
              <a:gd name="connsiteX1" fmla="*/ 1617 w 1617"/>
              <a:gd name="connsiteY1" fmla="*/ 0 h 10504"/>
              <a:gd name="connsiteX2" fmla="*/ 1617 w 1617"/>
              <a:gd name="connsiteY2" fmla="*/ 10505 h 10504"/>
              <a:gd name="connsiteX3" fmla="*/ 0 w 1617"/>
              <a:gd name="connsiteY3" fmla="*/ 10505 h 10504"/>
            </a:gdLst>
            <a:ahLst/>
            <a:cxnLst>
              <a:cxn ang="0">
                <a:pos x="connsiteX0" y="connsiteY0"/>
              </a:cxn>
              <a:cxn ang="0">
                <a:pos x="connsiteX1" y="connsiteY1"/>
              </a:cxn>
              <a:cxn ang="0">
                <a:pos x="connsiteX2" y="connsiteY2"/>
              </a:cxn>
              <a:cxn ang="0">
                <a:pos x="connsiteX3" y="connsiteY3"/>
              </a:cxn>
            </a:cxnLst>
            <a:rect l="l" t="t" r="r" b="b"/>
            <a:pathLst>
              <a:path w="1617" h="10504">
                <a:moveTo>
                  <a:pt x="0" y="0"/>
                </a:moveTo>
                <a:lnTo>
                  <a:pt x="1617" y="0"/>
                </a:lnTo>
                <a:lnTo>
                  <a:pt x="1617" y="10505"/>
                </a:lnTo>
                <a:lnTo>
                  <a:pt x="0" y="10505"/>
                </a:lnTo>
                <a:close/>
              </a:path>
            </a:pathLst>
          </a:custGeom>
          <a:noFill/>
          <a:ln w="4040" cap="flat">
            <a:solidFill>
              <a:srgbClr val="C54E29"/>
            </a:solidFill>
            <a:prstDash val="solid"/>
            <a:miter/>
          </a:ln>
        </p:spPr>
        <p:txBody>
          <a:bodyPr rtlCol="0" anchor="ctr"/>
          <a:lstStyle/>
          <a:p>
            <a:endParaRPr lang="en-GB" dirty="0"/>
          </a:p>
        </p:txBody>
      </p:sp>
      <p:sp>
        <p:nvSpPr>
          <p:cNvPr id="3890" name="Freeform 3889">
            <a:extLst>
              <a:ext uri="{FF2B5EF4-FFF2-40B4-BE49-F238E27FC236}">
                <a16:creationId xmlns:a16="http://schemas.microsoft.com/office/drawing/2014/main" id="{E78EAFF9-0DB6-02C0-A2A0-71A1FA2FB7AD}"/>
              </a:ext>
            </a:extLst>
          </p:cNvPr>
          <p:cNvSpPr/>
          <p:nvPr/>
        </p:nvSpPr>
        <p:spPr>
          <a:xfrm>
            <a:off x="299364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91" name="Freeform 3890">
            <a:extLst>
              <a:ext uri="{FF2B5EF4-FFF2-40B4-BE49-F238E27FC236}">
                <a16:creationId xmlns:a16="http://schemas.microsoft.com/office/drawing/2014/main" id="{7F5A5C92-13B8-2912-33D3-BD2C4C934E13}"/>
              </a:ext>
            </a:extLst>
          </p:cNvPr>
          <p:cNvSpPr/>
          <p:nvPr/>
        </p:nvSpPr>
        <p:spPr>
          <a:xfrm>
            <a:off x="299590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92" name="Freeform 3891">
            <a:extLst>
              <a:ext uri="{FF2B5EF4-FFF2-40B4-BE49-F238E27FC236}">
                <a16:creationId xmlns:a16="http://schemas.microsoft.com/office/drawing/2014/main" id="{F6F912B5-A5C0-36FE-E332-B46F58F073AF}"/>
              </a:ext>
            </a:extLst>
          </p:cNvPr>
          <p:cNvSpPr/>
          <p:nvPr/>
        </p:nvSpPr>
        <p:spPr>
          <a:xfrm>
            <a:off x="2998170" y="3756115"/>
            <a:ext cx="1617" cy="59877"/>
          </a:xfrm>
          <a:custGeom>
            <a:avLst/>
            <a:gdLst>
              <a:gd name="connsiteX0" fmla="*/ 0 w 1617"/>
              <a:gd name="connsiteY0" fmla="*/ 0 h 59877"/>
              <a:gd name="connsiteX1" fmla="*/ 1617 w 1617"/>
              <a:gd name="connsiteY1" fmla="*/ 0 h 59877"/>
              <a:gd name="connsiteX2" fmla="*/ 1617 w 1617"/>
              <a:gd name="connsiteY2" fmla="*/ 59877 h 59877"/>
              <a:gd name="connsiteX3" fmla="*/ 0 w 1617"/>
              <a:gd name="connsiteY3" fmla="*/ 59877 h 59877"/>
            </a:gdLst>
            <a:ahLst/>
            <a:cxnLst>
              <a:cxn ang="0">
                <a:pos x="connsiteX0" y="connsiteY0"/>
              </a:cxn>
              <a:cxn ang="0">
                <a:pos x="connsiteX1" y="connsiteY1"/>
              </a:cxn>
              <a:cxn ang="0">
                <a:pos x="connsiteX2" y="connsiteY2"/>
              </a:cxn>
              <a:cxn ang="0">
                <a:pos x="connsiteX3" y="connsiteY3"/>
              </a:cxn>
            </a:cxnLst>
            <a:rect l="l" t="t" r="r" b="b"/>
            <a:pathLst>
              <a:path w="1617" h="59877">
                <a:moveTo>
                  <a:pt x="0" y="0"/>
                </a:moveTo>
                <a:lnTo>
                  <a:pt x="1617" y="0"/>
                </a:lnTo>
                <a:lnTo>
                  <a:pt x="1617" y="59877"/>
                </a:lnTo>
                <a:lnTo>
                  <a:pt x="0" y="59877"/>
                </a:lnTo>
                <a:close/>
              </a:path>
            </a:pathLst>
          </a:custGeom>
          <a:solidFill>
            <a:srgbClr val="F7941D"/>
          </a:solidFill>
          <a:ln w="0" cap="flat">
            <a:noFill/>
            <a:prstDash val="solid"/>
            <a:miter/>
          </a:ln>
        </p:spPr>
        <p:txBody>
          <a:bodyPr rtlCol="0" anchor="ctr"/>
          <a:lstStyle/>
          <a:p>
            <a:endParaRPr lang="en-GB" dirty="0"/>
          </a:p>
        </p:txBody>
      </p:sp>
      <p:sp>
        <p:nvSpPr>
          <p:cNvPr id="3893" name="Freeform 3892">
            <a:extLst>
              <a:ext uri="{FF2B5EF4-FFF2-40B4-BE49-F238E27FC236}">
                <a16:creationId xmlns:a16="http://schemas.microsoft.com/office/drawing/2014/main" id="{292D8433-E0F4-DDB8-0C6A-3BD94257E1D2}"/>
              </a:ext>
            </a:extLst>
          </p:cNvPr>
          <p:cNvSpPr/>
          <p:nvPr/>
        </p:nvSpPr>
        <p:spPr>
          <a:xfrm>
            <a:off x="2998170" y="3756115"/>
            <a:ext cx="1617" cy="59877"/>
          </a:xfrm>
          <a:custGeom>
            <a:avLst/>
            <a:gdLst>
              <a:gd name="connsiteX0" fmla="*/ 0 w 1617"/>
              <a:gd name="connsiteY0" fmla="*/ 0 h 59877"/>
              <a:gd name="connsiteX1" fmla="*/ 1617 w 1617"/>
              <a:gd name="connsiteY1" fmla="*/ 0 h 59877"/>
              <a:gd name="connsiteX2" fmla="*/ 1617 w 1617"/>
              <a:gd name="connsiteY2" fmla="*/ 59877 h 59877"/>
              <a:gd name="connsiteX3" fmla="*/ 0 w 1617"/>
              <a:gd name="connsiteY3" fmla="*/ 59877 h 59877"/>
            </a:gdLst>
            <a:ahLst/>
            <a:cxnLst>
              <a:cxn ang="0">
                <a:pos x="connsiteX0" y="connsiteY0"/>
              </a:cxn>
              <a:cxn ang="0">
                <a:pos x="connsiteX1" y="connsiteY1"/>
              </a:cxn>
              <a:cxn ang="0">
                <a:pos x="connsiteX2" y="connsiteY2"/>
              </a:cxn>
              <a:cxn ang="0">
                <a:pos x="connsiteX3" y="connsiteY3"/>
              </a:cxn>
            </a:cxnLst>
            <a:rect l="l" t="t" r="r" b="b"/>
            <a:pathLst>
              <a:path w="1617" h="59877">
                <a:moveTo>
                  <a:pt x="0" y="0"/>
                </a:moveTo>
                <a:lnTo>
                  <a:pt x="1617" y="0"/>
                </a:lnTo>
                <a:lnTo>
                  <a:pt x="1617" y="59877"/>
                </a:lnTo>
                <a:lnTo>
                  <a:pt x="0" y="59877"/>
                </a:lnTo>
                <a:close/>
              </a:path>
            </a:pathLst>
          </a:custGeom>
          <a:noFill/>
          <a:ln w="4040" cap="flat">
            <a:solidFill>
              <a:srgbClr val="C54E29"/>
            </a:solidFill>
            <a:prstDash val="solid"/>
            <a:miter/>
          </a:ln>
        </p:spPr>
        <p:txBody>
          <a:bodyPr rtlCol="0" anchor="ctr"/>
          <a:lstStyle/>
          <a:p>
            <a:endParaRPr lang="en-GB" dirty="0"/>
          </a:p>
        </p:txBody>
      </p:sp>
      <p:sp>
        <p:nvSpPr>
          <p:cNvPr id="3894" name="Freeform 3893">
            <a:extLst>
              <a:ext uri="{FF2B5EF4-FFF2-40B4-BE49-F238E27FC236}">
                <a16:creationId xmlns:a16="http://schemas.microsoft.com/office/drawing/2014/main" id="{CB99D065-D08C-BCF3-56B1-AAA72E6A71FC}"/>
              </a:ext>
            </a:extLst>
          </p:cNvPr>
          <p:cNvSpPr/>
          <p:nvPr/>
        </p:nvSpPr>
        <p:spPr>
          <a:xfrm>
            <a:off x="300043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95" name="Freeform 3894">
            <a:extLst>
              <a:ext uri="{FF2B5EF4-FFF2-40B4-BE49-F238E27FC236}">
                <a16:creationId xmlns:a16="http://schemas.microsoft.com/office/drawing/2014/main" id="{C460EC77-D272-F49F-0649-38A3E2D9B4D2}"/>
              </a:ext>
            </a:extLst>
          </p:cNvPr>
          <p:cNvSpPr/>
          <p:nvPr/>
        </p:nvSpPr>
        <p:spPr>
          <a:xfrm>
            <a:off x="3002698"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3896" name="Freeform 3895">
            <a:extLst>
              <a:ext uri="{FF2B5EF4-FFF2-40B4-BE49-F238E27FC236}">
                <a16:creationId xmlns:a16="http://schemas.microsoft.com/office/drawing/2014/main" id="{74CDA61B-E913-0D5B-2087-3D153BF0E83B}"/>
              </a:ext>
            </a:extLst>
          </p:cNvPr>
          <p:cNvSpPr/>
          <p:nvPr/>
        </p:nvSpPr>
        <p:spPr>
          <a:xfrm>
            <a:off x="3002698"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3897" name="Freeform 3896">
            <a:extLst>
              <a:ext uri="{FF2B5EF4-FFF2-40B4-BE49-F238E27FC236}">
                <a16:creationId xmlns:a16="http://schemas.microsoft.com/office/drawing/2014/main" id="{3E04DEA0-7E0C-2A13-14AA-6620C1D55AFA}"/>
              </a:ext>
            </a:extLst>
          </p:cNvPr>
          <p:cNvSpPr/>
          <p:nvPr/>
        </p:nvSpPr>
        <p:spPr>
          <a:xfrm>
            <a:off x="300496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898" name="Freeform 3897">
            <a:extLst>
              <a:ext uri="{FF2B5EF4-FFF2-40B4-BE49-F238E27FC236}">
                <a16:creationId xmlns:a16="http://schemas.microsoft.com/office/drawing/2014/main" id="{0FFCB703-45C0-EDD4-1681-5EB6F2C425D3}"/>
              </a:ext>
            </a:extLst>
          </p:cNvPr>
          <p:cNvSpPr/>
          <p:nvPr/>
        </p:nvSpPr>
        <p:spPr>
          <a:xfrm>
            <a:off x="300730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899" name="Freeform 3898">
            <a:extLst>
              <a:ext uri="{FF2B5EF4-FFF2-40B4-BE49-F238E27FC236}">
                <a16:creationId xmlns:a16="http://schemas.microsoft.com/office/drawing/2014/main" id="{9C4629DF-494E-1651-DC03-FF92253094DA}"/>
              </a:ext>
            </a:extLst>
          </p:cNvPr>
          <p:cNvSpPr/>
          <p:nvPr/>
        </p:nvSpPr>
        <p:spPr>
          <a:xfrm>
            <a:off x="300730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900" name="Freeform 3899">
            <a:extLst>
              <a:ext uri="{FF2B5EF4-FFF2-40B4-BE49-F238E27FC236}">
                <a16:creationId xmlns:a16="http://schemas.microsoft.com/office/drawing/2014/main" id="{49B5D65C-8129-5EB4-D0EA-24FEB0A0D5C4}"/>
              </a:ext>
            </a:extLst>
          </p:cNvPr>
          <p:cNvSpPr/>
          <p:nvPr/>
        </p:nvSpPr>
        <p:spPr>
          <a:xfrm>
            <a:off x="3009570"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3901" name="Freeform 3900">
            <a:extLst>
              <a:ext uri="{FF2B5EF4-FFF2-40B4-BE49-F238E27FC236}">
                <a16:creationId xmlns:a16="http://schemas.microsoft.com/office/drawing/2014/main" id="{9B7BD216-65A9-F090-0DE2-603AB7FD2A21}"/>
              </a:ext>
            </a:extLst>
          </p:cNvPr>
          <p:cNvSpPr/>
          <p:nvPr/>
        </p:nvSpPr>
        <p:spPr>
          <a:xfrm>
            <a:off x="3009570"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3902" name="Freeform 3901">
            <a:extLst>
              <a:ext uri="{FF2B5EF4-FFF2-40B4-BE49-F238E27FC236}">
                <a16:creationId xmlns:a16="http://schemas.microsoft.com/office/drawing/2014/main" id="{0EF2AB48-0808-9DD3-706B-BE375FA0F521}"/>
              </a:ext>
            </a:extLst>
          </p:cNvPr>
          <p:cNvSpPr/>
          <p:nvPr/>
        </p:nvSpPr>
        <p:spPr>
          <a:xfrm>
            <a:off x="3011834"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903" name="Freeform 3902">
            <a:extLst>
              <a:ext uri="{FF2B5EF4-FFF2-40B4-BE49-F238E27FC236}">
                <a16:creationId xmlns:a16="http://schemas.microsoft.com/office/drawing/2014/main" id="{251BE6A1-D47A-F30D-6B13-98918846E06D}"/>
              </a:ext>
            </a:extLst>
          </p:cNvPr>
          <p:cNvSpPr/>
          <p:nvPr/>
        </p:nvSpPr>
        <p:spPr>
          <a:xfrm>
            <a:off x="3011834"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904" name="Freeform 3903">
            <a:extLst>
              <a:ext uri="{FF2B5EF4-FFF2-40B4-BE49-F238E27FC236}">
                <a16:creationId xmlns:a16="http://schemas.microsoft.com/office/drawing/2014/main" id="{F0E673EC-36E7-FD41-AF0A-22E807532046}"/>
              </a:ext>
            </a:extLst>
          </p:cNvPr>
          <p:cNvSpPr/>
          <p:nvPr/>
        </p:nvSpPr>
        <p:spPr>
          <a:xfrm>
            <a:off x="3014098"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905" name="Freeform 3904">
            <a:extLst>
              <a:ext uri="{FF2B5EF4-FFF2-40B4-BE49-F238E27FC236}">
                <a16:creationId xmlns:a16="http://schemas.microsoft.com/office/drawing/2014/main" id="{8143344F-EFCF-3189-F395-A3231E70DEEB}"/>
              </a:ext>
            </a:extLst>
          </p:cNvPr>
          <p:cNvSpPr/>
          <p:nvPr/>
        </p:nvSpPr>
        <p:spPr>
          <a:xfrm>
            <a:off x="3014098"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906" name="Freeform 3905">
            <a:extLst>
              <a:ext uri="{FF2B5EF4-FFF2-40B4-BE49-F238E27FC236}">
                <a16:creationId xmlns:a16="http://schemas.microsoft.com/office/drawing/2014/main" id="{28A944AE-C472-9C3E-D3F0-8EC84737E54F}"/>
              </a:ext>
            </a:extLst>
          </p:cNvPr>
          <p:cNvSpPr/>
          <p:nvPr/>
        </p:nvSpPr>
        <p:spPr>
          <a:xfrm>
            <a:off x="301636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07" name="Freeform 3906">
            <a:extLst>
              <a:ext uri="{FF2B5EF4-FFF2-40B4-BE49-F238E27FC236}">
                <a16:creationId xmlns:a16="http://schemas.microsoft.com/office/drawing/2014/main" id="{4DD13C5E-06BF-DB83-67AF-40331763398F}"/>
              </a:ext>
            </a:extLst>
          </p:cNvPr>
          <p:cNvSpPr/>
          <p:nvPr/>
        </p:nvSpPr>
        <p:spPr>
          <a:xfrm>
            <a:off x="3018627"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3908" name="Freeform 3907">
            <a:extLst>
              <a:ext uri="{FF2B5EF4-FFF2-40B4-BE49-F238E27FC236}">
                <a16:creationId xmlns:a16="http://schemas.microsoft.com/office/drawing/2014/main" id="{DB6208D5-9DAB-8C15-C16C-1C9140883825}"/>
              </a:ext>
            </a:extLst>
          </p:cNvPr>
          <p:cNvSpPr/>
          <p:nvPr/>
        </p:nvSpPr>
        <p:spPr>
          <a:xfrm>
            <a:off x="3018627"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3909" name="Freeform 3908">
            <a:extLst>
              <a:ext uri="{FF2B5EF4-FFF2-40B4-BE49-F238E27FC236}">
                <a16:creationId xmlns:a16="http://schemas.microsoft.com/office/drawing/2014/main" id="{7102FEED-F4E6-CCE4-38C3-0E829B7BD890}"/>
              </a:ext>
            </a:extLst>
          </p:cNvPr>
          <p:cNvSpPr/>
          <p:nvPr/>
        </p:nvSpPr>
        <p:spPr>
          <a:xfrm>
            <a:off x="3020971"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solidFill>
            <a:srgbClr val="F7941D"/>
          </a:solidFill>
          <a:ln w="0" cap="flat">
            <a:noFill/>
            <a:prstDash val="solid"/>
            <a:miter/>
          </a:ln>
        </p:spPr>
        <p:txBody>
          <a:bodyPr rtlCol="0" anchor="ctr"/>
          <a:lstStyle/>
          <a:p>
            <a:endParaRPr lang="en-GB" dirty="0"/>
          </a:p>
        </p:txBody>
      </p:sp>
      <p:sp>
        <p:nvSpPr>
          <p:cNvPr id="3910" name="Freeform 3909">
            <a:extLst>
              <a:ext uri="{FF2B5EF4-FFF2-40B4-BE49-F238E27FC236}">
                <a16:creationId xmlns:a16="http://schemas.microsoft.com/office/drawing/2014/main" id="{BE1A6060-6146-46C1-8394-AA92665AE21A}"/>
              </a:ext>
            </a:extLst>
          </p:cNvPr>
          <p:cNvSpPr/>
          <p:nvPr/>
        </p:nvSpPr>
        <p:spPr>
          <a:xfrm>
            <a:off x="3020971" y="3756115"/>
            <a:ext cx="1617" cy="33372"/>
          </a:xfrm>
          <a:custGeom>
            <a:avLst/>
            <a:gdLst>
              <a:gd name="connsiteX0" fmla="*/ 0 w 1617"/>
              <a:gd name="connsiteY0" fmla="*/ 0 h 33372"/>
              <a:gd name="connsiteX1" fmla="*/ 1617 w 1617"/>
              <a:gd name="connsiteY1" fmla="*/ 0 h 33372"/>
              <a:gd name="connsiteX2" fmla="*/ 1617 w 1617"/>
              <a:gd name="connsiteY2" fmla="*/ 33373 h 33372"/>
              <a:gd name="connsiteX3" fmla="*/ 0 w 1617"/>
              <a:gd name="connsiteY3" fmla="*/ 33373 h 33372"/>
            </a:gdLst>
            <a:ahLst/>
            <a:cxnLst>
              <a:cxn ang="0">
                <a:pos x="connsiteX0" y="connsiteY0"/>
              </a:cxn>
              <a:cxn ang="0">
                <a:pos x="connsiteX1" y="connsiteY1"/>
              </a:cxn>
              <a:cxn ang="0">
                <a:pos x="connsiteX2" y="connsiteY2"/>
              </a:cxn>
              <a:cxn ang="0">
                <a:pos x="connsiteX3" y="connsiteY3"/>
              </a:cxn>
            </a:cxnLst>
            <a:rect l="l" t="t" r="r" b="b"/>
            <a:pathLst>
              <a:path w="1617" h="33372">
                <a:moveTo>
                  <a:pt x="0" y="0"/>
                </a:moveTo>
                <a:lnTo>
                  <a:pt x="1617" y="0"/>
                </a:lnTo>
                <a:lnTo>
                  <a:pt x="1617" y="33373"/>
                </a:lnTo>
                <a:lnTo>
                  <a:pt x="0" y="33373"/>
                </a:lnTo>
                <a:close/>
              </a:path>
            </a:pathLst>
          </a:custGeom>
          <a:noFill/>
          <a:ln w="4040" cap="flat">
            <a:solidFill>
              <a:srgbClr val="C54E29"/>
            </a:solidFill>
            <a:prstDash val="solid"/>
            <a:miter/>
          </a:ln>
        </p:spPr>
        <p:txBody>
          <a:bodyPr rtlCol="0" anchor="ctr"/>
          <a:lstStyle/>
          <a:p>
            <a:endParaRPr lang="en-GB" dirty="0"/>
          </a:p>
        </p:txBody>
      </p:sp>
      <p:sp>
        <p:nvSpPr>
          <p:cNvPr id="3911" name="Freeform 3910">
            <a:extLst>
              <a:ext uri="{FF2B5EF4-FFF2-40B4-BE49-F238E27FC236}">
                <a16:creationId xmlns:a16="http://schemas.microsoft.com/office/drawing/2014/main" id="{A3ECC3F2-D39C-BC72-79F8-71EEDE21BA72}"/>
              </a:ext>
            </a:extLst>
          </p:cNvPr>
          <p:cNvSpPr/>
          <p:nvPr/>
        </p:nvSpPr>
        <p:spPr>
          <a:xfrm>
            <a:off x="3023235"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solidFill>
            <a:srgbClr val="F7941D"/>
          </a:solidFill>
          <a:ln w="0" cap="flat">
            <a:noFill/>
            <a:prstDash val="solid"/>
            <a:miter/>
          </a:ln>
        </p:spPr>
        <p:txBody>
          <a:bodyPr rtlCol="0" anchor="ctr"/>
          <a:lstStyle/>
          <a:p>
            <a:endParaRPr lang="en-GB" dirty="0"/>
          </a:p>
        </p:txBody>
      </p:sp>
      <p:sp>
        <p:nvSpPr>
          <p:cNvPr id="3912" name="Freeform 3911">
            <a:extLst>
              <a:ext uri="{FF2B5EF4-FFF2-40B4-BE49-F238E27FC236}">
                <a16:creationId xmlns:a16="http://schemas.microsoft.com/office/drawing/2014/main" id="{5363F0DC-D400-5E2C-426F-EDA8DEA5A7E5}"/>
              </a:ext>
            </a:extLst>
          </p:cNvPr>
          <p:cNvSpPr/>
          <p:nvPr/>
        </p:nvSpPr>
        <p:spPr>
          <a:xfrm>
            <a:off x="3023235" y="3756115"/>
            <a:ext cx="1617" cy="14625"/>
          </a:xfrm>
          <a:custGeom>
            <a:avLst/>
            <a:gdLst>
              <a:gd name="connsiteX0" fmla="*/ 0 w 1617"/>
              <a:gd name="connsiteY0" fmla="*/ 0 h 14625"/>
              <a:gd name="connsiteX1" fmla="*/ 1617 w 1617"/>
              <a:gd name="connsiteY1" fmla="*/ 0 h 14625"/>
              <a:gd name="connsiteX2" fmla="*/ 1617 w 1617"/>
              <a:gd name="connsiteY2" fmla="*/ 14626 h 14625"/>
              <a:gd name="connsiteX3" fmla="*/ 0 w 1617"/>
              <a:gd name="connsiteY3" fmla="*/ 14626 h 14625"/>
            </a:gdLst>
            <a:ahLst/>
            <a:cxnLst>
              <a:cxn ang="0">
                <a:pos x="connsiteX0" y="connsiteY0"/>
              </a:cxn>
              <a:cxn ang="0">
                <a:pos x="connsiteX1" y="connsiteY1"/>
              </a:cxn>
              <a:cxn ang="0">
                <a:pos x="connsiteX2" y="connsiteY2"/>
              </a:cxn>
              <a:cxn ang="0">
                <a:pos x="connsiteX3" y="connsiteY3"/>
              </a:cxn>
            </a:cxnLst>
            <a:rect l="l" t="t" r="r" b="b"/>
            <a:pathLst>
              <a:path w="1617" h="14625">
                <a:moveTo>
                  <a:pt x="0" y="0"/>
                </a:moveTo>
                <a:lnTo>
                  <a:pt x="1617" y="0"/>
                </a:lnTo>
                <a:lnTo>
                  <a:pt x="1617" y="14626"/>
                </a:lnTo>
                <a:lnTo>
                  <a:pt x="0" y="14626"/>
                </a:lnTo>
                <a:close/>
              </a:path>
            </a:pathLst>
          </a:custGeom>
          <a:noFill/>
          <a:ln w="4040" cap="flat">
            <a:solidFill>
              <a:srgbClr val="C54E29"/>
            </a:solidFill>
            <a:prstDash val="solid"/>
            <a:miter/>
          </a:ln>
        </p:spPr>
        <p:txBody>
          <a:bodyPr rtlCol="0" anchor="ctr"/>
          <a:lstStyle/>
          <a:p>
            <a:endParaRPr lang="en-GB" dirty="0"/>
          </a:p>
        </p:txBody>
      </p:sp>
      <p:sp>
        <p:nvSpPr>
          <p:cNvPr id="3913" name="Freeform 3912">
            <a:extLst>
              <a:ext uri="{FF2B5EF4-FFF2-40B4-BE49-F238E27FC236}">
                <a16:creationId xmlns:a16="http://schemas.microsoft.com/office/drawing/2014/main" id="{25BBBF71-5D4F-524A-B306-9245325FAD2C}"/>
              </a:ext>
            </a:extLst>
          </p:cNvPr>
          <p:cNvSpPr/>
          <p:nvPr/>
        </p:nvSpPr>
        <p:spPr>
          <a:xfrm>
            <a:off x="3025499" y="3756115"/>
            <a:ext cx="1617" cy="84119"/>
          </a:xfrm>
          <a:custGeom>
            <a:avLst/>
            <a:gdLst>
              <a:gd name="connsiteX0" fmla="*/ 0 w 1617"/>
              <a:gd name="connsiteY0" fmla="*/ 0 h 84119"/>
              <a:gd name="connsiteX1" fmla="*/ 1617 w 1617"/>
              <a:gd name="connsiteY1" fmla="*/ 0 h 84119"/>
              <a:gd name="connsiteX2" fmla="*/ 1617 w 1617"/>
              <a:gd name="connsiteY2" fmla="*/ 84119 h 84119"/>
              <a:gd name="connsiteX3" fmla="*/ 0 w 1617"/>
              <a:gd name="connsiteY3" fmla="*/ 84119 h 84119"/>
            </a:gdLst>
            <a:ahLst/>
            <a:cxnLst>
              <a:cxn ang="0">
                <a:pos x="connsiteX0" y="connsiteY0"/>
              </a:cxn>
              <a:cxn ang="0">
                <a:pos x="connsiteX1" y="connsiteY1"/>
              </a:cxn>
              <a:cxn ang="0">
                <a:pos x="connsiteX2" y="connsiteY2"/>
              </a:cxn>
              <a:cxn ang="0">
                <a:pos x="connsiteX3" y="connsiteY3"/>
              </a:cxn>
            </a:cxnLst>
            <a:rect l="l" t="t" r="r" b="b"/>
            <a:pathLst>
              <a:path w="1617" h="84119">
                <a:moveTo>
                  <a:pt x="0" y="0"/>
                </a:moveTo>
                <a:lnTo>
                  <a:pt x="1617" y="0"/>
                </a:lnTo>
                <a:lnTo>
                  <a:pt x="1617" y="84119"/>
                </a:lnTo>
                <a:lnTo>
                  <a:pt x="0" y="84119"/>
                </a:lnTo>
                <a:close/>
              </a:path>
            </a:pathLst>
          </a:custGeom>
          <a:solidFill>
            <a:srgbClr val="F7941D"/>
          </a:solidFill>
          <a:ln w="0" cap="flat">
            <a:noFill/>
            <a:prstDash val="solid"/>
            <a:miter/>
          </a:ln>
        </p:spPr>
        <p:txBody>
          <a:bodyPr rtlCol="0" anchor="ctr"/>
          <a:lstStyle/>
          <a:p>
            <a:endParaRPr lang="en-GB" dirty="0"/>
          </a:p>
        </p:txBody>
      </p:sp>
      <p:sp>
        <p:nvSpPr>
          <p:cNvPr id="3914" name="Freeform 3913">
            <a:extLst>
              <a:ext uri="{FF2B5EF4-FFF2-40B4-BE49-F238E27FC236}">
                <a16:creationId xmlns:a16="http://schemas.microsoft.com/office/drawing/2014/main" id="{AB14A40B-2CC2-8934-200A-D35D4AD3AD78}"/>
              </a:ext>
            </a:extLst>
          </p:cNvPr>
          <p:cNvSpPr/>
          <p:nvPr/>
        </p:nvSpPr>
        <p:spPr>
          <a:xfrm>
            <a:off x="3025499" y="3756115"/>
            <a:ext cx="1617" cy="84119"/>
          </a:xfrm>
          <a:custGeom>
            <a:avLst/>
            <a:gdLst>
              <a:gd name="connsiteX0" fmla="*/ 0 w 1617"/>
              <a:gd name="connsiteY0" fmla="*/ 0 h 84119"/>
              <a:gd name="connsiteX1" fmla="*/ 1617 w 1617"/>
              <a:gd name="connsiteY1" fmla="*/ 0 h 84119"/>
              <a:gd name="connsiteX2" fmla="*/ 1617 w 1617"/>
              <a:gd name="connsiteY2" fmla="*/ 84119 h 84119"/>
              <a:gd name="connsiteX3" fmla="*/ 0 w 1617"/>
              <a:gd name="connsiteY3" fmla="*/ 84119 h 84119"/>
            </a:gdLst>
            <a:ahLst/>
            <a:cxnLst>
              <a:cxn ang="0">
                <a:pos x="connsiteX0" y="connsiteY0"/>
              </a:cxn>
              <a:cxn ang="0">
                <a:pos x="connsiteX1" y="connsiteY1"/>
              </a:cxn>
              <a:cxn ang="0">
                <a:pos x="connsiteX2" y="connsiteY2"/>
              </a:cxn>
              <a:cxn ang="0">
                <a:pos x="connsiteX3" y="connsiteY3"/>
              </a:cxn>
            </a:cxnLst>
            <a:rect l="l" t="t" r="r" b="b"/>
            <a:pathLst>
              <a:path w="1617" h="84119">
                <a:moveTo>
                  <a:pt x="0" y="0"/>
                </a:moveTo>
                <a:lnTo>
                  <a:pt x="1617" y="0"/>
                </a:lnTo>
                <a:lnTo>
                  <a:pt x="1617" y="84119"/>
                </a:lnTo>
                <a:lnTo>
                  <a:pt x="0" y="84119"/>
                </a:lnTo>
                <a:close/>
              </a:path>
            </a:pathLst>
          </a:custGeom>
          <a:noFill/>
          <a:ln w="4040" cap="flat">
            <a:solidFill>
              <a:srgbClr val="C54E29"/>
            </a:solidFill>
            <a:prstDash val="solid"/>
            <a:miter/>
          </a:ln>
        </p:spPr>
        <p:txBody>
          <a:bodyPr rtlCol="0" anchor="ctr"/>
          <a:lstStyle/>
          <a:p>
            <a:endParaRPr lang="en-GB" dirty="0"/>
          </a:p>
        </p:txBody>
      </p:sp>
      <p:sp>
        <p:nvSpPr>
          <p:cNvPr id="3915" name="Freeform 3914">
            <a:extLst>
              <a:ext uri="{FF2B5EF4-FFF2-40B4-BE49-F238E27FC236}">
                <a16:creationId xmlns:a16="http://schemas.microsoft.com/office/drawing/2014/main" id="{51D59887-C855-1D1F-632A-B30603CE11D6}"/>
              </a:ext>
            </a:extLst>
          </p:cNvPr>
          <p:cNvSpPr/>
          <p:nvPr/>
        </p:nvSpPr>
        <p:spPr>
          <a:xfrm>
            <a:off x="3027763"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916" name="Freeform 3915">
            <a:extLst>
              <a:ext uri="{FF2B5EF4-FFF2-40B4-BE49-F238E27FC236}">
                <a16:creationId xmlns:a16="http://schemas.microsoft.com/office/drawing/2014/main" id="{4E766B13-1948-4A9C-9A47-297F44BCED0F}"/>
              </a:ext>
            </a:extLst>
          </p:cNvPr>
          <p:cNvSpPr/>
          <p:nvPr/>
        </p:nvSpPr>
        <p:spPr>
          <a:xfrm>
            <a:off x="3027763"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917" name="Freeform 3916">
            <a:extLst>
              <a:ext uri="{FF2B5EF4-FFF2-40B4-BE49-F238E27FC236}">
                <a16:creationId xmlns:a16="http://schemas.microsoft.com/office/drawing/2014/main" id="{A32BF2C4-D785-65E2-62D2-06F0AB630EE4}"/>
              </a:ext>
            </a:extLst>
          </p:cNvPr>
          <p:cNvSpPr/>
          <p:nvPr/>
        </p:nvSpPr>
        <p:spPr>
          <a:xfrm>
            <a:off x="3030027" y="3756115"/>
            <a:ext cx="1617" cy="62624"/>
          </a:xfrm>
          <a:custGeom>
            <a:avLst/>
            <a:gdLst>
              <a:gd name="connsiteX0" fmla="*/ 0 w 1617"/>
              <a:gd name="connsiteY0" fmla="*/ 0 h 62624"/>
              <a:gd name="connsiteX1" fmla="*/ 1617 w 1617"/>
              <a:gd name="connsiteY1" fmla="*/ 0 h 62624"/>
              <a:gd name="connsiteX2" fmla="*/ 1617 w 1617"/>
              <a:gd name="connsiteY2" fmla="*/ 62625 h 62624"/>
              <a:gd name="connsiteX3" fmla="*/ 0 w 1617"/>
              <a:gd name="connsiteY3" fmla="*/ 62625 h 62624"/>
            </a:gdLst>
            <a:ahLst/>
            <a:cxnLst>
              <a:cxn ang="0">
                <a:pos x="connsiteX0" y="connsiteY0"/>
              </a:cxn>
              <a:cxn ang="0">
                <a:pos x="connsiteX1" y="connsiteY1"/>
              </a:cxn>
              <a:cxn ang="0">
                <a:pos x="connsiteX2" y="connsiteY2"/>
              </a:cxn>
              <a:cxn ang="0">
                <a:pos x="connsiteX3" y="connsiteY3"/>
              </a:cxn>
            </a:cxnLst>
            <a:rect l="l" t="t" r="r" b="b"/>
            <a:pathLst>
              <a:path w="1617" h="62624">
                <a:moveTo>
                  <a:pt x="0" y="0"/>
                </a:moveTo>
                <a:lnTo>
                  <a:pt x="1617" y="0"/>
                </a:lnTo>
                <a:lnTo>
                  <a:pt x="1617" y="62625"/>
                </a:lnTo>
                <a:lnTo>
                  <a:pt x="0" y="62625"/>
                </a:lnTo>
                <a:close/>
              </a:path>
            </a:pathLst>
          </a:custGeom>
          <a:solidFill>
            <a:srgbClr val="F7941D"/>
          </a:solidFill>
          <a:ln w="0" cap="flat">
            <a:noFill/>
            <a:prstDash val="solid"/>
            <a:miter/>
          </a:ln>
        </p:spPr>
        <p:txBody>
          <a:bodyPr rtlCol="0" anchor="ctr"/>
          <a:lstStyle/>
          <a:p>
            <a:endParaRPr lang="en-GB" dirty="0"/>
          </a:p>
        </p:txBody>
      </p:sp>
      <p:sp>
        <p:nvSpPr>
          <p:cNvPr id="3918" name="Freeform 3917">
            <a:extLst>
              <a:ext uri="{FF2B5EF4-FFF2-40B4-BE49-F238E27FC236}">
                <a16:creationId xmlns:a16="http://schemas.microsoft.com/office/drawing/2014/main" id="{BF7B474E-8E90-8E4F-AC48-51A83DFF075E}"/>
              </a:ext>
            </a:extLst>
          </p:cNvPr>
          <p:cNvSpPr/>
          <p:nvPr/>
        </p:nvSpPr>
        <p:spPr>
          <a:xfrm>
            <a:off x="3030027" y="3756115"/>
            <a:ext cx="1617" cy="62624"/>
          </a:xfrm>
          <a:custGeom>
            <a:avLst/>
            <a:gdLst>
              <a:gd name="connsiteX0" fmla="*/ 0 w 1617"/>
              <a:gd name="connsiteY0" fmla="*/ 0 h 62624"/>
              <a:gd name="connsiteX1" fmla="*/ 1617 w 1617"/>
              <a:gd name="connsiteY1" fmla="*/ 0 h 62624"/>
              <a:gd name="connsiteX2" fmla="*/ 1617 w 1617"/>
              <a:gd name="connsiteY2" fmla="*/ 62625 h 62624"/>
              <a:gd name="connsiteX3" fmla="*/ 0 w 1617"/>
              <a:gd name="connsiteY3" fmla="*/ 62625 h 62624"/>
            </a:gdLst>
            <a:ahLst/>
            <a:cxnLst>
              <a:cxn ang="0">
                <a:pos x="connsiteX0" y="connsiteY0"/>
              </a:cxn>
              <a:cxn ang="0">
                <a:pos x="connsiteX1" y="connsiteY1"/>
              </a:cxn>
              <a:cxn ang="0">
                <a:pos x="connsiteX2" y="connsiteY2"/>
              </a:cxn>
              <a:cxn ang="0">
                <a:pos x="connsiteX3" y="connsiteY3"/>
              </a:cxn>
            </a:cxnLst>
            <a:rect l="l" t="t" r="r" b="b"/>
            <a:pathLst>
              <a:path w="1617" h="62624">
                <a:moveTo>
                  <a:pt x="0" y="0"/>
                </a:moveTo>
                <a:lnTo>
                  <a:pt x="1617" y="0"/>
                </a:lnTo>
                <a:lnTo>
                  <a:pt x="1617" y="62625"/>
                </a:lnTo>
                <a:lnTo>
                  <a:pt x="0" y="62625"/>
                </a:lnTo>
                <a:close/>
              </a:path>
            </a:pathLst>
          </a:custGeom>
          <a:noFill/>
          <a:ln w="4040" cap="flat">
            <a:solidFill>
              <a:srgbClr val="C54E29"/>
            </a:solidFill>
            <a:prstDash val="solid"/>
            <a:miter/>
          </a:ln>
        </p:spPr>
        <p:txBody>
          <a:bodyPr rtlCol="0" anchor="ctr"/>
          <a:lstStyle/>
          <a:p>
            <a:endParaRPr lang="en-GB" dirty="0"/>
          </a:p>
        </p:txBody>
      </p:sp>
      <p:sp>
        <p:nvSpPr>
          <p:cNvPr id="3919" name="Freeform 3918">
            <a:extLst>
              <a:ext uri="{FF2B5EF4-FFF2-40B4-BE49-F238E27FC236}">
                <a16:creationId xmlns:a16="http://schemas.microsoft.com/office/drawing/2014/main" id="{4B305881-2D47-4FEC-DB42-D09B8F925D3E}"/>
              </a:ext>
            </a:extLst>
          </p:cNvPr>
          <p:cNvSpPr/>
          <p:nvPr/>
        </p:nvSpPr>
        <p:spPr>
          <a:xfrm>
            <a:off x="3032372"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920" name="Freeform 3919">
            <a:extLst>
              <a:ext uri="{FF2B5EF4-FFF2-40B4-BE49-F238E27FC236}">
                <a16:creationId xmlns:a16="http://schemas.microsoft.com/office/drawing/2014/main" id="{3C39B27E-7DD4-EE0E-C57E-44CF579B94DB}"/>
              </a:ext>
            </a:extLst>
          </p:cNvPr>
          <p:cNvSpPr/>
          <p:nvPr/>
        </p:nvSpPr>
        <p:spPr>
          <a:xfrm>
            <a:off x="3032372"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921" name="Freeform 3920">
            <a:extLst>
              <a:ext uri="{FF2B5EF4-FFF2-40B4-BE49-F238E27FC236}">
                <a16:creationId xmlns:a16="http://schemas.microsoft.com/office/drawing/2014/main" id="{A24C1627-93C6-A07D-3836-5FD8835006DC}"/>
              </a:ext>
            </a:extLst>
          </p:cNvPr>
          <p:cNvSpPr/>
          <p:nvPr/>
        </p:nvSpPr>
        <p:spPr>
          <a:xfrm>
            <a:off x="3034636"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3922" name="Freeform 3921">
            <a:extLst>
              <a:ext uri="{FF2B5EF4-FFF2-40B4-BE49-F238E27FC236}">
                <a16:creationId xmlns:a16="http://schemas.microsoft.com/office/drawing/2014/main" id="{0F60FCA6-2218-C3C4-ADAC-F4E7FE5A27DA}"/>
              </a:ext>
            </a:extLst>
          </p:cNvPr>
          <p:cNvSpPr/>
          <p:nvPr/>
        </p:nvSpPr>
        <p:spPr>
          <a:xfrm>
            <a:off x="3034636"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3923" name="Freeform 3922">
            <a:extLst>
              <a:ext uri="{FF2B5EF4-FFF2-40B4-BE49-F238E27FC236}">
                <a16:creationId xmlns:a16="http://schemas.microsoft.com/office/drawing/2014/main" id="{B3E0B494-0925-AD65-1660-C6A17A6C6760}"/>
              </a:ext>
            </a:extLst>
          </p:cNvPr>
          <p:cNvSpPr/>
          <p:nvPr/>
        </p:nvSpPr>
        <p:spPr>
          <a:xfrm>
            <a:off x="303690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24" name="Freeform 3923">
            <a:extLst>
              <a:ext uri="{FF2B5EF4-FFF2-40B4-BE49-F238E27FC236}">
                <a16:creationId xmlns:a16="http://schemas.microsoft.com/office/drawing/2014/main" id="{E4A00EE7-9791-FE45-B4BA-15CD8F7F7A24}"/>
              </a:ext>
            </a:extLst>
          </p:cNvPr>
          <p:cNvSpPr/>
          <p:nvPr/>
        </p:nvSpPr>
        <p:spPr>
          <a:xfrm>
            <a:off x="3039164"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solidFill>
            <a:srgbClr val="F7941D"/>
          </a:solidFill>
          <a:ln w="0" cap="flat">
            <a:noFill/>
            <a:prstDash val="solid"/>
            <a:miter/>
          </a:ln>
        </p:spPr>
        <p:txBody>
          <a:bodyPr rtlCol="0" anchor="ctr"/>
          <a:lstStyle/>
          <a:p>
            <a:endParaRPr lang="en-GB" dirty="0"/>
          </a:p>
        </p:txBody>
      </p:sp>
      <p:sp>
        <p:nvSpPr>
          <p:cNvPr id="3925" name="Freeform 3924">
            <a:extLst>
              <a:ext uri="{FF2B5EF4-FFF2-40B4-BE49-F238E27FC236}">
                <a16:creationId xmlns:a16="http://schemas.microsoft.com/office/drawing/2014/main" id="{D6683954-AC94-34C3-F462-B3997B3A2B3F}"/>
              </a:ext>
            </a:extLst>
          </p:cNvPr>
          <p:cNvSpPr/>
          <p:nvPr/>
        </p:nvSpPr>
        <p:spPr>
          <a:xfrm>
            <a:off x="3039164"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noFill/>
          <a:ln w="4040" cap="flat">
            <a:solidFill>
              <a:srgbClr val="C54E29"/>
            </a:solidFill>
            <a:prstDash val="solid"/>
            <a:miter/>
          </a:ln>
        </p:spPr>
        <p:txBody>
          <a:bodyPr rtlCol="0" anchor="ctr"/>
          <a:lstStyle/>
          <a:p>
            <a:endParaRPr lang="en-GB" dirty="0"/>
          </a:p>
        </p:txBody>
      </p:sp>
      <p:sp>
        <p:nvSpPr>
          <p:cNvPr id="3926" name="Freeform 3925">
            <a:extLst>
              <a:ext uri="{FF2B5EF4-FFF2-40B4-BE49-F238E27FC236}">
                <a16:creationId xmlns:a16="http://schemas.microsoft.com/office/drawing/2014/main" id="{FDCA3E86-0096-C068-2FFD-FFCB84E7CC9F}"/>
              </a:ext>
            </a:extLst>
          </p:cNvPr>
          <p:cNvSpPr/>
          <p:nvPr/>
        </p:nvSpPr>
        <p:spPr>
          <a:xfrm>
            <a:off x="3041428"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3927" name="Freeform 3926">
            <a:extLst>
              <a:ext uri="{FF2B5EF4-FFF2-40B4-BE49-F238E27FC236}">
                <a16:creationId xmlns:a16="http://schemas.microsoft.com/office/drawing/2014/main" id="{A5284ED2-B9BC-FA75-DC83-C1BC199D7378}"/>
              </a:ext>
            </a:extLst>
          </p:cNvPr>
          <p:cNvSpPr/>
          <p:nvPr/>
        </p:nvSpPr>
        <p:spPr>
          <a:xfrm>
            <a:off x="3041428"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3928" name="Freeform 3927">
            <a:extLst>
              <a:ext uri="{FF2B5EF4-FFF2-40B4-BE49-F238E27FC236}">
                <a16:creationId xmlns:a16="http://schemas.microsoft.com/office/drawing/2014/main" id="{FC6B7099-FA7D-9F6D-8D69-75BA7B358098}"/>
              </a:ext>
            </a:extLst>
          </p:cNvPr>
          <p:cNvSpPr/>
          <p:nvPr/>
        </p:nvSpPr>
        <p:spPr>
          <a:xfrm>
            <a:off x="3043692" y="3756115"/>
            <a:ext cx="1617" cy="104644"/>
          </a:xfrm>
          <a:custGeom>
            <a:avLst/>
            <a:gdLst>
              <a:gd name="connsiteX0" fmla="*/ 0 w 1617"/>
              <a:gd name="connsiteY0" fmla="*/ 0 h 104644"/>
              <a:gd name="connsiteX1" fmla="*/ 1617 w 1617"/>
              <a:gd name="connsiteY1" fmla="*/ 0 h 104644"/>
              <a:gd name="connsiteX2" fmla="*/ 1617 w 1617"/>
              <a:gd name="connsiteY2" fmla="*/ 104644 h 104644"/>
              <a:gd name="connsiteX3" fmla="*/ 0 w 1617"/>
              <a:gd name="connsiteY3" fmla="*/ 104644 h 104644"/>
            </a:gdLst>
            <a:ahLst/>
            <a:cxnLst>
              <a:cxn ang="0">
                <a:pos x="connsiteX0" y="connsiteY0"/>
              </a:cxn>
              <a:cxn ang="0">
                <a:pos x="connsiteX1" y="connsiteY1"/>
              </a:cxn>
              <a:cxn ang="0">
                <a:pos x="connsiteX2" y="connsiteY2"/>
              </a:cxn>
              <a:cxn ang="0">
                <a:pos x="connsiteX3" y="connsiteY3"/>
              </a:cxn>
            </a:cxnLst>
            <a:rect l="l" t="t" r="r" b="b"/>
            <a:pathLst>
              <a:path w="1617" h="104644">
                <a:moveTo>
                  <a:pt x="0" y="0"/>
                </a:moveTo>
                <a:lnTo>
                  <a:pt x="1617" y="0"/>
                </a:lnTo>
                <a:lnTo>
                  <a:pt x="1617" y="104644"/>
                </a:lnTo>
                <a:lnTo>
                  <a:pt x="0" y="104644"/>
                </a:lnTo>
                <a:close/>
              </a:path>
            </a:pathLst>
          </a:custGeom>
          <a:solidFill>
            <a:srgbClr val="F7941D"/>
          </a:solidFill>
          <a:ln w="0" cap="flat">
            <a:noFill/>
            <a:prstDash val="solid"/>
            <a:miter/>
          </a:ln>
        </p:spPr>
        <p:txBody>
          <a:bodyPr rtlCol="0" anchor="ctr"/>
          <a:lstStyle/>
          <a:p>
            <a:endParaRPr lang="en-GB" dirty="0"/>
          </a:p>
        </p:txBody>
      </p:sp>
      <p:sp>
        <p:nvSpPr>
          <p:cNvPr id="3929" name="Freeform 3928">
            <a:extLst>
              <a:ext uri="{FF2B5EF4-FFF2-40B4-BE49-F238E27FC236}">
                <a16:creationId xmlns:a16="http://schemas.microsoft.com/office/drawing/2014/main" id="{CBEF1001-5051-7FA5-7C87-2BDC9689A34D}"/>
              </a:ext>
            </a:extLst>
          </p:cNvPr>
          <p:cNvSpPr/>
          <p:nvPr/>
        </p:nvSpPr>
        <p:spPr>
          <a:xfrm>
            <a:off x="3043692" y="3756115"/>
            <a:ext cx="1617" cy="104644"/>
          </a:xfrm>
          <a:custGeom>
            <a:avLst/>
            <a:gdLst>
              <a:gd name="connsiteX0" fmla="*/ 0 w 1617"/>
              <a:gd name="connsiteY0" fmla="*/ 0 h 104644"/>
              <a:gd name="connsiteX1" fmla="*/ 1617 w 1617"/>
              <a:gd name="connsiteY1" fmla="*/ 0 h 104644"/>
              <a:gd name="connsiteX2" fmla="*/ 1617 w 1617"/>
              <a:gd name="connsiteY2" fmla="*/ 104644 h 104644"/>
              <a:gd name="connsiteX3" fmla="*/ 0 w 1617"/>
              <a:gd name="connsiteY3" fmla="*/ 104644 h 104644"/>
            </a:gdLst>
            <a:ahLst/>
            <a:cxnLst>
              <a:cxn ang="0">
                <a:pos x="connsiteX0" y="connsiteY0"/>
              </a:cxn>
              <a:cxn ang="0">
                <a:pos x="connsiteX1" y="connsiteY1"/>
              </a:cxn>
              <a:cxn ang="0">
                <a:pos x="connsiteX2" y="connsiteY2"/>
              </a:cxn>
              <a:cxn ang="0">
                <a:pos x="connsiteX3" y="connsiteY3"/>
              </a:cxn>
            </a:cxnLst>
            <a:rect l="l" t="t" r="r" b="b"/>
            <a:pathLst>
              <a:path w="1617" h="104644">
                <a:moveTo>
                  <a:pt x="0" y="0"/>
                </a:moveTo>
                <a:lnTo>
                  <a:pt x="1617" y="0"/>
                </a:lnTo>
                <a:lnTo>
                  <a:pt x="1617" y="104644"/>
                </a:lnTo>
                <a:lnTo>
                  <a:pt x="0" y="104644"/>
                </a:lnTo>
                <a:close/>
              </a:path>
            </a:pathLst>
          </a:custGeom>
          <a:noFill/>
          <a:ln w="4040" cap="flat">
            <a:solidFill>
              <a:srgbClr val="C54E29"/>
            </a:solidFill>
            <a:prstDash val="solid"/>
            <a:miter/>
          </a:ln>
        </p:spPr>
        <p:txBody>
          <a:bodyPr rtlCol="0" anchor="ctr"/>
          <a:lstStyle/>
          <a:p>
            <a:endParaRPr lang="en-GB" dirty="0"/>
          </a:p>
        </p:txBody>
      </p:sp>
      <p:sp>
        <p:nvSpPr>
          <p:cNvPr id="3930" name="Freeform 3929">
            <a:extLst>
              <a:ext uri="{FF2B5EF4-FFF2-40B4-BE49-F238E27FC236}">
                <a16:creationId xmlns:a16="http://schemas.microsoft.com/office/drawing/2014/main" id="{A6695844-B73B-09F5-4778-00AF2D1BB383}"/>
              </a:ext>
            </a:extLst>
          </p:cNvPr>
          <p:cNvSpPr/>
          <p:nvPr/>
        </p:nvSpPr>
        <p:spPr>
          <a:xfrm>
            <a:off x="3046037"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931" name="Freeform 3930">
            <a:extLst>
              <a:ext uri="{FF2B5EF4-FFF2-40B4-BE49-F238E27FC236}">
                <a16:creationId xmlns:a16="http://schemas.microsoft.com/office/drawing/2014/main" id="{6BFA5606-6E86-7986-9754-3AF5239C8B33}"/>
              </a:ext>
            </a:extLst>
          </p:cNvPr>
          <p:cNvSpPr/>
          <p:nvPr/>
        </p:nvSpPr>
        <p:spPr>
          <a:xfrm>
            <a:off x="3046037"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932" name="Freeform 3931">
            <a:extLst>
              <a:ext uri="{FF2B5EF4-FFF2-40B4-BE49-F238E27FC236}">
                <a16:creationId xmlns:a16="http://schemas.microsoft.com/office/drawing/2014/main" id="{4A1E2969-A42E-031E-41F3-3650173A5EFF}"/>
              </a:ext>
            </a:extLst>
          </p:cNvPr>
          <p:cNvSpPr/>
          <p:nvPr/>
        </p:nvSpPr>
        <p:spPr>
          <a:xfrm>
            <a:off x="3048301"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3933" name="Freeform 3932">
            <a:extLst>
              <a:ext uri="{FF2B5EF4-FFF2-40B4-BE49-F238E27FC236}">
                <a16:creationId xmlns:a16="http://schemas.microsoft.com/office/drawing/2014/main" id="{C6FE9A3D-8D34-3599-A11F-DCF49E6963C0}"/>
              </a:ext>
            </a:extLst>
          </p:cNvPr>
          <p:cNvSpPr/>
          <p:nvPr/>
        </p:nvSpPr>
        <p:spPr>
          <a:xfrm>
            <a:off x="3048301"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3934" name="Freeform 3933">
            <a:extLst>
              <a:ext uri="{FF2B5EF4-FFF2-40B4-BE49-F238E27FC236}">
                <a16:creationId xmlns:a16="http://schemas.microsoft.com/office/drawing/2014/main" id="{3AEC9D1F-17F7-6267-0205-687BBBD4CE49}"/>
              </a:ext>
            </a:extLst>
          </p:cNvPr>
          <p:cNvSpPr/>
          <p:nvPr/>
        </p:nvSpPr>
        <p:spPr>
          <a:xfrm>
            <a:off x="3050565"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solidFill>
            <a:srgbClr val="F7941D"/>
          </a:solidFill>
          <a:ln w="0" cap="flat">
            <a:noFill/>
            <a:prstDash val="solid"/>
            <a:miter/>
          </a:ln>
        </p:spPr>
        <p:txBody>
          <a:bodyPr rtlCol="0" anchor="ctr"/>
          <a:lstStyle/>
          <a:p>
            <a:endParaRPr lang="en-GB" dirty="0"/>
          </a:p>
        </p:txBody>
      </p:sp>
      <p:sp>
        <p:nvSpPr>
          <p:cNvPr id="3935" name="Freeform 3934">
            <a:extLst>
              <a:ext uri="{FF2B5EF4-FFF2-40B4-BE49-F238E27FC236}">
                <a16:creationId xmlns:a16="http://schemas.microsoft.com/office/drawing/2014/main" id="{EEDA532A-D4B9-ECC5-FF10-99A7FD283B63}"/>
              </a:ext>
            </a:extLst>
          </p:cNvPr>
          <p:cNvSpPr/>
          <p:nvPr/>
        </p:nvSpPr>
        <p:spPr>
          <a:xfrm>
            <a:off x="3050565"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noFill/>
          <a:ln w="4040" cap="flat">
            <a:solidFill>
              <a:srgbClr val="C54E29"/>
            </a:solidFill>
            <a:prstDash val="solid"/>
            <a:miter/>
          </a:ln>
        </p:spPr>
        <p:txBody>
          <a:bodyPr rtlCol="0" anchor="ctr"/>
          <a:lstStyle/>
          <a:p>
            <a:endParaRPr lang="en-GB" dirty="0"/>
          </a:p>
        </p:txBody>
      </p:sp>
      <p:sp>
        <p:nvSpPr>
          <p:cNvPr id="3936" name="Freeform 3935">
            <a:extLst>
              <a:ext uri="{FF2B5EF4-FFF2-40B4-BE49-F238E27FC236}">
                <a16:creationId xmlns:a16="http://schemas.microsoft.com/office/drawing/2014/main" id="{C398710C-C209-1D79-2189-6495058FFDC6}"/>
              </a:ext>
            </a:extLst>
          </p:cNvPr>
          <p:cNvSpPr/>
          <p:nvPr/>
        </p:nvSpPr>
        <p:spPr>
          <a:xfrm>
            <a:off x="305282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937" name="Freeform 3936">
            <a:extLst>
              <a:ext uri="{FF2B5EF4-FFF2-40B4-BE49-F238E27FC236}">
                <a16:creationId xmlns:a16="http://schemas.microsoft.com/office/drawing/2014/main" id="{A770335D-3644-27A3-7E44-BD6A62C9D205}"/>
              </a:ext>
            </a:extLst>
          </p:cNvPr>
          <p:cNvSpPr/>
          <p:nvPr/>
        </p:nvSpPr>
        <p:spPr>
          <a:xfrm>
            <a:off x="305282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938" name="Freeform 3937">
            <a:extLst>
              <a:ext uri="{FF2B5EF4-FFF2-40B4-BE49-F238E27FC236}">
                <a16:creationId xmlns:a16="http://schemas.microsoft.com/office/drawing/2014/main" id="{15BE7F0E-E87C-E50E-DCE6-4277E294C153}"/>
              </a:ext>
            </a:extLst>
          </p:cNvPr>
          <p:cNvSpPr/>
          <p:nvPr/>
        </p:nvSpPr>
        <p:spPr>
          <a:xfrm>
            <a:off x="3055093"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solidFill>
            <a:srgbClr val="F7941D"/>
          </a:solidFill>
          <a:ln w="0" cap="flat">
            <a:noFill/>
            <a:prstDash val="solid"/>
            <a:miter/>
          </a:ln>
        </p:spPr>
        <p:txBody>
          <a:bodyPr rtlCol="0" anchor="ctr"/>
          <a:lstStyle/>
          <a:p>
            <a:endParaRPr lang="en-GB" dirty="0"/>
          </a:p>
        </p:txBody>
      </p:sp>
      <p:sp>
        <p:nvSpPr>
          <p:cNvPr id="3939" name="Freeform 3938">
            <a:extLst>
              <a:ext uri="{FF2B5EF4-FFF2-40B4-BE49-F238E27FC236}">
                <a16:creationId xmlns:a16="http://schemas.microsoft.com/office/drawing/2014/main" id="{C1359497-AB68-B4A7-2A3F-4F19273715E0}"/>
              </a:ext>
            </a:extLst>
          </p:cNvPr>
          <p:cNvSpPr/>
          <p:nvPr/>
        </p:nvSpPr>
        <p:spPr>
          <a:xfrm>
            <a:off x="3055093"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noFill/>
          <a:ln w="4040" cap="flat">
            <a:solidFill>
              <a:srgbClr val="C54E29"/>
            </a:solidFill>
            <a:prstDash val="solid"/>
            <a:miter/>
          </a:ln>
        </p:spPr>
        <p:txBody>
          <a:bodyPr rtlCol="0" anchor="ctr"/>
          <a:lstStyle/>
          <a:p>
            <a:endParaRPr lang="en-GB" dirty="0"/>
          </a:p>
        </p:txBody>
      </p:sp>
      <p:sp>
        <p:nvSpPr>
          <p:cNvPr id="3940" name="Freeform 3939">
            <a:extLst>
              <a:ext uri="{FF2B5EF4-FFF2-40B4-BE49-F238E27FC236}">
                <a16:creationId xmlns:a16="http://schemas.microsoft.com/office/drawing/2014/main" id="{8F98C499-58CF-1CA5-8E15-965EDBA4161B}"/>
              </a:ext>
            </a:extLst>
          </p:cNvPr>
          <p:cNvSpPr/>
          <p:nvPr/>
        </p:nvSpPr>
        <p:spPr>
          <a:xfrm>
            <a:off x="305735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41" name="Freeform 3940">
            <a:extLst>
              <a:ext uri="{FF2B5EF4-FFF2-40B4-BE49-F238E27FC236}">
                <a16:creationId xmlns:a16="http://schemas.microsoft.com/office/drawing/2014/main" id="{1DAB7431-45A5-DB3A-7643-18D9C4B88BEE}"/>
              </a:ext>
            </a:extLst>
          </p:cNvPr>
          <p:cNvSpPr/>
          <p:nvPr/>
        </p:nvSpPr>
        <p:spPr>
          <a:xfrm>
            <a:off x="3059702" y="3756115"/>
            <a:ext cx="1617" cy="115633"/>
          </a:xfrm>
          <a:custGeom>
            <a:avLst/>
            <a:gdLst>
              <a:gd name="connsiteX0" fmla="*/ 0 w 1617"/>
              <a:gd name="connsiteY0" fmla="*/ 0 h 115633"/>
              <a:gd name="connsiteX1" fmla="*/ 1617 w 1617"/>
              <a:gd name="connsiteY1" fmla="*/ 0 h 115633"/>
              <a:gd name="connsiteX2" fmla="*/ 1617 w 1617"/>
              <a:gd name="connsiteY2" fmla="*/ 115634 h 115633"/>
              <a:gd name="connsiteX3" fmla="*/ 0 w 1617"/>
              <a:gd name="connsiteY3" fmla="*/ 115634 h 115633"/>
            </a:gdLst>
            <a:ahLst/>
            <a:cxnLst>
              <a:cxn ang="0">
                <a:pos x="connsiteX0" y="connsiteY0"/>
              </a:cxn>
              <a:cxn ang="0">
                <a:pos x="connsiteX1" y="connsiteY1"/>
              </a:cxn>
              <a:cxn ang="0">
                <a:pos x="connsiteX2" y="connsiteY2"/>
              </a:cxn>
              <a:cxn ang="0">
                <a:pos x="connsiteX3" y="connsiteY3"/>
              </a:cxn>
            </a:cxnLst>
            <a:rect l="l" t="t" r="r" b="b"/>
            <a:pathLst>
              <a:path w="1617" h="115633">
                <a:moveTo>
                  <a:pt x="0" y="0"/>
                </a:moveTo>
                <a:lnTo>
                  <a:pt x="1617" y="0"/>
                </a:lnTo>
                <a:lnTo>
                  <a:pt x="1617" y="115634"/>
                </a:lnTo>
                <a:lnTo>
                  <a:pt x="0" y="115634"/>
                </a:lnTo>
                <a:close/>
              </a:path>
            </a:pathLst>
          </a:custGeom>
          <a:solidFill>
            <a:srgbClr val="F7941D"/>
          </a:solidFill>
          <a:ln w="0" cap="flat">
            <a:noFill/>
            <a:prstDash val="solid"/>
            <a:miter/>
          </a:ln>
        </p:spPr>
        <p:txBody>
          <a:bodyPr rtlCol="0" anchor="ctr"/>
          <a:lstStyle/>
          <a:p>
            <a:endParaRPr lang="en-GB" dirty="0"/>
          </a:p>
        </p:txBody>
      </p:sp>
      <p:sp>
        <p:nvSpPr>
          <p:cNvPr id="3942" name="Freeform 3941">
            <a:extLst>
              <a:ext uri="{FF2B5EF4-FFF2-40B4-BE49-F238E27FC236}">
                <a16:creationId xmlns:a16="http://schemas.microsoft.com/office/drawing/2014/main" id="{7DF6D621-A438-6A43-352C-C3EDA112B6EA}"/>
              </a:ext>
            </a:extLst>
          </p:cNvPr>
          <p:cNvSpPr/>
          <p:nvPr/>
        </p:nvSpPr>
        <p:spPr>
          <a:xfrm>
            <a:off x="3059702" y="3756115"/>
            <a:ext cx="1617" cy="115633"/>
          </a:xfrm>
          <a:custGeom>
            <a:avLst/>
            <a:gdLst>
              <a:gd name="connsiteX0" fmla="*/ 0 w 1617"/>
              <a:gd name="connsiteY0" fmla="*/ 0 h 115633"/>
              <a:gd name="connsiteX1" fmla="*/ 1617 w 1617"/>
              <a:gd name="connsiteY1" fmla="*/ 0 h 115633"/>
              <a:gd name="connsiteX2" fmla="*/ 1617 w 1617"/>
              <a:gd name="connsiteY2" fmla="*/ 115634 h 115633"/>
              <a:gd name="connsiteX3" fmla="*/ 0 w 1617"/>
              <a:gd name="connsiteY3" fmla="*/ 115634 h 115633"/>
            </a:gdLst>
            <a:ahLst/>
            <a:cxnLst>
              <a:cxn ang="0">
                <a:pos x="connsiteX0" y="connsiteY0"/>
              </a:cxn>
              <a:cxn ang="0">
                <a:pos x="connsiteX1" y="connsiteY1"/>
              </a:cxn>
              <a:cxn ang="0">
                <a:pos x="connsiteX2" y="connsiteY2"/>
              </a:cxn>
              <a:cxn ang="0">
                <a:pos x="connsiteX3" y="connsiteY3"/>
              </a:cxn>
            </a:cxnLst>
            <a:rect l="l" t="t" r="r" b="b"/>
            <a:pathLst>
              <a:path w="1617" h="115633">
                <a:moveTo>
                  <a:pt x="0" y="0"/>
                </a:moveTo>
                <a:lnTo>
                  <a:pt x="1617" y="0"/>
                </a:lnTo>
                <a:lnTo>
                  <a:pt x="1617" y="115634"/>
                </a:lnTo>
                <a:lnTo>
                  <a:pt x="0" y="115634"/>
                </a:lnTo>
                <a:close/>
              </a:path>
            </a:pathLst>
          </a:custGeom>
          <a:noFill/>
          <a:ln w="4040" cap="flat">
            <a:solidFill>
              <a:srgbClr val="C54E29"/>
            </a:solidFill>
            <a:prstDash val="solid"/>
            <a:miter/>
          </a:ln>
        </p:spPr>
        <p:txBody>
          <a:bodyPr rtlCol="0" anchor="ctr"/>
          <a:lstStyle/>
          <a:p>
            <a:endParaRPr lang="en-GB" dirty="0"/>
          </a:p>
        </p:txBody>
      </p:sp>
      <p:sp>
        <p:nvSpPr>
          <p:cNvPr id="3943" name="Freeform 3942">
            <a:extLst>
              <a:ext uri="{FF2B5EF4-FFF2-40B4-BE49-F238E27FC236}">
                <a16:creationId xmlns:a16="http://schemas.microsoft.com/office/drawing/2014/main" id="{56A29D84-5FE5-642C-807E-C8841D70FD83}"/>
              </a:ext>
            </a:extLst>
          </p:cNvPr>
          <p:cNvSpPr/>
          <p:nvPr/>
        </p:nvSpPr>
        <p:spPr>
          <a:xfrm>
            <a:off x="3061966"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3944" name="Freeform 3943">
            <a:extLst>
              <a:ext uri="{FF2B5EF4-FFF2-40B4-BE49-F238E27FC236}">
                <a16:creationId xmlns:a16="http://schemas.microsoft.com/office/drawing/2014/main" id="{AA7D26FB-6239-3690-8C8B-BD5DB04A4F59}"/>
              </a:ext>
            </a:extLst>
          </p:cNvPr>
          <p:cNvSpPr/>
          <p:nvPr/>
        </p:nvSpPr>
        <p:spPr>
          <a:xfrm>
            <a:off x="3061966"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3945" name="Freeform 3944">
            <a:extLst>
              <a:ext uri="{FF2B5EF4-FFF2-40B4-BE49-F238E27FC236}">
                <a16:creationId xmlns:a16="http://schemas.microsoft.com/office/drawing/2014/main" id="{958B1F95-F67A-F50F-12E8-68EA9F619C72}"/>
              </a:ext>
            </a:extLst>
          </p:cNvPr>
          <p:cNvSpPr/>
          <p:nvPr/>
        </p:nvSpPr>
        <p:spPr>
          <a:xfrm>
            <a:off x="3064230"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3946" name="Freeform 3945">
            <a:extLst>
              <a:ext uri="{FF2B5EF4-FFF2-40B4-BE49-F238E27FC236}">
                <a16:creationId xmlns:a16="http://schemas.microsoft.com/office/drawing/2014/main" id="{3DABB34E-D7AB-4088-27EB-983E70BACA93}"/>
              </a:ext>
            </a:extLst>
          </p:cNvPr>
          <p:cNvSpPr/>
          <p:nvPr/>
        </p:nvSpPr>
        <p:spPr>
          <a:xfrm>
            <a:off x="3064230"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3947" name="Freeform 3946">
            <a:extLst>
              <a:ext uri="{FF2B5EF4-FFF2-40B4-BE49-F238E27FC236}">
                <a16:creationId xmlns:a16="http://schemas.microsoft.com/office/drawing/2014/main" id="{E12808A1-A795-4BCD-C49C-AD7FB4DD301C}"/>
              </a:ext>
            </a:extLst>
          </p:cNvPr>
          <p:cNvSpPr/>
          <p:nvPr/>
        </p:nvSpPr>
        <p:spPr>
          <a:xfrm>
            <a:off x="3066494"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solidFill>
            <a:srgbClr val="F7941D"/>
          </a:solidFill>
          <a:ln w="0" cap="flat">
            <a:noFill/>
            <a:prstDash val="solid"/>
            <a:miter/>
          </a:ln>
        </p:spPr>
        <p:txBody>
          <a:bodyPr rtlCol="0" anchor="ctr"/>
          <a:lstStyle/>
          <a:p>
            <a:endParaRPr lang="en-GB" dirty="0"/>
          </a:p>
        </p:txBody>
      </p:sp>
      <p:sp>
        <p:nvSpPr>
          <p:cNvPr id="3948" name="Freeform 3947">
            <a:extLst>
              <a:ext uri="{FF2B5EF4-FFF2-40B4-BE49-F238E27FC236}">
                <a16:creationId xmlns:a16="http://schemas.microsoft.com/office/drawing/2014/main" id="{A926EF6A-B8E5-3D06-D6D3-C0BE42FB983E}"/>
              </a:ext>
            </a:extLst>
          </p:cNvPr>
          <p:cNvSpPr/>
          <p:nvPr/>
        </p:nvSpPr>
        <p:spPr>
          <a:xfrm>
            <a:off x="3066494" y="3756115"/>
            <a:ext cx="1617" cy="44766"/>
          </a:xfrm>
          <a:custGeom>
            <a:avLst/>
            <a:gdLst>
              <a:gd name="connsiteX0" fmla="*/ 0 w 1617"/>
              <a:gd name="connsiteY0" fmla="*/ 0 h 44766"/>
              <a:gd name="connsiteX1" fmla="*/ 1617 w 1617"/>
              <a:gd name="connsiteY1" fmla="*/ 0 h 44766"/>
              <a:gd name="connsiteX2" fmla="*/ 1617 w 1617"/>
              <a:gd name="connsiteY2" fmla="*/ 44767 h 44766"/>
              <a:gd name="connsiteX3" fmla="*/ 0 w 1617"/>
              <a:gd name="connsiteY3" fmla="*/ 44767 h 44766"/>
            </a:gdLst>
            <a:ahLst/>
            <a:cxnLst>
              <a:cxn ang="0">
                <a:pos x="connsiteX0" y="connsiteY0"/>
              </a:cxn>
              <a:cxn ang="0">
                <a:pos x="connsiteX1" y="connsiteY1"/>
              </a:cxn>
              <a:cxn ang="0">
                <a:pos x="connsiteX2" y="connsiteY2"/>
              </a:cxn>
              <a:cxn ang="0">
                <a:pos x="connsiteX3" y="connsiteY3"/>
              </a:cxn>
            </a:cxnLst>
            <a:rect l="l" t="t" r="r" b="b"/>
            <a:pathLst>
              <a:path w="1617" h="44766">
                <a:moveTo>
                  <a:pt x="0" y="0"/>
                </a:moveTo>
                <a:lnTo>
                  <a:pt x="1617" y="0"/>
                </a:lnTo>
                <a:lnTo>
                  <a:pt x="1617" y="44767"/>
                </a:lnTo>
                <a:lnTo>
                  <a:pt x="0" y="44767"/>
                </a:lnTo>
                <a:close/>
              </a:path>
            </a:pathLst>
          </a:custGeom>
          <a:noFill/>
          <a:ln w="4040" cap="flat">
            <a:solidFill>
              <a:srgbClr val="C54E29"/>
            </a:solidFill>
            <a:prstDash val="solid"/>
            <a:miter/>
          </a:ln>
        </p:spPr>
        <p:txBody>
          <a:bodyPr rtlCol="0" anchor="ctr"/>
          <a:lstStyle/>
          <a:p>
            <a:endParaRPr lang="en-GB" dirty="0"/>
          </a:p>
        </p:txBody>
      </p:sp>
      <p:sp>
        <p:nvSpPr>
          <p:cNvPr id="3949" name="Freeform 3948">
            <a:extLst>
              <a:ext uri="{FF2B5EF4-FFF2-40B4-BE49-F238E27FC236}">
                <a16:creationId xmlns:a16="http://schemas.microsoft.com/office/drawing/2014/main" id="{BAE1BCF1-63FB-1CA5-49A7-6EEB54691E6C}"/>
              </a:ext>
            </a:extLst>
          </p:cNvPr>
          <p:cNvSpPr/>
          <p:nvPr/>
        </p:nvSpPr>
        <p:spPr>
          <a:xfrm>
            <a:off x="3068758"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950" name="Freeform 3949">
            <a:extLst>
              <a:ext uri="{FF2B5EF4-FFF2-40B4-BE49-F238E27FC236}">
                <a16:creationId xmlns:a16="http://schemas.microsoft.com/office/drawing/2014/main" id="{9E38FD4D-7D9B-8435-5BB0-87EAEE2AD3A9}"/>
              </a:ext>
            </a:extLst>
          </p:cNvPr>
          <p:cNvSpPr/>
          <p:nvPr/>
        </p:nvSpPr>
        <p:spPr>
          <a:xfrm>
            <a:off x="3068758"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951" name="Freeform 3950">
            <a:extLst>
              <a:ext uri="{FF2B5EF4-FFF2-40B4-BE49-F238E27FC236}">
                <a16:creationId xmlns:a16="http://schemas.microsoft.com/office/drawing/2014/main" id="{8F929521-3954-87B8-EB46-BC25B9FC60C1}"/>
              </a:ext>
            </a:extLst>
          </p:cNvPr>
          <p:cNvSpPr/>
          <p:nvPr/>
        </p:nvSpPr>
        <p:spPr>
          <a:xfrm>
            <a:off x="3071103" y="3756115"/>
            <a:ext cx="1617" cy="43392"/>
          </a:xfrm>
          <a:custGeom>
            <a:avLst/>
            <a:gdLst>
              <a:gd name="connsiteX0" fmla="*/ 0 w 1617"/>
              <a:gd name="connsiteY0" fmla="*/ 0 h 43392"/>
              <a:gd name="connsiteX1" fmla="*/ 1617 w 1617"/>
              <a:gd name="connsiteY1" fmla="*/ 0 h 43392"/>
              <a:gd name="connsiteX2" fmla="*/ 1617 w 1617"/>
              <a:gd name="connsiteY2" fmla="*/ 43393 h 43392"/>
              <a:gd name="connsiteX3" fmla="*/ 0 w 1617"/>
              <a:gd name="connsiteY3" fmla="*/ 43393 h 43392"/>
            </a:gdLst>
            <a:ahLst/>
            <a:cxnLst>
              <a:cxn ang="0">
                <a:pos x="connsiteX0" y="connsiteY0"/>
              </a:cxn>
              <a:cxn ang="0">
                <a:pos x="connsiteX1" y="connsiteY1"/>
              </a:cxn>
              <a:cxn ang="0">
                <a:pos x="connsiteX2" y="connsiteY2"/>
              </a:cxn>
              <a:cxn ang="0">
                <a:pos x="connsiteX3" y="connsiteY3"/>
              </a:cxn>
            </a:cxnLst>
            <a:rect l="l" t="t" r="r" b="b"/>
            <a:pathLst>
              <a:path w="1617" h="43392">
                <a:moveTo>
                  <a:pt x="0" y="0"/>
                </a:moveTo>
                <a:lnTo>
                  <a:pt x="1617" y="0"/>
                </a:lnTo>
                <a:lnTo>
                  <a:pt x="1617" y="43393"/>
                </a:lnTo>
                <a:lnTo>
                  <a:pt x="0" y="43393"/>
                </a:lnTo>
                <a:close/>
              </a:path>
            </a:pathLst>
          </a:custGeom>
          <a:solidFill>
            <a:srgbClr val="F7941D"/>
          </a:solidFill>
          <a:ln w="0" cap="flat">
            <a:noFill/>
            <a:prstDash val="solid"/>
            <a:miter/>
          </a:ln>
        </p:spPr>
        <p:txBody>
          <a:bodyPr rtlCol="0" anchor="ctr"/>
          <a:lstStyle/>
          <a:p>
            <a:endParaRPr lang="en-GB" dirty="0"/>
          </a:p>
        </p:txBody>
      </p:sp>
      <p:sp>
        <p:nvSpPr>
          <p:cNvPr id="3952" name="Freeform 3951">
            <a:extLst>
              <a:ext uri="{FF2B5EF4-FFF2-40B4-BE49-F238E27FC236}">
                <a16:creationId xmlns:a16="http://schemas.microsoft.com/office/drawing/2014/main" id="{891603C1-EBB7-554A-48F4-3D4ACA4047A5}"/>
              </a:ext>
            </a:extLst>
          </p:cNvPr>
          <p:cNvSpPr/>
          <p:nvPr/>
        </p:nvSpPr>
        <p:spPr>
          <a:xfrm>
            <a:off x="3071103" y="3756115"/>
            <a:ext cx="1617" cy="43392"/>
          </a:xfrm>
          <a:custGeom>
            <a:avLst/>
            <a:gdLst>
              <a:gd name="connsiteX0" fmla="*/ 0 w 1617"/>
              <a:gd name="connsiteY0" fmla="*/ 0 h 43392"/>
              <a:gd name="connsiteX1" fmla="*/ 1617 w 1617"/>
              <a:gd name="connsiteY1" fmla="*/ 0 h 43392"/>
              <a:gd name="connsiteX2" fmla="*/ 1617 w 1617"/>
              <a:gd name="connsiteY2" fmla="*/ 43393 h 43392"/>
              <a:gd name="connsiteX3" fmla="*/ 0 w 1617"/>
              <a:gd name="connsiteY3" fmla="*/ 43393 h 43392"/>
            </a:gdLst>
            <a:ahLst/>
            <a:cxnLst>
              <a:cxn ang="0">
                <a:pos x="connsiteX0" y="connsiteY0"/>
              </a:cxn>
              <a:cxn ang="0">
                <a:pos x="connsiteX1" y="connsiteY1"/>
              </a:cxn>
              <a:cxn ang="0">
                <a:pos x="connsiteX2" y="connsiteY2"/>
              </a:cxn>
              <a:cxn ang="0">
                <a:pos x="connsiteX3" y="connsiteY3"/>
              </a:cxn>
            </a:cxnLst>
            <a:rect l="l" t="t" r="r" b="b"/>
            <a:pathLst>
              <a:path w="1617" h="43392">
                <a:moveTo>
                  <a:pt x="0" y="0"/>
                </a:moveTo>
                <a:lnTo>
                  <a:pt x="1617" y="0"/>
                </a:lnTo>
                <a:lnTo>
                  <a:pt x="1617" y="43393"/>
                </a:lnTo>
                <a:lnTo>
                  <a:pt x="0" y="43393"/>
                </a:lnTo>
                <a:close/>
              </a:path>
            </a:pathLst>
          </a:custGeom>
          <a:noFill/>
          <a:ln w="4040" cap="flat">
            <a:solidFill>
              <a:srgbClr val="C54E29"/>
            </a:solidFill>
            <a:prstDash val="solid"/>
            <a:miter/>
          </a:ln>
        </p:spPr>
        <p:txBody>
          <a:bodyPr rtlCol="0" anchor="ctr"/>
          <a:lstStyle/>
          <a:p>
            <a:endParaRPr lang="en-GB" dirty="0"/>
          </a:p>
        </p:txBody>
      </p:sp>
      <p:sp>
        <p:nvSpPr>
          <p:cNvPr id="3953" name="Freeform 3952">
            <a:extLst>
              <a:ext uri="{FF2B5EF4-FFF2-40B4-BE49-F238E27FC236}">
                <a16:creationId xmlns:a16="http://schemas.microsoft.com/office/drawing/2014/main" id="{BDB1F3A8-10C8-A4B6-D9EF-63CB9AB87944}"/>
              </a:ext>
            </a:extLst>
          </p:cNvPr>
          <p:cNvSpPr/>
          <p:nvPr/>
        </p:nvSpPr>
        <p:spPr>
          <a:xfrm>
            <a:off x="3073367"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solidFill>
            <a:srgbClr val="F7941D"/>
          </a:solidFill>
          <a:ln w="0" cap="flat">
            <a:noFill/>
            <a:prstDash val="solid"/>
            <a:miter/>
          </a:ln>
        </p:spPr>
        <p:txBody>
          <a:bodyPr rtlCol="0" anchor="ctr"/>
          <a:lstStyle/>
          <a:p>
            <a:endParaRPr lang="en-GB" dirty="0"/>
          </a:p>
        </p:txBody>
      </p:sp>
      <p:sp>
        <p:nvSpPr>
          <p:cNvPr id="3954" name="Freeform 3953">
            <a:extLst>
              <a:ext uri="{FF2B5EF4-FFF2-40B4-BE49-F238E27FC236}">
                <a16:creationId xmlns:a16="http://schemas.microsoft.com/office/drawing/2014/main" id="{88F13F70-E1AC-9E24-734B-DD5F07EDC65C}"/>
              </a:ext>
            </a:extLst>
          </p:cNvPr>
          <p:cNvSpPr/>
          <p:nvPr/>
        </p:nvSpPr>
        <p:spPr>
          <a:xfrm>
            <a:off x="3073367"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noFill/>
          <a:ln w="4040" cap="flat">
            <a:solidFill>
              <a:srgbClr val="C54E29"/>
            </a:solidFill>
            <a:prstDash val="solid"/>
            <a:miter/>
          </a:ln>
        </p:spPr>
        <p:txBody>
          <a:bodyPr rtlCol="0" anchor="ctr"/>
          <a:lstStyle/>
          <a:p>
            <a:endParaRPr lang="en-GB" dirty="0"/>
          </a:p>
        </p:txBody>
      </p:sp>
      <p:sp>
        <p:nvSpPr>
          <p:cNvPr id="3955" name="Freeform 3954">
            <a:extLst>
              <a:ext uri="{FF2B5EF4-FFF2-40B4-BE49-F238E27FC236}">
                <a16:creationId xmlns:a16="http://schemas.microsoft.com/office/drawing/2014/main" id="{E6BA67E9-E7DC-231D-52CE-11C67032A37B}"/>
              </a:ext>
            </a:extLst>
          </p:cNvPr>
          <p:cNvSpPr/>
          <p:nvPr/>
        </p:nvSpPr>
        <p:spPr>
          <a:xfrm>
            <a:off x="3075631" y="3756115"/>
            <a:ext cx="1617" cy="31999"/>
          </a:xfrm>
          <a:custGeom>
            <a:avLst/>
            <a:gdLst>
              <a:gd name="connsiteX0" fmla="*/ 0 w 1617"/>
              <a:gd name="connsiteY0" fmla="*/ 0 h 31999"/>
              <a:gd name="connsiteX1" fmla="*/ 1617 w 1617"/>
              <a:gd name="connsiteY1" fmla="*/ 0 h 31999"/>
              <a:gd name="connsiteX2" fmla="*/ 1617 w 1617"/>
              <a:gd name="connsiteY2" fmla="*/ 31999 h 31999"/>
              <a:gd name="connsiteX3" fmla="*/ 0 w 1617"/>
              <a:gd name="connsiteY3" fmla="*/ 31999 h 31999"/>
            </a:gdLst>
            <a:ahLst/>
            <a:cxnLst>
              <a:cxn ang="0">
                <a:pos x="connsiteX0" y="connsiteY0"/>
              </a:cxn>
              <a:cxn ang="0">
                <a:pos x="connsiteX1" y="connsiteY1"/>
              </a:cxn>
              <a:cxn ang="0">
                <a:pos x="connsiteX2" y="connsiteY2"/>
              </a:cxn>
              <a:cxn ang="0">
                <a:pos x="connsiteX3" y="connsiteY3"/>
              </a:cxn>
            </a:cxnLst>
            <a:rect l="l" t="t" r="r" b="b"/>
            <a:pathLst>
              <a:path w="1617" h="31999">
                <a:moveTo>
                  <a:pt x="0" y="0"/>
                </a:moveTo>
                <a:lnTo>
                  <a:pt x="1617" y="0"/>
                </a:lnTo>
                <a:lnTo>
                  <a:pt x="1617" y="31999"/>
                </a:lnTo>
                <a:lnTo>
                  <a:pt x="0" y="31999"/>
                </a:lnTo>
                <a:close/>
              </a:path>
            </a:pathLst>
          </a:custGeom>
          <a:solidFill>
            <a:srgbClr val="F7941D"/>
          </a:solidFill>
          <a:ln w="0" cap="flat">
            <a:noFill/>
            <a:prstDash val="solid"/>
            <a:miter/>
          </a:ln>
        </p:spPr>
        <p:txBody>
          <a:bodyPr rtlCol="0" anchor="ctr"/>
          <a:lstStyle/>
          <a:p>
            <a:endParaRPr lang="en-GB" dirty="0"/>
          </a:p>
        </p:txBody>
      </p:sp>
      <p:sp>
        <p:nvSpPr>
          <p:cNvPr id="3956" name="Freeform 3955">
            <a:extLst>
              <a:ext uri="{FF2B5EF4-FFF2-40B4-BE49-F238E27FC236}">
                <a16:creationId xmlns:a16="http://schemas.microsoft.com/office/drawing/2014/main" id="{FD7401A6-143B-8F39-7F52-B0310251DD0E}"/>
              </a:ext>
            </a:extLst>
          </p:cNvPr>
          <p:cNvSpPr/>
          <p:nvPr/>
        </p:nvSpPr>
        <p:spPr>
          <a:xfrm>
            <a:off x="3075631" y="3756115"/>
            <a:ext cx="1617" cy="31999"/>
          </a:xfrm>
          <a:custGeom>
            <a:avLst/>
            <a:gdLst>
              <a:gd name="connsiteX0" fmla="*/ 0 w 1617"/>
              <a:gd name="connsiteY0" fmla="*/ 0 h 31999"/>
              <a:gd name="connsiteX1" fmla="*/ 1617 w 1617"/>
              <a:gd name="connsiteY1" fmla="*/ 0 h 31999"/>
              <a:gd name="connsiteX2" fmla="*/ 1617 w 1617"/>
              <a:gd name="connsiteY2" fmla="*/ 31999 h 31999"/>
              <a:gd name="connsiteX3" fmla="*/ 0 w 1617"/>
              <a:gd name="connsiteY3" fmla="*/ 31999 h 31999"/>
            </a:gdLst>
            <a:ahLst/>
            <a:cxnLst>
              <a:cxn ang="0">
                <a:pos x="connsiteX0" y="connsiteY0"/>
              </a:cxn>
              <a:cxn ang="0">
                <a:pos x="connsiteX1" y="connsiteY1"/>
              </a:cxn>
              <a:cxn ang="0">
                <a:pos x="connsiteX2" y="connsiteY2"/>
              </a:cxn>
              <a:cxn ang="0">
                <a:pos x="connsiteX3" y="connsiteY3"/>
              </a:cxn>
            </a:cxnLst>
            <a:rect l="l" t="t" r="r" b="b"/>
            <a:pathLst>
              <a:path w="1617" h="31999">
                <a:moveTo>
                  <a:pt x="0" y="0"/>
                </a:moveTo>
                <a:lnTo>
                  <a:pt x="1617" y="0"/>
                </a:lnTo>
                <a:lnTo>
                  <a:pt x="1617" y="31999"/>
                </a:lnTo>
                <a:lnTo>
                  <a:pt x="0" y="31999"/>
                </a:lnTo>
                <a:close/>
              </a:path>
            </a:pathLst>
          </a:custGeom>
          <a:noFill/>
          <a:ln w="4040" cap="flat">
            <a:solidFill>
              <a:srgbClr val="C54E29"/>
            </a:solidFill>
            <a:prstDash val="solid"/>
            <a:miter/>
          </a:ln>
        </p:spPr>
        <p:txBody>
          <a:bodyPr rtlCol="0" anchor="ctr"/>
          <a:lstStyle/>
          <a:p>
            <a:endParaRPr lang="en-GB" dirty="0"/>
          </a:p>
        </p:txBody>
      </p:sp>
      <p:sp>
        <p:nvSpPr>
          <p:cNvPr id="3957" name="Freeform 3956">
            <a:extLst>
              <a:ext uri="{FF2B5EF4-FFF2-40B4-BE49-F238E27FC236}">
                <a16:creationId xmlns:a16="http://schemas.microsoft.com/office/drawing/2014/main" id="{C062B091-E194-DC7F-C03C-6D7C3704E3EF}"/>
              </a:ext>
            </a:extLst>
          </p:cNvPr>
          <p:cNvSpPr/>
          <p:nvPr/>
        </p:nvSpPr>
        <p:spPr>
          <a:xfrm>
            <a:off x="307789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58" name="Freeform 3957">
            <a:extLst>
              <a:ext uri="{FF2B5EF4-FFF2-40B4-BE49-F238E27FC236}">
                <a16:creationId xmlns:a16="http://schemas.microsoft.com/office/drawing/2014/main" id="{7FA5A64A-CD27-E984-D1CB-F9A743DD3958}"/>
              </a:ext>
            </a:extLst>
          </p:cNvPr>
          <p:cNvSpPr/>
          <p:nvPr/>
        </p:nvSpPr>
        <p:spPr>
          <a:xfrm>
            <a:off x="308015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959" name="Freeform 3958">
            <a:extLst>
              <a:ext uri="{FF2B5EF4-FFF2-40B4-BE49-F238E27FC236}">
                <a16:creationId xmlns:a16="http://schemas.microsoft.com/office/drawing/2014/main" id="{6DBD2657-7119-76D0-3F6E-683481B7901C}"/>
              </a:ext>
            </a:extLst>
          </p:cNvPr>
          <p:cNvSpPr/>
          <p:nvPr/>
        </p:nvSpPr>
        <p:spPr>
          <a:xfrm>
            <a:off x="3080159"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960" name="Freeform 3959">
            <a:extLst>
              <a:ext uri="{FF2B5EF4-FFF2-40B4-BE49-F238E27FC236}">
                <a16:creationId xmlns:a16="http://schemas.microsoft.com/office/drawing/2014/main" id="{59A224AB-0004-C561-24AF-AEB3CCEA775C}"/>
              </a:ext>
            </a:extLst>
          </p:cNvPr>
          <p:cNvSpPr/>
          <p:nvPr/>
        </p:nvSpPr>
        <p:spPr>
          <a:xfrm>
            <a:off x="3082423" y="3756115"/>
            <a:ext cx="1617" cy="72644"/>
          </a:xfrm>
          <a:custGeom>
            <a:avLst/>
            <a:gdLst>
              <a:gd name="connsiteX0" fmla="*/ 0 w 1617"/>
              <a:gd name="connsiteY0" fmla="*/ 0 h 72644"/>
              <a:gd name="connsiteX1" fmla="*/ 1617 w 1617"/>
              <a:gd name="connsiteY1" fmla="*/ 0 h 72644"/>
              <a:gd name="connsiteX2" fmla="*/ 1617 w 1617"/>
              <a:gd name="connsiteY2" fmla="*/ 72645 h 72644"/>
              <a:gd name="connsiteX3" fmla="*/ 0 w 1617"/>
              <a:gd name="connsiteY3" fmla="*/ 72645 h 72644"/>
            </a:gdLst>
            <a:ahLst/>
            <a:cxnLst>
              <a:cxn ang="0">
                <a:pos x="connsiteX0" y="connsiteY0"/>
              </a:cxn>
              <a:cxn ang="0">
                <a:pos x="connsiteX1" y="connsiteY1"/>
              </a:cxn>
              <a:cxn ang="0">
                <a:pos x="connsiteX2" y="connsiteY2"/>
              </a:cxn>
              <a:cxn ang="0">
                <a:pos x="connsiteX3" y="connsiteY3"/>
              </a:cxn>
            </a:cxnLst>
            <a:rect l="l" t="t" r="r" b="b"/>
            <a:pathLst>
              <a:path w="1617" h="72644">
                <a:moveTo>
                  <a:pt x="0" y="0"/>
                </a:moveTo>
                <a:lnTo>
                  <a:pt x="1617" y="0"/>
                </a:lnTo>
                <a:lnTo>
                  <a:pt x="1617" y="72645"/>
                </a:lnTo>
                <a:lnTo>
                  <a:pt x="0" y="72645"/>
                </a:lnTo>
                <a:close/>
              </a:path>
            </a:pathLst>
          </a:custGeom>
          <a:solidFill>
            <a:srgbClr val="F7941D"/>
          </a:solidFill>
          <a:ln w="0" cap="flat">
            <a:noFill/>
            <a:prstDash val="solid"/>
            <a:miter/>
          </a:ln>
        </p:spPr>
        <p:txBody>
          <a:bodyPr rtlCol="0" anchor="ctr"/>
          <a:lstStyle/>
          <a:p>
            <a:endParaRPr lang="en-GB" dirty="0"/>
          </a:p>
        </p:txBody>
      </p:sp>
      <p:sp>
        <p:nvSpPr>
          <p:cNvPr id="3961" name="Freeform 3960">
            <a:extLst>
              <a:ext uri="{FF2B5EF4-FFF2-40B4-BE49-F238E27FC236}">
                <a16:creationId xmlns:a16="http://schemas.microsoft.com/office/drawing/2014/main" id="{29CA36BF-60D5-9666-5E06-546074945817}"/>
              </a:ext>
            </a:extLst>
          </p:cNvPr>
          <p:cNvSpPr/>
          <p:nvPr/>
        </p:nvSpPr>
        <p:spPr>
          <a:xfrm>
            <a:off x="3082423" y="3756115"/>
            <a:ext cx="1617" cy="72644"/>
          </a:xfrm>
          <a:custGeom>
            <a:avLst/>
            <a:gdLst>
              <a:gd name="connsiteX0" fmla="*/ 0 w 1617"/>
              <a:gd name="connsiteY0" fmla="*/ 0 h 72644"/>
              <a:gd name="connsiteX1" fmla="*/ 1617 w 1617"/>
              <a:gd name="connsiteY1" fmla="*/ 0 h 72644"/>
              <a:gd name="connsiteX2" fmla="*/ 1617 w 1617"/>
              <a:gd name="connsiteY2" fmla="*/ 72645 h 72644"/>
              <a:gd name="connsiteX3" fmla="*/ 0 w 1617"/>
              <a:gd name="connsiteY3" fmla="*/ 72645 h 72644"/>
            </a:gdLst>
            <a:ahLst/>
            <a:cxnLst>
              <a:cxn ang="0">
                <a:pos x="connsiteX0" y="connsiteY0"/>
              </a:cxn>
              <a:cxn ang="0">
                <a:pos x="connsiteX1" y="connsiteY1"/>
              </a:cxn>
              <a:cxn ang="0">
                <a:pos x="connsiteX2" y="connsiteY2"/>
              </a:cxn>
              <a:cxn ang="0">
                <a:pos x="connsiteX3" y="connsiteY3"/>
              </a:cxn>
            </a:cxnLst>
            <a:rect l="l" t="t" r="r" b="b"/>
            <a:pathLst>
              <a:path w="1617" h="72644">
                <a:moveTo>
                  <a:pt x="0" y="0"/>
                </a:moveTo>
                <a:lnTo>
                  <a:pt x="1617" y="0"/>
                </a:lnTo>
                <a:lnTo>
                  <a:pt x="1617" y="72645"/>
                </a:lnTo>
                <a:lnTo>
                  <a:pt x="0" y="72645"/>
                </a:lnTo>
                <a:close/>
              </a:path>
            </a:pathLst>
          </a:custGeom>
          <a:noFill/>
          <a:ln w="4040" cap="flat">
            <a:solidFill>
              <a:srgbClr val="C54E29"/>
            </a:solidFill>
            <a:prstDash val="solid"/>
            <a:miter/>
          </a:ln>
        </p:spPr>
        <p:txBody>
          <a:bodyPr rtlCol="0" anchor="ctr"/>
          <a:lstStyle/>
          <a:p>
            <a:endParaRPr lang="en-GB" dirty="0"/>
          </a:p>
        </p:txBody>
      </p:sp>
      <p:sp>
        <p:nvSpPr>
          <p:cNvPr id="3962" name="Freeform 3961">
            <a:extLst>
              <a:ext uri="{FF2B5EF4-FFF2-40B4-BE49-F238E27FC236}">
                <a16:creationId xmlns:a16="http://schemas.microsoft.com/office/drawing/2014/main" id="{D91DDE7F-51A3-92F3-D8E5-B7D106A85DF2}"/>
              </a:ext>
            </a:extLst>
          </p:cNvPr>
          <p:cNvSpPr/>
          <p:nvPr/>
        </p:nvSpPr>
        <p:spPr>
          <a:xfrm>
            <a:off x="308468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3963" name="Freeform 3962">
            <a:extLst>
              <a:ext uri="{FF2B5EF4-FFF2-40B4-BE49-F238E27FC236}">
                <a16:creationId xmlns:a16="http://schemas.microsoft.com/office/drawing/2014/main" id="{E61D6125-72AC-A29C-6C1A-08EE8691AB2A}"/>
              </a:ext>
            </a:extLst>
          </p:cNvPr>
          <p:cNvSpPr/>
          <p:nvPr/>
        </p:nvSpPr>
        <p:spPr>
          <a:xfrm>
            <a:off x="308468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3964" name="Freeform 3963">
            <a:extLst>
              <a:ext uri="{FF2B5EF4-FFF2-40B4-BE49-F238E27FC236}">
                <a16:creationId xmlns:a16="http://schemas.microsoft.com/office/drawing/2014/main" id="{B5C96719-9D56-6A0B-E1B3-9F9268C8ADEE}"/>
              </a:ext>
            </a:extLst>
          </p:cNvPr>
          <p:cNvSpPr/>
          <p:nvPr/>
        </p:nvSpPr>
        <p:spPr>
          <a:xfrm>
            <a:off x="3087032" y="3756115"/>
            <a:ext cx="1617" cy="97371"/>
          </a:xfrm>
          <a:custGeom>
            <a:avLst/>
            <a:gdLst>
              <a:gd name="connsiteX0" fmla="*/ 0 w 1617"/>
              <a:gd name="connsiteY0" fmla="*/ 0 h 97371"/>
              <a:gd name="connsiteX1" fmla="*/ 1617 w 1617"/>
              <a:gd name="connsiteY1" fmla="*/ 0 h 97371"/>
              <a:gd name="connsiteX2" fmla="*/ 1617 w 1617"/>
              <a:gd name="connsiteY2" fmla="*/ 97371 h 97371"/>
              <a:gd name="connsiteX3" fmla="*/ 0 w 1617"/>
              <a:gd name="connsiteY3" fmla="*/ 97371 h 97371"/>
            </a:gdLst>
            <a:ahLst/>
            <a:cxnLst>
              <a:cxn ang="0">
                <a:pos x="connsiteX0" y="connsiteY0"/>
              </a:cxn>
              <a:cxn ang="0">
                <a:pos x="connsiteX1" y="connsiteY1"/>
              </a:cxn>
              <a:cxn ang="0">
                <a:pos x="connsiteX2" y="connsiteY2"/>
              </a:cxn>
              <a:cxn ang="0">
                <a:pos x="connsiteX3" y="connsiteY3"/>
              </a:cxn>
            </a:cxnLst>
            <a:rect l="l" t="t" r="r" b="b"/>
            <a:pathLst>
              <a:path w="1617" h="97371">
                <a:moveTo>
                  <a:pt x="0" y="0"/>
                </a:moveTo>
                <a:lnTo>
                  <a:pt x="1617" y="0"/>
                </a:lnTo>
                <a:lnTo>
                  <a:pt x="1617" y="97371"/>
                </a:lnTo>
                <a:lnTo>
                  <a:pt x="0" y="97371"/>
                </a:lnTo>
                <a:close/>
              </a:path>
            </a:pathLst>
          </a:custGeom>
          <a:solidFill>
            <a:srgbClr val="F7941D"/>
          </a:solidFill>
          <a:ln w="0" cap="flat">
            <a:noFill/>
            <a:prstDash val="solid"/>
            <a:miter/>
          </a:ln>
        </p:spPr>
        <p:txBody>
          <a:bodyPr rtlCol="0" anchor="ctr"/>
          <a:lstStyle/>
          <a:p>
            <a:endParaRPr lang="en-GB" dirty="0"/>
          </a:p>
        </p:txBody>
      </p:sp>
      <p:sp>
        <p:nvSpPr>
          <p:cNvPr id="3965" name="Freeform 3964">
            <a:extLst>
              <a:ext uri="{FF2B5EF4-FFF2-40B4-BE49-F238E27FC236}">
                <a16:creationId xmlns:a16="http://schemas.microsoft.com/office/drawing/2014/main" id="{1700613F-2AF2-F24D-C105-1B43D933A814}"/>
              </a:ext>
            </a:extLst>
          </p:cNvPr>
          <p:cNvSpPr/>
          <p:nvPr/>
        </p:nvSpPr>
        <p:spPr>
          <a:xfrm>
            <a:off x="3087032" y="3756115"/>
            <a:ext cx="1617" cy="97371"/>
          </a:xfrm>
          <a:custGeom>
            <a:avLst/>
            <a:gdLst>
              <a:gd name="connsiteX0" fmla="*/ 0 w 1617"/>
              <a:gd name="connsiteY0" fmla="*/ 0 h 97371"/>
              <a:gd name="connsiteX1" fmla="*/ 1617 w 1617"/>
              <a:gd name="connsiteY1" fmla="*/ 0 h 97371"/>
              <a:gd name="connsiteX2" fmla="*/ 1617 w 1617"/>
              <a:gd name="connsiteY2" fmla="*/ 97371 h 97371"/>
              <a:gd name="connsiteX3" fmla="*/ 0 w 1617"/>
              <a:gd name="connsiteY3" fmla="*/ 97371 h 97371"/>
            </a:gdLst>
            <a:ahLst/>
            <a:cxnLst>
              <a:cxn ang="0">
                <a:pos x="connsiteX0" y="connsiteY0"/>
              </a:cxn>
              <a:cxn ang="0">
                <a:pos x="connsiteX1" y="connsiteY1"/>
              </a:cxn>
              <a:cxn ang="0">
                <a:pos x="connsiteX2" y="connsiteY2"/>
              </a:cxn>
              <a:cxn ang="0">
                <a:pos x="connsiteX3" y="connsiteY3"/>
              </a:cxn>
            </a:cxnLst>
            <a:rect l="l" t="t" r="r" b="b"/>
            <a:pathLst>
              <a:path w="1617" h="97371">
                <a:moveTo>
                  <a:pt x="0" y="0"/>
                </a:moveTo>
                <a:lnTo>
                  <a:pt x="1617" y="0"/>
                </a:lnTo>
                <a:lnTo>
                  <a:pt x="1617" y="97371"/>
                </a:lnTo>
                <a:lnTo>
                  <a:pt x="0" y="97371"/>
                </a:lnTo>
                <a:close/>
              </a:path>
            </a:pathLst>
          </a:custGeom>
          <a:noFill/>
          <a:ln w="4040" cap="flat">
            <a:solidFill>
              <a:srgbClr val="C54E29"/>
            </a:solidFill>
            <a:prstDash val="solid"/>
            <a:miter/>
          </a:ln>
        </p:spPr>
        <p:txBody>
          <a:bodyPr rtlCol="0" anchor="ctr"/>
          <a:lstStyle/>
          <a:p>
            <a:endParaRPr lang="en-GB" dirty="0"/>
          </a:p>
        </p:txBody>
      </p:sp>
      <p:sp>
        <p:nvSpPr>
          <p:cNvPr id="3966" name="Freeform 3965">
            <a:extLst>
              <a:ext uri="{FF2B5EF4-FFF2-40B4-BE49-F238E27FC236}">
                <a16:creationId xmlns:a16="http://schemas.microsoft.com/office/drawing/2014/main" id="{5DAE6294-F9F9-9955-F3A5-267B2C383237}"/>
              </a:ext>
            </a:extLst>
          </p:cNvPr>
          <p:cNvSpPr/>
          <p:nvPr/>
        </p:nvSpPr>
        <p:spPr>
          <a:xfrm>
            <a:off x="308929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solidFill>
            <a:srgbClr val="F7941D"/>
          </a:solidFill>
          <a:ln w="0" cap="flat">
            <a:noFill/>
            <a:prstDash val="solid"/>
            <a:miter/>
          </a:ln>
        </p:spPr>
        <p:txBody>
          <a:bodyPr rtlCol="0" anchor="ctr"/>
          <a:lstStyle/>
          <a:p>
            <a:endParaRPr lang="en-GB" dirty="0"/>
          </a:p>
        </p:txBody>
      </p:sp>
      <p:sp>
        <p:nvSpPr>
          <p:cNvPr id="3967" name="Freeform 3966">
            <a:extLst>
              <a:ext uri="{FF2B5EF4-FFF2-40B4-BE49-F238E27FC236}">
                <a16:creationId xmlns:a16="http://schemas.microsoft.com/office/drawing/2014/main" id="{51A1874B-A78B-3DAF-ACB9-9588DC58E956}"/>
              </a:ext>
            </a:extLst>
          </p:cNvPr>
          <p:cNvSpPr/>
          <p:nvPr/>
        </p:nvSpPr>
        <p:spPr>
          <a:xfrm>
            <a:off x="3089296" y="3756115"/>
            <a:ext cx="1617" cy="21898"/>
          </a:xfrm>
          <a:custGeom>
            <a:avLst/>
            <a:gdLst>
              <a:gd name="connsiteX0" fmla="*/ 0 w 1617"/>
              <a:gd name="connsiteY0" fmla="*/ 0 h 21898"/>
              <a:gd name="connsiteX1" fmla="*/ 1617 w 1617"/>
              <a:gd name="connsiteY1" fmla="*/ 0 h 21898"/>
              <a:gd name="connsiteX2" fmla="*/ 1617 w 1617"/>
              <a:gd name="connsiteY2" fmla="*/ 21898 h 21898"/>
              <a:gd name="connsiteX3" fmla="*/ 0 w 1617"/>
              <a:gd name="connsiteY3" fmla="*/ 21898 h 21898"/>
            </a:gdLst>
            <a:ahLst/>
            <a:cxnLst>
              <a:cxn ang="0">
                <a:pos x="connsiteX0" y="connsiteY0"/>
              </a:cxn>
              <a:cxn ang="0">
                <a:pos x="connsiteX1" y="connsiteY1"/>
              </a:cxn>
              <a:cxn ang="0">
                <a:pos x="connsiteX2" y="connsiteY2"/>
              </a:cxn>
              <a:cxn ang="0">
                <a:pos x="connsiteX3" y="connsiteY3"/>
              </a:cxn>
            </a:cxnLst>
            <a:rect l="l" t="t" r="r" b="b"/>
            <a:pathLst>
              <a:path w="1617" h="21898">
                <a:moveTo>
                  <a:pt x="0" y="0"/>
                </a:moveTo>
                <a:lnTo>
                  <a:pt x="1617" y="0"/>
                </a:lnTo>
                <a:lnTo>
                  <a:pt x="1617" y="21898"/>
                </a:lnTo>
                <a:lnTo>
                  <a:pt x="0" y="21898"/>
                </a:lnTo>
                <a:close/>
              </a:path>
            </a:pathLst>
          </a:custGeom>
          <a:noFill/>
          <a:ln w="4040" cap="flat">
            <a:solidFill>
              <a:srgbClr val="C54E29"/>
            </a:solidFill>
            <a:prstDash val="solid"/>
            <a:miter/>
          </a:ln>
        </p:spPr>
        <p:txBody>
          <a:bodyPr rtlCol="0" anchor="ctr"/>
          <a:lstStyle/>
          <a:p>
            <a:endParaRPr lang="en-GB" dirty="0"/>
          </a:p>
        </p:txBody>
      </p:sp>
      <p:sp>
        <p:nvSpPr>
          <p:cNvPr id="3968" name="Freeform 3967">
            <a:extLst>
              <a:ext uri="{FF2B5EF4-FFF2-40B4-BE49-F238E27FC236}">
                <a16:creationId xmlns:a16="http://schemas.microsoft.com/office/drawing/2014/main" id="{449290E7-5C8F-ECCC-7549-C518CE9A3307}"/>
              </a:ext>
            </a:extLst>
          </p:cNvPr>
          <p:cNvSpPr/>
          <p:nvPr/>
        </p:nvSpPr>
        <p:spPr>
          <a:xfrm>
            <a:off x="3091560" y="3756115"/>
            <a:ext cx="1617" cy="53493"/>
          </a:xfrm>
          <a:custGeom>
            <a:avLst/>
            <a:gdLst>
              <a:gd name="connsiteX0" fmla="*/ 0 w 1617"/>
              <a:gd name="connsiteY0" fmla="*/ 0 h 53493"/>
              <a:gd name="connsiteX1" fmla="*/ 1617 w 1617"/>
              <a:gd name="connsiteY1" fmla="*/ 0 h 53493"/>
              <a:gd name="connsiteX2" fmla="*/ 1617 w 1617"/>
              <a:gd name="connsiteY2" fmla="*/ 53494 h 53493"/>
              <a:gd name="connsiteX3" fmla="*/ 0 w 1617"/>
              <a:gd name="connsiteY3" fmla="*/ 53494 h 53493"/>
            </a:gdLst>
            <a:ahLst/>
            <a:cxnLst>
              <a:cxn ang="0">
                <a:pos x="connsiteX0" y="connsiteY0"/>
              </a:cxn>
              <a:cxn ang="0">
                <a:pos x="connsiteX1" y="connsiteY1"/>
              </a:cxn>
              <a:cxn ang="0">
                <a:pos x="connsiteX2" y="connsiteY2"/>
              </a:cxn>
              <a:cxn ang="0">
                <a:pos x="connsiteX3" y="connsiteY3"/>
              </a:cxn>
            </a:cxnLst>
            <a:rect l="l" t="t" r="r" b="b"/>
            <a:pathLst>
              <a:path w="1617" h="53493">
                <a:moveTo>
                  <a:pt x="0" y="0"/>
                </a:moveTo>
                <a:lnTo>
                  <a:pt x="1617" y="0"/>
                </a:lnTo>
                <a:lnTo>
                  <a:pt x="1617" y="53494"/>
                </a:lnTo>
                <a:lnTo>
                  <a:pt x="0" y="53494"/>
                </a:lnTo>
                <a:close/>
              </a:path>
            </a:pathLst>
          </a:custGeom>
          <a:solidFill>
            <a:srgbClr val="F7941D"/>
          </a:solidFill>
          <a:ln w="0" cap="flat">
            <a:noFill/>
            <a:prstDash val="solid"/>
            <a:miter/>
          </a:ln>
        </p:spPr>
        <p:txBody>
          <a:bodyPr rtlCol="0" anchor="ctr"/>
          <a:lstStyle/>
          <a:p>
            <a:endParaRPr lang="en-GB" dirty="0"/>
          </a:p>
        </p:txBody>
      </p:sp>
      <p:sp>
        <p:nvSpPr>
          <p:cNvPr id="3969" name="Freeform 3968">
            <a:extLst>
              <a:ext uri="{FF2B5EF4-FFF2-40B4-BE49-F238E27FC236}">
                <a16:creationId xmlns:a16="http://schemas.microsoft.com/office/drawing/2014/main" id="{41DBD7BA-F458-26A6-572A-F87BA781CC00}"/>
              </a:ext>
            </a:extLst>
          </p:cNvPr>
          <p:cNvSpPr/>
          <p:nvPr/>
        </p:nvSpPr>
        <p:spPr>
          <a:xfrm>
            <a:off x="3091560" y="3756115"/>
            <a:ext cx="1617" cy="53493"/>
          </a:xfrm>
          <a:custGeom>
            <a:avLst/>
            <a:gdLst>
              <a:gd name="connsiteX0" fmla="*/ 0 w 1617"/>
              <a:gd name="connsiteY0" fmla="*/ 0 h 53493"/>
              <a:gd name="connsiteX1" fmla="*/ 1617 w 1617"/>
              <a:gd name="connsiteY1" fmla="*/ 0 h 53493"/>
              <a:gd name="connsiteX2" fmla="*/ 1617 w 1617"/>
              <a:gd name="connsiteY2" fmla="*/ 53494 h 53493"/>
              <a:gd name="connsiteX3" fmla="*/ 0 w 1617"/>
              <a:gd name="connsiteY3" fmla="*/ 53494 h 53493"/>
            </a:gdLst>
            <a:ahLst/>
            <a:cxnLst>
              <a:cxn ang="0">
                <a:pos x="connsiteX0" y="connsiteY0"/>
              </a:cxn>
              <a:cxn ang="0">
                <a:pos x="connsiteX1" y="connsiteY1"/>
              </a:cxn>
              <a:cxn ang="0">
                <a:pos x="connsiteX2" y="connsiteY2"/>
              </a:cxn>
              <a:cxn ang="0">
                <a:pos x="connsiteX3" y="connsiteY3"/>
              </a:cxn>
            </a:cxnLst>
            <a:rect l="l" t="t" r="r" b="b"/>
            <a:pathLst>
              <a:path w="1617" h="53493">
                <a:moveTo>
                  <a:pt x="0" y="0"/>
                </a:moveTo>
                <a:lnTo>
                  <a:pt x="1617" y="0"/>
                </a:lnTo>
                <a:lnTo>
                  <a:pt x="1617" y="53494"/>
                </a:lnTo>
                <a:lnTo>
                  <a:pt x="0" y="53494"/>
                </a:lnTo>
                <a:close/>
              </a:path>
            </a:pathLst>
          </a:custGeom>
          <a:noFill/>
          <a:ln w="4040" cap="flat">
            <a:solidFill>
              <a:srgbClr val="C54E29"/>
            </a:solidFill>
            <a:prstDash val="solid"/>
            <a:miter/>
          </a:ln>
        </p:spPr>
        <p:txBody>
          <a:bodyPr rtlCol="0" anchor="ctr"/>
          <a:lstStyle/>
          <a:p>
            <a:endParaRPr lang="en-GB" dirty="0"/>
          </a:p>
        </p:txBody>
      </p:sp>
      <p:sp>
        <p:nvSpPr>
          <p:cNvPr id="3970" name="Freeform 3969">
            <a:extLst>
              <a:ext uri="{FF2B5EF4-FFF2-40B4-BE49-F238E27FC236}">
                <a16:creationId xmlns:a16="http://schemas.microsoft.com/office/drawing/2014/main" id="{85B7725B-4901-7DFB-153D-ED97F26F33FD}"/>
              </a:ext>
            </a:extLst>
          </p:cNvPr>
          <p:cNvSpPr/>
          <p:nvPr/>
        </p:nvSpPr>
        <p:spPr>
          <a:xfrm>
            <a:off x="309382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71" name="Freeform 3970">
            <a:extLst>
              <a:ext uri="{FF2B5EF4-FFF2-40B4-BE49-F238E27FC236}">
                <a16:creationId xmlns:a16="http://schemas.microsoft.com/office/drawing/2014/main" id="{71384341-D9BF-DC29-26A9-A6781C1DB2F1}"/>
              </a:ext>
            </a:extLst>
          </p:cNvPr>
          <p:cNvSpPr/>
          <p:nvPr/>
        </p:nvSpPr>
        <p:spPr>
          <a:xfrm>
            <a:off x="309608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3972" name="Freeform 3971">
            <a:extLst>
              <a:ext uri="{FF2B5EF4-FFF2-40B4-BE49-F238E27FC236}">
                <a16:creationId xmlns:a16="http://schemas.microsoft.com/office/drawing/2014/main" id="{7AEB6ACB-3B4B-E094-38E9-CEE724876E5A}"/>
              </a:ext>
            </a:extLst>
          </p:cNvPr>
          <p:cNvSpPr/>
          <p:nvPr/>
        </p:nvSpPr>
        <p:spPr>
          <a:xfrm>
            <a:off x="3096088"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3973" name="Freeform 3972">
            <a:extLst>
              <a:ext uri="{FF2B5EF4-FFF2-40B4-BE49-F238E27FC236}">
                <a16:creationId xmlns:a16="http://schemas.microsoft.com/office/drawing/2014/main" id="{9F1FF097-7B4F-D6B7-E0E4-A03EC2A8BBD8}"/>
              </a:ext>
            </a:extLst>
          </p:cNvPr>
          <p:cNvSpPr/>
          <p:nvPr/>
        </p:nvSpPr>
        <p:spPr>
          <a:xfrm>
            <a:off x="3098352" y="3756115"/>
            <a:ext cx="1617" cy="143511"/>
          </a:xfrm>
          <a:custGeom>
            <a:avLst/>
            <a:gdLst>
              <a:gd name="connsiteX0" fmla="*/ 0 w 1617"/>
              <a:gd name="connsiteY0" fmla="*/ 0 h 143511"/>
              <a:gd name="connsiteX1" fmla="*/ 1617 w 1617"/>
              <a:gd name="connsiteY1" fmla="*/ 0 h 143511"/>
              <a:gd name="connsiteX2" fmla="*/ 1617 w 1617"/>
              <a:gd name="connsiteY2" fmla="*/ 143512 h 143511"/>
              <a:gd name="connsiteX3" fmla="*/ 0 w 1617"/>
              <a:gd name="connsiteY3" fmla="*/ 143512 h 143511"/>
            </a:gdLst>
            <a:ahLst/>
            <a:cxnLst>
              <a:cxn ang="0">
                <a:pos x="connsiteX0" y="connsiteY0"/>
              </a:cxn>
              <a:cxn ang="0">
                <a:pos x="connsiteX1" y="connsiteY1"/>
              </a:cxn>
              <a:cxn ang="0">
                <a:pos x="connsiteX2" y="connsiteY2"/>
              </a:cxn>
              <a:cxn ang="0">
                <a:pos x="connsiteX3" y="connsiteY3"/>
              </a:cxn>
            </a:cxnLst>
            <a:rect l="l" t="t" r="r" b="b"/>
            <a:pathLst>
              <a:path w="1617" h="143511">
                <a:moveTo>
                  <a:pt x="0" y="0"/>
                </a:moveTo>
                <a:lnTo>
                  <a:pt x="1617" y="0"/>
                </a:lnTo>
                <a:lnTo>
                  <a:pt x="1617" y="143512"/>
                </a:lnTo>
                <a:lnTo>
                  <a:pt x="0" y="143512"/>
                </a:lnTo>
                <a:close/>
              </a:path>
            </a:pathLst>
          </a:custGeom>
          <a:solidFill>
            <a:srgbClr val="F7941D"/>
          </a:solidFill>
          <a:ln w="0" cap="flat">
            <a:noFill/>
            <a:prstDash val="solid"/>
            <a:miter/>
          </a:ln>
        </p:spPr>
        <p:txBody>
          <a:bodyPr rtlCol="0" anchor="ctr"/>
          <a:lstStyle/>
          <a:p>
            <a:endParaRPr lang="en-GB" dirty="0"/>
          </a:p>
        </p:txBody>
      </p:sp>
      <p:sp>
        <p:nvSpPr>
          <p:cNvPr id="3974" name="Freeform 3973">
            <a:extLst>
              <a:ext uri="{FF2B5EF4-FFF2-40B4-BE49-F238E27FC236}">
                <a16:creationId xmlns:a16="http://schemas.microsoft.com/office/drawing/2014/main" id="{F152353C-2387-837E-54C0-28725B5D4E67}"/>
              </a:ext>
            </a:extLst>
          </p:cNvPr>
          <p:cNvSpPr/>
          <p:nvPr/>
        </p:nvSpPr>
        <p:spPr>
          <a:xfrm>
            <a:off x="3098352" y="3756115"/>
            <a:ext cx="1617" cy="143511"/>
          </a:xfrm>
          <a:custGeom>
            <a:avLst/>
            <a:gdLst>
              <a:gd name="connsiteX0" fmla="*/ 0 w 1617"/>
              <a:gd name="connsiteY0" fmla="*/ 0 h 143511"/>
              <a:gd name="connsiteX1" fmla="*/ 1617 w 1617"/>
              <a:gd name="connsiteY1" fmla="*/ 0 h 143511"/>
              <a:gd name="connsiteX2" fmla="*/ 1617 w 1617"/>
              <a:gd name="connsiteY2" fmla="*/ 143512 h 143511"/>
              <a:gd name="connsiteX3" fmla="*/ 0 w 1617"/>
              <a:gd name="connsiteY3" fmla="*/ 143512 h 143511"/>
            </a:gdLst>
            <a:ahLst/>
            <a:cxnLst>
              <a:cxn ang="0">
                <a:pos x="connsiteX0" y="connsiteY0"/>
              </a:cxn>
              <a:cxn ang="0">
                <a:pos x="connsiteX1" y="connsiteY1"/>
              </a:cxn>
              <a:cxn ang="0">
                <a:pos x="connsiteX2" y="connsiteY2"/>
              </a:cxn>
              <a:cxn ang="0">
                <a:pos x="connsiteX3" y="connsiteY3"/>
              </a:cxn>
            </a:cxnLst>
            <a:rect l="l" t="t" r="r" b="b"/>
            <a:pathLst>
              <a:path w="1617" h="143511">
                <a:moveTo>
                  <a:pt x="0" y="0"/>
                </a:moveTo>
                <a:lnTo>
                  <a:pt x="1617" y="0"/>
                </a:lnTo>
                <a:lnTo>
                  <a:pt x="1617" y="143512"/>
                </a:lnTo>
                <a:lnTo>
                  <a:pt x="0" y="143512"/>
                </a:lnTo>
                <a:close/>
              </a:path>
            </a:pathLst>
          </a:custGeom>
          <a:noFill/>
          <a:ln w="4040" cap="flat">
            <a:solidFill>
              <a:srgbClr val="C54E29"/>
            </a:solidFill>
            <a:prstDash val="solid"/>
            <a:miter/>
          </a:ln>
        </p:spPr>
        <p:txBody>
          <a:bodyPr rtlCol="0" anchor="ctr"/>
          <a:lstStyle/>
          <a:p>
            <a:endParaRPr lang="en-GB" dirty="0"/>
          </a:p>
        </p:txBody>
      </p:sp>
      <p:sp>
        <p:nvSpPr>
          <p:cNvPr id="3975" name="Freeform 3974">
            <a:extLst>
              <a:ext uri="{FF2B5EF4-FFF2-40B4-BE49-F238E27FC236}">
                <a16:creationId xmlns:a16="http://schemas.microsoft.com/office/drawing/2014/main" id="{58DEE0B2-4B62-5BA8-AF0F-609B7421C34A}"/>
              </a:ext>
            </a:extLst>
          </p:cNvPr>
          <p:cNvSpPr/>
          <p:nvPr/>
        </p:nvSpPr>
        <p:spPr>
          <a:xfrm>
            <a:off x="3100697"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3976" name="Freeform 3975">
            <a:extLst>
              <a:ext uri="{FF2B5EF4-FFF2-40B4-BE49-F238E27FC236}">
                <a16:creationId xmlns:a16="http://schemas.microsoft.com/office/drawing/2014/main" id="{52B5F7F5-46C8-20A2-B809-187BD7CF4712}"/>
              </a:ext>
            </a:extLst>
          </p:cNvPr>
          <p:cNvSpPr/>
          <p:nvPr/>
        </p:nvSpPr>
        <p:spPr>
          <a:xfrm>
            <a:off x="3100697"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3977" name="Freeform 3976">
            <a:extLst>
              <a:ext uri="{FF2B5EF4-FFF2-40B4-BE49-F238E27FC236}">
                <a16:creationId xmlns:a16="http://schemas.microsoft.com/office/drawing/2014/main" id="{CC655C92-F5A7-FBF5-7377-2EDEAD5326DB}"/>
              </a:ext>
            </a:extLst>
          </p:cNvPr>
          <p:cNvSpPr/>
          <p:nvPr/>
        </p:nvSpPr>
        <p:spPr>
          <a:xfrm>
            <a:off x="3102961"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978" name="Freeform 3977">
            <a:extLst>
              <a:ext uri="{FF2B5EF4-FFF2-40B4-BE49-F238E27FC236}">
                <a16:creationId xmlns:a16="http://schemas.microsoft.com/office/drawing/2014/main" id="{5E884716-8ADA-9096-76DB-5FF9501822FA}"/>
              </a:ext>
            </a:extLst>
          </p:cNvPr>
          <p:cNvSpPr/>
          <p:nvPr/>
        </p:nvSpPr>
        <p:spPr>
          <a:xfrm>
            <a:off x="3102961"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979" name="Freeform 3978">
            <a:extLst>
              <a:ext uri="{FF2B5EF4-FFF2-40B4-BE49-F238E27FC236}">
                <a16:creationId xmlns:a16="http://schemas.microsoft.com/office/drawing/2014/main" id="{3296A626-B487-E6AB-FCAE-0C9A1A8FA4DB}"/>
              </a:ext>
            </a:extLst>
          </p:cNvPr>
          <p:cNvSpPr/>
          <p:nvPr/>
        </p:nvSpPr>
        <p:spPr>
          <a:xfrm>
            <a:off x="3105225"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3980" name="Freeform 3979">
            <a:extLst>
              <a:ext uri="{FF2B5EF4-FFF2-40B4-BE49-F238E27FC236}">
                <a16:creationId xmlns:a16="http://schemas.microsoft.com/office/drawing/2014/main" id="{5A7CF94F-265E-796B-176F-D156D3153476}"/>
              </a:ext>
            </a:extLst>
          </p:cNvPr>
          <p:cNvSpPr/>
          <p:nvPr/>
        </p:nvSpPr>
        <p:spPr>
          <a:xfrm>
            <a:off x="3105225"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3981" name="Freeform 3980">
            <a:extLst>
              <a:ext uri="{FF2B5EF4-FFF2-40B4-BE49-F238E27FC236}">
                <a16:creationId xmlns:a16="http://schemas.microsoft.com/office/drawing/2014/main" id="{0552FB68-00A2-01DA-6E2D-81BFEFB54FA0}"/>
              </a:ext>
            </a:extLst>
          </p:cNvPr>
          <p:cNvSpPr/>
          <p:nvPr/>
        </p:nvSpPr>
        <p:spPr>
          <a:xfrm>
            <a:off x="310748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82" name="Freeform 3981">
            <a:extLst>
              <a:ext uri="{FF2B5EF4-FFF2-40B4-BE49-F238E27FC236}">
                <a16:creationId xmlns:a16="http://schemas.microsoft.com/office/drawing/2014/main" id="{080CC638-97F9-F718-7882-1D76F0681C59}"/>
              </a:ext>
            </a:extLst>
          </p:cNvPr>
          <p:cNvSpPr/>
          <p:nvPr/>
        </p:nvSpPr>
        <p:spPr>
          <a:xfrm>
            <a:off x="3109753"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3983" name="Freeform 3982">
            <a:extLst>
              <a:ext uri="{FF2B5EF4-FFF2-40B4-BE49-F238E27FC236}">
                <a16:creationId xmlns:a16="http://schemas.microsoft.com/office/drawing/2014/main" id="{A02C35A0-017F-2A04-6297-E6753E9C2968}"/>
              </a:ext>
            </a:extLst>
          </p:cNvPr>
          <p:cNvSpPr/>
          <p:nvPr/>
        </p:nvSpPr>
        <p:spPr>
          <a:xfrm>
            <a:off x="3109753"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3984" name="Freeform 3983">
            <a:extLst>
              <a:ext uri="{FF2B5EF4-FFF2-40B4-BE49-F238E27FC236}">
                <a16:creationId xmlns:a16="http://schemas.microsoft.com/office/drawing/2014/main" id="{09269FF5-5D82-B5AA-4098-6E6F88E11AF9}"/>
              </a:ext>
            </a:extLst>
          </p:cNvPr>
          <p:cNvSpPr/>
          <p:nvPr/>
        </p:nvSpPr>
        <p:spPr>
          <a:xfrm>
            <a:off x="3112098" y="3756115"/>
            <a:ext cx="1617" cy="91391"/>
          </a:xfrm>
          <a:custGeom>
            <a:avLst/>
            <a:gdLst>
              <a:gd name="connsiteX0" fmla="*/ 0 w 1617"/>
              <a:gd name="connsiteY0" fmla="*/ 0 h 91391"/>
              <a:gd name="connsiteX1" fmla="*/ 1617 w 1617"/>
              <a:gd name="connsiteY1" fmla="*/ 0 h 91391"/>
              <a:gd name="connsiteX2" fmla="*/ 1617 w 1617"/>
              <a:gd name="connsiteY2" fmla="*/ 91392 h 91391"/>
              <a:gd name="connsiteX3" fmla="*/ 0 w 1617"/>
              <a:gd name="connsiteY3" fmla="*/ 91392 h 91391"/>
            </a:gdLst>
            <a:ahLst/>
            <a:cxnLst>
              <a:cxn ang="0">
                <a:pos x="connsiteX0" y="connsiteY0"/>
              </a:cxn>
              <a:cxn ang="0">
                <a:pos x="connsiteX1" y="connsiteY1"/>
              </a:cxn>
              <a:cxn ang="0">
                <a:pos x="connsiteX2" y="connsiteY2"/>
              </a:cxn>
              <a:cxn ang="0">
                <a:pos x="connsiteX3" y="connsiteY3"/>
              </a:cxn>
            </a:cxnLst>
            <a:rect l="l" t="t" r="r" b="b"/>
            <a:pathLst>
              <a:path w="1617" h="91391">
                <a:moveTo>
                  <a:pt x="0" y="0"/>
                </a:moveTo>
                <a:lnTo>
                  <a:pt x="1617" y="0"/>
                </a:lnTo>
                <a:lnTo>
                  <a:pt x="1617" y="91392"/>
                </a:lnTo>
                <a:lnTo>
                  <a:pt x="0" y="91392"/>
                </a:lnTo>
                <a:close/>
              </a:path>
            </a:pathLst>
          </a:custGeom>
          <a:solidFill>
            <a:srgbClr val="F7941D"/>
          </a:solidFill>
          <a:ln w="0" cap="flat">
            <a:noFill/>
            <a:prstDash val="solid"/>
            <a:miter/>
          </a:ln>
        </p:spPr>
        <p:txBody>
          <a:bodyPr rtlCol="0" anchor="ctr"/>
          <a:lstStyle/>
          <a:p>
            <a:endParaRPr lang="en-GB" dirty="0"/>
          </a:p>
        </p:txBody>
      </p:sp>
      <p:sp>
        <p:nvSpPr>
          <p:cNvPr id="3985" name="Freeform 3984">
            <a:extLst>
              <a:ext uri="{FF2B5EF4-FFF2-40B4-BE49-F238E27FC236}">
                <a16:creationId xmlns:a16="http://schemas.microsoft.com/office/drawing/2014/main" id="{33E57615-EEDF-7FD7-B93D-D3C0A6C25DF0}"/>
              </a:ext>
            </a:extLst>
          </p:cNvPr>
          <p:cNvSpPr/>
          <p:nvPr/>
        </p:nvSpPr>
        <p:spPr>
          <a:xfrm>
            <a:off x="3112098" y="3756115"/>
            <a:ext cx="1617" cy="91391"/>
          </a:xfrm>
          <a:custGeom>
            <a:avLst/>
            <a:gdLst>
              <a:gd name="connsiteX0" fmla="*/ 0 w 1617"/>
              <a:gd name="connsiteY0" fmla="*/ 0 h 91391"/>
              <a:gd name="connsiteX1" fmla="*/ 1617 w 1617"/>
              <a:gd name="connsiteY1" fmla="*/ 0 h 91391"/>
              <a:gd name="connsiteX2" fmla="*/ 1617 w 1617"/>
              <a:gd name="connsiteY2" fmla="*/ 91392 h 91391"/>
              <a:gd name="connsiteX3" fmla="*/ 0 w 1617"/>
              <a:gd name="connsiteY3" fmla="*/ 91392 h 91391"/>
            </a:gdLst>
            <a:ahLst/>
            <a:cxnLst>
              <a:cxn ang="0">
                <a:pos x="connsiteX0" y="connsiteY0"/>
              </a:cxn>
              <a:cxn ang="0">
                <a:pos x="connsiteX1" y="connsiteY1"/>
              </a:cxn>
              <a:cxn ang="0">
                <a:pos x="connsiteX2" y="connsiteY2"/>
              </a:cxn>
              <a:cxn ang="0">
                <a:pos x="connsiteX3" y="connsiteY3"/>
              </a:cxn>
            </a:cxnLst>
            <a:rect l="l" t="t" r="r" b="b"/>
            <a:pathLst>
              <a:path w="1617" h="91391">
                <a:moveTo>
                  <a:pt x="0" y="0"/>
                </a:moveTo>
                <a:lnTo>
                  <a:pt x="1617" y="0"/>
                </a:lnTo>
                <a:lnTo>
                  <a:pt x="1617" y="91392"/>
                </a:lnTo>
                <a:lnTo>
                  <a:pt x="0" y="91392"/>
                </a:lnTo>
                <a:close/>
              </a:path>
            </a:pathLst>
          </a:custGeom>
          <a:noFill/>
          <a:ln w="4040" cap="flat">
            <a:solidFill>
              <a:srgbClr val="C54E29"/>
            </a:solidFill>
            <a:prstDash val="solid"/>
            <a:miter/>
          </a:ln>
        </p:spPr>
        <p:txBody>
          <a:bodyPr rtlCol="0" anchor="ctr"/>
          <a:lstStyle/>
          <a:p>
            <a:endParaRPr lang="en-GB" dirty="0"/>
          </a:p>
        </p:txBody>
      </p:sp>
      <p:sp>
        <p:nvSpPr>
          <p:cNvPr id="3986" name="Freeform 3985">
            <a:extLst>
              <a:ext uri="{FF2B5EF4-FFF2-40B4-BE49-F238E27FC236}">
                <a16:creationId xmlns:a16="http://schemas.microsoft.com/office/drawing/2014/main" id="{8C234F50-EF96-D24B-6B9D-E3E9D7AEBFED}"/>
              </a:ext>
            </a:extLst>
          </p:cNvPr>
          <p:cNvSpPr/>
          <p:nvPr/>
        </p:nvSpPr>
        <p:spPr>
          <a:xfrm>
            <a:off x="3114362"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solidFill>
            <a:srgbClr val="F7941D"/>
          </a:solidFill>
          <a:ln w="0" cap="flat">
            <a:noFill/>
            <a:prstDash val="solid"/>
            <a:miter/>
          </a:ln>
        </p:spPr>
        <p:txBody>
          <a:bodyPr rtlCol="0" anchor="ctr"/>
          <a:lstStyle/>
          <a:p>
            <a:endParaRPr lang="en-GB" dirty="0"/>
          </a:p>
        </p:txBody>
      </p:sp>
      <p:sp>
        <p:nvSpPr>
          <p:cNvPr id="3987" name="Freeform 3986">
            <a:extLst>
              <a:ext uri="{FF2B5EF4-FFF2-40B4-BE49-F238E27FC236}">
                <a16:creationId xmlns:a16="http://schemas.microsoft.com/office/drawing/2014/main" id="{125DF1AA-6B87-8A9D-71D9-B6A842779887}"/>
              </a:ext>
            </a:extLst>
          </p:cNvPr>
          <p:cNvSpPr/>
          <p:nvPr/>
        </p:nvSpPr>
        <p:spPr>
          <a:xfrm>
            <a:off x="3114362" y="3756115"/>
            <a:ext cx="1617" cy="45736"/>
          </a:xfrm>
          <a:custGeom>
            <a:avLst/>
            <a:gdLst>
              <a:gd name="connsiteX0" fmla="*/ 0 w 1617"/>
              <a:gd name="connsiteY0" fmla="*/ 0 h 45736"/>
              <a:gd name="connsiteX1" fmla="*/ 1617 w 1617"/>
              <a:gd name="connsiteY1" fmla="*/ 0 h 45736"/>
              <a:gd name="connsiteX2" fmla="*/ 1617 w 1617"/>
              <a:gd name="connsiteY2" fmla="*/ 45736 h 45736"/>
              <a:gd name="connsiteX3" fmla="*/ 0 w 1617"/>
              <a:gd name="connsiteY3" fmla="*/ 45736 h 45736"/>
            </a:gdLst>
            <a:ahLst/>
            <a:cxnLst>
              <a:cxn ang="0">
                <a:pos x="connsiteX0" y="connsiteY0"/>
              </a:cxn>
              <a:cxn ang="0">
                <a:pos x="connsiteX1" y="connsiteY1"/>
              </a:cxn>
              <a:cxn ang="0">
                <a:pos x="connsiteX2" y="connsiteY2"/>
              </a:cxn>
              <a:cxn ang="0">
                <a:pos x="connsiteX3" y="connsiteY3"/>
              </a:cxn>
            </a:cxnLst>
            <a:rect l="l" t="t" r="r" b="b"/>
            <a:pathLst>
              <a:path w="1617" h="45736">
                <a:moveTo>
                  <a:pt x="0" y="0"/>
                </a:moveTo>
                <a:lnTo>
                  <a:pt x="1617" y="0"/>
                </a:lnTo>
                <a:lnTo>
                  <a:pt x="1617" y="45736"/>
                </a:lnTo>
                <a:lnTo>
                  <a:pt x="0" y="45736"/>
                </a:lnTo>
                <a:close/>
              </a:path>
            </a:pathLst>
          </a:custGeom>
          <a:noFill/>
          <a:ln w="4040" cap="flat">
            <a:solidFill>
              <a:srgbClr val="C54E29"/>
            </a:solidFill>
            <a:prstDash val="solid"/>
            <a:miter/>
          </a:ln>
        </p:spPr>
        <p:txBody>
          <a:bodyPr rtlCol="0" anchor="ctr"/>
          <a:lstStyle/>
          <a:p>
            <a:endParaRPr lang="en-GB" dirty="0"/>
          </a:p>
        </p:txBody>
      </p:sp>
      <p:sp>
        <p:nvSpPr>
          <p:cNvPr id="3988" name="Freeform 3987">
            <a:extLst>
              <a:ext uri="{FF2B5EF4-FFF2-40B4-BE49-F238E27FC236}">
                <a16:creationId xmlns:a16="http://schemas.microsoft.com/office/drawing/2014/main" id="{F252D688-B806-17F0-F0C0-9C4E1E2A9C06}"/>
              </a:ext>
            </a:extLst>
          </p:cNvPr>
          <p:cNvSpPr/>
          <p:nvPr/>
        </p:nvSpPr>
        <p:spPr>
          <a:xfrm>
            <a:off x="3116626"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3989" name="Freeform 3988">
            <a:extLst>
              <a:ext uri="{FF2B5EF4-FFF2-40B4-BE49-F238E27FC236}">
                <a16:creationId xmlns:a16="http://schemas.microsoft.com/office/drawing/2014/main" id="{AE97E1ED-46D2-C894-B834-D17A8D22A220}"/>
              </a:ext>
            </a:extLst>
          </p:cNvPr>
          <p:cNvSpPr/>
          <p:nvPr/>
        </p:nvSpPr>
        <p:spPr>
          <a:xfrm>
            <a:off x="3116626"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3990" name="Freeform 3989">
            <a:extLst>
              <a:ext uri="{FF2B5EF4-FFF2-40B4-BE49-F238E27FC236}">
                <a16:creationId xmlns:a16="http://schemas.microsoft.com/office/drawing/2014/main" id="{7F962283-FA55-1833-AA29-D074F2020D8F}"/>
              </a:ext>
            </a:extLst>
          </p:cNvPr>
          <p:cNvSpPr/>
          <p:nvPr/>
        </p:nvSpPr>
        <p:spPr>
          <a:xfrm>
            <a:off x="3118890"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91" name="Freeform 3990">
            <a:extLst>
              <a:ext uri="{FF2B5EF4-FFF2-40B4-BE49-F238E27FC236}">
                <a16:creationId xmlns:a16="http://schemas.microsoft.com/office/drawing/2014/main" id="{529CBA17-054E-70D7-17EA-803A5F7EF4ED}"/>
              </a:ext>
            </a:extLst>
          </p:cNvPr>
          <p:cNvSpPr/>
          <p:nvPr/>
        </p:nvSpPr>
        <p:spPr>
          <a:xfrm>
            <a:off x="3121154"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3992" name="Freeform 3991">
            <a:extLst>
              <a:ext uri="{FF2B5EF4-FFF2-40B4-BE49-F238E27FC236}">
                <a16:creationId xmlns:a16="http://schemas.microsoft.com/office/drawing/2014/main" id="{71DF3CBE-3836-621D-F551-F3930000C8AC}"/>
              </a:ext>
            </a:extLst>
          </p:cNvPr>
          <p:cNvSpPr/>
          <p:nvPr/>
        </p:nvSpPr>
        <p:spPr>
          <a:xfrm>
            <a:off x="3121154"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3993" name="Freeform 3992">
            <a:extLst>
              <a:ext uri="{FF2B5EF4-FFF2-40B4-BE49-F238E27FC236}">
                <a16:creationId xmlns:a16="http://schemas.microsoft.com/office/drawing/2014/main" id="{F31E7F17-7FD4-51FE-DC5A-03569C5C89A6}"/>
              </a:ext>
            </a:extLst>
          </p:cNvPr>
          <p:cNvSpPr/>
          <p:nvPr/>
        </p:nvSpPr>
        <p:spPr>
          <a:xfrm>
            <a:off x="3123418"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3994" name="Freeform 3993">
            <a:extLst>
              <a:ext uri="{FF2B5EF4-FFF2-40B4-BE49-F238E27FC236}">
                <a16:creationId xmlns:a16="http://schemas.microsoft.com/office/drawing/2014/main" id="{BE228E9A-43BB-6149-D69C-C8315F8F0D9A}"/>
              </a:ext>
            </a:extLst>
          </p:cNvPr>
          <p:cNvSpPr/>
          <p:nvPr/>
        </p:nvSpPr>
        <p:spPr>
          <a:xfrm>
            <a:off x="3123418"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3995" name="Freeform 3994">
            <a:extLst>
              <a:ext uri="{FF2B5EF4-FFF2-40B4-BE49-F238E27FC236}">
                <a16:creationId xmlns:a16="http://schemas.microsoft.com/office/drawing/2014/main" id="{92D55B5C-3A0F-980B-8A00-C98702064570}"/>
              </a:ext>
            </a:extLst>
          </p:cNvPr>
          <p:cNvSpPr/>
          <p:nvPr/>
        </p:nvSpPr>
        <p:spPr>
          <a:xfrm>
            <a:off x="3125763"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3996" name="Freeform 3995">
            <a:extLst>
              <a:ext uri="{FF2B5EF4-FFF2-40B4-BE49-F238E27FC236}">
                <a16:creationId xmlns:a16="http://schemas.microsoft.com/office/drawing/2014/main" id="{4092C82C-76AC-FED7-D55A-5D59B295F672}"/>
              </a:ext>
            </a:extLst>
          </p:cNvPr>
          <p:cNvSpPr/>
          <p:nvPr/>
        </p:nvSpPr>
        <p:spPr>
          <a:xfrm>
            <a:off x="3128027"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3997" name="Freeform 3996">
            <a:extLst>
              <a:ext uri="{FF2B5EF4-FFF2-40B4-BE49-F238E27FC236}">
                <a16:creationId xmlns:a16="http://schemas.microsoft.com/office/drawing/2014/main" id="{EF696621-C8E2-CA81-1B61-0F632C335E98}"/>
              </a:ext>
            </a:extLst>
          </p:cNvPr>
          <p:cNvSpPr/>
          <p:nvPr/>
        </p:nvSpPr>
        <p:spPr>
          <a:xfrm>
            <a:off x="3128027"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3998" name="Freeform 3997">
            <a:extLst>
              <a:ext uri="{FF2B5EF4-FFF2-40B4-BE49-F238E27FC236}">
                <a16:creationId xmlns:a16="http://schemas.microsoft.com/office/drawing/2014/main" id="{B3DE2027-B9D0-0193-F19D-BF36F5AFCD54}"/>
              </a:ext>
            </a:extLst>
          </p:cNvPr>
          <p:cNvSpPr/>
          <p:nvPr/>
        </p:nvSpPr>
        <p:spPr>
          <a:xfrm>
            <a:off x="313029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3999" name="Freeform 3998">
            <a:extLst>
              <a:ext uri="{FF2B5EF4-FFF2-40B4-BE49-F238E27FC236}">
                <a16:creationId xmlns:a16="http://schemas.microsoft.com/office/drawing/2014/main" id="{43601A6C-BE55-1D05-34E8-5BFF1D985AA5}"/>
              </a:ext>
            </a:extLst>
          </p:cNvPr>
          <p:cNvSpPr/>
          <p:nvPr/>
        </p:nvSpPr>
        <p:spPr>
          <a:xfrm>
            <a:off x="313029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4000" name="Freeform 3999">
            <a:extLst>
              <a:ext uri="{FF2B5EF4-FFF2-40B4-BE49-F238E27FC236}">
                <a16:creationId xmlns:a16="http://schemas.microsoft.com/office/drawing/2014/main" id="{30E22C2A-CA1F-5FEA-141C-D83291BAA69D}"/>
              </a:ext>
            </a:extLst>
          </p:cNvPr>
          <p:cNvSpPr/>
          <p:nvPr/>
        </p:nvSpPr>
        <p:spPr>
          <a:xfrm>
            <a:off x="3132555"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4001" name="Freeform 4000">
            <a:extLst>
              <a:ext uri="{FF2B5EF4-FFF2-40B4-BE49-F238E27FC236}">
                <a16:creationId xmlns:a16="http://schemas.microsoft.com/office/drawing/2014/main" id="{DA6B4D90-7B28-E2CA-B14A-40C6BAFC4580}"/>
              </a:ext>
            </a:extLst>
          </p:cNvPr>
          <p:cNvSpPr/>
          <p:nvPr/>
        </p:nvSpPr>
        <p:spPr>
          <a:xfrm>
            <a:off x="3132555"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4002" name="Freeform 4001">
            <a:extLst>
              <a:ext uri="{FF2B5EF4-FFF2-40B4-BE49-F238E27FC236}">
                <a16:creationId xmlns:a16="http://schemas.microsoft.com/office/drawing/2014/main" id="{D4375DBB-A0F0-A433-6E5E-D31C102ED4B1}"/>
              </a:ext>
            </a:extLst>
          </p:cNvPr>
          <p:cNvSpPr/>
          <p:nvPr/>
        </p:nvSpPr>
        <p:spPr>
          <a:xfrm>
            <a:off x="3134819"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003" name="Freeform 4002">
            <a:extLst>
              <a:ext uri="{FF2B5EF4-FFF2-40B4-BE49-F238E27FC236}">
                <a16:creationId xmlns:a16="http://schemas.microsoft.com/office/drawing/2014/main" id="{AEC7C4CC-E3DE-C26C-022E-276BFAF5E834}"/>
              </a:ext>
            </a:extLst>
          </p:cNvPr>
          <p:cNvSpPr/>
          <p:nvPr/>
        </p:nvSpPr>
        <p:spPr>
          <a:xfrm>
            <a:off x="3134819"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004" name="Freeform 4003">
            <a:extLst>
              <a:ext uri="{FF2B5EF4-FFF2-40B4-BE49-F238E27FC236}">
                <a16:creationId xmlns:a16="http://schemas.microsoft.com/office/drawing/2014/main" id="{F6B92D09-DEDE-2692-A37D-BF38CAB52903}"/>
              </a:ext>
            </a:extLst>
          </p:cNvPr>
          <p:cNvSpPr/>
          <p:nvPr/>
        </p:nvSpPr>
        <p:spPr>
          <a:xfrm>
            <a:off x="3137164"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05" name="Freeform 4004">
            <a:extLst>
              <a:ext uri="{FF2B5EF4-FFF2-40B4-BE49-F238E27FC236}">
                <a16:creationId xmlns:a16="http://schemas.microsoft.com/office/drawing/2014/main" id="{FC8C0B46-659B-A3D9-B175-7973D44D463D}"/>
              </a:ext>
            </a:extLst>
          </p:cNvPr>
          <p:cNvSpPr/>
          <p:nvPr/>
        </p:nvSpPr>
        <p:spPr>
          <a:xfrm>
            <a:off x="3139428"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06" name="Freeform 4005">
            <a:extLst>
              <a:ext uri="{FF2B5EF4-FFF2-40B4-BE49-F238E27FC236}">
                <a16:creationId xmlns:a16="http://schemas.microsoft.com/office/drawing/2014/main" id="{DF6E55EA-D03F-D5E1-D838-E25D4943DEFD}"/>
              </a:ext>
            </a:extLst>
          </p:cNvPr>
          <p:cNvSpPr/>
          <p:nvPr/>
        </p:nvSpPr>
        <p:spPr>
          <a:xfrm>
            <a:off x="3141691" y="3756115"/>
            <a:ext cx="1617" cy="137128"/>
          </a:xfrm>
          <a:custGeom>
            <a:avLst/>
            <a:gdLst>
              <a:gd name="connsiteX0" fmla="*/ 0 w 1617"/>
              <a:gd name="connsiteY0" fmla="*/ 0 h 137128"/>
              <a:gd name="connsiteX1" fmla="*/ 1617 w 1617"/>
              <a:gd name="connsiteY1" fmla="*/ 0 h 137128"/>
              <a:gd name="connsiteX2" fmla="*/ 1617 w 1617"/>
              <a:gd name="connsiteY2" fmla="*/ 137128 h 137128"/>
              <a:gd name="connsiteX3" fmla="*/ 0 w 1617"/>
              <a:gd name="connsiteY3" fmla="*/ 137128 h 137128"/>
            </a:gdLst>
            <a:ahLst/>
            <a:cxnLst>
              <a:cxn ang="0">
                <a:pos x="connsiteX0" y="connsiteY0"/>
              </a:cxn>
              <a:cxn ang="0">
                <a:pos x="connsiteX1" y="connsiteY1"/>
              </a:cxn>
              <a:cxn ang="0">
                <a:pos x="connsiteX2" y="connsiteY2"/>
              </a:cxn>
              <a:cxn ang="0">
                <a:pos x="connsiteX3" y="connsiteY3"/>
              </a:cxn>
            </a:cxnLst>
            <a:rect l="l" t="t" r="r" b="b"/>
            <a:pathLst>
              <a:path w="1617" h="137128">
                <a:moveTo>
                  <a:pt x="0" y="0"/>
                </a:moveTo>
                <a:lnTo>
                  <a:pt x="1617" y="0"/>
                </a:lnTo>
                <a:lnTo>
                  <a:pt x="1617" y="137128"/>
                </a:lnTo>
                <a:lnTo>
                  <a:pt x="0" y="137128"/>
                </a:lnTo>
                <a:close/>
              </a:path>
            </a:pathLst>
          </a:custGeom>
          <a:solidFill>
            <a:srgbClr val="F7941D"/>
          </a:solidFill>
          <a:ln w="0" cap="flat">
            <a:noFill/>
            <a:prstDash val="solid"/>
            <a:miter/>
          </a:ln>
        </p:spPr>
        <p:txBody>
          <a:bodyPr rtlCol="0" anchor="ctr"/>
          <a:lstStyle/>
          <a:p>
            <a:endParaRPr lang="en-GB" dirty="0"/>
          </a:p>
        </p:txBody>
      </p:sp>
      <p:sp>
        <p:nvSpPr>
          <p:cNvPr id="4007" name="Freeform 4006">
            <a:extLst>
              <a:ext uri="{FF2B5EF4-FFF2-40B4-BE49-F238E27FC236}">
                <a16:creationId xmlns:a16="http://schemas.microsoft.com/office/drawing/2014/main" id="{015DC1CE-D2FD-67DC-08CB-57DDA8AF5BC3}"/>
              </a:ext>
            </a:extLst>
          </p:cNvPr>
          <p:cNvSpPr/>
          <p:nvPr/>
        </p:nvSpPr>
        <p:spPr>
          <a:xfrm>
            <a:off x="3141691" y="3756115"/>
            <a:ext cx="1617" cy="137128"/>
          </a:xfrm>
          <a:custGeom>
            <a:avLst/>
            <a:gdLst>
              <a:gd name="connsiteX0" fmla="*/ 0 w 1617"/>
              <a:gd name="connsiteY0" fmla="*/ 0 h 137128"/>
              <a:gd name="connsiteX1" fmla="*/ 1617 w 1617"/>
              <a:gd name="connsiteY1" fmla="*/ 0 h 137128"/>
              <a:gd name="connsiteX2" fmla="*/ 1617 w 1617"/>
              <a:gd name="connsiteY2" fmla="*/ 137128 h 137128"/>
              <a:gd name="connsiteX3" fmla="*/ 0 w 1617"/>
              <a:gd name="connsiteY3" fmla="*/ 137128 h 137128"/>
            </a:gdLst>
            <a:ahLst/>
            <a:cxnLst>
              <a:cxn ang="0">
                <a:pos x="connsiteX0" y="connsiteY0"/>
              </a:cxn>
              <a:cxn ang="0">
                <a:pos x="connsiteX1" y="connsiteY1"/>
              </a:cxn>
              <a:cxn ang="0">
                <a:pos x="connsiteX2" y="connsiteY2"/>
              </a:cxn>
              <a:cxn ang="0">
                <a:pos x="connsiteX3" y="connsiteY3"/>
              </a:cxn>
            </a:cxnLst>
            <a:rect l="l" t="t" r="r" b="b"/>
            <a:pathLst>
              <a:path w="1617" h="137128">
                <a:moveTo>
                  <a:pt x="0" y="0"/>
                </a:moveTo>
                <a:lnTo>
                  <a:pt x="1617" y="0"/>
                </a:lnTo>
                <a:lnTo>
                  <a:pt x="1617" y="137128"/>
                </a:lnTo>
                <a:lnTo>
                  <a:pt x="0" y="137128"/>
                </a:lnTo>
                <a:close/>
              </a:path>
            </a:pathLst>
          </a:custGeom>
          <a:noFill/>
          <a:ln w="4040" cap="flat">
            <a:solidFill>
              <a:srgbClr val="C54E29"/>
            </a:solidFill>
            <a:prstDash val="solid"/>
            <a:miter/>
          </a:ln>
        </p:spPr>
        <p:txBody>
          <a:bodyPr rtlCol="0" anchor="ctr"/>
          <a:lstStyle/>
          <a:p>
            <a:endParaRPr lang="en-GB" dirty="0"/>
          </a:p>
        </p:txBody>
      </p:sp>
      <p:sp>
        <p:nvSpPr>
          <p:cNvPr id="4008" name="Freeform 4007">
            <a:extLst>
              <a:ext uri="{FF2B5EF4-FFF2-40B4-BE49-F238E27FC236}">
                <a16:creationId xmlns:a16="http://schemas.microsoft.com/office/drawing/2014/main" id="{ACB1EC14-EA84-8A1B-E3A6-92100F32A5C4}"/>
              </a:ext>
            </a:extLst>
          </p:cNvPr>
          <p:cNvSpPr/>
          <p:nvPr/>
        </p:nvSpPr>
        <p:spPr>
          <a:xfrm>
            <a:off x="3143955" y="3756115"/>
            <a:ext cx="1617" cy="68604"/>
          </a:xfrm>
          <a:custGeom>
            <a:avLst/>
            <a:gdLst>
              <a:gd name="connsiteX0" fmla="*/ 0 w 1617"/>
              <a:gd name="connsiteY0" fmla="*/ 0 h 68604"/>
              <a:gd name="connsiteX1" fmla="*/ 1617 w 1617"/>
              <a:gd name="connsiteY1" fmla="*/ 0 h 68604"/>
              <a:gd name="connsiteX2" fmla="*/ 1617 w 1617"/>
              <a:gd name="connsiteY2" fmla="*/ 68604 h 68604"/>
              <a:gd name="connsiteX3" fmla="*/ 0 w 1617"/>
              <a:gd name="connsiteY3" fmla="*/ 68604 h 68604"/>
            </a:gdLst>
            <a:ahLst/>
            <a:cxnLst>
              <a:cxn ang="0">
                <a:pos x="connsiteX0" y="connsiteY0"/>
              </a:cxn>
              <a:cxn ang="0">
                <a:pos x="connsiteX1" y="connsiteY1"/>
              </a:cxn>
              <a:cxn ang="0">
                <a:pos x="connsiteX2" y="connsiteY2"/>
              </a:cxn>
              <a:cxn ang="0">
                <a:pos x="connsiteX3" y="connsiteY3"/>
              </a:cxn>
            </a:cxnLst>
            <a:rect l="l" t="t" r="r" b="b"/>
            <a:pathLst>
              <a:path w="1617" h="68604">
                <a:moveTo>
                  <a:pt x="0" y="0"/>
                </a:moveTo>
                <a:lnTo>
                  <a:pt x="1617" y="0"/>
                </a:lnTo>
                <a:lnTo>
                  <a:pt x="1617" y="68604"/>
                </a:lnTo>
                <a:lnTo>
                  <a:pt x="0" y="68604"/>
                </a:lnTo>
                <a:close/>
              </a:path>
            </a:pathLst>
          </a:custGeom>
          <a:solidFill>
            <a:srgbClr val="F7941D"/>
          </a:solidFill>
          <a:ln w="0" cap="flat">
            <a:noFill/>
            <a:prstDash val="solid"/>
            <a:miter/>
          </a:ln>
        </p:spPr>
        <p:txBody>
          <a:bodyPr rtlCol="0" anchor="ctr"/>
          <a:lstStyle/>
          <a:p>
            <a:endParaRPr lang="en-GB" dirty="0"/>
          </a:p>
        </p:txBody>
      </p:sp>
      <p:sp>
        <p:nvSpPr>
          <p:cNvPr id="4009" name="Freeform 4008">
            <a:extLst>
              <a:ext uri="{FF2B5EF4-FFF2-40B4-BE49-F238E27FC236}">
                <a16:creationId xmlns:a16="http://schemas.microsoft.com/office/drawing/2014/main" id="{2A2D6872-DDC3-1607-7675-68A763D148A9}"/>
              </a:ext>
            </a:extLst>
          </p:cNvPr>
          <p:cNvSpPr/>
          <p:nvPr/>
        </p:nvSpPr>
        <p:spPr>
          <a:xfrm>
            <a:off x="3143955" y="3756115"/>
            <a:ext cx="1617" cy="68604"/>
          </a:xfrm>
          <a:custGeom>
            <a:avLst/>
            <a:gdLst>
              <a:gd name="connsiteX0" fmla="*/ 0 w 1617"/>
              <a:gd name="connsiteY0" fmla="*/ 0 h 68604"/>
              <a:gd name="connsiteX1" fmla="*/ 1617 w 1617"/>
              <a:gd name="connsiteY1" fmla="*/ 0 h 68604"/>
              <a:gd name="connsiteX2" fmla="*/ 1617 w 1617"/>
              <a:gd name="connsiteY2" fmla="*/ 68604 h 68604"/>
              <a:gd name="connsiteX3" fmla="*/ 0 w 1617"/>
              <a:gd name="connsiteY3" fmla="*/ 68604 h 68604"/>
            </a:gdLst>
            <a:ahLst/>
            <a:cxnLst>
              <a:cxn ang="0">
                <a:pos x="connsiteX0" y="connsiteY0"/>
              </a:cxn>
              <a:cxn ang="0">
                <a:pos x="connsiteX1" y="connsiteY1"/>
              </a:cxn>
              <a:cxn ang="0">
                <a:pos x="connsiteX2" y="connsiteY2"/>
              </a:cxn>
              <a:cxn ang="0">
                <a:pos x="connsiteX3" y="connsiteY3"/>
              </a:cxn>
            </a:cxnLst>
            <a:rect l="l" t="t" r="r" b="b"/>
            <a:pathLst>
              <a:path w="1617" h="68604">
                <a:moveTo>
                  <a:pt x="0" y="0"/>
                </a:moveTo>
                <a:lnTo>
                  <a:pt x="1617" y="0"/>
                </a:lnTo>
                <a:lnTo>
                  <a:pt x="1617" y="68604"/>
                </a:lnTo>
                <a:lnTo>
                  <a:pt x="0" y="68604"/>
                </a:lnTo>
                <a:close/>
              </a:path>
            </a:pathLst>
          </a:custGeom>
          <a:noFill/>
          <a:ln w="4040" cap="flat">
            <a:solidFill>
              <a:srgbClr val="C54E29"/>
            </a:solidFill>
            <a:prstDash val="solid"/>
            <a:miter/>
          </a:ln>
        </p:spPr>
        <p:txBody>
          <a:bodyPr rtlCol="0" anchor="ctr"/>
          <a:lstStyle/>
          <a:p>
            <a:endParaRPr lang="en-GB" dirty="0"/>
          </a:p>
        </p:txBody>
      </p:sp>
      <p:sp>
        <p:nvSpPr>
          <p:cNvPr id="4010" name="Freeform 4009">
            <a:extLst>
              <a:ext uri="{FF2B5EF4-FFF2-40B4-BE49-F238E27FC236}">
                <a16:creationId xmlns:a16="http://schemas.microsoft.com/office/drawing/2014/main" id="{39F2C08E-137F-C0E8-90D3-1AFCD56AB72A}"/>
              </a:ext>
            </a:extLst>
          </p:cNvPr>
          <p:cNvSpPr/>
          <p:nvPr/>
        </p:nvSpPr>
        <p:spPr>
          <a:xfrm>
            <a:off x="3146219"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011" name="Freeform 4010">
            <a:extLst>
              <a:ext uri="{FF2B5EF4-FFF2-40B4-BE49-F238E27FC236}">
                <a16:creationId xmlns:a16="http://schemas.microsoft.com/office/drawing/2014/main" id="{C4B61186-EF76-01D6-72FE-DB00B298260C}"/>
              </a:ext>
            </a:extLst>
          </p:cNvPr>
          <p:cNvSpPr/>
          <p:nvPr/>
        </p:nvSpPr>
        <p:spPr>
          <a:xfrm>
            <a:off x="3146219"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012" name="Freeform 4011">
            <a:extLst>
              <a:ext uri="{FF2B5EF4-FFF2-40B4-BE49-F238E27FC236}">
                <a16:creationId xmlns:a16="http://schemas.microsoft.com/office/drawing/2014/main" id="{874575A5-8AF8-C668-0A65-996228D4DF2F}"/>
              </a:ext>
            </a:extLst>
          </p:cNvPr>
          <p:cNvSpPr/>
          <p:nvPr/>
        </p:nvSpPr>
        <p:spPr>
          <a:xfrm>
            <a:off x="3148483"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013" name="Freeform 4012">
            <a:extLst>
              <a:ext uri="{FF2B5EF4-FFF2-40B4-BE49-F238E27FC236}">
                <a16:creationId xmlns:a16="http://schemas.microsoft.com/office/drawing/2014/main" id="{FCF8A2D6-9225-F64A-094A-A48ABA85BDBB}"/>
              </a:ext>
            </a:extLst>
          </p:cNvPr>
          <p:cNvSpPr/>
          <p:nvPr/>
        </p:nvSpPr>
        <p:spPr>
          <a:xfrm>
            <a:off x="3148483"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014" name="Freeform 4013">
            <a:extLst>
              <a:ext uri="{FF2B5EF4-FFF2-40B4-BE49-F238E27FC236}">
                <a16:creationId xmlns:a16="http://schemas.microsoft.com/office/drawing/2014/main" id="{F7121401-BE17-C45A-8364-2BBD1A01A0FB}"/>
              </a:ext>
            </a:extLst>
          </p:cNvPr>
          <p:cNvSpPr/>
          <p:nvPr/>
        </p:nvSpPr>
        <p:spPr>
          <a:xfrm>
            <a:off x="3150747"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4015" name="Freeform 4014">
            <a:extLst>
              <a:ext uri="{FF2B5EF4-FFF2-40B4-BE49-F238E27FC236}">
                <a16:creationId xmlns:a16="http://schemas.microsoft.com/office/drawing/2014/main" id="{A5CFAA42-0D57-A5A2-47BF-EBF0C27F4582}"/>
              </a:ext>
            </a:extLst>
          </p:cNvPr>
          <p:cNvSpPr/>
          <p:nvPr/>
        </p:nvSpPr>
        <p:spPr>
          <a:xfrm>
            <a:off x="3150747"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4016" name="Freeform 4015">
            <a:extLst>
              <a:ext uri="{FF2B5EF4-FFF2-40B4-BE49-F238E27FC236}">
                <a16:creationId xmlns:a16="http://schemas.microsoft.com/office/drawing/2014/main" id="{E953F713-7AF6-E6B0-FF88-D35BE61C69C5}"/>
              </a:ext>
            </a:extLst>
          </p:cNvPr>
          <p:cNvSpPr/>
          <p:nvPr/>
        </p:nvSpPr>
        <p:spPr>
          <a:xfrm>
            <a:off x="315309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17" name="Freeform 4016">
            <a:extLst>
              <a:ext uri="{FF2B5EF4-FFF2-40B4-BE49-F238E27FC236}">
                <a16:creationId xmlns:a16="http://schemas.microsoft.com/office/drawing/2014/main" id="{C60A7A50-A014-3DBD-11A1-2FC21050EE03}"/>
              </a:ext>
            </a:extLst>
          </p:cNvPr>
          <p:cNvSpPr/>
          <p:nvPr/>
        </p:nvSpPr>
        <p:spPr>
          <a:xfrm>
            <a:off x="3155356"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18" name="Freeform 4017">
            <a:extLst>
              <a:ext uri="{FF2B5EF4-FFF2-40B4-BE49-F238E27FC236}">
                <a16:creationId xmlns:a16="http://schemas.microsoft.com/office/drawing/2014/main" id="{6FC292E4-C1DC-F3D6-D1D2-CE0E180C7262}"/>
              </a:ext>
            </a:extLst>
          </p:cNvPr>
          <p:cNvSpPr/>
          <p:nvPr/>
        </p:nvSpPr>
        <p:spPr>
          <a:xfrm>
            <a:off x="3157620"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4019" name="Freeform 4018">
            <a:extLst>
              <a:ext uri="{FF2B5EF4-FFF2-40B4-BE49-F238E27FC236}">
                <a16:creationId xmlns:a16="http://schemas.microsoft.com/office/drawing/2014/main" id="{65F4DB37-24F9-0169-6198-17CDCB679D75}"/>
              </a:ext>
            </a:extLst>
          </p:cNvPr>
          <p:cNvSpPr/>
          <p:nvPr/>
        </p:nvSpPr>
        <p:spPr>
          <a:xfrm>
            <a:off x="3157620"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4020" name="Freeform 4019">
            <a:extLst>
              <a:ext uri="{FF2B5EF4-FFF2-40B4-BE49-F238E27FC236}">
                <a16:creationId xmlns:a16="http://schemas.microsoft.com/office/drawing/2014/main" id="{1A4FDCB2-95F8-8449-B298-9563F018F9B9}"/>
              </a:ext>
            </a:extLst>
          </p:cNvPr>
          <p:cNvSpPr/>
          <p:nvPr/>
        </p:nvSpPr>
        <p:spPr>
          <a:xfrm>
            <a:off x="3159884" y="3756115"/>
            <a:ext cx="1617" cy="179147"/>
          </a:xfrm>
          <a:custGeom>
            <a:avLst/>
            <a:gdLst>
              <a:gd name="connsiteX0" fmla="*/ 0 w 1617"/>
              <a:gd name="connsiteY0" fmla="*/ 0 h 179147"/>
              <a:gd name="connsiteX1" fmla="*/ 1617 w 1617"/>
              <a:gd name="connsiteY1" fmla="*/ 0 h 179147"/>
              <a:gd name="connsiteX2" fmla="*/ 1617 w 1617"/>
              <a:gd name="connsiteY2" fmla="*/ 179148 h 179147"/>
              <a:gd name="connsiteX3" fmla="*/ 0 w 1617"/>
              <a:gd name="connsiteY3" fmla="*/ 179148 h 179147"/>
            </a:gdLst>
            <a:ahLst/>
            <a:cxnLst>
              <a:cxn ang="0">
                <a:pos x="connsiteX0" y="connsiteY0"/>
              </a:cxn>
              <a:cxn ang="0">
                <a:pos x="connsiteX1" y="connsiteY1"/>
              </a:cxn>
              <a:cxn ang="0">
                <a:pos x="connsiteX2" y="connsiteY2"/>
              </a:cxn>
              <a:cxn ang="0">
                <a:pos x="connsiteX3" y="connsiteY3"/>
              </a:cxn>
            </a:cxnLst>
            <a:rect l="l" t="t" r="r" b="b"/>
            <a:pathLst>
              <a:path w="1617" h="179147">
                <a:moveTo>
                  <a:pt x="0" y="0"/>
                </a:moveTo>
                <a:lnTo>
                  <a:pt x="1617" y="0"/>
                </a:lnTo>
                <a:lnTo>
                  <a:pt x="1617" y="179148"/>
                </a:lnTo>
                <a:lnTo>
                  <a:pt x="0" y="179148"/>
                </a:lnTo>
                <a:close/>
              </a:path>
            </a:pathLst>
          </a:custGeom>
          <a:solidFill>
            <a:srgbClr val="F7941D"/>
          </a:solidFill>
          <a:ln w="0" cap="flat">
            <a:noFill/>
            <a:prstDash val="solid"/>
            <a:miter/>
          </a:ln>
        </p:spPr>
        <p:txBody>
          <a:bodyPr rtlCol="0" anchor="ctr"/>
          <a:lstStyle/>
          <a:p>
            <a:endParaRPr lang="en-GB" dirty="0"/>
          </a:p>
        </p:txBody>
      </p:sp>
      <p:sp>
        <p:nvSpPr>
          <p:cNvPr id="4021" name="Freeform 4020">
            <a:extLst>
              <a:ext uri="{FF2B5EF4-FFF2-40B4-BE49-F238E27FC236}">
                <a16:creationId xmlns:a16="http://schemas.microsoft.com/office/drawing/2014/main" id="{B51AE051-10A8-EA1F-8B62-63E241C6F587}"/>
              </a:ext>
            </a:extLst>
          </p:cNvPr>
          <p:cNvSpPr/>
          <p:nvPr/>
        </p:nvSpPr>
        <p:spPr>
          <a:xfrm>
            <a:off x="3159884" y="3756115"/>
            <a:ext cx="1617" cy="179147"/>
          </a:xfrm>
          <a:custGeom>
            <a:avLst/>
            <a:gdLst>
              <a:gd name="connsiteX0" fmla="*/ 0 w 1617"/>
              <a:gd name="connsiteY0" fmla="*/ 0 h 179147"/>
              <a:gd name="connsiteX1" fmla="*/ 1617 w 1617"/>
              <a:gd name="connsiteY1" fmla="*/ 0 h 179147"/>
              <a:gd name="connsiteX2" fmla="*/ 1617 w 1617"/>
              <a:gd name="connsiteY2" fmla="*/ 179148 h 179147"/>
              <a:gd name="connsiteX3" fmla="*/ 0 w 1617"/>
              <a:gd name="connsiteY3" fmla="*/ 179148 h 179147"/>
            </a:gdLst>
            <a:ahLst/>
            <a:cxnLst>
              <a:cxn ang="0">
                <a:pos x="connsiteX0" y="connsiteY0"/>
              </a:cxn>
              <a:cxn ang="0">
                <a:pos x="connsiteX1" y="connsiteY1"/>
              </a:cxn>
              <a:cxn ang="0">
                <a:pos x="connsiteX2" y="connsiteY2"/>
              </a:cxn>
              <a:cxn ang="0">
                <a:pos x="connsiteX3" y="connsiteY3"/>
              </a:cxn>
            </a:cxnLst>
            <a:rect l="l" t="t" r="r" b="b"/>
            <a:pathLst>
              <a:path w="1617" h="179147">
                <a:moveTo>
                  <a:pt x="0" y="0"/>
                </a:moveTo>
                <a:lnTo>
                  <a:pt x="1617" y="0"/>
                </a:lnTo>
                <a:lnTo>
                  <a:pt x="1617" y="179148"/>
                </a:lnTo>
                <a:lnTo>
                  <a:pt x="0" y="179148"/>
                </a:lnTo>
                <a:close/>
              </a:path>
            </a:pathLst>
          </a:custGeom>
          <a:noFill/>
          <a:ln w="4040" cap="flat">
            <a:solidFill>
              <a:srgbClr val="C54E29"/>
            </a:solidFill>
            <a:prstDash val="solid"/>
            <a:miter/>
          </a:ln>
        </p:spPr>
        <p:txBody>
          <a:bodyPr rtlCol="0" anchor="ctr"/>
          <a:lstStyle/>
          <a:p>
            <a:endParaRPr lang="en-GB" dirty="0"/>
          </a:p>
        </p:txBody>
      </p:sp>
      <p:sp>
        <p:nvSpPr>
          <p:cNvPr id="4022" name="Freeform 4021">
            <a:extLst>
              <a:ext uri="{FF2B5EF4-FFF2-40B4-BE49-F238E27FC236}">
                <a16:creationId xmlns:a16="http://schemas.microsoft.com/office/drawing/2014/main" id="{87811C32-7020-789B-6DED-A9586FCCD037}"/>
              </a:ext>
            </a:extLst>
          </p:cNvPr>
          <p:cNvSpPr/>
          <p:nvPr/>
        </p:nvSpPr>
        <p:spPr>
          <a:xfrm>
            <a:off x="3162148"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solidFill>
            <a:srgbClr val="F7941D"/>
          </a:solidFill>
          <a:ln w="0" cap="flat">
            <a:noFill/>
            <a:prstDash val="solid"/>
            <a:miter/>
          </a:ln>
        </p:spPr>
        <p:txBody>
          <a:bodyPr rtlCol="0" anchor="ctr"/>
          <a:lstStyle/>
          <a:p>
            <a:endParaRPr lang="en-GB" dirty="0"/>
          </a:p>
        </p:txBody>
      </p:sp>
      <p:sp>
        <p:nvSpPr>
          <p:cNvPr id="4023" name="Freeform 4022">
            <a:extLst>
              <a:ext uri="{FF2B5EF4-FFF2-40B4-BE49-F238E27FC236}">
                <a16:creationId xmlns:a16="http://schemas.microsoft.com/office/drawing/2014/main" id="{56842BCA-0F24-497C-E213-8B8E9AB9B322}"/>
              </a:ext>
            </a:extLst>
          </p:cNvPr>
          <p:cNvSpPr/>
          <p:nvPr/>
        </p:nvSpPr>
        <p:spPr>
          <a:xfrm>
            <a:off x="3162148" y="3756115"/>
            <a:ext cx="1617" cy="28362"/>
          </a:xfrm>
          <a:custGeom>
            <a:avLst/>
            <a:gdLst>
              <a:gd name="connsiteX0" fmla="*/ 0 w 1617"/>
              <a:gd name="connsiteY0" fmla="*/ 0 h 28362"/>
              <a:gd name="connsiteX1" fmla="*/ 1617 w 1617"/>
              <a:gd name="connsiteY1" fmla="*/ 0 h 28362"/>
              <a:gd name="connsiteX2" fmla="*/ 1617 w 1617"/>
              <a:gd name="connsiteY2" fmla="*/ 28363 h 28362"/>
              <a:gd name="connsiteX3" fmla="*/ 0 w 1617"/>
              <a:gd name="connsiteY3" fmla="*/ 28363 h 28362"/>
            </a:gdLst>
            <a:ahLst/>
            <a:cxnLst>
              <a:cxn ang="0">
                <a:pos x="connsiteX0" y="connsiteY0"/>
              </a:cxn>
              <a:cxn ang="0">
                <a:pos x="connsiteX1" y="connsiteY1"/>
              </a:cxn>
              <a:cxn ang="0">
                <a:pos x="connsiteX2" y="connsiteY2"/>
              </a:cxn>
              <a:cxn ang="0">
                <a:pos x="connsiteX3" y="connsiteY3"/>
              </a:cxn>
            </a:cxnLst>
            <a:rect l="l" t="t" r="r" b="b"/>
            <a:pathLst>
              <a:path w="1617" h="28362">
                <a:moveTo>
                  <a:pt x="0" y="0"/>
                </a:moveTo>
                <a:lnTo>
                  <a:pt x="1617" y="0"/>
                </a:lnTo>
                <a:lnTo>
                  <a:pt x="1617" y="28363"/>
                </a:lnTo>
                <a:lnTo>
                  <a:pt x="0" y="28363"/>
                </a:lnTo>
                <a:close/>
              </a:path>
            </a:pathLst>
          </a:custGeom>
          <a:noFill/>
          <a:ln w="4040" cap="flat">
            <a:solidFill>
              <a:srgbClr val="C54E29"/>
            </a:solidFill>
            <a:prstDash val="solid"/>
            <a:miter/>
          </a:ln>
        </p:spPr>
        <p:txBody>
          <a:bodyPr rtlCol="0" anchor="ctr"/>
          <a:lstStyle/>
          <a:p>
            <a:endParaRPr lang="en-GB" dirty="0"/>
          </a:p>
        </p:txBody>
      </p:sp>
      <p:sp>
        <p:nvSpPr>
          <p:cNvPr id="4024" name="Freeform 4023">
            <a:extLst>
              <a:ext uri="{FF2B5EF4-FFF2-40B4-BE49-F238E27FC236}">
                <a16:creationId xmlns:a16="http://schemas.microsoft.com/office/drawing/2014/main" id="{E852FFBB-4E94-FA69-18CD-B5BEC6B633FE}"/>
              </a:ext>
            </a:extLst>
          </p:cNvPr>
          <p:cNvSpPr/>
          <p:nvPr/>
        </p:nvSpPr>
        <p:spPr>
          <a:xfrm>
            <a:off x="3164493" y="3756115"/>
            <a:ext cx="1617" cy="37978"/>
          </a:xfrm>
          <a:custGeom>
            <a:avLst/>
            <a:gdLst>
              <a:gd name="connsiteX0" fmla="*/ 0 w 1617"/>
              <a:gd name="connsiteY0" fmla="*/ 0 h 37978"/>
              <a:gd name="connsiteX1" fmla="*/ 1617 w 1617"/>
              <a:gd name="connsiteY1" fmla="*/ 0 h 37978"/>
              <a:gd name="connsiteX2" fmla="*/ 1617 w 1617"/>
              <a:gd name="connsiteY2" fmla="*/ 37979 h 37978"/>
              <a:gd name="connsiteX3" fmla="*/ 0 w 1617"/>
              <a:gd name="connsiteY3" fmla="*/ 37979 h 37978"/>
            </a:gdLst>
            <a:ahLst/>
            <a:cxnLst>
              <a:cxn ang="0">
                <a:pos x="connsiteX0" y="connsiteY0"/>
              </a:cxn>
              <a:cxn ang="0">
                <a:pos x="connsiteX1" y="connsiteY1"/>
              </a:cxn>
              <a:cxn ang="0">
                <a:pos x="connsiteX2" y="connsiteY2"/>
              </a:cxn>
              <a:cxn ang="0">
                <a:pos x="connsiteX3" y="connsiteY3"/>
              </a:cxn>
            </a:cxnLst>
            <a:rect l="l" t="t" r="r" b="b"/>
            <a:pathLst>
              <a:path w="1617" h="37978">
                <a:moveTo>
                  <a:pt x="0" y="0"/>
                </a:moveTo>
                <a:lnTo>
                  <a:pt x="1617" y="0"/>
                </a:lnTo>
                <a:lnTo>
                  <a:pt x="1617" y="37979"/>
                </a:lnTo>
                <a:lnTo>
                  <a:pt x="0" y="37979"/>
                </a:lnTo>
                <a:close/>
              </a:path>
            </a:pathLst>
          </a:custGeom>
          <a:solidFill>
            <a:srgbClr val="F7941D"/>
          </a:solidFill>
          <a:ln w="0" cap="flat">
            <a:noFill/>
            <a:prstDash val="solid"/>
            <a:miter/>
          </a:ln>
        </p:spPr>
        <p:txBody>
          <a:bodyPr rtlCol="0" anchor="ctr"/>
          <a:lstStyle/>
          <a:p>
            <a:endParaRPr lang="en-GB" dirty="0"/>
          </a:p>
        </p:txBody>
      </p:sp>
      <p:sp>
        <p:nvSpPr>
          <p:cNvPr id="4025" name="Freeform 4024">
            <a:extLst>
              <a:ext uri="{FF2B5EF4-FFF2-40B4-BE49-F238E27FC236}">
                <a16:creationId xmlns:a16="http://schemas.microsoft.com/office/drawing/2014/main" id="{80EECE3C-C891-AAF8-1510-009FC5B3D03A}"/>
              </a:ext>
            </a:extLst>
          </p:cNvPr>
          <p:cNvSpPr/>
          <p:nvPr/>
        </p:nvSpPr>
        <p:spPr>
          <a:xfrm>
            <a:off x="3164493" y="3756115"/>
            <a:ext cx="1617" cy="37978"/>
          </a:xfrm>
          <a:custGeom>
            <a:avLst/>
            <a:gdLst>
              <a:gd name="connsiteX0" fmla="*/ 0 w 1617"/>
              <a:gd name="connsiteY0" fmla="*/ 0 h 37978"/>
              <a:gd name="connsiteX1" fmla="*/ 1617 w 1617"/>
              <a:gd name="connsiteY1" fmla="*/ 0 h 37978"/>
              <a:gd name="connsiteX2" fmla="*/ 1617 w 1617"/>
              <a:gd name="connsiteY2" fmla="*/ 37979 h 37978"/>
              <a:gd name="connsiteX3" fmla="*/ 0 w 1617"/>
              <a:gd name="connsiteY3" fmla="*/ 37979 h 37978"/>
            </a:gdLst>
            <a:ahLst/>
            <a:cxnLst>
              <a:cxn ang="0">
                <a:pos x="connsiteX0" y="connsiteY0"/>
              </a:cxn>
              <a:cxn ang="0">
                <a:pos x="connsiteX1" y="connsiteY1"/>
              </a:cxn>
              <a:cxn ang="0">
                <a:pos x="connsiteX2" y="connsiteY2"/>
              </a:cxn>
              <a:cxn ang="0">
                <a:pos x="connsiteX3" y="connsiteY3"/>
              </a:cxn>
            </a:cxnLst>
            <a:rect l="l" t="t" r="r" b="b"/>
            <a:pathLst>
              <a:path w="1617" h="37978">
                <a:moveTo>
                  <a:pt x="0" y="0"/>
                </a:moveTo>
                <a:lnTo>
                  <a:pt x="1617" y="0"/>
                </a:lnTo>
                <a:lnTo>
                  <a:pt x="1617" y="37979"/>
                </a:lnTo>
                <a:lnTo>
                  <a:pt x="0" y="37979"/>
                </a:lnTo>
                <a:close/>
              </a:path>
            </a:pathLst>
          </a:custGeom>
          <a:noFill/>
          <a:ln w="4040" cap="flat">
            <a:solidFill>
              <a:srgbClr val="C54E29"/>
            </a:solidFill>
            <a:prstDash val="solid"/>
            <a:miter/>
          </a:ln>
        </p:spPr>
        <p:txBody>
          <a:bodyPr rtlCol="0" anchor="ctr"/>
          <a:lstStyle/>
          <a:p>
            <a:endParaRPr lang="en-GB" dirty="0"/>
          </a:p>
        </p:txBody>
      </p:sp>
      <p:sp>
        <p:nvSpPr>
          <p:cNvPr id="4026" name="Freeform 4025">
            <a:extLst>
              <a:ext uri="{FF2B5EF4-FFF2-40B4-BE49-F238E27FC236}">
                <a16:creationId xmlns:a16="http://schemas.microsoft.com/office/drawing/2014/main" id="{5716B17E-3644-CCF5-E89D-CCE1F29B3BAC}"/>
              </a:ext>
            </a:extLst>
          </p:cNvPr>
          <p:cNvSpPr/>
          <p:nvPr/>
        </p:nvSpPr>
        <p:spPr>
          <a:xfrm>
            <a:off x="316675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027" name="Freeform 4026">
            <a:extLst>
              <a:ext uri="{FF2B5EF4-FFF2-40B4-BE49-F238E27FC236}">
                <a16:creationId xmlns:a16="http://schemas.microsoft.com/office/drawing/2014/main" id="{4EBF82A5-1586-E93E-84C9-98181D629A12}"/>
              </a:ext>
            </a:extLst>
          </p:cNvPr>
          <p:cNvSpPr/>
          <p:nvPr/>
        </p:nvSpPr>
        <p:spPr>
          <a:xfrm>
            <a:off x="316675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028" name="Freeform 4027">
            <a:extLst>
              <a:ext uri="{FF2B5EF4-FFF2-40B4-BE49-F238E27FC236}">
                <a16:creationId xmlns:a16="http://schemas.microsoft.com/office/drawing/2014/main" id="{A9F88AC2-5501-F616-4CC2-2542E049DD66}"/>
              </a:ext>
            </a:extLst>
          </p:cNvPr>
          <p:cNvSpPr/>
          <p:nvPr/>
        </p:nvSpPr>
        <p:spPr>
          <a:xfrm>
            <a:off x="3169021"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solidFill>
            <a:srgbClr val="F7941D"/>
          </a:solidFill>
          <a:ln w="0" cap="flat">
            <a:noFill/>
            <a:prstDash val="solid"/>
            <a:miter/>
          </a:ln>
        </p:spPr>
        <p:txBody>
          <a:bodyPr rtlCol="0" anchor="ctr"/>
          <a:lstStyle/>
          <a:p>
            <a:endParaRPr lang="en-GB" dirty="0"/>
          </a:p>
        </p:txBody>
      </p:sp>
      <p:sp>
        <p:nvSpPr>
          <p:cNvPr id="4029" name="Freeform 4028">
            <a:extLst>
              <a:ext uri="{FF2B5EF4-FFF2-40B4-BE49-F238E27FC236}">
                <a16:creationId xmlns:a16="http://schemas.microsoft.com/office/drawing/2014/main" id="{7CE7AA8A-8233-51FC-483E-0D46E35F7D16}"/>
              </a:ext>
            </a:extLst>
          </p:cNvPr>
          <p:cNvSpPr/>
          <p:nvPr/>
        </p:nvSpPr>
        <p:spPr>
          <a:xfrm>
            <a:off x="3169021"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noFill/>
          <a:ln w="4040" cap="flat">
            <a:solidFill>
              <a:srgbClr val="C54E29"/>
            </a:solidFill>
            <a:prstDash val="solid"/>
            <a:miter/>
          </a:ln>
        </p:spPr>
        <p:txBody>
          <a:bodyPr rtlCol="0" anchor="ctr"/>
          <a:lstStyle/>
          <a:p>
            <a:endParaRPr lang="en-GB" dirty="0"/>
          </a:p>
        </p:txBody>
      </p:sp>
      <p:sp>
        <p:nvSpPr>
          <p:cNvPr id="4030" name="Freeform 4029">
            <a:extLst>
              <a:ext uri="{FF2B5EF4-FFF2-40B4-BE49-F238E27FC236}">
                <a16:creationId xmlns:a16="http://schemas.microsoft.com/office/drawing/2014/main" id="{ED02E92C-577E-D86F-7D11-5F52B950B3C1}"/>
              </a:ext>
            </a:extLst>
          </p:cNvPr>
          <p:cNvSpPr/>
          <p:nvPr/>
        </p:nvSpPr>
        <p:spPr>
          <a:xfrm>
            <a:off x="3171285" y="3756115"/>
            <a:ext cx="1617" cy="73614"/>
          </a:xfrm>
          <a:custGeom>
            <a:avLst/>
            <a:gdLst>
              <a:gd name="connsiteX0" fmla="*/ 0 w 1617"/>
              <a:gd name="connsiteY0" fmla="*/ 0 h 73614"/>
              <a:gd name="connsiteX1" fmla="*/ 1617 w 1617"/>
              <a:gd name="connsiteY1" fmla="*/ 0 h 73614"/>
              <a:gd name="connsiteX2" fmla="*/ 1617 w 1617"/>
              <a:gd name="connsiteY2" fmla="*/ 73614 h 73614"/>
              <a:gd name="connsiteX3" fmla="*/ 0 w 1617"/>
              <a:gd name="connsiteY3" fmla="*/ 73614 h 73614"/>
            </a:gdLst>
            <a:ahLst/>
            <a:cxnLst>
              <a:cxn ang="0">
                <a:pos x="connsiteX0" y="connsiteY0"/>
              </a:cxn>
              <a:cxn ang="0">
                <a:pos x="connsiteX1" y="connsiteY1"/>
              </a:cxn>
              <a:cxn ang="0">
                <a:pos x="connsiteX2" y="connsiteY2"/>
              </a:cxn>
              <a:cxn ang="0">
                <a:pos x="connsiteX3" y="connsiteY3"/>
              </a:cxn>
            </a:cxnLst>
            <a:rect l="l" t="t" r="r" b="b"/>
            <a:pathLst>
              <a:path w="1617" h="73614">
                <a:moveTo>
                  <a:pt x="0" y="0"/>
                </a:moveTo>
                <a:lnTo>
                  <a:pt x="1617" y="0"/>
                </a:lnTo>
                <a:lnTo>
                  <a:pt x="1617" y="73614"/>
                </a:lnTo>
                <a:lnTo>
                  <a:pt x="0" y="73614"/>
                </a:lnTo>
                <a:close/>
              </a:path>
            </a:pathLst>
          </a:custGeom>
          <a:solidFill>
            <a:srgbClr val="F7941D"/>
          </a:solidFill>
          <a:ln w="0" cap="flat">
            <a:noFill/>
            <a:prstDash val="solid"/>
            <a:miter/>
          </a:ln>
        </p:spPr>
        <p:txBody>
          <a:bodyPr rtlCol="0" anchor="ctr"/>
          <a:lstStyle/>
          <a:p>
            <a:endParaRPr lang="en-GB" dirty="0"/>
          </a:p>
        </p:txBody>
      </p:sp>
      <p:sp>
        <p:nvSpPr>
          <p:cNvPr id="4031" name="Freeform 4030">
            <a:extLst>
              <a:ext uri="{FF2B5EF4-FFF2-40B4-BE49-F238E27FC236}">
                <a16:creationId xmlns:a16="http://schemas.microsoft.com/office/drawing/2014/main" id="{E3022676-75AC-A2FC-3931-6D453CCD593B}"/>
              </a:ext>
            </a:extLst>
          </p:cNvPr>
          <p:cNvSpPr/>
          <p:nvPr/>
        </p:nvSpPr>
        <p:spPr>
          <a:xfrm>
            <a:off x="3171285" y="3756115"/>
            <a:ext cx="1617" cy="73614"/>
          </a:xfrm>
          <a:custGeom>
            <a:avLst/>
            <a:gdLst>
              <a:gd name="connsiteX0" fmla="*/ 0 w 1617"/>
              <a:gd name="connsiteY0" fmla="*/ 0 h 73614"/>
              <a:gd name="connsiteX1" fmla="*/ 1617 w 1617"/>
              <a:gd name="connsiteY1" fmla="*/ 0 h 73614"/>
              <a:gd name="connsiteX2" fmla="*/ 1617 w 1617"/>
              <a:gd name="connsiteY2" fmla="*/ 73614 h 73614"/>
              <a:gd name="connsiteX3" fmla="*/ 0 w 1617"/>
              <a:gd name="connsiteY3" fmla="*/ 73614 h 73614"/>
            </a:gdLst>
            <a:ahLst/>
            <a:cxnLst>
              <a:cxn ang="0">
                <a:pos x="connsiteX0" y="connsiteY0"/>
              </a:cxn>
              <a:cxn ang="0">
                <a:pos x="connsiteX1" y="connsiteY1"/>
              </a:cxn>
              <a:cxn ang="0">
                <a:pos x="connsiteX2" y="connsiteY2"/>
              </a:cxn>
              <a:cxn ang="0">
                <a:pos x="connsiteX3" y="connsiteY3"/>
              </a:cxn>
            </a:cxnLst>
            <a:rect l="l" t="t" r="r" b="b"/>
            <a:pathLst>
              <a:path w="1617" h="73614">
                <a:moveTo>
                  <a:pt x="0" y="0"/>
                </a:moveTo>
                <a:lnTo>
                  <a:pt x="1617" y="0"/>
                </a:lnTo>
                <a:lnTo>
                  <a:pt x="1617" y="73614"/>
                </a:lnTo>
                <a:lnTo>
                  <a:pt x="0" y="73614"/>
                </a:lnTo>
                <a:close/>
              </a:path>
            </a:pathLst>
          </a:custGeom>
          <a:noFill/>
          <a:ln w="4040" cap="flat">
            <a:solidFill>
              <a:srgbClr val="C54E29"/>
            </a:solidFill>
            <a:prstDash val="solid"/>
            <a:miter/>
          </a:ln>
        </p:spPr>
        <p:txBody>
          <a:bodyPr rtlCol="0" anchor="ctr"/>
          <a:lstStyle/>
          <a:p>
            <a:endParaRPr lang="en-GB" dirty="0"/>
          </a:p>
        </p:txBody>
      </p:sp>
      <p:sp>
        <p:nvSpPr>
          <p:cNvPr id="4032" name="Freeform 4031">
            <a:extLst>
              <a:ext uri="{FF2B5EF4-FFF2-40B4-BE49-F238E27FC236}">
                <a16:creationId xmlns:a16="http://schemas.microsoft.com/office/drawing/2014/main" id="{93AB7334-0036-9CA1-ECC0-AB3D3DFBF007}"/>
              </a:ext>
            </a:extLst>
          </p:cNvPr>
          <p:cNvSpPr/>
          <p:nvPr/>
        </p:nvSpPr>
        <p:spPr>
          <a:xfrm>
            <a:off x="3173549" y="3756115"/>
            <a:ext cx="1617" cy="70867"/>
          </a:xfrm>
          <a:custGeom>
            <a:avLst/>
            <a:gdLst>
              <a:gd name="connsiteX0" fmla="*/ 0 w 1617"/>
              <a:gd name="connsiteY0" fmla="*/ 0 h 70867"/>
              <a:gd name="connsiteX1" fmla="*/ 1617 w 1617"/>
              <a:gd name="connsiteY1" fmla="*/ 0 h 70867"/>
              <a:gd name="connsiteX2" fmla="*/ 1617 w 1617"/>
              <a:gd name="connsiteY2" fmla="*/ 70867 h 70867"/>
              <a:gd name="connsiteX3" fmla="*/ 0 w 1617"/>
              <a:gd name="connsiteY3" fmla="*/ 70867 h 70867"/>
            </a:gdLst>
            <a:ahLst/>
            <a:cxnLst>
              <a:cxn ang="0">
                <a:pos x="connsiteX0" y="connsiteY0"/>
              </a:cxn>
              <a:cxn ang="0">
                <a:pos x="connsiteX1" y="connsiteY1"/>
              </a:cxn>
              <a:cxn ang="0">
                <a:pos x="connsiteX2" y="connsiteY2"/>
              </a:cxn>
              <a:cxn ang="0">
                <a:pos x="connsiteX3" y="connsiteY3"/>
              </a:cxn>
            </a:cxnLst>
            <a:rect l="l" t="t" r="r" b="b"/>
            <a:pathLst>
              <a:path w="1617" h="70867">
                <a:moveTo>
                  <a:pt x="0" y="0"/>
                </a:moveTo>
                <a:lnTo>
                  <a:pt x="1617" y="0"/>
                </a:lnTo>
                <a:lnTo>
                  <a:pt x="1617" y="70867"/>
                </a:lnTo>
                <a:lnTo>
                  <a:pt x="0" y="70867"/>
                </a:lnTo>
                <a:close/>
              </a:path>
            </a:pathLst>
          </a:custGeom>
          <a:solidFill>
            <a:srgbClr val="F7941D"/>
          </a:solidFill>
          <a:ln w="0" cap="flat">
            <a:noFill/>
            <a:prstDash val="solid"/>
            <a:miter/>
          </a:ln>
        </p:spPr>
        <p:txBody>
          <a:bodyPr rtlCol="0" anchor="ctr"/>
          <a:lstStyle/>
          <a:p>
            <a:endParaRPr lang="en-GB" dirty="0"/>
          </a:p>
        </p:txBody>
      </p:sp>
      <p:sp>
        <p:nvSpPr>
          <p:cNvPr id="4033" name="Freeform 4032">
            <a:extLst>
              <a:ext uri="{FF2B5EF4-FFF2-40B4-BE49-F238E27FC236}">
                <a16:creationId xmlns:a16="http://schemas.microsoft.com/office/drawing/2014/main" id="{A2E6A04E-A99D-5B2D-3DC6-CD87288A02EE}"/>
              </a:ext>
            </a:extLst>
          </p:cNvPr>
          <p:cNvSpPr/>
          <p:nvPr/>
        </p:nvSpPr>
        <p:spPr>
          <a:xfrm>
            <a:off x="3173549" y="3756115"/>
            <a:ext cx="1617" cy="70867"/>
          </a:xfrm>
          <a:custGeom>
            <a:avLst/>
            <a:gdLst>
              <a:gd name="connsiteX0" fmla="*/ 0 w 1617"/>
              <a:gd name="connsiteY0" fmla="*/ 0 h 70867"/>
              <a:gd name="connsiteX1" fmla="*/ 1617 w 1617"/>
              <a:gd name="connsiteY1" fmla="*/ 0 h 70867"/>
              <a:gd name="connsiteX2" fmla="*/ 1617 w 1617"/>
              <a:gd name="connsiteY2" fmla="*/ 70867 h 70867"/>
              <a:gd name="connsiteX3" fmla="*/ 0 w 1617"/>
              <a:gd name="connsiteY3" fmla="*/ 70867 h 70867"/>
            </a:gdLst>
            <a:ahLst/>
            <a:cxnLst>
              <a:cxn ang="0">
                <a:pos x="connsiteX0" y="connsiteY0"/>
              </a:cxn>
              <a:cxn ang="0">
                <a:pos x="connsiteX1" y="connsiteY1"/>
              </a:cxn>
              <a:cxn ang="0">
                <a:pos x="connsiteX2" y="connsiteY2"/>
              </a:cxn>
              <a:cxn ang="0">
                <a:pos x="connsiteX3" y="connsiteY3"/>
              </a:cxn>
            </a:cxnLst>
            <a:rect l="l" t="t" r="r" b="b"/>
            <a:pathLst>
              <a:path w="1617" h="70867">
                <a:moveTo>
                  <a:pt x="0" y="0"/>
                </a:moveTo>
                <a:lnTo>
                  <a:pt x="1617" y="0"/>
                </a:lnTo>
                <a:lnTo>
                  <a:pt x="1617" y="70867"/>
                </a:lnTo>
                <a:lnTo>
                  <a:pt x="0" y="70867"/>
                </a:lnTo>
                <a:close/>
              </a:path>
            </a:pathLst>
          </a:custGeom>
          <a:noFill/>
          <a:ln w="4040" cap="flat">
            <a:solidFill>
              <a:srgbClr val="C54E29"/>
            </a:solidFill>
            <a:prstDash val="solid"/>
            <a:miter/>
          </a:ln>
        </p:spPr>
        <p:txBody>
          <a:bodyPr rtlCol="0" anchor="ctr"/>
          <a:lstStyle/>
          <a:p>
            <a:endParaRPr lang="en-GB" dirty="0"/>
          </a:p>
        </p:txBody>
      </p:sp>
      <p:sp>
        <p:nvSpPr>
          <p:cNvPr id="4034" name="Freeform 4033">
            <a:extLst>
              <a:ext uri="{FF2B5EF4-FFF2-40B4-BE49-F238E27FC236}">
                <a16:creationId xmlns:a16="http://schemas.microsoft.com/office/drawing/2014/main" id="{969F0907-FEA0-D406-9B02-D136F6C9F682}"/>
              </a:ext>
            </a:extLst>
          </p:cNvPr>
          <p:cNvSpPr/>
          <p:nvPr/>
        </p:nvSpPr>
        <p:spPr>
          <a:xfrm>
            <a:off x="3175813"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35" name="Freeform 4034">
            <a:extLst>
              <a:ext uri="{FF2B5EF4-FFF2-40B4-BE49-F238E27FC236}">
                <a16:creationId xmlns:a16="http://schemas.microsoft.com/office/drawing/2014/main" id="{F9265626-87A0-61A6-B7C7-664D79EB7982}"/>
              </a:ext>
            </a:extLst>
          </p:cNvPr>
          <p:cNvSpPr/>
          <p:nvPr/>
        </p:nvSpPr>
        <p:spPr>
          <a:xfrm>
            <a:off x="3178158" y="3756115"/>
            <a:ext cx="1617" cy="94624"/>
          </a:xfrm>
          <a:custGeom>
            <a:avLst/>
            <a:gdLst>
              <a:gd name="connsiteX0" fmla="*/ 0 w 1617"/>
              <a:gd name="connsiteY0" fmla="*/ 0 h 94624"/>
              <a:gd name="connsiteX1" fmla="*/ 1617 w 1617"/>
              <a:gd name="connsiteY1" fmla="*/ 0 h 94624"/>
              <a:gd name="connsiteX2" fmla="*/ 1617 w 1617"/>
              <a:gd name="connsiteY2" fmla="*/ 94624 h 94624"/>
              <a:gd name="connsiteX3" fmla="*/ 0 w 1617"/>
              <a:gd name="connsiteY3" fmla="*/ 94624 h 94624"/>
            </a:gdLst>
            <a:ahLst/>
            <a:cxnLst>
              <a:cxn ang="0">
                <a:pos x="connsiteX0" y="connsiteY0"/>
              </a:cxn>
              <a:cxn ang="0">
                <a:pos x="connsiteX1" y="connsiteY1"/>
              </a:cxn>
              <a:cxn ang="0">
                <a:pos x="connsiteX2" y="connsiteY2"/>
              </a:cxn>
              <a:cxn ang="0">
                <a:pos x="connsiteX3" y="connsiteY3"/>
              </a:cxn>
            </a:cxnLst>
            <a:rect l="l" t="t" r="r" b="b"/>
            <a:pathLst>
              <a:path w="1617" h="94624">
                <a:moveTo>
                  <a:pt x="0" y="0"/>
                </a:moveTo>
                <a:lnTo>
                  <a:pt x="1617" y="0"/>
                </a:lnTo>
                <a:lnTo>
                  <a:pt x="1617" y="94624"/>
                </a:lnTo>
                <a:lnTo>
                  <a:pt x="0" y="94624"/>
                </a:lnTo>
                <a:close/>
              </a:path>
            </a:pathLst>
          </a:custGeom>
          <a:solidFill>
            <a:srgbClr val="F7941D"/>
          </a:solidFill>
          <a:ln w="0" cap="flat">
            <a:noFill/>
            <a:prstDash val="solid"/>
            <a:miter/>
          </a:ln>
        </p:spPr>
        <p:txBody>
          <a:bodyPr rtlCol="0" anchor="ctr"/>
          <a:lstStyle/>
          <a:p>
            <a:endParaRPr lang="en-GB" dirty="0"/>
          </a:p>
        </p:txBody>
      </p:sp>
      <p:sp>
        <p:nvSpPr>
          <p:cNvPr id="4036" name="Freeform 4035">
            <a:extLst>
              <a:ext uri="{FF2B5EF4-FFF2-40B4-BE49-F238E27FC236}">
                <a16:creationId xmlns:a16="http://schemas.microsoft.com/office/drawing/2014/main" id="{FC6C5AD8-8368-0148-D21B-487683148BA9}"/>
              </a:ext>
            </a:extLst>
          </p:cNvPr>
          <p:cNvSpPr/>
          <p:nvPr/>
        </p:nvSpPr>
        <p:spPr>
          <a:xfrm>
            <a:off x="3178158" y="3756115"/>
            <a:ext cx="1617" cy="94624"/>
          </a:xfrm>
          <a:custGeom>
            <a:avLst/>
            <a:gdLst>
              <a:gd name="connsiteX0" fmla="*/ 0 w 1617"/>
              <a:gd name="connsiteY0" fmla="*/ 0 h 94624"/>
              <a:gd name="connsiteX1" fmla="*/ 1617 w 1617"/>
              <a:gd name="connsiteY1" fmla="*/ 0 h 94624"/>
              <a:gd name="connsiteX2" fmla="*/ 1617 w 1617"/>
              <a:gd name="connsiteY2" fmla="*/ 94624 h 94624"/>
              <a:gd name="connsiteX3" fmla="*/ 0 w 1617"/>
              <a:gd name="connsiteY3" fmla="*/ 94624 h 94624"/>
            </a:gdLst>
            <a:ahLst/>
            <a:cxnLst>
              <a:cxn ang="0">
                <a:pos x="connsiteX0" y="connsiteY0"/>
              </a:cxn>
              <a:cxn ang="0">
                <a:pos x="connsiteX1" y="connsiteY1"/>
              </a:cxn>
              <a:cxn ang="0">
                <a:pos x="connsiteX2" y="connsiteY2"/>
              </a:cxn>
              <a:cxn ang="0">
                <a:pos x="connsiteX3" y="connsiteY3"/>
              </a:cxn>
            </a:cxnLst>
            <a:rect l="l" t="t" r="r" b="b"/>
            <a:pathLst>
              <a:path w="1617" h="94624">
                <a:moveTo>
                  <a:pt x="0" y="0"/>
                </a:moveTo>
                <a:lnTo>
                  <a:pt x="1617" y="0"/>
                </a:lnTo>
                <a:lnTo>
                  <a:pt x="1617" y="94624"/>
                </a:lnTo>
                <a:lnTo>
                  <a:pt x="0" y="94624"/>
                </a:lnTo>
                <a:close/>
              </a:path>
            </a:pathLst>
          </a:custGeom>
          <a:noFill/>
          <a:ln w="4040" cap="flat">
            <a:solidFill>
              <a:srgbClr val="C54E29"/>
            </a:solidFill>
            <a:prstDash val="solid"/>
            <a:miter/>
          </a:ln>
        </p:spPr>
        <p:txBody>
          <a:bodyPr rtlCol="0" anchor="ctr"/>
          <a:lstStyle/>
          <a:p>
            <a:endParaRPr lang="en-GB" dirty="0"/>
          </a:p>
        </p:txBody>
      </p:sp>
      <p:sp>
        <p:nvSpPr>
          <p:cNvPr id="4037" name="Freeform 4036">
            <a:extLst>
              <a:ext uri="{FF2B5EF4-FFF2-40B4-BE49-F238E27FC236}">
                <a16:creationId xmlns:a16="http://schemas.microsoft.com/office/drawing/2014/main" id="{6657E8E9-933A-12C1-B18D-512EA3F72D76}"/>
              </a:ext>
            </a:extLst>
          </p:cNvPr>
          <p:cNvSpPr/>
          <p:nvPr/>
        </p:nvSpPr>
        <p:spPr>
          <a:xfrm>
            <a:off x="3180422"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solidFill>
            <a:srgbClr val="F7941D"/>
          </a:solidFill>
          <a:ln w="0" cap="flat">
            <a:noFill/>
            <a:prstDash val="solid"/>
            <a:miter/>
          </a:ln>
        </p:spPr>
        <p:txBody>
          <a:bodyPr rtlCol="0" anchor="ctr"/>
          <a:lstStyle/>
          <a:p>
            <a:endParaRPr lang="en-GB" dirty="0"/>
          </a:p>
        </p:txBody>
      </p:sp>
      <p:sp>
        <p:nvSpPr>
          <p:cNvPr id="4038" name="Freeform 4037">
            <a:extLst>
              <a:ext uri="{FF2B5EF4-FFF2-40B4-BE49-F238E27FC236}">
                <a16:creationId xmlns:a16="http://schemas.microsoft.com/office/drawing/2014/main" id="{28E4BEDA-4EF2-7F8A-937C-CEDE3CBF95C2}"/>
              </a:ext>
            </a:extLst>
          </p:cNvPr>
          <p:cNvSpPr/>
          <p:nvPr/>
        </p:nvSpPr>
        <p:spPr>
          <a:xfrm>
            <a:off x="3180422" y="3756115"/>
            <a:ext cx="1617" cy="13737"/>
          </a:xfrm>
          <a:custGeom>
            <a:avLst/>
            <a:gdLst>
              <a:gd name="connsiteX0" fmla="*/ 0 w 1617"/>
              <a:gd name="connsiteY0" fmla="*/ 0 h 13737"/>
              <a:gd name="connsiteX1" fmla="*/ 1617 w 1617"/>
              <a:gd name="connsiteY1" fmla="*/ 0 h 13737"/>
              <a:gd name="connsiteX2" fmla="*/ 1617 w 1617"/>
              <a:gd name="connsiteY2" fmla="*/ 13737 h 13737"/>
              <a:gd name="connsiteX3" fmla="*/ 0 w 1617"/>
              <a:gd name="connsiteY3" fmla="*/ 13737 h 13737"/>
            </a:gdLst>
            <a:ahLst/>
            <a:cxnLst>
              <a:cxn ang="0">
                <a:pos x="connsiteX0" y="connsiteY0"/>
              </a:cxn>
              <a:cxn ang="0">
                <a:pos x="connsiteX1" y="connsiteY1"/>
              </a:cxn>
              <a:cxn ang="0">
                <a:pos x="connsiteX2" y="connsiteY2"/>
              </a:cxn>
              <a:cxn ang="0">
                <a:pos x="connsiteX3" y="connsiteY3"/>
              </a:cxn>
            </a:cxnLst>
            <a:rect l="l" t="t" r="r" b="b"/>
            <a:pathLst>
              <a:path w="1617" h="13737">
                <a:moveTo>
                  <a:pt x="0" y="0"/>
                </a:moveTo>
                <a:lnTo>
                  <a:pt x="1617" y="0"/>
                </a:lnTo>
                <a:lnTo>
                  <a:pt x="1617" y="13737"/>
                </a:lnTo>
                <a:lnTo>
                  <a:pt x="0" y="13737"/>
                </a:lnTo>
                <a:close/>
              </a:path>
            </a:pathLst>
          </a:custGeom>
          <a:noFill/>
          <a:ln w="4040" cap="flat">
            <a:solidFill>
              <a:srgbClr val="C54E29"/>
            </a:solidFill>
            <a:prstDash val="solid"/>
            <a:miter/>
          </a:ln>
        </p:spPr>
        <p:txBody>
          <a:bodyPr rtlCol="0" anchor="ctr"/>
          <a:lstStyle/>
          <a:p>
            <a:endParaRPr lang="en-GB" dirty="0"/>
          </a:p>
        </p:txBody>
      </p:sp>
      <p:sp>
        <p:nvSpPr>
          <p:cNvPr id="4039" name="Freeform 4038">
            <a:extLst>
              <a:ext uri="{FF2B5EF4-FFF2-40B4-BE49-F238E27FC236}">
                <a16:creationId xmlns:a16="http://schemas.microsoft.com/office/drawing/2014/main" id="{28A061B4-1D68-9437-5BF2-2E35A1280E4A}"/>
              </a:ext>
            </a:extLst>
          </p:cNvPr>
          <p:cNvSpPr/>
          <p:nvPr/>
        </p:nvSpPr>
        <p:spPr>
          <a:xfrm>
            <a:off x="318268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solidFill>
            <a:srgbClr val="F7941D"/>
          </a:solidFill>
          <a:ln w="0" cap="flat">
            <a:noFill/>
            <a:prstDash val="solid"/>
            <a:miter/>
          </a:ln>
        </p:spPr>
        <p:txBody>
          <a:bodyPr rtlCol="0" anchor="ctr"/>
          <a:lstStyle/>
          <a:p>
            <a:endParaRPr lang="en-GB" dirty="0"/>
          </a:p>
        </p:txBody>
      </p:sp>
      <p:sp>
        <p:nvSpPr>
          <p:cNvPr id="4040" name="Freeform 4039">
            <a:extLst>
              <a:ext uri="{FF2B5EF4-FFF2-40B4-BE49-F238E27FC236}">
                <a16:creationId xmlns:a16="http://schemas.microsoft.com/office/drawing/2014/main" id="{A428A28D-C3E2-5AA1-EF34-25E37A4109DA}"/>
              </a:ext>
            </a:extLst>
          </p:cNvPr>
          <p:cNvSpPr/>
          <p:nvPr/>
        </p:nvSpPr>
        <p:spPr>
          <a:xfrm>
            <a:off x="318268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noFill/>
          <a:ln w="4040" cap="flat">
            <a:solidFill>
              <a:srgbClr val="C54E29"/>
            </a:solidFill>
            <a:prstDash val="solid"/>
            <a:miter/>
          </a:ln>
        </p:spPr>
        <p:txBody>
          <a:bodyPr rtlCol="0" anchor="ctr"/>
          <a:lstStyle/>
          <a:p>
            <a:endParaRPr lang="en-GB" dirty="0"/>
          </a:p>
        </p:txBody>
      </p:sp>
      <p:sp>
        <p:nvSpPr>
          <p:cNvPr id="4041" name="Freeform 4040">
            <a:extLst>
              <a:ext uri="{FF2B5EF4-FFF2-40B4-BE49-F238E27FC236}">
                <a16:creationId xmlns:a16="http://schemas.microsoft.com/office/drawing/2014/main" id="{A9E821C8-D77D-E58B-1E55-8A446BA87BE0}"/>
              </a:ext>
            </a:extLst>
          </p:cNvPr>
          <p:cNvSpPr/>
          <p:nvPr/>
        </p:nvSpPr>
        <p:spPr>
          <a:xfrm>
            <a:off x="318495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42" name="Freeform 4041">
            <a:extLst>
              <a:ext uri="{FF2B5EF4-FFF2-40B4-BE49-F238E27FC236}">
                <a16:creationId xmlns:a16="http://schemas.microsoft.com/office/drawing/2014/main" id="{5472CE3F-E7CA-6422-888C-E429F220FC07}"/>
              </a:ext>
            </a:extLst>
          </p:cNvPr>
          <p:cNvSpPr/>
          <p:nvPr/>
        </p:nvSpPr>
        <p:spPr>
          <a:xfrm>
            <a:off x="3187214"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solidFill>
            <a:srgbClr val="F7941D"/>
          </a:solidFill>
          <a:ln w="0" cap="flat">
            <a:noFill/>
            <a:prstDash val="solid"/>
            <a:miter/>
          </a:ln>
        </p:spPr>
        <p:txBody>
          <a:bodyPr rtlCol="0" anchor="ctr"/>
          <a:lstStyle/>
          <a:p>
            <a:endParaRPr lang="en-GB" dirty="0"/>
          </a:p>
        </p:txBody>
      </p:sp>
      <p:sp>
        <p:nvSpPr>
          <p:cNvPr id="4043" name="Freeform 4042">
            <a:extLst>
              <a:ext uri="{FF2B5EF4-FFF2-40B4-BE49-F238E27FC236}">
                <a16:creationId xmlns:a16="http://schemas.microsoft.com/office/drawing/2014/main" id="{90F976FC-FFB2-4B2D-41D6-21CA0048B2AD}"/>
              </a:ext>
            </a:extLst>
          </p:cNvPr>
          <p:cNvSpPr/>
          <p:nvPr/>
        </p:nvSpPr>
        <p:spPr>
          <a:xfrm>
            <a:off x="3187214"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noFill/>
          <a:ln w="4040" cap="flat">
            <a:solidFill>
              <a:srgbClr val="C54E29"/>
            </a:solidFill>
            <a:prstDash val="solid"/>
            <a:miter/>
          </a:ln>
        </p:spPr>
        <p:txBody>
          <a:bodyPr rtlCol="0" anchor="ctr"/>
          <a:lstStyle/>
          <a:p>
            <a:endParaRPr lang="en-GB" dirty="0"/>
          </a:p>
        </p:txBody>
      </p:sp>
      <p:sp>
        <p:nvSpPr>
          <p:cNvPr id="4044" name="Freeform 4043">
            <a:extLst>
              <a:ext uri="{FF2B5EF4-FFF2-40B4-BE49-F238E27FC236}">
                <a16:creationId xmlns:a16="http://schemas.microsoft.com/office/drawing/2014/main" id="{9986E9E5-9303-C883-2BF4-6496EEB881C6}"/>
              </a:ext>
            </a:extLst>
          </p:cNvPr>
          <p:cNvSpPr/>
          <p:nvPr/>
        </p:nvSpPr>
        <p:spPr>
          <a:xfrm>
            <a:off x="318947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45" name="Freeform 4044">
            <a:extLst>
              <a:ext uri="{FF2B5EF4-FFF2-40B4-BE49-F238E27FC236}">
                <a16:creationId xmlns:a16="http://schemas.microsoft.com/office/drawing/2014/main" id="{0ADF198B-0B4D-C555-ECE5-8913BDCC5FF9}"/>
              </a:ext>
            </a:extLst>
          </p:cNvPr>
          <p:cNvSpPr/>
          <p:nvPr/>
        </p:nvSpPr>
        <p:spPr>
          <a:xfrm>
            <a:off x="319182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46" name="Freeform 4045">
            <a:extLst>
              <a:ext uri="{FF2B5EF4-FFF2-40B4-BE49-F238E27FC236}">
                <a16:creationId xmlns:a16="http://schemas.microsoft.com/office/drawing/2014/main" id="{A4D1D6B7-5201-E2D6-74B4-315A85A0691F}"/>
              </a:ext>
            </a:extLst>
          </p:cNvPr>
          <p:cNvSpPr/>
          <p:nvPr/>
        </p:nvSpPr>
        <p:spPr>
          <a:xfrm>
            <a:off x="319408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047" name="Freeform 4046">
            <a:extLst>
              <a:ext uri="{FF2B5EF4-FFF2-40B4-BE49-F238E27FC236}">
                <a16:creationId xmlns:a16="http://schemas.microsoft.com/office/drawing/2014/main" id="{DD673F9C-6EA8-5D70-41ED-537141CEBE59}"/>
              </a:ext>
            </a:extLst>
          </p:cNvPr>
          <p:cNvSpPr/>
          <p:nvPr/>
        </p:nvSpPr>
        <p:spPr>
          <a:xfrm>
            <a:off x="319408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048" name="Freeform 4047">
            <a:extLst>
              <a:ext uri="{FF2B5EF4-FFF2-40B4-BE49-F238E27FC236}">
                <a16:creationId xmlns:a16="http://schemas.microsoft.com/office/drawing/2014/main" id="{41AFD6D5-8EB0-376E-F67A-D11FD6A7AD85}"/>
              </a:ext>
            </a:extLst>
          </p:cNvPr>
          <p:cNvSpPr/>
          <p:nvPr/>
        </p:nvSpPr>
        <p:spPr>
          <a:xfrm>
            <a:off x="31963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049" name="Freeform 4048">
            <a:extLst>
              <a:ext uri="{FF2B5EF4-FFF2-40B4-BE49-F238E27FC236}">
                <a16:creationId xmlns:a16="http://schemas.microsoft.com/office/drawing/2014/main" id="{252FE957-E723-4503-0CEA-CBB33A8F8E9B}"/>
              </a:ext>
            </a:extLst>
          </p:cNvPr>
          <p:cNvSpPr/>
          <p:nvPr/>
        </p:nvSpPr>
        <p:spPr>
          <a:xfrm>
            <a:off x="31963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050" name="Freeform 4049">
            <a:extLst>
              <a:ext uri="{FF2B5EF4-FFF2-40B4-BE49-F238E27FC236}">
                <a16:creationId xmlns:a16="http://schemas.microsoft.com/office/drawing/2014/main" id="{341E1A7C-D5F6-B0C0-34D9-EE1F2BD21945}"/>
              </a:ext>
            </a:extLst>
          </p:cNvPr>
          <p:cNvSpPr/>
          <p:nvPr/>
        </p:nvSpPr>
        <p:spPr>
          <a:xfrm>
            <a:off x="3198615"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4051" name="Freeform 4050">
            <a:extLst>
              <a:ext uri="{FF2B5EF4-FFF2-40B4-BE49-F238E27FC236}">
                <a16:creationId xmlns:a16="http://schemas.microsoft.com/office/drawing/2014/main" id="{86B42889-3660-265F-12C6-6A0704F53346}"/>
              </a:ext>
            </a:extLst>
          </p:cNvPr>
          <p:cNvSpPr/>
          <p:nvPr/>
        </p:nvSpPr>
        <p:spPr>
          <a:xfrm>
            <a:off x="3198615"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4052" name="Freeform 4051">
            <a:extLst>
              <a:ext uri="{FF2B5EF4-FFF2-40B4-BE49-F238E27FC236}">
                <a16:creationId xmlns:a16="http://schemas.microsoft.com/office/drawing/2014/main" id="{D9BD9AC0-9B19-DCBA-F5EC-047914DD48B7}"/>
              </a:ext>
            </a:extLst>
          </p:cNvPr>
          <p:cNvSpPr/>
          <p:nvPr/>
        </p:nvSpPr>
        <p:spPr>
          <a:xfrm>
            <a:off x="320087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53" name="Freeform 4052">
            <a:extLst>
              <a:ext uri="{FF2B5EF4-FFF2-40B4-BE49-F238E27FC236}">
                <a16:creationId xmlns:a16="http://schemas.microsoft.com/office/drawing/2014/main" id="{5DE639A2-4535-D3D1-3B37-11EC61AF9E74}"/>
              </a:ext>
            </a:extLst>
          </p:cNvPr>
          <p:cNvSpPr/>
          <p:nvPr/>
        </p:nvSpPr>
        <p:spPr>
          <a:xfrm>
            <a:off x="320314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54" name="Freeform 4053">
            <a:extLst>
              <a:ext uri="{FF2B5EF4-FFF2-40B4-BE49-F238E27FC236}">
                <a16:creationId xmlns:a16="http://schemas.microsoft.com/office/drawing/2014/main" id="{3A4D9A11-AE01-090D-5E8B-89CDC41C5629}"/>
              </a:ext>
            </a:extLst>
          </p:cNvPr>
          <p:cNvSpPr/>
          <p:nvPr/>
        </p:nvSpPr>
        <p:spPr>
          <a:xfrm>
            <a:off x="3205488"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solidFill>
            <a:srgbClr val="F7941D"/>
          </a:solidFill>
          <a:ln w="0" cap="flat">
            <a:noFill/>
            <a:prstDash val="solid"/>
            <a:miter/>
          </a:ln>
        </p:spPr>
        <p:txBody>
          <a:bodyPr rtlCol="0" anchor="ctr"/>
          <a:lstStyle/>
          <a:p>
            <a:endParaRPr lang="en-GB" dirty="0"/>
          </a:p>
        </p:txBody>
      </p:sp>
      <p:sp>
        <p:nvSpPr>
          <p:cNvPr id="4055" name="Freeform 4054">
            <a:extLst>
              <a:ext uri="{FF2B5EF4-FFF2-40B4-BE49-F238E27FC236}">
                <a16:creationId xmlns:a16="http://schemas.microsoft.com/office/drawing/2014/main" id="{848752D9-C5E5-C3B7-2C96-C63C8D77D564}"/>
              </a:ext>
            </a:extLst>
          </p:cNvPr>
          <p:cNvSpPr/>
          <p:nvPr/>
        </p:nvSpPr>
        <p:spPr>
          <a:xfrm>
            <a:off x="3205488" y="3756115"/>
            <a:ext cx="1617" cy="33857"/>
          </a:xfrm>
          <a:custGeom>
            <a:avLst/>
            <a:gdLst>
              <a:gd name="connsiteX0" fmla="*/ 0 w 1617"/>
              <a:gd name="connsiteY0" fmla="*/ 0 h 33857"/>
              <a:gd name="connsiteX1" fmla="*/ 1617 w 1617"/>
              <a:gd name="connsiteY1" fmla="*/ 0 h 33857"/>
              <a:gd name="connsiteX2" fmla="*/ 1617 w 1617"/>
              <a:gd name="connsiteY2" fmla="*/ 33858 h 33857"/>
              <a:gd name="connsiteX3" fmla="*/ 0 w 1617"/>
              <a:gd name="connsiteY3" fmla="*/ 33858 h 33857"/>
            </a:gdLst>
            <a:ahLst/>
            <a:cxnLst>
              <a:cxn ang="0">
                <a:pos x="connsiteX0" y="connsiteY0"/>
              </a:cxn>
              <a:cxn ang="0">
                <a:pos x="connsiteX1" y="connsiteY1"/>
              </a:cxn>
              <a:cxn ang="0">
                <a:pos x="connsiteX2" y="connsiteY2"/>
              </a:cxn>
              <a:cxn ang="0">
                <a:pos x="connsiteX3" y="connsiteY3"/>
              </a:cxn>
            </a:cxnLst>
            <a:rect l="l" t="t" r="r" b="b"/>
            <a:pathLst>
              <a:path w="1617" h="33857">
                <a:moveTo>
                  <a:pt x="0" y="0"/>
                </a:moveTo>
                <a:lnTo>
                  <a:pt x="1617" y="0"/>
                </a:lnTo>
                <a:lnTo>
                  <a:pt x="1617" y="33858"/>
                </a:lnTo>
                <a:lnTo>
                  <a:pt x="0" y="33858"/>
                </a:lnTo>
                <a:close/>
              </a:path>
            </a:pathLst>
          </a:custGeom>
          <a:noFill/>
          <a:ln w="4040" cap="flat">
            <a:solidFill>
              <a:srgbClr val="C54E29"/>
            </a:solidFill>
            <a:prstDash val="solid"/>
            <a:miter/>
          </a:ln>
        </p:spPr>
        <p:txBody>
          <a:bodyPr rtlCol="0" anchor="ctr"/>
          <a:lstStyle/>
          <a:p>
            <a:endParaRPr lang="en-GB" dirty="0"/>
          </a:p>
        </p:txBody>
      </p:sp>
      <p:sp>
        <p:nvSpPr>
          <p:cNvPr id="4056" name="Freeform 4055">
            <a:extLst>
              <a:ext uri="{FF2B5EF4-FFF2-40B4-BE49-F238E27FC236}">
                <a16:creationId xmlns:a16="http://schemas.microsoft.com/office/drawing/2014/main" id="{FE726ECE-01A2-DD0D-D92B-2F335AF37589}"/>
              </a:ext>
            </a:extLst>
          </p:cNvPr>
          <p:cNvSpPr/>
          <p:nvPr/>
        </p:nvSpPr>
        <p:spPr>
          <a:xfrm>
            <a:off x="3207752" y="3756115"/>
            <a:ext cx="1617" cy="63513"/>
          </a:xfrm>
          <a:custGeom>
            <a:avLst/>
            <a:gdLst>
              <a:gd name="connsiteX0" fmla="*/ 0 w 1617"/>
              <a:gd name="connsiteY0" fmla="*/ 0 h 63513"/>
              <a:gd name="connsiteX1" fmla="*/ 1617 w 1617"/>
              <a:gd name="connsiteY1" fmla="*/ 0 h 63513"/>
              <a:gd name="connsiteX2" fmla="*/ 1617 w 1617"/>
              <a:gd name="connsiteY2" fmla="*/ 63514 h 63513"/>
              <a:gd name="connsiteX3" fmla="*/ 0 w 1617"/>
              <a:gd name="connsiteY3" fmla="*/ 63514 h 63513"/>
            </a:gdLst>
            <a:ahLst/>
            <a:cxnLst>
              <a:cxn ang="0">
                <a:pos x="connsiteX0" y="connsiteY0"/>
              </a:cxn>
              <a:cxn ang="0">
                <a:pos x="connsiteX1" y="connsiteY1"/>
              </a:cxn>
              <a:cxn ang="0">
                <a:pos x="connsiteX2" y="connsiteY2"/>
              </a:cxn>
              <a:cxn ang="0">
                <a:pos x="connsiteX3" y="connsiteY3"/>
              </a:cxn>
            </a:cxnLst>
            <a:rect l="l" t="t" r="r" b="b"/>
            <a:pathLst>
              <a:path w="1617" h="63513">
                <a:moveTo>
                  <a:pt x="0" y="0"/>
                </a:moveTo>
                <a:lnTo>
                  <a:pt x="1617" y="0"/>
                </a:lnTo>
                <a:lnTo>
                  <a:pt x="1617" y="63514"/>
                </a:lnTo>
                <a:lnTo>
                  <a:pt x="0" y="63514"/>
                </a:lnTo>
                <a:close/>
              </a:path>
            </a:pathLst>
          </a:custGeom>
          <a:solidFill>
            <a:srgbClr val="F7941D"/>
          </a:solidFill>
          <a:ln w="0" cap="flat">
            <a:noFill/>
            <a:prstDash val="solid"/>
            <a:miter/>
          </a:ln>
        </p:spPr>
        <p:txBody>
          <a:bodyPr rtlCol="0" anchor="ctr"/>
          <a:lstStyle/>
          <a:p>
            <a:endParaRPr lang="en-GB" dirty="0"/>
          </a:p>
        </p:txBody>
      </p:sp>
      <p:sp>
        <p:nvSpPr>
          <p:cNvPr id="4057" name="Freeform 4056">
            <a:extLst>
              <a:ext uri="{FF2B5EF4-FFF2-40B4-BE49-F238E27FC236}">
                <a16:creationId xmlns:a16="http://schemas.microsoft.com/office/drawing/2014/main" id="{FBFA8DDB-F738-9CFD-0253-BD4EF18E02D0}"/>
              </a:ext>
            </a:extLst>
          </p:cNvPr>
          <p:cNvSpPr/>
          <p:nvPr/>
        </p:nvSpPr>
        <p:spPr>
          <a:xfrm>
            <a:off x="3207752" y="3756115"/>
            <a:ext cx="1617" cy="63513"/>
          </a:xfrm>
          <a:custGeom>
            <a:avLst/>
            <a:gdLst>
              <a:gd name="connsiteX0" fmla="*/ 0 w 1617"/>
              <a:gd name="connsiteY0" fmla="*/ 0 h 63513"/>
              <a:gd name="connsiteX1" fmla="*/ 1617 w 1617"/>
              <a:gd name="connsiteY1" fmla="*/ 0 h 63513"/>
              <a:gd name="connsiteX2" fmla="*/ 1617 w 1617"/>
              <a:gd name="connsiteY2" fmla="*/ 63514 h 63513"/>
              <a:gd name="connsiteX3" fmla="*/ 0 w 1617"/>
              <a:gd name="connsiteY3" fmla="*/ 63514 h 63513"/>
            </a:gdLst>
            <a:ahLst/>
            <a:cxnLst>
              <a:cxn ang="0">
                <a:pos x="connsiteX0" y="connsiteY0"/>
              </a:cxn>
              <a:cxn ang="0">
                <a:pos x="connsiteX1" y="connsiteY1"/>
              </a:cxn>
              <a:cxn ang="0">
                <a:pos x="connsiteX2" y="connsiteY2"/>
              </a:cxn>
              <a:cxn ang="0">
                <a:pos x="connsiteX3" y="connsiteY3"/>
              </a:cxn>
            </a:cxnLst>
            <a:rect l="l" t="t" r="r" b="b"/>
            <a:pathLst>
              <a:path w="1617" h="63513">
                <a:moveTo>
                  <a:pt x="0" y="0"/>
                </a:moveTo>
                <a:lnTo>
                  <a:pt x="1617" y="0"/>
                </a:lnTo>
                <a:lnTo>
                  <a:pt x="1617" y="63514"/>
                </a:lnTo>
                <a:lnTo>
                  <a:pt x="0" y="63514"/>
                </a:lnTo>
                <a:close/>
              </a:path>
            </a:pathLst>
          </a:custGeom>
          <a:noFill/>
          <a:ln w="4040" cap="flat">
            <a:solidFill>
              <a:srgbClr val="C54E29"/>
            </a:solidFill>
            <a:prstDash val="solid"/>
            <a:miter/>
          </a:ln>
        </p:spPr>
        <p:txBody>
          <a:bodyPr rtlCol="0" anchor="ctr"/>
          <a:lstStyle/>
          <a:p>
            <a:endParaRPr lang="en-GB" dirty="0"/>
          </a:p>
        </p:txBody>
      </p:sp>
      <p:sp>
        <p:nvSpPr>
          <p:cNvPr id="4058" name="Freeform 4057">
            <a:extLst>
              <a:ext uri="{FF2B5EF4-FFF2-40B4-BE49-F238E27FC236}">
                <a16:creationId xmlns:a16="http://schemas.microsoft.com/office/drawing/2014/main" id="{3DFA34A8-35D4-898F-5B11-23428FC8F4E1}"/>
              </a:ext>
            </a:extLst>
          </p:cNvPr>
          <p:cNvSpPr/>
          <p:nvPr/>
        </p:nvSpPr>
        <p:spPr>
          <a:xfrm>
            <a:off x="3210016"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solidFill>
            <a:srgbClr val="F7941D"/>
          </a:solidFill>
          <a:ln w="0" cap="flat">
            <a:noFill/>
            <a:prstDash val="solid"/>
            <a:miter/>
          </a:ln>
        </p:spPr>
        <p:txBody>
          <a:bodyPr rtlCol="0" anchor="ctr"/>
          <a:lstStyle/>
          <a:p>
            <a:endParaRPr lang="en-GB" dirty="0"/>
          </a:p>
        </p:txBody>
      </p:sp>
      <p:sp>
        <p:nvSpPr>
          <p:cNvPr id="4059" name="Freeform 4058">
            <a:extLst>
              <a:ext uri="{FF2B5EF4-FFF2-40B4-BE49-F238E27FC236}">
                <a16:creationId xmlns:a16="http://schemas.microsoft.com/office/drawing/2014/main" id="{F81CEDA2-F435-E90F-1CAD-E091009CBE4B}"/>
              </a:ext>
            </a:extLst>
          </p:cNvPr>
          <p:cNvSpPr/>
          <p:nvPr/>
        </p:nvSpPr>
        <p:spPr>
          <a:xfrm>
            <a:off x="3210016" y="3756115"/>
            <a:ext cx="1617" cy="21494"/>
          </a:xfrm>
          <a:custGeom>
            <a:avLst/>
            <a:gdLst>
              <a:gd name="connsiteX0" fmla="*/ 0 w 1617"/>
              <a:gd name="connsiteY0" fmla="*/ 0 h 21494"/>
              <a:gd name="connsiteX1" fmla="*/ 1617 w 1617"/>
              <a:gd name="connsiteY1" fmla="*/ 0 h 21494"/>
              <a:gd name="connsiteX2" fmla="*/ 1617 w 1617"/>
              <a:gd name="connsiteY2" fmla="*/ 21495 h 21494"/>
              <a:gd name="connsiteX3" fmla="*/ 0 w 1617"/>
              <a:gd name="connsiteY3" fmla="*/ 21495 h 21494"/>
            </a:gdLst>
            <a:ahLst/>
            <a:cxnLst>
              <a:cxn ang="0">
                <a:pos x="connsiteX0" y="connsiteY0"/>
              </a:cxn>
              <a:cxn ang="0">
                <a:pos x="connsiteX1" y="connsiteY1"/>
              </a:cxn>
              <a:cxn ang="0">
                <a:pos x="connsiteX2" y="connsiteY2"/>
              </a:cxn>
              <a:cxn ang="0">
                <a:pos x="connsiteX3" y="connsiteY3"/>
              </a:cxn>
            </a:cxnLst>
            <a:rect l="l" t="t" r="r" b="b"/>
            <a:pathLst>
              <a:path w="1617" h="21494">
                <a:moveTo>
                  <a:pt x="0" y="0"/>
                </a:moveTo>
                <a:lnTo>
                  <a:pt x="1617" y="0"/>
                </a:lnTo>
                <a:lnTo>
                  <a:pt x="1617" y="21495"/>
                </a:lnTo>
                <a:lnTo>
                  <a:pt x="0" y="21495"/>
                </a:lnTo>
                <a:close/>
              </a:path>
            </a:pathLst>
          </a:custGeom>
          <a:noFill/>
          <a:ln w="4040" cap="flat">
            <a:solidFill>
              <a:srgbClr val="C54E29"/>
            </a:solidFill>
            <a:prstDash val="solid"/>
            <a:miter/>
          </a:ln>
        </p:spPr>
        <p:txBody>
          <a:bodyPr rtlCol="0" anchor="ctr"/>
          <a:lstStyle/>
          <a:p>
            <a:endParaRPr lang="en-GB" dirty="0"/>
          </a:p>
        </p:txBody>
      </p:sp>
      <p:sp>
        <p:nvSpPr>
          <p:cNvPr id="4060" name="Freeform 4059">
            <a:extLst>
              <a:ext uri="{FF2B5EF4-FFF2-40B4-BE49-F238E27FC236}">
                <a16:creationId xmlns:a16="http://schemas.microsoft.com/office/drawing/2014/main" id="{F810B6C2-4EC6-1FFD-4299-074C620A824D}"/>
              </a:ext>
            </a:extLst>
          </p:cNvPr>
          <p:cNvSpPr/>
          <p:nvPr/>
        </p:nvSpPr>
        <p:spPr>
          <a:xfrm>
            <a:off x="3212280"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061" name="Freeform 4060">
            <a:extLst>
              <a:ext uri="{FF2B5EF4-FFF2-40B4-BE49-F238E27FC236}">
                <a16:creationId xmlns:a16="http://schemas.microsoft.com/office/drawing/2014/main" id="{CA9E51F6-C76A-9299-3B2C-57CC71526FDB}"/>
              </a:ext>
            </a:extLst>
          </p:cNvPr>
          <p:cNvSpPr/>
          <p:nvPr/>
        </p:nvSpPr>
        <p:spPr>
          <a:xfrm>
            <a:off x="3212280"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062" name="Freeform 4061">
            <a:extLst>
              <a:ext uri="{FF2B5EF4-FFF2-40B4-BE49-F238E27FC236}">
                <a16:creationId xmlns:a16="http://schemas.microsoft.com/office/drawing/2014/main" id="{004ADC26-D141-AD70-E393-74EBE811CC12}"/>
              </a:ext>
            </a:extLst>
          </p:cNvPr>
          <p:cNvSpPr/>
          <p:nvPr/>
        </p:nvSpPr>
        <p:spPr>
          <a:xfrm>
            <a:off x="3214544" y="3756115"/>
            <a:ext cx="1617" cy="69493"/>
          </a:xfrm>
          <a:custGeom>
            <a:avLst/>
            <a:gdLst>
              <a:gd name="connsiteX0" fmla="*/ 0 w 1617"/>
              <a:gd name="connsiteY0" fmla="*/ 0 h 69493"/>
              <a:gd name="connsiteX1" fmla="*/ 1617 w 1617"/>
              <a:gd name="connsiteY1" fmla="*/ 0 h 69493"/>
              <a:gd name="connsiteX2" fmla="*/ 1617 w 1617"/>
              <a:gd name="connsiteY2" fmla="*/ 69493 h 69493"/>
              <a:gd name="connsiteX3" fmla="*/ 0 w 1617"/>
              <a:gd name="connsiteY3" fmla="*/ 69493 h 69493"/>
            </a:gdLst>
            <a:ahLst/>
            <a:cxnLst>
              <a:cxn ang="0">
                <a:pos x="connsiteX0" y="connsiteY0"/>
              </a:cxn>
              <a:cxn ang="0">
                <a:pos x="connsiteX1" y="connsiteY1"/>
              </a:cxn>
              <a:cxn ang="0">
                <a:pos x="connsiteX2" y="connsiteY2"/>
              </a:cxn>
              <a:cxn ang="0">
                <a:pos x="connsiteX3" y="connsiteY3"/>
              </a:cxn>
            </a:cxnLst>
            <a:rect l="l" t="t" r="r" b="b"/>
            <a:pathLst>
              <a:path w="1617" h="69493">
                <a:moveTo>
                  <a:pt x="0" y="0"/>
                </a:moveTo>
                <a:lnTo>
                  <a:pt x="1617" y="0"/>
                </a:lnTo>
                <a:lnTo>
                  <a:pt x="1617" y="69493"/>
                </a:lnTo>
                <a:lnTo>
                  <a:pt x="0" y="69493"/>
                </a:lnTo>
                <a:close/>
              </a:path>
            </a:pathLst>
          </a:custGeom>
          <a:solidFill>
            <a:srgbClr val="F7941D"/>
          </a:solidFill>
          <a:ln w="0" cap="flat">
            <a:noFill/>
            <a:prstDash val="solid"/>
            <a:miter/>
          </a:ln>
        </p:spPr>
        <p:txBody>
          <a:bodyPr rtlCol="0" anchor="ctr"/>
          <a:lstStyle/>
          <a:p>
            <a:endParaRPr lang="en-GB" dirty="0"/>
          </a:p>
        </p:txBody>
      </p:sp>
      <p:sp>
        <p:nvSpPr>
          <p:cNvPr id="4063" name="Freeform 4062">
            <a:extLst>
              <a:ext uri="{FF2B5EF4-FFF2-40B4-BE49-F238E27FC236}">
                <a16:creationId xmlns:a16="http://schemas.microsoft.com/office/drawing/2014/main" id="{EA724BED-527B-E252-9E8D-D4E22F7D1723}"/>
              </a:ext>
            </a:extLst>
          </p:cNvPr>
          <p:cNvSpPr/>
          <p:nvPr/>
        </p:nvSpPr>
        <p:spPr>
          <a:xfrm>
            <a:off x="3214544" y="3756115"/>
            <a:ext cx="1617" cy="69493"/>
          </a:xfrm>
          <a:custGeom>
            <a:avLst/>
            <a:gdLst>
              <a:gd name="connsiteX0" fmla="*/ 0 w 1617"/>
              <a:gd name="connsiteY0" fmla="*/ 0 h 69493"/>
              <a:gd name="connsiteX1" fmla="*/ 1617 w 1617"/>
              <a:gd name="connsiteY1" fmla="*/ 0 h 69493"/>
              <a:gd name="connsiteX2" fmla="*/ 1617 w 1617"/>
              <a:gd name="connsiteY2" fmla="*/ 69493 h 69493"/>
              <a:gd name="connsiteX3" fmla="*/ 0 w 1617"/>
              <a:gd name="connsiteY3" fmla="*/ 69493 h 69493"/>
            </a:gdLst>
            <a:ahLst/>
            <a:cxnLst>
              <a:cxn ang="0">
                <a:pos x="connsiteX0" y="connsiteY0"/>
              </a:cxn>
              <a:cxn ang="0">
                <a:pos x="connsiteX1" y="connsiteY1"/>
              </a:cxn>
              <a:cxn ang="0">
                <a:pos x="connsiteX2" y="connsiteY2"/>
              </a:cxn>
              <a:cxn ang="0">
                <a:pos x="connsiteX3" y="connsiteY3"/>
              </a:cxn>
            </a:cxnLst>
            <a:rect l="l" t="t" r="r" b="b"/>
            <a:pathLst>
              <a:path w="1617" h="69493">
                <a:moveTo>
                  <a:pt x="0" y="0"/>
                </a:moveTo>
                <a:lnTo>
                  <a:pt x="1617" y="0"/>
                </a:lnTo>
                <a:lnTo>
                  <a:pt x="1617" y="69493"/>
                </a:lnTo>
                <a:lnTo>
                  <a:pt x="0" y="69493"/>
                </a:lnTo>
                <a:close/>
              </a:path>
            </a:pathLst>
          </a:custGeom>
          <a:noFill/>
          <a:ln w="4040" cap="flat">
            <a:solidFill>
              <a:srgbClr val="C54E29"/>
            </a:solidFill>
            <a:prstDash val="solid"/>
            <a:miter/>
          </a:ln>
        </p:spPr>
        <p:txBody>
          <a:bodyPr rtlCol="0" anchor="ctr"/>
          <a:lstStyle/>
          <a:p>
            <a:endParaRPr lang="en-GB" dirty="0"/>
          </a:p>
        </p:txBody>
      </p:sp>
      <p:sp>
        <p:nvSpPr>
          <p:cNvPr id="4064" name="Freeform 4063">
            <a:extLst>
              <a:ext uri="{FF2B5EF4-FFF2-40B4-BE49-F238E27FC236}">
                <a16:creationId xmlns:a16="http://schemas.microsoft.com/office/drawing/2014/main" id="{3D6B91F6-863C-C240-A8CA-FE411CF5BC1D}"/>
              </a:ext>
            </a:extLst>
          </p:cNvPr>
          <p:cNvSpPr/>
          <p:nvPr/>
        </p:nvSpPr>
        <p:spPr>
          <a:xfrm>
            <a:off x="3216808"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solidFill>
            <a:srgbClr val="F7941D"/>
          </a:solidFill>
          <a:ln w="0" cap="flat">
            <a:noFill/>
            <a:prstDash val="solid"/>
            <a:miter/>
          </a:ln>
        </p:spPr>
        <p:txBody>
          <a:bodyPr rtlCol="0" anchor="ctr"/>
          <a:lstStyle/>
          <a:p>
            <a:endParaRPr lang="en-GB" dirty="0"/>
          </a:p>
        </p:txBody>
      </p:sp>
      <p:sp>
        <p:nvSpPr>
          <p:cNvPr id="4065" name="Freeform 4064">
            <a:extLst>
              <a:ext uri="{FF2B5EF4-FFF2-40B4-BE49-F238E27FC236}">
                <a16:creationId xmlns:a16="http://schemas.microsoft.com/office/drawing/2014/main" id="{C24428CD-F4F6-5DF1-19D8-5544087763A8}"/>
              </a:ext>
            </a:extLst>
          </p:cNvPr>
          <p:cNvSpPr/>
          <p:nvPr/>
        </p:nvSpPr>
        <p:spPr>
          <a:xfrm>
            <a:off x="3216808" y="3756115"/>
            <a:ext cx="1617" cy="7272"/>
          </a:xfrm>
          <a:custGeom>
            <a:avLst/>
            <a:gdLst>
              <a:gd name="connsiteX0" fmla="*/ 0 w 1617"/>
              <a:gd name="connsiteY0" fmla="*/ 0 h 7272"/>
              <a:gd name="connsiteX1" fmla="*/ 1617 w 1617"/>
              <a:gd name="connsiteY1" fmla="*/ 0 h 7272"/>
              <a:gd name="connsiteX2" fmla="*/ 1617 w 1617"/>
              <a:gd name="connsiteY2" fmla="*/ 7273 h 7272"/>
              <a:gd name="connsiteX3" fmla="*/ 0 w 1617"/>
              <a:gd name="connsiteY3" fmla="*/ 7273 h 7272"/>
            </a:gdLst>
            <a:ahLst/>
            <a:cxnLst>
              <a:cxn ang="0">
                <a:pos x="connsiteX0" y="connsiteY0"/>
              </a:cxn>
              <a:cxn ang="0">
                <a:pos x="connsiteX1" y="connsiteY1"/>
              </a:cxn>
              <a:cxn ang="0">
                <a:pos x="connsiteX2" y="connsiteY2"/>
              </a:cxn>
              <a:cxn ang="0">
                <a:pos x="connsiteX3" y="connsiteY3"/>
              </a:cxn>
            </a:cxnLst>
            <a:rect l="l" t="t" r="r" b="b"/>
            <a:pathLst>
              <a:path w="1617" h="7272">
                <a:moveTo>
                  <a:pt x="0" y="0"/>
                </a:moveTo>
                <a:lnTo>
                  <a:pt x="1617" y="0"/>
                </a:lnTo>
                <a:lnTo>
                  <a:pt x="1617" y="7273"/>
                </a:lnTo>
                <a:lnTo>
                  <a:pt x="0" y="7273"/>
                </a:lnTo>
                <a:close/>
              </a:path>
            </a:pathLst>
          </a:custGeom>
          <a:noFill/>
          <a:ln w="4040" cap="flat">
            <a:solidFill>
              <a:srgbClr val="C54E29"/>
            </a:solidFill>
            <a:prstDash val="solid"/>
            <a:miter/>
          </a:ln>
        </p:spPr>
        <p:txBody>
          <a:bodyPr rtlCol="0" anchor="ctr"/>
          <a:lstStyle/>
          <a:p>
            <a:endParaRPr lang="en-GB" dirty="0"/>
          </a:p>
        </p:txBody>
      </p:sp>
      <p:sp>
        <p:nvSpPr>
          <p:cNvPr id="4066" name="Freeform 4065">
            <a:extLst>
              <a:ext uri="{FF2B5EF4-FFF2-40B4-BE49-F238E27FC236}">
                <a16:creationId xmlns:a16="http://schemas.microsoft.com/office/drawing/2014/main" id="{094D09FF-4867-E15D-1F7E-3381CCB492F0}"/>
              </a:ext>
            </a:extLst>
          </p:cNvPr>
          <p:cNvSpPr/>
          <p:nvPr/>
        </p:nvSpPr>
        <p:spPr>
          <a:xfrm>
            <a:off x="321915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67" name="Freeform 4066">
            <a:extLst>
              <a:ext uri="{FF2B5EF4-FFF2-40B4-BE49-F238E27FC236}">
                <a16:creationId xmlns:a16="http://schemas.microsoft.com/office/drawing/2014/main" id="{D29436C8-7C81-A9AD-3BEA-09CD39015AB0}"/>
              </a:ext>
            </a:extLst>
          </p:cNvPr>
          <p:cNvSpPr/>
          <p:nvPr/>
        </p:nvSpPr>
        <p:spPr>
          <a:xfrm>
            <a:off x="3221417" y="3756115"/>
            <a:ext cx="1617" cy="101492"/>
          </a:xfrm>
          <a:custGeom>
            <a:avLst/>
            <a:gdLst>
              <a:gd name="connsiteX0" fmla="*/ 0 w 1617"/>
              <a:gd name="connsiteY0" fmla="*/ 0 h 101492"/>
              <a:gd name="connsiteX1" fmla="*/ 1617 w 1617"/>
              <a:gd name="connsiteY1" fmla="*/ 0 h 101492"/>
              <a:gd name="connsiteX2" fmla="*/ 1617 w 1617"/>
              <a:gd name="connsiteY2" fmla="*/ 101493 h 101492"/>
              <a:gd name="connsiteX3" fmla="*/ 0 w 1617"/>
              <a:gd name="connsiteY3" fmla="*/ 101493 h 101492"/>
            </a:gdLst>
            <a:ahLst/>
            <a:cxnLst>
              <a:cxn ang="0">
                <a:pos x="connsiteX0" y="connsiteY0"/>
              </a:cxn>
              <a:cxn ang="0">
                <a:pos x="connsiteX1" y="connsiteY1"/>
              </a:cxn>
              <a:cxn ang="0">
                <a:pos x="connsiteX2" y="connsiteY2"/>
              </a:cxn>
              <a:cxn ang="0">
                <a:pos x="connsiteX3" y="connsiteY3"/>
              </a:cxn>
            </a:cxnLst>
            <a:rect l="l" t="t" r="r" b="b"/>
            <a:pathLst>
              <a:path w="1617" h="101492">
                <a:moveTo>
                  <a:pt x="0" y="0"/>
                </a:moveTo>
                <a:lnTo>
                  <a:pt x="1617" y="0"/>
                </a:lnTo>
                <a:lnTo>
                  <a:pt x="1617" y="101493"/>
                </a:lnTo>
                <a:lnTo>
                  <a:pt x="0" y="101493"/>
                </a:lnTo>
                <a:close/>
              </a:path>
            </a:pathLst>
          </a:custGeom>
          <a:solidFill>
            <a:srgbClr val="F7941D"/>
          </a:solidFill>
          <a:ln w="0" cap="flat">
            <a:noFill/>
            <a:prstDash val="solid"/>
            <a:miter/>
          </a:ln>
        </p:spPr>
        <p:txBody>
          <a:bodyPr rtlCol="0" anchor="ctr"/>
          <a:lstStyle/>
          <a:p>
            <a:endParaRPr lang="en-GB" dirty="0"/>
          </a:p>
        </p:txBody>
      </p:sp>
      <p:sp>
        <p:nvSpPr>
          <p:cNvPr id="4068" name="Freeform 4067">
            <a:extLst>
              <a:ext uri="{FF2B5EF4-FFF2-40B4-BE49-F238E27FC236}">
                <a16:creationId xmlns:a16="http://schemas.microsoft.com/office/drawing/2014/main" id="{853A72F3-E9C7-F395-E2B3-AC8992748E8E}"/>
              </a:ext>
            </a:extLst>
          </p:cNvPr>
          <p:cNvSpPr/>
          <p:nvPr/>
        </p:nvSpPr>
        <p:spPr>
          <a:xfrm>
            <a:off x="3221417" y="3756115"/>
            <a:ext cx="1617" cy="101492"/>
          </a:xfrm>
          <a:custGeom>
            <a:avLst/>
            <a:gdLst>
              <a:gd name="connsiteX0" fmla="*/ 0 w 1617"/>
              <a:gd name="connsiteY0" fmla="*/ 0 h 101492"/>
              <a:gd name="connsiteX1" fmla="*/ 1617 w 1617"/>
              <a:gd name="connsiteY1" fmla="*/ 0 h 101492"/>
              <a:gd name="connsiteX2" fmla="*/ 1617 w 1617"/>
              <a:gd name="connsiteY2" fmla="*/ 101493 h 101492"/>
              <a:gd name="connsiteX3" fmla="*/ 0 w 1617"/>
              <a:gd name="connsiteY3" fmla="*/ 101493 h 101492"/>
            </a:gdLst>
            <a:ahLst/>
            <a:cxnLst>
              <a:cxn ang="0">
                <a:pos x="connsiteX0" y="connsiteY0"/>
              </a:cxn>
              <a:cxn ang="0">
                <a:pos x="connsiteX1" y="connsiteY1"/>
              </a:cxn>
              <a:cxn ang="0">
                <a:pos x="connsiteX2" y="connsiteY2"/>
              </a:cxn>
              <a:cxn ang="0">
                <a:pos x="connsiteX3" y="connsiteY3"/>
              </a:cxn>
            </a:cxnLst>
            <a:rect l="l" t="t" r="r" b="b"/>
            <a:pathLst>
              <a:path w="1617" h="101492">
                <a:moveTo>
                  <a:pt x="0" y="0"/>
                </a:moveTo>
                <a:lnTo>
                  <a:pt x="1617" y="0"/>
                </a:lnTo>
                <a:lnTo>
                  <a:pt x="1617" y="101493"/>
                </a:lnTo>
                <a:lnTo>
                  <a:pt x="0" y="101493"/>
                </a:lnTo>
                <a:close/>
              </a:path>
            </a:pathLst>
          </a:custGeom>
          <a:noFill/>
          <a:ln w="4040" cap="flat">
            <a:solidFill>
              <a:srgbClr val="C54E29"/>
            </a:solidFill>
            <a:prstDash val="solid"/>
            <a:miter/>
          </a:ln>
        </p:spPr>
        <p:txBody>
          <a:bodyPr rtlCol="0" anchor="ctr"/>
          <a:lstStyle/>
          <a:p>
            <a:endParaRPr lang="en-GB" dirty="0"/>
          </a:p>
        </p:txBody>
      </p:sp>
      <p:sp>
        <p:nvSpPr>
          <p:cNvPr id="4069" name="Freeform 4068">
            <a:extLst>
              <a:ext uri="{FF2B5EF4-FFF2-40B4-BE49-F238E27FC236}">
                <a16:creationId xmlns:a16="http://schemas.microsoft.com/office/drawing/2014/main" id="{C84902D7-A9CA-CB89-0F21-49A95EE88512}"/>
              </a:ext>
            </a:extLst>
          </p:cNvPr>
          <p:cNvSpPr/>
          <p:nvPr/>
        </p:nvSpPr>
        <p:spPr>
          <a:xfrm>
            <a:off x="3223681" y="3756115"/>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solidFill>
            <a:srgbClr val="F7941D"/>
          </a:solidFill>
          <a:ln w="0" cap="flat">
            <a:noFill/>
            <a:prstDash val="solid"/>
            <a:miter/>
          </a:ln>
        </p:spPr>
        <p:txBody>
          <a:bodyPr rtlCol="0" anchor="ctr"/>
          <a:lstStyle/>
          <a:p>
            <a:endParaRPr lang="en-GB" dirty="0"/>
          </a:p>
        </p:txBody>
      </p:sp>
      <p:sp>
        <p:nvSpPr>
          <p:cNvPr id="4070" name="Freeform 4069">
            <a:extLst>
              <a:ext uri="{FF2B5EF4-FFF2-40B4-BE49-F238E27FC236}">
                <a16:creationId xmlns:a16="http://schemas.microsoft.com/office/drawing/2014/main" id="{2B32925F-2BE3-8D74-6203-2186883477F4}"/>
              </a:ext>
            </a:extLst>
          </p:cNvPr>
          <p:cNvSpPr/>
          <p:nvPr/>
        </p:nvSpPr>
        <p:spPr>
          <a:xfrm>
            <a:off x="3223681" y="3756115"/>
            <a:ext cx="1698" cy="32484"/>
          </a:xfrm>
          <a:custGeom>
            <a:avLst/>
            <a:gdLst>
              <a:gd name="connsiteX0" fmla="*/ 0 w 1698"/>
              <a:gd name="connsiteY0" fmla="*/ 0 h 32484"/>
              <a:gd name="connsiteX1" fmla="*/ 1698 w 1698"/>
              <a:gd name="connsiteY1" fmla="*/ 0 h 32484"/>
              <a:gd name="connsiteX2" fmla="*/ 1698 w 1698"/>
              <a:gd name="connsiteY2" fmla="*/ 32484 h 32484"/>
              <a:gd name="connsiteX3" fmla="*/ 0 w 1698"/>
              <a:gd name="connsiteY3" fmla="*/ 32484 h 32484"/>
            </a:gdLst>
            <a:ahLst/>
            <a:cxnLst>
              <a:cxn ang="0">
                <a:pos x="connsiteX0" y="connsiteY0"/>
              </a:cxn>
              <a:cxn ang="0">
                <a:pos x="connsiteX1" y="connsiteY1"/>
              </a:cxn>
              <a:cxn ang="0">
                <a:pos x="connsiteX2" y="connsiteY2"/>
              </a:cxn>
              <a:cxn ang="0">
                <a:pos x="connsiteX3" y="connsiteY3"/>
              </a:cxn>
            </a:cxnLst>
            <a:rect l="l" t="t" r="r" b="b"/>
            <a:pathLst>
              <a:path w="1698" h="32484">
                <a:moveTo>
                  <a:pt x="0" y="0"/>
                </a:moveTo>
                <a:lnTo>
                  <a:pt x="1698" y="0"/>
                </a:lnTo>
                <a:lnTo>
                  <a:pt x="1698" y="32484"/>
                </a:lnTo>
                <a:lnTo>
                  <a:pt x="0" y="32484"/>
                </a:lnTo>
                <a:close/>
              </a:path>
            </a:pathLst>
          </a:custGeom>
          <a:noFill/>
          <a:ln w="4040" cap="flat">
            <a:solidFill>
              <a:srgbClr val="C54E29"/>
            </a:solidFill>
            <a:prstDash val="solid"/>
            <a:miter/>
          </a:ln>
        </p:spPr>
        <p:txBody>
          <a:bodyPr rtlCol="0" anchor="ctr"/>
          <a:lstStyle/>
          <a:p>
            <a:endParaRPr lang="en-GB" dirty="0"/>
          </a:p>
        </p:txBody>
      </p:sp>
      <p:sp>
        <p:nvSpPr>
          <p:cNvPr id="4071" name="Freeform 4070">
            <a:extLst>
              <a:ext uri="{FF2B5EF4-FFF2-40B4-BE49-F238E27FC236}">
                <a16:creationId xmlns:a16="http://schemas.microsoft.com/office/drawing/2014/main" id="{E01A457A-0846-CB9D-E900-F6D4BE14435B}"/>
              </a:ext>
            </a:extLst>
          </p:cNvPr>
          <p:cNvSpPr/>
          <p:nvPr/>
        </p:nvSpPr>
        <p:spPr>
          <a:xfrm>
            <a:off x="3225945"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solidFill>
            <a:srgbClr val="F7941D"/>
          </a:solidFill>
          <a:ln w="0" cap="flat">
            <a:noFill/>
            <a:prstDash val="solid"/>
            <a:miter/>
          </a:ln>
        </p:spPr>
        <p:txBody>
          <a:bodyPr rtlCol="0" anchor="ctr"/>
          <a:lstStyle/>
          <a:p>
            <a:endParaRPr lang="en-GB" dirty="0"/>
          </a:p>
        </p:txBody>
      </p:sp>
      <p:sp>
        <p:nvSpPr>
          <p:cNvPr id="4072" name="Freeform 4071">
            <a:extLst>
              <a:ext uri="{FF2B5EF4-FFF2-40B4-BE49-F238E27FC236}">
                <a16:creationId xmlns:a16="http://schemas.microsoft.com/office/drawing/2014/main" id="{D4317BD4-D647-9945-6920-E0E062F64E46}"/>
              </a:ext>
            </a:extLst>
          </p:cNvPr>
          <p:cNvSpPr/>
          <p:nvPr/>
        </p:nvSpPr>
        <p:spPr>
          <a:xfrm>
            <a:off x="3225945" y="3756115"/>
            <a:ext cx="1617" cy="53897"/>
          </a:xfrm>
          <a:custGeom>
            <a:avLst/>
            <a:gdLst>
              <a:gd name="connsiteX0" fmla="*/ 0 w 1617"/>
              <a:gd name="connsiteY0" fmla="*/ 0 h 53897"/>
              <a:gd name="connsiteX1" fmla="*/ 1617 w 1617"/>
              <a:gd name="connsiteY1" fmla="*/ 0 h 53897"/>
              <a:gd name="connsiteX2" fmla="*/ 1617 w 1617"/>
              <a:gd name="connsiteY2" fmla="*/ 53898 h 53897"/>
              <a:gd name="connsiteX3" fmla="*/ 0 w 1617"/>
              <a:gd name="connsiteY3" fmla="*/ 53898 h 53897"/>
            </a:gdLst>
            <a:ahLst/>
            <a:cxnLst>
              <a:cxn ang="0">
                <a:pos x="connsiteX0" y="connsiteY0"/>
              </a:cxn>
              <a:cxn ang="0">
                <a:pos x="connsiteX1" y="connsiteY1"/>
              </a:cxn>
              <a:cxn ang="0">
                <a:pos x="connsiteX2" y="connsiteY2"/>
              </a:cxn>
              <a:cxn ang="0">
                <a:pos x="connsiteX3" y="connsiteY3"/>
              </a:cxn>
            </a:cxnLst>
            <a:rect l="l" t="t" r="r" b="b"/>
            <a:pathLst>
              <a:path w="1617" h="53897">
                <a:moveTo>
                  <a:pt x="0" y="0"/>
                </a:moveTo>
                <a:lnTo>
                  <a:pt x="1617" y="0"/>
                </a:lnTo>
                <a:lnTo>
                  <a:pt x="1617" y="53898"/>
                </a:lnTo>
                <a:lnTo>
                  <a:pt x="0" y="53898"/>
                </a:lnTo>
                <a:close/>
              </a:path>
            </a:pathLst>
          </a:custGeom>
          <a:noFill/>
          <a:ln w="4040" cap="flat">
            <a:solidFill>
              <a:srgbClr val="C54E29"/>
            </a:solidFill>
            <a:prstDash val="solid"/>
            <a:miter/>
          </a:ln>
        </p:spPr>
        <p:txBody>
          <a:bodyPr rtlCol="0" anchor="ctr"/>
          <a:lstStyle/>
          <a:p>
            <a:endParaRPr lang="en-GB" dirty="0"/>
          </a:p>
        </p:txBody>
      </p:sp>
      <p:sp>
        <p:nvSpPr>
          <p:cNvPr id="4073" name="Freeform 4072">
            <a:extLst>
              <a:ext uri="{FF2B5EF4-FFF2-40B4-BE49-F238E27FC236}">
                <a16:creationId xmlns:a16="http://schemas.microsoft.com/office/drawing/2014/main" id="{87D7AC44-B900-6EC0-5D03-BA9C56554372}"/>
              </a:ext>
            </a:extLst>
          </p:cNvPr>
          <p:cNvSpPr/>
          <p:nvPr/>
        </p:nvSpPr>
        <p:spPr>
          <a:xfrm>
            <a:off x="322820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74" name="Freeform 4073">
            <a:extLst>
              <a:ext uri="{FF2B5EF4-FFF2-40B4-BE49-F238E27FC236}">
                <a16:creationId xmlns:a16="http://schemas.microsoft.com/office/drawing/2014/main" id="{520A292A-97C3-EC14-95E5-62517ABA6E4C}"/>
              </a:ext>
            </a:extLst>
          </p:cNvPr>
          <p:cNvSpPr/>
          <p:nvPr/>
        </p:nvSpPr>
        <p:spPr>
          <a:xfrm>
            <a:off x="3230473" y="3756115"/>
            <a:ext cx="1698" cy="8080"/>
          </a:xfrm>
          <a:custGeom>
            <a:avLst/>
            <a:gdLst>
              <a:gd name="connsiteX0" fmla="*/ 0 w 1698"/>
              <a:gd name="connsiteY0" fmla="*/ 0 h 8080"/>
              <a:gd name="connsiteX1" fmla="*/ 1698 w 1698"/>
              <a:gd name="connsiteY1" fmla="*/ 0 h 8080"/>
              <a:gd name="connsiteX2" fmla="*/ 0 w 1698"/>
              <a:gd name="connsiteY2" fmla="*/ 0 h 8080"/>
            </a:gdLst>
            <a:ahLst/>
            <a:cxnLst>
              <a:cxn ang="0">
                <a:pos x="connsiteX0" y="connsiteY0"/>
              </a:cxn>
              <a:cxn ang="0">
                <a:pos x="connsiteX1" y="connsiteY1"/>
              </a:cxn>
              <a:cxn ang="0">
                <a:pos x="connsiteX2" y="connsiteY2"/>
              </a:cxn>
            </a:cxnLst>
            <a:rect l="l" t="t" r="r" b="b"/>
            <a:pathLst>
              <a:path w="1698" h="8080">
                <a:moveTo>
                  <a:pt x="0" y="0"/>
                </a:moveTo>
                <a:lnTo>
                  <a:pt x="1698"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75" name="Freeform 4074">
            <a:extLst>
              <a:ext uri="{FF2B5EF4-FFF2-40B4-BE49-F238E27FC236}">
                <a16:creationId xmlns:a16="http://schemas.microsoft.com/office/drawing/2014/main" id="{F40754BB-5540-66D2-B6F6-CD8226A61BF2}"/>
              </a:ext>
            </a:extLst>
          </p:cNvPr>
          <p:cNvSpPr/>
          <p:nvPr/>
        </p:nvSpPr>
        <p:spPr>
          <a:xfrm>
            <a:off x="323281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76" name="Freeform 4075">
            <a:extLst>
              <a:ext uri="{FF2B5EF4-FFF2-40B4-BE49-F238E27FC236}">
                <a16:creationId xmlns:a16="http://schemas.microsoft.com/office/drawing/2014/main" id="{E8A6C1BC-3F51-2B9C-6555-992EF97F45AC}"/>
              </a:ext>
            </a:extLst>
          </p:cNvPr>
          <p:cNvSpPr/>
          <p:nvPr/>
        </p:nvSpPr>
        <p:spPr>
          <a:xfrm>
            <a:off x="3235082"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077" name="Freeform 4076">
            <a:extLst>
              <a:ext uri="{FF2B5EF4-FFF2-40B4-BE49-F238E27FC236}">
                <a16:creationId xmlns:a16="http://schemas.microsoft.com/office/drawing/2014/main" id="{C233950C-0635-7481-84BE-134965E29E9F}"/>
              </a:ext>
            </a:extLst>
          </p:cNvPr>
          <p:cNvSpPr/>
          <p:nvPr/>
        </p:nvSpPr>
        <p:spPr>
          <a:xfrm>
            <a:off x="3235082"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078" name="Freeform 4077">
            <a:extLst>
              <a:ext uri="{FF2B5EF4-FFF2-40B4-BE49-F238E27FC236}">
                <a16:creationId xmlns:a16="http://schemas.microsoft.com/office/drawing/2014/main" id="{4067882A-1565-7BB2-4986-A84DFAF8B7F1}"/>
              </a:ext>
            </a:extLst>
          </p:cNvPr>
          <p:cNvSpPr/>
          <p:nvPr/>
        </p:nvSpPr>
        <p:spPr>
          <a:xfrm>
            <a:off x="3237346"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solidFill>
            <a:srgbClr val="F7941D"/>
          </a:solidFill>
          <a:ln w="0" cap="flat">
            <a:noFill/>
            <a:prstDash val="solid"/>
            <a:miter/>
          </a:ln>
        </p:spPr>
        <p:txBody>
          <a:bodyPr rtlCol="0" anchor="ctr"/>
          <a:lstStyle/>
          <a:p>
            <a:endParaRPr lang="en-GB" dirty="0"/>
          </a:p>
        </p:txBody>
      </p:sp>
      <p:sp>
        <p:nvSpPr>
          <p:cNvPr id="4079" name="Freeform 4078">
            <a:extLst>
              <a:ext uri="{FF2B5EF4-FFF2-40B4-BE49-F238E27FC236}">
                <a16:creationId xmlns:a16="http://schemas.microsoft.com/office/drawing/2014/main" id="{E00BD99A-BA79-5E93-BB1A-A54A1E497A30}"/>
              </a:ext>
            </a:extLst>
          </p:cNvPr>
          <p:cNvSpPr/>
          <p:nvPr/>
        </p:nvSpPr>
        <p:spPr>
          <a:xfrm>
            <a:off x="3237346" y="3756115"/>
            <a:ext cx="1617" cy="31110"/>
          </a:xfrm>
          <a:custGeom>
            <a:avLst/>
            <a:gdLst>
              <a:gd name="connsiteX0" fmla="*/ 0 w 1617"/>
              <a:gd name="connsiteY0" fmla="*/ 0 h 31110"/>
              <a:gd name="connsiteX1" fmla="*/ 1617 w 1617"/>
              <a:gd name="connsiteY1" fmla="*/ 0 h 31110"/>
              <a:gd name="connsiteX2" fmla="*/ 1617 w 1617"/>
              <a:gd name="connsiteY2" fmla="*/ 31110 h 31110"/>
              <a:gd name="connsiteX3" fmla="*/ 0 w 1617"/>
              <a:gd name="connsiteY3" fmla="*/ 31110 h 31110"/>
            </a:gdLst>
            <a:ahLst/>
            <a:cxnLst>
              <a:cxn ang="0">
                <a:pos x="connsiteX0" y="connsiteY0"/>
              </a:cxn>
              <a:cxn ang="0">
                <a:pos x="connsiteX1" y="connsiteY1"/>
              </a:cxn>
              <a:cxn ang="0">
                <a:pos x="connsiteX2" y="connsiteY2"/>
              </a:cxn>
              <a:cxn ang="0">
                <a:pos x="connsiteX3" y="connsiteY3"/>
              </a:cxn>
            </a:cxnLst>
            <a:rect l="l" t="t" r="r" b="b"/>
            <a:pathLst>
              <a:path w="1617" h="31110">
                <a:moveTo>
                  <a:pt x="0" y="0"/>
                </a:moveTo>
                <a:lnTo>
                  <a:pt x="1617" y="0"/>
                </a:lnTo>
                <a:lnTo>
                  <a:pt x="1617" y="31110"/>
                </a:lnTo>
                <a:lnTo>
                  <a:pt x="0" y="31110"/>
                </a:lnTo>
                <a:close/>
              </a:path>
            </a:pathLst>
          </a:custGeom>
          <a:noFill/>
          <a:ln w="4040" cap="flat">
            <a:solidFill>
              <a:srgbClr val="C54E29"/>
            </a:solidFill>
            <a:prstDash val="solid"/>
            <a:miter/>
          </a:ln>
        </p:spPr>
        <p:txBody>
          <a:bodyPr rtlCol="0" anchor="ctr"/>
          <a:lstStyle/>
          <a:p>
            <a:endParaRPr lang="en-GB" dirty="0"/>
          </a:p>
        </p:txBody>
      </p:sp>
      <p:sp>
        <p:nvSpPr>
          <p:cNvPr id="4080" name="Freeform 4079">
            <a:extLst>
              <a:ext uri="{FF2B5EF4-FFF2-40B4-BE49-F238E27FC236}">
                <a16:creationId xmlns:a16="http://schemas.microsoft.com/office/drawing/2014/main" id="{8C057C3F-F7F8-0BD9-7C48-DA9205E9F79D}"/>
              </a:ext>
            </a:extLst>
          </p:cNvPr>
          <p:cNvSpPr/>
          <p:nvPr/>
        </p:nvSpPr>
        <p:spPr>
          <a:xfrm>
            <a:off x="3239610"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4081" name="Freeform 4080">
            <a:extLst>
              <a:ext uri="{FF2B5EF4-FFF2-40B4-BE49-F238E27FC236}">
                <a16:creationId xmlns:a16="http://schemas.microsoft.com/office/drawing/2014/main" id="{DF6C82A5-F1CE-EFB7-04A1-2AD2B9DDAEB8}"/>
              </a:ext>
            </a:extLst>
          </p:cNvPr>
          <p:cNvSpPr/>
          <p:nvPr/>
        </p:nvSpPr>
        <p:spPr>
          <a:xfrm>
            <a:off x="3239610"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4082" name="Freeform 4081">
            <a:extLst>
              <a:ext uri="{FF2B5EF4-FFF2-40B4-BE49-F238E27FC236}">
                <a16:creationId xmlns:a16="http://schemas.microsoft.com/office/drawing/2014/main" id="{DE234D28-5F39-F34B-6115-983EC2EC1F38}"/>
              </a:ext>
            </a:extLst>
          </p:cNvPr>
          <p:cNvSpPr/>
          <p:nvPr/>
        </p:nvSpPr>
        <p:spPr>
          <a:xfrm>
            <a:off x="3241874" y="3756115"/>
            <a:ext cx="1617" cy="169612"/>
          </a:xfrm>
          <a:custGeom>
            <a:avLst/>
            <a:gdLst>
              <a:gd name="connsiteX0" fmla="*/ 0 w 1617"/>
              <a:gd name="connsiteY0" fmla="*/ 0 h 169612"/>
              <a:gd name="connsiteX1" fmla="*/ 1617 w 1617"/>
              <a:gd name="connsiteY1" fmla="*/ 0 h 169612"/>
              <a:gd name="connsiteX2" fmla="*/ 1617 w 1617"/>
              <a:gd name="connsiteY2" fmla="*/ 169612 h 169612"/>
              <a:gd name="connsiteX3" fmla="*/ 0 w 1617"/>
              <a:gd name="connsiteY3" fmla="*/ 169612 h 169612"/>
            </a:gdLst>
            <a:ahLst/>
            <a:cxnLst>
              <a:cxn ang="0">
                <a:pos x="connsiteX0" y="connsiteY0"/>
              </a:cxn>
              <a:cxn ang="0">
                <a:pos x="connsiteX1" y="connsiteY1"/>
              </a:cxn>
              <a:cxn ang="0">
                <a:pos x="connsiteX2" y="connsiteY2"/>
              </a:cxn>
              <a:cxn ang="0">
                <a:pos x="connsiteX3" y="connsiteY3"/>
              </a:cxn>
            </a:cxnLst>
            <a:rect l="l" t="t" r="r" b="b"/>
            <a:pathLst>
              <a:path w="1617" h="169612">
                <a:moveTo>
                  <a:pt x="0" y="0"/>
                </a:moveTo>
                <a:lnTo>
                  <a:pt x="1617" y="0"/>
                </a:lnTo>
                <a:lnTo>
                  <a:pt x="1617" y="169612"/>
                </a:lnTo>
                <a:lnTo>
                  <a:pt x="0" y="169612"/>
                </a:lnTo>
                <a:close/>
              </a:path>
            </a:pathLst>
          </a:custGeom>
          <a:solidFill>
            <a:srgbClr val="F7941D"/>
          </a:solidFill>
          <a:ln w="0" cap="flat">
            <a:noFill/>
            <a:prstDash val="solid"/>
            <a:miter/>
          </a:ln>
        </p:spPr>
        <p:txBody>
          <a:bodyPr rtlCol="0" anchor="ctr"/>
          <a:lstStyle/>
          <a:p>
            <a:endParaRPr lang="en-GB" dirty="0"/>
          </a:p>
        </p:txBody>
      </p:sp>
      <p:sp>
        <p:nvSpPr>
          <p:cNvPr id="4083" name="Freeform 4082">
            <a:extLst>
              <a:ext uri="{FF2B5EF4-FFF2-40B4-BE49-F238E27FC236}">
                <a16:creationId xmlns:a16="http://schemas.microsoft.com/office/drawing/2014/main" id="{037E9769-3373-0137-C7EC-2F51DFCD8726}"/>
              </a:ext>
            </a:extLst>
          </p:cNvPr>
          <p:cNvSpPr/>
          <p:nvPr/>
        </p:nvSpPr>
        <p:spPr>
          <a:xfrm>
            <a:off x="3241874" y="3756115"/>
            <a:ext cx="1617" cy="169612"/>
          </a:xfrm>
          <a:custGeom>
            <a:avLst/>
            <a:gdLst>
              <a:gd name="connsiteX0" fmla="*/ 0 w 1617"/>
              <a:gd name="connsiteY0" fmla="*/ 0 h 169612"/>
              <a:gd name="connsiteX1" fmla="*/ 1617 w 1617"/>
              <a:gd name="connsiteY1" fmla="*/ 0 h 169612"/>
              <a:gd name="connsiteX2" fmla="*/ 1617 w 1617"/>
              <a:gd name="connsiteY2" fmla="*/ 169612 h 169612"/>
              <a:gd name="connsiteX3" fmla="*/ 0 w 1617"/>
              <a:gd name="connsiteY3" fmla="*/ 169612 h 169612"/>
            </a:gdLst>
            <a:ahLst/>
            <a:cxnLst>
              <a:cxn ang="0">
                <a:pos x="connsiteX0" y="connsiteY0"/>
              </a:cxn>
              <a:cxn ang="0">
                <a:pos x="connsiteX1" y="connsiteY1"/>
              </a:cxn>
              <a:cxn ang="0">
                <a:pos x="connsiteX2" y="connsiteY2"/>
              </a:cxn>
              <a:cxn ang="0">
                <a:pos x="connsiteX3" y="connsiteY3"/>
              </a:cxn>
            </a:cxnLst>
            <a:rect l="l" t="t" r="r" b="b"/>
            <a:pathLst>
              <a:path w="1617" h="169612">
                <a:moveTo>
                  <a:pt x="0" y="0"/>
                </a:moveTo>
                <a:lnTo>
                  <a:pt x="1617" y="0"/>
                </a:lnTo>
                <a:lnTo>
                  <a:pt x="1617" y="169612"/>
                </a:lnTo>
                <a:lnTo>
                  <a:pt x="0" y="169612"/>
                </a:lnTo>
                <a:close/>
              </a:path>
            </a:pathLst>
          </a:custGeom>
          <a:noFill/>
          <a:ln w="4040" cap="flat">
            <a:solidFill>
              <a:srgbClr val="C54E29"/>
            </a:solidFill>
            <a:prstDash val="solid"/>
            <a:miter/>
          </a:ln>
        </p:spPr>
        <p:txBody>
          <a:bodyPr rtlCol="0" anchor="ctr"/>
          <a:lstStyle/>
          <a:p>
            <a:endParaRPr lang="en-GB" dirty="0"/>
          </a:p>
        </p:txBody>
      </p:sp>
      <p:sp>
        <p:nvSpPr>
          <p:cNvPr id="4084" name="Freeform 4083">
            <a:extLst>
              <a:ext uri="{FF2B5EF4-FFF2-40B4-BE49-F238E27FC236}">
                <a16:creationId xmlns:a16="http://schemas.microsoft.com/office/drawing/2014/main" id="{63A2CEFB-F3DF-FA55-C996-F2873ADF67F0}"/>
              </a:ext>
            </a:extLst>
          </p:cNvPr>
          <p:cNvSpPr/>
          <p:nvPr/>
        </p:nvSpPr>
        <p:spPr>
          <a:xfrm>
            <a:off x="3244219"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4085" name="Freeform 4084">
            <a:extLst>
              <a:ext uri="{FF2B5EF4-FFF2-40B4-BE49-F238E27FC236}">
                <a16:creationId xmlns:a16="http://schemas.microsoft.com/office/drawing/2014/main" id="{24BAEAF0-9471-1525-C6AE-7805A53750EA}"/>
              </a:ext>
            </a:extLst>
          </p:cNvPr>
          <p:cNvSpPr/>
          <p:nvPr/>
        </p:nvSpPr>
        <p:spPr>
          <a:xfrm>
            <a:off x="3244219"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4086" name="Freeform 4085">
            <a:extLst>
              <a:ext uri="{FF2B5EF4-FFF2-40B4-BE49-F238E27FC236}">
                <a16:creationId xmlns:a16="http://schemas.microsoft.com/office/drawing/2014/main" id="{383B1BDE-89FB-629C-110B-BE7B71DEF20C}"/>
              </a:ext>
            </a:extLst>
          </p:cNvPr>
          <p:cNvSpPr/>
          <p:nvPr/>
        </p:nvSpPr>
        <p:spPr>
          <a:xfrm>
            <a:off x="3246483"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4087" name="Freeform 4086">
            <a:extLst>
              <a:ext uri="{FF2B5EF4-FFF2-40B4-BE49-F238E27FC236}">
                <a16:creationId xmlns:a16="http://schemas.microsoft.com/office/drawing/2014/main" id="{DE446CA7-5FFE-6CA6-A2FB-9F608F22B535}"/>
              </a:ext>
            </a:extLst>
          </p:cNvPr>
          <p:cNvSpPr/>
          <p:nvPr/>
        </p:nvSpPr>
        <p:spPr>
          <a:xfrm>
            <a:off x="3246483"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4088" name="Freeform 4087">
            <a:extLst>
              <a:ext uri="{FF2B5EF4-FFF2-40B4-BE49-F238E27FC236}">
                <a16:creationId xmlns:a16="http://schemas.microsoft.com/office/drawing/2014/main" id="{ECBE208D-BA5A-5114-B69E-3EA97A93A6C2}"/>
              </a:ext>
            </a:extLst>
          </p:cNvPr>
          <p:cNvSpPr/>
          <p:nvPr/>
        </p:nvSpPr>
        <p:spPr>
          <a:xfrm>
            <a:off x="324874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089" name="Freeform 4088">
            <a:extLst>
              <a:ext uri="{FF2B5EF4-FFF2-40B4-BE49-F238E27FC236}">
                <a16:creationId xmlns:a16="http://schemas.microsoft.com/office/drawing/2014/main" id="{DC2495FD-8ED2-A0E2-EDA5-C4E78E0B2F59}"/>
              </a:ext>
            </a:extLst>
          </p:cNvPr>
          <p:cNvSpPr/>
          <p:nvPr/>
        </p:nvSpPr>
        <p:spPr>
          <a:xfrm>
            <a:off x="3251011"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4090" name="Freeform 4089">
            <a:extLst>
              <a:ext uri="{FF2B5EF4-FFF2-40B4-BE49-F238E27FC236}">
                <a16:creationId xmlns:a16="http://schemas.microsoft.com/office/drawing/2014/main" id="{0EDE1532-35E2-C59C-421E-F4A2856EE350}"/>
              </a:ext>
            </a:extLst>
          </p:cNvPr>
          <p:cNvSpPr/>
          <p:nvPr/>
        </p:nvSpPr>
        <p:spPr>
          <a:xfrm>
            <a:off x="3251011"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4091" name="Freeform 4090">
            <a:extLst>
              <a:ext uri="{FF2B5EF4-FFF2-40B4-BE49-F238E27FC236}">
                <a16:creationId xmlns:a16="http://schemas.microsoft.com/office/drawing/2014/main" id="{13D2C1FF-EE12-79FC-57C4-6AB51153D183}"/>
              </a:ext>
            </a:extLst>
          </p:cNvPr>
          <p:cNvSpPr/>
          <p:nvPr/>
        </p:nvSpPr>
        <p:spPr>
          <a:xfrm>
            <a:off x="3253275"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solidFill>
            <a:srgbClr val="F7941D"/>
          </a:solidFill>
          <a:ln w="0" cap="flat">
            <a:noFill/>
            <a:prstDash val="solid"/>
            <a:miter/>
          </a:ln>
        </p:spPr>
        <p:txBody>
          <a:bodyPr rtlCol="0" anchor="ctr"/>
          <a:lstStyle/>
          <a:p>
            <a:endParaRPr lang="en-GB" dirty="0"/>
          </a:p>
        </p:txBody>
      </p:sp>
      <p:sp>
        <p:nvSpPr>
          <p:cNvPr id="4092" name="Freeform 4091">
            <a:extLst>
              <a:ext uri="{FF2B5EF4-FFF2-40B4-BE49-F238E27FC236}">
                <a16:creationId xmlns:a16="http://schemas.microsoft.com/office/drawing/2014/main" id="{98BEFB44-9A22-451F-1878-A81EBBDA4B15}"/>
              </a:ext>
            </a:extLst>
          </p:cNvPr>
          <p:cNvSpPr/>
          <p:nvPr/>
        </p:nvSpPr>
        <p:spPr>
          <a:xfrm>
            <a:off x="3253275" y="3756115"/>
            <a:ext cx="1617" cy="26019"/>
          </a:xfrm>
          <a:custGeom>
            <a:avLst/>
            <a:gdLst>
              <a:gd name="connsiteX0" fmla="*/ 0 w 1617"/>
              <a:gd name="connsiteY0" fmla="*/ 0 h 26019"/>
              <a:gd name="connsiteX1" fmla="*/ 1617 w 1617"/>
              <a:gd name="connsiteY1" fmla="*/ 0 h 26019"/>
              <a:gd name="connsiteX2" fmla="*/ 1617 w 1617"/>
              <a:gd name="connsiteY2" fmla="*/ 26020 h 26019"/>
              <a:gd name="connsiteX3" fmla="*/ 0 w 1617"/>
              <a:gd name="connsiteY3" fmla="*/ 26020 h 26019"/>
            </a:gdLst>
            <a:ahLst/>
            <a:cxnLst>
              <a:cxn ang="0">
                <a:pos x="connsiteX0" y="connsiteY0"/>
              </a:cxn>
              <a:cxn ang="0">
                <a:pos x="connsiteX1" y="connsiteY1"/>
              </a:cxn>
              <a:cxn ang="0">
                <a:pos x="connsiteX2" y="connsiteY2"/>
              </a:cxn>
              <a:cxn ang="0">
                <a:pos x="connsiteX3" y="connsiteY3"/>
              </a:cxn>
            </a:cxnLst>
            <a:rect l="l" t="t" r="r" b="b"/>
            <a:pathLst>
              <a:path w="1617" h="26019">
                <a:moveTo>
                  <a:pt x="0" y="0"/>
                </a:moveTo>
                <a:lnTo>
                  <a:pt x="1617" y="0"/>
                </a:lnTo>
                <a:lnTo>
                  <a:pt x="1617" y="26020"/>
                </a:lnTo>
                <a:lnTo>
                  <a:pt x="0" y="26020"/>
                </a:lnTo>
                <a:close/>
              </a:path>
            </a:pathLst>
          </a:custGeom>
          <a:noFill/>
          <a:ln w="4040" cap="flat">
            <a:solidFill>
              <a:srgbClr val="C54E29"/>
            </a:solidFill>
            <a:prstDash val="solid"/>
            <a:miter/>
          </a:ln>
        </p:spPr>
        <p:txBody>
          <a:bodyPr rtlCol="0" anchor="ctr"/>
          <a:lstStyle/>
          <a:p>
            <a:endParaRPr lang="en-GB" dirty="0"/>
          </a:p>
        </p:txBody>
      </p:sp>
      <p:sp>
        <p:nvSpPr>
          <p:cNvPr id="4093" name="Freeform 4092">
            <a:extLst>
              <a:ext uri="{FF2B5EF4-FFF2-40B4-BE49-F238E27FC236}">
                <a16:creationId xmlns:a16="http://schemas.microsoft.com/office/drawing/2014/main" id="{77A05AF8-2323-BEC8-0C5E-B2280FD9B777}"/>
              </a:ext>
            </a:extLst>
          </p:cNvPr>
          <p:cNvSpPr/>
          <p:nvPr/>
        </p:nvSpPr>
        <p:spPr>
          <a:xfrm>
            <a:off x="3255539"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solidFill>
            <a:srgbClr val="F7941D"/>
          </a:solidFill>
          <a:ln w="0" cap="flat">
            <a:noFill/>
            <a:prstDash val="solid"/>
            <a:miter/>
          </a:ln>
        </p:spPr>
        <p:txBody>
          <a:bodyPr rtlCol="0" anchor="ctr"/>
          <a:lstStyle/>
          <a:p>
            <a:endParaRPr lang="en-GB" dirty="0"/>
          </a:p>
        </p:txBody>
      </p:sp>
      <p:sp>
        <p:nvSpPr>
          <p:cNvPr id="4094" name="Freeform 4093">
            <a:extLst>
              <a:ext uri="{FF2B5EF4-FFF2-40B4-BE49-F238E27FC236}">
                <a16:creationId xmlns:a16="http://schemas.microsoft.com/office/drawing/2014/main" id="{AD6F95BD-12EB-B698-E907-824F5BE2CD9F}"/>
              </a:ext>
            </a:extLst>
          </p:cNvPr>
          <p:cNvSpPr/>
          <p:nvPr/>
        </p:nvSpPr>
        <p:spPr>
          <a:xfrm>
            <a:off x="3255539" y="3756115"/>
            <a:ext cx="1617" cy="65372"/>
          </a:xfrm>
          <a:custGeom>
            <a:avLst/>
            <a:gdLst>
              <a:gd name="connsiteX0" fmla="*/ 0 w 1617"/>
              <a:gd name="connsiteY0" fmla="*/ 0 h 65372"/>
              <a:gd name="connsiteX1" fmla="*/ 1617 w 1617"/>
              <a:gd name="connsiteY1" fmla="*/ 0 h 65372"/>
              <a:gd name="connsiteX2" fmla="*/ 1617 w 1617"/>
              <a:gd name="connsiteY2" fmla="*/ 65372 h 65372"/>
              <a:gd name="connsiteX3" fmla="*/ 0 w 1617"/>
              <a:gd name="connsiteY3" fmla="*/ 65372 h 65372"/>
            </a:gdLst>
            <a:ahLst/>
            <a:cxnLst>
              <a:cxn ang="0">
                <a:pos x="connsiteX0" y="connsiteY0"/>
              </a:cxn>
              <a:cxn ang="0">
                <a:pos x="connsiteX1" y="connsiteY1"/>
              </a:cxn>
              <a:cxn ang="0">
                <a:pos x="connsiteX2" y="connsiteY2"/>
              </a:cxn>
              <a:cxn ang="0">
                <a:pos x="connsiteX3" y="connsiteY3"/>
              </a:cxn>
            </a:cxnLst>
            <a:rect l="l" t="t" r="r" b="b"/>
            <a:pathLst>
              <a:path w="1617" h="65372">
                <a:moveTo>
                  <a:pt x="0" y="0"/>
                </a:moveTo>
                <a:lnTo>
                  <a:pt x="1617" y="0"/>
                </a:lnTo>
                <a:lnTo>
                  <a:pt x="1617" y="65372"/>
                </a:lnTo>
                <a:lnTo>
                  <a:pt x="0" y="65372"/>
                </a:lnTo>
                <a:close/>
              </a:path>
            </a:pathLst>
          </a:custGeom>
          <a:noFill/>
          <a:ln w="4040" cap="flat">
            <a:solidFill>
              <a:srgbClr val="C54E29"/>
            </a:solidFill>
            <a:prstDash val="solid"/>
            <a:miter/>
          </a:ln>
        </p:spPr>
        <p:txBody>
          <a:bodyPr rtlCol="0" anchor="ctr"/>
          <a:lstStyle/>
          <a:p>
            <a:endParaRPr lang="en-GB" dirty="0"/>
          </a:p>
        </p:txBody>
      </p:sp>
      <p:sp>
        <p:nvSpPr>
          <p:cNvPr id="4095" name="Freeform 4094">
            <a:extLst>
              <a:ext uri="{FF2B5EF4-FFF2-40B4-BE49-F238E27FC236}">
                <a16:creationId xmlns:a16="http://schemas.microsoft.com/office/drawing/2014/main" id="{674DD08B-3463-B43A-8A8E-FF0FD9F08308}"/>
              </a:ext>
            </a:extLst>
          </p:cNvPr>
          <p:cNvSpPr/>
          <p:nvPr/>
        </p:nvSpPr>
        <p:spPr>
          <a:xfrm>
            <a:off x="3257883" y="3756115"/>
            <a:ext cx="1617" cy="151269"/>
          </a:xfrm>
          <a:custGeom>
            <a:avLst/>
            <a:gdLst>
              <a:gd name="connsiteX0" fmla="*/ 0 w 1617"/>
              <a:gd name="connsiteY0" fmla="*/ 0 h 151269"/>
              <a:gd name="connsiteX1" fmla="*/ 1617 w 1617"/>
              <a:gd name="connsiteY1" fmla="*/ 0 h 151269"/>
              <a:gd name="connsiteX2" fmla="*/ 1617 w 1617"/>
              <a:gd name="connsiteY2" fmla="*/ 151269 h 151269"/>
              <a:gd name="connsiteX3" fmla="*/ 0 w 1617"/>
              <a:gd name="connsiteY3" fmla="*/ 151269 h 151269"/>
            </a:gdLst>
            <a:ahLst/>
            <a:cxnLst>
              <a:cxn ang="0">
                <a:pos x="connsiteX0" y="connsiteY0"/>
              </a:cxn>
              <a:cxn ang="0">
                <a:pos x="connsiteX1" y="connsiteY1"/>
              </a:cxn>
              <a:cxn ang="0">
                <a:pos x="connsiteX2" y="connsiteY2"/>
              </a:cxn>
              <a:cxn ang="0">
                <a:pos x="connsiteX3" y="connsiteY3"/>
              </a:cxn>
            </a:cxnLst>
            <a:rect l="l" t="t" r="r" b="b"/>
            <a:pathLst>
              <a:path w="1617" h="151269">
                <a:moveTo>
                  <a:pt x="0" y="0"/>
                </a:moveTo>
                <a:lnTo>
                  <a:pt x="1617" y="0"/>
                </a:lnTo>
                <a:lnTo>
                  <a:pt x="1617" y="151269"/>
                </a:lnTo>
                <a:lnTo>
                  <a:pt x="0" y="151269"/>
                </a:lnTo>
                <a:close/>
              </a:path>
            </a:pathLst>
          </a:custGeom>
          <a:solidFill>
            <a:srgbClr val="F7941D"/>
          </a:solidFill>
          <a:ln w="0" cap="flat">
            <a:noFill/>
            <a:prstDash val="solid"/>
            <a:miter/>
          </a:ln>
        </p:spPr>
        <p:txBody>
          <a:bodyPr rtlCol="0" anchor="ctr"/>
          <a:lstStyle/>
          <a:p>
            <a:endParaRPr lang="en-GB" dirty="0"/>
          </a:p>
        </p:txBody>
      </p:sp>
      <p:sp>
        <p:nvSpPr>
          <p:cNvPr id="4096" name="Freeform 4095">
            <a:extLst>
              <a:ext uri="{FF2B5EF4-FFF2-40B4-BE49-F238E27FC236}">
                <a16:creationId xmlns:a16="http://schemas.microsoft.com/office/drawing/2014/main" id="{852DC4A8-DA4E-5A5B-AB92-ED59992A5710}"/>
              </a:ext>
            </a:extLst>
          </p:cNvPr>
          <p:cNvSpPr/>
          <p:nvPr/>
        </p:nvSpPr>
        <p:spPr>
          <a:xfrm>
            <a:off x="3257883" y="3756115"/>
            <a:ext cx="1617" cy="151269"/>
          </a:xfrm>
          <a:custGeom>
            <a:avLst/>
            <a:gdLst>
              <a:gd name="connsiteX0" fmla="*/ 0 w 1617"/>
              <a:gd name="connsiteY0" fmla="*/ 0 h 151269"/>
              <a:gd name="connsiteX1" fmla="*/ 1617 w 1617"/>
              <a:gd name="connsiteY1" fmla="*/ 0 h 151269"/>
              <a:gd name="connsiteX2" fmla="*/ 1617 w 1617"/>
              <a:gd name="connsiteY2" fmla="*/ 151269 h 151269"/>
              <a:gd name="connsiteX3" fmla="*/ 0 w 1617"/>
              <a:gd name="connsiteY3" fmla="*/ 151269 h 151269"/>
            </a:gdLst>
            <a:ahLst/>
            <a:cxnLst>
              <a:cxn ang="0">
                <a:pos x="connsiteX0" y="connsiteY0"/>
              </a:cxn>
              <a:cxn ang="0">
                <a:pos x="connsiteX1" y="connsiteY1"/>
              </a:cxn>
              <a:cxn ang="0">
                <a:pos x="connsiteX2" y="connsiteY2"/>
              </a:cxn>
              <a:cxn ang="0">
                <a:pos x="connsiteX3" y="connsiteY3"/>
              </a:cxn>
            </a:cxnLst>
            <a:rect l="l" t="t" r="r" b="b"/>
            <a:pathLst>
              <a:path w="1617" h="151269">
                <a:moveTo>
                  <a:pt x="0" y="0"/>
                </a:moveTo>
                <a:lnTo>
                  <a:pt x="1617" y="0"/>
                </a:lnTo>
                <a:lnTo>
                  <a:pt x="1617" y="151269"/>
                </a:lnTo>
                <a:lnTo>
                  <a:pt x="0" y="151269"/>
                </a:lnTo>
                <a:close/>
              </a:path>
            </a:pathLst>
          </a:custGeom>
          <a:noFill/>
          <a:ln w="4040" cap="flat">
            <a:solidFill>
              <a:srgbClr val="C54E29"/>
            </a:solidFill>
            <a:prstDash val="solid"/>
            <a:miter/>
          </a:ln>
        </p:spPr>
        <p:txBody>
          <a:bodyPr rtlCol="0" anchor="ctr"/>
          <a:lstStyle/>
          <a:p>
            <a:endParaRPr lang="en-GB" dirty="0"/>
          </a:p>
        </p:txBody>
      </p:sp>
      <p:sp>
        <p:nvSpPr>
          <p:cNvPr id="4097" name="Freeform 4096">
            <a:extLst>
              <a:ext uri="{FF2B5EF4-FFF2-40B4-BE49-F238E27FC236}">
                <a16:creationId xmlns:a16="http://schemas.microsoft.com/office/drawing/2014/main" id="{F46B1C07-7696-6E9B-0900-12BD24E01384}"/>
              </a:ext>
            </a:extLst>
          </p:cNvPr>
          <p:cNvSpPr/>
          <p:nvPr/>
        </p:nvSpPr>
        <p:spPr>
          <a:xfrm>
            <a:off x="3260147"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4098" name="Freeform 4097">
            <a:extLst>
              <a:ext uri="{FF2B5EF4-FFF2-40B4-BE49-F238E27FC236}">
                <a16:creationId xmlns:a16="http://schemas.microsoft.com/office/drawing/2014/main" id="{0941435A-2185-79E8-801A-D0919A02218D}"/>
              </a:ext>
            </a:extLst>
          </p:cNvPr>
          <p:cNvSpPr/>
          <p:nvPr/>
        </p:nvSpPr>
        <p:spPr>
          <a:xfrm>
            <a:off x="3260147"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4099" name="Freeform 4098">
            <a:extLst>
              <a:ext uri="{FF2B5EF4-FFF2-40B4-BE49-F238E27FC236}">
                <a16:creationId xmlns:a16="http://schemas.microsoft.com/office/drawing/2014/main" id="{2015EBE4-9D65-7D5A-288F-56A680D8EA2A}"/>
              </a:ext>
            </a:extLst>
          </p:cNvPr>
          <p:cNvSpPr/>
          <p:nvPr/>
        </p:nvSpPr>
        <p:spPr>
          <a:xfrm>
            <a:off x="326241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4100" name="Freeform 4099">
            <a:extLst>
              <a:ext uri="{FF2B5EF4-FFF2-40B4-BE49-F238E27FC236}">
                <a16:creationId xmlns:a16="http://schemas.microsoft.com/office/drawing/2014/main" id="{7316A359-A9A0-F586-0BCF-60ECB43967D5}"/>
              </a:ext>
            </a:extLst>
          </p:cNvPr>
          <p:cNvSpPr/>
          <p:nvPr/>
        </p:nvSpPr>
        <p:spPr>
          <a:xfrm>
            <a:off x="326241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4101" name="Freeform 4100">
            <a:extLst>
              <a:ext uri="{FF2B5EF4-FFF2-40B4-BE49-F238E27FC236}">
                <a16:creationId xmlns:a16="http://schemas.microsoft.com/office/drawing/2014/main" id="{636E5E6B-6A16-EA66-5E45-C56D9D19BEFF}"/>
              </a:ext>
            </a:extLst>
          </p:cNvPr>
          <p:cNvSpPr/>
          <p:nvPr/>
        </p:nvSpPr>
        <p:spPr>
          <a:xfrm>
            <a:off x="3264675"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solidFill>
            <a:srgbClr val="F7941D"/>
          </a:solidFill>
          <a:ln w="0" cap="flat">
            <a:noFill/>
            <a:prstDash val="solid"/>
            <a:miter/>
          </a:ln>
        </p:spPr>
        <p:txBody>
          <a:bodyPr rtlCol="0" anchor="ctr"/>
          <a:lstStyle/>
          <a:p>
            <a:endParaRPr lang="en-GB" dirty="0"/>
          </a:p>
        </p:txBody>
      </p:sp>
      <p:sp>
        <p:nvSpPr>
          <p:cNvPr id="4102" name="Freeform 4101">
            <a:extLst>
              <a:ext uri="{FF2B5EF4-FFF2-40B4-BE49-F238E27FC236}">
                <a16:creationId xmlns:a16="http://schemas.microsoft.com/office/drawing/2014/main" id="{EB1B5021-4B0A-C586-EE82-61A2874A286A}"/>
              </a:ext>
            </a:extLst>
          </p:cNvPr>
          <p:cNvSpPr/>
          <p:nvPr/>
        </p:nvSpPr>
        <p:spPr>
          <a:xfrm>
            <a:off x="3264675" y="3756115"/>
            <a:ext cx="1617" cy="29251"/>
          </a:xfrm>
          <a:custGeom>
            <a:avLst/>
            <a:gdLst>
              <a:gd name="connsiteX0" fmla="*/ 0 w 1617"/>
              <a:gd name="connsiteY0" fmla="*/ 0 h 29251"/>
              <a:gd name="connsiteX1" fmla="*/ 1617 w 1617"/>
              <a:gd name="connsiteY1" fmla="*/ 0 h 29251"/>
              <a:gd name="connsiteX2" fmla="*/ 1617 w 1617"/>
              <a:gd name="connsiteY2" fmla="*/ 29252 h 29251"/>
              <a:gd name="connsiteX3" fmla="*/ 0 w 1617"/>
              <a:gd name="connsiteY3" fmla="*/ 29252 h 29251"/>
            </a:gdLst>
            <a:ahLst/>
            <a:cxnLst>
              <a:cxn ang="0">
                <a:pos x="connsiteX0" y="connsiteY0"/>
              </a:cxn>
              <a:cxn ang="0">
                <a:pos x="connsiteX1" y="connsiteY1"/>
              </a:cxn>
              <a:cxn ang="0">
                <a:pos x="connsiteX2" y="connsiteY2"/>
              </a:cxn>
              <a:cxn ang="0">
                <a:pos x="connsiteX3" y="connsiteY3"/>
              </a:cxn>
            </a:cxnLst>
            <a:rect l="l" t="t" r="r" b="b"/>
            <a:pathLst>
              <a:path w="1617" h="29251">
                <a:moveTo>
                  <a:pt x="0" y="0"/>
                </a:moveTo>
                <a:lnTo>
                  <a:pt x="1617" y="0"/>
                </a:lnTo>
                <a:lnTo>
                  <a:pt x="1617" y="29252"/>
                </a:lnTo>
                <a:lnTo>
                  <a:pt x="0" y="29252"/>
                </a:lnTo>
                <a:close/>
              </a:path>
            </a:pathLst>
          </a:custGeom>
          <a:noFill/>
          <a:ln w="4040" cap="flat">
            <a:solidFill>
              <a:srgbClr val="C54E29"/>
            </a:solidFill>
            <a:prstDash val="solid"/>
            <a:miter/>
          </a:ln>
        </p:spPr>
        <p:txBody>
          <a:bodyPr rtlCol="0" anchor="ctr"/>
          <a:lstStyle/>
          <a:p>
            <a:endParaRPr lang="en-GB" dirty="0"/>
          </a:p>
        </p:txBody>
      </p:sp>
      <p:sp>
        <p:nvSpPr>
          <p:cNvPr id="4103" name="Freeform 4102">
            <a:extLst>
              <a:ext uri="{FF2B5EF4-FFF2-40B4-BE49-F238E27FC236}">
                <a16:creationId xmlns:a16="http://schemas.microsoft.com/office/drawing/2014/main" id="{DA347F09-C18C-E0D0-09B9-34B9D2AF6953}"/>
              </a:ext>
            </a:extLst>
          </p:cNvPr>
          <p:cNvSpPr/>
          <p:nvPr/>
        </p:nvSpPr>
        <p:spPr>
          <a:xfrm>
            <a:off x="3266939"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solidFill>
            <a:srgbClr val="F7941D"/>
          </a:solidFill>
          <a:ln w="0" cap="flat">
            <a:noFill/>
            <a:prstDash val="solid"/>
            <a:miter/>
          </a:ln>
        </p:spPr>
        <p:txBody>
          <a:bodyPr rtlCol="0" anchor="ctr"/>
          <a:lstStyle/>
          <a:p>
            <a:endParaRPr lang="en-GB" dirty="0"/>
          </a:p>
        </p:txBody>
      </p:sp>
      <p:sp>
        <p:nvSpPr>
          <p:cNvPr id="4104" name="Freeform 4103">
            <a:extLst>
              <a:ext uri="{FF2B5EF4-FFF2-40B4-BE49-F238E27FC236}">
                <a16:creationId xmlns:a16="http://schemas.microsoft.com/office/drawing/2014/main" id="{C9BFEC68-4485-72E5-43E0-7825A16A4200}"/>
              </a:ext>
            </a:extLst>
          </p:cNvPr>
          <p:cNvSpPr/>
          <p:nvPr/>
        </p:nvSpPr>
        <p:spPr>
          <a:xfrm>
            <a:off x="3266939"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noFill/>
          <a:ln w="4040" cap="flat">
            <a:solidFill>
              <a:srgbClr val="C54E29"/>
            </a:solidFill>
            <a:prstDash val="solid"/>
            <a:miter/>
          </a:ln>
        </p:spPr>
        <p:txBody>
          <a:bodyPr rtlCol="0" anchor="ctr"/>
          <a:lstStyle/>
          <a:p>
            <a:endParaRPr lang="en-GB" dirty="0"/>
          </a:p>
        </p:txBody>
      </p:sp>
      <p:sp>
        <p:nvSpPr>
          <p:cNvPr id="4105" name="Freeform 4104">
            <a:extLst>
              <a:ext uri="{FF2B5EF4-FFF2-40B4-BE49-F238E27FC236}">
                <a16:creationId xmlns:a16="http://schemas.microsoft.com/office/drawing/2014/main" id="{9B1CC489-457B-B163-1F36-AD86330147B4}"/>
              </a:ext>
            </a:extLst>
          </p:cNvPr>
          <p:cNvSpPr/>
          <p:nvPr/>
        </p:nvSpPr>
        <p:spPr>
          <a:xfrm>
            <a:off x="3269284"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106" name="Freeform 4105">
            <a:extLst>
              <a:ext uri="{FF2B5EF4-FFF2-40B4-BE49-F238E27FC236}">
                <a16:creationId xmlns:a16="http://schemas.microsoft.com/office/drawing/2014/main" id="{B848760B-DF13-EBE4-F89A-EEE19B10D440}"/>
              </a:ext>
            </a:extLst>
          </p:cNvPr>
          <p:cNvSpPr/>
          <p:nvPr/>
        </p:nvSpPr>
        <p:spPr>
          <a:xfrm>
            <a:off x="3269284"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107" name="Freeform 4106">
            <a:extLst>
              <a:ext uri="{FF2B5EF4-FFF2-40B4-BE49-F238E27FC236}">
                <a16:creationId xmlns:a16="http://schemas.microsoft.com/office/drawing/2014/main" id="{8D6D456D-222E-C34A-2A5E-E72534AC894C}"/>
              </a:ext>
            </a:extLst>
          </p:cNvPr>
          <p:cNvSpPr/>
          <p:nvPr/>
        </p:nvSpPr>
        <p:spPr>
          <a:xfrm>
            <a:off x="3271548"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08" name="Freeform 4107">
            <a:extLst>
              <a:ext uri="{FF2B5EF4-FFF2-40B4-BE49-F238E27FC236}">
                <a16:creationId xmlns:a16="http://schemas.microsoft.com/office/drawing/2014/main" id="{17852DA5-7311-DD9F-DD00-D0BA565FECA4}"/>
              </a:ext>
            </a:extLst>
          </p:cNvPr>
          <p:cNvSpPr/>
          <p:nvPr/>
        </p:nvSpPr>
        <p:spPr>
          <a:xfrm>
            <a:off x="3273812"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4109" name="Freeform 4108">
            <a:extLst>
              <a:ext uri="{FF2B5EF4-FFF2-40B4-BE49-F238E27FC236}">
                <a16:creationId xmlns:a16="http://schemas.microsoft.com/office/drawing/2014/main" id="{2F2AC8F4-F5A8-748A-09EC-90FE55440323}"/>
              </a:ext>
            </a:extLst>
          </p:cNvPr>
          <p:cNvSpPr/>
          <p:nvPr/>
        </p:nvSpPr>
        <p:spPr>
          <a:xfrm>
            <a:off x="3273812"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4110" name="Freeform 4109">
            <a:extLst>
              <a:ext uri="{FF2B5EF4-FFF2-40B4-BE49-F238E27FC236}">
                <a16:creationId xmlns:a16="http://schemas.microsoft.com/office/drawing/2014/main" id="{2F0DA14F-4104-0DBF-C6C6-2DCF866BC828}"/>
              </a:ext>
            </a:extLst>
          </p:cNvPr>
          <p:cNvSpPr/>
          <p:nvPr/>
        </p:nvSpPr>
        <p:spPr>
          <a:xfrm>
            <a:off x="3276076" y="3756115"/>
            <a:ext cx="1698" cy="46140"/>
          </a:xfrm>
          <a:custGeom>
            <a:avLst/>
            <a:gdLst>
              <a:gd name="connsiteX0" fmla="*/ 0 w 1698"/>
              <a:gd name="connsiteY0" fmla="*/ 0 h 46140"/>
              <a:gd name="connsiteX1" fmla="*/ 1698 w 1698"/>
              <a:gd name="connsiteY1" fmla="*/ 0 h 46140"/>
              <a:gd name="connsiteX2" fmla="*/ 1698 w 1698"/>
              <a:gd name="connsiteY2" fmla="*/ 46140 h 46140"/>
              <a:gd name="connsiteX3" fmla="*/ 0 w 1698"/>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98" h="46140">
                <a:moveTo>
                  <a:pt x="0" y="0"/>
                </a:moveTo>
                <a:lnTo>
                  <a:pt x="1698" y="0"/>
                </a:lnTo>
                <a:lnTo>
                  <a:pt x="1698" y="46140"/>
                </a:lnTo>
                <a:lnTo>
                  <a:pt x="0" y="46140"/>
                </a:lnTo>
                <a:close/>
              </a:path>
            </a:pathLst>
          </a:custGeom>
          <a:solidFill>
            <a:srgbClr val="F7941D"/>
          </a:solidFill>
          <a:ln w="0" cap="flat">
            <a:noFill/>
            <a:prstDash val="solid"/>
            <a:miter/>
          </a:ln>
        </p:spPr>
        <p:txBody>
          <a:bodyPr rtlCol="0" anchor="ctr"/>
          <a:lstStyle/>
          <a:p>
            <a:endParaRPr lang="en-GB" dirty="0"/>
          </a:p>
        </p:txBody>
      </p:sp>
      <p:sp>
        <p:nvSpPr>
          <p:cNvPr id="4111" name="Freeform 4110">
            <a:extLst>
              <a:ext uri="{FF2B5EF4-FFF2-40B4-BE49-F238E27FC236}">
                <a16:creationId xmlns:a16="http://schemas.microsoft.com/office/drawing/2014/main" id="{9DEAFBB0-CE89-BEFA-3289-C4A3D131E2A0}"/>
              </a:ext>
            </a:extLst>
          </p:cNvPr>
          <p:cNvSpPr/>
          <p:nvPr/>
        </p:nvSpPr>
        <p:spPr>
          <a:xfrm>
            <a:off x="3276076" y="3756115"/>
            <a:ext cx="1698" cy="46140"/>
          </a:xfrm>
          <a:custGeom>
            <a:avLst/>
            <a:gdLst>
              <a:gd name="connsiteX0" fmla="*/ 0 w 1698"/>
              <a:gd name="connsiteY0" fmla="*/ 0 h 46140"/>
              <a:gd name="connsiteX1" fmla="*/ 1698 w 1698"/>
              <a:gd name="connsiteY1" fmla="*/ 0 h 46140"/>
              <a:gd name="connsiteX2" fmla="*/ 1698 w 1698"/>
              <a:gd name="connsiteY2" fmla="*/ 46140 h 46140"/>
              <a:gd name="connsiteX3" fmla="*/ 0 w 1698"/>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98" h="46140">
                <a:moveTo>
                  <a:pt x="0" y="0"/>
                </a:moveTo>
                <a:lnTo>
                  <a:pt x="1698" y="0"/>
                </a:lnTo>
                <a:lnTo>
                  <a:pt x="1698" y="46140"/>
                </a:lnTo>
                <a:lnTo>
                  <a:pt x="0" y="46140"/>
                </a:lnTo>
                <a:close/>
              </a:path>
            </a:pathLst>
          </a:custGeom>
          <a:noFill/>
          <a:ln w="4040" cap="flat">
            <a:solidFill>
              <a:srgbClr val="C54E29"/>
            </a:solidFill>
            <a:prstDash val="solid"/>
            <a:miter/>
          </a:ln>
        </p:spPr>
        <p:txBody>
          <a:bodyPr rtlCol="0" anchor="ctr"/>
          <a:lstStyle/>
          <a:p>
            <a:endParaRPr lang="en-GB" dirty="0"/>
          </a:p>
        </p:txBody>
      </p:sp>
      <p:sp>
        <p:nvSpPr>
          <p:cNvPr id="4112" name="Freeform 4111">
            <a:extLst>
              <a:ext uri="{FF2B5EF4-FFF2-40B4-BE49-F238E27FC236}">
                <a16:creationId xmlns:a16="http://schemas.microsoft.com/office/drawing/2014/main" id="{B1757E2D-B3FB-3D3E-79B2-3A03EBE594F6}"/>
              </a:ext>
            </a:extLst>
          </p:cNvPr>
          <p:cNvSpPr/>
          <p:nvPr/>
        </p:nvSpPr>
        <p:spPr>
          <a:xfrm>
            <a:off x="3278340" y="3756115"/>
            <a:ext cx="1617" cy="96886"/>
          </a:xfrm>
          <a:custGeom>
            <a:avLst/>
            <a:gdLst>
              <a:gd name="connsiteX0" fmla="*/ 0 w 1617"/>
              <a:gd name="connsiteY0" fmla="*/ 0 h 96886"/>
              <a:gd name="connsiteX1" fmla="*/ 1617 w 1617"/>
              <a:gd name="connsiteY1" fmla="*/ 0 h 96886"/>
              <a:gd name="connsiteX2" fmla="*/ 1617 w 1617"/>
              <a:gd name="connsiteY2" fmla="*/ 96887 h 96886"/>
              <a:gd name="connsiteX3" fmla="*/ 0 w 1617"/>
              <a:gd name="connsiteY3" fmla="*/ 96887 h 96886"/>
            </a:gdLst>
            <a:ahLst/>
            <a:cxnLst>
              <a:cxn ang="0">
                <a:pos x="connsiteX0" y="connsiteY0"/>
              </a:cxn>
              <a:cxn ang="0">
                <a:pos x="connsiteX1" y="connsiteY1"/>
              </a:cxn>
              <a:cxn ang="0">
                <a:pos x="connsiteX2" y="connsiteY2"/>
              </a:cxn>
              <a:cxn ang="0">
                <a:pos x="connsiteX3" y="connsiteY3"/>
              </a:cxn>
            </a:cxnLst>
            <a:rect l="l" t="t" r="r" b="b"/>
            <a:pathLst>
              <a:path w="1617" h="96886">
                <a:moveTo>
                  <a:pt x="0" y="0"/>
                </a:moveTo>
                <a:lnTo>
                  <a:pt x="1617" y="0"/>
                </a:lnTo>
                <a:lnTo>
                  <a:pt x="1617" y="96887"/>
                </a:lnTo>
                <a:lnTo>
                  <a:pt x="0" y="96887"/>
                </a:lnTo>
                <a:close/>
              </a:path>
            </a:pathLst>
          </a:custGeom>
          <a:solidFill>
            <a:srgbClr val="F7941D"/>
          </a:solidFill>
          <a:ln w="0" cap="flat">
            <a:noFill/>
            <a:prstDash val="solid"/>
            <a:miter/>
          </a:ln>
        </p:spPr>
        <p:txBody>
          <a:bodyPr rtlCol="0" anchor="ctr"/>
          <a:lstStyle/>
          <a:p>
            <a:endParaRPr lang="en-GB" dirty="0"/>
          </a:p>
        </p:txBody>
      </p:sp>
      <p:sp>
        <p:nvSpPr>
          <p:cNvPr id="4113" name="Freeform 4112">
            <a:extLst>
              <a:ext uri="{FF2B5EF4-FFF2-40B4-BE49-F238E27FC236}">
                <a16:creationId xmlns:a16="http://schemas.microsoft.com/office/drawing/2014/main" id="{0FCE4860-ED21-1D8C-6C30-8C9524071D86}"/>
              </a:ext>
            </a:extLst>
          </p:cNvPr>
          <p:cNvSpPr/>
          <p:nvPr/>
        </p:nvSpPr>
        <p:spPr>
          <a:xfrm>
            <a:off x="3278340" y="3756115"/>
            <a:ext cx="1617" cy="96886"/>
          </a:xfrm>
          <a:custGeom>
            <a:avLst/>
            <a:gdLst>
              <a:gd name="connsiteX0" fmla="*/ 0 w 1617"/>
              <a:gd name="connsiteY0" fmla="*/ 0 h 96886"/>
              <a:gd name="connsiteX1" fmla="*/ 1617 w 1617"/>
              <a:gd name="connsiteY1" fmla="*/ 0 h 96886"/>
              <a:gd name="connsiteX2" fmla="*/ 1617 w 1617"/>
              <a:gd name="connsiteY2" fmla="*/ 96887 h 96886"/>
              <a:gd name="connsiteX3" fmla="*/ 0 w 1617"/>
              <a:gd name="connsiteY3" fmla="*/ 96887 h 96886"/>
            </a:gdLst>
            <a:ahLst/>
            <a:cxnLst>
              <a:cxn ang="0">
                <a:pos x="connsiteX0" y="connsiteY0"/>
              </a:cxn>
              <a:cxn ang="0">
                <a:pos x="connsiteX1" y="connsiteY1"/>
              </a:cxn>
              <a:cxn ang="0">
                <a:pos x="connsiteX2" y="connsiteY2"/>
              </a:cxn>
              <a:cxn ang="0">
                <a:pos x="connsiteX3" y="connsiteY3"/>
              </a:cxn>
            </a:cxnLst>
            <a:rect l="l" t="t" r="r" b="b"/>
            <a:pathLst>
              <a:path w="1617" h="96886">
                <a:moveTo>
                  <a:pt x="0" y="0"/>
                </a:moveTo>
                <a:lnTo>
                  <a:pt x="1617" y="0"/>
                </a:lnTo>
                <a:lnTo>
                  <a:pt x="1617" y="96887"/>
                </a:lnTo>
                <a:lnTo>
                  <a:pt x="0" y="96887"/>
                </a:lnTo>
                <a:close/>
              </a:path>
            </a:pathLst>
          </a:custGeom>
          <a:noFill/>
          <a:ln w="4040" cap="flat">
            <a:solidFill>
              <a:srgbClr val="C54E29"/>
            </a:solidFill>
            <a:prstDash val="solid"/>
            <a:miter/>
          </a:ln>
        </p:spPr>
        <p:txBody>
          <a:bodyPr rtlCol="0" anchor="ctr"/>
          <a:lstStyle/>
          <a:p>
            <a:endParaRPr lang="en-GB" dirty="0"/>
          </a:p>
        </p:txBody>
      </p:sp>
      <p:sp>
        <p:nvSpPr>
          <p:cNvPr id="4114" name="Freeform 4113">
            <a:extLst>
              <a:ext uri="{FF2B5EF4-FFF2-40B4-BE49-F238E27FC236}">
                <a16:creationId xmlns:a16="http://schemas.microsoft.com/office/drawing/2014/main" id="{F50BC1AB-74C6-92A5-E747-80172D6AEF8F}"/>
              </a:ext>
            </a:extLst>
          </p:cNvPr>
          <p:cNvSpPr/>
          <p:nvPr/>
        </p:nvSpPr>
        <p:spPr>
          <a:xfrm>
            <a:off x="3280604"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solidFill>
            <a:srgbClr val="F7941D"/>
          </a:solidFill>
          <a:ln w="0" cap="flat">
            <a:noFill/>
            <a:prstDash val="solid"/>
            <a:miter/>
          </a:ln>
        </p:spPr>
        <p:txBody>
          <a:bodyPr rtlCol="0" anchor="ctr"/>
          <a:lstStyle/>
          <a:p>
            <a:endParaRPr lang="en-GB" dirty="0"/>
          </a:p>
        </p:txBody>
      </p:sp>
      <p:sp>
        <p:nvSpPr>
          <p:cNvPr id="4115" name="Freeform 4114">
            <a:extLst>
              <a:ext uri="{FF2B5EF4-FFF2-40B4-BE49-F238E27FC236}">
                <a16:creationId xmlns:a16="http://schemas.microsoft.com/office/drawing/2014/main" id="{E328E06B-6A2C-7F9B-9630-25DCAFBA516A}"/>
              </a:ext>
            </a:extLst>
          </p:cNvPr>
          <p:cNvSpPr/>
          <p:nvPr/>
        </p:nvSpPr>
        <p:spPr>
          <a:xfrm>
            <a:off x="3280604" y="3756115"/>
            <a:ext cx="1617" cy="51635"/>
          </a:xfrm>
          <a:custGeom>
            <a:avLst/>
            <a:gdLst>
              <a:gd name="connsiteX0" fmla="*/ 0 w 1617"/>
              <a:gd name="connsiteY0" fmla="*/ 0 h 51635"/>
              <a:gd name="connsiteX1" fmla="*/ 1617 w 1617"/>
              <a:gd name="connsiteY1" fmla="*/ 0 h 51635"/>
              <a:gd name="connsiteX2" fmla="*/ 1617 w 1617"/>
              <a:gd name="connsiteY2" fmla="*/ 51635 h 51635"/>
              <a:gd name="connsiteX3" fmla="*/ 0 w 1617"/>
              <a:gd name="connsiteY3" fmla="*/ 51635 h 51635"/>
            </a:gdLst>
            <a:ahLst/>
            <a:cxnLst>
              <a:cxn ang="0">
                <a:pos x="connsiteX0" y="connsiteY0"/>
              </a:cxn>
              <a:cxn ang="0">
                <a:pos x="connsiteX1" y="connsiteY1"/>
              </a:cxn>
              <a:cxn ang="0">
                <a:pos x="connsiteX2" y="connsiteY2"/>
              </a:cxn>
              <a:cxn ang="0">
                <a:pos x="connsiteX3" y="connsiteY3"/>
              </a:cxn>
            </a:cxnLst>
            <a:rect l="l" t="t" r="r" b="b"/>
            <a:pathLst>
              <a:path w="1617" h="51635">
                <a:moveTo>
                  <a:pt x="0" y="0"/>
                </a:moveTo>
                <a:lnTo>
                  <a:pt x="1617" y="0"/>
                </a:lnTo>
                <a:lnTo>
                  <a:pt x="1617" y="51635"/>
                </a:lnTo>
                <a:lnTo>
                  <a:pt x="0" y="51635"/>
                </a:lnTo>
                <a:close/>
              </a:path>
            </a:pathLst>
          </a:custGeom>
          <a:noFill/>
          <a:ln w="4040" cap="flat">
            <a:solidFill>
              <a:srgbClr val="C54E29"/>
            </a:solidFill>
            <a:prstDash val="solid"/>
            <a:miter/>
          </a:ln>
        </p:spPr>
        <p:txBody>
          <a:bodyPr rtlCol="0" anchor="ctr"/>
          <a:lstStyle/>
          <a:p>
            <a:endParaRPr lang="en-GB" dirty="0"/>
          </a:p>
        </p:txBody>
      </p:sp>
      <p:sp>
        <p:nvSpPr>
          <p:cNvPr id="4116" name="Freeform 4115">
            <a:extLst>
              <a:ext uri="{FF2B5EF4-FFF2-40B4-BE49-F238E27FC236}">
                <a16:creationId xmlns:a16="http://schemas.microsoft.com/office/drawing/2014/main" id="{08F0B606-317B-5A1E-66F9-9A4B26FBCEDD}"/>
              </a:ext>
            </a:extLst>
          </p:cNvPr>
          <p:cNvSpPr/>
          <p:nvPr/>
        </p:nvSpPr>
        <p:spPr>
          <a:xfrm>
            <a:off x="3282868"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4117" name="Freeform 4116">
            <a:extLst>
              <a:ext uri="{FF2B5EF4-FFF2-40B4-BE49-F238E27FC236}">
                <a16:creationId xmlns:a16="http://schemas.microsoft.com/office/drawing/2014/main" id="{43E7739F-EB3D-F0DC-FB53-8A543D6599ED}"/>
              </a:ext>
            </a:extLst>
          </p:cNvPr>
          <p:cNvSpPr/>
          <p:nvPr/>
        </p:nvSpPr>
        <p:spPr>
          <a:xfrm>
            <a:off x="3282868"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4118" name="Freeform 4117">
            <a:extLst>
              <a:ext uri="{FF2B5EF4-FFF2-40B4-BE49-F238E27FC236}">
                <a16:creationId xmlns:a16="http://schemas.microsoft.com/office/drawing/2014/main" id="{6ADC3D00-25FF-2A97-2B37-A1BBC30399E4}"/>
              </a:ext>
            </a:extLst>
          </p:cNvPr>
          <p:cNvSpPr/>
          <p:nvPr/>
        </p:nvSpPr>
        <p:spPr>
          <a:xfrm>
            <a:off x="3285213" y="3756115"/>
            <a:ext cx="1617" cy="43877"/>
          </a:xfrm>
          <a:custGeom>
            <a:avLst/>
            <a:gdLst>
              <a:gd name="connsiteX0" fmla="*/ 0 w 1617"/>
              <a:gd name="connsiteY0" fmla="*/ 0 h 43877"/>
              <a:gd name="connsiteX1" fmla="*/ 1617 w 1617"/>
              <a:gd name="connsiteY1" fmla="*/ 0 h 43877"/>
              <a:gd name="connsiteX2" fmla="*/ 1617 w 1617"/>
              <a:gd name="connsiteY2" fmla="*/ 43878 h 43877"/>
              <a:gd name="connsiteX3" fmla="*/ 0 w 1617"/>
              <a:gd name="connsiteY3" fmla="*/ 43878 h 43877"/>
            </a:gdLst>
            <a:ahLst/>
            <a:cxnLst>
              <a:cxn ang="0">
                <a:pos x="connsiteX0" y="connsiteY0"/>
              </a:cxn>
              <a:cxn ang="0">
                <a:pos x="connsiteX1" y="connsiteY1"/>
              </a:cxn>
              <a:cxn ang="0">
                <a:pos x="connsiteX2" y="connsiteY2"/>
              </a:cxn>
              <a:cxn ang="0">
                <a:pos x="connsiteX3" y="connsiteY3"/>
              </a:cxn>
            </a:cxnLst>
            <a:rect l="l" t="t" r="r" b="b"/>
            <a:pathLst>
              <a:path w="1617" h="43877">
                <a:moveTo>
                  <a:pt x="0" y="0"/>
                </a:moveTo>
                <a:lnTo>
                  <a:pt x="1617" y="0"/>
                </a:lnTo>
                <a:lnTo>
                  <a:pt x="1617" y="43878"/>
                </a:lnTo>
                <a:lnTo>
                  <a:pt x="0" y="43878"/>
                </a:lnTo>
                <a:close/>
              </a:path>
            </a:pathLst>
          </a:custGeom>
          <a:solidFill>
            <a:srgbClr val="F7941D"/>
          </a:solidFill>
          <a:ln w="0" cap="flat">
            <a:noFill/>
            <a:prstDash val="solid"/>
            <a:miter/>
          </a:ln>
        </p:spPr>
        <p:txBody>
          <a:bodyPr rtlCol="0" anchor="ctr"/>
          <a:lstStyle/>
          <a:p>
            <a:endParaRPr lang="en-GB" dirty="0"/>
          </a:p>
        </p:txBody>
      </p:sp>
      <p:sp>
        <p:nvSpPr>
          <p:cNvPr id="4119" name="Freeform 4118">
            <a:extLst>
              <a:ext uri="{FF2B5EF4-FFF2-40B4-BE49-F238E27FC236}">
                <a16:creationId xmlns:a16="http://schemas.microsoft.com/office/drawing/2014/main" id="{250A0AE9-E8A7-1479-A6FD-FA267754EF5A}"/>
              </a:ext>
            </a:extLst>
          </p:cNvPr>
          <p:cNvSpPr/>
          <p:nvPr/>
        </p:nvSpPr>
        <p:spPr>
          <a:xfrm>
            <a:off x="3285213" y="3756115"/>
            <a:ext cx="1617" cy="43877"/>
          </a:xfrm>
          <a:custGeom>
            <a:avLst/>
            <a:gdLst>
              <a:gd name="connsiteX0" fmla="*/ 0 w 1617"/>
              <a:gd name="connsiteY0" fmla="*/ 0 h 43877"/>
              <a:gd name="connsiteX1" fmla="*/ 1617 w 1617"/>
              <a:gd name="connsiteY1" fmla="*/ 0 h 43877"/>
              <a:gd name="connsiteX2" fmla="*/ 1617 w 1617"/>
              <a:gd name="connsiteY2" fmla="*/ 43878 h 43877"/>
              <a:gd name="connsiteX3" fmla="*/ 0 w 1617"/>
              <a:gd name="connsiteY3" fmla="*/ 43878 h 43877"/>
            </a:gdLst>
            <a:ahLst/>
            <a:cxnLst>
              <a:cxn ang="0">
                <a:pos x="connsiteX0" y="connsiteY0"/>
              </a:cxn>
              <a:cxn ang="0">
                <a:pos x="connsiteX1" y="connsiteY1"/>
              </a:cxn>
              <a:cxn ang="0">
                <a:pos x="connsiteX2" y="connsiteY2"/>
              </a:cxn>
              <a:cxn ang="0">
                <a:pos x="connsiteX3" y="connsiteY3"/>
              </a:cxn>
            </a:cxnLst>
            <a:rect l="l" t="t" r="r" b="b"/>
            <a:pathLst>
              <a:path w="1617" h="43877">
                <a:moveTo>
                  <a:pt x="0" y="0"/>
                </a:moveTo>
                <a:lnTo>
                  <a:pt x="1617" y="0"/>
                </a:lnTo>
                <a:lnTo>
                  <a:pt x="1617" y="43878"/>
                </a:lnTo>
                <a:lnTo>
                  <a:pt x="0" y="43878"/>
                </a:lnTo>
                <a:close/>
              </a:path>
            </a:pathLst>
          </a:custGeom>
          <a:noFill/>
          <a:ln w="4040" cap="flat">
            <a:solidFill>
              <a:srgbClr val="C54E29"/>
            </a:solidFill>
            <a:prstDash val="solid"/>
            <a:miter/>
          </a:ln>
        </p:spPr>
        <p:txBody>
          <a:bodyPr rtlCol="0" anchor="ctr"/>
          <a:lstStyle/>
          <a:p>
            <a:endParaRPr lang="en-GB" dirty="0"/>
          </a:p>
        </p:txBody>
      </p:sp>
      <p:sp>
        <p:nvSpPr>
          <p:cNvPr id="4120" name="Freeform 4119">
            <a:extLst>
              <a:ext uri="{FF2B5EF4-FFF2-40B4-BE49-F238E27FC236}">
                <a16:creationId xmlns:a16="http://schemas.microsoft.com/office/drawing/2014/main" id="{4FABCD98-0C78-AFC4-44BB-4EB493B3621B}"/>
              </a:ext>
            </a:extLst>
          </p:cNvPr>
          <p:cNvSpPr/>
          <p:nvPr/>
        </p:nvSpPr>
        <p:spPr>
          <a:xfrm>
            <a:off x="3287477" y="3756115"/>
            <a:ext cx="1617" cy="27878"/>
          </a:xfrm>
          <a:custGeom>
            <a:avLst/>
            <a:gdLst>
              <a:gd name="connsiteX0" fmla="*/ 0 w 1617"/>
              <a:gd name="connsiteY0" fmla="*/ 0 h 27878"/>
              <a:gd name="connsiteX1" fmla="*/ 1617 w 1617"/>
              <a:gd name="connsiteY1" fmla="*/ 0 h 27878"/>
              <a:gd name="connsiteX2" fmla="*/ 1617 w 1617"/>
              <a:gd name="connsiteY2" fmla="*/ 27878 h 27878"/>
              <a:gd name="connsiteX3" fmla="*/ 0 w 1617"/>
              <a:gd name="connsiteY3" fmla="*/ 27878 h 27878"/>
            </a:gdLst>
            <a:ahLst/>
            <a:cxnLst>
              <a:cxn ang="0">
                <a:pos x="connsiteX0" y="connsiteY0"/>
              </a:cxn>
              <a:cxn ang="0">
                <a:pos x="connsiteX1" y="connsiteY1"/>
              </a:cxn>
              <a:cxn ang="0">
                <a:pos x="connsiteX2" y="connsiteY2"/>
              </a:cxn>
              <a:cxn ang="0">
                <a:pos x="connsiteX3" y="connsiteY3"/>
              </a:cxn>
            </a:cxnLst>
            <a:rect l="l" t="t" r="r" b="b"/>
            <a:pathLst>
              <a:path w="1617" h="27878">
                <a:moveTo>
                  <a:pt x="0" y="0"/>
                </a:moveTo>
                <a:lnTo>
                  <a:pt x="1617" y="0"/>
                </a:lnTo>
                <a:lnTo>
                  <a:pt x="1617" y="27878"/>
                </a:lnTo>
                <a:lnTo>
                  <a:pt x="0" y="27878"/>
                </a:lnTo>
                <a:close/>
              </a:path>
            </a:pathLst>
          </a:custGeom>
          <a:solidFill>
            <a:srgbClr val="F7941D"/>
          </a:solidFill>
          <a:ln w="0" cap="flat">
            <a:noFill/>
            <a:prstDash val="solid"/>
            <a:miter/>
          </a:ln>
        </p:spPr>
        <p:txBody>
          <a:bodyPr rtlCol="0" anchor="ctr"/>
          <a:lstStyle/>
          <a:p>
            <a:endParaRPr lang="en-GB" dirty="0"/>
          </a:p>
        </p:txBody>
      </p:sp>
      <p:sp>
        <p:nvSpPr>
          <p:cNvPr id="4121" name="Freeform 4120">
            <a:extLst>
              <a:ext uri="{FF2B5EF4-FFF2-40B4-BE49-F238E27FC236}">
                <a16:creationId xmlns:a16="http://schemas.microsoft.com/office/drawing/2014/main" id="{E252AC70-78BD-A694-4A7D-7DDA820C4F7B}"/>
              </a:ext>
            </a:extLst>
          </p:cNvPr>
          <p:cNvSpPr/>
          <p:nvPr/>
        </p:nvSpPr>
        <p:spPr>
          <a:xfrm>
            <a:off x="3287477" y="3756115"/>
            <a:ext cx="1617" cy="27878"/>
          </a:xfrm>
          <a:custGeom>
            <a:avLst/>
            <a:gdLst>
              <a:gd name="connsiteX0" fmla="*/ 0 w 1617"/>
              <a:gd name="connsiteY0" fmla="*/ 0 h 27878"/>
              <a:gd name="connsiteX1" fmla="*/ 1617 w 1617"/>
              <a:gd name="connsiteY1" fmla="*/ 0 h 27878"/>
              <a:gd name="connsiteX2" fmla="*/ 1617 w 1617"/>
              <a:gd name="connsiteY2" fmla="*/ 27878 h 27878"/>
              <a:gd name="connsiteX3" fmla="*/ 0 w 1617"/>
              <a:gd name="connsiteY3" fmla="*/ 27878 h 27878"/>
            </a:gdLst>
            <a:ahLst/>
            <a:cxnLst>
              <a:cxn ang="0">
                <a:pos x="connsiteX0" y="connsiteY0"/>
              </a:cxn>
              <a:cxn ang="0">
                <a:pos x="connsiteX1" y="connsiteY1"/>
              </a:cxn>
              <a:cxn ang="0">
                <a:pos x="connsiteX2" y="connsiteY2"/>
              </a:cxn>
              <a:cxn ang="0">
                <a:pos x="connsiteX3" y="connsiteY3"/>
              </a:cxn>
            </a:cxnLst>
            <a:rect l="l" t="t" r="r" b="b"/>
            <a:pathLst>
              <a:path w="1617" h="27878">
                <a:moveTo>
                  <a:pt x="0" y="0"/>
                </a:moveTo>
                <a:lnTo>
                  <a:pt x="1617" y="0"/>
                </a:lnTo>
                <a:lnTo>
                  <a:pt x="1617" y="27878"/>
                </a:lnTo>
                <a:lnTo>
                  <a:pt x="0" y="27878"/>
                </a:lnTo>
                <a:close/>
              </a:path>
            </a:pathLst>
          </a:custGeom>
          <a:noFill/>
          <a:ln w="4040" cap="flat">
            <a:solidFill>
              <a:srgbClr val="C54E29"/>
            </a:solidFill>
            <a:prstDash val="solid"/>
            <a:miter/>
          </a:ln>
        </p:spPr>
        <p:txBody>
          <a:bodyPr rtlCol="0" anchor="ctr"/>
          <a:lstStyle/>
          <a:p>
            <a:endParaRPr lang="en-GB" dirty="0"/>
          </a:p>
        </p:txBody>
      </p:sp>
      <p:sp>
        <p:nvSpPr>
          <p:cNvPr id="4122" name="Freeform 4121">
            <a:extLst>
              <a:ext uri="{FF2B5EF4-FFF2-40B4-BE49-F238E27FC236}">
                <a16:creationId xmlns:a16="http://schemas.microsoft.com/office/drawing/2014/main" id="{68634BD2-7C37-8C80-B3B0-24E9C744E88D}"/>
              </a:ext>
            </a:extLst>
          </p:cNvPr>
          <p:cNvSpPr/>
          <p:nvPr/>
        </p:nvSpPr>
        <p:spPr>
          <a:xfrm>
            <a:off x="3289741"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4123" name="Freeform 4122">
            <a:extLst>
              <a:ext uri="{FF2B5EF4-FFF2-40B4-BE49-F238E27FC236}">
                <a16:creationId xmlns:a16="http://schemas.microsoft.com/office/drawing/2014/main" id="{13FF7B75-E9F5-FABE-EC4E-D234BD545B04}"/>
              </a:ext>
            </a:extLst>
          </p:cNvPr>
          <p:cNvSpPr/>
          <p:nvPr/>
        </p:nvSpPr>
        <p:spPr>
          <a:xfrm>
            <a:off x="3289741"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4124" name="Freeform 4123">
            <a:extLst>
              <a:ext uri="{FF2B5EF4-FFF2-40B4-BE49-F238E27FC236}">
                <a16:creationId xmlns:a16="http://schemas.microsoft.com/office/drawing/2014/main" id="{F7185C37-34F6-37DC-5E12-6D7E8499FBB9}"/>
              </a:ext>
            </a:extLst>
          </p:cNvPr>
          <p:cNvSpPr/>
          <p:nvPr/>
        </p:nvSpPr>
        <p:spPr>
          <a:xfrm>
            <a:off x="3292005"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4125" name="Freeform 4124">
            <a:extLst>
              <a:ext uri="{FF2B5EF4-FFF2-40B4-BE49-F238E27FC236}">
                <a16:creationId xmlns:a16="http://schemas.microsoft.com/office/drawing/2014/main" id="{8EDE9813-3978-FEB0-4EB2-C55E6FEC542C}"/>
              </a:ext>
            </a:extLst>
          </p:cNvPr>
          <p:cNvSpPr/>
          <p:nvPr/>
        </p:nvSpPr>
        <p:spPr>
          <a:xfrm>
            <a:off x="3292005"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4126" name="Freeform 4125">
            <a:extLst>
              <a:ext uri="{FF2B5EF4-FFF2-40B4-BE49-F238E27FC236}">
                <a16:creationId xmlns:a16="http://schemas.microsoft.com/office/drawing/2014/main" id="{291E90D3-2F79-44D0-FCF4-B69156DCE95B}"/>
              </a:ext>
            </a:extLst>
          </p:cNvPr>
          <p:cNvSpPr/>
          <p:nvPr/>
        </p:nvSpPr>
        <p:spPr>
          <a:xfrm>
            <a:off x="3294269"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4127" name="Freeform 4126">
            <a:extLst>
              <a:ext uri="{FF2B5EF4-FFF2-40B4-BE49-F238E27FC236}">
                <a16:creationId xmlns:a16="http://schemas.microsoft.com/office/drawing/2014/main" id="{A92ECBE4-3D82-C1BC-5A89-21A486A87FC6}"/>
              </a:ext>
            </a:extLst>
          </p:cNvPr>
          <p:cNvSpPr/>
          <p:nvPr/>
        </p:nvSpPr>
        <p:spPr>
          <a:xfrm>
            <a:off x="3294269"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4128" name="Freeform 4127">
            <a:extLst>
              <a:ext uri="{FF2B5EF4-FFF2-40B4-BE49-F238E27FC236}">
                <a16:creationId xmlns:a16="http://schemas.microsoft.com/office/drawing/2014/main" id="{D73EAEA4-2FCC-511D-6A87-3784B59A5752}"/>
              </a:ext>
            </a:extLst>
          </p:cNvPr>
          <p:cNvSpPr/>
          <p:nvPr/>
        </p:nvSpPr>
        <p:spPr>
          <a:xfrm>
            <a:off x="3296614"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solidFill>
            <a:srgbClr val="F7941D"/>
          </a:solidFill>
          <a:ln w="0" cap="flat">
            <a:noFill/>
            <a:prstDash val="solid"/>
            <a:miter/>
          </a:ln>
        </p:spPr>
        <p:txBody>
          <a:bodyPr rtlCol="0" anchor="ctr"/>
          <a:lstStyle/>
          <a:p>
            <a:endParaRPr lang="en-GB" dirty="0"/>
          </a:p>
        </p:txBody>
      </p:sp>
      <p:sp>
        <p:nvSpPr>
          <p:cNvPr id="4129" name="Freeform 4128">
            <a:extLst>
              <a:ext uri="{FF2B5EF4-FFF2-40B4-BE49-F238E27FC236}">
                <a16:creationId xmlns:a16="http://schemas.microsoft.com/office/drawing/2014/main" id="{4ED283A6-13DE-C3EC-9A71-03D5F9F63188}"/>
              </a:ext>
            </a:extLst>
          </p:cNvPr>
          <p:cNvSpPr/>
          <p:nvPr/>
        </p:nvSpPr>
        <p:spPr>
          <a:xfrm>
            <a:off x="3296614" y="3756115"/>
            <a:ext cx="1617" cy="56645"/>
          </a:xfrm>
          <a:custGeom>
            <a:avLst/>
            <a:gdLst>
              <a:gd name="connsiteX0" fmla="*/ 0 w 1617"/>
              <a:gd name="connsiteY0" fmla="*/ 0 h 56645"/>
              <a:gd name="connsiteX1" fmla="*/ 1617 w 1617"/>
              <a:gd name="connsiteY1" fmla="*/ 0 h 56645"/>
              <a:gd name="connsiteX2" fmla="*/ 1617 w 1617"/>
              <a:gd name="connsiteY2" fmla="*/ 56645 h 56645"/>
              <a:gd name="connsiteX3" fmla="*/ 0 w 1617"/>
              <a:gd name="connsiteY3" fmla="*/ 56645 h 56645"/>
            </a:gdLst>
            <a:ahLst/>
            <a:cxnLst>
              <a:cxn ang="0">
                <a:pos x="connsiteX0" y="connsiteY0"/>
              </a:cxn>
              <a:cxn ang="0">
                <a:pos x="connsiteX1" y="connsiteY1"/>
              </a:cxn>
              <a:cxn ang="0">
                <a:pos x="connsiteX2" y="connsiteY2"/>
              </a:cxn>
              <a:cxn ang="0">
                <a:pos x="connsiteX3" y="connsiteY3"/>
              </a:cxn>
            </a:cxnLst>
            <a:rect l="l" t="t" r="r" b="b"/>
            <a:pathLst>
              <a:path w="1617" h="56645">
                <a:moveTo>
                  <a:pt x="0" y="0"/>
                </a:moveTo>
                <a:lnTo>
                  <a:pt x="1617" y="0"/>
                </a:lnTo>
                <a:lnTo>
                  <a:pt x="1617" y="56645"/>
                </a:lnTo>
                <a:lnTo>
                  <a:pt x="0" y="56645"/>
                </a:lnTo>
                <a:close/>
              </a:path>
            </a:pathLst>
          </a:custGeom>
          <a:noFill/>
          <a:ln w="4040" cap="flat">
            <a:solidFill>
              <a:srgbClr val="C54E29"/>
            </a:solidFill>
            <a:prstDash val="solid"/>
            <a:miter/>
          </a:ln>
        </p:spPr>
        <p:txBody>
          <a:bodyPr rtlCol="0" anchor="ctr"/>
          <a:lstStyle/>
          <a:p>
            <a:endParaRPr lang="en-GB" dirty="0"/>
          </a:p>
        </p:txBody>
      </p:sp>
      <p:sp>
        <p:nvSpPr>
          <p:cNvPr id="4130" name="Freeform 4129">
            <a:extLst>
              <a:ext uri="{FF2B5EF4-FFF2-40B4-BE49-F238E27FC236}">
                <a16:creationId xmlns:a16="http://schemas.microsoft.com/office/drawing/2014/main" id="{9D1D6193-4953-0C54-C6AE-1AA55A488618}"/>
              </a:ext>
            </a:extLst>
          </p:cNvPr>
          <p:cNvSpPr/>
          <p:nvPr/>
        </p:nvSpPr>
        <p:spPr>
          <a:xfrm>
            <a:off x="3298878" y="3756115"/>
            <a:ext cx="1617" cy="49372"/>
          </a:xfrm>
          <a:custGeom>
            <a:avLst/>
            <a:gdLst>
              <a:gd name="connsiteX0" fmla="*/ 0 w 1617"/>
              <a:gd name="connsiteY0" fmla="*/ 0 h 49372"/>
              <a:gd name="connsiteX1" fmla="*/ 1617 w 1617"/>
              <a:gd name="connsiteY1" fmla="*/ 0 h 49372"/>
              <a:gd name="connsiteX2" fmla="*/ 1617 w 1617"/>
              <a:gd name="connsiteY2" fmla="*/ 49373 h 49372"/>
              <a:gd name="connsiteX3" fmla="*/ 0 w 1617"/>
              <a:gd name="connsiteY3" fmla="*/ 49373 h 49372"/>
            </a:gdLst>
            <a:ahLst/>
            <a:cxnLst>
              <a:cxn ang="0">
                <a:pos x="connsiteX0" y="connsiteY0"/>
              </a:cxn>
              <a:cxn ang="0">
                <a:pos x="connsiteX1" y="connsiteY1"/>
              </a:cxn>
              <a:cxn ang="0">
                <a:pos x="connsiteX2" y="connsiteY2"/>
              </a:cxn>
              <a:cxn ang="0">
                <a:pos x="connsiteX3" y="connsiteY3"/>
              </a:cxn>
            </a:cxnLst>
            <a:rect l="l" t="t" r="r" b="b"/>
            <a:pathLst>
              <a:path w="1617" h="49372">
                <a:moveTo>
                  <a:pt x="0" y="0"/>
                </a:moveTo>
                <a:lnTo>
                  <a:pt x="1617" y="0"/>
                </a:lnTo>
                <a:lnTo>
                  <a:pt x="1617" y="49373"/>
                </a:lnTo>
                <a:lnTo>
                  <a:pt x="0" y="49373"/>
                </a:lnTo>
                <a:close/>
              </a:path>
            </a:pathLst>
          </a:custGeom>
          <a:solidFill>
            <a:srgbClr val="F7941D"/>
          </a:solidFill>
          <a:ln w="0" cap="flat">
            <a:noFill/>
            <a:prstDash val="solid"/>
            <a:miter/>
          </a:ln>
        </p:spPr>
        <p:txBody>
          <a:bodyPr rtlCol="0" anchor="ctr"/>
          <a:lstStyle/>
          <a:p>
            <a:endParaRPr lang="en-GB" dirty="0"/>
          </a:p>
        </p:txBody>
      </p:sp>
      <p:sp>
        <p:nvSpPr>
          <p:cNvPr id="4131" name="Freeform 4130">
            <a:extLst>
              <a:ext uri="{FF2B5EF4-FFF2-40B4-BE49-F238E27FC236}">
                <a16:creationId xmlns:a16="http://schemas.microsoft.com/office/drawing/2014/main" id="{2B686D2F-2596-A54C-AA9F-D60CDAA88AA6}"/>
              </a:ext>
            </a:extLst>
          </p:cNvPr>
          <p:cNvSpPr/>
          <p:nvPr/>
        </p:nvSpPr>
        <p:spPr>
          <a:xfrm>
            <a:off x="3298878" y="3756115"/>
            <a:ext cx="1617" cy="49372"/>
          </a:xfrm>
          <a:custGeom>
            <a:avLst/>
            <a:gdLst>
              <a:gd name="connsiteX0" fmla="*/ 0 w 1617"/>
              <a:gd name="connsiteY0" fmla="*/ 0 h 49372"/>
              <a:gd name="connsiteX1" fmla="*/ 1617 w 1617"/>
              <a:gd name="connsiteY1" fmla="*/ 0 h 49372"/>
              <a:gd name="connsiteX2" fmla="*/ 1617 w 1617"/>
              <a:gd name="connsiteY2" fmla="*/ 49373 h 49372"/>
              <a:gd name="connsiteX3" fmla="*/ 0 w 1617"/>
              <a:gd name="connsiteY3" fmla="*/ 49373 h 49372"/>
            </a:gdLst>
            <a:ahLst/>
            <a:cxnLst>
              <a:cxn ang="0">
                <a:pos x="connsiteX0" y="connsiteY0"/>
              </a:cxn>
              <a:cxn ang="0">
                <a:pos x="connsiteX1" y="connsiteY1"/>
              </a:cxn>
              <a:cxn ang="0">
                <a:pos x="connsiteX2" y="connsiteY2"/>
              </a:cxn>
              <a:cxn ang="0">
                <a:pos x="connsiteX3" y="connsiteY3"/>
              </a:cxn>
            </a:cxnLst>
            <a:rect l="l" t="t" r="r" b="b"/>
            <a:pathLst>
              <a:path w="1617" h="49372">
                <a:moveTo>
                  <a:pt x="0" y="0"/>
                </a:moveTo>
                <a:lnTo>
                  <a:pt x="1617" y="0"/>
                </a:lnTo>
                <a:lnTo>
                  <a:pt x="1617" y="49373"/>
                </a:lnTo>
                <a:lnTo>
                  <a:pt x="0" y="49373"/>
                </a:lnTo>
                <a:close/>
              </a:path>
            </a:pathLst>
          </a:custGeom>
          <a:noFill/>
          <a:ln w="4040" cap="flat">
            <a:solidFill>
              <a:srgbClr val="C54E29"/>
            </a:solidFill>
            <a:prstDash val="solid"/>
            <a:miter/>
          </a:ln>
        </p:spPr>
        <p:txBody>
          <a:bodyPr rtlCol="0" anchor="ctr"/>
          <a:lstStyle/>
          <a:p>
            <a:endParaRPr lang="en-GB" dirty="0"/>
          </a:p>
        </p:txBody>
      </p:sp>
      <p:sp>
        <p:nvSpPr>
          <p:cNvPr id="4132" name="Freeform 4131">
            <a:extLst>
              <a:ext uri="{FF2B5EF4-FFF2-40B4-BE49-F238E27FC236}">
                <a16:creationId xmlns:a16="http://schemas.microsoft.com/office/drawing/2014/main" id="{EEBAF851-D956-6632-C89B-CAFA9E5243CC}"/>
              </a:ext>
            </a:extLst>
          </p:cNvPr>
          <p:cNvSpPr/>
          <p:nvPr/>
        </p:nvSpPr>
        <p:spPr>
          <a:xfrm>
            <a:off x="3301142"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solidFill>
            <a:srgbClr val="F7941D"/>
          </a:solidFill>
          <a:ln w="0" cap="flat">
            <a:noFill/>
            <a:prstDash val="solid"/>
            <a:miter/>
          </a:ln>
        </p:spPr>
        <p:txBody>
          <a:bodyPr rtlCol="0" anchor="ctr"/>
          <a:lstStyle/>
          <a:p>
            <a:endParaRPr lang="en-GB" dirty="0"/>
          </a:p>
        </p:txBody>
      </p:sp>
      <p:sp>
        <p:nvSpPr>
          <p:cNvPr id="4133" name="Freeform 4132">
            <a:extLst>
              <a:ext uri="{FF2B5EF4-FFF2-40B4-BE49-F238E27FC236}">
                <a16:creationId xmlns:a16="http://schemas.microsoft.com/office/drawing/2014/main" id="{5FFDC402-F33E-6E28-5FDE-56DE4E2D1247}"/>
              </a:ext>
            </a:extLst>
          </p:cNvPr>
          <p:cNvSpPr/>
          <p:nvPr/>
        </p:nvSpPr>
        <p:spPr>
          <a:xfrm>
            <a:off x="3301142" y="3756115"/>
            <a:ext cx="1617" cy="26504"/>
          </a:xfrm>
          <a:custGeom>
            <a:avLst/>
            <a:gdLst>
              <a:gd name="connsiteX0" fmla="*/ 0 w 1617"/>
              <a:gd name="connsiteY0" fmla="*/ 0 h 26504"/>
              <a:gd name="connsiteX1" fmla="*/ 1617 w 1617"/>
              <a:gd name="connsiteY1" fmla="*/ 0 h 26504"/>
              <a:gd name="connsiteX2" fmla="*/ 1617 w 1617"/>
              <a:gd name="connsiteY2" fmla="*/ 26504 h 26504"/>
              <a:gd name="connsiteX3" fmla="*/ 0 w 1617"/>
              <a:gd name="connsiteY3" fmla="*/ 26504 h 26504"/>
            </a:gdLst>
            <a:ahLst/>
            <a:cxnLst>
              <a:cxn ang="0">
                <a:pos x="connsiteX0" y="connsiteY0"/>
              </a:cxn>
              <a:cxn ang="0">
                <a:pos x="connsiteX1" y="connsiteY1"/>
              </a:cxn>
              <a:cxn ang="0">
                <a:pos x="connsiteX2" y="connsiteY2"/>
              </a:cxn>
              <a:cxn ang="0">
                <a:pos x="connsiteX3" y="connsiteY3"/>
              </a:cxn>
            </a:cxnLst>
            <a:rect l="l" t="t" r="r" b="b"/>
            <a:pathLst>
              <a:path w="1617" h="26504">
                <a:moveTo>
                  <a:pt x="0" y="0"/>
                </a:moveTo>
                <a:lnTo>
                  <a:pt x="1617" y="0"/>
                </a:lnTo>
                <a:lnTo>
                  <a:pt x="1617" y="26504"/>
                </a:lnTo>
                <a:lnTo>
                  <a:pt x="0" y="26504"/>
                </a:lnTo>
                <a:close/>
              </a:path>
            </a:pathLst>
          </a:custGeom>
          <a:noFill/>
          <a:ln w="4040" cap="flat">
            <a:solidFill>
              <a:srgbClr val="C54E29"/>
            </a:solidFill>
            <a:prstDash val="solid"/>
            <a:miter/>
          </a:ln>
        </p:spPr>
        <p:txBody>
          <a:bodyPr rtlCol="0" anchor="ctr"/>
          <a:lstStyle/>
          <a:p>
            <a:endParaRPr lang="en-GB" dirty="0"/>
          </a:p>
        </p:txBody>
      </p:sp>
      <p:sp>
        <p:nvSpPr>
          <p:cNvPr id="4134" name="Freeform 4133">
            <a:extLst>
              <a:ext uri="{FF2B5EF4-FFF2-40B4-BE49-F238E27FC236}">
                <a16:creationId xmlns:a16="http://schemas.microsoft.com/office/drawing/2014/main" id="{13DEFAD3-67A3-3DF6-2087-E2DF085F1CB8}"/>
              </a:ext>
            </a:extLst>
          </p:cNvPr>
          <p:cNvSpPr/>
          <p:nvPr/>
        </p:nvSpPr>
        <p:spPr>
          <a:xfrm>
            <a:off x="3303406"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35" name="Freeform 4134">
            <a:extLst>
              <a:ext uri="{FF2B5EF4-FFF2-40B4-BE49-F238E27FC236}">
                <a16:creationId xmlns:a16="http://schemas.microsoft.com/office/drawing/2014/main" id="{6B82ACC9-0449-7220-BE1D-8ED97BD7D67B}"/>
              </a:ext>
            </a:extLst>
          </p:cNvPr>
          <p:cNvSpPr/>
          <p:nvPr/>
        </p:nvSpPr>
        <p:spPr>
          <a:xfrm>
            <a:off x="3305670"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4136" name="Freeform 4135">
            <a:extLst>
              <a:ext uri="{FF2B5EF4-FFF2-40B4-BE49-F238E27FC236}">
                <a16:creationId xmlns:a16="http://schemas.microsoft.com/office/drawing/2014/main" id="{8590499A-D0F5-C9CE-D046-0F70DC4BD591}"/>
              </a:ext>
            </a:extLst>
          </p:cNvPr>
          <p:cNvSpPr/>
          <p:nvPr/>
        </p:nvSpPr>
        <p:spPr>
          <a:xfrm>
            <a:off x="3305670"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4137" name="Freeform 4136">
            <a:extLst>
              <a:ext uri="{FF2B5EF4-FFF2-40B4-BE49-F238E27FC236}">
                <a16:creationId xmlns:a16="http://schemas.microsoft.com/office/drawing/2014/main" id="{6E8D8D3D-CE48-1A2E-8D89-E9A4188FEBE3}"/>
              </a:ext>
            </a:extLst>
          </p:cNvPr>
          <p:cNvSpPr/>
          <p:nvPr/>
        </p:nvSpPr>
        <p:spPr>
          <a:xfrm>
            <a:off x="3307934"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38" name="Freeform 4137">
            <a:extLst>
              <a:ext uri="{FF2B5EF4-FFF2-40B4-BE49-F238E27FC236}">
                <a16:creationId xmlns:a16="http://schemas.microsoft.com/office/drawing/2014/main" id="{ECBE5C06-BE4A-A8F5-BE05-DDD1F361C2F7}"/>
              </a:ext>
            </a:extLst>
          </p:cNvPr>
          <p:cNvSpPr/>
          <p:nvPr/>
        </p:nvSpPr>
        <p:spPr>
          <a:xfrm>
            <a:off x="331027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39" name="Freeform 4138">
            <a:extLst>
              <a:ext uri="{FF2B5EF4-FFF2-40B4-BE49-F238E27FC236}">
                <a16:creationId xmlns:a16="http://schemas.microsoft.com/office/drawing/2014/main" id="{2D6037EE-6146-D34B-991E-35DE5EFDE6E1}"/>
              </a:ext>
            </a:extLst>
          </p:cNvPr>
          <p:cNvSpPr/>
          <p:nvPr/>
        </p:nvSpPr>
        <p:spPr>
          <a:xfrm>
            <a:off x="3312543" y="3756115"/>
            <a:ext cx="1617" cy="2262"/>
          </a:xfrm>
          <a:custGeom>
            <a:avLst/>
            <a:gdLst>
              <a:gd name="connsiteX0" fmla="*/ 0 w 1617"/>
              <a:gd name="connsiteY0" fmla="*/ 0 h 2262"/>
              <a:gd name="connsiteX1" fmla="*/ 1617 w 1617"/>
              <a:gd name="connsiteY1" fmla="*/ 0 h 2262"/>
              <a:gd name="connsiteX2" fmla="*/ 1617 w 1617"/>
              <a:gd name="connsiteY2" fmla="*/ 2263 h 2262"/>
              <a:gd name="connsiteX3" fmla="*/ 0 w 1617"/>
              <a:gd name="connsiteY3" fmla="*/ 2263 h 2262"/>
            </a:gdLst>
            <a:ahLst/>
            <a:cxnLst>
              <a:cxn ang="0">
                <a:pos x="connsiteX0" y="connsiteY0"/>
              </a:cxn>
              <a:cxn ang="0">
                <a:pos x="connsiteX1" y="connsiteY1"/>
              </a:cxn>
              <a:cxn ang="0">
                <a:pos x="connsiteX2" y="connsiteY2"/>
              </a:cxn>
              <a:cxn ang="0">
                <a:pos x="connsiteX3" y="connsiteY3"/>
              </a:cxn>
            </a:cxnLst>
            <a:rect l="l" t="t" r="r" b="b"/>
            <a:pathLst>
              <a:path w="1617" h="2262">
                <a:moveTo>
                  <a:pt x="0" y="0"/>
                </a:moveTo>
                <a:lnTo>
                  <a:pt x="1617" y="0"/>
                </a:lnTo>
                <a:lnTo>
                  <a:pt x="1617" y="2263"/>
                </a:lnTo>
                <a:lnTo>
                  <a:pt x="0" y="2263"/>
                </a:lnTo>
                <a:close/>
              </a:path>
            </a:pathLst>
          </a:custGeom>
          <a:solidFill>
            <a:srgbClr val="F7941D"/>
          </a:solidFill>
          <a:ln w="0" cap="flat">
            <a:noFill/>
            <a:prstDash val="solid"/>
            <a:miter/>
          </a:ln>
        </p:spPr>
        <p:txBody>
          <a:bodyPr rtlCol="0" anchor="ctr"/>
          <a:lstStyle/>
          <a:p>
            <a:endParaRPr lang="en-GB" dirty="0"/>
          </a:p>
        </p:txBody>
      </p:sp>
      <p:sp>
        <p:nvSpPr>
          <p:cNvPr id="4140" name="Freeform 4139">
            <a:extLst>
              <a:ext uri="{FF2B5EF4-FFF2-40B4-BE49-F238E27FC236}">
                <a16:creationId xmlns:a16="http://schemas.microsoft.com/office/drawing/2014/main" id="{5F6AC046-8B1F-B3E1-653E-8B41458A8349}"/>
              </a:ext>
            </a:extLst>
          </p:cNvPr>
          <p:cNvSpPr/>
          <p:nvPr/>
        </p:nvSpPr>
        <p:spPr>
          <a:xfrm>
            <a:off x="3312543" y="3756115"/>
            <a:ext cx="1617" cy="2262"/>
          </a:xfrm>
          <a:custGeom>
            <a:avLst/>
            <a:gdLst>
              <a:gd name="connsiteX0" fmla="*/ 0 w 1617"/>
              <a:gd name="connsiteY0" fmla="*/ 0 h 2262"/>
              <a:gd name="connsiteX1" fmla="*/ 1617 w 1617"/>
              <a:gd name="connsiteY1" fmla="*/ 0 h 2262"/>
              <a:gd name="connsiteX2" fmla="*/ 1617 w 1617"/>
              <a:gd name="connsiteY2" fmla="*/ 2263 h 2262"/>
              <a:gd name="connsiteX3" fmla="*/ 0 w 1617"/>
              <a:gd name="connsiteY3" fmla="*/ 2263 h 2262"/>
            </a:gdLst>
            <a:ahLst/>
            <a:cxnLst>
              <a:cxn ang="0">
                <a:pos x="connsiteX0" y="connsiteY0"/>
              </a:cxn>
              <a:cxn ang="0">
                <a:pos x="connsiteX1" y="connsiteY1"/>
              </a:cxn>
              <a:cxn ang="0">
                <a:pos x="connsiteX2" y="connsiteY2"/>
              </a:cxn>
              <a:cxn ang="0">
                <a:pos x="connsiteX3" y="connsiteY3"/>
              </a:cxn>
            </a:cxnLst>
            <a:rect l="l" t="t" r="r" b="b"/>
            <a:pathLst>
              <a:path w="1617" h="2262">
                <a:moveTo>
                  <a:pt x="0" y="0"/>
                </a:moveTo>
                <a:lnTo>
                  <a:pt x="1617" y="0"/>
                </a:lnTo>
                <a:lnTo>
                  <a:pt x="1617" y="2263"/>
                </a:lnTo>
                <a:lnTo>
                  <a:pt x="0" y="2263"/>
                </a:lnTo>
                <a:close/>
              </a:path>
            </a:pathLst>
          </a:custGeom>
          <a:noFill/>
          <a:ln w="4040" cap="flat">
            <a:solidFill>
              <a:srgbClr val="C54E29"/>
            </a:solidFill>
            <a:prstDash val="solid"/>
            <a:miter/>
          </a:ln>
        </p:spPr>
        <p:txBody>
          <a:bodyPr rtlCol="0" anchor="ctr"/>
          <a:lstStyle/>
          <a:p>
            <a:endParaRPr lang="en-GB" dirty="0"/>
          </a:p>
        </p:txBody>
      </p:sp>
      <p:sp>
        <p:nvSpPr>
          <p:cNvPr id="4141" name="Freeform 4140">
            <a:extLst>
              <a:ext uri="{FF2B5EF4-FFF2-40B4-BE49-F238E27FC236}">
                <a16:creationId xmlns:a16="http://schemas.microsoft.com/office/drawing/2014/main" id="{39DC99BC-3D43-BEC1-331D-9058F349D0CF}"/>
              </a:ext>
            </a:extLst>
          </p:cNvPr>
          <p:cNvSpPr/>
          <p:nvPr/>
        </p:nvSpPr>
        <p:spPr>
          <a:xfrm>
            <a:off x="331480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142" name="Freeform 4141">
            <a:extLst>
              <a:ext uri="{FF2B5EF4-FFF2-40B4-BE49-F238E27FC236}">
                <a16:creationId xmlns:a16="http://schemas.microsoft.com/office/drawing/2014/main" id="{ADB691AB-9E02-0483-4A74-965405865343}"/>
              </a:ext>
            </a:extLst>
          </p:cNvPr>
          <p:cNvSpPr/>
          <p:nvPr/>
        </p:nvSpPr>
        <p:spPr>
          <a:xfrm>
            <a:off x="3314807"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143" name="Freeform 4142">
            <a:extLst>
              <a:ext uri="{FF2B5EF4-FFF2-40B4-BE49-F238E27FC236}">
                <a16:creationId xmlns:a16="http://schemas.microsoft.com/office/drawing/2014/main" id="{F6D70FEF-0979-50D3-E661-9FDFED797CBA}"/>
              </a:ext>
            </a:extLst>
          </p:cNvPr>
          <p:cNvSpPr/>
          <p:nvPr/>
        </p:nvSpPr>
        <p:spPr>
          <a:xfrm>
            <a:off x="3317071"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4144" name="Freeform 4143">
            <a:extLst>
              <a:ext uri="{FF2B5EF4-FFF2-40B4-BE49-F238E27FC236}">
                <a16:creationId xmlns:a16="http://schemas.microsoft.com/office/drawing/2014/main" id="{AFAB9CB9-6395-0147-A780-69731E4741F4}"/>
              </a:ext>
            </a:extLst>
          </p:cNvPr>
          <p:cNvSpPr/>
          <p:nvPr/>
        </p:nvSpPr>
        <p:spPr>
          <a:xfrm>
            <a:off x="3317071"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4145" name="Freeform 4144">
            <a:extLst>
              <a:ext uri="{FF2B5EF4-FFF2-40B4-BE49-F238E27FC236}">
                <a16:creationId xmlns:a16="http://schemas.microsoft.com/office/drawing/2014/main" id="{76D1B287-1585-D7B7-02CD-0F2249C4EA51}"/>
              </a:ext>
            </a:extLst>
          </p:cNvPr>
          <p:cNvSpPr/>
          <p:nvPr/>
        </p:nvSpPr>
        <p:spPr>
          <a:xfrm>
            <a:off x="3319335"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solidFill>
            <a:srgbClr val="F7941D"/>
          </a:solidFill>
          <a:ln w="0" cap="flat">
            <a:noFill/>
            <a:prstDash val="solid"/>
            <a:miter/>
          </a:ln>
        </p:spPr>
        <p:txBody>
          <a:bodyPr rtlCol="0" anchor="ctr"/>
          <a:lstStyle/>
          <a:p>
            <a:endParaRPr lang="en-GB" dirty="0"/>
          </a:p>
        </p:txBody>
      </p:sp>
      <p:sp>
        <p:nvSpPr>
          <p:cNvPr id="4146" name="Freeform 4145">
            <a:extLst>
              <a:ext uri="{FF2B5EF4-FFF2-40B4-BE49-F238E27FC236}">
                <a16:creationId xmlns:a16="http://schemas.microsoft.com/office/drawing/2014/main" id="{D6EE1EE2-74C0-4E3B-C34E-2CF1C89D077E}"/>
              </a:ext>
            </a:extLst>
          </p:cNvPr>
          <p:cNvSpPr/>
          <p:nvPr/>
        </p:nvSpPr>
        <p:spPr>
          <a:xfrm>
            <a:off x="3319335" y="3756115"/>
            <a:ext cx="1617" cy="113371"/>
          </a:xfrm>
          <a:custGeom>
            <a:avLst/>
            <a:gdLst>
              <a:gd name="connsiteX0" fmla="*/ 0 w 1617"/>
              <a:gd name="connsiteY0" fmla="*/ 0 h 113371"/>
              <a:gd name="connsiteX1" fmla="*/ 1617 w 1617"/>
              <a:gd name="connsiteY1" fmla="*/ 0 h 113371"/>
              <a:gd name="connsiteX2" fmla="*/ 1617 w 1617"/>
              <a:gd name="connsiteY2" fmla="*/ 113371 h 113371"/>
              <a:gd name="connsiteX3" fmla="*/ 0 w 1617"/>
              <a:gd name="connsiteY3" fmla="*/ 113371 h 113371"/>
            </a:gdLst>
            <a:ahLst/>
            <a:cxnLst>
              <a:cxn ang="0">
                <a:pos x="connsiteX0" y="connsiteY0"/>
              </a:cxn>
              <a:cxn ang="0">
                <a:pos x="connsiteX1" y="connsiteY1"/>
              </a:cxn>
              <a:cxn ang="0">
                <a:pos x="connsiteX2" y="connsiteY2"/>
              </a:cxn>
              <a:cxn ang="0">
                <a:pos x="connsiteX3" y="connsiteY3"/>
              </a:cxn>
            </a:cxnLst>
            <a:rect l="l" t="t" r="r" b="b"/>
            <a:pathLst>
              <a:path w="1617" h="113371">
                <a:moveTo>
                  <a:pt x="0" y="0"/>
                </a:moveTo>
                <a:lnTo>
                  <a:pt x="1617" y="0"/>
                </a:lnTo>
                <a:lnTo>
                  <a:pt x="1617" y="113371"/>
                </a:lnTo>
                <a:lnTo>
                  <a:pt x="0" y="113371"/>
                </a:lnTo>
                <a:close/>
              </a:path>
            </a:pathLst>
          </a:custGeom>
          <a:noFill/>
          <a:ln w="4040" cap="flat">
            <a:solidFill>
              <a:srgbClr val="C54E29"/>
            </a:solidFill>
            <a:prstDash val="solid"/>
            <a:miter/>
          </a:ln>
        </p:spPr>
        <p:txBody>
          <a:bodyPr rtlCol="0" anchor="ctr"/>
          <a:lstStyle/>
          <a:p>
            <a:endParaRPr lang="en-GB" dirty="0"/>
          </a:p>
        </p:txBody>
      </p:sp>
      <p:sp>
        <p:nvSpPr>
          <p:cNvPr id="4147" name="Freeform 4146">
            <a:extLst>
              <a:ext uri="{FF2B5EF4-FFF2-40B4-BE49-F238E27FC236}">
                <a16:creationId xmlns:a16="http://schemas.microsoft.com/office/drawing/2014/main" id="{9447ACD4-5D86-E3FB-63F5-331A158B850E}"/>
              </a:ext>
            </a:extLst>
          </p:cNvPr>
          <p:cNvSpPr/>
          <p:nvPr/>
        </p:nvSpPr>
        <p:spPr>
          <a:xfrm>
            <a:off x="3321599"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solidFill>
            <a:srgbClr val="F7941D"/>
          </a:solidFill>
          <a:ln w="0" cap="flat">
            <a:noFill/>
            <a:prstDash val="solid"/>
            <a:miter/>
          </a:ln>
        </p:spPr>
        <p:txBody>
          <a:bodyPr rtlCol="0" anchor="ctr"/>
          <a:lstStyle/>
          <a:p>
            <a:endParaRPr lang="en-GB" dirty="0"/>
          </a:p>
        </p:txBody>
      </p:sp>
      <p:sp>
        <p:nvSpPr>
          <p:cNvPr id="4148" name="Freeform 4147">
            <a:extLst>
              <a:ext uri="{FF2B5EF4-FFF2-40B4-BE49-F238E27FC236}">
                <a16:creationId xmlns:a16="http://schemas.microsoft.com/office/drawing/2014/main" id="{6325F4D6-AA10-8798-B24C-2DEFA35B8C8B}"/>
              </a:ext>
            </a:extLst>
          </p:cNvPr>
          <p:cNvSpPr/>
          <p:nvPr/>
        </p:nvSpPr>
        <p:spPr>
          <a:xfrm>
            <a:off x="3321599" y="3756115"/>
            <a:ext cx="1617" cy="2747"/>
          </a:xfrm>
          <a:custGeom>
            <a:avLst/>
            <a:gdLst>
              <a:gd name="connsiteX0" fmla="*/ 0 w 1617"/>
              <a:gd name="connsiteY0" fmla="*/ 0 h 2747"/>
              <a:gd name="connsiteX1" fmla="*/ 1617 w 1617"/>
              <a:gd name="connsiteY1" fmla="*/ 0 h 2747"/>
              <a:gd name="connsiteX2" fmla="*/ 1617 w 1617"/>
              <a:gd name="connsiteY2" fmla="*/ 2747 h 2747"/>
              <a:gd name="connsiteX3" fmla="*/ 0 w 1617"/>
              <a:gd name="connsiteY3" fmla="*/ 2747 h 2747"/>
            </a:gdLst>
            <a:ahLst/>
            <a:cxnLst>
              <a:cxn ang="0">
                <a:pos x="connsiteX0" y="connsiteY0"/>
              </a:cxn>
              <a:cxn ang="0">
                <a:pos x="connsiteX1" y="connsiteY1"/>
              </a:cxn>
              <a:cxn ang="0">
                <a:pos x="connsiteX2" y="connsiteY2"/>
              </a:cxn>
              <a:cxn ang="0">
                <a:pos x="connsiteX3" y="connsiteY3"/>
              </a:cxn>
            </a:cxnLst>
            <a:rect l="l" t="t" r="r" b="b"/>
            <a:pathLst>
              <a:path w="1617" h="2747">
                <a:moveTo>
                  <a:pt x="0" y="0"/>
                </a:moveTo>
                <a:lnTo>
                  <a:pt x="1617" y="0"/>
                </a:lnTo>
                <a:lnTo>
                  <a:pt x="1617" y="2747"/>
                </a:lnTo>
                <a:lnTo>
                  <a:pt x="0" y="2747"/>
                </a:lnTo>
                <a:close/>
              </a:path>
            </a:pathLst>
          </a:custGeom>
          <a:noFill/>
          <a:ln w="4040" cap="flat">
            <a:solidFill>
              <a:srgbClr val="C54E29"/>
            </a:solidFill>
            <a:prstDash val="solid"/>
            <a:miter/>
          </a:ln>
        </p:spPr>
        <p:txBody>
          <a:bodyPr rtlCol="0" anchor="ctr"/>
          <a:lstStyle/>
          <a:p>
            <a:endParaRPr lang="en-GB" dirty="0"/>
          </a:p>
        </p:txBody>
      </p:sp>
      <p:sp>
        <p:nvSpPr>
          <p:cNvPr id="4149" name="Freeform 4148">
            <a:extLst>
              <a:ext uri="{FF2B5EF4-FFF2-40B4-BE49-F238E27FC236}">
                <a16:creationId xmlns:a16="http://schemas.microsoft.com/office/drawing/2014/main" id="{54B8C529-022B-F5FA-4E9D-963D7581EEE5}"/>
              </a:ext>
            </a:extLst>
          </p:cNvPr>
          <p:cNvSpPr/>
          <p:nvPr/>
        </p:nvSpPr>
        <p:spPr>
          <a:xfrm>
            <a:off x="3323944"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4150" name="Freeform 4149">
            <a:extLst>
              <a:ext uri="{FF2B5EF4-FFF2-40B4-BE49-F238E27FC236}">
                <a16:creationId xmlns:a16="http://schemas.microsoft.com/office/drawing/2014/main" id="{CC3A5FCD-BB2D-2C3B-0F57-EF370E317FBE}"/>
              </a:ext>
            </a:extLst>
          </p:cNvPr>
          <p:cNvSpPr/>
          <p:nvPr/>
        </p:nvSpPr>
        <p:spPr>
          <a:xfrm>
            <a:off x="3323944"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4151" name="Freeform 4150">
            <a:extLst>
              <a:ext uri="{FF2B5EF4-FFF2-40B4-BE49-F238E27FC236}">
                <a16:creationId xmlns:a16="http://schemas.microsoft.com/office/drawing/2014/main" id="{DBDBD0AE-0C62-95DB-8207-239329A1354C}"/>
              </a:ext>
            </a:extLst>
          </p:cNvPr>
          <p:cNvSpPr/>
          <p:nvPr/>
        </p:nvSpPr>
        <p:spPr>
          <a:xfrm>
            <a:off x="332620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52" name="Freeform 4151">
            <a:extLst>
              <a:ext uri="{FF2B5EF4-FFF2-40B4-BE49-F238E27FC236}">
                <a16:creationId xmlns:a16="http://schemas.microsoft.com/office/drawing/2014/main" id="{B9EEAD27-122C-0E27-EC49-E6047D829999}"/>
              </a:ext>
            </a:extLst>
          </p:cNvPr>
          <p:cNvSpPr/>
          <p:nvPr/>
        </p:nvSpPr>
        <p:spPr>
          <a:xfrm>
            <a:off x="332847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153" name="Freeform 4152">
            <a:extLst>
              <a:ext uri="{FF2B5EF4-FFF2-40B4-BE49-F238E27FC236}">
                <a16:creationId xmlns:a16="http://schemas.microsoft.com/office/drawing/2014/main" id="{F7CEA8E1-B01F-C22C-8EFE-562458459864}"/>
              </a:ext>
            </a:extLst>
          </p:cNvPr>
          <p:cNvSpPr/>
          <p:nvPr/>
        </p:nvSpPr>
        <p:spPr>
          <a:xfrm>
            <a:off x="332847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154" name="Freeform 4153">
            <a:extLst>
              <a:ext uri="{FF2B5EF4-FFF2-40B4-BE49-F238E27FC236}">
                <a16:creationId xmlns:a16="http://schemas.microsoft.com/office/drawing/2014/main" id="{A4EB7D50-6D57-9C13-A4AE-83328FC107D3}"/>
              </a:ext>
            </a:extLst>
          </p:cNvPr>
          <p:cNvSpPr/>
          <p:nvPr/>
        </p:nvSpPr>
        <p:spPr>
          <a:xfrm>
            <a:off x="333073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55" name="Freeform 4154">
            <a:extLst>
              <a:ext uri="{FF2B5EF4-FFF2-40B4-BE49-F238E27FC236}">
                <a16:creationId xmlns:a16="http://schemas.microsoft.com/office/drawing/2014/main" id="{4214D07F-0D7F-06EF-BF2A-54D0E2E2375E}"/>
              </a:ext>
            </a:extLst>
          </p:cNvPr>
          <p:cNvSpPr/>
          <p:nvPr/>
        </p:nvSpPr>
        <p:spPr>
          <a:xfrm>
            <a:off x="3333000"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156" name="Freeform 4155">
            <a:extLst>
              <a:ext uri="{FF2B5EF4-FFF2-40B4-BE49-F238E27FC236}">
                <a16:creationId xmlns:a16="http://schemas.microsoft.com/office/drawing/2014/main" id="{6CC094B7-1B6C-0168-86A2-487C10960BFC}"/>
              </a:ext>
            </a:extLst>
          </p:cNvPr>
          <p:cNvSpPr/>
          <p:nvPr/>
        </p:nvSpPr>
        <p:spPr>
          <a:xfrm>
            <a:off x="3333000"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157" name="Freeform 4156">
            <a:extLst>
              <a:ext uri="{FF2B5EF4-FFF2-40B4-BE49-F238E27FC236}">
                <a16:creationId xmlns:a16="http://schemas.microsoft.com/office/drawing/2014/main" id="{CC24859B-F63F-11CE-EAD0-E97F701BFDA5}"/>
              </a:ext>
            </a:extLst>
          </p:cNvPr>
          <p:cNvSpPr/>
          <p:nvPr/>
        </p:nvSpPr>
        <p:spPr>
          <a:xfrm>
            <a:off x="333534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58" name="Freeform 4157">
            <a:extLst>
              <a:ext uri="{FF2B5EF4-FFF2-40B4-BE49-F238E27FC236}">
                <a16:creationId xmlns:a16="http://schemas.microsoft.com/office/drawing/2014/main" id="{3628A3C2-7613-B5AC-629A-3C9BEC16CB5D}"/>
              </a:ext>
            </a:extLst>
          </p:cNvPr>
          <p:cNvSpPr/>
          <p:nvPr/>
        </p:nvSpPr>
        <p:spPr>
          <a:xfrm>
            <a:off x="3337609"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4159" name="Freeform 4158">
            <a:extLst>
              <a:ext uri="{FF2B5EF4-FFF2-40B4-BE49-F238E27FC236}">
                <a16:creationId xmlns:a16="http://schemas.microsoft.com/office/drawing/2014/main" id="{0F431720-14A2-A454-7B83-90B2799D2613}"/>
              </a:ext>
            </a:extLst>
          </p:cNvPr>
          <p:cNvSpPr/>
          <p:nvPr/>
        </p:nvSpPr>
        <p:spPr>
          <a:xfrm>
            <a:off x="3337609"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4160" name="Freeform 4159">
            <a:extLst>
              <a:ext uri="{FF2B5EF4-FFF2-40B4-BE49-F238E27FC236}">
                <a16:creationId xmlns:a16="http://schemas.microsoft.com/office/drawing/2014/main" id="{FBC023CC-BD88-BE1B-07FB-AEA4DDBDC8B0}"/>
              </a:ext>
            </a:extLst>
          </p:cNvPr>
          <p:cNvSpPr/>
          <p:nvPr/>
        </p:nvSpPr>
        <p:spPr>
          <a:xfrm>
            <a:off x="3339873" y="3756115"/>
            <a:ext cx="1617" cy="46625"/>
          </a:xfrm>
          <a:custGeom>
            <a:avLst/>
            <a:gdLst>
              <a:gd name="connsiteX0" fmla="*/ 0 w 1617"/>
              <a:gd name="connsiteY0" fmla="*/ 0 h 46625"/>
              <a:gd name="connsiteX1" fmla="*/ 1617 w 1617"/>
              <a:gd name="connsiteY1" fmla="*/ 0 h 46625"/>
              <a:gd name="connsiteX2" fmla="*/ 1617 w 1617"/>
              <a:gd name="connsiteY2" fmla="*/ 46625 h 46625"/>
              <a:gd name="connsiteX3" fmla="*/ 0 w 1617"/>
              <a:gd name="connsiteY3" fmla="*/ 46625 h 46625"/>
            </a:gdLst>
            <a:ahLst/>
            <a:cxnLst>
              <a:cxn ang="0">
                <a:pos x="connsiteX0" y="connsiteY0"/>
              </a:cxn>
              <a:cxn ang="0">
                <a:pos x="connsiteX1" y="connsiteY1"/>
              </a:cxn>
              <a:cxn ang="0">
                <a:pos x="connsiteX2" y="connsiteY2"/>
              </a:cxn>
              <a:cxn ang="0">
                <a:pos x="connsiteX3" y="connsiteY3"/>
              </a:cxn>
            </a:cxnLst>
            <a:rect l="l" t="t" r="r" b="b"/>
            <a:pathLst>
              <a:path w="1617" h="46625">
                <a:moveTo>
                  <a:pt x="0" y="0"/>
                </a:moveTo>
                <a:lnTo>
                  <a:pt x="1617" y="0"/>
                </a:lnTo>
                <a:lnTo>
                  <a:pt x="1617" y="46625"/>
                </a:lnTo>
                <a:lnTo>
                  <a:pt x="0" y="46625"/>
                </a:lnTo>
                <a:close/>
              </a:path>
            </a:pathLst>
          </a:custGeom>
          <a:solidFill>
            <a:srgbClr val="F7941D"/>
          </a:solidFill>
          <a:ln w="0" cap="flat">
            <a:noFill/>
            <a:prstDash val="solid"/>
            <a:miter/>
          </a:ln>
        </p:spPr>
        <p:txBody>
          <a:bodyPr rtlCol="0" anchor="ctr"/>
          <a:lstStyle/>
          <a:p>
            <a:endParaRPr lang="en-GB" dirty="0"/>
          </a:p>
        </p:txBody>
      </p:sp>
      <p:sp>
        <p:nvSpPr>
          <p:cNvPr id="4161" name="Freeform 4160">
            <a:extLst>
              <a:ext uri="{FF2B5EF4-FFF2-40B4-BE49-F238E27FC236}">
                <a16:creationId xmlns:a16="http://schemas.microsoft.com/office/drawing/2014/main" id="{9593D415-01F0-5BC9-498E-0D70B235DAF9}"/>
              </a:ext>
            </a:extLst>
          </p:cNvPr>
          <p:cNvSpPr/>
          <p:nvPr/>
        </p:nvSpPr>
        <p:spPr>
          <a:xfrm>
            <a:off x="3339873" y="3756115"/>
            <a:ext cx="1617" cy="46625"/>
          </a:xfrm>
          <a:custGeom>
            <a:avLst/>
            <a:gdLst>
              <a:gd name="connsiteX0" fmla="*/ 0 w 1617"/>
              <a:gd name="connsiteY0" fmla="*/ 0 h 46625"/>
              <a:gd name="connsiteX1" fmla="*/ 1617 w 1617"/>
              <a:gd name="connsiteY1" fmla="*/ 0 h 46625"/>
              <a:gd name="connsiteX2" fmla="*/ 1617 w 1617"/>
              <a:gd name="connsiteY2" fmla="*/ 46625 h 46625"/>
              <a:gd name="connsiteX3" fmla="*/ 0 w 1617"/>
              <a:gd name="connsiteY3" fmla="*/ 46625 h 46625"/>
            </a:gdLst>
            <a:ahLst/>
            <a:cxnLst>
              <a:cxn ang="0">
                <a:pos x="connsiteX0" y="connsiteY0"/>
              </a:cxn>
              <a:cxn ang="0">
                <a:pos x="connsiteX1" y="connsiteY1"/>
              </a:cxn>
              <a:cxn ang="0">
                <a:pos x="connsiteX2" y="connsiteY2"/>
              </a:cxn>
              <a:cxn ang="0">
                <a:pos x="connsiteX3" y="connsiteY3"/>
              </a:cxn>
            </a:cxnLst>
            <a:rect l="l" t="t" r="r" b="b"/>
            <a:pathLst>
              <a:path w="1617" h="46625">
                <a:moveTo>
                  <a:pt x="0" y="0"/>
                </a:moveTo>
                <a:lnTo>
                  <a:pt x="1617" y="0"/>
                </a:lnTo>
                <a:lnTo>
                  <a:pt x="1617" y="46625"/>
                </a:lnTo>
                <a:lnTo>
                  <a:pt x="0" y="46625"/>
                </a:lnTo>
                <a:close/>
              </a:path>
            </a:pathLst>
          </a:custGeom>
          <a:noFill/>
          <a:ln w="4040" cap="flat">
            <a:solidFill>
              <a:srgbClr val="C54E29"/>
            </a:solidFill>
            <a:prstDash val="solid"/>
            <a:miter/>
          </a:ln>
        </p:spPr>
        <p:txBody>
          <a:bodyPr rtlCol="0" anchor="ctr"/>
          <a:lstStyle/>
          <a:p>
            <a:endParaRPr lang="en-GB" dirty="0"/>
          </a:p>
        </p:txBody>
      </p:sp>
      <p:sp>
        <p:nvSpPr>
          <p:cNvPr id="4162" name="Freeform 4161">
            <a:extLst>
              <a:ext uri="{FF2B5EF4-FFF2-40B4-BE49-F238E27FC236}">
                <a16:creationId xmlns:a16="http://schemas.microsoft.com/office/drawing/2014/main" id="{69ABAC83-3E49-A1FB-0E22-33A400B5CDEE}"/>
              </a:ext>
            </a:extLst>
          </p:cNvPr>
          <p:cNvSpPr/>
          <p:nvPr/>
        </p:nvSpPr>
        <p:spPr>
          <a:xfrm>
            <a:off x="334213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63" name="Freeform 4162">
            <a:extLst>
              <a:ext uri="{FF2B5EF4-FFF2-40B4-BE49-F238E27FC236}">
                <a16:creationId xmlns:a16="http://schemas.microsoft.com/office/drawing/2014/main" id="{1A5A7DE4-CAD8-B21C-6A4C-BA3AC91AC66F}"/>
              </a:ext>
            </a:extLst>
          </p:cNvPr>
          <p:cNvSpPr/>
          <p:nvPr/>
        </p:nvSpPr>
        <p:spPr>
          <a:xfrm>
            <a:off x="3344401"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solidFill>
            <a:srgbClr val="F7941D"/>
          </a:solidFill>
          <a:ln w="0" cap="flat">
            <a:noFill/>
            <a:prstDash val="solid"/>
            <a:miter/>
          </a:ln>
        </p:spPr>
        <p:txBody>
          <a:bodyPr rtlCol="0" anchor="ctr"/>
          <a:lstStyle/>
          <a:p>
            <a:endParaRPr lang="en-GB" dirty="0"/>
          </a:p>
        </p:txBody>
      </p:sp>
      <p:sp>
        <p:nvSpPr>
          <p:cNvPr id="4164" name="Freeform 4163">
            <a:extLst>
              <a:ext uri="{FF2B5EF4-FFF2-40B4-BE49-F238E27FC236}">
                <a16:creationId xmlns:a16="http://schemas.microsoft.com/office/drawing/2014/main" id="{44A066D6-09A7-822F-9B66-E23F9FD15A55}"/>
              </a:ext>
            </a:extLst>
          </p:cNvPr>
          <p:cNvSpPr/>
          <p:nvPr/>
        </p:nvSpPr>
        <p:spPr>
          <a:xfrm>
            <a:off x="3344401" y="3756115"/>
            <a:ext cx="1617" cy="15999"/>
          </a:xfrm>
          <a:custGeom>
            <a:avLst/>
            <a:gdLst>
              <a:gd name="connsiteX0" fmla="*/ 0 w 1617"/>
              <a:gd name="connsiteY0" fmla="*/ 0 h 15999"/>
              <a:gd name="connsiteX1" fmla="*/ 1617 w 1617"/>
              <a:gd name="connsiteY1" fmla="*/ 0 h 15999"/>
              <a:gd name="connsiteX2" fmla="*/ 1617 w 1617"/>
              <a:gd name="connsiteY2" fmla="*/ 16000 h 15999"/>
              <a:gd name="connsiteX3" fmla="*/ 0 w 1617"/>
              <a:gd name="connsiteY3" fmla="*/ 16000 h 15999"/>
            </a:gdLst>
            <a:ahLst/>
            <a:cxnLst>
              <a:cxn ang="0">
                <a:pos x="connsiteX0" y="connsiteY0"/>
              </a:cxn>
              <a:cxn ang="0">
                <a:pos x="connsiteX1" y="connsiteY1"/>
              </a:cxn>
              <a:cxn ang="0">
                <a:pos x="connsiteX2" y="connsiteY2"/>
              </a:cxn>
              <a:cxn ang="0">
                <a:pos x="connsiteX3" y="connsiteY3"/>
              </a:cxn>
            </a:cxnLst>
            <a:rect l="l" t="t" r="r" b="b"/>
            <a:pathLst>
              <a:path w="1617" h="15999">
                <a:moveTo>
                  <a:pt x="0" y="0"/>
                </a:moveTo>
                <a:lnTo>
                  <a:pt x="1617" y="0"/>
                </a:lnTo>
                <a:lnTo>
                  <a:pt x="1617" y="16000"/>
                </a:lnTo>
                <a:lnTo>
                  <a:pt x="0" y="16000"/>
                </a:lnTo>
                <a:close/>
              </a:path>
            </a:pathLst>
          </a:custGeom>
          <a:noFill/>
          <a:ln w="4040" cap="flat">
            <a:solidFill>
              <a:srgbClr val="C54E29"/>
            </a:solidFill>
            <a:prstDash val="solid"/>
            <a:miter/>
          </a:ln>
        </p:spPr>
        <p:txBody>
          <a:bodyPr rtlCol="0" anchor="ctr"/>
          <a:lstStyle/>
          <a:p>
            <a:endParaRPr lang="en-GB" dirty="0"/>
          </a:p>
        </p:txBody>
      </p:sp>
      <p:sp>
        <p:nvSpPr>
          <p:cNvPr id="4165" name="Freeform 4164">
            <a:extLst>
              <a:ext uri="{FF2B5EF4-FFF2-40B4-BE49-F238E27FC236}">
                <a16:creationId xmlns:a16="http://schemas.microsoft.com/office/drawing/2014/main" id="{EBD4B691-4685-ECC5-3F68-EA399CB59918}"/>
              </a:ext>
            </a:extLst>
          </p:cNvPr>
          <p:cNvSpPr/>
          <p:nvPr/>
        </p:nvSpPr>
        <p:spPr>
          <a:xfrm>
            <a:off x="3346665"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solidFill>
            <a:srgbClr val="F7941D"/>
          </a:solidFill>
          <a:ln w="0" cap="flat">
            <a:noFill/>
            <a:prstDash val="solid"/>
            <a:miter/>
          </a:ln>
        </p:spPr>
        <p:txBody>
          <a:bodyPr rtlCol="0" anchor="ctr"/>
          <a:lstStyle/>
          <a:p>
            <a:endParaRPr lang="en-GB" dirty="0"/>
          </a:p>
        </p:txBody>
      </p:sp>
      <p:sp>
        <p:nvSpPr>
          <p:cNvPr id="4166" name="Freeform 4165">
            <a:extLst>
              <a:ext uri="{FF2B5EF4-FFF2-40B4-BE49-F238E27FC236}">
                <a16:creationId xmlns:a16="http://schemas.microsoft.com/office/drawing/2014/main" id="{6D398E64-2AE4-8F99-B714-D443150484E2}"/>
              </a:ext>
            </a:extLst>
          </p:cNvPr>
          <p:cNvSpPr/>
          <p:nvPr/>
        </p:nvSpPr>
        <p:spPr>
          <a:xfrm>
            <a:off x="3346665"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noFill/>
          <a:ln w="4040" cap="flat">
            <a:solidFill>
              <a:srgbClr val="C54E29"/>
            </a:solidFill>
            <a:prstDash val="solid"/>
            <a:miter/>
          </a:ln>
        </p:spPr>
        <p:txBody>
          <a:bodyPr rtlCol="0" anchor="ctr"/>
          <a:lstStyle/>
          <a:p>
            <a:endParaRPr lang="en-GB" dirty="0"/>
          </a:p>
        </p:txBody>
      </p:sp>
      <p:sp>
        <p:nvSpPr>
          <p:cNvPr id="4167" name="Freeform 4166">
            <a:extLst>
              <a:ext uri="{FF2B5EF4-FFF2-40B4-BE49-F238E27FC236}">
                <a16:creationId xmlns:a16="http://schemas.microsoft.com/office/drawing/2014/main" id="{E37D1101-F480-0EEE-A40F-B7A250AF202F}"/>
              </a:ext>
            </a:extLst>
          </p:cNvPr>
          <p:cNvSpPr/>
          <p:nvPr/>
        </p:nvSpPr>
        <p:spPr>
          <a:xfrm>
            <a:off x="3348929"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4168" name="Freeform 4167">
            <a:extLst>
              <a:ext uri="{FF2B5EF4-FFF2-40B4-BE49-F238E27FC236}">
                <a16:creationId xmlns:a16="http://schemas.microsoft.com/office/drawing/2014/main" id="{E66A3835-182A-0205-0B71-5AC0AA487054}"/>
              </a:ext>
            </a:extLst>
          </p:cNvPr>
          <p:cNvSpPr/>
          <p:nvPr/>
        </p:nvSpPr>
        <p:spPr>
          <a:xfrm>
            <a:off x="3348929"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4169" name="Freeform 4168">
            <a:extLst>
              <a:ext uri="{FF2B5EF4-FFF2-40B4-BE49-F238E27FC236}">
                <a16:creationId xmlns:a16="http://schemas.microsoft.com/office/drawing/2014/main" id="{A4B0413D-9CBD-8257-0BEA-3736ED9F36D8}"/>
              </a:ext>
            </a:extLst>
          </p:cNvPr>
          <p:cNvSpPr/>
          <p:nvPr/>
        </p:nvSpPr>
        <p:spPr>
          <a:xfrm>
            <a:off x="3351274"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4170" name="Freeform 4169">
            <a:extLst>
              <a:ext uri="{FF2B5EF4-FFF2-40B4-BE49-F238E27FC236}">
                <a16:creationId xmlns:a16="http://schemas.microsoft.com/office/drawing/2014/main" id="{9EB6FB67-F0D4-CB96-14F5-A9061256DAA3}"/>
              </a:ext>
            </a:extLst>
          </p:cNvPr>
          <p:cNvSpPr/>
          <p:nvPr/>
        </p:nvSpPr>
        <p:spPr>
          <a:xfrm>
            <a:off x="3351274"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4171" name="Freeform 4170">
            <a:extLst>
              <a:ext uri="{FF2B5EF4-FFF2-40B4-BE49-F238E27FC236}">
                <a16:creationId xmlns:a16="http://schemas.microsoft.com/office/drawing/2014/main" id="{8F2B59F7-3217-1710-8F15-A79E0D61268F}"/>
              </a:ext>
            </a:extLst>
          </p:cNvPr>
          <p:cNvSpPr/>
          <p:nvPr/>
        </p:nvSpPr>
        <p:spPr>
          <a:xfrm>
            <a:off x="3353538" y="3756115"/>
            <a:ext cx="1617" cy="105128"/>
          </a:xfrm>
          <a:custGeom>
            <a:avLst/>
            <a:gdLst>
              <a:gd name="connsiteX0" fmla="*/ 0 w 1617"/>
              <a:gd name="connsiteY0" fmla="*/ 0 h 105128"/>
              <a:gd name="connsiteX1" fmla="*/ 1617 w 1617"/>
              <a:gd name="connsiteY1" fmla="*/ 0 h 105128"/>
              <a:gd name="connsiteX2" fmla="*/ 1617 w 1617"/>
              <a:gd name="connsiteY2" fmla="*/ 105129 h 105128"/>
              <a:gd name="connsiteX3" fmla="*/ 0 w 1617"/>
              <a:gd name="connsiteY3" fmla="*/ 105129 h 105128"/>
            </a:gdLst>
            <a:ahLst/>
            <a:cxnLst>
              <a:cxn ang="0">
                <a:pos x="connsiteX0" y="connsiteY0"/>
              </a:cxn>
              <a:cxn ang="0">
                <a:pos x="connsiteX1" y="connsiteY1"/>
              </a:cxn>
              <a:cxn ang="0">
                <a:pos x="connsiteX2" y="connsiteY2"/>
              </a:cxn>
              <a:cxn ang="0">
                <a:pos x="connsiteX3" y="connsiteY3"/>
              </a:cxn>
            </a:cxnLst>
            <a:rect l="l" t="t" r="r" b="b"/>
            <a:pathLst>
              <a:path w="1617" h="105128">
                <a:moveTo>
                  <a:pt x="0" y="0"/>
                </a:moveTo>
                <a:lnTo>
                  <a:pt x="1617" y="0"/>
                </a:lnTo>
                <a:lnTo>
                  <a:pt x="1617" y="105129"/>
                </a:lnTo>
                <a:lnTo>
                  <a:pt x="0" y="105129"/>
                </a:lnTo>
                <a:close/>
              </a:path>
            </a:pathLst>
          </a:custGeom>
          <a:solidFill>
            <a:srgbClr val="F7941D"/>
          </a:solidFill>
          <a:ln w="0" cap="flat">
            <a:noFill/>
            <a:prstDash val="solid"/>
            <a:miter/>
          </a:ln>
        </p:spPr>
        <p:txBody>
          <a:bodyPr rtlCol="0" anchor="ctr"/>
          <a:lstStyle/>
          <a:p>
            <a:endParaRPr lang="en-GB" dirty="0"/>
          </a:p>
        </p:txBody>
      </p:sp>
      <p:sp>
        <p:nvSpPr>
          <p:cNvPr id="4172" name="Freeform 4171">
            <a:extLst>
              <a:ext uri="{FF2B5EF4-FFF2-40B4-BE49-F238E27FC236}">
                <a16:creationId xmlns:a16="http://schemas.microsoft.com/office/drawing/2014/main" id="{012F8C90-32DC-6FC9-A6C6-071001E4E38F}"/>
              </a:ext>
            </a:extLst>
          </p:cNvPr>
          <p:cNvSpPr/>
          <p:nvPr/>
        </p:nvSpPr>
        <p:spPr>
          <a:xfrm>
            <a:off x="3353538" y="3756115"/>
            <a:ext cx="1617" cy="105128"/>
          </a:xfrm>
          <a:custGeom>
            <a:avLst/>
            <a:gdLst>
              <a:gd name="connsiteX0" fmla="*/ 0 w 1617"/>
              <a:gd name="connsiteY0" fmla="*/ 0 h 105128"/>
              <a:gd name="connsiteX1" fmla="*/ 1617 w 1617"/>
              <a:gd name="connsiteY1" fmla="*/ 0 h 105128"/>
              <a:gd name="connsiteX2" fmla="*/ 1617 w 1617"/>
              <a:gd name="connsiteY2" fmla="*/ 105129 h 105128"/>
              <a:gd name="connsiteX3" fmla="*/ 0 w 1617"/>
              <a:gd name="connsiteY3" fmla="*/ 105129 h 105128"/>
            </a:gdLst>
            <a:ahLst/>
            <a:cxnLst>
              <a:cxn ang="0">
                <a:pos x="connsiteX0" y="connsiteY0"/>
              </a:cxn>
              <a:cxn ang="0">
                <a:pos x="connsiteX1" y="connsiteY1"/>
              </a:cxn>
              <a:cxn ang="0">
                <a:pos x="connsiteX2" y="connsiteY2"/>
              </a:cxn>
              <a:cxn ang="0">
                <a:pos x="connsiteX3" y="connsiteY3"/>
              </a:cxn>
            </a:cxnLst>
            <a:rect l="l" t="t" r="r" b="b"/>
            <a:pathLst>
              <a:path w="1617" h="105128">
                <a:moveTo>
                  <a:pt x="0" y="0"/>
                </a:moveTo>
                <a:lnTo>
                  <a:pt x="1617" y="0"/>
                </a:lnTo>
                <a:lnTo>
                  <a:pt x="1617" y="105129"/>
                </a:lnTo>
                <a:lnTo>
                  <a:pt x="0" y="105129"/>
                </a:lnTo>
                <a:close/>
              </a:path>
            </a:pathLst>
          </a:custGeom>
          <a:noFill/>
          <a:ln w="4040" cap="flat">
            <a:solidFill>
              <a:srgbClr val="C54E29"/>
            </a:solidFill>
            <a:prstDash val="solid"/>
            <a:miter/>
          </a:ln>
        </p:spPr>
        <p:txBody>
          <a:bodyPr rtlCol="0" anchor="ctr"/>
          <a:lstStyle/>
          <a:p>
            <a:endParaRPr lang="en-GB" dirty="0"/>
          </a:p>
        </p:txBody>
      </p:sp>
      <p:sp>
        <p:nvSpPr>
          <p:cNvPr id="4173" name="Freeform 4172">
            <a:extLst>
              <a:ext uri="{FF2B5EF4-FFF2-40B4-BE49-F238E27FC236}">
                <a16:creationId xmlns:a16="http://schemas.microsoft.com/office/drawing/2014/main" id="{C4E7C892-FFB7-2608-97F2-EBE913EA17E6}"/>
              </a:ext>
            </a:extLst>
          </p:cNvPr>
          <p:cNvSpPr/>
          <p:nvPr/>
        </p:nvSpPr>
        <p:spPr>
          <a:xfrm>
            <a:off x="335580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74" name="Freeform 4173">
            <a:extLst>
              <a:ext uri="{FF2B5EF4-FFF2-40B4-BE49-F238E27FC236}">
                <a16:creationId xmlns:a16="http://schemas.microsoft.com/office/drawing/2014/main" id="{6C832547-244B-5B21-8F62-7C54B59702FC}"/>
              </a:ext>
            </a:extLst>
          </p:cNvPr>
          <p:cNvSpPr/>
          <p:nvPr/>
        </p:nvSpPr>
        <p:spPr>
          <a:xfrm>
            <a:off x="335806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75" name="Freeform 4174">
            <a:extLst>
              <a:ext uri="{FF2B5EF4-FFF2-40B4-BE49-F238E27FC236}">
                <a16:creationId xmlns:a16="http://schemas.microsoft.com/office/drawing/2014/main" id="{641A4D34-F46A-5F6B-9A5F-86ADA1B51F5A}"/>
              </a:ext>
            </a:extLst>
          </p:cNvPr>
          <p:cNvSpPr/>
          <p:nvPr/>
        </p:nvSpPr>
        <p:spPr>
          <a:xfrm>
            <a:off x="3360330"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solidFill>
            <a:srgbClr val="F7941D"/>
          </a:solidFill>
          <a:ln w="0" cap="flat">
            <a:noFill/>
            <a:prstDash val="solid"/>
            <a:miter/>
          </a:ln>
        </p:spPr>
        <p:txBody>
          <a:bodyPr rtlCol="0" anchor="ctr"/>
          <a:lstStyle/>
          <a:p>
            <a:endParaRPr lang="en-GB" dirty="0"/>
          </a:p>
        </p:txBody>
      </p:sp>
      <p:sp>
        <p:nvSpPr>
          <p:cNvPr id="4176" name="Freeform 4175">
            <a:extLst>
              <a:ext uri="{FF2B5EF4-FFF2-40B4-BE49-F238E27FC236}">
                <a16:creationId xmlns:a16="http://schemas.microsoft.com/office/drawing/2014/main" id="{3C75E2AF-3104-C71B-6B63-CB48F98BA4E7}"/>
              </a:ext>
            </a:extLst>
          </p:cNvPr>
          <p:cNvSpPr/>
          <p:nvPr/>
        </p:nvSpPr>
        <p:spPr>
          <a:xfrm>
            <a:off x="3360330" y="3756115"/>
            <a:ext cx="1617" cy="18262"/>
          </a:xfrm>
          <a:custGeom>
            <a:avLst/>
            <a:gdLst>
              <a:gd name="connsiteX0" fmla="*/ 0 w 1617"/>
              <a:gd name="connsiteY0" fmla="*/ 0 h 18262"/>
              <a:gd name="connsiteX1" fmla="*/ 1617 w 1617"/>
              <a:gd name="connsiteY1" fmla="*/ 0 h 18262"/>
              <a:gd name="connsiteX2" fmla="*/ 1617 w 1617"/>
              <a:gd name="connsiteY2" fmla="*/ 18262 h 18262"/>
              <a:gd name="connsiteX3" fmla="*/ 0 w 1617"/>
              <a:gd name="connsiteY3" fmla="*/ 18262 h 18262"/>
            </a:gdLst>
            <a:ahLst/>
            <a:cxnLst>
              <a:cxn ang="0">
                <a:pos x="connsiteX0" y="connsiteY0"/>
              </a:cxn>
              <a:cxn ang="0">
                <a:pos x="connsiteX1" y="connsiteY1"/>
              </a:cxn>
              <a:cxn ang="0">
                <a:pos x="connsiteX2" y="connsiteY2"/>
              </a:cxn>
              <a:cxn ang="0">
                <a:pos x="connsiteX3" y="connsiteY3"/>
              </a:cxn>
            </a:cxnLst>
            <a:rect l="l" t="t" r="r" b="b"/>
            <a:pathLst>
              <a:path w="1617" h="18262">
                <a:moveTo>
                  <a:pt x="0" y="0"/>
                </a:moveTo>
                <a:lnTo>
                  <a:pt x="1617" y="0"/>
                </a:lnTo>
                <a:lnTo>
                  <a:pt x="1617" y="18262"/>
                </a:lnTo>
                <a:lnTo>
                  <a:pt x="0" y="18262"/>
                </a:lnTo>
                <a:close/>
              </a:path>
            </a:pathLst>
          </a:custGeom>
          <a:noFill/>
          <a:ln w="4040" cap="flat">
            <a:solidFill>
              <a:srgbClr val="C54E29"/>
            </a:solidFill>
            <a:prstDash val="solid"/>
            <a:miter/>
          </a:ln>
        </p:spPr>
        <p:txBody>
          <a:bodyPr rtlCol="0" anchor="ctr"/>
          <a:lstStyle/>
          <a:p>
            <a:endParaRPr lang="en-GB" dirty="0"/>
          </a:p>
        </p:txBody>
      </p:sp>
      <p:sp>
        <p:nvSpPr>
          <p:cNvPr id="4177" name="Freeform 4176">
            <a:extLst>
              <a:ext uri="{FF2B5EF4-FFF2-40B4-BE49-F238E27FC236}">
                <a16:creationId xmlns:a16="http://schemas.microsoft.com/office/drawing/2014/main" id="{396F079F-3CE4-4701-9A3A-D2DB5A7926AA}"/>
              </a:ext>
            </a:extLst>
          </p:cNvPr>
          <p:cNvSpPr/>
          <p:nvPr/>
        </p:nvSpPr>
        <p:spPr>
          <a:xfrm>
            <a:off x="336267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78" name="Freeform 4177">
            <a:extLst>
              <a:ext uri="{FF2B5EF4-FFF2-40B4-BE49-F238E27FC236}">
                <a16:creationId xmlns:a16="http://schemas.microsoft.com/office/drawing/2014/main" id="{539815CA-EC7B-2E13-E07B-006FDCFB53AA}"/>
              </a:ext>
            </a:extLst>
          </p:cNvPr>
          <p:cNvSpPr/>
          <p:nvPr/>
        </p:nvSpPr>
        <p:spPr>
          <a:xfrm>
            <a:off x="336493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79" name="Freeform 4178">
            <a:extLst>
              <a:ext uri="{FF2B5EF4-FFF2-40B4-BE49-F238E27FC236}">
                <a16:creationId xmlns:a16="http://schemas.microsoft.com/office/drawing/2014/main" id="{87C61FF1-C986-B8AD-1B87-E1A206FE3415}"/>
              </a:ext>
            </a:extLst>
          </p:cNvPr>
          <p:cNvSpPr/>
          <p:nvPr/>
        </p:nvSpPr>
        <p:spPr>
          <a:xfrm>
            <a:off x="336720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80" name="Freeform 4179">
            <a:extLst>
              <a:ext uri="{FF2B5EF4-FFF2-40B4-BE49-F238E27FC236}">
                <a16:creationId xmlns:a16="http://schemas.microsoft.com/office/drawing/2014/main" id="{7F9A5FF0-A200-2346-3C1D-2D3CFB557ACC}"/>
              </a:ext>
            </a:extLst>
          </p:cNvPr>
          <p:cNvSpPr/>
          <p:nvPr/>
        </p:nvSpPr>
        <p:spPr>
          <a:xfrm>
            <a:off x="3369467"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4181" name="Freeform 4180">
            <a:extLst>
              <a:ext uri="{FF2B5EF4-FFF2-40B4-BE49-F238E27FC236}">
                <a16:creationId xmlns:a16="http://schemas.microsoft.com/office/drawing/2014/main" id="{1ABC43D4-6A16-E533-472F-A457DB33F866}"/>
              </a:ext>
            </a:extLst>
          </p:cNvPr>
          <p:cNvSpPr/>
          <p:nvPr/>
        </p:nvSpPr>
        <p:spPr>
          <a:xfrm>
            <a:off x="3369467"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4182" name="Freeform 4181">
            <a:extLst>
              <a:ext uri="{FF2B5EF4-FFF2-40B4-BE49-F238E27FC236}">
                <a16:creationId xmlns:a16="http://schemas.microsoft.com/office/drawing/2014/main" id="{9A9198F5-EAB9-0626-F152-E0C986BB54DD}"/>
              </a:ext>
            </a:extLst>
          </p:cNvPr>
          <p:cNvSpPr/>
          <p:nvPr/>
        </p:nvSpPr>
        <p:spPr>
          <a:xfrm>
            <a:off x="3371731"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solidFill>
            <a:srgbClr val="F7941D"/>
          </a:solidFill>
          <a:ln w="0" cap="flat">
            <a:noFill/>
            <a:prstDash val="solid"/>
            <a:miter/>
          </a:ln>
        </p:spPr>
        <p:txBody>
          <a:bodyPr rtlCol="0" anchor="ctr"/>
          <a:lstStyle/>
          <a:p>
            <a:endParaRPr lang="en-GB" dirty="0"/>
          </a:p>
        </p:txBody>
      </p:sp>
      <p:sp>
        <p:nvSpPr>
          <p:cNvPr id="4183" name="Freeform 4182">
            <a:extLst>
              <a:ext uri="{FF2B5EF4-FFF2-40B4-BE49-F238E27FC236}">
                <a16:creationId xmlns:a16="http://schemas.microsoft.com/office/drawing/2014/main" id="{DA861F6B-7B1C-D1B8-5472-60736042096F}"/>
              </a:ext>
            </a:extLst>
          </p:cNvPr>
          <p:cNvSpPr/>
          <p:nvPr/>
        </p:nvSpPr>
        <p:spPr>
          <a:xfrm>
            <a:off x="3371731"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noFill/>
          <a:ln w="4040" cap="flat">
            <a:solidFill>
              <a:srgbClr val="C54E29"/>
            </a:solidFill>
            <a:prstDash val="solid"/>
            <a:miter/>
          </a:ln>
        </p:spPr>
        <p:txBody>
          <a:bodyPr rtlCol="0" anchor="ctr"/>
          <a:lstStyle/>
          <a:p>
            <a:endParaRPr lang="en-GB" dirty="0"/>
          </a:p>
        </p:txBody>
      </p:sp>
      <p:sp>
        <p:nvSpPr>
          <p:cNvPr id="4184" name="Freeform 4183">
            <a:extLst>
              <a:ext uri="{FF2B5EF4-FFF2-40B4-BE49-F238E27FC236}">
                <a16:creationId xmlns:a16="http://schemas.microsoft.com/office/drawing/2014/main" id="{41B8C65F-DD21-A023-65C5-4121E4F760EA}"/>
              </a:ext>
            </a:extLst>
          </p:cNvPr>
          <p:cNvSpPr/>
          <p:nvPr/>
        </p:nvSpPr>
        <p:spPr>
          <a:xfrm>
            <a:off x="3373995"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4185" name="Freeform 4184">
            <a:extLst>
              <a:ext uri="{FF2B5EF4-FFF2-40B4-BE49-F238E27FC236}">
                <a16:creationId xmlns:a16="http://schemas.microsoft.com/office/drawing/2014/main" id="{2E332562-FDD3-8060-133B-E41930D48A59}"/>
              </a:ext>
            </a:extLst>
          </p:cNvPr>
          <p:cNvSpPr/>
          <p:nvPr/>
        </p:nvSpPr>
        <p:spPr>
          <a:xfrm>
            <a:off x="3373995"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4186" name="Freeform 4185">
            <a:extLst>
              <a:ext uri="{FF2B5EF4-FFF2-40B4-BE49-F238E27FC236}">
                <a16:creationId xmlns:a16="http://schemas.microsoft.com/office/drawing/2014/main" id="{C748CF20-0097-1E97-3A8A-0E797862E89C}"/>
              </a:ext>
            </a:extLst>
          </p:cNvPr>
          <p:cNvSpPr/>
          <p:nvPr/>
        </p:nvSpPr>
        <p:spPr>
          <a:xfrm>
            <a:off x="3376339"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solidFill>
            <a:srgbClr val="F7941D"/>
          </a:solidFill>
          <a:ln w="0" cap="flat">
            <a:noFill/>
            <a:prstDash val="solid"/>
            <a:miter/>
          </a:ln>
        </p:spPr>
        <p:txBody>
          <a:bodyPr rtlCol="0" anchor="ctr"/>
          <a:lstStyle/>
          <a:p>
            <a:endParaRPr lang="en-GB" dirty="0"/>
          </a:p>
        </p:txBody>
      </p:sp>
      <p:sp>
        <p:nvSpPr>
          <p:cNvPr id="4187" name="Freeform 4186">
            <a:extLst>
              <a:ext uri="{FF2B5EF4-FFF2-40B4-BE49-F238E27FC236}">
                <a16:creationId xmlns:a16="http://schemas.microsoft.com/office/drawing/2014/main" id="{DB388C1D-9CF7-56D4-EE1B-5D1A1039F9B0}"/>
              </a:ext>
            </a:extLst>
          </p:cNvPr>
          <p:cNvSpPr/>
          <p:nvPr/>
        </p:nvSpPr>
        <p:spPr>
          <a:xfrm>
            <a:off x="3376339" y="3756115"/>
            <a:ext cx="1617" cy="5898"/>
          </a:xfrm>
          <a:custGeom>
            <a:avLst/>
            <a:gdLst>
              <a:gd name="connsiteX0" fmla="*/ 0 w 1617"/>
              <a:gd name="connsiteY0" fmla="*/ 0 h 5898"/>
              <a:gd name="connsiteX1" fmla="*/ 1617 w 1617"/>
              <a:gd name="connsiteY1" fmla="*/ 0 h 5898"/>
              <a:gd name="connsiteX2" fmla="*/ 1617 w 1617"/>
              <a:gd name="connsiteY2" fmla="*/ 5899 h 5898"/>
              <a:gd name="connsiteX3" fmla="*/ 0 w 1617"/>
              <a:gd name="connsiteY3" fmla="*/ 5899 h 5898"/>
            </a:gdLst>
            <a:ahLst/>
            <a:cxnLst>
              <a:cxn ang="0">
                <a:pos x="connsiteX0" y="connsiteY0"/>
              </a:cxn>
              <a:cxn ang="0">
                <a:pos x="connsiteX1" y="connsiteY1"/>
              </a:cxn>
              <a:cxn ang="0">
                <a:pos x="connsiteX2" y="connsiteY2"/>
              </a:cxn>
              <a:cxn ang="0">
                <a:pos x="connsiteX3" y="connsiteY3"/>
              </a:cxn>
            </a:cxnLst>
            <a:rect l="l" t="t" r="r" b="b"/>
            <a:pathLst>
              <a:path w="1617" h="5898">
                <a:moveTo>
                  <a:pt x="0" y="0"/>
                </a:moveTo>
                <a:lnTo>
                  <a:pt x="1617" y="0"/>
                </a:lnTo>
                <a:lnTo>
                  <a:pt x="1617" y="5899"/>
                </a:lnTo>
                <a:lnTo>
                  <a:pt x="0" y="5899"/>
                </a:lnTo>
                <a:close/>
              </a:path>
            </a:pathLst>
          </a:custGeom>
          <a:noFill/>
          <a:ln w="4040" cap="flat">
            <a:solidFill>
              <a:srgbClr val="C54E29"/>
            </a:solidFill>
            <a:prstDash val="solid"/>
            <a:miter/>
          </a:ln>
        </p:spPr>
        <p:txBody>
          <a:bodyPr rtlCol="0" anchor="ctr"/>
          <a:lstStyle/>
          <a:p>
            <a:endParaRPr lang="en-GB" dirty="0"/>
          </a:p>
        </p:txBody>
      </p:sp>
      <p:sp>
        <p:nvSpPr>
          <p:cNvPr id="4188" name="Freeform 4187">
            <a:extLst>
              <a:ext uri="{FF2B5EF4-FFF2-40B4-BE49-F238E27FC236}">
                <a16:creationId xmlns:a16="http://schemas.microsoft.com/office/drawing/2014/main" id="{521CA3F5-3FFF-B0EB-FF03-9A5535669137}"/>
              </a:ext>
            </a:extLst>
          </p:cNvPr>
          <p:cNvSpPr/>
          <p:nvPr/>
        </p:nvSpPr>
        <p:spPr>
          <a:xfrm>
            <a:off x="3378603"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4189" name="Freeform 4188">
            <a:extLst>
              <a:ext uri="{FF2B5EF4-FFF2-40B4-BE49-F238E27FC236}">
                <a16:creationId xmlns:a16="http://schemas.microsoft.com/office/drawing/2014/main" id="{22B8AA59-BEF1-FE41-053B-72C5C999D921}"/>
              </a:ext>
            </a:extLst>
          </p:cNvPr>
          <p:cNvSpPr/>
          <p:nvPr/>
        </p:nvSpPr>
        <p:spPr>
          <a:xfrm>
            <a:off x="3378603"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4190" name="Freeform 4189">
            <a:extLst>
              <a:ext uri="{FF2B5EF4-FFF2-40B4-BE49-F238E27FC236}">
                <a16:creationId xmlns:a16="http://schemas.microsoft.com/office/drawing/2014/main" id="{F2C2516F-8B06-0AA9-56A9-A35B66146785}"/>
              </a:ext>
            </a:extLst>
          </p:cNvPr>
          <p:cNvSpPr/>
          <p:nvPr/>
        </p:nvSpPr>
        <p:spPr>
          <a:xfrm>
            <a:off x="3380867"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4191" name="Freeform 4190">
            <a:extLst>
              <a:ext uri="{FF2B5EF4-FFF2-40B4-BE49-F238E27FC236}">
                <a16:creationId xmlns:a16="http://schemas.microsoft.com/office/drawing/2014/main" id="{A0328226-811D-3FEC-01B8-0DDC385C68D9}"/>
              </a:ext>
            </a:extLst>
          </p:cNvPr>
          <p:cNvSpPr/>
          <p:nvPr/>
        </p:nvSpPr>
        <p:spPr>
          <a:xfrm>
            <a:off x="3380867"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4192" name="Freeform 4191">
            <a:extLst>
              <a:ext uri="{FF2B5EF4-FFF2-40B4-BE49-F238E27FC236}">
                <a16:creationId xmlns:a16="http://schemas.microsoft.com/office/drawing/2014/main" id="{E8B85EC5-90A8-11CD-4707-24E61C8699F2}"/>
              </a:ext>
            </a:extLst>
          </p:cNvPr>
          <p:cNvSpPr/>
          <p:nvPr/>
        </p:nvSpPr>
        <p:spPr>
          <a:xfrm>
            <a:off x="3383131" y="3756115"/>
            <a:ext cx="1617" cy="132118"/>
          </a:xfrm>
          <a:custGeom>
            <a:avLst/>
            <a:gdLst>
              <a:gd name="connsiteX0" fmla="*/ 0 w 1617"/>
              <a:gd name="connsiteY0" fmla="*/ 0 h 132118"/>
              <a:gd name="connsiteX1" fmla="*/ 1617 w 1617"/>
              <a:gd name="connsiteY1" fmla="*/ 0 h 132118"/>
              <a:gd name="connsiteX2" fmla="*/ 1617 w 1617"/>
              <a:gd name="connsiteY2" fmla="*/ 132118 h 132118"/>
              <a:gd name="connsiteX3" fmla="*/ 0 w 1617"/>
              <a:gd name="connsiteY3" fmla="*/ 132118 h 132118"/>
            </a:gdLst>
            <a:ahLst/>
            <a:cxnLst>
              <a:cxn ang="0">
                <a:pos x="connsiteX0" y="connsiteY0"/>
              </a:cxn>
              <a:cxn ang="0">
                <a:pos x="connsiteX1" y="connsiteY1"/>
              </a:cxn>
              <a:cxn ang="0">
                <a:pos x="connsiteX2" y="connsiteY2"/>
              </a:cxn>
              <a:cxn ang="0">
                <a:pos x="connsiteX3" y="connsiteY3"/>
              </a:cxn>
            </a:cxnLst>
            <a:rect l="l" t="t" r="r" b="b"/>
            <a:pathLst>
              <a:path w="1617" h="132118">
                <a:moveTo>
                  <a:pt x="0" y="0"/>
                </a:moveTo>
                <a:lnTo>
                  <a:pt x="1617" y="0"/>
                </a:lnTo>
                <a:lnTo>
                  <a:pt x="1617" y="132118"/>
                </a:lnTo>
                <a:lnTo>
                  <a:pt x="0" y="132118"/>
                </a:lnTo>
                <a:close/>
              </a:path>
            </a:pathLst>
          </a:custGeom>
          <a:solidFill>
            <a:srgbClr val="F7941D"/>
          </a:solidFill>
          <a:ln w="0" cap="flat">
            <a:noFill/>
            <a:prstDash val="solid"/>
            <a:miter/>
          </a:ln>
        </p:spPr>
        <p:txBody>
          <a:bodyPr rtlCol="0" anchor="ctr"/>
          <a:lstStyle/>
          <a:p>
            <a:endParaRPr lang="en-GB" dirty="0"/>
          </a:p>
        </p:txBody>
      </p:sp>
      <p:sp>
        <p:nvSpPr>
          <p:cNvPr id="4193" name="Freeform 4192">
            <a:extLst>
              <a:ext uri="{FF2B5EF4-FFF2-40B4-BE49-F238E27FC236}">
                <a16:creationId xmlns:a16="http://schemas.microsoft.com/office/drawing/2014/main" id="{FBBF29ED-DEFA-E525-0EF0-64B313A9DC94}"/>
              </a:ext>
            </a:extLst>
          </p:cNvPr>
          <p:cNvSpPr/>
          <p:nvPr/>
        </p:nvSpPr>
        <p:spPr>
          <a:xfrm>
            <a:off x="3383131" y="3756115"/>
            <a:ext cx="1617" cy="132118"/>
          </a:xfrm>
          <a:custGeom>
            <a:avLst/>
            <a:gdLst>
              <a:gd name="connsiteX0" fmla="*/ 0 w 1617"/>
              <a:gd name="connsiteY0" fmla="*/ 0 h 132118"/>
              <a:gd name="connsiteX1" fmla="*/ 1617 w 1617"/>
              <a:gd name="connsiteY1" fmla="*/ 0 h 132118"/>
              <a:gd name="connsiteX2" fmla="*/ 1617 w 1617"/>
              <a:gd name="connsiteY2" fmla="*/ 132118 h 132118"/>
              <a:gd name="connsiteX3" fmla="*/ 0 w 1617"/>
              <a:gd name="connsiteY3" fmla="*/ 132118 h 132118"/>
            </a:gdLst>
            <a:ahLst/>
            <a:cxnLst>
              <a:cxn ang="0">
                <a:pos x="connsiteX0" y="connsiteY0"/>
              </a:cxn>
              <a:cxn ang="0">
                <a:pos x="connsiteX1" y="connsiteY1"/>
              </a:cxn>
              <a:cxn ang="0">
                <a:pos x="connsiteX2" y="connsiteY2"/>
              </a:cxn>
              <a:cxn ang="0">
                <a:pos x="connsiteX3" y="connsiteY3"/>
              </a:cxn>
            </a:cxnLst>
            <a:rect l="l" t="t" r="r" b="b"/>
            <a:pathLst>
              <a:path w="1617" h="132118">
                <a:moveTo>
                  <a:pt x="0" y="0"/>
                </a:moveTo>
                <a:lnTo>
                  <a:pt x="1617" y="0"/>
                </a:lnTo>
                <a:lnTo>
                  <a:pt x="1617" y="132118"/>
                </a:lnTo>
                <a:lnTo>
                  <a:pt x="0" y="132118"/>
                </a:lnTo>
                <a:close/>
              </a:path>
            </a:pathLst>
          </a:custGeom>
          <a:noFill/>
          <a:ln w="4040" cap="flat">
            <a:solidFill>
              <a:srgbClr val="C54E29"/>
            </a:solidFill>
            <a:prstDash val="solid"/>
            <a:miter/>
          </a:ln>
        </p:spPr>
        <p:txBody>
          <a:bodyPr rtlCol="0" anchor="ctr"/>
          <a:lstStyle/>
          <a:p>
            <a:endParaRPr lang="en-GB" dirty="0"/>
          </a:p>
        </p:txBody>
      </p:sp>
      <p:sp>
        <p:nvSpPr>
          <p:cNvPr id="4194" name="Freeform 4193">
            <a:extLst>
              <a:ext uri="{FF2B5EF4-FFF2-40B4-BE49-F238E27FC236}">
                <a16:creationId xmlns:a16="http://schemas.microsoft.com/office/drawing/2014/main" id="{2B744E80-C12F-B406-0214-27F637DF6FAE}"/>
              </a:ext>
            </a:extLst>
          </p:cNvPr>
          <p:cNvSpPr/>
          <p:nvPr/>
        </p:nvSpPr>
        <p:spPr>
          <a:xfrm>
            <a:off x="3385395"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4195" name="Freeform 4194">
            <a:extLst>
              <a:ext uri="{FF2B5EF4-FFF2-40B4-BE49-F238E27FC236}">
                <a16:creationId xmlns:a16="http://schemas.microsoft.com/office/drawing/2014/main" id="{748F2209-6D2A-95AF-9454-D1FC10933C9E}"/>
              </a:ext>
            </a:extLst>
          </p:cNvPr>
          <p:cNvSpPr/>
          <p:nvPr/>
        </p:nvSpPr>
        <p:spPr>
          <a:xfrm>
            <a:off x="3385395"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4196" name="Freeform 4195">
            <a:extLst>
              <a:ext uri="{FF2B5EF4-FFF2-40B4-BE49-F238E27FC236}">
                <a16:creationId xmlns:a16="http://schemas.microsoft.com/office/drawing/2014/main" id="{51EA4891-A74B-E98B-CC41-15E642372252}"/>
              </a:ext>
            </a:extLst>
          </p:cNvPr>
          <p:cNvSpPr/>
          <p:nvPr/>
        </p:nvSpPr>
        <p:spPr>
          <a:xfrm>
            <a:off x="3387659"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solidFill>
            <a:srgbClr val="F7941D"/>
          </a:solidFill>
          <a:ln w="0" cap="flat">
            <a:noFill/>
            <a:prstDash val="solid"/>
            <a:miter/>
          </a:ln>
        </p:spPr>
        <p:txBody>
          <a:bodyPr rtlCol="0" anchor="ctr"/>
          <a:lstStyle/>
          <a:p>
            <a:endParaRPr lang="en-GB" dirty="0"/>
          </a:p>
        </p:txBody>
      </p:sp>
      <p:sp>
        <p:nvSpPr>
          <p:cNvPr id="4197" name="Freeform 4196">
            <a:extLst>
              <a:ext uri="{FF2B5EF4-FFF2-40B4-BE49-F238E27FC236}">
                <a16:creationId xmlns:a16="http://schemas.microsoft.com/office/drawing/2014/main" id="{EFEF5638-7CC8-B3A9-9D41-3973DA731B8D}"/>
              </a:ext>
            </a:extLst>
          </p:cNvPr>
          <p:cNvSpPr/>
          <p:nvPr/>
        </p:nvSpPr>
        <p:spPr>
          <a:xfrm>
            <a:off x="3387659" y="3756115"/>
            <a:ext cx="1617" cy="16888"/>
          </a:xfrm>
          <a:custGeom>
            <a:avLst/>
            <a:gdLst>
              <a:gd name="connsiteX0" fmla="*/ 0 w 1617"/>
              <a:gd name="connsiteY0" fmla="*/ 0 h 16888"/>
              <a:gd name="connsiteX1" fmla="*/ 1617 w 1617"/>
              <a:gd name="connsiteY1" fmla="*/ 0 h 16888"/>
              <a:gd name="connsiteX2" fmla="*/ 1617 w 1617"/>
              <a:gd name="connsiteY2" fmla="*/ 16889 h 16888"/>
              <a:gd name="connsiteX3" fmla="*/ 0 w 1617"/>
              <a:gd name="connsiteY3" fmla="*/ 16889 h 16888"/>
            </a:gdLst>
            <a:ahLst/>
            <a:cxnLst>
              <a:cxn ang="0">
                <a:pos x="connsiteX0" y="connsiteY0"/>
              </a:cxn>
              <a:cxn ang="0">
                <a:pos x="connsiteX1" y="connsiteY1"/>
              </a:cxn>
              <a:cxn ang="0">
                <a:pos x="connsiteX2" y="connsiteY2"/>
              </a:cxn>
              <a:cxn ang="0">
                <a:pos x="connsiteX3" y="connsiteY3"/>
              </a:cxn>
            </a:cxnLst>
            <a:rect l="l" t="t" r="r" b="b"/>
            <a:pathLst>
              <a:path w="1617" h="16888">
                <a:moveTo>
                  <a:pt x="0" y="0"/>
                </a:moveTo>
                <a:lnTo>
                  <a:pt x="1617" y="0"/>
                </a:lnTo>
                <a:lnTo>
                  <a:pt x="1617" y="16889"/>
                </a:lnTo>
                <a:lnTo>
                  <a:pt x="0" y="16889"/>
                </a:lnTo>
                <a:close/>
              </a:path>
            </a:pathLst>
          </a:custGeom>
          <a:noFill/>
          <a:ln w="4040" cap="flat">
            <a:solidFill>
              <a:srgbClr val="C54E29"/>
            </a:solidFill>
            <a:prstDash val="solid"/>
            <a:miter/>
          </a:ln>
        </p:spPr>
        <p:txBody>
          <a:bodyPr rtlCol="0" anchor="ctr"/>
          <a:lstStyle/>
          <a:p>
            <a:endParaRPr lang="en-GB" dirty="0"/>
          </a:p>
        </p:txBody>
      </p:sp>
      <p:sp>
        <p:nvSpPr>
          <p:cNvPr id="4198" name="Freeform 4197">
            <a:extLst>
              <a:ext uri="{FF2B5EF4-FFF2-40B4-BE49-F238E27FC236}">
                <a16:creationId xmlns:a16="http://schemas.microsoft.com/office/drawing/2014/main" id="{860D196C-A6BA-4ABE-2058-1737F9204E91}"/>
              </a:ext>
            </a:extLst>
          </p:cNvPr>
          <p:cNvSpPr/>
          <p:nvPr/>
        </p:nvSpPr>
        <p:spPr>
          <a:xfrm>
            <a:off x="338992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199" name="Freeform 4198">
            <a:extLst>
              <a:ext uri="{FF2B5EF4-FFF2-40B4-BE49-F238E27FC236}">
                <a16:creationId xmlns:a16="http://schemas.microsoft.com/office/drawing/2014/main" id="{0C15E7C3-6ED8-79B8-FFE8-175428E55296}"/>
              </a:ext>
            </a:extLst>
          </p:cNvPr>
          <p:cNvSpPr/>
          <p:nvPr/>
        </p:nvSpPr>
        <p:spPr>
          <a:xfrm>
            <a:off x="3392268"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solidFill>
            <a:srgbClr val="F7941D"/>
          </a:solidFill>
          <a:ln w="0" cap="flat">
            <a:noFill/>
            <a:prstDash val="solid"/>
            <a:miter/>
          </a:ln>
        </p:spPr>
        <p:txBody>
          <a:bodyPr rtlCol="0" anchor="ctr"/>
          <a:lstStyle/>
          <a:p>
            <a:endParaRPr lang="en-GB" dirty="0"/>
          </a:p>
        </p:txBody>
      </p:sp>
      <p:sp>
        <p:nvSpPr>
          <p:cNvPr id="4200" name="Freeform 4199">
            <a:extLst>
              <a:ext uri="{FF2B5EF4-FFF2-40B4-BE49-F238E27FC236}">
                <a16:creationId xmlns:a16="http://schemas.microsoft.com/office/drawing/2014/main" id="{D45E3D13-F96B-3A6B-74E4-A5BAC0858D07}"/>
              </a:ext>
            </a:extLst>
          </p:cNvPr>
          <p:cNvSpPr/>
          <p:nvPr/>
        </p:nvSpPr>
        <p:spPr>
          <a:xfrm>
            <a:off x="3392268" y="3756115"/>
            <a:ext cx="1617" cy="9131"/>
          </a:xfrm>
          <a:custGeom>
            <a:avLst/>
            <a:gdLst>
              <a:gd name="connsiteX0" fmla="*/ 0 w 1617"/>
              <a:gd name="connsiteY0" fmla="*/ 0 h 9131"/>
              <a:gd name="connsiteX1" fmla="*/ 1617 w 1617"/>
              <a:gd name="connsiteY1" fmla="*/ 0 h 9131"/>
              <a:gd name="connsiteX2" fmla="*/ 1617 w 1617"/>
              <a:gd name="connsiteY2" fmla="*/ 9131 h 9131"/>
              <a:gd name="connsiteX3" fmla="*/ 0 w 1617"/>
              <a:gd name="connsiteY3" fmla="*/ 9131 h 9131"/>
            </a:gdLst>
            <a:ahLst/>
            <a:cxnLst>
              <a:cxn ang="0">
                <a:pos x="connsiteX0" y="connsiteY0"/>
              </a:cxn>
              <a:cxn ang="0">
                <a:pos x="connsiteX1" y="connsiteY1"/>
              </a:cxn>
              <a:cxn ang="0">
                <a:pos x="connsiteX2" y="connsiteY2"/>
              </a:cxn>
              <a:cxn ang="0">
                <a:pos x="connsiteX3" y="connsiteY3"/>
              </a:cxn>
            </a:cxnLst>
            <a:rect l="l" t="t" r="r" b="b"/>
            <a:pathLst>
              <a:path w="1617" h="9131">
                <a:moveTo>
                  <a:pt x="0" y="0"/>
                </a:moveTo>
                <a:lnTo>
                  <a:pt x="1617" y="0"/>
                </a:lnTo>
                <a:lnTo>
                  <a:pt x="1617" y="9131"/>
                </a:lnTo>
                <a:lnTo>
                  <a:pt x="0" y="9131"/>
                </a:lnTo>
                <a:close/>
              </a:path>
            </a:pathLst>
          </a:custGeom>
          <a:noFill/>
          <a:ln w="4040" cap="flat">
            <a:solidFill>
              <a:srgbClr val="C54E29"/>
            </a:solidFill>
            <a:prstDash val="solid"/>
            <a:miter/>
          </a:ln>
        </p:spPr>
        <p:txBody>
          <a:bodyPr rtlCol="0" anchor="ctr"/>
          <a:lstStyle/>
          <a:p>
            <a:endParaRPr lang="en-GB" dirty="0"/>
          </a:p>
        </p:txBody>
      </p:sp>
      <p:sp>
        <p:nvSpPr>
          <p:cNvPr id="4201" name="Freeform 4200">
            <a:extLst>
              <a:ext uri="{FF2B5EF4-FFF2-40B4-BE49-F238E27FC236}">
                <a16:creationId xmlns:a16="http://schemas.microsoft.com/office/drawing/2014/main" id="{D85F2E92-EBE2-C286-3D11-D2E41C961CBC}"/>
              </a:ext>
            </a:extLst>
          </p:cNvPr>
          <p:cNvSpPr/>
          <p:nvPr/>
        </p:nvSpPr>
        <p:spPr>
          <a:xfrm>
            <a:off x="3394532"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202" name="Freeform 4201">
            <a:extLst>
              <a:ext uri="{FF2B5EF4-FFF2-40B4-BE49-F238E27FC236}">
                <a16:creationId xmlns:a16="http://schemas.microsoft.com/office/drawing/2014/main" id="{E2A7B5CB-DD23-2EA7-2C6E-6CB725E548C0}"/>
              </a:ext>
            </a:extLst>
          </p:cNvPr>
          <p:cNvSpPr/>
          <p:nvPr/>
        </p:nvSpPr>
        <p:spPr>
          <a:xfrm>
            <a:off x="3394532"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203" name="Freeform 4202">
            <a:extLst>
              <a:ext uri="{FF2B5EF4-FFF2-40B4-BE49-F238E27FC236}">
                <a16:creationId xmlns:a16="http://schemas.microsoft.com/office/drawing/2014/main" id="{656BFBF7-D724-4C96-DC21-CEDAE9018EDE}"/>
              </a:ext>
            </a:extLst>
          </p:cNvPr>
          <p:cNvSpPr/>
          <p:nvPr/>
        </p:nvSpPr>
        <p:spPr>
          <a:xfrm>
            <a:off x="3396796"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4204" name="Freeform 4203">
            <a:extLst>
              <a:ext uri="{FF2B5EF4-FFF2-40B4-BE49-F238E27FC236}">
                <a16:creationId xmlns:a16="http://schemas.microsoft.com/office/drawing/2014/main" id="{DD9706EE-5146-6D2E-C7D0-D0DA2EEFA88A}"/>
              </a:ext>
            </a:extLst>
          </p:cNvPr>
          <p:cNvSpPr/>
          <p:nvPr/>
        </p:nvSpPr>
        <p:spPr>
          <a:xfrm>
            <a:off x="3396796"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4205" name="Freeform 4204">
            <a:extLst>
              <a:ext uri="{FF2B5EF4-FFF2-40B4-BE49-F238E27FC236}">
                <a16:creationId xmlns:a16="http://schemas.microsoft.com/office/drawing/2014/main" id="{ADB2993B-0343-443A-69F7-6C9337811122}"/>
              </a:ext>
            </a:extLst>
          </p:cNvPr>
          <p:cNvSpPr/>
          <p:nvPr/>
        </p:nvSpPr>
        <p:spPr>
          <a:xfrm>
            <a:off x="339906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06" name="Freeform 4205">
            <a:extLst>
              <a:ext uri="{FF2B5EF4-FFF2-40B4-BE49-F238E27FC236}">
                <a16:creationId xmlns:a16="http://schemas.microsoft.com/office/drawing/2014/main" id="{4DBBF24E-AFB8-3D79-462B-589D1B5D5FE6}"/>
              </a:ext>
            </a:extLst>
          </p:cNvPr>
          <p:cNvSpPr/>
          <p:nvPr/>
        </p:nvSpPr>
        <p:spPr>
          <a:xfrm>
            <a:off x="3401405"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solidFill>
            <a:srgbClr val="F7941D"/>
          </a:solidFill>
          <a:ln w="0" cap="flat">
            <a:noFill/>
            <a:prstDash val="solid"/>
            <a:miter/>
          </a:ln>
        </p:spPr>
        <p:txBody>
          <a:bodyPr rtlCol="0" anchor="ctr"/>
          <a:lstStyle/>
          <a:p>
            <a:endParaRPr lang="en-GB" dirty="0"/>
          </a:p>
        </p:txBody>
      </p:sp>
      <p:sp>
        <p:nvSpPr>
          <p:cNvPr id="4207" name="Freeform 4206">
            <a:extLst>
              <a:ext uri="{FF2B5EF4-FFF2-40B4-BE49-F238E27FC236}">
                <a16:creationId xmlns:a16="http://schemas.microsoft.com/office/drawing/2014/main" id="{19FEBE1E-8A99-9CF2-D78A-2340E4FFA73D}"/>
              </a:ext>
            </a:extLst>
          </p:cNvPr>
          <p:cNvSpPr/>
          <p:nvPr/>
        </p:nvSpPr>
        <p:spPr>
          <a:xfrm>
            <a:off x="3401405" y="3756115"/>
            <a:ext cx="1617" cy="12767"/>
          </a:xfrm>
          <a:custGeom>
            <a:avLst/>
            <a:gdLst>
              <a:gd name="connsiteX0" fmla="*/ 0 w 1617"/>
              <a:gd name="connsiteY0" fmla="*/ 0 h 12767"/>
              <a:gd name="connsiteX1" fmla="*/ 1617 w 1617"/>
              <a:gd name="connsiteY1" fmla="*/ 0 h 12767"/>
              <a:gd name="connsiteX2" fmla="*/ 1617 w 1617"/>
              <a:gd name="connsiteY2" fmla="*/ 12767 h 12767"/>
              <a:gd name="connsiteX3" fmla="*/ 0 w 1617"/>
              <a:gd name="connsiteY3" fmla="*/ 12767 h 12767"/>
            </a:gdLst>
            <a:ahLst/>
            <a:cxnLst>
              <a:cxn ang="0">
                <a:pos x="connsiteX0" y="connsiteY0"/>
              </a:cxn>
              <a:cxn ang="0">
                <a:pos x="connsiteX1" y="connsiteY1"/>
              </a:cxn>
              <a:cxn ang="0">
                <a:pos x="connsiteX2" y="connsiteY2"/>
              </a:cxn>
              <a:cxn ang="0">
                <a:pos x="connsiteX3" y="connsiteY3"/>
              </a:cxn>
            </a:cxnLst>
            <a:rect l="l" t="t" r="r" b="b"/>
            <a:pathLst>
              <a:path w="1617" h="12767">
                <a:moveTo>
                  <a:pt x="0" y="0"/>
                </a:moveTo>
                <a:lnTo>
                  <a:pt x="1617" y="0"/>
                </a:lnTo>
                <a:lnTo>
                  <a:pt x="1617" y="12767"/>
                </a:lnTo>
                <a:lnTo>
                  <a:pt x="0" y="12767"/>
                </a:lnTo>
                <a:close/>
              </a:path>
            </a:pathLst>
          </a:custGeom>
          <a:noFill/>
          <a:ln w="4040" cap="flat">
            <a:solidFill>
              <a:srgbClr val="C54E29"/>
            </a:solidFill>
            <a:prstDash val="solid"/>
            <a:miter/>
          </a:ln>
        </p:spPr>
        <p:txBody>
          <a:bodyPr rtlCol="0" anchor="ctr"/>
          <a:lstStyle/>
          <a:p>
            <a:endParaRPr lang="en-GB" dirty="0"/>
          </a:p>
        </p:txBody>
      </p:sp>
      <p:sp>
        <p:nvSpPr>
          <p:cNvPr id="4208" name="Freeform 4207">
            <a:extLst>
              <a:ext uri="{FF2B5EF4-FFF2-40B4-BE49-F238E27FC236}">
                <a16:creationId xmlns:a16="http://schemas.microsoft.com/office/drawing/2014/main" id="{7729DE70-359B-A91B-A7ED-BC7B74A867CF}"/>
              </a:ext>
            </a:extLst>
          </p:cNvPr>
          <p:cNvSpPr/>
          <p:nvPr/>
        </p:nvSpPr>
        <p:spPr>
          <a:xfrm>
            <a:off x="3403669"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solidFill>
            <a:srgbClr val="F7941D"/>
          </a:solidFill>
          <a:ln w="0" cap="flat">
            <a:noFill/>
            <a:prstDash val="solid"/>
            <a:miter/>
          </a:ln>
        </p:spPr>
        <p:txBody>
          <a:bodyPr rtlCol="0" anchor="ctr"/>
          <a:lstStyle/>
          <a:p>
            <a:endParaRPr lang="en-GB" dirty="0"/>
          </a:p>
        </p:txBody>
      </p:sp>
      <p:sp>
        <p:nvSpPr>
          <p:cNvPr id="4209" name="Freeform 4208">
            <a:extLst>
              <a:ext uri="{FF2B5EF4-FFF2-40B4-BE49-F238E27FC236}">
                <a16:creationId xmlns:a16="http://schemas.microsoft.com/office/drawing/2014/main" id="{436477DA-F0E6-0BA8-3AC8-745D6AE67ECC}"/>
              </a:ext>
            </a:extLst>
          </p:cNvPr>
          <p:cNvSpPr/>
          <p:nvPr/>
        </p:nvSpPr>
        <p:spPr>
          <a:xfrm>
            <a:off x="3403669" y="3756115"/>
            <a:ext cx="1617" cy="10989"/>
          </a:xfrm>
          <a:custGeom>
            <a:avLst/>
            <a:gdLst>
              <a:gd name="connsiteX0" fmla="*/ 0 w 1617"/>
              <a:gd name="connsiteY0" fmla="*/ 0 h 10989"/>
              <a:gd name="connsiteX1" fmla="*/ 1617 w 1617"/>
              <a:gd name="connsiteY1" fmla="*/ 0 h 10989"/>
              <a:gd name="connsiteX2" fmla="*/ 1617 w 1617"/>
              <a:gd name="connsiteY2" fmla="*/ 10990 h 10989"/>
              <a:gd name="connsiteX3" fmla="*/ 0 w 1617"/>
              <a:gd name="connsiteY3" fmla="*/ 10990 h 10989"/>
            </a:gdLst>
            <a:ahLst/>
            <a:cxnLst>
              <a:cxn ang="0">
                <a:pos x="connsiteX0" y="connsiteY0"/>
              </a:cxn>
              <a:cxn ang="0">
                <a:pos x="connsiteX1" y="connsiteY1"/>
              </a:cxn>
              <a:cxn ang="0">
                <a:pos x="connsiteX2" y="connsiteY2"/>
              </a:cxn>
              <a:cxn ang="0">
                <a:pos x="connsiteX3" y="connsiteY3"/>
              </a:cxn>
            </a:cxnLst>
            <a:rect l="l" t="t" r="r" b="b"/>
            <a:pathLst>
              <a:path w="1617" h="10989">
                <a:moveTo>
                  <a:pt x="0" y="0"/>
                </a:moveTo>
                <a:lnTo>
                  <a:pt x="1617" y="0"/>
                </a:lnTo>
                <a:lnTo>
                  <a:pt x="1617" y="10990"/>
                </a:lnTo>
                <a:lnTo>
                  <a:pt x="0" y="10990"/>
                </a:lnTo>
                <a:close/>
              </a:path>
            </a:pathLst>
          </a:custGeom>
          <a:noFill/>
          <a:ln w="4040" cap="flat">
            <a:solidFill>
              <a:srgbClr val="C54E29"/>
            </a:solidFill>
            <a:prstDash val="solid"/>
            <a:miter/>
          </a:ln>
        </p:spPr>
        <p:txBody>
          <a:bodyPr rtlCol="0" anchor="ctr"/>
          <a:lstStyle/>
          <a:p>
            <a:endParaRPr lang="en-GB" dirty="0"/>
          </a:p>
        </p:txBody>
      </p:sp>
      <p:sp>
        <p:nvSpPr>
          <p:cNvPr id="4210" name="Freeform 4209">
            <a:extLst>
              <a:ext uri="{FF2B5EF4-FFF2-40B4-BE49-F238E27FC236}">
                <a16:creationId xmlns:a16="http://schemas.microsoft.com/office/drawing/2014/main" id="{271EBDE7-2C7A-D7E9-D3D2-A6849A157716}"/>
              </a:ext>
            </a:extLst>
          </p:cNvPr>
          <p:cNvSpPr/>
          <p:nvPr/>
        </p:nvSpPr>
        <p:spPr>
          <a:xfrm>
            <a:off x="340593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4211" name="Freeform 4210">
            <a:extLst>
              <a:ext uri="{FF2B5EF4-FFF2-40B4-BE49-F238E27FC236}">
                <a16:creationId xmlns:a16="http://schemas.microsoft.com/office/drawing/2014/main" id="{99397A7F-3C58-A180-F4C3-71A36C5C15CA}"/>
              </a:ext>
            </a:extLst>
          </p:cNvPr>
          <p:cNvSpPr/>
          <p:nvPr/>
        </p:nvSpPr>
        <p:spPr>
          <a:xfrm>
            <a:off x="340593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4212" name="Freeform 4211">
            <a:extLst>
              <a:ext uri="{FF2B5EF4-FFF2-40B4-BE49-F238E27FC236}">
                <a16:creationId xmlns:a16="http://schemas.microsoft.com/office/drawing/2014/main" id="{88D50237-60CC-3C17-F24F-3CC165E76427}"/>
              </a:ext>
            </a:extLst>
          </p:cNvPr>
          <p:cNvSpPr/>
          <p:nvPr/>
        </p:nvSpPr>
        <p:spPr>
          <a:xfrm>
            <a:off x="3408197"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13" name="Freeform 4212">
            <a:extLst>
              <a:ext uri="{FF2B5EF4-FFF2-40B4-BE49-F238E27FC236}">
                <a16:creationId xmlns:a16="http://schemas.microsoft.com/office/drawing/2014/main" id="{E9217FDA-F9C0-6BD3-451C-BE814395FA69}"/>
              </a:ext>
            </a:extLst>
          </p:cNvPr>
          <p:cNvSpPr/>
          <p:nvPr/>
        </p:nvSpPr>
        <p:spPr>
          <a:xfrm>
            <a:off x="3410461" y="3756115"/>
            <a:ext cx="1697" cy="8080"/>
          </a:xfrm>
          <a:custGeom>
            <a:avLst/>
            <a:gdLst>
              <a:gd name="connsiteX0" fmla="*/ 0 w 1697"/>
              <a:gd name="connsiteY0" fmla="*/ 0 h 8080"/>
              <a:gd name="connsiteX1" fmla="*/ 1698 w 1697"/>
              <a:gd name="connsiteY1" fmla="*/ 0 h 8080"/>
              <a:gd name="connsiteX2" fmla="*/ 0 w 1697"/>
              <a:gd name="connsiteY2" fmla="*/ 0 h 8080"/>
            </a:gdLst>
            <a:ahLst/>
            <a:cxnLst>
              <a:cxn ang="0">
                <a:pos x="connsiteX0" y="connsiteY0"/>
              </a:cxn>
              <a:cxn ang="0">
                <a:pos x="connsiteX1" y="connsiteY1"/>
              </a:cxn>
              <a:cxn ang="0">
                <a:pos x="connsiteX2" y="connsiteY2"/>
              </a:cxn>
            </a:cxnLst>
            <a:rect l="l" t="t" r="r" b="b"/>
            <a:pathLst>
              <a:path w="1697" h="8080">
                <a:moveTo>
                  <a:pt x="0" y="0"/>
                </a:moveTo>
                <a:lnTo>
                  <a:pt x="1698"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14" name="Freeform 4213">
            <a:extLst>
              <a:ext uri="{FF2B5EF4-FFF2-40B4-BE49-F238E27FC236}">
                <a16:creationId xmlns:a16="http://schemas.microsoft.com/office/drawing/2014/main" id="{27AE99C0-4436-FDB8-59BC-7AC144D98483}"/>
              </a:ext>
            </a:extLst>
          </p:cNvPr>
          <p:cNvSpPr/>
          <p:nvPr/>
        </p:nvSpPr>
        <p:spPr>
          <a:xfrm>
            <a:off x="3412725"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4215" name="Freeform 4214">
            <a:extLst>
              <a:ext uri="{FF2B5EF4-FFF2-40B4-BE49-F238E27FC236}">
                <a16:creationId xmlns:a16="http://schemas.microsoft.com/office/drawing/2014/main" id="{D10DE7EF-1711-E3E1-FFAE-05DDCD017F49}"/>
              </a:ext>
            </a:extLst>
          </p:cNvPr>
          <p:cNvSpPr/>
          <p:nvPr/>
        </p:nvSpPr>
        <p:spPr>
          <a:xfrm>
            <a:off x="3412725"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4216" name="Freeform 4215">
            <a:extLst>
              <a:ext uri="{FF2B5EF4-FFF2-40B4-BE49-F238E27FC236}">
                <a16:creationId xmlns:a16="http://schemas.microsoft.com/office/drawing/2014/main" id="{D19EB843-4B7E-3522-AF5F-A86DF1DDF072}"/>
              </a:ext>
            </a:extLst>
          </p:cNvPr>
          <p:cNvSpPr/>
          <p:nvPr/>
        </p:nvSpPr>
        <p:spPr>
          <a:xfrm>
            <a:off x="341498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17" name="Freeform 4216">
            <a:extLst>
              <a:ext uri="{FF2B5EF4-FFF2-40B4-BE49-F238E27FC236}">
                <a16:creationId xmlns:a16="http://schemas.microsoft.com/office/drawing/2014/main" id="{B588BD06-751C-FAD3-6974-F059E3E20526}"/>
              </a:ext>
            </a:extLst>
          </p:cNvPr>
          <p:cNvSpPr/>
          <p:nvPr/>
        </p:nvSpPr>
        <p:spPr>
          <a:xfrm>
            <a:off x="3417334"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18" name="Freeform 4217">
            <a:extLst>
              <a:ext uri="{FF2B5EF4-FFF2-40B4-BE49-F238E27FC236}">
                <a16:creationId xmlns:a16="http://schemas.microsoft.com/office/drawing/2014/main" id="{34023BD6-F3B4-1B57-912D-B2E07A6F8152}"/>
              </a:ext>
            </a:extLst>
          </p:cNvPr>
          <p:cNvSpPr/>
          <p:nvPr/>
        </p:nvSpPr>
        <p:spPr>
          <a:xfrm>
            <a:off x="3419598"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19" name="Freeform 4218">
            <a:extLst>
              <a:ext uri="{FF2B5EF4-FFF2-40B4-BE49-F238E27FC236}">
                <a16:creationId xmlns:a16="http://schemas.microsoft.com/office/drawing/2014/main" id="{660B76F5-BB4F-8797-DDA4-79AAC823C9EA}"/>
              </a:ext>
            </a:extLst>
          </p:cNvPr>
          <p:cNvSpPr/>
          <p:nvPr/>
        </p:nvSpPr>
        <p:spPr>
          <a:xfrm>
            <a:off x="3421862" y="3756115"/>
            <a:ext cx="1617" cy="300275"/>
          </a:xfrm>
          <a:custGeom>
            <a:avLst/>
            <a:gdLst>
              <a:gd name="connsiteX0" fmla="*/ 0 w 1617"/>
              <a:gd name="connsiteY0" fmla="*/ 0 h 300275"/>
              <a:gd name="connsiteX1" fmla="*/ 1617 w 1617"/>
              <a:gd name="connsiteY1" fmla="*/ 0 h 300275"/>
              <a:gd name="connsiteX2" fmla="*/ 1617 w 1617"/>
              <a:gd name="connsiteY2" fmla="*/ 300276 h 300275"/>
              <a:gd name="connsiteX3" fmla="*/ 0 w 1617"/>
              <a:gd name="connsiteY3" fmla="*/ 300276 h 300275"/>
            </a:gdLst>
            <a:ahLst/>
            <a:cxnLst>
              <a:cxn ang="0">
                <a:pos x="connsiteX0" y="connsiteY0"/>
              </a:cxn>
              <a:cxn ang="0">
                <a:pos x="connsiteX1" y="connsiteY1"/>
              </a:cxn>
              <a:cxn ang="0">
                <a:pos x="connsiteX2" y="connsiteY2"/>
              </a:cxn>
              <a:cxn ang="0">
                <a:pos x="connsiteX3" y="connsiteY3"/>
              </a:cxn>
            </a:cxnLst>
            <a:rect l="l" t="t" r="r" b="b"/>
            <a:pathLst>
              <a:path w="1617" h="300275">
                <a:moveTo>
                  <a:pt x="0" y="0"/>
                </a:moveTo>
                <a:lnTo>
                  <a:pt x="1617" y="0"/>
                </a:lnTo>
                <a:lnTo>
                  <a:pt x="1617" y="300276"/>
                </a:lnTo>
                <a:lnTo>
                  <a:pt x="0" y="300276"/>
                </a:lnTo>
                <a:close/>
              </a:path>
            </a:pathLst>
          </a:custGeom>
          <a:solidFill>
            <a:srgbClr val="F7941D"/>
          </a:solidFill>
          <a:ln w="0" cap="flat">
            <a:noFill/>
            <a:prstDash val="solid"/>
            <a:miter/>
          </a:ln>
        </p:spPr>
        <p:txBody>
          <a:bodyPr rtlCol="0" anchor="ctr"/>
          <a:lstStyle/>
          <a:p>
            <a:endParaRPr lang="en-GB" dirty="0"/>
          </a:p>
        </p:txBody>
      </p:sp>
      <p:sp>
        <p:nvSpPr>
          <p:cNvPr id="4220" name="Freeform 4219">
            <a:extLst>
              <a:ext uri="{FF2B5EF4-FFF2-40B4-BE49-F238E27FC236}">
                <a16:creationId xmlns:a16="http://schemas.microsoft.com/office/drawing/2014/main" id="{4E64FB03-CCD5-8C82-FF3E-D0748C783250}"/>
              </a:ext>
            </a:extLst>
          </p:cNvPr>
          <p:cNvSpPr/>
          <p:nvPr/>
        </p:nvSpPr>
        <p:spPr>
          <a:xfrm>
            <a:off x="3421862" y="3756115"/>
            <a:ext cx="1617" cy="300275"/>
          </a:xfrm>
          <a:custGeom>
            <a:avLst/>
            <a:gdLst>
              <a:gd name="connsiteX0" fmla="*/ 0 w 1617"/>
              <a:gd name="connsiteY0" fmla="*/ 0 h 300275"/>
              <a:gd name="connsiteX1" fmla="*/ 1617 w 1617"/>
              <a:gd name="connsiteY1" fmla="*/ 0 h 300275"/>
              <a:gd name="connsiteX2" fmla="*/ 1617 w 1617"/>
              <a:gd name="connsiteY2" fmla="*/ 300276 h 300275"/>
              <a:gd name="connsiteX3" fmla="*/ 0 w 1617"/>
              <a:gd name="connsiteY3" fmla="*/ 300276 h 300275"/>
            </a:gdLst>
            <a:ahLst/>
            <a:cxnLst>
              <a:cxn ang="0">
                <a:pos x="connsiteX0" y="connsiteY0"/>
              </a:cxn>
              <a:cxn ang="0">
                <a:pos x="connsiteX1" y="connsiteY1"/>
              </a:cxn>
              <a:cxn ang="0">
                <a:pos x="connsiteX2" y="connsiteY2"/>
              </a:cxn>
              <a:cxn ang="0">
                <a:pos x="connsiteX3" y="connsiteY3"/>
              </a:cxn>
            </a:cxnLst>
            <a:rect l="l" t="t" r="r" b="b"/>
            <a:pathLst>
              <a:path w="1617" h="300275">
                <a:moveTo>
                  <a:pt x="0" y="0"/>
                </a:moveTo>
                <a:lnTo>
                  <a:pt x="1617" y="0"/>
                </a:lnTo>
                <a:lnTo>
                  <a:pt x="1617" y="300276"/>
                </a:lnTo>
                <a:lnTo>
                  <a:pt x="0" y="300276"/>
                </a:lnTo>
                <a:close/>
              </a:path>
            </a:pathLst>
          </a:custGeom>
          <a:noFill/>
          <a:ln w="4040" cap="flat">
            <a:solidFill>
              <a:srgbClr val="C54E29"/>
            </a:solidFill>
            <a:prstDash val="solid"/>
            <a:miter/>
          </a:ln>
        </p:spPr>
        <p:txBody>
          <a:bodyPr rtlCol="0" anchor="ctr"/>
          <a:lstStyle/>
          <a:p>
            <a:endParaRPr lang="en-GB" dirty="0"/>
          </a:p>
        </p:txBody>
      </p:sp>
      <p:sp>
        <p:nvSpPr>
          <p:cNvPr id="4221" name="Freeform 4220">
            <a:extLst>
              <a:ext uri="{FF2B5EF4-FFF2-40B4-BE49-F238E27FC236}">
                <a16:creationId xmlns:a16="http://schemas.microsoft.com/office/drawing/2014/main" id="{25982A36-DF42-4638-75CA-6775A9DAFECB}"/>
              </a:ext>
            </a:extLst>
          </p:cNvPr>
          <p:cNvSpPr/>
          <p:nvPr/>
        </p:nvSpPr>
        <p:spPr>
          <a:xfrm>
            <a:off x="3424126"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22" name="Freeform 4221">
            <a:extLst>
              <a:ext uri="{FF2B5EF4-FFF2-40B4-BE49-F238E27FC236}">
                <a16:creationId xmlns:a16="http://schemas.microsoft.com/office/drawing/2014/main" id="{13621395-92E0-2186-EEAA-D77A4A38BFC2}"/>
              </a:ext>
            </a:extLst>
          </p:cNvPr>
          <p:cNvSpPr/>
          <p:nvPr/>
        </p:nvSpPr>
        <p:spPr>
          <a:xfrm>
            <a:off x="3426390"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23" name="Freeform 4222">
            <a:extLst>
              <a:ext uri="{FF2B5EF4-FFF2-40B4-BE49-F238E27FC236}">
                <a16:creationId xmlns:a16="http://schemas.microsoft.com/office/drawing/2014/main" id="{905CAC19-4C3C-E74B-9536-CA06765B3808}"/>
              </a:ext>
            </a:extLst>
          </p:cNvPr>
          <p:cNvSpPr/>
          <p:nvPr/>
        </p:nvSpPr>
        <p:spPr>
          <a:xfrm>
            <a:off x="3428654" y="3756115"/>
            <a:ext cx="1617" cy="67634"/>
          </a:xfrm>
          <a:custGeom>
            <a:avLst/>
            <a:gdLst>
              <a:gd name="connsiteX0" fmla="*/ 0 w 1617"/>
              <a:gd name="connsiteY0" fmla="*/ 0 h 67634"/>
              <a:gd name="connsiteX1" fmla="*/ 1617 w 1617"/>
              <a:gd name="connsiteY1" fmla="*/ 0 h 67634"/>
              <a:gd name="connsiteX2" fmla="*/ 1617 w 1617"/>
              <a:gd name="connsiteY2" fmla="*/ 67635 h 67634"/>
              <a:gd name="connsiteX3" fmla="*/ 0 w 1617"/>
              <a:gd name="connsiteY3" fmla="*/ 67635 h 67634"/>
            </a:gdLst>
            <a:ahLst/>
            <a:cxnLst>
              <a:cxn ang="0">
                <a:pos x="connsiteX0" y="connsiteY0"/>
              </a:cxn>
              <a:cxn ang="0">
                <a:pos x="connsiteX1" y="connsiteY1"/>
              </a:cxn>
              <a:cxn ang="0">
                <a:pos x="connsiteX2" y="connsiteY2"/>
              </a:cxn>
              <a:cxn ang="0">
                <a:pos x="connsiteX3" y="connsiteY3"/>
              </a:cxn>
            </a:cxnLst>
            <a:rect l="l" t="t" r="r" b="b"/>
            <a:pathLst>
              <a:path w="1617" h="67634">
                <a:moveTo>
                  <a:pt x="0" y="0"/>
                </a:moveTo>
                <a:lnTo>
                  <a:pt x="1617" y="0"/>
                </a:lnTo>
                <a:lnTo>
                  <a:pt x="1617" y="67635"/>
                </a:lnTo>
                <a:lnTo>
                  <a:pt x="0" y="67635"/>
                </a:lnTo>
                <a:close/>
              </a:path>
            </a:pathLst>
          </a:custGeom>
          <a:solidFill>
            <a:srgbClr val="F7941D"/>
          </a:solidFill>
          <a:ln w="0" cap="flat">
            <a:noFill/>
            <a:prstDash val="solid"/>
            <a:miter/>
          </a:ln>
        </p:spPr>
        <p:txBody>
          <a:bodyPr rtlCol="0" anchor="ctr"/>
          <a:lstStyle/>
          <a:p>
            <a:endParaRPr lang="en-GB" dirty="0"/>
          </a:p>
        </p:txBody>
      </p:sp>
      <p:sp>
        <p:nvSpPr>
          <p:cNvPr id="4224" name="Freeform 4223">
            <a:extLst>
              <a:ext uri="{FF2B5EF4-FFF2-40B4-BE49-F238E27FC236}">
                <a16:creationId xmlns:a16="http://schemas.microsoft.com/office/drawing/2014/main" id="{C0FFD137-2F48-6906-8742-D1DF271C2E50}"/>
              </a:ext>
            </a:extLst>
          </p:cNvPr>
          <p:cNvSpPr/>
          <p:nvPr/>
        </p:nvSpPr>
        <p:spPr>
          <a:xfrm>
            <a:off x="3428654" y="3756115"/>
            <a:ext cx="1617" cy="67634"/>
          </a:xfrm>
          <a:custGeom>
            <a:avLst/>
            <a:gdLst>
              <a:gd name="connsiteX0" fmla="*/ 0 w 1617"/>
              <a:gd name="connsiteY0" fmla="*/ 0 h 67634"/>
              <a:gd name="connsiteX1" fmla="*/ 1617 w 1617"/>
              <a:gd name="connsiteY1" fmla="*/ 0 h 67634"/>
              <a:gd name="connsiteX2" fmla="*/ 1617 w 1617"/>
              <a:gd name="connsiteY2" fmla="*/ 67635 h 67634"/>
              <a:gd name="connsiteX3" fmla="*/ 0 w 1617"/>
              <a:gd name="connsiteY3" fmla="*/ 67635 h 67634"/>
            </a:gdLst>
            <a:ahLst/>
            <a:cxnLst>
              <a:cxn ang="0">
                <a:pos x="connsiteX0" y="connsiteY0"/>
              </a:cxn>
              <a:cxn ang="0">
                <a:pos x="connsiteX1" y="connsiteY1"/>
              </a:cxn>
              <a:cxn ang="0">
                <a:pos x="connsiteX2" y="connsiteY2"/>
              </a:cxn>
              <a:cxn ang="0">
                <a:pos x="connsiteX3" y="connsiteY3"/>
              </a:cxn>
            </a:cxnLst>
            <a:rect l="l" t="t" r="r" b="b"/>
            <a:pathLst>
              <a:path w="1617" h="67634">
                <a:moveTo>
                  <a:pt x="0" y="0"/>
                </a:moveTo>
                <a:lnTo>
                  <a:pt x="1617" y="0"/>
                </a:lnTo>
                <a:lnTo>
                  <a:pt x="1617" y="67635"/>
                </a:lnTo>
                <a:lnTo>
                  <a:pt x="0" y="67635"/>
                </a:lnTo>
                <a:close/>
              </a:path>
            </a:pathLst>
          </a:custGeom>
          <a:noFill/>
          <a:ln w="4040" cap="flat">
            <a:solidFill>
              <a:srgbClr val="C54E29"/>
            </a:solidFill>
            <a:prstDash val="solid"/>
            <a:miter/>
          </a:ln>
        </p:spPr>
        <p:txBody>
          <a:bodyPr rtlCol="0" anchor="ctr"/>
          <a:lstStyle/>
          <a:p>
            <a:endParaRPr lang="en-GB" dirty="0"/>
          </a:p>
        </p:txBody>
      </p:sp>
      <p:sp>
        <p:nvSpPr>
          <p:cNvPr id="4225" name="Freeform 4224">
            <a:extLst>
              <a:ext uri="{FF2B5EF4-FFF2-40B4-BE49-F238E27FC236}">
                <a16:creationId xmlns:a16="http://schemas.microsoft.com/office/drawing/2014/main" id="{7EF47678-00B5-D061-F7FA-5950D32E0A7F}"/>
              </a:ext>
            </a:extLst>
          </p:cNvPr>
          <p:cNvSpPr/>
          <p:nvPr/>
        </p:nvSpPr>
        <p:spPr>
          <a:xfrm>
            <a:off x="3430999"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solidFill>
            <a:srgbClr val="F7941D"/>
          </a:solidFill>
          <a:ln w="0" cap="flat">
            <a:noFill/>
            <a:prstDash val="solid"/>
            <a:miter/>
          </a:ln>
        </p:spPr>
        <p:txBody>
          <a:bodyPr rtlCol="0" anchor="ctr"/>
          <a:lstStyle/>
          <a:p>
            <a:endParaRPr lang="en-GB" dirty="0"/>
          </a:p>
        </p:txBody>
      </p:sp>
      <p:sp>
        <p:nvSpPr>
          <p:cNvPr id="4226" name="Freeform 4225">
            <a:extLst>
              <a:ext uri="{FF2B5EF4-FFF2-40B4-BE49-F238E27FC236}">
                <a16:creationId xmlns:a16="http://schemas.microsoft.com/office/drawing/2014/main" id="{5519508C-0B21-C83E-4224-04477CD8DD12}"/>
              </a:ext>
            </a:extLst>
          </p:cNvPr>
          <p:cNvSpPr/>
          <p:nvPr/>
        </p:nvSpPr>
        <p:spPr>
          <a:xfrm>
            <a:off x="3430999" y="3756115"/>
            <a:ext cx="1617" cy="14141"/>
          </a:xfrm>
          <a:custGeom>
            <a:avLst/>
            <a:gdLst>
              <a:gd name="connsiteX0" fmla="*/ 0 w 1617"/>
              <a:gd name="connsiteY0" fmla="*/ 0 h 14141"/>
              <a:gd name="connsiteX1" fmla="*/ 1617 w 1617"/>
              <a:gd name="connsiteY1" fmla="*/ 0 h 14141"/>
              <a:gd name="connsiteX2" fmla="*/ 1617 w 1617"/>
              <a:gd name="connsiteY2" fmla="*/ 14141 h 14141"/>
              <a:gd name="connsiteX3" fmla="*/ 0 w 1617"/>
              <a:gd name="connsiteY3" fmla="*/ 14141 h 14141"/>
            </a:gdLst>
            <a:ahLst/>
            <a:cxnLst>
              <a:cxn ang="0">
                <a:pos x="connsiteX0" y="connsiteY0"/>
              </a:cxn>
              <a:cxn ang="0">
                <a:pos x="connsiteX1" y="connsiteY1"/>
              </a:cxn>
              <a:cxn ang="0">
                <a:pos x="connsiteX2" y="connsiteY2"/>
              </a:cxn>
              <a:cxn ang="0">
                <a:pos x="connsiteX3" y="connsiteY3"/>
              </a:cxn>
            </a:cxnLst>
            <a:rect l="l" t="t" r="r" b="b"/>
            <a:pathLst>
              <a:path w="1617" h="14141">
                <a:moveTo>
                  <a:pt x="0" y="0"/>
                </a:moveTo>
                <a:lnTo>
                  <a:pt x="1617" y="0"/>
                </a:lnTo>
                <a:lnTo>
                  <a:pt x="1617" y="14141"/>
                </a:lnTo>
                <a:lnTo>
                  <a:pt x="0" y="14141"/>
                </a:lnTo>
                <a:close/>
              </a:path>
            </a:pathLst>
          </a:custGeom>
          <a:noFill/>
          <a:ln w="4040" cap="flat">
            <a:solidFill>
              <a:srgbClr val="C54E29"/>
            </a:solidFill>
            <a:prstDash val="solid"/>
            <a:miter/>
          </a:ln>
        </p:spPr>
        <p:txBody>
          <a:bodyPr rtlCol="0" anchor="ctr"/>
          <a:lstStyle/>
          <a:p>
            <a:endParaRPr lang="en-GB" dirty="0"/>
          </a:p>
        </p:txBody>
      </p:sp>
      <p:sp>
        <p:nvSpPr>
          <p:cNvPr id="4227" name="Freeform 4226">
            <a:extLst>
              <a:ext uri="{FF2B5EF4-FFF2-40B4-BE49-F238E27FC236}">
                <a16:creationId xmlns:a16="http://schemas.microsoft.com/office/drawing/2014/main" id="{2050021A-F05C-4C14-5E44-B006C69E71B0}"/>
              </a:ext>
            </a:extLst>
          </p:cNvPr>
          <p:cNvSpPr/>
          <p:nvPr/>
        </p:nvSpPr>
        <p:spPr>
          <a:xfrm>
            <a:off x="3433263" y="3756115"/>
            <a:ext cx="1617" cy="36120"/>
          </a:xfrm>
          <a:custGeom>
            <a:avLst/>
            <a:gdLst>
              <a:gd name="connsiteX0" fmla="*/ 0 w 1617"/>
              <a:gd name="connsiteY0" fmla="*/ 0 h 36120"/>
              <a:gd name="connsiteX1" fmla="*/ 1617 w 1617"/>
              <a:gd name="connsiteY1" fmla="*/ 0 h 36120"/>
              <a:gd name="connsiteX2" fmla="*/ 1617 w 1617"/>
              <a:gd name="connsiteY2" fmla="*/ 36120 h 36120"/>
              <a:gd name="connsiteX3" fmla="*/ 0 w 1617"/>
              <a:gd name="connsiteY3" fmla="*/ 36120 h 36120"/>
            </a:gdLst>
            <a:ahLst/>
            <a:cxnLst>
              <a:cxn ang="0">
                <a:pos x="connsiteX0" y="connsiteY0"/>
              </a:cxn>
              <a:cxn ang="0">
                <a:pos x="connsiteX1" y="connsiteY1"/>
              </a:cxn>
              <a:cxn ang="0">
                <a:pos x="connsiteX2" y="connsiteY2"/>
              </a:cxn>
              <a:cxn ang="0">
                <a:pos x="connsiteX3" y="connsiteY3"/>
              </a:cxn>
            </a:cxnLst>
            <a:rect l="l" t="t" r="r" b="b"/>
            <a:pathLst>
              <a:path w="1617" h="36120">
                <a:moveTo>
                  <a:pt x="0" y="0"/>
                </a:moveTo>
                <a:lnTo>
                  <a:pt x="1617" y="0"/>
                </a:lnTo>
                <a:lnTo>
                  <a:pt x="1617" y="36120"/>
                </a:lnTo>
                <a:lnTo>
                  <a:pt x="0" y="36120"/>
                </a:lnTo>
                <a:close/>
              </a:path>
            </a:pathLst>
          </a:custGeom>
          <a:solidFill>
            <a:srgbClr val="F7941D"/>
          </a:solidFill>
          <a:ln w="0" cap="flat">
            <a:noFill/>
            <a:prstDash val="solid"/>
            <a:miter/>
          </a:ln>
        </p:spPr>
        <p:txBody>
          <a:bodyPr rtlCol="0" anchor="ctr"/>
          <a:lstStyle/>
          <a:p>
            <a:endParaRPr lang="en-GB" dirty="0"/>
          </a:p>
        </p:txBody>
      </p:sp>
      <p:sp>
        <p:nvSpPr>
          <p:cNvPr id="4228" name="Freeform 4227">
            <a:extLst>
              <a:ext uri="{FF2B5EF4-FFF2-40B4-BE49-F238E27FC236}">
                <a16:creationId xmlns:a16="http://schemas.microsoft.com/office/drawing/2014/main" id="{599A38ED-C117-D82A-08A2-5E657DAD9D71}"/>
              </a:ext>
            </a:extLst>
          </p:cNvPr>
          <p:cNvSpPr/>
          <p:nvPr/>
        </p:nvSpPr>
        <p:spPr>
          <a:xfrm>
            <a:off x="3433263" y="3756115"/>
            <a:ext cx="1617" cy="36120"/>
          </a:xfrm>
          <a:custGeom>
            <a:avLst/>
            <a:gdLst>
              <a:gd name="connsiteX0" fmla="*/ 0 w 1617"/>
              <a:gd name="connsiteY0" fmla="*/ 0 h 36120"/>
              <a:gd name="connsiteX1" fmla="*/ 1617 w 1617"/>
              <a:gd name="connsiteY1" fmla="*/ 0 h 36120"/>
              <a:gd name="connsiteX2" fmla="*/ 1617 w 1617"/>
              <a:gd name="connsiteY2" fmla="*/ 36120 h 36120"/>
              <a:gd name="connsiteX3" fmla="*/ 0 w 1617"/>
              <a:gd name="connsiteY3" fmla="*/ 36120 h 36120"/>
            </a:gdLst>
            <a:ahLst/>
            <a:cxnLst>
              <a:cxn ang="0">
                <a:pos x="connsiteX0" y="connsiteY0"/>
              </a:cxn>
              <a:cxn ang="0">
                <a:pos x="connsiteX1" y="connsiteY1"/>
              </a:cxn>
              <a:cxn ang="0">
                <a:pos x="connsiteX2" y="connsiteY2"/>
              </a:cxn>
              <a:cxn ang="0">
                <a:pos x="connsiteX3" y="connsiteY3"/>
              </a:cxn>
            </a:cxnLst>
            <a:rect l="l" t="t" r="r" b="b"/>
            <a:pathLst>
              <a:path w="1617" h="36120">
                <a:moveTo>
                  <a:pt x="0" y="0"/>
                </a:moveTo>
                <a:lnTo>
                  <a:pt x="1617" y="0"/>
                </a:lnTo>
                <a:lnTo>
                  <a:pt x="1617" y="36120"/>
                </a:lnTo>
                <a:lnTo>
                  <a:pt x="0" y="36120"/>
                </a:lnTo>
                <a:close/>
              </a:path>
            </a:pathLst>
          </a:custGeom>
          <a:noFill/>
          <a:ln w="4040" cap="flat">
            <a:solidFill>
              <a:srgbClr val="C54E29"/>
            </a:solidFill>
            <a:prstDash val="solid"/>
            <a:miter/>
          </a:ln>
        </p:spPr>
        <p:txBody>
          <a:bodyPr rtlCol="0" anchor="ctr"/>
          <a:lstStyle/>
          <a:p>
            <a:endParaRPr lang="en-GB" dirty="0"/>
          </a:p>
        </p:txBody>
      </p:sp>
      <p:sp>
        <p:nvSpPr>
          <p:cNvPr id="4229" name="Freeform 4228">
            <a:extLst>
              <a:ext uri="{FF2B5EF4-FFF2-40B4-BE49-F238E27FC236}">
                <a16:creationId xmlns:a16="http://schemas.microsoft.com/office/drawing/2014/main" id="{2C6B0522-BA50-4ED9-E9DE-1095B94074C1}"/>
              </a:ext>
            </a:extLst>
          </p:cNvPr>
          <p:cNvSpPr/>
          <p:nvPr/>
        </p:nvSpPr>
        <p:spPr>
          <a:xfrm>
            <a:off x="3435527"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solidFill>
            <a:srgbClr val="F7941D"/>
          </a:solidFill>
          <a:ln w="0" cap="flat">
            <a:noFill/>
            <a:prstDash val="solid"/>
            <a:miter/>
          </a:ln>
        </p:spPr>
        <p:txBody>
          <a:bodyPr rtlCol="0" anchor="ctr"/>
          <a:lstStyle/>
          <a:p>
            <a:endParaRPr lang="en-GB" dirty="0"/>
          </a:p>
        </p:txBody>
      </p:sp>
      <p:sp>
        <p:nvSpPr>
          <p:cNvPr id="4230" name="Freeform 4229">
            <a:extLst>
              <a:ext uri="{FF2B5EF4-FFF2-40B4-BE49-F238E27FC236}">
                <a16:creationId xmlns:a16="http://schemas.microsoft.com/office/drawing/2014/main" id="{27874C35-815C-9BB9-15A8-B2D87762B4F7}"/>
              </a:ext>
            </a:extLst>
          </p:cNvPr>
          <p:cNvSpPr/>
          <p:nvPr/>
        </p:nvSpPr>
        <p:spPr>
          <a:xfrm>
            <a:off x="3435527" y="3756115"/>
            <a:ext cx="1617" cy="5494"/>
          </a:xfrm>
          <a:custGeom>
            <a:avLst/>
            <a:gdLst>
              <a:gd name="connsiteX0" fmla="*/ 0 w 1617"/>
              <a:gd name="connsiteY0" fmla="*/ 0 h 5494"/>
              <a:gd name="connsiteX1" fmla="*/ 1617 w 1617"/>
              <a:gd name="connsiteY1" fmla="*/ 0 h 5494"/>
              <a:gd name="connsiteX2" fmla="*/ 1617 w 1617"/>
              <a:gd name="connsiteY2" fmla="*/ 5495 h 5494"/>
              <a:gd name="connsiteX3" fmla="*/ 0 w 1617"/>
              <a:gd name="connsiteY3" fmla="*/ 5495 h 5494"/>
            </a:gdLst>
            <a:ahLst/>
            <a:cxnLst>
              <a:cxn ang="0">
                <a:pos x="connsiteX0" y="connsiteY0"/>
              </a:cxn>
              <a:cxn ang="0">
                <a:pos x="connsiteX1" y="connsiteY1"/>
              </a:cxn>
              <a:cxn ang="0">
                <a:pos x="connsiteX2" y="connsiteY2"/>
              </a:cxn>
              <a:cxn ang="0">
                <a:pos x="connsiteX3" y="connsiteY3"/>
              </a:cxn>
            </a:cxnLst>
            <a:rect l="l" t="t" r="r" b="b"/>
            <a:pathLst>
              <a:path w="1617" h="5494">
                <a:moveTo>
                  <a:pt x="0" y="0"/>
                </a:moveTo>
                <a:lnTo>
                  <a:pt x="1617" y="0"/>
                </a:lnTo>
                <a:lnTo>
                  <a:pt x="1617" y="5495"/>
                </a:lnTo>
                <a:lnTo>
                  <a:pt x="0" y="5495"/>
                </a:lnTo>
                <a:close/>
              </a:path>
            </a:pathLst>
          </a:custGeom>
          <a:noFill/>
          <a:ln w="4040" cap="flat">
            <a:solidFill>
              <a:srgbClr val="C54E29"/>
            </a:solidFill>
            <a:prstDash val="solid"/>
            <a:miter/>
          </a:ln>
        </p:spPr>
        <p:txBody>
          <a:bodyPr rtlCol="0" anchor="ctr"/>
          <a:lstStyle/>
          <a:p>
            <a:endParaRPr lang="en-GB" dirty="0"/>
          </a:p>
        </p:txBody>
      </p:sp>
      <p:sp>
        <p:nvSpPr>
          <p:cNvPr id="4231" name="Freeform 4230">
            <a:extLst>
              <a:ext uri="{FF2B5EF4-FFF2-40B4-BE49-F238E27FC236}">
                <a16:creationId xmlns:a16="http://schemas.microsoft.com/office/drawing/2014/main" id="{093CE462-2B68-81C0-9B10-A36AA2070195}"/>
              </a:ext>
            </a:extLst>
          </p:cNvPr>
          <p:cNvSpPr/>
          <p:nvPr/>
        </p:nvSpPr>
        <p:spPr>
          <a:xfrm>
            <a:off x="3437791"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solidFill>
            <a:srgbClr val="F7941D"/>
          </a:solidFill>
          <a:ln w="0" cap="flat">
            <a:noFill/>
            <a:prstDash val="solid"/>
            <a:miter/>
          </a:ln>
        </p:spPr>
        <p:txBody>
          <a:bodyPr rtlCol="0" anchor="ctr"/>
          <a:lstStyle/>
          <a:p>
            <a:endParaRPr lang="en-GB" dirty="0"/>
          </a:p>
        </p:txBody>
      </p:sp>
      <p:sp>
        <p:nvSpPr>
          <p:cNvPr id="4232" name="Freeform 4231">
            <a:extLst>
              <a:ext uri="{FF2B5EF4-FFF2-40B4-BE49-F238E27FC236}">
                <a16:creationId xmlns:a16="http://schemas.microsoft.com/office/drawing/2014/main" id="{3E4D2447-E145-3C10-017F-88C4CA2B48EB}"/>
              </a:ext>
            </a:extLst>
          </p:cNvPr>
          <p:cNvSpPr/>
          <p:nvPr/>
        </p:nvSpPr>
        <p:spPr>
          <a:xfrm>
            <a:off x="3437791"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noFill/>
          <a:ln w="4040" cap="flat">
            <a:solidFill>
              <a:srgbClr val="C54E29"/>
            </a:solidFill>
            <a:prstDash val="solid"/>
            <a:miter/>
          </a:ln>
        </p:spPr>
        <p:txBody>
          <a:bodyPr rtlCol="0" anchor="ctr"/>
          <a:lstStyle/>
          <a:p>
            <a:endParaRPr lang="en-GB" dirty="0"/>
          </a:p>
        </p:txBody>
      </p:sp>
      <p:sp>
        <p:nvSpPr>
          <p:cNvPr id="4233" name="Freeform 4232">
            <a:extLst>
              <a:ext uri="{FF2B5EF4-FFF2-40B4-BE49-F238E27FC236}">
                <a16:creationId xmlns:a16="http://schemas.microsoft.com/office/drawing/2014/main" id="{F108B3D2-97C4-FC74-9C30-85D348A1B037}"/>
              </a:ext>
            </a:extLst>
          </p:cNvPr>
          <p:cNvSpPr/>
          <p:nvPr/>
        </p:nvSpPr>
        <p:spPr>
          <a:xfrm>
            <a:off x="3440055"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4234" name="Freeform 4233">
            <a:extLst>
              <a:ext uri="{FF2B5EF4-FFF2-40B4-BE49-F238E27FC236}">
                <a16:creationId xmlns:a16="http://schemas.microsoft.com/office/drawing/2014/main" id="{6688C7DD-2AE4-3A3C-8DAD-EE8DBDD2D8C1}"/>
              </a:ext>
            </a:extLst>
          </p:cNvPr>
          <p:cNvSpPr/>
          <p:nvPr/>
        </p:nvSpPr>
        <p:spPr>
          <a:xfrm>
            <a:off x="3440055"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4235" name="Freeform 4234">
            <a:extLst>
              <a:ext uri="{FF2B5EF4-FFF2-40B4-BE49-F238E27FC236}">
                <a16:creationId xmlns:a16="http://schemas.microsoft.com/office/drawing/2014/main" id="{610E6868-A53D-CAC8-D21E-5A387BED0883}"/>
              </a:ext>
            </a:extLst>
          </p:cNvPr>
          <p:cNvSpPr/>
          <p:nvPr/>
        </p:nvSpPr>
        <p:spPr>
          <a:xfrm>
            <a:off x="3442400"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36" name="Freeform 4235">
            <a:extLst>
              <a:ext uri="{FF2B5EF4-FFF2-40B4-BE49-F238E27FC236}">
                <a16:creationId xmlns:a16="http://schemas.microsoft.com/office/drawing/2014/main" id="{049A4590-C040-9993-E5DE-31391BB32653}"/>
              </a:ext>
            </a:extLst>
          </p:cNvPr>
          <p:cNvSpPr/>
          <p:nvPr/>
        </p:nvSpPr>
        <p:spPr>
          <a:xfrm>
            <a:off x="3444664"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37" name="Freeform 4236">
            <a:extLst>
              <a:ext uri="{FF2B5EF4-FFF2-40B4-BE49-F238E27FC236}">
                <a16:creationId xmlns:a16="http://schemas.microsoft.com/office/drawing/2014/main" id="{1396A9F7-9784-67E0-8BE1-FE2ABA010916}"/>
              </a:ext>
            </a:extLst>
          </p:cNvPr>
          <p:cNvSpPr/>
          <p:nvPr/>
        </p:nvSpPr>
        <p:spPr>
          <a:xfrm>
            <a:off x="3446928"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solidFill>
            <a:srgbClr val="F7941D"/>
          </a:solidFill>
          <a:ln w="0" cap="flat">
            <a:noFill/>
            <a:prstDash val="solid"/>
            <a:miter/>
          </a:ln>
        </p:spPr>
        <p:txBody>
          <a:bodyPr rtlCol="0" anchor="ctr"/>
          <a:lstStyle/>
          <a:p>
            <a:endParaRPr lang="en-GB" dirty="0"/>
          </a:p>
        </p:txBody>
      </p:sp>
      <p:sp>
        <p:nvSpPr>
          <p:cNvPr id="4238" name="Freeform 4237">
            <a:extLst>
              <a:ext uri="{FF2B5EF4-FFF2-40B4-BE49-F238E27FC236}">
                <a16:creationId xmlns:a16="http://schemas.microsoft.com/office/drawing/2014/main" id="{813A5D83-0DD7-815C-FF7B-8D5E5E3F4E20}"/>
              </a:ext>
            </a:extLst>
          </p:cNvPr>
          <p:cNvSpPr/>
          <p:nvPr/>
        </p:nvSpPr>
        <p:spPr>
          <a:xfrm>
            <a:off x="3446928" y="3756115"/>
            <a:ext cx="1617" cy="25615"/>
          </a:xfrm>
          <a:custGeom>
            <a:avLst/>
            <a:gdLst>
              <a:gd name="connsiteX0" fmla="*/ 0 w 1617"/>
              <a:gd name="connsiteY0" fmla="*/ 0 h 25615"/>
              <a:gd name="connsiteX1" fmla="*/ 1617 w 1617"/>
              <a:gd name="connsiteY1" fmla="*/ 0 h 25615"/>
              <a:gd name="connsiteX2" fmla="*/ 1617 w 1617"/>
              <a:gd name="connsiteY2" fmla="*/ 25616 h 25615"/>
              <a:gd name="connsiteX3" fmla="*/ 0 w 1617"/>
              <a:gd name="connsiteY3" fmla="*/ 25616 h 25615"/>
            </a:gdLst>
            <a:ahLst/>
            <a:cxnLst>
              <a:cxn ang="0">
                <a:pos x="connsiteX0" y="connsiteY0"/>
              </a:cxn>
              <a:cxn ang="0">
                <a:pos x="connsiteX1" y="connsiteY1"/>
              </a:cxn>
              <a:cxn ang="0">
                <a:pos x="connsiteX2" y="connsiteY2"/>
              </a:cxn>
              <a:cxn ang="0">
                <a:pos x="connsiteX3" y="connsiteY3"/>
              </a:cxn>
            </a:cxnLst>
            <a:rect l="l" t="t" r="r" b="b"/>
            <a:pathLst>
              <a:path w="1617" h="25615">
                <a:moveTo>
                  <a:pt x="0" y="0"/>
                </a:moveTo>
                <a:lnTo>
                  <a:pt x="1617" y="0"/>
                </a:lnTo>
                <a:lnTo>
                  <a:pt x="1617" y="25616"/>
                </a:lnTo>
                <a:lnTo>
                  <a:pt x="0" y="25616"/>
                </a:lnTo>
                <a:close/>
              </a:path>
            </a:pathLst>
          </a:custGeom>
          <a:noFill/>
          <a:ln w="4040" cap="flat">
            <a:solidFill>
              <a:srgbClr val="C54E29"/>
            </a:solidFill>
            <a:prstDash val="solid"/>
            <a:miter/>
          </a:ln>
        </p:spPr>
        <p:txBody>
          <a:bodyPr rtlCol="0" anchor="ctr"/>
          <a:lstStyle/>
          <a:p>
            <a:endParaRPr lang="en-GB" dirty="0"/>
          </a:p>
        </p:txBody>
      </p:sp>
      <p:sp>
        <p:nvSpPr>
          <p:cNvPr id="4239" name="Freeform 4238">
            <a:extLst>
              <a:ext uri="{FF2B5EF4-FFF2-40B4-BE49-F238E27FC236}">
                <a16:creationId xmlns:a16="http://schemas.microsoft.com/office/drawing/2014/main" id="{34EB7A49-850A-6ED0-D7E7-38A2AE02E470}"/>
              </a:ext>
            </a:extLst>
          </p:cNvPr>
          <p:cNvSpPr/>
          <p:nvPr/>
        </p:nvSpPr>
        <p:spPr>
          <a:xfrm>
            <a:off x="3449192"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solidFill>
            <a:srgbClr val="F7941D"/>
          </a:solidFill>
          <a:ln w="0" cap="flat">
            <a:noFill/>
            <a:prstDash val="solid"/>
            <a:miter/>
          </a:ln>
        </p:spPr>
        <p:txBody>
          <a:bodyPr rtlCol="0" anchor="ctr"/>
          <a:lstStyle/>
          <a:p>
            <a:endParaRPr lang="en-GB" dirty="0"/>
          </a:p>
        </p:txBody>
      </p:sp>
      <p:sp>
        <p:nvSpPr>
          <p:cNvPr id="4240" name="Freeform 4239">
            <a:extLst>
              <a:ext uri="{FF2B5EF4-FFF2-40B4-BE49-F238E27FC236}">
                <a16:creationId xmlns:a16="http://schemas.microsoft.com/office/drawing/2014/main" id="{FD5EC79C-62E9-4E0D-7A1A-5660EC57B2A1}"/>
              </a:ext>
            </a:extLst>
          </p:cNvPr>
          <p:cNvSpPr/>
          <p:nvPr/>
        </p:nvSpPr>
        <p:spPr>
          <a:xfrm>
            <a:off x="3449192" y="3756115"/>
            <a:ext cx="1617" cy="50746"/>
          </a:xfrm>
          <a:custGeom>
            <a:avLst/>
            <a:gdLst>
              <a:gd name="connsiteX0" fmla="*/ 0 w 1617"/>
              <a:gd name="connsiteY0" fmla="*/ 0 h 50746"/>
              <a:gd name="connsiteX1" fmla="*/ 1617 w 1617"/>
              <a:gd name="connsiteY1" fmla="*/ 0 h 50746"/>
              <a:gd name="connsiteX2" fmla="*/ 1617 w 1617"/>
              <a:gd name="connsiteY2" fmla="*/ 50746 h 50746"/>
              <a:gd name="connsiteX3" fmla="*/ 0 w 1617"/>
              <a:gd name="connsiteY3" fmla="*/ 50746 h 50746"/>
            </a:gdLst>
            <a:ahLst/>
            <a:cxnLst>
              <a:cxn ang="0">
                <a:pos x="connsiteX0" y="connsiteY0"/>
              </a:cxn>
              <a:cxn ang="0">
                <a:pos x="connsiteX1" y="connsiteY1"/>
              </a:cxn>
              <a:cxn ang="0">
                <a:pos x="connsiteX2" y="connsiteY2"/>
              </a:cxn>
              <a:cxn ang="0">
                <a:pos x="connsiteX3" y="connsiteY3"/>
              </a:cxn>
            </a:cxnLst>
            <a:rect l="l" t="t" r="r" b="b"/>
            <a:pathLst>
              <a:path w="1617" h="50746">
                <a:moveTo>
                  <a:pt x="0" y="0"/>
                </a:moveTo>
                <a:lnTo>
                  <a:pt x="1617" y="0"/>
                </a:lnTo>
                <a:lnTo>
                  <a:pt x="1617" y="50746"/>
                </a:lnTo>
                <a:lnTo>
                  <a:pt x="0" y="50746"/>
                </a:lnTo>
                <a:close/>
              </a:path>
            </a:pathLst>
          </a:custGeom>
          <a:noFill/>
          <a:ln w="4040" cap="flat">
            <a:solidFill>
              <a:srgbClr val="C54E29"/>
            </a:solidFill>
            <a:prstDash val="solid"/>
            <a:miter/>
          </a:ln>
        </p:spPr>
        <p:txBody>
          <a:bodyPr rtlCol="0" anchor="ctr"/>
          <a:lstStyle/>
          <a:p>
            <a:endParaRPr lang="en-GB" dirty="0"/>
          </a:p>
        </p:txBody>
      </p:sp>
      <p:sp>
        <p:nvSpPr>
          <p:cNvPr id="4241" name="Freeform 4240">
            <a:extLst>
              <a:ext uri="{FF2B5EF4-FFF2-40B4-BE49-F238E27FC236}">
                <a16:creationId xmlns:a16="http://schemas.microsoft.com/office/drawing/2014/main" id="{E550309A-CFEB-F6C9-630F-782C326CE2B7}"/>
              </a:ext>
            </a:extLst>
          </p:cNvPr>
          <p:cNvSpPr/>
          <p:nvPr/>
        </p:nvSpPr>
        <p:spPr>
          <a:xfrm>
            <a:off x="3451456"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4242" name="Freeform 4241">
            <a:extLst>
              <a:ext uri="{FF2B5EF4-FFF2-40B4-BE49-F238E27FC236}">
                <a16:creationId xmlns:a16="http://schemas.microsoft.com/office/drawing/2014/main" id="{50B8BCE0-9618-C42B-4F30-CAE8E02B115B}"/>
              </a:ext>
            </a:extLst>
          </p:cNvPr>
          <p:cNvSpPr/>
          <p:nvPr/>
        </p:nvSpPr>
        <p:spPr>
          <a:xfrm>
            <a:off x="3451456"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4243" name="Freeform 4242">
            <a:extLst>
              <a:ext uri="{FF2B5EF4-FFF2-40B4-BE49-F238E27FC236}">
                <a16:creationId xmlns:a16="http://schemas.microsoft.com/office/drawing/2014/main" id="{084EB47E-B01D-394F-2418-BE49891FD3B0}"/>
              </a:ext>
            </a:extLst>
          </p:cNvPr>
          <p:cNvSpPr/>
          <p:nvPr/>
        </p:nvSpPr>
        <p:spPr>
          <a:xfrm>
            <a:off x="3453720"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244" name="Freeform 4243">
            <a:extLst>
              <a:ext uri="{FF2B5EF4-FFF2-40B4-BE49-F238E27FC236}">
                <a16:creationId xmlns:a16="http://schemas.microsoft.com/office/drawing/2014/main" id="{BA177A14-9D28-E5F4-FD72-DBAAAA9401C4}"/>
              </a:ext>
            </a:extLst>
          </p:cNvPr>
          <p:cNvSpPr/>
          <p:nvPr/>
        </p:nvSpPr>
        <p:spPr>
          <a:xfrm>
            <a:off x="3453720"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245" name="Freeform 4244">
            <a:extLst>
              <a:ext uri="{FF2B5EF4-FFF2-40B4-BE49-F238E27FC236}">
                <a16:creationId xmlns:a16="http://schemas.microsoft.com/office/drawing/2014/main" id="{17BADAB9-DB4B-9FE3-18E0-607FF2F39C0F}"/>
              </a:ext>
            </a:extLst>
          </p:cNvPr>
          <p:cNvSpPr/>
          <p:nvPr/>
        </p:nvSpPr>
        <p:spPr>
          <a:xfrm>
            <a:off x="3455984" y="3756115"/>
            <a:ext cx="1697" cy="8080"/>
          </a:xfrm>
          <a:custGeom>
            <a:avLst/>
            <a:gdLst>
              <a:gd name="connsiteX0" fmla="*/ 0 w 1697"/>
              <a:gd name="connsiteY0" fmla="*/ 0 h 8080"/>
              <a:gd name="connsiteX1" fmla="*/ 1698 w 1697"/>
              <a:gd name="connsiteY1" fmla="*/ 0 h 8080"/>
              <a:gd name="connsiteX2" fmla="*/ 0 w 1697"/>
              <a:gd name="connsiteY2" fmla="*/ 0 h 8080"/>
            </a:gdLst>
            <a:ahLst/>
            <a:cxnLst>
              <a:cxn ang="0">
                <a:pos x="connsiteX0" y="connsiteY0"/>
              </a:cxn>
              <a:cxn ang="0">
                <a:pos x="connsiteX1" y="connsiteY1"/>
              </a:cxn>
              <a:cxn ang="0">
                <a:pos x="connsiteX2" y="connsiteY2"/>
              </a:cxn>
            </a:cxnLst>
            <a:rect l="l" t="t" r="r" b="b"/>
            <a:pathLst>
              <a:path w="1697" h="8080">
                <a:moveTo>
                  <a:pt x="0" y="0"/>
                </a:moveTo>
                <a:lnTo>
                  <a:pt x="1698"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46" name="Freeform 4245">
            <a:extLst>
              <a:ext uri="{FF2B5EF4-FFF2-40B4-BE49-F238E27FC236}">
                <a16:creationId xmlns:a16="http://schemas.microsoft.com/office/drawing/2014/main" id="{FB9190EA-AEEF-D89C-C6CD-E019FADC37A1}"/>
              </a:ext>
            </a:extLst>
          </p:cNvPr>
          <p:cNvSpPr/>
          <p:nvPr/>
        </p:nvSpPr>
        <p:spPr>
          <a:xfrm>
            <a:off x="3458329" y="3756115"/>
            <a:ext cx="1617" cy="39756"/>
          </a:xfrm>
          <a:custGeom>
            <a:avLst/>
            <a:gdLst>
              <a:gd name="connsiteX0" fmla="*/ 0 w 1617"/>
              <a:gd name="connsiteY0" fmla="*/ 0 h 39756"/>
              <a:gd name="connsiteX1" fmla="*/ 1617 w 1617"/>
              <a:gd name="connsiteY1" fmla="*/ 0 h 39756"/>
              <a:gd name="connsiteX2" fmla="*/ 1617 w 1617"/>
              <a:gd name="connsiteY2" fmla="*/ 39757 h 39756"/>
              <a:gd name="connsiteX3" fmla="*/ 0 w 1617"/>
              <a:gd name="connsiteY3" fmla="*/ 39757 h 39756"/>
            </a:gdLst>
            <a:ahLst/>
            <a:cxnLst>
              <a:cxn ang="0">
                <a:pos x="connsiteX0" y="connsiteY0"/>
              </a:cxn>
              <a:cxn ang="0">
                <a:pos x="connsiteX1" y="connsiteY1"/>
              </a:cxn>
              <a:cxn ang="0">
                <a:pos x="connsiteX2" y="connsiteY2"/>
              </a:cxn>
              <a:cxn ang="0">
                <a:pos x="connsiteX3" y="connsiteY3"/>
              </a:cxn>
            </a:cxnLst>
            <a:rect l="l" t="t" r="r" b="b"/>
            <a:pathLst>
              <a:path w="1617" h="39756">
                <a:moveTo>
                  <a:pt x="0" y="0"/>
                </a:moveTo>
                <a:lnTo>
                  <a:pt x="1617" y="0"/>
                </a:lnTo>
                <a:lnTo>
                  <a:pt x="1617" y="39757"/>
                </a:lnTo>
                <a:lnTo>
                  <a:pt x="0" y="39757"/>
                </a:lnTo>
                <a:close/>
              </a:path>
            </a:pathLst>
          </a:custGeom>
          <a:solidFill>
            <a:srgbClr val="F7941D"/>
          </a:solidFill>
          <a:ln w="0" cap="flat">
            <a:noFill/>
            <a:prstDash val="solid"/>
            <a:miter/>
          </a:ln>
        </p:spPr>
        <p:txBody>
          <a:bodyPr rtlCol="0" anchor="ctr"/>
          <a:lstStyle/>
          <a:p>
            <a:endParaRPr lang="en-GB" dirty="0"/>
          </a:p>
        </p:txBody>
      </p:sp>
      <p:sp>
        <p:nvSpPr>
          <p:cNvPr id="4247" name="Freeform 4246">
            <a:extLst>
              <a:ext uri="{FF2B5EF4-FFF2-40B4-BE49-F238E27FC236}">
                <a16:creationId xmlns:a16="http://schemas.microsoft.com/office/drawing/2014/main" id="{38648A72-3E72-AB08-F641-2B18F5CACC8C}"/>
              </a:ext>
            </a:extLst>
          </p:cNvPr>
          <p:cNvSpPr/>
          <p:nvPr/>
        </p:nvSpPr>
        <p:spPr>
          <a:xfrm>
            <a:off x="3458329" y="3756115"/>
            <a:ext cx="1617" cy="39756"/>
          </a:xfrm>
          <a:custGeom>
            <a:avLst/>
            <a:gdLst>
              <a:gd name="connsiteX0" fmla="*/ 0 w 1617"/>
              <a:gd name="connsiteY0" fmla="*/ 0 h 39756"/>
              <a:gd name="connsiteX1" fmla="*/ 1617 w 1617"/>
              <a:gd name="connsiteY1" fmla="*/ 0 h 39756"/>
              <a:gd name="connsiteX2" fmla="*/ 1617 w 1617"/>
              <a:gd name="connsiteY2" fmla="*/ 39757 h 39756"/>
              <a:gd name="connsiteX3" fmla="*/ 0 w 1617"/>
              <a:gd name="connsiteY3" fmla="*/ 39757 h 39756"/>
            </a:gdLst>
            <a:ahLst/>
            <a:cxnLst>
              <a:cxn ang="0">
                <a:pos x="connsiteX0" y="connsiteY0"/>
              </a:cxn>
              <a:cxn ang="0">
                <a:pos x="connsiteX1" y="connsiteY1"/>
              </a:cxn>
              <a:cxn ang="0">
                <a:pos x="connsiteX2" y="connsiteY2"/>
              </a:cxn>
              <a:cxn ang="0">
                <a:pos x="connsiteX3" y="connsiteY3"/>
              </a:cxn>
            </a:cxnLst>
            <a:rect l="l" t="t" r="r" b="b"/>
            <a:pathLst>
              <a:path w="1617" h="39756">
                <a:moveTo>
                  <a:pt x="0" y="0"/>
                </a:moveTo>
                <a:lnTo>
                  <a:pt x="1617" y="0"/>
                </a:lnTo>
                <a:lnTo>
                  <a:pt x="1617" y="39757"/>
                </a:lnTo>
                <a:lnTo>
                  <a:pt x="0" y="39757"/>
                </a:lnTo>
                <a:close/>
              </a:path>
            </a:pathLst>
          </a:custGeom>
          <a:noFill/>
          <a:ln w="4040" cap="flat">
            <a:solidFill>
              <a:srgbClr val="C54E29"/>
            </a:solidFill>
            <a:prstDash val="solid"/>
            <a:miter/>
          </a:ln>
        </p:spPr>
        <p:txBody>
          <a:bodyPr rtlCol="0" anchor="ctr"/>
          <a:lstStyle/>
          <a:p>
            <a:endParaRPr lang="en-GB" dirty="0"/>
          </a:p>
        </p:txBody>
      </p:sp>
      <p:sp>
        <p:nvSpPr>
          <p:cNvPr id="4248" name="Freeform 4247">
            <a:extLst>
              <a:ext uri="{FF2B5EF4-FFF2-40B4-BE49-F238E27FC236}">
                <a16:creationId xmlns:a16="http://schemas.microsoft.com/office/drawing/2014/main" id="{60FE0543-9FED-ADA4-AFF5-823972C43DBA}"/>
              </a:ext>
            </a:extLst>
          </p:cNvPr>
          <p:cNvSpPr/>
          <p:nvPr/>
        </p:nvSpPr>
        <p:spPr>
          <a:xfrm>
            <a:off x="3460593"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solidFill>
            <a:srgbClr val="F7941D"/>
          </a:solidFill>
          <a:ln w="0" cap="flat">
            <a:noFill/>
            <a:prstDash val="solid"/>
            <a:miter/>
          </a:ln>
        </p:spPr>
        <p:txBody>
          <a:bodyPr rtlCol="0" anchor="ctr"/>
          <a:lstStyle/>
          <a:p>
            <a:endParaRPr lang="en-GB" dirty="0"/>
          </a:p>
        </p:txBody>
      </p:sp>
      <p:sp>
        <p:nvSpPr>
          <p:cNvPr id="4249" name="Freeform 4248">
            <a:extLst>
              <a:ext uri="{FF2B5EF4-FFF2-40B4-BE49-F238E27FC236}">
                <a16:creationId xmlns:a16="http://schemas.microsoft.com/office/drawing/2014/main" id="{6ECF618C-15FB-5000-50B1-739C0894E69B}"/>
              </a:ext>
            </a:extLst>
          </p:cNvPr>
          <p:cNvSpPr/>
          <p:nvPr/>
        </p:nvSpPr>
        <p:spPr>
          <a:xfrm>
            <a:off x="3460593" y="3756115"/>
            <a:ext cx="1617" cy="12363"/>
          </a:xfrm>
          <a:custGeom>
            <a:avLst/>
            <a:gdLst>
              <a:gd name="connsiteX0" fmla="*/ 0 w 1617"/>
              <a:gd name="connsiteY0" fmla="*/ 0 h 12363"/>
              <a:gd name="connsiteX1" fmla="*/ 1617 w 1617"/>
              <a:gd name="connsiteY1" fmla="*/ 0 h 12363"/>
              <a:gd name="connsiteX2" fmla="*/ 1617 w 1617"/>
              <a:gd name="connsiteY2" fmla="*/ 12363 h 12363"/>
              <a:gd name="connsiteX3" fmla="*/ 0 w 1617"/>
              <a:gd name="connsiteY3" fmla="*/ 12363 h 12363"/>
            </a:gdLst>
            <a:ahLst/>
            <a:cxnLst>
              <a:cxn ang="0">
                <a:pos x="connsiteX0" y="connsiteY0"/>
              </a:cxn>
              <a:cxn ang="0">
                <a:pos x="connsiteX1" y="connsiteY1"/>
              </a:cxn>
              <a:cxn ang="0">
                <a:pos x="connsiteX2" y="connsiteY2"/>
              </a:cxn>
              <a:cxn ang="0">
                <a:pos x="connsiteX3" y="connsiteY3"/>
              </a:cxn>
            </a:cxnLst>
            <a:rect l="l" t="t" r="r" b="b"/>
            <a:pathLst>
              <a:path w="1617" h="12363">
                <a:moveTo>
                  <a:pt x="0" y="0"/>
                </a:moveTo>
                <a:lnTo>
                  <a:pt x="1617" y="0"/>
                </a:lnTo>
                <a:lnTo>
                  <a:pt x="1617" y="12363"/>
                </a:lnTo>
                <a:lnTo>
                  <a:pt x="0" y="12363"/>
                </a:lnTo>
                <a:close/>
              </a:path>
            </a:pathLst>
          </a:custGeom>
          <a:noFill/>
          <a:ln w="4040" cap="flat">
            <a:solidFill>
              <a:srgbClr val="C54E29"/>
            </a:solidFill>
            <a:prstDash val="solid"/>
            <a:miter/>
          </a:ln>
        </p:spPr>
        <p:txBody>
          <a:bodyPr rtlCol="0" anchor="ctr"/>
          <a:lstStyle/>
          <a:p>
            <a:endParaRPr lang="en-GB" dirty="0"/>
          </a:p>
        </p:txBody>
      </p:sp>
      <p:sp>
        <p:nvSpPr>
          <p:cNvPr id="4250" name="Freeform 4249">
            <a:extLst>
              <a:ext uri="{FF2B5EF4-FFF2-40B4-BE49-F238E27FC236}">
                <a16:creationId xmlns:a16="http://schemas.microsoft.com/office/drawing/2014/main" id="{E123C423-AE9D-D5C5-586F-C737772EE9D5}"/>
              </a:ext>
            </a:extLst>
          </p:cNvPr>
          <p:cNvSpPr/>
          <p:nvPr/>
        </p:nvSpPr>
        <p:spPr>
          <a:xfrm>
            <a:off x="3462857"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51" name="Freeform 4250">
            <a:extLst>
              <a:ext uri="{FF2B5EF4-FFF2-40B4-BE49-F238E27FC236}">
                <a16:creationId xmlns:a16="http://schemas.microsoft.com/office/drawing/2014/main" id="{C8184FE2-614E-FCF9-9A0A-82F316BDBBF3}"/>
              </a:ext>
            </a:extLst>
          </p:cNvPr>
          <p:cNvSpPr/>
          <p:nvPr/>
        </p:nvSpPr>
        <p:spPr>
          <a:xfrm>
            <a:off x="3465121"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solidFill>
            <a:srgbClr val="F7941D"/>
          </a:solidFill>
          <a:ln w="0" cap="flat">
            <a:noFill/>
            <a:prstDash val="solid"/>
            <a:miter/>
          </a:ln>
        </p:spPr>
        <p:txBody>
          <a:bodyPr rtlCol="0" anchor="ctr"/>
          <a:lstStyle/>
          <a:p>
            <a:endParaRPr lang="en-GB" dirty="0"/>
          </a:p>
        </p:txBody>
      </p:sp>
      <p:sp>
        <p:nvSpPr>
          <p:cNvPr id="4252" name="Freeform 4251">
            <a:extLst>
              <a:ext uri="{FF2B5EF4-FFF2-40B4-BE49-F238E27FC236}">
                <a16:creationId xmlns:a16="http://schemas.microsoft.com/office/drawing/2014/main" id="{D9E50285-0C1A-DAE2-5DC6-D334FA3A9875}"/>
              </a:ext>
            </a:extLst>
          </p:cNvPr>
          <p:cNvSpPr/>
          <p:nvPr/>
        </p:nvSpPr>
        <p:spPr>
          <a:xfrm>
            <a:off x="3465121" y="3756115"/>
            <a:ext cx="1617" cy="15514"/>
          </a:xfrm>
          <a:custGeom>
            <a:avLst/>
            <a:gdLst>
              <a:gd name="connsiteX0" fmla="*/ 0 w 1617"/>
              <a:gd name="connsiteY0" fmla="*/ 0 h 15514"/>
              <a:gd name="connsiteX1" fmla="*/ 1617 w 1617"/>
              <a:gd name="connsiteY1" fmla="*/ 0 h 15514"/>
              <a:gd name="connsiteX2" fmla="*/ 1617 w 1617"/>
              <a:gd name="connsiteY2" fmla="*/ 15515 h 15514"/>
              <a:gd name="connsiteX3" fmla="*/ 0 w 1617"/>
              <a:gd name="connsiteY3" fmla="*/ 15515 h 15514"/>
            </a:gdLst>
            <a:ahLst/>
            <a:cxnLst>
              <a:cxn ang="0">
                <a:pos x="connsiteX0" y="connsiteY0"/>
              </a:cxn>
              <a:cxn ang="0">
                <a:pos x="connsiteX1" y="connsiteY1"/>
              </a:cxn>
              <a:cxn ang="0">
                <a:pos x="connsiteX2" y="connsiteY2"/>
              </a:cxn>
              <a:cxn ang="0">
                <a:pos x="connsiteX3" y="connsiteY3"/>
              </a:cxn>
            </a:cxnLst>
            <a:rect l="l" t="t" r="r" b="b"/>
            <a:pathLst>
              <a:path w="1617" h="15514">
                <a:moveTo>
                  <a:pt x="0" y="0"/>
                </a:moveTo>
                <a:lnTo>
                  <a:pt x="1617" y="0"/>
                </a:lnTo>
                <a:lnTo>
                  <a:pt x="1617" y="15515"/>
                </a:lnTo>
                <a:lnTo>
                  <a:pt x="0" y="15515"/>
                </a:lnTo>
                <a:close/>
              </a:path>
            </a:pathLst>
          </a:custGeom>
          <a:noFill/>
          <a:ln w="4040" cap="flat">
            <a:solidFill>
              <a:srgbClr val="C54E29"/>
            </a:solidFill>
            <a:prstDash val="solid"/>
            <a:miter/>
          </a:ln>
        </p:spPr>
        <p:txBody>
          <a:bodyPr rtlCol="0" anchor="ctr"/>
          <a:lstStyle/>
          <a:p>
            <a:endParaRPr lang="en-GB" dirty="0"/>
          </a:p>
        </p:txBody>
      </p:sp>
      <p:sp>
        <p:nvSpPr>
          <p:cNvPr id="4253" name="Freeform 4252">
            <a:extLst>
              <a:ext uri="{FF2B5EF4-FFF2-40B4-BE49-F238E27FC236}">
                <a16:creationId xmlns:a16="http://schemas.microsoft.com/office/drawing/2014/main" id="{E1D5B767-8C14-C5D9-DB10-112908B38017}"/>
              </a:ext>
            </a:extLst>
          </p:cNvPr>
          <p:cNvSpPr/>
          <p:nvPr/>
        </p:nvSpPr>
        <p:spPr>
          <a:xfrm>
            <a:off x="3467385"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solidFill>
            <a:srgbClr val="F7941D"/>
          </a:solidFill>
          <a:ln w="0" cap="flat">
            <a:noFill/>
            <a:prstDash val="solid"/>
            <a:miter/>
          </a:ln>
        </p:spPr>
        <p:txBody>
          <a:bodyPr rtlCol="0" anchor="ctr"/>
          <a:lstStyle/>
          <a:p>
            <a:endParaRPr lang="en-GB" dirty="0"/>
          </a:p>
        </p:txBody>
      </p:sp>
      <p:sp>
        <p:nvSpPr>
          <p:cNvPr id="4254" name="Freeform 4253">
            <a:extLst>
              <a:ext uri="{FF2B5EF4-FFF2-40B4-BE49-F238E27FC236}">
                <a16:creationId xmlns:a16="http://schemas.microsoft.com/office/drawing/2014/main" id="{9213FC15-61E3-B7F5-3167-FF27A92ECA9C}"/>
              </a:ext>
            </a:extLst>
          </p:cNvPr>
          <p:cNvSpPr/>
          <p:nvPr/>
        </p:nvSpPr>
        <p:spPr>
          <a:xfrm>
            <a:off x="3467385" y="3756115"/>
            <a:ext cx="1617" cy="17858"/>
          </a:xfrm>
          <a:custGeom>
            <a:avLst/>
            <a:gdLst>
              <a:gd name="connsiteX0" fmla="*/ 0 w 1617"/>
              <a:gd name="connsiteY0" fmla="*/ 0 h 17858"/>
              <a:gd name="connsiteX1" fmla="*/ 1617 w 1617"/>
              <a:gd name="connsiteY1" fmla="*/ 0 h 17858"/>
              <a:gd name="connsiteX2" fmla="*/ 1617 w 1617"/>
              <a:gd name="connsiteY2" fmla="*/ 17858 h 17858"/>
              <a:gd name="connsiteX3" fmla="*/ 0 w 1617"/>
              <a:gd name="connsiteY3" fmla="*/ 17858 h 17858"/>
            </a:gdLst>
            <a:ahLst/>
            <a:cxnLst>
              <a:cxn ang="0">
                <a:pos x="connsiteX0" y="connsiteY0"/>
              </a:cxn>
              <a:cxn ang="0">
                <a:pos x="connsiteX1" y="connsiteY1"/>
              </a:cxn>
              <a:cxn ang="0">
                <a:pos x="connsiteX2" y="connsiteY2"/>
              </a:cxn>
              <a:cxn ang="0">
                <a:pos x="connsiteX3" y="connsiteY3"/>
              </a:cxn>
            </a:cxnLst>
            <a:rect l="l" t="t" r="r" b="b"/>
            <a:pathLst>
              <a:path w="1617" h="17858">
                <a:moveTo>
                  <a:pt x="0" y="0"/>
                </a:moveTo>
                <a:lnTo>
                  <a:pt x="1617" y="0"/>
                </a:lnTo>
                <a:lnTo>
                  <a:pt x="1617" y="17858"/>
                </a:lnTo>
                <a:lnTo>
                  <a:pt x="0" y="17858"/>
                </a:lnTo>
                <a:close/>
              </a:path>
            </a:pathLst>
          </a:custGeom>
          <a:noFill/>
          <a:ln w="4040" cap="flat">
            <a:solidFill>
              <a:srgbClr val="C54E29"/>
            </a:solidFill>
            <a:prstDash val="solid"/>
            <a:miter/>
          </a:ln>
        </p:spPr>
        <p:txBody>
          <a:bodyPr rtlCol="0" anchor="ctr"/>
          <a:lstStyle/>
          <a:p>
            <a:endParaRPr lang="en-GB" dirty="0"/>
          </a:p>
        </p:txBody>
      </p:sp>
      <p:sp>
        <p:nvSpPr>
          <p:cNvPr id="4255" name="Freeform 4254">
            <a:extLst>
              <a:ext uri="{FF2B5EF4-FFF2-40B4-BE49-F238E27FC236}">
                <a16:creationId xmlns:a16="http://schemas.microsoft.com/office/drawing/2014/main" id="{2A723A36-E1F6-FF37-2BF6-1157D1328877}"/>
              </a:ext>
            </a:extLst>
          </p:cNvPr>
          <p:cNvSpPr/>
          <p:nvPr/>
        </p:nvSpPr>
        <p:spPr>
          <a:xfrm>
            <a:off x="346973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256" name="Freeform 4255">
            <a:extLst>
              <a:ext uri="{FF2B5EF4-FFF2-40B4-BE49-F238E27FC236}">
                <a16:creationId xmlns:a16="http://schemas.microsoft.com/office/drawing/2014/main" id="{3FEB46B6-713C-75C9-5A35-4AC8E596D760}"/>
              </a:ext>
            </a:extLst>
          </p:cNvPr>
          <p:cNvSpPr/>
          <p:nvPr/>
        </p:nvSpPr>
        <p:spPr>
          <a:xfrm>
            <a:off x="346973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257" name="Freeform 4256">
            <a:extLst>
              <a:ext uri="{FF2B5EF4-FFF2-40B4-BE49-F238E27FC236}">
                <a16:creationId xmlns:a16="http://schemas.microsoft.com/office/drawing/2014/main" id="{417F529F-6D90-FEDF-1D77-0D6526EF0D30}"/>
              </a:ext>
            </a:extLst>
          </p:cNvPr>
          <p:cNvSpPr/>
          <p:nvPr/>
        </p:nvSpPr>
        <p:spPr>
          <a:xfrm>
            <a:off x="347199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58" name="Freeform 4257">
            <a:extLst>
              <a:ext uri="{FF2B5EF4-FFF2-40B4-BE49-F238E27FC236}">
                <a16:creationId xmlns:a16="http://schemas.microsoft.com/office/drawing/2014/main" id="{63664C32-4346-BEA5-57DF-1941B5646646}"/>
              </a:ext>
            </a:extLst>
          </p:cNvPr>
          <p:cNvSpPr/>
          <p:nvPr/>
        </p:nvSpPr>
        <p:spPr>
          <a:xfrm>
            <a:off x="3474258" y="3756115"/>
            <a:ext cx="1617" cy="39271"/>
          </a:xfrm>
          <a:custGeom>
            <a:avLst/>
            <a:gdLst>
              <a:gd name="connsiteX0" fmla="*/ 0 w 1617"/>
              <a:gd name="connsiteY0" fmla="*/ 0 h 39271"/>
              <a:gd name="connsiteX1" fmla="*/ 1617 w 1617"/>
              <a:gd name="connsiteY1" fmla="*/ 0 h 39271"/>
              <a:gd name="connsiteX2" fmla="*/ 1617 w 1617"/>
              <a:gd name="connsiteY2" fmla="*/ 39272 h 39271"/>
              <a:gd name="connsiteX3" fmla="*/ 0 w 1617"/>
              <a:gd name="connsiteY3" fmla="*/ 39272 h 39271"/>
            </a:gdLst>
            <a:ahLst/>
            <a:cxnLst>
              <a:cxn ang="0">
                <a:pos x="connsiteX0" y="connsiteY0"/>
              </a:cxn>
              <a:cxn ang="0">
                <a:pos x="connsiteX1" y="connsiteY1"/>
              </a:cxn>
              <a:cxn ang="0">
                <a:pos x="connsiteX2" y="connsiteY2"/>
              </a:cxn>
              <a:cxn ang="0">
                <a:pos x="connsiteX3" y="connsiteY3"/>
              </a:cxn>
            </a:cxnLst>
            <a:rect l="l" t="t" r="r" b="b"/>
            <a:pathLst>
              <a:path w="1617" h="39271">
                <a:moveTo>
                  <a:pt x="0" y="0"/>
                </a:moveTo>
                <a:lnTo>
                  <a:pt x="1617" y="0"/>
                </a:lnTo>
                <a:lnTo>
                  <a:pt x="1617" y="39272"/>
                </a:lnTo>
                <a:lnTo>
                  <a:pt x="0" y="39272"/>
                </a:lnTo>
                <a:close/>
              </a:path>
            </a:pathLst>
          </a:custGeom>
          <a:solidFill>
            <a:srgbClr val="F7941D"/>
          </a:solidFill>
          <a:ln w="0" cap="flat">
            <a:noFill/>
            <a:prstDash val="solid"/>
            <a:miter/>
          </a:ln>
        </p:spPr>
        <p:txBody>
          <a:bodyPr rtlCol="0" anchor="ctr"/>
          <a:lstStyle/>
          <a:p>
            <a:endParaRPr lang="en-GB" dirty="0"/>
          </a:p>
        </p:txBody>
      </p:sp>
      <p:sp>
        <p:nvSpPr>
          <p:cNvPr id="4259" name="Freeform 4258">
            <a:extLst>
              <a:ext uri="{FF2B5EF4-FFF2-40B4-BE49-F238E27FC236}">
                <a16:creationId xmlns:a16="http://schemas.microsoft.com/office/drawing/2014/main" id="{3D881EF3-D5AB-CA47-4B53-8A2CAAAC2363}"/>
              </a:ext>
            </a:extLst>
          </p:cNvPr>
          <p:cNvSpPr/>
          <p:nvPr/>
        </p:nvSpPr>
        <p:spPr>
          <a:xfrm>
            <a:off x="3474258" y="3756115"/>
            <a:ext cx="1617" cy="39271"/>
          </a:xfrm>
          <a:custGeom>
            <a:avLst/>
            <a:gdLst>
              <a:gd name="connsiteX0" fmla="*/ 0 w 1617"/>
              <a:gd name="connsiteY0" fmla="*/ 0 h 39271"/>
              <a:gd name="connsiteX1" fmla="*/ 1617 w 1617"/>
              <a:gd name="connsiteY1" fmla="*/ 0 h 39271"/>
              <a:gd name="connsiteX2" fmla="*/ 1617 w 1617"/>
              <a:gd name="connsiteY2" fmla="*/ 39272 h 39271"/>
              <a:gd name="connsiteX3" fmla="*/ 0 w 1617"/>
              <a:gd name="connsiteY3" fmla="*/ 39272 h 39271"/>
            </a:gdLst>
            <a:ahLst/>
            <a:cxnLst>
              <a:cxn ang="0">
                <a:pos x="connsiteX0" y="connsiteY0"/>
              </a:cxn>
              <a:cxn ang="0">
                <a:pos x="connsiteX1" y="connsiteY1"/>
              </a:cxn>
              <a:cxn ang="0">
                <a:pos x="connsiteX2" y="connsiteY2"/>
              </a:cxn>
              <a:cxn ang="0">
                <a:pos x="connsiteX3" y="connsiteY3"/>
              </a:cxn>
            </a:cxnLst>
            <a:rect l="l" t="t" r="r" b="b"/>
            <a:pathLst>
              <a:path w="1617" h="39271">
                <a:moveTo>
                  <a:pt x="0" y="0"/>
                </a:moveTo>
                <a:lnTo>
                  <a:pt x="1617" y="0"/>
                </a:lnTo>
                <a:lnTo>
                  <a:pt x="1617" y="39272"/>
                </a:lnTo>
                <a:lnTo>
                  <a:pt x="0" y="39272"/>
                </a:lnTo>
                <a:close/>
              </a:path>
            </a:pathLst>
          </a:custGeom>
          <a:noFill/>
          <a:ln w="4040" cap="flat">
            <a:solidFill>
              <a:srgbClr val="C54E29"/>
            </a:solidFill>
            <a:prstDash val="solid"/>
            <a:miter/>
          </a:ln>
        </p:spPr>
        <p:txBody>
          <a:bodyPr rtlCol="0" anchor="ctr"/>
          <a:lstStyle/>
          <a:p>
            <a:endParaRPr lang="en-GB" dirty="0"/>
          </a:p>
        </p:txBody>
      </p:sp>
      <p:sp>
        <p:nvSpPr>
          <p:cNvPr id="4260" name="Freeform 4259">
            <a:extLst>
              <a:ext uri="{FF2B5EF4-FFF2-40B4-BE49-F238E27FC236}">
                <a16:creationId xmlns:a16="http://schemas.microsoft.com/office/drawing/2014/main" id="{3B2E1600-EABB-208F-FFEF-C1B60D7BB896}"/>
              </a:ext>
            </a:extLst>
          </p:cNvPr>
          <p:cNvSpPr/>
          <p:nvPr/>
        </p:nvSpPr>
        <p:spPr>
          <a:xfrm>
            <a:off x="3476522"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61" name="Freeform 4260">
            <a:extLst>
              <a:ext uri="{FF2B5EF4-FFF2-40B4-BE49-F238E27FC236}">
                <a16:creationId xmlns:a16="http://schemas.microsoft.com/office/drawing/2014/main" id="{94B0813B-28A0-3F79-F127-1CD92F00CB63}"/>
              </a:ext>
            </a:extLst>
          </p:cNvPr>
          <p:cNvSpPr/>
          <p:nvPr/>
        </p:nvSpPr>
        <p:spPr>
          <a:xfrm>
            <a:off x="3478786"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solidFill>
            <a:srgbClr val="F7941D"/>
          </a:solidFill>
          <a:ln w="0" cap="flat">
            <a:noFill/>
            <a:prstDash val="solid"/>
            <a:miter/>
          </a:ln>
        </p:spPr>
        <p:txBody>
          <a:bodyPr rtlCol="0" anchor="ctr"/>
          <a:lstStyle/>
          <a:p>
            <a:endParaRPr lang="en-GB" dirty="0"/>
          </a:p>
        </p:txBody>
      </p:sp>
      <p:sp>
        <p:nvSpPr>
          <p:cNvPr id="4262" name="Freeform 4261">
            <a:extLst>
              <a:ext uri="{FF2B5EF4-FFF2-40B4-BE49-F238E27FC236}">
                <a16:creationId xmlns:a16="http://schemas.microsoft.com/office/drawing/2014/main" id="{0384587C-E93D-30E5-E0B1-E5C6E069F087}"/>
              </a:ext>
            </a:extLst>
          </p:cNvPr>
          <p:cNvSpPr/>
          <p:nvPr/>
        </p:nvSpPr>
        <p:spPr>
          <a:xfrm>
            <a:off x="3478786" y="3756115"/>
            <a:ext cx="1617" cy="30140"/>
          </a:xfrm>
          <a:custGeom>
            <a:avLst/>
            <a:gdLst>
              <a:gd name="connsiteX0" fmla="*/ 0 w 1617"/>
              <a:gd name="connsiteY0" fmla="*/ 0 h 30140"/>
              <a:gd name="connsiteX1" fmla="*/ 1617 w 1617"/>
              <a:gd name="connsiteY1" fmla="*/ 0 h 30140"/>
              <a:gd name="connsiteX2" fmla="*/ 1617 w 1617"/>
              <a:gd name="connsiteY2" fmla="*/ 30141 h 30140"/>
              <a:gd name="connsiteX3" fmla="*/ 0 w 1617"/>
              <a:gd name="connsiteY3" fmla="*/ 30141 h 30140"/>
            </a:gdLst>
            <a:ahLst/>
            <a:cxnLst>
              <a:cxn ang="0">
                <a:pos x="connsiteX0" y="connsiteY0"/>
              </a:cxn>
              <a:cxn ang="0">
                <a:pos x="connsiteX1" y="connsiteY1"/>
              </a:cxn>
              <a:cxn ang="0">
                <a:pos x="connsiteX2" y="connsiteY2"/>
              </a:cxn>
              <a:cxn ang="0">
                <a:pos x="connsiteX3" y="connsiteY3"/>
              </a:cxn>
            </a:cxnLst>
            <a:rect l="l" t="t" r="r" b="b"/>
            <a:pathLst>
              <a:path w="1617" h="30140">
                <a:moveTo>
                  <a:pt x="0" y="0"/>
                </a:moveTo>
                <a:lnTo>
                  <a:pt x="1617" y="0"/>
                </a:lnTo>
                <a:lnTo>
                  <a:pt x="1617" y="30141"/>
                </a:lnTo>
                <a:lnTo>
                  <a:pt x="0" y="30141"/>
                </a:lnTo>
                <a:close/>
              </a:path>
            </a:pathLst>
          </a:custGeom>
          <a:noFill/>
          <a:ln w="4040" cap="flat">
            <a:solidFill>
              <a:srgbClr val="C54E29"/>
            </a:solidFill>
            <a:prstDash val="solid"/>
            <a:miter/>
          </a:ln>
        </p:spPr>
        <p:txBody>
          <a:bodyPr rtlCol="0" anchor="ctr"/>
          <a:lstStyle/>
          <a:p>
            <a:endParaRPr lang="en-GB" dirty="0"/>
          </a:p>
        </p:txBody>
      </p:sp>
      <p:sp>
        <p:nvSpPr>
          <p:cNvPr id="4263" name="Freeform 4262">
            <a:extLst>
              <a:ext uri="{FF2B5EF4-FFF2-40B4-BE49-F238E27FC236}">
                <a16:creationId xmlns:a16="http://schemas.microsoft.com/office/drawing/2014/main" id="{66E68548-F26A-55AF-947A-B884365C831B}"/>
              </a:ext>
            </a:extLst>
          </p:cNvPr>
          <p:cNvSpPr/>
          <p:nvPr/>
        </p:nvSpPr>
        <p:spPr>
          <a:xfrm>
            <a:off x="3481050" y="3756115"/>
            <a:ext cx="1617" cy="42504"/>
          </a:xfrm>
          <a:custGeom>
            <a:avLst/>
            <a:gdLst>
              <a:gd name="connsiteX0" fmla="*/ 0 w 1617"/>
              <a:gd name="connsiteY0" fmla="*/ 0 h 42504"/>
              <a:gd name="connsiteX1" fmla="*/ 1617 w 1617"/>
              <a:gd name="connsiteY1" fmla="*/ 0 h 42504"/>
              <a:gd name="connsiteX2" fmla="*/ 1617 w 1617"/>
              <a:gd name="connsiteY2" fmla="*/ 42504 h 42504"/>
              <a:gd name="connsiteX3" fmla="*/ 0 w 1617"/>
              <a:gd name="connsiteY3" fmla="*/ 42504 h 42504"/>
            </a:gdLst>
            <a:ahLst/>
            <a:cxnLst>
              <a:cxn ang="0">
                <a:pos x="connsiteX0" y="connsiteY0"/>
              </a:cxn>
              <a:cxn ang="0">
                <a:pos x="connsiteX1" y="connsiteY1"/>
              </a:cxn>
              <a:cxn ang="0">
                <a:pos x="connsiteX2" y="connsiteY2"/>
              </a:cxn>
              <a:cxn ang="0">
                <a:pos x="connsiteX3" y="connsiteY3"/>
              </a:cxn>
            </a:cxnLst>
            <a:rect l="l" t="t" r="r" b="b"/>
            <a:pathLst>
              <a:path w="1617" h="42504">
                <a:moveTo>
                  <a:pt x="0" y="0"/>
                </a:moveTo>
                <a:lnTo>
                  <a:pt x="1617" y="0"/>
                </a:lnTo>
                <a:lnTo>
                  <a:pt x="1617" y="42504"/>
                </a:lnTo>
                <a:lnTo>
                  <a:pt x="0" y="42504"/>
                </a:lnTo>
                <a:close/>
              </a:path>
            </a:pathLst>
          </a:custGeom>
          <a:solidFill>
            <a:srgbClr val="F7941D"/>
          </a:solidFill>
          <a:ln w="0" cap="flat">
            <a:noFill/>
            <a:prstDash val="solid"/>
            <a:miter/>
          </a:ln>
        </p:spPr>
        <p:txBody>
          <a:bodyPr rtlCol="0" anchor="ctr"/>
          <a:lstStyle/>
          <a:p>
            <a:endParaRPr lang="en-GB" dirty="0"/>
          </a:p>
        </p:txBody>
      </p:sp>
      <p:sp>
        <p:nvSpPr>
          <p:cNvPr id="4264" name="Freeform 4263">
            <a:extLst>
              <a:ext uri="{FF2B5EF4-FFF2-40B4-BE49-F238E27FC236}">
                <a16:creationId xmlns:a16="http://schemas.microsoft.com/office/drawing/2014/main" id="{9864FDD9-F9BF-96AA-FB35-53D93E8A6709}"/>
              </a:ext>
            </a:extLst>
          </p:cNvPr>
          <p:cNvSpPr/>
          <p:nvPr/>
        </p:nvSpPr>
        <p:spPr>
          <a:xfrm>
            <a:off x="3481050" y="3756115"/>
            <a:ext cx="1617" cy="42504"/>
          </a:xfrm>
          <a:custGeom>
            <a:avLst/>
            <a:gdLst>
              <a:gd name="connsiteX0" fmla="*/ 0 w 1617"/>
              <a:gd name="connsiteY0" fmla="*/ 0 h 42504"/>
              <a:gd name="connsiteX1" fmla="*/ 1617 w 1617"/>
              <a:gd name="connsiteY1" fmla="*/ 0 h 42504"/>
              <a:gd name="connsiteX2" fmla="*/ 1617 w 1617"/>
              <a:gd name="connsiteY2" fmla="*/ 42504 h 42504"/>
              <a:gd name="connsiteX3" fmla="*/ 0 w 1617"/>
              <a:gd name="connsiteY3" fmla="*/ 42504 h 42504"/>
            </a:gdLst>
            <a:ahLst/>
            <a:cxnLst>
              <a:cxn ang="0">
                <a:pos x="connsiteX0" y="connsiteY0"/>
              </a:cxn>
              <a:cxn ang="0">
                <a:pos x="connsiteX1" y="connsiteY1"/>
              </a:cxn>
              <a:cxn ang="0">
                <a:pos x="connsiteX2" y="connsiteY2"/>
              </a:cxn>
              <a:cxn ang="0">
                <a:pos x="connsiteX3" y="connsiteY3"/>
              </a:cxn>
            </a:cxnLst>
            <a:rect l="l" t="t" r="r" b="b"/>
            <a:pathLst>
              <a:path w="1617" h="42504">
                <a:moveTo>
                  <a:pt x="0" y="0"/>
                </a:moveTo>
                <a:lnTo>
                  <a:pt x="1617" y="0"/>
                </a:lnTo>
                <a:lnTo>
                  <a:pt x="1617" y="42504"/>
                </a:lnTo>
                <a:lnTo>
                  <a:pt x="0" y="42504"/>
                </a:lnTo>
                <a:close/>
              </a:path>
            </a:pathLst>
          </a:custGeom>
          <a:noFill/>
          <a:ln w="4040" cap="flat">
            <a:solidFill>
              <a:srgbClr val="C54E29"/>
            </a:solidFill>
            <a:prstDash val="solid"/>
            <a:miter/>
          </a:ln>
        </p:spPr>
        <p:txBody>
          <a:bodyPr rtlCol="0" anchor="ctr"/>
          <a:lstStyle/>
          <a:p>
            <a:endParaRPr lang="en-GB" dirty="0"/>
          </a:p>
        </p:txBody>
      </p:sp>
      <p:sp>
        <p:nvSpPr>
          <p:cNvPr id="4265" name="Freeform 4264">
            <a:extLst>
              <a:ext uri="{FF2B5EF4-FFF2-40B4-BE49-F238E27FC236}">
                <a16:creationId xmlns:a16="http://schemas.microsoft.com/office/drawing/2014/main" id="{53668309-72B4-9441-C6BE-79814DA026F6}"/>
              </a:ext>
            </a:extLst>
          </p:cNvPr>
          <p:cNvSpPr/>
          <p:nvPr/>
        </p:nvSpPr>
        <p:spPr>
          <a:xfrm>
            <a:off x="3483395"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solidFill>
            <a:srgbClr val="F7941D"/>
          </a:solidFill>
          <a:ln w="0" cap="flat">
            <a:noFill/>
            <a:prstDash val="solid"/>
            <a:miter/>
          </a:ln>
        </p:spPr>
        <p:txBody>
          <a:bodyPr rtlCol="0" anchor="ctr"/>
          <a:lstStyle/>
          <a:p>
            <a:endParaRPr lang="en-GB" dirty="0"/>
          </a:p>
        </p:txBody>
      </p:sp>
      <p:sp>
        <p:nvSpPr>
          <p:cNvPr id="4266" name="Freeform 4265">
            <a:extLst>
              <a:ext uri="{FF2B5EF4-FFF2-40B4-BE49-F238E27FC236}">
                <a16:creationId xmlns:a16="http://schemas.microsoft.com/office/drawing/2014/main" id="{29A2495C-757E-62E0-CD29-FC63290996BE}"/>
              </a:ext>
            </a:extLst>
          </p:cNvPr>
          <p:cNvSpPr/>
          <p:nvPr/>
        </p:nvSpPr>
        <p:spPr>
          <a:xfrm>
            <a:off x="3483395" y="3756115"/>
            <a:ext cx="1617" cy="18747"/>
          </a:xfrm>
          <a:custGeom>
            <a:avLst/>
            <a:gdLst>
              <a:gd name="connsiteX0" fmla="*/ 0 w 1617"/>
              <a:gd name="connsiteY0" fmla="*/ 0 h 18747"/>
              <a:gd name="connsiteX1" fmla="*/ 1617 w 1617"/>
              <a:gd name="connsiteY1" fmla="*/ 0 h 18747"/>
              <a:gd name="connsiteX2" fmla="*/ 1617 w 1617"/>
              <a:gd name="connsiteY2" fmla="*/ 18747 h 18747"/>
              <a:gd name="connsiteX3" fmla="*/ 0 w 1617"/>
              <a:gd name="connsiteY3" fmla="*/ 18747 h 18747"/>
            </a:gdLst>
            <a:ahLst/>
            <a:cxnLst>
              <a:cxn ang="0">
                <a:pos x="connsiteX0" y="connsiteY0"/>
              </a:cxn>
              <a:cxn ang="0">
                <a:pos x="connsiteX1" y="connsiteY1"/>
              </a:cxn>
              <a:cxn ang="0">
                <a:pos x="connsiteX2" y="connsiteY2"/>
              </a:cxn>
              <a:cxn ang="0">
                <a:pos x="connsiteX3" y="connsiteY3"/>
              </a:cxn>
            </a:cxnLst>
            <a:rect l="l" t="t" r="r" b="b"/>
            <a:pathLst>
              <a:path w="1617" h="18747">
                <a:moveTo>
                  <a:pt x="0" y="0"/>
                </a:moveTo>
                <a:lnTo>
                  <a:pt x="1617" y="0"/>
                </a:lnTo>
                <a:lnTo>
                  <a:pt x="1617" y="18747"/>
                </a:lnTo>
                <a:lnTo>
                  <a:pt x="0" y="18747"/>
                </a:lnTo>
                <a:close/>
              </a:path>
            </a:pathLst>
          </a:custGeom>
          <a:noFill/>
          <a:ln w="4040" cap="flat">
            <a:solidFill>
              <a:srgbClr val="C54E29"/>
            </a:solidFill>
            <a:prstDash val="solid"/>
            <a:miter/>
          </a:ln>
        </p:spPr>
        <p:txBody>
          <a:bodyPr rtlCol="0" anchor="ctr"/>
          <a:lstStyle/>
          <a:p>
            <a:endParaRPr lang="en-GB" dirty="0"/>
          </a:p>
        </p:txBody>
      </p:sp>
      <p:sp>
        <p:nvSpPr>
          <p:cNvPr id="4267" name="Freeform 4266">
            <a:extLst>
              <a:ext uri="{FF2B5EF4-FFF2-40B4-BE49-F238E27FC236}">
                <a16:creationId xmlns:a16="http://schemas.microsoft.com/office/drawing/2014/main" id="{4D25CD5B-5981-CEEA-DD24-0E9ABEE25E0A}"/>
              </a:ext>
            </a:extLst>
          </p:cNvPr>
          <p:cNvSpPr/>
          <p:nvPr/>
        </p:nvSpPr>
        <p:spPr>
          <a:xfrm>
            <a:off x="348565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68" name="Freeform 4267">
            <a:extLst>
              <a:ext uri="{FF2B5EF4-FFF2-40B4-BE49-F238E27FC236}">
                <a16:creationId xmlns:a16="http://schemas.microsoft.com/office/drawing/2014/main" id="{AB19E29F-CA92-1D23-FF1F-E247AD065DE0}"/>
              </a:ext>
            </a:extLst>
          </p:cNvPr>
          <p:cNvSpPr/>
          <p:nvPr/>
        </p:nvSpPr>
        <p:spPr>
          <a:xfrm>
            <a:off x="348792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4269" name="Freeform 4268">
            <a:extLst>
              <a:ext uri="{FF2B5EF4-FFF2-40B4-BE49-F238E27FC236}">
                <a16:creationId xmlns:a16="http://schemas.microsoft.com/office/drawing/2014/main" id="{78BD3D83-DE15-02EE-7E9E-75ACDFECE46D}"/>
              </a:ext>
            </a:extLst>
          </p:cNvPr>
          <p:cNvSpPr/>
          <p:nvPr/>
        </p:nvSpPr>
        <p:spPr>
          <a:xfrm>
            <a:off x="348792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4270" name="Freeform 4269">
            <a:extLst>
              <a:ext uri="{FF2B5EF4-FFF2-40B4-BE49-F238E27FC236}">
                <a16:creationId xmlns:a16="http://schemas.microsoft.com/office/drawing/2014/main" id="{CEB03249-AC86-BCAE-D211-22EDF141FE2D}"/>
              </a:ext>
            </a:extLst>
          </p:cNvPr>
          <p:cNvSpPr/>
          <p:nvPr/>
        </p:nvSpPr>
        <p:spPr>
          <a:xfrm>
            <a:off x="349018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71" name="Freeform 4270">
            <a:extLst>
              <a:ext uri="{FF2B5EF4-FFF2-40B4-BE49-F238E27FC236}">
                <a16:creationId xmlns:a16="http://schemas.microsoft.com/office/drawing/2014/main" id="{1A1EA083-69B0-B4EE-A1B5-895B59D26A80}"/>
              </a:ext>
            </a:extLst>
          </p:cNvPr>
          <p:cNvSpPr/>
          <p:nvPr/>
        </p:nvSpPr>
        <p:spPr>
          <a:xfrm>
            <a:off x="34924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272" name="Freeform 4271">
            <a:extLst>
              <a:ext uri="{FF2B5EF4-FFF2-40B4-BE49-F238E27FC236}">
                <a16:creationId xmlns:a16="http://schemas.microsoft.com/office/drawing/2014/main" id="{8592B309-ED0A-7016-276E-BCC852E9C7B0}"/>
              </a:ext>
            </a:extLst>
          </p:cNvPr>
          <p:cNvSpPr/>
          <p:nvPr/>
        </p:nvSpPr>
        <p:spPr>
          <a:xfrm>
            <a:off x="34924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273" name="Freeform 4272">
            <a:extLst>
              <a:ext uri="{FF2B5EF4-FFF2-40B4-BE49-F238E27FC236}">
                <a16:creationId xmlns:a16="http://schemas.microsoft.com/office/drawing/2014/main" id="{6CE6BDBD-D2B4-32D6-D3D7-8BA8D12D734C}"/>
              </a:ext>
            </a:extLst>
          </p:cNvPr>
          <p:cNvSpPr/>
          <p:nvPr/>
        </p:nvSpPr>
        <p:spPr>
          <a:xfrm>
            <a:off x="349471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74" name="Freeform 4273">
            <a:extLst>
              <a:ext uri="{FF2B5EF4-FFF2-40B4-BE49-F238E27FC236}">
                <a16:creationId xmlns:a16="http://schemas.microsoft.com/office/drawing/2014/main" id="{C51A7B80-A240-4C15-5B3C-C3CBE85817E1}"/>
              </a:ext>
            </a:extLst>
          </p:cNvPr>
          <p:cNvSpPr/>
          <p:nvPr/>
        </p:nvSpPr>
        <p:spPr>
          <a:xfrm>
            <a:off x="349706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275" name="Freeform 4274">
            <a:extLst>
              <a:ext uri="{FF2B5EF4-FFF2-40B4-BE49-F238E27FC236}">
                <a16:creationId xmlns:a16="http://schemas.microsoft.com/office/drawing/2014/main" id="{4DD783EF-5F55-6B24-4537-0C5BE1F46D12}"/>
              </a:ext>
            </a:extLst>
          </p:cNvPr>
          <p:cNvSpPr/>
          <p:nvPr/>
        </p:nvSpPr>
        <p:spPr>
          <a:xfrm>
            <a:off x="3497060"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276" name="Freeform 4275">
            <a:extLst>
              <a:ext uri="{FF2B5EF4-FFF2-40B4-BE49-F238E27FC236}">
                <a16:creationId xmlns:a16="http://schemas.microsoft.com/office/drawing/2014/main" id="{B51B4017-46E4-B931-4AB6-8D1986B3BD15}"/>
              </a:ext>
            </a:extLst>
          </p:cNvPr>
          <p:cNvSpPr/>
          <p:nvPr/>
        </p:nvSpPr>
        <p:spPr>
          <a:xfrm>
            <a:off x="349932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77" name="Freeform 4276">
            <a:extLst>
              <a:ext uri="{FF2B5EF4-FFF2-40B4-BE49-F238E27FC236}">
                <a16:creationId xmlns:a16="http://schemas.microsoft.com/office/drawing/2014/main" id="{808EB2BE-B8A8-4687-1ABC-B1F549F94583}"/>
              </a:ext>
            </a:extLst>
          </p:cNvPr>
          <p:cNvSpPr/>
          <p:nvPr/>
        </p:nvSpPr>
        <p:spPr>
          <a:xfrm>
            <a:off x="3501588"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4278" name="Freeform 4277">
            <a:extLst>
              <a:ext uri="{FF2B5EF4-FFF2-40B4-BE49-F238E27FC236}">
                <a16:creationId xmlns:a16="http://schemas.microsoft.com/office/drawing/2014/main" id="{118AC8EA-745B-A300-F52A-3E97D0023501}"/>
              </a:ext>
            </a:extLst>
          </p:cNvPr>
          <p:cNvSpPr/>
          <p:nvPr/>
        </p:nvSpPr>
        <p:spPr>
          <a:xfrm>
            <a:off x="3501588"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4279" name="Freeform 4278">
            <a:extLst>
              <a:ext uri="{FF2B5EF4-FFF2-40B4-BE49-F238E27FC236}">
                <a16:creationId xmlns:a16="http://schemas.microsoft.com/office/drawing/2014/main" id="{56962932-C447-F0E1-1309-33FDDA9CE97A}"/>
              </a:ext>
            </a:extLst>
          </p:cNvPr>
          <p:cNvSpPr/>
          <p:nvPr/>
        </p:nvSpPr>
        <p:spPr>
          <a:xfrm>
            <a:off x="3503852"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4280" name="Freeform 4279">
            <a:extLst>
              <a:ext uri="{FF2B5EF4-FFF2-40B4-BE49-F238E27FC236}">
                <a16:creationId xmlns:a16="http://schemas.microsoft.com/office/drawing/2014/main" id="{CB17C313-15B8-E14C-CA24-D8A61B4B2016}"/>
              </a:ext>
            </a:extLst>
          </p:cNvPr>
          <p:cNvSpPr/>
          <p:nvPr/>
        </p:nvSpPr>
        <p:spPr>
          <a:xfrm>
            <a:off x="3503852"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4281" name="Freeform 4280">
            <a:extLst>
              <a:ext uri="{FF2B5EF4-FFF2-40B4-BE49-F238E27FC236}">
                <a16:creationId xmlns:a16="http://schemas.microsoft.com/office/drawing/2014/main" id="{0859E836-98C4-FADA-768D-AA06040E45CA}"/>
              </a:ext>
            </a:extLst>
          </p:cNvPr>
          <p:cNvSpPr/>
          <p:nvPr/>
        </p:nvSpPr>
        <p:spPr>
          <a:xfrm>
            <a:off x="350611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82" name="Freeform 4281">
            <a:extLst>
              <a:ext uri="{FF2B5EF4-FFF2-40B4-BE49-F238E27FC236}">
                <a16:creationId xmlns:a16="http://schemas.microsoft.com/office/drawing/2014/main" id="{C5524BFB-51FD-9533-BDF2-DDCE327EE5FE}"/>
              </a:ext>
            </a:extLst>
          </p:cNvPr>
          <p:cNvSpPr/>
          <p:nvPr/>
        </p:nvSpPr>
        <p:spPr>
          <a:xfrm>
            <a:off x="3508460"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solidFill>
            <a:srgbClr val="F7941D"/>
          </a:solidFill>
          <a:ln w="0" cap="flat">
            <a:noFill/>
            <a:prstDash val="solid"/>
            <a:miter/>
          </a:ln>
        </p:spPr>
        <p:txBody>
          <a:bodyPr rtlCol="0" anchor="ctr"/>
          <a:lstStyle/>
          <a:p>
            <a:endParaRPr lang="en-GB" dirty="0"/>
          </a:p>
        </p:txBody>
      </p:sp>
      <p:sp>
        <p:nvSpPr>
          <p:cNvPr id="4283" name="Freeform 4282">
            <a:extLst>
              <a:ext uri="{FF2B5EF4-FFF2-40B4-BE49-F238E27FC236}">
                <a16:creationId xmlns:a16="http://schemas.microsoft.com/office/drawing/2014/main" id="{EFDEFE02-E78E-B7E8-19A9-125B5CE6AD7C}"/>
              </a:ext>
            </a:extLst>
          </p:cNvPr>
          <p:cNvSpPr/>
          <p:nvPr/>
        </p:nvSpPr>
        <p:spPr>
          <a:xfrm>
            <a:off x="3508460" y="3756115"/>
            <a:ext cx="1617" cy="40241"/>
          </a:xfrm>
          <a:custGeom>
            <a:avLst/>
            <a:gdLst>
              <a:gd name="connsiteX0" fmla="*/ 0 w 1617"/>
              <a:gd name="connsiteY0" fmla="*/ 0 h 40241"/>
              <a:gd name="connsiteX1" fmla="*/ 1617 w 1617"/>
              <a:gd name="connsiteY1" fmla="*/ 0 h 40241"/>
              <a:gd name="connsiteX2" fmla="*/ 1617 w 1617"/>
              <a:gd name="connsiteY2" fmla="*/ 40242 h 40241"/>
              <a:gd name="connsiteX3" fmla="*/ 0 w 1617"/>
              <a:gd name="connsiteY3" fmla="*/ 40242 h 40241"/>
            </a:gdLst>
            <a:ahLst/>
            <a:cxnLst>
              <a:cxn ang="0">
                <a:pos x="connsiteX0" y="connsiteY0"/>
              </a:cxn>
              <a:cxn ang="0">
                <a:pos x="connsiteX1" y="connsiteY1"/>
              </a:cxn>
              <a:cxn ang="0">
                <a:pos x="connsiteX2" y="connsiteY2"/>
              </a:cxn>
              <a:cxn ang="0">
                <a:pos x="connsiteX3" y="connsiteY3"/>
              </a:cxn>
            </a:cxnLst>
            <a:rect l="l" t="t" r="r" b="b"/>
            <a:pathLst>
              <a:path w="1617" h="40241">
                <a:moveTo>
                  <a:pt x="0" y="0"/>
                </a:moveTo>
                <a:lnTo>
                  <a:pt x="1617" y="0"/>
                </a:lnTo>
                <a:lnTo>
                  <a:pt x="1617" y="40242"/>
                </a:lnTo>
                <a:lnTo>
                  <a:pt x="0" y="40242"/>
                </a:lnTo>
                <a:close/>
              </a:path>
            </a:pathLst>
          </a:custGeom>
          <a:noFill/>
          <a:ln w="4040" cap="flat">
            <a:solidFill>
              <a:srgbClr val="C54E29"/>
            </a:solidFill>
            <a:prstDash val="solid"/>
            <a:miter/>
          </a:ln>
        </p:spPr>
        <p:txBody>
          <a:bodyPr rtlCol="0" anchor="ctr"/>
          <a:lstStyle/>
          <a:p>
            <a:endParaRPr lang="en-GB" dirty="0"/>
          </a:p>
        </p:txBody>
      </p:sp>
      <p:sp>
        <p:nvSpPr>
          <p:cNvPr id="4284" name="Freeform 4283">
            <a:extLst>
              <a:ext uri="{FF2B5EF4-FFF2-40B4-BE49-F238E27FC236}">
                <a16:creationId xmlns:a16="http://schemas.microsoft.com/office/drawing/2014/main" id="{34594F1B-B05C-0781-B7CB-1563513D1489}"/>
              </a:ext>
            </a:extLst>
          </p:cNvPr>
          <p:cNvSpPr/>
          <p:nvPr/>
        </p:nvSpPr>
        <p:spPr>
          <a:xfrm>
            <a:off x="3510724"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solidFill>
            <a:srgbClr val="F7941D"/>
          </a:solidFill>
          <a:ln w="0" cap="flat">
            <a:noFill/>
            <a:prstDash val="solid"/>
            <a:miter/>
          </a:ln>
        </p:spPr>
        <p:txBody>
          <a:bodyPr rtlCol="0" anchor="ctr"/>
          <a:lstStyle/>
          <a:p>
            <a:endParaRPr lang="en-GB" dirty="0"/>
          </a:p>
        </p:txBody>
      </p:sp>
      <p:sp>
        <p:nvSpPr>
          <p:cNvPr id="4285" name="Freeform 4284">
            <a:extLst>
              <a:ext uri="{FF2B5EF4-FFF2-40B4-BE49-F238E27FC236}">
                <a16:creationId xmlns:a16="http://schemas.microsoft.com/office/drawing/2014/main" id="{8B6499BB-056B-8476-F129-7DAD16809F81}"/>
              </a:ext>
            </a:extLst>
          </p:cNvPr>
          <p:cNvSpPr/>
          <p:nvPr/>
        </p:nvSpPr>
        <p:spPr>
          <a:xfrm>
            <a:off x="3510724" y="3756115"/>
            <a:ext cx="1617" cy="11878"/>
          </a:xfrm>
          <a:custGeom>
            <a:avLst/>
            <a:gdLst>
              <a:gd name="connsiteX0" fmla="*/ 0 w 1617"/>
              <a:gd name="connsiteY0" fmla="*/ 0 h 11878"/>
              <a:gd name="connsiteX1" fmla="*/ 1617 w 1617"/>
              <a:gd name="connsiteY1" fmla="*/ 0 h 11878"/>
              <a:gd name="connsiteX2" fmla="*/ 1617 w 1617"/>
              <a:gd name="connsiteY2" fmla="*/ 11879 h 11878"/>
              <a:gd name="connsiteX3" fmla="*/ 0 w 1617"/>
              <a:gd name="connsiteY3" fmla="*/ 11879 h 11878"/>
            </a:gdLst>
            <a:ahLst/>
            <a:cxnLst>
              <a:cxn ang="0">
                <a:pos x="connsiteX0" y="connsiteY0"/>
              </a:cxn>
              <a:cxn ang="0">
                <a:pos x="connsiteX1" y="connsiteY1"/>
              </a:cxn>
              <a:cxn ang="0">
                <a:pos x="connsiteX2" y="connsiteY2"/>
              </a:cxn>
              <a:cxn ang="0">
                <a:pos x="connsiteX3" y="connsiteY3"/>
              </a:cxn>
            </a:cxnLst>
            <a:rect l="l" t="t" r="r" b="b"/>
            <a:pathLst>
              <a:path w="1617" h="11878">
                <a:moveTo>
                  <a:pt x="0" y="0"/>
                </a:moveTo>
                <a:lnTo>
                  <a:pt x="1617" y="0"/>
                </a:lnTo>
                <a:lnTo>
                  <a:pt x="1617" y="11879"/>
                </a:lnTo>
                <a:lnTo>
                  <a:pt x="0" y="11879"/>
                </a:lnTo>
                <a:close/>
              </a:path>
            </a:pathLst>
          </a:custGeom>
          <a:noFill/>
          <a:ln w="4040" cap="flat">
            <a:solidFill>
              <a:srgbClr val="C54E29"/>
            </a:solidFill>
            <a:prstDash val="solid"/>
            <a:miter/>
          </a:ln>
        </p:spPr>
        <p:txBody>
          <a:bodyPr rtlCol="0" anchor="ctr"/>
          <a:lstStyle/>
          <a:p>
            <a:endParaRPr lang="en-GB" dirty="0"/>
          </a:p>
        </p:txBody>
      </p:sp>
      <p:sp>
        <p:nvSpPr>
          <p:cNvPr id="4286" name="Freeform 4285">
            <a:extLst>
              <a:ext uri="{FF2B5EF4-FFF2-40B4-BE49-F238E27FC236}">
                <a16:creationId xmlns:a16="http://schemas.microsoft.com/office/drawing/2014/main" id="{3ABF41A6-2AAA-8EBC-F33B-07111F6C435F}"/>
              </a:ext>
            </a:extLst>
          </p:cNvPr>
          <p:cNvSpPr/>
          <p:nvPr/>
        </p:nvSpPr>
        <p:spPr>
          <a:xfrm>
            <a:off x="3512988"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87" name="Freeform 4286">
            <a:extLst>
              <a:ext uri="{FF2B5EF4-FFF2-40B4-BE49-F238E27FC236}">
                <a16:creationId xmlns:a16="http://schemas.microsoft.com/office/drawing/2014/main" id="{455BC189-1386-848A-66C3-237A01BD3BAE}"/>
              </a:ext>
            </a:extLst>
          </p:cNvPr>
          <p:cNvSpPr/>
          <p:nvPr/>
        </p:nvSpPr>
        <p:spPr>
          <a:xfrm>
            <a:off x="3515252"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solidFill>
            <a:srgbClr val="F7941D"/>
          </a:solidFill>
          <a:ln w="0" cap="flat">
            <a:noFill/>
            <a:prstDash val="solid"/>
            <a:miter/>
          </a:ln>
        </p:spPr>
        <p:txBody>
          <a:bodyPr rtlCol="0" anchor="ctr"/>
          <a:lstStyle/>
          <a:p>
            <a:endParaRPr lang="en-GB" dirty="0"/>
          </a:p>
        </p:txBody>
      </p:sp>
      <p:sp>
        <p:nvSpPr>
          <p:cNvPr id="4288" name="Freeform 4287">
            <a:extLst>
              <a:ext uri="{FF2B5EF4-FFF2-40B4-BE49-F238E27FC236}">
                <a16:creationId xmlns:a16="http://schemas.microsoft.com/office/drawing/2014/main" id="{5FD6487B-D584-FF0E-1645-E1024FF71DD7}"/>
              </a:ext>
            </a:extLst>
          </p:cNvPr>
          <p:cNvSpPr/>
          <p:nvPr/>
        </p:nvSpPr>
        <p:spPr>
          <a:xfrm>
            <a:off x="3515252"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noFill/>
          <a:ln w="4040" cap="flat">
            <a:solidFill>
              <a:srgbClr val="C54E29"/>
            </a:solidFill>
            <a:prstDash val="solid"/>
            <a:miter/>
          </a:ln>
        </p:spPr>
        <p:txBody>
          <a:bodyPr rtlCol="0" anchor="ctr"/>
          <a:lstStyle/>
          <a:p>
            <a:endParaRPr lang="en-GB" dirty="0"/>
          </a:p>
        </p:txBody>
      </p:sp>
      <p:sp>
        <p:nvSpPr>
          <p:cNvPr id="4289" name="Freeform 4288">
            <a:extLst>
              <a:ext uri="{FF2B5EF4-FFF2-40B4-BE49-F238E27FC236}">
                <a16:creationId xmlns:a16="http://schemas.microsoft.com/office/drawing/2014/main" id="{973FB116-61F9-2D07-2EBE-0B155B2A6A9B}"/>
              </a:ext>
            </a:extLst>
          </p:cNvPr>
          <p:cNvSpPr/>
          <p:nvPr/>
        </p:nvSpPr>
        <p:spPr>
          <a:xfrm>
            <a:off x="3517516"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290" name="Freeform 4289">
            <a:extLst>
              <a:ext uri="{FF2B5EF4-FFF2-40B4-BE49-F238E27FC236}">
                <a16:creationId xmlns:a16="http://schemas.microsoft.com/office/drawing/2014/main" id="{133CCAD2-C7C4-DC52-E3CE-3F9559DCDA18}"/>
              </a:ext>
            </a:extLst>
          </p:cNvPr>
          <p:cNvSpPr/>
          <p:nvPr/>
        </p:nvSpPr>
        <p:spPr>
          <a:xfrm>
            <a:off x="3517516"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291" name="Freeform 4290">
            <a:extLst>
              <a:ext uri="{FF2B5EF4-FFF2-40B4-BE49-F238E27FC236}">
                <a16:creationId xmlns:a16="http://schemas.microsoft.com/office/drawing/2014/main" id="{C10D2EFF-38BA-196C-AF6F-525034DD4D83}"/>
              </a:ext>
            </a:extLst>
          </p:cNvPr>
          <p:cNvSpPr/>
          <p:nvPr/>
        </p:nvSpPr>
        <p:spPr>
          <a:xfrm>
            <a:off x="351978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92" name="Freeform 4291">
            <a:extLst>
              <a:ext uri="{FF2B5EF4-FFF2-40B4-BE49-F238E27FC236}">
                <a16:creationId xmlns:a16="http://schemas.microsoft.com/office/drawing/2014/main" id="{4C3AB01E-B3D6-9540-56B5-C65197832E1B}"/>
              </a:ext>
            </a:extLst>
          </p:cNvPr>
          <p:cNvSpPr/>
          <p:nvPr/>
        </p:nvSpPr>
        <p:spPr>
          <a:xfrm>
            <a:off x="3522125" y="3756115"/>
            <a:ext cx="1617" cy="4525"/>
          </a:xfrm>
          <a:custGeom>
            <a:avLst/>
            <a:gdLst>
              <a:gd name="connsiteX0" fmla="*/ 0 w 1617"/>
              <a:gd name="connsiteY0" fmla="*/ 0 h 4525"/>
              <a:gd name="connsiteX1" fmla="*/ 1617 w 1617"/>
              <a:gd name="connsiteY1" fmla="*/ 0 h 4525"/>
              <a:gd name="connsiteX2" fmla="*/ 1617 w 1617"/>
              <a:gd name="connsiteY2" fmla="*/ 4525 h 4525"/>
              <a:gd name="connsiteX3" fmla="*/ 0 w 1617"/>
              <a:gd name="connsiteY3" fmla="*/ 4525 h 4525"/>
            </a:gdLst>
            <a:ahLst/>
            <a:cxnLst>
              <a:cxn ang="0">
                <a:pos x="connsiteX0" y="connsiteY0"/>
              </a:cxn>
              <a:cxn ang="0">
                <a:pos x="connsiteX1" y="connsiteY1"/>
              </a:cxn>
              <a:cxn ang="0">
                <a:pos x="connsiteX2" y="connsiteY2"/>
              </a:cxn>
              <a:cxn ang="0">
                <a:pos x="connsiteX3" y="connsiteY3"/>
              </a:cxn>
            </a:cxnLst>
            <a:rect l="l" t="t" r="r" b="b"/>
            <a:pathLst>
              <a:path w="1617" h="4525">
                <a:moveTo>
                  <a:pt x="0" y="0"/>
                </a:moveTo>
                <a:lnTo>
                  <a:pt x="1617" y="0"/>
                </a:lnTo>
                <a:lnTo>
                  <a:pt x="1617" y="4525"/>
                </a:lnTo>
                <a:lnTo>
                  <a:pt x="0" y="4525"/>
                </a:lnTo>
                <a:close/>
              </a:path>
            </a:pathLst>
          </a:custGeom>
          <a:solidFill>
            <a:srgbClr val="F7941D"/>
          </a:solidFill>
          <a:ln w="0" cap="flat">
            <a:noFill/>
            <a:prstDash val="solid"/>
            <a:miter/>
          </a:ln>
        </p:spPr>
        <p:txBody>
          <a:bodyPr rtlCol="0" anchor="ctr"/>
          <a:lstStyle/>
          <a:p>
            <a:endParaRPr lang="en-GB" dirty="0"/>
          </a:p>
        </p:txBody>
      </p:sp>
      <p:sp>
        <p:nvSpPr>
          <p:cNvPr id="4293" name="Freeform 4292">
            <a:extLst>
              <a:ext uri="{FF2B5EF4-FFF2-40B4-BE49-F238E27FC236}">
                <a16:creationId xmlns:a16="http://schemas.microsoft.com/office/drawing/2014/main" id="{6EC8F169-3D16-CA0F-D69C-4D3E9FBF26FF}"/>
              </a:ext>
            </a:extLst>
          </p:cNvPr>
          <p:cNvSpPr/>
          <p:nvPr/>
        </p:nvSpPr>
        <p:spPr>
          <a:xfrm>
            <a:off x="3522125" y="3756115"/>
            <a:ext cx="1617" cy="4525"/>
          </a:xfrm>
          <a:custGeom>
            <a:avLst/>
            <a:gdLst>
              <a:gd name="connsiteX0" fmla="*/ 0 w 1617"/>
              <a:gd name="connsiteY0" fmla="*/ 0 h 4525"/>
              <a:gd name="connsiteX1" fmla="*/ 1617 w 1617"/>
              <a:gd name="connsiteY1" fmla="*/ 0 h 4525"/>
              <a:gd name="connsiteX2" fmla="*/ 1617 w 1617"/>
              <a:gd name="connsiteY2" fmla="*/ 4525 h 4525"/>
              <a:gd name="connsiteX3" fmla="*/ 0 w 1617"/>
              <a:gd name="connsiteY3" fmla="*/ 4525 h 4525"/>
            </a:gdLst>
            <a:ahLst/>
            <a:cxnLst>
              <a:cxn ang="0">
                <a:pos x="connsiteX0" y="connsiteY0"/>
              </a:cxn>
              <a:cxn ang="0">
                <a:pos x="connsiteX1" y="connsiteY1"/>
              </a:cxn>
              <a:cxn ang="0">
                <a:pos x="connsiteX2" y="connsiteY2"/>
              </a:cxn>
              <a:cxn ang="0">
                <a:pos x="connsiteX3" y="connsiteY3"/>
              </a:cxn>
            </a:cxnLst>
            <a:rect l="l" t="t" r="r" b="b"/>
            <a:pathLst>
              <a:path w="1617" h="4525">
                <a:moveTo>
                  <a:pt x="0" y="0"/>
                </a:moveTo>
                <a:lnTo>
                  <a:pt x="1617" y="0"/>
                </a:lnTo>
                <a:lnTo>
                  <a:pt x="1617" y="4525"/>
                </a:lnTo>
                <a:lnTo>
                  <a:pt x="0" y="4525"/>
                </a:lnTo>
                <a:close/>
              </a:path>
            </a:pathLst>
          </a:custGeom>
          <a:noFill/>
          <a:ln w="4040" cap="flat">
            <a:solidFill>
              <a:srgbClr val="C54E29"/>
            </a:solidFill>
            <a:prstDash val="solid"/>
            <a:miter/>
          </a:ln>
        </p:spPr>
        <p:txBody>
          <a:bodyPr rtlCol="0" anchor="ctr"/>
          <a:lstStyle/>
          <a:p>
            <a:endParaRPr lang="en-GB" dirty="0"/>
          </a:p>
        </p:txBody>
      </p:sp>
      <p:sp>
        <p:nvSpPr>
          <p:cNvPr id="4294" name="Freeform 4293">
            <a:extLst>
              <a:ext uri="{FF2B5EF4-FFF2-40B4-BE49-F238E27FC236}">
                <a16:creationId xmlns:a16="http://schemas.microsoft.com/office/drawing/2014/main" id="{039CB17E-DA6E-F6C4-0EBB-94E0F6C0C613}"/>
              </a:ext>
            </a:extLst>
          </p:cNvPr>
          <p:cNvSpPr/>
          <p:nvPr/>
        </p:nvSpPr>
        <p:spPr>
          <a:xfrm>
            <a:off x="352438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295" name="Freeform 4294">
            <a:extLst>
              <a:ext uri="{FF2B5EF4-FFF2-40B4-BE49-F238E27FC236}">
                <a16:creationId xmlns:a16="http://schemas.microsoft.com/office/drawing/2014/main" id="{07896940-B237-8333-7263-61B06754653E}"/>
              </a:ext>
            </a:extLst>
          </p:cNvPr>
          <p:cNvSpPr/>
          <p:nvPr/>
        </p:nvSpPr>
        <p:spPr>
          <a:xfrm>
            <a:off x="3526653"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solidFill>
            <a:srgbClr val="F7941D"/>
          </a:solidFill>
          <a:ln w="0" cap="flat">
            <a:noFill/>
            <a:prstDash val="solid"/>
            <a:miter/>
          </a:ln>
        </p:spPr>
        <p:txBody>
          <a:bodyPr rtlCol="0" anchor="ctr"/>
          <a:lstStyle/>
          <a:p>
            <a:endParaRPr lang="en-GB" dirty="0"/>
          </a:p>
        </p:txBody>
      </p:sp>
      <p:sp>
        <p:nvSpPr>
          <p:cNvPr id="4296" name="Freeform 4295">
            <a:extLst>
              <a:ext uri="{FF2B5EF4-FFF2-40B4-BE49-F238E27FC236}">
                <a16:creationId xmlns:a16="http://schemas.microsoft.com/office/drawing/2014/main" id="{E65C2A91-9AEC-6EC2-B2B2-2C9224C7B9B3}"/>
              </a:ext>
            </a:extLst>
          </p:cNvPr>
          <p:cNvSpPr/>
          <p:nvPr/>
        </p:nvSpPr>
        <p:spPr>
          <a:xfrm>
            <a:off x="3526653" y="3756115"/>
            <a:ext cx="1617" cy="60766"/>
          </a:xfrm>
          <a:custGeom>
            <a:avLst/>
            <a:gdLst>
              <a:gd name="connsiteX0" fmla="*/ 0 w 1617"/>
              <a:gd name="connsiteY0" fmla="*/ 0 h 60766"/>
              <a:gd name="connsiteX1" fmla="*/ 1617 w 1617"/>
              <a:gd name="connsiteY1" fmla="*/ 0 h 60766"/>
              <a:gd name="connsiteX2" fmla="*/ 1617 w 1617"/>
              <a:gd name="connsiteY2" fmla="*/ 60766 h 60766"/>
              <a:gd name="connsiteX3" fmla="*/ 0 w 1617"/>
              <a:gd name="connsiteY3" fmla="*/ 60766 h 60766"/>
            </a:gdLst>
            <a:ahLst/>
            <a:cxnLst>
              <a:cxn ang="0">
                <a:pos x="connsiteX0" y="connsiteY0"/>
              </a:cxn>
              <a:cxn ang="0">
                <a:pos x="connsiteX1" y="connsiteY1"/>
              </a:cxn>
              <a:cxn ang="0">
                <a:pos x="connsiteX2" y="connsiteY2"/>
              </a:cxn>
              <a:cxn ang="0">
                <a:pos x="connsiteX3" y="connsiteY3"/>
              </a:cxn>
            </a:cxnLst>
            <a:rect l="l" t="t" r="r" b="b"/>
            <a:pathLst>
              <a:path w="1617" h="60766">
                <a:moveTo>
                  <a:pt x="0" y="0"/>
                </a:moveTo>
                <a:lnTo>
                  <a:pt x="1617" y="0"/>
                </a:lnTo>
                <a:lnTo>
                  <a:pt x="1617" y="60766"/>
                </a:lnTo>
                <a:lnTo>
                  <a:pt x="0" y="60766"/>
                </a:lnTo>
                <a:close/>
              </a:path>
            </a:pathLst>
          </a:custGeom>
          <a:noFill/>
          <a:ln w="4040" cap="flat">
            <a:solidFill>
              <a:srgbClr val="C54E29"/>
            </a:solidFill>
            <a:prstDash val="solid"/>
            <a:miter/>
          </a:ln>
        </p:spPr>
        <p:txBody>
          <a:bodyPr rtlCol="0" anchor="ctr"/>
          <a:lstStyle/>
          <a:p>
            <a:endParaRPr lang="en-GB" dirty="0"/>
          </a:p>
        </p:txBody>
      </p:sp>
      <p:sp>
        <p:nvSpPr>
          <p:cNvPr id="4297" name="Freeform 4296">
            <a:extLst>
              <a:ext uri="{FF2B5EF4-FFF2-40B4-BE49-F238E27FC236}">
                <a16:creationId xmlns:a16="http://schemas.microsoft.com/office/drawing/2014/main" id="{40DBF77E-F8CC-71BC-5841-C2C5AA624A0B}"/>
              </a:ext>
            </a:extLst>
          </p:cNvPr>
          <p:cNvSpPr/>
          <p:nvPr/>
        </p:nvSpPr>
        <p:spPr>
          <a:xfrm>
            <a:off x="3528917"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solidFill>
            <a:srgbClr val="F7941D"/>
          </a:solidFill>
          <a:ln w="0" cap="flat">
            <a:noFill/>
            <a:prstDash val="solid"/>
            <a:miter/>
          </a:ln>
        </p:spPr>
        <p:txBody>
          <a:bodyPr rtlCol="0" anchor="ctr"/>
          <a:lstStyle/>
          <a:p>
            <a:endParaRPr lang="en-GB" dirty="0"/>
          </a:p>
        </p:txBody>
      </p:sp>
      <p:sp>
        <p:nvSpPr>
          <p:cNvPr id="4298" name="Freeform 4297">
            <a:extLst>
              <a:ext uri="{FF2B5EF4-FFF2-40B4-BE49-F238E27FC236}">
                <a16:creationId xmlns:a16="http://schemas.microsoft.com/office/drawing/2014/main" id="{7C5088D7-3621-A6EE-C519-EFD5A592A326}"/>
              </a:ext>
            </a:extLst>
          </p:cNvPr>
          <p:cNvSpPr/>
          <p:nvPr/>
        </p:nvSpPr>
        <p:spPr>
          <a:xfrm>
            <a:off x="3528917" y="3756115"/>
            <a:ext cx="1617" cy="11393"/>
          </a:xfrm>
          <a:custGeom>
            <a:avLst/>
            <a:gdLst>
              <a:gd name="connsiteX0" fmla="*/ 0 w 1617"/>
              <a:gd name="connsiteY0" fmla="*/ 0 h 11393"/>
              <a:gd name="connsiteX1" fmla="*/ 1617 w 1617"/>
              <a:gd name="connsiteY1" fmla="*/ 0 h 11393"/>
              <a:gd name="connsiteX2" fmla="*/ 1617 w 1617"/>
              <a:gd name="connsiteY2" fmla="*/ 11394 h 11393"/>
              <a:gd name="connsiteX3" fmla="*/ 0 w 1617"/>
              <a:gd name="connsiteY3" fmla="*/ 11394 h 11393"/>
            </a:gdLst>
            <a:ahLst/>
            <a:cxnLst>
              <a:cxn ang="0">
                <a:pos x="connsiteX0" y="connsiteY0"/>
              </a:cxn>
              <a:cxn ang="0">
                <a:pos x="connsiteX1" y="connsiteY1"/>
              </a:cxn>
              <a:cxn ang="0">
                <a:pos x="connsiteX2" y="connsiteY2"/>
              </a:cxn>
              <a:cxn ang="0">
                <a:pos x="connsiteX3" y="connsiteY3"/>
              </a:cxn>
            </a:cxnLst>
            <a:rect l="l" t="t" r="r" b="b"/>
            <a:pathLst>
              <a:path w="1617" h="11393">
                <a:moveTo>
                  <a:pt x="0" y="0"/>
                </a:moveTo>
                <a:lnTo>
                  <a:pt x="1617" y="0"/>
                </a:lnTo>
                <a:lnTo>
                  <a:pt x="1617" y="11394"/>
                </a:lnTo>
                <a:lnTo>
                  <a:pt x="0" y="11394"/>
                </a:lnTo>
                <a:close/>
              </a:path>
            </a:pathLst>
          </a:custGeom>
          <a:noFill/>
          <a:ln w="4040" cap="flat">
            <a:solidFill>
              <a:srgbClr val="C54E29"/>
            </a:solidFill>
            <a:prstDash val="solid"/>
            <a:miter/>
          </a:ln>
        </p:spPr>
        <p:txBody>
          <a:bodyPr rtlCol="0" anchor="ctr"/>
          <a:lstStyle/>
          <a:p>
            <a:endParaRPr lang="en-GB" dirty="0"/>
          </a:p>
        </p:txBody>
      </p:sp>
      <p:sp>
        <p:nvSpPr>
          <p:cNvPr id="4299" name="Freeform 4298">
            <a:extLst>
              <a:ext uri="{FF2B5EF4-FFF2-40B4-BE49-F238E27FC236}">
                <a16:creationId xmlns:a16="http://schemas.microsoft.com/office/drawing/2014/main" id="{2B76EF0B-0B97-83EE-82D7-561ECE830E6B}"/>
              </a:ext>
            </a:extLst>
          </p:cNvPr>
          <p:cNvSpPr/>
          <p:nvPr/>
        </p:nvSpPr>
        <p:spPr>
          <a:xfrm>
            <a:off x="3531181" y="3756115"/>
            <a:ext cx="1617" cy="85896"/>
          </a:xfrm>
          <a:custGeom>
            <a:avLst/>
            <a:gdLst>
              <a:gd name="connsiteX0" fmla="*/ 0 w 1617"/>
              <a:gd name="connsiteY0" fmla="*/ 0 h 85896"/>
              <a:gd name="connsiteX1" fmla="*/ 1617 w 1617"/>
              <a:gd name="connsiteY1" fmla="*/ 0 h 85896"/>
              <a:gd name="connsiteX2" fmla="*/ 1617 w 1617"/>
              <a:gd name="connsiteY2" fmla="*/ 85897 h 85896"/>
              <a:gd name="connsiteX3" fmla="*/ 0 w 1617"/>
              <a:gd name="connsiteY3" fmla="*/ 85897 h 85896"/>
            </a:gdLst>
            <a:ahLst/>
            <a:cxnLst>
              <a:cxn ang="0">
                <a:pos x="connsiteX0" y="connsiteY0"/>
              </a:cxn>
              <a:cxn ang="0">
                <a:pos x="connsiteX1" y="connsiteY1"/>
              </a:cxn>
              <a:cxn ang="0">
                <a:pos x="connsiteX2" y="connsiteY2"/>
              </a:cxn>
              <a:cxn ang="0">
                <a:pos x="connsiteX3" y="connsiteY3"/>
              </a:cxn>
            </a:cxnLst>
            <a:rect l="l" t="t" r="r" b="b"/>
            <a:pathLst>
              <a:path w="1617" h="85896">
                <a:moveTo>
                  <a:pt x="0" y="0"/>
                </a:moveTo>
                <a:lnTo>
                  <a:pt x="1617" y="0"/>
                </a:lnTo>
                <a:lnTo>
                  <a:pt x="1617" y="85897"/>
                </a:lnTo>
                <a:lnTo>
                  <a:pt x="0" y="85897"/>
                </a:lnTo>
                <a:close/>
              </a:path>
            </a:pathLst>
          </a:custGeom>
          <a:solidFill>
            <a:srgbClr val="F7941D"/>
          </a:solidFill>
          <a:ln w="0" cap="flat">
            <a:noFill/>
            <a:prstDash val="solid"/>
            <a:miter/>
          </a:ln>
        </p:spPr>
        <p:txBody>
          <a:bodyPr rtlCol="0" anchor="ctr"/>
          <a:lstStyle/>
          <a:p>
            <a:endParaRPr lang="en-GB" dirty="0"/>
          </a:p>
        </p:txBody>
      </p:sp>
      <p:sp>
        <p:nvSpPr>
          <p:cNvPr id="4300" name="Freeform 4299">
            <a:extLst>
              <a:ext uri="{FF2B5EF4-FFF2-40B4-BE49-F238E27FC236}">
                <a16:creationId xmlns:a16="http://schemas.microsoft.com/office/drawing/2014/main" id="{D200977B-29C6-B031-FFB1-607C8416D0E0}"/>
              </a:ext>
            </a:extLst>
          </p:cNvPr>
          <p:cNvSpPr/>
          <p:nvPr/>
        </p:nvSpPr>
        <p:spPr>
          <a:xfrm>
            <a:off x="3531181" y="3756115"/>
            <a:ext cx="1617" cy="85896"/>
          </a:xfrm>
          <a:custGeom>
            <a:avLst/>
            <a:gdLst>
              <a:gd name="connsiteX0" fmla="*/ 0 w 1617"/>
              <a:gd name="connsiteY0" fmla="*/ 0 h 85896"/>
              <a:gd name="connsiteX1" fmla="*/ 1617 w 1617"/>
              <a:gd name="connsiteY1" fmla="*/ 0 h 85896"/>
              <a:gd name="connsiteX2" fmla="*/ 1617 w 1617"/>
              <a:gd name="connsiteY2" fmla="*/ 85897 h 85896"/>
              <a:gd name="connsiteX3" fmla="*/ 0 w 1617"/>
              <a:gd name="connsiteY3" fmla="*/ 85897 h 85896"/>
            </a:gdLst>
            <a:ahLst/>
            <a:cxnLst>
              <a:cxn ang="0">
                <a:pos x="connsiteX0" y="connsiteY0"/>
              </a:cxn>
              <a:cxn ang="0">
                <a:pos x="connsiteX1" y="connsiteY1"/>
              </a:cxn>
              <a:cxn ang="0">
                <a:pos x="connsiteX2" y="connsiteY2"/>
              </a:cxn>
              <a:cxn ang="0">
                <a:pos x="connsiteX3" y="connsiteY3"/>
              </a:cxn>
            </a:cxnLst>
            <a:rect l="l" t="t" r="r" b="b"/>
            <a:pathLst>
              <a:path w="1617" h="85896">
                <a:moveTo>
                  <a:pt x="0" y="0"/>
                </a:moveTo>
                <a:lnTo>
                  <a:pt x="1617" y="0"/>
                </a:lnTo>
                <a:lnTo>
                  <a:pt x="1617" y="85897"/>
                </a:lnTo>
                <a:lnTo>
                  <a:pt x="0" y="85897"/>
                </a:lnTo>
                <a:close/>
              </a:path>
            </a:pathLst>
          </a:custGeom>
          <a:noFill/>
          <a:ln w="4040" cap="flat">
            <a:solidFill>
              <a:srgbClr val="C54E29"/>
            </a:solidFill>
            <a:prstDash val="solid"/>
            <a:miter/>
          </a:ln>
        </p:spPr>
        <p:txBody>
          <a:bodyPr rtlCol="0" anchor="ctr"/>
          <a:lstStyle/>
          <a:p>
            <a:endParaRPr lang="en-GB" dirty="0"/>
          </a:p>
        </p:txBody>
      </p:sp>
      <p:sp>
        <p:nvSpPr>
          <p:cNvPr id="4301" name="Freeform 4300">
            <a:extLst>
              <a:ext uri="{FF2B5EF4-FFF2-40B4-BE49-F238E27FC236}">
                <a16:creationId xmlns:a16="http://schemas.microsoft.com/office/drawing/2014/main" id="{4F71C5AB-7169-FA3B-B32C-5D89713AA61A}"/>
              </a:ext>
            </a:extLst>
          </p:cNvPr>
          <p:cNvSpPr/>
          <p:nvPr/>
        </p:nvSpPr>
        <p:spPr>
          <a:xfrm>
            <a:off x="353344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02" name="Freeform 4301">
            <a:extLst>
              <a:ext uri="{FF2B5EF4-FFF2-40B4-BE49-F238E27FC236}">
                <a16:creationId xmlns:a16="http://schemas.microsoft.com/office/drawing/2014/main" id="{5A9287CA-3097-7C8C-0440-1D860ABA4562}"/>
              </a:ext>
            </a:extLst>
          </p:cNvPr>
          <p:cNvSpPr/>
          <p:nvPr/>
        </p:nvSpPr>
        <p:spPr>
          <a:xfrm>
            <a:off x="3535790"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solidFill>
            <a:srgbClr val="F7941D"/>
          </a:solidFill>
          <a:ln w="0" cap="flat">
            <a:noFill/>
            <a:prstDash val="solid"/>
            <a:miter/>
          </a:ln>
        </p:spPr>
        <p:txBody>
          <a:bodyPr rtlCol="0" anchor="ctr"/>
          <a:lstStyle/>
          <a:p>
            <a:endParaRPr lang="en-GB" dirty="0"/>
          </a:p>
        </p:txBody>
      </p:sp>
      <p:sp>
        <p:nvSpPr>
          <p:cNvPr id="4303" name="Freeform 4302">
            <a:extLst>
              <a:ext uri="{FF2B5EF4-FFF2-40B4-BE49-F238E27FC236}">
                <a16:creationId xmlns:a16="http://schemas.microsoft.com/office/drawing/2014/main" id="{8EA83A04-051F-7279-22C8-58EBBE7387A8}"/>
              </a:ext>
            </a:extLst>
          </p:cNvPr>
          <p:cNvSpPr/>
          <p:nvPr/>
        </p:nvSpPr>
        <p:spPr>
          <a:xfrm>
            <a:off x="3535790" y="3756115"/>
            <a:ext cx="1617" cy="36605"/>
          </a:xfrm>
          <a:custGeom>
            <a:avLst/>
            <a:gdLst>
              <a:gd name="connsiteX0" fmla="*/ 0 w 1617"/>
              <a:gd name="connsiteY0" fmla="*/ 0 h 36605"/>
              <a:gd name="connsiteX1" fmla="*/ 1617 w 1617"/>
              <a:gd name="connsiteY1" fmla="*/ 0 h 36605"/>
              <a:gd name="connsiteX2" fmla="*/ 1617 w 1617"/>
              <a:gd name="connsiteY2" fmla="*/ 36605 h 36605"/>
              <a:gd name="connsiteX3" fmla="*/ 0 w 1617"/>
              <a:gd name="connsiteY3" fmla="*/ 36605 h 36605"/>
            </a:gdLst>
            <a:ahLst/>
            <a:cxnLst>
              <a:cxn ang="0">
                <a:pos x="connsiteX0" y="connsiteY0"/>
              </a:cxn>
              <a:cxn ang="0">
                <a:pos x="connsiteX1" y="connsiteY1"/>
              </a:cxn>
              <a:cxn ang="0">
                <a:pos x="connsiteX2" y="connsiteY2"/>
              </a:cxn>
              <a:cxn ang="0">
                <a:pos x="connsiteX3" y="connsiteY3"/>
              </a:cxn>
            </a:cxnLst>
            <a:rect l="l" t="t" r="r" b="b"/>
            <a:pathLst>
              <a:path w="1617" h="36605">
                <a:moveTo>
                  <a:pt x="0" y="0"/>
                </a:moveTo>
                <a:lnTo>
                  <a:pt x="1617" y="0"/>
                </a:lnTo>
                <a:lnTo>
                  <a:pt x="1617" y="36605"/>
                </a:lnTo>
                <a:lnTo>
                  <a:pt x="0" y="36605"/>
                </a:lnTo>
                <a:close/>
              </a:path>
            </a:pathLst>
          </a:custGeom>
          <a:noFill/>
          <a:ln w="4040" cap="flat">
            <a:solidFill>
              <a:srgbClr val="C54E29"/>
            </a:solidFill>
            <a:prstDash val="solid"/>
            <a:miter/>
          </a:ln>
        </p:spPr>
        <p:txBody>
          <a:bodyPr rtlCol="0" anchor="ctr"/>
          <a:lstStyle/>
          <a:p>
            <a:endParaRPr lang="en-GB" dirty="0"/>
          </a:p>
        </p:txBody>
      </p:sp>
      <p:sp>
        <p:nvSpPr>
          <p:cNvPr id="4304" name="Freeform 4303">
            <a:extLst>
              <a:ext uri="{FF2B5EF4-FFF2-40B4-BE49-F238E27FC236}">
                <a16:creationId xmlns:a16="http://schemas.microsoft.com/office/drawing/2014/main" id="{0DE5DB9D-F901-A62C-68A3-54CDCEC73DEA}"/>
              </a:ext>
            </a:extLst>
          </p:cNvPr>
          <p:cNvSpPr/>
          <p:nvPr/>
        </p:nvSpPr>
        <p:spPr>
          <a:xfrm>
            <a:off x="353805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05" name="Freeform 4304">
            <a:extLst>
              <a:ext uri="{FF2B5EF4-FFF2-40B4-BE49-F238E27FC236}">
                <a16:creationId xmlns:a16="http://schemas.microsoft.com/office/drawing/2014/main" id="{4FFAEF4B-0CAE-DDF4-1DAA-2F9F7FEADE9D}"/>
              </a:ext>
            </a:extLst>
          </p:cNvPr>
          <p:cNvSpPr/>
          <p:nvPr/>
        </p:nvSpPr>
        <p:spPr>
          <a:xfrm>
            <a:off x="3540318"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solidFill>
            <a:srgbClr val="F7941D"/>
          </a:solidFill>
          <a:ln w="0" cap="flat">
            <a:noFill/>
            <a:prstDash val="solid"/>
            <a:miter/>
          </a:ln>
        </p:spPr>
        <p:txBody>
          <a:bodyPr rtlCol="0" anchor="ctr"/>
          <a:lstStyle/>
          <a:p>
            <a:endParaRPr lang="en-GB" dirty="0"/>
          </a:p>
        </p:txBody>
      </p:sp>
      <p:sp>
        <p:nvSpPr>
          <p:cNvPr id="4306" name="Freeform 4305">
            <a:extLst>
              <a:ext uri="{FF2B5EF4-FFF2-40B4-BE49-F238E27FC236}">
                <a16:creationId xmlns:a16="http://schemas.microsoft.com/office/drawing/2014/main" id="{516B704A-D437-2EB8-CCC9-2EB900566016}"/>
              </a:ext>
            </a:extLst>
          </p:cNvPr>
          <p:cNvSpPr/>
          <p:nvPr/>
        </p:nvSpPr>
        <p:spPr>
          <a:xfrm>
            <a:off x="3540318" y="3756115"/>
            <a:ext cx="1617" cy="21009"/>
          </a:xfrm>
          <a:custGeom>
            <a:avLst/>
            <a:gdLst>
              <a:gd name="connsiteX0" fmla="*/ 0 w 1617"/>
              <a:gd name="connsiteY0" fmla="*/ 0 h 21009"/>
              <a:gd name="connsiteX1" fmla="*/ 1617 w 1617"/>
              <a:gd name="connsiteY1" fmla="*/ 0 h 21009"/>
              <a:gd name="connsiteX2" fmla="*/ 1617 w 1617"/>
              <a:gd name="connsiteY2" fmla="*/ 21010 h 21009"/>
              <a:gd name="connsiteX3" fmla="*/ 0 w 1617"/>
              <a:gd name="connsiteY3" fmla="*/ 21010 h 21009"/>
            </a:gdLst>
            <a:ahLst/>
            <a:cxnLst>
              <a:cxn ang="0">
                <a:pos x="connsiteX0" y="connsiteY0"/>
              </a:cxn>
              <a:cxn ang="0">
                <a:pos x="connsiteX1" y="connsiteY1"/>
              </a:cxn>
              <a:cxn ang="0">
                <a:pos x="connsiteX2" y="connsiteY2"/>
              </a:cxn>
              <a:cxn ang="0">
                <a:pos x="connsiteX3" y="connsiteY3"/>
              </a:cxn>
            </a:cxnLst>
            <a:rect l="l" t="t" r="r" b="b"/>
            <a:pathLst>
              <a:path w="1617" h="21009">
                <a:moveTo>
                  <a:pt x="0" y="0"/>
                </a:moveTo>
                <a:lnTo>
                  <a:pt x="1617" y="0"/>
                </a:lnTo>
                <a:lnTo>
                  <a:pt x="1617" y="21010"/>
                </a:lnTo>
                <a:lnTo>
                  <a:pt x="0" y="21010"/>
                </a:lnTo>
                <a:close/>
              </a:path>
            </a:pathLst>
          </a:custGeom>
          <a:noFill/>
          <a:ln w="4040" cap="flat">
            <a:solidFill>
              <a:srgbClr val="C54E29"/>
            </a:solidFill>
            <a:prstDash val="solid"/>
            <a:miter/>
          </a:ln>
        </p:spPr>
        <p:txBody>
          <a:bodyPr rtlCol="0" anchor="ctr"/>
          <a:lstStyle/>
          <a:p>
            <a:endParaRPr lang="en-GB" dirty="0"/>
          </a:p>
        </p:txBody>
      </p:sp>
      <p:sp>
        <p:nvSpPr>
          <p:cNvPr id="4307" name="Freeform 4306">
            <a:extLst>
              <a:ext uri="{FF2B5EF4-FFF2-40B4-BE49-F238E27FC236}">
                <a16:creationId xmlns:a16="http://schemas.microsoft.com/office/drawing/2014/main" id="{3EBDDE31-863D-744B-0186-B1E9D3E0BAD2}"/>
              </a:ext>
            </a:extLst>
          </p:cNvPr>
          <p:cNvSpPr/>
          <p:nvPr/>
        </p:nvSpPr>
        <p:spPr>
          <a:xfrm>
            <a:off x="3542582"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solidFill>
            <a:srgbClr val="F7941D"/>
          </a:solidFill>
          <a:ln w="0" cap="flat">
            <a:noFill/>
            <a:prstDash val="solid"/>
            <a:miter/>
          </a:ln>
        </p:spPr>
        <p:txBody>
          <a:bodyPr rtlCol="0" anchor="ctr"/>
          <a:lstStyle/>
          <a:p>
            <a:endParaRPr lang="en-GB" dirty="0"/>
          </a:p>
        </p:txBody>
      </p:sp>
      <p:sp>
        <p:nvSpPr>
          <p:cNvPr id="4308" name="Freeform 4307">
            <a:extLst>
              <a:ext uri="{FF2B5EF4-FFF2-40B4-BE49-F238E27FC236}">
                <a16:creationId xmlns:a16="http://schemas.microsoft.com/office/drawing/2014/main" id="{ADA6CB51-7F0B-ABB2-7E56-D75DC992A26B}"/>
              </a:ext>
            </a:extLst>
          </p:cNvPr>
          <p:cNvSpPr/>
          <p:nvPr/>
        </p:nvSpPr>
        <p:spPr>
          <a:xfrm>
            <a:off x="3542582" y="3756115"/>
            <a:ext cx="1617" cy="6383"/>
          </a:xfrm>
          <a:custGeom>
            <a:avLst/>
            <a:gdLst>
              <a:gd name="connsiteX0" fmla="*/ 0 w 1617"/>
              <a:gd name="connsiteY0" fmla="*/ 0 h 6383"/>
              <a:gd name="connsiteX1" fmla="*/ 1617 w 1617"/>
              <a:gd name="connsiteY1" fmla="*/ 0 h 6383"/>
              <a:gd name="connsiteX2" fmla="*/ 1617 w 1617"/>
              <a:gd name="connsiteY2" fmla="*/ 6384 h 6383"/>
              <a:gd name="connsiteX3" fmla="*/ 0 w 1617"/>
              <a:gd name="connsiteY3" fmla="*/ 6384 h 6383"/>
            </a:gdLst>
            <a:ahLst/>
            <a:cxnLst>
              <a:cxn ang="0">
                <a:pos x="connsiteX0" y="connsiteY0"/>
              </a:cxn>
              <a:cxn ang="0">
                <a:pos x="connsiteX1" y="connsiteY1"/>
              </a:cxn>
              <a:cxn ang="0">
                <a:pos x="connsiteX2" y="connsiteY2"/>
              </a:cxn>
              <a:cxn ang="0">
                <a:pos x="connsiteX3" y="connsiteY3"/>
              </a:cxn>
            </a:cxnLst>
            <a:rect l="l" t="t" r="r" b="b"/>
            <a:pathLst>
              <a:path w="1617" h="6383">
                <a:moveTo>
                  <a:pt x="0" y="0"/>
                </a:moveTo>
                <a:lnTo>
                  <a:pt x="1617" y="0"/>
                </a:lnTo>
                <a:lnTo>
                  <a:pt x="1617" y="6384"/>
                </a:lnTo>
                <a:lnTo>
                  <a:pt x="0" y="6384"/>
                </a:lnTo>
                <a:close/>
              </a:path>
            </a:pathLst>
          </a:custGeom>
          <a:noFill/>
          <a:ln w="4040" cap="flat">
            <a:solidFill>
              <a:srgbClr val="C54E29"/>
            </a:solidFill>
            <a:prstDash val="solid"/>
            <a:miter/>
          </a:ln>
        </p:spPr>
        <p:txBody>
          <a:bodyPr rtlCol="0" anchor="ctr"/>
          <a:lstStyle/>
          <a:p>
            <a:endParaRPr lang="en-GB" dirty="0"/>
          </a:p>
        </p:txBody>
      </p:sp>
      <p:sp>
        <p:nvSpPr>
          <p:cNvPr id="4309" name="Freeform 4308">
            <a:extLst>
              <a:ext uri="{FF2B5EF4-FFF2-40B4-BE49-F238E27FC236}">
                <a16:creationId xmlns:a16="http://schemas.microsoft.com/office/drawing/2014/main" id="{076C7C11-4724-2616-1FB1-526E8688F4EF}"/>
              </a:ext>
            </a:extLst>
          </p:cNvPr>
          <p:cNvSpPr/>
          <p:nvPr/>
        </p:nvSpPr>
        <p:spPr>
          <a:xfrm>
            <a:off x="354484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4310" name="Freeform 4309">
            <a:extLst>
              <a:ext uri="{FF2B5EF4-FFF2-40B4-BE49-F238E27FC236}">
                <a16:creationId xmlns:a16="http://schemas.microsoft.com/office/drawing/2014/main" id="{8D1AE162-4B5E-DAC5-8BCE-16B5A1AF677F}"/>
              </a:ext>
            </a:extLst>
          </p:cNvPr>
          <p:cNvSpPr/>
          <p:nvPr/>
        </p:nvSpPr>
        <p:spPr>
          <a:xfrm>
            <a:off x="3544846"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4311" name="Freeform 4310">
            <a:extLst>
              <a:ext uri="{FF2B5EF4-FFF2-40B4-BE49-F238E27FC236}">
                <a16:creationId xmlns:a16="http://schemas.microsoft.com/office/drawing/2014/main" id="{B5E64CC3-77AF-B9A1-A46F-B2046FAC4F54}"/>
              </a:ext>
            </a:extLst>
          </p:cNvPr>
          <p:cNvSpPr/>
          <p:nvPr/>
        </p:nvSpPr>
        <p:spPr>
          <a:xfrm>
            <a:off x="3547110" y="3756115"/>
            <a:ext cx="1617" cy="30625"/>
          </a:xfrm>
          <a:custGeom>
            <a:avLst/>
            <a:gdLst>
              <a:gd name="connsiteX0" fmla="*/ 0 w 1617"/>
              <a:gd name="connsiteY0" fmla="*/ 0 h 30625"/>
              <a:gd name="connsiteX1" fmla="*/ 1617 w 1617"/>
              <a:gd name="connsiteY1" fmla="*/ 0 h 30625"/>
              <a:gd name="connsiteX2" fmla="*/ 1617 w 1617"/>
              <a:gd name="connsiteY2" fmla="*/ 30626 h 30625"/>
              <a:gd name="connsiteX3" fmla="*/ 0 w 1617"/>
              <a:gd name="connsiteY3" fmla="*/ 30626 h 30625"/>
            </a:gdLst>
            <a:ahLst/>
            <a:cxnLst>
              <a:cxn ang="0">
                <a:pos x="connsiteX0" y="connsiteY0"/>
              </a:cxn>
              <a:cxn ang="0">
                <a:pos x="connsiteX1" y="connsiteY1"/>
              </a:cxn>
              <a:cxn ang="0">
                <a:pos x="connsiteX2" y="connsiteY2"/>
              </a:cxn>
              <a:cxn ang="0">
                <a:pos x="connsiteX3" y="connsiteY3"/>
              </a:cxn>
            </a:cxnLst>
            <a:rect l="l" t="t" r="r" b="b"/>
            <a:pathLst>
              <a:path w="1617" h="30625">
                <a:moveTo>
                  <a:pt x="0" y="0"/>
                </a:moveTo>
                <a:lnTo>
                  <a:pt x="1617" y="0"/>
                </a:lnTo>
                <a:lnTo>
                  <a:pt x="1617" y="30626"/>
                </a:lnTo>
                <a:lnTo>
                  <a:pt x="0" y="30626"/>
                </a:lnTo>
                <a:close/>
              </a:path>
            </a:pathLst>
          </a:custGeom>
          <a:solidFill>
            <a:srgbClr val="F7941D"/>
          </a:solidFill>
          <a:ln w="0" cap="flat">
            <a:noFill/>
            <a:prstDash val="solid"/>
            <a:miter/>
          </a:ln>
        </p:spPr>
        <p:txBody>
          <a:bodyPr rtlCol="0" anchor="ctr"/>
          <a:lstStyle/>
          <a:p>
            <a:endParaRPr lang="en-GB" dirty="0"/>
          </a:p>
        </p:txBody>
      </p:sp>
      <p:sp>
        <p:nvSpPr>
          <p:cNvPr id="4312" name="Freeform 4311">
            <a:extLst>
              <a:ext uri="{FF2B5EF4-FFF2-40B4-BE49-F238E27FC236}">
                <a16:creationId xmlns:a16="http://schemas.microsoft.com/office/drawing/2014/main" id="{1E7897D7-DD22-8B5D-C174-6982F43FA9A5}"/>
              </a:ext>
            </a:extLst>
          </p:cNvPr>
          <p:cNvSpPr/>
          <p:nvPr/>
        </p:nvSpPr>
        <p:spPr>
          <a:xfrm>
            <a:off x="3547110" y="3756115"/>
            <a:ext cx="1617" cy="30625"/>
          </a:xfrm>
          <a:custGeom>
            <a:avLst/>
            <a:gdLst>
              <a:gd name="connsiteX0" fmla="*/ 0 w 1617"/>
              <a:gd name="connsiteY0" fmla="*/ 0 h 30625"/>
              <a:gd name="connsiteX1" fmla="*/ 1617 w 1617"/>
              <a:gd name="connsiteY1" fmla="*/ 0 h 30625"/>
              <a:gd name="connsiteX2" fmla="*/ 1617 w 1617"/>
              <a:gd name="connsiteY2" fmla="*/ 30626 h 30625"/>
              <a:gd name="connsiteX3" fmla="*/ 0 w 1617"/>
              <a:gd name="connsiteY3" fmla="*/ 30626 h 30625"/>
            </a:gdLst>
            <a:ahLst/>
            <a:cxnLst>
              <a:cxn ang="0">
                <a:pos x="connsiteX0" y="connsiteY0"/>
              </a:cxn>
              <a:cxn ang="0">
                <a:pos x="connsiteX1" y="connsiteY1"/>
              </a:cxn>
              <a:cxn ang="0">
                <a:pos x="connsiteX2" y="connsiteY2"/>
              </a:cxn>
              <a:cxn ang="0">
                <a:pos x="connsiteX3" y="connsiteY3"/>
              </a:cxn>
            </a:cxnLst>
            <a:rect l="l" t="t" r="r" b="b"/>
            <a:pathLst>
              <a:path w="1617" h="30625">
                <a:moveTo>
                  <a:pt x="0" y="0"/>
                </a:moveTo>
                <a:lnTo>
                  <a:pt x="1617" y="0"/>
                </a:lnTo>
                <a:lnTo>
                  <a:pt x="1617" y="30626"/>
                </a:lnTo>
                <a:lnTo>
                  <a:pt x="0" y="30626"/>
                </a:lnTo>
                <a:close/>
              </a:path>
            </a:pathLst>
          </a:custGeom>
          <a:noFill/>
          <a:ln w="4040" cap="flat">
            <a:solidFill>
              <a:srgbClr val="C54E29"/>
            </a:solidFill>
            <a:prstDash val="solid"/>
            <a:miter/>
          </a:ln>
        </p:spPr>
        <p:txBody>
          <a:bodyPr rtlCol="0" anchor="ctr"/>
          <a:lstStyle/>
          <a:p>
            <a:endParaRPr lang="en-GB" dirty="0"/>
          </a:p>
        </p:txBody>
      </p:sp>
      <p:sp>
        <p:nvSpPr>
          <p:cNvPr id="4313" name="Freeform 4312">
            <a:extLst>
              <a:ext uri="{FF2B5EF4-FFF2-40B4-BE49-F238E27FC236}">
                <a16:creationId xmlns:a16="http://schemas.microsoft.com/office/drawing/2014/main" id="{D8105D27-F4EB-4B23-C838-27140BFCBB24}"/>
              </a:ext>
            </a:extLst>
          </p:cNvPr>
          <p:cNvSpPr/>
          <p:nvPr/>
        </p:nvSpPr>
        <p:spPr>
          <a:xfrm>
            <a:off x="3549455"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solidFill>
            <a:srgbClr val="F7941D"/>
          </a:solidFill>
          <a:ln w="0" cap="flat">
            <a:noFill/>
            <a:prstDash val="solid"/>
            <a:miter/>
          </a:ln>
        </p:spPr>
        <p:txBody>
          <a:bodyPr rtlCol="0" anchor="ctr"/>
          <a:lstStyle/>
          <a:p>
            <a:endParaRPr lang="en-GB" dirty="0"/>
          </a:p>
        </p:txBody>
      </p:sp>
      <p:sp>
        <p:nvSpPr>
          <p:cNvPr id="4314" name="Freeform 4313">
            <a:extLst>
              <a:ext uri="{FF2B5EF4-FFF2-40B4-BE49-F238E27FC236}">
                <a16:creationId xmlns:a16="http://schemas.microsoft.com/office/drawing/2014/main" id="{D7A656B3-1853-21A8-9ABF-74074B1A2C82}"/>
              </a:ext>
            </a:extLst>
          </p:cNvPr>
          <p:cNvSpPr/>
          <p:nvPr/>
        </p:nvSpPr>
        <p:spPr>
          <a:xfrm>
            <a:off x="3549455" y="3756115"/>
            <a:ext cx="1617" cy="23272"/>
          </a:xfrm>
          <a:custGeom>
            <a:avLst/>
            <a:gdLst>
              <a:gd name="connsiteX0" fmla="*/ 0 w 1617"/>
              <a:gd name="connsiteY0" fmla="*/ 0 h 23272"/>
              <a:gd name="connsiteX1" fmla="*/ 1617 w 1617"/>
              <a:gd name="connsiteY1" fmla="*/ 0 h 23272"/>
              <a:gd name="connsiteX2" fmla="*/ 1617 w 1617"/>
              <a:gd name="connsiteY2" fmla="*/ 23272 h 23272"/>
              <a:gd name="connsiteX3" fmla="*/ 0 w 1617"/>
              <a:gd name="connsiteY3" fmla="*/ 23272 h 23272"/>
            </a:gdLst>
            <a:ahLst/>
            <a:cxnLst>
              <a:cxn ang="0">
                <a:pos x="connsiteX0" y="connsiteY0"/>
              </a:cxn>
              <a:cxn ang="0">
                <a:pos x="connsiteX1" y="connsiteY1"/>
              </a:cxn>
              <a:cxn ang="0">
                <a:pos x="connsiteX2" y="connsiteY2"/>
              </a:cxn>
              <a:cxn ang="0">
                <a:pos x="connsiteX3" y="connsiteY3"/>
              </a:cxn>
            </a:cxnLst>
            <a:rect l="l" t="t" r="r" b="b"/>
            <a:pathLst>
              <a:path w="1617" h="23272">
                <a:moveTo>
                  <a:pt x="0" y="0"/>
                </a:moveTo>
                <a:lnTo>
                  <a:pt x="1617" y="0"/>
                </a:lnTo>
                <a:lnTo>
                  <a:pt x="1617" y="23272"/>
                </a:lnTo>
                <a:lnTo>
                  <a:pt x="0" y="23272"/>
                </a:lnTo>
                <a:close/>
              </a:path>
            </a:pathLst>
          </a:custGeom>
          <a:noFill/>
          <a:ln w="4040" cap="flat">
            <a:solidFill>
              <a:srgbClr val="C54E29"/>
            </a:solidFill>
            <a:prstDash val="solid"/>
            <a:miter/>
          </a:ln>
        </p:spPr>
        <p:txBody>
          <a:bodyPr rtlCol="0" anchor="ctr"/>
          <a:lstStyle/>
          <a:p>
            <a:endParaRPr lang="en-GB" dirty="0"/>
          </a:p>
        </p:txBody>
      </p:sp>
      <p:sp>
        <p:nvSpPr>
          <p:cNvPr id="4315" name="Freeform 4314">
            <a:extLst>
              <a:ext uri="{FF2B5EF4-FFF2-40B4-BE49-F238E27FC236}">
                <a16:creationId xmlns:a16="http://schemas.microsoft.com/office/drawing/2014/main" id="{E2484506-FA3F-516B-FF0B-C241567C236D}"/>
              </a:ext>
            </a:extLst>
          </p:cNvPr>
          <p:cNvSpPr/>
          <p:nvPr/>
        </p:nvSpPr>
        <p:spPr>
          <a:xfrm>
            <a:off x="3551719" y="3756115"/>
            <a:ext cx="1617" cy="74018"/>
          </a:xfrm>
          <a:custGeom>
            <a:avLst/>
            <a:gdLst>
              <a:gd name="connsiteX0" fmla="*/ 0 w 1617"/>
              <a:gd name="connsiteY0" fmla="*/ 0 h 74018"/>
              <a:gd name="connsiteX1" fmla="*/ 1617 w 1617"/>
              <a:gd name="connsiteY1" fmla="*/ 0 h 74018"/>
              <a:gd name="connsiteX2" fmla="*/ 1617 w 1617"/>
              <a:gd name="connsiteY2" fmla="*/ 74019 h 74018"/>
              <a:gd name="connsiteX3" fmla="*/ 0 w 1617"/>
              <a:gd name="connsiteY3" fmla="*/ 74019 h 74018"/>
            </a:gdLst>
            <a:ahLst/>
            <a:cxnLst>
              <a:cxn ang="0">
                <a:pos x="connsiteX0" y="connsiteY0"/>
              </a:cxn>
              <a:cxn ang="0">
                <a:pos x="connsiteX1" y="connsiteY1"/>
              </a:cxn>
              <a:cxn ang="0">
                <a:pos x="connsiteX2" y="connsiteY2"/>
              </a:cxn>
              <a:cxn ang="0">
                <a:pos x="connsiteX3" y="connsiteY3"/>
              </a:cxn>
            </a:cxnLst>
            <a:rect l="l" t="t" r="r" b="b"/>
            <a:pathLst>
              <a:path w="1617" h="74018">
                <a:moveTo>
                  <a:pt x="0" y="0"/>
                </a:moveTo>
                <a:lnTo>
                  <a:pt x="1617" y="0"/>
                </a:lnTo>
                <a:lnTo>
                  <a:pt x="1617" y="74019"/>
                </a:lnTo>
                <a:lnTo>
                  <a:pt x="0" y="74019"/>
                </a:lnTo>
                <a:close/>
              </a:path>
            </a:pathLst>
          </a:custGeom>
          <a:solidFill>
            <a:srgbClr val="F7941D"/>
          </a:solidFill>
          <a:ln w="0" cap="flat">
            <a:noFill/>
            <a:prstDash val="solid"/>
            <a:miter/>
          </a:ln>
        </p:spPr>
        <p:txBody>
          <a:bodyPr rtlCol="0" anchor="ctr"/>
          <a:lstStyle/>
          <a:p>
            <a:endParaRPr lang="en-GB" dirty="0"/>
          </a:p>
        </p:txBody>
      </p:sp>
      <p:sp>
        <p:nvSpPr>
          <p:cNvPr id="4316" name="Freeform 4315">
            <a:extLst>
              <a:ext uri="{FF2B5EF4-FFF2-40B4-BE49-F238E27FC236}">
                <a16:creationId xmlns:a16="http://schemas.microsoft.com/office/drawing/2014/main" id="{57330F4F-9586-7CC0-87E0-F76F8029CD84}"/>
              </a:ext>
            </a:extLst>
          </p:cNvPr>
          <p:cNvSpPr/>
          <p:nvPr/>
        </p:nvSpPr>
        <p:spPr>
          <a:xfrm>
            <a:off x="3551719" y="3756115"/>
            <a:ext cx="1617" cy="74018"/>
          </a:xfrm>
          <a:custGeom>
            <a:avLst/>
            <a:gdLst>
              <a:gd name="connsiteX0" fmla="*/ 0 w 1617"/>
              <a:gd name="connsiteY0" fmla="*/ 0 h 74018"/>
              <a:gd name="connsiteX1" fmla="*/ 1617 w 1617"/>
              <a:gd name="connsiteY1" fmla="*/ 0 h 74018"/>
              <a:gd name="connsiteX2" fmla="*/ 1617 w 1617"/>
              <a:gd name="connsiteY2" fmla="*/ 74019 h 74018"/>
              <a:gd name="connsiteX3" fmla="*/ 0 w 1617"/>
              <a:gd name="connsiteY3" fmla="*/ 74019 h 74018"/>
            </a:gdLst>
            <a:ahLst/>
            <a:cxnLst>
              <a:cxn ang="0">
                <a:pos x="connsiteX0" y="connsiteY0"/>
              </a:cxn>
              <a:cxn ang="0">
                <a:pos x="connsiteX1" y="connsiteY1"/>
              </a:cxn>
              <a:cxn ang="0">
                <a:pos x="connsiteX2" y="connsiteY2"/>
              </a:cxn>
              <a:cxn ang="0">
                <a:pos x="connsiteX3" y="connsiteY3"/>
              </a:cxn>
            </a:cxnLst>
            <a:rect l="l" t="t" r="r" b="b"/>
            <a:pathLst>
              <a:path w="1617" h="74018">
                <a:moveTo>
                  <a:pt x="0" y="0"/>
                </a:moveTo>
                <a:lnTo>
                  <a:pt x="1617" y="0"/>
                </a:lnTo>
                <a:lnTo>
                  <a:pt x="1617" y="74019"/>
                </a:lnTo>
                <a:lnTo>
                  <a:pt x="0" y="74019"/>
                </a:lnTo>
                <a:close/>
              </a:path>
            </a:pathLst>
          </a:custGeom>
          <a:noFill/>
          <a:ln w="4040" cap="flat">
            <a:solidFill>
              <a:srgbClr val="C54E29"/>
            </a:solidFill>
            <a:prstDash val="solid"/>
            <a:miter/>
          </a:ln>
        </p:spPr>
        <p:txBody>
          <a:bodyPr rtlCol="0" anchor="ctr"/>
          <a:lstStyle/>
          <a:p>
            <a:endParaRPr lang="en-GB" dirty="0"/>
          </a:p>
        </p:txBody>
      </p:sp>
      <p:sp>
        <p:nvSpPr>
          <p:cNvPr id="4317" name="Freeform 4316">
            <a:extLst>
              <a:ext uri="{FF2B5EF4-FFF2-40B4-BE49-F238E27FC236}">
                <a16:creationId xmlns:a16="http://schemas.microsoft.com/office/drawing/2014/main" id="{C3D61A0E-EA77-EFB7-89AE-83D67454095B}"/>
              </a:ext>
            </a:extLst>
          </p:cNvPr>
          <p:cNvSpPr/>
          <p:nvPr/>
        </p:nvSpPr>
        <p:spPr>
          <a:xfrm>
            <a:off x="3553983"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solidFill>
            <a:srgbClr val="F7941D"/>
          </a:solidFill>
          <a:ln w="0" cap="flat">
            <a:noFill/>
            <a:prstDash val="solid"/>
            <a:miter/>
          </a:ln>
        </p:spPr>
        <p:txBody>
          <a:bodyPr rtlCol="0" anchor="ctr"/>
          <a:lstStyle/>
          <a:p>
            <a:endParaRPr lang="en-GB" dirty="0"/>
          </a:p>
        </p:txBody>
      </p:sp>
      <p:sp>
        <p:nvSpPr>
          <p:cNvPr id="4318" name="Freeform 4317">
            <a:extLst>
              <a:ext uri="{FF2B5EF4-FFF2-40B4-BE49-F238E27FC236}">
                <a16:creationId xmlns:a16="http://schemas.microsoft.com/office/drawing/2014/main" id="{5A2783DD-4121-B3EC-017D-FE58BD7ED2EE}"/>
              </a:ext>
            </a:extLst>
          </p:cNvPr>
          <p:cNvSpPr/>
          <p:nvPr/>
        </p:nvSpPr>
        <p:spPr>
          <a:xfrm>
            <a:off x="3553983" y="3756115"/>
            <a:ext cx="1617" cy="9615"/>
          </a:xfrm>
          <a:custGeom>
            <a:avLst/>
            <a:gdLst>
              <a:gd name="connsiteX0" fmla="*/ 0 w 1617"/>
              <a:gd name="connsiteY0" fmla="*/ 0 h 9615"/>
              <a:gd name="connsiteX1" fmla="*/ 1617 w 1617"/>
              <a:gd name="connsiteY1" fmla="*/ 0 h 9615"/>
              <a:gd name="connsiteX2" fmla="*/ 1617 w 1617"/>
              <a:gd name="connsiteY2" fmla="*/ 9616 h 9615"/>
              <a:gd name="connsiteX3" fmla="*/ 0 w 1617"/>
              <a:gd name="connsiteY3" fmla="*/ 9616 h 9615"/>
            </a:gdLst>
            <a:ahLst/>
            <a:cxnLst>
              <a:cxn ang="0">
                <a:pos x="connsiteX0" y="connsiteY0"/>
              </a:cxn>
              <a:cxn ang="0">
                <a:pos x="connsiteX1" y="connsiteY1"/>
              </a:cxn>
              <a:cxn ang="0">
                <a:pos x="connsiteX2" y="connsiteY2"/>
              </a:cxn>
              <a:cxn ang="0">
                <a:pos x="connsiteX3" y="connsiteY3"/>
              </a:cxn>
            </a:cxnLst>
            <a:rect l="l" t="t" r="r" b="b"/>
            <a:pathLst>
              <a:path w="1617" h="9615">
                <a:moveTo>
                  <a:pt x="0" y="0"/>
                </a:moveTo>
                <a:lnTo>
                  <a:pt x="1617" y="0"/>
                </a:lnTo>
                <a:lnTo>
                  <a:pt x="1617" y="9616"/>
                </a:lnTo>
                <a:lnTo>
                  <a:pt x="0" y="9616"/>
                </a:lnTo>
                <a:close/>
              </a:path>
            </a:pathLst>
          </a:custGeom>
          <a:noFill/>
          <a:ln w="4040" cap="flat">
            <a:solidFill>
              <a:srgbClr val="C54E29"/>
            </a:solidFill>
            <a:prstDash val="solid"/>
            <a:miter/>
          </a:ln>
        </p:spPr>
        <p:txBody>
          <a:bodyPr rtlCol="0" anchor="ctr"/>
          <a:lstStyle/>
          <a:p>
            <a:endParaRPr lang="en-GB" dirty="0"/>
          </a:p>
        </p:txBody>
      </p:sp>
      <p:sp>
        <p:nvSpPr>
          <p:cNvPr id="4319" name="Freeform 4318">
            <a:extLst>
              <a:ext uri="{FF2B5EF4-FFF2-40B4-BE49-F238E27FC236}">
                <a16:creationId xmlns:a16="http://schemas.microsoft.com/office/drawing/2014/main" id="{A2E35BD7-4E65-D30F-09FA-B756241A9EA4}"/>
              </a:ext>
            </a:extLst>
          </p:cNvPr>
          <p:cNvSpPr/>
          <p:nvPr/>
        </p:nvSpPr>
        <p:spPr>
          <a:xfrm>
            <a:off x="355624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20" name="Freeform 4319">
            <a:extLst>
              <a:ext uri="{FF2B5EF4-FFF2-40B4-BE49-F238E27FC236}">
                <a16:creationId xmlns:a16="http://schemas.microsoft.com/office/drawing/2014/main" id="{862F7CA1-CCE1-D1E7-40BB-4ADFC3A7D976}"/>
              </a:ext>
            </a:extLst>
          </p:cNvPr>
          <p:cNvSpPr/>
          <p:nvPr/>
        </p:nvSpPr>
        <p:spPr>
          <a:xfrm>
            <a:off x="355851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21" name="Freeform 4320">
            <a:extLst>
              <a:ext uri="{FF2B5EF4-FFF2-40B4-BE49-F238E27FC236}">
                <a16:creationId xmlns:a16="http://schemas.microsoft.com/office/drawing/2014/main" id="{FB22ECAE-993A-32C5-91BD-DB2FB82876B8}"/>
              </a:ext>
            </a:extLst>
          </p:cNvPr>
          <p:cNvSpPr/>
          <p:nvPr/>
        </p:nvSpPr>
        <p:spPr>
          <a:xfrm>
            <a:off x="3560856"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22" name="Freeform 4321">
            <a:extLst>
              <a:ext uri="{FF2B5EF4-FFF2-40B4-BE49-F238E27FC236}">
                <a16:creationId xmlns:a16="http://schemas.microsoft.com/office/drawing/2014/main" id="{3F16B001-B5C0-A795-7A75-CFDB94A0795A}"/>
              </a:ext>
            </a:extLst>
          </p:cNvPr>
          <p:cNvSpPr/>
          <p:nvPr/>
        </p:nvSpPr>
        <p:spPr>
          <a:xfrm>
            <a:off x="3563120" y="3756115"/>
            <a:ext cx="1617" cy="58988"/>
          </a:xfrm>
          <a:custGeom>
            <a:avLst/>
            <a:gdLst>
              <a:gd name="connsiteX0" fmla="*/ 0 w 1617"/>
              <a:gd name="connsiteY0" fmla="*/ 0 h 58988"/>
              <a:gd name="connsiteX1" fmla="*/ 1617 w 1617"/>
              <a:gd name="connsiteY1" fmla="*/ 0 h 58988"/>
              <a:gd name="connsiteX2" fmla="*/ 1617 w 1617"/>
              <a:gd name="connsiteY2" fmla="*/ 58988 h 58988"/>
              <a:gd name="connsiteX3" fmla="*/ 0 w 1617"/>
              <a:gd name="connsiteY3" fmla="*/ 58988 h 58988"/>
            </a:gdLst>
            <a:ahLst/>
            <a:cxnLst>
              <a:cxn ang="0">
                <a:pos x="connsiteX0" y="connsiteY0"/>
              </a:cxn>
              <a:cxn ang="0">
                <a:pos x="connsiteX1" y="connsiteY1"/>
              </a:cxn>
              <a:cxn ang="0">
                <a:pos x="connsiteX2" y="connsiteY2"/>
              </a:cxn>
              <a:cxn ang="0">
                <a:pos x="connsiteX3" y="connsiteY3"/>
              </a:cxn>
            </a:cxnLst>
            <a:rect l="l" t="t" r="r" b="b"/>
            <a:pathLst>
              <a:path w="1617" h="58988">
                <a:moveTo>
                  <a:pt x="0" y="0"/>
                </a:moveTo>
                <a:lnTo>
                  <a:pt x="1617" y="0"/>
                </a:lnTo>
                <a:lnTo>
                  <a:pt x="1617" y="58988"/>
                </a:lnTo>
                <a:lnTo>
                  <a:pt x="0" y="58988"/>
                </a:lnTo>
                <a:close/>
              </a:path>
            </a:pathLst>
          </a:custGeom>
          <a:solidFill>
            <a:srgbClr val="F7941D"/>
          </a:solidFill>
          <a:ln w="0" cap="flat">
            <a:noFill/>
            <a:prstDash val="solid"/>
            <a:miter/>
          </a:ln>
        </p:spPr>
        <p:txBody>
          <a:bodyPr rtlCol="0" anchor="ctr"/>
          <a:lstStyle/>
          <a:p>
            <a:endParaRPr lang="en-GB" dirty="0"/>
          </a:p>
        </p:txBody>
      </p:sp>
      <p:sp>
        <p:nvSpPr>
          <p:cNvPr id="4323" name="Freeform 4322">
            <a:extLst>
              <a:ext uri="{FF2B5EF4-FFF2-40B4-BE49-F238E27FC236}">
                <a16:creationId xmlns:a16="http://schemas.microsoft.com/office/drawing/2014/main" id="{3D539798-F7E3-6A43-36FD-374B09EDEE2A}"/>
              </a:ext>
            </a:extLst>
          </p:cNvPr>
          <p:cNvSpPr/>
          <p:nvPr/>
        </p:nvSpPr>
        <p:spPr>
          <a:xfrm>
            <a:off x="3563120" y="3756115"/>
            <a:ext cx="1617" cy="58988"/>
          </a:xfrm>
          <a:custGeom>
            <a:avLst/>
            <a:gdLst>
              <a:gd name="connsiteX0" fmla="*/ 0 w 1617"/>
              <a:gd name="connsiteY0" fmla="*/ 0 h 58988"/>
              <a:gd name="connsiteX1" fmla="*/ 1617 w 1617"/>
              <a:gd name="connsiteY1" fmla="*/ 0 h 58988"/>
              <a:gd name="connsiteX2" fmla="*/ 1617 w 1617"/>
              <a:gd name="connsiteY2" fmla="*/ 58988 h 58988"/>
              <a:gd name="connsiteX3" fmla="*/ 0 w 1617"/>
              <a:gd name="connsiteY3" fmla="*/ 58988 h 58988"/>
            </a:gdLst>
            <a:ahLst/>
            <a:cxnLst>
              <a:cxn ang="0">
                <a:pos x="connsiteX0" y="connsiteY0"/>
              </a:cxn>
              <a:cxn ang="0">
                <a:pos x="connsiteX1" y="connsiteY1"/>
              </a:cxn>
              <a:cxn ang="0">
                <a:pos x="connsiteX2" y="connsiteY2"/>
              </a:cxn>
              <a:cxn ang="0">
                <a:pos x="connsiteX3" y="connsiteY3"/>
              </a:cxn>
            </a:cxnLst>
            <a:rect l="l" t="t" r="r" b="b"/>
            <a:pathLst>
              <a:path w="1617" h="58988">
                <a:moveTo>
                  <a:pt x="0" y="0"/>
                </a:moveTo>
                <a:lnTo>
                  <a:pt x="1617" y="0"/>
                </a:lnTo>
                <a:lnTo>
                  <a:pt x="1617" y="58988"/>
                </a:lnTo>
                <a:lnTo>
                  <a:pt x="0" y="58988"/>
                </a:lnTo>
                <a:close/>
              </a:path>
            </a:pathLst>
          </a:custGeom>
          <a:noFill/>
          <a:ln w="4040" cap="flat">
            <a:solidFill>
              <a:srgbClr val="C54E29"/>
            </a:solidFill>
            <a:prstDash val="solid"/>
            <a:miter/>
          </a:ln>
        </p:spPr>
        <p:txBody>
          <a:bodyPr rtlCol="0" anchor="ctr"/>
          <a:lstStyle/>
          <a:p>
            <a:endParaRPr lang="en-GB" dirty="0"/>
          </a:p>
        </p:txBody>
      </p:sp>
      <p:sp>
        <p:nvSpPr>
          <p:cNvPr id="4324" name="Freeform 4323">
            <a:extLst>
              <a:ext uri="{FF2B5EF4-FFF2-40B4-BE49-F238E27FC236}">
                <a16:creationId xmlns:a16="http://schemas.microsoft.com/office/drawing/2014/main" id="{05E552DB-A345-480E-1927-76A16B0787CB}"/>
              </a:ext>
            </a:extLst>
          </p:cNvPr>
          <p:cNvSpPr/>
          <p:nvPr/>
        </p:nvSpPr>
        <p:spPr>
          <a:xfrm>
            <a:off x="3565384"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25" name="Freeform 4324">
            <a:extLst>
              <a:ext uri="{FF2B5EF4-FFF2-40B4-BE49-F238E27FC236}">
                <a16:creationId xmlns:a16="http://schemas.microsoft.com/office/drawing/2014/main" id="{935E8937-35EB-447E-A841-B0B887088137}"/>
              </a:ext>
            </a:extLst>
          </p:cNvPr>
          <p:cNvSpPr/>
          <p:nvPr/>
        </p:nvSpPr>
        <p:spPr>
          <a:xfrm>
            <a:off x="3567648" y="3756115"/>
            <a:ext cx="1617" cy="66261"/>
          </a:xfrm>
          <a:custGeom>
            <a:avLst/>
            <a:gdLst>
              <a:gd name="connsiteX0" fmla="*/ 0 w 1617"/>
              <a:gd name="connsiteY0" fmla="*/ 0 h 66261"/>
              <a:gd name="connsiteX1" fmla="*/ 1617 w 1617"/>
              <a:gd name="connsiteY1" fmla="*/ 0 h 66261"/>
              <a:gd name="connsiteX2" fmla="*/ 1617 w 1617"/>
              <a:gd name="connsiteY2" fmla="*/ 66261 h 66261"/>
              <a:gd name="connsiteX3" fmla="*/ 0 w 1617"/>
              <a:gd name="connsiteY3" fmla="*/ 66261 h 66261"/>
            </a:gdLst>
            <a:ahLst/>
            <a:cxnLst>
              <a:cxn ang="0">
                <a:pos x="connsiteX0" y="connsiteY0"/>
              </a:cxn>
              <a:cxn ang="0">
                <a:pos x="connsiteX1" y="connsiteY1"/>
              </a:cxn>
              <a:cxn ang="0">
                <a:pos x="connsiteX2" y="connsiteY2"/>
              </a:cxn>
              <a:cxn ang="0">
                <a:pos x="connsiteX3" y="connsiteY3"/>
              </a:cxn>
            </a:cxnLst>
            <a:rect l="l" t="t" r="r" b="b"/>
            <a:pathLst>
              <a:path w="1617" h="66261">
                <a:moveTo>
                  <a:pt x="0" y="0"/>
                </a:moveTo>
                <a:lnTo>
                  <a:pt x="1617" y="0"/>
                </a:lnTo>
                <a:lnTo>
                  <a:pt x="1617" y="66261"/>
                </a:lnTo>
                <a:lnTo>
                  <a:pt x="0" y="66261"/>
                </a:lnTo>
                <a:close/>
              </a:path>
            </a:pathLst>
          </a:custGeom>
          <a:solidFill>
            <a:srgbClr val="F7941D"/>
          </a:solidFill>
          <a:ln w="0" cap="flat">
            <a:noFill/>
            <a:prstDash val="solid"/>
            <a:miter/>
          </a:ln>
        </p:spPr>
        <p:txBody>
          <a:bodyPr rtlCol="0" anchor="ctr"/>
          <a:lstStyle/>
          <a:p>
            <a:endParaRPr lang="en-GB" dirty="0"/>
          </a:p>
        </p:txBody>
      </p:sp>
      <p:sp>
        <p:nvSpPr>
          <p:cNvPr id="4326" name="Freeform 4325">
            <a:extLst>
              <a:ext uri="{FF2B5EF4-FFF2-40B4-BE49-F238E27FC236}">
                <a16:creationId xmlns:a16="http://schemas.microsoft.com/office/drawing/2014/main" id="{B8E25FB1-7439-A171-9067-8C3AF343872B}"/>
              </a:ext>
            </a:extLst>
          </p:cNvPr>
          <p:cNvSpPr/>
          <p:nvPr/>
        </p:nvSpPr>
        <p:spPr>
          <a:xfrm>
            <a:off x="3567648" y="3756115"/>
            <a:ext cx="1617" cy="66261"/>
          </a:xfrm>
          <a:custGeom>
            <a:avLst/>
            <a:gdLst>
              <a:gd name="connsiteX0" fmla="*/ 0 w 1617"/>
              <a:gd name="connsiteY0" fmla="*/ 0 h 66261"/>
              <a:gd name="connsiteX1" fmla="*/ 1617 w 1617"/>
              <a:gd name="connsiteY1" fmla="*/ 0 h 66261"/>
              <a:gd name="connsiteX2" fmla="*/ 1617 w 1617"/>
              <a:gd name="connsiteY2" fmla="*/ 66261 h 66261"/>
              <a:gd name="connsiteX3" fmla="*/ 0 w 1617"/>
              <a:gd name="connsiteY3" fmla="*/ 66261 h 66261"/>
            </a:gdLst>
            <a:ahLst/>
            <a:cxnLst>
              <a:cxn ang="0">
                <a:pos x="connsiteX0" y="connsiteY0"/>
              </a:cxn>
              <a:cxn ang="0">
                <a:pos x="connsiteX1" y="connsiteY1"/>
              </a:cxn>
              <a:cxn ang="0">
                <a:pos x="connsiteX2" y="connsiteY2"/>
              </a:cxn>
              <a:cxn ang="0">
                <a:pos x="connsiteX3" y="connsiteY3"/>
              </a:cxn>
            </a:cxnLst>
            <a:rect l="l" t="t" r="r" b="b"/>
            <a:pathLst>
              <a:path w="1617" h="66261">
                <a:moveTo>
                  <a:pt x="0" y="0"/>
                </a:moveTo>
                <a:lnTo>
                  <a:pt x="1617" y="0"/>
                </a:lnTo>
                <a:lnTo>
                  <a:pt x="1617" y="66261"/>
                </a:lnTo>
                <a:lnTo>
                  <a:pt x="0" y="66261"/>
                </a:lnTo>
                <a:close/>
              </a:path>
            </a:pathLst>
          </a:custGeom>
          <a:noFill/>
          <a:ln w="4040" cap="flat">
            <a:solidFill>
              <a:srgbClr val="C54E29"/>
            </a:solidFill>
            <a:prstDash val="solid"/>
            <a:miter/>
          </a:ln>
        </p:spPr>
        <p:txBody>
          <a:bodyPr rtlCol="0" anchor="ctr"/>
          <a:lstStyle/>
          <a:p>
            <a:endParaRPr lang="en-GB" dirty="0"/>
          </a:p>
        </p:txBody>
      </p:sp>
      <p:sp>
        <p:nvSpPr>
          <p:cNvPr id="4327" name="Freeform 4326">
            <a:extLst>
              <a:ext uri="{FF2B5EF4-FFF2-40B4-BE49-F238E27FC236}">
                <a16:creationId xmlns:a16="http://schemas.microsoft.com/office/drawing/2014/main" id="{E7C929B5-D17C-0F57-AD91-0BA145D6361A}"/>
              </a:ext>
            </a:extLst>
          </p:cNvPr>
          <p:cNvSpPr/>
          <p:nvPr/>
        </p:nvSpPr>
        <p:spPr>
          <a:xfrm>
            <a:off x="3569912"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28" name="Freeform 4327">
            <a:extLst>
              <a:ext uri="{FF2B5EF4-FFF2-40B4-BE49-F238E27FC236}">
                <a16:creationId xmlns:a16="http://schemas.microsoft.com/office/drawing/2014/main" id="{99710A24-3361-20B2-075B-682DE4B239AC}"/>
              </a:ext>
            </a:extLst>
          </p:cNvPr>
          <p:cNvSpPr/>
          <p:nvPr/>
        </p:nvSpPr>
        <p:spPr>
          <a:xfrm>
            <a:off x="3572176" y="3756115"/>
            <a:ext cx="1617" cy="66745"/>
          </a:xfrm>
          <a:custGeom>
            <a:avLst/>
            <a:gdLst>
              <a:gd name="connsiteX0" fmla="*/ 0 w 1617"/>
              <a:gd name="connsiteY0" fmla="*/ 0 h 66745"/>
              <a:gd name="connsiteX1" fmla="*/ 1617 w 1617"/>
              <a:gd name="connsiteY1" fmla="*/ 0 h 66745"/>
              <a:gd name="connsiteX2" fmla="*/ 1617 w 1617"/>
              <a:gd name="connsiteY2" fmla="*/ 66746 h 66745"/>
              <a:gd name="connsiteX3" fmla="*/ 0 w 1617"/>
              <a:gd name="connsiteY3" fmla="*/ 66746 h 66745"/>
            </a:gdLst>
            <a:ahLst/>
            <a:cxnLst>
              <a:cxn ang="0">
                <a:pos x="connsiteX0" y="connsiteY0"/>
              </a:cxn>
              <a:cxn ang="0">
                <a:pos x="connsiteX1" y="connsiteY1"/>
              </a:cxn>
              <a:cxn ang="0">
                <a:pos x="connsiteX2" y="connsiteY2"/>
              </a:cxn>
              <a:cxn ang="0">
                <a:pos x="connsiteX3" y="connsiteY3"/>
              </a:cxn>
            </a:cxnLst>
            <a:rect l="l" t="t" r="r" b="b"/>
            <a:pathLst>
              <a:path w="1617" h="66745">
                <a:moveTo>
                  <a:pt x="0" y="0"/>
                </a:moveTo>
                <a:lnTo>
                  <a:pt x="1617" y="0"/>
                </a:lnTo>
                <a:lnTo>
                  <a:pt x="1617" y="66746"/>
                </a:lnTo>
                <a:lnTo>
                  <a:pt x="0" y="66746"/>
                </a:lnTo>
                <a:close/>
              </a:path>
            </a:pathLst>
          </a:custGeom>
          <a:solidFill>
            <a:srgbClr val="F7941D"/>
          </a:solidFill>
          <a:ln w="0" cap="flat">
            <a:noFill/>
            <a:prstDash val="solid"/>
            <a:miter/>
          </a:ln>
        </p:spPr>
        <p:txBody>
          <a:bodyPr rtlCol="0" anchor="ctr"/>
          <a:lstStyle/>
          <a:p>
            <a:endParaRPr lang="en-GB" dirty="0"/>
          </a:p>
        </p:txBody>
      </p:sp>
      <p:sp>
        <p:nvSpPr>
          <p:cNvPr id="4329" name="Freeform 4328">
            <a:extLst>
              <a:ext uri="{FF2B5EF4-FFF2-40B4-BE49-F238E27FC236}">
                <a16:creationId xmlns:a16="http://schemas.microsoft.com/office/drawing/2014/main" id="{83688570-8E98-5D6D-D0B8-5FCE1E0920EB}"/>
              </a:ext>
            </a:extLst>
          </p:cNvPr>
          <p:cNvSpPr/>
          <p:nvPr/>
        </p:nvSpPr>
        <p:spPr>
          <a:xfrm>
            <a:off x="3572176" y="3756115"/>
            <a:ext cx="1617" cy="66745"/>
          </a:xfrm>
          <a:custGeom>
            <a:avLst/>
            <a:gdLst>
              <a:gd name="connsiteX0" fmla="*/ 0 w 1617"/>
              <a:gd name="connsiteY0" fmla="*/ 0 h 66745"/>
              <a:gd name="connsiteX1" fmla="*/ 1617 w 1617"/>
              <a:gd name="connsiteY1" fmla="*/ 0 h 66745"/>
              <a:gd name="connsiteX2" fmla="*/ 1617 w 1617"/>
              <a:gd name="connsiteY2" fmla="*/ 66746 h 66745"/>
              <a:gd name="connsiteX3" fmla="*/ 0 w 1617"/>
              <a:gd name="connsiteY3" fmla="*/ 66746 h 66745"/>
            </a:gdLst>
            <a:ahLst/>
            <a:cxnLst>
              <a:cxn ang="0">
                <a:pos x="connsiteX0" y="connsiteY0"/>
              </a:cxn>
              <a:cxn ang="0">
                <a:pos x="connsiteX1" y="connsiteY1"/>
              </a:cxn>
              <a:cxn ang="0">
                <a:pos x="connsiteX2" y="connsiteY2"/>
              </a:cxn>
              <a:cxn ang="0">
                <a:pos x="connsiteX3" y="connsiteY3"/>
              </a:cxn>
            </a:cxnLst>
            <a:rect l="l" t="t" r="r" b="b"/>
            <a:pathLst>
              <a:path w="1617" h="66745">
                <a:moveTo>
                  <a:pt x="0" y="0"/>
                </a:moveTo>
                <a:lnTo>
                  <a:pt x="1617" y="0"/>
                </a:lnTo>
                <a:lnTo>
                  <a:pt x="1617" y="66746"/>
                </a:lnTo>
                <a:lnTo>
                  <a:pt x="0" y="66746"/>
                </a:lnTo>
                <a:close/>
              </a:path>
            </a:pathLst>
          </a:custGeom>
          <a:noFill/>
          <a:ln w="4040" cap="flat">
            <a:solidFill>
              <a:srgbClr val="C54E29"/>
            </a:solidFill>
            <a:prstDash val="solid"/>
            <a:miter/>
          </a:ln>
        </p:spPr>
        <p:txBody>
          <a:bodyPr rtlCol="0" anchor="ctr"/>
          <a:lstStyle/>
          <a:p>
            <a:endParaRPr lang="en-GB" dirty="0"/>
          </a:p>
        </p:txBody>
      </p:sp>
      <p:sp>
        <p:nvSpPr>
          <p:cNvPr id="4330" name="Freeform 4329">
            <a:extLst>
              <a:ext uri="{FF2B5EF4-FFF2-40B4-BE49-F238E27FC236}">
                <a16:creationId xmlns:a16="http://schemas.microsoft.com/office/drawing/2014/main" id="{0B4E5482-9FA2-5708-DE6D-560477F53C0E}"/>
              </a:ext>
            </a:extLst>
          </p:cNvPr>
          <p:cNvSpPr/>
          <p:nvPr/>
        </p:nvSpPr>
        <p:spPr>
          <a:xfrm>
            <a:off x="3574521"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31" name="Freeform 4330">
            <a:extLst>
              <a:ext uri="{FF2B5EF4-FFF2-40B4-BE49-F238E27FC236}">
                <a16:creationId xmlns:a16="http://schemas.microsoft.com/office/drawing/2014/main" id="{9894B677-9A9C-0C55-5533-CFE1C8DB383B}"/>
              </a:ext>
            </a:extLst>
          </p:cNvPr>
          <p:cNvSpPr/>
          <p:nvPr/>
        </p:nvSpPr>
        <p:spPr>
          <a:xfrm>
            <a:off x="3576785"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32" name="Freeform 4331">
            <a:extLst>
              <a:ext uri="{FF2B5EF4-FFF2-40B4-BE49-F238E27FC236}">
                <a16:creationId xmlns:a16="http://schemas.microsoft.com/office/drawing/2014/main" id="{6AED1B00-7D13-7EA0-7505-01E391EA2F62}"/>
              </a:ext>
            </a:extLst>
          </p:cNvPr>
          <p:cNvSpPr/>
          <p:nvPr/>
        </p:nvSpPr>
        <p:spPr>
          <a:xfrm>
            <a:off x="3579049"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solidFill>
            <a:srgbClr val="F7941D"/>
          </a:solidFill>
          <a:ln w="0" cap="flat">
            <a:noFill/>
            <a:prstDash val="solid"/>
            <a:miter/>
          </a:ln>
        </p:spPr>
        <p:txBody>
          <a:bodyPr rtlCol="0" anchor="ctr"/>
          <a:lstStyle/>
          <a:p>
            <a:endParaRPr lang="en-GB" dirty="0"/>
          </a:p>
        </p:txBody>
      </p:sp>
      <p:sp>
        <p:nvSpPr>
          <p:cNvPr id="4333" name="Freeform 4332">
            <a:extLst>
              <a:ext uri="{FF2B5EF4-FFF2-40B4-BE49-F238E27FC236}">
                <a16:creationId xmlns:a16="http://schemas.microsoft.com/office/drawing/2014/main" id="{3739F026-DDA9-F31E-2D9E-3FC738FF8EA2}"/>
              </a:ext>
            </a:extLst>
          </p:cNvPr>
          <p:cNvSpPr/>
          <p:nvPr/>
        </p:nvSpPr>
        <p:spPr>
          <a:xfrm>
            <a:off x="3579049" y="3756115"/>
            <a:ext cx="1617" cy="58503"/>
          </a:xfrm>
          <a:custGeom>
            <a:avLst/>
            <a:gdLst>
              <a:gd name="connsiteX0" fmla="*/ 0 w 1617"/>
              <a:gd name="connsiteY0" fmla="*/ 0 h 58503"/>
              <a:gd name="connsiteX1" fmla="*/ 1617 w 1617"/>
              <a:gd name="connsiteY1" fmla="*/ 0 h 58503"/>
              <a:gd name="connsiteX2" fmla="*/ 1617 w 1617"/>
              <a:gd name="connsiteY2" fmla="*/ 58504 h 58503"/>
              <a:gd name="connsiteX3" fmla="*/ 0 w 1617"/>
              <a:gd name="connsiteY3" fmla="*/ 58504 h 58503"/>
            </a:gdLst>
            <a:ahLst/>
            <a:cxnLst>
              <a:cxn ang="0">
                <a:pos x="connsiteX0" y="connsiteY0"/>
              </a:cxn>
              <a:cxn ang="0">
                <a:pos x="connsiteX1" y="connsiteY1"/>
              </a:cxn>
              <a:cxn ang="0">
                <a:pos x="connsiteX2" y="connsiteY2"/>
              </a:cxn>
              <a:cxn ang="0">
                <a:pos x="connsiteX3" y="connsiteY3"/>
              </a:cxn>
            </a:cxnLst>
            <a:rect l="l" t="t" r="r" b="b"/>
            <a:pathLst>
              <a:path w="1617" h="58503">
                <a:moveTo>
                  <a:pt x="0" y="0"/>
                </a:moveTo>
                <a:lnTo>
                  <a:pt x="1617" y="0"/>
                </a:lnTo>
                <a:lnTo>
                  <a:pt x="1617" y="58504"/>
                </a:lnTo>
                <a:lnTo>
                  <a:pt x="0" y="58504"/>
                </a:lnTo>
                <a:close/>
              </a:path>
            </a:pathLst>
          </a:custGeom>
          <a:noFill/>
          <a:ln w="4040" cap="flat">
            <a:solidFill>
              <a:srgbClr val="C54E29"/>
            </a:solidFill>
            <a:prstDash val="solid"/>
            <a:miter/>
          </a:ln>
        </p:spPr>
        <p:txBody>
          <a:bodyPr rtlCol="0" anchor="ctr"/>
          <a:lstStyle/>
          <a:p>
            <a:endParaRPr lang="en-GB" dirty="0"/>
          </a:p>
        </p:txBody>
      </p:sp>
      <p:sp>
        <p:nvSpPr>
          <p:cNvPr id="4334" name="Freeform 4333">
            <a:extLst>
              <a:ext uri="{FF2B5EF4-FFF2-40B4-BE49-F238E27FC236}">
                <a16:creationId xmlns:a16="http://schemas.microsoft.com/office/drawing/2014/main" id="{6076C260-C7DA-4DAC-917B-54B3DF204053}"/>
              </a:ext>
            </a:extLst>
          </p:cNvPr>
          <p:cNvSpPr/>
          <p:nvPr/>
        </p:nvSpPr>
        <p:spPr>
          <a:xfrm>
            <a:off x="3581313"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35" name="Freeform 4334">
            <a:extLst>
              <a:ext uri="{FF2B5EF4-FFF2-40B4-BE49-F238E27FC236}">
                <a16:creationId xmlns:a16="http://schemas.microsoft.com/office/drawing/2014/main" id="{922AE813-27D1-3026-8323-6D0153DE0CF8}"/>
              </a:ext>
            </a:extLst>
          </p:cNvPr>
          <p:cNvSpPr/>
          <p:nvPr/>
        </p:nvSpPr>
        <p:spPr>
          <a:xfrm>
            <a:off x="358357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solidFill>
            <a:srgbClr val="F7941D"/>
          </a:solidFill>
          <a:ln w="0" cap="flat">
            <a:noFill/>
            <a:prstDash val="solid"/>
            <a:miter/>
          </a:ln>
        </p:spPr>
        <p:txBody>
          <a:bodyPr rtlCol="0" anchor="ctr"/>
          <a:lstStyle/>
          <a:p>
            <a:endParaRPr lang="en-GB" dirty="0"/>
          </a:p>
        </p:txBody>
      </p:sp>
      <p:sp>
        <p:nvSpPr>
          <p:cNvPr id="4336" name="Freeform 4335">
            <a:extLst>
              <a:ext uri="{FF2B5EF4-FFF2-40B4-BE49-F238E27FC236}">
                <a16:creationId xmlns:a16="http://schemas.microsoft.com/office/drawing/2014/main" id="{836596F7-D9FD-C3B2-601B-F2FCD4AE4C82}"/>
              </a:ext>
            </a:extLst>
          </p:cNvPr>
          <p:cNvSpPr/>
          <p:nvPr/>
        </p:nvSpPr>
        <p:spPr>
          <a:xfrm>
            <a:off x="3583577" y="3756115"/>
            <a:ext cx="1617" cy="4121"/>
          </a:xfrm>
          <a:custGeom>
            <a:avLst/>
            <a:gdLst>
              <a:gd name="connsiteX0" fmla="*/ 0 w 1617"/>
              <a:gd name="connsiteY0" fmla="*/ 0 h 4121"/>
              <a:gd name="connsiteX1" fmla="*/ 1617 w 1617"/>
              <a:gd name="connsiteY1" fmla="*/ 0 h 4121"/>
              <a:gd name="connsiteX2" fmla="*/ 1617 w 1617"/>
              <a:gd name="connsiteY2" fmla="*/ 4121 h 4121"/>
              <a:gd name="connsiteX3" fmla="*/ 0 w 1617"/>
              <a:gd name="connsiteY3" fmla="*/ 4121 h 4121"/>
            </a:gdLst>
            <a:ahLst/>
            <a:cxnLst>
              <a:cxn ang="0">
                <a:pos x="connsiteX0" y="connsiteY0"/>
              </a:cxn>
              <a:cxn ang="0">
                <a:pos x="connsiteX1" y="connsiteY1"/>
              </a:cxn>
              <a:cxn ang="0">
                <a:pos x="connsiteX2" y="connsiteY2"/>
              </a:cxn>
              <a:cxn ang="0">
                <a:pos x="connsiteX3" y="connsiteY3"/>
              </a:cxn>
            </a:cxnLst>
            <a:rect l="l" t="t" r="r" b="b"/>
            <a:pathLst>
              <a:path w="1617" h="4121">
                <a:moveTo>
                  <a:pt x="0" y="0"/>
                </a:moveTo>
                <a:lnTo>
                  <a:pt x="1617" y="0"/>
                </a:lnTo>
                <a:lnTo>
                  <a:pt x="1617" y="4121"/>
                </a:lnTo>
                <a:lnTo>
                  <a:pt x="0" y="4121"/>
                </a:lnTo>
                <a:close/>
              </a:path>
            </a:pathLst>
          </a:custGeom>
          <a:noFill/>
          <a:ln w="4040" cap="flat">
            <a:solidFill>
              <a:srgbClr val="C54E29"/>
            </a:solidFill>
            <a:prstDash val="solid"/>
            <a:miter/>
          </a:ln>
        </p:spPr>
        <p:txBody>
          <a:bodyPr rtlCol="0" anchor="ctr"/>
          <a:lstStyle/>
          <a:p>
            <a:endParaRPr lang="en-GB" dirty="0"/>
          </a:p>
        </p:txBody>
      </p:sp>
      <p:sp>
        <p:nvSpPr>
          <p:cNvPr id="4337" name="Freeform 4336">
            <a:extLst>
              <a:ext uri="{FF2B5EF4-FFF2-40B4-BE49-F238E27FC236}">
                <a16:creationId xmlns:a16="http://schemas.microsoft.com/office/drawing/2014/main" id="{7AD44B7C-4032-D753-7A23-09719BA2F1C9}"/>
              </a:ext>
            </a:extLst>
          </p:cNvPr>
          <p:cNvSpPr/>
          <p:nvPr/>
        </p:nvSpPr>
        <p:spPr>
          <a:xfrm>
            <a:off x="3585841"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4338" name="Freeform 4337">
            <a:extLst>
              <a:ext uri="{FF2B5EF4-FFF2-40B4-BE49-F238E27FC236}">
                <a16:creationId xmlns:a16="http://schemas.microsoft.com/office/drawing/2014/main" id="{AB710626-B27D-8916-C07F-DE06D228F5C1}"/>
              </a:ext>
            </a:extLst>
          </p:cNvPr>
          <p:cNvSpPr/>
          <p:nvPr/>
        </p:nvSpPr>
        <p:spPr>
          <a:xfrm>
            <a:off x="3585841"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4339" name="Freeform 4338">
            <a:extLst>
              <a:ext uri="{FF2B5EF4-FFF2-40B4-BE49-F238E27FC236}">
                <a16:creationId xmlns:a16="http://schemas.microsoft.com/office/drawing/2014/main" id="{C069E10C-A34D-3057-CA66-9C543A5BABCF}"/>
              </a:ext>
            </a:extLst>
          </p:cNvPr>
          <p:cNvSpPr/>
          <p:nvPr/>
        </p:nvSpPr>
        <p:spPr>
          <a:xfrm>
            <a:off x="358818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solidFill>
            <a:srgbClr val="F7941D"/>
          </a:solidFill>
          <a:ln w="0" cap="flat">
            <a:noFill/>
            <a:prstDash val="solid"/>
            <a:miter/>
          </a:ln>
        </p:spPr>
        <p:txBody>
          <a:bodyPr rtlCol="0" anchor="ctr"/>
          <a:lstStyle/>
          <a:p>
            <a:endParaRPr lang="en-GB" dirty="0"/>
          </a:p>
        </p:txBody>
      </p:sp>
      <p:sp>
        <p:nvSpPr>
          <p:cNvPr id="4340" name="Freeform 4339">
            <a:extLst>
              <a:ext uri="{FF2B5EF4-FFF2-40B4-BE49-F238E27FC236}">
                <a16:creationId xmlns:a16="http://schemas.microsoft.com/office/drawing/2014/main" id="{D7246943-A4D3-D9B1-5D1F-D14F481CFE97}"/>
              </a:ext>
            </a:extLst>
          </p:cNvPr>
          <p:cNvSpPr/>
          <p:nvPr/>
        </p:nvSpPr>
        <p:spPr>
          <a:xfrm>
            <a:off x="3588186" y="3756115"/>
            <a:ext cx="1617" cy="7757"/>
          </a:xfrm>
          <a:custGeom>
            <a:avLst/>
            <a:gdLst>
              <a:gd name="connsiteX0" fmla="*/ 0 w 1617"/>
              <a:gd name="connsiteY0" fmla="*/ 0 h 7757"/>
              <a:gd name="connsiteX1" fmla="*/ 1617 w 1617"/>
              <a:gd name="connsiteY1" fmla="*/ 0 h 7757"/>
              <a:gd name="connsiteX2" fmla="*/ 1617 w 1617"/>
              <a:gd name="connsiteY2" fmla="*/ 7757 h 7757"/>
              <a:gd name="connsiteX3" fmla="*/ 0 w 1617"/>
              <a:gd name="connsiteY3" fmla="*/ 7757 h 7757"/>
            </a:gdLst>
            <a:ahLst/>
            <a:cxnLst>
              <a:cxn ang="0">
                <a:pos x="connsiteX0" y="connsiteY0"/>
              </a:cxn>
              <a:cxn ang="0">
                <a:pos x="connsiteX1" y="connsiteY1"/>
              </a:cxn>
              <a:cxn ang="0">
                <a:pos x="connsiteX2" y="connsiteY2"/>
              </a:cxn>
              <a:cxn ang="0">
                <a:pos x="connsiteX3" y="connsiteY3"/>
              </a:cxn>
            </a:cxnLst>
            <a:rect l="l" t="t" r="r" b="b"/>
            <a:pathLst>
              <a:path w="1617" h="7757">
                <a:moveTo>
                  <a:pt x="0" y="0"/>
                </a:moveTo>
                <a:lnTo>
                  <a:pt x="1617" y="0"/>
                </a:lnTo>
                <a:lnTo>
                  <a:pt x="1617" y="7757"/>
                </a:lnTo>
                <a:lnTo>
                  <a:pt x="0" y="7757"/>
                </a:lnTo>
                <a:close/>
              </a:path>
            </a:pathLst>
          </a:custGeom>
          <a:noFill/>
          <a:ln w="4040" cap="flat">
            <a:solidFill>
              <a:srgbClr val="C54E29"/>
            </a:solidFill>
            <a:prstDash val="solid"/>
            <a:miter/>
          </a:ln>
        </p:spPr>
        <p:txBody>
          <a:bodyPr rtlCol="0" anchor="ctr"/>
          <a:lstStyle/>
          <a:p>
            <a:endParaRPr lang="en-GB" dirty="0"/>
          </a:p>
        </p:txBody>
      </p:sp>
      <p:sp>
        <p:nvSpPr>
          <p:cNvPr id="4341" name="Freeform 4340">
            <a:extLst>
              <a:ext uri="{FF2B5EF4-FFF2-40B4-BE49-F238E27FC236}">
                <a16:creationId xmlns:a16="http://schemas.microsoft.com/office/drawing/2014/main" id="{C9FC5E07-343B-1EF9-9860-3055DC12BC5E}"/>
              </a:ext>
            </a:extLst>
          </p:cNvPr>
          <p:cNvSpPr/>
          <p:nvPr/>
        </p:nvSpPr>
        <p:spPr>
          <a:xfrm>
            <a:off x="3590450"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solidFill>
            <a:srgbClr val="F7941D"/>
          </a:solidFill>
          <a:ln w="0" cap="flat">
            <a:noFill/>
            <a:prstDash val="solid"/>
            <a:miter/>
          </a:ln>
        </p:spPr>
        <p:txBody>
          <a:bodyPr rtlCol="0" anchor="ctr"/>
          <a:lstStyle/>
          <a:p>
            <a:endParaRPr lang="en-GB" dirty="0"/>
          </a:p>
        </p:txBody>
      </p:sp>
      <p:sp>
        <p:nvSpPr>
          <p:cNvPr id="4342" name="Freeform 4341">
            <a:extLst>
              <a:ext uri="{FF2B5EF4-FFF2-40B4-BE49-F238E27FC236}">
                <a16:creationId xmlns:a16="http://schemas.microsoft.com/office/drawing/2014/main" id="{F674A86B-4C3E-8642-086A-B870FA0CC24C}"/>
              </a:ext>
            </a:extLst>
          </p:cNvPr>
          <p:cNvSpPr/>
          <p:nvPr/>
        </p:nvSpPr>
        <p:spPr>
          <a:xfrm>
            <a:off x="3590450" y="3756115"/>
            <a:ext cx="1617" cy="13252"/>
          </a:xfrm>
          <a:custGeom>
            <a:avLst/>
            <a:gdLst>
              <a:gd name="connsiteX0" fmla="*/ 0 w 1617"/>
              <a:gd name="connsiteY0" fmla="*/ 0 h 13252"/>
              <a:gd name="connsiteX1" fmla="*/ 1617 w 1617"/>
              <a:gd name="connsiteY1" fmla="*/ 0 h 13252"/>
              <a:gd name="connsiteX2" fmla="*/ 1617 w 1617"/>
              <a:gd name="connsiteY2" fmla="*/ 13252 h 13252"/>
              <a:gd name="connsiteX3" fmla="*/ 0 w 1617"/>
              <a:gd name="connsiteY3" fmla="*/ 13252 h 13252"/>
            </a:gdLst>
            <a:ahLst/>
            <a:cxnLst>
              <a:cxn ang="0">
                <a:pos x="connsiteX0" y="connsiteY0"/>
              </a:cxn>
              <a:cxn ang="0">
                <a:pos x="connsiteX1" y="connsiteY1"/>
              </a:cxn>
              <a:cxn ang="0">
                <a:pos x="connsiteX2" y="connsiteY2"/>
              </a:cxn>
              <a:cxn ang="0">
                <a:pos x="connsiteX3" y="connsiteY3"/>
              </a:cxn>
            </a:cxnLst>
            <a:rect l="l" t="t" r="r" b="b"/>
            <a:pathLst>
              <a:path w="1617" h="13252">
                <a:moveTo>
                  <a:pt x="0" y="0"/>
                </a:moveTo>
                <a:lnTo>
                  <a:pt x="1617" y="0"/>
                </a:lnTo>
                <a:lnTo>
                  <a:pt x="1617" y="13252"/>
                </a:lnTo>
                <a:lnTo>
                  <a:pt x="0" y="13252"/>
                </a:lnTo>
                <a:close/>
              </a:path>
            </a:pathLst>
          </a:custGeom>
          <a:noFill/>
          <a:ln w="4040" cap="flat">
            <a:solidFill>
              <a:srgbClr val="C54E29"/>
            </a:solidFill>
            <a:prstDash val="solid"/>
            <a:miter/>
          </a:ln>
        </p:spPr>
        <p:txBody>
          <a:bodyPr rtlCol="0" anchor="ctr"/>
          <a:lstStyle/>
          <a:p>
            <a:endParaRPr lang="en-GB" dirty="0"/>
          </a:p>
        </p:txBody>
      </p:sp>
      <p:sp>
        <p:nvSpPr>
          <p:cNvPr id="4343" name="Freeform 4342">
            <a:extLst>
              <a:ext uri="{FF2B5EF4-FFF2-40B4-BE49-F238E27FC236}">
                <a16:creationId xmlns:a16="http://schemas.microsoft.com/office/drawing/2014/main" id="{EABE49B2-B8C8-A93C-A12C-42DF7108DBE7}"/>
              </a:ext>
            </a:extLst>
          </p:cNvPr>
          <p:cNvSpPr/>
          <p:nvPr/>
        </p:nvSpPr>
        <p:spPr>
          <a:xfrm>
            <a:off x="3592714"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44" name="Freeform 4343">
            <a:extLst>
              <a:ext uri="{FF2B5EF4-FFF2-40B4-BE49-F238E27FC236}">
                <a16:creationId xmlns:a16="http://schemas.microsoft.com/office/drawing/2014/main" id="{E737414C-C540-101D-40E1-62C56E0F5294}"/>
              </a:ext>
            </a:extLst>
          </p:cNvPr>
          <p:cNvSpPr/>
          <p:nvPr/>
        </p:nvSpPr>
        <p:spPr>
          <a:xfrm>
            <a:off x="3594978"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4345" name="Freeform 4344">
            <a:extLst>
              <a:ext uri="{FF2B5EF4-FFF2-40B4-BE49-F238E27FC236}">
                <a16:creationId xmlns:a16="http://schemas.microsoft.com/office/drawing/2014/main" id="{B7E649B0-0AED-988D-CF9C-5B9CDD7BB677}"/>
              </a:ext>
            </a:extLst>
          </p:cNvPr>
          <p:cNvSpPr/>
          <p:nvPr/>
        </p:nvSpPr>
        <p:spPr>
          <a:xfrm>
            <a:off x="3594978"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4346" name="Freeform 4345">
            <a:extLst>
              <a:ext uri="{FF2B5EF4-FFF2-40B4-BE49-F238E27FC236}">
                <a16:creationId xmlns:a16="http://schemas.microsoft.com/office/drawing/2014/main" id="{D91C50B0-FAA1-3435-D573-0F3D34BEF9BD}"/>
              </a:ext>
            </a:extLst>
          </p:cNvPr>
          <p:cNvSpPr/>
          <p:nvPr/>
        </p:nvSpPr>
        <p:spPr>
          <a:xfrm>
            <a:off x="3597242"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47" name="Freeform 4346">
            <a:extLst>
              <a:ext uri="{FF2B5EF4-FFF2-40B4-BE49-F238E27FC236}">
                <a16:creationId xmlns:a16="http://schemas.microsoft.com/office/drawing/2014/main" id="{8E3858FD-CF46-CA56-B16B-84FCBF5474BF}"/>
              </a:ext>
            </a:extLst>
          </p:cNvPr>
          <p:cNvSpPr/>
          <p:nvPr/>
        </p:nvSpPr>
        <p:spPr>
          <a:xfrm>
            <a:off x="3599506"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solidFill>
            <a:srgbClr val="F7941D"/>
          </a:solidFill>
          <a:ln w="0" cap="flat">
            <a:noFill/>
            <a:prstDash val="solid"/>
            <a:miter/>
          </a:ln>
        </p:spPr>
        <p:txBody>
          <a:bodyPr rtlCol="0" anchor="ctr"/>
          <a:lstStyle/>
          <a:p>
            <a:endParaRPr lang="en-GB" dirty="0"/>
          </a:p>
        </p:txBody>
      </p:sp>
      <p:sp>
        <p:nvSpPr>
          <p:cNvPr id="4348" name="Freeform 4347">
            <a:extLst>
              <a:ext uri="{FF2B5EF4-FFF2-40B4-BE49-F238E27FC236}">
                <a16:creationId xmlns:a16="http://schemas.microsoft.com/office/drawing/2014/main" id="{F71820DB-2781-6761-C714-39F4CFF19A2B}"/>
              </a:ext>
            </a:extLst>
          </p:cNvPr>
          <p:cNvSpPr/>
          <p:nvPr/>
        </p:nvSpPr>
        <p:spPr>
          <a:xfrm>
            <a:off x="3599506" y="3756115"/>
            <a:ext cx="1617" cy="19635"/>
          </a:xfrm>
          <a:custGeom>
            <a:avLst/>
            <a:gdLst>
              <a:gd name="connsiteX0" fmla="*/ 0 w 1617"/>
              <a:gd name="connsiteY0" fmla="*/ 0 h 19635"/>
              <a:gd name="connsiteX1" fmla="*/ 1617 w 1617"/>
              <a:gd name="connsiteY1" fmla="*/ 0 h 19635"/>
              <a:gd name="connsiteX2" fmla="*/ 1617 w 1617"/>
              <a:gd name="connsiteY2" fmla="*/ 19636 h 19635"/>
              <a:gd name="connsiteX3" fmla="*/ 0 w 1617"/>
              <a:gd name="connsiteY3" fmla="*/ 19636 h 19635"/>
            </a:gdLst>
            <a:ahLst/>
            <a:cxnLst>
              <a:cxn ang="0">
                <a:pos x="connsiteX0" y="connsiteY0"/>
              </a:cxn>
              <a:cxn ang="0">
                <a:pos x="connsiteX1" y="connsiteY1"/>
              </a:cxn>
              <a:cxn ang="0">
                <a:pos x="connsiteX2" y="connsiteY2"/>
              </a:cxn>
              <a:cxn ang="0">
                <a:pos x="connsiteX3" y="connsiteY3"/>
              </a:cxn>
            </a:cxnLst>
            <a:rect l="l" t="t" r="r" b="b"/>
            <a:pathLst>
              <a:path w="1617" h="19635">
                <a:moveTo>
                  <a:pt x="0" y="0"/>
                </a:moveTo>
                <a:lnTo>
                  <a:pt x="1617" y="0"/>
                </a:lnTo>
                <a:lnTo>
                  <a:pt x="1617" y="19636"/>
                </a:lnTo>
                <a:lnTo>
                  <a:pt x="0" y="19636"/>
                </a:lnTo>
                <a:close/>
              </a:path>
            </a:pathLst>
          </a:custGeom>
          <a:noFill/>
          <a:ln w="4040" cap="flat">
            <a:solidFill>
              <a:srgbClr val="C54E29"/>
            </a:solidFill>
            <a:prstDash val="solid"/>
            <a:miter/>
          </a:ln>
        </p:spPr>
        <p:txBody>
          <a:bodyPr rtlCol="0" anchor="ctr"/>
          <a:lstStyle/>
          <a:p>
            <a:endParaRPr lang="en-GB" dirty="0"/>
          </a:p>
        </p:txBody>
      </p:sp>
      <p:sp>
        <p:nvSpPr>
          <p:cNvPr id="4349" name="Freeform 4348">
            <a:extLst>
              <a:ext uri="{FF2B5EF4-FFF2-40B4-BE49-F238E27FC236}">
                <a16:creationId xmlns:a16="http://schemas.microsoft.com/office/drawing/2014/main" id="{FB1777D2-B26D-36DD-04E4-2963B9D9C63E}"/>
              </a:ext>
            </a:extLst>
          </p:cNvPr>
          <p:cNvSpPr/>
          <p:nvPr/>
        </p:nvSpPr>
        <p:spPr>
          <a:xfrm>
            <a:off x="36018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350" name="Freeform 4349">
            <a:extLst>
              <a:ext uri="{FF2B5EF4-FFF2-40B4-BE49-F238E27FC236}">
                <a16:creationId xmlns:a16="http://schemas.microsoft.com/office/drawing/2014/main" id="{DC318455-803D-CEA4-3919-FD10420AD826}"/>
              </a:ext>
            </a:extLst>
          </p:cNvPr>
          <p:cNvSpPr/>
          <p:nvPr/>
        </p:nvSpPr>
        <p:spPr>
          <a:xfrm>
            <a:off x="3601851"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351" name="Freeform 4350">
            <a:extLst>
              <a:ext uri="{FF2B5EF4-FFF2-40B4-BE49-F238E27FC236}">
                <a16:creationId xmlns:a16="http://schemas.microsoft.com/office/drawing/2014/main" id="{990B9A1A-4BDA-A6D7-7595-7C6931962093}"/>
              </a:ext>
            </a:extLst>
          </p:cNvPr>
          <p:cNvSpPr/>
          <p:nvPr/>
        </p:nvSpPr>
        <p:spPr>
          <a:xfrm>
            <a:off x="3604115"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52" name="Freeform 4351">
            <a:extLst>
              <a:ext uri="{FF2B5EF4-FFF2-40B4-BE49-F238E27FC236}">
                <a16:creationId xmlns:a16="http://schemas.microsoft.com/office/drawing/2014/main" id="{B0B253B4-057E-8602-5234-C59AB9998912}"/>
              </a:ext>
            </a:extLst>
          </p:cNvPr>
          <p:cNvSpPr/>
          <p:nvPr/>
        </p:nvSpPr>
        <p:spPr>
          <a:xfrm>
            <a:off x="3606379"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4353" name="Freeform 4352">
            <a:extLst>
              <a:ext uri="{FF2B5EF4-FFF2-40B4-BE49-F238E27FC236}">
                <a16:creationId xmlns:a16="http://schemas.microsoft.com/office/drawing/2014/main" id="{F6849F81-F074-81CD-3A97-3E40AEA124B1}"/>
              </a:ext>
            </a:extLst>
          </p:cNvPr>
          <p:cNvSpPr/>
          <p:nvPr/>
        </p:nvSpPr>
        <p:spPr>
          <a:xfrm>
            <a:off x="3606379"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4354" name="Freeform 4353">
            <a:extLst>
              <a:ext uri="{FF2B5EF4-FFF2-40B4-BE49-F238E27FC236}">
                <a16:creationId xmlns:a16="http://schemas.microsoft.com/office/drawing/2014/main" id="{2BA8AAB1-BFFC-0458-173A-F29E9FA6DEE2}"/>
              </a:ext>
            </a:extLst>
          </p:cNvPr>
          <p:cNvSpPr/>
          <p:nvPr/>
        </p:nvSpPr>
        <p:spPr>
          <a:xfrm>
            <a:off x="360864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solidFill>
            <a:srgbClr val="F7941D"/>
          </a:solidFill>
          <a:ln w="0" cap="flat">
            <a:noFill/>
            <a:prstDash val="solid"/>
            <a:miter/>
          </a:ln>
        </p:spPr>
        <p:txBody>
          <a:bodyPr rtlCol="0" anchor="ctr"/>
          <a:lstStyle/>
          <a:p>
            <a:endParaRPr lang="en-GB" dirty="0"/>
          </a:p>
        </p:txBody>
      </p:sp>
      <p:sp>
        <p:nvSpPr>
          <p:cNvPr id="4355" name="Freeform 4354">
            <a:extLst>
              <a:ext uri="{FF2B5EF4-FFF2-40B4-BE49-F238E27FC236}">
                <a16:creationId xmlns:a16="http://schemas.microsoft.com/office/drawing/2014/main" id="{8BC5D472-92AF-2A4B-C3EE-3D1AA0212D94}"/>
              </a:ext>
            </a:extLst>
          </p:cNvPr>
          <p:cNvSpPr/>
          <p:nvPr/>
        </p:nvSpPr>
        <p:spPr>
          <a:xfrm>
            <a:off x="3608643" y="3756115"/>
            <a:ext cx="1617" cy="10019"/>
          </a:xfrm>
          <a:custGeom>
            <a:avLst/>
            <a:gdLst>
              <a:gd name="connsiteX0" fmla="*/ 0 w 1617"/>
              <a:gd name="connsiteY0" fmla="*/ 0 h 10019"/>
              <a:gd name="connsiteX1" fmla="*/ 1617 w 1617"/>
              <a:gd name="connsiteY1" fmla="*/ 0 h 10019"/>
              <a:gd name="connsiteX2" fmla="*/ 1617 w 1617"/>
              <a:gd name="connsiteY2" fmla="*/ 10020 h 10019"/>
              <a:gd name="connsiteX3" fmla="*/ 0 w 1617"/>
              <a:gd name="connsiteY3" fmla="*/ 10020 h 10019"/>
            </a:gdLst>
            <a:ahLst/>
            <a:cxnLst>
              <a:cxn ang="0">
                <a:pos x="connsiteX0" y="connsiteY0"/>
              </a:cxn>
              <a:cxn ang="0">
                <a:pos x="connsiteX1" y="connsiteY1"/>
              </a:cxn>
              <a:cxn ang="0">
                <a:pos x="connsiteX2" y="connsiteY2"/>
              </a:cxn>
              <a:cxn ang="0">
                <a:pos x="connsiteX3" y="connsiteY3"/>
              </a:cxn>
            </a:cxnLst>
            <a:rect l="l" t="t" r="r" b="b"/>
            <a:pathLst>
              <a:path w="1617" h="10019">
                <a:moveTo>
                  <a:pt x="0" y="0"/>
                </a:moveTo>
                <a:lnTo>
                  <a:pt x="1617" y="0"/>
                </a:lnTo>
                <a:lnTo>
                  <a:pt x="1617" y="10020"/>
                </a:lnTo>
                <a:lnTo>
                  <a:pt x="0" y="10020"/>
                </a:lnTo>
                <a:close/>
              </a:path>
            </a:pathLst>
          </a:custGeom>
          <a:noFill/>
          <a:ln w="4040" cap="flat">
            <a:solidFill>
              <a:srgbClr val="C54E29"/>
            </a:solidFill>
            <a:prstDash val="solid"/>
            <a:miter/>
          </a:ln>
        </p:spPr>
        <p:txBody>
          <a:bodyPr rtlCol="0" anchor="ctr"/>
          <a:lstStyle/>
          <a:p>
            <a:endParaRPr lang="en-GB" dirty="0"/>
          </a:p>
        </p:txBody>
      </p:sp>
      <p:sp>
        <p:nvSpPr>
          <p:cNvPr id="4356" name="Freeform 4355">
            <a:extLst>
              <a:ext uri="{FF2B5EF4-FFF2-40B4-BE49-F238E27FC236}">
                <a16:creationId xmlns:a16="http://schemas.microsoft.com/office/drawing/2014/main" id="{0439BAAE-A553-DCBC-F054-A5243DF568AC}"/>
              </a:ext>
            </a:extLst>
          </p:cNvPr>
          <p:cNvSpPr/>
          <p:nvPr/>
        </p:nvSpPr>
        <p:spPr>
          <a:xfrm>
            <a:off x="3610907" y="3756115"/>
            <a:ext cx="1617" cy="46140"/>
          </a:xfrm>
          <a:custGeom>
            <a:avLst/>
            <a:gdLst>
              <a:gd name="connsiteX0" fmla="*/ 0 w 1617"/>
              <a:gd name="connsiteY0" fmla="*/ 0 h 46140"/>
              <a:gd name="connsiteX1" fmla="*/ 1617 w 1617"/>
              <a:gd name="connsiteY1" fmla="*/ 0 h 46140"/>
              <a:gd name="connsiteX2" fmla="*/ 1617 w 1617"/>
              <a:gd name="connsiteY2" fmla="*/ 46140 h 46140"/>
              <a:gd name="connsiteX3" fmla="*/ 0 w 1617"/>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17" h="46140">
                <a:moveTo>
                  <a:pt x="0" y="0"/>
                </a:moveTo>
                <a:lnTo>
                  <a:pt x="1617" y="0"/>
                </a:lnTo>
                <a:lnTo>
                  <a:pt x="1617" y="46140"/>
                </a:lnTo>
                <a:lnTo>
                  <a:pt x="0" y="46140"/>
                </a:lnTo>
                <a:close/>
              </a:path>
            </a:pathLst>
          </a:custGeom>
          <a:solidFill>
            <a:srgbClr val="F7941D"/>
          </a:solidFill>
          <a:ln w="0" cap="flat">
            <a:noFill/>
            <a:prstDash val="solid"/>
            <a:miter/>
          </a:ln>
        </p:spPr>
        <p:txBody>
          <a:bodyPr rtlCol="0" anchor="ctr"/>
          <a:lstStyle/>
          <a:p>
            <a:endParaRPr lang="en-GB" dirty="0"/>
          </a:p>
        </p:txBody>
      </p:sp>
      <p:sp>
        <p:nvSpPr>
          <p:cNvPr id="4357" name="Freeform 4356">
            <a:extLst>
              <a:ext uri="{FF2B5EF4-FFF2-40B4-BE49-F238E27FC236}">
                <a16:creationId xmlns:a16="http://schemas.microsoft.com/office/drawing/2014/main" id="{A51B3A55-89E3-5BB2-5D6F-23AB1B2CBBBE}"/>
              </a:ext>
            </a:extLst>
          </p:cNvPr>
          <p:cNvSpPr/>
          <p:nvPr/>
        </p:nvSpPr>
        <p:spPr>
          <a:xfrm>
            <a:off x="3610907" y="3756115"/>
            <a:ext cx="1617" cy="46140"/>
          </a:xfrm>
          <a:custGeom>
            <a:avLst/>
            <a:gdLst>
              <a:gd name="connsiteX0" fmla="*/ 0 w 1617"/>
              <a:gd name="connsiteY0" fmla="*/ 0 h 46140"/>
              <a:gd name="connsiteX1" fmla="*/ 1617 w 1617"/>
              <a:gd name="connsiteY1" fmla="*/ 0 h 46140"/>
              <a:gd name="connsiteX2" fmla="*/ 1617 w 1617"/>
              <a:gd name="connsiteY2" fmla="*/ 46140 h 46140"/>
              <a:gd name="connsiteX3" fmla="*/ 0 w 1617"/>
              <a:gd name="connsiteY3" fmla="*/ 46140 h 46140"/>
            </a:gdLst>
            <a:ahLst/>
            <a:cxnLst>
              <a:cxn ang="0">
                <a:pos x="connsiteX0" y="connsiteY0"/>
              </a:cxn>
              <a:cxn ang="0">
                <a:pos x="connsiteX1" y="connsiteY1"/>
              </a:cxn>
              <a:cxn ang="0">
                <a:pos x="connsiteX2" y="connsiteY2"/>
              </a:cxn>
              <a:cxn ang="0">
                <a:pos x="connsiteX3" y="connsiteY3"/>
              </a:cxn>
            </a:cxnLst>
            <a:rect l="l" t="t" r="r" b="b"/>
            <a:pathLst>
              <a:path w="1617" h="46140">
                <a:moveTo>
                  <a:pt x="0" y="0"/>
                </a:moveTo>
                <a:lnTo>
                  <a:pt x="1617" y="0"/>
                </a:lnTo>
                <a:lnTo>
                  <a:pt x="1617" y="46140"/>
                </a:lnTo>
                <a:lnTo>
                  <a:pt x="0" y="46140"/>
                </a:lnTo>
                <a:close/>
              </a:path>
            </a:pathLst>
          </a:custGeom>
          <a:noFill/>
          <a:ln w="4040" cap="flat">
            <a:solidFill>
              <a:srgbClr val="C54E29"/>
            </a:solidFill>
            <a:prstDash val="solid"/>
            <a:miter/>
          </a:ln>
        </p:spPr>
        <p:txBody>
          <a:bodyPr rtlCol="0" anchor="ctr"/>
          <a:lstStyle/>
          <a:p>
            <a:endParaRPr lang="en-GB" dirty="0"/>
          </a:p>
        </p:txBody>
      </p:sp>
      <p:sp>
        <p:nvSpPr>
          <p:cNvPr id="4358" name="Freeform 4357">
            <a:extLst>
              <a:ext uri="{FF2B5EF4-FFF2-40B4-BE49-F238E27FC236}">
                <a16:creationId xmlns:a16="http://schemas.microsoft.com/office/drawing/2014/main" id="{11FE4F1D-CC43-045E-2446-E9DE4C385E09}"/>
              </a:ext>
            </a:extLst>
          </p:cNvPr>
          <p:cNvSpPr/>
          <p:nvPr/>
        </p:nvSpPr>
        <p:spPr>
          <a:xfrm>
            <a:off x="3613171"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59" name="Freeform 4358">
            <a:extLst>
              <a:ext uri="{FF2B5EF4-FFF2-40B4-BE49-F238E27FC236}">
                <a16:creationId xmlns:a16="http://schemas.microsoft.com/office/drawing/2014/main" id="{21231DE2-7690-3109-6B5B-4AA888E97E53}"/>
              </a:ext>
            </a:extLst>
          </p:cNvPr>
          <p:cNvSpPr/>
          <p:nvPr/>
        </p:nvSpPr>
        <p:spPr>
          <a:xfrm>
            <a:off x="361551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solidFill>
            <a:srgbClr val="F7941D"/>
          </a:solidFill>
          <a:ln w="0" cap="flat">
            <a:noFill/>
            <a:prstDash val="solid"/>
            <a:miter/>
          </a:ln>
        </p:spPr>
        <p:txBody>
          <a:bodyPr rtlCol="0" anchor="ctr"/>
          <a:lstStyle/>
          <a:p>
            <a:endParaRPr lang="en-GB" dirty="0"/>
          </a:p>
        </p:txBody>
      </p:sp>
      <p:sp>
        <p:nvSpPr>
          <p:cNvPr id="4360" name="Freeform 4359">
            <a:extLst>
              <a:ext uri="{FF2B5EF4-FFF2-40B4-BE49-F238E27FC236}">
                <a16:creationId xmlns:a16="http://schemas.microsoft.com/office/drawing/2014/main" id="{BE66DEFC-E501-292D-F1D3-471F89D3343C}"/>
              </a:ext>
            </a:extLst>
          </p:cNvPr>
          <p:cNvSpPr/>
          <p:nvPr/>
        </p:nvSpPr>
        <p:spPr>
          <a:xfrm>
            <a:off x="3615516" y="3756115"/>
            <a:ext cx="1617" cy="20524"/>
          </a:xfrm>
          <a:custGeom>
            <a:avLst/>
            <a:gdLst>
              <a:gd name="connsiteX0" fmla="*/ 0 w 1617"/>
              <a:gd name="connsiteY0" fmla="*/ 0 h 20524"/>
              <a:gd name="connsiteX1" fmla="*/ 1617 w 1617"/>
              <a:gd name="connsiteY1" fmla="*/ 0 h 20524"/>
              <a:gd name="connsiteX2" fmla="*/ 1617 w 1617"/>
              <a:gd name="connsiteY2" fmla="*/ 20525 h 20524"/>
              <a:gd name="connsiteX3" fmla="*/ 0 w 1617"/>
              <a:gd name="connsiteY3" fmla="*/ 20525 h 20524"/>
            </a:gdLst>
            <a:ahLst/>
            <a:cxnLst>
              <a:cxn ang="0">
                <a:pos x="connsiteX0" y="connsiteY0"/>
              </a:cxn>
              <a:cxn ang="0">
                <a:pos x="connsiteX1" y="connsiteY1"/>
              </a:cxn>
              <a:cxn ang="0">
                <a:pos x="connsiteX2" y="connsiteY2"/>
              </a:cxn>
              <a:cxn ang="0">
                <a:pos x="connsiteX3" y="connsiteY3"/>
              </a:cxn>
            </a:cxnLst>
            <a:rect l="l" t="t" r="r" b="b"/>
            <a:pathLst>
              <a:path w="1617" h="20524">
                <a:moveTo>
                  <a:pt x="0" y="0"/>
                </a:moveTo>
                <a:lnTo>
                  <a:pt x="1617" y="0"/>
                </a:lnTo>
                <a:lnTo>
                  <a:pt x="1617" y="20525"/>
                </a:lnTo>
                <a:lnTo>
                  <a:pt x="0" y="20525"/>
                </a:lnTo>
                <a:close/>
              </a:path>
            </a:pathLst>
          </a:custGeom>
          <a:noFill/>
          <a:ln w="4040" cap="flat">
            <a:solidFill>
              <a:srgbClr val="C54E29"/>
            </a:solidFill>
            <a:prstDash val="solid"/>
            <a:miter/>
          </a:ln>
        </p:spPr>
        <p:txBody>
          <a:bodyPr rtlCol="0" anchor="ctr"/>
          <a:lstStyle/>
          <a:p>
            <a:endParaRPr lang="en-GB" dirty="0"/>
          </a:p>
        </p:txBody>
      </p:sp>
      <p:sp>
        <p:nvSpPr>
          <p:cNvPr id="4361" name="Freeform 4360">
            <a:extLst>
              <a:ext uri="{FF2B5EF4-FFF2-40B4-BE49-F238E27FC236}">
                <a16:creationId xmlns:a16="http://schemas.microsoft.com/office/drawing/2014/main" id="{74727A51-CE4D-80E2-9886-FD4839B321CE}"/>
              </a:ext>
            </a:extLst>
          </p:cNvPr>
          <p:cNvSpPr/>
          <p:nvPr/>
        </p:nvSpPr>
        <p:spPr>
          <a:xfrm>
            <a:off x="3617779"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62" name="Freeform 4361">
            <a:extLst>
              <a:ext uri="{FF2B5EF4-FFF2-40B4-BE49-F238E27FC236}">
                <a16:creationId xmlns:a16="http://schemas.microsoft.com/office/drawing/2014/main" id="{2BC87A58-6C00-E1F0-5D3E-12E34FA71206}"/>
              </a:ext>
            </a:extLst>
          </p:cNvPr>
          <p:cNvSpPr/>
          <p:nvPr/>
        </p:nvSpPr>
        <p:spPr>
          <a:xfrm>
            <a:off x="3620044"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solidFill>
            <a:srgbClr val="F7941D"/>
          </a:solidFill>
          <a:ln w="0" cap="flat">
            <a:noFill/>
            <a:prstDash val="solid"/>
            <a:miter/>
          </a:ln>
        </p:spPr>
        <p:txBody>
          <a:bodyPr rtlCol="0" anchor="ctr"/>
          <a:lstStyle/>
          <a:p>
            <a:endParaRPr lang="en-GB" dirty="0"/>
          </a:p>
        </p:txBody>
      </p:sp>
      <p:sp>
        <p:nvSpPr>
          <p:cNvPr id="4363" name="Freeform 4362">
            <a:extLst>
              <a:ext uri="{FF2B5EF4-FFF2-40B4-BE49-F238E27FC236}">
                <a16:creationId xmlns:a16="http://schemas.microsoft.com/office/drawing/2014/main" id="{628CE73A-7B5E-8038-FBC4-CA67D2822344}"/>
              </a:ext>
            </a:extLst>
          </p:cNvPr>
          <p:cNvSpPr/>
          <p:nvPr/>
        </p:nvSpPr>
        <p:spPr>
          <a:xfrm>
            <a:off x="3620044" y="3756115"/>
            <a:ext cx="1617" cy="16484"/>
          </a:xfrm>
          <a:custGeom>
            <a:avLst/>
            <a:gdLst>
              <a:gd name="connsiteX0" fmla="*/ 0 w 1617"/>
              <a:gd name="connsiteY0" fmla="*/ 0 h 16484"/>
              <a:gd name="connsiteX1" fmla="*/ 1617 w 1617"/>
              <a:gd name="connsiteY1" fmla="*/ 0 h 16484"/>
              <a:gd name="connsiteX2" fmla="*/ 1617 w 1617"/>
              <a:gd name="connsiteY2" fmla="*/ 16485 h 16484"/>
              <a:gd name="connsiteX3" fmla="*/ 0 w 1617"/>
              <a:gd name="connsiteY3" fmla="*/ 16485 h 16484"/>
            </a:gdLst>
            <a:ahLst/>
            <a:cxnLst>
              <a:cxn ang="0">
                <a:pos x="connsiteX0" y="connsiteY0"/>
              </a:cxn>
              <a:cxn ang="0">
                <a:pos x="connsiteX1" y="connsiteY1"/>
              </a:cxn>
              <a:cxn ang="0">
                <a:pos x="connsiteX2" y="connsiteY2"/>
              </a:cxn>
              <a:cxn ang="0">
                <a:pos x="connsiteX3" y="connsiteY3"/>
              </a:cxn>
            </a:cxnLst>
            <a:rect l="l" t="t" r="r" b="b"/>
            <a:pathLst>
              <a:path w="1617" h="16484">
                <a:moveTo>
                  <a:pt x="0" y="0"/>
                </a:moveTo>
                <a:lnTo>
                  <a:pt x="1617" y="0"/>
                </a:lnTo>
                <a:lnTo>
                  <a:pt x="1617" y="16485"/>
                </a:lnTo>
                <a:lnTo>
                  <a:pt x="0" y="16485"/>
                </a:lnTo>
                <a:close/>
              </a:path>
            </a:pathLst>
          </a:custGeom>
          <a:noFill/>
          <a:ln w="4040" cap="flat">
            <a:solidFill>
              <a:srgbClr val="C54E29"/>
            </a:solidFill>
            <a:prstDash val="solid"/>
            <a:miter/>
          </a:ln>
        </p:spPr>
        <p:txBody>
          <a:bodyPr rtlCol="0" anchor="ctr"/>
          <a:lstStyle/>
          <a:p>
            <a:endParaRPr lang="en-GB" dirty="0"/>
          </a:p>
        </p:txBody>
      </p:sp>
      <p:sp>
        <p:nvSpPr>
          <p:cNvPr id="4364" name="Freeform 4363">
            <a:extLst>
              <a:ext uri="{FF2B5EF4-FFF2-40B4-BE49-F238E27FC236}">
                <a16:creationId xmlns:a16="http://schemas.microsoft.com/office/drawing/2014/main" id="{A1CA8652-C963-771F-1DFE-71DA772D0CB6}"/>
              </a:ext>
            </a:extLst>
          </p:cNvPr>
          <p:cNvSpPr/>
          <p:nvPr/>
        </p:nvSpPr>
        <p:spPr>
          <a:xfrm>
            <a:off x="3622308" y="3756115"/>
            <a:ext cx="1616" cy="8080"/>
          </a:xfrm>
          <a:custGeom>
            <a:avLst/>
            <a:gdLst>
              <a:gd name="connsiteX0" fmla="*/ 0 w 1616"/>
              <a:gd name="connsiteY0" fmla="*/ 0 h 8080"/>
              <a:gd name="connsiteX1" fmla="*/ 1617 w 1616"/>
              <a:gd name="connsiteY1" fmla="*/ 0 h 8080"/>
              <a:gd name="connsiteX2" fmla="*/ 0 w 1616"/>
              <a:gd name="connsiteY2" fmla="*/ 0 h 8080"/>
            </a:gdLst>
            <a:ahLst/>
            <a:cxnLst>
              <a:cxn ang="0">
                <a:pos x="connsiteX0" y="connsiteY0"/>
              </a:cxn>
              <a:cxn ang="0">
                <a:pos x="connsiteX1" y="connsiteY1"/>
              </a:cxn>
              <a:cxn ang="0">
                <a:pos x="connsiteX2" y="connsiteY2"/>
              </a:cxn>
            </a:cxnLst>
            <a:rect l="l" t="t" r="r" b="b"/>
            <a:pathLst>
              <a:path w="1616"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65" name="Freeform 4364">
            <a:extLst>
              <a:ext uri="{FF2B5EF4-FFF2-40B4-BE49-F238E27FC236}">
                <a16:creationId xmlns:a16="http://schemas.microsoft.com/office/drawing/2014/main" id="{8CDE265A-34CA-0DB9-2430-01FF86957B94}"/>
              </a:ext>
            </a:extLst>
          </p:cNvPr>
          <p:cNvSpPr/>
          <p:nvPr/>
        </p:nvSpPr>
        <p:spPr>
          <a:xfrm>
            <a:off x="3624572" y="3756115"/>
            <a:ext cx="1617" cy="28767"/>
          </a:xfrm>
          <a:custGeom>
            <a:avLst/>
            <a:gdLst>
              <a:gd name="connsiteX0" fmla="*/ 0 w 1617"/>
              <a:gd name="connsiteY0" fmla="*/ 0 h 28767"/>
              <a:gd name="connsiteX1" fmla="*/ 1617 w 1617"/>
              <a:gd name="connsiteY1" fmla="*/ 0 h 28767"/>
              <a:gd name="connsiteX2" fmla="*/ 1617 w 1617"/>
              <a:gd name="connsiteY2" fmla="*/ 28767 h 28767"/>
              <a:gd name="connsiteX3" fmla="*/ 0 w 1617"/>
              <a:gd name="connsiteY3" fmla="*/ 28767 h 28767"/>
            </a:gdLst>
            <a:ahLst/>
            <a:cxnLst>
              <a:cxn ang="0">
                <a:pos x="connsiteX0" y="connsiteY0"/>
              </a:cxn>
              <a:cxn ang="0">
                <a:pos x="connsiteX1" y="connsiteY1"/>
              </a:cxn>
              <a:cxn ang="0">
                <a:pos x="connsiteX2" y="connsiteY2"/>
              </a:cxn>
              <a:cxn ang="0">
                <a:pos x="connsiteX3" y="connsiteY3"/>
              </a:cxn>
            </a:cxnLst>
            <a:rect l="l" t="t" r="r" b="b"/>
            <a:pathLst>
              <a:path w="1617" h="28767">
                <a:moveTo>
                  <a:pt x="0" y="0"/>
                </a:moveTo>
                <a:lnTo>
                  <a:pt x="1617" y="0"/>
                </a:lnTo>
                <a:lnTo>
                  <a:pt x="1617" y="28767"/>
                </a:lnTo>
                <a:lnTo>
                  <a:pt x="0" y="28767"/>
                </a:lnTo>
                <a:close/>
              </a:path>
            </a:pathLst>
          </a:custGeom>
          <a:solidFill>
            <a:srgbClr val="F7941D"/>
          </a:solidFill>
          <a:ln w="0" cap="flat">
            <a:noFill/>
            <a:prstDash val="solid"/>
            <a:miter/>
          </a:ln>
        </p:spPr>
        <p:txBody>
          <a:bodyPr rtlCol="0" anchor="ctr"/>
          <a:lstStyle/>
          <a:p>
            <a:endParaRPr lang="en-GB" dirty="0"/>
          </a:p>
        </p:txBody>
      </p:sp>
      <p:sp>
        <p:nvSpPr>
          <p:cNvPr id="4366" name="Freeform 4365">
            <a:extLst>
              <a:ext uri="{FF2B5EF4-FFF2-40B4-BE49-F238E27FC236}">
                <a16:creationId xmlns:a16="http://schemas.microsoft.com/office/drawing/2014/main" id="{629FA11A-70C1-A8AE-EA8C-7B4F5CBF8106}"/>
              </a:ext>
            </a:extLst>
          </p:cNvPr>
          <p:cNvSpPr/>
          <p:nvPr/>
        </p:nvSpPr>
        <p:spPr>
          <a:xfrm>
            <a:off x="3624572" y="3756115"/>
            <a:ext cx="1617" cy="28767"/>
          </a:xfrm>
          <a:custGeom>
            <a:avLst/>
            <a:gdLst>
              <a:gd name="connsiteX0" fmla="*/ 0 w 1617"/>
              <a:gd name="connsiteY0" fmla="*/ 0 h 28767"/>
              <a:gd name="connsiteX1" fmla="*/ 1617 w 1617"/>
              <a:gd name="connsiteY1" fmla="*/ 0 h 28767"/>
              <a:gd name="connsiteX2" fmla="*/ 1617 w 1617"/>
              <a:gd name="connsiteY2" fmla="*/ 28767 h 28767"/>
              <a:gd name="connsiteX3" fmla="*/ 0 w 1617"/>
              <a:gd name="connsiteY3" fmla="*/ 28767 h 28767"/>
            </a:gdLst>
            <a:ahLst/>
            <a:cxnLst>
              <a:cxn ang="0">
                <a:pos x="connsiteX0" y="connsiteY0"/>
              </a:cxn>
              <a:cxn ang="0">
                <a:pos x="connsiteX1" y="connsiteY1"/>
              </a:cxn>
              <a:cxn ang="0">
                <a:pos x="connsiteX2" y="connsiteY2"/>
              </a:cxn>
              <a:cxn ang="0">
                <a:pos x="connsiteX3" y="connsiteY3"/>
              </a:cxn>
            </a:cxnLst>
            <a:rect l="l" t="t" r="r" b="b"/>
            <a:pathLst>
              <a:path w="1617" h="28767">
                <a:moveTo>
                  <a:pt x="0" y="0"/>
                </a:moveTo>
                <a:lnTo>
                  <a:pt x="1617" y="0"/>
                </a:lnTo>
                <a:lnTo>
                  <a:pt x="1617" y="28767"/>
                </a:lnTo>
                <a:lnTo>
                  <a:pt x="0" y="28767"/>
                </a:lnTo>
                <a:close/>
              </a:path>
            </a:pathLst>
          </a:custGeom>
          <a:noFill/>
          <a:ln w="4040" cap="flat">
            <a:solidFill>
              <a:srgbClr val="C54E29"/>
            </a:solidFill>
            <a:prstDash val="solid"/>
            <a:miter/>
          </a:ln>
        </p:spPr>
        <p:txBody>
          <a:bodyPr rtlCol="0" anchor="ctr"/>
          <a:lstStyle/>
          <a:p>
            <a:endParaRPr lang="en-GB" dirty="0"/>
          </a:p>
        </p:txBody>
      </p:sp>
      <p:sp>
        <p:nvSpPr>
          <p:cNvPr id="4367" name="Freeform 4366">
            <a:extLst>
              <a:ext uri="{FF2B5EF4-FFF2-40B4-BE49-F238E27FC236}">
                <a16:creationId xmlns:a16="http://schemas.microsoft.com/office/drawing/2014/main" id="{943E0BB2-9002-40B4-62FB-4398D23AA509}"/>
              </a:ext>
            </a:extLst>
          </p:cNvPr>
          <p:cNvSpPr/>
          <p:nvPr/>
        </p:nvSpPr>
        <p:spPr>
          <a:xfrm>
            <a:off x="3626916"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4368" name="Freeform 4367">
            <a:extLst>
              <a:ext uri="{FF2B5EF4-FFF2-40B4-BE49-F238E27FC236}">
                <a16:creationId xmlns:a16="http://schemas.microsoft.com/office/drawing/2014/main" id="{333B71CB-438A-8F67-04C5-41C8B5B46D28}"/>
              </a:ext>
            </a:extLst>
          </p:cNvPr>
          <p:cNvSpPr/>
          <p:nvPr/>
        </p:nvSpPr>
        <p:spPr>
          <a:xfrm>
            <a:off x="3626916"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4369" name="Freeform 4368">
            <a:extLst>
              <a:ext uri="{FF2B5EF4-FFF2-40B4-BE49-F238E27FC236}">
                <a16:creationId xmlns:a16="http://schemas.microsoft.com/office/drawing/2014/main" id="{6952AA24-EC4D-83F0-F940-241C523DF472}"/>
              </a:ext>
            </a:extLst>
          </p:cNvPr>
          <p:cNvSpPr/>
          <p:nvPr/>
        </p:nvSpPr>
        <p:spPr>
          <a:xfrm>
            <a:off x="3629180"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solidFill>
            <a:srgbClr val="F7941D"/>
          </a:solidFill>
          <a:ln w="0" cap="flat">
            <a:noFill/>
            <a:prstDash val="solid"/>
            <a:miter/>
          </a:ln>
        </p:spPr>
        <p:txBody>
          <a:bodyPr rtlCol="0" anchor="ctr"/>
          <a:lstStyle/>
          <a:p>
            <a:endParaRPr lang="en-GB" dirty="0"/>
          </a:p>
        </p:txBody>
      </p:sp>
      <p:sp>
        <p:nvSpPr>
          <p:cNvPr id="4370" name="Freeform 4369">
            <a:extLst>
              <a:ext uri="{FF2B5EF4-FFF2-40B4-BE49-F238E27FC236}">
                <a16:creationId xmlns:a16="http://schemas.microsoft.com/office/drawing/2014/main" id="{647ED59B-1096-4F52-7482-8905DCB6ED16}"/>
              </a:ext>
            </a:extLst>
          </p:cNvPr>
          <p:cNvSpPr/>
          <p:nvPr/>
        </p:nvSpPr>
        <p:spPr>
          <a:xfrm>
            <a:off x="3629180" y="3756115"/>
            <a:ext cx="1617" cy="8242"/>
          </a:xfrm>
          <a:custGeom>
            <a:avLst/>
            <a:gdLst>
              <a:gd name="connsiteX0" fmla="*/ 0 w 1617"/>
              <a:gd name="connsiteY0" fmla="*/ 0 h 8242"/>
              <a:gd name="connsiteX1" fmla="*/ 1617 w 1617"/>
              <a:gd name="connsiteY1" fmla="*/ 0 h 8242"/>
              <a:gd name="connsiteX2" fmla="*/ 1617 w 1617"/>
              <a:gd name="connsiteY2" fmla="*/ 8242 h 8242"/>
              <a:gd name="connsiteX3" fmla="*/ 0 w 1617"/>
              <a:gd name="connsiteY3" fmla="*/ 8242 h 8242"/>
            </a:gdLst>
            <a:ahLst/>
            <a:cxnLst>
              <a:cxn ang="0">
                <a:pos x="connsiteX0" y="connsiteY0"/>
              </a:cxn>
              <a:cxn ang="0">
                <a:pos x="connsiteX1" y="connsiteY1"/>
              </a:cxn>
              <a:cxn ang="0">
                <a:pos x="connsiteX2" y="connsiteY2"/>
              </a:cxn>
              <a:cxn ang="0">
                <a:pos x="connsiteX3" y="connsiteY3"/>
              </a:cxn>
            </a:cxnLst>
            <a:rect l="l" t="t" r="r" b="b"/>
            <a:pathLst>
              <a:path w="1617" h="8242">
                <a:moveTo>
                  <a:pt x="0" y="0"/>
                </a:moveTo>
                <a:lnTo>
                  <a:pt x="1617" y="0"/>
                </a:lnTo>
                <a:lnTo>
                  <a:pt x="1617" y="8242"/>
                </a:lnTo>
                <a:lnTo>
                  <a:pt x="0" y="8242"/>
                </a:lnTo>
                <a:close/>
              </a:path>
            </a:pathLst>
          </a:custGeom>
          <a:noFill/>
          <a:ln w="4040" cap="flat">
            <a:solidFill>
              <a:srgbClr val="C54E29"/>
            </a:solidFill>
            <a:prstDash val="solid"/>
            <a:miter/>
          </a:ln>
        </p:spPr>
        <p:txBody>
          <a:bodyPr rtlCol="0" anchor="ctr"/>
          <a:lstStyle/>
          <a:p>
            <a:endParaRPr lang="en-GB" dirty="0"/>
          </a:p>
        </p:txBody>
      </p:sp>
      <p:sp>
        <p:nvSpPr>
          <p:cNvPr id="4371" name="Freeform 4370">
            <a:extLst>
              <a:ext uri="{FF2B5EF4-FFF2-40B4-BE49-F238E27FC236}">
                <a16:creationId xmlns:a16="http://schemas.microsoft.com/office/drawing/2014/main" id="{9F91194D-494F-C754-E0FA-832AF74C2F5D}"/>
              </a:ext>
            </a:extLst>
          </p:cNvPr>
          <p:cNvSpPr/>
          <p:nvPr/>
        </p:nvSpPr>
        <p:spPr>
          <a:xfrm>
            <a:off x="363144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72" name="Freeform 4371">
            <a:extLst>
              <a:ext uri="{FF2B5EF4-FFF2-40B4-BE49-F238E27FC236}">
                <a16:creationId xmlns:a16="http://schemas.microsoft.com/office/drawing/2014/main" id="{14F97AA2-86E8-138A-6C5F-6BD2F7530684}"/>
              </a:ext>
            </a:extLst>
          </p:cNvPr>
          <p:cNvSpPr/>
          <p:nvPr/>
        </p:nvSpPr>
        <p:spPr>
          <a:xfrm>
            <a:off x="3633708" y="3756115"/>
            <a:ext cx="1617" cy="158137"/>
          </a:xfrm>
          <a:custGeom>
            <a:avLst/>
            <a:gdLst>
              <a:gd name="connsiteX0" fmla="*/ 0 w 1617"/>
              <a:gd name="connsiteY0" fmla="*/ 0 h 158137"/>
              <a:gd name="connsiteX1" fmla="*/ 1617 w 1617"/>
              <a:gd name="connsiteY1" fmla="*/ 0 h 158137"/>
              <a:gd name="connsiteX2" fmla="*/ 1617 w 1617"/>
              <a:gd name="connsiteY2" fmla="*/ 158138 h 158137"/>
              <a:gd name="connsiteX3" fmla="*/ 0 w 1617"/>
              <a:gd name="connsiteY3" fmla="*/ 158138 h 158137"/>
            </a:gdLst>
            <a:ahLst/>
            <a:cxnLst>
              <a:cxn ang="0">
                <a:pos x="connsiteX0" y="connsiteY0"/>
              </a:cxn>
              <a:cxn ang="0">
                <a:pos x="connsiteX1" y="connsiteY1"/>
              </a:cxn>
              <a:cxn ang="0">
                <a:pos x="connsiteX2" y="connsiteY2"/>
              </a:cxn>
              <a:cxn ang="0">
                <a:pos x="connsiteX3" y="connsiteY3"/>
              </a:cxn>
            </a:cxnLst>
            <a:rect l="l" t="t" r="r" b="b"/>
            <a:pathLst>
              <a:path w="1617" h="158137">
                <a:moveTo>
                  <a:pt x="0" y="0"/>
                </a:moveTo>
                <a:lnTo>
                  <a:pt x="1617" y="0"/>
                </a:lnTo>
                <a:lnTo>
                  <a:pt x="1617" y="158138"/>
                </a:lnTo>
                <a:lnTo>
                  <a:pt x="0" y="158138"/>
                </a:lnTo>
                <a:close/>
              </a:path>
            </a:pathLst>
          </a:custGeom>
          <a:solidFill>
            <a:srgbClr val="F7941D"/>
          </a:solidFill>
          <a:ln w="0" cap="flat">
            <a:noFill/>
            <a:prstDash val="solid"/>
            <a:miter/>
          </a:ln>
        </p:spPr>
        <p:txBody>
          <a:bodyPr rtlCol="0" anchor="ctr"/>
          <a:lstStyle/>
          <a:p>
            <a:endParaRPr lang="en-GB" dirty="0"/>
          </a:p>
        </p:txBody>
      </p:sp>
      <p:sp>
        <p:nvSpPr>
          <p:cNvPr id="4373" name="Freeform 4372">
            <a:extLst>
              <a:ext uri="{FF2B5EF4-FFF2-40B4-BE49-F238E27FC236}">
                <a16:creationId xmlns:a16="http://schemas.microsoft.com/office/drawing/2014/main" id="{47DD832E-8DBB-0E42-407C-7429F391C20E}"/>
              </a:ext>
            </a:extLst>
          </p:cNvPr>
          <p:cNvSpPr/>
          <p:nvPr/>
        </p:nvSpPr>
        <p:spPr>
          <a:xfrm>
            <a:off x="3633708" y="3756115"/>
            <a:ext cx="1617" cy="158137"/>
          </a:xfrm>
          <a:custGeom>
            <a:avLst/>
            <a:gdLst>
              <a:gd name="connsiteX0" fmla="*/ 0 w 1617"/>
              <a:gd name="connsiteY0" fmla="*/ 0 h 158137"/>
              <a:gd name="connsiteX1" fmla="*/ 1617 w 1617"/>
              <a:gd name="connsiteY1" fmla="*/ 0 h 158137"/>
              <a:gd name="connsiteX2" fmla="*/ 1617 w 1617"/>
              <a:gd name="connsiteY2" fmla="*/ 158138 h 158137"/>
              <a:gd name="connsiteX3" fmla="*/ 0 w 1617"/>
              <a:gd name="connsiteY3" fmla="*/ 158138 h 158137"/>
            </a:gdLst>
            <a:ahLst/>
            <a:cxnLst>
              <a:cxn ang="0">
                <a:pos x="connsiteX0" y="connsiteY0"/>
              </a:cxn>
              <a:cxn ang="0">
                <a:pos x="connsiteX1" y="connsiteY1"/>
              </a:cxn>
              <a:cxn ang="0">
                <a:pos x="connsiteX2" y="connsiteY2"/>
              </a:cxn>
              <a:cxn ang="0">
                <a:pos x="connsiteX3" y="connsiteY3"/>
              </a:cxn>
            </a:cxnLst>
            <a:rect l="l" t="t" r="r" b="b"/>
            <a:pathLst>
              <a:path w="1617" h="158137">
                <a:moveTo>
                  <a:pt x="0" y="0"/>
                </a:moveTo>
                <a:lnTo>
                  <a:pt x="1617" y="0"/>
                </a:lnTo>
                <a:lnTo>
                  <a:pt x="1617" y="158138"/>
                </a:lnTo>
                <a:lnTo>
                  <a:pt x="0" y="158138"/>
                </a:lnTo>
                <a:close/>
              </a:path>
            </a:pathLst>
          </a:custGeom>
          <a:noFill/>
          <a:ln w="4040" cap="flat">
            <a:solidFill>
              <a:srgbClr val="C54E29"/>
            </a:solidFill>
            <a:prstDash val="solid"/>
            <a:miter/>
          </a:ln>
        </p:spPr>
        <p:txBody>
          <a:bodyPr rtlCol="0" anchor="ctr"/>
          <a:lstStyle/>
          <a:p>
            <a:endParaRPr lang="en-GB" dirty="0"/>
          </a:p>
        </p:txBody>
      </p:sp>
      <p:sp>
        <p:nvSpPr>
          <p:cNvPr id="4374" name="Freeform 4373">
            <a:extLst>
              <a:ext uri="{FF2B5EF4-FFF2-40B4-BE49-F238E27FC236}">
                <a16:creationId xmlns:a16="http://schemas.microsoft.com/office/drawing/2014/main" id="{8890CE6C-3A80-FE08-4CD7-80B748FE27D0}"/>
              </a:ext>
            </a:extLst>
          </p:cNvPr>
          <p:cNvSpPr/>
          <p:nvPr/>
        </p:nvSpPr>
        <p:spPr>
          <a:xfrm>
            <a:off x="363597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375" name="Freeform 4374">
            <a:extLst>
              <a:ext uri="{FF2B5EF4-FFF2-40B4-BE49-F238E27FC236}">
                <a16:creationId xmlns:a16="http://schemas.microsoft.com/office/drawing/2014/main" id="{C7006E11-EFEA-630C-4B8D-7967DA2E5411}"/>
              </a:ext>
            </a:extLst>
          </p:cNvPr>
          <p:cNvSpPr/>
          <p:nvPr/>
        </p:nvSpPr>
        <p:spPr>
          <a:xfrm>
            <a:off x="3635972"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376" name="Freeform 4375">
            <a:extLst>
              <a:ext uri="{FF2B5EF4-FFF2-40B4-BE49-F238E27FC236}">
                <a16:creationId xmlns:a16="http://schemas.microsoft.com/office/drawing/2014/main" id="{E2A3F13B-FF37-32A0-3D8F-0AF2CBF35970}"/>
              </a:ext>
            </a:extLst>
          </p:cNvPr>
          <p:cNvSpPr/>
          <p:nvPr/>
        </p:nvSpPr>
        <p:spPr>
          <a:xfrm>
            <a:off x="3638236"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77" name="Freeform 4376">
            <a:extLst>
              <a:ext uri="{FF2B5EF4-FFF2-40B4-BE49-F238E27FC236}">
                <a16:creationId xmlns:a16="http://schemas.microsoft.com/office/drawing/2014/main" id="{C9B80FBB-A05B-C407-C026-D9D28DE077A3}"/>
              </a:ext>
            </a:extLst>
          </p:cNvPr>
          <p:cNvSpPr/>
          <p:nvPr/>
        </p:nvSpPr>
        <p:spPr>
          <a:xfrm>
            <a:off x="364058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solidFill>
            <a:srgbClr val="F7941D"/>
          </a:solidFill>
          <a:ln w="0" cap="flat">
            <a:noFill/>
            <a:prstDash val="solid"/>
            <a:miter/>
          </a:ln>
        </p:spPr>
        <p:txBody>
          <a:bodyPr rtlCol="0" anchor="ctr"/>
          <a:lstStyle/>
          <a:p>
            <a:endParaRPr lang="en-GB" dirty="0"/>
          </a:p>
        </p:txBody>
      </p:sp>
      <p:sp>
        <p:nvSpPr>
          <p:cNvPr id="4378" name="Freeform 4377">
            <a:extLst>
              <a:ext uri="{FF2B5EF4-FFF2-40B4-BE49-F238E27FC236}">
                <a16:creationId xmlns:a16="http://schemas.microsoft.com/office/drawing/2014/main" id="{FC53AA2E-CC3D-7C26-C883-056D0412BF6D}"/>
              </a:ext>
            </a:extLst>
          </p:cNvPr>
          <p:cNvSpPr/>
          <p:nvPr/>
        </p:nvSpPr>
        <p:spPr>
          <a:xfrm>
            <a:off x="3640581" y="3756115"/>
            <a:ext cx="1617" cy="6868"/>
          </a:xfrm>
          <a:custGeom>
            <a:avLst/>
            <a:gdLst>
              <a:gd name="connsiteX0" fmla="*/ 0 w 1617"/>
              <a:gd name="connsiteY0" fmla="*/ 0 h 6868"/>
              <a:gd name="connsiteX1" fmla="*/ 1617 w 1617"/>
              <a:gd name="connsiteY1" fmla="*/ 0 h 6868"/>
              <a:gd name="connsiteX2" fmla="*/ 1617 w 1617"/>
              <a:gd name="connsiteY2" fmla="*/ 6869 h 6868"/>
              <a:gd name="connsiteX3" fmla="*/ 0 w 1617"/>
              <a:gd name="connsiteY3" fmla="*/ 6869 h 6868"/>
            </a:gdLst>
            <a:ahLst/>
            <a:cxnLst>
              <a:cxn ang="0">
                <a:pos x="connsiteX0" y="connsiteY0"/>
              </a:cxn>
              <a:cxn ang="0">
                <a:pos x="connsiteX1" y="connsiteY1"/>
              </a:cxn>
              <a:cxn ang="0">
                <a:pos x="connsiteX2" y="connsiteY2"/>
              </a:cxn>
              <a:cxn ang="0">
                <a:pos x="connsiteX3" y="connsiteY3"/>
              </a:cxn>
            </a:cxnLst>
            <a:rect l="l" t="t" r="r" b="b"/>
            <a:pathLst>
              <a:path w="1617" h="6868">
                <a:moveTo>
                  <a:pt x="0" y="0"/>
                </a:moveTo>
                <a:lnTo>
                  <a:pt x="1617" y="0"/>
                </a:lnTo>
                <a:lnTo>
                  <a:pt x="1617" y="6869"/>
                </a:lnTo>
                <a:lnTo>
                  <a:pt x="0" y="6869"/>
                </a:lnTo>
                <a:close/>
              </a:path>
            </a:pathLst>
          </a:custGeom>
          <a:noFill/>
          <a:ln w="4040" cap="flat">
            <a:solidFill>
              <a:srgbClr val="C54E29"/>
            </a:solidFill>
            <a:prstDash val="solid"/>
            <a:miter/>
          </a:ln>
        </p:spPr>
        <p:txBody>
          <a:bodyPr rtlCol="0" anchor="ctr"/>
          <a:lstStyle/>
          <a:p>
            <a:endParaRPr lang="en-GB" dirty="0"/>
          </a:p>
        </p:txBody>
      </p:sp>
      <p:sp>
        <p:nvSpPr>
          <p:cNvPr id="4379" name="Freeform 4378">
            <a:extLst>
              <a:ext uri="{FF2B5EF4-FFF2-40B4-BE49-F238E27FC236}">
                <a16:creationId xmlns:a16="http://schemas.microsoft.com/office/drawing/2014/main" id="{BC8739FA-A853-9854-5D39-47B16CA22CF3}"/>
              </a:ext>
            </a:extLst>
          </p:cNvPr>
          <p:cNvSpPr/>
          <p:nvPr/>
        </p:nvSpPr>
        <p:spPr>
          <a:xfrm>
            <a:off x="364284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80" name="Freeform 4379">
            <a:extLst>
              <a:ext uri="{FF2B5EF4-FFF2-40B4-BE49-F238E27FC236}">
                <a16:creationId xmlns:a16="http://schemas.microsoft.com/office/drawing/2014/main" id="{89E39353-2EBA-D4F2-9EF8-67C84E19A04C}"/>
              </a:ext>
            </a:extLst>
          </p:cNvPr>
          <p:cNvSpPr/>
          <p:nvPr/>
        </p:nvSpPr>
        <p:spPr>
          <a:xfrm>
            <a:off x="3645109" y="3756115"/>
            <a:ext cx="1617" cy="47514"/>
          </a:xfrm>
          <a:custGeom>
            <a:avLst/>
            <a:gdLst>
              <a:gd name="connsiteX0" fmla="*/ 0 w 1617"/>
              <a:gd name="connsiteY0" fmla="*/ 0 h 47514"/>
              <a:gd name="connsiteX1" fmla="*/ 1617 w 1617"/>
              <a:gd name="connsiteY1" fmla="*/ 0 h 47514"/>
              <a:gd name="connsiteX2" fmla="*/ 1617 w 1617"/>
              <a:gd name="connsiteY2" fmla="*/ 47514 h 47514"/>
              <a:gd name="connsiteX3" fmla="*/ 0 w 1617"/>
              <a:gd name="connsiteY3" fmla="*/ 47514 h 47514"/>
            </a:gdLst>
            <a:ahLst/>
            <a:cxnLst>
              <a:cxn ang="0">
                <a:pos x="connsiteX0" y="connsiteY0"/>
              </a:cxn>
              <a:cxn ang="0">
                <a:pos x="connsiteX1" y="connsiteY1"/>
              </a:cxn>
              <a:cxn ang="0">
                <a:pos x="connsiteX2" y="connsiteY2"/>
              </a:cxn>
              <a:cxn ang="0">
                <a:pos x="connsiteX3" y="connsiteY3"/>
              </a:cxn>
            </a:cxnLst>
            <a:rect l="l" t="t" r="r" b="b"/>
            <a:pathLst>
              <a:path w="1617" h="47514">
                <a:moveTo>
                  <a:pt x="0" y="0"/>
                </a:moveTo>
                <a:lnTo>
                  <a:pt x="1617" y="0"/>
                </a:lnTo>
                <a:lnTo>
                  <a:pt x="1617" y="47514"/>
                </a:lnTo>
                <a:lnTo>
                  <a:pt x="0" y="47514"/>
                </a:lnTo>
                <a:close/>
              </a:path>
            </a:pathLst>
          </a:custGeom>
          <a:solidFill>
            <a:srgbClr val="F7941D"/>
          </a:solidFill>
          <a:ln w="0" cap="flat">
            <a:noFill/>
            <a:prstDash val="solid"/>
            <a:miter/>
          </a:ln>
        </p:spPr>
        <p:txBody>
          <a:bodyPr rtlCol="0" anchor="ctr"/>
          <a:lstStyle/>
          <a:p>
            <a:endParaRPr lang="en-GB" dirty="0"/>
          </a:p>
        </p:txBody>
      </p:sp>
      <p:sp>
        <p:nvSpPr>
          <p:cNvPr id="4381" name="Freeform 4380">
            <a:extLst>
              <a:ext uri="{FF2B5EF4-FFF2-40B4-BE49-F238E27FC236}">
                <a16:creationId xmlns:a16="http://schemas.microsoft.com/office/drawing/2014/main" id="{F0861B81-3717-866A-D378-EC8FAB81031B}"/>
              </a:ext>
            </a:extLst>
          </p:cNvPr>
          <p:cNvSpPr/>
          <p:nvPr/>
        </p:nvSpPr>
        <p:spPr>
          <a:xfrm>
            <a:off x="3645109" y="3756115"/>
            <a:ext cx="1617" cy="47514"/>
          </a:xfrm>
          <a:custGeom>
            <a:avLst/>
            <a:gdLst>
              <a:gd name="connsiteX0" fmla="*/ 0 w 1617"/>
              <a:gd name="connsiteY0" fmla="*/ 0 h 47514"/>
              <a:gd name="connsiteX1" fmla="*/ 1617 w 1617"/>
              <a:gd name="connsiteY1" fmla="*/ 0 h 47514"/>
              <a:gd name="connsiteX2" fmla="*/ 1617 w 1617"/>
              <a:gd name="connsiteY2" fmla="*/ 47514 h 47514"/>
              <a:gd name="connsiteX3" fmla="*/ 0 w 1617"/>
              <a:gd name="connsiteY3" fmla="*/ 47514 h 47514"/>
            </a:gdLst>
            <a:ahLst/>
            <a:cxnLst>
              <a:cxn ang="0">
                <a:pos x="connsiteX0" y="connsiteY0"/>
              </a:cxn>
              <a:cxn ang="0">
                <a:pos x="connsiteX1" y="connsiteY1"/>
              </a:cxn>
              <a:cxn ang="0">
                <a:pos x="connsiteX2" y="connsiteY2"/>
              </a:cxn>
              <a:cxn ang="0">
                <a:pos x="connsiteX3" y="connsiteY3"/>
              </a:cxn>
            </a:cxnLst>
            <a:rect l="l" t="t" r="r" b="b"/>
            <a:pathLst>
              <a:path w="1617" h="47514">
                <a:moveTo>
                  <a:pt x="0" y="0"/>
                </a:moveTo>
                <a:lnTo>
                  <a:pt x="1617" y="0"/>
                </a:lnTo>
                <a:lnTo>
                  <a:pt x="1617" y="47514"/>
                </a:lnTo>
                <a:lnTo>
                  <a:pt x="0" y="47514"/>
                </a:lnTo>
                <a:close/>
              </a:path>
            </a:pathLst>
          </a:custGeom>
          <a:noFill/>
          <a:ln w="4040" cap="flat">
            <a:solidFill>
              <a:srgbClr val="C54E29"/>
            </a:solidFill>
            <a:prstDash val="solid"/>
            <a:miter/>
          </a:ln>
        </p:spPr>
        <p:txBody>
          <a:bodyPr rtlCol="0" anchor="ctr"/>
          <a:lstStyle/>
          <a:p>
            <a:endParaRPr lang="en-GB" dirty="0"/>
          </a:p>
        </p:txBody>
      </p:sp>
      <p:sp>
        <p:nvSpPr>
          <p:cNvPr id="4382" name="Freeform 4381">
            <a:extLst>
              <a:ext uri="{FF2B5EF4-FFF2-40B4-BE49-F238E27FC236}">
                <a16:creationId xmlns:a16="http://schemas.microsoft.com/office/drawing/2014/main" id="{D9F150A1-AD48-5E3A-7776-A6FF194B28CE}"/>
              </a:ext>
            </a:extLst>
          </p:cNvPr>
          <p:cNvSpPr/>
          <p:nvPr/>
        </p:nvSpPr>
        <p:spPr>
          <a:xfrm>
            <a:off x="3647373"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solidFill>
            <a:srgbClr val="F7941D"/>
          </a:solidFill>
          <a:ln w="0" cap="flat">
            <a:noFill/>
            <a:prstDash val="solid"/>
            <a:miter/>
          </a:ln>
        </p:spPr>
        <p:txBody>
          <a:bodyPr rtlCol="0" anchor="ctr"/>
          <a:lstStyle/>
          <a:p>
            <a:endParaRPr lang="en-GB" dirty="0"/>
          </a:p>
        </p:txBody>
      </p:sp>
      <p:sp>
        <p:nvSpPr>
          <p:cNvPr id="4383" name="Freeform 4382">
            <a:extLst>
              <a:ext uri="{FF2B5EF4-FFF2-40B4-BE49-F238E27FC236}">
                <a16:creationId xmlns:a16="http://schemas.microsoft.com/office/drawing/2014/main" id="{15A4ABE6-8BA4-D2A8-4804-5ECE5D11DB9A}"/>
              </a:ext>
            </a:extLst>
          </p:cNvPr>
          <p:cNvSpPr/>
          <p:nvPr/>
        </p:nvSpPr>
        <p:spPr>
          <a:xfrm>
            <a:off x="3647373" y="3756115"/>
            <a:ext cx="1617" cy="19231"/>
          </a:xfrm>
          <a:custGeom>
            <a:avLst/>
            <a:gdLst>
              <a:gd name="connsiteX0" fmla="*/ 0 w 1617"/>
              <a:gd name="connsiteY0" fmla="*/ 0 h 19231"/>
              <a:gd name="connsiteX1" fmla="*/ 1617 w 1617"/>
              <a:gd name="connsiteY1" fmla="*/ 0 h 19231"/>
              <a:gd name="connsiteX2" fmla="*/ 1617 w 1617"/>
              <a:gd name="connsiteY2" fmla="*/ 19232 h 19231"/>
              <a:gd name="connsiteX3" fmla="*/ 0 w 1617"/>
              <a:gd name="connsiteY3" fmla="*/ 19232 h 19231"/>
            </a:gdLst>
            <a:ahLst/>
            <a:cxnLst>
              <a:cxn ang="0">
                <a:pos x="connsiteX0" y="connsiteY0"/>
              </a:cxn>
              <a:cxn ang="0">
                <a:pos x="connsiteX1" y="connsiteY1"/>
              </a:cxn>
              <a:cxn ang="0">
                <a:pos x="connsiteX2" y="connsiteY2"/>
              </a:cxn>
              <a:cxn ang="0">
                <a:pos x="connsiteX3" y="connsiteY3"/>
              </a:cxn>
            </a:cxnLst>
            <a:rect l="l" t="t" r="r" b="b"/>
            <a:pathLst>
              <a:path w="1617" h="19231">
                <a:moveTo>
                  <a:pt x="0" y="0"/>
                </a:moveTo>
                <a:lnTo>
                  <a:pt x="1617" y="0"/>
                </a:lnTo>
                <a:lnTo>
                  <a:pt x="1617" y="19232"/>
                </a:lnTo>
                <a:lnTo>
                  <a:pt x="0" y="19232"/>
                </a:lnTo>
                <a:close/>
              </a:path>
            </a:pathLst>
          </a:custGeom>
          <a:noFill/>
          <a:ln w="4040" cap="flat">
            <a:solidFill>
              <a:srgbClr val="C54E29"/>
            </a:solidFill>
            <a:prstDash val="solid"/>
            <a:miter/>
          </a:ln>
        </p:spPr>
        <p:txBody>
          <a:bodyPr rtlCol="0" anchor="ctr"/>
          <a:lstStyle/>
          <a:p>
            <a:endParaRPr lang="en-GB" dirty="0"/>
          </a:p>
        </p:txBody>
      </p:sp>
      <p:sp>
        <p:nvSpPr>
          <p:cNvPr id="4384" name="Freeform 4383">
            <a:extLst>
              <a:ext uri="{FF2B5EF4-FFF2-40B4-BE49-F238E27FC236}">
                <a16:creationId xmlns:a16="http://schemas.microsoft.com/office/drawing/2014/main" id="{1F2B1330-BD29-C805-B758-39AFBCCF98A3}"/>
              </a:ext>
            </a:extLst>
          </p:cNvPr>
          <p:cNvSpPr/>
          <p:nvPr/>
        </p:nvSpPr>
        <p:spPr>
          <a:xfrm>
            <a:off x="364963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85" name="Freeform 4384">
            <a:extLst>
              <a:ext uri="{FF2B5EF4-FFF2-40B4-BE49-F238E27FC236}">
                <a16:creationId xmlns:a16="http://schemas.microsoft.com/office/drawing/2014/main" id="{58718866-DA35-1290-BD48-71D04F68CE4D}"/>
              </a:ext>
            </a:extLst>
          </p:cNvPr>
          <p:cNvSpPr/>
          <p:nvPr/>
        </p:nvSpPr>
        <p:spPr>
          <a:xfrm>
            <a:off x="365190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86" name="Freeform 4385">
            <a:extLst>
              <a:ext uri="{FF2B5EF4-FFF2-40B4-BE49-F238E27FC236}">
                <a16:creationId xmlns:a16="http://schemas.microsoft.com/office/drawing/2014/main" id="{A3A50871-A7A1-31C5-3781-FBA6220E325F}"/>
              </a:ext>
            </a:extLst>
          </p:cNvPr>
          <p:cNvSpPr/>
          <p:nvPr/>
        </p:nvSpPr>
        <p:spPr>
          <a:xfrm>
            <a:off x="3654165"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87" name="Freeform 4386">
            <a:extLst>
              <a:ext uri="{FF2B5EF4-FFF2-40B4-BE49-F238E27FC236}">
                <a16:creationId xmlns:a16="http://schemas.microsoft.com/office/drawing/2014/main" id="{AAFB44F2-7DCE-E18E-6518-C9FE9CD3BB49}"/>
              </a:ext>
            </a:extLst>
          </p:cNvPr>
          <p:cNvSpPr/>
          <p:nvPr/>
        </p:nvSpPr>
        <p:spPr>
          <a:xfrm>
            <a:off x="3656510"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88" name="Freeform 4387">
            <a:extLst>
              <a:ext uri="{FF2B5EF4-FFF2-40B4-BE49-F238E27FC236}">
                <a16:creationId xmlns:a16="http://schemas.microsoft.com/office/drawing/2014/main" id="{E4D65E03-5FFE-9131-C30D-3E14CBC7A162}"/>
              </a:ext>
            </a:extLst>
          </p:cNvPr>
          <p:cNvSpPr/>
          <p:nvPr/>
        </p:nvSpPr>
        <p:spPr>
          <a:xfrm>
            <a:off x="3658774"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89" name="Freeform 4388">
            <a:extLst>
              <a:ext uri="{FF2B5EF4-FFF2-40B4-BE49-F238E27FC236}">
                <a16:creationId xmlns:a16="http://schemas.microsoft.com/office/drawing/2014/main" id="{50CD0151-05D4-398C-3106-12B0A5EB2FBF}"/>
              </a:ext>
            </a:extLst>
          </p:cNvPr>
          <p:cNvSpPr/>
          <p:nvPr/>
        </p:nvSpPr>
        <p:spPr>
          <a:xfrm>
            <a:off x="3661038"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solidFill>
            <a:srgbClr val="F7941D"/>
          </a:solidFill>
          <a:ln w="0" cap="flat">
            <a:noFill/>
            <a:prstDash val="solid"/>
            <a:miter/>
          </a:ln>
        </p:spPr>
        <p:txBody>
          <a:bodyPr rtlCol="0" anchor="ctr"/>
          <a:lstStyle/>
          <a:p>
            <a:endParaRPr lang="en-GB" dirty="0"/>
          </a:p>
        </p:txBody>
      </p:sp>
      <p:sp>
        <p:nvSpPr>
          <p:cNvPr id="4390" name="Freeform 4389">
            <a:extLst>
              <a:ext uri="{FF2B5EF4-FFF2-40B4-BE49-F238E27FC236}">
                <a16:creationId xmlns:a16="http://schemas.microsoft.com/office/drawing/2014/main" id="{736A8141-DDE5-2406-62E0-056181C2C81A}"/>
              </a:ext>
            </a:extLst>
          </p:cNvPr>
          <p:cNvSpPr/>
          <p:nvPr/>
        </p:nvSpPr>
        <p:spPr>
          <a:xfrm>
            <a:off x="3661038" y="3756115"/>
            <a:ext cx="1617" cy="3636"/>
          </a:xfrm>
          <a:custGeom>
            <a:avLst/>
            <a:gdLst>
              <a:gd name="connsiteX0" fmla="*/ 0 w 1617"/>
              <a:gd name="connsiteY0" fmla="*/ 0 h 3636"/>
              <a:gd name="connsiteX1" fmla="*/ 1617 w 1617"/>
              <a:gd name="connsiteY1" fmla="*/ 0 h 3636"/>
              <a:gd name="connsiteX2" fmla="*/ 1617 w 1617"/>
              <a:gd name="connsiteY2" fmla="*/ 3636 h 3636"/>
              <a:gd name="connsiteX3" fmla="*/ 0 w 1617"/>
              <a:gd name="connsiteY3" fmla="*/ 3636 h 3636"/>
            </a:gdLst>
            <a:ahLst/>
            <a:cxnLst>
              <a:cxn ang="0">
                <a:pos x="connsiteX0" y="connsiteY0"/>
              </a:cxn>
              <a:cxn ang="0">
                <a:pos x="connsiteX1" y="connsiteY1"/>
              </a:cxn>
              <a:cxn ang="0">
                <a:pos x="connsiteX2" y="connsiteY2"/>
              </a:cxn>
              <a:cxn ang="0">
                <a:pos x="connsiteX3" y="connsiteY3"/>
              </a:cxn>
            </a:cxnLst>
            <a:rect l="l" t="t" r="r" b="b"/>
            <a:pathLst>
              <a:path w="1617" h="3636">
                <a:moveTo>
                  <a:pt x="0" y="0"/>
                </a:moveTo>
                <a:lnTo>
                  <a:pt x="1617" y="0"/>
                </a:lnTo>
                <a:lnTo>
                  <a:pt x="1617" y="3636"/>
                </a:lnTo>
                <a:lnTo>
                  <a:pt x="0" y="3636"/>
                </a:lnTo>
                <a:close/>
              </a:path>
            </a:pathLst>
          </a:custGeom>
          <a:noFill/>
          <a:ln w="4040" cap="flat">
            <a:solidFill>
              <a:srgbClr val="C54E29"/>
            </a:solidFill>
            <a:prstDash val="solid"/>
            <a:miter/>
          </a:ln>
        </p:spPr>
        <p:txBody>
          <a:bodyPr rtlCol="0" anchor="ctr"/>
          <a:lstStyle/>
          <a:p>
            <a:endParaRPr lang="en-GB" dirty="0"/>
          </a:p>
        </p:txBody>
      </p:sp>
      <p:sp>
        <p:nvSpPr>
          <p:cNvPr id="4391" name="Freeform 4390">
            <a:extLst>
              <a:ext uri="{FF2B5EF4-FFF2-40B4-BE49-F238E27FC236}">
                <a16:creationId xmlns:a16="http://schemas.microsoft.com/office/drawing/2014/main" id="{7602D82A-FDD4-48A8-C2C4-2C437505029A}"/>
              </a:ext>
            </a:extLst>
          </p:cNvPr>
          <p:cNvSpPr/>
          <p:nvPr/>
        </p:nvSpPr>
        <p:spPr>
          <a:xfrm>
            <a:off x="3663302"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solidFill>
            <a:srgbClr val="F7941D"/>
          </a:solidFill>
          <a:ln w="0" cap="flat">
            <a:noFill/>
            <a:prstDash val="solid"/>
            <a:miter/>
          </a:ln>
        </p:spPr>
        <p:txBody>
          <a:bodyPr rtlCol="0" anchor="ctr"/>
          <a:lstStyle/>
          <a:p>
            <a:endParaRPr lang="en-GB" dirty="0"/>
          </a:p>
        </p:txBody>
      </p:sp>
      <p:sp>
        <p:nvSpPr>
          <p:cNvPr id="4392" name="Freeform 4391">
            <a:extLst>
              <a:ext uri="{FF2B5EF4-FFF2-40B4-BE49-F238E27FC236}">
                <a16:creationId xmlns:a16="http://schemas.microsoft.com/office/drawing/2014/main" id="{19BDE703-F373-21E3-CF9E-5349488D57B0}"/>
              </a:ext>
            </a:extLst>
          </p:cNvPr>
          <p:cNvSpPr/>
          <p:nvPr/>
        </p:nvSpPr>
        <p:spPr>
          <a:xfrm>
            <a:off x="3663302" y="3756115"/>
            <a:ext cx="1617" cy="38867"/>
          </a:xfrm>
          <a:custGeom>
            <a:avLst/>
            <a:gdLst>
              <a:gd name="connsiteX0" fmla="*/ 0 w 1617"/>
              <a:gd name="connsiteY0" fmla="*/ 0 h 38867"/>
              <a:gd name="connsiteX1" fmla="*/ 1617 w 1617"/>
              <a:gd name="connsiteY1" fmla="*/ 0 h 38867"/>
              <a:gd name="connsiteX2" fmla="*/ 1617 w 1617"/>
              <a:gd name="connsiteY2" fmla="*/ 38868 h 38867"/>
              <a:gd name="connsiteX3" fmla="*/ 0 w 1617"/>
              <a:gd name="connsiteY3" fmla="*/ 38868 h 38867"/>
            </a:gdLst>
            <a:ahLst/>
            <a:cxnLst>
              <a:cxn ang="0">
                <a:pos x="connsiteX0" y="connsiteY0"/>
              </a:cxn>
              <a:cxn ang="0">
                <a:pos x="connsiteX1" y="connsiteY1"/>
              </a:cxn>
              <a:cxn ang="0">
                <a:pos x="connsiteX2" y="connsiteY2"/>
              </a:cxn>
              <a:cxn ang="0">
                <a:pos x="connsiteX3" y="connsiteY3"/>
              </a:cxn>
            </a:cxnLst>
            <a:rect l="l" t="t" r="r" b="b"/>
            <a:pathLst>
              <a:path w="1617" h="38867">
                <a:moveTo>
                  <a:pt x="0" y="0"/>
                </a:moveTo>
                <a:lnTo>
                  <a:pt x="1617" y="0"/>
                </a:lnTo>
                <a:lnTo>
                  <a:pt x="1617" y="38868"/>
                </a:lnTo>
                <a:lnTo>
                  <a:pt x="0" y="38868"/>
                </a:lnTo>
                <a:close/>
              </a:path>
            </a:pathLst>
          </a:custGeom>
          <a:noFill/>
          <a:ln w="4040" cap="flat">
            <a:solidFill>
              <a:srgbClr val="C54E29"/>
            </a:solidFill>
            <a:prstDash val="solid"/>
            <a:miter/>
          </a:ln>
        </p:spPr>
        <p:txBody>
          <a:bodyPr rtlCol="0" anchor="ctr"/>
          <a:lstStyle/>
          <a:p>
            <a:endParaRPr lang="en-GB" dirty="0"/>
          </a:p>
        </p:txBody>
      </p:sp>
      <p:sp>
        <p:nvSpPr>
          <p:cNvPr id="4393" name="Freeform 4392">
            <a:extLst>
              <a:ext uri="{FF2B5EF4-FFF2-40B4-BE49-F238E27FC236}">
                <a16:creationId xmlns:a16="http://schemas.microsoft.com/office/drawing/2014/main" id="{51E35A02-AF18-FB74-B74B-BD04F5B3A9F8}"/>
              </a:ext>
            </a:extLst>
          </p:cNvPr>
          <p:cNvSpPr/>
          <p:nvPr/>
        </p:nvSpPr>
        <p:spPr>
          <a:xfrm>
            <a:off x="3665566"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solidFill>
            <a:srgbClr val="F7941D"/>
          </a:solidFill>
          <a:ln w="0" cap="flat">
            <a:noFill/>
            <a:prstDash val="solid"/>
            <a:miter/>
          </a:ln>
        </p:spPr>
        <p:txBody>
          <a:bodyPr rtlCol="0" anchor="ctr"/>
          <a:lstStyle/>
          <a:p>
            <a:endParaRPr lang="en-GB" dirty="0"/>
          </a:p>
        </p:txBody>
      </p:sp>
      <p:sp>
        <p:nvSpPr>
          <p:cNvPr id="4394" name="Freeform 4393">
            <a:extLst>
              <a:ext uri="{FF2B5EF4-FFF2-40B4-BE49-F238E27FC236}">
                <a16:creationId xmlns:a16="http://schemas.microsoft.com/office/drawing/2014/main" id="{67B195B3-4919-B30B-45D3-AA87EBC41B11}"/>
              </a:ext>
            </a:extLst>
          </p:cNvPr>
          <p:cNvSpPr/>
          <p:nvPr/>
        </p:nvSpPr>
        <p:spPr>
          <a:xfrm>
            <a:off x="3665566" y="3756115"/>
            <a:ext cx="1617" cy="29736"/>
          </a:xfrm>
          <a:custGeom>
            <a:avLst/>
            <a:gdLst>
              <a:gd name="connsiteX0" fmla="*/ 0 w 1617"/>
              <a:gd name="connsiteY0" fmla="*/ 0 h 29736"/>
              <a:gd name="connsiteX1" fmla="*/ 1617 w 1617"/>
              <a:gd name="connsiteY1" fmla="*/ 0 h 29736"/>
              <a:gd name="connsiteX2" fmla="*/ 1617 w 1617"/>
              <a:gd name="connsiteY2" fmla="*/ 29737 h 29736"/>
              <a:gd name="connsiteX3" fmla="*/ 0 w 1617"/>
              <a:gd name="connsiteY3" fmla="*/ 29737 h 29736"/>
            </a:gdLst>
            <a:ahLst/>
            <a:cxnLst>
              <a:cxn ang="0">
                <a:pos x="connsiteX0" y="connsiteY0"/>
              </a:cxn>
              <a:cxn ang="0">
                <a:pos x="connsiteX1" y="connsiteY1"/>
              </a:cxn>
              <a:cxn ang="0">
                <a:pos x="connsiteX2" y="connsiteY2"/>
              </a:cxn>
              <a:cxn ang="0">
                <a:pos x="connsiteX3" y="connsiteY3"/>
              </a:cxn>
            </a:cxnLst>
            <a:rect l="l" t="t" r="r" b="b"/>
            <a:pathLst>
              <a:path w="1617" h="29736">
                <a:moveTo>
                  <a:pt x="0" y="0"/>
                </a:moveTo>
                <a:lnTo>
                  <a:pt x="1617" y="0"/>
                </a:lnTo>
                <a:lnTo>
                  <a:pt x="1617" y="29737"/>
                </a:lnTo>
                <a:lnTo>
                  <a:pt x="0" y="29737"/>
                </a:lnTo>
                <a:close/>
              </a:path>
            </a:pathLst>
          </a:custGeom>
          <a:noFill/>
          <a:ln w="4040" cap="flat">
            <a:solidFill>
              <a:srgbClr val="C54E29"/>
            </a:solidFill>
            <a:prstDash val="solid"/>
            <a:miter/>
          </a:ln>
        </p:spPr>
        <p:txBody>
          <a:bodyPr rtlCol="0" anchor="ctr"/>
          <a:lstStyle/>
          <a:p>
            <a:endParaRPr lang="en-GB" dirty="0"/>
          </a:p>
        </p:txBody>
      </p:sp>
      <p:sp>
        <p:nvSpPr>
          <p:cNvPr id="4395" name="Freeform 4394">
            <a:extLst>
              <a:ext uri="{FF2B5EF4-FFF2-40B4-BE49-F238E27FC236}">
                <a16:creationId xmlns:a16="http://schemas.microsoft.com/office/drawing/2014/main" id="{113AA999-F72A-12F3-3CAB-A2889E3AEF84}"/>
              </a:ext>
            </a:extLst>
          </p:cNvPr>
          <p:cNvSpPr/>
          <p:nvPr/>
        </p:nvSpPr>
        <p:spPr>
          <a:xfrm>
            <a:off x="3667911"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396" name="Freeform 4395">
            <a:extLst>
              <a:ext uri="{FF2B5EF4-FFF2-40B4-BE49-F238E27FC236}">
                <a16:creationId xmlns:a16="http://schemas.microsoft.com/office/drawing/2014/main" id="{3C431CBB-C7AD-0A12-3C19-D47BBF8CF3B4}"/>
              </a:ext>
            </a:extLst>
          </p:cNvPr>
          <p:cNvSpPr/>
          <p:nvPr/>
        </p:nvSpPr>
        <p:spPr>
          <a:xfrm>
            <a:off x="3670175" y="3756115"/>
            <a:ext cx="1617" cy="41130"/>
          </a:xfrm>
          <a:custGeom>
            <a:avLst/>
            <a:gdLst>
              <a:gd name="connsiteX0" fmla="*/ 0 w 1617"/>
              <a:gd name="connsiteY0" fmla="*/ 0 h 41130"/>
              <a:gd name="connsiteX1" fmla="*/ 1617 w 1617"/>
              <a:gd name="connsiteY1" fmla="*/ 0 h 41130"/>
              <a:gd name="connsiteX2" fmla="*/ 1617 w 1617"/>
              <a:gd name="connsiteY2" fmla="*/ 41130 h 41130"/>
              <a:gd name="connsiteX3" fmla="*/ 0 w 1617"/>
              <a:gd name="connsiteY3" fmla="*/ 41130 h 41130"/>
            </a:gdLst>
            <a:ahLst/>
            <a:cxnLst>
              <a:cxn ang="0">
                <a:pos x="connsiteX0" y="connsiteY0"/>
              </a:cxn>
              <a:cxn ang="0">
                <a:pos x="connsiteX1" y="connsiteY1"/>
              </a:cxn>
              <a:cxn ang="0">
                <a:pos x="connsiteX2" y="connsiteY2"/>
              </a:cxn>
              <a:cxn ang="0">
                <a:pos x="connsiteX3" y="connsiteY3"/>
              </a:cxn>
            </a:cxnLst>
            <a:rect l="l" t="t" r="r" b="b"/>
            <a:pathLst>
              <a:path w="1617" h="41130">
                <a:moveTo>
                  <a:pt x="0" y="0"/>
                </a:moveTo>
                <a:lnTo>
                  <a:pt x="1617" y="0"/>
                </a:lnTo>
                <a:lnTo>
                  <a:pt x="1617" y="41130"/>
                </a:lnTo>
                <a:lnTo>
                  <a:pt x="0" y="41130"/>
                </a:lnTo>
                <a:close/>
              </a:path>
            </a:pathLst>
          </a:custGeom>
          <a:solidFill>
            <a:srgbClr val="F7941D"/>
          </a:solidFill>
          <a:ln w="0" cap="flat">
            <a:noFill/>
            <a:prstDash val="solid"/>
            <a:miter/>
          </a:ln>
        </p:spPr>
        <p:txBody>
          <a:bodyPr rtlCol="0" anchor="ctr"/>
          <a:lstStyle/>
          <a:p>
            <a:endParaRPr lang="en-GB" dirty="0"/>
          </a:p>
        </p:txBody>
      </p:sp>
      <p:sp>
        <p:nvSpPr>
          <p:cNvPr id="4397" name="Freeform 4396">
            <a:extLst>
              <a:ext uri="{FF2B5EF4-FFF2-40B4-BE49-F238E27FC236}">
                <a16:creationId xmlns:a16="http://schemas.microsoft.com/office/drawing/2014/main" id="{F4509EF6-E30D-924E-C767-7969E071E128}"/>
              </a:ext>
            </a:extLst>
          </p:cNvPr>
          <p:cNvSpPr/>
          <p:nvPr/>
        </p:nvSpPr>
        <p:spPr>
          <a:xfrm>
            <a:off x="3670175" y="3756115"/>
            <a:ext cx="1617" cy="41130"/>
          </a:xfrm>
          <a:custGeom>
            <a:avLst/>
            <a:gdLst>
              <a:gd name="connsiteX0" fmla="*/ 0 w 1617"/>
              <a:gd name="connsiteY0" fmla="*/ 0 h 41130"/>
              <a:gd name="connsiteX1" fmla="*/ 1617 w 1617"/>
              <a:gd name="connsiteY1" fmla="*/ 0 h 41130"/>
              <a:gd name="connsiteX2" fmla="*/ 1617 w 1617"/>
              <a:gd name="connsiteY2" fmla="*/ 41130 h 41130"/>
              <a:gd name="connsiteX3" fmla="*/ 0 w 1617"/>
              <a:gd name="connsiteY3" fmla="*/ 41130 h 41130"/>
            </a:gdLst>
            <a:ahLst/>
            <a:cxnLst>
              <a:cxn ang="0">
                <a:pos x="connsiteX0" y="connsiteY0"/>
              </a:cxn>
              <a:cxn ang="0">
                <a:pos x="connsiteX1" y="connsiteY1"/>
              </a:cxn>
              <a:cxn ang="0">
                <a:pos x="connsiteX2" y="connsiteY2"/>
              </a:cxn>
              <a:cxn ang="0">
                <a:pos x="connsiteX3" y="connsiteY3"/>
              </a:cxn>
            </a:cxnLst>
            <a:rect l="l" t="t" r="r" b="b"/>
            <a:pathLst>
              <a:path w="1617" h="41130">
                <a:moveTo>
                  <a:pt x="0" y="0"/>
                </a:moveTo>
                <a:lnTo>
                  <a:pt x="1617" y="0"/>
                </a:lnTo>
                <a:lnTo>
                  <a:pt x="1617" y="41130"/>
                </a:lnTo>
                <a:lnTo>
                  <a:pt x="0" y="41130"/>
                </a:lnTo>
                <a:close/>
              </a:path>
            </a:pathLst>
          </a:custGeom>
          <a:noFill/>
          <a:ln w="4040" cap="flat">
            <a:solidFill>
              <a:srgbClr val="C54E29"/>
            </a:solidFill>
            <a:prstDash val="solid"/>
            <a:miter/>
          </a:ln>
        </p:spPr>
        <p:txBody>
          <a:bodyPr rtlCol="0" anchor="ctr"/>
          <a:lstStyle/>
          <a:p>
            <a:endParaRPr lang="en-GB" dirty="0"/>
          </a:p>
        </p:txBody>
      </p:sp>
      <p:sp>
        <p:nvSpPr>
          <p:cNvPr id="4398" name="Freeform 4397">
            <a:extLst>
              <a:ext uri="{FF2B5EF4-FFF2-40B4-BE49-F238E27FC236}">
                <a16:creationId xmlns:a16="http://schemas.microsoft.com/office/drawing/2014/main" id="{071C0341-71E8-65B4-1821-7A5DC3477DC5}"/>
              </a:ext>
            </a:extLst>
          </p:cNvPr>
          <p:cNvSpPr/>
          <p:nvPr/>
        </p:nvSpPr>
        <p:spPr>
          <a:xfrm>
            <a:off x="3672439"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solidFill>
            <a:srgbClr val="F7941D"/>
          </a:solidFill>
          <a:ln w="0" cap="flat">
            <a:noFill/>
            <a:prstDash val="solid"/>
            <a:miter/>
          </a:ln>
        </p:spPr>
        <p:txBody>
          <a:bodyPr rtlCol="0" anchor="ctr"/>
          <a:lstStyle/>
          <a:p>
            <a:endParaRPr lang="en-GB" dirty="0"/>
          </a:p>
        </p:txBody>
      </p:sp>
      <p:sp>
        <p:nvSpPr>
          <p:cNvPr id="4399" name="Freeform 4398">
            <a:extLst>
              <a:ext uri="{FF2B5EF4-FFF2-40B4-BE49-F238E27FC236}">
                <a16:creationId xmlns:a16="http://schemas.microsoft.com/office/drawing/2014/main" id="{04F4C523-4CD9-C9FD-DD1E-60AA1AA7B78A}"/>
              </a:ext>
            </a:extLst>
          </p:cNvPr>
          <p:cNvSpPr/>
          <p:nvPr/>
        </p:nvSpPr>
        <p:spPr>
          <a:xfrm>
            <a:off x="3672439" y="3756115"/>
            <a:ext cx="1617" cy="3232"/>
          </a:xfrm>
          <a:custGeom>
            <a:avLst/>
            <a:gdLst>
              <a:gd name="connsiteX0" fmla="*/ 0 w 1617"/>
              <a:gd name="connsiteY0" fmla="*/ 0 h 3232"/>
              <a:gd name="connsiteX1" fmla="*/ 1617 w 1617"/>
              <a:gd name="connsiteY1" fmla="*/ 0 h 3232"/>
              <a:gd name="connsiteX2" fmla="*/ 1617 w 1617"/>
              <a:gd name="connsiteY2" fmla="*/ 3232 h 3232"/>
              <a:gd name="connsiteX3" fmla="*/ 0 w 1617"/>
              <a:gd name="connsiteY3" fmla="*/ 3232 h 3232"/>
            </a:gdLst>
            <a:ahLst/>
            <a:cxnLst>
              <a:cxn ang="0">
                <a:pos x="connsiteX0" y="connsiteY0"/>
              </a:cxn>
              <a:cxn ang="0">
                <a:pos x="connsiteX1" y="connsiteY1"/>
              </a:cxn>
              <a:cxn ang="0">
                <a:pos x="connsiteX2" y="connsiteY2"/>
              </a:cxn>
              <a:cxn ang="0">
                <a:pos x="connsiteX3" y="connsiteY3"/>
              </a:cxn>
            </a:cxnLst>
            <a:rect l="l" t="t" r="r" b="b"/>
            <a:pathLst>
              <a:path w="1617" h="3232">
                <a:moveTo>
                  <a:pt x="0" y="0"/>
                </a:moveTo>
                <a:lnTo>
                  <a:pt x="1617" y="0"/>
                </a:lnTo>
                <a:lnTo>
                  <a:pt x="1617" y="3232"/>
                </a:lnTo>
                <a:lnTo>
                  <a:pt x="0" y="3232"/>
                </a:lnTo>
                <a:close/>
              </a:path>
            </a:pathLst>
          </a:custGeom>
          <a:noFill/>
          <a:ln w="4040" cap="flat">
            <a:solidFill>
              <a:srgbClr val="C54E29"/>
            </a:solidFill>
            <a:prstDash val="solid"/>
            <a:miter/>
          </a:ln>
        </p:spPr>
        <p:txBody>
          <a:bodyPr rtlCol="0" anchor="ctr"/>
          <a:lstStyle/>
          <a:p>
            <a:endParaRPr lang="en-GB" dirty="0"/>
          </a:p>
        </p:txBody>
      </p:sp>
      <p:sp>
        <p:nvSpPr>
          <p:cNvPr id="4400" name="Freeform 4399">
            <a:extLst>
              <a:ext uri="{FF2B5EF4-FFF2-40B4-BE49-F238E27FC236}">
                <a16:creationId xmlns:a16="http://schemas.microsoft.com/office/drawing/2014/main" id="{C1E0A576-A759-DB52-A7E4-2F8B144F0073}"/>
              </a:ext>
            </a:extLst>
          </p:cNvPr>
          <p:cNvSpPr/>
          <p:nvPr/>
        </p:nvSpPr>
        <p:spPr>
          <a:xfrm>
            <a:off x="3674703"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401" name="Freeform 4400">
            <a:extLst>
              <a:ext uri="{FF2B5EF4-FFF2-40B4-BE49-F238E27FC236}">
                <a16:creationId xmlns:a16="http://schemas.microsoft.com/office/drawing/2014/main" id="{AD8DA362-B89B-D4AC-4410-78546718C11F}"/>
              </a:ext>
            </a:extLst>
          </p:cNvPr>
          <p:cNvSpPr/>
          <p:nvPr/>
        </p:nvSpPr>
        <p:spPr>
          <a:xfrm>
            <a:off x="3676967" y="3756115"/>
            <a:ext cx="1617" cy="8080"/>
          </a:xfrm>
          <a:custGeom>
            <a:avLst/>
            <a:gdLst>
              <a:gd name="connsiteX0" fmla="*/ 0 w 1617"/>
              <a:gd name="connsiteY0" fmla="*/ 0 h 8080"/>
              <a:gd name="connsiteX1" fmla="*/ 1617 w 1617"/>
              <a:gd name="connsiteY1" fmla="*/ 0 h 8080"/>
              <a:gd name="connsiteX2" fmla="*/ 0 w 1617"/>
              <a:gd name="connsiteY2" fmla="*/ 0 h 8080"/>
            </a:gdLst>
            <a:ahLst/>
            <a:cxnLst>
              <a:cxn ang="0">
                <a:pos x="connsiteX0" y="connsiteY0"/>
              </a:cxn>
              <a:cxn ang="0">
                <a:pos x="connsiteX1" y="connsiteY1"/>
              </a:cxn>
              <a:cxn ang="0">
                <a:pos x="connsiteX2" y="connsiteY2"/>
              </a:cxn>
            </a:cxnLst>
            <a:rect l="l" t="t" r="r" b="b"/>
            <a:pathLst>
              <a:path w="1617" h="8080">
                <a:moveTo>
                  <a:pt x="0" y="0"/>
                </a:moveTo>
                <a:lnTo>
                  <a:pt x="1617" y="0"/>
                </a:lnTo>
                <a:lnTo>
                  <a:pt x="0" y="0"/>
                </a:lnTo>
                <a:close/>
              </a:path>
            </a:pathLst>
          </a:custGeom>
          <a:noFill/>
          <a:ln w="4040" cap="flat">
            <a:solidFill>
              <a:srgbClr val="C54E29"/>
            </a:solidFill>
            <a:prstDash val="solid"/>
            <a:miter/>
          </a:ln>
        </p:spPr>
        <p:txBody>
          <a:bodyPr rtlCol="0" anchor="ctr"/>
          <a:lstStyle/>
          <a:p>
            <a:endParaRPr lang="en-GB" dirty="0"/>
          </a:p>
        </p:txBody>
      </p:sp>
      <p:sp>
        <p:nvSpPr>
          <p:cNvPr id="4402" name="Freeform 4401">
            <a:extLst>
              <a:ext uri="{FF2B5EF4-FFF2-40B4-BE49-F238E27FC236}">
                <a16:creationId xmlns:a16="http://schemas.microsoft.com/office/drawing/2014/main" id="{70C5F659-9196-BF82-EEE8-A5190729E073}"/>
              </a:ext>
            </a:extLst>
          </p:cNvPr>
          <p:cNvSpPr/>
          <p:nvPr/>
        </p:nvSpPr>
        <p:spPr>
          <a:xfrm>
            <a:off x="1020560" y="1561742"/>
            <a:ext cx="2850302" cy="2048841"/>
          </a:xfrm>
          <a:custGeom>
            <a:avLst/>
            <a:gdLst>
              <a:gd name="connsiteX0" fmla="*/ 0 w 2850302"/>
              <a:gd name="connsiteY0" fmla="*/ 0 h 2048841"/>
              <a:gd name="connsiteX1" fmla="*/ 0 w 2850302"/>
              <a:gd name="connsiteY1" fmla="*/ 2048841 h 2048841"/>
              <a:gd name="connsiteX2" fmla="*/ 2850303 w 2850302"/>
              <a:gd name="connsiteY2" fmla="*/ 2048841 h 2048841"/>
            </a:gdLst>
            <a:ahLst/>
            <a:cxnLst>
              <a:cxn ang="0">
                <a:pos x="connsiteX0" y="connsiteY0"/>
              </a:cxn>
              <a:cxn ang="0">
                <a:pos x="connsiteX1" y="connsiteY1"/>
              </a:cxn>
              <a:cxn ang="0">
                <a:pos x="connsiteX2" y="connsiteY2"/>
              </a:cxn>
            </a:cxnLst>
            <a:rect l="l" t="t" r="r" b="b"/>
            <a:pathLst>
              <a:path w="2850302" h="2048841">
                <a:moveTo>
                  <a:pt x="0" y="0"/>
                </a:moveTo>
                <a:lnTo>
                  <a:pt x="0" y="2048841"/>
                </a:lnTo>
                <a:lnTo>
                  <a:pt x="2850303" y="2048841"/>
                </a:lnTo>
              </a:path>
            </a:pathLst>
          </a:custGeom>
          <a:noFill/>
          <a:ln w="9525" cap="flat">
            <a:solidFill>
              <a:srgbClr val="231F20"/>
            </a:solidFill>
            <a:prstDash val="solid"/>
            <a:miter/>
          </a:ln>
        </p:spPr>
        <p:txBody>
          <a:bodyPr rtlCol="0" anchor="ctr"/>
          <a:lstStyle/>
          <a:p>
            <a:endParaRPr lang="en-GB" dirty="0"/>
          </a:p>
        </p:txBody>
      </p:sp>
      <p:sp>
        <p:nvSpPr>
          <p:cNvPr id="4403" name="Freeform 4402">
            <a:extLst>
              <a:ext uri="{FF2B5EF4-FFF2-40B4-BE49-F238E27FC236}">
                <a16:creationId xmlns:a16="http://schemas.microsoft.com/office/drawing/2014/main" id="{3FB9A7AD-5F25-7E20-0338-9F3FAB73D968}"/>
              </a:ext>
            </a:extLst>
          </p:cNvPr>
          <p:cNvSpPr/>
          <p:nvPr/>
        </p:nvSpPr>
        <p:spPr>
          <a:xfrm>
            <a:off x="1020560" y="3756115"/>
            <a:ext cx="2850302" cy="8080"/>
          </a:xfrm>
          <a:custGeom>
            <a:avLst/>
            <a:gdLst>
              <a:gd name="connsiteX0" fmla="*/ 0 w 2850302"/>
              <a:gd name="connsiteY0" fmla="*/ 0 h 8080"/>
              <a:gd name="connsiteX1" fmla="*/ 2850303 w 2850302"/>
              <a:gd name="connsiteY1" fmla="*/ 0 h 8080"/>
            </a:gdLst>
            <a:ahLst/>
            <a:cxnLst>
              <a:cxn ang="0">
                <a:pos x="connsiteX0" y="connsiteY0"/>
              </a:cxn>
              <a:cxn ang="0">
                <a:pos x="connsiteX1" y="connsiteY1"/>
              </a:cxn>
            </a:cxnLst>
            <a:rect l="l" t="t" r="r" b="b"/>
            <a:pathLst>
              <a:path w="2850302" h="8080">
                <a:moveTo>
                  <a:pt x="0" y="0"/>
                </a:moveTo>
                <a:lnTo>
                  <a:pt x="2850303" y="0"/>
                </a:lnTo>
              </a:path>
            </a:pathLst>
          </a:custGeom>
          <a:ln w="9525" cap="flat">
            <a:solidFill>
              <a:srgbClr val="231F20"/>
            </a:solidFill>
            <a:prstDash val="solid"/>
            <a:miter/>
          </a:ln>
        </p:spPr>
        <p:txBody>
          <a:bodyPr rtlCol="0" anchor="ctr"/>
          <a:lstStyle/>
          <a:p>
            <a:endParaRPr lang="en-GB" dirty="0"/>
          </a:p>
        </p:txBody>
      </p:sp>
      <p:sp>
        <p:nvSpPr>
          <p:cNvPr id="4404" name="Freeform 4403">
            <a:extLst>
              <a:ext uri="{FF2B5EF4-FFF2-40B4-BE49-F238E27FC236}">
                <a16:creationId xmlns:a16="http://schemas.microsoft.com/office/drawing/2014/main" id="{8E33C17E-90B9-8F74-E43A-B48D393B119B}"/>
              </a:ext>
            </a:extLst>
          </p:cNvPr>
          <p:cNvSpPr/>
          <p:nvPr/>
        </p:nvSpPr>
        <p:spPr>
          <a:xfrm>
            <a:off x="1020560" y="3753852"/>
            <a:ext cx="8085" cy="2061527"/>
          </a:xfrm>
          <a:custGeom>
            <a:avLst/>
            <a:gdLst>
              <a:gd name="connsiteX0" fmla="*/ 0 w 8085"/>
              <a:gd name="connsiteY0" fmla="*/ 0 h 2061527"/>
              <a:gd name="connsiteX1" fmla="*/ 0 w 8085"/>
              <a:gd name="connsiteY1" fmla="*/ 2061528 h 2061527"/>
            </a:gdLst>
            <a:ahLst/>
            <a:cxnLst>
              <a:cxn ang="0">
                <a:pos x="connsiteX0" y="connsiteY0"/>
              </a:cxn>
              <a:cxn ang="0">
                <a:pos x="connsiteX1" y="connsiteY1"/>
              </a:cxn>
            </a:cxnLst>
            <a:rect l="l" t="t" r="r" b="b"/>
            <a:pathLst>
              <a:path w="8085" h="2061527">
                <a:moveTo>
                  <a:pt x="0" y="0"/>
                </a:moveTo>
                <a:lnTo>
                  <a:pt x="0" y="2061528"/>
                </a:lnTo>
              </a:path>
            </a:pathLst>
          </a:custGeom>
          <a:ln w="9525" cap="flat">
            <a:solidFill>
              <a:srgbClr val="231F20"/>
            </a:solidFill>
            <a:prstDash val="solid"/>
            <a:miter/>
          </a:ln>
        </p:spPr>
        <p:txBody>
          <a:bodyPr rtlCol="0" anchor="ctr"/>
          <a:lstStyle/>
          <a:p>
            <a:endParaRPr lang="en-GB" dirty="0"/>
          </a:p>
        </p:txBody>
      </p:sp>
      <p:sp>
        <p:nvSpPr>
          <p:cNvPr id="4406" name="TextBox 4405">
            <a:extLst>
              <a:ext uri="{FF2B5EF4-FFF2-40B4-BE49-F238E27FC236}">
                <a16:creationId xmlns:a16="http://schemas.microsoft.com/office/drawing/2014/main" id="{B5189E6F-76B3-2F04-8935-7691EC1A670E}"/>
              </a:ext>
            </a:extLst>
          </p:cNvPr>
          <p:cNvSpPr txBox="1"/>
          <p:nvPr/>
        </p:nvSpPr>
        <p:spPr>
          <a:xfrm rot="16200000">
            <a:off x="-367926" y="2520912"/>
            <a:ext cx="2057005"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TMB, mut/Mb</a:t>
            </a:r>
          </a:p>
        </p:txBody>
      </p:sp>
      <p:sp>
        <p:nvSpPr>
          <p:cNvPr id="4407" name="TextBox 4406">
            <a:extLst>
              <a:ext uri="{FF2B5EF4-FFF2-40B4-BE49-F238E27FC236}">
                <a16:creationId xmlns:a16="http://schemas.microsoft.com/office/drawing/2014/main" id="{C8B11661-B0F6-6AE2-D0FD-2041387F6AC0}"/>
              </a:ext>
            </a:extLst>
          </p:cNvPr>
          <p:cNvSpPr txBox="1"/>
          <p:nvPr/>
        </p:nvSpPr>
        <p:spPr>
          <a:xfrm>
            <a:off x="786026" y="1500105"/>
            <a:ext cx="173124"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100</a:t>
            </a:r>
          </a:p>
        </p:txBody>
      </p:sp>
      <p:sp>
        <p:nvSpPr>
          <p:cNvPr id="4408" name="TextBox 4407">
            <a:extLst>
              <a:ext uri="{FF2B5EF4-FFF2-40B4-BE49-F238E27FC236}">
                <a16:creationId xmlns:a16="http://schemas.microsoft.com/office/drawing/2014/main" id="{7A2D1E77-D253-1A99-53C6-21778AA2C10E}"/>
              </a:ext>
            </a:extLst>
          </p:cNvPr>
          <p:cNvSpPr txBox="1"/>
          <p:nvPr/>
        </p:nvSpPr>
        <p:spPr>
          <a:xfrm>
            <a:off x="619125" y="1268760"/>
            <a:ext cx="4968553" cy="153888"/>
          </a:xfrm>
          <a:prstGeom prst="rect">
            <a:avLst/>
          </a:prstGeom>
          <a:noFill/>
        </p:spPr>
        <p:txBody>
          <a:bodyPr wrap="square" lIns="0" tIns="0" rIns="0" bIns="0" rtlCol="0">
            <a:spAutoFit/>
          </a:bodyPr>
          <a:lstStyle/>
          <a:p>
            <a:r>
              <a:rPr lang="en-GB" sz="1000" b="1" dirty="0">
                <a:effectLst/>
                <a:latin typeface="Arial" panose="020B0604020202020204" pitchFamily="34" charset="0"/>
                <a:cs typeface="Arial" panose="020B0604020202020204" pitchFamily="34" charset="0"/>
              </a:rPr>
              <a:t>TMB and MSIsensor score in 1033 patients with prostate cancer</a:t>
            </a:r>
            <a:r>
              <a:rPr lang="en-GB" sz="1000" b="1" baseline="30000" dirty="0">
                <a:effectLst/>
                <a:latin typeface="Arial" panose="020B0604020202020204" pitchFamily="34" charset="0"/>
                <a:cs typeface="Arial" panose="020B0604020202020204" pitchFamily="34" charset="0"/>
              </a:rPr>
              <a:t>1</a:t>
            </a:r>
          </a:p>
        </p:txBody>
      </p:sp>
      <p:sp>
        <p:nvSpPr>
          <p:cNvPr id="4409" name="TextBox 4408">
            <a:extLst>
              <a:ext uri="{FF2B5EF4-FFF2-40B4-BE49-F238E27FC236}">
                <a16:creationId xmlns:a16="http://schemas.microsoft.com/office/drawing/2014/main" id="{E9A8B182-35FE-F3A8-B20D-5389EB60C9B9}"/>
              </a:ext>
            </a:extLst>
          </p:cNvPr>
          <p:cNvSpPr txBox="1"/>
          <p:nvPr/>
        </p:nvSpPr>
        <p:spPr>
          <a:xfrm>
            <a:off x="843734" y="195413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80</a:t>
            </a:r>
          </a:p>
        </p:txBody>
      </p:sp>
      <p:sp>
        <p:nvSpPr>
          <p:cNvPr id="4410" name="TextBox 4409">
            <a:extLst>
              <a:ext uri="{FF2B5EF4-FFF2-40B4-BE49-F238E27FC236}">
                <a16:creationId xmlns:a16="http://schemas.microsoft.com/office/drawing/2014/main" id="{688BC24D-3B4B-67FB-2E45-FFBFE09CC635}"/>
              </a:ext>
            </a:extLst>
          </p:cNvPr>
          <p:cNvSpPr txBox="1"/>
          <p:nvPr/>
        </p:nvSpPr>
        <p:spPr>
          <a:xfrm>
            <a:off x="843734" y="235418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60</a:t>
            </a:r>
          </a:p>
        </p:txBody>
      </p:sp>
      <p:sp>
        <p:nvSpPr>
          <p:cNvPr id="4411" name="TextBox 4410">
            <a:extLst>
              <a:ext uri="{FF2B5EF4-FFF2-40B4-BE49-F238E27FC236}">
                <a16:creationId xmlns:a16="http://schemas.microsoft.com/office/drawing/2014/main" id="{81C4D241-2860-EC5B-C6B0-D43B0AE598AE}"/>
              </a:ext>
            </a:extLst>
          </p:cNvPr>
          <p:cNvSpPr txBox="1"/>
          <p:nvPr/>
        </p:nvSpPr>
        <p:spPr>
          <a:xfrm>
            <a:off x="843734" y="275423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4412" name="TextBox 4411">
            <a:extLst>
              <a:ext uri="{FF2B5EF4-FFF2-40B4-BE49-F238E27FC236}">
                <a16:creationId xmlns:a16="http://schemas.microsoft.com/office/drawing/2014/main" id="{081F910D-12C5-97EA-FDE3-BF152FDAB284}"/>
              </a:ext>
            </a:extLst>
          </p:cNvPr>
          <p:cNvSpPr txBox="1"/>
          <p:nvPr/>
        </p:nvSpPr>
        <p:spPr>
          <a:xfrm>
            <a:off x="843734" y="314793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4413" name="TextBox 4412">
            <a:extLst>
              <a:ext uri="{FF2B5EF4-FFF2-40B4-BE49-F238E27FC236}">
                <a16:creationId xmlns:a16="http://schemas.microsoft.com/office/drawing/2014/main" id="{B252C457-194B-31B3-AB76-A701350B329E}"/>
              </a:ext>
            </a:extLst>
          </p:cNvPr>
          <p:cNvSpPr txBox="1"/>
          <p:nvPr/>
        </p:nvSpPr>
        <p:spPr>
          <a:xfrm>
            <a:off x="901442" y="3538455"/>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4414" name="TextBox 4413">
            <a:extLst>
              <a:ext uri="{FF2B5EF4-FFF2-40B4-BE49-F238E27FC236}">
                <a16:creationId xmlns:a16="http://schemas.microsoft.com/office/drawing/2014/main" id="{203A12B8-D13E-9605-2157-E9A8FD687234}"/>
              </a:ext>
            </a:extLst>
          </p:cNvPr>
          <p:cNvSpPr txBox="1"/>
          <p:nvPr/>
        </p:nvSpPr>
        <p:spPr>
          <a:xfrm rot="16200000">
            <a:off x="-367926" y="4718827"/>
            <a:ext cx="2057005" cy="138499"/>
          </a:xfrm>
          <a:prstGeom prst="rect">
            <a:avLst/>
          </a:prstGeom>
          <a:noFill/>
        </p:spPr>
        <p:txBody>
          <a:bodyPr wrap="square" lIns="0" tIns="0" rIns="0" bIns="0" rtlCol="0">
            <a:spAutoFit/>
          </a:bodyPr>
          <a:lstStyle/>
          <a:p>
            <a:pPr algn="ctr"/>
            <a:r>
              <a:rPr lang="en-GB" sz="900" b="1" dirty="0">
                <a:latin typeface="Arial" panose="020B0604020202020204" pitchFamily="34" charset="0"/>
                <a:ea typeface="Aileron" charset="0"/>
                <a:cs typeface="Arial" panose="020B0604020202020204" pitchFamily="34" charset="0"/>
              </a:rPr>
              <a:t>MSIsensor score</a:t>
            </a:r>
          </a:p>
        </p:txBody>
      </p:sp>
      <p:sp>
        <p:nvSpPr>
          <p:cNvPr id="4415" name="TextBox 4414">
            <a:extLst>
              <a:ext uri="{FF2B5EF4-FFF2-40B4-BE49-F238E27FC236}">
                <a16:creationId xmlns:a16="http://schemas.microsoft.com/office/drawing/2014/main" id="{754F11ED-61A3-B9C2-5807-B01E4C0CB509}"/>
              </a:ext>
            </a:extLst>
          </p:cNvPr>
          <p:cNvSpPr txBox="1"/>
          <p:nvPr/>
        </p:nvSpPr>
        <p:spPr>
          <a:xfrm>
            <a:off x="901442" y="3932155"/>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5</a:t>
            </a:r>
          </a:p>
        </p:txBody>
      </p:sp>
      <p:sp>
        <p:nvSpPr>
          <p:cNvPr id="4416" name="TextBox 4415">
            <a:extLst>
              <a:ext uri="{FF2B5EF4-FFF2-40B4-BE49-F238E27FC236}">
                <a16:creationId xmlns:a16="http://schemas.microsoft.com/office/drawing/2014/main" id="{A488E21E-31B3-BF96-D464-2AF94CE4D552}"/>
              </a:ext>
            </a:extLst>
          </p:cNvPr>
          <p:cNvSpPr txBox="1"/>
          <p:nvPr/>
        </p:nvSpPr>
        <p:spPr>
          <a:xfrm>
            <a:off x="901442" y="3700380"/>
            <a:ext cx="57708"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0</a:t>
            </a:r>
          </a:p>
        </p:txBody>
      </p:sp>
      <p:sp>
        <p:nvSpPr>
          <p:cNvPr id="4417" name="TextBox 4416">
            <a:extLst>
              <a:ext uri="{FF2B5EF4-FFF2-40B4-BE49-F238E27FC236}">
                <a16:creationId xmlns:a16="http://schemas.microsoft.com/office/drawing/2014/main" id="{97910284-703D-1B25-262B-9FBDADA0DBCD}"/>
              </a:ext>
            </a:extLst>
          </p:cNvPr>
          <p:cNvSpPr txBox="1"/>
          <p:nvPr/>
        </p:nvSpPr>
        <p:spPr>
          <a:xfrm>
            <a:off x="901442" y="3821030"/>
            <a:ext cx="57708" cy="123111"/>
          </a:xfrm>
          <a:prstGeom prst="rect">
            <a:avLst/>
          </a:prstGeom>
          <a:noFill/>
        </p:spPr>
        <p:txBody>
          <a:bodyPr wrap="none" lIns="0" tIns="0" rIns="0" bIns="0" rtlCol="0">
            <a:spAutoFit/>
          </a:bodyPr>
          <a:lstStyle/>
          <a:p>
            <a:pPr algn="r"/>
            <a:r>
              <a:rPr lang="en-GB" sz="800" dirty="0">
                <a:solidFill>
                  <a:srgbClr val="7030A0"/>
                </a:solidFill>
                <a:latin typeface="Arial" panose="020B0604020202020204" pitchFamily="34" charset="0"/>
                <a:ea typeface="Aileron" charset="0"/>
                <a:cs typeface="Arial" panose="020B0604020202020204" pitchFamily="34" charset="0"/>
              </a:rPr>
              <a:t>3</a:t>
            </a:r>
          </a:p>
        </p:txBody>
      </p:sp>
      <p:sp>
        <p:nvSpPr>
          <p:cNvPr id="4418" name="TextBox 4417">
            <a:extLst>
              <a:ext uri="{FF2B5EF4-FFF2-40B4-BE49-F238E27FC236}">
                <a16:creationId xmlns:a16="http://schemas.microsoft.com/office/drawing/2014/main" id="{FA856013-2849-54E4-CB4F-90DD11057B85}"/>
              </a:ext>
            </a:extLst>
          </p:cNvPr>
          <p:cNvSpPr txBox="1"/>
          <p:nvPr/>
        </p:nvSpPr>
        <p:spPr>
          <a:xfrm>
            <a:off x="843734" y="415123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10</a:t>
            </a:r>
          </a:p>
        </p:txBody>
      </p:sp>
      <p:sp>
        <p:nvSpPr>
          <p:cNvPr id="4419" name="TextBox 4418">
            <a:extLst>
              <a:ext uri="{FF2B5EF4-FFF2-40B4-BE49-F238E27FC236}">
                <a16:creationId xmlns:a16="http://schemas.microsoft.com/office/drawing/2014/main" id="{3DC1B658-EC67-764F-E828-5A31CD9DEF95}"/>
              </a:ext>
            </a:extLst>
          </p:cNvPr>
          <p:cNvSpPr txBox="1"/>
          <p:nvPr/>
        </p:nvSpPr>
        <p:spPr>
          <a:xfrm>
            <a:off x="843734" y="437348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15</a:t>
            </a:r>
          </a:p>
        </p:txBody>
      </p:sp>
      <p:sp>
        <p:nvSpPr>
          <p:cNvPr id="4420" name="TextBox 4419">
            <a:extLst>
              <a:ext uri="{FF2B5EF4-FFF2-40B4-BE49-F238E27FC236}">
                <a16:creationId xmlns:a16="http://schemas.microsoft.com/office/drawing/2014/main" id="{2E6976D2-552E-9C19-FB36-BAA83E1A0606}"/>
              </a:ext>
            </a:extLst>
          </p:cNvPr>
          <p:cNvSpPr txBox="1"/>
          <p:nvPr/>
        </p:nvSpPr>
        <p:spPr>
          <a:xfrm>
            <a:off x="843734" y="5754605"/>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45</a:t>
            </a:r>
          </a:p>
        </p:txBody>
      </p:sp>
      <p:sp>
        <p:nvSpPr>
          <p:cNvPr id="4421" name="TextBox 4420">
            <a:extLst>
              <a:ext uri="{FF2B5EF4-FFF2-40B4-BE49-F238E27FC236}">
                <a16:creationId xmlns:a16="http://schemas.microsoft.com/office/drawing/2014/main" id="{CF1CFF3B-95D8-82A8-933A-70E1E5F8D707}"/>
              </a:ext>
            </a:extLst>
          </p:cNvPr>
          <p:cNvSpPr txBox="1"/>
          <p:nvPr/>
        </p:nvSpPr>
        <p:spPr>
          <a:xfrm>
            <a:off x="843734" y="5526005"/>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40</a:t>
            </a:r>
          </a:p>
        </p:txBody>
      </p:sp>
      <p:sp>
        <p:nvSpPr>
          <p:cNvPr id="4422" name="TextBox 4421">
            <a:extLst>
              <a:ext uri="{FF2B5EF4-FFF2-40B4-BE49-F238E27FC236}">
                <a16:creationId xmlns:a16="http://schemas.microsoft.com/office/drawing/2014/main" id="{92C2A6DF-FE51-8394-3103-BE43D024DC21}"/>
              </a:ext>
            </a:extLst>
          </p:cNvPr>
          <p:cNvSpPr txBox="1"/>
          <p:nvPr/>
        </p:nvSpPr>
        <p:spPr>
          <a:xfrm>
            <a:off x="843734" y="530693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35</a:t>
            </a:r>
          </a:p>
        </p:txBody>
      </p:sp>
      <p:sp>
        <p:nvSpPr>
          <p:cNvPr id="4423" name="TextBox 4422">
            <a:extLst>
              <a:ext uri="{FF2B5EF4-FFF2-40B4-BE49-F238E27FC236}">
                <a16:creationId xmlns:a16="http://schemas.microsoft.com/office/drawing/2014/main" id="{6717CF53-BCA4-1F44-4365-81DC00A9748E}"/>
              </a:ext>
            </a:extLst>
          </p:cNvPr>
          <p:cNvSpPr txBox="1"/>
          <p:nvPr/>
        </p:nvSpPr>
        <p:spPr>
          <a:xfrm>
            <a:off x="843734" y="5068805"/>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30</a:t>
            </a:r>
          </a:p>
        </p:txBody>
      </p:sp>
      <p:sp>
        <p:nvSpPr>
          <p:cNvPr id="4424" name="TextBox 4423">
            <a:extLst>
              <a:ext uri="{FF2B5EF4-FFF2-40B4-BE49-F238E27FC236}">
                <a16:creationId xmlns:a16="http://schemas.microsoft.com/office/drawing/2014/main" id="{191EDBFF-D5BA-444D-AB02-9D17E228B722}"/>
              </a:ext>
            </a:extLst>
          </p:cNvPr>
          <p:cNvSpPr txBox="1"/>
          <p:nvPr/>
        </p:nvSpPr>
        <p:spPr>
          <a:xfrm>
            <a:off x="843734" y="484338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25</a:t>
            </a:r>
          </a:p>
        </p:txBody>
      </p:sp>
      <p:sp>
        <p:nvSpPr>
          <p:cNvPr id="4425" name="TextBox 4424">
            <a:extLst>
              <a:ext uri="{FF2B5EF4-FFF2-40B4-BE49-F238E27FC236}">
                <a16:creationId xmlns:a16="http://schemas.microsoft.com/office/drawing/2014/main" id="{EC4C027D-02B7-B28E-AC38-DB93866ACA25}"/>
              </a:ext>
            </a:extLst>
          </p:cNvPr>
          <p:cNvSpPr txBox="1"/>
          <p:nvPr/>
        </p:nvSpPr>
        <p:spPr>
          <a:xfrm>
            <a:off x="843734" y="4608430"/>
            <a:ext cx="115416" cy="123111"/>
          </a:xfrm>
          <a:prstGeom prst="rect">
            <a:avLst/>
          </a:prstGeom>
          <a:noFill/>
        </p:spPr>
        <p:txBody>
          <a:bodyPr wrap="none" lIns="0" tIns="0" rIns="0" bIns="0" rtlCol="0">
            <a:spAutoFit/>
          </a:bodyPr>
          <a:lstStyle/>
          <a:p>
            <a:pPr algn="r"/>
            <a:r>
              <a:rPr lang="en-GB" sz="800" dirty="0">
                <a:latin typeface="Arial" panose="020B0604020202020204" pitchFamily="34" charset="0"/>
                <a:ea typeface="Aileron" charset="0"/>
                <a:cs typeface="Arial" panose="020B0604020202020204" pitchFamily="34" charset="0"/>
              </a:rPr>
              <a:t>20</a:t>
            </a:r>
          </a:p>
        </p:txBody>
      </p:sp>
      <p:sp>
        <p:nvSpPr>
          <p:cNvPr id="4427" name="TextBox 4426">
            <a:extLst>
              <a:ext uri="{FF2B5EF4-FFF2-40B4-BE49-F238E27FC236}">
                <a16:creationId xmlns:a16="http://schemas.microsoft.com/office/drawing/2014/main" id="{EE9EC0A5-5BB7-44C5-C1C0-1996D9A880B9}"/>
              </a:ext>
            </a:extLst>
          </p:cNvPr>
          <p:cNvSpPr txBox="1"/>
          <p:nvPr/>
        </p:nvSpPr>
        <p:spPr>
          <a:xfrm>
            <a:off x="3868180" y="4497317"/>
            <a:ext cx="227626" cy="123111"/>
          </a:xfrm>
          <a:prstGeom prst="rect">
            <a:avLst/>
          </a:prstGeom>
          <a:noFill/>
        </p:spPr>
        <p:txBody>
          <a:bodyPr wrap="none" lIns="0" tIns="0" rIns="0" bIns="0" rtlCol="0">
            <a:spAutoFit/>
          </a:bodyPr>
          <a:lstStyle/>
          <a:p>
            <a:r>
              <a:rPr lang="en-GB" sz="800" b="1" dirty="0">
                <a:solidFill>
                  <a:srgbClr val="7030A0"/>
                </a:solidFill>
                <a:latin typeface="Arial" panose="020B0604020202020204" pitchFamily="34" charset="0"/>
                <a:ea typeface="Aileron" charset="0"/>
                <a:cs typeface="Arial" panose="020B0604020202020204" pitchFamily="34" charset="0"/>
              </a:rPr>
              <a:t>High</a:t>
            </a:r>
          </a:p>
        </p:txBody>
      </p:sp>
      <p:sp>
        <p:nvSpPr>
          <p:cNvPr id="4428" name="TextBox 4427">
            <a:extLst>
              <a:ext uri="{FF2B5EF4-FFF2-40B4-BE49-F238E27FC236}">
                <a16:creationId xmlns:a16="http://schemas.microsoft.com/office/drawing/2014/main" id="{D5B02C19-9238-4411-1CAF-64265DA87B0A}"/>
              </a:ext>
            </a:extLst>
          </p:cNvPr>
          <p:cNvSpPr txBox="1"/>
          <p:nvPr/>
        </p:nvSpPr>
        <p:spPr>
          <a:xfrm>
            <a:off x="3505901" y="4005064"/>
            <a:ext cx="612347" cy="123111"/>
          </a:xfrm>
          <a:prstGeom prst="rect">
            <a:avLst/>
          </a:prstGeom>
          <a:noFill/>
        </p:spPr>
        <p:txBody>
          <a:bodyPr wrap="none" lIns="0" tIns="0" rIns="0" bIns="0" rtlCol="0">
            <a:spAutoFit/>
          </a:bodyPr>
          <a:lstStyle/>
          <a:p>
            <a:r>
              <a:rPr lang="en-GB" sz="800" b="1" dirty="0">
                <a:solidFill>
                  <a:srgbClr val="7030A0"/>
                </a:solidFill>
                <a:latin typeface="Arial" panose="020B0604020202020204" pitchFamily="34" charset="0"/>
                <a:ea typeface="Aileron" charset="0"/>
                <a:cs typeface="Arial" panose="020B0604020202020204" pitchFamily="34" charset="0"/>
              </a:rPr>
              <a:t>Intermediate</a:t>
            </a:r>
          </a:p>
        </p:txBody>
      </p:sp>
      <p:sp>
        <p:nvSpPr>
          <p:cNvPr id="4429" name="TextBox 4428">
            <a:extLst>
              <a:ext uri="{FF2B5EF4-FFF2-40B4-BE49-F238E27FC236}">
                <a16:creationId xmlns:a16="http://schemas.microsoft.com/office/drawing/2014/main" id="{79D222B8-5E67-A551-8AF5-B31CB77DC093}"/>
              </a:ext>
            </a:extLst>
          </p:cNvPr>
          <p:cNvSpPr txBox="1"/>
          <p:nvPr/>
        </p:nvSpPr>
        <p:spPr>
          <a:xfrm>
            <a:off x="3868180" y="3767055"/>
            <a:ext cx="205184" cy="123111"/>
          </a:xfrm>
          <a:prstGeom prst="rect">
            <a:avLst/>
          </a:prstGeom>
          <a:noFill/>
        </p:spPr>
        <p:txBody>
          <a:bodyPr wrap="none" lIns="0" tIns="0" rIns="0" bIns="0" rtlCol="0">
            <a:spAutoFit/>
          </a:bodyPr>
          <a:lstStyle/>
          <a:p>
            <a:r>
              <a:rPr lang="en-GB" sz="800" b="1" dirty="0">
                <a:solidFill>
                  <a:srgbClr val="7030A0"/>
                </a:solidFill>
                <a:latin typeface="Arial" panose="020B0604020202020204" pitchFamily="34" charset="0"/>
                <a:ea typeface="Aileron" charset="0"/>
                <a:cs typeface="Arial" panose="020B0604020202020204" pitchFamily="34" charset="0"/>
              </a:rPr>
              <a:t>Low</a:t>
            </a:r>
          </a:p>
        </p:txBody>
      </p:sp>
      <p:sp>
        <p:nvSpPr>
          <p:cNvPr id="4430" name="Freeform 4429">
            <a:extLst>
              <a:ext uri="{FF2B5EF4-FFF2-40B4-BE49-F238E27FC236}">
                <a16:creationId xmlns:a16="http://schemas.microsoft.com/office/drawing/2014/main" id="{4F3245FA-32D8-F8A9-178D-B7AABFEF4CDC}"/>
              </a:ext>
            </a:extLst>
          </p:cNvPr>
          <p:cNvSpPr/>
          <p:nvPr/>
        </p:nvSpPr>
        <p:spPr>
          <a:xfrm>
            <a:off x="989269" y="3892640"/>
            <a:ext cx="31372" cy="8080"/>
          </a:xfrm>
          <a:custGeom>
            <a:avLst/>
            <a:gdLst>
              <a:gd name="connsiteX0" fmla="*/ 0 w 31372"/>
              <a:gd name="connsiteY0" fmla="*/ 0 h 8080"/>
              <a:gd name="connsiteX1" fmla="*/ 31373 w 31372"/>
              <a:gd name="connsiteY1" fmla="*/ 0 h 8080"/>
            </a:gdLst>
            <a:ahLst/>
            <a:cxnLst>
              <a:cxn ang="0">
                <a:pos x="connsiteX0" y="connsiteY0"/>
              </a:cxn>
              <a:cxn ang="0">
                <a:pos x="connsiteX1" y="connsiteY1"/>
              </a:cxn>
            </a:cxnLst>
            <a:rect l="l" t="t" r="r" b="b"/>
            <a:pathLst>
              <a:path w="31372" h="8080">
                <a:moveTo>
                  <a:pt x="0" y="0"/>
                </a:moveTo>
                <a:lnTo>
                  <a:pt x="31373" y="0"/>
                </a:lnTo>
              </a:path>
            </a:pathLst>
          </a:custGeom>
          <a:ln w="9525" cap="flat">
            <a:solidFill>
              <a:srgbClr val="7030A0"/>
            </a:solidFill>
            <a:prstDash val="solid"/>
            <a:miter/>
          </a:ln>
        </p:spPr>
        <p:txBody>
          <a:bodyPr rtlCol="0" anchor="ctr"/>
          <a:lstStyle/>
          <a:p>
            <a:endParaRPr lang="en-GB" dirty="0"/>
          </a:p>
        </p:txBody>
      </p:sp>
    </p:spTree>
    <p:extLst>
      <p:ext uri="{BB962C8B-B14F-4D97-AF65-F5344CB8AC3E}">
        <p14:creationId xmlns:p14="http://schemas.microsoft.com/office/powerpoint/2010/main" val="711187006"/>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2D6F7-930A-CCDF-38B1-E6BAD634C3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D60663-43CE-8156-2FAC-50F3F8F6EE5C}"/>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Combination PARP</a:t>
            </a:r>
            <a:r>
              <a:rPr lang="en-GB" b="1" cap="none" dirty="0">
                <a:latin typeface="Arial" panose="020B0604020202020204" pitchFamily="34" charset="0"/>
                <a:cs typeface="Arial" panose="020B0604020202020204" pitchFamily="34" charset="0"/>
              </a:rPr>
              <a:t>i</a:t>
            </a:r>
            <a:r>
              <a:rPr lang="en-GB" b="1" dirty="0">
                <a:latin typeface="Arial" panose="020B0604020202020204" pitchFamily="34" charset="0"/>
                <a:cs typeface="Arial" panose="020B0604020202020204" pitchFamily="34" charset="0"/>
              </a:rPr>
              <a:t> Data in </a:t>
            </a:r>
            <a:r>
              <a:rPr lang="en-GB" b="1" cap="none" dirty="0">
                <a:latin typeface="Arial" panose="020B0604020202020204" pitchFamily="34" charset="0"/>
                <a:cs typeface="Arial" panose="020B0604020202020204" pitchFamily="34" charset="0"/>
              </a:rPr>
              <a:t>m</a:t>
            </a:r>
            <a:r>
              <a:rPr lang="en-GB" b="1" dirty="0">
                <a:latin typeface="Arial" panose="020B0604020202020204" pitchFamily="34" charset="0"/>
                <a:cs typeface="Arial" panose="020B0604020202020204" pitchFamily="34" charset="0"/>
              </a:rPr>
              <a:t>CRPC</a:t>
            </a:r>
            <a:endParaRPr lang="en-GB" dirty="0"/>
          </a:p>
        </p:txBody>
      </p:sp>
      <p:sp>
        <p:nvSpPr>
          <p:cNvPr id="2" name="Slide Number Placeholder 1">
            <a:extLst>
              <a:ext uri="{FF2B5EF4-FFF2-40B4-BE49-F238E27FC236}">
                <a16:creationId xmlns:a16="http://schemas.microsoft.com/office/drawing/2014/main" id="{1A52AB00-4EE7-B338-6E64-1B59EE04805E}"/>
              </a:ext>
            </a:extLst>
          </p:cNvPr>
          <p:cNvSpPr>
            <a:spLocks noGrp="1"/>
          </p:cNvSpPr>
          <p:nvPr>
            <p:ph type="sldNum" sz="quarter" idx="4"/>
          </p:nvPr>
        </p:nvSpPr>
        <p:spPr/>
        <p:txBody>
          <a:bodyPr/>
          <a:lstStyle/>
          <a:p>
            <a:fld id="{BD78C601-A191-4B83-9BAA-790BA786CE02}" type="slidenum">
              <a:rPr lang="en-GB" smtClean="0"/>
              <a:t>88</a:t>
            </a:fld>
            <a:endParaRPr lang="en-GB" dirty="0"/>
          </a:p>
        </p:txBody>
      </p:sp>
      <p:sp>
        <p:nvSpPr>
          <p:cNvPr id="4" name="TextBox 3">
            <a:extLst>
              <a:ext uri="{FF2B5EF4-FFF2-40B4-BE49-F238E27FC236}">
                <a16:creationId xmlns:a16="http://schemas.microsoft.com/office/drawing/2014/main" id="{8E8D1DAB-94EC-7A56-DFF1-1B42F675FC17}"/>
              </a:ext>
            </a:extLst>
          </p:cNvPr>
          <p:cNvSpPr txBox="1"/>
          <p:nvPr/>
        </p:nvSpPr>
        <p:spPr>
          <a:xfrm>
            <a:off x="619200" y="6400800"/>
            <a:ext cx="6921575" cy="276999"/>
          </a:xfrm>
          <a:prstGeom prst="rect">
            <a:avLst/>
          </a:prstGeom>
          <a:noFill/>
        </p:spPr>
        <p:txBody>
          <a:bodyPr wrap="none" lIns="0" rIns="0" rtlCol="0">
            <a:spAutoFit/>
          </a:bodyPr>
          <a:lstStyle/>
          <a:p>
            <a:r>
              <a:rPr lang="en-GB" sz="1200" dirty="0">
                <a:solidFill>
                  <a:schemeClr val="bg1"/>
                </a:solidFill>
                <a:latin typeface="Arial" panose="020B0604020202020204" pitchFamily="34" charset="0"/>
                <a:ea typeface="Aileron" charset="0"/>
                <a:cs typeface="Arial" panose="020B0604020202020204" pitchFamily="34" charset="0"/>
              </a:rPr>
              <a:t>mCRPC, metastatic castration resistant prostate cancer; </a:t>
            </a:r>
            <a:r>
              <a:rPr lang="en-GB" sz="1200" dirty="0" err="1">
                <a:solidFill>
                  <a:schemeClr val="bg1"/>
                </a:solidFill>
                <a:latin typeface="Arial" panose="020B0604020202020204" pitchFamily="34" charset="0"/>
                <a:ea typeface="Aileron" charset="0"/>
                <a:cs typeface="Arial" panose="020B0604020202020204" pitchFamily="34" charset="0"/>
              </a:rPr>
              <a:t>PARPi</a:t>
            </a:r>
            <a:r>
              <a:rPr lang="en-GB" sz="1200" dirty="0">
                <a:solidFill>
                  <a:schemeClr val="bg1"/>
                </a:solidFill>
                <a:latin typeface="Arial" panose="020B0604020202020204" pitchFamily="34" charset="0"/>
                <a:cs typeface="Arial" panose="020B0604020202020204" pitchFamily="34" charset="0"/>
              </a:rPr>
              <a:t>, poly-ADP ribose polymerase inhibitor</a:t>
            </a:r>
          </a:p>
        </p:txBody>
      </p:sp>
    </p:spTree>
    <p:extLst>
      <p:ext uri="{BB962C8B-B14F-4D97-AF65-F5344CB8AC3E}">
        <p14:creationId xmlns:p14="http://schemas.microsoft.com/office/powerpoint/2010/main" val="1056721021"/>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Rectangle: Rounded Corners 893">
            <a:extLst>
              <a:ext uri="{FF2B5EF4-FFF2-40B4-BE49-F238E27FC236}">
                <a16:creationId xmlns:a16="http://schemas.microsoft.com/office/drawing/2014/main" id="{E546C01F-40B9-3D11-DE55-E8E3D8D68831}"/>
              </a:ext>
            </a:extLst>
          </p:cNvPr>
          <p:cNvSpPr>
            <a:spLocks/>
          </p:cNvSpPr>
          <p:nvPr/>
        </p:nvSpPr>
        <p:spPr>
          <a:xfrm>
            <a:off x="417600" y="889348"/>
            <a:ext cx="11347200" cy="2602673"/>
          </a:xfrm>
          <a:prstGeom prst="roundRect">
            <a:avLst>
              <a:gd name="adj" fmla="val 12891"/>
            </a:avLst>
          </a:prstGeom>
          <a:solidFill>
            <a:schemeClr val="bg1"/>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dirty="0">
              <a:ln>
                <a:noFill/>
              </a:ln>
              <a:solidFill>
                <a:prstClr val="white"/>
              </a:solidFill>
              <a:effectLst/>
              <a:uLnTx/>
              <a:uFillTx/>
              <a:latin typeface="Arial" panose="020B0604020202020204" pitchFamily="34" charset="0"/>
              <a:ea typeface="+mn-ea"/>
              <a:cs typeface="+mn-cs"/>
            </a:endParaRPr>
          </a:p>
        </p:txBody>
      </p:sp>
      <p:sp>
        <p:nvSpPr>
          <p:cNvPr id="895" name="Rectangle: Rounded Corners 894">
            <a:extLst>
              <a:ext uri="{FF2B5EF4-FFF2-40B4-BE49-F238E27FC236}">
                <a16:creationId xmlns:a16="http://schemas.microsoft.com/office/drawing/2014/main" id="{C1B73F5E-C01F-C09D-B88F-640C1D0C6EB4}"/>
              </a:ext>
            </a:extLst>
          </p:cNvPr>
          <p:cNvSpPr>
            <a:spLocks/>
          </p:cNvSpPr>
          <p:nvPr/>
        </p:nvSpPr>
        <p:spPr>
          <a:xfrm>
            <a:off x="387788" y="3564327"/>
            <a:ext cx="11347200" cy="2152708"/>
          </a:xfrm>
          <a:prstGeom prst="roundRect">
            <a:avLst>
              <a:gd name="adj" fmla="val 11382"/>
            </a:avLst>
          </a:prstGeom>
          <a:solidFill>
            <a:schemeClr val="bg1"/>
          </a:solidFill>
          <a:ln w="1905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dirty="0">
              <a:ln>
                <a:noFill/>
              </a:ln>
              <a:solidFill>
                <a:prstClr val="white"/>
              </a:solidFill>
              <a:effectLst/>
              <a:uLnTx/>
              <a:uFillTx/>
              <a:latin typeface="Arial" panose="020B0604020202020204" pitchFamily="34" charset="0"/>
              <a:ea typeface="+mn-ea"/>
              <a:cs typeface="+mn-cs"/>
            </a:endParaRPr>
          </a:p>
        </p:txBody>
      </p:sp>
      <p:sp>
        <p:nvSpPr>
          <p:cNvPr id="896" name="TextBox 895">
            <a:extLst>
              <a:ext uri="{FF2B5EF4-FFF2-40B4-BE49-F238E27FC236}">
                <a16:creationId xmlns:a16="http://schemas.microsoft.com/office/drawing/2014/main" id="{535C59F6-101D-5E6C-3AF7-44BF0CC44CF8}"/>
              </a:ext>
            </a:extLst>
          </p:cNvPr>
          <p:cNvSpPr txBox="1"/>
          <p:nvPr/>
        </p:nvSpPr>
        <p:spPr>
          <a:xfrm>
            <a:off x="2306669" y="925613"/>
            <a:ext cx="75519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dirty="0">
                <a:ln>
                  <a:noFill/>
                </a:ln>
                <a:solidFill>
                  <a:schemeClr val="accent1"/>
                </a:solidFill>
                <a:effectLst/>
                <a:uLnTx/>
                <a:uFillTx/>
                <a:latin typeface="Arial" panose="020B0604020202020204" pitchFamily="34" charset="0"/>
                <a:ea typeface="+mn-ea"/>
                <a:cs typeface="Arial" panose="020B0604020202020204" pitchFamily="34" charset="0"/>
              </a:rPr>
              <a:t>PARP and AR are important for DNA repair in prostate cancer</a:t>
            </a:r>
          </a:p>
        </p:txBody>
      </p:sp>
      <p:sp>
        <p:nvSpPr>
          <p:cNvPr id="897" name="TextBox 896">
            <a:extLst>
              <a:ext uri="{FF2B5EF4-FFF2-40B4-BE49-F238E27FC236}">
                <a16:creationId xmlns:a16="http://schemas.microsoft.com/office/drawing/2014/main" id="{273AF82C-EC6A-F1DA-2DE4-C5EB9E1405B2}"/>
              </a:ext>
            </a:extLst>
          </p:cNvPr>
          <p:cNvSpPr txBox="1"/>
          <p:nvPr/>
        </p:nvSpPr>
        <p:spPr>
          <a:xfrm>
            <a:off x="673169" y="3621476"/>
            <a:ext cx="1084566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dirty="0">
                <a:ln>
                  <a:noFill/>
                </a:ln>
                <a:solidFill>
                  <a:schemeClr val="accent1"/>
                </a:solidFill>
                <a:effectLst/>
                <a:uLnTx/>
                <a:uFillTx/>
                <a:latin typeface="Arial" panose="020B0604020202020204" pitchFamily="34" charset="0"/>
                <a:ea typeface="+mn-ea"/>
                <a:cs typeface="Arial" panose="020B0604020202020204" pitchFamily="34" charset="0"/>
              </a:rPr>
              <a:t>Inhibition of PARP and AR in combination results in more DNA damage in AR-driven cancer cells </a:t>
            </a:r>
          </a:p>
        </p:txBody>
      </p:sp>
      <p:sp>
        <p:nvSpPr>
          <p:cNvPr id="898" name="TextBox 897">
            <a:extLst>
              <a:ext uri="{FF2B5EF4-FFF2-40B4-BE49-F238E27FC236}">
                <a16:creationId xmlns:a16="http://schemas.microsoft.com/office/drawing/2014/main" id="{7867837B-6D05-6B63-7455-1515D038357C}"/>
              </a:ext>
            </a:extLst>
          </p:cNvPr>
          <p:cNvSpPr txBox="1"/>
          <p:nvPr/>
        </p:nvSpPr>
        <p:spPr>
          <a:xfrm>
            <a:off x="5865693" y="2289734"/>
            <a:ext cx="2636310" cy="3877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AR binds DNA and facilitates </a:t>
            </a:r>
            <a:b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repair through multiple pathways</a:t>
            </a:r>
          </a:p>
        </p:txBody>
      </p:sp>
      <p:sp>
        <p:nvSpPr>
          <p:cNvPr id="899" name="TextBox 898">
            <a:extLst>
              <a:ext uri="{FF2B5EF4-FFF2-40B4-BE49-F238E27FC236}">
                <a16:creationId xmlns:a16="http://schemas.microsoft.com/office/drawing/2014/main" id="{4CA77743-F587-2953-2E4D-5C973729BC13}"/>
              </a:ext>
            </a:extLst>
          </p:cNvPr>
          <p:cNvSpPr txBox="1"/>
          <p:nvPr/>
        </p:nvSpPr>
        <p:spPr>
          <a:xfrm>
            <a:off x="5880784" y="2945651"/>
            <a:ext cx="1933555" cy="3877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PARP enables AR binding to damaged DNA</a:t>
            </a:r>
          </a:p>
        </p:txBody>
      </p:sp>
      <p:grpSp>
        <p:nvGrpSpPr>
          <p:cNvPr id="902" name="Group 901">
            <a:extLst>
              <a:ext uri="{FF2B5EF4-FFF2-40B4-BE49-F238E27FC236}">
                <a16:creationId xmlns:a16="http://schemas.microsoft.com/office/drawing/2014/main" id="{2A918658-26AC-E603-52D7-D9FB4D7F73E1}"/>
              </a:ext>
            </a:extLst>
          </p:cNvPr>
          <p:cNvGrpSpPr/>
          <p:nvPr/>
        </p:nvGrpSpPr>
        <p:grpSpPr>
          <a:xfrm>
            <a:off x="1638798" y="1535143"/>
            <a:ext cx="812540" cy="627568"/>
            <a:chOff x="5022546" y="1923866"/>
            <a:chExt cx="774920" cy="384891"/>
          </a:xfrm>
        </p:grpSpPr>
        <p:sp>
          <p:nvSpPr>
            <p:cNvPr id="903" name="Freeform: Shape 902">
              <a:extLst>
                <a:ext uri="{FF2B5EF4-FFF2-40B4-BE49-F238E27FC236}">
                  <a16:creationId xmlns:a16="http://schemas.microsoft.com/office/drawing/2014/main" id="{2B62BC0C-302A-2881-14CA-2C0BB5883E3B}"/>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4" name="Freeform: Shape 903">
              <a:extLst>
                <a:ext uri="{FF2B5EF4-FFF2-40B4-BE49-F238E27FC236}">
                  <a16:creationId xmlns:a16="http://schemas.microsoft.com/office/drawing/2014/main" id="{40BFF46E-F2D3-B5BE-D58B-BC7E569BB4F0}"/>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5" name="Freeform: Shape 904">
              <a:extLst>
                <a:ext uri="{FF2B5EF4-FFF2-40B4-BE49-F238E27FC236}">
                  <a16:creationId xmlns:a16="http://schemas.microsoft.com/office/drawing/2014/main" id="{C18541EA-A9F1-77B2-A4A3-1E99DF4873E7}"/>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6" name="Freeform: Shape 905">
              <a:extLst>
                <a:ext uri="{FF2B5EF4-FFF2-40B4-BE49-F238E27FC236}">
                  <a16:creationId xmlns:a16="http://schemas.microsoft.com/office/drawing/2014/main" id="{EAB5ADB8-C964-D239-BD96-4AF0E4048A8B}"/>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7" name="Freeform: Shape 906">
              <a:extLst>
                <a:ext uri="{FF2B5EF4-FFF2-40B4-BE49-F238E27FC236}">
                  <a16:creationId xmlns:a16="http://schemas.microsoft.com/office/drawing/2014/main" id="{74D3B5DE-F4C4-388A-A249-C9B759E17774}"/>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8" name="Freeform: Shape 907">
              <a:extLst>
                <a:ext uri="{FF2B5EF4-FFF2-40B4-BE49-F238E27FC236}">
                  <a16:creationId xmlns:a16="http://schemas.microsoft.com/office/drawing/2014/main" id="{9E1F021E-E909-7A3F-E564-971F60310915}"/>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9" name="Freeform: Shape 908">
              <a:extLst>
                <a:ext uri="{FF2B5EF4-FFF2-40B4-BE49-F238E27FC236}">
                  <a16:creationId xmlns:a16="http://schemas.microsoft.com/office/drawing/2014/main" id="{BCFE96F2-3243-F001-7E13-10E6356C7D9C}"/>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0" name="Freeform: Shape 909">
              <a:extLst>
                <a:ext uri="{FF2B5EF4-FFF2-40B4-BE49-F238E27FC236}">
                  <a16:creationId xmlns:a16="http://schemas.microsoft.com/office/drawing/2014/main" id="{1824FE0B-B1E2-DCBE-EB8A-438D418DABD7}"/>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1" name="Freeform: Shape 910">
              <a:extLst>
                <a:ext uri="{FF2B5EF4-FFF2-40B4-BE49-F238E27FC236}">
                  <a16:creationId xmlns:a16="http://schemas.microsoft.com/office/drawing/2014/main" id="{8A2EDA60-A138-07CC-688F-621539E04BDE}"/>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2" name="Freeform: Shape 911">
              <a:extLst>
                <a:ext uri="{FF2B5EF4-FFF2-40B4-BE49-F238E27FC236}">
                  <a16:creationId xmlns:a16="http://schemas.microsoft.com/office/drawing/2014/main" id="{6E11C083-1520-B1AA-9F6C-B22B8DED14CB}"/>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3" name="Freeform: Shape 912">
              <a:extLst>
                <a:ext uri="{FF2B5EF4-FFF2-40B4-BE49-F238E27FC236}">
                  <a16:creationId xmlns:a16="http://schemas.microsoft.com/office/drawing/2014/main" id="{6EFEE603-D907-7FC1-CA4D-5EA5D6729BC8}"/>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4" name="Freeform: Shape 913">
              <a:extLst>
                <a:ext uri="{FF2B5EF4-FFF2-40B4-BE49-F238E27FC236}">
                  <a16:creationId xmlns:a16="http://schemas.microsoft.com/office/drawing/2014/main" id="{605FD816-E54F-A4BD-6A1F-CAEF44DB1060}"/>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5" name="Freeform: Shape 914">
              <a:extLst>
                <a:ext uri="{FF2B5EF4-FFF2-40B4-BE49-F238E27FC236}">
                  <a16:creationId xmlns:a16="http://schemas.microsoft.com/office/drawing/2014/main" id="{8923092E-1997-0CDF-315F-23A9348B6ABF}"/>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6" name="Freeform: Shape 915">
              <a:extLst>
                <a:ext uri="{FF2B5EF4-FFF2-40B4-BE49-F238E27FC236}">
                  <a16:creationId xmlns:a16="http://schemas.microsoft.com/office/drawing/2014/main" id="{AA8F0EC8-28B8-EFBE-B451-F220C170CB61}"/>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7" name="Freeform: Shape 916">
              <a:extLst>
                <a:ext uri="{FF2B5EF4-FFF2-40B4-BE49-F238E27FC236}">
                  <a16:creationId xmlns:a16="http://schemas.microsoft.com/office/drawing/2014/main" id="{C2046C1D-C694-EC04-145F-58FB7584CE34}"/>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8" name="Freeform: Shape 917">
              <a:extLst>
                <a:ext uri="{FF2B5EF4-FFF2-40B4-BE49-F238E27FC236}">
                  <a16:creationId xmlns:a16="http://schemas.microsoft.com/office/drawing/2014/main" id="{006379DF-B4B2-12BA-984D-82D5071D3C4D}"/>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19" name="Freeform: Shape 918">
              <a:extLst>
                <a:ext uri="{FF2B5EF4-FFF2-40B4-BE49-F238E27FC236}">
                  <a16:creationId xmlns:a16="http://schemas.microsoft.com/office/drawing/2014/main" id="{36E3A8E9-B6D3-D1AE-D70B-082865752349}"/>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0" name="Freeform: Shape 919">
              <a:extLst>
                <a:ext uri="{FF2B5EF4-FFF2-40B4-BE49-F238E27FC236}">
                  <a16:creationId xmlns:a16="http://schemas.microsoft.com/office/drawing/2014/main" id="{F565588E-E043-092F-DFF2-0171D1D957DF}"/>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1" name="Freeform: Shape 920">
              <a:extLst>
                <a:ext uri="{FF2B5EF4-FFF2-40B4-BE49-F238E27FC236}">
                  <a16:creationId xmlns:a16="http://schemas.microsoft.com/office/drawing/2014/main" id="{BDE60689-49DC-3556-DC2D-AF862CCB7883}"/>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2" name="Freeform: Shape 921">
              <a:extLst>
                <a:ext uri="{FF2B5EF4-FFF2-40B4-BE49-F238E27FC236}">
                  <a16:creationId xmlns:a16="http://schemas.microsoft.com/office/drawing/2014/main" id="{F48B15F4-46CE-CE41-A919-BD404FABE822}"/>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3" name="Freeform: Shape 922">
              <a:extLst>
                <a:ext uri="{FF2B5EF4-FFF2-40B4-BE49-F238E27FC236}">
                  <a16:creationId xmlns:a16="http://schemas.microsoft.com/office/drawing/2014/main" id="{05E6654B-5463-C47A-DF8D-5BC0343BBBDA}"/>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4" name="Freeform: Shape 923">
              <a:extLst>
                <a:ext uri="{FF2B5EF4-FFF2-40B4-BE49-F238E27FC236}">
                  <a16:creationId xmlns:a16="http://schemas.microsoft.com/office/drawing/2014/main" id="{BDF3AFAA-8368-B641-74F3-E580B3F26F5A}"/>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5" name="Freeform: Shape 924">
              <a:extLst>
                <a:ext uri="{FF2B5EF4-FFF2-40B4-BE49-F238E27FC236}">
                  <a16:creationId xmlns:a16="http://schemas.microsoft.com/office/drawing/2014/main" id="{16A27D20-B9BB-25CC-15A9-154290688145}"/>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6" name="Freeform: Shape 925">
              <a:extLst>
                <a:ext uri="{FF2B5EF4-FFF2-40B4-BE49-F238E27FC236}">
                  <a16:creationId xmlns:a16="http://schemas.microsoft.com/office/drawing/2014/main" id="{70FA67B7-9A39-FB3C-81B9-E77D6085575E}"/>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7" name="Freeform: Shape 926">
              <a:extLst>
                <a:ext uri="{FF2B5EF4-FFF2-40B4-BE49-F238E27FC236}">
                  <a16:creationId xmlns:a16="http://schemas.microsoft.com/office/drawing/2014/main" id="{681D95B0-53F3-2BDF-A1DF-1DC05144A0BB}"/>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8" name="Freeform: Shape 927">
              <a:extLst>
                <a:ext uri="{FF2B5EF4-FFF2-40B4-BE49-F238E27FC236}">
                  <a16:creationId xmlns:a16="http://schemas.microsoft.com/office/drawing/2014/main" id="{7AE4B74D-ECA1-C2D1-9215-F97F6EB88B16}"/>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9" name="Freeform: Shape 928">
              <a:extLst>
                <a:ext uri="{FF2B5EF4-FFF2-40B4-BE49-F238E27FC236}">
                  <a16:creationId xmlns:a16="http://schemas.microsoft.com/office/drawing/2014/main" id="{8B009A0D-B8E2-E64C-4825-C267A04CD2E8}"/>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0" name="Freeform: Shape 929">
              <a:extLst>
                <a:ext uri="{FF2B5EF4-FFF2-40B4-BE49-F238E27FC236}">
                  <a16:creationId xmlns:a16="http://schemas.microsoft.com/office/drawing/2014/main" id="{D2712FB6-1EB8-5D5B-645E-C76DE0455ADF}"/>
                </a:ext>
              </a:extLst>
            </p:cNvPr>
            <p:cNvSpPr/>
            <p:nvPr/>
          </p:nvSpPr>
          <p:spPr>
            <a:xfrm>
              <a:off x="5373015" y="1923866"/>
              <a:ext cx="40176" cy="29108"/>
            </a:xfrm>
            <a:custGeom>
              <a:avLst/>
              <a:gdLst>
                <a:gd name="connsiteX0" fmla="*/ 40176 w 40176"/>
                <a:gd name="connsiteY0" fmla="*/ 0 h 29108"/>
                <a:gd name="connsiteX1" fmla="*/ 0 w 40176"/>
                <a:gd name="connsiteY1" fmla="*/ 6340 h 29108"/>
                <a:gd name="connsiteX2" fmla="*/ 0 w 40176"/>
                <a:gd name="connsiteY2" fmla="*/ 29109 h 29108"/>
                <a:gd name="connsiteX3" fmla="*/ 28217 w 40176"/>
                <a:gd name="connsiteY3" fmla="*/ 26587 h 29108"/>
                <a:gd name="connsiteX4" fmla="*/ 40176 w 40176"/>
                <a:gd name="connsiteY4" fmla="*/ 0 h 29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6" h="29108">
                  <a:moveTo>
                    <a:pt x="40176" y="0"/>
                  </a:moveTo>
                  <a:lnTo>
                    <a:pt x="0" y="6340"/>
                  </a:lnTo>
                  <a:lnTo>
                    <a:pt x="0" y="29109"/>
                  </a:lnTo>
                  <a:lnTo>
                    <a:pt x="28217" y="26587"/>
                  </a:lnTo>
                  <a:lnTo>
                    <a:pt x="40176" y="0"/>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1" name="Freeform: Shape 930">
              <a:extLst>
                <a:ext uri="{FF2B5EF4-FFF2-40B4-BE49-F238E27FC236}">
                  <a16:creationId xmlns:a16="http://schemas.microsoft.com/office/drawing/2014/main" id="{CBF06C4B-89C5-4F07-1D2B-36DCA4C7B2FA}"/>
                </a:ext>
              </a:extLst>
            </p:cNvPr>
            <p:cNvSpPr/>
            <p:nvPr/>
          </p:nvSpPr>
          <p:spPr>
            <a:xfrm>
              <a:off x="5287253" y="1933989"/>
              <a:ext cx="41258" cy="32926"/>
            </a:xfrm>
            <a:custGeom>
              <a:avLst/>
              <a:gdLst>
                <a:gd name="connsiteX0" fmla="*/ 41258 w 41258"/>
                <a:gd name="connsiteY0" fmla="*/ 8862 h 32926"/>
                <a:gd name="connsiteX1" fmla="*/ 22808 w 41258"/>
                <a:gd name="connsiteY1" fmla="*/ 0 h 32926"/>
                <a:gd name="connsiteX2" fmla="*/ 0 w 41258"/>
                <a:gd name="connsiteY2" fmla="*/ 12680 h 32926"/>
                <a:gd name="connsiteX3" fmla="*/ 2164 w 41258"/>
                <a:gd name="connsiteY3" fmla="*/ 31631 h 32926"/>
                <a:gd name="connsiteX4" fmla="*/ 23890 w 41258"/>
                <a:gd name="connsiteY4" fmla="*/ 32927 h 32926"/>
                <a:gd name="connsiteX5" fmla="*/ 41258 w 41258"/>
                <a:gd name="connsiteY5" fmla="*/ 8862 h 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8" h="32926">
                  <a:moveTo>
                    <a:pt x="41258" y="8862"/>
                  </a:moveTo>
                  <a:lnTo>
                    <a:pt x="22808" y="0"/>
                  </a:lnTo>
                  <a:lnTo>
                    <a:pt x="0" y="12680"/>
                  </a:lnTo>
                  <a:lnTo>
                    <a:pt x="2164" y="31631"/>
                  </a:lnTo>
                  <a:lnTo>
                    <a:pt x="23890" y="32927"/>
                  </a:lnTo>
                  <a:lnTo>
                    <a:pt x="41258"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2" name="Freeform: Shape 931">
              <a:extLst>
                <a:ext uri="{FF2B5EF4-FFF2-40B4-BE49-F238E27FC236}">
                  <a16:creationId xmlns:a16="http://schemas.microsoft.com/office/drawing/2014/main" id="{327B0671-0004-D36D-DF7B-AD6CD2697792}"/>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3" name="Freeform: Shape 932">
              <a:extLst>
                <a:ext uri="{FF2B5EF4-FFF2-40B4-BE49-F238E27FC236}">
                  <a16:creationId xmlns:a16="http://schemas.microsoft.com/office/drawing/2014/main" id="{FEEE5F41-159C-CA98-AC67-CF2F2D64745B}"/>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4" name="Freeform: Shape 933">
              <a:extLst>
                <a:ext uri="{FF2B5EF4-FFF2-40B4-BE49-F238E27FC236}">
                  <a16:creationId xmlns:a16="http://schemas.microsoft.com/office/drawing/2014/main" id="{8ABA8F59-0995-7B42-B5EA-1C570D43704B}"/>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5" name="Freeform: Shape 934">
              <a:extLst>
                <a:ext uri="{FF2B5EF4-FFF2-40B4-BE49-F238E27FC236}">
                  <a16:creationId xmlns:a16="http://schemas.microsoft.com/office/drawing/2014/main" id="{04B1930D-7A0F-F43E-A645-BB452B2D7EE6}"/>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6" name="Freeform: Shape 935">
              <a:extLst>
                <a:ext uri="{FF2B5EF4-FFF2-40B4-BE49-F238E27FC236}">
                  <a16:creationId xmlns:a16="http://schemas.microsoft.com/office/drawing/2014/main" id="{FCBEF802-3B30-B499-D857-162B3940152A}"/>
                </a:ext>
              </a:extLst>
            </p:cNvPr>
            <p:cNvSpPr/>
            <p:nvPr/>
          </p:nvSpPr>
          <p:spPr>
            <a:xfrm>
              <a:off x="5325236" y="2233937"/>
              <a:ext cx="35308" cy="42069"/>
            </a:xfrm>
            <a:custGeom>
              <a:avLst/>
              <a:gdLst>
                <a:gd name="connsiteX0" fmla="*/ 16888 w 35308"/>
                <a:gd name="connsiteY0" fmla="*/ 0 h 42069"/>
                <a:gd name="connsiteX1" fmla="*/ 0 w 35308"/>
                <a:gd name="connsiteY1" fmla="*/ 17900 h 42069"/>
                <a:gd name="connsiteX2" fmla="*/ 751 w 35308"/>
                <a:gd name="connsiteY2" fmla="*/ 42069 h 42069"/>
                <a:gd name="connsiteX3" fmla="*/ 20704 w 35308"/>
                <a:gd name="connsiteY3" fmla="*/ 38496 h 42069"/>
                <a:gd name="connsiteX4" fmla="*/ 35308 w 35308"/>
                <a:gd name="connsiteY4" fmla="*/ 16113 h 42069"/>
                <a:gd name="connsiteX5" fmla="*/ 16888 w 35308"/>
                <a:gd name="connsiteY5" fmla="*/ 0 h 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8" h="42069">
                  <a:moveTo>
                    <a:pt x="16888" y="0"/>
                  </a:moveTo>
                  <a:lnTo>
                    <a:pt x="0" y="17900"/>
                  </a:lnTo>
                  <a:lnTo>
                    <a:pt x="751" y="42069"/>
                  </a:lnTo>
                  <a:lnTo>
                    <a:pt x="20704" y="38496"/>
                  </a:lnTo>
                  <a:lnTo>
                    <a:pt x="35308" y="16113"/>
                  </a:lnTo>
                  <a:lnTo>
                    <a:pt x="16888"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7" name="Freeform: Shape 936">
              <a:extLst>
                <a:ext uri="{FF2B5EF4-FFF2-40B4-BE49-F238E27FC236}">
                  <a16:creationId xmlns:a16="http://schemas.microsoft.com/office/drawing/2014/main" id="{78E87057-CCB9-A430-BCA9-9797FACDC57B}"/>
                </a:ext>
              </a:extLst>
            </p:cNvPr>
            <p:cNvSpPr/>
            <p:nvPr/>
          </p:nvSpPr>
          <p:spPr>
            <a:xfrm>
              <a:off x="5349666" y="2271172"/>
              <a:ext cx="46066" cy="37585"/>
            </a:xfrm>
            <a:custGeom>
              <a:avLst/>
              <a:gdLst>
                <a:gd name="connsiteX0" fmla="*/ 46066 w 46066"/>
                <a:gd name="connsiteY0" fmla="*/ 28618 h 37585"/>
                <a:gd name="connsiteX1" fmla="*/ 13823 w 46066"/>
                <a:gd name="connsiteY1" fmla="*/ 0 h 37585"/>
                <a:gd name="connsiteX2" fmla="*/ 0 w 46066"/>
                <a:gd name="connsiteY2" fmla="*/ 16113 h 37585"/>
                <a:gd name="connsiteX3" fmla="*/ 21485 w 46066"/>
                <a:gd name="connsiteY3" fmla="*/ 37585 h 37585"/>
                <a:gd name="connsiteX4" fmla="*/ 46066 w 46066"/>
                <a:gd name="connsiteY4" fmla="*/ 28618 h 3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6" h="37585">
                  <a:moveTo>
                    <a:pt x="46066" y="28618"/>
                  </a:moveTo>
                  <a:lnTo>
                    <a:pt x="13823" y="0"/>
                  </a:lnTo>
                  <a:lnTo>
                    <a:pt x="0" y="16113"/>
                  </a:lnTo>
                  <a:lnTo>
                    <a:pt x="21485" y="37585"/>
                  </a:lnTo>
                  <a:lnTo>
                    <a:pt x="46066" y="28618"/>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8" name="Freeform: Shape 937">
              <a:extLst>
                <a:ext uri="{FF2B5EF4-FFF2-40B4-BE49-F238E27FC236}">
                  <a16:creationId xmlns:a16="http://schemas.microsoft.com/office/drawing/2014/main" id="{636C1CE8-659A-42DD-D4CE-F34D3002F940}"/>
                </a:ext>
              </a:extLst>
            </p:cNvPr>
            <p:cNvSpPr/>
            <p:nvPr/>
          </p:nvSpPr>
          <p:spPr>
            <a:xfrm>
              <a:off x="5441047" y="2259158"/>
              <a:ext cx="29148" cy="48304"/>
            </a:xfrm>
            <a:custGeom>
              <a:avLst/>
              <a:gdLst>
                <a:gd name="connsiteX0" fmla="*/ 26864 w 29148"/>
                <a:gd name="connsiteY0" fmla="*/ 0 h 48304"/>
                <a:gd name="connsiteX1" fmla="*/ 8444 w 29148"/>
                <a:gd name="connsiteY1" fmla="*/ 8932 h 48304"/>
                <a:gd name="connsiteX2" fmla="*/ 0 w 29148"/>
                <a:gd name="connsiteY2" fmla="*/ 36675 h 48304"/>
                <a:gd name="connsiteX3" fmla="*/ 13042 w 29148"/>
                <a:gd name="connsiteY3" fmla="*/ 48304 h 48304"/>
                <a:gd name="connsiteX4" fmla="*/ 29148 w 29148"/>
                <a:gd name="connsiteY4" fmla="*/ 31315 h 48304"/>
                <a:gd name="connsiteX5" fmla="*/ 26864 w 29148"/>
                <a:gd name="connsiteY5" fmla="*/ 0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8" h="48304">
                  <a:moveTo>
                    <a:pt x="26864" y="0"/>
                  </a:moveTo>
                  <a:lnTo>
                    <a:pt x="8444" y="8932"/>
                  </a:lnTo>
                  <a:lnTo>
                    <a:pt x="0" y="36675"/>
                  </a:lnTo>
                  <a:lnTo>
                    <a:pt x="13042" y="48304"/>
                  </a:lnTo>
                  <a:lnTo>
                    <a:pt x="29148" y="31315"/>
                  </a:lnTo>
                  <a:lnTo>
                    <a:pt x="2686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39" name="Freeform: Shape 938">
              <a:extLst>
                <a:ext uri="{FF2B5EF4-FFF2-40B4-BE49-F238E27FC236}">
                  <a16:creationId xmlns:a16="http://schemas.microsoft.com/office/drawing/2014/main" id="{1E264E2D-BD0B-69EB-573B-DA91D4203422}"/>
                </a:ext>
              </a:extLst>
            </p:cNvPr>
            <p:cNvSpPr/>
            <p:nvPr/>
          </p:nvSpPr>
          <p:spPr>
            <a:xfrm>
              <a:off x="5403845" y="2243955"/>
              <a:ext cx="23799" cy="25921"/>
            </a:xfrm>
            <a:custGeom>
              <a:avLst/>
              <a:gdLst>
                <a:gd name="connsiteX0" fmla="*/ 20734 w 23799"/>
                <a:gd name="connsiteY0" fmla="*/ 25921 h 25921"/>
                <a:gd name="connsiteX1" fmla="*/ 23799 w 23799"/>
                <a:gd name="connsiteY1" fmla="*/ 11629 h 25921"/>
                <a:gd name="connsiteX2" fmla="*/ 13823 w 23799"/>
                <a:gd name="connsiteY2" fmla="*/ 0 h 25921"/>
                <a:gd name="connsiteX3" fmla="*/ 0 w 23799"/>
                <a:gd name="connsiteY3" fmla="*/ 1786 h 25921"/>
                <a:gd name="connsiteX4" fmla="*/ 6130 w 23799"/>
                <a:gd name="connsiteY4" fmla="*/ 17865 h 25921"/>
                <a:gd name="connsiteX5" fmla="*/ 20734 w 23799"/>
                <a:gd name="connsiteY5" fmla="*/ 25921 h 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 h="25921">
                  <a:moveTo>
                    <a:pt x="20734" y="25921"/>
                  </a:moveTo>
                  <a:lnTo>
                    <a:pt x="23799" y="11629"/>
                  </a:lnTo>
                  <a:lnTo>
                    <a:pt x="13823" y="0"/>
                  </a:lnTo>
                  <a:lnTo>
                    <a:pt x="0" y="1786"/>
                  </a:lnTo>
                  <a:lnTo>
                    <a:pt x="6130" y="17865"/>
                  </a:lnTo>
                  <a:lnTo>
                    <a:pt x="20734" y="25921"/>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0" name="Freeform: Shape 939">
              <a:extLst>
                <a:ext uri="{FF2B5EF4-FFF2-40B4-BE49-F238E27FC236}">
                  <a16:creationId xmlns:a16="http://schemas.microsoft.com/office/drawing/2014/main" id="{6F448857-3251-DEC6-A42E-4699CCC4070B}"/>
                </a:ext>
              </a:extLst>
            </p:cNvPr>
            <p:cNvSpPr/>
            <p:nvPr/>
          </p:nvSpPr>
          <p:spPr>
            <a:xfrm>
              <a:off x="5346931" y="2184372"/>
              <a:ext cx="30921" cy="32891"/>
            </a:xfrm>
            <a:custGeom>
              <a:avLst/>
              <a:gdLst>
                <a:gd name="connsiteX0" fmla="*/ 14784 w 30921"/>
                <a:gd name="connsiteY0" fmla="*/ 0 h 32891"/>
                <a:gd name="connsiteX1" fmla="*/ 0 w 30921"/>
                <a:gd name="connsiteY1" fmla="*/ 15658 h 32891"/>
                <a:gd name="connsiteX2" fmla="*/ 13432 w 30921"/>
                <a:gd name="connsiteY2" fmla="*/ 32892 h 32891"/>
                <a:gd name="connsiteX3" fmla="*/ 30921 w 30921"/>
                <a:gd name="connsiteY3" fmla="*/ 23504 h 32891"/>
                <a:gd name="connsiteX4" fmla="*/ 14784 w 30921"/>
                <a:gd name="connsiteY4" fmla="*/ 0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1" h="32891">
                  <a:moveTo>
                    <a:pt x="14784" y="0"/>
                  </a:moveTo>
                  <a:lnTo>
                    <a:pt x="0" y="15658"/>
                  </a:lnTo>
                  <a:lnTo>
                    <a:pt x="13432" y="32892"/>
                  </a:lnTo>
                  <a:lnTo>
                    <a:pt x="30921" y="23504"/>
                  </a:lnTo>
                  <a:lnTo>
                    <a:pt x="1478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1" name="Freeform: Shape 940">
              <a:extLst>
                <a:ext uri="{FF2B5EF4-FFF2-40B4-BE49-F238E27FC236}">
                  <a16:creationId xmlns:a16="http://schemas.microsoft.com/office/drawing/2014/main" id="{A237AFA0-9861-4905-130C-FE76A74B1735}"/>
                </a:ext>
              </a:extLst>
            </p:cNvPr>
            <p:cNvSpPr/>
            <p:nvPr/>
          </p:nvSpPr>
          <p:spPr>
            <a:xfrm>
              <a:off x="5395251" y="2178627"/>
              <a:ext cx="29178" cy="21472"/>
            </a:xfrm>
            <a:custGeom>
              <a:avLst/>
              <a:gdLst>
                <a:gd name="connsiteX0" fmla="*/ 0 w 29178"/>
                <a:gd name="connsiteY0" fmla="*/ 8932 h 21472"/>
                <a:gd name="connsiteX1" fmla="*/ 21486 w 29178"/>
                <a:gd name="connsiteY1" fmla="*/ 0 h 21472"/>
                <a:gd name="connsiteX2" fmla="*/ 29178 w 29178"/>
                <a:gd name="connsiteY2" fmla="*/ 17864 h 21472"/>
                <a:gd name="connsiteX3" fmla="*/ 0 w 29178"/>
                <a:gd name="connsiteY3" fmla="*/ 21472 h 21472"/>
                <a:gd name="connsiteX4" fmla="*/ 0 w 29178"/>
                <a:gd name="connsiteY4" fmla="*/ 8932 h 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8" h="21472">
                  <a:moveTo>
                    <a:pt x="0" y="8932"/>
                  </a:moveTo>
                  <a:lnTo>
                    <a:pt x="21486" y="0"/>
                  </a:lnTo>
                  <a:lnTo>
                    <a:pt x="29178" y="17864"/>
                  </a:lnTo>
                  <a:lnTo>
                    <a:pt x="0" y="21472"/>
                  </a:lnTo>
                  <a:lnTo>
                    <a:pt x="0" y="8932"/>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2" name="Freeform: Shape 941">
              <a:extLst>
                <a:ext uri="{FF2B5EF4-FFF2-40B4-BE49-F238E27FC236}">
                  <a16:creationId xmlns:a16="http://schemas.microsoft.com/office/drawing/2014/main" id="{12F67B08-856B-6E3D-08A7-EC0DF9B3B70B}"/>
                </a:ext>
              </a:extLst>
            </p:cNvPr>
            <p:cNvSpPr/>
            <p:nvPr/>
          </p:nvSpPr>
          <p:spPr>
            <a:xfrm>
              <a:off x="5373525" y="2133125"/>
              <a:ext cx="18450" cy="32296"/>
            </a:xfrm>
            <a:custGeom>
              <a:avLst/>
              <a:gdLst>
                <a:gd name="connsiteX0" fmla="*/ 17609 w 18450"/>
                <a:gd name="connsiteY0" fmla="*/ 32296 h 32296"/>
                <a:gd name="connsiteX1" fmla="*/ 6701 w 18450"/>
                <a:gd name="connsiteY1" fmla="*/ 29354 h 32296"/>
                <a:gd name="connsiteX2" fmla="*/ 1653 w 18450"/>
                <a:gd name="connsiteY2" fmla="*/ 13696 h 32296"/>
                <a:gd name="connsiteX3" fmla="*/ 0 w 18450"/>
                <a:gd name="connsiteY3" fmla="*/ 0 h 32296"/>
                <a:gd name="connsiteX4" fmla="*/ 18450 w 18450"/>
                <a:gd name="connsiteY4" fmla="*/ 9808 h 32296"/>
                <a:gd name="connsiteX5" fmla="*/ 17609 w 18450"/>
                <a:gd name="connsiteY5" fmla="*/ 32296 h 3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0" h="32296">
                  <a:moveTo>
                    <a:pt x="17609" y="32296"/>
                  </a:moveTo>
                  <a:lnTo>
                    <a:pt x="6701" y="29354"/>
                  </a:lnTo>
                  <a:lnTo>
                    <a:pt x="1653" y="13696"/>
                  </a:lnTo>
                  <a:lnTo>
                    <a:pt x="0" y="0"/>
                  </a:lnTo>
                  <a:lnTo>
                    <a:pt x="18450" y="9808"/>
                  </a:lnTo>
                  <a:lnTo>
                    <a:pt x="17609" y="32296"/>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43" name="Group 942">
            <a:extLst>
              <a:ext uri="{FF2B5EF4-FFF2-40B4-BE49-F238E27FC236}">
                <a16:creationId xmlns:a16="http://schemas.microsoft.com/office/drawing/2014/main" id="{9252AB68-D31A-06FE-1AF5-F0FECA90A074}"/>
              </a:ext>
            </a:extLst>
          </p:cNvPr>
          <p:cNvGrpSpPr/>
          <p:nvPr/>
        </p:nvGrpSpPr>
        <p:grpSpPr>
          <a:xfrm>
            <a:off x="666681" y="1703840"/>
            <a:ext cx="812540" cy="414591"/>
            <a:chOff x="5022546" y="1958053"/>
            <a:chExt cx="774920" cy="254271"/>
          </a:xfrm>
        </p:grpSpPr>
        <p:sp>
          <p:nvSpPr>
            <p:cNvPr id="944" name="Freeform: Shape 943">
              <a:extLst>
                <a:ext uri="{FF2B5EF4-FFF2-40B4-BE49-F238E27FC236}">
                  <a16:creationId xmlns:a16="http://schemas.microsoft.com/office/drawing/2014/main" id="{68362CA2-19A5-B20D-F7A8-19E5615197A9}"/>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5" name="Freeform: Shape 944">
              <a:extLst>
                <a:ext uri="{FF2B5EF4-FFF2-40B4-BE49-F238E27FC236}">
                  <a16:creationId xmlns:a16="http://schemas.microsoft.com/office/drawing/2014/main" id="{621F1068-66AA-1523-1610-A1EAC6755069}"/>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6" name="Freeform: Shape 945">
              <a:extLst>
                <a:ext uri="{FF2B5EF4-FFF2-40B4-BE49-F238E27FC236}">
                  <a16:creationId xmlns:a16="http://schemas.microsoft.com/office/drawing/2014/main" id="{39BF5C53-285E-13B9-2763-49929DE5FBCA}"/>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7" name="Freeform: Shape 946">
              <a:extLst>
                <a:ext uri="{FF2B5EF4-FFF2-40B4-BE49-F238E27FC236}">
                  <a16:creationId xmlns:a16="http://schemas.microsoft.com/office/drawing/2014/main" id="{CBCCEB20-5A46-DF17-47BB-EF61A469174A}"/>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8" name="Freeform: Shape 947">
              <a:extLst>
                <a:ext uri="{FF2B5EF4-FFF2-40B4-BE49-F238E27FC236}">
                  <a16:creationId xmlns:a16="http://schemas.microsoft.com/office/drawing/2014/main" id="{FEB490BF-5063-CF75-AC75-C3728E2E8DC6}"/>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9" name="Freeform: Shape 948">
              <a:extLst>
                <a:ext uri="{FF2B5EF4-FFF2-40B4-BE49-F238E27FC236}">
                  <a16:creationId xmlns:a16="http://schemas.microsoft.com/office/drawing/2014/main" id="{96697ABA-0398-B757-129F-E31614278284}"/>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0" name="Freeform: Shape 949">
              <a:extLst>
                <a:ext uri="{FF2B5EF4-FFF2-40B4-BE49-F238E27FC236}">
                  <a16:creationId xmlns:a16="http://schemas.microsoft.com/office/drawing/2014/main" id="{187C8925-2195-33A6-1ED4-10373A7AAFB1}"/>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1" name="Freeform: Shape 950">
              <a:extLst>
                <a:ext uri="{FF2B5EF4-FFF2-40B4-BE49-F238E27FC236}">
                  <a16:creationId xmlns:a16="http://schemas.microsoft.com/office/drawing/2014/main" id="{F289C788-DDE3-F9D4-C8A0-E01464531750}"/>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2" name="Freeform: Shape 951">
              <a:extLst>
                <a:ext uri="{FF2B5EF4-FFF2-40B4-BE49-F238E27FC236}">
                  <a16:creationId xmlns:a16="http://schemas.microsoft.com/office/drawing/2014/main" id="{801B50A2-7EE4-5BF9-2ADE-3564ABFC05E4}"/>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3" name="Freeform: Shape 952">
              <a:extLst>
                <a:ext uri="{FF2B5EF4-FFF2-40B4-BE49-F238E27FC236}">
                  <a16:creationId xmlns:a16="http://schemas.microsoft.com/office/drawing/2014/main" id="{46FCDD8D-7987-2332-D37A-F9EF51E28412}"/>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4" name="Freeform: Shape 953">
              <a:extLst>
                <a:ext uri="{FF2B5EF4-FFF2-40B4-BE49-F238E27FC236}">
                  <a16:creationId xmlns:a16="http://schemas.microsoft.com/office/drawing/2014/main" id="{D1C87562-7BBA-9D53-0486-F595C977C9D0}"/>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5" name="Freeform: Shape 954">
              <a:extLst>
                <a:ext uri="{FF2B5EF4-FFF2-40B4-BE49-F238E27FC236}">
                  <a16:creationId xmlns:a16="http://schemas.microsoft.com/office/drawing/2014/main" id="{78CF17E4-7E2A-60DA-79F0-DA4299DCBD17}"/>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6" name="Freeform: Shape 955">
              <a:extLst>
                <a:ext uri="{FF2B5EF4-FFF2-40B4-BE49-F238E27FC236}">
                  <a16:creationId xmlns:a16="http://schemas.microsoft.com/office/drawing/2014/main" id="{2D03B7B6-C1C7-C7CF-13D5-2A092BCD2967}"/>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7" name="Freeform: Shape 956">
              <a:extLst>
                <a:ext uri="{FF2B5EF4-FFF2-40B4-BE49-F238E27FC236}">
                  <a16:creationId xmlns:a16="http://schemas.microsoft.com/office/drawing/2014/main" id="{9591F617-CB4C-90C7-B494-D0BD91DFD6DF}"/>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8" name="Freeform: Shape 957">
              <a:extLst>
                <a:ext uri="{FF2B5EF4-FFF2-40B4-BE49-F238E27FC236}">
                  <a16:creationId xmlns:a16="http://schemas.microsoft.com/office/drawing/2014/main" id="{49757F67-8CE0-F5CA-F01B-B32D65691835}"/>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59" name="Freeform: Shape 958">
              <a:extLst>
                <a:ext uri="{FF2B5EF4-FFF2-40B4-BE49-F238E27FC236}">
                  <a16:creationId xmlns:a16="http://schemas.microsoft.com/office/drawing/2014/main" id="{C2B4B782-A5C1-1692-FD4E-466AF9FDEF1D}"/>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0" name="Freeform: Shape 959">
              <a:extLst>
                <a:ext uri="{FF2B5EF4-FFF2-40B4-BE49-F238E27FC236}">
                  <a16:creationId xmlns:a16="http://schemas.microsoft.com/office/drawing/2014/main" id="{16F087F0-000E-C91E-0AC6-D74C2C5282DE}"/>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1" name="Freeform: Shape 960">
              <a:extLst>
                <a:ext uri="{FF2B5EF4-FFF2-40B4-BE49-F238E27FC236}">
                  <a16:creationId xmlns:a16="http://schemas.microsoft.com/office/drawing/2014/main" id="{2C8AE76F-E6CB-3331-A9CE-5C0F03AFEB9C}"/>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2" name="Freeform: Shape 961">
              <a:extLst>
                <a:ext uri="{FF2B5EF4-FFF2-40B4-BE49-F238E27FC236}">
                  <a16:creationId xmlns:a16="http://schemas.microsoft.com/office/drawing/2014/main" id="{B7F26246-88B9-A6C3-F79F-7A3FD852F67C}"/>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3" name="Freeform: Shape 962">
              <a:extLst>
                <a:ext uri="{FF2B5EF4-FFF2-40B4-BE49-F238E27FC236}">
                  <a16:creationId xmlns:a16="http://schemas.microsoft.com/office/drawing/2014/main" id="{CC34D825-3E67-CFF8-81F6-BFCFC2AE745F}"/>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4" name="Freeform: Shape 963">
              <a:extLst>
                <a:ext uri="{FF2B5EF4-FFF2-40B4-BE49-F238E27FC236}">
                  <a16:creationId xmlns:a16="http://schemas.microsoft.com/office/drawing/2014/main" id="{33C18A49-88C6-06D9-EE02-9D7BD872B357}"/>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5" name="Freeform: Shape 964">
              <a:extLst>
                <a:ext uri="{FF2B5EF4-FFF2-40B4-BE49-F238E27FC236}">
                  <a16:creationId xmlns:a16="http://schemas.microsoft.com/office/drawing/2014/main" id="{97927A1B-0AF0-73CB-A076-FAEF3869F481}"/>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6" name="Freeform: Shape 965">
              <a:extLst>
                <a:ext uri="{FF2B5EF4-FFF2-40B4-BE49-F238E27FC236}">
                  <a16:creationId xmlns:a16="http://schemas.microsoft.com/office/drawing/2014/main" id="{42763E8B-AA76-444A-F35E-D1F03F5BB0A0}"/>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7" name="Freeform: Shape 966">
              <a:extLst>
                <a:ext uri="{FF2B5EF4-FFF2-40B4-BE49-F238E27FC236}">
                  <a16:creationId xmlns:a16="http://schemas.microsoft.com/office/drawing/2014/main" id="{8FA5F503-4A46-58EC-7C35-42E24874246C}"/>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8" name="Freeform: Shape 967">
              <a:extLst>
                <a:ext uri="{FF2B5EF4-FFF2-40B4-BE49-F238E27FC236}">
                  <a16:creationId xmlns:a16="http://schemas.microsoft.com/office/drawing/2014/main" id="{1CE6FC5B-0B35-B3A8-A365-D702D442B25C}"/>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69" name="Freeform: Shape 968">
              <a:extLst>
                <a:ext uri="{FF2B5EF4-FFF2-40B4-BE49-F238E27FC236}">
                  <a16:creationId xmlns:a16="http://schemas.microsoft.com/office/drawing/2014/main" id="{6F13FEB4-FCF2-FFE2-DC70-9FEF1ED1FF58}"/>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0" name="Freeform: Shape 969">
              <a:extLst>
                <a:ext uri="{FF2B5EF4-FFF2-40B4-BE49-F238E27FC236}">
                  <a16:creationId xmlns:a16="http://schemas.microsoft.com/office/drawing/2014/main" id="{620A1BC7-E396-1071-6398-CC816660DABA}"/>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1" name="Freeform: Shape 970">
              <a:extLst>
                <a:ext uri="{FF2B5EF4-FFF2-40B4-BE49-F238E27FC236}">
                  <a16:creationId xmlns:a16="http://schemas.microsoft.com/office/drawing/2014/main" id="{9F4017E0-8DC3-EC5E-9EFE-3FCD1EDA648D}"/>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2" name="Freeform: Shape 971">
              <a:extLst>
                <a:ext uri="{FF2B5EF4-FFF2-40B4-BE49-F238E27FC236}">
                  <a16:creationId xmlns:a16="http://schemas.microsoft.com/office/drawing/2014/main" id="{682AA7EF-7136-831F-C019-B58ED05E1170}"/>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3" name="Freeform: Shape 972">
              <a:extLst>
                <a:ext uri="{FF2B5EF4-FFF2-40B4-BE49-F238E27FC236}">
                  <a16:creationId xmlns:a16="http://schemas.microsoft.com/office/drawing/2014/main" id="{3796ABB9-814C-DCD2-98CA-228A95B95D55}"/>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4" name="Freeform: Shape 973">
              <a:extLst>
                <a:ext uri="{FF2B5EF4-FFF2-40B4-BE49-F238E27FC236}">
                  <a16:creationId xmlns:a16="http://schemas.microsoft.com/office/drawing/2014/main" id="{74CF6E73-9B76-6E37-BA94-B07AD5C27E59}"/>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5" name="Freeform: Shape 974">
              <a:extLst>
                <a:ext uri="{FF2B5EF4-FFF2-40B4-BE49-F238E27FC236}">
                  <a16:creationId xmlns:a16="http://schemas.microsoft.com/office/drawing/2014/main" id="{7D9E194E-6EA4-E50E-3FB1-5EC72022B851}"/>
                </a:ext>
              </a:extLst>
            </p:cNvPr>
            <p:cNvSpPr/>
            <p:nvPr/>
          </p:nvSpPr>
          <p:spPr>
            <a:xfrm>
              <a:off x="535318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6" name="Freeform: Shape 975">
              <a:extLst>
                <a:ext uri="{FF2B5EF4-FFF2-40B4-BE49-F238E27FC236}">
                  <a16:creationId xmlns:a16="http://schemas.microsoft.com/office/drawing/2014/main" id="{0F092201-707E-FAFA-331C-9CDC78AF5F4C}"/>
                </a:ext>
              </a:extLst>
            </p:cNvPr>
            <p:cNvSpPr/>
            <p:nvPr/>
          </p:nvSpPr>
          <p:spPr>
            <a:xfrm>
              <a:off x="541229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7" name="Freeform: Shape 976">
              <a:extLst>
                <a:ext uri="{FF2B5EF4-FFF2-40B4-BE49-F238E27FC236}">
                  <a16:creationId xmlns:a16="http://schemas.microsoft.com/office/drawing/2014/main" id="{9A201AA0-0D80-3BD0-DAA2-7368750CE32A}"/>
                </a:ext>
              </a:extLst>
            </p:cNvPr>
            <p:cNvSpPr/>
            <p:nvPr/>
          </p:nvSpPr>
          <p:spPr>
            <a:xfrm>
              <a:off x="5206449"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16" name="TextBox 1015">
            <a:extLst>
              <a:ext uri="{FF2B5EF4-FFF2-40B4-BE49-F238E27FC236}">
                <a16:creationId xmlns:a16="http://schemas.microsoft.com/office/drawing/2014/main" id="{28C9DF16-A5B5-FEDF-FC2B-F8069C62468E}"/>
              </a:ext>
            </a:extLst>
          </p:cNvPr>
          <p:cNvSpPr txBox="1"/>
          <p:nvPr/>
        </p:nvSpPr>
        <p:spPr>
          <a:xfrm>
            <a:off x="5863883" y="1603967"/>
            <a:ext cx="2567888" cy="3877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PARP activity facilitates repair </a:t>
            </a:r>
            <a:b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of DNA single-strand breaks</a:t>
            </a:r>
          </a:p>
        </p:txBody>
      </p:sp>
      <p:grpSp>
        <p:nvGrpSpPr>
          <p:cNvPr id="1034" name="Group 1033">
            <a:extLst>
              <a:ext uri="{FF2B5EF4-FFF2-40B4-BE49-F238E27FC236}">
                <a16:creationId xmlns:a16="http://schemas.microsoft.com/office/drawing/2014/main" id="{071ED359-B6CB-6D71-E879-F26574C57116}"/>
              </a:ext>
            </a:extLst>
          </p:cNvPr>
          <p:cNvGrpSpPr/>
          <p:nvPr/>
        </p:nvGrpSpPr>
        <p:grpSpPr>
          <a:xfrm>
            <a:off x="9613851" y="2243294"/>
            <a:ext cx="1243267" cy="446037"/>
            <a:chOff x="5022546" y="2033540"/>
            <a:chExt cx="774920" cy="178784"/>
          </a:xfrm>
        </p:grpSpPr>
        <p:sp>
          <p:nvSpPr>
            <p:cNvPr id="1035" name="Freeform: Shape 1034">
              <a:extLst>
                <a:ext uri="{FF2B5EF4-FFF2-40B4-BE49-F238E27FC236}">
                  <a16:creationId xmlns:a16="http://schemas.microsoft.com/office/drawing/2014/main" id="{EA3B7BC7-13A9-4593-1E9D-0573C2B78669}"/>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6" name="Freeform: Shape 1035">
              <a:extLst>
                <a:ext uri="{FF2B5EF4-FFF2-40B4-BE49-F238E27FC236}">
                  <a16:creationId xmlns:a16="http://schemas.microsoft.com/office/drawing/2014/main" id="{F10BA132-DDF7-2F2F-DC47-BDEB9A8124FC}"/>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7" name="Freeform: Shape 1036">
              <a:extLst>
                <a:ext uri="{FF2B5EF4-FFF2-40B4-BE49-F238E27FC236}">
                  <a16:creationId xmlns:a16="http://schemas.microsoft.com/office/drawing/2014/main" id="{8593071B-A44D-D1D3-A0A1-CD06D2659D52}"/>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8" name="Freeform: Shape 1037">
              <a:extLst>
                <a:ext uri="{FF2B5EF4-FFF2-40B4-BE49-F238E27FC236}">
                  <a16:creationId xmlns:a16="http://schemas.microsoft.com/office/drawing/2014/main" id="{94A65410-183F-8A29-9213-D95E46FADA3A}"/>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9" name="Freeform: Shape 1038">
              <a:extLst>
                <a:ext uri="{FF2B5EF4-FFF2-40B4-BE49-F238E27FC236}">
                  <a16:creationId xmlns:a16="http://schemas.microsoft.com/office/drawing/2014/main" id="{04DACF34-32F9-947E-B5EE-F0CF45DDE7F8}"/>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0" name="Freeform: Shape 1039">
              <a:extLst>
                <a:ext uri="{FF2B5EF4-FFF2-40B4-BE49-F238E27FC236}">
                  <a16:creationId xmlns:a16="http://schemas.microsoft.com/office/drawing/2014/main" id="{B239E4F7-513C-13FE-6DA7-9E726795673A}"/>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1" name="Freeform: Shape 1040">
              <a:extLst>
                <a:ext uri="{FF2B5EF4-FFF2-40B4-BE49-F238E27FC236}">
                  <a16:creationId xmlns:a16="http://schemas.microsoft.com/office/drawing/2014/main" id="{2F3FAA9C-05BC-5922-3E71-E1C925EF1A39}"/>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2" name="Freeform: Shape 1041">
              <a:extLst>
                <a:ext uri="{FF2B5EF4-FFF2-40B4-BE49-F238E27FC236}">
                  <a16:creationId xmlns:a16="http://schemas.microsoft.com/office/drawing/2014/main" id="{3764D77F-323A-D5B2-A653-58027BF1CC06}"/>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3" name="Freeform: Shape 1042">
              <a:extLst>
                <a:ext uri="{FF2B5EF4-FFF2-40B4-BE49-F238E27FC236}">
                  <a16:creationId xmlns:a16="http://schemas.microsoft.com/office/drawing/2014/main" id="{B37B7AEC-E26F-4FD0-2FBE-328205637B9D}"/>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4" name="Freeform: Shape 1043">
              <a:extLst>
                <a:ext uri="{FF2B5EF4-FFF2-40B4-BE49-F238E27FC236}">
                  <a16:creationId xmlns:a16="http://schemas.microsoft.com/office/drawing/2014/main" id="{D3738365-2B68-7394-FF52-51FCD501FAB3}"/>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5" name="Freeform: Shape 1044">
              <a:extLst>
                <a:ext uri="{FF2B5EF4-FFF2-40B4-BE49-F238E27FC236}">
                  <a16:creationId xmlns:a16="http://schemas.microsoft.com/office/drawing/2014/main" id="{8245CFF2-7742-EA25-1AE7-C8A6359515D0}"/>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6" name="Freeform: Shape 1045">
              <a:extLst>
                <a:ext uri="{FF2B5EF4-FFF2-40B4-BE49-F238E27FC236}">
                  <a16:creationId xmlns:a16="http://schemas.microsoft.com/office/drawing/2014/main" id="{BB9512F0-8555-82FD-38A2-2BB521130746}"/>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7" name="Freeform: Shape 1046">
              <a:extLst>
                <a:ext uri="{FF2B5EF4-FFF2-40B4-BE49-F238E27FC236}">
                  <a16:creationId xmlns:a16="http://schemas.microsoft.com/office/drawing/2014/main" id="{6728266C-3A32-1B91-EFD2-089838AF73BE}"/>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8" name="Freeform: Shape 1047">
              <a:extLst>
                <a:ext uri="{FF2B5EF4-FFF2-40B4-BE49-F238E27FC236}">
                  <a16:creationId xmlns:a16="http://schemas.microsoft.com/office/drawing/2014/main" id="{DC6B89E0-C22F-80E4-1D43-438C3FDA4298}"/>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49" name="Freeform: Shape 1048">
              <a:extLst>
                <a:ext uri="{FF2B5EF4-FFF2-40B4-BE49-F238E27FC236}">
                  <a16:creationId xmlns:a16="http://schemas.microsoft.com/office/drawing/2014/main" id="{8634AAB8-0F82-6C9A-D761-72F341548BC0}"/>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0" name="Freeform: Shape 1049">
              <a:extLst>
                <a:ext uri="{FF2B5EF4-FFF2-40B4-BE49-F238E27FC236}">
                  <a16:creationId xmlns:a16="http://schemas.microsoft.com/office/drawing/2014/main" id="{779A3C2E-26F2-BF3C-C181-C886E3816652}"/>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1" name="Freeform: Shape 1050">
              <a:extLst>
                <a:ext uri="{FF2B5EF4-FFF2-40B4-BE49-F238E27FC236}">
                  <a16:creationId xmlns:a16="http://schemas.microsoft.com/office/drawing/2014/main" id="{9822CF64-BDEC-9405-2D13-2278EB232A6D}"/>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2" name="Freeform: Shape 1051">
              <a:extLst>
                <a:ext uri="{FF2B5EF4-FFF2-40B4-BE49-F238E27FC236}">
                  <a16:creationId xmlns:a16="http://schemas.microsoft.com/office/drawing/2014/main" id="{84BF57E1-660B-2E26-8450-A409915B4319}"/>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3" name="Freeform: Shape 1052">
              <a:extLst>
                <a:ext uri="{FF2B5EF4-FFF2-40B4-BE49-F238E27FC236}">
                  <a16:creationId xmlns:a16="http://schemas.microsoft.com/office/drawing/2014/main" id="{851AF213-1995-7127-AF04-86CA63A9FF91}"/>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4" name="Freeform: Shape 1053">
              <a:extLst>
                <a:ext uri="{FF2B5EF4-FFF2-40B4-BE49-F238E27FC236}">
                  <a16:creationId xmlns:a16="http://schemas.microsoft.com/office/drawing/2014/main" id="{2F56897B-DCEC-DB9A-A3DD-F8FAABBC9D4B}"/>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5" name="Freeform: Shape 1054">
              <a:extLst>
                <a:ext uri="{FF2B5EF4-FFF2-40B4-BE49-F238E27FC236}">
                  <a16:creationId xmlns:a16="http://schemas.microsoft.com/office/drawing/2014/main" id="{82B30AB6-775B-C3DB-236A-199BE67D7EAA}"/>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6" name="Freeform: Shape 1055">
              <a:extLst>
                <a:ext uri="{FF2B5EF4-FFF2-40B4-BE49-F238E27FC236}">
                  <a16:creationId xmlns:a16="http://schemas.microsoft.com/office/drawing/2014/main" id="{1EAB3E20-3001-54F0-1968-151878FF98AB}"/>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7" name="Freeform: Shape 1056">
              <a:extLst>
                <a:ext uri="{FF2B5EF4-FFF2-40B4-BE49-F238E27FC236}">
                  <a16:creationId xmlns:a16="http://schemas.microsoft.com/office/drawing/2014/main" id="{E9200BCE-2582-FDEA-61DC-D203C3E64E10}"/>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8" name="Freeform: Shape 1057">
              <a:extLst>
                <a:ext uri="{FF2B5EF4-FFF2-40B4-BE49-F238E27FC236}">
                  <a16:creationId xmlns:a16="http://schemas.microsoft.com/office/drawing/2014/main" id="{DA98EDC1-BF3A-AB07-5BE6-82F9F2F2D7C0}"/>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9" name="Freeform: Shape 1058">
              <a:extLst>
                <a:ext uri="{FF2B5EF4-FFF2-40B4-BE49-F238E27FC236}">
                  <a16:creationId xmlns:a16="http://schemas.microsoft.com/office/drawing/2014/main" id="{F516ED67-384D-52AB-1202-16E6E05E9FD7}"/>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0" name="Freeform: Shape 1059">
              <a:extLst>
                <a:ext uri="{FF2B5EF4-FFF2-40B4-BE49-F238E27FC236}">
                  <a16:creationId xmlns:a16="http://schemas.microsoft.com/office/drawing/2014/main" id="{3271D773-7993-EB00-0EF3-4321C9C1B255}"/>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1" name="Freeform: Shape 1060">
              <a:extLst>
                <a:ext uri="{FF2B5EF4-FFF2-40B4-BE49-F238E27FC236}">
                  <a16:creationId xmlns:a16="http://schemas.microsoft.com/office/drawing/2014/main" id="{C47555FD-9FE4-E96B-3110-9EE94ED1F81B}"/>
                </a:ext>
              </a:extLst>
            </p:cNvPr>
            <p:cNvSpPr/>
            <p:nvPr/>
          </p:nvSpPr>
          <p:spPr>
            <a:xfrm>
              <a:off x="535318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2" name="Freeform: Shape 1061">
              <a:extLst>
                <a:ext uri="{FF2B5EF4-FFF2-40B4-BE49-F238E27FC236}">
                  <a16:creationId xmlns:a16="http://schemas.microsoft.com/office/drawing/2014/main" id="{C3957B3F-C218-3CF9-EC3E-9E11C41685E8}"/>
                </a:ext>
              </a:extLst>
            </p:cNvPr>
            <p:cNvSpPr/>
            <p:nvPr/>
          </p:nvSpPr>
          <p:spPr>
            <a:xfrm>
              <a:off x="541229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3" name="Freeform: Shape 1062">
              <a:extLst>
                <a:ext uri="{FF2B5EF4-FFF2-40B4-BE49-F238E27FC236}">
                  <a16:creationId xmlns:a16="http://schemas.microsoft.com/office/drawing/2014/main" id="{C1309219-1E41-D49E-1644-E2E3605E7D16}"/>
                </a:ext>
              </a:extLst>
            </p:cNvPr>
            <p:cNvSpPr/>
            <p:nvPr/>
          </p:nvSpPr>
          <p:spPr>
            <a:xfrm>
              <a:off x="5206449"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4" name="Freeform: Shape 1063">
              <a:extLst>
                <a:ext uri="{FF2B5EF4-FFF2-40B4-BE49-F238E27FC236}">
                  <a16:creationId xmlns:a16="http://schemas.microsoft.com/office/drawing/2014/main" id="{C7ABC062-AF28-73DD-F298-24630DC16D10}"/>
                </a:ext>
              </a:extLst>
            </p:cNvPr>
            <p:cNvSpPr/>
            <p:nvPr/>
          </p:nvSpPr>
          <p:spPr>
            <a:xfrm>
              <a:off x="535315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5" name="Freeform: Shape 1064">
              <a:extLst>
                <a:ext uri="{FF2B5EF4-FFF2-40B4-BE49-F238E27FC236}">
                  <a16:creationId xmlns:a16="http://schemas.microsoft.com/office/drawing/2014/main" id="{E7C9DDCA-70F0-63F6-FCE2-65B808991C2C}"/>
                </a:ext>
              </a:extLst>
            </p:cNvPr>
            <p:cNvSpPr/>
            <p:nvPr/>
          </p:nvSpPr>
          <p:spPr>
            <a:xfrm>
              <a:off x="541226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66" name="Freeform: Shape 1065">
              <a:extLst>
                <a:ext uri="{FF2B5EF4-FFF2-40B4-BE49-F238E27FC236}">
                  <a16:creationId xmlns:a16="http://schemas.microsoft.com/office/drawing/2014/main" id="{6407AC21-2A9C-1FE8-555C-7ECC6AA5C6D8}"/>
                </a:ext>
              </a:extLst>
            </p:cNvPr>
            <p:cNvSpPr/>
            <p:nvPr/>
          </p:nvSpPr>
          <p:spPr>
            <a:xfrm>
              <a:off x="5172204"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8575"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67" name="TextBox 1066">
            <a:extLst>
              <a:ext uri="{FF2B5EF4-FFF2-40B4-BE49-F238E27FC236}">
                <a16:creationId xmlns:a16="http://schemas.microsoft.com/office/drawing/2014/main" id="{526E7B68-1614-7547-EC1F-92694008EC1E}"/>
              </a:ext>
            </a:extLst>
          </p:cNvPr>
          <p:cNvSpPr txBox="1"/>
          <p:nvPr/>
        </p:nvSpPr>
        <p:spPr>
          <a:xfrm>
            <a:off x="9345172" y="2688655"/>
            <a:ext cx="18946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rgbClr val="002557"/>
                </a:solidFill>
                <a:effectLst/>
                <a:uLnTx/>
                <a:uFillTx/>
                <a:latin typeface="Arial" panose="020B0604020202020204" pitchFamily="34" charset="0"/>
                <a:ea typeface="+mn-ea"/>
                <a:cs typeface="Arial" panose="020B0604020202020204" pitchFamily="34" charset="0"/>
              </a:rPr>
              <a:t>DNA repair</a:t>
            </a:r>
          </a:p>
        </p:txBody>
      </p:sp>
      <p:sp>
        <p:nvSpPr>
          <p:cNvPr id="1068" name="TextBox 1067">
            <a:extLst>
              <a:ext uri="{FF2B5EF4-FFF2-40B4-BE49-F238E27FC236}">
                <a16:creationId xmlns:a16="http://schemas.microsoft.com/office/drawing/2014/main" id="{37964979-152B-7863-DBA0-51BB7C9E7A7B}"/>
              </a:ext>
            </a:extLst>
          </p:cNvPr>
          <p:cNvSpPr txBox="1"/>
          <p:nvPr/>
        </p:nvSpPr>
        <p:spPr>
          <a:xfrm>
            <a:off x="749052" y="2208964"/>
            <a:ext cx="18946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dirty="0">
                <a:ln>
                  <a:noFill/>
                </a:ln>
                <a:solidFill>
                  <a:srgbClr val="002557"/>
                </a:solidFill>
                <a:effectLst/>
                <a:uLnTx/>
                <a:uFillTx/>
                <a:latin typeface="Arial" panose="020B0604020202020204" pitchFamily="34" charset="0"/>
                <a:ea typeface="+mn-ea"/>
                <a:cs typeface="Arial" panose="020B0604020202020204" pitchFamily="34" charset="0"/>
              </a:rPr>
              <a:t>DNA damage </a:t>
            </a:r>
            <a:br>
              <a:rPr kumimoji="0" lang="en-GB" sz="1400" b="1" i="0" u="none" strike="noStrike" kern="1200" cap="none" spc="0" normalizeH="0" baseline="0" dirty="0">
                <a:ln>
                  <a:noFill/>
                </a:ln>
                <a:solidFill>
                  <a:srgbClr val="002557"/>
                </a:solidFill>
                <a:effectLst/>
                <a:uLnTx/>
                <a:uFillTx/>
                <a:latin typeface="Arial" panose="020B0604020202020204" pitchFamily="34" charset="0"/>
                <a:ea typeface="+mn-ea"/>
                <a:cs typeface="Arial" panose="020B0604020202020204" pitchFamily="34" charset="0"/>
              </a:rPr>
            </a:br>
            <a:r>
              <a:rPr kumimoji="0" lang="en-GB" sz="1100" b="1" i="0" u="none" strike="noStrike" kern="1200" cap="none" spc="0" normalizeH="0" baseline="0" dirty="0">
                <a:ln>
                  <a:noFill/>
                </a:ln>
                <a:solidFill>
                  <a:srgbClr val="002557"/>
                </a:solidFill>
                <a:effectLst/>
                <a:uLnTx/>
                <a:uFillTx/>
                <a:latin typeface="Arial" panose="020B0604020202020204" pitchFamily="34" charset="0"/>
                <a:ea typeface="+mn-ea"/>
                <a:cs typeface="Arial" panose="020B0604020202020204" pitchFamily="34" charset="0"/>
              </a:rPr>
              <a:t>(single- and double-strand breaks)</a:t>
            </a:r>
            <a:endParaRPr kumimoji="0" lang="en-GB" sz="1400" b="1" i="0" u="none" strike="noStrike" kern="1200" cap="none" spc="0" normalizeH="0" baseline="0" dirty="0">
              <a:ln>
                <a:noFill/>
              </a:ln>
              <a:solidFill>
                <a:srgbClr val="002557"/>
              </a:solidFill>
              <a:effectLst/>
              <a:uLnTx/>
              <a:uFillTx/>
              <a:latin typeface="Arial" panose="020B0604020202020204" pitchFamily="34" charset="0"/>
              <a:ea typeface="+mn-ea"/>
              <a:cs typeface="Arial" panose="020B0604020202020204" pitchFamily="34" charset="0"/>
            </a:endParaRPr>
          </a:p>
        </p:txBody>
      </p:sp>
      <p:grpSp>
        <p:nvGrpSpPr>
          <p:cNvPr id="1069" name="Group 1068">
            <a:extLst>
              <a:ext uri="{FF2B5EF4-FFF2-40B4-BE49-F238E27FC236}">
                <a16:creationId xmlns:a16="http://schemas.microsoft.com/office/drawing/2014/main" id="{414CA1AE-6345-425D-ACFE-9AADF11867D2}"/>
              </a:ext>
            </a:extLst>
          </p:cNvPr>
          <p:cNvGrpSpPr/>
          <p:nvPr/>
        </p:nvGrpSpPr>
        <p:grpSpPr>
          <a:xfrm>
            <a:off x="3459755" y="4222173"/>
            <a:ext cx="1424880" cy="1497962"/>
            <a:chOff x="3173186" y="3997342"/>
            <a:chExt cx="1424880" cy="1497962"/>
          </a:xfrm>
        </p:grpSpPr>
        <p:sp>
          <p:nvSpPr>
            <p:cNvPr id="1070" name="TextBox 1069">
              <a:extLst>
                <a:ext uri="{FF2B5EF4-FFF2-40B4-BE49-F238E27FC236}">
                  <a16:creationId xmlns:a16="http://schemas.microsoft.com/office/drawing/2014/main" id="{60E320B9-D936-83F3-16B7-6E73230369E6}"/>
                </a:ext>
              </a:extLst>
            </p:cNvPr>
            <p:cNvSpPr txBox="1"/>
            <p:nvPr/>
          </p:nvSpPr>
          <p:spPr>
            <a:xfrm>
              <a:off x="3173186" y="4959773"/>
              <a:ext cx="1424880"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accumulation of DNA double-strand breaks</a:t>
              </a:r>
            </a:p>
          </p:txBody>
        </p:sp>
        <p:grpSp>
          <p:nvGrpSpPr>
            <p:cNvPr id="1071" name="Group 1070">
              <a:extLst>
                <a:ext uri="{FF2B5EF4-FFF2-40B4-BE49-F238E27FC236}">
                  <a16:creationId xmlns:a16="http://schemas.microsoft.com/office/drawing/2014/main" id="{C2087628-92FB-E68B-2288-0C2184D5E787}"/>
                </a:ext>
              </a:extLst>
            </p:cNvPr>
            <p:cNvGrpSpPr/>
            <p:nvPr/>
          </p:nvGrpSpPr>
          <p:grpSpPr>
            <a:xfrm>
              <a:off x="3471480" y="3997342"/>
              <a:ext cx="812540" cy="627568"/>
              <a:chOff x="5022546" y="1923866"/>
              <a:chExt cx="774920" cy="384891"/>
            </a:xfrm>
          </p:grpSpPr>
          <p:sp>
            <p:nvSpPr>
              <p:cNvPr id="1072" name="Freeform: Shape 1071">
                <a:extLst>
                  <a:ext uri="{FF2B5EF4-FFF2-40B4-BE49-F238E27FC236}">
                    <a16:creationId xmlns:a16="http://schemas.microsoft.com/office/drawing/2014/main" id="{C357BD43-F01E-4B72-BD69-868619B335E6}"/>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3" name="Freeform: Shape 1072">
                <a:extLst>
                  <a:ext uri="{FF2B5EF4-FFF2-40B4-BE49-F238E27FC236}">
                    <a16:creationId xmlns:a16="http://schemas.microsoft.com/office/drawing/2014/main" id="{13C3C980-D731-39ED-4D01-BA8F51500023}"/>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4" name="Freeform: Shape 1073">
                <a:extLst>
                  <a:ext uri="{FF2B5EF4-FFF2-40B4-BE49-F238E27FC236}">
                    <a16:creationId xmlns:a16="http://schemas.microsoft.com/office/drawing/2014/main" id="{896F1968-D14C-41CB-5B27-94A7FF22F4E6}"/>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5" name="Freeform: Shape 1074">
                <a:extLst>
                  <a:ext uri="{FF2B5EF4-FFF2-40B4-BE49-F238E27FC236}">
                    <a16:creationId xmlns:a16="http://schemas.microsoft.com/office/drawing/2014/main" id="{06294C87-6623-3126-51F8-77D872A7E09F}"/>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6" name="Freeform: Shape 1075">
                <a:extLst>
                  <a:ext uri="{FF2B5EF4-FFF2-40B4-BE49-F238E27FC236}">
                    <a16:creationId xmlns:a16="http://schemas.microsoft.com/office/drawing/2014/main" id="{4626637B-B830-E513-F2C1-3C2E17C0D86F}"/>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7" name="Freeform: Shape 1076">
                <a:extLst>
                  <a:ext uri="{FF2B5EF4-FFF2-40B4-BE49-F238E27FC236}">
                    <a16:creationId xmlns:a16="http://schemas.microsoft.com/office/drawing/2014/main" id="{0B1CB27C-F399-16A3-8A36-23F4090691BF}"/>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8" name="Freeform: Shape 1077">
                <a:extLst>
                  <a:ext uri="{FF2B5EF4-FFF2-40B4-BE49-F238E27FC236}">
                    <a16:creationId xmlns:a16="http://schemas.microsoft.com/office/drawing/2014/main" id="{3176911B-3E6D-B794-F8A6-1F1E9FC7E011}"/>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9" name="Freeform: Shape 1078">
                <a:extLst>
                  <a:ext uri="{FF2B5EF4-FFF2-40B4-BE49-F238E27FC236}">
                    <a16:creationId xmlns:a16="http://schemas.microsoft.com/office/drawing/2014/main" id="{CCCE61FE-55B7-BA1E-B1FB-356E1D7B7AEA}"/>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0" name="Freeform: Shape 1079">
                <a:extLst>
                  <a:ext uri="{FF2B5EF4-FFF2-40B4-BE49-F238E27FC236}">
                    <a16:creationId xmlns:a16="http://schemas.microsoft.com/office/drawing/2014/main" id="{E8088AA7-7018-108A-3464-6987199A5388}"/>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1" name="Freeform: Shape 1080">
                <a:extLst>
                  <a:ext uri="{FF2B5EF4-FFF2-40B4-BE49-F238E27FC236}">
                    <a16:creationId xmlns:a16="http://schemas.microsoft.com/office/drawing/2014/main" id="{7DA645EF-B167-9F38-3D05-A31E1764D523}"/>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2" name="Freeform: Shape 1081">
                <a:extLst>
                  <a:ext uri="{FF2B5EF4-FFF2-40B4-BE49-F238E27FC236}">
                    <a16:creationId xmlns:a16="http://schemas.microsoft.com/office/drawing/2014/main" id="{AEA9CFBD-99F0-476E-23D5-7CBA50631193}"/>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3" name="Freeform: Shape 1082">
                <a:extLst>
                  <a:ext uri="{FF2B5EF4-FFF2-40B4-BE49-F238E27FC236}">
                    <a16:creationId xmlns:a16="http://schemas.microsoft.com/office/drawing/2014/main" id="{AE238BD4-99F9-317C-26AA-05C747C92F7A}"/>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4" name="Freeform: Shape 1083">
                <a:extLst>
                  <a:ext uri="{FF2B5EF4-FFF2-40B4-BE49-F238E27FC236}">
                    <a16:creationId xmlns:a16="http://schemas.microsoft.com/office/drawing/2014/main" id="{96F6A0B4-FC35-121D-4F53-FF729B0D163C}"/>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5" name="Freeform: Shape 1084">
                <a:extLst>
                  <a:ext uri="{FF2B5EF4-FFF2-40B4-BE49-F238E27FC236}">
                    <a16:creationId xmlns:a16="http://schemas.microsoft.com/office/drawing/2014/main" id="{6FF88279-99AE-FD3C-4CF3-42F9D09DAA25}"/>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6" name="Freeform: Shape 1085">
                <a:extLst>
                  <a:ext uri="{FF2B5EF4-FFF2-40B4-BE49-F238E27FC236}">
                    <a16:creationId xmlns:a16="http://schemas.microsoft.com/office/drawing/2014/main" id="{AFD37E35-5BE5-489A-AB46-61E3AC5F3C4B}"/>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7" name="Freeform: Shape 1086">
                <a:extLst>
                  <a:ext uri="{FF2B5EF4-FFF2-40B4-BE49-F238E27FC236}">
                    <a16:creationId xmlns:a16="http://schemas.microsoft.com/office/drawing/2014/main" id="{03C1114D-80DB-D285-7C92-CD5B9FAF7981}"/>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8" name="Freeform: Shape 1087">
                <a:extLst>
                  <a:ext uri="{FF2B5EF4-FFF2-40B4-BE49-F238E27FC236}">
                    <a16:creationId xmlns:a16="http://schemas.microsoft.com/office/drawing/2014/main" id="{EA6CD0FE-D766-33A4-8E9F-F18C91A55F10}"/>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9" name="Freeform: Shape 1088">
                <a:extLst>
                  <a:ext uri="{FF2B5EF4-FFF2-40B4-BE49-F238E27FC236}">
                    <a16:creationId xmlns:a16="http://schemas.microsoft.com/office/drawing/2014/main" id="{C157612B-B4F2-E939-A87D-83878A758C43}"/>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0" name="Freeform: Shape 1089">
                <a:extLst>
                  <a:ext uri="{FF2B5EF4-FFF2-40B4-BE49-F238E27FC236}">
                    <a16:creationId xmlns:a16="http://schemas.microsoft.com/office/drawing/2014/main" id="{29152531-6EFF-515D-7765-A400C76F4765}"/>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1" name="Freeform: Shape 1090">
                <a:extLst>
                  <a:ext uri="{FF2B5EF4-FFF2-40B4-BE49-F238E27FC236}">
                    <a16:creationId xmlns:a16="http://schemas.microsoft.com/office/drawing/2014/main" id="{6194C1AE-3732-046A-C3C4-D3F9B7F03FFE}"/>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2" name="Freeform: Shape 1091">
                <a:extLst>
                  <a:ext uri="{FF2B5EF4-FFF2-40B4-BE49-F238E27FC236}">
                    <a16:creationId xmlns:a16="http://schemas.microsoft.com/office/drawing/2014/main" id="{DB315371-CB52-81C7-4196-70E05B7033A6}"/>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3" name="Freeform: Shape 1092">
                <a:extLst>
                  <a:ext uri="{FF2B5EF4-FFF2-40B4-BE49-F238E27FC236}">
                    <a16:creationId xmlns:a16="http://schemas.microsoft.com/office/drawing/2014/main" id="{07DDA637-18DF-ED8A-4C19-5B3CD38E985E}"/>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4" name="Freeform: Shape 1093">
                <a:extLst>
                  <a:ext uri="{FF2B5EF4-FFF2-40B4-BE49-F238E27FC236}">
                    <a16:creationId xmlns:a16="http://schemas.microsoft.com/office/drawing/2014/main" id="{457FC108-37FF-EB67-5306-42664BCF1384}"/>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5" name="Freeform: Shape 1094">
                <a:extLst>
                  <a:ext uri="{FF2B5EF4-FFF2-40B4-BE49-F238E27FC236}">
                    <a16:creationId xmlns:a16="http://schemas.microsoft.com/office/drawing/2014/main" id="{74D9CE54-186F-2A2C-B6FA-A90183B55D2F}"/>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6" name="Freeform: Shape 1095">
                <a:extLst>
                  <a:ext uri="{FF2B5EF4-FFF2-40B4-BE49-F238E27FC236}">
                    <a16:creationId xmlns:a16="http://schemas.microsoft.com/office/drawing/2014/main" id="{39E82312-DAA8-9210-B921-92FABA43731F}"/>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7" name="Freeform: Shape 1096">
                <a:extLst>
                  <a:ext uri="{FF2B5EF4-FFF2-40B4-BE49-F238E27FC236}">
                    <a16:creationId xmlns:a16="http://schemas.microsoft.com/office/drawing/2014/main" id="{A3DDFF75-2C10-24D7-60A9-26A4DE622F11}"/>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8" name="Freeform: Shape 1097">
                <a:extLst>
                  <a:ext uri="{FF2B5EF4-FFF2-40B4-BE49-F238E27FC236}">
                    <a16:creationId xmlns:a16="http://schemas.microsoft.com/office/drawing/2014/main" id="{51212ED4-2234-F9A8-63A0-C88EFDBC5B2A}"/>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9" name="Freeform: Shape 1098">
                <a:extLst>
                  <a:ext uri="{FF2B5EF4-FFF2-40B4-BE49-F238E27FC236}">
                    <a16:creationId xmlns:a16="http://schemas.microsoft.com/office/drawing/2014/main" id="{70E09BDE-5F39-2542-2FBF-32E0E6A473C0}"/>
                  </a:ext>
                </a:extLst>
              </p:cNvPr>
              <p:cNvSpPr/>
              <p:nvPr/>
            </p:nvSpPr>
            <p:spPr>
              <a:xfrm>
                <a:off x="5373015" y="1923866"/>
                <a:ext cx="40176" cy="29108"/>
              </a:xfrm>
              <a:custGeom>
                <a:avLst/>
                <a:gdLst>
                  <a:gd name="connsiteX0" fmla="*/ 40176 w 40176"/>
                  <a:gd name="connsiteY0" fmla="*/ 0 h 29108"/>
                  <a:gd name="connsiteX1" fmla="*/ 0 w 40176"/>
                  <a:gd name="connsiteY1" fmla="*/ 6340 h 29108"/>
                  <a:gd name="connsiteX2" fmla="*/ 0 w 40176"/>
                  <a:gd name="connsiteY2" fmla="*/ 29109 h 29108"/>
                  <a:gd name="connsiteX3" fmla="*/ 28217 w 40176"/>
                  <a:gd name="connsiteY3" fmla="*/ 26587 h 29108"/>
                  <a:gd name="connsiteX4" fmla="*/ 40176 w 40176"/>
                  <a:gd name="connsiteY4" fmla="*/ 0 h 29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6" h="29108">
                    <a:moveTo>
                      <a:pt x="40176" y="0"/>
                    </a:moveTo>
                    <a:lnTo>
                      <a:pt x="0" y="6340"/>
                    </a:lnTo>
                    <a:lnTo>
                      <a:pt x="0" y="29109"/>
                    </a:lnTo>
                    <a:lnTo>
                      <a:pt x="28217" y="26587"/>
                    </a:lnTo>
                    <a:lnTo>
                      <a:pt x="40176" y="0"/>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0" name="Freeform: Shape 1099">
                <a:extLst>
                  <a:ext uri="{FF2B5EF4-FFF2-40B4-BE49-F238E27FC236}">
                    <a16:creationId xmlns:a16="http://schemas.microsoft.com/office/drawing/2014/main" id="{1E20E3F9-8B8C-627E-0B1B-C9D2BA4CBF5C}"/>
                  </a:ext>
                </a:extLst>
              </p:cNvPr>
              <p:cNvSpPr/>
              <p:nvPr/>
            </p:nvSpPr>
            <p:spPr>
              <a:xfrm>
                <a:off x="5287253" y="1933989"/>
                <a:ext cx="41258" cy="32926"/>
              </a:xfrm>
              <a:custGeom>
                <a:avLst/>
                <a:gdLst>
                  <a:gd name="connsiteX0" fmla="*/ 41258 w 41258"/>
                  <a:gd name="connsiteY0" fmla="*/ 8862 h 32926"/>
                  <a:gd name="connsiteX1" fmla="*/ 22808 w 41258"/>
                  <a:gd name="connsiteY1" fmla="*/ 0 h 32926"/>
                  <a:gd name="connsiteX2" fmla="*/ 0 w 41258"/>
                  <a:gd name="connsiteY2" fmla="*/ 12680 h 32926"/>
                  <a:gd name="connsiteX3" fmla="*/ 2164 w 41258"/>
                  <a:gd name="connsiteY3" fmla="*/ 31631 h 32926"/>
                  <a:gd name="connsiteX4" fmla="*/ 23890 w 41258"/>
                  <a:gd name="connsiteY4" fmla="*/ 32927 h 32926"/>
                  <a:gd name="connsiteX5" fmla="*/ 41258 w 41258"/>
                  <a:gd name="connsiteY5" fmla="*/ 8862 h 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8" h="32926">
                    <a:moveTo>
                      <a:pt x="41258" y="8862"/>
                    </a:moveTo>
                    <a:lnTo>
                      <a:pt x="22808" y="0"/>
                    </a:lnTo>
                    <a:lnTo>
                      <a:pt x="0" y="12680"/>
                    </a:lnTo>
                    <a:lnTo>
                      <a:pt x="2164" y="31631"/>
                    </a:lnTo>
                    <a:lnTo>
                      <a:pt x="23890" y="32927"/>
                    </a:lnTo>
                    <a:lnTo>
                      <a:pt x="41258"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1" name="Freeform: Shape 1100">
                <a:extLst>
                  <a:ext uri="{FF2B5EF4-FFF2-40B4-BE49-F238E27FC236}">
                    <a16:creationId xmlns:a16="http://schemas.microsoft.com/office/drawing/2014/main" id="{A5043AD6-A52C-2D1C-F982-0740E746347C}"/>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2" name="Freeform: Shape 1101">
                <a:extLst>
                  <a:ext uri="{FF2B5EF4-FFF2-40B4-BE49-F238E27FC236}">
                    <a16:creationId xmlns:a16="http://schemas.microsoft.com/office/drawing/2014/main" id="{1238F65A-50E3-754A-AE8D-8D073BF04238}"/>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3" name="Freeform: Shape 1102">
                <a:extLst>
                  <a:ext uri="{FF2B5EF4-FFF2-40B4-BE49-F238E27FC236}">
                    <a16:creationId xmlns:a16="http://schemas.microsoft.com/office/drawing/2014/main" id="{75AFD88B-FE7B-95C7-3CC8-1A13766572DC}"/>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4" name="Freeform: Shape 1103">
                <a:extLst>
                  <a:ext uri="{FF2B5EF4-FFF2-40B4-BE49-F238E27FC236}">
                    <a16:creationId xmlns:a16="http://schemas.microsoft.com/office/drawing/2014/main" id="{253AC39C-C04A-AB54-1F08-2437AB55EE51}"/>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5" name="Freeform: Shape 1104">
                <a:extLst>
                  <a:ext uri="{FF2B5EF4-FFF2-40B4-BE49-F238E27FC236}">
                    <a16:creationId xmlns:a16="http://schemas.microsoft.com/office/drawing/2014/main" id="{BFC4416C-F361-1356-58E0-695E845809B0}"/>
                  </a:ext>
                </a:extLst>
              </p:cNvPr>
              <p:cNvSpPr/>
              <p:nvPr/>
            </p:nvSpPr>
            <p:spPr>
              <a:xfrm>
                <a:off x="5325236" y="2233937"/>
                <a:ext cx="35308" cy="42069"/>
              </a:xfrm>
              <a:custGeom>
                <a:avLst/>
                <a:gdLst>
                  <a:gd name="connsiteX0" fmla="*/ 16888 w 35308"/>
                  <a:gd name="connsiteY0" fmla="*/ 0 h 42069"/>
                  <a:gd name="connsiteX1" fmla="*/ 0 w 35308"/>
                  <a:gd name="connsiteY1" fmla="*/ 17900 h 42069"/>
                  <a:gd name="connsiteX2" fmla="*/ 751 w 35308"/>
                  <a:gd name="connsiteY2" fmla="*/ 42069 h 42069"/>
                  <a:gd name="connsiteX3" fmla="*/ 20704 w 35308"/>
                  <a:gd name="connsiteY3" fmla="*/ 38496 h 42069"/>
                  <a:gd name="connsiteX4" fmla="*/ 35308 w 35308"/>
                  <a:gd name="connsiteY4" fmla="*/ 16113 h 42069"/>
                  <a:gd name="connsiteX5" fmla="*/ 16888 w 35308"/>
                  <a:gd name="connsiteY5" fmla="*/ 0 h 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8" h="42069">
                    <a:moveTo>
                      <a:pt x="16888" y="0"/>
                    </a:moveTo>
                    <a:lnTo>
                      <a:pt x="0" y="17900"/>
                    </a:lnTo>
                    <a:lnTo>
                      <a:pt x="751" y="42069"/>
                    </a:lnTo>
                    <a:lnTo>
                      <a:pt x="20704" y="38496"/>
                    </a:lnTo>
                    <a:lnTo>
                      <a:pt x="35308" y="16113"/>
                    </a:lnTo>
                    <a:lnTo>
                      <a:pt x="16888"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6" name="Freeform: Shape 1105">
                <a:extLst>
                  <a:ext uri="{FF2B5EF4-FFF2-40B4-BE49-F238E27FC236}">
                    <a16:creationId xmlns:a16="http://schemas.microsoft.com/office/drawing/2014/main" id="{23D45B73-8FFD-BB44-C072-766928D17E29}"/>
                  </a:ext>
                </a:extLst>
              </p:cNvPr>
              <p:cNvSpPr/>
              <p:nvPr/>
            </p:nvSpPr>
            <p:spPr>
              <a:xfrm>
                <a:off x="5349666" y="2271172"/>
                <a:ext cx="46066" cy="37585"/>
              </a:xfrm>
              <a:custGeom>
                <a:avLst/>
                <a:gdLst>
                  <a:gd name="connsiteX0" fmla="*/ 46066 w 46066"/>
                  <a:gd name="connsiteY0" fmla="*/ 28618 h 37585"/>
                  <a:gd name="connsiteX1" fmla="*/ 13823 w 46066"/>
                  <a:gd name="connsiteY1" fmla="*/ 0 h 37585"/>
                  <a:gd name="connsiteX2" fmla="*/ 0 w 46066"/>
                  <a:gd name="connsiteY2" fmla="*/ 16113 h 37585"/>
                  <a:gd name="connsiteX3" fmla="*/ 21485 w 46066"/>
                  <a:gd name="connsiteY3" fmla="*/ 37585 h 37585"/>
                  <a:gd name="connsiteX4" fmla="*/ 46066 w 46066"/>
                  <a:gd name="connsiteY4" fmla="*/ 28618 h 3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6" h="37585">
                    <a:moveTo>
                      <a:pt x="46066" y="28618"/>
                    </a:moveTo>
                    <a:lnTo>
                      <a:pt x="13823" y="0"/>
                    </a:lnTo>
                    <a:lnTo>
                      <a:pt x="0" y="16113"/>
                    </a:lnTo>
                    <a:lnTo>
                      <a:pt x="21485" y="37585"/>
                    </a:lnTo>
                    <a:lnTo>
                      <a:pt x="46066" y="28618"/>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7" name="Freeform: Shape 1106">
                <a:extLst>
                  <a:ext uri="{FF2B5EF4-FFF2-40B4-BE49-F238E27FC236}">
                    <a16:creationId xmlns:a16="http://schemas.microsoft.com/office/drawing/2014/main" id="{A4109C0F-8136-8B57-70D8-AAF918C93863}"/>
                  </a:ext>
                </a:extLst>
              </p:cNvPr>
              <p:cNvSpPr/>
              <p:nvPr/>
            </p:nvSpPr>
            <p:spPr>
              <a:xfrm>
                <a:off x="5441047" y="2259158"/>
                <a:ext cx="29148" cy="48304"/>
              </a:xfrm>
              <a:custGeom>
                <a:avLst/>
                <a:gdLst>
                  <a:gd name="connsiteX0" fmla="*/ 26864 w 29148"/>
                  <a:gd name="connsiteY0" fmla="*/ 0 h 48304"/>
                  <a:gd name="connsiteX1" fmla="*/ 8444 w 29148"/>
                  <a:gd name="connsiteY1" fmla="*/ 8932 h 48304"/>
                  <a:gd name="connsiteX2" fmla="*/ 0 w 29148"/>
                  <a:gd name="connsiteY2" fmla="*/ 36675 h 48304"/>
                  <a:gd name="connsiteX3" fmla="*/ 13042 w 29148"/>
                  <a:gd name="connsiteY3" fmla="*/ 48304 h 48304"/>
                  <a:gd name="connsiteX4" fmla="*/ 29148 w 29148"/>
                  <a:gd name="connsiteY4" fmla="*/ 31315 h 48304"/>
                  <a:gd name="connsiteX5" fmla="*/ 26864 w 29148"/>
                  <a:gd name="connsiteY5" fmla="*/ 0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8" h="48304">
                    <a:moveTo>
                      <a:pt x="26864" y="0"/>
                    </a:moveTo>
                    <a:lnTo>
                      <a:pt x="8444" y="8932"/>
                    </a:lnTo>
                    <a:lnTo>
                      <a:pt x="0" y="36675"/>
                    </a:lnTo>
                    <a:lnTo>
                      <a:pt x="13042" y="48304"/>
                    </a:lnTo>
                    <a:lnTo>
                      <a:pt x="29148" y="31315"/>
                    </a:lnTo>
                    <a:lnTo>
                      <a:pt x="2686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8" name="Freeform: Shape 1107">
                <a:extLst>
                  <a:ext uri="{FF2B5EF4-FFF2-40B4-BE49-F238E27FC236}">
                    <a16:creationId xmlns:a16="http://schemas.microsoft.com/office/drawing/2014/main" id="{1A30F4C7-B3F6-1BAD-B450-B20220CDEF1E}"/>
                  </a:ext>
                </a:extLst>
              </p:cNvPr>
              <p:cNvSpPr/>
              <p:nvPr/>
            </p:nvSpPr>
            <p:spPr>
              <a:xfrm>
                <a:off x="5403845" y="2243955"/>
                <a:ext cx="23799" cy="25921"/>
              </a:xfrm>
              <a:custGeom>
                <a:avLst/>
                <a:gdLst>
                  <a:gd name="connsiteX0" fmla="*/ 20734 w 23799"/>
                  <a:gd name="connsiteY0" fmla="*/ 25921 h 25921"/>
                  <a:gd name="connsiteX1" fmla="*/ 23799 w 23799"/>
                  <a:gd name="connsiteY1" fmla="*/ 11629 h 25921"/>
                  <a:gd name="connsiteX2" fmla="*/ 13823 w 23799"/>
                  <a:gd name="connsiteY2" fmla="*/ 0 h 25921"/>
                  <a:gd name="connsiteX3" fmla="*/ 0 w 23799"/>
                  <a:gd name="connsiteY3" fmla="*/ 1786 h 25921"/>
                  <a:gd name="connsiteX4" fmla="*/ 6130 w 23799"/>
                  <a:gd name="connsiteY4" fmla="*/ 17865 h 25921"/>
                  <a:gd name="connsiteX5" fmla="*/ 20734 w 23799"/>
                  <a:gd name="connsiteY5" fmla="*/ 25921 h 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 h="25921">
                    <a:moveTo>
                      <a:pt x="20734" y="25921"/>
                    </a:moveTo>
                    <a:lnTo>
                      <a:pt x="23799" y="11629"/>
                    </a:lnTo>
                    <a:lnTo>
                      <a:pt x="13823" y="0"/>
                    </a:lnTo>
                    <a:lnTo>
                      <a:pt x="0" y="1786"/>
                    </a:lnTo>
                    <a:lnTo>
                      <a:pt x="6130" y="17865"/>
                    </a:lnTo>
                    <a:lnTo>
                      <a:pt x="20734" y="25921"/>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09" name="Freeform: Shape 1108">
                <a:extLst>
                  <a:ext uri="{FF2B5EF4-FFF2-40B4-BE49-F238E27FC236}">
                    <a16:creationId xmlns:a16="http://schemas.microsoft.com/office/drawing/2014/main" id="{BC608E3F-0245-B859-A2AF-EA989BE6EB28}"/>
                  </a:ext>
                </a:extLst>
              </p:cNvPr>
              <p:cNvSpPr/>
              <p:nvPr/>
            </p:nvSpPr>
            <p:spPr>
              <a:xfrm>
                <a:off x="5346931" y="2184372"/>
                <a:ext cx="30921" cy="32891"/>
              </a:xfrm>
              <a:custGeom>
                <a:avLst/>
                <a:gdLst>
                  <a:gd name="connsiteX0" fmla="*/ 14784 w 30921"/>
                  <a:gd name="connsiteY0" fmla="*/ 0 h 32891"/>
                  <a:gd name="connsiteX1" fmla="*/ 0 w 30921"/>
                  <a:gd name="connsiteY1" fmla="*/ 15658 h 32891"/>
                  <a:gd name="connsiteX2" fmla="*/ 13432 w 30921"/>
                  <a:gd name="connsiteY2" fmla="*/ 32892 h 32891"/>
                  <a:gd name="connsiteX3" fmla="*/ 30921 w 30921"/>
                  <a:gd name="connsiteY3" fmla="*/ 23504 h 32891"/>
                  <a:gd name="connsiteX4" fmla="*/ 14784 w 30921"/>
                  <a:gd name="connsiteY4" fmla="*/ 0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1" h="32891">
                    <a:moveTo>
                      <a:pt x="14784" y="0"/>
                    </a:moveTo>
                    <a:lnTo>
                      <a:pt x="0" y="15658"/>
                    </a:lnTo>
                    <a:lnTo>
                      <a:pt x="13432" y="32892"/>
                    </a:lnTo>
                    <a:lnTo>
                      <a:pt x="30921" y="23504"/>
                    </a:lnTo>
                    <a:lnTo>
                      <a:pt x="1478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0" name="Freeform: Shape 1109">
                <a:extLst>
                  <a:ext uri="{FF2B5EF4-FFF2-40B4-BE49-F238E27FC236}">
                    <a16:creationId xmlns:a16="http://schemas.microsoft.com/office/drawing/2014/main" id="{A205E3F0-C34A-DD4D-D2B7-11955D7C97F0}"/>
                  </a:ext>
                </a:extLst>
              </p:cNvPr>
              <p:cNvSpPr/>
              <p:nvPr/>
            </p:nvSpPr>
            <p:spPr>
              <a:xfrm>
                <a:off x="5395251" y="2178627"/>
                <a:ext cx="29178" cy="21472"/>
              </a:xfrm>
              <a:custGeom>
                <a:avLst/>
                <a:gdLst>
                  <a:gd name="connsiteX0" fmla="*/ 0 w 29178"/>
                  <a:gd name="connsiteY0" fmla="*/ 8932 h 21472"/>
                  <a:gd name="connsiteX1" fmla="*/ 21486 w 29178"/>
                  <a:gd name="connsiteY1" fmla="*/ 0 h 21472"/>
                  <a:gd name="connsiteX2" fmla="*/ 29178 w 29178"/>
                  <a:gd name="connsiteY2" fmla="*/ 17864 h 21472"/>
                  <a:gd name="connsiteX3" fmla="*/ 0 w 29178"/>
                  <a:gd name="connsiteY3" fmla="*/ 21472 h 21472"/>
                  <a:gd name="connsiteX4" fmla="*/ 0 w 29178"/>
                  <a:gd name="connsiteY4" fmla="*/ 8932 h 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8" h="21472">
                    <a:moveTo>
                      <a:pt x="0" y="8932"/>
                    </a:moveTo>
                    <a:lnTo>
                      <a:pt x="21486" y="0"/>
                    </a:lnTo>
                    <a:lnTo>
                      <a:pt x="29178" y="17864"/>
                    </a:lnTo>
                    <a:lnTo>
                      <a:pt x="0" y="21472"/>
                    </a:lnTo>
                    <a:lnTo>
                      <a:pt x="0" y="8932"/>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1" name="Freeform: Shape 1110">
                <a:extLst>
                  <a:ext uri="{FF2B5EF4-FFF2-40B4-BE49-F238E27FC236}">
                    <a16:creationId xmlns:a16="http://schemas.microsoft.com/office/drawing/2014/main" id="{65D9280F-A953-09F7-573D-18D8FC649F29}"/>
                  </a:ext>
                </a:extLst>
              </p:cNvPr>
              <p:cNvSpPr/>
              <p:nvPr/>
            </p:nvSpPr>
            <p:spPr>
              <a:xfrm>
                <a:off x="5373525" y="2133125"/>
                <a:ext cx="18450" cy="32296"/>
              </a:xfrm>
              <a:custGeom>
                <a:avLst/>
                <a:gdLst>
                  <a:gd name="connsiteX0" fmla="*/ 17609 w 18450"/>
                  <a:gd name="connsiteY0" fmla="*/ 32296 h 32296"/>
                  <a:gd name="connsiteX1" fmla="*/ 6701 w 18450"/>
                  <a:gd name="connsiteY1" fmla="*/ 29354 h 32296"/>
                  <a:gd name="connsiteX2" fmla="*/ 1653 w 18450"/>
                  <a:gd name="connsiteY2" fmla="*/ 13696 h 32296"/>
                  <a:gd name="connsiteX3" fmla="*/ 0 w 18450"/>
                  <a:gd name="connsiteY3" fmla="*/ 0 h 32296"/>
                  <a:gd name="connsiteX4" fmla="*/ 18450 w 18450"/>
                  <a:gd name="connsiteY4" fmla="*/ 9808 h 32296"/>
                  <a:gd name="connsiteX5" fmla="*/ 17609 w 18450"/>
                  <a:gd name="connsiteY5" fmla="*/ 32296 h 3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0" h="32296">
                    <a:moveTo>
                      <a:pt x="17609" y="32296"/>
                    </a:moveTo>
                    <a:lnTo>
                      <a:pt x="6701" y="29354"/>
                    </a:lnTo>
                    <a:lnTo>
                      <a:pt x="1653" y="13696"/>
                    </a:lnTo>
                    <a:lnTo>
                      <a:pt x="0" y="0"/>
                    </a:lnTo>
                    <a:lnTo>
                      <a:pt x="18450" y="9808"/>
                    </a:lnTo>
                    <a:lnTo>
                      <a:pt x="17609" y="32296"/>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112" name="TextBox 1111">
            <a:extLst>
              <a:ext uri="{FF2B5EF4-FFF2-40B4-BE49-F238E27FC236}">
                <a16:creationId xmlns:a16="http://schemas.microsoft.com/office/drawing/2014/main" id="{450D7FBF-C840-02EC-C973-FD81D626BFFF}"/>
              </a:ext>
            </a:extLst>
          </p:cNvPr>
          <p:cNvSpPr txBox="1"/>
          <p:nvPr/>
        </p:nvSpPr>
        <p:spPr>
          <a:xfrm>
            <a:off x="2445625" y="4543895"/>
            <a:ext cx="1171832" cy="437043"/>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400" b="1" i="0" u="none" strike="noStrike" kern="1200" cap="none" spc="0" normalizeH="0" baseline="0" dirty="0">
                <a:ln>
                  <a:noFill/>
                </a:ln>
                <a:solidFill>
                  <a:srgbClr val="002557"/>
                </a:solidFill>
                <a:effectLst/>
                <a:uLnTx/>
                <a:uFillTx/>
                <a:latin typeface="Arial" panose="020B0604020202020204" pitchFamily="34" charset="0"/>
                <a:ea typeface="+mn-ea"/>
                <a:cs typeface="Arial" panose="020B0604020202020204" pitchFamily="34" charset="0"/>
              </a:rPr>
              <a:t>PARP trapping</a:t>
            </a:r>
          </a:p>
        </p:txBody>
      </p:sp>
      <p:sp>
        <p:nvSpPr>
          <p:cNvPr id="1113" name="Plus Sign 1112">
            <a:extLst>
              <a:ext uri="{FF2B5EF4-FFF2-40B4-BE49-F238E27FC236}">
                <a16:creationId xmlns:a16="http://schemas.microsoft.com/office/drawing/2014/main" id="{2EDC7CC1-673A-CB3B-8B12-FB3F7C2A7A4E}"/>
              </a:ext>
            </a:extLst>
          </p:cNvPr>
          <p:cNvSpPr/>
          <p:nvPr/>
        </p:nvSpPr>
        <p:spPr>
          <a:xfrm>
            <a:off x="4996116" y="4489180"/>
            <a:ext cx="523677" cy="493926"/>
          </a:xfrm>
          <a:prstGeom prst="mathPlus">
            <a:avLst/>
          </a:prstGeom>
          <a:solidFill>
            <a:srgbClr val="002557"/>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14" name="Equals 1113">
            <a:extLst>
              <a:ext uri="{FF2B5EF4-FFF2-40B4-BE49-F238E27FC236}">
                <a16:creationId xmlns:a16="http://schemas.microsoft.com/office/drawing/2014/main" id="{60D582F0-1E37-31A4-A4FB-ED55D459DDDA}"/>
              </a:ext>
            </a:extLst>
          </p:cNvPr>
          <p:cNvSpPr/>
          <p:nvPr/>
        </p:nvSpPr>
        <p:spPr>
          <a:xfrm>
            <a:off x="8551196" y="4532540"/>
            <a:ext cx="513678" cy="410128"/>
          </a:xfrm>
          <a:prstGeom prst="mathEqual">
            <a:avLst/>
          </a:prstGeom>
          <a:solidFill>
            <a:srgbClr val="00255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6" name="TextBox 1115">
            <a:extLst>
              <a:ext uri="{FF2B5EF4-FFF2-40B4-BE49-F238E27FC236}">
                <a16:creationId xmlns:a16="http://schemas.microsoft.com/office/drawing/2014/main" id="{A563FC95-0ECD-75F5-1BF6-594549AFF3F1}"/>
              </a:ext>
            </a:extLst>
          </p:cNvPr>
          <p:cNvSpPr txBox="1"/>
          <p:nvPr/>
        </p:nvSpPr>
        <p:spPr>
          <a:xfrm>
            <a:off x="9171460" y="5306117"/>
            <a:ext cx="2352362" cy="38779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Increased DNA damage and anti-prostate cancer efficacy</a:t>
            </a:r>
            <a:endParaRPr kumimoji="0" lang="en-GB" sz="1200" b="0" i="0" u="none" strike="noStrike" kern="1200" cap="none" spc="0" normalizeH="0" baseline="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endParaRPr>
          </a:p>
        </p:txBody>
      </p:sp>
      <p:grpSp>
        <p:nvGrpSpPr>
          <p:cNvPr id="1118" name="Group 1117">
            <a:extLst>
              <a:ext uri="{FF2B5EF4-FFF2-40B4-BE49-F238E27FC236}">
                <a16:creationId xmlns:a16="http://schemas.microsoft.com/office/drawing/2014/main" id="{89C38D2B-FC03-DD83-56A5-6F8ABB1045D6}"/>
              </a:ext>
            </a:extLst>
          </p:cNvPr>
          <p:cNvGrpSpPr/>
          <p:nvPr/>
        </p:nvGrpSpPr>
        <p:grpSpPr>
          <a:xfrm>
            <a:off x="9389323" y="4358789"/>
            <a:ext cx="812540" cy="627568"/>
            <a:chOff x="5022546" y="1923866"/>
            <a:chExt cx="774920" cy="384891"/>
          </a:xfrm>
        </p:grpSpPr>
        <p:sp>
          <p:nvSpPr>
            <p:cNvPr id="1160" name="Freeform: Shape 1159">
              <a:extLst>
                <a:ext uri="{FF2B5EF4-FFF2-40B4-BE49-F238E27FC236}">
                  <a16:creationId xmlns:a16="http://schemas.microsoft.com/office/drawing/2014/main" id="{AAB0D66B-5D9D-1ED2-7183-C145C9168121}"/>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1" name="Freeform: Shape 1160">
              <a:extLst>
                <a:ext uri="{FF2B5EF4-FFF2-40B4-BE49-F238E27FC236}">
                  <a16:creationId xmlns:a16="http://schemas.microsoft.com/office/drawing/2014/main" id="{BA7F1F1B-96BC-7100-B2A3-E53BC9E483E4}"/>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2" name="Freeform: Shape 1161">
              <a:extLst>
                <a:ext uri="{FF2B5EF4-FFF2-40B4-BE49-F238E27FC236}">
                  <a16:creationId xmlns:a16="http://schemas.microsoft.com/office/drawing/2014/main" id="{21D2DE3E-07B0-0A5B-3639-CFB76FDBCD40}"/>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3" name="Freeform: Shape 1162">
              <a:extLst>
                <a:ext uri="{FF2B5EF4-FFF2-40B4-BE49-F238E27FC236}">
                  <a16:creationId xmlns:a16="http://schemas.microsoft.com/office/drawing/2014/main" id="{213A03E0-FD14-51C4-69D2-5EFD8A0C71E5}"/>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4" name="Freeform: Shape 1163">
              <a:extLst>
                <a:ext uri="{FF2B5EF4-FFF2-40B4-BE49-F238E27FC236}">
                  <a16:creationId xmlns:a16="http://schemas.microsoft.com/office/drawing/2014/main" id="{D102D82D-E37B-E8B8-E1FF-71F9A6AC6CEA}"/>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5" name="Freeform: Shape 1164">
              <a:extLst>
                <a:ext uri="{FF2B5EF4-FFF2-40B4-BE49-F238E27FC236}">
                  <a16:creationId xmlns:a16="http://schemas.microsoft.com/office/drawing/2014/main" id="{100CCE22-238C-D5F8-FA6A-2F541669AB65}"/>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6" name="Freeform: Shape 1165">
              <a:extLst>
                <a:ext uri="{FF2B5EF4-FFF2-40B4-BE49-F238E27FC236}">
                  <a16:creationId xmlns:a16="http://schemas.microsoft.com/office/drawing/2014/main" id="{1EDE0829-CFB0-D03A-791F-90BD4B6B130E}"/>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7" name="Freeform: Shape 1166">
              <a:extLst>
                <a:ext uri="{FF2B5EF4-FFF2-40B4-BE49-F238E27FC236}">
                  <a16:creationId xmlns:a16="http://schemas.microsoft.com/office/drawing/2014/main" id="{39CF2B4B-DA1F-FC93-4E92-3C837E9B7C87}"/>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8" name="Freeform: Shape 1167">
              <a:extLst>
                <a:ext uri="{FF2B5EF4-FFF2-40B4-BE49-F238E27FC236}">
                  <a16:creationId xmlns:a16="http://schemas.microsoft.com/office/drawing/2014/main" id="{128652B7-14A0-E73F-1523-794C4A8C0132}"/>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69" name="Freeform: Shape 1168">
              <a:extLst>
                <a:ext uri="{FF2B5EF4-FFF2-40B4-BE49-F238E27FC236}">
                  <a16:creationId xmlns:a16="http://schemas.microsoft.com/office/drawing/2014/main" id="{5A38EDDB-3822-3142-4422-5EC5B4D27B33}"/>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0" name="Freeform: Shape 1169">
              <a:extLst>
                <a:ext uri="{FF2B5EF4-FFF2-40B4-BE49-F238E27FC236}">
                  <a16:creationId xmlns:a16="http://schemas.microsoft.com/office/drawing/2014/main" id="{D0441F39-4215-AE1F-0DCF-C1DA9B1C7DE4}"/>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1" name="Freeform: Shape 1170">
              <a:extLst>
                <a:ext uri="{FF2B5EF4-FFF2-40B4-BE49-F238E27FC236}">
                  <a16:creationId xmlns:a16="http://schemas.microsoft.com/office/drawing/2014/main" id="{45D3168B-7E97-7DC8-6E66-9F3C850C05AD}"/>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2" name="Freeform: Shape 1171">
              <a:extLst>
                <a:ext uri="{FF2B5EF4-FFF2-40B4-BE49-F238E27FC236}">
                  <a16:creationId xmlns:a16="http://schemas.microsoft.com/office/drawing/2014/main" id="{BA9CF916-A1C1-BA4C-CC48-31C2BFF0F267}"/>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3" name="Freeform: Shape 1172">
              <a:extLst>
                <a:ext uri="{FF2B5EF4-FFF2-40B4-BE49-F238E27FC236}">
                  <a16:creationId xmlns:a16="http://schemas.microsoft.com/office/drawing/2014/main" id="{788BB8A3-33D7-D5C8-C258-05B135CB3DDA}"/>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4" name="Freeform: Shape 1173">
              <a:extLst>
                <a:ext uri="{FF2B5EF4-FFF2-40B4-BE49-F238E27FC236}">
                  <a16:creationId xmlns:a16="http://schemas.microsoft.com/office/drawing/2014/main" id="{0BF683F9-EB7C-C84D-0F58-242247F5DF22}"/>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5" name="Freeform: Shape 1174">
              <a:extLst>
                <a:ext uri="{FF2B5EF4-FFF2-40B4-BE49-F238E27FC236}">
                  <a16:creationId xmlns:a16="http://schemas.microsoft.com/office/drawing/2014/main" id="{EED50307-96DE-5CB2-36EC-DB0DA5599A2C}"/>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6" name="Freeform: Shape 1175">
              <a:extLst>
                <a:ext uri="{FF2B5EF4-FFF2-40B4-BE49-F238E27FC236}">
                  <a16:creationId xmlns:a16="http://schemas.microsoft.com/office/drawing/2014/main" id="{9731ED4A-52F7-F4B9-5841-F58F6E86D174}"/>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7" name="Freeform: Shape 1176">
              <a:extLst>
                <a:ext uri="{FF2B5EF4-FFF2-40B4-BE49-F238E27FC236}">
                  <a16:creationId xmlns:a16="http://schemas.microsoft.com/office/drawing/2014/main" id="{8876A4F4-4BB9-215B-A7DD-DCDBFB5CC48C}"/>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8" name="Freeform: Shape 1177">
              <a:extLst>
                <a:ext uri="{FF2B5EF4-FFF2-40B4-BE49-F238E27FC236}">
                  <a16:creationId xmlns:a16="http://schemas.microsoft.com/office/drawing/2014/main" id="{AC314923-9BF2-0010-459B-98FDFD418048}"/>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79" name="Freeform: Shape 1178">
              <a:extLst>
                <a:ext uri="{FF2B5EF4-FFF2-40B4-BE49-F238E27FC236}">
                  <a16:creationId xmlns:a16="http://schemas.microsoft.com/office/drawing/2014/main" id="{190A61B3-5002-E3BD-26A4-F2FF31F82A80}"/>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0" name="Freeform: Shape 1179">
              <a:extLst>
                <a:ext uri="{FF2B5EF4-FFF2-40B4-BE49-F238E27FC236}">
                  <a16:creationId xmlns:a16="http://schemas.microsoft.com/office/drawing/2014/main" id="{304E1923-C8AE-A91E-2F3C-629BF3A2D445}"/>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1" name="Freeform: Shape 1180">
              <a:extLst>
                <a:ext uri="{FF2B5EF4-FFF2-40B4-BE49-F238E27FC236}">
                  <a16:creationId xmlns:a16="http://schemas.microsoft.com/office/drawing/2014/main" id="{5DE4CC7D-774B-8AF7-E661-C1CB8A3A3640}"/>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2" name="Freeform: Shape 1181">
              <a:extLst>
                <a:ext uri="{FF2B5EF4-FFF2-40B4-BE49-F238E27FC236}">
                  <a16:creationId xmlns:a16="http://schemas.microsoft.com/office/drawing/2014/main" id="{68A6E2AC-F242-FE1C-E8FD-49AB23935A59}"/>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3" name="Freeform: Shape 1182">
              <a:extLst>
                <a:ext uri="{FF2B5EF4-FFF2-40B4-BE49-F238E27FC236}">
                  <a16:creationId xmlns:a16="http://schemas.microsoft.com/office/drawing/2014/main" id="{F74EF247-3441-F245-4273-90D7CA3E6391}"/>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4" name="Freeform: Shape 1183">
              <a:extLst>
                <a:ext uri="{FF2B5EF4-FFF2-40B4-BE49-F238E27FC236}">
                  <a16:creationId xmlns:a16="http://schemas.microsoft.com/office/drawing/2014/main" id="{3CB4ADE6-654F-4E83-11F5-D646CD8DF5AA}"/>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5" name="Freeform: Shape 1184">
              <a:extLst>
                <a:ext uri="{FF2B5EF4-FFF2-40B4-BE49-F238E27FC236}">
                  <a16:creationId xmlns:a16="http://schemas.microsoft.com/office/drawing/2014/main" id="{2AB7726F-C45D-40B6-EA8A-8A733597276B}"/>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6" name="Freeform: Shape 1185">
              <a:extLst>
                <a:ext uri="{FF2B5EF4-FFF2-40B4-BE49-F238E27FC236}">
                  <a16:creationId xmlns:a16="http://schemas.microsoft.com/office/drawing/2014/main" id="{F147BD14-8873-FB6F-8E98-06BBCC7A3873}"/>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7" name="Freeform: Shape 1186">
              <a:extLst>
                <a:ext uri="{FF2B5EF4-FFF2-40B4-BE49-F238E27FC236}">
                  <a16:creationId xmlns:a16="http://schemas.microsoft.com/office/drawing/2014/main" id="{3BBAE74D-17A8-D838-696F-2694DDC29577}"/>
                </a:ext>
              </a:extLst>
            </p:cNvPr>
            <p:cNvSpPr/>
            <p:nvPr/>
          </p:nvSpPr>
          <p:spPr>
            <a:xfrm>
              <a:off x="5373015" y="1923866"/>
              <a:ext cx="40176" cy="29108"/>
            </a:xfrm>
            <a:custGeom>
              <a:avLst/>
              <a:gdLst>
                <a:gd name="connsiteX0" fmla="*/ 40176 w 40176"/>
                <a:gd name="connsiteY0" fmla="*/ 0 h 29108"/>
                <a:gd name="connsiteX1" fmla="*/ 0 w 40176"/>
                <a:gd name="connsiteY1" fmla="*/ 6340 h 29108"/>
                <a:gd name="connsiteX2" fmla="*/ 0 w 40176"/>
                <a:gd name="connsiteY2" fmla="*/ 29109 h 29108"/>
                <a:gd name="connsiteX3" fmla="*/ 28217 w 40176"/>
                <a:gd name="connsiteY3" fmla="*/ 26587 h 29108"/>
                <a:gd name="connsiteX4" fmla="*/ 40176 w 40176"/>
                <a:gd name="connsiteY4" fmla="*/ 0 h 29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6" h="29108">
                  <a:moveTo>
                    <a:pt x="40176" y="0"/>
                  </a:moveTo>
                  <a:lnTo>
                    <a:pt x="0" y="6340"/>
                  </a:lnTo>
                  <a:lnTo>
                    <a:pt x="0" y="29109"/>
                  </a:lnTo>
                  <a:lnTo>
                    <a:pt x="28217" y="26587"/>
                  </a:lnTo>
                  <a:lnTo>
                    <a:pt x="40176" y="0"/>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8" name="Freeform: Shape 1187">
              <a:extLst>
                <a:ext uri="{FF2B5EF4-FFF2-40B4-BE49-F238E27FC236}">
                  <a16:creationId xmlns:a16="http://schemas.microsoft.com/office/drawing/2014/main" id="{17BB5E4B-B5BD-3D85-7DF9-E3280F38D404}"/>
                </a:ext>
              </a:extLst>
            </p:cNvPr>
            <p:cNvSpPr/>
            <p:nvPr/>
          </p:nvSpPr>
          <p:spPr>
            <a:xfrm>
              <a:off x="5287253" y="1933989"/>
              <a:ext cx="41258" cy="32926"/>
            </a:xfrm>
            <a:custGeom>
              <a:avLst/>
              <a:gdLst>
                <a:gd name="connsiteX0" fmla="*/ 41258 w 41258"/>
                <a:gd name="connsiteY0" fmla="*/ 8862 h 32926"/>
                <a:gd name="connsiteX1" fmla="*/ 22808 w 41258"/>
                <a:gd name="connsiteY1" fmla="*/ 0 h 32926"/>
                <a:gd name="connsiteX2" fmla="*/ 0 w 41258"/>
                <a:gd name="connsiteY2" fmla="*/ 12680 h 32926"/>
                <a:gd name="connsiteX3" fmla="*/ 2164 w 41258"/>
                <a:gd name="connsiteY3" fmla="*/ 31631 h 32926"/>
                <a:gd name="connsiteX4" fmla="*/ 23890 w 41258"/>
                <a:gd name="connsiteY4" fmla="*/ 32927 h 32926"/>
                <a:gd name="connsiteX5" fmla="*/ 41258 w 41258"/>
                <a:gd name="connsiteY5" fmla="*/ 8862 h 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8" h="32926">
                  <a:moveTo>
                    <a:pt x="41258" y="8862"/>
                  </a:moveTo>
                  <a:lnTo>
                    <a:pt x="22808" y="0"/>
                  </a:lnTo>
                  <a:lnTo>
                    <a:pt x="0" y="12680"/>
                  </a:lnTo>
                  <a:lnTo>
                    <a:pt x="2164" y="31631"/>
                  </a:lnTo>
                  <a:lnTo>
                    <a:pt x="23890" y="32927"/>
                  </a:lnTo>
                  <a:lnTo>
                    <a:pt x="41258"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9" name="Freeform: Shape 1188">
              <a:extLst>
                <a:ext uri="{FF2B5EF4-FFF2-40B4-BE49-F238E27FC236}">
                  <a16:creationId xmlns:a16="http://schemas.microsoft.com/office/drawing/2014/main" id="{8DCFD832-046C-0C4D-6CE2-155D15A6DF51}"/>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0" name="Freeform: Shape 1189">
              <a:extLst>
                <a:ext uri="{FF2B5EF4-FFF2-40B4-BE49-F238E27FC236}">
                  <a16:creationId xmlns:a16="http://schemas.microsoft.com/office/drawing/2014/main" id="{FA62986D-4F9D-9342-E7DE-7249154E9721}"/>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1" name="Freeform: Shape 1190">
              <a:extLst>
                <a:ext uri="{FF2B5EF4-FFF2-40B4-BE49-F238E27FC236}">
                  <a16:creationId xmlns:a16="http://schemas.microsoft.com/office/drawing/2014/main" id="{A11BC9B7-EA90-7C04-9685-A2599EED6F67}"/>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2" name="Freeform: Shape 1191">
              <a:extLst>
                <a:ext uri="{FF2B5EF4-FFF2-40B4-BE49-F238E27FC236}">
                  <a16:creationId xmlns:a16="http://schemas.microsoft.com/office/drawing/2014/main" id="{B69274E8-515E-2176-FCA5-4DA4C1842E64}"/>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3" name="Freeform: Shape 1192">
              <a:extLst>
                <a:ext uri="{FF2B5EF4-FFF2-40B4-BE49-F238E27FC236}">
                  <a16:creationId xmlns:a16="http://schemas.microsoft.com/office/drawing/2014/main" id="{0E50AEBF-5C08-7E1C-20AD-3C2EF5C3B455}"/>
                </a:ext>
              </a:extLst>
            </p:cNvPr>
            <p:cNvSpPr/>
            <p:nvPr/>
          </p:nvSpPr>
          <p:spPr>
            <a:xfrm>
              <a:off x="5325236" y="2233937"/>
              <a:ext cx="35308" cy="42069"/>
            </a:xfrm>
            <a:custGeom>
              <a:avLst/>
              <a:gdLst>
                <a:gd name="connsiteX0" fmla="*/ 16888 w 35308"/>
                <a:gd name="connsiteY0" fmla="*/ 0 h 42069"/>
                <a:gd name="connsiteX1" fmla="*/ 0 w 35308"/>
                <a:gd name="connsiteY1" fmla="*/ 17900 h 42069"/>
                <a:gd name="connsiteX2" fmla="*/ 751 w 35308"/>
                <a:gd name="connsiteY2" fmla="*/ 42069 h 42069"/>
                <a:gd name="connsiteX3" fmla="*/ 20704 w 35308"/>
                <a:gd name="connsiteY3" fmla="*/ 38496 h 42069"/>
                <a:gd name="connsiteX4" fmla="*/ 35308 w 35308"/>
                <a:gd name="connsiteY4" fmla="*/ 16113 h 42069"/>
                <a:gd name="connsiteX5" fmla="*/ 16888 w 35308"/>
                <a:gd name="connsiteY5" fmla="*/ 0 h 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8" h="42069">
                  <a:moveTo>
                    <a:pt x="16888" y="0"/>
                  </a:moveTo>
                  <a:lnTo>
                    <a:pt x="0" y="17900"/>
                  </a:lnTo>
                  <a:lnTo>
                    <a:pt x="751" y="42069"/>
                  </a:lnTo>
                  <a:lnTo>
                    <a:pt x="20704" y="38496"/>
                  </a:lnTo>
                  <a:lnTo>
                    <a:pt x="35308" y="16113"/>
                  </a:lnTo>
                  <a:lnTo>
                    <a:pt x="16888"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4" name="Freeform: Shape 1193">
              <a:extLst>
                <a:ext uri="{FF2B5EF4-FFF2-40B4-BE49-F238E27FC236}">
                  <a16:creationId xmlns:a16="http://schemas.microsoft.com/office/drawing/2014/main" id="{69DAE1C8-4BB9-CC89-405A-E0403BA8BDD7}"/>
                </a:ext>
              </a:extLst>
            </p:cNvPr>
            <p:cNvSpPr/>
            <p:nvPr/>
          </p:nvSpPr>
          <p:spPr>
            <a:xfrm>
              <a:off x="5349666" y="2271172"/>
              <a:ext cx="46066" cy="37585"/>
            </a:xfrm>
            <a:custGeom>
              <a:avLst/>
              <a:gdLst>
                <a:gd name="connsiteX0" fmla="*/ 46066 w 46066"/>
                <a:gd name="connsiteY0" fmla="*/ 28618 h 37585"/>
                <a:gd name="connsiteX1" fmla="*/ 13823 w 46066"/>
                <a:gd name="connsiteY1" fmla="*/ 0 h 37585"/>
                <a:gd name="connsiteX2" fmla="*/ 0 w 46066"/>
                <a:gd name="connsiteY2" fmla="*/ 16113 h 37585"/>
                <a:gd name="connsiteX3" fmla="*/ 21485 w 46066"/>
                <a:gd name="connsiteY3" fmla="*/ 37585 h 37585"/>
                <a:gd name="connsiteX4" fmla="*/ 46066 w 46066"/>
                <a:gd name="connsiteY4" fmla="*/ 28618 h 3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6" h="37585">
                  <a:moveTo>
                    <a:pt x="46066" y="28618"/>
                  </a:moveTo>
                  <a:lnTo>
                    <a:pt x="13823" y="0"/>
                  </a:lnTo>
                  <a:lnTo>
                    <a:pt x="0" y="16113"/>
                  </a:lnTo>
                  <a:lnTo>
                    <a:pt x="21485" y="37585"/>
                  </a:lnTo>
                  <a:lnTo>
                    <a:pt x="46066" y="28618"/>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5" name="Freeform: Shape 1194">
              <a:extLst>
                <a:ext uri="{FF2B5EF4-FFF2-40B4-BE49-F238E27FC236}">
                  <a16:creationId xmlns:a16="http://schemas.microsoft.com/office/drawing/2014/main" id="{89A364D0-C520-EAE4-D8D2-9AEDF0850431}"/>
                </a:ext>
              </a:extLst>
            </p:cNvPr>
            <p:cNvSpPr/>
            <p:nvPr/>
          </p:nvSpPr>
          <p:spPr>
            <a:xfrm>
              <a:off x="5441047" y="2259158"/>
              <a:ext cx="29148" cy="48304"/>
            </a:xfrm>
            <a:custGeom>
              <a:avLst/>
              <a:gdLst>
                <a:gd name="connsiteX0" fmla="*/ 26864 w 29148"/>
                <a:gd name="connsiteY0" fmla="*/ 0 h 48304"/>
                <a:gd name="connsiteX1" fmla="*/ 8444 w 29148"/>
                <a:gd name="connsiteY1" fmla="*/ 8932 h 48304"/>
                <a:gd name="connsiteX2" fmla="*/ 0 w 29148"/>
                <a:gd name="connsiteY2" fmla="*/ 36675 h 48304"/>
                <a:gd name="connsiteX3" fmla="*/ 13042 w 29148"/>
                <a:gd name="connsiteY3" fmla="*/ 48304 h 48304"/>
                <a:gd name="connsiteX4" fmla="*/ 29148 w 29148"/>
                <a:gd name="connsiteY4" fmla="*/ 31315 h 48304"/>
                <a:gd name="connsiteX5" fmla="*/ 26864 w 29148"/>
                <a:gd name="connsiteY5" fmla="*/ 0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8" h="48304">
                  <a:moveTo>
                    <a:pt x="26864" y="0"/>
                  </a:moveTo>
                  <a:lnTo>
                    <a:pt x="8444" y="8932"/>
                  </a:lnTo>
                  <a:lnTo>
                    <a:pt x="0" y="36675"/>
                  </a:lnTo>
                  <a:lnTo>
                    <a:pt x="13042" y="48304"/>
                  </a:lnTo>
                  <a:lnTo>
                    <a:pt x="29148" y="31315"/>
                  </a:lnTo>
                  <a:lnTo>
                    <a:pt x="2686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6" name="Freeform: Shape 1195">
              <a:extLst>
                <a:ext uri="{FF2B5EF4-FFF2-40B4-BE49-F238E27FC236}">
                  <a16:creationId xmlns:a16="http://schemas.microsoft.com/office/drawing/2014/main" id="{138A9396-ED4C-CF5B-3DB6-D5224E44758C}"/>
                </a:ext>
              </a:extLst>
            </p:cNvPr>
            <p:cNvSpPr/>
            <p:nvPr/>
          </p:nvSpPr>
          <p:spPr>
            <a:xfrm>
              <a:off x="5403845" y="2243955"/>
              <a:ext cx="23799" cy="25921"/>
            </a:xfrm>
            <a:custGeom>
              <a:avLst/>
              <a:gdLst>
                <a:gd name="connsiteX0" fmla="*/ 20734 w 23799"/>
                <a:gd name="connsiteY0" fmla="*/ 25921 h 25921"/>
                <a:gd name="connsiteX1" fmla="*/ 23799 w 23799"/>
                <a:gd name="connsiteY1" fmla="*/ 11629 h 25921"/>
                <a:gd name="connsiteX2" fmla="*/ 13823 w 23799"/>
                <a:gd name="connsiteY2" fmla="*/ 0 h 25921"/>
                <a:gd name="connsiteX3" fmla="*/ 0 w 23799"/>
                <a:gd name="connsiteY3" fmla="*/ 1786 h 25921"/>
                <a:gd name="connsiteX4" fmla="*/ 6130 w 23799"/>
                <a:gd name="connsiteY4" fmla="*/ 17865 h 25921"/>
                <a:gd name="connsiteX5" fmla="*/ 20734 w 23799"/>
                <a:gd name="connsiteY5" fmla="*/ 25921 h 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 h="25921">
                  <a:moveTo>
                    <a:pt x="20734" y="25921"/>
                  </a:moveTo>
                  <a:lnTo>
                    <a:pt x="23799" y="11629"/>
                  </a:lnTo>
                  <a:lnTo>
                    <a:pt x="13823" y="0"/>
                  </a:lnTo>
                  <a:lnTo>
                    <a:pt x="0" y="1786"/>
                  </a:lnTo>
                  <a:lnTo>
                    <a:pt x="6130" y="17865"/>
                  </a:lnTo>
                  <a:lnTo>
                    <a:pt x="20734" y="25921"/>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7" name="Freeform: Shape 1196">
              <a:extLst>
                <a:ext uri="{FF2B5EF4-FFF2-40B4-BE49-F238E27FC236}">
                  <a16:creationId xmlns:a16="http://schemas.microsoft.com/office/drawing/2014/main" id="{EDB30F63-C23E-533E-9641-F34C6806955E}"/>
                </a:ext>
              </a:extLst>
            </p:cNvPr>
            <p:cNvSpPr/>
            <p:nvPr/>
          </p:nvSpPr>
          <p:spPr>
            <a:xfrm>
              <a:off x="5346931" y="2184372"/>
              <a:ext cx="30921" cy="32891"/>
            </a:xfrm>
            <a:custGeom>
              <a:avLst/>
              <a:gdLst>
                <a:gd name="connsiteX0" fmla="*/ 14784 w 30921"/>
                <a:gd name="connsiteY0" fmla="*/ 0 h 32891"/>
                <a:gd name="connsiteX1" fmla="*/ 0 w 30921"/>
                <a:gd name="connsiteY1" fmla="*/ 15658 h 32891"/>
                <a:gd name="connsiteX2" fmla="*/ 13432 w 30921"/>
                <a:gd name="connsiteY2" fmla="*/ 32892 h 32891"/>
                <a:gd name="connsiteX3" fmla="*/ 30921 w 30921"/>
                <a:gd name="connsiteY3" fmla="*/ 23504 h 32891"/>
                <a:gd name="connsiteX4" fmla="*/ 14784 w 30921"/>
                <a:gd name="connsiteY4" fmla="*/ 0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1" h="32891">
                  <a:moveTo>
                    <a:pt x="14784" y="0"/>
                  </a:moveTo>
                  <a:lnTo>
                    <a:pt x="0" y="15658"/>
                  </a:lnTo>
                  <a:lnTo>
                    <a:pt x="13432" y="32892"/>
                  </a:lnTo>
                  <a:lnTo>
                    <a:pt x="30921" y="23504"/>
                  </a:lnTo>
                  <a:lnTo>
                    <a:pt x="1478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8" name="Freeform: Shape 1197">
              <a:extLst>
                <a:ext uri="{FF2B5EF4-FFF2-40B4-BE49-F238E27FC236}">
                  <a16:creationId xmlns:a16="http://schemas.microsoft.com/office/drawing/2014/main" id="{55F1D2C6-5C08-A255-92AE-A16EB516AD33}"/>
                </a:ext>
              </a:extLst>
            </p:cNvPr>
            <p:cNvSpPr/>
            <p:nvPr/>
          </p:nvSpPr>
          <p:spPr>
            <a:xfrm>
              <a:off x="5395251" y="2178627"/>
              <a:ext cx="29178" cy="21472"/>
            </a:xfrm>
            <a:custGeom>
              <a:avLst/>
              <a:gdLst>
                <a:gd name="connsiteX0" fmla="*/ 0 w 29178"/>
                <a:gd name="connsiteY0" fmla="*/ 8932 h 21472"/>
                <a:gd name="connsiteX1" fmla="*/ 21486 w 29178"/>
                <a:gd name="connsiteY1" fmla="*/ 0 h 21472"/>
                <a:gd name="connsiteX2" fmla="*/ 29178 w 29178"/>
                <a:gd name="connsiteY2" fmla="*/ 17864 h 21472"/>
                <a:gd name="connsiteX3" fmla="*/ 0 w 29178"/>
                <a:gd name="connsiteY3" fmla="*/ 21472 h 21472"/>
                <a:gd name="connsiteX4" fmla="*/ 0 w 29178"/>
                <a:gd name="connsiteY4" fmla="*/ 8932 h 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8" h="21472">
                  <a:moveTo>
                    <a:pt x="0" y="8932"/>
                  </a:moveTo>
                  <a:lnTo>
                    <a:pt x="21486" y="0"/>
                  </a:lnTo>
                  <a:lnTo>
                    <a:pt x="29178" y="17864"/>
                  </a:lnTo>
                  <a:lnTo>
                    <a:pt x="0" y="21472"/>
                  </a:lnTo>
                  <a:lnTo>
                    <a:pt x="0" y="8932"/>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99" name="Freeform: Shape 1198">
              <a:extLst>
                <a:ext uri="{FF2B5EF4-FFF2-40B4-BE49-F238E27FC236}">
                  <a16:creationId xmlns:a16="http://schemas.microsoft.com/office/drawing/2014/main" id="{43F80C3B-9258-4E6C-A8AF-27530F7A52C0}"/>
                </a:ext>
              </a:extLst>
            </p:cNvPr>
            <p:cNvSpPr/>
            <p:nvPr/>
          </p:nvSpPr>
          <p:spPr>
            <a:xfrm>
              <a:off x="5373525" y="2133125"/>
              <a:ext cx="18450" cy="32296"/>
            </a:xfrm>
            <a:custGeom>
              <a:avLst/>
              <a:gdLst>
                <a:gd name="connsiteX0" fmla="*/ 17609 w 18450"/>
                <a:gd name="connsiteY0" fmla="*/ 32296 h 32296"/>
                <a:gd name="connsiteX1" fmla="*/ 6701 w 18450"/>
                <a:gd name="connsiteY1" fmla="*/ 29354 h 32296"/>
                <a:gd name="connsiteX2" fmla="*/ 1653 w 18450"/>
                <a:gd name="connsiteY2" fmla="*/ 13696 h 32296"/>
                <a:gd name="connsiteX3" fmla="*/ 0 w 18450"/>
                <a:gd name="connsiteY3" fmla="*/ 0 h 32296"/>
                <a:gd name="connsiteX4" fmla="*/ 18450 w 18450"/>
                <a:gd name="connsiteY4" fmla="*/ 9808 h 32296"/>
                <a:gd name="connsiteX5" fmla="*/ 17609 w 18450"/>
                <a:gd name="connsiteY5" fmla="*/ 32296 h 3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0" h="32296">
                  <a:moveTo>
                    <a:pt x="17609" y="32296"/>
                  </a:moveTo>
                  <a:lnTo>
                    <a:pt x="6701" y="29354"/>
                  </a:lnTo>
                  <a:lnTo>
                    <a:pt x="1653" y="13696"/>
                  </a:lnTo>
                  <a:lnTo>
                    <a:pt x="0" y="0"/>
                  </a:lnTo>
                  <a:lnTo>
                    <a:pt x="18450" y="9808"/>
                  </a:lnTo>
                  <a:lnTo>
                    <a:pt x="17609" y="32296"/>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19" name="Group 1118">
            <a:extLst>
              <a:ext uri="{FF2B5EF4-FFF2-40B4-BE49-F238E27FC236}">
                <a16:creationId xmlns:a16="http://schemas.microsoft.com/office/drawing/2014/main" id="{F7BBD6E0-6F36-A323-D3B7-C10C7BBE6560}"/>
              </a:ext>
            </a:extLst>
          </p:cNvPr>
          <p:cNvGrpSpPr/>
          <p:nvPr/>
        </p:nvGrpSpPr>
        <p:grpSpPr>
          <a:xfrm>
            <a:off x="10348486" y="4083300"/>
            <a:ext cx="812540" cy="627568"/>
            <a:chOff x="5022546" y="1923866"/>
            <a:chExt cx="774920" cy="384891"/>
          </a:xfrm>
        </p:grpSpPr>
        <p:sp>
          <p:nvSpPr>
            <p:cNvPr id="1120" name="Freeform: Shape 1119">
              <a:extLst>
                <a:ext uri="{FF2B5EF4-FFF2-40B4-BE49-F238E27FC236}">
                  <a16:creationId xmlns:a16="http://schemas.microsoft.com/office/drawing/2014/main" id="{D51F42BF-A59A-2968-1067-DCF4DE533123}"/>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1" name="Freeform: Shape 1120">
              <a:extLst>
                <a:ext uri="{FF2B5EF4-FFF2-40B4-BE49-F238E27FC236}">
                  <a16:creationId xmlns:a16="http://schemas.microsoft.com/office/drawing/2014/main" id="{F3ECE828-16D8-3359-F5DD-578723164CB0}"/>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2" name="Freeform: Shape 1121">
              <a:extLst>
                <a:ext uri="{FF2B5EF4-FFF2-40B4-BE49-F238E27FC236}">
                  <a16:creationId xmlns:a16="http://schemas.microsoft.com/office/drawing/2014/main" id="{66E07726-FEE2-3A33-B117-E78AF8E6FF67}"/>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3" name="Freeform: Shape 1122">
              <a:extLst>
                <a:ext uri="{FF2B5EF4-FFF2-40B4-BE49-F238E27FC236}">
                  <a16:creationId xmlns:a16="http://schemas.microsoft.com/office/drawing/2014/main" id="{1F524F5B-2E46-8A44-6093-8B9DE0100E4E}"/>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4" name="Freeform: Shape 1123">
              <a:extLst>
                <a:ext uri="{FF2B5EF4-FFF2-40B4-BE49-F238E27FC236}">
                  <a16:creationId xmlns:a16="http://schemas.microsoft.com/office/drawing/2014/main" id="{2CB41BC6-08DB-0746-EC17-375176300895}"/>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5" name="Freeform: Shape 1124">
              <a:extLst>
                <a:ext uri="{FF2B5EF4-FFF2-40B4-BE49-F238E27FC236}">
                  <a16:creationId xmlns:a16="http://schemas.microsoft.com/office/drawing/2014/main" id="{3412471F-FD57-C190-6AF7-58BF79764FDD}"/>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6" name="Freeform: Shape 1125">
              <a:extLst>
                <a:ext uri="{FF2B5EF4-FFF2-40B4-BE49-F238E27FC236}">
                  <a16:creationId xmlns:a16="http://schemas.microsoft.com/office/drawing/2014/main" id="{9B0EF1A4-A2BF-4BD6-B56E-E8E9DA9032B9}"/>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7" name="Freeform: Shape 1126">
              <a:extLst>
                <a:ext uri="{FF2B5EF4-FFF2-40B4-BE49-F238E27FC236}">
                  <a16:creationId xmlns:a16="http://schemas.microsoft.com/office/drawing/2014/main" id="{504138C7-879F-2D3E-E2F3-87E34DAF6DB0}"/>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8" name="Freeform: Shape 1127">
              <a:extLst>
                <a:ext uri="{FF2B5EF4-FFF2-40B4-BE49-F238E27FC236}">
                  <a16:creationId xmlns:a16="http://schemas.microsoft.com/office/drawing/2014/main" id="{BE76A0CE-6EDA-1D97-49BB-8F5D7BDA577F}"/>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29" name="Freeform: Shape 1128">
              <a:extLst>
                <a:ext uri="{FF2B5EF4-FFF2-40B4-BE49-F238E27FC236}">
                  <a16:creationId xmlns:a16="http://schemas.microsoft.com/office/drawing/2014/main" id="{E2B0C3C4-B2A1-3501-0DC1-521D24679402}"/>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0" name="Freeform: Shape 1129">
              <a:extLst>
                <a:ext uri="{FF2B5EF4-FFF2-40B4-BE49-F238E27FC236}">
                  <a16:creationId xmlns:a16="http://schemas.microsoft.com/office/drawing/2014/main" id="{3058AFFF-DAFC-4ACB-E56A-3A76FCF947EE}"/>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1" name="Freeform: Shape 1130">
              <a:extLst>
                <a:ext uri="{FF2B5EF4-FFF2-40B4-BE49-F238E27FC236}">
                  <a16:creationId xmlns:a16="http://schemas.microsoft.com/office/drawing/2014/main" id="{1015C334-899A-594A-CC32-713002FE7B2A}"/>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2" name="Freeform: Shape 1131">
              <a:extLst>
                <a:ext uri="{FF2B5EF4-FFF2-40B4-BE49-F238E27FC236}">
                  <a16:creationId xmlns:a16="http://schemas.microsoft.com/office/drawing/2014/main" id="{0715A821-AE45-560B-76F5-7D6E9B953437}"/>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3" name="Freeform: Shape 1132">
              <a:extLst>
                <a:ext uri="{FF2B5EF4-FFF2-40B4-BE49-F238E27FC236}">
                  <a16:creationId xmlns:a16="http://schemas.microsoft.com/office/drawing/2014/main" id="{B7463202-F979-812E-61E1-340F1A0F8C84}"/>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4" name="Freeform: Shape 1133">
              <a:extLst>
                <a:ext uri="{FF2B5EF4-FFF2-40B4-BE49-F238E27FC236}">
                  <a16:creationId xmlns:a16="http://schemas.microsoft.com/office/drawing/2014/main" id="{AAC2990C-81E1-DE86-98F7-D45044E2B3BD}"/>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5" name="Freeform: Shape 1134">
              <a:extLst>
                <a:ext uri="{FF2B5EF4-FFF2-40B4-BE49-F238E27FC236}">
                  <a16:creationId xmlns:a16="http://schemas.microsoft.com/office/drawing/2014/main" id="{F3BF4C60-8EA6-F8F0-6DE9-EB06459341D3}"/>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6" name="Freeform: Shape 1135">
              <a:extLst>
                <a:ext uri="{FF2B5EF4-FFF2-40B4-BE49-F238E27FC236}">
                  <a16:creationId xmlns:a16="http://schemas.microsoft.com/office/drawing/2014/main" id="{680858FA-0E98-8834-CC76-5FD1F6508A93}"/>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7" name="Freeform: Shape 1136">
              <a:extLst>
                <a:ext uri="{FF2B5EF4-FFF2-40B4-BE49-F238E27FC236}">
                  <a16:creationId xmlns:a16="http://schemas.microsoft.com/office/drawing/2014/main" id="{04A1E735-1E6B-8FB0-4527-CFDEF03FBD4D}"/>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8" name="Freeform: Shape 1137">
              <a:extLst>
                <a:ext uri="{FF2B5EF4-FFF2-40B4-BE49-F238E27FC236}">
                  <a16:creationId xmlns:a16="http://schemas.microsoft.com/office/drawing/2014/main" id="{AC49165F-FA84-413B-AEF4-A2F801D7DD4F}"/>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39" name="Freeform: Shape 1138">
              <a:extLst>
                <a:ext uri="{FF2B5EF4-FFF2-40B4-BE49-F238E27FC236}">
                  <a16:creationId xmlns:a16="http://schemas.microsoft.com/office/drawing/2014/main" id="{38E34584-8CD9-7721-B1E8-9C4010D59088}"/>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0" name="Freeform: Shape 1139">
              <a:extLst>
                <a:ext uri="{FF2B5EF4-FFF2-40B4-BE49-F238E27FC236}">
                  <a16:creationId xmlns:a16="http://schemas.microsoft.com/office/drawing/2014/main" id="{215C0186-323D-DF02-0F17-77CF93A0C8DF}"/>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1" name="Freeform: Shape 1140">
              <a:extLst>
                <a:ext uri="{FF2B5EF4-FFF2-40B4-BE49-F238E27FC236}">
                  <a16:creationId xmlns:a16="http://schemas.microsoft.com/office/drawing/2014/main" id="{ED8EB4E3-69EE-4970-B950-2BCAE6534944}"/>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2" name="Freeform: Shape 1141">
              <a:extLst>
                <a:ext uri="{FF2B5EF4-FFF2-40B4-BE49-F238E27FC236}">
                  <a16:creationId xmlns:a16="http://schemas.microsoft.com/office/drawing/2014/main" id="{017170B8-9959-7FAD-5EBE-D0E359CA7170}"/>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3" name="Freeform: Shape 1142">
              <a:extLst>
                <a:ext uri="{FF2B5EF4-FFF2-40B4-BE49-F238E27FC236}">
                  <a16:creationId xmlns:a16="http://schemas.microsoft.com/office/drawing/2014/main" id="{924424DC-52A1-3210-F4AD-3A171F0C7528}"/>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4" name="Freeform: Shape 1143">
              <a:extLst>
                <a:ext uri="{FF2B5EF4-FFF2-40B4-BE49-F238E27FC236}">
                  <a16:creationId xmlns:a16="http://schemas.microsoft.com/office/drawing/2014/main" id="{877B2E19-D31F-8A32-2B24-C66092BF145D}"/>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5" name="Freeform: Shape 1144">
              <a:extLst>
                <a:ext uri="{FF2B5EF4-FFF2-40B4-BE49-F238E27FC236}">
                  <a16:creationId xmlns:a16="http://schemas.microsoft.com/office/drawing/2014/main" id="{CE816A88-64EB-A32D-7C15-1157177A9B0B}"/>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6" name="Freeform: Shape 1145">
              <a:extLst>
                <a:ext uri="{FF2B5EF4-FFF2-40B4-BE49-F238E27FC236}">
                  <a16:creationId xmlns:a16="http://schemas.microsoft.com/office/drawing/2014/main" id="{7701B74D-CBAE-C6EE-5B65-5FE026B76647}"/>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7" name="Freeform: Shape 1146">
              <a:extLst>
                <a:ext uri="{FF2B5EF4-FFF2-40B4-BE49-F238E27FC236}">
                  <a16:creationId xmlns:a16="http://schemas.microsoft.com/office/drawing/2014/main" id="{7BE01BCC-7849-C932-16CD-DBF1CDE4FDF2}"/>
                </a:ext>
              </a:extLst>
            </p:cNvPr>
            <p:cNvSpPr/>
            <p:nvPr/>
          </p:nvSpPr>
          <p:spPr>
            <a:xfrm>
              <a:off x="5373015" y="1923866"/>
              <a:ext cx="40176" cy="29108"/>
            </a:xfrm>
            <a:custGeom>
              <a:avLst/>
              <a:gdLst>
                <a:gd name="connsiteX0" fmla="*/ 40176 w 40176"/>
                <a:gd name="connsiteY0" fmla="*/ 0 h 29108"/>
                <a:gd name="connsiteX1" fmla="*/ 0 w 40176"/>
                <a:gd name="connsiteY1" fmla="*/ 6340 h 29108"/>
                <a:gd name="connsiteX2" fmla="*/ 0 w 40176"/>
                <a:gd name="connsiteY2" fmla="*/ 29109 h 29108"/>
                <a:gd name="connsiteX3" fmla="*/ 28217 w 40176"/>
                <a:gd name="connsiteY3" fmla="*/ 26587 h 29108"/>
                <a:gd name="connsiteX4" fmla="*/ 40176 w 40176"/>
                <a:gd name="connsiteY4" fmla="*/ 0 h 29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6" h="29108">
                  <a:moveTo>
                    <a:pt x="40176" y="0"/>
                  </a:moveTo>
                  <a:lnTo>
                    <a:pt x="0" y="6340"/>
                  </a:lnTo>
                  <a:lnTo>
                    <a:pt x="0" y="29109"/>
                  </a:lnTo>
                  <a:lnTo>
                    <a:pt x="28217" y="26587"/>
                  </a:lnTo>
                  <a:lnTo>
                    <a:pt x="40176" y="0"/>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8" name="Freeform: Shape 1147">
              <a:extLst>
                <a:ext uri="{FF2B5EF4-FFF2-40B4-BE49-F238E27FC236}">
                  <a16:creationId xmlns:a16="http://schemas.microsoft.com/office/drawing/2014/main" id="{50F953B8-D351-1A81-64A8-1EB629835515}"/>
                </a:ext>
              </a:extLst>
            </p:cNvPr>
            <p:cNvSpPr/>
            <p:nvPr/>
          </p:nvSpPr>
          <p:spPr>
            <a:xfrm>
              <a:off x="5287253" y="1933989"/>
              <a:ext cx="41258" cy="32926"/>
            </a:xfrm>
            <a:custGeom>
              <a:avLst/>
              <a:gdLst>
                <a:gd name="connsiteX0" fmla="*/ 41258 w 41258"/>
                <a:gd name="connsiteY0" fmla="*/ 8862 h 32926"/>
                <a:gd name="connsiteX1" fmla="*/ 22808 w 41258"/>
                <a:gd name="connsiteY1" fmla="*/ 0 h 32926"/>
                <a:gd name="connsiteX2" fmla="*/ 0 w 41258"/>
                <a:gd name="connsiteY2" fmla="*/ 12680 h 32926"/>
                <a:gd name="connsiteX3" fmla="*/ 2164 w 41258"/>
                <a:gd name="connsiteY3" fmla="*/ 31631 h 32926"/>
                <a:gd name="connsiteX4" fmla="*/ 23890 w 41258"/>
                <a:gd name="connsiteY4" fmla="*/ 32927 h 32926"/>
                <a:gd name="connsiteX5" fmla="*/ 41258 w 41258"/>
                <a:gd name="connsiteY5" fmla="*/ 8862 h 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8" h="32926">
                  <a:moveTo>
                    <a:pt x="41258" y="8862"/>
                  </a:moveTo>
                  <a:lnTo>
                    <a:pt x="22808" y="0"/>
                  </a:lnTo>
                  <a:lnTo>
                    <a:pt x="0" y="12680"/>
                  </a:lnTo>
                  <a:lnTo>
                    <a:pt x="2164" y="31631"/>
                  </a:lnTo>
                  <a:lnTo>
                    <a:pt x="23890" y="32927"/>
                  </a:lnTo>
                  <a:lnTo>
                    <a:pt x="41258"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49" name="Freeform: Shape 1148">
              <a:extLst>
                <a:ext uri="{FF2B5EF4-FFF2-40B4-BE49-F238E27FC236}">
                  <a16:creationId xmlns:a16="http://schemas.microsoft.com/office/drawing/2014/main" id="{3A665172-8F3A-856E-B23B-0C795829950C}"/>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0" name="Freeform: Shape 1149">
              <a:extLst>
                <a:ext uri="{FF2B5EF4-FFF2-40B4-BE49-F238E27FC236}">
                  <a16:creationId xmlns:a16="http://schemas.microsoft.com/office/drawing/2014/main" id="{064B5DFD-AD08-470F-D916-63422AF3DF01}"/>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1" name="Freeform: Shape 1150">
              <a:extLst>
                <a:ext uri="{FF2B5EF4-FFF2-40B4-BE49-F238E27FC236}">
                  <a16:creationId xmlns:a16="http://schemas.microsoft.com/office/drawing/2014/main" id="{0F71D40E-DC04-4122-D615-A2841A0321CA}"/>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2" name="Freeform: Shape 1151">
              <a:extLst>
                <a:ext uri="{FF2B5EF4-FFF2-40B4-BE49-F238E27FC236}">
                  <a16:creationId xmlns:a16="http://schemas.microsoft.com/office/drawing/2014/main" id="{23602572-82AC-AC97-56C8-ADE2678EECF7}"/>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3" name="Freeform: Shape 1152">
              <a:extLst>
                <a:ext uri="{FF2B5EF4-FFF2-40B4-BE49-F238E27FC236}">
                  <a16:creationId xmlns:a16="http://schemas.microsoft.com/office/drawing/2014/main" id="{7F8E4F14-95CC-599E-1632-BA5A6DE511BB}"/>
                </a:ext>
              </a:extLst>
            </p:cNvPr>
            <p:cNvSpPr/>
            <p:nvPr/>
          </p:nvSpPr>
          <p:spPr>
            <a:xfrm>
              <a:off x="5325236" y="2233937"/>
              <a:ext cx="35308" cy="42069"/>
            </a:xfrm>
            <a:custGeom>
              <a:avLst/>
              <a:gdLst>
                <a:gd name="connsiteX0" fmla="*/ 16888 w 35308"/>
                <a:gd name="connsiteY0" fmla="*/ 0 h 42069"/>
                <a:gd name="connsiteX1" fmla="*/ 0 w 35308"/>
                <a:gd name="connsiteY1" fmla="*/ 17900 h 42069"/>
                <a:gd name="connsiteX2" fmla="*/ 751 w 35308"/>
                <a:gd name="connsiteY2" fmla="*/ 42069 h 42069"/>
                <a:gd name="connsiteX3" fmla="*/ 20704 w 35308"/>
                <a:gd name="connsiteY3" fmla="*/ 38496 h 42069"/>
                <a:gd name="connsiteX4" fmla="*/ 35308 w 35308"/>
                <a:gd name="connsiteY4" fmla="*/ 16113 h 42069"/>
                <a:gd name="connsiteX5" fmla="*/ 16888 w 35308"/>
                <a:gd name="connsiteY5" fmla="*/ 0 h 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8" h="42069">
                  <a:moveTo>
                    <a:pt x="16888" y="0"/>
                  </a:moveTo>
                  <a:lnTo>
                    <a:pt x="0" y="17900"/>
                  </a:lnTo>
                  <a:lnTo>
                    <a:pt x="751" y="42069"/>
                  </a:lnTo>
                  <a:lnTo>
                    <a:pt x="20704" y="38496"/>
                  </a:lnTo>
                  <a:lnTo>
                    <a:pt x="35308" y="16113"/>
                  </a:lnTo>
                  <a:lnTo>
                    <a:pt x="16888"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4" name="Freeform: Shape 1153">
              <a:extLst>
                <a:ext uri="{FF2B5EF4-FFF2-40B4-BE49-F238E27FC236}">
                  <a16:creationId xmlns:a16="http://schemas.microsoft.com/office/drawing/2014/main" id="{8D110AC5-5344-3504-90D9-2C78434AFC36}"/>
                </a:ext>
              </a:extLst>
            </p:cNvPr>
            <p:cNvSpPr/>
            <p:nvPr/>
          </p:nvSpPr>
          <p:spPr>
            <a:xfrm>
              <a:off x="5349666" y="2271172"/>
              <a:ext cx="46066" cy="37585"/>
            </a:xfrm>
            <a:custGeom>
              <a:avLst/>
              <a:gdLst>
                <a:gd name="connsiteX0" fmla="*/ 46066 w 46066"/>
                <a:gd name="connsiteY0" fmla="*/ 28618 h 37585"/>
                <a:gd name="connsiteX1" fmla="*/ 13823 w 46066"/>
                <a:gd name="connsiteY1" fmla="*/ 0 h 37585"/>
                <a:gd name="connsiteX2" fmla="*/ 0 w 46066"/>
                <a:gd name="connsiteY2" fmla="*/ 16113 h 37585"/>
                <a:gd name="connsiteX3" fmla="*/ 21485 w 46066"/>
                <a:gd name="connsiteY3" fmla="*/ 37585 h 37585"/>
                <a:gd name="connsiteX4" fmla="*/ 46066 w 46066"/>
                <a:gd name="connsiteY4" fmla="*/ 28618 h 3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6" h="37585">
                  <a:moveTo>
                    <a:pt x="46066" y="28618"/>
                  </a:moveTo>
                  <a:lnTo>
                    <a:pt x="13823" y="0"/>
                  </a:lnTo>
                  <a:lnTo>
                    <a:pt x="0" y="16113"/>
                  </a:lnTo>
                  <a:lnTo>
                    <a:pt x="21485" y="37585"/>
                  </a:lnTo>
                  <a:lnTo>
                    <a:pt x="46066" y="28618"/>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5" name="Freeform: Shape 1154">
              <a:extLst>
                <a:ext uri="{FF2B5EF4-FFF2-40B4-BE49-F238E27FC236}">
                  <a16:creationId xmlns:a16="http://schemas.microsoft.com/office/drawing/2014/main" id="{A7283049-8A9A-E1B6-A85F-5EA297FE01C4}"/>
                </a:ext>
              </a:extLst>
            </p:cNvPr>
            <p:cNvSpPr/>
            <p:nvPr/>
          </p:nvSpPr>
          <p:spPr>
            <a:xfrm>
              <a:off x="5441047" y="2259158"/>
              <a:ext cx="29148" cy="48304"/>
            </a:xfrm>
            <a:custGeom>
              <a:avLst/>
              <a:gdLst>
                <a:gd name="connsiteX0" fmla="*/ 26864 w 29148"/>
                <a:gd name="connsiteY0" fmla="*/ 0 h 48304"/>
                <a:gd name="connsiteX1" fmla="*/ 8444 w 29148"/>
                <a:gd name="connsiteY1" fmla="*/ 8932 h 48304"/>
                <a:gd name="connsiteX2" fmla="*/ 0 w 29148"/>
                <a:gd name="connsiteY2" fmla="*/ 36675 h 48304"/>
                <a:gd name="connsiteX3" fmla="*/ 13042 w 29148"/>
                <a:gd name="connsiteY3" fmla="*/ 48304 h 48304"/>
                <a:gd name="connsiteX4" fmla="*/ 29148 w 29148"/>
                <a:gd name="connsiteY4" fmla="*/ 31315 h 48304"/>
                <a:gd name="connsiteX5" fmla="*/ 26864 w 29148"/>
                <a:gd name="connsiteY5" fmla="*/ 0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8" h="48304">
                  <a:moveTo>
                    <a:pt x="26864" y="0"/>
                  </a:moveTo>
                  <a:lnTo>
                    <a:pt x="8444" y="8932"/>
                  </a:lnTo>
                  <a:lnTo>
                    <a:pt x="0" y="36675"/>
                  </a:lnTo>
                  <a:lnTo>
                    <a:pt x="13042" y="48304"/>
                  </a:lnTo>
                  <a:lnTo>
                    <a:pt x="29148" y="31315"/>
                  </a:lnTo>
                  <a:lnTo>
                    <a:pt x="2686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6" name="Freeform: Shape 1155">
              <a:extLst>
                <a:ext uri="{FF2B5EF4-FFF2-40B4-BE49-F238E27FC236}">
                  <a16:creationId xmlns:a16="http://schemas.microsoft.com/office/drawing/2014/main" id="{4D8D2556-5328-75A0-C4EB-2C7F87617FA5}"/>
                </a:ext>
              </a:extLst>
            </p:cNvPr>
            <p:cNvSpPr/>
            <p:nvPr/>
          </p:nvSpPr>
          <p:spPr>
            <a:xfrm>
              <a:off x="5403845" y="2243955"/>
              <a:ext cx="23799" cy="25921"/>
            </a:xfrm>
            <a:custGeom>
              <a:avLst/>
              <a:gdLst>
                <a:gd name="connsiteX0" fmla="*/ 20734 w 23799"/>
                <a:gd name="connsiteY0" fmla="*/ 25921 h 25921"/>
                <a:gd name="connsiteX1" fmla="*/ 23799 w 23799"/>
                <a:gd name="connsiteY1" fmla="*/ 11629 h 25921"/>
                <a:gd name="connsiteX2" fmla="*/ 13823 w 23799"/>
                <a:gd name="connsiteY2" fmla="*/ 0 h 25921"/>
                <a:gd name="connsiteX3" fmla="*/ 0 w 23799"/>
                <a:gd name="connsiteY3" fmla="*/ 1786 h 25921"/>
                <a:gd name="connsiteX4" fmla="*/ 6130 w 23799"/>
                <a:gd name="connsiteY4" fmla="*/ 17865 h 25921"/>
                <a:gd name="connsiteX5" fmla="*/ 20734 w 23799"/>
                <a:gd name="connsiteY5" fmla="*/ 25921 h 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 h="25921">
                  <a:moveTo>
                    <a:pt x="20734" y="25921"/>
                  </a:moveTo>
                  <a:lnTo>
                    <a:pt x="23799" y="11629"/>
                  </a:lnTo>
                  <a:lnTo>
                    <a:pt x="13823" y="0"/>
                  </a:lnTo>
                  <a:lnTo>
                    <a:pt x="0" y="1786"/>
                  </a:lnTo>
                  <a:lnTo>
                    <a:pt x="6130" y="17865"/>
                  </a:lnTo>
                  <a:lnTo>
                    <a:pt x="20734" y="25921"/>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7" name="Freeform: Shape 1156">
              <a:extLst>
                <a:ext uri="{FF2B5EF4-FFF2-40B4-BE49-F238E27FC236}">
                  <a16:creationId xmlns:a16="http://schemas.microsoft.com/office/drawing/2014/main" id="{DA386A2D-7FCF-75F3-470F-F8CDE75A1D40}"/>
                </a:ext>
              </a:extLst>
            </p:cNvPr>
            <p:cNvSpPr/>
            <p:nvPr/>
          </p:nvSpPr>
          <p:spPr>
            <a:xfrm>
              <a:off x="5346931" y="2184372"/>
              <a:ext cx="30921" cy="32891"/>
            </a:xfrm>
            <a:custGeom>
              <a:avLst/>
              <a:gdLst>
                <a:gd name="connsiteX0" fmla="*/ 14784 w 30921"/>
                <a:gd name="connsiteY0" fmla="*/ 0 h 32891"/>
                <a:gd name="connsiteX1" fmla="*/ 0 w 30921"/>
                <a:gd name="connsiteY1" fmla="*/ 15658 h 32891"/>
                <a:gd name="connsiteX2" fmla="*/ 13432 w 30921"/>
                <a:gd name="connsiteY2" fmla="*/ 32892 h 32891"/>
                <a:gd name="connsiteX3" fmla="*/ 30921 w 30921"/>
                <a:gd name="connsiteY3" fmla="*/ 23504 h 32891"/>
                <a:gd name="connsiteX4" fmla="*/ 14784 w 30921"/>
                <a:gd name="connsiteY4" fmla="*/ 0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1" h="32891">
                  <a:moveTo>
                    <a:pt x="14784" y="0"/>
                  </a:moveTo>
                  <a:lnTo>
                    <a:pt x="0" y="15658"/>
                  </a:lnTo>
                  <a:lnTo>
                    <a:pt x="13432" y="32892"/>
                  </a:lnTo>
                  <a:lnTo>
                    <a:pt x="30921" y="23504"/>
                  </a:lnTo>
                  <a:lnTo>
                    <a:pt x="1478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8" name="Freeform: Shape 1157">
              <a:extLst>
                <a:ext uri="{FF2B5EF4-FFF2-40B4-BE49-F238E27FC236}">
                  <a16:creationId xmlns:a16="http://schemas.microsoft.com/office/drawing/2014/main" id="{6FF467D3-5122-2FD6-C9D3-F484F744733F}"/>
                </a:ext>
              </a:extLst>
            </p:cNvPr>
            <p:cNvSpPr/>
            <p:nvPr/>
          </p:nvSpPr>
          <p:spPr>
            <a:xfrm>
              <a:off x="5395251" y="2178627"/>
              <a:ext cx="29178" cy="21472"/>
            </a:xfrm>
            <a:custGeom>
              <a:avLst/>
              <a:gdLst>
                <a:gd name="connsiteX0" fmla="*/ 0 w 29178"/>
                <a:gd name="connsiteY0" fmla="*/ 8932 h 21472"/>
                <a:gd name="connsiteX1" fmla="*/ 21486 w 29178"/>
                <a:gd name="connsiteY1" fmla="*/ 0 h 21472"/>
                <a:gd name="connsiteX2" fmla="*/ 29178 w 29178"/>
                <a:gd name="connsiteY2" fmla="*/ 17864 h 21472"/>
                <a:gd name="connsiteX3" fmla="*/ 0 w 29178"/>
                <a:gd name="connsiteY3" fmla="*/ 21472 h 21472"/>
                <a:gd name="connsiteX4" fmla="*/ 0 w 29178"/>
                <a:gd name="connsiteY4" fmla="*/ 8932 h 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8" h="21472">
                  <a:moveTo>
                    <a:pt x="0" y="8932"/>
                  </a:moveTo>
                  <a:lnTo>
                    <a:pt x="21486" y="0"/>
                  </a:lnTo>
                  <a:lnTo>
                    <a:pt x="29178" y="17864"/>
                  </a:lnTo>
                  <a:lnTo>
                    <a:pt x="0" y="21472"/>
                  </a:lnTo>
                  <a:lnTo>
                    <a:pt x="0" y="8932"/>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9" name="Freeform: Shape 1158">
              <a:extLst>
                <a:ext uri="{FF2B5EF4-FFF2-40B4-BE49-F238E27FC236}">
                  <a16:creationId xmlns:a16="http://schemas.microsoft.com/office/drawing/2014/main" id="{791426BE-6840-177F-465E-68EEC0453043}"/>
                </a:ext>
              </a:extLst>
            </p:cNvPr>
            <p:cNvSpPr/>
            <p:nvPr/>
          </p:nvSpPr>
          <p:spPr>
            <a:xfrm>
              <a:off x="5373525" y="2133125"/>
              <a:ext cx="18450" cy="32296"/>
            </a:xfrm>
            <a:custGeom>
              <a:avLst/>
              <a:gdLst>
                <a:gd name="connsiteX0" fmla="*/ 17609 w 18450"/>
                <a:gd name="connsiteY0" fmla="*/ 32296 h 32296"/>
                <a:gd name="connsiteX1" fmla="*/ 6701 w 18450"/>
                <a:gd name="connsiteY1" fmla="*/ 29354 h 32296"/>
                <a:gd name="connsiteX2" fmla="*/ 1653 w 18450"/>
                <a:gd name="connsiteY2" fmla="*/ 13696 h 32296"/>
                <a:gd name="connsiteX3" fmla="*/ 0 w 18450"/>
                <a:gd name="connsiteY3" fmla="*/ 0 h 32296"/>
                <a:gd name="connsiteX4" fmla="*/ 18450 w 18450"/>
                <a:gd name="connsiteY4" fmla="*/ 9808 h 32296"/>
                <a:gd name="connsiteX5" fmla="*/ 17609 w 18450"/>
                <a:gd name="connsiteY5" fmla="*/ 32296 h 3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0" h="32296">
                  <a:moveTo>
                    <a:pt x="17609" y="32296"/>
                  </a:moveTo>
                  <a:lnTo>
                    <a:pt x="6701" y="29354"/>
                  </a:lnTo>
                  <a:lnTo>
                    <a:pt x="1653" y="13696"/>
                  </a:lnTo>
                  <a:lnTo>
                    <a:pt x="0" y="0"/>
                  </a:lnTo>
                  <a:lnTo>
                    <a:pt x="18450" y="9808"/>
                  </a:lnTo>
                  <a:lnTo>
                    <a:pt x="17609" y="32296"/>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1" name="TextBox 1200">
            <a:extLst>
              <a:ext uri="{FF2B5EF4-FFF2-40B4-BE49-F238E27FC236}">
                <a16:creationId xmlns:a16="http://schemas.microsoft.com/office/drawing/2014/main" id="{57BE97F1-CA78-5CC0-C5CD-577FA1E4F31A}"/>
              </a:ext>
            </a:extLst>
          </p:cNvPr>
          <p:cNvSpPr txBox="1"/>
          <p:nvPr/>
        </p:nvSpPr>
        <p:spPr>
          <a:xfrm>
            <a:off x="6037438" y="5332337"/>
            <a:ext cx="1938429" cy="38779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Inhibition of AR DNA binding and repair</a:t>
            </a:r>
          </a:p>
        </p:txBody>
      </p:sp>
      <p:grpSp>
        <p:nvGrpSpPr>
          <p:cNvPr id="1203" name="Group 1202">
            <a:extLst>
              <a:ext uri="{FF2B5EF4-FFF2-40B4-BE49-F238E27FC236}">
                <a16:creationId xmlns:a16="http://schemas.microsoft.com/office/drawing/2014/main" id="{417EF2AD-5307-7F3F-07A9-5FB23C6A14B8}"/>
              </a:ext>
            </a:extLst>
          </p:cNvPr>
          <p:cNvGrpSpPr/>
          <p:nvPr/>
        </p:nvGrpSpPr>
        <p:grpSpPr>
          <a:xfrm>
            <a:off x="6515626" y="4733694"/>
            <a:ext cx="812540" cy="627568"/>
            <a:chOff x="5022546" y="1923866"/>
            <a:chExt cx="774920" cy="384891"/>
          </a:xfrm>
        </p:grpSpPr>
        <p:sp>
          <p:nvSpPr>
            <p:cNvPr id="1225" name="Freeform: Shape 1224">
              <a:extLst>
                <a:ext uri="{FF2B5EF4-FFF2-40B4-BE49-F238E27FC236}">
                  <a16:creationId xmlns:a16="http://schemas.microsoft.com/office/drawing/2014/main" id="{81D3A1FE-C6D7-AC43-5EB6-43B831822700}"/>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6" name="Freeform: Shape 1225">
              <a:extLst>
                <a:ext uri="{FF2B5EF4-FFF2-40B4-BE49-F238E27FC236}">
                  <a16:creationId xmlns:a16="http://schemas.microsoft.com/office/drawing/2014/main" id="{3FC5D0E4-0683-8C61-04B0-5771761E16EC}"/>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7" name="Freeform: Shape 1226">
              <a:extLst>
                <a:ext uri="{FF2B5EF4-FFF2-40B4-BE49-F238E27FC236}">
                  <a16:creationId xmlns:a16="http://schemas.microsoft.com/office/drawing/2014/main" id="{A6DEC52A-5308-BE9D-78C7-EC0399903E5B}"/>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8" name="Freeform: Shape 1227">
              <a:extLst>
                <a:ext uri="{FF2B5EF4-FFF2-40B4-BE49-F238E27FC236}">
                  <a16:creationId xmlns:a16="http://schemas.microsoft.com/office/drawing/2014/main" id="{97FFDA96-12AF-35FA-B1BC-9BB5BEEBEB91}"/>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9" name="Freeform: Shape 1228">
              <a:extLst>
                <a:ext uri="{FF2B5EF4-FFF2-40B4-BE49-F238E27FC236}">
                  <a16:creationId xmlns:a16="http://schemas.microsoft.com/office/drawing/2014/main" id="{AB939C2E-916C-69FD-2C91-BE9123706E37}"/>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0" name="Freeform: Shape 1229">
              <a:extLst>
                <a:ext uri="{FF2B5EF4-FFF2-40B4-BE49-F238E27FC236}">
                  <a16:creationId xmlns:a16="http://schemas.microsoft.com/office/drawing/2014/main" id="{A024B92A-1D5F-759B-281A-E6C8A5D9609E}"/>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1" name="Freeform: Shape 1230">
              <a:extLst>
                <a:ext uri="{FF2B5EF4-FFF2-40B4-BE49-F238E27FC236}">
                  <a16:creationId xmlns:a16="http://schemas.microsoft.com/office/drawing/2014/main" id="{BE68CFB1-2EBD-2E67-58CB-FE093ACCDF4B}"/>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2" name="Freeform: Shape 1231">
              <a:extLst>
                <a:ext uri="{FF2B5EF4-FFF2-40B4-BE49-F238E27FC236}">
                  <a16:creationId xmlns:a16="http://schemas.microsoft.com/office/drawing/2014/main" id="{79E3856C-E3CF-E5CF-7AE5-61D7770924AF}"/>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3" name="Freeform: Shape 1232">
              <a:extLst>
                <a:ext uri="{FF2B5EF4-FFF2-40B4-BE49-F238E27FC236}">
                  <a16:creationId xmlns:a16="http://schemas.microsoft.com/office/drawing/2014/main" id="{08F61C4E-7CF0-BAE7-273B-282D04CD9F76}"/>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4" name="Freeform: Shape 1233">
              <a:extLst>
                <a:ext uri="{FF2B5EF4-FFF2-40B4-BE49-F238E27FC236}">
                  <a16:creationId xmlns:a16="http://schemas.microsoft.com/office/drawing/2014/main" id="{C1199D22-6AC3-581E-2AB6-7CA11B693274}"/>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5" name="Freeform: Shape 1234">
              <a:extLst>
                <a:ext uri="{FF2B5EF4-FFF2-40B4-BE49-F238E27FC236}">
                  <a16:creationId xmlns:a16="http://schemas.microsoft.com/office/drawing/2014/main" id="{1A023F79-FE41-7D02-89BC-E90C74794A15}"/>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6" name="Freeform: Shape 1235">
              <a:extLst>
                <a:ext uri="{FF2B5EF4-FFF2-40B4-BE49-F238E27FC236}">
                  <a16:creationId xmlns:a16="http://schemas.microsoft.com/office/drawing/2014/main" id="{018AFDBD-E4A8-4D44-DBCA-68FBB10A99D2}"/>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7" name="Freeform: Shape 1236">
              <a:extLst>
                <a:ext uri="{FF2B5EF4-FFF2-40B4-BE49-F238E27FC236}">
                  <a16:creationId xmlns:a16="http://schemas.microsoft.com/office/drawing/2014/main" id="{1BA4EF13-522B-1CFB-F223-14727513137A}"/>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8" name="Freeform: Shape 1237">
              <a:extLst>
                <a:ext uri="{FF2B5EF4-FFF2-40B4-BE49-F238E27FC236}">
                  <a16:creationId xmlns:a16="http://schemas.microsoft.com/office/drawing/2014/main" id="{D5CAAE4F-B280-C39B-BD16-F17B0825D8A4}"/>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9" name="Freeform: Shape 1238">
              <a:extLst>
                <a:ext uri="{FF2B5EF4-FFF2-40B4-BE49-F238E27FC236}">
                  <a16:creationId xmlns:a16="http://schemas.microsoft.com/office/drawing/2014/main" id="{5D2E00A4-54B0-9B98-8493-539B144EE9C9}"/>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0" name="Freeform: Shape 1239">
              <a:extLst>
                <a:ext uri="{FF2B5EF4-FFF2-40B4-BE49-F238E27FC236}">
                  <a16:creationId xmlns:a16="http://schemas.microsoft.com/office/drawing/2014/main" id="{1D8AA07C-5152-9CCE-B9F8-599E7EC9E7B4}"/>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1" name="Freeform: Shape 1240">
              <a:extLst>
                <a:ext uri="{FF2B5EF4-FFF2-40B4-BE49-F238E27FC236}">
                  <a16:creationId xmlns:a16="http://schemas.microsoft.com/office/drawing/2014/main" id="{877988EE-3C60-5BF1-6905-B29B790FFE9F}"/>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2" name="Freeform: Shape 1241">
              <a:extLst>
                <a:ext uri="{FF2B5EF4-FFF2-40B4-BE49-F238E27FC236}">
                  <a16:creationId xmlns:a16="http://schemas.microsoft.com/office/drawing/2014/main" id="{123C6350-F6E9-EA6E-2F12-135E979985D2}"/>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3" name="Freeform: Shape 1242">
              <a:extLst>
                <a:ext uri="{FF2B5EF4-FFF2-40B4-BE49-F238E27FC236}">
                  <a16:creationId xmlns:a16="http://schemas.microsoft.com/office/drawing/2014/main" id="{2EC1A68F-C258-66E6-0612-6147B508119A}"/>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4" name="Freeform: Shape 1243">
              <a:extLst>
                <a:ext uri="{FF2B5EF4-FFF2-40B4-BE49-F238E27FC236}">
                  <a16:creationId xmlns:a16="http://schemas.microsoft.com/office/drawing/2014/main" id="{8D7A85C7-7490-73BE-ECD1-30F87055C3CF}"/>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5" name="Freeform: Shape 1244">
              <a:extLst>
                <a:ext uri="{FF2B5EF4-FFF2-40B4-BE49-F238E27FC236}">
                  <a16:creationId xmlns:a16="http://schemas.microsoft.com/office/drawing/2014/main" id="{DC233841-5B18-66B4-3435-DA06C8E078ED}"/>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6" name="Freeform: Shape 1245">
              <a:extLst>
                <a:ext uri="{FF2B5EF4-FFF2-40B4-BE49-F238E27FC236}">
                  <a16:creationId xmlns:a16="http://schemas.microsoft.com/office/drawing/2014/main" id="{64508317-15FB-7BBF-A285-B0F6DF273E55}"/>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7" name="Freeform: Shape 1246">
              <a:extLst>
                <a:ext uri="{FF2B5EF4-FFF2-40B4-BE49-F238E27FC236}">
                  <a16:creationId xmlns:a16="http://schemas.microsoft.com/office/drawing/2014/main" id="{FE0B15CD-DF7A-CCDE-F4D7-4D0B66C96C03}"/>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8" name="Freeform: Shape 1247">
              <a:extLst>
                <a:ext uri="{FF2B5EF4-FFF2-40B4-BE49-F238E27FC236}">
                  <a16:creationId xmlns:a16="http://schemas.microsoft.com/office/drawing/2014/main" id="{B38FB9C0-FD32-0FD3-254F-D8BA95A2A178}"/>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9" name="Freeform: Shape 1248">
              <a:extLst>
                <a:ext uri="{FF2B5EF4-FFF2-40B4-BE49-F238E27FC236}">
                  <a16:creationId xmlns:a16="http://schemas.microsoft.com/office/drawing/2014/main" id="{EBA1E5FF-D84B-78B7-C64D-B0C712958345}"/>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0" name="Freeform: Shape 1249">
              <a:extLst>
                <a:ext uri="{FF2B5EF4-FFF2-40B4-BE49-F238E27FC236}">
                  <a16:creationId xmlns:a16="http://schemas.microsoft.com/office/drawing/2014/main" id="{32C3F1F3-13D4-0A19-42D5-100CE9BB279C}"/>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1" name="Freeform: Shape 1250">
              <a:extLst>
                <a:ext uri="{FF2B5EF4-FFF2-40B4-BE49-F238E27FC236}">
                  <a16:creationId xmlns:a16="http://schemas.microsoft.com/office/drawing/2014/main" id="{55AA66A9-E937-1FED-7336-53849F4C7FCF}"/>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2" name="Freeform: Shape 1251">
              <a:extLst>
                <a:ext uri="{FF2B5EF4-FFF2-40B4-BE49-F238E27FC236}">
                  <a16:creationId xmlns:a16="http://schemas.microsoft.com/office/drawing/2014/main" id="{DBCDDFB8-875E-AD42-32A0-164F9F0613CD}"/>
                </a:ext>
              </a:extLst>
            </p:cNvPr>
            <p:cNvSpPr/>
            <p:nvPr/>
          </p:nvSpPr>
          <p:spPr>
            <a:xfrm>
              <a:off x="5373015" y="1923866"/>
              <a:ext cx="40176" cy="29108"/>
            </a:xfrm>
            <a:custGeom>
              <a:avLst/>
              <a:gdLst>
                <a:gd name="connsiteX0" fmla="*/ 40176 w 40176"/>
                <a:gd name="connsiteY0" fmla="*/ 0 h 29108"/>
                <a:gd name="connsiteX1" fmla="*/ 0 w 40176"/>
                <a:gd name="connsiteY1" fmla="*/ 6340 h 29108"/>
                <a:gd name="connsiteX2" fmla="*/ 0 w 40176"/>
                <a:gd name="connsiteY2" fmla="*/ 29109 h 29108"/>
                <a:gd name="connsiteX3" fmla="*/ 28217 w 40176"/>
                <a:gd name="connsiteY3" fmla="*/ 26587 h 29108"/>
                <a:gd name="connsiteX4" fmla="*/ 40176 w 40176"/>
                <a:gd name="connsiteY4" fmla="*/ 0 h 29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6" h="29108">
                  <a:moveTo>
                    <a:pt x="40176" y="0"/>
                  </a:moveTo>
                  <a:lnTo>
                    <a:pt x="0" y="6340"/>
                  </a:lnTo>
                  <a:lnTo>
                    <a:pt x="0" y="29109"/>
                  </a:lnTo>
                  <a:lnTo>
                    <a:pt x="28217" y="26587"/>
                  </a:lnTo>
                  <a:lnTo>
                    <a:pt x="40176" y="0"/>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3" name="Freeform: Shape 1252">
              <a:extLst>
                <a:ext uri="{FF2B5EF4-FFF2-40B4-BE49-F238E27FC236}">
                  <a16:creationId xmlns:a16="http://schemas.microsoft.com/office/drawing/2014/main" id="{35395535-949C-501A-85C4-CAC27B82416E}"/>
                </a:ext>
              </a:extLst>
            </p:cNvPr>
            <p:cNvSpPr/>
            <p:nvPr/>
          </p:nvSpPr>
          <p:spPr>
            <a:xfrm>
              <a:off x="5287253" y="1933989"/>
              <a:ext cx="41258" cy="32926"/>
            </a:xfrm>
            <a:custGeom>
              <a:avLst/>
              <a:gdLst>
                <a:gd name="connsiteX0" fmla="*/ 41258 w 41258"/>
                <a:gd name="connsiteY0" fmla="*/ 8862 h 32926"/>
                <a:gd name="connsiteX1" fmla="*/ 22808 w 41258"/>
                <a:gd name="connsiteY1" fmla="*/ 0 h 32926"/>
                <a:gd name="connsiteX2" fmla="*/ 0 w 41258"/>
                <a:gd name="connsiteY2" fmla="*/ 12680 h 32926"/>
                <a:gd name="connsiteX3" fmla="*/ 2164 w 41258"/>
                <a:gd name="connsiteY3" fmla="*/ 31631 h 32926"/>
                <a:gd name="connsiteX4" fmla="*/ 23890 w 41258"/>
                <a:gd name="connsiteY4" fmla="*/ 32927 h 32926"/>
                <a:gd name="connsiteX5" fmla="*/ 41258 w 41258"/>
                <a:gd name="connsiteY5" fmla="*/ 8862 h 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8" h="32926">
                  <a:moveTo>
                    <a:pt x="41258" y="8862"/>
                  </a:moveTo>
                  <a:lnTo>
                    <a:pt x="22808" y="0"/>
                  </a:lnTo>
                  <a:lnTo>
                    <a:pt x="0" y="12680"/>
                  </a:lnTo>
                  <a:lnTo>
                    <a:pt x="2164" y="31631"/>
                  </a:lnTo>
                  <a:lnTo>
                    <a:pt x="23890" y="32927"/>
                  </a:lnTo>
                  <a:lnTo>
                    <a:pt x="41258"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4" name="Freeform: Shape 1253">
              <a:extLst>
                <a:ext uri="{FF2B5EF4-FFF2-40B4-BE49-F238E27FC236}">
                  <a16:creationId xmlns:a16="http://schemas.microsoft.com/office/drawing/2014/main" id="{1B107938-24C8-D5FD-8C23-A1CC722971F5}"/>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5" name="Freeform: Shape 1254">
              <a:extLst>
                <a:ext uri="{FF2B5EF4-FFF2-40B4-BE49-F238E27FC236}">
                  <a16:creationId xmlns:a16="http://schemas.microsoft.com/office/drawing/2014/main" id="{91F93405-5FBC-A860-1344-82711F5E44F1}"/>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6" name="Freeform: Shape 1255">
              <a:extLst>
                <a:ext uri="{FF2B5EF4-FFF2-40B4-BE49-F238E27FC236}">
                  <a16:creationId xmlns:a16="http://schemas.microsoft.com/office/drawing/2014/main" id="{B1FE61CD-F16F-DA1C-5466-EE79ADD160EE}"/>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7" name="Freeform: Shape 1256">
              <a:extLst>
                <a:ext uri="{FF2B5EF4-FFF2-40B4-BE49-F238E27FC236}">
                  <a16:creationId xmlns:a16="http://schemas.microsoft.com/office/drawing/2014/main" id="{F934D805-84BD-568F-6A9B-F8E4D65513B4}"/>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8" name="Freeform: Shape 1257">
              <a:extLst>
                <a:ext uri="{FF2B5EF4-FFF2-40B4-BE49-F238E27FC236}">
                  <a16:creationId xmlns:a16="http://schemas.microsoft.com/office/drawing/2014/main" id="{4899C29D-5C55-B16E-CE58-8C94F080C127}"/>
                </a:ext>
              </a:extLst>
            </p:cNvPr>
            <p:cNvSpPr/>
            <p:nvPr/>
          </p:nvSpPr>
          <p:spPr>
            <a:xfrm>
              <a:off x="5325236" y="2233937"/>
              <a:ext cx="35308" cy="42069"/>
            </a:xfrm>
            <a:custGeom>
              <a:avLst/>
              <a:gdLst>
                <a:gd name="connsiteX0" fmla="*/ 16888 w 35308"/>
                <a:gd name="connsiteY0" fmla="*/ 0 h 42069"/>
                <a:gd name="connsiteX1" fmla="*/ 0 w 35308"/>
                <a:gd name="connsiteY1" fmla="*/ 17900 h 42069"/>
                <a:gd name="connsiteX2" fmla="*/ 751 w 35308"/>
                <a:gd name="connsiteY2" fmla="*/ 42069 h 42069"/>
                <a:gd name="connsiteX3" fmla="*/ 20704 w 35308"/>
                <a:gd name="connsiteY3" fmla="*/ 38496 h 42069"/>
                <a:gd name="connsiteX4" fmla="*/ 35308 w 35308"/>
                <a:gd name="connsiteY4" fmla="*/ 16113 h 42069"/>
                <a:gd name="connsiteX5" fmla="*/ 16888 w 35308"/>
                <a:gd name="connsiteY5" fmla="*/ 0 h 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8" h="42069">
                  <a:moveTo>
                    <a:pt x="16888" y="0"/>
                  </a:moveTo>
                  <a:lnTo>
                    <a:pt x="0" y="17900"/>
                  </a:lnTo>
                  <a:lnTo>
                    <a:pt x="751" y="42069"/>
                  </a:lnTo>
                  <a:lnTo>
                    <a:pt x="20704" y="38496"/>
                  </a:lnTo>
                  <a:lnTo>
                    <a:pt x="35308" y="16113"/>
                  </a:lnTo>
                  <a:lnTo>
                    <a:pt x="16888"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9" name="Freeform: Shape 1258">
              <a:extLst>
                <a:ext uri="{FF2B5EF4-FFF2-40B4-BE49-F238E27FC236}">
                  <a16:creationId xmlns:a16="http://schemas.microsoft.com/office/drawing/2014/main" id="{ED8A3010-03FC-D0E9-03F4-6A3400D5FC75}"/>
                </a:ext>
              </a:extLst>
            </p:cNvPr>
            <p:cNvSpPr/>
            <p:nvPr/>
          </p:nvSpPr>
          <p:spPr>
            <a:xfrm>
              <a:off x="5349666" y="2271172"/>
              <a:ext cx="46066" cy="37585"/>
            </a:xfrm>
            <a:custGeom>
              <a:avLst/>
              <a:gdLst>
                <a:gd name="connsiteX0" fmla="*/ 46066 w 46066"/>
                <a:gd name="connsiteY0" fmla="*/ 28618 h 37585"/>
                <a:gd name="connsiteX1" fmla="*/ 13823 w 46066"/>
                <a:gd name="connsiteY1" fmla="*/ 0 h 37585"/>
                <a:gd name="connsiteX2" fmla="*/ 0 w 46066"/>
                <a:gd name="connsiteY2" fmla="*/ 16113 h 37585"/>
                <a:gd name="connsiteX3" fmla="*/ 21485 w 46066"/>
                <a:gd name="connsiteY3" fmla="*/ 37585 h 37585"/>
                <a:gd name="connsiteX4" fmla="*/ 46066 w 46066"/>
                <a:gd name="connsiteY4" fmla="*/ 28618 h 3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6" h="37585">
                  <a:moveTo>
                    <a:pt x="46066" y="28618"/>
                  </a:moveTo>
                  <a:lnTo>
                    <a:pt x="13823" y="0"/>
                  </a:lnTo>
                  <a:lnTo>
                    <a:pt x="0" y="16113"/>
                  </a:lnTo>
                  <a:lnTo>
                    <a:pt x="21485" y="37585"/>
                  </a:lnTo>
                  <a:lnTo>
                    <a:pt x="46066" y="28618"/>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0" name="Freeform: Shape 1259">
              <a:extLst>
                <a:ext uri="{FF2B5EF4-FFF2-40B4-BE49-F238E27FC236}">
                  <a16:creationId xmlns:a16="http://schemas.microsoft.com/office/drawing/2014/main" id="{5145C93A-0EE4-B2E9-4638-55DCA56F7096}"/>
                </a:ext>
              </a:extLst>
            </p:cNvPr>
            <p:cNvSpPr/>
            <p:nvPr/>
          </p:nvSpPr>
          <p:spPr>
            <a:xfrm>
              <a:off x="5441047" y="2259158"/>
              <a:ext cx="29148" cy="48304"/>
            </a:xfrm>
            <a:custGeom>
              <a:avLst/>
              <a:gdLst>
                <a:gd name="connsiteX0" fmla="*/ 26864 w 29148"/>
                <a:gd name="connsiteY0" fmla="*/ 0 h 48304"/>
                <a:gd name="connsiteX1" fmla="*/ 8444 w 29148"/>
                <a:gd name="connsiteY1" fmla="*/ 8932 h 48304"/>
                <a:gd name="connsiteX2" fmla="*/ 0 w 29148"/>
                <a:gd name="connsiteY2" fmla="*/ 36675 h 48304"/>
                <a:gd name="connsiteX3" fmla="*/ 13042 w 29148"/>
                <a:gd name="connsiteY3" fmla="*/ 48304 h 48304"/>
                <a:gd name="connsiteX4" fmla="*/ 29148 w 29148"/>
                <a:gd name="connsiteY4" fmla="*/ 31315 h 48304"/>
                <a:gd name="connsiteX5" fmla="*/ 26864 w 29148"/>
                <a:gd name="connsiteY5" fmla="*/ 0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8" h="48304">
                  <a:moveTo>
                    <a:pt x="26864" y="0"/>
                  </a:moveTo>
                  <a:lnTo>
                    <a:pt x="8444" y="8932"/>
                  </a:lnTo>
                  <a:lnTo>
                    <a:pt x="0" y="36675"/>
                  </a:lnTo>
                  <a:lnTo>
                    <a:pt x="13042" y="48304"/>
                  </a:lnTo>
                  <a:lnTo>
                    <a:pt x="29148" y="31315"/>
                  </a:lnTo>
                  <a:lnTo>
                    <a:pt x="2686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1" name="Freeform: Shape 1260">
              <a:extLst>
                <a:ext uri="{FF2B5EF4-FFF2-40B4-BE49-F238E27FC236}">
                  <a16:creationId xmlns:a16="http://schemas.microsoft.com/office/drawing/2014/main" id="{7C3D1862-99A0-E500-2ABE-22CD314D3209}"/>
                </a:ext>
              </a:extLst>
            </p:cNvPr>
            <p:cNvSpPr/>
            <p:nvPr/>
          </p:nvSpPr>
          <p:spPr>
            <a:xfrm>
              <a:off x="5403845" y="2243955"/>
              <a:ext cx="23799" cy="25921"/>
            </a:xfrm>
            <a:custGeom>
              <a:avLst/>
              <a:gdLst>
                <a:gd name="connsiteX0" fmla="*/ 20734 w 23799"/>
                <a:gd name="connsiteY0" fmla="*/ 25921 h 25921"/>
                <a:gd name="connsiteX1" fmla="*/ 23799 w 23799"/>
                <a:gd name="connsiteY1" fmla="*/ 11629 h 25921"/>
                <a:gd name="connsiteX2" fmla="*/ 13823 w 23799"/>
                <a:gd name="connsiteY2" fmla="*/ 0 h 25921"/>
                <a:gd name="connsiteX3" fmla="*/ 0 w 23799"/>
                <a:gd name="connsiteY3" fmla="*/ 1786 h 25921"/>
                <a:gd name="connsiteX4" fmla="*/ 6130 w 23799"/>
                <a:gd name="connsiteY4" fmla="*/ 17865 h 25921"/>
                <a:gd name="connsiteX5" fmla="*/ 20734 w 23799"/>
                <a:gd name="connsiteY5" fmla="*/ 25921 h 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 h="25921">
                  <a:moveTo>
                    <a:pt x="20734" y="25921"/>
                  </a:moveTo>
                  <a:lnTo>
                    <a:pt x="23799" y="11629"/>
                  </a:lnTo>
                  <a:lnTo>
                    <a:pt x="13823" y="0"/>
                  </a:lnTo>
                  <a:lnTo>
                    <a:pt x="0" y="1786"/>
                  </a:lnTo>
                  <a:lnTo>
                    <a:pt x="6130" y="17865"/>
                  </a:lnTo>
                  <a:lnTo>
                    <a:pt x="20734" y="25921"/>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2" name="Freeform: Shape 1261">
              <a:extLst>
                <a:ext uri="{FF2B5EF4-FFF2-40B4-BE49-F238E27FC236}">
                  <a16:creationId xmlns:a16="http://schemas.microsoft.com/office/drawing/2014/main" id="{F31F0C62-7C53-A930-E10B-8F203444BB9B}"/>
                </a:ext>
              </a:extLst>
            </p:cNvPr>
            <p:cNvSpPr/>
            <p:nvPr/>
          </p:nvSpPr>
          <p:spPr>
            <a:xfrm>
              <a:off x="5346931" y="2184372"/>
              <a:ext cx="30921" cy="32891"/>
            </a:xfrm>
            <a:custGeom>
              <a:avLst/>
              <a:gdLst>
                <a:gd name="connsiteX0" fmla="*/ 14784 w 30921"/>
                <a:gd name="connsiteY0" fmla="*/ 0 h 32891"/>
                <a:gd name="connsiteX1" fmla="*/ 0 w 30921"/>
                <a:gd name="connsiteY1" fmla="*/ 15658 h 32891"/>
                <a:gd name="connsiteX2" fmla="*/ 13432 w 30921"/>
                <a:gd name="connsiteY2" fmla="*/ 32892 h 32891"/>
                <a:gd name="connsiteX3" fmla="*/ 30921 w 30921"/>
                <a:gd name="connsiteY3" fmla="*/ 23504 h 32891"/>
                <a:gd name="connsiteX4" fmla="*/ 14784 w 30921"/>
                <a:gd name="connsiteY4" fmla="*/ 0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1" h="32891">
                  <a:moveTo>
                    <a:pt x="14784" y="0"/>
                  </a:moveTo>
                  <a:lnTo>
                    <a:pt x="0" y="15658"/>
                  </a:lnTo>
                  <a:lnTo>
                    <a:pt x="13432" y="32892"/>
                  </a:lnTo>
                  <a:lnTo>
                    <a:pt x="30921" y="23504"/>
                  </a:lnTo>
                  <a:lnTo>
                    <a:pt x="1478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3" name="Freeform: Shape 1262">
              <a:extLst>
                <a:ext uri="{FF2B5EF4-FFF2-40B4-BE49-F238E27FC236}">
                  <a16:creationId xmlns:a16="http://schemas.microsoft.com/office/drawing/2014/main" id="{846D1D31-E5B6-C0DA-A77F-283CB299B264}"/>
                </a:ext>
              </a:extLst>
            </p:cNvPr>
            <p:cNvSpPr/>
            <p:nvPr/>
          </p:nvSpPr>
          <p:spPr>
            <a:xfrm>
              <a:off x="5395251" y="2178627"/>
              <a:ext cx="29178" cy="21472"/>
            </a:xfrm>
            <a:custGeom>
              <a:avLst/>
              <a:gdLst>
                <a:gd name="connsiteX0" fmla="*/ 0 w 29178"/>
                <a:gd name="connsiteY0" fmla="*/ 8932 h 21472"/>
                <a:gd name="connsiteX1" fmla="*/ 21486 w 29178"/>
                <a:gd name="connsiteY1" fmla="*/ 0 h 21472"/>
                <a:gd name="connsiteX2" fmla="*/ 29178 w 29178"/>
                <a:gd name="connsiteY2" fmla="*/ 17864 h 21472"/>
                <a:gd name="connsiteX3" fmla="*/ 0 w 29178"/>
                <a:gd name="connsiteY3" fmla="*/ 21472 h 21472"/>
                <a:gd name="connsiteX4" fmla="*/ 0 w 29178"/>
                <a:gd name="connsiteY4" fmla="*/ 8932 h 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8" h="21472">
                  <a:moveTo>
                    <a:pt x="0" y="8932"/>
                  </a:moveTo>
                  <a:lnTo>
                    <a:pt x="21486" y="0"/>
                  </a:lnTo>
                  <a:lnTo>
                    <a:pt x="29178" y="17864"/>
                  </a:lnTo>
                  <a:lnTo>
                    <a:pt x="0" y="21472"/>
                  </a:lnTo>
                  <a:lnTo>
                    <a:pt x="0" y="8932"/>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4" name="Freeform: Shape 1263">
              <a:extLst>
                <a:ext uri="{FF2B5EF4-FFF2-40B4-BE49-F238E27FC236}">
                  <a16:creationId xmlns:a16="http://schemas.microsoft.com/office/drawing/2014/main" id="{B3B9403D-13E4-6FA1-23F6-3E653759E2F3}"/>
                </a:ext>
              </a:extLst>
            </p:cNvPr>
            <p:cNvSpPr/>
            <p:nvPr/>
          </p:nvSpPr>
          <p:spPr>
            <a:xfrm>
              <a:off x="5373525" y="2133125"/>
              <a:ext cx="18450" cy="32296"/>
            </a:xfrm>
            <a:custGeom>
              <a:avLst/>
              <a:gdLst>
                <a:gd name="connsiteX0" fmla="*/ 17609 w 18450"/>
                <a:gd name="connsiteY0" fmla="*/ 32296 h 32296"/>
                <a:gd name="connsiteX1" fmla="*/ 6701 w 18450"/>
                <a:gd name="connsiteY1" fmla="*/ 29354 h 32296"/>
                <a:gd name="connsiteX2" fmla="*/ 1653 w 18450"/>
                <a:gd name="connsiteY2" fmla="*/ 13696 h 32296"/>
                <a:gd name="connsiteX3" fmla="*/ 0 w 18450"/>
                <a:gd name="connsiteY3" fmla="*/ 0 h 32296"/>
                <a:gd name="connsiteX4" fmla="*/ 18450 w 18450"/>
                <a:gd name="connsiteY4" fmla="*/ 9808 h 32296"/>
                <a:gd name="connsiteX5" fmla="*/ 17609 w 18450"/>
                <a:gd name="connsiteY5" fmla="*/ 32296 h 3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0" h="32296">
                  <a:moveTo>
                    <a:pt x="17609" y="32296"/>
                  </a:moveTo>
                  <a:lnTo>
                    <a:pt x="6701" y="29354"/>
                  </a:lnTo>
                  <a:lnTo>
                    <a:pt x="1653" y="13696"/>
                  </a:lnTo>
                  <a:lnTo>
                    <a:pt x="0" y="0"/>
                  </a:lnTo>
                  <a:lnTo>
                    <a:pt x="18450" y="9808"/>
                  </a:lnTo>
                  <a:lnTo>
                    <a:pt x="17609" y="32296"/>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18" name="Group 1217">
            <a:extLst>
              <a:ext uri="{FF2B5EF4-FFF2-40B4-BE49-F238E27FC236}">
                <a16:creationId xmlns:a16="http://schemas.microsoft.com/office/drawing/2014/main" id="{7F71D030-E46F-24E5-A949-AAF6C58AB327}"/>
              </a:ext>
            </a:extLst>
          </p:cNvPr>
          <p:cNvGrpSpPr/>
          <p:nvPr/>
        </p:nvGrpSpPr>
        <p:grpSpPr>
          <a:xfrm>
            <a:off x="6122314" y="4402931"/>
            <a:ext cx="499482" cy="420139"/>
            <a:chOff x="7798606" y="1445269"/>
            <a:chExt cx="314187" cy="264279"/>
          </a:xfrm>
        </p:grpSpPr>
        <p:sp>
          <p:nvSpPr>
            <p:cNvPr id="1222" name="Oval 1221">
              <a:extLst>
                <a:ext uri="{FF2B5EF4-FFF2-40B4-BE49-F238E27FC236}">
                  <a16:creationId xmlns:a16="http://schemas.microsoft.com/office/drawing/2014/main" id="{C5925E3C-752E-06E1-6CB8-11E7E7E2B07D}"/>
                </a:ext>
              </a:extLst>
            </p:cNvPr>
            <p:cNvSpPr/>
            <p:nvPr/>
          </p:nvSpPr>
          <p:spPr>
            <a:xfrm>
              <a:off x="7798606" y="1551236"/>
              <a:ext cx="158312" cy="158312"/>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1223" name="Oval 1222">
              <a:extLst>
                <a:ext uri="{FF2B5EF4-FFF2-40B4-BE49-F238E27FC236}">
                  <a16:creationId xmlns:a16="http://schemas.microsoft.com/office/drawing/2014/main" id="{001E9586-2C91-B9F3-B7BA-9A49C20BD9C0}"/>
                </a:ext>
              </a:extLst>
            </p:cNvPr>
            <p:cNvSpPr/>
            <p:nvPr/>
          </p:nvSpPr>
          <p:spPr>
            <a:xfrm>
              <a:off x="7837400" y="1445269"/>
              <a:ext cx="249842" cy="249841"/>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1224" name="TextBox 1223">
              <a:extLst>
                <a:ext uri="{FF2B5EF4-FFF2-40B4-BE49-F238E27FC236}">
                  <a16:creationId xmlns:a16="http://schemas.microsoft.com/office/drawing/2014/main" id="{93A1D2D7-2D81-67C3-26A6-CAEAD6C93FC0}"/>
                </a:ext>
              </a:extLst>
            </p:cNvPr>
            <p:cNvSpPr txBox="1"/>
            <p:nvPr/>
          </p:nvSpPr>
          <p:spPr>
            <a:xfrm>
              <a:off x="7816515" y="1510559"/>
              <a:ext cx="296278" cy="135520"/>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dirty="0">
                  <a:ln>
                    <a:noFill/>
                  </a:ln>
                  <a:solidFill>
                    <a:srgbClr val="FFFFFF"/>
                  </a:solidFill>
                  <a:effectLst>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rPr>
                <a:t>PARP</a:t>
              </a:r>
            </a:p>
          </p:txBody>
        </p:sp>
      </p:grpSp>
      <p:grpSp>
        <p:nvGrpSpPr>
          <p:cNvPr id="1208" name="Group 1207">
            <a:extLst>
              <a:ext uri="{FF2B5EF4-FFF2-40B4-BE49-F238E27FC236}">
                <a16:creationId xmlns:a16="http://schemas.microsoft.com/office/drawing/2014/main" id="{A7CDB537-8537-F59F-17DE-9AFC9C88C6CC}"/>
              </a:ext>
            </a:extLst>
          </p:cNvPr>
          <p:cNvGrpSpPr/>
          <p:nvPr/>
        </p:nvGrpSpPr>
        <p:grpSpPr>
          <a:xfrm>
            <a:off x="7112034" y="4138180"/>
            <a:ext cx="265953" cy="136942"/>
            <a:chOff x="6839697" y="3913349"/>
            <a:chExt cx="265953" cy="136942"/>
          </a:xfrm>
        </p:grpSpPr>
        <p:cxnSp>
          <p:nvCxnSpPr>
            <p:cNvPr id="1212" name="Straight Arrow Connector 1211">
              <a:extLst>
                <a:ext uri="{FF2B5EF4-FFF2-40B4-BE49-F238E27FC236}">
                  <a16:creationId xmlns:a16="http://schemas.microsoft.com/office/drawing/2014/main" id="{B143EDC6-9024-1801-A2FD-66FAF61B6DB0}"/>
                </a:ext>
              </a:extLst>
            </p:cNvPr>
            <p:cNvCxnSpPr>
              <a:cxnSpLocks/>
            </p:cNvCxnSpPr>
            <p:nvPr/>
          </p:nvCxnSpPr>
          <p:spPr>
            <a:xfrm flipH="1">
              <a:off x="6839697" y="3981820"/>
              <a:ext cx="265953" cy="0"/>
            </a:xfrm>
            <a:prstGeom prst="straightConnector1">
              <a:avLst/>
            </a:prstGeom>
            <a:ln w="127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13" name="Straight Arrow Connector 1212">
              <a:extLst>
                <a:ext uri="{FF2B5EF4-FFF2-40B4-BE49-F238E27FC236}">
                  <a16:creationId xmlns:a16="http://schemas.microsoft.com/office/drawing/2014/main" id="{D055465C-20F5-29C3-A52F-00070ED2D4BB}"/>
                </a:ext>
              </a:extLst>
            </p:cNvPr>
            <p:cNvCxnSpPr>
              <a:cxnSpLocks/>
            </p:cNvCxnSpPr>
            <p:nvPr/>
          </p:nvCxnSpPr>
          <p:spPr>
            <a:xfrm flipV="1">
              <a:off x="6839697" y="3913349"/>
              <a:ext cx="0" cy="136942"/>
            </a:xfrm>
            <a:prstGeom prst="straightConnector1">
              <a:avLst/>
            </a:prstGeom>
            <a:ln w="127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1209" name="Group 1208">
            <a:extLst>
              <a:ext uri="{FF2B5EF4-FFF2-40B4-BE49-F238E27FC236}">
                <a16:creationId xmlns:a16="http://schemas.microsoft.com/office/drawing/2014/main" id="{4308E346-57B0-D759-43FE-A0914CD9788B}"/>
              </a:ext>
            </a:extLst>
          </p:cNvPr>
          <p:cNvGrpSpPr/>
          <p:nvPr/>
        </p:nvGrpSpPr>
        <p:grpSpPr>
          <a:xfrm rot="10800000">
            <a:off x="6573344" y="4407689"/>
            <a:ext cx="265953" cy="136942"/>
            <a:chOff x="6839697" y="3913349"/>
            <a:chExt cx="265953" cy="136942"/>
          </a:xfrm>
        </p:grpSpPr>
        <p:cxnSp>
          <p:nvCxnSpPr>
            <p:cNvPr id="1210" name="Straight Arrow Connector 1209">
              <a:extLst>
                <a:ext uri="{FF2B5EF4-FFF2-40B4-BE49-F238E27FC236}">
                  <a16:creationId xmlns:a16="http://schemas.microsoft.com/office/drawing/2014/main" id="{9E79490E-C0C5-54E4-E768-D75A6599B21F}"/>
                </a:ext>
              </a:extLst>
            </p:cNvPr>
            <p:cNvCxnSpPr>
              <a:cxnSpLocks/>
            </p:cNvCxnSpPr>
            <p:nvPr/>
          </p:nvCxnSpPr>
          <p:spPr>
            <a:xfrm flipH="1">
              <a:off x="6839697" y="3981820"/>
              <a:ext cx="265953" cy="0"/>
            </a:xfrm>
            <a:prstGeom prst="straightConnector1">
              <a:avLst/>
            </a:prstGeom>
            <a:ln w="127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211" name="Straight Arrow Connector 1210">
              <a:extLst>
                <a:ext uri="{FF2B5EF4-FFF2-40B4-BE49-F238E27FC236}">
                  <a16:creationId xmlns:a16="http://schemas.microsoft.com/office/drawing/2014/main" id="{6E70DD3A-F317-615A-CABD-3EB850553645}"/>
                </a:ext>
              </a:extLst>
            </p:cNvPr>
            <p:cNvCxnSpPr>
              <a:cxnSpLocks/>
            </p:cNvCxnSpPr>
            <p:nvPr/>
          </p:nvCxnSpPr>
          <p:spPr>
            <a:xfrm flipV="1">
              <a:off x="6839697" y="3913349"/>
              <a:ext cx="0" cy="136942"/>
            </a:xfrm>
            <a:prstGeom prst="straightConnector1">
              <a:avLst/>
            </a:prstGeom>
            <a:ln w="1270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1265" name="Group 1264">
            <a:extLst>
              <a:ext uri="{FF2B5EF4-FFF2-40B4-BE49-F238E27FC236}">
                <a16:creationId xmlns:a16="http://schemas.microsoft.com/office/drawing/2014/main" id="{5B7958BD-2D2E-6A3C-3E12-3996991BE143}"/>
              </a:ext>
            </a:extLst>
          </p:cNvPr>
          <p:cNvGrpSpPr/>
          <p:nvPr/>
        </p:nvGrpSpPr>
        <p:grpSpPr>
          <a:xfrm>
            <a:off x="937370" y="4221762"/>
            <a:ext cx="1388144" cy="1496656"/>
            <a:chOff x="937370" y="3996931"/>
            <a:chExt cx="1388144" cy="1496656"/>
          </a:xfrm>
        </p:grpSpPr>
        <p:sp>
          <p:nvSpPr>
            <p:cNvPr id="1266" name="TextBox 1265">
              <a:extLst>
                <a:ext uri="{FF2B5EF4-FFF2-40B4-BE49-F238E27FC236}">
                  <a16:creationId xmlns:a16="http://schemas.microsoft.com/office/drawing/2014/main" id="{B58DCB57-3CBE-7E93-2B74-E57D5A0111BB}"/>
                </a:ext>
              </a:extLst>
            </p:cNvPr>
            <p:cNvSpPr txBox="1"/>
            <p:nvPr/>
          </p:nvSpPr>
          <p:spPr>
            <a:xfrm>
              <a:off x="937370" y="5105789"/>
              <a:ext cx="1357727" cy="387798"/>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2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DNA single-strand breaks</a:t>
              </a:r>
            </a:p>
          </p:txBody>
        </p:sp>
        <p:grpSp>
          <p:nvGrpSpPr>
            <p:cNvPr id="1267" name="Group 1266">
              <a:extLst>
                <a:ext uri="{FF2B5EF4-FFF2-40B4-BE49-F238E27FC236}">
                  <a16:creationId xmlns:a16="http://schemas.microsoft.com/office/drawing/2014/main" id="{5F459C49-C91E-3F9A-2FBD-A54AAF92E6DA}"/>
                </a:ext>
              </a:extLst>
            </p:cNvPr>
            <p:cNvGrpSpPr/>
            <p:nvPr/>
          </p:nvGrpSpPr>
          <p:grpSpPr>
            <a:xfrm>
              <a:off x="1223703" y="3996931"/>
              <a:ext cx="1101811" cy="987122"/>
              <a:chOff x="1223703" y="3996931"/>
              <a:chExt cx="1101811" cy="987122"/>
            </a:xfrm>
          </p:grpSpPr>
          <p:grpSp>
            <p:nvGrpSpPr>
              <p:cNvPr id="1268" name="Group 1267">
                <a:extLst>
                  <a:ext uri="{FF2B5EF4-FFF2-40B4-BE49-F238E27FC236}">
                    <a16:creationId xmlns:a16="http://schemas.microsoft.com/office/drawing/2014/main" id="{7669DE97-DA33-AF97-8516-B3E8393C3BD3}"/>
                  </a:ext>
                </a:extLst>
              </p:cNvPr>
              <p:cNvGrpSpPr/>
              <p:nvPr/>
            </p:nvGrpSpPr>
            <p:grpSpPr>
              <a:xfrm>
                <a:off x="1223703" y="4569462"/>
                <a:ext cx="812540" cy="414591"/>
                <a:chOff x="5022546" y="1958053"/>
                <a:chExt cx="774920" cy="254271"/>
              </a:xfrm>
            </p:grpSpPr>
            <p:sp>
              <p:nvSpPr>
                <p:cNvPr id="1282" name="Freeform: Shape 1281">
                  <a:extLst>
                    <a:ext uri="{FF2B5EF4-FFF2-40B4-BE49-F238E27FC236}">
                      <a16:creationId xmlns:a16="http://schemas.microsoft.com/office/drawing/2014/main" id="{91260AF4-DF80-712E-2BBD-5159DBD0626B}"/>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3" name="Freeform: Shape 1282">
                  <a:extLst>
                    <a:ext uri="{FF2B5EF4-FFF2-40B4-BE49-F238E27FC236}">
                      <a16:creationId xmlns:a16="http://schemas.microsoft.com/office/drawing/2014/main" id="{4F110E87-EE73-4E25-8D33-2B8738C909FC}"/>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4" name="Freeform: Shape 1283">
                  <a:extLst>
                    <a:ext uri="{FF2B5EF4-FFF2-40B4-BE49-F238E27FC236}">
                      <a16:creationId xmlns:a16="http://schemas.microsoft.com/office/drawing/2014/main" id="{E98D6D85-7BA8-1446-CE19-AA6D62706E01}"/>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5" name="Freeform: Shape 1284">
                  <a:extLst>
                    <a:ext uri="{FF2B5EF4-FFF2-40B4-BE49-F238E27FC236}">
                      <a16:creationId xmlns:a16="http://schemas.microsoft.com/office/drawing/2014/main" id="{3997658E-175D-4A67-A839-FD3763FE0D6B}"/>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6" name="Freeform: Shape 1285">
                  <a:extLst>
                    <a:ext uri="{FF2B5EF4-FFF2-40B4-BE49-F238E27FC236}">
                      <a16:creationId xmlns:a16="http://schemas.microsoft.com/office/drawing/2014/main" id="{DDD61D22-8C6D-DC10-EC1E-FBE0A64C4890}"/>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7" name="Freeform: Shape 1286">
                  <a:extLst>
                    <a:ext uri="{FF2B5EF4-FFF2-40B4-BE49-F238E27FC236}">
                      <a16:creationId xmlns:a16="http://schemas.microsoft.com/office/drawing/2014/main" id="{E4504283-1DF3-33D4-55E3-CDA79A37099D}"/>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8" name="Freeform: Shape 1287">
                  <a:extLst>
                    <a:ext uri="{FF2B5EF4-FFF2-40B4-BE49-F238E27FC236}">
                      <a16:creationId xmlns:a16="http://schemas.microsoft.com/office/drawing/2014/main" id="{A616F241-F756-1C96-792E-EE30B8B9A4BF}"/>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9" name="Freeform: Shape 1288">
                  <a:extLst>
                    <a:ext uri="{FF2B5EF4-FFF2-40B4-BE49-F238E27FC236}">
                      <a16:creationId xmlns:a16="http://schemas.microsoft.com/office/drawing/2014/main" id="{64A8CED2-E6E1-1F11-EC69-B49D36E7317B}"/>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0" name="Freeform: Shape 1289">
                  <a:extLst>
                    <a:ext uri="{FF2B5EF4-FFF2-40B4-BE49-F238E27FC236}">
                      <a16:creationId xmlns:a16="http://schemas.microsoft.com/office/drawing/2014/main" id="{A7161A60-8767-EE37-6D2A-A1C253335080}"/>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1" name="Freeform: Shape 1290">
                  <a:extLst>
                    <a:ext uri="{FF2B5EF4-FFF2-40B4-BE49-F238E27FC236}">
                      <a16:creationId xmlns:a16="http://schemas.microsoft.com/office/drawing/2014/main" id="{22C9C4CB-7285-6407-DF0B-40AD7B41C504}"/>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2" name="Freeform: Shape 1291">
                  <a:extLst>
                    <a:ext uri="{FF2B5EF4-FFF2-40B4-BE49-F238E27FC236}">
                      <a16:creationId xmlns:a16="http://schemas.microsoft.com/office/drawing/2014/main" id="{D771C18F-A07E-994C-0ABE-7F0F2829AE1F}"/>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3" name="Freeform: Shape 1292">
                  <a:extLst>
                    <a:ext uri="{FF2B5EF4-FFF2-40B4-BE49-F238E27FC236}">
                      <a16:creationId xmlns:a16="http://schemas.microsoft.com/office/drawing/2014/main" id="{EF4BAE41-5C9D-E3A7-1048-82F10A3F4B0D}"/>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4" name="Freeform: Shape 1293">
                  <a:extLst>
                    <a:ext uri="{FF2B5EF4-FFF2-40B4-BE49-F238E27FC236}">
                      <a16:creationId xmlns:a16="http://schemas.microsoft.com/office/drawing/2014/main" id="{9F64EF20-B80F-3F77-9D6E-D2F428538CE8}"/>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5" name="Freeform: Shape 1294">
                  <a:extLst>
                    <a:ext uri="{FF2B5EF4-FFF2-40B4-BE49-F238E27FC236}">
                      <a16:creationId xmlns:a16="http://schemas.microsoft.com/office/drawing/2014/main" id="{55FD9442-5F8D-BBAB-FA26-75CCC0BFA02F}"/>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6" name="Freeform: Shape 1295">
                  <a:extLst>
                    <a:ext uri="{FF2B5EF4-FFF2-40B4-BE49-F238E27FC236}">
                      <a16:creationId xmlns:a16="http://schemas.microsoft.com/office/drawing/2014/main" id="{4A1FF644-A4CA-BCE8-166E-0E00359887A4}"/>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7" name="Freeform: Shape 1296">
                  <a:extLst>
                    <a:ext uri="{FF2B5EF4-FFF2-40B4-BE49-F238E27FC236}">
                      <a16:creationId xmlns:a16="http://schemas.microsoft.com/office/drawing/2014/main" id="{6D05486A-654E-FED0-0F89-26DB66CFF96A}"/>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8" name="Freeform: Shape 1297">
                  <a:extLst>
                    <a:ext uri="{FF2B5EF4-FFF2-40B4-BE49-F238E27FC236}">
                      <a16:creationId xmlns:a16="http://schemas.microsoft.com/office/drawing/2014/main" id="{E2895CE7-F02F-E8E5-B57C-4DEC8D90E741}"/>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99" name="Freeform: Shape 1298">
                  <a:extLst>
                    <a:ext uri="{FF2B5EF4-FFF2-40B4-BE49-F238E27FC236}">
                      <a16:creationId xmlns:a16="http://schemas.microsoft.com/office/drawing/2014/main" id="{371D4846-6B00-4BEF-EDCB-DF789FEC29D5}"/>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0" name="Freeform: Shape 1299">
                  <a:extLst>
                    <a:ext uri="{FF2B5EF4-FFF2-40B4-BE49-F238E27FC236}">
                      <a16:creationId xmlns:a16="http://schemas.microsoft.com/office/drawing/2014/main" id="{C39B25EB-7757-92A8-A1F0-24A42DFD8C63}"/>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1" name="Freeform: Shape 1300">
                  <a:extLst>
                    <a:ext uri="{FF2B5EF4-FFF2-40B4-BE49-F238E27FC236}">
                      <a16:creationId xmlns:a16="http://schemas.microsoft.com/office/drawing/2014/main" id="{E91A2C2A-3FFE-F9C8-6A51-2E9B521C9D48}"/>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2" name="Freeform: Shape 1301">
                  <a:extLst>
                    <a:ext uri="{FF2B5EF4-FFF2-40B4-BE49-F238E27FC236}">
                      <a16:creationId xmlns:a16="http://schemas.microsoft.com/office/drawing/2014/main" id="{777436DA-8FA9-B472-9DC6-26CD2F16E723}"/>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3" name="Freeform: Shape 1302">
                  <a:extLst>
                    <a:ext uri="{FF2B5EF4-FFF2-40B4-BE49-F238E27FC236}">
                      <a16:creationId xmlns:a16="http://schemas.microsoft.com/office/drawing/2014/main" id="{4B6AD297-59EA-B987-89EB-2A546C97572B}"/>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4" name="Freeform: Shape 1303">
                  <a:extLst>
                    <a:ext uri="{FF2B5EF4-FFF2-40B4-BE49-F238E27FC236}">
                      <a16:creationId xmlns:a16="http://schemas.microsoft.com/office/drawing/2014/main" id="{5C9EF008-60AE-7478-FED3-93E6F09F98A5}"/>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5" name="Freeform: Shape 1304">
                  <a:extLst>
                    <a:ext uri="{FF2B5EF4-FFF2-40B4-BE49-F238E27FC236}">
                      <a16:creationId xmlns:a16="http://schemas.microsoft.com/office/drawing/2014/main" id="{891A2B5B-9A66-6CED-9049-0F89F9138987}"/>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6" name="Freeform: Shape 1305">
                  <a:extLst>
                    <a:ext uri="{FF2B5EF4-FFF2-40B4-BE49-F238E27FC236}">
                      <a16:creationId xmlns:a16="http://schemas.microsoft.com/office/drawing/2014/main" id="{7CB10264-270F-762A-200F-DD2ABC71AB28}"/>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7" name="Freeform: Shape 1306">
                  <a:extLst>
                    <a:ext uri="{FF2B5EF4-FFF2-40B4-BE49-F238E27FC236}">
                      <a16:creationId xmlns:a16="http://schemas.microsoft.com/office/drawing/2014/main" id="{A1BA7F82-630D-AD29-3415-5C535CCDF88C}"/>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8" name="Freeform: Shape 1307">
                  <a:extLst>
                    <a:ext uri="{FF2B5EF4-FFF2-40B4-BE49-F238E27FC236}">
                      <a16:creationId xmlns:a16="http://schemas.microsoft.com/office/drawing/2014/main" id="{F7ECE322-6903-4DC1-3CA6-8E7DB159ED2B}"/>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09" name="Freeform: Shape 1308">
                  <a:extLst>
                    <a:ext uri="{FF2B5EF4-FFF2-40B4-BE49-F238E27FC236}">
                      <a16:creationId xmlns:a16="http://schemas.microsoft.com/office/drawing/2014/main" id="{3DE9A610-1040-C3CE-5DDA-6CD2450AD0EF}"/>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0" name="Freeform: Shape 1309">
                  <a:extLst>
                    <a:ext uri="{FF2B5EF4-FFF2-40B4-BE49-F238E27FC236}">
                      <a16:creationId xmlns:a16="http://schemas.microsoft.com/office/drawing/2014/main" id="{C1AB3694-F873-50C4-7E91-1DF3D99F1895}"/>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1" name="Freeform: Shape 1310">
                  <a:extLst>
                    <a:ext uri="{FF2B5EF4-FFF2-40B4-BE49-F238E27FC236}">
                      <a16:creationId xmlns:a16="http://schemas.microsoft.com/office/drawing/2014/main" id="{757A0966-631D-6BFB-3392-9B2A5A3A0D37}"/>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2" name="Freeform: Shape 1311">
                  <a:extLst>
                    <a:ext uri="{FF2B5EF4-FFF2-40B4-BE49-F238E27FC236}">
                      <a16:creationId xmlns:a16="http://schemas.microsoft.com/office/drawing/2014/main" id="{32B0DCF4-2FBC-BFF2-CEC3-A20DAE204558}"/>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3" name="Freeform: Shape 1312">
                  <a:extLst>
                    <a:ext uri="{FF2B5EF4-FFF2-40B4-BE49-F238E27FC236}">
                      <a16:creationId xmlns:a16="http://schemas.microsoft.com/office/drawing/2014/main" id="{2279973E-6EEA-B311-5273-B2F609A04769}"/>
                    </a:ext>
                  </a:extLst>
                </p:cNvPr>
                <p:cNvSpPr/>
                <p:nvPr/>
              </p:nvSpPr>
              <p:spPr>
                <a:xfrm>
                  <a:off x="535318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4" name="Freeform: Shape 1313">
                  <a:extLst>
                    <a:ext uri="{FF2B5EF4-FFF2-40B4-BE49-F238E27FC236}">
                      <a16:creationId xmlns:a16="http://schemas.microsoft.com/office/drawing/2014/main" id="{C293CF90-D6E6-83C5-7B10-2603553785DB}"/>
                    </a:ext>
                  </a:extLst>
                </p:cNvPr>
                <p:cNvSpPr/>
                <p:nvPr/>
              </p:nvSpPr>
              <p:spPr>
                <a:xfrm>
                  <a:off x="541229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15" name="Freeform: Shape 1314">
                  <a:extLst>
                    <a:ext uri="{FF2B5EF4-FFF2-40B4-BE49-F238E27FC236}">
                      <a16:creationId xmlns:a16="http://schemas.microsoft.com/office/drawing/2014/main" id="{66913E25-E0C6-E54E-5444-BF214F2048C3}"/>
                    </a:ext>
                  </a:extLst>
                </p:cNvPr>
                <p:cNvSpPr/>
                <p:nvPr/>
              </p:nvSpPr>
              <p:spPr>
                <a:xfrm>
                  <a:off x="5206449"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275" name="Group 1274">
                <a:extLst>
                  <a:ext uri="{FF2B5EF4-FFF2-40B4-BE49-F238E27FC236}">
                    <a16:creationId xmlns:a16="http://schemas.microsoft.com/office/drawing/2014/main" id="{7E4C3705-1CD8-8D35-8CAC-1E1FF78F7FE3}"/>
                  </a:ext>
                </a:extLst>
              </p:cNvPr>
              <p:cNvGrpSpPr/>
              <p:nvPr/>
            </p:nvGrpSpPr>
            <p:grpSpPr>
              <a:xfrm>
                <a:off x="1826032" y="3996931"/>
                <a:ext cx="499482" cy="420139"/>
                <a:chOff x="7798606" y="1445269"/>
                <a:chExt cx="314187" cy="264279"/>
              </a:xfrm>
            </p:grpSpPr>
            <p:sp>
              <p:nvSpPr>
                <p:cNvPr id="1279" name="Oval 1278">
                  <a:extLst>
                    <a:ext uri="{FF2B5EF4-FFF2-40B4-BE49-F238E27FC236}">
                      <a16:creationId xmlns:a16="http://schemas.microsoft.com/office/drawing/2014/main" id="{19CFB0DB-1AEB-9D30-9DA6-482FC6A3D618}"/>
                    </a:ext>
                  </a:extLst>
                </p:cNvPr>
                <p:cNvSpPr/>
                <p:nvPr/>
              </p:nvSpPr>
              <p:spPr>
                <a:xfrm>
                  <a:off x="7798606" y="1551236"/>
                  <a:ext cx="158312" cy="158312"/>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1280" name="Oval 1279">
                  <a:extLst>
                    <a:ext uri="{FF2B5EF4-FFF2-40B4-BE49-F238E27FC236}">
                      <a16:creationId xmlns:a16="http://schemas.microsoft.com/office/drawing/2014/main" id="{19B4E413-360A-11B4-28FA-BEFB1E30FBA4}"/>
                    </a:ext>
                  </a:extLst>
                </p:cNvPr>
                <p:cNvSpPr/>
                <p:nvPr/>
              </p:nvSpPr>
              <p:spPr>
                <a:xfrm>
                  <a:off x="7837400" y="1445269"/>
                  <a:ext cx="249842" cy="249841"/>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1281" name="TextBox 1280">
                  <a:extLst>
                    <a:ext uri="{FF2B5EF4-FFF2-40B4-BE49-F238E27FC236}">
                      <a16:creationId xmlns:a16="http://schemas.microsoft.com/office/drawing/2014/main" id="{9953C3D6-5E96-59E1-A911-4CA528077506}"/>
                    </a:ext>
                  </a:extLst>
                </p:cNvPr>
                <p:cNvSpPr txBox="1"/>
                <p:nvPr/>
              </p:nvSpPr>
              <p:spPr>
                <a:xfrm>
                  <a:off x="7816515" y="1510559"/>
                  <a:ext cx="296278" cy="135520"/>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dirty="0">
                      <a:ln>
                        <a:noFill/>
                      </a:ln>
                      <a:solidFill>
                        <a:srgbClr val="FFFFFF"/>
                      </a:solidFill>
                      <a:effectLst>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rPr>
                    <a:t>PARP</a:t>
                  </a:r>
                </a:p>
              </p:txBody>
            </p:sp>
          </p:grpSp>
          <p:cxnSp>
            <p:nvCxnSpPr>
              <p:cNvPr id="1270" name="Straight Arrow Connector 1269">
                <a:extLst>
                  <a:ext uri="{FF2B5EF4-FFF2-40B4-BE49-F238E27FC236}">
                    <a16:creationId xmlns:a16="http://schemas.microsoft.com/office/drawing/2014/main" id="{4FEAB489-1E68-2909-42BB-1311637263D4}"/>
                  </a:ext>
                </a:extLst>
              </p:cNvPr>
              <p:cNvCxnSpPr>
                <a:cxnSpLocks/>
                <a:stCxn id="1279" idx="3"/>
              </p:cNvCxnSpPr>
              <p:nvPr/>
            </p:nvCxnSpPr>
            <p:spPr>
              <a:xfrm flipH="1">
                <a:off x="1693021" y="4380213"/>
                <a:ext cx="169868" cy="1761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1" name="Straight Arrow Connector 1270">
                <a:extLst>
                  <a:ext uri="{FF2B5EF4-FFF2-40B4-BE49-F238E27FC236}">
                    <a16:creationId xmlns:a16="http://schemas.microsoft.com/office/drawing/2014/main" id="{01F64B6F-3D86-4F35-DD50-B2A2AFFEC9EF}"/>
                  </a:ext>
                </a:extLst>
              </p:cNvPr>
              <p:cNvCxnSpPr>
                <a:cxnSpLocks/>
              </p:cNvCxnSpPr>
              <p:nvPr/>
            </p:nvCxnSpPr>
            <p:spPr>
              <a:xfrm flipV="1">
                <a:off x="1260791" y="4165393"/>
                <a:ext cx="469548" cy="304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42" name="Straight Arrow Connector 41">
            <a:extLst>
              <a:ext uri="{FF2B5EF4-FFF2-40B4-BE49-F238E27FC236}">
                <a16:creationId xmlns:a16="http://schemas.microsoft.com/office/drawing/2014/main" id="{C9CE7BCB-61EC-C454-E967-DC08A640CE53}"/>
              </a:ext>
            </a:extLst>
          </p:cNvPr>
          <p:cNvCxnSpPr>
            <a:cxnSpLocks/>
          </p:cNvCxnSpPr>
          <p:nvPr/>
        </p:nvCxnSpPr>
        <p:spPr>
          <a:xfrm>
            <a:off x="2705242" y="5045682"/>
            <a:ext cx="652597" cy="0"/>
          </a:xfrm>
          <a:prstGeom prst="straightConnector1">
            <a:avLst/>
          </a:prstGeom>
          <a:ln w="12700">
            <a:solidFill>
              <a:srgbClr val="002557"/>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CF93078E-332D-F1FD-81EC-78F79D9B7F0B}"/>
              </a:ext>
            </a:extLst>
          </p:cNvPr>
          <p:cNvGrpSpPr/>
          <p:nvPr/>
        </p:nvGrpSpPr>
        <p:grpSpPr>
          <a:xfrm>
            <a:off x="5049729" y="3087359"/>
            <a:ext cx="576472" cy="269533"/>
            <a:chOff x="5022546" y="2033540"/>
            <a:chExt cx="774920" cy="275217"/>
          </a:xfrm>
        </p:grpSpPr>
        <p:sp>
          <p:nvSpPr>
            <p:cNvPr id="52" name="Freeform: Shape 51">
              <a:extLst>
                <a:ext uri="{FF2B5EF4-FFF2-40B4-BE49-F238E27FC236}">
                  <a16:creationId xmlns:a16="http://schemas.microsoft.com/office/drawing/2014/main" id="{CA83C57C-558B-AA26-4886-B6D04533533B}"/>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3" name="Freeform: Shape 52">
              <a:extLst>
                <a:ext uri="{FF2B5EF4-FFF2-40B4-BE49-F238E27FC236}">
                  <a16:creationId xmlns:a16="http://schemas.microsoft.com/office/drawing/2014/main" id="{471DB4A7-8235-2251-ECE0-250377DAF67A}"/>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Freeform: Shape 53">
              <a:extLst>
                <a:ext uri="{FF2B5EF4-FFF2-40B4-BE49-F238E27FC236}">
                  <a16:creationId xmlns:a16="http://schemas.microsoft.com/office/drawing/2014/main" id="{6D927AEA-FE0E-6846-6A7C-D67E5D92375D}"/>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5" name="Freeform: Shape 54">
              <a:extLst>
                <a:ext uri="{FF2B5EF4-FFF2-40B4-BE49-F238E27FC236}">
                  <a16:creationId xmlns:a16="http://schemas.microsoft.com/office/drawing/2014/main" id="{BA75531D-6E87-FA80-1734-727C2CD65E43}"/>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Freeform: Shape 55">
              <a:extLst>
                <a:ext uri="{FF2B5EF4-FFF2-40B4-BE49-F238E27FC236}">
                  <a16:creationId xmlns:a16="http://schemas.microsoft.com/office/drawing/2014/main" id="{9C102BC2-C6E8-D3C8-00D6-37BB8CE7E986}"/>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7" name="Freeform: Shape 56">
              <a:extLst>
                <a:ext uri="{FF2B5EF4-FFF2-40B4-BE49-F238E27FC236}">
                  <a16:creationId xmlns:a16="http://schemas.microsoft.com/office/drawing/2014/main" id="{3527A774-F43B-09A7-7C56-8EE4D8BD9F80}"/>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Freeform: Shape 57">
              <a:extLst>
                <a:ext uri="{FF2B5EF4-FFF2-40B4-BE49-F238E27FC236}">
                  <a16:creationId xmlns:a16="http://schemas.microsoft.com/office/drawing/2014/main" id="{102844D9-91FD-FE95-780A-AF7067E6D005}"/>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Freeform: Shape 58">
              <a:extLst>
                <a:ext uri="{FF2B5EF4-FFF2-40B4-BE49-F238E27FC236}">
                  <a16:creationId xmlns:a16="http://schemas.microsoft.com/office/drawing/2014/main" id="{BE1D474E-4741-90BB-103D-21214B13E4C4}"/>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81FAF8B3-3FB4-5C85-268D-5A4E3EA187A5}"/>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FE3DE179-A14D-9592-4791-3D002A2CD484}"/>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55266ED6-C64F-A2C4-C6A3-CA8441E480D1}"/>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60F32530-0423-C9A8-66F9-7AEF566FED47}"/>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2" name="Freeform: Shape 831">
              <a:extLst>
                <a:ext uri="{FF2B5EF4-FFF2-40B4-BE49-F238E27FC236}">
                  <a16:creationId xmlns:a16="http://schemas.microsoft.com/office/drawing/2014/main" id="{F592C068-16FB-D05F-AFAB-790088EF5C7E}"/>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3" name="Freeform: Shape 832">
              <a:extLst>
                <a:ext uri="{FF2B5EF4-FFF2-40B4-BE49-F238E27FC236}">
                  <a16:creationId xmlns:a16="http://schemas.microsoft.com/office/drawing/2014/main" id="{1CFB7065-0CBF-D1A8-B35C-2BFB6DAFBCA9}"/>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4" name="Freeform: Shape 833">
              <a:extLst>
                <a:ext uri="{FF2B5EF4-FFF2-40B4-BE49-F238E27FC236}">
                  <a16:creationId xmlns:a16="http://schemas.microsoft.com/office/drawing/2014/main" id="{E23144C0-0037-3318-9D47-F80E7A5D2C5E}"/>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5" name="Freeform: Shape 834">
              <a:extLst>
                <a:ext uri="{FF2B5EF4-FFF2-40B4-BE49-F238E27FC236}">
                  <a16:creationId xmlns:a16="http://schemas.microsoft.com/office/drawing/2014/main" id="{D8399C06-13AA-2A3E-7481-E14C2B12A8A4}"/>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6" name="Freeform: Shape 835">
              <a:extLst>
                <a:ext uri="{FF2B5EF4-FFF2-40B4-BE49-F238E27FC236}">
                  <a16:creationId xmlns:a16="http://schemas.microsoft.com/office/drawing/2014/main" id="{BF485E5D-2BEB-2527-3AF9-660C1B842787}"/>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7" name="Freeform: Shape 836">
              <a:extLst>
                <a:ext uri="{FF2B5EF4-FFF2-40B4-BE49-F238E27FC236}">
                  <a16:creationId xmlns:a16="http://schemas.microsoft.com/office/drawing/2014/main" id="{0F6A749C-9DFA-4778-2AD8-6E7AFF142394}"/>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8" name="Freeform: Shape 837">
              <a:extLst>
                <a:ext uri="{FF2B5EF4-FFF2-40B4-BE49-F238E27FC236}">
                  <a16:creationId xmlns:a16="http://schemas.microsoft.com/office/drawing/2014/main" id="{960F1372-416A-5C23-E5F0-C25AA7F31071}"/>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39" name="Freeform: Shape 838">
              <a:extLst>
                <a:ext uri="{FF2B5EF4-FFF2-40B4-BE49-F238E27FC236}">
                  <a16:creationId xmlns:a16="http://schemas.microsoft.com/office/drawing/2014/main" id="{1ED61F52-FA0A-F33B-E875-E4306B9732F1}"/>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0" name="Freeform: Shape 839">
              <a:extLst>
                <a:ext uri="{FF2B5EF4-FFF2-40B4-BE49-F238E27FC236}">
                  <a16:creationId xmlns:a16="http://schemas.microsoft.com/office/drawing/2014/main" id="{0FEA37E0-7842-5E30-2FC6-E8B52B736EA9}"/>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1" name="Freeform: Shape 840">
              <a:extLst>
                <a:ext uri="{FF2B5EF4-FFF2-40B4-BE49-F238E27FC236}">
                  <a16:creationId xmlns:a16="http://schemas.microsoft.com/office/drawing/2014/main" id="{B2BE6551-C3C4-B7C9-2A95-E57FA31AE7DF}"/>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2" name="Freeform: Shape 841">
              <a:extLst>
                <a:ext uri="{FF2B5EF4-FFF2-40B4-BE49-F238E27FC236}">
                  <a16:creationId xmlns:a16="http://schemas.microsoft.com/office/drawing/2014/main" id="{E4952104-2A47-DC5E-01DB-5CF06AD3D3DA}"/>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3" name="Freeform: Shape 842">
              <a:extLst>
                <a:ext uri="{FF2B5EF4-FFF2-40B4-BE49-F238E27FC236}">
                  <a16:creationId xmlns:a16="http://schemas.microsoft.com/office/drawing/2014/main" id="{225A1F55-69BB-F2E2-AF14-7EDEB03F4F4E}"/>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4" name="Freeform: Shape 843">
              <a:extLst>
                <a:ext uri="{FF2B5EF4-FFF2-40B4-BE49-F238E27FC236}">
                  <a16:creationId xmlns:a16="http://schemas.microsoft.com/office/drawing/2014/main" id="{164ECE1B-39D0-1EDD-1AFB-5E7AABFA2D61}"/>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5" name="Freeform: Shape 844">
              <a:extLst>
                <a:ext uri="{FF2B5EF4-FFF2-40B4-BE49-F238E27FC236}">
                  <a16:creationId xmlns:a16="http://schemas.microsoft.com/office/drawing/2014/main" id="{32EBC4B6-01A9-2E45-5083-650C1B89E560}"/>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3" name="Freeform: Shape 852">
              <a:extLst>
                <a:ext uri="{FF2B5EF4-FFF2-40B4-BE49-F238E27FC236}">
                  <a16:creationId xmlns:a16="http://schemas.microsoft.com/office/drawing/2014/main" id="{112B4E02-40F1-750B-82FA-0A3999E3B7B3}"/>
                </a:ext>
              </a:extLst>
            </p:cNvPr>
            <p:cNvSpPr/>
            <p:nvPr/>
          </p:nvSpPr>
          <p:spPr>
            <a:xfrm>
              <a:off x="5325236" y="2233937"/>
              <a:ext cx="35308" cy="42069"/>
            </a:xfrm>
            <a:custGeom>
              <a:avLst/>
              <a:gdLst>
                <a:gd name="connsiteX0" fmla="*/ 16888 w 35308"/>
                <a:gd name="connsiteY0" fmla="*/ 0 h 42069"/>
                <a:gd name="connsiteX1" fmla="*/ 0 w 35308"/>
                <a:gd name="connsiteY1" fmla="*/ 17900 h 42069"/>
                <a:gd name="connsiteX2" fmla="*/ 751 w 35308"/>
                <a:gd name="connsiteY2" fmla="*/ 42069 h 42069"/>
                <a:gd name="connsiteX3" fmla="*/ 20704 w 35308"/>
                <a:gd name="connsiteY3" fmla="*/ 38496 h 42069"/>
                <a:gd name="connsiteX4" fmla="*/ 35308 w 35308"/>
                <a:gd name="connsiteY4" fmla="*/ 16113 h 42069"/>
                <a:gd name="connsiteX5" fmla="*/ 16888 w 35308"/>
                <a:gd name="connsiteY5" fmla="*/ 0 h 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8" h="42069">
                  <a:moveTo>
                    <a:pt x="16888" y="0"/>
                  </a:moveTo>
                  <a:lnTo>
                    <a:pt x="0" y="17900"/>
                  </a:lnTo>
                  <a:lnTo>
                    <a:pt x="751" y="42069"/>
                  </a:lnTo>
                  <a:lnTo>
                    <a:pt x="20704" y="38496"/>
                  </a:lnTo>
                  <a:lnTo>
                    <a:pt x="35308" y="16113"/>
                  </a:lnTo>
                  <a:lnTo>
                    <a:pt x="16888"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4" name="Freeform: Shape 853">
              <a:extLst>
                <a:ext uri="{FF2B5EF4-FFF2-40B4-BE49-F238E27FC236}">
                  <a16:creationId xmlns:a16="http://schemas.microsoft.com/office/drawing/2014/main" id="{A90033BF-59C1-964C-35B7-D9EAF25A4147}"/>
                </a:ext>
              </a:extLst>
            </p:cNvPr>
            <p:cNvSpPr/>
            <p:nvPr/>
          </p:nvSpPr>
          <p:spPr>
            <a:xfrm>
              <a:off x="5349666" y="2271172"/>
              <a:ext cx="46066" cy="37585"/>
            </a:xfrm>
            <a:custGeom>
              <a:avLst/>
              <a:gdLst>
                <a:gd name="connsiteX0" fmla="*/ 46066 w 46066"/>
                <a:gd name="connsiteY0" fmla="*/ 28618 h 37585"/>
                <a:gd name="connsiteX1" fmla="*/ 13823 w 46066"/>
                <a:gd name="connsiteY1" fmla="*/ 0 h 37585"/>
                <a:gd name="connsiteX2" fmla="*/ 0 w 46066"/>
                <a:gd name="connsiteY2" fmla="*/ 16113 h 37585"/>
                <a:gd name="connsiteX3" fmla="*/ 21485 w 46066"/>
                <a:gd name="connsiteY3" fmla="*/ 37585 h 37585"/>
                <a:gd name="connsiteX4" fmla="*/ 46066 w 46066"/>
                <a:gd name="connsiteY4" fmla="*/ 28618 h 3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6" h="37585">
                  <a:moveTo>
                    <a:pt x="46066" y="28618"/>
                  </a:moveTo>
                  <a:lnTo>
                    <a:pt x="13823" y="0"/>
                  </a:lnTo>
                  <a:lnTo>
                    <a:pt x="0" y="16113"/>
                  </a:lnTo>
                  <a:lnTo>
                    <a:pt x="21485" y="37585"/>
                  </a:lnTo>
                  <a:lnTo>
                    <a:pt x="46066" y="28618"/>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5" name="Freeform: Shape 854">
              <a:extLst>
                <a:ext uri="{FF2B5EF4-FFF2-40B4-BE49-F238E27FC236}">
                  <a16:creationId xmlns:a16="http://schemas.microsoft.com/office/drawing/2014/main" id="{7DE5EE24-3A82-253C-A91B-841F85995666}"/>
                </a:ext>
              </a:extLst>
            </p:cNvPr>
            <p:cNvSpPr/>
            <p:nvPr/>
          </p:nvSpPr>
          <p:spPr>
            <a:xfrm>
              <a:off x="5441047" y="2259158"/>
              <a:ext cx="29148" cy="48304"/>
            </a:xfrm>
            <a:custGeom>
              <a:avLst/>
              <a:gdLst>
                <a:gd name="connsiteX0" fmla="*/ 26864 w 29148"/>
                <a:gd name="connsiteY0" fmla="*/ 0 h 48304"/>
                <a:gd name="connsiteX1" fmla="*/ 8444 w 29148"/>
                <a:gd name="connsiteY1" fmla="*/ 8932 h 48304"/>
                <a:gd name="connsiteX2" fmla="*/ 0 w 29148"/>
                <a:gd name="connsiteY2" fmla="*/ 36675 h 48304"/>
                <a:gd name="connsiteX3" fmla="*/ 13042 w 29148"/>
                <a:gd name="connsiteY3" fmla="*/ 48304 h 48304"/>
                <a:gd name="connsiteX4" fmla="*/ 29148 w 29148"/>
                <a:gd name="connsiteY4" fmla="*/ 31315 h 48304"/>
                <a:gd name="connsiteX5" fmla="*/ 26864 w 29148"/>
                <a:gd name="connsiteY5" fmla="*/ 0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8" h="48304">
                  <a:moveTo>
                    <a:pt x="26864" y="0"/>
                  </a:moveTo>
                  <a:lnTo>
                    <a:pt x="8444" y="8932"/>
                  </a:lnTo>
                  <a:lnTo>
                    <a:pt x="0" y="36675"/>
                  </a:lnTo>
                  <a:lnTo>
                    <a:pt x="13042" y="48304"/>
                  </a:lnTo>
                  <a:lnTo>
                    <a:pt x="29148" y="31315"/>
                  </a:lnTo>
                  <a:lnTo>
                    <a:pt x="2686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6" name="Freeform: Shape 855">
              <a:extLst>
                <a:ext uri="{FF2B5EF4-FFF2-40B4-BE49-F238E27FC236}">
                  <a16:creationId xmlns:a16="http://schemas.microsoft.com/office/drawing/2014/main" id="{F6235BDD-E429-5E23-EAE3-E3DC6DC79E9B}"/>
                </a:ext>
              </a:extLst>
            </p:cNvPr>
            <p:cNvSpPr/>
            <p:nvPr/>
          </p:nvSpPr>
          <p:spPr>
            <a:xfrm>
              <a:off x="5403845" y="2243955"/>
              <a:ext cx="23799" cy="25921"/>
            </a:xfrm>
            <a:custGeom>
              <a:avLst/>
              <a:gdLst>
                <a:gd name="connsiteX0" fmla="*/ 20734 w 23799"/>
                <a:gd name="connsiteY0" fmla="*/ 25921 h 25921"/>
                <a:gd name="connsiteX1" fmla="*/ 23799 w 23799"/>
                <a:gd name="connsiteY1" fmla="*/ 11629 h 25921"/>
                <a:gd name="connsiteX2" fmla="*/ 13823 w 23799"/>
                <a:gd name="connsiteY2" fmla="*/ 0 h 25921"/>
                <a:gd name="connsiteX3" fmla="*/ 0 w 23799"/>
                <a:gd name="connsiteY3" fmla="*/ 1786 h 25921"/>
                <a:gd name="connsiteX4" fmla="*/ 6130 w 23799"/>
                <a:gd name="connsiteY4" fmla="*/ 17865 h 25921"/>
                <a:gd name="connsiteX5" fmla="*/ 20734 w 23799"/>
                <a:gd name="connsiteY5" fmla="*/ 25921 h 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 h="25921">
                  <a:moveTo>
                    <a:pt x="20734" y="25921"/>
                  </a:moveTo>
                  <a:lnTo>
                    <a:pt x="23799" y="11629"/>
                  </a:lnTo>
                  <a:lnTo>
                    <a:pt x="13823" y="0"/>
                  </a:lnTo>
                  <a:lnTo>
                    <a:pt x="0" y="1786"/>
                  </a:lnTo>
                  <a:lnTo>
                    <a:pt x="6130" y="17865"/>
                  </a:lnTo>
                  <a:lnTo>
                    <a:pt x="20734" y="25921"/>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7" name="Freeform: Shape 856">
              <a:extLst>
                <a:ext uri="{FF2B5EF4-FFF2-40B4-BE49-F238E27FC236}">
                  <a16:creationId xmlns:a16="http://schemas.microsoft.com/office/drawing/2014/main" id="{A6FC2A90-FD6D-D1DD-535D-0B8EE109DFA3}"/>
                </a:ext>
              </a:extLst>
            </p:cNvPr>
            <p:cNvSpPr/>
            <p:nvPr/>
          </p:nvSpPr>
          <p:spPr>
            <a:xfrm>
              <a:off x="5346931" y="2184372"/>
              <a:ext cx="30921" cy="32891"/>
            </a:xfrm>
            <a:custGeom>
              <a:avLst/>
              <a:gdLst>
                <a:gd name="connsiteX0" fmla="*/ 14784 w 30921"/>
                <a:gd name="connsiteY0" fmla="*/ 0 h 32891"/>
                <a:gd name="connsiteX1" fmla="*/ 0 w 30921"/>
                <a:gd name="connsiteY1" fmla="*/ 15658 h 32891"/>
                <a:gd name="connsiteX2" fmla="*/ 13432 w 30921"/>
                <a:gd name="connsiteY2" fmla="*/ 32892 h 32891"/>
                <a:gd name="connsiteX3" fmla="*/ 30921 w 30921"/>
                <a:gd name="connsiteY3" fmla="*/ 23504 h 32891"/>
                <a:gd name="connsiteX4" fmla="*/ 14784 w 30921"/>
                <a:gd name="connsiteY4" fmla="*/ 0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1" h="32891">
                  <a:moveTo>
                    <a:pt x="14784" y="0"/>
                  </a:moveTo>
                  <a:lnTo>
                    <a:pt x="0" y="15658"/>
                  </a:lnTo>
                  <a:lnTo>
                    <a:pt x="13432" y="32892"/>
                  </a:lnTo>
                  <a:lnTo>
                    <a:pt x="30921" y="23504"/>
                  </a:lnTo>
                  <a:lnTo>
                    <a:pt x="1478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8" name="Freeform: Shape 857">
              <a:extLst>
                <a:ext uri="{FF2B5EF4-FFF2-40B4-BE49-F238E27FC236}">
                  <a16:creationId xmlns:a16="http://schemas.microsoft.com/office/drawing/2014/main" id="{361637A4-B87D-B2A9-A001-82061C11B4C3}"/>
                </a:ext>
              </a:extLst>
            </p:cNvPr>
            <p:cNvSpPr/>
            <p:nvPr/>
          </p:nvSpPr>
          <p:spPr>
            <a:xfrm>
              <a:off x="5395251" y="2178627"/>
              <a:ext cx="29178" cy="21472"/>
            </a:xfrm>
            <a:custGeom>
              <a:avLst/>
              <a:gdLst>
                <a:gd name="connsiteX0" fmla="*/ 0 w 29178"/>
                <a:gd name="connsiteY0" fmla="*/ 8932 h 21472"/>
                <a:gd name="connsiteX1" fmla="*/ 21486 w 29178"/>
                <a:gd name="connsiteY1" fmla="*/ 0 h 21472"/>
                <a:gd name="connsiteX2" fmla="*/ 29178 w 29178"/>
                <a:gd name="connsiteY2" fmla="*/ 17864 h 21472"/>
                <a:gd name="connsiteX3" fmla="*/ 0 w 29178"/>
                <a:gd name="connsiteY3" fmla="*/ 21472 h 21472"/>
                <a:gd name="connsiteX4" fmla="*/ 0 w 29178"/>
                <a:gd name="connsiteY4" fmla="*/ 8932 h 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8" h="21472">
                  <a:moveTo>
                    <a:pt x="0" y="8932"/>
                  </a:moveTo>
                  <a:lnTo>
                    <a:pt x="21486" y="0"/>
                  </a:lnTo>
                  <a:lnTo>
                    <a:pt x="29178" y="17864"/>
                  </a:lnTo>
                  <a:lnTo>
                    <a:pt x="0" y="21472"/>
                  </a:lnTo>
                  <a:lnTo>
                    <a:pt x="0" y="8932"/>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59" name="Freeform: Shape 858">
              <a:extLst>
                <a:ext uri="{FF2B5EF4-FFF2-40B4-BE49-F238E27FC236}">
                  <a16:creationId xmlns:a16="http://schemas.microsoft.com/office/drawing/2014/main" id="{855421A0-C71C-59CD-5AFE-69B5F20AB435}"/>
                </a:ext>
              </a:extLst>
            </p:cNvPr>
            <p:cNvSpPr/>
            <p:nvPr/>
          </p:nvSpPr>
          <p:spPr>
            <a:xfrm>
              <a:off x="5373525" y="2133125"/>
              <a:ext cx="18450" cy="32296"/>
            </a:xfrm>
            <a:custGeom>
              <a:avLst/>
              <a:gdLst>
                <a:gd name="connsiteX0" fmla="*/ 17609 w 18450"/>
                <a:gd name="connsiteY0" fmla="*/ 32296 h 32296"/>
                <a:gd name="connsiteX1" fmla="*/ 6701 w 18450"/>
                <a:gd name="connsiteY1" fmla="*/ 29354 h 32296"/>
                <a:gd name="connsiteX2" fmla="*/ 1653 w 18450"/>
                <a:gd name="connsiteY2" fmla="*/ 13696 h 32296"/>
                <a:gd name="connsiteX3" fmla="*/ 0 w 18450"/>
                <a:gd name="connsiteY3" fmla="*/ 0 h 32296"/>
                <a:gd name="connsiteX4" fmla="*/ 18450 w 18450"/>
                <a:gd name="connsiteY4" fmla="*/ 9808 h 32296"/>
                <a:gd name="connsiteX5" fmla="*/ 17609 w 18450"/>
                <a:gd name="connsiteY5" fmla="*/ 32296 h 3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0" h="32296">
                  <a:moveTo>
                    <a:pt x="17609" y="32296"/>
                  </a:moveTo>
                  <a:lnTo>
                    <a:pt x="6701" y="29354"/>
                  </a:lnTo>
                  <a:lnTo>
                    <a:pt x="1653" y="13696"/>
                  </a:lnTo>
                  <a:lnTo>
                    <a:pt x="0" y="0"/>
                  </a:lnTo>
                  <a:lnTo>
                    <a:pt x="18450" y="9808"/>
                  </a:lnTo>
                  <a:lnTo>
                    <a:pt x="17609" y="32296"/>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37" name="Group 436">
            <a:extLst>
              <a:ext uri="{FF2B5EF4-FFF2-40B4-BE49-F238E27FC236}">
                <a16:creationId xmlns:a16="http://schemas.microsoft.com/office/drawing/2014/main" id="{C32041FC-9718-4B3F-A154-04E8E8828F9C}"/>
              </a:ext>
            </a:extLst>
          </p:cNvPr>
          <p:cNvGrpSpPr/>
          <p:nvPr/>
        </p:nvGrpSpPr>
        <p:grpSpPr>
          <a:xfrm>
            <a:off x="5028149" y="1656234"/>
            <a:ext cx="636698" cy="248989"/>
            <a:chOff x="5022546" y="1958053"/>
            <a:chExt cx="774920" cy="254271"/>
          </a:xfrm>
        </p:grpSpPr>
        <p:sp>
          <p:nvSpPr>
            <p:cNvPr id="438" name="Freeform: Shape 437">
              <a:extLst>
                <a:ext uri="{FF2B5EF4-FFF2-40B4-BE49-F238E27FC236}">
                  <a16:creationId xmlns:a16="http://schemas.microsoft.com/office/drawing/2014/main" id="{244146DD-697F-4750-A463-0B1F883C97AF}"/>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9" name="Freeform: Shape 438">
              <a:extLst>
                <a:ext uri="{FF2B5EF4-FFF2-40B4-BE49-F238E27FC236}">
                  <a16:creationId xmlns:a16="http://schemas.microsoft.com/office/drawing/2014/main" id="{CFD47904-2CEE-4DC8-AAF5-E600779CF379}"/>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0" name="Freeform: Shape 439">
              <a:extLst>
                <a:ext uri="{FF2B5EF4-FFF2-40B4-BE49-F238E27FC236}">
                  <a16:creationId xmlns:a16="http://schemas.microsoft.com/office/drawing/2014/main" id="{8297203B-C29B-4CB6-B77F-D803CC536CF0}"/>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1" name="Freeform: Shape 440">
              <a:extLst>
                <a:ext uri="{FF2B5EF4-FFF2-40B4-BE49-F238E27FC236}">
                  <a16:creationId xmlns:a16="http://schemas.microsoft.com/office/drawing/2014/main" id="{93A10638-EA63-46D9-8602-DC84C99DAEF7}"/>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2" name="Freeform: Shape 441">
              <a:extLst>
                <a:ext uri="{FF2B5EF4-FFF2-40B4-BE49-F238E27FC236}">
                  <a16:creationId xmlns:a16="http://schemas.microsoft.com/office/drawing/2014/main" id="{B495EBF1-1743-474C-AA2C-ABB27573B29E}"/>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3" name="Freeform: Shape 442">
              <a:extLst>
                <a:ext uri="{FF2B5EF4-FFF2-40B4-BE49-F238E27FC236}">
                  <a16:creationId xmlns:a16="http://schemas.microsoft.com/office/drawing/2014/main" id="{966E3756-D10E-4927-AE9A-4BAB0F58F963}"/>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4" name="Freeform: Shape 443">
              <a:extLst>
                <a:ext uri="{FF2B5EF4-FFF2-40B4-BE49-F238E27FC236}">
                  <a16:creationId xmlns:a16="http://schemas.microsoft.com/office/drawing/2014/main" id="{BBE95D71-C755-43B6-99FA-82435A4040E6}"/>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5" name="Freeform: Shape 444">
              <a:extLst>
                <a:ext uri="{FF2B5EF4-FFF2-40B4-BE49-F238E27FC236}">
                  <a16:creationId xmlns:a16="http://schemas.microsoft.com/office/drawing/2014/main" id="{6E0D0FF6-B5C0-4064-91D8-A898307FAC98}"/>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6" name="Freeform: Shape 445">
              <a:extLst>
                <a:ext uri="{FF2B5EF4-FFF2-40B4-BE49-F238E27FC236}">
                  <a16:creationId xmlns:a16="http://schemas.microsoft.com/office/drawing/2014/main" id="{1C321C2A-9B30-4BDE-BF63-5A00C202A4AB}"/>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7" name="Freeform: Shape 446">
              <a:extLst>
                <a:ext uri="{FF2B5EF4-FFF2-40B4-BE49-F238E27FC236}">
                  <a16:creationId xmlns:a16="http://schemas.microsoft.com/office/drawing/2014/main" id="{B4967958-E2DA-421A-8312-F83D42D0E388}"/>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8" name="Freeform: Shape 447">
              <a:extLst>
                <a:ext uri="{FF2B5EF4-FFF2-40B4-BE49-F238E27FC236}">
                  <a16:creationId xmlns:a16="http://schemas.microsoft.com/office/drawing/2014/main" id="{85B53EE5-19CC-43B7-99D3-0C65D8E510EC}"/>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9" name="Freeform: Shape 448">
              <a:extLst>
                <a:ext uri="{FF2B5EF4-FFF2-40B4-BE49-F238E27FC236}">
                  <a16:creationId xmlns:a16="http://schemas.microsoft.com/office/drawing/2014/main" id="{0E3BBA04-3F46-4747-8B3B-C6A74A9CB600}"/>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0" name="Freeform: Shape 449">
              <a:extLst>
                <a:ext uri="{FF2B5EF4-FFF2-40B4-BE49-F238E27FC236}">
                  <a16:creationId xmlns:a16="http://schemas.microsoft.com/office/drawing/2014/main" id="{B2D90C40-6471-4775-B219-D9AA99E69B67}"/>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1" name="Freeform: Shape 450">
              <a:extLst>
                <a:ext uri="{FF2B5EF4-FFF2-40B4-BE49-F238E27FC236}">
                  <a16:creationId xmlns:a16="http://schemas.microsoft.com/office/drawing/2014/main" id="{EB3F4E6A-2B79-487C-8859-B18AC5BF8647}"/>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2" name="Freeform: Shape 451">
              <a:extLst>
                <a:ext uri="{FF2B5EF4-FFF2-40B4-BE49-F238E27FC236}">
                  <a16:creationId xmlns:a16="http://schemas.microsoft.com/office/drawing/2014/main" id="{FC95B0EA-EFDF-4E42-AEFE-D1CAAF6548C2}"/>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3" name="Freeform: Shape 452">
              <a:extLst>
                <a:ext uri="{FF2B5EF4-FFF2-40B4-BE49-F238E27FC236}">
                  <a16:creationId xmlns:a16="http://schemas.microsoft.com/office/drawing/2014/main" id="{5D96D3B9-6EF5-44F2-BA66-C1F83593A5DF}"/>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4" name="Freeform: Shape 453">
              <a:extLst>
                <a:ext uri="{FF2B5EF4-FFF2-40B4-BE49-F238E27FC236}">
                  <a16:creationId xmlns:a16="http://schemas.microsoft.com/office/drawing/2014/main" id="{AF6EB6C6-7F03-4E55-B84C-B909DD04E036}"/>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5" name="Freeform: Shape 454">
              <a:extLst>
                <a:ext uri="{FF2B5EF4-FFF2-40B4-BE49-F238E27FC236}">
                  <a16:creationId xmlns:a16="http://schemas.microsoft.com/office/drawing/2014/main" id="{AC313350-A857-449B-8DBB-7309C2D7CD2A}"/>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6" name="Freeform: Shape 455">
              <a:extLst>
                <a:ext uri="{FF2B5EF4-FFF2-40B4-BE49-F238E27FC236}">
                  <a16:creationId xmlns:a16="http://schemas.microsoft.com/office/drawing/2014/main" id="{A77ABE42-39CA-4116-948A-383BCB711CB5}"/>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7" name="Freeform: Shape 456">
              <a:extLst>
                <a:ext uri="{FF2B5EF4-FFF2-40B4-BE49-F238E27FC236}">
                  <a16:creationId xmlns:a16="http://schemas.microsoft.com/office/drawing/2014/main" id="{C2F64493-5EEC-46F6-9D7C-9B9B02C889A5}"/>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8" name="Freeform: Shape 457">
              <a:extLst>
                <a:ext uri="{FF2B5EF4-FFF2-40B4-BE49-F238E27FC236}">
                  <a16:creationId xmlns:a16="http://schemas.microsoft.com/office/drawing/2014/main" id="{9D3698CE-2083-41CB-92A3-375A974E2A83}"/>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9" name="Freeform: Shape 458">
              <a:extLst>
                <a:ext uri="{FF2B5EF4-FFF2-40B4-BE49-F238E27FC236}">
                  <a16:creationId xmlns:a16="http://schemas.microsoft.com/office/drawing/2014/main" id="{744A9177-12C9-4C77-9E11-5EA560364243}"/>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0" name="Freeform: Shape 459">
              <a:extLst>
                <a:ext uri="{FF2B5EF4-FFF2-40B4-BE49-F238E27FC236}">
                  <a16:creationId xmlns:a16="http://schemas.microsoft.com/office/drawing/2014/main" id="{4DDAF618-FF9D-4EA6-A330-858B28FB7A36}"/>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1" name="Freeform: Shape 460">
              <a:extLst>
                <a:ext uri="{FF2B5EF4-FFF2-40B4-BE49-F238E27FC236}">
                  <a16:creationId xmlns:a16="http://schemas.microsoft.com/office/drawing/2014/main" id="{FF7464BD-1391-457F-A16D-84AC78400F96}"/>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2" name="Freeform: Shape 461">
              <a:extLst>
                <a:ext uri="{FF2B5EF4-FFF2-40B4-BE49-F238E27FC236}">
                  <a16:creationId xmlns:a16="http://schemas.microsoft.com/office/drawing/2014/main" id="{90168779-8E6A-470D-80AF-977EB5FB7063}"/>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3" name="Freeform: Shape 462">
              <a:extLst>
                <a:ext uri="{FF2B5EF4-FFF2-40B4-BE49-F238E27FC236}">
                  <a16:creationId xmlns:a16="http://schemas.microsoft.com/office/drawing/2014/main" id="{82D5DCF3-6E5B-4336-A5A4-FF31A7A36D4E}"/>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4" name="Freeform: Shape 463">
              <a:extLst>
                <a:ext uri="{FF2B5EF4-FFF2-40B4-BE49-F238E27FC236}">
                  <a16:creationId xmlns:a16="http://schemas.microsoft.com/office/drawing/2014/main" id="{A6D3EE7D-6E5E-43E6-8D0A-1BCEB609BC61}"/>
                </a:ext>
              </a:extLst>
            </p:cNvPr>
            <p:cNvSpPr/>
            <p:nvPr/>
          </p:nvSpPr>
          <p:spPr>
            <a:xfrm>
              <a:off x="5406670" y="1958053"/>
              <a:ext cx="40176" cy="31630"/>
            </a:xfrm>
            <a:custGeom>
              <a:avLst/>
              <a:gdLst>
                <a:gd name="connsiteX0" fmla="*/ 36901 w 40176"/>
                <a:gd name="connsiteY0" fmla="*/ 1261 h 31630"/>
                <a:gd name="connsiteX1" fmla="*/ 14093 w 40176"/>
                <a:gd name="connsiteY1" fmla="*/ 0 h 31630"/>
                <a:gd name="connsiteX2" fmla="*/ 0 w 40176"/>
                <a:gd name="connsiteY2" fmla="*/ 17689 h 31630"/>
                <a:gd name="connsiteX3" fmla="*/ 16287 w 40176"/>
                <a:gd name="connsiteY3" fmla="*/ 31631 h 31630"/>
                <a:gd name="connsiteX4" fmla="*/ 40176 w 40176"/>
                <a:gd name="connsiteY4" fmla="*/ 27813 h 31630"/>
                <a:gd name="connsiteX5" fmla="*/ 36901 w 40176"/>
                <a:gd name="connsiteY5" fmla="*/ 1261 h 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76" h="31630">
                  <a:moveTo>
                    <a:pt x="36901" y="1261"/>
                  </a:moveTo>
                  <a:lnTo>
                    <a:pt x="14093" y="0"/>
                  </a:lnTo>
                  <a:lnTo>
                    <a:pt x="0" y="17689"/>
                  </a:lnTo>
                  <a:lnTo>
                    <a:pt x="16287" y="31631"/>
                  </a:lnTo>
                  <a:lnTo>
                    <a:pt x="40176" y="27813"/>
                  </a:lnTo>
                  <a:lnTo>
                    <a:pt x="36901" y="126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5" name="Freeform: Shape 464">
              <a:extLst>
                <a:ext uri="{FF2B5EF4-FFF2-40B4-BE49-F238E27FC236}">
                  <a16:creationId xmlns:a16="http://schemas.microsoft.com/office/drawing/2014/main" id="{74E80C51-F729-4276-8628-2A7C685C0E53}"/>
                </a:ext>
              </a:extLst>
            </p:cNvPr>
            <p:cNvSpPr/>
            <p:nvPr/>
          </p:nvSpPr>
          <p:spPr>
            <a:xfrm>
              <a:off x="5335032" y="1966916"/>
              <a:ext cx="29298" cy="18950"/>
            </a:xfrm>
            <a:custGeom>
              <a:avLst/>
              <a:gdLst>
                <a:gd name="connsiteX0" fmla="*/ 29298 w 29298"/>
                <a:gd name="connsiteY0" fmla="*/ 12645 h 18950"/>
                <a:gd name="connsiteX1" fmla="*/ 22778 w 29298"/>
                <a:gd name="connsiteY1" fmla="*/ 0 h 18950"/>
                <a:gd name="connsiteX2" fmla="*/ 8654 w 29298"/>
                <a:gd name="connsiteY2" fmla="*/ 0 h 18950"/>
                <a:gd name="connsiteX3" fmla="*/ 0 w 29298"/>
                <a:gd name="connsiteY3" fmla="*/ 12645 h 18950"/>
                <a:gd name="connsiteX4" fmla="*/ 14093 w 29298"/>
                <a:gd name="connsiteY4" fmla="*/ 18950 h 18950"/>
                <a:gd name="connsiteX5" fmla="*/ 29298 w 29298"/>
                <a:gd name="connsiteY5" fmla="*/ 12645 h 1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8" h="18950">
                  <a:moveTo>
                    <a:pt x="29298" y="12645"/>
                  </a:moveTo>
                  <a:lnTo>
                    <a:pt x="22778" y="0"/>
                  </a:lnTo>
                  <a:lnTo>
                    <a:pt x="8654" y="0"/>
                  </a:lnTo>
                  <a:lnTo>
                    <a:pt x="0" y="12645"/>
                  </a:lnTo>
                  <a:lnTo>
                    <a:pt x="14093" y="18950"/>
                  </a:lnTo>
                  <a:lnTo>
                    <a:pt x="29298" y="12645"/>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6" name="Freeform: Shape 465">
              <a:extLst>
                <a:ext uri="{FF2B5EF4-FFF2-40B4-BE49-F238E27FC236}">
                  <a16:creationId xmlns:a16="http://schemas.microsoft.com/office/drawing/2014/main" id="{C121AD94-70D7-4794-95D0-602361EB0236}"/>
                </a:ext>
              </a:extLst>
            </p:cNvPr>
            <p:cNvSpPr/>
            <p:nvPr/>
          </p:nvSpPr>
          <p:spPr>
            <a:xfrm>
              <a:off x="5389301" y="2013118"/>
              <a:ext cx="28216" cy="36044"/>
            </a:xfrm>
            <a:custGeom>
              <a:avLst/>
              <a:gdLst>
                <a:gd name="connsiteX0" fmla="*/ 28217 w 28216"/>
                <a:gd name="connsiteY0" fmla="*/ 17234 h 36044"/>
                <a:gd name="connsiteX1" fmla="*/ 14784 w 28216"/>
                <a:gd name="connsiteY1" fmla="*/ 0 h 36044"/>
                <a:gd name="connsiteX2" fmla="*/ 0 w 28216"/>
                <a:gd name="connsiteY2" fmla="*/ 15658 h 36044"/>
                <a:gd name="connsiteX3" fmla="*/ 8053 w 28216"/>
                <a:gd name="connsiteY3" fmla="*/ 36044 h 36044"/>
                <a:gd name="connsiteX4" fmla="*/ 28217 w 28216"/>
                <a:gd name="connsiteY4" fmla="*/ 17234 h 36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6" h="36044">
                  <a:moveTo>
                    <a:pt x="28217" y="17234"/>
                  </a:moveTo>
                  <a:lnTo>
                    <a:pt x="14784" y="0"/>
                  </a:lnTo>
                  <a:lnTo>
                    <a:pt x="0" y="15658"/>
                  </a:lnTo>
                  <a:lnTo>
                    <a:pt x="8053" y="36044"/>
                  </a:lnTo>
                  <a:lnTo>
                    <a:pt x="28217" y="17234"/>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7" name="Freeform: Shape 466">
              <a:extLst>
                <a:ext uri="{FF2B5EF4-FFF2-40B4-BE49-F238E27FC236}">
                  <a16:creationId xmlns:a16="http://schemas.microsoft.com/office/drawing/2014/main" id="{A0F270DF-81C4-4806-8B62-EF4D724AA987}"/>
                </a:ext>
              </a:extLst>
            </p:cNvPr>
            <p:cNvSpPr/>
            <p:nvPr/>
          </p:nvSpPr>
          <p:spPr>
            <a:xfrm>
              <a:off x="5343686" y="2022576"/>
              <a:ext cx="26083" cy="32891"/>
            </a:xfrm>
            <a:custGeom>
              <a:avLst/>
              <a:gdLst>
                <a:gd name="connsiteX0" fmla="*/ 26083 w 26083"/>
                <a:gd name="connsiteY0" fmla="*/ 8862 h 32891"/>
                <a:gd name="connsiteX1" fmla="*/ 16287 w 26083"/>
                <a:gd name="connsiteY1" fmla="*/ 32892 h 32891"/>
                <a:gd name="connsiteX2" fmla="*/ 0 w 26083"/>
                <a:gd name="connsiteY2" fmla="*/ 26587 h 32891"/>
                <a:gd name="connsiteX3" fmla="*/ 18481 w 26083"/>
                <a:gd name="connsiteY3" fmla="*/ 0 h 32891"/>
                <a:gd name="connsiteX4" fmla="*/ 26083 w 26083"/>
                <a:gd name="connsiteY4" fmla="*/ 8862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3" h="32891">
                  <a:moveTo>
                    <a:pt x="26083" y="8862"/>
                  </a:moveTo>
                  <a:lnTo>
                    <a:pt x="16287" y="32892"/>
                  </a:lnTo>
                  <a:lnTo>
                    <a:pt x="0" y="26587"/>
                  </a:lnTo>
                  <a:lnTo>
                    <a:pt x="18481" y="0"/>
                  </a:lnTo>
                  <a:lnTo>
                    <a:pt x="26083" y="8862"/>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8" name="Freeform: Shape 467">
              <a:extLst>
                <a:ext uri="{FF2B5EF4-FFF2-40B4-BE49-F238E27FC236}">
                  <a16:creationId xmlns:a16="http://schemas.microsoft.com/office/drawing/2014/main" id="{9D3F4517-C4AA-475A-A099-F73B1D76B059}"/>
                </a:ext>
              </a:extLst>
            </p:cNvPr>
            <p:cNvSpPr/>
            <p:nvPr/>
          </p:nvSpPr>
          <p:spPr>
            <a:xfrm>
              <a:off x="5369198" y="2071931"/>
              <a:ext cx="27705" cy="21507"/>
            </a:xfrm>
            <a:custGeom>
              <a:avLst/>
              <a:gdLst>
                <a:gd name="connsiteX0" fmla="*/ 27706 w 27705"/>
                <a:gd name="connsiteY0" fmla="*/ 981 h 21507"/>
                <a:gd name="connsiteX1" fmla="*/ 25182 w 27705"/>
                <a:gd name="connsiteY1" fmla="*/ 13696 h 21507"/>
                <a:gd name="connsiteX2" fmla="*/ 11749 w 27705"/>
                <a:gd name="connsiteY2" fmla="*/ 19546 h 21507"/>
                <a:gd name="connsiteX3" fmla="*/ 0 w 27705"/>
                <a:gd name="connsiteY3" fmla="*/ 21507 h 21507"/>
                <a:gd name="connsiteX4" fmla="*/ 8414 w 27705"/>
                <a:gd name="connsiteY4" fmla="*/ 0 h 21507"/>
                <a:gd name="connsiteX5" fmla="*/ 27706 w 27705"/>
                <a:gd name="connsiteY5" fmla="*/ 981 h 2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5" h="21507">
                  <a:moveTo>
                    <a:pt x="27706" y="981"/>
                  </a:moveTo>
                  <a:lnTo>
                    <a:pt x="25182" y="13696"/>
                  </a:lnTo>
                  <a:lnTo>
                    <a:pt x="11749" y="19546"/>
                  </a:lnTo>
                  <a:lnTo>
                    <a:pt x="0" y="21507"/>
                  </a:lnTo>
                  <a:lnTo>
                    <a:pt x="8414" y="0"/>
                  </a:lnTo>
                  <a:lnTo>
                    <a:pt x="27706" y="981"/>
                  </a:lnTo>
                  <a:close/>
                </a:path>
              </a:pathLst>
            </a:custGeom>
            <a:solidFill>
              <a:srgbClr val="ED7D31"/>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9" name="Freeform: Shape 468">
              <a:extLst>
                <a:ext uri="{FF2B5EF4-FFF2-40B4-BE49-F238E27FC236}">
                  <a16:creationId xmlns:a16="http://schemas.microsoft.com/office/drawing/2014/main" id="{165A58C3-54E7-4FC1-94B8-44F3DA8DDB96}"/>
                </a:ext>
              </a:extLst>
            </p:cNvPr>
            <p:cNvSpPr/>
            <p:nvPr/>
          </p:nvSpPr>
          <p:spPr>
            <a:xfrm>
              <a:off x="535318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0" name="Freeform: Shape 469">
              <a:extLst>
                <a:ext uri="{FF2B5EF4-FFF2-40B4-BE49-F238E27FC236}">
                  <a16:creationId xmlns:a16="http://schemas.microsoft.com/office/drawing/2014/main" id="{761B9FE2-5B64-4512-96C1-1B38701B30AE}"/>
                </a:ext>
              </a:extLst>
            </p:cNvPr>
            <p:cNvSpPr/>
            <p:nvPr/>
          </p:nvSpPr>
          <p:spPr>
            <a:xfrm>
              <a:off x="541229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1" name="Freeform: Shape 470">
              <a:extLst>
                <a:ext uri="{FF2B5EF4-FFF2-40B4-BE49-F238E27FC236}">
                  <a16:creationId xmlns:a16="http://schemas.microsoft.com/office/drawing/2014/main" id="{467D066F-5A75-49CC-A13D-AAAB3DEDB47F}"/>
                </a:ext>
              </a:extLst>
            </p:cNvPr>
            <p:cNvSpPr/>
            <p:nvPr/>
          </p:nvSpPr>
          <p:spPr>
            <a:xfrm>
              <a:off x="5206449"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72" name="Group 471">
            <a:extLst>
              <a:ext uri="{FF2B5EF4-FFF2-40B4-BE49-F238E27FC236}">
                <a16:creationId xmlns:a16="http://schemas.microsoft.com/office/drawing/2014/main" id="{A1C53EF4-1327-41B7-8023-56443A6344A3}"/>
              </a:ext>
            </a:extLst>
          </p:cNvPr>
          <p:cNvGrpSpPr/>
          <p:nvPr/>
        </p:nvGrpSpPr>
        <p:grpSpPr>
          <a:xfrm>
            <a:off x="5047724" y="2374522"/>
            <a:ext cx="576472" cy="269533"/>
            <a:chOff x="5022546" y="2033540"/>
            <a:chExt cx="774920" cy="275217"/>
          </a:xfrm>
        </p:grpSpPr>
        <p:sp>
          <p:nvSpPr>
            <p:cNvPr id="473" name="Freeform: Shape 472">
              <a:extLst>
                <a:ext uri="{FF2B5EF4-FFF2-40B4-BE49-F238E27FC236}">
                  <a16:creationId xmlns:a16="http://schemas.microsoft.com/office/drawing/2014/main" id="{36EFB6FD-7310-4B42-A1FA-91F2A3E48901}"/>
                </a:ext>
              </a:extLst>
            </p:cNvPr>
            <p:cNvSpPr/>
            <p:nvPr/>
          </p:nvSpPr>
          <p:spPr>
            <a:xfrm>
              <a:off x="5022546" y="2033540"/>
              <a:ext cx="293104" cy="3502"/>
            </a:xfrm>
            <a:custGeom>
              <a:avLst/>
              <a:gdLst>
                <a:gd name="connsiteX0" fmla="*/ 0 w 293104"/>
                <a:gd name="connsiteY0" fmla="*/ 0 h 3502"/>
                <a:gd name="connsiteX1" fmla="*/ 293104 w 293104"/>
                <a:gd name="connsiteY1" fmla="*/ 0 h 3502"/>
              </a:gdLst>
              <a:ahLst/>
              <a:cxnLst>
                <a:cxn ang="0">
                  <a:pos x="connsiteX0" y="connsiteY0"/>
                </a:cxn>
                <a:cxn ang="0">
                  <a:pos x="connsiteX1" y="connsiteY1"/>
                </a:cxn>
              </a:cxnLst>
              <a:rect l="l" t="t" r="r" b="b"/>
              <a:pathLst>
                <a:path w="293104" h="3502">
                  <a:moveTo>
                    <a:pt x="0" y="0"/>
                  </a:moveTo>
                  <a:lnTo>
                    <a:pt x="293104"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4" name="Freeform: Shape 473">
              <a:extLst>
                <a:ext uri="{FF2B5EF4-FFF2-40B4-BE49-F238E27FC236}">
                  <a16:creationId xmlns:a16="http://schemas.microsoft.com/office/drawing/2014/main" id="{4946CE69-9C53-432F-A0FC-64DC3A00FA10}"/>
                </a:ext>
              </a:extLst>
            </p:cNvPr>
            <p:cNvSpPr/>
            <p:nvPr/>
          </p:nvSpPr>
          <p:spPr>
            <a:xfrm>
              <a:off x="5433024" y="2033540"/>
              <a:ext cx="364442" cy="3502"/>
            </a:xfrm>
            <a:custGeom>
              <a:avLst/>
              <a:gdLst>
                <a:gd name="connsiteX0" fmla="*/ 0 w 364442"/>
                <a:gd name="connsiteY0" fmla="*/ 0 h 3502"/>
                <a:gd name="connsiteX1" fmla="*/ 364442 w 364442"/>
                <a:gd name="connsiteY1" fmla="*/ 0 h 3502"/>
              </a:gdLst>
              <a:ahLst/>
              <a:cxnLst>
                <a:cxn ang="0">
                  <a:pos x="connsiteX0" y="connsiteY0"/>
                </a:cxn>
                <a:cxn ang="0">
                  <a:pos x="connsiteX1" y="connsiteY1"/>
                </a:cxn>
              </a:cxnLst>
              <a:rect l="l" t="t" r="r" b="b"/>
              <a:pathLst>
                <a:path w="364442" h="3502">
                  <a:moveTo>
                    <a:pt x="0" y="0"/>
                  </a:moveTo>
                  <a:lnTo>
                    <a:pt x="364442"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5" name="Freeform: Shape 474">
              <a:extLst>
                <a:ext uri="{FF2B5EF4-FFF2-40B4-BE49-F238E27FC236}">
                  <a16:creationId xmlns:a16="http://schemas.microsoft.com/office/drawing/2014/main" id="{38A88796-9FBB-4D0C-B50A-6FF5BA590C87}"/>
                </a:ext>
              </a:extLst>
            </p:cNvPr>
            <p:cNvSpPr/>
            <p:nvPr/>
          </p:nvSpPr>
          <p:spPr>
            <a:xfrm>
              <a:off x="5056321"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6" name="Freeform: Shape 475">
              <a:extLst>
                <a:ext uri="{FF2B5EF4-FFF2-40B4-BE49-F238E27FC236}">
                  <a16:creationId xmlns:a16="http://schemas.microsoft.com/office/drawing/2014/main" id="{9DC2B23E-CA54-45F2-95C3-59417ADDD265}"/>
                </a:ext>
              </a:extLst>
            </p:cNvPr>
            <p:cNvSpPr/>
            <p:nvPr/>
          </p:nvSpPr>
          <p:spPr>
            <a:xfrm>
              <a:off x="5115429"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7" name="Freeform: Shape 476">
              <a:extLst>
                <a:ext uri="{FF2B5EF4-FFF2-40B4-BE49-F238E27FC236}">
                  <a16:creationId xmlns:a16="http://schemas.microsoft.com/office/drawing/2014/main" id="{39B9FA50-CFDD-4830-8EA5-C480AD8FA2B0}"/>
                </a:ext>
              </a:extLst>
            </p:cNvPr>
            <p:cNvSpPr/>
            <p:nvPr/>
          </p:nvSpPr>
          <p:spPr>
            <a:xfrm>
              <a:off x="5174567"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8" name="Freeform: Shape 477">
              <a:extLst>
                <a:ext uri="{FF2B5EF4-FFF2-40B4-BE49-F238E27FC236}">
                  <a16:creationId xmlns:a16="http://schemas.microsoft.com/office/drawing/2014/main" id="{4A0EA350-295D-4A7E-90D5-D004DE1F003F}"/>
                </a:ext>
              </a:extLst>
            </p:cNvPr>
            <p:cNvSpPr/>
            <p:nvPr/>
          </p:nvSpPr>
          <p:spPr>
            <a:xfrm>
              <a:off x="5233674"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9" name="Freeform: Shape 478">
              <a:extLst>
                <a:ext uri="{FF2B5EF4-FFF2-40B4-BE49-F238E27FC236}">
                  <a16:creationId xmlns:a16="http://schemas.microsoft.com/office/drawing/2014/main" id="{61AFACD9-846A-4C9D-AFD9-75B2E9D16312}"/>
                </a:ext>
              </a:extLst>
            </p:cNvPr>
            <p:cNvSpPr/>
            <p:nvPr/>
          </p:nvSpPr>
          <p:spPr>
            <a:xfrm>
              <a:off x="5292782"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0" name="Freeform: Shape 479">
              <a:extLst>
                <a:ext uri="{FF2B5EF4-FFF2-40B4-BE49-F238E27FC236}">
                  <a16:creationId xmlns:a16="http://schemas.microsoft.com/office/drawing/2014/main" id="{FBD5C820-D56A-49B7-98B6-A3E288B6603A}"/>
                </a:ext>
              </a:extLst>
            </p:cNvPr>
            <p:cNvSpPr/>
            <p:nvPr/>
          </p:nvSpPr>
          <p:spPr>
            <a:xfrm>
              <a:off x="5470135"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1" name="Freeform: Shape 480">
              <a:extLst>
                <a:ext uri="{FF2B5EF4-FFF2-40B4-BE49-F238E27FC236}">
                  <a16:creationId xmlns:a16="http://schemas.microsoft.com/office/drawing/2014/main" id="{F2135485-F64D-4701-B9E5-92D7807C0AB8}"/>
                </a:ext>
              </a:extLst>
            </p:cNvPr>
            <p:cNvSpPr/>
            <p:nvPr/>
          </p:nvSpPr>
          <p:spPr>
            <a:xfrm>
              <a:off x="552927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2" name="Freeform: Shape 481">
              <a:extLst>
                <a:ext uri="{FF2B5EF4-FFF2-40B4-BE49-F238E27FC236}">
                  <a16:creationId xmlns:a16="http://schemas.microsoft.com/office/drawing/2014/main" id="{13ECC7C6-8158-4604-A15B-C05F0BCAC3EA}"/>
                </a:ext>
              </a:extLst>
            </p:cNvPr>
            <p:cNvSpPr/>
            <p:nvPr/>
          </p:nvSpPr>
          <p:spPr>
            <a:xfrm>
              <a:off x="5588380"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3" name="Freeform: Shape 482">
              <a:extLst>
                <a:ext uri="{FF2B5EF4-FFF2-40B4-BE49-F238E27FC236}">
                  <a16:creationId xmlns:a16="http://schemas.microsoft.com/office/drawing/2014/main" id="{C71730E0-12AC-4718-BBD2-9302420A70A0}"/>
                </a:ext>
              </a:extLst>
            </p:cNvPr>
            <p:cNvSpPr/>
            <p:nvPr/>
          </p:nvSpPr>
          <p:spPr>
            <a:xfrm>
              <a:off x="5647518"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4" name="Freeform: Shape 483">
              <a:extLst>
                <a:ext uri="{FF2B5EF4-FFF2-40B4-BE49-F238E27FC236}">
                  <a16:creationId xmlns:a16="http://schemas.microsoft.com/office/drawing/2014/main" id="{DA93165B-F487-4AFF-8E6E-774237EC95FC}"/>
                </a:ext>
              </a:extLst>
            </p:cNvPr>
            <p:cNvSpPr/>
            <p:nvPr/>
          </p:nvSpPr>
          <p:spPr>
            <a:xfrm>
              <a:off x="5706626"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5" name="Freeform: Shape 484">
              <a:extLst>
                <a:ext uri="{FF2B5EF4-FFF2-40B4-BE49-F238E27FC236}">
                  <a16:creationId xmlns:a16="http://schemas.microsoft.com/office/drawing/2014/main" id="{2652505D-486B-4F02-8ACD-818A1072710A}"/>
                </a:ext>
              </a:extLst>
            </p:cNvPr>
            <p:cNvSpPr/>
            <p:nvPr/>
          </p:nvSpPr>
          <p:spPr>
            <a:xfrm>
              <a:off x="5765733" y="2035326"/>
              <a:ext cx="3004" cy="85854"/>
            </a:xfrm>
            <a:custGeom>
              <a:avLst/>
              <a:gdLst>
                <a:gd name="connsiteX0" fmla="*/ 0 w 3004"/>
                <a:gd name="connsiteY0" fmla="*/ 85855 h 85854"/>
                <a:gd name="connsiteX1" fmla="*/ 0 w 3004"/>
                <a:gd name="connsiteY1" fmla="*/ 0 h 85854"/>
              </a:gdLst>
              <a:ahLst/>
              <a:cxnLst>
                <a:cxn ang="0">
                  <a:pos x="connsiteX0" y="connsiteY0"/>
                </a:cxn>
                <a:cxn ang="0">
                  <a:pos x="connsiteX1" y="connsiteY1"/>
                </a:cxn>
              </a:cxnLst>
              <a:rect l="l" t="t" r="r" b="b"/>
              <a:pathLst>
                <a:path w="3004" h="85854">
                  <a:moveTo>
                    <a:pt x="0" y="85855"/>
                  </a:moveTo>
                  <a:lnTo>
                    <a:pt x="0" y="0"/>
                  </a:lnTo>
                </a:path>
              </a:pathLst>
            </a:custGeom>
            <a:ln w="21014" cap="flat">
              <a:solidFill>
                <a:srgbClr val="ED7D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6" name="Freeform: Shape 485">
              <a:extLst>
                <a:ext uri="{FF2B5EF4-FFF2-40B4-BE49-F238E27FC236}">
                  <a16:creationId xmlns:a16="http://schemas.microsoft.com/office/drawing/2014/main" id="{4D4300D5-97A8-4A36-B984-FAB969FE9313}"/>
                </a:ext>
              </a:extLst>
            </p:cNvPr>
            <p:cNvSpPr/>
            <p:nvPr/>
          </p:nvSpPr>
          <p:spPr>
            <a:xfrm>
              <a:off x="5022546" y="2208822"/>
              <a:ext cx="306386" cy="3502"/>
            </a:xfrm>
            <a:custGeom>
              <a:avLst/>
              <a:gdLst>
                <a:gd name="connsiteX0" fmla="*/ 0 w 306386"/>
                <a:gd name="connsiteY0" fmla="*/ 0 h 3502"/>
                <a:gd name="connsiteX1" fmla="*/ 306386 w 306386"/>
                <a:gd name="connsiteY1" fmla="*/ 0 h 3502"/>
              </a:gdLst>
              <a:ahLst/>
              <a:cxnLst>
                <a:cxn ang="0">
                  <a:pos x="connsiteX0" y="connsiteY0"/>
                </a:cxn>
                <a:cxn ang="0">
                  <a:pos x="connsiteX1" y="connsiteY1"/>
                </a:cxn>
              </a:cxnLst>
              <a:rect l="l" t="t" r="r" b="b"/>
              <a:pathLst>
                <a:path w="306386" h="3502">
                  <a:moveTo>
                    <a:pt x="0" y="0"/>
                  </a:moveTo>
                  <a:lnTo>
                    <a:pt x="306386"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7" name="Freeform: Shape 486">
              <a:extLst>
                <a:ext uri="{FF2B5EF4-FFF2-40B4-BE49-F238E27FC236}">
                  <a16:creationId xmlns:a16="http://schemas.microsoft.com/office/drawing/2014/main" id="{2E5A7ABF-C1BA-496F-9133-FB89C489A48B}"/>
                </a:ext>
              </a:extLst>
            </p:cNvPr>
            <p:cNvSpPr/>
            <p:nvPr/>
          </p:nvSpPr>
          <p:spPr>
            <a:xfrm>
              <a:off x="5445554" y="2208822"/>
              <a:ext cx="351911" cy="3502"/>
            </a:xfrm>
            <a:custGeom>
              <a:avLst/>
              <a:gdLst>
                <a:gd name="connsiteX0" fmla="*/ 0 w 351911"/>
                <a:gd name="connsiteY0" fmla="*/ 0 h 3502"/>
                <a:gd name="connsiteX1" fmla="*/ 351911 w 351911"/>
                <a:gd name="connsiteY1" fmla="*/ 0 h 3502"/>
              </a:gdLst>
              <a:ahLst/>
              <a:cxnLst>
                <a:cxn ang="0">
                  <a:pos x="connsiteX0" y="connsiteY0"/>
                </a:cxn>
                <a:cxn ang="0">
                  <a:pos x="connsiteX1" y="connsiteY1"/>
                </a:cxn>
              </a:cxnLst>
              <a:rect l="l" t="t" r="r" b="b"/>
              <a:pathLst>
                <a:path w="351911" h="3502">
                  <a:moveTo>
                    <a:pt x="0" y="0"/>
                  </a:moveTo>
                  <a:lnTo>
                    <a:pt x="351911" y="0"/>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8" name="Freeform: Shape 487">
              <a:extLst>
                <a:ext uri="{FF2B5EF4-FFF2-40B4-BE49-F238E27FC236}">
                  <a16:creationId xmlns:a16="http://schemas.microsoft.com/office/drawing/2014/main" id="{0E60265A-9252-44B8-8F55-45B7B24158F7}"/>
                </a:ext>
              </a:extLst>
            </p:cNvPr>
            <p:cNvSpPr/>
            <p:nvPr/>
          </p:nvSpPr>
          <p:spPr>
            <a:xfrm>
              <a:off x="5056321"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9" name="Freeform: Shape 488">
              <a:extLst>
                <a:ext uri="{FF2B5EF4-FFF2-40B4-BE49-F238E27FC236}">
                  <a16:creationId xmlns:a16="http://schemas.microsoft.com/office/drawing/2014/main" id="{6400FC14-CA87-4C12-8D0C-62EBF8B5420D}"/>
                </a:ext>
              </a:extLst>
            </p:cNvPr>
            <p:cNvSpPr/>
            <p:nvPr/>
          </p:nvSpPr>
          <p:spPr>
            <a:xfrm>
              <a:off x="5115429"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0" name="Freeform: Shape 489">
              <a:extLst>
                <a:ext uri="{FF2B5EF4-FFF2-40B4-BE49-F238E27FC236}">
                  <a16:creationId xmlns:a16="http://schemas.microsoft.com/office/drawing/2014/main" id="{9F0CEE0F-B409-4857-B819-19D65105AC2B}"/>
                </a:ext>
              </a:extLst>
            </p:cNvPr>
            <p:cNvSpPr/>
            <p:nvPr/>
          </p:nvSpPr>
          <p:spPr>
            <a:xfrm>
              <a:off x="5174567"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 name="Freeform: Shape 490">
              <a:extLst>
                <a:ext uri="{FF2B5EF4-FFF2-40B4-BE49-F238E27FC236}">
                  <a16:creationId xmlns:a16="http://schemas.microsoft.com/office/drawing/2014/main" id="{3882AC52-BB7D-41DC-B638-AF5862B30B0B}"/>
                </a:ext>
              </a:extLst>
            </p:cNvPr>
            <p:cNvSpPr/>
            <p:nvPr/>
          </p:nvSpPr>
          <p:spPr>
            <a:xfrm>
              <a:off x="5233674"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2" name="Freeform: Shape 491">
              <a:extLst>
                <a:ext uri="{FF2B5EF4-FFF2-40B4-BE49-F238E27FC236}">
                  <a16:creationId xmlns:a16="http://schemas.microsoft.com/office/drawing/2014/main" id="{DF366CDA-5F94-4692-A8E3-AD6193B4A17B}"/>
                </a:ext>
              </a:extLst>
            </p:cNvPr>
            <p:cNvSpPr/>
            <p:nvPr/>
          </p:nvSpPr>
          <p:spPr>
            <a:xfrm>
              <a:off x="5292782"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3" name="Freeform: Shape 492">
              <a:extLst>
                <a:ext uri="{FF2B5EF4-FFF2-40B4-BE49-F238E27FC236}">
                  <a16:creationId xmlns:a16="http://schemas.microsoft.com/office/drawing/2014/main" id="{6F267774-DFD4-45A7-84BA-61282B37AA4F}"/>
                </a:ext>
              </a:extLst>
            </p:cNvPr>
            <p:cNvSpPr/>
            <p:nvPr/>
          </p:nvSpPr>
          <p:spPr>
            <a:xfrm>
              <a:off x="5470135"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4" name="Freeform: Shape 493">
              <a:extLst>
                <a:ext uri="{FF2B5EF4-FFF2-40B4-BE49-F238E27FC236}">
                  <a16:creationId xmlns:a16="http://schemas.microsoft.com/office/drawing/2014/main" id="{30627F85-FDD6-4440-B1CF-1FA35D98832E}"/>
                </a:ext>
              </a:extLst>
            </p:cNvPr>
            <p:cNvSpPr/>
            <p:nvPr/>
          </p:nvSpPr>
          <p:spPr>
            <a:xfrm>
              <a:off x="552927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5" name="Freeform: Shape 494">
              <a:extLst>
                <a:ext uri="{FF2B5EF4-FFF2-40B4-BE49-F238E27FC236}">
                  <a16:creationId xmlns:a16="http://schemas.microsoft.com/office/drawing/2014/main" id="{68F4D23D-1B17-4FBE-96CB-89733D6DAC32}"/>
                </a:ext>
              </a:extLst>
            </p:cNvPr>
            <p:cNvSpPr/>
            <p:nvPr/>
          </p:nvSpPr>
          <p:spPr>
            <a:xfrm>
              <a:off x="5588380"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6" name="Freeform: Shape 495">
              <a:extLst>
                <a:ext uri="{FF2B5EF4-FFF2-40B4-BE49-F238E27FC236}">
                  <a16:creationId xmlns:a16="http://schemas.microsoft.com/office/drawing/2014/main" id="{F8F95B7E-C67A-4971-9809-619D8AA38E4F}"/>
                </a:ext>
              </a:extLst>
            </p:cNvPr>
            <p:cNvSpPr/>
            <p:nvPr/>
          </p:nvSpPr>
          <p:spPr>
            <a:xfrm>
              <a:off x="5647518"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7" name="Freeform: Shape 496">
              <a:extLst>
                <a:ext uri="{FF2B5EF4-FFF2-40B4-BE49-F238E27FC236}">
                  <a16:creationId xmlns:a16="http://schemas.microsoft.com/office/drawing/2014/main" id="{F8D245CF-4D27-45F7-8F83-3672BC54104E}"/>
                </a:ext>
              </a:extLst>
            </p:cNvPr>
            <p:cNvSpPr/>
            <p:nvPr/>
          </p:nvSpPr>
          <p:spPr>
            <a:xfrm>
              <a:off x="5706626"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8" name="Freeform: Shape 497">
              <a:extLst>
                <a:ext uri="{FF2B5EF4-FFF2-40B4-BE49-F238E27FC236}">
                  <a16:creationId xmlns:a16="http://schemas.microsoft.com/office/drawing/2014/main" id="{5747D49D-B7F3-49AA-A8BB-5C014C3315CB}"/>
                </a:ext>
              </a:extLst>
            </p:cNvPr>
            <p:cNvSpPr/>
            <p:nvPr/>
          </p:nvSpPr>
          <p:spPr>
            <a:xfrm>
              <a:off x="5765733" y="2121181"/>
              <a:ext cx="3004" cy="85854"/>
            </a:xfrm>
            <a:custGeom>
              <a:avLst/>
              <a:gdLst>
                <a:gd name="connsiteX0" fmla="*/ 0 w 3004"/>
                <a:gd name="connsiteY0" fmla="*/ 0 h 85854"/>
                <a:gd name="connsiteX1" fmla="*/ 0 w 3004"/>
                <a:gd name="connsiteY1" fmla="*/ 85855 h 85854"/>
              </a:gdLst>
              <a:ahLst/>
              <a:cxnLst>
                <a:cxn ang="0">
                  <a:pos x="connsiteX0" y="connsiteY0"/>
                </a:cxn>
                <a:cxn ang="0">
                  <a:pos x="connsiteX1" y="connsiteY1"/>
                </a:cxn>
              </a:cxnLst>
              <a:rect l="l" t="t" r="r" b="b"/>
              <a:pathLst>
                <a:path w="3004" h="85854">
                  <a:moveTo>
                    <a:pt x="0" y="0"/>
                  </a:moveTo>
                  <a:lnTo>
                    <a:pt x="0" y="85855"/>
                  </a:lnTo>
                </a:path>
              </a:pathLst>
            </a:custGeom>
            <a:ln w="21014"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9" name="Freeform: Shape 498">
              <a:extLst>
                <a:ext uri="{FF2B5EF4-FFF2-40B4-BE49-F238E27FC236}">
                  <a16:creationId xmlns:a16="http://schemas.microsoft.com/office/drawing/2014/main" id="{A484F211-79A4-4902-8CC8-969A0C21FCA9}"/>
                </a:ext>
              </a:extLst>
            </p:cNvPr>
            <p:cNvSpPr/>
            <p:nvPr/>
          </p:nvSpPr>
          <p:spPr>
            <a:xfrm>
              <a:off x="5325236" y="2233937"/>
              <a:ext cx="35308" cy="42069"/>
            </a:xfrm>
            <a:custGeom>
              <a:avLst/>
              <a:gdLst>
                <a:gd name="connsiteX0" fmla="*/ 16888 w 35308"/>
                <a:gd name="connsiteY0" fmla="*/ 0 h 42069"/>
                <a:gd name="connsiteX1" fmla="*/ 0 w 35308"/>
                <a:gd name="connsiteY1" fmla="*/ 17900 h 42069"/>
                <a:gd name="connsiteX2" fmla="*/ 751 w 35308"/>
                <a:gd name="connsiteY2" fmla="*/ 42069 h 42069"/>
                <a:gd name="connsiteX3" fmla="*/ 20704 w 35308"/>
                <a:gd name="connsiteY3" fmla="*/ 38496 h 42069"/>
                <a:gd name="connsiteX4" fmla="*/ 35308 w 35308"/>
                <a:gd name="connsiteY4" fmla="*/ 16113 h 42069"/>
                <a:gd name="connsiteX5" fmla="*/ 16888 w 35308"/>
                <a:gd name="connsiteY5" fmla="*/ 0 h 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8" h="42069">
                  <a:moveTo>
                    <a:pt x="16888" y="0"/>
                  </a:moveTo>
                  <a:lnTo>
                    <a:pt x="0" y="17900"/>
                  </a:lnTo>
                  <a:lnTo>
                    <a:pt x="751" y="42069"/>
                  </a:lnTo>
                  <a:lnTo>
                    <a:pt x="20704" y="38496"/>
                  </a:lnTo>
                  <a:lnTo>
                    <a:pt x="35308" y="16113"/>
                  </a:lnTo>
                  <a:lnTo>
                    <a:pt x="16888"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0" name="Freeform: Shape 499">
              <a:extLst>
                <a:ext uri="{FF2B5EF4-FFF2-40B4-BE49-F238E27FC236}">
                  <a16:creationId xmlns:a16="http://schemas.microsoft.com/office/drawing/2014/main" id="{C5CFCF9D-E9CC-4405-BCA3-706D826C084C}"/>
                </a:ext>
              </a:extLst>
            </p:cNvPr>
            <p:cNvSpPr/>
            <p:nvPr/>
          </p:nvSpPr>
          <p:spPr>
            <a:xfrm>
              <a:off x="5349666" y="2271172"/>
              <a:ext cx="46066" cy="37585"/>
            </a:xfrm>
            <a:custGeom>
              <a:avLst/>
              <a:gdLst>
                <a:gd name="connsiteX0" fmla="*/ 46066 w 46066"/>
                <a:gd name="connsiteY0" fmla="*/ 28618 h 37585"/>
                <a:gd name="connsiteX1" fmla="*/ 13823 w 46066"/>
                <a:gd name="connsiteY1" fmla="*/ 0 h 37585"/>
                <a:gd name="connsiteX2" fmla="*/ 0 w 46066"/>
                <a:gd name="connsiteY2" fmla="*/ 16113 h 37585"/>
                <a:gd name="connsiteX3" fmla="*/ 21485 w 46066"/>
                <a:gd name="connsiteY3" fmla="*/ 37585 h 37585"/>
                <a:gd name="connsiteX4" fmla="*/ 46066 w 46066"/>
                <a:gd name="connsiteY4" fmla="*/ 28618 h 3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6" h="37585">
                  <a:moveTo>
                    <a:pt x="46066" y="28618"/>
                  </a:moveTo>
                  <a:lnTo>
                    <a:pt x="13823" y="0"/>
                  </a:lnTo>
                  <a:lnTo>
                    <a:pt x="0" y="16113"/>
                  </a:lnTo>
                  <a:lnTo>
                    <a:pt x="21485" y="37585"/>
                  </a:lnTo>
                  <a:lnTo>
                    <a:pt x="46066" y="28618"/>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1" name="Freeform: Shape 500">
              <a:extLst>
                <a:ext uri="{FF2B5EF4-FFF2-40B4-BE49-F238E27FC236}">
                  <a16:creationId xmlns:a16="http://schemas.microsoft.com/office/drawing/2014/main" id="{6BE839BB-B634-4F57-9278-965DED8FF03E}"/>
                </a:ext>
              </a:extLst>
            </p:cNvPr>
            <p:cNvSpPr/>
            <p:nvPr/>
          </p:nvSpPr>
          <p:spPr>
            <a:xfrm>
              <a:off x="5441047" y="2259158"/>
              <a:ext cx="29148" cy="48304"/>
            </a:xfrm>
            <a:custGeom>
              <a:avLst/>
              <a:gdLst>
                <a:gd name="connsiteX0" fmla="*/ 26864 w 29148"/>
                <a:gd name="connsiteY0" fmla="*/ 0 h 48304"/>
                <a:gd name="connsiteX1" fmla="*/ 8444 w 29148"/>
                <a:gd name="connsiteY1" fmla="*/ 8932 h 48304"/>
                <a:gd name="connsiteX2" fmla="*/ 0 w 29148"/>
                <a:gd name="connsiteY2" fmla="*/ 36675 h 48304"/>
                <a:gd name="connsiteX3" fmla="*/ 13042 w 29148"/>
                <a:gd name="connsiteY3" fmla="*/ 48304 h 48304"/>
                <a:gd name="connsiteX4" fmla="*/ 29148 w 29148"/>
                <a:gd name="connsiteY4" fmla="*/ 31315 h 48304"/>
                <a:gd name="connsiteX5" fmla="*/ 26864 w 29148"/>
                <a:gd name="connsiteY5" fmla="*/ 0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48" h="48304">
                  <a:moveTo>
                    <a:pt x="26864" y="0"/>
                  </a:moveTo>
                  <a:lnTo>
                    <a:pt x="8444" y="8932"/>
                  </a:lnTo>
                  <a:lnTo>
                    <a:pt x="0" y="36675"/>
                  </a:lnTo>
                  <a:lnTo>
                    <a:pt x="13042" y="48304"/>
                  </a:lnTo>
                  <a:lnTo>
                    <a:pt x="29148" y="31315"/>
                  </a:lnTo>
                  <a:lnTo>
                    <a:pt x="2686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2" name="Freeform: Shape 501">
              <a:extLst>
                <a:ext uri="{FF2B5EF4-FFF2-40B4-BE49-F238E27FC236}">
                  <a16:creationId xmlns:a16="http://schemas.microsoft.com/office/drawing/2014/main" id="{DCE135B9-E3B8-4210-BCAE-1EEB06DDA804}"/>
                </a:ext>
              </a:extLst>
            </p:cNvPr>
            <p:cNvSpPr/>
            <p:nvPr/>
          </p:nvSpPr>
          <p:spPr>
            <a:xfrm>
              <a:off x="5403845" y="2243955"/>
              <a:ext cx="23799" cy="25921"/>
            </a:xfrm>
            <a:custGeom>
              <a:avLst/>
              <a:gdLst>
                <a:gd name="connsiteX0" fmla="*/ 20734 w 23799"/>
                <a:gd name="connsiteY0" fmla="*/ 25921 h 25921"/>
                <a:gd name="connsiteX1" fmla="*/ 23799 w 23799"/>
                <a:gd name="connsiteY1" fmla="*/ 11629 h 25921"/>
                <a:gd name="connsiteX2" fmla="*/ 13823 w 23799"/>
                <a:gd name="connsiteY2" fmla="*/ 0 h 25921"/>
                <a:gd name="connsiteX3" fmla="*/ 0 w 23799"/>
                <a:gd name="connsiteY3" fmla="*/ 1786 h 25921"/>
                <a:gd name="connsiteX4" fmla="*/ 6130 w 23799"/>
                <a:gd name="connsiteY4" fmla="*/ 17865 h 25921"/>
                <a:gd name="connsiteX5" fmla="*/ 20734 w 23799"/>
                <a:gd name="connsiteY5" fmla="*/ 25921 h 2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99" h="25921">
                  <a:moveTo>
                    <a:pt x="20734" y="25921"/>
                  </a:moveTo>
                  <a:lnTo>
                    <a:pt x="23799" y="11629"/>
                  </a:lnTo>
                  <a:lnTo>
                    <a:pt x="13823" y="0"/>
                  </a:lnTo>
                  <a:lnTo>
                    <a:pt x="0" y="1786"/>
                  </a:lnTo>
                  <a:lnTo>
                    <a:pt x="6130" y="17865"/>
                  </a:lnTo>
                  <a:lnTo>
                    <a:pt x="20734" y="25921"/>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3" name="Freeform: Shape 502">
              <a:extLst>
                <a:ext uri="{FF2B5EF4-FFF2-40B4-BE49-F238E27FC236}">
                  <a16:creationId xmlns:a16="http://schemas.microsoft.com/office/drawing/2014/main" id="{4B5AEC61-6CB2-4B3B-B845-5605D2EEC4D6}"/>
                </a:ext>
              </a:extLst>
            </p:cNvPr>
            <p:cNvSpPr/>
            <p:nvPr/>
          </p:nvSpPr>
          <p:spPr>
            <a:xfrm>
              <a:off x="5346931" y="2184372"/>
              <a:ext cx="30921" cy="32891"/>
            </a:xfrm>
            <a:custGeom>
              <a:avLst/>
              <a:gdLst>
                <a:gd name="connsiteX0" fmla="*/ 14784 w 30921"/>
                <a:gd name="connsiteY0" fmla="*/ 0 h 32891"/>
                <a:gd name="connsiteX1" fmla="*/ 0 w 30921"/>
                <a:gd name="connsiteY1" fmla="*/ 15658 h 32891"/>
                <a:gd name="connsiteX2" fmla="*/ 13432 w 30921"/>
                <a:gd name="connsiteY2" fmla="*/ 32892 h 32891"/>
                <a:gd name="connsiteX3" fmla="*/ 30921 w 30921"/>
                <a:gd name="connsiteY3" fmla="*/ 23504 h 32891"/>
                <a:gd name="connsiteX4" fmla="*/ 14784 w 30921"/>
                <a:gd name="connsiteY4" fmla="*/ 0 h 32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21" h="32891">
                  <a:moveTo>
                    <a:pt x="14784" y="0"/>
                  </a:moveTo>
                  <a:lnTo>
                    <a:pt x="0" y="15658"/>
                  </a:lnTo>
                  <a:lnTo>
                    <a:pt x="13432" y="32892"/>
                  </a:lnTo>
                  <a:lnTo>
                    <a:pt x="30921" y="23504"/>
                  </a:lnTo>
                  <a:lnTo>
                    <a:pt x="14784" y="0"/>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4" name="Freeform: Shape 503">
              <a:extLst>
                <a:ext uri="{FF2B5EF4-FFF2-40B4-BE49-F238E27FC236}">
                  <a16:creationId xmlns:a16="http://schemas.microsoft.com/office/drawing/2014/main" id="{2A4B86F5-2804-4382-8444-88DF2FFB1911}"/>
                </a:ext>
              </a:extLst>
            </p:cNvPr>
            <p:cNvSpPr/>
            <p:nvPr/>
          </p:nvSpPr>
          <p:spPr>
            <a:xfrm>
              <a:off x="5395251" y="2178627"/>
              <a:ext cx="29178" cy="21472"/>
            </a:xfrm>
            <a:custGeom>
              <a:avLst/>
              <a:gdLst>
                <a:gd name="connsiteX0" fmla="*/ 0 w 29178"/>
                <a:gd name="connsiteY0" fmla="*/ 8932 h 21472"/>
                <a:gd name="connsiteX1" fmla="*/ 21486 w 29178"/>
                <a:gd name="connsiteY1" fmla="*/ 0 h 21472"/>
                <a:gd name="connsiteX2" fmla="*/ 29178 w 29178"/>
                <a:gd name="connsiteY2" fmla="*/ 17864 h 21472"/>
                <a:gd name="connsiteX3" fmla="*/ 0 w 29178"/>
                <a:gd name="connsiteY3" fmla="*/ 21472 h 21472"/>
                <a:gd name="connsiteX4" fmla="*/ 0 w 29178"/>
                <a:gd name="connsiteY4" fmla="*/ 8932 h 2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78" h="21472">
                  <a:moveTo>
                    <a:pt x="0" y="8932"/>
                  </a:moveTo>
                  <a:lnTo>
                    <a:pt x="21486" y="0"/>
                  </a:lnTo>
                  <a:lnTo>
                    <a:pt x="29178" y="17864"/>
                  </a:lnTo>
                  <a:lnTo>
                    <a:pt x="0" y="21472"/>
                  </a:lnTo>
                  <a:lnTo>
                    <a:pt x="0" y="8932"/>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5" name="Freeform: Shape 504">
              <a:extLst>
                <a:ext uri="{FF2B5EF4-FFF2-40B4-BE49-F238E27FC236}">
                  <a16:creationId xmlns:a16="http://schemas.microsoft.com/office/drawing/2014/main" id="{565F1B70-67BA-4D9C-A80D-83123C066971}"/>
                </a:ext>
              </a:extLst>
            </p:cNvPr>
            <p:cNvSpPr/>
            <p:nvPr/>
          </p:nvSpPr>
          <p:spPr>
            <a:xfrm>
              <a:off x="5373525" y="2133125"/>
              <a:ext cx="18450" cy="32296"/>
            </a:xfrm>
            <a:custGeom>
              <a:avLst/>
              <a:gdLst>
                <a:gd name="connsiteX0" fmla="*/ 17609 w 18450"/>
                <a:gd name="connsiteY0" fmla="*/ 32296 h 32296"/>
                <a:gd name="connsiteX1" fmla="*/ 6701 w 18450"/>
                <a:gd name="connsiteY1" fmla="*/ 29354 h 32296"/>
                <a:gd name="connsiteX2" fmla="*/ 1653 w 18450"/>
                <a:gd name="connsiteY2" fmla="*/ 13696 h 32296"/>
                <a:gd name="connsiteX3" fmla="*/ 0 w 18450"/>
                <a:gd name="connsiteY3" fmla="*/ 0 h 32296"/>
                <a:gd name="connsiteX4" fmla="*/ 18450 w 18450"/>
                <a:gd name="connsiteY4" fmla="*/ 9808 h 32296"/>
                <a:gd name="connsiteX5" fmla="*/ 17609 w 18450"/>
                <a:gd name="connsiteY5" fmla="*/ 32296 h 3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50" h="32296">
                  <a:moveTo>
                    <a:pt x="17609" y="32296"/>
                  </a:moveTo>
                  <a:lnTo>
                    <a:pt x="6701" y="29354"/>
                  </a:lnTo>
                  <a:lnTo>
                    <a:pt x="1653" y="13696"/>
                  </a:lnTo>
                  <a:lnTo>
                    <a:pt x="0" y="0"/>
                  </a:lnTo>
                  <a:lnTo>
                    <a:pt x="18450" y="9808"/>
                  </a:lnTo>
                  <a:lnTo>
                    <a:pt x="17609" y="32296"/>
                  </a:lnTo>
                  <a:close/>
                </a:path>
              </a:pathLst>
            </a:custGeom>
            <a:solidFill>
              <a:srgbClr val="4472C4"/>
            </a:solidFill>
            <a:ln w="30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cxnSp>
        <p:nvCxnSpPr>
          <p:cNvPr id="512" name="Straight Arrow Connector 511">
            <a:extLst>
              <a:ext uri="{FF2B5EF4-FFF2-40B4-BE49-F238E27FC236}">
                <a16:creationId xmlns:a16="http://schemas.microsoft.com/office/drawing/2014/main" id="{B85F46A6-D5B7-4F27-8CB6-7423886C3637}"/>
              </a:ext>
            </a:extLst>
          </p:cNvPr>
          <p:cNvCxnSpPr>
            <a:cxnSpLocks/>
          </p:cNvCxnSpPr>
          <p:nvPr/>
        </p:nvCxnSpPr>
        <p:spPr>
          <a:xfrm flipV="1">
            <a:off x="4456617" y="1804504"/>
            <a:ext cx="3521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5" name="Straight Arrow Connector 514">
            <a:extLst>
              <a:ext uri="{FF2B5EF4-FFF2-40B4-BE49-F238E27FC236}">
                <a16:creationId xmlns:a16="http://schemas.microsoft.com/office/drawing/2014/main" id="{5961E84F-96BF-413A-A6B1-AF3BFEEDEACE}"/>
              </a:ext>
            </a:extLst>
          </p:cNvPr>
          <p:cNvCxnSpPr>
            <a:cxnSpLocks/>
          </p:cNvCxnSpPr>
          <p:nvPr/>
        </p:nvCxnSpPr>
        <p:spPr>
          <a:xfrm>
            <a:off x="2457037" y="2471372"/>
            <a:ext cx="23525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6" name="Straight Arrow Connector 515">
            <a:extLst>
              <a:ext uri="{FF2B5EF4-FFF2-40B4-BE49-F238E27FC236}">
                <a16:creationId xmlns:a16="http://schemas.microsoft.com/office/drawing/2014/main" id="{FE312F4E-B189-4513-860E-A3C631AFEE29}"/>
              </a:ext>
            </a:extLst>
          </p:cNvPr>
          <p:cNvCxnSpPr>
            <a:cxnSpLocks/>
          </p:cNvCxnSpPr>
          <p:nvPr/>
        </p:nvCxnSpPr>
        <p:spPr>
          <a:xfrm flipV="1">
            <a:off x="4464012" y="3173189"/>
            <a:ext cx="3521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7" name="Straight Arrow Connector 516">
            <a:extLst>
              <a:ext uri="{FF2B5EF4-FFF2-40B4-BE49-F238E27FC236}">
                <a16:creationId xmlns:a16="http://schemas.microsoft.com/office/drawing/2014/main" id="{38DB5848-904A-4C44-823A-209FF187D788}"/>
              </a:ext>
            </a:extLst>
          </p:cNvPr>
          <p:cNvCxnSpPr>
            <a:cxnSpLocks/>
          </p:cNvCxnSpPr>
          <p:nvPr/>
        </p:nvCxnSpPr>
        <p:spPr>
          <a:xfrm>
            <a:off x="4456617" y="1804504"/>
            <a:ext cx="5142" cy="136751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5" name="Straight Arrow Connector 524">
            <a:extLst>
              <a:ext uri="{FF2B5EF4-FFF2-40B4-BE49-F238E27FC236}">
                <a16:creationId xmlns:a16="http://schemas.microsoft.com/office/drawing/2014/main" id="{14EADC31-77AB-467E-9451-8D71F79F16B6}"/>
              </a:ext>
            </a:extLst>
          </p:cNvPr>
          <p:cNvCxnSpPr>
            <a:cxnSpLocks/>
          </p:cNvCxnSpPr>
          <p:nvPr/>
        </p:nvCxnSpPr>
        <p:spPr>
          <a:xfrm>
            <a:off x="8299044" y="2457747"/>
            <a:ext cx="12496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Straight Arrow Connector 526">
            <a:extLst>
              <a:ext uri="{FF2B5EF4-FFF2-40B4-BE49-F238E27FC236}">
                <a16:creationId xmlns:a16="http://schemas.microsoft.com/office/drawing/2014/main" id="{9A946777-6868-43B8-8CD5-030FEBB77D4C}"/>
              </a:ext>
            </a:extLst>
          </p:cNvPr>
          <p:cNvCxnSpPr>
            <a:cxnSpLocks/>
          </p:cNvCxnSpPr>
          <p:nvPr/>
        </p:nvCxnSpPr>
        <p:spPr>
          <a:xfrm flipH="1">
            <a:off x="8072284" y="1763233"/>
            <a:ext cx="699238" cy="0"/>
          </a:xfrm>
          <a:prstGeom prst="straightConnector1">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9" name="Straight Arrow Connector 528">
            <a:extLst>
              <a:ext uri="{FF2B5EF4-FFF2-40B4-BE49-F238E27FC236}">
                <a16:creationId xmlns:a16="http://schemas.microsoft.com/office/drawing/2014/main" id="{7310E727-20E0-4362-B5FE-394F32E00A6A}"/>
              </a:ext>
            </a:extLst>
          </p:cNvPr>
          <p:cNvCxnSpPr>
            <a:cxnSpLocks/>
          </p:cNvCxnSpPr>
          <p:nvPr/>
        </p:nvCxnSpPr>
        <p:spPr>
          <a:xfrm flipH="1">
            <a:off x="7815555" y="3131148"/>
            <a:ext cx="955966" cy="0"/>
          </a:xfrm>
          <a:prstGeom prst="straightConnector1">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4" name="Straight Arrow Connector 533">
            <a:extLst>
              <a:ext uri="{FF2B5EF4-FFF2-40B4-BE49-F238E27FC236}">
                <a16:creationId xmlns:a16="http://schemas.microsoft.com/office/drawing/2014/main" id="{4EE33AF7-5BAF-4AEB-B24B-FCCC6C7E107E}"/>
              </a:ext>
            </a:extLst>
          </p:cNvPr>
          <p:cNvCxnSpPr>
            <a:cxnSpLocks/>
          </p:cNvCxnSpPr>
          <p:nvPr/>
        </p:nvCxnSpPr>
        <p:spPr>
          <a:xfrm>
            <a:off x="8771521" y="1757873"/>
            <a:ext cx="0" cy="1373275"/>
          </a:xfrm>
          <a:prstGeom prst="straightConnector1">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31" name="TextBox 530">
            <a:extLst>
              <a:ext uri="{FF2B5EF4-FFF2-40B4-BE49-F238E27FC236}">
                <a16:creationId xmlns:a16="http://schemas.microsoft.com/office/drawing/2014/main" id="{A31567FE-6C71-4CFF-B7CA-9AB1ADF36761}"/>
              </a:ext>
            </a:extLst>
          </p:cNvPr>
          <p:cNvSpPr txBox="1"/>
          <p:nvPr/>
        </p:nvSpPr>
        <p:spPr>
          <a:xfrm>
            <a:off x="2641174" y="2490309"/>
            <a:ext cx="1823599" cy="4985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1100" b="1" i="1"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three</a:t>
            </a:r>
            <a:r>
              <a:rPr kumimoji="0" lang="en-GB" sz="1100" b="0" i="1"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100" b="1" i="1"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non-redundant</a:t>
            </a:r>
            <a:r>
              <a:rPr kumimoji="0" lang="en-GB" sz="1100" b="0" i="1" u="none" strike="noStrike" kern="1200" cap="none" spc="0" normalizeH="0" baseline="0" dirty="0">
                <a:ln>
                  <a:noFill/>
                </a:ln>
                <a:solidFill>
                  <a:prstClr val="black"/>
                </a:solidFill>
                <a:effectLst/>
                <a:uLnTx/>
                <a:uFillTx/>
                <a:latin typeface="Arial" panose="020B0604020202020204" pitchFamily="34" charset="0"/>
                <a:ea typeface="+mn-ea"/>
                <a:cs typeface="Arial" panose="020B0604020202020204" pitchFamily="34" charset="0"/>
              </a:rPr>
              <a:t> DNA repair mechanisms that involve AR and PARP</a:t>
            </a:r>
          </a:p>
        </p:txBody>
      </p:sp>
      <p:sp>
        <p:nvSpPr>
          <p:cNvPr id="2" name="Oval 1">
            <a:extLst>
              <a:ext uri="{FF2B5EF4-FFF2-40B4-BE49-F238E27FC236}">
                <a16:creationId xmlns:a16="http://schemas.microsoft.com/office/drawing/2014/main" id="{2502CF56-1990-6F1C-4607-E17117283847}"/>
              </a:ext>
            </a:extLst>
          </p:cNvPr>
          <p:cNvSpPr/>
          <p:nvPr/>
        </p:nvSpPr>
        <p:spPr>
          <a:xfrm>
            <a:off x="5255609" y="1392481"/>
            <a:ext cx="251678" cy="251677"/>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1095995F-D4E4-2D67-27FC-BACC6554832E}"/>
              </a:ext>
            </a:extLst>
          </p:cNvPr>
          <p:cNvSpPr/>
          <p:nvPr/>
        </p:nvSpPr>
        <p:spPr>
          <a:xfrm>
            <a:off x="5441094" y="2807031"/>
            <a:ext cx="251678" cy="251677"/>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A311D952-479A-D434-7F2D-1D53DD6E6B61}"/>
              </a:ext>
            </a:extLst>
          </p:cNvPr>
          <p:cNvSpPr>
            <a:spLocks noChangeAspect="1"/>
          </p:cNvSpPr>
          <p:nvPr/>
        </p:nvSpPr>
        <p:spPr>
          <a:xfrm>
            <a:off x="5340482" y="1275349"/>
            <a:ext cx="324364" cy="324362"/>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92279DB4-5BA1-1BBC-741A-15802E349028}"/>
              </a:ext>
            </a:extLst>
          </p:cNvPr>
          <p:cNvSpPr txBox="1"/>
          <p:nvPr/>
        </p:nvSpPr>
        <p:spPr>
          <a:xfrm>
            <a:off x="5284080" y="1327814"/>
            <a:ext cx="471011" cy="215444"/>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dirty="0">
                <a:ln>
                  <a:noFill/>
                </a:ln>
                <a:solidFill>
                  <a:srgbClr val="FFFFFF"/>
                </a:solidFill>
                <a:effectLst>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rPr>
              <a:t>PARP</a:t>
            </a:r>
          </a:p>
        </p:txBody>
      </p:sp>
      <p:sp>
        <p:nvSpPr>
          <p:cNvPr id="14" name="Oval 13">
            <a:extLst>
              <a:ext uri="{FF2B5EF4-FFF2-40B4-BE49-F238E27FC236}">
                <a16:creationId xmlns:a16="http://schemas.microsoft.com/office/drawing/2014/main" id="{CD64BFE2-33FC-5C15-93A7-9D63A5154160}"/>
              </a:ext>
            </a:extLst>
          </p:cNvPr>
          <p:cNvSpPr>
            <a:spLocks noChangeAspect="1"/>
          </p:cNvSpPr>
          <p:nvPr/>
        </p:nvSpPr>
        <p:spPr>
          <a:xfrm>
            <a:off x="5540989" y="2658400"/>
            <a:ext cx="324364" cy="324362"/>
          </a:xfrm>
          <a:prstGeom prst="ellipse">
            <a:avLst/>
          </a:prstGeom>
          <a:gradFill flip="none" rotWithShape="1">
            <a:gsLst>
              <a:gs pos="0">
                <a:srgbClr val="774C88"/>
              </a:gs>
              <a:gs pos="69000">
                <a:srgbClr val="2B0B3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70343AA1-1CF6-B8DD-35C1-C31E5AF4B901}"/>
              </a:ext>
            </a:extLst>
          </p:cNvPr>
          <p:cNvSpPr txBox="1"/>
          <p:nvPr/>
        </p:nvSpPr>
        <p:spPr>
          <a:xfrm>
            <a:off x="5469427" y="2723488"/>
            <a:ext cx="471011" cy="215444"/>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dirty="0">
                <a:ln>
                  <a:noFill/>
                </a:ln>
                <a:solidFill>
                  <a:srgbClr val="FFFFFF"/>
                </a:solidFill>
                <a:effectLst>
                  <a:outerShdw blurRad="50800" dist="38100" dir="2700000" algn="tl" rotWithShape="0">
                    <a:srgbClr val="000000">
                      <a:alpha val="43000"/>
                    </a:srgbClr>
                  </a:outerShdw>
                </a:effectLst>
                <a:uLnTx/>
                <a:uFillTx/>
                <a:latin typeface="Arial" panose="020B0604020202020204" pitchFamily="34" charset="0"/>
                <a:ea typeface="+mn-ea"/>
                <a:cs typeface="Arial" panose="020B0604020202020204" pitchFamily="34" charset="0"/>
              </a:rPr>
              <a:t>PARP</a:t>
            </a:r>
          </a:p>
        </p:txBody>
      </p:sp>
      <p:sp>
        <p:nvSpPr>
          <p:cNvPr id="16" name="Title 15">
            <a:extLst>
              <a:ext uri="{FF2B5EF4-FFF2-40B4-BE49-F238E27FC236}">
                <a16:creationId xmlns:a16="http://schemas.microsoft.com/office/drawing/2014/main" id="{8D618133-8350-9AB5-FFE9-F4B41132B284}"/>
              </a:ext>
            </a:extLst>
          </p:cNvPr>
          <p:cNvSpPr>
            <a:spLocks noGrp="1"/>
          </p:cNvSpPr>
          <p:nvPr>
            <p:ph type="title"/>
          </p:nvPr>
        </p:nvSpPr>
        <p:spPr>
          <a:xfrm>
            <a:off x="414995" y="259200"/>
            <a:ext cx="11945701" cy="864000"/>
          </a:xfrm>
        </p:spPr>
        <p:txBody>
          <a:bodyPr>
            <a:normAutofit/>
          </a:bodyPr>
          <a:lstStyle/>
          <a:p>
            <a:r>
              <a:rPr lang="en-GB" sz="2400" b="1" noProof="0" dirty="0"/>
              <a:t>Interactions between PARP signaling and AR signaling </a:t>
            </a:r>
          </a:p>
        </p:txBody>
      </p:sp>
      <p:sp>
        <p:nvSpPr>
          <p:cNvPr id="11" name="Content Placeholder 10">
            <a:extLst>
              <a:ext uri="{FF2B5EF4-FFF2-40B4-BE49-F238E27FC236}">
                <a16:creationId xmlns:a16="http://schemas.microsoft.com/office/drawing/2014/main" id="{6C917BFF-16AC-D23A-6F78-A16D540878F9}"/>
              </a:ext>
            </a:extLst>
          </p:cNvPr>
          <p:cNvSpPr>
            <a:spLocks noGrp="1"/>
          </p:cNvSpPr>
          <p:nvPr>
            <p:ph sz="quarter" idx="15"/>
          </p:nvPr>
        </p:nvSpPr>
        <p:spPr>
          <a:xfrm>
            <a:off x="620183" y="6356351"/>
            <a:ext cx="10619679" cy="365125"/>
          </a:xfrm>
        </p:spPr>
        <p:txBody>
          <a:bodyPr anchor="b" anchorCtr="0"/>
          <a:lstStyle/>
          <a:p>
            <a:pPr lvl="0"/>
            <a:r>
              <a:rPr lang="en-GB" noProof="0" dirty="0">
                <a:solidFill>
                  <a:schemeClr val="tx2"/>
                </a:solidFill>
              </a:rPr>
              <a:t>AR, androgen receptor; DNA, deoxyribonucleic acid; NHA, novel hormonal agent; PARP, poly(ADP-ribose) polymerase </a:t>
            </a:r>
          </a:p>
          <a:p>
            <a:pPr marL="11113" lvl="0" indent="-11113">
              <a:buClr>
                <a:schemeClr val="tx2"/>
              </a:buClr>
              <a:buAutoNum type="arabicPeriod"/>
            </a:pPr>
            <a:r>
              <a:rPr lang="en-GB" noProof="0" dirty="0">
                <a:solidFill>
                  <a:schemeClr val="tx2"/>
                </a:solidFill>
              </a:rPr>
              <a:t>Chaudhuri AR, et al. Nat Rev Mol Cell Biol. 2017;18:610-21; 2. </a:t>
            </a:r>
            <a:r>
              <a:rPr lang="en-GB" noProof="0" dirty="0" err="1">
                <a:solidFill>
                  <a:schemeClr val="tx2"/>
                </a:solidFill>
              </a:rPr>
              <a:t>Polkinghorn</a:t>
            </a:r>
            <a:r>
              <a:rPr lang="en-GB" noProof="0" dirty="0">
                <a:solidFill>
                  <a:schemeClr val="tx2"/>
                </a:solidFill>
              </a:rPr>
              <a:t> WR, et al. Cancer Discov. 2013;3:1245-53; 3. Lord CJ, et al. Science 2017;355:1152-8; </a:t>
            </a:r>
            <a:br>
              <a:rPr lang="en-GB" noProof="0" dirty="0">
                <a:solidFill>
                  <a:schemeClr val="tx2"/>
                </a:solidFill>
              </a:rPr>
            </a:br>
            <a:r>
              <a:rPr lang="en-GB" noProof="0" dirty="0">
                <a:solidFill>
                  <a:schemeClr val="tx2"/>
                </a:solidFill>
              </a:rPr>
              <a:t>4. </a:t>
            </a:r>
            <a:r>
              <a:rPr lang="en-GB" noProof="0" dirty="0" err="1">
                <a:solidFill>
                  <a:schemeClr val="tx2"/>
                </a:solidFill>
              </a:rPr>
              <a:t>Pommier</a:t>
            </a:r>
            <a:r>
              <a:rPr lang="en-GB" noProof="0" dirty="0">
                <a:solidFill>
                  <a:schemeClr val="tx2"/>
                </a:solidFill>
              </a:rPr>
              <a:t> Y, et al. Sci Transl Med 2016;8:p362ps17; 5. </a:t>
            </a:r>
            <a:r>
              <a:rPr lang="en-GB" noProof="0" dirty="0" err="1">
                <a:solidFill>
                  <a:schemeClr val="tx2"/>
                </a:solidFill>
              </a:rPr>
              <a:t>Schiewer</a:t>
            </a:r>
            <a:r>
              <a:rPr lang="en-GB" noProof="0" dirty="0">
                <a:solidFill>
                  <a:schemeClr val="tx2"/>
                </a:solidFill>
              </a:rPr>
              <a:t> MJ, et al. Cancer Discov. 2012;2:1134-49; 6. Asim M, et al. Nat </a:t>
            </a:r>
            <a:r>
              <a:rPr lang="en-GB" noProof="0" dirty="0" err="1">
                <a:solidFill>
                  <a:schemeClr val="tx2"/>
                </a:solidFill>
              </a:rPr>
              <a:t>Commun</a:t>
            </a:r>
            <a:r>
              <a:rPr lang="en-GB" noProof="0" dirty="0">
                <a:solidFill>
                  <a:schemeClr val="tx2"/>
                </a:solidFill>
              </a:rPr>
              <a:t>. 2017;8:374; </a:t>
            </a:r>
            <a:br>
              <a:rPr lang="en-GB" noProof="0" dirty="0">
                <a:solidFill>
                  <a:schemeClr val="tx2"/>
                </a:solidFill>
              </a:rPr>
            </a:br>
            <a:r>
              <a:rPr lang="en-GB" noProof="0" dirty="0">
                <a:solidFill>
                  <a:schemeClr val="tx2"/>
                </a:solidFill>
              </a:rPr>
              <a:t>7. Li L, et al. Sci Transl Med. 2017;10:10.1126/scisignal.aam7479; 8. </a:t>
            </a:r>
            <a:r>
              <a:rPr lang="en-GB" sz="1200" noProof="0" dirty="0"/>
              <a:t>Clarke N, et al. GU ASCO 2023; 9. </a:t>
            </a:r>
            <a:r>
              <a:rPr lang="en-GB" noProof="0" dirty="0"/>
              <a:t>Clarke N, et al. NEJM Evidence 2022.EVIDoa2200043</a:t>
            </a:r>
          </a:p>
        </p:txBody>
      </p:sp>
      <p:sp>
        <p:nvSpPr>
          <p:cNvPr id="8" name="Slide Number Placeholder 7">
            <a:extLst>
              <a:ext uri="{FF2B5EF4-FFF2-40B4-BE49-F238E27FC236}">
                <a16:creationId xmlns:a16="http://schemas.microsoft.com/office/drawing/2014/main" id="{3595D2DC-624B-0588-B316-00FECB533EE0}"/>
              </a:ext>
            </a:extLst>
          </p:cNvPr>
          <p:cNvSpPr>
            <a:spLocks noGrp="1"/>
          </p:cNvSpPr>
          <p:nvPr>
            <p:ph type="sldNum" sz="quarter" idx="4"/>
          </p:nvPr>
        </p:nvSpPr>
        <p:spPr/>
        <p:txBody>
          <a:bodyPr/>
          <a:lstStyle/>
          <a:p>
            <a:fld id="{BE33F7A0-71F0-446B-9DE8-6D75BE64EE0F}" type="slidenum">
              <a:rPr lang="en-GB" smtClean="0"/>
              <a:pPr/>
              <a:t>89</a:t>
            </a:fld>
            <a:endParaRPr lang="en-GB" dirty="0"/>
          </a:p>
        </p:txBody>
      </p:sp>
      <p:grpSp>
        <p:nvGrpSpPr>
          <p:cNvPr id="23" name="Group 22">
            <a:extLst>
              <a:ext uri="{FF2B5EF4-FFF2-40B4-BE49-F238E27FC236}">
                <a16:creationId xmlns:a16="http://schemas.microsoft.com/office/drawing/2014/main" id="{61C0972F-043D-D78F-F1BF-70AABF518E9C}"/>
              </a:ext>
            </a:extLst>
          </p:cNvPr>
          <p:cNvGrpSpPr/>
          <p:nvPr/>
        </p:nvGrpSpPr>
        <p:grpSpPr>
          <a:xfrm>
            <a:off x="791441" y="4253140"/>
            <a:ext cx="601081" cy="279400"/>
            <a:chOff x="769944" y="4590243"/>
            <a:chExt cx="601081" cy="279400"/>
          </a:xfrm>
        </p:grpSpPr>
        <p:pic>
          <p:nvPicPr>
            <p:cNvPr id="22" name="Picture 21">
              <a:extLst>
                <a:ext uri="{FF2B5EF4-FFF2-40B4-BE49-F238E27FC236}">
                  <a16:creationId xmlns:a16="http://schemas.microsoft.com/office/drawing/2014/main" id="{BA92610D-C3B1-F407-1995-AC6FDB6C8DF1}"/>
                </a:ext>
              </a:extLst>
            </p:cNvPr>
            <p:cNvPicPr>
              <a:picLocks noChangeAspect="1"/>
            </p:cNvPicPr>
            <p:nvPr/>
          </p:nvPicPr>
          <p:blipFill>
            <a:blip r:embed="rId2"/>
            <a:stretch>
              <a:fillRect/>
            </a:stretch>
          </p:blipFill>
          <p:spPr>
            <a:xfrm>
              <a:off x="841884" y="4590243"/>
              <a:ext cx="457200" cy="279400"/>
            </a:xfrm>
            <a:prstGeom prst="rect">
              <a:avLst/>
            </a:prstGeom>
          </p:spPr>
        </p:pic>
        <p:sp>
          <p:nvSpPr>
            <p:cNvPr id="511" name="TextBox 510">
              <a:extLst>
                <a:ext uri="{FF2B5EF4-FFF2-40B4-BE49-F238E27FC236}">
                  <a16:creationId xmlns:a16="http://schemas.microsoft.com/office/drawing/2014/main" id="{A6331A33-3BFD-42B0-9E65-6797393669D7}"/>
                </a:ext>
              </a:extLst>
            </p:cNvPr>
            <p:cNvSpPr txBox="1"/>
            <p:nvPr/>
          </p:nvSpPr>
          <p:spPr>
            <a:xfrm>
              <a:off x="769944" y="4619363"/>
              <a:ext cx="601081" cy="215444"/>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PARPi</a:t>
              </a:r>
            </a:p>
          </p:txBody>
        </p:sp>
      </p:grpSp>
      <p:grpSp>
        <p:nvGrpSpPr>
          <p:cNvPr id="24" name="Group 23">
            <a:extLst>
              <a:ext uri="{FF2B5EF4-FFF2-40B4-BE49-F238E27FC236}">
                <a16:creationId xmlns:a16="http://schemas.microsoft.com/office/drawing/2014/main" id="{AE843304-ABBD-1D56-F5C2-1431CCD83E74}"/>
              </a:ext>
            </a:extLst>
          </p:cNvPr>
          <p:cNvGrpSpPr/>
          <p:nvPr/>
        </p:nvGrpSpPr>
        <p:grpSpPr>
          <a:xfrm>
            <a:off x="1698807" y="4070260"/>
            <a:ext cx="601081" cy="279400"/>
            <a:chOff x="769944" y="4590243"/>
            <a:chExt cx="601081" cy="279400"/>
          </a:xfrm>
        </p:grpSpPr>
        <p:pic>
          <p:nvPicPr>
            <p:cNvPr id="25" name="Picture 24">
              <a:extLst>
                <a:ext uri="{FF2B5EF4-FFF2-40B4-BE49-F238E27FC236}">
                  <a16:creationId xmlns:a16="http://schemas.microsoft.com/office/drawing/2014/main" id="{BFFA0F89-9A45-778D-8D3C-164066DE90F5}"/>
                </a:ext>
              </a:extLst>
            </p:cNvPr>
            <p:cNvPicPr>
              <a:picLocks noChangeAspect="1"/>
            </p:cNvPicPr>
            <p:nvPr/>
          </p:nvPicPr>
          <p:blipFill>
            <a:blip r:embed="rId2"/>
            <a:stretch>
              <a:fillRect/>
            </a:stretch>
          </p:blipFill>
          <p:spPr>
            <a:xfrm>
              <a:off x="841884" y="4590243"/>
              <a:ext cx="457200" cy="279400"/>
            </a:xfrm>
            <a:prstGeom prst="rect">
              <a:avLst/>
            </a:prstGeom>
          </p:spPr>
        </p:pic>
        <p:sp>
          <p:nvSpPr>
            <p:cNvPr id="26" name="TextBox 25">
              <a:extLst>
                <a:ext uri="{FF2B5EF4-FFF2-40B4-BE49-F238E27FC236}">
                  <a16:creationId xmlns:a16="http://schemas.microsoft.com/office/drawing/2014/main" id="{62E52591-1F91-D4AA-8B7F-19AFA7D0A47B}"/>
                </a:ext>
              </a:extLst>
            </p:cNvPr>
            <p:cNvSpPr txBox="1"/>
            <p:nvPr/>
          </p:nvSpPr>
          <p:spPr>
            <a:xfrm>
              <a:off x="769944" y="4619363"/>
              <a:ext cx="601081" cy="215444"/>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PARPi</a:t>
              </a:r>
            </a:p>
          </p:txBody>
        </p:sp>
      </p:grpSp>
      <p:grpSp>
        <p:nvGrpSpPr>
          <p:cNvPr id="27" name="Group 26">
            <a:extLst>
              <a:ext uri="{FF2B5EF4-FFF2-40B4-BE49-F238E27FC236}">
                <a16:creationId xmlns:a16="http://schemas.microsoft.com/office/drawing/2014/main" id="{214049A4-D738-C312-0827-49B5B5DF8499}"/>
              </a:ext>
            </a:extLst>
          </p:cNvPr>
          <p:cNvGrpSpPr/>
          <p:nvPr/>
        </p:nvGrpSpPr>
        <p:grpSpPr>
          <a:xfrm>
            <a:off x="5982419" y="4239072"/>
            <a:ext cx="601081" cy="279400"/>
            <a:chOff x="769944" y="4590243"/>
            <a:chExt cx="601081" cy="279400"/>
          </a:xfrm>
        </p:grpSpPr>
        <p:pic>
          <p:nvPicPr>
            <p:cNvPr id="28" name="Picture 27">
              <a:extLst>
                <a:ext uri="{FF2B5EF4-FFF2-40B4-BE49-F238E27FC236}">
                  <a16:creationId xmlns:a16="http://schemas.microsoft.com/office/drawing/2014/main" id="{AD56C787-7421-1E00-552B-AD1DC338ABD3}"/>
                </a:ext>
              </a:extLst>
            </p:cNvPr>
            <p:cNvPicPr>
              <a:picLocks noChangeAspect="1"/>
            </p:cNvPicPr>
            <p:nvPr/>
          </p:nvPicPr>
          <p:blipFill>
            <a:blip r:embed="rId2"/>
            <a:stretch>
              <a:fillRect/>
            </a:stretch>
          </p:blipFill>
          <p:spPr>
            <a:xfrm>
              <a:off x="841884" y="4590243"/>
              <a:ext cx="457200" cy="279400"/>
            </a:xfrm>
            <a:prstGeom prst="rect">
              <a:avLst/>
            </a:prstGeom>
          </p:spPr>
        </p:pic>
        <p:sp>
          <p:nvSpPr>
            <p:cNvPr id="29" name="TextBox 28">
              <a:extLst>
                <a:ext uri="{FF2B5EF4-FFF2-40B4-BE49-F238E27FC236}">
                  <a16:creationId xmlns:a16="http://schemas.microsoft.com/office/drawing/2014/main" id="{AF069876-C569-DB31-C70F-734F590E2EE5}"/>
                </a:ext>
              </a:extLst>
            </p:cNvPr>
            <p:cNvSpPr txBox="1"/>
            <p:nvPr/>
          </p:nvSpPr>
          <p:spPr>
            <a:xfrm>
              <a:off x="769944" y="4619363"/>
              <a:ext cx="601081" cy="215444"/>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800" b="1" i="0" u="none" strike="noStrike" kern="0" cap="none" spc="0" normalizeH="0" baseline="0" dirty="0">
                  <a:ln>
                    <a:noFill/>
                  </a:ln>
                  <a:solidFill>
                    <a:schemeClr val="bg1"/>
                  </a:solidFill>
                  <a:effectLst/>
                  <a:uLnTx/>
                  <a:uFillTx/>
                  <a:latin typeface="Arial" panose="020B0604020202020204" pitchFamily="34" charset="0"/>
                  <a:ea typeface="+mn-ea"/>
                  <a:cs typeface="Arial" panose="020B0604020202020204" pitchFamily="34" charset="0"/>
                </a:rPr>
                <a:t>PARPi</a:t>
              </a:r>
            </a:p>
          </p:txBody>
        </p:sp>
      </p:grpSp>
      <p:sp>
        <p:nvSpPr>
          <p:cNvPr id="30" name="Oval 29">
            <a:extLst>
              <a:ext uri="{FF2B5EF4-FFF2-40B4-BE49-F238E27FC236}">
                <a16:creationId xmlns:a16="http://schemas.microsoft.com/office/drawing/2014/main" id="{2D5A9BFC-335D-B432-44A0-BA096F15CA7D}"/>
              </a:ext>
            </a:extLst>
          </p:cNvPr>
          <p:cNvSpPr/>
          <p:nvPr/>
        </p:nvSpPr>
        <p:spPr>
          <a:xfrm>
            <a:off x="7416354" y="3997795"/>
            <a:ext cx="1164850" cy="49777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17" name="TextBox 1216">
            <a:extLst>
              <a:ext uri="{FF2B5EF4-FFF2-40B4-BE49-F238E27FC236}">
                <a16:creationId xmlns:a16="http://schemas.microsoft.com/office/drawing/2014/main" id="{110B51BF-5513-1487-47EB-ED3641BBCCE6}"/>
              </a:ext>
            </a:extLst>
          </p:cNvPr>
          <p:cNvSpPr txBox="1"/>
          <p:nvPr/>
        </p:nvSpPr>
        <p:spPr>
          <a:xfrm>
            <a:off x="7377987" y="4017781"/>
            <a:ext cx="1238293" cy="415498"/>
          </a:xfrm>
          <a:prstGeom prst="rect">
            <a:avLst/>
          </a:prstGeom>
          <a:noFill/>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NHA</a:t>
            </a:r>
            <a:r>
              <a:rPr kumimoji="0" lang="en-GB" sz="900" b="1" i="0" u="none" strike="noStrike" kern="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GB" sz="900" b="1" i="0" u="none" strike="noStrike" kern="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GB" sz="1000" b="1" i="1" u="none" strike="noStrike" kern="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e.g.</a:t>
            </a:r>
            <a:r>
              <a:rPr kumimoji="0" lang="en-GB" sz="1000" b="1" i="0" u="none" strike="noStrike" kern="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rPr>
              <a:t> abiraterone</a:t>
            </a:r>
            <a:endParaRPr kumimoji="0" lang="en-GB" sz="900" b="1" i="0" u="none" strike="noStrike" kern="0" cap="none" spc="0" normalizeH="0" baseline="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DA39FC5B-D1C6-A928-C104-AACD4FCF2875}"/>
              </a:ext>
            </a:extLst>
          </p:cNvPr>
          <p:cNvPicPr>
            <a:picLocks noChangeAspect="1"/>
          </p:cNvPicPr>
          <p:nvPr/>
        </p:nvPicPr>
        <p:blipFill>
          <a:blip r:embed="rId3"/>
          <a:stretch>
            <a:fillRect/>
          </a:stretch>
        </p:blipFill>
        <p:spPr>
          <a:xfrm>
            <a:off x="5153257" y="2157294"/>
            <a:ext cx="381000" cy="520700"/>
          </a:xfrm>
          <a:prstGeom prst="rect">
            <a:avLst/>
          </a:prstGeom>
        </p:spPr>
      </p:pic>
      <p:sp>
        <p:nvSpPr>
          <p:cNvPr id="508" name="TextBox 507">
            <a:extLst>
              <a:ext uri="{FF2B5EF4-FFF2-40B4-BE49-F238E27FC236}">
                <a16:creationId xmlns:a16="http://schemas.microsoft.com/office/drawing/2014/main" id="{3652CC43-7B5A-4D59-A428-3660A52F8C0E}"/>
              </a:ext>
            </a:extLst>
          </p:cNvPr>
          <p:cNvSpPr txBox="1"/>
          <p:nvPr/>
        </p:nvSpPr>
        <p:spPr>
          <a:xfrm>
            <a:off x="5221593" y="2243005"/>
            <a:ext cx="33214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AR</a:t>
            </a:r>
          </a:p>
        </p:txBody>
      </p:sp>
      <p:pic>
        <p:nvPicPr>
          <p:cNvPr id="33" name="Picture 32">
            <a:extLst>
              <a:ext uri="{FF2B5EF4-FFF2-40B4-BE49-F238E27FC236}">
                <a16:creationId xmlns:a16="http://schemas.microsoft.com/office/drawing/2014/main" id="{C9CA2438-CFFE-04CF-5026-29A82443F7AE}"/>
              </a:ext>
            </a:extLst>
          </p:cNvPr>
          <p:cNvPicPr>
            <a:picLocks noChangeAspect="1"/>
          </p:cNvPicPr>
          <p:nvPr/>
        </p:nvPicPr>
        <p:blipFill>
          <a:blip r:embed="rId3"/>
          <a:stretch>
            <a:fillRect/>
          </a:stretch>
        </p:blipFill>
        <p:spPr>
          <a:xfrm>
            <a:off x="5153257" y="2827009"/>
            <a:ext cx="381000" cy="520700"/>
          </a:xfrm>
          <a:prstGeom prst="rect">
            <a:avLst/>
          </a:prstGeom>
        </p:spPr>
      </p:pic>
      <p:sp>
        <p:nvSpPr>
          <p:cNvPr id="47" name="TextBox 46">
            <a:extLst>
              <a:ext uri="{FF2B5EF4-FFF2-40B4-BE49-F238E27FC236}">
                <a16:creationId xmlns:a16="http://schemas.microsoft.com/office/drawing/2014/main" id="{A74337D1-2934-5E2E-23DD-2B9F7B729691}"/>
              </a:ext>
            </a:extLst>
          </p:cNvPr>
          <p:cNvSpPr txBox="1"/>
          <p:nvPr/>
        </p:nvSpPr>
        <p:spPr>
          <a:xfrm>
            <a:off x="5223597" y="2936178"/>
            <a:ext cx="33214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AR</a:t>
            </a:r>
          </a:p>
        </p:txBody>
      </p:sp>
      <p:pic>
        <p:nvPicPr>
          <p:cNvPr id="34" name="Picture 2">
            <a:extLst>
              <a:ext uri="{FF2B5EF4-FFF2-40B4-BE49-F238E27FC236}">
                <a16:creationId xmlns:a16="http://schemas.microsoft.com/office/drawing/2014/main" id="{A20E1593-C0C1-4447-5625-B136BBA2D6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607" t="57312" r="41808" b="36248"/>
          <a:stretch/>
        </p:blipFill>
        <p:spPr bwMode="auto">
          <a:xfrm>
            <a:off x="6671066" y="3976287"/>
            <a:ext cx="409168" cy="41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a:extLst>
              <a:ext uri="{FF2B5EF4-FFF2-40B4-BE49-F238E27FC236}">
                <a16:creationId xmlns:a16="http://schemas.microsoft.com/office/drawing/2014/main" id="{66CEAD50-EBC1-1E85-F6E4-90E701249A97}"/>
              </a:ext>
            </a:extLst>
          </p:cNvPr>
          <p:cNvSpPr txBox="1"/>
          <p:nvPr/>
        </p:nvSpPr>
        <p:spPr>
          <a:xfrm>
            <a:off x="6732827" y="4112991"/>
            <a:ext cx="33214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AR</a:t>
            </a:r>
          </a:p>
        </p:txBody>
      </p:sp>
      <p:cxnSp>
        <p:nvCxnSpPr>
          <p:cNvPr id="1206" name="Straight Arrow Connector 1205">
            <a:extLst>
              <a:ext uri="{FF2B5EF4-FFF2-40B4-BE49-F238E27FC236}">
                <a16:creationId xmlns:a16="http://schemas.microsoft.com/office/drawing/2014/main" id="{5AC8393C-25F8-EBAC-63AD-666564FD42F6}"/>
              </a:ext>
            </a:extLst>
          </p:cNvPr>
          <p:cNvCxnSpPr>
            <a:cxnSpLocks/>
          </p:cNvCxnSpPr>
          <p:nvPr/>
        </p:nvCxnSpPr>
        <p:spPr>
          <a:xfrm>
            <a:off x="6882778" y="4354109"/>
            <a:ext cx="0" cy="36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02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E1925-1F72-1992-916D-3CB3C5BA6D53}"/>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4EFDDD6-0AC3-6C13-13E0-F1EC7636F616}"/>
              </a:ext>
            </a:extLst>
          </p:cNvPr>
          <p:cNvSpPr>
            <a:spLocks noGrp="1"/>
          </p:cNvSpPr>
          <p:nvPr>
            <p:ph sz="quarter" idx="12"/>
          </p:nvPr>
        </p:nvSpPr>
        <p:spPr>
          <a:xfrm>
            <a:off x="620184" y="1425600"/>
            <a:ext cx="10963200" cy="4525200"/>
          </a:xfrm>
        </p:spPr>
        <p:txBody>
          <a:bodyPr/>
          <a:lstStyle/>
          <a:p>
            <a:pPr marL="0" lvl="0" indent="0">
              <a:buNone/>
            </a:pPr>
            <a:r>
              <a:rPr lang="en-GB" altLang="en-US" b="1" dirty="0">
                <a:solidFill>
                  <a:schemeClr val="accent1"/>
                </a:solidFill>
                <a:sym typeface="Arial"/>
              </a:rPr>
              <a:t>Six opportunities for improvement!</a:t>
            </a:r>
          </a:p>
          <a:p>
            <a:r>
              <a:rPr lang="en-GB" altLang="en-US" b="1" dirty="0">
                <a:solidFill>
                  <a:schemeClr val="accent1"/>
                </a:solidFill>
                <a:sym typeface="Arial"/>
              </a:rPr>
              <a:t>Tissue:</a:t>
            </a:r>
          </a:p>
          <a:p>
            <a:pPr lvl="1"/>
            <a:r>
              <a:rPr lang="en-GB" altLang="en-US" dirty="0">
                <a:sym typeface="Arial"/>
              </a:rPr>
              <a:t>Less is more</a:t>
            </a:r>
          </a:p>
          <a:p>
            <a:pPr lvl="1"/>
            <a:r>
              <a:rPr lang="en-GB" altLang="en-US" dirty="0">
                <a:sym typeface="Arial"/>
              </a:rPr>
              <a:t>A molecular pathology code of conduct</a:t>
            </a:r>
          </a:p>
          <a:p>
            <a:r>
              <a:rPr lang="en-GB" altLang="en-US" b="1" dirty="0">
                <a:solidFill>
                  <a:schemeClr val="accent1"/>
                </a:solidFill>
                <a:sym typeface="Arial"/>
              </a:rPr>
              <a:t>Testing</a:t>
            </a:r>
          </a:p>
          <a:p>
            <a:pPr lvl="1"/>
            <a:r>
              <a:rPr lang="en-GB" altLang="en-US" dirty="0">
                <a:sym typeface="Arial"/>
              </a:rPr>
              <a:t>Focus on results not methods</a:t>
            </a:r>
          </a:p>
          <a:p>
            <a:pPr lvl="1"/>
            <a:r>
              <a:rPr lang="en-GB" altLang="en-US" dirty="0">
                <a:sym typeface="Arial"/>
              </a:rPr>
              <a:t>The whole is greater than the sum of its parts</a:t>
            </a:r>
          </a:p>
          <a:p>
            <a:r>
              <a:rPr lang="en-GB" altLang="en-US" b="1" dirty="0">
                <a:solidFill>
                  <a:schemeClr val="accent1"/>
                </a:solidFill>
                <a:sym typeface="Arial"/>
              </a:rPr>
              <a:t>Time</a:t>
            </a:r>
          </a:p>
          <a:p>
            <a:pPr lvl="1"/>
            <a:r>
              <a:rPr lang="en-GB" altLang="en-US" dirty="0">
                <a:sym typeface="Arial"/>
              </a:rPr>
              <a:t>Remove, do not add</a:t>
            </a:r>
          </a:p>
          <a:p>
            <a:pPr lvl="1"/>
            <a:r>
              <a:rPr lang="en-GB" altLang="en-US" dirty="0">
                <a:sym typeface="Arial"/>
              </a:rPr>
              <a:t>Good teams are noisy</a:t>
            </a:r>
          </a:p>
        </p:txBody>
      </p:sp>
      <p:sp>
        <p:nvSpPr>
          <p:cNvPr id="5" name="Title 4">
            <a:extLst>
              <a:ext uri="{FF2B5EF4-FFF2-40B4-BE49-F238E27FC236}">
                <a16:creationId xmlns:a16="http://schemas.microsoft.com/office/drawing/2014/main" id="{425A5AAA-16CB-A560-DCFA-1F4F832D6EF0}"/>
              </a:ext>
            </a:extLst>
          </p:cNvPr>
          <p:cNvSpPr>
            <a:spLocks noGrp="1"/>
          </p:cNvSpPr>
          <p:nvPr>
            <p:ph type="title"/>
          </p:nvPr>
        </p:nvSpPr>
        <p:spPr>
          <a:xfrm>
            <a:off x="619201" y="259200"/>
            <a:ext cx="10963199" cy="864000"/>
          </a:xfrm>
        </p:spPr>
        <p:txBody>
          <a:bodyPr/>
          <a:lstStyle/>
          <a:p>
            <a:r>
              <a:rPr lang="en-GB" altLang="en-US" dirty="0">
                <a:sym typeface="Arial"/>
              </a:rPr>
              <a:t>Content</a:t>
            </a:r>
            <a:br>
              <a:rPr lang="en-GB" dirty="0">
                <a:sym typeface="Arial"/>
              </a:rPr>
            </a:br>
            <a:endParaRPr lang="en-GB" dirty="0"/>
          </a:p>
        </p:txBody>
      </p:sp>
      <p:sp>
        <p:nvSpPr>
          <p:cNvPr id="3" name="Slide Number Placeholder 2">
            <a:extLst>
              <a:ext uri="{FF2B5EF4-FFF2-40B4-BE49-F238E27FC236}">
                <a16:creationId xmlns:a16="http://schemas.microsoft.com/office/drawing/2014/main" id="{BB5158F9-6D52-6A59-0DCA-6311189B4633}"/>
              </a:ext>
            </a:extLst>
          </p:cNvPr>
          <p:cNvSpPr>
            <a:spLocks noGrp="1"/>
          </p:cNvSpPr>
          <p:nvPr>
            <p:ph type="sldNum" sz="quarter" idx="4"/>
          </p:nvPr>
        </p:nvSpPr>
        <p:spPr>
          <a:xfrm>
            <a:off x="10800523" y="6428359"/>
            <a:ext cx="781877" cy="365125"/>
          </a:xfrm>
        </p:spPr>
        <p:txBody>
          <a:bodyPr/>
          <a:lstStyle/>
          <a:p>
            <a:fld id="{BD78C601-A191-4B83-9BAA-790BA786CE02}" type="slidenum">
              <a:rPr lang="en-GB" smtClean="0"/>
              <a:pPr/>
              <a:t>9</a:t>
            </a:fld>
            <a:endParaRPr lang="en-GB" dirty="0"/>
          </a:p>
        </p:txBody>
      </p:sp>
    </p:spTree>
    <p:extLst>
      <p:ext uri="{BB962C8B-B14F-4D97-AF65-F5344CB8AC3E}">
        <p14:creationId xmlns:p14="http://schemas.microsoft.com/office/powerpoint/2010/main" val="2052187163"/>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9200"/>
            <a:ext cx="10963199" cy="864000"/>
          </a:xfrm>
        </p:spPr>
        <p:txBody>
          <a:bodyPr/>
          <a:lstStyle/>
          <a:p>
            <a:r>
              <a:rPr lang="en-GB" cap="none" dirty="0" err="1"/>
              <a:t>r</a:t>
            </a:r>
            <a:r>
              <a:rPr lang="en-GB" dirty="0" err="1"/>
              <a:t>PFS</a:t>
            </a:r>
            <a:r>
              <a:rPr lang="en-GB" dirty="0"/>
              <a:t> across AR-PARP Inhibitor Combination trials (Primary Endpoint)</a:t>
            </a:r>
          </a:p>
        </p:txBody>
      </p:sp>
      <p:sp>
        <p:nvSpPr>
          <p:cNvPr id="9" name="Slide Number Placeholder 8">
            <a:extLst>
              <a:ext uri="{FF2B5EF4-FFF2-40B4-BE49-F238E27FC236}">
                <a16:creationId xmlns:a16="http://schemas.microsoft.com/office/drawing/2014/main" id="{BC201B8B-1666-7C3A-31DB-52449537514F}"/>
              </a:ext>
            </a:extLst>
          </p:cNvPr>
          <p:cNvSpPr>
            <a:spLocks noGrp="1"/>
          </p:cNvSpPr>
          <p:nvPr>
            <p:ph type="sldNum" sz="quarter" idx="4"/>
          </p:nvPr>
        </p:nvSpPr>
        <p:spPr/>
        <p:txBody>
          <a:bodyPr/>
          <a:lstStyle/>
          <a:p>
            <a:fld id="{7ADE861D-9CBA-455D-ADE6-C9707D229674}" type="slidenum">
              <a:rPr lang="en-GB" smtClean="0"/>
              <a:pPr/>
              <a:t>90</a:t>
            </a:fld>
            <a:endParaRPr lang="en-GB" dirty="0"/>
          </a:p>
        </p:txBody>
      </p:sp>
      <p:sp>
        <p:nvSpPr>
          <p:cNvPr id="10" name="Content Placeholder 9">
            <a:extLst>
              <a:ext uri="{FF2B5EF4-FFF2-40B4-BE49-F238E27FC236}">
                <a16:creationId xmlns:a16="http://schemas.microsoft.com/office/drawing/2014/main" id="{53C9CD22-18E4-DB8B-6AE1-5FCAD8D296EE}"/>
              </a:ext>
            </a:extLst>
          </p:cNvPr>
          <p:cNvSpPr>
            <a:spLocks noGrp="1"/>
          </p:cNvSpPr>
          <p:nvPr>
            <p:ph sz="quarter" idx="15"/>
          </p:nvPr>
        </p:nvSpPr>
        <p:spPr>
          <a:xfrm>
            <a:off x="631147" y="6284593"/>
            <a:ext cx="10444369" cy="365125"/>
          </a:xfrm>
        </p:spPr>
        <p:txBody>
          <a:bodyPr/>
          <a:lstStyle/>
          <a:p>
            <a:r>
              <a:rPr lang="en-GB" sz="1050" dirty="0">
                <a:solidFill>
                  <a:schemeClr val="tx2"/>
                </a:solidFill>
              </a:rPr>
              <a:t>ABI, abiraterone acetate; AR, androgen receptor; BICR, blinded independent central review; </a:t>
            </a:r>
            <a:r>
              <a:rPr lang="en-GB" sz="1050" dirty="0">
                <a:solidFill>
                  <a:schemeClr val="tx2"/>
                </a:solidFill>
                <a:sym typeface="Arial"/>
              </a:rPr>
              <a:t>BRCAm, breast cancer gene mutation; CI, confidence interval; </a:t>
            </a:r>
            <a:r>
              <a:rPr lang="en-GB" sz="1050" dirty="0">
                <a:solidFill>
                  <a:schemeClr val="tx2"/>
                </a:solidFill>
              </a:rPr>
              <a:t>ENZA, enzalutamide; HR, hazard ratio; HRR, homologous recombination repair; mo, months; NIRA, niraparib; OLA, olaparib; PARP, poly-ADP ribose polymerase; rPFS, radiographic progression-free survival; TALA, </a:t>
            </a:r>
            <a:r>
              <a:rPr lang="en-GB" sz="1050" dirty="0" err="1">
                <a:solidFill>
                  <a:schemeClr val="tx2"/>
                </a:solidFill>
              </a:rPr>
              <a:t>talazoparib</a:t>
            </a:r>
            <a:endParaRPr lang="en-GB" sz="1050" dirty="0">
              <a:solidFill>
                <a:schemeClr val="tx2"/>
              </a:solidFill>
            </a:endParaRPr>
          </a:p>
          <a:p>
            <a:r>
              <a:rPr lang="en-GB" sz="1050" dirty="0">
                <a:solidFill>
                  <a:schemeClr val="tx2"/>
                </a:solidFill>
              </a:rPr>
              <a:t>1. Agarwal A, et al. </a:t>
            </a:r>
            <a:r>
              <a:rPr lang="it-IT" sz="1050" dirty="0"/>
              <a:t>The Lancet 2023: https://doi.org/10.1016/S0140-6736(23)01055-3; 2. Clarke N, et al. NEJM Evidence 2022; 1(9): </a:t>
            </a:r>
            <a:r>
              <a:rPr lang="en-GB" sz="1050" dirty="0"/>
              <a:t>DOI: 10.1056/EVIDoa2200043; 3. </a:t>
            </a:r>
            <a:r>
              <a:rPr lang="en-GB" sz="1050" dirty="0">
                <a:solidFill>
                  <a:schemeClr val="tx2"/>
                </a:solidFill>
              </a:rPr>
              <a:t>Clarke N, et al. </a:t>
            </a:r>
            <a:r>
              <a:rPr lang="it-IT" sz="1050" dirty="0">
                <a:solidFill>
                  <a:schemeClr val="tx2"/>
                </a:solidFill>
              </a:rPr>
              <a:t>J Clin Oncol 41, 2023 (suppl 6; abstr LBA16) (ASCO GU 2023 oral presentation); </a:t>
            </a:r>
            <a:r>
              <a:rPr lang="en-GB" sz="1050" dirty="0"/>
              <a:t>4. Chi K, et al. J Clin Oncol 2023: DOI: 10.1200/JCO.22.01649 </a:t>
            </a:r>
            <a:endParaRPr lang="it-IT" sz="1050" dirty="0"/>
          </a:p>
          <a:p>
            <a:endParaRPr lang="en-GB" sz="1050" dirty="0">
              <a:solidFill>
                <a:schemeClr val="tx2"/>
              </a:solidFill>
            </a:endParaRPr>
          </a:p>
        </p:txBody>
      </p:sp>
      <p:sp>
        <p:nvSpPr>
          <p:cNvPr id="6" name="TextBox 5"/>
          <p:cNvSpPr txBox="1"/>
          <p:nvPr/>
        </p:nvSpPr>
        <p:spPr>
          <a:xfrm>
            <a:off x="9671858" y="-1050345"/>
            <a:ext cx="307571" cy="369332"/>
          </a:xfrm>
          <a:prstGeom prst="rect">
            <a:avLst/>
          </a:prstGeom>
          <a:noFill/>
        </p:spPr>
        <p:txBody>
          <a:bodyPr wrap="square" rtlCol="0">
            <a:spAutoFit/>
          </a:bodyPr>
          <a:lstStyle/>
          <a:p>
            <a:r>
              <a:rPr lang="en-GB" dirty="0">
                <a:latin typeface="Arial" panose="020B0604020202020204" pitchFamily="34" charset="0"/>
              </a:rPr>
              <a:t>*</a:t>
            </a:r>
          </a:p>
        </p:txBody>
      </p:sp>
      <p:graphicFrame>
        <p:nvGraphicFramePr>
          <p:cNvPr id="18" name="Table 18">
            <a:extLst>
              <a:ext uri="{FF2B5EF4-FFF2-40B4-BE49-F238E27FC236}">
                <a16:creationId xmlns:a16="http://schemas.microsoft.com/office/drawing/2014/main" id="{8827247B-02ED-2679-A3D4-64A1A9DDE9AC}"/>
              </a:ext>
            </a:extLst>
          </p:cNvPr>
          <p:cNvGraphicFramePr>
            <a:graphicFrameLocks noGrp="1"/>
          </p:cNvGraphicFramePr>
          <p:nvPr>
            <p:ph sz="quarter" idx="14"/>
          </p:nvPr>
        </p:nvGraphicFramePr>
        <p:xfrm>
          <a:off x="574210" y="1209556"/>
          <a:ext cx="10963271" cy="4545436"/>
        </p:xfrm>
        <a:graphic>
          <a:graphicData uri="http://schemas.openxmlformats.org/drawingml/2006/table">
            <a:tbl>
              <a:tblPr firstRow="1" bandRow="1">
                <a:tableStyleId>{5C22544A-7EE6-4342-B048-85BDC9FD1C3A}</a:tableStyleId>
              </a:tblPr>
              <a:tblGrid>
                <a:gridCol w="1876475">
                  <a:extLst>
                    <a:ext uri="{9D8B030D-6E8A-4147-A177-3AD203B41FA5}">
                      <a16:colId xmlns:a16="http://schemas.microsoft.com/office/drawing/2014/main" val="182047040"/>
                    </a:ext>
                  </a:extLst>
                </a:gridCol>
                <a:gridCol w="1728192">
                  <a:extLst>
                    <a:ext uri="{9D8B030D-6E8A-4147-A177-3AD203B41FA5}">
                      <a16:colId xmlns:a16="http://schemas.microsoft.com/office/drawing/2014/main" val="3113039564"/>
                    </a:ext>
                  </a:extLst>
                </a:gridCol>
                <a:gridCol w="1046414">
                  <a:extLst>
                    <a:ext uri="{9D8B030D-6E8A-4147-A177-3AD203B41FA5}">
                      <a16:colId xmlns:a16="http://schemas.microsoft.com/office/drawing/2014/main" val="637423443"/>
                    </a:ext>
                  </a:extLst>
                </a:gridCol>
                <a:gridCol w="285734">
                  <a:extLst>
                    <a:ext uri="{9D8B030D-6E8A-4147-A177-3AD203B41FA5}">
                      <a16:colId xmlns:a16="http://schemas.microsoft.com/office/drawing/2014/main" val="153906486"/>
                    </a:ext>
                  </a:extLst>
                </a:gridCol>
                <a:gridCol w="1332148">
                  <a:extLst>
                    <a:ext uri="{9D8B030D-6E8A-4147-A177-3AD203B41FA5}">
                      <a16:colId xmlns:a16="http://schemas.microsoft.com/office/drawing/2014/main" val="2443761386"/>
                    </a:ext>
                  </a:extLst>
                </a:gridCol>
                <a:gridCol w="906994">
                  <a:extLst>
                    <a:ext uri="{9D8B030D-6E8A-4147-A177-3AD203B41FA5}">
                      <a16:colId xmlns:a16="http://schemas.microsoft.com/office/drawing/2014/main" val="861004047"/>
                    </a:ext>
                  </a:extLst>
                </a:gridCol>
                <a:gridCol w="1541278">
                  <a:extLst>
                    <a:ext uri="{9D8B030D-6E8A-4147-A177-3AD203B41FA5}">
                      <a16:colId xmlns:a16="http://schemas.microsoft.com/office/drawing/2014/main" val="816614622"/>
                    </a:ext>
                  </a:extLst>
                </a:gridCol>
                <a:gridCol w="983598">
                  <a:extLst>
                    <a:ext uri="{9D8B030D-6E8A-4147-A177-3AD203B41FA5}">
                      <a16:colId xmlns:a16="http://schemas.microsoft.com/office/drawing/2014/main" val="1953260577"/>
                    </a:ext>
                  </a:extLst>
                </a:gridCol>
                <a:gridCol w="139420">
                  <a:extLst>
                    <a:ext uri="{9D8B030D-6E8A-4147-A177-3AD203B41FA5}">
                      <a16:colId xmlns:a16="http://schemas.microsoft.com/office/drawing/2014/main" val="1296562520"/>
                    </a:ext>
                  </a:extLst>
                </a:gridCol>
                <a:gridCol w="1123018">
                  <a:extLst>
                    <a:ext uri="{9D8B030D-6E8A-4147-A177-3AD203B41FA5}">
                      <a16:colId xmlns:a16="http://schemas.microsoft.com/office/drawing/2014/main" val="3274662694"/>
                    </a:ext>
                  </a:extLst>
                </a:gridCol>
              </a:tblGrid>
              <a:tr h="230652">
                <a:tc gridSpan="2">
                  <a:txBody>
                    <a:bodyPr/>
                    <a:lstStyle/>
                    <a:p>
                      <a:endParaRPr lang="en-US" sz="1400" dirty="0">
                        <a:solidFill>
                          <a:schemeClr val="tx1"/>
                        </a:solidFill>
                        <a:latin typeface="Arial" panose="020B0604020202020204" pitchFamily="34" charset="0"/>
                        <a:cs typeface="Arial" panose="020B0604020202020204" pitchFamily="34" charset="0"/>
                      </a:endParaRPr>
                    </a:p>
                  </a:txBody>
                  <a:tcPr marT="18000" marB="18000">
                    <a:noFill/>
                  </a:tcPr>
                </a:tc>
                <a:tc hMerge="1">
                  <a:txBody>
                    <a:bodyPr/>
                    <a:lstStyle/>
                    <a:p>
                      <a:r>
                        <a:rPr lang="en-US" sz="1200" dirty="0">
                          <a:solidFill>
                            <a:schemeClr val="tx1"/>
                          </a:solidFill>
                          <a:latin typeface="Arial" panose="020B0604020202020204" pitchFamily="34" charset="0"/>
                          <a:cs typeface="Arial" panose="020B0604020202020204" pitchFamily="34" charset="0"/>
                        </a:rPr>
                        <a:t>Primary endpoint analysis</a:t>
                      </a:r>
                    </a:p>
                  </a:txBody>
                  <a:tcPr marT="18000" marB="18000">
                    <a:noFill/>
                  </a:tcPr>
                </a:tc>
                <a:tc gridSpan="3">
                  <a:txBody>
                    <a:bodyPr/>
                    <a:lstStyle/>
                    <a:p>
                      <a:pPr algn="ctr"/>
                      <a:r>
                        <a:rPr lang="en-US" sz="1200" dirty="0">
                          <a:latin typeface="Arial" panose="020B0604020202020204" pitchFamily="34" charset="0"/>
                          <a:cs typeface="Arial" panose="020B0604020202020204" pitchFamily="34" charset="0"/>
                        </a:rPr>
                        <a:t>TALAPRO-2 </a:t>
                      </a:r>
                      <a:r>
                        <a:rPr lang="en-US" sz="1200" b="1" dirty="0">
                          <a:latin typeface="Arial" panose="020B0604020202020204" pitchFamily="34" charset="0"/>
                          <a:cs typeface="Arial" panose="020B0604020202020204" pitchFamily="34" charset="0"/>
                        </a:rPr>
                        <a:t>(BICR)</a:t>
                      </a:r>
                      <a:r>
                        <a:rPr lang="en-US" sz="1200" b="0" baseline="30000" dirty="0">
                          <a:latin typeface="Arial" panose="020B0604020202020204" pitchFamily="34" charset="0"/>
                          <a:cs typeface="Arial" panose="020B0604020202020204" pitchFamily="34" charset="0"/>
                        </a:rPr>
                        <a:t>1</a:t>
                      </a:r>
                    </a:p>
                  </a:txBody>
                  <a:tcPr marL="0" marR="0" marT="18000" marB="18000">
                    <a:lnB w="12700" cap="flat" cmpd="sng" algn="ctr">
                      <a:solidFill>
                        <a:schemeClr val="bg1"/>
                      </a:solidFill>
                      <a:prstDash val="solid"/>
                      <a:round/>
                      <a:headEnd type="none" w="med" len="med"/>
                      <a:tailEnd type="none" w="med" len="med"/>
                    </a:lnB>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endParaRPr lang="en-GB"/>
                    </a:p>
                  </a:txBody>
                  <a:tcPr/>
                </a:tc>
                <a:tc gridSpan="2">
                  <a:txBody>
                    <a:bodyPr/>
                    <a:lstStyle/>
                    <a:p>
                      <a:pPr algn="ctr"/>
                      <a:r>
                        <a:rPr lang="en-US" sz="1200" dirty="0">
                          <a:latin typeface="Arial" panose="020B0604020202020204" pitchFamily="34" charset="0"/>
                          <a:cs typeface="Arial" panose="020B0604020202020204" pitchFamily="34" charset="0"/>
                        </a:rPr>
                        <a:t>PROpel </a:t>
                      </a:r>
                      <a:r>
                        <a:rPr lang="en-US" sz="1200" b="1" dirty="0">
                          <a:latin typeface="Arial" panose="020B0604020202020204" pitchFamily="34" charset="0"/>
                          <a:cs typeface="Arial" panose="020B0604020202020204" pitchFamily="34" charset="0"/>
                        </a:rPr>
                        <a:t>(invest. review)</a:t>
                      </a:r>
                      <a:r>
                        <a:rPr lang="en-US" sz="1200" b="0" baseline="30000" dirty="0">
                          <a:latin typeface="Arial" panose="020B0604020202020204" pitchFamily="34" charset="0"/>
                          <a:cs typeface="Arial" panose="020B0604020202020204" pitchFamily="34" charset="0"/>
                        </a:rPr>
                        <a:t>2,3</a:t>
                      </a:r>
                    </a:p>
                  </a:txBody>
                  <a:tcPr marL="0" marR="0" marT="18000" marB="18000">
                    <a:lnB w="12700" cap="flat" cmpd="sng" algn="ctr">
                      <a:solidFill>
                        <a:schemeClr val="bg1"/>
                      </a:solidFill>
                      <a:prstDash val="solid"/>
                      <a:round/>
                      <a:headEnd type="none" w="med" len="med"/>
                      <a:tailEnd type="none" w="med" len="med"/>
                    </a:lnB>
                  </a:tcPr>
                </a:tc>
                <a:tc hMerge="1">
                  <a:txBody>
                    <a:bodyPr/>
                    <a:lstStyle/>
                    <a:p>
                      <a:pPr algn="ctr"/>
                      <a:endParaRPr lang="en-US" dirty="0">
                        <a:latin typeface="Arial" panose="020B0604020202020204" pitchFamily="34" charset="0"/>
                        <a:cs typeface="Arial" panose="020B0604020202020204" pitchFamily="34" charset="0"/>
                      </a:endParaRPr>
                    </a:p>
                  </a:txBody>
                  <a:tcPr/>
                </a:tc>
                <a:tc gridSpan="3">
                  <a:txBody>
                    <a:bodyPr/>
                    <a:lstStyle/>
                    <a:p>
                      <a:pPr algn="ctr"/>
                      <a:r>
                        <a:rPr lang="en-US" sz="1200" dirty="0">
                          <a:latin typeface="Arial" panose="020B0604020202020204" pitchFamily="34" charset="0"/>
                          <a:cs typeface="Arial" panose="020B0604020202020204" pitchFamily="34" charset="0"/>
                        </a:rPr>
                        <a:t>Magnitude </a:t>
                      </a:r>
                      <a:r>
                        <a:rPr lang="en-US" sz="1200" b="1" dirty="0">
                          <a:latin typeface="Arial" panose="020B0604020202020204" pitchFamily="34" charset="0"/>
                          <a:cs typeface="Arial" panose="020B0604020202020204" pitchFamily="34" charset="0"/>
                        </a:rPr>
                        <a:t>(BICR)</a:t>
                      </a:r>
                      <a:r>
                        <a:rPr lang="en-US" sz="1200" b="0" baseline="30000" dirty="0">
                          <a:latin typeface="Arial" panose="020B0604020202020204" pitchFamily="34" charset="0"/>
                          <a:cs typeface="Arial" panose="020B0604020202020204" pitchFamily="34" charset="0"/>
                        </a:rPr>
                        <a:t>4</a:t>
                      </a:r>
                    </a:p>
                  </a:txBody>
                  <a:tcPr marL="0" marR="0" marT="18000" marB="18000">
                    <a:lnB w="12700" cap="flat" cmpd="sng" algn="ctr">
                      <a:solidFill>
                        <a:schemeClr val="bg1"/>
                      </a:solidFill>
                      <a:prstDash val="solid"/>
                      <a:round/>
                      <a:headEnd type="none" w="med" len="med"/>
                      <a:tailEnd type="none" w="med" len="med"/>
                    </a:lnB>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endParaRPr lang="en-GB"/>
                    </a:p>
                  </a:txBody>
                  <a:tcPr/>
                </a:tc>
                <a:extLst>
                  <a:ext uri="{0D108BD9-81ED-4DB2-BD59-A6C34878D82A}">
                    <a16:rowId xmlns:a16="http://schemas.microsoft.com/office/drawing/2014/main" val="1092496563"/>
                  </a:ext>
                </a:extLst>
              </a:tr>
              <a:tr h="360197">
                <a:tc>
                  <a:txBody>
                    <a:bodyPr/>
                    <a:lstStyle/>
                    <a:p>
                      <a:endParaRPr lang="en-US" sz="1200" dirty="0">
                        <a:solidFill>
                          <a:schemeClr val="tx1"/>
                        </a:solidFill>
                        <a:latin typeface="Arial" panose="020B0604020202020204" pitchFamily="34" charset="0"/>
                        <a:cs typeface="Arial" panose="020B0604020202020204" pitchFamily="34" charset="0"/>
                      </a:endParaRPr>
                    </a:p>
                  </a:txBody>
                  <a:tcPr marT="18000" marB="18000">
                    <a:lnB w="38100" cap="flat" cmpd="sng" algn="ctr">
                      <a:solidFill>
                        <a:schemeClr val="bg1"/>
                      </a:solidFill>
                      <a:prstDash val="solid"/>
                      <a:round/>
                      <a:headEnd type="none" w="med" len="med"/>
                      <a:tailEnd type="none" w="med" len="med"/>
                    </a:lnB>
                    <a:noFill/>
                  </a:tcPr>
                </a:tc>
                <a:tc>
                  <a:txBody>
                    <a:bodyPr/>
                    <a:lstStyle/>
                    <a:p>
                      <a:endParaRPr lang="en-US" sz="1200" dirty="0">
                        <a:solidFill>
                          <a:schemeClr val="tx1"/>
                        </a:solidFill>
                        <a:latin typeface="Arial" panose="020B0604020202020204" pitchFamily="34" charset="0"/>
                        <a:cs typeface="Arial" panose="020B0604020202020204" pitchFamily="34" charset="0"/>
                      </a:endParaRPr>
                    </a:p>
                  </a:txBody>
                  <a:tcPr marT="18000" marB="18000">
                    <a:lnB w="38100" cap="flat" cmpd="sng" algn="ctr">
                      <a:solidFill>
                        <a:schemeClr val="bg1"/>
                      </a:solidFill>
                      <a:prstDash val="solid"/>
                      <a:round/>
                      <a:headEnd type="none" w="med" len="med"/>
                      <a:tailEnd type="none" w="med" len="med"/>
                    </a:lnB>
                    <a:no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TALA+</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ENZA</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200" b="1" dirty="0">
                          <a:solidFill>
                            <a:schemeClr val="bg1"/>
                          </a:solidFill>
                          <a:latin typeface="Arial" panose="020B0604020202020204" pitchFamily="34" charset="0"/>
                          <a:cs typeface="Arial" panose="020B0604020202020204" pitchFamily="34" charset="0"/>
                        </a:rPr>
                        <a:t>Placebo+</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ENZA</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hMerge="1">
                  <a:txBody>
                    <a:bodyPr/>
                    <a:lstStyle/>
                    <a:p>
                      <a:endParaRPr lang="en-GB"/>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OLA+</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Placebo+</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NIRA+</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200" b="1" dirty="0">
                          <a:solidFill>
                            <a:schemeClr val="bg1"/>
                          </a:solidFill>
                          <a:latin typeface="Arial" panose="020B0604020202020204" pitchFamily="34" charset="0"/>
                          <a:cs typeface="Arial" panose="020B0604020202020204" pitchFamily="34" charset="0"/>
                        </a:rPr>
                        <a:t>Placebo+</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1022895157"/>
                  </a:ext>
                </a:extLst>
              </a:tr>
              <a:tr h="230652">
                <a:tc rowSpan="3">
                  <a:txBody>
                    <a:bodyPr/>
                    <a:lstStyle/>
                    <a:p>
                      <a:r>
                        <a:rPr lang="en-US" sz="1200" b="0" dirty="0">
                          <a:latin typeface="Arial" panose="020B0604020202020204" pitchFamily="34" charset="0"/>
                          <a:cs typeface="Arial" panose="020B0604020202020204" pitchFamily="34" charset="0"/>
                        </a:rPr>
                        <a:t>All comers/unselected</a:t>
                      </a:r>
                    </a:p>
                  </a:txBody>
                  <a:tcPr marT="18000" marB="18000" anchor="ctr">
                    <a:lnT w="38100" cap="flat" cmpd="sng" algn="ctr">
                      <a:solidFill>
                        <a:schemeClr val="bg1"/>
                      </a:solidFill>
                      <a:prstDash val="solid"/>
                      <a:round/>
                      <a:headEnd type="none" w="med" len="med"/>
                      <a:tailEnd type="none" w="med" len="med"/>
                    </a:lnT>
                    <a:solidFill>
                      <a:srgbClr val="EAD1CE"/>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lnT w="38100" cap="flat" cmpd="sng" algn="ctr">
                      <a:solidFill>
                        <a:schemeClr val="bg1"/>
                      </a:solidFill>
                      <a:prstDash val="solid"/>
                      <a:round/>
                      <a:headEnd type="none" w="med" len="med"/>
                      <a:tailEnd type="none" w="med" len="med"/>
                    </a:lnT>
                    <a:solidFill>
                      <a:srgbClr val="EAD1CE"/>
                    </a:solidFill>
                  </a:tcPr>
                </a:tc>
                <a:tc>
                  <a:txBody>
                    <a:bodyPr/>
                    <a:lstStyle/>
                    <a:p>
                      <a:pPr algn="ctr"/>
                      <a:r>
                        <a:rPr lang="en-US" sz="1200" dirty="0">
                          <a:latin typeface="Arial" panose="020B0604020202020204" pitchFamily="34" charset="0"/>
                          <a:cs typeface="Arial" panose="020B0604020202020204" pitchFamily="34" charset="0"/>
                        </a:rPr>
                        <a:t>402</a:t>
                      </a:r>
                    </a:p>
                  </a:txBody>
                  <a:tcPr marL="0" marR="0" marT="18000" marB="18000">
                    <a:lnT w="38100" cap="flat" cmpd="sng" algn="ctr">
                      <a:solidFill>
                        <a:schemeClr val="bg1"/>
                      </a:solidFill>
                      <a:prstDash val="solid"/>
                      <a:round/>
                      <a:headEnd type="none" w="med" len="med"/>
                      <a:tailEnd type="none" w="med" len="med"/>
                    </a:lnT>
                    <a:solidFill>
                      <a:srgbClr val="EAD1CE"/>
                    </a:solidFill>
                  </a:tcPr>
                </a:tc>
                <a:tc gridSpan="2">
                  <a:txBody>
                    <a:bodyPr/>
                    <a:lstStyle/>
                    <a:p>
                      <a:pPr algn="ctr"/>
                      <a:r>
                        <a:rPr lang="en-US" sz="1200" dirty="0">
                          <a:latin typeface="Arial" panose="020B0604020202020204" pitchFamily="34" charset="0"/>
                          <a:cs typeface="Arial" panose="020B0604020202020204" pitchFamily="34" charset="0"/>
                        </a:rPr>
                        <a:t>403</a:t>
                      </a:r>
                    </a:p>
                  </a:txBody>
                  <a:tcPr marL="0" marR="0" marT="18000" marB="18000">
                    <a:lnT w="38100" cap="flat" cmpd="sng" algn="ctr">
                      <a:solidFill>
                        <a:schemeClr val="bg1"/>
                      </a:solidFill>
                      <a:prstDash val="solid"/>
                      <a:round/>
                      <a:headEnd type="none" w="med" len="med"/>
                      <a:tailEnd type="none" w="med" len="med"/>
                    </a:lnT>
                    <a:solidFill>
                      <a:srgbClr val="EAD1CE"/>
                    </a:solidFill>
                  </a:tcPr>
                </a:tc>
                <a:tc hMerge="1">
                  <a:txBody>
                    <a:bodyPr/>
                    <a:lstStyle/>
                    <a:p>
                      <a:endParaRPr lang="en-GB"/>
                    </a:p>
                  </a:txBody>
                  <a:tcPr/>
                </a:tc>
                <a:tc>
                  <a:txBody>
                    <a:bodyPr/>
                    <a:lstStyle/>
                    <a:p>
                      <a:pPr algn="ctr"/>
                      <a:r>
                        <a:rPr lang="en-US" sz="1200" dirty="0">
                          <a:latin typeface="Arial" panose="020B0604020202020204" pitchFamily="34" charset="0"/>
                          <a:cs typeface="Arial" panose="020B0604020202020204" pitchFamily="34" charset="0"/>
                        </a:rPr>
                        <a:t>399</a:t>
                      </a:r>
                    </a:p>
                  </a:txBody>
                  <a:tcPr marL="0" marR="0" marT="18000" marB="18000">
                    <a:lnT w="38100" cap="flat" cmpd="sng" algn="ctr">
                      <a:solidFill>
                        <a:schemeClr val="bg1"/>
                      </a:solidFill>
                      <a:prstDash val="solid"/>
                      <a:round/>
                      <a:headEnd type="none" w="med" len="med"/>
                      <a:tailEnd type="none" w="med" len="med"/>
                    </a:lnT>
                    <a:solidFill>
                      <a:srgbClr val="EAD1CE"/>
                    </a:solidFill>
                  </a:tcPr>
                </a:tc>
                <a:tc>
                  <a:txBody>
                    <a:bodyPr/>
                    <a:lstStyle/>
                    <a:p>
                      <a:pPr algn="ctr"/>
                      <a:r>
                        <a:rPr lang="en-US" sz="1200" dirty="0">
                          <a:latin typeface="Arial" panose="020B0604020202020204" pitchFamily="34" charset="0"/>
                          <a:cs typeface="Arial" panose="020B0604020202020204" pitchFamily="34" charset="0"/>
                        </a:rPr>
                        <a:t>397</a:t>
                      </a:r>
                    </a:p>
                  </a:txBody>
                  <a:tcPr marL="0" marR="0" marT="18000" marB="18000">
                    <a:lnT w="38100" cap="flat" cmpd="sng" algn="ctr">
                      <a:solidFill>
                        <a:schemeClr val="bg1"/>
                      </a:solidFill>
                      <a:prstDash val="solid"/>
                      <a:round/>
                      <a:headEnd type="none" w="med" len="med"/>
                      <a:tailEnd type="none" w="med" len="med"/>
                    </a:lnT>
                    <a:solidFill>
                      <a:srgbClr val="EAD1CE"/>
                    </a:solidFill>
                  </a:tcPr>
                </a:tc>
                <a:tc rowSpan="3" gridSpan="3">
                  <a:txBody>
                    <a:bodyPr/>
                    <a:lstStyle/>
                    <a:p>
                      <a:pPr algn="ctr"/>
                      <a:r>
                        <a:rPr lang="en-US" sz="1200" dirty="0">
                          <a:latin typeface="Arial" panose="020B0604020202020204" pitchFamily="34" charset="0"/>
                          <a:cs typeface="Arial" panose="020B0604020202020204" pitchFamily="34" charset="0"/>
                        </a:rPr>
                        <a:t>Not applicable</a:t>
                      </a:r>
                    </a:p>
                  </a:txBody>
                  <a:tcPr marL="0" marR="0" marT="18000" marB="18000" anchor="ctr">
                    <a:lnT w="38100" cap="flat" cmpd="sng" algn="ctr">
                      <a:solidFill>
                        <a:schemeClr val="bg1"/>
                      </a:solidFill>
                      <a:prstDash val="solid"/>
                      <a:round/>
                      <a:headEnd type="none" w="med" len="med"/>
                      <a:tailEnd type="none" w="med" len="med"/>
                    </a:lnT>
                    <a:solidFill>
                      <a:srgbClr val="EAD1CE"/>
                    </a:solidFill>
                  </a:tcPr>
                </a:tc>
                <a:tc rowSpan="3"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lnT w="38100" cap="flat" cmpd="sng" algn="ctr">
                      <a:solidFill>
                        <a:schemeClr val="bg1"/>
                      </a:solidFill>
                      <a:prstDash val="solid"/>
                      <a:round/>
                      <a:headEnd type="none" w="med" len="med"/>
                      <a:tailEnd type="none" w="med" len="med"/>
                    </a:lnT>
                    <a:solidFill>
                      <a:srgbClr val="EAD1CE"/>
                    </a:solidFill>
                  </a:tcPr>
                </a:tc>
                <a:tc rowSpan="3" hMerge="1">
                  <a:txBody>
                    <a:bodyPr/>
                    <a:lstStyle/>
                    <a:p>
                      <a:endParaRPr lang="en-GB"/>
                    </a:p>
                  </a:txBody>
                  <a:tcPr/>
                </a:tc>
                <a:extLst>
                  <a:ext uri="{0D108BD9-81ED-4DB2-BD59-A6C34878D82A}">
                    <a16:rowId xmlns:a16="http://schemas.microsoft.com/office/drawing/2014/main" val="3281659472"/>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dirty="0">
                          <a:latin typeface="Arial" panose="020B0604020202020204" pitchFamily="34" charset="0"/>
                          <a:cs typeface="Arial" panose="020B0604020202020204" pitchFamily="34" charset="0"/>
                        </a:rPr>
                        <a:t>Median </a:t>
                      </a:r>
                      <a:r>
                        <a:rPr lang="en-US" sz="1200" dirty="0" err="1">
                          <a:latin typeface="Arial" panose="020B0604020202020204" pitchFamily="34" charset="0"/>
                          <a:cs typeface="Arial" panose="020B0604020202020204" pitchFamily="34" charset="0"/>
                        </a:rPr>
                        <a:t>rPFS</a:t>
                      </a:r>
                      <a:r>
                        <a:rPr lang="en-US" sz="1200" dirty="0">
                          <a:latin typeface="Arial" panose="020B0604020202020204" pitchFamily="34" charset="0"/>
                          <a:cs typeface="Arial" panose="020B0604020202020204" pitchFamily="34" charset="0"/>
                        </a:rPr>
                        <a:t>, mo</a:t>
                      </a:r>
                    </a:p>
                  </a:txBody>
                  <a:tcPr marT="18000" marB="18000">
                    <a:solidFill>
                      <a:srgbClr val="EAD1CE"/>
                    </a:solidFill>
                  </a:tcPr>
                </a:tc>
                <a:tc>
                  <a:txBody>
                    <a:bodyPr/>
                    <a:lstStyle/>
                    <a:p>
                      <a:pPr algn="ctr"/>
                      <a:r>
                        <a:rPr lang="en-US" sz="1200" dirty="0">
                          <a:latin typeface="Arial" panose="020B0604020202020204" pitchFamily="34" charset="0"/>
                          <a:cs typeface="Arial" panose="020B0604020202020204" pitchFamily="34" charset="0"/>
                        </a:rPr>
                        <a:t>Not reached</a:t>
                      </a:r>
                    </a:p>
                  </a:txBody>
                  <a:tcPr marL="0" marR="0" marT="18000" marB="18000">
                    <a:solidFill>
                      <a:srgbClr val="EAD1CE"/>
                    </a:solidFill>
                  </a:tcPr>
                </a:tc>
                <a:tc gridSpan="2">
                  <a:txBody>
                    <a:bodyPr/>
                    <a:lstStyle/>
                    <a:p>
                      <a:pPr algn="ctr"/>
                      <a:r>
                        <a:rPr lang="en-US" sz="1200" dirty="0">
                          <a:latin typeface="Arial" panose="020B0604020202020204" pitchFamily="34" charset="0"/>
                          <a:cs typeface="Arial" panose="020B0604020202020204" pitchFamily="34" charset="0"/>
                        </a:rPr>
                        <a:t>21.9</a:t>
                      </a:r>
                    </a:p>
                  </a:txBody>
                  <a:tcPr marL="0" marR="0" marT="18000" marB="18000">
                    <a:solidFill>
                      <a:srgbClr val="EAD1CE"/>
                    </a:solidFill>
                  </a:tcPr>
                </a:tc>
                <a:tc hMerge="1">
                  <a:txBody>
                    <a:bodyPr/>
                    <a:lstStyle/>
                    <a:p>
                      <a:endParaRPr lang="en-GB"/>
                    </a:p>
                  </a:txBody>
                  <a:tcPr/>
                </a:tc>
                <a:tc>
                  <a:txBody>
                    <a:bodyPr/>
                    <a:lstStyle/>
                    <a:p>
                      <a:pPr algn="ctr"/>
                      <a:r>
                        <a:rPr lang="en-US" sz="1200" dirty="0">
                          <a:latin typeface="Arial" panose="020B0604020202020204" pitchFamily="34" charset="0"/>
                          <a:cs typeface="Arial" panose="020B0604020202020204" pitchFamily="34" charset="0"/>
                        </a:rPr>
                        <a:t>24.8</a:t>
                      </a:r>
                    </a:p>
                  </a:txBody>
                  <a:tcPr marL="0" marR="0" marT="18000" marB="18000">
                    <a:solidFill>
                      <a:srgbClr val="EAD1CE"/>
                    </a:solidFill>
                  </a:tcPr>
                </a:tc>
                <a:tc>
                  <a:txBody>
                    <a:bodyPr/>
                    <a:lstStyle/>
                    <a:p>
                      <a:pPr algn="ctr"/>
                      <a:r>
                        <a:rPr lang="en-US" sz="1200" dirty="0">
                          <a:latin typeface="Arial" panose="020B0604020202020204" pitchFamily="34" charset="0"/>
                          <a:cs typeface="Arial" panose="020B0604020202020204" pitchFamily="34" charset="0"/>
                        </a:rPr>
                        <a:t>16.6</a:t>
                      </a:r>
                    </a:p>
                  </a:txBody>
                  <a:tcPr marL="0" marR="0" marT="18000" marB="18000">
                    <a:solidFill>
                      <a:srgbClr val="EAD1CE"/>
                    </a:solidFill>
                  </a:tcPr>
                </a:tc>
                <a:tc gridSpan="3"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endParaRPr lang="en-GB"/>
                    </a:p>
                  </a:txBody>
                  <a:tcPr/>
                </a:tc>
                <a:extLst>
                  <a:ext uri="{0D108BD9-81ED-4DB2-BD59-A6C34878D82A}">
                    <a16:rowId xmlns:a16="http://schemas.microsoft.com/office/drawing/2014/main" val="543788842"/>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EAD1CE"/>
                    </a:solidFill>
                  </a:tcPr>
                </a:tc>
                <a:tc gridSpan="3">
                  <a:txBody>
                    <a:bodyPr/>
                    <a:lstStyle/>
                    <a:p>
                      <a:pPr algn="ctr"/>
                      <a:r>
                        <a:rPr lang="en-US" sz="1200" b="1" dirty="0">
                          <a:latin typeface="Arial" panose="020B0604020202020204" pitchFamily="34" charset="0"/>
                          <a:cs typeface="Arial" panose="020B0604020202020204" pitchFamily="34" charset="0"/>
                        </a:rPr>
                        <a:t>0.63</a:t>
                      </a:r>
                    </a:p>
                  </a:txBody>
                  <a:tcPr marL="0" marR="0" marT="18000" marB="18000">
                    <a:solidFill>
                      <a:srgbClr val="EAD1CE"/>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tc>
                <a:tc hMerge="1">
                  <a:txBody>
                    <a:bodyPr/>
                    <a:lstStyle/>
                    <a:p>
                      <a:endParaRPr lang="en-GB"/>
                    </a:p>
                  </a:txBody>
                  <a:tcPr/>
                </a:tc>
                <a:tc gridSpan="2">
                  <a:txBody>
                    <a:bodyPr/>
                    <a:lstStyle/>
                    <a:p>
                      <a:pPr algn="ctr"/>
                      <a:r>
                        <a:rPr lang="en-US" sz="1200" b="1" dirty="0">
                          <a:latin typeface="Arial" panose="020B0604020202020204" pitchFamily="34" charset="0"/>
                          <a:cs typeface="Arial" panose="020B0604020202020204" pitchFamily="34" charset="0"/>
                        </a:rPr>
                        <a:t>0.66</a:t>
                      </a:r>
                    </a:p>
                  </a:txBody>
                  <a:tcPr marL="0" marR="0" marT="18000" marB="18000">
                    <a:solidFill>
                      <a:srgbClr val="EAD1CE"/>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tc>
                <a:tc gridSpan="3"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endParaRPr lang="en-GB"/>
                    </a:p>
                  </a:txBody>
                  <a:tcPr/>
                </a:tc>
                <a:extLst>
                  <a:ext uri="{0D108BD9-81ED-4DB2-BD59-A6C34878D82A}">
                    <a16:rowId xmlns:a16="http://schemas.microsoft.com/office/drawing/2014/main" val="279454536"/>
                  </a:ext>
                </a:extLst>
              </a:tr>
              <a:tr h="230652">
                <a:tc rowSpan="3">
                  <a:txBody>
                    <a:bodyPr/>
                    <a:lstStyle/>
                    <a:p>
                      <a:r>
                        <a:rPr lang="en-US" sz="1200" b="0" dirty="0">
                          <a:latin typeface="Arial" panose="020B0604020202020204" pitchFamily="34" charset="0"/>
                          <a:cs typeface="Arial" panose="020B0604020202020204" pitchFamily="34" charset="0"/>
                        </a:rPr>
                        <a:t>HRR deficient</a:t>
                      </a:r>
                    </a:p>
                  </a:txBody>
                  <a:tcPr marT="18000" marB="18000" anchor="ctr">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85</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84</a:t>
                      </a:r>
                    </a:p>
                  </a:txBody>
                  <a:tcPr marL="0" marR="0" marT="18000" marB="18000">
                    <a:solidFill>
                      <a:srgbClr val="F5EAE8"/>
                    </a:solidFill>
                  </a:tcPr>
                </a:tc>
                <a:tc hMerge="1">
                  <a:txBody>
                    <a:bodyPr/>
                    <a:lstStyle/>
                    <a:p>
                      <a:endParaRPr lang="en-GB"/>
                    </a:p>
                  </a:txBody>
                  <a:tcPr/>
                </a:tc>
                <a:tc>
                  <a:txBody>
                    <a:bodyPr/>
                    <a:lstStyle/>
                    <a:p>
                      <a:pPr algn="ctr"/>
                      <a:r>
                        <a:rPr lang="en-US" sz="1200" dirty="0">
                          <a:latin typeface="Arial" panose="020B0604020202020204" pitchFamily="34" charset="0"/>
                          <a:cs typeface="Arial" panose="020B0604020202020204" pitchFamily="34" charset="0"/>
                        </a:rPr>
                        <a:t>111</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115</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212</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211</a:t>
                      </a: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1654574737"/>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dirty="0">
                          <a:latin typeface="Arial" panose="020B0604020202020204" pitchFamily="34" charset="0"/>
                          <a:cs typeface="Arial" panose="020B0604020202020204" pitchFamily="34" charset="0"/>
                        </a:rPr>
                        <a:t>Median </a:t>
                      </a:r>
                      <a:r>
                        <a:rPr lang="en-US" sz="1200" dirty="0" err="1">
                          <a:latin typeface="Arial" panose="020B0604020202020204" pitchFamily="34" charset="0"/>
                          <a:cs typeface="Arial" panose="020B0604020202020204" pitchFamily="34" charset="0"/>
                        </a:rPr>
                        <a:t>rPFS</a:t>
                      </a:r>
                      <a:r>
                        <a:rPr lang="en-US" sz="1200" dirty="0">
                          <a:latin typeface="Arial" panose="020B0604020202020204" pitchFamily="34" charset="0"/>
                          <a:cs typeface="Arial" panose="020B0604020202020204" pitchFamily="34" charset="0"/>
                        </a:rPr>
                        <a:t>, mo</a:t>
                      </a:r>
                    </a:p>
                  </a:txBody>
                  <a:tcPr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27.9</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16.4</a:t>
                      </a:r>
                    </a:p>
                  </a:txBody>
                  <a:tcPr marL="0" marR="0" marT="18000" marB="18000">
                    <a:solidFill>
                      <a:srgbClr val="F5EAE8"/>
                    </a:solidFill>
                  </a:tcPr>
                </a:tc>
                <a:tc hMerge="1">
                  <a:txBody>
                    <a:bodyPr/>
                    <a:lstStyle/>
                    <a:p>
                      <a:endParaRPr lang="en-GB"/>
                    </a:p>
                  </a:txBody>
                  <a:tcPr/>
                </a:tc>
                <a:tc>
                  <a:txBody>
                    <a:bodyPr/>
                    <a:lstStyle/>
                    <a:p>
                      <a:pPr algn="ctr"/>
                      <a:r>
                        <a:rPr lang="en-US" sz="1200" dirty="0">
                          <a:latin typeface="Arial" panose="020B0604020202020204" pitchFamily="34" charset="0"/>
                          <a:cs typeface="Arial" panose="020B0604020202020204" pitchFamily="34" charset="0"/>
                        </a:rPr>
                        <a:t>Not reached</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13.9</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16.5</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13.7</a:t>
                      </a: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1656033177"/>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3">
                  <a:txBody>
                    <a:bodyPr/>
                    <a:lstStyle/>
                    <a:p>
                      <a:pPr algn="ctr"/>
                      <a:r>
                        <a:rPr lang="en-US" sz="1200" b="1" dirty="0">
                          <a:latin typeface="Arial" panose="020B0604020202020204" pitchFamily="34" charset="0"/>
                          <a:cs typeface="Arial" panose="020B0604020202020204" pitchFamily="34" charset="0"/>
                        </a:rPr>
                        <a:t>0.46</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tc gridSpan="2">
                  <a:txBody>
                    <a:bodyPr/>
                    <a:lstStyle/>
                    <a:p>
                      <a:pPr algn="ctr"/>
                      <a:r>
                        <a:rPr lang="en-US" sz="1200" b="1" dirty="0">
                          <a:latin typeface="Arial" panose="020B0604020202020204" pitchFamily="34" charset="0"/>
                          <a:cs typeface="Arial" panose="020B0604020202020204" pitchFamily="34" charset="0"/>
                        </a:rPr>
                        <a:t>0.50</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gridSpan="3">
                  <a:txBody>
                    <a:bodyPr/>
                    <a:lstStyle/>
                    <a:p>
                      <a:pPr algn="ctr"/>
                      <a:r>
                        <a:rPr lang="en-US" sz="1200" b="1" dirty="0">
                          <a:latin typeface="Arial" panose="020B0604020202020204" pitchFamily="34" charset="0"/>
                          <a:cs typeface="Arial" panose="020B0604020202020204" pitchFamily="34" charset="0"/>
                        </a:rPr>
                        <a:t>0.73</a:t>
                      </a:r>
                      <a:endParaRPr lang="en-US" sz="1200" b="1" baseline="300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3604783997"/>
                  </a:ext>
                </a:extLst>
              </a:tr>
              <a:tr h="230652">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HRR non-</a:t>
                      </a:r>
                      <a:r>
                        <a:rPr lang="en-US" sz="1200" b="0" dirty="0" err="1">
                          <a:latin typeface="Arial" panose="020B0604020202020204" pitchFamily="34" charset="0"/>
                          <a:cs typeface="Arial" panose="020B0604020202020204" pitchFamily="34" charset="0"/>
                        </a:rPr>
                        <a:t>deficient</a:t>
                      </a:r>
                      <a:r>
                        <a:rPr lang="en-US" sz="1200" b="0" baseline="30000" dirty="0" err="1">
                          <a:latin typeface="Arial" panose="020B0604020202020204" pitchFamily="34" charset="0"/>
                          <a:cs typeface="Arial" panose="020B0604020202020204" pitchFamily="34" charset="0"/>
                        </a:rPr>
                        <a:t>a</a:t>
                      </a:r>
                      <a:endParaRPr lang="en-US" sz="1200" b="0" baseline="3000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198</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214</a:t>
                      </a:r>
                    </a:p>
                  </a:txBody>
                  <a:tcPr marL="0" marR="0" marT="18000" marB="18000">
                    <a:solidFill>
                      <a:srgbClr val="F5EAE8"/>
                    </a:solidFill>
                  </a:tcPr>
                </a:tc>
                <a:tc hMerge="1">
                  <a:txBody>
                    <a:bodyPr/>
                    <a:lstStyle/>
                    <a:p>
                      <a:endParaRPr lang="en-GB"/>
                    </a:p>
                  </a:txBody>
                  <a:tcPr/>
                </a:tc>
                <a:tc>
                  <a:txBody>
                    <a:bodyPr/>
                    <a:lstStyle/>
                    <a:p>
                      <a:pPr algn="ctr"/>
                      <a:r>
                        <a:rPr lang="en-US" sz="1200" dirty="0">
                          <a:latin typeface="Arial" panose="020B0604020202020204" pitchFamily="34" charset="0"/>
                          <a:cs typeface="Arial" panose="020B0604020202020204" pitchFamily="34" charset="0"/>
                        </a:rPr>
                        <a:t>279</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273</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117</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116</a:t>
                      </a: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574686398"/>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dirty="0">
                          <a:latin typeface="Arial" panose="020B0604020202020204" pitchFamily="34" charset="0"/>
                          <a:cs typeface="Arial" panose="020B0604020202020204" pitchFamily="34" charset="0"/>
                        </a:rPr>
                        <a:t>Median </a:t>
                      </a:r>
                      <a:r>
                        <a:rPr lang="en-US" sz="1200" dirty="0" err="1">
                          <a:latin typeface="Arial" panose="020B0604020202020204" pitchFamily="34" charset="0"/>
                          <a:cs typeface="Arial" panose="020B0604020202020204" pitchFamily="34" charset="0"/>
                        </a:rPr>
                        <a:t>rPFS</a:t>
                      </a:r>
                      <a:r>
                        <a:rPr lang="en-US" sz="1200" dirty="0">
                          <a:latin typeface="Arial" panose="020B0604020202020204" pitchFamily="34" charset="0"/>
                          <a:cs typeface="Arial" panose="020B0604020202020204" pitchFamily="34" charset="0"/>
                        </a:rPr>
                        <a:t>, mo</a:t>
                      </a:r>
                    </a:p>
                  </a:txBody>
                  <a:tcPr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Not reached</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22.1</a:t>
                      </a:r>
                    </a:p>
                  </a:txBody>
                  <a:tcPr marL="0" marR="0" marT="18000" marB="18000">
                    <a:solidFill>
                      <a:srgbClr val="F5EAE8"/>
                    </a:solidFill>
                  </a:tcPr>
                </a:tc>
                <a:tc hMerge="1">
                  <a:txBody>
                    <a:bodyPr/>
                    <a:lstStyle/>
                    <a:p>
                      <a:endParaRPr lang="en-GB"/>
                    </a:p>
                  </a:txBody>
                  <a:tcPr/>
                </a:tc>
                <a:tc>
                  <a:txBody>
                    <a:bodyPr/>
                    <a:lstStyle/>
                    <a:p>
                      <a:pPr algn="ctr"/>
                      <a:r>
                        <a:rPr lang="en-US" sz="1200" dirty="0">
                          <a:latin typeface="Arial" panose="020B0604020202020204" pitchFamily="34" charset="0"/>
                          <a:cs typeface="Arial" panose="020B0604020202020204" pitchFamily="34" charset="0"/>
                        </a:rPr>
                        <a:t>24.1</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19.0</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NA</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NA</a:t>
                      </a: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650012178"/>
                  </a:ext>
                </a:extLst>
              </a:tr>
              <a:tr h="21479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3">
                  <a:txBody>
                    <a:bodyPr/>
                    <a:lstStyle/>
                    <a:p>
                      <a:pPr algn="ctr"/>
                      <a:r>
                        <a:rPr lang="en-US" sz="1200" b="1" dirty="0">
                          <a:latin typeface="Arial" panose="020B0604020202020204" pitchFamily="34" charset="0"/>
                          <a:cs typeface="Arial" panose="020B0604020202020204" pitchFamily="34" charset="0"/>
                        </a:rPr>
                        <a:t>0.66</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tc gridSpan="2">
                  <a:txBody>
                    <a:bodyPr/>
                    <a:lstStyle/>
                    <a:p>
                      <a:pPr algn="ctr"/>
                      <a:r>
                        <a:rPr lang="en-US" sz="1200" b="1" dirty="0">
                          <a:latin typeface="Arial" panose="020B0604020202020204" pitchFamily="34" charset="0"/>
                          <a:cs typeface="Arial" panose="020B0604020202020204" pitchFamily="34" charset="0"/>
                        </a:rPr>
                        <a:t>0.76</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gridSpan="3">
                  <a:txBody>
                    <a:bodyPr/>
                    <a:lstStyle/>
                    <a:p>
                      <a:pPr algn="ctr"/>
                      <a:r>
                        <a:rPr lang="en-US" sz="1200" b="1" dirty="0">
                          <a:latin typeface="Arial" panose="020B0604020202020204" pitchFamily="34" charset="0"/>
                          <a:cs typeface="Arial" panose="020B0604020202020204" pitchFamily="34" charset="0"/>
                        </a:rPr>
                        <a:t>(1.09)</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3041575989"/>
                  </a:ext>
                </a:extLst>
              </a:tr>
              <a:tr h="291816">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dirty="0" err="1">
                          <a:latin typeface="Arial" panose="020B0604020202020204" pitchFamily="34" charset="0"/>
                          <a:cs typeface="Arial" panose="020B0604020202020204" pitchFamily="34" charset="0"/>
                        </a:rPr>
                        <a:t>BRCA</a:t>
                      </a:r>
                      <a:r>
                        <a:rPr lang="en-US" sz="1200" b="0" dirty="0" err="1">
                          <a:latin typeface="Arial" panose="020B0604020202020204" pitchFamily="34" charset="0"/>
                          <a:cs typeface="Arial" panose="020B0604020202020204" pitchFamily="34" charset="0"/>
                        </a:rPr>
                        <a:t>m</a:t>
                      </a:r>
                      <a:endParaRPr lang="en-US" sz="1200" b="0" dirty="0">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gridSpan="2">
                  <a:txBody>
                    <a:bodyPr/>
                    <a:lstStyle/>
                    <a:p>
                      <a:pPr marL="0" algn="ctr" defTabSz="457200" rtl="0" eaLnBrk="1" latinLnBrk="0" hangingPunct="1"/>
                      <a:r>
                        <a:rPr lang="en-US" sz="1200" b="0" kern="1200" dirty="0">
                          <a:solidFill>
                            <a:schemeClr val="dk1"/>
                          </a:solidFill>
                          <a:latin typeface="Arial" panose="020B0604020202020204" pitchFamily="34" charset="0"/>
                          <a:ea typeface="+mn-ea"/>
                          <a:cs typeface="Arial" panose="020B0604020202020204" pitchFamily="34" charset="0"/>
                        </a:rPr>
                        <a:t>27</a:t>
                      </a:r>
                    </a:p>
                  </a:txBody>
                  <a:tcPr marL="0" marR="0" marT="18000" marB="18000">
                    <a:solidFill>
                      <a:srgbClr val="F5EAE8"/>
                    </a:solidFill>
                  </a:tcPr>
                </a:tc>
                <a:tc hMerge="1">
                  <a:txBody>
                    <a:bodyPr/>
                    <a:lstStyle/>
                    <a:p>
                      <a:pPr marL="0" algn="ctr" defTabSz="457200" rtl="0" eaLnBrk="1" latinLnBrk="0" hangingPunct="1"/>
                      <a:r>
                        <a:rPr lang="en-GB" sz="1200" kern="1200" dirty="0">
                          <a:solidFill>
                            <a:schemeClr val="dk1"/>
                          </a:solidFill>
                          <a:highlight>
                            <a:srgbClr val="FFFF00"/>
                          </a:highlight>
                          <a:latin typeface="Arial" panose="020B0604020202020204" pitchFamily="34" charset="0"/>
                          <a:ea typeface="+mn-ea"/>
                          <a:cs typeface="Arial" panose="020B0604020202020204" pitchFamily="34" charset="0"/>
                        </a:rPr>
                        <a:t>32</a:t>
                      </a:r>
                    </a:p>
                  </a:txBody>
                  <a:tcPr marL="0" marR="0" marT="18000" marB="18000">
                    <a:solidFill>
                      <a:srgbClr val="F5EAE8"/>
                    </a:solidFill>
                  </a:tcPr>
                </a:tc>
                <a:tc>
                  <a:txBody>
                    <a:bodyPr/>
                    <a:lstStyle/>
                    <a:p>
                      <a:pPr marL="0" algn="ctr" defTabSz="457200" rtl="0" eaLnBrk="1" latinLnBrk="0" hangingPunct="1"/>
                      <a:r>
                        <a:rPr lang="en-US" sz="1200" b="0" kern="1200" dirty="0">
                          <a:solidFill>
                            <a:schemeClr val="dk1"/>
                          </a:solidFill>
                          <a:latin typeface="Arial" panose="020B0604020202020204" pitchFamily="34" charset="0"/>
                          <a:ea typeface="+mn-ea"/>
                          <a:cs typeface="Arial" panose="020B0604020202020204" pitchFamily="34" charset="0"/>
                        </a:rPr>
                        <a:t>32</a:t>
                      </a:r>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47</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38</a:t>
                      </a:r>
                    </a:p>
                  </a:txBody>
                  <a:tcPr marL="0" marR="0" marT="18000" marB="18000">
                    <a:solidFill>
                      <a:srgbClr val="F5EAE8"/>
                    </a:solidFill>
                  </a:tcPr>
                </a:tc>
                <a:tc gridSpan="2">
                  <a:txBody>
                    <a:bodyPr/>
                    <a:lstStyle/>
                    <a:p>
                      <a:pPr algn="ctr"/>
                      <a:r>
                        <a:rPr lang="en-US" sz="1200" b="0" dirty="0">
                          <a:latin typeface="Arial" panose="020B0604020202020204" pitchFamily="34" charset="0"/>
                          <a:cs typeface="Arial" panose="020B0604020202020204" pitchFamily="34" charset="0"/>
                        </a:rPr>
                        <a:t>113</a:t>
                      </a:r>
                    </a:p>
                  </a:txBody>
                  <a:tcPr marL="0" marR="0" marT="18000" marB="18000">
                    <a:solidFill>
                      <a:srgbClr val="F5EAE8"/>
                    </a:solidFill>
                  </a:tcPr>
                </a:tc>
                <a:tc hMerge="1">
                  <a:txBody>
                    <a:bodyPr/>
                    <a:lstStyle/>
                    <a:p>
                      <a:endParaRPr lang="en-GB"/>
                    </a:p>
                  </a:txBody>
                  <a:tcPr/>
                </a:tc>
                <a:tc>
                  <a:txBody>
                    <a:bodyPr/>
                    <a:lstStyle/>
                    <a:p>
                      <a:pPr algn="ctr"/>
                      <a:r>
                        <a:rPr lang="en-US" sz="1200" b="0" dirty="0">
                          <a:latin typeface="Arial" panose="020B0604020202020204" pitchFamily="34" charset="0"/>
                          <a:cs typeface="Arial" panose="020B0604020202020204" pitchFamily="34" charset="0"/>
                        </a:rPr>
                        <a:t>112</a:t>
                      </a:r>
                    </a:p>
                  </a:txBody>
                  <a:tcPr marL="0" marR="0" marT="18000" marB="18000">
                    <a:solidFill>
                      <a:srgbClr val="F5EAE8"/>
                    </a:solidFill>
                  </a:tcPr>
                </a:tc>
                <a:extLst>
                  <a:ext uri="{0D108BD9-81ED-4DB2-BD59-A6C34878D82A}">
                    <a16:rowId xmlns:a16="http://schemas.microsoft.com/office/drawing/2014/main" val="2189017661"/>
                  </a:ext>
                </a:extLst>
              </a:tr>
              <a:tr h="256288">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Median </a:t>
                      </a:r>
                      <a:r>
                        <a:rPr lang="en-US" sz="1200" dirty="0" err="1">
                          <a:latin typeface="Arial" panose="020B0604020202020204" pitchFamily="34" charset="0"/>
                          <a:cs typeface="Arial" panose="020B0604020202020204" pitchFamily="34" charset="0"/>
                        </a:rPr>
                        <a:t>rPFS</a:t>
                      </a:r>
                      <a:r>
                        <a:rPr lang="en-US" sz="1200" dirty="0">
                          <a:latin typeface="Arial" panose="020B0604020202020204" pitchFamily="34" charset="0"/>
                          <a:cs typeface="Arial" panose="020B0604020202020204" pitchFamily="34" charset="0"/>
                        </a:rPr>
                        <a:t>, mo</a:t>
                      </a:r>
                    </a:p>
                  </a:txBody>
                  <a:tcPr marT="18000" marB="18000">
                    <a:solidFill>
                      <a:srgbClr val="F5EAE8"/>
                    </a:solidFill>
                  </a:tcPr>
                </a:tc>
                <a:tc gridSpan="2">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Not reported</a:t>
                      </a:r>
                    </a:p>
                  </a:txBody>
                  <a:tcPr marL="0" marR="0" marT="18000" marB="18000">
                    <a:solidFill>
                      <a:srgbClr val="F5EAE8"/>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highlight>
                            <a:srgbClr val="FFFF00"/>
                          </a:highlight>
                          <a:latin typeface="Arial" panose="020B0604020202020204" pitchFamily="34" charset="0"/>
                          <a:ea typeface="+mn-ea"/>
                          <a:cs typeface="Arial" panose="020B0604020202020204" pitchFamily="34" charset="0"/>
                        </a:rPr>
                        <a:t>Not reported</a:t>
                      </a:r>
                    </a:p>
                  </a:txBody>
                  <a:tcPr marL="0" marR="0" marT="18000" marB="18000">
                    <a:solidFill>
                      <a:srgbClr val="F5EAE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Arial" panose="020B0604020202020204" pitchFamily="34" charset="0"/>
                          <a:ea typeface="+mn-ea"/>
                          <a:cs typeface="Arial" panose="020B0604020202020204" pitchFamily="34" charset="0"/>
                        </a:rPr>
                        <a:t>Not reported</a:t>
                      </a:r>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Not reached</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8.4</a:t>
                      </a:r>
                    </a:p>
                  </a:txBody>
                  <a:tcPr marL="0" marR="0" marT="18000" marB="18000">
                    <a:solidFill>
                      <a:srgbClr val="F5EAE8"/>
                    </a:solidFill>
                  </a:tcPr>
                </a:tc>
                <a:tc gridSpan="2">
                  <a:txBody>
                    <a:bodyPr/>
                    <a:lstStyle/>
                    <a:p>
                      <a:pPr algn="ctr"/>
                      <a:r>
                        <a:rPr lang="en-US" sz="1200" b="0" dirty="0">
                          <a:latin typeface="Arial" panose="020B0604020202020204" pitchFamily="34" charset="0"/>
                          <a:cs typeface="Arial" panose="020B0604020202020204" pitchFamily="34" charset="0"/>
                        </a:rPr>
                        <a:t>16.6</a:t>
                      </a:r>
                    </a:p>
                  </a:txBody>
                  <a:tcPr marL="0" marR="0" marT="18000" marB="18000">
                    <a:solidFill>
                      <a:srgbClr val="F5EAE8"/>
                    </a:solidFill>
                  </a:tcPr>
                </a:tc>
                <a:tc hMerge="1">
                  <a:txBody>
                    <a:bodyPr/>
                    <a:lstStyle/>
                    <a:p>
                      <a:endParaRPr lang="en-GB"/>
                    </a:p>
                  </a:txBody>
                  <a:tcPr/>
                </a:tc>
                <a:tc>
                  <a:txBody>
                    <a:bodyPr/>
                    <a:lstStyle/>
                    <a:p>
                      <a:pPr algn="ctr"/>
                      <a:r>
                        <a:rPr lang="en-US" sz="1200" b="0" dirty="0">
                          <a:latin typeface="Arial" panose="020B0604020202020204" pitchFamily="34" charset="0"/>
                          <a:cs typeface="Arial" panose="020B0604020202020204" pitchFamily="34" charset="0"/>
                        </a:rPr>
                        <a:t>10.9</a:t>
                      </a:r>
                    </a:p>
                  </a:txBody>
                  <a:tcPr marL="0" marR="0" marT="18000" marB="18000">
                    <a:solidFill>
                      <a:srgbClr val="F5EAE8"/>
                    </a:solidFill>
                  </a:tcPr>
                </a:tc>
                <a:extLst>
                  <a:ext uri="{0D108BD9-81ED-4DB2-BD59-A6C34878D82A}">
                    <a16:rowId xmlns:a16="http://schemas.microsoft.com/office/drawing/2014/main" val="4064738590"/>
                  </a:ext>
                </a:extLst>
              </a:tr>
              <a:tr h="0">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3">
                  <a:txBody>
                    <a:bodyPr/>
                    <a:lstStyle/>
                    <a:p>
                      <a:pPr marL="0" algn="ctr" defTabSz="457200" rtl="0" eaLnBrk="1" latinLnBrk="0" hangingPunct="1"/>
                      <a:r>
                        <a:rPr lang="en-US" sz="1200" b="1" kern="1200" dirty="0">
                          <a:solidFill>
                            <a:schemeClr val="dk1"/>
                          </a:solidFill>
                          <a:latin typeface="Arial" panose="020B0604020202020204" pitchFamily="34" charset="0"/>
                          <a:ea typeface="+mn-ea"/>
                          <a:cs typeface="Arial" panose="020B0604020202020204" pitchFamily="34" charset="0"/>
                        </a:rPr>
                        <a:t>0.23</a:t>
                      </a:r>
                    </a:p>
                  </a:txBody>
                  <a:tcPr marL="0" marR="0" marT="18000" marB="18000">
                    <a:solidFill>
                      <a:srgbClr val="F5EAE8"/>
                    </a:solidFill>
                  </a:tcPr>
                </a:tc>
                <a:tc hMerge="1">
                  <a:txBody>
                    <a:bodyPr/>
                    <a:lstStyle/>
                    <a:p>
                      <a:endParaRPr lang="en-GB" sz="1600" dirty="0"/>
                    </a:p>
                  </a:txBody>
                  <a:tcPr marL="0" marR="0" marT="18000" marB="18000">
                    <a:solidFill>
                      <a:srgbClr val="F5EAE8"/>
                    </a:solidFill>
                  </a:tcPr>
                </a:tc>
                <a:tc hMerge="1">
                  <a:txBody>
                    <a:bodyPr/>
                    <a:lstStyle/>
                    <a:p>
                      <a:endParaRPr lang="en-GB" dirty="0"/>
                    </a:p>
                  </a:txBody>
                  <a:tcPr marL="0" marR="0" marT="18000" marB="18000">
                    <a:solidFill>
                      <a:srgbClr val="F5EAE8"/>
                    </a:solidFill>
                  </a:tcPr>
                </a:tc>
                <a:tc gridSpan="2">
                  <a:txBody>
                    <a:bodyPr/>
                    <a:lstStyle/>
                    <a:p>
                      <a:pPr marL="0" algn="ctr" defTabSz="457200" rtl="0" eaLnBrk="1" latinLnBrk="0" hangingPunct="1"/>
                      <a:r>
                        <a:rPr lang="en-GB" sz="1200" b="1" kern="1200" dirty="0">
                          <a:solidFill>
                            <a:schemeClr val="dk1"/>
                          </a:solidFill>
                          <a:latin typeface="Arial" panose="020B0604020202020204" pitchFamily="34" charset="0"/>
                          <a:ea typeface="+mn-ea"/>
                          <a:cs typeface="Arial" panose="020B0604020202020204" pitchFamily="34" charset="0"/>
                        </a:rPr>
                        <a:t>0.23</a:t>
                      </a:r>
                    </a:p>
                  </a:txBody>
                  <a:tcPr marL="0" marR="0" marT="18000" marB="18000">
                    <a:solidFill>
                      <a:srgbClr val="F5EAE8"/>
                    </a:solidFill>
                  </a:tcPr>
                </a:tc>
                <a:tc hMerge="1">
                  <a:txBody>
                    <a:bodyPr/>
                    <a:lstStyle/>
                    <a:p>
                      <a:pPr algn="ctr"/>
                      <a:endParaRPr lang="en-GB" dirty="0"/>
                    </a:p>
                  </a:txBody>
                  <a:tcPr marL="0" marR="0" marT="18000" marB="18000">
                    <a:solidFill>
                      <a:srgbClr val="F5EAE8"/>
                    </a:solidFill>
                  </a:tcPr>
                </a:tc>
                <a:tc gridSpan="3">
                  <a:txBody>
                    <a:bodyPr/>
                    <a:lstStyle/>
                    <a:p>
                      <a:pPr algn="ctr"/>
                      <a:r>
                        <a:rPr lang="en-US" sz="1200" b="1" dirty="0">
                          <a:latin typeface="Arial" panose="020B0604020202020204" pitchFamily="34" charset="0"/>
                          <a:cs typeface="Arial" panose="020B0604020202020204" pitchFamily="34" charset="0"/>
                        </a:rPr>
                        <a:t>0.53</a:t>
                      </a:r>
                    </a:p>
                  </a:txBody>
                  <a:tcPr marL="0" marR="0" marT="18000" marB="18000">
                    <a:solidFill>
                      <a:srgbClr val="F5EAE8"/>
                    </a:solidFill>
                  </a:tcPr>
                </a:tc>
                <a:tc hMerge="1">
                  <a:txBody>
                    <a:bodyPr/>
                    <a:lstStyle/>
                    <a:p>
                      <a:endParaRPr lang="en-GB"/>
                    </a:p>
                  </a:txBody>
                  <a:tcPr/>
                </a:tc>
                <a:tc h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extLst>
                  <a:ext uri="{0D108BD9-81ED-4DB2-BD59-A6C34878D82A}">
                    <a16:rowId xmlns:a16="http://schemas.microsoft.com/office/drawing/2014/main" val="1148712194"/>
                  </a:ext>
                </a:extLst>
              </a:tr>
              <a:tr h="230652">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Non-</a:t>
                      </a:r>
                      <a:r>
                        <a:rPr lang="en-US" sz="1200" b="0" i="1" dirty="0" err="1">
                          <a:latin typeface="Arial" panose="020B0604020202020204" pitchFamily="34" charset="0"/>
                          <a:cs typeface="Arial" panose="020B0604020202020204" pitchFamily="34" charset="0"/>
                        </a:rPr>
                        <a:t>BRCA</a:t>
                      </a:r>
                      <a:r>
                        <a:rPr lang="en-US" sz="1200" b="0" dirty="0" err="1">
                          <a:latin typeface="Arial" panose="020B0604020202020204" pitchFamily="34" charset="0"/>
                          <a:cs typeface="Arial" panose="020B0604020202020204" pitchFamily="34" charset="0"/>
                        </a:rPr>
                        <a:t>m</a:t>
                      </a:r>
                      <a:endParaRPr lang="en-US" sz="1200" b="0" dirty="0">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gridSpan="2">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58</a:t>
                      </a:r>
                    </a:p>
                  </a:txBody>
                  <a:tcPr marL="0" marR="0" marT="18000" marB="18000">
                    <a:solidFill>
                      <a:srgbClr val="F5EAE8"/>
                    </a:solidFill>
                  </a:tcPr>
                </a:tc>
                <a:tc hMerge="1">
                  <a:txBody>
                    <a:bodyPr/>
                    <a:lstStyle/>
                    <a:p>
                      <a:pPr marL="0" algn="ctr" defTabSz="457200" rtl="0" eaLnBrk="1" latinLnBrk="0" hangingPunct="1"/>
                      <a:endParaRPr lang="en-GB" sz="1200" kern="1200" dirty="0">
                        <a:solidFill>
                          <a:schemeClr val="dk1"/>
                        </a:solidFill>
                        <a:highlight>
                          <a:srgbClr val="FFFF00"/>
                        </a:highlight>
                        <a:latin typeface="Arial" panose="020B0604020202020204" pitchFamily="34" charset="0"/>
                        <a:ea typeface="+mn-ea"/>
                        <a:cs typeface="Arial" panose="020B0604020202020204" pitchFamily="34" charset="0"/>
                      </a:endParaRPr>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52</a:t>
                      </a:r>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343</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350</a:t>
                      </a:r>
                    </a:p>
                  </a:txBody>
                  <a:tcPr marL="0" marR="0" marT="18000" marB="18000">
                    <a:solidFill>
                      <a:srgbClr val="F5EAE8"/>
                    </a:solidFill>
                  </a:tcPr>
                </a:tc>
                <a:tc gridSpan="2">
                  <a:txBody>
                    <a:bodyPr/>
                    <a:lstStyle/>
                    <a:p>
                      <a:pPr algn="ctr"/>
                      <a:r>
                        <a:rPr lang="en-US" sz="1200" b="0" dirty="0">
                          <a:latin typeface="Arial" panose="020B0604020202020204" pitchFamily="34" charset="0"/>
                          <a:cs typeface="Arial" panose="020B0604020202020204" pitchFamily="34" charset="0"/>
                        </a:rPr>
                        <a:t>99</a:t>
                      </a:r>
                    </a:p>
                  </a:txBody>
                  <a:tcPr marL="0" marR="0" marT="18000" marB="18000">
                    <a:solidFill>
                      <a:srgbClr val="F5EAE8"/>
                    </a:solidFill>
                  </a:tcPr>
                </a:tc>
                <a:tc hMerge="1">
                  <a:txBody>
                    <a:bodyPr/>
                    <a:lstStyle/>
                    <a:p>
                      <a:endParaRPr lang="en-GB"/>
                    </a:p>
                  </a:txBody>
                  <a:tcPr/>
                </a:tc>
                <a:tc>
                  <a:txBody>
                    <a:bodyPr/>
                    <a:lstStyle/>
                    <a:p>
                      <a:pPr algn="ctr"/>
                      <a:r>
                        <a:rPr lang="en-US" sz="1200" b="0" dirty="0">
                          <a:latin typeface="Arial" panose="020B0604020202020204" pitchFamily="34" charset="0"/>
                          <a:cs typeface="Arial" panose="020B0604020202020204" pitchFamily="34" charset="0"/>
                        </a:rPr>
                        <a:t>99</a:t>
                      </a:r>
                    </a:p>
                  </a:txBody>
                  <a:tcPr marL="0" marR="0" marT="18000" marB="18000">
                    <a:solidFill>
                      <a:srgbClr val="F5EAE8"/>
                    </a:solidFill>
                  </a:tcPr>
                </a:tc>
                <a:extLst>
                  <a:ext uri="{0D108BD9-81ED-4DB2-BD59-A6C34878D82A}">
                    <a16:rowId xmlns:a16="http://schemas.microsoft.com/office/drawing/2014/main" val="4183455151"/>
                  </a:ext>
                </a:extLst>
              </a:tr>
              <a:tr h="230652">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Median </a:t>
                      </a:r>
                      <a:r>
                        <a:rPr lang="en-US" sz="1200" dirty="0" err="1">
                          <a:latin typeface="Arial" panose="020B0604020202020204" pitchFamily="34" charset="0"/>
                          <a:cs typeface="Arial" panose="020B0604020202020204" pitchFamily="34" charset="0"/>
                        </a:rPr>
                        <a:t>rPFS</a:t>
                      </a:r>
                      <a:r>
                        <a:rPr lang="en-US" sz="1200" dirty="0">
                          <a:latin typeface="Arial" panose="020B0604020202020204" pitchFamily="34" charset="0"/>
                          <a:cs typeface="Arial" panose="020B0604020202020204" pitchFamily="34" charset="0"/>
                        </a:rPr>
                        <a:t>, mo</a:t>
                      </a:r>
                    </a:p>
                  </a:txBody>
                  <a:tcPr marT="18000" marB="18000">
                    <a:solidFill>
                      <a:srgbClr val="F5EAE8"/>
                    </a:solidFill>
                  </a:tcPr>
                </a:tc>
                <a:tc gridSpan="2">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Not reported</a:t>
                      </a:r>
                    </a:p>
                  </a:txBody>
                  <a:tcPr marL="0" marR="0" marT="18000" marB="18000">
                    <a:solidFill>
                      <a:srgbClr val="F5EAE8"/>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highlight>
                          <a:srgbClr val="FFFF00"/>
                        </a:highlight>
                        <a:latin typeface="Arial" panose="020B0604020202020204" pitchFamily="34" charset="0"/>
                        <a:ea typeface="+mn-ea"/>
                        <a:cs typeface="Arial" panose="020B0604020202020204" pitchFamily="34" charset="0"/>
                      </a:endParaRPr>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Not reported</a:t>
                      </a:r>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24.1</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19.0</a:t>
                      </a:r>
                    </a:p>
                  </a:txBody>
                  <a:tcPr marL="0" marR="0" marT="18000" marB="18000">
                    <a:solidFill>
                      <a:srgbClr val="F5EAE8"/>
                    </a:solidFill>
                  </a:tcPr>
                </a:tc>
                <a:tc gridSpan="2">
                  <a:txBody>
                    <a:bodyPr/>
                    <a:lstStyle/>
                    <a:p>
                      <a:pPr algn="ctr"/>
                      <a:r>
                        <a:rPr lang="en-US" sz="1200" b="0" dirty="0">
                          <a:latin typeface="Arial" panose="020B0604020202020204" pitchFamily="34" charset="0"/>
                          <a:cs typeface="Arial" panose="020B0604020202020204" pitchFamily="34" charset="0"/>
                        </a:rPr>
                        <a:t>14.8</a:t>
                      </a:r>
                    </a:p>
                  </a:txBody>
                  <a:tcPr marL="0" marR="0" marT="18000" marB="18000">
                    <a:solidFill>
                      <a:srgbClr val="F5EAE8"/>
                    </a:solidFill>
                  </a:tcPr>
                </a:tc>
                <a:tc hMerge="1">
                  <a:txBody>
                    <a:bodyPr/>
                    <a:lstStyle/>
                    <a:p>
                      <a:endParaRPr lang="en-GB"/>
                    </a:p>
                  </a:txBody>
                  <a:tcPr/>
                </a:tc>
                <a:tc>
                  <a:txBody>
                    <a:bodyPr/>
                    <a:lstStyle/>
                    <a:p>
                      <a:pPr algn="ctr"/>
                      <a:r>
                        <a:rPr lang="en-US" sz="1200" b="0" dirty="0">
                          <a:latin typeface="Arial" panose="020B0604020202020204" pitchFamily="34" charset="0"/>
                          <a:cs typeface="Arial" panose="020B0604020202020204" pitchFamily="34" charset="0"/>
                        </a:rPr>
                        <a:t>16.4</a:t>
                      </a:r>
                    </a:p>
                  </a:txBody>
                  <a:tcPr marL="0" marR="0" marT="18000" marB="18000">
                    <a:solidFill>
                      <a:srgbClr val="F5EAE8"/>
                    </a:solidFill>
                  </a:tcPr>
                </a:tc>
                <a:extLst>
                  <a:ext uri="{0D108BD9-81ED-4DB2-BD59-A6C34878D82A}">
                    <a16:rowId xmlns:a16="http://schemas.microsoft.com/office/drawing/2014/main" val="1957399063"/>
                  </a:ext>
                </a:extLst>
              </a:tr>
              <a:tr h="230652">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3">
                  <a:txBody>
                    <a:bodyPr/>
                    <a:lstStyle/>
                    <a:p>
                      <a:pPr marL="0" algn="ctr" defTabSz="457200" rtl="0" eaLnBrk="1" latinLnBrk="0" hangingPunct="1"/>
                      <a:r>
                        <a:rPr lang="en-US" sz="1200" b="1" kern="1200" dirty="0">
                          <a:solidFill>
                            <a:schemeClr val="dk1"/>
                          </a:solidFill>
                          <a:latin typeface="Arial" panose="020B0604020202020204" pitchFamily="34" charset="0"/>
                          <a:ea typeface="+mn-ea"/>
                          <a:cs typeface="Arial" panose="020B0604020202020204" pitchFamily="34" charset="0"/>
                        </a:rPr>
                        <a:t>0.66</a:t>
                      </a:r>
                    </a:p>
                  </a:txBody>
                  <a:tcPr marL="0" marR="0" marT="18000" marB="18000">
                    <a:solidFill>
                      <a:srgbClr val="F5EAE8"/>
                    </a:solidFill>
                  </a:tcPr>
                </a:tc>
                <a:tc hMerge="1">
                  <a:txBody>
                    <a:bodyPr/>
                    <a:lstStyle/>
                    <a:p>
                      <a:endParaRPr lang="en-GB" sz="1600" dirty="0"/>
                    </a:p>
                  </a:txBody>
                  <a:tcPr marL="0" marR="0" marT="18000" marB="18000">
                    <a:solidFill>
                      <a:srgbClr val="F5EAE8"/>
                    </a:solidFill>
                  </a:tcPr>
                </a:tc>
                <a:tc hMerge="1">
                  <a:txBody>
                    <a:bodyPr/>
                    <a:lstStyle/>
                    <a:p>
                      <a:pPr marL="0" algn="ctr" defTabSz="457200" rtl="0" eaLnBrk="1" latinLnBrk="0" hangingPunct="1"/>
                      <a:endParaRPr lang="en-US" sz="1200" kern="1200" dirty="0">
                        <a:solidFill>
                          <a:schemeClr val="dk1"/>
                        </a:solidFill>
                        <a:highlight>
                          <a:srgbClr val="FFFF00"/>
                        </a:highlight>
                        <a:latin typeface="Arial" panose="020B0604020202020204" pitchFamily="34" charset="0"/>
                        <a:ea typeface="+mn-ea"/>
                        <a:cs typeface="Arial" panose="020B0604020202020204" pitchFamily="34" charset="0"/>
                      </a:endParaRPr>
                    </a:p>
                  </a:txBody>
                  <a:tcPr marL="0" marR="0" marT="18000" marB="18000">
                    <a:solidFill>
                      <a:srgbClr val="F5EAE8"/>
                    </a:solidFill>
                  </a:tcPr>
                </a:tc>
                <a:tc gridSpan="2">
                  <a:txBody>
                    <a:bodyPr/>
                    <a:lstStyle/>
                    <a:p>
                      <a:pPr marL="0" algn="ctr" defTabSz="457200" rtl="0" eaLnBrk="1" latinLnBrk="0" hangingPunct="1"/>
                      <a:r>
                        <a:rPr lang="en-US" sz="1200" b="1" kern="1200" dirty="0">
                          <a:solidFill>
                            <a:schemeClr val="dk1"/>
                          </a:solidFill>
                          <a:latin typeface="Arial" panose="020B0604020202020204" pitchFamily="34" charset="0"/>
                          <a:ea typeface="+mn-ea"/>
                          <a:cs typeface="Arial" panose="020B0604020202020204" pitchFamily="34" charset="0"/>
                        </a:rPr>
                        <a:t>0.76</a:t>
                      </a:r>
                    </a:p>
                  </a:txBody>
                  <a:tcPr marL="0" marR="0" marT="18000" marB="18000">
                    <a:solidFill>
                      <a:srgbClr val="F5EAE8"/>
                    </a:solidFill>
                  </a:tcPr>
                </a:tc>
                <a:tc hMerge="1">
                  <a:txBody>
                    <a:bodyPr/>
                    <a:lstStyle/>
                    <a:p>
                      <a:endParaRPr lang="en-GB" dirty="0"/>
                    </a:p>
                  </a:txBody>
                  <a:tcPr marL="0" marR="0" marT="18000" marB="18000">
                    <a:solidFill>
                      <a:srgbClr val="F5EAE8"/>
                    </a:solidFill>
                  </a:tcPr>
                </a:tc>
                <a:tc gridSpan="3">
                  <a:txBody>
                    <a:bodyPr/>
                    <a:lstStyle/>
                    <a:p>
                      <a:pPr algn="ctr"/>
                      <a:r>
                        <a:rPr lang="en-US" sz="1200" b="1" dirty="0">
                          <a:latin typeface="Arial" panose="020B0604020202020204" pitchFamily="34" charset="0"/>
                          <a:cs typeface="Arial" panose="020B0604020202020204" pitchFamily="34" charset="0"/>
                        </a:rPr>
                        <a:t>0.99</a:t>
                      </a:r>
                    </a:p>
                  </a:txBody>
                  <a:tcPr marL="0" marR="0" marT="18000" marB="18000">
                    <a:solidFill>
                      <a:srgbClr val="F5EAE8"/>
                    </a:solidFill>
                  </a:tcPr>
                </a:tc>
                <a:tc hMerge="1">
                  <a:txBody>
                    <a:bodyPr/>
                    <a:lstStyle/>
                    <a:p>
                      <a:endParaRPr lang="en-GB"/>
                    </a:p>
                  </a:txBody>
                  <a:tcPr/>
                </a:tc>
                <a:tc h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extLst>
                  <a:ext uri="{0D108BD9-81ED-4DB2-BD59-A6C34878D82A}">
                    <a16:rowId xmlns:a16="http://schemas.microsoft.com/office/drawing/2014/main" val="3579548315"/>
                  </a:ext>
                </a:extLst>
              </a:tr>
              <a:tr h="230652">
                <a:tc gridSpan="10">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30000" dirty="0" err="1">
                          <a:latin typeface="Arial" panose="020B0604020202020204" pitchFamily="34" charset="0"/>
                        </a:rPr>
                        <a:t>a</a:t>
                      </a:r>
                      <a:r>
                        <a:rPr lang="en-US" sz="1100" dirty="0" err="1">
                          <a:latin typeface="Arial" panose="020B0604020202020204" pitchFamily="34" charset="0"/>
                        </a:rPr>
                        <a:t>in</a:t>
                      </a:r>
                      <a:r>
                        <a:rPr lang="en-US" sz="1100" dirty="0">
                          <a:latin typeface="Arial" panose="020B0604020202020204" pitchFamily="34" charset="0"/>
                        </a:rPr>
                        <a:t> TALAPRO-2 determined by prospective </a:t>
                      </a:r>
                      <a:r>
                        <a:rPr lang="en-US" sz="1100" dirty="0" err="1">
                          <a:latin typeface="Arial" panose="020B0604020202020204" pitchFamily="34" charset="0"/>
                        </a:rPr>
                        <a:t>tumour</a:t>
                      </a:r>
                      <a:r>
                        <a:rPr lang="en-US" sz="1100" dirty="0">
                          <a:latin typeface="Arial" panose="020B0604020202020204" pitchFamily="34" charset="0"/>
                        </a:rPr>
                        <a:t> tissue testing.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Please note that these studies cannot be directly compared.  The data are presented for information purposes only</a:t>
                      </a:r>
                      <a:endParaRPr lang="en-GB" sz="1100" dirty="0">
                        <a:latin typeface="Arial" panose="020B0604020202020204" pitchFamily="34" charset="0"/>
                      </a:endParaRPr>
                    </a:p>
                  </a:txBody>
                  <a:tcPr marT="18000" marB="18000">
                    <a:noFill/>
                  </a:tcPr>
                </a:tc>
                <a:tc hMerge="1">
                  <a:txBody>
                    <a:bodyPr/>
                    <a:lstStyle/>
                    <a:p>
                      <a:pPr algn="r"/>
                      <a:endParaRPr lang="en-US" sz="1400" b="1" dirty="0">
                        <a:latin typeface="Arial" panose="020B0604020202020204" pitchFamily="34" charset="0"/>
                        <a:cs typeface="Arial" panose="020B0604020202020204" pitchFamily="34" charset="0"/>
                      </a:endParaRPr>
                    </a:p>
                  </a:txBody>
                  <a:tcPr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4076258075"/>
                  </a:ext>
                </a:extLst>
              </a:tr>
            </a:tbl>
          </a:graphicData>
        </a:graphic>
      </p:graphicFrame>
    </p:spTree>
    <p:extLst>
      <p:ext uri="{BB962C8B-B14F-4D97-AF65-F5344CB8AC3E}">
        <p14:creationId xmlns:p14="http://schemas.microsoft.com/office/powerpoint/2010/main" val="82368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9200"/>
            <a:ext cx="10963199" cy="864000"/>
          </a:xfrm>
        </p:spPr>
        <p:txBody>
          <a:bodyPr/>
          <a:lstStyle/>
          <a:p>
            <a:r>
              <a:rPr lang="en-GB" cap="none" dirty="0" err="1"/>
              <a:t>m</a:t>
            </a:r>
            <a:r>
              <a:rPr lang="en-GB" dirty="0" err="1"/>
              <a:t>OS</a:t>
            </a:r>
            <a:r>
              <a:rPr lang="en-GB" dirty="0"/>
              <a:t> across AR-PARP Inhibitor Combination trials</a:t>
            </a:r>
          </a:p>
        </p:txBody>
      </p:sp>
      <p:sp>
        <p:nvSpPr>
          <p:cNvPr id="9" name="Slide Number Placeholder 8">
            <a:extLst>
              <a:ext uri="{FF2B5EF4-FFF2-40B4-BE49-F238E27FC236}">
                <a16:creationId xmlns:a16="http://schemas.microsoft.com/office/drawing/2014/main" id="{BC201B8B-1666-7C3A-31DB-52449537514F}"/>
              </a:ext>
            </a:extLst>
          </p:cNvPr>
          <p:cNvSpPr>
            <a:spLocks noGrp="1"/>
          </p:cNvSpPr>
          <p:nvPr>
            <p:ph type="sldNum" sz="quarter" idx="4"/>
          </p:nvPr>
        </p:nvSpPr>
        <p:spPr/>
        <p:txBody>
          <a:bodyPr/>
          <a:lstStyle/>
          <a:p>
            <a:fld id="{7ADE861D-9CBA-455D-ADE6-C9707D229674}" type="slidenum">
              <a:rPr lang="en-GB" smtClean="0"/>
              <a:pPr/>
              <a:t>91</a:t>
            </a:fld>
            <a:endParaRPr lang="en-GB" dirty="0"/>
          </a:p>
        </p:txBody>
      </p:sp>
      <p:sp>
        <p:nvSpPr>
          <p:cNvPr id="10" name="Content Placeholder 9">
            <a:extLst>
              <a:ext uri="{FF2B5EF4-FFF2-40B4-BE49-F238E27FC236}">
                <a16:creationId xmlns:a16="http://schemas.microsoft.com/office/drawing/2014/main" id="{53C9CD22-18E4-DB8B-6AE1-5FCAD8D296EE}"/>
              </a:ext>
            </a:extLst>
          </p:cNvPr>
          <p:cNvSpPr>
            <a:spLocks noGrp="1"/>
          </p:cNvSpPr>
          <p:nvPr>
            <p:ph sz="quarter" idx="15"/>
          </p:nvPr>
        </p:nvSpPr>
        <p:spPr>
          <a:xfrm>
            <a:off x="650655" y="6165304"/>
            <a:ext cx="10444369" cy="365125"/>
          </a:xfrm>
        </p:spPr>
        <p:txBody>
          <a:bodyPr/>
          <a:lstStyle/>
          <a:p>
            <a:r>
              <a:rPr lang="en-GB" sz="1050" dirty="0">
                <a:solidFill>
                  <a:schemeClr val="tx2"/>
                </a:solidFill>
              </a:rPr>
              <a:t>ABI, abiraterone acetate; AR, androgen receptor; BICR, blinded independent central review; </a:t>
            </a:r>
            <a:r>
              <a:rPr lang="en-GB" sz="1050" dirty="0">
                <a:solidFill>
                  <a:schemeClr val="tx2"/>
                </a:solidFill>
                <a:sym typeface="Arial"/>
              </a:rPr>
              <a:t>BRCAm, breast cancer gene mutation; CI, confidence interval; </a:t>
            </a:r>
            <a:r>
              <a:rPr lang="en-GB" sz="1050" dirty="0">
                <a:solidFill>
                  <a:schemeClr val="tx2"/>
                </a:solidFill>
              </a:rPr>
              <a:t>ENZA, enzalutamide; HR, hazard ratio; HRR, homologous recombination repair; mo, months; NA, not applicable (not reported); NIRA, niraparib; OLA, olaparib; PARP, poly-ADP ribose polymerase; rPFS, radiographic progression-free survival; TALA, </a:t>
            </a:r>
            <a:r>
              <a:rPr lang="en-GB" sz="1050" dirty="0" err="1">
                <a:solidFill>
                  <a:schemeClr val="tx2"/>
                </a:solidFill>
              </a:rPr>
              <a:t>talazoparib</a:t>
            </a:r>
            <a:endParaRPr lang="en-GB" sz="1050" dirty="0">
              <a:solidFill>
                <a:schemeClr val="tx2"/>
              </a:solidFill>
            </a:endParaRPr>
          </a:p>
          <a:p>
            <a:r>
              <a:rPr lang="en-GB" sz="1050" dirty="0">
                <a:solidFill>
                  <a:schemeClr val="tx2"/>
                </a:solidFill>
              </a:rPr>
              <a:t>1. Agarwal A, et al. </a:t>
            </a:r>
            <a:r>
              <a:rPr lang="it-IT" sz="1050" dirty="0"/>
              <a:t>The Lancet 2023: https://doi.org/10.1016/S0140-6736(23)01055-3 (Data supplement); 2. </a:t>
            </a:r>
            <a:r>
              <a:rPr lang="en-GB" sz="1050" dirty="0">
                <a:solidFill>
                  <a:schemeClr val="tx2"/>
                </a:solidFill>
              </a:rPr>
              <a:t>Clarke N, et al. </a:t>
            </a:r>
            <a:r>
              <a:rPr lang="it-IT" sz="1050" dirty="0">
                <a:solidFill>
                  <a:schemeClr val="tx2"/>
                </a:solidFill>
              </a:rPr>
              <a:t>J Clin Oncol 41, 2023 (suppl 6; abstr LBA16) (ASCO GU 2023 oral presentation)</a:t>
            </a:r>
            <a:r>
              <a:rPr lang="en-GB" sz="1050" dirty="0"/>
              <a:t>; 3. Chi K, et al. J Clin Oncol 2023: DOI: 10.1200/JCO.22.01649; 4. </a:t>
            </a:r>
            <a:r>
              <a:rPr lang="en-GB" sz="1050" dirty="0" err="1"/>
              <a:t>Efstathiou</a:t>
            </a:r>
            <a:r>
              <a:rPr lang="en-GB" sz="1050" dirty="0"/>
              <a:t> E, et al. </a:t>
            </a:r>
            <a:r>
              <a:rPr lang="it-IT" sz="1050" dirty="0"/>
              <a:t>J Clin Oncol 41, 2023 (suppl 6; abstr 170) (ASCO GU 2023 oral presentation);</a:t>
            </a:r>
            <a:r>
              <a:rPr lang="en-GB" sz="1050" dirty="0"/>
              <a:t> </a:t>
            </a:r>
            <a:endParaRPr lang="it-IT" sz="1050" dirty="0"/>
          </a:p>
          <a:p>
            <a:endParaRPr lang="en-GB" sz="1050" dirty="0">
              <a:solidFill>
                <a:schemeClr val="tx2"/>
              </a:solidFill>
            </a:endParaRPr>
          </a:p>
        </p:txBody>
      </p:sp>
      <p:sp>
        <p:nvSpPr>
          <p:cNvPr id="6" name="TextBox 5"/>
          <p:cNvSpPr txBox="1"/>
          <p:nvPr/>
        </p:nvSpPr>
        <p:spPr>
          <a:xfrm>
            <a:off x="9671858" y="-1050345"/>
            <a:ext cx="307571" cy="369332"/>
          </a:xfrm>
          <a:prstGeom prst="rect">
            <a:avLst/>
          </a:prstGeom>
          <a:noFill/>
        </p:spPr>
        <p:txBody>
          <a:bodyPr wrap="square" rtlCol="0">
            <a:spAutoFit/>
          </a:bodyPr>
          <a:lstStyle/>
          <a:p>
            <a:r>
              <a:rPr lang="en-GB" dirty="0">
                <a:latin typeface="Arial" panose="020B0604020202020204" pitchFamily="34" charset="0"/>
              </a:rPr>
              <a:t>*</a:t>
            </a:r>
          </a:p>
        </p:txBody>
      </p:sp>
      <p:graphicFrame>
        <p:nvGraphicFramePr>
          <p:cNvPr id="18" name="Table 18">
            <a:extLst>
              <a:ext uri="{FF2B5EF4-FFF2-40B4-BE49-F238E27FC236}">
                <a16:creationId xmlns:a16="http://schemas.microsoft.com/office/drawing/2014/main" id="{8827247B-02ED-2679-A3D4-64A1A9DDE9AC}"/>
              </a:ext>
            </a:extLst>
          </p:cNvPr>
          <p:cNvGraphicFramePr>
            <a:graphicFrameLocks noGrp="1"/>
          </p:cNvGraphicFramePr>
          <p:nvPr>
            <p:ph sz="quarter" idx="14"/>
          </p:nvPr>
        </p:nvGraphicFramePr>
        <p:xfrm>
          <a:off x="605337" y="1122380"/>
          <a:ext cx="10963271" cy="4322844"/>
        </p:xfrm>
        <a:graphic>
          <a:graphicData uri="http://schemas.openxmlformats.org/drawingml/2006/table">
            <a:tbl>
              <a:tblPr firstRow="1" bandRow="1">
                <a:tableStyleId>{5C22544A-7EE6-4342-B048-85BDC9FD1C3A}</a:tableStyleId>
              </a:tblPr>
              <a:tblGrid>
                <a:gridCol w="1876475">
                  <a:extLst>
                    <a:ext uri="{9D8B030D-6E8A-4147-A177-3AD203B41FA5}">
                      <a16:colId xmlns:a16="http://schemas.microsoft.com/office/drawing/2014/main" val="182047040"/>
                    </a:ext>
                  </a:extLst>
                </a:gridCol>
                <a:gridCol w="1728192">
                  <a:extLst>
                    <a:ext uri="{9D8B030D-6E8A-4147-A177-3AD203B41FA5}">
                      <a16:colId xmlns:a16="http://schemas.microsoft.com/office/drawing/2014/main" val="3113039564"/>
                    </a:ext>
                  </a:extLst>
                </a:gridCol>
                <a:gridCol w="1046414">
                  <a:extLst>
                    <a:ext uri="{9D8B030D-6E8A-4147-A177-3AD203B41FA5}">
                      <a16:colId xmlns:a16="http://schemas.microsoft.com/office/drawing/2014/main" val="637423443"/>
                    </a:ext>
                  </a:extLst>
                </a:gridCol>
                <a:gridCol w="1617882">
                  <a:extLst>
                    <a:ext uri="{9D8B030D-6E8A-4147-A177-3AD203B41FA5}">
                      <a16:colId xmlns:a16="http://schemas.microsoft.com/office/drawing/2014/main" val="153906486"/>
                    </a:ext>
                  </a:extLst>
                </a:gridCol>
                <a:gridCol w="906994">
                  <a:extLst>
                    <a:ext uri="{9D8B030D-6E8A-4147-A177-3AD203B41FA5}">
                      <a16:colId xmlns:a16="http://schemas.microsoft.com/office/drawing/2014/main" val="861004047"/>
                    </a:ext>
                  </a:extLst>
                </a:gridCol>
                <a:gridCol w="1541278">
                  <a:extLst>
                    <a:ext uri="{9D8B030D-6E8A-4147-A177-3AD203B41FA5}">
                      <a16:colId xmlns:a16="http://schemas.microsoft.com/office/drawing/2014/main" val="816614622"/>
                    </a:ext>
                  </a:extLst>
                </a:gridCol>
                <a:gridCol w="983598">
                  <a:extLst>
                    <a:ext uri="{9D8B030D-6E8A-4147-A177-3AD203B41FA5}">
                      <a16:colId xmlns:a16="http://schemas.microsoft.com/office/drawing/2014/main" val="1953260577"/>
                    </a:ext>
                  </a:extLst>
                </a:gridCol>
                <a:gridCol w="139420">
                  <a:extLst>
                    <a:ext uri="{9D8B030D-6E8A-4147-A177-3AD203B41FA5}">
                      <a16:colId xmlns:a16="http://schemas.microsoft.com/office/drawing/2014/main" val="1296562520"/>
                    </a:ext>
                  </a:extLst>
                </a:gridCol>
                <a:gridCol w="1123018">
                  <a:extLst>
                    <a:ext uri="{9D8B030D-6E8A-4147-A177-3AD203B41FA5}">
                      <a16:colId xmlns:a16="http://schemas.microsoft.com/office/drawing/2014/main" val="3274662694"/>
                    </a:ext>
                  </a:extLst>
                </a:gridCol>
              </a:tblGrid>
              <a:tr h="230652">
                <a:tc>
                  <a:txBody>
                    <a:bodyPr/>
                    <a:lstStyle/>
                    <a:p>
                      <a:endParaRPr lang="en-US" sz="1200" dirty="0">
                        <a:latin typeface="Arial" panose="020B0604020202020204" pitchFamily="34" charset="0"/>
                        <a:cs typeface="Arial" panose="020B0604020202020204" pitchFamily="34" charset="0"/>
                      </a:endParaRPr>
                    </a:p>
                  </a:txBody>
                  <a:tcPr marT="18000" marB="18000">
                    <a:noFill/>
                  </a:tcPr>
                </a:tc>
                <a:tc>
                  <a:txBody>
                    <a:bodyPr/>
                    <a:lstStyle/>
                    <a:p>
                      <a:endParaRPr lang="en-US" sz="1200" dirty="0">
                        <a:latin typeface="Arial" panose="020B0604020202020204" pitchFamily="34" charset="0"/>
                        <a:cs typeface="Arial" panose="020B0604020202020204" pitchFamily="34" charset="0"/>
                      </a:endParaRPr>
                    </a:p>
                  </a:txBody>
                  <a:tcPr marT="18000" marB="18000">
                    <a:noFill/>
                  </a:tcPr>
                </a:tc>
                <a:tc gridSpan="2">
                  <a:txBody>
                    <a:bodyPr/>
                    <a:lstStyle/>
                    <a:p>
                      <a:pPr algn="ctr"/>
                      <a:r>
                        <a:rPr lang="en-US" sz="1200" dirty="0">
                          <a:latin typeface="Arial" panose="020B0604020202020204" pitchFamily="34" charset="0"/>
                          <a:cs typeface="Arial" panose="020B0604020202020204" pitchFamily="34" charset="0"/>
                        </a:rPr>
                        <a:t>TALAPRO-2 </a:t>
                      </a:r>
                      <a:r>
                        <a:rPr lang="en-US" sz="1200" b="0" dirty="0">
                          <a:latin typeface="Arial" panose="020B0604020202020204" pitchFamily="34" charset="0"/>
                          <a:cs typeface="Arial" panose="020B0604020202020204" pitchFamily="34" charset="0"/>
                        </a:rPr>
                        <a:t>(BICR)</a:t>
                      </a:r>
                      <a:r>
                        <a:rPr lang="en-US" sz="1200" b="0" baseline="30000" dirty="0">
                          <a:latin typeface="Arial" panose="020B0604020202020204" pitchFamily="34" charset="0"/>
                          <a:cs typeface="Arial" panose="020B0604020202020204" pitchFamily="34" charset="0"/>
                        </a:rPr>
                        <a:t>1</a:t>
                      </a:r>
                    </a:p>
                  </a:txBody>
                  <a:tcPr marL="0" marR="0" marT="18000" marB="18000">
                    <a:lnB w="12700" cap="flat" cmpd="sng" algn="ctr">
                      <a:solidFill>
                        <a:schemeClr val="bg1"/>
                      </a:solidFill>
                      <a:prstDash val="solid"/>
                      <a:round/>
                      <a:headEnd type="none" w="med" len="med"/>
                      <a:tailEnd type="none" w="med" len="med"/>
                    </a:lnB>
                  </a:tcPr>
                </a:tc>
                <a:tc hMerge="1">
                  <a:txBody>
                    <a:bodyPr/>
                    <a:lstStyle/>
                    <a:p>
                      <a:pPr algn="ctr"/>
                      <a:endParaRPr lang="en-US" dirty="0">
                        <a:latin typeface="Arial" panose="020B0604020202020204" pitchFamily="34" charset="0"/>
                        <a:cs typeface="Arial" panose="020B0604020202020204" pitchFamily="34" charset="0"/>
                      </a:endParaRPr>
                    </a:p>
                  </a:txBody>
                  <a:tcPr/>
                </a:tc>
                <a:tc gridSpan="2">
                  <a:txBody>
                    <a:bodyPr/>
                    <a:lstStyle/>
                    <a:p>
                      <a:pPr algn="ctr"/>
                      <a:r>
                        <a:rPr lang="en-US" sz="1200" dirty="0">
                          <a:latin typeface="Arial" panose="020B0604020202020204" pitchFamily="34" charset="0"/>
                          <a:cs typeface="Arial" panose="020B0604020202020204" pitchFamily="34" charset="0"/>
                        </a:rPr>
                        <a:t>PROpel </a:t>
                      </a:r>
                      <a:r>
                        <a:rPr lang="en-US" sz="1200" b="0" dirty="0">
                          <a:latin typeface="Arial" panose="020B0604020202020204" pitchFamily="34" charset="0"/>
                          <a:cs typeface="Arial" panose="020B0604020202020204" pitchFamily="34" charset="0"/>
                        </a:rPr>
                        <a:t>(invest. review)</a:t>
                      </a:r>
                      <a:r>
                        <a:rPr lang="en-US" sz="1200" b="0" baseline="30000" dirty="0">
                          <a:latin typeface="Arial" panose="020B0604020202020204" pitchFamily="34" charset="0"/>
                          <a:cs typeface="Arial" panose="020B0604020202020204" pitchFamily="34" charset="0"/>
                        </a:rPr>
                        <a:t>2</a:t>
                      </a:r>
                    </a:p>
                  </a:txBody>
                  <a:tcPr marL="0" marR="0" marT="18000" marB="18000">
                    <a:lnB w="12700" cap="flat" cmpd="sng" algn="ctr">
                      <a:solidFill>
                        <a:schemeClr val="bg1"/>
                      </a:solidFill>
                      <a:prstDash val="solid"/>
                      <a:round/>
                      <a:headEnd type="none" w="med" len="med"/>
                      <a:tailEnd type="none" w="med" len="med"/>
                    </a:lnB>
                  </a:tcPr>
                </a:tc>
                <a:tc hMerge="1">
                  <a:txBody>
                    <a:bodyPr/>
                    <a:lstStyle/>
                    <a:p>
                      <a:pPr algn="ctr"/>
                      <a:endParaRPr lang="en-US" dirty="0">
                        <a:latin typeface="Arial" panose="020B0604020202020204" pitchFamily="34" charset="0"/>
                        <a:cs typeface="Arial" panose="020B0604020202020204" pitchFamily="34" charset="0"/>
                      </a:endParaRPr>
                    </a:p>
                  </a:txBody>
                  <a:tcPr/>
                </a:tc>
                <a:tc gridSpan="3">
                  <a:txBody>
                    <a:bodyPr/>
                    <a:lstStyle/>
                    <a:p>
                      <a:pPr algn="ctr"/>
                      <a:r>
                        <a:rPr lang="en-US" sz="1200" dirty="0">
                          <a:latin typeface="Arial" panose="020B0604020202020204" pitchFamily="34" charset="0"/>
                          <a:cs typeface="Arial" panose="020B0604020202020204" pitchFamily="34" charset="0"/>
                        </a:rPr>
                        <a:t>Magnitude </a:t>
                      </a:r>
                      <a:r>
                        <a:rPr lang="en-US" sz="1200" b="0" dirty="0">
                          <a:latin typeface="Arial" panose="020B0604020202020204" pitchFamily="34" charset="0"/>
                          <a:cs typeface="Arial" panose="020B0604020202020204" pitchFamily="34" charset="0"/>
                        </a:rPr>
                        <a:t>(BICR)</a:t>
                      </a:r>
                      <a:r>
                        <a:rPr lang="en-US" sz="1200" b="0" baseline="30000" dirty="0">
                          <a:latin typeface="Arial" panose="020B0604020202020204" pitchFamily="34" charset="0"/>
                          <a:cs typeface="Arial" panose="020B0604020202020204" pitchFamily="34" charset="0"/>
                        </a:rPr>
                        <a:t>3,4</a:t>
                      </a:r>
                    </a:p>
                  </a:txBody>
                  <a:tcPr marL="0" marR="0" marT="18000" marB="18000">
                    <a:lnB w="12700" cap="flat" cmpd="sng" algn="ctr">
                      <a:solidFill>
                        <a:schemeClr val="bg1"/>
                      </a:solidFill>
                      <a:prstDash val="solid"/>
                      <a:round/>
                      <a:headEnd type="none" w="med" len="med"/>
                      <a:tailEnd type="none" w="med" len="med"/>
                    </a:lnB>
                  </a:tcPr>
                </a:tc>
                <a:tc hMerge="1">
                  <a:txBody>
                    <a:bodyPr/>
                    <a:lstStyle/>
                    <a:p>
                      <a:pPr algn="ctr"/>
                      <a:endParaRPr lang="en-US" dirty="0">
                        <a:latin typeface="Arial" panose="020B0604020202020204" pitchFamily="34" charset="0"/>
                        <a:cs typeface="Arial" panose="020B0604020202020204" pitchFamily="34" charset="0"/>
                      </a:endParaRPr>
                    </a:p>
                  </a:txBody>
                  <a:tcPr/>
                </a:tc>
                <a:tc hMerge="1">
                  <a:txBody>
                    <a:bodyPr/>
                    <a:lstStyle/>
                    <a:p>
                      <a:endParaRPr lang="en-GB"/>
                    </a:p>
                  </a:txBody>
                  <a:tcPr/>
                </a:tc>
                <a:extLst>
                  <a:ext uri="{0D108BD9-81ED-4DB2-BD59-A6C34878D82A}">
                    <a16:rowId xmlns:a16="http://schemas.microsoft.com/office/drawing/2014/main" val="1092496563"/>
                  </a:ext>
                </a:extLst>
              </a:tr>
              <a:tr h="360197">
                <a:tc>
                  <a:txBody>
                    <a:bodyPr/>
                    <a:lstStyle/>
                    <a:p>
                      <a:endParaRPr lang="en-US" sz="1200" dirty="0">
                        <a:latin typeface="Arial" panose="020B0604020202020204" pitchFamily="34" charset="0"/>
                        <a:cs typeface="Arial" panose="020B0604020202020204" pitchFamily="34" charset="0"/>
                      </a:endParaRPr>
                    </a:p>
                  </a:txBody>
                  <a:tcPr marT="18000" marB="18000">
                    <a:lnB w="38100" cap="flat" cmpd="sng" algn="ctr">
                      <a:solidFill>
                        <a:schemeClr val="bg1"/>
                      </a:solidFill>
                      <a:prstDash val="solid"/>
                      <a:round/>
                      <a:headEnd type="none" w="med" len="med"/>
                      <a:tailEnd type="none" w="med" len="med"/>
                    </a:lnB>
                    <a:noFill/>
                  </a:tcPr>
                </a:tc>
                <a:tc>
                  <a:txBody>
                    <a:bodyPr/>
                    <a:lstStyle/>
                    <a:p>
                      <a:endParaRPr lang="en-US" sz="1200" dirty="0">
                        <a:latin typeface="Arial" panose="020B0604020202020204" pitchFamily="34" charset="0"/>
                        <a:cs typeface="Arial" panose="020B0604020202020204" pitchFamily="34" charset="0"/>
                      </a:endParaRPr>
                    </a:p>
                  </a:txBody>
                  <a:tcPr marT="18000" marB="18000">
                    <a:lnB w="38100" cap="flat" cmpd="sng" algn="ctr">
                      <a:solidFill>
                        <a:schemeClr val="bg1"/>
                      </a:solidFill>
                      <a:prstDash val="solid"/>
                      <a:round/>
                      <a:headEnd type="none" w="med" len="med"/>
                      <a:tailEnd type="none" w="med" len="med"/>
                    </a:lnB>
                    <a:no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TALA+</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ENZA</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Placebo+</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ENZA</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OLA+</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Placebo+</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NIRA+</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200" b="1" dirty="0">
                          <a:solidFill>
                            <a:schemeClr val="bg1"/>
                          </a:solidFill>
                          <a:latin typeface="Arial" panose="020B0604020202020204" pitchFamily="34" charset="0"/>
                          <a:cs typeface="Arial" panose="020B0604020202020204" pitchFamily="34" charset="0"/>
                        </a:rPr>
                        <a:t>Placebo+</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ABI</a:t>
                      </a:r>
                    </a:p>
                  </a:txBody>
                  <a:tcPr marL="0" marR="0"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hMerge="1">
                  <a:txBody>
                    <a:bodyPr/>
                    <a:lstStyle/>
                    <a:p>
                      <a:endParaRPr lang="en-GB"/>
                    </a:p>
                  </a:txBody>
                  <a:tcPr/>
                </a:tc>
                <a:extLst>
                  <a:ext uri="{0D108BD9-81ED-4DB2-BD59-A6C34878D82A}">
                    <a16:rowId xmlns:a16="http://schemas.microsoft.com/office/drawing/2014/main" val="1022895157"/>
                  </a:ext>
                </a:extLst>
              </a:tr>
              <a:tr h="230652">
                <a:tc rowSpan="3">
                  <a:txBody>
                    <a:bodyPr/>
                    <a:lstStyle/>
                    <a:p>
                      <a:r>
                        <a:rPr lang="en-US" sz="1200" b="0" dirty="0">
                          <a:latin typeface="Arial" panose="020B0604020202020204" pitchFamily="34" charset="0"/>
                          <a:cs typeface="Arial" panose="020B0604020202020204" pitchFamily="34" charset="0"/>
                        </a:rPr>
                        <a:t>All comers/unselected</a:t>
                      </a:r>
                    </a:p>
                  </a:txBody>
                  <a:tcPr marT="18000" marB="18000" anchor="ctr">
                    <a:lnT w="38100" cap="flat" cmpd="sng" algn="ctr">
                      <a:solidFill>
                        <a:schemeClr val="bg1"/>
                      </a:solidFill>
                      <a:prstDash val="solid"/>
                      <a:round/>
                      <a:headEnd type="none" w="med" len="med"/>
                      <a:tailEnd type="none" w="med" len="med"/>
                    </a:lnT>
                    <a:solidFill>
                      <a:srgbClr val="EAD1CE"/>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lnT w="38100" cap="flat" cmpd="sng" algn="ctr">
                      <a:solidFill>
                        <a:schemeClr val="bg1"/>
                      </a:solidFill>
                      <a:prstDash val="solid"/>
                      <a:round/>
                      <a:headEnd type="none" w="med" len="med"/>
                      <a:tailEnd type="none" w="med" len="med"/>
                    </a:lnT>
                    <a:solidFill>
                      <a:srgbClr val="EAD1CE"/>
                    </a:solidFill>
                  </a:tcPr>
                </a:tc>
                <a:tc>
                  <a:txBody>
                    <a:bodyPr/>
                    <a:lstStyle/>
                    <a:p>
                      <a:pPr algn="ctr"/>
                      <a:r>
                        <a:rPr lang="en-US" sz="1200" dirty="0">
                          <a:latin typeface="Arial" panose="020B0604020202020204" pitchFamily="34" charset="0"/>
                          <a:cs typeface="Arial" panose="020B0604020202020204" pitchFamily="34" charset="0"/>
                        </a:rPr>
                        <a:t>402</a:t>
                      </a:r>
                    </a:p>
                  </a:txBody>
                  <a:tcPr marL="0" marR="0" marT="18000" marB="18000">
                    <a:lnT w="38100" cap="flat" cmpd="sng" algn="ctr">
                      <a:solidFill>
                        <a:schemeClr val="bg1"/>
                      </a:solidFill>
                      <a:prstDash val="solid"/>
                      <a:round/>
                      <a:headEnd type="none" w="med" len="med"/>
                      <a:tailEnd type="none" w="med" len="med"/>
                    </a:lnT>
                    <a:solidFill>
                      <a:srgbClr val="EAD1CE"/>
                    </a:solidFill>
                  </a:tcPr>
                </a:tc>
                <a:tc>
                  <a:txBody>
                    <a:bodyPr/>
                    <a:lstStyle/>
                    <a:p>
                      <a:pPr algn="ctr"/>
                      <a:r>
                        <a:rPr lang="en-US" sz="1200" dirty="0">
                          <a:latin typeface="Arial" panose="020B0604020202020204" pitchFamily="34" charset="0"/>
                          <a:cs typeface="Arial" panose="020B0604020202020204" pitchFamily="34" charset="0"/>
                        </a:rPr>
                        <a:t>403</a:t>
                      </a:r>
                    </a:p>
                  </a:txBody>
                  <a:tcPr marL="0" marR="0" marT="18000" marB="18000">
                    <a:lnT w="38100" cap="flat" cmpd="sng" algn="ctr">
                      <a:solidFill>
                        <a:schemeClr val="bg1"/>
                      </a:solidFill>
                      <a:prstDash val="solid"/>
                      <a:round/>
                      <a:headEnd type="none" w="med" len="med"/>
                      <a:tailEnd type="none" w="med" len="med"/>
                    </a:lnT>
                    <a:solidFill>
                      <a:srgbClr val="EAD1CE"/>
                    </a:solidFill>
                  </a:tcPr>
                </a:tc>
                <a:tc>
                  <a:txBody>
                    <a:bodyPr/>
                    <a:lstStyle/>
                    <a:p>
                      <a:pPr algn="ctr"/>
                      <a:r>
                        <a:rPr lang="en-US" sz="1200" dirty="0">
                          <a:latin typeface="Arial" panose="020B0604020202020204" pitchFamily="34" charset="0"/>
                          <a:cs typeface="Arial" panose="020B0604020202020204" pitchFamily="34" charset="0"/>
                        </a:rPr>
                        <a:t>399</a:t>
                      </a:r>
                    </a:p>
                  </a:txBody>
                  <a:tcPr marL="0" marR="0" marT="18000" marB="18000">
                    <a:lnT w="38100" cap="flat" cmpd="sng" algn="ctr">
                      <a:solidFill>
                        <a:schemeClr val="bg1"/>
                      </a:solidFill>
                      <a:prstDash val="solid"/>
                      <a:round/>
                      <a:headEnd type="none" w="med" len="med"/>
                      <a:tailEnd type="none" w="med" len="med"/>
                    </a:lnT>
                    <a:solidFill>
                      <a:srgbClr val="EAD1CE"/>
                    </a:solidFill>
                  </a:tcPr>
                </a:tc>
                <a:tc>
                  <a:txBody>
                    <a:bodyPr/>
                    <a:lstStyle/>
                    <a:p>
                      <a:pPr algn="ctr"/>
                      <a:r>
                        <a:rPr lang="en-US" sz="1200" dirty="0">
                          <a:latin typeface="Arial" panose="020B0604020202020204" pitchFamily="34" charset="0"/>
                          <a:cs typeface="Arial" panose="020B0604020202020204" pitchFamily="34" charset="0"/>
                        </a:rPr>
                        <a:t>397</a:t>
                      </a:r>
                    </a:p>
                  </a:txBody>
                  <a:tcPr marL="0" marR="0" marT="18000" marB="18000">
                    <a:lnT w="38100" cap="flat" cmpd="sng" algn="ctr">
                      <a:solidFill>
                        <a:schemeClr val="bg1"/>
                      </a:solidFill>
                      <a:prstDash val="solid"/>
                      <a:round/>
                      <a:headEnd type="none" w="med" len="med"/>
                      <a:tailEnd type="none" w="med" len="med"/>
                    </a:lnT>
                    <a:solidFill>
                      <a:srgbClr val="EAD1CE"/>
                    </a:solidFill>
                  </a:tcPr>
                </a:tc>
                <a:tc rowSpan="3" gridSpan="3">
                  <a:txBody>
                    <a:bodyPr/>
                    <a:lstStyle/>
                    <a:p>
                      <a:pPr algn="ctr"/>
                      <a:r>
                        <a:rPr lang="en-US" sz="1200" dirty="0">
                          <a:latin typeface="Arial" panose="020B0604020202020204" pitchFamily="34" charset="0"/>
                          <a:cs typeface="Arial" panose="020B0604020202020204" pitchFamily="34" charset="0"/>
                        </a:rPr>
                        <a:t>Not applicable</a:t>
                      </a:r>
                    </a:p>
                  </a:txBody>
                  <a:tcPr marL="0" marR="0" marT="18000" marB="18000" anchor="ctr">
                    <a:lnT w="38100" cap="flat" cmpd="sng" algn="ctr">
                      <a:solidFill>
                        <a:schemeClr val="bg1"/>
                      </a:solidFill>
                      <a:prstDash val="solid"/>
                      <a:round/>
                      <a:headEnd type="none" w="med" len="med"/>
                      <a:tailEnd type="none" w="med" len="med"/>
                    </a:lnT>
                    <a:solidFill>
                      <a:srgbClr val="EAD1CE"/>
                    </a:solidFill>
                  </a:tcPr>
                </a:tc>
                <a:tc rowSpan="3"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lnT w="38100" cap="flat" cmpd="sng" algn="ctr">
                      <a:solidFill>
                        <a:schemeClr val="bg1"/>
                      </a:solidFill>
                      <a:prstDash val="solid"/>
                      <a:round/>
                      <a:headEnd type="none" w="med" len="med"/>
                      <a:tailEnd type="none" w="med" len="med"/>
                    </a:lnT>
                    <a:solidFill>
                      <a:srgbClr val="EAD1CE"/>
                    </a:solidFill>
                  </a:tcPr>
                </a:tc>
                <a:tc rowSpan="3" hMerge="1">
                  <a:txBody>
                    <a:bodyPr/>
                    <a:lstStyle/>
                    <a:p>
                      <a:endParaRPr lang="en-GB"/>
                    </a:p>
                  </a:txBody>
                  <a:tcPr/>
                </a:tc>
                <a:extLst>
                  <a:ext uri="{0D108BD9-81ED-4DB2-BD59-A6C34878D82A}">
                    <a16:rowId xmlns:a16="http://schemas.microsoft.com/office/drawing/2014/main" val="3281659472"/>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dirty="0">
                          <a:latin typeface="Arial" panose="020B0604020202020204" pitchFamily="34" charset="0"/>
                          <a:cs typeface="Arial" panose="020B0604020202020204" pitchFamily="34" charset="0"/>
                        </a:rPr>
                        <a:t>Median OS, mo</a:t>
                      </a:r>
                    </a:p>
                  </a:txBody>
                  <a:tcPr marT="18000" marB="18000">
                    <a:solidFill>
                      <a:srgbClr val="EAD1CE"/>
                    </a:solidFill>
                  </a:tcPr>
                </a:tc>
                <a:tc>
                  <a:txBody>
                    <a:bodyPr/>
                    <a:lstStyle/>
                    <a:p>
                      <a:pPr algn="ctr"/>
                      <a:r>
                        <a:rPr lang="en-US" sz="1200" dirty="0">
                          <a:latin typeface="Arial" panose="020B0604020202020204" pitchFamily="34" charset="0"/>
                          <a:cs typeface="Arial" panose="020B0604020202020204" pitchFamily="34" charset="0"/>
                        </a:rPr>
                        <a:t>36.4</a:t>
                      </a:r>
                    </a:p>
                  </a:txBody>
                  <a:tcPr marL="0" marR="0" marT="18000" marB="18000">
                    <a:solidFill>
                      <a:srgbClr val="EAD1CE"/>
                    </a:solidFill>
                  </a:tcPr>
                </a:tc>
                <a:tc>
                  <a:txBody>
                    <a:bodyPr/>
                    <a:lstStyle/>
                    <a:p>
                      <a:pPr algn="ctr"/>
                      <a:r>
                        <a:rPr lang="en-US" sz="1200" dirty="0">
                          <a:latin typeface="Arial" panose="020B0604020202020204" pitchFamily="34" charset="0"/>
                          <a:cs typeface="Arial" panose="020B0604020202020204" pitchFamily="34" charset="0"/>
                        </a:rPr>
                        <a:t>Not reached</a:t>
                      </a:r>
                    </a:p>
                  </a:txBody>
                  <a:tcPr marL="0" marR="0" marT="18000" marB="18000">
                    <a:solidFill>
                      <a:srgbClr val="EAD1CE"/>
                    </a:solidFill>
                  </a:tcPr>
                </a:tc>
                <a:tc>
                  <a:txBody>
                    <a:bodyPr/>
                    <a:lstStyle/>
                    <a:p>
                      <a:pPr algn="ctr"/>
                      <a:r>
                        <a:rPr lang="en-US" sz="1200" dirty="0">
                          <a:latin typeface="Arial" panose="020B0604020202020204" pitchFamily="34" charset="0"/>
                          <a:cs typeface="Arial" panose="020B0604020202020204" pitchFamily="34" charset="0"/>
                        </a:rPr>
                        <a:t>42.1</a:t>
                      </a:r>
                    </a:p>
                  </a:txBody>
                  <a:tcPr marL="0" marR="0" marT="18000" marB="18000">
                    <a:solidFill>
                      <a:srgbClr val="EAD1CE"/>
                    </a:solidFill>
                  </a:tcPr>
                </a:tc>
                <a:tc>
                  <a:txBody>
                    <a:bodyPr/>
                    <a:lstStyle/>
                    <a:p>
                      <a:pPr algn="ctr"/>
                      <a:r>
                        <a:rPr lang="en-US" sz="1200" dirty="0">
                          <a:latin typeface="Arial" panose="020B0604020202020204" pitchFamily="34" charset="0"/>
                          <a:cs typeface="Arial" panose="020B0604020202020204" pitchFamily="34" charset="0"/>
                        </a:rPr>
                        <a:t>34.7</a:t>
                      </a:r>
                    </a:p>
                  </a:txBody>
                  <a:tcPr marL="0" marR="0" marT="18000" marB="18000">
                    <a:solidFill>
                      <a:srgbClr val="EAD1CE"/>
                    </a:solidFill>
                  </a:tcPr>
                </a:tc>
                <a:tc gridSpan="3"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endParaRPr lang="en-GB"/>
                    </a:p>
                  </a:txBody>
                  <a:tcPr/>
                </a:tc>
                <a:extLst>
                  <a:ext uri="{0D108BD9-81ED-4DB2-BD59-A6C34878D82A}">
                    <a16:rowId xmlns:a16="http://schemas.microsoft.com/office/drawing/2014/main" val="543788842"/>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EAD1CE"/>
                    </a:solidFill>
                  </a:tcPr>
                </a:tc>
                <a:tc gridSpan="2">
                  <a:txBody>
                    <a:bodyPr/>
                    <a:lstStyle/>
                    <a:p>
                      <a:pPr algn="ctr"/>
                      <a:r>
                        <a:rPr lang="en-US" sz="1200" b="1" dirty="0">
                          <a:latin typeface="Arial" panose="020B0604020202020204" pitchFamily="34" charset="0"/>
                          <a:cs typeface="Arial" panose="020B0604020202020204" pitchFamily="34" charset="0"/>
                        </a:rPr>
                        <a:t>0.89 </a:t>
                      </a:r>
                      <a:r>
                        <a:rPr lang="en-US" sz="1200" b="0" i="1" dirty="0">
                          <a:latin typeface="Arial" panose="020B0604020202020204" pitchFamily="34" charset="0"/>
                          <a:cs typeface="Arial" panose="020B0604020202020204" pitchFamily="34" charset="0"/>
                        </a:rPr>
                        <a:t>(31% mature)</a:t>
                      </a:r>
                    </a:p>
                  </a:txBody>
                  <a:tcPr marL="0" marR="0" marT="18000" marB="18000">
                    <a:solidFill>
                      <a:srgbClr val="EAD1CE"/>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tc>
                <a:tc gridSpan="2">
                  <a:txBody>
                    <a:bodyPr/>
                    <a:lstStyle/>
                    <a:p>
                      <a:pPr algn="ctr"/>
                      <a:r>
                        <a:rPr lang="en-US" sz="1200" b="1" dirty="0">
                          <a:latin typeface="Arial" panose="020B0604020202020204" pitchFamily="34" charset="0"/>
                          <a:cs typeface="Arial" panose="020B0604020202020204" pitchFamily="34" charset="0"/>
                        </a:rPr>
                        <a:t>0.81 </a:t>
                      </a:r>
                      <a:r>
                        <a:rPr lang="en-US" sz="1200" b="0" i="1" dirty="0">
                          <a:latin typeface="Arial" panose="020B0604020202020204" pitchFamily="34" charset="0"/>
                          <a:cs typeface="Arial" panose="020B0604020202020204" pitchFamily="34" charset="0"/>
                        </a:rPr>
                        <a:t>(47.9% mature)</a:t>
                      </a:r>
                    </a:p>
                  </a:txBody>
                  <a:tcPr marL="0" marR="0" marT="18000" marB="18000">
                    <a:solidFill>
                      <a:srgbClr val="EAD1CE"/>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tc>
                <a:tc gridSpan="3"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EAD1CE"/>
                    </a:solidFill>
                  </a:tcPr>
                </a:tc>
                <a:tc hMerge="1" vMerge="1">
                  <a:txBody>
                    <a:bodyPr/>
                    <a:lstStyle/>
                    <a:p>
                      <a:endParaRPr lang="en-GB"/>
                    </a:p>
                  </a:txBody>
                  <a:tcPr/>
                </a:tc>
                <a:extLst>
                  <a:ext uri="{0D108BD9-81ED-4DB2-BD59-A6C34878D82A}">
                    <a16:rowId xmlns:a16="http://schemas.microsoft.com/office/drawing/2014/main" val="279454536"/>
                  </a:ext>
                </a:extLst>
              </a:tr>
              <a:tr h="230652">
                <a:tc rowSpan="3">
                  <a:txBody>
                    <a:bodyPr/>
                    <a:lstStyle/>
                    <a:p>
                      <a:r>
                        <a:rPr lang="en-US" sz="1200" b="0" dirty="0">
                          <a:latin typeface="Arial" panose="020B0604020202020204" pitchFamily="34" charset="0"/>
                          <a:cs typeface="Arial" panose="020B0604020202020204" pitchFamily="34" charset="0"/>
                        </a:rPr>
                        <a:t>HRR deficient</a:t>
                      </a:r>
                    </a:p>
                  </a:txBody>
                  <a:tcPr marT="18000" marB="18000" anchor="ctr">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rowSpan="3" gridSpan="2">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Not reported</a:t>
                      </a:r>
                    </a:p>
                  </a:txBody>
                  <a:tcPr marL="0" marR="0" marT="18000" marB="18000">
                    <a:solidFill>
                      <a:srgbClr val="F5EAE8"/>
                    </a:solidFill>
                  </a:tcPr>
                </a:tc>
                <a:tc rowSpan="3" h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111</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115</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212</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211</a:t>
                      </a: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1654574737"/>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dirty="0">
                          <a:latin typeface="Arial" panose="020B0604020202020204" pitchFamily="34" charset="0"/>
                          <a:cs typeface="Arial" panose="020B0604020202020204" pitchFamily="34" charset="0"/>
                        </a:rPr>
                        <a:t>Median OS, mo</a:t>
                      </a:r>
                    </a:p>
                  </a:txBody>
                  <a:tcPr marT="18000" marB="18000">
                    <a:solidFill>
                      <a:srgbClr val="F5EAE8"/>
                    </a:solidFill>
                  </a:tcPr>
                </a:tc>
                <a:tc gridSpan="2" v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Not reached</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28.5</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Not reached</a:t>
                      </a:r>
                    </a:p>
                  </a:txBody>
                  <a:tcPr marL="0" marR="0" marT="18000" marB="18000">
                    <a:solidFill>
                      <a:srgbClr val="F5EAE8"/>
                    </a:solidFill>
                  </a:tcPr>
                </a:tc>
                <a:tc gridSpan="2">
                  <a:txBody>
                    <a:bodyPr/>
                    <a:lstStyle/>
                    <a:p>
                      <a:pPr algn="ctr"/>
                      <a:r>
                        <a:rPr lang="en-US" sz="1200" dirty="0">
                          <a:latin typeface="Arial" panose="020B0604020202020204" pitchFamily="34" charset="0"/>
                          <a:cs typeface="Arial" panose="020B0604020202020204" pitchFamily="34" charset="0"/>
                        </a:rPr>
                        <a:t>Not reached</a:t>
                      </a: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1656033177"/>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2"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gridSpan="2">
                  <a:txBody>
                    <a:bodyPr/>
                    <a:lstStyle/>
                    <a:p>
                      <a:pPr algn="ctr"/>
                      <a:r>
                        <a:rPr lang="en-US" sz="1200" b="1" dirty="0">
                          <a:latin typeface="Arial" panose="020B0604020202020204" pitchFamily="34" charset="0"/>
                          <a:cs typeface="Arial" panose="020B0604020202020204" pitchFamily="34" charset="0"/>
                        </a:rPr>
                        <a:t>0.66</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gridSpan="3">
                  <a:txBody>
                    <a:bodyPr/>
                    <a:lstStyle/>
                    <a:p>
                      <a:pPr algn="ctr"/>
                      <a:r>
                        <a:rPr lang="en-US" sz="1200" b="1" i="0" kern="1200" dirty="0">
                          <a:solidFill>
                            <a:schemeClr val="dk1"/>
                          </a:solidFill>
                          <a:latin typeface="Arial" panose="020B0604020202020204" pitchFamily="34" charset="0"/>
                          <a:ea typeface="+mn-ea"/>
                          <a:cs typeface="Arial" panose="020B0604020202020204" pitchFamily="34" charset="0"/>
                        </a:rPr>
                        <a:t>0.94 </a:t>
                      </a:r>
                      <a:r>
                        <a:rPr lang="en-US" sz="1200" b="0" i="1" kern="1200" dirty="0">
                          <a:solidFill>
                            <a:schemeClr val="dk1"/>
                          </a:solidFill>
                          <a:latin typeface="Arial" panose="020B0604020202020204" pitchFamily="34" charset="0"/>
                          <a:ea typeface="+mn-ea"/>
                          <a:cs typeface="Arial" panose="020B0604020202020204" pitchFamily="34" charset="0"/>
                        </a:rPr>
                        <a:t>(46.3% mature)</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3604783997"/>
                  </a:ext>
                </a:extLst>
              </a:tr>
              <a:tr h="230652">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HRR non-deficient</a:t>
                      </a:r>
                      <a:endParaRPr lang="en-US" sz="12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rowSpan="3" gridSpan="2">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Not reported</a:t>
                      </a:r>
                    </a:p>
                  </a:txBody>
                  <a:tcPr marL="0" marR="0" marT="18000" marB="18000">
                    <a:solidFill>
                      <a:srgbClr val="F5EAE8"/>
                    </a:solidFill>
                  </a:tcPr>
                </a:tc>
                <a:tc rowSpan="3" h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279</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273</a:t>
                      </a:r>
                    </a:p>
                  </a:txBody>
                  <a:tcPr marL="0" marR="0" marT="18000" marB="18000">
                    <a:solidFill>
                      <a:srgbClr val="F5EAE8"/>
                    </a:solidFill>
                  </a:tcPr>
                </a:tc>
                <a:tc rowSpan="3" gridSpan="3">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Not reported</a:t>
                      </a:r>
                    </a:p>
                  </a:txBody>
                  <a:tcPr marL="0" marR="0" marT="18000" marB="18000">
                    <a:solidFill>
                      <a:srgbClr val="F5EAE8"/>
                    </a:solidFill>
                  </a:tcPr>
                </a:tc>
                <a:tc rowSpan="3" h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rowSpan="3" hMerge="1">
                  <a:txBody>
                    <a:bodyPr/>
                    <a:lstStyle/>
                    <a:p>
                      <a:endParaRPr lang="en-GB"/>
                    </a:p>
                  </a:txBody>
                  <a:tcPr/>
                </a:tc>
                <a:extLst>
                  <a:ext uri="{0D108BD9-81ED-4DB2-BD59-A6C34878D82A}">
                    <a16:rowId xmlns:a16="http://schemas.microsoft.com/office/drawing/2014/main" val="574686398"/>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dirty="0">
                          <a:latin typeface="Arial" panose="020B0604020202020204" pitchFamily="34" charset="0"/>
                          <a:cs typeface="Arial" panose="020B0604020202020204" pitchFamily="34" charset="0"/>
                        </a:rPr>
                        <a:t>Median OS, mo</a:t>
                      </a:r>
                    </a:p>
                  </a:txBody>
                  <a:tcPr marT="18000" marB="18000">
                    <a:solidFill>
                      <a:srgbClr val="F5EAE8"/>
                    </a:solidFill>
                  </a:tcPr>
                </a:tc>
                <a:tc gridSpan="2" v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42.1</a:t>
                      </a:r>
                    </a:p>
                  </a:txBody>
                  <a:tcPr marL="0" marR="0" marT="18000" marB="18000">
                    <a:solidFill>
                      <a:srgbClr val="F5EAE8"/>
                    </a:solidFill>
                  </a:tcPr>
                </a:tc>
                <a:tc>
                  <a:txBody>
                    <a:bodyPr/>
                    <a:lstStyle/>
                    <a:p>
                      <a:pPr algn="ctr"/>
                      <a:r>
                        <a:rPr lang="en-US" sz="1200" dirty="0">
                          <a:latin typeface="Arial" panose="020B0604020202020204" pitchFamily="34" charset="0"/>
                          <a:cs typeface="Arial" panose="020B0604020202020204" pitchFamily="34" charset="0"/>
                        </a:rPr>
                        <a:t>38.9</a:t>
                      </a:r>
                    </a:p>
                  </a:txBody>
                  <a:tcPr marL="0" marR="0" marT="18000" marB="18000">
                    <a:solidFill>
                      <a:srgbClr val="F5EAE8"/>
                    </a:solidFill>
                  </a:tcPr>
                </a:tc>
                <a:tc gridSpan="3" v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pPr algn="ctr"/>
                      <a:endParaRPr lang="en-US" sz="1200"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a:p>
                  </a:txBody>
                  <a:tcPr/>
                </a:tc>
                <a:extLst>
                  <a:ext uri="{0D108BD9-81ED-4DB2-BD59-A6C34878D82A}">
                    <a16:rowId xmlns:a16="http://schemas.microsoft.com/office/drawing/2014/main" val="650012178"/>
                  </a:ext>
                </a:extLst>
              </a:tr>
              <a:tr h="230652">
                <a:tc vMerge="1">
                  <a:txBody>
                    <a:bodyPr/>
                    <a:lstStyle/>
                    <a:p>
                      <a:endParaRPr lang="en-US" sz="1400" b="1" dirty="0">
                        <a:latin typeface="Arial" panose="020B0604020202020204" pitchFamily="34" charset="0"/>
                        <a:cs typeface="Arial" panose="020B0604020202020204" pitchFamily="34" charset="0"/>
                      </a:endParaRPr>
                    </a:p>
                  </a:txBody>
                  <a:tcPr marT="18000" marB="18000"/>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2"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gridSpan="2">
                  <a:txBody>
                    <a:bodyPr/>
                    <a:lstStyle/>
                    <a:p>
                      <a:pPr algn="ctr"/>
                      <a:r>
                        <a:rPr lang="en-US" sz="1200" b="1" dirty="0">
                          <a:latin typeface="Arial" panose="020B0604020202020204" pitchFamily="34" charset="0"/>
                          <a:cs typeface="Arial" panose="020B0604020202020204" pitchFamily="34" charset="0"/>
                        </a:rPr>
                        <a:t>0.89</a:t>
                      </a: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gridSpan="3"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a:p>
                  </a:txBody>
                  <a:tcPr/>
                </a:tc>
                <a:extLst>
                  <a:ext uri="{0D108BD9-81ED-4DB2-BD59-A6C34878D82A}">
                    <a16:rowId xmlns:a16="http://schemas.microsoft.com/office/drawing/2014/main" val="3041575989"/>
                  </a:ext>
                </a:extLst>
              </a:tr>
              <a:tr h="230652">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dirty="0" err="1">
                          <a:latin typeface="Arial" panose="020B0604020202020204" pitchFamily="34" charset="0"/>
                          <a:cs typeface="Arial" panose="020B0604020202020204" pitchFamily="34" charset="0"/>
                        </a:rPr>
                        <a:t>BRCA</a:t>
                      </a:r>
                      <a:r>
                        <a:rPr lang="en-US" sz="1200" b="0" dirty="0" err="1">
                          <a:latin typeface="Arial" panose="020B0604020202020204" pitchFamily="34" charset="0"/>
                          <a:cs typeface="Arial" panose="020B0604020202020204" pitchFamily="34" charset="0"/>
                        </a:rPr>
                        <a:t>m</a:t>
                      </a:r>
                      <a:endParaRPr lang="en-US" sz="1200" b="0" dirty="0">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rowSpan="3" gridSpan="2">
                  <a:txBody>
                    <a:bodyPr/>
                    <a:lstStyle/>
                    <a:p>
                      <a:pPr algn="ctr"/>
                      <a:endParaRPr lang="en-US" sz="1200" b="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Not reported</a:t>
                      </a:r>
                    </a:p>
                  </a:txBody>
                  <a:tcPr marL="0" marR="0" marT="18000" marB="18000">
                    <a:solidFill>
                      <a:srgbClr val="F5EAE8"/>
                    </a:solidFill>
                  </a:tcPr>
                </a:tc>
                <a:tc rowSpan="3" hMerge="1">
                  <a:txBody>
                    <a:bodyPr/>
                    <a:lstStyle/>
                    <a:p>
                      <a:endParaRPr lang="en-GB" sz="1600"/>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47</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38</a:t>
                      </a:r>
                    </a:p>
                  </a:txBody>
                  <a:tcPr marL="0" marR="0" marT="18000" marB="18000">
                    <a:solidFill>
                      <a:srgbClr val="F5EAE8"/>
                    </a:solidFill>
                  </a:tcPr>
                </a:tc>
                <a:tc gridSpan="2">
                  <a:txBody>
                    <a:bodyPr/>
                    <a:lstStyle/>
                    <a:p>
                      <a:pPr algn="ctr"/>
                      <a:r>
                        <a:rPr lang="en-US" sz="1200" b="0" dirty="0">
                          <a:latin typeface="Arial" panose="020B0604020202020204" pitchFamily="34" charset="0"/>
                          <a:cs typeface="Arial" panose="020B0604020202020204" pitchFamily="34" charset="0"/>
                        </a:rPr>
                        <a:t>113</a:t>
                      </a:r>
                    </a:p>
                  </a:txBody>
                  <a:tcPr marL="0" marR="0" marT="18000" marB="18000">
                    <a:solidFill>
                      <a:srgbClr val="F5EAE8"/>
                    </a:solidFill>
                  </a:tcPr>
                </a:tc>
                <a:tc hMerge="1">
                  <a:txBody>
                    <a:bodyPr/>
                    <a:lstStyle/>
                    <a:p>
                      <a:endParaRPr lang="en-GB"/>
                    </a:p>
                  </a:txBody>
                  <a:tcPr/>
                </a:tc>
                <a:tc>
                  <a:txBody>
                    <a:bodyPr/>
                    <a:lstStyle/>
                    <a:p>
                      <a:pPr algn="ctr"/>
                      <a:r>
                        <a:rPr lang="en-US" sz="1200" b="0" dirty="0">
                          <a:latin typeface="Arial" panose="020B0604020202020204" pitchFamily="34" charset="0"/>
                          <a:cs typeface="Arial" panose="020B0604020202020204" pitchFamily="34" charset="0"/>
                        </a:rPr>
                        <a:t>112</a:t>
                      </a:r>
                    </a:p>
                  </a:txBody>
                  <a:tcPr marL="0" marR="0" marT="18000" marB="18000">
                    <a:solidFill>
                      <a:srgbClr val="F5EAE8"/>
                    </a:solidFill>
                  </a:tcPr>
                </a:tc>
                <a:extLst>
                  <a:ext uri="{0D108BD9-81ED-4DB2-BD59-A6C34878D82A}">
                    <a16:rowId xmlns:a16="http://schemas.microsoft.com/office/drawing/2014/main" val="2189017661"/>
                  </a:ext>
                </a:extLst>
              </a:tr>
              <a:tr h="230652">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Median OS, mo</a:t>
                      </a:r>
                    </a:p>
                  </a:txBody>
                  <a:tcPr marT="18000" marB="18000">
                    <a:solidFill>
                      <a:srgbClr val="F5EAE8"/>
                    </a:solidFill>
                  </a:tcPr>
                </a:tc>
                <a:tc gridSpan="2"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sz="1600" dirty="0"/>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Not reached</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23.0</a:t>
                      </a:r>
                    </a:p>
                  </a:txBody>
                  <a:tcPr marL="0" marR="0" marT="18000" marB="18000">
                    <a:solidFill>
                      <a:srgbClr val="F5EAE8"/>
                    </a:solidFill>
                  </a:tcPr>
                </a:tc>
                <a:tc gridSpan="2">
                  <a:txBody>
                    <a:bodyPr/>
                    <a:lstStyle/>
                    <a:p>
                      <a:pPr algn="ctr"/>
                      <a:r>
                        <a:rPr lang="en-US" sz="1200" b="0" dirty="0">
                          <a:latin typeface="Arial" panose="020B0604020202020204" pitchFamily="34" charset="0"/>
                          <a:cs typeface="Arial" panose="020B0604020202020204" pitchFamily="34" charset="0"/>
                        </a:rPr>
                        <a:t>29.3</a:t>
                      </a:r>
                    </a:p>
                  </a:txBody>
                  <a:tcPr marL="0" marR="0" marT="18000" marB="18000">
                    <a:solidFill>
                      <a:srgbClr val="F5EAE8"/>
                    </a:solidFill>
                  </a:tcPr>
                </a:tc>
                <a:tc hMerge="1">
                  <a:txBody>
                    <a:bodyPr/>
                    <a:lstStyle/>
                    <a:p>
                      <a:endParaRPr lang="en-GB"/>
                    </a:p>
                  </a:txBody>
                  <a:tcPr/>
                </a:tc>
                <a:tc>
                  <a:txBody>
                    <a:bodyPr/>
                    <a:lstStyle/>
                    <a:p>
                      <a:pPr algn="ctr"/>
                      <a:r>
                        <a:rPr lang="en-US" sz="1200" b="0" dirty="0">
                          <a:latin typeface="Arial" panose="020B0604020202020204" pitchFamily="34" charset="0"/>
                          <a:cs typeface="Arial" panose="020B0604020202020204" pitchFamily="34" charset="0"/>
                        </a:rPr>
                        <a:t>28.6</a:t>
                      </a:r>
                    </a:p>
                  </a:txBody>
                  <a:tcPr marL="0" marR="0" marT="18000" marB="18000">
                    <a:solidFill>
                      <a:srgbClr val="F5EAE8"/>
                    </a:solidFill>
                  </a:tcPr>
                </a:tc>
                <a:extLst>
                  <a:ext uri="{0D108BD9-81ED-4DB2-BD59-A6C34878D82A}">
                    <a16:rowId xmlns:a16="http://schemas.microsoft.com/office/drawing/2014/main" val="4064738590"/>
                  </a:ext>
                </a:extLst>
              </a:tr>
              <a:tr h="230652">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2"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sz="1600" dirty="0"/>
                    </a:p>
                  </a:txBody>
                  <a:tcPr marL="0" marR="0" marT="18000" marB="18000">
                    <a:solidFill>
                      <a:srgbClr val="F5EAE8"/>
                    </a:solidFill>
                  </a:tcPr>
                </a:tc>
                <a:tc gridSpan="2">
                  <a:txBody>
                    <a:bodyPr/>
                    <a:lstStyle/>
                    <a:p>
                      <a:pPr marL="0" algn="ctr" defTabSz="457200" rtl="0" eaLnBrk="1" latinLnBrk="0" hangingPunct="1"/>
                      <a:r>
                        <a:rPr lang="en-GB" sz="1200" b="1" kern="1200" dirty="0">
                          <a:solidFill>
                            <a:schemeClr val="dk1"/>
                          </a:solidFill>
                          <a:latin typeface="Arial" panose="020B0604020202020204" pitchFamily="34" charset="0"/>
                          <a:ea typeface="+mn-ea"/>
                          <a:cs typeface="Arial" panose="020B0604020202020204" pitchFamily="34" charset="0"/>
                        </a:rPr>
                        <a:t>0.29</a:t>
                      </a:r>
                    </a:p>
                  </a:txBody>
                  <a:tcPr marL="0" marR="0" marT="18000" marB="18000">
                    <a:solidFill>
                      <a:srgbClr val="F5EAE8"/>
                    </a:solidFill>
                  </a:tcPr>
                </a:tc>
                <a:tc hMerge="1">
                  <a:txBody>
                    <a:bodyPr/>
                    <a:lstStyle/>
                    <a:p>
                      <a:pPr algn="ctr"/>
                      <a:endParaRPr lang="en-GB" dirty="0"/>
                    </a:p>
                  </a:txBody>
                  <a:tcPr marL="0" marR="0" marT="18000" marB="18000">
                    <a:solidFill>
                      <a:srgbClr val="F5EAE8"/>
                    </a:solidFill>
                  </a:tcPr>
                </a:tc>
                <a:tc gridSpan="3">
                  <a:txBody>
                    <a:bodyPr/>
                    <a:lstStyle/>
                    <a:p>
                      <a:pPr algn="ctr"/>
                      <a:r>
                        <a:rPr lang="en-US" sz="1200" b="1" dirty="0">
                          <a:latin typeface="Arial" panose="020B0604020202020204" pitchFamily="34" charset="0"/>
                          <a:cs typeface="Arial" panose="020B0604020202020204" pitchFamily="34" charset="0"/>
                        </a:rPr>
                        <a:t>0.88</a:t>
                      </a:r>
                    </a:p>
                  </a:txBody>
                  <a:tcPr marL="0" marR="0" marT="18000" marB="18000">
                    <a:solidFill>
                      <a:srgbClr val="F5EAE8"/>
                    </a:solidFill>
                  </a:tcPr>
                </a:tc>
                <a:tc hMerge="1">
                  <a:txBody>
                    <a:bodyPr/>
                    <a:lstStyle/>
                    <a:p>
                      <a:endParaRPr lang="en-GB"/>
                    </a:p>
                  </a:txBody>
                  <a:tcPr/>
                </a:tc>
                <a:tc h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extLst>
                  <a:ext uri="{0D108BD9-81ED-4DB2-BD59-A6C34878D82A}">
                    <a16:rowId xmlns:a16="http://schemas.microsoft.com/office/drawing/2014/main" val="1148712194"/>
                  </a:ext>
                </a:extLst>
              </a:tr>
              <a:tr h="230652">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Non-</a:t>
                      </a:r>
                      <a:r>
                        <a:rPr lang="en-US" sz="1200" b="0" i="1" dirty="0" err="1">
                          <a:latin typeface="Arial" panose="020B0604020202020204" pitchFamily="34" charset="0"/>
                          <a:cs typeface="Arial" panose="020B0604020202020204" pitchFamily="34" charset="0"/>
                        </a:rPr>
                        <a:t>BRCA</a:t>
                      </a:r>
                      <a:r>
                        <a:rPr lang="en-US" sz="1200" b="0" dirty="0" err="1">
                          <a:latin typeface="Arial" panose="020B0604020202020204" pitchFamily="34" charset="0"/>
                          <a:cs typeface="Arial" panose="020B0604020202020204" pitchFamily="34" charset="0"/>
                        </a:rPr>
                        <a:t>m</a:t>
                      </a:r>
                      <a:endParaRPr lang="en-US" sz="1200" b="0" dirty="0">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n</a:t>
                      </a:r>
                    </a:p>
                  </a:txBody>
                  <a:tcPr marT="18000" marB="18000">
                    <a:solidFill>
                      <a:srgbClr val="F5EAE8"/>
                    </a:solidFill>
                  </a:tcPr>
                </a:tc>
                <a:tc rowSpan="3" gridSpan="2">
                  <a:txBody>
                    <a:bodyPr/>
                    <a:lstStyle/>
                    <a:p>
                      <a:pPr algn="ctr"/>
                      <a:endParaRPr lang="en-US" sz="1200" b="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Not reported</a:t>
                      </a:r>
                    </a:p>
                  </a:txBody>
                  <a:tcPr marL="0" marR="0" marT="18000" marB="18000">
                    <a:solidFill>
                      <a:srgbClr val="F5EAE8"/>
                    </a:solidFill>
                  </a:tcPr>
                </a:tc>
                <a:tc rowSpan="3" hMerge="1">
                  <a:txBody>
                    <a:bodyPr/>
                    <a:lstStyle/>
                    <a:p>
                      <a:endParaRPr lang="en-GB" sz="1600"/>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343</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350</a:t>
                      </a:r>
                    </a:p>
                  </a:txBody>
                  <a:tcPr marL="0" marR="0" marT="18000" marB="18000">
                    <a:solidFill>
                      <a:srgbClr val="F5EAE8"/>
                    </a:solidFill>
                  </a:tcPr>
                </a:tc>
                <a:tc rowSpan="3" gridSpan="3">
                  <a:txBody>
                    <a:bodyPr/>
                    <a:lstStyle/>
                    <a:p>
                      <a:pPr algn="ctr"/>
                      <a:endParaRPr lang="en-US" sz="1200" b="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Not reported</a:t>
                      </a:r>
                    </a:p>
                  </a:txBody>
                  <a:tcPr marL="0" marR="0" marT="18000" marB="18000">
                    <a:solidFill>
                      <a:srgbClr val="F5EAE8"/>
                    </a:solidFill>
                  </a:tcPr>
                </a:tc>
                <a:tc rowSpan="3" hMerge="1">
                  <a:txBody>
                    <a:bodyPr/>
                    <a:lstStyle/>
                    <a:p>
                      <a:endParaRPr lang="en-GB"/>
                    </a:p>
                  </a:txBody>
                  <a:tcPr/>
                </a:tc>
                <a:tc rowSpan="3" hMerge="1">
                  <a:txBody>
                    <a:bodyPr/>
                    <a:lstStyle/>
                    <a:p>
                      <a:pPr algn="ctr"/>
                      <a:endParaRPr lang="en-US" sz="1200" b="0" dirty="0">
                        <a:latin typeface="Arial" panose="020B0604020202020204" pitchFamily="34" charset="0"/>
                        <a:cs typeface="Arial" panose="020B0604020202020204" pitchFamily="34" charset="0"/>
                      </a:endParaRPr>
                    </a:p>
                  </a:txBody>
                  <a:tcPr marL="0" marR="0" marT="18000" marB="18000">
                    <a:solidFill>
                      <a:srgbClr val="F5EAE8"/>
                    </a:solidFill>
                  </a:tcPr>
                </a:tc>
                <a:extLst>
                  <a:ext uri="{0D108BD9-81ED-4DB2-BD59-A6C34878D82A}">
                    <a16:rowId xmlns:a16="http://schemas.microsoft.com/office/drawing/2014/main" val="4183455151"/>
                  </a:ext>
                </a:extLst>
              </a:tr>
              <a:tr h="230652">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dirty="0">
                          <a:latin typeface="Arial" panose="020B0604020202020204" pitchFamily="34" charset="0"/>
                          <a:cs typeface="Arial" panose="020B0604020202020204" pitchFamily="34" charset="0"/>
                        </a:rPr>
                        <a:t>Median OS, mo</a:t>
                      </a:r>
                    </a:p>
                  </a:txBody>
                  <a:tcPr marT="18000" marB="18000">
                    <a:solidFill>
                      <a:srgbClr val="F5EAE8"/>
                    </a:solidFill>
                  </a:tcPr>
                </a:tc>
                <a:tc gridSpan="2"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sz="1600" dirty="0"/>
                    </a:p>
                  </a:txBody>
                  <a:tcPr marL="0" marR="0" marT="18000" marB="18000">
                    <a:solidFill>
                      <a:srgbClr val="F5EAE8"/>
                    </a:solidFill>
                  </a:tcPr>
                </a:tc>
                <a:tc>
                  <a:txBody>
                    <a:bodyPr/>
                    <a:lstStyle/>
                    <a:p>
                      <a:pPr marL="0" algn="ctr" defTabSz="457200" rtl="0" eaLnBrk="1" latinLnBrk="0" hangingPunct="1"/>
                      <a:r>
                        <a:rPr lang="en-US" sz="1200" kern="1200" dirty="0">
                          <a:solidFill>
                            <a:schemeClr val="dk1"/>
                          </a:solidFill>
                          <a:latin typeface="Arial" panose="020B0604020202020204" pitchFamily="34" charset="0"/>
                          <a:ea typeface="+mn-ea"/>
                          <a:cs typeface="Arial" panose="020B0604020202020204" pitchFamily="34" charset="0"/>
                        </a:rPr>
                        <a:t>39.6</a:t>
                      </a:r>
                    </a:p>
                  </a:txBody>
                  <a:tcPr marL="0" marR="0" marT="18000" marB="18000">
                    <a:solidFill>
                      <a:srgbClr val="F5EAE8"/>
                    </a:solidFill>
                  </a:tcPr>
                </a:tc>
                <a:tc>
                  <a:txBody>
                    <a:bodyPr/>
                    <a:lstStyle/>
                    <a:p>
                      <a:pPr marL="0" algn="ctr" defTabSz="457200" rtl="0" eaLnBrk="1" latinLnBrk="0" hangingPunct="1"/>
                      <a:r>
                        <a:rPr lang="en-GB" sz="1200" kern="1200" dirty="0">
                          <a:solidFill>
                            <a:schemeClr val="dk1"/>
                          </a:solidFill>
                          <a:latin typeface="Arial" panose="020B0604020202020204" pitchFamily="34" charset="0"/>
                          <a:ea typeface="+mn-ea"/>
                          <a:cs typeface="Arial" panose="020B0604020202020204" pitchFamily="34" charset="0"/>
                        </a:rPr>
                        <a:t>38.0</a:t>
                      </a:r>
                    </a:p>
                  </a:txBody>
                  <a:tcPr marL="0" marR="0" marT="18000" marB="18000">
                    <a:solidFill>
                      <a:srgbClr val="F5EAE8"/>
                    </a:solidFill>
                  </a:tcPr>
                </a:tc>
                <a:tc gridSpan="3" vMerge="1">
                  <a:txBody>
                    <a:bodyPr/>
                    <a:lstStyle/>
                    <a:p>
                      <a:pPr algn="ctr"/>
                      <a:endParaRPr lang="en-US" sz="1200" b="0"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a:p>
                  </a:txBody>
                  <a:tcPr/>
                </a:tc>
                <a:tc hMerge="1" vMerge="1">
                  <a:txBody>
                    <a:bodyPr/>
                    <a:lstStyle/>
                    <a:p>
                      <a:pPr algn="ctr"/>
                      <a:endParaRPr lang="en-US" sz="1200" b="0" dirty="0">
                        <a:latin typeface="Arial" panose="020B0604020202020204" pitchFamily="34" charset="0"/>
                        <a:cs typeface="Arial" panose="020B0604020202020204" pitchFamily="34" charset="0"/>
                      </a:endParaRPr>
                    </a:p>
                  </a:txBody>
                  <a:tcPr marL="0" marR="0" marT="18000" marB="18000">
                    <a:solidFill>
                      <a:srgbClr val="F5EAE8"/>
                    </a:solidFill>
                  </a:tcPr>
                </a:tc>
                <a:extLst>
                  <a:ext uri="{0D108BD9-81ED-4DB2-BD59-A6C34878D82A}">
                    <a16:rowId xmlns:a16="http://schemas.microsoft.com/office/drawing/2014/main" val="1957399063"/>
                  </a:ext>
                </a:extLst>
              </a:tr>
              <a:tr h="230652">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0" dirty="0">
                        <a:highlight>
                          <a:srgbClr val="FFFF00"/>
                        </a:highlight>
                        <a:latin typeface="Arial" panose="020B0604020202020204" pitchFamily="34" charset="0"/>
                        <a:cs typeface="Arial" panose="020B0604020202020204" pitchFamily="34" charset="0"/>
                      </a:endParaRPr>
                    </a:p>
                  </a:txBody>
                  <a:tcPr marT="18000" marB="18000">
                    <a:solidFill>
                      <a:srgbClr val="F5EAE8"/>
                    </a:solidFill>
                  </a:tcPr>
                </a:tc>
                <a:tc>
                  <a:txBody>
                    <a:bodyPr/>
                    <a:lstStyle/>
                    <a:p>
                      <a:pPr algn="r"/>
                      <a:r>
                        <a:rPr lang="en-US" sz="1200" b="1" dirty="0">
                          <a:latin typeface="Arial" panose="020B0604020202020204" pitchFamily="34" charset="0"/>
                          <a:cs typeface="Arial" panose="020B0604020202020204" pitchFamily="34" charset="0"/>
                        </a:rPr>
                        <a:t>HR</a:t>
                      </a:r>
                    </a:p>
                  </a:txBody>
                  <a:tcPr marT="18000" marB="18000">
                    <a:solidFill>
                      <a:srgbClr val="F5EAE8"/>
                    </a:solidFill>
                  </a:tcPr>
                </a:tc>
                <a:tc gridSpan="2"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sz="1600" dirty="0"/>
                    </a:p>
                  </a:txBody>
                  <a:tcPr marL="0" marR="0" marT="18000" marB="18000">
                    <a:solidFill>
                      <a:srgbClr val="F5EAE8"/>
                    </a:solidFill>
                  </a:tcPr>
                </a:tc>
                <a:tc gridSpan="2">
                  <a:txBody>
                    <a:bodyPr/>
                    <a:lstStyle/>
                    <a:p>
                      <a:pPr marL="0" algn="ctr" defTabSz="457200" rtl="0" eaLnBrk="1" latinLnBrk="0" hangingPunct="1"/>
                      <a:r>
                        <a:rPr lang="en-US" sz="1200" b="1" kern="1200" dirty="0">
                          <a:solidFill>
                            <a:schemeClr val="dk1"/>
                          </a:solidFill>
                          <a:latin typeface="Arial" panose="020B0604020202020204" pitchFamily="34" charset="0"/>
                          <a:ea typeface="+mn-ea"/>
                          <a:cs typeface="Arial" panose="020B0604020202020204" pitchFamily="34" charset="0"/>
                        </a:rPr>
                        <a:t>0.91</a:t>
                      </a:r>
                    </a:p>
                  </a:txBody>
                  <a:tcPr marL="0" marR="0" marT="18000" marB="18000">
                    <a:solidFill>
                      <a:srgbClr val="F5EAE8"/>
                    </a:solidFill>
                  </a:tcPr>
                </a:tc>
                <a:tc hMerge="1">
                  <a:txBody>
                    <a:bodyPr/>
                    <a:lstStyle/>
                    <a:p>
                      <a:endParaRPr lang="en-GB" dirty="0"/>
                    </a:p>
                  </a:txBody>
                  <a:tcPr marL="0" marR="0" marT="18000" marB="18000">
                    <a:solidFill>
                      <a:srgbClr val="F5EAE8"/>
                    </a:solidFill>
                  </a:tcPr>
                </a:tc>
                <a:tc gridSpan="3"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tc hMerge="1" vMerge="1">
                  <a:txBody>
                    <a:bodyPr/>
                    <a:lstStyle/>
                    <a:p>
                      <a:endParaRPr lang="en-GB"/>
                    </a:p>
                  </a:txBody>
                  <a:tcPr/>
                </a:tc>
                <a:tc hMerge="1" vMerge="1">
                  <a:txBody>
                    <a:bodyPr/>
                    <a:lstStyle/>
                    <a:p>
                      <a:pPr algn="ctr"/>
                      <a:endParaRPr lang="en-US" sz="1200" b="1" dirty="0">
                        <a:latin typeface="Arial" panose="020B0604020202020204" pitchFamily="34" charset="0"/>
                        <a:cs typeface="Arial" panose="020B0604020202020204" pitchFamily="34" charset="0"/>
                      </a:endParaRPr>
                    </a:p>
                  </a:txBody>
                  <a:tcPr marL="0" marR="0" marT="18000" marB="18000">
                    <a:solidFill>
                      <a:srgbClr val="F5EAE8"/>
                    </a:solidFill>
                  </a:tcPr>
                </a:tc>
                <a:extLst>
                  <a:ext uri="{0D108BD9-81ED-4DB2-BD59-A6C34878D82A}">
                    <a16:rowId xmlns:a16="http://schemas.microsoft.com/office/drawing/2014/main" val="3579548315"/>
                  </a:ext>
                </a:extLst>
              </a:tr>
              <a:tr h="230652">
                <a:tc gridSpan="9">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Please note that these studies cannot be directly compared.  The data are presented for information purposes only</a:t>
                      </a:r>
                      <a:endParaRPr lang="en-GB" sz="1100" dirty="0">
                        <a:latin typeface="Arial" panose="020B0604020202020204" pitchFamily="34" charset="0"/>
                      </a:endParaRPr>
                    </a:p>
                  </a:txBody>
                  <a:tcPr marT="18000" marB="18000">
                    <a:noFill/>
                  </a:tcPr>
                </a:tc>
                <a:tc hMerge="1">
                  <a:txBody>
                    <a:bodyPr/>
                    <a:lstStyle/>
                    <a:p>
                      <a:pPr algn="r"/>
                      <a:endParaRPr lang="en-US" sz="1400" b="1" dirty="0">
                        <a:latin typeface="Arial" panose="020B0604020202020204" pitchFamily="34" charset="0"/>
                        <a:cs typeface="Arial" panose="020B0604020202020204" pitchFamily="34" charset="0"/>
                      </a:endParaRPr>
                    </a:p>
                  </a:txBody>
                  <a:tcPr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pPr algn="ctr"/>
                      <a:endParaRPr lang="en-US" sz="1400" dirty="0">
                        <a:latin typeface="Arial" panose="020B0604020202020204" pitchFamily="34" charset="0"/>
                        <a:cs typeface="Arial" panose="020B0604020202020204" pitchFamily="34" charset="0"/>
                      </a:endParaRPr>
                    </a:p>
                  </a:txBody>
                  <a:tcPr marL="0" marR="0" marT="18000" marB="18000">
                    <a:solidFill>
                      <a:srgbClr val="F5EAE8"/>
                    </a:solidFill>
                  </a:tcPr>
                </a:tc>
                <a:tc hMerge="1">
                  <a:txBody>
                    <a:bodyPr/>
                    <a:lstStyle/>
                    <a:p>
                      <a:endParaRPr lang="en-GB"/>
                    </a:p>
                  </a:txBody>
                  <a:tcPr/>
                </a:tc>
                <a:extLst>
                  <a:ext uri="{0D108BD9-81ED-4DB2-BD59-A6C34878D82A}">
                    <a16:rowId xmlns:a16="http://schemas.microsoft.com/office/drawing/2014/main" val="4076258075"/>
                  </a:ext>
                </a:extLst>
              </a:tr>
            </a:tbl>
          </a:graphicData>
        </a:graphic>
      </p:graphicFrame>
    </p:spTree>
    <p:extLst>
      <p:ext uri="{BB962C8B-B14F-4D97-AF65-F5344CB8AC3E}">
        <p14:creationId xmlns:p14="http://schemas.microsoft.com/office/powerpoint/2010/main" val="93091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0EB-2628-4AF8-AE06-8C1B972F66DF}"/>
              </a:ext>
            </a:extLst>
          </p:cNvPr>
          <p:cNvSpPr>
            <a:spLocks noGrp="1"/>
          </p:cNvSpPr>
          <p:nvPr>
            <p:ph type="title"/>
          </p:nvPr>
        </p:nvSpPr>
        <p:spPr>
          <a:xfrm>
            <a:off x="507999" y="149694"/>
            <a:ext cx="8740800" cy="807285"/>
          </a:xfrm>
        </p:spPr>
        <p:txBody>
          <a:bodyPr>
            <a:normAutofit fontScale="90000"/>
          </a:bodyPr>
          <a:lstStyle/>
          <a:p>
            <a:r>
              <a:rPr lang="en-GB" dirty="0"/>
              <a:t>PARP inhibitors are approved in prostate cancer</a:t>
            </a:r>
          </a:p>
        </p:txBody>
      </p:sp>
      <p:sp>
        <p:nvSpPr>
          <p:cNvPr id="5" name="Slide Number Placeholder 4">
            <a:extLst>
              <a:ext uri="{FF2B5EF4-FFF2-40B4-BE49-F238E27FC236}">
                <a16:creationId xmlns:a16="http://schemas.microsoft.com/office/drawing/2014/main" id="{130F9D48-5246-9948-A12F-5FAD15178E0E}"/>
              </a:ext>
            </a:extLst>
          </p:cNvPr>
          <p:cNvSpPr>
            <a:spLocks noGrp="1"/>
          </p:cNvSpPr>
          <p:nvPr>
            <p:ph type="sldNum" sz="quarter" idx="4"/>
          </p:nvPr>
        </p:nvSpPr>
        <p:spPr/>
        <p:txBody>
          <a:bodyPr/>
          <a:lstStyle/>
          <a:p>
            <a:fld id="{F8E47D07-9D1E-4FE9-B31A-2F5863681021}" type="slidenum">
              <a:rPr lang="en-GB" smtClean="0"/>
              <a:pPr/>
              <a:t>92</a:t>
            </a:fld>
            <a:endParaRPr lang="en-GB" dirty="0"/>
          </a:p>
        </p:txBody>
      </p:sp>
      <p:sp>
        <p:nvSpPr>
          <p:cNvPr id="14" name="Content Placeholder 13">
            <a:extLst>
              <a:ext uri="{FF2B5EF4-FFF2-40B4-BE49-F238E27FC236}">
                <a16:creationId xmlns:a16="http://schemas.microsoft.com/office/drawing/2014/main" id="{CE7324C9-E115-1646-80F4-DBAB34F97BBD}"/>
              </a:ext>
            </a:extLst>
          </p:cNvPr>
          <p:cNvSpPr>
            <a:spLocks noGrp="1"/>
          </p:cNvSpPr>
          <p:nvPr>
            <p:ph sz="quarter" idx="15"/>
          </p:nvPr>
        </p:nvSpPr>
        <p:spPr>
          <a:xfrm>
            <a:off x="578130" y="6229574"/>
            <a:ext cx="10702446" cy="365125"/>
          </a:xfrm>
        </p:spPr>
        <p:txBody>
          <a:bodyPr/>
          <a:lstStyle/>
          <a:p>
            <a:pPr>
              <a:spcBef>
                <a:spcPts val="0"/>
              </a:spcBef>
            </a:pPr>
            <a:r>
              <a:rPr lang="en-GB" sz="900" dirty="0"/>
              <a:t>AR, androgen receptor; </a:t>
            </a:r>
            <a:r>
              <a:rPr lang="en-GB" sz="900" dirty="0">
                <a:solidFill>
                  <a:schemeClr val="tx2"/>
                </a:solidFill>
              </a:rPr>
              <a:t>BRCAm, breast cancer gene mutation; </a:t>
            </a:r>
            <a:r>
              <a:rPr lang="en-GB" sz="900" dirty="0"/>
              <a:t>EMA, European Medicines Agency; FDA, US Food and Drug Administration; HRRm, homologous recombination repair mutation; LHRH, luteinising hormone-releasing hormone; mCRPC, metastatic castration-resistant prostate cancer; NHA, new hormonal agent; PARP, poly-ADP ribose polymerase</a:t>
            </a:r>
          </a:p>
          <a:p>
            <a:pPr>
              <a:spcBef>
                <a:spcPts val="0"/>
              </a:spcBef>
            </a:pPr>
            <a:r>
              <a:rPr lang="en-GB" sz="900" dirty="0"/>
              <a:t>1. Lynparza (olaparib) US prescribing information (Sep-2023); 2. Lynparza (olaparib) summary of product characteristics (Mar 2023); 3. </a:t>
            </a:r>
            <a:r>
              <a:rPr lang="en-US" sz="900" dirty="0">
                <a:hlinkClick r:id="rId3">
                  <a:extLst>
                    <a:ext uri="{A12FA001-AC4F-418D-AE19-62706E023703}">
                      <ahyp:hlinkClr xmlns:ahyp="http://schemas.microsoft.com/office/drawing/2018/hyperlinkcolor" val="tx"/>
                    </a:ext>
                  </a:extLst>
                </a:hlinkClick>
              </a:rPr>
              <a:t>FDA approves niraparib and abiraterone acetate plus prednisone for BRCA-mutated metastatic castration-resistant prostate cancer | FDA</a:t>
            </a:r>
            <a:r>
              <a:rPr lang="en-US" sz="900" dirty="0"/>
              <a:t>; </a:t>
            </a:r>
            <a:r>
              <a:rPr lang="en-GB" sz="900" dirty="0"/>
              <a:t>4. </a:t>
            </a:r>
            <a:r>
              <a:rPr lang="en-GB" sz="900" dirty="0">
                <a:hlinkClick r:id="rId4"/>
              </a:rPr>
              <a:t>https://www.esmo.org/oncology-news/ema-recommends-granting-a-marketing-authorisation-for-akeega-fixed-dose-combinations-of-niraparib-abiraterone-acetate</a:t>
            </a:r>
            <a:r>
              <a:rPr lang="en-GB" sz="900" dirty="0"/>
              <a:t>; 5. Rubraca (rucaparib) US prescribing information (Jun 2022); 6. </a:t>
            </a:r>
            <a:r>
              <a:rPr lang="en-GB" sz="900" dirty="0" err="1"/>
              <a:t>Talzenna</a:t>
            </a:r>
            <a:r>
              <a:rPr lang="en-GB" sz="900" dirty="0"/>
              <a:t> (</a:t>
            </a:r>
            <a:r>
              <a:rPr lang="en-GB" sz="900" dirty="0" err="1"/>
              <a:t>talazoparib</a:t>
            </a:r>
            <a:r>
              <a:rPr lang="en-GB" sz="900" dirty="0"/>
              <a:t>) summary of product characteristics (Apr 2024) </a:t>
            </a:r>
          </a:p>
        </p:txBody>
      </p:sp>
      <p:sp>
        <p:nvSpPr>
          <p:cNvPr id="17" name="Rectangle: Diagonal Corners Rounded 16">
            <a:extLst>
              <a:ext uri="{FF2B5EF4-FFF2-40B4-BE49-F238E27FC236}">
                <a16:creationId xmlns:a16="http://schemas.microsoft.com/office/drawing/2014/main" id="{614CAA3C-49C7-4101-B705-4504C94344E7}"/>
              </a:ext>
            </a:extLst>
          </p:cNvPr>
          <p:cNvSpPr/>
          <p:nvPr/>
        </p:nvSpPr>
        <p:spPr bwMode="auto">
          <a:xfrm>
            <a:off x="507999" y="1556793"/>
            <a:ext cx="5472335" cy="1582632"/>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Olaparib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for the treatment of adult patients with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HRRm</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on enzalutamide or abiraterone acetate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schemeClr val="bg1"/>
                </a:solidFill>
                <a:latin typeface="Arial" panose="020B0604020202020204" pitchFamily="34" charset="0"/>
                <a:cs typeface="Arial" panose="020B0604020202020204" pitchFamily="34" charset="0"/>
              </a:rPr>
              <a:t>In </a:t>
            </a:r>
            <a:r>
              <a:rPr lang="en-GB" sz="1400" b="1" dirty="0">
                <a:solidFill>
                  <a:schemeClr val="bg1"/>
                </a:solidFill>
                <a:latin typeface="Arial" panose="020B0604020202020204" pitchFamily="34" charset="0"/>
                <a:cs typeface="Arial" panose="020B0604020202020204" pitchFamily="34" charset="0"/>
              </a:rPr>
              <a:t>combination with abiraterone </a:t>
            </a:r>
            <a:r>
              <a:rPr lang="en-GB" sz="1400" dirty="0">
                <a:solidFill>
                  <a:schemeClr val="bg1"/>
                </a:solidFill>
                <a:latin typeface="Arial" panose="020B0604020202020204" pitchFamily="34" charset="0"/>
                <a:cs typeface="Arial" panose="020B0604020202020204" pitchFamily="34" charset="0"/>
              </a:rPr>
              <a:t>and prednisone or prednisolone for the treatment of adult patients with </a:t>
            </a:r>
            <a:r>
              <a:rPr lang="en-GB" sz="1400" b="1" i="1" dirty="0" err="1">
                <a:solidFill>
                  <a:schemeClr val="bg1"/>
                </a:solidFill>
                <a:latin typeface="Arial" panose="020B0604020202020204" pitchFamily="34" charset="0"/>
                <a:cs typeface="Arial" panose="020B0604020202020204" pitchFamily="34" charset="0"/>
              </a:rPr>
              <a:t>BRCAm</a:t>
            </a:r>
            <a:r>
              <a:rPr lang="en-GB" sz="1400" dirty="0">
                <a:solidFill>
                  <a:schemeClr val="bg1"/>
                </a:solidFill>
                <a:latin typeface="Arial" panose="020B0604020202020204" pitchFamily="34" charset="0"/>
                <a:cs typeface="Arial" panose="020B0604020202020204" pitchFamily="34" charset="0"/>
              </a:rPr>
              <a:t> </a:t>
            </a:r>
            <a:r>
              <a:rPr lang="en-GB" sz="1400" b="1" dirty="0">
                <a:solidFill>
                  <a:schemeClr val="bg1"/>
                </a:solidFill>
                <a:latin typeface="Arial" panose="020B0604020202020204" pitchFamily="34" charset="0"/>
                <a:cs typeface="Arial" panose="020B0604020202020204" pitchFamily="34" charset="0"/>
              </a:rPr>
              <a:t>mCRPC</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8" name="Rectangle: Diagonal Corners Rounded 17">
            <a:extLst>
              <a:ext uri="{FF2B5EF4-FFF2-40B4-BE49-F238E27FC236}">
                <a16:creationId xmlns:a16="http://schemas.microsoft.com/office/drawing/2014/main" id="{493AA296-1460-4062-A6C4-459ED620B8C3}"/>
              </a:ext>
            </a:extLst>
          </p:cNvPr>
          <p:cNvSpPr/>
          <p:nvPr/>
        </p:nvSpPr>
        <p:spPr bwMode="auto">
          <a:xfrm>
            <a:off x="6202966" y="1537115"/>
            <a:ext cx="5472334" cy="1582634"/>
          </a:xfrm>
          <a:prstGeom prst="round2DiagRect">
            <a:avLst/>
          </a:prstGeom>
          <a:solidFill>
            <a:schemeClr val="tx2"/>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Olaparib EMA-approved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monotherapy</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for the treatment of adult patients with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mCRPC</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and a </a:t>
            </a: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BRCAm</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who have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progressed</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on prior therapy, including an </a:t>
            </a:r>
            <a:r>
              <a:rPr kumimoji="0" lang="en-GB" sz="1400" b="1"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NHA</a:t>
            </a:r>
            <a:r>
              <a:rPr kumimoji="0" lang="en-GB" sz="1400" b="0" i="0"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GB" sz="1400" i="0"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dirty="0">
                <a:solidFill>
                  <a:schemeClr val="bg1"/>
                </a:solidFill>
                <a:latin typeface="Arial" panose="020B0604020202020204" pitchFamily="34" charset="0"/>
                <a:ea typeface="Calibri" panose="020F0502020204030204" pitchFamily="34" charset="0"/>
                <a:cs typeface="Arial" panose="020B0604020202020204" pitchFamily="34" charset="0"/>
              </a:rPr>
              <a:t>In </a:t>
            </a:r>
            <a:r>
              <a:rPr lang="en-GB" sz="1400" b="1" kern="0" dirty="0">
                <a:solidFill>
                  <a:schemeClr val="bg1"/>
                </a:solidFill>
                <a:latin typeface="Arial" panose="020B0604020202020204" pitchFamily="34" charset="0"/>
                <a:ea typeface="Calibri" panose="020F0502020204030204" pitchFamily="34" charset="0"/>
                <a:cs typeface="Arial" panose="020B0604020202020204" pitchFamily="34" charset="0"/>
              </a:rPr>
              <a:t>combination with abiraterone</a:t>
            </a:r>
            <a:r>
              <a:rPr lang="en-GB" sz="1400" kern="0" dirty="0">
                <a:solidFill>
                  <a:schemeClr val="bg1"/>
                </a:solidFill>
                <a:latin typeface="Arial" panose="020B0604020202020204" pitchFamily="34" charset="0"/>
                <a:ea typeface="Calibri" panose="020F0502020204030204" pitchFamily="34" charset="0"/>
                <a:cs typeface="Arial" panose="020B0604020202020204" pitchFamily="34" charset="0"/>
              </a:rPr>
              <a:t> and prednisone or prednisolone for the treatment of adult patients with </a:t>
            </a:r>
            <a:r>
              <a:rPr lang="en-GB" sz="1400" b="1" kern="0" dirty="0">
                <a:solidFill>
                  <a:schemeClr val="bg1"/>
                </a:solidFill>
                <a:latin typeface="Arial" panose="020B0604020202020204" pitchFamily="34" charset="0"/>
                <a:ea typeface="Calibri" panose="020F0502020204030204" pitchFamily="34" charset="0"/>
                <a:cs typeface="Arial" panose="020B0604020202020204" pitchFamily="34" charset="0"/>
              </a:rPr>
              <a:t>mCRPC in whom chemotherapy is not clinically indicated </a:t>
            </a:r>
          </a:p>
        </p:txBody>
      </p:sp>
      <p:pic>
        <p:nvPicPr>
          <p:cNvPr id="19" name="Picture 18">
            <a:extLst>
              <a:ext uri="{FF2B5EF4-FFF2-40B4-BE49-F238E27FC236}">
                <a16:creationId xmlns:a16="http://schemas.microsoft.com/office/drawing/2014/main" id="{44F61447-74DE-4600-891C-BF741BA11807}"/>
              </a:ext>
            </a:extLst>
          </p:cNvPr>
          <p:cNvPicPr>
            <a:picLocks noChangeAspect="1"/>
          </p:cNvPicPr>
          <p:nvPr/>
        </p:nvPicPr>
        <p:blipFill>
          <a:blip r:embed="rId5"/>
          <a:stretch>
            <a:fillRect/>
          </a:stretch>
        </p:blipFill>
        <p:spPr>
          <a:xfrm>
            <a:off x="500819" y="956979"/>
            <a:ext cx="882443" cy="490794"/>
          </a:xfrm>
          <a:prstGeom prst="rect">
            <a:avLst/>
          </a:prstGeom>
          <a:effectLst>
            <a:outerShdw blurRad="50800" dist="38100" dir="2700000" algn="tl" rotWithShape="0">
              <a:prstClr val="black">
                <a:alpha val="40000"/>
              </a:prstClr>
            </a:outerShdw>
          </a:effectLst>
        </p:spPr>
      </p:pic>
      <p:pic>
        <p:nvPicPr>
          <p:cNvPr id="20" name="Picture 2" descr="Flag of Europe - Wikipedia">
            <a:extLst>
              <a:ext uri="{FF2B5EF4-FFF2-40B4-BE49-F238E27FC236}">
                <a16:creationId xmlns:a16="http://schemas.microsoft.com/office/drawing/2014/main" id="{F150CD98-3B50-4B18-AEFE-B874C1DB60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200" b="7679"/>
          <a:stretch/>
        </p:blipFill>
        <p:spPr bwMode="auto">
          <a:xfrm>
            <a:off x="6211666" y="956979"/>
            <a:ext cx="885686" cy="490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Rectangle: Diagonal Corners Rounded 22">
            <a:extLst>
              <a:ext uri="{FF2B5EF4-FFF2-40B4-BE49-F238E27FC236}">
                <a16:creationId xmlns:a16="http://schemas.microsoft.com/office/drawing/2014/main" id="{28A5CD0D-7196-4651-A22F-66DCE3A9901F}"/>
              </a:ext>
            </a:extLst>
          </p:cNvPr>
          <p:cNvSpPr/>
          <p:nvPr/>
        </p:nvSpPr>
        <p:spPr bwMode="auto">
          <a:xfrm>
            <a:off x="466048" y="4193198"/>
            <a:ext cx="5472335" cy="1006520"/>
          </a:xfrm>
          <a:prstGeom prst="round2DiagRect">
            <a:avLst/>
          </a:prstGeom>
          <a:solidFill>
            <a:schemeClr val="accent1"/>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Rucaparib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5</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Indicated as </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monotherapy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for the treatment of adult patients with </a:t>
            </a:r>
            <a:r>
              <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BRCAm</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 mCRPC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who have </a:t>
            </a:r>
            <a:r>
              <a:rPr kumimoji="0" lang="en-GB" sz="1400" b="1"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progressed on </a:t>
            </a:r>
            <a:r>
              <a:rPr kumimoji="0" lang="en-GB" sz="1400" b="0" i="0"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rPr>
              <a:t>AR-directed therapy and a </a:t>
            </a:r>
            <a:r>
              <a:rPr kumimoji="0" lang="en-GB" sz="1400" b="1" i="0" u="none" strike="noStrike" kern="0" cap="none" spc="0" normalizeH="0" baseline="0" dirty="0" err="1">
                <a:ln>
                  <a:noFill/>
                </a:ln>
                <a:solidFill>
                  <a:schemeClr val="bg1"/>
                </a:solidFill>
                <a:effectLst/>
                <a:uLnTx/>
                <a:uFillTx/>
                <a:latin typeface="Arial" panose="020B0604020202020204" pitchFamily="34" charset="0"/>
                <a:cs typeface="Arial" panose="020B0604020202020204" pitchFamily="34" charset="0"/>
              </a:rPr>
              <a:t>taxane</a:t>
            </a:r>
            <a:r>
              <a:rPr kumimoji="0" lang="en-GB" sz="1400" b="1" i="0" u="none" strike="noStrike" kern="0" cap="none" spc="0" normalizeH="0" baseline="30000" dirty="0" err="1">
                <a:ln>
                  <a:noFill/>
                </a:ln>
                <a:solidFill>
                  <a:schemeClr val="bg1"/>
                </a:solidFill>
                <a:effectLst/>
                <a:uLnTx/>
                <a:uFillTx/>
                <a:latin typeface="Arial" panose="020B0604020202020204" pitchFamily="34" charset="0"/>
                <a:cs typeface="Arial" panose="020B0604020202020204" pitchFamily="34" charset="0"/>
              </a:rPr>
              <a:t>a</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9" name="Content Placeholder 13">
            <a:extLst>
              <a:ext uri="{FF2B5EF4-FFF2-40B4-BE49-F238E27FC236}">
                <a16:creationId xmlns:a16="http://schemas.microsoft.com/office/drawing/2014/main" id="{C95FB765-54CF-6043-BEDB-2DE8DE0C6AA7}"/>
              </a:ext>
            </a:extLst>
          </p:cNvPr>
          <p:cNvSpPr txBox="1">
            <a:spLocks/>
          </p:cNvSpPr>
          <p:nvPr/>
        </p:nvSpPr>
        <p:spPr>
          <a:xfrm>
            <a:off x="6211666" y="4750502"/>
            <a:ext cx="5472334" cy="365125"/>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1"/>
              </a:buClr>
              <a:buFont typeface="Arial"/>
              <a:buNone/>
              <a:defRPr sz="1200" b="0" i="0" kern="1200" spc="-30" baseline="0">
                <a:solidFill>
                  <a:srgbClr val="5D8298"/>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ts val="600"/>
              </a:spcBef>
              <a:buClr>
                <a:schemeClr val="accent1"/>
              </a:buClr>
              <a:buFont typeface="Lucida Grande"/>
              <a:buNone/>
              <a:defRPr sz="1200" b="0" i="0" kern="1200">
                <a:solidFill>
                  <a:srgbClr val="5D8298"/>
                </a:solidFill>
                <a:latin typeface="PT Sans Narrow"/>
                <a:ea typeface="+mn-ea"/>
                <a:cs typeface="PT Sans Narrow"/>
              </a:defRPr>
            </a:lvl2pPr>
            <a:lvl3pPr marL="914400" indent="0" algn="l" defTabSz="457200" rtl="0" eaLnBrk="1" latinLnBrk="0" hangingPunct="1">
              <a:spcBef>
                <a:spcPts val="400"/>
              </a:spcBef>
              <a:buClr>
                <a:schemeClr val="accent1"/>
              </a:buClr>
              <a:buFont typeface="Arial"/>
              <a:buNone/>
              <a:defRPr sz="1200" b="0" i="0" kern="1200">
                <a:solidFill>
                  <a:srgbClr val="5D8298"/>
                </a:solidFill>
                <a:latin typeface="PT Sans Narrow"/>
                <a:ea typeface="+mn-ea"/>
                <a:cs typeface="PT Sans Narrow"/>
              </a:defRPr>
            </a:lvl3pPr>
            <a:lvl4pPr marL="13716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4pPr>
            <a:lvl5pPr marL="1828800" indent="0" algn="l" defTabSz="457200" rtl="0" eaLnBrk="1" latinLnBrk="0" hangingPunct="1">
              <a:spcBef>
                <a:spcPts val="0"/>
              </a:spcBef>
              <a:buClr>
                <a:schemeClr val="accent1"/>
              </a:buClr>
              <a:buFont typeface="Arial"/>
              <a:buNone/>
              <a:defRPr sz="1200" b="0" i="0" kern="1200">
                <a:solidFill>
                  <a:srgbClr val="5D8298"/>
                </a:solidFill>
                <a:latin typeface="PT Sans Narrow"/>
                <a:ea typeface="+mn-ea"/>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b="1" baseline="30000" dirty="0">
                <a:solidFill>
                  <a:schemeClr val="accent1"/>
                </a:solidFill>
              </a:rPr>
              <a:t>a</a:t>
            </a:r>
            <a:r>
              <a:rPr lang="en-GB" sz="1400" b="1" dirty="0">
                <a:solidFill>
                  <a:schemeClr val="accent1"/>
                </a:solidFill>
              </a:rPr>
              <a:t>Rucaparib has no current approval in prostate cancer in Europe</a:t>
            </a:r>
            <a:r>
              <a:rPr lang="en-GB" sz="1400" b="1" baseline="30000" dirty="0">
                <a:solidFill>
                  <a:schemeClr val="accent1"/>
                </a:solidFill>
              </a:rPr>
              <a:t> </a:t>
            </a:r>
          </a:p>
        </p:txBody>
      </p:sp>
      <p:sp>
        <p:nvSpPr>
          <p:cNvPr id="3" name="Rectangle: Diagonal Corners Rounded 2">
            <a:extLst>
              <a:ext uri="{FF2B5EF4-FFF2-40B4-BE49-F238E27FC236}">
                <a16:creationId xmlns:a16="http://schemas.microsoft.com/office/drawing/2014/main" id="{D2B669E9-5CBC-9F84-BE9E-CE568C17796A}"/>
              </a:ext>
            </a:extLst>
          </p:cNvPr>
          <p:cNvSpPr/>
          <p:nvPr/>
        </p:nvSpPr>
        <p:spPr bwMode="auto">
          <a:xfrm>
            <a:off x="6202963" y="3156631"/>
            <a:ext cx="5472335" cy="1322886"/>
          </a:xfrm>
          <a:prstGeom prst="round2DiagRect">
            <a:avLst/>
          </a:prstGeom>
          <a:solidFill>
            <a:schemeClr val="bg2">
              <a:lumMod val="50000"/>
            </a:schemeClr>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Niraparib EMA-approved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chemeClr val="bg1"/>
                </a:solidFill>
                <a:effectLst/>
                <a:latin typeface="Roboto" panose="02000000000000000000" pitchFamily="2" charset="0"/>
              </a:rPr>
              <a:t>Indicated as </a:t>
            </a:r>
            <a:r>
              <a:rPr lang="en-GB" sz="1400" b="1" i="0" dirty="0">
                <a:solidFill>
                  <a:schemeClr val="bg1"/>
                </a:solidFill>
                <a:effectLst/>
                <a:latin typeface="Roboto" panose="02000000000000000000" pitchFamily="2" charset="0"/>
              </a:rPr>
              <a:t>a fixed-dose combination of niraparib/abiraterone acetate </a:t>
            </a:r>
            <a:r>
              <a:rPr lang="en-US" sz="1400" b="0" i="0" dirty="0">
                <a:solidFill>
                  <a:schemeClr val="bg1"/>
                </a:solidFill>
                <a:effectLst/>
                <a:latin typeface="Roboto" panose="02000000000000000000" pitchFamily="2" charset="0"/>
              </a:rPr>
              <a:t>with prednisone or prednisolone for the treatment of adult patients with </a:t>
            </a:r>
            <a:r>
              <a:rPr lang="en-US" sz="1400" b="1" i="0" dirty="0">
                <a:solidFill>
                  <a:schemeClr val="bg1"/>
                </a:solidFill>
                <a:effectLst/>
                <a:latin typeface="Roboto" panose="02000000000000000000" pitchFamily="2" charset="0"/>
              </a:rPr>
              <a:t>mCRPC and </a:t>
            </a:r>
            <a:r>
              <a:rPr lang="en-US" sz="1400" b="1" i="1" dirty="0">
                <a:solidFill>
                  <a:schemeClr val="bg1"/>
                </a:solidFill>
                <a:effectLst/>
                <a:latin typeface="Roboto" panose="02000000000000000000" pitchFamily="2" charset="0"/>
              </a:rPr>
              <a:t>BRCA1/2</a:t>
            </a:r>
            <a:r>
              <a:rPr lang="en-US" sz="1400" b="1" i="0" dirty="0">
                <a:solidFill>
                  <a:schemeClr val="bg1"/>
                </a:solidFill>
                <a:effectLst/>
                <a:latin typeface="Roboto" panose="02000000000000000000" pitchFamily="2" charset="0"/>
              </a:rPr>
              <a:t> gene mutations </a:t>
            </a:r>
            <a:r>
              <a:rPr lang="en-US" sz="1400" b="0" i="0" dirty="0">
                <a:solidFill>
                  <a:schemeClr val="bg1"/>
                </a:solidFill>
                <a:effectLst/>
                <a:latin typeface="Roboto" panose="02000000000000000000" pitchFamily="2" charset="0"/>
              </a:rPr>
              <a:t>(germline and/or somatic) </a:t>
            </a:r>
            <a:r>
              <a:rPr lang="en-US" sz="1400" b="1" i="0" dirty="0">
                <a:solidFill>
                  <a:schemeClr val="bg1"/>
                </a:solidFill>
                <a:effectLst/>
                <a:latin typeface="Roboto" panose="02000000000000000000" pitchFamily="2" charset="0"/>
              </a:rPr>
              <a:t>in whom chemotherapy is not clinically indicated</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Rectangle: Diagonal Corners Rounded 8">
            <a:extLst>
              <a:ext uri="{FF2B5EF4-FFF2-40B4-BE49-F238E27FC236}">
                <a16:creationId xmlns:a16="http://schemas.microsoft.com/office/drawing/2014/main" id="{EA7EA1B0-8D80-631E-7D57-901F232028C6}"/>
              </a:ext>
            </a:extLst>
          </p:cNvPr>
          <p:cNvSpPr/>
          <p:nvPr/>
        </p:nvSpPr>
        <p:spPr bwMode="auto">
          <a:xfrm>
            <a:off x="484457" y="3190104"/>
            <a:ext cx="5472335" cy="919193"/>
          </a:xfrm>
          <a:prstGeom prst="round2DiagRect">
            <a:avLst/>
          </a:prstGeom>
          <a:solidFill>
            <a:schemeClr val="bg2">
              <a:lumMod val="50000"/>
            </a:schemeClr>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Niraparib FDA-approved indication</a:t>
            </a:r>
            <a:r>
              <a:rPr kumimoji="0" lang="en-GB" sz="1400" b="1" i="1" u="none" strike="noStrike" kern="0" cap="none" spc="0" normalizeH="0" baseline="3000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chemeClr val="bg1"/>
                </a:solidFill>
                <a:effectLst/>
                <a:latin typeface="Roboto" panose="02000000000000000000" pitchFamily="2" charset="0"/>
              </a:rPr>
              <a:t>Indicated as </a:t>
            </a:r>
            <a:r>
              <a:rPr lang="en-GB" sz="1400" b="1" i="0" dirty="0">
                <a:solidFill>
                  <a:schemeClr val="bg1"/>
                </a:solidFill>
                <a:effectLst/>
                <a:latin typeface="Roboto" panose="02000000000000000000" pitchFamily="2" charset="0"/>
              </a:rPr>
              <a:t>a fixed-dose combination of niraparib/abiraterone acetate </a:t>
            </a:r>
            <a:r>
              <a:rPr lang="en-US" sz="1400" b="0" i="0" dirty="0">
                <a:solidFill>
                  <a:schemeClr val="bg1"/>
                </a:solidFill>
                <a:effectLst/>
                <a:latin typeface="Roboto" panose="02000000000000000000" pitchFamily="2" charset="0"/>
              </a:rPr>
              <a:t>with prednisone for the treatment of adult patients with </a:t>
            </a:r>
            <a:r>
              <a:rPr lang="en-US" sz="1400" b="1" i="1" dirty="0" err="1">
                <a:solidFill>
                  <a:schemeClr val="bg1"/>
                </a:solidFill>
                <a:effectLst/>
                <a:latin typeface="Roboto" panose="02000000000000000000" pitchFamily="2" charset="0"/>
              </a:rPr>
              <a:t>BRCAm</a:t>
            </a:r>
            <a:r>
              <a:rPr lang="en-US" sz="1400" b="0" i="0" dirty="0">
                <a:solidFill>
                  <a:schemeClr val="bg1"/>
                </a:solidFill>
                <a:effectLst/>
                <a:latin typeface="Roboto" panose="02000000000000000000" pitchFamily="2" charset="0"/>
              </a:rPr>
              <a:t> </a:t>
            </a:r>
            <a:r>
              <a:rPr lang="en-US" sz="1400" b="1" i="0" dirty="0" err="1">
                <a:solidFill>
                  <a:schemeClr val="bg1"/>
                </a:solidFill>
                <a:effectLst/>
                <a:latin typeface="Roboto" panose="02000000000000000000" pitchFamily="2" charset="0"/>
              </a:rPr>
              <a:t>mCRPC</a:t>
            </a:r>
            <a:endParaRPr kumimoji="0" lang="en-GB" sz="1400" b="1" i="0" u="none" strike="noStrike" kern="0" cap="none" spc="0" normalizeH="0" baseline="3000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Rectangle: Diagonal Corners Rounded 9">
            <a:extLst>
              <a:ext uri="{FF2B5EF4-FFF2-40B4-BE49-F238E27FC236}">
                <a16:creationId xmlns:a16="http://schemas.microsoft.com/office/drawing/2014/main" id="{07B9B37E-864C-01A1-EFDA-5F19B5F6FA5C}"/>
              </a:ext>
            </a:extLst>
          </p:cNvPr>
          <p:cNvSpPr/>
          <p:nvPr/>
        </p:nvSpPr>
        <p:spPr bwMode="auto">
          <a:xfrm>
            <a:off x="448626" y="5242380"/>
            <a:ext cx="5472335" cy="803396"/>
          </a:xfrm>
          <a:prstGeom prst="round2DiagRect">
            <a:avLst/>
          </a:prstGeom>
          <a:solidFill>
            <a:schemeClr val="accent6"/>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err="1">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Talazoparib</a:t>
            </a: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FDA-approved indication</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Roboto" panose="02000000000000000000" pitchFamily="2" charset="0"/>
              </a:rPr>
              <a:t>In combination with enzalutamide for the treatment of adult patients with </a:t>
            </a:r>
            <a:r>
              <a:rPr lang="en-US" sz="1400" dirty="0" err="1">
                <a:solidFill>
                  <a:schemeClr val="bg1"/>
                </a:solidFill>
                <a:latin typeface="Roboto" panose="02000000000000000000" pitchFamily="2" charset="0"/>
              </a:rPr>
              <a:t>HRRm</a:t>
            </a:r>
            <a:r>
              <a:rPr lang="en-US" sz="1400" b="1" dirty="0">
                <a:solidFill>
                  <a:schemeClr val="bg1"/>
                </a:solidFill>
                <a:latin typeface="Roboto" panose="02000000000000000000" pitchFamily="2" charset="0"/>
              </a:rPr>
              <a:t> </a:t>
            </a:r>
            <a:r>
              <a:rPr lang="en-US" sz="1400" b="1" dirty="0" err="1">
                <a:solidFill>
                  <a:schemeClr val="bg1"/>
                </a:solidFill>
                <a:latin typeface="Roboto" panose="02000000000000000000" pitchFamily="2" charset="0"/>
              </a:rPr>
              <a:t>mCRPC</a:t>
            </a:r>
            <a:endParaRPr lang="en-GB" sz="1400" b="1" baseline="30000" dirty="0">
              <a:solidFill>
                <a:schemeClr val="bg1"/>
              </a:solidFill>
              <a:latin typeface="Roboto" panose="02000000000000000000" pitchFamily="2" charset="0"/>
            </a:endParaRPr>
          </a:p>
        </p:txBody>
      </p:sp>
      <p:sp>
        <p:nvSpPr>
          <p:cNvPr id="4" name="Rectangle: Diagonal Corners Rounded 3">
            <a:extLst>
              <a:ext uri="{FF2B5EF4-FFF2-40B4-BE49-F238E27FC236}">
                <a16:creationId xmlns:a16="http://schemas.microsoft.com/office/drawing/2014/main" id="{985F0158-B837-E008-7D16-D73376F67336}"/>
              </a:ext>
            </a:extLst>
          </p:cNvPr>
          <p:cNvSpPr/>
          <p:nvPr/>
        </p:nvSpPr>
        <p:spPr bwMode="auto">
          <a:xfrm>
            <a:off x="6202962" y="5199719"/>
            <a:ext cx="5472335" cy="846058"/>
          </a:xfrm>
          <a:prstGeom prst="round2DiagRect">
            <a:avLst/>
          </a:prstGeom>
          <a:solidFill>
            <a:schemeClr val="accent6"/>
          </a:solidFill>
          <a:ln w="9525" cap="flat" cmpd="sng" algn="ctr">
            <a:noFill/>
            <a:prstDash val="solid"/>
            <a:round/>
            <a:headEnd type="none" w="med" len="med"/>
            <a:tailEnd type="none" w="med" len="med"/>
          </a:ln>
        </p:spPr>
        <p:txBody>
          <a:bodyPr rtlCol="0" anchor="ctr"/>
          <a:lstStyle/>
          <a:p>
            <a:pPr defTabSz="914400">
              <a:defRPr/>
            </a:pPr>
            <a:r>
              <a:rPr kumimoji="0" lang="en-GB" sz="1400" b="1" i="1" u="none" strike="noStrike" kern="0" cap="none" spc="0" normalizeH="0" baseline="0" dirty="0" err="1">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Talazoparib</a:t>
            </a:r>
            <a:r>
              <a:rPr kumimoji="0" lang="en-GB" sz="1400" b="1" i="1" u="none" strike="noStrike" kern="0" cap="none" spc="0" normalizeH="0" baseline="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 EMA-approved indication</a:t>
            </a:r>
            <a:endParaRPr kumimoji="0" lang="en-GB" sz="1400" b="1" i="1" u="none" strike="noStrike" kern="0" cap="none" spc="0" normalizeH="0" baseline="0" dirty="0">
              <a:ln>
                <a:noFill/>
              </a:ln>
              <a:solidFill>
                <a:schemeClr val="bg1"/>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bg1"/>
                </a:solidFill>
                <a:latin typeface="Roboto" panose="02000000000000000000" pitchFamily="2" charset="0"/>
              </a:rPr>
              <a:t>In combination with enzalutamide for the treatment of adult patients with </a:t>
            </a:r>
            <a:r>
              <a:rPr lang="en-US" sz="1400" b="1" dirty="0" err="1">
                <a:solidFill>
                  <a:schemeClr val="bg1"/>
                </a:solidFill>
                <a:latin typeface="Roboto" panose="02000000000000000000" pitchFamily="2" charset="0"/>
              </a:rPr>
              <a:t>mCRPC</a:t>
            </a:r>
            <a:r>
              <a:rPr lang="en-US" sz="1400" b="1" baseline="30000" dirty="0">
                <a:solidFill>
                  <a:schemeClr val="bg1"/>
                </a:solidFill>
                <a:latin typeface="Roboto" panose="02000000000000000000" pitchFamily="2" charset="0"/>
              </a:rPr>
              <a:t> </a:t>
            </a:r>
            <a:r>
              <a:rPr lang="en-US" sz="1400" dirty="0">
                <a:solidFill>
                  <a:schemeClr val="bg1"/>
                </a:solidFill>
                <a:latin typeface="Roboto" panose="02000000000000000000" pitchFamily="2" charset="0"/>
              </a:rPr>
              <a:t>in whom chemotherapy Is not clinically indicated</a:t>
            </a:r>
            <a:endParaRPr lang="en-GB" sz="1400" dirty="0">
              <a:solidFill>
                <a:schemeClr val="bg1"/>
              </a:solidFill>
              <a:latin typeface="Roboto" panose="02000000000000000000" pitchFamily="2" charset="0"/>
            </a:endParaRPr>
          </a:p>
        </p:txBody>
      </p:sp>
    </p:spTree>
    <p:extLst>
      <p:ext uri="{BB962C8B-B14F-4D97-AF65-F5344CB8AC3E}">
        <p14:creationId xmlns:p14="http://schemas.microsoft.com/office/powerpoint/2010/main" val="247457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250440-5330-FDBD-61D6-5DCBFA311EB4}"/>
              </a:ext>
            </a:extLst>
          </p:cNvPr>
          <p:cNvSpPr>
            <a:spLocks noGrp="1"/>
          </p:cNvSpPr>
          <p:nvPr>
            <p:ph type="title"/>
          </p:nvPr>
        </p:nvSpPr>
        <p:spPr>
          <a:xfrm>
            <a:off x="619201" y="259200"/>
            <a:ext cx="10963199" cy="864000"/>
          </a:xfrm>
        </p:spPr>
        <p:txBody>
          <a:bodyPr>
            <a:normAutofit/>
          </a:bodyPr>
          <a:lstStyle/>
          <a:p>
            <a:r>
              <a:rPr lang="en-GB" dirty="0"/>
              <a:t>Expanding Reach of Combination Approaches </a:t>
            </a:r>
            <a:br>
              <a:rPr lang="en-GB" dirty="0"/>
            </a:br>
            <a:r>
              <a:rPr lang="en-GB" dirty="0"/>
              <a:t>Earlier in Disease</a:t>
            </a:r>
          </a:p>
        </p:txBody>
      </p:sp>
      <p:sp>
        <p:nvSpPr>
          <p:cNvPr id="8" name="Slide Number Placeholder 7">
            <a:extLst>
              <a:ext uri="{FF2B5EF4-FFF2-40B4-BE49-F238E27FC236}">
                <a16:creationId xmlns:a16="http://schemas.microsoft.com/office/drawing/2014/main" id="{8EEB3CDA-1831-258D-4D3C-07D6B2FC6B70}"/>
              </a:ext>
            </a:extLst>
          </p:cNvPr>
          <p:cNvSpPr>
            <a:spLocks noGrp="1"/>
          </p:cNvSpPr>
          <p:nvPr>
            <p:ph type="sldNum" sz="quarter" idx="4"/>
          </p:nvPr>
        </p:nvSpPr>
        <p:spPr>
          <a:xfrm>
            <a:off x="10800523" y="6428359"/>
            <a:ext cx="781877" cy="365125"/>
          </a:xfrm>
        </p:spPr>
        <p:txBody>
          <a:bodyPr/>
          <a:lstStyle/>
          <a:p>
            <a:pPr lvl="0"/>
            <a:fld id="{00000000-1234-1234-1234-123412341234}" type="slidenum">
              <a:rPr lang="en-GB" smtClean="0"/>
              <a:pPr lvl="0"/>
              <a:t>93</a:t>
            </a:fld>
            <a:endParaRPr lang="en-GB" dirty="0"/>
          </a:p>
        </p:txBody>
      </p:sp>
      <p:sp>
        <p:nvSpPr>
          <p:cNvPr id="13" name="Content Placeholder 12">
            <a:extLst>
              <a:ext uri="{FF2B5EF4-FFF2-40B4-BE49-F238E27FC236}">
                <a16:creationId xmlns:a16="http://schemas.microsoft.com/office/drawing/2014/main" id="{984B66DE-FF1D-B122-F659-A662F278FDDA}"/>
              </a:ext>
            </a:extLst>
          </p:cNvPr>
          <p:cNvSpPr>
            <a:spLocks noGrp="1"/>
          </p:cNvSpPr>
          <p:nvPr>
            <p:ph sz="quarter" idx="15"/>
          </p:nvPr>
        </p:nvSpPr>
        <p:spPr>
          <a:xfrm>
            <a:off x="620712" y="6356350"/>
            <a:ext cx="10443839" cy="365125"/>
          </a:xfrm>
        </p:spPr>
        <p:txBody>
          <a:bodyPr anchor="b" anchorCtr="0"/>
          <a:lstStyle/>
          <a:p>
            <a:r>
              <a:rPr lang="en-GB" sz="1100" dirty="0">
                <a:solidFill>
                  <a:schemeClr val="tx2"/>
                </a:solidFill>
              </a:rPr>
              <a:t>ADT, androgen deprivation therapy; BRCA, breast cancer gene; d, day; DDR, DNA damage response; DoR, duration of response; ECOG PS, Eastern Cooperative Oncology Group performance status; HRR, homologous recombination repair; mHSPC, metastatic hormone sensitive prostate cancer; OS, overall survival; PFS, progression free survival; PO, orally; PSA, prostate-specific antigen; R, randomisation; wk, weeks</a:t>
            </a:r>
          </a:p>
          <a:p>
            <a:r>
              <a:rPr lang="en-GB" sz="1100" dirty="0">
                <a:solidFill>
                  <a:schemeClr val="tx2"/>
                </a:solidFill>
              </a:rPr>
              <a:t>Clinicaltrials.gov (NCT04497844; NCT04821622); </a:t>
            </a:r>
            <a:r>
              <a:rPr lang="en-GB" sz="1100" dirty="0">
                <a:hlinkClick r:id="rId3">
                  <a:extLst>
                    <a:ext uri="{A12FA001-AC4F-418D-AE19-62706E023703}">
                      <ahyp:hlinkClr xmlns:ahyp="http://schemas.microsoft.com/office/drawing/2018/hyperlinkcolor" val="tx"/>
                    </a:ext>
                  </a:extLst>
                </a:hlinkClick>
              </a:rPr>
              <a:t>TALAPRO-3 clinical trial protocol: phase III study of </a:t>
            </a:r>
            <a:r>
              <a:rPr lang="en-GB" sz="1100" dirty="0" err="1">
                <a:hlinkClick r:id="rId3">
                  <a:extLst>
                    <a:ext uri="{A12FA001-AC4F-418D-AE19-62706E023703}">
                      <ahyp:hlinkClr xmlns:ahyp="http://schemas.microsoft.com/office/drawing/2018/hyperlinkcolor" val="tx"/>
                    </a:ext>
                  </a:extLst>
                </a:hlinkClick>
              </a:rPr>
              <a:t>talazoparib</a:t>
            </a:r>
            <a:r>
              <a:rPr lang="en-GB" sz="1100" dirty="0">
                <a:solidFill>
                  <a:schemeClr val="tx2"/>
                </a:solidFill>
                <a:hlinkClick r:id="rId3">
                  <a:extLst>
                    <a:ext uri="{A12FA001-AC4F-418D-AE19-62706E023703}">
                      <ahyp:hlinkClr xmlns:ahyp="http://schemas.microsoft.com/office/drawing/2018/hyperlinkcolor" val="tx"/>
                    </a:ext>
                  </a:extLst>
                </a:hlinkClick>
              </a:rPr>
              <a:t> plus enzalutamide in metastatic castration-sensitive prostate cancer | Future Oncology (futuremedicine.com)</a:t>
            </a:r>
            <a:r>
              <a:rPr lang="en-GB" sz="1100" dirty="0">
                <a:solidFill>
                  <a:schemeClr val="tx2"/>
                </a:solidFill>
              </a:rPr>
              <a:t>, Accessed 17-Mar-24</a:t>
            </a:r>
          </a:p>
        </p:txBody>
      </p:sp>
      <p:sp>
        <p:nvSpPr>
          <p:cNvPr id="18" name="TextBox 17">
            <a:extLst>
              <a:ext uri="{FF2B5EF4-FFF2-40B4-BE49-F238E27FC236}">
                <a16:creationId xmlns:a16="http://schemas.microsoft.com/office/drawing/2014/main" id="{BA985B4C-FD8B-E0FC-0FC4-38B5373A7158}"/>
              </a:ext>
            </a:extLst>
          </p:cNvPr>
          <p:cNvSpPr txBox="1"/>
          <p:nvPr/>
        </p:nvSpPr>
        <p:spPr>
          <a:xfrm>
            <a:off x="347927" y="2059516"/>
            <a:ext cx="50355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mHSPC: Phase 3 AMPLITUDE</a:t>
            </a:r>
          </a:p>
        </p:txBody>
      </p:sp>
      <p:sp>
        <p:nvSpPr>
          <p:cNvPr id="20" name="Rounded Rectangle 12">
            <a:extLst>
              <a:ext uri="{FF2B5EF4-FFF2-40B4-BE49-F238E27FC236}">
                <a16:creationId xmlns:a16="http://schemas.microsoft.com/office/drawing/2014/main" id="{92E4BCF1-325C-F559-458D-CEE80F937884}"/>
              </a:ext>
            </a:extLst>
          </p:cNvPr>
          <p:cNvSpPr/>
          <p:nvPr/>
        </p:nvSpPr>
        <p:spPr>
          <a:xfrm>
            <a:off x="2655956" y="3116689"/>
            <a:ext cx="1728000" cy="87226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Niraparib </a:t>
            </a: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200 mg </a:t>
            </a: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and abiraterone acetate </a:t>
            </a: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1,000 mg (in dual-action formulation) + </a:t>
            </a: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prednisone </a:t>
            </a: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5 mg daily</a:t>
            </a:r>
            <a:br>
              <a:rPr lang="en-GB" sz="900" dirty="0">
                <a:solidFill>
                  <a:srgbClr val="FFFFFF"/>
                </a:solidFill>
                <a:latin typeface="Arial" panose="020B0604020202020204" pitchFamily="34" charset="0"/>
                <a:cs typeface="Arial" panose="020B0604020202020204" pitchFamily="34" charset="0"/>
              </a:rPr>
            </a:b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n=394</a:t>
            </a:r>
          </a:p>
        </p:txBody>
      </p:sp>
      <p:sp>
        <p:nvSpPr>
          <p:cNvPr id="25" name="Line 5">
            <a:extLst>
              <a:ext uri="{FF2B5EF4-FFF2-40B4-BE49-F238E27FC236}">
                <a16:creationId xmlns:a16="http://schemas.microsoft.com/office/drawing/2014/main" id="{15DAA366-648D-9BAB-B9D2-73E6A7E42603}"/>
              </a:ext>
            </a:extLst>
          </p:cNvPr>
          <p:cNvSpPr>
            <a:spLocks noChangeShapeType="1"/>
          </p:cNvSpPr>
          <p:nvPr/>
        </p:nvSpPr>
        <p:spPr bwMode="auto">
          <a:xfrm rot="16200000">
            <a:off x="1871107" y="4026913"/>
            <a:ext cx="979826" cy="0"/>
          </a:xfrm>
          <a:prstGeom prst="line">
            <a:avLst/>
          </a:prstGeom>
          <a:noFill/>
          <a:ln w="27686"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Oval 25">
            <a:extLst>
              <a:ext uri="{FF2B5EF4-FFF2-40B4-BE49-F238E27FC236}">
                <a16:creationId xmlns:a16="http://schemas.microsoft.com/office/drawing/2014/main" id="{F85F51D1-AE96-B121-1891-C751FF9611BA}"/>
              </a:ext>
            </a:extLst>
          </p:cNvPr>
          <p:cNvSpPr/>
          <p:nvPr/>
        </p:nvSpPr>
        <p:spPr>
          <a:xfrm>
            <a:off x="2135560" y="3799171"/>
            <a:ext cx="450921" cy="45092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18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a:t>
            </a:r>
          </a:p>
          <a:p>
            <a:pPr algn="ctr" fontAlgn="base">
              <a:lnSpc>
                <a:spcPct val="90000"/>
              </a:lnSpc>
              <a:spcBef>
                <a:spcPct val="0"/>
              </a:spcBef>
              <a:spcAft>
                <a:spcPct val="0"/>
              </a:spcAft>
              <a:defRPr/>
            </a:pPr>
            <a:r>
              <a:rPr kumimoji="0" lang="en-GB" sz="10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1:1</a:t>
            </a:r>
            <a:endParaRPr kumimoji="0" lang="en-GB"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CC0605F4-E214-5DA9-101F-F03CF0B94798}"/>
              </a:ext>
            </a:extLst>
          </p:cNvPr>
          <p:cNvSpPr txBox="1"/>
          <p:nvPr/>
        </p:nvSpPr>
        <p:spPr>
          <a:xfrm>
            <a:off x="347927" y="5034848"/>
            <a:ext cx="4451929" cy="461665"/>
          </a:xfrm>
          <a:prstGeom prst="rect">
            <a:avLst/>
          </a:prstGeom>
          <a:noFill/>
        </p:spPr>
        <p:txBody>
          <a:bodyPr wrap="square" lIns="0" tIns="0" rIns="0" bIns="0" rtlCol="0">
            <a:spAutoFit/>
          </a:bodyPr>
          <a:lstStyle/>
          <a:p>
            <a:pPr marL="171450" indent="-171450">
              <a:buClr>
                <a:schemeClr val="accent1"/>
              </a:buClr>
              <a:buFont typeface="Arial" panose="020B0604020202020204" pitchFamily="34" charset="0"/>
              <a:buChar char="•"/>
            </a:pPr>
            <a:r>
              <a:rPr lang="en-GB" sz="1000" b="1" dirty="0">
                <a:latin typeface="Arial" panose="020B0604020202020204" pitchFamily="34" charset="0"/>
                <a:ea typeface="Aileron" charset="0"/>
                <a:cs typeface="Arial" panose="020B0604020202020204" pitchFamily="34" charset="0"/>
              </a:rPr>
              <a:t>Primary endpoint: </a:t>
            </a:r>
            <a:r>
              <a:rPr lang="en-GB" sz="1000" dirty="0">
                <a:latin typeface="Arial" panose="020B0604020202020204" pitchFamily="34" charset="0"/>
                <a:cs typeface="Arial" panose="020B0604020202020204" pitchFamily="34" charset="0"/>
              </a:rPr>
              <a:t>Investigator-assessed radiographic PFS</a:t>
            </a:r>
          </a:p>
          <a:p>
            <a:pPr marL="171450" indent="-171450">
              <a:buClr>
                <a:schemeClr val="accent1"/>
              </a:buClr>
              <a:buFont typeface="Arial" panose="020B0604020202020204" pitchFamily="34" charset="0"/>
              <a:buChar char="•"/>
            </a:pPr>
            <a:r>
              <a:rPr lang="en-GB" sz="1000" b="1" dirty="0">
                <a:latin typeface="Arial" panose="020B0604020202020204" pitchFamily="34" charset="0"/>
                <a:ea typeface="Aileron" charset="0"/>
                <a:cs typeface="Arial" panose="020B0604020202020204" pitchFamily="34" charset="0"/>
              </a:rPr>
              <a:t>Secondary endpoints: </a:t>
            </a:r>
            <a:r>
              <a:rPr lang="en-GB" sz="1000" dirty="0">
                <a:latin typeface="Arial" panose="020B0604020202020204" pitchFamily="34" charset="0"/>
                <a:ea typeface="Aileron" charset="0"/>
                <a:cs typeface="Arial" panose="020B0604020202020204" pitchFamily="34" charset="0"/>
              </a:rPr>
              <a:t>OS, symptomatic PFS, time to </a:t>
            </a:r>
            <a:br>
              <a:rPr lang="en-GB" sz="1000" dirty="0">
                <a:latin typeface="Arial" panose="020B0604020202020204" pitchFamily="34" charset="0"/>
                <a:ea typeface="Aileron" charset="0"/>
                <a:cs typeface="Arial" panose="020B0604020202020204" pitchFamily="34" charset="0"/>
              </a:rPr>
            </a:br>
            <a:r>
              <a:rPr lang="en-GB" sz="1000" dirty="0">
                <a:latin typeface="Arial" panose="020B0604020202020204" pitchFamily="34" charset="0"/>
                <a:ea typeface="Aileron" charset="0"/>
                <a:cs typeface="Arial" panose="020B0604020202020204" pitchFamily="34" charset="0"/>
              </a:rPr>
              <a:t>subsequent therapy</a:t>
            </a:r>
            <a:endParaRPr lang="en-GB" sz="1000" b="1" dirty="0">
              <a:latin typeface="Arial" panose="020B0604020202020204" pitchFamily="34" charset="0"/>
              <a:ea typeface="Aileron" charset="0"/>
              <a:cs typeface="Arial" panose="020B0604020202020204" pitchFamily="34" charset="0"/>
            </a:endParaRPr>
          </a:p>
        </p:txBody>
      </p:sp>
      <p:sp>
        <p:nvSpPr>
          <p:cNvPr id="37" name="Line 5">
            <a:extLst>
              <a:ext uri="{FF2B5EF4-FFF2-40B4-BE49-F238E27FC236}">
                <a16:creationId xmlns:a16="http://schemas.microsoft.com/office/drawing/2014/main" id="{1DD3B866-DD0F-8E53-DDF0-BEA0645F0624}"/>
              </a:ext>
            </a:extLst>
          </p:cNvPr>
          <p:cNvSpPr>
            <a:spLocks noChangeShapeType="1"/>
          </p:cNvSpPr>
          <p:nvPr/>
        </p:nvSpPr>
        <p:spPr bwMode="auto">
          <a:xfrm>
            <a:off x="2361020" y="3552823"/>
            <a:ext cx="288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Rounded Rectangle 12">
            <a:extLst>
              <a:ext uri="{FF2B5EF4-FFF2-40B4-BE49-F238E27FC236}">
                <a16:creationId xmlns:a16="http://schemas.microsoft.com/office/drawing/2014/main" id="{D82A7975-075A-E04E-7320-B10B63B9779A}"/>
              </a:ext>
            </a:extLst>
          </p:cNvPr>
          <p:cNvSpPr/>
          <p:nvPr/>
        </p:nvSpPr>
        <p:spPr>
          <a:xfrm>
            <a:off x="2655956" y="4171537"/>
            <a:ext cx="1728000" cy="649805"/>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Abiraterone acetate </a:t>
            </a: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1,000 mg </a:t>
            </a:r>
            <a:b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prednisone </a:t>
            </a: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5 mg daily</a:t>
            </a:r>
            <a:br>
              <a:rPr lang="en-GB" sz="900" dirty="0">
                <a:solidFill>
                  <a:srgbClr val="FFFFFF"/>
                </a:solidFill>
                <a:latin typeface="Arial" panose="020B0604020202020204" pitchFamily="34" charset="0"/>
                <a:cs typeface="Arial" panose="020B0604020202020204" pitchFamily="34" charset="0"/>
              </a:rPr>
            </a:b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n=394</a:t>
            </a:r>
          </a:p>
        </p:txBody>
      </p:sp>
      <p:sp>
        <p:nvSpPr>
          <p:cNvPr id="39" name="Line 5">
            <a:extLst>
              <a:ext uri="{FF2B5EF4-FFF2-40B4-BE49-F238E27FC236}">
                <a16:creationId xmlns:a16="http://schemas.microsoft.com/office/drawing/2014/main" id="{A68AA358-9577-5E11-9E43-70E24B91783E}"/>
              </a:ext>
            </a:extLst>
          </p:cNvPr>
          <p:cNvSpPr>
            <a:spLocks noChangeShapeType="1"/>
          </p:cNvSpPr>
          <p:nvPr/>
        </p:nvSpPr>
        <p:spPr bwMode="auto">
          <a:xfrm>
            <a:off x="2361020" y="4496439"/>
            <a:ext cx="288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 name="Line 5">
            <a:extLst>
              <a:ext uri="{FF2B5EF4-FFF2-40B4-BE49-F238E27FC236}">
                <a16:creationId xmlns:a16="http://schemas.microsoft.com/office/drawing/2014/main" id="{96C5810A-5045-C4B4-0D1A-BF5BF418995A}"/>
              </a:ext>
            </a:extLst>
          </p:cNvPr>
          <p:cNvSpPr>
            <a:spLocks noChangeShapeType="1"/>
          </p:cNvSpPr>
          <p:nvPr/>
        </p:nvSpPr>
        <p:spPr bwMode="auto">
          <a:xfrm>
            <a:off x="1988157" y="4035423"/>
            <a:ext cx="348546" cy="0"/>
          </a:xfrm>
          <a:prstGeom prst="line">
            <a:avLst/>
          </a:prstGeom>
          <a:noFill/>
          <a:ln w="28575" cmpd="sng">
            <a:solidFill>
              <a:schemeClr val="accent6"/>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Rounded Rectangle 14">
            <a:extLst>
              <a:ext uri="{FF2B5EF4-FFF2-40B4-BE49-F238E27FC236}">
                <a16:creationId xmlns:a16="http://schemas.microsoft.com/office/drawing/2014/main" id="{D0FE2CBB-2B4C-CC47-A1B4-A63C54A699BA}"/>
              </a:ext>
            </a:extLst>
          </p:cNvPr>
          <p:cNvSpPr/>
          <p:nvPr/>
        </p:nvSpPr>
        <p:spPr>
          <a:xfrm>
            <a:off x="347927" y="3021575"/>
            <a:ext cx="1692000" cy="1799767"/>
          </a:xfrm>
          <a:prstGeom prst="roundRect">
            <a:avLst>
              <a:gd name="adj" fmla="val 925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9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Key eligibility criteria:</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Adult patients with prostate </a:t>
            </a:r>
            <a:r>
              <a:rPr lang="en-GB" sz="900" dirty="0">
                <a:solidFill>
                  <a:srgbClr val="000000"/>
                </a:solidFill>
                <a:latin typeface="Arial" panose="020B0604020202020204" pitchFamily="34" charset="0"/>
                <a:ea typeface="ＭＳ Ｐゴシック" charset="-128"/>
                <a:cs typeface="Arial" panose="020B0604020202020204" pitchFamily="34" charset="0"/>
              </a:rPr>
              <a:t>a</a:t>
            </a: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denocarcinoma and deleterious germline or somatic HRR gene alteration</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lang="en-GB" sz="900" dirty="0">
                <a:solidFill>
                  <a:srgbClr val="000000"/>
                </a:solidFill>
                <a:latin typeface="Arial" panose="020B0604020202020204" pitchFamily="34" charset="0"/>
                <a:ea typeface="ＭＳ Ｐゴシック" charset="-128"/>
                <a:cs typeface="Arial" panose="020B0604020202020204" pitchFamily="34" charset="0"/>
              </a:rPr>
              <a:t>ADT started ≥14 d prior to randomisation and planned continue though treatment phase</a:t>
            </a:r>
          </a:p>
          <a:p>
            <a:pPr marR="0" lvl="0" algn="ctr" defTabSz="457200" rtl="0" eaLnBrk="1" fontAlgn="auto" latinLnBrk="0" hangingPunct="1">
              <a:lnSpc>
                <a:spcPct val="100000"/>
              </a:lnSpc>
              <a:spcBef>
                <a:spcPts val="0"/>
              </a:spcBef>
              <a:spcAft>
                <a:spcPts val="0"/>
              </a:spcAft>
              <a:buClr>
                <a:schemeClr val="accent1"/>
              </a:buClr>
              <a:buSzTx/>
              <a:tabLst/>
              <a:defRPr/>
            </a:pPr>
            <a:r>
              <a:rPr kumimoji="0" lang="en-GB" sz="900" b="1"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N=788</a:t>
            </a:r>
          </a:p>
        </p:txBody>
      </p:sp>
      <p:sp>
        <p:nvSpPr>
          <p:cNvPr id="50" name="TextBox 49">
            <a:extLst>
              <a:ext uri="{FF2B5EF4-FFF2-40B4-BE49-F238E27FC236}">
                <a16:creationId xmlns:a16="http://schemas.microsoft.com/office/drawing/2014/main" id="{D34B3AAB-BBCC-47D4-F058-F4DF053ED55E}"/>
              </a:ext>
            </a:extLst>
          </p:cNvPr>
          <p:cNvSpPr txBox="1"/>
          <p:nvPr/>
        </p:nvSpPr>
        <p:spPr>
          <a:xfrm>
            <a:off x="4943872" y="2059516"/>
            <a:ext cx="66385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latin typeface="Arial" panose="020B0604020202020204" pitchFamily="34" charset="0"/>
                <a:cs typeface="Arial" panose="020B0604020202020204" pitchFamily="34" charset="0"/>
              </a:rPr>
              <a:t>mHSPC: Phase 3 TALAPRO-3</a:t>
            </a:r>
          </a:p>
        </p:txBody>
      </p:sp>
      <p:sp>
        <p:nvSpPr>
          <p:cNvPr id="52" name="Line 5">
            <a:extLst>
              <a:ext uri="{FF2B5EF4-FFF2-40B4-BE49-F238E27FC236}">
                <a16:creationId xmlns:a16="http://schemas.microsoft.com/office/drawing/2014/main" id="{B316C34D-8BDE-5AD9-C8A0-99AAC1726916}"/>
              </a:ext>
            </a:extLst>
          </p:cNvPr>
          <p:cNvSpPr>
            <a:spLocks noChangeShapeType="1"/>
          </p:cNvSpPr>
          <p:nvPr/>
        </p:nvSpPr>
        <p:spPr bwMode="auto">
          <a:xfrm rot="16200000">
            <a:off x="7880604" y="3835168"/>
            <a:ext cx="979826" cy="0"/>
          </a:xfrm>
          <a:prstGeom prst="line">
            <a:avLst/>
          </a:prstGeom>
          <a:noFill/>
          <a:ln w="27686"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F9B8DE4A-361C-D289-E521-7923723B9655}"/>
              </a:ext>
            </a:extLst>
          </p:cNvPr>
          <p:cNvSpPr/>
          <p:nvPr/>
        </p:nvSpPr>
        <p:spPr>
          <a:xfrm>
            <a:off x="8145057" y="3607426"/>
            <a:ext cx="450921" cy="450921"/>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0" lang="en-GB" sz="18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R</a:t>
            </a:r>
          </a:p>
          <a:p>
            <a:pPr algn="ctr" fontAlgn="base">
              <a:lnSpc>
                <a:spcPct val="90000"/>
              </a:lnSpc>
              <a:spcBef>
                <a:spcPct val="0"/>
              </a:spcBef>
              <a:spcAft>
                <a:spcPct val="0"/>
              </a:spcAft>
              <a:defRPr/>
            </a:pPr>
            <a:r>
              <a:rPr kumimoji="0" lang="en-GB" sz="10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1:1</a:t>
            </a:r>
            <a:endParaRPr kumimoji="0" lang="en-GB" sz="1000" b="1" i="0" u="none" strike="noStrike" kern="1200" cap="none" spc="0" normalizeH="0" baseline="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4835571D-31FE-53B0-5BC4-FBA9BF8D88C9}"/>
              </a:ext>
            </a:extLst>
          </p:cNvPr>
          <p:cNvSpPr txBox="1"/>
          <p:nvPr/>
        </p:nvSpPr>
        <p:spPr>
          <a:xfrm>
            <a:off x="4943872" y="5034848"/>
            <a:ext cx="4223913" cy="461665"/>
          </a:xfrm>
          <a:prstGeom prst="rect">
            <a:avLst/>
          </a:prstGeom>
          <a:noFill/>
        </p:spPr>
        <p:txBody>
          <a:bodyPr wrap="none" lIns="0" tIns="0" rIns="0" bIns="0" rtlCol="0">
            <a:spAutoFit/>
          </a:bodyPr>
          <a:lstStyle/>
          <a:p>
            <a:pPr marL="171450" indent="-171450">
              <a:buClr>
                <a:schemeClr val="accent1"/>
              </a:buClr>
              <a:buFont typeface="Arial" panose="020B0604020202020204" pitchFamily="34" charset="0"/>
              <a:buChar char="•"/>
            </a:pPr>
            <a:r>
              <a:rPr lang="en-GB" sz="1000" b="1" dirty="0">
                <a:latin typeface="Arial" panose="020B0604020202020204" pitchFamily="34" charset="0"/>
                <a:ea typeface="Aileron" charset="0"/>
                <a:cs typeface="Arial" panose="020B0604020202020204" pitchFamily="34" charset="0"/>
              </a:rPr>
              <a:t>Primary endpoint: </a:t>
            </a:r>
            <a:r>
              <a:rPr lang="en-GB" sz="1000" dirty="0">
                <a:latin typeface="Arial" panose="020B0604020202020204" pitchFamily="34" charset="0"/>
                <a:ea typeface="Aileron" charset="0"/>
                <a:cs typeface="Arial" panose="020B0604020202020204" pitchFamily="34" charset="0"/>
              </a:rPr>
              <a:t>Radiologic PFS</a:t>
            </a:r>
          </a:p>
          <a:p>
            <a:pPr marL="171450" indent="-171450">
              <a:buClr>
                <a:schemeClr val="accent1"/>
              </a:buClr>
              <a:buFont typeface="Arial" panose="020B0604020202020204" pitchFamily="34" charset="0"/>
              <a:buChar char="•"/>
            </a:pPr>
            <a:r>
              <a:rPr lang="en-GB" sz="1000" b="1" dirty="0">
                <a:latin typeface="Arial" panose="020B0604020202020204" pitchFamily="34" charset="0"/>
                <a:ea typeface="Aileron" charset="0"/>
                <a:cs typeface="Arial" panose="020B0604020202020204" pitchFamily="34" charset="0"/>
              </a:rPr>
              <a:t>Secondary endpoints: </a:t>
            </a:r>
            <a:r>
              <a:rPr lang="en-GB" sz="1000" dirty="0">
                <a:latin typeface="Arial" panose="020B0604020202020204" pitchFamily="34" charset="0"/>
                <a:ea typeface="Aileron" charset="0"/>
                <a:cs typeface="Arial" panose="020B0604020202020204" pitchFamily="34" charset="0"/>
              </a:rPr>
              <a:t>OS, objective response and DoR in soft-tissue </a:t>
            </a:r>
            <a:br>
              <a:rPr lang="en-GB" sz="1000" dirty="0">
                <a:latin typeface="Arial" panose="020B0604020202020204" pitchFamily="34" charset="0"/>
                <a:ea typeface="Aileron" charset="0"/>
                <a:cs typeface="Arial" panose="020B0604020202020204" pitchFamily="34" charset="0"/>
              </a:rPr>
            </a:br>
            <a:r>
              <a:rPr lang="en-GB" sz="1000" dirty="0">
                <a:latin typeface="Arial" panose="020B0604020202020204" pitchFamily="34" charset="0"/>
                <a:ea typeface="Aileron" charset="0"/>
                <a:cs typeface="Arial" panose="020B0604020202020204" pitchFamily="34" charset="0"/>
              </a:rPr>
              <a:t>disease, PSA response, time to PSA progression, time to PFS </a:t>
            </a:r>
            <a:endParaRPr lang="en-GB" sz="1000" b="1" dirty="0">
              <a:latin typeface="Arial" panose="020B0604020202020204" pitchFamily="34" charset="0"/>
              <a:ea typeface="Aileron" charset="0"/>
              <a:cs typeface="Arial" panose="020B0604020202020204" pitchFamily="34" charset="0"/>
            </a:endParaRPr>
          </a:p>
        </p:txBody>
      </p:sp>
      <p:sp>
        <p:nvSpPr>
          <p:cNvPr id="55" name="Line 5">
            <a:extLst>
              <a:ext uri="{FF2B5EF4-FFF2-40B4-BE49-F238E27FC236}">
                <a16:creationId xmlns:a16="http://schemas.microsoft.com/office/drawing/2014/main" id="{0B4A83A2-E08F-ED2D-A03B-DD662777EFEE}"/>
              </a:ext>
            </a:extLst>
          </p:cNvPr>
          <p:cNvSpPr>
            <a:spLocks noChangeShapeType="1"/>
          </p:cNvSpPr>
          <p:nvPr/>
        </p:nvSpPr>
        <p:spPr bwMode="auto">
          <a:xfrm>
            <a:off x="8370517" y="3361078"/>
            <a:ext cx="252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 name="Line 5">
            <a:extLst>
              <a:ext uri="{FF2B5EF4-FFF2-40B4-BE49-F238E27FC236}">
                <a16:creationId xmlns:a16="http://schemas.microsoft.com/office/drawing/2014/main" id="{D16429C5-A8C3-9F50-69D3-7CE0A0FA6BBC}"/>
              </a:ext>
            </a:extLst>
          </p:cNvPr>
          <p:cNvSpPr>
            <a:spLocks noChangeShapeType="1"/>
          </p:cNvSpPr>
          <p:nvPr/>
        </p:nvSpPr>
        <p:spPr bwMode="auto">
          <a:xfrm>
            <a:off x="8370517" y="4304694"/>
            <a:ext cx="252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Line 5">
            <a:extLst>
              <a:ext uri="{FF2B5EF4-FFF2-40B4-BE49-F238E27FC236}">
                <a16:creationId xmlns:a16="http://schemas.microsoft.com/office/drawing/2014/main" id="{02668471-2913-F71D-D6F3-2DDB50556F0D}"/>
              </a:ext>
            </a:extLst>
          </p:cNvPr>
          <p:cNvSpPr>
            <a:spLocks noChangeShapeType="1"/>
          </p:cNvSpPr>
          <p:nvPr/>
        </p:nvSpPr>
        <p:spPr bwMode="auto">
          <a:xfrm>
            <a:off x="7922842" y="3843678"/>
            <a:ext cx="348546" cy="0"/>
          </a:xfrm>
          <a:prstGeom prst="line">
            <a:avLst/>
          </a:prstGeom>
          <a:noFill/>
          <a:ln w="28575" cmpd="sng">
            <a:solidFill>
              <a:schemeClr val="accent6"/>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 name="Rounded Rectangle 14">
            <a:extLst>
              <a:ext uri="{FF2B5EF4-FFF2-40B4-BE49-F238E27FC236}">
                <a16:creationId xmlns:a16="http://schemas.microsoft.com/office/drawing/2014/main" id="{9AD3E23C-E7D9-63D3-684C-1768F7C9B19F}"/>
              </a:ext>
            </a:extLst>
          </p:cNvPr>
          <p:cNvSpPr/>
          <p:nvPr/>
        </p:nvSpPr>
        <p:spPr>
          <a:xfrm>
            <a:off x="4943872" y="2852945"/>
            <a:ext cx="1613251" cy="1968398"/>
          </a:xfrm>
          <a:prstGeom prst="roundRect">
            <a:avLst>
              <a:gd name="adj" fmla="val 925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9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Key eligibility criteria:</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Adult patients with metastatic prostate </a:t>
            </a:r>
            <a:r>
              <a:rPr lang="en-GB" sz="900" dirty="0">
                <a:solidFill>
                  <a:srgbClr val="000000"/>
                </a:solidFill>
                <a:latin typeface="Arial" panose="020B0604020202020204" pitchFamily="34" charset="0"/>
                <a:ea typeface="ＭＳ Ｐゴシック" charset="-128"/>
                <a:cs typeface="Arial" panose="020B0604020202020204" pitchFamily="34" charset="0"/>
              </a:rPr>
              <a:t>a</a:t>
            </a: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denocarcinoma and confirmed DDR gene alteration</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lang="en-GB" sz="900" dirty="0">
                <a:solidFill>
                  <a:srgbClr val="000000"/>
                </a:solidFill>
                <a:latin typeface="Arial" panose="020B0604020202020204" pitchFamily="34" charset="0"/>
                <a:ea typeface="ＭＳ Ｐゴシック" charset="-128"/>
                <a:cs typeface="Arial" panose="020B0604020202020204" pitchFamily="34" charset="0"/>
              </a:rPr>
              <a:t>Ongoing ADT for participants who have not undergone bilateral orchiectomy</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lang="en-GB" sz="900" dirty="0">
                <a:solidFill>
                  <a:srgbClr val="000000"/>
                </a:solidFill>
                <a:latin typeface="Arial" panose="020B0604020202020204" pitchFamily="34" charset="0"/>
                <a:ea typeface="ＭＳ Ｐゴシック" charset="-128"/>
                <a:cs typeface="Arial" panose="020B0604020202020204" pitchFamily="34" charset="0"/>
              </a:rPr>
              <a:t>ECOG PS 0-1</a:t>
            </a:r>
          </a:p>
          <a:p>
            <a:pPr marR="0" lvl="0" algn="ctr" defTabSz="457200" rtl="0" eaLnBrk="1" fontAlgn="auto" latinLnBrk="0" hangingPunct="1">
              <a:lnSpc>
                <a:spcPct val="100000"/>
              </a:lnSpc>
              <a:spcBef>
                <a:spcPts val="0"/>
              </a:spcBef>
              <a:spcAft>
                <a:spcPts val="0"/>
              </a:spcAft>
              <a:buClr>
                <a:schemeClr val="accent1"/>
              </a:buClr>
              <a:buSzTx/>
              <a:tabLst/>
              <a:defRPr/>
            </a:pPr>
            <a:r>
              <a:rPr kumimoji="0" lang="en-GB" sz="900" b="1"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N=~599</a:t>
            </a:r>
          </a:p>
        </p:txBody>
      </p:sp>
      <p:sp>
        <p:nvSpPr>
          <p:cNvPr id="60" name="Rounded Rectangle 14">
            <a:extLst>
              <a:ext uri="{FF2B5EF4-FFF2-40B4-BE49-F238E27FC236}">
                <a16:creationId xmlns:a16="http://schemas.microsoft.com/office/drawing/2014/main" id="{72071F53-BD94-6E72-B720-285D715FD356}"/>
              </a:ext>
            </a:extLst>
          </p:cNvPr>
          <p:cNvSpPr/>
          <p:nvPr/>
        </p:nvSpPr>
        <p:spPr>
          <a:xfrm>
            <a:off x="6682754" y="3125950"/>
            <a:ext cx="1327971" cy="1422389"/>
          </a:xfrm>
          <a:prstGeom prst="roundRect">
            <a:avLst>
              <a:gd name="adj" fmla="val 925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9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Stratification:</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Setting (de novo vs relapsed)</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lang="en-GB" sz="900" dirty="0">
                <a:solidFill>
                  <a:srgbClr val="000000"/>
                </a:solidFill>
                <a:latin typeface="Arial" panose="020B0604020202020204" pitchFamily="34" charset="0"/>
                <a:ea typeface="ＭＳ Ｐゴシック" charset="-128"/>
                <a:cs typeface="Arial" panose="020B0604020202020204" pitchFamily="34" charset="0"/>
              </a:rPr>
              <a:t>Disease volume (high vs low)</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lang="en-GB" sz="900" dirty="0">
                <a:solidFill>
                  <a:srgbClr val="000000"/>
                </a:solidFill>
                <a:latin typeface="Arial" panose="020B0604020202020204" pitchFamily="34" charset="0"/>
                <a:ea typeface="ＭＳ Ｐゴシック" charset="-128"/>
                <a:cs typeface="Arial" panose="020B0604020202020204" pitchFamily="34" charset="0"/>
              </a:rPr>
              <a:t>Mutational status (</a:t>
            </a:r>
            <a:r>
              <a:rPr lang="en-GB" sz="900" i="1" dirty="0">
                <a:solidFill>
                  <a:srgbClr val="000000"/>
                </a:solidFill>
                <a:latin typeface="Arial" panose="020B0604020202020204" pitchFamily="34" charset="0"/>
                <a:ea typeface="ＭＳ Ｐゴシック" charset="-128"/>
                <a:cs typeface="Arial" panose="020B0604020202020204" pitchFamily="34" charset="0"/>
              </a:rPr>
              <a:t>BRCA</a:t>
            </a:r>
            <a:r>
              <a:rPr lang="en-GB" sz="900" dirty="0">
                <a:solidFill>
                  <a:srgbClr val="000000"/>
                </a:solidFill>
                <a:latin typeface="Arial" panose="020B0604020202020204" pitchFamily="34" charset="0"/>
                <a:ea typeface="ＭＳ Ｐゴシック" charset="-128"/>
                <a:cs typeface="Arial" panose="020B0604020202020204" pitchFamily="34" charset="0"/>
              </a:rPr>
              <a:t> vs non-</a:t>
            </a:r>
            <a:r>
              <a:rPr lang="en-GB" sz="900" i="1" dirty="0">
                <a:solidFill>
                  <a:srgbClr val="000000"/>
                </a:solidFill>
                <a:latin typeface="Arial" panose="020B0604020202020204" pitchFamily="34" charset="0"/>
                <a:ea typeface="ＭＳ Ｐゴシック" charset="-128"/>
                <a:cs typeface="Arial" panose="020B0604020202020204" pitchFamily="34" charset="0"/>
              </a:rPr>
              <a:t>BRCA</a:t>
            </a:r>
          </a:p>
        </p:txBody>
      </p:sp>
      <p:sp>
        <p:nvSpPr>
          <p:cNvPr id="63" name="Rounded Rectangle 14">
            <a:extLst>
              <a:ext uri="{FF2B5EF4-FFF2-40B4-BE49-F238E27FC236}">
                <a16:creationId xmlns:a16="http://schemas.microsoft.com/office/drawing/2014/main" id="{540106F4-BFB9-7E46-69B1-D9638636365B}"/>
              </a:ext>
            </a:extLst>
          </p:cNvPr>
          <p:cNvSpPr/>
          <p:nvPr/>
        </p:nvSpPr>
        <p:spPr>
          <a:xfrm>
            <a:off x="10416316" y="2852945"/>
            <a:ext cx="1152000" cy="1968398"/>
          </a:xfrm>
          <a:prstGeom prst="roundRect">
            <a:avLst>
              <a:gd name="adj" fmla="val 9253"/>
            </a:avLst>
          </a:prstGeom>
          <a:solidFill>
            <a:schemeClr val="bg1"/>
          </a:solidFill>
          <a:ln>
            <a:solidFill>
              <a:schemeClr val="accent6"/>
            </a:solidFill>
          </a:ln>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72000" tIns="45718" rIns="72000" bIns="45718" anchor="ctr"/>
          <a:lstStyle/>
          <a:p>
            <a:pPr marL="0" marR="0" lvl="0" indent="0" algn="l" defTabSz="457200" rtl="0" eaLnBrk="1" fontAlgn="auto" latinLnBrk="0" hangingPunct="1">
              <a:lnSpc>
                <a:spcPct val="100000"/>
              </a:lnSpc>
              <a:spcBef>
                <a:spcPts val="0"/>
              </a:spcBef>
              <a:spcAft>
                <a:spcPts val="0"/>
              </a:spcAft>
              <a:buClr>
                <a:srgbClr val="03C74F"/>
              </a:buClr>
              <a:buSzTx/>
              <a:buFontTx/>
              <a:buNone/>
              <a:tabLst/>
              <a:defRPr/>
            </a:pPr>
            <a:r>
              <a:rPr kumimoji="0" lang="en-GB" sz="900" b="1" i="0" u="none" strike="noStrike" kern="1200" cap="none" spc="0" normalizeH="0" baseline="0" dirty="0">
                <a:ln>
                  <a:noFill/>
                </a:ln>
                <a:solidFill>
                  <a:schemeClr val="accent1"/>
                </a:solidFill>
                <a:effectLst/>
                <a:uLnTx/>
                <a:uFillTx/>
                <a:latin typeface="Arial" panose="020B0604020202020204" pitchFamily="34" charset="0"/>
                <a:ea typeface="ＭＳ Ｐゴシック" charset="-128"/>
                <a:cs typeface="Arial" panose="020B0604020202020204" pitchFamily="34" charset="0"/>
              </a:rPr>
              <a:t>Follow-up:</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Safety: through</a:t>
            </a:r>
            <a:b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28 d after last</a:t>
            </a:r>
            <a:b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dose of study</a:t>
            </a:r>
            <a:b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br>
            <a:r>
              <a:rPr kumimoji="0" lang="en-GB" sz="900" b="0"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treatment</a:t>
            </a:r>
          </a:p>
          <a:p>
            <a:pPr marL="174625" marR="0" lvl="0" indent="-174625" algn="l" defTabSz="457200" rtl="0" eaLnBrk="1" fontAlgn="auto" latinLnBrk="0" hangingPunct="1">
              <a:lnSpc>
                <a:spcPct val="100000"/>
              </a:lnSpc>
              <a:spcBef>
                <a:spcPts val="0"/>
              </a:spcBef>
              <a:spcAft>
                <a:spcPts val="0"/>
              </a:spcAft>
              <a:buClr>
                <a:schemeClr val="accent1"/>
              </a:buClr>
              <a:buSzTx/>
              <a:buFont typeface="Arial"/>
              <a:buChar char="•"/>
              <a:tabLst/>
              <a:defRPr/>
            </a:pPr>
            <a:r>
              <a:rPr lang="en-GB" sz="900" dirty="0">
                <a:solidFill>
                  <a:srgbClr val="000000"/>
                </a:solidFill>
                <a:latin typeface="Arial" panose="020B0604020202020204" pitchFamily="34" charset="0"/>
                <a:ea typeface="ＭＳ Ｐゴシック" charset="-128"/>
                <a:cs typeface="Arial" panose="020B0604020202020204" pitchFamily="34" charset="0"/>
              </a:rPr>
              <a:t>Long-term:</a:t>
            </a:r>
            <a:br>
              <a:rPr lang="en-GB" sz="900" dirty="0">
                <a:solidFill>
                  <a:srgbClr val="000000"/>
                </a:solidFill>
                <a:latin typeface="Arial" panose="020B0604020202020204" pitchFamily="34" charset="0"/>
                <a:ea typeface="ＭＳ Ｐゴシック" charset="-128"/>
                <a:cs typeface="Arial" panose="020B0604020202020204" pitchFamily="34" charset="0"/>
              </a:rPr>
            </a:br>
            <a:r>
              <a:rPr lang="en-GB" sz="900" dirty="0">
                <a:solidFill>
                  <a:srgbClr val="000000"/>
                </a:solidFill>
                <a:latin typeface="Arial" panose="020B0604020202020204" pitchFamily="34" charset="0"/>
                <a:ea typeface="ＭＳ Ｐゴシック" charset="-128"/>
                <a:cs typeface="Arial" panose="020B0604020202020204" pitchFamily="34" charset="0"/>
              </a:rPr>
              <a:t>every 8 wk</a:t>
            </a:r>
            <a:br>
              <a:rPr lang="en-GB" sz="900" dirty="0">
                <a:solidFill>
                  <a:srgbClr val="000000"/>
                </a:solidFill>
                <a:latin typeface="Arial" panose="020B0604020202020204" pitchFamily="34" charset="0"/>
                <a:ea typeface="ＭＳ Ｐゴシック" charset="-128"/>
                <a:cs typeface="Arial" panose="020B0604020202020204" pitchFamily="34" charset="0"/>
              </a:rPr>
            </a:br>
            <a:r>
              <a:rPr lang="en-GB" sz="900" dirty="0">
                <a:solidFill>
                  <a:srgbClr val="000000"/>
                </a:solidFill>
                <a:latin typeface="Arial" panose="020B0604020202020204" pitchFamily="34" charset="0"/>
                <a:ea typeface="ＭＳ Ｐゴシック" charset="-128"/>
                <a:cs typeface="Arial" panose="020B0604020202020204" pitchFamily="34" charset="0"/>
              </a:rPr>
              <a:t>through wk 57,</a:t>
            </a:r>
            <a:br>
              <a:rPr lang="en-GB" sz="900" dirty="0">
                <a:solidFill>
                  <a:srgbClr val="000000"/>
                </a:solidFill>
                <a:latin typeface="Arial" panose="020B0604020202020204" pitchFamily="34" charset="0"/>
                <a:ea typeface="ＭＳ Ｐゴシック" charset="-128"/>
                <a:cs typeface="Arial" panose="020B0604020202020204" pitchFamily="34" charset="0"/>
              </a:rPr>
            </a:br>
            <a:r>
              <a:rPr lang="en-GB" sz="900" dirty="0">
                <a:solidFill>
                  <a:srgbClr val="000000"/>
                </a:solidFill>
                <a:latin typeface="Arial" panose="020B0604020202020204" pitchFamily="34" charset="0"/>
                <a:ea typeface="ＭＳ Ｐゴシック" charset="-128"/>
                <a:cs typeface="Arial" panose="020B0604020202020204" pitchFamily="34" charset="0"/>
              </a:rPr>
              <a:t>then every </a:t>
            </a:r>
            <a:br>
              <a:rPr lang="en-GB" sz="900" dirty="0">
                <a:solidFill>
                  <a:srgbClr val="000000"/>
                </a:solidFill>
                <a:latin typeface="Arial" panose="020B0604020202020204" pitchFamily="34" charset="0"/>
                <a:ea typeface="ＭＳ Ｐゴシック" charset="-128"/>
                <a:cs typeface="Arial" panose="020B0604020202020204" pitchFamily="34" charset="0"/>
              </a:rPr>
            </a:br>
            <a:r>
              <a:rPr lang="en-GB" sz="900" dirty="0">
                <a:solidFill>
                  <a:srgbClr val="000000"/>
                </a:solidFill>
                <a:latin typeface="Arial" panose="020B0604020202020204" pitchFamily="34" charset="0"/>
                <a:ea typeface="ＭＳ Ｐゴシック" charset="-128"/>
                <a:cs typeface="Arial" panose="020B0604020202020204" pitchFamily="34" charset="0"/>
              </a:rPr>
              <a:t>12 wk until </a:t>
            </a:r>
            <a:br>
              <a:rPr lang="en-GB" sz="900" dirty="0">
                <a:solidFill>
                  <a:srgbClr val="000000"/>
                </a:solidFill>
                <a:latin typeface="Arial" panose="020B0604020202020204" pitchFamily="34" charset="0"/>
                <a:ea typeface="ＭＳ Ｐゴシック" charset="-128"/>
                <a:cs typeface="Arial" panose="020B0604020202020204" pitchFamily="34" charset="0"/>
              </a:rPr>
            </a:br>
            <a:r>
              <a:rPr lang="en-GB" sz="900" dirty="0">
                <a:solidFill>
                  <a:srgbClr val="000000"/>
                </a:solidFill>
                <a:latin typeface="Arial" panose="020B0604020202020204" pitchFamily="34" charset="0"/>
                <a:ea typeface="ＭＳ Ｐゴシック" charset="-128"/>
                <a:cs typeface="Arial" panose="020B0604020202020204" pitchFamily="34" charset="0"/>
              </a:rPr>
              <a:t>radiographic</a:t>
            </a:r>
            <a:br>
              <a:rPr lang="en-GB" sz="900" dirty="0">
                <a:solidFill>
                  <a:srgbClr val="000000"/>
                </a:solidFill>
                <a:latin typeface="Arial" panose="020B0604020202020204" pitchFamily="34" charset="0"/>
                <a:ea typeface="ＭＳ Ｐゴシック" charset="-128"/>
                <a:cs typeface="Arial" panose="020B0604020202020204" pitchFamily="34" charset="0"/>
              </a:rPr>
            </a:br>
            <a:r>
              <a:rPr lang="en-GB" sz="900" dirty="0">
                <a:solidFill>
                  <a:srgbClr val="000000"/>
                </a:solidFill>
                <a:latin typeface="Arial" panose="020B0604020202020204" pitchFamily="34" charset="0"/>
                <a:ea typeface="ＭＳ Ｐゴシック" charset="-128"/>
                <a:cs typeface="Arial" panose="020B0604020202020204" pitchFamily="34" charset="0"/>
              </a:rPr>
              <a:t>progression</a:t>
            </a:r>
            <a:endParaRPr kumimoji="0" lang="en-GB" sz="900" b="1" i="0" u="none" strike="noStrike" kern="1200" cap="none" spc="0" normalizeH="0" baseline="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64" name="Line 5">
            <a:extLst>
              <a:ext uri="{FF2B5EF4-FFF2-40B4-BE49-F238E27FC236}">
                <a16:creationId xmlns:a16="http://schemas.microsoft.com/office/drawing/2014/main" id="{79E5A6E6-1278-BEBA-77B4-004363D7EF4E}"/>
              </a:ext>
            </a:extLst>
          </p:cNvPr>
          <p:cNvSpPr>
            <a:spLocks noChangeShapeType="1"/>
          </p:cNvSpPr>
          <p:nvPr/>
        </p:nvSpPr>
        <p:spPr bwMode="auto">
          <a:xfrm rot="16200000">
            <a:off x="9753462" y="3833055"/>
            <a:ext cx="975600" cy="0"/>
          </a:xfrm>
          <a:prstGeom prst="line">
            <a:avLst/>
          </a:prstGeom>
          <a:noFill/>
          <a:ln w="27686" cmpd="sng">
            <a:solidFill>
              <a:schemeClr val="accent6"/>
            </a:solidFill>
            <a:round/>
            <a:headEnd type="none" w="med" len="me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 name="Line 5">
            <a:extLst>
              <a:ext uri="{FF2B5EF4-FFF2-40B4-BE49-F238E27FC236}">
                <a16:creationId xmlns:a16="http://schemas.microsoft.com/office/drawing/2014/main" id="{442FDFBB-9921-01AF-947B-23A79299E167}"/>
              </a:ext>
            </a:extLst>
          </p:cNvPr>
          <p:cNvSpPr>
            <a:spLocks noChangeShapeType="1"/>
          </p:cNvSpPr>
          <p:nvPr/>
        </p:nvSpPr>
        <p:spPr bwMode="auto">
          <a:xfrm>
            <a:off x="9989262" y="3361078"/>
            <a:ext cx="252000" cy="0"/>
          </a:xfrm>
          <a:prstGeom prst="line">
            <a:avLst/>
          </a:prstGeom>
          <a:noFill/>
          <a:ln w="28575" cmpd="sng">
            <a:solidFill>
              <a:schemeClr val="accent6"/>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 name="Line 5">
            <a:extLst>
              <a:ext uri="{FF2B5EF4-FFF2-40B4-BE49-F238E27FC236}">
                <a16:creationId xmlns:a16="http://schemas.microsoft.com/office/drawing/2014/main" id="{0A8FA817-A17B-2084-4698-4BB8AC985A02}"/>
              </a:ext>
            </a:extLst>
          </p:cNvPr>
          <p:cNvSpPr>
            <a:spLocks noChangeShapeType="1"/>
          </p:cNvSpPr>
          <p:nvPr/>
        </p:nvSpPr>
        <p:spPr bwMode="auto">
          <a:xfrm>
            <a:off x="9989262" y="4304694"/>
            <a:ext cx="252000" cy="0"/>
          </a:xfrm>
          <a:prstGeom prst="line">
            <a:avLst/>
          </a:prstGeom>
          <a:noFill/>
          <a:ln w="28575" cmpd="sng">
            <a:solidFill>
              <a:schemeClr val="accent6"/>
            </a:solidFill>
            <a:round/>
            <a:headEnd/>
            <a:tailEnd type="non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 name="Rounded Rectangle 12">
            <a:extLst>
              <a:ext uri="{FF2B5EF4-FFF2-40B4-BE49-F238E27FC236}">
                <a16:creationId xmlns:a16="http://schemas.microsoft.com/office/drawing/2014/main" id="{7AAC10F3-63F0-7EB6-5722-255824613CC6}"/>
              </a:ext>
            </a:extLst>
          </p:cNvPr>
          <p:cNvSpPr/>
          <p:nvPr/>
        </p:nvSpPr>
        <p:spPr>
          <a:xfrm>
            <a:off x="8631180" y="2924944"/>
            <a:ext cx="1507954" cy="872268"/>
          </a:xfrm>
          <a:prstGeom prst="roundRect">
            <a:avLst>
              <a:gd name="adj" fmla="val 12540"/>
            </a:avLst>
          </a:prstGeom>
          <a:solidFill>
            <a:schemeClr val="tx2"/>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Talazoparib </a:t>
            </a: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0.5 mg/d (0.35 mg/d if moderate renal impairment) PO + </a:t>
            </a: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enzalutamide </a:t>
            </a:r>
            <a:b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160 mg/d PO</a:t>
            </a:r>
            <a:endPar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Rounded Rectangle 12">
            <a:extLst>
              <a:ext uri="{FF2B5EF4-FFF2-40B4-BE49-F238E27FC236}">
                <a16:creationId xmlns:a16="http://schemas.microsoft.com/office/drawing/2014/main" id="{12329135-E95F-F562-ED1E-2FB3D2FCB832}"/>
              </a:ext>
            </a:extLst>
          </p:cNvPr>
          <p:cNvSpPr/>
          <p:nvPr/>
        </p:nvSpPr>
        <p:spPr>
          <a:xfrm>
            <a:off x="8631180" y="3979792"/>
            <a:ext cx="1508400" cy="649805"/>
          </a:xfrm>
          <a:prstGeom prst="roundRect">
            <a:avLst>
              <a:gd name="adj" fmla="val 12540"/>
            </a:avLst>
          </a:prstGeom>
          <a:solidFill>
            <a:schemeClr val="accent1"/>
          </a:solidFill>
          <a:ln w="28575">
            <a:noFill/>
          </a:ln>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45718" rIns="0" bIns="45718" anchor="ctr"/>
          <a:lstStyle/>
          <a:p>
            <a:pPr marL="0" marR="0" lvl="0" indent="0" algn="ctr" defTabSz="457200" rtl="0" eaLnBrk="1" fontAlgn="base" latinLnBrk="0" hangingPunct="1">
              <a:lnSpc>
                <a:spcPct val="100000"/>
              </a:lnSpc>
              <a:spcBef>
                <a:spcPts val="600"/>
              </a:spcBef>
              <a:spcAft>
                <a:spcPct val="0"/>
              </a:spcAft>
              <a:buClrTx/>
              <a:buSzTx/>
              <a:buFontTx/>
              <a:buNone/>
              <a:tabLst/>
              <a:defRPr/>
            </a:pP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Placebo + </a:t>
            </a:r>
            <a:b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enzalutamide </a:t>
            </a:r>
            <a:br>
              <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900"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rPr>
              <a:t>160 mg/d PO</a:t>
            </a:r>
            <a:endParaRPr kumimoji="0" lang="en-GB" sz="9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Line 5">
            <a:extLst>
              <a:ext uri="{FF2B5EF4-FFF2-40B4-BE49-F238E27FC236}">
                <a16:creationId xmlns:a16="http://schemas.microsoft.com/office/drawing/2014/main" id="{BC02C68F-A450-41C5-7BBE-629EB3CA6E65}"/>
              </a:ext>
            </a:extLst>
          </p:cNvPr>
          <p:cNvSpPr>
            <a:spLocks noChangeShapeType="1"/>
          </p:cNvSpPr>
          <p:nvPr/>
        </p:nvSpPr>
        <p:spPr bwMode="auto">
          <a:xfrm>
            <a:off x="10236316" y="3891944"/>
            <a:ext cx="180000" cy="0"/>
          </a:xfrm>
          <a:prstGeom prst="line">
            <a:avLst/>
          </a:prstGeom>
          <a:noFill/>
          <a:ln w="28575" cmpd="sng">
            <a:solidFill>
              <a:schemeClr val="accent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75C349AB-DF39-7035-E0D3-316D57A6452E}"/>
              </a:ext>
            </a:extLst>
          </p:cNvPr>
          <p:cNvSpPr txBox="1"/>
          <p:nvPr/>
        </p:nvSpPr>
        <p:spPr>
          <a:xfrm>
            <a:off x="6768438" y="2433544"/>
            <a:ext cx="2782621" cy="184666"/>
          </a:xfrm>
          <a:prstGeom prst="rect">
            <a:avLst/>
          </a:prstGeom>
          <a:noFill/>
        </p:spPr>
        <p:txBody>
          <a:bodyPr wrap="none" lIns="0" tIns="0" rIns="0" bIns="0" rtlCol="0">
            <a:spAutoFit/>
          </a:bodyPr>
          <a:lstStyle/>
          <a:p>
            <a:pPr algn="ctr">
              <a:buClr>
                <a:schemeClr val="accent1"/>
              </a:buClr>
            </a:pPr>
            <a:r>
              <a:rPr lang="en-GB" sz="1200" b="1" dirty="0">
                <a:latin typeface="Arial" panose="020B0604020202020204" pitchFamily="34" charset="0"/>
                <a:ea typeface="Aileron" charset="0"/>
                <a:cs typeface="Arial" panose="020B0604020202020204" pitchFamily="34" charset="0"/>
              </a:rPr>
              <a:t>Talazoparib + enzalutamide in mHSPC</a:t>
            </a:r>
          </a:p>
        </p:txBody>
      </p:sp>
      <p:sp>
        <p:nvSpPr>
          <p:cNvPr id="69" name="TextBox 68">
            <a:extLst>
              <a:ext uri="{FF2B5EF4-FFF2-40B4-BE49-F238E27FC236}">
                <a16:creationId xmlns:a16="http://schemas.microsoft.com/office/drawing/2014/main" id="{F996E0AA-A6A1-9C76-F1DB-DE87993BFDE6}"/>
              </a:ext>
            </a:extLst>
          </p:cNvPr>
          <p:cNvSpPr txBox="1"/>
          <p:nvPr/>
        </p:nvSpPr>
        <p:spPr>
          <a:xfrm>
            <a:off x="9797920" y="2618210"/>
            <a:ext cx="803105" cy="215444"/>
          </a:xfrm>
          <a:prstGeom prst="rect">
            <a:avLst/>
          </a:prstGeom>
          <a:noFill/>
        </p:spPr>
        <p:txBody>
          <a:bodyPr wrap="none" lIns="0" tIns="0" rIns="0" bIns="0" rtlCol="0">
            <a:spAutoFit/>
          </a:bodyPr>
          <a:lstStyle/>
          <a:p>
            <a:pPr algn="ctr">
              <a:buClr>
                <a:schemeClr val="accent1"/>
              </a:buClr>
            </a:pPr>
            <a:r>
              <a:rPr lang="en-GB" sz="700" b="1" dirty="0">
                <a:latin typeface="Arial" panose="020B0604020202020204" pitchFamily="34" charset="0"/>
                <a:ea typeface="Aileron" charset="0"/>
                <a:cs typeface="Arial" panose="020B0604020202020204" pitchFamily="34" charset="0"/>
              </a:rPr>
              <a:t>Remain on blinded</a:t>
            </a:r>
            <a:br>
              <a:rPr lang="en-GB" sz="700" b="1" dirty="0">
                <a:latin typeface="Arial" panose="020B0604020202020204" pitchFamily="34" charset="0"/>
                <a:ea typeface="Aileron" charset="0"/>
                <a:cs typeface="Arial" panose="020B0604020202020204" pitchFamily="34" charset="0"/>
              </a:rPr>
            </a:br>
            <a:r>
              <a:rPr lang="en-GB" sz="700" b="1" dirty="0">
                <a:latin typeface="Arial" panose="020B0604020202020204" pitchFamily="34" charset="0"/>
                <a:ea typeface="Aileron" charset="0"/>
                <a:cs typeface="Arial" panose="020B0604020202020204" pitchFamily="34" charset="0"/>
              </a:rPr>
              <a:t>treatment</a:t>
            </a:r>
          </a:p>
        </p:txBody>
      </p:sp>
    </p:spTree>
    <p:extLst>
      <p:ext uri="{BB962C8B-B14F-4D97-AF65-F5344CB8AC3E}">
        <p14:creationId xmlns:p14="http://schemas.microsoft.com/office/powerpoint/2010/main" val="3634319646"/>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0E1C077-B0F3-515F-2537-9445405F3F4D}"/>
              </a:ext>
            </a:extLst>
          </p:cNvPr>
          <p:cNvSpPr>
            <a:spLocks noGrp="1"/>
          </p:cNvSpPr>
          <p:nvPr>
            <p:ph type="body" idx="1"/>
          </p:nvPr>
        </p:nvSpPr>
        <p:spPr>
          <a:xfrm>
            <a:off x="609600" y="792000"/>
            <a:ext cx="10972800" cy="701675"/>
          </a:xfrm>
        </p:spPr>
        <p:txBody>
          <a:bodyPr/>
          <a:lstStyle/>
          <a:p>
            <a:r>
              <a:rPr lang="en-GB" dirty="0"/>
              <a:t>Results of genomic testing</a:t>
            </a:r>
          </a:p>
        </p:txBody>
      </p:sp>
      <p:sp>
        <p:nvSpPr>
          <p:cNvPr id="12" name="Title 11">
            <a:extLst>
              <a:ext uri="{FF2B5EF4-FFF2-40B4-BE49-F238E27FC236}">
                <a16:creationId xmlns:a16="http://schemas.microsoft.com/office/drawing/2014/main" id="{D71E975A-D38D-1921-92ED-1D09D916FBD0}"/>
              </a:ext>
            </a:extLst>
          </p:cNvPr>
          <p:cNvSpPr>
            <a:spLocks noGrp="1"/>
          </p:cNvSpPr>
          <p:nvPr>
            <p:ph type="title"/>
          </p:nvPr>
        </p:nvSpPr>
        <p:spPr>
          <a:xfrm>
            <a:off x="619201" y="259200"/>
            <a:ext cx="10963199" cy="864000"/>
          </a:xfrm>
        </p:spPr>
        <p:txBody>
          <a:bodyPr/>
          <a:lstStyle/>
          <a:p>
            <a:r>
              <a:rPr lang="en-GB" dirty="0"/>
              <a:t>Patient Case </a:t>
            </a:r>
            <a:r>
              <a:rPr lang="en-GB" i="1" dirty="0"/>
              <a:t>continued </a:t>
            </a:r>
          </a:p>
        </p:txBody>
      </p:sp>
      <p:sp>
        <p:nvSpPr>
          <p:cNvPr id="13" name="Content Placeholder 12">
            <a:extLst>
              <a:ext uri="{FF2B5EF4-FFF2-40B4-BE49-F238E27FC236}">
                <a16:creationId xmlns:a16="http://schemas.microsoft.com/office/drawing/2014/main" id="{F815C626-52E0-0BB9-5C87-351EE3AA79DD}"/>
              </a:ext>
            </a:extLst>
          </p:cNvPr>
          <p:cNvSpPr>
            <a:spLocks noGrp="1"/>
          </p:cNvSpPr>
          <p:nvPr>
            <p:ph sz="quarter" idx="14"/>
          </p:nvPr>
        </p:nvSpPr>
        <p:spPr>
          <a:xfrm>
            <a:off x="619125" y="1543031"/>
            <a:ext cx="3028603" cy="3959225"/>
          </a:xfrm>
        </p:spPr>
        <p:txBody>
          <a:bodyPr/>
          <a:lstStyle/>
          <a:p>
            <a:r>
              <a:rPr lang="en-GB" dirty="0"/>
              <a:t>Somatic tissue testing of the prostatectomy specimen demonstrated a </a:t>
            </a:r>
            <a:r>
              <a:rPr lang="en-GB" i="1" dirty="0"/>
              <a:t>BRCA2 </a:t>
            </a:r>
            <a:r>
              <a:rPr lang="en-GB" dirty="0"/>
              <a:t>mutation </a:t>
            </a:r>
          </a:p>
          <a:p>
            <a:endParaRPr lang="en-GB" dirty="0"/>
          </a:p>
        </p:txBody>
      </p:sp>
      <p:sp>
        <p:nvSpPr>
          <p:cNvPr id="19" name="Content Placeholder 18">
            <a:extLst>
              <a:ext uri="{FF2B5EF4-FFF2-40B4-BE49-F238E27FC236}">
                <a16:creationId xmlns:a16="http://schemas.microsoft.com/office/drawing/2014/main" id="{B7717F77-0206-EC44-07D6-A29370C939F9}"/>
              </a:ext>
            </a:extLst>
          </p:cNvPr>
          <p:cNvSpPr>
            <a:spLocks noGrp="1"/>
          </p:cNvSpPr>
          <p:nvPr>
            <p:ph sz="quarter" idx="15"/>
          </p:nvPr>
        </p:nvSpPr>
        <p:spPr>
          <a:xfrm>
            <a:off x="620183" y="6165304"/>
            <a:ext cx="10180339" cy="365125"/>
          </a:xfrm>
        </p:spPr>
        <p:txBody>
          <a:bodyPr/>
          <a:lstStyle/>
          <a:p>
            <a:r>
              <a:rPr lang="en-GB" sz="1200" dirty="0">
                <a:solidFill>
                  <a:schemeClr val="tx2"/>
                </a:solidFill>
              </a:rPr>
              <a:t>Example genetic testing report</a:t>
            </a:r>
          </a:p>
          <a:p>
            <a:r>
              <a:rPr lang="en-GB" sz="1200" dirty="0">
                <a:solidFill>
                  <a:schemeClr val="tx2"/>
                </a:solidFill>
              </a:rPr>
              <a:t>BRCA2, breast cancer gene 2; FDA, US Food and Drug Administration; MS, microsatellite; Muts</a:t>
            </a:r>
            <a:r>
              <a:rPr lang="en-GB" dirty="0">
                <a:solidFill>
                  <a:schemeClr val="tx2"/>
                </a:solidFill>
              </a:rPr>
              <a:t>/Mb, mutations per megabase; </a:t>
            </a:r>
            <a:r>
              <a:rPr lang="en-GB" sz="1200" dirty="0">
                <a:solidFill>
                  <a:schemeClr val="tx2"/>
                </a:solidFill>
              </a:rPr>
              <a:t>PTEN, phosphatase and tensin homolog; TMB, tumour mutational burden</a:t>
            </a:r>
            <a:br>
              <a:rPr lang="en-GB" sz="1200" dirty="0">
                <a:solidFill>
                  <a:schemeClr val="tx2"/>
                </a:solidFill>
              </a:rPr>
            </a:br>
            <a:r>
              <a:rPr lang="en-GB" sz="1200" dirty="0" err="1">
                <a:solidFill>
                  <a:schemeClr val="tx2"/>
                </a:solidFill>
              </a:rPr>
              <a:t>Julika</a:t>
            </a:r>
            <a:r>
              <a:rPr lang="en-GB" sz="1200" dirty="0">
                <a:solidFill>
                  <a:schemeClr val="tx2"/>
                </a:solidFill>
              </a:rPr>
              <a:t> P, et al. Case Rep Oncol 2020; 13: 55-61</a:t>
            </a:r>
          </a:p>
        </p:txBody>
      </p:sp>
      <p:sp>
        <p:nvSpPr>
          <p:cNvPr id="7" name="Slide Number Placeholder 6">
            <a:extLst>
              <a:ext uri="{FF2B5EF4-FFF2-40B4-BE49-F238E27FC236}">
                <a16:creationId xmlns:a16="http://schemas.microsoft.com/office/drawing/2014/main" id="{39A325EC-B6D8-5563-ED7B-E26399003BA4}"/>
              </a:ext>
            </a:extLst>
          </p:cNvPr>
          <p:cNvSpPr>
            <a:spLocks noGrp="1"/>
          </p:cNvSpPr>
          <p:nvPr>
            <p:ph type="sldNum" sz="quarter" idx="4"/>
          </p:nvPr>
        </p:nvSpPr>
        <p:spPr>
          <a:xfrm>
            <a:off x="10800523" y="6428359"/>
            <a:ext cx="781877" cy="365125"/>
          </a:xfrm>
        </p:spPr>
        <p:txBody>
          <a:bodyPr/>
          <a:lstStyle/>
          <a:p>
            <a:fld id="{FCE43C0F-8A7B-3A4B-9DB5-B3472E36E833}" type="slidenum">
              <a:rPr lang="en-GB" smtClean="0"/>
              <a:pPr/>
              <a:t>94</a:t>
            </a:fld>
            <a:endParaRPr lang="en-GB" dirty="0"/>
          </a:p>
        </p:txBody>
      </p:sp>
      <p:graphicFrame>
        <p:nvGraphicFramePr>
          <p:cNvPr id="20" name="Table 19">
            <a:extLst>
              <a:ext uri="{FF2B5EF4-FFF2-40B4-BE49-F238E27FC236}">
                <a16:creationId xmlns:a16="http://schemas.microsoft.com/office/drawing/2014/main" id="{50CC82CA-BA90-D926-F76C-EAF92979BF61}"/>
              </a:ext>
            </a:extLst>
          </p:cNvPr>
          <p:cNvGraphicFramePr>
            <a:graphicFrameLocks noGrp="1"/>
          </p:cNvGraphicFramePr>
          <p:nvPr>
            <p:extLst>
              <p:ext uri="{D42A27DB-BD31-4B8C-83A1-F6EECF244321}">
                <p14:modId xmlns:p14="http://schemas.microsoft.com/office/powerpoint/2010/main" val="4044859856"/>
              </p:ext>
            </p:extLst>
          </p:nvPr>
        </p:nvGraphicFramePr>
        <p:xfrm>
          <a:off x="3787940" y="3723730"/>
          <a:ext cx="7794460" cy="2331720"/>
        </p:xfrm>
        <a:graphic>
          <a:graphicData uri="http://schemas.openxmlformats.org/drawingml/2006/table">
            <a:tbl>
              <a:tblPr firstRow="1" bandRow="1">
                <a:tableStyleId>{5C22544A-7EE6-4342-B048-85BDC9FD1C3A}</a:tableStyleId>
              </a:tblPr>
              <a:tblGrid>
                <a:gridCol w="2027577">
                  <a:extLst>
                    <a:ext uri="{9D8B030D-6E8A-4147-A177-3AD203B41FA5}">
                      <a16:colId xmlns:a16="http://schemas.microsoft.com/office/drawing/2014/main" val="3564984926"/>
                    </a:ext>
                  </a:extLst>
                </a:gridCol>
                <a:gridCol w="2027577">
                  <a:extLst>
                    <a:ext uri="{9D8B030D-6E8A-4147-A177-3AD203B41FA5}">
                      <a16:colId xmlns:a16="http://schemas.microsoft.com/office/drawing/2014/main" val="3340969227"/>
                    </a:ext>
                  </a:extLst>
                </a:gridCol>
                <a:gridCol w="2027577">
                  <a:extLst>
                    <a:ext uri="{9D8B030D-6E8A-4147-A177-3AD203B41FA5}">
                      <a16:colId xmlns:a16="http://schemas.microsoft.com/office/drawing/2014/main" val="4242812344"/>
                    </a:ext>
                  </a:extLst>
                </a:gridCol>
                <a:gridCol w="1711729">
                  <a:extLst>
                    <a:ext uri="{9D8B030D-6E8A-4147-A177-3AD203B41FA5}">
                      <a16:colId xmlns:a16="http://schemas.microsoft.com/office/drawing/2014/main" val="1207386660"/>
                    </a:ext>
                  </a:extLst>
                </a:gridCol>
              </a:tblGrid>
              <a:tr h="370840">
                <a:tc>
                  <a:txBody>
                    <a:bodyPr/>
                    <a:lstStyle/>
                    <a:p>
                      <a:r>
                        <a:rPr lang="en-GB" sz="1200" dirty="0">
                          <a:latin typeface="Arial" panose="020B0604020202020204" pitchFamily="34" charset="0"/>
                          <a:cs typeface="Arial" panose="020B0604020202020204" pitchFamily="34" charset="0"/>
                        </a:rPr>
                        <a:t>Genomic findings detected</a:t>
                      </a:r>
                    </a:p>
                  </a:txBody>
                  <a:tcPr/>
                </a:tc>
                <a:tc>
                  <a:txBody>
                    <a:bodyPr/>
                    <a:lstStyle/>
                    <a:p>
                      <a:r>
                        <a:rPr lang="en-GB" sz="1200" dirty="0">
                          <a:latin typeface="Arial" panose="020B0604020202020204" pitchFamily="34" charset="0"/>
                          <a:cs typeface="Arial" panose="020B0604020202020204" pitchFamily="34" charset="0"/>
                        </a:rPr>
                        <a:t>FDA-approved therapies </a:t>
                      </a:r>
                      <a:r>
                        <a:rPr lang="en-GB" sz="1000" dirty="0">
                          <a:latin typeface="Arial" panose="020B0604020202020204" pitchFamily="34" charset="0"/>
                          <a:cs typeface="Arial" panose="020B0604020202020204" pitchFamily="34" charset="0"/>
                        </a:rPr>
                        <a:t>(in patient’s tumour type)</a:t>
                      </a:r>
                    </a:p>
                  </a:txBody>
                  <a:tcPr>
                    <a:solidFill>
                      <a:schemeClr val="tx2"/>
                    </a:solidFill>
                  </a:tcPr>
                </a:tc>
                <a:tc>
                  <a:txBody>
                    <a:bodyPr/>
                    <a:lstStyle/>
                    <a:p>
                      <a:r>
                        <a:rPr lang="en-GB" sz="1200" dirty="0">
                          <a:latin typeface="Arial" panose="020B0604020202020204" pitchFamily="34" charset="0"/>
                          <a:cs typeface="Arial" panose="020B0604020202020204" pitchFamily="34" charset="0"/>
                        </a:rPr>
                        <a:t>FDA-approved therapies </a:t>
                      </a:r>
                      <a:r>
                        <a:rPr lang="en-GB" sz="1000" dirty="0">
                          <a:latin typeface="Arial" panose="020B0604020202020204" pitchFamily="34" charset="0"/>
                          <a:cs typeface="Arial" panose="020B0604020202020204" pitchFamily="34" charset="0"/>
                        </a:rPr>
                        <a:t>(in another tumour type)</a:t>
                      </a:r>
                    </a:p>
                  </a:txBody>
                  <a:tcPr>
                    <a:solidFill>
                      <a:schemeClr val="tx2"/>
                    </a:solidFill>
                  </a:tcPr>
                </a:tc>
                <a:tc>
                  <a:txBody>
                    <a:bodyPr/>
                    <a:lstStyle/>
                    <a:p>
                      <a:r>
                        <a:rPr lang="en-GB" sz="1200" dirty="0">
                          <a:latin typeface="Arial" panose="020B0604020202020204" pitchFamily="34" charset="0"/>
                          <a:cs typeface="Arial" panose="020B0604020202020204" pitchFamily="34" charset="0"/>
                        </a:rPr>
                        <a:t>Potential clinical trials</a:t>
                      </a:r>
                    </a:p>
                  </a:txBody>
                  <a:tcPr>
                    <a:solidFill>
                      <a:schemeClr val="accent6"/>
                    </a:solidFill>
                  </a:tcPr>
                </a:tc>
                <a:extLst>
                  <a:ext uri="{0D108BD9-81ED-4DB2-BD59-A6C34878D82A}">
                    <a16:rowId xmlns:a16="http://schemas.microsoft.com/office/drawing/2014/main" val="3567617275"/>
                  </a:ext>
                </a:extLst>
              </a:tr>
              <a:tr h="370840">
                <a:tc>
                  <a:txBody>
                    <a:bodyPr/>
                    <a:lstStyle/>
                    <a:p>
                      <a:r>
                        <a:rPr lang="en-GB" sz="1100" b="1" i="1" dirty="0">
                          <a:latin typeface="Arial" panose="020B0604020202020204" pitchFamily="34" charset="0"/>
                          <a:cs typeface="Arial" panose="020B0604020202020204" pitchFamily="34" charset="0"/>
                        </a:rPr>
                        <a:t>BRCA2</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loss</a:t>
                      </a:r>
                    </a:p>
                  </a:txBody>
                  <a:tcPr/>
                </a:tc>
                <a:tc>
                  <a:txBody>
                    <a:bodyPr/>
                    <a:lstStyle/>
                    <a:p>
                      <a:r>
                        <a:rPr lang="en-GB" sz="1100" dirty="0">
                          <a:latin typeface="Arial" panose="020B0604020202020204" pitchFamily="34" charset="0"/>
                          <a:cs typeface="Arial" panose="020B0604020202020204" pitchFamily="34" charset="0"/>
                        </a:rPr>
                        <a:t>None</a:t>
                      </a:r>
                    </a:p>
                  </a:txBody>
                  <a:tcPr/>
                </a:tc>
                <a:tc>
                  <a:txBody>
                    <a:bodyPr/>
                    <a:lstStyle/>
                    <a:p>
                      <a:r>
                        <a:rPr lang="en-GB" sz="1100" dirty="0">
                          <a:latin typeface="Arial" panose="020B0604020202020204" pitchFamily="34" charset="0"/>
                          <a:cs typeface="Arial" panose="020B0604020202020204" pitchFamily="34" charset="0"/>
                        </a:rPr>
                        <a:t>Niraparib</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Olaparib</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Rucaparib</a:t>
                      </a:r>
                    </a:p>
                  </a:txBody>
                  <a:tcPr/>
                </a:tc>
                <a:tc>
                  <a:txBody>
                    <a:bodyPr/>
                    <a:lstStyle/>
                    <a:p>
                      <a:r>
                        <a:rPr lang="en-GB" sz="1100" dirty="0">
                          <a:latin typeface="Arial" panose="020B0604020202020204" pitchFamily="34" charset="0"/>
                          <a:cs typeface="Arial" panose="020B0604020202020204" pitchFamily="34" charset="0"/>
                        </a:rPr>
                        <a:t>Yes, see clinical trials section</a:t>
                      </a:r>
                    </a:p>
                  </a:txBody>
                  <a:tcPr/>
                </a:tc>
                <a:extLst>
                  <a:ext uri="{0D108BD9-81ED-4DB2-BD59-A6C34878D82A}">
                    <a16:rowId xmlns:a16="http://schemas.microsoft.com/office/drawing/2014/main" val="4287576106"/>
                  </a:ext>
                </a:extLst>
              </a:tr>
              <a:tr h="370840">
                <a:tc>
                  <a:txBody>
                    <a:bodyPr/>
                    <a:lstStyle/>
                    <a:p>
                      <a:r>
                        <a:rPr lang="en-GB" sz="1100" b="1" i="1" dirty="0">
                          <a:latin typeface="Arial" panose="020B0604020202020204" pitchFamily="34" charset="0"/>
                          <a:cs typeface="Arial" panose="020B0604020202020204" pitchFamily="34" charset="0"/>
                        </a:rPr>
                        <a:t>PTEN</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loss exons 2-9</a:t>
                      </a:r>
                    </a:p>
                  </a:txBody>
                  <a:tcPr/>
                </a:tc>
                <a:tc>
                  <a:txBody>
                    <a:bodyPr/>
                    <a:lstStyle/>
                    <a:p>
                      <a:r>
                        <a:rPr lang="en-GB" sz="1100" dirty="0">
                          <a:latin typeface="Arial" panose="020B0604020202020204" pitchFamily="34" charset="0"/>
                          <a:cs typeface="Arial" panose="020B0604020202020204" pitchFamily="34" charset="0"/>
                        </a:rPr>
                        <a:t>None</a:t>
                      </a:r>
                    </a:p>
                  </a:txBody>
                  <a:tcPr/>
                </a:tc>
                <a:tc>
                  <a:txBody>
                    <a:bodyPr/>
                    <a:lstStyle/>
                    <a:p>
                      <a:r>
                        <a:rPr lang="en-GB" sz="1100" dirty="0">
                          <a:latin typeface="Arial" panose="020B0604020202020204" pitchFamily="34" charset="0"/>
                          <a:cs typeface="Arial" panose="020B0604020202020204" pitchFamily="34" charset="0"/>
                        </a:rPr>
                        <a:t>Everolimus</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Temsirolimus</a:t>
                      </a:r>
                    </a:p>
                  </a:txBody>
                  <a:tcPr/>
                </a:tc>
                <a:tc>
                  <a:txBody>
                    <a:bodyPr/>
                    <a:lstStyle/>
                    <a:p>
                      <a:r>
                        <a:rPr lang="en-GB" sz="1100" dirty="0">
                          <a:latin typeface="Arial" panose="020B0604020202020204" pitchFamily="34" charset="0"/>
                          <a:cs typeface="Arial" panose="020B0604020202020204" pitchFamily="34" charset="0"/>
                        </a:rPr>
                        <a:t>Yes, see clinical trials section</a:t>
                      </a:r>
                    </a:p>
                  </a:txBody>
                  <a:tcPr/>
                </a:tc>
                <a:extLst>
                  <a:ext uri="{0D108BD9-81ED-4DB2-BD59-A6C34878D82A}">
                    <a16:rowId xmlns:a16="http://schemas.microsoft.com/office/drawing/2014/main" val="3664975473"/>
                  </a:ext>
                </a:extLst>
              </a:tr>
              <a:tr h="370840">
                <a:tc>
                  <a:txBody>
                    <a:bodyPr/>
                    <a:lstStyle/>
                    <a:p>
                      <a:r>
                        <a:rPr lang="en-GB" sz="1100" b="1" i="1" dirty="0">
                          <a:latin typeface="Arial" panose="020B0604020202020204" pitchFamily="34" charset="0"/>
                          <a:cs typeface="Arial" panose="020B0604020202020204" pitchFamily="34" charset="0"/>
                        </a:rPr>
                        <a:t>Microsatellite status</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MS-Stable</a:t>
                      </a:r>
                    </a:p>
                  </a:txBody>
                  <a:tcPr/>
                </a:tc>
                <a:tc>
                  <a:txBody>
                    <a:bodyPr/>
                    <a:lstStyle/>
                    <a:p>
                      <a:r>
                        <a:rPr lang="en-GB" sz="1100" dirty="0">
                          <a:latin typeface="Arial" panose="020B0604020202020204" pitchFamily="34" charset="0"/>
                          <a:cs typeface="Arial" panose="020B0604020202020204" pitchFamily="34" charset="0"/>
                        </a:rPr>
                        <a:t>None</a:t>
                      </a:r>
                    </a:p>
                  </a:txBody>
                  <a:tcPr/>
                </a:tc>
                <a:tc>
                  <a:txBody>
                    <a:bodyPr/>
                    <a:lstStyle/>
                    <a:p>
                      <a:r>
                        <a:rPr lang="en-GB" sz="1100" dirty="0">
                          <a:latin typeface="Arial" panose="020B0604020202020204" pitchFamily="34" charset="0"/>
                          <a:cs typeface="Arial" panose="020B0604020202020204" pitchFamily="34" charset="0"/>
                        </a:rPr>
                        <a:t>None</a:t>
                      </a:r>
                    </a:p>
                  </a:txBody>
                  <a:tcPr/>
                </a:tc>
                <a:tc>
                  <a:txBody>
                    <a:bodyPr/>
                    <a:lstStyle/>
                    <a:p>
                      <a:r>
                        <a:rPr lang="en-GB" sz="1100"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88095117"/>
                  </a:ext>
                </a:extLst>
              </a:tr>
              <a:tr h="370840">
                <a:tc>
                  <a:txBody>
                    <a:bodyPr/>
                    <a:lstStyle/>
                    <a:p>
                      <a:r>
                        <a:rPr lang="en-GB" sz="1100" b="1" i="1" dirty="0">
                          <a:solidFill>
                            <a:schemeClr val="tx1"/>
                          </a:solidFill>
                          <a:latin typeface="Arial" panose="020B0604020202020204" pitchFamily="34" charset="0"/>
                          <a:cs typeface="Arial" panose="020B0604020202020204" pitchFamily="34" charset="0"/>
                        </a:rPr>
                        <a:t>Tumour Mutational Burden</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TMB-Low; 4 Muts/Mb</a:t>
                      </a:r>
                    </a:p>
                  </a:txBody>
                  <a:tcPr/>
                </a:tc>
                <a:tc>
                  <a:txBody>
                    <a:bodyPr/>
                    <a:lstStyle/>
                    <a:p>
                      <a:r>
                        <a:rPr lang="en-GB" sz="1100" dirty="0">
                          <a:latin typeface="Arial" panose="020B0604020202020204" pitchFamily="34" charset="0"/>
                          <a:cs typeface="Arial" panose="020B0604020202020204" pitchFamily="34" charset="0"/>
                        </a:rPr>
                        <a:t>None</a:t>
                      </a:r>
                    </a:p>
                  </a:txBody>
                  <a:tcPr/>
                </a:tc>
                <a:tc>
                  <a:txBody>
                    <a:bodyPr/>
                    <a:lstStyle/>
                    <a:p>
                      <a:r>
                        <a:rPr lang="en-GB" sz="1100" dirty="0">
                          <a:latin typeface="Arial" panose="020B0604020202020204" pitchFamily="34" charset="0"/>
                          <a:cs typeface="Arial" panose="020B0604020202020204" pitchFamily="34" charset="0"/>
                        </a:rPr>
                        <a:t>None</a:t>
                      </a:r>
                    </a:p>
                  </a:txBody>
                  <a:tcPr/>
                </a:tc>
                <a:tc>
                  <a:txBody>
                    <a:bodyPr/>
                    <a:lstStyle/>
                    <a:p>
                      <a:r>
                        <a:rPr lang="en-GB" sz="1100"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1287520378"/>
                  </a:ext>
                </a:extLst>
              </a:tr>
            </a:tbl>
          </a:graphicData>
        </a:graphic>
      </p:graphicFrame>
      <p:sp>
        <p:nvSpPr>
          <p:cNvPr id="21" name="TextBox 20">
            <a:extLst>
              <a:ext uri="{FF2B5EF4-FFF2-40B4-BE49-F238E27FC236}">
                <a16:creationId xmlns:a16="http://schemas.microsoft.com/office/drawing/2014/main" id="{28736B92-3BFB-CE99-8160-CE1AFE0B423F}"/>
              </a:ext>
            </a:extLst>
          </p:cNvPr>
          <p:cNvSpPr txBox="1"/>
          <p:nvPr/>
        </p:nvSpPr>
        <p:spPr>
          <a:xfrm>
            <a:off x="3787940" y="3468441"/>
            <a:ext cx="3287710" cy="200055"/>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Therapeutic implications</a:t>
            </a:r>
          </a:p>
        </p:txBody>
      </p:sp>
      <p:graphicFrame>
        <p:nvGraphicFramePr>
          <p:cNvPr id="22" name="Table 21">
            <a:extLst>
              <a:ext uri="{FF2B5EF4-FFF2-40B4-BE49-F238E27FC236}">
                <a16:creationId xmlns:a16="http://schemas.microsoft.com/office/drawing/2014/main" id="{844A8DB7-54D1-2BD0-61C2-75EFF9941363}"/>
              </a:ext>
            </a:extLst>
          </p:cNvPr>
          <p:cNvGraphicFramePr>
            <a:graphicFrameLocks noGrp="1"/>
          </p:cNvGraphicFramePr>
          <p:nvPr>
            <p:extLst>
              <p:ext uri="{D42A27DB-BD31-4B8C-83A1-F6EECF244321}">
                <p14:modId xmlns:p14="http://schemas.microsoft.com/office/powerpoint/2010/main" val="2175153677"/>
              </p:ext>
            </p:extLst>
          </p:nvPr>
        </p:nvGraphicFramePr>
        <p:xfrm>
          <a:off x="3787940" y="1798320"/>
          <a:ext cx="4108260" cy="1509120"/>
        </p:xfrm>
        <a:graphic>
          <a:graphicData uri="http://schemas.openxmlformats.org/drawingml/2006/table">
            <a:tbl>
              <a:tblPr>
                <a:tableStyleId>{5C22544A-7EE6-4342-B048-85BDC9FD1C3A}</a:tableStyleId>
              </a:tblPr>
              <a:tblGrid>
                <a:gridCol w="4108260">
                  <a:extLst>
                    <a:ext uri="{9D8B030D-6E8A-4147-A177-3AD203B41FA5}">
                      <a16:colId xmlns:a16="http://schemas.microsoft.com/office/drawing/2014/main" val="3564984926"/>
                    </a:ext>
                  </a:extLst>
                </a:gridCol>
              </a:tblGrid>
              <a:tr h="333988">
                <a:tc>
                  <a:txBody>
                    <a:bodyPr/>
                    <a:lstStyle/>
                    <a:p>
                      <a:r>
                        <a:rPr lang="en-GB" sz="1200" b="1" i="0" dirty="0">
                          <a:solidFill>
                            <a:schemeClr val="bg1"/>
                          </a:solidFill>
                          <a:latin typeface="Arial" panose="020B0604020202020204" pitchFamily="34" charset="0"/>
                          <a:cs typeface="Arial" panose="020B0604020202020204" pitchFamily="34" charset="0"/>
                        </a:rPr>
                        <a:t>4 genomic findings</a:t>
                      </a:r>
                    </a:p>
                  </a:txBody>
                  <a:tcPr marT="97200" marB="97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67617275"/>
                  </a:ext>
                </a:extLst>
              </a:tr>
              <a:tr h="333988">
                <a:tc>
                  <a:txBody>
                    <a:bodyPr/>
                    <a:lstStyle/>
                    <a:p>
                      <a:r>
                        <a:rPr lang="en-GB" sz="1200" b="1" i="0" dirty="0">
                          <a:solidFill>
                            <a:schemeClr val="bg1"/>
                          </a:solidFill>
                          <a:latin typeface="Arial" panose="020B0604020202020204" pitchFamily="34" charset="0"/>
                          <a:cs typeface="Arial" panose="020B0604020202020204" pitchFamily="34" charset="0"/>
                        </a:rPr>
                        <a:t>5 therapies associated with potential clinical benefit</a:t>
                      </a:r>
                    </a:p>
                  </a:txBody>
                  <a:tcPr marT="97200" marB="97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87576106"/>
                  </a:ext>
                </a:extLst>
              </a:tr>
              <a:tr h="333988">
                <a:tc>
                  <a:txBody>
                    <a:bodyPr/>
                    <a:lstStyle/>
                    <a:p>
                      <a:r>
                        <a:rPr lang="en-GB" sz="1200" b="1" i="0" dirty="0">
                          <a:solidFill>
                            <a:schemeClr val="bg1"/>
                          </a:solidFill>
                          <a:latin typeface="Arial" panose="020B0604020202020204" pitchFamily="34" charset="0"/>
                          <a:cs typeface="Arial" panose="020B0604020202020204" pitchFamily="34" charset="0"/>
                        </a:rPr>
                        <a:t>0 therapies associated with lack of response</a:t>
                      </a:r>
                    </a:p>
                  </a:txBody>
                  <a:tcPr marT="97200" marB="97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64975473"/>
                  </a:ext>
                </a:extLst>
              </a:tr>
              <a:tr h="333988">
                <a:tc>
                  <a:txBody>
                    <a:bodyPr/>
                    <a:lstStyle/>
                    <a:p>
                      <a:r>
                        <a:rPr lang="en-GB" sz="1200" b="1" i="0" dirty="0">
                          <a:solidFill>
                            <a:schemeClr val="bg1"/>
                          </a:solidFill>
                          <a:latin typeface="Arial" panose="020B0604020202020204" pitchFamily="34" charset="0"/>
                          <a:cs typeface="Arial" panose="020B0604020202020204" pitchFamily="34" charset="0"/>
                        </a:rPr>
                        <a:t>15 clinical trials</a:t>
                      </a:r>
                    </a:p>
                  </a:txBody>
                  <a:tcPr marT="97200" marB="97200">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88095117"/>
                  </a:ext>
                </a:extLst>
              </a:tr>
            </a:tbl>
          </a:graphicData>
        </a:graphic>
      </p:graphicFrame>
      <p:sp>
        <p:nvSpPr>
          <p:cNvPr id="23" name="TextBox 22">
            <a:extLst>
              <a:ext uri="{FF2B5EF4-FFF2-40B4-BE49-F238E27FC236}">
                <a16:creationId xmlns:a16="http://schemas.microsoft.com/office/drawing/2014/main" id="{FCCF1E52-4A50-A28C-AF5A-016FD8F3BF09}"/>
              </a:ext>
            </a:extLst>
          </p:cNvPr>
          <p:cNvSpPr txBox="1"/>
          <p:nvPr/>
        </p:nvSpPr>
        <p:spPr>
          <a:xfrm>
            <a:off x="3787940" y="1543031"/>
            <a:ext cx="3287710" cy="200055"/>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Patient results</a:t>
            </a:r>
          </a:p>
        </p:txBody>
      </p:sp>
      <p:graphicFrame>
        <p:nvGraphicFramePr>
          <p:cNvPr id="24" name="Table 23">
            <a:extLst>
              <a:ext uri="{FF2B5EF4-FFF2-40B4-BE49-F238E27FC236}">
                <a16:creationId xmlns:a16="http://schemas.microsoft.com/office/drawing/2014/main" id="{23717E25-45B9-137D-683B-DFE34A7D68C6}"/>
              </a:ext>
            </a:extLst>
          </p:cNvPr>
          <p:cNvGraphicFramePr>
            <a:graphicFrameLocks noGrp="1"/>
          </p:cNvGraphicFramePr>
          <p:nvPr>
            <p:extLst>
              <p:ext uri="{D42A27DB-BD31-4B8C-83A1-F6EECF244321}">
                <p14:modId xmlns:p14="http://schemas.microsoft.com/office/powerpoint/2010/main" val="3551670318"/>
              </p:ext>
            </p:extLst>
          </p:nvPr>
        </p:nvGraphicFramePr>
        <p:xfrm>
          <a:off x="8035928" y="1798320"/>
          <a:ext cx="3546472" cy="1605280"/>
        </p:xfrm>
        <a:graphic>
          <a:graphicData uri="http://schemas.openxmlformats.org/drawingml/2006/table">
            <a:tbl>
              <a:tblPr bandRow="1">
                <a:tableStyleId>{5C22544A-7EE6-4342-B048-85BDC9FD1C3A}</a:tableStyleId>
              </a:tblPr>
              <a:tblGrid>
                <a:gridCol w="3546472">
                  <a:extLst>
                    <a:ext uri="{9D8B030D-6E8A-4147-A177-3AD203B41FA5}">
                      <a16:colId xmlns:a16="http://schemas.microsoft.com/office/drawing/2014/main" val="3564984926"/>
                    </a:ext>
                  </a:extLst>
                </a:gridCol>
              </a:tblGrid>
              <a:tr h="370840">
                <a:tc>
                  <a:txBody>
                    <a:bodyPr/>
                    <a:lstStyle/>
                    <a:p>
                      <a:r>
                        <a:rPr lang="en-GB" sz="1200" b="1" dirty="0">
                          <a:latin typeface="Arial" panose="020B0604020202020204" pitchFamily="34" charset="0"/>
                          <a:cs typeface="Arial" panose="020B0604020202020204" pitchFamily="34" charset="0"/>
                        </a:rPr>
                        <a:t>Genomic alterations identified</a:t>
                      </a:r>
                      <a:br>
                        <a:rPr lang="en-GB" sz="1200" b="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BRCA2</a:t>
                      </a:r>
                      <a:r>
                        <a:rPr lang="en-GB" sz="1200" dirty="0">
                          <a:latin typeface="Arial" panose="020B0604020202020204" pitchFamily="34" charset="0"/>
                          <a:cs typeface="Arial" panose="020B0604020202020204" pitchFamily="34" charset="0"/>
                        </a:rPr>
                        <a:t> loss</a:t>
                      </a:r>
                      <a:br>
                        <a:rPr lang="en-GB" sz="1200"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PTEN</a:t>
                      </a:r>
                      <a:r>
                        <a:rPr lang="en-GB" sz="1200" dirty="0">
                          <a:latin typeface="Arial" panose="020B0604020202020204" pitchFamily="34" charset="0"/>
                          <a:cs typeface="Arial" panose="020B0604020202020204" pitchFamily="34" charset="0"/>
                        </a:rPr>
                        <a:t> loss exons 2-9</a:t>
                      </a:r>
                    </a:p>
                  </a:txBody>
                  <a:tcPr/>
                </a:tc>
                <a:extLst>
                  <a:ext uri="{0D108BD9-81ED-4DB2-BD59-A6C34878D82A}">
                    <a16:rowId xmlns:a16="http://schemas.microsoft.com/office/drawing/2014/main" val="356761727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100" b="1" dirty="0">
                          <a:latin typeface="Arial" panose="020B0604020202020204" pitchFamily="34" charset="0"/>
                          <a:cs typeface="Arial" panose="020B0604020202020204" pitchFamily="34" charset="0"/>
                        </a:rPr>
                        <a:t>Additional findings</a:t>
                      </a:r>
                      <a:r>
                        <a:rPr lang="en-GB" sz="1100" b="1" baseline="30000" dirty="0">
                          <a:latin typeface="Arial" panose="020B0604020202020204" pitchFamily="34" charset="0"/>
                          <a:cs typeface="Arial" panose="020B0604020202020204" pitchFamily="34" charset="0"/>
                        </a:rPr>
                        <a:t>†</a:t>
                      </a:r>
                      <a:br>
                        <a:rPr lang="en-GB" sz="1100" b="1" dirty="0">
                          <a:latin typeface="Arial" panose="020B0604020202020204" pitchFamily="34" charset="0"/>
                          <a:cs typeface="Arial" panose="020B0604020202020204" pitchFamily="34" charset="0"/>
                        </a:rPr>
                      </a:br>
                      <a:r>
                        <a:rPr lang="en-GB" sz="1100" i="1" dirty="0">
                          <a:latin typeface="Arial" panose="020B0604020202020204" pitchFamily="34" charset="0"/>
                          <a:cs typeface="Arial" panose="020B0604020202020204" pitchFamily="34" charset="0"/>
                        </a:rPr>
                        <a:t>Microsatellite status: </a:t>
                      </a:r>
                      <a:r>
                        <a:rPr lang="en-GB" sz="1100" i="0" dirty="0">
                          <a:latin typeface="Arial" panose="020B0604020202020204" pitchFamily="34" charset="0"/>
                          <a:cs typeface="Arial" panose="020B0604020202020204" pitchFamily="34" charset="0"/>
                        </a:rPr>
                        <a:t>MS-Stable</a:t>
                      </a:r>
                      <a:br>
                        <a:rPr lang="en-GB" sz="1100" dirty="0">
                          <a:highlight>
                            <a:srgbClr val="FFFF00"/>
                          </a:highlight>
                          <a:latin typeface="Arial" panose="020B0604020202020204" pitchFamily="34" charset="0"/>
                          <a:cs typeface="Arial" panose="020B0604020202020204" pitchFamily="34" charset="0"/>
                        </a:rPr>
                      </a:br>
                      <a:r>
                        <a:rPr lang="en-GB" sz="1100" b="0" i="1" dirty="0">
                          <a:solidFill>
                            <a:schemeClr val="tx1"/>
                          </a:solidFill>
                          <a:latin typeface="Arial" panose="020B0604020202020204" pitchFamily="34" charset="0"/>
                          <a:cs typeface="Arial" panose="020B0604020202020204" pitchFamily="34" charset="0"/>
                        </a:rPr>
                        <a:t>Tumour Mutational Burden: </a:t>
                      </a:r>
                      <a:r>
                        <a:rPr lang="en-GB" sz="1100" dirty="0">
                          <a:latin typeface="Arial" panose="020B0604020202020204" pitchFamily="34" charset="0"/>
                          <a:cs typeface="Arial" panose="020B0604020202020204" pitchFamily="34" charset="0"/>
                        </a:rPr>
                        <a:t>TMB-Low; 4 Muts/Mb</a:t>
                      </a:r>
                    </a:p>
                  </a:txBody>
                  <a:tcPr/>
                </a:tc>
                <a:extLst>
                  <a:ext uri="{0D108BD9-81ED-4DB2-BD59-A6C34878D82A}">
                    <a16:rowId xmlns:a16="http://schemas.microsoft.com/office/drawing/2014/main" val="42875761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322320632"/>
                  </a:ext>
                </a:extLst>
              </a:tr>
            </a:tbl>
          </a:graphicData>
        </a:graphic>
      </p:graphicFrame>
      <p:sp>
        <p:nvSpPr>
          <p:cNvPr id="25" name="TextBox 24">
            <a:extLst>
              <a:ext uri="{FF2B5EF4-FFF2-40B4-BE49-F238E27FC236}">
                <a16:creationId xmlns:a16="http://schemas.microsoft.com/office/drawing/2014/main" id="{4902653C-19BC-8CE2-0DB6-F960179B2C21}"/>
              </a:ext>
            </a:extLst>
          </p:cNvPr>
          <p:cNvSpPr txBox="1"/>
          <p:nvPr/>
        </p:nvSpPr>
        <p:spPr>
          <a:xfrm>
            <a:off x="8035928" y="1543031"/>
            <a:ext cx="3949466" cy="200055"/>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300" b="1" dirty="0">
                <a:latin typeface="Arial" panose="020B0604020202020204" pitchFamily="34" charset="0"/>
                <a:cs typeface="Arial" panose="020B0604020202020204" pitchFamily="34" charset="0"/>
              </a:rPr>
              <a:t>Tumour type: Prostate acinar adenocarcinoma</a:t>
            </a:r>
          </a:p>
        </p:txBody>
      </p:sp>
      <p:cxnSp>
        <p:nvCxnSpPr>
          <p:cNvPr id="26" name="Straight Arrow Connector 25">
            <a:extLst>
              <a:ext uri="{FF2B5EF4-FFF2-40B4-BE49-F238E27FC236}">
                <a16:creationId xmlns:a16="http://schemas.microsoft.com/office/drawing/2014/main" id="{5032C29E-DC15-DF83-1F54-A4A2B94A4468}"/>
              </a:ext>
            </a:extLst>
          </p:cNvPr>
          <p:cNvCxnSpPr/>
          <p:nvPr/>
        </p:nvCxnSpPr>
        <p:spPr>
          <a:xfrm flipH="1">
            <a:off x="9015596" y="2132078"/>
            <a:ext cx="1401288" cy="0"/>
          </a:xfrm>
          <a:prstGeom prst="straightConnector1">
            <a:avLst/>
          </a:prstGeom>
          <a:ln w="50800">
            <a:solidFill>
              <a:srgbClr val="C0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150186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p>
            <a:r>
              <a:rPr lang="en-GB" dirty="0"/>
              <a:t>He now meets criteria for treatment of mCRPC with abiraterone acetate plus prednisone, enzalutamide, docetaxel, olaparib, or PARPi and novel hormonal treatment combination</a:t>
            </a:r>
          </a:p>
          <a:p>
            <a:r>
              <a:rPr lang="en-GB" dirty="0"/>
              <a:t>He and his team consider the options in a shared decision </a:t>
            </a:r>
          </a:p>
          <a:p>
            <a:pPr lvl="1"/>
            <a:r>
              <a:rPr lang="en-GB" dirty="0"/>
              <a:t>He feels strongly that he does not want to lose his hair</a:t>
            </a:r>
          </a:p>
          <a:p>
            <a:pPr lvl="1"/>
            <a:r>
              <a:rPr lang="en-GB" dirty="0"/>
              <a:t>He prefers oral treatment</a:t>
            </a:r>
          </a:p>
          <a:p>
            <a:pPr lvl="1"/>
            <a:r>
              <a:rPr lang="en-GB" dirty="0"/>
              <a:t>He would like to be as aggressive as possible in terms of getting cancer control given the rapid progression to mCRPC</a:t>
            </a:r>
          </a:p>
          <a:p>
            <a:pPr lvl="1"/>
            <a:r>
              <a:rPr lang="en-GB" dirty="0"/>
              <a:t>He likes the idea of targeted therapy for his </a:t>
            </a:r>
            <a:r>
              <a:rPr lang="en-GB" i="1" dirty="0"/>
              <a:t>BRCA2 </a:t>
            </a:r>
            <a:r>
              <a:rPr lang="en-GB" dirty="0"/>
              <a:t>mutation </a:t>
            </a:r>
          </a:p>
        </p:txBody>
      </p:sp>
      <p:sp>
        <p:nvSpPr>
          <p:cNvPr id="2" name="Title 1"/>
          <p:cNvSpPr>
            <a:spLocks noGrp="1"/>
          </p:cNvSpPr>
          <p:nvPr>
            <p:ph type="title"/>
          </p:nvPr>
        </p:nvSpPr>
        <p:spPr>
          <a:xfrm>
            <a:off x="619201" y="259200"/>
            <a:ext cx="10963199" cy="864000"/>
          </a:xfrm>
        </p:spPr>
        <p:txBody>
          <a:bodyPr>
            <a:normAutofit/>
          </a:bodyPr>
          <a:lstStyle/>
          <a:p>
            <a:r>
              <a:rPr lang="en-GB" dirty="0"/>
              <a:t>Patient Case </a:t>
            </a:r>
            <a:r>
              <a:rPr lang="en-GB" i="1" dirty="0"/>
              <a:t>continued</a:t>
            </a:r>
          </a:p>
        </p:txBody>
      </p:sp>
      <p:sp>
        <p:nvSpPr>
          <p:cNvPr id="8" name="Content Placeholder 7">
            <a:extLst>
              <a:ext uri="{FF2B5EF4-FFF2-40B4-BE49-F238E27FC236}">
                <a16:creationId xmlns:a16="http://schemas.microsoft.com/office/drawing/2014/main" id="{15004F79-4F96-59BE-528C-FC1D177FD0F0}"/>
              </a:ext>
            </a:extLst>
          </p:cNvPr>
          <p:cNvSpPr>
            <a:spLocks noGrp="1"/>
          </p:cNvSpPr>
          <p:nvPr>
            <p:ph sz="quarter" idx="15"/>
          </p:nvPr>
        </p:nvSpPr>
        <p:spPr>
          <a:xfrm>
            <a:off x="620183" y="6356351"/>
            <a:ext cx="10180339" cy="365125"/>
          </a:xfrm>
        </p:spPr>
        <p:txBody>
          <a:bodyPr/>
          <a:lstStyle/>
          <a:p>
            <a:r>
              <a:rPr lang="en-GB" dirty="0">
                <a:solidFill>
                  <a:schemeClr val="tx2"/>
                </a:solidFill>
              </a:rPr>
              <a:t>BRCA2, breast cancer gene 2; mCRPC, metastatic castration resistant prostate cancer; PARPi, poly(ADP-ribose) polymerase inhibitor</a:t>
            </a:r>
          </a:p>
        </p:txBody>
      </p:sp>
      <p:sp>
        <p:nvSpPr>
          <p:cNvPr id="12" name="Slide Number Placeholder 11">
            <a:extLst>
              <a:ext uri="{FF2B5EF4-FFF2-40B4-BE49-F238E27FC236}">
                <a16:creationId xmlns:a16="http://schemas.microsoft.com/office/drawing/2014/main" id="{EB3265A7-64DD-2F04-5367-40AD5EDCE8BD}"/>
              </a:ext>
            </a:extLst>
          </p:cNvPr>
          <p:cNvSpPr>
            <a:spLocks noGrp="1"/>
          </p:cNvSpPr>
          <p:nvPr>
            <p:ph type="sldNum" sz="quarter" idx="4"/>
          </p:nvPr>
        </p:nvSpPr>
        <p:spPr/>
        <p:txBody>
          <a:bodyPr/>
          <a:lstStyle/>
          <a:p>
            <a:fld id="{FCE43C0F-8A7B-3A4B-9DB5-B3472E36E833}" type="slidenum">
              <a:rPr lang="en-GB" smtClean="0"/>
              <a:pPr/>
              <a:t>95</a:t>
            </a:fld>
            <a:endParaRPr lang="en-GB" dirty="0"/>
          </a:p>
        </p:txBody>
      </p:sp>
    </p:spTree>
    <p:extLst>
      <p:ext uri="{BB962C8B-B14F-4D97-AF65-F5344CB8AC3E}">
        <p14:creationId xmlns:p14="http://schemas.microsoft.com/office/powerpoint/2010/main" val="2575682063"/>
      </p:ext>
    </p:extLst>
  </p:cSld>
  <p:clrMapOvr>
    <a:masterClrMapping/>
  </p:clrMapOvr>
  <mc:AlternateContent xmlns:mc="http://schemas.openxmlformats.org/markup-compatibility/2006" xmlns:p14="http://schemas.microsoft.com/office/powerpoint/2010/main">
    <mc:Choice Requires="p14">
      <p:transition spd="slow" p14:dur="2000" advTm="4759"/>
    </mc:Choice>
    <mc:Fallback xmlns="">
      <p:transition spd="slow" advTm="4759"/>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p>
            <a:r>
              <a:rPr lang="en-GB" dirty="0"/>
              <a:t>After considering his options, he proceeds with treatment with abiraterone acetate plus olaparib  </a:t>
            </a:r>
          </a:p>
          <a:p>
            <a:r>
              <a:rPr lang="en-GB" dirty="0"/>
              <a:t>He favoured the combination of an oral option, aggressiveness against the </a:t>
            </a:r>
            <a:r>
              <a:rPr lang="en-GB" i="1" dirty="0"/>
              <a:t>BRCA2</a:t>
            </a:r>
            <a:r>
              <a:rPr lang="en-GB" dirty="0"/>
              <a:t> target, and no hair loss</a:t>
            </a:r>
          </a:p>
          <a:p>
            <a:r>
              <a:rPr lang="en-GB" dirty="0"/>
              <a:t>He feels improvement in fatigue, and tolerates treatment well</a:t>
            </a:r>
            <a:endParaRPr lang="en-GB" dirty="0">
              <a:sym typeface="Wingdings" pitchFamily="2" charset="2"/>
            </a:endParaRPr>
          </a:p>
          <a:p>
            <a:r>
              <a:rPr lang="en-GB" dirty="0"/>
              <a:t>PSA decreased in 8 weeks (PSA 4.23 </a:t>
            </a:r>
            <a:r>
              <a:rPr lang="en-GB" dirty="0">
                <a:sym typeface="Wingdings" pitchFamily="2" charset="2"/>
              </a:rPr>
              <a:t></a:t>
            </a:r>
            <a:r>
              <a:rPr lang="en-GB" dirty="0"/>
              <a:t> 1.67 ng/mL)</a:t>
            </a:r>
          </a:p>
          <a:p>
            <a:endParaRPr lang="en-GB" dirty="0"/>
          </a:p>
          <a:p>
            <a:endParaRPr lang="en-GB" dirty="0"/>
          </a:p>
        </p:txBody>
      </p:sp>
      <p:sp>
        <p:nvSpPr>
          <p:cNvPr id="2" name="Title 1"/>
          <p:cNvSpPr>
            <a:spLocks noGrp="1"/>
          </p:cNvSpPr>
          <p:nvPr>
            <p:ph type="title"/>
          </p:nvPr>
        </p:nvSpPr>
        <p:spPr>
          <a:xfrm>
            <a:off x="619201" y="259200"/>
            <a:ext cx="10963199" cy="864000"/>
          </a:xfrm>
        </p:spPr>
        <p:txBody>
          <a:bodyPr>
            <a:normAutofit/>
          </a:bodyPr>
          <a:lstStyle/>
          <a:p>
            <a:r>
              <a:rPr lang="en-GB" dirty="0"/>
              <a:t>Patient Case </a:t>
            </a:r>
            <a:r>
              <a:rPr lang="en-GB" i="1" dirty="0"/>
              <a:t>continued</a:t>
            </a:r>
          </a:p>
        </p:txBody>
      </p:sp>
      <p:sp>
        <p:nvSpPr>
          <p:cNvPr id="5" name="Content Placeholder 4">
            <a:extLst>
              <a:ext uri="{FF2B5EF4-FFF2-40B4-BE49-F238E27FC236}">
                <a16:creationId xmlns:a16="http://schemas.microsoft.com/office/drawing/2014/main" id="{DC09879F-3795-A4DC-57E3-1334765380EC}"/>
              </a:ext>
            </a:extLst>
          </p:cNvPr>
          <p:cNvSpPr>
            <a:spLocks noGrp="1"/>
          </p:cNvSpPr>
          <p:nvPr>
            <p:ph sz="quarter" idx="15"/>
          </p:nvPr>
        </p:nvSpPr>
        <p:spPr>
          <a:xfrm>
            <a:off x="620183" y="6356351"/>
            <a:ext cx="10180339" cy="365125"/>
          </a:xfrm>
        </p:spPr>
        <p:txBody>
          <a:bodyPr/>
          <a:lstStyle/>
          <a:p>
            <a:r>
              <a:rPr lang="en-GB" dirty="0">
                <a:solidFill>
                  <a:schemeClr val="tx2"/>
                </a:solidFill>
              </a:rPr>
              <a:t>BRCA2, breast cancer gene 2; PSA, prostate specific antigen</a:t>
            </a:r>
          </a:p>
        </p:txBody>
      </p:sp>
      <p:sp>
        <p:nvSpPr>
          <p:cNvPr id="9" name="Slide Number Placeholder 8">
            <a:extLst>
              <a:ext uri="{FF2B5EF4-FFF2-40B4-BE49-F238E27FC236}">
                <a16:creationId xmlns:a16="http://schemas.microsoft.com/office/drawing/2014/main" id="{04D6F2E4-9930-03D9-93D5-06A89CD3ED29}"/>
              </a:ext>
            </a:extLst>
          </p:cNvPr>
          <p:cNvSpPr>
            <a:spLocks noGrp="1"/>
          </p:cNvSpPr>
          <p:nvPr>
            <p:ph type="sldNum" sz="quarter" idx="4"/>
          </p:nvPr>
        </p:nvSpPr>
        <p:spPr/>
        <p:txBody>
          <a:bodyPr/>
          <a:lstStyle/>
          <a:p>
            <a:fld id="{FCE43C0F-8A7B-3A4B-9DB5-B3472E36E833}" type="slidenum">
              <a:rPr lang="en-GB" smtClean="0"/>
              <a:pPr/>
              <a:t>96</a:t>
            </a:fld>
            <a:endParaRPr lang="en-GB" dirty="0"/>
          </a:p>
        </p:txBody>
      </p:sp>
    </p:spTree>
    <p:extLst>
      <p:ext uri="{BB962C8B-B14F-4D97-AF65-F5344CB8AC3E}">
        <p14:creationId xmlns:p14="http://schemas.microsoft.com/office/powerpoint/2010/main" val="3882301332"/>
      </p:ext>
    </p:extLst>
  </p:cSld>
  <p:clrMapOvr>
    <a:masterClrMapping/>
  </p:clrMapOvr>
  <mc:AlternateContent xmlns:mc="http://schemas.openxmlformats.org/markup-compatibility/2006" xmlns:p14="http://schemas.microsoft.com/office/powerpoint/2010/main">
    <mc:Choice Requires="p14">
      <p:transition spd="slow" p14:dur="2000" advTm="4759"/>
    </mc:Choice>
    <mc:Fallback xmlns="">
      <p:transition spd="slow" advTm="4759"/>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DD3DA1-D2DE-43EB-5988-105218F6E6C4}"/>
              </a:ext>
            </a:extLst>
          </p:cNvPr>
          <p:cNvSpPr>
            <a:spLocks noGrp="1"/>
          </p:cNvSpPr>
          <p:nvPr>
            <p:ph sz="quarter" idx="12"/>
          </p:nvPr>
        </p:nvSpPr>
        <p:spPr>
          <a:xfrm>
            <a:off x="620184" y="1425600"/>
            <a:ext cx="10963200" cy="4525200"/>
          </a:xfrm>
        </p:spPr>
        <p:txBody>
          <a:bodyPr>
            <a:normAutofit/>
          </a:bodyPr>
          <a:lstStyle/>
          <a:p>
            <a:r>
              <a:rPr lang="en-GB" dirty="0"/>
              <a:t>Germline testing in patients with advanced prostate cancer can be used to identify patients whose families need cascade testing</a:t>
            </a:r>
          </a:p>
          <a:p>
            <a:r>
              <a:rPr lang="en-GB" dirty="0"/>
              <a:t>Multiple options for testing are available</a:t>
            </a:r>
          </a:p>
          <a:p>
            <a:pPr lvl="1"/>
            <a:r>
              <a:rPr lang="en-GB" dirty="0"/>
              <a:t>Somatic testing using primary prostatectomy tissue, prostate biopsy, metastatic biopsy, </a:t>
            </a:r>
            <a:br>
              <a:rPr lang="en-GB" dirty="0"/>
            </a:br>
            <a:r>
              <a:rPr lang="en-GB" dirty="0"/>
              <a:t>or ctDNA testing </a:t>
            </a:r>
          </a:p>
          <a:p>
            <a:pPr lvl="1"/>
            <a:r>
              <a:rPr lang="en-GB" dirty="0"/>
              <a:t>Germline testing with buccal swab or plasma testing </a:t>
            </a:r>
          </a:p>
          <a:p>
            <a:r>
              <a:rPr lang="en-GB" dirty="0"/>
              <a:t>Genetic testing in patients with advanced prostate cancer may identify patients for highly effective targeted agents </a:t>
            </a:r>
          </a:p>
          <a:p>
            <a:pPr lvl="1"/>
            <a:r>
              <a:rPr lang="en-GB" dirty="0"/>
              <a:t>Germline and somatic genetic testing are may identify patients who are eligible for </a:t>
            </a:r>
            <a:br>
              <a:rPr lang="en-GB" dirty="0"/>
            </a:br>
            <a:r>
              <a:rPr lang="en-GB" dirty="0"/>
              <a:t>treatment with PARPi and pembrolizumab</a:t>
            </a:r>
          </a:p>
          <a:p>
            <a:pPr lvl="1"/>
            <a:r>
              <a:rPr lang="en-GB" dirty="0"/>
              <a:t>Both forms of genetic testing are recommended</a:t>
            </a:r>
          </a:p>
          <a:p>
            <a:endParaRPr lang="en-GB" dirty="0"/>
          </a:p>
        </p:txBody>
      </p:sp>
      <p:sp>
        <p:nvSpPr>
          <p:cNvPr id="2" name="Title 1">
            <a:extLst>
              <a:ext uri="{FF2B5EF4-FFF2-40B4-BE49-F238E27FC236}">
                <a16:creationId xmlns:a16="http://schemas.microsoft.com/office/drawing/2014/main" id="{BD6FD5F1-6096-7F01-A92E-77525DD7A8E2}"/>
              </a:ext>
            </a:extLst>
          </p:cNvPr>
          <p:cNvSpPr>
            <a:spLocks noGrp="1"/>
          </p:cNvSpPr>
          <p:nvPr>
            <p:ph type="title"/>
          </p:nvPr>
        </p:nvSpPr>
        <p:spPr>
          <a:xfrm>
            <a:off x="619201" y="259200"/>
            <a:ext cx="10963199" cy="864000"/>
          </a:xfrm>
        </p:spPr>
        <p:txBody>
          <a:bodyPr>
            <a:normAutofit/>
          </a:bodyPr>
          <a:lstStyle/>
          <a:p>
            <a:r>
              <a:rPr lang="en-GB" dirty="0"/>
              <a:t>Conclusions</a:t>
            </a:r>
          </a:p>
        </p:txBody>
      </p:sp>
      <p:sp>
        <p:nvSpPr>
          <p:cNvPr id="7" name="Content Placeholder 6">
            <a:extLst>
              <a:ext uri="{FF2B5EF4-FFF2-40B4-BE49-F238E27FC236}">
                <a16:creationId xmlns:a16="http://schemas.microsoft.com/office/drawing/2014/main" id="{89078C1C-A005-70D2-EF10-D7D74AB6CE16}"/>
              </a:ext>
            </a:extLst>
          </p:cNvPr>
          <p:cNvSpPr>
            <a:spLocks noGrp="1"/>
          </p:cNvSpPr>
          <p:nvPr>
            <p:ph sz="quarter" idx="15"/>
          </p:nvPr>
        </p:nvSpPr>
        <p:spPr/>
        <p:txBody>
          <a:bodyPr/>
          <a:lstStyle/>
          <a:p>
            <a:r>
              <a:rPr lang="en-GB" dirty="0">
                <a:solidFill>
                  <a:schemeClr val="tx2"/>
                </a:solidFill>
              </a:rPr>
              <a:t>ctDNA, circulating tumour DNA; PARPi, poly(ADP-ribose) polymerase inhibitor </a:t>
            </a:r>
          </a:p>
        </p:txBody>
      </p:sp>
      <p:sp>
        <p:nvSpPr>
          <p:cNvPr id="8" name="Slide Number Placeholder 7">
            <a:extLst>
              <a:ext uri="{FF2B5EF4-FFF2-40B4-BE49-F238E27FC236}">
                <a16:creationId xmlns:a16="http://schemas.microsoft.com/office/drawing/2014/main" id="{CAB144D5-4B2A-952B-2766-FF3D36A3398C}"/>
              </a:ext>
            </a:extLst>
          </p:cNvPr>
          <p:cNvSpPr>
            <a:spLocks noGrp="1"/>
          </p:cNvSpPr>
          <p:nvPr>
            <p:ph type="sldNum" sz="quarter" idx="4"/>
          </p:nvPr>
        </p:nvSpPr>
        <p:spPr/>
        <p:txBody>
          <a:bodyPr/>
          <a:lstStyle/>
          <a:p>
            <a:fld id="{FCE43C0F-8A7B-3A4B-9DB5-B3472E36E833}" type="slidenum">
              <a:rPr lang="en-GB" smtClean="0"/>
              <a:pPr/>
              <a:t>97</a:t>
            </a:fld>
            <a:endParaRPr lang="en-GB" dirty="0"/>
          </a:p>
        </p:txBody>
      </p:sp>
    </p:spTree>
    <p:extLst>
      <p:ext uri="{BB962C8B-B14F-4D97-AF65-F5344CB8AC3E}">
        <p14:creationId xmlns:p14="http://schemas.microsoft.com/office/powerpoint/2010/main" val="54493390"/>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sz="4000" kern="1200" dirty="0">
                <a:latin typeface="Arial" panose="020B0604020202020204" pitchFamily="34" charset="0"/>
                <a:cs typeface="Arial" panose="020B0604020202020204" pitchFamily="34" charset="0"/>
              </a:rPr>
              <a:t>Addressing the challenges of biomarker testing in prostate cancer</a:t>
            </a:r>
            <a:br>
              <a:rPr lang="en-GB" sz="4000" kern="1200" dirty="0">
                <a:latin typeface="Arial" panose="020B0604020202020204" pitchFamily="34" charset="0"/>
                <a:cs typeface="Arial" panose="020B0604020202020204" pitchFamily="34" charset="0"/>
              </a:rPr>
            </a:br>
            <a:br>
              <a:rPr lang="en-GB" sz="4000" kern="1200" dirty="0">
                <a:latin typeface="Arial" panose="020B0604020202020204" pitchFamily="34" charset="0"/>
                <a:cs typeface="Arial" panose="020B0604020202020204" pitchFamily="34" charset="0"/>
              </a:rPr>
            </a:br>
            <a:r>
              <a:rPr lang="en-GB" dirty="0"/>
              <a:t>Q&amp;A Session</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smtClean="0"/>
              <a:pPr/>
              <a:t>98</a:t>
            </a:fld>
            <a:endParaRPr lang="en-GB" dirty="0"/>
          </a:p>
        </p:txBody>
      </p:sp>
    </p:spTree>
    <p:extLst>
      <p:ext uri="{BB962C8B-B14F-4D97-AF65-F5344CB8AC3E}">
        <p14:creationId xmlns:p14="http://schemas.microsoft.com/office/powerpoint/2010/main" val="2677357700"/>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45B7-F034-6197-44DE-9E9730675190}"/>
              </a:ext>
            </a:extLst>
          </p:cNvPr>
          <p:cNvSpPr>
            <a:spLocks noGrp="1"/>
          </p:cNvSpPr>
          <p:nvPr>
            <p:ph type="title"/>
          </p:nvPr>
        </p:nvSpPr>
        <p:spPr/>
        <p:txBody>
          <a:bodyPr/>
          <a:lstStyle/>
          <a:p>
            <a:r>
              <a:rPr lang="en-GB" dirty="0"/>
              <a:t>Panel discussion </a:t>
            </a:r>
            <a:br>
              <a:rPr lang="en-GB" dirty="0"/>
            </a:br>
            <a:r>
              <a:rPr lang="en-GB" dirty="0"/>
              <a:t>and </a:t>
            </a:r>
            <a:br>
              <a:rPr lang="en-GB" dirty="0"/>
            </a:br>
            <a:r>
              <a:rPr lang="en-GB" dirty="0"/>
              <a:t>audience questions</a:t>
            </a:r>
          </a:p>
        </p:txBody>
      </p:sp>
      <p:sp>
        <p:nvSpPr>
          <p:cNvPr id="3" name="Slide Number Placeholder 2">
            <a:extLst>
              <a:ext uri="{FF2B5EF4-FFF2-40B4-BE49-F238E27FC236}">
                <a16:creationId xmlns:a16="http://schemas.microsoft.com/office/drawing/2014/main" id="{15287CB0-3DAA-2247-6EC3-2CDD4126C8E4}"/>
              </a:ext>
            </a:extLst>
          </p:cNvPr>
          <p:cNvSpPr>
            <a:spLocks noGrp="1"/>
          </p:cNvSpPr>
          <p:nvPr>
            <p:ph type="sldNum" sz="quarter" idx="4"/>
          </p:nvPr>
        </p:nvSpPr>
        <p:spPr/>
        <p:txBody>
          <a:bodyPr/>
          <a:lstStyle/>
          <a:p>
            <a:fld id="{FCE43C0F-8A7B-3A4B-9DB5-B3472E36E833}" type="slidenum">
              <a:rPr lang="en-GB" smtClean="0"/>
              <a:pPr/>
              <a:t>99</a:t>
            </a:fld>
            <a:endParaRPr lang="en-GB" dirty="0"/>
          </a:p>
        </p:txBody>
      </p:sp>
    </p:spTree>
    <p:extLst>
      <p:ext uri="{BB962C8B-B14F-4D97-AF65-F5344CB8AC3E}">
        <p14:creationId xmlns:p14="http://schemas.microsoft.com/office/powerpoint/2010/main" val="10532150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G9r2t9abfXjmQgNPfgg7Sw"/>
</p:tagLst>
</file>

<file path=ppt/theme/theme1.xml><?xml version="1.0" encoding="utf-8"?>
<a:theme xmlns:a="http://schemas.openxmlformats.org/drawingml/2006/main" name="Thème Office">
  <a:themeElements>
    <a:clrScheme name="Custom 12">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5D8298"/>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2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3">
    <a:dk1>
      <a:srgbClr val="000000"/>
    </a:dk1>
    <a:lt1>
      <a:srgbClr val="FFFFFF"/>
    </a:lt1>
    <a:dk2>
      <a:srgbClr val="000000"/>
    </a:dk2>
    <a:lt2>
      <a:srgbClr val="FFFFFF"/>
    </a:lt2>
    <a:accent1>
      <a:srgbClr val="005392"/>
    </a:accent1>
    <a:accent2>
      <a:srgbClr val="EE88AA"/>
    </a:accent2>
    <a:accent3>
      <a:srgbClr val="A9A9A9"/>
    </a:accent3>
    <a:accent4>
      <a:srgbClr val="942092"/>
    </a:accent4>
    <a:accent5>
      <a:srgbClr val="06202C"/>
    </a:accent5>
    <a:accent6>
      <a:srgbClr val="FF9300"/>
    </a:accent6>
    <a:hlink>
      <a:srgbClr val="0563C1"/>
    </a:hlink>
    <a:folHlink>
      <a:srgbClr val="FF1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3">
    <a:dk1>
      <a:srgbClr val="000000"/>
    </a:dk1>
    <a:lt1>
      <a:srgbClr val="FFFFFF"/>
    </a:lt1>
    <a:dk2>
      <a:srgbClr val="000000"/>
    </a:dk2>
    <a:lt2>
      <a:srgbClr val="FFFFFF"/>
    </a:lt2>
    <a:accent1>
      <a:srgbClr val="005392"/>
    </a:accent1>
    <a:accent2>
      <a:srgbClr val="EE88AA"/>
    </a:accent2>
    <a:accent3>
      <a:srgbClr val="A9A9A9"/>
    </a:accent3>
    <a:accent4>
      <a:srgbClr val="942092"/>
    </a:accent4>
    <a:accent5>
      <a:srgbClr val="06202C"/>
    </a:accent5>
    <a:accent6>
      <a:srgbClr val="FF9300"/>
    </a:accent6>
    <a:hlink>
      <a:srgbClr val="0563C1"/>
    </a:hlink>
    <a:folHlink>
      <a:srgbClr val="FF17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GUCONNECT_template_v2-good</Template>
  <TotalTime>27781</TotalTime>
  <Words>14136</Words>
  <Application>Microsoft Office PowerPoint</Application>
  <PresentationFormat>Widescreen</PresentationFormat>
  <Paragraphs>2421</Paragraphs>
  <Slides>102</Slides>
  <Notes>38</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102</vt:i4>
      </vt:variant>
    </vt:vector>
  </HeadingPairs>
  <TitlesOfParts>
    <vt:vector size="116" baseType="lpstr">
      <vt:lpstr>Aileron</vt:lpstr>
      <vt:lpstr>Arial</vt:lpstr>
      <vt:lpstr>Calibri</vt:lpstr>
      <vt:lpstr>ff-scala-sans-pro</vt:lpstr>
      <vt:lpstr>Helvetica</vt:lpstr>
      <vt:lpstr>Lucida Grande</vt:lpstr>
      <vt:lpstr>PT Sans Narrow</vt:lpstr>
      <vt:lpstr>Roboto</vt:lpstr>
      <vt:lpstr>Source Sans Pro</vt:lpstr>
      <vt:lpstr>Trebuchet MS</vt:lpstr>
      <vt:lpstr>Wingdings</vt:lpstr>
      <vt:lpstr>Thème Office</vt:lpstr>
      <vt:lpstr>2_Thème Office</vt:lpstr>
      <vt:lpstr>think-cell Slide</vt:lpstr>
      <vt:lpstr>PowerPoint Presentation</vt:lpstr>
      <vt:lpstr>Virtual experts knowledge share   Precision oncology in practice – The journey from testing to treatment in lung and prostate cancer </vt:lpstr>
      <vt:lpstr>Developed by PRECISION ONCOLOGY COnnect</vt:lpstr>
      <vt:lpstr>In this meeting you WILL</vt:lpstr>
      <vt:lpstr>Agenda: Tuesday 30th April 2024</vt:lpstr>
      <vt:lpstr>Introducing the scientific committee</vt:lpstr>
      <vt:lpstr>Overview of challenges related to biomarker testing across all tumours</vt:lpstr>
      <vt:lpstr>What are the clinical practice gaps?</vt:lpstr>
      <vt:lpstr>Content </vt:lpstr>
      <vt:lpstr>Content </vt:lpstr>
      <vt:lpstr>Sensible use of diagnostic IHC</vt:lpstr>
      <vt:lpstr>DNA &amp; RNA:  quantity and quality</vt:lpstr>
      <vt:lpstr>Content </vt:lpstr>
      <vt:lpstr>Coexistence of multiple assays</vt:lpstr>
      <vt:lpstr>Correlation between tissue &amp; plasma</vt:lpstr>
      <vt:lpstr>Content</vt:lpstr>
      <vt:lpstr>Reflex workflow</vt:lpstr>
      <vt:lpstr>Effective communication</vt:lpstr>
      <vt:lpstr>A comprehensive perspective of cancer biomarker testing</vt:lpstr>
      <vt:lpstr>Overview of challenges related to biomarker testing across all tumours  Q&amp;A Session</vt:lpstr>
      <vt:lpstr>Addressing the challenges of biomarker testing in lung cancer</vt:lpstr>
      <vt:lpstr>Actionable biomarkers in lung carcinoma</vt:lpstr>
      <vt:lpstr>PowerPoint Presentation</vt:lpstr>
      <vt:lpstr>Current Treatment Paradigm for Molecular Biomarker-positive Advanced NSCLC – NCCN Guidelines</vt:lpstr>
      <vt:lpstr>What are the factors that contribute to  ‘best practice’?</vt:lpstr>
      <vt:lpstr>Identifying the Right Patients to be treated with the Right Drugs …</vt:lpstr>
      <vt:lpstr>Is it cost-effective to proceed with multiplex testing upfront?</vt:lpstr>
      <vt:lpstr>But does this necessarily apply worldwide?</vt:lpstr>
      <vt:lpstr>Clinical and economic impact of upfront ngs for mnsclc in east asia </vt:lpstr>
      <vt:lpstr>Results – Comparison of NGS vs each TESTING MODALITY </vt:lpstr>
      <vt:lpstr>Cost effectiveness of different testing strategies based on regional molecular epidemiology</vt:lpstr>
      <vt:lpstr>Patient’s background</vt:lpstr>
      <vt:lpstr>Patient’s progress</vt:lpstr>
      <vt:lpstr>PowerPoint Presentation</vt:lpstr>
      <vt:lpstr>Patient’s progress</vt:lpstr>
      <vt:lpstr>Patient’s progress</vt:lpstr>
      <vt:lpstr>Polling question</vt:lpstr>
      <vt:lpstr>Polling question</vt:lpstr>
      <vt:lpstr>What did we do? </vt:lpstr>
      <vt:lpstr>PowerPoint Presentation</vt:lpstr>
      <vt:lpstr>What are some of the remaining challenges?</vt:lpstr>
      <vt:lpstr>Gaps throughout the patient journey impact molecular testing and clinical outcomes </vt:lpstr>
      <vt:lpstr>Challenges in the real world contribute to delays in patients’ diagnostic journeys</vt:lpstr>
      <vt:lpstr>Challenges in the real world contribute to delays in patients’ diagnostic journeys </vt:lpstr>
      <vt:lpstr>Proposed strategies to address challenges in NSCLC diagnosis </vt:lpstr>
      <vt:lpstr>Role of Liquid Biopsy in diagnosis and management of nsclc</vt:lpstr>
      <vt:lpstr>Highlights from ESMO liquid biopsy guidelines</vt:lpstr>
      <vt:lpstr>Positioning cfDNA genotyping in NSCLC</vt:lpstr>
      <vt:lpstr>We need …</vt:lpstr>
      <vt:lpstr>Addressing the challenges of biomarker testing in lung cancer  Q&amp;A Session</vt:lpstr>
      <vt:lpstr>Addressing the challenges of biomarker testing in prostate cancer</vt:lpstr>
      <vt:lpstr>Despite Treatment Options, Outcomes Remain Poor for Patients With Metastatic Prostate Cancer1,2</vt:lpstr>
      <vt:lpstr>Mutations in the HRR Pathway May Be Associated With Development and Progression of Prostate Cancer </vt:lpstr>
      <vt:lpstr>Mutations in HRR Genes Can Be Germline or Somatic</vt:lpstr>
      <vt:lpstr>Mutations in DNA Repair Pathways Can Lead to Genetic Instability and Drive Tumour Growth1,2</vt:lpstr>
      <vt:lpstr>Genetic Testing Informs Decision Making</vt:lpstr>
      <vt:lpstr>DNA Repair Alterations are Common in Advanced Prostate Cancer</vt:lpstr>
      <vt:lpstr>Estimated Germline and Somatic Mutations in               Metastatic Prostate Cancer</vt:lpstr>
      <vt:lpstr>Patients WITH HRR MUTATIONS (INCLUDING BRCA2 MUTATIONS) ARE MORE LIKELY TO HAVE POOR OUTCOMES ON STANDARD-OF-CARE therapies1-3</vt:lpstr>
      <vt:lpstr>PARP inhibitors:  ‘Synthetic Lethality’ in cancer </vt:lpstr>
      <vt:lpstr>Trials investigating PARPi in advanced Prostate cancer</vt:lpstr>
      <vt:lpstr>Patient Case</vt:lpstr>
      <vt:lpstr>PATIENT CASE</vt:lpstr>
      <vt:lpstr>Should he undergo genetic testing at this time?</vt:lpstr>
      <vt:lpstr>Should he undergo genetic testing at this time?</vt:lpstr>
      <vt:lpstr>PowerPoint Presentation</vt:lpstr>
      <vt:lpstr>PowerPoint Presentation</vt:lpstr>
      <vt:lpstr>Patient Case continued</vt:lpstr>
      <vt:lpstr>Diagnostic Options for Molecular Testing in Prostate Cancer1,2</vt:lpstr>
      <vt:lpstr>Patient Case continued</vt:lpstr>
      <vt:lpstr>Patient Case continued </vt:lpstr>
      <vt:lpstr>Should he undergo additional genetic testing at this time?</vt:lpstr>
      <vt:lpstr>Should he undergo additional genetic testing at this time?</vt:lpstr>
      <vt:lpstr>Which option is not suitable for somatic genetic testing for this patient? </vt:lpstr>
      <vt:lpstr>Which option is not suitable for somatic genetic testing for this patient? </vt:lpstr>
      <vt:lpstr>Genetic Testing Approaches:  Strengths and Weaknesses</vt:lpstr>
      <vt:lpstr>Factors affecting success for cfDNA </vt:lpstr>
      <vt:lpstr>Men with PC are at high risk of being misdiagnosed as being eligible for PARPi therapy using current cfDNA tests</vt:lpstr>
      <vt:lpstr>PowerPoint Presentation</vt:lpstr>
      <vt:lpstr>PowerPoint Presentation</vt:lpstr>
      <vt:lpstr>Biomarker driven treatment  for mcrpc</vt:lpstr>
      <vt:lpstr>Key PARPi Investigations in Prostate Cancer</vt:lpstr>
      <vt:lpstr>PROFOUND: efficacy in Cohort A and Overall Population  </vt:lpstr>
      <vt:lpstr>TRITON2: Post NHA and Chemo Rucaparib Monotherapy in mCRPC with brca1 or brca2 alterations</vt:lpstr>
      <vt:lpstr>TRITON3 Study: Rucaparib vs Physician’s Choice in Patients with BRCA1/2 or ATM Alterations</vt:lpstr>
      <vt:lpstr>Pembrolizumab:  Approved for MSI-H, TMB ≥10, and MSH/dMMR mutations</vt:lpstr>
      <vt:lpstr>Pembrolizumab: Consider for MSI-H, TMB &gt;10,  and MSH/MLH mutations</vt:lpstr>
      <vt:lpstr>Combination PARPi Data in mCRPC</vt:lpstr>
      <vt:lpstr>Interactions between PARP signaling and AR signaling </vt:lpstr>
      <vt:lpstr>rPFS across AR-PARP Inhibitor Combination trials (Primary Endpoint)</vt:lpstr>
      <vt:lpstr>mOS across AR-PARP Inhibitor Combination trials</vt:lpstr>
      <vt:lpstr>PARP inhibitors are approved in prostate cancer</vt:lpstr>
      <vt:lpstr>Expanding Reach of Combination Approaches  Earlier in Disease</vt:lpstr>
      <vt:lpstr>Patient Case continued </vt:lpstr>
      <vt:lpstr>Patient Case continued</vt:lpstr>
      <vt:lpstr>Patient Case continued</vt:lpstr>
      <vt:lpstr>Conclusions</vt:lpstr>
      <vt:lpstr>Addressing the challenges of biomarker testing in prostate cancer  Q&amp;A Session</vt:lpstr>
      <vt:lpstr>Panel discussion  and  audience questions</vt:lpstr>
      <vt:lpstr>Future perspectives and summary</vt:lpstr>
      <vt:lpstr>FINAL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Tracey Gashi</cp:lastModifiedBy>
  <cp:revision>664</cp:revision>
  <cp:lastPrinted>2024-03-19T12:07:57Z</cp:lastPrinted>
  <dcterms:created xsi:type="dcterms:W3CDTF">2016-10-14T09:38:18Z</dcterms:created>
  <dcterms:modified xsi:type="dcterms:W3CDTF">2024-05-15T11:48:52Z</dcterms:modified>
</cp:coreProperties>
</file>