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12537" r:id="rId2"/>
    <p:sldId id="2147476173" r:id="rId3"/>
    <p:sldId id="12293" r:id="rId4"/>
    <p:sldId id="728" r:id="rId5"/>
    <p:sldId id="12538" r:id="rId6"/>
    <p:sldId id="12541" r:id="rId7"/>
    <p:sldId id="2147476162" r:id="rId8"/>
    <p:sldId id="2147476158" r:id="rId9"/>
    <p:sldId id="2147476160" r:id="rId10"/>
    <p:sldId id="2147476151" r:id="rId11"/>
    <p:sldId id="3480" r:id="rId12"/>
    <p:sldId id="3495" r:id="rId13"/>
    <p:sldId id="2147476161" r:id="rId14"/>
    <p:sldId id="2147476174" r:id="rId15"/>
    <p:sldId id="715" r:id="rId16"/>
    <p:sldId id="716" r:id="rId17"/>
    <p:sldId id="2147470750" r:id="rId18"/>
    <p:sldId id="2147470795" r:id="rId19"/>
    <p:sldId id="2147476163" r:id="rId20"/>
    <p:sldId id="2147476166" r:id="rId21"/>
    <p:sldId id="2147476167" r:id="rId22"/>
    <p:sldId id="2147476165" r:id="rId23"/>
    <p:sldId id="2147476170" r:id="rId24"/>
    <p:sldId id="3497" r:id="rId25"/>
    <p:sldId id="12539" r:id="rId2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D605C4-B716-8E6F-7DF4-66D044617EE6}" name="Howard Donohue" initials="HD" userId="S::HowardDonohue@hsdmedicalwriting.onmicrosoft.com::258aa254-d119-414c-a86e-bc6296432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343333"/>
    <a:srgbClr val="505050"/>
    <a:srgbClr val="C7583B"/>
    <a:srgbClr val="C6573B"/>
    <a:srgbClr val="03C750"/>
    <a:srgbClr val="FF85FF"/>
    <a:srgbClr val="5D8298"/>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0" autoAdjust="0"/>
    <p:restoredTop sz="85442" autoAdjust="0"/>
  </p:normalViewPr>
  <p:slideViewPr>
    <p:cSldViewPr snapToObjects="1">
      <p:cViewPr varScale="1">
        <p:scale>
          <a:sx n="94" d="100"/>
          <a:sy n="94" d="100"/>
        </p:scale>
        <p:origin x="1056" y="64"/>
      </p:cViewPr>
      <p:guideLst>
        <p:guide orient="horz" pos="2160"/>
        <p:guide pos="3840"/>
        <p:guide pos="1906"/>
        <p:guide orient="horz" pos="3471"/>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5/6/2024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5/6/2024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58104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25</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26504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CED73-C29B-4A35-A523-F78B3BD9151B}" type="slidenum">
              <a:rPr lang="en-US" smtClean="0"/>
              <a:t>10</a:t>
            </a:fld>
            <a:endParaRPr lang="en-US" dirty="0"/>
          </a:p>
        </p:txBody>
      </p:sp>
    </p:spTree>
    <p:extLst>
      <p:ext uri="{BB962C8B-B14F-4D97-AF65-F5344CB8AC3E}">
        <p14:creationId xmlns:p14="http://schemas.microsoft.com/office/powerpoint/2010/main" val="242567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E6A2DE-8CF4-304E-A5C4-A9CD34811CD3}" type="slidenum">
              <a:rPr lang="en-US" smtClean="0"/>
              <a:pPr/>
              <a:t>11</a:t>
            </a:fld>
            <a:endParaRPr lang="en-US" dirty="0"/>
          </a:p>
        </p:txBody>
      </p:sp>
    </p:spTree>
    <p:extLst>
      <p:ext uri="{BB962C8B-B14F-4D97-AF65-F5344CB8AC3E}">
        <p14:creationId xmlns:p14="http://schemas.microsoft.com/office/powerpoint/2010/main" val="318782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393575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172855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465887">
              <a:defRPr/>
            </a:pPr>
            <a:fld id="{3C53626E-BC0F-674C-9570-A9D62C09EB52}" type="slidenum">
              <a:rPr lang="fr-FR">
                <a:solidFill>
                  <a:prstClr val="black"/>
                </a:solidFill>
                <a:latin typeface="Calibri"/>
              </a:rPr>
              <a:pPr defTabSz="465887">
                <a:defRPr/>
              </a:pPr>
              <a:t>18</a:t>
            </a:fld>
            <a:endParaRPr lang="fr-FR" dirty="0">
              <a:solidFill>
                <a:prstClr val="black"/>
              </a:solidFill>
              <a:latin typeface="Calibri"/>
            </a:endParaRPr>
          </a:p>
        </p:txBody>
      </p:sp>
    </p:spTree>
    <p:extLst>
      <p:ext uri="{BB962C8B-B14F-4D97-AF65-F5344CB8AC3E}">
        <p14:creationId xmlns:p14="http://schemas.microsoft.com/office/powerpoint/2010/main" val="110668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1544896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normAutofit/>
          </a:bodyPr>
          <a:lstStyle>
            <a:lvl1pPr marL="0" indent="0">
              <a:buNone/>
              <a:defRPr sz="28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C893689B-A752-7244-99CF-A6668DDAB393}"/>
              </a:ext>
            </a:extLst>
          </p:cNvPr>
          <p:cNvSpPr txBox="1">
            <a:spLocks/>
          </p:cNvSpPr>
          <p:nvPr userDrawn="1"/>
        </p:nvSpPr>
        <p:spPr>
          <a:xfrm>
            <a:off x="10748434" y="6505979"/>
            <a:ext cx="8339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a:lstStyle>
          <a:p>
            <a:r>
              <a:rPr lang="en-US" altLang="en-US" sz="1000" dirty="0">
                <a:solidFill>
                  <a:schemeClr val="accent4">
                    <a:lumMod val="50000"/>
                  </a:schemeClr>
                </a:solidFill>
                <a:latin typeface="Century Gothic" panose="020B0502020202020204" pitchFamily="34" charset="0"/>
              </a:rPr>
              <a:t>  </a:t>
            </a:r>
            <a:fld id="{839F64F0-5B22-C74E-943D-F3AF9561EADA}" type="slidenum">
              <a:rPr lang="en-US" altLang="en-US" sz="1000" smtClean="0">
                <a:solidFill>
                  <a:schemeClr val="accent4">
                    <a:lumMod val="50000"/>
                  </a:schemeClr>
                </a:solidFill>
                <a:latin typeface="Century Gothic" panose="020B0502020202020204" pitchFamily="34" charset="0"/>
              </a:rPr>
              <a:pPr/>
              <a:t>‹#›</a:t>
            </a:fld>
            <a:endParaRPr lang="en-US" altLang="en-US" sz="1000" dirty="0">
              <a:solidFill>
                <a:schemeClr val="accent4">
                  <a:lumMod val="50000"/>
                </a:schemeClr>
              </a:solidFill>
              <a:latin typeface="Century Gothic" panose="020B0502020202020204" pitchFamily="34" charset="0"/>
            </a:endParaRPr>
          </a:p>
        </p:txBody>
      </p:sp>
      <p:sp>
        <p:nvSpPr>
          <p:cNvPr id="7" name="Title Placeholder 1">
            <a:extLst>
              <a:ext uri="{FF2B5EF4-FFF2-40B4-BE49-F238E27FC236}">
                <a16:creationId xmlns:a16="http://schemas.microsoft.com/office/drawing/2014/main" id="{ABC95B9F-35D5-3248-8822-AFAE222E70B2}"/>
              </a:ext>
            </a:extLst>
          </p:cNvPr>
          <p:cNvSpPr>
            <a:spLocks noGrp="1"/>
          </p:cNvSpPr>
          <p:nvPr>
            <p:ph type="title"/>
          </p:nvPr>
        </p:nvSpPr>
        <p:spPr bwMode="auto">
          <a:xfrm>
            <a:off x="609600" y="114353"/>
            <a:ext cx="9144000" cy="89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2">
            <a:extLst>
              <a:ext uri="{FF2B5EF4-FFF2-40B4-BE49-F238E27FC236}">
                <a16:creationId xmlns:a16="http://schemas.microsoft.com/office/drawing/2014/main" id="{ED18B163-0E89-A748-81CB-F91EEBAF148A}"/>
              </a:ext>
            </a:extLst>
          </p:cNvPr>
          <p:cNvSpPr>
            <a:spLocks noGrp="1"/>
          </p:cNvSpPr>
          <p:nvPr>
            <p:ph idx="1"/>
          </p:nvPr>
        </p:nvSpPr>
        <p:spPr bwMode="auto">
          <a:xfrm>
            <a:off x="609600" y="1412240"/>
            <a:ext cx="10972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77803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and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79376" y="1019789"/>
            <a:ext cx="11246838" cy="4885955"/>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EFDA4BA-F115-45A2-A41C-B75021069C1C}"/>
              </a:ext>
            </a:extLst>
          </p:cNvPr>
          <p:cNvSpPr>
            <a:spLocks noGrp="1"/>
          </p:cNvSpPr>
          <p:nvPr>
            <p:ph type="body" sz="quarter" idx="11"/>
          </p:nvPr>
        </p:nvSpPr>
        <p:spPr>
          <a:xfrm>
            <a:off x="479425" y="6124575"/>
            <a:ext cx="10174288" cy="293688"/>
          </a:xfrm>
          <a:prstGeom prst="rect">
            <a:avLst/>
          </a:prstGeom>
        </p:spPr>
        <p:txBody>
          <a:bodyPr anchor="b">
            <a:noAutofit/>
          </a:bodyPr>
          <a:lstStyle>
            <a:lvl1pPr marL="0" indent="0">
              <a:spcBef>
                <a:spcPts val="0"/>
              </a:spcBef>
              <a:spcAft>
                <a:spcPts val="0"/>
              </a:spcAft>
              <a:buNone/>
              <a:defRPr sz="900" b="0">
                <a:solidFill>
                  <a:schemeClr val="tx1">
                    <a:lumMod val="65000"/>
                    <a:lumOff val="35000"/>
                  </a:schemeClr>
                </a:solidFill>
              </a:defRPr>
            </a:lvl1pPr>
          </a:lstStyle>
          <a:p>
            <a:pPr lvl="0"/>
            <a:endParaRPr lang="en-GB" dirty="0"/>
          </a:p>
        </p:txBody>
      </p:sp>
      <p:sp>
        <p:nvSpPr>
          <p:cNvPr id="2" name="Title 1">
            <a:extLst>
              <a:ext uri="{FF2B5EF4-FFF2-40B4-BE49-F238E27FC236}">
                <a16:creationId xmlns:a16="http://schemas.microsoft.com/office/drawing/2014/main" id="{0180E43F-AE3B-4608-A14D-BDD1582A54A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7951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0">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3" r:id="rId17"/>
    <p:sldLayoutId id="2147483684" r:id="rId18"/>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https://www.ema.europa.eu/en/documents/report/european-union-medicines-agencies-network-strategy-2025-protecting-public-health-time-rapid-change_en.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1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5.xml"/><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ice.org.uk/corporate/ecd9/resources/framework-summary-powerpoint-13126534670"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hyperlink" Target="https://www.nice.org.uk/corporate/ecd9/resources/framework-summary-powerpoint-13126534670" TargetMode="Externa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hyperlink" Target="https://www.chcuk.co.uk/china-key-considerations-in-using-real-world-evidence-to-support-drug-development/" TargetMode="External"/><Relationship Id="rId16"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AC4209-3804-4C48-DE6B-9BE534216706}"/>
              </a:ext>
            </a:extLst>
          </p:cNvPr>
          <p:cNvSpPr>
            <a:spLocks noGrp="1"/>
          </p:cNvSpPr>
          <p:nvPr>
            <p:ph type="title"/>
          </p:nvPr>
        </p:nvSpPr>
        <p:spPr>
          <a:xfrm>
            <a:off x="619201" y="259200"/>
            <a:ext cx="10963199" cy="864000"/>
          </a:xfrm>
        </p:spPr>
        <p:txBody>
          <a:bodyPr/>
          <a:lstStyle/>
          <a:p>
            <a:r>
              <a:rPr lang="en-GB" dirty="0"/>
              <a:t>How can RWD and RWE be used?</a:t>
            </a:r>
          </a:p>
        </p:txBody>
      </p:sp>
      <p:sp>
        <p:nvSpPr>
          <p:cNvPr id="2" name="Content Placeholder 1">
            <a:extLst>
              <a:ext uri="{FF2B5EF4-FFF2-40B4-BE49-F238E27FC236}">
                <a16:creationId xmlns:a16="http://schemas.microsoft.com/office/drawing/2014/main" id="{D93F6AA1-2FEE-7FDA-B8BC-8CBB5A5E33BD}"/>
              </a:ext>
            </a:extLst>
          </p:cNvPr>
          <p:cNvSpPr>
            <a:spLocks noGrp="1"/>
          </p:cNvSpPr>
          <p:nvPr>
            <p:ph sz="quarter" idx="15"/>
          </p:nvPr>
        </p:nvSpPr>
        <p:spPr>
          <a:xfrm>
            <a:off x="620183" y="6356351"/>
            <a:ext cx="10180339" cy="365125"/>
          </a:xfrm>
        </p:spPr>
        <p:txBody>
          <a:bodyPr/>
          <a:lstStyle/>
          <a:p>
            <a:r>
              <a:rPr lang="en-GB" dirty="0"/>
              <a:t>HCP, healthcare professional; R&amp;D, research and development; RWD, real-world data; RWE, real-world evidence</a:t>
            </a:r>
          </a:p>
          <a:p>
            <a:r>
              <a:rPr lang="en-GB" dirty="0"/>
              <a:t>Khosla S, et al. F1000Res. 2018;7:111</a:t>
            </a:r>
          </a:p>
        </p:txBody>
      </p:sp>
      <p:sp>
        <p:nvSpPr>
          <p:cNvPr id="5" name="Oval 4">
            <a:extLst>
              <a:ext uri="{FF2B5EF4-FFF2-40B4-BE49-F238E27FC236}">
                <a16:creationId xmlns:a16="http://schemas.microsoft.com/office/drawing/2014/main" id="{88F0BE27-1525-A1D2-8468-AA67855A7A07}"/>
              </a:ext>
            </a:extLst>
          </p:cNvPr>
          <p:cNvSpPr>
            <a:spLocks noChangeAspect="1"/>
          </p:cNvSpPr>
          <p:nvPr/>
        </p:nvSpPr>
        <p:spPr>
          <a:xfrm>
            <a:off x="4493046" y="1693581"/>
            <a:ext cx="3205908" cy="3205908"/>
          </a:xfrm>
          <a:prstGeom prst="ellipse">
            <a:avLst/>
          </a:prstGeom>
          <a:solidFill>
            <a:schemeClr val="bg1"/>
          </a:solidFill>
          <a:ln w="127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A0C1587-2D8B-FD1F-5E77-E5045B1F4BFF}"/>
              </a:ext>
            </a:extLst>
          </p:cNvPr>
          <p:cNvSpPr/>
          <p:nvPr/>
        </p:nvSpPr>
        <p:spPr>
          <a:xfrm>
            <a:off x="6556895" y="4186320"/>
            <a:ext cx="1142059" cy="5732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FF7B8BC-6808-FC9B-643A-05840F790591}"/>
              </a:ext>
            </a:extLst>
          </p:cNvPr>
          <p:cNvSpPr/>
          <p:nvPr/>
        </p:nvSpPr>
        <p:spPr>
          <a:xfrm>
            <a:off x="7355596" y="2943048"/>
            <a:ext cx="628288" cy="6141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EC33B8D7-EF57-5F51-0D1A-D7CA472B73D2}"/>
              </a:ext>
            </a:extLst>
          </p:cNvPr>
          <p:cNvSpPr/>
          <p:nvPr/>
        </p:nvSpPr>
        <p:spPr>
          <a:xfrm>
            <a:off x="6332251" y="1881650"/>
            <a:ext cx="1279346" cy="528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F765A4B-E799-F172-EC55-96A8EAD168A7}"/>
              </a:ext>
            </a:extLst>
          </p:cNvPr>
          <p:cNvSpPr/>
          <p:nvPr/>
        </p:nvSpPr>
        <p:spPr>
          <a:xfrm>
            <a:off x="4478803" y="3808726"/>
            <a:ext cx="896573" cy="6141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47453A5C-FEA4-006B-4646-09687830FDDA}"/>
              </a:ext>
            </a:extLst>
          </p:cNvPr>
          <p:cNvSpPr/>
          <p:nvPr/>
        </p:nvSpPr>
        <p:spPr>
          <a:xfrm>
            <a:off x="4460883" y="2101689"/>
            <a:ext cx="1052553" cy="4863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1" name="Graphic 10" descr="Stethoscope with solid fill">
            <a:extLst>
              <a:ext uri="{FF2B5EF4-FFF2-40B4-BE49-F238E27FC236}">
                <a16:creationId xmlns:a16="http://schemas.microsoft.com/office/drawing/2014/main" id="{B6714DE1-C021-A7D9-7F00-C828C3968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1038" y="1890146"/>
            <a:ext cx="573213" cy="573213"/>
          </a:xfrm>
          <a:prstGeom prst="rect">
            <a:avLst/>
          </a:prstGeom>
        </p:spPr>
      </p:pic>
      <p:pic>
        <p:nvPicPr>
          <p:cNvPr id="13" name="Graphic 12" descr="Money with solid fill">
            <a:extLst>
              <a:ext uri="{FF2B5EF4-FFF2-40B4-BE49-F238E27FC236}">
                <a16:creationId xmlns:a16="http://schemas.microsoft.com/office/drawing/2014/main" id="{3A0FB360-5A32-FC67-0399-90681804E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6398" y="2043790"/>
            <a:ext cx="614155" cy="614155"/>
          </a:xfrm>
          <a:prstGeom prst="rect">
            <a:avLst/>
          </a:prstGeom>
        </p:spPr>
      </p:pic>
      <p:pic>
        <p:nvPicPr>
          <p:cNvPr id="15" name="Graphic 14" descr="Microscope with solid fill">
            <a:extLst>
              <a:ext uri="{FF2B5EF4-FFF2-40B4-BE49-F238E27FC236}">
                <a16:creationId xmlns:a16="http://schemas.microsoft.com/office/drawing/2014/main" id="{A79583E5-45F6-8794-89A9-BD80294D83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8273" y="3780725"/>
            <a:ext cx="614155" cy="614155"/>
          </a:xfrm>
          <a:prstGeom prst="rect">
            <a:avLst/>
          </a:prstGeom>
        </p:spPr>
      </p:pic>
      <p:pic>
        <p:nvPicPr>
          <p:cNvPr id="17" name="Graphic 16" descr="Clipboard Partially Checked with solid fill">
            <a:extLst>
              <a:ext uri="{FF2B5EF4-FFF2-40B4-BE49-F238E27FC236}">
                <a16:creationId xmlns:a16="http://schemas.microsoft.com/office/drawing/2014/main" id="{B8E84255-2C43-3D34-15EA-EB5C5F2DFC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3978" y="4145378"/>
            <a:ext cx="614155" cy="614155"/>
          </a:xfrm>
          <a:prstGeom prst="rect">
            <a:avLst/>
          </a:prstGeom>
        </p:spPr>
      </p:pic>
      <p:pic>
        <p:nvPicPr>
          <p:cNvPr id="19" name="Graphic 18" descr="Group with solid fill">
            <a:extLst>
              <a:ext uri="{FF2B5EF4-FFF2-40B4-BE49-F238E27FC236}">
                <a16:creationId xmlns:a16="http://schemas.microsoft.com/office/drawing/2014/main" id="{2DD2F843-9162-DAC6-70E4-EDF0BD1F84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8868" y="2934382"/>
            <a:ext cx="614155" cy="614155"/>
          </a:xfrm>
          <a:prstGeom prst="rect">
            <a:avLst/>
          </a:prstGeom>
        </p:spPr>
      </p:pic>
      <p:grpSp>
        <p:nvGrpSpPr>
          <p:cNvPr id="24" name="Group 23">
            <a:extLst>
              <a:ext uri="{FF2B5EF4-FFF2-40B4-BE49-F238E27FC236}">
                <a16:creationId xmlns:a16="http://schemas.microsoft.com/office/drawing/2014/main" id="{57915951-0C46-0BBB-5461-7E58AF1369C5}"/>
              </a:ext>
            </a:extLst>
          </p:cNvPr>
          <p:cNvGrpSpPr/>
          <p:nvPr/>
        </p:nvGrpSpPr>
        <p:grpSpPr>
          <a:xfrm>
            <a:off x="7350393" y="2264439"/>
            <a:ext cx="1349738" cy="110799"/>
            <a:chOff x="7833945" y="3216600"/>
            <a:chExt cx="1349738" cy="110799"/>
          </a:xfrm>
        </p:grpSpPr>
        <p:cxnSp>
          <p:nvCxnSpPr>
            <p:cNvPr id="21" name="Straight Connector 20">
              <a:extLst>
                <a:ext uri="{FF2B5EF4-FFF2-40B4-BE49-F238E27FC236}">
                  <a16:creationId xmlns:a16="http://schemas.microsoft.com/office/drawing/2014/main" id="{072978A3-F239-EBA4-5DBD-F6C2A415587A}"/>
                </a:ext>
              </a:extLst>
            </p:cNvPr>
            <p:cNvCxnSpPr>
              <a:cxnSpLocks/>
            </p:cNvCxnSpPr>
            <p:nvPr/>
          </p:nvCxnSpPr>
          <p:spPr>
            <a:xfrm>
              <a:off x="7833945" y="3272044"/>
              <a:ext cx="1296000"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96CBE1F-A22D-A0C3-AFB6-685522EC8A18}"/>
                </a:ext>
              </a:extLst>
            </p:cNvPr>
            <p:cNvSpPr>
              <a:spLocks noChangeAspect="1"/>
            </p:cNvSpPr>
            <p:nvPr/>
          </p:nvSpPr>
          <p:spPr>
            <a:xfrm>
              <a:off x="9072884" y="3216600"/>
              <a:ext cx="110799" cy="110799"/>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C67ADCCB-3C62-9115-FEEC-604DB14B90F8}"/>
              </a:ext>
            </a:extLst>
          </p:cNvPr>
          <p:cNvGrpSpPr/>
          <p:nvPr/>
        </p:nvGrpSpPr>
        <p:grpSpPr>
          <a:xfrm>
            <a:off x="8006097" y="3340767"/>
            <a:ext cx="1346563" cy="110799"/>
            <a:chOff x="7833945" y="3216600"/>
            <a:chExt cx="1346563" cy="110799"/>
          </a:xfrm>
        </p:grpSpPr>
        <p:cxnSp>
          <p:nvCxnSpPr>
            <p:cNvPr id="26" name="Straight Connector 25">
              <a:extLst>
                <a:ext uri="{FF2B5EF4-FFF2-40B4-BE49-F238E27FC236}">
                  <a16:creationId xmlns:a16="http://schemas.microsoft.com/office/drawing/2014/main" id="{0B5CD751-74C6-76DA-5BAD-86A6721C1B30}"/>
                </a:ext>
              </a:extLst>
            </p:cNvPr>
            <p:cNvCxnSpPr>
              <a:cxnSpLocks/>
            </p:cNvCxnSpPr>
            <p:nvPr/>
          </p:nvCxnSpPr>
          <p:spPr>
            <a:xfrm>
              <a:off x="7833945" y="3272044"/>
              <a:ext cx="1296000"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85ECA33-EB63-53E7-FEC4-77BA79AA3311}"/>
                </a:ext>
              </a:extLst>
            </p:cNvPr>
            <p:cNvSpPr>
              <a:spLocks noChangeAspect="1"/>
            </p:cNvSpPr>
            <p:nvPr/>
          </p:nvSpPr>
          <p:spPr>
            <a:xfrm>
              <a:off x="9069709" y="3216600"/>
              <a:ext cx="110799" cy="110799"/>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8457EA5-7E91-1E2C-99CC-CE1B1DAC200D}"/>
              </a:ext>
            </a:extLst>
          </p:cNvPr>
          <p:cNvGrpSpPr/>
          <p:nvPr/>
        </p:nvGrpSpPr>
        <p:grpSpPr>
          <a:xfrm>
            <a:off x="7316930" y="4595282"/>
            <a:ext cx="1360317" cy="110799"/>
            <a:chOff x="7613816" y="3216600"/>
            <a:chExt cx="1360317" cy="110799"/>
          </a:xfrm>
        </p:grpSpPr>
        <p:cxnSp>
          <p:nvCxnSpPr>
            <p:cNvPr id="29" name="Straight Connector 28">
              <a:extLst>
                <a:ext uri="{FF2B5EF4-FFF2-40B4-BE49-F238E27FC236}">
                  <a16:creationId xmlns:a16="http://schemas.microsoft.com/office/drawing/2014/main" id="{D56BF282-51E9-9185-C601-A0A7CBEA41A9}"/>
                </a:ext>
              </a:extLst>
            </p:cNvPr>
            <p:cNvCxnSpPr>
              <a:cxnSpLocks/>
            </p:cNvCxnSpPr>
            <p:nvPr/>
          </p:nvCxnSpPr>
          <p:spPr>
            <a:xfrm>
              <a:off x="7613816" y="3272044"/>
              <a:ext cx="1296000"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23DEB58-7ECD-421A-BBC0-505F6E5A42AE}"/>
                </a:ext>
              </a:extLst>
            </p:cNvPr>
            <p:cNvSpPr>
              <a:spLocks noChangeAspect="1"/>
            </p:cNvSpPr>
            <p:nvPr/>
          </p:nvSpPr>
          <p:spPr>
            <a:xfrm>
              <a:off x="8863334" y="3216600"/>
              <a:ext cx="110799" cy="110799"/>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05362DD-566E-6A62-CD1F-4EE7BB8B4A44}"/>
              </a:ext>
            </a:extLst>
          </p:cNvPr>
          <p:cNvGrpSpPr/>
          <p:nvPr/>
        </p:nvGrpSpPr>
        <p:grpSpPr>
          <a:xfrm rot="10800000">
            <a:off x="3150082" y="2411248"/>
            <a:ext cx="1356089" cy="110799"/>
            <a:chOff x="7833946" y="3216600"/>
            <a:chExt cx="1356089" cy="110799"/>
          </a:xfrm>
        </p:grpSpPr>
        <p:cxnSp>
          <p:nvCxnSpPr>
            <p:cNvPr id="32" name="Straight Connector 31">
              <a:extLst>
                <a:ext uri="{FF2B5EF4-FFF2-40B4-BE49-F238E27FC236}">
                  <a16:creationId xmlns:a16="http://schemas.microsoft.com/office/drawing/2014/main" id="{224F0FBB-4A44-75D1-56C2-EEDFAD4D44A7}"/>
                </a:ext>
              </a:extLst>
            </p:cNvPr>
            <p:cNvCxnSpPr>
              <a:cxnSpLocks/>
            </p:cNvCxnSpPr>
            <p:nvPr/>
          </p:nvCxnSpPr>
          <p:spPr>
            <a:xfrm>
              <a:off x="7833946" y="3272044"/>
              <a:ext cx="1296000"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773975A-F205-CAF7-703E-25C841E2E789}"/>
                </a:ext>
              </a:extLst>
            </p:cNvPr>
            <p:cNvSpPr>
              <a:spLocks noChangeAspect="1"/>
            </p:cNvSpPr>
            <p:nvPr/>
          </p:nvSpPr>
          <p:spPr>
            <a:xfrm>
              <a:off x="9079236" y="3216600"/>
              <a:ext cx="110799" cy="110799"/>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44D70DCC-5AC2-F622-61E6-6AAF05B1ECE5}"/>
              </a:ext>
            </a:extLst>
          </p:cNvPr>
          <p:cNvGrpSpPr/>
          <p:nvPr/>
        </p:nvGrpSpPr>
        <p:grpSpPr>
          <a:xfrm rot="10800000">
            <a:off x="3263753" y="4237763"/>
            <a:ext cx="1356089" cy="110799"/>
            <a:chOff x="7740811" y="3216600"/>
            <a:chExt cx="1356089" cy="110799"/>
          </a:xfrm>
        </p:grpSpPr>
        <p:cxnSp>
          <p:nvCxnSpPr>
            <p:cNvPr id="35" name="Straight Connector 34">
              <a:extLst>
                <a:ext uri="{FF2B5EF4-FFF2-40B4-BE49-F238E27FC236}">
                  <a16:creationId xmlns:a16="http://schemas.microsoft.com/office/drawing/2014/main" id="{EF6430FE-3E42-6FF4-EE42-3F21FDB97E6B}"/>
                </a:ext>
              </a:extLst>
            </p:cNvPr>
            <p:cNvCxnSpPr>
              <a:cxnSpLocks/>
            </p:cNvCxnSpPr>
            <p:nvPr/>
          </p:nvCxnSpPr>
          <p:spPr>
            <a:xfrm>
              <a:off x="7740811" y="3272044"/>
              <a:ext cx="1296000"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5AB55E1-52A8-4482-231F-FDD189706A86}"/>
                </a:ext>
              </a:extLst>
            </p:cNvPr>
            <p:cNvSpPr>
              <a:spLocks noChangeAspect="1"/>
            </p:cNvSpPr>
            <p:nvPr/>
          </p:nvSpPr>
          <p:spPr>
            <a:xfrm>
              <a:off x="8986101" y="3216600"/>
              <a:ext cx="110799" cy="110799"/>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A489BFC8-E321-BB0A-339B-A0915756D80D}"/>
              </a:ext>
            </a:extLst>
          </p:cNvPr>
          <p:cNvSpPr txBox="1"/>
          <p:nvPr/>
        </p:nvSpPr>
        <p:spPr>
          <a:xfrm>
            <a:off x="7331938" y="4341533"/>
            <a:ext cx="1380733" cy="301832"/>
          </a:xfrm>
          <a:prstGeom prst="rect">
            <a:avLst/>
          </a:prstGeom>
          <a:noFill/>
        </p:spPr>
        <p:txBody>
          <a:bodyPr wrap="square" lIns="0" tIns="0" rIns="0" bIns="0" rtlCol="0">
            <a:noAutofit/>
          </a:bodyPr>
          <a:lstStyle/>
          <a:p>
            <a:pPr algn="l">
              <a:spcBef>
                <a:spcPts val="300"/>
              </a:spcBef>
            </a:pPr>
            <a:r>
              <a:rPr lang="en-GB" sz="1600" b="1" dirty="0">
                <a:solidFill>
                  <a:schemeClr val="accent1"/>
                </a:solidFill>
                <a:latin typeface="Arial" panose="020B0604020202020204" pitchFamily="34" charset="0"/>
                <a:cs typeface="Arial" panose="020B0604020202020204" pitchFamily="34" charset="0"/>
              </a:rPr>
              <a:t>Regulators</a:t>
            </a:r>
            <a:endParaRPr lang="en-GB" sz="1600" b="1" baseline="30000" dirty="0">
              <a:solidFill>
                <a:schemeClr val="accent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42C5396-F7FE-0B00-D40C-4A83077320A8}"/>
              </a:ext>
            </a:extLst>
          </p:cNvPr>
          <p:cNvSpPr txBox="1"/>
          <p:nvPr/>
        </p:nvSpPr>
        <p:spPr>
          <a:xfrm>
            <a:off x="8055964" y="3102100"/>
            <a:ext cx="1380733" cy="301832"/>
          </a:xfrm>
          <a:prstGeom prst="rect">
            <a:avLst/>
          </a:prstGeom>
          <a:noFill/>
        </p:spPr>
        <p:txBody>
          <a:bodyPr wrap="square" lIns="0" tIns="0" rIns="0" bIns="0" rtlCol="0">
            <a:noAutofit/>
          </a:bodyPr>
          <a:lstStyle/>
          <a:p>
            <a:pPr algn="l">
              <a:spcBef>
                <a:spcPts val="300"/>
              </a:spcBef>
            </a:pPr>
            <a:r>
              <a:rPr lang="en-GB" sz="1600" b="1" dirty="0">
                <a:solidFill>
                  <a:schemeClr val="accent1"/>
                </a:solidFill>
                <a:latin typeface="Arial" panose="020B0604020202020204" pitchFamily="34" charset="0"/>
                <a:cs typeface="Arial" panose="020B0604020202020204" pitchFamily="34" charset="0"/>
              </a:rPr>
              <a:t>Patients</a:t>
            </a:r>
            <a:endParaRPr lang="en-GB" sz="1600" b="1" baseline="30000" dirty="0">
              <a:solidFill>
                <a:schemeClr val="accent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7D05A90-28E5-D021-09D6-2F7795AF142A}"/>
              </a:ext>
            </a:extLst>
          </p:cNvPr>
          <p:cNvSpPr txBox="1"/>
          <p:nvPr/>
        </p:nvSpPr>
        <p:spPr>
          <a:xfrm>
            <a:off x="7378665" y="2026506"/>
            <a:ext cx="1380733" cy="301832"/>
          </a:xfrm>
          <a:prstGeom prst="rect">
            <a:avLst/>
          </a:prstGeom>
          <a:noFill/>
        </p:spPr>
        <p:txBody>
          <a:bodyPr wrap="square" lIns="0" tIns="0" rIns="0" bIns="0" rtlCol="0">
            <a:noAutofit/>
          </a:bodyPr>
          <a:lstStyle/>
          <a:p>
            <a:pPr algn="l">
              <a:spcBef>
                <a:spcPts val="300"/>
              </a:spcBef>
            </a:pPr>
            <a:r>
              <a:rPr lang="en-GB" sz="1600" b="1" dirty="0">
                <a:solidFill>
                  <a:schemeClr val="accent1"/>
                </a:solidFill>
                <a:latin typeface="Arial" panose="020B0604020202020204" pitchFamily="34" charset="0"/>
                <a:cs typeface="Arial" panose="020B0604020202020204" pitchFamily="34" charset="0"/>
              </a:rPr>
              <a:t>HCPs</a:t>
            </a:r>
            <a:endParaRPr lang="en-GB" sz="1600" b="1" baseline="30000" dirty="0">
              <a:solidFill>
                <a:schemeClr val="accent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2198ACE-1907-291E-2117-EA76963A8B67}"/>
              </a:ext>
            </a:extLst>
          </p:cNvPr>
          <p:cNvSpPr txBox="1"/>
          <p:nvPr/>
        </p:nvSpPr>
        <p:spPr>
          <a:xfrm>
            <a:off x="4021325" y="4011319"/>
            <a:ext cx="781237" cy="303815"/>
          </a:xfrm>
          <a:prstGeom prst="rect">
            <a:avLst/>
          </a:prstGeom>
          <a:noFill/>
        </p:spPr>
        <p:txBody>
          <a:bodyPr wrap="square" lIns="0" tIns="0" rIns="0" bIns="0" rtlCol="0">
            <a:noAutofit/>
          </a:bodyPr>
          <a:lstStyle/>
          <a:p>
            <a:pPr algn="l">
              <a:spcBef>
                <a:spcPts val="300"/>
              </a:spcBef>
            </a:pPr>
            <a:r>
              <a:rPr lang="en-GB" sz="1600" b="1" dirty="0">
                <a:solidFill>
                  <a:schemeClr val="accent1"/>
                </a:solidFill>
                <a:latin typeface="Arial" panose="020B0604020202020204" pitchFamily="34" charset="0"/>
                <a:cs typeface="Arial" panose="020B0604020202020204" pitchFamily="34" charset="0"/>
              </a:rPr>
              <a:t>R&amp;D</a:t>
            </a:r>
            <a:endParaRPr lang="en-GB" sz="1600" b="1" baseline="30000" dirty="0">
              <a:solidFill>
                <a:schemeClr val="accent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251C5A5-E3BE-0585-46D5-68BCD2716DD7}"/>
              </a:ext>
            </a:extLst>
          </p:cNvPr>
          <p:cNvSpPr txBox="1"/>
          <p:nvPr/>
        </p:nvSpPr>
        <p:spPr>
          <a:xfrm>
            <a:off x="3756061" y="2174466"/>
            <a:ext cx="889406" cy="303647"/>
          </a:xfrm>
          <a:prstGeom prst="rect">
            <a:avLst/>
          </a:prstGeom>
          <a:noFill/>
        </p:spPr>
        <p:txBody>
          <a:bodyPr wrap="square" lIns="0" tIns="0" rIns="0" bIns="0" rtlCol="0">
            <a:noAutofit/>
          </a:bodyPr>
          <a:lstStyle/>
          <a:p>
            <a:pPr algn="l">
              <a:spcBef>
                <a:spcPts val="300"/>
              </a:spcBef>
            </a:pPr>
            <a:r>
              <a:rPr lang="en-GB" sz="1600" b="1" dirty="0">
                <a:solidFill>
                  <a:schemeClr val="accent1"/>
                </a:solidFill>
                <a:latin typeface="Arial" panose="020B0604020202020204" pitchFamily="34" charset="0"/>
                <a:cs typeface="Arial" panose="020B0604020202020204" pitchFamily="34" charset="0"/>
              </a:rPr>
              <a:t>Payors</a:t>
            </a:r>
            <a:endParaRPr lang="en-GB" sz="1600" b="1" baseline="30000" dirty="0">
              <a:solidFill>
                <a:schemeClr val="accent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E0B33439-9C49-EF28-F471-7F45FF986173}"/>
              </a:ext>
            </a:extLst>
          </p:cNvPr>
          <p:cNvSpPr txBox="1"/>
          <p:nvPr/>
        </p:nvSpPr>
        <p:spPr>
          <a:xfrm>
            <a:off x="8888547" y="1746767"/>
            <a:ext cx="2811593" cy="781095"/>
          </a:xfrm>
          <a:prstGeom prst="rect">
            <a:avLst/>
          </a:prstGeom>
          <a:noFill/>
        </p:spPr>
        <p:txBody>
          <a:bodyPr wrap="square" lIns="0" tIns="0" rIns="0" bIns="0" rtlCol="0">
            <a:noAutofit/>
          </a:bodyPr>
          <a:lstStyle/>
          <a:p>
            <a:pPr algn="l">
              <a:spcBef>
                <a:spcPts val="300"/>
              </a:spcBef>
            </a:pPr>
            <a:r>
              <a:rPr lang="en-GB" sz="1600" dirty="0">
                <a:solidFill>
                  <a:srgbClr val="343333"/>
                </a:solidFill>
                <a:latin typeface="Arial" panose="020B0604020202020204" pitchFamily="34" charset="0"/>
                <a:cs typeface="Arial" panose="020B0604020202020204" pitchFamily="34" charset="0"/>
              </a:rPr>
              <a:t>Optimisation of </a:t>
            </a:r>
            <a:r>
              <a:rPr lang="en-GB" sz="1600" b="1" dirty="0">
                <a:solidFill>
                  <a:srgbClr val="343333"/>
                </a:solidFill>
                <a:latin typeface="Arial" panose="020B0604020202020204" pitchFamily="34" charset="0"/>
                <a:cs typeface="Arial" panose="020B0604020202020204" pitchFamily="34" charset="0"/>
              </a:rPr>
              <a:t>patient management </a:t>
            </a:r>
            <a:r>
              <a:rPr lang="en-GB" sz="1600" dirty="0">
                <a:solidFill>
                  <a:srgbClr val="343333"/>
                </a:solidFill>
                <a:latin typeface="Arial" panose="020B0604020202020204" pitchFamily="34" charset="0"/>
                <a:cs typeface="Arial" panose="020B0604020202020204" pitchFamily="34" charset="0"/>
              </a:rPr>
              <a:t>(e.g., tailoring treatments in subpopulations)</a:t>
            </a:r>
          </a:p>
        </p:txBody>
      </p:sp>
      <p:sp>
        <p:nvSpPr>
          <p:cNvPr id="50" name="TextBox 49">
            <a:extLst>
              <a:ext uri="{FF2B5EF4-FFF2-40B4-BE49-F238E27FC236}">
                <a16:creationId xmlns:a16="http://schemas.microsoft.com/office/drawing/2014/main" id="{459BD330-AC28-9808-38C2-52BCB8D6FA54}"/>
              </a:ext>
            </a:extLst>
          </p:cNvPr>
          <p:cNvSpPr txBox="1"/>
          <p:nvPr/>
        </p:nvSpPr>
        <p:spPr>
          <a:xfrm>
            <a:off x="9436389" y="2649612"/>
            <a:ext cx="2190039" cy="1507353"/>
          </a:xfrm>
          <a:prstGeom prst="rect">
            <a:avLst/>
          </a:prstGeom>
          <a:noFill/>
        </p:spPr>
        <p:txBody>
          <a:bodyPr wrap="square" lIns="0" tIns="0" rIns="0" bIns="0" rtlCol="0">
            <a:noAutofit/>
          </a:bodyPr>
          <a:lstStyle/>
          <a:p>
            <a:pPr algn="l">
              <a:spcBef>
                <a:spcPts val="300"/>
              </a:spcBef>
            </a:pPr>
            <a:r>
              <a:rPr lang="en-GB" sz="1600" b="1" dirty="0">
                <a:solidFill>
                  <a:srgbClr val="343333"/>
                </a:solidFill>
                <a:latin typeface="Arial" panose="020B0604020202020204" pitchFamily="34" charset="0"/>
                <a:cs typeface="Arial" panose="020B0604020202020204" pitchFamily="34" charset="0"/>
              </a:rPr>
              <a:t>Access to most appropriate </a:t>
            </a:r>
            <a:r>
              <a:rPr lang="en-GB" sz="1600" dirty="0">
                <a:solidFill>
                  <a:srgbClr val="343333"/>
                </a:solidFill>
                <a:latin typeface="Arial" panose="020B0604020202020204" pitchFamily="34" charset="0"/>
                <a:cs typeface="Arial" panose="020B0604020202020204" pitchFamily="34" charset="0"/>
              </a:rPr>
              <a:t>treatment based on evidence generated from both clinical trials and the real world</a:t>
            </a:r>
          </a:p>
        </p:txBody>
      </p:sp>
      <p:sp>
        <p:nvSpPr>
          <p:cNvPr id="51" name="TextBox 50">
            <a:extLst>
              <a:ext uri="{FF2B5EF4-FFF2-40B4-BE49-F238E27FC236}">
                <a16:creationId xmlns:a16="http://schemas.microsoft.com/office/drawing/2014/main" id="{BBEBA5A5-887F-C3AD-74F2-30BE2B6B5ABE}"/>
              </a:ext>
            </a:extLst>
          </p:cNvPr>
          <p:cNvSpPr txBox="1"/>
          <p:nvPr/>
        </p:nvSpPr>
        <p:spPr>
          <a:xfrm>
            <a:off x="8791539" y="4258566"/>
            <a:ext cx="2563576" cy="1286795"/>
          </a:xfrm>
          <a:prstGeom prst="rect">
            <a:avLst/>
          </a:prstGeom>
          <a:noFill/>
        </p:spPr>
        <p:txBody>
          <a:bodyPr wrap="square" lIns="0" tIns="0" rIns="0" bIns="0" rtlCol="0">
            <a:noAutofit/>
          </a:bodyPr>
          <a:lstStyle/>
          <a:p>
            <a:pPr algn="l">
              <a:spcBef>
                <a:spcPts val="300"/>
              </a:spcBef>
            </a:pPr>
            <a:r>
              <a:rPr lang="en-GB" sz="1600" dirty="0">
                <a:solidFill>
                  <a:srgbClr val="343333"/>
                </a:solidFill>
                <a:latin typeface="Arial" panose="020B0604020202020204" pitchFamily="34" charset="0"/>
                <a:cs typeface="Arial" panose="020B0604020202020204" pitchFamily="34" charset="0"/>
              </a:rPr>
              <a:t>Supplemental/confirmatory understanding of the </a:t>
            </a:r>
            <a:r>
              <a:rPr lang="en-GB" sz="1600" b="1" dirty="0">
                <a:solidFill>
                  <a:srgbClr val="343333"/>
                </a:solidFill>
                <a:latin typeface="Arial" panose="020B0604020202020204" pitchFamily="34" charset="0"/>
                <a:cs typeface="Arial" panose="020B0604020202020204" pitchFamily="34" charset="0"/>
              </a:rPr>
              <a:t>potential impact and outcomes </a:t>
            </a:r>
            <a:r>
              <a:rPr lang="en-GB" sz="1600" dirty="0">
                <a:solidFill>
                  <a:srgbClr val="343333"/>
                </a:solidFill>
                <a:latin typeface="Arial" panose="020B0604020202020204" pitchFamily="34" charset="0"/>
                <a:cs typeface="Arial" panose="020B0604020202020204" pitchFamily="34" charset="0"/>
              </a:rPr>
              <a:t>of treatment (</a:t>
            </a:r>
            <a:r>
              <a:rPr lang="en-GB" sz="1600" b="1" dirty="0">
                <a:solidFill>
                  <a:srgbClr val="343333"/>
                </a:solidFill>
                <a:latin typeface="Arial" panose="020B0604020202020204" pitchFamily="34" charset="0"/>
                <a:cs typeface="Arial" panose="020B0604020202020204" pitchFamily="34" charset="0"/>
              </a:rPr>
              <a:t>efficacy and safety</a:t>
            </a:r>
            <a:r>
              <a:rPr lang="en-GB" sz="1600" dirty="0">
                <a:solidFill>
                  <a:srgbClr val="343333"/>
                </a:solidFill>
                <a:latin typeface="Arial" panose="020B0604020202020204" pitchFamily="34" charset="0"/>
                <a:cs typeface="Arial" panose="020B0604020202020204" pitchFamily="34" charset="0"/>
              </a:rPr>
              <a:t>)</a:t>
            </a:r>
          </a:p>
        </p:txBody>
      </p:sp>
      <p:sp>
        <p:nvSpPr>
          <p:cNvPr id="52" name="TextBox 51">
            <a:extLst>
              <a:ext uri="{FF2B5EF4-FFF2-40B4-BE49-F238E27FC236}">
                <a16:creationId xmlns:a16="http://schemas.microsoft.com/office/drawing/2014/main" id="{A5306F9B-C2F9-20F0-E7B1-8C1330052C33}"/>
              </a:ext>
            </a:extLst>
          </p:cNvPr>
          <p:cNvSpPr txBox="1"/>
          <p:nvPr/>
        </p:nvSpPr>
        <p:spPr>
          <a:xfrm>
            <a:off x="605904" y="1841673"/>
            <a:ext cx="2331342" cy="931798"/>
          </a:xfrm>
          <a:prstGeom prst="rect">
            <a:avLst/>
          </a:prstGeom>
          <a:noFill/>
        </p:spPr>
        <p:txBody>
          <a:bodyPr wrap="square" lIns="0" tIns="0" rIns="0" bIns="0" rtlCol="0">
            <a:noAutofit/>
          </a:bodyPr>
          <a:lstStyle/>
          <a:p>
            <a:pPr algn="l">
              <a:spcBef>
                <a:spcPts val="300"/>
              </a:spcBef>
            </a:pPr>
            <a:r>
              <a:rPr lang="en-GB" sz="1600" dirty="0">
                <a:solidFill>
                  <a:srgbClr val="343333"/>
                </a:solidFill>
                <a:latin typeface="Arial" panose="020B0604020202020204" pitchFamily="34" charset="0"/>
                <a:cs typeface="Arial" panose="020B0604020202020204" pitchFamily="34" charset="0"/>
              </a:rPr>
              <a:t>More </a:t>
            </a:r>
            <a:r>
              <a:rPr lang="en-GB" sz="1600" b="1" dirty="0">
                <a:solidFill>
                  <a:srgbClr val="343333"/>
                </a:solidFill>
                <a:latin typeface="Arial" panose="020B0604020202020204" pitchFamily="34" charset="0"/>
                <a:cs typeface="Arial" panose="020B0604020202020204" pitchFamily="34" charset="0"/>
              </a:rPr>
              <a:t>effective reimbursement </a:t>
            </a:r>
            <a:r>
              <a:rPr lang="en-GB" sz="1600" dirty="0">
                <a:solidFill>
                  <a:srgbClr val="343333"/>
                </a:solidFill>
                <a:latin typeface="Arial" panose="020B0604020202020204" pitchFamily="34" charset="0"/>
                <a:cs typeface="Arial" panose="020B0604020202020204" pitchFamily="34" charset="0"/>
              </a:rPr>
              <a:t>based on the value of medicines</a:t>
            </a:r>
            <a:endParaRPr lang="en-GB" sz="1600" dirty="0">
              <a:solidFill>
                <a:srgbClr val="343333"/>
              </a:solidFill>
              <a:highlight>
                <a:srgbClr val="FFFF00"/>
              </a:highlight>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343054D-D9AD-1B4A-BD50-8C2B89584208}"/>
              </a:ext>
            </a:extLst>
          </p:cNvPr>
          <p:cNvSpPr txBox="1"/>
          <p:nvPr/>
        </p:nvSpPr>
        <p:spPr>
          <a:xfrm>
            <a:off x="895093" y="3891560"/>
            <a:ext cx="2473307" cy="1274208"/>
          </a:xfrm>
          <a:prstGeom prst="rect">
            <a:avLst/>
          </a:prstGeom>
          <a:noFill/>
        </p:spPr>
        <p:txBody>
          <a:bodyPr wrap="square" lIns="0" tIns="0" rIns="0" bIns="0" rtlCol="0">
            <a:noAutofit/>
          </a:bodyPr>
          <a:lstStyle/>
          <a:p>
            <a:pPr algn="l">
              <a:spcBef>
                <a:spcPts val="300"/>
              </a:spcBef>
            </a:pPr>
            <a:r>
              <a:rPr lang="en-GB" sz="1600" b="1" dirty="0">
                <a:solidFill>
                  <a:srgbClr val="343333"/>
                </a:solidFill>
                <a:latin typeface="Arial" panose="020B0604020202020204" pitchFamily="34" charset="0"/>
                <a:cs typeface="Arial" panose="020B0604020202020204" pitchFamily="34" charset="0"/>
              </a:rPr>
              <a:t>Generating new targets </a:t>
            </a:r>
            <a:r>
              <a:rPr lang="en-GB" sz="1600" dirty="0">
                <a:solidFill>
                  <a:srgbClr val="343333"/>
                </a:solidFill>
                <a:latin typeface="Arial" panose="020B0604020202020204" pitchFamily="34" charset="0"/>
                <a:cs typeface="Arial" panose="020B0604020202020204" pitchFamily="34" charset="0"/>
              </a:rPr>
              <a:t>that direct R&amp;D towards areas of unmet need</a:t>
            </a:r>
          </a:p>
        </p:txBody>
      </p:sp>
      <p:sp>
        <p:nvSpPr>
          <p:cNvPr id="12" name="Slide Number Placeholder 11">
            <a:extLst>
              <a:ext uri="{FF2B5EF4-FFF2-40B4-BE49-F238E27FC236}">
                <a16:creationId xmlns:a16="http://schemas.microsoft.com/office/drawing/2014/main" id="{86C1E17B-EF45-4E11-24C9-0060075228D6}"/>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23836585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5295E05-0568-4434-B355-410F31AA60B2}"/>
              </a:ext>
            </a:extLst>
          </p:cNvPr>
          <p:cNvGraphicFramePr>
            <a:graphicFrameLocks noGrp="1"/>
          </p:cNvGraphicFramePr>
          <p:nvPr>
            <p:ph sz="quarter" idx="12"/>
            <p:extLst>
              <p:ext uri="{D42A27DB-BD31-4B8C-83A1-F6EECF244321}">
                <p14:modId xmlns:p14="http://schemas.microsoft.com/office/powerpoint/2010/main" val="2267443145"/>
              </p:ext>
            </p:extLst>
          </p:nvPr>
        </p:nvGraphicFramePr>
        <p:xfrm>
          <a:off x="620713" y="2708920"/>
          <a:ext cx="10963274" cy="2927108"/>
        </p:xfrm>
        <a:graphic>
          <a:graphicData uri="http://schemas.openxmlformats.org/drawingml/2006/table">
            <a:tbl>
              <a:tblPr firstRow="1" bandRow="1">
                <a:tableStyleId>{5C22544A-7EE6-4342-B048-85BDC9FD1C3A}</a:tableStyleId>
              </a:tblPr>
              <a:tblGrid>
                <a:gridCol w="5481637">
                  <a:extLst>
                    <a:ext uri="{9D8B030D-6E8A-4147-A177-3AD203B41FA5}">
                      <a16:colId xmlns:a16="http://schemas.microsoft.com/office/drawing/2014/main" val="516526326"/>
                    </a:ext>
                  </a:extLst>
                </a:gridCol>
                <a:gridCol w="5481637">
                  <a:extLst>
                    <a:ext uri="{9D8B030D-6E8A-4147-A177-3AD203B41FA5}">
                      <a16:colId xmlns:a16="http://schemas.microsoft.com/office/drawing/2014/main" val="3430242622"/>
                    </a:ext>
                  </a:extLst>
                </a:gridCol>
              </a:tblGrid>
              <a:tr h="343157">
                <a:tc>
                  <a:txBody>
                    <a:bodyPr/>
                    <a:lstStyle/>
                    <a:p>
                      <a:pPr marL="0" indent="0" algn="ctr">
                        <a:buFont typeface="Arial" panose="020B0604020202020204" pitchFamily="34" charset="0"/>
                        <a:buNone/>
                      </a:pPr>
                      <a:r>
                        <a:rPr lang="en-GB" sz="2000" b="1" i="0" dirty="0">
                          <a:solidFill>
                            <a:schemeClr val="tx1"/>
                          </a:solidFill>
                          <a:latin typeface="Arial" panose="020B0604020202020204" pitchFamily="34" charset="0"/>
                          <a:cs typeface="Arial" panose="020B0604020202020204" pitchFamily="34" charset="0"/>
                        </a:rPr>
                        <a:t>RCT</a:t>
                      </a:r>
                    </a:p>
                  </a:txBody>
                  <a:tcPr anchor="ctr">
                    <a:lnL w="12700" cmpd="sng">
                      <a:noFill/>
                    </a:lnL>
                    <a:lnR w="9525" cap="flat" cmpd="sng" algn="ctr">
                      <a:solidFill>
                        <a:srgbClr val="33333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2000" b="1" i="0" dirty="0">
                          <a:solidFill>
                            <a:schemeClr val="tx1"/>
                          </a:solidFill>
                          <a:latin typeface="Arial" panose="020B0604020202020204" pitchFamily="34" charset="0"/>
                          <a:cs typeface="Arial" panose="020B0604020202020204" pitchFamily="34" charset="0"/>
                        </a:rPr>
                        <a:t>RWE</a:t>
                      </a:r>
                    </a:p>
                  </a:txBody>
                  <a:tcPr anchor="ctr">
                    <a:lnL w="9525" cap="flat" cmpd="sng" algn="ctr">
                      <a:solidFill>
                        <a:srgbClr val="333333"/>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0989833"/>
                  </a:ext>
                </a:extLst>
              </a:tr>
              <a:tr h="343157">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“Gold standard” for determining cause-effect relationship of treatment and outcome</a:t>
                      </a:r>
                      <a:r>
                        <a:rPr lang="en-GB" sz="1600" b="0" i="0" baseline="30000" dirty="0">
                          <a:solidFill>
                            <a:schemeClr val="tx1"/>
                          </a:solidFill>
                          <a:latin typeface="Arial" panose="020B0604020202020204" pitchFamily="34" charset="0"/>
                          <a:cs typeface="Arial" panose="020B0604020202020204" pitchFamily="34" charset="0"/>
                        </a:rPr>
                        <a:t>1</a:t>
                      </a:r>
                    </a:p>
                  </a:txBody>
                  <a:tcPr anchor="ctr">
                    <a:lnL w="12700" cmpd="sng">
                      <a:noFill/>
                    </a:lnL>
                    <a:lnR w="9525" cap="flat" cmpd="sng" algn="ctr">
                      <a:solidFill>
                        <a:srgbClr val="33333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Can provide insights into patient populations underrepresented in RCTs</a:t>
                      </a:r>
                      <a:r>
                        <a:rPr lang="en-GB" sz="1600" b="0" i="0" baseline="30000" dirty="0">
                          <a:solidFill>
                            <a:schemeClr val="tx1"/>
                          </a:solidFill>
                          <a:latin typeface="Arial" panose="020B0604020202020204" pitchFamily="34" charset="0"/>
                          <a:cs typeface="Arial" panose="020B0604020202020204" pitchFamily="34" charset="0"/>
                        </a:rPr>
                        <a:t>3</a:t>
                      </a:r>
                    </a:p>
                  </a:txBody>
                  <a:tcPr anchor="ctr">
                    <a:lnL w="9525" cap="flat" cmpd="sng" algn="ctr">
                      <a:solidFill>
                        <a:srgbClr val="333333"/>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54142"/>
                  </a:ext>
                </a:extLst>
              </a:tr>
              <a:tr h="343157">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Prospective</a:t>
                      </a:r>
                      <a:r>
                        <a:rPr lang="en-GB" sz="1600" b="0" i="0" baseline="30000" dirty="0">
                          <a:solidFill>
                            <a:schemeClr val="tx1"/>
                          </a:solidFill>
                          <a:latin typeface="Arial" panose="020B0604020202020204" pitchFamily="34" charset="0"/>
                          <a:cs typeface="Arial" panose="020B0604020202020204" pitchFamily="34" charset="0"/>
                        </a:rPr>
                        <a:t>1</a:t>
                      </a:r>
                    </a:p>
                  </a:txBody>
                  <a:tcPr anchor="ctr">
                    <a:lnL w="12700" cmpd="sng">
                      <a:noFill/>
                    </a:lnL>
                    <a:lnR w="9525" cap="flat" cmpd="sng" algn="ctr">
                      <a:solidFill>
                        <a:srgbClr val="33333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Prospective or retrospective</a:t>
                      </a:r>
                      <a:r>
                        <a:rPr lang="en-GB" sz="1600" b="0" i="0" baseline="30000" dirty="0">
                          <a:solidFill>
                            <a:schemeClr val="tx1"/>
                          </a:solidFill>
                          <a:latin typeface="Arial" panose="020B0604020202020204" pitchFamily="34" charset="0"/>
                          <a:cs typeface="Arial" panose="020B0604020202020204" pitchFamily="34" charset="0"/>
                        </a:rPr>
                        <a:t>2</a:t>
                      </a:r>
                    </a:p>
                  </a:txBody>
                  <a:tcPr anchor="ctr">
                    <a:lnL w="9525" cap="flat" cmpd="sng" algn="ctr">
                      <a:solidFill>
                        <a:srgbClr val="333333"/>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8146651"/>
                  </a:ext>
                </a:extLst>
              </a:tr>
              <a:tr h="343157">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Interventional (fixed treatment protocol)</a:t>
                      </a:r>
                      <a:r>
                        <a:rPr lang="en-GB" sz="1600" b="0" i="0" baseline="30000" dirty="0">
                          <a:solidFill>
                            <a:schemeClr val="tx1"/>
                          </a:solidFill>
                          <a:latin typeface="Arial" panose="020B0604020202020204" pitchFamily="34" charset="0"/>
                          <a:cs typeface="Arial" panose="020B0604020202020204" pitchFamily="34" charset="0"/>
                        </a:rPr>
                        <a:t>2</a:t>
                      </a:r>
                    </a:p>
                  </a:txBody>
                  <a:tcPr anchor="ctr">
                    <a:lnL w="12700" cmpd="sng">
                      <a:noFill/>
                    </a:lnL>
                    <a:lnR w="9525" cap="flat" cmpd="sng" algn="ctr">
                      <a:solidFill>
                        <a:srgbClr val="3333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Observational (flexible regimen)</a:t>
                      </a:r>
                      <a:r>
                        <a:rPr lang="en-GB" sz="1600" b="0" i="0" baseline="30000" dirty="0">
                          <a:solidFill>
                            <a:schemeClr val="tx1"/>
                          </a:solidFill>
                          <a:latin typeface="Arial" panose="020B0604020202020204" pitchFamily="34" charset="0"/>
                          <a:cs typeface="Arial" panose="020B0604020202020204" pitchFamily="34" charset="0"/>
                        </a:rPr>
                        <a:t>2</a:t>
                      </a:r>
                    </a:p>
                  </a:txBody>
                  <a:tcPr anchor="ctr">
                    <a:lnL w="9525" cap="flat" cmpd="sng" algn="ctr">
                      <a:solidFill>
                        <a:srgbClr val="33333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5256470"/>
                  </a:ext>
                </a:extLst>
              </a:tr>
              <a:tr h="343157">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Randomised to minimise bias</a:t>
                      </a:r>
                      <a:r>
                        <a:rPr lang="en-GB" sz="1600" b="0" i="0" baseline="30000" dirty="0">
                          <a:solidFill>
                            <a:schemeClr val="tx1"/>
                          </a:solidFill>
                          <a:latin typeface="Arial" panose="020B0604020202020204" pitchFamily="34" charset="0"/>
                          <a:cs typeface="Arial" panose="020B0604020202020204" pitchFamily="34" charset="0"/>
                        </a:rPr>
                        <a:t>2</a:t>
                      </a:r>
                    </a:p>
                  </a:txBody>
                  <a:tcPr anchor="ctr">
                    <a:lnL w="12700" cmpd="sng">
                      <a:noFill/>
                    </a:lnL>
                    <a:lnR w="9525" cap="flat" cmpd="sng" algn="ctr">
                      <a:solidFill>
                        <a:srgbClr val="3333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Not usually randomised</a:t>
                      </a:r>
                      <a:r>
                        <a:rPr lang="en-GB" sz="1600" b="0" i="0" baseline="30000" dirty="0">
                          <a:solidFill>
                            <a:schemeClr val="tx1"/>
                          </a:solidFill>
                          <a:latin typeface="Arial" panose="020B0604020202020204" pitchFamily="34" charset="0"/>
                          <a:cs typeface="Arial" panose="020B0604020202020204" pitchFamily="34" charset="0"/>
                        </a:rPr>
                        <a:t>4</a:t>
                      </a:r>
                    </a:p>
                  </a:txBody>
                  <a:tcPr anchor="ctr">
                    <a:lnL w="9525" cap="flat" cmpd="sng" algn="ctr">
                      <a:solidFill>
                        <a:srgbClr val="33333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2233541"/>
                  </a:ext>
                </a:extLst>
              </a:tr>
              <a:tr h="343157">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Control and experimental arms</a:t>
                      </a:r>
                      <a:r>
                        <a:rPr lang="en-GB" sz="1600" b="0" i="0" baseline="30000" dirty="0">
                          <a:solidFill>
                            <a:schemeClr val="tx1"/>
                          </a:solidFill>
                          <a:latin typeface="Arial" panose="020B0604020202020204" pitchFamily="34" charset="0"/>
                          <a:cs typeface="Arial" panose="020B0604020202020204" pitchFamily="34" charset="0"/>
                        </a:rPr>
                        <a:t>2</a:t>
                      </a:r>
                    </a:p>
                  </a:txBody>
                  <a:tcPr anchor="ctr">
                    <a:lnL w="12700" cmpd="sng">
                      <a:noFill/>
                    </a:lnL>
                    <a:lnR w="9525" cap="flat" cmpd="sng" algn="ctr">
                      <a:solidFill>
                        <a:srgbClr val="3333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May or may not have a control arm</a:t>
                      </a:r>
                      <a:r>
                        <a:rPr lang="en-GB" sz="1600" b="0" i="0" baseline="30000" dirty="0">
                          <a:solidFill>
                            <a:schemeClr val="tx1"/>
                          </a:solidFill>
                          <a:latin typeface="Arial" panose="020B0604020202020204" pitchFamily="34" charset="0"/>
                          <a:cs typeface="Arial" panose="020B0604020202020204" pitchFamily="34" charset="0"/>
                        </a:rPr>
                        <a:t>2</a:t>
                      </a:r>
                    </a:p>
                  </a:txBody>
                  <a:tcPr anchor="ctr">
                    <a:lnL w="9525" cap="flat" cmpd="sng" algn="ctr">
                      <a:solidFill>
                        <a:srgbClr val="33333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7420293"/>
                  </a:ext>
                </a:extLst>
              </a:tr>
              <a:tr h="343157">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Homogenous/highly selected study group – not representative of patients in routine practice</a:t>
                      </a:r>
                      <a:r>
                        <a:rPr lang="en-GB" sz="1600" b="0" i="0" baseline="30000" dirty="0">
                          <a:solidFill>
                            <a:schemeClr val="tx1"/>
                          </a:solidFill>
                          <a:latin typeface="Arial" panose="020B0604020202020204" pitchFamily="34" charset="0"/>
                          <a:cs typeface="Arial" panose="020B0604020202020204" pitchFamily="34" charset="0"/>
                        </a:rPr>
                        <a:t>1</a:t>
                      </a:r>
                    </a:p>
                  </a:txBody>
                  <a:tcPr anchor="ctr">
                    <a:lnL w="12700" cmpd="sng">
                      <a:noFill/>
                    </a:lnL>
                    <a:lnR w="9525" cap="flat" cmpd="sng" algn="ctr">
                      <a:solidFill>
                        <a:srgbClr val="3333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600" b="0" i="0" dirty="0">
                          <a:solidFill>
                            <a:schemeClr val="tx1"/>
                          </a:solidFill>
                          <a:latin typeface="Arial" panose="020B0604020202020204" pitchFamily="34" charset="0"/>
                          <a:cs typeface="Arial" panose="020B0604020202020204" pitchFamily="34" charset="0"/>
                        </a:rPr>
                        <a:t>Heterogenous/real-world study group</a:t>
                      </a:r>
                      <a:r>
                        <a:rPr lang="en-GB" sz="1600" b="0" i="0" baseline="30000" dirty="0">
                          <a:solidFill>
                            <a:schemeClr val="tx1"/>
                          </a:solidFill>
                          <a:latin typeface="Arial" panose="020B0604020202020204" pitchFamily="34" charset="0"/>
                          <a:cs typeface="Arial" panose="020B0604020202020204" pitchFamily="34" charset="0"/>
                        </a:rPr>
                        <a:t>4</a:t>
                      </a:r>
                    </a:p>
                  </a:txBody>
                  <a:tcPr anchor="ctr">
                    <a:lnL w="9525" cap="flat" cmpd="sng" algn="ctr">
                      <a:solidFill>
                        <a:srgbClr val="33333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3569690"/>
                  </a:ext>
                </a:extLst>
              </a:tr>
            </a:tbl>
          </a:graphicData>
        </a:graphic>
      </p:graphicFrame>
      <p:sp>
        <p:nvSpPr>
          <p:cNvPr id="4" name="Title 3">
            <a:extLst>
              <a:ext uri="{FF2B5EF4-FFF2-40B4-BE49-F238E27FC236}">
                <a16:creationId xmlns:a16="http://schemas.microsoft.com/office/drawing/2014/main" id="{D4D0A55B-C5AE-4911-8F94-7420E6E37E3F}"/>
              </a:ext>
            </a:extLst>
          </p:cNvPr>
          <p:cNvSpPr>
            <a:spLocks noGrp="1"/>
          </p:cNvSpPr>
          <p:nvPr>
            <p:ph type="title"/>
          </p:nvPr>
        </p:nvSpPr>
        <p:spPr/>
        <p:txBody>
          <a:bodyPr>
            <a:normAutofit/>
          </a:bodyPr>
          <a:lstStyle/>
          <a:p>
            <a:r>
              <a:rPr lang="en-GB" dirty="0"/>
              <a:t>Clinical trials versus Real-World Evidence</a:t>
            </a:r>
          </a:p>
        </p:txBody>
      </p:sp>
      <p:sp>
        <p:nvSpPr>
          <p:cNvPr id="100" name="Slide Number Placeholder 99">
            <a:extLst>
              <a:ext uri="{FF2B5EF4-FFF2-40B4-BE49-F238E27FC236}">
                <a16:creationId xmlns:a16="http://schemas.microsoft.com/office/drawing/2014/main" id="{A5F1A899-3C51-BD77-8682-469E54FCAE2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3" name="Content Placeholder 2">
            <a:extLst>
              <a:ext uri="{FF2B5EF4-FFF2-40B4-BE49-F238E27FC236}">
                <a16:creationId xmlns:a16="http://schemas.microsoft.com/office/drawing/2014/main" id="{E79669C2-C60B-4A96-B77A-B1E44BD4894E}"/>
              </a:ext>
            </a:extLst>
          </p:cNvPr>
          <p:cNvSpPr>
            <a:spLocks noGrp="1"/>
          </p:cNvSpPr>
          <p:nvPr>
            <p:ph sz="quarter" idx="15"/>
          </p:nvPr>
        </p:nvSpPr>
        <p:spPr/>
        <p:txBody>
          <a:bodyPr anchor="b" anchorCtr="0"/>
          <a:lstStyle/>
          <a:p>
            <a:r>
              <a:rPr lang="en-GB" dirty="0">
                <a:solidFill>
                  <a:schemeClr val="tx2"/>
                </a:solidFill>
              </a:rPr>
              <a:t>RCT, randomised clinical trial; RWE, real-world evidence</a:t>
            </a:r>
          </a:p>
          <a:p>
            <a:r>
              <a:rPr lang="en-GB" dirty="0">
                <a:solidFill>
                  <a:schemeClr val="tx2"/>
                </a:solidFill>
              </a:rPr>
              <a:t>1. Tang M, et al. Curr Oncol. 2023;30:1844-1859; 2. Moss B, et al. Future Oncol. 2023;19:1811-1823; 3. European Medicines Agency and Heads of Medicines Agencies. </a:t>
            </a:r>
            <a:r>
              <a:rPr lang="en-GB" dirty="0">
                <a:solidFill>
                  <a:schemeClr val="tx2"/>
                </a:solidFill>
                <a:hlinkClick r:id="rId3">
                  <a:extLst>
                    <a:ext uri="{A12FA001-AC4F-418D-AE19-62706E023703}">
                      <ahyp:hlinkClr xmlns:ahyp="http://schemas.microsoft.com/office/drawing/2018/hyperlinkcolor" val="tx"/>
                    </a:ext>
                  </a:extLst>
                </a:hlinkClick>
              </a:rPr>
              <a:t>https://www.ema.europa.eu/en/documents/report/european-union-medicines-agencies-network-strategy-2025-protecting-public-health-time-rapid-change_en.pdf</a:t>
            </a:r>
            <a:r>
              <a:rPr lang="en-GB" dirty="0">
                <a:solidFill>
                  <a:schemeClr val="tx2"/>
                </a:solidFill>
              </a:rPr>
              <a:t>. Accessed 15-Apr-2024; 4. Di Maio M, et al. Oncologist. 2020;25:e746-e752</a:t>
            </a:r>
          </a:p>
        </p:txBody>
      </p:sp>
      <p:grpSp>
        <p:nvGrpSpPr>
          <p:cNvPr id="25" name="Group 24">
            <a:extLst>
              <a:ext uri="{FF2B5EF4-FFF2-40B4-BE49-F238E27FC236}">
                <a16:creationId xmlns:a16="http://schemas.microsoft.com/office/drawing/2014/main" id="{20B34639-25E6-1C0F-7950-77FF0DA99F1A}"/>
              </a:ext>
            </a:extLst>
          </p:cNvPr>
          <p:cNvGrpSpPr/>
          <p:nvPr/>
        </p:nvGrpSpPr>
        <p:grpSpPr>
          <a:xfrm>
            <a:off x="1127448" y="1425868"/>
            <a:ext cx="360995" cy="761999"/>
            <a:chOff x="2747150" y="347432"/>
            <a:chExt cx="360995" cy="761999"/>
          </a:xfrm>
          <a:solidFill>
            <a:schemeClr val="accent6">
              <a:lumMod val="40000"/>
              <a:lumOff val="60000"/>
            </a:schemeClr>
          </a:solidFill>
        </p:grpSpPr>
        <p:sp>
          <p:nvSpPr>
            <p:cNvPr id="20" name="Freeform 19">
              <a:extLst>
                <a:ext uri="{FF2B5EF4-FFF2-40B4-BE49-F238E27FC236}">
                  <a16:creationId xmlns:a16="http://schemas.microsoft.com/office/drawing/2014/main" id="{32F4D194-AAF4-B638-1DA1-DBEC06913240}"/>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A47865E5-4BA9-4DB9-D94E-AAB232FD37EB}"/>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26" name="Group 25">
            <a:extLst>
              <a:ext uri="{FF2B5EF4-FFF2-40B4-BE49-F238E27FC236}">
                <a16:creationId xmlns:a16="http://schemas.microsoft.com/office/drawing/2014/main" id="{07232CB7-8FBA-A574-AAB9-9D4783777A9B}"/>
              </a:ext>
            </a:extLst>
          </p:cNvPr>
          <p:cNvGrpSpPr/>
          <p:nvPr/>
        </p:nvGrpSpPr>
        <p:grpSpPr>
          <a:xfrm>
            <a:off x="1552686" y="1425868"/>
            <a:ext cx="360995" cy="761999"/>
            <a:chOff x="3242450" y="347432"/>
            <a:chExt cx="360995" cy="761999"/>
          </a:xfrm>
          <a:solidFill>
            <a:schemeClr val="accent6">
              <a:lumMod val="40000"/>
              <a:lumOff val="60000"/>
            </a:schemeClr>
          </a:solidFill>
        </p:grpSpPr>
        <p:sp>
          <p:nvSpPr>
            <p:cNvPr id="22" name="Freeform 21">
              <a:extLst>
                <a:ext uri="{FF2B5EF4-FFF2-40B4-BE49-F238E27FC236}">
                  <a16:creationId xmlns:a16="http://schemas.microsoft.com/office/drawing/2014/main" id="{F97CEF0D-94D1-16EE-5735-55AE1080A261}"/>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7BA2165B-9593-1EE4-227A-CD715E748A85}"/>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27" name="Group 26">
            <a:extLst>
              <a:ext uri="{FF2B5EF4-FFF2-40B4-BE49-F238E27FC236}">
                <a16:creationId xmlns:a16="http://schemas.microsoft.com/office/drawing/2014/main" id="{EA4E1B5D-04FD-77E7-7C54-99E38DF29213}"/>
              </a:ext>
            </a:extLst>
          </p:cNvPr>
          <p:cNvGrpSpPr/>
          <p:nvPr/>
        </p:nvGrpSpPr>
        <p:grpSpPr>
          <a:xfrm>
            <a:off x="1977924" y="1425868"/>
            <a:ext cx="360995" cy="761999"/>
            <a:chOff x="2747150" y="347432"/>
            <a:chExt cx="360995" cy="761999"/>
          </a:xfrm>
          <a:solidFill>
            <a:schemeClr val="accent6">
              <a:lumMod val="40000"/>
              <a:lumOff val="60000"/>
            </a:schemeClr>
          </a:solidFill>
        </p:grpSpPr>
        <p:sp>
          <p:nvSpPr>
            <p:cNvPr id="28" name="Freeform 27">
              <a:extLst>
                <a:ext uri="{FF2B5EF4-FFF2-40B4-BE49-F238E27FC236}">
                  <a16:creationId xmlns:a16="http://schemas.microsoft.com/office/drawing/2014/main" id="{AA712A26-C815-7CF8-9103-DEF51F21D6BA}"/>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A5AA54F4-82F7-CC0A-B5E4-8B7DCA202EF4}"/>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30" name="Group 29">
            <a:extLst>
              <a:ext uri="{FF2B5EF4-FFF2-40B4-BE49-F238E27FC236}">
                <a16:creationId xmlns:a16="http://schemas.microsoft.com/office/drawing/2014/main" id="{6A569B92-70A8-CA6D-EE16-E8710A3C4A19}"/>
              </a:ext>
            </a:extLst>
          </p:cNvPr>
          <p:cNvGrpSpPr/>
          <p:nvPr/>
        </p:nvGrpSpPr>
        <p:grpSpPr>
          <a:xfrm>
            <a:off x="2403162" y="1425868"/>
            <a:ext cx="360995" cy="761999"/>
            <a:chOff x="3242450" y="347432"/>
            <a:chExt cx="360995" cy="761999"/>
          </a:xfrm>
          <a:solidFill>
            <a:schemeClr val="accent6">
              <a:lumMod val="40000"/>
              <a:lumOff val="60000"/>
            </a:schemeClr>
          </a:solidFill>
        </p:grpSpPr>
        <p:sp>
          <p:nvSpPr>
            <p:cNvPr id="31" name="Freeform 30">
              <a:extLst>
                <a:ext uri="{FF2B5EF4-FFF2-40B4-BE49-F238E27FC236}">
                  <a16:creationId xmlns:a16="http://schemas.microsoft.com/office/drawing/2014/main" id="{AB634D1E-857B-F792-84BF-BA1CC79B375A}"/>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D8179D49-F76B-AF7E-5EE5-02BFB02994A4}"/>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33" name="Group 32">
            <a:extLst>
              <a:ext uri="{FF2B5EF4-FFF2-40B4-BE49-F238E27FC236}">
                <a16:creationId xmlns:a16="http://schemas.microsoft.com/office/drawing/2014/main" id="{8BFFBBE3-E8DE-EBD7-F1B7-9F19C4ED743F}"/>
              </a:ext>
            </a:extLst>
          </p:cNvPr>
          <p:cNvGrpSpPr/>
          <p:nvPr/>
        </p:nvGrpSpPr>
        <p:grpSpPr>
          <a:xfrm>
            <a:off x="2828400" y="1425868"/>
            <a:ext cx="360995" cy="761999"/>
            <a:chOff x="2747150" y="347432"/>
            <a:chExt cx="360995" cy="761999"/>
          </a:xfrm>
          <a:solidFill>
            <a:schemeClr val="accent6">
              <a:lumMod val="40000"/>
              <a:lumOff val="60000"/>
            </a:schemeClr>
          </a:solidFill>
        </p:grpSpPr>
        <p:sp>
          <p:nvSpPr>
            <p:cNvPr id="34" name="Freeform 33">
              <a:extLst>
                <a:ext uri="{FF2B5EF4-FFF2-40B4-BE49-F238E27FC236}">
                  <a16:creationId xmlns:a16="http://schemas.microsoft.com/office/drawing/2014/main" id="{5457F72E-0353-116D-C52A-475B70FE7C25}"/>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F2F53887-2979-5B34-FCC8-7A610528B026}"/>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36" name="Group 35">
            <a:extLst>
              <a:ext uri="{FF2B5EF4-FFF2-40B4-BE49-F238E27FC236}">
                <a16:creationId xmlns:a16="http://schemas.microsoft.com/office/drawing/2014/main" id="{537EE58F-5555-0D92-8241-11880225BEAB}"/>
              </a:ext>
            </a:extLst>
          </p:cNvPr>
          <p:cNvGrpSpPr/>
          <p:nvPr/>
        </p:nvGrpSpPr>
        <p:grpSpPr>
          <a:xfrm>
            <a:off x="3253638" y="1425868"/>
            <a:ext cx="360995" cy="761999"/>
            <a:chOff x="3242450" y="347432"/>
            <a:chExt cx="360995" cy="761999"/>
          </a:xfrm>
          <a:solidFill>
            <a:schemeClr val="accent6">
              <a:lumMod val="40000"/>
              <a:lumOff val="60000"/>
            </a:schemeClr>
          </a:solidFill>
        </p:grpSpPr>
        <p:sp>
          <p:nvSpPr>
            <p:cNvPr id="37" name="Freeform 36">
              <a:extLst>
                <a:ext uri="{FF2B5EF4-FFF2-40B4-BE49-F238E27FC236}">
                  <a16:creationId xmlns:a16="http://schemas.microsoft.com/office/drawing/2014/main" id="{D75FFF7B-865D-3C7F-23EC-DEB7D42492B4}"/>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E3D3ED29-B524-253A-D880-DD17E5DCA40B}"/>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40" name="Group 39">
            <a:extLst>
              <a:ext uri="{FF2B5EF4-FFF2-40B4-BE49-F238E27FC236}">
                <a16:creationId xmlns:a16="http://schemas.microsoft.com/office/drawing/2014/main" id="{47F76D94-5E5A-8FE0-36D8-2C083BCF9ADE}"/>
              </a:ext>
            </a:extLst>
          </p:cNvPr>
          <p:cNvGrpSpPr/>
          <p:nvPr/>
        </p:nvGrpSpPr>
        <p:grpSpPr>
          <a:xfrm>
            <a:off x="3678876" y="1425868"/>
            <a:ext cx="360995" cy="761999"/>
            <a:chOff x="2747150" y="347432"/>
            <a:chExt cx="360995" cy="761999"/>
          </a:xfrm>
          <a:solidFill>
            <a:schemeClr val="accent6">
              <a:lumMod val="40000"/>
              <a:lumOff val="60000"/>
            </a:schemeClr>
          </a:solidFill>
        </p:grpSpPr>
        <p:sp>
          <p:nvSpPr>
            <p:cNvPr id="41" name="Freeform 40">
              <a:extLst>
                <a:ext uri="{FF2B5EF4-FFF2-40B4-BE49-F238E27FC236}">
                  <a16:creationId xmlns:a16="http://schemas.microsoft.com/office/drawing/2014/main" id="{D62CFF1A-AB68-AFCD-D2D3-ABB394A7DBB9}"/>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9ABB6380-BA2D-DC23-FDCC-CC0CE36AF097}"/>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59" name="Group 58">
            <a:extLst>
              <a:ext uri="{FF2B5EF4-FFF2-40B4-BE49-F238E27FC236}">
                <a16:creationId xmlns:a16="http://schemas.microsoft.com/office/drawing/2014/main" id="{0589A3F7-45C1-4A45-C8A4-A1D0CA298345}"/>
              </a:ext>
            </a:extLst>
          </p:cNvPr>
          <p:cNvGrpSpPr/>
          <p:nvPr/>
        </p:nvGrpSpPr>
        <p:grpSpPr>
          <a:xfrm>
            <a:off x="4104114" y="1425868"/>
            <a:ext cx="360995" cy="761999"/>
            <a:chOff x="3242450" y="347432"/>
            <a:chExt cx="360995" cy="761999"/>
          </a:xfrm>
          <a:solidFill>
            <a:schemeClr val="accent6">
              <a:lumMod val="40000"/>
              <a:lumOff val="60000"/>
            </a:schemeClr>
          </a:solidFill>
        </p:grpSpPr>
        <p:sp>
          <p:nvSpPr>
            <p:cNvPr id="60" name="Freeform 59">
              <a:extLst>
                <a:ext uri="{FF2B5EF4-FFF2-40B4-BE49-F238E27FC236}">
                  <a16:creationId xmlns:a16="http://schemas.microsoft.com/office/drawing/2014/main" id="{DD1970CE-F0A3-73A6-A818-453370109C53}"/>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311A77DC-7C77-EEC1-597A-2835FEB7F70D}"/>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64" name="Group 63">
            <a:extLst>
              <a:ext uri="{FF2B5EF4-FFF2-40B4-BE49-F238E27FC236}">
                <a16:creationId xmlns:a16="http://schemas.microsoft.com/office/drawing/2014/main" id="{F057EF91-DA75-5D15-2C1D-A368DADCE8BA}"/>
              </a:ext>
            </a:extLst>
          </p:cNvPr>
          <p:cNvGrpSpPr/>
          <p:nvPr/>
        </p:nvGrpSpPr>
        <p:grpSpPr>
          <a:xfrm>
            <a:off x="4529352" y="1425868"/>
            <a:ext cx="360995" cy="761999"/>
            <a:chOff x="2747150" y="347432"/>
            <a:chExt cx="360995" cy="761999"/>
          </a:xfrm>
          <a:solidFill>
            <a:schemeClr val="accent6">
              <a:lumMod val="40000"/>
              <a:lumOff val="60000"/>
            </a:schemeClr>
          </a:solidFill>
        </p:grpSpPr>
        <p:sp>
          <p:nvSpPr>
            <p:cNvPr id="65" name="Freeform 64">
              <a:extLst>
                <a:ext uri="{FF2B5EF4-FFF2-40B4-BE49-F238E27FC236}">
                  <a16:creationId xmlns:a16="http://schemas.microsoft.com/office/drawing/2014/main" id="{B7BB6924-F715-0D1E-2D7B-9FEAAC7F9290}"/>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2009A623-FED3-F5EB-178F-9A4AF09EA31F}"/>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67" name="Group 66">
            <a:extLst>
              <a:ext uri="{FF2B5EF4-FFF2-40B4-BE49-F238E27FC236}">
                <a16:creationId xmlns:a16="http://schemas.microsoft.com/office/drawing/2014/main" id="{EC23DD9C-6892-8EAE-7DA8-D627B4E5F79B}"/>
              </a:ext>
            </a:extLst>
          </p:cNvPr>
          <p:cNvGrpSpPr/>
          <p:nvPr/>
        </p:nvGrpSpPr>
        <p:grpSpPr>
          <a:xfrm>
            <a:off x="4954586" y="1425868"/>
            <a:ext cx="360995" cy="761999"/>
            <a:chOff x="3242450" y="347432"/>
            <a:chExt cx="360995" cy="761999"/>
          </a:xfrm>
          <a:solidFill>
            <a:schemeClr val="accent6">
              <a:lumMod val="40000"/>
              <a:lumOff val="60000"/>
            </a:schemeClr>
          </a:solidFill>
        </p:grpSpPr>
        <p:sp>
          <p:nvSpPr>
            <p:cNvPr id="68" name="Freeform 67">
              <a:extLst>
                <a:ext uri="{FF2B5EF4-FFF2-40B4-BE49-F238E27FC236}">
                  <a16:creationId xmlns:a16="http://schemas.microsoft.com/office/drawing/2014/main" id="{117402EC-269D-1295-2DE0-309484808FA2}"/>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46BB42B1-DDB6-E8C5-2584-285DED52CD02}"/>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sp>
        <p:nvSpPr>
          <p:cNvPr id="62" name="Rectangle: Rounded Corners 61">
            <a:extLst>
              <a:ext uri="{FF2B5EF4-FFF2-40B4-BE49-F238E27FC236}">
                <a16:creationId xmlns:a16="http://schemas.microsoft.com/office/drawing/2014/main" id="{9EAE217C-34D0-D692-EFEA-06D21865D177}"/>
              </a:ext>
            </a:extLst>
          </p:cNvPr>
          <p:cNvSpPr/>
          <p:nvPr/>
        </p:nvSpPr>
        <p:spPr>
          <a:xfrm>
            <a:off x="867220" y="2187867"/>
            <a:ext cx="4796732" cy="432048"/>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Clinical Trials</a:t>
            </a:r>
          </a:p>
        </p:txBody>
      </p:sp>
      <p:grpSp>
        <p:nvGrpSpPr>
          <p:cNvPr id="70" name="Group 69">
            <a:extLst>
              <a:ext uri="{FF2B5EF4-FFF2-40B4-BE49-F238E27FC236}">
                <a16:creationId xmlns:a16="http://schemas.microsoft.com/office/drawing/2014/main" id="{F6680D76-322D-F145-D330-AF7C63EE3BFB}"/>
              </a:ext>
            </a:extLst>
          </p:cNvPr>
          <p:cNvGrpSpPr/>
          <p:nvPr/>
        </p:nvGrpSpPr>
        <p:grpSpPr>
          <a:xfrm>
            <a:off x="6638900" y="1425868"/>
            <a:ext cx="360995" cy="761999"/>
            <a:chOff x="2747150" y="347432"/>
            <a:chExt cx="360995" cy="761999"/>
          </a:xfrm>
          <a:solidFill>
            <a:schemeClr val="tx2">
              <a:lumMod val="40000"/>
              <a:lumOff val="60000"/>
            </a:schemeClr>
          </a:solidFill>
        </p:grpSpPr>
        <p:sp>
          <p:nvSpPr>
            <p:cNvPr id="71" name="Freeform 70">
              <a:extLst>
                <a:ext uri="{FF2B5EF4-FFF2-40B4-BE49-F238E27FC236}">
                  <a16:creationId xmlns:a16="http://schemas.microsoft.com/office/drawing/2014/main" id="{DDCD124F-278C-8DD2-3AD9-7B2EEBCCEB62}"/>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AAC71E1E-0BB4-D54C-944B-2B444F2E67D9}"/>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73" name="Group 72">
            <a:extLst>
              <a:ext uri="{FF2B5EF4-FFF2-40B4-BE49-F238E27FC236}">
                <a16:creationId xmlns:a16="http://schemas.microsoft.com/office/drawing/2014/main" id="{6F489F86-A92B-264B-F784-736C0ACB59C7}"/>
              </a:ext>
            </a:extLst>
          </p:cNvPr>
          <p:cNvGrpSpPr/>
          <p:nvPr/>
        </p:nvGrpSpPr>
        <p:grpSpPr>
          <a:xfrm>
            <a:off x="7064138" y="1425868"/>
            <a:ext cx="360995" cy="761999"/>
            <a:chOff x="3242450" y="347432"/>
            <a:chExt cx="360995" cy="761999"/>
          </a:xfrm>
          <a:solidFill>
            <a:schemeClr val="accent1"/>
          </a:solidFill>
        </p:grpSpPr>
        <p:sp>
          <p:nvSpPr>
            <p:cNvPr id="74" name="Freeform 73">
              <a:extLst>
                <a:ext uri="{FF2B5EF4-FFF2-40B4-BE49-F238E27FC236}">
                  <a16:creationId xmlns:a16="http://schemas.microsoft.com/office/drawing/2014/main" id="{2958EEB2-08E4-98D8-474B-B09B90DF7754}"/>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23C72868-7331-54EF-E037-9D1694084B0E}"/>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76" name="Group 75">
            <a:extLst>
              <a:ext uri="{FF2B5EF4-FFF2-40B4-BE49-F238E27FC236}">
                <a16:creationId xmlns:a16="http://schemas.microsoft.com/office/drawing/2014/main" id="{F12BD053-F8C6-032D-2895-AB0FBBF0B356}"/>
              </a:ext>
            </a:extLst>
          </p:cNvPr>
          <p:cNvGrpSpPr/>
          <p:nvPr/>
        </p:nvGrpSpPr>
        <p:grpSpPr>
          <a:xfrm>
            <a:off x="7489376" y="1425868"/>
            <a:ext cx="360995" cy="761999"/>
            <a:chOff x="2747150" y="347432"/>
            <a:chExt cx="360995" cy="761999"/>
          </a:xfrm>
          <a:solidFill>
            <a:schemeClr val="tx2"/>
          </a:solidFill>
        </p:grpSpPr>
        <p:sp>
          <p:nvSpPr>
            <p:cNvPr id="77" name="Freeform 76">
              <a:extLst>
                <a:ext uri="{FF2B5EF4-FFF2-40B4-BE49-F238E27FC236}">
                  <a16:creationId xmlns:a16="http://schemas.microsoft.com/office/drawing/2014/main" id="{21265DBD-B427-D7BC-49BA-2EA68FE5B812}"/>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B96F7BAA-CBA0-7F4C-F71C-FCE597046DCA}"/>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79" name="Group 78">
            <a:extLst>
              <a:ext uri="{FF2B5EF4-FFF2-40B4-BE49-F238E27FC236}">
                <a16:creationId xmlns:a16="http://schemas.microsoft.com/office/drawing/2014/main" id="{82D61E0D-C051-137C-39BA-1E1E4410DB9E}"/>
              </a:ext>
            </a:extLst>
          </p:cNvPr>
          <p:cNvGrpSpPr/>
          <p:nvPr/>
        </p:nvGrpSpPr>
        <p:grpSpPr>
          <a:xfrm>
            <a:off x="7914614" y="1425868"/>
            <a:ext cx="360995" cy="761999"/>
            <a:chOff x="3242450" y="347432"/>
            <a:chExt cx="360995" cy="761999"/>
          </a:xfrm>
          <a:solidFill>
            <a:schemeClr val="accent5">
              <a:lumMod val="50000"/>
            </a:schemeClr>
          </a:solidFill>
        </p:grpSpPr>
        <p:sp>
          <p:nvSpPr>
            <p:cNvPr id="80" name="Freeform 79">
              <a:extLst>
                <a:ext uri="{FF2B5EF4-FFF2-40B4-BE49-F238E27FC236}">
                  <a16:creationId xmlns:a16="http://schemas.microsoft.com/office/drawing/2014/main" id="{F98C14A2-35B1-9700-B5C2-308B3AF79D47}"/>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1B653D0F-357B-21E8-ADD2-D60F1A4F54C8}"/>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82" name="Group 81">
            <a:extLst>
              <a:ext uri="{FF2B5EF4-FFF2-40B4-BE49-F238E27FC236}">
                <a16:creationId xmlns:a16="http://schemas.microsoft.com/office/drawing/2014/main" id="{23F65405-8B9B-751D-11BF-EF95E4066CB8}"/>
              </a:ext>
            </a:extLst>
          </p:cNvPr>
          <p:cNvGrpSpPr/>
          <p:nvPr/>
        </p:nvGrpSpPr>
        <p:grpSpPr>
          <a:xfrm>
            <a:off x="8339852" y="1425868"/>
            <a:ext cx="360995" cy="761999"/>
            <a:chOff x="2747150" y="347432"/>
            <a:chExt cx="360995" cy="761999"/>
          </a:xfrm>
          <a:solidFill>
            <a:schemeClr val="tx2">
              <a:lumMod val="75000"/>
            </a:schemeClr>
          </a:solidFill>
        </p:grpSpPr>
        <p:sp>
          <p:nvSpPr>
            <p:cNvPr id="83" name="Freeform 82">
              <a:extLst>
                <a:ext uri="{FF2B5EF4-FFF2-40B4-BE49-F238E27FC236}">
                  <a16:creationId xmlns:a16="http://schemas.microsoft.com/office/drawing/2014/main" id="{540D0EB9-0D80-AA63-56AF-D124CD8A57D6}"/>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B699E430-C8CC-ED59-9731-D909EA0EDDBC}"/>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85" name="Group 84">
            <a:extLst>
              <a:ext uri="{FF2B5EF4-FFF2-40B4-BE49-F238E27FC236}">
                <a16:creationId xmlns:a16="http://schemas.microsoft.com/office/drawing/2014/main" id="{F88D2AB4-FFB8-EF84-69C8-041C9E69A539}"/>
              </a:ext>
            </a:extLst>
          </p:cNvPr>
          <p:cNvGrpSpPr/>
          <p:nvPr/>
        </p:nvGrpSpPr>
        <p:grpSpPr>
          <a:xfrm>
            <a:off x="8765090" y="1425868"/>
            <a:ext cx="360995" cy="761999"/>
            <a:chOff x="3242450" y="347432"/>
            <a:chExt cx="360995" cy="761999"/>
          </a:xfrm>
          <a:solidFill>
            <a:schemeClr val="accent1">
              <a:lumMod val="75000"/>
            </a:schemeClr>
          </a:solidFill>
        </p:grpSpPr>
        <p:sp>
          <p:nvSpPr>
            <p:cNvPr id="86" name="Freeform 85">
              <a:extLst>
                <a:ext uri="{FF2B5EF4-FFF2-40B4-BE49-F238E27FC236}">
                  <a16:creationId xmlns:a16="http://schemas.microsoft.com/office/drawing/2014/main" id="{31278A8C-CEC3-7C7F-D26E-742DEBF2A564}"/>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7295CE17-C98E-BE01-8430-2E27579CF3F4}"/>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88" name="Group 87">
            <a:extLst>
              <a:ext uri="{FF2B5EF4-FFF2-40B4-BE49-F238E27FC236}">
                <a16:creationId xmlns:a16="http://schemas.microsoft.com/office/drawing/2014/main" id="{672DA885-0716-CA9A-C478-8F628CE0A15D}"/>
              </a:ext>
            </a:extLst>
          </p:cNvPr>
          <p:cNvGrpSpPr/>
          <p:nvPr/>
        </p:nvGrpSpPr>
        <p:grpSpPr>
          <a:xfrm>
            <a:off x="9190328" y="1425868"/>
            <a:ext cx="360995" cy="761999"/>
            <a:chOff x="2747150" y="347432"/>
            <a:chExt cx="360995" cy="761999"/>
          </a:xfrm>
          <a:solidFill>
            <a:schemeClr val="tx2">
              <a:lumMod val="50000"/>
            </a:schemeClr>
          </a:solidFill>
        </p:grpSpPr>
        <p:sp>
          <p:nvSpPr>
            <p:cNvPr id="89" name="Freeform 88">
              <a:extLst>
                <a:ext uri="{FF2B5EF4-FFF2-40B4-BE49-F238E27FC236}">
                  <a16:creationId xmlns:a16="http://schemas.microsoft.com/office/drawing/2014/main" id="{077BAB8E-724C-F718-6D26-6E521BA41320}"/>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A261D2AD-DC72-FCB2-F0CB-1B7B430DE275}"/>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91" name="Group 90">
            <a:extLst>
              <a:ext uri="{FF2B5EF4-FFF2-40B4-BE49-F238E27FC236}">
                <a16:creationId xmlns:a16="http://schemas.microsoft.com/office/drawing/2014/main" id="{B350210B-D68A-494A-B195-5BBF176D02C2}"/>
              </a:ext>
            </a:extLst>
          </p:cNvPr>
          <p:cNvGrpSpPr/>
          <p:nvPr/>
        </p:nvGrpSpPr>
        <p:grpSpPr>
          <a:xfrm>
            <a:off x="9615566" y="1425868"/>
            <a:ext cx="360995" cy="761999"/>
            <a:chOff x="3242450" y="347432"/>
            <a:chExt cx="360995" cy="761999"/>
          </a:xfrm>
          <a:solidFill>
            <a:schemeClr val="accent1">
              <a:lumMod val="60000"/>
              <a:lumOff val="40000"/>
            </a:schemeClr>
          </a:solidFill>
        </p:grpSpPr>
        <p:sp>
          <p:nvSpPr>
            <p:cNvPr id="92" name="Freeform 91">
              <a:extLst>
                <a:ext uri="{FF2B5EF4-FFF2-40B4-BE49-F238E27FC236}">
                  <a16:creationId xmlns:a16="http://schemas.microsoft.com/office/drawing/2014/main" id="{6A6336DC-B9B0-418A-BB66-53F72657A992}"/>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39357B67-A8E1-B293-0F74-F174A167F6F0}"/>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94" name="Group 93">
            <a:extLst>
              <a:ext uri="{FF2B5EF4-FFF2-40B4-BE49-F238E27FC236}">
                <a16:creationId xmlns:a16="http://schemas.microsoft.com/office/drawing/2014/main" id="{124F2066-231F-986C-81CF-C7CB653A7C85}"/>
              </a:ext>
            </a:extLst>
          </p:cNvPr>
          <p:cNvGrpSpPr/>
          <p:nvPr/>
        </p:nvGrpSpPr>
        <p:grpSpPr>
          <a:xfrm>
            <a:off x="10040804" y="1425868"/>
            <a:ext cx="360995" cy="761999"/>
            <a:chOff x="2747150" y="347432"/>
            <a:chExt cx="360995" cy="761999"/>
          </a:xfrm>
          <a:solidFill>
            <a:schemeClr val="tx2">
              <a:lumMod val="60000"/>
              <a:lumOff val="40000"/>
            </a:schemeClr>
          </a:solidFill>
        </p:grpSpPr>
        <p:sp>
          <p:nvSpPr>
            <p:cNvPr id="95" name="Freeform 94">
              <a:extLst>
                <a:ext uri="{FF2B5EF4-FFF2-40B4-BE49-F238E27FC236}">
                  <a16:creationId xmlns:a16="http://schemas.microsoft.com/office/drawing/2014/main" id="{80B5DE77-3857-3F8C-191D-36A14A83088A}"/>
                </a:ext>
              </a:extLst>
            </p:cNvPr>
            <p:cNvSpPr/>
            <p:nvPr/>
          </p:nvSpPr>
          <p:spPr>
            <a:xfrm>
              <a:off x="28609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860DE1D2-C5DD-37F3-1AF2-000B31DD27F6}"/>
                </a:ext>
              </a:extLst>
            </p:cNvPr>
            <p:cNvSpPr/>
            <p:nvPr/>
          </p:nvSpPr>
          <p:spPr>
            <a:xfrm>
              <a:off x="27471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609614 h 609613"/>
                <a:gd name="connsiteX14" fmla="*/ 161432 w 360995"/>
                <a:gd name="connsiteY14" fmla="*/ 609614 h 609613"/>
                <a:gd name="connsiteX15" fmla="*/ 161432 w 360995"/>
                <a:gd name="connsiteY15" fmla="*/ 314339 h 609613"/>
                <a:gd name="connsiteX16" fmla="*/ 199532 w 360995"/>
                <a:gd name="connsiteY16" fmla="*/ 314339 h 609613"/>
                <a:gd name="connsiteX17" fmla="*/ 199532 w 360995"/>
                <a:gd name="connsiteY17" fmla="*/ 609614 h 609613"/>
                <a:gd name="connsiteX18" fmla="*/ 256682 w 360995"/>
                <a:gd name="connsiteY18" fmla="*/ 609614 h 609613"/>
                <a:gd name="connsiteX19" fmla="*/ 256682 w 360995"/>
                <a:gd name="connsiteY19" fmla="*/ 100598 h 609613"/>
                <a:gd name="connsiteX20" fmla="*/ 304307 w 360995"/>
                <a:gd name="connsiteY20" fmla="*/ 282525 h 609613"/>
                <a:gd name="connsiteX21" fmla="*/ 332882 w 360995"/>
                <a:gd name="connsiteY21" fmla="*/ 303766 h 609613"/>
                <a:gd name="connsiteX22" fmla="*/ 340121 w 360995"/>
                <a:gd name="connsiteY22" fmla="*/ 302813 h 609613"/>
                <a:gd name="connsiteX23" fmla="*/ 360028 w 360995"/>
                <a:gd name="connsiteY23"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995" h="609613">
                  <a:moveTo>
                    <a:pt x="360028" y="267952"/>
                  </a:moveTo>
                  <a:lnTo>
                    <a:pt x="307069" y="67451"/>
                  </a:lnTo>
                  <a:cubicBezTo>
                    <a:pt x="305267" y="61411"/>
                    <a:pt x="301994" y="55913"/>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1" y="61234"/>
                    <a:pt x="53799" y="67451"/>
                  </a:cubicBezTo>
                  <a:lnTo>
                    <a:pt x="935" y="267952"/>
                  </a:lnTo>
                  <a:cubicBezTo>
                    <a:pt x="-3051" y="283206"/>
                    <a:pt x="6071" y="298806"/>
                    <a:pt x="21319" y="302813"/>
                  </a:cubicBezTo>
                  <a:cubicBezTo>
                    <a:pt x="23678" y="303456"/>
                    <a:pt x="26113" y="303777"/>
                    <a:pt x="28558" y="303766"/>
                  </a:cubicBezTo>
                  <a:cubicBezTo>
                    <a:pt x="41693" y="303987"/>
                    <a:pt x="53287" y="295223"/>
                    <a:pt x="56657" y="282525"/>
                  </a:cubicBezTo>
                  <a:lnTo>
                    <a:pt x="104282" y="100598"/>
                  </a:lnTo>
                  <a:lnTo>
                    <a:pt x="104282" y="609614"/>
                  </a:lnTo>
                  <a:lnTo>
                    <a:pt x="161432" y="609614"/>
                  </a:lnTo>
                  <a:lnTo>
                    <a:pt x="161432" y="314339"/>
                  </a:lnTo>
                  <a:lnTo>
                    <a:pt x="199532" y="314339"/>
                  </a:lnTo>
                  <a:lnTo>
                    <a:pt x="199532" y="609614"/>
                  </a:lnTo>
                  <a:lnTo>
                    <a:pt x="256682" y="609614"/>
                  </a:lnTo>
                  <a:lnTo>
                    <a:pt x="256682" y="100598"/>
                  </a:lnTo>
                  <a:lnTo>
                    <a:pt x="304307" y="282525"/>
                  </a:lnTo>
                  <a:cubicBezTo>
                    <a:pt x="307718" y="295399"/>
                    <a:pt x="319570" y="304210"/>
                    <a:pt x="332882" y="303766"/>
                  </a:cubicBezTo>
                  <a:cubicBezTo>
                    <a:pt x="335327" y="303777"/>
                    <a:pt x="337761"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grpSp>
        <p:nvGrpSpPr>
          <p:cNvPr id="97" name="Group 96">
            <a:extLst>
              <a:ext uri="{FF2B5EF4-FFF2-40B4-BE49-F238E27FC236}">
                <a16:creationId xmlns:a16="http://schemas.microsoft.com/office/drawing/2014/main" id="{4223F16D-333D-53B2-5F05-163A6DFAAECB}"/>
              </a:ext>
            </a:extLst>
          </p:cNvPr>
          <p:cNvGrpSpPr/>
          <p:nvPr/>
        </p:nvGrpSpPr>
        <p:grpSpPr>
          <a:xfrm>
            <a:off x="10466038" y="1425868"/>
            <a:ext cx="360995" cy="761999"/>
            <a:chOff x="3242450" y="347432"/>
            <a:chExt cx="360995" cy="761999"/>
          </a:xfrm>
          <a:solidFill>
            <a:schemeClr val="accent5">
              <a:lumMod val="75000"/>
            </a:schemeClr>
          </a:solidFill>
        </p:grpSpPr>
        <p:sp>
          <p:nvSpPr>
            <p:cNvPr id="98" name="Freeform 97">
              <a:extLst>
                <a:ext uri="{FF2B5EF4-FFF2-40B4-BE49-F238E27FC236}">
                  <a16:creationId xmlns:a16="http://schemas.microsoft.com/office/drawing/2014/main" id="{A8EFDF20-D638-D77C-4206-C6889792F73C}"/>
                </a:ext>
              </a:extLst>
            </p:cNvPr>
            <p:cNvSpPr/>
            <p:nvPr/>
          </p:nvSpPr>
          <p:spPr>
            <a:xfrm>
              <a:off x="3356257" y="34743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A82B2ED7-87F0-78EC-0978-54CB04E68110}"/>
                </a:ext>
              </a:extLst>
            </p:cNvPr>
            <p:cNvSpPr/>
            <p:nvPr/>
          </p:nvSpPr>
          <p:spPr>
            <a:xfrm>
              <a:off x="3242450" y="499818"/>
              <a:ext cx="360995" cy="609613"/>
            </a:xfrm>
            <a:custGeom>
              <a:avLst/>
              <a:gdLst>
                <a:gd name="connsiteX0" fmla="*/ 360028 w 360995"/>
                <a:gd name="connsiteY0" fmla="*/ 267952 h 609613"/>
                <a:gd name="connsiteX1" fmla="*/ 307069 w 360995"/>
                <a:gd name="connsiteY1" fmla="*/ 67451 h 609613"/>
                <a:gd name="connsiteX2" fmla="*/ 297544 w 360995"/>
                <a:gd name="connsiteY2" fmla="*/ 51449 h 609613"/>
                <a:gd name="connsiteX3" fmla="*/ 231917 w 360995"/>
                <a:gd name="connsiteY3" fmla="*/ 9539 h 609613"/>
                <a:gd name="connsiteX4" fmla="*/ 180482 w 360995"/>
                <a:gd name="connsiteY4" fmla="*/ 14 h 609613"/>
                <a:gd name="connsiteX5" fmla="*/ 129047 w 360995"/>
                <a:gd name="connsiteY5" fmla="*/ 8586 h 609613"/>
                <a:gd name="connsiteX6" fmla="*/ 63324 w 360995"/>
                <a:gd name="connsiteY6" fmla="*/ 50496 h 609613"/>
                <a:gd name="connsiteX7" fmla="*/ 53799 w 360995"/>
                <a:gd name="connsiteY7" fmla="*/ 67451 h 609613"/>
                <a:gd name="connsiteX8" fmla="*/ 935 w 360995"/>
                <a:gd name="connsiteY8" fmla="*/ 267952 h 609613"/>
                <a:gd name="connsiteX9" fmla="*/ 21319 w 360995"/>
                <a:gd name="connsiteY9" fmla="*/ 302813 h 609613"/>
                <a:gd name="connsiteX10" fmla="*/ 28558 w 360995"/>
                <a:gd name="connsiteY10" fmla="*/ 303766 h 609613"/>
                <a:gd name="connsiteX11" fmla="*/ 56657 w 360995"/>
                <a:gd name="connsiteY11" fmla="*/ 282525 h 609613"/>
                <a:gd name="connsiteX12" fmla="*/ 104282 w 360995"/>
                <a:gd name="connsiteY12" fmla="*/ 100598 h 609613"/>
                <a:gd name="connsiteX13" fmla="*/ 104282 w 360995"/>
                <a:gd name="connsiteY13" fmla="*/ 158891 h 609613"/>
                <a:gd name="connsiteX14" fmla="*/ 44846 w 360995"/>
                <a:gd name="connsiteY14" fmla="*/ 381014 h 609613"/>
                <a:gd name="connsiteX15" fmla="*/ 104282 w 360995"/>
                <a:gd name="connsiteY15" fmla="*/ 381014 h 609613"/>
                <a:gd name="connsiteX16" fmla="*/ 104282 w 360995"/>
                <a:gd name="connsiteY16" fmla="*/ 609614 h 609613"/>
                <a:gd name="connsiteX17" fmla="*/ 161432 w 360995"/>
                <a:gd name="connsiteY17" fmla="*/ 609614 h 609613"/>
                <a:gd name="connsiteX18" fmla="*/ 161432 w 360995"/>
                <a:gd name="connsiteY18" fmla="*/ 381014 h 609613"/>
                <a:gd name="connsiteX19" fmla="*/ 199532 w 360995"/>
                <a:gd name="connsiteY19" fmla="*/ 381014 h 609613"/>
                <a:gd name="connsiteX20" fmla="*/ 199532 w 360995"/>
                <a:gd name="connsiteY20" fmla="*/ 609614 h 609613"/>
                <a:gd name="connsiteX21" fmla="*/ 256682 w 360995"/>
                <a:gd name="connsiteY21" fmla="*/ 609614 h 609613"/>
                <a:gd name="connsiteX22" fmla="*/ 256682 w 360995"/>
                <a:gd name="connsiteY22" fmla="*/ 381014 h 609613"/>
                <a:gd name="connsiteX23" fmla="*/ 305831 w 360995"/>
                <a:gd name="connsiteY23" fmla="*/ 381014 h 609613"/>
                <a:gd name="connsiteX24" fmla="*/ 256682 w 360995"/>
                <a:gd name="connsiteY24" fmla="*/ 197276 h 609613"/>
                <a:gd name="connsiteX25" fmla="*/ 256682 w 360995"/>
                <a:gd name="connsiteY25" fmla="*/ 100598 h 609613"/>
                <a:gd name="connsiteX26" fmla="*/ 304307 w 360995"/>
                <a:gd name="connsiteY26" fmla="*/ 282525 h 609613"/>
                <a:gd name="connsiteX27" fmla="*/ 332882 w 360995"/>
                <a:gd name="connsiteY27" fmla="*/ 303766 h 609613"/>
                <a:gd name="connsiteX28" fmla="*/ 340121 w 360995"/>
                <a:gd name="connsiteY28" fmla="*/ 302813 h 609613"/>
                <a:gd name="connsiteX29" fmla="*/ 360028 w 360995"/>
                <a:gd name="connsiteY29" fmla="*/ 267952 h 6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995" h="609613">
                  <a:moveTo>
                    <a:pt x="360028" y="267952"/>
                  </a:moveTo>
                  <a:lnTo>
                    <a:pt x="307069" y="67451"/>
                  </a:lnTo>
                  <a:cubicBezTo>
                    <a:pt x="305171" y="61453"/>
                    <a:pt x="301911" y="55976"/>
                    <a:pt x="297544" y="51449"/>
                  </a:cubicBezTo>
                  <a:cubicBezTo>
                    <a:pt x="279314" y="32457"/>
                    <a:pt x="256815" y="18088"/>
                    <a:pt x="231917" y="9539"/>
                  </a:cubicBezTo>
                  <a:cubicBezTo>
                    <a:pt x="215569" y="2999"/>
                    <a:pt x="198088" y="-238"/>
                    <a:pt x="180482" y="14"/>
                  </a:cubicBezTo>
                  <a:cubicBezTo>
                    <a:pt x="162973" y="-85"/>
                    <a:pt x="145577" y="2815"/>
                    <a:pt x="129047" y="8586"/>
                  </a:cubicBezTo>
                  <a:cubicBezTo>
                    <a:pt x="104003" y="16889"/>
                    <a:pt x="81417" y="31292"/>
                    <a:pt x="63324" y="50496"/>
                  </a:cubicBezTo>
                  <a:cubicBezTo>
                    <a:pt x="59076" y="55474"/>
                    <a:pt x="55840" y="61234"/>
                    <a:pt x="53799" y="67451"/>
                  </a:cubicBezTo>
                  <a:lnTo>
                    <a:pt x="935" y="267952"/>
                  </a:lnTo>
                  <a:cubicBezTo>
                    <a:pt x="-3051" y="283206"/>
                    <a:pt x="6070" y="298806"/>
                    <a:pt x="21319" y="302813"/>
                  </a:cubicBezTo>
                  <a:cubicBezTo>
                    <a:pt x="23678" y="303456"/>
                    <a:pt x="26113" y="303777"/>
                    <a:pt x="28558" y="303766"/>
                  </a:cubicBezTo>
                  <a:cubicBezTo>
                    <a:pt x="41693" y="303987"/>
                    <a:pt x="53287" y="295223"/>
                    <a:pt x="56657" y="282525"/>
                  </a:cubicBezTo>
                  <a:lnTo>
                    <a:pt x="104282" y="100598"/>
                  </a:lnTo>
                  <a:lnTo>
                    <a:pt x="104282" y="158891"/>
                  </a:lnTo>
                  <a:lnTo>
                    <a:pt x="44846" y="381014"/>
                  </a:lnTo>
                  <a:lnTo>
                    <a:pt x="104282" y="381014"/>
                  </a:lnTo>
                  <a:lnTo>
                    <a:pt x="104282" y="609614"/>
                  </a:lnTo>
                  <a:lnTo>
                    <a:pt x="161432" y="609614"/>
                  </a:lnTo>
                  <a:lnTo>
                    <a:pt x="161432" y="381014"/>
                  </a:lnTo>
                  <a:lnTo>
                    <a:pt x="199532" y="381014"/>
                  </a:lnTo>
                  <a:lnTo>
                    <a:pt x="199532" y="609614"/>
                  </a:lnTo>
                  <a:lnTo>
                    <a:pt x="256682" y="609614"/>
                  </a:lnTo>
                  <a:lnTo>
                    <a:pt x="256682" y="381014"/>
                  </a:lnTo>
                  <a:lnTo>
                    <a:pt x="305831" y="381014"/>
                  </a:lnTo>
                  <a:lnTo>
                    <a:pt x="256682" y="197276"/>
                  </a:lnTo>
                  <a:lnTo>
                    <a:pt x="256682" y="100598"/>
                  </a:lnTo>
                  <a:lnTo>
                    <a:pt x="304307" y="282525"/>
                  </a:lnTo>
                  <a:cubicBezTo>
                    <a:pt x="307718" y="295399"/>
                    <a:pt x="319570" y="304210"/>
                    <a:pt x="332882" y="303766"/>
                  </a:cubicBezTo>
                  <a:cubicBezTo>
                    <a:pt x="335327" y="303777"/>
                    <a:pt x="337762" y="303456"/>
                    <a:pt x="340121" y="302813"/>
                  </a:cubicBezTo>
                  <a:cubicBezTo>
                    <a:pt x="355177" y="298596"/>
                    <a:pt x="364047" y="283061"/>
                    <a:pt x="360028" y="267952"/>
                  </a:cubicBezTo>
                  <a:close/>
                </a:path>
              </a:pathLst>
            </a:custGeom>
            <a:grpFill/>
            <a:ln w="9525" cap="flat">
              <a:noFill/>
              <a:prstDash val="solid"/>
              <a:miter/>
            </a:ln>
          </p:spPr>
          <p:txBody>
            <a:bodyPr rtlCol="0" anchor="ctr"/>
            <a:lstStyle/>
            <a:p>
              <a:endParaRPr lang="en-GB" dirty="0"/>
            </a:p>
          </p:txBody>
        </p:sp>
      </p:grpSp>
      <p:sp>
        <p:nvSpPr>
          <p:cNvPr id="63" name="Rectangle: Rounded Corners 62">
            <a:extLst>
              <a:ext uri="{FF2B5EF4-FFF2-40B4-BE49-F238E27FC236}">
                <a16:creationId xmlns:a16="http://schemas.microsoft.com/office/drawing/2014/main" id="{72FEA12F-9617-08BF-B678-E5A8016D517F}"/>
              </a:ext>
            </a:extLst>
          </p:cNvPr>
          <p:cNvSpPr/>
          <p:nvPr/>
        </p:nvSpPr>
        <p:spPr>
          <a:xfrm>
            <a:off x="6355915" y="2172012"/>
            <a:ext cx="4796732" cy="432048"/>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Real-World Practice</a:t>
            </a:r>
          </a:p>
        </p:txBody>
      </p:sp>
    </p:spTree>
    <p:extLst>
      <p:ext uri="{BB962C8B-B14F-4D97-AF65-F5344CB8AC3E}">
        <p14:creationId xmlns:p14="http://schemas.microsoft.com/office/powerpoint/2010/main" val="31404614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0A55B-C5AE-4911-8F94-7420E6E37E3F}"/>
              </a:ext>
            </a:extLst>
          </p:cNvPr>
          <p:cNvSpPr>
            <a:spLocks noGrp="1"/>
          </p:cNvSpPr>
          <p:nvPr>
            <p:ph type="title"/>
          </p:nvPr>
        </p:nvSpPr>
        <p:spPr/>
        <p:txBody>
          <a:bodyPr>
            <a:normAutofit/>
          </a:bodyPr>
          <a:lstStyle/>
          <a:p>
            <a:r>
              <a:rPr lang="en-GB" dirty="0"/>
              <a:t>How RWE might Influence HCP decision-making</a:t>
            </a:r>
          </a:p>
        </p:txBody>
      </p:sp>
      <p:sp>
        <p:nvSpPr>
          <p:cNvPr id="3" name="Content Placeholder 2">
            <a:extLst>
              <a:ext uri="{FF2B5EF4-FFF2-40B4-BE49-F238E27FC236}">
                <a16:creationId xmlns:a16="http://schemas.microsoft.com/office/drawing/2014/main" id="{63C8184F-EC05-219E-D7ED-F1BB95C72150}"/>
              </a:ext>
            </a:extLst>
          </p:cNvPr>
          <p:cNvSpPr>
            <a:spLocks noGrp="1"/>
          </p:cNvSpPr>
          <p:nvPr>
            <p:ph sz="quarter" idx="15"/>
          </p:nvPr>
        </p:nvSpPr>
        <p:spPr>
          <a:xfrm>
            <a:off x="596181" y="6237312"/>
            <a:ext cx="10180339" cy="365125"/>
          </a:xfrm>
        </p:spPr>
        <p:txBody>
          <a:bodyPr/>
          <a:lstStyle/>
          <a:p>
            <a:pPr marL="0" indent="0">
              <a:buNone/>
            </a:pPr>
            <a:r>
              <a:rPr lang="en-GB" sz="1200" dirty="0"/>
              <a:t>HCP, healthcare professional; RCT, randomised controlled trial; RWE, real-world evidence</a:t>
            </a:r>
          </a:p>
          <a:p>
            <a:pPr marL="0" indent="0">
              <a:buNone/>
            </a:pPr>
            <a:r>
              <a:rPr lang="en-GB" sz="1200" dirty="0"/>
              <a:t>Khosla S, et al. F1000Res. 2018;7:111; Essentials of Real World Evidence, Medical Affairs Professional Society 2020</a:t>
            </a:r>
            <a:r>
              <a:rPr lang="en-GB" dirty="0"/>
              <a:t>, </a:t>
            </a:r>
            <a:r>
              <a:rPr lang="en-US" dirty="0"/>
              <a:t>available from: https://medicalaffairs.org/essentials-real-world-evidence/</a:t>
            </a:r>
            <a:endParaRPr lang="en-GB" dirty="0"/>
          </a:p>
        </p:txBody>
      </p:sp>
      <p:sp>
        <p:nvSpPr>
          <p:cNvPr id="7" name="Content Placeholder 2">
            <a:extLst>
              <a:ext uri="{FF2B5EF4-FFF2-40B4-BE49-F238E27FC236}">
                <a16:creationId xmlns:a16="http://schemas.microsoft.com/office/drawing/2014/main" id="{9A372B9B-ED4C-3E46-86CA-EB4867DE6238}"/>
              </a:ext>
            </a:extLst>
          </p:cNvPr>
          <p:cNvSpPr txBox="1">
            <a:spLocks/>
          </p:cNvSpPr>
          <p:nvPr/>
        </p:nvSpPr>
        <p:spPr bwMode="auto">
          <a:xfrm>
            <a:off x="1670509" y="1570617"/>
            <a:ext cx="9757490" cy="423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accent4">
                    <a:lumMod val="50000"/>
                  </a:schemeClr>
                </a:solidFill>
                <a:latin typeface="Century Gothic" panose="020B0502020202020204" pitchFamily="34" charset="0"/>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accent4">
                    <a:lumMod val="50000"/>
                  </a:schemeClr>
                </a:solidFill>
                <a:latin typeface="Century Gothic" panose="020B0502020202020204"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accent4">
                    <a:lumMod val="50000"/>
                  </a:schemeClr>
                </a:solidFill>
                <a:latin typeface="Century Gothic" panose="020B0502020202020204"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accent4">
                    <a:lumMod val="50000"/>
                  </a:schemeClr>
                </a:solidFill>
                <a:latin typeface="Century Gothic" panose="020B0502020202020204"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accent4">
                    <a:lumMod val="50000"/>
                  </a:schemeClr>
                </a:solidFill>
                <a:latin typeface="Century Gothic" panose="020B0502020202020204"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spcBef>
                <a:spcPts val="0"/>
              </a:spcBef>
              <a:spcAft>
                <a:spcPts val="1800"/>
              </a:spcAft>
              <a:buNone/>
            </a:pPr>
            <a:r>
              <a:rPr lang="en-GB" sz="2000" b="1" dirty="0">
                <a:solidFill>
                  <a:schemeClr val="accent1"/>
                </a:solidFill>
                <a:latin typeface="Arial" panose="020B0604020202020204" pitchFamily="34" charset="0"/>
                <a:cs typeface="Arial" panose="020B0604020202020204" pitchFamily="34" charset="0"/>
              </a:rPr>
              <a:t>Optimise patient management in clinical practice: </a:t>
            </a:r>
            <a:r>
              <a:rPr lang="en-GB" sz="2000" dirty="0">
                <a:solidFill>
                  <a:schemeClr val="tx2"/>
                </a:solidFill>
                <a:latin typeface="Arial" panose="020B0604020202020204" pitchFamily="34" charset="0"/>
                <a:cs typeface="Arial" panose="020B0604020202020204" pitchFamily="34" charset="0"/>
              </a:rPr>
              <a:t>Real-life use of drugs, impact of any associated comorbidities, help identify patient subgroups that may be more likely to benefit</a:t>
            </a:r>
          </a:p>
          <a:p>
            <a:pPr marL="9525" indent="0">
              <a:spcBef>
                <a:spcPts val="0"/>
              </a:spcBef>
              <a:spcAft>
                <a:spcPts val="1800"/>
              </a:spcAft>
              <a:buNone/>
            </a:pPr>
            <a:r>
              <a:rPr lang="en-GB" sz="2000" b="1" dirty="0">
                <a:solidFill>
                  <a:schemeClr val="accent1"/>
                </a:solidFill>
                <a:latin typeface="Arial" panose="020B0604020202020204" pitchFamily="34" charset="0"/>
                <a:cs typeface="Arial" panose="020B0604020202020204" pitchFamily="34" charset="0"/>
              </a:rPr>
              <a:t>Pharmacovigilance: </a:t>
            </a:r>
            <a:r>
              <a:rPr lang="en-GB" sz="2000" dirty="0">
                <a:solidFill>
                  <a:schemeClr val="tx2"/>
                </a:solidFill>
                <a:latin typeface="Arial" panose="020B0604020202020204" pitchFamily="34" charset="0"/>
                <a:cs typeface="Arial" panose="020B0604020202020204" pitchFamily="34" charset="0"/>
              </a:rPr>
              <a:t>Characterise rare or long-term toxicities</a:t>
            </a:r>
          </a:p>
          <a:p>
            <a:pPr marL="9525" indent="0">
              <a:spcBef>
                <a:spcPts val="0"/>
              </a:spcBef>
              <a:spcAft>
                <a:spcPts val="1800"/>
              </a:spcAft>
              <a:buNone/>
            </a:pPr>
            <a:r>
              <a:rPr lang="en-GB" sz="2000" b="1" dirty="0">
                <a:solidFill>
                  <a:schemeClr val="accent1"/>
                </a:solidFill>
                <a:latin typeface="Arial" panose="020B0604020202020204" pitchFamily="34" charset="0"/>
                <a:cs typeface="Arial" panose="020B0604020202020204" pitchFamily="34" charset="0"/>
              </a:rPr>
              <a:t>Access to most appropriate treatment: </a:t>
            </a:r>
            <a:r>
              <a:rPr lang="en-GB" sz="2000" dirty="0">
                <a:solidFill>
                  <a:schemeClr val="tx2"/>
                </a:solidFill>
                <a:latin typeface="Arial" panose="020B0604020202020204" pitchFamily="34" charset="0"/>
                <a:cs typeface="Arial" panose="020B0604020202020204" pitchFamily="34" charset="0"/>
              </a:rPr>
              <a:t>Based on evidence generated from </a:t>
            </a:r>
            <a:br>
              <a:rPr lang="en-GB" sz="2000" dirty="0">
                <a:solidFill>
                  <a:schemeClr val="tx2"/>
                </a:solidFill>
                <a:latin typeface="Arial" panose="020B0604020202020204" pitchFamily="34" charset="0"/>
                <a:cs typeface="Arial" panose="020B0604020202020204" pitchFamily="34" charset="0"/>
              </a:rPr>
            </a:br>
            <a:r>
              <a:rPr lang="en-GB" sz="2000" dirty="0">
                <a:solidFill>
                  <a:schemeClr val="tx2"/>
                </a:solidFill>
                <a:latin typeface="Arial" panose="020B0604020202020204" pitchFamily="34" charset="0"/>
                <a:cs typeface="Arial" panose="020B0604020202020204" pitchFamily="34" charset="0"/>
              </a:rPr>
              <a:t>RCTs and RWE</a:t>
            </a:r>
          </a:p>
          <a:p>
            <a:pPr marL="9525" indent="0">
              <a:spcBef>
                <a:spcPts val="0"/>
              </a:spcBef>
              <a:spcAft>
                <a:spcPts val="1800"/>
              </a:spcAft>
              <a:buNone/>
            </a:pPr>
            <a:r>
              <a:rPr lang="en-GB" sz="2000" b="1" dirty="0">
                <a:solidFill>
                  <a:schemeClr val="accent1"/>
                </a:solidFill>
                <a:latin typeface="Arial" panose="020B0604020202020204" pitchFamily="34" charset="0"/>
                <a:cs typeface="Arial" panose="020B0604020202020204" pitchFamily="34" charset="0"/>
              </a:rPr>
              <a:t>Adherence: </a:t>
            </a:r>
            <a:r>
              <a:rPr lang="en-GB" sz="2000" dirty="0">
                <a:solidFill>
                  <a:schemeClr val="tx2"/>
                </a:solidFill>
                <a:latin typeface="Arial" panose="020B0604020202020204" pitchFamily="34" charset="0"/>
                <a:cs typeface="Arial" panose="020B0604020202020204" pitchFamily="34" charset="0"/>
              </a:rPr>
              <a:t>RWE could show that an oral formulation is associated with a </a:t>
            </a:r>
            <a:br>
              <a:rPr lang="en-GB" sz="2000" dirty="0">
                <a:solidFill>
                  <a:schemeClr val="tx2"/>
                </a:solidFill>
                <a:latin typeface="Arial" panose="020B0604020202020204" pitchFamily="34" charset="0"/>
                <a:cs typeface="Arial" panose="020B0604020202020204" pitchFamily="34" charset="0"/>
              </a:rPr>
            </a:br>
            <a:r>
              <a:rPr lang="en-GB" sz="2000" dirty="0">
                <a:solidFill>
                  <a:schemeClr val="tx2"/>
                </a:solidFill>
                <a:latin typeface="Arial" panose="020B0604020202020204" pitchFamily="34" charset="0"/>
                <a:cs typeface="Arial" panose="020B0604020202020204" pitchFamily="34" charset="0"/>
              </a:rPr>
              <a:t>higher proportion of days covered than an injectable</a:t>
            </a:r>
          </a:p>
          <a:p>
            <a:pPr marL="9525" indent="0">
              <a:spcBef>
                <a:spcPts val="0"/>
              </a:spcBef>
              <a:spcAft>
                <a:spcPts val="1800"/>
              </a:spcAft>
              <a:buNone/>
            </a:pPr>
            <a:r>
              <a:rPr lang="en-GB" sz="2000" b="1" dirty="0">
                <a:solidFill>
                  <a:schemeClr val="accent1"/>
                </a:solidFill>
                <a:latin typeface="Arial" panose="020B0604020202020204" pitchFamily="34" charset="0"/>
                <a:cs typeface="Arial" panose="020B0604020202020204" pitchFamily="34" charset="0"/>
              </a:rPr>
              <a:t>Long-term efficacy: </a:t>
            </a:r>
            <a:r>
              <a:rPr lang="en-GB" sz="2000" dirty="0">
                <a:solidFill>
                  <a:schemeClr val="tx2"/>
                </a:solidFill>
                <a:latin typeface="Arial" panose="020B0604020202020204" pitchFamily="34" charset="0"/>
                <a:cs typeface="Arial" panose="020B0604020202020204" pitchFamily="34" charset="0"/>
              </a:rPr>
              <a:t>RWE can show that effects of one treatment do not last </a:t>
            </a:r>
            <a:br>
              <a:rPr lang="en-GB" sz="2000" dirty="0">
                <a:solidFill>
                  <a:schemeClr val="tx2"/>
                </a:solidFill>
                <a:latin typeface="Arial" panose="020B0604020202020204" pitchFamily="34" charset="0"/>
                <a:cs typeface="Arial" panose="020B0604020202020204" pitchFamily="34" charset="0"/>
              </a:rPr>
            </a:br>
            <a:r>
              <a:rPr lang="en-GB" sz="2000" dirty="0">
                <a:solidFill>
                  <a:schemeClr val="tx2"/>
                </a:solidFill>
                <a:latin typeface="Arial" panose="020B0604020202020204" pitchFamily="34" charset="0"/>
                <a:cs typeface="Arial" panose="020B0604020202020204" pitchFamily="34" charset="0"/>
              </a:rPr>
              <a:t>as long as another</a:t>
            </a:r>
          </a:p>
        </p:txBody>
      </p:sp>
      <p:pic>
        <p:nvPicPr>
          <p:cNvPr id="10" name="Graphic 9">
            <a:extLst>
              <a:ext uri="{FF2B5EF4-FFF2-40B4-BE49-F238E27FC236}">
                <a16:creationId xmlns:a16="http://schemas.microsoft.com/office/drawing/2014/main" id="{104CD733-A02C-D140-988C-75AF599CDE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975" y="3977620"/>
            <a:ext cx="525160" cy="525160"/>
          </a:xfrm>
          <a:prstGeom prst="rect">
            <a:avLst/>
          </a:prstGeom>
        </p:spPr>
      </p:pic>
      <p:pic>
        <p:nvPicPr>
          <p:cNvPr id="16" name="Graphic 15">
            <a:extLst>
              <a:ext uri="{FF2B5EF4-FFF2-40B4-BE49-F238E27FC236}">
                <a16:creationId xmlns:a16="http://schemas.microsoft.com/office/drawing/2014/main" id="{D0EDDA3C-1919-E54A-B3D5-A3447F36554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4529" y="2536644"/>
            <a:ext cx="508848" cy="508848"/>
          </a:xfrm>
          <a:prstGeom prst="rect">
            <a:avLst/>
          </a:prstGeom>
        </p:spPr>
      </p:pic>
      <p:pic>
        <p:nvPicPr>
          <p:cNvPr id="18" name="Graphic 17">
            <a:extLst>
              <a:ext uri="{FF2B5EF4-FFF2-40B4-BE49-F238E27FC236}">
                <a16:creationId xmlns:a16="http://schemas.microsoft.com/office/drawing/2014/main" id="{547341B3-EDEF-3D43-AFF3-5DA489BEA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975" y="4941168"/>
            <a:ext cx="508847" cy="508847"/>
          </a:xfrm>
          <a:prstGeom prst="rect">
            <a:avLst/>
          </a:prstGeom>
        </p:spPr>
      </p:pic>
      <p:pic>
        <p:nvPicPr>
          <p:cNvPr id="8" name="Graphic 7" descr="Group with solid fill">
            <a:extLst>
              <a:ext uri="{FF2B5EF4-FFF2-40B4-BE49-F238E27FC236}">
                <a16:creationId xmlns:a16="http://schemas.microsoft.com/office/drawing/2014/main" id="{4CB3C5BC-0932-2FDD-5D1B-78237A7169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512" y="3090818"/>
            <a:ext cx="796149" cy="796149"/>
          </a:xfrm>
          <a:prstGeom prst="rect">
            <a:avLst/>
          </a:prstGeom>
        </p:spPr>
      </p:pic>
      <p:pic>
        <p:nvPicPr>
          <p:cNvPr id="9" name="Graphic 8" descr="Stethoscope with solid fill">
            <a:extLst>
              <a:ext uri="{FF2B5EF4-FFF2-40B4-BE49-F238E27FC236}">
                <a16:creationId xmlns:a16="http://schemas.microsoft.com/office/drawing/2014/main" id="{6135DDEC-9A3C-F21A-B837-11D196D900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529" y="1506929"/>
            <a:ext cx="648293" cy="648293"/>
          </a:xfrm>
          <a:prstGeom prst="rect">
            <a:avLst/>
          </a:prstGeom>
        </p:spPr>
      </p:pic>
      <p:sp>
        <p:nvSpPr>
          <p:cNvPr id="5" name="Slide Number Placeholder 4">
            <a:extLst>
              <a:ext uri="{FF2B5EF4-FFF2-40B4-BE49-F238E27FC236}">
                <a16:creationId xmlns:a16="http://schemas.microsoft.com/office/drawing/2014/main" id="{27908A61-385B-3A2F-0507-06D9374B5A97}"/>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27811660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FD76-89F0-61E7-4B92-B7AD45CFB7AC}"/>
              </a:ext>
            </a:extLst>
          </p:cNvPr>
          <p:cNvSpPr>
            <a:spLocks noGrp="1"/>
          </p:cNvSpPr>
          <p:nvPr>
            <p:ph type="title"/>
          </p:nvPr>
        </p:nvSpPr>
        <p:spPr>
          <a:xfrm>
            <a:off x="621214" y="1403491"/>
            <a:ext cx="5186755" cy="715202"/>
          </a:xfrm>
        </p:spPr>
        <p:txBody>
          <a:bodyPr/>
          <a:lstStyle/>
          <a:p>
            <a:r>
              <a:rPr lang="en-GB" dirty="0"/>
              <a:t>LIMITATIONS</a:t>
            </a:r>
          </a:p>
        </p:txBody>
      </p:sp>
      <p:sp>
        <p:nvSpPr>
          <p:cNvPr id="24" name="Text Placeholder 23">
            <a:extLst>
              <a:ext uri="{FF2B5EF4-FFF2-40B4-BE49-F238E27FC236}">
                <a16:creationId xmlns:a16="http://schemas.microsoft.com/office/drawing/2014/main" id="{00DB372A-6432-5252-60DF-279A6007D86B}"/>
              </a:ext>
            </a:extLst>
          </p:cNvPr>
          <p:cNvSpPr>
            <a:spLocks noGrp="1"/>
          </p:cNvSpPr>
          <p:nvPr>
            <p:ph type="body" sz="half" idx="12"/>
          </p:nvPr>
        </p:nvSpPr>
        <p:spPr>
          <a:xfrm>
            <a:off x="6158414" y="1909938"/>
            <a:ext cx="5423985" cy="3539949"/>
          </a:xfrm>
        </p:spPr>
        <p:txBody>
          <a:bodyPr/>
          <a:lstStyle/>
          <a:p>
            <a:pPr>
              <a:spcBef>
                <a:spcPts val="300"/>
              </a:spcBef>
              <a:defRPr/>
            </a:pPr>
            <a:r>
              <a:rPr lang="en-GB" dirty="0">
                <a:solidFill>
                  <a:schemeClr val="tx2"/>
                </a:solidFill>
              </a:rPr>
              <a:t>Transparency in reporting methodology </a:t>
            </a:r>
            <a:br>
              <a:rPr lang="en-GB" dirty="0">
                <a:solidFill>
                  <a:schemeClr val="tx2"/>
                </a:solidFill>
              </a:rPr>
            </a:br>
            <a:r>
              <a:rPr lang="en-GB" dirty="0">
                <a:solidFill>
                  <a:schemeClr val="tx2"/>
                </a:solidFill>
              </a:rPr>
              <a:t>and data source(s)</a:t>
            </a:r>
            <a:r>
              <a:rPr lang="en-GB" baseline="30000" dirty="0">
                <a:solidFill>
                  <a:schemeClr val="tx2"/>
                </a:solidFill>
              </a:rPr>
              <a:t>2-4</a:t>
            </a:r>
          </a:p>
          <a:p>
            <a:pPr marR="0" lvl="0" fontAlgn="auto">
              <a:lnSpc>
                <a:spcPct val="100000"/>
              </a:lnSpc>
              <a:spcBef>
                <a:spcPts val="300"/>
              </a:spcBef>
              <a:spcAft>
                <a:spcPts val="0"/>
              </a:spcAft>
              <a:buSzTx/>
              <a:tabLst/>
              <a:defRPr/>
            </a:pPr>
            <a:r>
              <a:rPr lang="en-GB" dirty="0">
                <a:solidFill>
                  <a:schemeClr val="tx2"/>
                </a:solidFill>
              </a:rPr>
              <a:t>Use best methodologic standards, including strategies for handling missing values and adjusting for confounding factors (e.g., propensity score matching)</a:t>
            </a:r>
            <a:r>
              <a:rPr lang="en-GB" baseline="30000" dirty="0">
                <a:solidFill>
                  <a:schemeClr val="tx2"/>
                </a:solidFill>
              </a:rPr>
              <a:t>3,4</a:t>
            </a:r>
          </a:p>
          <a:p>
            <a:pPr marR="0" lvl="0" fontAlgn="auto">
              <a:lnSpc>
                <a:spcPct val="100000"/>
              </a:lnSpc>
              <a:spcBef>
                <a:spcPts val="300"/>
              </a:spcBef>
              <a:spcAft>
                <a:spcPts val="0"/>
              </a:spcAft>
              <a:buSzTx/>
              <a:tabLst/>
              <a:defRPr/>
            </a:pPr>
            <a:r>
              <a:rPr lang="en-GB" dirty="0">
                <a:solidFill>
                  <a:schemeClr val="tx2"/>
                </a:solidFill>
              </a:rPr>
              <a:t>Follow best practice guidelines in </a:t>
            </a:r>
            <a:br>
              <a:rPr lang="en-GB" dirty="0">
                <a:solidFill>
                  <a:schemeClr val="tx2"/>
                </a:solidFill>
              </a:rPr>
            </a:br>
            <a:r>
              <a:rPr lang="en-GB" dirty="0">
                <a:solidFill>
                  <a:schemeClr val="tx2"/>
                </a:solidFill>
              </a:rPr>
              <a:t>planning and reporting</a:t>
            </a:r>
            <a:r>
              <a:rPr lang="en-GB" baseline="30000" dirty="0">
                <a:solidFill>
                  <a:schemeClr val="tx2"/>
                </a:solidFill>
              </a:rPr>
              <a:t>2</a:t>
            </a:r>
          </a:p>
        </p:txBody>
      </p:sp>
      <p:sp>
        <p:nvSpPr>
          <p:cNvPr id="25" name="Text Placeholder 24">
            <a:extLst>
              <a:ext uri="{FF2B5EF4-FFF2-40B4-BE49-F238E27FC236}">
                <a16:creationId xmlns:a16="http://schemas.microsoft.com/office/drawing/2014/main" id="{F88A0907-7FB8-583F-E838-F02ABBF585B6}"/>
              </a:ext>
            </a:extLst>
          </p:cNvPr>
          <p:cNvSpPr>
            <a:spLocks noGrp="1"/>
          </p:cNvSpPr>
          <p:nvPr>
            <p:ph type="body" sz="half" idx="13"/>
          </p:nvPr>
        </p:nvSpPr>
        <p:spPr>
          <a:xfrm>
            <a:off x="621213" y="1909938"/>
            <a:ext cx="5089025" cy="3539949"/>
          </a:xfrm>
        </p:spPr>
        <p:txBody>
          <a:bodyPr>
            <a:normAutofit/>
          </a:bodyPr>
          <a:lstStyle/>
          <a:p>
            <a:pPr>
              <a:spcBef>
                <a:spcPts val="300"/>
              </a:spcBef>
            </a:pPr>
            <a:r>
              <a:rPr lang="en-GB" dirty="0">
                <a:solidFill>
                  <a:schemeClr val="tx2"/>
                </a:solidFill>
              </a:rPr>
              <a:t>There are several limitations associated with the use of real-world data that need to be considered</a:t>
            </a:r>
            <a:r>
              <a:rPr lang="en-GB" baseline="30000" dirty="0">
                <a:solidFill>
                  <a:schemeClr val="tx2"/>
                </a:solidFill>
              </a:rPr>
              <a:t>1,2,4</a:t>
            </a:r>
          </a:p>
          <a:p>
            <a:pPr marL="712787" lvl="1">
              <a:spcBef>
                <a:spcPts val="1200"/>
              </a:spcBef>
              <a:buClr>
                <a:schemeClr val="accent1"/>
              </a:buClr>
            </a:pPr>
            <a:r>
              <a:rPr lang="en-GB" sz="1800" b="1" dirty="0">
                <a:solidFill>
                  <a:schemeClr val="accent1"/>
                </a:solidFill>
              </a:rPr>
              <a:t>Variability</a:t>
            </a:r>
            <a:r>
              <a:rPr lang="en-GB" sz="1800" dirty="0">
                <a:solidFill>
                  <a:schemeClr val="tx2"/>
                </a:solidFill>
              </a:rPr>
              <a:t> in data from multiple sources can increase the heterogeneity of the results</a:t>
            </a:r>
            <a:r>
              <a:rPr lang="en-GB" sz="1800" baseline="30000" dirty="0">
                <a:solidFill>
                  <a:schemeClr val="tx2"/>
                </a:solidFill>
              </a:rPr>
              <a:t>1,4</a:t>
            </a:r>
          </a:p>
          <a:p>
            <a:pPr marL="712787" lvl="1">
              <a:spcBef>
                <a:spcPts val="600"/>
              </a:spcBef>
              <a:buClr>
                <a:schemeClr val="accent1"/>
              </a:buClr>
            </a:pPr>
            <a:r>
              <a:rPr lang="en-GB" sz="1800" dirty="0">
                <a:solidFill>
                  <a:schemeClr val="tx2"/>
                </a:solidFill>
              </a:rPr>
              <a:t>Susceptibility to </a:t>
            </a:r>
            <a:r>
              <a:rPr lang="en-GB" sz="1800" b="1" dirty="0">
                <a:solidFill>
                  <a:schemeClr val="accent1"/>
                </a:solidFill>
              </a:rPr>
              <a:t>confounding</a:t>
            </a:r>
            <a:r>
              <a:rPr lang="en-GB" sz="1800" dirty="0">
                <a:solidFill>
                  <a:schemeClr val="tx2"/>
                </a:solidFill>
              </a:rPr>
              <a:t> bias due to lack of randomisation</a:t>
            </a:r>
            <a:r>
              <a:rPr lang="en-GB" sz="1800" baseline="30000" dirty="0">
                <a:solidFill>
                  <a:schemeClr val="tx2"/>
                </a:solidFill>
              </a:rPr>
              <a:t>2,4,5</a:t>
            </a:r>
          </a:p>
          <a:p>
            <a:pPr marL="712787" lvl="1">
              <a:spcBef>
                <a:spcPts val="600"/>
              </a:spcBef>
              <a:buClr>
                <a:schemeClr val="accent1"/>
              </a:buClr>
            </a:pPr>
            <a:r>
              <a:rPr lang="en-GB" sz="1800" b="1" dirty="0">
                <a:solidFill>
                  <a:schemeClr val="accent1"/>
                </a:solidFill>
              </a:rPr>
              <a:t>Bias</a:t>
            </a:r>
            <a:r>
              <a:rPr lang="en-GB" sz="1800" dirty="0">
                <a:solidFill>
                  <a:schemeClr val="tx2"/>
                </a:solidFill>
              </a:rPr>
              <a:t> due to variability in the quality of the data and in the handling of missing data</a:t>
            </a:r>
            <a:r>
              <a:rPr lang="en-GB" sz="1800" baseline="30000" dirty="0">
                <a:solidFill>
                  <a:schemeClr val="tx2"/>
                </a:solidFill>
              </a:rPr>
              <a:t>3-5</a:t>
            </a:r>
          </a:p>
        </p:txBody>
      </p:sp>
      <p:sp>
        <p:nvSpPr>
          <p:cNvPr id="13" name="Content Placeholder 12">
            <a:extLst>
              <a:ext uri="{FF2B5EF4-FFF2-40B4-BE49-F238E27FC236}">
                <a16:creationId xmlns:a16="http://schemas.microsoft.com/office/drawing/2014/main" id="{A6A3B27D-DED0-F3DA-E8EB-EA6A5CE27952}"/>
              </a:ext>
            </a:extLst>
          </p:cNvPr>
          <p:cNvSpPr>
            <a:spLocks noGrp="1"/>
          </p:cNvSpPr>
          <p:nvPr>
            <p:ph type="body" sz="quarter" idx="11"/>
          </p:nvPr>
        </p:nvSpPr>
        <p:spPr>
          <a:xfrm>
            <a:off x="620713" y="260350"/>
            <a:ext cx="10961687" cy="865188"/>
          </a:xfrm>
        </p:spPr>
        <p:txBody>
          <a:bodyPr>
            <a:normAutofit/>
          </a:bodyPr>
          <a:lstStyle/>
          <a:p>
            <a:r>
              <a:rPr lang="en-GB" dirty="0"/>
              <a:t>Considerations and challenges of rwe</a:t>
            </a:r>
          </a:p>
        </p:txBody>
      </p:sp>
      <p:sp>
        <p:nvSpPr>
          <p:cNvPr id="7" name="Text Placeholder 6">
            <a:extLst>
              <a:ext uri="{FF2B5EF4-FFF2-40B4-BE49-F238E27FC236}">
                <a16:creationId xmlns:a16="http://schemas.microsoft.com/office/drawing/2014/main" id="{6883C3CD-1276-4B26-E540-9D2D751D3149}"/>
              </a:ext>
            </a:extLst>
          </p:cNvPr>
          <p:cNvSpPr>
            <a:spLocks noGrp="1"/>
          </p:cNvSpPr>
          <p:nvPr>
            <p:ph type="body" sz="quarter" idx="14"/>
          </p:nvPr>
        </p:nvSpPr>
        <p:spPr>
          <a:xfrm>
            <a:off x="6158414" y="1408029"/>
            <a:ext cx="5423985" cy="710664"/>
          </a:xfrm>
        </p:spPr>
        <p:txBody>
          <a:bodyPr/>
          <a:lstStyle/>
          <a:p>
            <a:r>
              <a:rPr lang="en-GB" dirty="0"/>
              <a:t>MITIGATING SOLUTIONS</a:t>
            </a:r>
          </a:p>
        </p:txBody>
      </p:sp>
      <p:sp>
        <p:nvSpPr>
          <p:cNvPr id="3" name="Content Placeholder 2">
            <a:extLst>
              <a:ext uri="{FF2B5EF4-FFF2-40B4-BE49-F238E27FC236}">
                <a16:creationId xmlns:a16="http://schemas.microsoft.com/office/drawing/2014/main" id="{BD33A6CA-EA1C-36B9-AC9A-B3C9F0A56F44}"/>
              </a:ext>
            </a:extLst>
          </p:cNvPr>
          <p:cNvSpPr>
            <a:spLocks noGrp="1"/>
          </p:cNvSpPr>
          <p:nvPr>
            <p:ph sz="quarter" idx="15"/>
          </p:nvPr>
        </p:nvSpPr>
        <p:spPr>
          <a:xfrm>
            <a:off x="620183" y="6356351"/>
            <a:ext cx="10180339" cy="365125"/>
          </a:xfrm>
        </p:spPr>
        <p:txBody>
          <a:bodyPr anchor="b"/>
          <a:lstStyle/>
          <a:p>
            <a:r>
              <a:rPr lang="en-GB" dirty="0">
                <a:solidFill>
                  <a:schemeClr val="tx2"/>
                </a:solidFill>
              </a:rPr>
              <a:t>RWE, real-world evidence</a:t>
            </a:r>
          </a:p>
          <a:p>
            <a:r>
              <a:rPr lang="en-GB" dirty="0">
                <a:solidFill>
                  <a:schemeClr val="tx2"/>
                </a:solidFill>
              </a:rPr>
              <a:t>1. Saesen R, et al. Eur J Cancer. 2023;186:52-61; 2. Khosla S, et al. F1000Res. 2018;7:111; 3. Castelo-Branco L, et al. Ann Oncol. 2023;34:1097-1112; </a:t>
            </a:r>
            <a:br>
              <a:rPr lang="en-GB" dirty="0">
                <a:solidFill>
                  <a:schemeClr val="tx2"/>
                </a:solidFill>
              </a:rPr>
            </a:br>
            <a:r>
              <a:rPr lang="en-GB" dirty="0">
                <a:solidFill>
                  <a:schemeClr val="tx2"/>
                </a:solidFill>
              </a:rPr>
              <a:t>4. Cave A, et al. Clin Pharmacol Ther. 2019;106:36-39; 5. Tang M, et al. Curr Oncol. 2023;30:1844-1859</a:t>
            </a:r>
          </a:p>
        </p:txBody>
      </p:sp>
      <p:sp>
        <p:nvSpPr>
          <p:cNvPr id="4" name="Slide Number Placeholder 3">
            <a:extLst>
              <a:ext uri="{FF2B5EF4-FFF2-40B4-BE49-F238E27FC236}">
                <a16:creationId xmlns:a16="http://schemas.microsoft.com/office/drawing/2014/main" id="{D3C48287-58CD-25DD-55FE-00F3844D963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36614988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1883-070D-318B-423C-054233D55C12}"/>
              </a:ext>
            </a:extLst>
          </p:cNvPr>
          <p:cNvSpPr>
            <a:spLocks noGrp="1"/>
          </p:cNvSpPr>
          <p:nvPr>
            <p:ph type="title"/>
          </p:nvPr>
        </p:nvSpPr>
        <p:spPr/>
        <p:txBody>
          <a:bodyPr/>
          <a:lstStyle/>
          <a:p>
            <a:r>
              <a:rPr lang="en-GB" dirty="0"/>
              <a:t>Later-line clinical trial data for </a:t>
            </a:r>
            <a:r>
              <a:rPr lang="en-GB" cap="none" dirty="0"/>
              <a:t>m</a:t>
            </a:r>
            <a:r>
              <a:rPr lang="en-GB" dirty="0"/>
              <a:t>CRC</a:t>
            </a:r>
          </a:p>
        </p:txBody>
      </p:sp>
      <p:sp>
        <p:nvSpPr>
          <p:cNvPr id="3" name="Slide Number Placeholder 2">
            <a:extLst>
              <a:ext uri="{FF2B5EF4-FFF2-40B4-BE49-F238E27FC236}">
                <a16:creationId xmlns:a16="http://schemas.microsoft.com/office/drawing/2014/main" id="{FE7F799C-A258-61DF-EEEA-25F582251F7F}"/>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4" name="TextBox 3">
            <a:extLst>
              <a:ext uri="{FF2B5EF4-FFF2-40B4-BE49-F238E27FC236}">
                <a16:creationId xmlns:a16="http://schemas.microsoft.com/office/drawing/2014/main" id="{6C2A5FB3-F04B-8872-F8E3-25B7DBC1CBE6}"/>
              </a:ext>
            </a:extLst>
          </p:cNvPr>
          <p:cNvSpPr txBox="1"/>
          <p:nvPr/>
        </p:nvSpPr>
        <p:spPr>
          <a:xfrm>
            <a:off x="263352" y="6331819"/>
            <a:ext cx="2432076" cy="261610"/>
          </a:xfrm>
          <a:prstGeom prst="rect">
            <a:avLst/>
          </a:prstGeom>
          <a:noFill/>
        </p:spPr>
        <p:txBody>
          <a:bodyPr wrap="none" rtlCol="0">
            <a:spAutoFit/>
          </a:bodyPr>
          <a:lstStyle/>
          <a:p>
            <a:r>
              <a:rPr lang="en-GB" sz="1100" dirty="0">
                <a:solidFill>
                  <a:schemeClr val="bg1"/>
                </a:solidFill>
                <a:latin typeface="Arial" panose="020B0604020202020204" pitchFamily="34" charset="0"/>
                <a:ea typeface="Aileron" charset="0"/>
                <a:cs typeface="Arial" panose="020B0604020202020204" pitchFamily="34" charset="0"/>
              </a:rPr>
              <a:t>mCRC, metastatic colorectal cancer</a:t>
            </a:r>
          </a:p>
        </p:txBody>
      </p:sp>
    </p:spTree>
    <p:extLst>
      <p:ext uri="{BB962C8B-B14F-4D97-AF65-F5344CB8AC3E}">
        <p14:creationId xmlns:p14="http://schemas.microsoft.com/office/powerpoint/2010/main" val="32052839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dirty="0"/>
              <a:t>CORRECT Study: Regorafenib vs placebo PROLONGED PFS AND OS in refractory </a:t>
            </a:r>
            <a:r>
              <a:rPr lang="en-GB" cap="none" noProof="0" dirty="0"/>
              <a:t>m</a:t>
            </a:r>
            <a:r>
              <a:rPr lang="en-GB" noProof="0" dirty="0"/>
              <a:t>CRC patients</a:t>
            </a:r>
          </a:p>
        </p:txBody>
      </p:sp>
      <p:sp>
        <p:nvSpPr>
          <p:cNvPr id="339" name="Slide Number Placeholder 338">
            <a:extLst>
              <a:ext uri="{FF2B5EF4-FFF2-40B4-BE49-F238E27FC236}">
                <a16:creationId xmlns:a16="http://schemas.microsoft.com/office/drawing/2014/main" id="{4BF1E52B-4FA7-7644-A454-DC3C87BDF9B0}"/>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11" name="Content Placeholder 10">
            <a:extLst>
              <a:ext uri="{FF2B5EF4-FFF2-40B4-BE49-F238E27FC236}">
                <a16:creationId xmlns:a16="http://schemas.microsoft.com/office/drawing/2014/main" id="{868B5C96-F40E-481A-0C12-F256E673F406}"/>
              </a:ext>
            </a:extLst>
          </p:cNvPr>
          <p:cNvSpPr>
            <a:spLocks noGrp="1"/>
          </p:cNvSpPr>
          <p:nvPr>
            <p:ph sz="quarter" idx="15"/>
          </p:nvPr>
        </p:nvSpPr>
        <p:spPr/>
        <p:txBody>
          <a:bodyPr anchor="b" anchorCtr="0"/>
          <a:lstStyle/>
          <a:p>
            <a:r>
              <a:rPr lang="en-GB" noProof="0" dirty="0"/>
              <a:t>CI, confidence interval; DCR, disease control rate; HR, hazard ratio; mCRC, metastatic colorectal cancer; mo, months; ORR, objective response rate; OS, overall survival; PFS, progression free survival</a:t>
            </a:r>
          </a:p>
          <a:p>
            <a:r>
              <a:rPr lang="en-GB" noProof="0" dirty="0"/>
              <a:t>Grothey A, et al. Lancet. 2013;381:303-12</a:t>
            </a:r>
          </a:p>
        </p:txBody>
      </p:sp>
      <p:sp>
        <p:nvSpPr>
          <p:cNvPr id="6" name="Textfeld 5"/>
          <p:cNvSpPr txBox="1"/>
          <p:nvPr/>
        </p:nvSpPr>
        <p:spPr>
          <a:xfrm>
            <a:off x="7432648" y="4960628"/>
            <a:ext cx="3876382" cy="318100"/>
          </a:xfrm>
          <a:prstGeom prst="rect">
            <a:avLst/>
          </a:prstGeom>
          <a:noFill/>
        </p:spPr>
        <p:txBody>
          <a:bodyPr wrap="none" rtlCol="0">
            <a:spAutoFit/>
          </a:bodyPr>
          <a:lstStyle/>
          <a:p>
            <a:pPr algn="ctr"/>
            <a:r>
              <a:rPr lang="en-GB" sz="1467" dirty="0">
                <a:latin typeface="Arial" panose="020B0604020202020204" pitchFamily="34" charset="0"/>
                <a:cs typeface="Arial" panose="020B0604020202020204" pitchFamily="34" charset="0"/>
              </a:rPr>
              <a:t>OS: 6.4 mo vs. 5.0 mo (HR 0.77; p= 0.0052)</a:t>
            </a:r>
          </a:p>
        </p:txBody>
      </p:sp>
      <p:sp>
        <p:nvSpPr>
          <p:cNvPr id="7" name="Textfeld 6"/>
          <p:cNvSpPr txBox="1"/>
          <p:nvPr/>
        </p:nvSpPr>
        <p:spPr>
          <a:xfrm>
            <a:off x="1446826" y="4945241"/>
            <a:ext cx="3918060" cy="318100"/>
          </a:xfrm>
          <a:prstGeom prst="rect">
            <a:avLst/>
          </a:prstGeom>
          <a:noFill/>
        </p:spPr>
        <p:txBody>
          <a:bodyPr wrap="none" rtlCol="0">
            <a:spAutoFit/>
          </a:bodyPr>
          <a:lstStyle/>
          <a:p>
            <a:pPr algn="ctr"/>
            <a:r>
              <a:rPr lang="en-GB" sz="1467" dirty="0">
                <a:latin typeface="Arial" panose="020B0604020202020204" pitchFamily="34" charset="0"/>
                <a:cs typeface="Arial" panose="020B0604020202020204" pitchFamily="34" charset="0"/>
              </a:rPr>
              <a:t>PFS: 1.9 mo vs. 1.7 mo (HR 0.49; p&lt;0.0001)</a:t>
            </a:r>
          </a:p>
        </p:txBody>
      </p:sp>
      <p:sp>
        <p:nvSpPr>
          <p:cNvPr id="8" name="Textfeld 7"/>
          <p:cNvSpPr txBox="1"/>
          <p:nvPr/>
        </p:nvSpPr>
        <p:spPr>
          <a:xfrm>
            <a:off x="619200" y="5295145"/>
            <a:ext cx="2843727" cy="677301"/>
          </a:xfrm>
          <a:prstGeom prst="rect">
            <a:avLst/>
          </a:prstGeom>
          <a:noFill/>
        </p:spPr>
        <p:txBody>
          <a:bodyPr wrap="none" lIns="0" tIns="0" rIns="0" b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1.0% vs. 0.4% 	(p=0.19)</a:t>
            </a:r>
          </a:p>
          <a:p>
            <a:pPr>
              <a:tabLst>
                <a:tab pos="594769" algn="l"/>
                <a:tab pos="1911303" algn="l"/>
              </a:tabLst>
            </a:pPr>
            <a:r>
              <a:rPr lang="en-GB" sz="1467" dirty="0">
                <a:latin typeface="Arial" panose="020B0604020202020204" pitchFamily="34" charset="0"/>
                <a:cs typeface="Arial" panose="020B0604020202020204" pitchFamily="34" charset="0"/>
              </a:rPr>
              <a:t>DCR: 	41% vs. 15% 	(p&lt;0.0001)</a:t>
            </a:r>
          </a:p>
        </p:txBody>
      </p:sp>
      <p:sp>
        <p:nvSpPr>
          <p:cNvPr id="9" name="TextBox 8">
            <a:extLst>
              <a:ext uri="{FF2B5EF4-FFF2-40B4-BE49-F238E27FC236}">
                <a16:creationId xmlns:a16="http://schemas.microsoft.com/office/drawing/2014/main" id="{84E5909D-471D-4E60-C66A-92D49F30DA06}"/>
              </a:ext>
            </a:extLst>
          </p:cNvPr>
          <p:cNvSpPr txBox="1"/>
          <p:nvPr/>
        </p:nvSpPr>
        <p:spPr>
          <a:xfrm>
            <a:off x="619200" y="1633735"/>
            <a:ext cx="3941335"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10" name="TextBox 9">
            <a:extLst>
              <a:ext uri="{FF2B5EF4-FFF2-40B4-BE49-F238E27FC236}">
                <a16:creationId xmlns:a16="http://schemas.microsoft.com/office/drawing/2014/main" id="{343F4A7A-4676-0F21-94BA-B5DBFC5DFF0F}"/>
              </a:ext>
            </a:extLst>
          </p:cNvPr>
          <p:cNvSpPr txBox="1"/>
          <p:nvPr/>
        </p:nvSpPr>
        <p:spPr>
          <a:xfrm>
            <a:off x="6264390" y="1628800"/>
            <a:ext cx="2513701"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17" name="TextBox 16">
            <a:extLst>
              <a:ext uri="{FF2B5EF4-FFF2-40B4-BE49-F238E27FC236}">
                <a16:creationId xmlns:a16="http://schemas.microsoft.com/office/drawing/2014/main" id="{827D1528-A094-5A4A-91F9-9E0A4B12BCCA}"/>
              </a:ext>
            </a:extLst>
          </p:cNvPr>
          <p:cNvSpPr txBox="1"/>
          <p:nvPr/>
        </p:nvSpPr>
        <p:spPr>
          <a:xfrm>
            <a:off x="855121" y="2289944"/>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8" name="TextBox 17">
            <a:extLst>
              <a:ext uri="{FF2B5EF4-FFF2-40B4-BE49-F238E27FC236}">
                <a16:creationId xmlns:a16="http://schemas.microsoft.com/office/drawing/2014/main" id="{D0268C90-BEEA-C047-BC5E-83B1FFBC02B5}"/>
              </a:ext>
            </a:extLst>
          </p:cNvPr>
          <p:cNvSpPr txBox="1"/>
          <p:nvPr/>
        </p:nvSpPr>
        <p:spPr>
          <a:xfrm rot="16200000">
            <a:off x="-204640" y="3237749"/>
            <a:ext cx="177452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Progression-free survival (%)</a:t>
            </a:r>
          </a:p>
        </p:txBody>
      </p:sp>
      <p:cxnSp>
        <p:nvCxnSpPr>
          <p:cNvPr id="20" name="Straight Connector 19">
            <a:extLst>
              <a:ext uri="{FF2B5EF4-FFF2-40B4-BE49-F238E27FC236}">
                <a16:creationId xmlns:a16="http://schemas.microsoft.com/office/drawing/2014/main" id="{36072AD0-2113-2F41-A893-5E8E9C779ED5}"/>
              </a:ext>
            </a:extLst>
          </p:cNvPr>
          <p:cNvCxnSpPr>
            <a:cxnSpLocks/>
          </p:cNvCxnSpPr>
          <p:nvPr/>
        </p:nvCxnSpPr>
        <p:spPr>
          <a:xfrm>
            <a:off x="1136973" y="2372866"/>
            <a:ext cx="0" cy="18669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3D7DB74-2253-1E4A-986B-28CCEE39CBE4}"/>
              </a:ext>
            </a:extLst>
          </p:cNvPr>
          <p:cNvCxnSpPr>
            <a:cxnSpLocks/>
          </p:cNvCxnSpPr>
          <p:nvPr/>
        </p:nvCxnSpPr>
        <p:spPr>
          <a:xfrm flipH="1">
            <a:off x="1134505" y="4237298"/>
            <a:ext cx="4637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F9D70F1-5C4D-014F-A7D4-41E31692A3F0}"/>
              </a:ext>
            </a:extLst>
          </p:cNvPr>
          <p:cNvCxnSpPr>
            <a:cxnSpLocks/>
          </p:cNvCxnSpPr>
          <p:nvPr/>
        </p:nvCxnSpPr>
        <p:spPr>
          <a:xfrm>
            <a:off x="1136973"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54B642B-C04E-D348-B126-652EA45C9F48}"/>
              </a:ext>
            </a:extLst>
          </p:cNvPr>
          <p:cNvCxnSpPr>
            <a:cxnSpLocks/>
          </p:cNvCxnSpPr>
          <p:nvPr/>
        </p:nvCxnSpPr>
        <p:spPr>
          <a:xfrm>
            <a:off x="1911673"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BA90B12-BB6B-F949-B08E-6B5C327C6E00}"/>
              </a:ext>
            </a:extLst>
          </p:cNvPr>
          <p:cNvSpPr txBox="1"/>
          <p:nvPr/>
        </p:nvSpPr>
        <p:spPr>
          <a:xfrm>
            <a:off x="1874978"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30" name="TextBox 29">
            <a:extLst>
              <a:ext uri="{FF2B5EF4-FFF2-40B4-BE49-F238E27FC236}">
                <a16:creationId xmlns:a16="http://schemas.microsoft.com/office/drawing/2014/main" id="{0FF84B31-BFE2-B148-A759-723BEBA0C0A1}"/>
              </a:ext>
            </a:extLst>
          </p:cNvPr>
          <p:cNvSpPr txBox="1"/>
          <p:nvPr/>
        </p:nvSpPr>
        <p:spPr>
          <a:xfrm>
            <a:off x="1106628"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31" name="Straight Connector 30">
            <a:extLst>
              <a:ext uri="{FF2B5EF4-FFF2-40B4-BE49-F238E27FC236}">
                <a16:creationId xmlns:a16="http://schemas.microsoft.com/office/drawing/2014/main" id="{E9F45051-D512-5F4D-AD5D-F5071227DB29}"/>
              </a:ext>
            </a:extLst>
          </p:cNvPr>
          <p:cNvCxnSpPr>
            <a:cxnSpLocks/>
          </p:cNvCxnSpPr>
          <p:nvPr/>
        </p:nvCxnSpPr>
        <p:spPr>
          <a:xfrm>
            <a:off x="268319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B51BA46-4EEF-BE49-BA49-E8C8E98BCA05}"/>
              </a:ext>
            </a:extLst>
          </p:cNvPr>
          <p:cNvSpPr txBox="1"/>
          <p:nvPr/>
        </p:nvSpPr>
        <p:spPr>
          <a:xfrm>
            <a:off x="2646503"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33" name="Straight Connector 32">
            <a:extLst>
              <a:ext uri="{FF2B5EF4-FFF2-40B4-BE49-F238E27FC236}">
                <a16:creationId xmlns:a16="http://schemas.microsoft.com/office/drawing/2014/main" id="{8E987668-0942-4746-80B4-0B25D55A22C9}"/>
              </a:ext>
            </a:extLst>
          </p:cNvPr>
          <p:cNvCxnSpPr>
            <a:cxnSpLocks/>
          </p:cNvCxnSpPr>
          <p:nvPr/>
        </p:nvCxnSpPr>
        <p:spPr>
          <a:xfrm rot="5400000">
            <a:off x="1105223" y="421101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9573A91-69C1-014F-8337-AB28A3B29A82}"/>
              </a:ext>
            </a:extLst>
          </p:cNvPr>
          <p:cNvCxnSpPr>
            <a:cxnSpLocks/>
          </p:cNvCxnSpPr>
          <p:nvPr/>
        </p:nvCxnSpPr>
        <p:spPr>
          <a:xfrm rot="5400000">
            <a:off x="1105223" y="234411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B2104FF-50E3-EF4D-AD6C-5A8A8663175F}"/>
              </a:ext>
            </a:extLst>
          </p:cNvPr>
          <p:cNvSpPr txBox="1"/>
          <p:nvPr/>
        </p:nvSpPr>
        <p:spPr>
          <a:xfrm>
            <a:off x="925653" y="275666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75</a:t>
            </a:r>
          </a:p>
        </p:txBody>
      </p:sp>
      <p:cxnSp>
        <p:nvCxnSpPr>
          <p:cNvPr id="37" name="Straight Connector 36">
            <a:extLst>
              <a:ext uri="{FF2B5EF4-FFF2-40B4-BE49-F238E27FC236}">
                <a16:creationId xmlns:a16="http://schemas.microsoft.com/office/drawing/2014/main" id="{E85CEC11-7288-2846-9A3D-D62910DD3528}"/>
              </a:ext>
            </a:extLst>
          </p:cNvPr>
          <p:cNvCxnSpPr>
            <a:cxnSpLocks/>
          </p:cNvCxnSpPr>
          <p:nvPr/>
        </p:nvCxnSpPr>
        <p:spPr>
          <a:xfrm rot="5400000">
            <a:off x="1105223" y="281084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2E3B0B53-256B-234F-BC1B-DEADB2BB2FC6}"/>
              </a:ext>
            </a:extLst>
          </p:cNvPr>
          <p:cNvSpPr txBox="1"/>
          <p:nvPr/>
        </p:nvSpPr>
        <p:spPr>
          <a:xfrm>
            <a:off x="925653" y="3223394"/>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cxnSp>
        <p:nvCxnSpPr>
          <p:cNvPr id="39" name="Straight Connector 38">
            <a:extLst>
              <a:ext uri="{FF2B5EF4-FFF2-40B4-BE49-F238E27FC236}">
                <a16:creationId xmlns:a16="http://schemas.microsoft.com/office/drawing/2014/main" id="{2FB97438-5BAA-A745-ADB2-F04004C7D3E7}"/>
              </a:ext>
            </a:extLst>
          </p:cNvPr>
          <p:cNvCxnSpPr>
            <a:cxnSpLocks/>
          </p:cNvCxnSpPr>
          <p:nvPr/>
        </p:nvCxnSpPr>
        <p:spPr>
          <a:xfrm rot="5400000">
            <a:off x="1105223" y="327756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F7C8B77-CC42-7044-ADF6-C5B68E08D29A}"/>
              </a:ext>
            </a:extLst>
          </p:cNvPr>
          <p:cNvSpPr txBox="1"/>
          <p:nvPr/>
        </p:nvSpPr>
        <p:spPr>
          <a:xfrm>
            <a:off x="925653" y="3693294"/>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41" name="Straight Connector 40">
            <a:extLst>
              <a:ext uri="{FF2B5EF4-FFF2-40B4-BE49-F238E27FC236}">
                <a16:creationId xmlns:a16="http://schemas.microsoft.com/office/drawing/2014/main" id="{A6494F8A-A561-C748-9EFC-0952ECAE5A97}"/>
              </a:ext>
            </a:extLst>
          </p:cNvPr>
          <p:cNvCxnSpPr>
            <a:cxnSpLocks/>
          </p:cNvCxnSpPr>
          <p:nvPr/>
        </p:nvCxnSpPr>
        <p:spPr>
          <a:xfrm rot="5400000">
            <a:off x="1105223" y="374746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7666F6B-36D5-504B-9943-C3C5CAB1AC11}"/>
              </a:ext>
            </a:extLst>
          </p:cNvPr>
          <p:cNvSpPr txBox="1"/>
          <p:nvPr/>
        </p:nvSpPr>
        <p:spPr>
          <a:xfrm>
            <a:off x="996185" y="416001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cxnSp>
        <p:nvCxnSpPr>
          <p:cNvPr id="43" name="Straight Connector 42">
            <a:extLst>
              <a:ext uri="{FF2B5EF4-FFF2-40B4-BE49-F238E27FC236}">
                <a16:creationId xmlns:a16="http://schemas.microsoft.com/office/drawing/2014/main" id="{AC20AF6C-F775-1C44-BD2F-260C91F8F498}"/>
              </a:ext>
            </a:extLst>
          </p:cNvPr>
          <p:cNvCxnSpPr>
            <a:cxnSpLocks/>
          </p:cNvCxnSpPr>
          <p:nvPr/>
        </p:nvCxnSpPr>
        <p:spPr>
          <a:xfrm>
            <a:off x="576929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1CA3F87-6822-8F49-A6A8-34F52B283F6D}"/>
              </a:ext>
            </a:extLst>
          </p:cNvPr>
          <p:cNvSpPr txBox="1"/>
          <p:nvPr/>
        </p:nvSpPr>
        <p:spPr>
          <a:xfrm>
            <a:off x="5697337"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45" name="Straight Connector 44">
            <a:extLst>
              <a:ext uri="{FF2B5EF4-FFF2-40B4-BE49-F238E27FC236}">
                <a16:creationId xmlns:a16="http://schemas.microsoft.com/office/drawing/2014/main" id="{EDA782DD-79A5-E148-A49F-A6CD86A632F1}"/>
              </a:ext>
            </a:extLst>
          </p:cNvPr>
          <p:cNvCxnSpPr>
            <a:cxnSpLocks/>
          </p:cNvCxnSpPr>
          <p:nvPr/>
        </p:nvCxnSpPr>
        <p:spPr>
          <a:xfrm>
            <a:off x="500094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59739B4-7417-FB49-9A2C-FBB0EDA19243}"/>
              </a:ext>
            </a:extLst>
          </p:cNvPr>
          <p:cNvSpPr txBox="1"/>
          <p:nvPr/>
        </p:nvSpPr>
        <p:spPr>
          <a:xfrm>
            <a:off x="4928987"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47" name="Straight Connector 46">
            <a:extLst>
              <a:ext uri="{FF2B5EF4-FFF2-40B4-BE49-F238E27FC236}">
                <a16:creationId xmlns:a16="http://schemas.microsoft.com/office/drawing/2014/main" id="{858F6C06-375E-F445-8AA9-05A29C39C48A}"/>
              </a:ext>
            </a:extLst>
          </p:cNvPr>
          <p:cNvCxnSpPr>
            <a:cxnSpLocks/>
          </p:cNvCxnSpPr>
          <p:nvPr/>
        </p:nvCxnSpPr>
        <p:spPr>
          <a:xfrm>
            <a:off x="422624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C897987-AEBD-974C-AA71-93D44BF9E97C}"/>
              </a:ext>
            </a:extLst>
          </p:cNvPr>
          <p:cNvSpPr txBox="1"/>
          <p:nvPr/>
        </p:nvSpPr>
        <p:spPr>
          <a:xfrm>
            <a:off x="4189553"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49" name="Straight Connector 48">
            <a:extLst>
              <a:ext uri="{FF2B5EF4-FFF2-40B4-BE49-F238E27FC236}">
                <a16:creationId xmlns:a16="http://schemas.microsoft.com/office/drawing/2014/main" id="{B95301E1-4C3C-174F-88AE-45A61A715572}"/>
              </a:ext>
            </a:extLst>
          </p:cNvPr>
          <p:cNvCxnSpPr>
            <a:cxnSpLocks/>
          </p:cNvCxnSpPr>
          <p:nvPr/>
        </p:nvCxnSpPr>
        <p:spPr>
          <a:xfrm>
            <a:off x="3454723"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5FF111D9-E2C0-DD43-89D1-5B913B1D13F4}"/>
              </a:ext>
            </a:extLst>
          </p:cNvPr>
          <p:cNvSpPr txBox="1"/>
          <p:nvPr/>
        </p:nvSpPr>
        <p:spPr>
          <a:xfrm>
            <a:off x="3418028"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1" name="TextBox 50">
            <a:extLst>
              <a:ext uri="{FF2B5EF4-FFF2-40B4-BE49-F238E27FC236}">
                <a16:creationId xmlns:a16="http://schemas.microsoft.com/office/drawing/2014/main" id="{27E56757-1DB2-C94A-B29A-858214F2AF54}"/>
              </a:ext>
            </a:extLst>
          </p:cNvPr>
          <p:cNvSpPr txBox="1"/>
          <p:nvPr/>
        </p:nvSpPr>
        <p:spPr>
          <a:xfrm>
            <a:off x="1804446"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238</a:t>
            </a:r>
          </a:p>
          <a:p>
            <a:pPr algn="ctr">
              <a:lnSpc>
                <a:spcPct val="90000"/>
              </a:lnSpc>
            </a:pPr>
            <a:r>
              <a:rPr lang="en-GB" sz="1000" dirty="0">
                <a:latin typeface="Arial" panose="020B0604020202020204" pitchFamily="34" charset="0"/>
                <a:ea typeface="Aileron" charset="0"/>
                <a:cs typeface="Arial" panose="020B0604020202020204" pitchFamily="34" charset="0"/>
              </a:rPr>
              <a:t>51</a:t>
            </a:r>
          </a:p>
        </p:txBody>
      </p:sp>
      <p:sp>
        <p:nvSpPr>
          <p:cNvPr id="52" name="TextBox 51">
            <a:extLst>
              <a:ext uri="{FF2B5EF4-FFF2-40B4-BE49-F238E27FC236}">
                <a16:creationId xmlns:a16="http://schemas.microsoft.com/office/drawing/2014/main" id="{F1BC4280-F5E5-AA46-81CA-FD7C805460FE}"/>
              </a:ext>
            </a:extLst>
          </p:cNvPr>
          <p:cNvSpPr txBox="1"/>
          <p:nvPr/>
        </p:nvSpPr>
        <p:spPr>
          <a:xfrm>
            <a:off x="280262" y="4462845"/>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Regorafenib</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53" name="TextBox 52">
            <a:extLst>
              <a:ext uri="{FF2B5EF4-FFF2-40B4-BE49-F238E27FC236}">
                <a16:creationId xmlns:a16="http://schemas.microsoft.com/office/drawing/2014/main" id="{13E110F4-CD46-544B-BE6D-78A023DEAD80}"/>
              </a:ext>
            </a:extLst>
          </p:cNvPr>
          <p:cNvSpPr txBox="1"/>
          <p:nvPr/>
        </p:nvSpPr>
        <p:spPr>
          <a:xfrm>
            <a:off x="2611237"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98</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55" name="TextBox 54">
            <a:extLst>
              <a:ext uri="{FF2B5EF4-FFF2-40B4-BE49-F238E27FC236}">
                <a16:creationId xmlns:a16="http://schemas.microsoft.com/office/drawing/2014/main" id="{614D61D8-F03D-0243-BE8C-7DA4470F99A6}"/>
              </a:ext>
            </a:extLst>
          </p:cNvPr>
          <p:cNvSpPr txBox="1"/>
          <p:nvPr/>
        </p:nvSpPr>
        <p:spPr>
          <a:xfrm>
            <a:off x="4964253" y="4601344"/>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3D66D990-34AC-BE4B-BE76-6F09D3085B82}"/>
              </a:ext>
            </a:extLst>
          </p:cNvPr>
          <p:cNvSpPr txBox="1"/>
          <p:nvPr/>
        </p:nvSpPr>
        <p:spPr>
          <a:xfrm>
            <a:off x="4154287"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57" name="TextBox 56">
            <a:extLst>
              <a:ext uri="{FF2B5EF4-FFF2-40B4-BE49-F238E27FC236}">
                <a16:creationId xmlns:a16="http://schemas.microsoft.com/office/drawing/2014/main" id="{07CB6F95-17E8-ED48-A856-92DB8342EE23}"/>
              </a:ext>
            </a:extLst>
          </p:cNvPr>
          <p:cNvSpPr txBox="1"/>
          <p:nvPr/>
        </p:nvSpPr>
        <p:spPr>
          <a:xfrm>
            <a:off x="3382762"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58" name="TextBox 57">
            <a:extLst>
              <a:ext uri="{FF2B5EF4-FFF2-40B4-BE49-F238E27FC236}">
                <a16:creationId xmlns:a16="http://schemas.microsoft.com/office/drawing/2014/main" id="{883C4DEE-F89E-E248-8721-0F89C7D81233}"/>
              </a:ext>
            </a:extLst>
          </p:cNvPr>
          <p:cNvSpPr txBox="1"/>
          <p:nvPr/>
        </p:nvSpPr>
        <p:spPr>
          <a:xfrm>
            <a:off x="2623741" y="4414897"/>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59" name="TextBox 58">
            <a:extLst>
              <a:ext uri="{FF2B5EF4-FFF2-40B4-BE49-F238E27FC236}">
                <a16:creationId xmlns:a16="http://schemas.microsoft.com/office/drawing/2014/main" id="{00297BA8-D662-6A48-BAA3-393E10DC2E95}"/>
              </a:ext>
            </a:extLst>
          </p:cNvPr>
          <p:cNvSpPr txBox="1"/>
          <p:nvPr/>
        </p:nvSpPr>
        <p:spPr>
          <a:xfrm>
            <a:off x="3582144" y="3234770"/>
            <a:ext cx="214802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HR 0.49, 95% CI 0.42-0.58, P&lt;0.0001</a:t>
            </a:r>
          </a:p>
        </p:txBody>
      </p:sp>
      <p:sp>
        <p:nvSpPr>
          <p:cNvPr id="60" name="TextBox 59">
            <a:extLst>
              <a:ext uri="{FF2B5EF4-FFF2-40B4-BE49-F238E27FC236}">
                <a16:creationId xmlns:a16="http://schemas.microsoft.com/office/drawing/2014/main" id="{34C00AFA-45E6-634E-9D54-8DC8561EFF1A}"/>
              </a:ext>
            </a:extLst>
          </p:cNvPr>
          <p:cNvSpPr txBox="1"/>
          <p:nvPr/>
        </p:nvSpPr>
        <p:spPr>
          <a:xfrm>
            <a:off x="4702919" y="2291795"/>
            <a:ext cx="694101"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Regorafenib</a:t>
            </a:r>
          </a:p>
          <a:p>
            <a:r>
              <a:rPr lang="en-GB" sz="1000" dirty="0">
                <a:latin typeface="Arial" panose="020B0604020202020204" pitchFamily="34" charset="0"/>
                <a:ea typeface="Aileron" charset="0"/>
                <a:cs typeface="Arial" panose="020B0604020202020204" pitchFamily="34" charset="0"/>
              </a:rPr>
              <a:t>Placebo</a:t>
            </a:r>
          </a:p>
        </p:txBody>
      </p:sp>
      <p:cxnSp>
        <p:nvCxnSpPr>
          <p:cNvPr id="61" name="Straight Connector 60">
            <a:extLst>
              <a:ext uri="{FF2B5EF4-FFF2-40B4-BE49-F238E27FC236}">
                <a16:creationId xmlns:a16="http://schemas.microsoft.com/office/drawing/2014/main" id="{48EA924F-FAB6-7142-9BE0-BCDDE1B5F206}"/>
              </a:ext>
            </a:extLst>
          </p:cNvPr>
          <p:cNvCxnSpPr>
            <a:cxnSpLocks/>
          </p:cNvCxnSpPr>
          <p:nvPr/>
        </p:nvCxnSpPr>
        <p:spPr>
          <a:xfrm flipH="1">
            <a:off x="4406343" y="2374639"/>
            <a:ext cx="213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EA112A1-1999-A540-8D0F-FC4FE334E306}"/>
              </a:ext>
            </a:extLst>
          </p:cNvPr>
          <p:cNvCxnSpPr>
            <a:cxnSpLocks/>
          </p:cNvCxnSpPr>
          <p:nvPr/>
        </p:nvCxnSpPr>
        <p:spPr>
          <a:xfrm flipH="1">
            <a:off x="4406343" y="2520689"/>
            <a:ext cx="213282"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A075ADE6-957D-BF48-9122-694E47A42214}"/>
              </a:ext>
            </a:extLst>
          </p:cNvPr>
          <p:cNvSpPr/>
          <p:nvPr/>
        </p:nvSpPr>
        <p:spPr>
          <a:xfrm>
            <a:off x="4476658" y="2338313"/>
            <a:ext cx="72653" cy="726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709208C5-8F3B-B942-9A66-82B0C28D0662}"/>
              </a:ext>
            </a:extLst>
          </p:cNvPr>
          <p:cNvSpPr/>
          <p:nvPr/>
        </p:nvSpPr>
        <p:spPr>
          <a:xfrm>
            <a:off x="4476658" y="2484363"/>
            <a:ext cx="72653" cy="7265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1BBC047C-181D-8D45-B7D5-4EA92AF31135}"/>
              </a:ext>
            </a:extLst>
          </p:cNvPr>
          <p:cNvSpPr txBox="1"/>
          <p:nvPr/>
        </p:nvSpPr>
        <p:spPr>
          <a:xfrm rot="16200000">
            <a:off x="5838772" y="3237749"/>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cxnSp>
        <p:nvCxnSpPr>
          <p:cNvPr id="69" name="Straight Connector 68">
            <a:extLst>
              <a:ext uri="{FF2B5EF4-FFF2-40B4-BE49-F238E27FC236}">
                <a16:creationId xmlns:a16="http://schemas.microsoft.com/office/drawing/2014/main" id="{AB2C45DB-88CE-8A49-AC9C-5A24AF58894A}"/>
              </a:ext>
            </a:extLst>
          </p:cNvPr>
          <p:cNvCxnSpPr>
            <a:cxnSpLocks/>
          </p:cNvCxnSpPr>
          <p:nvPr/>
        </p:nvCxnSpPr>
        <p:spPr>
          <a:xfrm flipH="1">
            <a:off x="6882163" y="4237298"/>
            <a:ext cx="48245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827141B-0316-9846-933D-6C6F6D8F1E88}"/>
              </a:ext>
            </a:extLst>
          </p:cNvPr>
          <p:cNvCxnSpPr>
            <a:cxnSpLocks/>
          </p:cNvCxnSpPr>
          <p:nvPr/>
        </p:nvCxnSpPr>
        <p:spPr>
          <a:xfrm>
            <a:off x="757109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561C0319-7C0F-5943-A145-C13843396F8C}"/>
              </a:ext>
            </a:extLst>
          </p:cNvPr>
          <p:cNvSpPr txBox="1"/>
          <p:nvPr/>
        </p:nvSpPr>
        <p:spPr>
          <a:xfrm>
            <a:off x="7534403"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cxnSp>
        <p:nvCxnSpPr>
          <p:cNvPr id="74" name="Straight Connector 73">
            <a:extLst>
              <a:ext uri="{FF2B5EF4-FFF2-40B4-BE49-F238E27FC236}">
                <a16:creationId xmlns:a16="http://schemas.microsoft.com/office/drawing/2014/main" id="{FDFCA368-0958-E249-B0FC-FBB37E84DDD4}"/>
              </a:ext>
            </a:extLst>
          </p:cNvPr>
          <p:cNvCxnSpPr>
            <a:cxnSpLocks/>
          </p:cNvCxnSpPr>
          <p:nvPr/>
        </p:nvCxnSpPr>
        <p:spPr>
          <a:xfrm>
            <a:off x="8262412"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6A4F3E0E-4CE4-B74E-8FD4-A553E66C3E8D}"/>
              </a:ext>
            </a:extLst>
          </p:cNvPr>
          <p:cNvSpPr txBox="1"/>
          <p:nvPr/>
        </p:nvSpPr>
        <p:spPr>
          <a:xfrm>
            <a:off x="8225717"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85" name="Straight Connector 84">
            <a:extLst>
              <a:ext uri="{FF2B5EF4-FFF2-40B4-BE49-F238E27FC236}">
                <a16:creationId xmlns:a16="http://schemas.microsoft.com/office/drawing/2014/main" id="{5E689004-64EA-3945-8463-966170764C62}"/>
              </a:ext>
            </a:extLst>
          </p:cNvPr>
          <p:cNvCxnSpPr>
            <a:cxnSpLocks/>
          </p:cNvCxnSpPr>
          <p:nvPr/>
        </p:nvCxnSpPr>
        <p:spPr>
          <a:xfrm>
            <a:off x="11011629"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F22AF28-C1AB-584C-B197-A985F1E5B295}"/>
              </a:ext>
            </a:extLst>
          </p:cNvPr>
          <p:cNvSpPr txBox="1"/>
          <p:nvPr/>
        </p:nvSpPr>
        <p:spPr>
          <a:xfrm>
            <a:off x="10939668"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87" name="Straight Connector 86">
            <a:extLst>
              <a:ext uri="{FF2B5EF4-FFF2-40B4-BE49-F238E27FC236}">
                <a16:creationId xmlns:a16="http://schemas.microsoft.com/office/drawing/2014/main" id="{CE09311B-CDA1-E745-89B9-8BC841850AAA}"/>
              </a:ext>
            </a:extLst>
          </p:cNvPr>
          <p:cNvCxnSpPr>
            <a:cxnSpLocks/>
          </p:cNvCxnSpPr>
          <p:nvPr/>
        </p:nvCxnSpPr>
        <p:spPr>
          <a:xfrm>
            <a:off x="10323489"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69421C3C-4ADF-FF40-B37E-B52F3F514E9C}"/>
              </a:ext>
            </a:extLst>
          </p:cNvPr>
          <p:cNvSpPr txBox="1"/>
          <p:nvPr/>
        </p:nvSpPr>
        <p:spPr>
          <a:xfrm>
            <a:off x="10251528"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89" name="Straight Connector 88">
            <a:extLst>
              <a:ext uri="{FF2B5EF4-FFF2-40B4-BE49-F238E27FC236}">
                <a16:creationId xmlns:a16="http://schemas.microsoft.com/office/drawing/2014/main" id="{1843499B-4393-CA4A-901B-1514340871D6}"/>
              </a:ext>
            </a:extLst>
          </p:cNvPr>
          <p:cNvCxnSpPr>
            <a:cxnSpLocks/>
          </p:cNvCxnSpPr>
          <p:nvPr/>
        </p:nvCxnSpPr>
        <p:spPr>
          <a:xfrm>
            <a:off x="9637021"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2AE60F30-89A6-CB48-BB89-B48DE8C961CC}"/>
              </a:ext>
            </a:extLst>
          </p:cNvPr>
          <p:cNvSpPr txBox="1"/>
          <p:nvPr/>
        </p:nvSpPr>
        <p:spPr>
          <a:xfrm>
            <a:off x="9600326"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91" name="Straight Connector 90">
            <a:extLst>
              <a:ext uri="{FF2B5EF4-FFF2-40B4-BE49-F238E27FC236}">
                <a16:creationId xmlns:a16="http://schemas.microsoft.com/office/drawing/2014/main" id="{713FE3B4-5928-D04E-A0DA-D53DBA630EFC}"/>
              </a:ext>
            </a:extLst>
          </p:cNvPr>
          <p:cNvCxnSpPr>
            <a:cxnSpLocks/>
          </p:cNvCxnSpPr>
          <p:nvPr/>
        </p:nvCxnSpPr>
        <p:spPr>
          <a:xfrm>
            <a:off x="8945706"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BB5BD197-6B31-3741-BE0B-56805EFBAC9D}"/>
              </a:ext>
            </a:extLst>
          </p:cNvPr>
          <p:cNvSpPr txBox="1"/>
          <p:nvPr/>
        </p:nvSpPr>
        <p:spPr>
          <a:xfrm>
            <a:off x="8909011"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93" name="TextBox 92">
            <a:extLst>
              <a:ext uri="{FF2B5EF4-FFF2-40B4-BE49-F238E27FC236}">
                <a16:creationId xmlns:a16="http://schemas.microsoft.com/office/drawing/2014/main" id="{857B4876-B86C-F14B-AB7B-72A3BC9A0445}"/>
              </a:ext>
            </a:extLst>
          </p:cNvPr>
          <p:cNvSpPr txBox="1"/>
          <p:nvPr/>
        </p:nvSpPr>
        <p:spPr>
          <a:xfrm>
            <a:off x="7442478"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452</a:t>
            </a:r>
          </a:p>
          <a:p>
            <a:pPr algn="ctr">
              <a:lnSpc>
                <a:spcPct val="90000"/>
              </a:lnSpc>
            </a:pPr>
            <a:r>
              <a:rPr lang="en-GB" sz="1000" dirty="0">
                <a:latin typeface="Arial" panose="020B0604020202020204" pitchFamily="34" charset="0"/>
                <a:ea typeface="Aileron" charset="0"/>
                <a:cs typeface="Arial" panose="020B0604020202020204" pitchFamily="34" charset="0"/>
              </a:rPr>
              <a:t>221</a:t>
            </a:r>
          </a:p>
        </p:txBody>
      </p:sp>
      <p:sp>
        <p:nvSpPr>
          <p:cNvPr id="94" name="TextBox 93">
            <a:extLst>
              <a:ext uri="{FF2B5EF4-FFF2-40B4-BE49-F238E27FC236}">
                <a16:creationId xmlns:a16="http://schemas.microsoft.com/office/drawing/2014/main" id="{2C95145E-A269-2C47-AC3D-C4598F1C40D8}"/>
              </a:ext>
            </a:extLst>
          </p:cNvPr>
          <p:cNvSpPr txBox="1"/>
          <p:nvPr/>
        </p:nvSpPr>
        <p:spPr>
          <a:xfrm>
            <a:off x="6027919" y="4462845"/>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Regorafenib</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95" name="TextBox 94">
            <a:extLst>
              <a:ext uri="{FF2B5EF4-FFF2-40B4-BE49-F238E27FC236}">
                <a16:creationId xmlns:a16="http://schemas.microsoft.com/office/drawing/2014/main" id="{A38C43C9-9E55-5047-B4DC-B3417B024CB5}"/>
              </a:ext>
            </a:extLst>
          </p:cNvPr>
          <p:cNvSpPr txBox="1"/>
          <p:nvPr/>
        </p:nvSpPr>
        <p:spPr>
          <a:xfrm>
            <a:off x="8155185"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352</a:t>
            </a:r>
          </a:p>
          <a:p>
            <a:pPr algn="ctr">
              <a:lnSpc>
                <a:spcPct val="90000"/>
              </a:lnSpc>
            </a:pPr>
            <a:r>
              <a:rPr lang="en-GB" sz="1000" dirty="0">
                <a:latin typeface="Arial" panose="020B0604020202020204" pitchFamily="34" charset="0"/>
                <a:ea typeface="Aileron" charset="0"/>
                <a:cs typeface="Arial" panose="020B0604020202020204" pitchFamily="34" charset="0"/>
              </a:rPr>
              <a:t>150</a:t>
            </a:r>
          </a:p>
        </p:txBody>
      </p:sp>
      <p:sp>
        <p:nvSpPr>
          <p:cNvPr id="96" name="TextBox 95">
            <a:extLst>
              <a:ext uri="{FF2B5EF4-FFF2-40B4-BE49-F238E27FC236}">
                <a16:creationId xmlns:a16="http://schemas.microsoft.com/office/drawing/2014/main" id="{B5B5D1D9-7D42-8F43-B881-566D48A52876}"/>
              </a:ext>
            </a:extLst>
          </p:cNvPr>
          <p:cNvSpPr txBox="1"/>
          <p:nvPr/>
        </p:nvSpPr>
        <p:spPr>
          <a:xfrm>
            <a:off x="10251528"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97" name="TextBox 96">
            <a:extLst>
              <a:ext uri="{FF2B5EF4-FFF2-40B4-BE49-F238E27FC236}">
                <a16:creationId xmlns:a16="http://schemas.microsoft.com/office/drawing/2014/main" id="{0CFCF9B0-F8D4-D541-87E8-799DC959307C}"/>
              </a:ext>
            </a:extLst>
          </p:cNvPr>
          <p:cNvSpPr txBox="1"/>
          <p:nvPr/>
        </p:nvSpPr>
        <p:spPr>
          <a:xfrm>
            <a:off x="9565060"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93</a:t>
            </a:r>
          </a:p>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sp>
        <p:nvSpPr>
          <p:cNvPr id="98" name="TextBox 97">
            <a:extLst>
              <a:ext uri="{FF2B5EF4-FFF2-40B4-BE49-F238E27FC236}">
                <a16:creationId xmlns:a16="http://schemas.microsoft.com/office/drawing/2014/main" id="{912A20EB-A18D-E944-9CD4-15EEC3030054}"/>
              </a:ext>
            </a:extLst>
          </p:cNvPr>
          <p:cNvSpPr txBox="1"/>
          <p:nvPr/>
        </p:nvSpPr>
        <p:spPr>
          <a:xfrm>
            <a:off x="8838479"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187</a:t>
            </a:r>
          </a:p>
          <a:p>
            <a:pPr algn="ctr">
              <a:lnSpc>
                <a:spcPct val="90000"/>
              </a:lnSpc>
            </a:pPr>
            <a:r>
              <a:rPr lang="en-GB" sz="1000" dirty="0">
                <a:latin typeface="Arial" panose="020B0604020202020204" pitchFamily="34" charset="0"/>
                <a:ea typeface="Aileron" charset="0"/>
                <a:cs typeface="Arial" panose="020B0604020202020204" pitchFamily="34" charset="0"/>
              </a:rPr>
              <a:t>75</a:t>
            </a:r>
          </a:p>
        </p:txBody>
      </p:sp>
      <p:sp>
        <p:nvSpPr>
          <p:cNvPr id="99" name="TextBox 98">
            <a:extLst>
              <a:ext uri="{FF2B5EF4-FFF2-40B4-BE49-F238E27FC236}">
                <a16:creationId xmlns:a16="http://schemas.microsoft.com/office/drawing/2014/main" id="{71F1858C-C84E-2E41-A230-7B53A8C6C07F}"/>
              </a:ext>
            </a:extLst>
          </p:cNvPr>
          <p:cNvSpPr txBox="1"/>
          <p:nvPr/>
        </p:nvSpPr>
        <p:spPr>
          <a:xfrm>
            <a:off x="8371398" y="4414897"/>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cxnSp>
        <p:nvCxnSpPr>
          <p:cNvPr id="108" name="Straight Connector 107">
            <a:extLst>
              <a:ext uri="{FF2B5EF4-FFF2-40B4-BE49-F238E27FC236}">
                <a16:creationId xmlns:a16="http://schemas.microsoft.com/office/drawing/2014/main" id="{109C8B2D-B6D5-6642-8AE0-7028AFAB1CC5}"/>
              </a:ext>
            </a:extLst>
          </p:cNvPr>
          <p:cNvCxnSpPr>
            <a:cxnSpLocks/>
          </p:cNvCxnSpPr>
          <p:nvPr/>
        </p:nvCxnSpPr>
        <p:spPr>
          <a:xfrm>
            <a:off x="11701440"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3F15DB51-CEC3-8F49-B091-51B2AAC386E5}"/>
              </a:ext>
            </a:extLst>
          </p:cNvPr>
          <p:cNvSpPr txBox="1"/>
          <p:nvPr/>
        </p:nvSpPr>
        <p:spPr>
          <a:xfrm>
            <a:off x="11629479"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11" name="TextBox 110">
            <a:extLst>
              <a:ext uri="{FF2B5EF4-FFF2-40B4-BE49-F238E27FC236}">
                <a16:creationId xmlns:a16="http://schemas.microsoft.com/office/drawing/2014/main" id="{9EF24CFE-6D83-0A4E-ABA7-907037EFF1D7}"/>
              </a:ext>
            </a:extLst>
          </p:cNvPr>
          <p:cNvSpPr txBox="1"/>
          <p:nvPr/>
        </p:nvSpPr>
        <p:spPr>
          <a:xfrm>
            <a:off x="10984626" y="4601344"/>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100" name="TextBox 99">
            <a:extLst>
              <a:ext uri="{FF2B5EF4-FFF2-40B4-BE49-F238E27FC236}">
                <a16:creationId xmlns:a16="http://schemas.microsoft.com/office/drawing/2014/main" id="{B9DCA378-0732-134A-B3D0-639C37453678}"/>
              </a:ext>
            </a:extLst>
          </p:cNvPr>
          <p:cNvSpPr txBox="1"/>
          <p:nvPr/>
        </p:nvSpPr>
        <p:spPr>
          <a:xfrm>
            <a:off x="9600770" y="2980205"/>
            <a:ext cx="2183291"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HR 0.77, 95% CI 0.64-0.94, P=0.0052</a:t>
            </a:r>
          </a:p>
        </p:txBody>
      </p:sp>
      <p:sp>
        <p:nvSpPr>
          <p:cNvPr id="101" name="TextBox 100">
            <a:extLst>
              <a:ext uri="{FF2B5EF4-FFF2-40B4-BE49-F238E27FC236}">
                <a16:creationId xmlns:a16="http://schemas.microsoft.com/office/drawing/2014/main" id="{A725E8FF-EE10-AA4E-910D-903BC046EA61}"/>
              </a:ext>
            </a:extLst>
          </p:cNvPr>
          <p:cNvSpPr txBox="1"/>
          <p:nvPr/>
        </p:nvSpPr>
        <p:spPr>
          <a:xfrm>
            <a:off x="10659968" y="2225207"/>
            <a:ext cx="694101"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Regorafenib</a:t>
            </a:r>
          </a:p>
          <a:p>
            <a:r>
              <a:rPr lang="en-GB" sz="1000" dirty="0">
                <a:latin typeface="Arial" panose="020B0604020202020204" pitchFamily="34" charset="0"/>
                <a:ea typeface="Aileron" charset="0"/>
                <a:cs typeface="Arial" panose="020B0604020202020204" pitchFamily="34" charset="0"/>
              </a:rPr>
              <a:t>Placebo</a:t>
            </a:r>
          </a:p>
        </p:txBody>
      </p:sp>
      <p:cxnSp>
        <p:nvCxnSpPr>
          <p:cNvPr id="102" name="Straight Connector 101">
            <a:extLst>
              <a:ext uri="{FF2B5EF4-FFF2-40B4-BE49-F238E27FC236}">
                <a16:creationId xmlns:a16="http://schemas.microsoft.com/office/drawing/2014/main" id="{77CD69AB-1C27-6B49-84D2-48779AE59103}"/>
              </a:ext>
            </a:extLst>
          </p:cNvPr>
          <p:cNvCxnSpPr>
            <a:cxnSpLocks/>
          </p:cNvCxnSpPr>
          <p:nvPr/>
        </p:nvCxnSpPr>
        <p:spPr>
          <a:xfrm flipH="1">
            <a:off x="10363392" y="2308051"/>
            <a:ext cx="213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C9239A77-3138-054C-AED5-88EC1E821436}"/>
              </a:ext>
            </a:extLst>
          </p:cNvPr>
          <p:cNvCxnSpPr>
            <a:cxnSpLocks/>
          </p:cNvCxnSpPr>
          <p:nvPr/>
        </p:nvCxnSpPr>
        <p:spPr>
          <a:xfrm flipH="1">
            <a:off x="10363392" y="2454101"/>
            <a:ext cx="213282"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4" name="Oval 103">
            <a:extLst>
              <a:ext uri="{FF2B5EF4-FFF2-40B4-BE49-F238E27FC236}">
                <a16:creationId xmlns:a16="http://schemas.microsoft.com/office/drawing/2014/main" id="{E37D8EAC-804B-8C47-9AAE-E9CD6094E6F2}"/>
              </a:ext>
            </a:extLst>
          </p:cNvPr>
          <p:cNvSpPr/>
          <p:nvPr/>
        </p:nvSpPr>
        <p:spPr>
          <a:xfrm>
            <a:off x="10433707" y="2271725"/>
            <a:ext cx="72653" cy="726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BE28271B-5039-CF4E-BAF4-8388D8A65CF5}"/>
              </a:ext>
            </a:extLst>
          </p:cNvPr>
          <p:cNvSpPr/>
          <p:nvPr/>
        </p:nvSpPr>
        <p:spPr>
          <a:xfrm>
            <a:off x="10433707" y="2417775"/>
            <a:ext cx="72653" cy="7265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EFD89A0B-85C2-0446-9B24-FE808BBA3759}"/>
              </a:ext>
            </a:extLst>
          </p:cNvPr>
          <p:cNvSpPr txBox="1"/>
          <p:nvPr/>
        </p:nvSpPr>
        <p:spPr>
          <a:xfrm>
            <a:off x="6602778" y="2216919"/>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cxnSp>
        <p:nvCxnSpPr>
          <p:cNvPr id="68" name="Straight Connector 67">
            <a:extLst>
              <a:ext uri="{FF2B5EF4-FFF2-40B4-BE49-F238E27FC236}">
                <a16:creationId xmlns:a16="http://schemas.microsoft.com/office/drawing/2014/main" id="{15F6A9D1-F653-C640-85E8-903ABAE30A94}"/>
              </a:ext>
            </a:extLst>
          </p:cNvPr>
          <p:cNvCxnSpPr>
            <a:cxnSpLocks/>
          </p:cNvCxnSpPr>
          <p:nvPr/>
        </p:nvCxnSpPr>
        <p:spPr>
          <a:xfrm>
            <a:off x="6884630" y="2287141"/>
            <a:ext cx="0" cy="1952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AB7868E-5D47-BB4F-95C2-5367B428ECB1}"/>
              </a:ext>
            </a:extLst>
          </p:cNvPr>
          <p:cNvCxnSpPr>
            <a:cxnSpLocks/>
          </p:cNvCxnSpPr>
          <p:nvPr/>
        </p:nvCxnSpPr>
        <p:spPr>
          <a:xfrm>
            <a:off x="6884630"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3AF875A0-F403-AB4E-8CEF-A8585C752896}"/>
              </a:ext>
            </a:extLst>
          </p:cNvPr>
          <p:cNvSpPr txBox="1"/>
          <p:nvPr/>
        </p:nvSpPr>
        <p:spPr>
          <a:xfrm>
            <a:off x="6854285"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76" name="Straight Connector 75">
            <a:extLst>
              <a:ext uri="{FF2B5EF4-FFF2-40B4-BE49-F238E27FC236}">
                <a16:creationId xmlns:a16="http://schemas.microsoft.com/office/drawing/2014/main" id="{E62A61AF-2D10-7543-BDE3-A0D4E7A3BECA}"/>
              </a:ext>
            </a:extLst>
          </p:cNvPr>
          <p:cNvCxnSpPr>
            <a:cxnSpLocks/>
          </p:cNvCxnSpPr>
          <p:nvPr/>
        </p:nvCxnSpPr>
        <p:spPr>
          <a:xfrm rot="5400000">
            <a:off x="6852880" y="421101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2267435-1E0D-0843-948B-86DCAD6F9E11}"/>
              </a:ext>
            </a:extLst>
          </p:cNvPr>
          <p:cNvCxnSpPr>
            <a:cxnSpLocks/>
          </p:cNvCxnSpPr>
          <p:nvPr/>
        </p:nvCxnSpPr>
        <p:spPr>
          <a:xfrm rot="5400000">
            <a:off x="6852880" y="22710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EBE6029-A2CA-7043-B751-6DFCD5AC19A4}"/>
              </a:ext>
            </a:extLst>
          </p:cNvPr>
          <p:cNvSpPr txBox="1"/>
          <p:nvPr/>
        </p:nvSpPr>
        <p:spPr>
          <a:xfrm>
            <a:off x="6673310" y="269951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75</a:t>
            </a:r>
          </a:p>
        </p:txBody>
      </p:sp>
      <p:cxnSp>
        <p:nvCxnSpPr>
          <p:cNvPr id="79" name="Straight Connector 78">
            <a:extLst>
              <a:ext uri="{FF2B5EF4-FFF2-40B4-BE49-F238E27FC236}">
                <a16:creationId xmlns:a16="http://schemas.microsoft.com/office/drawing/2014/main" id="{AFF75D2F-C47A-CE47-9764-F530EF20DE24}"/>
              </a:ext>
            </a:extLst>
          </p:cNvPr>
          <p:cNvCxnSpPr>
            <a:cxnSpLocks/>
          </p:cNvCxnSpPr>
          <p:nvPr/>
        </p:nvCxnSpPr>
        <p:spPr>
          <a:xfrm rot="5400000">
            <a:off x="6852880" y="27536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7D3966A5-46A8-E548-AEF0-1E0DB5B207D9}"/>
              </a:ext>
            </a:extLst>
          </p:cNvPr>
          <p:cNvSpPr txBox="1"/>
          <p:nvPr/>
        </p:nvSpPr>
        <p:spPr>
          <a:xfrm>
            <a:off x="6673310" y="3185294"/>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cxnSp>
        <p:nvCxnSpPr>
          <p:cNvPr id="81" name="Straight Connector 80">
            <a:extLst>
              <a:ext uri="{FF2B5EF4-FFF2-40B4-BE49-F238E27FC236}">
                <a16:creationId xmlns:a16="http://schemas.microsoft.com/office/drawing/2014/main" id="{663F7E27-E047-8544-BF4B-B792CA3B846A}"/>
              </a:ext>
            </a:extLst>
          </p:cNvPr>
          <p:cNvCxnSpPr>
            <a:cxnSpLocks/>
          </p:cNvCxnSpPr>
          <p:nvPr/>
        </p:nvCxnSpPr>
        <p:spPr>
          <a:xfrm rot="5400000">
            <a:off x="6852880" y="323946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D1B33FA-0F6D-6B49-BB48-E0C0B8CCC07F}"/>
              </a:ext>
            </a:extLst>
          </p:cNvPr>
          <p:cNvSpPr txBox="1"/>
          <p:nvPr/>
        </p:nvSpPr>
        <p:spPr>
          <a:xfrm>
            <a:off x="6673310" y="367106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83" name="Straight Connector 82">
            <a:extLst>
              <a:ext uri="{FF2B5EF4-FFF2-40B4-BE49-F238E27FC236}">
                <a16:creationId xmlns:a16="http://schemas.microsoft.com/office/drawing/2014/main" id="{F5E578E8-35A9-7649-AE12-62941F0D364F}"/>
              </a:ext>
            </a:extLst>
          </p:cNvPr>
          <p:cNvCxnSpPr>
            <a:cxnSpLocks/>
          </p:cNvCxnSpPr>
          <p:nvPr/>
        </p:nvCxnSpPr>
        <p:spPr>
          <a:xfrm rot="5400000">
            <a:off x="6852880" y="372524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3FA238AA-CA83-D640-8ABD-0C2A86169BFE}"/>
              </a:ext>
            </a:extLst>
          </p:cNvPr>
          <p:cNvSpPr txBox="1"/>
          <p:nvPr/>
        </p:nvSpPr>
        <p:spPr>
          <a:xfrm>
            <a:off x="6743842" y="416001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grpSp>
        <p:nvGrpSpPr>
          <p:cNvPr id="116" name="Graphic 106">
            <a:extLst>
              <a:ext uri="{FF2B5EF4-FFF2-40B4-BE49-F238E27FC236}">
                <a16:creationId xmlns:a16="http://schemas.microsoft.com/office/drawing/2014/main" id="{4AD38263-EF4B-8C41-9728-2BBCE5F70BAE}"/>
              </a:ext>
            </a:extLst>
          </p:cNvPr>
          <p:cNvGrpSpPr/>
          <p:nvPr/>
        </p:nvGrpSpPr>
        <p:grpSpPr>
          <a:xfrm>
            <a:off x="6873288" y="2275076"/>
            <a:ext cx="4774413" cy="1610761"/>
            <a:chOff x="6873288" y="2131060"/>
            <a:chExt cx="4774413" cy="1610761"/>
          </a:xfrm>
        </p:grpSpPr>
        <p:sp>
          <p:nvSpPr>
            <p:cNvPr id="117" name="Freeform 116">
              <a:extLst>
                <a:ext uri="{FF2B5EF4-FFF2-40B4-BE49-F238E27FC236}">
                  <a16:creationId xmlns:a16="http://schemas.microsoft.com/office/drawing/2014/main" id="{6FA1FD28-3992-4A4A-A98D-04A2750A4075}"/>
                </a:ext>
              </a:extLst>
            </p:cNvPr>
            <p:cNvSpPr/>
            <p:nvPr/>
          </p:nvSpPr>
          <p:spPr>
            <a:xfrm>
              <a:off x="6881282" y="2142725"/>
              <a:ext cx="4745477" cy="1495191"/>
            </a:xfrm>
            <a:custGeom>
              <a:avLst/>
              <a:gdLst>
                <a:gd name="connsiteX0" fmla="*/ 4740378 w 4745477"/>
                <a:gd name="connsiteY0" fmla="*/ 1489954 h 1495190"/>
                <a:gd name="connsiteX1" fmla="*/ 3615207 w 4745477"/>
                <a:gd name="connsiteY1" fmla="*/ 1489954 h 1495190"/>
                <a:gd name="connsiteX2" fmla="*/ 3615207 w 4745477"/>
                <a:gd name="connsiteY2" fmla="*/ 1432313 h 1495190"/>
                <a:gd name="connsiteX3" fmla="*/ 3373304 w 4745477"/>
                <a:gd name="connsiteY3" fmla="*/ 1432313 h 1495190"/>
                <a:gd name="connsiteX4" fmla="*/ 3373304 w 4745477"/>
                <a:gd name="connsiteY4" fmla="*/ 1389119 h 1495190"/>
                <a:gd name="connsiteX5" fmla="*/ 3149123 w 4745477"/>
                <a:gd name="connsiteY5" fmla="*/ 1389119 h 1495190"/>
                <a:gd name="connsiteX6" fmla="*/ 3149123 w 4745477"/>
                <a:gd name="connsiteY6" fmla="*/ 1370267 h 1495190"/>
                <a:gd name="connsiteX7" fmla="*/ 3134728 w 4745477"/>
                <a:gd name="connsiteY7" fmla="*/ 1370267 h 1495190"/>
                <a:gd name="connsiteX8" fmla="*/ 3134728 w 4745477"/>
                <a:gd name="connsiteY8" fmla="*/ 1358059 h 1495190"/>
                <a:gd name="connsiteX9" fmla="*/ 2827357 w 4745477"/>
                <a:gd name="connsiteY9" fmla="*/ 1358059 h 1495190"/>
                <a:gd name="connsiteX10" fmla="*/ 2827357 w 4745477"/>
                <a:gd name="connsiteY10" fmla="*/ 1338123 h 1495190"/>
                <a:gd name="connsiteX11" fmla="*/ 2747422 w 4745477"/>
                <a:gd name="connsiteY11" fmla="*/ 1338123 h 1495190"/>
                <a:gd name="connsiteX12" fmla="*/ 2747422 w 4745477"/>
                <a:gd name="connsiteY12" fmla="*/ 1322594 h 1495190"/>
                <a:gd name="connsiteX13" fmla="*/ 2724128 w 4745477"/>
                <a:gd name="connsiteY13" fmla="*/ 1322594 h 1495190"/>
                <a:gd name="connsiteX14" fmla="*/ 2724128 w 4745477"/>
                <a:gd name="connsiteY14" fmla="*/ 1304897 h 1495190"/>
                <a:gd name="connsiteX15" fmla="*/ 2687524 w 4745477"/>
                <a:gd name="connsiteY15" fmla="*/ 1304897 h 1495190"/>
                <a:gd name="connsiteX16" fmla="*/ 2687524 w 4745477"/>
                <a:gd name="connsiteY16" fmla="*/ 1276077 h 1495190"/>
                <a:gd name="connsiteX17" fmla="*/ 2656491 w 4745477"/>
                <a:gd name="connsiteY17" fmla="*/ 1276077 h 1495190"/>
                <a:gd name="connsiteX18" fmla="*/ 2656491 w 4745477"/>
                <a:gd name="connsiteY18" fmla="*/ 1265025 h 1495190"/>
                <a:gd name="connsiteX19" fmla="*/ 2569900 w 4745477"/>
                <a:gd name="connsiteY19" fmla="*/ 1265025 h 1495190"/>
                <a:gd name="connsiteX20" fmla="*/ 2569900 w 4745477"/>
                <a:gd name="connsiteY20" fmla="*/ 1248412 h 1495190"/>
                <a:gd name="connsiteX21" fmla="*/ 2532211 w 4745477"/>
                <a:gd name="connsiteY21" fmla="*/ 1248412 h 1495190"/>
                <a:gd name="connsiteX22" fmla="*/ 2532211 w 4745477"/>
                <a:gd name="connsiteY22" fmla="*/ 1223998 h 1495190"/>
                <a:gd name="connsiteX23" fmla="*/ 2481140 w 4745477"/>
                <a:gd name="connsiteY23" fmla="*/ 1223998 h 1495190"/>
                <a:gd name="connsiteX24" fmla="*/ 2481140 w 4745477"/>
                <a:gd name="connsiteY24" fmla="*/ 1208540 h 1495190"/>
                <a:gd name="connsiteX25" fmla="*/ 2441208 w 4745477"/>
                <a:gd name="connsiteY25" fmla="*/ 1208540 h 1495190"/>
                <a:gd name="connsiteX26" fmla="*/ 2441208 w 4745477"/>
                <a:gd name="connsiteY26" fmla="*/ 1185210 h 1495190"/>
                <a:gd name="connsiteX27" fmla="*/ 2423412 w 4745477"/>
                <a:gd name="connsiteY27" fmla="*/ 1185210 h 1495190"/>
                <a:gd name="connsiteX28" fmla="*/ 2423412 w 4745477"/>
                <a:gd name="connsiteY28" fmla="*/ 1175242 h 1495190"/>
                <a:gd name="connsiteX29" fmla="*/ 2289150 w 4745477"/>
                <a:gd name="connsiteY29" fmla="*/ 1175242 h 1495190"/>
                <a:gd name="connsiteX30" fmla="*/ 2289150 w 4745477"/>
                <a:gd name="connsiteY30" fmla="*/ 1155306 h 1495190"/>
                <a:gd name="connsiteX31" fmla="*/ 2265857 w 4745477"/>
                <a:gd name="connsiteY31" fmla="*/ 1155306 h 1495190"/>
                <a:gd name="connsiteX32" fmla="*/ 2265857 w 4745477"/>
                <a:gd name="connsiteY32" fmla="*/ 1147577 h 1495190"/>
                <a:gd name="connsiteX33" fmla="*/ 2249219 w 4745477"/>
                <a:gd name="connsiteY33" fmla="*/ 1147577 h 1495190"/>
                <a:gd name="connsiteX34" fmla="*/ 2249219 w 4745477"/>
                <a:gd name="connsiteY34" fmla="*/ 1132047 h 1495190"/>
                <a:gd name="connsiteX35" fmla="*/ 2177096 w 4745477"/>
                <a:gd name="connsiteY35" fmla="*/ 1132047 h 1495190"/>
                <a:gd name="connsiteX36" fmla="*/ 2177096 w 4745477"/>
                <a:gd name="connsiteY36" fmla="*/ 1119840 h 1495190"/>
                <a:gd name="connsiteX37" fmla="*/ 2109387 w 4745477"/>
                <a:gd name="connsiteY37" fmla="*/ 1119840 h 1495190"/>
                <a:gd name="connsiteX38" fmla="*/ 2046161 w 4745477"/>
                <a:gd name="connsiteY38" fmla="*/ 1119840 h 1495190"/>
                <a:gd name="connsiteX39" fmla="*/ 2046161 w 4745477"/>
                <a:gd name="connsiteY39" fmla="*/ 1102143 h 1495190"/>
                <a:gd name="connsiteX40" fmla="*/ 1955158 w 4745477"/>
                <a:gd name="connsiteY40" fmla="*/ 1102143 h 1495190"/>
                <a:gd name="connsiteX41" fmla="*/ 1955158 w 4745477"/>
                <a:gd name="connsiteY41" fmla="*/ 1076646 h 1495190"/>
                <a:gd name="connsiteX42" fmla="*/ 1928537 w 4745477"/>
                <a:gd name="connsiteY42" fmla="*/ 1076646 h 1495190"/>
                <a:gd name="connsiteX43" fmla="*/ 1928537 w 4745477"/>
                <a:gd name="connsiteY43" fmla="*/ 1052304 h 1495190"/>
                <a:gd name="connsiteX44" fmla="*/ 1898589 w 4745477"/>
                <a:gd name="connsiteY44" fmla="*/ 1052304 h 1495190"/>
                <a:gd name="connsiteX45" fmla="*/ 1898589 w 4745477"/>
                <a:gd name="connsiteY45" fmla="*/ 1030129 h 1495190"/>
                <a:gd name="connsiteX46" fmla="*/ 1868640 w 4745477"/>
                <a:gd name="connsiteY46" fmla="*/ 1030129 h 1495190"/>
                <a:gd name="connsiteX47" fmla="*/ 1868640 w 4745477"/>
                <a:gd name="connsiteY47" fmla="*/ 1012432 h 1495190"/>
                <a:gd name="connsiteX48" fmla="*/ 1767654 w 4745477"/>
                <a:gd name="connsiteY48" fmla="*/ 1012432 h 1495190"/>
                <a:gd name="connsiteX49" fmla="*/ 1767654 w 4745477"/>
                <a:gd name="connsiteY49" fmla="*/ 986934 h 1495190"/>
                <a:gd name="connsiteX50" fmla="*/ 1732135 w 4745477"/>
                <a:gd name="connsiteY50" fmla="*/ 986934 h 1495190"/>
                <a:gd name="connsiteX51" fmla="*/ 1732135 w 4745477"/>
                <a:gd name="connsiteY51" fmla="*/ 962520 h 1495190"/>
                <a:gd name="connsiteX52" fmla="*/ 1699944 w 4745477"/>
                <a:gd name="connsiteY52" fmla="*/ 962520 h 1495190"/>
                <a:gd name="connsiteX53" fmla="*/ 1699944 w 4745477"/>
                <a:gd name="connsiteY53" fmla="*/ 937022 h 1495190"/>
                <a:gd name="connsiteX54" fmla="*/ 1666668 w 4745477"/>
                <a:gd name="connsiteY54" fmla="*/ 937022 h 1495190"/>
                <a:gd name="connsiteX55" fmla="*/ 1666668 w 4745477"/>
                <a:gd name="connsiteY55" fmla="*/ 918242 h 1495190"/>
                <a:gd name="connsiteX56" fmla="*/ 1625579 w 4745477"/>
                <a:gd name="connsiteY56" fmla="*/ 918242 h 1495190"/>
                <a:gd name="connsiteX57" fmla="*/ 1625579 w 4745477"/>
                <a:gd name="connsiteY57" fmla="*/ 897151 h 1495190"/>
                <a:gd name="connsiteX58" fmla="*/ 1601201 w 4745477"/>
                <a:gd name="connsiteY58" fmla="*/ 897151 h 1495190"/>
                <a:gd name="connsiteX59" fmla="*/ 1601201 w 4745477"/>
                <a:gd name="connsiteY59" fmla="*/ 881621 h 1495190"/>
                <a:gd name="connsiteX60" fmla="*/ 1560112 w 4745477"/>
                <a:gd name="connsiteY60" fmla="*/ 881621 h 1495190"/>
                <a:gd name="connsiteX61" fmla="*/ 1560112 w 4745477"/>
                <a:gd name="connsiteY61" fmla="*/ 865008 h 1495190"/>
                <a:gd name="connsiteX62" fmla="*/ 1519095 w 4745477"/>
                <a:gd name="connsiteY62" fmla="*/ 865008 h 1495190"/>
                <a:gd name="connsiteX63" fmla="*/ 1519095 w 4745477"/>
                <a:gd name="connsiteY63" fmla="*/ 852873 h 1495190"/>
                <a:gd name="connsiteX64" fmla="*/ 1496887 w 4745477"/>
                <a:gd name="connsiteY64" fmla="*/ 852873 h 1495190"/>
                <a:gd name="connsiteX65" fmla="*/ 1496887 w 4745477"/>
                <a:gd name="connsiteY65" fmla="*/ 835104 h 1495190"/>
                <a:gd name="connsiteX66" fmla="*/ 1482491 w 4745477"/>
                <a:gd name="connsiteY66" fmla="*/ 835104 h 1495190"/>
                <a:gd name="connsiteX67" fmla="*/ 1482491 w 4745477"/>
                <a:gd name="connsiteY67" fmla="*/ 822897 h 1495190"/>
                <a:gd name="connsiteX68" fmla="*/ 1466938 w 4745477"/>
                <a:gd name="connsiteY68" fmla="*/ 822897 h 1495190"/>
                <a:gd name="connsiteX69" fmla="*/ 1466938 w 4745477"/>
                <a:gd name="connsiteY69" fmla="*/ 814084 h 1495190"/>
                <a:gd name="connsiteX70" fmla="*/ 1449143 w 4745477"/>
                <a:gd name="connsiteY70" fmla="*/ 814084 h 1495190"/>
                <a:gd name="connsiteX71" fmla="*/ 1449143 w 4745477"/>
                <a:gd name="connsiteY71" fmla="*/ 798555 h 1495190"/>
                <a:gd name="connsiteX72" fmla="*/ 1421437 w 4745477"/>
                <a:gd name="connsiteY72" fmla="*/ 798555 h 1495190"/>
                <a:gd name="connsiteX73" fmla="*/ 1421437 w 4745477"/>
                <a:gd name="connsiteY73" fmla="*/ 790826 h 1495190"/>
                <a:gd name="connsiteX74" fmla="*/ 1389101 w 4745477"/>
                <a:gd name="connsiteY74" fmla="*/ 790826 h 1495190"/>
                <a:gd name="connsiteX75" fmla="*/ 1389101 w 4745477"/>
                <a:gd name="connsiteY75" fmla="*/ 781941 h 1495190"/>
                <a:gd name="connsiteX76" fmla="*/ 1372535 w 4745477"/>
                <a:gd name="connsiteY76" fmla="*/ 781941 h 1495190"/>
                <a:gd name="connsiteX77" fmla="*/ 1372535 w 4745477"/>
                <a:gd name="connsiteY77" fmla="*/ 767712 h 1495190"/>
                <a:gd name="connsiteX78" fmla="*/ 1336727 w 4745477"/>
                <a:gd name="connsiteY78" fmla="*/ 767712 h 1495190"/>
                <a:gd name="connsiteX79" fmla="*/ 1336727 w 4745477"/>
                <a:gd name="connsiteY79" fmla="*/ 753988 h 1495190"/>
                <a:gd name="connsiteX80" fmla="*/ 1322187 w 4745477"/>
                <a:gd name="connsiteY80" fmla="*/ 753988 h 1495190"/>
                <a:gd name="connsiteX81" fmla="*/ 1322187 w 4745477"/>
                <a:gd name="connsiteY81" fmla="*/ 742792 h 1495190"/>
                <a:gd name="connsiteX82" fmla="*/ 1296362 w 4745477"/>
                <a:gd name="connsiteY82" fmla="*/ 742792 h 1495190"/>
                <a:gd name="connsiteX83" fmla="*/ 1296362 w 4745477"/>
                <a:gd name="connsiteY83" fmla="*/ 735280 h 1495190"/>
                <a:gd name="connsiteX84" fmla="*/ 1278349 w 4745477"/>
                <a:gd name="connsiteY84" fmla="*/ 735280 h 1495190"/>
                <a:gd name="connsiteX85" fmla="*/ 1278349 w 4745477"/>
                <a:gd name="connsiteY85" fmla="*/ 725529 h 1495190"/>
                <a:gd name="connsiteX86" fmla="*/ 1257949 w 4745477"/>
                <a:gd name="connsiteY86" fmla="*/ 725529 h 1495190"/>
                <a:gd name="connsiteX87" fmla="*/ 1257949 w 4745477"/>
                <a:gd name="connsiteY87" fmla="*/ 710360 h 1495190"/>
                <a:gd name="connsiteX88" fmla="*/ 1232052 w 4745477"/>
                <a:gd name="connsiteY88" fmla="*/ 710360 h 1495190"/>
                <a:gd name="connsiteX89" fmla="*/ 1232052 w 4745477"/>
                <a:gd name="connsiteY89" fmla="*/ 688330 h 1495190"/>
                <a:gd name="connsiteX90" fmla="*/ 1216354 w 4745477"/>
                <a:gd name="connsiteY90" fmla="*/ 688330 h 1495190"/>
                <a:gd name="connsiteX91" fmla="*/ 1216354 w 4745477"/>
                <a:gd name="connsiteY91" fmla="*/ 665577 h 1495190"/>
                <a:gd name="connsiteX92" fmla="*/ 1195737 w 4745477"/>
                <a:gd name="connsiteY92" fmla="*/ 665577 h 1495190"/>
                <a:gd name="connsiteX93" fmla="*/ 1195737 w 4745477"/>
                <a:gd name="connsiteY93" fmla="*/ 647808 h 1495190"/>
                <a:gd name="connsiteX94" fmla="*/ 1185103 w 4745477"/>
                <a:gd name="connsiteY94" fmla="*/ 647808 h 1495190"/>
                <a:gd name="connsiteX95" fmla="*/ 1185103 w 4745477"/>
                <a:gd name="connsiteY95" fmla="*/ 628377 h 1495190"/>
                <a:gd name="connsiteX96" fmla="*/ 1172010 w 4745477"/>
                <a:gd name="connsiteY96" fmla="*/ 628377 h 1495190"/>
                <a:gd name="connsiteX97" fmla="*/ 1172010 w 4745477"/>
                <a:gd name="connsiteY97" fmla="*/ 617470 h 1495190"/>
                <a:gd name="connsiteX98" fmla="*/ 1161810 w 4745477"/>
                <a:gd name="connsiteY98" fmla="*/ 617470 h 1495190"/>
                <a:gd name="connsiteX99" fmla="*/ 1161810 w 4745477"/>
                <a:gd name="connsiteY99" fmla="*/ 602591 h 1495190"/>
                <a:gd name="connsiteX100" fmla="*/ 1137866 w 4745477"/>
                <a:gd name="connsiteY100" fmla="*/ 602591 h 1495190"/>
                <a:gd name="connsiteX101" fmla="*/ 1137866 w 4745477"/>
                <a:gd name="connsiteY101" fmla="*/ 592117 h 1495190"/>
                <a:gd name="connsiteX102" fmla="*/ 1129040 w 4745477"/>
                <a:gd name="connsiteY102" fmla="*/ 592117 h 1495190"/>
                <a:gd name="connsiteX103" fmla="*/ 1129040 w 4745477"/>
                <a:gd name="connsiteY103" fmla="*/ 579621 h 1495190"/>
                <a:gd name="connsiteX104" fmla="*/ 1114862 w 4745477"/>
                <a:gd name="connsiteY104" fmla="*/ 579621 h 1495190"/>
                <a:gd name="connsiteX105" fmla="*/ 1114862 w 4745477"/>
                <a:gd name="connsiteY105" fmla="*/ 571748 h 1495190"/>
                <a:gd name="connsiteX106" fmla="*/ 1103215 w 4745477"/>
                <a:gd name="connsiteY106" fmla="*/ 571748 h 1495190"/>
                <a:gd name="connsiteX107" fmla="*/ 1103215 w 4745477"/>
                <a:gd name="connsiteY107" fmla="*/ 563730 h 1495190"/>
                <a:gd name="connsiteX108" fmla="*/ 1089471 w 4745477"/>
                <a:gd name="connsiteY108" fmla="*/ 563730 h 1495190"/>
                <a:gd name="connsiteX109" fmla="*/ 1089471 w 4745477"/>
                <a:gd name="connsiteY109" fmla="*/ 557302 h 1495190"/>
                <a:gd name="connsiteX110" fmla="*/ 1074496 w 4745477"/>
                <a:gd name="connsiteY110" fmla="*/ 557302 h 1495190"/>
                <a:gd name="connsiteX111" fmla="*/ 1074496 w 4745477"/>
                <a:gd name="connsiteY111" fmla="*/ 547334 h 1495190"/>
                <a:gd name="connsiteX112" fmla="*/ 1059305 w 4745477"/>
                <a:gd name="connsiteY112" fmla="*/ 547334 h 1495190"/>
                <a:gd name="connsiteX113" fmla="*/ 1059305 w 4745477"/>
                <a:gd name="connsiteY113" fmla="*/ 537438 h 1495190"/>
                <a:gd name="connsiteX114" fmla="*/ 1049105 w 4745477"/>
                <a:gd name="connsiteY114" fmla="*/ 537438 h 1495190"/>
                <a:gd name="connsiteX115" fmla="*/ 1049105 w 4745477"/>
                <a:gd name="connsiteY115" fmla="*/ 524147 h 1495190"/>
                <a:gd name="connsiteX116" fmla="*/ 1032250 w 4745477"/>
                <a:gd name="connsiteY116" fmla="*/ 524147 h 1495190"/>
                <a:gd name="connsiteX117" fmla="*/ 1032250 w 4745477"/>
                <a:gd name="connsiteY117" fmla="*/ 511362 h 1495190"/>
                <a:gd name="connsiteX118" fmla="*/ 1011127 w 4745477"/>
                <a:gd name="connsiteY118" fmla="*/ 511362 h 1495190"/>
                <a:gd name="connsiteX119" fmla="*/ 1011127 w 4745477"/>
                <a:gd name="connsiteY119" fmla="*/ 502839 h 1495190"/>
                <a:gd name="connsiteX120" fmla="*/ 980021 w 4745477"/>
                <a:gd name="connsiteY120" fmla="*/ 502839 h 1495190"/>
                <a:gd name="connsiteX121" fmla="*/ 980021 w 4745477"/>
                <a:gd name="connsiteY121" fmla="*/ 486226 h 1495190"/>
                <a:gd name="connsiteX122" fmla="*/ 960634 w 4745477"/>
                <a:gd name="connsiteY122" fmla="*/ 486226 h 1495190"/>
                <a:gd name="connsiteX123" fmla="*/ 960634 w 4745477"/>
                <a:gd name="connsiteY123" fmla="*/ 479870 h 1495190"/>
                <a:gd name="connsiteX124" fmla="*/ 932855 w 4745477"/>
                <a:gd name="connsiteY124" fmla="*/ 479870 h 1495190"/>
                <a:gd name="connsiteX125" fmla="*/ 932855 w 4745477"/>
                <a:gd name="connsiteY125" fmla="*/ 471563 h 1495190"/>
                <a:gd name="connsiteX126" fmla="*/ 919038 w 4745477"/>
                <a:gd name="connsiteY126" fmla="*/ 471563 h 1495190"/>
                <a:gd name="connsiteX127" fmla="*/ 919038 w 4745477"/>
                <a:gd name="connsiteY127" fmla="*/ 461378 h 1495190"/>
                <a:gd name="connsiteX128" fmla="*/ 909345 w 4745477"/>
                <a:gd name="connsiteY128" fmla="*/ 461378 h 1495190"/>
                <a:gd name="connsiteX129" fmla="*/ 909345 w 4745477"/>
                <a:gd name="connsiteY129" fmla="*/ 453505 h 1495190"/>
                <a:gd name="connsiteX130" fmla="*/ 898639 w 4745477"/>
                <a:gd name="connsiteY130" fmla="*/ 453505 h 1495190"/>
                <a:gd name="connsiteX131" fmla="*/ 898639 w 4745477"/>
                <a:gd name="connsiteY131" fmla="*/ 441659 h 1495190"/>
                <a:gd name="connsiteX132" fmla="*/ 886775 w 4745477"/>
                <a:gd name="connsiteY132" fmla="*/ 441659 h 1495190"/>
                <a:gd name="connsiteX133" fmla="*/ 886775 w 4745477"/>
                <a:gd name="connsiteY133" fmla="*/ 432702 h 1495190"/>
                <a:gd name="connsiteX134" fmla="*/ 878239 w 4745477"/>
                <a:gd name="connsiteY134" fmla="*/ 432702 h 1495190"/>
                <a:gd name="connsiteX135" fmla="*/ 878239 w 4745477"/>
                <a:gd name="connsiteY135" fmla="*/ 411105 h 1495190"/>
                <a:gd name="connsiteX136" fmla="*/ 865435 w 4745477"/>
                <a:gd name="connsiteY136" fmla="*/ 411105 h 1495190"/>
                <a:gd name="connsiteX137" fmla="*/ 865435 w 4745477"/>
                <a:gd name="connsiteY137" fmla="*/ 389364 h 1495190"/>
                <a:gd name="connsiteX138" fmla="*/ 848146 w 4745477"/>
                <a:gd name="connsiteY138" fmla="*/ 389364 h 1495190"/>
                <a:gd name="connsiteX139" fmla="*/ 848146 w 4745477"/>
                <a:gd name="connsiteY139" fmla="*/ 380768 h 1495190"/>
                <a:gd name="connsiteX140" fmla="*/ 839609 w 4745477"/>
                <a:gd name="connsiteY140" fmla="*/ 380768 h 1495190"/>
                <a:gd name="connsiteX141" fmla="*/ 839609 w 4745477"/>
                <a:gd name="connsiteY141" fmla="*/ 357365 h 1495190"/>
                <a:gd name="connsiteX142" fmla="*/ 818197 w 4745477"/>
                <a:gd name="connsiteY142" fmla="*/ 357365 h 1495190"/>
                <a:gd name="connsiteX143" fmla="*/ 818197 w 4745477"/>
                <a:gd name="connsiteY143" fmla="*/ 347397 h 1495190"/>
                <a:gd name="connsiteX144" fmla="*/ 805393 w 4745477"/>
                <a:gd name="connsiteY144" fmla="*/ 347397 h 1495190"/>
                <a:gd name="connsiteX145" fmla="*/ 805393 w 4745477"/>
                <a:gd name="connsiteY145" fmla="*/ 327750 h 1495190"/>
                <a:gd name="connsiteX146" fmla="*/ 788104 w 4745477"/>
                <a:gd name="connsiteY146" fmla="*/ 327750 h 1495190"/>
                <a:gd name="connsiteX147" fmla="*/ 788104 w 4745477"/>
                <a:gd name="connsiteY147" fmla="*/ 310198 h 1495190"/>
                <a:gd name="connsiteX148" fmla="*/ 750559 w 4745477"/>
                <a:gd name="connsiteY148" fmla="*/ 310198 h 1495190"/>
                <a:gd name="connsiteX149" fmla="*/ 750559 w 4745477"/>
                <a:gd name="connsiteY149" fmla="*/ 300952 h 1495190"/>
                <a:gd name="connsiteX150" fmla="*/ 737538 w 4745477"/>
                <a:gd name="connsiteY150" fmla="*/ 300952 h 1495190"/>
                <a:gd name="connsiteX151" fmla="*/ 737538 w 4745477"/>
                <a:gd name="connsiteY151" fmla="*/ 286506 h 1495190"/>
                <a:gd name="connsiteX152" fmla="*/ 729002 w 4745477"/>
                <a:gd name="connsiteY152" fmla="*/ 286506 h 1495190"/>
                <a:gd name="connsiteX153" fmla="*/ 729002 w 4745477"/>
                <a:gd name="connsiteY153" fmla="*/ 272276 h 1495190"/>
                <a:gd name="connsiteX154" fmla="*/ 715692 w 4745477"/>
                <a:gd name="connsiteY154" fmla="*/ 272276 h 1495190"/>
                <a:gd name="connsiteX155" fmla="*/ 715692 w 4745477"/>
                <a:gd name="connsiteY155" fmla="*/ 264259 h 1495190"/>
                <a:gd name="connsiteX156" fmla="*/ 701224 w 4745477"/>
                <a:gd name="connsiteY156" fmla="*/ 264259 h 1495190"/>
                <a:gd name="connsiteX157" fmla="*/ 701224 w 4745477"/>
                <a:gd name="connsiteY157" fmla="*/ 257108 h 1495190"/>
                <a:gd name="connsiteX158" fmla="*/ 669467 w 4745477"/>
                <a:gd name="connsiteY158" fmla="*/ 257108 h 1495190"/>
                <a:gd name="connsiteX159" fmla="*/ 669467 w 4745477"/>
                <a:gd name="connsiteY159" fmla="*/ 243601 h 1495190"/>
                <a:gd name="connsiteX160" fmla="*/ 650224 w 4745477"/>
                <a:gd name="connsiteY160" fmla="*/ 243601 h 1495190"/>
                <a:gd name="connsiteX161" fmla="*/ 650224 w 4745477"/>
                <a:gd name="connsiteY161" fmla="*/ 226771 h 1495190"/>
                <a:gd name="connsiteX162" fmla="*/ 634093 w 4745477"/>
                <a:gd name="connsiteY162" fmla="*/ 226771 h 1495190"/>
                <a:gd name="connsiteX163" fmla="*/ 634093 w 4745477"/>
                <a:gd name="connsiteY163" fmla="*/ 218464 h 1495190"/>
                <a:gd name="connsiteX164" fmla="*/ 615791 w 4745477"/>
                <a:gd name="connsiteY164" fmla="*/ 218464 h 1495190"/>
                <a:gd name="connsiteX165" fmla="*/ 615791 w 4745477"/>
                <a:gd name="connsiteY165" fmla="*/ 209002 h 1495190"/>
                <a:gd name="connsiteX166" fmla="*/ 588085 w 4745477"/>
                <a:gd name="connsiteY166" fmla="*/ 209002 h 1495190"/>
                <a:gd name="connsiteX167" fmla="*/ 588085 w 4745477"/>
                <a:gd name="connsiteY167" fmla="*/ 186971 h 1495190"/>
                <a:gd name="connsiteX168" fmla="*/ 554809 w 4745477"/>
                <a:gd name="connsiteY168" fmla="*/ 186971 h 1495190"/>
                <a:gd name="connsiteX169" fmla="*/ 554809 w 4745477"/>
                <a:gd name="connsiteY169" fmla="*/ 170141 h 1495190"/>
                <a:gd name="connsiteX170" fmla="*/ 528694 w 4745477"/>
                <a:gd name="connsiteY170" fmla="*/ 170141 h 1495190"/>
                <a:gd name="connsiteX171" fmla="*/ 528694 w 4745477"/>
                <a:gd name="connsiteY171" fmla="*/ 161401 h 1495190"/>
                <a:gd name="connsiteX172" fmla="*/ 494550 w 4745477"/>
                <a:gd name="connsiteY172" fmla="*/ 161401 h 1495190"/>
                <a:gd name="connsiteX173" fmla="*/ 494550 w 4745477"/>
                <a:gd name="connsiteY173" fmla="*/ 143416 h 1495190"/>
                <a:gd name="connsiteX174" fmla="*/ 474367 w 4745477"/>
                <a:gd name="connsiteY174" fmla="*/ 143416 h 1495190"/>
                <a:gd name="connsiteX175" fmla="*/ 474367 w 4745477"/>
                <a:gd name="connsiteY175" fmla="*/ 125863 h 1495190"/>
                <a:gd name="connsiteX176" fmla="*/ 454473 w 4745477"/>
                <a:gd name="connsiteY176" fmla="*/ 125863 h 1495190"/>
                <a:gd name="connsiteX177" fmla="*/ 454473 w 4745477"/>
                <a:gd name="connsiteY177" fmla="*/ 115173 h 1495190"/>
                <a:gd name="connsiteX178" fmla="*/ 437112 w 4745477"/>
                <a:gd name="connsiteY178" fmla="*/ 115173 h 1495190"/>
                <a:gd name="connsiteX179" fmla="*/ 437112 w 4745477"/>
                <a:gd name="connsiteY179" fmla="*/ 100510 h 1495190"/>
                <a:gd name="connsiteX180" fmla="*/ 430746 w 4745477"/>
                <a:gd name="connsiteY180" fmla="*/ 100510 h 1495190"/>
                <a:gd name="connsiteX181" fmla="*/ 430746 w 4745477"/>
                <a:gd name="connsiteY181" fmla="*/ 86497 h 1495190"/>
                <a:gd name="connsiteX182" fmla="*/ 412010 w 4745477"/>
                <a:gd name="connsiteY182" fmla="*/ 86497 h 1495190"/>
                <a:gd name="connsiteX183" fmla="*/ 412010 w 4745477"/>
                <a:gd name="connsiteY183" fmla="*/ 77252 h 1495190"/>
                <a:gd name="connsiteX184" fmla="*/ 403185 w 4745477"/>
                <a:gd name="connsiteY184" fmla="*/ 77252 h 1495190"/>
                <a:gd name="connsiteX185" fmla="*/ 403185 w 4745477"/>
                <a:gd name="connsiteY185" fmla="*/ 62155 h 1495190"/>
                <a:gd name="connsiteX186" fmla="*/ 378300 w 4745477"/>
                <a:gd name="connsiteY186" fmla="*/ 62155 h 1495190"/>
                <a:gd name="connsiteX187" fmla="*/ 378300 w 4745477"/>
                <a:gd name="connsiteY187" fmla="*/ 54065 h 1495190"/>
                <a:gd name="connsiteX188" fmla="*/ 338441 w 4745477"/>
                <a:gd name="connsiteY188" fmla="*/ 54065 h 1495190"/>
                <a:gd name="connsiteX189" fmla="*/ 338441 w 4745477"/>
                <a:gd name="connsiteY189" fmla="*/ 47203 h 1495190"/>
                <a:gd name="connsiteX190" fmla="*/ 310662 w 4745477"/>
                <a:gd name="connsiteY190" fmla="*/ 47203 h 1495190"/>
                <a:gd name="connsiteX191" fmla="*/ 310662 w 4745477"/>
                <a:gd name="connsiteY191" fmla="*/ 34418 h 1495190"/>
                <a:gd name="connsiteX192" fmla="*/ 230944 w 4745477"/>
                <a:gd name="connsiteY192" fmla="*/ 34418 h 1495190"/>
                <a:gd name="connsiteX193" fmla="*/ 230944 w 4745477"/>
                <a:gd name="connsiteY193" fmla="*/ 23728 h 1495190"/>
                <a:gd name="connsiteX194" fmla="*/ 156434 w 4745477"/>
                <a:gd name="connsiteY194" fmla="*/ 23728 h 1495190"/>
                <a:gd name="connsiteX195" fmla="*/ 156434 w 4745477"/>
                <a:gd name="connsiteY195" fmla="*/ 14988 h 1495190"/>
                <a:gd name="connsiteX196" fmla="*/ 145077 w 4745477"/>
                <a:gd name="connsiteY196" fmla="*/ 14988 h 1495190"/>
                <a:gd name="connsiteX197" fmla="*/ 145077 w 4745477"/>
                <a:gd name="connsiteY197" fmla="*/ 8126 h 1495190"/>
                <a:gd name="connsiteX198" fmla="*/ 8138 w 4745477"/>
                <a:gd name="connsiteY198" fmla="*/ 8126 h 14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45477" h="1495190">
                  <a:moveTo>
                    <a:pt x="4740378" y="1489954"/>
                  </a:moveTo>
                  <a:lnTo>
                    <a:pt x="3615207" y="1489954"/>
                  </a:lnTo>
                  <a:lnTo>
                    <a:pt x="3615207" y="1432313"/>
                  </a:lnTo>
                  <a:lnTo>
                    <a:pt x="3373304" y="1432313"/>
                  </a:lnTo>
                  <a:lnTo>
                    <a:pt x="3373304" y="1389119"/>
                  </a:lnTo>
                  <a:lnTo>
                    <a:pt x="3149123" y="1389119"/>
                  </a:lnTo>
                  <a:lnTo>
                    <a:pt x="3149123" y="1370267"/>
                  </a:lnTo>
                  <a:lnTo>
                    <a:pt x="3134728" y="1370267"/>
                  </a:lnTo>
                  <a:lnTo>
                    <a:pt x="3134728" y="1358059"/>
                  </a:lnTo>
                  <a:lnTo>
                    <a:pt x="2827357" y="1358059"/>
                  </a:lnTo>
                  <a:lnTo>
                    <a:pt x="2827357" y="1338123"/>
                  </a:lnTo>
                  <a:lnTo>
                    <a:pt x="2747422" y="1338123"/>
                  </a:lnTo>
                  <a:lnTo>
                    <a:pt x="2747422" y="1322594"/>
                  </a:lnTo>
                  <a:lnTo>
                    <a:pt x="2724128" y="1322594"/>
                  </a:lnTo>
                  <a:lnTo>
                    <a:pt x="2724128" y="1304897"/>
                  </a:lnTo>
                  <a:lnTo>
                    <a:pt x="2687524" y="1304897"/>
                  </a:lnTo>
                  <a:lnTo>
                    <a:pt x="2687524" y="1276077"/>
                  </a:lnTo>
                  <a:lnTo>
                    <a:pt x="2656491" y="1276077"/>
                  </a:lnTo>
                  <a:lnTo>
                    <a:pt x="2656491" y="1265025"/>
                  </a:lnTo>
                  <a:lnTo>
                    <a:pt x="2569900" y="1265025"/>
                  </a:lnTo>
                  <a:lnTo>
                    <a:pt x="2569900" y="1248412"/>
                  </a:lnTo>
                  <a:lnTo>
                    <a:pt x="2532211" y="1248412"/>
                  </a:lnTo>
                  <a:lnTo>
                    <a:pt x="2532211" y="1223998"/>
                  </a:lnTo>
                  <a:lnTo>
                    <a:pt x="2481140" y="1223998"/>
                  </a:lnTo>
                  <a:lnTo>
                    <a:pt x="2481140" y="1208540"/>
                  </a:lnTo>
                  <a:lnTo>
                    <a:pt x="2441208" y="1208540"/>
                  </a:lnTo>
                  <a:lnTo>
                    <a:pt x="2441208" y="1185210"/>
                  </a:lnTo>
                  <a:lnTo>
                    <a:pt x="2423412" y="1185210"/>
                  </a:lnTo>
                  <a:lnTo>
                    <a:pt x="2423412" y="1175242"/>
                  </a:lnTo>
                  <a:lnTo>
                    <a:pt x="2289150" y="1175242"/>
                  </a:lnTo>
                  <a:lnTo>
                    <a:pt x="2289150" y="1155306"/>
                  </a:lnTo>
                  <a:lnTo>
                    <a:pt x="2265857" y="1155306"/>
                  </a:lnTo>
                  <a:lnTo>
                    <a:pt x="2265857" y="1147577"/>
                  </a:lnTo>
                  <a:lnTo>
                    <a:pt x="2249219" y="1147577"/>
                  </a:lnTo>
                  <a:lnTo>
                    <a:pt x="2249219" y="1132047"/>
                  </a:lnTo>
                  <a:lnTo>
                    <a:pt x="2177096" y="1132047"/>
                  </a:lnTo>
                  <a:lnTo>
                    <a:pt x="2177096" y="1119840"/>
                  </a:lnTo>
                  <a:lnTo>
                    <a:pt x="2109387" y="1119840"/>
                  </a:lnTo>
                  <a:lnTo>
                    <a:pt x="2046161" y="1119840"/>
                  </a:lnTo>
                  <a:lnTo>
                    <a:pt x="2046161" y="1102143"/>
                  </a:lnTo>
                  <a:lnTo>
                    <a:pt x="1955158" y="1102143"/>
                  </a:lnTo>
                  <a:lnTo>
                    <a:pt x="1955158" y="1076646"/>
                  </a:lnTo>
                  <a:lnTo>
                    <a:pt x="1928537" y="1076646"/>
                  </a:lnTo>
                  <a:lnTo>
                    <a:pt x="1928537" y="1052304"/>
                  </a:lnTo>
                  <a:lnTo>
                    <a:pt x="1898589" y="1052304"/>
                  </a:lnTo>
                  <a:lnTo>
                    <a:pt x="1898589" y="1030129"/>
                  </a:lnTo>
                  <a:lnTo>
                    <a:pt x="1868640" y="1030129"/>
                  </a:lnTo>
                  <a:lnTo>
                    <a:pt x="1868640" y="1012432"/>
                  </a:lnTo>
                  <a:lnTo>
                    <a:pt x="1767654" y="1012432"/>
                  </a:lnTo>
                  <a:lnTo>
                    <a:pt x="1767654" y="986934"/>
                  </a:lnTo>
                  <a:lnTo>
                    <a:pt x="1732135" y="986934"/>
                  </a:lnTo>
                  <a:lnTo>
                    <a:pt x="1732135" y="962520"/>
                  </a:lnTo>
                  <a:lnTo>
                    <a:pt x="1699944" y="962520"/>
                  </a:lnTo>
                  <a:lnTo>
                    <a:pt x="1699944" y="937022"/>
                  </a:lnTo>
                  <a:lnTo>
                    <a:pt x="1666668" y="937022"/>
                  </a:lnTo>
                  <a:lnTo>
                    <a:pt x="1666668" y="918242"/>
                  </a:lnTo>
                  <a:lnTo>
                    <a:pt x="1625579" y="918242"/>
                  </a:lnTo>
                  <a:lnTo>
                    <a:pt x="1625579" y="897151"/>
                  </a:lnTo>
                  <a:lnTo>
                    <a:pt x="1601201" y="897151"/>
                  </a:lnTo>
                  <a:lnTo>
                    <a:pt x="1601201" y="881621"/>
                  </a:lnTo>
                  <a:lnTo>
                    <a:pt x="1560112" y="881621"/>
                  </a:lnTo>
                  <a:lnTo>
                    <a:pt x="1560112" y="865008"/>
                  </a:lnTo>
                  <a:lnTo>
                    <a:pt x="1519095" y="865008"/>
                  </a:lnTo>
                  <a:lnTo>
                    <a:pt x="1519095" y="852873"/>
                  </a:lnTo>
                  <a:lnTo>
                    <a:pt x="1496887" y="852873"/>
                  </a:lnTo>
                  <a:lnTo>
                    <a:pt x="1496887" y="835104"/>
                  </a:lnTo>
                  <a:lnTo>
                    <a:pt x="1482491" y="835104"/>
                  </a:lnTo>
                  <a:lnTo>
                    <a:pt x="1482491" y="822897"/>
                  </a:lnTo>
                  <a:lnTo>
                    <a:pt x="1466938" y="822897"/>
                  </a:lnTo>
                  <a:lnTo>
                    <a:pt x="1466938" y="814084"/>
                  </a:lnTo>
                  <a:lnTo>
                    <a:pt x="1449143" y="814084"/>
                  </a:lnTo>
                  <a:lnTo>
                    <a:pt x="1449143" y="798555"/>
                  </a:lnTo>
                  <a:lnTo>
                    <a:pt x="1421437" y="798555"/>
                  </a:lnTo>
                  <a:lnTo>
                    <a:pt x="1421437" y="790826"/>
                  </a:lnTo>
                  <a:lnTo>
                    <a:pt x="1389101" y="790826"/>
                  </a:lnTo>
                  <a:lnTo>
                    <a:pt x="1389101" y="781941"/>
                  </a:lnTo>
                  <a:lnTo>
                    <a:pt x="1372535" y="781941"/>
                  </a:lnTo>
                  <a:lnTo>
                    <a:pt x="1372535" y="767712"/>
                  </a:lnTo>
                  <a:lnTo>
                    <a:pt x="1336727" y="767712"/>
                  </a:lnTo>
                  <a:lnTo>
                    <a:pt x="1336727" y="753988"/>
                  </a:lnTo>
                  <a:lnTo>
                    <a:pt x="1322187" y="753988"/>
                  </a:lnTo>
                  <a:lnTo>
                    <a:pt x="1322187" y="742792"/>
                  </a:lnTo>
                  <a:lnTo>
                    <a:pt x="1296362" y="742792"/>
                  </a:lnTo>
                  <a:lnTo>
                    <a:pt x="1296362" y="735280"/>
                  </a:lnTo>
                  <a:lnTo>
                    <a:pt x="1278349" y="735280"/>
                  </a:lnTo>
                  <a:lnTo>
                    <a:pt x="1278349" y="725529"/>
                  </a:lnTo>
                  <a:lnTo>
                    <a:pt x="1257949" y="725529"/>
                  </a:lnTo>
                  <a:lnTo>
                    <a:pt x="1257949" y="710360"/>
                  </a:lnTo>
                  <a:lnTo>
                    <a:pt x="1232052" y="710360"/>
                  </a:lnTo>
                  <a:lnTo>
                    <a:pt x="1232052" y="688330"/>
                  </a:lnTo>
                  <a:lnTo>
                    <a:pt x="1216354" y="688330"/>
                  </a:lnTo>
                  <a:lnTo>
                    <a:pt x="1216354" y="665577"/>
                  </a:lnTo>
                  <a:lnTo>
                    <a:pt x="1195737" y="665577"/>
                  </a:lnTo>
                  <a:lnTo>
                    <a:pt x="1195737" y="647808"/>
                  </a:lnTo>
                  <a:lnTo>
                    <a:pt x="1185103" y="647808"/>
                  </a:lnTo>
                  <a:lnTo>
                    <a:pt x="1185103" y="628377"/>
                  </a:lnTo>
                  <a:lnTo>
                    <a:pt x="1172010" y="628377"/>
                  </a:lnTo>
                  <a:lnTo>
                    <a:pt x="1172010" y="617470"/>
                  </a:lnTo>
                  <a:lnTo>
                    <a:pt x="1161810" y="617470"/>
                  </a:lnTo>
                  <a:lnTo>
                    <a:pt x="1161810" y="602591"/>
                  </a:lnTo>
                  <a:lnTo>
                    <a:pt x="1137866" y="602591"/>
                  </a:lnTo>
                  <a:lnTo>
                    <a:pt x="1137866" y="592117"/>
                  </a:lnTo>
                  <a:lnTo>
                    <a:pt x="1129040" y="592117"/>
                  </a:lnTo>
                  <a:lnTo>
                    <a:pt x="1129040" y="579621"/>
                  </a:lnTo>
                  <a:lnTo>
                    <a:pt x="1114862" y="579621"/>
                  </a:lnTo>
                  <a:lnTo>
                    <a:pt x="1114862" y="571748"/>
                  </a:lnTo>
                  <a:lnTo>
                    <a:pt x="1103215" y="571748"/>
                  </a:lnTo>
                  <a:lnTo>
                    <a:pt x="1103215" y="563730"/>
                  </a:lnTo>
                  <a:lnTo>
                    <a:pt x="1089471" y="563730"/>
                  </a:lnTo>
                  <a:lnTo>
                    <a:pt x="1089471" y="557302"/>
                  </a:lnTo>
                  <a:lnTo>
                    <a:pt x="1074496" y="557302"/>
                  </a:lnTo>
                  <a:lnTo>
                    <a:pt x="1074496" y="547334"/>
                  </a:lnTo>
                  <a:lnTo>
                    <a:pt x="1059305" y="547334"/>
                  </a:lnTo>
                  <a:lnTo>
                    <a:pt x="1059305" y="537438"/>
                  </a:lnTo>
                  <a:lnTo>
                    <a:pt x="1049105" y="537438"/>
                  </a:lnTo>
                  <a:lnTo>
                    <a:pt x="1049105" y="524147"/>
                  </a:lnTo>
                  <a:lnTo>
                    <a:pt x="1032250" y="524147"/>
                  </a:lnTo>
                  <a:lnTo>
                    <a:pt x="1032250" y="511362"/>
                  </a:lnTo>
                  <a:lnTo>
                    <a:pt x="1011127" y="511362"/>
                  </a:lnTo>
                  <a:lnTo>
                    <a:pt x="1011127" y="502839"/>
                  </a:lnTo>
                  <a:lnTo>
                    <a:pt x="980021" y="502839"/>
                  </a:lnTo>
                  <a:lnTo>
                    <a:pt x="980021" y="486226"/>
                  </a:lnTo>
                  <a:lnTo>
                    <a:pt x="960634" y="486226"/>
                  </a:lnTo>
                  <a:lnTo>
                    <a:pt x="960634" y="479870"/>
                  </a:lnTo>
                  <a:lnTo>
                    <a:pt x="932855" y="479870"/>
                  </a:lnTo>
                  <a:lnTo>
                    <a:pt x="932855" y="471563"/>
                  </a:lnTo>
                  <a:lnTo>
                    <a:pt x="919038" y="471563"/>
                  </a:lnTo>
                  <a:lnTo>
                    <a:pt x="919038" y="461378"/>
                  </a:lnTo>
                  <a:lnTo>
                    <a:pt x="909345" y="461378"/>
                  </a:lnTo>
                  <a:lnTo>
                    <a:pt x="909345" y="453505"/>
                  </a:lnTo>
                  <a:lnTo>
                    <a:pt x="898639" y="453505"/>
                  </a:lnTo>
                  <a:lnTo>
                    <a:pt x="898639" y="441659"/>
                  </a:lnTo>
                  <a:lnTo>
                    <a:pt x="886775" y="441659"/>
                  </a:lnTo>
                  <a:lnTo>
                    <a:pt x="886775" y="432702"/>
                  </a:lnTo>
                  <a:lnTo>
                    <a:pt x="878239" y="432702"/>
                  </a:lnTo>
                  <a:lnTo>
                    <a:pt x="878239" y="411105"/>
                  </a:lnTo>
                  <a:lnTo>
                    <a:pt x="865435" y="411105"/>
                  </a:lnTo>
                  <a:lnTo>
                    <a:pt x="865435" y="389364"/>
                  </a:lnTo>
                  <a:lnTo>
                    <a:pt x="848146" y="389364"/>
                  </a:lnTo>
                  <a:lnTo>
                    <a:pt x="848146" y="380768"/>
                  </a:lnTo>
                  <a:lnTo>
                    <a:pt x="839609" y="380768"/>
                  </a:lnTo>
                  <a:lnTo>
                    <a:pt x="839609" y="357365"/>
                  </a:lnTo>
                  <a:lnTo>
                    <a:pt x="818197" y="357365"/>
                  </a:lnTo>
                  <a:lnTo>
                    <a:pt x="818197" y="347397"/>
                  </a:lnTo>
                  <a:lnTo>
                    <a:pt x="805393" y="347397"/>
                  </a:lnTo>
                  <a:lnTo>
                    <a:pt x="805393" y="327750"/>
                  </a:lnTo>
                  <a:lnTo>
                    <a:pt x="788104" y="327750"/>
                  </a:lnTo>
                  <a:lnTo>
                    <a:pt x="788104" y="310198"/>
                  </a:lnTo>
                  <a:lnTo>
                    <a:pt x="750559" y="310198"/>
                  </a:lnTo>
                  <a:lnTo>
                    <a:pt x="750559" y="300952"/>
                  </a:lnTo>
                  <a:lnTo>
                    <a:pt x="737538" y="300952"/>
                  </a:lnTo>
                  <a:lnTo>
                    <a:pt x="737538" y="286506"/>
                  </a:lnTo>
                  <a:lnTo>
                    <a:pt x="729002" y="286506"/>
                  </a:lnTo>
                  <a:lnTo>
                    <a:pt x="729002" y="272276"/>
                  </a:lnTo>
                  <a:lnTo>
                    <a:pt x="715692" y="272276"/>
                  </a:lnTo>
                  <a:lnTo>
                    <a:pt x="715692" y="264259"/>
                  </a:lnTo>
                  <a:lnTo>
                    <a:pt x="701224" y="264259"/>
                  </a:lnTo>
                  <a:lnTo>
                    <a:pt x="701224" y="257108"/>
                  </a:lnTo>
                  <a:lnTo>
                    <a:pt x="669467" y="257108"/>
                  </a:lnTo>
                  <a:lnTo>
                    <a:pt x="669467" y="243601"/>
                  </a:lnTo>
                  <a:lnTo>
                    <a:pt x="650224" y="243601"/>
                  </a:lnTo>
                  <a:lnTo>
                    <a:pt x="650224" y="226771"/>
                  </a:lnTo>
                  <a:lnTo>
                    <a:pt x="634093" y="226771"/>
                  </a:lnTo>
                  <a:lnTo>
                    <a:pt x="634093" y="218464"/>
                  </a:lnTo>
                  <a:lnTo>
                    <a:pt x="615791" y="218464"/>
                  </a:lnTo>
                  <a:lnTo>
                    <a:pt x="615791" y="209002"/>
                  </a:lnTo>
                  <a:lnTo>
                    <a:pt x="588085" y="209002"/>
                  </a:lnTo>
                  <a:lnTo>
                    <a:pt x="588085" y="186971"/>
                  </a:lnTo>
                  <a:lnTo>
                    <a:pt x="554809" y="186971"/>
                  </a:lnTo>
                  <a:lnTo>
                    <a:pt x="554809" y="170141"/>
                  </a:lnTo>
                  <a:lnTo>
                    <a:pt x="528694" y="170141"/>
                  </a:lnTo>
                  <a:lnTo>
                    <a:pt x="528694" y="161401"/>
                  </a:lnTo>
                  <a:lnTo>
                    <a:pt x="494550" y="161401"/>
                  </a:lnTo>
                  <a:lnTo>
                    <a:pt x="494550" y="143416"/>
                  </a:lnTo>
                  <a:lnTo>
                    <a:pt x="474367" y="143416"/>
                  </a:lnTo>
                  <a:lnTo>
                    <a:pt x="474367" y="125863"/>
                  </a:lnTo>
                  <a:lnTo>
                    <a:pt x="454473" y="125863"/>
                  </a:lnTo>
                  <a:lnTo>
                    <a:pt x="454473" y="115173"/>
                  </a:lnTo>
                  <a:lnTo>
                    <a:pt x="437112" y="115173"/>
                  </a:lnTo>
                  <a:lnTo>
                    <a:pt x="437112" y="100510"/>
                  </a:lnTo>
                  <a:lnTo>
                    <a:pt x="430746" y="100510"/>
                  </a:lnTo>
                  <a:lnTo>
                    <a:pt x="430746" y="86497"/>
                  </a:lnTo>
                  <a:lnTo>
                    <a:pt x="412010" y="86497"/>
                  </a:lnTo>
                  <a:lnTo>
                    <a:pt x="412010" y="77252"/>
                  </a:lnTo>
                  <a:lnTo>
                    <a:pt x="403185" y="77252"/>
                  </a:lnTo>
                  <a:lnTo>
                    <a:pt x="403185" y="62155"/>
                  </a:lnTo>
                  <a:lnTo>
                    <a:pt x="378300" y="62155"/>
                  </a:lnTo>
                  <a:lnTo>
                    <a:pt x="378300" y="54065"/>
                  </a:lnTo>
                  <a:lnTo>
                    <a:pt x="338441" y="54065"/>
                  </a:lnTo>
                  <a:lnTo>
                    <a:pt x="338441" y="47203"/>
                  </a:lnTo>
                  <a:lnTo>
                    <a:pt x="310662" y="47203"/>
                  </a:lnTo>
                  <a:lnTo>
                    <a:pt x="310662" y="34418"/>
                  </a:lnTo>
                  <a:lnTo>
                    <a:pt x="230944" y="34418"/>
                  </a:lnTo>
                  <a:lnTo>
                    <a:pt x="230944" y="23728"/>
                  </a:lnTo>
                  <a:lnTo>
                    <a:pt x="156434" y="23728"/>
                  </a:lnTo>
                  <a:lnTo>
                    <a:pt x="156434" y="14988"/>
                  </a:lnTo>
                  <a:lnTo>
                    <a:pt x="145077" y="14988"/>
                  </a:lnTo>
                  <a:lnTo>
                    <a:pt x="145077" y="8126"/>
                  </a:lnTo>
                  <a:lnTo>
                    <a:pt x="8138" y="8126"/>
                  </a:lnTo>
                </a:path>
              </a:pathLst>
            </a:custGeom>
            <a:noFill/>
            <a:ln w="14288" cap="flat">
              <a:solidFill>
                <a:srgbClr val="8B878B"/>
              </a:solid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CD1AC42C-A528-DF47-B074-E3CA6AA3720B}"/>
                </a:ext>
              </a:extLst>
            </p:cNvPr>
            <p:cNvSpPr/>
            <p:nvPr/>
          </p:nvSpPr>
          <p:spPr>
            <a:xfrm>
              <a:off x="11590697"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07D8B53C-D1D3-204A-B5B7-C426AA92C22B}"/>
                </a:ext>
              </a:extLst>
            </p:cNvPr>
            <p:cNvSpPr/>
            <p:nvPr/>
          </p:nvSpPr>
          <p:spPr>
            <a:xfrm>
              <a:off x="11290560"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41DA2972-EFBF-1D4D-A3B2-F8385B85427C}"/>
                </a:ext>
              </a:extLst>
            </p:cNvPr>
            <p:cNvSpPr/>
            <p:nvPr/>
          </p:nvSpPr>
          <p:spPr>
            <a:xfrm>
              <a:off x="10639504"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0EDF5443-A9A3-324A-9D68-CA878B2A8B92}"/>
                </a:ext>
              </a:extLst>
            </p:cNvPr>
            <p:cNvSpPr/>
            <p:nvPr/>
          </p:nvSpPr>
          <p:spPr>
            <a:xfrm>
              <a:off x="10464515"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09F187E5-EC60-AD4D-AC50-6CEC5A9BD830}"/>
                </a:ext>
              </a:extLst>
            </p:cNvPr>
            <p:cNvSpPr/>
            <p:nvPr/>
          </p:nvSpPr>
          <p:spPr>
            <a:xfrm>
              <a:off x="10168212"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3C077E04-58D3-6B42-B30A-551890F62420}"/>
                </a:ext>
              </a:extLst>
            </p:cNvPr>
            <p:cNvSpPr/>
            <p:nvPr/>
          </p:nvSpPr>
          <p:spPr>
            <a:xfrm>
              <a:off x="9980852"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691E0503-A467-3149-9272-C2B94DEDA31C}"/>
                </a:ext>
              </a:extLst>
            </p:cNvPr>
            <p:cNvSpPr/>
            <p:nvPr/>
          </p:nvSpPr>
          <p:spPr>
            <a:xfrm>
              <a:off x="972751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9BA29057-5B4F-8A48-A53A-95DB09C2ED64}"/>
                </a:ext>
              </a:extLst>
            </p:cNvPr>
            <p:cNvSpPr/>
            <p:nvPr/>
          </p:nvSpPr>
          <p:spPr>
            <a:xfrm>
              <a:off x="9544066" y="340197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D96B254F-B36C-1346-9E11-0906FB20AAA7}"/>
                </a:ext>
              </a:extLst>
            </p:cNvPr>
            <p:cNvSpPr/>
            <p:nvPr/>
          </p:nvSpPr>
          <p:spPr>
            <a:xfrm>
              <a:off x="9750523"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A01FDD85-6E78-9444-8287-CA0E2F4E8CB6}"/>
                </a:ext>
              </a:extLst>
            </p:cNvPr>
            <p:cNvSpPr/>
            <p:nvPr/>
          </p:nvSpPr>
          <p:spPr>
            <a:xfrm>
              <a:off x="9812735"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CFA2FB2C-D193-A34A-96E4-F0AF6C41108D}"/>
                </a:ext>
              </a:extLst>
            </p:cNvPr>
            <p:cNvSpPr/>
            <p:nvPr/>
          </p:nvSpPr>
          <p:spPr>
            <a:xfrm>
              <a:off x="9617707" y="345484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1596E255-E359-D847-956B-A97DE8A9F3BD}"/>
                </a:ext>
              </a:extLst>
            </p:cNvPr>
            <p:cNvSpPr/>
            <p:nvPr/>
          </p:nvSpPr>
          <p:spPr>
            <a:xfrm>
              <a:off x="9508764" y="33812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64B71745-6563-5843-8BEE-FE010007A52C}"/>
                </a:ext>
              </a:extLst>
            </p:cNvPr>
            <p:cNvSpPr/>
            <p:nvPr/>
          </p:nvSpPr>
          <p:spPr>
            <a:xfrm>
              <a:off x="9377468" y="334902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2DAF2546-7CB7-3642-BBB8-C47D9DF0D0D7}"/>
                </a:ext>
              </a:extLst>
            </p:cNvPr>
            <p:cNvSpPr/>
            <p:nvPr/>
          </p:nvSpPr>
          <p:spPr>
            <a:xfrm>
              <a:off x="9204721" y="328698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72F9BFE6-B43F-F342-9E92-88B3FC62AFEA}"/>
                </a:ext>
              </a:extLst>
            </p:cNvPr>
            <p:cNvSpPr/>
            <p:nvPr/>
          </p:nvSpPr>
          <p:spPr>
            <a:xfrm>
              <a:off x="8070074" y="280324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D5808360-FDEB-8848-9370-4701D1A64E92}"/>
                </a:ext>
              </a:extLst>
            </p:cNvPr>
            <p:cNvSpPr/>
            <p:nvPr/>
          </p:nvSpPr>
          <p:spPr>
            <a:xfrm>
              <a:off x="7645513" y="243688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4BF786A-A099-5349-8412-86561C2B84BC}"/>
                </a:ext>
              </a:extLst>
            </p:cNvPr>
            <p:cNvSpPr/>
            <p:nvPr/>
          </p:nvSpPr>
          <p:spPr>
            <a:xfrm>
              <a:off x="7336189" y="227285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0BE342D-7E83-DB43-9156-AC0D2140A5B5}"/>
                </a:ext>
              </a:extLst>
            </p:cNvPr>
            <p:cNvSpPr/>
            <p:nvPr/>
          </p:nvSpPr>
          <p:spPr>
            <a:xfrm>
              <a:off x="7494323" y="235411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93217B3D-9F9A-0540-B54C-E82ABC334BF8}"/>
                </a:ext>
              </a:extLst>
            </p:cNvPr>
            <p:cNvSpPr/>
            <p:nvPr/>
          </p:nvSpPr>
          <p:spPr>
            <a:xfrm>
              <a:off x="6867863" y="212564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12E60BA8-7DBF-E44A-8933-4F5C7FE7C55A}"/>
                </a:ext>
              </a:extLst>
            </p:cNvPr>
            <p:cNvSpPr/>
            <p:nvPr/>
          </p:nvSpPr>
          <p:spPr>
            <a:xfrm>
              <a:off x="9135636" y="327549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23D81B72-C229-4B44-9172-36BF0C3A264D}"/>
                </a:ext>
              </a:extLst>
            </p:cNvPr>
            <p:cNvSpPr/>
            <p:nvPr/>
          </p:nvSpPr>
          <p:spPr>
            <a:xfrm>
              <a:off x="8968243" y="323793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41538084-BBED-8D44-961E-EBB7F4048080}"/>
                </a:ext>
              </a:extLst>
            </p:cNvPr>
            <p:cNvSpPr/>
            <p:nvPr/>
          </p:nvSpPr>
          <p:spPr>
            <a:xfrm>
              <a:off x="8803959" y="32057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1FD736E0-5FDE-F64C-BFA1-2AE829F96C2A}"/>
                </a:ext>
              </a:extLst>
            </p:cNvPr>
            <p:cNvSpPr/>
            <p:nvPr/>
          </p:nvSpPr>
          <p:spPr>
            <a:xfrm>
              <a:off x="8860818" y="321720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3B9EE7D6-3A99-DA40-B0DF-EF9CBDA10A3C}"/>
                </a:ext>
              </a:extLst>
            </p:cNvPr>
            <p:cNvSpPr/>
            <p:nvPr/>
          </p:nvSpPr>
          <p:spPr>
            <a:xfrm>
              <a:off x="9026621" y="32356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C5D99868-FA41-3847-8550-619FCE2CFD05}"/>
                </a:ext>
              </a:extLst>
            </p:cNvPr>
            <p:cNvSpPr/>
            <p:nvPr/>
          </p:nvSpPr>
          <p:spPr>
            <a:xfrm>
              <a:off x="9049625" y="32494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B9190AED-A3E1-2740-BDA6-9769A1BDF33C}"/>
                </a:ext>
              </a:extLst>
            </p:cNvPr>
            <p:cNvSpPr/>
            <p:nvPr/>
          </p:nvSpPr>
          <p:spPr>
            <a:xfrm>
              <a:off x="8889971" y="32294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EE6831A7-87A0-CC4A-86EF-B0B459511163}"/>
                </a:ext>
              </a:extLst>
            </p:cNvPr>
            <p:cNvSpPr/>
            <p:nvPr/>
          </p:nvSpPr>
          <p:spPr>
            <a:xfrm>
              <a:off x="8734152" y="313746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828539E4-0B49-184F-B6EA-FE01FC071DAA}"/>
                </a:ext>
              </a:extLst>
            </p:cNvPr>
            <p:cNvSpPr/>
            <p:nvPr/>
          </p:nvSpPr>
          <p:spPr>
            <a:xfrm>
              <a:off x="8603651" y="31068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E352CA47-49FD-154D-A1E4-89987439DDA8}"/>
                </a:ext>
              </a:extLst>
            </p:cNvPr>
            <p:cNvSpPr/>
            <p:nvPr/>
          </p:nvSpPr>
          <p:spPr>
            <a:xfrm>
              <a:off x="8628174" y="31198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9E228C7-667B-1748-BEA5-4BC31848351B}"/>
                </a:ext>
              </a:extLst>
            </p:cNvPr>
            <p:cNvSpPr/>
            <p:nvPr/>
          </p:nvSpPr>
          <p:spPr>
            <a:xfrm>
              <a:off x="8776326" y="317502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5575CE50-463B-524B-99BA-7EBDD380A271}"/>
                </a:ext>
              </a:extLst>
            </p:cNvPr>
            <p:cNvSpPr/>
            <p:nvPr/>
          </p:nvSpPr>
          <p:spPr>
            <a:xfrm>
              <a:off x="8645825" y="312597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050D037E-575C-6B43-8B45-A2D4121003AB}"/>
                </a:ext>
              </a:extLst>
            </p:cNvPr>
            <p:cNvSpPr/>
            <p:nvPr/>
          </p:nvSpPr>
          <p:spPr>
            <a:xfrm>
              <a:off x="8546792" y="30631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153005D1-DE11-B340-B934-C2FB8B980A9F}"/>
                </a:ext>
              </a:extLst>
            </p:cNvPr>
            <p:cNvSpPr/>
            <p:nvPr/>
          </p:nvSpPr>
          <p:spPr>
            <a:xfrm>
              <a:off x="8413253" y="29833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735F88A3-5042-5D49-97AE-3B94C8627B68}"/>
                </a:ext>
              </a:extLst>
            </p:cNvPr>
            <p:cNvSpPr/>
            <p:nvPr/>
          </p:nvSpPr>
          <p:spPr>
            <a:xfrm>
              <a:off x="8486967" y="30286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71898A8A-20BC-5045-8937-88F6857320CC}"/>
                </a:ext>
              </a:extLst>
            </p:cNvPr>
            <p:cNvSpPr/>
            <p:nvPr/>
          </p:nvSpPr>
          <p:spPr>
            <a:xfrm>
              <a:off x="8465410" y="302095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7DBAB25D-766B-3744-B0B4-0BFB74B7F167}"/>
                </a:ext>
              </a:extLst>
            </p:cNvPr>
            <p:cNvSpPr/>
            <p:nvPr/>
          </p:nvSpPr>
          <p:spPr>
            <a:xfrm>
              <a:off x="8589038" y="309917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ABA8D0BB-59C9-164D-8F8E-48078B845DDB}"/>
                </a:ext>
              </a:extLst>
            </p:cNvPr>
            <p:cNvSpPr/>
            <p:nvPr/>
          </p:nvSpPr>
          <p:spPr>
            <a:xfrm>
              <a:off x="8496154" y="30294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4C305DD8-2FDE-EC4D-9E53-375C40DE1892}"/>
                </a:ext>
              </a:extLst>
            </p:cNvPr>
            <p:cNvSpPr/>
            <p:nvPr/>
          </p:nvSpPr>
          <p:spPr>
            <a:xfrm>
              <a:off x="8530660" y="305085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73B3B649-64DF-234E-BA84-E0F126AED9F9}"/>
                </a:ext>
              </a:extLst>
            </p:cNvPr>
            <p:cNvSpPr/>
            <p:nvPr/>
          </p:nvSpPr>
          <p:spPr>
            <a:xfrm>
              <a:off x="8702684" y="31267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FCD1BB4E-5047-704A-8F10-E5DA7DBF05BA}"/>
                </a:ext>
              </a:extLst>
            </p:cNvPr>
            <p:cNvSpPr/>
            <p:nvPr/>
          </p:nvSpPr>
          <p:spPr>
            <a:xfrm>
              <a:off x="8933737" y="32294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45FDB82D-3EE8-FB45-9D6B-87B455E34EFC}"/>
                </a:ext>
              </a:extLst>
            </p:cNvPr>
            <p:cNvSpPr/>
            <p:nvPr/>
          </p:nvSpPr>
          <p:spPr>
            <a:xfrm>
              <a:off x="9338332" y="33383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588B4B36-A642-5B45-A06D-06495355E83C}"/>
                </a:ext>
              </a:extLst>
            </p:cNvPr>
            <p:cNvSpPr/>
            <p:nvPr/>
          </p:nvSpPr>
          <p:spPr>
            <a:xfrm>
              <a:off x="9328349" y="33368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ACE0A911-4A08-E646-AB70-A371DEBDF7BC}"/>
                </a:ext>
              </a:extLst>
            </p:cNvPr>
            <p:cNvSpPr/>
            <p:nvPr/>
          </p:nvSpPr>
          <p:spPr>
            <a:xfrm>
              <a:off x="9309107" y="332685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8F0D5C9E-8A89-394E-8F99-8A952B9F6019}"/>
                </a:ext>
              </a:extLst>
            </p:cNvPr>
            <p:cNvSpPr/>
            <p:nvPr/>
          </p:nvSpPr>
          <p:spPr>
            <a:xfrm>
              <a:off x="9282992" y="331146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8FC919A0-DD40-D14F-8EEC-0656072CCC42}"/>
                </a:ext>
              </a:extLst>
            </p:cNvPr>
            <p:cNvSpPr/>
            <p:nvPr/>
          </p:nvSpPr>
          <p:spPr>
            <a:xfrm>
              <a:off x="9449590" y="33812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33D03376-688E-3E4F-8C98-1063EAB05F01}"/>
                </a:ext>
              </a:extLst>
            </p:cNvPr>
            <p:cNvSpPr/>
            <p:nvPr/>
          </p:nvSpPr>
          <p:spPr>
            <a:xfrm>
              <a:off x="9421956" y="33766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581DC2B8-2CD0-974B-A826-8AA4178D2F81}"/>
                </a:ext>
              </a:extLst>
            </p:cNvPr>
            <p:cNvSpPr/>
            <p:nvPr/>
          </p:nvSpPr>
          <p:spPr>
            <a:xfrm>
              <a:off x="9272286" y="32877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6EE67F1C-7318-D84C-9B0B-F20BB8A5D24A}"/>
                </a:ext>
              </a:extLst>
            </p:cNvPr>
            <p:cNvSpPr/>
            <p:nvPr/>
          </p:nvSpPr>
          <p:spPr>
            <a:xfrm>
              <a:off x="9527138" y="339352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0CD85D77-72B8-474A-9F2D-32472C188A8D}"/>
                </a:ext>
              </a:extLst>
            </p:cNvPr>
            <p:cNvSpPr/>
            <p:nvPr/>
          </p:nvSpPr>
          <p:spPr>
            <a:xfrm>
              <a:off x="9838850"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739A74BE-A82C-CF4D-B05E-EC12BDCF0E2F}"/>
                </a:ext>
              </a:extLst>
            </p:cNvPr>
            <p:cNvSpPr/>
            <p:nvPr/>
          </p:nvSpPr>
          <p:spPr>
            <a:xfrm>
              <a:off x="990098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795CFA65-F552-6147-8CA0-6EEF5130690C}"/>
                </a:ext>
              </a:extLst>
            </p:cNvPr>
            <p:cNvSpPr/>
            <p:nvPr/>
          </p:nvSpPr>
          <p:spPr>
            <a:xfrm>
              <a:off x="992941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30276ABC-0944-AD44-AB80-D30AB2EE8250}"/>
                </a:ext>
              </a:extLst>
            </p:cNvPr>
            <p:cNvSpPr/>
            <p:nvPr/>
          </p:nvSpPr>
          <p:spPr>
            <a:xfrm>
              <a:off x="9996188"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5C3CB5E6-A837-D34C-A460-78A2B5342FAA}"/>
                </a:ext>
              </a:extLst>
            </p:cNvPr>
            <p:cNvSpPr/>
            <p:nvPr/>
          </p:nvSpPr>
          <p:spPr>
            <a:xfrm>
              <a:off x="10008486"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id="{D61D443C-D604-FC44-9450-C29DEED5C58A}"/>
                </a:ext>
              </a:extLst>
            </p:cNvPr>
            <p:cNvSpPr/>
            <p:nvPr/>
          </p:nvSpPr>
          <p:spPr>
            <a:xfrm>
              <a:off x="10133633"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id="{54B0FFF1-9693-8C45-BA22-CD419FCE06BF}"/>
                </a:ext>
              </a:extLst>
            </p:cNvPr>
            <p:cNvSpPr/>
            <p:nvPr/>
          </p:nvSpPr>
          <p:spPr>
            <a:xfrm>
              <a:off x="10086034"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id="{C7B3C2F1-58C1-7C45-9527-8D814382639E}"/>
                </a:ext>
              </a:extLst>
            </p:cNvPr>
            <p:cNvSpPr/>
            <p:nvPr/>
          </p:nvSpPr>
          <p:spPr>
            <a:xfrm>
              <a:off x="10337848" y="354527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id="{92838538-54DE-1644-8D9E-BEAB861170B1}"/>
                </a:ext>
              </a:extLst>
            </p:cNvPr>
            <p:cNvSpPr/>
            <p:nvPr/>
          </p:nvSpPr>
          <p:spPr>
            <a:xfrm>
              <a:off x="10315567" y="354527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id="{08308CBB-FF7D-FC4B-8FDD-49F82CA2494D}"/>
                </a:ext>
              </a:extLst>
            </p:cNvPr>
            <p:cNvSpPr/>
            <p:nvPr/>
          </p:nvSpPr>
          <p:spPr>
            <a:xfrm>
              <a:off x="10538229"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id="{5E9F47CB-3DA7-944B-9AF1-7C8235A829E3}"/>
                </a:ext>
              </a:extLst>
            </p:cNvPr>
            <p:cNvSpPr/>
            <p:nvPr/>
          </p:nvSpPr>
          <p:spPr>
            <a:xfrm>
              <a:off x="11431767"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id="{D97BE866-C278-FB43-88C7-5CDE8AB868A0}"/>
                </a:ext>
              </a:extLst>
            </p:cNvPr>
            <p:cNvSpPr/>
            <p:nvPr/>
          </p:nvSpPr>
          <p:spPr>
            <a:xfrm>
              <a:off x="10812251"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id="{47E293C1-11C0-7242-81EA-522AAA2F3A48}"/>
                </a:ext>
              </a:extLst>
            </p:cNvPr>
            <p:cNvSpPr/>
            <p:nvPr/>
          </p:nvSpPr>
          <p:spPr>
            <a:xfrm>
              <a:off x="10544378"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id="{8EE94B72-B392-1849-8983-705DA0D61106}"/>
                </a:ext>
              </a:extLst>
            </p:cNvPr>
            <p:cNvSpPr/>
            <p:nvPr/>
          </p:nvSpPr>
          <p:spPr>
            <a:xfrm>
              <a:off x="6916330" y="213084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id="{ECAE46DB-A31B-0949-8C73-2BF8EB3E8E46}"/>
                </a:ext>
              </a:extLst>
            </p:cNvPr>
            <p:cNvSpPr/>
            <p:nvPr/>
          </p:nvSpPr>
          <p:spPr>
            <a:xfrm>
              <a:off x="7832077" y="246361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id="{E6E402FA-748B-FA44-9BCB-BCE21710174C}"/>
                </a:ext>
              </a:extLst>
            </p:cNvPr>
            <p:cNvSpPr/>
            <p:nvPr/>
          </p:nvSpPr>
          <p:spPr>
            <a:xfrm>
              <a:off x="8161150" y="265314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id="{0D6F3B92-5237-7245-B22A-587207AB57FE}"/>
                </a:ext>
              </a:extLst>
            </p:cNvPr>
            <p:cNvSpPr/>
            <p:nvPr/>
          </p:nvSpPr>
          <p:spPr>
            <a:xfrm>
              <a:off x="8376866" y="277977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id="{49E5E956-3B5F-4248-B722-45DD00B1FD55}"/>
                </a:ext>
              </a:extLst>
            </p:cNvPr>
            <p:cNvSpPr/>
            <p:nvPr/>
          </p:nvSpPr>
          <p:spPr>
            <a:xfrm>
              <a:off x="8321454" y="27490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id="{38EB5810-E679-7244-997A-2BFB678FF0A9}"/>
                </a:ext>
              </a:extLst>
            </p:cNvPr>
            <p:cNvSpPr/>
            <p:nvPr/>
          </p:nvSpPr>
          <p:spPr>
            <a:xfrm>
              <a:off x="8400955" y="27958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id="{3FA71D77-18FC-B140-868F-E29D3857A3F6}"/>
                </a:ext>
              </a:extLst>
            </p:cNvPr>
            <p:cNvSpPr/>
            <p:nvPr/>
          </p:nvSpPr>
          <p:spPr>
            <a:xfrm>
              <a:off x="8572834" y="28751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id="{131435A9-D19B-B948-B4EB-10ACB60DCCCF}"/>
                </a:ext>
              </a:extLst>
            </p:cNvPr>
            <p:cNvSpPr/>
            <p:nvPr/>
          </p:nvSpPr>
          <p:spPr>
            <a:xfrm>
              <a:off x="8870656" y="29973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id="{0B7D4721-9ECA-4C4D-9C3B-7040E08DAB35}"/>
                </a:ext>
              </a:extLst>
            </p:cNvPr>
            <p:cNvSpPr/>
            <p:nvPr/>
          </p:nvSpPr>
          <p:spPr>
            <a:xfrm>
              <a:off x="8894818" y="30111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id="{0C80C985-5CB5-AF47-B1F0-4EBBC55520CF}"/>
                </a:ext>
              </a:extLst>
            </p:cNvPr>
            <p:cNvSpPr/>
            <p:nvPr/>
          </p:nvSpPr>
          <p:spPr>
            <a:xfrm>
              <a:off x="8847869" y="29857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id="{96DB79EA-C98E-934E-ADCB-41FDFA8496F9}"/>
                </a:ext>
              </a:extLst>
            </p:cNvPr>
            <p:cNvSpPr/>
            <p:nvPr/>
          </p:nvSpPr>
          <p:spPr>
            <a:xfrm>
              <a:off x="8979166" y="305172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id="{FDF369A8-D5D2-EC42-B971-28522D3B2A6A}"/>
                </a:ext>
              </a:extLst>
            </p:cNvPr>
            <p:cNvSpPr/>
            <p:nvPr/>
          </p:nvSpPr>
          <p:spPr>
            <a:xfrm>
              <a:off x="8809964" y="29625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id="{D548E936-5897-EC46-828B-4731B9971AB6}"/>
                </a:ext>
              </a:extLst>
            </p:cNvPr>
            <p:cNvSpPr/>
            <p:nvPr/>
          </p:nvSpPr>
          <p:spPr>
            <a:xfrm>
              <a:off x="8960430" y="30486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id="{6C705FD0-ED19-7F43-BCE8-A2AA5699420E}"/>
                </a:ext>
              </a:extLst>
            </p:cNvPr>
            <p:cNvSpPr/>
            <p:nvPr/>
          </p:nvSpPr>
          <p:spPr>
            <a:xfrm>
              <a:off x="8938511" y="304189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id="{6E1690C3-2070-B742-8B7F-2BA9C555CAB2}"/>
                </a:ext>
              </a:extLst>
            </p:cNvPr>
            <p:cNvSpPr/>
            <p:nvPr/>
          </p:nvSpPr>
          <p:spPr>
            <a:xfrm>
              <a:off x="8787177" y="29625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id="{ED3B77E3-C62D-DD49-9CD2-644ED4D95687}"/>
                </a:ext>
              </a:extLst>
            </p:cNvPr>
            <p:cNvSpPr/>
            <p:nvPr/>
          </p:nvSpPr>
          <p:spPr>
            <a:xfrm>
              <a:off x="9086301" y="309274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id="{EE9A2D62-EE53-5342-8640-79493BA8E3B3}"/>
                </a:ext>
              </a:extLst>
            </p:cNvPr>
            <p:cNvSpPr/>
            <p:nvPr/>
          </p:nvSpPr>
          <p:spPr>
            <a:xfrm>
              <a:off x="9178317" y="31172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id="{A758DA99-7AE4-B049-A67F-7D0FEED1F1A8}"/>
                </a:ext>
              </a:extLst>
            </p:cNvPr>
            <p:cNvSpPr/>
            <p:nvPr/>
          </p:nvSpPr>
          <p:spPr>
            <a:xfrm>
              <a:off x="9133249" y="311145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id="{B60099A3-79C8-8741-A646-27913BE05D2C}"/>
                </a:ext>
              </a:extLst>
            </p:cNvPr>
            <p:cNvSpPr/>
            <p:nvPr/>
          </p:nvSpPr>
          <p:spPr>
            <a:xfrm>
              <a:off x="9122977" y="31131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id="{6A9D7EDF-6F14-004D-8CBF-277ABBFA3475}"/>
                </a:ext>
              </a:extLst>
            </p:cNvPr>
            <p:cNvSpPr/>
            <p:nvPr/>
          </p:nvSpPr>
          <p:spPr>
            <a:xfrm>
              <a:off x="9214487" y="31480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id="{15CFE133-C706-CB44-8872-5335AAF69B43}"/>
                </a:ext>
              </a:extLst>
            </p:cNvPr>
            <p:cNvSpPr/>
            <p:nvPr/>
          </p:nvSpPr>
          <p:spPr>
            <a:xfrm>
              <a:off x="9288128" y="316584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id="{D9DD485C-EA92-0A4D-B37A-6493F171B508}"/>
                </a:ext>
              </a:extLst>
            </p:cNvPr>
            <p:cNvSpPr/>
            <p:nvPr/>
          </p:nvSpPr>
          <p:spPr>
            <a:xfrm>
              <a:off x="9349762" y="318007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id="{DE188B8F-87C8-9B42-A868-873E94679CBD}"/>
                </a:ext>
              </a:extLst>
            </p:cNvPr>
            <p:cNvSpPr/>
            <p:nvPr/>
          </p:nvSpPr>
          <p:spPr>
            <a:xfrm>
              <a:off x="9248414" y="315826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id="{231E429C-F3F3-494B-B5E6-DEFBE0E85508}"/>
                </a:ext>
              </a:extLst>
            </p:cNvPr>
            <p:cNvSpPr/>
            <p:nvPr/>
          </p:nvSpPr>
          <p:spPr>
            <a:xfrm>
              <a:off x="9321621" y="317386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id="{37145651-1A34-DA45-A64F-32BED5EB395D}"/>
                </a:ext>
              </a:extLst>
            </p:cNvPr>
            <p:cNvSpPr/>
            <p:nvPr/>
          </p:nvSpPr>
          <p:spPr>
            <a:xfrm>
              <a:off x="9410961" y="319835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id="{271367D4-06F8-EA4B-8994-9F4A6DBF0EB3}"/>
                </a:ext>
              </a:extLst>
            </p:cNvPr>
            <p:cNvSpPr/>
            <p:nvPr/>
          </p:nvSpPr>
          <p:spPr>
            <a:xfrm>
              <a:off x="9488654" y="321395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id="{C2D83118-5995-F641-8C15-4E7F1FABDA05}"/>
                </a:ext>
              </a:extLst>
            </p:cNvPr>
            <p:cNvSpPr/>
            <p:nvPr/>
          </p:nvSpPr>
          <p:spPr>
            <a:xfrm>
              <a:off x="9377902" y="3185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id="{081EB0B1-0812-FA48-BE48-38B078FC95D9}"/>
                </a:ext>
              </a:extLst>
            </p:cNvPr>
            <p:cNvSpPr/>
            <p:nvPr/>
          </p:nvSpPr>
          <p:spPr>
            <a:xfrm>
              <a:off x="9465867" y="32073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id="{55933667-6F94-BE4A-8C7D-3DE980345647}"/>
                </a:ext>
              </a:extLst>
            </p:cNvPr>
            <p:cNvSpPr/>
            <p:nvPr/>
          </p:nvSpPr>
          <p:spPr>
            <a:xfrm>
              <a:off x="9521206" y="321575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id="{70E725F3-E8A8-EA41-9107-512E4E2C8E27}"/>
                </a:ext>
              </a:extLst>
            </p:cNvPr>
            <p:cNvSpPr/>
            <p:nvPr/>
          </p:nvSpPr>
          <p:spPr>
            <a:xfrm>
              <a:off x="9694894" y="32514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id="{0FF43264-2928-5446-A1A4-3C7B0235FE6C}"/>
                </a:ext>
              </a:extLst>
            </p:cNvPr>
            <p:cNvSpPr/>
            <p:nvPr/>
          </p:nvSpPr>
          <p:spPr>
            <a:xfrm>
              <a:off x="9811867" y="32764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id="{B09EF1DB-41EF-E648-8BB2-1253F188E4AB}"/>
                </a:ext>
              </a:extLst>
            </p:cNvPr>
            <p:cNvSpPr/>
            <p:nvPr/>
          </p:nvSpPr>
          <p:spPr>
            <a:xfrm>
              <a:off x="9858815" y="330135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id="{01030FF1-38AD-4342-8A51-F5D8451F037C}"/>
                </a:ext>
              </a:extLst>
            </p:cNvPr>
            <p:cNvSpPr/>
            <p:nvPr/>
          </p:nvSpPr>
          <p:spPr>
            <a:xfrm>
              <a:off x="9966384" y="332186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id="{1D1D0983-C72E-0248-8238-0233CE7DE081}"/>
                </a:ext>
              </a:extLst>
            </p:cNvPr>
            <p:cNvSpPr/>
            <p:nvPr/>
          </p:nvSpPr>
          <p:spPr>
            <a:xfrm>
              <a:off x="10048128" y="33329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id="{E312A8DF-7184-0C41-AB29-00C70BB91373}"/>
                </a:ext>
              </a:extLst>
            </p:cNvPr>
            <p:cNvSpPr/>
            <p:nvPr/>
          </p:nvSpPr>
          <p:spPr>
            <a:xfrm>
              <a:off x="10014635" y="33339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id="{60FC88C4-A17D-7B47-ACEC-9D311CFB93C9}"/>
                </a:ext>
              </a:extLst>
            </p:cNvPr>
            <p:cNvSpPr/>
            <p:nvPr/>
          </p:nvSpPr>
          <p:spPr>
            <a:xfrm>
              <a:off x="10244096" y="335220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id="{F2AF0578-4C3A-CD4A-88C1-9BB13D578DF7}"/>
                </a:ext>
              </a:extLst>
            </p:cNvPr>
            <p:cNvSpPr/>
            <p:nvPr/>
          </p:nvSpPr>
          <p:spPr>
            <a:xfrm>
              <a:off x="10367797" y="34052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id="{82305E58-233E-2E4F-A058-F322C04CE385}"/>
                </a:ext>
              </a:extLst>
            </p:cNvPr>
            <p:cNvSpPr/>
            <p:nvPr/>
          </p:nvSpPr>
          <p:spPr>
            <a:xfrm>
              <a:off x="10335678" y="34052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id="{721F7CE6-B2C3-F54F-8327-2D0C68CB2414}"/>
                </a:ext>
              </a:extLst>
            </p:cNvPr>
            <p:cNvSpPr/>
            <p:nvPr/>
          </p:nvSpPr>
          <p:spPr>
            <a:xfrm>
              <a:off x="10402158" y="34047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id="{18C3E11B-9A8B-2347-9AED-538417894E80}"/>
                </a:ext>
              </a:extLst>
            </p:cNvPr>
            <p:cNvSpPr/>
            <p:nvPr/>
          </p:nvSpPr>
          <p:spPr>
            <a:xfrm>
              <a:off x="10549514" y="343202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id="{F652EEB0-155B-EB4A-8553-0267ED0939CF}"/>
                </a:ext>
              </a:extLst>
            </p:cNvPr>
            <p:cNvSpPr/>
            <p:nvPr/>
          </p:nvSpPr>
          <p:spPr>
            <a:xfrm>
              <a:off x="10486578" y="342934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id="{D4F61416-2D81-FA41-A37D-C8AFFB51B8F2}"/>
                </a:ext>
              </a:extLst>
            </p:cNvPr>
            <p:cNvSpPr/>
            <p:nvPr/>
          </p:nvSpPr>
          <p:spPr>
            <a:xfrm>
              <a:off x="10626338" y="34627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id="{C2A82778-00E9-3548-9EA8-41FCFCA0A6DA}"/>
                </a:ext>
              </a:extLst>
            </p:cNvPr>
            <p:cNvSpPr/>
            <p:nvPr/>
          </p:nvSpPr>
          <p:spPr>
            <a:xfrm>
              <a:off x="10704465"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id="{8B09B080-0197-A048-A48C-815D023F19DC}"/>
                </a:ext>
              </a:extLst>
            </p:cNvPr>
            <p:cNvSpPr/>
            <p:nvPr/>
          </p:nvSpPr>
          <p:spPr>
            <a:xfrm>
              <a:off x="10787945"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id="{8DE9DDE0-B9E4-5D4A-B1A6-21A484E93B54}"/>
                </a:ext>
              </a:extLst>
            </p:cNvPr>
            <p:cNvSpPr/>
            <p:nvPr/>
          </p:nvSpPr>
          <p:spPr>
            <a:xfrm>
              <a:off x="10900505"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id="{8E6F9E3E-44ED-6E4E-8540-837561F05437}"/>
                </a:ext>
              </a:extLst>
            </p:cNvPr>
            <p:cNvSpPr/>
            <p:nvPr/>
          </p:nvSpPr>
          <p:spPr>
            <a:xfrm>
              <a:off x="10929514"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id="{72806C40-E3D7-2C43-8866-A886B3FDF2E1}"/>
                </a:ext>
              </a:extLst>
            </p:cNvPr>
            <p:cNvSpPr/>
            <p:nvPr/>
          </p:nvSpPr>
          <p:spPr>
            <a:xfrm>
              <a:off x="10964743"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id="{511B0830-3070-F043-861D-202E2E181AAA}"/>
                </a:ext>
              </a:extLst>
            </p:cNvPr>
            <p:cNvSpPr/>
            <p:nvPr/>
          </p:nvSpPr>
          <p:spPr>
            <a:xfrm>
              <a:off x="10983551"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id="{FD143429-A2FA-7C45-8161-CF8DF1E47C03}"/>
                </a:ext>
              </a:extLst>
            </p:cNvPr>
            <p:cNvSpPr/>
            <p:nvPr/>
          </p:nvSpPr>
          <p:spPr>
            <a:xfrm>
              <a:off x="11140239"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id="{FACFB671-4DC8-8442-8859-8815A59E98B5}"/>
                </a:ext>
              </a:extLst>
            </p:cNvPr>
            <p:cNvSpPr/>
            <p:nvPr/>
          </p:nvSpPr>
          <p:spPr>
            <a:xfrm>
              <a:off x="11097341"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id="{96E709B6-CB8C-274C-9D08-FC4C56817549}"/>
                </a:ext>
              </a:extLst>
            </p:cNvPr>
            <p:cNvSpPr/>
            <p:nvPr/>
          </p:nvSpPr>
          <p:spPr>
            <a:xfrm>
              <a:off x="11259454"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id="{F200C7FB-D79F-E342-83A8-25F55F2E8A15}"/>
                </a:ext>
              </a:extLst>
            </p:cNvPr>
            <p:cNvSpPr/>
            <p:nvPr/>
          </p:nvSpPr>
          <p:spPr>
            <a:xfrm>
              <a:off x="11283109"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id="{AF5FCD38-4A07-464B-862A-3A8FA2FB8D80}"/>
                </a:ext>
              </a:extLst>
            </p:cNvPr>
            <p:cNvSpPr/>
            <p:nvPr/>
          </p:nvSpPr>
          <p:spPr>
            <a:xfrm>
              <a:off x="11434010"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id="{EFE9A5EC-2DFB-8B48-A201-0656250491F9}"/>
                </a:ext>
              </a:extLst>
            </p:cNvPr>
            <p:cNvSpPr/>
            <p:nvPr/>
          </p:nvSpPr>
          <p:spPr>
            <a:xfrm>
              <a:off x="11446959"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id="{EE7E8145-B2C0-5647-9864-5822CF887800}"/>
                </a:ext>
              </a:extLst>
            </p:cNvPr>
            <p:cNvSpPr/>
            <p:nvPr/>
          </p:nvSpPr>
          <p:spPr>
            <a:xfrm>
              <a:off x="10735716"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id="{45B565E8-B918-BB42-998D-D3797243041E}"/>
                </a:ext>
              </a:extLst>
            </p:cNvPr>
            <p:cNvSpPr/>
            <p:nvPr/>
          </p:nvSpPr>
          <p:spPr>
            <a:xfrm>
              <a:off x="10852689"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id="{9FA5BC61-FE68-6C49-8472-B25B562C4BA9}"/>
                </a:ext>
              </a:extLst>
            </p:cNvPr>
            <p:cNvSpPr/>
            <p:nvPr/>
          </p:nvSpPr>
          <p:spPr>
            <a:xfrm>
              <a:off x="10468276" y="341995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id="{35C1E97C-0457-6142-80F2-4331BEBD9914}"/>
                </a:ext>
              </a:extLst>
            </p:cNvPr>
            <p:cNvSpPr/>
            <p:nvPr/>
          </p:nvSpPr>
          <p:spPr>
            <a:xfrm>
              <a:off x="10456196" y="340616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id="{0640315F-6F66-2A4C-846D-8DA009FAB204}"/>
                </a:ext>
              </a:extLst>
            </p:cNvPr>
            <p:cNvSpPr/>
            <p:nvPr/>
          </p:nvSpPr>
          <p:spPr>
            <a:xfrm>
              <a:off x="10318678" y="338738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id="{05CFC73A-2752-CF4E-A329-1C4123AF636B}"/>
                </a:ext>
              </a:extLst>
            </p:cNvPr>
            <p:cNvSpPr/>
            <p:nvPr/>
          </p:nvSpPr>
          <p:spPr>
            <a:xfrm>
              <a:off x="10103468" y="33352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id="{463055BD-5E14-0247-A496-D894A62AAA3B}"/>
                </a:ext>
              </a:extLst>
            </p:cNvPr>
            <p:cNvSpPr/>
            <p:nvPr/>
          </p:nvSpPr>
          <p:spPr>
            <a:xfrm>
              <a:off x="10075762" y="333255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id="{9607B7C8-46CD-6944-9F5C-090C6B0CD7E7}"/>
                </a:ext>
              </a:extLst>
            </p:cNvPr>
            <p:cNvSpPr/>
            <p:nvPr/>
          </p:nvSpPr>
          <p:spPr>
            <a:xfrm>
              <a:off x="10211037" y="33495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id="{E0D4C35F-B4C9-9E41-8A12-DFC5F103275E}"/>
                </a:ext>
              </a:extLst>
            </p:cNvPr>
            <p:cNvSpPr/>
            <p:nvPr/>
          </p:nvSpPr>
          <p:spPr>
            <a:xfrm>
              <a:off x="10160616" y="333566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id="{0FEBE5D2-E588-D745-8D6D-BBEC523736C2}"/>
                </a:ext>
              </a:extLst>
            </p:cNvPr>
            <p:cNvSpPr/>
            <p:nvPr/>
          </p:nvSpPr>
          <p:spPr>
            <a:xfrm>
              <a:off x="10136527" y="333616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id="{D95AF287-6B48-D146-B77B-70BACEBABB44}"/>
                </a:ext>
              </a:extLst>
            </p:cNvPr>
            <p:cNvSpPr/>
            <p:nvPr/>
          </p:nvSpPr>
          <p:spPr>
            <a:xfrm>
              <a:off x="9935568" y="332410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id="{41995EE4-DD65-3945-B7BB-712A011ECF5C}"/>
                </a:ext>
              </a:extLst>
            </p:cNvPr>
            <p:cNvSpPr/>
            <p:nvPr/>
          </p:nvSpPr>
          <p:spPr>
            <a:xfrm>
              <a:off x="9991414" y="332454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id="{8DA83A39-2F52-2844-98FA-1AFE8FC60891}"/>
                </a:ext>
              </a:extLst>
            </p:cNvPr>
            <p:cNvSpPr/>
            <p:nvPr/>
          </p:nvSpPr>
          <p:spPr>
            <a:xfrm>
              <a:off x="9918640" y="33196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id="{F5299120-6948-AD4D-BC71-D9B789EF7081}"/>
                </a:ext>
              </a:extLst>
            </p:cNvPr>
            <p:cNvSpPr/>
            <p:nvPr/>
          </p:nvSpPr>
          <p:spPr>
            <a:xfrm>
              <a:off x="9903015" y="331074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id="{962743BE-DD1C-644F-96EC-16667395AE77}"/>
                </a:ext>
              </a:extLst>
            </p:cNvPr>
            <p:cNvSpPr/>
            <p:nvPr/>
          </p:nvSpPr>
          <p:spPr>
            <a:xfrm>
              <a:off x="9844058" y="329781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id="{2DFA8230-048A-B041-BA0D-0656DE5E6041}"/>
                </a:ext>
              </a:extLst>
            </p:cNvPr>
            <p:cNvSpPr/>
            <p:nvPr/>
          </p:nvSpPr>
          <p:spPr>
            <a:xfrm>
              <a:off x="9828867" y="329246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id="{76381310-4EE6-BD4A-B951-3B8A17D9E704}"/>
                </a:ext>
              </a:extLst>
            </p:cNvPr>
            <p:cNvSpPr/>
            <p:nvPr/>
          </p:nvSpPr>
          <p:spPr>
            <a:xfrm>
              <a:off x="9676158" y="324472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id="{47CE4362-702D-AB48-B942-F2BD66DB913B}"/>
                </a:ext>
              </a:extLst>
            </p:cNvPr>
            <p:cNvSpPr/>
            <p:nvPr/>
          </p:nvSpPr>
          <p:spPr>
            <a:xfrm>
              <a:off x="9648958" y="32323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id="{C4576F16-9D30-DC48-90B6-D67DE7DE7E04}"/>
                </a:ext>
              </a:extLst>
            </p:cNvPr>
            <p:cNvSpPr/>
            <p:nvPr/>
          </p:nvSpPr>
          <p:spPr>
            <a:xfrm>
              <a:off x="9615465" y="3230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2" name="Freeform 251">
              <a:extLst>
                <a:ext uri="{FF2B5EF4-FFF2-40B4-BE49-F238E27FC236}">
                  <a16:creationId xmlns:a16="http://schemas.microsoft.com/office/drawing/2014/main" id="{2B311460-651B-3841-857B-0DB67364C61B}"/>
                </a:ext>
              </a:extLst>
            </p:cNvPr>
            <p:cNvSpPr/>
            <p:nvPr/>
          </p:nvSpPr>
          <p:spPr>
            <a:xfrm>
              <a:off x="9591737" y="3230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3" name="Freeform 252">
              <a:extLst>
                <a:ext uri="{FF2B5EF4-FFF2-40B4-BE49-F238E27FC236}">
                  <a16:creationId xmlns:a16="http://schemas.microsoft.com/office/drawing/2014/main" id="{3FADF658-C929-F647-BC64-08F6A99B70E6}"/>
                </a:ext>
              </a:extLst>
            </p:cNvPr>
            <p:cNvSpPr/>
            <p:nvPr/>
          </p:nvSpPr>
          <p:spPr>
            <a:xfrm>
              <a:off x="9740468" y="324920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4" name="Freeform 253">
              <a:extLst>
                <a:ext uri="{FF2B5EF4-FFF2-40B4-BE49-F238E27FC236}">
                  <a16:creationId xmlns:a16="http://schemas.microsoft.com/office/drawing/2014/main" id="{98C6A38E-400B-4A46-8721-C941377E7D8C}"/>
                </a:ext>
              </a:extLst>
            </p:cNvPr>
            <p:cNvSpPr/>
            <p:nvPr/>
          </p:nvSpPr>
          <p:spPr>
            <a:xfrm>
              <a:off x="9571699" y="322421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5" name="Freeform 254">
              <a:extLst>
                <a:ext uri="{FF2B5EF4-FFF2-40B4-BE49-F238E27FC236}">
                  <a16:creationId xmlns:a16="http://schemas.microsoft.com/office/drawing/2014/main" id="{56F9FC7B-3BDB-9A49-8897-B2E7A5043B6E}"/>
                </a:ext>
              </a:extLst>
            </p:cNvPr>
            <p:cNvSpPr/>
            <p:nvPr/>
          </p:nvSpPr>
          <p:spPr>
            <a:xfrm>
              <a:off x="9757395" y="326126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6" name="Freeform 255">
              <a:extLst>
                <a:ext uri="{FF2B5EF4-FFF2-40B4-BE49-F238E27FC236}">
                  <a16:creationId xmlns:a16="http://schemas.microsoft.com/office/drawing/2014/main" id="{339B2DE4-1A26-6F4D-82EA-3AF2A257800A}"/>
                </a:ext>
              </a:extLst>
            </p:cNvPr>
            <p:cNvSpPr/>
            <p:nvPr/>
          </p:nvSpPr>
          <p:spPr>
            <a:xfrm>
              <a:off x="9764991" y="326747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7" name="Freeform 256">
              <a:extLst>
                <a:ext uri="{FF2B5EF4-FFF2-40B4-BE49-F238E27FC236}">
                  <a16:creationId xmlns:a16="http://schemas.microsoft.com/office/drawing/2014/main" id="{4C484D7B-5F1F-1249-8115-8513B2E838FE}"/>
                </a:ext>
              </a:extLst>
            </p:cNvPr>
            <p:cNvSpPr/>
            <p:nvPr/>
          </p:nvSpPr>
          <p:spPr>
            <a:xfrm>
              <a:off x="9435918" y="320369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8" name="Freeform 257">
              <a:extLst>
                <a:ext uri="{FF2B5EF4-FFF2-40B4-BE49-F238E27FC236}">
                  <a16:creationId xmlns:a16="http://schemas.microsoft.com/office/drawing/2014/main" id="{43426EDD-7460-D34A-A918-071EB6FA4244}"/>
                </a:ext>
              </a:extLst>
            </p:cNvPr>
            <p:cNvSpPr/>
            <p:nvPr/>
          </p:nvSpPr>
          <p:spPr>
            <a:xfrm>
              <a:off x="9064888" y="309094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9" name="Freeform 258">
              <a:extLst>
                <a:ext uri="{FF2B5EF4-FFF2-40B4-BE49-F238E27FC236}">
                  <a16:creationId xmlns:a16="http://schemas.microsoft.com/office/drawing/2014/main" id="{5CC44875-E4D9-0E4D-BB4E-E913EAC7E4D9}"/>
                </a:ext>
              </a:extLst>
            </p:cNvPr>
            <p:cNvSpPr/>
            <p:nvPr/>
          </p:nvSpPr>
          <p:spPr>
            <a:xfrm>
              <a:off x="9044778" y="308559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0" name="Freeform 259">
              <a:extLst>
                <a:ext uri="{FF2B5EF4-FFF2-40B4-BE49-F238E27FC236}">
                  <a16:creationId xmlns:a16="http://schemas.microsoft.com/office/drawing/2014/main" id="{F5CA1278-350D-864D-A4B2-1E89AA6C78BF}"/>
                </a:ext>
              </a:extLst>
            </p:cNvPr>
            <p:cNvSpPr/>
            <p:nvPr/>
          </p:nvSpPr>
          <p:spPr>
            <a:xfrm>
              <a:off x="9026042" y="30704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1" name="Freeform 260">
              <a:extLst>
                <a:ext uri="{FF2B5EF4-FFF2-40B4-BE49-F238E27FC236}">
                  <a16:creationId xmlns:a16="http://schemas.microsoft.com/office/drawing/2014/main" id="{2A89AD1C-1DA3-3440-A417-54B6610F30AE}"/>
                </a:ext>
              </a:extLst>
            </p:cNvPr>
            <p:cNvSpPr/>
            <p:nvPr/>
          </p:nvSpPr>
          <p:spPr>
            <a:xfrm>
              <a:off x="9007306" y="30606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2" name="Freeform 261">
              <a:extLst>
                <a:ext uri="{FF2B5EF4-FFF2-40B4-BE49-F238E27FC236}">
                  <a16:creationId xmlns:a16="http://schemas.microsoft.com/office/drawing/2014/main" id="{2E15838A-694B-A145-AC0D-A8B07827FCEB}"/>
                </a:ext>
              </a:extLst>
            </p:cNvPr>
            <p:cNvSpPr/>
            <p:nvPr/>
          </p:nvSpPr>
          <p:spPr>
            <a:xfrm>
              <a:off x="8763087" y="29549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3" name="Freeform 262">
              <a:extLst>
                <a:ext uri="{FF2B5EF4-FFF2-40B4-BE49-F238E27FC236}">
                  <a16:creationId xmlns:a16="http://schemas.microsoft.com/office/drawing/2014/main" id="{57E4136C-387A-1548-9600-48C3922B1BDC}"/>
                </a:ext>
              </a:extLst>
            </p:cNvPr>
            <p:cNvSpPr/>
            <p:nvPr/>
          </p:nvSpPr>
          <p:spPr>
            <a:xfrm>
              <a:off x="8730028" y="29425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4" name="Freeform 263">
              <a:extLst>
                <a:ext uri="{FF2B5EF4-FFF2-40B4-BE49-F238E27FC236}">
                  <a16:creationId xmlns:a16="http://schemas.microsoft.com/office/drawing/2014/main" id="{37FBE804-4AF6-6541-B3F8-4A70F39C7319}"/>
                </a:ext>
              </a:extLst>
            </p:cNvPr>
            <p:cNvSpPr/>
            <p:nvPr/>
          </p:nvSpPr>
          <p:spPr>
            <a:xfrm>
              <a:off x="8647851" y="290682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5" name="Freeform 264">
              <a:extLst>
                <a:ext uri="{FF2B5EF4-FFF2-40B4-BE49-F238E27FC236}">
                  <a16:creationId xmlns:a16="http://schemas.microsoft.com/office/drawing/2014/main" id="{8A322878-B15E-3140-972C-2529574659EA}"/>
                </a:ext>
              </a:extLst>
            </p:cNvPr>
            <p:cNvSpPr/>
            <p:nvPr/>
          </p:nvSpPr>
          <p:spPr>
            <a:xfrm>
              <a:off x="8705433" y="293846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6" name="Freeform 265">
              <a:extLst>
                <a:ext uri="{FF2B5EF4-FFF2-40B4-BE49-F238E27FC236}">
                  <a16:creationId xmlns:a16="http://schemas.microsoft.com/office/drawing/2014/main" id="{0A547DE7-C56D-EE45-B50E-EC172DA25DDC}"/>
                </a:ext>
              </a:extLst>
            </p:cNvPr>
            <p:cNvSpPr/>
            <p:nvPr/>
          </p:nvSpPr>
          <p:spPr>
            <a:xfrm>
              <a:off x="8689373" y="29380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7" name="Freeform 266">
              <a:extLst>
                <a:ext uri="{FF2B5EF4-FFF2-40B4-BE49-F238E27FC236}">
                  <a16:creationId xmlns:a16="http://schemas.microsoft.com/office/drawing/2014/main" id="{02157C2A-1739-1D41-9864-538FC3E31F40}"/>
                </a:ext>
              </a:extLst>
            </p:cNvPr>
            <p:cNvSpPr/>
            <p:nvPr/>
          </p:nvSpPr>
          <p:spPr>
            <a:xfrm>
              <a:off x="8632225" y="28983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8" name="Freeform 267">
              <a:extLst>
                <a:ext uri="{FF2B5EF4-FFF2-40B4-BE49-F238E27FC236}">
                  <a16:creationId xmlns:a16="http://schemas.microsoft.com/office/drawing/2014/main" id="{81637432-2433-8647-AFA2-497E2D3CF47F}"/>
                </a:ext>
              </a:extLst>
            </p:cNvPr>
            <p:cNvSpPr/>
            <p:nvPr/>
          </p:nvSpPr>
          <p:spPr>
            <a:xfrm>
              <a:off x="8545635" y="28662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9" name="Freeform 268">
              <a:extLst>
                <a:ext uri="{FF2B5EF4-FFF2-40B4-BE49-F238E27FC236}">
                  <a16:creationId xmlns:a16="http://schemas.microsoft.com/office/drawing/2014/main" id="{0CE7D11F-DF52-CB45-9495-D7997FFDB293}"/>
                </a:ext>
              </a:extLst>
            </p:cNvPr>
            <p:cNvSpPr/>
            <p:nvPr/>
          </p:nvSpPr>
          <p:spPr>
            <a:xfrm>
              <a:off x="8519737" y="285684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0" name="Freeform 269">
              <a:extLst>
                <a:ext uri="{FF2B5EF4-FFF2-40B4-BE49-F238E27FC236}">
                  <a16:creationId xmlns:a16="http://schemas.microsoft.com/office/drawing/2014/main" id="{BF69C5CD-2B85-174D-B517-737C9C262AF1}"/>
                </a:ext>
              </a:extLst>
            </p:cNvPr>
            <p:cNvSpPr/>
            <p:nvPr/>
          </p:nvSpPr>
          <p:spPr>
            <a:xfrm>
              <a:off x="8493405" y="284752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1" name="Freeform 270">
              <a:extLst>
                <a:ext uri="{FF2B5EF4-FFF2-40B4-BE49-F238E27FC236}">
                  <a16:creationId xmlns:a16="http://schemas.microsoft.com/office/drawing/2014/main" id="{D3371FCE-5A97-3E47-B814-3C026312D995}"/>
                </a:ext>
              </a:extLst>
            </p:cNvPr>
            <p:cNvSpPr/>
            <p:nvPr/>
          </p:nvSpPr>
          <p:spPr>
            <a:xfrm>
              <a:off x="8464831" y="284037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2" name="Freeform 271">
              <a:extLst>
                <a:ext uri="{FF2B5EF4-FFF2-40B4-BE49-F238E27FC236}">
                  <a16:creationId xmlns:a16="http://schemas.microsoft.com/office/drawing/2014/main" id="{18547217-AD7A-734A-9A6F-EDB87C509EB2}"/>
                </a:ext>
              </a:extLst>
            </p:cNvPr>
            <p:cNvSpPr/>
            <p:nvPr/>
          </p:nvSpPr>
          <p:spPr>
            <a:xfrm>
              <a:off x="8446529" y="28288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3" name="Freeform 272">
              <a:extLst>
                <a:ext uri="{FF2B5EF4-FFF2-40B4-BE49-F238E27FC236}">
                  <a16:creationId xmlns:a16="http://schemas.microsoft.com/office/drawing/2014/main" id="{2D8BFE77-BEC9-2D4D-8650-1EAC4276A10F}"/>
                </a:ext>
              </a:extLst>
            </p:cNvPr>
            <p:cNvSpPr/>
            <p:nvPr/>
          </p:nvSpPr>
          <p:spPr>
            <a:xfrm>
              <a:off x="8608570" y="288941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4" name="Freeform 273">
              <a:extLst>
                <a:ext uri="{FF2B5EF4-FFF2-40B4-BE49-F238E27FC236}">
                  <a16:creationId xmlns:a16="http://schemas.microsoft.com/office/drawing/2014/main" id="{5083A003-8EF6-C541-B2D7-FA202B17C0F9}"/>
                </a:ext>
              </a:extLst>
            </p:cNvPr>
            <p:cNvSpPr/>
            <p:nvPr/>
          </p:nvSpPr>
          <p:spPr>
            <a:xfrm>
              <a:off x="8116516" y="26103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5" name="Freeform 274">
              <a:extLst>
                <a:ext uri="{FF2B5EF4-FFF2-40B4-BE49-F238E27FC236}">
                  <a16:creationId xmlns:a16="http://schemas.microsoft.com/office/drawing/2014/main" id="{F65C6D17-77F8-E14F-BC55-63A2DED66B95}"/>
                </a:ext>
              </a:extLst>
            </p:cNvPr>
            <p:cNvSpPr/>
            <p:nvPr/>
          </p:nvSpPr>
          <p:spPr>
            <a:xfrm>
              <a:off x="8256276" y="27066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6" name="Freeform 275">
              <a:extLst>
                <a:ext uri="{FF2B5EF4-FFF2-40B4-BE49-F238E27FC236}">
                  <a16:creationId xmlns:a16="http://schemas.microsoft.com/office/drawing/2014/main" id="{C275AB05-A24A-084C-A172-4304E022F9FE}"/>
                </a:ext>
              </a:extLst>
            </p:cNvPr>
            <p:cNvSpPr/>
            <p:nvPr/>
          </p:nvSpPr>
          <p:spPr>
            <a:xfrm>
              <a:off x="8242459" y="26923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7" name="Freeform 276">
              <a:extLst>
                <a:ext uri="{FF2B5EF4-FFF2-40B4-BE49-F238E27FC236}">
                  <a16:creationId xmlns:a16="http://schemas.microsoft.com/office/drawing/2014/main" id="{CE667B5E-E6A0-964B-80E8-1A5138023F38}"/>
                </a:ext>
              </a:extLst>
            </p:cNvPr>
            <p:cNvSpPr/>
            <p:nvPr/>
          </p:nvSpPr>
          <p:spPr>
            <a:xfrm>
              <a:off x="7199684" y="218537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8" name="Freeform 277">
              <a:extLst>
                <a:ext uri="{FF2B5EF4-FFF2-40B4-BE49-F238E27FC236}">
                  <a16:creationId xmlns:a16="http://schemas.microsoft.com/office/drawing/2014/main" id="{1B3A0AC7-9CA1-224D-9388-424C8853B101}"/>
                </a:ext>
              </a:extLst>
            </p:cNvPr>
            <p:cNvSpPr/>
            <p:nvPr/>
          </p:nvSpPr>
          <p:spPr>
            <a:xfrm>
              <a:off x="6890469" y="2144026"/>
              <a:ext cx="4586330" cy="1574645"/>
            </a:xfrm>
            <a:custGeom>
              <a:avLst/>
              <a:gdLst>
                <a:gd name="connsiteX0" fmla="*/ 4580435 w 4586330"/>
                <a:gd name="connsiteY0" fmla="*/ 1570709 h 1574645"/>
                <a:gd name="connsiteX1" fmla="*/ 4293680 w 4586330"/>
                <a:gd name="connsiteY1" fmla="*/ 1570709 h 1574645"/>
                <a:gd name="connsiteX2" fmla="*/ 4293680 w 4586330"/>
                <a:gd name="connsiteY2" fmla="*/ 1480853 h 1574645"/>
                <a:gd name="connsiteX3" fmla="*/ 4122091 w 4586330"/>
                <a:gd name="connsiteY3" fmla="*/ 1480853 h 1574645"/>
                <a:gd name="connsiteX4" fmla="*/ 4122091 w 4586330"/>
                <a:gd name="connsiteY4" fmla="*/ 1421190 h 1574645"/>
                <a:gd name="connsiteX5" fmla="*/ 4034632 w 4586330"/>
                <a:gd name="connsiteY5" fmla="*/ 1421190 h 1574645"/>
                <a:gd name="connsiteX6" fmla="*/ 4034632 w 4586330"/>
                <a:gd name="connsiteY6" fmla="*/ 1402409 h 1574645"/>
                <a:gd name="connsiteX7" fmla="*/ 4022262 w 4586330"/>
                <a:gd name="connsiteY7" fmla="*/ 1402409 h 1574645"/>
                <a:gd name="connsiteX8" fmla="*/ 4022262 w 4586330"/>
                <a:gd name="connsiteY8" fmla="*/ 1381101 h 1574645"/>
                <a:gd name="connsiteX9" fmla="*/ 3779852 w 4586330"/>
                <a:gd name="connsiteY9" fmla="*/ 1381101 h 1574645"/>
                <a:gd name="connsiteX10" fmla="*/ 3779852 w 4586330"/>
                <a:gd name="connsiteY10" fmla="*/ 1349608 h 1574645"/>
                <a:gd name="connsiteX11" fmla="*/ 3757644 w 4586330"/>
                <a:gd name="connsiteY11" fmla="*/ 1349608 h 1574645"/>
                <a:gd name="connsiteX12" fmla="*/ 3757644 w 4586330"/>
                <a:gd name="connsiteY12" fmla="*/ 1341518 h 1574645"/>
                <a:gd name="connsiteX13" fmla="*/ 3735942 w 4586330"/>
                <a:gd name="connsiteY13" fmla="*/ 1341518 h 1574645"/>
                <a:gd name="connsiteX14" fmla="*/ 3735942 w 4586330"/>
                <a:gd name="connsiteY14" fmla="*/ 1312481 h 1574645"/>
                <a:gd name="connsiteX15" fmla="*/ 3617667 w 4586330"/>
                <a:gd name="connsiteY15" fmla="*/ 1312481 h 1574645"/>
                <a:gd name="connsiteX16" fmla="*/ 3617667 w 4586330"/>
                <a:gd name="connsiteY16" fmla="*/ 1298902 h 1574645"/>
                <a:gd name="connsiteX17" fmla="*/ 3595893 w 4586330"/>
                <a:gd name="connsiteY17" fmla="*/ 1298902 h 1574645"/>
                <a:gd name="connsiteX18" fmla="*/ 3595893 w 4586330"/>
                <a:gd name="connsiteY18" fmla="*/ 1286550 h 1574645"/>
                <a:gd name="connsiteX19" fmla="*/ 3482392 w 4586330"/>
                <a:gd name="connsiteY19" fmla="*/ 1286550 h 1574645"/>
                <a:gd name="connsiteX20" fmla="*/ 3463656 w 4586330"/>
                <a:gd name="connsiteY20" fmla="*/ 1286550 h 1574645"/>
                <a:gd name="connsiteX21" fmla="*/ 3463656 w 4586330"/>
                <a:gd name="connsiteY21" fmla="*/ 1265603 h 1574645"/>
                <a:gd name="connsiteX22" fmla="*/ 3424810 w 4586330"/>
                <a:gd name="connsiteY22" fmla="*/ 1265603 h 1574645"/>
                <a:gd name="connsiteX23" fmla="*/ 3424810 w 4586330"/>
                <a:gd name="connsiteY23" fmla="*/ 1254552 h 1574645"/>
                <a:gd name="connsiteX24" fmla="*/ 3411571 w 4586330"/>
                <a:gd name="connsiteY24" fmla="*/ 1254552 h 1574645"/>
                <a:gd name="connsiteX25" fmla="*/ 3411571 w 4586330"/>
                <a:gd name="connsiteY25" fmla="*/ 1234110 h 1574645"/>
                <a:gd name="connsiteX26" fmla="*/ 3320279 w 4586330"/>
                <a:gd name="connsiteY26" fmla="*/ 1234110 h 1574645"/>
                <a:gd name="connsiteX27" fmla="*/ 3320279 w 4586330"/>
                <a:gd name="connsiteY27" fmla="*/ 1220892 h 1574645"/>
                <a:gd name="connsiteX28" fmla="*/ 3136753 w 4586330"/>
                <a:gd name="connsiteY28" fmla="*/ 1220892 h 1574645"/>
                <a:gd name="connsiteX29" fmla="*/ 3136753 w 4586330"/>
                <a:gd name="connsiteY29" fmla="*/ 1206012 h 1574645"/>
                <a:gd name="connsiteX30" fmla="*/ 3043725 w 4586330"/>
                <a:gd name="connsiteY30" fmla="*/ 1206012 h 1574645"/>
                <a:gd name="connsiteX31" fmla="*/ 3043725 w 4586330"/>
                <a:gd name="connsiteY31" fmla="*/ 1188966 h 1574645"/>
                <a:gd name="connsiteX32" fmla="*/ 2995040 w 4586330"/>
                <a:gd name="connsiteY32" fmla="*/ 1188966 h 1574645"/>
                <a:gd name="connsiteX33" fmla="*/ 2995040 w 4586330"/>
                <a:gd name="connsiteY33" fmla="*/ 1178709 h 1574645"/>
                <a:gd name="connsiteX34" fmla="*/ 2948960 w 4586330"/>
                <a:gd name="connsiteY34" fmla="*/ 1178709 h 1574645"/>
                <a:gd name="connsiteX35" fmla="*/ 2948960 w 4586330"/>
                <a:gd name="connsiteY35" fmla="*/ 1156534 h 1574645"/>
                <a:gd name="connsiteX36" fmla="*/ 2903313 w 4586330"/>
                <a:gd name="connsiteY36" fmla="*/ 1156534 h 1574645"/>
                <a:gd name="connsiteX37" fmla="*/ 2903313 w 4586330"/>
                <a:gd name="connsiteY37" fmla="*/ 1132697 h 1574645"/>
                <a:gd name="connsiteX38" fmla="*/ 2811949 w 4586330"/>
                <a:gd name="connsiteY38" fmla="*/ 1132697 h 1574645"/>
                <a:gd name="connsiteX39" fmla="*/ 2811949 w 4586330"/>
                <a:gd name="connsiteY39" fmla="*/ 1119912 h 1574645"/>
                <a:gd name="connsiteX40" fmla="*/ 2733894 w 4586330"/>
                <a:gd name="connsiteY40" fmla="*/ 1119912 h 1574645"/>
                <a:gd name="connsiteX41" fmla="*/ 2733894 w 4586330"/>
                <a:gd name="connsiteY41" fmla="*/ 1101566 h 1574645"/>
                <a:gd name="connsiteX42" fmla="*/ 2638695 w 4586330"/>
                <a:gd name="connsiteY42" fmla="*/ 1101566 h 1574645"/>
                <a:gd name="connsiteX43" fmla="*/ 2638695 w 4586330"/>
                <a:gd name="connsiteY43" fmla="*/ 1093476 h 1574645"/>
                <a:gd name="connsiteX44" fmla="*/ 2555505 w 4586330"/>
                <a:gd name="connsiteY44" fmla="*/ 1093476 h 1574645"/>
                <a:gd name="connsiteX45" fmla="*/ 2555505 w 4586330"/>
                <a:gd name="connsiteY45" fmla="*/ 1079463 h 1574645"/>
                <a:gd name="connsiteX46" fmla="*/ 2494450 w 4586330"/>
                <a:gd name="connsiteY46" fmla="*/ 1079463 h 1574645"/>
                <a:gd name="connsiteX47" fmla="*/ 2494450 w 4586330"/>
                <a:gd name="connsiteY47" fmla="*/ 1057721 h 1574645"/>
                <a:gd name="connsiteX48" fmla="*/ 2435132 w 4586330"/>
                <a:gd name="connsiteY48" fmla="*/ 1057721 h 1574645"/>
                <a:gd name="connsiteX49" fmla="*/ 2435132 w 4586330"/>
                <a:gd name="connsiteY49" fmla="*/ 1041469 h 1574645"/>
                <a:gd name="connsiteX50" fmla="*/ 2383481 w 4586330"/>
                <a:gd name="connsiteY50" fmla="*/ 1041469 h 1574645"/>
                <a:gd name="connsiteX51" fmla="*/ 2383481 w 4586330"/>
                <a:gd name="connsiteY51" fmla="*/ 1034679 h 1574645"/>
                <a:gd name="connsiteX52" fmla="*/ 2342537 w 4586330"/>
                <a:gd name="connsiteY52" fmla="*/ 1034679 h 1574645"/>
                <a:gd name="connsiteX53" fmla="*/ 2342537 w 4586330"/>
                <a:gd name="connsiteY53" fmla="*/ 1014238 h 1574645"/>
                <a:gd name="connsiteX54" fmla="*/ 2318665 w 4586330"/>
                <a:gd name="connsiteY54" fmla="*/ 1014238 h 1574645"/>
                <a:gd name="connsiteX55" fmla="*/ 2318665 w 4586330"/>
                <a:gd name="connsiteY55" fmla="*/ 999719 h 1574645"/>
                <a:gd name="connsiteX56" fmla="*/ 2272512 w 4586330"/>
                <a:gd name="connsiteY56" fmla="*/ 999719 h 1574645"/>
                <a:gd name="connsiteX57" fmla="*/ 2272512 w 4586330"/>
                <a:gd name="connsiteY57" fmla="*/ 985706 h 1574645"/>
                <a:gd name="connsiteX58" fmla="*/ 2229470 w 4586330"/>
                <a:gd name="connsiteY58" fmla="*/ 985706 h 1574645"/>
                <a:gd name="connsiteX59" fmla="*/ 2229470 w 4586330"/>
                <a:gd name="connsiteY59" fmla="*/ 970754 h 1574645"/>
                <a:gd name="connsiteX60" fmla="*/ 2176518 w 4586330"/>
                <a:gd name="connsiteY60" fmla="*/ 970754 h 1574645"/>
                <a:gd name="connsiteX61" fmla="*/ 2176518 w 4586330"/>
                <a:gd name="connsiteY61" fmla="*/ 949446 h 1574645"/>
                <a:gd name="connsiteX62" fmla="*/ 2144905 w 4586330"/>
                <a:gd name="connsiteY62" fmla="*/ 949446 h 1574645"/>
                <a:gd name="connsiteX63" fmla="*/ 2144905 w 4586330"/>
                <a:gd name="connsiteY63" fmla="*/ 938828 h 1574645"/>
                <a:gd name="connsiteX64" fmla="*/ 2081391 w 4586330"/>
                <a:gd name="connsiteY64" fmla="*/ 938828 h 1574645"/>
                <a:gd name="connsiteX65" fmla="*/ 2081391 w 4586330"/>
                <a:gd name="connsiteY65" fmla="*/ 920481 h 1574645"/>
                <a:gd name="connsiteX66" fmla="*/ 2068515 w 4586330"/>
                <a:gd name="connsiteY66" fmla="*/ 920481 h 1574645"/>
                <a:gd name="connsiteX67" fmla="*/ 2068515 w 4586330"/>
                <a:gd name="connsiteY67" fmla="*/ 907263 h 1574645"/>
                <a:gd name="connsiteX68" fmla="*/ 2043774 w 4586330"/>
                <a:gd name="connsiteY68" fmla="*/ 907263 h 1574645"/>
                <a:gd name="connsiteX69" fmla="*/ 2043774 w 4586330"/>
                <a:gd name="connsiteY69" fmla="*/ 887255 h 1574645"/>
                <a:gd name="connsiteX70" fmla="*/ 1997694 w 4586330"/>
                <a:gd name="connsiteY70" fmla="*/ 887255 h 1574645"/>
                <a:gd name="connsiteX71" fmla="*/ 1997694 w 4586330"/>
                <a:gd name="connsiteY71" fmla="*/ 867247 h 1574645"/>
                <a:gd name="connsiteX72" fmla="*/ 1979392 w 4586330"/>
                <a:gd name="connsiteY72" fmla="*/ 867247 h 1574645"/>
                <a:gd name="connsiteX73" fmla="*/ 1979392 w 4586330"/>
                <a:gd name="connsiteY73" fmla="*/ 853162 h 1574645"/>
                <a:gd name="connsiteX74" fmla="*/ 1925571 w 4586330"/>
                <a:gd name="connsiteY74" fmla="*/ 853162 h 1574645"/>
                <a:gd name="connsiteX75" fmla="*/ 1925571 w 4586330"/>
                <a:gd name="connsiteY75" fmla="*/ 832287 h 1574645"/>
                <a:gd name="connsiteX76" fmla="*/ 1845347 w 4586330"/>
                <a:gd name="connsiteY76" fmla="*/ 832287 h 1574645"/>
                <a:gd name="connsiteX77" fmla="*/ 1845347 w 4586330"/>
                <a:gd name="connsiteY77" fmla="*/ 813507 h 1574645"/>
                <a:gd name="connsiteX78" fmla="*/ 1821475 w 4586330"/>
                <a:gd name="connsiteY78" fmla="*/ 813507 h 1574645"/>
                <a:gd name="connsiteX79" fmla="*/ 1821475 w 4586330"/>
                <a:gd name="connsiteY79" fmla="*/ 802455 h 1574645"/>
                <a:gd name="connsiteX80" fmla="*/ 1777926 w 4586330"/>
                <a:gd name="connsiteY80" fmla="*/ 802455 h 1574645"/>
                <a:gd name="connsiteX81" fmla="*/ 1777926 w 4586330"/>
                <a:gd name="connsiteY81" fmla="*/ 776018 h 1574645"/>
                <a:gd name="connsiteX82" fmla="*/ 1728012 w 4586330"/>
                <a:gd name="connsiteY82" fmla="*/ 776018 h 1574645"/>
                <a:gd name="connsiteX83" fmla="*/ 1728012 w 4586330"/>
                <a:gd name="connsiteY83" fmla="*/ 758538 h 1574645"/>
                <a:gd name="connsiteX84" fmla="*/ 1676362 w 4586330"/>
                <a:gd name="connsiteY84" fmla="*/ 758538 h 1574645"/>
                <a:gd name="connsiteX85" fmla="*/ 1676362 w 4586330"/>
                <a:gd name="connsiteY85" fmla="*/ 737664 h 1574645"/>
                <a:gd name="connsiteX86" fmla="*/ 1623409 w 4586330"/>
                <a:gd name="connsiteY86" fmla="*/ 737664 h 1574645"/>
                <a:gd name="connsiteX87" fmla="*/ 1623409 w 4586330"/>
                <a:gd name="connsiteY87" fmla="*/ 722351 h 1574645"/>
                <a:gd name="connsiteX88" fmla="*/ 1586733 w 4586330"/>
                <a:gd name="connsiteY88" fmla="*/ 722351 h 1574645"/>
                <a:gd name="connsiteX89" fmla="*/ 1586733 w 4586330"/>
                <a:gd name="connsiteY89" fmla="*/ 694180 h 1574645"/>
                <a:gd name="connsiteX90" fmla="*/ 1548321 w 4586330"/>
                <a:gd name="connsiteY90" fmla="*/ 694180 h 1574645"/>
                <a:gd name="connsiteX91" fmla="*/ 1548321 w 4586330"/>
                <a:gd name="connsiteY91" fmla="*/ 668249 h 1574645"/>
                <a:gd name="connsiteX92" fmla="*/ 1513742 w 4586330"/>
                <a:gd name="connsiteY92" fmla="*/ 668249 h 1574645"/>
                <a:gd name="connsiteX93" fmla="*/ 1513742 w 4586330"/>
                <a:gd name="connsiteY93" fmla="*/ 647735 h 1574645"/>
                <a:gd name="connsiteX94" fmla="*/ 1495006 w 4586330"/>
                <a:gd name="connsiteY94" fmla="*/ 647735 h 1574645"/>
                <a:gd name="connsiteX95" fmla="*/ 1495006 w 4586330"/>
                <a:gd name="connsiteY95" fmla="*/ 640512 h 1574645"/>
                <a:gd name="connsiteX96" fmla="*/ 1464696 w 4586330"/>
                <a:gd name="connsiteY96" fmla="*/ 640512 h 1574645"/>
                <a:gd name="connsiteX97" fmla="*/ 1464696 w 4586330"/>
                <a:gd name="connsiteY97" fmla="*/ 616243 h 1574645"/>
                <a:gd name="connsiteX98" fmla="*/ 1427586 w 4586330"/>
                <a:gd name="connsiteY98" fmla="*/ 616243 h 1574645"/>
                <a:gd name="connsiteX99" fmla="*/ 1427586 w 4586330"/>
                <a:gd name="connsiteY99" fmla="*/ 600857 h 1574645"/>
                <a:gd name="connsiteX100" fmla="*/ 1397275 w 4586330"/>
                <a:gd name="connsiteY100" fmla="*/ 600857 h 1574645"/>
                <a:gd name="connsiteX101" fmla="*/ 1397275 w 4586330"/>
                <a:gd name="connsiteY101" fmla="*/ 566836 h 1574645"/>
                <a:gd name="connsiteX102" fmla="*/ 1370799 w 4586330"/>
                <a:gd name="connsiteY102" fmla="*/ 566836 h 1574645"/>
                <a:gd name="connsiteX103" fmla="*/ 1370799 w 4586330"/>
                <a:gd name="connsiteY103" fmla="*/ 559541 h 1574645"/>
                <a:gd name="connsiteX104" fmla="*/ 1347361 w 4586330"/>
                <a:gd name="connsiteY104" fmla="*/ 559541 h 1574645"/>
                <a:gd name="connsiteX105" fmla="*/ 1347361 w 4586330"/>
                <a:gd name="connsiteY105" fmla="*/ 547623 h 1574645"/>
                <a:gd name="connsiteX106" fmla="*/ 1301208 w 4586330"/>
                <a:gd name="connsiteY106" fmla="*/ 547623 h 1574645"/>
                <a:gd name="connsiteX107" fmla="*/ 1301208 w 4586330"/>
                <a:gd name="connsiteY107" fmla="*/ 522053 h 1574645"/>
                <a:gd name="connsiteX108" fmla="*/ 1288477 w 4586330"/>
                <a:gd name="connsiteY108" fmla="*/ 522053 h 1574645"/>
                <a:gd name="connsiteX109" fmla="*/ 1288477 w 4586330"/>
                <a:gd name="connsiteY109" fmla="*/ 503273 h 1574645"/>
                <a:gd name="connsiteX110" fmla="*/ 1252596 w 4586330"/>
                <a:gd name="connsiteY110" fmla="*/ 503273 h 1574645"/>
                <a:gd name="connsiteX111" fmla="*/ 1252596 w 4586330"/>
                <a:gd name="connsiteY111" fmla="*/ 488826 h 1574645"/>
                <a:gd name="connsiteX112" fmla="*/ 1226120 w 4586330"/>
                <a:gd name="connsiteY112" fmla="*/ 488826 h 1574645"/>
                <a:gd name="connsiteX113" fmla="*/ 1226120 w 4586330"/>
                <a:gd name="connsiteY113" fmla="*/ 471780 h 1574645"/>
                <a:gd name="connsiteX114" fmla="*/ 1201814 w 4586330"/>
                <a:gd name="connsiteY114" fmla="*/ 471780 h 1574645"/>
                <a:gd name="connsiteX115" fmla="*/ 1201814 w 4586330"/>
                <a:gd name="connsiteY115" fmla="*/ 461162 h 1574645"/>
                <a:gd name="connsiteX116" fmla="*/ 1187708 w 4586330"/>
                <a:gd name="connsiteY116" fmla="*/ 461162 h 1574645"/>
                <a:gd name="connsiteX117" fmla="*/ 1187708 w 4586330"/>
                <a:gd name="connsiteY117" fmla="*/ 456900 h 1574645"/>
                <a:gd name="connsiteX118" fmla="*/ 1171938 w 4586330"/>
                <a:gd name="connsiteY118" fmla="*/ 456900 h 1574645"/>
                <a:gd name="connsiteX119" fmla="*/ 1171938 w 4586330"/>
                <a:gd name="connsiteY119" fmla="*/ 448738 h 1574645"/>
                <a:gd name="connsiteX120" fmla="*/ 1153129 w 4586330"/>
                <a:gd name="connsiteY120" fmla="*/ 448738 h 1574645"/>
                <a:gd name="connsiteX121" fmla="*/ 1153129 w 4586330"/>
                <a:gd name="connsiteY121" fmla="*/ 441081 h 1574645"/>
                <a:gd name="connsiteX122" fmla="*/ 1138661 w 4586330"/>
                <a:gd name="connsiteY122" fmla="*/ 441081 h 1574645"/>
                <a:gd name="connsiteX123" fmla="*/ 1138661 w 4586330"/>
                <a:gd name="connsiteY123" fmla="*/ 431330 h 1574645"/>
                <a:gd name="connsiteX124" fmla="*/ 1110015 w 4586330"/>
                <a:gd name="connsiteY124" fmla="*/ 431330 h 1574645"/>
                <a:gd name="connsiteX125" fmla="*/ 1110015 w 4586330"/>
                <a:gd name="connsiteY125" fmla="*/ 422807 h 1574645"/>
                <a:gd name="connsiteX126" fmla="*/ 1092147 w 4586330"/>
                <a:gd name="connsiteY126" fmla="*/ 422807 h 1574645"/>
                <a:gd name="connsiteX127" fmla="*/ 1092147 w 4586330"/>
                <a:gd name="connsiteY127" fmla="*/ 415945 h 1574645"/>
                <a:gd name="connsiteX128" fmla="*/ 1066539 w 4586330"/>
                <a:gd name="connsiteY128" fmla="*/ 415945 h 1574645"/>
                <a:gd name="connsiteX129" fmla="*/ 1066539 w 4586330"/>
                <a:gd name="connsiteY129" fmla="*/ 401498 h 1574645"/>
                <a:gd name="connsiteX130" fmla="*/ 1051565 w 4586330"/>
                <a:gd name="connsiteY130" fmla="*/ 401498 h 1574645"/>
                <a:gd name="connsiteX131" fmla="*/ 1051565 w 4586330"/>
                <a:gd name="connsiteY131" fmla="*/ 391675 h 1574645"/>
                <a:gd name="connsiteX132" fmla="*/ 1034926 w 4586330"/>
                <a:gd name="connsiteY132" fmla="*/ 391675 h 1574645"/>
                <a:gd name="connsiteX133" fmla="*/ 1034926 w 4586330"/>
                <a:gd name="connsiteY133" fmla="*/ 384885 h 1574645"/>
                <a:gd name="connsiteX134" fmla="*/ 1021688 w 4586330"/>
                <a:gd name="connsiteY134" fmla="*/ 384885 h 1574645"/>
                <a:gd name="connsiteX135" fmla="*/ 1021688 w 4586330"/>
                <a:gd name="connsiteY135" fmla="*/ 378023 h 1574645"/>
                <a:gd name="connsiteX136" fmla="*/ 1007654 w 4586330"/>
                <a:gd name="connsiteY136" fmla="*/ 378023 h 1574645"/>
                <a:gd name="connsiteX137" fmla="*/ 1007654 w 4586330"/>
                <a:gd name="connsiteY137" fmla="*/ 366972 h 1574645"/>
                <a:gd name="connsiteX138" fmla="*/ 993114 w 4586330"/>
                <a:gd name="connsiteY138" fmla="*/ 366972 h 1574645"/>
                <a:gd name="connsiteX139" fmla="*/ 993114 w 4586330"/>
                <a:gd name="connsiteY139" fmla="*/ 357582 h 1574645"/>
                <a:gd name="connsiteX140" fmla="*/ 979008 w 4586330"/>
                <a:gd name="connsiteY140" fmla="*/ 357582 h 1574645"/>
                <a:gd name="connsiteX141" fmla="*/ 979008 w 4586330"/>
                <a:gd name="connsiteY141" fmla="*/ 339235 h 1574645"/>
                <a:gd name="connsiteX142" fmla="*/ 964540 w 4586330"/>
                <a:gd name="connsiteY142" fmla="*/ 339235 h 1574645"/>
                <a:gd name="connsiteX143" fmla="*/ 964540 w 4586330"/>
                <a:gd name="connsiteY143" fmla="*/ 324355 h 1574645"/>
                <a:gd name="connsiteX144" fmla="*/ 947902 w 4586330"/>
                <a:gd name="connsiteY144" fmla="*/ 324355 h 1574645"/>
                <a:gd name="connsiteX145" fmla="*/ 947902 w 4586330"/>
                <a:gd name="connsiteY145" fmla="*/ 315399 h 1574645"/>
                <a:gd name="connsiteX146" fmla="*/ 932059 w 4586330"/>
                <a:gd name="connsiteY146" fmla="*/ 315399 h 1574645"/>
                <a:gd name="connsiteX147" fmla="*/ 932059 w 4586330"/>
                <a:gd name="connsiteY147" fmla="*/ 306008 h 1574645"/>
                <a:gd name="connsiteX148" fmla="*/ 917158 w 4586330"/>
                <a:gd name="connsiteY148" fmla="*/ 306008 h 1574645"/>
                <a:gd name="connsiteX149" fmla="*/ 917158 w 4586330"/>
                <a:gd name="connsiteY149" fmla="*/ 299652 h 1574645"/>
                <a:gd name="connsiteX150" fmla="*/ 903051 w 4586330"/>
                <a:gd name="connsiteY150" fmla="*/ 299652 h 1574645"/>
                <a:gd name="connsiteX151" fmla="*/ 903051 w 4586330"/>
                <a:gd name="connsiteY151" fmla="*/ 292790 h 1574645"/>
                <a:gd name="connsiteX152" fmla="*/ 881277 w 4586330"/>
                <a:gd name="connsiteY152" fmla="*/ 292790 h 1574645"/>
                <a:gd name="connsiteX153" fmla="*/ 881277 w 4586330"/>
                <a:gd name="connsiteY153" fmla="*/ 284700 h 1574645"/>
                <a:gd name="connsiteX154" fmla="*/ 868545 w 4586330"/>
                <a:gd name="connsiteY154" fmla="*/ 284700 h 1574645"/>
                <a:gd name="connsiteX155" fmla="*/ 868545 w 4586330"/>
                <a:gd name="connsiteY155" fmla="*/ 274082 h 1574645"/>
                <a:gd name="connsiteX156" fmla="*/ 856971 w 4586330"/>
                <a:gd name="connsiteY156" fmla="*/ 274082 h 1574645"/>
                <a:gd name="connsiteX157" fmla="*/ 856971 w 4586330"/>
                <a:gd name="connsiteY157" fmla="*/ 264259 h 1574645"/>
                <a:gd name="connsiteX158" fmla="*/ 832231 w 4586330"/>
                <a:gd name="connsiteY158" fmla="*/ 264259 h 1574645"/>
                <a:gd name="connsiteX159" fmla="*/ 832231 w 4586330"/>
                <a:gd name="connsiteY159" fmla="*/ 255735 h 1574645"/>
                <a:gd name="connsiteX160" fmla="*/ 817329 w 4586330"/>
                <a:gd name="connsiteY160" fmla="*/ 255735 h 1574645"/>
                <a:gd name="connsiteX161" fmla="*/ 817329 w 4586330"/>
                <a:gd name="connsiteY161" fmla="*/ 245479 h 1574645"/>
                <a:gd name="connsiteX162" fmla="*/ 796784 w 4586330"/>
                <a:gd name="connsiteY162" fmla="*/ 245479 h 1574645"/>
                <a:gd name="connsiteX163" fmla="*/ 796784 w 4586330"/>
                <a:gd name="connsiteY163" fmla="*/ 237822 h 1574645"/>
                <a:gd name="connsiteX164" fmla="*/ 777180 w 4586330"/>
                <a:gd name="connsiteY164" fmla="*/ 237822 h 1574645"/>
                <a:gd name="connsiteX165" fmla="*/ 777180 w 4586330"/>
                <a:gd name="connsiteY165" fmla="*/ 225470 h 1574645"/>
                <a:gd name="connsiteX166" fmla="*/ 746436 w 4586330"/>
                <a:gd name="connsiteY166" fmla="*/ 225470 h 1574645"/>
                <a:gd name="connsiteX167" fmla="*/ 746436 w 4586330"/>
                <a:gd name="connsiteY167" fmla="*/ 216080 h 1574645"/>
                <a:gd name="connsiteX168" fmla="*/ 726398 w 4586330"/>
                <a:gd name="connsiteY168" fmla="*/ 216080 h 1574645"/>
                <a:gd name="connsiteX169" fmla="*/ 726398 w 4586330"/>
                <a:gd name="connsiteY169" fmla="*/ 208857 h 1574645"/>
                <a:gd name="connsiteX170" fmla="*/ 686250 w 4586330"/>
                <a:gd name="connsiteY170" fmla="*/ 208857 h 1574645"/>
                <a:gd name="connsiteX171" fmla="*/ 686250 w 4586330"/>
                <a:gd name="connsiteY171" fmla="*/ 199467 h 1574645"/>
                <a:gd name="connsiteX172" fmla="*/ 664475 w 4586330"/>
                <a:gd name="connsiteY172" fmla="*/ 199467 h 1574645"/>
                <a:gd name="connsiteX173" fmla="*/ 664475 w 4586330"/>
                <a:gd name="connsiteY173" fmla="*/ 191811 h 1574645"/>
                <a:gd name="connsiteX174" fmla="*/ 647476 w 4586330"/>
                <a:gd name="connsiteY174" fmla="*/ 191811 h 1574645"/>
                <a:gd name="connsiteX175" fmla="*/ 647476 w 4586330"/>
                <a:gd name="connsiteY175" fmla="*/ 178592 h 1574645"/>
                <a:gd name="connsiteX176" fmla="*/ 629969 w 4586330"/>
                <a:gd name="connsiteY176" fmla="*/ 178592 h 1574645"/>
                <a:gd name="connsiteX177" fmla="*/ 629969 w 4586330"/>
                <a:gd name="connsiteY177" fmla="*/ 167974 h 1574645"/>
                <a:gd name="connsiteX178" fmla="*/ 606893 w 4586330"/>
                <a:gd name="connsiteY178" fmla="*/ 167974 h 1574645"/>
                <a:gd name="connsiteX179" fmla="*/ 606893 w 4586330"/>
                <a:gd name="connsiteY179" fmla="*/ 161979 h 1574645"/>
                <a:gd name="connsiteX180" fmla="*/ 568481 w 4586330"/>
                <a:gd name="connsiteY180" fmla="*/ 161979 h 1574645"/>
                <a:gd name="connsiteX181" fmla="*/ 568481 w 4586330"/>
                <a:gd name="connsiteY181" fmla="*/ 147460 h 1574645"/>
                <a:gd name="connsiteX182" fmla="*/ 538170 w 4586330"/>
                <a:gd name="connsiteY182" fmla="*/ 147460 h 1574645"/>
                <a:gd name="connsiteX183" fmla="*/ 538170 w 4586330"/>
                <a:gd name="connsiteY183" fmla="*/ 139371 h 1574645"/>
                <a:gd name="connsiteX184" fmla="*/ 512562 w 4586330"/>
                <a:gd name="connsiteY184" fmla="*/ 139371 h 1574645"/>
                <a:gd name="connsiteX185" fmla="*/ 512562 w 4586330"/>
                <a:gd name="connsiteY185" fmla="*/ 129186 h 1574645"/>
                <a:gd name="connsiteX186" fmla="*/ 500192 w 4586330"/>
                <a:gd name="connsiteY186" fmla="*/ 129186 h 1574645"/>
                <a:gd name="connsiteX187" fmla="*/ 500192 w 4586330"/>
                <a:gd name="connsiteY187" fmla="*/ 116401 h 1574645"/>
                <a:gd name="connsiteX188" fmla="*/ 477622 w 4586330"/>
                <a:gd name="connsiteY188" fmla="*/ 116401 h 1574645"/>
                <a:gd name="connsiteX189" fmla="*/ 477622 w 4586330"/>
                <a:gd name="connsiteY189" fmla="*/ 107011 h 1574645"/>
                <a:gd name="connsiteX190" fmla="*/ 452448 w 4586330"/>
                <a:gd name="connsiteY190" fmla="*/ 107011 h 1574645"/>
                <a:gd name="connsiteX191" fmla="*/ 452448 w 4586330"/>
                <a:gd name="connsiteY191" fmla="*/ 94226 h 1574645"/>
                <a:gd name="connsiteX192" fmla="*/ 399061 w 4586330"/>
                <a:gd name="connsiteY192" fmla="*/ 94226 h 1574645"/>
                <a:gd name="connsiteX193" fmla="*/ 399061 w 4586330"/>
                <a:gd name="connsiteY193" fmla="*/ 84402 h 1574645"/>
                <a:gd name="connsiteX194" fmla="*/ 383291 w 4586330"/>
                <a:gd name="connsiteY194" fmla="*/ 84402 h 1574645"/>
                <a:gd name="connsiteX195" fmla="*/ 383291 w 4586330"/>
                <a:gd name="connsiteY195" fmla="*/ 66922 h 1574645"/>
                <a:gd name="connsiteX196" fmla="*/ 330773 w 4586330"/>
                <a:gd name="connsiteY196" fmla="*/ 66922 h 1574645"/>
                <a:gd name="connsiteX197" fmla="*/ 330773 w 4586330"/>
                <a:gd name="connsiteY197" fmla="*/ 46481 h 1574645"/>
                <a:gd name="connsiteX198" fmla="*/ 230944 w 4586330"/>
                <a:gd name="connsiteY198" fmla="*/ 46481 h 1574645"/>
                <a:gd name="connsiteX199" fmla="*/ 230944 w 4586330"/>
                <a:gd name="connsiteY199" fmla="*/ 32901 h 1574645"/>
                <a:gd name="connsiteX200" fmla="*/ 178426 w 4586330"/>
                <a:gd name="connsiteY200" fmla="*/ 32901 h 1574645"/>
                <a:gd name="connsiteX201" fmla="*/ 178426 w 4586330"/>
                <a:gd name="connsiteY201" fmla="*/ 20911 h 1574645"/>
                <a:gd name="connsiteX202" fmla="*/ 120409 w 4586330"/>
                <a:gd name="connsiteY202" fmla="*/ 20911 h 1574645"/>
                <a:gd name="connsiteX203" fmla="*/ 120409 w 4586330"/>
                <a:gd name="connsiteY203" fmla="*/ 8126 h 1574645"/>
                <a:gd name="connsiteX204" fmla="*/ 8138 w 4586330"/>
                <a:gd name="connsiteY204" fmla="*/ 8126 h 15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586330" h="1574645">
                  <a:moveTo>
                    <a:pt x="4580435" y="1570709"/>
                  </a:moveTo>
                  <a:lnTo>
                    <a:pt x="4293680" y="1570709"/>
                  </a:lnTo>
                  <a:lnTo>
                    <a:pt x="4293680" y="1480853"/>
                  </a:lnTo>
                  <a:lnTo>
                    <a:pt x="4122091" y="1480853"/>
                  </a:lnTo>
                  <a:lnTo>
                    <a:pt x="4122091" y="1421190"/>
                  </a:lnTo>
                  <a:lnTo>
                    <a:pt x="4034632" y="1421190"/>
                  </a:lnTo>
                  <a:lnTo>
                    <a:pt x="4034632" y="1402409"/>
                  </a:lnTo>
                  <a:lnTo>
                    <a:pt x="4022262" y="1402409"/>
                  </a:lnTo>
                  <a:lnTo>
                    <a:pt x="4022262" y="1381101"/>
                  </a:lnTo>
                  <a:lnTo>
                    <a:pt x="3779852" y="1381101"/>
                  </a:lnTo>
                  <a:lnTo>
                    <a:pt x="3779852" y="1349608"/>
                  </a:lnTo>
                  <a:lnTo>
                    <a:pt x="3757644" y="1349608"/>
                  </a:lnTo>
                  <a:lnTo>
                    <a:pt x="3757644" y="1341518"/>
                  </a:lnTo>
                  <a:lnTo>
                    <a:pt x="3735942" y="1341518"/>
                  </a:lnTo>
                  <a:lnTo>
                    <a:pt x="3735942" y="1312481"/>
                  </a:lnTo>
                  <a:lnTo>
                    <a:pt x="3617667" y="1312481"/>
                  </a:lnTo>
                  <a:lnTo>
                    <a:pt x="3617667" y="1298902"/>
                  </a:lnTo>
                  <a:lnTo>
                    <a:pt x="3595893" y="1298902"/>
                  </a:lnTo>
                  <a:lnTo>
                    <a:pt x="3595893" y="1286550"/>
                  </a:lnTo>
                  <a:lnTo>
                    <a:pt x="3482392" y="1286550"/>
                  </a:lnTo>
                  <a:lnTo>
                    <a:pt x="3463656" y="1286550"/>
                  </a:lnTo>
                  <a:lnTo>
                    <a:pt x="3463656" y="1265603"/>
                  </a:lnTo>
                  <a:lnTo>
                    <a:pt x="3424810" y="1265603"/>
                  </a:lnTo>
                  <a:lnTo>
                    <a:pt x="3424810" y="1254552"/>
                  </a:lnTo>
                  <a:lnTo>
                    <a:pt x="3411571" y="1254552"/>
                  </a:lnTo>
                  <a:lnTo>
                    <a:pt x="3411571" y="1234110"/>
                  </a:lnTo>
                  <a:lnTo>
                    <a:pt x="3320279" y="1234110"/>
                  </a:lnTo>
                  <a:lnTo>
                    <a:pt x="3320279" y="1220892"/>
                  </a:lnTo>
                  <a:lnTo>
                    <a:pt x="3136753" y="1220892"/>
                  </a:lnTo>
                  <a:lnTo>
                    <a:pt x="3136753" y="1206012"/>
                  </a:lnTo>
                  <a:lnTo>
                    <a:pt x="3043725" y="1206012"/>
                  </a:lnTo>
                  <a:lnTo>
                    <a:pt x="3043725" y="1188966"/>
                  </a:lnTo>
                  <a:lnTo>
                    <a:pt x="2995040" y="1188966"/>
                  </a:lnTo>
                  <a:lnTo>
                    <a:pt x="2995040" y="1178709"/>
                  </a:lnTo>
                  <a:lnTo>
                    <a:pt x="2948960" y="1178709"/>
                  </a:lnTo>
                  <a:lnTo>
                    <a:pt x="2948960" y="1156534"/>
                  </a:lnTo>
                  <a:lnTo>
                    <a:pt x="2903313" y="1156534"/>
                  </a:lnTo>
                  <a:lnTo>
                    <a:pt x="2903313" y="1132697"/>
                  </a:lnTo>
                  <a:lnTo>
                    <a:pt x="2811949" y="1132697"/>
                  </a:lnTo>
                  <a:lnTo>
                    <a:pt x="2811949" y="1119912"/>
                  </a:lnTo>
                  <a:lnTo>
                    <a:pt x="2733894" y="1119912"/>
                  </a:lnTo>
                  <a:lnTo>
                    <a:pt x="2733894" y="1101566"/>
                  </a:lnTo>
                  <a:lnTo>
                    <a:pt x="2638695" y="1101566"/>
                  </a:lnTo>
                  <a:lnTo>
                    <a:pt x="2638695" y="1093476"/>
                  </a:lnTo>
                  <a:lnTo>
                    <a:pt x="2555505" y="1093476"/>
                  </a:lnTo>
                  <a:lnTo>
                    <a:pt x="2555505" y="1079463"/>
                  </a:lnTo>
                  <a:lnTo>
                    <a:pt x="2494450" y="1079463"/>
                  </a:lnTo>
                  <a:lnTo>
                    <a:pt x="2494450" y="1057721"/>
                  </a:lnTo>
                  <a:lnTo>
                    <a:pt x="2435132" y="1057721"/>
                  </a:lnTo>
                  <a:lnTo>
                    <a:pt x="2435132" y="1041469"/>
                  </a:lnTo>
                  <a:lnTo>
                    <a:pt x="2383481" y="1041469"/>
                  </a:lnTo>
                  <a:lnTo>
                    <a:pt x="2383481" y="1034679"/>
                  </a:lnTo>
                  <a:lnTo>
                    <a:pt x="2342537" y="1034679"/>
                  </a:lnTo>
                  <a:lnTo>
                    <a:pt x="2342537" y="1014238"/>
                  </a:lnTo>
                  <a:lnTo>
                    <a:pt x="2318665" y="1014238"/>
                  </a:lnTo>
                  <a:lnTo>
                    <a:pt x="2318665" y="999719"/>
                  </a:lnTo>
                  <a:lnTo>
                    <a:pt x="2272512" y="999719"/>
                  </a:lnTo>
                  <a:lnTo>
                    <a:pt x="2272512" y="985706"/>
                  </a:lnTo>
                  <a:lnTo>
                    <a:pt x="2229470" y="985706"/>
                  </a:lnTo>
                  <a:lnTo>
                    <a:pt x="2229470" y="970754"/>
                  </a:lnTo>
                  <a:lnTo>
                    <a:pt x="2176518" y="970754"/>
                  </a:lnTo>
                  <a:lnTo>
                    <a:pt x="2176518" y="949446"/>
                  </a:lnTo>
                  <a:lnTo>
                    <a:pt x="2144905" y="949446"/>
                  </a:lnTo>
                  <a:lnTo>
                    <a:pt x="2144905" y="938828"/>
                  </a:lnTo>
                  <a:lnTo>
                    <a:pt x="2081391" y="938828"/>
                  </a:lnTo>
                  <a:lnTo>
                    <a:pt x="2081391" y="920481"/>
                  </a:lnTo>
                  <a:lnTo>
                    <a:pt x="2068515" y="920481"/>
                  </a:lnTo>
                  <a:lnTo>
                    <a:pt x="2068515" y="907263"/>
                  </a:lnTo>
                  <a:lnTo>
                    <a:pt x="2043774" y="907263"/>
                  </a:lnTo>
                  <a:lnTo>
                    <a:pt x="2043774" y="887255"/>
                  </a:lnTo>
                  <a:lnTo>
                    <a:pt x="1997694" y="887255"/>
                  </a:lnTo>
                  <a:lnTo>
                    <a:pt x="1997694" y="867247"/>
                  </a:lnTo>
                  <a:lnTo>
                    <a:pt x="1979392" y="867247"/>
                  </a:lnTo>
                  <a:lnTo>
                    <a:pt x="1979392" y="853162"/>
                  </a:lnTo>
                  <a:lnTo>
                    <a:pt x="1925571" y="853162"/>
                  </a:lnTo>
                  <a:lnTo>
                    <a:pt x="1925571" y="832287"/>
                  </a:lnTo>
                  <a:lnTo>
                    <a:pt x="1845347" y="832287"/>
                  </a:lnTo>
                  <a:lnTo>
                    <a:pt x="1845347" y="813507"/>
                  </a:lnTo>
                  <a:lnTo>
                    <a:pt x="1821475" y="813507"/>
                  </a:lnTo>
                  <a:lnTo>
                    <a:pt x="1821475" y="802455"/>
                  </a:lnTo>
                  <a:lnTo>
                    <a:pt x="1777926" y="802455"/>
                  </a:lnTo>
                  <a:lnTo>
                    <a:pt x="1777926" y="776018"/>
                  </a:lnTo>
                  <a:lnTo>
                    <a:pt x="1728012" y="776018"/>
                  </a:lnTo>
                  <a:lnTo>
                    <a:pt x="1728012" y="758538"/>
                  </a:lnTo>
                  <a:lnTo>
                    <a:pt x="1676362" y="758538"/>
                  </a:lnTo>
                  <a:lnTo>
                    <a:pt x="1676362" y="737664"/>
                  </a:lnTo>
                  <a:lnTo>
                    <a:pt x="1623409" y="737664"/>
                  </a:lnTo>
                  <a:lnTo>
                    <a:pt x="1623409" y="722351"/>
                  </a:lnTo>
                  <a:lnTo>
                    <a:pt x="1586733" y="722351"/>
                  </a:lnTo>
                  <a:lnTo>
                    <a:pt x="1586733" y="694180"/>
                  </a:lnTo>
                  <a:lnTo>
                    <a:pt x="1548321" y="694180"/>
                  </a:lnTo>
                  <a:lnTo>
                    <a:pt x="1548321" y="668249"/>
                  </a:lnTo>
                  <a:lnTo>
                    <a:pt x="1513742" y="668249"/>
                  </a:lnTo>
                  <a:lnTo>
                    <a:pt x="1513742" y="647735"/>
                  </a:lnTo>
                  <a:lnTo>
                    <a:pt x="1495006" y="647735"/>
                  </a:lnTo>
                  <a:lnTo>
                    <a:pt x="1495006" y="640512"/>
                  </a:lnTo>
                  <a:lnTo>
                    <a:pt x="1464696" y="640512"/>
                  </a:lnTo>
                  <a:lnTo>
                    <a:pt x="1464696" y="616243"/>
                  </a:lnTo>
                  <a:lnTo>
                    <a:pt x="1427586" y="616243"/>
                  </a:lnTo>
                  <a:lnTo>
                    <a:pt x="1427586" y="600857"/>
                  </a:lnTo>
                  <a:lnTo>
                    <a:pt x="1397275" y="600857"/>
                  </a:lnTo>
                  <a:lnTo>
                    <a:pt x="1397275" y="566836"/>
                  </a:lnTo>
                  <a:lnTo>
                    <a:pt x="1370799" y="566836"/>
                  </a:lnTo>
                  <a:lnTo>
                    <a:pt x="1370799" y="559541"/>
                  </a:lnTo>
                  <a:lnTo>
                    <a:pt x="1347361" y="559541"/>
                  </a:lnTo>
                  <a:lnTo>
                    <a:pt x="1347361" y="547623"/>
                  </a:lnTo>
                  <a:lnTo>
                    <a:pt x="1301208" y="547623"/>
                  </a:lnTo>
                  <a:lnTo>
                    <a:pt x="1301208" y="522053"/>
                  </a:lnTo>
                  <a:lnTo>
                    <a:pt x="1288477" y="522053"/>
                  </a:lnTo>
                  <a:lnTo>
                    <a:pt x="1288477" y="503273"/>
                  </a:lnTo>
                  <a:lnTo>
                    <a:pt x="1252596" y="503273"/>
                  </a:lnTo>
                  <a:lnTo>
                    <a:pt x="1252596" y="488826"/>
                  </a:lnTo>
                  <a:lnTo>
                    <a:pt x="1226120" y="488826"/>
                  </a:lnTo>
                  <a:lnTo>
                    <a:pt x="1226120" y="471780"/>
                  </a:lnTo>
                  <a:lnTo>
                    <a:pt x="1201814" y="471780"/>
                  </a:lnTo>
                  <a:lnTo>
                    <a:pt x="1201814" y="461162"/>
                  </a:lnTo>
                  <a:lnTo>
                    <a:pt x="1187708" y="461162"/>
                  </a:lnTo>
                  <a:lnTo>
                    <a:pt x="1187708" y="456900"/>
                  </a:lnTo>
                  <a:lnTo>
                    <a:pt x="1171938" y="456900"/>
                  </a:lnTo>
                  <a:lnTo>
                    <a:pt x="1171938" y="448738"/>
                  </a:lnTo>
                  <a:lnTo>
                    <a:pt x="1153129" y="448738"/>
                  </a:lnTo>
                  <a:lnTo>
                    <a:pt x="1153129" y="441081"/>
                  </a:lnTo>
                  <a:lnTo>
                    <a:pt x="1138661" y="441081"/>
                  </a:lnTo>
                  <a:lnTo>
                    <a:pt x="1138661" y="431330"/>
                  </a:lnTo>
                  <a:lnTo>
                    <a:pt x="1110015" y="431330"/>
                  </a:lnTo>
                  <a:lnTo>
                    <a:pt x="1110015" y="422807"/>
                  </a:lnTo>
                  <a:lnTo>
                    <a:pt x="1092147" y="422807"/>
                  </a:lnTo>
                  <a:lnTo>
                    <a:pt x="1092147" y="415945"/>
                  </a:lnTo>
                  <a:lnTo>
                    <a:pt x="1066539" y="415945"/>
                  </a:lnTo>
                  <a:lnTo>
                    <a:pt x="1066539" y="401498"/>
                  </a:lnTo>
                  <a:lnTo>
                    <a:pt x="1051565" y="401498"/>
                  </a:lnTo>
                  <a:lnTo>
                    <a:pt x="1051565" y="391675"/>
                  </a:lnTo>
                  <a:lnTo>
                    <a:pt x="1034926" y="391675"/>
                  </a:lnTo>
                  <a:lnTo>
                    <a:pt x="1034926" y="384885"/>
                  </a:lnTo>
                  <a:lnTo>
                    <a:pt x="1021688" y="384885"/>
                  </a:lnTo>
                  <a:lnTo>
                    <a:pt x="1021688" y="378023"/>
                  </a:lnTo>
                  <a:lnTo>
                    <a:pt x="1007654" y="378023"/>
                  </a:lnTo>
                  <a:lnTo>
                    <a:pt x="1007654" y="366972"/>
                  </a:lnTo>
                  <a:lnTo>
                    <a:pt x="993114" y="366972"/>
                  </a:lnTo>
                  <a:lnTo>
                    <a:pt x="993114" y="357582"/>
                  </a:lnTo>
                  <a:lnTo>
                    <a:pt x="979008" y="357582"/>
                  </a:lnTo>
                  <a:lnTo>
                    <a:pt x="979008" y="339235"/>
                  </a:lnTo>
                  <a:lnTo>
                    <a:pt x="964540" y="339235"/>
                  </a:lnTo>
                  <a:lnTo>
                    <a:pt x="964540" y="324355"/>
                  </a:lnTo>
                  <a:lnTo>
                    <a:pt x="947902" y="324355"/>
                  </a:lnTo>
                  <a:lnTo>
                    <a:pt x="947902" y="315399"/>
                  </a:lnTo>
                  <a:lnTo>
                    <a:pt x="932059" y="315399"/>
                  </a:lnTo>
                  <a:lnTo>
                    <a:pt x="932059" y="306008"/>
                  </a:lnTo>
                  <a:lnTo>
                    <a:pt x="917158" y="306008"/>
                  </a:lnTo>
                  <a:lnTo>
                    <a:pt x="917158" y="299652"/>
                  </a:lnTo>
                  <a:lnTo>
                    <a:pt x="903051" y="299652"/>
                  </a:lnTo>
                  <a:lnTo>
                    <a:pt x="903051" y="292790"/>
                  </a:lnTo>
                  <a:lnTo>
                    <a:pt x="881277" y="292790"/>
                  </a:lnTo>
                  <a:lnTo>
                    <a:pt x="881277" y="284700"/>
                  </a:lnTo>
                  <a:lnTo>
                    <a:pt x="868545" y="284700"/>
                  </a:lnTo>
                  <a:lnTo>
                    <a:pt x="868545" y="274082"/>
                  </a:lnTo>
                  <a:lnTo>
                    <a:pt x="856971" y="274082"/>
                  </a:lnTo>
                  <a:lnTo>
                    <a:pt x="856971" y="264259"/>
                  </a:lnTo>
                  <a:lnTo>
                    <a:pt x="832231" y="264259"/>
                  </a:lnTo>
                  <a:lnTo>
                    <a:pt x="832231" y="255735"/>
                  </a:lnTo>
                  <a:lnTo>
                    <a:pt x="817329" y="255735"/>
                  </a:lnTo>
                  <a:lnTo>
                    <a:pt x="817329" y="245479"/>
                  </a:lnTo>
                  <a:lnTo>
                    <a:pt x="796784" y="245479"/>
                  </a:lnTo>
                  <a:lnTo>
                    <a:pt x="796784" y="237822"/>
                  </a:lnTo>
                  <a:lnTo>
                    <a:pt x="777180" y="237822"/>
                  </a:lnTo>
                  <a:lnTo>
                    <a:pt x="777180" y="225470"/>
                  </a:lnTo>
                  <a:lnTo>
                    <a:pt x="746436" y="225470"/>
                  </a:lnTo>
                  <a:lnTo>
                    <a:pt x="746436" y="216080"/>
                  </a:lnTo>
                  <a:lnTo>
                    <a:pt x="726398" y="216080"/>
                  </a:lnTo>
                  <a:lnTo>
                    <a:pt x="726398" y="208857"/>
                  </a:lnTo>
                  <a:lnTo>
                    <a:pt x="686250" y="208857"/>
                  </a:lnTo>
                  <a:lnTo>
                    <a:pt x="686250" y="199467"/>
                  </a:lnTo>
                  <a:lnTo>
                    <a:pt x="664475" y="199467"/>
                  </a:lnTo>
                  <a:lnTo>
                    <a:pt x="664475" y="191811"/>
                  </a:lnTo>
                  <a:lnTo>
                    <a:pt x="647476" y="191811"/>
                  </a:lnTo>
                  <a:lnTo>
                    <a:pt x="647476" y="178592"/>
                  </a:lnTo>
                  <a:lnTo>
                    <a:pt x="629969" y="178592"/>
                  </a:lnTo>
                  <a:lnTo>
                    <a:pt x="629969" y="167974"/>
                  </a:lnTo>
                  <a:lnTo>
                    <a:pt x="606893" y="167974"/>
                  </a:lnTo>
                  <a:lnTo>
                    <a:pt x="606893" y="161979"/>
                  </a:lnTo>
                  <a:lnTo>
                    <a:pt x="568481" y="161979"/>
                  </a:lnTo>
                  <a:lnTo>
                    <a:pt x="568481" y="147460"/>
                  </a:lnTo>
                  <a:lnTo>
                    <a:pt x="538170" y="147460"/>
                  </a:lnTo>
                  <a:lnTo>
                    <a:pt x="538170" y="139371"/>
                  </a:lnTo>
                  <a:lnTo>
                    <a:pt x="512562" y="139371"/>
                  </a:lnTo>
                  <a:lnTo>
                    <a:pt x="512562" y="129186"/>
                  </a:lnTo>
                  <a:lnTo>
                    <a:pt x="500192" y="129186"/>
                  </a:lnTo>
                  <a:lnTo>
                    <a:pt x="500192" y="116401"/>
                  </a:lnTo>
                  <a:lnTo>
                    <a:pt x="477622" y="116401"/>
                  </a:lnTo>
                  <a:lnTo>
                    <a:pt x="477622" y="107011"/>
                  </a:lnTo>
                  <a:lnTo>
                    <a:pt x="452448" y="107011"/>
                  </a:lnTo>
                  <a:lnTo>
                    <a:pt x="452448" y="94226"/>
                  </a:lnTo>
                  <a:lnTo>
                    <a:pt x="399061" y="94226"/>
                  </a:lnTo>
                  <a:lnTo>
                    <a:pt x="399061" y="84402"/>
                  </a:lnTo>
                  <a:lnTo>
                    <a:pt x="383291" y="84402"/>
                  </a:lnTo>
                  <a:lnTo>
                    <a:pt x="383291" y="66922"/>
                  </a:lnTo>
                  <a:lnTo>
                    <a:pt x="330773" y="66922"/>
                  </a:lnTo>
                  <a:lnTo>
                    <a:pt x="330773" y="46481"/>
                  </a:lnTo>
                  <a:lnTo>
                    <a:pt x="230944" y="46481"/>
                  </a:lnTo>
                  <a:lnTo>
                    <a:pt x="230944" y="32901"/>
                  </a:lnTo>
                  <a:lnTo>
                    <a:pt x="178426" y="32901"/>
                  </a:lnTo>
                  <a:lnTo>
                    <a:pt x="178426" y="20911"/>
                  </a:lnTo>
                  <a:lnTo>
                    <a:pt x="120409" y="20911"/>
                  </a:lnTo>
                  <a:lnTo>
                    <a:pt x="120409" y="8126"/>
                  </a:lnTo>
                  <a:lnTo>
                    <a:pt x="8138" y="8126"/>
                  </a:lnTo>
                </a:path>
              </a:pathLst>
            </a:custGeom>
            <a:noFill/>
            <a:ln w="14288" cap="flat">
              <a:solidFill>
                <a:srgbClr val="C6573B"/>
              </a:solidFill>
              <a:prstDash val="solid"/>
              <a:miter/>
            </a:ln>
          </p:spPr>
          <p:txBody>
            <a:bodyPr rtlCol="0" anchor="ctr"/>
            <a:lstStyle/>
            <a:p>
              <a:endParaRPr lang="en-GB" dirty="0"/>
            </a:p>
          </p:txBody>
        </p:sp>
      </p:grpSp>
      <p:grpSp>
        <p:nvGrpSpPr>
          <p:cNvPr id="279" name="Graphic 114">
            <a:extLst>
              <a:ext uri="{FF2B5EF4-FFF2-40B4-BE49-F238E27FC236}">
                <a16:creationId xmlns:a16="http://schemas.microsoft.com/office/drawing/2014/main" id="{383C01D4-7A62-6C4A-916F-DB9652DEAC5C}"/>
              </a:ext>
            </a:extLst>
          </p:cNvPr>
          <p:cNvGrpSpPr/>
          <p:nvPr/>
        </p:nvGrpSpPr>
        <p:grpSpPr>
          <a:xfrm>
            <a:off x="1123496" y="2349086"/>
            <a:ext cx="4356165" cy="1887505"/>
            <a:chOff x="1123496" y="2205070"/>
            <a:chExt cx="4356165" cy="1887505"/>
          </a:xfrm>
        </p:grpSpPr>
        <p:sp>
          <p:nvSpPr>
            <p:cNvPr id="280" name="Freeform 279">
              <a:extLst>
                <a:ext uri="{FF2B5EF4-FFF2-40B4-BE49-F238E27FC236}">
                  <a16:creationId xmlns:a16="http://schemas.microsoft.com/office/drawing/2014/main" id="{E30B34EA-1D78-1249-8F84-DDDAE878D656}"/>
                </a:ext>
              </a:extLst>
            </p:cNvPr>
            <p:cNvSpPr/>
            <p:nvPr/>
          </p:nvSpPr>
          <p:spPr>
            <a:xfrm>
              <a:off x="1136971" y="2221145"/>
              <a:ext cx="3563508" cy="1873677"/>
            </a:xfrm>
            <a:custGeom>
              <a:avLst/>
              <a:gdLst>
                <a:gd name="connsiteX0" fmla="*/ 3557202 w 3563508"/>
                <a:gd name="connsiteY0" fmla="*/ 1870670 h 1873677"/>
                <a:gd name="connsiteX1" fmla="*/ 3557202 w 3563508"/>
                <a:gd name="connsiteY1" fmla="*/ 1846194 h 1873677"/>
                <a:gd name="connsiteX2" fmla="*/ 3251236 w 3563508"/>
                <a:gd name="connsiteY2" fmla="*/ 1846194 h 1873677"/>
                <a:gd name="connsiteX3" fmla="*/ 3251236 w 3563508"/>
                <a:gd name="connsiteY3" fmla="*/ 1829947 h 1873677"/>
                <a:gd name="connsiteX4" fmla="*/ 2244700 w 3563508"/>
                <a:gd name="connsiteY4" fmla="*/ 1829947 h 1873677"/>
                <a:gd name="connsiteX5" fmla="*/ 2244700 w 3563508"/>
                <a:gd name="connsiteY5" fmla="*/ 1809620 h 1873677"/>
                <a:gd name="connsiteX6" fmla="*/ 2082378 w 3563508"/>
                <a:gd name="connsiteY6" fmla="*/ 1809620 h 1873677"/>
                <a:gd name="connsiteX7" fmla="*/ 2082378 w 3563508"/>
                <a:gd name="connsiteY7" fmla="*/ 1796552 h 1873677"/>
                <a:gd name="connsiteX8" fmla="*/ 2028822 w 3563508"/>
                <a:gd name="connsiteY8" fmla="*/ 1796552 h 1873677"/>
                <a:gd name="connsiteX9" fmla="*/ 2028822 w 3563508"/>
                <a:gd name="connsiteY9" fmla="*/ 1783554 h 1873677"/>
                <a:gd name="connsiteX10" fmla="*/ 1620569 w 3563508"/>
                <a:gd name="connsiteY10" fmla="*/ 1783554 h 1873677"/>
                <a:gd name="connsiteX11" fmla="*/ 1620569 w 3563508"/>
                <a:gd name="connsiteY11" fmla="*/ 1771316 h 1873677"/>
                <a:gd name="connsiteX12" fmla="*/ 1588036 w 3563508"/>
                <a:gd name="connsiteY12" fmla="*/ 1771316 h 1873677"/>
                <a:gd name="connsiteX13" fmla="*/ 1588036 w 3563508"/>
                <a:gd name="connsiteY13" fmla="*/ 1760738 h 1873677"/>
                <a:gd name="connsiteX14" fmla="*/ 1492297 w 3563508"/>
                <a:gd name="connsiteY14" fmla="*/ 1760738 h 1873677"/>
                <a:gd name="connsiteX15" fmla="*/ 1492297 w 3563508"/>
                <a:gd name="connsiteY15" fmla="*/ 1746080 h 1873677"/>
                <a:gd name="connsiteX16" fmla="*/ 1454180 w 3563508"/>
                <a:gd name="connsiteY16" fmla="*/ 1746080 h 1873677"/>
                <a:gd name="connsiteX17" fmla="*/ 1454180 w 3563508"/>
                <a:gd name="connsiteY17" fmla="*/ 1732253 h 1873677"/>
                <a:gd name="connsiteX18" fmla="*/ 1441153 w 3563508"/>
                <a:gd name="connsiteY18" fmla="*/ 1732253 h 1873677"/>
                <a:gd name="connsiteX19" fmla="*/ 1441153 w 3563508"/>
                <a:gd name="connsiteY19" fmla="*/ 1720845 h 1873677"/>
                <a:gd name="connsiteX20" fmla="*/ 1427368 w 3563508"/>
                <a:gd name="connsiteY20" fmla="*/ 1720845 h 1873677"/>
                <a:gd name="connsiteX21" fmla="*/ 1427368 w 3563508"/>
                <a:gd name="connsiteY21" fmla="*/ 1711096 h 1873677"/>
                <a:gd name="connsiteX22" fmla="*/ 1401383 w 3563508"/>
                <a:gd name="connsiteY22" fmla="*/ 1711096 h 1873677"/>
                <a:gd name="connsiteX23" fmla="*/ 1401383 w 3563508"/>
                <a:gd name="connsiteY23" fmla="*/ 1703767 h 1873677"/>
                <a:gd name="connsiteX24" fmla="*/ 1388424 w 3563508"/>
                <a:gd name="connsiteY24" fmla="*/ 1703767 h 1873677"/>
                <a:gd name="connsiteX25" fmla="*/ 1388424 w 3563508"/>
                <a:gd name="connsiteY25" fmla="*/ 1696438 h 1873677"/>
                <a:gd name="connsiteX26" fmla="*/ 1373812 w 3563508"/>
                <a:gd name="connsiteY26" fmla="*/ 1696438 h 1873677"/>
                <a:gd name="connsiteX27" fmla="*/ 1373812 w 3563508"/>
                <a:gd name="connsiteY27" fmla="*/ 1668713 h 1873677"/>
                <a:gd name="connsiteX28" fmla="*/ 1346999 w 3563508"/>
                <a:gd name="connsiteY28" fmla="*/ 1668713 h 1873677"/>
                <a:gd name="connsiteX29" fmla="*/ 1346999 w 3563508"/>
                <a:gd name="connsiteY29" fmla="*/ 1654056 h 1873677"/>
                <a:gd name="connsiteX30" fmla="*/ 1330802 w 3563508"/>
                <a:gd name="connsiteY30" fmla="*/ 1654056 h 1873677"/>
                <a:gd name="connsiteX31" fmla="*/ 1330802 w 3563508"/>
                <a:gd name="connsiteY31" fmla="*/ 1645137 h 1873677"/>
                <a:gd name="connsiteX32" fmla="*/ 1283656 w 3563508"/>
                <a:gd name="connsiteY32" fmla="*/ 1645137 h 1873677"/>
                <a:gd name="connsiteX33" fmla="*/ 1283656 w 3563508"/>
                <a:gd name="connsiteY33" fmla="*/ 1637808 h 1873677"/>
                <a:gd name="connsiteX34" fmla="*/ 1255258 w 3563508"/>
                <a:gd name="connsiteY34" fmla="*/ 1637808 h 1873677"/>
                <a:gd name="connsiteX35" fmla="*/ 1255258 w 3563508"/>
                <a:gd name="connsiteY35" fmla="*/ 1627230 h 1873677"/>
                <a:gd name="connsiteX36" fmla="*/ 1227687 w 3563508"/>
                <a:gd name="connsiteY36" fmla="*/ 1627230 h 1873677"/>
                <a:gd name="connsiteX37" fmla="*/ 1227687 w 3563508"/>
                <a:gd name="connsiteY37" fmla="*/ 1617412 h 1873677"/>
                <a:gd name="connsiteX38" fmla="*/ 1151385 w 3563508"/>
                <a:gd name="connsiteY38" fmla="*/ 1617412 h 1873677"/>
                <a:gd name="connsiteX39" fmla="*/ 1151385 w 3563508"/>
                <a:gd name="connsiteY39" fmla="*/ 1606834 h 1873677"/>
                <a:gd name="connsiteX40" fmla="*/ 1092936 w 3563508"/>
                <a:gd name="connsiteY40" fmla="*/ 1606834 h 1873677"/>
                <a:gd name="connsiteX41" fmla="*/ 1088869 w 3563508"/>
                <a:gd name="connsiteY41" fmla="*/ 1602755 h 1873677"/>
                <a:gd name="connsiteX42" fmla="*/ 1040207 w 3563508"/>
                <a:gd name="connsiteY42" fmla="*/ 1602755 h 1873677"/>
                <a:gd name="connsiteX43" fmla="*/ 1040207 w 3563508"/>
                <a:gd name="connsiteY43" fmla="*/ 1593836 h 1873677"/>
                <a:gd name="connsiteX44" fmla="*/ 1023113 w 3563508"/>
                <a:gd name="connsiteY44" fmla="*/ 1593836 h 1873677"/>
                <a:gd name="connsiteX45" fmla="*/ 1023113 w 3563508"/>
                <a:gd name="connsiteY45" fmla="*/ 1586507 h 1873677"/>
                <a:gd name="connsiteX46" fmla="*/ 1001194 w 3563508"/>
                <a:gd name="connsiteY46" fmla="*/ 1586507 h 1873677"/>
                <a:gd name="connsiteX47" fmla="*/ 1001194 w 3563508"/>
                <a:gd name="connsiteY47" fmla="*/ 1578348 h 1873677"/>
                <a:gd name="connsiteX48" fmla="*/ 934680 w 3563508"/>
                <a:gd name="connsiteY48" fmla="*/ 1578348 h 1873677"/>
                <a:gd name="connsiteX49" fmla="*/ 934680 w 3563508"/>
                <a:gd name="connsiteY49" fmla="*/ 1570190 h 1873677"/>
                <a:gd name="connsiteX50" fmla="*/ 896495 w 3563508"/>
                <a:gd name="connsiteY50" fmla="*/ 1570190 h 1873677"/>
                <a:gd name="connsiteX51" fmla="*/ 896495 w 3563508"/>
                <a:gd name="connsiteY51" fmla="*/ 1560441 h 1873677"/>
                <a:gd name="connsiteX52" fmla="*/ 874576 w 3563508"/>
                <a:gd name="connsiteY52" fmla="*/ 1560441 h 1873677"/>
                <a:gd name="connsiteX53" fmla="*/ 874576 w 3563508"/>
                <a:gd name="connsiteY53" fmla="*/ 1549863 h 1873677"/>
                <a:gd name="connsiteX54" fmla="*/ 860791 w 3563508"/>
                <a:gd name="connsiteY54" fmla="*/ 1549863 h 1873677"/>
                <a:gd name="connsiteX55" fmla="*/ 860791 w 3563508"/>
                <a:gd name="connsiteY55" fmla="*/ 1537625 h 1873677"/>
                <a:gd name="connsiteX56" fmla="*/ 831566 w 3563508"/>
                <a:gd name="connsiteY56" fmla="*/ 1537625 h 1873677"/>
                <a:gd name="connsiteX57" fmla="*/ 831566 w 3563508"/>
                <a:gd name="connsiteY57" fmla="*/ 1531126 h 1873677"/>
                <a:gd name="connsiteX58" fmla="*/ 816953 w 3563508"/>
                <a:gd name="connsiteY58" fmla="*/ 1531126 h 1873677"/>
                <a:gd name="connsiteX59" fmla="*/ 816953 w 3563508"/>
                <a:gd name="connsiteY59" fmla="*/ 1516469 h 1873677"/>
                <a:gd name="connsiteX60" fmla="*/ 807235 w 3563508"/>
                <a:gd name="connsiteY60" fmla="*/ 1516469 h 1873677"/>
                <a:gd name="connsiteX61" fmla="*/ 807235 w 3563508"/>
                <a:gd name="connsiteY61" fmla="*/ 1505061 h 1873677"/>
                <a:gd name="connsiteX62" fmla="*/ 795035 w 3563508"/>
                <a:gd name="connsiteY62" fmla="*/ 1505061 h 1873677"/>
                <a:gd name="connsiteX63" fmla="*/ 795035 w 3563508"/>
                <a:gd name="connsiteY63" fmla="*/ 1496142 h 1873677"/>
                <a:gd name="connsiteX64" fmla="*/ 778837 w 3563508"/>
                <a:gd name="connsiteY64" fmla="*/ 1496142 h 1873677"/>
                <a:gd name="connsiteX65" fmla="*/ 778837 w 3563508"/>
                <a:gd name="connsiteY65" fmla="*/ 1485563 h 1873677"/>
                <a:gd name="connsiteX66" fmla="*/ 767464 w 3563508"/>
                <a:gd name="connsiteY66" fmla="*/ 1485563 h 1873677"/>
                <a:gd name="connsiteX67" fmla="*/ 767464 w 3563508"/>
                <a:gd name="connsiteY67" fmla="*/ 1471735 h 1873677"/>
                <a:gd name="connsiteX68" fmla="*/ 758503 w 3563508"/>
                <a:gd name="connsiteY68" fmla="*/ 1471735 h 1873677"/>
                <a:gd name="connsiteX69" fmla="*/ 758503 w 3563508"/>
                <a:gd name="connsiteY69" fmla="*/ 1445670 h 1873677"/>
                <a:gd name="connsiteX70" fmla="*/ 743133 w 3563508"/>
                <a:gd name="connsiteY70" fmla="*/ 1445670 h 1873677"/>
                <a:gd name="connsiteX71" fmla="*/ 743133 w 3563508"/>
                <a:gd name="connsiteY71" fmla="*/ 1422854 h 1873677"/>
                <a:gd name="connsiteX72" fmla="*/ 727693 w 3563508"/>
                <a:gd name="connsiteY72" fmla="*/ 1422854 h 1873677"/>
                <a:gd name="connsiteX73" fmla="*/ 727693 w 3563508"/>
                <a:gd name="connsiteY73" fmla="*/ 1346317 h 1873677"/>
                <a:gd name="connsiteX74" fmla="*/ 717147 w 3563508"/>
                <a:gd name="connsiteY74" fmla="*/ 1346317 h 1873677"/>
                <a:gd name="connsiteX75" fmla="*/ 717147 w 3563508"/>
                <a:gd name="connsiteY75" fmla="*/ 1154178 h 1873677"/>
                <a:gd name="connsiteX76" fmla="*/ 703362 w 3563508"/>
                <a:gd name="connsiteY76" fmla="*/ 1154178 h 1873677"/>
                <a:gd name="connsiteX77" fmla="*/ 703362 w 3563508"/>
                <a:gd name="connsiteY77" fmla="*/ 1100457 h 1873677"/>
                <a:gd name="connsiteX78" fmla="*/ 690335 w 3563508"/>
                <a:gd name="connsiteY78" fmla="*/ 1100457 h 1873677"/>
                <a:gd name="connsiteX79" fmla="*/ 690335 w 3563508"/>
                <a:gd name="connsiteY79" fmla="*/ 1055655 h 1873677"/>
                <a:gd name="connsiteX80" fmla="*/ 676550 w 3563508"/>
                <a:gd name="connsiteY80" fmla="*/ 1055655 h 1873677"/>
                <a:gd name="connsiteX81" fmla="*/ 676550 w 3563508"/>
                <a:gd name="connsiteY81" fmla="*/ 973448 h 1873677"/>
                <a:gd name="connsiteX82" fmla="*/ 666004 w 3563508"/>
                <a:gd name="connsiteY82" fmla="*/ 973448 h 1873677"/>
                <a:gd name="connsiteX83" fmla="*/ 666004 w 3563508"/>
                <a:gd name="connsiteY83" fmla="*/ 913988 h 1873677"/>
                <a:gd name="connsiteX84" fmla="*/ 652977 w 3563508"/>
                <a:gd name="connsiteY84" fmla="*/ 913988 h 1873677"/>
                <a:gd name="connsiteX85" fmla="*/ 652977 w 3563508"/>
                <a:gd name="connsiteY85" fmla="*/ 794308 h 1873677"/>
                <a:gd name="connsiteX86" fmla="*/ 638433 w 3563508"/>
                <a:gd name="connsiteY86" fmla="*/ 794308 h 1873677"/>
                <a:gd name="connsiteX87" fmla="*/ 638433 w 3563508"/>
                <a:gd name="connsiteY87" fmla="*/ 689285 h 1873677"/>
                <a:gd name="connsiteX88" fmla="*/ 629473 w 3563508"/>
                <a:gd name="connsiteY88" fmla="*/ 689285 h 1873677"/>
                <a:gd name="connsiteX89" fmla="*/ 629473 w 3563508"/>
                <a:gd name="connsiteY89" fmla="*/ 572025 h 1873677"/>
                <a:gd name="connsiteX90" fmla="*/ 609967 w 3563508"/>
                <a:gd name="connsiteY90" fmla="*/ 572025 h 1873677"/>
                <a:gd name="connsiteX91" fmla="*/ 609967 w 3563508"/>
                <a:gd name="connsiteY91" fmla="*/ 552458 h 1873677"/>
                <a:gd name="connsiteX92" fmla="*/ 598663 w 3563508"/>
                <a:gd name="connsiteY92" fmla="*/ 552458 h 1873677"/>
                <a:gd name="connsiteX93" fmla="*/ 598663 w 3563508"/>
                <a:gd name="connsiteY93" fmla="*/ 543539 h 1873677"/>
                <a:gd name="connsiteX94" fmla="*/ 584050 w 3563508"/>
                <a:gd name="connsiteY94" fmla="*/ 543539 h 1873677"/>
                <a:gd name="connsiteX95" fmla="*/ 584050 w 3563508"/>
                <a:gd name="connsiteY95" fmla="*/ 532131 h 1873677"/>
                <a:gd name="connsiteX96" fmla="*/ 573435 w 3563508"/>
                <a:gd name="connsiteY96" fmla="*/ 532131 h 1873677"/>
                <a:gd name="connsiteX97" fmla="*/ 573435 w 3563508"/>
                <a:gd name="connsiteY97" fmla="*/ 527222 h 1873677"/>
                <a:gd name="connsiteX98" fmla="*/ 565371 w 3563508"/>
                <a:gd name="connsiteY98" fmla="*/ 527222 h 1873677"/>
                <a:gd name="connsiteX99" fmla="*/ 565371 w 3563508"/>
                <a:gd name="connsiteY99" fmla="*/ 497078 h 1873677"/>
                <a:gd name="connsiteX100" fmla="*/ 551517 w 3563508"/>
                <a:gd name="connsiteY100" fmla="*/ 497078 h 1873677"/>
                <a:gd name="connsiteX101" fmla="*/ 551517 w 3563508"/>
                <a:gd name="connsiteY101" fmla="*/ 475160 h 1873677"/>
                <a:gd name="connsiteX102" fmla="*/ 538558 w 3563508"/>
                <a:gd name="connsiteY102" fmla="*/ 475160 h 1873677"/>
                <a:gd name="connsiteX103" fmla="*/ 538558 w 3563508"/>
                <a:gd name="connsiteY103" fmla="*/ 441766 h 1873677"/>
                <a:gd name="connsiteX104" fmla="*/ 528840 w 3563508"/>
                <a:gd name="connsiteY104" fmla="*/ 441766 h 1873677"/>
                <a:gd name="connsiteX105" fmla="*/ 528840 w 3563508"/>
                <a:gd name="connsiteY105" fmla="*/ 432778 h 1873677"/>
                <a:gd name="connsiteX106" fmla="*/ 511746 w 3563508"/>
                <a:gd name="connsiteY106" fmla="*/ 432778 h 1873677"/>
                <a:gd name="connsiteX107" fmla="*/ 511746 w 3563508"/>
                <a:gd name="connsiteY107" fmla="*/ 417360 h 1873677"/>
                <a:gd name="connsiteX108" fmla="*/ 497961 w 3563508"/>
                <a:gd name="connsiteY108" fmla="*/ 417360 h 1873677"/>
                <a:gd name="connsiteX109" fmla="*/ 497961 w 3563508"/>
                <a:gd name="connsiteY109" fmla="*/ 405122 h 1873677"/>
                <a:gd name="connsiteX110" fmla="*/ 487415 w 3563508"/>
                <a:gd name="connsiteY110" fmla="*/ 405122 h 1873677"/>
                <a:gd name="connsiteX111" fmla="*/ 487415 w 3563508"/>
                <a:gd name="connsiteY111" fmla="*/ 387215 h 1873677"/>
                <a:gd name="connsiteX112" fmla="*/ 471217 w 3563508"/>
                <a:gd name="connsiteY112" fmla="*/ 387215 h 1873677"/>
                <a:gd name="connsiteX113" fmla="*/ 471217 w 3563508"/>
                <a:gd name="connsiteY113" fmla="*/ 354650 h 1873677"/>
                <a:gd name="connsiteX114" fmla="*/ 466323 w 3563508"/>
                <a:gd name="connsiteY114" fmla="*/ 354650 h 1873677"/>
                <a:gd name="connsiteX115" fmla="*/ 466323 w 3563508"/>
                <a:gd name="connsiteY115" fmla="*/ 337504 h 1873677"/>
                <a:gd name="connsiteX116" fmla="*/ 457363 w 3563508"/>
                <a:gd name="connsiteY116" fmla="*/ 337504 h 1873677"/>
                <a:gd name="connsiteX117" fmla="*/ 457363 w 3563508"/>
                <a:gd name="connsiteY117" fmla="*/ 312268 h 1873677"/>
                <a:gd name="connsiteX118" fmla="*/ 446817 w 3563508"/>
                <a:gd name="connsiteY118" fmla="*/ 312268 h 1873677"/>
                <a:gd name="connsiteX119" fmla="*/ 446817 w 3563508"/>
                <a:gd name="connsiteY119" fmla="*/ 287862 h 1873677"/>
                <a:gd name="connsiteX120" fmla="*/ 437098 w 3563508"/>
                <a:gd name="connsiteY120" fmla="*/ 287862 h 1873677"/>
                <a:gd name="connsiteX121" fmla="*/ 437098 w 3563508"/>
                <a:gd name="connsiteY121" fmla="*/ 268295 h 1873677"/>
                <a:gd name="connsiteX122" fmla="*/ 424898 w 3563508"/>
                <a:gd name="connsiteY122" fmla="*/ 268295 h 1873677"/>
                <a:gd name="connsiteX123" fmla="*/ 424898 w 3563508"/>
                <a:gd name="connsiteY123" fmla="*/ 260967 h 1873677"/>
                <a:gd name="connsiteX124" fmla="*/ 408701 w 3563508"/>
                <a:gd name="connsiteY124" fmla="*/ 260967 h 1873677"/>
                <a:gd name="connsiteX125" fmla="*/ 408701 w 3563508"/>
                <a:gd name="connsiteY125" fmla="*/ 223562 h 1873677"/>
                <a:gd name="connsiteX126" fmla="*/ 394088 w 3563508"/>
                <a:gd name="connsiteY126" fmla="*/ 223562 h 1873677"/>
                <a:gd name="connsiteX127" fmla="*/ 394088 w 3563508"/>
                <a:gd name="connsiteY127" fmla="*/ 209734 h 1873677"/>
                <a:gd name="connsiteX128" fmla="*/ 358384 w 3563508"/>
                <a:gd name="connsiteY128" fmla="*/ 209734 h 1873677"/>
                <a:gd name="connsiteX129" fmla="*/ 358384 w 3563508"/>
                <a:gd name="connsiteY129" fmla="*/ 186089 h 1873677"/>
                <a:gd name="connsiteX130" fmla="*/ 338051 w 3563508"/>
                <a:gd name="connsiteY130" fmla="*/ 186089 h 1873677"/>
                <a:gd name="connsiteX131" fmla="*/ 338051 w 3563508"/>
                <a:gd name="connsiteY131" fmla="*/ 168182 h 1873677"/>
                <a:gd name="connsiteX132" fmla="*/ 312065 w 3563508"/>
                <a:gd name="connsiteY132" fmla="*/ 168182 h 1873677"/>
                <a:gd name="connsiteX133" fmla="*/ 312065 w 3563508"/>
                <a:gd name="connsiteY133" fmla="*/ 155944 h 1873677"/>
                <a:gd name="connsiteX134" fmla="*/ 295041 w 3563508"/>
                <a:gd name="connsiteY134" fmla="*/ 155944 h 1873677"/>
                <a:gd name="connsiteX135" fmla="*/ 295041 w 3563508"/>
                <a:gd name="connsiteY135" fmla="*/ 142116 h 1873677"/>
                <a:gd name="connsiteX136" fmla="*/ 281255 w 3563508"/>
                <a:gd name="connsiteY136" fmla="*/ 142116 h 1873677"/>
                <a:gd name="connsiteX137" fmla="*/ 281255 w 3563508"/>
                <a:gd name="connsiteY137" fmla="*/ 130708 h 1873677"/>
                <a:gd name="connsiteX138" fmla="*/ 267470 w 3563508"/>
                <a:gd name="connsiteY138" fmla="*/ 130708 h 1873677"/>
                <a:gd name="connsiteX139" fmla="*/ 267470 w 3563508"/>
                <a:gd name="connsiteY139" fmla="*/ 112801 h 1873677"/>
                <a:gd name="connsiteX140" fmla="*/ 247964 w 3563508"/>
                <a:gd name="connsiteY140" fmla="*/ 112801 h 1873677"/>
                <a:gd name="connsiteX141" fmla="*/ 247964 w 3563508"/>
                <a:gd name="connsiteY141" fmla="*/ 103882 h 1873677"/>
                <a:gd name="connsiteX142" fmla="*/ 238245 w 3563508"/>
                <a:gd name="connsiteY142" fmla="*/ 103882 h 1873677"/>
                <a:gd name="connsiteX143" fmla="*/ 238245 w 3563508"/>
                <a:gd name="connsiteY143" fmla="*/ 94064 h 1873677"/>
                <a:gd name="connsiteX144" fmla="*/ 223633 w 3563508"/>
                <a:gd name="connsiteY144" fmla="*/ 94064 h 1873677"/>
                <a:gd name="connsiteX145" fmla="*/ 223633 w 3563508"/>
                <a:gd name="connsiteY145" fmla="*/ 81066 h 1873677"/>
                <a:gd name="connsiteX146" fmla="*/ 210674 w 3563508"/>
                <a:gd name="connsiteY146" fmla="*/ 81066 h 1873677"/>
                <a:gd name="connsiteX147" fmla="*/ 210674 w 3563508"/>
                <a:gd name="connsiteY147" fmla="*/ 74567 h 1873677"/>
                <a:gd name="connsiteX148" fmla="*/ 199301 w 3563508"/>
                <a:gd name="connsiteY148" fmla="*/ 74567 h 1873677"/>
                <a:gd name="connsiteX149" fmla="*/ 199301 w 3563508"/>
                <a:gd name="connsiteY149" fmla="*/ 65579 h 1873677"/>
                <a:gd name="connsiteX150" fmla="*/ 182208 w 3563508"/>
                <a:gd name="connsiteY150" fmla="*/ 65579 h 1873677"/>
                <a:gd name="connsiteX151" fmla="*/ 182208 w 3563508"/>
                <a:gd name="connsiteY151" fmla="*/ 60739 h 1873677"/>
                <a:gd name="connsiteX152" fmla="*/ 174901 w 3563508"/>
                <a:gd name="connsiteY152" fmla="*/ 60739 h 1873677"/>
                <a:gd name="connsiteX153" fmla="*/ 174901 w 3563508"/>
                <a:gd name="connsiteY153" fmla="*/ 50921 h 1873677"/>
                <a:gd name="connsiteX154" fmla="*/ 115693 w 3563508"/>
                <a:gd name="connsiteY154" fmla="*/ 50921 h 1873677"/>
                <a:gd name="connsiteX155" fmla="*/ 115693 w 3563508"/>
                <a:gd name="connsiteY155" fmla="*/ 31424 h 1873677"/>
                <a:gd name="connsiteX156" fmla="*/ 101839 w 3563508"/>
                <a:gd name="connsiteY156" fmla="*/ 31424 h 1873677"/>
                <a:gd name="connsiteX157" fmla="*/ 101839 w 3563508"/>
                <a:gd name="connsiteY157" fmla="*/ 20776 h 1873677"/>
                <a:gd name="connsiteX158" fmla="*/ 75923 w 3563508"/>
                <a:gd name="connsiteY158" fmla="*/ 20776 h 1873677"/>
                <a:gd name="connsiteX159" fmla="*/ 75923 w 3563508"/>
                <a:gd name="connsiteY159" fmla="*/ 7778 h 1873677"/>
                <a:gd name="connsiteX160" fmla="*/ 7754 w 3563508"/>
                <a:gd name="connsiteY160" fmla="*/ 7778 h 18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563508" h="1873677">
                  <a:moveTo>
                    <a:pt x="3557202" y="1870670"/>
                  </a:moveTo>
                  <a:lnTo>
                    <a:pt x="3557202" y="1846194"/>
                  </a:lnTo>
                  <a:lnTo>
                    <a:pt x="3251236" y="1846194"/>
                  </a:lnTo>
                  <a:lnTo>
                    <a:pt x="3251236" y="1829947"/>
                  </a:lnTo>
                  <a:lnTo>
                    <a:pt x="2244700" y="1829947"/>
                  </a:lnTo>
                  <a:lnTo>
                    <a:pt x="2244700" y="1809620"/>
                  </a:lnTo>
                  <a:lnTo>
                    <a:pt x="2082378" y="1809620"/>
                  </a:lnTo>
                  <a:lnTo>
                    <a:pt x="2082378" y="1796552"/>
                  </a:lnTo>
                  <a:lnTo>
                    <a:pt x="2028822" y="1796552"/>
                  </a:lnTo>
                  <a:lnTo>
                    <a:pt x="2028822" y="1783554"/>
                  </a:lnTo>
                  <a:lnTo>
                    <a:pt x="1620569" y="1783554"/>
                  </a:lnTo>
                  <a:lnTo>
                    <a:pt x="1620569" y="1771316"/>
                  </a:lnTo>
                  <a:lnTo>
                    <a:pt x="1588036" y="1771316"/>
                  </a:lnTo>
                  <a:lnTo>
                    <a:pt x="1588036" y="1760738"/>
                  </a:lnTo>
                  <a:lnTo>
                    <a:pt x="1492297" y="1760738"/>
                  </a:lnTo>
                  <a:lnTo>
                    <a:pt x="1492297" y="1746080"/>
                  </a:lnTo>
                  <a:lnTo>
                    <a:pt x="1454180" y="1746080"/>
                  </a:lnTo>
                  <a:lnTo>
                    <a:pt x="1454180" y="1732253"/>
                  </a:lnTo>
                  <a:lnTo>
                    <a:pt x="1441153" y="1732253"/>
                  </a:lnTo>
                  <a:lnTo>
                    <a:pt x="1441153" y="1720845"/>
                  </a:lnTo>
                  <a:lnTo>
                    <a:pt x="1427368" y="1720845"/>
                  </a:lnTo>
                  <a:lnTo>
                    <a:pt x="1427368" y="1711096"/>
                  </a:lnTo>
                  <a:lnTo>
                    <a:pt x="1401383" y="1711096"/>
                  </a:lnTo>
                  <a:lnTo>
                    <a:pt x="1401383" y="1703767"/>
                  </a:lnTo>
                  <a:lnTo>
                    <a:pt x="1388424" y="1703767"/>
                  </a:lnTo>
                  <a:lnTo>
                    <a:pt x="1388424" y="1696438"/>
                  </a:lnTo>
                  <a:lnTo>
                    <a:pt x="1373812" y="1696438"/>
                  </a:lnTo>
                  <a:lnTo>
                    <a:pt x="1373812" y="1668713"/>
                  </a:lnTo>
                  <a:lnTo>
                    <a:pt x="1346999" y="1668713"/>
                  </a:lnTo>
                  <a:lnTo>
                    <a:pt x="1346999" y="1654056"/>
                  </a:lnTo>
                  <a:lnTo>
                    <a:pt x="1330802" y="1654056"/>
                  </a:lnTo>
                  <a:lnTo>
                    <a:pt x="1330802" y="1645137"/>
                  </a:lnTo>
                  <a:lnTo>
                    <a:pt x="1283656" y="1645137"/>
                  </a:lnTo>
                  <a:lnTo>
                    <a:pt x="1283656" y="1637808"/>
                  </a:lnTo>
                  <a:lnTo>
                    <a:pt x="1255258" y="1637808"/>
                  </a:lnTo>
                  <a:lnTo>
                    <a:pt x="1255258" y="1627230"/>
                  </a:lnTo>
                  <a:lnTo>
                    <a:pt x="1227687" y="1627230"/>
                  </a:lnTo>
                  <a:lnTo>
                    <a:pt x="1227687" y="1617412"/>
                  </a:lnTo>
                  <a:lnTo>
                    <a:pt x="1151385" y="1617412"/>
                  </a:lnTo>
                  <a:lnTo>
                    <a:pt x="1151385" y="1606834"/>
                  </a:lnTo>
                  <a:lnTo>
                    <a:pt x="1092936" y="1606834"/>
                  </a:lnTo>
                  <a:lnTo>
                    <a:pt x="1088869" y="1602755"/>
                  </a:lnTo>
                  <a:lnTo>
                    <a:pt x="1040207" y="1602755"/>
                  </a:lnTo>
                  <a:lnTo>
                    <a:pt x="1040207" y="1593836"/>
                  </a:lnTo>
                  <a:lnTo>
                    <a:pt x="1023113" y="1593836"/>
                  </a:lnTo>
                  <a:lnTo>
                    <a:pt x="1023113" y="1586507"/>
                  </a:lnTo>
                  <a:lnTo>
                    <a:pt x="1001194" y="1586507"/>
                  </a:lnTo>
                  <a:lnTo>
                    <a:pt x="1001194" y="1578348"/>
                  </a:lnTo>
                  <a:lnTo>
                    <a:pt x="934680" y="1578348"/>
                  </a:lnTo>
                  <a:lnTo>
                    <a:pt x="934680" y="1570190"/>
                  </a:lnTo>
                  <a:lnTo>
                    <a:pt x="896495" y="1570190"/>
                  </a:lnTo>
                  <a:lnTo>
                    <a:pt x="896495" y="1560441"/>
                  </a:lnTo>
                  <a:lnTo>
                    <a:pt x="874576" y="1560441"/>
                  </a:lnTo>
                  <a:lnTo>
                    <a:pt x="874576" y="1549863"/>
                  </a:lnTo>
                  <a:lnTo>
                    <a:pt x="860791" y="1549863"/>
                  </a:lnTo>
                  <a:lnTo>
                    <a:pt x="860791" y="1537625"/>
                  </a:lnTo>
                  <a:lnTo>
                    <a:pt x="831566" y="1537625"/>
                  </a:lnTo>
                  <a:lnTo>
                    <a:pt x="831566" y="1531126"/>
                  </a:lnTo>
                  <a:lnTo>
                    <a:pt x="816953" y="1531126"/>
                  </a:lnTo>
                  <a:lnTo>
                    <a:pt x="816953" y="1516469"/>
                  </a:lnTo>
                  <a:lnTo>
                    <a:pt x="807235" y="1516469"/>
                  </a:lnTo>
                  <a:lnTo>
                    <a:pt x="807235" y="1505061"/>
                  </a:lnTo>
                  <a:lnTo>
                    <a:pt x="795035" y="1505061"/>
                  </a:lnTo>
                  <a:lnTo>
                    <a:pt x="795035" y="1496142"/>
                  </a:lnTo>
                  <a:lnTo>
                    <a:pt x="778837" y="1496142"/>
                  </a:lnTo>
                  <a:lnTo>
                    <a:pt x="778837" y="1485563"/>
                  </a:lnTo>
                  <a:lnTo>
                    <a:pt x="767464" y="1485563"/>
                  </a:lnTo>
                  <a:lnTo>
                    <a:pt x="767464" y="1471735"/>
                  </a:lnTo>
                  <a:lnTo>
                    <a:pt x="758503" y="1471735"/>
                  </a:lnTo>
                  <a:lnTo>
                    <a:pt x="758503" y="1445670"/>
                  </a:lnTo>
                  <a:lnTo>
                    <a:pt x="743133" y="1445670"/>
                  </a:lnTo>
                  <a:lnTo>
                    <a:pt x="743133" y="1422854"/>
                  </a:lnTo>
                  <a:lnTo>
                    <a:pt x="727693" y="1422854"/>
                  </a:lnTo>
                  <a:lnTo>
                    <a:pt x="727693" y="1346317"/>
                  </a:lnTo>
                  <a:lnTo>
                    <a:pt x="717147" y="1346317"/>
                  </a:lnTo>
                  <a:lnTo>
                    <a:pt x="717147" y="1154178"/>
                  </a:lnTo>
                  <a:lnTo>
                    <a:pt x="703362" y="1154178"/>
                  </a:lnTo>
                  <a:lnTo>
                    <a:pt x="703362" y="1100457"/>
                  </a:lnTo>
                  <a:lnTo>
                    <a:pt x="690335" y="1100457"/>
                  </a:lnTo>
                  <a:lnTo>
                    <a:pt x="690335" y="1055655"/>
                  </a:lnTo>
                  <a:lnTo>
                    <a:pt x="676550" y="1055655"/>
                  </a:lnTo>
                  <a:lnTo>
                    <a:pt x="676550" y="973448"/>
                  </a:lnTo>
                  <a:lnTo>
                    <a:pt x="666004" y="973448"/>
                  </a:lnTo>
                  <a:lnTo>
                    <a:pt x="666004" y="913988"/>
                  </a:lnTo>
                  <a:lnTo>
                    <a:pt x="652977" y="913988"/>
                  </a:lnTo>
                  <a:lnTo>
                    <a:pt x="652977" y="794308"/>
                  </a:lnTo>
                  <a:lnTo>
                    <a:pt x="638433" y="794308"/>
                  </a:lnTo>
                  <a:lnTo>
                    <a:pt x="638433" y="689285"/>
                  </a:lnTo>
                  <a:lnTo>
                    <a:pt x="629473" y="689285"/>
                  </a:lnTo>
                  <a:lnTo>
                    <a:pt x="629473" y="572025"/>
                  </a:lnTo>
                  <a:lnTo>
                    <a:pt x="609967" y="572025"/>
                  </a:lnTo>
                  <a:lnTo>
                    <a:pt x="609967" y="552458"/>
                  </a:lnTo>
                  <a:lnTo>
                    <a:pt x="598663" y="552458"/>
                  </a:lnTo>
                  <a:lnTo>
                    <a:pt x="598663" y="543539"/>
                  </a:lnTo>
                  <a:lnTo>
                    <a:pt x="584050" y="543539"/>
                  </a:lnTo>
                  <a:lnTo>
                    <a:pt x="584050" y="532131"/>
                  </a:lnTo>
                  <a:lnTo>
                    <a:pt x="573435" y="532131"/>
                  </a:lnTo>
                  <a:lnTo>
                    <a:pt x="573435" y="527222"/>
                  </a:lnTo>
                  <a:lnTo>
                    <a:pt x="565371" y="527222"/>
                  </a:lnTo>
                  <a:lnTo>
                    <a:pt x="565371" y="497078"/>
                  </a:lnTo>
                  <a:lnTo>
                    <a:pt x="551517" y="497078"/>
                  </a:lnTo>
                  <a:lnTo>
                    <a:pt x="551517" y="475160"/>
                  </a:lnTo>
                  <a:lnTo>
                    <a:pt x="538558" y="475160"/>
                  </a:lnTo>
                  <a:lnTo>
                    <a:pt x="538558" y="441766"/>
                  </a:lnTo>
                  <a:lnTo>
                    <a:pt x="528840" y="441766"/>
                  </a:lnTo>
                  <a:lnTo>
                    <a:pt x="528840" y="432778"/>
                  </a:lnTo>
                  <a:lnTo>
                    <a:pt x="511746" y="432778"/>
                  </a:lnTo>
                  <a:lnTo>
                    <a:pt x="511746" y="417360"/>
                  </a:lnTo>
                  <a:lnTo>
                    <a:pt x="497961" y="417360"/>
                  </a:lnTo>
                  <a:lnTo>
                    <a:pt x="497961" y="405122"/>
                  </a:lnTo>
                  <a:lnTo>
                    <a:pt x="487415" y="405122"/>
                  </a:lnTo>
                  <a:lnTo>
                    <a:pt x="487415" y="387215"/>
                  </a:lnTo>
                  <a:lnTo>
                    <a:pt x="471217" y="387215"/>
                  </a:lnTo>
                  <a:lnTo>
                    <a:pt x="471217" y="354650"/>
                  </a:lnTo>
                  <a:lnTo>
                    <a:pt x="466323" y="354650"/>
                  </a:lnTo>
                  <a:lnTo>
                    <a:pt x="466323" y="337504"/>
                  </a:lnTo>
                  <a:lnTo>
                    <a:pt x="457363" y="337504"/>
                  </a:lnTo>
                  <a:lnTo>
                    <a:pt x="457363" y="312268"/>
                  </a:lnTo>
                  <a:lnTo>
                    <a:pt x="446817" y="312268"/>
                  </a:lnTo>
                  <a:lnTo>
                    <a:pt x="446817" y="287862"/>
                  </a:lnTo>
                  <a:lnTo>
                    <a:pt x="437098" y="287862"/>
                  </a:lnTo>
                  <a:lnTo>
                    <a:pt x="437098" y="268295"/>
                  </a:lnTo>
                  <a:lnTo>
                    <a:pt x="424898" y="268295"/>
                  </a:lnTo>
                  <a:lnTo>
                    <a:pt x="424898" y="260967"/>
                  </a:lnTo>
                  <a:lnTo>
                    <a:pt x="408701" y="260967"/>
                  </a:lnTo>
                  <a:lnTo>
                    <a:pt x="408701" y="223562"/>
                  </a:lnTo>
                  <a:lnTo>
                    <a:pt x="394088" y="223562"/>
                  </a:lnTo>
                  <a:lnTo>
                    <a:pt x="394088" y="209734"/>
                  </a:lnTo>
                  <a:lnTo>
                    <a:pt x="358384" y="209734"/>
                  </a:lnTo>
                  <a:lnTo>
                    <a:pt x="358384" y="186089"/>
                  </a:lnTo>
                  <a:lnTo>
                    <a:pt x="338051" y="186089"/>
                  </a:lnTo>
                  <a:lnTo>
                    <a:pt x="338051" y="168182"/>
                  </a:lnTo>
                  <a:lnTo>
                    <a:pt x="312065" y="168182"/>
                  </a:lnTo>
                  <a:lnTo>
                    <a:pt x="312065" y="155944"/>
                  </a:lnTo>
                  <a:lnTo>
                    <a:pt x="295041" y="155944"/>
                  </a:lnTo>
                  <a:lnTo>
                    <a:pt x="295041" y="142116"/>
                  </a:lnTo>
                  <a:lnTo>
                    <a:pt x="281255" y="142116"/>
                  </a:lnTo>
                  <a:lnTo>
                    <a:pt x="281255" y="130708"/>
                  </a:lnTo>
                  <a:lnTo>
                    <a:pt x="267470" y="130708"/>
                  </a:lnTo>
                  <a:lnTo>
                    <a:pt x="267470" y="112801"/>
                  </a:lnTo>
                  <a:lnTo>
                    <a:pt x="247964" y="112801"/>
                  </a:lnTo>
                  <a:lnTo>
                    <a:pt x="247964" y="103882"/>
                  </a:lnTo>
                  <a:lnTo>
                    <a:pt x="238245" y="103882"/>
                  </a:lnTo>
                  <a:lnTo>
                    <a:pt x="238245" y="94064"/>
                  </a:lnTo>
                  <a:lnTo>
                    <a:pt x="223633" y="94064"/>
                  </a:lnTo>
                  <a:lnTo>
                    <a:pt x="223633" y="81066"/>
                  </a:lnTo>
                  <a:lnTo>
                    <a:pt x="210674" y="81066"/>
                  </a:lnTo>
                  <a:lnTo>
                    <a:pt x="210674" y="74567"/>
                  </a:lnTo>
                  <a:lnTo>
                    <a:pt x="199301" y="74567"/>
                  </a:lnTo>
                  <a:lnTo>
                    <a:pt x="199301" y="65579"/>
                  </a:lnTo>
                  <a:lnTo>
                    <a:pt x="182208" y="65579"/>
                  </a:lnTo>
                  <a:lnTo>
                    <a:pt x="182208" y="60739"/>
                  </a:lnTo>
                  <a:lnTo>
                    <a:pt x="174901" y="60739"/>
                  </a:lnTo>
                  <a:lnTo>
                    <a:pt x="174901" y="50921"/>
                  </a:lnTo>
                  <a:lnTo>
                    <a:pt x="115693" y="50921"/>
                  </a:lnTo>
                  <a:lnTo>
                    <a:pt x="115693" y="31424"/>
                  </a:lnTo>
                  <a:lnTo>
                    <a:pt x="101839" y="31424"/>
                  </a:lnTo>
                  <a:lnTo>
                    <a:pt x="101839" y="20776"/>
                  </a:lnTo>
                  <a:lnTo>
                    <a:pt x="75923" y="20776"/>
                  </a:lnTo>
                  <a:lnTo>
                    <a:pt x="75923" y="7778"/>
                  </a:lnTo>
                  <a:lnTo>
                    <a:pt x="7754" y="7778"/>
                  </a:lnTo>
                </a:path>
              </a:pathLst>
            </a:custGeom>
            <a:noFill/>
            <a:ln w="14288" cap="flat">
              <a:solidFill>
                <a:srgbClr val="8B878B"/>
              </a:solidFill>
              <a:prstDash val="solid"/>
              <a:miter/>
            </a:ln>
          </p:spPr>
          <p:txBody>
            <a:bodyPr rtlCol="0" anchor="ctr"/>
            <a:lstStyle/>
            <a:p>
              <a:endParaRPr lang="en-GB" dirty="0"/>
            </a:p>
          </p:txBody>
        </p:sp>
        <p:sp>
          <p:nvSpPr>
            <p:cNvPr id="281" name="Freeform 280">
              <a:extLst>
                <a:ext uri="{FF2B5EF4-FFF2-40B4-BE49-F238E27FC236}">
                  <a16:creationId xmlns:a16="http://schemas.microsoft.com/office/drawing/2014/main" id="{1327CDBC-D2E2-8544-BAE6-B439BEEE6335}"/>
                </a:ext>
              </a:extLst>
            </p:cNvPr>
            <p:cNvSpPr/>
            <p:nvPr/>
          </p:nvSpPr>
          <p:spPr>
            <a:xfrm>
              <a:off x="1567935" y="2549799"/>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2" name="Freeform 281">
              <a:extLst>
                <a:ext uri="{FF2B5EF4-FFF2-40B4-BE49-F238E27FC236}">
                  <a16:creationId xmlns:a16="http://schemas.microsoft.com/office/drawing/2014/main" id="{82D38066-E9A8-0543-B3F8-D6C5BE3B5B20}"/>
                </a:ext>
              </a:extLst>
            </p:cNvPr>
            <p:cNvSpPr/>
            <p:nvPr/>
          </p:nvSpPr>
          <p:spPr>
            <a:xfrm>
              <a:off x="1723778" y="2772082"/>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3" name="Freeform 282">
              <a:extLst>
                <a:ext uri="{FF2B5EF4-FFF2-40B4-BE49-F238E27FC236}">
                  <a16:creationId xmlns:a16="http://schemas.microsoft.com/office/drawing/2014/main" id="{40531DFC-7A6E-D949-89B2-BFAE0964CDAF}"/>
                </a:ext>
              </a:extLst>
            </p:cNvPr>
            <p:cNvSpPr/>
            <p:nvPr/>
          </p:nvSpPr>
          <p:spPr>
            <a:xfrm>
              <a:off x="1979427" y="3750750"/>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4" name="Freeform 283">
              <a:extLst>
                <a:ext uri="{FF2B5EF4-FFF2-40B4-BE49-F238E27FC236}">
                  <a16:creationId xmlns:a16="http://schemas.microsoft.com/office/drawing/2014/main" id="{ACDE5BAA-CA1C-8D4C-8BD6-12CB550AD682}"/>
                </a:ext>
              </a:extLst>
            </p:cNvPr>
            <p:cNvSpPr/>
            <p:nvPr/>
          </p:nvSpPr>
          <p:spPr>
            <a:xfrm>
              <a:off x="2389334" y="383212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5" name="Freeform 284">
              <a:extLst>
                <a:ext uri="{FF2B5EF4-FFF2-40B4-BE49-F238E27FC236}">
                  <a16:creationId xmlns:a16="http://schemas.microsoft.com/office/drawing/2014/main" id="{61F1F0B4-4672-A247-8356-F6B667DAAC05}"/>
                </a:ext>
              </a:extLst>
            </p:cNvPr>
            <p:cNvSpPr/>
            <p:nvPr/>
          </p:nvSpPr>
          <p:spPr>
            <a:xfrm>
              <a:off x="3186402" y="398845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6" name="Freeform 285">
              <a:extLst>
                <a:ext uri="{FF2B5EF4-FFF2-40B4-BE49-F238E27FC236}">
                  <a16:creationId xmlns:a16="http://schemas.microsoft.com/office/drawing/2014/main" id="{B03D5E1C-E7C0-BC43-8625-BE92C2DFD887}"/>
                </a:ext>
              </a:extLst>
            </p:cNvPr>
            <p:cNvSpPr/>
            <p:nvPr/>
          </p:nvSpPr>
          <p:spPr>
            <a:xfrm>
              <a:off x="2558136" y="394046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7" name="Freeform 286">
              <a:extLst>
                <a:ext uri="{FF2B5EF4-FFF2-40B4-BE49-F238E27FC236}">
                  <a16:creationId xmlns:a16="http://schemas.microsoft.com/office/drawing/2014/main" id="{9EB3B160-1A62-F145-80E4-42C9D38EFDEE}"/>
                </a:ext>
              </a:extLst>
            </p:cNvPr>
            <p:cNvSpPr/>
            <p:nvPr/>
          </p:nvSpPr>
          <p:spPr>
            <a:xfrm>
              <a:off x="3288689" y="400393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8" name="Freeform 287">
              <a:extLst>
                <a:ext uri="{FF2B5EF4-FFF2-40B4-BE49-F238E27FC236}">
                  <a16:creationId xmlns:a16="http://schemas.microsoft.com/office/drawing/2014/main" id="{2FFEAA96-2D99-7D4E-9B4C-141890CC2B6D}"/>
                </a:ext>
              </a:extLst>
            </p:cNvPr>
            <p:cNvSpPr/>
            <p:nvPr/>
          </p:nvSpPr>
          <p:spPr>
            <a:xfrm>
              <a:off x="2541938" y="392581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9" name="Freeform 288">
              <a:extLst>
                <a:ext uri="{FF2B5EF4-FFF2-40B4-BE49-F238E27FC236}">
                  <a16:creationId xmlns:a16="http://schemas.microsoft.com/office/drawing/2014/main" id="{DAF2DFEA-ECE5-7D44-9A89-29648701699F}"/>
                </a:ext>
              </a:extLst>
            </p:cNvPr>
            <p:cNvSpPr/>
            <p:nvPr/>
          </p:nvSpPr>
          <p:spPr>
            <a:xfrm>
              <a:off x="2465636" y="385494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90" name="Freeform 289">
              <a:extLst>
                <a:ext uri="{FF2B5EF4-FFF2-40B4-BE49-F238E27FC236}">
                  <a16:creationId xmlns:a16="http://schemas.microsoft.com/office/drawing/2014/main" id="{953083D6-C188-2B4B-A5EF-5C6EB356EF4A}"/>
                </a:ext>
              </a:extLst>
            </p:cNvPr>
            <p:cNvSpPr/>
            <p:nvPr/>
          </p:nvSpPr>
          <p:spPr>
            <a:xfrm>
              <a:off x="1137316" y="2219900"/>
              <a:ext cx="4328594" cy="1832193"/>
            </a:xfrm>
            <a:custGeom>
              <a:avLst/>
              <a:gdLst>
                <a:gd name="connsiteX0" fmla="*/ 4321529 w 4328594"/>
                <a:gd name="connsiteY0" fmla="*/ 1830085 h 1832193"/>
                <a:gd name="connsiteX1" fmla="*/ 4268938 w 4328594"/>
                <a:gd name="connsiteY1" fmla="*/ 1830085 h 1832193"/>
                <a:gd name="connsiteX2" fmla="*/ 4268938 w 4328594"/>
                <a:gd name="connsiteY2" fmla="*/ 1785766 h 1832193"/>
                <a:gd name="connsiteX3" fmla="*/ 3591803 w 4328594"/>
                <a:gd name="connsiteY3" fmla="*/ 1785766 h 1832193"/>
                <a:gd name="connsiteX4" fmla="*/ 3591803 w 4328594"/>
                <a:gd name="connsiteY4" fmla="*/ 1771386 h 1832193"/>
                <a:gd name="connsiteX5" fmla="*/ 3216773 w 4328594"/>
                <a:gd name="connsiteY5" fmla="*/ 1771386 h 1832193"/>
                <a:gd name="connsiteX6" fmla="*/ 3062722 w 4328594"/>
                <a:gd name="connsiteY6" fmla="*/ 1771386 h 1832193"/>
                <a:gd name="connsiteX7" fmla="*/ 3062722 w 4328594"/>
                <a:gd name="connsiteY7" fmla="*/ 1737853 h 1832193"/>
                <a:gd name="connsiteX8" fmla="*/ 2949269 w 4328594"/>
                <a:gd name="connsiteY8" fmla="*/ 1737853 h 1832193"/>
                <a:gd name="connsiteX9" fmla="*/ 2949269 w 4328594"/>
                <a:gd name="connsiteY9" fmla="*/ 1721052 h 1832193"/>
                <a:gd name="connsiteX10" fmla="*/ 2877585 w 4328594"/>
                <a:gd name="connsiteY10" fmla="*/ 1721052 h 1832193"/>
                <a:gd name="connsiteX11" fmla="*/ 2877585 w 4328594"/>
                <a:gd name="connsiteY11" fmla="*/ 1711511 h 1832193"/>
                <a:gd name="connsiteX12" fmla="*/ 2851324 w 4328594"/>
                <a:gd name="connsiteY12" fmla="*/ 1711511 h 1832193"/>
                <a:gd name="connsiteX13" fmla="*/ 2851324 w 4328594"/>
                <a:gd name="connsiteY13" fmla="*/ 1695885 h 1832193"/>
                <a:gd name="connsiteX14" fmla="*/ 2825063 w 4328594"/>
                <a:gd name="connsiteY14" fmla="*/ 1695885 h 1832193"/>
                <a:gd name="connsiteX15" fmla="*/ 2825063 w 4328594"/>
                <a:gd name="connsiteY15" fmla="*/ 1677909 h 1832193"/>
                <a:gd name="connsiteX16" fmla="*/ 2799974 w 4328594"/>
                <a:gd name="connsiteY16" fmla="*/ 1677909 h 1832193"/>
                <a:gd name="connsiteX17" fmla="*/ 2799974 w 4328594"/>
                <a:gd name="connsiteY17" fmla="*/ 1668368 h 1832193"/>
                <a:gd name="connsiteX18" fmla="*/ 2776125 w 4328594"/>
                <a:gd name="connsiteY18" fmla="*/ 1668368 h 1832193"/>
                <a:gd name="connsiteX19" fmla="*/ 2776125 w 4328594"/>
                <a:gd name="connsiteY19" fmla="*/ 1655162 h 1832193"/>
                <a:gd name="connsiteX20" fmla="*/ 2706854 w 4328594"/>
                <a:gd name="connsiteY20" fmla="*/ 1655162 h 1832193"/>
                <a:gd name="connsiteX21" fmla="*/ 2706854 w 4328594"/>
                <a:gd name="connsiteY21" fmla="*/ 1644376 h 1832193"/>
                <a:gd name="connsiteX22" fmla="*/ 2618421 w 4328594"/>
                <a:gd name="connsiteY22" fmla="*/ 1644376 h 1832193"/>
                <a:gd name="connsiteX23" fmla="*/ 2618421 w 4328594"/>
                <a:gd name="connsiteY23" fmla="*/ 1632415 h 1832193"/>
                <a:gd name="connsiteX24" fmla="*/ 2397511 w 4328594"/>
                <a:gd name="connsiteY24" fmla="*/ 1632415 h 1832193"/>
                <a:gd name="connsiteX25" fmla="*/ 2397511 w 4328594"/>
                <a:gd name="connsiteY25" fmla="*/ 1624049 h 1832193"/>
                <a:gd name="connsiteX26" fmla="*/ 2247044 w 4328594"/>
                <a:gd name="connsiteY26" fmla="*/ 1624049 h 1832193"/>
                <a:gd name="connsiteX27" fmla="*/ 2247044 w 4328594"/>
                <a:gd name="connsiteY27" fmla="*/ 1603653 h 1832193"/>
                <a:gd name="connsiteX28" fmla="*/ 2226710 w 4328594"/>
                <a:gd name="connsiteY28" fmla="*/ 1603653 h 1832193"/>
                <a:gd name="connsiteX29" fmla="*/ 2226710 w 4328594"/>
                <a:gd name="connsiteY29" fmla="*/ 1583326 h 1832193"/>
                <a:gd name="connsiteX30" fmla="*/ 2170604 w 4328594"/>
                <a:gd name="connsiteY30" fmla="*/ 1583326 h 1832193"/>
                <a:gd name="connsiteX31" fmla="*/ 2170604 w 4328594"/>
                <a:gd name="connsiteY31" fmla="*/ 1546199 h 1832193"/>
                <a:gd name="connsiteX32" fmla="*/ 2134762 w 4328594"/>
                <a:gd name="connsiteY32" fmla="*/ 1546199 h 1832193"/>
                <a:gd name="connsiteX33" fmla="*/ 2134762 w 4328594"/>
                <a:gd name="connsiteY33" fmla="*/ 1522207 h 1832193"/>
                <a:gd name="connsiteX34" fmla="*/ 2118082 w 4328594"/>
                <a:gd name="connsiteY34" fmla="*/ 1522207 h 1832193"/>
                <a:gd name="connsiteX35" fmla="*/ 2118082 w 4328594"/>
                <a:gd name="connsiteY35" fmla="*/ 1503056 h 1832193"/>
                <a:gd name="connsiteX36" fmla="*/ 2094164 w 4328594"/>
                <a:gd name="connsiteY36" fmla="*/ 1503056 h 1832193"/>
                <a:gd name="connsiteX37" fmla="*/ 2094164 w 4328594"/>
                <a:gd name="connsiteY37" fmla="*/ 1480309 h 1832193"/>
                <a:gd name="connsiteX38" fmla="*/ 1975955 w 4328594"/>
                <a:gd name="connsiteY38" fmla="*/ 1480309 h 1832193"/>
                <a:gd name="connsiteX39" fmla="*/ 1975955 w 4328594"/>
                <a:gd name="connsiteY39" fmla="*/ 1470698 h 1832193"/>
                <a:gd name="connsiteX40" fmla="*/ 1784270 w 4328594"/>
                <a:gd name="connsiteY40" fmla="*/ 1470698 h 1832193"/>
                <a:gd name="connsiteX41" fmla="*/ 1784270 w 4328594"/>
                <a:gd name="connsiteY41" fmla="*/ 1459636 h 1832193"/>
                <a:gd name="connsiteX42" fmla="*/ 1700800 w 4328594"/>
                <a:gd name="connsiteY42" fmla="*/ 1459636 h 1832193"/>
                <a:gd name="connsiteX43" fmla="*/ 1700800 w 4328594"/>
                <a:gd name="connsiteY43" fmla="*/ 1453275 h 1832193"/>
                <a:gd name="connsiteX44" fmla="*/ 1681707 w 4328594"/>
                <a:gd name="connsiteY44" fmla="*/ 1453275 h 1832193"/>
                <a:gd name="connsiteX45" fmla="*/ 1681707 w 4328594"/>
                <a:gd name="connsiteY45" fmla="*/ 1446154 h 1832193"/>
                <a:gd name="connsiteX46" fmla="*/ 1612436 w 4328594"/>
                <a:gd name="connsiteY46" fmla="*/ 1446154 h 1832193"/>
                <a:gd name="connsiteX47" fmla="*/ 1612436 w 4328594"/>
                <a:gd name="connsiteY47" fmla="*/ 1430736 h 1832193"/>
                <a:gd name="connsiteX48" fmla="*/ 1600098 w 4328594"/>
                <a:gd name="connsiteY48" fmla="*/ 1430736 h 1832193"/>
                <a:gd name="connsiteX49" fmla="*/ 1600098 w 4328594"/>
                <a:gd name="connsiteY49" fmla="*/ 1423269 h 1832193"/>
                <a:gd name="connsiteX50" fmla="*/ 1535721 w 4328594"/>
                <a:gd name="connsiteY50" fmla="*/ 1423269 h 1832193"/>
                <a:gd name="connsiteX51" fmla="*/ 1535721 w 4328594"/>
                <a:gd name="connsiteY51" fmla="*/ 1400314 h 1832193"/>
                <a:gd name="connsiteX52" fmla="*/ 1504290 w 4328594"/>
                <a:gd name="connsiteY52" fmla="*/ 1400314 h 1832193"/>
                <a:gd name="connsiteX53" fmla="*/ 1504290 w 4328594"/>
                <a:gd name="connsiteY53" fmla="*/ 1381923 h 1832193"/>
                <a:gd name="connsiteX54" fmla="*/ 1469068 w 4328594"/>
                <a:gd name="connsiteY54" fmla="*/ 1381923 h 1832193"/>
                <a:gd name="connsiteX55" fmla="*/ 1469068 w 4328594"/>
                <a:gd name="connsiteY55" fmla="*/ 1360144 h 1832193"/>
                <a:gd name="connsiteX56" fmla="*/ 1452595 w 4328594"/>
                <a:gd name="connsiteY56" fmla="*/ 1360144 h 1832193"/>
                <a:gd name="connsiteX57" fmla="*/ 1452595 w 4328594"/>
                <a:gd name="connsiteY57" fmla="*/ 1330138 h 1832193"/>
                <a:gd name="connsiteX58" fmla="*/ 1436190 w 4328594"/>
                <a:gd name="connsiteY58" fmla="*/ 1330138 h 1832193"/>
                <a:gd name="connsiteX59" fmla="*/ 1436190 w 4328594"/>
                <a:gd name="connsiteY59" fmla="*/ 1285059 h 1832193"/>
                <a:gd name="connsiteX60" fmla="*/ 1408482 w 4328594"/>
                <a:gd name="connsiteY60" fmla="*/ 1285059 h 1832193"/>
                <a:gd name="connsiteX61" fmla="*/ 1408482 w 4328594"/>
                <a:gd name="connsiteY61" fmla="*/ 1255398 h 1832193"/>
                <a:gd name="connsiteX62" fmla="*/ 1386770 w 4328594"/>
                <a:gd name="connsiteY62" fmla="*/ 1255398 h 1832193"/>
                <a:gd name="connsiteX63" fmla="*/ 1386770 w 4328594"/>
                <a:gd name="connsiteY63" fmla="*/ 1238528 h 1832193"/>
                <a:gd name="connsiteX64" fmla="*/ 1372158 w 4328594"/>
                <a:gd name="connsiteY64" fmla="*/ 1238528 h 1832193"/>
                <a:gd name="connsiteX65" fmla="*/ 1372158 w 4328594"/>
                <a:gd name="connsiteY65" fmla="*/ 1200225 h 1832193"/>
                <a:gd name="connsiteX66" fmla="*/ 1350101 w 4328594"/>
                <a:gd name="connsiteY66" fmla="*/ 1200225 h 1832193"/>
                <a:gd name="connsiteX67" fmla="*/ 1350101 w 4328594"/>
                <a:gd name="connsiteY67" fmla="*/ 1144637 h 1832193"/>
                <a:gd name="connsiteX68" fmla="*/ 1329492 w 4328594"/>
                <a:gd name="connsiteY68" fmla="*/ 1144637 h 1832193"/>
                <a:gd name="connsiteX69" fmla="*/ 1329492 w 4328594"/>
                <a:gd name="connsiteY69" fmla="*/ 1131155 h 1832193"/>
                <a:gd name="connsiteX70" fmla="*/ 1314880 w 4328594"/>
                <a:gd name="connsiteY70" fmla="*/ 1131155 h 1832193"/>
                <a:gd name="connsiteX71" fmla="*/ 1314880 w 4328594"/>
                <a:gd name="connsiteY71" fmla="*/ 1124379 h 1832193"/>
                <a:gd name="connsiteX72" fmla="*/ 1288274 w 4328594"/>
                <a:gd name="connsiteY72" fmla="*/ 1124379 h 1832193"/>
                <a:gd name="connsiteX73" fmla="*/ 1288274 w 4328594"/>
                <a:gd name="connsiteY73" fmla="*/ 1109722 h 1832193"/>
                <a:gd name="connsiteX74" fmla="*/ 1269250 w 4328594"/>
                <a:gd name="connsiteY74" fmla="*/ 1109722 h 1832193"/>
                <a:gd name="connsiteX75" fmla="*/ 1269250 w 4328594"/>
                <a:gd name="connsiteY75" fmla="*/ 1093197 h 1832193"/>
                <a:gd name="connsiteX76" fmla="*/ 1223207 w 4328594"/>
                <a:gd name="connsiteY76" fmla="*/ 1093197 h 1832193"/>
                <a:gd name="connsiteX77" fmla="*/ 1223207 w 4328594"/>
                <a:gd name="connsiteY77" fmla="*/ 1083103 h 1832193"/>
                <a:gd name="connsiteX78" fmla="*/ 1114992 w 4328594"/>
                <a:gd name="connsiteY78" fmla="*/ 1083103 h 1832193"/>
                <a:gd name="connsiteX79" fmla="*/ 1114992 w 4328594"/>
                <a:gd name="connsiteY79" fmla="*/ 1073285 h 1832193"/>
                <a:gd name="connsiteX80" fmla="*/ 1077220 w 4328594"/>
                <a:gd name="connsiteY80" fmla="*/ 1073285 h 1832193"/>
                <a:gd name="connsiteX81" fmla="*/ 1077220 w 4328594"/>
                <a:gd name="connsiteY81" fmla="*/ 1068031 h 1832193"/>
                <a:gd name="connsiteX82" fmla="*/ 1025525 w 4328594"/>
                <a:gd name="connsiteY82" fmla="*/ 1068031 h 1832193"/>
                <a:gd name="connsiteX83" fmla="*/ 1025525 w 4328594"/>
                <a:gd name="connsiteY83" fmla="*/ 1057176 h 1832193"/>
                <a:gd name="connsiteX84" fmla="*/ 982515 w 4328594"/>
                <a:gd name="connsiteY84" fmla="*/ 1057176 h 1832193"/>
                <a:gd name="connsiteX85" fmla="*/ 982515 w 4328594"/>
                <a:gd name="connsiteY85" fmla="*/ 1052267 h 1832193"/>
                <a:gd name="connsiteX86" fmla="*/ 935714 w 4328594"/>
                <a:gd name="connsiteY86" fmla="*/ 1052267 h 1832193"/>
                <a:gd name="connsiteX87" fmla="*/ 935714 w 4328594"/>
                <a:gd name="connsiteY87" fmla="*/ 1046252 h 1832193"/>
                <a:gd name="connsiteX88" fmla="*/ 919585 w 4328594"/>
                <a:gd name="connsiteY88" fmla="*/ 1046252 h 1832193"/>
                <a:gd name="connsiteX89" fmla="*/ 919585 w 4328594"/>
                <a:gd name="connsiteY89" fmla="*/ 1031663 h 1832193"/>
                <a:gd name="connsiteX90" fmla="*/ 821158 w 4328594"/>
                <a:gd name="connsiteY90" fmla="*/ 1031663 h 1832193"/>
                <a:gd name="connsiteX91" fmla="*/ 821158 w 4328594"/>
                <a:gd name="connsiteY91" fmla="*/ 1003454 h 1832193"/>
                <a:gd name="connsiteX92" fmla="*/ 799446 w 4328594"/>
                <a:gd name="connsiteY92" fmla="*/ 1003454 h 1832193"/>
                <a:gd name="connsiteX93" fmla="*/ 799446 w 4328594"/>
                <a:gd name="connsiteY93" fmla="*/ 980984 h 1832193"/>
                <a:gd name="connsiteX94" fmla="*/ 788969 w 4328594"/>
                <a:gd name="connsiteY94" fmla="*/ 980984 h 1832193"/>
                <a:gd name="connsiteX95" fmla="*/ 788969 w 4328594"/>
                <a:gd name="connsiteY95" fmla="*/ 966672 h 1832193"/>
                <a:gd name="connsiteX96" fmla="*/ 775115 w 4328594"/>
                <a:gd name="connsiteY96" fmla="*/ 966672 h 1832193"/>
                <a:gd name="connsiteX97" fmla="*/ 775115 w 4328594"/>
                <a:gd name="connsiteY97" fmla="*/ 951669 h 1832193"/>
                <a:gd name="connsiteX98" fmla="*/ 754919 w 4328594"/>
                <a:gd name="connsiteY98" fmla="*/ 951669 h 1832193"/>
                <a:gd name="connsiteX99" fmla="*/ 754919 w 4328594"/>
                <a:gd name="connsiteY99" fmla="*/ 922769 h 1832193"/>
                <a:gd name="connsiteX100" fmla="*/ 741823 w 4328594"/>
                <a:gd name="connsiteY100" fmla="*/ 922769 h 1832193"/>
                <a:gd name="connsiteX101" fmla="*/ 741823 w 4328594"/>
                <a:gd name="connsiteY101" fmla="*/ 888199 h 1832193"/>
                <a:gd name="connsiteX102" fmla="*/ 725694 w 4328594"/>
                <a:gd name="connsiteY102" fmla="*/ 888199 h 1832193"/>
                <a:gd name="connsiteX103" fmla="*/ 725694 w 4328594"/>
                <a:gd name="connsiteY103" fmla="*/ 846508 h 1832193"/>
                <a:gd name="connsiteX104" fmla="*/ 713357 w 4328594"/>
                <a:gd name="connsiteY104" fmla="*/ 846508 h 1832193"/>
                <a:gd name="connsiteX105" fmla="*/ 713357 w 4328594"/>
                <a:gd name="connsiteY105" fmla="*/ 722265 h 1832193"/>
                <a:gd name="connsiteX106" fmla="*/ 699916 w 4328594"/>
                <a:gd name="connsiteY106" fmla="*/ 722265 h 1832193"/>
                <a:gd name="connsiteX107" fmla="*/ 699916 w 4328594"/>
                <a:gd name="connsiteY107" fmla="*/ 664810 h 1832193"/>
                <a:gd name="connsiteX108" fmla="*/ 692058 w 4328594"/>
                <a:gd name="connsiteY108" fmla="*/ 664810 h 1832193"/>
                <a:gd name="connsiteX109" fmla="*/ 692058 w 4328594"/>
                <a:gd name="connsiteY109" fmla="*/ 634388 h 1832193"/>
                <a:gd name="connsiteX110" fmla="*/ 675171 w 4328594"/>
                <a:gd name="connsiteY110" fmla="*/ 634388 h 1832193"/>
                <a:gd name="connsiteX111" fmla="*/ 675171 w 4328594"/>
                <a:gd name="connsiteY111" fmla="*/ 584815 h 1832193"/>
                <a:gd name="connsiteX112" fmla="*/ 661317 w 4328594"/>
                <a:gd name="connsiteY112" fmla="*/ 584815 h 1832193"/>
                <a:gd name="connsiteX113" fmla="*/ 661317 w 4328594"/>
                <a:gd name="connsiteY113" fmla="*/ 528882 h 1832193"/>
                <a:gd name="connsiteX114" fmla="*/ 653459 w 4328594"/>
                <a:gd name="connsiteY114" fmla="*/ 528882 h 1832193"/>
                <a:gd name="connsiteX115" fmla="*/ 653459 w 4328594"/>
                <a:gd name="connsiteY115" fmla="*/ 490233 h 1832193"/>
                <a:gd name="connsiteX116" fmla="*/ 639605 w 4328594"/>
                <a:gd name="connsiteY116" fmla="*/ 490233 h 1832193"/>
                <a:gd name="connsiteX117" fmla="*/ 639605 w 4328594"/>
                <a:gd name="connsiteY117" fmla="*/ 431672 h 1832193"/>
                <a:gd name="connsiteX118" fmla="*/ 630231 w 4328594"/>
                <a:gd name="connsiteY118" fmla="*/ 431672 h 1832193"/>
                <a:gd name="connsiteX119" fmla="*/ 630231 w 4328594"/>
                <a:gd name="connsiteY119" fmla="*/ 380578 h 1832193"/>
                <a:gd name="connsiteX120" fmla="*/ 616446 w 4328594"/>
                <a:gd name="connsiteY120" fmla="*/ 380578 h 1832193"/>
                <a:gd name="connsiteX121" fmla="*/ 616446 w 4328594"/>
                <a:gd name="connsiteY121" fmla="*/ 344902 h 1832193"/>
                <a:gd name="connsiteX122" fmla="*/ 592873 w 4328594"/>
                <a:gd name="connsiteY122" fmla="*/ 344902 h 1832193"/>
                <a:gd name="connsiteX123" fmla="*/ 592873 w 4328594"/>
                <a:gd name="connsiteY123" fmla="*/ 311853 h 1832193"/>
                <a:gd name="connsiteX124" fmla="*/ 553929 w 4328594"/>
                <a:gd name="connsiteY124" fmla="*/ 311853 h 1832193"/>
                <a:gd name="connsiteX125" fmla="*/ 553929 w 4328594"/>
                <a:gd name="connsiteY125" fmla="*/ 293462 h 1832193"/>
                <a:gd name="connsiteX126" fmla="*/ 530356 w 4328594"/>
                <a:gd name="connsiteY126" fmla="*/ 293462 h 1832193"/>
                <a:gd name="connsiteX127" fmla="*/ 530356 w 4328594"/>
                <a:gd name="connsiteY127" fmla="*/ 264147 h 1832193"/>
                <a:gd name="connsiteX128" fmla="*/ 498167 w 4328594"/>
                <a:gd name="connsiteY128" fmla="*/ 264147 h 1832193"/>
                <a:gd name="connsiteX129" fmla="*/ 498167 w 4328594"/>
                <a:gd name="connsiteY129" fmla="*/ 239395 h 1832193"/>
                <a:gd name="connsiteX130" fmla="*/ 447231 w 4328594"/>
                <a:gd name="connsiteY130" fmla="*/ 239395 h 1832193"/>
                <a:gd name="connsiteX131" fmla="*/ 447231 w 4328594"/>
                <a:gd name="connsiteY131" fmla="*/ 212362 h 1832193"/>
                <a:gd name="connsiteX132" fmla="*/ 427793 w 4328594"/>
                <a:gd name="connsiteY132" fmla="*/ 212362 h 1832193"/>
                <a:gd name="connsiteX133" fmla="*/ 427793 w 4328594"/>
                <a:gd name="connsiteY133" fmla="*/ 184222 h 1832193"/>
                <a:gd name="connsiteX134" fmla="*/ 395191 w 4328594"/>
                <a:gd name="connsiteY134" fmla="*/ 184222 h 1832193"/>
                <a:gd name="connsiteX135" fmla="*/ 395191 w 4328594"/>
                <a:gd name="connsiteY135" fmla="*/ 163964 h 1832193"/>
                <a:gd name="connsiteX136" fmla="*/ 376857 w 4328594"/>
                <a:gd name="connsiteY136" fmla="*/ 163964 h 1832193"/>
                <a:gd name="connsiteX137" fmla="*/ 376857 w 4328594"/>
                <a:gd name="connsiteY137" fmla="*/ 148546 h 1832193"/>
                <a:gd name="connsiteX138" fmla="*/ 362658 w 4328594"/>
                <a:gd name="connsiteY138" fmla="*/ 148546 h 1832193"/>
                <a:gd name="connsiteX139" fmla="*/ 362658 w 4328594"/>
                <a:gd name="connsiteY139" fmla="*/ 125661 h 1832193"/>
                <a:gd name="connsiteX140" fmla="*/ 349906 w 4328594"/>
                <a:gd name="connsiteY140" fmla="*/ 125661 h 1832193"/>
                <a:gd name="connsiteX141" fmla="*/ 349906 w 4328594"/>
                <a:gd name="connsiteY141" fmla="*/ 96000 h 1832193"/>
                <a:gd name="connsiteX142" fmla="*/ 311376 w 4328594"/>
                <a:gd name="connsiteY142" fmla="*/ 96000 h 1832193"/>
                <a:gd name="connsiteX143" fmla="*/ 311376 w 4328594"/>
                <a:gd name="connsiteY143" fmla="*/ 81688 h 1832193"/>
                <a:gd name="connsiteX144" fmla="*/ 288148 w 4328594"/>
                <a:gd name="connsiteY144" fmla="*/ 81688 h 1832193"/>
                <a:gd name="connsiteX145" fmla="*/ 288148 w 4328594"/>
                <a:gd name="connsiteY145" fmla="*/ 72354 h 1832193"/>
                <a:gd name="connsiteX146" fmla="*/ 265333 w 4328594"/>
                <a:gd name="connsiteY146" fmla="*/ 72354 h 1832193"/>
                <a:gd name="connsiteX147" fmla="*/ 265333 w 4328594"/>
                <a:gd name="connsiteY147" fmla="*/ 57282 h 1832193"/>
                <a:gd name="connsiteX148" fmla="*/ 200542 w 4328594"/>
                <a:gd name="connsiteY148" fmla="*/ 57282 h 1832193"/>
                <a:gd name="connsiteX149" fmla="*/ 200542 w 4328594"/>
                <a:gd name="connsiteY149" fmla="*/ 38130 h 1832193"/>
                <a:gd name="connsiteX150" fmla="*/ 161599 w 4328594"/>
                <a:gd name="connsiteY150" fmla="*/ 38130 h 1832193"/>
                <a:gd name="connsiteX151" fmla="*/ 161599 w 4328594"/>
                <a:gd name="connsiteY151" fmla="*/ 22367 h 1832193"/>
                <a:gd name="connsiteX152" fmla="*/ 98393 w 4328594"/>
                <a:gd name="connsiteY152" fmla="*/ 22367 h 1832193"/>
                <a:gd name="connsiteX153" fmla="*/ 98393 w 4328594"/>
                <a:gd name="connsiteY153" fmla="*/ 11512 h 1832193"/>
                <a:gd name="connsiteX154" fmla="*/ 83022 w 4328594"/>
                <a:gd name="connsiteY154" fmla="*/ 11512 h 1832193"/>
                <a:gd name="connsiteX155" fmla="*/ 83022 w 4328594"/>
                <a:gd name="connsiteY155" fmla="*/ 7778 h 1832193"/>
                <a:gd name="connsiteX156" fmla="*/ 7754 w 4328594"/>
                <a:gd name="connsiteY156" fmla="*/ 7778 h 183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328594" h="1832193">
                  <a:moveTo>
                    <a:pt x="4321529" y="1830085"/>
                  </a:moveTo>
                  <a:lnTo>
                    <a:pt x="4268938" y="1830085"/>
                  </a:lnTo>
                  <a:lnTo>
                    <a:pt x="4268938" y="1785766"/>
                  </a:lnTo>
                  <a:lnTo>
                    <a:pt x="3591803" y="1785766"/>
                  </a:lnTo>
                  <a:lnTo>
                    <a:pt x="3591803" y="1771386"/>
                  </a:lnTo>
                  <a:lnTo>
                    <a:pt x="3216773" y="1771386"/>
                  </a:lnTo>
                  <a:lnTo>
                    <a:pt x="3062722" y="1771386"/>
                  </a:lnTo>
                  <a:lnTo>
                    <a:pt x="3062722" y="1737853"/>
                  </a:lnTo>
                  <a:lnTo>
                    <a:pt x="2949269" y="1737853"/>
                  </a:lnTo>
                  <a:lnTo>
                    <a:pt x="2949269" y="1721052"/>
                  </a:lnTo>
                  <a:lnTo>
                    <a:pt x="2877585" y="1721052"/>
                  </a:lnTo>
                  <a:lnTo>
                    <a:pt x="2877585" y="1711511"/>
                  </a:lnTo>
                  <a:lnTo>
                    <a:pt x="2851324" y="1711511"/>
                  </a:lnTo>
                  <a:lnTo>
                    <a:pt x="2851324" y="1695885"/>
                  </a:lnTo>
                  <a:lnTo>
                    <a:pt x="2825063" y="1695885"/>
                  </a:lnTo>
                  <a:lnTo>
                    <a:pt x="2825063" y="1677909"/>
                  </a:lnTo>
                  <a:lnTo>
                    <a:pt x="2799974" y="1677909"/>
                  </a:lnTo>
                  <a:lnTo>
                    <a:pt x="2799974" y="1668368"/>
                  </a:lnTo>
                  <a:lnTo>
                    <a:pt x="2776125" y="1668368"/>
                  </a:lnTo>
                  <a:lnTo>
                    <a:pt x="2776125" y="1655162"/>
                  </a:lnTo>
                  <a:lnTo>
                    <a:pt x="2706854" y="1655162"/>
                  </a:lnTo>
                  <a:lnTo>
                    <a:pt x="2706854" y="1644376"/>
                  </a:lnTo>
                  <a:lnTo>
                    <a:pt x="2618421" y="1644376"/>
                  </a:lnTo>
                  <a:lnTo>
                    <a:pt x="2618421" y="1632415"/>
                  </a:lnTo>
                  <a:lnTo>
                    <a:pt x="2397511" y="1632415"/>
                  </a:lnTo>
                  <a:lnTo>
                    <a:pt x="2397511" y="1624049"/>
                  </a:lnTo>
                  <a:lnTo>
                    <a:pt x="2247044" y="1624049"/>
                  </a:lnTo>
                  <a:lnTo>
                    <a:pt x="2247044" y="1603653"/>
                  </a:lnTo>
                  <a:lnTo>
                    <a:pt x="2226710" y="1603653"/>
                  </a:lnTo>
                  <a:lnTo>
                    <a:pt x="2226710" y="1583326"/>
                  </a:lnTo>
                  <a:lnTo>
                    <a:pt x="2170604" y="1583326"/>
                  </a:lnTo>
                  <a:lnTo>
                    <a:pt x="2170604" y="1546199"/>
                  </a:lnTo>
                  <a:lnTo>
                    <a:pt x="2134762" y="1546199"/>
                  </a:lnTo>
                  <a:lnTo>
                    <a:pt x="2134762" y="1522207"/>
                  </a:lnTo>
                  <a:lnTo>
                    <a:pt x="2118082" y="1522207"/>
                  </a:lnTo>
                  <a:lnTo>
                    <a:pt x="2118082" y="1503056"/>
                  </a:lnTo>
                  <a:lnTo>
                    <a:pt x="2094164" y="1503056"/>
                  </a:lnTo>
                  <a:lnTo>
                    <a:pt x="2094164" y="1480309"/>
                  </a:lnTo>
                  <a:lnTo>
                    <a:pt x="1975955" y="1480309"/>
                  </a:lnTo>
                  <a:lnTo>
                    <a:pt x="1975955" y="1470698"/>
                  </a:lnTo>
                  <a:lnTo>
                    <a:pt x="1784270" y="1470698"/>
                  </a:lnTo>
                  <a:lnTo>
                    <a:pt x="1784270" y="1459636"/>
                  </a:lnTo>
                  <a:lnTo>
                    <a:pt x="1700800" y="1459636"/>
                  </a:lnTo>
                  <a:lnTo>
                    <a:pt x="1700800" y="1453275"/>
                  </a:lnTo>
                  <a:lnTo>
                    <a:pt x="1681707" y="1453275"/>
                  </a:lnTo>
                  <a:lnTo>
                    <a:pt x="1681707" y="1446154"/>
                  </a:lnTo>
                  <a:lnTo>
                    <a:pt x="1612436" y="1446154"/>
                  </a:lnTo>
                  <a:lnTo>
                    <a:pt x="1612436" y="1430736"/>
                  </a:lnTo>
                  <a:lnTo>
                    <a:pt x="1600098" y="1430736"/>
                  </a:lnTo>
                  <a:lnTo>
                    <a:pt x="1600098" y="1423269"/>
                  </a:lnTo>
                  <a:lnTo>
                    <a:pt x="1535721" y="1423269"/>
                  </a:lnTo>
                  <a:lnTo>
                    <a:pt x="1535721" y="1400314"/>
                  </a:lnTo>
                  <a:lnTo>
                    <a:pt x="1504290" y="1400314"/>
                  </a:lnTo>
                  <a:lnTo>
                    <a:pt x="1504290" y="1381923"/>
                  </a:lnTo>
                  <a:lnTo>
                    <a:pt x="1469068" y="1381923"/>
                  </a:lnTo>
                  <a:lnTo>
                    <a:pt x="1469068" y="1360144"/>
                  </a:lnTo>
                  <a:lnTo>
                    <a:pt x="1452595" y="1360144"/>
                  </a:lnTo>
                  <a:lnTo>
                    <a:pt x="1452595" y="1330138"/>
                  </a:lnTo>
                  <a:lnTo>
                    <a:pt x="1436190" y="1330138"/>
                  </a:lnTo>
                  <a:lnTo>
                    <a:pt x="1436190" y="1285059"/>
                  </a:lnTo>
                  <a:lnTo>
                    <a:pt x="1408482" y="1285059"/>
                  </a:lnTo>
                  <a:lnTo>
                    <a:pt x="1408482" y="1255398"/>
                  </a:lnTo>
                  <a:lnTo>
                    <a:pt x="1386770" y="1255398"/>
                  </a:lnTo>
                  <a:lnTo>
                    <a:pt x="1386770" y="1238528"/>
                  </a:lnTo>
                  <a:lnTo>
                    <a:pt x="1372158" y="1238528"/>
                  </a:lnTo>
                  <a:lnTo>
                    <a:pt x="1372158" y="1200225"/>
                  </a:lnTo>
                  <a:lnTo>
                    <a:pt x="1350101" y="1200225"/>
                  </a:lnTo>
                  <a:lnTo>
                    <a:pt x="1350101" y="1144637"/>
                  </a:lnTo>
                  <a:lnTo>
                    <a:pt x="1329492" y="1144637"/>
                  </a:lnTo>
                  <a:lnTo>
                    <a:pt x="1329492" y="1131155"/>
                  </a:lnTo>
                  <a:lnTo>
                    <a:pt x="1314880" y="1131155"/>
                  </a:lnTo>
                  <a:lnTo>
                    <a:pt x="1314880" y="1124379"/>
                  </a:lnTo>
                  <a:lnTo>
                    <a:pt x="1288274" y="1124379"/>
                  </a:lnTo>
                  <a:lnTo>
                    <a:pt x="1288274" y="1109722"/>
                  </a:lnTo>
                  <a:lnTo>
                    <a:pt x="1269250" y="1109722"/>
                  </a:lnTo>
                  <a:lnTo>
                    <a:pt x="1269250" y="1093197"/>
                  </a:lnTo>
                  <a:lnTo>
                    <a:pt x="1223207" y="1093197"/>
                  </a:lnTo>
                  <a:lnTo>
                    <a:pt x="1223207" y="1083103"/>
                  </a:lnTo>
                  <a:lnTo>
                    <a:pt x="1114992" y="1083103"/>
                  </a:lnTo>
                  <a:lnTo>
                    <a:pt x="1114992" y="1073285"/>
                  </a:lnTo>
                  <a:lnTo>
                    <a:pt x="1077220" y="1073285"/>
                  </a:lnTo>
                  <a:lnTo>
                    <a:pt x="1077220" y="1068031"/>
                  </a:lnTo>
                  <a:lnTo>
                    <a:pt x="1025525" y="1068031"/>
                  </a:lnTo>
                  <a:lnTo>
                    <a:pt x="1025525" y="1057176"/>
                  </a:lnTo>
                  <a:lnTo>
                    <a:pt x="982515" y="1057176"/>
                  </a:lnTo>
                  <a:lnTo>
                    <a:pt x="982515" y="1052267"/>
                  </a:lnTo>
                  <a:lnTo>
                    <a:pt x="935714" y="1052267"/>
                  </a:lnTo>
                  <a:lnTo>
                    <a:pt x="935714" y="1046252"/>
                  </a:lnTo>
                  <a:lnTo>
                    <a:pt x="919585" y="1046252"/>
                  </a:lnTo>
                  <a:lnTo>
                    <a:pt x="919585" y="1031663"/>
                  </a:lnTo>
                  <a:lnTo>
                    <a:pt x="821158" y="1031663"/>
                  </a:lnTo>
                  <a:lnTo>
                    <a:pt x="821158" y="1003454"/>
                  </a:lnTo>
                  <a:lnTo>
                    <a:pt x="799446" y="1003454"/>
                  </a:lnTo>
                  <a:lnTo>
                    <a:pt x="799446" y="980984"/>
                  </a:lnTo>
                  <a:lnTo>
                    <a:pt x="788969" y="980984"/>
                  </a:lnTo>
                  <a:lnTo>
                    <a:pt x="788969" y="966672"/>
                  </a:lnTo>
                  <a:lnTo>
                    <a:pt x="775115" y="966672"/>
                  </a:lnTo>
                  <a:lnTo>
                    <a:pt x="775115" y="951669"/>
                  </a:lnTo>
                  <a:lnTo>
                    <a:pt x="754919" y="951669"/>
                  </a:lnTo>
                  <a:lnTo>
                    <a:pt x="754919" y="922769"/>
                  </a:lnTo>
                  <a:lnTo>
                    <a:pt x="741823" y="922769"/>
                  </a:lnTo>
                  <a:lnTo>
                    <a:pt x="741823" y="888199"/>
                  </a:lnTo>
                  <a:lnTo>
                    <a:pt x="725694" y="888199"/>
                  </a:lnTo>
                  <a:lnTo>
                    <a:pt x="725694" y="846508"/>
                  </a:lnTo>
                  <a:lnTo>
                    <a:pt x="713357" y="846508"/>
                  </a:lnTo>
                  <a:lnTo>
                    <a:pt x="713357" y="722265"/>
                  </a:lnTo>
                  <a:lnTo>
                    <a:pt x="699916" y="722265"/>
                  </a:lnTo>
                  <a:lnTo>
                    <a:pt x="699916" y="664810"/>
                  </a:lnTo>
                  <a:lnTo>
                    <a:pt x="692058" y="664810"/>
                  </a:lnTo>
                  <a:lnTo>
                    <a:pt x="692058" y="634388"/>
                  </a:lnTo>
                  <a:lnTo>
                    <a:pt x="675171" y="634388"/>
                  </a:lnTo>
                  <a:lnTo>
                    <a:pt x="675171" y="584815"/>
                  </a:lnTo>
                  <a:lnTo>
                    <a:pt x="661317" y="584815"/>
                  </a:lnTo>
                  <a:lnTo>
                    <a:pt x="661317" y="528882"/>
                  </a:lnTo>
                  <a:lnTo>
                    <a:pt x="653459" y="528882"/>
                  </a:lnTo>
                  <a:lnTo>
                    <a:pt x="653459" y="490233"/>
                  </a:lnTo>
                  <a:lnTo>
                    <a:pt x="639605" y="490233"/>
                  </a:lnTo>
                  <a:lnTo>
                    <a:pt x="639605" y="431672"/>
                  </a:lnTo>
                  <a:lnTo>
                    <a:pt x="630231" y="431672"/>
                  </a:lnTo>
                  <a:lnTo>
                    <a:pt x="630231" y="380578"/>
                  </a:lnTo>
                  <a:lnTo>
                    <a:pt x="616446" y="380578"/>
                  </a:lnTo>
                  <a:lnTo>
                    <a:pt x="616446" y="344902"/>
                  </a:lnTo>
                  <a:lnTo>
                    <a:pt x="592873" y="344902"/>
                  </a:lnTo>
                  <a:lnTo>
                    <a:pt x="592873" y="311853"/>
                  </a:lnTo>
                  <a:lnTo>
                    <a:pt x="553929" y="311853"/>
                  </a:lnTo>
                  <a:lnTo>
                    <a:pt x="553929" y="293462"/>
                  </a:lnTo>
                  <a:lnTo>
                    <a:pt x="530356" y="293462"/>
                  </a:lnTo>
                  <a:lnTo>
                    <a:pt x="530356" y="264147"/>
                  </a:lnTo>
                  <a:lnTo>
                    <a:pt x="498167" y="264147"/>
                  </a:lnTo>
                  <a:lnTo>
                    <a:pt x="498167" y="239395"/>
                  </a:lnTo>
                  <a:lnTo>
                    <a:pt x="447231" y="239395"/>
                  </a:lnTo>
                  <a:lnTo>
                    <a:pt x="447231" y="212362"/>
                  </a:lnTo>
                  <a:lnTo>
                    <a:pt x="427793" y="212362"/>
                  </a:lnTo>
                  <a:lnTo>
                    <a:pt x="427793" y="184222"/>
                  </a:lnTo>
                  <a:lnTo>
                    <a:pt x="395191" y="184222"/>
                  </a:lnTo>
                  <a:lnTo>
                    <a:pt x="395191" y="163964"/>
                  </a:lnTo>
                  <a:lnTo>
                    <a:pt x="376857" y="163964"/>
                  </a:lnTo>
                  <a:lnTo>
                    <a:pt x="376857" y="148546"/>
                  </a:lnTo>
                  <a:lnTo>
                    <a:pt x="362658" y="148546"/>
                  </a:lnTo>
                  <a:lnTo>
                    <a:pt x="362658" y="125661"/>
                  </a:lnTo>
                  <a:lnTo>
                    <a:pt x="349906" y="125661"/>
                  </a:lnTo>
                  <a:lnTo>
                    <a:pt x="349906" y="96000"/>
                  </a:lnTo>
                  <a:lnTo>
                    <a:pt x="311376" y="96000"/>
                  </a:lnTo>
                  <a:lnTo>
                    <a:pt x="311376" y="81688"/>
                  </a:lnTo>
                  <a:lnTo>
                    <a:pt x="288148" y="81688"/>
                  </a:lnTo>
                  <a:lnTo>
                    <a:pt x="288148" y="72354"/>
                  </a:lnTo>
                  <a:lnTo>
                    <a:pt x="265333" y="72354"/>
                  </a:lnTo>
                  <a:lnTo>
                    <a:pt x="265333" y="57282"/>
                  </a:lnTo>
                  <a:lnTo>
                    <a:pt x="200542" y="57282"/>
                  </a:lnTo>
                  <a:lnTo>
                    <a:pt x="200542" y="38130"/>
                  </a:lnTo>
                  <a:lnTo>
                    <a:pt x="161599" y="38130"/>
                  </a:lnTo>
                  <a:lnTo>
                    <a:pt x="161599" y="22367"/>
                  </a:lnTo>
                  <a:lnTo>
                    <a:pt x="98393" y="22367"/>
                  </a:lnTo>
                  <a:lnTo>
                    <a:pt x="98393" y="11512"/>
                  </a:lnTo>
                  <a:lnTo>
                    <a:pt x="83022" y="11512"/>
                  </a:lnTo>
                  <a:lnTo>
                    <a:pt x="83022" y="7778"/>
                  </a:lnTo>
                  <a:lnTo>
                    <a:pt x="7754" y="7778"/>
                  </a:lnTo>
                </a:path>
              </a:pathLst>
            </a:custGeom>
            <a:noFill/>
            <a:ln w="14288" cap="flat">
              <a:solidFill>
                <a:srgbClr val="C6573B"/>
              </a:solidFill>
              <a:prstDash val="solid"/>
              <a:miter/>
            </a:ln>
          </p:spPr>
          <p:txBody>
            <a:bodyPr rtlCol="0" anchor="ctr"/>
            <a:lstStyle/>
            <a:p>
              <a:endParaRPr lang="en-GB" dirty="0"/>
            </a:p>
          </p:txBody>
        </p:sp>
        <p:sp>
          <p:nvSpPr>
            <p:cNvPr id="291" name="Freeform 290">
              <a:extLst>
                <a:ext uri="{FF2B5EF4-FFF2-40B4-BE49-F238E27FC236}">
                  <a16:creationId xmlns:a16="http://schemas.microsoft.com/office/drawing/2014/main" id="{4C7F105D-D8A3-3F47-AA68-A22BD023E9A2}"/>
                </a:ext>
              </a:extLst>
            </p:cNvPr>
            <p:cNvSpPr/>
            <p:nvPr/>
          </p:nvSpPr>
          <p:spPr>
            <a:xfrm>
              <a:off x="5425278" y="402253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2" name="Freeform 291">
              <a:extLst>
                <a:ext uri="{FF2B5EF4-FFF2-40B4-BE49-F238E27FC236}">
                  <a16:creationId xmlns:a16="http://schemas.microsoft.com/office/drawing/2014/main" id="{CA20D2F9-D469-944D-92BE-6555AAAFE546}"/>
                </a:ext>
              </a:extLst>
            </p:cNvPr>
            <p:cNvSpPr/>
            <p:nvPr/>
          </p:nvSpPr>
          <p:spPr>
            <a:xfrm>
              <a:off x="5308792"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4"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3" name="Freeform 292">
              <a:extLst>
                <a:ext uri="{FF2B5EF4-FFF2-40B4-BE49-F238E27FC236}">
                  <a16:creationId xmlns:a16="http://schemas.microsoft.com/office/drawing/2014/main" id="{CD0FB2B6-ED63-7642-9F0E-C078717570DE}"/>
                </a:ext>
              </a:extLst>
            </p:cNvPr>
            <p:cNvSpPr/>
            <p:nvPr/>
          </p:nvSpPr>
          <p:spPr>
            <a:xfrm>
              <a:off x="4973395"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4" name="Freeform 293">
              <a:extLst>
                <a:ext uri="{FF2B5EF4-FFF2-40B4-BE49-F238E27FC236}">
                  <a16:creationId xmlns:a16="http://schemas.microsoft.com/office/drawing/2014/main" id="{9E7C2467-F1DE-D848-B1E7-62F77C9B8ECC}"/>
                </a:ext>
              </a:extLst>
            </p:cNvPr>
            <p:cNvSpPr/>
            <p:nvPr/>
          </p:nvSpPr>
          <p:spPr>
            <a:xfrm>
              <a:off x="4944101"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5" name="Freeform 294">
              <a:extLst>
                <a:ext uri="{FF2B5EF4-FFF2-40B4-BE49-F238E27FC236}">
                  <a16:creationId xmlns:a16="http://schemas.microsoft.com/office/drawing/2014/main" id="{5606D369-CFD1-7440-868D-39289E2FF669}"/>
                </a:ext>
              </a:extLst>
            </p:cNvPr>
            <p:cNvSpPr/>
            <p:nvPr/>
          </p:nvSpPr>
          <p:spPr>
            <a:xfrm>
              <a:off x="4700652" y="39663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6" name="Freeform 295">
              <a:extLst>
                <a:ext uri="{FF2B5EF4-FFF2-40B4-BE49-F238E27FC236}">
                  <a16:creationId xmlns:a16="http://schemas.microsoft.com/office/drawing/2014/main" id="{33AC320F-63FC-5548-BBEB-8B775BB0768E}"/>
                </a:ext>
              </a:extLst>
            </p:cNvPr>
            <p:cNvSpPr/>
            <p:nvPr/>
          </p:nvSpPr>
          <p:spPr>
            <a:xfrm>
              <a:off x="4664328" y="39663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4"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7" name="Freeform 296">
              <a:extLst>
                <a:ext uri="{FF2B5EF4-FFF2-40B4-BE49-F238E27FC236}">
                  <a16:creationId xmlns:a16="http://schemas.microsoft.com/office/drawing/2014/main" id="{A0BAFAD4-373F-9E45-832A-414A6150E939}"/>
                </a:ext>
              </a:extLst>
            </p:cNvPr>
            <p:cNvSpPr/>
            <p:nvPr/>
          </p:nvSpPr>
          <p:spPr>
            <a:xfrm>
              <a:off x="4343405" y="395623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8" name="Freeform 297">
              <a:extLst>
                <a:ext uri="{FF2B5EF4-FFF2-40B4-BE49-F238E27FC236}">
                  <a16:creationId xmlns:a16="http://schemas.microsoft.com/office/drawing/2014/main" id="{0CAE2948-72E0-BA43-8E7E-D9FC454C3789}"/>
                </a:ext>
              </a:extLst>
            </p:cNvPr>
            <p:cNvSpPr/>
            <p:nvPr/>
          </p:nvSpPr>
          <p:spPr>
            <a:xfrm>
              <a:off x="4326794" y="395623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9" name="Freeform 298">
              <a:extLst>
                <a:ext uri="{FF2B5EF4-FFF2-40B4-BE49-F238E27FC236}">
                  <a16:creationId xmlns:a16="http://schemas.microsoft.com/office/drawing/2014/main" id="{95FA20C3-9832-9848-9B14-B09389C1E9BA}"/>
                </a:ext>
              </a:extLst>
            </p:cNvPr>
            <p:cNvSpPr/>
            <p:nvPr/>
          </p:nvSpPr>
          <p:spPr>
            <a:xfrm>
              <a:off x="4170054" y="394703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0" name="Freeform 299">
              <a:extLst>
                <a:ext uri="{FF2B5EF4-FFF2-40B4-BE49-F238E27FC236}">
                  <a16:creationId xmlns:a16="http://schemas.microsoft.com/office/drawing/2014/main" id="{BC3BBBFD-C567-D540-8180-36916C1E8983}"/>
                </a:ext>
              </a:extLst>
            </p:cNvPr>
            <p:cNvSpPr/>
            <p:nvPr/>
          </p:nvSpPr>
          <p:spPr>
            <a:xfrm>
              <a:off x="4052672" y="391364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1" name="Freeform 300">
              <a:extLst>
                <a:ext uri="{FF2B5EF4-FFF2-40B4-BE49-F238E27FC236}">
                  <a16:creationId xmlns:a16="http://schemas.microsoft.com/office/drawing/2014/main" id="{0E4B10FE-8C30-4742-881D-576411D0AAD0}"/>
                </a:ext>
              </a:extLst>
            </p:cNvPr>
            <p:cNvSpPr/>
            <p:nvPr/>
          </p:nvSpPr>
          <p:spPr>
            <a:xfrm>
              <a:off x="3997531" y="391364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2" name="Freeform 301">
              <a:extLst>
                <a:ext uri="{FF2B5EF4-FFF2-40B4-BE49-F238E27FC236}">
                  <a16:creationId xmlns:a16="http://schemas.microsoft.com/office/drawing/2014/main" id="{0E3279E7-437B-0A42-89AC-E39A01C79E48}"/>
                </a:ext>
              </a:extLst>
            </p:cNvPr>
            <p:cNvSpPr/>
            <p:nvPr/>
          </p:nvSpPr>
          <p:spPr>
            <a:xfrm>
              <a:off x="3970374" y="390306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3" name="Freeform 302">
              <a:extLst>
                <a:ext uri="{FF2B5EF4-FFF2-40B4-BE49-F238E27FC236}">
                  <a16:creationId xmlns:a16="http://schemas.microsoft.com/office/drawing/2014/main" id="{C53A14BA-11AE-DF4F-9179-F146CC824F4F}"/>
                </a:ext>
              </a:extLst>
            </p:cNvPr>
            <p:cNvSpPr/>
            <p:nvPr/>
          </p:nvSpPr>
          <p:spPr>
            <a:xfrm>
              <a:off x="3945836" y="388640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4" name="Freeform 303">
              <a:extLst>
                <a:ext uri="{FF2B5EF4-FFF2-40B4-BE49-F238E27FC236}">
                  <a16:creationId xmlns:a16="http://schemas.microsoft.com/office/drawing/2014/main" id="{0C9BAA1A-1228-AB40-82A9-02E14E9C2E80}"/>
                </a:ext>
              </a:extLst>
            </p:cNvPr>
            <p:cNvSpPr/>
            <p:nvPr/>
          </p:nvSpPr>
          <p:spPr>
            <a:xfrm>
              <a:off x="3915646" y="387015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5" name="Freeform 304">
              <a:extLst>
                <a:ext uri="{FF2B5EF4-FFF2-40B4-BE49-F238E27FC236}">
                  <a16:creationId xmlns:a16="http://schemas.microsoft.com/office/drawing/2014/main" id="{DE8E70B9-8DA3-E24A-9AE2-B63BBCBE7E91}"/>
                </a:ext>
              </a:extLst>
            </p:cNvPr>
            <p:cNvSpPr/>
            <p:nvPr/>
          </p:nvSpPr>
          <p:spPr>
            <a:xfrm>
              <a:off x="3881941" y="384865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6" name="Freeform 305">
              <a:extLst>
                <a:ext uri="{FF2B5EF4-FFF2-40B4-BE49-F238E27FC236}">
                  <a16:creationId xmlns:a16="http://schemas.microsoft.com/office/drawing/2014/main" id="{8FDFE074-CF5D-BA49-84D4-FDFFFE16EDCF}"/>
                </a:ext>
              </a:extLst>
            </p:cNvPr>
            <p:cNvSpPr/>
            <p:nvPr/>
          </p:nvSpPr>
          <p:spPr>
            <a:xfrm>
              <a:off x="3509323" y="381829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7" name="Freeform 306">
              <a:extLst>
                <a:ext uri="{FF2B5EF4-FFF2-40B4-BE49-F238E27FC236}">
                  <a16:creationId xmlns:a16="http://schemas.microsoft.com/office/drawing/2014/main" id="{FBB195FE-218D-7D45-B95E-CC5B227FA31A}"/>
                </a:ext>
              </a:extLst>
            </p:cNvPr>
            <p:cNvSpPr/>
            <p:nvPr/>
          </p:nvSpPr>
          <p:spPr>
            <a:xfrm>
              <a:off x="3354376" y="3812630"/>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8" name="Freeform 307">
              <a:extLst>
                <a:ext uri="{FF2B5EF4-FFF2-40B4-BE49-F238E27FC236}">
                  <a16:creationId xmlns:a16="http://schemas.microsoft.com/office/drawing/2014/main" id="{5F3625F8-39B6-9C47-9A2A-8F51AEAEF712}"/>
                </a:ext>
              </a:extLst>
            </p:cNvPr>
            <p:cNvSpPr/>
            <p:nvPr/>
          </p:nvSpPr>
          <p:spPr>
            <a:xfrm>
              <a:off x="3159107" y="367255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9" name="Freeform 308">
              <a:extLst>
                <a:ext uri="{FF2B5EF4-FFF2-40B4-BE49-F238E27FC236}">
                  <a16:creationId xmlns:a16="http://schemas.microsoft.com/office/drawing/2014/main" id="{A7346BEE-0012-5947-9480-90C141FCC9CC}"/>
                </a:ext>
              </a:extLst>
            </p:cNvPr>
            <p:cNvSpPr/>
            <p:nvPr/>
          </p:nvSpPr>
          <p:spPr>
            <a:xfrm>
              <a:off x="2659320" y="361599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0" name="Freeform 309">
              <a:extLst>
                <a:ext uri="{FF2B5EF4-FFF2-40B4-BE49-F238E27FC236}">
                  <a16:creationId xmlns:a16="http://schemas.microsoft.com/office/drawing/2014/main" id="{8BDEF1AB-44C4-E747-BF33-F8E3296C3577}"/>
                </a:ext>
              </a:extLst>
            </p:cNvPr>
            <p:cNvSpPr/>
            <p:nvPr/>
          </p:nvSpPr>
          <p:spPr>
            <a:xfrm>
              <a:off x="2374101" y="329740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1" name="Freeform 310">
              <a:extLst>
                <a:ext uri="{FF2B5EF4-FFF2-40B4-BE49-F238E27FC236}">
                  <a16:creationId xmlns:a16="http://schemas.microsoft.com/office/drawing/2014/main" id="{D346879D-9285-CE40-B497-0FB8C59C5A9F}"/>
                </a:ext>
              </a:extLst>
            </p:cNvPr>
            <p:cNvSpPr/>
            <p:nvPr/>
          </p:nvSpPr>
          <p:spPr>
            <a:xfrm>
              <a:off x="1925527" y="3203719"/>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2" name="Freeform 311">
              <a:extLst>
                <a:ext uri="{FF2B5EF4-FFF2-40B4-BE49-F238E27FC236}">
                  <a16:creationId xmlns:a16="http://schemas.microsoft.com/office/drawing/2014/main" id="{F09F38A3-CAC9-0E4C-A40F-59F89C32228F}"/>
                </a:ext>
              </a:extLst>
            </p:cNvPr>
            <p:cNvSpPr/>
            <p:nvPr/>
          </p:nvSpPr>
          <p:spPr>
            <a:xfrm>
              <a:off x="1829925" y="304269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6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6"/>
                    <a:pt x="28053" y="5186"/>
                  </a:cubicBezTo>
                  <a:cubicBezTo>
                    <a:pt x="40691" y="5186"/>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3" name="Freeform 312">
              <a:extLst>
                <a:ext uri="{FF2B5EF4-FFF2-40B4-BE49-F238E27FC236}">
                  <a16:creationId xmlns:a16="http://schemas.microsoft.com/office/drawing/2014/main" id="{C55A5DF0-A7A0-324D-9BC5-22055C0704C7}"/>
                </a:ext>
              </a:extLst>
            </p:cNvPr>
            <p:cNvSpPr/>
            <p:nvPr/>
          </p:nvSpPr>
          <p:spPr>
            <a:xfrm>
              <a:off x="1657402" y="249566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4" name="Freeform 313">
              <a:extLst>
                <a:ext uri="{FF2B5EF4-FFF2-40B4-BE49-F238E27FC236}">
                  <a16:creationId xmlns:a16="http://schemas.microsoft.com/office/drawing/2014/main" id="{CA757EA3-1965-A84E-A78B-7A72179FBAF3}"/>
                </a:ext>
              </a:extLst>
            </p:cNvPr>
            <p:cNvSpPr/>
            <p:nvPr/>
          </p:nvSpPr>
          <p:spPr>
            <a:xfrm>
              <a:off x="1640308" y="2477410"/>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5" name="Freeform 314">
              <a:extLst>
                <a:ext uri="{FF2B5EF4-FFF2-40B4-BE49-F238E27FC236}">
                  <a16:creationId xmlns:a16="http://schemas.microsoft.com/office/drawing/2014/main" id="{7E2A4352-6AC5-1B46-8CFD-68571B084D2E}"/>
                </a:ext>
              </a:extLst>
            </p:cNvPr>
            <p:cNvSpPr/>
            <p:nvPr/>
          </p:nvSpPr>
          <p:spPr>
            <a:xfrm>
              <a:off x="1713233" y="25310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6" name="Freeform 315">
              <a:extLst>
                <a:ext uri="{FF2B5EF4-FFF2-40B4-BE49-F238E27FC236}">
                  <a16:creationId xmlns:a16="http://schemas.microsoft.com/office/drawing/2014/main" id="{78ED50E4-CD89-F24D-BA63-54FFC7030059}"/>
                </a:ext>
              </a:extLst>
            </p:cNvPr>
            <p:cNvSpPr/>
            <p:nvPr/>
          </p:nvSpPr>
          <p:spPr>
            <a:xfrm>
              <a:off x="1118327" y="219988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7" name="Freeform 316">
              <a:extLst>
                <a:ext uri="{FF2B5EF4-FFF2-40B4-BE49-F238E27FC236}">
                  <a16:creationId xmlns:a16="http://schemas.microsoft.com/office/drawing/2014/main" id="{E2CE240A-D561-334A-BF9E-F411C0D01AA1}"/>
                </a:ext>
              </a:extLst>
            </p:cNvPr>
            <p:cNvSpPr/>
            <p:nvPr/>
          </p:nvSpPr>
          <p:spPr>
            <a:xfrm>
              <a:off x="1628935" y="2455147"/>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8" name="Freeform 317">
              <a:extLst>
                <a:ext uri="{FF2B5EF4-FFF2-40B4-BE49-F238E27FC236}">
                  <a16:creationId xmlns:a16="http://schemas.microsoft.com/office/drawing/2014/main" id="{81A8EBDD-62C8-504C-B901-B5618E4BABFA}"/>
                </a:ext>
              </a:extLst>
            </p:cNvPr>
            <p:cNvSpPr/>
            <p:nvPr/>
          </p:nvSpPr>
          <p:spPr>
            <a:xfrm>
              <a:off x="1531059" y="239119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9" name="Freeform 318">
              <a:extLst>
                <a:ext uri="{FF2B5EF4-FFF2-40B4-BE49-F238E27FC236}">
                  <a16:creationId xmlns:a16="http://schemas.microsoft.com/office/drawing/2014/main" id="{62260D8B-D752-2C48-92F8-712009EEFDA1}"/>
                </a:ext>
              </a:extLst>
            </p:cNvPr>
            <p:cNvSpPr/>
            <p:nvPr/>
          </p:nvSpPr>
          <p:spPr>
            <a:xfrm>
              <a:off x="1505419" y="236830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0" name="Freeform 319">
              <a:extLst>
                <a:ext uri="{FF2B5EF4-FFF2-40B4-BE49-F238E27FC236}">
                  <a16:creationId xmlns:a16="http://schemas.microsoft.com/office/drawing/2014/main" id="{8D102EC2-62B0-C142-8D07-3AE62910FD98}"/>
                </a:ext>
              </a:extLst>
            </p:cNvPr>
            <p:cNvSpPr/>
            <p:nvPr/>
          </p:nvSpPr>
          <p:spPr>
            <a:xfrm>
              <a:off x="2222118" y="327396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1" name="Freeform 320">
              <a:extLst>
                <a:ext uri="{FF2B5EF4-FFF2-40B4-BE49-F238E27FC236}">
                  <a16:creationId xmlns:a16="http://schemas.microsoft.com/office/drawing/2014/main" id="{FEB68105-828F-C949-81B9-B7A2CCAB312B}"/>
                </a:ext>
              </a:extLst>
            </p:cNvPr>
            <p:cNvSpPr/>
            <p:nvPr/>
          </p:nvSpPr>
          <p:spPr>
            <a:xfrm>
              <a:off x="1903884" y="3185466"/>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2" name="Freeform 321">
              <a:extLst>
                <a:ext uri="{FF2B5EF4-FFF2-40B4-BE49-F238E27FC236}">
                  <a16:creationId xmlns:a16="http://schemas.microsoft.com/office/drawing/2014/main" id="{14201648-D884-ED43-A27A-52B45C815ACB}"/>
                </a:ext>
              </a:extLst>
            </p:cNvPr>
            <p:cNvSpPr/>
            <p:nvPr/>
          </p:nvSpPr>
          <p:spPr>
            <a:xfrm>
              <a:off x="2453781" y="337732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3" name="Freeform 322">
              <a:extLst>
                <a:ext uri="{FF2B5EF4-FFF2-40B4-BE49-F238E27FC236}">
                  <a16:creationId xmlns:a16="http://schemas.microsoft.com/office/drawing/2014/main" id="{5EAFDE66-6B06-594A-9C1F-D034058DD6A5}"/>
                </a:ext>
              </a:extLst>
            </p:cNvPr>
            <p:cNvSpPr/>
            <p:nvPr/>
          </p:nvSpPr>
          <p:spPr>
            <a:xfrm>
              <a:off x="2469151" y="339675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4" name="Freeform 323">
              <a:extLst>
                <a:ext uri="{FF2B5EF4-FFF2-40B4-BE49-F238E27FC236}">
                  <a16:creationId xmlns:a16="http://schemas.microsoft.com/office/drawing/2014/main" id="{FBE94234-9D5C-2648-9A98-9CAD401F6471}"/>
                </a:ext>
              </a:extLst>
            </p:cNvPr>
            <p:cNvSpPr/>
            <p:nvPr/>
          </p:nvSpPr>
          <p:spPr>
            <a:xfrm>
              <a:off x="2493069" y="3444670"/>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5" name="Freeform 324">
              <a:extLst>
                <a:ext uri="{FF2B5EF4-FFF2-40B4-BE49-F238E27FC236}">
                  <a16:creationId xmlns:a16="http://schemas.microsoft.com/office/drawing/2014/main" id="{69953605-AA75-394B-830E-A9FEF8711BC5}"/>
                </a:ext>
              </a:extLst>
            </p:cNvPr>
            <p:cNvSpPr/>
            <p:nvPr/>
          </p:nvSpPr>
          <p:spPr>
            <a:xfrm>
              <a:off x="2516435" y="346354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6" name="Freeform 325">
              <a:extLst>
                <a:ext uri="{FF2B5EF4-FFF2-40B4-BE49-F238E27FC236}">
                  <a16:creationId xmlns:a16="http://schemas.microsoft.com/office/drawing/2014/main" id="{8363773B-2CF0-1545-9471-30F3F8AFFF41}"/>
                </a:ext>
              </a:extLst>
            </p:cNvPr>
            <p:cNvSpPr/>
            <p:nvPr/>
          </p:nvSpPr>
          <p:spPr>
            <a:xfrm>
              <a:off x="2531806" y="34835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7" name="Freeform 326">
              <a:extLst>
                <a:ext uri="{FF2B5EF4-FFF2-40B4-BE49-F238E27FC236}">
                  <a16:creationId xmlns:a16="http://schemas.microsoft.com/office/drawing/2014/main" id="{80C0B0E5-C99B-4445-9BB3-0AE4B175359E}"/>
                </a:ext>
              </a:extLst>
            </p:cNvPr>
            <p:cNvSpPr/>
            <p:nvPr/>
          </p:nvSpPr>
          <p:spPr>
            <a:xfrm>
              <a:off x="2546004" y="352632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8" name="Freeform 327">
              <a:extLst>
                <a:ext uri="{FF2B5EF4-FFF2-40B4-BE49-F238E27FC236}">
                  <a16:creationId xmlns:a16="http://schemas.microsoft.com/office/drawing/2014/main" id="{F429B8D1-490C-5242-805E-5DCA0222D9C7}"/>
                </a:ext>
              </a:extLst>
            </p:cNvPr>
            <p:cNvSpPr/>
            <p:nvPr/>
          </p:nvSpPr>
          <p:spPr>
            <a:xfrm>
              <a:off x="2614311" y="358854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9" name="Freeform 328">
              <a:extLst>
                <a:ext uri="{FF2B5EF4-FFF2-40B4-BE49-F238E27FC236}">
                  <a16:creationId xmlns:a16="http://schemas.microsoft.com/office/drawing/2014/main" id="{A5EBF236-C198-A146-9C50-AC095A724225}"/>
                </a:ext>
              </a:extLst>
            </p:cNvPr>
            <p:cNvSpPr/>
            <p:nvPr/>
          </p:nvSpPr>
          <p:spPr>
            <a:xfrm>
              <a:off x="2589842" y="357147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0" name="Freeform 329">
              <a:extLst>
                <a:ext uri="{FF2B5EF4-FFF2-40B4-BE49-F238E27FC236}">
                  <a16:creationId xmlns:a16="http://schemas.microsoft.com/office/drawing/2014/main" id="{ABEE885E-76FE-E04C-B0D0-2B4907B90629}"/>
                </a:ext>
              </a:extLst>
            </p:cNvPr>
            <p:cNvSpPr/>
            <p:nvPr/>
          </p:nvSpPr>
          <p:spPr>
            <a:xfrm>
              <a:off x="2572197" y="356172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1" name="Freeform 330">
              <a:extLst>
                <a:ext uri="{FF2B5EF4-FFF2-40B4-BE49-F238E27FC236}">
                  <a16:creationId xmlns:a16="http://schemas.microsoft.com/office/drawing/2014/main" id="{86BFE62F-7741-5B4C-A391-36F8AA22558D}"/>
                </a:ext>
              </a:extLst>
            </p:cNvPr>
            <p:cNvSpPr/>
            <p:nvPr/>
          </p:nvSpPr>
          <p:spPr>
            <a:xfrm>
              <a:off x="2635402" y="360168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2" name="Freeform 331">
              <a:extLst>
                <a:ext uri="{FF2B5EF4-FFF2-40B4-BE49-F238E27FC236}">
                  <a16:creationId xmlns:a16="http://schemas.microsoft.com/office/drawing/2014/main" id="{162778E0-8C31-ED4E-8A14-80978EFCE145}"/>
                </a:ext>
              </a:extLst>
            </p:cNvPr>
            <p:cNvSpPr/>
            <p:nvPr/>
          </p:nvSpPr>
          <p:spPr>
            <a:xfrm>
              <a:off x="3181853" y="367953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3" name="Freeform 332">
              <a:extLst>
                <a:ext uri="{FF2B5EF4-FFF2-40B4-BE49-F238E27FC236}">
                  <a16:creationId xmlns:a16="http://schemas.microsoft.com/office/drawing/2014/main" id="{D91E3742-C8F4-8840-AA8F-D65885C1D73E}"/>
                </a:ext>
              </a:extLst>
            </p:cNvPr>
            <p:cNvSpPr/>
            <p:nvPr/>
          </p:nvSpPr>
          <p:spPr>
            <a:xfrm>
              <a:off x="3205081" y="368880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4" name="Freeform 333">
              <a:extLst>
                <a:ext uri="{FF2B5EF4-FFF2-40B4-BE49-F238E27FC236}">
                  <a16:creationId xmlns:a16="http://schemas.microsoft.com/office/drawing/2014/main" id="{31400D42-A36B-B64E-98D5-9CB6B554B1ED}"/>
                </a:ext>
              </a:extLst>
            </p:cNvPr>
            <p:cNvSpPr/>
            <p:nvPr/>
          </p:nvSpPr>
          <p:spPr>
            <a:xfrm>
              <a:off x="3237477" y="372565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5" name="Freeform 334">
              <a:extLst>
                <a:ext uri="{FF2B5EF4-FFF2-40B4-BE49-F238E27FC236}">
                  <a16:creationId xmlns:a16="http://schemas.microsoft.com/office/drawing/2014/main" id="{EC1BE984-CEB3-FB4D-9C23-036C93FE68AF}"/>
                </a:ext>
              </a:extLst>
            </p:cNvPr>
            <p:cNvSpPr/>
            <p:nvPr/>
          </p:nvSpPr>
          <p:spPr>
            <a:xfrm>
              <a:off x="3253123" y="373477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6" name="Freeform 335">
              <a:extLst>
                <a:ext uri="{FF2B5EF4-FFF2-40B4-BE49-F238E27FC236}">
                  <a16:creationId xmlns:a16="http://schemas.microsoft.com/office/drawing/2014/main" id="{4C9C62CF-0D63-354F-B769-676B663103CE}"/>
                </a:ext>
              </a:extLst>
            </p:cNvPr>
            <p:cNvSpPr/>
            <p:nvPr/>
          </p:nvSpPr>
          <p:spPr>
            <a:xfrm>
              <a:off x="3267667" y="375289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7" name="Freeform 336">
              <a:extLst>
                <a:ext uri="{FF2B5EF4-FFF2-40B4-BE49-F238E27FC236}">
                  <a16:creationId xmlns:a16="http://schemas.microsoft.com/office/drawing/2014/main" id="{274F34CF-9021-7A4F-A773-A84AD9F0F158}"/>
                </a:ext>
              </a:extLst>
            </p:cNvPr>
            <p:cNvSpPr/>
            <p:nvPr/>
          </p:nvSpPr>
          <p:spPr>
            <a:xfrm>
              <a:off x="3292618" y="37687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8" name="Freeform 337">
              <a:extLst>
                <a:ext uri="{FF2B5EF4-FFF2-40B4-BE49-F238E27FC236}">
                  <a16:creationId xmlns:a16="http://schemas.microsoft.com/office/drawing/2014/main" id="{85CE45B5-F4D7-2A44-8464-34CB64AE1754}"/>
                </a:ext>
              </a:extLst>
            </p:cNvPr>
            <p:cNvSpPr/>
            <p:nvPr/>
          </p:nvSpPr>
          <p:spPr>
            <a:xfrm>
              <a:off x="3449357" y="381829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4008072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10963199" cy="864000"/>
          </a:xfrm>
        </p:spPr>
        <p:txBody>
          <a:bodyPr/>
          <a:lstStyle/>
          <a:p>
            <a:r>
              <a:rPr lang="en-GB" noProof="0" dirty="0"/>
              <a:t>RECOURSE Study: </a:t>
            </a:r>
            <a:r>
              <a:rPr lang="en-US" dirty="0"/>
              <a:t>trifluridine/</a:t>
            </a:r>
            <a:r>
              <a:rPr lang="en-US" dirty="0" err="1"/>
              <a:t>tipiracil</a:t>
            </a:r>
            <a:r>
              <a:rPr lang="en-GB" dirty="0"/>
              <a:t> </a:t>
            </a:r>
            <a:r>
              <a:rPr lang="en-GB" noProof="0" dirty="0"/>
              <a:t>PROLONGED PFS AND OS in refractory </a:t>
            </a:r>
            <a:r>
              <a:rPr lang="en-GB" cap="none" noProof="0" dirty="0"/>
              <a:t>m</a:t>
            </a:r>
            <a:r>
              <a:rPr lang="en-GB" noProof="0" dirty="0"/>
              <a:t>crc patients</a:t>
            </a:r>
          </a:p>
        </p:txBody>
      </p:sp>
      <p:sp>
        <p:nvSpPr>
          <p:cNvPr id="42" name="Slide Number Placeholder 41">
            <a:extLst>
              <a:ext uri="{FF2B5EF4-FFF2-40B4-BE49-F238E27FC236}">
                <a16:creationId xmlns:a16="http://schemas.microsoft.com/office/drawing/2014/main" id="{D2EEF92A-5B84-884E-901C-9D9878D578C7}"/>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3" name="Content Placeholder 2">
            <a:extLst>
              <a:ext uri="{FF2B5EF4-FFF2-40B4-BE49-F238E27FC236}">
                <a16:creationId xmlns:a16="http://schemas.microsoft.com/office/drawing/2014/main" id="{5EF5F902-0014-B4B9-C2AD-E469A08AC8CA}"/>
              </a:ext>
            </a:extLst>
          </p:cNvPr>
          <p:cNvSpPr>
            <a:spLocks noGrp="1"/>
          </p:cNvSpPr>
          <p:nvPr>
            <p:ph sz="quarter" idx="15"/>
          </p:nvPr>
        </p:nvSpPr>
        <p:spPr/>
        <p:txBody>
          <a:bodyPr anchor="b" anchorCtr="0"/>
          <a:lstStyle/>
          <a:p>
            <a:pPr>
              <a:defRPr/>
            </a:pPr>
            <a:r>
              <a:rPr lang="en-GB" noProof="0" dirty="0">
                <a:solidFill>
                  <a:schemeClr val="tx2"/>
                </a:solidFill>
              </a:rPr>
              <a:t>CI, confidence interval; DCR, disease control rate; HR, hazard ratio; mCRC, metastatic colorectal cancer; mo, months; ORR, objective response rate; OS, overall survival; PFS, progression free survival</a:t>
            </a:r>
          </a:p>
          <a:p>
            <a:pPr>
              <a:defRPr/>
            </a:pPr>
            <a:r>
              <a:rPr lang="en-GB" noProof="0" dirty="0">
                <a:solidFill>
                  <a:schemeClr val="tx2"/>
                </a:solidFill>
              </a:rPr>
              <a:t>Mayer RJ, et al N Engl J Med. 2015;372:1909-19</a:t>
            </a:r>
          </a:p>
        </p:txBody>
      </p:sp>
      <p:sp>
        <p:nvSpPr>
          <p:cNvPr id="6" name="Textfeld 5"/>
          <p:cNvSpPr txBox="1"/>
          <p:nvPr/>
        </p:nvSpPr>
        <p:spPr>
          <a:xfrm>
            <a:off x="7624962" y="4839092"/>
            <a:ext cx="3719288"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OS: 7.1 mo vs. 5.3 mo (HR 0.68; p&lt;0.001)</a:t>
            </a:r>
          </a:p>
        </p:txBody>
      </p:sp>
      <p:sp>
        <p:nvSpPr>
          <p:cNvPr id="7" name="Textfeld 6"/>
          <p:cNvSpPr txBox="1"/>
          <p:nvPr/>
        </p:nvSpPr>
        <p:spPr>
          <a:xfrm>
            <a:off x="1004719" y="4839092"/>
            <a:ext cx="3813865"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PFS: 2.0 mo vs. 1.7 mo (HR 0.48; p&lt;0.001)</a:t>
            </a:r>
          </a:p>
        </p:txBody>
      </p:sp>
      <p:cxnSp>
        <p:nvCxnSpPr>
          <p:cNvPr id="17" name="Straight Connector 16">
            <a:extLst>
              <a:ext uri="{FF2B5EF4-FFF2-40B4-BE49-F238E27FC236}">
                <a16:creationId xmlns:a16="http://schemas.microsoft.com/office/drawing/2014/main" id="{693895F1-EC86-B047-AE21-4ECBBFEECC69}"/>
              </a:ext>
            </a:extLst>
          </p:cNvPr>
          <p:cNvCxnSpPr>
            <a:cxnSpLocks/>
          </p:cNvCxnSpPr>
          <p:nvPr/>
        </p:nvCxnSpPr>
        <p:spPr>
          <a:xfrm flipH="1">
            <a:off x="7252083" y="4022958"/>
            <a:ext cx="4637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EAF0359-037F-4A42-B783-30FE79D0BF46}"/>
              </a:ext>
            </a:extLst>
          </p:cNvPr>
          <p:cNvSpPr txBox="1"/>
          <p:nvPr/>
        </p:nvSpPr>
        <p:spPr>
          <a:xfrm>
            <a:off x="7903238"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39" name="Textfeld 7">
            <a:extLst>
              <a:ext uri="{FF2B5EF4-FFF2-40B4-BE49-F238E27FC236}">
                <a16:creationId xmlns:a16="http://schemas.microsoft.com/office/drawing/2014/main" id="{54653579-1139-7D45-A0A5-9EBFFDDB5658}"/>
              </a:ext>
            </a:extLst>
          </p:cNvPr>
          <p:cNvSpPr txBox="1"/>
          <p:nvPr/>
        </p:nvSpPr>
        <p:spPr>
          <a:xfrm>
            <a:off x="619200" y="5295145"/>
            <a:ext cx="2739533" cy="677301"/>
          </a:xfrm>
          <a:prstGeom prst="rect">
            <a:avLst/>
          </a:prstGeom>
          <a:noFill/>
        </p:spPr>
        <p:txBody>
          <a:bodyPr wrap="none" lIns="0" tIns="0" rIns="0" b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1.6% vs. 0.4% 	(p=0.29)</a:t>
            </a:r>
          </a:p>
          <a:p>
            <a:pPr>
              <a:tabLst>
                <a:tab pos="594769" algn="l"/>
                <a:tab pos="1911303" algn="l"/>
              </a:tabLst>
            </a:pPr>
            <a:r>
              <a:rPr lang="en-GB" sz="1467" dirty="0">
                <a:latin typeface="Arial" panose="020B0604020202020204" pitchFamily="34" charset="0"/>
                <a:cs typeface="Arial" panose="020B0604020202020204" pitchFamily="34" charset="0"/>
              </a:rPr>
              <a:t>DCR: 	44% vs. 16% 	(p&lt;0.001)</a:t>
            </a:r>
          </a:p>
        </p:txBody>
      </p:sp>
      <p:sp>
        <p:nvSpPr>
          <p:cNvPr id="40" name="TextBox 39">
            <a:extLst>
              <a:ext uri="{FF2B5EF4-FFF2-40B4-BE49-F238E27FC236}">
                <a16:creationId xmlns:a16="http://schemas.microsoft.com/office/drawing/2014/main" id="{09FD5BA5-E85D-DE42-A600-A3B8C9734F61}"/>
              </a:ext>
            </a:extLst>
          </p:cNvPr>
          <p:cNvSpPr txBox="1"/>
          <p:nvPr/>
        </p:nvSpPr>
        <p:spPr>
          <a:xfrm>
            <a:off x="619201" y="1238866"/>
            <a:ext cx="3941335"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41" name="TextBox 40">
            <a:extLst>
              <a:ext uri="{FF2B5EF4-FFF2-40B4-BE49-F238E27FC236}">
                <a16:creationId xmlns:a16="http://schemas.microsoft.com/office/drawing/2014/main" id="{32E9A936-047D-5C4F-B593-02F9A11B5B3E}"/>
              </a:ext>
            </a:extLst>
          </p:cNvPr>
          <p:cNvSpPr txBox="1"/>
          <p:nvPr/>
        </p:nvSpPr>
        <p:spPr>
          <a:xfrm>
            <a:off x="6264390" y="1233931"/>
            <a:ext cx="2513701"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43" name="TextBox 42">
            <a:extLst>
              <a:ext uri="{FF2B5EF4-FFF2-40B4-BE49-F238E27FC236}">
                <a16:creationId xmlns:a16="http://schemas.microsoft.com/office/drawing/2014/main" id="{4C14318E-BFEA-BF4B-B7F9-DD187BAC1B27}"/>
              </a:ext>
            </a:extLst>
          </p:cNvPr>
          <p:cNvSpPr txBox="1"/>
          <p:nvPr/>
        </p:nvSpPr>
        <p:spPr>
          <a:xfrm>
            <a:off x="2646503" y="2092065"/>
            <a:ext cx="3576300" cy="307777"/>
          </a:xfrm>
          <a:prstGeom prst="rect">
            <a:avLst/>
          </a:prstGeom>
          <a:noFill/>
        </p:spPr>
        <p:txBody>
          <a:bodyPr wrap="none" lIns="0" tIns="0" rIns="0" bIns="0" rtlCol="0">
            <a:spAutoFit/>
          </a:bodyPr>
          <a:lstStyle/>
          <a:p>
            <a:r>
              <a:rPr lang="en-GB" sz="1000" dirty="0">
                <a:latin typeface="Arial" panose="020B0604020202020204" pitchFamily="34" charset="0"/>
                <a:cs typeface="Arial" panose="020B0604020202020204" pitchFamily="34" charset="0"/>
              </a:rPr>
              <a:t>Hazard ratio for progression or death, 0.48 (95% CI, 0.41-0.57)</a:t>
            </a:r>
          </a:p>
          <a:p>
            <a:r>
              <a:rPr lang="en-GB" sz="1000" dirty="0">
                <a:latin typeface="Arial" panose="020B0604020202020204" pitchFamily="34" charset="0"/>
                <a:cs typeface="Arial" panose="020B0604020202020204" pitchFamily="34" charset="0"/>
              </a:rPr>
              <a:t>P&lt;0.001 by log-rank test</a:t>
            </a:r>
          </a:p>
        </p:txBody>
      </p:sp>
      <p:pic>
        <p:nvPicPr>
          <p:cNvPr id="45" name="Graphic 44">
            <a:extLst>
              <a:ext uri="{FF2B5EF4-FFF2-40B4-BE49-F238E27FC236}">
                <a16:creationId xmlns:a16="http://schemas.microsoft.com/office/drawing/2014/main" id="{75B08344-D1F8-834D-A5C5-A2E7945A0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004" y="1693739"/>
            <a:ext cx="4622727" cy="2377946"/>
          </a:xfrm>
          <a:prstGeom prst="rect">
            <a:avLst/>
          </a:prstGeom>
        </p:spPr>
      </p:pic>
      <p:sp>
        <p:nvSpPr>
          <p:cNvPr id="46" name="TextBox 45">
            <a:extLst>
              <a:ext uri="{FF2B5EF4-FFF2-40B4-BE49-F238E27FC236}">
                <a16:creationId xmlns:a16="http://schemas.microsoft.com/office/drawing/2014/main" id="{10C9358A-9BEE-AE48-94E8-D458329C9DA5}"/>
              </a:ext>
            </a:extLst>
          </p:cNvPr>
          <p:cNvSpPr txBox="1"/>
          <p:nvPr/>
        </p:nvSpPr>
        <p:spPr>
          <a:xfrm rot="16200000">
            <a:off x="6297707" y="2777277"/>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sp>
        <p:nvSpPr>
          <p:cNvPr id="47" name="TextBox 46">
            <a:extLst>
              <a:ext uri="{FF2B5EF4-FFF2-40B4-BE49-F238E27FC236}">
                <a16:creationId xmlns:a16="http://schemas.microsoft.com/office/drawing/2014/main" id="{225DDB12-7AFC-494E-910C-347D316644B4}"/>
              </a:ext>
            </a:extLst>
          </p:cNvPr>
          <p:cNvSpPr txBox="1"/>
          <p:nvPr/>
        </p:nvSpPr>
        <p:spPr>
          <a:xfrm>
            <a:off x="6980792" y="162880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48" name="TextBox 47">
            <a:extLst>
              <a:ext uri="{FF2B5EF4-FFF2-40B4-BE49-F238E27FC236}">
                <a16:creationId xmlns:a16="http://schemas.microsoft.com/office/drawing/2014/main" id="{4A0A8D64-EA0C-614F-9236-90EA211431DE}"/>
              </a:ext>
            </a:extLst>
          </p:cNvPr>
          <p:cNvSpPr txBox="1"/>
          <p:nvPr/>
        </p:nvSpPr>
        <p:spPr>
          <a:xfrm>
            <a:off x="7051324" y="1844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49" name="TextBox 48">
            <a:extLst>
              <a:ext uri="{FF2B5EF4-FFF2-40B4-BE49-F238E27FC236}">
                <a16:creationId xmlns:a16="http://schemas.microsoft.com/office/drawing/2014/main" id="{19BC68D6-34FB-E044-A390-A63283589886}"/>
              </a:ext>
            </a:extLst>
          </p:cNvPr>
          <p:cNvSpPr txBox="1"/>
          <p:nvPr/>
        </p:nvSpPr>
        <p:spPr>
          <a:xfrm>
            <a:off x="7051324" y="20796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7A2C0763-AF1B-FE4D-A8E1-F1FCBC1A51ED}"/>
              </a:ext>
            </a:extLst>
          </p:cNvPr>
          <p:cNvSpPr txBox="1"/>
          <p:nvPr/>
        </p:nvSpPr>
        <p:spPr>
          <a:xfrm>
            <a:off x="7051324" y="231142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51" name="TextBox 50">
            <a:extLst>
              <a:ext uri="{FF2B5EF4-FFF2-40B4-BE49-F238E27FC236}">
                <a16:creationId xmlns:a16="http://schemas.microsoft.com/office/drawing/2014/main" id="{0EDF65A2-1B53-E744-8F39-1274029DBBEB}"/>
              </a:ext>
            </a:extLst>
          </p:cNvPr>
          <p:cNvSpPr txBox="1"/>
          <p:nvPr/>
        </p:nvSpPr>
        <p:spPr>
          <a:xfrm>
            <a:off x="7051324" y="25463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52" name="TextBox 51">
            <a:extLst>
              <a:ext uri="{FF2B5EF4-FFF2-40B4-BE49-F238E27FC236}">
                <a16:creationId xmlns:a16="http://schemas.microsoft.com/office/drawing/2014/main" id="{F09CFA0B-23C9-9C4F-9D7E-207EDA564EC6}"/>
              </a:ext>
            </a:extLst>
          </p:cNvPr>
          <p:cNvSpPr txBox="1"/>
          <p:nvPr/>
        </p:nvSpPr>
        <p:spPr>
          <a:xfrm>
            <a:off x="7051324" y="27749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53" name="TextBox 52">
            <a:extLst>
              <a:ext uri="{FF2B5EF4-FFF2-40B4-BE49-F238E27FC236}">
                <a16:creationId xmlns:a16="http://schemas.microsoft.com/office/drawing/2014/main" id="{1AF9BEBB-BD84-1C43-A308-195CD270C861}"/>
              </a:ext>
            </a:extLst>
          </p:cNvPr>
          <p:cNvSpPr txBox="1"/>
          <p:nvPr/>
        </p:nvSpPr>
        <p:spPr>
          <a:xfrm>
            <a:off x="7051324" y="30067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54" name="TextBox 53">
            <a:extLst>
              <a:ext uri="{FF2B5EF4-FFF2-40B4-BE49-F238E27FC236}">
                <a16:creationId xmlns:a16="http://schemas.microsoft.com/office/drawing/2014/main" id="{0FA23686-95F3-7644-951E-9D6DFD37EAB6}"/>
              </a:ext>
            </a:extLst>
          </p:cNvPr>
          <p:cNvSpPr txBox="1"/>
          <p:nvPr/>
        </p:nvSpPr>
        <p:spPr>
          <a:xfrm>
            <a:off x="7051324" y="3241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4B61F401-BB01-3047-8F61-D156549CB719}"/>
              </a:ext>
            </a:extLst>
          </p:cNvPr>
          <p:cNvSpPr txBox="1"/>
          <p:nvPr/>
        </p:nvSpPr>
        <p:spPr>
          <a:xfrm>
            <a:off x="7051324" y="34734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56" name="TextBox 55">
            <a:extLst>
              <a:ext uri="{FF2B5EF4-FFF2-40B4-BE49-F238E27FC236}">
                <a16:creationId xmlns:a16="http://schemas.microsoft.com/office/drawing/2014/main" id="{D109CD7A-9BD8-9A42-A24F-EF29136C1607}"/>
              </a:ext>
            </a:extLst>
          </p:cNvPr>
          <p:cNvSpPr txBox="1"/>
          <p:nvPr/>
        </p:nvSpPr>
        <p:spPr>
          <a:xfrm>
            <a:off x="7051324" y="37052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57" name="TextBox 56">
            <a:extLst>
              <a:ext uri="{FF2B5EF4-FFF2-40B4-BE49-F238E27FC236}">
                <a16:creationId xmlns:a16="http://schemas.microsoft.com/office/drawing/2014/main" id="{483ABE41-CF25-6941-8584-8A651D9BFAC0}"/>
              </a:ext>
            </a:extLst>
          </p:cNvPr>
          <p:cNvSpPr txBox="1"/>
          <p:nvPr/>
        </p:nvSpPr>
        <p:spPr>
          <a:xfrm>
            <a:off x="7121856" y="393702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58" name="TextBox 57">
            <a:extLst>
              <a:ext uri="{FF2B5EF4-FFF2-40B4-BE49-F238E27FC236}">
                <a16:creationId xmlns:a16="http://schemas.microsoft.com/office/drawing/2014/main" id="{F931F18F-558B-994D-BD32-E587697BD1C4}"/>
              </a:ext>
            </a:extLst>
          </p:cNvPr>
          <p:cNvSpPr txBox="1"/>
          <p:nvPr/>
        </p:nvSpPr>
        <p:spPr>
          <a:xfrm>
            <a:off x="8644216" y="4224833"/>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59" name="TextBox 58">
            <a:extLst>
              <a:ext uri="{FF2B5EF4-FFF2-40B4-BE49-F238E27FC236}">
                <a16:creationId xmlns:a16="http://schemas.microsoft.com/office/drawing/2014/main" id="{A328B9F6-1E15-214D-AEA5-EAC9278F93A7}"/>
              </a:ext>
            </a:extLst>
          </p:cNvPr>
          <p:cNvSpPr txBox="1"/>
          <p:nvPr/>
        </p:nvSpPr>
        <p:spPr>
          <a:xfrm>
            <a:off x="7145189"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534</a:t>
            </a:r>
          </a:p>
          <a:p>
            <a:pPr algn="ctr">
              <a:lnSpc>
                <a:spcPct val="90000"/>
              </a:lnSpc>
            </a:pPr>
            <a:r>
              <a:rPr lang="en-GB" sz="1000" dirty="0">
                <a:latin typeface="Arial" panose="020B0604020202020204" pitchFamily="34" charset="0"/>
                <a:ea typeface="Aileron" charset="0"/>
                <a:cs typeface="Arial" panose="020B0604020202020204" pitchFamily="34" charset="0"/>
              </a:rPr>
              <a:t>266</a:t>
            </a:r>
          </a:p>
        </p:txBody>
      </p:sp>
      <p:sp>
        <p:nvSpPr>
          <p:cNvPr id="60" name="TextBox 59">
            <a:extLst>
              <a:ext uri="{FF2B5EF4-FFF2-40B4-BE49-F238E27FC236}">
                <a16:creationId xmlns:a16="http://schemas.microsoft.com/office/drawing/2014/main" id="{8D3E0B0D-B64C-354E-B1AE-FDF0CA598506}"/>
              </a:ext>
            </a:extLst>
          </p:cNvPr>
          <p:cNvSpPr txBox="1"/>
          <p:nvPr/>
        </p:nvSpPr>
        <p:spPr>
          <a:xfrm>
            <a:off x="5911477" y="4426529"/>
            <a:ext cx="1192635"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61" name="TextBox 60">
            <a:extLst>
              <a:ext uri="{FF2B5EF4-FFF2-40B4-BE49-F238E27FC236}">
                <a16:creationId xmlns:a16="http://schemas.microsoft.com/office/drawing/2014/main" id="{106AF7E1-1B67-144D-B6DB-1A07E8C77E98}"/>
              </a:ext>
            </a:extLst>
          </p:cNvPr>
          <p:cNvSpPr txBox="1"/>
          <p:nvPr/>
        </p:nvSpPr>
        <p:spPr>
          <a:xfrm>
            <a:off x="7824638"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459</a:t>
            </a:r>
          </a:p>
          <a:p>
            <a:pPr algn="ctr">
              <a:lnSpc>
                <a:spcPct val="90000"/>
              </a:lnSpc>
            </a:pPr>
            <a:r>
              <a:rPr lang="en-GB" sz="1000" dirty="0">
                <a:latin typeface="Arial" panose="020B0604020202020204" pitchFamily="34" charset="0"/>
                <a:ea typeface="Aileron" charset="0"/>
                <a:cs typeface="Arial" panose="020B0604020202020204" pitchFamily="34" charset="0"/>
              </a:rPr>
              <a:t>198</a:t>
            </a:r>
          </a:p>
        </p:txBody>
      </p:sp>
      <p:sp>
        <p:nvSpPr>
          <p:cNvPr id="62" name="TextBox 61">
            <a:extLst>
              <a:ext uri="{FF2B5EF4-FFF2-40B4-BE49-F238E27FC236}">
                <a16:creationId xmlns:a16="http://schemas.microsoft.com/office/drawing/2014/main" id="{6412E843-93D2-014F-A02E-B89B161FCF2E}"/>
              </a:ext>
            </a:extLst>
          </p:cNvPr>
          <p:cNvSpPr txBox="1"/>
          <p:nvPr/>
        </p:nvSpPr>
        <p:spPr>
          <a:xfrm>
            <a:off x="8526313"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294</a:t>
            </a:r>
          </a:p>
          <a:p>
            <a:pPr algn="ctr">
              <a:lnSpc>
                <a:spcPct val="90000"/>
              </a:lnSpc>
            </a:pPr>
            <a:r>
              <a:rPr lang="en-GB" sz="1000" dirty="0">
                <a:latin typeface="Arial" panose="020B0604020202020204" pitchFamily="34" charset="0"/>
                <a:ea typeface="Aileron" charset="0"/>
                <a:cs typeface="Arial" panose="020B0604020202020204" pitchFamily="34" charset="0"/>
              </a:rPr>
              <a:t>107</a:t>
            </a:r>
          </a:p>
        </p:txBody>
      </p:sp>
      <p:sp>
        <p:nvSpPr>
          <p:cNvPr id="63" name="TextBox 62">
            <a:extLst>
              <a:ext uri="{FF2B5EF4-FFF2-40B4-BE49-F238E27FC236}">
                <a16:creationId xmlns:a16="http://schemas.microsoft.com/office/drawing/2014/main" id="{7DF865B6-95BB-E748-9938-862D94094CF8}"/>
              </a:ext>
            </a:extLst>
          </p:cNvPr>
          <p:cNvSpPr txBox="1"/>
          <p:nvPr/>
        </p:nvSpPr>
        <p:spPr>
          <a:xfrm>
            <a:off x="11298770"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64" name="TextBox 63">
            <a:extLst>
              <a:ext uri="{FF2B5EF4-FFF2-40B4-BE49-F238E27FC236}">
                <a16:creationId xmlns:a16="http://schemas.microsoft.com/office/drawing/2014/main" id="{BF8A7A69-8BD3-3843-86AD-530DEB419997}"/>
              </a:ext>
            </a:extLst>
          </p:cNvPr>
          <p:cNvSpPr txBox="1"/>
          <p:nvPr/>
        </p:nvSpPr>
        <p:spPr>
          <a:xfrm>
            <a:off x="10593579"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65" name="TextBox 64">
            <a:extLst>
              <a:ext uri="{FF2B5EF4-FFF2-40B4-BE49-F238E27FC236}">
                <a16:creationId xmlns:a16="http://schemas.microsoft.com/office/drawing/2014/main" id="{9A79ACC1-C5B8-864F-94F4-DB8E38B39FDB}"/>
              </a:ext>
            </a:extLst>
          </p:cNvPr>
          <p:cNvSpPr txBox="1"/>
          <p:nvPr/>
        </p:nvSpPr>
        <p:spPr>
          <a:xfrm>
            <a:off x="9910954"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64</a:t>
            </a:r>
          </a:p>
          <a:p>
            <a:pPr algn="ctr">
              <a:lnSpc>
                <a:spcPct val="90000"/>
              </a:lnSpc>
            </a:pPr>
            <a:r>
              <a:rPr lang="en-GB" sz="1000" dirty="0">
                <a:latin typeface="Arial" panose="020B0604020202020204" pitchFamily="34" charset="0"/>
                <a:ea typeface="Aileron" charset="0"/>
                <a:cs typeface="Arial" panose="020B0604020202020204" pitchFamily="34" charset="0"/>
              </a:rPr>
              <a:t>24</a:t>
            </a:r>
          </a:p>
        </p:txBody>
      </p:sp>
      <p:sp>
        <p:nvSpPr>
          <p:cNvPr id="66" name="TextBox 65">
            <a:extLst>
              <a:ext uri="{FF2B5EF4-FFF2-40B4-BE49-F238E27FC236}">
                <a16:creationId xmlns:a16="http://schemas.microsoft.com/office/drawing/2014/main" id="{A2BB809F-A57F-F943-A628-9829A1E58AAD}"/>
              </a:ext>
            </a:extLst>
          </p:cNvPr>
          <p:cNvSpPr txBox="1"/>
          <p:nvPr/>
        </p:nvSpPr>
        <p:spPr>
          <a:xfrm>
            <a:off x="9189888"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137</a:t>
            </a:r>
          </a:p>
          <a:p>
            <a:pPr algn="ctr">
              <a:lnSpc>
                <a:spcPct val="90000"/>
              </a:lnSpc>
            </a:pPr>
            <a:r>
              <a:rPr lang="en-GB" sz="1000" dirty="0">
                <a:latin typeface="Arial" panose="020B0604020202020204" pitchFamily="34" charset="0"/>
                <a:ea typeface="Aileron" charset="0"/>
                <a:cs typeface="Arial" panose="020B0604020202020204" pitchFamily="34" charset="0"/>
              </a:rPr>
              <a:t>47</a:t>
            </a:r>
          </a:p>
        </p:txBody>
      </p:sp>
      <p:sp>
        <p:nvSpPr>
          <p:cNvPr id="69" name="TextBox 68">
            <a:extLst>
              <a:ext uri="{FF2B5EF4-FFF2-40B4-BE49-F238E27FC236}">
                <a16:creationId xmlns:a16="http://schemas.microsoft.com/office/drawing/2014/main" id="{4686F2CB-FC61-F546-BFEC-25D91182298B}"/>
              </a:ext>
            </a:extLst>
          </p:cNvPr>
          <p:cNvSpPr txBox="1"/>
          <p:nvPr/>
        </p:nvSpPr>
        <p:spPr>
          <a:xfrm>
            <a:off x="9997285" y="3822437"/>
            <a:ext cx="488916" cy="138499"/>
          </a:xfrm>
          <a:prstGeom prst="rect">
            <a:avLst/>
          </a:prstGeom>
          <a:noFill/>
        </p:spPr>
        <p:txBody>
          <a:bodyPr wrap="none" lIns="0" tIns="0" rIns="0" bIns="0" rtlCol="0">
            <a:spAutoFit/>
          </a:bodyPr>
          <a:lstStyle/>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70" name="TextBox 69">
            <a:extLst>
              <a:ext uri="{FF2B5EF4-FFF2-40B4-BE49-F238E27FC236}">
                <a16:creationId xmlns:a16="http://schemas.microsoft.com/office/drawing/2014/main" id="{069471AC-6187-004F-AF8B-34FB18C051EB}"/>
              </a:ext>
            </a:extLst>
          </p:cNvPr>
          <p:cNvSpPr txBox="1"/>
          <p:nvPr/>
        </p:nvSpPr>
        <p:spPr>
          <a:xfrm>
            <a:off x="9103946" y="2100157"/>
            <a:ext cx="2725105" cy="307777"/>
          </a:xfrm>
          <a:prstGeom prst="rect">
            <a:avLst/>
          </a:prstGeom>
          <a:noFill/>
        </p:spPr>
        <p:txBody>
          <a:bodyPr wrap="none" lIns="0" tIns="0" rIns="0" bIns="0" rtlCol="0">
            <a:spAutoFit/>
          </a:bodyPr>
          <a:lstStyle/>
          <a:p>
            <a:r>
              <a:rPr lang="en-GB" sz="1000" dirty="0">
                <a:latin typeface="Arial" panose="020B0604020202020204" pitchFamily="34" charset="0"/>
                <a:cs typeface="Arial" panose="020B0604020202020204" pitchFamily="34" charset="0"/>
              </a:rPr>
              <a:t>Hazard ratio for death, 0.68 (95% CI, 0.58-0.81)</a:t>
            </a:r>
          </a:p>
          <a:p>
            <a:r>
              <a:rPr lang="en-GB" sz="1000" dirty="0">
                <a:latin typeface="Arial" panose="020B0604020202020204" pitchFamily="34" charset="0"/>
                <a:cs typeface="Arial" panose="020B0604020202020204" pitchFamily="34" charset="0"/>
              </a:rPr>
              <a:t>P&lt;0.001</a:t>
            </a:r>
          </a:p>
        </p:txBody>
      </p:sp>
      <p:sp>
        <p:nvSpPr>
          <p:cNvPr id="72" name="TextBox 71">
            <a:extLst>
              <a:ext uri="{FF2B5EF4-FFF2-40B4-BE49-F238E27FC236}">
                <a16:creationId xmlns:a16="http://schemas.microsoft.com/office/drawing/2014/main" id="{BF92DF08-05BD-B549-A08B-45575418C88C}"/>
              </a:ext>
            </a:extLst>
          </p:cNvPr>
          <p:cNvSpPr txBox="1"/>
          <p:nvPr/>
        </p:nvSpPr>
        <p:spPr>
          <a:xfrm>
            <a:off x="7230138"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3" name="TextBox 72">
            <a:extLst>
              <a:ext uri="{FF2B5EF4-FFF2-40B4-BE49-F238E27FC236}">
                <a16:creationId xmlns:a16="http://schemas.microsoft.com/office/drawing/2014/main" id="{93C27367-8C00-3045-A11F-6E92B70EF573}"/>
              </a:ext>
            </a:extLst>
          </p:cNvPr>
          <p:cNvSpPr txBox="1"/>
          <p:nvPr/>
        </p:nvSpPr>
        <p:spPr>
          <a:xfrm>
            <a:off x="8585863"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4" name="TextBox 73">
            <a:extLst>
              <a:ext uri="{FF2B5EF4-FFF2-40B4-BE49-F238E27FC236}">
                <a16:creationId xmlns:a16="http://schemas.microsoft.com/office/drawing/2014/main" id="{997E3BCF-BC67-7940-83DF-38ABAE377B9E}"/>
              </a:ext>
            </a:extLst>
          </p:cNvPr>
          <p:cNvSpPr txBox="1"/>
          <p:nvPr/>
        </p:nvSpPr>
        <p:spPr>
          <a:xfrm>
            <a:off x="9265313"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5" name="TextBox 74">
            <a:extLst>
              <a:ext uri="{FF2B5EF4-FFF2-40B4-BE49-F238E27FC236}">
                <a16:creationId xmlns:a16="http://schemas.microsoft.com/office/drawing/2014/main" id="{1D81738C-29D2-D743-A1DB-A3E7B1F8BD21}"/>
              </a:ext>
            </a:extLst>
          </p:cNvPr>
          <p:cNvSpPr txBox="1"/>
          <p:nvPr/>
        </p:nvSpPr>
        <p:spPr>
          <a:xfrm>
            <a:off x="11271572"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6" name="TextBox 75">
            <a:extLst>
              <a:ext uri="{FF2B5EF4-FFF2-40B4-BE49-F238E27FC236}">
                <a16:creationId xmlns:a16="http://schemas.microsoft.com/office/drawing/2014/main" id="{58454D66-9571-B149-8ADE-8669CE12C39E}"/>
              </a:ext>
            </a:extLst>
          </p:cNvPr>
          <p:cNvSpPr txBox="1"/>
          <p:nvPr/>
        </p:nvSpPr>
        <p:spPr>
          <a:xfrm>
            <a:off x="10576247"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7" name="TextBox 76">
            <a:extLst>
              <a:ext uri="{FF2B5EF4-FFF2-40B4-BE49-F238E27FC236}">
                <a16:creationId xmlns:a16="http://schemas.microsoft.com/office/drawing/2014/main" id="{6EE34311-732B-6B47-91F1-3B7E1977BE66}"/>
              </a:ext>
            </a:extLst>
          </p:cNvPr>
          <p:cNvSpPr txBox="1"/>
          <p:nvPr/>
        </p:nvSpPr>
        <p:spPr>
          <a:xfrm>
            <a:off x="9896797"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81" name="Straight Connector 80">
            <a:extLst>
              <a:ext uri="{FF2B5EF4-FFF2-40B4-BE49-F238E27FC236}">
                <a16:creationId xmlns:a16="http://schemas.microsoft.com/office/drawing/2014/main" id="{E1DFEAE8-A07B-D24B-BA32-FEEDEE21EB11}"/>
              </a:ext>
            </a:extLst>
          </p:cNvPr>
          <p:cNvCxnSpPr>
            <a:cxnSpLocks/>
          </p:cNvCxnSpPr>
          <p:nvPr/>
        </p:nvCxnSpPr>
        <p:spPr>
          <a:xfrm>
            <a:off x="7255198"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F71BD26-A0A7-3146-B6F5-9829A9DC8FDD}"/>
              </a:ext>
            </a:extLst>
          </p:cNvPr>
          <p:cNvCxnSpPr>
            <a:cxnSpLocks/>
          </p:cNvCxnSpPr>
          <p:nvPr/>
        </p:nvCxnSpPr>
        <p:spPr>
          <a:xfrm>
            <a:off x="7255198" y="1702843"/>
            <a:ext cx="0" cy="23241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7C477FF-C6A2-7D40-B7A7-3F04CF3DD07E}"/>
              </a:ext>
            </a:extLst>
          </p:cNvPr>
          <p:cNvCxnSpPr>
            <a:cxnSpLocks/>
          </p:cNvCxnSpPr>
          <p:nvPr/>
        </p:nvCxnSpPr>
        <p:spPr>
          <a:xfrm rot="5400000">
            <a:off x="7229800" y="400066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D60D186-110E-634E-BDE1-545807195755}"/>
              </a:ext>
            </a:extLst>
          </p:cNvPr>
          <p:cNvCxnSpPr>
            <a:cxnSpLocks/>
          </p:cNvCxnSpPr>
          <p:nvPr/>
        </p:nvCxnSpPr>
        <p:spPr>
          <a:xfrm>
            <a:off x="793782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C340429-46C4-D040-A010-B34D562402BE}"/>
              </a:ext>
            </a:extLst>
          </p:cNvPr>
          <p:cNvCxnSpPr>
            <a:cxnSpLocks/>
          </p:cNvCxnSpPr>
          <p:nvPr/>
        </p:nvCxnSpPr>
        <p:spPr>
          <a:xfrm>
            <a:off x="86172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B7DDECC-25DE-C84D-A35F-30618C45D611}"/>
              </a:ext>
            </a:extLst>
          </p:cNvPr>
          <p:cNvCxnSpPr>
            <a:cxnSpLocks/>
          </p:cNvCxnSpPr>
          <p:nvPr/>
        </p:nvCxnSpPr>
        <p:spPr>
          <a:xfrm>
            <a:off x="929672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3777330-1557-7C45-9BDC-42189D49EA27}"/>
              </a:ext>
            </a:extLst>
          </p:cNvPr>
          <p:cNvCxnSpPr>
            <a:cxnSpLocks/>
          </p:cNvCxnSpPr>
          <p:nvPr/>
        </p:nvCxnSpPr>
        <p:spPr>
          <a:xfrm>
            <a:off x="99761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C4D96C5-DAA1-5E47-B2DA-0FF2689EDA52}"/>
              </a:ext>
            </a:extLst>
          </p:cNvPr>
          <p:cNvCxnSpPr>
            <a:cxnSpLocks/>
          </p:cNvCxnSpPr>
          <p:nvPr/>
        </p:nvCxnSpPr>
        <p:spPr>
          <a:xfrm>
            <a:off x="10652448"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CDF4EDC-D4C5-6A49-BFE0-7D4CFD29774A}"/>
              </a:ext>
            </a:extLst>
          </p:cNvPr>
          <p:cNvCxnSpPr>
            <a:cxnSpLocks/>
          </p:cNvCxnSpPr>
          <p:nvPr/>
        </p:nvCxnSpPr>
        <p:spPr>
          <a:xfrm>
            <a:off x="113350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4BBACAF-8254-B241-BA5E-31E1246C3771}"/>
              </a:ext>
            </a:extLst>
          </p:cNvPr>
          <p:cNvCxnSpPr>
            <a:cxnSpLocks/>
          </p:cNvCxnSpPr>
          <p:nvPr/>
        </p:nvCxnSpPr>
        <p:spPr>
          <a:xfrm rot="5400000">
            <a:off x="7229800" y="376888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BD473ED-B088-DC4D-A7BD-EC92319D3344}"/>
              </a:ext>
            </a:extLst>
          </p:cNvPr>
          <p:cNvCxnSpPr>
            <a:cxnSpLocks/>
          </p:cNvCxnSpPr>
          <p:nvPr/>
        </p:nvCxnSpPr>
        <p:spPr>
          <a:xfrm rot="5400000">
            <a:off x="7229800" y="353393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7DC560A-C696-5140-AE85-1888B140B05D}"/>
              </a:ext>
            </a:extLst>
          </p:cNvPr>
          <p:cNvCxnSpPr>
            <a:cxnSpLocks/>
          </p:cNvCxnSpPr>
          <p:nvPr/>
        </p:nvCxnSpPr>
        <p:spPr>
          <a:xfrm rot="5400000">
            <a:off x="7229800" y="330216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EDDE8BA-F180-314F-B738-9AAB8848C51B}"/>
              </a:ext>
            </a:extLst>
          </p:cNvPr>
          <p:cNvCxnSpPr>
            <a:cxnSpLocks/>
          </p:cNvCxnSpPr>
          <p:nvPr/>
        </p:nvCxnSpPr>
        <p:spPr>
          <a:xfrm rot="5400000">
            <a:off x="7229800" y="283861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6B8ACFB-B497-F64A-BF02-2AB96B434B71}"/>
              </a:ext>
            </a:extLst>
          </p:cNvPr>
          <p:cNvCxnSpPr>
            <a:cxnSpLocks/>
          </p:cNvCxnSpPr>
          <p:nvPr/>
        </p:nvCxnSpPr>
        <p:spPr>
          <a:xfrm rot="5400000">
            <a:off x="7229800" y="307039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A43D09F-BBAA-A840-BD36-5CE9B1652767}"/>
              </a:ext>
            </a:extLst>
          </p:cNvPr>
          <p:cNvCxnSpPr>
            <a:cxnSpLocks/>
          </p:cNvCxnSpPr>
          <p:nvPr/>
        </p:nvCxnSpPr>
        <p:spPr>
          <a:xfrm rot="5400000">
            <a:off x="7229800" y="26068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D888FD31-8639-4649-8036-AD60D5914FA5}"/>
              </a:ext>
            </a:extLst>
          </p:cNvPr>
          <p:cNvCxnSpPr>
            <a:cxnSpLocks/>
          </p:cNvCxnSpPr>
          <p:nvPr/>
        </p:nvCxnSpPr>
        <p:spPr>
          <a:xfrm rot="5400000">
            <a:off x="7229800" y="23718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64BD4B9-3383-DC4F-A4B6-58317F062B8F}"/>
              </a:ext>
            </a:extLst>
          </p:cNvPr>
          <p:cNvCxnSpPr>
            <a:cxnSpLocks/>
          </p:cNvCxnSpPr>
          <p:nvPr/>
        </p:nvCxnSpPr>
        <p:spPr>
          <a:xfrm rot="5400000">
            <a:off x="7229800" y="21432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3989CA9-BF1F-594A-B6AD-583D1C9ECCFA}"/>
              </a:ext>
            </a:extLst>
          </p:cNvPr>
          <p:cNvCxnSpPr>
            <a:cxnSpLocks/>
          </p:cNvCxnSpPr>
          <p:nvPr/>
        </p:nvCxnSpPr>
        <p:spPr>
          <a:xfrm rot="5400000">
            <a:off x="7229800" y="190834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7A6A3B8-7C6D-3D4A-87E3-26A003F1A227}"/>
              </a:ext>
            </a:extLst>
          </p:cNvPr>
          <p:cNvCxnSpPr>
            <a:cxnSpLocks/>
          </p:cNvCxnSpPr>
          <p:nvPr/>
        </p:nvCxnSpPr>
        <p:spPr>
          <a:xfrm rot="5400000">
            <a:off x="7229800" y="167656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8476715E-C5F9-CA42-935E-9FA8A69CDA2D}"/>
              </a:ext>
            </a:extLst>
          </p:cNvPr>
          <p:cNvSpPr txBox="1"/>
          <p:nvPr/>
        </p:nvSpPr>
        <p:spPr>
          <a:xfrm>
            <a:off x="2809858" y="4224833"/>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116" name="TextBox 115">
            <a:extLst>
              <a:ext uri="{FF2B5EF4-FFF2-40B4-BE49-F238E27FC236}">
                <a16:creationId xmlns:a16="http://schemas.microsoft.com/office/drawing/2014/main" id="{09067489-3F2F-E141-9A48-4A97C7ACFAB8}"/>
              </a:ext>
            </a:extLst>
          </p:cNvPr>
          <p:cNvSpPr txBox="1"/>
          <p:nvPr/>
        </p:nvSpPr>
        <p:spPr>
          <a:xfrm>
            <a:off x="1310831"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534</a:t>
            </a:r>
          </a:p>
          <a:p>
            <a:pPr algn="ctr">
              <a:lnSpc>
                <a:spcPct val="90000"/>
              </a:lnSpc>
            </a:pPr>
            <a:r>
              <a:rPr lang="en-GB" sz="1000" dirty="0">
                <a:latin typeface="Arial" panose="020B0604020202020204" pitchFamily="34" charset="0"/>
                <a:ea typeface="Aileron" charset="0"/>
                <a:cs typeface="Arial" panose="020B0604020202020204" pitchFamily="34" charset="0"/>
              </a:rPr>
              <a:t>266</a:t>
            </a:r>
          </a:p>
        </p:txBody>
      </p:sp>
      <p:sp>
        <p:nvSpPr>
          <p:cNvPr id="117" name="TextBox 116">
            <a:extLst>
              <a:ext uri="{FF2B5EF4-FFF2-40B4-BE49-F238E27FC236}">
                <a16:creationId xmlns:a16="http://schemas.microsoft.com/office/drawing/2014/main" id="{D683622F-7798-1D44-9FC3-BB29737A9633}"/>
              </a:ext>
            </a:extLst>
          </p:cNvPr>
          <p:cNvSpPr txBox="1"/>
          <p:nvPr/>
        </p:nvSpPr>
        <p:spPr>
          <a:xfrm>
            <a:off x="78829" y="4426529"/>
            <a:ext cx="1192635"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118" name="TextBox 117">
            <a:extLst>
              <a:ext uri="{FF2B5EF4-FFF2-40B4-BE49-F238E27FC236}">
                <a16:creationId xmlns:a16="http://schemas.microsoft.com/office/drawing/2014/main" id="{12B387AC-6649-BE4C-BC6A-C2E552D845F6}"/>
              </a:ext>
            </a:extLst>
          </p:cNvPr>
          <p:cNvSpPr txBox="1"/>
          <p:nvPr/>
        </p:nvSpPr>
        <p:spPr>
          <a:xfrm>
            <a:off x="1850580"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238</a:t>
            </a:r>
          </a:p>
          <a:p>
            <a:pPr algn="ctr">
              <a:lnSpc>
                <a:spcPct val="90000"/>
              </a:lnSpc>
            </a:pPr>
            <a:r>
              <a:rPr lang="en-GB" sz="1000" dirty="0">
                <a:latin typeface="Arial" panose="020B0604020202020204" pitchFamily="34" charset="0"/>
                <a:ea typeface="Aileron" charset="0"/>
                <a:cs typeface="Arial" panose="020B0604020202020204" pitchFamily="34" charset="0"/>
              </a:rPr>
              <a:t>51</a:t>
            </a:r>
          </a:p>
        </p:txBody>
      </p:sp>
      <p:sp>
        <p:nvSpPr>
          <p:cNvPr id="119" name="TextBox 118">
            <a:extLst>
              <a:ext uri="{FF2B5EF4-FFF2-40B4-BE49-F238E27FC236}">
                <a16:creationId xmlns:a16="http://schemas.microsoft.com/office/drawing/2014/main" id="{6A169D5B-2474-604A-8BA4-F308DFF43163}"/>
              </a:ext>
            </a:extLst>
          </p:cNvPr>
          <p:cNvSpPr txBox="1"/>
          <p:nvPr/>
        </p:nvSpPr>
        <p:spPr>
          <a:xfrm>
            <a:off x="2368105"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121</a:t>
            </a:r>
          </a:p>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44F75BF2-6ACF-3348-AB72-30153FEA5F4A}"/>
              </a:ext>
            </a:extLst>
          </p:cNvPr>
          <p:cNvSpPr txBox="1"/>
          <p:nvPr/>
        </p:nvSpPr>
        <p:spPr>
          <a:xfrm>
            <a:off x="508023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21" name="TextBox 120">
            <a:extLst>
              <a:ext uri="{FF2B5EF4-FFF2-40B4-BE49-F238E27FC236}">
                <a16:creationId xmlns:a16="http://schemas.microsoft.com/office/drawing/2014/main" id="{D8541026-4F57-6A43-83E5-52F96C68FC89}"/>
              </a:ext>
            </a:extLst>
          </p:cNvPr>
          <p:cNvSpPr txBox="1"/>
          <p:nvPr/>
        </p:nvSpPr>
        <p:spPr>
          <a:xfrm>
            <a:off x="455318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22" name="TextBox 121">
            <a:extLst>
              <a:ext uri="{FF2B5EF4-FFF2-40B4-BE49-F238E27FC236}">
                <a16:creationId xmlns:a16="http://schemas.microsoft.com/office/drawing/2014/main" id="{0CAA5D14-62D1-5546-A267-D9DE959BA5D3}"/>
              </a:ext>
            </a:extLst>
          </p:cNvPr>
          <p:cNvSpPr txBox="1"/>
          <p:nvPr/>
        </p:nvSpPr>
        <p:spPr>
          <a:xfrm>
            <a:off x="3987696"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23" name="TextBox 122">
            <a:extLst>
              <a:ext uri="{FF2B5EF4-FFF2-40B4-BE49-F238E27FC236}">
                <a16:creationId xmlns:a16="http://schemas.microsoft.com/office/drawing/2014/main" id="{C4560307-168C-5F4B-BD8F-CCC7D6BA2EC2}"/>
              </a:ext>
            </a:extLst>
          </p:cNvPr>
          <p:cNvSpPr txBox="1"/>
          <p:nvPr/>
        </p:nvSpPr>
        <p:spPr>
          <a:xfrm>
            <a:off x="2939946"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66</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24" name="TextBox 123">
            <a:extLst>
              <a:ext uri="{FF2B5EF4-FFF2-40B4-BE49-F238E27FC236}">
                <a16:creationId xmlns:a16="http://schemas.microsoft.com/office/drawing/2014/main" id="{6DF0977E-7D6C-D942-B89E-3F592A8BAEC3}"/>
              </a:ext>
            </a:extLst>
          </p:cNvPr>
          <p:cNvSpPr txBox="1"/>
          <p:nvPr/>
        </p:nvSpPr>
        <p:spPr>
          <a:xfrm>
            <a:off x="2495600" y="3252317"/>
            <a:ext cx="1192635"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p:txBody>
      </p:sp>
      <p:sp>
        <p:nvSpPr>
          <p:cNvPr id="156" name="TextBox 155">
            <a:extLst>
              <a:ext uri="{FF2B5EF4-FFF2-40B4-BE49-F238E27FC236}">
                <a16:creationId xmlns:a16="http://schemas.microsoft.com/office/drawing/2014/main" id="{C85940F5-707E-C74C-96CB-AAEFD2CBBB4B}"/>
              </a:ext>
            </a:extLst>
          </p:cNvPr>
          <p:cNvSpPr txBox="1"/>
          <p:nvPr/>
        </p:nvSpPr>
        <p:spPr>
          <a:xfrm>
            <a:off x="3476521"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57" name="TextBox 156">
            <a:extLst>
              <a:ext uri="{FF2B5EF4-FFF2-40B4-BE49-F238E27FC236}">
                <a16:creationId xmlns:a16="http://schemas.microsoft.com/office/drawing/2014/main" id="{D0C17253-C336-3F4F-A335-FCA97DAE937C}"/>
              </a:ext>
            </a:extLst>
          </p:cNvPr>
          <p:cNvSpPr txBox="1"/>
          <p:nvPr/>
        </p:nvSpPr>
        <p:spPr>
          <a:xfrm>
            <a:off x="561363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pic>
        <p:nvPicPr>
          <p:cNvPr id="163" name="Graphic 162">
            <a:extLst>
              <a:ext uri="{FF2B5EF4-FFF2-40B4-BE49-F238E27FC236}">
                <a16:creationId xmlns:a16="http://schemas.microsoft.com/office/drawing/2014/main" id="{9E28F1FF-B108-1743-892C-2397DA0B4D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7011" y="1659042"/>
            <a:ext cx="4591456" cy="2409175"/>
          </a:xfrm>
          <a:prstGeom prst="rect">
            <a:avLst/>
          </a:prstGeom>
        </p:spPr>
      </p:pic>
      <p:cxnSp>
        <p:nvCxnSpPr>
          <p:cNvPr id="101" name="Straight Connector 100">
            <a:extLst>
              <a:ext uri="{FF2B5EF4-FFF2-40B4-BE49-F238E27FC236}">
                <a16:creationId xmlns:a16="http://schemas.microsoft.com/office/drawing/2014/main" id="{FA8A526E-B799-8144-87A8-49D4EF00E4A3}"/>
              </a:ext>
            </a:extLst>
          </p:cNvPr>
          <p:cNvCxnSpPr>
            <a:cxnSpLocks/>
          </p:cNvCxnSpPr>
          <p:nvPr/>
        </p:nvCxnSpPr>
        <p:spPr>
          <a:xfrm flipH="1">
            <a:off x="1417726" y="4022958"/>
            <a:ext cx="454610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95957EA7-48AD-794F-B70D-2D606B57D581}"/>
              </a:ext>
            </a:extLst>
          </p:cNvPr>
          <p:cNvSpPr txBox="1"/>
          <p:nvPr/>
        </p:nvSpPr>
        <p:spPr>
          <a:xfrm>
            <a:off x="1913305"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125" name="TextBox 124">
            <a:extLst>
              <a:ext uri="{FF2B5EF4-FFF2-40B4-BE49-F238E27FC236}">
                <a16:creationId xmlns:a16="http://schemas.microsoft.com/office/drawing/2014/main" id="{F3F90968-77FF-5E4C-B3F5-1A1AA1768556}"/>
              </a:ext>
            </a:extLst>
          </p:cNvPr>
          <p:cNvSpPr txBox="1"/>
          <p:nvPr/>
        </p:nvSpPr>
        <p:spPr>
          <a:xfrm>
            <a:off x="2514062" y="3740491"/>
            <a:ext cx="488916" cy="138499"/>
          </a:xfrm>
          <a:prstGeom prst="rect">
            <a:avLst/>
          </a:prstGeom>
          <a:noFill/>
        </p:spPr>
        <p:txBody>
          <a:bodyPr wrap="none" lIns="0" tIns="0" rIns="0" bIns="0" rtlCol="0">
            <a:spAutoFit/>
          </a:bodyPr>
          <a:lstStyle/>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127" name="TextBox 126">
            <a:extLst>
              <a:ext uri="{FF2B5EF4-FFF2-40B4-BE49-F238E27FC236}">
                <a16:creationId xmlns:a16="http://schemas.microsoft.com/office/drawing/2014/main" id="{12D4517B-8F4F-B94A-AD28-6FC7B9B949FA}"/>
              </a:ext>
            </a:extLst>
          </p:cNvPr>
          <p:cNvSpPr txBox="1"/>
          <p:nvPr/>
        </p:nvSpPr>
        <p:spPr>
          <a:xfrm>
            <a:off x="297693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29" name="TextBox 128">
            <a:extLst>
              <a:ext uri="{FF2B5EF4-FFF2-40B4-BE49-F238E27FC236}">
                <a16:creationId xmlns:a16="http://schemas.microsoft.com/office/drawing/2014/main" id="{1268D658-8737-9A43-B629-915C9B60010A}"/>
              </a:ext>
            </a:extLst>
          </p:cNvPr>
          <p:cNvSpPr txBox="1"/>
          <p:nvPr/>
        </p:nvSpPr>
        <p:spPr>
          <a:xfrm>
            <a:off x="5059389"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30" name="TextBox 129">
            <a:extLst>
              <a:ext uri="{FF2B5EF4-FFF2-40B4-BE49-F238E27FC236}">
                <a16:creationId xmlns:a16="http://schemas.microsoft.com/office/drawing/2014/main" id="{1F74B1DF-7945-854B-8E4F-A91E184B6B32}"/>
              </a:ext>
            </a:extLst>
          </p:cNvPr>
          <p:cNvSpPr txBox="1"/>
          <p:nvPr/>
        </p:nvSpPr>
        <p:spPr>
          <a:xfrm>
            <a:off x="5573739"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31" name="TextBox 130">
            <a:extLst>
              <a:ext uri="{FF2B5EF4-FFF2-40B4-BE49-F238E27FC236}">
                <a16:creationId xmlns:a16="http://schemas.microsoft.com/office/drawing/2014/main" id="{37CBE8D2-810E-634D-AF0F-510F2968164D}"/>
              </a:ext>
            </a:extLst>
          </p:cNvPr>
          <p:cNvSpPr txBox="1"/>
          <p:nvPr/>
        </p:nvSpPr>
        <p:spPr>
          <a:xfrm>
            <a:off x="3983064"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135" name="Straight Connector 134">
            <a:extLst>
              <a:ext uri="{FF2B5EF4-FFF2-40B4-BE49-F238E27FC236}">
                <a16:creationId xmlns:a16="http://schemas.microsoft.com/office/drawing/2014/main" id="{10C3AA57-FF36-5F48-9422-B4378F6AE929}"/>
              </a:ext>
            </a:extLst>
          </p:cNvPr>
          <p:cNvCxnSpPr>
            <a:cxnSpLocks/>
          </p:cNvCxnSpPr>
          <p:nvPr/>
        </p:nvCxnSpPr>
        <p:spPr>
          <a:xfrm>
            <a:off x="19542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CE94A57B-45D0-F64C-A95B-435DFA2AB9D1}"/>
              </a:ext>
            </a:extLst>
          </p:cNvPr>
          <p:cNvCxnSpPr>
            <a:cxnSpLocks/>
          </p:cNvCxnSpPr>
          <p:nvPr/>
        </p:nvCxnSpPr>
        <p:spPr>
          <a:xfrm>
            <a:off x="30083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6399BDF-555A-2142-9870-D414F0E1A14E}"/>
              </a:ext>
            </a:extLst>
          </p:cNvPr>
          <p:cNvCxnSpPr>
            <a:cxnSpLocks/>
          </p:cNvCxnSpPr>
          <p:nvPr/>
        </p:nvCxnSpPr>
        <p:spPr>
          <a:xfrm>
            <a:off x="40624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43A3BCE-E137-8146-97FC-5C745188FF2A}"/>
              </a:ext>
            </a:extLst>
          </p:cNvPr>
          <p:cNvCxnSpPr>
            <a:cxnSpLocks/>
          </p:cNvCxnSpPr>
          <p:nvPr/>
        </p:nvCxnSpPr>
        <p:spPr>
          <a:xfrm>
            <a:off x="56499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0364088-03C9-9643-BFAC-0248E6F93059}"/>
              </a:ext>
            </a:extLst>
          </p:cNvPr>
          <p:cNvCxnSpPr>
            <a:cxnSpLocks/>
          </p:cNvCxnSpPr>
          <p:nvPr/>
        </p:nvCxnSpPr>
        <p:spPr>
          <a:xfrm>
            <a:off x="512289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82E01556-9070-6041-B2F1-32F54E5C34A3}"/>
              </a:ext>
            </a:extLst>
          </p:cNvPr>
          <p:cNvSpPr txBox="1"/>
          <p:nvPr/>
        </p:nvSpPr>
        <p:spPr>
          <a:xfrm>
            <a:off x="244353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152" name="Straight Connector 151">
            <a:extLst>
              <a:ext uri="{FF2B5EF4-FFF2-40B4-BE49-F238E27FC236}">
                <a16:creationId xmlns:a16="http://schemas.microsoft.com/office/drawing/2014/main" id="{B89339A2-7465-3345-BEEA-D2ABD1FC35F4}"/>
              </a:ext>
            </a:extLst>
          </p:cNvPr>
          <p:cNvCxnSpPr>
            <a:cxnSpLocks/>
          </p:cNvCxnSpPr>
          <p:nvPr/>
        </p:nvCxnSpPr>
        <p:spPr>
          <a:xfrm>
            <a:off x="2478115"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EC766C09-27C5-774D-8718-70FC4C83D3F7}"/>
              </a:ext>
            </a:extLst>
          </p:cNvPr>
          <p:cNvSpPr txBox="1"/>
          <p:nvPr/>
        </p:nvSpPr>
        <p:spPr>
          <a:xfrm>
            <a:off x="3507155"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154" name="Straight Connector 153">
            <a:extLst>
              <a:ext uri="{FF2B5EF4-FFF2-40B4-BE49-F238E27FC236}">
                <a16:creationId xmlns:a16="http://schemas.microsoft.com/office/drawing/2014/main" id="{FF545D49-1AEC-4C41-877B-704A8658C7F9}"/>
              </a:ext>
            </a:extLst>
          </p:cNvPr>
          <p:cNvCxnSpPr>
            <a:cxnSpLocks/>
          </p:cNvCxnSpPr>
          <p:nvPr/>
        </p:nvCxnSpPr>
        <p:spPr>
          <a:xfrm>
            <a:off x="3538565"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D9A6E82C-5EE7-904E-86B2-4FC6564C0B40}"/>
              </a:ext>
            </a:extLst>
          </p:cNvPr>
          <p:cNvSpPr txBox="1"/>
          <p:nvPr/>
        </p:nvSpPr>
        <p:spPr>
          <a:xfrm rot="16200000">
            <a:off x="167599" y="2777277"/>
            <a:ext cx="177452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Progression-free survival (%)</a:t>
            </a:r>
          </a:p>
        </p:txBody>
      </p:sp>
      <p:sp>
        <p:nvSpPr>
          <p:cNvPr id="104" name="TextBox 103">
            <a:extLst>
              <a:ext uri="{FF2B5EF4-FFF2-40B4-BE49-F238E27FC236}">
                <a16:creationId xmlns:a16="http://schemas.microsoft.com/office/drawing/2014/main" id="{27AEBDB7-E12D-FC4F-AC98-4B26419E13C3}"/>
              </a:ext>
            </a:extLst>
          </p:cNvPr>
          <p:cNvSpPr txBox="1"/>
          <p:nvPr/>
        </p:nvSpPr>
        <p:spPr>
          <a:xfrm>
            <a:off x="1146434" y="162880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05" name="TextBox 104">
            <a:extLst>
              <a:ext uri="{FF2B5EF4-FFF2-40B4-BE49-F238E27FC236}">
                <a16:creationId xmlns:a16="http://schemas.microsoft.com/office/drawing/2014/main" id="{2884C7CD-E0E2-4E44-BA38-1E8ACF4979BC}"/>
              </a:ext>
            </a:extLst>
          </p:cNvPr>
          <p:cNvSpPr txBox="1"/>
          <p:nvPr/>
        </p:nvSpPr>
        <p:spPr>
          <a:xfrm>
            <a:off x="1216966" y="1844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06" name="TextBox 105">
            <a:extLst>
              <a:ext uri="{FF2B5EF4-FFF2-40B4-BE49-F238E27FC236}">
                <a16:creationId xmlns:a16="http://schemas.microsoft.com/office/drawing/2014/main" id="{521615C6-6490-2248-B05F-BC4744C36476}"/>
              </a:ext>
            </a:extLst>
          </p:cNvPr>
          <p:cNvSpPr txBox="1"/>
          <p:nvPr/>
        </p:nvSpPr>
        <p:spPr>
          <a:xfrm>
            <a:off x="1216966" y="20796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07" name="TextBox 106">
            <a:extLst>
              <a:ext uri="{FF2B5EF4-FFF2-40B4-BE49-F238E27FC236}">
                <a16:creationId xmlns:a16="http://schemas.microsoft.com/office/drawing/2014/main" id="{EC137920-D7A3-8E43-ADD0-230D3BE167A5}"/>
              </a:ext>
            </a:extLst>
          </p:cNvPr>
          <p:cNvSpPr txBox="1"/>
          <p:nvPr/>
        </p:nvSpPr>
        <p:spPr>
          <a:xfrm>
            <a:off x="1216966" y="231142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08" name="TextBox 107">
            <a:extLst>
              <a:ext uri="{FF2B5EF4-FFF2-40B4-BE49-F238E27FC236}">
                <a16:creationId xmlns:a16="http://schemas.microsoft.com/office/drawing/2014/main" id="{EFEE82F2-CB98-F84B-8FB2-F47682CED978}"/>
              </a:ext>
            </a:extLst>
          </p:cNvPr>
          <p:cNvSpPr txBox="1"/>
          <p:nvPr/>
        </p:nvSpPr>
        <p:spPr>
          <a:xfrm>
            <a:off x="1216966" y="25463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09" name="TextBox 108">
            <a:extLst>
              <a:ext uri="{FF2B5EF4-FFF2-40B4-BE49-F238E27FC236}">
                <a16:creationId xmlns:a16="http://schemas.microsoft.com/office/drawing/2014/main" id="{81AC91C3-7D9A-154F-8A9E-C1D26EC16811}"/>
              </a:ext>
            </a:extLst>
          </p:cNvPr>
          <p:cNvSpPr txBox="1"/>
          <p:nvPr/>
        </p:nvSpPr>
        <p:spPr>
          <a:xfrm>
            <a:off x="1216966" y="27749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10" name="TextBox 109">
            <a:extLst>
              <a:ext uri="{FF2B5EF4-FFF2-40B4-BE49-F238E27FC236}">
                <a16:creationId xmlns:a16="http://schemas.microsoft.com/office/drawing/2014/main" id="{CC267BA4-2EDF-054F-B051-C299544AD78A}"/>
              </a:ext>
            </a:extLst>
          </p:cNvPr>
          <p:cNvSpPr txBox="1"/>
          <p:nvPr/>
        </p:nvSpPr>
        <p:spPr>
          <a:xfrm>
            <a:off x="1216966" y="30067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11" name="TextBox 110">
            <a:extLst>
              <a:ext uri="{FF2B5EF4-FFF2-40B4-BE49-F238E27FC236}">
                <a16:creationId xmlns:a16="http://schemas.microsoft.com/office/drawing/2014/main" id="{9E4B4E40-1EE5-CB48-B5F1-14DC775A1F0A}"/>
              </a:ext>
            </a:extLst>
          </p:cNvPr>
          <p:cNvSpPr txBox="1"/>
          <p:nvPr/>
        </p:nvSpPr>
        <p:spPr>
          <a:xfrm>
            <a:off x="1216966" y="3241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12" name="TextBox 111">
            <a:extLst>
              <a:ext uri="{FF2B5EF4-FFF2-40B4-BE49-F238E27FC236}">
                <a16:creationId xmlns:a16="http://schemas.microsoft.com/office/drawing/2014/main" id="{2CC445FA-431B-CA47-B352-F46069355036}"/>
              </a:ext>
            </a:extLst>
          </p:cNvPr>
          <p:cNvSpPr txBox="1"/>
          <p:nvPr/>
        </p:nvSpPr>
        <p:spPr>
          <a:xfrm>
            <a:off x="1216966" y="34734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cxnSp>
        <p:nvCxnSpPr>
          <p:cNvPr id="133" name="Straight Connector 132">
            <a:extLst>
              <a:ext uri="{FF2B5EF4-FFF2-40B4-BE49-F238E27FC236}">
                <a16:creationId xmlns:a16="http://schemas.microsoft.com/office/drawing/2014/main" id="{3BD42939-8611-EA43-AAD5-B4584EE43023}"/>
              </a:ext>
            </a:extLst>
          </p:cNvPr>
          <p:cNvCxnSpPr>
            <a:cxnSpLocks/>
          </p:cNvCxnSpPr>
          <p:nvPr/>
        </p:nvCxnSpPr>
        <p:spPr>
          <a:xfrm>
            <a:off x="1420840" y="1702843"/>
            <a:ext cx="0" cy="23241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261C2EED-D3D3-7142-A95F-843CD38E82AB}"/>
              </a:ext>
            </a:extLst>
          </p:cNvPr>
          <p:cNvCxnSpPr>
            <a:cxnSpLocks/>
          </p:cNvCxnSpPr>
          <p:nvPr/>
        </p:nvCxnSpPr>
        <p:spPr>
          <a:xfrm rot="5400000">
            <a:off x="1395442" y="353393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35EFE58-44C6-9F4E-9789-E8D5E41CB991}"/>
              </a:ext>
            </a:extLst>
          </p:cNvPr>
          <p:cNvCxnSpPr>
            <a:cxnSpLocks/>
          </p:cNvCxnSpPr>
          <p:nvPr/>
        </p:nvCxnSpPr>
        <p:spPr>
          <a:xfrm rot="5400000">
            <a:off x="1395442" y="330216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B0E5D42B-AD14-D341-8F73-5B92D249A17B}"/>
              </a:ext>
            </a:extLst>
          </p:cNvPr>
          <p:cNvCxnSpPr>
            <a:cxnSpLocks/>
          </p:cNvCxnSpPr>
          <p:nvPr/>
        </p:nvCxnSpPr>
        <p:spPr>
          <a:xfrm rot="5400000">
            <a:off x="1395442" y="283861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FEEEF85B-D823-E142-ACAB-2921F7E17BAE}"/>
              </a:ext>
            </a:extLst>
          </p:cNvPr>
          <p:cNvCxnSpPr>
            <a:cxnSpLocks/>
          </p:cNvCxnSpPr>
          <p:nvPr/>
        </p:nvCxnSpPr>
        <p:spPr>
          <a:xfrm rot="5400000">
            <a:off x="1395442" y="307039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20B8AA1B-BCFE-594B-913C-D67BE263EBC5}"/>
              </a:ext>
            </a:extLst>
          </p:cNvPr>
          <p:cNvCxnSpPr>
            <a:cxnSpLocks/>
          </p:cNvCxnSpPr>
          <p:nvPr/>
        </p:nvCxnSpPr>
        <p:spPr>
          <a:xfrm rot="5400000">
            <a:off x="1395442" y="26068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57290C18-B417-0B49-9841-B9A3C7954AEF}"/>
              </a:ext>
            </a:extLst>
          </p:cNvPr>
          <p:cNvCxnSpPr>
            <a:cxnSpLocks/>
          </p:cNvCxnSpPr>
          <p:nvPr/>
        </p:nvCxnSpPr>
        <p:spPr>
          <a:xfrm rot="5400000">
            <a:off x="1395442" y="23718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A974527-679E-624B-875A-DCC0651EAD71}"/>
              </a:ext>
            </a:extLst>
          </p:cNvPr>
          <p:cNvCxnSpPr>
            <a:cxnSpLocks/>
          </p:cNvCxnSpPr>
          <p:nvPr/>
        </p:nvCxnSpPr>
        <p:spPr>
          <a:xfrm rot="5400000">
            <a:off x="1395442" y="21432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D1FC110E-1F8D-FD48-A66F-007D018C4C8C}"/>
              </a:ext>
            </a:extLst>
          </p:cNvPr>
          <p:cNvCxnSpPr>
            <a:cxnSpLocks/>
          </p:cNvCxnSpPr>
          <p:nvPr/>
        </p:nvCxnSpPr>
        <p:spPr>
          <a:xfrm rot="5400000">
            <a:off x="1395442" y="190834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DCBD7B10-5207-6E48-B728-A17222CC7FD8}"/>
              </a:ext>
            </a:extLst>
          </p:cNvPr>
          <p:cNvCxnSpPr>
            <a:cxnSpLocks/>
          </p:cNvCxnSpPr>
          <p:nvPr/>
        </p:nvCxnSpPr>
        <p:spPr>
          <a:xfrm rot="5400000">
            <a:off x="1395442" y="167656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AEB629A1-5235-9040-91DA-9C4F2FEBB9C3}"/>
              </a:ext>
            </a:extLst>
          </p:cNvPr>
          <p:cNvSpPr txBox="1"/>
          <p:nvPr/>
        </p:nvSpPr>
        <p:spPr>
          <a:xfrm>
            <a:off x="1216966" y="37052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14" name="TextBox 113">
            <a:extLst>
              <a:ext uri="{FF2B5EF4-FFF2-40B4-BE49-F238E27FC236}">
                <a16:creationId xmlns:a16="http://schemas.microsoft.com/office/drawing/2014/main" id="{048A705B-9B2D-0942-8F28-914F8A14C9E8}"/>
              </a:ext>
            </a:extLst>
          </p:cNvPr>
          <p:cNvSpPr txBox="1"/>
          <p:nvPr/>
        </p:nvSpPr>
        <p:spPr>
          <a:xfrm>
            <a:off x="1287498" y="393702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126" name="TextBox 125">
            <a:extLst>
              <a:ext uri="{FF2B5EF4-FFF2-40B4-BE49-F238E27FC236}">
                <a16:creationId xmlns:a16="http://schemas.microsoft.com/office/drawing/2014/main" id="{16355122-7D36-B14D-B19E-BF3FA7013643}"/>
              </a:ext>
            </a:extLst>
          </p:cNvPr>
          <p:cNvSpPr txBox="1"/>
          <p:nvPr/>
        </p:nvSpPr>
        <p:spPr>
          <a:xfrm>
            <a:off x="139578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132" name="Straight Connector 131">
            <a:extLst>
              <a:ext uri="{FF2B5EF4-FFF2-40B4-BE49-F238E27FC236}">
                <a16:creationId xmlns:a16="http://schemas.microsoft.com/office/drawing/2014/main" id="{610ECBD1-11BC-334A-AF3C-D5AB57C5738B}"/>
              </a:ext>
            </a:extLst>
          </p:cNvPr>
          <p:cNvCxnSpPr>
            <a:cxnSpLocks/>
          </p:cNvCxnSpPr>
          <p:nvPr/>
        </p:nvCxnSpPr>
        <p:spPr>
          <a:xfrm>
            <a:off x="14208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8E86BA13-D64E-0F44-96A5-68E5DA75CBCA}"/>
              </a:ext>
            </a:extLst>
          </p:cNvPr>
          <p:cNvCxnSpPr>
            <a:cxnSpLocks/>
          </p:cNvCxnSpPr>
          <p:nvPr/>
        </p:nvCxnSpPr>
        <p:spPr>
          <a:xfrm rot="5400000">
            <a:off x="1395442" y="400066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8BB035B-9B82-7048-9731-0ECDCEF4C630}"/>
              </a:ext>
            </a:extLst>
          </p:cNvPr>
          <p:cNvCxnSpPr>
            <a:cxnSpLocks/>
          </p:cNvCxnSpPr>
          <p:nvPr/>
        </p:nvCxnSpPr>
        <p:spPr>
          <a:xfrm rot="5400000">
            <a:off x="1395442" y="37625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3F7AF6A-A3C3-329C-1200-500D4276A912}"/>
              </a:ext>
            </a:extLst>
          </p:cNvPr>
          <p:cNvSpPr txBox="1"/>
          <p:nvPr/>
        </p:nvSpPr>
        <p:spPr>
          <a:xfrm>
            <a:off x="10012227" y="3251295"/>
            <a:ext cx="1192635"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8895035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18D9F-1E41-CD82-421D-CF76172632F9}"/>
              </a:ext>
            </a:extLst>
          </p:cNvPr>
          <p:cNvSpPr>
            <a:spLocks noGrp="1"/>
          </p:cNvSpPr>
          <p:nvPr>
            <p:ph sz="quarter" idx="12"/>
          </p:nvPr>
        </p:nvSpPr>
        <p:spPr>
          <a:xfrm>
            <a:off x="608616" y="1448630"/>
            <a:ext cx="10963200" cy="4525200"/>
          </a:xfrm>
        </p:spPr>
        <p:txBody>
          <a:bodyPr/>
          <a:lstStyle/>
          <a:p>
            <a:r>
              <a:rPr lang="en-GB" dirty="0"/>
              <a:t>Trifluridine/</a:t>
            </a:r>
            <a:r>
              <a:rPr lang="en-GB" dirty="0" err="1"/>
              <a:t>Tipiracil</a:t>
            </a:r>
            <a:r>
              <a:rPr lang="en-GB" dirty="0"/>
              <a:t> </a:t>
            </a:r>
            <a:r>
              <a:rPr lang="en-GB" noProof="0" dirty="0"/>
              <a:t>plus bevacizumab improved OS and PFS in refractory CRC patients</a:t>
            </a:r>
          </a:p>
          <a:p>
            <a:endParaRPr lang="en-GB" noProof="0" dirty="0"/>
          </a:p>
        </p:txBody>
      </p:sp>
      <p:sp>
        <p:nvSpPr>
          <p:cNvPr id="2" name="Title 1">
            <a:extLst>
              <a:ext uri="{FF2B5EF4-FFF2-40B4-BE49-F238E27FC236}">
                <a16:creationId xmlns:a16="http://schemas.microsoft.com/office/drawing/2014/main" id="{C1F08940-A4BE-A923-AD45-54BB170D3E20}"/>
              </a:ext>
            </a:extLst>
          </p:cNvPr>
          <p:cNvSpPr>
            <a:spLocks noGrp="1"/>
          </p:cNvSpPr>
          <p:nvPr>
            <p:ph type="title"/>
          </p:nvPr>
        </p:nvSpPr>
        <p:spPr>
          <a:xfrm>
            <a:off x="619201" y="259200"/>
            <a:ext cx="9281715" cy="864000"/>
          </a:xfrm>
        </p:spPr>
        <p:txBody>
          <a:bodyPr>
            <a:normAutofit fontScale="90000"/>
          </a:bodyPr>
          <a:lstStyle/>
          <a:p>
            <a:r>
              <a:rPr lang="en-GB" noProof="0" dirty="0">
                <a:solidFill>
                  <a:schemeClr val="tx2"/>
                </a:solidFill>
              </a:rPr>
              <a:t>Sunlight: </a:t>
            </a:r>
            <a:r>
              <a:rPr lang="en-GB" sz="2800" b="1" dirty="0">
                <a:solidFill>
                  <a:schemeClr val="tx2"/>
                </a:solidFill>
                <a:latin typeface="Arial" panose="020B0604020202020204" pitchFamily="34" charset="0"/>
                <a:ea typeface="Aileron" charset="0"/>
                <a:cs typeface="Arial" panose="020B0604020202020204" pitchFamily="34" charset="0"/>
              </a:rPr>
              <a:t>Trifluridine/</a:t>
            </a:r>
            <a:r>
              <a:rPr lang="en-GB" sz="2800" b="1" dirty="0" err="1">
                <a:solidFill>
                  <a:schemeClr val="tx2"/>
                </a:solidFill>
                <a:latin typeface="Arial" panose="020B0604020202020204" pitchFamily="34" charset="0"/>
                <a:ea typeface="Aileron" charset="0"/>
                <a:cs typeface="Arial" panose="020B0604020202020204" pitchFamily="34" charset="0"/>
              </a:rPr>
              <a:t>Tipiracil</a:t>
            </a:r>
            <a:r>
              <a:rPr lang="en-GB" sz="2800" b="1" dirty="0">
                <a:solidFill>
                  <a:schemeClr val="tx2"/>
                </a:solidFill>
                <a:latin typeface="Arial" panose="020B0604020202020204" pitchFamily="34" charset="0"/>
                <a:ea typeface="Aileron" charset="0"/>
                <a:cs typeface="Arial" panose="020B0604020202020204" pitchFamily="34" charset="0"/>
              </a:rPr>
              <a:t> </a:t>
            </a:r>
            <a:r>
              <a:rPr lang="en-GB" noProof="0" dirty="0">
                <a:solidFill>
                  <a:schemeClr val="tx2"/>
                </a:solidFill>
              </a:rPr>
              <a:t>plus bevacizumab improves outcomes in refractory </a:t>
            </a:r>
            <a:r>
              <a:rPr lang="en-GB" cap="none" noProof="0" dirty="0">
                <a:solidFill>
                  <a:schemeClr val="tx2"/>
                </a:solidFill>
              </a:rPr>
              <a:t>m</a:t>
            </a:r>
            <a:r>
              <a:rPr lang="en-GB" noProof="0" dirty="0">
                <a:solidFill>
                  <a:schemeClr val="tx2"/>
                </a:solidFill>
              </a:rPr>
              <a:t>crc </a:t>
            </a:r>
          </a:p>
        </p:txBody>
      </p:sp>
      <p:sp>
        <p:nvSpPr>
          <p:cNvPr id="4" name="Slide Number Placeholder 3">
            <a:extLst>
              <a:ext uri="{FF2B5EF4-FFF2-40B4-BE49-F238E27FC236}">
                <a16:creationId xmlns:a16="http://schemas.microsoft.com/office/drawing/2014/main" id="{444A8C98-5151-D0FA-04DB-5BAB0B310D1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5" name="Content Placeholder 4">
            <a:extLst>
              <a:ext uri="{FF2B5EF4-FFF2-40B4-BE49-F238E27FC236}">
                <a16:creationId xmlns:a16="http://schemas.microsoft.com/office/drawing/2014/main" id="{F2229F74-FCCC-2762-1755-4C6917AB2806}"/>
              </a:ext>
            </a:extLst>
          </p:cNvPr>
          <p:cNvSpPr>
            <a:spLocks noGrp="1"/>
          </p:cNvSpPr>
          <p:nvPr>
            <p:ph sz="quarter" idx="15"/>
          </p:nvPr>
        </p:nvSpPr>
        <p:spPr>
          <a:xfrm>
            <a:off x="483725" y="6297894"/>
            <a:ext cx="10858028" cy="365125"/>
          </a:xfrm>
        </p:spPr>
        <p:txBody>
          <a:bodyPr/>
          <a:lstStyle/>
          <a:p>
            <a:r>
              <a:rPr lang="en-GB" noProof="0" dirty="0">
                <a:solidFill>
                  <a:schemeClr val="tx2"/>
                </a:solidFill>
              </a:rPr>
              <a:t>Bev, bevacizumab; CI, confidence interval; </a:t>
            </a:r>
            <a:r>
              <a:rPr lang="en-GB" dirty="0">
                <a:latin typeface="Arial" panose="020B0604020202020204" pitchFamily="34" charset="0"/>
                <a:cs typeface="Arial" panose="020B0604020202020204" pitchFamily="34" charset="0"/>
              </a:rPr>
              <a:t>FTD-TPI, </a:t>
            </a:r>
            <a:r>
              <a:rPr lang="en-GB" dirty="0"/>
              <a:t>Trifluridine/</a:t>
            </a:r>
            <a:r>
              <a:rPr lang="en-GB" dirty="0" err="1"/>
              <a:t>Tipiracil</a:t>
            </a:r>
            <a:r>
              <a:rPr lang="en-GB" dirty="0"/>
              <a:t>;</a:t>
            </a:r>
            <a:r>
              <a:rPr lang="en-GB" dirty="0">
                <a:latin typeface="Arial" panose="020B0604020202020204" pitchFamily="34" charset="0"/>
                <a:cs typeface="Arial" panose="020B0604020202020204" pitchFamily="34" charset="0"/>
              </a:rPr>
              <a:t> </a:t>
            </a:r>
            <a:r>
              <a:rPr lang="en-GB" noProof="0" dirty="0">
                <a:solidFill>
                  <a:schemeClr val="tx2"/>
                </a:solidFill>
              </a:rPr>
              <a:t>HR, hazard ratio; (m)CRC, (metastatic) colorectal cancer; OS, overall survival; PFS, progression-free survival</a:t>
            </a:r>
          </a:p>
          <a:p>
            <a:r>
              <a:rPr lang="en-GB" noProof="0" dirty="0" err="1">
                <a:solidFill>
                  <a:schemeClr val="tx2"/>
                </a:solidFill>
              </a:rPr>
              <a:t>Tabernero</a:t>
            </a:r>
            <a:r>
              <a:rPr lang="en-GB" noProof="0" dirty="0">
                <a:solidFill>
                  <a:schemeClr val="tx2"/>
                </a:solidFill>
              </a:rPr>
              <a:t> J, et al. J Clin Oncol. 2023;41(</a:t>
            </a:r>
            <a:r>
              <a:rPr lang="en-GB" noProof="0" dirty="0" err="1">
                <a:solidFill>
                  <a:schemeClr val="tx2"/>
                </a:solidFill>
              </a:rPr>
              <a:t>suppl</a:t>
            </a:r>
            <a:r>
              <a:rPr lang="en-GB" noProof="0" dirty="0">
                <a:solidFill>
                  <a:schemeClr val="tx2"/>
                </a:solidFill>
              </a:rPr>
              <a:t> 4; </a:t>
            </a:r>
            <a:r>
              <a:rPr lang="en-GB" noProof="0" dirty="0" err="1">
                <a:solidFill>
                  <a:schemeClr val="tx2"/>
                </a:solidFill>
              </a:rPr>
              <a:t>abstr</a:t>
            </a:r>
            <a:r>
              <a:rPr lang="en-GB" noProof="0" dirty="0">
                <a:solidFill>
                  <a:schemeClr val="tx2"/>
                </a:solidFill>
              </a:rPr>
              <a:t> 4) (ASCO GI 2023, oral presentation); Prager G, et al. N Engl J Med. 2023; 388:1657-1667</a:t>
            </a:r>
          </a:p>
        </p:txBody>
      </p:sp>
      <p:sp>
        <p:nvSpPr>
          <p:cNvPr id="8" name="TextBox 7">
            <a:extLst>
              <a:ext uri="{FF2B5EF4-FFF2-40B4-BE49-F238E27FC236}">
                <a16:creationId xmlns:a16="http://schemas.microsoft.com/office/drawing/2014/main" id="{852E5315-0ED3-28F1-A85A-B97249F67693}"/>
              </a:ext>
            </a:extLst>
          </p:cNvPr>
          <p:cNvSpPr txBox="1"/>
          <p:nvPr/>
        </p:nvSpPr>
        <p:spPr>
          <a:xfrm>
            <a:off x="6567699" y="1943241"/>
            <a:ext cx="4213398"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9" name="TextBox 8">
            <a:extLst>
              <a:ext uri="{FF2B5EF4-FFF2-40B4-BE49-F238E27FC236}">
                <a16:creationId xmlns:a16="http://schemas.microsoft.com/office/drawing/2014/main" id="{524849ED-7C14-2AAC-067E-2D52DBAD5D5E}"/>
              </a:ext>
            </a:extLst>
          </p:cNvPr>
          <p:cNvSpPr txBox="1"/>
          <p:nvPr/>
        </p:nvSpPr>
        <p:spPr>
          <a:xfrm>
            <a:off x="620184" y="1944950"/>
            <a:ext cx="5559022"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Overall survival (primary endpoint)</a:t>
            </a:r>
          </a:p>
        </p:txBody>
      </p:sp>
      <p:graphicFrame>
        <p:nvGraphicFramePr>
          <p:cNvPr id="175" name="Table 174">
            <a:extLst>
              <a:ext uri="{FF2B5EF4-FFF2-40B4-BE49-F238E27FC236}">
                <a16:creationId xmlns:a16="http://schemas.microsoft.com/office/drawing/2014/main" id="{DA988E77-0BFF-014F-9A12-B00558EF8BED}"/>
              </a:ext>
            </a:extLst>
          </p:cNvPr>
          <p:cNvGraphicFramePr>
            <a:graphicFrameLocks noGrp="1"/>
          </p:cNvGraphicFramePr>
          <p:nvPr/>
        </p:nvGraphicFramePr>
        <p:xfrm>
          <a:off x="3307029" y="2370616"/>
          <a:ext cx="2774703" cy="1202400"/>
        </p:xfrm>
        <a:graphic>
          <a:graphicData uri="http://schemas.openxmlformats.org/drawingml/2006/table">
            <a:tbl>
              <a:tblPr firstRow="1" bandRow="1">
                <a:tableStyleId>{5C22544A-7EE6-4342-B048-85BDC9FD1C3A}</a:tableStyleId>
              </a:tblPr>
              <a:tblGrid>
                <a:gridCol w="1238035">
                  <a:extLst>
                    <a:ext uri="{9D8B030D-6E8A-4147-A177-3AD203B41FA5}">
                      <a16:colId xmlns:a16="http://schemas.microsoft.com/office/drawing/2014/main" val="2982419516"/>
                    </a:ext>
                  </a:extLst>
                </a:gridCol>
                <a:gridCol w="768334">
                  <a:extLst>
                    <a:ext uri="{9D8B030D-6E8A-4147-A177-3AD203B41FA5}">
                      <a16:colId xmlns:a16="http://schemas.microsoft.com/office/drawing/2014/main" val="849552330"/>
                    </a:ext>
                  </a:extLst>
                </a:gridCol>
                <a:gridCol w="768334">
                  <a:extLst>
                    <a:ext uri="{9D8B030D-6E8A-4147-A177-3AD203B41FA5}">
                      <a16:colId xmlns:a16="http://schemas.microsoft.com/office/drawing/2014/main" val="487551007"/>
                    </a:ext>
                  </a:extLst>
                </a:gridCol>
              </a:tblGrid>
              <a:tr h="164258">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noFill/>
                  </a:tcPr>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GB" sz="1000" dirty="0">
                          <a:latin typeface="Arial" panose="020B0604020202020204" pitchFamily="34" charset="0"/>
                          <a:cs typeface="Arial" panose="020B0604020202020204" pitchFamily="34" charset="0"/>
                        </a:rPr>
                        <a:t>FTD–TPI</a:t>
                      </a:r>
                      <a:br>
                        <a:rPr lang="en-US" sz="1000" spc="-50" baseline="0" dirty="0">
                          <a:latin typeface="Arial" panose="020B0604020202020204" pitchFamily="34" charset="0"/>
                          <a:cs typeface="Arial" panose="020B0604020202020204" pitchFamily="34" charset="0"/>
                        </a:rPr>
                      </a:br>
                      <a:endParaRPr lang="en-US" sz="1000" spc="-50" baseline="0" dirty="0">
                        <a:latin typeface="Arial" panose="020B0604020202020204" pitchFamily="34" charset="0"/>
                        <a:cs typeface="Arial" panose="020B0604020202020204" pitchFamily="34" charset="0"/>
                      </a:endParaRPr>
                    </a:p>
                    <a:p>
                      <a:pPr algn="ct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val="2644384733"/>
                  </a:ext>
                </a:extLst>
              </a:tr>
              <a:tr h="0">
                <a:tc>
                  <a:txBody>
                    <a:bodyPr/>
                    <a:lstStyle/>
                    <a:p>
                      <a:r>
                        <a:rPr lang="en-US" sz="1000" b="0" spc="-50" baseline="0" dirty="0">
                          <a:latin typeface="Arial" panose="020B0604020202020204" pitchFamily="34" charset="0"/>
                          <a:cs typeface="Arial" panose="020B0604020202020204" pitchFamily="34" charset="0"/>
                        </a:rPr>
                        <a:t>Median OS,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10.8</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7.5</a:t>
                      </a:r>
                    </a:p>
                  </a:txBody>
                  <a:tcPr marL="19440" marR="19440" marT="36000" marB="36000" anchor="ctr"/>
                </a:tc>
                <a:extLst>
                  <a:ext uri="{0D108BD9-81ED-4DB2-BD59-A6C34878D82A}">
                    <a16:rowId xmlns:a16="http://schemas.microsoft.com/office/drawing/2014/main" val="3014793133"/>
                  </a:ext>
                </a:extLst>
              </a:tr>
              <a:tr h="0">
                <a:tc>
                  <a:txBody>
                    <a:bodyPr/>
                    <a:lstStyle/>
                    <a:p>
                      <a:r>
                        <a:rPr lang="en-US" sz="1000" b="0" spc="-50" baseline="0" dirty="0">
                          <a:latin typeface="Arial" panose="020B0604020202020204" pitchFamily="34" charset="0"/>
                          <a:cs typeface="Arial" panose="020B0604020202020204" pitchFamily="34" charset="0"/>
                        </a:rPr>
                        <a:t>6-month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77</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61</a:t>
                      </a:r>
                    </a:p>
                  </a:txBody>
                  <a:tcPr marL="19440" marR="19440" marT="36000" marB="36000" anchor="ctr"/>
                </a:tc>
                <a:extLst>
                  <a:ext uri="{0D108BD9-81ED-4DB2-BD59-A6C34878D82A}">
                    <a16:rowId xmlns:a16="http://schemas.microsoft.com/office/drawing/2014/main" val="3810625189"/>
                  </a:ext>
                </a:extLst>
              </a:tr>
              <a:tr h="0">
                <a:tc>
                  <a:txBody>
                    <a:bodyPr/>
                    <a:lstStyle/>
                    <a:p>
                      <a:r>
                        <a:rPr lang="en-US" sz="1000" b="0" spc="-50" baseline="0" dirty="0">
                          <a:latin typeface="Arial" panose="020B0604020202020204" pitchFamily="34" charset="0"/>
                          <a:cs typeface="Arial" panose="020B0604020202020204" pitchFamily="34" charset="0"/>
                        </a:rPr>
                        <a:t>12-month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30</a:t>
                      </a:r>
                    </a:p>
                  </a:txBody>
                  <a:tcPr marL="19440" marR="19440" marT="36000" marB="36000" anchor="ctr"/>
                </a:tc>
                <a:extLst>
                  <a:ext uri="{0D108BD9-81ED-4DB2-BD59-A6C34878D82A}">
                    <a16:rowId xmlns:a16="http://schemas.microsoft.com/office/drawing/2014/main" val="1470114107"/>
                  </a:ext>
                </a:extLst>
              </a:tr>
            </a:tbl>
          </a:graphicData>
        </a:graphic>
      </p:graphicFrame>
      <p:sp>
        <p:nvSpPr>
          <p:cNvPr id="176" name="TextBox 175">
            <a:extLst>
              <a:ext uri="{FF2B5EF4-FFF2-40B4-BE49-F238E27FC236}">
                <a16:creationId xmlns:a16="http://schemas.microsoft.com/office/drawing/2014/main" id="{F92813F0-B0E3-9540-8284-6638D78580E4}"/>
              </a:ext>
            </a:extLst>
          </p:cNvPr>
          <p:cNvSpPr txBox="1"/>
          <p:nvPr/>
        </p:nvSpPr>
        <p:spPr>
          <a:xfrm>
            <a:off x="693874" y="5368451"/>
            <a:ext cx="875240"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 Bev group</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group</a:t>
            </a:r>
          </a:p>
        </p:txBody>
      </p:sp>
      <p:sp>
        <p:nvSpPr>
          <p:cNvPr id="180" name="TextBox 179">
            <a:extLst>
              <a:ext uri="{FF2B5EF4-FFF2-40B4-BE49-F238E27FC236}">
                <a16:creationId xmlns:a16="http://schemas.microsoft.com/office/drawing/2014/main" id="{BD7F2A6C-8F44-EC41-9002-2CBB93F3EFD0}"/>
              </a:ext>
            </a:extLst>
          </p:cNvPr>
          <p:cNvSpPr txBox="1"/>
          <p:nvPr/>
        </p:nvSpPr>
        <p:spPr>
          <a:xfrm rot="16200000">
            <a:off x="773455" y="3990179"/>
            <a:ext cx="1197444"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Overall Survival (%)</a:t>
            </a:r>
          </a:p>
        </p:txBody>
      </p:sp>
      <p:sp>
        <p:nvSpPr>
          <p:cNvPr id="181" name="TextBox 180">
            <a:extLst>
              <a:ext uri="{FF2B5EF4-FFF2-40B4-BE49-F238E27FC236}">
                <a16:creationId xmlns:a16="http://schemas.microsoft.com/office/drawing/2014/main" id="{D9A201ED-CE19-6F47-B701-A05D88F17F9B}"/>
              </a:ext>
            </a:extLst>
          </p:cNvPr>
          <p:cNvSpPr txBox="1"/>
          <p:nvPr/>
        </p:nvSpPr>
        <p:spPr>
          <a:xfrm>
            <a:off x="1562280"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182" name="TextBox 181">
            <a:extLst>
              <a:ext uri="{FF2B5EF4-FFF2-40B4-BE49-F238E27FC236}">
                <a16:creationId xmlns:a16="http://schemas.microsoft.com/office/drawing/2014/main" id="{400D6911-5FDB-D349-B9D3-9EC38787EAA4}"/>
              </a:ext>
            </a:extLst>
          </p:cNvPr>
          <p:cNvSpPr txBox="1"/>
          <p:nvPr/>
        </p:nvSpPr>
        <p:spPr>
          <a:xfrm>
            <a:off x="1733666"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183" name="TextBox 182">
            <a:extLst>
              <a:ext uri="{FF2B5EF4-FFF2-40B4-BE49-F238E27FC236}">
                <a16:creationId xmlns:a16="http://schemas.microsoft.com/office/drawing/2014/main" id="{B4940D9F-584D-5C40-991F-BE93F8FF4C7C}"/>
              </a:ext>
            </a:extLst>
          </p:cNvPr>
          <p:cNvSpPr txBox="1"/>
          <p:nvPr/>
        </p:nvSpPr>
        <p:spPr>
          <a:xfrm>
            <a:off x="31338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160</a:t>
            </a:r>
          </a:p>
          <a:p>
            <a:pPr algn="ctr"/>
            <a:r>
              <a:rPr lang="en-GB" sz="800" dirty="0">
                <a:latin typeface="Arial" panose="020B0604020202020204" pitchFamily="34" charset="0"/>
                <a:ea typeface="Aileron" charset="0"/>
                <a:cs typeface="Arial" panose="020B0604020202020204" pitchFamily="34" charset="0"/>
              </a:rPr>
              <a:t>120</a:t>
            </a:r>
          </a:p>
        </p:txBody>
      </p:sp>
      <p:pic>
        <p:nvPicPr>
          <p:cNvPr id="185" name="Graphic 184">
            <a:extLst>
              <a:ext uri="{FF2B5EF4-FFF2-40B4-BE49-F238E27FC236}">
                <a16:creationId xmlns:a16="http://schemas.microsoft.com/office/drawing/2014/main" id="{AF533B13-910E-5349-BAF0-F6CB5480E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7334" y="3205458"/>
            <a:ext cx="4030218" cy="1867662"/>
          </a:xfrm>
          <a:prstGeom prst="rect">
            <a:avLst/>
          </a:prstGeom>
        </p:spPr>
      </p:pic>
      <p:sp>
        <p:nvSpPr>
          <p:cNvPr id="186" name="TextBox 185">
            <a:extLst>
              <a:ext uri="{FF2B5EF4-FFF2-40B4-BE49-F238E27FC236}">
                <a16:creationId xmlns:a16="http://schemas.microsoft.com/office/drawing/2014/main" id="{09428C1E-50CE-E14F-A649-66A574DEDBD3}"/>
              </a:ext>
            </a:extLst>
          </p:cNvPr>
          <p:cNvSpPr txBox="1"/>
          <p:nvPr/>
        </p:nvSpPr>
        <p:spPr>
          <a:xfrm>
            <a:off x="19400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244</a:t>
            </a:r>
          </a:p>
          <a:p>
            <a:pPr algn="ctr"/>
            <a:r>
              <a:rPr lang="en-GB" sz="800" dirty="0">
                <a:latin typeface="Arial" panose="020B0604020202020204" pitchFamily="34" charset="0"/>
                <a:ea typeface="Aileron" charset="0"/>
                <a:cs typeface="Arial" panose="020B0604020202020204" pitchFamily="34" charset="0"/>
              </a:rPr>
              <a:t>242</a:t>
            </a:r>
          </a:p>
        </p:txBody>
      </p:sp>
      <p:sp>
        <p:nvSpPr>
          <p:cNvPr id="187" name="TextBox 186">
            <a:extLst>
              <a:ext uri="{FF2B5EF4-FFF2-40B4-BE49-F238E27FC236}">
                <a16:creationId xmlns:a16="http://schemas.microsoft.com/office/drawing/2014/main" id="{DECDA793-1C29-AA44-B4F6-5B7211B8BCA1}"/>
              </a:ext>
            </a:extLst>
          </p:cNvPr>
          <p:cNvSpPr txBox="1"/>
          <p:nvPr/>
        </p:nvSpPr>
        <p:spPr>
          <a:xfrm>
            <a:off x="21496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239</a:t>
            </a:r>
          </a:p>
          <a:p>
            <a:pPr algn="ctr"/>
            <a:r>
              <a:rPr lang="en-GB" sz="800" dirty="0">
                <a:latin typeface="Arial" panose="020B0604020202020204" pitchFamily="34" charset="0"/>
                <a:ea typeface="Aileron" charset="0"/>
                <a:cs typeface="Arial" panose="020B0604020202020204" pitchFamily="34" charset="0"/>
              </a:rPr>
              <a:t>230</a:t>
            </a:r>
          </a:p>
        </p:txBody>
      </p:sp>
      <p:sp>
        <p:nvSpPr>
          <p:cNvPr id="189" name="TextBox 188">
            <a:extLst>
              <a:ext uri="{FF2B5EF4-FFF2-40B4-BE49-F238E27FC236}">
                <a16:creationId xmlns:a16="http://schemas.microsoft.com/office/drawing/2014/main" id="{2F50B865-9B70-274B-829D-42AE2206A7EF}"/>
              </a:ext>
            </a:extLst>
          </p:cNvPr>
          <p:cNvSpPr txBox="1"/>
          <p:nvPr/>
        </p:nvSpPr>
        <p:spPr>
          <a:xfrm>
            <a:off x="33561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149</a:t>
            </a:r>
          </a:p>
          <a:p>
            <a:pPr algn="ctr"/>
            <a:r>
              <a:rPr lang="en-GB" sz="800" dirty="0">
                <a:latin typeface="Arial" panose="020B0604020202020204" pitchFamily="34" charset="0"/>
                <a:ea typeface="Aileron" charset="0"/>
                <a:cs typeface="Arial" panose="020B0604020202020204" pitchFamily="34" charset="0"/>
              </a:rPr>
              <a:t>108</a:t>
            </a:r>
          </a:p>
        </p:txBody>
      </p:sp>
      <p:sp>
        <p:nvSpPr>
          <p:cNvPr id="190" name="TextBox 189">
            <a:extLst>
              <a:ext uri="{FF2B5EF4-FFF2-40B4-BE49-F238E27FC236}">
                <a16:creationId xmlns:a16="http://schemas.microsoft.com/office/drawing/2014/main" id="{7B2215B9-F532-8E48-9474-9E70DF624AEC}"/>
              </a:ext>
            </a:extLst>
          </p:cNvPr>
          <p:cNvSpPr txBox="1"/>
          <p:nvPr/>
        </p:nvSpPr>
        <p:spPr>
          <a:xfrm>
            <a:off x="35561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131</a:t>
            </a:r>
          </a:p>
          <a:p>
            <a:pPr algn="ctr"/>
            <a:r>
              <a:rPr lang="en-GB" sz="800" dirty="0">
                <a:latin typeface="Arial" panose="020B0604020202020204" pitchFamily="34" charset="0"/>
                <a:ea typeface="Aileron" charset="0"/>
                <a:cs typeface="Arial" panose="020B0604020202020204" pitchFamily="34" charset="0"/>
              </a:rPr>
              <a:t>95</a:t>
            </a:r>
          </a:p>
        </p:txBody>
      </p:sp>
      <p:sp>
        <p:nvSpPr>
          <p:cNvPr id="191" name="TextBox 190">
            <a:extLst>
              <a:ext uri="{FF2B5EF4-FFF2-40B4-BE49-F238E27FC236}">
                <a16:creationId xmlns:a16="http://schemas.microsoft.com/office/drawing/2014/main" id="{9E56515B-1444-4A4C-AAAE-9BBBA0B4088B}"/>
              </a:ext>
            </a:extLst>
          </p:cNvPr>
          <p:cNvSpPr txBox="1"/>
          <p:nvPr/>
        </p:nvSpPr>
        <p:spPr>
          <a:xfrm>
            <a:off x="376569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119</a:t>
            </a:r>
          </a:p>
          <a:p>
            <a:pPr algn="ctr"/>
            <a:r>
              <a:rPr lang="en-GB" sz="800" dirty="0">
                <a:latin typeface="Arial" panose="020B0604020202020204" pitchFamily="34" charset="0"/>
                <a:ea typeface="Aileron" charset="0"/>
                <a:cs typeface="Arial" panose="020B0604020202020204" pitchFamily="34" charset="0"/>
              </a:rPr>
              <a:t>85</a:t>
            </a:r>
          </a:p>
        </p:txBody>
      </p:sp>
      <p:sp>
        <p:nvSpPr>
          <p:cNvPr id="192" name="TextBox 191">
            <a:extLst>
              <a:ext uri="{FF2B5EF4-FFF2-40B4-BE49-F238E27FC236}">
                <a16:creationId xmlns:a16="http://schemas.microsoft.com/office/drawing/2014/main" id="{5488A90A-331E-074B-B699-5AC72168D56B}"/>
              </a:ext>
            </a:extLst>
          </p:cNvPr>
          <p:cNvSpPr txBox="1"/>
          <p:nvPr/>
        </p:nvSpPr>
        <p:spPr>
          <a:xfrm>
            <a:off x="23464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230</a:t>
            </a:r>
          </a:p>
          <a:p>
            <a:pPr algn="ctr"/>
            <a:r>
              <a:rPr lang="en-GB" sz="800" dirty="0">
                <a:latin typeface="Arial" panose="020B0604020202020204" pitchFamily="34" charset="0"/>
                <a:ea typeface="Aileron" charset="0"/>
                <a:cs typeface="Arial" panose="020B0604020202020204" pitchFamily="34" charset="0"/>
              </a:rPr>
              <a:t>205</a:t>
            </a:r>
          </a:p>
        </p:txBody>
      </p:sp>
      <p:sp>
        <p:nvSpPr>
          <p:cNvPr id="193" name="TextBox 192">
            <a:extLst>
              <a:ext uri="{FF2B5EF4-FFF2-40B4-BE49-F238E27FC236}">
                <a16:creationId xmlns:a16="http://schemas.microsoft.com/office/drawing/2014/main" id="{6E8D097A-FF87-3243-B2B5-23BEF02ECBB3}"/>
              </a:ext>
            </a:extLst>
          </p:cNvPr>
          <p:cNvSpPr txBox="1"/>
          <p:nvPr/>
        </p:nvSpPr>
        <p:spPr>
          <a:xfrm>
            <a:off x="25433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217</a:t>
            </a:r>
          </a:p>
          <a:p>
            <a:pPr algn="ctr"/>
            <a:r>
              <a:rPr lang="en-GB" sz="800" dirty="0">
                <a:latin typeface="Arial" panose="020B0604020202020204" pitchFamily="34" charset="0"/>
                <a:ea typeface="Aileron" charset="0"/>
                <a:cs typeface="Arial" panose="020B0604020202020204" pitchFamily="34" charset="0"/>
              </a:rPr>
              <a:t>184</a:t>
            </a:r>
          </a:p>
        </p:txBody>
      </p:sp>
      <p:sp>
        <p:nvSpPr>
          <p:cNvPr id="194" name="TextBox 193">
            <a:extLst>
              <a:ext uri="{FF2B5EF4-FFF2-40B4-BE49-F238E27FC236}">
                <a16:creationId xmlns:a16="http://schemas.microsoft.com/office/drawing/2014/main" id="{9574659C-1E19-C74F-B957-9ED5256AC234}"/>
              </a:ext>
            </a:extLst>
          </p:cNvPr>
          <p:cNvSpPr txBox="1"/>
          <p:nvPr/>
        </p:nvSpPr>
        <p:spPr>
          <a:xfrm>
            <a:off x="27433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203</a:t>
            </a:r>
          </a:p>
          <a:p>
            <a:pPr algn="ctr"/>
            <a:r>
              <a:rPr lang="en-GB" sz="800" dirty="0">
                <a:latin typeface="Arial" panose="020B0604020202020204" pitchFamily="34" charset="0"/>
                <a:ea typeface="Aileron" charset="0"/>
                <a:cs typeface="Arial" panose="020B0604020202020204" pitchFamily="34" charset="0"/>
              </a:rPr>
              <a:t>163</a:t>
            </a:r>
          </a:p>
        </p:txBody>
      </p:sp>
      <p:sp>
        <p:nvSpPr>
          <p:cNvPr id="195" name="TextBox 194">
            <a:extLst>
              <a:ext uri="{FF2B5EF4-FFF2-40B4-BE49-F238E27FC236}">
                <a16:creationId xmlns:a16="http://schemas.microsoft.com/office/drawing/2014/main" id="{29C76EFC-5BE4-9C4B-A637-8C0ABE492EB1}"/>
              </a:ext>
            </a:extLst>
          </p:cNvPr>
          <p:cNvSpPr txBox="1"/>
          <p:nvPr/>
        </p:nvSpPr>
        <p:spPr>
          <a:xfrm>
            <a:off x="29433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183</a:t>
            </a:r>
          </a:p>
          <a:p>
            <a:pPr algn="ctr"/>
            <a:r>
              <a:rPr lang="en-GB" sz="800" dirty="0">
                <a:latin typeface="Arial" panose="020B0604020202020204" pitchFamily="34" charset="0"/>
                <a:ea typeface="Aileron" charset="0"/>
                <a:cs typeface="Arial" panose="020B0604020202020204" pitchFamily="34" charset="0"/>
              </a:rPr>
              <a:t>143</a:t>
            </a:r>
          </a:p>
        </p:txBody>
      </p:sp>
      <p:sp>
        <p:nvSpPr>
          <p:cNvPr id="196" name="TextBox 195">
            <a:extLst>
              <a:ext uri="{FF2B5EF4-FFF2-40B4-BE49-F238E27FC236}">
                <a16:creationId xmlns:a16="http://schemas.microsoft.com/office/drawing/2014/main" id="{4DC96013-B055-1348-911E-DF6C20709806}"/>
              </a:ext>
            </a:extLst>
          </p:cNvPr>
          <p:cNvSpPr txBox="1"/>
          <p:nvPr/>
        </p:nvSpPr>
        <p:spPr>
          <a:xfrm>
            <a:off x="39530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104</a:t>
            </a:r>
          </a:p>
          <a:p>
            <a:pPr algn="ctr"/>
            <a:r>
              <a:rPr lang="en-GB" sz="800" dirty="0">
                <a:latin typeface="Arial" panose="020B0604020202020204" pitchFamily="34" charset="0"/>
                <a:ea typeface="Aileron" charset="0"/>
                <a:cs typeface="Arial" panose="020B0604020202020204" pitchFamily="34" charset="0"/>
              </a:rPr>
              <a:t>76</a:t>
            </a:r>
          </a:p>
        </p:txBody>
      </p:sp>
      <p:sp>
        <p:nvSpPr>
          <p:cNvPr id="197" name="TextBox 196">
            <a:extLst>
              <a:ext uri="{FF2B5EF4-FFF2-40B4-BE49-F238E27FC236}">
                <a16:creationId xmlns:a16="http://schemas.microsoft.com/office/drawing/2014/main" id="{8D581EBE-A12C-414E-BADF-84ED600C409B}"/>
              </a:ext>
            </a:extLst>
          </p:cNvPr>
          <p:cNvSpPr txBox="1"/>
          <p:nvPr/>
        </p:nvSpPr>
        <p:spPr>
          <a:xfrm>
            <a:off x="578873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198" name="TextBox 197">
            <a:extLst>
              <a:ext uri="{FF2B5EF4-FFF2-40B4-BE49-F238E27FC236}">
                <a16:creationId xmlns:a16="http://schemas.microsoft.com/office/drawing/2014/main" id="{453FD11F-C4D8-BF48-BC8D-A7C5F160BF7E}"/>
              </a:ext>
            </a:extLst>
          </p:cNvPr>
          <p:cNvSpPr txBox="1"/>
          <p:nvPr/>
        </p:nvSpPr>
        <p:spPr>
          <a:xfrm>
            <a:off x="55950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199" name="TextBox 198">
            <a:extLst>
              <a:ext uri="{FF2B5EF4-FFF2-40B4-BE49-F238E27FC236}">
                <a16:creationId xmlns:a16="http://schemas.microsoft.com/office/drawing/2014/main" id="{10DD5826-7A55-6C4D-AE4B-2E5FEE29863F}"/>
              </a:ext>
            </a:extLst>
          </p:cNvPr>
          <p:cNvSpPr txBox="1"/>
          <p:nvPr/>
        </p:nvSpPr>
        <p:spPr>
          <a:xfrm>
            <a:off x="539820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2</a:t>
            </a:r>
          </a:p>
        </p:txBody>
      </p:sp>
      <p:sp>
        <p:nvSpPr>
          <p:cNvPr id="200" name="TextBox 199">
            <a:extLst>
              <a:ext uri="{FF2B5EF4-FFF2-40B4-BE49-F238E27FC236}">
                <a16:creationId xmlns:a16="http://schemas.microsoft.com/office/drawing/2014/main" id="{4A05B7EA-4736-B947-92C3-6A714323E1BE}"/>
              </a:ext>
            </a:extLst>
          </p:cNvPr>
          <p:cNvSpPr txBox="1"/>
          <p:nvPr/>
        </p:nvSpPr>
        <p:spPr>
          <a:xfrm>
            <a:off x="51693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5</a:t>
            </a:r>
          </a:p>
        </p:txBody>
      </p:sp>
      <p:sp>
        <p:nvSpPr>
          <p:cNvPr id="201" name="TextBox 200">
            <a:extLst>
              <a:ext uri="{FF2B5EF4-FFF2-40B4-BE49-F238E27FC236}">
                <a16:creationId xmlns:a16="http://schemas.microsoft.com/office/drawing/2014/main" id="{8C25849A-E2AA-B346-9FE4-374EC8A88026}"/>
              </a:ext>
            </a:extLst>
          </p:cNvPr>
          <p:cNvSpPr txBox="1"/>
          <p:nvPr/>
        </p:nvSpPr>
        <p:spPr>
          <a:xfrm>
            <a:off x="49597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a:p>
            <a:pPr algn="ctr"/>
            <a:r>
              <a:rPr lang="en-GB" sz="800" dirty="0">
                <a:latin typeface="Arial" panose="020B0604020202020204" pitchFamily="34" charset="0"/>
                <a:ea typeface="Aileron" charset="0"/>
                <a:cs typeface="Arial" panose="020B0604020202020204" pitchFamily="34" charset="0"/>
              </a:rPr>
              <a:t>10</a:t>
            </a:r>
          </a:p>
        </p:txBody>
      </p:sp>
      <p:sp>
        <p:nvSpPr>
          <p:cNvPr id="202" name="TextBox 201">
            <a:extLst>
              <a:ext uri="{FF2B5EF4-FFF2-40B4-BE49-F238E27FC236}">
                <a16:creationId xmlns:a16="http://schemas.microsoft.com/office/drawing/2014/main" id="{D9F06D75-208D-AD48-A86D-ADE5AAFAD0B6}"/>
              </a:ext>
            </a:extLst>
          </p:cNvPr>
          <p:cNvSpPr txBox="1"/>
          <p:nvPr/>
        </p:nvSpPr>
        <p:spPr>
          <a:xfrm>
            <a:off x="47756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37</a:t>
            </a:r>
          </a:p>
          <a:p>
            <a:pPr algn="ctr"/>
            <a:r>
              <a:rPr lang="en-GB" sz="800" dirty="0">
                <a:latin typeface="Arial" panose="020B0604020202020204" pitchFamily="34" charset="0"/>
                <a:ea typeface="Aileron" charset="0"/>
                <a:cs typeface="Arial" panose="020B0604020202020204" pitchFamily="34" charset="0"/>
              </a:rPr>
              <a:t>16</a:t>
            </a:r>
          </a:p>
        </p:txBody>
      </p:sp>
      <p:sp>
        <p:nvSpPr>
          <p:cNvPr id="203" name="TextBox 202">
            <a:extLst>
              <a:ext uri="{FF2B5EF4-FFF2-40B4-BE49-F238E27FC236}">
                <a16:creationId xmlns:a16="http://schemas.microsoft.com/office/drawing/2014/main" id="{D8954AC1-141E-7A43-8DFD-24F6C8E1E4DD}"/>
              </a:ext>
            </a:extLst>
          </p:cNvPr>
          <p:cNvSpPr txBox="1"/>
          <p:nvPr/>
        </p:nvSpPr>
        <p:spPr>
          <a:xfrm>
            <a:off x="45660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24</a:t>
            </a:r>
          </a:p>
        </p:txBody>
      </p:sp>
      <p:sp>
        <p:nvSpPr>
          <p:cNvPr id="204" name="TextBox 203">
            <a:extLst>
              <a:ext uri="{FF2B5EF4-FFF2-40B4-BE49-F238E27FC236}">
                <a16:creationId xmlns:a16="http://schemas.microsoft.com/office/drawing/2014/main" id="{2EC6BFC6-6481-9A4C-80BC-BAB6F41C3D3B}"/>
              </a:ext>
            </a:extLst>
          </p:cNvPr>
          <p:cNvSpPr txBox="1"/>
          <p:nvPr/>
        </p:nvSpPr>
        <p:spPr>
          <a:xfrm>
            <a:off x="4359702"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69</a:t>
            </a:r>
          </a:p>
          <a:p>
            <a:pPr algn="ctr"/>
            <a:r>
              <a:rPr lang="en-GB" sz="800" dirty="0">
                <a:latin typeface="Arial" panose="020B0604020202020204" pitchFamily="34" charset="0"/>
                <a:ea typeface="Aileron" charset="0"/>
                <a:cs typeface="Arial" panose="020B0604020202020204" pitchFamily="34" charset="0"/>
              </a:rPr>
              <a:t>44</a:t>
            </a:r>
          </a:p>
        </p:txBody>
      </p:sp>
      <p:sp>
        <p:nvSpPr>
          <p:cNvPr id="205" name="TextBox 204">
            <a:extLst>
              <a:ext uri="{FF2B5EF4-FFF2-40B4-BE49-F238E27FC236}">
                <a16:creationId xmlns:a16="http://schemas.microsoft.com/office/drawing/2014/main" id="{E70F7E5D-ECFA-0B48-9531-F86CD6F06108}"/>
              </a:ext>
            </a:extLst>
          </p:cNvPr>
          <p:cNvSpPr txBox="1"/>
          <p:nvPr/>
        </p:nvSpPr>
        <p:spPr>
          <a:xfrm>
            <a:off x="41787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88</a:t>
            </a:r>
          </a:p>
          <a:p>
            <a:pPr algn="ctr"/>
            <a:r>
              <a:rPr lang="en-GB" sz="800" dirty="0">
                <a:latin typeface="Arial" panose="020B0604020202020204" pitchFamily="34" charset="0"/>
                <a:ea typeface="Aileron" charset="0"/>
                <a:cs typeface="Arial" panose="020B0604020202020204" pitchFamily="34" charset="0"/>
              </a:rPr>
              <a:t>63</a:t>
            </a:r>
          </a:p>
        </p:txBody>
      </p:sp>
      <p:sp>
        <p:nvSpPr>
          <p:cNvPr id="206" name="TextBox 205">
            <a:extLst>
              <a:ext uri="{FF2B5EF4-FFF2-40B4-BE49-F238E27FC236}">
                <a16:creationId xmlns:a16="http://schemas.microsoft.com/office/drawing/2014/main" id="{8053E865-F4D9-C84F-BB5C-D41CCD746166}"/>
              </a:ext>
            </a:extLst>
          </p:cNvPr>
          <p:cNvSpPr txBox="1"/>
          <p:nvPr/>
        </p:nvSpPr>
        <p:spPr>
          <a:xfrm>
            <a:off x="1619988"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07" name="TextBox 206">
            <a:extLst>
              <a:ext uri="{FF2B5EF4-FFF2-40B4-BE49-F238E27FC236}">
                <a16:creationId xmlns:a16="http://schemas.microsoft.com/office/drawing/2014/main" id="{76F23254-D596-6C43-8222-8927BBF5C2AD}"/>
              </a:ext>
            </a:extLst>
          </p:cNvPr>
          <p:cNvSpPr txBox="1"/>
          <p:nvPr/>
        </p:nvSpPr>
        <p:spPr>
          <a:xfrm>
            <a:off x="1619988"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26" name="TextBox 225">
            <a:extLst>
              <a:ext uri="{FF2B5EF4-FFF2-40B4-BE49-F238E27FC236}">
                <a16:creationId xmlns:a16="http://schemas.microsoft.com/office/drawing/2014/main" id="{3904C6A4-5996-0845-A480-6D66EC648119}"/>
              </a:ext>
            </a:extLst>
          </p:cNvPr>
          <p:cNvSpPr txBox="1"/>
          <p:nvPr/>
        </p:nvSpPr>
        <p:spPr>
          <a:xfrm>
            <a:off x="47407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27" name="TextBox 226">
            <a:extLst>
              <a:ext uri="{FF2B5EF4-FFF2-40B4-BE49-F238E27FC236}">
                <a16:creationId xmlns:a16="http://schemas.microsoft.com/office/drawing/2014/main" id="{FB033A65-6918-B346-8BF4-7078A0DEE008}"/>
              </a:ext>
            </a:extLst>
          </p:cNvPr>
          <p:cNvSpPr txBox="1"/>
          <p:nvPr/>
        </p:nvSpPr>
        <p:spPr>
          <a:xfrm>
            <a:off x="495025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28" name="TextBox 227">
            <a:extLst>
              <a:ext uri="{FF2B5EF4-FFF2-40B4-BE49-F238E27FC236}">
                <a16:creationId xmlns:a16="http://schemas.microsoft.com/office/drawing/2014/main" id="{472EB906-C7F9-BC49-9113-DC01E2DDFB75}"/>
              </a:ext>
            </a:extLst>
          </p:cNvPr>
          <p:cNvSpPr txBox="1"/>
          <p:nvPr/>
        </p:nvSpPr>
        <p:spPr>
          <a:xfrm>
            <a:off x="51502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29" name="TextBox 228">
            <a:extLst>
              <a:ext uri="{FF2B5EF4-FFF2-40B4-BE49-F238E27FC236}">
                <a16:creationId xmlns:a16="http://schemas.microsoft.com/office/drawing/2014/main" id="{6FBE3B4A-64D3-9044-8546-35AF06DD7CAA}"/>
              </a:ext>
            </a:extLst>
          </p:cNvPr>
          <p:cNvSpPr txBox="1"/>
          <p:nvPr/>
        </p:nvSpPr>
        <p:spPr>
          <a:xfrm>
            <a:off x="5347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30" name="TextBox 229">
            <a:extLst>
              <a:ext uri="{FF2B5EF4-FFF2-40B4-BE49-F238E27FC236}">
                <a16:creationId xmlns:a16="http://schemas.microsoft.com/office/drawing/2014/main" id="{A32A6CAB-CC89-5645-8DB2-BB949546186B}"/>
              </a:ext>
            </a:extLst>
          </p:cNvPr>
          <p:cNvSpPr txBox="1"/>
          <p:nvPr/>
        </p:nvSpPr>
        <p:spPr>
          <a:xfrm>
            <a:off x="55503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231" name="TextBox 230">
            <a:extLst>
              <a:ext uri="{FF2B5EF4-FFF2-40B4-BE49-F238E27FC236}">
                <a16:creationId xmlns:a16="http://schemas.microsoft.com/office/drawing/2014/main" id="{5BD25A23-BA48-364F-BDD1-32E85DE406F1}"/>
              </a:ext>
            </a:extLst>
          </p:cNvPr>
          <p:cNvSpPr txBox="1"/>
          <p:nvPr/>
        </p:nvSpPr>
        <p:spPr>
          <a:xfrm>
            <a:off x="57440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78" name="TextBox 177">
            <a:extLst>
              <a:ext uri="{FF2B5EF4-FFF2-40B4-BE49-F238E27FC236}">
                <a16:creationId xmlns:a16="http://schemas.microsoft.com/office/drawing/2014/main" id="{CAE5203D-1445-814A-81CC-D3007267B017}"/>
              </a:ext>
            </a:extLst>
          </p:cNvPr>
          <p:cNvSpPr txBox="1"/>
          <p:nvPr/>
        </p:nvSpPr>
        <p:spPr>
          <a:xfrm>
            <a:off x="2286282" y="4395057"/>
            <a:ext cx="1005083" cy="246221"/>
          </a:xfrm>
          <a:prstGeom prst="rect">
            <a:avLst/>
          </a:prstGeom>
          <a:noFill/>
        </p:spPr>
        <p:txBody>
          <a:bodyPr wrap="none" lIns="0" tIns="0" rIns="0" bIns="0" rtlCol="0">
            <a:spAutoFit/>
          </a:bodyPr>
          <a:lstStyle/>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 Bev group</a:t>
            </a:r>
          </a:p>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group</a:t>
            </a:r>
          </a:p>
        </p:txBody>
      </p:sp>
      <p:sp>
        <p:nvSpPr>
          <p:cNvPr id="179" name="TextBox 178">
            <a:extLst>
              <a:ext uri="{FF2B5EF4-FFF2-40B4-BE49-F238E27FC236}">
                <a16:creationId xmlns:a16="http://schemas.microsoft.com/office/drawing/2014/main" id="{DABF7894-5F44-8F45-873B-9CD1A4115119}"/>
              </a:ext>
            </a:extLst>
          </p:cNvPr>
          <p:cNvSpPr txBox="1"/>
          <p:nvPr/>
        </p:nvSpPr>
        <p:spPr>
          <a:xfrm>
            <a:off x="1920679" y="4719522"/>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0.61 (95% CI, 0.49-0.77)</a:t>
            </a:r>
          </a:p>
          <a:p>
            <a:r>
              <a:rPr lang="en-GB" sz="800" dirty="0">
                <a:latin typeface="Arial" panose="020B0604020202020204" pitchFamily="34" charset="0"/>
                <a:ea typeface="Aileron" charset="0"/>
                <a:cs typeface="Arial" panose="020B0604020202020204" pitchFamily="34" charset="0"/>
              </a:rPr>
              <a:t>p&lt;0.001</a:t>
            </a:r>
          </a:p>
        </p:txBody>
      </p:sp>
      <p:sp>
        <p:nvSpPr>
          <p:cNvPr id="208" name="TextBox 207">
            <a:extLst>
              <a:ext uri="{FF2B5EF4-FFF2-40B4-BE49-F238E27FC236}">
                <a16:creationId xmlns:a16="http://schemas.microsoft.com/office/drawing/2014/main" id="{908AC1F3-626A-B741-9388-5843BDFF42C5}"/>
              </a:ext>
            </a:extLst>
          </p:cNvPr>
          <p:cNvSpPr txBox="1"/>
          <p:nvPr/>
        </p:nvSpPr>
        <p:spPr>
          <a:xfrm>
            <a:off x="1619988"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09" name="TextBox 208">
            <a:extLst>
              <a:ext uri="{FF2B5EF4-FFF2-40B4-BE49-F238E27FC236}">
                <a16:creationId xmlns:a16="http://schemas.microsoft.com/office/drawing/2014/main" id="{A234A663-A487-F245-9C58-1B595C2D95CE}"/>
              </a:ext>
            </a:extLst>
          </p:cNvPr>
          <p:cNvSpPr txBox="1"/>
          <p:nvPr/>
        </p:nvSpPr>
        <p:spPr>
          <a:xfrm>
            <a:off x="1619988"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10" name="TextBox 209">
            <a:extLst>
              <a:ext uri="{FF2B5EF4-FFF2-40B4-BE49-F238E27FC236}">
                <a16:creationId xmlns:a16="http://schemas.microsoft.com/office/drawing/2014/main" id="{D59D2678-DFC3-0946-9F5E-CFA045DF61D6}"/>
              </a:ext>
            </a:extLst>
          </p:cNvPr>
          <p:cNvSpPr txBox="1"/>
          <p:nvPr/>
        </p:nvSpPr>
        <p:spPr>
          <a:xfrm>
            <a:off x="1677696"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11" name="TextBox 210">
            <a:extLst>
              <a:ext uri="{FF2B5EF4-FFF2-40B4-BE49-F238E27FC236}">
                <a16:creationId xmlns:a16="http://schemas.microsoft.com/office/drawing/2014/main" id="{38E5AAD4-FCF2-884E-A8A3-2FF2B9F50C44}"/>
              </a:ext>
            </a:extLst>
          </p:cNvPr>
          <p:cNvSpPr txBox="1"/>
          <p:nvPr/>
        </p:nvSpPr>
        <p:spPr>
          <a:xfrm>
            <a:off x="17914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12" name="TextBox 211">
            <a:extLst>
              <a:ext uri="{FF2B5EF4-FFF2-40B4-BE49-F238E27FC236}">
                <a16:creationId xmlns:a16="http://schemas.microsoft.com/office/drawing/2014/main" id="{FD9F9EEB-B41B-7C4B-893B-A5EFC09B66CE}"/>
              </a:ext>
            </a:extLst>
          </p:cNvPr>
          <p:cNvSpPr txBox="1"/>
          <p:nvPr/>
        </p:nvSpPr>
        <p:spPr>
          <a:xfrm>
            <a:off x="35821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13" name="TextBox 212">
            <a:extLst>
              <a:ext uri="{FF2B5EF4-FFF2-40B4-BE49-F238E27FC236}">
                <a16:creationId xmlns:a16="http://schemas.microsoft.com/office/drawing/2014/main" id="{A9AD689D-4A09-F24D-A1AA-D3297D270141}"/>
              </a:ext>
            </a:extLst>
          </p:cNvPr>
          <p:cNvSpPr txBox="1"/>
          <p:nvPr/>
        </p:nvSpPr>
        <p:spPr>
          <a:xfrm>
            <a:off x="37596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14" name="TextBox 213">
            <a:extLst>
              <a:ext uri="{FF2B5EF4-FFF2-40B4-BE49-F238E27FC236}">
                <a16:creationId xmlns:a16="http://schemas.microsoft.com/office/drawing/2014/main" id="{389E2C23-6083-5C47-9C56-B88439EFB4D1}"/>
              </a:ext>
            </a:extLst>
          </p:cNvPr>
          <p:cNvSpPr txBox="1"/>
          <p:nvPr/>
        </p:nvSpPr>
        <p:spPr>
          <a:xfrm>
            <a:off x="3950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15" name="TextBox 214">
            <a:extLst>
              <a:ext uri="{FF2B5EF4-FFF2-40B4-BE49-F238E27FC236}">
                <a16:creationId xmlns:a16="http://schemas.microsoft.com/office/drawing/2014/main" id="{35FD2A8E-DF10-B244-B86D-40721F07FA13}"/>
              </a:ext>
            </a:extLst>
          </p:cNvPr>
          <p:cNvSpPr txBox="1"/>
          <p:nvPr/>
        </p:nvSpPr>
        <p:spPr>
          <a:xfrm>
            <a:off x="19977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16" name="TextBox 215">
            <a:extLst>
              <a:ext uri="{FF2B5EF4-FFF2-40B4-BE49-F238E27FC236}">
                <a16:creationId xmlns:a16="http://schemas.microsoft.com/office/drawing/2014/main" id="{40B400AF-89A6-934D-88ED-72BA058EDF4B}"/>
              </a:ext>
            </a:extLst>
          </p:cNvPr>
          <p:cNvSpPr txBox="1"/>
          <p:nvPr/>
        </p:nvSpPr>
        <p:spPr>
          <a:xfrm>
            <a:off x="21978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17" name="TextBox 216">
            <a:extLst>
              <a:ext uri="{FF2B5EF4-FFF2-40B4-BE49-F238E27FC236}">
                <a16:creationId xmlns:a16="http://schemas.microsoft.com/office/drawing/2014/main" id="{7B81C60B-81E6-8040-A176-E2BA7FA75E4C}"/>
              </a:ext>
            </a:extLst>
          </p:cNvPr>
          <p:cNvSpPr txBox="1"/>
          <p:nvPr/>
        </p:nvSpPr>
        <p:spPr>
          <a:xfrm>
            <a:off x="23883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18" name="TextBox 217">
            <a:extLst>
              <a:ext uri="{FF2B5EF4-FFF2-40B4-BE49-F238E27FC236}">
                <a16:creationId xmlns:a16="http://schemas.microsoft.com/office/drawing/2014/main" id="{22443D63-232C-FE49-8401-256B16183772}"/>
              </a:ext>
            </a:extLst>
          </p:cNvPr>
          <p:cNvSpPr txBox="1"/>
          <p:nvPr/>
        </p:nvSpPr>
        <p:spPr>
          <a:xfrm>
            <a:off x="25915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19" name="TextBox 218">
            <a:extLst>
              <a:ext uri="{FF2B5EF4-FFF2-40B4-BE49-F238E27FC236}">
                <a16:creationId xmlns:a16="http://schemas.microsoft.com/office/drawing/2014/main" id="{173CF6A2-FC10-8548-B9C0-F5577CF50197}"/>
              </a:ext>
            </a:extLst>
          </p:cNvPr>
          <p:cNvSpPr txBox="1"/>
          <p:nvPr/>
        </p:nvSpPr>
        <p:spPr>
          <a:xfrm>
            <a:off x="279153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20" name="TextBox 219">
            <a:extLst>
              <a:ext uri="{FF2B5EF4-FFF2-40B4-BE49-F238E27FC236}">
                <a16:creationId xmlns:a16="http://schemas.microsoft.com/office/drawing/2014/main" id="{8B713751-7BAC-C343-903E-5832292F3815}"/>
              </a:ext>
            </a:extLst>
          </p:cNvPr>
          <p:cNvSpPr txBox="1"/>
          <p:nvPr/>
        </p:nvSpPr>
        <p:spPr>
          <a:xfrm>
            <a:off x="299155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21" name="TextBox 220">
            <a:extLst>
              <a:ext uri="{FF2B5EF4-FFF2-40B4-BE49-F238E27FC236}">
                <a16:creationId xmlns:a16="http://schemas.microsoft.com/office/drawing/2014/main" id="{242BED03-AA7F-154E-8CCA-9A82CBAF5C40}"/>
              </a:ext>
            </a:extLst>
          </p:cNvPr>
          <p:cNvSpPr txBox="1"/>
          <p:nvPr/>
        </p:nvSpPr>
        <p:spPr>
          <a:xfrm>
            <a:off x="31915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22" name="TextBox 221">
            <a:extLst>
              <a:ext uri="{FF2B5EF4-FFF2-40B4-BE49-F238E27FC236}">
                <a16:creationId xmlns:a16="http://schemas.microsoft.com/office/drawing/2014/main" id="{C2F89333-925A-E74D-A5CA-2B050C6538CD}"/>
              </a:ext>
            </a:extLst>
          </p:cNvPr>
          <p:cNvSpPr txBox="1"/>
          <p:nvPr/>
        </p:nvSpPr>
        <p:spPr>
          <a:xfrm>
            <a:off x="33820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23" name="TextBox 222">
            <a:extLst>
              <a:ext uri="{FF2B5EF4-FFF2-40B4-BE49-F238E27FC236}">
                <a16:creationId xmlns:a16="http://schemas.microsoft.com/office/drawing/2014/main" id="{8AD3BD2D-6809-D040-A456-B0295C0BDA64}"/>
              </a:ext>
            </a:extLst>
          </p:cNvPr>
          <p:cNvSpPr txBox="1"/>
          <p:nvPr/>
        </p:nvSpPr>
        <p:spPr>
          <a:xfrm>
            <a:off x="41469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24" name="TextBox 223">
            <a:extLst>
              <a:ext uri="{FF2B5EF4-FFF2-40B4-BE49-F238E27FC236}">
                <a16:creationId xmlns:a16="http://schemas.microsoft.com/office/drawing/2014/main" id="{7A76FFB7-C742-E145-8C36-F670AAF3980D}"/>
              </a:ext>
            </a:extLst>
          </p:cNvPr>
          <p:cNvSpPr txBox="1"/>
          <p:nvPr/>
        </p:nvSpPr>
        <p:spPr>
          <a:xfrm>
            <a:off x="43565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25" name="TextBox 224">
            <a:extLst>
              <a:ext uri="{FF2B5EF4-FFF2-40B4-BE49-F238E27FC236}">
                <a16:creationId xmlns:a16="http://schemas.microsoft.com/office/drawing/2014/main" id="{1692B123-B7A8-C243-A246-DF4B14403572}"/>
              </a:ext>
            </a:extLst>
          </p:cNvPr>
          <p:cNvSpPr txBox="1"/>
          <p:nvPr/>
        </p:nvSpPr>
        <p:spPr>
          <a:xfrm>
            <a:off x="45533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32" name="TextBox 231">
            <a:extLst>
              <a:ext uri="{FF2B5EF4-FFF2-40B4-BE49-F238E27FC236}">
                <a16:creationId xmlns:a16="http://schemas.microsoft.com/office/drawing/2014/main" id="{D8A438DB-C183-D14C-9193-537ED37B542E}"/>
              </a:ext>
            </a:extLst>
          </p:cNvPr>
          <p:cNvSpPr txBox="1"/>
          <p:nvPr/>
        </p:nvSpPr>
        <p:spPr>
          <a:xfrm>
            <a:off x="3630560"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cxnSp>
        <p:nvCxnSpPr>
          <p:cNvPr id="234" name="Straight Connector 233">
            <a:extLst>
              <a:ext uri="{FF2B5EF4-FFF2-40B4-BE49-F238E27FC236}">
                <a16:creationId xmlns:a16="http://schemas.microsoft.com/office/drawing/2014/main" id="{F0B12EDF-BC82-A643-B359-24E9B1DD4E69}"/>
              </a:ext>
            </a:extLst>
          </p:cNvPr>
          <p:cNvCxnSpPr/>
          <p:nvPr/>
        </p:nvCxnSpPr>
        <p:spPr>
          <a:xfrm>
            <a:off x="1911466" y="4457267"/>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03ADDE3B-A67A-A54D-8347-1F8758760CA4}"/>
              </a:ext>
            </a:extLst>
          </p:cNvPr>
          <p:cNvCxnSpPr/>
          <p:nvPr/>
        </p:nvCxnSpPr>
        <p:spPr>
          <a:xfrm>
            <a:off x="1911466" y="4581092"/>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42" name="Graphic 241">
            <a:extLst>
              <a:ext uri="{FF2B5EF4-FFF2-40B4-BE49-F238E27FC236}">
                <a16:creationId xmlns:a16="http://schemas.microsoft.com/office/drawing/2014/main" id="{4A5D50E8-2F24-774D-AFB8-CED919C32F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082" y="3206546"/>
            <a:ext cx="4030218" cy="1867662"/>
          </a:xfrm>
          <a:prstGeom prst="rect">
            <a:avLst/>
          </a:prstGeom>
        </p:spPr>
      </p:pic>
      <p:sp>
        <p:nvSpPr>
          <p:cNvPr id="243" name="TextBox 242">
            <a:extLst>
              <a:ext uri="{FF2B5EF4-FFF2-40B4-BE49-F238E27FC236}">
                <a16:creationId xmlns:a16="http://schemas.microsoft.com/office/drawing/2014/main" id="{277607F8-3411-FF4F-8A7A-BE09222CA5AD}"/>
              </a:ext>
            </a:extLst>
          </p:cNvPr>
          <p:cNvSpPr txBox="1"/>
          <p:nvPr/>
        </p:nvSpPr>
        <p:spPr>
          <a:xfrm>
            <a:off x="6660920" y="5368451"/>
            <a:ext cx="875240"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 Bev group</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group</a:t>
            </a:r>
          </a:p>
        </p:txBody>
      </p:sp>
      <p:sp>
        <p:nvSpPr>
          <p:cNvPr id="244" name="TextBox 243">
            <a:extLst>
              <a:ext uri="{FF2B5EF4-FFF2-40B4-BE49-F238E27FC236}">
                <a16:creationId xmlns:a16="http://schemas.microsoft.com/office/drawing/2014/main" id="{9DB9F246-F66F-3D4F-974F-CC1C03764A10}"/>
              </a:ext>
            </a:extLst>
          </p:cNvPr>
          <p:cNvSpPr txBox="1"/>
          <p:nvPr/>
        </p:nvSpPr>
        <p:spPr>
          <a:xfrm rot="16200000">
            <a:off x="6410134" y="3990179"/>
            <a:ext cx="1774525"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Progression-free survival (%)</a:t>
            </a:r>
          </a:p>
        </p:txBody>
      </p:sp>
      <p:sp>
        <p:nvSpPr>
          <p:cNvPr id="245" name="TextBox 244">
            <a:extLst>
              <a:ext uri="{FF2B5EF4-FFF2-40B4-BE49-F238E27FC236}">
                <a16:creationId xmlns:a16="http://schemas.microsoft.com/office/drawing/2014/main" id="{66580B94-C90D-0949-807A-35EECB5CE29E}"/>
              </a:ext>
            </a:extLst>
          </p:cNvPr>
          <p:cNvSpPr txBox="1"/>
          <p:nvPr/>
        </p:nvSpPr>
        <p:spPr>
          <a:xfrm>
            <a:off x="7487494"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246" name="TextBox 245">
            <a:extLst>
              <a:ext uri="{FF2B5EF4-FFF2-40B4-BE49-F238E27FC236}">
                <a16:creationId xmlns:a16="http://schemas.microsoft.com/office/drawing/2014/main" id="{9A342ABE-4FDB-B144-AA82-7DA2132206B4}"/>
              </a:ext>
            </a:extLst>
          </p:cNvPr>
          <p:cNvSpPr txBox="1"/>
          <p:nvPr/>
        </p:nvSpPr>
        <p:spPr>
          <a:xfrm>
            <a:off x="7658880"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247" name="TextBox 246">
            <a:extLst>
              <a:ext uri="{FF2B5EF4-FFF2-40B4-BE49-F238E27FC236}">
                <a16:creationId xmlns:a16="http://schemas.microsoft.com/office/drawing/2014/main" id="{001D744C-0EEC-444A-AE0D-7EF09A28A7D9}"/>
              </a:ext>
            </a:extLst>
          </p:cNvPr>
          <p:cNvSpPr txBox="1"/>
          <p:nvPr/>
        </p:nvSpPr>
        <p:spPr>
          <a:xfrm>
            <a:off x="92371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89</a:t>
            </a:r>
          </a:p>
          <a:p>
            <a:pPr algn="ctr"/>
            <a:r>
              <a:rPr lang="en-GB" sz="800" dirty="0">
                <a:latin typeface="Arial" panose="020B0604020202020204" pitchFamily="34" charset="0"/>
                <a:ea typeface="Aileron" charset="0"/>
                <a:cs typeface="Arial" panose="020B0604020202020204" pitchFamily="34" charset="0"/>
              </a:rPr>
              <a:t>29</a:t>
            </a:r>
          </a:p>
        </p:txBody>
      </p:sp>
      <p:sp>
        <p:nvSpPr>
          <p:cNvPr id="248" name="TextBox 247">
            <a:extLst>
              <a:ext uri="{FF2B5EF4-FFF2-40B4-BE49-F238E27FC236}">
                <a16:creationId xmlns:a16="http://schemas.microsoft.com/office/drawing/2014/main" id="{64C4B171-509E-B247-8B63-06EB2044FD86}"/>
              </a:ext>
            </a:extLst>
          </p:cNvPr>
          <p:cNvSpPr txBox="1"/>
          <p:nvPr/>
        </p:nvSpPr>
        <p:spPr>
          <a:xfrm>
            <a:off x="7884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242</a:t>
            </a:r>
          </a:p>
          <a:p>
            <a:pPr algn="ctr"/>
            <a:r>
              <a:rPr lang="en-GB" sz="800" dirty="0">
                <a:latin typeface="Arial" panose="020B0604020202020204" pitchFamily="34" charset="0"/>
                <a:ea typeface="Aileron" charset="0"/>
                <a:cs typeface="Arial" panose="020B0604020202020204" pitchFamily="34" charset="0"/>
              </a:rPr>
              <a:t>236</a:t>
            </a:r>
          </a:p>
        </p:txBody>
      </p:sp>
      <p:sp>
        <p:nvSpPr>
          <p:cNvPr id="249" name="TextBox 248">
            <a:extLst>
              <a:ext uri="{FF2B5EF4-FFF2-40B4-BE49-F238E27FC236}">
                <a16:creationId xmlns:a16="http://schemas.microsoft.com/office/drawing/2014/main" id="{46E61896-7087-FD4F-A7D0-E5A1BA08D8CD}"/>
              </a:ext>
            </a:extLst>
          </p:cNvPr>
          <p:cNvSpPr txBox="1"/>
          <p:nvPr/>
        </p:nvSpPr>
        <p:spPr>
          <a:xfrm>
            <a:off x="80970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198</a:t>
            </a:r>
          </a:p>
          <a:p>
            <a:pPr algn="ctr"/>
            <a:r>
              <a:rPr lang="en-GB" sz="800" dirty="0">
                <a:latin typeface="Arial" panose="020B0604020202020204" pitchFamily="34" charset="0"/>
                <a:ea typeface="Aileron" charset="0"/>
                <a:cs typeface="Arial" panose="020B0604020202020204" pitchFamily="34" charset="0"/>
              </a:rPr>
              <a:t>147</a:t>
            </a:r>
          </a:p>
        </p:txBody>
      </p:sp>
      <p:sp>
        <p:nvSpPr>
          <p:cNvPr id="250" name="TextBox 249">
            <a:extLst>
              <a:ext uri="{FF2B5EF4-FFF2-40B4-BE49-F238E27FC236}">
                <a16:creationId xmlns:a16="http://schemas.microsoft.com/office/drawing/2014/main" id="{245428A4-E776-034B-9111-51CAFC197646}"/>
              </a:ext>
            </a:extLst>
          </p:cNvPr>
          <p:cNvSpPr txBox="1"/>
          <p:nvPr/>
        </p:nvSpPr>
        <p:spPr>
          <a:xfrm>
            <a:off x="946259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70</a:t>
            </a:r>
          </a:p>
          <a:p>
            <a:pPr algn="ctr"/>
            <a:r>
              <a:rPr lang="en-GB" sz="800" dirty="0">
                <a:latin typeface="Arial" panose="020B0604020202020204" pitchFamily="34" charset="0"/>
                <a:ea typeface="Aileron" charset="0"/>
                <a:cs typeface="Arial" panose="020B0604020202020204" pitchFamily="34" charset="0"/>
              </a:rPr>
              <a:t>19</a:t>
            </a:r>
          </a:p>
        </p:txBody>
      </p:sp>
      <p:sp>
        <p:nvSpPr>
          <p:cNvPr id="251" name="TextBox 250">
            <a:extLst>
              <a:ext uri="{FF2B5EF4-FFF2-40B4-BE49-F238E27FC236}">
                <a16:creationId xmlns:a16="http://schemas.microsoft.com/office/drawing/2014/main" id="{909F5D10-C904-AE45-A863-2BCA486630C7}"/>
              </a:ext>
            </a:extLst>
          </p:cNvPr>
          <p:cNvSpPr txBox="1"/>
          <p:nvPr/>
        </p:nvSpPr>
        <p:spPr>
          <a:xfrm>
            <a:off x="96880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61</a:t>
            </a:r>
          </a:p>
          <a:p>
            <a:pPr algn="ctr"/>
            <a:r>
              <a:rPr lang="en-GB" sz="800" dirty="0">
                <a:latin typeface="Arial" panose="020B0604020202020204" pitchFamily="34" charset="0"/>
                <a:ea typeface="Aileron" charset="0"/>
                <a:cs typeface="Arial" panose="020B0604020202020204" pitchFamily="34" charset="0"/>
              </a:rPr>
              <a:t>12</a:t>
            </a:r>
          </a:p>
        </p:txBody>
      </p:sp>
      <p:sp>
        <p:nvSpPr>
          <p:cNvPr id="252" name="TextBox 251">
            <a:extLst>
              <a:ext uri="{FF2B5EF4-FFF2-40B4-BE49-F238E27FC236}">
                <a16:creationId xmlns:a16="http://schemas.microsoft.com/office/drawing/2014/main" id="{ECEAD675-7946-A84E-8371-2FFB860BFE7C}"/>
              </a:ext>
            </a:extLst>
          </p:cNvPr>
          <p:cNvSpPr txBox="1"/>
          <p:nvPr/>
        </p:nvSpPr>
        <p:spPr>
          <a:xfrm>
            <a:off x="99007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8</a:t>
            </a:r>
          </a:p>
        </p:txBody>
      </p:sp>
      <p:sp>
        <p:nvSpPr>
          <p:cNvPr id="253" name="TextBox 252">
            <a:extLst>
              <a:ext uri="{FF2B5EF4-FFF2-40B4-BE49-F238E27FC236}">
                <a16:creationId xmlns:a16="http://schemas.microsoft.com/office/drawing/2014/main" id="{FD535683-3F5A-3C4E-A9BA-E8009946BA69}"/>
              </a:ext>
            </a:extLst>
          </p:cNvPr>
          <p:cNvSpPr txBox="1"/>
          <p:nvPr/>
        </p:nvSpPr>
        <p:spPr>
          <a:xfrm>
            <a:off x="832248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179</a:t>
            </a:r>
          </a:p>
          <a:p>
            <a:pPr algn="ctr"/>
            <a:r>
              <a:rPr lang="en-GB" sz="800" dirty="0">
                <a:latin typeface="Arial" panose="020B0604020202020204" pitchFamily="34" charset="0"/>
                <a:ea typeface="Aileron" charset="0"/>
                <a:cs typeface="Arial" panose="020B0604020202020204" pitchFamily="34" charset="0"/>
              </a:rPr>
              <a:t>109</a:t>
            </a:r>
          </a:p>
        </p:txBody>
      </p:sp>
      <p:sp>
        <p:nvSpPr>
          <p:cNvPr id="254" name="TextBox 253">
            <a:extLst>
              <a:ext uri="{FF2B5EF4-FFF2-40B4-BE49-F238E27FC236}">
                <a16:creationId xmlns:a16="http://schemas.microsoft.com/office/drawing/2014/main" id="{687FF8C7-6819-2E4A-852F-346E2093ED41}"/>
              </a:ext>
            </a:extLst>
          </p:cNvPr>
          <p:cNvSpPr txBox="1"/>
          <p:nvPr/>
        </p:nvSpPr>
        <p:spPr>
          <a:xfrm>
            <a:off x="85415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153</a:t>
            </a:r>
          </a:p>
          <a:p>
            <a:pPr algn="ctr"/>
            <a:r>
              <a:rPr lang="en-GB" sz="800" dirty="0">
                <a:latin typeface="Arial" panose="020B0604020202020204" pitchFamily="34" charset="0"/>
                <a:ea typeface="Aileron" charset="0"/>
                <a:cs typeface="Arial" panose="020B0604020202020204" pitchFamily="34" charset="0"/>
              </a:rPr>
              <a:t>74</a:t>
            </a:r>
          </a:p>
        </p:txBody>
      </p:sp>
      <p:sp>
        <p:nvSpPr>
          <p:cNvPr id="255" name="TextBox 254">
            <a:extLst>
              <a:ext uri="{FF2B5EF4-FFF2-40B4-BE49-F238E27FC236}">
                <a16:creationId xmlns:a16="http://schemas.microsoft.com/office/drawing/2014/main" id="{C62B025E-C5BA-FE4D-BF72-0BFD66DA376D}"/>
              </a:ext>
            </a:extLst>
          </p:cNvPr>
          <p:cNvSpPr txBox="1"/>
          <p:nvPr/>
        </p:nvSpPr>
        <p:spPr>
          <a:xfrm>
            <a:off x="8773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128</a:t>
            </a:r>
          </a:p>
          <a:p>
            <a:pPr algn="ctr"/>
            <a:r>
              <a:rPr lang="en-GB" sz="800" dirty="0">
                <a:latin typeface="Arial" panose="020B0604020202020204" pitchFamily="34" charset="0"/>
                <a:ea typeface="Aileron" charset="0"/>
                <a:cs typeface="Arial" panose="020B0604020202020204" pitchFamily="34" charset="0"/>
              </a:rPr>
              <a:t>56</a:t>
            </a:r>
          </a:p>
        </p:txBody>
      </p:sp>
      <p:sp>
        <p:nvSpPr>
          <p:cNvPr id="256" name="TextBox 255">
            <a:extLst>
              <a:ext uri="{FF2B5EF4-FFF2-40B4-BE49-F238E27FC236}">
                <a16:creationId xmlns:a16="http://schemas.microsoft.com/office/drawing/2014/main" id="{B4C18E7F-9856-C440-992E-B5A8CAC9C616}"/>
              </a:ext>
            </a:extLst>
          </p:cNvPr>
          <p:cNvSpPr txBox="1"/>
          <p:nvPr/>
        </p:nvSpPr>
        <p:spPr>
          <a:xfrm>
            <a:off x="90212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99</a:t>
            </a:r>
          </a:p>
          <a:p>
            <a:pPr algn="ctr"/>
            <a:r>
              <a:rPr lang="en-GB" sz="800" dirty="0">
                <a:latin typeface="Arial" panose="020B0604020202020204" pitchFamily="34" charset="0"/>
                <a:ea typeface="Aileron" charset="0"/>
                <a:cs typeface="Arial" panose="020B0604020202020204" pitchFamily="34" charset="0"/>
              </a:rPr>
              <a:t>36</a:t>
            </a:r>
          </a:p>
        </p:txBody>
      </p:sp>
      <p:sp>
        <p:nvSpPr>
          <p:cNvPr id="257" name="TextBox 256">
            <a:extLst>
              <a:ext uri="{FF2B5EF4-FFF2-40B4-BE49-F238E27FC236}">
                <a16:creationId xmlns:a16="http://schemas.microsoft.com/office/drawing/2014/main" id="{C8FAE9E3-F43F-3C45-81C3-BD5485F19F93}"/>
              </a:ext>
            </a:extLst>
          </p:cNvPr>
          <p:cNvSpPr txBox="1"/>
          <p:nvPr/>
        </p:nvSpPr>
        <p:spPr>
          <a:xfrm>
            <a:off x="101071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43</a:t>
            </a:r>
          </a:p>
          <a:p>
            <a:pPr algn="ctr"/>
            <a:r>
              <a:rPr lang="en-GB" sz="800" dirty="0">
                <a:latin typeface="Arial" panose="020B0604020202020204" pitchFamily="34" charset="0"/>
                <a:ea typeface="Aileron" charset="0"/>
                <a:cs typeface="Arial" panose="020B0604020202020204" pitchFamily="34" charset="0"/>
              </a:rPr>
              <a:t>6</a:t>
            </a:r>
          </a:p>
        </p:txBody>
      </p:sp>
      <p:sp>
        <p:nvSpPr>
          <p:cNvPr id="258" name="TextBox 257">
            <a:extLst>
              <a:ext uri="{FF2B5EF4-FFF2-40B4-BE49-F238E27FC236}">
                <a16:creationId xmlns:a16="http://schemas.microsoft.com/office/drawing/2014/main" id="{D0C22E18-3FBF-3B49-9386-D1351E17DDBB}"/>
              </a:ext>
            </a:extLst>
          </p:cNvPr>
          <p:cNvSpPr txBox="1"/>
          <p:nvPr/>
        </p:nvSpPr>
        <p:spPr>
          <a:xfrm>
            <a:off x="11713945"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259" name="TextBox 258">
            <a:extLst>
              <a:ext uri="{FF2B5EF4-FFF2-40B4-BE49-F238E27FC236}">
                <a16:creationId xmlns:a16="http://schemas.microsoft.com/office/drawing/2014/main" id="{C60192EC-3905-3549-AAEF-D630F5DA6449}"/>
              </a:ext>
            </a:extLst>
          </p:cNvPr>
          <p:cNvSpPr txBox="1"/>
          <p:nvPr/>
        </p:nvSpPr>
        <p:spPr>
          <a:xfrm>
            <a:off x="1147874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0</a:t>
            </a:r>
          </a:p>
        </p:txBody>
      </p:sp>
      <p:sp>
        <p:nvSpPr>
          <p:cNvPr id="260" name="TextBox 259">
            <a:extLst>
              <a:ext uri="{FF2B5EF4-FFF2-40B4-BE49-F238E27FC236}">
                <a16:creationId xmlns:a16="http://schemas.microsoft.com/office/drawing/2014/main" id="{1040A955-075B-074E-B6C4-11622825CFB0}"/>
              </a:ext>
            </a:extLst>
          </p:cNvPr>
          <p:cNvSpPr txBox="1"/>
          <p:nvPr/>
        </p:nvSpPr>
        <p:spPr>
          <a:xfrm>
            <a:off x="11256939"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0</a:t>
            </a:r>
          </a:p>
        </p:txBody>
      </p:sp>
      <p:sp>
        <p:nvSpPr>
          <p:cNvPr id="263" name="TextBox 262">
            <a:extLst>
              <a:ext uri="{FF2B5EF4-FFF2-40B4-BE49-F238E27FC236}">
                <a16:creationId xmlns:a16="http://schemas.microsoft.com/office/drawing/2014/main" id="{26839FB4-58EE-0A48-87DD-308C442AAD88}"/>
              </a:ext>
            </a:extLst>
          </p:cNvPr>
          <p:cNvSpPr txBox="1"/>
          <p:nvPr/>
        </p:nvSpPr>
        <p:spPr>
          <a:xfrm>
            <a:off x="10785865"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1</a:t>
            </a:r>
          </a:p>
        </p:txBody>
      </p:sp>
      <p:sp>
        <p:nvSpPr>
          <p:cNvPr id="264" name="TextBox 263">
            <a:extLst>
              <a:ext uri="{FF2B5EF4-FFF2-40B4-BE49-F238E27FC236}">
                <a16:creationId xmlns:a16="http://schemas.microsoft.com/office/drawing/2014/main" id="{F2C735B8-62F5-0043-B817-E2106B8B8EC0}"/>
              </a:ext>
            </a:extLst>
          </p:cNvPr>
          <p:cNvSpPr txBox="1"/>
          <p:nvPr/>
        </p:nvSpPr>
        <p:spPr>
          <a:xfrm>
            <a:off x="110502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a:t>
            </a:r>
          </a:p>
        </p:txBody>
      </p:sp>
      <p:sp>
        <p:nvSpPr>
          <p:cNvPr id="265" name="TextBox 264">
            <a:extLst>
              <a:ext uri="{FF2B5EF4-FFF2-40B4-BE49-F238E27FC236}">
                <a16:creationId xmlns:a16="http://schemas.microsoft.com/office/drawing/2014/main" id="{85BC2B94-8BCA-BD44-B90D-C84BEB0569D3}"/>
              </a:ext>
            </a:extLst>
          </p:cNvPr>
          <p:cNvSpPr txBox="1"/>
          <p:nvPr/>
        </p:nvSpPr>
        <p:spPr>
          <a:xfrm>
            <a:off x="105611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2</a:t>
            </a:r>
          </a:p>
        </p:txBody>
      </p:sp>
      <p:sp>
        <p:nvSpPr>
          <p:cNvPr id="266" name="TextBox 265">
            <a:extLst>
              <a:ext uri="{FF2B5EF4-FFF2-40B4-BE49-F238E27FC236}">
                <a16:creationId xmlns:a16="http://schemas.microsoft.com/office/drawing/2014/main" id="{9A238482-0FF9-474B-94C4-8ED97EE16C83}"/>
              </a:ext>
            </a:extLst>
          </p:cNvPr>
          <p:cNvSpPr txBox="1"/>
          <p:nvPr/>
        </p:nvSpPr>
        <p:spPr>
          <a:xfrm>
            <a:off x="103452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a:p>
            <a:pPr algn="ctr"/>
            <a:r>
              <a:rPr lang="en-GB" sz="800" dirty="0">
                <a:latin typeface="Arial" panose="020B0604020202020204" pitchFamily="34" charset="0"/>
                <a:ea typeface="Aileron" charset="0"/>
                <a:cs typeface="Arial" panose="020B0604020202020204" pitchFamily="34" charset="0"/>
              </a:rPr>
              <a:t>2</a:t>
            </a:r>
          </a:p>
        </p:txBody>
      </p:sp>
      <p:sp>
        <p:nvSpPr>
          <p:cNvPr id="267" name="TextBox 266">
            <a:extLst>
              <a:ext uri="{FF2B5EF4-FFF2-40B4-BE49-F238E27FC236}">
                <a16:creationId xmlns:a16="http://schemas.microsoft.com/office/drawing/2014/main" id="{64EA6F81-A3EE-2841-B34C-9C70A28402D6}"/>
              </a:ext>
            </a:extLst>
          </p:cNvPr>
          <p:cNvSpPr txBox="1"/>
          <p:nvPr/>
        </p:nvSpPr>
        <p:spPr>
          <a:xfrm>
            <a:off x="7545202"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68" name="TextBox 267">
            <a:extLst>
              <a:ext uri="{FF2B5EF4-FFF2-40B4-BE49-F238E27FC236}">
                <a16:creationId xmlns:a16="http://schemas.microsoft.com/office/drawing/2014/main" id="{8E4EE276-BF5A-6144-BE61-99166CF341EA}"/>
              </a:ext>
            </a:extLst>
          </p:cNvPr>
          <p:cNvSpPr txBox="1"/>
          <p:nvPr/>
        </p:nvSpPr>
        <p:spPr>
          <a:xfrm>
            <a:off x="7545202"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69" name="TextBox 268">
            <a:extLst>
              <a:ext uri="{FF2B5EF4-FFF2-40B4-BE49-F238E27FC236}">
                <a16:creationId xmlns:a16="http://schemas.microsoft.com/office/drawing/2014/main" id="{CE568BC2-4F27-9549-A9D9-51595E6C747A}"/>
              </a:ext>
            </a:extLst>
          </p:cNvPr>
          <p:cNvSpPr txBox="1"/>
          <p:nvPr/>
        </p:nvSpPr>
        <p:spPr>
          <a:xfrm>
            <a:off x="1100519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70" name="TextBox 269">
            <a:extLst>
              <a:ext uri="{FF2B5EF4-FFF2-40B4-BE49-F238E27FC236}">
                <a16:creationId xmlns:a16="http://schemas.microsoft.com/office/drawing/2014/main" id="{6D171993-5FF4-604B-BC5F-CBED7D9878C8}"/>
              </a:ext>
            </a:extLst>
          </p:cNvPr>
          <p:cNvSpPr txBox="1"/>
          <p:nvPr/>
        </p:nvSpPr>
        <p:spPr>
          <a:xfrm>
            <a:off x="1122633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71" name="TextBox 270">
            <a:extLst>
              <a:ext uri="{FF2B5EF4-FFF2-40B4-BE49-F238E27FC236}">
                <a16:creationId xmlns:a16="http://schemas.microsoft.com/office/drawing/2014/main" id="{6DF93921-217F-1441-80FE-08434F65DD1C}"/>
              </a:ext>
            </a:extLst>
          </p:cNvPr>
          <p:cNvSpPr txBox="1"/>
          <p:nvPr/>
        </p:nvSpPr>
        <p:spPr>
          <a:xfrm>
            <a:off x="1144988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74" name="TextBox 273">
            <a:extLst>
              <a:ext uri="{FF2B5EF4-FFF2-40B4-BE49-F238E27FC236}">
                <a16:creationId xmlns:a16="http://schemas.microsoft.com/office/drawing/2014/main" id="{6367D789-7F8B-454E-9B00-59E4E5CB3867}"/>
              </a:ext>
            </a:extLst>
          </p:cNvPr>
          <p:cNvSpPr txBox="1"/>
          <p:nvPr/>
        </p:nvSpPr>
        <p:spPr>
          <a:xfrm>
            <a:off x="116692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77" name="TextBox 276">
            <a:extLst>
              <a:ext uri="{FF2B5EF4-FFF2-40B4-BE49-F238E27FC236}">
                <a16:creationId xmlns:a16="http://schemas.microsoft.com/office/drawing/2014/main" id="{8C34B161-C428-2049-8DBF-557A713A45A0}"/>
              </a:ext>
            </a:extLst>
          </p:cNvPr>
          <p:cNvSpPr txBox="1"/>
          <p:nvPr/>
        </p:nvSpPr>
        <p:spPr>
          <a:xfrm>
            <a:off x="7545202"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78" name="TextBox 277">
            <a:extLst>
              <a:ext uri="{FF2B5EF4-FFF2-40B4-BE49-F238E27FC236}">
                <a16:creationId xmlns:a16="http://schemas.microsoft.com/office/drawing/2014/main" id="{9B1F2C28-DDA9-6840-AC36-B0E103662638}"/>
              </a:ext>
            </a:extLst>
          </p:cNvPr>
          <p:cNvSpPr txBox="1"/>
          <p:nvPr/>
        </p:nvSpPr>
        <p:spPr>
          <a:xfrm>
            <a:off x="7545202"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79" name="TextBox 278">
            <a:extLst>
              <a:ext uri="{FF2B5EF4-FFF2-40B4-BE49-F238E27FC236}">
                <a16:creationId xmlns:a16="http://schemas.microsoft.com/office/drawing/2014/main" id="{2C0733A3-D61F-7C44-BC2A-1EA59AC94951}"/>
              </a:ext>
            </a:extLst>
          </p:cNvPr>
          <p:cNvSpPr txBox="1"/>
          <p:nvPr/>
        </p:nvSpPr>
        <p:spPr>
          <a:xfrm>
            <a:off x="7602910"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80" name="TextBox 279">
            <a:extLst>
              <a:ext uri="{FF2B5EF4-FFF2-40B4-BE49-F238E27FC236}">
                <a16:creationId xmlns:a16="http://schemas.microsoft.com/office/drawing/2014/main" id="{94D47E51-C216-4B4E-8C6D-7E54F3C5EB7F}"/>
              </a:ext>
            </a:extLst>
          </p:cNvPr>
          <p:cNvSpPr txBox="1"/>
          <p:nvPr/>
        </p:nvSpPr>
        <p:spPr>
          <a:xfrm>
            <a:off x="771662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81" name="TextBox 280">
            <a:extLst>
              <a:ext uri="{FF2B5EF4-FFF2-40B4-BE49-F238E27FC236}">
                <a16:creationId xmlns:a16="http://schemas.microsoft.com/office/drawing/2014/main" id="{356314B4-4BEF-1345-82F2-863FE5E59B8C}"/>
              </a:ext>
            </a:extLst>
          </p:cNvPr>
          <p:cNvSpPr txBox="1"/>
          <p:nvPr/>
        </p:nvSpPr>
        <p:spPr>
          <a:xfrm>
            <a:off x="971406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82" name="TextBox 281">
            <a:extLst>
              <a:ext uri="{FF2B5EF4-FFF2-40B4-BE49-F238E27FC236}">
                <a16:creationId xmlns:a16="http://schemas.microsoft.com/office/drawing/2014/main" id="{3B97692F-6D89-024A-AC57-764911976845}"/>
              </a:ext>
            </a:extLst>
          </p:cNvPr>
          <p:cNvSpPr txBox="1"/>
          <p:nvPr/>
        </p:nvSpPr>
        <p:spPr>
          <a:xfrm>
            <a:off x="99009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83" name="TextBox 282">
            <a:extLst>
              <a:ext uri="{FF2B5EF4-FFF2-40B4-BE49-F238E27FC236}">
                <a16:creationId xmlns:a16="http://schemas.microsoft.com/office/drawing/2014/main" id="{B2307655-346F-7746-9D26-B5B460D151C9}"/>
              </a:ext>
            </a:extLst>
          </p:cNvPr>
          <p:cNvSpPr txBox="1"/>
          <p:nvPr/>
        </p:nvSpPr>
        <p:spPr>
          <a:xfrm>
            <a:off x="1011754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84" name="TextBox 283">
            <a:extLst>
              <a:ext uri="{FF2B5EF4-FFF2-40B4-BE49-F238E27FC236}">
                <a16:creationId xmlns:a16="http://schemas.microsoft.com/office/drawing/2014/main" id="{655223D1-74DD-B74C-B857-C95049A138E8}"/>
              </a:ext>
            </a:extLst>
          </p:cNvPr>
          <p:cNvSpPr txBox="1"/>
          <p:nvPr/>
        </p:nvSpPr>
        <p:spPr>
          <a:xfrm>
            <a:off x="793855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85" name="TextBox 284">
            <a:extLst>
              <a:ext uri="{FF2B5EF4-FFF2-40B4-BE49-F238E27FC236}">
                <a16:creationId xmlns:a16="http://schemas.microsoft.com/office/drawing/2014/main" id="{66E4CE4B-AA05-9745-B107-D6343B400132}"/>
              </a:ext>
            </a:extLst>
          </p:cNvPr>
          <p:cNvSpPr txBox="1"/>
          <p:nvPr/>
        </p:nvSpPr>
        <p:spPr>
          <a:xfrm>
            <a:off x="816049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86" name="TextBox 285">
            <a:extLst>
              <a:ext uri="{FF2B5EF4-FFF2-40B4-BE49-F238E27FC236}">
                <a16:creationId xmlns:a16="http://schemas.microsoft.com/office/drawing/2014/main" id="{8D86EE97-EBCE-4B48-AD1D-A2BBC2F3A301}"/>
              </a:ext>
            </a:extLst>
          </p:cNvPr>
          <p:cNvSpPr txBox="1"/>
          <p:nvPr/>
        </p:nvSpPr>
        <p:spPr>
          <a:xfrm>
            <a:off x="838243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87" name="TextBox 286">
            <a:extLst>
              <a:ext uri="{FF2B5EF4-FFF2-40B4-BE49-F238E27FC236}">
                <a16:creationId xmlns:a16="http://schemas.microsoft.com/office/drawing/2014/main" id="{D892D485-14F1-D646-A25E-1E1AA60304B8}"/>
              </a:ext>
            </a:extLst>
          </p:cNvPr>
          <p:cNvSpPr txBox="1"/>
          <p:nvPr/>
        </p:nvSpPr>
        <p:spPr>
          <a:xfrm>
            <a:off x="8604372"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88" name="TextBox 287">
            <a:extLst>
              <a:ext uri="{FF2B5EF4-FFF2-40B4-BE49-F238E27FC236}">
                <a16:creationId xmlns:a16="http://schemas.microsoft.com/office/drawing/2014/main" id="{F1B23A61-F82F-6647-AB84-62FD2B5F3FAE}"/>
              </a:ext>
            </a:extLst>
          </p:cNvPr>
          <p:cNvSpPr txBox="1"/>
          <p:nvPr/>
        </p:nvSpPr>
        <p:spPr>
          <a:xfrm>
            <a:off x="882631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89" name="TextBox 288">
            <a:extLst>
              <a:ext uri="{FF2B5EF4-FFF2-40B4-BE49-F238E27FC236}">
                <a16:creationId xmlns:a16="http://schemas.microsoft.com/office/drawing/2014/main" id="{0C5D1978-616F-E94A-9FDA-7DA5AADAFDDD}"/>
              </a:ext>
            </a:extLst>
          </p:cNvPr>
          <p:cNvSpPr txBox="1"/>
          <p:nvPr/>
        </p:nvSpPr>
        <p:spPr>
          <a:xfrm>
            <a:off x="904824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90" name="TextBox 289">
            <a:extLst>
              <a:ext uri="{FF2B5EF4-FFF2-40B4-BE49-F238E27FC236}">
                <a16:creationId xmlns:a16="http://schemas.microsoft.com/office/drawing/2014/main" id="{ACA559EF-0380-7045-90AE-0725649111D7}"/>
              </a:ext>
            </a:extLst>
          </p:cNvPr>
          <p:cNvSpPr txBox="1"/>
          <p:nvPr/>
        </p:nvSpPr>
        <p:spPr>
          <a:xfrm>
            <a:off x="927018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91" name="TextBox 290">
            <a:extLst>
              <a:ext uri="{FF2B5EF4-FFF2-40B4-BE49-F238E27FC236}">
                <a16:creationId xmlns:a16="http://schemas.microsoft.com/office/drawing/2014/main" id="{6714AA17-462F-C14A-ABE0-7F97C98DCF7F}"/>
              </a:ext>
            </a:extLst>
          </p:cNvPr>
          <p:cNvSpPr txBox="1"/>
          <p:nvPr/>
        </p:nvSpPr>
        <p:spPr>
          <a:xfrm>
            <a:off x="949212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92" name="TextBox 291">
            <a:extLst>
              <a:ext uri="{FF2B5EF4-FFF2-40B4-BE49-F238E27FC236}">
                <a16:creationId xmlns:a16="http://schemas.microsoft.com/office/drawing/2014/main" id="{90EDAAF2-69E8-9C4F-ACA0-10732F6196E1}"/>
              </a:ext>
            </a:extLst>
          </p:cNvPr>
          <p:cNvSpPr txBox="1"/>
          <p:nvPr/>
        </p:nvSpPr>
        <p:spPr>
          <a:xfrm>
            <a:off x="1034262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93" name="TextBox 292">
            <a:extLst>
              <a:ext uri="{FF2B5EF4-FFF2-40B4-BE49-F238E27FC236}">
                <a16:creationId xmlns:a16="http://schemas.microsoft.com/office/drawing/2014/main" id="{EF646844-96F0-554F-9570-E6AA89D040AF}"/>
              </a:ext>
            </a:extLst>
          </p:cNvPr>
          <p:cNvSpPr txBox="1"/>
          <p:nvPr/>
        </p:nvSpPr>
        <p:spPr>
          <a:xfrm>
            <a:off x="1055867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94" name="TextBox 293">
            <a:extLst>
              <a:ext uri="{FF2B5EF4-FFF2-40B4-BE49-F238E27FC236}">
                <a16:creationId xmlns:a16="http://schemas.microsoft.com/office/drawing/2014/main" id="{CEF4E7B5-00B1-7544-81C2-D522437FC9CB}"/>
              </a:ext>
            </a:extLst>
          </p:cNvPr>
          <p:cNvSpPr txBox="1"/>
          <p:nvPr/>
        </p:nvSpPr>
        <p:spPr>
          <a:xfrm>
            <a:off x="10785865"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95" name="TextBox 294">
            <a:extLst>
              <a:ext uri="{FF2B5EF4-FFF2-40B4-BE49-F238E27FC236}">
                <a16:creationId xmlns:a16="http://schemas.microsoft.com/office/drawing/2014/main" id="{BB6C8159-5945-AD4A-B451-2F3C15E3AA7C}"/>
              </a:ext>
            </a:extLst>
          </p:cNvPr>
          <p:cNvSpPr txBox="1"/>
          <p:nvPr/>
        </p:nvSpPr>
        <p:spPr>
          <a:xfrm>
            <a:off x="9555774"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graphicFrame>
        <p:nvGraphicFramePr>
          <p:cNvPr id="298" name="Table 297">
            <a:extLst>
              <a:ext uri="{FF2B5EF4-FFF2-40B4-BE49-F238E27FC236}">
                <a16:creationId xmlns:a16="http://schemas.microsoft.com/office/drawing/2014/main" id="{69B27E69-6A33-CB4A-AD6E-FB3E07F10685}"/>
              </a:ext>
            </a:extLst>
          </p:cNvPr>
          <p:cNvGraphicFramePr>
            <a:graphicFrameLocks noGrp="1"/>
          </p:cNvGraphicFramePr>
          <p:nvPr/>
        </p:nvGraphicFramePr>
        <p:xfrm>
          <a:off x="8832304" y="2370616"/>
          <a:ext cx="2772000" cy="1202400"/>
        </p:xfrm>
        <a:graphic>
          <a:graphicData uri="http://schemas.openxmlformats.org/drawingml/2006/table">
            <a:tbl>
              <a:tblPr firstRow="1" bandRow="1">
                <a:tableStyleId>{5C22544A-7EE6-4342-B048-85BDC9FD1C3A}</a:tableStyleId>
              </a:tblPr>
              <a:tblGrid>
                <a:gridCol w="1238400">
                  <a:extLst>
                    <a:ext uri="{9D8B030D-6E8A-4147-A177-3AD203B41FA5}">
                      <a16:colId xmlns:a16="http://schemas.microsoft.com/office/drawing/2014/main" val="3147156576"/>
                    </a:ext>
                  </a:extLst>
                </a:gridCol>
                <a:gridCol w="766800">
                  <a:extLst>
                    <a:ext uri="{9D8B030D-6E8A-4147-A177-3AD203B41FA5}">
                      <a16:colId xmlns:a16="http://schemas.microsoft.com/office/drawing/2014/main" val="1229029832"/>
                    </a:ext>
                  </a:extLst>
                </a:gridCol>
                <a:gridCol w="766800">
                  <a:extLst>
                    <a:ext uri="{9D8B030D-6E8A-4147-A177-3AD203B41FA5}">
                      <a16:colId xmlns:a16="http://schemas.microsoft.com/office/drawing/2014/main" val="2428413651"/>
                    </a:ext>
                  </a:extLst>
                </a:gridCol>
              </a:tblGrid>
              <a:tr h="0">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GB" sz="1000" dirty="0">
                          <a:latin typeface="Arial" panose="020B0604020202020204" pitchFamily="34" charset="0"/>
                          <a:cs typeface="Arial" panose="020B0604020202020204" pitchFamily="34" charset="0"/>
                        </a:rPr>
                        <a:t>FTD–TPI</a:t>
                      </a:r>
                      <a:br>
                        <a:rPr lang="en-US" sz="1000" spc="-50" baseline="0" dirty="0">
                          <a:latin typeface="Arial" panose="020B0604020202020204" pitchFamily="34" charset="0"/>
                          <a:cs typeface="Arial" panose="020B0604020202020204" pitchFamily="34" charset="0"/>
                        </a:rPr>
                      </a:b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val="2343065132"/>
                  </a:ext>
                </a:extLst>
              </a:tr>
              <a:tr h="0">
                <a:tc>
                  <a:txBody>
                    <a:bodyPr/>
                    <a:lstStyle/>
                    <a:p>
                      <a:r>
                        <a:rPr lang="en-US" sz="1000" b="0" spc="-50" baseline="0" dirty="0">
                          <a:latin typeface="Arial" panose="020B0604020202020204" pitchFamily="34" charset="0"/>
                          <a:cs typeface="Arial" panose="020B0604020202020204" pitchFamily="34" charset="0"/>
                        </a:rPr>
                        <a:t>Median PFS,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5.6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2.4</a:t>
                      </a:r>
                    </a:p>
                  </a:txBody>
                  <a:tcPr marL="19440" marR="19440" marT="36000" marB="36000" anchor="ctr"/>
                </a:tc>
                <a:extLst>
                  <a:ext uri="{0D108BD9-81ED-4DB2-BD59-A6C34878D82A}">
                    <a16:rowId xmlns:a16="http://schemas.microsoft.com/office/drawing/2014/main" val="3061304638"/>
                  </a:ext>
                </a:extLst>
              </a:tr>
              <a:tr h="0">
                <a:tc>
                  <a:txBody>
                    <a:bodyPr/>
                    <a:lstStyle/>
                    <a:p>
                      <a:r>
                        <a:rPr lang="en-US" sz="1000" b="0" spc="-50" baseline="0" dirty="0">
                          <a:latin typeface="Arial" panose="020B0604020202020204" pitchFamily="34" charset="0"/>
                          <a:cs typeface="Arial" panose="020B0604020202020204" pitchFamily="34" charset="0"/>
                        </a:rPr>
                        <a:t>6-month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extLst>
                  <a:ext uri="{0D108BD9-81ED-4DB2-BD59-A6C34878D82A}">
                    <a16:rowId xmlns:a16="http://schemas.microsoft.com/office/drawing/2014/main" val="2876660513"/>
                  </a:ext>
                </a:extLst>
              </a:tr>
              <a:tr h="0">
                <a:tc>
                  <a:txBody>
                    <a:bodyPr/>
                    <a:lstStyle/>
                    <a:p>
                      <a:r>
                        <a:rPr lang="en-US" sz="1000" b="0" spc="-50" baseline="0" dirty="0">
                          <a:latin typeface="Arial" panose="020B0604020202020204" pitchFamily="34" charset="0"/>
                          <a:cs typeface="Arial" panose="020B0604020202020204" pitchFamily="34" charset="0"/>
                        </a:rPr>
                        <a:t>12-month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a:t>
                      </a:r>
                    </a:p>
                  </a:txBody>
                  <a:tcPr marL="19440" marR="19440" marT="36000" marB="36000" anchor="ctr"/>
                </a:tc>
                <a:extLst>
                  <a:ext uri="{0D108BD9-81ED-4DB2-BD59-A6C34878D82A}">
                    <a16:rowId xmlns:a16="http://schemas.microsoft.com/office/drawing/2014/main" val="2655903644"/>
                  </a:ext>
                </a:extLst>
              </a:tr>
            </a:tbl>
          </a:graphicData>
        </a:graphic>
      </p:graphicFrame>
      <p:sp>
        <p:nvSpPr>
          <p:cNvPr id="236" name="TextBox 235">
            <a:extLst>
              <a:ext uri="{FF2B5EF4-FFF2-40B4-BE49-F238E27FC236}">
                <a16:creationId xmlns:a16="http://schemas.microsoft.com/office/drawing/2014/main" id="{9541D251-DF25-7046-A137-10690693251A}"/>
              </a:ext>
            </a:extLst>
          </p:cNvPr>
          <p:cNvSpPr txBox="1"/>
          <p:nvPr/>
        </p:nvSpPr>
        <p:spPr>
          <a:xfrm>
            <a:off x="9821838" y="3690320"/>
            <a:ext cx="1005083" cy="246221"/>
          </a:xfrm>
          <a:prstGeom prst="rect">
            <a:avLst/>
          </a:prstGeom>
          <a:noFill/>
        </p:spPr>
        <p:txBody>
          <a:bodyPr wrap="none" lIns="0" tIns="0" rIns="0" bIns="0" rtlCol="0">
            <a:spAutoFit/>
          </a:bodyPr>
          <a:lstStyle/>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 Bev group</a:t>
            </a:r>
          </a:p>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group</a:t>
            </a:r>
          </a:p>
        </p:txBody>
      </p:sp>
      <p:sp>
        <p:nvSpPr>
          <p:cNvPr id="237" name="TextBox 236">
            <a:extLst>
              <a:ext uri="{FF2B5EF4-FFF2-40B4-BE49-F238E27FC236}">
                <a16:creationId xmlns:a16="http://schemas.microsoft.com/office/drawing/2014/main" id="{70BEA49C-87D8-AE4B-B464-E57E77498068}"/>
              </a:ext>
            </a:extLst>
          </p:cNvPr>
          <p:cNvSpPr txBox="1"/>
          <p:nvPr/>
        </p:nvSpPr>
        <p:spPr>
          <a:xfrm>
            <a:off x="9595696" y="4014785"/>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0.44 (95% CI, 0.36-0.54)</a:t>
            </a:r>
          </a:p>
          <a:p>
            <a:r>
              <a:rPr lang="en-GB" sz="800" dirty="0">
                <a:latin typeface="Arial" panose="020B0604020202020204" pitchFamily="34" charset="0"/>
                <a:ea typeface="Aileron" charset="0"/>
                <a:cs typeface="Arial" panose="020B0604020202020204" pitchFamily="34" charset="0"/>
              </a:rPr>
              <a:t>p&lt;0.001</a:t>
            </a:r>
          </a:p>
        </p:txBody>
      </p:sp>
      <p:cxnSp>
        <p:nvCxnSpPr>
          <p:cNvPr id="238" name="Straight Connector 237">
            <a:extLst>
              <a:ext uri="{FF2B5EF4-FFF2-40B4-BE49-F238E27FC236}">
                <a16:creationId xmlns:a16="http://schemas.microsoft.com/office/drawing/2014/main" id="{9DA00510-2087-0043-8DD3-B4E7A2760EF1}"/>
              </a:ext>
            </a:extLst>
          </p:cNvPr>
          <p:cNvCxnSpPr/>
          <p:nvPr/>
        </p:nvCxnSpPr>
        <p:spPr>
          <a:xfrm>
            <a:off x="9586483" y="3752530"/>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8B51920-9412-254F-86F6-0A64F41777BD}"/>
              </a:ext>
            </a:extLst>
          </p:cNvPr>
          <p:cNvCxnSpPr/>
          <p:nvPr/>
        </p:nvCxnSpPr>
        <p:spPr>
          <a:xfrm>
            <a:off x="9586483" y="3876355"/>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3483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9229219" cy="864000"/>
          </a:xfrm>
        </p:spPr>
        <p:txBody>
          <a:bodyPr>
            <a:normAutofit/>
          </a:bodyPr>
          <a:lstStyle/>
          <a:p>
            <a:r>
              <a:rPr lang="en-GB" noProof="0" dirty="0"/>
              <a:t>FRESCO-2: </a:t>
            </a:r>
            <a:r>
              <a:rPr lang="en-GB" noProof="0" dirty="0" err="1"/>
              <a:t>Fruquintinib</a:t>
            </a:r>
            <a:r>
              <a:rPr lang="en-GB" noProof="0" dirty="0"/>
              <a:t> prolonged OS and PFS in patients with refractory </a:t>
            </a:r>
            <a:r>
              <a:rPr lang="en-GB" cap="none" noProof="0" dirty="0"/>
              <a:t>m</a:t>
            </a:r>
            <a:r>
              <a:rPr lang="en-GB" noProof="0" dirty="0"/>
              <a:t>CRC </a:t>
            </a:r>
          </a:p>
        </p:txBody>
      </p:sp>
      <p:sp>
        <p:nvSpPr>
          <p:cNvPr id="17" name="Slide Number Placeholder 16">
            <a:extLst>
              <a:ext uri="{FF2B5EF4-FFF2-40B4-BE49-F238E27FC236}">
                <a16:creationId xmlns:a16="http://schemas.microsoft.com/office/drawing/2014/main" id="{C395F381-E383-8E44-8625-14D6D312103E}"/>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18</a:t>
            </a:fld>
            <a:endParaRPr lang="en-GB" dirty="0"/>
          </a:p>
        </p:txBody>
      </p:sp>
      <p:sp>
        <p:nvSpPr>
          <p:cNvPr id="13" name="Content Placeholder 12">
            <a:extLst>
              <a:ext uri="{FF2B5EF4-FFF2-40B4-BE49-F238E27FC236}">
                <a16:creationId xmlns:a16="http://schemas.microsoft.com/office/drawing/2014/main" id="{EA189CE5-358E-F44F-9403-11723D6F600B}"/>
              </a:ext>
            </a:extLst>
          </p:cNvPr>
          <p:cNvSpPr>
            <a:spLocks noGrp="1"/>
          </p:cNvSpPr>
          <p:nvPr>
            <p:ph sz="quarter" idx="15"/>
          </p:nvPr>
        </p:nvSpPr>
        <p:spPr>
          <a:xfrm>
            <a:off x="620713" y="6357600"/>
            <a:ext cx="10179050" cy="365125"/>
          </a:xfrm>
        </p:spPr>
        <p:txBody>
          <a:bodyPr anchor="b" anchorCtr="0"/>
          <a:lstStyle/>
          <a:p>
            <a:r>
              <a:rPr lang="en-GB" noProof="0" dirty="0"/>
              <a:t>BSC, best supportive care; CI, confidence interval; DCR, disease control rate; HR, hazard ratio; mCRC, metastatic colorectal cancer; mo, months; ORR, objective response rate; OS, overall survival; PFS, progression-free survival</a:t>
            </a:r>
          </a:p>
          <a:p>
            <a:pPr lvl="0"/>
            <a:r>
              <a:rPr lang="en-GB" noProof="0" dirty="0" err="1"/>
              <a:t>Dasari</a:t>
            </a:r>
            <a:r>
              <a:rPr lang="en-GB" noProof="0" dirty="0"/>
              <a:t> NA, et al. Ann Oncol. 2022;33(suppl_7):S808-S869 (ESMO 2022 oral presentation)</a:t>
            </a:r>
          </a:p>
        </p:txBody>
      </p:sp>
      <p:sp>
        <p:nvSpPr>
          <p:cNvPr id="6" name="Textfeld 5"/>
          <p:cNvSpPr txBox="1"/>
          <p:nvPr/>
        </p:nvSpPr>
        <p:spPr>
          <a:xfrm>
            <a:off x="7552133" y="4911100"/>
            <a:ext cx="3719288" cy="3181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OS: 7.4 mo vs. 4.8 mo (HR 0.66; p&lt;0.001)</a:t>
            </a:r>
          </a:p>
        </p:txBody>
      </p:sp>
      <p:sp>
        <p:nvSpPr>
          <p:cNvPr id="7" name="Textfeld 6"/>
          <p:cNvSpPr txBox="1"/>
          <p:nvPr/>
        </p:nvSpPr>
        <p:spPr>
          <a:xfrm>
            <a:off x="1069455" y="4895713"/>
            <a:ext cx="3813865" cy="3181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PFS: 3.7 mo vs. 1.8 mo (HR 0.32; p&lt;0.001)</a:t>
            </a:r>
          </a:p>
        </p:txBody>
      </p:sp>
      <p:sp>
        <p:nvSpPr>
          <p:cNvPr id="8" name="Textfeld 7"/>
          <p:cNvSpPr txBox="1"/>
          <p:nvPr/>
        </p:nvSpPr>
        <p:spPr>
          <a:xfrm>
            <a:off x="619200" y="5305408"/>
            <a:ext cx="2967800" cy="769634"/>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sng"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Tumour response:</a:t>
            </a:r>
          </a:p>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ORR: 	1.5% vs. 0.0% 	(p=0.059)</a:t>
            </a:r>
          </a:p>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DCR: 	55.5% vs. 16.1% (p&lt;0.001)</a:t>
            </a:r>
          </a:p>
        </p:txBody>
      </p:sp>
      <p:sp>
        <p:nvSpPr>
          <p:cNvPr id="9" name="TextBox 8">
            <a:extLst>
              <a:ext uri="{FF2B5EF4-FFF2-40B4-BE49-F238E27FC236}">
                <a16:creationId xmlns:a16="http://schemas.microsoft.com/office/drawing/2014/main" id="{B16A68F1-B1CB-8423-FC69-B440A886C3FE}"/>
              </a:ext>
            </a:extLst>
          </p:cNvPr>
          <p:cNvSpPr txBox="1"/>
          <p:nvPr/>
        </p:nvSpPr>
        <p:spPr>
          <a:xfrm>
            <a:off x="1076914" y="1302683"/>
            <a:ext cx="3941335" cy="369332"/>
          </a:xfrm>
          <a:prstGeom prst="rect">
            <a:avLst/>
          </a:prstGeom>
          <a:noFill/>
        </p:spPr>
        <p:txBody>
          <a:bodyPr wrap="non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PROGRESSION-FREE SURVIVAL</a:t>
            </a:r>
          </a:p>
        </p:txBody>
      </p:sp>
      <p:sp>
        <p:nvSpPr>
          <p:cNvPr id="10" name="TextBox 9">
            <a:extLst>
              <a:ext uri="{FF2B5EF4-FFF2-40B4-BE49-F238E27FC236}">
                <a16:creationId xmlns:a16="http://schemas.microsoft.com/office/drawing/2014/main" id="{31917BC3-98F3-8A3C-D054-F9B2859C50E4}"/>
              </a:ext>
            </a:extLst>
          </p:cNvPr>
          <p:cNvSpPr txBox="1"/>
          <p:nvPr/>
        </p:nvSpPr>
        <p:spPr>
          <a:xfrm>
            <a:off x="7758635" y="1302683"/>
            <a:ext cx="2698367" cy="369332"/>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OVERALL SURVIVAL</a:t>
            </a:r>
          </a:p>
        </p:txBody>
      </p:sp>
      <p:sp>
        <p:nvSpPr>
          <p:cNvPr id="18" name="Rectangle 17">
            <a:extLst>
              <a:ext uri="{FF2B5EF4-FFF2-40B4-BE49-F238E27FC236}">
                <a16:creationId xmlns:a16="http://schemas.microsoft.com/office/drawing/2014/main" id="{37809D5C-7A98-4A42-B306-75688BC50CBC}"/>
              </a:ext>
            </a:extLst>
          </p:cNvPr>
          <p:cNvSpPr/>
          <p:nvPr/>
        </p:nvSpPr>
        <p:spPr>
          <a:xfrm>
            <a:off x="2032552" y="4200461"/>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Time from randomisation (months)</a:t>
            </a:r>
          </a:p>
        </p:txBody>
      </p:sp>
      <p:cxnSp>
        <p:nvCxnSpPr>
          <p:cNvPr id="19" name="Straight Connector 18">
            <a:extLst>
              <a:ext uri="{FF2B5EF4-FFF2-40B4-BE49-F238E27FC236}">
                <a16:creationId xmlns:a16="http://schemas.microsoft.com/office/drawing/2014/main" id="{191ACC80-6645-9E48-A0BB-85830086C231}"/>
              </a:ext>
            </a:extLst>
          </p:cNvPr>
          <p:cNvCxnSpPr>
            <a:cxnSpLocks/>
          </p:cNvCxnSpPr>
          <p:nvPr/>
        </p:nvCxnSpPr>
        <p:spPr>
          <a:xfrm flipH="1">
            <a:off x="861155" y="3974405"/>
            <a:ext cx="4857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4A91DE2-5607-3A4A-AF9E-948564309260}"/>
              </a:ext>
            </a:extLst>
          </p:cNvPr>
          <p:cNvSpPr txBox="1"/>
          <p:nvPr/>
        </p:nvSpPr>
        <p:spPr>
          <a:xfrm>
            <a:off x="122020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1" name="TextBox 20">
            <a:extLst>
              <a:ext uri="{FF2B5EF4-FFF2-40B4-BE49-F238E27FC236}">
                <a16:creationId xmlns:a16="http://schemas.microsoft.com/office/drawing/2014/main" id="{DE4B6E4A-DECA-1A48-81E0-3CEB3085FD2E}"/>
              </a:ext>
            </a:extLst>
          </p:cNvPr>
          <p:cNvSpPr txBox="1"/>
          <p:nvPr/>
        </p:nvSpPr>
        <p:spPr>
          <a:xfrm rot="16200000">
            <a:off x="-514307" y="2944587"/>
            <a:ext cx="1813176"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progression‑free survival (%)</a:t>
            </a:r>
          </a:p>
        </p:txBody>
      </p:sp>
      <p:sp>
        <p:nvSpPr>
          <p:cNvPr id="28" name="TextBox 27">
            <a:extLst>
              <a:ext uri="{FF2B5EF4-FFF2-40B4-BE49-F238E27FC236}">
                <a16:creationId xmlns:a16="http://schemas.microsoft.com/office/drawing/2014/main" id="{20211271-3531-574A-8C64-4A669EEA99AB}"/>
              </a:ext>
            </a:extLst>
          </p:cNvPr>
          <p:cNvSpPr txBox="1"/>
          <p:nvPr/>
        </p:nvSpPr>
        <p:spPr>
          <a:xfrm>
            <a:off x="14646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9" name="TextBox 28">
            <a:extLst>
              <a:ext uri="{FF2B5EF4-FFF2-40B4-BE49-F238E27FC236}">
                <a16:creationId xmlns:a16="http://schemas.microsoft.com/office/drawing/2014/main" id="{25347B60-6ED7-394B-9E9E-D05B32D6F2C2}"/>
              </a:ext>
            </a:extLst>
          </p:cNvPr>
          <p:cNvSpPr txBox="1"/>
          <p:nvPr/>
        </p:nvSpPr>
        <p:spPr>
          <a:xfrm>
            <a:off x="33725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0" name="TextBox 29">
            <a:extLst>
              <a:ext uri="{FF2B5EF4-FFF2-40B4-BE49-F238E27FC236}">
                <a16:creationId xmlns:a16="http://schemas.microsoft.com/office/drawing/2014/main" id="{85C97464-C851-034C-9ABF-7D7CEE337B62}"/>
              </a:ext>
            </a:extLst>
          </p:cNvPr>
          <p:cNvSpPr txBox="1"/>
          <p:nvPr/>
        </p:nvSpPr>
        <p:spPr>
          <a:xfrm>
            <a:off x="48330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31" name="TextBox 30">
            <a:extLst>
              <a:ext uri="{FF2B5EF4-FFF2-40B4-BE49-F238E27FC236}">
                <a16:creationId xmlns:a16="http://schemas.microsoft.com/office/drawing/2014/main" id="{5D484B10-31A4-7B40-88F5-17E38483AD7A}"/>
              </a:ext>
            </a:extLst>
          </p:cNvPr>
          <p:cNvSpPr txBox="1"/>
          <p:nvPr/>
        </p:nvSpPr>
        <p:spPr>
          <a:xfrm>
            <a:off x="43345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p:txBody>
      </p:sp>
      <p:sp>
        <p:nvSpPr>
          <p:cNvPr id="32" name="TextBox 31">
            <a:extLst>
              <a:ext uri="{FF2B5EF4-FFF2-40B4-BE49-F238E27FC236}">
                <a16:creationId xmlns:a16="http://schemas.microsoft.com/office/drawing/2014/main" id="{ABC6DA59-A97C-8047-BCA5-22C5B3DB48C9}"/>
              </a:ext>
            </a:extLst>
          </p:cNvPr>
          <p:cNvSpPr txBox="1"/>
          <p:nvPr/>
        </p:nvSpPr>
        <p:spPr>
          <a:xfrm>
            <a:off x="38424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cxnSp>
        <p:nvCxnSpPr>
          <p:cNvPr id="33" name="Straight Connector 32">
            <a:extLst>
              <a:ext uri="{FF2B5EF4-FFF2-40B4-BE49-F238E27FC236}">
                <a16:creationId xmlns:a16="http://schemas.microsoft.com/office/drawing/2014/main" id="{470C026B-4CCD-9D49-A4F6-BCC90DF2A23F}"/>
              </a:ext>
            </a:extLst>
          </p:cNvPr>
          <p:cNvCxnSpPr>
            <a:cxnSpLocks/>
          </p:cNvCxnSpPr>
          <p:nvPr/>
        </p:nvCxnSpPr>
        <p:spPr>
          <a:xfrm>
            <a:off x="12547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F4968C7-42CF-594F-A793-51BC84EE1A6B}"/>
              </a:ext>
            </a:extLst>
          </p:cNvPr>
          <p:cNvCxnSpPr>
            <a:cxnSpLocks/>
          </p:cNvCxnSpPr>
          <p:nvPr/>
        </p:nvCxnSpPr>
        <p:spPr>
          <a:xfrm>
            <a:off x="14960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9B3110B-F3E7-8849-85F4-21BDE3A88BCD}"/>
              </a:ext>
            </a:extLst>
          </p:cNvPr>
          <p:cNvSpPr txBox="1"/>
          <p:nvPr/>
        </p:nvSpPr>
        <p:spPr>
          <a:xfrm>
            <a:off x="91954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461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230</a:t>
            </a:r>
          </a:p>
        </p:txBody>
      </p:sp>
      <p:sp>
        <p:nvSpPr>
          <p:cNvPr id="39" name="TextBox 38">
            <a:extLst>
              <a:ext uri="{FF2B5EF4-FFF2-40B4-BE49-F238E27FC236}">
                <a16:creationId xmlns:a16="http://schemas.microsoft.com/office/drawing/2014/main" id="{E6F47238-8FAE-1F40-83CE-1A5B65FCC771}"/>
              </a:ext>
            </a:extLst>
          </p:cNvPr>
          <p:cNvSpPr txBox="1"/>
          <p:nvPr/>
        </p:nvSpPr>
        <p:spPr>
          <a:xfrm>
            <a:off x="122965" y="4442712"/>
            <a:ext cx="734175" cy="3323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40" name="TextBox 39">
            <a:extLst>
              <a:ext uri="{FF2B5EF4-FFF2-40B4-BE49-F238E27FC236}">
                <a16:creationId xmlns:a16="http://schemas.microsoft.com/office/drawing/2014/main" id="{5B74DCDD-72A6-2C43-A12B-71BC6EF0E36F}"/>
              </a:ext>
            </a:extLst>
          </p:cNvPr>
          <p:cNvSpPr txBox="1"/>
          <p:nvPr/>
        </p:nvSpPr>
        <p:spPr>
          <a:xfrm>
            <a:off x="21949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cxnSp>
        <p:nvCxnSpPr>
          <p:cNvPr id="41" name="Straight Connector 40">
            <a:extLst>
              <a:ext uri="{FF2B5EF4-FFF2-40B4-BE49-F238E27FC236}">
                <a16:creationId xmlns:a16="http://schemas.microsoft.com/office/drawing/2014/main" id="{64437D89-50CD-B348-917B-07E9F80888CB}"/>
              </a:ext>
            </a:extLst>
          </p:cNvPr>
          <p:cNvCxnSpPr>
            <a:cxnSpLocks/>
          </p:cNvCxnSpPr>
          <p:nvPr/>
        </p:nvCxnSpPr>
        <p:spPr>
          <a:xfrm>
            <a:off x="22263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891EAA4-386B-7246-BB44-83F193B6506F}"/>
              </a:ext>
            </a:extLst>
          </p:cNvPr>
          <p:cNvSpPr txBox="1"/>
          <p:nvPr/>
        </p:nvSpPr>
        <p:spPr>
          <a:xfrm>
            <a:off x="19472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43" name="TextBox 42">
            <a:extLst>
              <a:ext uri="{FF2B5EF4-FFF2-40B4-BE49-F238E27FC236}">
                <a16:creationId xmlns:a16="http://schemas.microsoft.com/office/drawing/2014/main" id="{6B76298A-5205-1045-BCF3-8362E99B2771}"/>
              </a:ext>
            </a:extLst>
          </p:cNvPr>
          <p:cNvSpPr txBox="1"/>
          <p:nvPr/>
        </p:nvSpPr>
        <p:spPr>
          <a:xfrm>
            <a:off x="4457579" y="3685599"/>
            <a:ext cx="120065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 + BSC</a:t>
            </a:r>
          </a:p>
        </p:txBody>
      </p:sp>
      <p:sp>
        <p:nvSpPr>
          <p:cNvPr id="44" name="TextBox 43">
            <a:extLst>
              <a:ext uri="{FF2B5EF4-FFF2-40B4-BE49-F238E27FC236}">
                <a16:creationId xmlns:a16="http://schemas.microsoft.com/office/drawing/2014/main" id="{B81F466D-C5F4-074A-8F59-A9A04EE86CA6}"/>
              </a:ext>
            </a:extLst>
          </p:cNvPr>
          <p:cNvSpPr txBox="1"/>
          <p:nvPr/>
        </p:nvSpPr>
        <p:spPr>
          <a:xfrm>
            <a:off x="950395" y="3797197"/>
            <a:ext cx="9056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 + BSC</a:t>
            </a:r>
          </a:p>
        </p:txBody>
      </p:sp>
      <p:cxnSp>
        <p:nvCxnSpPr>
          <p:cNvPr id="45" name="Straight Connector 44">
            <a:extLst>
              <a:ext uri="{FF2B5EF4-FFF2-40B4-BE49-F238E27FC236}">
                <a16:creationId xmlns:a16="http://schemas.microsoft.com/office/drawing/2014/main" id="{0FD8DD7D-DD20-BB4E-A901-88055CEADE53}"/>
              </a:ext>
            </a:extLst>
          </p:cNvPr>
          <p:cNvCxnSpPr>
            <a:cxnSpLocks/>
          </p:cNvCxnSpPr>
          <p:nvPr/>
        </p:nvCxnSpPr>
        <p:spPr>
          <a:xfrm>
            <a:off x="34391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8FF7C8-7F88-C844-AFDF-6C8279972ABD}"/>
              </a:ext>
            </a:extLst>
          </p:cNvPr>
          <p:cNvCxnSpPr>
            <a:cxnSpLocks/>
          </p:cNvCxnSpPr>
          <p:nvPr/>
        </p:nvCxnSpPr>
        <p:spPr>
          <a:xfrm>
            <a:off x="39217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A674835-39B9-BA4D-8081-0398369A6C38}"/>
              </a:ext>
            </a:extLst>
          </p:cNvPr>
          <p:cNvCxnSpPr>
            <a:cxnSpLocks/>
          </p:cNvCxnSpPr>
          <p:nvPr/>
        </p:nvCxnSpPr>
        <p:spPr>
          <a:xfrm>
            <a:off x="44107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B116331-D61C-8A47-9825-272FE1084DF5}"/>
              </a:ext>
            </a:extLst>
          </p:cNvPr>
          <p:cNvCxnSpPr>
            <a:cxnSpLocks/>
          </p:cNvCxnSpPr>
          <p:nvPr/>
        </p:nvCxnSpPr>
        <p:spPr>
          <a:xfrm>
            <a:off x="48965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618B229-E53B-2043-A23C-9EE10CC329E8}"/>
              </a:ext>
            </a:extLst>
          </p:cNvPr>
          <p:cNvCxnSpPr>
            <a:cxnSpLocks/>
          </p:cNvCxnSpPr>
          <p:nvPr/>
        </p:nvCxnSpPr>
        <p:spPr>
          <a:xfrm>
            <a:off x="19786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760BDB3-4BD4-C641-9D09-8E620BD9372E}"/>
              </a:ext>
            </a:extLst>
          </p:cNvPr>
          <p:cNvSpPr txBox="1"/>
          <p:nvPr/>
        </p:nvSpPr>
        <p:spPr>
          <a:xfrm>
            <a:off x="625127" y="350112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60" name="TextBox 59">
            <a:extLst>
              <a:ext uri="{FF2B5EF4-FFF2-40B4-BE49-F238E27FC236}">
                <a16:creationId xmlns:a16="http://schemas.microsoft.com/office/drawing/2014/main" id="{7DC74EEF-EA55-2F49-8B72-AB3DC8FCA736}"/>
              </a:ext>
            </a:extLst>
          </p:cNvPr>
          <p:cNvSpPr txBox="1"/>
          <p:nvPr/>
        </p:nvSpPr>
        <p:spPr>
          <a:xfrm>
            <a:off x="730925" y="3853547"/>
            <a:ext cx="70532"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A5D702CC-6F14-D049-AA86-7F6AA88F5214}"/>
              </a:ext>
            </a:extLst>
          </p:cNvPr>
          <p:cNvSpPr txBox="1"/>
          <p:nvPr/>
        </p:nvSpPr>
        <p:spPr>
          <a:xfrm>
            <a:off x="97255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cxnSp>
        <p:nvCxnSpPr>
          <p:cNvPr id="62" name="Straight Connector 61">
            <a:extLst>
              <a:ext uri="{FF2B5EF4-FFF2-40B4-BE49-F238E27FC236}">
                <a16:creationId xmlns:a16="http://schemas.microsoft.com/office/drawing/2014/main" id="{D5F504B4-FAD4-B649-A4F2-EA12FB92E587}"/>
              </a:ext>
            </a:extLst>
          </p:cNvPr>
          <p:cNvCxnSpPr>
            <a:cxnSpLocks/>
          </p:cNvCxnSpPr>
          <p:nvPr/>
        </p:nvCxnSpPr>
        <p:spPr>
          <a:xfrm>
            <a:off x="1007823"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A1DCB2D-BACA-1041-9CCC-599B64922006}"/>
              </a:ext>
            </a:extLst>
          </p:cNvPr>
          <p:cNvCxnSpPr>
            <a:cxnSpLocks/>
          </p:cNvCxnSpPr>
          <p:nvPr/>
        </p:nvCxnSpPr>
        <p:spPr>
          <a:xfrm>
            <a:off x="864267" y="2159000"/>
            <a:ext cx="0" cy="18193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E5B4CEC-8799-F14A-A685-FA0225FCFCC8}"/>
              </a:ext>
            </a:extLst>
          </p:cNvPr>
          <p:cNvCxnSpPr>
            <a:cxnSpLocks/>
          </p:cNvCxnSpPr>
          <p:nvPr/>
        </p:nvCxnSpPr>
        <p:spPr>
          <a:xfrm rot="5400000">
            <a:off x="838869" y="39108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5D90586-8B38-1C42-BEC9-E6516770FE98}"/>
              </a:ext>
            </a:extLst>
          </p:cNvPr>
          <p:cNvCxnSpPr>
            <a:cxnSpLocks/>
          </p:cNvCxnSpPr>
          <p:nvPr/>
        </p:nvCxnSpPr>
        <p:spPr>
          <a:xfrm rot="5400000">
            <a:off x="838869" y="35615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56F35DE-BDA2-3947-8DB1-1964AB5D2FAF}"/>
              </a:ext>
            </a:extLst>
          </p:cNvPr>
          <p:cNvSpPr txBox="1"/>
          <p:nvPr/>
        </p:nvSpPr>
        <p:spPr>
          <a:xfrm>
            <a:off x="625127" y="31550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cxnSp>
        <p:nvCxnSpPr>
          <p:cNvPr id="78" name="Straight Connector 77">
            <a:extLst>
              <a:ext uri="{FF2B5EF4-FFF2-40B4-BE49-F238E27FC236}">
                <a16:creationId xmlns:a16="http://schemas.microsoft.com/office/drawing/2014/main" id="{84945917-260A-AA44-BC0A-AA632657F584}"/>
              </a:ext>
            </a:extLst>
          </p:cNvPr>
          <p:cNvCxnSpPr>
            <a:cxnSpLocks/>
          </p:cNvCxnSpPr>
          <p:nvPr/>
        </p:nvCxnSpPr>
        <p:spPr>
          <a:xfrm rot="5400000">
            <a:off x="838869" y="32155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7500C78F-EB78-344C-931F-C1750AC75ED1}"/>
              </a:ext>
            </a:extLst>
          </p:cNvPr>
          <p:cNvSpPr txBox="1"/>
          <p:nvPr/>
        </p:nvSpPr>
        <p:spPr>
          <a:xfrm>
            <a:off x="625127" y="280897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cxnSp>
        <p:nvCxnSpPr>
          <p:cNvPr id="80" name="Straight Connector 79">
            <a:extLst>
              <a:ext uri="{FF2B5EF4-FFF2-40B4-BE49-F238E27FC236}">
                <a16:creationId xmlns:a16="http://schemas.microsoft.com/office/drawing/2014/main" id="{C56FB646-F022-C74B-A4BE-E1699A875332}"/>
              </a:ext>
            </a:extLst>
          </p:cNvPr>
          <p:cNvCxnSpPr>
            <a:cxnSpLocks/>
          </p:cNvCxnSpPr>
          <p:nvPr/>
        </p:nvCxnSpPr>
        <p:spPr>
          <a:xfrm rot="5400000">
            <a:off x="838869" y="28694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F799F654-FB2F-674E-B912-048DD3F848FA}"/>
              </a:ext>
            </a:extLst>
          </p:cNvPr>
          <p:cNvSpPr txBox="1"/>
          <p:nvPr/>
        </p:nvSpPr>
        <p:spPr>
          <a:xfrm>
            <a:off x="625127" y="246289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cxnSp>
        <p:nvCxnSpPr>
          <p:cNvPr id="82" name="Straight Connector 81">
            <a:extLst>
              <a:ext uri="{FF2B5EF4-FFF2-40B4-BE49-F238E27FC236}">
                <a16:creationId xmlns:a16="http://schemas.microsoft.com/office/drawing/2014/main" id="{96B0CE2B-7A1F-6947-A41A-358FF58A5C84}"/>
              </a:ext>
            </a:extLst>
          </p:cNvPr>
          <p:cNvCxnSpPr>
            <a:cxnSpLocks/>
          </p:cNvCxnSpPr>
          <p:nvPr/>
        </p:nvCxnSpPr>
        <p:spPr>
          <a:xfrm rot="5400000">
            <a:off x="838869" y="252336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AB8BE54B-F109-2044-BAD5-2E3711648C63}"/>
              </a:ext>
            </a:extLst>
          </p:cNvPr>
          <p:cNvSpPr txBox="1"/>
          <p:nvPr/>
        </p:nvSpPr>
        <p:spPr>
          <a:xfrm>
            <a:off x="625127" y="21136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cxnSp>
        <p:nvCxnSpPr>
          <p:cNvPr id="84" name="Straight Connector 83">
            <a:extLst>
              <a:ext uri="{FF2B5EF4-FFF2-40B4-BE49-F238E27FC236}">
                <a16:creationId xmlns:a16="http://schemas.microsoft.com/office/drawing/2014/main" id="{A0C40DDB-037D-7D4F-BFCD-36900B786DC3}"/>
              </a:ext>
            </a:extLst>
          </p:cNvPr>
          <p:cNvCxnSpPr>
            <a:cxnSpLocks/>
          </p:cNvCxnSpPr>
          <p:nvPr/>
        </p:nvCxnSpPr>
        <p:spPr>
          <a:xfrm rot="5400000">
            <a:off x="838869" y="21741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F37EE4D7-3D72-A147-AD8C-B2A2633FCF7C}"/>
              </a:ext>
            </a:extLst>
          </p:cNvPr>
          <p:cNvSpPr txBox="1"/>
          <p:nvPr/>
        </p:nvSpPr>
        <p:spPr>
          <a:xfrm>
            <a:off x="24362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cxnSp>
        <p:nvCxnSpPr>
          <p:cNvPr id="86" name="Straight Connector 85">
            <a:extLst>
              <a:ext uri="{FF2B5EF4-FFF2-40B4-BE49-F238E27FC236}">
                <a16:creationId xmlns:a16="http://schemas.microsoft.com/office/drawing/2014/main" id="{CA03B023-4392-9548-B339-D2615FADDEE2}"/>
              </a:ext>
            </a:extLst>
          </p:cNvPr>
          <p:cNvCxnSpPr>
            <a:cxnSpLocks/>
          </p:cNvCxnSpPr>
          <p:nvPr/>
        </p:nvCxnSpPr>
        <p:spPr>
          <a:xfrm>
            <a:off x="24676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33E10314-6964-3F45-8344-48CBF72C4DEE}"/>
              </a:ext>
            </a:extLst>
          </p:cNvPr>
          <p:cNvSpPr txBox="1"/>
          <p:nvPr/>
        </p:nvSpPr>
        <p:spPr>
          <a:xfrm>
            <a:off x="26775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cxnSp>
        <p:nvCxnSpPr>
          <p:cNvPr id="88" name="Straight Connector 87">
            <a:extLst>
              <a:ext uri="{FF2B5EF4-FFF2-40B4-BE49-F238E27FC236}">
                <a16:creationId xmlns:a16="http://schemas.microsoft.com/office/drawing/2014/main" id="{353FFF2B-C416-B045-B602-F359B33CB56D}"/>
              </a:ext>
            </a:extLst>
          </p:cNvPr>
          <p:cNvCxnSpPr>
            <a:cxnSpLocks/>
          </p:cNvCxnSpPr>
          <p:nvPr/>
        </p:nvCxnSpPr>
        <p:spPr>
          <a:xfrm>
            <a:off x="27089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3C0F9362-FC86-EB4D-98B3-7B47F5FE5D87}"/>
              </a:ext>
            </a:extLst>
          </p:cNvPr>
          <p:cNvSpPr txBox="1"/>
          <p:nvPr/>
        </p:nvSpPr>
        <p:spPr>
          <a:xfrm>
            <a:off x="292200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cxnSp>
        <p:nvCxnSpPr>
          <p:cNvPr id="90" name="Straight Connector 89">
            <a:extLst>
              <a:ext uri="{FF2B5EF4-FFF2-40B4-BE49-F238E27FC236}">
                <a16:creationId xmlns:a16="http://schemas.microsoft.com/office/drawing/2014/main" id="{35B8931A-5DF5-764D-9F9A-E8305C7713DF}"/>
              </a:ext>
            </a:extLst>
          </p:cNvPr>
          <p:cNvCxnSpPr>
            <a:cxnSpLocks/>
          </p:cNvCxnSpPr>
          <p:nvPr/>
        </p:nvCxnSpPr>
        <p:spPr>
          <a:xfrm>
            <a:off x="29534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4391EF92-5CE5-E640-B300-F912CDCEEEF5}"/>
              </a:ext>
            </a:extLst>
          </p:cNvPr>
          <p:cNvSpPr txBox="1"/>
          <p:nvPr/>
        </p:nvSpPr>
        <p:spPr>
          <a:xfrm>
            <a:off x="31664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cxnSp>
        <p:nvCxnSpPr>
          <p:cNvPr id="92" name="Straight Connector 91">
            <a:extLst>
              <a:ext uri="{FF2B5EF4-FFF2-40B4-BE49-F238E27FC236}">
                <a16:creationId xmlns:a16="http://schemas.microsoft.com/office/drawing/2014/main" id="{2BE48A4D-C72C-064D-92BA-241A7E211343}"/>
              </a:ext>
            </a:extLst>
          </p:cNvPr>
          <p:cNvCxnSpPr>
            <a:cxnSpLocks/>
          </p:cNvCxnSpPr>
          <p:nvPr/>
        </p:nvCxnSpPr>
        <p:spPr>
          <a:xfrm>
            <a:off x="31978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9995559-3B40-C74F-B1D9-15EDB71F8B13}"/>
              </a:ext>
            </a:extLst>
          </p:cNvPr>
          <p:cNvSpPr txBox="1"/>
          <p:nvPr/>
        </p:nvSpPr>
        <p:spPr>
          <a:xfrm>
            <a:off x="170915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cxnSp>
        <p:nvCxnSpPr>
          <p:cNvPr id="94" name="Straight Connector 93">
            <a:extLst>
              <a:ext uri="{FF2B5EF4-FFF2-40B4-BE49-F238E27FC236}">
                <a16:creationId xmlns:a16="http://schemas.microsoft.com/office/drawing/2014/main" id="{E32A060C-4E3C-394B-B2CF-3F70D5581A78}"/>
              </a:ext>
            </a:extLst>
          </p:cNvPr>
          <p:cNvCxnSpPr>
            <a:cxnSpLocks/>
          </p:cNvCxnSpPr>
          <p:nvPr/>
        </p:nvCxnSpPr>
        <p:spPr>
          <a:xfrm>
            <a:off x="17405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AEE77B9A-3EA1-FA40-9CAB-83E2A5533436}"/>
              </a:ext>
            </a:extLst>
          </p:cNvPr>
          <p:cNvSpPr txBox="1"/>
          <p:nvPr/>
        </p:nvSpPr>
        <p:spPr>
          <a:xfrm>
            <a:off x="36138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a:t>
            </a:r>
          </a:p>
        </p:txBody>
      </p:sp>
      <p:cxnSp>
        <p:nvCxnSpPr>
          <p:cNvPr id="97" name="Straight Connector 96">
            <a:extLst>
              <a:ext uri="{FF2B5EF4-FFF2-40B4-BE49-F238E27FC236}">
                <a16:creationId xmlns:a16="http://schemas.microsoft.com/office/drawing/2014/main" id="{F35E3DB2-C37B-8647-A675-D384A836FBEB}"/>
              </a:ext>
            </a:extLst>
          </p:cNvPr>
          <p:cNvCxnSpPr>
            <a:cxnSpLocks/>
          </p:cNvCxnSpPr>
          <p:nvPr/>
        </p:nvCxnSpPr>
        <p:spPr>
          <a:xfrm>
            <a:off x="36804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26308-E4AB-2A43-ACEC-96E5174EA2CD}"/>
              </a:ext>
            </a:extLst>
          </p:cNvPr>
          <p:cNvSpPr txBox="1"/>
          <p:nvPr/>
        </p:nvSpPr>
        <p:spPr>
          <a:xfrm>
            <a:off x="55569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a:t>
            </a:r>
          </a:p>
        </p:txBody>
      </p:sp>
      <p:cxnSp>
        <p:nvCxnSpPr>
          <p:cNvPr id="99" name="Straight Connector 98">
            <a:extLst>
              <a:ext uri="{FF2B5EF4-FFF2-40B4-BE49-F238E27FC236}">
                <a16:creationId xmlns:a16="http://schemas.microsoft.com/office/drawing/2014/main" id="{313D3252-F29A-C84B-8A07-E03DDDC07F96}"/>
              </a:ext>
            </a:extLst>
          </p:cNvPr>
          <p:cNvCxnSpPr>
            <a:cxnSpLocks/>
          </p:cNvCxnSpPr>
          <p:nvPr/>
        </p:nvCxnSpPr>
        <p:spPr>
          <a:xfrm>
            <a:off x="56235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FB7EC909-C44F-174C-8975-CDE52002ED2E}"/>
              </a:ext>
            </a:extLst>
          </p:cNvPr>
          <p:cNvSpPr txBox="1"/>
          <p:nvPr/>
        </p:nvSpPr>
        <p:spPr>
          <a:xfrm>
            <a:off x="53124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cxnSp>
        <p:nvCxnSpPr>
          <p:cNvPr id="101" name="Straight Connector 100">
            <a:extLst>
              <a:ext uri="{FF2B5EF4-FFF2-40B4-BE49-F238E27FC236}">
                <a16:creationId xmlns:a16="http://schemas.microsoft.com/office/drawing/2014/main" id="{27D4E647-947F-054A-99BA-0A50B763F46D}"/>
              </a:ext>
            </a:extLst>
          </p:cNvPr>
          <p:cNvCxnSpPr>
            <a:cxnSpLocks/>
          </p:cNvCxnSpPr>
          <p:nvPr/>
        </p:nvCxnSpPr>
        <p:spPr>
          <a:xfrm>
            <a:off x="53791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AD3C668E-9814-5841-8FC4-612E6E5D251F}"/>
              </a:ext>
            </a:extLst>
          </p:cNvPr>
          <p:cNvSpPr txBox="1"/>
          <p:nvPr/>
        </p:nvSpPr>
        <p:spPr>
          <a:xfrm>
            <a:off x="50711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p:txBody>
      </p:sp>
      <p:cxnSp>
        <p:nvCxnSpPr>
          <p:cNvPr id="103" name="Straight Connector 102">
            <a:extLst>
              <a:ext uri="{FF2B5EF4-FFF2-40B4-BE49-F238E27FC236}">
                <a16:creationId xmlns:a16="http://schemas.microsoft.com/office/drawing/2014/main" id="{4ED039FB-8917-1645-A5A3-61FDAEFA6F17}"/>
              </a:ext>
            </a:extLst>
          </p:cNvPr>
          <p:cNvCxnSpPr>
            <a:cxnSpLocks/>
          </p:cNvCxnSpPr>
          <p:nvPr/>
        </p:nvCxnSpPr>
        <p:spPr>
          <a:xfrm>
            <a:off x="51378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C5220950-7471-A744-B6E6-9D453E963600}"/>
              </a:ext>
            </a:extLst>
          </p:cNvPr>
          <p:cNvSpPr txBox="1"/>
          <p:nvPr/>
        </p:nvSpPr>
        <p:spPr>
          <a:xfrm>
            <a:off x="458219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cxnSp>
        <p:nvCxnSpPr>
          <p:cNvPr id="105" name="Straight Connector 104">
            <a:extLst>
              <a:ext uri="{FF2B5EF4-FFF2-40B4-BE49-F238E27FC236}">
                <a16:creationId xmlns:a16="http://schemas.microsoft.com/office/drawing/2014/main" id="{F346206E-9BDD-4F47-86B0-795E2FD3C706}"/>
              </a:ext>
            </a:extLst>
          </p:cNvPr>
          <p:cNvCxnSpPr>
            <a:cxnSpLocks/>
          </p:cNvCxnSpPr>
          <p:nvPr/>
        </p:nvCxnSpPr>
        <p:spPr>
          <a:xfrm>
            <a:off x="46488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B13FD87B-3E64-B842-A131-35E563952328}"/>
              </a:ext>
            </a:extLst>
          </p:cNvPr>
          <p:cNvSpPr txBox="1"/>
          <p:nvPr/>
        </p:nvSpPr>
        <p:spPr>
          <a:xfrm>
            <a:off x="408689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a:t>
            </a:r>
          </a:p>
        </p:txBody>
      </p:sp>
      <p:cxnSp>
        <p:nvCxnSpPr>
          <p:cNvPr id="107" name="Straight Connector 106">
            <a:extLst>
              <a:ext uri="{FF2B5EF4-FFF2-40B4-BE49-F238E27FC236}">
                <a16:creationId xmlns:a16="http://schemas.microsoft.com/office/drawing/2014/main" id="{7A256B22-F6D7-EE41-A17B-9E7030F9731F}"/>
              </a:ext>
            </a:extLst>
          </p:cNvPr>
          <p:cNvCxnSpPr>
            <a:cxnSpLocks/>
          </p:cNvCxnSpPr>
          <p:nvPr/>
        </p:nvCxnSpPr>
        <p:spPr>
          <a:xfrm>
            <a:off x="41662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B9CF281D-3C5D-4545-B9C9-A2EB3ACC8585}"/>
              </a:ext>
            </a:extLst>
          </p:cNvPr>
          <p:cNvSpPr txBox="1"/>
          <p:nvPr/>
        </p:nvSpPr>
        <p:spPr>
          <a:xfrm>
            <a:off x="115766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430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194</a:t>
            </a:r>
          </a:p>
        </p:txBody>
      </p:sp>
      <p:sp>
        <p:nvSpPr>
          <p:cNvPr id="109" name="TextBox 108">
            <a:extLst>
              <a:ext uri="{FF2B5EF4-FFF2-40B4-BE49-F238E27FC236}">
                <a16:creationId xmlns:a16="http://schemas.microsoft.com/office/drawing/2014/main" id="{737F63E8-D996-6C47-A580-E9FE275D3E8A}"/>
              </a:ext>
            </a:extLst>
          </p:cNvPr>
          <p:cNvSpPr txBox="1"/>
          <p:nvPr/>
        </p:nvSpPr>
        <p:spPr>
          <a:xfrm>
            <a:off x="386622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10" name="TextBox 109">
            <a:extLst>
              <a:ext uri="{FF2B5EF4-FFF2-40B4-BE49-F238E27FC236}">
                <a16:creationId xmlns:a16="http://schemas.microsoft.com/office/drawing/2014/main" id="{B5C6AD0E-31C4-4F42-AE7A-C97869DB020E}"/>
              </a:ext>
            </a:extLst>
          </p:cNvPr>
          <p:cNvSpPr txBox="1"/>
          <p:nvPr/>
        </p:nvSpPr>
        <p:spPr>
          <a:xfrm>
            <a:off x="4377676"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5137A82C-9DA4-9143-975B-8D53E54EA65F}"/>
              </a:ext>
            </a:extLst>
          </p:cNvPr>
          <p:cNvSpPr txBox="1"/>
          <p:nvPr/>
        </p:nvSpPr>
        <p:spPr>
          <a:xfrm>
            <a:off x="41395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sp>
        <p:nvSpPr>
          <p:cNvPr id="112" name="TextBox 111">
            <a:extLst>
              <a:ext uri="{FF2B5EF4-FFF2-40B4-BE49-F238E27FC236}">
                <a16:creationId xmlns:a16="http://schemas.microsoft.com/office/drawing/2014/main" id="{1032B48B-4BE8-4E4E-8854-5EA259727E76}"/>
              </a:ext>
            </a:extLst>
          </p:cNvPr>
          <p:cNvSpPr txBox="1"/>
          <p:nvPr/>
        </p:nvSpPr>
        <p:spPr>
          <a:xfrm>
            <a:off x="46221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113" name="TextBox 112">
            <a:extLst>
              <a:ext uri="{FF2B5EF4-FFF2-40B4-BE49-F238E27FC236}">
                <a16:creationId xmlns:a16="http://schemas.microsoft.com/office/drawing/2014/main" id="{152FB1A3-25BA-D740-BAB6-A81334C09574}"/>
              </a:ext>
            </a:extLst>
          </p:cNvPr>
          <p:cNvSpPr txBox="1"/>
          <p:nvPr/>
        </p:nvSpPr>
        <p:spPr>
          <a:xfrm>
            <a:off x="3628097"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4" name="TextBox 113">
            <a:extLst>
              <a:ext uri="{FF2B5EF4-FFF2-40B4-BE49-F238E27FC236}">
                <a16:creationId xmlns:a16="http://schemas.microsoft.com/office/drawing/2014/main" id="{C9E103BE-9647-914F-AF98-9288896382AD}"/>
              </a:ext>
            </a:extLst>
          </p:cNvPr>
          <p:cNvSpPr txBox="1"/>
          <p:nvPr/>
        </p:nvSpPr>
        <p:spPr>
          <a:xfrm>
            <a:off x="33899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5" name="TextBox 114">
            <a:extLst>
              <a:ext uri="{FF2B5EF4-FFF2-40B4-BE49-F238E27FC236}">
                <a16:creationId xmlns:a16="http://schemas.microsoft.com/office/drawing/2014/main" id="{AD3FBD0D-34FA-A742-A8F3-41AA71BEE172}"/>
              </a:ext>
            </a:extLst>
          </p:cNvPr>
          <p:cNvSpPr txBox="1"/>
          <p:nvPr/>
        </p:nvSpPr>
        <p:spPr>
          <a:xfrm>
            <a:off x="3139147"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6" name="TextBox 115">
            <a:extLst>
              <a:ext uri="{FF2B5EF4-FFF2-40B4-BE49-F238E27FC236}">
                <a16:creationId xmlns:a16="http://schemas.microsoft.com/office/drawing/2014/main" id="{BE197F5C-C49D-C14F-B4FC-FA154787FF1F}"/>
              </a:ext>
            </a:extLst>
          </p:cNvPr>
          <p:cNvSpPr txBox="1"/>
          <p:nvPr/>
        </p:nvSpPr>
        <p:spPr>
          <a:xfrm>
            <a:off x="28946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7" name="TextBox 116">
            <a:extLst>
              <a:ext uri="{FF2B5EF4-FFF2-40B4-BE49-F238E27FC236}">
                <a16:creationId xmlns:a16="http://schemas.microsoft.com/office/drawing/2014/main" id="{07828707-7FB1-8243-A8C4-64E2D0BBE1BE}"/>
              </a:ext>
            </a:extLst>
          </p:cNvPr>
          <p:cNvSpPr txBox="1"/>
          <p:nvPr/>
        </p:nvSpPr>
        <p:spPr>
          <a:xfrm>
            <a:off x="264702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18" name="TextBox 117">
            <a:extLst>
              <a:ext uri="{FF2B5EF4-FFF2-40B4-BE49-F238E27FC236}">
                <a16:creationId xmlns:a16="http://schemas.microsoft.com/office/drawing/2014/main" id="{45C2E77A-EDB0-9940-AE41-DABE549A05AF}"/>
              </a:ext>
            </a:extLst>
          </p:cNvPr>
          <p:cNvSpPr txBox="1"/>
          <p:nvPr/>
        </p:nvSpPr>
        <p:spPr>
          <a:xfrm>
            <a:off x="24120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19" name="TextBox 118">
            <a:extLst>
              <a:ext uri="{FF2B5EF4-FFF2-40B4-BE49-F238E27FC236}">
                <a16:creationId xmlns:a16="http://schemas.microsoft.com/office/drawing/2014/main" id="{EC9C8A1C-D828-B14F-A7C2-073A71B964F5}"/>
              </a:ext>
            </a:extLst>
          </p:cNvPr>
          <p:cNvSpPr txBox="1"/>
          <p:nvPr/>
        </p:nvSpPr>
        <p:spPr>
          <a:xfrm>
            <a:off x="214509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161EDD29-A410-4B4A-B917-3A539354331D}"/>
              </a:ext>
            </a:extLst>
          </p:cNvPr>
          <p:cNvSpPr txBox="1"/>
          <p:nvPr/>
        </p:nvSpPr>
        <p:spPr>
          <a:xfrm>
            <a:off x="190061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121" name="TextBox 120">
            <a:extLst>
              <a:ext uri="{FF2B5EF4-FFF2-40B4-BE49-F238E27FC236}">
                <a16:creationId xmlns:a16="http://schemas.microsoft.com/office/drawing/2014/main" id="{80506863-62CF-5E4F-86F3-F24AFEFE7595}"/>
              </a:ext>
            </a:extLst>
          </p:cNvPr>
          <p:cNvSpPr txBox="1"/>
          <p:nvPr/>
        </p:nvSpPr>
        <p:spPr>
          <a:xfrm>
            <a:off x="164979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122" name="TextBox 121">
            <a:extLst>
              <a:ext uri="{FF2B5EF4-FFF2-40B4-BE49-F238E27FC236}">
                <a16:creationId xmlns:a16="http://schemas.microsoft.com/office/drawing/2014/main" id="{5369C355-B6B4-DB46-9C07-E3D389799E3C}"/>
              </a:ext>
            </a:extLst>
          </p:cNvPr>
          <p:cNvSpPr txBox="1"/>
          <p:nvPr/>
        </p:nvSpPr>
        <p:spPr>
          <a:xfrm>
            <a:off x="140531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291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123" name="TextBox 122">
            <a:extLst>
              <a:ext uri="{FF2B5EF4-FFF2-40B4-BE49-F238E27FC236}">
                <a16:creationId xmlns:a16="http://schemas.microsoft.com/office/drawing/2014/main" id="{01612F2F-3878-F546-A6F0-E09F6D46C6A8}"/>
              </a:ext>
            </a:extLst>
          </p:cNvPr>
          <p:cNvSpPr txBox="1"/>
          <p:nvPr/>
        </p:nvSpPr>
        <p:spPr>
          <a:xfrm>
            <a:off x="48634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24" name="TextBox 123">
            <a:extLst>
              <a:ext uri="{FF2B5EF4-FFF2-40B4-BE49-F238E27FC236}">
                <a16:creationId xmlns:a16="http://schemas.microsoft.com/office/drawing/2014/main" id="{B0E290A3-5829-F64A-BB4D-942C81462B10}"/>
              </a:ext>
            </a:extLst>
          </p:cNvPr>
          <p:cNvSpPr txBox="1"/>
          <p:nvPr/>
        </p:nvSpPr>
        <p:spPr>
          <a:xfrm>
            <a:off x="5114276"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25" name="TextBox 124">
            <a:extLst>
              <a:ext uri="{FF2B5EF4-FFF2-40B4-BE49-F238E27FC236}">
                <a16:creationId xmlns:a16="http://schemas.microsoft.com/office/drawing/2014/main" id="{BFBC193D-FA3B-AA45-AD3A-CFC4891F8445}"/>
              </a:ext>
            </a:extLst>
          </p:cNvPr>
          <p:cNvSpPr txBox="1"/>
          <p:nvPr/>
        </p:nvSpPr>
        <p:spPr>
          <a:xfrm>
            <a:off x="535240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07" name="Rectangle 206">
            <a:extLst>
              <a:ext uri="{FF2B5EF4-FFF2-40B4-BE49-F238E27FC236}">
                <a16:creationId xmlns:a16="http://schemas.microsoft.com/office/drawing/2014/main" id="{0D20DBBF-5EF7-F345-9E30-EC33A4CA4CEB}"/>
              </a:ext>
            </a:extLst>
          </p:cNvPr>
          <p:cNvSpPr/>
          <p:nvPr/>
        </p:nvSpPr>
        <p:spPr>
          <a:xfrm>
            <a:off x="7794081" y="4200461"/>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Time from randomisation (months)</a:t>
            </a:r>
          </a:p>
        </p:txBody>
      </p:sp>
      <p:cxnSp>
        <p:nvCxnSpPr>
          <p:cNvPr id="208" name="Straight Connector 207">
            <a:extLst>
              <a:ext uri="{FF2B5EF4-FFF2-40B4-BE49-F238E27FC236}">
                <a16:creationId xmlns:a16="http://schemas.microsoft.com/office/drawing/2014/main" id="{17013971-D7E4-0E46-9DBC-1CB06C66AE02}"/>
              </a:ext>
            </a:extLst>
          </p:cNvPr>
          <p:cNvCxnSpPr>
            <a:cxnSpLocks/>
          </p:cNvCxnSpPr>
          <p:nvPr/>
        </p:nvCxnSpPr>
        <p:spPr>
          <a:xfrm flipH="1">
            <a:off x="6622684" y="3974405"/>
            <a:ext cx="4857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9253A28D-35DF-2D49-BE27-5BB15FCCF24A}"/>
              </a:ext>
            </a:extLst>
          </p:cNvPr>
          <p:cNvSpPr txBox="1"/>
          <p:nvPr/>
        </p:nvSpPr>
        <p:spPr>
          <a:xfrm>
            <a:off x="698173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10" name="TextBox 209">
            <a:extLst>
              <a:ext uri="{FF2B5EF4-FFF2-40B4-BE49-F238E27FC236}">
                <a16:creationId xmlns:a16="http://schemas.microsoft.com/office/drawing/2014/main" id="{845DAE24-DB17-8343-A7B8-9735258550C8}"/>
              </a:ext>
            </a:extLst>
          </p:cNvPr>
          <p:cNvSpPr txBox="1"/>
          <p:nvPr/>
        </p:nvSpPr>
        <p:spPr>
          <a:xfrm rot="16200000">
            <a:off x="5541221" y="2921597"/>
            <a:ext cx="1225179"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overall survival (%)</a:t>
            </a:r>
          </a:p>
        </p:txBody>
      </p:sp>
      <p:sp>
        <p:nvSpPr>
          <p:cNvPr id="211" name="TextBox 210">
            <a:extLst>
              <a:ext uri="{FF2B5EF4-FFF2-40B4-BE49-F238E27FC236}">
                <a16:creationId xmlns:a16="http://schemas.microsoft.com/office/drawing/2014/main" id="{1C53439F-61A6-0248-8681-1E241DEA3D3D}"/>
              </a:ext>
            </a:extLst>
          </p:cNvPr>
          <p:cNvSpPr txBox="1"/>
          <p:nvPr/>
        </p:nvSpPr>
        <p:spPr>
          <a:xfrm>
            <a:off x="72262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12" name="TextBox 211">
            <a:extLst>
              <a:ext uri="{FF2B5EF4-FFF2-40B4-BE49-F238E27FC236}">
                <a16:creationId xmlns:a16="http://schemas.microsoft.com/office/drawing/2014/main" id="{94E0755E-7751-F841-866E-08D34955E001}"/>
              </a:ext>
            </a:extLst>
          </p:cNvPr>
          <p:cNvSpPr txBox="1"/>
          <p:nvPr/>
        </p:nvSpPr>
        <p:spPr>
          <a:xfrm>
            <a:off x="91340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13" name="TextBox 212">
            <a:extLst>
              <a:ext uri="{FF2B5EF4-FFF2-40B4-BE49-F238E27FC236}">
                <a16:creationId xmlns:a16="http://schemas.microsoft.com/office/drawing/2014/main" id="{4DE96342-7B5E-1F48-929F-51C8D44DE12C}"/>
              </a:ext>
            </a:extLst>
          </p:cNvPr>
          <p:cNvSpPr txBox="1"/>
          <p:nvPr/>
        </p:nvSpPr>
        <p:spPr>
          <a:xfrm>
            <a:off x="105945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214" name="TextBox 213">
            <a:extLst>
              <a:ext uri="{FF2B5EF4-FFF2-40B4-BE49-F238E27FC236}">
                <a16:creationId xmlns:a16="http://schemas.microsoft.com/office/drawing/2014/main" id="{2A9A7594-7904-5942-96B7-9A103BEB0977}"/>
              </a:ext>
            </a:extLst>
          </p:cNvPr>
          <p:cNvSpPr txBox="1"/>
          <p:nvPr/>
        </p:nvSpPr>
        <p:spPr>
          <a:xfrm>
            <a:off x="100960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p:txBody>
      </p:sp>
      <p:sp>
        <p:nvSpPr>
          <p:cNvPr id="215" name="TextBox 214">
            <a:extLst>
              <a:ext uri="{FF2B5EF4-FFF2-40B4-BE49-F238E27FC236}">
                <a16:creationId xmlns:a16="http://schemas.microsoft.com/office/drawing/2014/main" id="{669216EA-B7D3-3445-937A-9F33A53DB4C1}"/>
              </a:ext>
            </a:extLst>
          </p:cNvPr>
          <p:cNvSpPr txBox="1"/>
          <p:nvPr/>
        </p:nvSpPr>
        <p:spPr>
          <a:xfrm>
            <a:off x="96039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cxnSp>
        <p:nvCxnSpPr>
          <p:cNvPr id="216" name="Straight Connector 215">
            <a:extLst>
              <a:ext uri="{FF2B5EF4-FFF2-40B4-BE49-F238E27FC236}">
                <a16:creationId xmlns:a16="http://schemas.microsoft.com/office/drawing/2014/main" id="{6D6515AF-3224-5342-BD21-8BDEA7433C1E}"/>
              </a:ext>
            </a:extLst>
          </p:cNvPr>
          <p:cNvCxnSpPr>
            <a:cxnSpLocks/>
          </p:cNvCxnSpPr>
          <p:nvPr/>
        </p:nvCxnSpPr>
        <p:spPr>
          <a:xfrm>
            <a:off x="70163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70AF4A81-2066-0143-8227-3D61D8A63094}"/>
              </a:ext>
            </a:extLst>
          </p:cNvPr>
          <p:cNvCxnSpPr>
            <a:cxnSpLocks/>
          </p:cNvCxnSpPr>
          <p:nvPr/>
        </p:nvCxnSpPr>
        <p:spPr>
          <a:xfrm>
            <a:off x="72576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7D4DC99A-4252-0F42-9B1B-E838FC0D2148}"/>
              </a:ext>
            </a:extLst>
          </p:cNvPr>
          <p:cNvSpPr txBox="1"/>
          <p:nvPr/>
        </p:nvSpPr>
        <p:spPr>
          <a:xfrm>
            <a:off x="668107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461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230</a:t>
            </a:r>
          </a:p>
        </p:txBody>
      </p:sp>
      <p:sp>
        <p:nvSpPr>
          <p:cNvPr id="219" name="TextBox 218">
            <a:extLst>
              <a:ext uri="{FF2B5EF4-FFF2-40B4-BE49-F238E27FC236}">
                <a16:creationId xmlns:a16="http://schemas.microsoft.com/office/drawing/2014/main" id="{51724F13-BA42-FC49-8B7A-579D5F77D416}"/>
              </a:ext>
            </a:extLst>
          </p:cNvPr>
          <p:cNvSpPr txBox="1"/>
          <p:nvPr/>
        </p:nvSpPr>
        <p:spPr>
          <a:xfrm>
            <a:off x="5884494" y="4442712"/>
            <a:ext cx="734175" cy="3323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220" name="TextBox 219">
            <a:extLst>
              <a:ext uri="{FF2B5EF4-FFF2-40B4-BE49-F238E27FC236}">
                <a16:creationId xmlns:a16="http://schemas.microsoft.com/office/drawing/2014/main" id="{59FD1646-6142-3548-AB23-61D139261520}"/>
              </a:ext>
            </a:extLst>
          </p:cNvPr>
          <p:cNvSpPr txBox="1"/>
          <p:nvPr/>
        </p:nvSpPr>
        <p:spPr>
          <a:xfrm>
            <a:off x="79564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cxnSp>
        <p:nvCxnSpPr>
          <p:cNvPr id="221" name="Straight Connector 220">
            <a:extLst>
              <a:ext uri="{FF2B5EF4-FFF2-40B4-BE49-F238E27FC236}">
                <a16:creationId xmlns:a16="http://schemas.microsoft.com/office/drawing/2014/main" id="{57F4DF86-0794-3A45-B8D9-92A0A979962A}"/>
              </a:ext>
            </a:extLst>
          </p:cNvPr>
          <p:cNvCxnSpPr>
            <a:cxnSpLocks/>
          </p:cNvCxnSpPr>
          <p:nvPr/>
        </p:nvCxnSpPr>
        <p:spPr>
          <a:xfrm>
            <a:off x="79878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FD9379A2-6379-5A46-9938-924AEA8B02AB}"/>
              </a:ext>
            </a:extLst>
          </p:cNvPr>
          <p:cNvSpPr txBox="1"/>
          <p:nvPr/>
        </p:nvSpPr>
        <p:spPr>
          <a:xfrm>
            <a:off x="77088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223" name="TextBox 222">
            <a:extLst>
              <a:ext uri="{FF2B5EF4-FFF2-40B4-BE49-F238E27FC236}">
                <a16:creationId xmlns:a16="http://schemas.microsoft.com/office/drawing/2014/main" id="{E0EAA691-6C07-324E-A288-FDA4900D2C32}"/>
              </a:ext>
            </a:extLst>
          </p:cNvPr>
          <p:cNvSpPr txBox="1"/>
          <p:nvPr/>
        </p:nvSpPr>
        <p:spPr>
          <a:xfrm>
            <a:off x="10214068" y="3418170"/>
            <a:ext cx="120065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 + BSC</a:t>
            </a:r>
          </a:p>
        </p:txBody>
      </p:sp>
      <p:sp>
        <p:nvSpPr>
          <p:cNvPr id="224" name="TextBox 223">
            <a:extLst>
              <a:ext uri="{FF2B5EF4-FFF2-40B4-BE49-F238E27FC236}">
                <a16:creationId xmlns:a16="http://schemas.microsoft.com/office/drawing/2014/main" id="{DAE7850E-6E91-B94D-9B64-BE3BDB0A0FF8}"/>
              </a:ext>
            </a:extLst>
          </p:cNvPr>
          <p:cNvSpPr txBox="1"/>
          <p:nvPr/>
        </p:nvSpPr>
        <p:spPr>
          <a:xfrm>
            <a:off x="9109363" y="3716911"/>
            <a:ext cx="9056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 + BSC</a:t>
            </a:r>
          </a:p>
        </p:txBody>
      </p:sp>
      <p:cxnSp>
        <p:nvCxnSpPr>
          <p:cNvPr id="225" name="Straight Connector 224">
            <a:extLst>
              <a:ext uri="{FF2B5EF4-FFF2-40B4-BE49-F238E27FC236}">
                <a16:creationId xmlns:a16="http://schemas.microsoft.com/office/drawing/2014/main" id="{2368461F-4482-7840-AB2A-BAB01EA94892}"/>
              </a:ext>
            </a:extLst>
          </p:cNvPr>
          <p:cNvCxnSpPr>
            <a:cxnSpLocks/>
          </p:cNvCxnSpPr>
          <p:nvPr/>
        </p:nvCxnSpPr>
        <p:spPr>
          <a:xfrm>
            <a:off x="92007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017BC1A6-9951-554E-8E62-AB165E7AAA1D}"/>
              </a:ext>
            </a:extLst>
          </p:cNvPr>
          <p:cNvCxnSpPr>
            <a:cxnSpLocks/>
          </p:cNvCxnSpPr>
          <p:nvPr/>
        </p:nvCxnSpPr>
        <p:spPr>
          <a:xfrm>
            <a:off x="96833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F78ABF65-1719-664B-BEDE-C14DE998A6A2}"/>
              </a:ext>
            </a:extLst>
          </p:cNvPr>
          <p:cNvCxnSpPr>
            <a:cxnSpLocks/>
          </p:cNvCxnSpPr>
          <p:nvPr/>
        </p:nvCxnSpPr>
        <p:spPr>
          <a:xfrm>
            <a:off x="101722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CD0879AF-786B-0242-9CEE-5647F2430DAE}"/>
              </a:ext>
            </a:extLst>
          </p:cNvPr>
          <p:cNvCxnSpPr>
            <a:cxnSpLocks/>
          </p:cNvCxnSpPr>
          <p:nvPr/>
        </p:nvCxnSpPr>
        <p:spPr>
          <a:xfrm>
            <a:off x="106580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C314A767-04BE-A04F-9DD4-B1548D3C93A7}"/>
              </a:ext>
            </a:extLst>
          </p:cNvPr>
          <p:cNvCxnSpPr>
            <a:cxnSpLocks/>
          </p:cNvCxnSpPr>
          <p:nvPr/>
        </p:nvCxnSpPr>
        <p:spPr>
          <a:xfrm>
            <a:off x="77402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0" name="TextBox 229">
            <a:extLst>
              <a:ext uri="{FF2B5EF4-FFF2-40B4-BE49-F238E27FC236}">
                <a16:creationId xmlns:a16="http://schemas.microsoft.com/office/drawing/2014/main" id="{4AC0DD3B-4199-D84A-BDA9-AC98E8813516}"/>
              </a:ext>
            </a:extLst>
          </p:cNvPr>
          <p:cNvSpPr txBox="1"/>
          <p:nvPr/>
        </p:nvSpPr>
        <p:spPr>
          <a:xfrm>
            <a:off x="6386656" y="350112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231" name="TextBox 230">
            <a:extLst>
              <a:ext uri="{FF2B5EF4-FFF2-40B4-BE49-F238E27FC236}">
                <a16:creationId xmlns:a16="http://schemas.microsoft.com/office/drawing/2014/main" id="{4FDA8D2C-E19C-7547-A5FC-4BDD008AB806}"/>
              </a:ext>
            </a:extLst>
          </p:cNvPr>
          <p:cNvSpPr txBox="1"/>
          <p:nvPr/>
        </p:nvSpPr>
        <p:spPr>
          <a:xfrm>
            <a:off x="6492454" y="3853547"/>
            <a:ext cx="70532"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32" name="TextBox 231">
            <a:extLst>
              <a:ext uri="{FF2B5EF4-FFF2-40B4-BE49-F238E27FC236}">
                <a16:creationId xmlns:a16="http://schemas.microsoft.com/office/drawing/2014/main" id="{08FFB6F9-D6C7-EC48-9FF9-BA7BF7869DF0}"/>
              </a:ext>
            </a:extLst>
          </p:cNvPr>
          <p:cNvSpPr txBox="1"/>
          <p:nvPr/>
        </p:nvSpPr>
        <p:spPr>
          <a:xfrm>
            <a:off x="673408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cxnSp>
        <p:nvCxnSpPr>
          <p:cNvPr id="233" name="Straight Connector 232">
            <a:extLst>
              <a:ext uri="{FF2B5EF4-FFF2-40B4-BE49-F238E27FC236}">
                <a16:creationId xmlns:a16="http://schemas.microsoft.com/office/drawing/2014/main" id="{D801BC2F-83ED-4E45-A0B6-23B9866A4355}"/>
              </a:ext>
            </a:extLst>
          </p:cNvPr>
          <p:cNvCxnSpPr>
            <a:cxnSpLocks/>
          </p:cNvCxnSpPr>
          <p:nvPr/>
        </p:nvCxnSpPr>
        <p:spPr>
          <a:xfrm>
            <a:off x="676935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2F66E730-D8A5-4E46-B28D-BB3585730454}"/>
              </a:ext>
            </a:extLst>
          </p:cNvPr>
          <p:cNvCxnSpPr>
            <a:cxnSpLocks/>
          </p:cNvCxnSpPr>
          <p:nvPr/>
        </p:nvCxnSpPr>
        <p:spPr>
          <a:xfrm>
            <a:off x="6625796" y="2159000"/>
            <a:ext cx="0" cy="18193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A9DE68CB-9D02-2743-90C3-582072A117F7}"/>
              </a:ext>
            </a:extLst>
          </p:cNvPr>
          <p:cNvCxnSpPr>
            <a:cxnSpLocks/>
          </p:cNvCxnSpPr>
          <p:nvPr/>
        </p:nvCxnSpPr>
        <p:spPr>
          <a:xfrm rot="5400000">
            <a:off x="6600398" y="39108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3A8C7E99-7F37-6F46-ABB1-DE0703024628}"/>
              </a:ext>
            </a:extLst>
          </p:cNvPr>
          <p:cNvCxnSpPr>
            <a:cxnSpLocks/>
          </p:cNvCxnSpPr>
          <p:nvPr/>
        </p:nvCxnSpPr>
        <p:spPr>
          <a:xfrm rot="5400000">
            <a:off x="6600398" y="35615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7" name="TextBox 236">
            <a:extLst>
              <a:ext uri="{FF2B5EF4-FFF2-40B4-BE49-F238E27FC236}">
                <a16:creationId xmlns:a16="http://schemas.microsoft.com/office/drawing/2014/main" id="{45E52AF7-D373-5842-A8F9-7F8A6DAB11EB}"/>
              </a:ext>
            </a:extLst>
          </p:cNvPr>
          <p:cNvSpPr txBox="1"/>
          <p:nvPr/>
        </p:nvSpPr>
        <p:spPr>
          <a:xfrm>
            <a:off x="6386656" y="31550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cxnSp>
        <p:nvCxnSpPr>
          <p:cNvPr id="238" name="Straight Connector 237">
            <a:extLst>
              <a:ext uri="{FF2B5EF4-FFF2-40B4-BE49-F238E27FC236}">
                <a16:creationId xmlns:a16="http://schemas.microsoft.com/office/drawing/2014/main" id="{4AA43D20-C43A-3E4B-8056-43F386BB6377}"/>
              </a:ext>
            </a:extLst>
          </p:cNvPr>
          <p:cNvCxnSpPr>
            <a:cxnSpLocks/>
          </p:cNvCxnSpPr>
          <p:nvPr/>
        </p:nvCxnSpPr>
        <p:spPr>
          <a:xfrm rot="5400000">
            <a:off x="6600398" y="32155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9" name="TextBox 238">
            <a:extLst>
              <a:ext uri="{FF2B5EF4-FFF2-40B4-BE49-F238E27FC236}">
                <a16:creationId xmlns:a16="http://schemas.microsoft.com/office/drawing/2014/main" id="{B892B2D9-76E5-194B-B295-218B19444B60}"/>
              </a:ext>
            </a:extLst>
          </p:cNvPr>
          <p:cNvSpPr txBox="1"/>
          <p:nvPr/>
        </p:nvSpPr>
        <p:spPr>
          <a:xfrm>
            <a:off x="6386656" y="280897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cxnSp>
        <p:nvCxnSpPr>
          <p:cNvPr id="240" name="Straight Connector 239">
            <a:extLst>
              <a:ext uri="{FF2B5EF4-FFF2-40B4-BE49-F238E27FC236}">
                <a16:creationId xmlns:a16="http://schemas.microsoft.com/office/drawing/2014/main" id="{6631A28E-D221-D944-B74D-085FA7F1B000}"/>
              </a:ext>
            </a:extLst>
          </p:cNvPr>
          <p:cNvCxnSpPr>
            <a:cxnSpLocks/>
          </p:cNvCxnSpPr>
          <p:nvPr/>
        </p:nvCxnSpPr>
        <p:spPr>
          <a:xfrm rot="5400000">
            <a:off x="6600398" y="28694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1" name="TextBox 240">
            <a:extLst>
              <a:ext uri="{FF2B5EF4-FFF2-40B4-BE49-F238E27FC236}">
                <a16:creationId xmlns:a16="http://schemas.microsoft.com/office/drawing/2014/main" id="{0DFBF592-AEEF-5D48-B997-F6DEB1C47D41}"/>
              </a:ext>
            </a:extLst>
          </p:cNvPr>
          <p:cNvSpPr txBox="1"/>
          <p:nvPr/>
        </p:nvSpPr>
        <p:spPr>
          <a:xfrm>
            <a:off x="6386656" y="246289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cxnSp>
        <p:nvCxnSpPr>
          <p:cNvPr id="242" name="Straight Connector 241">
            <a:extLst>
              <a:ext uri="{FF2B5EF4-FFF2-40B4-BE49-F238E27FC236}">
                <a16:creationId xmlns:a16="http://schemas.microsoft.com/office/drawing/2014/main" id="{56001253-49B9-AA4F-8706-EA00F27D9B13}"/>
              </a:ext>
            </a:extLst>
          </p:cNvPr>
          <p:cNvCxnSpPr>
            <a:cxnSpLocks/>
          </p:cNvCxnSpPr>
          <p:nvPr/>
        </p:nvCxnSpPr>
        <p:spPr>
          <a:xfrm rot="5400000">
            <a:off x="6600398" y="252336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3" name="TextBox 242">
            <a:extLst>
              <a:ext uri="{FF2B5EF4-FFF2-40B4-BE49-F238E27FC236}">
                <a16:creationId xmlns:a16="http://schemas.microsoft.com/office/drawing/2014/main" id="{2D1A3674-AD84-7E44-A05D-D1969966C12B}"/>
              </a:ext>
            </a:extLst>
          </p:cNvPr>
          <p:cNvSpPr txBox="1"/>
          <p:nvPr/>
        </p:nvSpPr>
        <p:spPr>
          <a:xfrm>
            <a:off x="6386656" y="21136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cxnSp>
        <p:nvCxnSpPr>
          <p:cNvPr id="244" name="Straight Connector 243">
            <a:extLst>
              <a:ext uri="{FF2B5EF4-FFF2-40B4-BE49-F238E27FC236}">
                <a16:creationId xmlns:a16="http://schemas.microsoft.com/office/drawing/2014/main" id="{27E8B238-F8D1-4649-8456-6F5393628331}"/>
              </a:ext>
            </a:extLst>
          </p:cNvPr>
          <p:cNvCxnSpPr>
            <a:cxnSpLocks/>
          </p:cNvCxnSpPr>
          <p:nvPr/>
        </p:nvCxnSpPr>
        <p:spPr>
          <a:xfrm rot="5400000">
            <a:off x="6600398" y="21741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 name="TextBox 244">
            <a:extLst>
              <a:ext uri="{FF2B5EF4-FFF2-40B4-BE49-F238E27FC236}">
                <a16:creationId xmlns:a16="http://schemas.microsoft.com/office/drawing/2014/main" id="{FC15C065-30D7-2748-A342-D956CE01CD1A}"/>
              </a:ext>
            </a:extLst>
          </p:cNvPr>
          <p:cNvSpPr txBox="1"/>
          <p:nvPr/>
        </p:nvSpPr>
        <p:spPr>
          <a:xfrm>
            <a:off x="81977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cxnSp>
        <p:nvCxnSpPr>
          <p:cNvPr id="246" name="Straight Connector 245">
            <a:extLst>
              <a:ext uri="{FF2B5EF4-FFF2-40B4-BE49-F238E27FC236}">
                <a16:creationId xmlns:a16="http://schemas.microsoft.com/office/drawing/2014/main" id="{E2CC226F-DDE1-E544-96A9-96D3011DA034}"/>
              </a:ext>
            </a:extLst>
          </p:cNvPr>
          <p:cNvCxnSpPr>
            <a:cxnSpLocks/>
          </p:cNvCxnSpPr>
          <p:nvPr/>
        </p:nvCxnSpPr>
        <p:spPr>
          <a:xfrm>
            <a:off x="82291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7" name="TextBox 246">
            <a:extLst>
              <a:ext uri="{FF2B5EF4-FFF2-40B4-BE49-F238E27FC236}">
                <a16:creationId xmlns:a16="http://schemas.microsoft.com/office/drawing/2014/main" id="{4E839A98-F690-964F-BF8A-A0DFA131F279}"/>
              </a:ext>
            </a:extLst>
          </p:cNvPr>
          <p:cNvSpPr txBox="1"/>
          <p:nvPr/>
        </p:nvSpPr>
        <p:spPr>
          <a:xfrm>
            <a:off x="84390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cxnSp>
        <p:nvCxnSpPr>
          <p:cNvPr id="248" name="Straight Connector 247">
            <a:extLst>
              <a:ext uri="{FF2B5EF4-FFF2-40B4-BE49-F238E27FC236}">
                <a16:creationId xmlns:a16="http://schemas.microsoft.com/office/drawing/2014/main" id="{D08ADC98-9844-9143-B8ED-3CC5F7CBBBEC}"/>
              </a:ext>
            </a:extLst>
          </p:cNvPr>
          <p:cNvCxnSpPr>
            <a:cxnSpLocks/>
          </p:cNvCxnSpPr>
          <p:nvPr/>
        </p:nvCxnSpPr>
        <p:spPr>
          <a:xfrm>
            <a:off x="84704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9" name="TextBox 248">
            <a:extLst>
              <a:ext uri="{FF2B5EF4-FFF2-40B4-BE49-F238E27FC236}">
                <a16:creationId xmlns:a16="http://schemas.microsoft.com/office/drawing/2014/main" id="{3F3FA172-B60F-FB45-94AE-812A73A978C3}"/>
              </a:ext>
            </a:extLst>
          </p:cNvPr>
          <p:cNvSpPr txBox="1"/>
          <p:nvPr/>
        </p:nvSpPr>
        <p:spPr>
          <a:xfrm>
            <a:off x="868353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cxnSp>
        <p:nvCxnSpPr>
          <p:cNvPr id="250" name="Straight Connector 249">
            <a:extLst>
              <a:ext uri="{FF2B5EF4-FFF2-40B4-BE49-F238E27FC236}">
                <a16:creationId xmlns:a16="http://schemas.microsoft.com/office/drawing/2014/main" id="{3320E0EB-0391-394A-8B8C-F63E1D343A99}"/>
              </a:ext>
            </a:extLst>
          </p:cNvPr>
          <p:cNvCxnSpPr>
            <a:cxnSpLocks/>
          </p:cNvCxnSpPr>
          <p:nvPr/>
        </p:nvCxnSpPr>
        <p:spPr>
          <a:xfrm>
            <a:off x="87149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1" name="TextBox 250">
            <a:extLst>
              <a:ext uri="{FF2B5EF4-FFF2-40B4-BE49-F238E27FC236}">
                <a16:creationId xmlns:a16="http://schemas.microsoft.com/office/drawing/2014/main" id="{B4596C05-98A9-A640-A748-74DD53B36769}"/>
              </a:ext>
            </a:extLst>
          </p:cNvPr>
          <p:cNvSpPr txBox="1"/>
          <p:nvPr/>
        </p:nvSpPr>
        <p:spPr>
          <a:xfrm>
            <a:off x="89280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cxnSp>
        <p:nvCxnSpPr>
          <p:cNvPr id="252" name="Straight Connector 251">
            <a:extLst>
              <a:ext uri="{FF2B5EF4-FFF2-40B4-BE49-F238E27FC236}">
                <a16:creationId xmlns:a16="http://schemas.microsoft.com/office/drawing/2014/main" id="{3DD6AD59-53CC-D646-AE42-A126202542F5}"/>
              </a:ext>
            </a:extLst>
          </p:cNvPr>
          <p:cNvCxnSpPr>
            <a:cxnSpLocks/>
          </p:cNvCxnSpPr>
          <p:nvPr/>
        </p:nvCxnSpPr>
        <p:spPr>
          <a:xfrm>
            <a:off x="89594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3" name="TextBox 252">
            <a:extLst>
              <a:ext uri="{FF2B5EF4-FFF2-40B4-BE49-F238E27FC236}">
                <a16:creationId xmlns:a16="http://schemas.microsoft.com/office/drawing/2014/main" id="{EDB77E2C-A244-4E4E-9A45-63A7A71F7C12}"/>
              </a:ext>
            </a:extLst>
          </p:cNvPr>
          <p:cNvSpPr txBox="1"/>
          <p:nvPr/>
        </p:nvSpPr>
        <p:spPr>
          <a:xfrm>
            <a:off x="747068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cxnSp>
        <p:nvCxnSpPr>
          <p:cNvPr id="254" name="Straight Connector 253">
            <a:extLst>
              <a:ext uri="{FF2B5EF4-FFF2-40B4-BE49-F238E27FC236}">
                <a16:creationId xmlns:a16="http://schemas.microsoft.com/office/drawing/2014/main" id="{41C844BE-B0C1-F04C-AAB1-D649CECFFEDF}"/>
              </a:ext>
            </a:extLst>
          </p:cNvPr>
          <p:cNvCxnSpPr>
            <a:cxnSpLocks/>
          </p:cNvCxnSpPr>
          <p:nvPr/>
        </p:nvCxnSpPr>
        <p:spPr>
          <a:xfrm>
            <a:off x="75020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22409042-393B-4243-927A-BFB8DA6727D1}"/>
              </a:ext>
            </a:extLst>
          </p:cNvPr>
          <p:cNvSpPr txBox="1"/>
          <p:nvPr/>
        </p:nvSpPr>
        <p:spPr>
          <a:xfrm>
            <a:off x="93753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a:t>
            </a:r>
          </a:p>
        </p:txBody>
      </p:sp>
      <p:cxnSp>
        <p:nvCxnSpPr>
          <p:cNvPr id="256" name="Straight Connector 255">
            <a:extLst>
              <a:ext uri="{FF2B5EF4-FFF2-40B4-BE49-F238E27FC236}">
                <a16:creationId xmlns:a16="http://schemas.microsoft.com/office/drawing/2014/main" id="{B21CFD65-BBC8-CD49-B780-A2E864F20E5D}"/>
              </a:ext>
            </a:extLst>
          </p:cNvPr>
          <p:cNvCxnSpPr>
            <a:cxnSpLocks/>
          </p:cNvCxnSpPr>
          <p:nvPr/>
        </p:nvCxnSpPr>
        <p:spPr>
          <a:xfrm>
            <a:off x="94420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7" name="TextBox 256">
            <a:extLst>
              <a:ext uri="{FF2B5EF4-FFF2-40B4-BE49-F238E27FC236}">
                <a16:creationId xmlns:a16="http://schemas.microsoft.com/office/drawing/2014/main" id="{734447A3-79E2-D643-9028-6428A1A6AA88}"/>
              </a:ext>
            </a:extLst>
          </p:cNvPr>
          <p:cNvSpPr txBox="1"/>
          <p:nvPr/>
        </p:nvSpPr>
        <p:spPr>
          <a:xfrm>
            <a:off x="113184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a:t>
            </a:r>
          </a:p>
        </p:txBody>
      </p:sp>
      <p:cxnSp>
        <p:nvCxnSpPr>
          <p:cNvPr id="258" name="Straight Connector 257">
            <a:extLst>
              <a:ext uri="{FF2B5EF4-FFF2-40B4-BE49-F238E27FC236}">
                <a16:creationId xmlns:a16="http://schemas.microsoft.com/office/drawing/2014/main" id="{3A397AA5-29B9-AD4F-A7F9-716801B0435D}"/>
              </a:ext>
            </a:extLst>
          </p:cNvPr>
          <p:cNvCxnSpPr>
            <a:cxnSpLocks/>
          </p:cNvCxnSpPr>
          <p:nvPr/>
        </p:nvCxnSpPr>
        <p:spPr>
          <a:xfrm>
            <a:off x="113851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9" name="TextBox 258">
            <a:extLst>
              <a:ext uri="{FF2B5EF4-FFF2-40B4-BE49-F238E27FC236}">
                <a16:creationId xmlns:a16="http://schemas.microsoft.com/office/drawing/2014/main" id="{6751D441-6DD7-3745-8E6A-572D0A0810D8}"/>
              </a:ext>
            </a:extLst>
          </p:cNvPr>
          <p:cNvSpPr txBox="1"/>
          <p:nvPr/>
        </p:nvSpPr>
        <p:spPr>
          <a:xfrm>
            <a:off x="110739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cxnSp>
        <p:nvCxnSpPr>
          <p:cNvPr id="260" name="Straight Connector 259">
            <a:extLst>
              <a:ext uri="{FF2B5EF4-FFF2-40B4-BE49-F238E27FC236}">
                <a16:creationId xmlns:a16="http://schemas.microsoft.com/office/drawing/2014/main" id="{330EC608-E91C-6B4F-A328-025A1FD1BADC}"/>
              </a:ext>
            </a:extLst>
          </p:cNvPr>
          <p:cNvCxnSpPr>
            <a:cxnSpLocks/>
          </p:cNvCxnSpPr>
          <p:nvPr/>
        </p:nvCxnSpPr>
        <p:spPr>
          <a:xfrm>
            <a:off x="111406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1" name="TextBox 260">
            <a:extLst>
              <a:ext uri="{FF2B5EF4-FFF2-40B4-BE49-F238E27FC236}">
                <a16:creationId xmlns:a16="http://schemas.microsoft.com/office/drawing/2014/main" id="{F276272D-0BFD-B94F-800D-4DB7BC6F978E}"/>
              </a:ext>
            </a:extLst>
          </p:cNvPr>
          <p:cNvSpPr txBox="1"/>
          <p:nvPr/>
        </p:nvSpPr>
        <p:spPr>
          <a:xfrm>
            <a:off x="108326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p:txBody>
      </p:sp>
      <p:cxnSp>
        <p:nvCxnSpPr>
          <p:cNvPr id="262" name="Straight Connector 261">
            <a:extLst>
              <a:ext uri="{FF2B5EF4-FFF2-40B4-BE49-F238E27FC236}">
                <a16:creationId xmlns:a16="http://schemas.microsoft.com/office/drawing/2014/main" id="{7A51B77F-4A31-DD44-A28B-403EB533D8C3}"/>
              </a:ext>
            </a:extLst>
          </p:cNvPr>
          <p:cNvCxnSpPr>
            <a:cxnSpLocks/>
          </p:cNvCxnSpPr>
          <p:nvPr/>
        </p:nvCxnSpPr>
        <p:spPr>
          <a:xfrm>
            <a:off x="108993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3" name="TextBox 262">
            <a:extLst>
              <a:ext uri="{FF2B5EF4-FFF2-40B4-BE49-F238E27FC236}">
                <a16:creationId xmlns:a16="http://schemas.microsoft.com/office/drawing/2014/main" id="{3789476C-A533-B846-BA45-6ADDCB2A1E98}"/>
              </a:ext>
            </a:extLst>
          </p:cNvPr>
          <p:cNvSpPr txBox="1"/>
          <p:nvPr/>
        </p:nvSpPr>
        <p:spPr>
          <a:xfrm>
            <a:off x="1034372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cxnSp>
        <p:nvCxnSpPr>
          <p:cNvPr id="264" name="Straight Connector 263">
            <a:extLst>
              <a:ext uri="{FF2B5EF4-FFF2-40B4-BE49-F238E27FC236}">
                <a16:creationId xmlns:a16="http://schemas.microsoft.com/office/drawing/2014/main" id="{9A42CB96-0FF2-2844-80C8-425B65AFD23D}"/>
              </a:ext>
            </a:extLst>
          </p:cNvPr>
          <p:cNvCxnSpPr>
            <a:cxnSpLocks/>
          </p:cNvCxnSpPr>
          <p:nvPr/>
        </p:nvCxnSpPr>
        <p:spPr>
          <a:xfrm>
            <a:off x="104103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TextBox 264">
            <a:extLst>
              <a:ext uri="{FF2B5EF4-FFF2-40B4-BE49-F238E27FC236}">
                <a16:creationId xmlns:a16="http://schemas.microsoft.com/office/drawing/2014/main" id="{BA018492-5F15-A846-869E-96A41AAABC7C}"/>
              </a:ext>
            </a:extLst>
          </p:cNvPr>
          <p:cNvSpPr txBox="1"/>
          <p:nvPr/>
        </p:nvSpPr>
        <p:spPr>
          <a:xfrm>
            <a:off x="984842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a:t>
            </a:r>
          </a:p>
        </p:txBody>
      </p:sp>
      <p:cxnSp>
        <p:nvCxnSpPr>
          <p:cNvPr id="266" name="Straight Connector 265">
            <a:extLst>
              <a:ext uri="{FF2B5EF4-FFF2-40B4-BE49-F238E27FC236}">
                <a16:creationId xmlns:a16="http://schemas.microsoft.com/office/drawing/2014/main" id="{0D9C8A6D-F3E3-684B-9C4E-B80FFAC8B126}"/>
              </a:ext>
            </a:extLst>
          </p:cNvPr>
          <p:cNvCxnSpPr>
            <a:cxnSpLocks/>
          </p:cNvCxnSpPr>
          <p:nvPr/>
        </p:nvCxnSpPr>
        <p:spPr>
          <a:xfrm>
            <a:off x="99277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7" name="TextBox 266">
            <a:extLst>
              <a:ext uri="{FF2B5EF4-FFF2-40B4-BE49-F238E27FC236}">
                <a16:creationId xmlns:a16="http://schemas.microsoft.com/office/drawing/2014/main" id="{14970798-CD3B-704F-88AD-E6A2BBEB67CD}"/>
              </a:ext>
            </a:extLst>
          </p:cNvPr>
          <p:cNvSpPr txBox="1"/>
          <p:nvPr/>
        </p:nvSpPr>
        <p:spPr>
          <a:xfrm>
            <a:off x="691919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449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216</a:t>
            </a:r>
          </a:p>
        </p:txBody>
      </p:sp>
      <p:sp>
        <p:nvSpPr>
          <p:cNvPr id="268" name="TextBox 267">
            <a:extLst>
              <a:ext uri="{FF2B5EF4-FFF2-40B4-BE49-F238E27FC236}">
                <a16:creationId xmlns:a16="http://schemas.microsoft.com/office/drawing/2014/main" id="{DE8D81AE-5605-E446-BEB4-381F0A61A6AD}"/>
              </a:ext>
            </a:extLst>
          </p:cNvPr>
          <p:cNvSpPr txBox="1"/>
          <p:nvPr/>
        </p:nvSpPr>
        <p:spPr>
          <a:xfrm>
            <a:off x="9627751"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269" name="TextBox 268">
            <a:extLst>
              <a:ext uri="{FF2B5EF4-FFF2-40B4-BE49-F238E27FC236}">
                <a16:creationId xmlns:a16="http://schemas.microsoft.com/office/drawing/2014/main" id="{63A55D11-93C4-0C4A-994D-A34E15400AE5}"/>
              </a:ext>
            </a:extLst>
          </p:cNvPr>
          <p:cNvSpPr txBox="1"/>
          <p:nvPr/>
        </p:nvSpPr>
        <p:spPr>
          <a:xfrm>
            <a:off x="10110351"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70" name="TextBox 269">
            <a:extLst>
              <a:ext uri="{FF2B5EF4-FFF2-40B4-BE49-F238E27FC236}">
                <a16:creationId xmlns:a16="http://schemas.microsoft.com/office/drawing/2014/main" id="{3B0A0004-FAC5-DF42-A93B-E57BB3F03384}"/>
              </a:ext>
            </a:extLst>
          </p:cNvPr>
          <p:cNvSpPr txBox="1"/>
          <p:nvPr/>
        </p:nvSpPr>
        <p:spPr>
          <a:xfrm>
            <a:off x="98722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271" name="TextBox 270">
            <a:extLst>
              <a:ext uri="{FF2B5EF4-FFF2-40B4-BE49-F238E27FC236}">
                <a16:creationId xmlns:a16="http://schemas.microsoft.com/office/drawing/2014/main" id="{27C9D3D7-E26C-E64D-8693-77874F069833}"/>
              </a:ext>
            </a:extLst>
          </p:cNvPr>
          <p:cNvSpPr txBox="1"/>
          <p:nvPr/>
        </p:nvSpPr>
        <p:spPr>
          <a:xfrm>
            <a:off x="103548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272" name="TextBox 271">
            <a:extLst>
              <a:ext uri="{FF2B5EF4-FFF2-40B4-BE49-F238E27FC236}">
                <a16:creationId xmlns:a16="http://schemas.microsoft.com/office/drawing/2014/main" id="{9658BF85-1723-234D-BCEE-96F8C9AF09B5}"/>
              </a:ext>
            </a:extLst>
          </p:cNvPr>
          <p:cNvSpPr txBox="1"/>
          <p:nvPr/>
        </p:nvSpPr>
        <p:spPr>
          <a:xfrm>
            <a:off x="93896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31</a:t>
            </a:r>
          </a:p>
        </p:txBody>
      </p:sp>
      <p:sp>
        <p:nvSpPr>
          <p:cNvPr id="273" name="TextBox 272">
            <a:extLst>
              <a:ext uri="{FF2B5EF4-FFF2-40B4-BE49-F238E27FC236}">
                <a16:creationId xmlns:a16="http://schemas.microsoft.com/office/drawing/2014/main" id="{0120E952-8491-BE4C-9F59-0E49206F125B}"/>
              </a:ext>
            </a:extLst>
          </p:cNvPr>
          <p:cNvSpPr txBox="1"/>
          <p:nvPr/>
        </p:nvSpPr>
        <p:spPr>
          <a:xfrm>
            <a:off x="91226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37</a:t>
            </a:r>
          </a:p>
        </p:txBody>
      </p:sp>
      <p:sp>
        <p:nvSpPr>
          <p:cNvPr id="274" name="TextBox 273">
            <a:extLst>
              <a:ext uri="{FF2B5EF4-FFF2-40B4-BE49-F238E27FC236}">
                <a16:creationId xmlns:a16="http://schemas.microsoft.com/office/drawing/2014/main" id="{E1C29DCF-C652-2648-AA94-D5F9C8C250E0}"/>
              </a:ext>
            </a:extLst>
          </p:cNvPr>
          <p:cNvSpPr txBox="1"/>
          <p:nvPr/>
        </p:nvSpPr>
        <p:spPr>
          <a:xfrm>
            <a:off x="88718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45</a:t>
            </a:r>
          </a:p>
        </p:txBody>
      </p:sp>
      <p:sp>
        <p:nvSpPr>
          <p:cNvPr id="275" name="TextBox 274">
            <a:extLst>
              <a:ext uri="{FF2B5EF4-FFF2-40B4-BE49-F238E27FC236}">
                <a16:creationId xmlns:a16="http://schemas.microsoft.com/office/drawing/2014/main" id="{0383F5B6-D329-4D42-94E0-B35231F09AB6}"/>
              </a:ext>
            </a:extLst>
          </p:cNvPr>
          <p:cNvSpPr txBox="1"/>
          <p:nvPr/>
        </p:nvSpPr>
        <p:spPr>
          <a:xfrm>
            <a:off x="86273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63</a:t>
            </a:r>
          </a:p>
        </p:txBody>
      </p:sp>
      <p:sp>
        <p:nvSpPr>
          <p:cNvPr id="276" name="TextBox 275">
            <a:extLst>
              <a:ext uri="{FF2B5EF4-FFF2-40B4-BE49-F238E27FC236}">
                <a16:creationId xmlns:a16="http://schemas.microsoft.com/office/drawing/2014/main" id="{DEC246F5-45DD-B74C-A085-786425150E82}"/>
              </a:ext>
            </a:extLst>
          </p:cNvPr>
          <p:cNvSpPr txBox="1"/>
          <p:nvPr/>
        </p:nvSpPr>
        <p:spPr>
          <a:xfrm>
            <a:off x="837969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73</a:t>
            </a:r>
          </a:p>
        </p:txBody>
      </p:sp>
      <p:sp>
        <p:nvSpPr>
          <p:cNvPr id="277" name="TextBox 276">
            <a:extLst>
              <a:ext uri="{FF2B5EF4-FFF2-40B4-BE49-F238E27FC236}">
                <a16:creationId xmlns:a16="http://schemas.microsoft.com/office/drawing/2014/main" id="{DF5EAF2F-FD3F-9140-A4A1-5CF0335BA394}"/>
              </a:ext>
            </a:extLst>
          </p:cNvPr>
          <p:cNvSpPr txBox="1"/>
          <p:nvPr/>
        </p:nvSpPr>
        <p:spPr>
          <a:xfrm>
            <a:off x="81447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266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89</a:t>
            </a:r>
          </a:p>
        </p:txBody>
      </p:sp>
      <p:sp>
        <p:nvSpPr>
          <p:cNvPr id="278" name="TextBox 277">
            <a:extLst>
              <a:ext uri="{FF2B5EF4-FFF2-40B4-BE49-F238E27FC236}">
                <a16:creationId xmlns:a16="http://schemas.microsoft.com/office/drawing/2014/main" id="{37532EA1-C2AF-954D-8CDF-75B2FB0DDBEA}"/>
              </a:ext>
            </a:extLst>
          </p:cNvPr>
          <p:cNvSpPr txBox="1"/>
          <p:nvPr/>
        </p:nvSpPr>
        <p:spPr>
          <a:xfrm>
            <a:off x="79066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297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105</a:t>
            </a:r>
          </a:p>
        </p:txBody>
      </p:sp>
      <p:sp>
        <p:nvSpPr>
          <p:cNvPr id="279" name="TextBox 278">
            <a:extLst>
              <a:ext uri="{FF2B5EF4-FFF2-40B4-BE49-F238E27FC236}">
                <a16:creationId xmlns:a16="http://schemas.microsoft.com/office/drawing/2014/main" id="{6F762E89-15AF-CA45-98DD-031ED9F1980E}"/>
              </a:ext>
            </a:extLst>
          </p:cNvPr>
          <p:cNvSpPr txBox="1"/>
          <p:nvPr/>
        </p:nvSpPr>
        <p:spPr>
          <a:xfrm>
            <a:off x="76621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349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125</a:t>
            </a:r>
          </a:p>
        </p:txBody>
      </p:sp>
      <p:sp>
        <p:nvSpPr>
          <p:cNvPr id="280" name="TextBox 279">
            <a:extLst>
              <a:ext uri="{FF2B5EF4-FFF2-40B4-BE49-F238E27FC236}">
                <a16:creationId xmlns:a16="http://schemas.microsoft.com/office/drawing/2014/main" id="{C3DC0053-CF66-CA44-8126-935B54C28CBA}"/>
              </a:ext>
            </a:extLst>
          </p:cNvPr>
          <p:cNvSpPr txBox="1"/>
          <p:nvPr/>
        </p:nvSpPr>
        <p:spPr>
          <a:xfrm>
            <a:off x="74113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395</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153</a:t>
            </a:r>
          </a:p>
        </p:txBody>
      </p:sp>
      <p:sp>
        <p:nvSpPr>
          <p:cNvPr id="281" name="TextBox 280">
            <a:extLst>
              <a:ext uri="{FF2B5EF4-FFF2-40B4-BE49-F238E27FC236}">
                <a16:creationId xmlns:a16="http://schemas.microsoft.com/office/drawing/2014/main" id="{64BC806E-E9AC-4D4F-80D9-01817AB3B779}"/>
              </a:ext>
            </a:extLst>
          </p:cNvPr>
          <p:cNvSpPr txBox="1"/>
          <p:nvPr/>
        </p:nvSpPr>
        <p:spPr>
          <a:xfrm>
            <a:off x="71668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184</a:t>
            </a:r>
          </a:p>
        </p:txBody>
      </p:sp>
      <p:sp>
        <p:nvSpPr>
          <p:cNvPr id="282" name="TextBox 281">
            <a:extLst>
              <a:ext uri="{FF2B5EF4-FFF2-40B4-BE49-F238E27FC236}">
                <a16:creationId xmlns:a16="http://schemas.microsoft.com/office/drawing/2014/main" id="{2F4F6029-F7EB-224C-AA30-BCF444F95DCA}"/>
              </a:ext>
            </a:extLst>
          </p:cNvPr>
          <p:cNvSpPr txBox="1"/>
          <p:nvPr/>
        </p:nvSpPr>
        <p:spPr>
          <a:xfrm>
            <a:off x="10624980"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283" name="TextBox 282">
            <a:extLst>
              <a:ext uri="{FF2B5EF4-FFF2-40B4-BE49-F238E27FC236}">
                <a16:creationId xmlns:a16="http://schemas.microsoft.com/office/drawing/2014/main" id="{1357B142-2301-B242-BD7F-2A10DCDA3422}"/>
              </a:ext>
            </a:extLst>
          </p:cNvPr>
          <p:cNvSpPr txBox="1"/>
          <p:nvPr/>
        </p:nvSpPr>
        <p:spPr>
          <a:xfrm>
            <a:off x="10875805"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84" name="TextBox 283">
            <a:extLst>
              <a:ext uri="{FF2B5EF4-FFF2-40B4-BE49-F238E27FC236}">
                <a16:creationId xmlns:a16="http://schemas.microsoft.com/office/drawing/2014/main" id="{5C480995-14E9-1241-BB0D-081F1195D3BC}"/>
              </a:ext>
            </a:extLst>
          </p:cNvPr>
          <p:cNvSpPr txBox="1"/>
          <p:nvPr/>
        </p:nvSpPr>
        <p:spPr>
          <a:xfrm>
            <a:off x="11113930"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86" name="TextBox 285">
            <a:extLst>
              <a:ext uri="{FF2B5EF4-FFF2-40B4-BE49-F238E27FC236}">
                <a16:creationId xmlns:a16="http://schemas.microsoft.com/office/drawing/2014/main" id="{72F5CD8B-F47B-7946-A890-87BB7B4EC067}"/>
              </a:ext>
            </a:extLst>
          </p:cNvPr>
          <p:cNvSpPr txBox="1"/>
          <p:nvPr/>
        </p:nvSpPr>
        <p:spPr>
          <a:xfrm>
            <a:off x="11358405"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7" name="TextBox 286">
            <a:extLst>
              <a:ext uri="{FF2B5EF4-FFF2-40B4-BE49-F238E27FC236}">
                <a16:creationId xmlns:a16="http://schemas.microsoft.com/office/drawing/2014/main" id="{AEA2D993-6FFB-0D43-9A67-4C6B60FC85E0}"/>
              </a:ext>
            </a:extLst>
          </p:cNvPr>
          <p:cNvSpPr txBox="1"/>
          <p:nvPr/>
        </p:nvSpPr>
        <p:spPr>
          <a:xfrm>
            <a:off x="10735609" y="2954060"/>
            <a:ext cx="1056379" cy="3323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Median follow-up:</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   Fruquintinib: 11.3 mo</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   Placebo: 11.2 mo</a:t>
            </a:r>
          </a:p>
        </p:txBody>
      </p:sp>
      <p:pic>
        <p:nvPicPr>
          <p:cNvPr id="290" name="Graphic 289">
            <a:extLst>
              <a:ext uri="{FF2B5EF4-FFF2-40B4-BE49-F238E27FC236}">
                <a16:creationId xmlns:a16="http://schemas.microsoft.com/office/drawing/2014/main" id="{8EF6681D-A062-E740-86FA-B691E951E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893" y="2175704"/>
            <a:ext cx="4616987" cy="1761295"/>
          </a:xfrm>
          <a:prstGeom prst="rect">
            <a:avLst/>
          </a:prstGeom>
        </p:spPr>
      </p:pic>
      <p:pic>
        <p:nvPicPr>
          <p:cNvPr id="292" name="Graphic 291">
            <a:extLst>
              <a:ext uri="{FF2B5EF4-FFF2-40B4-BE49-F238E27FC236}">
                <a16:creationId xmlns:a16="http://schemas.microsoft.com/office/drawing/2014/main" id="{19A5DE12-8E8B-2E45-85BC-A0784DC84F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895" y="2171700"/>
            <a:ext cx="4596265" cy="1657349"/>
          </a:xfrm>
          <a:prstGeom prst="rect">
            <a:avLst/>
          </a:prstGeom>
        </p:spPr>
      </p:pic>
      <p:graphicFrame>
        <p:nvGraphicFramePr>
          <p:cNvPr id="126" name="Table 125">
            <a:extLst>
              <a:ext uri="{FF2B5EF4-FFF2-40B4-BE49-F238E27FC236}">
                <a16:creationId xmlns:a16="http://schemas.microsoft.com/office/drawing/2014/main" id="{CD8D9ED5-A78E-6747-8F35-E327AF3A35EC}"/>
              </a:ext>
            </a:extLst>
          </p:cNvPr>
          <p:cNvGraphicFramePr>
            <a:graphicFrameLocks noGrp="1"/>
          </p:cNvGraphicFramePr>
          <p:nvPr/>
        </p:nvGraphicFramePr>
        <p:xfrm>
          <a:off x="2340589" y="1738080"/>
          <a:ext cx="3428660" cy="1090368"/>
        </p:xfrm>
        <a:graphic>
          <a:graphicData uri="http://schemas.openxmlformats.org/drawingml/2006/table">
            <a:tbl>
              <a:tblPr firstRow="1" bandRow="1">
                <a:tableStyleId>{5C22544A-7EE6-4342-B048-85BDC9FD1C3A}</a:tableStyleId>
              </a:tblPr>
              <a:tblGrid>
                <a:gridCol w="1528600">
                  <a:extLst>
                    <a:ext uri="{9D8B030D-6E8A-4147-A177-3AD203B41FA5}">
                      <a16:colId xmlns:a16="http://schemas.microsoft.com/office/drawing/2014/main" val="1256442069"/>
                    </a:ext>
                  </a:extLst>
                </a:gridCol>
                <a:gridCol w="950030">
                  <a:extLst>
                    <a:ext uri="{9D8B030D-6E8A-4147-A177-3AD203B41FA5}">
                      <a16:colId xmlns:a16="http://schemas.microsoft.com/office/drawing/2014/main" val="3362937906"/>
                    </a:ext>
                  </a:extLst>
                </a:gridCol>
                <a:gridCol w="950030">
                  <a:extLst>
                    <a:ext uri="{9D8B030D-6E8A-4147-A177-3AD203B41FA5}">
                      <a16:colId xmlns:a16="http://schemas.microsoft.com/office/drawing/2014/main" val="3272691983"/>
                    </a:ext>
                  </a:extLst>
                </a:gridCol>
              </a:tblGrid>
              <a:tr h="167248">
                <a:tc>
                  <a:txBody>
                    <a:bodyPr/>
                    <a:lstStyle/>
                    <a:p>
                      <a:pP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noFill/>
                  </a:tcPr>
                </a:tc>
                <a:tc>
                  <a:txBody>
                    <a:bodyPr/>
                    <a:lstStyle/>
                    <a:p>
                      <a:pPr algn="ctr">
                        <a:lnSpc>
                          <a:spcPct val="90000"/>
                        </a:lnSpc>
                      </a:pPr>
                      <a:r>
                        <a:rPr lang="en-US" sz="800" dirty="0">
                          <a:latin typeface="Arial" panose="020B0604020202020204" pitchFamily="34" charset="0"/>
                          <a:cs typeface="Arial" panose="020B0604020202020204" pitchFamily="34" charset="0"/>
                        </a:rPr>
                        <a:t>Fruquintinib</a:t>
                      </a:r>
                    </a:p>
                  </a:txBody>
                  <a:tcPr marL="55440" marR="55440" marT="36000" marB="36000" anchor="ctr">
                    <a:lnB w="12700" cap="flat" cmpd="sng" algn="ctr">
                      <a:solidFill>
                        <a:schemeClr val="bg1"/>
                      </a:solidFill>
                      <a:prstDash val="solid"/>
                      <a:round/>
                      <a:headEnd type="none" w="med" len="med"/>
                      <a:tailEnd type="none" w="med" len="med"/>
                    </a:lnB>
                  </a:tcPr>
                </a:tc>
                <a:tc>
                  <a:txBody>
                    <a:bodyPr/>
                    <a:lstStyle/>
                    <a:p>
                      <a:pPr algn="ctr">
                        <a:lnSpc>
                          <a:spcPct val="90000"/>
                        </a:lnSpc>
                      </a:pPr>
                      <a:r>
                        <a:rPr lang="en-US" sz="800" dirty="0">
                          <a:latin typeface="Arial" panose="020B0604020202020204" pitchFamily="34" charset="0"/>
                          <a:cs typeface="Arial" panose="020B0604020202020204" pitchFamily="34" charset="0"/>
                        </a:rPr>
                        <a:t>Placebo</a:t>
                      </a:r>
                      <a:endParaRPr lang="en-US" sz="800" dirty="0">
                        <a:solidFill>
                          <a:schemeClr val="bg1"/>
                        </a:solidFill>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Events/patients (%)</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392/461 (85.0%)</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213/230 (92.6%)</a:t>
                      </a:r>
                    </a:p>
                  </a:txBody>
                  <a:tcPr marL="55440" marR="5544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p-value (log-rank)</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&lt;0.001</a:t>
                      </a:r>
                    </a:p>
                  </a:txBody>
                  <a:tcPr marL="55440" marR="55440"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088031265"/>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US" sz="800" b="1" dirty="0">
                          <a:solidFill>
                            <a:schemeClr val="accent1"/>
                          </a:solidFill>
                          <a:latin typeface="Arial" panose="020B0604020202020204" pitchFamily="34" charset="0"/>
                          <a:cs typeface="Arial" panose="020B0604020202020204" pitchFamily="34" charset="0"/>
                        </a:rPr>
                        <a:t>0.321 (0.267, 0.386)</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29158161"/>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months</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3.7 (3.5, 3.8)</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1.8 (1.8, 1.9)</a:t>
                      </a:r>
                    </a:p>
                  </a:txBody>
                  <a:tcPr marL="55440" marR="55440" marT="36000" marB="36000" anchor="ctr"/>
                </a:tc>
                <a:extLst>
                  <a:ext uri="{0D108BD9-81ED-4DB2-BD59-A6C34878D82A}">
                    <a16:rowId xmlns:a16="http://schemas.microsoft.com/office/drawing/2014/main" val="359674884"/>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PFS difference, months</a:t>
                      </a:r>
                    </a:p>
                  </a:txBody>
                  <a:tcPr marL="55440" marR="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1.9</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911287203"/>
                  </a:ext>
                </a:extLst>
              </a:tr>
            </a:tbl>
          </a:graphicData>
        </a:graphic>
      </p:graphicFrame>
      <p:graphicFrame>
        <p:nvGraphicFramePr>
          <p:cNvPr id="285" name="Table 284">
            <a:extLst>
              <a:ext uri="{FF2B5EF4-FFF2-40B4-BE49-F238E27FC236}">
                <a16:creationId xmlns:a16="http://schemas.microsoft.com/office/drawing/2014/main" id="{B239730E-63D8-F048-92EB-6EB550B3237C}"/>
              </a:ext>
            </a:extLst>
          </p:cNvPr>
          <p:cNvGraphicFramePr>
            <a:graphicFrameLocks noGrp="1"/>
          </p:cNvGraphicFramePr>
          <p:nvPr/>
        </p:nvGraphicFramePr>
        <p:xfrm>
          <a:off x="8461093" y="1738080"/>
          <a:ext cx="3428660" cy="1090368"/>
        </p:xfrm>
        <a:graphic>
          <a:graphicData uri="http://schemas.openxmlformats.org/drawingml/2006/table">
            <a:tbl>
              <a:tblPr firstRow="1" bandRow="1">
                <a:tableStyleId>{5C22544A-7EE6-4342-B048-85BDC9FD1C3A}</a:tableStyleId>
              </a:tblPr>
              <a:tblGrid>
                <a:gridCol w="1528600">
                  <a:extLst>
                    <a:ext uri="{9D8B030D-6E8A-4147-A177-3AD203B41FA5}">
                      <a16:colId xmlns:a16="http://schemas.microsoft.com/office/drawing/2014/main" val="1256442069"/>
                    </a:ext>
                  </a:extLst>
                </a:gridCol>
                <a:gridCol w="950030">
                  <a:extLst>
                    <a:ext uri="{9D8B030D-6E8A-4147-A177-3AD203B41FA5}">
                      <a16:colId xmlns:a16="http://schemas.microsoft.com/office/drawing/2014/main" val="3362937906"/>
                    </a:ext>
                  </a:extLst>
                </a:gridCol>
                <a:gridCol w="950030">
                  <a:extLst>
                    <a:ext uri="{9D8B030D-6E8A-4147-A177-3AD203B41FA5}">
                      <a16:colId xmlns:a16="http://schemas.microsoft.com/office/drawing/2014/main" val="3272691983"/>
                    </a:ext>
                  </a:extLst>
                </a:gridCol>
              </a:tblGrid>
              <a:tr h="0">
                <a:tc>
                  <a:txBody>
                    <a:bodyPr/>
                    <a:lstStyle/>
                    <a:p>
                      <a:pP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noFill/>
                  </a:tcPr>
                </a:tc>
                <a:tc>
                  <a:txBody>
                    <a:bodyPr/>
                    <a:lstStyle/>
                    <a:p>
                      <a:pPr algn="ctr">
                        <a:lnSpc>
                          <a:spcPct val="90000"/>
                        </a:lnSpc>
                      </a:pPr>
                      <a:r>
                        <a:rPr lang="en-US" sz="800" dirty="0">
                          <a:latin typeface="Arial" panose="020B0604020202020204" pitchFamily="34" charset="0"/>
                          <a:cs typeface="Arial" panose="020B0604020202020204" pitchFamily="34" charset="0"/>
                        </a:rPr>
                        <a:t>Fruquintinib</a:t>
                      </a:r>
                    </a:p>
                  </a:txBody>
                  <a:tcPr marL="55440" marR="55440" marT="36000" marB="36000" anchor="ctr">
                    <a:lnB w="12700" cap="flat" cmpd="sng" algn="ctr">
                      <a:solidFill>
                        <a:schemeClr val="bg1"/>
                      </a:solidFill>
                      <a:prstDash val="solid"/>
                      <a:round/>
                      <a:headEnd type="none" w="med" len="med"/>
                      <a:tailEnd type="none" w="med" len="med"/>
                    </a:lnB>
                  </a:tcPr>
                </a:tc>
                <a:tc>
                  <a:txBody>
                    <a:bodyPr/>
                    <a:lstStyle/>
                    <a:p>
                      <a:pPr algn="ctr">
                        <a:lnSpc>
                          <a:spcPct val="90000"/>
                        </a:lnSpc>
                      </a:pPr>
                      <a:r>
                        <a:rPr lang="en-US" sz="800" dirty="0">
                          <a:latin typeface="Arial" panose="020B0604020202020204" pitchFamily="34" charset="0"/>
                          <a:cs typeface="Arial" panose="020B0604020202020204" pitchFamily="34" charset="0"/>
                        </a:rPr>
                        <a:t>Placebo</a:t>
                      </a:r>
                      <a:endParaRPr lang="en-US" sz="800" dirty="0">
                        <a:solidFill>
                          <a:schemeClr val="bg1"/>
                        </a:solidFill>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Events/patients (%)</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317/461 (68.8%)</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173/230 (75.2%)</a:t>
                      </a:r>
                    </a:p>
                  </a:txBody>
                  <a:tcPr marL="55440" marR="5544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p-value (log-rank)</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&lt;0.001</a:t>
                      </a:r>
                    </a:p>
                  </a:txBody>
                  <a:tcPr marL="55440" marR="55440"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088031265"/>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US" sz="800" b="1" dirty="0">
                          <a:solidFill>
                            <a:schemeClr val="accent1"/>
                          </a:solidFill>
                          <a:latin typeface="Arial" panose="020B0604020202020204" pitchFamily="34" charset="0"/>
                          <a:cs typeface="Arial" panose="020B0604020202020204" pitchFamily="34" charset="0"/>
                        </a:rPr>
                        <a:t>0.662 (0.549, 0.800)</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29158161"/>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months</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7.4 (6.7, 8.2)</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4.8 (4.0, 5.8)</a:t>
                      </a:r>
                    </a:p>
                  </a:txBody>
                  <a:tcPr marL="55440" marR="55440" marT="36000" marB="36000" anchor="ctr"/>
                </a:tc>
                <a:extLst>
                  <a:ext uri="{0D108BD9-81ED-4DB2-BD59-A6C34878D82A}">
                    <a16:rowId xmlns:a16="http://schemas.microsoft.com/office/drawing/2014/main" val="359674884"/>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OS difference, months</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2.6</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911287203"/>
                  </a:ext>
                </a:extLst>
              </a:tr>
            </a:tbl>
          </a:graphicData>
        </a:graphic>
      </p:graphicFrame>
    </p:spTree>
    <p:extLst>
      <p:ext uri="{BB962C8B-B14F-4D97-AF65-F5344CB8AC3E}">
        <p14:creationId xmlns:p14="http://schemas.microsoft.com/office/powerpoint/2010/main" val="26018378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52596-CB49-5038-FA5F-89F7A5D52515}"/>
              </a:ext>
            </a:extLst>
          </p:cNvPr>
          <p:cNvSpPr>
            <a:spLocks noGrp="1"/>
          </p:cNvSpPr>
          <p:nvPr>
            <p:ph type="title"/>
          </p:nvPr>
        </p:nvSpPr>
        <p:spPr/>
        <p:txBody>
          <a:bodyPr/>
          <a:lstStyle/>
          <a:p>
            <a:r>
              <a:rPr lang="en-GB" cap="none" dirty="0"/>
              <a:t>ASCO GI 2024</a:t>
            </a:r>
            <a:br>
              <a:rPr lang="en-GB" cap="none" dirty="0"/>
            </a:br>
            <a:r>
              <a:rPr lang="en-GB" cap="none" dirty="0"/>
              <a:t>SELECT </a:t>
            </a:r>
            <a:r>
              <a:rPr lang="en-GB" dirty="0"/>
              <a:t>later-line </a:t>
            </a:r>
            <a:br>
              <a:rPr lang="en-GB" dirty="0"/>
            </a:br>
            <a:r>
              <a:rPr lang="en-GB" dirty="0"/>
              <a:t>Real-World Data </a:t>
            </a:r>
            <a:br>
              <a:rPr lang="en-GB" dirty="0"/>
            </a:br>
            <a:r>
              <a:rPr lang="en-GB" dirty="0"/>
              <a:t>FOR </a:t>
            </a:r>
            <a:r>
              <a:rPr lang="en-GB" cap="none" dirty="0"/>
              <a:t>m</a:t>
            </a:r>
            <a:r>
              <a:rPr lang="en-GB" dirty="0"/>
              <a:t>CRC </a:t>
            </a:r>
          </a:p>
        </p:txBody>
      </p:sp>
      <p:sp>
        <p:nvSpPr>
          <p:cNvPr id="5" name="TextBox 4">
            <a:extLst>
              <a:ext uri="{FF2B5EF4-FFF2-40B4-BE49-F238E27FC236}">
                <a16:creationId xmlns:a16="http://schemas.microsoft.com/office/drawing/2014/main" id="{756C8D48-96BA-0F29-4445-56BC1EB35058}"/>
              </a:ext>
            </a:extLst>
          </p:cNvPr>
          <p:cNvSpPr txBox="1"/>
          <p:nvPr/>
        </p:nvSpPr>
        <p:spPr>
          <a:xfrm>
            <a:off x="619200" y="6361002"/>
            <a:ext cx="2522092" cy="276999"/>
          </a:xfrm>
          <a:prstGeom prst="rect">
            <a:avLst/>
          </a:prstGeom>
          <a:noFill/>
        </p:spPr>
        <p:txBody>
          <a:bodyPr wrap="none" lIns="0" rIns="0"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mCRC, metastatic colorectal cancer</a:t>
            </a:r>
          </a:p>
        </p:txBody>
      </p:sp>
      <p:sp>
        <p:nvSpPr>
          <p:cNvPr id="2" name="Slide Number Placeholder 1">
            <a:extLst>
              <a:ext uri="{FF2B5EF4-FFF2-40B4-BE49-F238E27FC236}">
                <a16:creationId xmlns:a16="http://schemas.microsoft.com/office/drawing/2014/main" id="{C513751D-8D04-BA31-5351-1AF27BB0AB65}"/>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3543536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539F4-FCA4-40CF-8159-CBB1704CF431}"/>
              </a:ext>
            </a:extLst>
          </p:cNvPr>
          <p:cNvSpPr>
            <a:spLocks noGrp="1"/>
          </p:cNvSpPr>
          <p:nvPr>
            <p:ph type="title"/>
          </p:nvPr>
        </p:nvSpPr>
        <p:spPr/>
        <p:txBody>
          <a:bodyPr/>
          <a:lstStyle/>
          <a:p>
            <a:r>
              <a:rPr lang="en-GB" b="1" dirty="0">
                <a:effectLst/>
                <a:ea typeface="Calibri" panose="020F0502020204030204" pitchFamily="34" charset="0"/>
              </a:rPr>
              <a:t>Interpreting real-world evidence in later line </a:t>
            </a:r>
            <a:r>
              <a:rPr lang="en-GB" b="1" cap="none" dirty="0">
                <a:effectLst/>
                <a:ea typeface="Calibri" panose="020F0502020204030204" pitchFamily="34" charset="0"/>
              </a:rPr>
              <a:t>m</a:t>
            </a:r>
            <a:r>
              <a:rPr lang="en-GB" b="1" dirty="0">
                <a:effectLst/>
                <a:ea typeface="Calibri" panose="020F0502020204030204" pitchFamily="34" charset="0"/>
              </a:rPr>
              <a:t>CRC</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Subtitle 4">
            <a:extLst>
              <a:ext uri="{FF2B5EF4-FFF2-40B4-BE49-F238E27FC236}">
                <a16:creationId xmlns:a16="http://schemas.microsoft.com/office/drawing/2014/main" id="{E281ACC0-E64C-2140-0980-5DD32AAC436E}"/>
              </a:ext>
            </a:extLst>
          </p:cNvPr>
          <p:cNvSpPr>
            <a:spLocks noGrp="1"/>
          </p:cNvSpPr>
          <p:nvPr>
            <p:ph type="subTitle" idx="1"/>
          </p:nvPr>
        </p:nvSpPr>
        <p:spPr>
          <a:xfrm>
            <a:off x="624911" y="4077072"/>
            <a:ext cx="10972800" cy="2088232"/>
          </a:xfrm>
        </p:spPr>
        <p:txBody>
          <a:bodyPr>
            <a:normAutofit fontScale="62500" lnSpcReduction="20000"/>
          </a:bodyPr>
          <a:lstStyle/>
          <a:p>
            <a:r>
              <a:rPr lang="en-GB" sz="4600" b="1" dirty="0"/>
              <a:t>Prof. Shubham Pant, Medical Oncologist</a:t>
            </a:r>
          </a:p>
          <a:p>
            <a:r>
              <a:rPr lang="en-GB" b="1" dirty="0"/>
              <a:t>MD Anderson Cancer Centre, Houston, TX, USA</a:t>
            </a:r>
          </a:p>
          <a:p>
            <a:r>
              <a:rPr lang="en-GB" sz="4600" b="1" dirty="0"/>
              <a:t>Prof. Tanios </a:t>
            </a:r>
            <a:r>
              <a:rPr lang="en-GB" sz="4600" b="1" dirty="0" err="1"/>
              <a:t>Bekaii</a:t>
            </a:r>
            <a:r>
              <a:rPr lang="en-GB" sz="4600" b="1" dirty="0"/>
              <a:t>- Saab, Medical Oncologist</a:t>
            </a:r>
          </a:p>
          <a:p>
            <a:r>
              <a:rPr lang="en-GB" b="1" dirty="0"/>
              <a:t>Mayo Clinic, Phoenix, AZ, USA</a:t>
            </a:r>
          </a:p>
          <a:p>
            <a:r>
              <a:rPr lang="en-GB" b="1" dirty="0"/>
              <a:t>APRIL 2024</a:t>
            </a:r>
          </a:p>
        </p:txBody>
      </p:sp>
      <p:sp>
        <p:nvSpPr>
          <p:cNvPr id="6" name="Content Placeholder 5">
            <a:extLst>
              <a:ext uri="{FF2B5EF4-FFF2-40B4-BE49-F238E27FC236}">
                <a16:creationId xmlns:a16="http://schemas.microsoft.com/office/drawing/2014/main" id="{D06A3143-BEA5-E05B-7D08-434DE5CC4E10}"/>
              </a:ext>
            </a:extLst>
          </p:cNvPr>
          <p:cNvSpPr>
            <a:spLocks noGrp="1"/>
          </p:cNvSpPr>
          <p:nvPr>
            <p:ph sz="quarter" idx="15"/>
          </p:nvPr>
        </p:nvSpPr>
        <p:spPr/>
        <p:txBody>
          <a:bodyPr/>
          <a:lstStyle/>
          <a:p>
            <a:r>
              <a:rPr lang="en-GB" dirty="0"/>
              <a:t>mCRC, metastatic colorectal cancer</a:t>
            </a:r>
          </a:p>
        </p:txBody>
      </p:sp>
      <p:sp>
        <p:nvSpPr>
          <p:cNvPr id="3" name="Slide Number Placeholder 2">
            <a:extLst>
              <a:ext uri="{FF2B5EF4-FFF2-40B4-BE49-F238E27FC236}">
                <a16:creationId xmlns:a16="http://schemas.microsoft.com/office/drawing/2014/main" id="{5A6E0754-541E-79C4-0FCA-57758B9A5C2E}"/>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8942625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FFD58-0813-0135-13C2-C89CD02870FA}"/>
              </a:ext>
            </a:extLst>
          </p:cNvPr>
          <p:cNvSpPr>
            <a:spLocks noGrp="1"/>
          </p:cNvSpPr>
          <p:nvPr>
            <p:ph sz="quarter" idx="12"/>
          </p:nvPr>
        </p:nvSpPr>
        <p:spPr>
          <a:xfrm>
            <a:off x="620184" y="1425600"/>
            <a:ext cx="10963200" cy="4525200"/>
          </a:xfrm>
        </p:spPr>
        <p:txBody>
          <a:bodyPr>
            <a:normAutofit/>
          </a:bodyPr>
          <a:lstStyle/>
          <a:p>
            <a:r>
              <a:rPr lang="en-GB" dirty="0">
                <a:solidFill>
                  <a:schemeClr val="tx2"/>
                </a:solidFill>
              </a:rPr>
              <a:t>Patients receiving </a:t>
            </a:r>
            <a:r>
              <a:rPr lang="en-GB" b="1" dirty="0">
                <a:solidFill>
                  <a:schemeClr val="accent1"/>
                </a:solidFill>
              </a:rPr>
              <a:t>REG flexible dosing regimens </a:t>
            </a:r>
            <a:r>
              <a:rPr lang="en-GB" dirty="0"/>
              <a:t>(</a:t>
            </a:r>
            <a:r>
              <a:rPr lang="en-GB" dirty="0">
                <a:solidFill>
                  <a:schemeClr val="tx2"/>
                </a:solidFill>
              </a:rPr>
              <a:t>ReDOS-like,</a:t>
            </a:r>
            <a:r>
              <a:rPr lang="en-GB" baseline="30000" dirty="0">
                <a:solidFill>
                  <a:schemeClr val="tx2"/>
                </a:solidFill>
              </a:rPr>
              <a:t>2</a:t>
            </a:r>
            <a:r>
              <a:rPr lang="en-GB" dirty="0">
                <a:solidFill>
                  <a:schemeClr val="tx2"/>
                </a:solidFill>
              </a:rPr>
              <a:t> dose-adjusted</a:t>
            </a:r>
            <a:r>
              <a:rPr lang="en-GB" dirty="0"/>
              <a:t>) had </a:t>
            </a:r>
            <a:r>
              <a:rPr lang="en-GB" b="1" dirty="0">
                <a:solidFill>
                  <a:schemeClr val="accent1"/>
                </a:solidFill>
              </a:rPr>
              <a:t>longer DoT compared with a standard dosing regimen </a:t>
            </a:r>
            <a:r>
              <a:rPr lang="en-GB" dirty="0"/>
              <a:t>despite having a higher frequency of adverse prognostic factors </a:t>
            </a:r>
          </a:p>
          <a:p>
            <a:r>
              <a:rPr lang="en-GB" dirty="0"/>
              <a:t>Study confirms </a:t>
            </a:r>
            <a:r>
              <a:rPr lang="en-GB" b="1" dirty="0">
                <a:solidFill>
                  <a:schemeClr val="accent1"/>
                </a:solidFill>
              </a:rPr>
              <a:t>flexible dosing strategies are viable options for optimising REG treatment </a:t>
            </a:r>
            <a:r>
              <a:rPr lang="en-GB" dirty="0"/>
              <a:t>and outcomes </a:t>
            </a:r>
            <a:r>
              <a:rPr lang="en-GB" dirty="0">
                <a:solidFill>
                  <a:schemeClr val="tx2"/>
                </a:solidFill>
              </a:rPr>
              <a:t>in patients </a:t>
            </a:r>
            <a:r>
              <a:rPr lang="en-GB" dirty="0"/>
              <a:t>with mCRC</a:t>
            </a:r>
          </a:p>
        </p:txBody>
      </p:sp>
      <p:sp>
        <p:nvSpPr>
          <p:cNvPr id="2" name="Title 1">
            <a:extLst>
              <a:ext uri="{FF2B5EF4-FFF2-40B4-BE49-F238E27FC236}">
                <a16:creationId xmlns:a16="http://schemas.microsoft.com/office/drawing/2014/main" id="{1DF26216-5439-1B5E-8058-481CF9B225BA}"/>
              </a:ext>
            </a:extLst>
          </p:cNvPr>
          <p:cNvSpPr>
            <a:spLocks noGrp="1"/>
          </p:cNvSpPr>
          <p:nvPr>
            <p:ph type="title"/>
          </p:nvPr>
        </p:nvSpPr>
        <p:spPr>
          <a:xfrm>
            <a:off x="619125" y="258763"/>
            <a:ext cx="10963275" cy="865187"/>
          </a:xfrm>
        </p:spPr>
        <p:txBody>
          <a:bodyPr>
            <a:noAutofit/>
          </a:bodyPr>
          <a:lstStyle/>
          <a:p>
            <a:r>
              <a:rPr lang="en-GB" dirty="0"/>
              <a:t>Real-world use and outcomes of regorafenib flexible dosing in patients with </a:t>
            </a:r>
            <a:r>
              <a:rPr lang="en-GB" cap="none" dirty="0"/>
              <a:t>m</a:t>
            </a:r>
            <a:r>
              <a:rPr lang="en-GB" dirty="0"/>
              <a:t>CRC in </a:t>
            </a:r>
            <a:r>
              <a:rPr lang="en-GB" dirty="0">
                <a:solidFill>
                  <a:schemeClr val="tx2"/>
                </a:solidFill>
              </a:rPr>
              <a:t>Europe</a:t>
            </a:r>
            <a:r>
              <a:rPr lang="en-GB" baseline="30000" dirty="0">
                <a:solidFill>
                  <a:schemeClr val="tx2"/>
                </a:solidFill>
              </a:rPr>
              <a:t>1</a:t>
            </a:r>
          </a:p>
        </p:txBody>
      </p:sp>
      <p:sp>
        <p:nvSpPr>
          <p:cNvPr id="5" name="Slide Number Placeholder 4">
            <a:extLst>
              <a:ext uri="{FF2B5EF4-FFF2-40B4-BE49-F238E27FC236}">
                <a16:creationId xmlns:a16="http://schemas.microsoft.com/office/drawing/2014/main" id="{A4506793-4621-107F-A674-53248B55218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4" name="Content Placeholder 3">
            <a:extLst>
              <a:ext uri="{FF2B5EF4-FFF2-40B4-BE49-F238E27FC236}">
                <a16:creationId xmlns:a16="http://schemas.microsoft.com/office/drawing/2014/main" id="{468B2048-9095-2BA0-1E76-EFBF23CEF76A}"/>
              </a:ext>
            </a:extLst>
          </p:cNvPr>
          <p:cNvSpPr>
            <a:spLocks noGrp="1"/>
          </p:cNvSpPr>
          <p:nvPr>
            <p:ph sz="quarter" idx="15"/>
          </p:nvPr>
        </p:nvSpPr>
        <p:spPr>
          <a:xfrm>
            <a:off x="620183" y="6356351"/>
            <a:ext cx="10951102" cy="365125"/>
          </a:xfrm>
        </p:spPr>
        <p:txBody>
          <a:bodyPr/>
          <a:lstStyle/>
          <a:p>
            <a:r>
              <a:rPr lang="en-GB" dirty="0">
                <a:solidFill>
                  <a:schemeClr val="tx2"/>
                </a:solidFill>
              </a:rPr>
              <a:t>DoT, duration of treatment; ECOG PS, Eastern Cooperative Oncology Group performance status; mCRC, metastatic colorectal cancer; REG, regorafenib</a:t>
            </a:r>
          </a:p>
          <a:p>
            <a:r>
              <a:rPr lang="en-GB" dirty="0">
                <a:solidFill>
                  <a:schemeClr val="tx2"/>
                </a:solidFill>
              </a:rPr>
              <a:t>1. Peeters A, et al. J Clin Oncol. 2024;42 (no. 3_Suppl):47 (Poster presentation); 2. Bekaii-Saab T, et al. Lancet Oncol. 2019;20:1070-1082</a:t>
            </a:r>
          </a:p>
        </p:txBody>
      </p:sp>
      <p:graphicFrame>
        <p:nvGraphicFramePr>
          <p:cNvPr id="17" name="Table 16">
            <a:extLst>
              <a:ext uri="{FF2B5EF4-FFF2-40B4-BE49-F238E27FC236}">
                <a16:creationId xmlns:a16="http://schemas.microsoft.com/office/drawing/2014/main" id="{E890B487-77EE-BBF2-1880-8F0CC53EDED9}"/>
              </a:ext>
            </a:extLst>
          </p:cNvPr>
          <p:cNvGraphicFramePr>
            <a:graphicFrameLocks noGrp="1"/>
          </p:cNvGraphicFramePr>
          <p:nvPr>
            <p:extLst>
              <p:ext uri="{D42A27DB-BD31-4B8C-83A1-F6EECF244321}">
                <p14:modId xmlns:p14="http://schemas.microsoft.com/office/powerpoint/2010/main" val="2569306988"/>
              </p:ext>
            </p:extLst>
          </p:nvPr>
        </p:nvGraphicFramePr>
        <p:xfrm>
          <a:off x="619125" y="3212976"/>
          <a:ext cx="10952160" cy="3017520"/>
        </p:xfrm>
        <a:graphic>
          <a:graphicData uri="http://schemas.openxmlformats.org/drawingml/2006/table">
            <a:tbl>
              <a:tblPr firstRow="1" bandRow="1">
                <a:tableStyleId>{5C22544A-7EE6-4342-B048-85BDC9FD1C3A}</a:tableStyleId>
              </a:tblPr>
              <a:tblGrid>
                <a:gridCol w="2190432">
                  <a:extLst>
                    <a:ext uri="{9D8B030D-6E8A-4147-A177-3AD203B41FA5}">
                      <a16:colId xmlns:a16="http://schemas.microsoft.com/office/drawing/2014/main" val="3438838350"/>
                    </a:ext>
                  </a:extLst>
                </a:gridCol>
                <a:gridCol w="2190432">
                  <a:extLst>
                    <a:ext uri="{9D8B030D-6E8A-4147-A177-3AD203B41FA5}">
                      <a16:colId xmlns:a16="http://schemas.microsoft.com/office/drawing/2014/main" val="1707901906"/>
                    </a:ext>
                  </a:extLst>
                </a:gridCol>
                <a:gridCol w="2190432">
                  <a:extLst>
                    <a:ext uri="{9D8B030D-6E8A-4147-A177-3AD203B41FA5}">
                      <a16:colId xmlns:a16="http://schemas.microsoft.com/office/drawing/2014/main" val="591436526"/>
                    </a:ext>
                  </a:extLst>
                </a:gridCol>
                <a:gridCol w="2190432">
                  <a:extLst>
                    <a:ext uri="{9D8B030D-6E8A-4147-A177-3AD203B41FA5}">
                      <a16:colId xmlns:a16="http://schemas.microsoft.com/office/drawing/2014/main" val="4175258959"/>
                    </a:ext>
                  </a:extLst>
                </a:gridCol>
                <a:gridCol w="2190432">
                  <a:extLst>
                    <a:ext uri="{9D8B030D-6E8A-4147-A177-3AD203B41FA5}">
                      <a16:colId xmlns:a16="http://schemas.microsoft.com/office/drawing/2014/main" val="1005253032"/>
                    </a:ext>
                  </a:extLst>
                </a:gridCol>
              </a:tblGrid>
              <a:tr h="0">
                <a:tc>
                  <a:txBody>
                    <a:bodyPr/>
                    <a:lstStyle/>
                    <a:p>
                      <a:endParaRPr lang="en-GB" sz="1100" dirty="0">
                        <a:latin typeface="Arial" panose="020B0604020202020204" pitchFamily="34" charset="0"/>
                        <a:cs typeface="Arial" panose="020B0604020202020204" pitchFamily="34" charset="0"/>
                      </a:endParaRPr>
                    </a:p>
                  </a:txBody>
                  <a:tcPr/>
                </a:tc>
                <a:tc>
                  <a:txBody>
                    <a:bodyPr/>
                    <a:lstStyle/>
                    <a:p>
                      <a:pPr algn="ctr"/>
                      <a:r>
                        <a:rPr lang="en-GB" sz="1100" dirty="0">
                          <a:latin typeface="Arial" panose="020B0604020202020204" pitchFamily="34" charset="0"/>
                          <a:cs typeface="Arial" panose="020B0604020202020204" pitchFamily="34" charset="0"/>
                        </a:rPr>
                        <a:t>Total</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(N=355)</a:t>
                      </a:r>
                    </a:p>
                  </a:txBody>
                  <a:tcPr/>
                </a:tc>
                <a:tc>
                  <a:txBody>
                    <a:bodyPr/>
                    <a:lstStyle/>
                    <a:p>
                      <a:pPr algn="ctr"/>
                      <a:r>
                        <a:rPr lang="en-GB" sz="1100" dirty="0">
                          <a:latin typeface="Arial" panose="020B0604020202020204" pitchFamily="34" charset="0"/>
                          <a:cs typeface="Arial" panose="020B0604020202020204" pitchFamily="34" charset="0"/>
                        </a:rPr>
                        <a:t>ReDOS-like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(n=173)</a:t>
                      </a:r>
                    </a:p>
                  </a:txBody>
                  <a:tcPr/>
                </a:tc>
                <a:tc>
                  <a:txBody>
                    <a:bodyPr/>
                    <a:lstStyle/>
                    <a:p>
                      <a:pPr algn="ctr"/>
                      <a:r>
                        <a:rPr lang="en-GB" sz="1100" dirty="0">
                          <a:latin typeface="Arial" panose="020B0604020202020204" pitchFamily="34" charset="0"/>
                          <a:cs typeface="Arial" panose="020B0604020202020204" pitchFamily="34" charset="0"/>
                        </a:rPr>
                        <a:t>Dose-adjusted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(n=67)</a:t>
                      </a:r>
                    </a:p>
                  </a:txBody>
                  <a:tcPr/>
                </a:tc>
                <a:tc>
                  <a:txBody>
                    <a:bodyPr/>
                    <a:lstStyle/>
                    <a:p>
                      <a:pPr algn="ctr"/>
                      <a:r>
                        <a:rPr lang="en-GB" sz="1100" dirty="0">
                          <a:latin typeface="Arial" panose="020B0604020202020204" pitchFamily="34" charset="0"/>
                          <a:cs typeface="Arial" panose="020B0604020202020204" pitchFamily="34" charset="0"/>
                        </a:rPr>
                        <a:t>Standard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(n=115)</a:t>
                      </a:r>
                    </a:p>
                  </a:txBody>
                  <a:tcPr/>
                </a:tc>
                <a:extLst>
                  <a:ext uri="{0D108BD9-81ED-4DB2-BD59-A6C34878D82A}">
                    <a16:rowId xmlns:a16="http://schemas.microsoft.com/office/drawing/2014/main" val="1123214771"/>
                  </a:ext>
                </a:extLst>
              </a:tr>
              <a:tr h="0">
                <a:tc>
                  <a:txBody>
                    <a:bodyPr/>
                    <a:lstStyle/>
                    <a:p>
                      <a:r>
                        <a:rPr lang="en-GB" sz="1100" b="0" dirty="0">
                          <a:latin typeface="Arial" panose="020B0604020202020204" pitchFamily="34" charset="0"/>
                          <a:cs typeface="Arial" panose="020B0604020202020204" pitchFamily="34" charset="0"/>
                        </a:rPr>
                        <a:t>Stage IVC, n (%)</a:t>
                      </a:r>
                    </a:p>
                  </a:txBody>
                  <a:tcPr/>
                </a:tc>
                <a:tc>
                  <a:txBody>
                    <a:bodyPr/>
                    <a:lstStyle/>
                    <a:p>
                      <a:pPr algn="l"/>
                      <a:r>
                        <a:rPr lang="en-GB" sz="1100" dirty="0">
                          <a:latin typeface="Arial" panose="020B0604020202020204" pitchFamily="34" charset="0"/>
                          <a:cs typeface="Arial" panose="020B0604020202020204" pitchFamily="34" charset="0"/>
                        </a:rPr>
                        <a:t>181 (51)</a:t>
                      </a:r>
                    </a:p>
                  </a:txBody>
                  <a:tcPr marL="847440"/>
                </a:tc>
                <a:tc>
                  <a:txBody>
                    <a:bodyPr/>
                    <a:lstStyle/>
                    <a:p>
                      <a:pPr algn="l"/>
                      <a:r>
                        <a:rPr lang="en-GB" sz="1100" dirty="0">
                          <a:latin typeface="Arial" panose="020B0604020202020204" pitchFamily="34" charset="0"/>
                          <a:cs typeface="Arial" panose="020B0604020202020204" pitchFamily="34" charset="0"/>
                        </a:rPr>
                        <a:t>77 (45)</a:t>
                      </a:r>
                    </a:p>
                  </a:txBody>
                  <a:tcPr marL="847440"/>
                </a:tc>
                <a:tc>
                  <a:txBody>
                    <a:bodyPr/>
                    <a:lstStyle/>
                    <a:p>
                      <a:pPr algn="l"/>
                      <a:r>
                        <a:rPr lang="en-GB" sz="1100" dirty="0">
                          <a:latin typeface="Arial" panose="020B0604020202020204" pitchFamily="34" charset="0"/>
                          <a:cs typeface="Arial" panose="020B0604020202020204" pitchFamily="34" charset="0"/>
                        </a:rPr>
                        <a:t>37 (55)</a:t>
                      </a:r>
                    </a:p>
                  </a:txBody>
                  <a:tcPr marL="847440"/>
                </a:tc>
                <a:tc>
                  <a:txBody>
                    <a:bodyPr/>
                    <a:lstStyle/>
                    <a:p>
                      <a:pPr algn="l"/>
                      <a:r>
                        <a:rPr lang="en-GB" sz="1100" dirty="0">
                          <a:latin typeface="Arial" panose="020B0604020202020204" pitchFamily="34" charset="0"/>
                          <a:cs typeface="Arial" panose="020B0604020202020204" pitchFamily="34" charset="0"/>
                        </a:rPr>
                        <a:t>67 (58)</a:t>
                      </a:r>
                    </a:p>
                  </a:txBody>
                  <a:tcPr marL="847440"/>
                </a:tc>
                <a:extLst>
                  <a:ext uri="{0D108BD9-81ED-4DB2-BD59-A6C34878D82A}">
                    <a16:rowId xmlns:a16="http://schemas.microsoft.com/office/drawing/2014/main" val="4194163755"/>
                  </a:ext>
                </a:extLst>
              </a:tr>
              <a:tr h="0">
                <a:tc>
                  <a:txBody>
                    <a:bodyPr/>
                    <a:lstStyle/>
                    <a:p>
                      <a:r>
                        <a:rPr lang="en-GB" sz="1100" b="0" dirty="0">
                          <a:latin typeface="Arial" panose="020B0604020202020204" pitchFamily="34" charset="0"/>
                          <a:cs typeface="Arial" panose="020B0604020202020204" pitchFamily="34" charset="0"/>
                        </a:rPr>
                        <a:t>ECOG PS 0-1, n (%)</a:t>
                      </a:r>
                    </a:p>
                  </a:txBody>
                  <a:tcPr/>
                </a:tc>
                <a:tc>
                  <a:txBody>
                    <a:bodyPr/>
                    <a:lstStyle/>
                    <a:p>
                      <a:pPr algn="l"/>
                      <a:r>
                        <a:rPr lang="en-GB" sz="1100" dirty="0">
                          <a:latin typeface="Arial" panose="020B0604020202020204" pitchFamily="34" charset="0"/>
                          <a:cs typeface="Arial" panose="020B0604020202020204" pitchFamily="34" charset="0"/>
                        </a:rPr>
                        <a:t>240 (68)</a:t>
                      </a:r>
                    </a:p>
                  </a:txBody>
                  <a:tcPr marL="847440"/>
                </a:tc>
                <a:tc>
                  <a:txBody>
                    <a:bodyPr/>
                    <a:lstStyle/>
                    <a:p>
                      <a:pPr algn="l"/>
                      <a:r>
                        <a:rPr lang="en-GB" sz="1100" dirty="0">
                          <a:latin typeface="Arial" panose="020B0604020202020204" pitchFamily="34" charset="0"/>
                          <a:cs typeface="Arial" panose="020B0604020202020204" pitchFamily="34" charset="0"/>
                        </a:rPr>
                        <a:t>112 (65)</a:t>
                      </a:r>
                    </a:p>
                  </a:txBody>
                  <a:tcPr marL="847440"/>
                </a:tc>
                <a:tc>
                  <a:txBody>
                    <a:bodyPr/>
                    <a:lstStyle/>
                    <a:p>
                      <a:pPr algn="l"/>
                      <a:r>
                        <a:rPr lang="en-GB" sz="1100" dirty="0">
                          <a:latin typeface="Arial" panose="020B0604020202020204" pitchFamily="34" charset="0"/>
                          <a:cs typeface="Arial" panose="020B0604020202020204" pitchFamily="34" charset="0"/>
                        </a:rPr>
                        <a:t>47 (70)</a:t>
                      </a:r>
                    </a:p>
                  </a:txBody>
                  <a:tcPr marL="847440"/>
                </a:tc>
                <a:tc>
                  <a:txBody>
                    <a:bodyPr/>
                    <a:lstStyle/>
                    <a:p>
                      <a:pPr algn="l"/>
                      <a:r>
                        <a:rPr lang="en-GB" sz="1100" dirty="0">
                          <a:latin typeface="Arial" panose="020B0604020202020204" pitchFamily="34" charset="0"/>
                          <a:cs typeface="Arial" panose="020B0604020202020204" pitchFamily="34" charset="0"/>
                        </a:rPr>
                        <a:t>81 (70)</a:t>
                      </a:r>
                    </a:p>
                  </a:txBody>
                  <a:tcPr marL="847440"/>
                </a:tc>
                <a:extLst>
                  <a:ext uri="{0D108BD9-81ED-4DB2-BD59-A6C34878D82A}">
                    <a16:rowId xmlns:a16="http://schemas.microsoft.com/office/drawing/2014/main" val="2604260803"/>
                  </a:ext>
                </a:extLst>
              </a:tr>
              <a:tr h="0">
                <a:tc>
                  <a:txBody>
                    <a:bodyPr/>
                    <a:lstStyle/>
                    <a:p>
                      <a:r>
                        <a:rPr lang="en-GB" sz="1100" b="0" dirty="0">
                          <a:latin typeface="Arial" panose="020B0604020202020204" pitchFamily="34" charset="0"/>
                          <a:cs typeface="Arial" panose="020B0604020202020204" pitchFamily="34" charset="0"/>
                        </a:rPr>
                        <a:t>Metastatic sites ≥3, n (%)</a:t>
                      </a:r>
                    </a:p>
                  </a:txBody>
                  <a:tcPr/>
                </a:tc>
                <a:tc>
                  <a:txBody>
                    <a:bodyPr/>
                    <a:lstStyle/>
                    <a:p>
                      <a:pPr algn="l"/>
                      <a:r>
                        <a:rPr lang="en-GB" sz="1100" dirty="0">
                          <a:latin typeface="Arial" panose="020B0604020202020204" pitchFamily="34" charset="0"/>
                          <a:cs typeface="Arial" panose="020B0604020202020204" pitchFamily="34" charset="0"/>
                        </a:rPr>
                        <a:t>169 (48)</a:t>
                      </a:r>
                    </a:p>
                  </a:txBody>
                  <a:tcPr marL="847440"/>
                </a:tc>
                <a:tc>
                  <a:txBody>
                    <a:bodyPr/>
                    <a:lstStyle/>
                    <a:p>
                      <a:pPr algn="l"/>
                      <a:r>
                        <a:rPr lang="en-GB" sz="1100" dirty="0">
                          <a:latin typeface="Arial" panose="020B0604020202020204" pitchFamily="34" charset="0"/>
                          <a:cs typeface="Arial" panose="020B0604020202020204" pitchFamily="34" charset="0"/>
                        </a:rPr>
                        <a:t>77 (45)</a:t>
                      </a:r>
                    </a:p>
                  </a:txBody>
                  <a:tcPr marL="847440"/>
                </a:tc>
                <a:tc>
                  <a:txBody>
                    <a:bodyPr/>
                    <a:lstStyle/>
                    <a:p>
                      <a:pPr algn="l"/>
                      <a:r>
                        <a:rPr lang="en-GB" sz="1100" dirty="0">
                          <a:latin typeface="Arial" panose="020B0604020202020204" pitchFamily="34" charset="0"/>
                          <a:cs typeface="Arial" panose="020B0604020202020204" pitchFamily="34" charset="0"/>
                        </a:rPr>
                        <a:t>43 (64)</a:t>
                      </a:r>
                    </a:p>
                  </a:txBody>
                  <a:tcPr marL="847440"/>
                </a:tc>
                <a:tc>
                  <a:txBody>
                    <a:bodyPr/>
                    <a:lstStyle/>
                    <a:p>
                      <a:pPr algn="l"/>
                      <a:r>
                        <a:rPr lang="en-GB" sz="1100" dirty="0">
                          <a:latin typeface="Arial" panose="020B0604020202020204" pitchFamily="34" charset="0"/>
                          <a:cs typeface="Arial" panose="020B0604020202020204" pitchFamily="34" charset="0"/>
                        </a:rPr>
                        <a:t>49 (43)</a:t>
                      </a:r>
                    </a:p>
                  </a:txBody>
                  <a:tcPr marL="847440"/>
                </a:tc>
                <a:extLst>
                  <a:ext uri="{0D108BD9-81ED-4DB2-BD59-A6C34878D82A}">
                    <a16:rowId xmlns:a16="http://schemas.microsoft.com/office/drawing/2014/main" val="2647632882"/>
                  </a:ext>
                </a:extLst>
              </a:tr>
              <a:tr h="0">
                <a:tc>
                  <a:txBody>
                    <a:bodyPr/>
                    <a:lstStyle/>
                    <a:p>
                      <a:r>
                        <a:rPr lang="en-GB" sz="1100" b="0" dirty="0">
                          <a:latin typeface="Arial" panose="020B0604020202020204" pitchFamily="34" charset="0"/>
                          <a:cs typeface="Arial" panose="020B0604020202020204" pitchFamily="34" charset="0"/>
                        </a:rPr>
                        <a:t>Liver metastases, n (%)</a:t>
                      </a:r>
                    </a:p>
                  </a:txBody>
                  <a:tcPr/>
                </a:tc>
                <a:tc>
                  <a:txBody>
                    <a:bodyPr/>
                    <a:lstStyle/>
                    <a:p>
                      <a:pPr algn="l"/>
                      <a:r>
                        <a:rPr lang="en-GB" sz="1100" dirty="0">
                          <a:latin typeface="Arial" panose="020B0604020202020204" pitchFamily="34" charset="0"/>
                          <a:cs typeface="Arial" panose="020B0604020202020204" pitchFamily="34" charset="0"/>
                        </a:rPr>
                        <a:t>302 (85)</a:t>
                      </a:r>
                    </a:p>
                  </a:txBody>
                  <a:tcPr marL="847440"/>
                </a:tc>
                <a:tc>
                  <a:txBody>
                    <a:bodyPr/>
                    <a:lstStyle/>
                    <a:p>
                      <a:pPr algn="l"/>
                      <a:r>
                        <a:rPr lang="en-GB" sz="1100" dirty="0">
                          <a:latin typeface="Arial" panose="020B0604020202020204" pitchFamily="34" charset="0"/>
                          <a:cs typeface="Arial" panose="020B0604020202020204" pitchFamily="34" charset="0"/>
                        </a:rPr>
                        <a:t>150 (87)</a:t>
                      </a:r>
                    </a:p>
                  </a:txBody>
                  <a:tcPr marL="847440"/>
                </a:tc>
                <a:tc>
                  <a:txBody>
                    <a:bodyPr/>
                    <a:lstStyle/>
                    <a:p>
                      <a:pPr algn="l"/>
                      <a:r>
                        <a:rPr lang="en-GB" sz="1100" dirty="0">
                          <a:latin typeface="Arial" panose="020B0604020202020204" pitchFamily="34" charset="0"/>
                          <a:cs typeface="Arial" panose="020B0604020202020204" pitchFamily="34" charset="0"/>
                        </a:rPr>
                        <a:t>63 (94)</a:t>
                      </a:r>
                    </a:p>
                  </a:txBody>
                  <a:tcPr marL="847440"/>
                </a:tc>
                <a:tc>
                  <a:txBody>
                    <a:bodyPr/>
                    <a:lstStyle/>
                    <a:p>
                      <a:pPr algn="l"/>
                      <a:r>
                        <a:rPr lang="en-GB" sz="1100" dirty="0">
                          <a:latin typeface="Arial" panose="020B0604020202020204" pitchFamily="34" charset="0"/>
                          <a:cs typeface="Arial" panose="020B0604020202020204" pitchFamily="34" charset="0"/>
                        </a:rPr>
                        <a:t>89 (77)</a:t>
                      </a:r>
                    </a:p>
                  </a:txBody>
                  <a:tcPr marL="847440"/>
                </a:tc>
                <a:extLst>
                  <a:ext uri="{0D108BD9-81ED-4DB2-BD59-A6C34878D82A}">
                    <a16:rowId xmlns:a16="http://schemas.microsoft.com/office/drawing/2014/main" val="1326024131"/>
                  </a:ext>
                </a:extLst>
              </a:tr>
              <a:tr h="0">
                <a:tc>
                  <a:txBody>
                    <a:bodyPr/>
                    <a:lstStyle/>
                    <a:p>
                      <a:r>
                        <a:rPr lang="en-GB" sz="1100" b="0" dirty="0">
                          <a:latin typeface="Arial" panose="020B0604020202020204" pitchFamily="34" charset="0"/>
                          <a:cs typeface="Arial" panose="020B0604020202020204" pitchFamily="34" charset="0"/>
                        </a:rPr>
                        <a:t>Lung metastases, n (%)</a:t>
                      </a:r>
                    </a:p>
                  </a:txBody>
                  <a:tcPr/>
                </a:tc>
                <a:tc>
                  <a:txBody>
                    <a:bodyPr/>
                    <a:lstStyle/>
                    <a:p>
                      <a:pPr algn="l"/>
                      <a:r>
                        <a:rPr lang="en-GB" sz="1100" dirty="0">
                          <a:latin typeface="Arial" panose="020B0604020202020204" pitchFamily="34" charset="0"/>
                          <a:cs typeface="Arial" panose="020B0604020202020204" pitchFamily="34" charset="0"/>
                        </a:rPr>
                        <a:t>198 (56)</a:t>
                      </a:r>
                    </a:p>
                  </a:txBody>
                  <a:tcPr marL="847440"/>
                </a:tc>
                <a:tc>
                  <a:txBody>
                    <a:bodyPr/>
                    <a:lstStyle/>
                    <a:p>
                      <a:pPr algn="l"/>
                      <a:r>
                        <a:rPr lang="en-GB" sz="1100" dirty="0">
                          <a:latin typeface="Arial" panose="020B0604020202020204" pitchFamily="34" charset="0"/>
                          <a:cs typeface="Arial" panose="020B0604020202020204" pitchFamily="34" charset="0"/>
                        </a:rPr>
                        <a:t>103 (60)</a:t>
                      </a:r>
                    </a:p>
                  </a:txBody>
                  <a:tcPr marL="847440"/>
                </a:tc>
                <a:tc>
                  <a:txBody>
                    <a:bodyPr/>
                    <a:lstStyle/>
                    <a:p>
                      <a:pPr algn="l"/>
                      <a:r>
                        <a:rPr lang="en-GB" sz="1100" dirty="0">
                          <a:latin typeface="Arial" panose="020B0604020202020204" pitchFamily="34" charset="0"/>
                          <a:cs typeface="Arial" panose="020B0604020202020204" pitchFamily="34" charset="0"/>
                        </a:rPr>
                        <a:t>39 (58)</a:t>
                      </a:r>
                    </a:p>
                  </a:txBody>
                  <a:tcPr marL="847440"/>
                </a:tc>
                <a:tc>
                  <a:txBody>
                    <a:bodyPr/>
                    <a:lstStyle/>
                    <a:p>
                      <a:pPr algn="l"/>
                      <a:r>
                        <a:rPr lang="en-GB" sz="1100" dirty="0">
                          <a:latin typeface="Arial" panose="020B0604020202020204" pitchFamily="34" charset="0"/>
                          <a:cs typeface="Arial" panose="020B0604020202020204" pitchFamily="34" charset="0"/>
                        </a:rPr>
                        <a:t>56 (49)</a:t>
                      </a:r>
                    </a:p>
                  </a:txBody>
                  <a:tcPr marL="847440"/>
                </a:tc>
                <a:extLst>
                  <a:ext uri="{0D108BD9-81ED-4DB2-BD59-A6C34878D82A}">
                    <a16:rowId xmlns:a16="http://schemas.microsoft.com/office/drawing/2014/main" val="3794768532"/>
                  </a:ext>
                </a:extLst>
              </a:tr>
              <a:tr h="0">
                <a:tc>
                  <a:txBody>
                    <a:bodyPr/>
                    <a:lstStyle/>
                    <a:p>
                      <a:r>
                        <a:rPr lang="en-GB" sz="1100" b="0" dirty="0">
                          <a:latin typeface="Arial" panose="020B0604020202020204" pitchFamily="34" charset="0"/>
                          <a:cs typeface="Arial" panose="020B0604020202020204" pitchFamily="34" charset="0"/>
                        </a:rPr>
                        <a:t>Line of REG = 2-3, n (%)</a:t>
                      </a:r>
                    </a:p>
                  </a:txBody>
                  <a:tcPr/>
                </a:tc>
                <a:tc>
                  <a:txBody>
                    <a:bodyPr/>
                    <a:lstStyle/>
                    <a:p>
                      <a:pPr algn="l"/>
                      <a:r>
                        <a:rPr lang="en-GB" sz="1100" dirty="0">
                          <a:latin typeface="Arial" panose="020B0604020202020204" pitchFamily="34" charset="0"/>
                          <a:cs typeface="Arial" panose="020B0604020202020204" pitchFamily="34" charset="0"/>
                        </a:rPr>
                        <a:t>294 (83)</a:t>
                      </a:r>
                    </a:p>
                  </a:txBody>
                  <a:tcPr marL="847440"/>
                </a:tc>
                <a:tc>
                  <a:txBody>
                    <a:bodyPr/>
                    <a:lstStyle/>
                    <a:p>
                      <a:pPr algn="l"/>
                      <a:r>
                        <a:rPr lang="en-GB" sz="1100" dirty="0">
                          <a:latin typeface="Arial" panose="020B0604020202020204" pitchFamily="34" charset="0"/>
                          <a:cs typeface="Arial" panose="020B0604020202020204" pitchFamily="34" charset="0"/>
                        </a:rPr>
                        <a:t>138 (80)</a:t>
                      </a:r>
                    </a:p>
                  </a:txBody>
                  <a:tcPr marL="847440"/>
                </a:tc>
                <a:tc>
                  <a:txBody>
                    <a:bodyPr/>
                    <a:lstStyle/>
                    <a:p>
                      <a:pPr algn="l"/>
                      <a:r>
                        <a:rPr lang="en-GB" sz="1100" dirty="0">
                          <a:latin typeface="Arial" panose="020B0604020202020204" pitchFamily="34" charset="0"/>
                          <a:cs typeface="Arial" panose="020B0604020202020204" pitchFamily="34" charset="0"/>
                        </a:rPr>
                        <a:t>55 (82)</a:t>
                      </a:r>
                    </a:p>
                  </a:txBody>
                  <a:tcPr marL="847440"/>
                </a:tc>
                <a:tc>
                  <a:txBody>
                    <a:bodyPr/>
                    <a:lstStyle/>
                    <a:p>
                      <a:pPr algn="l"/>
                      <a:r>
                        <a:rPr lang="en-GB" sz="1100" dirty="0">
                          <a:latin typeface="Arial" panose="020B0604020202020204" pitchFamily="34" charset="0"/>
                          <a:cs typeface="Arial" panose="020B0604020202020204" pitchFamily="34" charset="0"/>
                        </a:rPr>
                        <a:t>101 (88)</a:t>
                      </a:r>
                    </a:p>
                  </a:txBody>
                  <a:tcPr marL="847440"/>
                </a:tc>
                <a:extLst>
                  <a:ext uri="{0D108BD9-81ED-4DB2-BD59-A6C34878D82A}">
                    <a16:rowId xmlns:a16="http://schemas.microsoft.com/office/drawing/2014/main" val="2764707379"/>
                  </a:ext>
                </a:extLst>
              </a:tr>
              <a:tr h="0">
                <a:tc>
                  <a:txBody>
                    <a:bodyPr/>
                    <a:lstStyle/>
                    <a:p>
                      <a:r>
                        <a:rPr lang="en-GB" sz="1100" b="0" dirty="0">
                          <a:latin typeface="Arial" panose="020B0604020202020204" pitchFamily="34" charset="0"/>
                          <a:cs typeface="Arial" panose="020B0604020202020204" pitchFamily="34" charset="0"/>
                        </a:rPr>
                        <a:t>Line of REG = ≥4, n (%)</a:t>
                      </a:r>
                    </a:p>
                  </a:txBody>
                  <a:tcPr/>
                </a:tc>
                <a:tc>
                  <a:txBody>
                    <a:bodyPr/>
                    <a:lstStyle/>
                    <a:p>
                      <a:pPr algn="l"/>
                      <a:r>
                        <a:rPr lang="en-GB" sz="1100" dirty="0">
                          <a:latin typeface="Arial" panose="020B0604020202020204" pitchFamily="34" charset="0"/>
                          <a:cs typeface="Arial" panose="020B0604020202020204" pitchFamily="34" charset="0"/>
                        </a:rPr>
                        <a:t>60 (17)</a:t>
                      </a:r>
                    </a:p>
                  </a:txBody>
                  <a:tcPr marL="847440"/>
                </a:tc>
                <a:tc>
                  <a:txBody>
                    <a:bodyPr/>
                    <a:lstStyle/>
                    <a:p>
                      <a:pPr algn="l"/>
                      <a:r>
                        <a:rPr lang="en-GB" sz="1100" dirty="0">
                          <a:latin typeface="Arial" panose="020B0604020202020204" pitchFamily="34" charset="0"/>
                          <a:cs typeface="Arial" panose="020B0604020202020204" pitchFamily="34" charset="0"/>
                        </a:rPr>
                        <a:t>35 (20)</a:t>
                      </a:r>
                    </a:p>
                  </a:txBody>
                  <a:tcPr marL="847440"/>
                </a:tc>
                <a:tc>
                  <a:txBody>
                    <a:bodyPr/>
                    <a:lstStyle/>
                    <a:p>
                      <a:pPr algn="l"/>
                      <a:r>
                        <a:rPr lang="en-GB" sz="1100" dirty="0">
                          <a:latin typeface="Arial" panose="020B0604020202020204" pitchFamily="34" charset="0"/>
                          <a:cs typeface="Arial" panose="020B0604020202020204" pitchFamily="34" charset="0"/>
                        </a:rPr>
                        <a:t>12 (18)</a:t>
                      </a:r>
                    </a:p>
                  </a:txBody>
                  <a:tcPr marL="847440"/>
                </a:tc>
                <a:tc>
                  <a:txBody>
                    <a:bodyPr/>
                    <a:lstStyle/>
                    <a:p>
                      <a:pPr algn="l"/>
                      <a:r>
                        <a:rPr lang="en-GB" sz="1100" dirty="0">
                          <a:latin typeface="Arial" panose="020B0604020202020204" pitchFamily="34" charset="0"/>
                          <a:cs typeface="Arial" panose="020B0604020202020204" pitchFamily="34" charset="0"/>
                        </a:rPr>
                        <a:t>14 (12)</a:t>
                      </a:r>
                    </a:p>
                  </a:txBody>
                  <a:tcPr marL="847440"/>
                </a:tc>
                <a:extLst>
                  <a:ext uri="{0D108BD9-81ED-4DB2-BD59-A6C34878D82A}">
                    <a16:rowId xmlns:a16="http://schemas.microsoft.com/office/drawing/2014/main" val="464704641"/>
                  </a:ext>
                </a:extLst>
              </a:tr>
              <a:tr h="0">
                <a:tc>
                  <a:txBody>
                    <a:bodyPr/>
                    <a:lstStyle/>
                    <a:p>
                      <a:r>
                        <a:rPr lang="en-GB" sz="1100" b="0" dirty="0">
                          <a:latin typeface="Arial" panose="020B0604020202020204" pitchFamily="34" charset="0"/>
                          <a:cs typeface="Arial" panose="020B0604020202020204" pitchFamily="34" charset="0"/>
                        </a:rPr>
                        <a:t>Median DoT,</a:t>
                      </a:r>
                      <a:r>
                        <a:rPr lang="en-GB" sz="1100" b="0" baseline="30000" dirty="0">
                          <a:latin typeface="Arial" panose="020B0604020202020204" pitchFamily="34" charset="0"/>
                          <a:cs typeface="Arial" panose="020B0604020202020204" pitchFamily="34" charset="0"/>
                        </a:rPr>
                        <a:t>a</a:t>
                      </a:r>
                      <a:r>
                        <a:rPr lang="en-GB" sz="1100" b="0" dirty="0">
                          <a:latin typeface="Arial" panose="020B0604020202020204" pitchFamily="34" charset="0"/>
                          <a:cs typeface="Arial" panose="020B0604020202020204" pitchFamily="34" charset="0"/>
                        </a:rPr>
                        <a:t> </a:t>
                      </a:r>
                      <a:r>
                        <a:rPr lang="en-GB" sz="1100" b="0" dirty="0">
                          <a:solidFill>
                            <a:srgbClr val="000000"/>
                          </a:solidFill>
                          <a:latin typeface="Arial" panose="020B0604020202020204" pitchFamily="34" charset="0"/>
                          <a:cs typeface="Arial" panose="020B0604020202020204" pitchFamily="34" charset="0"/>
                        </a:rPr>
                        <a:t>months</a:t>
                      </a:r>
                    </a:p>
                  </a:txBody>
                  <a:tcPr/>
                </a:tc>
                <a:tc>
                  <a:txBody>
                    <a:bodyPr/>
                    <a:lstStyle/>
                    <a:p>
                      <a:pPr algn="l"/>
                      <a:r>
                        <a:rPr lang="en-GB" sz="1100" dirty="0">
                          <a:latin typeface="Arial" panose="020B0604020202020204" pitchFamily="34" charset="0"/>
                          <a:cs typeface="Arial" panose="020B0604020202020204" pitchFamily="34" charset="0"/>
                        </a:rPr>
                        <a:t>1.4</a:t>
                      </a:r>
                    </a:p>
                  </a:txBody>
                  <a:tcPr marL="847440"/>
                </a:tc>
                <a:tc>
                  <a:txBody>
                    <a:bodyPr/>
                    <a:lstStyle/>
                    <a:p>
                      <a:pPr algn="l"/>
                      <a:r>
                        <a:rPr lang="en-GB" sz="1100" dirty="0">
                          <a:latin typeface="Arial" panose="020B0604020202020204" pitchFamily="34" charset="0"/>
                          <a:cs typeface="Arial" panose="020B0604020202020204" pitchFamily="34" charset="0"/>
                        </a:rPr>
                        <a:t>1.4</a:t>
                      </a:r>
                    </a:p>
                  </a:txBody>
                  <a:tcPr marL="847440"/>
                </a:tc>
                <a:tc>
                  <a:txBody>
                    <a:bodyPr/>
                    <a:lstStyle/>
                    <a:p>
                      <a:pPr algn="l"/>
                      <a:r>
                        <a:rPr lang="en-GB" sz="1100" dirty="0">
                          <a:latin typeface="Arial" panose="020B0604020202020204" pitchFamily="34" charset="0"/>
                          <a:cs typeface="Arial" panose="020B0604020202020204" pitchFamily="34" charset="0"/>
                        </a:rPr>
                        <a:t>1.9</a:t>
                      </a:r>
                    </a:p>
                  </a:txBody>
                  <a:tcPr marL="847440"/>
                </a:tc>
                <a:tc>
                  <a:txBody>
                    <a:bodyPr/>
                    <a:lstStyle/>
                    <a:p>
                      <a:pPr algn="l"/>
                      <a:r>
                        <a:rPr lang="en-GB" sz="1100" dirty="0">
                          <a:latin typeface="Arial" panose="020B0604020202020204" pitchFamily="34" charset="0"/>
                          <a:cs typeface="Arial" panose="020B0604020202020204" pitchFamily="34" charset="0"/>
                        </a:rPr>
                        <a:t>1.0</a:t>
                      </a:r>
                    </a:p>
                  </a:txBody>
                  <a:tcPr marL="847440"/>
                </a:tc>
                <a:extLst>
                  <a:ext uri="{0D108BD9-81ED-4DB2-BD59-A6C34878D82A}">
                    <a16:rowId xmlns:a16="http://schemas.microsoft.com/office/drawing/2014/main" val="3994265550"/>
                  </a:ext>
                </a:extLst>
              </a:tr>
              <a:tr h="0">
                <a:tc>
                  <a:txBody>
                    <a:bodyPr/>
                    <a:lstStyle/>
                    <a:p>
                      <a:r>
                        <a:rPr lang="en-GB" sz="1100" b="0" dirty="0">
                          <a:solidFill>
                            <a:srgbClr val="000000"/>
                          </a:solidFill>
                          <a:latin typeface="Arial" panose="020B0604020202020204" pitchFamily="34" charset="0"/>
                          <a:cs typeface="Arial" panose="020B0604020202020204" pitchFamily="34" charset="0"/>
                        </a:rPr>
                        <a:t>REG cycles ≥3, n (%)</a:t>
                      </a:r>
                    </a:p>
                  </a:txBody>
                  <a:tcPr/>
                </a:tc>
                <a:tc>
                  <a:txBody>
                    <a:bodyPr/>
                    <a:lstStyle/>
                    <a:p>
                      <a:pPr algn="l"/>
                      <a:r>
                        <a:rPr lang="en-GB" sz="1100" dirty="0">
                          <a:latin typeface="Arial" panose="020B0604020202020204" pitchFamily="34" charset="0"/>
                          <a:cs typeface="Arial" panose="020B0604020202020204" pitchFamily="34" charset="0"/>
                        </a:rPr>
                        <a:t>252 (71)</a:t>
                      </a:r>
                    </a:p>
                  </a:txBody>
                  <a:tcPr marL="847440"/>
                </a:tc>
                <a:tc>
                  <a:txBody>
                    <a:bodyPr/>
                    <a:lstStyle/>
                    <a:p>
                      <a:pPr algn="l"/>
                      <a:r>
                        <a:rPr lang="en-GB" sz="1100" dirty="0">
                          <a:latin typeface="Arial" panose="020B0604020202020204" pitchFamily="34" charset="0"/>
                          <a:cs typeface="Arial" panose="020B0604020202020204" pitchFamily="34" charset="0"/>
                        </a:rPr>
                        <a:t>116 (67)</a:t>
                      </a:r>
                    </a:p>
                  </a:txBody>
                  <a:tcPr marL="847440"/>
                </a:tc>
                <a:tc>
                  <a:txBody>
                    <a:bodyPr/>
                    <a:lstStyle/>
                    <a:p>
                      <a:pPr algn="l"/>
                      <a:r>
                        <a:rPr lang="en-GB" sz="1100" dirty="0">
                          <a:latin typeface="Arial" panose="020B0604020202020204" pitchFamily="34" charset="0"/>
                          <a:cs typeface="Arial" panose="020B0604020202020204" pitchFamily="34" charset="0"/>
                        </a:rPr>
                        <a:t>62 (93)</a:t>
                      </a:r>
                    </a:p>
                  </a:txBody>
                  <a:tcPr marL="847440"/>
                </a:tc>
                <a:tc>
                  <a:txBody>
                    <a:bodyPr/>
                    <a:lstStyle/>
                    <a:p>
                      <a:pPr algn="l"/>
                      <a:r>
                        <a:rPr lang="en-GB" sz="1100" dirty="0">
                          <a:latin typeface="Arial" panose="020B0604020202020204" pitchFamily="34" charset="0"/>
                          <a:cs typeface="Arial" panose="020B0604020202020204" pitchFamily="34" charset="0"/>
                        </a:rPr>
                        <a:t>74 (64)</a:t>
                      </a:r>
                    </a:p>
                  </a:txBody>
                  <a:tcPr marL="847440"/>
                </a:tc>
                <a:extLst>
                  <a:ext uri="{0D108BD9-81ED-4DB2-BD59-A6C34878D82A}">
                    <a16:rowId xmlns:a16="http://schemas.microsoft.com/office/drawing/2014/main" val="1201641040"/>
                  </a:ext>
                </a:extLst>
              </a:tr>
              <a:tr h="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baseline="30000" dirty="0">
                          <a:solidFill>
                            <a:srgbClr val="000000"/>
                          </a:solidFill>
                          <a:effectLst/>
                          <a:latin typeface="Arial" panose="020B0604020202020204" pitchFamily="34" charset="0"/>
                          <a:cs typeface="Arial" panose="020B0604020202020204" pitchFamily="34" charset="0"/>
                        </a:rPr>
                        <a:t>a</a:t>
                      </a:r>
                      <a:r>
                        <a:rPr lang="en-US" sz="1100" b="0" i="0" baseline="0" dirty="0">
                          <a:solidFill>
                            <a:srgbClr val="000000"/>
                          </a:solidFill>
                          <a:effectLst/>
                          <a:latin typeface="Arial" panose="020B0604020202020204" pitchFamily="34" charset="0"/>
                          <a:cs typeface="Arial" panose="020B0604020202020204" pitchFamily="34" charset="0"/>
                        </a:rPr>
                        <a:t> </a:t>
                      </a:r>
                      <a:r>
                        <a:rPr lang="en-US" sz="1100" b="0" i="0" dirty="0">
                          <a:solidFill>
                            <a:srgbClr val="000000"/>
                          </a:solidFill>
                          <a:effectLst/>
                          <a:latin typeface="Arial" panose="020B0604020202020204" pitchFamily="34" charset="0"/>
                          <a:cs typeface="Arial" panose="020B0604020202020204" pitchFamily="34" charset="0"/>
                        </a:rPr>
                        <a:t>From REG initiation to last dose date prior to first &gt;2-week gap </a:t>
                      </a:r>
                      <a:r>
                        <a:rPr lang="en-US" sz="1100" b="0" i="0" dirty="0">
                          <a:solidFill>
                            <a:schemeClr val="tx1"/>
                          </a:solidFill>
                          <a:effectLst/>
                          <a:latin typeface="Arial" panose="020B0604020202020204" pitchFamily="34" charset="0"/>
                          <a:cs typeface="Arial" panose="020B0604020202020204" pitchFamily="34" charset="0"/>
                        </a:rPr>
                        <a:t>in patients who </a:t>
                      </a:r>
                      <a:r>
                        <a:rPr lang="en-US" sz="1100" b="0" i="0" dirty="0">
                          <a:solidFill>
                            <a:srgbClr val="000000"/>
                          </a:solidFill>
                          <a:effectLst/>
                          <a:latin typeface="Arial" panose="020B0604020202020204" pitchFamily="34" charset="0"/>
                          <a:cs typeface="Arial" panose="020B0604020202020204" pitchFamily="34" charset="0"/>
                        </a:rPr>
                        <a:t>were not censored</a:t>
                      </a:r>
                      <a:endParaRPr lang="en-GB" sz="1100" dirty="0">
                        <a:solidFill>
                          <a:srgbClr val="0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100" dirty="0">
                        <a:latin typeface="Arial" panose="020B0604020202020204" pitchFamily="34" charset="0"/>
                        <a:cs typeface="Arial" panose="020B0604020202020204" pitchFamily="34" charset="0"/>
                      </a:endParaRPr>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234507"/>
                  </a:ext>
                </a:extLst>
              </a:tr>
            </a:tbl>
          </a:graphicData>
        </a:graphic>
      </p:graphicFrame>
      <p:sp>
        <p:nvSpPr>
          <p:cNvPr id="6" name="Rectangle 5">
            <a:extLst>
              <a:ext uri="{FF2B5EF4-FFF2-40B4-BE49-F238E27FC236}">
                <a16:creationId xmlns:a16="http://schemas.microsoft.com/office/drawing/2014/main" id="{33DA07DE-EAA6-DBC6-E9A1-8B96E11D9097}"/>
              </a:ext>
            </a:extLst>
          </p:cNvPr>
          <p:cNvSpPr/>
          <p:nvPr/>
        </p:nvSpPr>
        <p:spPr>
          <a:xfrm>
            <a:off x="620184" y="5432400"/>
            <a:ext cx="10951101" cy="3008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94798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C103-E326-5C3C-1C2A-601C62FBE3CD}"/>
              </a:ext>
            </a:extLst>
          </p:cNvPr>
          <p:cNvSpPr>
            <a:spLocks noGrp="1"/>
          </p:cNvSpPr>
          <p:nvPr>
            <p:ph sz="quarter" idx="12"/>
          </p:nvPr>
        </p:nvSpPr>
        <p:spPr>
          <a:xfrm>
            <a:off x="620713" y="1425575"/>
            <a:ext cx="10963275" cy="991687"/>
          </a:xfrm>
        </p:spPr>
        <p:txBody>
          <a:bodyPr>
            <a:normAutofit fontScale="92500"/>
          </a:bodyPr>
          <a:lstStyle/>
          <a:p>
            <a:r>
              <a:rPr lang="en-GB" dirty="0">
                <a:solidFill>
                  <a:schemeClr val="tx2"/>
                </a:solidFill>
              </a:rPr>
              <a:t>Study used the Flatiron </a:t>
            </a:r>
            <a:r>
              <a:rPr lang="en-GB" b="0" i="0" dirty="0">
                <a:solidFill>
                  <a:schemeClr val="tx2"/>
                </a:solidFill>
                <a:effectLst/>
              </a:rPr>
              <a:t>Health Electronic Health Record-derived database in the USA to evaluate characteristics of patients with a long-term response (LTR) to REG using DoT as a surrogate for </a:t>
            </a:r>
            <a:br>
              <a:rPr lang="en-GB" b="0" i="0" dirty="0">
                <a:solidFill>
                  <a:schemeClr val="tx2"/>
                </a:solidFill>
                <a:effectLst/>
              </a:rPr>
            </a:br>
            <a:r>
              <a:rPr lang="en-GB" b="0" i="0" dirty="0">
                <a:solidFill>
                  <a:schemeClr val="tx2"/>
                </a:solidFill>
                <a:effectLst/>
              </a:rPr>
              <a:t>treatment response</a:t>
            </a:r>
          </a:p>
        </p:txBody>
      </p:sp>
      <p:sp>
        <p:nvSpPr>
          <p:cNvPr id="2" name="Title 1">
            <a:extLst>
              <a:ext uri="{FF2B5EF4-FFF2-40B4-BE49-F238E27FC236}">
                <a16:creationId xmlns:a16="http://schemas.microsoft.com/office/drawing/2014/main" id="{A5CEE450-1DCC-3F08-3624-F9898F3E9426}"/>
              </a:ext>
            </a:extLst>
          </p:cNvPr>
          <p:cNvSpPr>
            <a:spLocks noGrp="1"/>
          </p:cNvSpPr>
          <p:nvPr>
            <p:ph type="title"/>
          </p:nvPr>
        </p:nvSpPr>
        <p:spPr>
          <a:xfrm>
            <a:off x="619201" y="259200"/>
            <a:ext cx="10963199" cy="864000"/>
          </a:xfrm>
        </p:spPr>
        <p:txBody>
          <a:bodyPr>
            <a:noAutofit/>
          </a:bodyPr>
          <a:lstStyle/>
          <a:p>
            <a:r>
              <a:rPr lang="en-GB" dirty="0"/>
              <a:t>Real-world study in patients with </a:t>
            </a:r>
            <a:r>
              <a:rPr lang="en-GB" cap="none" dirty="0"/>
              <a:t>m</a:t>
            </a:r>
            <a:r>
              <a:rPr lang="en-GB" dirty="0"/>
              <a:t>CRC with long‑term responses to regorafenib in the USA</a:t>
            </a:r>
            <a:br>
              <a:rPr lang="en-GB" dirty="0"/>
            </a:br>
            <a:endParaRPr lang="en-GB" dirty="0"/>
          </a:p>
        </p:txBody>
      </p:sp>
      <p:sp>
        <p:nvSpPr>
          <p:cNvPr id="5" name="Slide Number Placeholder 4">
            <a:extLst>
              <a:ext uri="{FF2B5EF4-FFF2-40B4-BE49-F238E27FC236}">
                <a16:creationId xmlns:a16="http://schemas.microsoft.com/office/drawing/2014/main" id="{1092BF85-045C-F289-46EC-839975060D9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4" name="Content Placeholder 3">
            <a:extLst>
              <a:ext uri="{FF2B5EF4-FFF2-40B4-BE49-F238E27FC236}">
                <a16:creationId xmlns:a16="http://schemas.microsoft.com/office/drawing/2014/main" id="{24CE77A8-3888-F6F9-328A-B9AEE444F5DD}"/>
              </a:ext>
            </a:extLst>
          </p:cNvPr>
          <p:cNvSpPr>
            <a:spLocks noGrp="1"/>
          </p:cNvSpPr>
          <p:nvPr>
            <p:ph sz="quarter" idx="15"/>
          </p:nvPr>
        </p:nvSpPr>
        <p:spPr>
          <a:xfrm>
            <a:off x="620183" y="6356351"/>
            <a:ext cx="10444369" cy="365125"/>
          </a:xfrm>
        </p:spPr>
        <p:txBody>
          <a:bodyPr anchor="b" anchorCtr="0"/>
          <a:lstStyle/>
          <a:p>
            <a:r>
              <a:rPr lang="en-GB" dirty="0">
                <a:solidFill>
                  <a:schemeClr val="tx2"/>
                </a:solidFill>
              </a:rPr>
              <a:t>BEV, bevacizumab; BRAF, proto-oncogene B-Raf; CEA, carcinoembryonic antigen; DoT, duration of treatment; ECOG PS, Eastern Cooperative Oncology Group performance status; IQR, interquartile range; (m)CRC, (metastatic) colorectal cancer; mos, months; REG, regorafenib; USA, United States of America</a:t>
            </a:r>
          </a:p>
          <a:p>
            <a:r>
              <a:rPr lang="en-GB" dirty="0">
                <a:solidFill>
                  <a:schemeClr val="tx2"/>
                </a:solidFill>
              </a:rPr>
              <a:t>Kim RD, et al. J Clin Oncol. 2024;42 (no. 3_Suppl):48 </a:t>
            </a:r>
          </a:p>
        </p:txBody>
      </p:sp>
      <p:sp>
        <p:nvSpPr>
          <p:cNvPr id="22" name="Content Placeholder 2">
            <a:extLst>
              <a:ext uri="{FF2B5EF4-FFF2-40B4-BE49-F238E27FC236}">
                <a16:creationId xmlns:a16="http://schemas.microsoft.com/office/drawing/2014/main" id="{FB9F1C95-7062-5612-A74C-F866B578384F}"/>
              </a:ext>
            </a:extLst>
          </p:cNvPr>
          <p:cNvSpPr txBox="1">
            <a:spLocks/>
          </p:cNvSpPr>
          <p:nvPr/>
        </p:nvSpPr>
        <p:spPr>
          <a:xfrm>
            <a:off x="614363" y="5131748"/>
            <a:ext cx="9874126" cy="755254"/>
          </a:xfrm>
          <a:prstGeom prst="rect">
            <a:avLst/>
          </a:prstGeom>
        </p:spPr>
        <p:txBody>
          <a:bodyPr vert="horz" lIns="0" tIns="0" rIns="0" bIns="0" rtlCol="0">
            <a:normAutofit fontScale="25000" lnSpcReduction="20000"/>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endParaRPr lang="en-GB" sz="1800" b="0" i="0" u="none" strike="noStrike" baseline="0" dirty="0">
              <a:solidFill>
                <a:srgbClr val="000000"/>
              </a:solidFill>
              <a:latin typeface="RVVTE Z+ Helvetica Neue LT Std"/>
            </a:endParaRPr>
          </a:p>
          <a:p>
            <a:r>
              <a:rPr lang="en-US" sz="7600" dirty="0">
                <a:solidFill>
                  <a:schemeClr val="tx2"/>
                </a:solidFill>
              </a:rPr>
              <a:t>15% of REG treated patients received treatment for ≥5 months and 22% received treatment for ≥4 months. Patients with LTR5 and LTR4 had similar demographic and clinical characteristics, including favorable ECOG PS and similar biomarker status </a:t>
            </a:r>
          </a:p>
        </p:txBody>
      </p:sp>
      <p:graphicFrame>
        <p:nvGraphicFramePr>
          <p:cNvPr id="23" name="Table 22">
            <a:extLst>
              <a:ext uri="{FF2B5EF4-FFF2-40B4-BE49-F238E27FC236}">
                <a16:creationId xmlns:a16="http://schemas.microsoft.com/office/drawing/2014/main" id="{A55AFF7C-DAD3-8AE2-7714-42CA4EB54BFE}"/>
              </a:ext>
            </a:extLst>
          </p:cNvPr>
          <p:cNvGraphicFramePr>
            <a:graphicFrameLocks noGrp="1"/>
          </p:cNvGraphicFramePr>
          <p:nvPr>
            <p:extLst>
              <p:ext uri="{D42A27DB-BD31-4B8C-83A1-F6EECF244321}">
                <p14:modId xmlns:p14="http://schemas.microsoft.com/office/powerpoint/2010/main" val="2792744454"/>
              </p:ext>
            </p:extLst>
          </p:nvPr>
        </p:nvGraphicFramePr>
        <p:xfrm>
          <a:off x="983432" y="2489087"/>
          <a:ext cx="9221292" cy="2590800"/>
        </p:xfrm>
        <a:graphic>
          <a:graphicData uri="http://schemas.openxmlformats.org/drawingml/2006/table">
            <a:tbl>
              <a:tblPr firstRow="1" bandRow="1">
                <a:tableStyleId>{5C22544A-7EE6-4342-B048-85BDC9FD1C3A}</a:tableStyleId>
              </a:tblPr>
              <a:tblGrid>
                <a:gridCol w="4684788">
                  <a:extLst>
                    <a:ext uri="{9D8B030D-6E8A-4147-A177-3AD203B41FA5}">
                      <a16:colId xmlns:a16="http://schemas.microsoft.com/office/drawing/2014/main" val="3438838350"/>
                    </a:ext>
                  </a:extLst>
                </a:gridCol>
                <a:gridCol w="2268252">
                  <a:extLst>
                    <a:ext uri="{9D8B030D-6E8A-4147-A177-3AD203B41FA5}">
                      <a16:colId xmlns:a16="http://schemas.microsoft.com/office/drawing/2014/main" val="1707901906"/>
                    </a:ext>
                  </a:extLst>
                </a:gridCol>
                <a:gridCol w="2268252">
                  <a:extLst>
                    <a:ext uri="{9D8B030D-6E8A-4147-A177-3AD203B41FA5}">
                      <a16:colId xmlns:a16="http://schemas.microsoft.com/office/drawing/2014/main" val="1005253032"/>
                    </a:ext>
                  </a:extLst>
                </a:gridCol>
              </a:tblGrid>
              <a:tr h="0">
                <a:tc>
                  <a:txBody>
                    <a:bodyPr/>
                    <a:lstStyle/>
                    <a:p>
                      <a:r>
                        <a:rPr lang="en-GB" sz="1100" dirty="0">
                          <a:latin typeface="Arial" panose="020B0604020202020204" pitchFamily="34" charset="0"/>
                          <a:cs typeface="Arial" panose="020B0604020202020204" pitchFamily="34" charset="0"/>
                        </a:rPr>
                        <a:t>Characteristics at index</a:t>
                      </a:r>
                    </a:p>
                  </a:txBody>
                  <a:tcPr/>
                </a:tc>
                <a:tc>
                  <a:txBody>
                    <a:bodyPr/>
                    <a:lstStyle/>
                    <a:p>
                      <a:pPr algn="ctr"/>
                      <a:r>
                        <a:rPr lang="en-GB" sz="1100" dirty="0">
                          <a:latin typeface="Arial" panose="020B0604020202020204" pitchFamily="34" charset="0"/>
                          <a:cs typeface="Arial" panose="020B0604020202020204" pitchFamily="34" charset="0"/>
                        </a:rPr>
                        <a:t>LTR</a:t>
                      </a:r>
                      <a:r>
                        <a:rPr lang="en-GB" sz="1100" dirty="0">
                          <a:solidFill>
                            <a:srgbClr val="0000FF"/>
                          </a:solidFill>
                          <a:latin typeface="Arial" panose="020B0604020202020204" pitchFamily="34" charset="0"/>
                          <a:cs typeface="Arial" panose="020B0604020202020204" pitchFamily="34" charset="0"/>
                        </a:rPr>
                        <a:t> </a:t>
                      </a:r>
                      <a:r>
                        <a:rPr lang="en-GB" sz="1100" dirty="0">
                          <a:solidFill>
                            <a:schemeClr val="bg1"/>
                          </a:solidFill>
                          <a:latin typeface="Arial" panose="020B0604020202020204" pitchFamily="34" charset="0"/>
                          <a:cs typeface="Arial" panose="020B0604020202020204" pitchFamily="34" charset="0"/>
                        </a:rPr>
                        <a:t>of ≥4 months (n=</a:t>
                      </a:r>
                      <a:r>
                        <a:rPr lang="en-GB" sz="1100" dirty="0">
                          <a:latin typeface="Arial" panose="020B0604020202020204" pitchFamily="34" charset="0"/>
                          <a:cs typeface="Arial" panose="020B0604020202020204" pitchFamily="34" charset="0"/>
                        </a:rPr>
                        <a:t>503)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LTR </a:t>
                      </a:r>
                      <a:r>
                        <a:rPr lang="en-GB" sz="1100" dirty="0">
                          <a:solidFill>
                            <a:schemeClr val="bg1"/>
                          </a:solidFill>
                          <a:latin typeface="Arial" panose="020B0604020202020204" pitchFamily="34" charset="0"/>
                          <a:cs typeface="Arial" panose="020B0604020202020204" pitchFamily="34" charset="0"/>
                        </a:rPr>
                        <a:t>of ≥5 months  </a:t>
                      </a:r>
                      <a:r>
                        <a:rPr lang="en-GB" sz="1100" dirty="0">
                          <a:latin typeface="Arial" panose="020B0604020202020204" pitchFamily="34" charset="0"/>
                          <a:cs typeface="Arial" panose="020B0604020202020204" pitchFamily="34" charset="0"/>
                        </a:rPr>
                        <a:t>(n=346)</a:t>
                      </a:r>
                    </a:p>
                  </a:txBody>
                  <a:tcPr/>
                </a:tc>
                <a:extLst>
                  <a:ext uri="{0D108BD9-81ED-4DB2-BD59-A6C34878D82A}">
                    <a16:rowId xmlns:a16="http://schemas.microsoft.com/office/drawing/2014/main" val="1123214771"/>
                  </a:ext>
                </a:extLst>
              </a:tr>
              <a:tr h="0">
                <a:tc>
                  <a:txBody>
                    <a:bodyPr/>
                    <a:lstStyle/>
                    <a:p>
                      <a:r>
                        <a:rPr lang="en-GB" sz="1100" b="0" dirty="0">
                          <a:solidFill>
                            <a:schemeClr val="tx1"/>
                          </a:solidFill>
                          <a:latin typeface="Arial" panose="020B0604020202020204" pitchFamily="34" charset="0"/>
                          <a:cs typeface="Arial" panose="020B0604020202020204" pitchFamily="34" charset="0"/>
                        </a:rPr>
                        <a:t>Male sex, n (%)</a:t>
                      </a:r>
                    </a:p>
                  </a:txBody>
                  <a:tcPr/>
                </a:tc>
                <a:tc>
                  <a:txBody>
                    <a:bodyPr/>
                    <a:lstStyle/>
                    <a:p>
                      <a:pPr algn="ctr"/>
                      <a:r>
                        <a:rPr lang="en-GB" sz="1100" dirty="0">
                          <a:latin typeface="Arial" panose="020B0604020202020204" pitchFamily="34" charset="0"/>
                          <a:cs typeface="Arial" panose="020B0604020202020204" pitchFamily="34" charset="0"/>
                        </a:rPr>
                        <a:t>281 (56)</a:t>
                      </a:r>
                    </a:p>
                  </a:txBody>
                  <a:tcPr marL="847440"/>
                </a:tc>
                <a:tc>
                  <a:txBody>
                    <a:bodyPr/>
                    <a:lstStyle/>
                    <a:p>
                      <a:pPr algn="ctr"/>
                      <a:r>
                        <a:rPr lang="en-GB" sz="1100" dirty="0">
                          <a:latin typeface="Arial" panose="020B0604020202020204" pitchFamily="34" charset="0"/>
                          <a:cs typeface="Arial" panose="020B0604020202020204" pitchFamily="34" charset="0"/>
                        </a:rPr>
                        <a:t>185 (53)</a:t>
                      </a:r>
                    </a:p>
                  </a:txBody>
                  <a:tcPr marL="847440"/>
                </a:tc>
                <a:extLst>
                  <a:ext uri="{0D108BD9-81ED-4DB2-BD59-A6C34878D82A}">
                    <a16:rowId xmlns:a16="http://schemas.microsoft.com/office/drawing/2014/main" val="4194163755"/>
                  </a:ext>
                </a:extLst>
              </a:tr>
              <a:tr h="0">
                <a:tc>
                  <a:txBody>
                    <a:bodyPr/>
                    <a:lstStyle/>
                    <a:p>
                      <a:r>
                        <a:rPr lang="en-GB" sz="1100" b="0" dirty="0">
                          <a:solidFill>
                            <a:schemeClr val="tx1"/>
                          </a:solidFill>
                          <a:latin typeface="Arial" panose="020B0604020202020204" pitchFamily="34" charset="0"/>
                          <a:cs typeface="Arial" panose="020B0604020202020204" pitchFamily="34" charset="0"/>
                        </a:rPr>
                        <a:t>ECOG PS 0-1, n (%)</a:t>
                      </a:r>
                    </a:p>
                  </a:txBody>
                  <a:tcPr/>
                </a:tc>
                <a:tc>
                  <a:txBody>
                    <a:bodyPr/>
                    <a:lstStyle/>
                    <a:p>
                      <a:pPr algn="ctr"/>
                      <a:r>
                        <a:rPr lang="en-GB" sz="1100" dirty="0">
                          <a:latin typeface="Arial" panose="020B0604020202020204" pitchFamily="34" charset="0"/>
                          <a:cs typeface="Arial" panose="020B0604020202020204" pitchFamily="34" charset="0"/>
                        </a:rPr>
                        <a:t>332 (66)</a:t>
                      </a:r>
                    </a:p>
                  </a:txBody>
                  <a:tcPr marL="847440"/>
                </a:tc>
                <a:tc>
                  <a:txBody>
                    <a:bodyPr/>
                    <a:lstStyle/>
                    <a:p>
                      <a:pPr algn="ctr"/>
                      <a:r>
                        <a:rPr lang="en-GB" sz="1100" dirty="0">
                          <a:latin typeface="Arial" panose="020B0604020202020204" pitchFamily="34" charset="0"/>
                          <a:cs typeface="Arial" panose="020B0604020202020204" pitchFamily="34" charset="0"/>
                        </a:rPr>
                        <a:t>237 (68)</a:t>
                      </a:r>
                    </a:p>
                  </a:txBody>
                  <a:tcPr marL="847440"/>
                </a:tc>
                <a:extLst>
                  <a:ext uri="{0D108BD9-81ED-4DB2-BD59-A6C34878D82A}">
                    <a16:rowId xmlns:a16="http://schemas.microsoft.com/office/drawing/2014/main" val="2647632882"/>
                  </a:ext>
                </a:extLst>
              </a:tr>
              <a:tr h="0">
                <a:tc>
                  <a:txBody>
                    <a:bodyPr/>
                    <a:lstStyle/>
                    <a:p>
                      <a:r>
                        <a:rPr lang="en-GB" sz="1100" b="0" dirty="0">
                          <a:solidFill>
                            <a:schemeClr val="tx1"/>
                          </a:solidFill>
                          <a:latin typeface="Arial" panose="020B0604020202020204" pitchFamily="34" charset="0"/>
                          <a:cs typeface="Arial" panose="020B0604020202020204" pitchFamily="34" charset="0"/>
                        </a:rPr>
                        <a:t>Prior BEV, n (%)</a:t>
                      </a:r>
                    </a:p>
                  </a:txBody>
                  <a:tcPr/>
                </a:tc>
                <a:tc>
                  <a:txBody>
                    <a:bodyPr/>
                    <a:lstStyle/>
                    <a:p>
                      <a:pPr algn="ctr"/>
                      <a:r>
                        <a:rPr lang="en-GB" sz="1100" dirty="0">
                          <a:latin typeface="Arial" panose="020B0604020202020204" pitchFamily="34" charset="0"/>
                          <a:cs typeface="Arial" panose="020B0604020202020204" pitchFamily="34" charset="0"/>
                        </a:rPr>
                        <a:t>341 (68)</a:t>
                      </a:r>
                    </a:p>
                  </a:txBody>
                  <a:tcPr marL="847440"/>
                </a:tc>
                <a:tc>
                  <a:txBody>
                    <a:bodyPr/>
                    <a:lstStyle/>
                    <a:p>
                      <a:pPr algn="ctr"/>
                      <a:r>
                        <a:rPr lang="en-GB" sz="1100" dirty="0">
                          <a:latin typeface="Arial" panose="020B0604020202020204" pitchFamily="34" charset="0"/>
                          <a:cs typeface="Arial" panose="020B0604020202020204" pitchFamily="34" charset="0"/>
                        </a:rPr>
                        <a:t>221 (64)</a:t>
                      </a:r>
                    </a:p>
                  </a:txBody>
                  <a:tcPr marL="847440"/>
                </a:tc>
                <a:extLst>
                  <a:ext uri="{0D108BD9-81ED-4DB2-BD59-A6C34878D82A}">
                    <a16:rowId xmlns:a16="http://schemas.microsoft.com/office/drawing/2014/main" val="1326024131"/>
                  </a:ext>
                </a:extLst>
              </a:tr>
              <a:tr h="0">
                <a:tc>
                  <a:txBody>
                    <a:bodyPr/>
                    <a:lstStyle/>
                    <a:p>
                      <a:r>
                        <a:rPr lang="en-GB" sz="1100" b="0" dirty="0">
                          <a:solidFill>
                            <a:schemeClr val="tx1"/>
                          </a:solidFill>
                          <a:latin typeface="Arial" panose="020B0604020202020204" pitchFamily="34" charset="0"/>
                          <a:cs typeface="Arial" panose="020B0604020202020204" pitchFamily="34" charset="0"/>
                        </a:rPr>
                        <a:t>Median CEA level (IQR), ng/mL</a:t>
                      </a:r>
                      <a:endParaRPr lang="en-GB" sz="1100" b="0" baseline="30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100" dirty="0">
                          <a:latin typeface="Arial" panose="020B0604020202020204" pitchFamily="34" charset="0"/>
                          <a:cs typeface="Arial" panose="020B0604020202020204" pitchFamily="34" charset="0"/>
                        </a:rPr>
                        <a:t>40 (9, 152)</a:t>
                      </a:r>
                    </a:p>
                  </a:txBody>
                  <a:tcPr marL="847440"/>
                </a:tc>
                <a:tc>
                  <a:txBody>
                    <a:bodyPr/>
                    <a:lstStyle/>
                    <a:p>
                      <a:pPr algn="ctr"/>
                      <a:r>
                        <a:rPr lang="en-GB" sz="1100" dirty="0">
                          <a:latin typeface="Arial" panose="020B0604020202020204" pitchFamily="34" charset="0"/>
                          <a:cs typeface="Arial" panose="020B0604020202020204" pitchFamily="34" charset="0"/>
                        </a:rPr>
                        <a:t>35 (9, 139)</a:t>
                      </a:r>
                    </a:p>
                  </a:txBody>
                  <a:tcPr marL="847440"/>
                </a:tc>
                <a:extLst>
                  <a:ext uri="{0D108BD9-81ED-4DB2-BD59-A6C34878D82A}">
                    <a16:rowId xmlns:a16="http://schemas.microsoft.com/office/drawing/2014/main" val="3794768532"/>
                  </a:ext>
                </a:extLst>
              </a:tr>
              <a:tr h="0">
                <a:tc>
                  <a:txBody>
                    <a:bodyPr/>
                    <a:lstStyle/>
                    <a:p>
                      <a:r>
                        <a:rPr lang="en-GB" sz="1100" b="0" i="1" dirty="0">
                          <a:solidFill>
                            <a:schemeClr val="tx1"/>
                          </a:solidFill>
                          <a:latin typeface="Arial" panose="020B0604020202020204" pitchFamily="34" charset="0"/>
                          <a:cs typeface="Arial" panose="020B0604020202020204" pitchFamily="34" charset="0"/>
                        </a:rPr>
                        <a:t>KRAS</a:t>
                      </a:r>
                      <a:r>
                        <a:rPr lang="en-GB" sz="1100" b="0" dirty="0">
                          <a:solidFill>
                            <a:schemeClr val="tx1"/>
                          </a:solidFill>
                          <a:latin typeface="Arial" panose="020B0604020202020204" pitchFamily="34" charset="0"/>
                          <a:cs typeface="Arial" panose="020B0604020202020204" pitchFamily="34" charset="0"/>
                        </a:rPr>
                        <a:t> mutation, n (%)</a:t>
                      </a:r>
                      <a:r>
                        <a:rPr lang="en-GB" sz="1100" b="0" baseline="30000" dirty="0">
                          <a:solidFill>
                            <a:schemeClr val="tx1"/>
                          </a:solidFill>
                          <a:latin typeface="Arial" panose="020B0604020202020204" pitchFamily="34" charset="0"/>
                          <a:cs typeface="Arial" panose="020B0604020202020204" pitchFamily="34" charset="0"/>
                        </a:rPr>
                        <a:t>a</a:t>
                      </a:r>
                    </a:p>
                  </a:txBody>
                  <a:tcPr/>
                </a:tc>
                <a:tc>
                  <a:txBody>
                    <a:bodyPr/>
                    <a:lstStyle/>
                    <a:p>
                      <a:pPr algn="ctr"/>
                      <a:r>
                        <a:rPr lang="en-GB" sz="1100" dirty="0">
                          <a:latin typeface="Arial" panose="020B0604020202020204" pitchFamily="34" charset="0"/>
                          <a:cs typeface="Arial" panose="020B0604020202020204" pitchFamily="34" charset="0"/>
                        </a:rPr>
                        <a:t>127/234 (54)</a:t>
                      </a:r>
                    </a:p>
                  </a:txBody>
                  <a:tcPr marL="847440"/>
                </a:tc>
                <a:tc>
                  <a:txBody>
                    <a:bodyPr/>
                    <a:lstStyle/>
                    <a:p>
                      <a:pPr algn="ctr"/>
                      <a:r>
                        <a:rPr lang="en-GB" sz="1100" dirty="0">
                          <a:latin typeface="Arial" panose="020B0604020202020204" pitchFamily="34" charset="0"/>
                          <a:cs typeface="Arial" panose="020B0604020202020204" pitchFamily="34" charset="0"/>
                        </a:rPr>
                        <a:t>84/164 (51)</a:t>
                      </a:r>
                    </a:p>
                  </a:txBody>
                  <a:tcPr marL="847440"/>
                </a:tc>
                <a:extLst>
                  <a:ext uri="{0D108BD9-81ED-4DB2-BD59-A6C34878D82A}">
                    <a16:rowId xmlns:a16="http://schemas.microsoft.com/office/drawing/2014/main" val="2764707379"/>
                  </a:ext>
                </a:extLst>
              </a:tr>
              <a:tr h="0">
                <a:tc>
                  <a:txBody>
                    <a:bodyPr/>
                    <a:lstStyle/>
                    <a:p>
                      <a:r>
                        <a:rPr lang="en-GB" sz="1100" b="0" i="1" dirty="0">
                          <a:solidFill>
                            <a:schemeClr val="tx1"/>
                          </a:solidFill>
                          <a:latin typeface="Arial" panose="020B0604020202020204" pitchFamily="34" charset="0"/>
                          <a:cs typeface="Arial" panose="020B0604020202020204" pitchFamily="34" charset="0"/>
                        </a:rPr>
                        <a:t>BRAF</a:t>
                      </a:r>
                      <a:r>
                        <a:rPr lang="en-GB" sz="1100" b="0" dirty="0">
                          <a:solidFill>
                            <a:schemeClr val="tx1"/>
                          </a:solidFill>
                          <a:latin typeface="Arial" panose="020B0604020202020204" pitchFamily="34" charset="0"/>
                          <a:cs typeface="Arial" panose="020B0604020202020204" pitchFamily="34" charset="0"/>
                        </a:rPr>
                        <a:t> mutation, n (%)</a:t>
                      </a:r>
                      <a:r>
                        <a:rPr lang="en-GB" sz="1100" b="0" baseline="30000" dirty="0">
                          <a:solidFill>
                            <a:schemeClr val="tx1"/>
                          </a:solidFill>
                          <a:latin typeface="Arial" panose="020B0604020202020204" pitchFamily="34" charset="0"/>
                          <a:cs typeface="Arial" panose="020B0604020202020204" pitchFamily="34" charset="0"/>
                        </a:rPr>
                        <a:t>a</a:t>
                      </a:r>
                    </a:p>
                  </a:txBody>
                  <a:tcPr/>
                </a:tc>
                <a:tc>
                  <a:txBody>
                    <a:bodyPr/>
                    <a:lstStyle/>
                    <a:p>
                      <a:pPr algn="ctr"/>
                      <a:r>
                        <a:rPr lang="en-GB" sz="1100" dirty="0">
                          <a:latin typeface="Arial" panose="020B0604020202020204" pitchFamily="34" charset="0"/>
                          <a:cs typeface="Arial" panose="020B0604020202020204" pitchFamily="34" charset="0"/>
                        </a:rPr>
                        <a:t>18/319 (6)</a:t>
                      </a:r>
                    </a:p>
                  </a:txBody>
                  <a:tcPr marL="847440"/>
                </a:tc>
                <a:tc>
                  <a:txBody>
                    <a:bodyPr/>
                    <a:lstStyle/>
                    <a:p>
                      <a:pPr algn="ctr"/>
                      <a:r>
                        <a:rPr lang="en-GB" sz="1100" dirty="0">
                          <a:latin typeface="Arial" panose="020B0604020202020204" pitchFamily="34" charset="0"/>
                          <a:cs typeface="Arial" panose="020B0604020202020204" pitchFamily="34" charset="0"/>
                        </a:rPr>
                        <a:t>12/219 (5)</a:t>
                      </a:r>
                    </a:p>
                  </a:txBody>
                  <a:tcPr marL="847440"/>
                </a:tc>
                <a:extLst>
                  <a:ext uri="{0D108BD9-81ED-4DB2-BD59-A6C34878D82A}">
                    <a16:rowId xmlns:a16="http://schemas.microsoft.com/office/drawing/2014/main" val="464704641"/>
                  </a:ext>
                </a:extLst>
              </a:tr>
              <a:tr h="0">
                <a:tc>
                  <a:txBody>
                    <a:bodyPr/>
                    <a:lstStyle/>
                    <a:p>
                      <a:r>
                        <a:rPr lang="en-GB" sz="1100" b="0" dirty="0">
                          <a:solidFill>
                            <a:schemeClr val="tx1"/>
                          </a:solidFill>
                          <a:latin typeface="Arial" panose="020B0604020202020204" pitchFamily="34" charset="0"/>
                          <a:cs typeface="Arial" panose="020B0604020202020204" pitchFamily="34" charset="0"/>
                        </a:rPr>
                        <a:t>Median time from initial CRC diagnosis to index date (IQR), mos</a:t>
                      </a:r>
                    </a:p>
                  </a:txBody>
                  <a:tcPr/>
                </a:tc>
                <a:tc>
                  <a:txBody>
                    <a:bodyPr/>
                    <a:lstStyle/>
                    <a:p>
                      <a:pPr algn="ctr"/>
                      <a:r>
                        <a:rPr lang="en-GB" sz="1100" dirty="0">
                          <a:latin typeface="Arial" panose="020B0604020202020204" pitchFamily="34" charset="0"/>
                          <a:cs typeface="Arial" panose="020B0604020202020204" pitchFamily="34" charset="0"/>
                        </a:rPr>
                        <a:t>38.6 (24.8, 62.8)</a:t>
                      </a:r>
                    </a:p>
                  </a:txBody>
                  <a:tcPr marL="847440"/>
                </a:tc>
                <a:tc>
                  <a:txBody>
                    <a:bodyPr/>
                    <a:lstStyle/>
                    <a:p>
                      <a:pPr algn="ctr"/>
                      <a:r>
                        <a:rPr lang="en-GB" sz="1100" dirty="0">
                          <a:latin typeface="Arial" panose="020B0604020202020204" pitchFamily="34" charset="0"/>
                          <a:cs typeface="Arial" panose="020B0604020202020204" pitchFamily="34" charset="0"/>
                        </a:rPr>
                        <a:t>39.2 (25.1, 64.1)</a:t>
                      </a:r>
                    </a:p>
                  </a:txBody>
                  <a:tcPr marL="847440"/>
                </a:tc>
                <a:extLst>
                  <a:ext uri="{0D108BD9-81ED-4DB2-BD59-A6C34878D82A}">
                    <a16:rowId xmlns:a16="http://schemas.microsoft.com/office/drawing/2014/main" val="399426555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Stage IV at initial CRC diagnosis, n (%)</a:t>
                      </a:r>
                      <a:r>
                        <a:rPr lang="en-GB" sz="1100" b="0" baseline="30000" dirty="0">
                          <a:solidFill>
                            <a:schemeClr val="tx1"/>
                          </a:solidFill>
                          <a:latin typeface="Arial" panose="020B0604020202020204" pitchFamily="34" charset="0"/>
                          <a:cs typeface="Arial" panose="020B0604020202020204" pitchFamily="34" charset="0"/>
                        </a:rPr>
                        <a:t>b</a:t>
                      </a:r>
                    </a:p>
                  </a:txBody>
                  <a:tcPr/>
                </a:tc>
                <a:tc>
                  <a:txBody>
                    <a:bodyPr/>
                    <a:lstStyle/>
                    <a:p>
                      <a:pPr algn="ctr"/>
                      <a:r>
                        <a:rPr lang="en-GB" sz="1100" dirty="0">
                          <a:latin typeface="Arial" panose="020B0604020202020204" pitchFamily="34" charset="0"/>
                          <a:cs typeface="Arial" panose="020B0604020202020204" pitchFamily="34" charset="0"/>
                        </a:rPr>
                        <a:t>241 (48)</a:t>
                      </a:r>
                    </a:p>
                  </a:txBody>
                  <a:tcPr marL="847440"/>
                </a:tc>
                <a:tc>
                  <a:txBody>
                    <a:bodyPr/>
                    <a:lstStyle/>
                    <a:p>
                      <a:pPr algn="ctr"/>
                      <a:r>
                        <a:rPr lang="en-GB" sz="1100" dirty="0">
                          <a:latin typeface="Arial" panose="020B0604020202020204" pitchFamily="34" charset="0"/>
                          <a:cs typeface="Arial" panose="020B0604020202020204" pitchFamily="34" charset="0"/>
                        </a:rPr>
                        <a:t>160 (46)</a:t>
                      </a:r>
                    </a:p>
                  </a:txBody>
                  <a:tcPr marL="847440"/>
                </a:tc>
                <a:extLst>
                  <a:ext uri="{0D108BD9-81ED-4DB2-BD59-A6C34878D82A}">
                    <a16:rowId xmlns:a16="http://schemas.microsoft.com/office/drawing/2014/main" val="3277705114"/>
                  </a:ext>
                </a:extLst>
              </a:tr>
              <a:tr h="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baseline="30000" dirty="0">
                          <a:solidFill>
                            <a:schemeClr val="tx1"/>
                          </a:solidFill>
                          <a:effectLst/>
                          <a:latin typeface="Arial" panose="020B0604020202020204" pitchFamily="34" charset="0"/>
                          <a:cs typeface="Arial" panose="020B0604020202020204" pitchFamily="34" charset="0"/>
                        </a:rPr>
                        <a:t>a</a:t>
                      </a:r>
                      <a:r>
                        <a:rPr lang="en-US" sz="1100" b="0" i="0" dirty="0">
                          <a:solidFill>
                            <a:schemeClr val="tx1"/>
                          </a:solidFill>
                          <a:effectLst/>
                          <a:latin typeface="Arial" panose="020B0604020202020204" pitchFamily="34" charset="0"/>
                          <a:cs typeface="Arial" panose="020B0604020202020204" pitchFamily="34" charset="0"/>
                        </a:rPr>
                        <a:t> Denominator is patients tested at index with available data; </a:t>
                      </a:r>
                      <a:r>
                        <a:rPr lang="en-US" sz="1100" b="0" i="0" baseline="30000" dirty="0">
                          <a:solidFill>
                            <a:schemeClr val="tx1"/>
                          </a:solidFill>
                          <a:effectLst/>
                          <a:latin typeface="Arial" panose="020B0604020202020204" pitchFamily="34" charset="0"/>
                          <a:cs typeface="Arial" panose="020B0604020202020204" pitchFamily="34" charset="0"/>
                        </a:rPr>
                        <a:t>b</a:t>
                      </a:r>
                      <a:r>
                        <a:rPr lang="en-US" sz="1100" b="0" i="0" dirty="0">
                          <a:solidFill>
                            <a:schemeClr val="tx1"/>
                          </a:solidFill>
                          <a:effectLst/>
                          <a:latin typeface="Arial" panose="020B0604020202020204" pitchFamily="34" charset="0"/>
                          <a:cs typeface="Arial" panose="020B0604020202020204" pitchFamily="34" charset="0"/>
                        </a:rPr>
                        <a:t> at diagnosis not index</a:t>
                      </a:r>
                      <a:endParaRPr lang="en-GB" sz="1100" dirty="0">
                        <a:solidFill>
                          <a:schemeClr val="tx1"/>
                        </a:solidFill>
                        <a:latin typeface="Arial" panose="020B0604020202020204" pitchFamily="34" charset="0"/>
                        <a:cs typeface="Arial" panose="020B0604020202020204" pitchFamily="34" charset="0"/>
                      </a:endParaRPr>
                    </a:p>
                  </a:txBody>
                  <a:tcPr>
                    <a:noFill/>
                  </a:tcPr>
                </a:tc>
                <a:tc hMerge="1">
                  <a:txBody>
                    <a:bodyPr/>
                    <a:lstStyle/>
                    <a:p>
                      <a:pPr algn="ctr"/>
                      <a:endParaRPr lang="en-GB" sz="1100" dirty="0">
                        <a:latin typeface="Arial" panose="020B0604020202020204" pitchFamily="34" charset="0"/>
                        <a:cs typeface="Arial" panose="020B0604020202020204" pitchFamily="34" charset="0"/>
                      </a:endParaRPr>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234507"/>
                  </a:ext>
                </a:extLst>
              </a:tr>
            </a:tbl>
          </a:graphicData>
        </a:graphic>
      </p:graphicFrame>
    </p:spTree>
    <p:extLst>
      <p:ext uri="{BB962C8B-B14F-4D97-AF65-F5344CB8AC3E}">
        <p14:creationId xmlns:p14="http://schemas.microsoft.com/office/powerpoint/2010/main" val="38887670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5FD8-5033-FD0B-35EB-689447E8FEFD}"/>
              </a:ext>
            </a:extLst>
          </p:cNvPr>
          <p:cNvSpPr>
            <a:spLocks noGrp="1"/>
          </p:cNvSpPr>
          <p:nvPr>
            <p:ph sz="quarter" idx="12"/>
          </p:nvPr>
        </p:nvSpPr>
        <p:spPr>
          <a:xfrm>
            <a:off x="620713" y="1452595"/>
            <a:ext cx="10963275" cy="4525963"/>
          </a:xfrm>
        </p:spPr>
        <p:txBody>
          <a:bodyPr/>
          <a:lstStyle/>
          <a:p>
            <a:r>
              <a:rPr lang="en-GB" b="1" dirty="0">
                <a:solidFill>
                  <a:schemeClr val="accent1"/>
                </a:solidFill>
              </a:rPr>
              <a:t>Study demonstrates that OS are comparable regardless of whether REG, FTD/TPI, or FTD/TPI + BEV is administered </a:t>
            </a:r>
            <a:r>
              <a:rPr lang="en-GB" b="1" dirty="0" err="1">
                <a:solidFill>
                  <a:schemeClr val="accent1"/>
                </a:solidFill>
              </a:rPr>
              <a:t>first</a:t>
            </a:r>
            <a:r>
              <a:rPr lang="en-GB" b="1" baseline="30000" dirty="0" err="1">
                <a:solidFill>
                  <a:schemeClr val="accent1"/>
                </a:solidFill>
              </a:rPr>
              <a:t>a</a:t>
            </a:r>
            <a:endParaRPr lang="en-GB" b="1" baseline="30000" dirty="0">
              <a:solidFill>
                <a:schemeClr val="accent1"/>
              </a:solidFill>
            </a:endParaRPr>
          </a:p>
        </p:txBody>
      </p:sp>
      <p:sp>
        <p:nvSpPr>
          <p:cNvPr id="2" name="Title 1">
            <a:extLst>
              <a:ext uri="{FF2B5EF4-FFF2-40B4-BE49-F238E27FC236}">
                <a16:creationId xmlns:a16="http://schemas.microsoft.com/office/drawing/2014/main" id="{6288D0F0-5099-ACF1-1992-D579592D0698}"/>
              </a:ext>
            </a:extLst>
          </p:cNvPr>
          <p:cNvSpPr>
            <a:spLocks noGrp="1"/>
          </p:cNvSpPr>
          <p:nvPr>
            <p:ph type="title"/>
          </p:nvPr>
        </p:nvSpPr>
        <p:spPr>
          <a:xfrm>
            <a:off x="619126" y="258763"/>
            <a:ext cx="11165506" cy="865187"/>
          </a:xfrm>
          <a:ln>
            <a:noFill/>
          </a:ln>
        </p:spPr>
        <p:txBody>
          <a:bodyPr>
            <a:noAutofit/>
          </a:bodyPr>
          <a:lstStyle/>
          <a:p>
            <a:r>
              <a:rPr lang="en-GB" sz="2400" dirty="0"/>
              <a:t>Prospective observational study investigating the impact of treatment sequence using reg and FTD/TPI ± BEV for </a:t>
            </a:r>
            <a:r>
              <a:rPr lang="en-GB" sz="2400" cap="none" dirty="0"/>
              <a:t>m</a:t>
            </a:r>
            <a:r>
              <a:rPr lang="en-GB" sz="2400" dirty="0"/>
              <a:t>CRC on overall survival (OSERO study)</a:t>
            </a:r>
          </a:p>
        </p:txBody>
      </p:sp>
      <p:sp>
        <p:nvSpPr>
          <p:cNvPr id="5" name="Slide Number Placeholder 4">
            <a:extLst>
              <a:ext uri="{FF2B5EF4-FFF2-40B4-BE49-F238E27FC236}">
                <a16:creationId xmlns:a16="http://schemas.microsoft.com/office/drawing/2014/main" id="{88DAEA8F-7AD5-7DC4-8A2D-721EEBF1215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4" name="Content Placeholder 3">
            <a:extLst>
              <a:ext uri="{FF2B5EF4-FFF2-40B4-BE49-F238E27FC236}">
                <a16:creationId xmlns:a16="http://schemas.microsoft.com/office/drawing/2014/main" id="{B5BD1885-085B-313C-A149-B85A17F65C73}"/>
              </a:ext>
            </a:extLst>
          </p:cNvPr>
          <p:cNvSpPr>
            <a:spLocks noGrp="1"/>
          </p:cNvSpPr>
          <p:nvPr>
            <p:ph sz="quarter" idx="15"/>
          </p:nvPr>
        </p:nvSpPr>
        <p:spPr>
          <a:xfrm>
            <a:off x="620183" y="6356351"/>
            <a:ext cx="10180339" cy="365125"/>
          </a:xfrm>
        </p:spPr>
        <p:txBody>
          <a:bodyPr anchor="b" anchorCtr="0"/>
          <a:lstStyle/>
          <a:p>
            <a:endParaRPr lang="en-GB" dirty="0">
              <a:solidFill>
                <a:schemeClr val="tx2"/>
              </a:solidFill>
            </a:endParaRPr>
          </a:p>
          <a:p>
            <a:r>
              <a:rPr lang="en-GB" dirty="0">
                <a:solidFill>
                  <a:schemeClr val="tx2"/>
                </a:solidFill>
              </a:rPr>
              <a:t>BEV, bevacizumab; BRAF, proto-oncogene B-Raf; CI, confidence interval; ECOG PS, Eastern Cooperative Oncology Group performance status; FTD/TPI, trifluridine/tipiracil; HR, hazard ratio; mCRC, metastatic colorectal cancer; OS, overall survival; REG, regorafenib</a:t>
            </a:r>
          </a:p>
          <a:p>
            <a:r>
              <a:rPr lang="en-GB" dirty="0">
                <a:solidFill>
                  <a:schemeClr val="tx2"/>
                </a:solidFill>
              </a:rPr>
              <a:t>Chida A, et al. J Clin Oncol. 2024;42 (no. 3_Suppl):103 (Poster presentation)</a:t>
            </a:r>
          </a:p>
        </p:txBody>
      </p:sp>
      <p:graphicFrame>
        <p:nvGraphicFramePr>
          <p:cNvPr id="6" name="Table 5">
            <a:extLst>
              <a:ext uri="{FF2B5EF4-FFF2-40B4-BE49-F238E27FC236}">
                <a16:creationId xmlns:a16="http://schemas.microsoft.com/office/drawing/2014/main" id="{D436DA0E-12C4-631F-84D3-0C4635689B27}"/>
              </a:ext>
            </a:extLst>
          </p:cNvPr>
          <p:cNvGraphicFramePr>
            <a:graphicFrameLocks noGrp="1"/>
          </p:cNvGraphicFramePr>
          <p:nvPr>
            <p:extLst>
              <p:ext uri="{D42A27DB-BD31-4B8C-83A1-F6EECF244321}">
                <p14:modId xmlns:p14="http://schemas.microsoft.com/office/powerpoint/2010/main" val="1753601914"/>
              </p:ext>
            </p:extLst>
          </p:nvPr>
        </p:nvGraphicFramePr>
        <p:xfrm>
          <a:off x="619125" y="2348880"/>
          <a:ext cx="4900811" cy="2560320"/>
        </p:xfrm>
        <a:graphic>
          <a:graphicData uri="http://schemas.openxmlformats.org/drawingml/2006/table">
            <a:tbl>
              <a:tblPr firstRow="1" bandRow="1">
                <a:tableStyleId>{5C22544A-7EE6-4342-B048-85BDC9FD1C3A}</a:tableStyleId>
              </a:tblPr>
              <a:tblGrid>
                <a:gridCol w="1876475">
                  <a:extLst>
                    <a:ext uri="{9D8B030D-6E8A-4147-A177-3AD203B41FA5}">
                      <a16:colId xmlns:a16="http://schemas.microsoft.com/office/drawing/2014/main" val="3278945957"/>
                    </a:ext>
                  </a:extLst>
                </a:gridCol>
                <a:gridCol w="837860">
                  <a:extLst>
                    <a:ext uri="{9D8B030D-6E8A-4147-A177-3AD203B41FA5}">
                      <a16:colId xmlns:a16="http://schemas.microsoft.com/office/drawing/2014/main" val="2861067820"/>
                    </a:ext>
                  </a:extLst>
                </a:gridCol>
                <a:gridCol w="888256">
                  <a:extLst>
                    <a:ext uri="{9D8B030D-6E8A-4147-A177-3AD203B41FA5}">
                      <a16:colId xmlns:a16="http://schemas.microsoft.com/office/drawing/2014/main" val="1013059273"/>
                    </a:ext>
                  </a:extLst>
                </a:gridCol>
                <a:gridCol w="1298220">
                  <a:extLst>
                    <a:ext uri="{9D8B030D-6E8A-4147-A177-3AD203B41FA5}">
                      <a16:colId xmlns:a16="http://schemas.microsoft.com/office/drawing/2014/main" val="1694427317"/>
                    </a:ext>
                  </a:extLst>
                </a:gridCol>
              </a:tblGrid>
              <a:tr h="156790">
                <a:tc rowSpan="2">
                  <a:txBody>
                    <a:bodyPr/>
                    <a:lstStyle/>
                    <a:p>
                      <a:r>
                        <a:rPr lang="en-GB" sz="1200" dirty="0">
                          <a:latin typeface="Arial" panose="020B0604020202020204" pitchFamily="34" charset="0"/>
                          <a:cs typeface="Arial" panose="020B0604020202020204" pitchFamily="34" charset="0"/>
                        </a:rPr>
                        <a:t>Demography</a:t>
                      </a:r>
                    </a:p>
                  </a:txBody>
                  <a:tcPr/>
                </a:tc>
                <a:tc gridSpan="3">
                  <a:txBody>
                    <a:bodyPr/>
                    <a:lstStyle/>
                    <a:p>
                      <a:pPr algn="ctr"/>
                      <a:r>
                        <a:rPr lang="en-GB" sz="1200" dirty="0">
                          <a:latin typeface="Arial" panose="020B0604020202020204" pitchFamily="34" charset="0"/>
                          <a:cs typeface="Arial" panose="020B0604020202020204" pitchFamily="34" charset="0"/>
                        </a:rPr>
                        <a:t>Starting Regimen</a:t>
                      </a:r>
                    </a:p>
                  </a:txBody>
                  <a:tcP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25155755"/>
                  </a:ext>
                </a:extLst>
              </a:tr>
              <a:tr h="270623">
                <a:tc vMerge="1">
                  <a:txBody>
                    <a:bodyPr/>
                    <a:lstStyle/>
                    <a:p>
                      <a:pPr algn="ctr"/>
                      <a:endParaRPr lang="en-GB" sz="1400" b="1" kern="1200" dirty="0">
                        <a:solidFill>
                          <a:schemeClr val="lt1"/>
                        </a:solidFill>
                        <a:latin typeface="+mn-lt"/>
                        <a:ea typeface="+mn-ea"/>
                        <a:cs typeface="+mn-cs"/>
                      </a:endParaRPr>
                    </a:p>
                  </a:txBody>
                  <a:tcPr>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Cohort A</a:t>
                      </a:r>
                    </a:p>
                    <a:p>
                      <a:pPr algn="ctr"/>
                      <a:r>
                        <a:rPr lang="en-GB" sz="1200" b="1" kern="1200" dirty="0">
                          <a:solidFill>
                            <a:schemeClr val="lt1"/>
                          </a:solidFill>
                          <a:latin typeface="Arial" panose="020B0604020202020204" pitchFamily="34" charset="0"/>
                          <a:ea typeface="+mn-ea"/>
                          <a:cs typeface="Arial" panose="020B0604020202020204" pitchFamily="34" charset="0"/>
                        </a:rPr>
                        <a:t>REG</a:t>
                      </a:r>
                    </a:p>
                    <a:p>
                      <a:pPr algn="ctr"/>
                      <a:r>
                        <a:rPr lang="en-GB" sz="1200" b="1" kern="1200" dirty="0">
                          <a:solidFill>
                            <a:schemeClr val="lt1"/>
                          </a:solidFill>
                          <a:latin typeface="Arial" panose="020B0604020202020204" pitchFamily="34" charset="0"/>
                          <a:ea typeface="+mn-ea"/>
                          <a:cs typeface="Arial" panose="020B0604020202020204" pitchFamily="34" charset="0"/>
                        </a:rPr>
                        <a:t>N=149</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Cohort B</a:t>
                      </a:r>
                    </a:p>
                    <a:p>
                      <a:pPr algn="ctr"/>
                      <a:r>
                        <a:rPr lang="en-GB" sz="1200" b="1" kern="1200" dirty="0">
                          <a:solidFill>
                            <a:schemeClr val="lt1"/>
                          </a:solidFill>
                          <a:latin typeface="Arial" panose="020B0604020202020204" pitchFamily="34" charset="0"/>
                          <a:ea typeface="+mn-ea"/>
                          <a:cs typeface="Arial" panose="020B0604020202020204" pitchFamily="34" charset="0"/>
                        </a:rPr>
                        <a:t>FTD/TPI</a:t>
                      </a:r>
                    </a:p>
                    <a:p>
                      <a:pPr algn="ctr"/>
                      <a:r>
                        <a:rPr lang="en-GB" sz="1200" b="1" kern="1200" dirty="0">
                          <a:solidFill>
                            <a:schemeClr val="lt1"/>
                          </a:solidFill>
                          <a:latin typeface="Arial" panose="020B0604020202020204" pitchFamily="34" charset="0"/>
                          <a:ea typeface="+mn-ea"/>
                          <a:cs typeface="Arial" panose="020B0604020202020204" pitchFamily="34" charset="0"/>
                        </a:rPr>
                        <a:t>N=80</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Cohort C</a:t>
                      </a:r>
                    </a:p>
                    <a:p>
                      <a:pPr algn="ctr"/>
                      <a:r>
                        <a:rPr lang="en-GB" sz="1200" b="1" kern="1200" dirty="0">
                          <a:solidFill>
                            <a:schemeClr val="lt1"/>
                          </a:solidFill>
                          <a:latin typeface="Arial" panose="020B0604020202020204" pitchFamily="34" charset="0"/>
                          <a:ea typeface="+mn-ea"/>
                          <a:cs typeface="Arial" panose="020B0604020202020204" pitchFamily="34" charset="0"/>
                        </a:rPr>
                        <a:t>FTD/TPI + BEV</a:t>
                      </a:r>
                    </a:p>
                    <a:p>
                      <a:pPr algn="ctr"/>
                      <a:r>
                        <a:rPr lang="en-GB" sz="1200" b="1" kern="1200" dirty="0">
                          <a:solidFill>
                            <a:schemeClr val="lt1"/>
                          </a:solidFill>
                          <a:latin typeface="Arial" panose="020B0604020202020204" pitchFamily="34" charset="0"/>
                          <a:ea typeface="+mn-ea"/>
                          <a:cs typeface="Arial" panose="020B0604020202020204" pitchFamily="34" charset="0"/>
                        </a:rPr>
                        <a:t>N=226</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963433282"/>
                  </a:ext>
                </a:extLst>
              </a:tr>
              <a:tr h="156790">
                <a:tc>
                  <a:txBody>
                    <a:bodyPr/>
                    <a:lstStyle/>
                    <a:p>
                      <a:r>
                        <a:rPr lang="en-GB" sz="1200" b="0" dirty="0">
                          <a:latin typeface="Arial" panose="020B0604020202020204" pitchFamily="34" charset="0"/>
                          <a:cs typeface="Arial" panose="020B0604020202020204" pitchFamily="34" charset="0"/>
                        </a:rPr>
                        <a:t>Median age, years</a:t>
                      </a:r>
                    </a:p>
                  </a:txBody>
                  <a:tcPr/>
                </a:tc>
                <a:tc>
                  <a:txBody>
                    <a:bodyPr/>
                    <a:lstStyle/>
                    <a:p>
                      <a:pPr algn="ctr"/>
                      <a:r>
                        <a:rPr lang="en-GB" sz="1200" dirty="0">
                          <a:latin typeface="Arial" panose="020B0604020202020204" pitchFamily="34" charset="0"/>
                          <a:cs typeface="Arial" panose="020B0604020202020204" pitchFamily="34" charset="0"/>
                        </a:rPr>
                        <a:t>64.0 </a:t>
                      </a:r>
                    </a:p>
                  </a:txBody>
                  <a:tcPr>
                    <a:lnT w="38100" cap="flat" cmpd="sng" algn="ctr">
                      <a:solidFill>
                        <a:schemeClr val="bg1"/>
                      </a:solidFill>
                      <a:prstDash val="solid"/>
                      <a:round/>
                      <a:headEnd type="none" w="med" len="med"/>
                      <a:tailEnd type="none" w="med" len="med"/>
                    </a:lnT>
                  </a:tcPr>
                </a:tc>
                <a:tc>
                  <a:txBody>
                    <a:bodyPr/>
                    <a:lstStyle/>
                    <a:p>
                      <a:pPr algn="ctr"/>
                      <a:r>
                        <a:rPr lang="en-GB" sz="1200" dirty="0">
                          <a:latin typeface="Arial" panose="020B0604020202020204" pitchFamily="34" charset="0"/>
                          <a:cs typeface="Arial" panose="020B0604020202020204" pitchFamily="34" charset="0"/>
                        </a:rPr>
                        <a:t>65.5</a:t>
                      </a:r>
                    </a:p>
                  </a:txBody>
                  <a:tcPr>
                    <a:lnT w="38100" cap="flat" cmpd="sng" algn="ctr">
                      <a:solidFill>
                        <a:schemeClr val="bg1"/>
                      </a:solidFill>
                      <a:prstDash val="solid"/>
                      <a:round/>
                      <a:headEnd type="none" w="med" len="med"/>
                      <a:tailEnd type="none" w="med" len="med"/>
                    </a:lnT>
                  </a:tcPr>
                </a:tc>
                <a:tc>
                  <a:txBody>
                    <a:bodyPr/>
                    <a:lstStyle/>
                    <a:p>
                      <a:pPr algn="ctr"/>
                      <a:r>
                        <a:rPr lang="en-GB" sz="1200" dirty="0">
                          <a:latin typeface="Arial" panose="020B0604020202020204" pitchFamily="34" charset="0"/>
                          <a:cs typeface="Arial" panose="020B0604020202020204" pitchFamily="34" charset="0"/>
                        </a:rPr>
                        <a:t>67.0</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85172334"/>
                  </a:ext>
                </a:extLst>
              </a:tr>
              <a:tr h="156790">
                <a:tc>
                  <a:txBody>
                    <a:bodyPr/>
                    <a:lstStyle/>
                    <a:p>
                      <a:r>
                        <a:rPr lang="en-GB" sz="1200" b="0" dirty="0">
                          <a:latin typeface="Arial" panose="020B0604020202020204" pitchFamily="34" charset="0"/>
                          <a:cs typeface="Arial" panose="020B0604020202020204" pitchFamily="34" charset="0"/>
                        </a:rPr>
                        <a:t>Male, %</a:t>
                      </a:r>
                    </a:p>
                  </a:txBody>
                  <a:tcPr/>
                </a:tc>
                <a:tc>
                  <a:txBody>
                    <a:bodyPr/>
                    <a:lstStyle/>
                    <a:p>
                      <a:pPr algn="ctr"/>
                      <a:r>
                        <a:rPr lang="en-GB" sz="1200" dirty="0">
                          <a:latin typeface="Arial" panose="020B0604020202020204" pitchFamily="34" charset="0"/>
                          <a:cs typeface="Arial" panose="020B0604020202020204" pitchFamily="34" charset="0"/>
                        </a:rPr>
                        <a:t>53.0</a:t>
                      </a:r>
                    </a:p>
                  </a:txBody>
                  <a:tcPr/>
                </a:tc>
                <a:tc>
                  <a:txBody>
                    <a:bodyPr/>
                    <a:lstStyle/>
                    <a:p>
                      <a:pPr algn="ctr"/>
                      <a:r>
                        <a:rPr lang="en-GB" sz="1200" dirty="0">
                          <a:latin typeface="Arial" panose="020B0604020202020204" pitchFamily="34" charset="0"/>
                          <a:cs typeface="Arial" panose="020B0604020202020204" pitchFamily="34" charset="0"/>
                        </a:rPr>
                        <a:t>52.5</a:t>
                      </a:r>
                    </a:p>
                  </a:txBody>
                  <a:tcPr/>
                </a:tc>
                <a:tc>
                  <a:txBody>
                    <a:bodyPr/>
                    <a:lstStyle/>
                    <a:p>
                      <a:pPr algn="ctr"/>
                      <a:r>
                        <a:rPr lang="en-GB" sz="1200" dirty="0">
                          <a:latin typeface="Arial" panose="020B0604020202020204" pitchFamily="34" charset="0"/>
                          <a:cs typeface="Arial" panose="020B0604020202020204" pitchFamily="34" charset="0"/>
                        </a:rPr>
                        <a:t>55.3</a:t>
                      </a:r>
                    </a:p>
                  </a:txBody>
                  <a:tcPr/>
                </a:tc>
                <a:extLst>
                  <a:ext uri="{0D108BD9-81ED-4DB2-BD59-A6C34878D82A}">
                    <a16:rowId xmlns:a16="http://schemas.microsoft.com/office/drawing/2014/main" val="2394996492"/>
                  </a:ext>
                </a:extLst>
              </a:tr>
              <a:tr h="156790">
                <a:tc>
                  <a:txBody>
                    <a:bodyPr/>
                    <a:lstStyle/>
                    <a:p>
                      <a:r>
                        <a:rPr lang="en-GB" sz="1200" b="0" dirty="0">
                          <a:latin typeface="Arial" panose="020B0604020202020204" pitchFamily="34" charset="0"/>
                          <a:cs typeface="Arial" panose="020B0604020202020204" pitchFamily="34" charset="0"/>
                        </a:rPr>
                        <a:t>ECOG PS 0, %</a:t>
                      </a:r>
                    </a:p>
                  </a:txBody>
                  <a:tcPr/>
                </a:tc>
                <a:tc>
                  <a:txBody>
                    <a:bodyPr/>
                    <a:lstStyle/>
                    <a:p>
                      <a:pPr algn="ctr"/>
                      <a:r>
                        <a:rPr lang="en-GB" sz="1200" dirty="0">
                          <a:latin typeface="Arial" panose="020B0604020202020204" pitchFamily="34" charset="0"/>
                          <a:cs typeface="Arial" panose="020B0604020202020204" pitchFamily="34" charset="0"/>
                        </a:rPr>
                        <a:t>52.3</a:t>
                      </a:r>
                    </a:p>
                  </a:txBody>
                  <a:tcPr/>
                </a:tc>
                <a:tc>
                  <a:txBody>
                    <a:bodyPr/>
                    <a:lstStyle/>
                    <a:p>
                      <a:pPr algn="ctr"/>
                      <a:r>
                        <a:rPr lang="en-GB" sz="1200" dirty="0">
                          <a:latin typeface="Arial" panose="020B0604020202020204" pitchFamily="34" charset="0"/>
                          <a:cs typeface="Arial" panose="020B0604020202020204" pitchFamily="34" charset="0"/>
                        </a:rPr>
                        <a:t>31.3</a:t>
                      </a:r>
                    </a:p>
                  </a:txBody>
                  <a:tcPr/>
                </a:tc>
                <a:tc>
                  <a:txBody>
                    <a:bodyPr/>
                    <a:lstStyle/>
                    <a:p>
                      <a:pPr algn="ctr"/>
                      <a:r>
                        <a:rPr lang="en-GB" sz="1200" dirty="0">
                          <a:latin typeface="Arial" panose="020B0604020202020204" pitchFamily="34" charset="0"/>
                          <a:cs typeface="Arial" panose="020B0604020202020204" pitchFamily="34" charset="0"/>
                        </a:rPr>
                        <a:t>48.7</a:t>
                      </a:r>
                    </a:p>
                  </a:txBody>
                  <a:tcPr/>
                </a:tc>
                <a:extLst>
                  <a:ext uri="{0D108BD9-81ED-4DB2-BD59-A6C34878D82A}">
                    <a16:rowId xmlns:a16="http://schemas.microsoft.com/office/drawing/2014/main" val="503844553"/>
                  </a:ext>
                </a:extLst>
              </a:tr>
              <a:tr h="156790">
                <a:tc>
                  <a:txBody>
                    <a:bodyPr/>
                    <a:lstStyle/>
                    <a:p>
                      <a:r>
                        <a:rPr lang="en-GB" sz="1200" b="0" dirty="0">
                          <a:latin typeface="Arial" panose="020B0604020202020204" pitchFamily="34" charset="0"/>
                          <a:cs typeface="Arial" panose="020B0604020202020204" pitchFamily="34" charset="0"/>
                        </a:rPr>
                        <a:t>Right-sided tumour, %</a:t>
                      </a:r>
                    </a:p>
                  </a:txBody>
                  <a:tcPr/>
                </a:tc>
                <a:tc>
                  <a:txBody>
                    <a:bodyPr/>
                    <a:lstStyle/>
                    <a:p>
                      <a:pPr algn="ctr"/>
                      <a:r>
                        <a:rPr lang="en-GB" sz="1200" dirty="0">
                          <a:latin typeface="Arial" panose="020B0604020202020204" pitchFamily="34" charset="0"/>
                          <a:cs typeface="Arial" panose="020B0604020202020204" pitchFamily="34" charset="0"/>
                        </a:rPr>
                        <a:t>33.6</a:t>
                      </a:r>
                    </a:p>
                  </a:txBody>
                  <a:tcPr/>
                </a:tc>
                <a:tc>
                  <a:txBody>
                    <a:bodyPr/>
                    <a:lstStyle/>
                    <a:p>
                      <a:pPr algn="ctr"/>
                      <a:r>
                        <a:rPr lang="en-GB" sz="1200" dirty="0">
                          <a:latin typeface="Arial" panose="020B0604020202020204" pitchFamily="34" charset="0"/>
                          <a:cs typeface="Arial" panose="020B0604020202020204" pitchFamily="34" charset="0"/>
                        </a:rPr>
                        <a:t>27.5</a:t>
                      </a:r>
                    </a:p>
                  </a:txBody>
                  <a:tcPr/>
                </a:tc>
                <a:tc>
                  <a:txBody>
                    <a:bodyPr/>
                    <a:lstStyle/>
                    <a:p>
                      <a:pPr algn="ctr"/>
                      <a:r>
                        <a:rPr lang="en-GB" sz="1200" dirty="0">
                          <a:latin typeface="Arial" panose="020B0604020202020204" pitchFamily="34" charset="0"/>
                          <a:cs typeface="Arial" panose="020B0604020202020204" pitchFamily="34" charset="0"/>
                        </a:rPr>
                        <a:t>20.4</a:t>
                      </a:r>
                    </a:p>
                  </a:txBody>
                  <a:tcPr/>
                </a:tc>
                <a:extLst>
                  <a:ext uri="{0D108BD9-81ED-4DB2-BD59-A6C34878D82A}">
                    <a16:rowId xmlns:a16="http://schemas.microsoft.com/office/drawing/2014/main" val="4066544053"/>
                  </a:ext>
                </a:extLst>
              </a:tr>
              <a:tr h="156790">
                <a:tc>
                  <a:txBody>
                    <a:bodyPr/>
                    <a:lstStyle/>
                    <a:p>
                      <a:r>
                        <a:rPr lang="en-GB" sz="1200" b="0" i="1" dirty="0">
                          <a:latin typeface="Arial" panose="020B0604020202020204" pitchFamily="34" charset="0"/>
                          <a:cs typeface="Arial" panose="020B0604020202020204" pitchFamily="34" charset="0"/>
                        </a:rPr>
                        <a:t>RAS</a:t>
                      </a:r>
                      <a:r>
                        <a:rPr lang="en-GB" sz="1200" b="0" dirty="0">
                          <a:latin typeface="Arial" panose="020B0604020202020204" pitchFamily="34" charset="0"/>
                          <a:cs typeface="Arial" panose="020B0604020202020204" pitchFamily="34" charset="0"/>
                        </a:rPr>
                        <a:t> wild-type, %</a:t>
                      </a:r>
                    </a:p>
                  </a:txBody>
                  <a:tcPr/>
                </a:tc>
                <a:tc>
                  <a:txBody>
                    <a:bodyPr/>
                    <a:lstStyle/>
                    <a:p>
                      <a:pPr algn="ctr"/>
                      <a:r>
                        <a:rPr lang="en-GB" sz="1200" dirty="0">
                          <a:latin typeface="Arial" panose="020B0604020202020204" pitchFamily="34" charset="0"/>
                          <a:cs typeface="Arial" panose="020B0604020202020204" pitchFamily="34" charset="0"/>
                        </a:rPr>
                        <a:t>35.6</a:t>
                      </a:r>
                    </a:p>
                  </a:txBody>
                  <a:tcPr/>
                </a:tc>
                <a:tc>
                  <a:txBody>
                    <a:bodyPr/>
                    <a:lstStyle/>
                    <a:p>
                      <a:pPr algn="ctr"/>
                      <a:r>
                        <a:rPr lang="en-GB" sz="1200" dirty="0">
                          <a:latin typeface="Arial" panose="020B0604020202020204" pitchFamily="34" charset="0"/>
                          <a:cs typeface="Arial" panose="020B0604020202020204" pitchFamily="34" charset="0"/>
                        </a:rPr>
                        <a:t>41.3</a:t>
                      </a:r>
                    </a:p>
                  </a:txBody>
                  <a:tcPr/>
                </a:tc>
                <a:tc>
                  <a:txBody>
                    <a:bodyPr/>
                    <a:lstStyle/>
                    <a:p>
                      <a:pPr algn="ctr"/>
                      <a:r>
                        <a:rPr lang="en-GB" sz="1200" dirty="0">
                          <a:latin typeface="Arial" panose="020B0604020202020204" pitchFamily="34" charset="0"/>
                          <a:cs typeface="Arial" panose="020B0604020202020204" pitchFamily="34" charset="0"/>
                        </a:rPr>
                        <a:t>43.4</a:t>
                      </a:r>
                    </a:p>
                  </a:txBody>
                  <a:tcPr/>
                </a:tc>
                <a:extLst>
                  <a:ext uri="{0D108BD9-81ED-4DB2-BD59-A6C34878D82A}">
                    <a16:rowId xmlns:a16="http://schemas.microsoft.com/office/drawing/2014/main" val="793683683"/>
                  </a:ext>
                </a:extLst>
              </a:tr>
              <a:tr h="156790">
                <a:tc>
                  <a:txBody>
                    <a:bodyPr/>
                    <a:lstStyle/>
                    <a:p>
                      <a:r>
                        <a:rPr lang="en-GB" sz="1200" b="0" i="1" dirty="0">
                          <a:latin typeface="Arial" panose="020B0604020202020204" pitchFamily="34" charset="0"/>
                          <a:cs typeface="Arial" panose="020B0604020202020204" pitchFamily="34" charset="0"/>
                        </a:rPr>
                        <a:t>BRAF </a:t>
                      </a:r>
                      <a:r>
                        <a:rPr lang="en-GB" sz="1200" b="0" i="0" dirty="0">
                          <a:latin typeface="Arial" panose="020B0604020202020204" pitchFamily="34" charset="0"/>
                          <a:cs typeface="Arial" panose="020B0604020202020204" pitchFamily="34" charset="0"/>
                        </a:rPr>
                        <a:t>V600E </a:t>
                      </a:r>
                      <a:r>
                        <a:rPr lang="en-GB" sz="1200" b="0" dirty="0">
                          <a:latin typeface="Arial" panose="020B0604020202020204" pitchFamily="34" charset="0"/>
                          <a:cs typeface="Arial" panose="020B0604020202020204" pitchFamily="34" charset="0"/>
                        </a:rPr>
                        <a:t>mutant, %</a:t>
                      </a:r>
                    </a:p>
                  </a:txBody>
                  <a:tcPr/>
                </a:tc>
                <a:tc>
                  <a:txBody>
                    <a:bodyPr/>
                    <a:lstStyle/>
                    <a:p>
                      <a:pPr algn="ctr"/>
                      <a:r>
                        <a:rPr lang="en-GB" sz="1200" dirty="0">
                          <a:latin typeface="Arial" panose="020B0604020202020204" pitchFamily="34" charset="0"/>
                          <a:cs typeface="Arial" panose="020B0604020202020204" pitchFamily="34" charset="0"/>
                        </a:rPr>
                        <a:t>6.7</a:t>
                      </a:r>
                    </a:p>
                  </a:txBody>
                  <a:tcPr/>
                </a:tc>
                <a:tc>
                  <a:txBody>
                    <a:bodyPr/>
                    <a:lstStyle/>
                    <a:p>
                      <a:pPr algn="ctr"/>
                      <a:r>
                        <a:rPr lang="en-GB" sz="1200" dirty="0">
                          <a:latin typeface="Arial" panose="020B0604020202020204" pitchFamily="34" charset="0"/>
                          <a:cs typeface="Arial" panose="020B0604020202020204" pitchFamily="34" charset="0"/>
                        </a:rPr>
                        <a:t>7.5</a:t>
                      </a:r>
                    </a:p>
                  </a:txBody>
                  <a:tcPr/>
                </a:tc>
                <a:tc>
                  <a:txBody>
                    <a:bodyPr/>
                    <a:lstStyle/>
                    <a:p>
                      <a:pPr algn="ctr"/>
                      <a:r>
                        <a:rPr lang="en-GB" sz="12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513279033"/>
                  </a:ext>
                </a:extLst>
              </a:tr>
            </a:tbl>
          </a:graphicData>
        </a:graphic>
      </p:graphicFrame>
      <p:graphicFrame>
        <p:nvGraphicFramePr>
          <p:cNvPr id="7" name="Table 6">
            <a:extLst>
              <a:ext uri="{FF2B5EF4-FFF2-40B4-BE49-F238E27FC236}">
                <a16:creationId xmlns:a16="http://schemas.microsoft.com/office/drawing/2014/main" id="{5A3A92D7-9D2B-F480-FDE7-51254DFDFFE5}"/>
              </a:ext>
            </a:extLst>
          </p:cNvPr>
          <p:cNvGraphicFramePr>
            <a:graphicFrameLocks noGrp="1"/>
          </p:cNvGraphicFramePr>
          <p:nvPr>
            <p:extLst>
              <p:ext uri="{D42A27DB-BD31-4B8C-83A1-F6EECF244321}">
                <p14:modId xmlns:p14="http://schemas.microsoft.com/office/powerpoint/2010/main" val="899295381"/>
              </p:ext>
            </p:extLst>
          </p:nvPr>
        </p:nvGraphicFramePr>
        <p:xfrm>
          <a:off x="5663952" y="2348880"/>
          <a:ext cx="5918448" cy="1896532"/>
        </p:xfrm>
        <a:graphic>
          <a:graphicData uri="http://schemas.openxmlformats.org/drawingml/2006/table">
            <a:tbl>
              <a:tblPr firstRow="1" bandRow="1">
                <a:tableStyleId>{5C22544A-7EE6-4342-B048-85BDC9FD1C3A}</a:tableStyleId>
              </a:tblPr>
              <a:tblGrid>
                <a:gridCol w="2752767">
                  <a:extLst>
                    <a:ext uri="{9D8B030D-6E8A-4147-A177-3AD203B41FA5}">
                      <a16:colId xmlns:a16="http://schemas.microsoft.com/office/drawing/2014/main" val="3278945957"/>
                    </a:ext>
                  </a:extLst>
                </a:gridCol>
                <a:gridCol w="963468">
                  <a:extLst>
                    <a:ext uri="{9D8B030D-6E8A-4147-A177-3AD203B41FA5}">
                      <a16:colId xmlns:a16="http://schemas.microsoft.com/office/drawing/2014/main" val="2861067820"/>
                    </a:ext>
                  </a:extLst>
                </a:gridCol>
                <a:gridCol w="964812">
                  <a:extLst>
                    <a:ext uri="{9D8B030D-6E8A-4147-A177-3AD203B41FA5}">
                      <a16:colId xmlns:a16="http://schemas.microsoft.com/office/drawing/2014/main" val="1013059273"/>
                    </a:ext>
                  </a:extLst>
                </a:gridCol>
                <a:gridCol w="1237401">
                  <a:extLst>
                    <a:ext uri="{9D8B030D-6E8A-4147-A177-3AD203B41FA5}">
                      <a16:colId xmlns:a16="http://schemas.microsoft.com/office/drawing/2014/main" val="1694427317"/>
                    </a:ext>
                  </a:extLst>
                </a:gridCol>
              </a:tblGrid>
              <a:tr h="284480">
                <a:tc rowSpan="2">
                  <a:txBody>
                    <a:bodyPr/>
                    <a:lstStyle/>
                    <a:p>
                      <a:r>
                        <a:rPr lang="en-GB" sz="1200" dirty="0">
                          <a:latin typeface="Arial" panose="020B0604020202020204" pitchFamily="34" charset="0"/>
                          <a:cs typeface="Arial" panose="020B0604020202020204" pitchFamily="34" charset="0"/>
                        </a:rPr>
                        <a:t>Outcomes</a:t>
                      </a:r>
                    </a:p>
                  </a:txBody>
                  <a:tcPr/>
                </a:tc>
                <a:tc gridSpan="3">
                  <a:txBody>
                    <a:bodyPr/>
                    <a:lstStyle/>
                    <a:p>
                      <a:pPr algn="ctr"/>
                      <a:r>
                        <a:rPr lang="en-GB" sz="1200" dirty="0">
                          <a:latin typeface="Arial" panose="020B0604020202020204" pitchFamily="34" charset="0"/>
                          <a:cs typeface="Arial" panose="020B0604020202020204" pitchFamily="34" charset="0"/>
                        </a:rPr>
                        <a:t>Starting Regimen</a:t>
                      </a:r>
                    </a:p>
                  </a:txBody>
                  <a:tcPr marL="0" marR="0" marT="46800">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25155755"/>
                  </a:ext>
                </a:extLst>
              </a:tr>
              <a:tr h="663786">
                <a:tc vMerge="1">
                  <a:txBody>
                    <a:bodyPr/>
                    <a:lstStyle/>
                    <a:p>
                      <a:pPr algn="ctr"/>
                      <a:endParaRPr lang="en-GB" sz="1400" b="1" kern="1200" dirty="0">
                        <a:solidFill>
                          <a:schemeClr val="lt1"/>
                        </a:solidFill>
                        <a:latin typeface="+mn-lt"/>
                        <a:ea typeface="+mn-ea"/>
                        <a:cs typeface="+mn-cs"/>
                      </a:endParaRPr>
                    </a:p>
                  </a:txBody>
                  <a:tcPr>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Cohort A</a:t>
                      </a:r>
                    </a:p>
                    <a:p>
                      <a:pPr algn="ctr"/>
                      <a:r>
                        <a:rPr lang="en-GB" sz="1200" b="1" kern="1200" dirty="0">
                          <a:solidFill>
                            <a:schemeClr val="lt1"/>
                          </a:solidFill>
                          <a:latin typeface="Arial" panose="020B0604020202020204" pitchFamily="34" charset="0"/>
                          <a:ea typeface="+mn-ea"/>
                          <a:cs typeface="Arial" panose="020B0604020202020204" pitchFamily="34" charset="0"/>
                        </a:rPr>
                        <a:t>REG</a:t>
                      </a:r>
                    </a:p>
                    <a:p>
                      <a:pPr algn="ctr"/>
                      <a:r>
                        <a:rPr lang="en-GB" sz="1200" b="1" kern="1200" dirty="0">
                          <a:solidFill>
                            <a:schemeClr val="lt1"/>
                          </a:solidFill>
                          <a:latin typeface="Arial" panose="020B0604020202020204" pitchFamily="34" charset="0"/>
                          <a:ea typeface="+mn-ea"/>
                          <a:cs typeface="Arial" panose="020B0604020202020204" pitchFamily="34" charset="0"/>
                        </a:rPr>
                        <a:t>N=149</a:t>
                      </a:r>
                    </a:p>
                  </a:txBody>
                  <a:tcPr marL="0" marR="0" marT="468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Cohort B</a:t>
                      </a:r>
                    </a:p>
                    <a:p>
                      <a:pPr algn="ctr"/>
                      <a:r>
                        <a:rPr lang="en-GB" sz="1200" b="1" kern="1200" dirty="0">
                          <a:solidFill>
                            <a:schemeClr val="lt1"/>
                          </a:solidFill>
                          <a:latin typeface="Arial" panose="020B0604020202020204" pitchFamily="34" charset="0"/>
                          <a:ea typeface="+mn-ea"/>
                          <a:cs typeface="Arial" panose="020B0604020202020204" pitchFamily="34" charset="0"/>
                        </a:rPr>
                        <a:t>FTD/TPI</a:t>
                      </a:r>
                    </a:p>
                    <a:p>
                      <a:pPr algn="ctr"/>
                      <a:r>
                        <a:rPr lang="en-GB" sz="1200" b="1" kern="1200" dirty="0">
                          <a:solidFill>
                            <a:schemeClr val="lt1"/>
                          </a:solidFill>
                          <a:latin typeface="Arial" panose="020B0604020202020204" pitchFamily="34" charset="0"/>
                          <a:ea typeface="+mn-ea"/>
                          <a:cs typeface="Arial" panose="020B0604020202020204" pitchFamily="34" charset="0"/>
                        </a:rPr>
                        <a:t>N=80</a:t>
                      </a:r>
                    </a:p>
                  </a:txBody>
                  <a:tcPr marL="0" marR="0" marT="46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Cohort C</a:t>
                      </a:r>
                    </a:p>
                    <a:p>
                      <a:pPr algn="ctr"/>
                      <a:r>
                        <a:rPr lang="en-GB" sz="1200" b="1" kern="1200" dirty="0">
                          <a:solidFill>
                            <a:schemeClr val="lt1"/>
                          </a:solidFill>
                          <a:latin typeface="Arial" panose="020B0604020202020204" pitchFamily="34" charset="0"/>
                          <a:ea typeface="+mn-ea"/>
                          <a:cs typeface="Arial" panose="020B0604020202020204" pitchFamily="34" charset="0"/>
                        </a:rPr>
                        <a:t>FTD/TPI + BEV</a:t>
                      </a:r>
                    </a:p>
                    <a:p>
                      <a:pPr algn="ctr"/>
                      <a:r>
                        <a:rPr lang="en-GB" sz="1200" b="1" kern="1200" dirty="0">
                          <a:solidFill>
                            <a:schemeClr val="lt1"/>
                          </a:solidFill>
                          <a:latin typeface="Arial" panose="020B0604020202020204" pitchFamily="34" charset="0"/>
                          <a:ea typeface="+mn-ea"/>
                          <a:cs typeface="Arial" panose="020B0604020202020204" pitchFamily="34" charset="0"/>
                        </a:rPr>
                        <a:t>N=226</a:t>
                      </a:r>
                    </a:p>
                  </a:txBody>
                  <a:tcPr marL="0" marR="0" marT="46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963433282"/>
                  </a:ext>
                </a:extLst>
              </a:tr>
              <a:tr h="284480">
                <a:tc>
                  <a:txBody>
                    <a:bodyPr/>
                    <a:lstStyle/>
                    <a:p>
                      <a:r>
                        <a:rPr lang="en-GB" sz="1200" b="0" dirty="0">
                          <a:latin typeface="Arial" panose="020B0604020202020204" pitchFamily="34" charset="0"/>
                          <a:cs typeface="Arial" panose="020B0604020202020204" pitchFamily="34" charset="0"/>
                        </a:rPr>
                        <a:t>Median OS, months</a:t>
                      </a:r>
                    </a:p>
                  </a:txBody>
                  <a:tcPr/>
                </a:tc>
                <a:tc>
                  <a:txBody>
                    <a:bodyPr/>
                    <a:lstStyle/>
                    <a:p>
                      <a:pPr algn="ctr"/>
                      <a:r>
                        <a:rPr lang="en-GB" sz="1200" dirty="0">
                          <a:latin typeface="Arial" panose="020B0604020202020204" pitchFamily="34" charset="0"/>
                          <a:cs typeface="Arial" panose="020B0604020202020204" pitchFamily="34" charset="0"/>
                        </a:rPr>
                        <a:t>11.8</a:t>
                      </a:r>
                    </a:p>
                  </a:txBody>
                  <a:tcPr marL="0" marR="0" marT="46800">
                    <a:lnT w="38100" cap="flat" cmpd="sng" algn="ctr">
                      <a:solidFill>
                        <a:schemeClr val="bg1"/>
                      </a:solidFill>
                      <a:prstDash val="solid"/>
                      <a:round/>
                      <a:headEnd type="none" w="med" len="med"/>
                      <a:tailEnd type="none" w="med" len="med"/>
                    </a:lnT>
                  </a:tcPr>
                </a:tc>
                <a:tc>
                  <a:txBody>
                    <a:bodyPr/>
                    <a:lstStyle/>
                    <a:p>
                      <a:pPr algn="ctr"/>
                      <a:r>
                        <a:rPr lang="en-GB" sz="1200" dirty="0">
                          <a:latin typeface="Arial" panose="020B0604020202020204" pitchFamily="34" charset="0"/>
                          <a:cs typeface="Arial" panose="020B0604020202020204" pitchFamily="34" charset="0"/>
                        </a:rPr>
                        <a:t>7.1</a:t>
                      </a:r>
                    </a:p>
                  </a:txBody>
                  <a:tcPr marL="0" marR="0" marT="46800">
                    <a:lnT w="38100" cap="flat" cmpd="sng" algn="ctr">
                      <a:solidFill>
                        <a:schemeClr val="bg1"/>
                      </a:solidFill>
                      <a:prstDash val="solid"/>
                      <a:round/>
                      <a:headEnd type="none" w="med" len="med"/>
                      <a:tailEnd type="none" w="med" len="med"/>
                    </a:lnT>
                  </a:tcPr>
                </a:tc>
                <a:tc>
                  <a:txBody>
                    <a:bodyPr/>
                    <a:lstStyle/>
                    <a:p>
                      <a:pPr algn="ctr"/>
                      <a:r>
                        <a:rPr lang="en-GB" sz="1200" dirty="0">
                          <a:latin typeface="Arial" panose="020B0604020202020204" pitchFamily="34" charset="0"/>
                          <a:cs typeface="Arial" panose="020B0604020202020204" pitchFamily="34" charset="0"/>
                        </a:rPr>
                        <a:t>10.3</a:t>
                      </a:r>
                    </a:p>
                  </a:txBody>
                  <a:tcPr marL="0" marR="0" marT="46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85172334"/>
                  </a:ext>
                </a:extLst>
              </a:tr>
              <a:tr h="663786">
                <a:tc>
                  <a:txBody>
                    <a:bodyPr/>
                    <a:lstStyle/>
                    <a:p>
                      <a:pPr marL="0" lvl="1" indent="0">
                        <a:tabLst/>
                      </a:pPr>
                      <a:r>
                        <a:rPr lang="en-GB" sz="1200" dirty="0">
                          <a:latin typeface="Arial" panose="020B0604020202020204" pitchFamily="34" charset="0"/>
                          <a:cs typeface="Arial" panose="020B0604020202020204" pitchFamily="34" charset="0"/>
                        </a:rPr>
                        <a:t>HR</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(95% CI)</a:t>
                      </a:r>
                    </a:p>
                    <a:p>
                      <a:pPr marL="0" lvl="1" indent="0">
                        <a:tabLst/>
                      </a:pPr>
                      <a:r>
                        <a:rPr lang="en-GB" sz="1200" dirty="0">
                          <a:latin typeface="Arial" panose="020B0604020202020204" pitchFamily="34" charset="0"/>
                          <a:cs typeface="Arial" panose="020B0604020202020204" pitchFamily="34" charset="0"/>
                        </a:rPr>
                        <a:t>p value (comparison with cohort A)</a:t>
                      </a:r>
                    </a:p>
                  </a:txBody>
                  <a:tcPr/>
                </a:tc>
                <a:tc>
                  <a:txBody>
                    <a:bodyPr/>
                    <a:lstStyle/>
                    <a:p>
                      <a:pPr algn="ctr"/>
                      <a:endParaRPr lang="en-GB" sz="1200" dirty="0">
                        <a:latin typeface="Arial" panose="020B0604020202020204" pitchFamily="34" charset="0"/>
                        <a:cs typeface="Arial" panose="020B0604020202020204" pitchFamily="34" charset="0"/>
                      </a:endParaRPr>
                    </a:p>
                  </a:txBody>
                  <a:tcPr marL="0" marR="0" marT="46800"/>
                </a:tc>
                <a:tc>
                  <a:txBody>
                    <a:bodyPr/>
                    <a:lstStyle/>
                    <a:p>
                      <a:pPr algn="ctr"/>
                      <a:r>
                        <a:rPr lang="en-GB" sz="1200" dirty="0">
                          <a:latin typeface="Arial" panose="020B0604020202020204" pitchFamily="34" charset="0"/>
                          <a:cs typeface="Arial" panose="020B0604020202020204" pitchFamily="34" charset="0"/>
                        </a:rPr>
                        <a:t>0.72</a:t>
                      </a:r>
                    </a:p>
                    <a:p>
                      <a:pPr algn="ctr"/>
                      <a:r>
                        <a:rPr lang="en-GB" sz="1200" dirty="0">
                          <a:latin typeface="Arial" panose="020B0604020202020204" pitchFamily="34" charset="0"/>
                          <a:cs typeface="Arial" panose="020B0604020202020204" pitchFamily="34" charset="0"/>
                        </a:rPr>
                        <a:t>(0.52-0.99)</a:t>
                      </a:r>
                    </a:p>
                    <a:p>
                      <a:pPr algn="ctr"/>
                      <a:r>
                        <a:rPr lang="en-GB" sz="1200" dirty="0">
                          <a:latin typeface="Arial" panose="020B0604020202020204" pitchFamily="34" charset="0"/>
                          <a:cs typeface="Arial" panose="020B0604020202020204" pitchFamily="34" charset="0"/>
                        </a:rPr>
                        <a:t>p=0.043</a:t>
                      </a:r>
                    </a:p>
                  </a:txBody>
                  <a:tcPr marL="0" marR="0" marT="46800"/>
                </a:tc>
                <a:tc>
                  <a:txBody>
                    <a:bodyPr/>
                    <a:lstStyle/>
                    <a:p>
                      <a:pPr algn="ctr"/>
                      <a:r>
                        <a:rPr lang="en-GB" sz="1200" dirty="0">
                          <a:latin typeface="Arial" panose="020B0604020202020204" pitchFamily="34" charset="0"/>
                          <a:cs typeface="Arial" panose="020B0604020202020204" pitchFamily="34" charset="0"/>
                        </a:rPr>
                        <a:t>1.03</a:t>
                      </a:r>
                    </a:p>
                    <a:p>
                      <a:pPr algn="ctr"/>
                      <a:r>
                        <a:rPr lang="en-GB" sz="1200" dirty="0">
                          <a:latin typeface="Arial" panose="020B0604020202020204" pitchFamily="34" charset="0"/>
                          <a:cs typeface="Arial" panose="020B0604020202020204" pitchFamily="34" charset="0"/>
                        </a:rPr>
                        <a:t>(0.79-1.33)</a:t>
                      </a:r>
                    </a:p>
                    <a:p>
                      <a:pPr algn="ctr"/>
                      <a:r>
                        <a:rPr lang="en-GB" sz="1200" dirty="0">
                          <a:latin typeface="Arial" panose="020B0604020202020204" pitchFamily="34" charset="0"/>
                          <a:cs typeface="Arial" panose="020B0604020202020204" pitchFamily="34" charset="0"/>
                        </a:rPr>
                        <a:t>p=0.828</a:t>
                      </a:r>
                    </a:p>
                  </a:txBody>
                  <a:tcPr marL="0" marR="0" marT="46800"/>
                </a:tc>
                <a:extLst>
                  <a:ext uri="{0D108BD9-81ED-4DB2-BD59-A6C34878D82A}">
                    <a16:rowId xmlns:a16="http://schemas.microsoft.com/office/drawing/2014/main" val="2394996492"/>
                  </a:ext>
                </a:extLst>
              </a:tr>
            </a:tbl>
          </a:graphicData>
        </a:graphic>
      </p:graphicFrame>
      <p:sp>
        <p:nvSpPr>
          <p:cNvPr id="8" name="TextBox 7">
            <a:extLst>
              <a:ext uri="{FF2B5EF4-FFF2-40B4-BE49-F238E27FC236}">
                <a16:creationId xmlns:a16="http://schemas.microsoft.com/office/drawing/2014/main" id="{384C651E-23FA-40BF-2073-141D68981270}"/>
              </a:ext>
            </a:extLst>
          </p:cNvPr>
          <p:cNvSpPr txBox="1"/>
          <p:nvPr/>
        </p:nvSpPr>
        <p:spPr>
          <a:xfrm>
            <a:off x="620713" y="5178583"/>
            <a:ext cx="11391056" cy="707886"/>
          </a:xfrm>
          <a:prstGeom prst="rect">
            <a:avLst/>
          </a:prstGeom>
          <a:noFill/>
        </p:spPr>
        <p:txBody>
          <a:bodyPr wrap="square" lIns="0" rIns="0" rtlCol="0">
            <a:spAutoFit/>
          </a:bodyPr>
          <a:lstStyle/>
          <a:p>
            <a:pPr marL="342900" indent="-342900">
              <a:buClr>
                <a:schemeClr val="accent1"/>
              </a:buClr>
              <a:buFont typeface="Arial" panose="020B0604020202020204" pitchFamily="34" charset="0"/>
              <a:buChar char="•"/>
            </a:pPr>
            <a:r>
              <a:rPr lang="en-GB" sz="2000" b="0" i="0" dirty="0">
                <a:solidFill>
                  <a:schemeClr val="tx2"/>
                </a:solidFill>
                <a:effectLst/>
                <a:latin typeface="Arial" panose="020B0604020202020204" pitchFamily="34" charset="0"/>
                <a:cs typeface="Arial" panose="020B0604020202020204" pitchFamily="34" charset="0"/>
              </a:rPr>
              <a:t>Patients who received subsequent treatment with FTD/TPI+BEV in cohort A (62.4%), REG in </a:t>
            </a:r>
            <a:br>
              <a:rPr lang="en-GB" sz="2000" dirty="0">
                <a:solidFill>
                  <a:schemeClr val="tx2"/>
                </a:solidFill>
                <a:latin typeface="Arial" panose="020B0604020202020204" pitchFamily="34" charset="0"/>
                <a:cs typeface="Arial" panose="020B0604020202020204" pitchFamily="34" charset="0"/>
              </a:rPr>
            </a:br>
            <a:r>
              <a:rPr lang="en-GB" sz="2000" b="0" i="0" dirty="0">
                <a:solidFill>
                  <a:schemeClr val="tx2"/>
                </a:solidFill>
                <a:effectLst/>
                <a:latin typeface="Arial" panose="020B0604020202020204" pitchFamily="34" charset="0"/>
                <a:cs typeface="Arial" panose="020B0604020202020204" pitchFamily="34" charset="0"/>
              </a:rPr>
              <a:t>cohort B (37.5%), REG in cohort C (62.8%)</a:t>
            </a:r>
            <a:endParaRPr lang="en-GB" sz="2000" dirty="0">
              <a:solidFill>
                <a:schemeClr val="tx2"/>
              </a:solidFill>
              <a:latin typeface="Arial" panose="020B0604020202020204" pitchFamily="34" charset="0"/>
              <a:ea typeface="Aileron" charset="0"/>
              <a:cs typeface="Arial" panose="020B0604020202020204" pitchFamily="34" charset="0"/>
            </a:endParaRPr>
          </a:p>
        </p:txBody>
      </p:sp>
      <p:sp>
        <p:nvSpPr>
          <p:cNvPr id="10" name="TextBox 9">
            <a:extLst>
              <a:ext uri="{FF2B5EF4-FFF2-40B4-BE49-F238E27FC236}">
                <a16:creationId xmlns:a16="http://schemas.microsoft.com/office/drawing/2014/main" id="{67D12122-C7FF-130C-525C-A46503D08460}"/>
              </a:ext>
            </a:extLst>
          </p:cNvPr>
          <p:cNvSpPr txBox="1"/>
          <p:nvPr/>
        </p:nvSpPr>
        <p:spPr>
          <a:xfrm>
            <a:off x="506835" y="5840059"/>
            <a:ext cx="11091911" cy="276999"/>
          </a:xfrm>
          <a:prstGeom prst="rect">
            <a:avLst/>
          </a:prstGeom>
          <a:noFill/>
        </p:spPr>
        <p:txBody>
          <a:bodyPr wrap="square" rtlCol="0">
            <a:spAutoFit/>
          </a:bodyPr>
          <a:lstStyle/>
          <a:p>
            <a:r>
              <a:rPr lang="en-US" sz="1200" baseline="30000" dirty="0">
                <a:solidFill>
                  <a:srgbClr val="000000"/>
                </a:solidFill>
                <a:latin typeface="Arial" panose="020B0604020202020204" pitchFamily="34" charset="0"/>
                <a:cs typeface="Arial" panose="020B0604020202020204" pitchFamily="34" charset="0"/>
              </a:rPr>
              <a:t>a </a:t>
            </a:r>
            <a:r>
              <a:rPr lang="en-US" sz="1200" dirty="0">
                <a:solidFill>
                  <a:srgbClr val="000000"/>
                </a:solidFill>
                <a:latin typeface="Arial" panose="020B0604020202020204" pitchFamily="34" charset="0"/>
                <a:cs typeface="Arial" panose="020B0604020202020204" pitchFamily="34" charset="0"/>
              </a:rPr>
              <a:t>Patients were refractory or intolerant to standard chemotherapies, anti-VEGF or anti-EGFR and who were scheduled to receive REG or FTD/TPI +/- BEV first.</a:t>
            </a:r>
            <a:endParaRPr lang="en-GB" sz="12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7415416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0677E-EE17-AA3E-AB05-35A6EAE64728}"/>
              </a:ext>
            </a:extLst>
          </p:cNvPr>
          <p:cNvSpPr>
            <a:spLocks noGrp="1"/>
          </p:cNvSpPr>
          <p:nvPr>
            <p:ph sz="quarter" idx="12"/>
          </p:nvPr>
        </p:nvSpPr>
        <p:spPr>
          <a:xfrm>
            <a:off x="620713" y="1639342"/>
            <a:ext cx="10963275" cy="1486082"/>
          </a:xfrm>
        </p:spPr>
        <p:txBody>
          <a:bodyPr>
            <a:noAutofit/>
          </a:bodyPr>
          <a:lstStyle/>
          <a:p>
            <a:r>
              <a:rPr lang="en-GB" dirty="0"/>
              <a:t>This real-world study </a:t>
            </a:r>
            <a:r>
              <a:rPr lang="en-GB" b="1" dirty="0">
                <a:solidFill>
                  <a:schemeClr val="accent1"/>
                </a:solidFill>
              </a:rPr>
              <a:t>supports the value of FTD/TPI+BEV combination </a:t>
            </a:r>
            <a:r>
              <a:rPr lang="en-GB" dirty="0"/>
              <a:t>therapy </a:t>
            </a:r>
            <a:br>
              <a:rPr lang="en-GB" dirty="0"/>
            </a:br>
            <a:r>
              <a:rPr lang="en-GB" dirty="0"/>
              <a:t>vs FTD/TPI monotherapy as seen in the SUNLIGHT trial</a:t>
            </a:r>
          </a:p>
          <a:p>
            <a:r>
              <a:rPr lang="en-GB" dirty="0"/>
              <a:t>Patients with FTD/TPI+BEV were treated for longer duration with improved OS and no difference in trends for HCRU and associated costs</a:t>
            </a:r>
          </a:p>
        </p:txBody>
      </p:sp>
      <p:sp>
        <p:nvSpPr>
          <p:cNvPr id="2" name="Title 1">
            <a:extLst>
              <a:ext uri="{FF2B5EF4-FFF2-40B4-BE49-F238E27FC236}">
                <a16:creationId xmlns:a16="http://schemas.microsoft.com/office/drawing/2014/main" id="{8A800A65-0EDC-7A94-FA7F-54F0D90C628C}"/>
              </a:ext>
            </a:extLst>
          </p:cNvPr>
          <p:cNvSpPr>
            <a:spLocks noGrp="1"/>
          </p:cNvSpPr>
          <p:nvPr>
            <p:ph type="title"/>
          </p:nvPr>
        </p:nvSpPr>
        <p:spPr>
          <a:xfrm>
            <a:off x="619201" y="259200"/>
            <a:ext cx="10963199" cy="864000"/>
          </a:xfrm>
        </p:spPr>
        <p:txBody>
          <a:bodyPr>
            <a:normAutofit fontScale="90000"/>
          </a:bodyPr>
          <a:lstStyle/>
          <a:p>
            <a:r>
              <a:rPr lang="en-GB" dirty="0"/>
              <a:t>Real-world analysis of patient characteristics and outcomes among </a:t>
            </a:r>
            <a:r>
              <a:rPr lang="en-GB" cap="none" dirty="0"/>
              <a:t>m</a:t>
            </a:r>
            <a:r>
              <a:rPr lang="en-GB" dirty="0"/>
              <a:t>CRC patients receiving FTD/TPI plus bev versus FTD/TPI monotherapy</a:t>
            </a:r>
          </a:p>
        </p:txBody>
      </p:sp>
      <p:sp>
        <p:nvSpPr>
          <p:cNvPr id="5" name="Slide Number Placeholder 4">
            <a:extLst>
              <a:ext uri="{FF2B5EF4-FFF2-40B4-BE49-F238E27FC236}">
                <a16:creationId xmlns:a16="http://schemas.microsoft.com/office/drawing/2014/main" id="{651A8EDC-788B-0011-E39F-28FFF78800C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4" name="Content Placeholder 3">
            <a:extLst>
              <a:ext uri="{FF2B5EF4-FFF2-40B4-BE49-F238E27FC236}">
                <a16:creationId xmlns:a16="http://schemas.microsoft.com/office/drawing/2014/main" id="{D76F9920-410B-E1FA-906C-98EB394F22AC}"/>
              </a:ext>
            </a:extLst>
          </p:cNvPr>
          <p:cNvSpPr>
            <a:spLocks noGrp="1"/>
          </p:cNvSpPr>
          <p:nvPr>
            <p:ph sz="quarter" idx="15"/>
          </p:nvPr>
        </p:nvSpPr>
        <p:spPr>
          <a:xfrm>
            <a:off x="620183" y="6356351"/>
            <a:ext cx="10180339" cy="365125"/>
          </a:xfrm>
        </p:spPr>
        <p:txBody>
          <a:bodyPr/>
          <a:lstStyle/>
          <a:p>
            <a:r>
              <a:rPr lang="en-GB" dirty="0">
                <a:solidFill>
                  <a:schemeClr val="tx2"/>
                </a:solidFill>
              </a:rPr>
              <a:t>3L/4L, third-/fourth-line; BEV, bevacizumab; BMI, body mass index; ER, emergency room; FTD/TPI, trifluridine-tipiracil; HCRU, healthcare resource use; </a:t>
            </a:r>
            <a:br>
              <a:rPr lang="en-GB" dirty="0">
                <a:solidFill>
                  <a:schemeClr val="tx2"/>
                </a:solidFill>
              </a:rPr>
            </a:br>
            <a:r>
              <a:rPr lang="en-GB" dirty="0">
                <a:solidFill>
                  <a:schemeClr val="tx2"/>
                </a:solidFill>
              </a:rPr>
              <a:t>mCRC, metastatic colorectal cancer; mo, months; OS, overall survival; USD, United States dollars</a:t>
            </a:r>
          </a:p>
          <a:p>
            <a:r>
              <a:rPr lang="en-GB" dirty="0">
                <a:solidFill>
                  <a:schemeClr val="tx2"/>
                </a:solidFill>
              </a:rPr>
              <a:t>Hubbard J, et al. J Clin Oncol. 2024;42 (no. 3_Suppl):34 </a:t>
            </a:r>
          </a:p>
          <a:p>
            <a:endParaRPr lang="en-GB" dirty="0">
              <a:solidFill>
                <a:schemeClr val="tx2"/>
              </a:solidFill>
            </a:endParaRPr>
          </a:p>
        </p:txBody>
      </p:sp>
      <p:graphicFrame>
        <p:nvGraphicFramePr>
          <p:cNvPr id="8" name="Table 7">
            <a:extLst>
              <a:ext uri="{FF2B5EF4-FFF2-40B4-BE49-F238E27FC236}">
                <a16:creationId xmlns:a16="http://schemas.microsoft.com/office/drawing/2014/main" id="{64FCA269-E430-EB81-6F69-0294FA09D5AE}"/>
              </a:ext>
            </a:extLst>
          </p:cNvPr>
          <p:cNvGraphicFramePr>
            <a:graphicFrameLocks noGrp="1"/>
          </p:cNvGraphicFramePr>
          <p:nvPr>
            <p:extLst>
              <p:ext uri="{D42A27DB-BD31-4B8C-83A1-F6EECF244321}">
                <p14:modId xmlns:p14="http://schemas.microsoft.com/office/powerpoint/2010/main" val="3559135002"/>
              </p:ext>
            </p:extLst>
          </p:nvPr>
        </p:nvGraphicFramePr>
        <p:xfrm>
          <a:off x="620184" y="3196861"/>
          <a:ext cx="4732758" cy="2468880"/>
        </p:xfrm>
        <a:graphic>
          <a:graphicData uri="http://schemas.openxmlformats.org/drawingml/2006/table">
            <a:tbl>
              <a:tblPr firstRow="1" bandRow="1">
                <a:tableStyleId>{5C22544A-7EE6-4342-B048-85BDC9FD1C3A}</a:tableStyleId>
              </a:tblPr>
              <a:tblGrid>
                <a:gridCol w="2398938">
                  <a:extLst>
                    <a:ext uri="{9D8B030D-6E8A-4147-A177-3AD203B41FA5}">
                      <a16:colId xmlns:a16="http://schemas.microsoft.com/office/drawing/2014/main" val="3278945957"/>
                    </a:ext>
                  </a:extLst>
                </a:gridCol>
                <a:gridCol w="1166910">
                  <a:extLst>
                    <a:ext uri="{9D8B030D-6E8A-4147-A177-3AD203B41FA5}">
                      <a16:colId xmlns:a16="http://schemas.microsoft.com/office/drawing/2014/main" val="2861067820"/>
                    </a:ext>
                  </a:extLst>
                </a:gridCol>
                <a:gridCol w="1166910">
                  <a:extLst>
                    <a:ext uri="{9D8B030D-6E8A-4147-A177-3AD203B41FA5}">
                      <a16:colId xmlns:a16="http://schemas.microsoft.com/office/drawing/2014/main" val="3660140648"/>
                    </a:ext>
                  </a:extLst>
                </a:gridCol>
              </a:tblGrid>
              <a:tr h="455257">
                <a:tc>
                  <a:txBody>
                    <a:bodyPr/>
                    <a:lstStyle/>
                    <a:p>
                      <a:pPr algn="l"/>
                      <a:r>
                        <a:rPr lang="en-GB" sz="1200" b="1" kern="1200" dirty="0">
                          <a:solidFill>
                            <a:schemeClr val="lt1"/>
                          </a:solidFill>
                          <a:latin typeface="Arial" panose="020B0604020202020204" pitchFamily="34" charset="0"/>
                          <a:ea typeface="+mn-ea"/>
                          <a:cs typeface="Arial" panose="020B0604020202020204" pitchFamily="34" charset="0"/>
                        </a:rPr>
                        <a:t>Demography</a:t>
                      </a:r>
                    </a:p>
                  </a:txBody>
                  <a:tcPr anchor="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FTD/TPI + BEV</a:t>
                      </a:r>
                    </a:p>
                    <a:p>
                      <a:pPr algn="ctr"/>
                      <a:r>
                        <a:rPr lang="en-GB" sz="1200" b="1" kern="1200" dirty="0">
                          <a:solidFill>
                            <a:schemeClr val="lt1"/>
                          </a:solidFill>
                          <a:latin typeface="Arial" panose="020B0604020202020204" pitchFamily="34" charset="0"/>
                          <a:ea typeface="+mn-ea"/>
                          <a:cs typeface="Arial" panose="020B0604020202020204" pitchFamily="34" charset="0"/>
                        </a:rPr>
                        <a:t>N=122</a:t>
                      </a:r>
                    </a:p>
                  </a:txBody>
                  <a:tcPr marL="36000" marR="36000" anchor="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FTD/TPI</a:t>
                      </a:r>
                    </a:p>
                    <a:p>
                      <a:pPr algn="ctr"/>
                      <a:r>
                        <a:rPr lang="en-GB" sz="1200" b="1" kern="1200" dirty="0">
                          <a:solidFill>
                            <a:schemeClr val="lt1"/>
                          </a:solidFill>
                          <a:latin typeface="Arial" panose="020B0604020202020204" pitchFamily="34" charset="0"/>
                          <a:ea typeface="+mn-ea"/>
                          <a:cs typeface="Arial" panose="020B0604020202020204" pitchFamily="34" charset="0"/>
                        </a:rPr>
                        <a:t>N=75</a:t>
                      </a:r>
                    </a:p>
                  </a:txBody>
                  <a:tcPr anchor="b">
                    <a:solidFill>
                      <a:schemeClr val="accent1"/>
                    </a:solidFill>
                  </a:tcPr>
                </a:tc>
                <a:extLst>
                  <a:ext uri="{0D108BD9-81ED-4DB2-BD59-A6C34878D82A}">
                    <a16:rowId xmlns:a16="http://schemas.microsoft.com/office/drawing/2014/main" val="1963433282"/>
                  </a:ext>
                </a:extLst>
              </a:tr>
              <a:tr h="195110">
                <a:tc>
                  <a:txBody>
                    <a:bodyPr/>
                    <a:lstStyle/>
                    <a:p>
                      <a:r>
                        <a:rPr lang="en-GB" sz="1200" b="0" dirty="0">
                          <a:latin typeface="Arial" panose="020B0604020202020204" pitchFamily="34" charset="0"/>
                          <a:cs typeface="Arial" panose="020B0604020202020204" pitchFamily="34" charset="0"/>
                        </a:rPr>
                        <a:t>Mean age, years</a:t>
                      </a:r>
                    </a:p>
                  </a:txBody>
                  <a:tcPr anchor="ctr"/>
                </a:tc>
                <a:tc>
                  <a:txBody>
                    <a:bodyPr/>
                    <a:lstStyle/>
                    <a:p>
                      <a:pPr algn="ctr"/>
                      <a:r>
                        <a:rPr lang="en-GB" sz="1200" dirty="0">
                          <a:latin typeface="Arial" panose="020B0604020202020204" pitchFamily="34" charset="0"/>
                          <a:cs typeface="Arial" panose="020B0604020202020204" pitchFamily="34" charset="0"/>
                        </a:rPr>
                        <a:t>60.2</a:t>
                      </a:r>
                    </a:p>
                  </a:txBody>
                  <a:tcPr anchor="ctr"/>
                </a:tc>
                <a:tc>
                  <a:txBody>
                    <a:bodyPr/>
                    <a:lstStyle/>
                    <a:p>
                      <a:pPr algn="ctr"/>
                      <a:r>
                        <a:rPr lang="en-GB" sz="1200" dirty="0">
                          <a:latin typeface="Arial" panose="020B0604020202020204" pitchFamily="34" charset="0"/>
                          <a:cs typeface="Arial" panose="020B0604020202020204" pitchFamily="34" charset="0"/>
                        </a:rPr>
                        <a:t>61.8</a:t>
                      </a:r>
                    </a:p>
                  </a:txBody>
                  <a:tcPr anchor="ctr"/>
                </a:tc>
                <a:extLst>
                  <a:ext uri="{0D108BD9-81ED-4DB2-BD59-A6C34878D82A}">
                    <a16:rowId xmlns:a16="http://schemas.microsoft.com/office/drawing/2014/main" val="2985172334"/>
                  </a:ext>
                </a:extLst>
              </a:tr>
              <a:tr h="195110">
                <a:tc>
                  <a:txBody>
                    <a:bodyPr/>
                    <a:lstStyle/>
                    <a:p>
                      <a:r>
                        <a:rPr lang="en-GB" sz="1200" b="0" dirty="0">
                          <a:latin typeface="Arial" panose="020B0604020202020204" pitchFamily="34" charset="0"/>
                          <a:cs typeface="Arial" panose="020B0604020202020204" pitchFamily="34" charset="0"/>
                        </a:rPr>
                        <a:t>Male, %</a:t>
                      </a:r>
                    </a:p>
                  </a:txBody>
                  <a:tcPr anchor="ctr"/>
                </a:tc>
                <a:tc>
                  <a:txBody>
                    <a:bodyPr/>
                    <a:lstStyle/>
                    <a:p>
                      <a:pPr algn="ctr"/>
                      <a:r>
                        <a:rPr lang="en-GB" sz="1200" dirty="0">
                          <a:latin typeface="Arial" panose="020B0604020202020204" pitchFamily="34" charset="0"/>
                          <a:cs typeface="Arial" panose="020B0604020202020204" pitchFamily="34" charset="0"/>
                        </a:rPr>
                        <a:t>66</a:t>
                      </a:r>
                    </a:p>
                  </a:txBody>
                  <a:tcPr anchor="ctr"/>
                </a:tc>
                <a:tc>
                  <a:txBody>
                    <a:bodyPr/>
                    <a:lstStyle/>
                    <a:p>
                      <a:pPr algn="ctr"/>
                      <a:r>
                        <a:rPr lang="en-GB" sz="1200" dirty="0">
                          <a:latin typeface="Arial" panose="020B0604020202020204" pitchFamily="34" charset="0"/>
                          <a:cs typeface="Arial" panose="020B0604020202020204" pitchFamily="34" charset="0"/>
                        </a:rPr>
                        <a:t>63</a:t>
                      </a:r>
                    </a:p>
                  </a:txBody>
                  <a:tcPr anchor="ctr"/>
                </a:tc>
                <a:extLst>
                  <a:ext uri="{0D108BD9-81ED-4DB2-BD59-A6C34878D82A}">
                    <a16:rowId xmlns:a16="http://schemas.microsoft.com/office/drawing/2014/main" val="2394996492"/>
                  </a:ext>
                </a:extLst>
              </a:tr>
              <a:tr h="325184">
                <a:tc>
                  <a:txBody>
                    <a:bodyPr/>
                    <a:lstStyle/>
                    <a:p>
                      <a:r>
                        <a:rPr lang="en-GB" sz="1200" b="0" dirty="0">
                          <a:latin typeface="Arial" panose="020B0604020202020204" pitchFamily="34" charset="0"/>
                          <a:cs typeface="Arial" panose="020B0604020202020204" pitchFamily="34" charset="0"/>
                        </a:rPr>
                        <a:t>Mean Charlson Comorbidity Index</a:t>
                      </a:r>
                    </a:p>
                  </a:txBody>
                  <a:tcPr anchor="ctr"/>
                </a:tc>
                <a:tc>
                  <a:txBody>
                    <a:bodyPr/>
                    <a:lstStyle/>
                    <a:p>
                      <a:pPr algn="ctr"/>
                      <a:r>
                        <a:rPr lang="en-GB" sz="1200" dirty="0">
                          <a:latin typeface="Arial" panose="020B0604020202020204" pitchFamily="34" charset="0"/>
                          <a:cs typeface="Arial" panose="020B0604020202020204" pitchFamily="34" charset="0"/>
                        </a:rPr>
                        <a:t>8.9</a:t>
                      </a:r>
                    </a:p>
                  </a:txBody>
                  <a:tcPr anchor="ctr"/>
                </a:tc>
                <a:tc>
                  <a:txBody>
                    <a:bodyPr/>
                    <a:lstStyle/>
                    <a:p>
                      <a:pPr algn="ctr"/>
                      <a:r>
                        <a:rPr lang="en-GB" sz="1200" dirty="0">
                          <a:latin typeface="Arial" panose="020B0604020202020204" pitchFamily="34" charset="0"/>
                          <a:cs typeface="Arial" panose="020B0604020202020204" pitchFamily="34" charset="0"/>
                        </a:rPr>
                        <a:t>8.5</a:t>
                      </a:r>
                    </a:p>
                  </a:txBody>
                  <a:tcPr anchor="ctr"/>
                </a:tc>
                <a:extLst>
                  <a:ext uri="{0D108BD9-81ED-4DB2-BD59-A6C34878D82A}">
                    <a16:rowId xmlns:a16="http://schemas.microsoft.com/office/drawing/2014/main" val="503844553"/>
                  </a:ext>
                </a:extLst>
              </a:tr>
              <a:tr h="195110">
                <a:tc>
                  <a:txBody>
                    <a:bodyPr/>
                    <a:lstStyle/>
                    <a:p>
                      <a:r>
                        <a:rPr lang="en-GB" sz="1200" b="0" dirty="0">
                          <a:latin typeface="Arial" panose="020B0604020202020204" pitchFamily="34" charset="0"/>
                          <a:cs typeface="Arial" panose="020B0604020202020204" pitchFamily="34" charset="0"/>
                        </a:rPr>
                        <a:t>Mean BMI, kg/m</a:t>
                      </a:r>
                      <a:r>
                        <a:rPr lang="en-GB" sz="1200" b="0" baseline="30000" dirty="0">
                          <a:latin typeface="Arial" panose="020B0604020202020204" pitchFamily="34" charset="0"/>
                          <a:cs typeface="Arial" panose="020B0604020202020204" pitchFamily="34" charset="0"/>
                        </a:rPr>
                        <a:t>2</a:t>
                      </a:r>
                      <a:r>
                        <a:rPr lang="en-GB" sz="1200" b="0" dirty="0">
                          <a:latin typeface="Arial" panose="020B0604020202020204" pitchFamily="34" charset="0"/>
                          <a:cs typeface="Arial" panose="020B0604020202020204" pitchFamily="34" charset="0"/>
                        </a:rPr>
                        <a:t> </a:t>
                      </a:r>
                    </a:p>
                  </a:txBody>
                  <a:tcPr anchor="ctr"/>
                </a:tc>
                <a:tc>
                  <a:txBody>
                    <a:bodyPr/>
                    <a:lstStyle/>
                    <a:p>
                      <a:pPr algn="ctr"/>
                      <a:r>
                        <a:rPr lang="en-GB" sz="1200" dirty="0">
                          <a:latin typeface="Arial" panose="020B0604020202020204" pitchFamily="34" charset="0"/>
                          <a:cs typeface="Arial" panose="020B0604020202020204" pitchFamily="34" charset="0"/>
                        </a:rPr>
                        <a:t>26.9</a:t>
                      </a:r>
                    </a:p>
                  </a:txBody>
                  <a:tcPr anchor="ctr"/>
                </a:tc>
                <a:tc>
                  <a:txBody>
                    <a:bodyPr/>
                    <a:lstStyle/>
                    <a:p>
                      <a:pPr algn="ctr"/>
                      <a:r>
                        <a:rPr lang="en-GB" sz="1200" dirty="0">
                          <a:latin typeface="Arial" panose="020B0604020202020204" pitchFamily="34" charset="0"/>
                          <a:cs typeface="Arial" panose="020B0604020202020204" pitchFamily="34" charset="0"/>
                        </a:rPr>
                        <a:t>27.3</a:t>
                      </a:r>
                    </a:p>
                  </a:txBody>
                  <a:tcPr anchor="ctr"/>
                </a:tc>
                <a:extLst>
                  <a:ext uri="{0D108BD9-81ED-4DB2-BD59-A6C34878D82A}">
                    <a16:rowId xmlns:a16="http://schemas.microsoft.com/office/drawing/2014/main" val="793683683"/>
                  </a:ext>
                </a:extLst>
              </a:tr>
              <a:tr h="325184">
                <a:tc>
                  <a:txBody>
                    <a:bodyPr/>
                    <a:lstStyle/>
                    <a:p>
                      <a:r>
                        <a:rPr lang="en-GB" sz="1200" b="0" dirty="0">
                          <a:latin typeface="Arial" panose="020B0604020202020204" pitchFamily="34" charset="0"/>
                          <a:cs typeface="Arial" panose="020B0604020202020204" pitchFamily="34" charset="0"/>
                        </a:rPr>
                        <a:t>Received treatment in </a:t>
                      </a:r>
                      <a:r>
                        <a:rPr lang="en-GB" sz="1200" b="0" kern="1200" dirty="0">
                          <a:solidFill>
                            <a:schemeClr val="dk1"/>
                          </a:solidFill>
                          <a:latin typeface="Arial" panose="020B0604020202020204" pitchFamily="34" charset="0"/>
                          <a:ea typeface="+mn-ea"/>
                          <a:cs typeface="Arial" panose="020B0604020202020204" pitchFamily="34" charset="0"/>
                        </a:rPr>
                        <a:t>3L/4L setting, %</a:t>
                      </a:r>
                    </a:p>
                  </a:txBody>
                  <a:tcPr anchor="ctr"/>
                </a:tc>
                <a:tc>
                  <a:txBody>
                    <a:bodyPr/>
                    <a:lstStyle/>
                    <a:p>
                      <a:pPr algn="ctr"/>
                      <a:r>
                        <a:rPr lang="en-GB" sz="1200" dirty="0">
                          <a:latin typeface="Arial" panose="020B0604020202020204" pitchFamily="34" charset="0"/>
                          <a:cs typeface="Arial" panose="020B0604020202020204" pitchFamily="34" charset="0"/>
                        </a:rPr>
                        <a:t>65</a:t>
                      </a:r>
                    </a:p>
                  </a:txBody>
                  <a:tcPr anchor="ctr"/>
                </a:tc>
                <a:tc>
                  <a:txBody>
                    <a:bodyPr/>
                    <a:lstStyle/>
                    <a:p>
                      <a:pPr algn="ctr"/>
                      <a:r>
                        <a:rPr lang="en-GB" sz="1200" dirty="0">
                          <a:latin typeface="Arial" panose="020B0604020202020204" pitchFamily="34" charset="0"/>
                          <a:cs typeface="Arial" panose="020B0604020202020204" pitchFamily="34" charset="0"/>
                        </a:rPr>
                        <a:t>75</a:t>
                      </a:r>
                    </a:p>
                  </a:txBody>
                  <a:tcPr anchor="ctr"/>
                </a:tc>
                <a:extLst>
                  <a:ext uri="{0D108BD9-81ED-4DB2-BD59-A6C34878D82A}">
                    <a16:rowId xmlns:a16="http://schemas.microsoft.com/office/drawing/2014/main" val="513279033"/>
                  </a:ext>
                </a:extLst>
              </a:tr>
              <a:tr h="195110">
                <a:tc>
                  <a:txBody>
                    <a:bodyPr/>
                    <a:lstStyle/>
                    <a:p>
                      <a:r>
                        <a:rPr lang="en-GB" sz="1200" b="0" kern="1200" dirty="0">
                          <a:solidFill>
                            <a:schemeClr val="dk1"/>
                          </a:solidFill>
                          <a:latin typeface="Arial" panose="020B0604020202020204" pitchFamily="34" charset="0"/>
                          <a:ea typeface="+mn-ea"/>
                          <a:cs typeface="Arial" panose="020B0604020202020204" pitchFamily="34" charset="0"/>
                        </a:rPr>
                        <a:t>Median follow-up, months</a:t>
                      </a:r>
                    </a:p>
                  </a:txBody>
                  <a:tcPr anchor="ctr"/>
                </a:tc>
                <a:tc>
                  <a:txBody>
                    <a:bodyPr/>
                    <a:lstStyle/>
                    <a:p>
                      <a:pPr algn="ctr"/>
                      <a:r>
                        <a:rPr lang="en-GB" sz="1200" dirty="0">
                          <a:latin typeface="Arial" panose="020B0604020202020204" pitchFamily="34" charset="0"/>
                          <a:cs typeface="Arial" panose="020B0604020202020204" pitchFamily="34" charset="0"/>
                        </a:rPr>
                        <a:t>5.3</a:t>
                      </a:r>
                    </a:p>
                  </a:txBody>
                  <a:tcPr anchor="ctr"/>
                </a:tc>
                <a:tc>
                  <a:txBody>
                    <a:bodyPr/>
                    <a:lstStyle/>
                    <a:p>
                      <a:pPr algn="ctr"/>
                      <a:r>
                        <a:rPr lang="en-GB" sz="1200" dirty="0">
                          <a:latin typeface="Arial" panose="020B0604020202020204" pitchFamily="34" charset="0"/>
                          <a:cs typeface="Arial" panose="020B0604020202020204" pitchFamily="34" charset="0"/>
                        </a:rPr>
                        <a:t>4.6</a:t>
                      </a:r>
                    </a:p>
                  </a:txBody>
                  <a:tcPr anchor="ctr"/>
                </a:tc>
                <a:extLst>
                  <a:ext uri="{0D108BD9-81ED-4DB2-BD59-A6C34878D82A}">
                    <a16:rowId xmlns:a16="http://schemas.microsoft.com/office/drawing/2014/main" val="4234340367"/>
                  </a:ext>
                </a:extLst>
              </a:tr>
            </a:tbl>
          </a:graphicData>
        </a:graphic>
      </p:graphicFrame>
      <p:graphicFrame>
        <p:nvGraphicFramePr>
          <p:cNvPr id="14" name="Table 13">
            <a:extLst>
              <a:ext uri="{FF2B5EF4-FFF2-40B4-BE49-F238E27FC236}">
                <a16:creationId xmlns:a16="http://schemas.microsoft.com/office/drawing/2014/main" id="{95C2192F-9C3F-53F7-D349-D83F470A7316}"/>
              </a:ext>
            </a:extLst>
          </p:cNvPr>
          <p:cNvGraphicFramePr>
            <a:graphicFrameLocks noGrp="1"/>
          </p:cNvGraphicFramePr>
          <p:nvPr>
            <p:extLst>
              <p:ext uri="{D42A27DB-BD31-4B8C-83A1-F6EECF244321}">
                <p14:modId xmlns:p14="http://schemas.microsoft.com/office/powerpoint/2010/main" val="3793611627"/>
              </p:ext>
            </p:extLst>
          </p:nvPr>
        </p:nvGraphicFramePr>
        <p:xfrm>
          <a:off x="5618068" y="3196860"/>
          <a:ext cx="4968000" cy="2443164"/>
        </p:xfrm>
        <a:graphic>
          <a:graphicData uri="http://schemas.openxmlformats.org/drawingml/2006/table">
            <a:tbl>
              <a:tblPr firstRow="1" bandRow="1">
                <a:tableStyleId>{5C22544A-7EE6-4342-B048-85BDC9FD1C3A}</a:tableStyleId>
              </a:tblPr>
              <a:tblGrid>
                <a:gridCol w="2664000">
                  <a:extLst>
                    <a:ext uri="{9D8B030D-6E8A-4147-A177-3AD203B41FA5}">
                      <a16:colId xmlns:a16="http://schemas.microsoft.com/office/drawing/2014/main" val="3278945957"/>
                    </a:ext>
                  </a:extLst>
                </a:gridCol>
                <a:gridCol w="1152000">
                  <a:extLst>
                    <a:ext uri="{9D8B030D-6E8A-4147-A177-3AD203B41FA5}">
                      <a16:colId xmlns:a16="http://schemas.microsoft.com/office/drawing/2014/main" val="2861067820"/>
                    </a:ext>
                  </a:extLst>
                </a:gridCol>
                <a:gridCol w="1152000">
                  <a:extLst>
                    <a:ext uri="{9D8B030D-6E8A-4147-A177-3AD203B41FA5}">
                      <a16:colId xmlns:a16="http://schemas.microsoft.com/office/drawing/2014/main" val="3660140648"/>
                    </a:ext>
                  </a:extLst>
                </a:gridCol>
              </a:tblGrid>
              <a:tr h="457200">
                <a:tc>
                  <a:txBody>
                    <a:bodyPr/>
                    <a:lstStyle/>
                    <a:p>
                      <a:pPr algn="l"/>
                      <a:r>
                        <a:rPr lang="en-GB" sz="1200" b="1" kern="1200" dirty="0">
                          <a:solidFill>
                            <a:schemeClr val="lt1"/>
                          </a:solidFill>
                          <a:latin typeface="Arial" panose="020B0604020202020204" pitchFamily="34" charset="0"/>
                          <a:ea typeface="+mn-ea"/>
                          <a:cs typeface="Arial" panose="020B0604020202020204" pitchFamily="34" charset="0"/>
                        </a:rPr>
                        <a:t>Characteristic</a:t>
                      </a:r>
                    </a:p>
                  </a:txBody>
                  <a:tcPr anchor="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FTD/TPI + BEV</a:t>
                      </a:r>
                    </a:p>
                    <a:p>
                      <a:pPr algn="ctr"/>
                      <a:r>
                        <a:rPr lang="en-GB" sz="1200" b="1" kern="1200" dirty="0">
                          <a:solidFill>
                            <a:schemeClr val="lt1"/>
                          </a:solidFill>
                          <a:latin typeface="Arial" panose="020B0604020202020204" pitchFamily="34" charset="0"/>
                          <a:ea typeface="+mn-ea"/>
                          <a:cs typeface="Arial" panose="020B0604020202020204" pitchFamily="34" charset="0"/>
                        </a:rPr>
                        <a:t>N=122</a:t>
                      </a:r>
                    </a:p>
                  </a:txBody>
                  <a:tcPr marL="0" marR="0" anchor="b">
                    <a:solidFill>
                      <a:schemeClr val="accent1"/>
                    </a:solidFill>
                  </a:tcPr>
                </a:tc>
                <a:tc>
                  <a:txBody>
                    <a:bodyPr/>
                    <a:lstStyle/>
                    <a:p>
                      <a:pPr algn="ctr"/>
                      <a:r>
                        <a:rPr lang="en-GB" sz="1200" b="1" kern="1200" dirty="0">
                          <a:solidFill>
                            <a:schemeClr val="lt1"/>
                          </a:solidFill>
                          <a:latin typeface="Arial" panose="020B0604020202020204" pitchFamily="34" charset="0"/>
                          <a:ea typeface="+mn-ea"/>
                          <a:cs typeface="Arial" panose="020B0604020202020204" pitchFamily="34" charset="0"/>
                        </a:rPr>
                        <a:t>FTD/TPI</a:t>
                      </a:r>
                    </a:p>
                    <a:p>
                      <a:pPr algn="ctr"/>
                      <a:r>
                        <a:rPr lang="en-GB" sz="1200" b="1" kern="1200" dirty="0">
                          <a:solidFill>
                            <a:schemeClr val="lt1"/>
                          </a:solidFill>
                          <a:latin typeface="Arial" panose="020B0604020202020204" pitchFamily="34" charset="0"/>
                          <a:ea typeface="+mn-ea"/>
                          <a:cs typeface="Arial" panose="020B0604020202020204" pitchFamily="34" charset="0"/>
                        </a:rPr>
                        <a:t>N=75</a:t>
                      </a:r>
                    </a:p>
                  </a:txBody>
                  <a:tcPr anchor="b">
                    <a:solidFill>
                      <a:schemeClr val="accent1"/>
                    </a:solidFill>
                  </a:tcPr>
                </a:tc>
                <a:extLst>
                  <a:ext uri="{0D108BD9-81ED-4DB2-BD59-A6C34878D82A}">
                    <a16:rowId xmlns:a16="http://schemas.microsoft.com/office/drawing/2014/main" val="1963433282"/>
                  </a:ext>
                </a:extLst>
              </a:tr>
              <a:tr h="330994">
                <a:tc>
                  <a:txBody>
                    <a:bodyPr/>
                    <a:lstStyle/>
                    <a:p>
                      <a:r>
                        <a:rPr lang="en-GB" sz="1200" b="0" dirty="0">
                          <a:solidFill>
                            <a:schemeClr val="tx1"/>
                          </a:solidFill>
                          <a:latin typeface="Arial" panose="020B0604020202020204" pitchFamily="34" charset="0"/>
                          <a:cs typeface="Arial" panose="020B0604020202020204" pitchFamily="34" charset="0"/>
                        </a:rPr>
                        <a:t>Mean length of treatment, mo</a:t>
                      </a:r>
                    </a:p>
                  </a:txBody>
                  <a:tcPr anchor="ctr"/>
                </a:tc>
                <a:tc>
                  <a:txBody>
                    <a:bodyPr/>
                    <a:lstStyle/>
                    <a:p>
                      <a:pPr algn="ctr"/>
                      <a:r>
                        <a:rPr lang="en-GB" sz="1200" dirty="0">
                          <a:latin typeface="Arial" panose="020B0604020202020204" pitchFamily="34" charset="0"/>
                          <a:cs typeface="Arial" panose="020B0604020202020204" pitchFamily="34" charset="0"/>
                        </a:rPr>
                        <a:t>3.7</a:t>
                      </a:r>
                    </a:p>
                  </a:txBody>
                  <a:tcPr anchor="ctr"/>
                </a:tc>
                <a:tc>
                  <a:txBody>
                    <a:bodyPr/>
                    <a:lstStyle/>
                    <a:p>
                      <a:pPr algn="ctr"/>
                      <a:r>
                        <a:rPr lang="en-GB" sz="1200" dirty="0">
                          <a:latin typeface="Arial" panose="020B0604020202020204" pitchFamily="34" charset="0"/>
                          <a:cs typeface="Arial" panose="020B0604020202020204" pitchFamily="34" charset="0"/>
                        </a:rPr>
                        <a:t>2.7</a:t>
                      </a:r>
                    </a:p>
                  </a:txBody>
                  <a:tcPr anchor="ctr"/>
                </a:tc>
                <a:extLst>
                  <a:ext uri="{0D108BD9-81ED-4DB2-BD59-A6C34878D82A}">
                    <a16:rowId xmlns:a16="http://schemas.microsoft.com/office/drawing/2014/main" val="2985172334"/>
                  </a:ext>
                </a:extLst>
              </a:tr>
              <a:tr h="330994">
                <a:tc>
                  <a:txBody>
                    <a:bodyPr/>
                    <a:lstStyle/>
                    <a:p>
                      <a:r>
                        <a:rPr lang="en-GB" sz="1200" b="0" dirty="0">
                          <a:solidFill>
                            <a:schemeClr val="tx1"/>
                          </a:solidFill>
                          <a:latin typeface="Arial" panose="020B0604020202020204" pitchFamily="34" charset="0"/>
                          <a:cs typeface="Arial" panose="020B0604020202020204" pitchFamily="34" charset="0"/>
                        </a:rPr>
                        <a:t>Median OS, mo</a:t>
                      </a:r>
                    </a:p>
                  </a:txBody>
                  <a:tcPr anchor="ctr"/>
                </a:tc>
                <a:tc>
                  <a:txBody>
                    <a:bodyPr/>
                    <a:lstStyle/>
                    <a:p>
                      <a:pPr algn="ctr"/>
                      <a:r>
                        <a:rPr lang="en-GB" sz="1200" dirty="0">
                          <a:latin typeface="Arial" panose="020B0604020202020204" pitchFamily="34" charset="0"/>
                          <a:cs typeface="Arial" panose="020B0604020202020204" pitchFamily="34" charset="0"/>
                        </a:rPr>
                        <a:t>11.5</a:t>
                      </a:r>
                    </a:p>
                  </a:txBody>
                  <a:tcPr anchor="ctr"/>
                </a:tc>
                <a:tc>
                  <a:txBody>
                    <a:bodyPr/>
                    <a:lstStyle/>
                    <a:p>
                      <a:pPr algn="ctr"/>
                      <a:r>
                        <a:rPr lang="en-GB" sz="1200" dirty="0">
                          <a:latin typeface="Arial" panose="020B0604020202020204" pitchFamily="34" charset="0"/>
                          <a:cs typeface="Arial" panose="020B0604020202020204" pitchFamily="34" charset="0"/>
                        </a:rPr>
                        <a:t>9.6</a:t>
                      </a:r>
                    </a:p>
                  </a:txBody>
                  <a:tcPr anchor="ctr"/>
                </a:tc>
                <a:extLst>
                  <a:ext uri="{0D108BD9-81ED-4DB2-BD59-A6C34878D82A}">
                    <a16:rowId xmlns:a16="http://schemas.microsoft.com/office/drawing/2014/main" val="2394996492"/>
                  </a:ext>
                </a:extLst>
              </a:tr>
              <a:tr h="330994">
                <a:tc>
                  <a:txBody>
                    <a:bodyPr/>
                    <a:lstStyle/>
                    <a:p>
                      <a:r>
                        <a:rPr lang="en-GB" sz="1200" b="0" dirty="0">
                          <a:solidFill>
                            <a:schemeClr val="tx1"/>
                          </a:solidFill>
                          <a:latin typeface="Arial" panose="020B0604020202020204" pitchFamily="34" charset="0"/>
                          <a:cs typeface="Arial" panose="020B0604020202020204" pitchFamily="34" charset="0"/>
                        </a:rPr>
                        <a:t>Mean outpatient visits, n</a:t>
                      </a:r>
                    </a:p>
                  </a:txBody>
                  <a:tcPr anchor="ctr"/>
                </a:tc>
                <a:tc>
                  <a:txBody>
                    <a:bodyPr/>
                    <a:lstStyle/>
                    <a:p>
                      <a:pPr algn="ctr"/>
                      <a:r>
                        <a:rPr lang="en-GB" sz="1200" dirty="0">
                          <a:latin typeface="Arial" panose="020B0604020202020204" pitchFamily="34" charset="0"/>
                          <a:cs typeface="Arial" panose="020B0604020202020204" pitchFamily="34" charset="0"/>
                        </a:rPr>
                        <a:t>20.5</a:t>
                      </a:r>
                    </a:p>
                  </a:txBody>
                  <a:tcPr anchor="ctr"/>
                </a:tc>
                <a:tc>
                  <a:txBody>
                    <a:bodyPr/>
                    <a:lstStyle/>
                    <a:p>
                      <a:pPr algn="ctr"/>
                      <a:r>
                        <a:rPr lang="en-GB" sz="1200" dirty="0">
                          <a:latin typeface="Arial" panose="020B0604020202020204" pitchFamily="34" charset="0"/>
                          <a:cs typeface="Arial" panose="020B0604020202020204" pitchFamily="34" charset="0"/>
                        </a:rPr>
                        <a:t>13.9</a:t>
                      </a:r>
                    </a:p>
                  </a:txBody>
                  <a:tcPr anchor="ctr"/>
                </a:tc>
                <a:extLst>
                  <a:ext uri="{0D108BD9-81ED-4DB2-BD59-A6C34878D82A}">
                    <a16:rowId xmlns:a16="http://schemas.microsoft.com/office/drawing/2014/main" val="503844553"/>
                  </a:ext>
                </a:extLst>
              </a:tr>
              <a:tr h="330994">
                <a:tc>
                  <a:txBody>
                    <a:bodyPr/>
                    <a:lstStyle/>
                    <a:p>
                      <a:r>
                        <a:rPr lang="en-GB" sz="1200" b="0" dirty="0">
                          <a:solidFill>
                            <a:schemeClr val="tx1"/>
                          </a:solidFill>
                          <a:latin typeface="Arial" panose="020B0604020202020204" pitchFamily="34" charset="0"/>
                          <a:cs typeface="Arial" panose="020B0604020202020204" pitchFamily="34" charset="0"/>
                        </a:rPr>
                        <a:t>Mean ER visits, n</a:t>
                      </a:r>
                    </a:p>
                  </a:txBody>
                  <a:tcPr anchor="ctr"/>
                </a:tc>
                <a:tc>
                  <a:txBody>
                    <a:bodyPr/>
                    <a:lstStyle/>
                    <a:p>
                      <a:pPr algn="ctr"/>
                      <a:r>
                        <a:rPr lang="en-GB" sz="1200" dirty="0">
                          <a:latin typeface="Arial" panose="020B0604020202020204" pitchFamily="34" charset="0"/>
                          <a:cs typeface="Arial" panose="020B0604020202020204" pitchFamily="34" charset="0"/>
                        </a:rPr>
                        <a:t>0.5</a:t>
                      </a:r>
                    </a:p>
                  </a:txBody>
                  <a:tcPr anchor="ctr"/>
                </a:tc>
                <a:tc>
                  <a:txBody>
                    <a:bodyPr/>
                    <a:lstStyle/>
                    <a:p>
                      <a:pPr algn="ctr"/>
                      <a:r>
                        <a:rPr lang="en-GB" sz="1200" dirty="0">
                          <a:latin typeface="Arial" panose="020B0604020202020204" pitchFamily="34" charset="0"/>
                          <a:cs typeface="Arial" panose="020B0604020202020204" pitchFamily="34" charset="0"/>
                        </a:rPr>
                        <a:t>0.5</a:t>
                      </a:r>
                    </a:p>
                  </a:txBody>
                  <a:tcPr anchor="ctr"/>
                </a:tc>
                <a:extLst>
                  <a:ext uri="{0D108BD9-81ED-4DB2-BD59-A6C34878D82A}">
                    <a16:rowId xmlns:a16="http://schemas.microsoft.com/office/drawing/2014/main" val="793683683"/>
                  </a:ext>
                </a:extLst>
              </a:tr>
              <a:tr h="330994">
                <a:tc>
                  <a:txBody>
                    <a:bodyPr/>
                    <a:lstStyle/>
                    <a:p>
                      <a:r>
                        <a:rPr lang="en-GB" sz="1200" b="0" dirty="0">
                          <a:solidFill>
                            <a:schemeClr val="tx1"/>
                          </a:solidFill>
                          <a:latin typeface="Arial" panose="020B0604020202020204" pitchFamily="34" charset="0"/>
                          <a:cs typeface="Arial" panose="020B0604020202020204" pitchFamily="34" charset="0"/>
                        </a:rPr>
                        <a:t>Mean hospitalisations, n</a:t>
                      </a:r>
                      <a:endParaRPr lang="en-GB" sz="1200" b="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GB" sz="1200" dirty="0">
                          <a:latin typeface="Arial" panose="020B0604020202020204" pitchFamily="34" charset="0"/>
                          <a:cs typeface="Arial" panose="020B0604020202020204" pitchFamily="34" charset="0"/>
                        </a:rPr>
                        <a:t>1.1</a:t>
                      </a:r>
                    </a:p>
                  </a:txBody>
                  <a:tcPr anchor="ctr"/>
                </a:tc>
                <a:tc>
                  <a:txBody>
                    <a:bodyPr/>
                    <a:lstStyle/>
                    <a:p>
                      <a:pPr algn="ctr"/>
                      <a:r>
                        <a:rPr lang="en-GB" sz="12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val="513279033"/>
                  </a:ext>
                </a:extLst>
              </a:tr>
              <a:tr h="330994">
                <a:tc>
                  <a:txBody>
                    <a:bodyPr/>
                    <a:lstStyle/>
                    <a:p>
                      <a:r>
                        <a:rPr lang="en-GB" sz="1200" b="0" kern="1200" dirty="0">
                          <a:solidFill>
                            <a:schemeClr val="tx1"/>
                          </a:solidFill>
                          <a:latin typeface="Arial" panose="020B0604020202020204" pitchFamily="34" charset="0"/>
                          <a:ea typeface="+mn-ea"/>
                          <a:cs typeface="Arial" panose="020B0604020202020204" pitchFamily="34" charset="0"/>
                        </a:rPr>
                        <a:t>Mean healthcare event costs, USD</a:t>
                      </a:r>
                    </a:p>
                  </a:txBody>
                  <a:tcPr anchor="ctr"/>
                </a:tc>
                <a:tc>
                  <a:txBody>
                    <a:bodyPr/>
                    <a:lstStyle/>
                    <a:p>
                      <a:pPr algn="ctr"/>
                      <a:r>
                        <a:rPr lang="en-GB" sz="1200" dirty="0">
                          <a:latin typeface="Arial" panose="020B0604020202020204" pitchFamily="34" charset="0"/>
                          <a:cs typeface="Arial" panose="020B0604020202020204" pitchFamily="34" charset="0"/>
                        </a:rPr>
                        <a:t>27,175</a:t>
                      </a:r>
                    </a:p>
                  </a:txBody>
                  <a:tcPr anchor="ctr"/>
                </a:tc>
                <a:tc>
                  <a:txBody>
                    <a:bodyPr/>
                    <a:lstStyle/>
                    <a:p>
                      <a:pPr algn="ctr"/>
                      <a:r>
                        <a:rPr lang="en-GB" sz="1200" dirty="0">
                          <a:latin typeface="Arial" panose="020B0604020202020204" pitchFamily="34" charset="0"/>
                          <a:cs typeface="Arial" panose="020B0604020202020204" pitchFamily="34" charset="0"/>
                        </a:rPr>
                        <a:t>27,891</a:t>
                      </a:r>
                    </a:p>
                  </a:txBody>
                  <a:tcPr anchor="ctr"/>
                </a:tc>
                <a:extLst>
                  <a:ext uri="{0D108BD9-81ED-4DB2-BD59-A6C34878D82A}">
                    <a16:rowId xmlns:a16="http://schemas.microsoft.com/office/drawing/2014/main" val="4234340367"/>
                  </a:ext>
                </a:extLst>
              </a:tr>
            </a:tbl>
          </a:graphicData>
        </a:graphic>
      </p:graphicFrame>
    </p:spTree>
    <p:extLst>
      <p:ext uri="{BB962C8B-B14F-4D97-AF65-F5344CB8AC3E}">
        <p14:creationId xmlns:p14="http://schemas.microsoft.com/office/powerpoint/2010/main" val="255752314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CAAF00-E7E0-49A7-B166-0ED3FF30D868}"/>
              </a:ext>
            </a:extLst>
          </p:cNvPr>
          <p:cNvSpPr>
            <a:spLocks noGrp="1"/>
          </p:cNvSpPr>
          <p:nvPr>
            <p:ph sz="quarter" idx="12"/>
          </p:nvPr>
        </p:nvSpPr>
        <p:spPr>
          <a:xfrm>
            <a:off x="620184" y="1425600"/>
            <a:ext cx="10963200" cy="4525200"/>
          </a:xfrm>
        </p:spPr>
        <p:txBody>
          <a:bodyPr>
            <a:normAutofit fontScale="85000" lnSpcReduction="10000"/>
          </a:bodyPr>
          <a:lstStyle/>
          <a:p>
            <a:r>
              <a:rPr lang="en-GB" dirty="0"/>
              <a:t>RWE is being increasingly used to assist decision-making for regulators, payers, HCPs and patients</a:t>
            </a:r>
          </a:p>
          <a:p>
            <a:r>
              <a:rPr lang="en-GB" dirty="0"/>
              <a:t>Randomised controlled trials remain the ‘gold-standard’ to determine causal effect but RWE can provide complementary data in a patient population more representative of clinical practice</a:t>
            </a:r>
          </a:p>
          <a:p>
            <a:r>
              <a:rPr lang="en-GB" dirty="0"/>
              <a:t>RWD can be collected from a variety of sources, including administrative claims databases, EHRs, registries, and multimodal data sources</a:t>
            </a:r>
          </a:p>
          <a:p>
            <a:r>
              <a:rPr lang="en-GB" dirty="0"/>
              <a:t>Several limitations of RWE (e.g., risk of bias, data quality and confounding factors) must be considered and controlled through statistical and design methodology</a:t>
            </a:r>
          </a:p>
          <a:p>
            <a:r>
              <a:rPr lang="en-GB" dirty="0"/>
              <a:t>Regulatory guidance on the use of RWE will improve the perception of RWE by various stakeholders</a:t>
            </a:r>
          </a:p>
          <a:p>
            <a:r>
              <a:rPr lang="en-GB" dirty="0"/>
              <a:t>Real-world evidence on the use of regorafenib and trifluridine-tipiracil as later-line treatments for mCRC patients generally supports data from RCTs </a:t>
            </a:r>
          </a:p>
          <a:p>
            <a:r>
              <a:rPr lang="en-GB" dirty="0"/>
              <a:t>Additional later-line treatments for molecularly unselected mCRC patients should also be considered, such as </a:t>
            </a:r>
            <a:r>
              <a:rPr lang="en-GB" dirty="0" err="1"/>
              <a:t>fruquintinib</a:t>
            </a:r>
            <a:endParaRPr lang="en-GB" dirty="0"/>
          </a:p>
          <a:p>
            <a:r>
              <a:rPr lang="en-GB" dirty="0"/>
              <a:t>RWE will provide useful information on the use of fruquintinib in routine clinical practice, as it becomes more widely available </a:t>
            </a:r>
          </a:p>
          <a:p>
            <a:endParaRPr lang="en-GB" dirty="0"/>
          </a:p>
          <a:p>
            <a:endParaRPr lang="en-GB" dirty="0"/>
          </a:p>
        </p:txBody>
      </p:sp>
      <p:sp>
        <p:nvSpPr>
          <p:cNvPr id="4" name="Title 3">
            <a:extLst>
              <a:ext uri="{FF2B5EF4-FFF2-40B4-BE49-F238E27FC236}">
                <a16:creationId xmlns:a16="http://schemas.microsoft.com/office/drawing/2014/main" id="{D4D0A55B-C5AE-4911-8F94-7420E6E37E3F}"/>
              </a:ext>
            </a:extLst>
          </p:cNvPr>
          <p:cNvSpPr>
            <a:spLocks noGrp="1"/>
          </p:cNvSpPr>
          <p:nvPr>
            <p:ph type="title"/>
          </p:nvPr>
        </p:nvSpPr>
        <p:spPr>
          <a:xfrm>
            <a:off x="619201" y="259200"/>
            <a:ext cx="10963199" cy="864000"/>
          </a:xfrm>
        </p:spPr>
        <p:txBody>
          <a:bodyPr/>
          <a:lstStyle/>
          <a:p>
            <a:r>
              <a:rPr lang="en-GB" dirty="0"/>
              <a:t>Summary</a:t>
            </a:r>
          </a:p>
        </p:txBody>
      </p:sp>
      <p:sp>
        <p:nvSpPr>
          <p:cNvPr id="3" name="Slide Number Placeholder 2">
            <a:extLst>
              <a:ext uri="{FF2B5EF4-FFF2-40B4-BE49-F238E27FC236}">
                <a16:creationId xmlns:a16="http://schemas.microsoft.com/office/drawing/2014/main" id="{A25F26AF-E8FC-88B0-219E-FF9CD2A844F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2" name="Content Placeholder 1">
            <a:extLst>
              <a:ext uri="{FF2B5EF4-FFF2-40B4-BE49-F238E27FC236}">
                <a16:creationId xmlns:a16="http://schemas.microsoft.com/office/drawing/2014/main" id="{253A83F3-8C1D-01BE-E906-103A468A9CB4}"/>
              </a:ext>
            </a:extLst>
          </p:cNvPr>
          <p:cNvSpPr>
            <a:spLocks noGrp="1"/>
          </p:cNvSpPr>
          <p:nvPr>
            <p:ph sz="quarter" idx="15"/>
          </p:nvPr>
        </p:nvSpPr>
        <p:spPr>
          <a:xfrm>
            <a:off x="620183" y="6356351"/>
            <a:ext cx="10180339" cy="365125"/>
          </a:xfrm>
        </p:spPr>
        <p:txBody>
          <a:bodyPr/>
          <a:lstStyle/>
          <a:p>
            <a:r>
              <a:rPr lang="en-GB" dirty="0"/>
              <a:t>EHR, electronic health record</a:t>
            </a:r>
            <a:r>
              <a:rPr lang="en-GB" dirty="0">
                <a:solidFill>
                  <a:schemeClr val="tx2"/>
                </a:solidFill>
              </a:rPr>
              <a:t>; HCP, healthcare professional; mCRC, metastatic colorectal cancer’ RCT, randomised-controlled trial; RWD, real-world data; RWE, real-world evidence</a:t>
            </a:r>
          </a:p>
        </p:txBody>
      </p:sp>
    </p:spTree>
    <p:extLst>
      <p:ext uri="{BB962C8B-B14F-4D97-AF65-F5344CB8AC3E}">
        <p14:creationId xmlns:p14="http://schemas.microsoft.com/office/powerpoint/2010/main" val="1090677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1092440" cy="5099015"/>
          </a:xfrm>
        </p:spPr>
        <p:txBody>
          <a:bodyPr>
            <a:normAutofit fontScale="47500" lnSpcReduction="20000"/>
          </a:bodyPr>
          <a:lstStyle/>
          <a:p>
            <a:pPr marL="0" indent="0">
              <a:lnSpc>
                <a:spcPct val="120000"/>
              </a:lnSpc>
              <a:spcBef>
                <a:spcPts val="600"/>
              </a:spcBef>
              <a:buNone/>
            </a:pPr>
            <a:r>
              <a:rPr lang="en-GB" altLang="en-US" sz="2500" b="1" dirty="0">
                <a:latin typeface="Arial" panose="020B0604020202020204" pitchFamily="34" charset="0"/>
              </a:rPr>
              <a:t>This programme is developed by GI CONNECT, </a:t>
            </a:r>
            <a:br>
              <a:rPr lang="en-GB" altLang="en-US" sz="2500" b="1" dirty="0">
                <a:latin typeface="Arial" panose="020B0604020202020204" pitchFamily="34" charset="0"/>
              </a:rPr>
            </a:br>
            <a:r>
              <a:rPr lang="en-GB" altLang="en-US" sz="2500" b="1" dirty="0">
                <a:latin typeface="Arial" panose="020B0604020202020204" pitchFamily="34" charset="0"/>
              </a:rPr>
              <a:t>an international group of experts in the field </a:t>
            </a:r>
            <a:br>
              <a:rPr lang="en-GB" altLang="en-US" sz="2500" b="1" dirty="0">
                <a:latin typeface="Arial" panose="020B0604020202020204" pitchFamily="34" charset="0"/>
              </a:rPr>
            </a:br>
            <a:r>
              <a:rPr lang="en-GB" altLang="en-US" sz="2500" b="1" dirty="0">
                <a:latin typeface="Arial" panose="020B0604020202020204" pitchFamily="34" charset="0"/>
              </a:rPr>
              <a:t>of gastrointestinal oncology. </a:t>
            </a:r>
          </a:p>
          <a:p>
            <a:pPr marL="0" indent="0">
              <a:lnSpc>
                <a:spcPct val="120000"/>
              </a:lnSpc>
              <a:spcBef>
                <a:spcPts val="600"/>
              </a:spcBef>
              <a:buNone/>
            </a:pPr>
            <a:endParaRPr lang="en-GB" altLang="en-US" sz="2500" dirty="0">
              <a:latin typeface="Arial" panose="020B0604020202020204" pitchFamily="34" charset="0"/>
            </a:endParaRPr>
          </a:p>
          <a:p>
            <a:pPr marL="0" indent="0">
              <a:spcBef>
                <a:spcPts val="600"/>
              </a:spcBef>
              <a:buNone/>
            </a:pPr>
            <a:r>
              <a:rPr lang="en-GB" sz="2500" b="1" dirty="0">
                <a:solidFill>
                  <a:schemeClr val="accent1"/>
                </a:solidFill>
                <a:latin typeface="Arial" panose="020B0604020202020204" pitchFamily="34" charset="0"/>
              </a:rPr>
              <a:t>Acknowledgement and disclosures</a:t>
            </a:r>
            <a:endParaRPr lang="en-GB" altLang="en-US" sz="2500" b="1" dirty="0">
              <a:solidFill>
                <a:schemeClr val="accent1"/>
              </a:solidFill>
              <a:latin typeface="Arial" panose="020B0604020202020204" pitchFamily="34" charset="0"/>
            </a:endParaRPr>
          </a:p>
          <a:p>
            <a:pPr marL="0" indent="0">
              <a:buNone/>
            </a:pPr>
            <a:r>
              <a:rPr lang="en-GB" altLang="en-US" sz="2500" dirty="0">
                <a:latin typeface="Arial" panose="020B0604020202020204" pitchFamily="34" charset="0"/>
              </a:rPr>
              <a:t>This GI CONNECT programme is supported through an independent educational grant from Bayer. The programme is therefore independent, the content is not influenced by the supporter and is under the sole responsibility of the experts.</a:t>
            </a:r>
            <a:endParaRPr lang="en-GB" sz="2500" dirty="0">
              <a:latin typeface="Arial" panose="020B0604020202020204" pitchFamily="34" charset="0"/>
            </a:endParaRPr>
          </a:p>
          <a:p>
            <a:pPr marL="0" indent="0">
              <a:buNone/>
            </a:pPr>
            <a:r>
              <a:rPr lang="en-GB" sz="2500" b="1" dirty="0">
                <a:latin typeface="Arial" panose="020B0604020202020204" pitchFamily="34" charset="0"/>
              </a:rPr>
              <a:t>Please note:</a:t>
            </a:r>
            <a:r>
              <a:rPr lang="en-GB" sz="2500"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sz="2500" dirty="0">
                <a:latin typeface="Arial" panose="020B0604020202020204" pitchFamily="34" charset="0"/>
              </a:rPr>
              <a:t>Expert disclosures:</a:t>
            </a:r>
          </a:p>
          <a:p>
            <a:r>
              <a:rPr lang="en-GB" sz="2500" b="1" dirty="0">
                <a:solidFill>
                  <a:srgbClr val="C6573B"/>
                </a:solidFill>
                <a:latin typeface="Arial" panose="020B0604020202020204" pitchFamily="34" charset="0"/>
              </a:rPr>
              <a:t>Prof. Tanios Bekaii-Saab </a:t>
            </a:r>
            <a:r>
              <a:rPr lang="en-GB" sz="2500" dirty="0">
                <a:latin typeface="Arial" panose="020B0604020202020204" pitchFamily="34" charset="0"/>
              </a:rPr>
              <a:t>has received financial support/sponsorship for research support, consultation, or speaker fees from the following companies: </a:t>
            </a:r>
            <a:endParaRPr lang="en-GB" sz="2500" dirty="0">
              <a:highlight>
                <a:srgbClr val="FFFF00"/>
              </a:highlight>
              <a:latin typeface="Arial" panose="020B0604020202020204" pitchFamily="34" charset="0"/>
            </a:endParaRPr>
          </a:p>
          <a:p>
            <a:pPr lvl="1"/>
            <a:r>
              <a:rPr lang="en-GB" sz="2300" dirty="0">
                <a:solidFill>
                  <a:schemeClr val="tx2"/>
                </a:solidFill>
              </a:rPr>
              <a:t>Research Funding (to institution): Agios, </a:t>
            </a:r>
            <a:r>
              <a:rPr lang="en-GB" sz="2300" dirty="0" err="1">
                <a:solidFill>
                  <a:schemeClr val="tx2"/>
                </a:solidFill>
              </a:rPr>
              <a:t>Arys</a:t>
            </a:r>
            <a:r>
              <a:rPr lang="en-GB" sz="2300" dirty="0">
                <a:solidFill>
                  <a:schemeClr val="tx2"/>
                </a:solidFill>
              </a:rPr>
              <a:t>, Arcus, </a:t>
            </a:r>
            <a:r>
              <a:rPr lang="en-GB" sz="2300" dirty="0" err="1">
                <a:solidFill>
                  <a:schemeClr val="tx2"/>
                </a:solidFill>
              </a:rPr>
              <a:t>Atreca</a:t>
            </a:r>
            <a:r>
              <a:rPr lang="en-GB" sz="2300" dirty="0">
                <a:solidFill>
                  <a:schemeClr val="tx2"/>
                </a:solidFill>
              </a:rPr>
              <a:t>, Boston Biomedical, Bayer, Eisai, Celgene, Lilly, Ipsen, Clovis, Seattle Genetics, Genentech, Novartis, </a:t>
            </a:r>
            <a:r>
              <a:rPr lang="en-GB" sz="2300" dirty="0" err="1">
                <a:solidFill>
                  <a:schemeClr val="tx2"/>
                </a:solidFill>
              </a:rPr>
              <a:t>Mirati</a:t>
            </a:r>
            <a:r>
              <a:rPr lang="en-GB" sz="2300" dirty="0">
                <a:solidFill>
                  <a:schemeClr val="tx2"/>
                </a:solidFill>
              </a:rPr>
              <a:t>, Merus, </a:t>
            </a:r>
            <a:r>
              <a:rPr lang="en-GB" sz="2300" dirty="0" err="1">
                <a:solidFill>
                  <a:schemeClr val="tx2"/>
                </a:solidFill>
              </a:rPr>
              <a:t>Abgenomics</a:t>
            </a:r>
            <a:r>
              <a:rPr lang="en-GB" sz="2300" dirty="0">
                <a:solidFill>
                  <a:schemeClr val="tx2"/>
                </a:solidFill>
              </a:rPr>
              <a:t>, Incyte, Pfizer, BMS. Consulting (to institution): </a:t>
            </a:r>
            <a:r>
              <a:rPr lang="en-GB" sz="2300" dirty="0" err="1">
                <a:solidFill>
                  <a:schemeClr val="tx2"/>
                </a:solidFill>
              </a:rPr>
              <a:t>Servier</a:t>
            </a:r>
            <a:r>
              <a:rPr lang="en-GB" sz="2300" dirty="0">
                <a:solidFill>
                  <a:schemeClr val="tx2"/>
                </a:solidFill>
              </a:rPr>
              <a:t>, Ipsen, Arcus, Pfizer, Seattle Genetics, Bayer, Genentech, Incyte, Eisai, Merus, Merck </a:t>
            </a:r>
            <a:r>
              <a:rPr lang="en-GB" sz="2300" dirty="0" err="1">
                <a:solidFill>
                  <a:schemeClr val="tx2"/>
                </a:solidFill>
              </a:rPr>
              <a:t>KGaA</a:t>
            </a:r>
            <a:r>
              <a:rPr lang="en-GB" sz="2300" dirty="0">
                <a:solidFill>
                  <a:schemeClr val="tx2"/>
                </a:solidFill>
              </a:rPr>
              <a:t> and Merck. Consulting (to self): </a:t>
            </a:r>
            <a:r>
              <a:rPr lang="en-GB" sz="2300" dirty="0" err="1">
                <a:solidFill>
                  <a:schemeClr val="tx2"/>
                </a:solidFill>
              </a:rPr>
              <a:t>Stemline</a:t>
            </a:r>
            <a:r>
              <a:rPr lang="en-GB" sz="2300" dirty="0">
                <a:solidFill>
                  <a:schemeClr val="tx2"/>
                </a:solidFill>
              </a:rPr>
              <a:t>, AbbVie, Blueprint Medicines , Boehringer Ingelheim, Janssen, Daiichi Sankyo, </a:t>
            </a:r>
            <a:r>
              <a:rPr lang="en-GB" sz="2300" dirty="0" err="1">
                <a:solidFill>
                  <a:schemeClr val="tx2"/>
                </a:solidFill>
              </a:rPr>
              <a:t>Natera</a:t>
            </a:r>
            <a:r>
              <a:rPr lang="en-GB" sz="2300" dirty="0">
                <a:solidFill>
                  <a:schemeClr val="tx2"/>
                </a:solidFill>
              </a:rPr>
              <a:t>, </a:t>
            </a:r>
            <a:r>
              <a:rPr lang="en-GB" sz="2300" dirty="0" err="1">
                <a:solidFill>
                  <a:schemeClr val="tx2"/>
                </a:solidFill>
              </a:rPr>
              <a:t>TreosBio</a:t>
            </a:r>
            <a:r>
              <a:rPr lang="en-GB" sz="2300" dirty="0">
                <a:solidFill>
                  <a:schemeClr val="tx2"/>
                </a:solidFill>
              </a:rPr>
              <a:t>, </a:t>
            </a:r>
            <a:r>
              <a:rPr lang="en-GB" sz="2300" dirty="0" err="1">
                <a:solidFill>
                  <a:schemeClr val="tx2"/>
                </a:solidFill>
              </a:rPr>
              <a:t>Celularity</a:t>
            </a:r>
            <a:r>
              <a:rPr lang="en-GB" sz="2300" dirty="0">
                <a:solidFill>
                  <a:schemeClr val="tx2"/>
                </a:solidFill>
              </a:rPr>
              <a:t>, </a:t>
            </a:r>
            <a:r>
              <a:rPr lang="en-GB" sz="2300" dirty="0" err="1">
                <a:solidFill>
                  <a:schemeClr val="tx2"/>
                </a:solidFill>
              </a:rPr>
              <a:t>Caladrius</a:t>
            </a:r>
            <a:r>
              <a:rPr lang="en-GB" sz="2300" dirty="0">
                <a:solidFill>
                  <a:schemeClr val="tx2"/>
                </a:solidFill>
              </a:rPr>
              <a:t> Biosciences, Exact Science, </a:t>
            </a:r>
            <a:r>
              <a:rPr lang="en-GB" sz="2300" dirty="0" err="1">
                <a:solidFill>
                  <a:schemeClr val="tx2"/>
                </a:solidFill>
              </a:rPr>
              <a:t>Sobi</a:t>
            </a:r>
            <a:r>
              <a:rPr lang="en-GB" sz="2300" dirty="0">
                <a:solidFill>
                  <a:schemeClr val="tx2"/>
                </a:solidFill>
              </a:rPr>
              <a:t>, </a:t>
            </a:r>
            <a:r>
              <a:rPr lang="en-GB" sz="2300" dirty="0" err="1">
                <a:solidFill>
                  <a:schemeClr val="tx2"/>
                </a:solidFill>
              </a:rPr>
              <a:t>Beigene</a:t>
            </a:r>
            <a:r>
              <a:rPr lang="en-GB" sz="2300" dirty="0">
                <a:solidFill>
                  <a:schemeClr val="tx2"/>
                </a:solidFill>
              </a:rPr>
              <a:t>, </a:t>
            </a:r>
            <a:r>
              <a:rPr lang="en-GB" sz="2300" dirty="0" err="1">
                <a:solidFill>
                  <a:schemeClr val="tx2"/>
                </a:solidFill>
              </a:rPr>
              <a:t>Kanaph</a:t>
            </a:r>
            <a:r>
              <a:rPr lang="en-GB" sz="2300" dirty="0">
                <a:solidFill>
                  <a:schemeClr val="tx2"/>
                </a:solidFill>
              </a:rPr>
              <a:t>, AstraZeneca, </a:t>
            </a:r>
            <a:r>
              <a:rPr lang="en-GB" sz="2300" dirty="0" err="1">
                <a:solidFill>
                  <a:schemeClr val="tx2"/>
                </a:solidFill>
              </a:rPr>
              <a:t>Deciphera</a:t>
            </a:r>
            <a:r>
              <a:rPr lang="en-GB" sz="2300" dirty="0">
                <a:solidFill>
                  <a:schemeClr val="tx2"/>
                </a:solidFill>
              </a:rPr>
              <a:t>, Zai Labs, </a:t>
            </a:r>
            <a:r>
              <a:rPr lang="en-GB" sz="2300" dirty="0" err="1">
                <a:solidFill>
                  <a:schemeClr val="tx2"/>
                </a:solidFill>
              </a:rPr>
              <a:t>Exelixis</a:t>
            </a:r>
            <a:r>
              <a:rPr lang="en-GB" sz="2300" dirty="0">
                <a:solidFill>
                  <a:schemeClr val="tx2"/>
                </a:solidFill>
              </a:rPr>
              <a:t>, MJH Life Sciences, Aptitude Health, Illumina, Foundation Medicine and Sanofi. Glaxo SmithKline , </a:t>
            </a:r>
            <a:r>
              <a:rPr lang="en-GB" sz="2300" dirty="0" err="1">
                <a:solidFill>
                  <a:schemeClr val="tx2"/>
                </a:solidFill>
              </a:rPr>
              <a:t>Xilio</a:t>
            </a:r>
            <a:r>
              <a:rPr lang="en-GB" sz="2300" dirty="0">
                <a:solidFill>
                  <a:schemeClr val="tx2"/>
                </a:solidFill>
              </a:rPr>
              <a:t>. IDMC/DSMB: The Valley Hospital, </a:t>
            </a:r>
            <a:r>
              <a:rPr lang="en-GB" sz="2300" dirty="0" err="1">
                <a:solidFill>
                  <a:schemeClr val="tx2"/>
                </a:solidFill>
              </a:rPr>
              <a:t>Fibrogen</a:t>
            </a:r>
            <a:r>
              <a:rPr lang="en-GB" sz="2300" dirty="0">
                <a:solidFill>
                  <a:schemeClr val="tx2"/>
                </a:solidFill>
              </a:rPr>
              <a:t>, Suzhou </a:t>
            </a:r>
            <a:r>
              <a:rPr lang="en-GB" sz="2300" dirty="0" err="1">
                <a:solidFill>
                  <a:schemeClr val="tx2"/>
                </a:solidFill>
              </a:rPr>
              <a:t>Kintor</a:t>
            </a:r>
            <a:r>
              <a:rPr lang="en-GB" sz="2300" dirty="0">
                <a:solidFill>
                  <a:schemeClr val="tx2"/>
                </a:solidFill>
              </a:rPr>
              <a:t>, AstraZeneca, </a:t>
            </a:r>
            <a:r>
              <a:rPr lang="en-GB" sz="2300" dirty="0" err="1">
                <a:solidFill>
                  <a:schemeClr val="tx2"/>
                </a:solidFill>
              </a:rPr>
              <a:t>Exelixis</a:t>
            </a:r>
            <a:r>
              <a:rPr lang="en-GB" sz="2300" dirty="0">
                <a:solidFill>
                  <a:schemeClr val="tx2"/>
                </a:solidFill>
              </a:rPr>
              <a:t>, Merck/Eisai, </a:t>
            </a:r>
            <a:r>
              <a:rPr lang="en-GB" sz="2300" dirty="0" err="1">
                <a:solidFill>
                  <a:schemeClr val="tx2"/>
                </a:solidFill>
              </a:rPr>
              <a:t>PanCan</a:t>
            </a:r>
            <a:r>
              <a:rPr lang="en-GB" sz="2300" dirty="0">
                <a:solidFill>
                  <a:schemeClr val="tx2"/>
                </a:solidFill>
              </a:rPr>
              <a:t> and 1Globe.  Scientific Advisory Board: </a:t>
            </a:r>
            <a:r>
              <a:rPr lang="en-GB" sz="2300" dirty="0" err="1">
                <a:solidFill>
                  <a:schemeClr val="tx2"/>
                </a:solidFill>
              </a:rPr>
              <a:t>Imugene</a:t>
            </a:r>
            <a:r>
              <a:rPr lang="en-GB" sz="2300" dirty="0">
                <a:solidFill>
                  <a:schemeClr val="tx2"/>
                </a:solidFill>
              </a:rPr>
              <a:t>, </a:t>
            </a:r>
            <a:r>
              <a:rPr lang="en-GB" sz="2300" dirty="0" err="1">
                <a:solidFill>
                  <a:schemeClr val="tx2"/>
                </a:solidFill>
              </a:rPr>
              <a:t>Immuneering</a:t>
            </a:r>
            <a:r>
              <a:rPr lang="en-GB" sz="2300" dirty="0">
                <a:solidFill>
                  <a:schemeClr val="tx2"/>
                </a:solidFill>
              </a:rPr>
              <a:t>, </a:t>
            </a:r>
            <a:r>
              <a:rPr lang="en-GB" sz="2300" dirty="0" err="1">
                <a:solidFill>
                  <a:schemeClr val="tx2"/>
                </a:solidFill>
              </a:rPr>
              <a:t>Xilis</a:t>
            </a:r>
            <a:r>
              <a:rPr lang="en-GB" sz="2300" dirty="0">
                <a:solidFill>
                  <a:schemeClr val="tx2"/>
                </a:solidFill>
              </a:rPr>
              <a:t>, </a:t>
            </a:r>
            <a:r>
              <a:rPr lang="en-GB" sz="2300" dirty="0" err="1">
                <a:solidFill>
                  <a:schemeClr val="tx2"/>
                </a:solidFill>
              </a:rPr>
              <a:t>Replimune</a:t>
            </a:r>
            <a:r>
              <a:rPr lang="en-GB" sz="2300" dirty="0">
                <a:solidFill>
                  <a:schemeClr val="tx2"/>
                </a:solidFill>
              </a:rPr>
              <a:t>, Artiva and Sun Biopharma. Royalties: </a:t>
            </a:r>
            <a:r>
              <a:rPr lang="en-GB" sz="2300" dirty="0" err="1">
                <a:solidFill>
                  <a:schemeClr val="tx2"/>
                </a:solidFill>
              </a:rPr>
              <a:t>Uptodate</a:t>
            </a:r>
            <a:r>
              <a:rPr lang="en-GB" sz="2300" dirty="0">
                <a:solidFill>
                  <a:schemeClr val="tx2"/>
                </a:solidFill>
              </a:rPr>
              <a:t>. Inventions/Patents: WO/2018/183488: HUMAN PD1 PEPTIDE VACCINES AND USES THEREOF – Licensed to </a:t>
            </a:r>
            <a:r>
              <a:rPr lang="en-GB" sz="2300" dirty="0" err="1">
                <a:solidFill>
                  <a:schemeClr val="tx2"/>
                </a:solidFill>
              </a:rPr>
              <a:t>Imugene</a:t>
            </a:r>
            <a:r>
              <a:rPr lang="en-GB" sz="2300" dirty="0">
                <a:solidFill>
                  <a:schemeClr val="tx2"/>
                </a:solidFill>
              </a:rPr>
              <a:t>, WO/2019/055687: METHODS AND COMPOSITIONS FOR THE TREATMENT OF CANCER CACHEXIA – Licensed to Recursion</a:t>
            </a:r>
          </a:p>
          <a:p>
            <a:r>
              <a:rPr lang="en-GB" sz="2500" b="1" dirty="0">
                <a:solidFill>
                  <a:schemeClr val="accent1"/>
                </a:solidFill>
                <a:latin typeface="Arial" panose="020B0604020202020204" pitchFamily="34" charset="0"/>
              </a:rPr>
              <a:t>Prof. Shubham Pant </a:t>
            </a:r>
            <a:r>
              <a:rPr lang="en-GB" sz="2500" dirty="0">
                <a:latin typeface="Arial" panose="020B0604020202020204" pitchFamily="34" charset="0"/>
              </a:rPr>
              <a:t>has received financial support/sponsorship for research support, consultation, or speaker fees from the following companies:</a:t>
            </a:r>
          </a:p>
          <a:p>
            <a:pPr lvl="1"/>
            <a:r>
              <a:rPr lang="en-GB" sz="2300" dirty="0">
                <a:latin typeface="Arial" panose="020B0604020202020204" pitchFamily="34" charset="0"/>
              </a:rPr>
              <a:t>Consulting or advisory Role: </a:t>
            </a:r>
            <a:r>
              <a:rPr lang="en-GB" sz="2300" dirty="0" err="1">
                <a:latin typeface="Arial" panose="020B0604020202020204" pitchFamily="34" charset="0"/>
              </a:rPr>
              <a:t>Zymeworks</a:t>
            </a:r>
            <a:r>
              <a:rPr lang="en-GB" sz="2300" dirty="0">
                <a:latin typeface="Arial" panose="020B0604020202020204" pitchFamily="34" charset="0"/>
              </a:rPr>
              <a:t>, Ipsen, Novartis, Janssen, </a:t>
            </a:r>
            <a:r>
              <a:rPr lang="en-GB" sz="2300" dirty="0" err="1">
                <a:latin typeface="Arial" panose="020B0604020202020204" pitchFamily="34" charset="0"/>
              </a:rPr>
              <a:t>AskGene</a:t>
            </a:r>
            <a:r>
              <a:rPr lang="en-GB" sz="2300" dirty="0">
                <a:latin typeface="Arial" panose="020B0604020202020204" pitchFamily="34" charset="0"/>
              </a:rPr>
              <a:t> Pharma, </a:t>
            </a:r>
            <a:r>
              <a:rPr lang="en-GB" sz="2300" dirty="0" err="1">
                <a:latin typeface="Arial" panose="020B0604020202020204" pitchFamily="34" charset="0"/>
              </a:rPr>
              <a:t>BPGBio</a:t>
            </a:r>
            <a:r>
              <a:rPr lang="en-GB" sz="2300" dirty="0">
                <a:latin typeface="Arial" panose="020B0604020202020204" pitchFamily="34" charset="0"/>
              </a:rPr>
              <a:t>, Jazz, AstraZeneca, Boehringer Ingelheim, </a:t>
            </a:r>
            <a:r>
              <a:rPr lang="en-GB" sz="2300" dirty="0" err="1">
                <a:latin typeface="Arial" panose="020B0604020202020204" pitchFamily="34" charset="0"/>
              </a:rPr>
              <a:t>USWorldmeds</a:t>
            </a:r>
            <a:r>
              <a:rPr lang="en-GB" sz="2300" dirty="0">
                <a:latin typeface="Arial" panose="020B0604020202020204" pitchFamily="34" charset="0"/>
              </a:rPr>
              <a:t>, Nihon Medi-Physics Co, Ltd, Alligator Bioscience, </a:t>
            </a:r>
            <a:r>
              <a:rPr lang="en-GB" sz="2300" dirty="0" err="1">
                <a:latin typeface="Arial" panose="020B0604020202020204" pitchFamily="34" charset="0"/>
              </a:rPr>
              <a:t>Theriva</a:t>
            </a:r>
            <a:r>
              <a:rPr lang="en-GB" sz="2300" dirty="0">
                <a:latin typeface="Arial" panose="020B0604020202020204" pitchFamily="34" charset="0"/>
              </a:rPr>
              <a:t> Biosciences. Research funding (funding to institution): </a:t>
            </a:r>
            <a:r>
              <a:rPr lang="en-GB" sz="2300" dirty="0" err="1">
                <a:latin typeface="Arial" panose="020B0604020202020204" pitchFamily="34" charset="0"/>
              </a:rPr>
              <a:t>Mirati</a:t>
            </a:r>
            <a:r>
              <a:rPr lang="en-GB" sz="2300" dirty="0">
                <a:latin typeface="Arial" panose="020B0604020202020204" pitchFamily="34" charset="0"/>
              </a:rPr>
              <a:t> Therapeutics, Lilly, </a:t>
            </a:r>
            <a:r>
              <a:rPr lang="en-GB" sz="2300" dirty="0" err="1">
                <a:latin typeface="Arial" panose="020B0604020202020204" pitchFamily="34" charset="0"/>
              </a:rPr>
              <a:t>Xencor</a:t>
            </a:r>
            <a:r>
              <a:rPr lang="en-GB" sz="2300" dirty="0">
                <a:latin typeface="Arial" panose="020B0604020202020204" pitchFamily="34" charset="0"/>
              </a:rPr>
              <a:t>, Novartis, Bristol-Myers Squibb, Astellas, </a:t>
            </a:r>
            <a:r>
              <a:rPr lang="en-GB" sz="2300" dirty="0" err="1">
                <a:latin typeface="Arial" panose="020B0604020202020204" pitchFamily="34" charset="0"/>
              </a:rPr>
              <a:t>Framewave</a:t>
            </a:r>
            <a:r>
              <a:rPr lang="en-GB" sz="2300" dirty="0">
                <a:latin typeface="Arial" panose="020B0604020202020204" pitchFamily="34" charset="0"/>
              </a:rPr>
              <a:t>, 4D Pharma, Boehringer Ingelheim, NGM Pharmaceuticals, Janssen, Arcus, </a:t>
            </a:r>
            <a:r>
              <a:rPr lang="en-GB" sz="2300" dirty="0" err="1">
                <a:latin typeface="Arial" panose="020B0604020202020204" pitchFamily="34" charset="0"/>
              </a:rPr>
              <a:t>Elicio</a:t>
            </a:r>
            <a:r>
              <a:rPr lang="en-GB" sz="2300" dirty="0">
                <a:latin typeface="Arial" panose="020B0604020202020204" pitchFamily="34" charset="0"/>
              </a:rPr>
              <a:t>, </a:t>
            </a:r>
            <a:r>
              <a:rPr lang="en-GB" sz="2300" dirty="0" err="1">
                <a:latin typeface="Arial" panose="020B0604020202020204" pitchFamily="34" charset="0"/>
              </a:rPr>
              <a:t>Biontech</a:t>
            </a:r>
            <a:r>
              <a:rPr lang="en-GB" sz="2300" dirty="0">
                <a:latin typeface="Arial" panose="020B0604020202020204" pitchFamily="34" charset="0"/>
              </a:rPr>
              <a:t>, Ipsen, </a:t>
            </a:r>
            <a:r>
              <a:rPr lang="en-GB" sz="2300" dirty="0" err="1">
                <a:latin typeface="Arial" panose="020B0604020202020204" pitchFamily="34" charset="0"/>
              </a:rPr>
              <a:t>Zymeworks</a:t>
            </a:r>
            <a:r>
              <a:rPr lang="en-GB" sz="2300" dirty="0">
                <a:latin typeface="Arial" panose="020B0604020202020204" pitchFamily="34" charset="0"/>
              </a:rPr>
              <a:t>, Pfizer, </a:t>
            </a:r>
            <a:r>
              <a:rPr lang="en-GB" sz="2300" dirty="0" err="1">
                <a:latin typeface="Arial" panose="020B0604020202020204" pitchFamily="34" charset="0"/>
              </a:rPr>
              <a:t>ImmunoMET</a:t>
            </a:r>
            <a:r>
              <a:rPr lang="en-GB" sz="2300" dirty="0">
                <a:latin typeface="Arial" panose="020B0604020202020204" pitchFamily="34" charset="0"/>
              </a:rPr>
              <a:t>, </a:t>
            </a:r>
            <a:r>
              <a:rPr lang="en-GB" sz="2300" dirty="0" err="1">
                <a:latin typeface="Arial" panose="020B0604020202020204" pitchFamily="34" charset="0"/>
              </a:rPr>
              <a:t>Immuneering</a:t>
            </a:r>
            <a:r>
              <a:rPr lang="en-GB" sz="2300" dirty="0">
                <a:latin typeface="Arial" panose="020B0604020202020204" pitchFamily="34" charset="0"/>
              </a:rPr>
              <a:t>, Amal Therapeutics.</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the following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22" name="Content Placeholder 21">
            <a:extLst>
              <a:ext uri="{FF2B5EF4-FFF2-40B4-BE49-F238E27FC236}">
                <a16:creationId xmlns:a16="http://schemas.microsoft.com/office/drawing/2014/main" id="{03EB309C-7108-8D40-8457-D57FBD92E19B}"/>
              </a:ext>
            </a:extLst>
          </p:cNvPr>
          <p:cNvSpPr>
            <a:spLocks noGrp="1"/>
          </p:cNvSpPr>
          <p:nvPr>
            <p:ph sz="quarter" idx="15"/>
          </p:nvPr>
        </p:nvSpPr>
        <p:spPr/>
        <p:txBody>
          <a:bodyPr/>
          <a:lstStyle/>
          <a:p>
            <a:endParaRPr lang="en-GB" dirty="0"/>
          </a:p>
        </p:txBody>
      </p:sp>
      <p:grpSp>
        <p:nvGrpSpPr>
          <p:cNvPr id="2" name="Group 1">
            <a:extLst>
              <a:ext uri="{FF2B5EF4-FFF2-40B4-BE49-F238E27FC236}">
                <a16:creationId xmlns:a16="http://schemas.microsoft.com/office/drawing/2014/main" id="{7920E746-EC7A-51C6-B41A-0C23FF44FE24}"/>
              </a:ext>
            </a:extLst>
          </p:cNvPr>
          <p:cNvGrpSpPr/>
          <p:nvPr/>
        </p:nvGrpSpPr>
        <p:grpSpPr>
          <a:xfrm>
            <a:off x="3043975" y="1838629"/>
            <a:ext cx="2556000" cy="3204000"/>
            <a:chOff x="2818312" y="1838629"/>
            <a:chExt cx="2556000" cy="3204000"/>
          </a:xfrm>
        </p:grpSpPr>
        <p:sp>
          <p:nvSpPr>
            <p:cNvPr id="20" name="Rectangle 19">
              <a:extLst>
                <a:ext uri="{FF2B5EF4-FFF2-40B4-BE49-F238E27FC236}">
                  <a16:creationId xmlns:a16="http://schemas.microsoft.com/office/drawing/2014/main" id="{5584EA5D-8521-1C42-AECA-281341B3ACF8}"/>
                </a:ext>
              </a:extLst>
            </p:cNvPr>
            <p:cNvSpPr/>
            <p:nvPr/>
          </p:nvSpPr>
          <p:spPr>
            <a:xfrm>
              <a:off x="2818312" y="1838629"/>
              <a:ext cx="2556000" cy="3204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Freeform 22">
              <a:extLst>
                <a:ext uri="{FF2B5EF4-FFF2-40B4-BE49-F238E27FC236}">
                  <a16:creationId xmlns:a16="http://schemas.microsoft.com/office/drawing/2014/main" id="{E1BF838E-2030-584F-A646-D776F5B592A1}"/>
                </a:ext>
              </a:extLst>
            </p:cNvPr>
            <p:cNvSpPr/>
            <p:nvPr/>
          </p:nvSpPr>
          <p:spPr>
            <a:xfrm>
              <a:off x="2962312" y="1983836"/>
              <a:ext cx="2268000"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dirty="0">
                  <a:latin typeface="Arial" panose="020B0604020202020204" pitchFamily="34" charset="0"/>
                  <a:cs typeface="Arial" panose="020B0604020202020204" pitchFamily="34" charset="0"/>
                </a:rPr>
                <a:t>Prof. Tanios Bekaii-Saab</a:t>
              </a:r>
              <a:br>
                <a:rPr lang="en-GB" sz="1400" b="1" kern="12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Mayo Clinic, USA</a:t>
              </a:r>
              <a:endParaRPr lang="en-GB" sz="1400" kern="120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6ACE200-91DE-B953-D171-3645103B39CD}"/>
              </a:ext>
            </a:extLst>
          </p:cNvPr>
          <p:cNvGrpSpPr/>
          <p:nvPr/>
        </p:nvGrpSpPr>
        <p:grpSpPr>
          <a:xfrm>
            <a:off x="6592026" y="1838629"/>
            <a:ext cx="2556000" cy="3204000"/>
            <a:chOff x="6592026" y="1838629"/>
            <a:chExt cx="2556000" cy="3204000"/>
          </a:xfrm>
        </p:grpSpPr>
        <p:sp>
          <p:nvSpPr>
            <p:cNvPr id="25" name="Rectangle 24">
              <a:extLst>
                <a:ext uri="{FF2B5EF4-FFF2-40B4-BE49-F238E27FC236}">
                  <a16:creationId xmlns:a16="http://schemas.microsoft.com/office/drawing/2014/main" id="{994A96E9-FF20-9241-9530-93E831DBAD44}"/>
                </a:ext>
              </a:extLst>
            </p:cNvPr>
            <p:cNvSpPr/>
            <p:nvPr/>
          </p:nvSpPr>
          <p:spPr>
            <a:xfrm>
              <a:off x="6592026" y="1838629"/>
              <a:ext cx="2556000" cy="3204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Freeform 26">
              <a:extLst>
                <a:ext uri="{FF2B5EF4-FFF2-40B4-BE49-F238E27FC236}">
                  <a16:creationId xmlns:a16="http://schemas.microsoft.com/office/drawing/2014/main" id="{3AB25201-E77E-E34D-8F0E-7BDC84680F6F}"/>
                </a:ext>
              </a:extLst>
            </p:cNvPr>
            <p:cNvSpPr/>
            <p:nvPr/>
          </p:nvSpPr>
          <p:spPr>
            <a:xfrm>
              <a:off x="6736026" y="1983836"/>
              <a:ext cx="2268000"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dirty="0">
                  <a:latin typeface="Arial" panose="020B0604020202020204" pitchFamily="34" charset="0"/>
                  <a:cs typeface="Arial" panose="020B0604020202020204" pitchFamily="34" charset="0"/>
                </a:rPr>
                <a:t>Prof. Shubham Pant</a:t>
              </a:r>
              <a:br>
                <a:rPr lang="en-GB" sz="1400" b="1" kern="12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MD Anderson Cancer Centre, USA</a:t>
              </a:r>
              <a:endParaRPr lang="en-GB" sz="1400" kern="1200" dirty="0">
                <a:latin typeface="Arial" panose="020B0604020202020204" pitchFamily="34" charset="0"/>
                <a:cs typeface="Arial" panose="020B0604020202020204" pitchFamily="34" charset="0"/>
              </a:endParaRPr>
            </a:p>
          </p:txBody>
        </p:sp>
        <p:pic>
          <p:nvPicPr>
            <p:cNvPr id="1028" name="Picture 4" descr="Portrait of Shubham Pant">
              <a:extLst>
                <a:ext uri="{FF2B5EF4-FFF2-40B4-BE49-F238E27FC236}">
                  <a16:creationId xmlns:a16="http://schemas.microsoft.com/office/drawing/2014/main" id="{AB9670A1-0114-7697-80E2-CADDC60F7081}"/>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7060" r="7216"/>
            <a:stretch/>
          </p:blipFill>
          <p:spPr bwMode="auto">
            <a:xfrm>
              <a:off x="6736026" y="2717959"/>
              <a:ext cx="2268000" cy="221578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16EA6982-4E69-5849-7D30-549A37773450}"/>
              </a:ext>
            </a:extLst>
          </p:cNvPr>
          <p:cNvPicPr>
            <a:picLocks noChangeAspect="1"/>
          </p:cNvPicPr>
          <p:nvPr/>
        </p:nvPicPr>
        <p:blipFill>
          <a:blip r:embed="rId4">
            <a:grayscl/>
            <a:extLst>
              <a:ext uri="{BEBA8EAE-BF5A-486C-A8C5-ECC9F3942E4B}">
                <a14:imgProps xmlns:a14="http://schemas.microsoft.com/office/drawing/2010/main">
                  <a14:imgLayer r:embed="rId5">
                    <a14:imgEffect>
                      <a14:colorTemperature colorTemp="5793"/>
                    </a14:imgEffect>
                    <a14:imgEffect>
                      <a14:saturation sat="400000"/>
                    </a14:imgEffect>
                  </a14:imgLayer>
                </a14:imgProps>
              </a:ext>
            </a:extLst>
          </a:blip>
          <a:stretch>
            <a:fillRect/>
          </a:stretch>
        </p:blipFill>
        <p:spPr>
          <a:xfrm>
            <a:off x="3343275" y="2660449"/>
            <a:ext cx="1894408" cy="2273290"/>
          </a:xfrm>
          <a:prstGeom prst="rect">
            <a:avLst/>
          </a:prstGeom>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Understand how real-world evidence can complement data obtained from randomised controlled trials</a:t>
            </a:r>
          </a:p>
          <a:p>
            <a:r>
              <a:rPr lang="en-GB" dirty="0"/>
              <a:t>Know the benefits and limitations of real-world evidence</a:t>
            </a:r>
          </a:p>
          <a:p>
            <a:r>
              <a:rPr lang="en-GB" dirty="0"/>
              <a:t>Review recent RWE data for mCRC and understand its implications for clinical practice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Educational Objectives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4BC3DE1A-F66C-90F1-4EE6-55AB3424B51C}"/>
              </a:ext>
            </a:extLst>
          </p:cNvPr>
          <p:cNvSpPr>
            <a:spLocks noGrp="1"/>
          </p:cNvSpPr>
          <p:nvPr>
            <p:ph sz="quarter" idx="15"/>
          </p:nvPr>
        </p:nvSpPr>
        <p:spPr/>
        <p:txBody>
          <a:bodyPr/>
          <a:lstStyle/>
          <a:p>
            <a:r>
              <a:rPr lang="en-GB" dirty="0">
                <a:solidFill>
                  <a:schemeClr val="tx2"/>
                </a:solidFill>
              </a:rPr>
              <a:t>mCRC, metastatic colorectal cancer; RWE, real-world evidence</a:t>
            </a: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A0DBAC-34B9-D7D9-7C62-8279CB832ACA}"/>
              </a:ext>
            </a:extLst>
          </p:cNvPr>
          <p:cNvSpPr>
            <a:spLocks noGrp="1"/>
          </p:cNvSpPr>
          <p:nvPr>
            <p:ph sz="quarter" idx="12"/>
          </p:nvPr>
        </p:nvSpPr>
        <p:spPr/>
        <p:txBody>
          <a:bodyPr/>
          <a:lstStyle/>
          <a:p>
            <a:pPr marL="342900" lvl="0" indent="-342900">
              <a:lnSpc>
                <a:spcPct val="107000"/>
              </a:lnSpc>
              <a:buFont typeface="Symbol" panose="05050102010706020507" pitchFamily="18" charset="2"/>
              <a:buChar char=""/>
            </a:pPr>
            <a:r>
              <a:rPr lang="en-GB" sz="1800" kern="100" dirty="0">
                <a:solidFill>
                  <a:schemeClr val="tx2"/>
                </a:solidFill>
                <a:effectLst/>
                <a:ea typeface="Aptos" panose="020B0004020202020204" pitchFamily="34" charset="0"/>
              </a:rPr>
              <a:t>Randomised clinical trials are the gold standard to determine causal effect and help guide clinical practice, but do not represent patients in routine clinical practice</a:t>
            </a:r>
          </a:p>
          <a:p>
            <a:pPr marL="342900" indent="-342900">
              <a:lnSpc>
                <a:spcPct val="107000"/>
              </a:lnSpc>
              <a:buFont typeface="Symbol" panose="05050102010706020507" pitchFamily="18" charset="2"/>
              <a:buChar char=""/>
            </a:pPr>
            <a:r>
              <a:rPr lang="en-GB" sz="1800" kern="100" dirty="0">
                <a:solidFill>
                  <a:schemeClr val="tx2"/>
                </a:solidFill>
                <a:ea typeface="Aptos" panose="020B0004020202020204" pitchFamily="34" charset="0"/>
              </a:rPr>
              <a:t>Real-world evidence can augment traditional clinical data by providing useful efficacy and safety information of treatments in patients representative of those in clinical practice</a:t>
            </a:r>
          </a:p>
          <a:p>
            <a:pPr marL="342900" lvl="0" indent="-342900">
              <a:lnSpc>
                <a:spcPct val="107000"/>
              </a:lnSpc>
              <a:spcAft>
                <a:spcPts val="800"/>
              </a:spcAft>
              <a:buFont typeface="Symbol" panose="05050102010706020507" pitchFamily="18" charset="2"/>
              <a:buChar char=""/>
            </a:pPr>
            <a:r>
              <a:rPr lang="en-GB" sz="1800" kern="100" dirty="0">
                <a:solidFill>
                  <a:schemeClr val="tx2"/>
                </a:solidFill>
                <a:effectLst/>
                <a:ea typeface="Aptos" panose="020B0004020202020204" pitchFamily="34" charset="0"/>
              </a:rPr>
              <a:t>However, we need to be mindful of the limitations and potential biases that might arise from real-world data collection and analysis methods</a:t>
            </a:r>
          </a:p>
          <a:p>
            <a:endParaRPr lang="en-GB"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6" name="Content Placeholder 5">
            <a:extLst>
              <a:ext uri="{FF2B5EF4-FFF2-40B4-BE49-F238E27FC236}">
                <a16:creationId xmlns:a16="http://schemas.microsoft.com/office/drawing/2014/main" id="{590A93FA-C373-21F0-65C0-80A2EDD11A6E}"/>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23468582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1883-070D-318B-423C-054233D55C12}"/>
              </a:ext>
            </a:extLst>
          </p:cNvPr>
          <p:cNvSpPr>
            <a:spLocks noGrp="1"/>
          </p:cNvSpPr>
          <p:nvPr>
            <p:ph type="title"/>
          </p:nvPr>
        </p:nvSpPr>
        <p:spPr/>
        <p:txBody>
          <a:bodyPr/>
          <a:lstStyle/>
          <a:p>
            <a:r>
              <a:rPr lang="en-GB" dirty="0"/>
              <a:t>Utility of Real-World Evidence</a:t>
            </a:r>
          </a:p>
        </p:txBody>
      </p:sp>
      <p:sp>
        <p:nvSpPr>
          <p:cNvPr id="3" name="Slide Number Placeholder 2">
            <a:extLst>
              <a:ext uri="{FF2B5EF4-FFF2-40B4-BE49-F238E27FC236}">
                <a16:creationId xmlns:a16="http://schemas.microsoft.com/office/drawing/2014/main" id="{FE7F799C-A258-61DF-EEEA-25F582251F7F}"/>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3860287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421DCB-AB61-EB83-8DFB-552C84776A41}"/>
              </a:ext>
            </a:extLst>
          </p:cNvPr>
          <p:cNvSpPr>
            <a:spLocks noGrp="1"/>
          </p:cNvSpPr>
          <p:nvPr>
            <p:ph type="title"/>
          </p:nvPr>
        </p:nvSpPr>
        <p:spPr>
          <a:xfrm>
            <a:off x="619125" y="258763"/>
            <a:ext cx="10963275" cy="865187"/>
          </a:xfrm>
        </p:spPr>
        <p:txBody>
          <a:bodyPr/>
          <a:lstStyle/>
          <a:p>
            <a:r>
              <a:rPr lang="en-GB" dirty="0"/>
              <a:t>What is RWD and RWE?</a:t>
            </a:r>
          </a:p>
        </p:txBody>
      </p:sp>
      <p:sp>
        <p:nvSpPr>
          <p:cNvPr id="4" name="Slide Number Placeholder 3">
            <a:extLst>
              <a:ext uri="{FF2B5EF4-FFF2-40B4-BE49-F238E27FC236}">
                <a16:creationId xmlns:a16="http://schemas.microsoft.com/office/drawing/2014/main" id="{461B251F-2926-A5CC-1871-0AFD6630131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8" name="Content Placeholder 4">
            <a:extLst>
              <a:ext uri="{FF2B5EF4-FFF2-40B4-BE49-F238E27FC236}">
                <a16:creationId xmlns:a16="http://schemas.microsoft.com/office/drawing/2014/main" id="{59D09B78-5115-3586-6E98-2DC15887FEFB}"/>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PRO, patient reported outcomes; RWD, real-world data; RWE, real-world evidence</a:t>
            </a:r>
          </a:p>
          <a:p>
            <a:r>
              <a:rPr lang="en-GB" dirty="0">
                <a:solidFill>
                  <a:schemeClr val="tx2"/>
                </a:solidFill>
                <a:hlinkClick r:id="rId3">
                  <a:extLst>
                    <a:ext uri="{A12FA001-AC4F-418D-AE19-62706E023703}">
                      <ahyp:hlinkClr xmlns:ahyp="http://schemas.microsoft.com/office/drawing/2018/hyperlinkcolor" val="tx"/>
                    </a:ext>
                  </a:extLst>
                </a:hlinkClick>
              </a:rPr>
              <a:t>NICE real-world evidence framework summary</a:t>
            </a:r>
            <a:r>
              <a:rPr lang="en-GB" dirty="0">
                <a:solidFill>
                  <a:schemeClr val="tx2"/>
                </a:solidFill>
              </a:rPr>
              <a:t>. Accessed 01-Apr-24; Saesen R, et al. Eur J Cancer 2023;186:52-61; Khosla S, et al. F1000Res. 2018;7:111; Castelo-Branco L, et al. Ann Oncol. 2023;34:1097-1112</a:t>
            </a:r>
          </a:p>
        </p:txBody>
      </p:sp>
      <p:sp>
        <p:nvSpPr>
          <p:cNvPr id="10" name="TextBox 9">
            <a:extLst>
              <a:ext uri="{FF2B5EF4-FFF2-40B4-BE49-F238E27FC236}">
                <a16:creationId xmlns:a16="http://schemas.microsoft.com/office/drawing/2014/main" id="{9AFEEE22-AEF5-CFD9-140C-091A597CD8B5}"/>
              </a:ext>
            </a:extLst>
          </p:cNvPr>
          <p:cNvSpPr txBox="1"/>
          <p:nvPr/>
        </p:nvSpPr>
        <p:spPr>
          <a:xfrm>
            <a:off x="2832927" y="4941600"/>
            <a:ext cx="6526146" cy="400110"/>
          </a:xfrm>
          <a:prstGeom prst="rect">
            <a:avLst/>
          </a:prstGeom>
          <a:noFill/>
        </p:spPr>
        <p:txBody>
          <a:bodyPr wrap="none" rtlCol="0">
            <a:spAutoFit/>
          </a:bodyPr>
          <a:lstStyle/>
          <a:p>
            <a:r>
              <a:rPr lang="en-GB" sz="2000" dirty="0">
                <a:solidFill>
                  <a:srgbClr val="505050"/>
                </a:solidFill>
                <a:latin typeface="Arial" panose="020B0604020202020204" pitchFamily="34" charset="0"/>
                <a:ea typeface="Aileron" charset="0"/>
                <a:cs typeface="Arial" panose="020B0604020202020204" pitchFamily="34" charset="0"/>
              </a:rPr>
              <a:t>Analysis of real-world data, leads to real-world evidence</a:t>
            </a:r>
          </a:p>
        </p:txBody>
      </p:sp>
      <p:sp>
        <p:nvSpPr>
          <p:cNvPr id="18" name="Pentagon 17">
            <a:extLst>
              <a:ext uri="{FF2B5EF4-FFF2-40B4-BE49-F238E27FC236}">
                <a16:creationId xmlns:a16="http://schemas.microsoft.com/office/drawing/2014/main" id="{397B17B3-0D71-E2A6-41C4-EB79B9566A4E}"/>
              </a:ext>
            </a:extLst>
          </p:cNvPr>
          <p:cNvSpPr/>
          <p:nvPr/>
        </p:nvSpPr>
        <p:spPr>
          <a:xfrm>
            <a:off x="5178315" y="2688104"/>
            <a:ext cx="2002072" cy="954107"/>
          </a:xfrm>
          <a:prstGeom prst="homePlate">
            <a:avLst>
              <a:gd name="adj" fmla="val 29454"/>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44000" tIns="108000" rtlCol="0" anchor="ctr" anchorCtr="0"/>
          <a:lstStyle/>
          <a:p>
            <a:pPr>
              <a:spcAft>
                <a:spcPts val="600"/>
              </a:spcAft>
            </a:pPr>
            <a:r>
              <a:rPr lang="en-GB" sz="2600" b="1" dirty="0">
                <a:latin typeface="Arial" panose="020B0604020202020204" pitchFamily="34" charset="0"/>
                <a:cs typeface="Arial" panose="020B0604020202020204" pitchFamily="34" charset="0"/>
              </a:rPr>
              <a:t>Data</a:t>
            </a:r>
            <a:br>
              <a:rPr lang="en-GB" sz="2600" b="1" dirty="0">
                <a:latin typeface="Arial" panose="020B0604020202020204" pitchFamily="34" charset="0"/>
                <a:cs typeface="Arial" panose="020B0604020202020204" pitchFamily="34" charset="0"/>
              </a:rPr>
            </a:br>
            <a:r>
              <a:rPr lang="en-GB" sz="2600" b="1" dirty="0">
                <a:latin typeface="Arial" panose="020B0604020202020204" pitchFamily="34" charset="0"/>
                <a:cs typeface="Arial" panose="020B0604020202020204" pitchFamily="34" charset="0"/>
              </a:rPr>
              <a:t>science</a:t>
            </a:r>
          </a:p>
        </p:txBody>
      </p:sp>
      <p:sp>
        <p:nvSpPr>
          <p:cNvPr id="19" name="Round Diagonal Corner of Rectangle 18">
            <a:extLst>
              <a:ext uri="{FF2B5EF4-FFF2-40B4-BE49-F238E27FC236}">
                <a16:creationId xmlns:a16="http://schemas.microsoft.com/office/drawing/2014/main" id="{57526301-61F1-2FF7-2F5E-D937F6FE8902}"/>
              </a:ext>
            </a:extLst>
          </p:cNvPr>
          <p:cNvSpPr/>
          <p:nvPr/>
        </p:nvSpPr>
        <p:spPr>
          <a:xfrm>
            <a:off x="619125" y="1772815"/>
            <a:ext cx="4536000" cy="3096777"/>
          </a:xfrm>
          <a:prstGeom prst="round2DiagRect">
            <a:avLst/>
          </a:prstGeom>
          <a:solidFill>
            <a:schemeClr val="accent1">
              <a:lumMod val="20000"/>
              <a:lumOff val="80000"/>
            </a:schemeClr>
          </a:solidFill>
          <a:ln w="730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en-GB" sz="2000" b="1" dirty="0">
                <a:solidFill>
                  <a:srgbClr val="505050"/>
                </a:solidFill>
                <a:latin typeface="Arial" panose="020B0604020202020204" pitchFamily="34" charset="0"/>
                <a:cs typeface="Arial" panose="020B0604020202020204" pitchFamily="34" charset="0"/>
              </a:rPr>
              <a:t>Real-world data (RWD)</a:t>
            </a:r>
          </a:p>
          <a:p>
            <a:pPr>
              <a:spcAft>
                <a:spcPts val="600"/>
              </a:spcAft>
            </a:pPr>
            <a:r>
              <a:rPr lang="en-GB" sz="2000" dirty="0">
                <a:solidFill>
                  <a:srgbClr val="505050"/>
                </a:solidFill>
                <a:latin typeface="Arial" panose="020B0604020202020204" pitchFamily="34" charset="0"/>
                <a:cs typeface="Arial" panose="020B0604020202020204" pitchFamily="34" charset="0"/>
              </a:rPr>
              <a:t>Data relating to patient health status and/or the delivery of health care routine collected from electronic health records (EHRs), claims databases, registries, PROs and devices, etc.</a:t>
            </a:r>
          </a:p>
          <a:p>
            <a:pPr>
              <a:spcAft>
                <a:spcPts val="600"/>
              </a:spcAft>
            </a:pPr>
            <a:r>
              <a:rPr lang="en-GB" sz="2000" dirty="0">
                <a:solidFill>
                  <a:srgbClr val="505050"/>
                </a:solidFill>
                <a:latin typeface="Arial" panose="020B0604020202020204" pitchFamily="34" charset="0"/>
                <a:cs typeface="Arial" panose="020B0604020202020204" pitchFamily="34" charset="0"/>
              </a:rPr>
              <a:t>Data that are collected outside of a clinical trial.</a:t>
            </a:r>
          </a:p>
        </p:txBody>
      </p:sp>
      <p:sp>
        <p:nvSpPr>
          <p:cNvPr id="20" name="Round Diagonal Corner of Rectangle 19">
            <a:extLst>
              <a:ext uri="{FF2B5EF4-FFF2-40B4-BE49-F238E27FC236}">
                <a16:creationId xmlns:a16="http://schemas.microsoft.com/office/drawing/2014/main" id="{B59C5F31-28DF-7CB6-5955-709B3F6C2AB7}"/>
              </a:ext>
            </a:extLst>
          </p:cNvPr>
          <p:cNvSpPr/>
          <p:nvPr/>
        </p:nvSpPr>
        <p:spPr>
          <a:xfrm>
            <a:off x="7180387" y="1772815"/>
            <a:ext cx="4392488" cy="3096777"/>
          </a:xfrm>
          <a:prstGeom prst="round2DiagRect">
            <a:avLst/>
          </a:prstGeom>
          <a:solidFill>
            <a:schemeClr val="tx2">
              <a:lumMod val="20000"/>
              <a:lumOff val="80000"/>
            </a:schemeClr>
          </a:solidFill>
          <a:ln w="730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en-GB" sz="2000" b="1" dirty="0">
                <a:solidFill>
                  <a:srgbClr val="505050"/>
                </a:solidFill>
                <a:latin typeface="Arial" panose="020B0604020202020204" pitchFamily="34" charset="0"/>
                <a:cs typeface="Arial" panose="020B0604020202020204" pitchFamily="34" charset="0"/>
              </a:rPr>
              <a:t>Real-world evidence (RWE)</a:t>
            </a:r>
          </a:p>
          <a:p>
            <a:pPr>
              <a:spcAft>
                <a:spcPts val="600"/>
              </a:spcAft>
            </a:pPr>
            <a:r>
              <a:rPr lang="en-GB" sz="2000" dirty="0">
                <a:solidFill>
                  <a:srgbClr val="505050"/>
                </a:solidFill>
                <a:latin typeface="Arial" panose="020B0604020202020204" pitchFamily="34" charset="0"/>
                <a:cs typeface="Arial" panose="020B0604020202020204" pitchFamily="34" charset="0"/>
              </a:rPr>
              <a:t>Clinical evidence about the usage and potential benefits or risks of a medical product derive from analysis of RWD</a:t>
            </a:r>
          </a:p>
        </p:txBody>
      </p:sp>
    </p:spTree>
    <p:extLst>
      <p:ext uri="{BB962C8B-B14F-4D97-AF65-F5344CB8AC3E}">
        <p14:creationId xmlns:p14="http://schemas.microsoft.com/office/powerpoint/2010/main" val="2988776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0704B-85D7-0B6F-B4C5-15287E246C54}"/>
              </a:ext>
            </a:extLst>
          </p:cNvPr>
          <p:cNvSpPr>
            <a:spLocks noGrp="1"/>
          </p:cNvSpPr>
          <p:nvPr>
            <p:ph type="title"/>
          </p:nvPr>
        </p:nvSpPr>
        <p:spPr>
          <a:xfrm>
            <a:off x="619201" y="259200"/>
            <a:ext cx="10963199" cy="864000"/>
          </a:xfrm>
        </p:spPr>
        <p:txBody>
          <a:bodyPr/>
          <a:lstStyle/>
          <a:p>
            <a:r>
              <a:rPr lang="en-GB" dirty="0"/>
              <a:t>There are multiple Sources of Real-world data</a:t>
            </a:r>
          </a:p>
        </p:txBody>
      </p:sp>
      <p:sp>
        <p:nvSpPr>
          <p:cNvPr id="4" name="Slide Number Placeholder 3">
            <a:extLst>
              <a:ext uri="{FF2B5EF4-FFF2-40B4-BE49-F238E27FC236}">
                <a16:creationId xmlns:a16="http://schemas.microsoft.com/office/drawing/2014/main" id="{6A3DB608-39D4-29F1-FF9D-93A4079DD9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2" name="Content Placeholder 1">
            <a:extLst>
              <a:ext uri="{FF2B5EF4-FFF2-40B4-BE49-F238E27FC236}">
                <a16:creationId xmlns:a16="http://schemas.microsoft.com/office/drawing/2014/main" id="{7BA71E69-00AA-FFE8-36D4-5A7CFDA56E70}"/>
              </a:ext>
            </a:extLst>
          </p:cNvPr>
          <p:cNvSpPr>
            <a:spLocks noGrp="1"/>
          </p:cNvSpPr>
          <p:nvPr>
            <p:ph sz="quarter" idx="15"/>
          </p:nvPr>
        </p:nvSpPr>
        <p:spPr>
          <a:xfrm>
            <a:off x="620712" y="6356350"/>
            <a:ext cx="10371831" cy="365125"/>
          </a:xfrm>
        </p:spPr>
        <p:txBody>
          <a:bodyPr anchor="b" anchorCtr="0"/>
          <a:lstStyle/>
          <a:p>
            <a:r>
              <a:rPr lang="en-GB" dirty="0">
                <a:solidFill>
                  <a:schemeClr val="tx2"/>
                </a:solidFill>
              </a:rPr>
              <a:t>EHR, electronic health record</a:t>
            </a:r>
          </a:p>
          <a:p>
            <a:r>
              <a:rPr lang="en-GB" dirty="0">
                <a:solidFill>
                  <a:schemeClr val="tx2"/>
                </a:solidFill>
              </a:rPr>
              <a:t>1. China – Key Considerations in Using Real-World Evidence to Support Drug Development. </a:t>
            </a:r>
            <a:r>
              <a:rPr lang="en-GB" dirty="0">
                <a:solidFill>
                  <a:schemeClr val="tx2"/>
                </a:solidFill>
                <a:hlinkClick r:id="rId2">
                  <a:extLst>
                    <a:ext uri="{A12FA001-AC4F-418D-AE19-62706E023703}">
                      <ahyp:hlinkClr xmlns:ahyp="http://schemas.microsoft.com/office/drawing/2018/hyperlinkcolor" val="tx"/>
                    </a:ext>
                  </a:extLst>
                </a:hlinkClick>
              </a:rPr>
              <a:t>https://www.chcuk.co.uk/china-key-considerations-in-using-real-world-evidence-to-support-drug-development/</a:t>
            </a:r>
            <a:r>
              <a:rPr lang="en-GB" dirty="0">
                <a:solidFill>
                  <a:schemeClr val="tx2"/>
                </a:solidFill>
              </a:rPr>
              <a:t>. Accessed 15-Apr-2024; 2. </a:t>
            </a:r>
            <a:r>
              <a:rPr lang="en-GB" dirty="0">
                <a:solidFill>
                  <a:schemeClr val="tx2"/>
                </a:solidFill>
                <a:hlinkClick r:id="rId3">
                  <a:extLst>
                    <a:ext uri="{A12FA001-AC4F-418D-AE19-62706E023703}">
                      <ahyp:hlinkClr xmlns:ahyp="http://schemas.microsoft.com/office/drawing/2018/hyperlinkcolor" val="tx"/>
                    </a:ext>
                  </a:extLst>
                </a:hlinkClick>
              </a:rPr>
              <a:t>NICE real-world evidence framework summary</a:t>
            </a:r>
            <a:r>
              <a:rPr lang="en-GB" dirty="0">
                <a:solidFill>
                  <a:schemeClr val="tx2"/>
                </a:solidFill>
              </a:rPr>
              <a:t>. Accessed 15-Apr-24; 3. Saesen R, et al. Eur J Cancer. 2023;186:52-61; 4. Khosla S, et al. F1000Res. 2018;7:111; 5. Castelo-Branco L, et al. Ann Oncol. 2023;34:1097-1112; 6. Moss B, et al. Future Oncol. 2023;19:1811-1823</a:t>
            </a:r>
          </a:p>
        </p:txBody>
      </p:sp>
      <p:grpSp>
        <p:nvGrpSpPr>
          <p:cNvPr id="43" name="Group 42">
            <a:extLst>
              <a:ext uri="{FF2B5EF4-FFF2-40B4-BE49-F238E27FC236}">
                <a16:creationId xmlns:a16="http://schemas.microsoft.com/office/drawing/2014/main" id="{6C00CB75-006E-2441-3145-5525DDD24443}"/>
              </a:ext>
            </a:extLst>
          </p:cNvPr>
          <p:cNvGrpSpPr/>
          <p:nvPr/>
        </p:nvGrpSpPr>
        <p:grpSpPr>
          <a:xfrm>
            <a:off x="2413260" y="980728"/>
            <a:ext cx="6183884" cy="5142550"/>
            <a:chOff x="3397818" y="937940"/>
            <a:chExt cx="6183884" cy="5142550"/>
          </a:xfrm>
        </p:grpSpPr>
        <p:sp>
          <p:nvSpPr>
            <p:cNvPr id="10" name="TextBox 9">
              <a:extLst>
                <a:ext uri="{FF2B5EF4-FFF2-40B4-BE49-F238E27FC236}">
                  <a16:creationId xmlns:a16="http://schemas.microsoft.com/office/drawing/2014/main" id="{DB20C6F1-DDBA-7642-925E-9D29A5BA8933}"/>
                </a:ext>
              </a:extLst>
            </p:cNvPr>
            <p:cNvSpPr txBox="1"/>
            <p:nvPr/>
          </p:nvSpPr>
          <p:spPr>
            <a:xfrm>
              <a:off x="5974394" y="5516676"/>
              <a:ext cx="1360411"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Consumer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data</a:t>
              </a:r>
              <a:r>
                <a:rPr lang="en-GB" sz="1400" baseline="30000" dirty="0">
                  <a:latin typeface="Arial" panose="020B0604020202020204" pitchFamily="34" charset="0"/>
                  <a:cs typeface="Arial" panose="020B0604020202020204" pitchFamily="34" charset="0"/>
                </a:rPr>
                <a:t>1</a:t>
              </a:r>
            </a:p>
          </p:txBody>
        </p:sp>
        <p:grpSp>
          <p:nvGrpSpPr>
            <p:cNvPr id="42" name="Group 41">
              <a:extLst>
                <a:ext uri="{FF2B5EF4-FFF2-40B4-BE49-F238E27FC236}">
                  <a16:creationId xmlns:a16="http://schemas.microsoft.com/office/drawing/2014/main" id="{717FE917-72F4-D326-FE91-5C44E6354DE3}"/>
                </a:ext>
              </a:extLst>
            </p:cNvPr>
            <p:cNvGrpSpPr/>
            <p:nvPr/>
          </p:nvGrpSpPr>
          <p:grpSpPr>
            <a:xfrm>
              <a:off x="3397818" y="937940"/>
              <a:ext cx="6183884" cy="4753410"/>
              <a:chOff x="3397818" y="937940"/>
              <a:chExt cx="6183884" cy="4753410"/>
            </a:xfrm>
          </p:grpSpPr>
          <p:sp>
            <p:nvSpPr>
              <p:cNvPr id="8" name="Oval 7">
                <a:extLst>
                  <a:ext uri="{FF2B5EF4-FFF2-40B4-BE49-F238E27FC236}">
                    <a16:creationId xmlns:a16="http://schemas.microsoft.com/office/drawing/2014/main" id="{82E17F9B-EC3F-EB83-BACA-2E125A13E366}"/>
                  </a:ext>
                </a:extLst>
              </p:cNvPr>
              <p:cNvSpPr/>
              <p:nvPr/>
            </p:nvSpPr>
            <p:spPr>
              <a:xfrm>
                <a:off x="5605045" y="2430513"/>
                <a:ext cx="1974991" cy="1819072"/>
              </a:xfrm>
              <a:prstGeom prst="ellipse">
                <a:avLst/>
              </a:prstGeom>
              <a:solidFill>
                <a:schemeClr val="accent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Real-world data </a:t>
                </a:r>
                <a:r>
                  <a:rPr lang="en-GB" dirty="0">
                    <a:solidFill>
                      <a:schemeClr val="bg1"/>
                    </a:solidFill>
                    <a:latin typeface="Arial" panose="020B0604020202020204" pitchFamily="34" charset="0"/>
                    <a:cs typeface="Arial" panose="020B0604020202020204" pitchFamily="34" charset="0"/>
                  </a:rPr>
                  <a:t>sources</a:t>
                </a:r>
                <a:r>
                  <a:rPr lang="en-GB" baseline="30000" dirty="0">
                    <a:solidFill>
                      <a:schemeClr val="bg1"/>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91854249-E6AB-88AC-F598-D67B14F2912D}"/>
                  </a:ext>
                </a:extLst>
              </p:cNvPr>
              <p:cNvSpPr txBox="1"/>
              <p:nvPr/>
            </p:nvSpPr>
            <p:spPr>
              <a:xfrm>
                <a:off x="5632323" y="1752583"/>
                <a:ext cx="1831829"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EHRs</a:t>
                </a:r>
                <a:r>
                  <a:rPr lang="en-GB" sz="1400" baseline="30000" dirty="0">
                    <a:latin typeface="Arial" panose="020B0604020202020204" pitchFamily="34" charset="0"/>
                    <a:cs typeface="Arial" panose="020B0604020202020204" pitchFamily="34" charset="0"/>
                  </a:rPr>
                  <a:t>3,4</a:t>
                </a:r>
              </a:p>
            </p:txBody>
          </p:sp>
          <p:sp>
            <p:nvSpPr>
              <p:cNvPr id="11" name="TextBox 10">
                <a:extLst>
                  <a:ext uri="{FF2B5EF4-FFF2-40B4-BE49-F238E27FC236}">
                    <a16:creationId xmlns:a16="http://schemas.microsoft.com/office/drawing/2014/main" id="{9C6E047A-C455-719D-10CB-35ECB711D3CE}"/>
                  </a:ext>
                </a:extLst>
              </p:cNvPr>
              <p:cNvSpPr txBox="1"/>
              <p:nvPr/>
            </p:nvSpPr>
            <p:spPr>
              <a:xfrm>
                <a:off x="7736361" y="5079651"/>
                <a:ext cx="1360411"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Health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insurance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claims data</a:t>
                </a:r>
                <a:r>
                  <a:rPr lang="en-GB" sz="1400" baseline="30000" dirty="0">
                    <a:latin typeface="Arial" panose="020B0604020202020204" pitchFamily="34" charset="0"/>
                    <a:cs typeface="Arial" panose="020B0604020202020204" pitchFamily="34" charset="0"/>
                  </a:rPr>
                  <a:t>3,4</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116029-9484-D59D-11AB-C014AF792005}"/>
                  </a:ext>
                </a:extLst>
              </p:cNvPr>
              <p:cNvSpPr txBox="1"/>
              <p:nvPr/>
            </p:nvSpPr>
            <p:spPr>
              <a:xfrm>
                <a:off x="7671914" y="2284866"/>
                <a:ext cx="1360411"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Hospital data</a:t>
                </a:r>
                <a:r>
                  <a:rPr lang="en-GB" sz="1400" baseline="30000" dirty="0">
                    <a:latin typeface="Arial" panose="020B0604020202020204" pitchFamily="34" charset="0"/>
                    <a:cs typeface="Arial" panose="020B0604020202020204" pitchFamily="34" charset="0"/>
                  </a:rPr>
                  <a:t>1,3,4</a:t>
                </a:r>
              </a:p>
            </p:txBody>
          </p:sp>
          <p:grpSp>
            <p:nvGrpSpPr>
              <p:cNvPr id="13" name="Group 12">
                <a:extLst>
                  <a:ext uri="{FF2B5EF4-FFF2-40B4-BE49-F238E27FC236}">
                    <a16:creationId xmlns:a16="http://schemas.microsoft.com/office/drawing/2014/main" id="{3BD2590B-A155-8072-22DA-CD2D275261ED}"/>
                  </a:ext>
                </a:extLst>
              </p:cNvPr>
              <p:cNvGrpSpPr/>
              <p:nvPr/>
            </p:nvGrpSpPr>
            <p:grpSpPr>
              <a:xfrm>
                <a:off x="7963224" y="1454800"/>
                <a:ext cx="759600" cy="763566"/>
                <a:chOff x="5796281" y="2929779"/>
                <a:chExt cx="759600" cy="763566"/>
              </a:xfrm>
            </p:grpSpPr>
            <p:sp>
              <p:nvSpPr>
                <p:cNvPr id="14" name="Oval 13">
                  <a:extLst>
                    <a:ext uri="{FF2B5EF4-FFF2-40B4-BE49-F238E27FC236}">
                      <a16:creationId xmlns:a16="http://schemas.microsoft.com/office/drawing/2014/main" id="{04655C83-EE53-6F3A-E37B-4B3578CB6E45}"/>
                    </a:ext>
                  </a:extLst>
                </p:cNvPr>
                <p:cNvSpPr>
                  <a:spLocks noChangeAspect="1"/>
                </p:cNvSpPr>
                <p:nvPr/>
              </p:nvSpPr>
              <p:spPr>
                <a:xfrm>
                  <a:off x="5796281" y="2933745"/>
                  <a:ext cx="759600" cy="759600"/>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panose="020B0604020202020204" pitchFamily="34" charset="0"/>
                    <a:cs typeface="Arial" panose="020B0604020202020204" pitchFamily="34" charset="0"/>
                  </a:endParaRPr>
                </a:p>
              </p:txBody>
            </p:sp>
            <p:pic>
              <p:nvPicPr>
                <p:cNvPr id="15" name="Graphic 14" descr="Hospital with solid fill">
                  <a:extLst>
                    <a:ext uri="{FF2B5EF4-FFF2-40B4-BE49-F238E27FC236}">
                      <a16:creationId xmlns:a16="http://schemas.microsoft.com/office/drawing/2014/main" id="{D83187DF-D92D-1022-5B4E-03A860D9F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3681" y="2929779"/>
                  <a:ext cx="676318" cy="676318"/>
                </a:xfrm>
                <a:prstGeom prst="rect">
                  <a:avLst/>
                </a:prstGeom>
              </p:spPr>
            </p:pic>
          </p:grpSp>
          <p:sp>
            <p:nvSpPr>
              <p:cNvPr id="16" name="TextBox 15">
                <a:extLst>
                  <a:ext uri="{FF2B5EF4-FFF2-40B4-BE49-F238E27FC236}">
                    <a16:creationId xmlns:a16="http://schemas.microsoft.com/office/drawing/2014/main" id="{6E6AE7A6-414B-1534-4F2B-98219B82D9A4}"/>
                  </a:ext>
                </a:extLst>
              </p:cNvPr>
              <p:cNvSpPr txBox="1"/>
              <p:nvPr/>
            </p:nvSpPr>
            <p:spPr>
              <a:xfrm>
                <a:off x="4050516" y="2304999"/>
                <a:ext cx="1831829"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Patient </a:t>
                </a:r>
              </a:p>
              <a:p>
                <a:pPr algn="ctr">
                  <a:spcBef>
                    <a:spcPts val="300"/>
                  </a:spcBef>
                </a:pPr>
                <a:r>
                  <a:rPr lang="en-GB" sz="1400" dirty="0">
                    <a:latin typeface="Arial" panose="020B0604020202020204" pitchFamily="34" charset="0"/>
                    <a:cs typeface="Arial" panose="020B0604020202020204" pitchFamily="34" charset="0"/>
                  </a:rPr>
                  <a:t>Registries</a:t>
                </a:r>
                <a:r>
                  <a:rPr lang="en-GB" sz="1400" baseline="30000" dirty="0">
                    <a:latin typeface="Arial" panose="020B0604020202020204" pitchFamily="34" charset="0"/>
                    <a:cs typeface="Arial" panose="020B0604020202020204" pitchFamily="34" charset="0"/>
                  </a:rPr>
                  <a:t>1,3,4</a:t>
                </a:r>
                <a:endParaRPr lang="en-GB" sz="14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6A8BD4E8-980A-91A2-4EFB-F7EA2753F726}"/>
                  </a:ext>
                </a:extLst>
              </p:cNvPr>
              <p:cNvGrpSpPr/>
              <p:nvPr/>
            </p:nvGrpSpPr>
            <p:grpSpPr>
              <a:xfrm>
                <a:off x="6262631" y="4712737"/>
                <a:ext cx="763291" cy="778571"/>
                <a:chOff x="6483594" y="1432976"/>
                <a:chExt cx="763291" cy="778571"/>
              </a:xfrm>
            </p:grpSpPr>
            <p:sp>
              <p:nvSpPr>
                <p:cNvPr id="18" name="Oval 17">
                  <a:extLst>
                    <a:ext uri="{FF2B5EF4-FFF2-40B4-BE49-F238E27FC236}">
                      <a16:creationId xmlns:a16="http://schemas.microsoft.com/office/drawing/2014/main" id="{37170D94-1A53-9738-78AF-CADFD100A3D4}"/>
                    </a:ext>
                  </a:extLst>
                </p:cNvPr>
                <p:cNvSpPr>
                  <a:spLocks noChangeAspect="1"/>
                </p:cNvSpPr>
                <p:nvPr/>
              </p:nvSpPr>
              <p:spPr>
                <a:xfrm>
                  <a:off x="6483594" y="1432976"/>
                  <a:ext cx="759600" cy="759600"/>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panose="020B0604020202020204" pitchFamily="34" charset="0"/>
                    <a:cs typeface="Arial" panose="020B0604020202020204" pitchFamily="34" charset="0"/>
                  </a:endParaRPr>
                </a:p>
              </p:txBody>
            </p:sp>
            <p:pic>
              <p:nvPicPr>
                <p:cNvPr id="19" name="Graphic 18" descr="Heart with pulse with solid fill">
                  <a:extLst>
                    <a:ext uri="{FF2B5EF4-FFF2-40B4-BE49-F238E27FC236}">
                      <a16:creationId xmlns:a16="http://schemas.microsoft.com/office/drawing/2014/main" id="{850CB24A-FDA5-80E4-084C-B09ACC95FB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4242" y="1468904"/>
                  <a:ext cx="742643" cy="742643"/>
                </a:xfrm>
                <a:prstGeom prst="rect">
                  <a:avLst/>
                </a:prstGeom>
              </p:spPr>
            </p:pic>
          </p:grpSp>
          <p:grpSp>
            <p:nvGrpSpPr>
              <p:cNvPr id="20" name="Group 19">
                <a:extLst>
                  <a:ext uri="{FF2B5EF4-FFF2-40B4-BE49-F238E27FC236}">
                    <a16:creationId xmlns:a16="http://schemas.microsoft.com/office/drawing/2014/main" id="{0811A350-5D85-BF2A-B104-5D4AB5C0BFCA}"/>
                  </a:ext>
                </a:extLst>
              </p:cNvPr>
              <p:cNvGrpSpPr/>
              <p:nvPr/>
            </p:nvGrpSpPr>
            <p:grpSpPr>
              <a:xfrm>
                <a:off x="4577404" y="1490356"/>
                <a:ext cx="758122" cy="758122"/>
                <a:chOff x="5151816" y="1461615"/>
                <a:chExt cx="758122" cy="758122"/>
              </a:xfrm>
            </p:grpSpPr>
            <p:sp>
              <p:nvSpPr>
                <p:cNvPr id="21" name="Oval 20">
                  <a:extLst>
                    <a:ext uri="{FF2B5EF4-FFF2-40B4-BE49-F238E27FC236}">
                      <a16:creationId xmlns:a16="http://schemas.microsoft.com/office/drawing/2014/main" id="{73CBA88D-5E93-BECF-0084-7E6E450D08C4}"/>
                    </a:ext>
                  </a:extLst>
                </p:cNvPr>
                <p:cNvSpPr>
                  <a:spLocks noChangeAspect="1"/>
                </p:cNvSpPr>
                <p:nvPr/>
              </p:nvSpPr>
              <p:spPr>
                <a:xfrm>
                  <a:off x="5151816" y="1461615"/>
                  <a:ext cx="758122" cy="758122"/>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22" name="Graphic 21" descr="Folder Search with solid fill">
                  <a:extLst>
                    <a:ext uri="{FF2B5EF4-FFF2-40B4-BE49-F238E27FC236}">
                      <a16:creationId xmlns:a16="http://schemas.microsoft.com/office/drawing/2014/main" id="{DC31B9C2-6B70-7C2A-5800-C35A7A8B88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9309" y="1483695"/>
                  <a:ext cx="710312" cy="710312"/>
                </a:xfrm>
                <a:prstGeom prst="rect">
                  <a:avLst/>
                </a:prstGeom>
              </p:spPr>
            </p:pic>
          </p:grpSp>
          <p:grpSp>
            <p:nvGrpSpPr>
              <p:cNvPr id="23" name="Group 22">
                <a:extLst>
                  <a:ext uri="{FF2B5EF4-FFF2-40B4-BE49-F238E27FC236}">
                    <a16:creationId xmlns:a16="http://schemas.microsoft.com/office/drawing/2014/main" id="{AC2760FC-6BA6-6006-A659-0C6610B33228}"/>
                  </a:ext>
                </a:extLst>
              </p:cNvPr>
              <p:cNvGrpSpPr/>
              <p:nvPr/>
            </p:nvGrpSpPr>
            <p:grpSpPr>
              <a:xfrm>
                <a:off x="8021687" y="4249585"/>
                <a:ext cx="759600" cy="759600"/>
                <a:chOff x="4528266" y="2928624"/>
                <a:chExt cx="759600" cy="759600"/>
              </a:xfrm>
            </p:grpSpPr>
            <p:sp>
              <p:nvSpPr>
                <p:cNvPr id="24" name="Oval 23">
                  <a:extLst>
                    <a:ext uri="{FF2B5EF4-FFF2-40B4-BE49-F238E27FC236}">
                      <a16:creationId xmlns:a16="http://schemas.microsoft.com/office/drawing/2014/main" id="{964939DA-077A-C2E4-62DF-8876E3B38DD4}"/>
                    </a:ext>
                  </a:extLst>
                </p:cNvPr>
                <p:cNvSpPr>
                  <a:spLocks noChangeAspect="1"/>
                </p:cNvSpPr>
                <p:nvPr/>
              </p:nvSpPr>
              <p:spPr>
                <a:xfrm>
                  <a:off x="4528266" y="2928624"/>
                  <a:ext cx="759600" cy="759600"/>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panose="020B0604020202020204" pitchFamily="34" charset="0"/>
                    <a:cs typeface="Arial" panose="020B0604020202020204" pitchFamily="34" charset="0"/>
                  </a:endParaRPr>
                </a:p>
              </p:txBody>
            </p:sp>
            <p:pic>
              <p:nvPicPr>
                <p:cNvPr id="25" name="Graphic 24" descr="Dollar with solid fill">
                  <a:extLst>
                    <a:ext uri="{FF2B5EF4-FFF2-40B4-BE49-F238E27FC236}">
                      <a16:creationId xmlns:a16="http://schemas.microsoft.com/office/drawing/2014/main" id="{899F94D6-A625-AA39-9F07-16CD8C1683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81957" y="2984607"/>
                  <a:ext cx="658213" cy="658213"/>
                </a:xfrm>
                <a:prstGeom prst="rect">
                  <a:avLst/>
                </a:prstGeom>
              </p:spPr>
            </p:pic>
          </p:grpSp>
          <p:grpSp>
            <p:nvGrpSpPr>
              <p:cNvPr id="26" name="Group 25">
                <a:extLst>
                  <a:ext uri="{FF2B5EF4-FFF2-40B4-BE49-F238E27FC236}">
                    <a16:creationId xmlns:a16="http://schemas.microsoft.com/office/drawing/2014/main" id="{1A0E2C69-E778-17ED-9E1A-61710DE70798}"/>
                  </a:ext>
                </a:extLst>
              </p:cNvPr>
              <p:cNvGrpSpPr/>
              <p:nvPr/>
            </p:nvGrpSpPr>
            <p:grpSpPr>
              <a:xfrm>
                <a:off x="6150629" y="937940"/>
                <a:ext cx="758122" cy="758122"/>
                <a:chOff x="3251527" y="1459910"/>
                <a:chExt cx="758122" cy="758122"/>
              </a:xfrm>
              <a:solidFill>
                <a:schemeClr val="accent6"/>
              </a:solidFill>
            </p:grpSpPr>
            <p:sp>
              <p:nvSpPr>
                <p:cNvPr id="27" name="Oval 26">
                  <a:extLst>
                    <a:ext uri="{FF2B5EF4-FFF2-40B4-BE49-F238E27FC236}">
                      <a16:creationId xmlns:a16="http://schemas.microsoft.com/office/drawing/2014/main" id="{BC5D3481-A00E-9C28-CF69-8F3286FDDF84}"/>
                    </a:ext>
                  </a:extLst>
                </p:cNvPr>
                <p:cNvSpPr>
                  <a:spLocks noChangeAspect="1"/>
                </p:cNvSpPr>
                <p:nvPr/>
              </p:nvSpPr>
              <p:spPr>
                <a:xfrm>
                  <a:off x="3251527" y="1459910"/>
                  <a:ext cx="758122" cy="758122"/>
                </a:xfrm>
                <a:prstGeom prst="ellipse">
                  <a:avLst/>
                </a:prstGeom>
                <a:grp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28" name="Graphic 27" descr="Computer with solid fill">
                  <a:extLst>
                    <a:ext uri="{FF2B5EF4-FFF2-40B4-BE49-F238E27FC236}">
                      <a16:creationId xmlns:a16="http://schemas.microsoft.com/office/drawing/2014/main" id="{00C6E7FC-F4E9-DE5B-68E8-1158264F9A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41631" y="1547604"/>
                  <a:ext cx="576319" cy="576319"/>
                </a:xfrm>
                <a:prstGeom prst="rect">
                  <a:avLst/>
                </a:prstGeom>
              </p:spPr>
            </p:pic>
          </p:grpSp>
          <p:sp>
            <p:nvSpPr>
              <p:cNvPr id="30" name="TextBox 29">
                <a:extLst>
                  <a:ext uri="{FF2B5EF4-FFF2-40B4-BE49-F238E27FC236}">
                    <a16:creationId xmlns:a16="http://schemas.microsoft.com/office/drawing/2014/main" id="{095FA287-ED40-D020-072C-F52A23CBF955}"/>
                  </a:ext>
                </a:extLst>
              </p:cNvPr>
              <p:cNvSpPr txBox="1"/>
              <p:nvPr/>
            </p:nvSpPr>
            <p:spPr>
              <a:xfrm>
                <a:off x="4430303" y="5127536"/>
                <a:ext cx="1360411"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Patient-reported outcomes</a:t>
                </a:r>
                <a:r>
                  <a:rPr lang="en-GB" sz="1400" baseline="30000" dirty="0">
                    <a:latin typeface="Arial" panose="020B0604020202020204" pitchFamily="34" charset="0"/>
                    <a:cs typeface="Arial" panose="020B0604020202020204" pitchFamily="34" charset="0"/>
                  </a:rPr>
                  <a:t>5,6</a:t>
                </a:r>
              </a:p>
            </p:txBody>
          </p:sp>
          <p:grpSp>
            <p:nvGrpSpPr>
              <p:cNvPr id="31" name="Group 30">
                <a:extLst>
                  <a:ext uri="{FF2B5EF4-FFF2-40B4-BE49-F238E27FC236}">
                    <a16:creationId xmlns:a16="http://schemas.microsoft.com/office/drawing/2014/main" id="{D91A157B-1D79-9104-BE66-81D9E1A67F98}"/>
                  </a:ext>
                </a:extLst>
              </p:cNvPr>
              <p:cNvGrpSpPr/>
              <p:nvPr/>
            </p:nvGrpSpPr>
            <p:grpSpPr>
              <a:xfrm>
                <a:off x="4729955" y="4313966"/>
                <a:ext cx="759600" cy="759600"/>
                <a:chOff x="2100923" y="4479333"/>
                <a:chExt cx="759600" cy="759600"/>
              </a:xfrm>
            </p:grpSpPr>
            <p:sp>
              <p:nvSpPr>
                <p:cNvPr id="32" name="Oval 31">
                  <a:extLst>
                    <a:ext uri="{FF2B5EF4-FFF2-40B4-BE49-F238E27FC236}">
                      <a16:creationId xmlns:a16="http://schemas.microsoft.com/office/drawing/2014/main" id="{69F524DA-0BA6-326A-5AC4-E463778E82DF}"/>
                    </a:ext>
                  </a:extLst>
                </p:cNvPr>
                <p:cNvSpPr>
                  <a:spLocks noChangeAspect="1"/>
                </p:cNvSpPr>
                <p:nvPr/>
              </p:nvSpPr>
              <p:spPr>
                <a:xfrm>
                  <a:off x="2100923" y="4479333"/>
                  <a:ext cx="759600" cy="759600"/>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panose="020B0604020202020204" pitchFamily="34" charset="0"/>
                    <a:cs typeface="Arial" panose="020B0604020202020204" pitchFamily="34" charset="0"/>
                  </a:endParaRPr>
                </a:p>
              </p:txBody>
            </p:sp>
            <p:pic>
              <p:nvPicPr>
                <p:cNvPr id="33" name="Graphic 32" descr="Speech with solid fill">
                  <a:extLst>
                    <a:ext uri="{FF2B5EF4-FFF2-40B4-BE49-F238E27FC236}">
                      <a16:creationId xmlns:a16="http://schemas.microsoft.com/office/drawing/2014/main" id="{B1A21864-2506-1ABC-DD7C-11E52A427B7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74752" y="4589828"/>
                  <a:ext cx="611941" cy="611941"/>
                </a:xfrm>
                <a:prstGeom prst="rect">
                  <a:avLst/>
                </a:prstGeom>
              </p:spPr>
            </p:pic>
          </p:grpSp>
          <p:sp>
            <p:nvSpPr>
              <p:cNvPr id="34" name="TextBox 33">
                <a:extLst>
                  <a:ext uri="{FF2B5EF4-FFF2-40B4-BE49-F238E27FC236}">
                    <a16:creationId xmlns:a16="http://schemas.microsoft.com/office/drawing/2014/main" id="{A5D1E10E-1C0E-301F-F2D7-F9C3FCB84FED}"/>
                  </a:ext>
                </a:extLst>
              </p:cNvPr>
              <p:cNvSpPr txBox="1"/>
              <p:nvPr/>
            </p:nvSpPr>
            <p:spPr>
              <a:xfrm>
                <a:off x="8221291" y="3647382"/>
                <a:ext cx="1360411"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Pharmacy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data</a:t>
                </a:r>
                <a:r>
                  <a:rPr lang="en-GB" sz="1400" baseline="30000" dirty="0">
                    <a:latin typeface="Arial" panose="020B0604020202020204" pitchFamily="34" charset="0"/>
                    <a:cs typeface="Arial" panose="020B0604020202020204" pitchFamily="34" charset="0"/>
                  </a:rPr>
                  <a:t>1</a:t>
                </a:r>
              </a:p>
            </p:txBody>
          </p:sp>
          <p:sp>
            <p:nvSpPr>
              <p:cNvPr id="35" name="TextBox 34">
                <a:extLst>
                  <a:ext uri="{FF2B5EF4-FFF2-40B4-BE49-F238E27FC236}">
                    <a16:creationId xmlns:a16="http://schemas.microsoft.com/office/drawing/2014/main" id="{E75C9768-D768-AA16-3E9A-B28295A32B04}"/>
                  </a:ext>
                </a:extLst>
              </p:cNvPr>
              <p:cNvSpPr txBox="1"/>
              <p:nvPr/>
            </p:nvSpPr>
            <p:spPr>
              <a:xfrm>
                <a:off x="3397818" y="3844752"/>
                <a:ext cx="1551935" cy="563814"/>
              </a:xfrm>
              <a:prstGeom prst="rect">
                <a:avLst/>
              </a:prstGeom>
              <a:noFill/>
            </p:spPr>
            <p:txBody>
              <a:bodyPr wrap="square" lIns="0" tIns="0" rIns="0" bIns="0" rtlCol="0">
                <a:noAutofit/>
              </a:bodyPr>
              <a:lstStyle/>
              <a:p>
                <a:pPr algn="ctr">
                  <a:spcBef>
                    <a:spcPts val="300"/>
                  </a:spcBef>
                </a:pPr>
                <a:r>
                  <a:rPr lang="en-GB" sz="1400" dirty="0">
                    <a:latin typeface="Arial" panose="020B0604020202020204" pitchFamily="34" charset="0"/>
                    <a:cs typeface="Arial" panose="020B0604020202020204" pitchFamily="34" charset="0"/>
                  </a:rPr>
                  <a:t>Laboratory/</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biomarker data</a:t>
                </a:r>
                <a:r>
                  <a:rPr lang="en-GB" sz="1400" baseline="30000" dirty="0">
                    <a:latin typeface="Arial" panose="020B0604020202020204" pitchFamily="34" charset="0"/>
                    <a:cs typeface="Arial" panose="020B0604020202020204" pitchFamily="34" charset="0"/>
                  </a:rPr>
                  <a:t>1,6</a:t>
                </a:r>
              </a:p>
            </p:txBody>
          </p:sp>
          <p:grpSp>
            <p:nvGrpSpPr>
              <p:cNvPr id="36" name="Group 35">
                <a:extLst>
                  <a:ext uri="{FF2B5EF4-FFF2-40B4-BE49-F238E27FC236}">
                    <a16:creationId xmlns:a16="http://schemas.microsoft.com/office/drawing/2014/main" id="{976B23CE-1E11-03A5-AB6A-F342DFCBC5A3}"/>
                  </a:ext>
                </a:extLst>
              </p:cNvPr>
              <p:cNvGrpSpPr/>
              <p:nvPr/>
            </p:nvGrpSpPr>
            <p:grpSpPr>
              <a:xfrm>
                <a:off x="3790514" y="3024747"/>
                <a:ext cx="759600" cy="759600"/>
                <a:chOff x="3350121" y="4724987"/>
                <a:chExt cx="759600" cy="759600"/>
              </a:xfrm>
            </p:grpSpPr>
            <p:sp>
              <p:nvSpPr>
                <p:cNvPr id="37" name="Oval 36">
                  <a:extLst>
                    <a:ext uri="{FF2B5EF4-FFF2-40B4-BE49-F238E27FC236}">
                      <a16:creationId xmlns:a16="http://schemas.microsoft.com/office/drawing/2014/main" id="{8372C2F7-7695-12E9-FABE-C1BF538EE7FA}"/>
                    </a:ext>
                  </a:extLst>
                </p:cNvPr>
                <p:cNvSpPr>
                  <a:spLocks noChangeAspect="1"/>
                </p:cNvSpPr>
                <p:nvPr/>
              </p:nvSpPr>
              <p:spPr>
                <a:xfrm>
                  <a:off x="3350121" y="4724987"/>
                  <a:ext cx="759600" cy="759600"/>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panose="020B0604020202020204" pitchFamily="34" charset="0"/>
                    <a:cs typeface="Arial" panose="020B0604020202020204" pitchFamily="34" charset="0"/>
                  </a:endParaRPr>
                </a:p>
              </p:txBody>
            </p:sp>
            <p:pic>
              <p:nvPicPr>
                <p:cNvPr id="38" name="Graphic 37" descr="Test tubes with solid fill">
                  <a:extLst>
                    <a:ext uri="{FF2B5EF4-FFF2-40B4-BE49-F238E27FC236}">
                      <a16:creationId xmlns:a16="http://schemas.microsoft.com/office/drawing/2014/main" id="{013F7404-7638-CA2B-6DB0-A40776108F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52892" y="4847730"/>
                  <a:ext cx="557916" cy="557916"/>
                </a:xfrm>
                <a:prstGeom prst="rect">
                  <a:avLst/>
                </a:prstGeom>
              </p:spPr>
            </p:pic>
          </p:grpSp>
          <p:grpSp>
            <p:nvGrpSpPr>
              <p:cNvPr id="39" name="Group 38">
                <a:extLst>
                  <a:ext uri="{FF2B5EF4-FFF2-40B4-BE49-F238E27FC236}">
                    <a16:creationId xmlns:a16="http://schemas.microsoft.com/office/drawing/2014/main" id="{6ED1A13E-9450-06E3-10E4-D8C93CC47F4B}"/>
                  </a:ext>
                </a:extLst>
              </p:cNvPr>
              <p:cNvGrpSpPr/>
              <p:nvPr/>
            </p:nvGrpSpPr>
            <p:grpSpPr>
              <a:xfrm>
                <a:off x="8512629" y="2849393"/>
                <a:ext cx="759600" cy="759600"/>
                <a:chOff x="1992236" y="2927572"/>
                <a:chExt cx="759600" cy="759600"/>
              </a:xfrm>
            </p:grpSpPr>
            <p:sp>
              <p:nvSpPr>
                <p:cNvPr id="40" name="Oval 39">
                  <a:extLst>
                    <a:ext uri="{FF2B5EF4-FFF2-40B4-BE49-F238E27FC236}">
                      <a16:creationId xmlns:a16="http://schemas.microsoft.com/office/drawing/2014/main" id="{3495CF2B-390A-8BFA-DD5E-C85CDB724B19}"/>
                    </a:ext>
                  </a:extLst>
                </p:cNvPr>
                <p:cNvSpPr>
                  <a:spLocks noChangeAspect="1"/>
                </p:cNvSpPr>
                <p:nvPr/>
              </p:nvSpPr>
              <p:spPr>
                <a:xfrm>
                  <a:off x="1992236" y="2927572"/>
                  <a:ext cx="759600" cy="759600"/>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panose="020B0604020202020204" pitchFamily="34" charset="0"/>
                    <a:cs typeface="Arial" panose="020B0604020202020204" pitchFamily="34" charset="0"/>
                  </a:endParaRPr>
                </a:p>
              </p:txBody>
            </p:sp>
            <p:pic>
              <p:nvPicPr>
                <p:cNvPr id="41" name="Graphic 40" descr="Medicine with solid fill">
                  <a:extLst>
                    <a:ext uri="{FF2B5EF4-FFF2-40B4-BE49-F238E27FC236}">
                      <a16:creationId xmlns:a16="http://schemas.microsoft.com/office/drawing/2014/main" id="{46469CB4-A06F-07A0-57DF-E88FBA3A315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60554" y="2998060"/>
                  <a:ext cx="641100" cy="641100"/>
                </a:xfrm>
                <a:prstGeom prst="rect">
                  <a:avLst/>
                </a:prstGeom>
              </p:spPr>
            </p:pic>
          </p:grpSp>
        </p:grpSp>
      </p:grpSp>
      <p:sp>
        <p:nvSpPr>
          <p:cNvPr id="6" name="TextBox 5">
            <a:extLst>
              <a:ext uri="{FF2B5EF4-FFF2-40B4-BE49-F238E27FC236}">
                <a16:creationId xmlns:a16="http://schemas.microsoft.com/office/drawing/2014/main" id="{1A78137B-8E41-A83B-3C4E-59C986240068}"/>
              </a:ext>
            </a:extLst>
          </p:cNvPr>
          <p:cNvSpPr txBox="1"/>
          <p:nvPr/>
        </p:nvSpPr>
        <p:spPr>
          <a:xfrm>
            <a:off x="620712" y="5402888"/>
            <a:ext cx="2114594" cy="307777"/>
          </a:xfrm>
          <a:prstGeom prst="rect">
            <a:avLst/>
          </a:prstGeom>
          <a:noFill/>
        </p:spPr>
        <p:txBody>
          <a:bodyPr wrap="square" lIns="0">
            <a:spAutoFit/>
          </a:bodyPr>
          <a:lstStyle/>
          <a:p>
            <a:r>
              <a:rPr lang="en-GB" sz="1400" dirty="0">
                <a:latin typeface="Arial" panose="020B0604020202020204" pitchFamily="34" charset="0"/>
                <a:cs typeface="Arial" panose="020B0604020202020204" pitchFamily="34" charset="0"/>
              </a:rPr>
              <a:t>Adapted from: CHCUK</a:t>
            </a:r>
            <a:r>
              <a:rPr lang="en-GB" sz="1400" baseline="300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249706604"/>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13878</TotalTime>
  <Words>4482</Words>
  <Application>Microsoft Office PowerPoint</Application>
  <PresentationFormat>Widescreen</PresentationFormat>
  <Paragraphs>890</Paragraphs>
  <Slides>25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Aileron</vt:lpstr>
      <vt:lpstr>Aptos</vt:lpstr>
      <vt:lpstr>Arial</vt:lpstr>
      <vt:lpstr>Calibri</vt:lpstr>
      <vt:lpstr>Century Gothic</vt:lpstr>
      <vt:lpstr>Lucida Grande</vt:lpstr>
      <vt:lpstr>PT Sans Narrow</vt:lpstr>
      <vt:lpstr>RVVTE Z+ Helvetica Neue LT Std</vt:lpstr>
      <vt:lpstr>Symbol</vt:lpstr>
      <vt:lpstr>Thème Office</vt:lpstr>
      <vt:lpstr>PowerPoint Presentation</vt:lpstr>
      <vt:lpstr>Interpreting real-world evidence in later line mCRC </vt:lpstr>
      <vt:lpstr>Developed by GI COnnect</vt:lpstr>
      <vt:lpstr>This programme has been developed by the following experts</vt:lpstr>
      <vt:lpstr>Educational Objectives</vt:lpstr>
      <vt:lpstr>Clinical takeaways</vt:lpstr>
      <vt:lpstr>Utility of Real-World Evidence</vt:lpstr>
      <vt:lpstr>What is RWD and RWE?</vt:lpstr>
      <vt:lpstr>There are multiple Sources of Real-world data</vt:lpstr>
      <vt:lpstr>How can RWD and RWE be used?</vt:lpstr>
      <vt:lpstr>Clinical trials versus Real-World Evidence</vt:lpstr>
      <vt:lpstr>How RWE might Influence HCP decision-making</vt:lpstr>
      <vt:lpstr>LIMITATIONS</vt:lpstr>
      <vt:lpstr>Later-line clinical trial data for mCRC</vt:lpstr>
      <vt:lpstr>CORRECT Study: Regorafenib vs placebo PROLONGED PFS AND OS in refractory mCRC patients</vt:lpstr>
      <vt:lpstr>RECOURSE Study: trifluridine/tipiracil PROLONGED PFS AND OS in refractory mcrc patients</vt:lpstr>
      <vt:lpstr>Sunlight: Trifluridine/Tipiracil plus bevacizumab improves outcomes in refractory mcrc </vt:lpstr>
      <vt:lpstr>FRESCO-2: Fruquintinib prolonged OS and PFS in patients with refractory mCRC </vt:lpstr>
      <vt:lpstr>ASCO GI 2024 SELECT later-line  Real-World Data  FOR mCRC </vt:lpstr>
      <vt:lpstr>Real-world use and outcomes of regorafenib flexible dosing in patients with mCRC in Europe1</vt:lpstr>
      <vt:lpstr>Real-world study in patients with mCRC with long‑term responses to regorafenib in the USA </vt:lpstr>
      <vt:lpstr>Prospective observational study investigating the impact of treatment sequence using reg and FTD/TPI ± BEV for mCRC on overall survival (OSERO study)</vt:lpstr>
      <vt:lpstr>Real-world analysis of patient characteristics and outcomes among mCRC patients receiving FTD/TPI plus bev versus FTD/TPI monotherapy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445</cp:revision>
  <cp:lastPrinted>2017-02-15T09:54:46Z</cp:lastPrinted>
  <dcterms:created xsi:type="dcterms:W3CDTF">2016-10-14T09:38:18Z</dcterms:created>
  <dcterms:modified xsi:type="dcterms:W3CDTF">2024-05-06T07:03:08Z</dcterms:modified>
</cp:coreProperties>
</file>