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6" r:id="rId2"/>
  </p:sldMasterIdLst>
  <p:notesMasterIdLst>
    <p:notesMasterId r:id="rId44"/>
  </p:notesMasterIdLst>
  <p:handoutMasterIdLst>
    <p:handoutMasterId r:id="rId45"/>
  </p:handoutMasterIdLst>
  <p:sldIdLst>
    <p:sldId id="12537" r:id="rId3"/>
    <p:sldId id="12542" r:id="rId4"/>
    <p:sldId id="12538" r:id="rId5"/>
    <p:sldId id="12539" r:id="rId6"/>
    <p:sldId id="12550" r:id="rId7"/>
    <p:sldId id="12546" r:id="rId8"/>
    <p:sldId id="12553" r:id="rId9"/>
    <p:sldId id="12594" r:id="rId10"/>
    <p:sldId id="12563" r:id="rId11"/>
    <p:sldId id="12552" r:id="rId12"/>
    <p:sldId id="12576" r:id="rId13"/>
    <p:sldId id="12574" r:id="rId14"/>
    <p:sldId id="12575" r:id="rId15"/>
    <p:sldId id="12554" r:id="rId16"/>
    <p:sldId id="12577" r:id="rId17"/>
    <p:sldId id="12578" r:id="rId18"/>
    <p:sldId id="12579" r:id="rId19"/>
    <p:sldId id="12580" r:id="rId20"/>
    <p:sldId id="12581" r:id="rId21"/>
    <p:sldId id="12582" r:id="rId22"/>
    <p:sldId id="12573" r:id="rId23"/>
    <p:sldId id="12583" r:id="rId24"/>
    <p:sldId id="12584" r:id="rId25"/>
    <p:sldId id="12585" r:id="rId26"/>
    <p:sldId id="12586" r:id="rId27"/>
    <p:sldId id="12551" r:id="rId28"/>
    <p:sldId id="12556" r:id="rId29"/>
    <p:sldId id="12587" r:id="rId30"/>
    <p:sldId id="12588" r:id="rId31"/>
    <p:sldId id="12589" r:id="rId32"/>
    <p:sldId id="12590" r:id="rId33"/>
    <p:sldId id="1354" r:id="rId34"/>
    <p:sldId id="12591" r:id="rId35"/>
    <p:sldId id="12557" r:id="rId36"/>
    <p:sldId id="12595" r:id="rId37"/>
    <p:sldId id="12592" r:id="rId38"/>
    <p:sldId id="12593" r:id="rId39"/>
    <p:sldId id="12560" r:id="rId40"/>
    <p:sldId id="12559" r:id="rId41"/>
    <p:sldId id="333" r:id="rId42"/>
    <p:sldId id="12547" r:id="rId43"/>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710" userDrawn="1">
          <p15:clr>
            <a:srgbClr val="A4A3A4"/>
          </p15:clr>
        </p15:guide>
        <p15:guide id="4" orient="horz" pos="2773" userDrawn="1">
          <p15:clr>
            <a:srgbClr val="A4A3A4"/>
          </p15:clr>
        </p15:guide>
        <p15:guide id="5" orient="horz" pos="329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203774-26AF-7DC6-696C-D1D6181E9F23}" name="Howard Donohue" initials="HD" userId="4648ce945642090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nke de Jong" initials="Td" lastIdx="2" clrIdx="0">
    <p:extLst>
      <p:ext uri="{19B8F6BF-5375-455C-9EA6-DF929625EA0E}">
        <p15:presenceInfo xmlns:p15="http://schemas.microsoft.com/office/powerpoint/2012/main" userId="571bb474b2c2e3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05050"/>
    <a:srgbClr val="00B050"/>
    <a:srgbClr val="000000"/>
    <a:srgbClr val="EAD1CE"/>
    <a:srgbClr val="03C750"/>
    <a:srgbClr val="FFA402"/>
    <a:srgbClr val="5D8298"/>
    <a:srgbClr val="C6573B"/>
    <a:srgbClr val="F5F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55" autoAdjust="0"/>
    <p:restoredTop sz="88015" autoAdjust="0"/>
  </p:normalViewPr>
  <p:slideViewPr>
    <p:cSldViewPr snapToObjects="1">
      <p:cViewPr varScale="1">
        <p:scale>
          <a:sx n="94" d="100"/>
          <a:sy n="94" d="100"/>
        </p:scale>
        <p:origin x="714" y="78"/>
      </p:cViewPr>
      <p:guideLst>
        <p:guide orient="horz" pos="2160"/>
        <p:guide pos="3840"/>
        <p:guide pos="3710"/>
        <p:guide orient="horz" pos="2773"/>
        <p:guide orient="horz" pos="3292"/>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13752"/>
    </p:cViewPr>
  </p:sorterViewPr>
  <p:notesViewPr>
    <p:cSldViewPr snapToObjects="1" showGuides="1">
      <p:cViewPr varScale="1">
        <p:scale>
          <a:sx n="120" d="100"/>
          <a:sy n="120" d="100"/>
        </p:scale>
        <p:origin x="3896"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5/21/2024</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dirty="0"/>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5/21/2024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dirty="0"/>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123C338-59A2-D045-8BC2-36A9AE6F25FF}"/>
              </a:ext>
            </a:extLst>
          </p:cNvPr>
          <p:cNvSpPr>
            <a:spLocks noGrp="1" noRot="1" noChangeAspect="1" noChangeArrowheads="1" noTextEdit="1"/>
          </p:cNvSpPr>
          <p:nvPr>
            <p:ph type="sldImg"/>
          </p:nvPr>
        </p:nvSpPr>
        <p:spPr bwMode="auto">
          <a:xfrm>
            <a:off x="123825" y="757238"/>
            <a:ext cx="6723063"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2073BA0-CAF9-7144-BDB5-0B94A981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Footer Placeholder 3">
            <a:extLst>
              <a:ext uri="{FF2B5EF4-FFF2-40B4-BE49-F238E27FC236}">
                <a16:creationId xmlns:a16="http://schemas.microsoft.com/office/drawing/2014/main" id="{05D71DEE-9794-FB4D-925B-E6E71B8BB29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6629" name="Slide Number Placeholder 4">
            <a:extLst>
              <a:ext uri="{FF2B5EF4-FFF2-40B4-BE49-F238E27FC236}">
                <a16:creationId xmlns:a16="http://schemas.microsoft.com/office/drawing/2014/main" id="{D8DC7DA2-D801-E34C-8222-EEB1DF9D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636EBD-55A7-8F4E-8235-B6DE7C059A1B}" type="slidenum">
              <a:rPr lang="fr-FR" altLang="en-US">
                <a:solidFill>
                  <a:srgbClr val="000000"/>
                </a:solidFill>
                <a:latin typeface="Calibri" panose="020F0502020204030204" pitchFamily="34" charset="0"/>
              </a:rPr>
              <a:pPr eaLnBrk="1" hangingPunct="1"/>
              <a:t>2</a:t>
            </a:fld>
            <a:endParaRPr lang="fr-FR" altLang="en-US" dirty="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12</a:t>
            </a:fld>
            <a:endParaRPr lang="fr-FR" dirty="0"/>
          </a:p>
        </p:txBody>
      </p:sp>
    </p:spTree>
    <p:extLst>
      <p:ext uri="{BB962C8B-B14F-4D97-AF65-F5344CB8AC3E}">
        <p14:creationId xmlns:p14="http://schemas.microsoft.com/office/powerpoint/2010/main" val="9480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13</a:t>
            </a:fld>
            <a:endParaRPr lang="fr-FR" dirty="0"/>
          </a:p>
        </p:txBody>
      </p:sp>
    </p:spTree>
    <p:extLst>
      <p:ext uri="{BB962C8B-B14F-4D97-AF65-F5344CB8AC3E}">
        <p14:creationId xmlns:p14="http://schemas.microsoft.com/office/powerpoint/2010/main" val="417535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14</a:t>
            </a:fld>
            <a:endParaRPr lang="fr-FR" dirty="0"/>
          </a:p>
        </p:txBody>
      </p:sp>
    </p:spTree>
    <p:extLst>
      <p:ext uri="{BB962C8B-B14F-4D97-AF65-F5344CB8AC3E}">
        <p14:creationId xmlns:p14="http://schemas.microsoft.com/office/powerpoint/2010/main" val="315923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15</a:t>
            </a:fld>
            <a:endParaRPr lang="fr-FR" dirty="0"/>
          </a:p>
        </p:txBody>
      </p:sp>
    </p:spTree>
    <p:extLst>
      <p:ext uri="{BB962C8B-B14F-4D97-AF65-F5344CB8AC3E}">
        <p14:creationId xmlns:p14="http://schemas.microsoft.com/office/powerpoint/2010/main" val="159504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highlight>
                  <a:srgbClr val="FFFFFF"/>
                </a:highlight>
                <a:latin typeface="Muli"/>
              </a:rPr>
              <a:t>Text from ref: </a:t>
            </a:r>
          </a:p>
          <a:p>
            <a:r>
              <a:rPr lang="en-US" b="0" i="0" dirty="0">
                <a:solidFill>
                  <a:srgbClr val="1F1F1F"/>
                </a:solidFill>
                <a:effectLst/>
                <a:highlight>
                  <a:srgbClr val="FFFFFF"/>
                </a:highlight>
                <a:latin typeface="Muli"/>
              </a:rPr>
              <a:t>under conditions of high serum or high dietary phosphate, calcium-sensing receptors in the parathyroid gland (blue ovals) increase production/release of PTH. PiT1/PiT2 cotransporters in bone contribute to increase the release of FGF23. The increased levels of PTH and the combination of FGF23 and Klotho (produced in the kidney) inhibit (solid arrows) the kidney and ‟signalˮ a decrease in phosphate reabsorption from glomerular filtrate by decreasing the expression/function of SLC34A1 (Npt2a) and SLC34A3 (Npt2c). The inhibitory effect of PTH/FGF23/Klotho also results in the kidney activating/releasing less 1,25(OH)</a:t>
            </a:r>
            <a:r>
              <a:rPr lang="en-US" b="0" i="0" baseline="-25000" dirty="0">
                <a:solidFill>
                  <a:srgbClr val="1F1F1F"/>
                </a:solidFill>
                <a:effectLst/>
                <a:highlight>
                  <a:srgbClr val="FFFFFF"/>
                </a:highlight>
                <a:latin typeface="Muli"/>
              </a:rPr>
              <a:t>2</a:t>
            </a:r>
            <a:r>
              <a:rPr lang="en-US" b="0" i="0" dirty="0">
                <a:solidFill>
                  <a:srgbClr val="1F1F1F"/>
                </a:solidFill>
                <a:effectLst/>
                <a:highlight>
                  <a:srgbClr val="FFFFFF"/>
                </a:highlight>
                <a:latin typeface="Muli"/>
              </a:rPr>
              <a:t>D that in turn inhibits intestinal phosphate absorption from ingested food by decreasing the expression/function of SLC34A2 (Npt2b). The net effect of each pathway decreases circulating serum phosphate.</a:t>
            </a:r>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16</a:t>
            </a:fld>
            <a:endParaRPr lang="fr-FR" dirty="0"/>
          </a:p>
        </p:txBody>
      </p:sp>
    </p:spTree>
    <p:extLst>
      <p:ext uri="{BB962C8B-B14F-4D97-AF65-F5344CB8AC3E}">
        <p14:creationId xmlns:p14="http://schemas.microsoft.com/office/powerpoint/2010/main" val="165725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highlight>
                  <a:srgbClr val="FFFFFF"/>
                </a:highlight>
                <a:latin typeface="Muli"/>
              </a:rPr>
              <a:t>Text from ref: </a:t>
            </a:r>
          </a:p>
          <a:p>
            <a:r>
              <a:rPr lang="en-US" b="0" i="0" dirty="0">
                <a:solidFill>
                  <a:srgbClr val="1F1F1F"/>
                </a:solidFill>
                <a:effectLst/>
                <a:highlight>
                  <a:srgbClr val="FFFFFF"/>
                </a:highlight>
                <a:latin typeface="Muli"/>
              </a:rPr>
              <a:t>under conditions of high serum or high dietary phosphate, calcium-sensing receptors in the parathyroid gland (blue ovals) increase production/release of PTH. PiT1/PiT2 cotransporters in bone contribute to increase the release of FGF23. The increased levels of PTH and the combination of FGF23 and Klotho (produced in the kidney) inhibit (solid arrows) the kidney and ‟signalˮ a decrease in phosphate reabsorption from glomerular filtrate by decreasing the expression/function of SLC34A1 (Npt2a) and SLC34A3 (Npt2c). The inhibitory effect of PTH/FGF23/Klotho also results in the kidney activating/releasing less 1,25(OH)</a:t>
            </a:r>
            <a:r>
              <a:rPr lang="en-US" b="0" i="0" baseline="-25000" dirty="0">
                <a:solidFill>
                  <a:srgbClr val="1F1F1F"/>
                </a:solidFill>
                <a:effectLst/>
                <a:highlight>
                  <a:srgbClr val="FFFFFF"/>
                </a:highlight>
                <a:latin typeface="Muli"/>
              </a:rPr>
              <a:t>2</a:t>
            </a:r>
            <a:r>
              <a:rPr lang="en-US" b="0" i="0" dirty="0">
                <a:solidFill>
                  <a:srgbClr val="1F1F1F"/>
                </a:solidFill>
                <a:effectLst/>
                <a:highlight>
                  <a:srgbClr val="FFFFFF"/>
                </a:highlight>
                <a:latin typeface="Muli"/>
              </a:rPr>
              <a:t>D that in turn inhibits intestinal phosphate absorption from ingested food by decreasing the expression/function of SLC34A2 (Npt2b). The net effect of each pathway decreases circulating serum phosphate.</a:t>
            </a:r>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17</a:t>
            </a:fld>
            <a:endParaRPr lang="fr-FR" dirty="0"/>
          </a:p>
        </p:txBody>
      </p:sp>
    </p:spTree>
    <p:extLst>
      <p:ext uri="{BB962C8B-B14F-4D97-AF65-F5344CB8AC3E}">
        <p14:creationId xmlns:p14="http://schemas.microsoft.com/office/powerpoint/2010/main" val="374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18</a:t>
            </a:fld>
            <a:endParaRPr lang="fr-FR" dirty="0"/>
          </a:p>
        </p:txBody>
      </p:sp>
    </p:spTree>
    <p:extLst>
      <p:ext uri="{BB962C8B-B14F-4D97-AF65-F5344CB8AC3E}">
        <p14:creationId xmlns:p14="http://schemas.microsoft.com/office/powerpoint/2010/main" val="2874660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19</a:t>
            </a:fld>
            <a:endParaRPr lang="fr-FR" dirty="0"/>
          </a:p>
        </p:txBody>
      </p:sp>
    </p:spTree>
    <p:extLst>
      <p:ext uri="{BB962C8B-B14F-4D97-AF65-F5344CB8AC3E}">
        <p14:creationId xmlns:p14="http://schemas.microsoft.com/office/powerpoint/2010/main" val="3701341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20</a:t>
            </a:fld>
            <a:endParaRPr lang="fr-FR" dirty="0"/>
          </a:p>
        </p:txBody>
      </p:sp>
    </p:spTree>
    <p:extLst>
      <p:ext uri="{BB962C8B-B14F-4D97-AF65-F5344CB8AC3E}">
        <p14:creationId xmlns:p14="http://schemas.microsoft.com/office/powerpoint/2010/main" val="1104246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21</a:t>
            </a:fld>
            <a:endParaRPr lang="fr-FR" dirty="0"/>
          </a:p>
        </p:txBody>
      </p:sp>
    </p:spTree>
    <p:extLst>
      <p:ext uri="{BB962C8B-B14F-4D97-AF65-F5344CB8AC3E}">
        <p14:creationId xmlns:p14="http://schemas.microsoft.com/office/powerpoint/2010/main" val="309391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dirty="0"/>
          </a:p>
        </p:txBody>
      </p:sp>
    </p:spTree>
    <p:extLst>
      <p:ext uri="{BB962C8B-B14F-4D97-AF65-F5344CB8AC3E}">
        <p14:creationId xmlns:p14="http://schemas.microsoft.com/office/powerpoint/2010/main" val="2204188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22</a:t>
            </a:fld>
            <a:endParaRPr lang="fr-FR" dirty="0"/>
          </a:p>
        </p:txBody>
      </p:sp>
    </p:spTree>
    <p:extLst>
      <p:ext uri="{BB962C8B-B14F-4D97-AF65-F5344CB8AC3E}">
        <p14:creationId xmlns:p14="http://schemas.microsoft.com/office/powerpoint/2010/main" val="3258728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23</a:t>
            </a:fld>
            <a:endParaRPr lang="fr-FR" dirty="0"/>
          </a:p>
        </p:txBody>
      </p:sp>
    </p:spTree>
    <p:extLst>
      <p:ext uri="{BB962C8B-B14F-4D97-AF65-F5344CB8AC3E}">
        <p14:creationId xmlns:p14="http://schemas.microsoft.com/office/powerpoint/2010/main" val="17417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24</a:t>
            </a:fld>
            <a:endParaRPr lang="fr-FR" dirty="0"/>
          </a:p>
        </p:txBody>
      </p:sp>
    </p:spTree>
    <p:extLst>
      <p:ext uri="{BB962C8B-B14F-4D97-AF65-F5344CB8AC3E}">
        <p14:creationId xmlns:p14="http://schemas.microsoft.com/office/powerpoint/2010/main" val="929095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25</a:t>
            </a:fld>
            <a:endParaRPr lang="fr-FR" dirty="0"/>
          </a:p>
        </p:txBody>
      </p:sp>
    </p:spTree>
    <p:extLst>
      <p:ext uri="{BB962C8B-B14F-4D97-AF65-F5344CB8AC3E}">
        <p14:creationId xmlns:p14="http://schemas.microsoft.com/office/powerpoint/2010/main" val="2347142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123C338-59A2-D045-8BC2-36A9AE6F25FF}"/>
              </a:ext>
            </a:extLst>
          </p:cNvPr>
          <p:cNvSpPr>
            <a:spLocks noGrp="1" noRot="1" noChangeAspect="1" noChangeArrowheads="1" noTextEdit="1"/>
          </p:cNvSpPr>
          <p:nvPr>
            <p:ph type="sldImg"/>
          </p:nvPr>
        </p:nvSpPr>
        <p:spPr bwMode="auto">
          <a:xfrm>
            <a:off x="123825" y="757238"/>
            <a:ext cx="6723063"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2073BA0-CAF9-7144-BDB5-0B94A981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Footer Placeholder 3">
            <a:extLst>
              <a:ext uri="{FF2B5EF4-FFF2-40B4-BE49-F238E27FC236}">
                <a16:creationId xmlns:a16="http://schemas.microsoft.com/office/drawing/2014/main" id="{05D71DEE-9794-FB4D-925B-E6E71B8BB29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6629" name="Slide Number Placeholder 4">
            <a:extLst>
              <a:ext uri="{FF2B5EF4-FFF2-40B4-BE49-F238E27FC236}">
                <a16:creationId xmlns:a16="http://schemas.microsoft.com/office/drawing/2014/main" id="{D8DC7DA2-D801-E34C-8222-EEB1DF9D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636EBD-55A7-8F4E-8235-B6DE7C059A1B}" type="slidenum">
              <a:rPr lang="fr-FR" altLang="en-US">
                <a:solidFill>
                  <a:srgbClr val="000000"/>
                </a:solidFill>
                <a:latin typeface="Calibri" panose="020F0502020204030204" pitchFamily="34" charset="0"/>
              </a:rPr>
              <a:pPr eaLnBrk="1" hangingPunct="1"/>
              <a:t>26</a:t>
            </a:fld>
            <a:endParaRPr lang="fr-FR"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76780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27</a:t>
            </a:fld>
            <a:endParaRPr lang="fr-FR" dirty="0"/>
          </a:p>
        </p:txBody>
      </p:sp>
    </p:spTree>
    <p:extLst>
      <p:ext uri="{BB962C8B-B14F-4D97-AF65-F5344CB8AC3E}">
        <p14:creationId xmlns:p14="http://schemas.microsoft.com/office/powerpoint/2010/main" val="2288118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28</a:t>
            </a:fld>
            <a:endParaRPr lang="fr-FR" dirty="0"/>
          </a:p>
        </p:txBody>
      </p:sp>
    </p:spTree>
    <p:extLst>
      <p:ext uri="{BB962C8B-B14F-4D97-AF65-F5344CB8AC3E}">
        <p14:creationId xmlns:p14="http://schemas.microsoft.com/office/powerpoint/2010/main" val="2664007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29</a:t>
            </a:fld>
            <a:endParaRPr lang="fr-FR" dirty="0"/>
          </a:p>
        </p:txBody>
      </p:sp>
    </p:spTree>
    <p:extLst>
      <p:ext uri="{BB962C8B-B14F-4D97-AF65-F5344CB8AC3E}">
        <p14:creationId xmlns:p14="http://schemas.microsoft.com/office/powerpoint/2010/main" val="3485492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30</a:t>
            </a:fld>
            <a:endParaRPr lang="fr-FR" dirty="0"/>
          </a:p>
        </p:txBody>
      </p:sp>
    </p:spTree>
    <p:extLst>
      <p:ext uri="{BB962C8B-B14F-4D97-AF65-F5344CB8AC3E}">
        <p14:creationId xmlns:p14="http://schemas.microsoft.com/office/powerpoint/2010/main" val="4131843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31</a:t>
            </a:fld>
            <a:endParaRPr lang="fr-FR" dirty="0"/>
          </a:p>
        </p:txBody>
      </p:sp>
    </p:spTree>
    <p:extLst>
      <p:ext uri="{BB962C8B-B14F-4D97-AF65-F5344CB8AC3E}">
        <p14:creationId xmlns:p14="http://schemas.microsoft.com/office/powerpoint/2010/main" val="159366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123C338-59A2-D045-8BC2-36A9AE6F25FF}"/>
              </a:ext>
            </a:extLst>
          </p:cNvPr>
          <p:cNvSpPr>
            <a:spLocks noGrp="1" noRot="1" noChangeAspect="1" noChangeArrowheads="1" noTextEdit="1"/>
          </p:cNvSpPr>
          <p:nvPr>
            <p:ph type="sldImg"/>
          </p:nvPr>
        </p:nvSpPr>
        <p:spPr bwMode="auto">
          <a:xfrm>
            <a:off x="123825" y="757238"/>
            <a:ext cx="6723063"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2073BA0-CAF9-7144-BDB5-0B94A981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Footer Placeholder 3">
            <a:extLst>
              <a:ext uri="{FF2B5EF4-FFF2-40B4-BE49-F238E27FC236}">
                <a16:creationId xmlns:a16="http://schemas.microsoft.com/office/drawing/2014/main" id="{05D71DEE-9794-FB4D-925B-E6E71B8BB29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6629" name="Slide Number Placeholder 4">
            <a:extLst>
              <a:ext uri="{FF2B5EF4-FFF2-40B4-BE49-F238E27FC236}">
                <a16:creationId xmlns:a16="http://schemas.microsoft.com/office/drawing/2014/main" id="{D8DC7DA2-D801-E34C-8222-EEB1DF9D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636EBD-55A7-8F4E-8235-B6DE7C059A1B}" type="slidenum">
              <a:rPr lang="fr-FR" altLang="en-US">
                <a:solidFill>
                  <a:srgbClr val="000000"/>
                </a:solidFill>
                <a:latin typeface="Calibri" panose="020F0502020204030204" pitchFamily="34" charset="0"/>
              </a:rPr>
              <a:pPr eaLnBrk="1" hangingPunct="1"/>
              <a:t>5</a:t>
            </a:fld>
            <a:endParaRPr lang="fr-FR"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7738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a:extLst>
              <a:ext uri="{FF2B5EF4-FFF2-40B4-BE49-F238E27FC236}">
                <a16:creationId xmlns:a16="http://schemas.microsoft.com/office/drawing/2014/main" id="{3FC3F577-F1BF-2445-BE20-A4513FC721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a:extLst>
              <a:ext uri="{FF2B5EF4-FFF2-40B4-BE49-F238E27FC236}">
                <a16:creationId xmlns:a16="http://schemas.microsoft.com/office/drawing/2014/main" id="{96F51C4D-27F5-7348-A7FC-F7BB31A5E5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en-US" dirty="0"/>
          </a:p>
        </p:txBody>
      </p:sp>
      <p:sp>
        <p:nvSpPr>
          <p:cNvPr id="68612" name="Segnaposto numero diapositiva 3">
            <a:extLst>
              <a:ext uri="{FF2B5EF4-FFF2-40B4-BE49-F238E27FC236}">
                <a16:creationId xmlns:a16="http://schemas.microsoft.com/office/drawing/2014/main" id="{1B89D887-EA75-454D-A812-530EE734E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EE2EC6-754C-424B-BEB3-4ACE119B8004}" type="slidenum">
              <a:rPr lang="it-IT" altLang="en-US">
                <a:solidFill>
                  <a:srgbClr val="000000"/>
                </a:solidFill>
                <a:latin typeface="Calibri" panose="020F0502020204030204" pitchFamily="34" charset="0"/>
              </a:rPr>
              <a:pPr eaLnBrk="1" hangingPunct="1"/>
              <a:t>32</a:t>
            </a:fld>
            <a:endParaRPr lang="it-IT" altLang="en-US" dirty="0">
              <a:solidFill>
                <a:srgbClr val="000000"/>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33</a:t>
            </a:fld>
            <a:endParaRPr lang="fr-FR" dirty="0"/>
          </a:p>
        </p:txBody>
      </p:sp>
    </p:spTree>
    <p:extLst>
      <p:ext uri="{BB962C8B-B14F-4D97-AF65-F5344CB8AC3E}">
        <p14:creationId xmlns:p14="http://schemas.microsoft.com/office/powerpoint/2010/main" val="55266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34</a:t>
            </a:fld>
            <a:endParaRPr lang="fr-FR" dirty="0"/>
          </a:p>
        </p:txBody>
      </p:sp>
    </p:spTree>
    <p:extLst>
      <p:ext uri="{BB962C8B-B14F-4D97-AF65-F5344CB8AC3E}">
        <p14:creationId xmlns:p14="http://schemas.microsoft.com/office/powerpoint/2010/main" val="3454715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a:extLst>
              <a:ext uri="{FF2B5EF4-FFF2-40B4-BE49-F238E27FC236}">
                <a16:creationId xmlns:a16="http://schemas.microsoft.com/office/drawing/2014/main" id="{3FC3F577-F1BF-2445-BE20-A4513FC721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a:extLst>
              <a:ext uri="{FF2B5EF4-FFF2-40B4-BE49-F238E27FC236}">
                <a16:creationId xmlns:a16="http://schemas.microsoft.com/office/drawing/2014/main" id="{96F51C4D-27F5-7348-A7FC-F7BB31A5E5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en-US" dirty="0"/>
          </a:p>
        </p:txBody>
      </p:sp>
      <p:sp>
        <p:nvSpPr>
          <p:cNvPr id="68612" name="Segnaposto numero diapositiva 3">
            <a:extLst>
              <a:ext uri="{FF2B5EF4-FFF2-40B4-BE49-F238E27FC236}">
                <a16:creationId xmlns:a16="http://schemas.microsoft.com/office/drawing/2014/main" id="{1B89D887-EA75-454D-A812-530EE734E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EE2EC6-754C-424B-BEB3-4ACE119B8004}" type="slidenum">
              <a:rPr lang="it-IT" altLang="en-US">
                <a:solidFill>
                  <a:srgbClr val="000000"/>
                </a:solidFill>
                <a:latin typeface="Calibri" panose="020F0502020204030204" pitchFamily="34" charset="0"/>
              </a:rPr>
              <a:pPr eaLnBrk="1" hangingPunct="1"/>
              <a:t>35</a:t>
            </a:fld>
            <a:endParaRPr lang="it-IT"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98581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36</a:t>
            </a:fld>
            <a:endParaRPr lang="fr-FR" dirty="0"/>
          </a:p>
        </p:txBody>
      </p:sp>
    </p:spTree>
    <p:extLst>
      <p:ext uri="{BB962C8B-B14F-4D97-AF65-F5344CB8AC3E}">
        <p14:creationId xmlns:p14="http://schemas.microsoft.com/office/powerpoint/2010/main" val="3496575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37</a:t>
            </a:fld>
            <a:endParaRPr lang="fr-FR" dirty="0"/>
          </a:p>
        </p:txBody>
      </p:sp>
    </p:spTree>
    <p:extLst>
      <p:ext uri="{BB962C8B-B14F-4D97-AF65-F5344CB8AC3E}">
        <p14:creationId xmlns:p14="http://schemas.microsoft.com/office/powerpoint/2010/main" val="117794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123C338-59A2-D045-8BC2-36A9AE6F25FF}"/>
              </a:ext>
            </a:extLst>
          </p:cNvPr>
          <p:cNvSpPr>
            <a:spLocks noGrp="1" noRot="1" noChangeAspect="1" noChangeArrowheads="1" noTextEdit="1"/>
          </p:cNvSpPr>
          <p:nvPr>
            <p:ph type="sldImg"/>
          </p:nvPr>
        </p:nvSpPr>
        <p:spPr bwMode="auto">
          <a:xfrm>
            <a:off x="123825" y="757238"/>
            <a:ext cx="6723063"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2073BA0-CAF9-7144-BDB5-0B94A981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Footer Placeholder 3">
            <a:extLst>
              <a:ext uri="{FF2B5EF4-FFF2-40B4-BE49-F238E27FC236}">
                <a16:creationId xmlns:a16="http://schemas.microsoft.com/office/drawing/2014/main" id="{05D71DEE-9794-FB4D-925B-E6E71B8BB29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6629" name="Slide Number Placeholder 4">
            <a:extLst>
              <a:ext uri="{FF2B5EF4-FFF2-40B4-BE49-F238E27FC236}">
                <a16:creationId xmlns:a16="http://schemas.microsoft.com/office/drawing/2014/main" id="{D8DC7DA2-D801-E34C-8222-EEB1DF9D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636EBD-55A7-8F4E-8235-B6DE7C059A1B}" type="slidenum">
              <a:rPr lang="fr-FR" altLang="en-US">
                <a:solidFill>
                  <a:srgbClr val="000000"/>
                </a:solidFill>
                <a:latin typeface="Calibri" panose="020F0502020204030204" pitchFamily="34" charset="0"/>
              </a:rPr>
              <a:pPr eaLnBrk="1" hangingPunct="1"/>
              <a:t>38</a:t>
            </a:fld>
            <a:endParaRPr lang="fr-FR"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44092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97EBF8-C25E-5747-B608-611B37692F4F}" type="slidenum">
              <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18939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6</a:t>
            </a:fld>
            <a:endParaRPr lang="fr-FR" dirty="0"/>
          </a:p>
        </p:txBody>
      </p:sp>
    </p:spTree>
    <p:extLst>
      <p:ext uri="{BB962C8B-B14F-4D97-AF65-F5344CB8AC3E}">
        <p14:creationId xmlns:p14="http://schemas.microsoft.com/office/powerpoint/2010/main" val="9668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7</a:t>
            </a:fld>
            <a:endParaRPr lang="fr-FR" dirty="0"/>
          </a:p>
        </p:txBody>
      </p:sp>
    </p:spTree>
    <p:extLst>
      <p:ext uri="{BB962C8B-B14F-4D97-AF65-F5344CB8AC3E}">
        <p14:creationId xmlns:p14="http://schemas.microsoft.com/office/powerpoint/2010/main" val="216912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8</a:t>
            </a:fld>
            <a:endParaRPr lang="fr-FR" dirty="0"/>
          </a:p>
        </p:txBody>
      </p:sp>
    </p:spTree>
    <p:extLst>
      <p:ext uri="{BB962C8B-B14F-4D97-AF65-F5344CB8AC3E}">
        <p14:creationId xmlns:p14="http://schemas.microsoft.com/office/powerpoint/2010/main" val="208676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9</a:t>
            </a:fld>
            <a:endParaRPr lang="fr-FR" dirty="0"/>
          </a:p>
        </p:txBody>
      </p:sp>
    </p:spTree>
    <p:extLst>
      <p:ext uri="{BB962C8B-B14F-4D97-AF65-F5344CB8AC3E}">
        <p14:creationId xmlns:p14="http://schemas.microsoft.com/office/powerpoint/2010/main" val="282444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123C338-59A2-D045-8BC2-36A9AE6F25FF}"/>
              </a:ext>
            </a:extLst>
          </p:cNvPr>
          <p:cNvSpPr>
            <a:spLocks noGrp="1" noRot="1" noChangeAspect="1" noChangeArrowheads="1" noTextEdit="1"/>
          </p:cNvSpPr>
          <p:nvPr>
            <p:ph type="sldImg"/>
          </p:nvPr>
        </p:nvSpPr>
        <p:spPr bwMode="auto">
          <a:xfrm>
            <a:off x="123825" y="757238"/>
            <a:ext cx="6723063"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2073BA0-CAF9-7144-BDB5-0B94A981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Footer Placeholder 3">
            <a:extLst>
              <a:ext uri="{FF2B5EF4-FFF2-40B4-BE49-F238E27FC236}">
                <a16:creationId xmlns:a16="http://schemas.microsoft.com/office/drawing/2014/main" id="{05D71DEE-9794-FB4D-925B-E6E71B8BB29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6629" name="Slide Number Placeholder 4">
            <a:extLst>
              <a:ext uri="{FF2B5EF4-FFF2-40B4-BE49-F238E27FC236}">
                <a16:creationId xmlns:a16="http://schemas.microsoft.com/office/drawing/2014/main" id="{D8DC7DA2-D801-E34C-8222-EEB1DF9D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636EBD-55A7-8F4E-8235-B6DE7C059A1B}" type="slidenum">
              <a:rPr lang="fr-FR" altLang="en-US">
                <a:solidFill>
                  <a:srgbClr val="000000"/>
                </a:solidFill>
                <a:latin typeface="Calibri" panose="020F0502020204030204" pitchFamily="34" charset="0"/>
              </a:rPr>
              <a:pPr eaLnBrk="1" hangingPunct="1"/>
              <a:t>10</a:t>
            </a:fld>
            <a:endParaRPr lang="fr-FR" alt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3095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11</a:t>
            </a:fld>
            <a:endParaRPr lang="fr-FR" dirty="0"/>
          </a:p>
        </p:txBody>
      </p:sp>
    </p:spTree>
    <p:extLst>
      <p:ext uri="{BB962C8B-B14F-4D97-AF65-F5344CB8AC3E}">
        <p14:creationId xmlns:p14="http://schemas.microsoft.com/office/powerpoint/2010/main" val="2856986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youtu.be/-frXH01_UXY" TargetMode="External"/><Relationship Id="rId13" Type="http://schemas.openxmlformats.org/officeDocument/2006/relationships/image" Target="../media/image9.png"/><Relationship Id="rId18" Type="http://schemas.openxmlformats.org/officeDocument/2006/relationships/image" Target="../media/image13.svg"/><Relationship Id="rId3" Type="http://schemas.openxmlformats.org/officeDocument/2006/relationships/image" Target="../media/image4.svg"/><Relationship Id="rId21" Type="http://schemas.openxmlformats.org/officeDocument/2006/relationships/image" Target="../media/image16.png"/><Relationship Id="rId7" Type="http://schemas.openxmlformats.org/officeDocument/2006/relationships/hyperlink" Target="https://www.linkedin.com/company/cor2ed/" TargetMode="External"/><Relationship Id="rId12" Type="http://schemas.openxmlformats.org/officeDocument/2006/relationships/hyperlink" Target="https://twitter.com/COR2EDMedEd" TargetMode="External"/><Relationship Id="rId17"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hyperlink" Target="mailto:info@cor2ed.com" TargetMode="External"/><Relationship Id="rId20"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8.svg"/><Relationship Id="rId24" Type="http://schemas.openxmlformats.org/officeDocument/2006/relationships/image" Target="../media/image19.svg"/><Relationship Id="rId5" Type="http://schemas.openxmlformats.org/officeDocument/2006/relationships/image" Target="../media/image6.svg"/><Relationship Id="rId15" Type="http://schemas.openxmlformats.org/officeDocument/2006/relationships/image" Target="../media/image11.svg"/><Relationship Id="rId23"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hyperlink" Target="https://cor2ed.com/" TargetMode="External"/><Relationship Id="rId14" Type="http://schemas.openxmlformats.org/officeDocument/2006/relationships/image" Target="../media/image10.png"/><Relationship Id="rId22"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hyperlink" Target="https://cor2ed.com/" TargetMode="Externa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hyperlink" Target="https://youtu.be/-frXH01_UXY" TargetMode="External"/><Relationship Id="rId12" Type="http://schemas.openxmlformats.org/officeDocument/2006/relationships/hyperlink" Target="mailto:info@cor2ed.com" TargetMode="External"/><Relationship Id="rId17" Type="http://schemas.openxmlformats.org/officeDocument/2006/relationships/image" Target="../media/image16.png"/><Relationship Id="rId2" Type="http://schemas.openxmlformats.org/officeDocument/2006/relationships/image" Target="../media/image20.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s://www.linkedin.com/company/cor2ed/" TargetMode="External"/><Relationship Id="rId11" Type="http://schemas.openxmlformats.org/officeDocument/2006/relationships/hyperlink" Target="https://twitter.com/COR2EDMedEd" TargetMode="External"/><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8.svg"/><Relationship Id="rId19"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7.png"/><Relationship Id="rId14" Type="http://schemas.openxmlformats.org/officeDocument/2006/relationships/image" Target="../media/image13.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cor2ed.com/" TargetMode="Externa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hyperlink" Target="https://youtu.be/-frXH01_UXY" TargetMode="External"/><Relationship Id="rId12" Type="http://schemas.openxmlformats.org/officeDocument/2006/relationships/hyperlink" Target="mailto:info@cor2ed.com" TargetMode="External"/><Relationship Id="rId17" Type="http://schemas.openxmlformats.org/officeDocument/2006/relationships/image" Target="../media/image16.png"/><Relationship Id="rId2" Type="http://schemas.openxmlformats.org/officeDocument/2006/relationships/image" Target="../media/image2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Master" Target="../slideMasters/slideMaster2.xml"/><Relationship Id="rId6" Type="http://schemas.openxmlformats.org/officeDocument/2006/relationships/hyperlink" Target="https://www.linkedin.com/company/cor2ed/" TargetMode="External"/><Relationship Id="rId11" Type="http://schemas.openxmlformats.org/officeDocument/2006/relationships/hyperlink" Target="https://twitter.com/COR2EDMedEd" TargetMode="External"/><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8.svg"/><Relationship Id="rId19"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7.png"/><Relationship Id="rId1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4" name="Image 4">
            <a:extLst>
              <a:ext uri="{FF2B5EF4-FFF2-40B4-BE49-F238E27FC236}">
                <a16:creationId xmlns:a16="http://schemas.microsoft.com/office/drawing/2014/main" id="{14387B29-F50D-2040-8C97-7FCDF346B953}"/>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ACAFAA1B-DD9E-D12A-041A-2478C7EF6A0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76671A92-8E7E-7CF5-89DA-B5258B69D53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536470EF-27EB-F92D-4A4C-4B75E7C7DBB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C5C49C56-D619-F575-28CE-284F9724A09D}"/>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6"/>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22" name="Titre 1">
            <a:extLst>
              <a:ext uri="{FF2B5EF4-FFF2-40B4-BE49-F238E27FC236}">
                <a16:creationId xmlns:a16="http://schemas.microsoft.com/office/drawing/2014/main" id="{7D2F2D88-C863-C64B-8B27-F5B0C60E99C4}"/>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28" name="Group 27">
            <a:extLst>
              <a:ext uri="{FF2B5EF4-FFF2-40B4-BE49-F238E27FC236}">
                <a16:creationId xmlns:a16="http://schemas.microsoft.com/office/drawing/2014/main" id="{619FF232-4850-224E-BBA0-624CDB282CC3}"/>
              </a:ext>
            </a:extLst>
          </p:cNvPr>
          <p:cNvGrpSpPr/>
          <p:nvPr userDrawn="1"/>
        </p:nvGrpSpPr>
        <p:grpSpPr>
          <a:xfrm>
            <a:off x="418902" y="3063588"/>
            <a:ext cx="356400" cy="356400"/>
            <a:chOff x="761970" y="3386221"/>
            <a:chExt cx="356400" cy="356400"/>
          </a:xfrm>
        </p:grpSpPr>
        <p:sp>
          <p:nvSpPr>
            <p:cNvPr id="29" name="Oval 28">
              <a:extLst>
                <a:ext uri="{FF2B5EF4-FFF2-40B4-BE49-F238E27FC236}">
                  <a16:creationId xmlns:a16="http://schemas.microsoft.com/office/drawing/2014/main" id="{8B93650B-AD78-2D40-9E09-A0F596F44E14}"/>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0" name="Graphic 29" descr="Speaker Phone">
              <a:extLst>
                <a:ext uri="{FF2B5EF4-FFF2-40B4-BE49-F238E27FC236}">
                  <a16:creationId xmlns:a16="http://schemas.microsoft.com/office/drawing/2014/main" id="{BCC8E367-C7A4-A049-8A2F-852B0C2CDC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31" name="Oval 30">
            <a:extLst>
              <a:ext uri="{FF2B5EF4-FFF2-40B4-BE49-F238E27FC236}">
                <a16:creationId xmlns:a16="http://schemas.microsoft.com/office/drawing/2014/main" id="{ED6FBE6E-43BC-8C46-BA6B-8E319F0D2063}"/>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2" name="Graphic 31" descr="Envelope">
            <a:extLst>
              <a:ext uri="{FF2B5EF4-FFF2-40B4-BE49-F238E27FC236}">
                <a16:creationId xmlns:a16="http://schemas.microsoft.com/office/drawing/2014/main" id="{D748C46E-5A9C-E046-9A47-DDA77B4BEC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33" name="Group 32">
            <a:extLst>
              <a:ext uri="{FF2B5EF4-FFF2-40B4-BE49-F238E27FC236}">
                <a16:creationId xmlns:a16="http://schemas.microsoft.com/office/drawing/2014/main" id="{9B5A0090-E0C3-0C49-99EB-2D32FCF67E0D}"/>
              </a:ext>
            </a:extLst>
          </p:cNvPr>
          <p:cNvGrpSpPr/>
          <p:nvPr userDrawn="1"/>
        </p:nvGrpSpPr>
        <p:grpSpPr>
          <a:xfrm>
            <a:off x="423995" y="4414481"/>
            <a:ext cx="356400" cy="356400"/>
            <a:chOff x="761970" y="3386221"/>
            <a:chExt cx="356400" cy="356400"/>
          </a:xfrm>
        </p:grpSpPr>
        <p:sp>
          <p:nvSpPr>
            <p:cNvPr id="34" name="Oval 33">
              <a:extLst>
                <a:ext uri="{FF2B5EF4-FFF2-40B4-BE49-F238E27FC236}">
                  <a16:creationId xmlns:a16="http://schemas.microsoft.com/office/drawing/2014/main" id="{736D01D0-BF46-B04F-8D3D-304A7069C4D6}"/>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5" name="Graphic 34" descr="Speaker Phone">
              <a:extLst>
                <a:ext uri="{FF2B5EF4-FFF2-40B4-BE49-F238E27FC236}">
                  <a16:creationId xmlns:a16="http://schemas.microsoft.com/office/drawing/2014/main" id="{5C0044D9-F95E-9948-8963-45EDF68B33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36" name="Oval 35">
            <a:extLst>
              <a:ext uri="{FF2B5EF4-FFF2-40B4-BE49-F238E27FC236}">
                <a16:creationId xmlns:a16="http://schemas.microsoft.com/office/drawing/2014/main" id="{D89C2DAA-7338-5242-A65D-4977E27C8388}"/>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7" name="Graphic 36" descr="Envelope">
            <a:extLst>
              <a:ext uri="{FF2B5EF4-FFF2-40B4-BE49-F238E27FC236}">
                <a16:creationId xmlns:a16="http://schemas.microsoft.com/office/drawing/2014/main" id="{CEB92A65-5E87-F541-BD37-BD00ED61553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38" name="Titre 1">
            <a:extLst>
              <a:ext uri="{FF2B5EF4-FFF2-40B4-BE49-F238E27FC236}">
                <a16:creationId xmlns:a16="http://schemas.microsoft.com/office/drawing/2014/main" id="{08DC0A97-6AE6-374D-8DE8-21F4681223F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2" name="Titre 1">
            <a:extLst>
              <a:ext uri="{FF2B5EF4-FFF2-40B4-BE49-F238E27FC236}">
                <a16:creationId xmlns:a16="http://schemas.microsoft.com/office/drawing/2014/main" id="{07D00C85-A6C8-F046-AB48-7DC46D532347}"/>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43" name="Picture 42">
            <a:extLst>
              <a:ext uri="{FF2B5EF4-FFF2-40B4-BE49-F238E27FC236}">
                <a16:creationId xmlns:a16="http://schemas.microsoft.com/office/drawing/2014/main" id="{55C263F9-CE67-F24E-8FD8-47D46BBE677F}"/>
              </a:ext>
            </a:extLst>
          </p:cNvPr>
          <p:cNvPicPr>
            <a:picLocks noChangeAspect="1"/>
          </p:cNvPicPr>
          <p:nvPr userDrawn="1"/>
        </p:nvPicPr>
        <p:blipFill>
          <a:blip r:embed="rId6"/>
          <a:stretch>
            <a:fillRect/>
          </a:stretch>
        </p:blipFill>
        <p:spPr>
          <a:xfrm>
            <a:off x="429164" y="951062"/>
            <a:ext cx="1914541" cy="509238"/>
          </a:xfrm>
          <a:prstGeom prst="rect">
            <a:avLst/>
          </a:prstGeom>
        </p:spPr>
      </p:pic>
      <p:sp>
        <p:nvSpPr>
          <p:cNvPr id="60" name="TextBox 59">
            <a:extLst>
              <a:ext uri="{FF2B5EF4-FFF2-40B4-BE49-F238E27FC236}">
                <a16:creationId xmlns:a16="http://schemas.microsoft.com/office/drawing/2014/main" id="{EE84BF38-09C2-6645-92E3-602FD4BA8151}"/>
              </a:ext>
            </a:extLst>
          </p:cNvPr>
          <p:cNvSpPr txBox="1"/>
          <p:nvPr userDrawn="1"/>
        </p:nvSpPr>
        <p:spPr>
          <a:xfrm>
            <a:off x="787050" y="5497848"/>
            <a:ext cx="2251262"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7"/>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91564"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8"/>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9"/>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64" name="Rectangle 63">
            <a:hlinkClick r:id="rId9"/>
            <a:extLst>
              <a:ext uri="{FF2B5EF4-FFF2-40B4-BE49-F238E27FC236}">
                <a16:creationId xmlns:a16="http://schemas.microsoft.com/office/drawing/2014/main" id="{BA63285A-459E-4B4D-B8B8-4C384DADE30E}"/>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7989" y="6070903"/>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501522" y="6033094"/>
            <a:ext cx="229663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2"/>
              </a:rPr>
              <a:t>@COR2EDMedEd</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67" name="Rectangle 66">
            <a:hlinkClick r:id="rId12"/>
            <a:extLst>
              <a:ext uri="{FF2B5EF4-FFF2-40B4-BE49-F238E27FC236}">
                <a16:creationId xmlns:a16="http://schemas.microsoft.com/office/drawing/2014/main" id="{D59F0703-8804-EA47-AA67-3E0C47D9EB54}"/>
              </a:ext>
            </a:extLst>
          </p:cNvPr>
          <p:cNvSpPr/>
          <p:nvPr userDrawn="1"/>
        </p:nvSpPr>
        <p:spPr>
          <a:xfrm>
            <a:off x="3083140" y="6005049"/>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EBC6954-39C9-0845-B3B3-17EB0B380DE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845538" y="809204"/>
            <a:ext cx="9308741" cy="4474895"/>
          </a:xfrm>
          <a:prstGeom prst="rect">
            <a:avLst/>
          </a:prstGeom>
          <a:ln w="19050">
            <a:noFill/>
          </a:ln>
          <a:effectLst/>
        </p:spPr>
      </p:pic>
      <p:pic>
        <p:nvPicPr>
          <p:cNvPr id="69" name="Graphic 68" descr="Marker with solid fill">
            <a:extLst>
              <a:ext uri="{FF2B5EF4-FFF2-40B4-BE49-F238E27FC236}">
                <a16:creationId xmlns:a16="http://schemas.microsoft.com/office/drawing/2014/main" id="{DE3958FC-0522-604A-A7DE-EAFE45DE1D1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89006" y="1949574"/>
            <a:ext cx="313184" cy="313184"/>
          </a:xfrm>
          <a:prstGeom prst="rect">
            <a:avLst/>
          </a:prstGeom>
        </p:spPr>
      </p:pic>
      <p:pic>
        <p:nvPicPr>
          <p:cNvPr id="70" name="Graphic 69" descr="Marker with solid fill">
            <a:extLst>
              <a:ext uri="{FF2B5EF4-FFF2-40B4-BE49-F238E27FC236}">
                <a16:creationId xmlns:a16="http://schemas.microsoft.com/office/drawing/2014/main" id="{2578FDB9-D3BF-B64A-ACD8-C060D7DB17F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49789" y="2084249"/>
            <a:ext cx="313184" cy="313184"/>
          </a:xfrm>
          <a:prstGeom prst="rect">
            <a:avLst/>
          </a:prstGeom>
        </p:spPr>
      </p:pic>
      <p:pic>
        <p:nvPicPr>
          <p:cNvPr id="71" name="Graphic 70" descr="Marker with solid fill">
            <a:extLst>
              <a:ext uri="{FF2B5EF4-FFF2-40B4-BE49-F238E27FC236}">
                <a16:creationId xmlns:a16="http://schemas.microsoft.com/office/drawing/2014/main" id="{B8174C9F-7E14-D446-B4BA-713EF2836AA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787336" y="1753300"/>
            <a:ext cx="313184" cy="313184"/>
          </a:xfrm>
          <a:prstGeom prst="rect">
            <a:avLst/>
          </a:prstGeom>
        </p:spPr>
      </p:pic>
      <p:pic>
        <p:nvPicPr>
          <p:cNvPr id="72" name="Graphic 71" descr="Marker with solid fill">
            <a:extLst>
              <a:ext uri="{FF2B5EF4-FFF2-40B4-BE49-F238E27FC236}">
                <a16:creationId xmlns:a16="http://schemas.microsoft.com/office/drawing/2014/main" id="{CD5632E1-BC51-4F4F-BFFD-0E91A65E114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00460" y="1561745"/>
            <a:ext cx="313184" cy="313184"/>
          </a:xfrm>
          <a:prstGeom prst="rect">
            <a:avLst/>
          </a:prstGeom>
        </p:spPr>
      </p:pic>
      <p:pic>
        <p:nvPicPr>
          <p:cNvPr id="73" name="Graphic 72" descr="Marker with solid fill">
            <a:extLst>
              <a:ext uri="{FF2B5EF4-FFF2-40B4-BE49-F238E27FC236}">
                <a16:creationId xmlns:a16="http://schemas.microsoft.com/office/drawing/2014/main" id="{9AB2573B-7EBC-0640-8003-7533FD0C8E4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65606" y="1405153"/>
            <a:ext cx="313184" cy="313184"/>
          </a:xfrm>
          <a:prstGeom prst="rect">
            <a:avLst/>
          </a:prstGeom>
        </p:spPr>
      </p:pic>
      <p:pic>
        <p:nvPicPr>
          <p:cNvPr id="74" name="Graphic 73" descr="Marker with solid fill">
            <a:extLst>
              <a:ext uri="{FF2B5EF4-FFF2-40B4-BE49-F238E27FC236}">
                <a16:creationId xmlns:a16="http://schemas.microsoft.com/office/drawing/2014/main" id="{F512EB56-72CD-754E-9386-C5CC723B6E5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88933" y="1753300"/>
            <a:ext cx="313184" cy="313184"/>
          </a:xfrm>
          <a:prstGeom prst="rect">
            <a:avLst/>
          </a:prstGeom>
        </p:spPr>
      </p:pic>
      <p:pic>
        <p:nvPicPr>
          <p:cNvPr id="75" name="Graphic 74" descr="Marker with solid fill">
            <a:extLst>
              <a:ext uri="{FF2B5EF4-FFF2-40B4-BE49-F238E27FC236}">
                <a16:creationId xmlns:a16="http://schemas.microsoft.com/office/drawing/2014/main" id="{82E24632-59FF-F24A-B187-3D1CFA910F0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535322" y="1877944"/>
            <a:ext cx="313184" cy="313184"/>
          </a:xfrm>
          <a:prstGeom prst="rect">
            <a:avLst/>
          </a:prstGeom>
        </p:spPr>
      </p:pic>
      <p:pic>
        <p:nvPicPr>
          <p:cNvPr id="76" name="Graphic 75" descr="Marker with solid fill">
            <a:extLst>
              <a:ext uri="{FF2B5EF4-FFF2-40B4-BE49-F238E27FC236}">
                <a16:creationId xmlns:a16="http://schemas.microsoft.com/office/drawing/2014/main" id="{C72E22A1-1523-2646-9874-53774999120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662927" y="1796720"/>
            <a:ext cx="313184" cy="313184"/>
          </a:xfrm>
          <a:prstGeom prst="rect">
            <a:avLst/>
          </a:prstGeom>
        </p:spPr>
      </p:pic>
      <p:pic>
        <p:nvPicPr>
          <p:cNvPr id="77" name="Graphic 76" descr="Marker with solid fill">
            <a:extLst>
              <a:ext uri="{FF2B5EF4-FFF2-40B4-BE49-F238E27FC236}">
                <a16:creationId xmlns:a16="http://schemas.microsoft.com/office/drawing/2014/main" id="{B0B340FE-F2E2-B441-A805-EFD46133010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10495" y="1154147"/>
            <a:ext cx="313184" cy="313184"/>
          </a:xfrm>
          <a:prstGeom prst="rect">
            <a:avLst/>
          </a:prstGeom>
        </p:spPr>
      </p:pic>
      <p:pic>
        <p:nvPicPr>
          <p:cNvPr id="78" name="Graphic 77" descr="Marker with solid fill">
            <a:extLst>
              <a:ext uri="{FF2B5EF4-FFF2-40B4-BE49-F238E27FC236}">
                <a16:creationId xmlns:a16="http://schemas.microsoft.com/office/drawing/2014/main" id="{6BAE1E12-2111-D046-8690-4525ADC70A4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75599" y="1962644"/>
            <a:ext cx="313184" cy="313184"/>
          </a:xfrm>
          <a:prstGeom prst="rect">
            <a:avLst/>
          </a:prstGeom>
        </p:spPr>
      </p:pic>
      <p:pic>
        <p:nvPicPr>
          <p:cNvPr id="79" name="Graphic 78" descr="Marker with solid fill">
            <a:extLst>
              <a:ext uri="{FF2B5EF4-FFF2-40B4-BE49-F238E27FC236}">
                <a16:creationId xmlns:a16="http://schemas.microsoft.com/office/drawing/2014/main" id="{4C77DA28-3492-B04F-B7A7-0D2E807FAF9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147911" y="1824071"/>
            <a:ext cx="313184" cy="313184"/>
          </a:xfrm>
          <a:prstGeom prst="rect">
            <a:avLst/>
          </a:prstGeom>
        </p:spPr>
      </p:pic>
      <p:pic>
        <p:nvPicPr>
          <p:cNvPr id="80" name="Graphic 79" descr="Marker with solid fill">
            <a:extLst>
              <a:ext uri="{FF2B5EF4-FFF2-40B4-BE49-F238E27FC236}">
                <a16:creationId xmlns:a16="http://schemas.microsoft.com/office/drawing/2014/main" id="{5E46572E-4DEA-F24F-8D22-392AA4F3ACA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723932" y="3054706"/>
            <a:ext cx="313184" cy="313184"/>
          </a:xfrm>
          <a:prstGeom prst="rect">
            <a:avLst/>
          </a:prstGeom>
        </p:spPr>
      </p:pic>
      <p:sp>
        <p:nvSpPr>
          <p:cNvPr id="83" name="TextBox 82">
            <a:extLst>
              <a:ext uri="{FF2B5EF4-FFF2-40B4-BE49-F238E27FC236}">
                <a16:creationId xmlns:a16="http://schemas.microsoft.com/office/drawing/2014/main" id="{27305AF6-0A35-D04C-8153-D567CB189566}"/>
              </a:ext>
            </a:extLst>
          </p:cNvPr>
          <p:cNvSpPr txBox="1"/>
          <p:nvPr userDrawn="1"/>
        </p:nvSpPr>
        <p:spPr>
          <a:xfrm>
            <a:off x="5953126"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6"/>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6"/>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583571" y="5510213"/>
            <a:ext cx="371377" cy="371377"/>
          </a:xfrm>
          <a:prstGeom prst="rect">
            <a:avLst/>
          </a:prstGeom>
        </p:spPr>
      </p:pic>
      <p:pic>
        <p:nvPicPr>
          <p:cNvPr id="86" name="Graphic 85">
            <a:extLst>
              <a:ext uri="{FF2B5EF4-FFF2-40B4-BE49-F238E27FC236}">
                <a16:creationId xmlns:a16="http://schemas.microsoft.com/office/drawing/2014/main" id="{F1B5921D-3643-7446-83D4-C4890D03EDC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143403" y="6035310"/>
            <a:ext cx="373380" cy="373380"/>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143403" y="5510213"/>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16331" y="5510213"/>
            <a:ext cx="373380" cy="373380"/>
          </a:xfrm>
          <a:prstGeom prst="rect">
            <a:avLst/>
          </a:prstGeom>
        </p:spPr>
      </p:pic>
      <p:pic>
        <p:nvPicPr>
          <p:cNvPr id="90" name="Graphic 89" descr="Marker with solid fill">
            <a:extLst>
              <a:ext uri="{FF2B5EF4-FFF2-40B4-BE49-F238E27FC236}">
                <a16:creationId xmlns:a16="http://schemas.microsoft.com/office/drawing/2014/main" id="{24FB0AF4-9B96-9341-9519-C1DE6A45BE2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966693" y="2391159"/>
            <a:ext cx="313184" cy="313184"/>
          </a:xfrm>
          <a:prstGeom prst="rect">
            <a:avLst/>
          </a:prstGeom>
        </p:spPr>
      </p:pic>
      <p:pic>
        <p:nvPicPr>
          <p:cNvPr id="91" name="Graphic 90" descr="Marker with solid fill">
            <a:extLst>
              <a:ext uri="{FF2B5EF4-FFF2-40B4-BE49-F238E27FC236}">
                <a16:creationId xmlns:a16="http://schemas.microsoft.com/office/drawing/2014/main" id="{2DFE7DA8-C2FF-F543-B02B-8A778E24BC7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960009" y="1792711"/>
            <a:ext cx="313184" cy="313184"/>
          </a:xfrm>
          <a:prstGeom prst="rect">
            <a:avLst/>
          </a:prstGeom>
        </p:spPr>
      </p:pic>
      <p:pic>
        <p:nvPicPr>
          <p:cNvPr id="92" name="Graphic 91" descr="Marker with solid fill">
            <a:extLst>
              <a:ext uri="{FF2B5EF4-FFF2-40B4-BE49-F238E27FC236}">
                <a16:creationId xmlns:a16="http://schemas.microsoft.com/office/drawing/2014/main" id="{5E2EB517-37DB-324F-B082-F4BE5BDA814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575004" y="1970736"/>
            <a:ext cx="313184" cy="313184"/>
          </a:xfrm>
          <a:prstGeom prst="rect">
            <a:avLst/>
          </a:prstGeom>
        </p:spPr>
      </p:pic>
      <p:pic>
        <p:nvPicPr>
          <p:cNvPr id="93" name="Graphic 92" descr="Marker with solid fill">
            <a:extLst>
              <a:ext uri="{FF2B5EF4-FFF2-40B4-BE49-F238E27FC236}">
                <a16:creationId xmlns:a16="http://schemas.microsoft.com/office/drawing/2014/main" id="{AB8E1AEB-F664-5144-B1FB-065A4EDC9BB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676647" y="2164582"/>
            <a:ext cx="313184" cy="313184"/>
          </a:xfrm>
          <a:prstGeom prst="rect">
            <a:avLst/>
          </a:prstGeom>
        </p:spPr>
      </p:pic>
      <p:pic>
        <p:nvPicPr>
          <p:cNvPr id="94" name="Graphic 93" descr="Marker with solid fill">
            <a:extLst>
              <a:ext uri="{FF2B5EF4-FFF2-40B4-BE49-F238E27FC236}">
                <a16:creationId xmlns:a16="http://schemas.microsoft.com/office/drawing/2014/main" id="{510C23CF-1602-A745-9B20-AE2F005C4A9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61794" y="1306180"/>
            <a:ext cx="313184" cy="313184"/>
          </a:xfrm>
          <a:prstGeom prst="rect">
            <a:avLst/>
          </a:prstGeom>
        </p:spPr>
      </p:pic>
      <p:pic>
        <p:nvPicPr>
          <p:cNvPr id="95" name="Graphic 94" descr="Marker with solid fill">
            <a:extLst>
              <a:ext uri="{FF2B5EF4-FFF2-40B4-BE49-F238E27FC236}">
                <a16:creationId xmlns:a16="http://schemas.microsoft.com/office/drawing/2014/main" id="{3235DEAF-0DF1-4549-B607-D2724772B3B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98622" y="1897545"/>
            <a:ext cx="313184" cy="313184"/>
          </a:xfrm>
          <a:prstGeom prst="rect">
            <a:avLst/>
          </a:prstGeom>
        </p:spPr>
      </p:pic>
      <p:pic>
        <p:nvPicPr>
          <p:cNvPr id="96" name="Graphic 95" descr="Marker with solid fill">
            <a:extLst>
              <a:ext uri="{FF2B5EF4-FFF2-40B4-BE49-F238E27FC236}">
                <a16:creationId xmlns:a16="http://schemas.microsoft.com/office/drawing/2014/main" id="{8ED1E4BB-6CD4-9944-829E-C17510B4A78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484975" y="3540815"/>
            <a:ext cx="313184" cy="313184"/>
          </a:xfrm>
          <a:prstGeom prst="rect">
            <a:avLst/>
          </a:prstGeom>
        </p:spPr>
      </p:pic>
      <p:pic>
        <p:nvPicPr>
          <p:cNvPr id="97" name="Graphic 96" descr="Marker with solid fill">
            <a:extLst>
              <a:ext uri="{FF2B5EF4-FFF2-40B4-BE49-F238E27FC236}">
                <a16:creationId xmlns:a16="http://schemas.microsoft.com/office/drawing/2014/main" id="{DEE37AC4-B85C-F54D-9FAF-E0B1D242D67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289497" y="3912462"/>
            <a:ext cx="313184" cy="313184"/>
          </a:xfrm>
          <a:prstGeom prst="rect">
            <a:avLst/>
          </a:prstGeom>
        </p:spPr>
      </p:pic>
      <p:pic>
        <p:nvPicPr>
          <p:cNvPr id="98" name="Graphic 97" descr="Marker with solid fill">
            <a:extLst>
              <a:ext uri="{FF2B5EF4-FFF2-40B4-BE49-F238E27FC236}">
                <a16:creationId xmlns:a16="http://schemas.microsoft.com/office/drawing/2014/main" id="{DC2B3215-544E-4244-BD0D-5AE3DD1FF23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82000" y="4300880"/>
            <a:ext cx="313184" cy="313184"/>
          </a:xfrm>
          <a:prstGeom prst="rect">
            <a:avLst/>
          </a:prstGeom>
        </p:spPr>
      </p:pic>
      <p:pic>
        <p:nvPicPr>
          <p:cNvPr id="99" name="Graphic 98" descr="Marker with solid fill">
            <a:extLst>
              <a:ext uri="{FF2B5EF4-FFF2-40B4-BE49-F238E27FC236}">
                <a16:creationId xmlns:a16="http://schemas.microsoft.com/office/drawing/2014/main" id="{4D16B3E8-FE8C-D642-BB50-9877F0E456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545030" y="3200363"/>
            <a:ext cx="313184" cy="313184"/>
          </a:xfrm>
          <a:prstGeom prst="rect">
            <a:avLst/>
          </a:prstGeom>
        </p:spPr>
      </p:pic>
      <p:pic>
        <p:nvPicPr>
          <p:cNvPr id="100" name="Graphic 99" descr="Marker with solid fill">
            <a:extLst>
              <a:ext uri="{FF2B5EF4-FFF2-40B4-BE49-F238E27FC236}">
                <a16:creationId xmlns:a16="http://schemas.microsoft.com/office/drawing/2014/main" id="{DB3D2FB8-589C-F34E-96B1-71ED9B422A7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87274" y="2439712"/>
            <a:ext cx="313184" cy="313184"/>
          </a:xfrm>
          <a:prstGeom prst="rect">
            <a:avLst/>
          </a:prstGeom>
        </p:spPr>
      </p:pic>
      <p:pic>
        <p:nvPicPr>
          <p:cNvPr id="101" name="Graphic 100" descr="Marker with solid fill">
            <a:extLst>
              <a:ext uri="{FF2B5EF4-FFF2-40B4-BE49-F238E27FC236}">
                <a16:creationId xmlns:a16="http://schemas.microsoft.com/office/drawing/2014/main" id="{E7E9FF33-ED25-B44F-9C8E-BCA5FC6350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319722" y="2262274"/>
            <a:ext cx="313184" cy="313184"/>
          </a:xfrm>
          <a:prstGeom prst="rect">
            <a:avLst/>
          </a:prstGeom>
        </p:spPr>
      </p:pic>
      <p:pic>
        <p:nvPicPr>
          <p:cNvPr id="102" name="Graphic 101" descr="Marker with solid fill">
            <a:extLst>
              <a:ext uri="{FF2B5EF4-FFF2-40B4-BE49-F238E27FC236}">
                <a16:creationId xmlns:a16="http://schemas.microsoft.com/office/drawing/2014/main" id="{0557F424-7382-6449-9737-94AF5B6FA5B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58162" y="1573864"/>
            <a:ext cx="313184" cy="313184"/>
          </a:xfrm>
          <a:prstGeom prst="rect">
            <a:avLst/>
          </a:prstGeom>
        </p:spPr>
      </p:pic>
      <p:pic>
        <p:nvPicPr>
          <p:cNvPr id="103" name="Graphic 102" descr="Marker with solid fill">
            <a:extLst>
              <a:ext uri="{FF2B5EF4-FFF2-40B4-BE49-F238E27FC236}">
                <a16:creationId xmlns:a16="http://schemas.microsoft.com/office/drawing/2014/main" id="{7795F296-781A-BE49-89B6-CE149E559A4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28690" y="1598140"/>
            <a:ext cx="313184" cy="313184"/>
          </a:xfrm>
          <a:prstGeom prst="rect">
            <a:avLst/>
          </a:prstGeom>
        </p:spPr>
      </p:pic>
      <p:pic>
        <p:nvPicPr>
          <p:cNvPr id="104" name="Graphic 103" descr="Marker with solid fill">
            <a:extLst>
              <a:ext uri="{FF2B5EF4-FFF2-40B4-BE49-F238E27FC236}">
                <a16:creationId xmlns:a16="http://schemas.microsoft.com/office/drawing/2014/main" id="{94EA6A21-BEA6-0945-A1F0-D0BAE2D2D4A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85334" y="1679060"/>
            <a:ext cx="313184" cy="313184"/>
          </a:xfrm>
          <a:prstGeom prst="rect">
            <a:avLst/>
          </a:prstGeom>
        </p:spPr>
      </p:pic>
      <p:pic>
        <p:nvPicPr>
          <p:cNvPr id="105" name="Graphic 104" descr="Marker with solid fill">
            <a:extLst>
              <a:ext uri="{FF2B5EF4-FFF2-40B4-BE49-F238E27FC236}">
                <a16:creationId xmlns:a16="http://schemas.microsoft.com/office/drawing/2014/main" id="{BEE228D7-6F6F-6144-BB87-A5693E1831D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75536" y="1670968"/>
            <a:ext cx="313184" cy="313184"/>
          </a:xfrm>
          <a:prstGeom prst="rect">
            <a:avLst/>
          </a:prstGeom>
        </p:spPr>
      </p:pic>
      <p:pic>
        <p:nvPicPr>
          <p:cNvPr id="106" name="Graphic 105" descr="Marker with solid fill">
            <a:extLst>
              <a:ext uri="{FF2B5EF4-FFF2-40B4-BE49-F238E27FC236}">
                <a16:creationId xmlns:a16="http://schemas.microsoft.com/office/drawing/2014/main" id="{DFFD0F06-278E-4C40-833A-D3223BBE575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94021" y="1565772"/>
            <a:ext cx="313184" cy="313184"/>
          </a:xfrm>
          <a:prstGeom prst="rect">
            <a:avLst/>
          </a:prstGeom>
        </p:spPr>
      </p:pic>
      <p:pic>
        <p:nvPicPr>
          <p:cNvPr id="107" name="Graphic 106" descr="Marker with solid fill">
            <a:extLst>
              <a:ext uri="{FF2B5EF4-FFF2-40B4-BE49-F238E27FC236}">
                <a16:creationId xmlns:a16="http://schemas.microsoft.com/office/drawing/2014/main" id="{6D2C8C37-DE8A-194E-B162-29737231A4B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215401" y="1598140"/>
            <a:ext cx="313184" cy="313184"/>
          </a:xfrm>
          <a:prstGeom prst="rect">
            <a:avLst/>
          </a:prstGeom>
        </p:spPr>
      </p:pic>
      <p:pic>
        <p:nvPicPr>
          <p:cNvPr id="108" name="Graphic 107" descr="Marker with solid fill">
            <a:extLst>
              <a:ext uri="{FF2B5EF4-FFF2-40B4-BE49-F238E27FC236}">
                <a16:creationId xmlns:a16="http://schemas.microsoft.com/office/drawing/2014/main" id="{568C0411-5B0A-E24A-8848-AC5381D8B20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481562" y="1987144"/>
            <a:ext cx="313184" cy="313184"/>
          </a:xfrm>
          <a:prstGeom prst="rect">
            <a:avLst/>
          </a:prstGeom>
        </p:spPr>
      </p:pic>
      <p:pic>
        <p:nvPicPr>
          <p:cNvPr id="109" name="Graphic 108" descr="Marker with solid fill">
            <a:extLst>
              <a:ext uri="{FF2B5EF4-FFF2-40B4-BE49-F238E27FC236}">
                <a16:creationId xmlns:a16="http://schemas.microsoft.com/office/drawing/2014/main" id="{5B8E2982-7EDB-9649-80C3-85DFB87FA72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376366" y="1946684"/>
            <a:ext cx="313184" cy="313184"/>
          </a:xfrm>
          <a:prstGeom prst="rect">
            <a:avLst/>
          </a:prstGeom>
        </p:spPr>
      </p:pic>
      <p:pic>
        <p:nvPicPr>
          <p:cNvPr id="110" name="Graphic 109" descr="Marker with solid fill">
            <a:extLst>
              <a:ext uri="{FF2B5EF4-FFF2-40B4-BE49-F238E27FC236}">
                <a16:creationId xmlns:a16="http://schemas.microsoft.com/office/drawing/2014/main" id="{6DEE2089-4221-6946-98D3-0D0222D788C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85053" y="1623003"/>
            <a:ext cx="313184" cy="313184"/>
          </a:xfrm>
          <a:prstGeom prst="rect">
            <a:avLst/>
          </a:prstGeom>
        </p:spPr>
      </p:pic>
      <p:pic>
        <p:nvPicPr>
          <p:cNvPr id="111" name="Graphic 110" descr="Marker with solid fill">
            <a:extLst>
              <a:ext uri="{FF2B5EF4-FFF2-40B4-BE49-F238E27FC236}">
                <a16:creationId xmlns:a16="http://schemas.microsoft.com/office/drawing/2014/main" id="{E02DFED8-3CA9-4146-B359-047160DC7BC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82157" y="1720107"/>
            <a:ext cx="313184" cy="313184"/>
          </a:xfrm>
          <a:prstGeom prst="rect">
            <a:avLst/>
          </a:prstGeom>
        </p:spPr>
      </p:pic>
      <p:pic>
        <p:nvPicPr>
          <p:cNvPr id="112" name="Graphic 111" descr="Marker with solid fill">
            <a:extLst>
              <a:ext uri="{FF2B5EF4-FFF2-40B4-BE49-F238E27FC236}">
                <a16:creationId xmlns:a16="http://schemas.microsoft.com/office/drawing/2014/main" id="{4C421058-43F9-0848-AE19-4CFD8E54538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65973" y="1792935"/>
            <a:ext cx="313184" cy="313184"/>
          </a:xfrm>
          <a:prstGeom prst="rect">
            <a:avLst/>
          </a:prstGeom>
        </p:spPr>
      </p:pic>
      <p:pic>
        <p:nvPicPr>
          <p:cNvPr id="113" name="Graphic 112" descr="Marker with solid fill">
            <a:extLst>
              <a:ext uri="{FF2B5EF4-FFF2-40B4-BE49-F238E27FC236}">
                <a16:creationId xmlns:a16="http://schemas.microsoft.com/office/drawing/2014/main" id="{9996D4E1-58C5-6C4D-98C8-C71E669C311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12820" y="1703922"/>
            <a:ext cx="313184" cy="313184"/>
          </a:xfrm>
          <a:prstGeom prst="rect">
            <a:avLst/>
          </a:prstGeom>
        </p:spPr>
      </p:pic>
      <p:pic>
        <p:nvPicPr>
          <p:cNvPr id="114" name="Graphic 113" descr="Marker with solid fill">
            <a:extLst>
              <a:ext uri="{FF2B5EF4-FFF2-40B4-BE49-F238E27FC236}">
                <a16:creationId xmlns:a16="http://schemas.microsoft.com/office/drawing/2014/main" id="{73544125-D650-C642-B45C-D2767A5DE1D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77555" y="1970961"/>
            <a:ext cx="313184" cy="313184"/>
          </a:xfrm>
          <a:prstGeom prst="rect">
            <a:avLst/>
          </a:prstGeom>
        </p:spPr>
      </p:pic>
      <p:pic>
        <p:nvPicPr>
          <p:cNvPr id="115" name="Graphic 114" descr="Marker with solid fill">
            <a:extLst>
              <a:ext uri="{FF2B5EF4-FFF2-40B4-BE49-F238E27FC236}">
                <a16:creationId xmlns:a16="http://schemas.microsoft.com/office/drawing/2014/main" id="{A78782B0-924B-0548-9D04-0E964615CF8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842291" y="2084249"/>
            <a:ext cx="313184" cy="313184"/>
          </a:xfrm>
          <a:prstGeom prst="rect">
            <a:avLst/>
          </a:prstGeom>
        </p:spPr>
      </p:pic>
      <p:pic>
        <p:nvPicPr>
          <p:cNvPr id="116" name="Graphic 115" descr="Marker with solid fill">
            <a:extLst>
              <a:ext uri="{FF2B5EF4-FFF2-40B4-BE49-F238E27FC236}">
                <a16:creationId xmlns:a16="http://schemas.microsoft.com/office/drawing/2014/main" id="{C67745D1-0413-D442-AF4A-B14B643C1AF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89137" y="2148985"/>
            <a:ext cx="313184" cy="313184"/>
          </a:xfrm>
          <a:prstGeom prst="rect">
            <a:avLst/>
          </a:prstGeom>
        </p:spPr>
      </p:pic>
      <p:pic>
        <p:nvPicPr>
          <p:cNvPr id="117" name="Graphic 116" descr="Marker with solid fill">
            <a:extLst>
              <a:ext uri="{FF2B5EF4-FFF2-40B4-BE49-F238E27FC236}">
                <a16:creationId xmlns:a16="http://schemas.microsoft.com/office/drawing/2014/main" id="{D00F5A6F-5FF4-8F4A-8ED4-F43EBF912FD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24401" y="1987144"/>
            <a:ext cx="313184" cy="313184"/>
          </a:xfrm>
          <a:prstGeom prst="rect">
            <a:avLst/>
          </a:prstGeom>
        </p:spPr>
      </p:pic>
      <p:sp>
        <p:nvSpPr>
          <p:cNvPr id="118" name="Rectangle 117">
            <a:hlinkClick r:id="rId16"/>
            <a:extLst>
              <a:ext uri="{FF2B5EF4-FFF2-40B4-BE49-F238E27FC236}">
                <a16:creationId xmlns:a16="http://schemas.microsoft.com/office/drawing/2014/main" id="{82A0FE22-ED4D-904C-A351-E6C5B7471E0E}"/>
              </a:ext>
            </a:extLst>
          </p:cNvPr>
          <p:cNvSpPr/>
          <p:nvPr userDrawn="1"/>
        </p:nvSpPr>
        <p:spPr>
          <a:xfrm>
            <a:off x="5558949" y="5466125"/>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a:hlinkClick r:id="rId7"/>
            <a:extLst>
              <a:ext uri="{FF2B5EF4-FFF2-40B4-BE49-F238E27FC236}">
                <a16:creationId xmlns:a16="http://schemas.microsoft.com/office/drawing/2014/main" id="{013F39C3-AF84-9343-8EDC-233E7A9EBAE9}"/>
              </a:ext>
            </a:extLst>
          </p:cNvPr>
          <p:cNvSpPr/>
          <p:nvPr userDrawn="1"/>
        </p:nvSpPr>
        <p:spPr>
          <a:xfrm>
            <a:off x="358738" y="5485779"/>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1" name="Rectangle 120">
            <a:hlinkClick r:id="rId8"/>
            <a:extLst>
              <a:ext uri="{FF2B5EF4-FFF2-40B4-BE49-F238E27FC236}">
                <a16:creationId xmlns:a16="http://schemas.microsoft.com/office/drawing/2014/main" id="{5BB80133-EE31-1E40-AFC9-92A91F12B0CF}"/>
              </a:ext>
            </a:extLst>
          </p:cNvPr>
          <p:cNvSpPr/>
          <p:nvPr userDrawn="1"/>
        </p:nvSpPr>
        <p:spPr>
          <a:xfrm>
            <a:off x="3083141" y="5482535"/>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1968478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9243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Disposition personnalisé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B5221-4E05-E3C2-1B07-CBB0B2684038}"/>
              </a:ext>
            </a:extLst>
          </p:cNvPr>
          <p:cNvPicPr>
            <a:picLocks noChangeAspect="1"/>
          </p:cNvPicPr>
          <p:nvPr userDrawn="1"/>
        </p:nvPicPr>
        <p:blipFill rotWithShape="1">
          <a:blip r:embed="rId2"/>
          <a:srcRect t="16644" r="9788" b="5994"/>
          <a:stretch/>
        </p:blipFill>
        <p:spPr>
          <a:xfrm>
            <a:off x="5992020" y="0"/>
            <a:ext cx="6199980" cy="6858000"/>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066" y="3552712"/>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43" name="Picture 42">
            <a:extLst>
              <a:ext uri="{FF2B5EF4-FFF2-40B4-BE49-F238E27FC236}">
                <a16:creationId xmlns:a16="http://schemas.microsoft.com/office/drawing/2014/main" id="{55C263F9-CE67-F24E-8FD8-47D46BBE677F}"/>
              </a:ext>
            </a:extLst>
          </p:cNvPr>
          <p:cNvPicPr>
            <a:picLocks noChangeAspect="1"/>
          </p:cNvPicPr>
          <p:nvPr userDrawn="1"/>
        </p:nvPicPr>
        <p:blipFill>
          <a:blip r:embed="rId5"/>
          <a:stretch>
            <a:fillRect/>
          </a:stretch>
        </p:blipFill>
        <p:spPr>
          <a:xfrm>
            <a:off x="423740" y="602124"/>
            <a:ext cx="1914541" cy="509238"/>
          </a:xfrm>
          <a:prstGeom prst="rect">
            <a:avLst/>
          </a:prstGeom>
        </p:spPr>
      </p:pic>
      <p:sp>
        <p:nvSpPr>
          <p:cNvPr id="60" name="TextBox 59">
            <a:extLst>
              <a:ext uri="{FF2B5EF4-FFF2-40B4-BE49-F238E27FC236}">
                <a16:creationId xmlns:a16="http://schemas.microsoft.com/office/drawing/2014/main" id="{EE84BF38-09C2-6645-92E3-602FD4BA8151}"/>
              </a:ext>
            </a:extLst>
          </p:cNvPr>
          <p:cNvSpPr txBox="1"/>
          <p:nvPr userDrawn="1"/>
        </p:nvSpPr>
        <p:spPr>
          <a:xfrm>
            <a:off x="718579" y="4780067"/>
            <a:ext cx="2251262"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6"/>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23093" y="4780067"/>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7"/>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347860" y="5315313"/>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736987" y="5295786"/>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8"/>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64" name="Rectangle 63">
            <a:hlinkClick r:id="rId8"/>
            <a:extLst>
              <a:ext uri="{FF2B5EF4-FFF2-40B4-BE49-F238E27FC236}">
                <a16:creationId xmlns:a16="http://schemas.microsoft.com/office/drawing/2014/main" id="{BA63285A-459E-4B4D-B8B8-4C384DADE30E}"/>
              </a:ext>
            </a:extLst>
          </p:cNvPr>
          <p:cNvSpPr/>
          <p:nvPr userDrawn="1"/>
        </p:nvSpPr>
        <p:spPr>
          <a:xfrm>
            <a:off x="322846" y="5298423"/>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9518" y="5353122"/>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432288" y="5353122"/>
            <a:ext cx="229663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1"/>
              </a:rPr>
              <a:t>@COR2EDMedEd</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67" name="Rectangle 66">
            <a:hlinkClick r:id="rId11"/>
            <a:extLst>
              <a:ext uri="{FF2B5EF4-FFF2-40B4-BE49-F238E27FC236}">
                <a16:creationId xmlns:a16="http://schemas.microsoft.com/office/drawing/2014/main" id="{D59F0703-8804-EA47-AA67-3E0C47D9EB54}"/>
              </a:ext>
            </a:extLst>
          </p:cNvPr>
          <p:cNvSpPr/>
          <p:nvPr userDrawn="1"/>
        </p:nvSpPr>
        <p:spPr>
          <a:xfrm>
            <a:off x="3014669" y="5287268"/>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27305AF6-0A35-D04C-8153-D567CB189566}"/>
              </a:ext>
            </a:extLst>
          </p:cNvPr>
          <p:cNvSpPr txBox="1"/>
          <p:nvPr userDrawn="1"/>
        </p:nvSpPr>
        <p:spPr>
          <a:xfrm>
            <a:off x="736987" y="5852248"/>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2"/>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2"/>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43393" y="5878956"/>
            <a:ext cx="371377" cy="371377"/>
          </a:xfrm>
          <a:prstGeom prst="rect">
            <a:avLst/>
          </a:prstGeom>
        </p:spPr>
      </p:pic>
      <p:pic>
        <p:nvPicPr>
          <p:cNvPr id="86" name="Graphic 85">
            <a:extLst>
              <a:ext uri="{FF2B5EF4-FFF2-40B4-BE49-F238E27FC236}">
                <a16:creationId xmlns:a16="http://schemas.microsoft.com/office/drawing/2014/main" id="{F1B5921D-3643-7446-83D4-C4890D03EDC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74932" y="5317529"/>
            <a:ext cx="373380" cy="373380"/>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074932" y="4792432"/>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47860" y="4792432"/>
            <a:ext cx="373380" cy="373380"/>
          </a:xfrm>
          <a:prstGeom prst="rect">
            <a:avLst/>
          </a:prstGeom>
        </p:spPr>
      </p:pic>
      <p:sp>
        <p:nvSpPr>
          <p:cNvPr id="118" name="Rectangle 117">
            <a:hlinkClick r:id="rId12"/>
            <a:extLst>
              <a:ext uri="{FF2B5EF4-FFF2-40B4-BE49-F238E27FC236}">
                <a16:creationId xmlns:a16="http://schemas.microsoft.com/office/drawing/2014/main" id="{82A0FE22-ED4D-904C-A351-E6C5B7471E0E}"/>
              </a:ext>
            </a:extLst>
          </p:cNvPr>
          <p:cNvSpPr/>
          <p:nvPr userDrawn="1"/>
        </p:nvSpPr>
        <p:spPr>
          <a:xfrm>
            <a:off x="754868" y="5858872"/>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a:hlinkClick r:id="rId6"/>
            <a:extLst>
              <a:ext uri="{FF2B5EF4-FFF2-40B4-BE49-F238E27FC236}">
                <a16:creationId xmlns:a16="http://schemas.microsoft.com/office/drawing/2014/main" id="{013F39C3-AF84-9343-8EDC-233E7A9EBAE9}"/>
              </a:ext>
            </a:extLst>
          </p:cNvPr>
          <p:cNvSpPr/>
          <p:nvPr userDrawn="1"/>
        </p:nvSpPr>
        <p:spPr>
          <a:xfrm>
            <a:off x="290267" y="4767998"/>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1" name="Rectangle 120">
            <a:hlinkClick r:id="rId7"/>
            <a:extLst>
              <a:ext uri="{FF2B5EF4-FFF2-40B4-BE49-F238E27FC236}">
                <a16:creationId xmlns:a16="http://schemas.microsoft.com/office/drawing/2014/main" id="{5BB80133-EE31-1E40-AFC9-92A91F12B0CF}"/>
              </a:ext>
            </a:extLst>
          </p:cNvPr>
          <p:cNvSpPr/>
          <p:nvPr userDrawn="1"/>
        </p:nvSpPr>
        <p:spPr>
          <a:xfrm>
            <a:off x="3014670" y="4764754"/>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1038515163"/>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data 3">
            <a:extLst>
              <a:ext uri="{FF2B5EF4-FFF2-40B4-BE49-F238E27FC236}">
                <a16:creationId xmlns:a16="http://schemas.microsoft.com/office/drawing/2014/main" id="{291B2962-A670-C346-A563-E9EDE21B183A}"/>
              </a:ext>
            </a:extLst>
          </p:cNvPr>
          <p:cNvSpPr>
            <a:spLocks noGrp="1"/>
          </p:cNvSpPr>
          <p:nvPr>
            <p:ph type="dt" sz="half" idx="10"/>
          </p:nvPr>
        </p:nvSpPr>
        <p:spPr/>
        <p:txBody>
          <a:bodyPr/>
          <a:lstStyle>
            <a:lvl1pPr>
              <a:defRPr/>
            </a:lvl1pPr>
          </a:lstStyle>
          <a:p>
            <a:pPr>
              <a:defRPr/>
            </a:pPr>
            <a:fld id="{5AA61338-5D06-384A-A890-A09EAFFC5131}" type="datetimeFigureOut">
              <a:rPr lang="en-GB"/>
              <a:pPr>
                <a:defRPr/>
              </a:pPr>
              <a:t>21/05/2024</a:t>
            </a:fld>
            <a:endParaRPr lang="en-GB" dirty="0"/>
          </a:p>
        </p:txBody>
      </p:sp>
      <p:sp>
        <p:nvSpPr>
          <p:cNvPr id="4" name="Segnaposto piè di pagina 4">
            <a:extLst>
              <a:ext uri="{FF2B5EF4-FFF2-40B4-BE49-F238E27FC236}">
                <a16:creationId xmlns:a16="http://schemas.microsoft.com/office/drawing/2014/main" id="{ECC6A395-56BA-FA40-932C-7E9DDA82A0C3}"/>
              </a:ext>
            </a:extLst>
          </p:cNvPr>
          <p:cNvSpPr>
            <a:spLocks noGrp="1"/>
          </p:cNvSpPr>
          <p:nvPr>
            <p:ph type="ftr" sz="quarter" idx="11"/>
          </p:nvPr>
        </p:nvSpPr>
        <p:spPr/>
        <p:txBody>
          <a:bodyPr/>
          <a:lstStyle>
            <a:lvl1pPr>
              <a:defRPr/>
            </a:lvl1pPr>
          </a:lstStyle>
          <a:p>
            <a:pPr>
              <a:defRPr/>
            </a:pPr>
            <a:endParaRPr lang="en-GB" dirty="0"/>
          </a:p>
        </p:txBody>
      </p:sp>
      <p:sp>
        <p:nvSpPr>
          <p:cNvPr id="5" name="Segnaposto numero diapositiva 5">
            <a:extLst>
              <a:ext uri="{FF2B5EF4-FFF2-40B4-BE49-F238E27FC236}">
                <a16:creationId xmlns:a16="http://schemas.microsoft.com/office/drawing/2014/main" id="{682D5FF7-1928-A541-9978-441A11737DED}"/>
              </a:ext>
            </a:extLst>
          </p:cNvPr>
          <p:cNvSpPr>
            <a:spLocks noGrp="1"/>
          </p:cNvSpPr>
          <p:nvPr>
            <p:ph type="sldNum" sz="quarter" idx="12"/>
          </p:nvPr>
        </p:nvSpPr>
        <p:spPr/>
        <p:txBody>
          <a:bodyPr/>
          <a:lstStyle>
            <a:lvl1pPr>
              <a:defRPr/>
            </a:lvl1pPr>
          </a:lstStyle>
          <a:p>
            <a:fld id="{ECB34C7E-88D8-B442-8AFF-B94AE122C0C4}" type="slidenum">
              <a:rPr lang="en-GB" altLang="en-US"/>
              <a:pPr/>
              <a:t>‹#›</a:t>
            </a:fld>
            <a:endParaRPr lang="en-GB" altLang="en-US" dirty="0"/>
          </a:p>
        </p:txBody>
      </p:sp>
    </p:spTree>
    <p:extLst>
      <p:ext uri="{BB962C8B-B14F-4D97-AF65-F5344CB8AC3E}">
        <p14:creationId xmlns:p14="http://schemas.microsoft.com/office/powerpoint/2010/main" val="649350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Disposition personnalisée">
    <p:spTree>
      <p:nvGrpSpPr>
        <p:cNvPr id="1" name=""/>
        <p:cNvGrpSpPr/>
        <p:nvPr/>
      </p:nvGrpSpPr>
      <p:grpSpPr>
        <a:xfrm>
          <a:off x="0" y="0"/>
          <a:ext cx="0" cy="0"/>
          <a:chOff x="0" y="0"/>
          <a:chExt cx="0" cy="0"/>
        </a:xfrm>
      </p:grpSpPr>
      <p:pic>
        <p:nvPicPr>
          <p:cNvPr id="2" name="Picture 1" descr="A map of people with circles and dots&#10;&#10;Description automatically generated">
            <a:extLst>
              <a:ext uri="{FF2B5EF4-FFF2-40B4-BE49-F238E27FC236}">
                <a16:creationId xmlns:a16="http://schemas.microsoft.com/office/drawing/2014/main" id="{A33F93A8-FC98-E80C-3688-ADA526C3835D}"/>
              </a:ext>
            </a:extLst>
          </p:cNvPr>
          <p:cNvPicPr>
            <a:picLocks noChangeAspect="1"/>
          </p:cNvPicPr>
          <p:nvPr userDrawn="1"/>
        </p:nvPicPr>
        <p:blipFill rotWithShape="1">
          <a:blip r:embed="rId2"/>
          <a:srcRect t="16644" r="9788" b="5994"/>
          <a:stretch/>
        </p:blipFill>
        <p:spPr>
          <a:xfrm>
            <a:off x="5992020" y="0"/>
            <a:ext cx="6199980" cy="6858000"/>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066" y="3552712"/>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43" name="Picture 42">
            <a:extLst>
              <a:ext uri="{FF2B5EF4-FFF2-40B4-BE49-F238E27FC236}">
                <a16:creationId xmlns:a16="http://schemas.microsoft.com/office/drawing/2014/main" id="{55C263F9-CE67-F24E-8FD8-47D46BBE677F}"/>
              </a:ext>
            </a:extLst>
          </p:cNvPr>
          <p:cNvPicPr>
            <a:picLocks noChangeAspect="1"/>
          </p:cNvPicPr>
          <p:nvPr userDrawn="1"/>
        </p:nvPicPr>
        <p:blipFill>
          <a:blip r:embed="rId5"/>
          <a:stretch>
            <a:fillRect/>
          </a:stretch>
        </p:blipFill>
        <p:spPr>
          <a:xfrm>
            <a:off x="423740" y="602124"/>
            <a:ext cx="1914541" cy="509238"/>
          </a:xfrm>
          <a:prstGeom prst="rect">
            <a:avLst/>
          </a:prstGeom>
        </p:spPr>
      </p:pic>
      <p:sp>
        <p:nvSpPr>
          <p:cNvPr id="60" name="TextBox 59">
            <a:extLst>
              <a:ext uri="{FF2B5EF4-FFF2-40B4-BE49-F238E27FC236}">
                <a16:creationId xmlns:a16="http://schemas.microsoft.com/office/drawing/2014/main" id="{EE84BF38-09C2-6645-92E3-602FD4BA8151}"/>
              </a:ext>
            </a:extLst>
          </p:cNvPr>
          <p:cNvSpPr txBox="1"/>
          <p:nvPr userDrawn="1"/>
        </p:nvSpPr>
        <p:spPr>
          <a:xfrm>
            <a:off x="718579" y="4780067"/>
            <a:ext cx="2251262"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LinkedIn </a:t>
            </a: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hlinkClick r:id="rId6"/>
              </a:rPr>
              <a:t>@COR2ED</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23093" y="4780067"/>
            <a:ext cx="1862964"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YouTube </a:t>
            </a: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hlinkClick r:id="rId7"/>
              </a:rPr>
              <a:t>@COR2ED</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347860" y="5315313"/>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736987" y="5295786"/>
            <a:ext cx="1756693" cy="44627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Visit us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hlinkClick r:id="rId8"/>
              </a:rPr>
              <a:t>https://cor2ed.com/</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
        <p:nvSpPr>
          <p:cNvPr id="64" name="Rectangle 63">
            <a:hlinkClick r:id="rId8"/>
            <a:extLst>
              <a:ext uri="{FF2B5EF4-FFF2-40B4-BE49-F238E27FC236}">
                <a16:creationId xmlns:a16="http://schemas.microsoft.com/office/drawing/2014/main" id="{BA63285A-459E-4B4D-B8B8-4C384DADE30E}"/>
              </a:ext>
            </a:extLst>
          </p:cNvPr>
          <p:cNvSpPr/>
          <p:nvPr userDrawn="1"/>
        </p:nvSpPr>
        <p:spPr>
          <a:xfrm>
            <a:off x="322846" y="5298423"/>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9518" y="5353122"/>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432288" y="5353122"/>
            <a:ext cx="2296637"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Follow us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Twitter </a:t>
            </a:r>
            <a:r>
              <a:rPr kumimoji="0" lang="en-GB" sz="14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1"/>
              </a:rPr>
              <a:t>@COR2EDMedEd</a:t>
            </a:r>
            <a:endParaRPr kumimoji="0" lang="en-GB" sz="14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endParaRPr>
          </a:p>
        </p:txBody>
      </p:sp>
      <p:sp>
        <p:nvSpPr>
          <p:cNvPr id="67" name="Rectangle 66">
            <a:hlinkClick r:id="rId11"/>
            <a:extLst>
              <a:ext uri="{FF2B5EF4-FFF2-40B4-BE49-F238E27FC236}">
                <a16:creationId xmlns:a16="http://schemas.microsoft.com/office/drawing/2014/main" id="{D59F0703-8804-EA47-AA67-3E0C47D9EB54}"/>
              </a:ext>
            </a:extLst>
          </p:cNvPr>
          <p:cNvSpPr/>
          <p:nvPr userDrawn="1"/>
        </p:nvSpPr>
        <p:spPr>
          <a:xfrm>
            <a:off x="3014669" y="5287268"/>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3" name="TextBox 82">
            <a:extLst>
              <a:ext uri="{FF2B5EF4-FFF2-40B4-BE49-F238E27FC236}">
                <a16:creationId xmlns:a16="http://schemas.microsoft.com/office/drawing/2014/main" id="{27305AF6-0A35-D04C-8153-D567CB189566}"/>
              </a:ext>
            </a:extLst>
          </p:cNvPr>
          <p:cNvSpPr txBox="1"/>
          <p:nvPr userDrawn="1"/>
        </p:nvSpPr>
        <p:spPr>
          <a:xfrm>
            <a:off x="736987" y="5852248"/>
            <a:ext cx="1388522" cy="4462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2"/>
              </a:rPr>
              <a:t>info@cor2ed</a:t>
            </a:r>
            <a:r>
              <a:rPr kumimoji="0" lang="en-GB" sz="12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2"/>
              </a:rPr>
              <a:t>.com</a:t>
            </a:r>
            <a:endParaRPr kumimoji="0" lang="en-GB" sz="12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43393" y="5878956"/>
            <a:ext cx="371377" cy="371377"/>
          </a:xfrm>
          <a:prstGeom prst="rect">
            <a:avLst/>
          </a:prstGeom>
        </p:spPr>
      </p:pic>
      <p:pic>
        <p:nvPicPr>
          <p:cNvPr id="86" name="Graphic 85">
            <a:extLst>
              <a:ext uri="{FF2B5EF4-FFF2-40B4-BE49-F238E27FC236}">
                <a16:creationId xmlns:a16="http://schemas.microsoft.com/office/drawing/2014/main" id="{F1B5921D-3643-7446-83D4-C4890D03EDC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74932" y="5317529"/>
            <a:ext cx="373380" cy="373380"/>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074932" y="4792432"/>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47860" y="4792432"/>
            <a:ext cx="373380" cy="373380"/>
          </a:xfrm>
          <a:prstGeom prst="rect">
            <a:avLst/>
          </a:prstGeom>
        </p:spPr>
      </p:pic>
      <p:sp>
        <p:nvSpPr>
          <p:cNvPr id="118" name="Rectangle 117">
            <a:hlinkClick r:id="rId12"/>
            <a:extLst>
              <a:ext uri="{FF2B5EF4-FFF2-40B4-BE49-F238E27FC236}">
                <a16:creationId xmlns:a16="http://schemas.microsoft.com/office/drawing/2014/main" id="{82A0FE22-ED4D-904C-A351-E6C5B7471E0E}"/>
              </a:ext>
            </a:extLst>
          </p:cNvPr>
          <p:cNvSpPr/>
          <p:nvPr userDrawn="1"/>
        </p:nvSpPr>
        <p:spPr>
          <a:xfrm>
            <a:off x="754868" y="5858872"/>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0" name="Rectangle 119">
            <a:hlinkClick r:id="rId6"/>
            <a:extLst>
              <a:ext uri="{FF2B5EF4-FFF2-40B4-BE49-F238E27FC236}">
                <a16:creationId xmlns:a16="http://schemas.microsoft.com/office/drawing/2014/main" id="{013F39C3-AF84-9343-8EDC-233E7A9EBAE9}"/>
              </a:ext>
            </a:extLst>
          </p:cNvPr>
          <p:cNvSpPr/>
          <p:nvPr userDrawn="1"/>
        </p:nvSpPr>
        <p:spPr>
          <a:xfrm>
            <a:off x="290267" y="4767998"/>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 name="Rectangle 120">
            <a:hlinkClick r:id="rId7"/>
            <a:extLst>
              <a:ext uri="{FF2B5EF4-FFF2-40B4-BE49-F238E27FC236}">
                <a16:creationId xmlns:a16="http://schemas.microsoft.com/office/drawing/2014/main" id="{5BB80133-EE31-1E40-AFC9-92A91F12B0CF}"/>
              </a:ext>
            </a:extLst>
          </p:cNvPr>
          <p:cNvSpPr/>
          <p:nvPr userDrawn="1"/>
        </p:nvSpPr>
        <p:spPr>
          <a:xfrm>
            <a:off x="3014670" y="4764754"/>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3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2365043857"/>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6988436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pic>
        <p:nvPicPr>
          <p:cNvPr id="6" name="Image 4">
            <a:extLst>
              <a:ext uri="{FF2B5EF4-FFF2-40B4-BE49-F238E27FC236}">
                <a16:creationId xmlns:a16="http://schemas.microsoft.com/office/drawing/2014/main" id="{362DAD1A-9CA4-C144-AFCB-29FFCC6B6D59}"/>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u numéro de diapositive 6">
            <a:extLst>
              <a:ext uri="{FF2B5EF4-FFF2-40B4-BE49-F238E27FC236}">
                <a16:creationId xmlns:a16="http://schemas.microsoft.com/office/drawing/2014/main" id="{AFF454F5-B99C-A19E-FBE9-6A92E57774CC}"/>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Espace réservé du numéro de diapositive 6">
            <a:extLst>
              <a:ext uri="{FF2B5EF4-FFF2-40B4-BE49-F238E27FC236}">
                <a16:creationId xmlns:a16="http://schemas.microsoft.com/office/drawing/2014/main" id="{D96C15DF-DF46-1A05-1B71-21450202F09F}"/>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pic>
        <p:nvPicPr>
          <p:cNvPr id="8" name="Image 4">
            <a:extLst>
              <a:ext uri="{FF2B5EF4-FFF2-40B4-BE49-F238E27FC236}">
                <a16:creationId xmlns:a16="http://schemas.microsoft.com/office/drawing/2014/main" id="{1720F905-5C14-8C4E-9AF1-86A206A4F6AB}"/>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u numéro de diapositive 6">
            <a:extLst>
              <a:ext uri="{FF2B5EF4-FFF2-40B4-BE49-F238E27FC236}">
                <a16:creationId xmlns:a16="http://schemas.microsoft.com/office/drawing/2014/main" id="{9AC0C9F2-A63B-6396-8B10-F2D7158F22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B3D872F2-4CEF-FFB5-EE88-9DD31EA74431}"/>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2453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D612B0E-A0D9-0BD1-3046-A78CD906638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4517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Image 4">
            <a:extLst>
              <a:ext uri="{FF2B5EF4-FFF2-40B4-BE49-F238E27FC236}">
                <a16:creationId xmlns:a16="http://schemas.microsoft.com/office/drawing/2014/main" id="{8F0F29AF-06DB-9D41-8298-81F0E152240C}"/>
              </a:ext>
            </a:extLst>
          </p:cNvPr>
          <p:cNvPicPr>
            <a:picLocks noChangeAspect="1" noChangeArrowheads="1"/>
          </p:cNvPicPr>
          <p:nvPr userDrawn="1"/>
        </p:nvPicPr>
        <p:blipFill>
          <a:blip r:embed="rId20">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95" r:id="rId3"/>
    <p:sldLayoutId id="2147483662" r:id="rId4"/>
    <p:sldLayoutId id="2147483661" r:id="rId5"/>
    <p:sldLayoutId id="2147483658" r:id="rId6"/>
    <p:sldLayoutId id="2147483652" r:id="rId7"/>
    <p:sldLayoutId id="2147483694" r:id="rId8"/>
    <p:sldLayoutId id="2147483657" r:id="rId9"/>
    <p:sldLayoutId id="2147483654" r:id="rId10"/>
    <p:sldLayoutId id="2147483655" r:id="rId11"/>
    <p:sldLayoutId id="2147483675" r:id="rId12"/>
    <p:sldLayoutId id="2147483676" r:id="rId13"/>
    <p:sldLayoutId id="2147483656" r:id="rId14"/>
    <p:sldLayoutId id="2147483677" r:id="rId15"/>
    <p:sldLayoutId id="2147483678" r:id="rId16"/>
    <p:sldLayoutId id="2147483691" r:id="rId17"/>
    <p:sldLayoutId id="2147483698" r:id="rId18"/>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Image 4">
            <a:extLst>
              <a:ext uri="{FF2B5EF4-FFF2-40B4-BE49-F238E27FC236}">
                <a16:creationId xmlns:a16="http://schemas.microsoft.com/office/drawing/2014/main" id="{8F0F29AF-06DB-9D41-8298-81F0E152240C}"/>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5698633"/>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commons.wikimedia.org/wiki/File:Blue_check_PD.svg" TargetMode="External"/><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4.jpg"/><Relationship Id="rId5" Type="http://schemas.openxmlformats.org/officeDocument/2006/relationships/image" Target="../media/image2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commons.wikimedia.org/wiki/File:Blue_check_PD.svg" TargetMode="Externa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commons.wikimedia.org/wiki/File:Blue_check_PD.svg" TargetMode="Externa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books/NBK83985/"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commons.wikimedia.org/wiki/File:Blue_check_PD.svg" TargetMode="Externa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68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B90BE5-2063-CE4C-B3B3-C1772E175CC1}"/>
              </a:ext>
            </a:extLst>
          </p:cNvPr>
          <p:cNvSpPr>
            <a:spLocks noGrp="1"/>
          </p:cNvSpPr>
          <p:nvPr>
            <p:ph type="title"/>
          </p:nvPr>
        </p:nvSpPr>
        <p:spPr/>
        <p:txBody>
          <a:bodyPr/>
          <a:lstStyle/>
          <a:p>
            <a:pPr fontAlgn="auto">
              <a:spcAft>
                <a:spcPts val="0"/>
              </a:spcAft>
              <a:defRPr/>
            </a:pPr>
            <a:br>
              <a:rPr lang="en-GB" sz="3600" dirty="0"/>
            </a:br>
            <a:br>
              <a:rPr lang="en-GB" sz="3600" dirty="0"/>
            </a:br>
            <a:r>
              <a:rPr lang="en-GB" sz="3600" dirty="0"/>
              <a:t>PATIENT CASE 1</a:t>
            </a:r>
            <a:br>
              <a:rPr lang="en-GB" sz="3600" dirty="0"/>
            </a:br>
            <a:endParaRPr lang="en-GB" sz="3600" dirty="0"/>
          </a:p>
        </p:txBody>
      </p:sp>
      <p:sp>
        <p:nvSpPr>
          <p:cNvPr id="25603" name="Slide Number Placeholder 1">
            <a:extLst>
              <a:ext uri="{FF2B5EF4-FFF2-40B4-BE49-F238E27FC236}">
                <a16:creationId xmlns:a16="http://schemas.microsoft.com/office/drawing/2014/main" id="{30A4752D-DDFB-4A42-B366-ED88E306C600}"/>
              </a:ext>
            </a:extLst>
          </p:cNvPr>
          <p:cNvSpPr>
            <a:spLocks noGrp="1" noChangeArrowheads="1"/>
          </p:cNvSpPr>
          <p:nvPr>
            <p:ph type="sldNum" sz="quarter" idx="10"/>
          </p:nvPr>
        </p:nvSpPr>
        <p:spPr bwMode="auto">
          <a:xfrm>
            <a:off x="10512425" y="6356350"/>
            <a:ext cx="1069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en-GB"/>
            </a:defPPr>
            <a:lvl1pPr algn="r"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fld id="{50B39680-A7CE-F14D-A109-F5432E72624F}" type="slidenum">
              <a:rPr lang="en-GB" altLang="en-US" smtClean="0"/>
              <a:pPr eaLnBrk="1" hangingPunct="1"/>
              <a:t>10</a:t>
            </a:fld>
            <a:endParaRPr lang="en-GB" altLang="en-US" dirty="0">
              <a:solidFill>
                <a:srgbClr val="FFFFFF"/>
              </a:solidFill>
            </a:endParaRPr>
          </a:p>
        </p:txBody>
      </p:sp>
    </p:spTree>
    <p:extLst>
      <p:ext uri="{BB962C8B-B14F-4D97-AF65-F5344CB8AC3E}">
        <p14:creationId xmlns:p14="http://schemas.microsoft.com/office/powerpoint/2010/main" val="1128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7CDB17B-8D89-6AED-E199-E0E2043682C0}"/>
              </a:ext>
            </a:extLst>
          </p:cNvPr>
          <p:cNvSpPr>
            <a:spLocks noGrp="1"/>
          </p:cNvSpPr>
          <p:nvPr>
            <p:ph sz="quarter" idx="12"/>
          </p:nvPr>
        </p:nvSpPr>
        <p:spPr/>
        <p:txBody>
          <a:bodyPr/>
          <a:lstStyle/>
          <a:p>
            <a:pPr marL="0" indent="0">
              <a:buNone/>
            </a:pPr>
            <a:r>
              <a:rPr lang="en-GB" sz="2000" b="1" dirty="0">
                <a:solidFill>
                  <a:schemeClr val="accent1"/>
                </a:solidFill>
              </a:rPr>
              <a:t>7-year-old girl</a:t>
            </a:r>
          </a:p>
          <a:p>
            <a:pPr marL="0" indent="0">
              <a:buNone/>
            </a:pPr>
            <a:endParaRPr lang="en-GB" sz="1000" dirty="0"/>
          </a:p>
          <a:p>
            <a:pPr marL="0" indent="0">
              <a:buNone/>
            </a:pPr>
            <a:r>
              <a:rPr lang="en-GB" sz="2000" b="1" dirty="0">
                <a:solidFill>
                  <a:schemeClr val="tx2"/>
                </a:solidFill>
              </a:rPr>
              <a:t>SYMPTOMS</a:t>
            </a:r>
          </a:p>
          <a:p>
            <a:r>
              <a:rPr lang="en-GB" sz="2000" dirty="0"/>
              <a:t>Slow growth, otherwise healthy</a:t>
            </a:r>
          </a:p>
          <a:p>
            <a:r>
              <a:rPr lang="en-GB" sz="2000" dirty="0"/>
              <a:t>Limping and difficulty in running</a:t>
            </a:r>
          </a:p>
          <a:p>
            <a:r>
              <a:rPr lang="en-GB" sz="2000" dirty="0"/>
              <a:t>Several dental abscesses, 10 teeth extracted</a:t>
            </a:r>
          </a:p>
          <a:p>
            <a:pPr marL="0" indent="0">
              <a:buNone/>
            </a:pPr>
            <a:endParaRPr lang="en-GB" sz="1000" dirty="0"/>
          </a:p>
          <a:p>
            <a:pPr marL="0" indent="0">
              <a:buNone/>
            </a:pPr>
            <a:r>
              <a:rPr lang="en-GB" sz="2000" b="1" dirty="0">
                <a:solidFill>
                  <a:schemeClr val="tx2"/>
                </a:solidFill>
              </a:rPr>
              <a:t>LAB</a:t>
            </a:r>
          </a:p>
          <a:p>
            <a:r>
              <a:rPr lang="en-GB" sz="2000" dirty="0"/>
              <a:t>Basic laboratory work normal, including complete blood </a:t>
            </a:r>
            <a:br>
              <a:rPr lang="en-GB" sz="2000" dirty="0"/>
            </a:br>
            <a:r>
              <a:rPr lang="en-GB" sz="2000" dirty="0"/>
              <a:t>count and Ca, 25-OHD and PTH</a:t>
            </a:r>
          </a:p>
          <a:p>
            <a:pPr marL="0" indent="0">
              <a:buNone/>
            </a:pPr>
            <a:endParaRPr lang="en-GB" sz="1000" dirty="0"/>
          </a:p>
          <a:p>
            <a:pPr marL="0" indent="0">
              <a:buNone/>
            </a:pPr>
            <a:r>
              <a:rPr lang="en-GB" sz="2000" dirty="0"/>
              <a:t>Referred to diagnostic evaluation at 7 years</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Patient case 1</a:t>
            </a:r>
            <a:endParaRPr lang="en-GB" dirty="0">
              <a:solidFill>
                <a:schemeClr val="accent1"/>
              </a:solidFill>
            </a:endParaRP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11</a:t>
            </a:fld>
            <a:endParaRPr lang="en-GB" dirty="0"/>
          </a:p>
        </p:txBody>
      </p:sp>
      <p:sp>
        <p:nvSpPr>
          <p:cNvPr id="11" name="Content Placeholder 10">
            <a:extLst>
              <a:ext uri="{FF2B5EF4-FFF2-40B4-BE49-F238E27FC236}">
                <a16:creationId xmlns:a16="http://schemas.microsoft.com/office/drawing/2014/main" id="{A9C078F9-348B-7D36-225B-DAC44BB45445}"/>
              </a:ext>
            </a:extLst>
          </p:cNvPr>
          <p:cNvSpPr>
            <a:spLocks noGrp="1"/>
          </p:cNvSpPr>
          <p:nvPr>
            <p:ph sz="quarter" idx="15"/>
          </p:nvPr>
        </p:nvSpPr>
        <p:spPr>
          <a:xfrm>
            <a:off x="620183" y="6237312"/>
            <a:ext cx="10180339" cy="365125"/>
          </a:xfrm>
        </p:spPr>
        <p:txBody>
          <a:bodyPr/>
          <a:lstStyle/>
          <a:p>
            <a:r>
              <a:rPr lang="en-GB" altLang="en-US" sz="1200" dirty="0">
                <a:solidFill>
                  <a:schemeClr val="tx2"/>
                </a:solidFill>
                <a:ea typeface="MS PGothic" panose="020B0600070205080204" pitchFamily="34" charset="-128"/>
                <a:cs typeface="Arial" panose="020B0604020202020204" pitchFamily="34" charset="0"/>
              </a:rPr>
              <a:t>Ca, calcium; 25-OHD, 25-hydroxyvitamin D; PTH, parathyroid hormone </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14" name="Picture 13" descr="A silhouette of a person wearing a long coat&#10;&#10;Description automatically generated">
            <a:extLst>
              <a:ext uri="{FF2B5EF4-FFF2-40B4-BE49-F238E27FC236}">
                <a16:creationId xmlns:a16="http://schemas.microsoft.com/office/drawing/2014/main" id="{6CAEFD9C-5E63-1459-2F27-A202C2FF1484}"/>
              </a:ext>
            </a:extLst>
          </p:cNvPr>
          <p:cNvPicPr>
            <a:picLocks noChangeAspect="1"/>
          </p:cNvPicPr>
          <p:nvPr/>
        </p:nvPicPr>
        <p:blipFill>
          <a:blip r:embed="rId3"/>
          <a:stretch>
            <a:fillRect/>
          </a:stretch>
        </p:blipFill>
        <p:spPr>
          <a:xfrm>
            <a:off x="8040216" y="1650828"/>
            <a:ext cx="1928606" cy="4178645"/>
          </a:xfrm>
          <a:prstGeom prst="rect">
            <a:avLst/>
          </a:prstGeom>
          <a:effectLst>
            <a:outerShdw blurRad="50800" dist="38100" dir="2700000" algn="tl" rotWithShape="0">
              <a:prstClr val="black">
                <a:alpha val="40000"/>
              </a:prstClr>
            </a:outerShdw>
          </a:effectLst>
        </p:spPr>
      </p:pic>
      <p:sp>
        <p:nvSpPr>
          <p:cNvPr id="2" name="Content Placeholder 12">
            <a:extLst>
              <a:ext uri="{FF2B5EF4-FFF2-40B4-BE49-F238E27FC236}">
                <a16:creationId xmlns:a16="http://schemas.microsoft.com/office/drawing/2014/main" id="{278C3AD0-97A0-04D2-ACD5-590C57F97ADF}"/>
              </a:ext>
            </a:extLst>
          </p:cNvPr>
          <p:cNvSpPr txBox="1">
            <a:spLocks/>
          </p:cNvSpPr>
          <p:nvPr/>
        </p:nvSpPr>
        <p:spPr>
          <a:xfrm>
            <a:off x="626881" y="6453336"/>
            <a:ext cx="489305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Mäkitie</a:t>
            </a:r>
          </a:p>
        </p:txBody>
      </p:sp>
    </p:spTree>
    <p:extLst>
      <p:ext uri="{BB962C8B-B14F-4D97-AF65-F5344CB8AC3E}">
        <p14:creationId xmlns:p14="http://schemas.microsoft.com/office/powerpoint/2010/main" val="214971537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BF34366-F309-92BB-14C5-AFE770673A19}"/>
              </a:ext>
            </a:extLst>
          </p:cNvPr>
          <p:cNvSpPr>
            <a:spLocks noGrp="1"/>
          </p:cNvSpPr>
          <p:nvPr>
            <p:ph sz="quarter" idx="12"/>
          </p:nvPr>
        </p:nvSpPr>
        <p:spPr>
          <a:xfrm>
            <a:off x="620184" y="4867640"/>
            <a:ext cx="10963200" cy="1369672"/>
          </a:xfrm>
        </p:spPr>
        <p:txBody>
          <a:bodyPr/>
          <a:lstStyle/>
          <a:p>
            <a:pPr>
              <a:spcBef>
                <a:spcPts val="600"/>
              </a:spcBef>
            </a:pPr>
            <a:r>
              <a:rPr lang="en-GB" sz="1800" dirty="0"/>
              <a:t>Short stature (height – 2.9 SDS)</a:t>
            </a:r>
          </a:p>
          <a:p>
            <a:pPr>
              <a:spcBef>
                <a:spcPts val="600"/>
              </a:spcBef>
            </a:pPr>
            <a:r>
              <a:rPr lang="en-GB" sz="1800" dirty="0"/>
              <a:t>Lower limb deformities</a:t>
            </a:r>
          </a:p>
          <a:p>
            <a:pPr>
              <a:spcBef>
                <a:spcPts val="600"/>
              </a:spcBef>
            </a:pPr>
            <a:r>
              <a:rPr lang="en-GB" sz="1800" dirty="0"/>
              <a:t>Wide wrists and ankles</a:t>
            </a:r>
          </a:p>
          <a:p>
            <a:pPr>
              <a:spcBef>
                <a:spcPts val="600"/>
              </a:spcBef>
            </a:pPr>
            <a:r>
              <a:rPr lang="en-GB" sz="1800" dirty="0"/>
              <a:t>Rickets confirmed by radiography</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Patient case 1</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12</a:t>
            </a:fld>
            <a:endParaRPr lang="en-GB" dirty="0"/>
          </a:p>
        </p:txBody>
      </p:sp>
      <p:sp>
        <p:nvSpPr>
          <p:cNvPr id="14" name="Content Placeholder 13">
            <a:extLst>
              <a:ext uri="{FF2B5EF4-FFF2-40B4-BE49-F238E27FC236}">
                <a16:creationId xmlns:a16="http://schemas.microsoft.com/office/drawing/2014/main" id="{98FC5983-FE83-BB93-F5A1-94E89C2CA825}"/>
              </a:ext>
            </a:extLst>
          </p:cNvPr>
          <p:cNvSpPr>
            <a:spLocks noGrp="1"/>
          </p:cNvSpPr>
          <p:nvPr>
            <p:ph sz="quarter" idx="15"/>
          </p:nvPr>
        </p:nvSpPr>
        <p:spPr>
          <a:xfrm>
            <a:off x="620183" y="6237312"/>
            <a:ext cx="10180339" cy="365125"/>
          </a:xfrm>
        </p:spPr>
        <p:txBody>
          <a:bodyPr/>
          <a:lstStyle/>
          <a:p>
            <a:r>
              <a:rPr lang="en-GB" altLang="en-US" sz="1200" dirty="0">
                <a:solidFill>
                  <a:schemeClr val="tx2"/>
                </a:solidFill>
                <a:ea typeface="MS PGothic" panose="020B0600070205080204" pitchFamily="34" charset="-128"/>
                <a:cs typeface="Arial" panose="020B0604020202020204" pitchFamily="34" charset="0"/>
              </a:rPr>
              <a:t>SDS, standard deviation score</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2" name="Picture 1">
            <a:extLst>
              <a:ext uri="{FF2B5EF4-FFF2-40B4-BE49-F238E27FC236}">
                <a16:creationId xmlns:a16="http://schemas.microsoft.com/office/drawing/2014/main" id="{B07D63B7-B9CB-8807-7238-EA7DA09436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t="27286"/>
          <a:stretch/>
        </p:blipFill>
        <p:spPr bwMode="auto">
          <a:xfrm>
            <a:off x="450736" y="1026384"/>
            <a:ext cx="1872208" cy="30993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0F0B9A0-503C-D2E3-C935-CD756395B9DA}"/>
              </a:ext>
            </a:extLst>
          </p:cNvPr>
          <p:cNvPicPr>
            <a:picLocks noChangeAspect="1" noChangeArrowheads="1"/>
          </p:cNvPicPr>
          <p:nvPr/>
        </p:nvPicPr>
        <p:blipFill rotWithShape="1">
          <a:blip r:embed="rId5">
            <a:lum bright="18000"/>
            <a:extLst>
              <a:ext uri="{BEBA8EAE-BF5A-486C-A8C5-ECC9F3942E4B}">
                <a14:imgProps xmlns:a14="http://schemas.microsoft.com/office/drawing/2010/main">
                  <a14:imgLayer r:embed="rId6">
                    <a14:imgEffect>
                      <a14:artisticBlur radius="13"/>
                    </a14:imgEffect>
                  </a14:imgLayer>
                </a14:imgProps>
              </a:ext>
              <a:ext uri="{28A0092B-C50C-407E-A947-70E740481C1C}">
                <a14:useLocalDpi xmlns:a14="http://schemas.microsoft.com/office/drawing/2010/main"/>
              </a:ext>
            </a:extLst>
          </a:blip>
          <a:srcRect l="13775" t="14487" r="15422" b="79"/>
          <a:stretch/>
        </p:blipFill>
        <p:spPr bwMode="auto">
          <a:xfrm>
            <a:off x="2639616" y="1020304"/>
            <a:ext cx="2021578" cy="3099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61F972-39B8-2BC5-AF0B-C205880FF188}"/>
              </a:ext>
            </a:extLst>
          </p:cNvPr>
          <p:cNvPicPr>
            <a:picLocks noChangeAspect="1"/>
          </p:cNvPicPr>
          <p:nvPr/>
        </p:nvPicPr>
        <p:blipFill>
          <a:blip r:embed="rId7"/>
          <a:stretch>
            <a:fillRect/>
          </a:stretch>
        </p:blipFill>
        <p:spPr>
          <a:xfrm>
            <a:off x="5298558" y="1003396"/>
            <a:ext cx="2021578" cy="5243943"/>
          </a:xfrm>
          <a:prstGeom prst="rect">
            <a:avLst/>
          </a:prstGeom>
        </p:spPr>
      </p:pic>
      <p:pic>
        <p:nvPicPr>
          <p:cNvPr id="9" name="Picture 8">
            <a:extLst>
              <a:ext uri="{FF2B5EF4-FFF2-40B4-BE49-F238E27FC236}">
                <a16:creationId xmlns:a16="http://schemas.microsoft.com/office/drawing/2014/main" id="{E151F554-5453-696B-9245-A491C12C59BB}"/>
              </a:ext>
            </a:extLst>
          </p:cNvPr>
          <p:cNvPicPr>
            <a:picLocks noChangeAspect="1"/>
          </p:cNvPicPr>
          <p:nvPr/>
        </p:nvPicPr>
        <p:blipFill>
          <a:blip r:embed="rId8"/>
          <a:stretch>
            <a:fillRect/>
          </a:stretch>
        </p:blipFill>
        <p:spPr>
          <a:xfrm>
            <a:off x="7320136" y="1000506"/>
            <a:ext cx="3485024" cy="5227536"/>
          </a:xfrm>
          <a:prstGeom prst="rect">
            <a:avLst/>
          </a:prstGeom>
        </p:spPr>
      </p:pic>
      <p:sp>
        <p:nvSpPr>
          <p:cNvPr id="6" name="Content Placeholder 12">
            <a:extLst>
              <a:ext uri="{FF2B5EF4-FFF2-40B4-BE49-F238E27FC236}">
                <a16:creationId xmlns:a16="http://schemas.microsoft.com/office/drawing/2014/main" id="{4728AF6B-6FB7-77C8-5D9B-A30854929DCC}"/>
              </a:ext>
            </a:extLst>
          </p:cNvPr>
          <p:cNvSpPr txBox="1">
            <a:spLocks/>
          </p:cNvSpPr>
          <p:nvPr/>
        </p:nvSpPr>
        <p:spPr>
          <a:xfrm>
            <a:off x="626881" y="6453336"/>
            <a:ext cx="489305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a:t>
            </a:r>
            <a:r>
              <a:rPr lang="en-GB" dirty="0" err="1"/>
              <a:t>Mäkitie</a:t>
            </a:r>
            <a:endParaRPr lang="en-GB" dirty="0"/>
          </a:p>
        </p:txBody>
      </p:sp>
    </p:spTree>
    <p:extLst>
      <p:ext uri="{BB962C8B-B14F-4D97-AF65-F5344CB8AC3E}">
        <p14:creationId xmlns:p14="http://schemas.microsoft.com/office/powerpoint/2010/main" val="18108482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FBD503F-2F7D-6756-516E-58D839DFB110}"/>
              </a:ext>
            </a:extLst>
          </p:cNvPr>
          <p:cNvSpPr>
            <a:spLocks noGrp="1"/>
          </p:cNvSpPr>
          <p:nvPr>
            <p:ph sz="quarter" idx="12"/>
          </p:nvPr>
        </p:nvSpPr>
        <p:spPr>
          <a:xfrm>
            <a:off x="620184" y="1425600"/>
            <a:ext cx="10963200" cy="4525200"/>
          </a:xfrm>
        </p:spPr>
        <p:txBody>
          <a:bodyPr/>
          <a:lstStyle/>
          <a:p>
            <a:pPr marL="0" indent="0">
              <a:buNone/>
            </a:pPr>
            <a:endParaRPr lang="en-GB" b="1" dirty="0">
              <a:solidFill>
                <a:schemeClr val="accent1"/>
              </a:solidFill>
            </a:endParaRPr>
          </a:p>
          <a:p>
            <a:pPr marL="0" indent="0">
              <a:buNone/>
            </a:pPr>
            <a:r>
              <a:rPr lang="en-GB" b="1" dirty="0">
                <a:solidFill>
                  <a:schemeClr val="accent1"/>
                </a:solidFill>
              </a:rPr>
              <a:t>Biochemistry</a:t>
            </a:r>
          </a:p>
          <a:p>
            <a:r>
              <a:rPr lang="en-GB" dirty="0"/>
              <a:t>Normal S-Ca, 25-OHD</a:t>
            </a:r>
          </a:p>
          <a:p>
            <a:r>
              <a:rPr lang="en-GB" dirty="0"/>
              <a:t>Low S-Pi, high U-Pi</a:t>
            </a:r>
          </a:p>
          <a:p>
            <a:r>
              <a:rPr lang="en-GB" dirty="0"/>
              <a:t>High ALP</a:t>
            </a:r>
          </a:p>
          <a:p>
            <a:r>
              <a:rPr lang="en-GB" dirty="0"/>
              <a:t>Normal PTH</a:t>
            </a:r>
          </a:p>
          <a:p>
            <a:r>
              <a:rPr lang="en-GB" dirty="0"/>
              <a:t>Normal 1,25(OH)</a:t>
            </a:r>
            <a:r>
              <a:rPr lang="en-GB" baseline="-25000" dirty="0"/>
              <a:t>2</a:t>
            </a:r>
            <a:r>
              <a:rPr lang="en-GB" dirty="0"/>
              <a:t>D </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Laboratory work</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13</a:t>
            </a:fld>
            <a:endParaRPr lang="en-GB" dirty="0"/>
          </a:p>
        </p:txBody>
      </p:sp>
      <p:sp>
        <p:nvSpPr>
          <p:cNvPr id="11" name="Content Placeholder 10">
            <a:extLst>
              <a:ext uri="{FF2B5EF4-FFF2-40B4-BE49-F238E27FC236}">
                <a16:creationId xmlns:a16="http://schemas.microsoft.com/office/drawing/2014/main" id="{86ECEC02-008E-0C10-C98E-FB8482BBDE38}"/>
              </a:ext>
            </a:extLst>
          </p:cNvPr>
          <p:cNvSpPr>
            <a:spLocks noGrp="1"/>
          </p:cNvSpPr>
          <p:nvPr>
            <p:ph sz="quarter" idx="15"/>
          </p:nvPr>
        </p:nvSpPr>
        <p:spPr>
          <a:xfrm>
            <a:off x="620183" y="6165304"/>
            <a:ext cx="10180339" cy="365125"/>
          </a:xfrm>
        </p:spPr>
        <p:txBody>
          <a:bodyPr/>
          <a:lstStyle/>
          <a:p>
            <a:r>
              <a:rPr lang="en-GB" altLang="en-US" dirty="0"/>
              <a:t>1,25(OH)</a:t>
            </a:r>
            <a:r>
              <a:rPr lang="en-GB" altLang="en-US" baseline="-25000" dirty="0"/>
              <a:t>2</a:t>
            </a:r>
            <a:r>
              <a:rPr lang="en-GB" altLang="en-US" dirty="0"/>
              <a:t>D, 1,25-dihydroxyvitamin D; 25-OHD, 25-hydroxyvitamin D; ALP, alkaline phosphatase; PTH, parathyroid hormone; S-Ca, serum calcium; </a:t>
            </a:r>
            <a:br>
              <a:rPr lang="en-GB" altLang="en-US" dirty="0"/>
            </a:br>
            <a:r>
              <a:rPr lang="en-GB" altLang="en-US" dirty="0"/>
              <a:t>S-Pi, serum phosphate; U-Pi, urinary phosphate</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446" name="Rounded Rectangle 445">
            <a:extLst>
              <a:ext uri="{FF2B5EF4-FFF2-40B4-BE49-F238E27FC236}">
                <a16:creationId xmlns:a16="http://schemas.microsoft.com/office/drawing/2014/main" id="{172DD1A9-2AF8-1C66-9484-BDF0C9D0AEFD}"/>
              </a:ext>
            </a:extLst>
          </p:cNvPr>
          <p:cNvSpPr/>
          <p:nvPr/>
        </p:nvSpPr>
        <p:spPr>
          <a:xfrm>
            <a:off x="5159896" y="2276060"/>
            <a:ext cx="5523765" cy="3275756"/>
          </a:xfrm>
          <a:prstGeom prst="roundRect">
            <a:avLst>
              <a:gd name="adj" fmla="val 9933"/>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428" name="Graphic 19">
            <a:extLst>
              <a:ext uri="{FF2B5EF4-FFF2-40B4-BE49-F238E27FC236}">
                <a16:creationId xmlns:a16="http://schemas.microsoft.com/office/drawing/2014/main" id="{A0385A6C-9978-9EDA-AE84-229687C47A8F}"/>
              </a:ext>
            </a:extLst>
          </p:cNvPr>
          <p:cNvGrpSpPr/>
          <p:nvPr/>
        </p:nvGrpSpPr>
        <p:grpSpPr>
          <a:xfrm>
            <a:off x="5507645" y="2592853"/>
            <a:ext cx="1880721" cy="2642170"/>
            <a:chOff x="7626223" y="62190"/>
            <a:chExt cx="760921" cy="1068996"/>
          </a:xfrm>
          <a:solidFill>
            <a:schemeClr val="accent1"/>
          </a:solidFill>
        </p:grpSpPr>
        <p:sp>
          <p:nvSpPr>
            <p:cNvPr id="429" name="Freeform 428">
              <a:extLst>
                <a:ext uri="{FF2B5EF4-FFF2-40B4-BE49-F238E27FC236}">
                  <a16:creationId xmlns:a16="http://schemas.microsoft.com/office/drawing/2014/main" id="{515ACCF3-32FF-8732-5E26-199FF13A5393}"/>
                </a:ext>
              </a:extLst>
            </p:cNvPr>
            <p:cNvSpPr/>
            <p:nvPr/>
          </p:nvSpPr>
          <p:spPr>
            <a:xfrm>
              <a:off x="7704490" y="336293"/>
              <a:ext cx="227471" cy="604088"/>
            </a:xfrm>
            <a:custGeom>
              <a:avLst/>
              <a:gdLst>
                <a:gd name="connsiteX0" fmla="*/ 227471 w 227471"/>
                <a:gd name="connsiteY0" fmla="*/ 109586 h 604088"/>
                <a:gd name="connsiteX1" fmla="*/ 155015 w 227471"/>
                <a:gd name="connsiteY1" fmla="*/ 0 h 604088"/>
                <a:gd name="connsiteX2" fmla="*/ 0 w 227471"/>
                <a:gd name="connsiteY2" fmla="*/ 348934 h 604088"/>
                <a:gd name="connsiteX3" fmla="*/ 79719 w 227471"/>
                <a:gd name="connsiteY3" fmla="*/ 604088 h 604088"/>
                <a:gd name="connsiteX4" fmla="*/ 226325 w 227471"/>
                <a:gd name="connsiteY4" fmla="*/ 576678 h 604088"/>
                <a:gd name="connsiteX5" fmla="*/ 131372 w 227471"/>
                <a:gd name="connsiteY5" fmla="*/ 348934 h 604088"/>
                <a:gd name="connsiteX6" fmla="*/ 227444 w 227471"/>
                <a:gd name="connsiteY6" fmla="*/ 109586 h 6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71" h="604088">
                  <a:moveTo>
                    <a:pt x="227471" y="109586"/>
                  </a:moveTo>
                  <a:lnTo>
                    <a:pt x="155015" y="0"/>
                  </a:lnTo>
                  <a:cubicBezTo>
                    <a:pt x="40733" y="75542"/>
                    <a:pt x="0" y="229792"/>
                    <a:pt x="0" y="348934"/>
                  </a:cubicBezTo>
                  <a:cubicBezTo>
                    <a:pt x="0" y="427970"/>
                    <a:pt x="25226" y="524834"/>
                    <a:pt x="79719" y="604088"/>
                  </a:cubicBezTo>
                  <a:cubicBezTo>
                    <a:pt x="116903" y="593332"/>
                    <a:pt x="165498" y="582903"/>
                    <a:pt x="226325" y="576678"/>
                  </a:cubicBezTo>
                  <a:cubicBezTo>
                    <a:pt x="163041" y="519619"/>
                    <a:pt x="131372" y="417049"/>
                    <a:pt x="131372" y="348934"/>
                  </a:cubicBezTo>
                  <a:cubicBezTo>
                    <a:pt x="131372" y="261407"/>
                    <a:pt x="161076" y="153459"/>
                    <a:pt x="227444" y="109586"/>
                  </a:cubicBezTo>
                  <a:close/>
                </a:path>
              </a:pathLst>
            </a:custGeom>
            <a:grpFill/>
            <a:ln w="0" cap="flat">
              <a:noFill/>
              <a:prstDash val="solid"/>
              <a:miter/>
            </a:ln>
          </p:spPr>
          <p:txBody>
            <a:bodyPr rtlCol="0" anchor="ctr"/>
            <a:lstStyle/>
            <a:p>
              <a:endParaRPr lang="en-GB" dirty="0"/>
            </a:p>
          </p:txBody>
        </p:sp>
        <p:sp>
          <p:nvSpPr>
            <p:cNvPr id="430" name="Freeform 429">
              <a:extLst>
                <a:ext uri="{FF2B5EF4-FFF2-40B4-BE49-F238E27FC236}">
                  <a16:creationId xmlns:a16="http://schemas.microsoft.com/office/drawing/2014/main" id="{02D7E6B8-67B7-6971-8F6B-3C4E5F73687E}"/>
                </a:ext>
              </a:extLst>
            </p:cNvPr>
            <p:cNvSpPr/>
            <p:nvPr/>
          </p:nvSpPr>
          <p:spPr>
            <a:xfrm>
              <a:off x="7694700" y="929240"/>
              <a:ext cx="623968" cy="74915"/>
            </a:xfrm>
            <a:custGeom>
              <a:avLst/>
              <a:gdLst>
                <a:gd name="connsiteX0" fmla="*/ 616963 w 623968"/>
                <a:gd name="connsiteY0" fmla="*/ 67435 h 74915"/>
                <a:gd name="connsiteX1" fmla="*/ 311984 w 623968"/>
                <a:gd name="connsiteY1" fmla="*/ 493 h 74915"/>
                <a:gd name="connsiteX2" fmla="*/ 7005 w 623968"/>
                <a:gd name="connsiteY2" fmla="*/ 67435 h 74915"/>
                <a:gd name="connsiteX3" fmla="*/ 9981 w 623968"/>
                <a:gd name="connsiteY3" fmla="*/ 74916 h 74915"/>
                <a:gd name="connsiteX4" fmla="*/ 613987 w 623968"/>
                <a:gd name="connsiteY4" fmla="*/ 74916 h 74915"/>
                <a:gd name="connsiteX5" fmla="*/ 616963 w 623968"/>
                <a:gd name="connsiteY5" fmla="*/ 67435 h 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968" h="74915">
                  <a:moveTo>
                    <a:pt x="616963" y="67435"/>
                  </a:moveTo>
                  <a:cubicBezTo>
                    <a:pt x="616963" y="67435"/>
                    <a:pt x="519144" y="-6714"/>
                    <a:pt x="311984" y="493"/>
                  </a:cubicBezTo>
                  <a:cubicBezTo>
                    <a:pt x="101794" y="7783"/>
                    <a:pt x="7005" y="67435"/>
                    <a:pt x="7005" y="67435"/>
                  </a:cubicBezTo>
                  <a:cubicBezTo>
                    <a:pt x="-3396" y="71558"/>
                    <a:pt x="-2059" y="74916"/>
                    <a:pt x="9981" y="74916"/>
                  </a:cubicBezTo>
                  <a:lnTo>
                    <a:pt x="613987" y="74916"/>
                  </a:lnTo>
                  <a:cubicBezTo>
                    <a:pt x="626027" y="74916"/>
                    <a:pt x="627365" y="71530"/>
                    <a:pt x="616963" y="67435"/>
                  </a:cubicBezTo>
                  <a:close/>
                </a:path>
              </a:pathLst>
            </a:custGeom>
            <a:grpFill/>
            <a:ln w="0" cap="flat">
              <a:noFill/>
              <a:prstDash val="solid"/>
              <a:miter/>
            </a:ln>
          </p:spPr>
          <p:txBody>
            <a:bodyPr rtlCol="0" anchor="ctr"/>
            <a:lstStyle/>
            <a:p>
              <a:endParaRPr lang="en-GB" dirty="0"/>
            </a:p>
          </p:txBody>
        </p:sp>
        <p:sp>
          <p:nvSpPr>
            <p:cNvPr id="431" name="Freeform 430">
              <a:extLst>
                <a:ext uri="{FF2B5EF4-FFF2-40B4-BE49-F238E27FC236}">
                  <a16:creationId xmlns:a16="http://schemas.microsoft.com/office/drawing/2014/main" id="{CDA87E56-5210-4DCD-2AE4-DF4F70A591D9}"/>
                </a:ext>
              </a:extLst>
            </p:cNvPr>
            <p:cNvSpPr/>
            <p:nvPr/>
          </p:nvSpPr>
          <p:spPr>
            <a:xfrm>
              <a:off x="7626223" y="1036289"/>
              <a:ext cx="760921" cy="94898"/>
            </a:xfrm>
            <a:custGeom>
              <a:avLst/>
              <a:gdLst>
                <a:gd name="connsiteX0" fmla="*/ 742389 w 760921"/>
                <a:gd name="connsiteY0" fmla="*/ 19384 h 94898"/>
                <a:gd name="connsiteX1" fmla="*/ 710284 w 760921"/>
                <a:gd name="connsiteY1" fmla="*/ 0 h 94898"/>
                <a:gd name="connsiteX2" fmla="*/ 50611 w 760921"/>
                <a:gd name="connsiteY2" fmla="*/ 0 h 94898"/>
                <a:gd name="connsiteX3" fmla="*/ 18532 w 760921"/>
                <a:gd name="connsiteY3" fmla="*/ 19384 h 94898"/>
                <a:gd name="connsiteX4" fmla="*/ 322 w 760921"/>
                <a:gd name="connsiteY4" fmla="*/ 73330 h 94898"/>
                <a:gd name="connsiteX5" fmla="*/ 18450 w 760921"/>
                <a:gd name="connsiteY5" fmla="*/ 94898 h 94898"/>
                <a:gd name="connsiteX6" fmla="*/ 742471 w 760921"/>
                <a:gd name="connsiteY6" fmla="*/ 94898 h 94898"/>
                <a:gd name="connsiteX7" fmla="*/ 760600 w 760921"/>
                <a:gd name="connsiteY7" fmla="*/ 73330 h 94898"/>
                <a:gd name="connsiteX8" fmla="*/ 742389 w 760921"/>
                <a:gd name="connsiteY8" fmla="*/ 19384 h 9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21" h="94898">
                  <a:moveTo>
                    <a:pt x="742389" y="19384"/>
                  </a:moveTo>
                  <a:cubicBezTo>
                    <a:pt x="736793" y="8709"/>
                    <a:pt x="722351" y="0"/>
                    <a:pt x="710284" y="0"/>
                  </a:cubicBezTo>
                  <a:lnTo>
                    <a:pt x="50611" y="0"/>
                  </a:lnTo>
                  <a:cubicBezTo>
                    <a:pt x="38571" y="0"/>
                    <a:pt x="24129" y="8709"/>
                    <a:pt x="18532" y="19384"/>
                  </a:cubicBezTo>
                  <a:lnTo>
                    <a:pt x="322" y="73330"/>
                  </a:lnTo>
                  <a:cubicBezTo>
                    <a:pt x="-1753" y="85206"/>
                    <a:pt x="6410" y="94898"/>
                    <a:pt x="18450" y="94898"/>
                  </a:cubicBezTo>
                  <a:lnTo>
                    <a:pt x="742471" y="94898"/>
                  </a:lnTo>
                  <a:cubicBezTo>
                    <a:pt x="754512" y="94898"/>
                    <a:pt x="762675" y="85206"/>
                    <a:pt x="760600" y="73330"/>
                  </a:cubicBezTo>
                  <a:lnTo>
                    <a:pt x="742389" y="19384"/>
                  </a:lnTo>
                  <a:close/>
                </a:path>
              </a:pathLst>
            </a:custGeom>
            <a:grpFill/>
            <a:ln w="0" cap="flat">
              <a:noFill/>
              <a:prstDash val="solid"/>
              <a:miter/>
            </a:ln>
          </p:spPr>
          <p:txBody>
            <a:bodyPr rtlCol="0" anchor="ctr"/>
            <a:lstStyle/>
            <a:p>
              <a:endParaRPr lang="en-GB" dirty="0"/>
            </a:p>
          </p:txBody>
        </p:sp>
        <p:sp>
          <p:nvSpPr>
            <p:cNvPr id="432" name="Freeform 431">
              <a:extLst>
                <a:ext uri="{FF2B5EF4-FFF2-40B4-BE49-F238E27FC236}">
                  <a16:creationId xmlns:a16="http://schemas.microsoft.com/office/drawing/2014/main" id="{6FE5921A-8A04-35DC-E5ED-E784804D6F76}"/>
                </a:ext>
              </a:extLst>
            </p:cNvPr>
            <p:cNvSpPr/>
            <p:nvPr/>
          </p:nvSpPr>
          <p:spPr>
            <a:xfrm>
              <a:off x="7886615" y="769149"/>
              <a:ext cx="408722" cy="36501"/>
            </a:xfrm>
            <a:custGeom>
              <a:avLst/>
              <a:gdLst>
                <a:gd name="connsiteX0" fmla="*/ 390485 w 408722"/>
                <a:gd name="connsiteY0" fmla="*/ 0 h 36501"/>
                <a:gd name="connsiteX1" fmla="*/ 18237 w 408722"/>
                <a:gd name="connsiteY1" fmla="*/ 0 h 36501"/>
                <a:gd name="connsiteX2" fmla="*/ 0 w 408722"/>
                <a:gd name="connsiteY2" fmla="*/ 18237 h 36501"/>
                <a:gd name="connsiteX3" fmla="*/ 18237 w 408722"/>
                <a:gd name="connsiteY3" fmla="*/ 36501 h 36501"/>
                <a:gd name="connsiteX4" fmla="*/ 390485 w 408722"/>
                <a:gd name="connsiteY4" fmla="*/ 36501 h 36501"/>
                <a:gd name="connsiteX5" fmla="*/ 408723 w 408722"/>
                <a:gd name="connsiteY5" fmla="*/ 18237 h 36501"/>
                <a:gd name="connsiteX6" fmla="*/ 390485 w 408722"/>
                <a:gd name="connsiteY6" fmla="*/ 0 h 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722" h="36501">
                  <a:moveTo>
                    <a:pt x="390485" y="0"/>
                  </a:moveTo>
                  <a:lnTo>
                    <a:pt x="18237" y="0"/>
                  </a:lnTo>
                  <a:cubicBezTo>
                    <a:pt x="8163" y="0"/>
                    <a:pt x="0" y="8163"/>
                    <a:pt x="0" y="18237"/>
                  </a:cubicBezTo>
                  <a:cubicBezTo>
                    <a:pt x="0" y="28311"/>
                    <a:pt x="8163" y="36501"/>
                    <a:pt x="18237" y="36501"/>
                  </a:cubicBezTo>
                  <a:lnTo>
                    <a:pt x="390485" y="36501"/>
                  </a:lnTo>
                  <a:cubicBezTo>
                    <a:pt x="400560" y="36501"/>
                    <a:pt x="408723" y="28338"/>
                    <a:pt x="408723" y="18237"/>
                  </a:cubicBezTo>
                  <a:cubicBezTo>
                    <a:pt x="408723" y="8136"/>
                    <a:pt x="400560" y="0"/>
                    <a:pt x="390485" y="0"/>
                  </a:cubicBezTo>
                  <a:close/>
                </a:path>
              </a:pathLst>
            </a:custGeom>
            <a:grpFill/>
            <a:ln w="0" cap="flat">
              <a:noFill/>
              <a:prstDash val="solid"/>
              <a:miter/>
            </a:ln>
          </p:spPr>
          <p:txBody>
            <a:bodyPr rtlCol="0" anchor="ctr"/>
            <a:lstStyle/>
            <a:p>
              <a:endParaRPr lang="en-GB" dirty="0"/>
            </a:p>
          </p:txBody>
        </p:sp>
        <p:sp>
          <p:nvSpPr>
            <p:cNvPr id="433" name="Freeform 432">
              <a:extLst>
                <a:ext uri="{FF2B5EF4-FFF2-40B4-BE49-F238E27FC236}">
                  <a16:creationId xmlns:a16="http://schemas.microsoft.com/office/drawing/2014/main" id="{2AF6D6BD-6226-FD85-5BB8-C051EF2D225C}"/>
                </a:ext>
              </a:extLst>
            </p:cNvPr>
            <p:cNvSpPr/>
            <p:nvPr/>
          </p:nvSpPr>
          <p:spPr>
            <a:xfrm>
              <a:off x="7931115" y="821704"/>
              <a:ext cx="319721" cy="30658"/>
            </a:xfrm>
            <a:custGeom>
              <a:avLst/>
              <a:gdLst>
                <a:gd name="connsiteX0" fmla="*/ 304378 w 319721"/>
                <a:gd name="connsiteY0" fmla="*/ 0 h 30658"/>
                <a:gd name="connsiteX1" fmla="*/ 15343 w 319721"/>
                <a:gd name="connsiteY1" fmla="*/ 0 h 30658"/>
                <a:gd name="connsiteX2" fmla="*/ 0 w 319721"/>
                <a:gd name="connsiteY2" fmla="*/ 15343 h 30658"/>
                <a:gd name="connsiteX3" fmla="*/ 15343 w 319721"/>
                <a:gd name="connsiteY3" fmla="*/ 30659 h 30658"/>
                <a:gd name="connsiteX4" fmla="*/ 304378 w 319721"/>
                <a:gd name="connsiteY4" fmla="*/ 30659 h 30658"/>
                <a:gd name="connsiteX5" fmla="*/ 319721 w 319721"/>
                <a:gd name="connsiteY5" fmla="*/ 15343 h 30658"/>
                <a:gd name="connsiteX6" fmla="*/ 304378 w 319721"/>
                <a:gd name="connsiteY6" fmla="*/ 0 h 3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21" h="30658">
                  <a:moveTo>
                    <a:pt x="304378" y="0"/>
                  </a:moveTo>
                  <a:lnTo>
                    <a:pt x="15343" y="0"/>
                  </a:lnTo>
                  <a:cubicBezTo>
                    <a:pt x="6880" y="0"/>
                    <a:pt x="0" y="6852"/>
                    <a:pt x="0" y="15343"/>
                  </a:cubicBezTo>
                  <a:cubicBezTo>
                    <a:pt x="0" y="23834"/>
                    <a:pt x="6852" y="30659"/>
                    <a:pt x="15343" y="30659"/>
                  </a:cubicBezTo>
                  <a:lnTo>
                    <a:pt x="304378" y="30659"/>
                  </a:lnTo>
                  <a:cubicBezTo>
                    <a:pt x="312842" y="30659"/>
                    <a:pt x="319721" y="23806"/>
                    <a:pt x="319721" y="15343"/>
                  </a:cubicBezTo>
                  <a:cubicBezTo>
                    <a:pt x="319721" y="6880"/>
                    <a:pt x="312869" y="0"/>
                    <a:pt x="304378" y="0"/>
                  </a:cubicBezTo>
                  <a:close/>
                </a:path>
              </a:pathLst>
            </a:custGeom>
            <a:grpFill/>
            <a:ln w="0" cap="flat">
              <a:noFill/>
              <a:prstDash val="solid"/>
              <a:miter/>
            </a:ln>
          </p:spPr>
          <p:txBody>
            <a:bodyPr rtlCol="0" anchor="ctr"/>
            <a:lstStyle/>
            <a:p>
              <a:endParaRPr lang="en-GB" dirty="0"/>
            </a:p>
          </p:txBody>
        </p:sp>
        <p:sp>
          <p:nvSpPr>
            <p:cNvPr id="434" name="Freeform 433">
              <a:extLst>
                <a:ext uri="{FF2B5EF4-FFF2-40B4-BE49-F238E27FC236}">
                  <a16:creationId xmlns:a16="http://schemas.microsoft.com/office/drawing/2014/main" id="{97616A06-D93D-FEFC-6EE0-46055BACDCF6}"/>
                </a:ext>
              </a:extLst>
            </p:cNvPr>
            <p:cNvSpPr/>
            <p:nvPr/>
          </p:nvSpPr>
          <p:spPr>
            <a:xfrm>
              <a:off x="7818873" y="123459"/>
              <a:ext cx="367297" cy="455780"/>
            </a:xfrm>
            <a:custGeom>
              <a:avLst/>
              <a:gdLst>
                <a:gd name="connsiteX0" fmla="*/ 149863 w 367297"/>
                <a:gd name="connsiteY0" fmla="*/ 22027 h 455780"/>
                <a:gd name="connsiteX1" fmla="*/ 71318 w 367297"/>
                <a:gd name="connsiteY1" fmla="*/ 10861 h 455780"/>
                <a:gd name="connsiteX2" fmla="*/ 28565 w 367297"/>
                <a:gd name="connsiteY2" fmla="*/ 39008 h 455780"/>
                <a:gd name="connsiteX3" fmla="*/ 7817 w 367297"/>
                <a:gd name="connsiteY3" fmla="*/ 115588 h 455780"/>
                <a:gd name="connsiteX4" fmla="*/ 217433 w 367297"/>
                <a:gd name="connsiteY4" fmla="*/ 433753 h 455780"/>
                <a:gd name="connsiteX5" fmla="*/ 296005 w 367297"/>
                <a:gd name="connsiteY5" fmla="*/ 444919 h 455780"/>
                <a:gd name="connsiteX6" fmla="*/ 338759 w 367297"/>
                <a:gd name="connsiteY6" fmla="*/ 416772 h 455780"/>
                <a:gd name="connsiteX7" fmla="*/ 359480 w 367297"/>
                <a:gd name="connsiteY7" fmla="*/ 340193 h 455780"/>
                <a:gd name="connsiteX8" fmla="*/ 149890 w 367297"/>
                <a:gd name="connsiteY8" fmla="*/ 22027 h 4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97" h="455780">
                  <a:moveTo>
                    <a:pt x="149863" y="22027"/>
                  </a:moveTo>
                  <a:cubicBezTo>
                    <a:pt x="133892" y="-2216"/>
                    <a:pt x="98729" y="-7212"/>
                    <a:pt x="71318" y="10861"/>
                  </a:cubicBezTo>
                  <a:lnTo>
                    <a:pt x="28565" y="39008"/>
                  </a:lnTo>
                  <a:cubicBezTo>
                    <a:pt x="1128" y="57082"/>
                    <a:pt x="-8155" y="91372"/>
                    <a:pt x="7817" y="115588"/>
                  </a:cubicBezTo>
                  <a:lnTo>
                    <a:pt x="217433" y="433753"/>
                  </a:lnTo>
                  <a:cubicBezTo>
                    <a:pt x="233404" y="457996"/>
                    <a:pt x="268568" y="462992"/>
                    <a:pt x="296005" y="444919"/>
                  </a:cubicBezTo>
                  <a:lnTo>
                    <a:pt x="338759" y="416772"/>
                  </a:lnTo>
                  <a:cubicBezTo>
                    <a:pt x="366169" y="398698"/>
                    <a:pt x="375451" y="364436"/>
                    <a:pt x="359480" y="340193"/>
                  </a:cubicBezTo>
                  <a:lnTo>
                    <a:pt x="149890" y="22027"/>
                  </a:lnTo>
                  <a:close/>
                </a:path>
              </a:pathLst>
            </a:custGeom>
            <a:grpFill/>
            <a:ln w="0" cap="flat">
              <a:noFill/>
              <a:prstDash val="solid"/>
              <a:miter/>
            </a:ln>
          </p:spPr>
          <p:txBody>
            <a:bodyPr rtlCol="0" anchor="ctr"/>
            <a:lstStyle/>
            <a:p>
              <a:endParaRPr lang="en-GB" dirty="0"/>
            </a:p>
          </p:txBody>
        </p:sp>
        <p:sp>
          <p:nvSpPr>
            <p:cNvPr id="435" name="Freeform 434">
              <a:extLst>
                <a:ext uri="{FF2B5EF4-FFF2-40B4-BE49-F238E27FC236}">
                  <a16:creationId xmlns:a16="http://schemas.microsoft.com/office/drawing/2014/main" id="{625B8025-CBB3-91AF-A34C-51168D4D8CA7}"/>
                </a:ext>
              </a:extLst>
            </p:cNvPr>
            <p:cNvSpPr/>
            <p:nvPr/>
          </p:nvSpPr>
          <p:spPr>
            <a:xfrm>
              <a:off x="7784324" y="62190"/>
              <a:ext cx="103165" cy="89424"/>
            </a:xfrm>
            <a:custGeom>
              <a:avLst/>
              <a:gdLst>
                <a:gd name="connsiteX0" fmla="*/ 51921 w 103165"/>
                <a:gd name="connsiteY0" fmla="*/ 5024 h 89424"/>
                <a:gd name="connsiteX1" fmla="*/ 15911 w 103165"/>
                <a:gd name="connsiteY1" fmla="*/ 27274 h 89424"/>
                <a:gd name="connsiteX2" fmla="*/ 5018 w 103165"/>
                <a:gd name="connsiteY2" fmla="*/ 73495 h 89424"/>
                <a:gd name="connsiteX3" fmla="*/ 51238 w 103165"/>
                <a:gd name="connsiteY3" fmla="*/ 84388 h 89424"/>
                <a:gd name="connsiteX4" fmla="*/ 87248 w 103165"/>
                <a:gd name="connsiteY4" fmla="*/ 62138 h 89424"/>
                <a:gd name="connsiteX5" fmla="*/ 98141 w 103165"/>
                <a:gd name="connsiteY5" fmla="*/ 15917 h 89424"/>
                <a:gd name="connsiteX6" fmla="*/ 51921 w 103165"/>
                <a:gd name="connsiteY6" fmla="*/ 5024 h 8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65" h="89424">
                  <a:moveTo>
                    <a:pt x="51921" y="5024"/>
                  </a:moveTo>
                  <a:lnTo>
                    <a:pt x="15911" y="27274"/>
                  </a:lnTo>
                  <a:cubicBezTo>
                    <a:pt x="158" y="37021"/>
                    <a:pt x="-4729" y="57715"/>
                    <a:pt x="5018" y="73495"/>
                  </a:cubicBezTo>
                  <a:cubicBezTo>
                    <a:pt x="14764" y="89275"/>
                    <a:pt x="35458" y="94162"/>
                    <a:pt x="51238" y="84388"/>
                  </a:cubicBezTo>
                  <a:lnTo>
                    <a:pt x="87248" y="62138"/>
                  </a:lnTo>
                  <a:cubicBezTo>
                    <a:pt x="103028" y="52391"/>
                    <a:pt x="107888" y="31697"/>
                    <a:pt x="98141" y="15917"/>
                  </a:cubicBezTo>
                  <a:cubicBezTo>
                    <a:pt x="88395" y="137"/>
                    <a:pt x="67700" y="-4722"/>
                    <a:pt x="51921" y="5024"/>
                  </a:cubicBezTo>
                  <a:close/>
                </a:path>
              </a:pathLst>
            </a:custGeom>
            <a:grpFill/>
            <a:ln w="0" cap="flat">
              <a:noFill/>
              <a:prstDash val="solid"/>
              <a:miter/>
            </a:ln>
          </p:spPr>
          <p:txBody>
            <a:bodyPr rtlCol="0" anchor="ctr"/>
            <a:lstStyle/>
            <a:p>
              <a:endParaRPr lang="en-GB" dirty="0"/>
            </a:p>
          </p:txBody>
        </p:sp>
        <p:sp>
          <p:nvSpPr>
            <p:cNvPr id="436" name="Freeform 435">
              <a:extLst>
                <a:ext uri="{FF2B5EF4-FFF2-40B4-BE49-F238E27FC236}">
                  <a16:creationId xmlns:a16="http://schemas.microsoft.com/office/drawing/2014/main" id="{64C08845-8AF7-A89A-AD36-61EA245C9480}"/>
                </a:ext>
              </a:extLst>
            </p:cNvPr>
            <p:cNvSpPr/>
            <p:nvPr/>
          </p:nvSpPr>
          <p:spPr>
            <a:xfrm>
              <a:off x="8095317" y="532737"/>
              <a:ext cx="155506" cy="128341"/>
            </a:xfrm>
            <a:custGeom>
              <a:avLst/>
              <a:gdLst>
                <a:gd name="connsiteX0" fmla="*/ 109245 w 155506"/>
                <a:gd name="connsiteY0" fmla="*/ 5501 h 128341"/>
                <a:gd name="connsiteX1" fmla="*/ 12135 w 155506"/>
                <a:gd name="connsiteY1" fmla="*/ 75473 h 128341"/>
                <a:gd name="connsiteX2" fmla="*/ 5501 w 155506"/>
                <a:gd name="connsiteY2" fmla="*/ 116206 h 128341"/>
                <a:gd name="connsiteX3" fmla="*/ 46234 w 155506"/>
                <a:gd name="connsiteY3" fmla="*/ 122841 h 128341"/>
                <a:gd name="connsiteX4" fmla="*/ 143371 w 155506"/>
                <a:gd name="connsiteY4" fmla="*/ 52868 h 128341"/>
                <a:gd name="connsiteX5" fmla="*/ 150005 w 155506"/>
                <a:gd name="connsiteY5" fmla="*/ 12135 h 128341"/>
                <a:gd name="connsiteX6" fmla="*/ 109245 w 155506"/>
                <a:gd name="connsiteY6" fmla="*/ 5501 h 12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06" h="128341">
                  <a:moveTo>
                    <a:pt x="109245" y="5501"/>
                  </a:moveTo>
                  <a:lnTo>
                    <a:pt x="12135" y="75473"/>
                  </a:lnTo>
                  <a:cubicBezTo>
                    <a:pt x="-942" y="84892"/>
                    <a:pt x="-3918" y="103129"/>
                    <a:pt x="5501" y="116206"/>
                  </a:cubicBezTo>
                  <a:cubicBezTo>
                    <a:pt x="14920" y="129284"/>
                    <a:pt x="33157" y="132259"/>
                    <a:pt x="46234" y="122841"/>
                  </a:cubicBezTo>
                  <a:lnTo>
                    <a:pt x="143371" y="52868"/>
                  </a:lnTo>
                  <a:cubicBezTo>
                    <a:pt x="156448" y="43449"/>
                    <a:pt x="159424" y="25212"/>
                    <a:pt x="150005" y="12135"/>
                  </a:cubicBezTo>
                  <a:cubicBezTo>
                    <a:pt x="140586" y="-942"/>
                    <a:pt x="122349" y="-3918"/>
                    <a:pt x="109245" y="5501"/>
                  </a:cubicBezTo>
                  <a:close/>
                </a:path>
              </a:pathLst>
            </a:custGeom>
            <a:grpFill/>
            <a:ln w="0" cap="flat">
              <a:noFill/>
              <a:prstDash val="solid"/>
              <a:miter/>
            </a:ln>
          </p:spPr>
          <p:txBody>
            <a:bodyPr rtlCol="0" anchor="ctr"/>
            <a:lstStyle/>
            <a:p>
              <a:endParaRPr lang="en-GB" dirty="0"/>
            </a:p>
          </p:txBody>
        </p:sp>
      </p:grpSp>
      <p:grpSp>
        <p:nvGrpSpPr>
          <p:cNvPr id="437" name="Graphic 19">
            <a:extLst>
              <a:ext uri="{FF2B5EF4-FFF2-40B4-BE49-F238E27FC236}">
                <a16:creationId xmlns:a16="http://schemas.microsoft.com/office/drawing/2014/main" id="{497E251E-82C1-3BFD-9619-0394DC999041}"/>
              </a:ext>
            </a:extLst>
          </p:cNvPr>
          <p:cNvGrpSpPr/>
          <p:nvPr/>
        </p:nvGrpSpPr>
        <p:grpSpPr>
          <a:xfrm>
            <a:off x="9146564" y="2955080"/>
            <a:ext cx="1187725" cy="1906439"/>
            <a:chOff x="8519496" y="4643755"/>
            <a:chExt cx="577751" cy="927359"/>
          </a:xfrm>
          <a:solidFill>
            <a:schemeClr val="accent6"/>
          </a:solidFill>
        </p:grpSpPr>
        <p:sp>
          <p:nvSpPr>
            <p:cNvPr id="438" name="Freeform 437">
              <a:extLst>
                <a:ext uri="{FF2B5EF4-FFF2-40B4-BE49-F238E27FC236}">
                  <a16:creationId xmlns:a16="http://schemas.microsoft.com/office/drawing/2014/main" id="{1829FD9C-5F77-4FF1-3FBF-236DD3A56695}"/>
                </a:ext>
              </a:extLst>
            </p:cNvPr>
            <p:cNvSpPr/>
            <p:nvPr/>
          </p:nvSpPr>
          <p:spPr>
            <a:xfrm>
              <a:off x="8519496" y="4700514"/>
              <a:ext cx="577751" cy="870600"/>
            </a:xfrm>
            <a:custGeom>
              <a:avLst/>
              <a:gdLst>
                <a:gd name="connsiteX0" fmla="*/ 575267 w 577751"/>
                <a:gd name="connsiteY0" fmla="*/ 800792 h 870600"/>
                <a:gd name="connsiteX1" fmla="*/ 413618 w 577751"/>
                <a:gd name="connsiteY1" fmla="*/ 325318 h 870600"/>
                <a:gd name="connsiteX2" fmla="*/ 410397 w 577751"/>
                <a:gd name="connsiteY2" fmla="*/ 65659 h 870600"/>
                <a:gd name="connsiteX3" fmla="*/ 344683 w 577751"/>
                <a:gd name="connsiteY3" fmla="*/ 0 h 870600"/>
                <a:gd name="connsiteX4" fmla="*/ 233050 w 577751"/>
                <a:gd name="connsiteY4" fmla="*/ 0 h 870600"/>
                <a:gd name="connsiteX5" fmla="*/ 167336 w 577751"/>
                <a:gd name="connsiteY5" fmla="*/ 65905 h 870600"/>
                <a:gd name="connsiteX6" fmla="*/ 170558 w 577751"/>
                <a:gd name="connsiteY6" fmla="*/ 325455 h 870600"/>
                <a:gd name="connsiteX7" fmla="*/ 2766 w 577751"/>
                <a:gd name="connsiteY7" fmla="*/ 799973 h 870600"/>
                <a:gd name="connsiteX8" fmla="*/ 2330 w 577751"/>
                <a:gd name="connsiteY8" fmla="*/ 801392 h 870600"/>
                <a:gd name="connsiteX9" fmla="*/ 10547 w 577751"/>
                <a:gd name="connsiteY9" fmla="*/ 850807 h 870600"/>
                <a:gd name="connsiteX10" fmla="*/ 52345 w 577751"/>
                <a:gd name="connsiteY10" fmla="*/ 870600 h 870600"/>
                <a:gd name="connsiteX11" fmla="*/ 525416 w 577751"/>
                <a:gd name="connsiteY11" fmla="*/ 870600 h 870600"/>
                <a:gd name="connsiteX12" fmla="*/ 567213 w 577751"/>
                <a:gd name="connsiteY12" fmla="*/ 850807 h 870600"/>
                <a:gd name="connsiteX13" fmla="*/ 575404 w 577751"/>
                <a:gd name="connsiteY13" fmla="*/ 801392 h 870600"/>
                <a:gd name="connsiteX14" fmla="*/ 575240 w 577751"/>
                <a:gd name="connsiteY14" fmla="*/ 800792 h 870600"/>
                <a:gd name="connsiteX15" fmla="*/ 534971 w 577751"/>
                <a:gd name="connsiteY15" fmla="*/ 826182 h 870600"/>
                <a:gd name="connsiteX16" fmla="*/ 525443 w 577751"/>
                <a:gd name="connsiteY16" fmla="*/ 830004 h 870600"/>
                <a:gd name="connsiteX17" fmla="*/ 52372 w 577751"/>
                <a:gd name="connsiteY17" fmla="*/ 830004 h 870600"/>
                <a:gd name="connsiteX18" fmla="*/ 42816 w 577751"/>
                <a:gd name="connsiteY18" fmla="*/ 826182 h 870600"/>
                <a:gd name="connsiteX19" fmla="*/ 41343 w 577751"/>
                <a:gd name="connsiteY19" fmla="*/ 812722 h 870600"/>
                <a:gd name="connsiteX20" fmla="*/ 211264 w 577751"/>
                <a:gd name="connsiteY20" fmla="*/ 332171 h 870600"/>
                <a:gd name="connsiteX21" fmla="*/ 207961 w 577751"/>
                <a:gd name="connsiteY21" fmla="*/ 65659 h 870600"/>
                <a:gd name="connsiteX22" fmla="*/ 233077 w 577751"/>
                <a:gd name="connsiteY22" fmla="*/ 40569 h 870600"/>
                <a:gd name="connsiteX23" fmla="*/ 344711 w 577751"/>
                <a:gd name="connsiteY23" fmla="*/ 40569 h 870600"/>
                <a:gd name="connsiteX24" fmla="*/ 369827 w 577751"/>
                <a:gd name="connsiteY24" fmla="*/ 65905 h 870600"/>
                <a:gd name="connsiteX25" fmla="*/ 373131 w 577751"/>
                <a:gd name="connsiteY25" fmla="*/ 332280 h 870600"/>
                <a:gd name="connsiteX26" fmla="*/ 536418 w 577751"/>
                <a:gd name="connsiteY26" fmla="*/ 812613 h 870600"/>
                <a:gd name="connsiteX27" fmla="*/ 534971 w 577751"/>
                <a:gd name="connsiteY27" fmla="*/ 826182 h 87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7751" h="870600">
                  <a:moveTo>
                    <a:pt x="575267" y="800792"/>
                  </a:moveTo>
                  <a:lnTo>
                    <a:pt x="413618" y="325318"/>
                  </a:lnTo>
                  <a:lnTo>
                    <a:pt x="410397" y="65659"/>
                  </a:lnTo>
                  <a:cubicBezTo>
                    <a:pt x="410397" y="29458"/>
                    <a:pt x="380939" y="0"/>
                    <a:pt x="344683" y="0"/>
                  </a:cubicBezTo>
                  <a:lnTo>
                    <a:pt x="233050" y="0"/>
                  </a:lnTo>
                  <a:cubicBezTo>
                    <a:pt x="196822" y="0"/>
                    <a:pt x="167336" y="29458"/>
                    <a:pt x="167336" y="65905"/>
                  </a:cubicBezTo>
                  <a:lnTo>
                    <a:pt x="170558" y="325455"/>
                  </a:lnTo>
                  <a:lnTo>
                    <a:pt x="2766" y="799973"/>
                  </a:lnTo>
                  <a:lnTo>
                    <a:pt x="2330" y="801392"/>
                  </a:lnTo>
                  <a:cubicBezTo>
                    <a:pt x="-2612" y="819493"/>
                    <a:pt x="391" y="837484"/>
                    <a:pt x="10547" y="850807"/>
                  </a:cubicBezTo>
                  <a:cubicBezTo>
                    <a:pt x="20157" y="863393"/>
                    <a:pt x="35391" y="870600"/>
                    <a:pt x="52345" y="870600"/>
                  </a:cubicBezTo>
                  <a:lnTo>
                    <a:pt x="525416" y="870600"/>
                  </a:lnTo>
                  <a:cubicBezTo>
                    <a:pt x="542370" y="870600"/>
                    <a:pt x="557603" y="863393"/>
                    <a:pt x="567213" y="850807"/>
                  </a:cubicBezTo>
                  <a:cubicBezTo>
                    <a:pt x="577369" y="837511"/>
                    <a:pt x="580373" y="819493"/>
                    <a:pt x="575404" y="801392"/>
                  </a:cubicBezTo>
                  <a:lnTo>
                    <a:pt x="575240" y="800792"/>
                  </a:lnTo>
                  <a:close/>
                  <a:moveTo>
                    <a:pt x="534971" y="826182"/>
                  </a:moveTo>
                  <a:cubicBezTo>
                    <a:pt x="532541" y="829349"/>
                    <a:pt x="528446" y="830004"/>
                    <a:pt x="525443" y="830004"/>
                  </a:cubicBezTo>
                  <a:lnTo>
                    <a:pt x="52372" y="830004"/>
                  </a:lnTo>
                  <a:cubicBezTo>
                    <a:pt x="49342" y="830004"/>
                    <a:pt x="45247" y="829349"/>
                    <a:pt x="42816" y="826182"/>
                  </a:cubicBezTo>
                  <a:cubicBezTo>
                    <a:pt x="40496" y="823124"/>
                    <a:pt x="39978" y="818237"/>
                    <a:pt x="41343" y="812722"/>
                  </a:cubicBezTo>
                  <a:lnTo>
                    <a:pt x="211264" y="332171"/>
                  </a:lnTo>
                  <a:lnTo>
                    <a:pt x="207961" y="65659"/>
                  </a:lnTo>
                  <a:cubicBezTo>
                    <a:pt x="207961" y="51817"/>
                    <a:pt x="219236" y="40569"/>
                    <a:pt x="233077" y="40569"/>
                  </a:cubicBezTo>
                  <a:lnTo>
                    <a:pt x="344711" y="40569"/>
                  </a:lnTo>
                  <a:cubicBezTo>
                    <a:pt x="358552" y="40569"/>
                    <a:pt x="369827" y="51817"/>
                    <a:pt x="369827" y="65905"/>
                  </a:cubicBezTo>
                  <a:lnTo>
                    <a:pt x="373131" y="332280"/>
                  </a:lnTo>
                  <a:lnTo>
                    <a:pt x="536418" y="812613"/>
                  </a:lnTo>
                  <a:cubicBezTo>
                    <a:pt x="537838" y="818183"/>
                    <a:pt x="537319" y="823097"/>
                    <a:pt x="534971" y="826182"/>
                  </a:cubicBezTo>
                  <a:close/>
                </a:path>
              </a:pathLst>
            </a:custGeom>
            <a:grpFill/>
            <a:ln w="0" cap="flat">
              <a:noFill/>
              <a:prstDash val="solid"/>
              <a:miter/>
            </a:ln>
          </p:spPr>
          <p:txBody>
            <a:bodyPr rtlCol="0" anchor="ctr"/>
            <a:lstStyle/>
            <a:p>
              <a:endParaRPr lang="en-GB" dirty="0"/>
            </a:p>
          </p:txBody>
        </p:sp>
        <p:sp>
          <p:nvSpPr>
            <p:cNvPr id="439" name="Freeform 438">
              <a:extLst>
                <a:ext uri="{FF2B5EF4-FFF2-40B4-BE49-F238E27FC236}">
                  <a16:creationId xmlns:a16="http://schemas.microsoft.com/office/drawing/2014/main" id="{E7BEF32B-29B2-A996-BF6B-9B797FE89EB4}"/>
                </a:ext>
              </a:extLst>
            </p:cNvPr>
            <p:cNvSpPr/>
            <p:nvPr/>
          </p:nvSpPr>
          <p:spPr>
            <a:xfrm>
              <a:off x="8670780" y="4643755"/>
              <a:ext cx="275193" cy="81166"/>
            </a:xfrm>
            <a:custGeom>
              <a:avLst/>
              <a:gdLst>
                <a:gd name="connsiteX0" fmla="*/ 246664 w 275193"/>
                <a:gd name="connsiteY0" fmla="*/ 0 h 81166"/>
                <a:gd name="connsiteX1" fmla="*/ 28529 w 275193"/>
                <a:gd name="connsiteY1" fmla="*/ 0 h 81166"/>
                <a:gd name="connsiteX2" fmla="*/ 0 w 275193"/>
                <a:gd name="connsiteY2" fmla="*/ 40570 h 81166"/>
                <a:gd name="connsiteX3" fmla="*/ 28529 w 275193"/>
                <a:gd name="connsiteY3" fmla="*/ 81166 h 81166"/>
                <a:gd name="connsiteX4" fmla="*/ 246664 w 275193"/>
                <a:gd name="connsiteY4" fmla="*/ 81166 h 81166"/>
                <a:gd name="connsiteX5" fmla="*/ 275193 w 275193"/>
                <a:gd name="connsiteY5" fmla="*/ 40570 h 81166"/>
                <a:gd name="connsiteX6" fmla="*/ 246664 w 275193"/>
                <a:gd name="connsiteY6" fmla="*/ 0 h 8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193" h="81166">
                  <a:moveTo>
                    <a:pt x="246664" y="0"/>
                  </a:moveTo>
                  <a:lnTo>
                    <a:pt x="28529" y="0"/>
                  </a:lnTo>
                  <a:cubicBezTo>
                    <a:pt x="12777" y="0"/>
                    <a:pt x="0" y="18183"/>
                    <a:pt x="0" y="40570"/>
                  </a:cubicBezTo>
                  <a:cubicBezTo>
                    <a:pt x="0" y="62956"/>
                    <a:pt x="12777" y="81166"/>
                    <a:pt x="28529" y="81166"/>
                  </a:cubicBezTo>
                  <a:lnTo>
                    <a:pt x="246664" y="81166"/>
                  </a:lnTo>
                  <a:cubicBezTo>
                    <a:pt x="262416" y="81166"/>
                    <a:pt x="275193" y="63011"/>
                    <a:pt x="275193" y="40570"/>
                  </a:cubicBezTo>
                  <a:cubicBezTo>
                    <a:pt x="275193" y="18128"/>
                    <a:pt x="262416" y="0"/>
                    <a:pt x="246664" y="0"/>
                  </a:cubicBezTo>
                  <a:close/>
                </a:path>
              </a:pathLst>
            </a:custGeom>
            <a:grpFill/>
            <a:ln w="0" cap="flat">
              <a:noFill/>
              <a:prstDash val="solid"/>
              <a:miter/>
            </a:ln>
          </p:spPr>
          <p:txBody>
            <a:bodyPr rtlCol="0" anchor="ctr"/>
            <a:lstStyle/>
            <a:p>
              <a:endParaRPr lang="en-GB" dirty="0"/>
            </a:p>
          </p:txBody>
        </p:sp>
        <p:sp>
          <p:nvSpPr>
            <p:cNvPr id="440" name="Freeform 439">
              <a:extLst>
                <a:ext uri="{FF2B5EF4-FFF2-40B4-BE49-F238E27FC236}">
                  <a16:creationId xmlns:a16="http://schemas.microsoft.com/office/drawing/2014/main" id="{05A87B2E-0474-7384-C9F0-2F7E6BE549B7}"/>
                </a:ext>
              </a:extLst>
            </p:cNvPr>
            <p:cNvSpPr/>
            <p:nvPr/>
          </p:nvSpPr>
          <p:spPr>
            <a:xfrm>
              <a:off x="8594747" y="5035388"/>
              <a:ext cx="427259" cy="466709"/>
            </a:xfrm>
            <a:custGeom>
              <a:avLst/>
              <a:gdLst>
                <a:gd name="connsiteX0" fmla="*/ 269351 w 427259"/>
                <a:gd name="connsiteY0" fmla="*/ 0 h 466709"/>
                <a:gd name="connsiteX1" fmla="*/ 164297 w 427259"/>
                <a:gd name="connsiteY1" fmla="*/ 0 h 466709"/>
                <a:gd name="connsiteX2" fmla="*/ 164324 w 427259"/>
                <a:gd name="connsiteY2" fmla="*/ 1993 h 466709"/>
                <a:gd name="connsiteX3" fmla="*/ 0 w 427259"/>
                <a:gd name="connsiteY3" fmla="*/ 466710 h 466709"/>
                <a:gd name="connsiteX4" fmla="*/ 427260 w 427259"/>
                <a:gd name="connsiteY4" fmla="*/ 466710 h 466709"/>
                <a:gd name="connsiteX5" fmla="*/ 269378 w 427259"/>
                <a:gd name="connsiteY5" fmla="*/ 2293 h 466709"/>
                <a:gd name="connsiteX6" fmla="*/ 269351 w 427259"/>
                <a:gd name="connsiteY6" fmla="*/ 0 h 46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59" h="466709">
                  <a:moveTo>
                    <a:pt x="269351" y="0"/>
                  </a:moveTo>
                  <a:lnTo>
                    <a:pt x="164297" y="0"/>
                  </a:lnTo>
                  <a:lnTo>
                    <a:pt x="164324" y="1993"/>
                  </a:lnTo>
                  <a:lnTo>
                    <a:pt x="0" y="466710"/>
                  </a:lnTo>
                  <a:lnTo>
                    <a:pt x="427260" y="466710"/>
                  </a:lnTo>
                  <a:lnTo>
                    <a:pt x="269378" y="2293"/>
                  </a:lnTo>
                  <a:lnTo>
                    <a:pt x="269351" y="0"/>
                  </a:lnTo>
                  <a:close/>
                </a:path>
              </a:pathLst>
            </a:custGeom>
            <a:grpFill/>
            <a:ln w="0" cap="flat">
              <a:noFill/>
              <a:prstDash val="solid"/>
              <a:miter/>
            </a:ln>
          </p:spPr>
          <p:txBody>
            <a:bodyPr rtlCol="0" anchor="ctr"/>
            <a:lstStyle/>
            <a:p>
              <a:endParaRPr lang="en-GB" dirty="0"/>
            </a:p>
          </p:txBody>
        </p:sp>
      </p:grpSp>
      <p:grpSp>
        <p:nvGrpSpPr>
          <p:cNvPr id="441" name="Graphic 19">
            <a:extLst>
              <a:ext uri="{FF2B5EF4-FFF2-40B4-BE49-F238E27FC236}">
                <a16:creationId xmlns:a16="http://schemas.microsoft.com/office/drawing/2014/main" id="{6B8B62B5-BBFF-E907-EF8E-3B0161576362}"/>
              </a:ext>
            </a:extLst>
          </p:cNvPr>
          <p:cNvGrpSpPr/>
          <p:nvPr/>
        </p:nvGrpSpPr>
        <p:grpSpPr>
          <a:xfrm>
            <a:off x="7488025" y="2955080"/>
            <a:ext cx="1273240" cy="1994047"/>
            <a:chOff x="7859614" y="4626556"/>
            <a:chExt cx="619349" cy="969975"/>
          </a:xfrm>
          <a:solidFill>
            <a:schemeClr val="tx2"/>
          </a:solidFill>
        </p:grpSpPr>
        <p:sp>
          <p:nvSpPr>
            <p:cNvPr id="442" name="Freeform 441">
              <a:extLst>
                <a:ext uri="{FF2B5EF4-FFF2-40B4-BE49-F238E27FC236}">
                  <a16:creationId xmlns:a16="http://schemas.microsoft.com/office/drawing/2014/main" id="{798CCCA0-6D88-599A-5BAF-7AB80CE894E2}"/>
                </a:ext>
              </a:extLst>
            </p:cNvPr>
            <p:cNvSpPr/>
            <p:nvPr/>
          </p:nvSpPr>
          <p:spPr>
            <a:xfrm>
              <a:off x="7859614" y="4668463"/>
              <a:ext cx="619349" cy="928068"/>
            </a:xfrm>
            <a:custGeom>
              <a:avLst/>
              <a:gdLst>
                <a:gd name="connsiteX0" fmla="*/ 413555 w 619349"/>
                <a:gd name="connsiteY0" fmla="*/ 326574 h 928068"/>
                <a:gd name="connsiteX1" fmla="*/ 413555 w 619349"/>
                <a:gd name="connsiteY1" fmla="*/ 72047 h 928068"/>
                <a:gd name="connsiteX2" fmla="*/ 351609 w 619349"/>
                <a:gd name="connsiteY2" fmla="*/ 0 h 928068"/>
                <a:gd name="connsiteX3" fmla="*/ 267822 w 619349"/>
                <a:gd name="connsiteY3" fmla="*/ 0 h 928068"/>
                <a:gd name="connsiteX4" fmla="*/ 205877 w 619349"/>
                <a:gd name="connsiteY4" fmla="*/ 72047 h 928068"/>
                <a:gd name="connsiteX5" fmla="*/ 205877 w 619349"/>
                <a:gd name="connsiteY5" fmla="*/ 326574 h 928068"/>
                <a:gd name="connsiteX6" fmla="*/ 61891 w 619349"/>
                <a:gd name="connsiteY6" fmla="*/ 432638 h 928068"/>
                <a:gd name="connsiteX7" fmla="*/ 0 w 619349"/>
                <a:gd name="connsiteY7" fmla="*/ 618394 h 928068"/>
                <a:gd name="connsiteX8" fmla="*/ 309675 w 619349"/>
                <a:gd name="connsiteY8" fmla="*/ 928069 h 928068"/>
                <a:gd name="connsiteX9" fmla="*/ 619350 w 619349"/>
                <a:gd name="connsiteY9" fmla="*/ 618394 h 928068"/>
                <a:gd name="connsiteX10" fmla="*/ 557458 w 619349"/>
                <a:gd name="connsiteY10" fmla="*/ 432638 h 928068"/>
                <a:gd name="connsiteX11" fmla="*/ 413500 w 619349"/>
                <a:gd name="connsiteY11" fmla="*/ 326574 h 928068"/>
                <a:gd name="connsiteX12" fmla="*/ 309729 w 619349"/>
                <a:gd name="connsiteY12" fmla="*/ 891622 h 928068"/>
                <a:gd name="connsiteX13" fmla="*/ 36474 w 619349"/>
                <a:gd name="connsiteY13" fmla="*/ 618367 h 928068"/>
                <a:gd name="connsiteX14" fmla="*/ 229465 w 619349"/>
                <a:gd name="connsiteY14" fmla="*/ 357124 h 928068"/>
                <a:gd name="connsiteX15" fmla="*/ 242323 w 619349"/>
                <a:gd name="connsiteY15" fmla="*/ 353192 h 928068"/>
                <a:gd name="connsiteX16" fmla="*/ 242323 w 619349"/>
                <a:gd name="connsiteY16" fmla="*/ 72047 h 928068"/>
                <a:gd name="connsiteX17" fmla="*/ 267822 w 619349"/>
                <a:gd name="connsiteY17" fmla="*/ 36447 h 928068"/>
                <a:gd name="connsiteX18" fmla="*/ 351609 w 619349"/>
                <a:gd name="connsiteY18" fmla="*/ 36447 h 928068"/>
                <a:gd name="connsiteX19" fmla="*/ 377108 w 619349"/>
                <a:gd name="connsiteY19" fmla="*/ 72047 h 928068"/>
                <a:gd name="connsiteX20" fmla="*/ 377108 w 619349"/>
                <a:gd name="connsiteY20" fmla="*/ 353192 h 928068"/>
                <a:gd name="connsiteX21" fmla="*/ 389967 w 619349"/>
                <a:gd name="connsiteY21" fmla="*/ 357124 h 928068"/>
                <a:gd name="connsiteX22" fmla="*/ 582957 w 619349"/>
                <a:gd name="connsiteY22" fmla="*/ 618367 h 928068"/>
                <a:gd name="connsiteX23" fmla="*/ 309702 w 619349"/>
                <a:gd name="connsiteY23" fmla="*/ 891622 h 92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9349" h="928068">
                  <a:moveTo>
                    <a:pt x="413555" y="326574"/>
                  </a:moveTo>
                  <a:lnTo>
                    <a:pt x="413555" y="72047"/>
                  </a:lnTo>
                  <a:cubicBezTo>
                    <a:pt x="413555" y="32324"/>
                    <a:pt x="385763" y="0"/>
                    <a:pt x="351609" y="0"/>
                  </a:cubicBezTo>
                  <a:lnTo>
                    <a:pt x="267822" y="0"/>
                  </a:lnTo>
                  <a:cubicBezTo>
                    <a:pt x="233669" y="0"/>
                    <a:pt x="205877" y="32324"/>
                    <a:pt x="205877" y="72047"/>
                  </a:cubicBezTo>
                  <a:lnTo>
                    <a:pt x="205877" y="326574"/>
                  </a:lnTo>
                  <a:cubicBezTo>
                    <a:pt x="149063" y="346859"/>
                    <a:pt x="98311" y="384152"/>
                    <a:pt x="61891" y="432638"/>
                  </a:cubicBezTo>
                  <a:cubicBezTo>
                    <a:pt x="21404" y="486558"/>
                    <a:pt x="0" y="550769"/>
                    <a:pt x="0" y="618394"/>
                  </a:cubicBezTo>
                  <a:cubicBezTo>
                    <a:pt x="0" y="789162"/>
                    <a:pt x="138907" y="928069"/>
                    <a:pt x="309675" y="928069"/>
                  </a:cubicBezTo>
                  <a:cubicBezTo>
                    <a:pt x="480442" y="928069"/>
                    <a:pt x="619350" y="789134"/>
                    <a:pt x="619350" y="618394"/>
                  </a:cubicBezTo>
                  <a:cubicBezTo>
                    <a:pt x="619350" y="550797"/>
                    <a:pt x="597946" y="486558"/>
                    <a:pt x="557458" y="432638"/>
                  </a:cubicBezTo>
                  <a:cubicBezTo>
                    <a:pt x="521039" y="384152"/>
                    <a:pt x="470314" y="346859"/>
                    <a:pt x="413500" y="326574"/>
                  </a:cubicBezTo>
                  <a:close/>
                  <a:moveTo>
                    <a:pt x="309729" y="891622"/>
                  </a:moveTo>
                  <a:cubicBezTo>
                    <a:pt x="159055" y="891622"/>
                    <a:pt x="36474" y="769040"/>
                    <a:pt x="36474" y="618367"/>
                  </a:cubicBezTo>
                  <a:cubicBezTo>
                    <a:pt x="36474" y="497533"/>
                    <a:pt x="114036" y="392533"/>
                    <a:pt x="229465" y="357124"/>
                  </a:cubicBezTo>
                  <a:lnTo>
                    <a:pt x="242323" y="353192"/>
                  </a:lnTo>
                  <a:lnTo>
                    <a:pt x="242323" y="72047"/>
                  </a:lnTo>
                  <a:cubicBezTo>
                    <a:pt x="242323" y="52745"/>
                    <a:pt x="254008" y="36447"/>
                    <a:pt x="267822" y="36447"/>
                  </a:cubicBezTo>
                  <a:lnTo>
                    <a:pt x="351609" y="36447"/>
                  </a:lnTo>
                  <a:cubicBezTo>
                    <a:pt x="365423" y="36447"/>
                    <a:pt x="377108" y="52745"/>
                    <a:pt x="377108" y="72047"/>
                  </a:cubicBezTo>
                  <a:lnTo>
                    <a:pt x="377108" y="353192"/>
                  </a:lnTo>
                  <a:lnTo>
                    <a:pt x="389967" y="357124"/>
                  </a:lnTo>
                  <a:cubicBezTo>
                    <a:pt x="505396" y="392561"/>
                    <a:pt x="582957" y="497533"/>
                    <a:pt x="582957" y="618367"/>
                  </a:cubicBezTo>
                  <a:cubicBezTo>
                    <a:pt x="582957" y="769040"/>
                    <a:pt x="460376" y="891622"/>
                    <a:pt x="309702" y="891622"/>
                  </a:cubicBezTo>
                  <a:close/>
                </a:path>
              </a:pathLst>
            </a:custGeom>
            <a:grpFill/>
            <a:ln w="0" cap="flat">
              <a:noFill/>
              <a:prstDash val="solid"/>
              <a:miter/>
            </a:ln>
          </p:spPr>
          <p:txBody>
            <a:bodyPr rtlCol="0" anchor="ctr"/>
            <a:lstStyle/>
            <a:p>
              <a:endParaRPr lang="en-GB" dirty="0"/>
            </a:p>
          </p:txBody>
        </p:sp>
        <p:sp>
          <p:nvSpPr>
            <p:cNvPr id="443" name="Freeform 442">
              <a:extLst>
                <a:ext uri="{FF2B5EF4-FFF2-40B4-BE49-F238E27FC236}">
                  <a16:creationId xmlns:a16="http://schemas.microsoft.com/office/drawing/2014/main" id="{30B40136-4AAB-4719-BA9B-64DBD5D72004}"/>
                </a:ext>
              </a:extLst>
            </p:cNvPr>
            <p:cNvSpPr/>
            <p:nvPr/>
          </p:nvSpPr>
          <p:spPr>
            <a:xfrm>
              <a:off x="8045806" y="4626556"/>
              <a:ext cx="247046" cy="72866"/>
            </a:xfrm>
            <a:custGeom>
              <a:avLst/>
              <a:gdLst>
                <a:gd name="connsiteX0" fmla="*/ 221438 w 247046"/>
                <a:gd name="connsiteY0" fmla="*/ 0 h 72866"/>
                <a:gd name="connsiteX1" fmla="*/ 25608 w 247046"/>
                <a:gd name="connsiteY1" fmla="*/ 0 h 72866"/>
                <a:gd name="connsiteX2" fmla="*/ 0 w 247046"/>
                <a:gd name="connsiteY2" fmla="*/ 36419 h 72866"/>
                <a:gd name="connsiteX3" fmla="*/ 25608 w 247046"/>
                <a:gd name="connsiteY3" fmla="*/ 72866 h 72866"/>
                <a:gd name="connsiteX4" fmla="*/ 221438 w 247046"/>
                <a:gd name="connsiteY4" fmla="*/ 72866 h 72866"/>
                <a:gd name="connsiteX5" fmla="*/ 247046 w 247046"/>
                <a:gd name="connsiteY5" fmla="*/ 36419 h 72866"/>
                <a:gd name="connsiteX6" fmla="*/ 221438 w 247046"/>
                <a:gd name="connsiteY6" fmla="*/ 0 h 7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46" h="72866">
                  <a:moveTo>
                    <a:pt x="221438" y="0"/>
                  </a:moveTo>
                  <a:lnTo>
                    <a:pt x="25608" y="0"/>
                  </a:lnTo>
                  <a:cubicBezTo>
                    <a:pt x="11467" y="0"/>
                    <a:pt x="0" y="16299"/>
                    <a:pt x="0" y="36419"/>
                  </a:cubicBezTo>
                  <a:cubicBezTo>
                    <a:pt x="0" y="56540"/>
                    <a:pt x="11467" y="72866"/>
                    <a:pt x="25608" y="72866"/>
                  </a:cubicBezTo>
                  <a:lnTo>
                    <a:pt x="221438" y="72866"/>
                  </a:lnTo>
                  <a:cubicBezTo>
                    <a:pt x="235580" y="72866"/>
                    <a:pt x="247046" y="56568"/>
                    <a:pt x="247046" y="36419"/>
                  </a:cubicBezTo>
                  <a:cubicBezTo>
                    <a:pt x="247046" y="16271"/>
                    <a:pt x="235580" y="0"/>
                    <a:pt x="221438" y="0"/>
                  </a:cubicBezTo>
                  <a:close/>
                </a:path>
              </a:pathLst>
            </a:custGeom>
            <a:grpFill/>
            <a:ln w="0" cap="flat">
              <a:noFill/>
              <a:prstDash val="solid"/>
              <a:miter/>
            </a:ln>
          </p:spPr>
          <p:txBody>
            <a:bodyPr rtlCol="0" anchor="ctr"/>
            <a:lstStyle/>
            <a:p>
              <a:endParaRPr lang="en-GB" dirty="0"/>
            </a:p>
          </p:txBody>
        </p:sp>
        <p:sp>
          <p:nvSpPr>
            <p:cNvPr id="444" name="Freeform 443">
              <a:extLst>
                <a:ext uri="{FF2B5EF4-FFF2-40B4-BE49-F238E27FC236}">
                  <a16:creationId xmlns:a16="http://schemas.microsoft.com/office/drawing/2014/main" id="{03307AD0-EE6B-A028-39F1-7C5AAF9B482A}"/>
                </a:ext>
              </a:extLst>
            </p:cNvPr>
            <p:cNvSpPr/>
            <p:nvPr/>
          </p:nvSpPr>
          <p:spPr>
            <a:xfrm>
              <a:off x="7921587" y="5262341"/>
              <a:ext cx="495512" cy="272272"/>
            </a:xfrm>
            <a:custGeom>
              <a:avLst/>
              <a:gdLst>
                <a:gd name="connsiteX0" fmla="*/ 1229 w 495512"/>
                <a:gd name="connsiteY0" fmla="*/ 0 h 272272"/>
                <a:gd name="connsiteX1" fmla="*/ 0 w 495512"/>
                <a:gd name="connsiteY1" fmla="*/ 24516 h 272272"/>
                <a:gd name="connsiteX2" fmla="*/ 247756 w 495512"/>
                <a:gd name="connsiteY2" fmla="*/ 272272 h 272272"/>
                <a:gd name="connsiteX3" fmla="*/ 495512 w 495512"/>
                <a:gd name="connsiteY3" fmla="*/ 24516 h 272272"/>
                <a:gd name="connsiteX4" fmla="*/ 494284 w 495512"/>
                <a:gd name="connsiteY4" fmla="*/ 0 h 272272"/>
                <a:gd name="connsiteX5" fmla="*/ 1256 w 495512"/>
                <a:gd name="connsiteY5" fmla="*/ 0 h 27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512" h="272272">
                  <a:moveTo>
                    <a:pt x="1229" y="0"/>
                  </a:moveTo>
                  <a:cubicBezTo>
                    <a:pt x="437" y="8081"/>
                    <a:pt x="0" y="16244"/>
                    <a:pt x="0" y="24516"/>
                  </a:cubicBezTo>
                  <a:cubicBezTo>
                    <a:pt x="0" y="161130"/>
                    <a:pt x="111142" y="272272"/>
                    <a:pt x="247756" y="272272"/>
                  </a:cubicBezTo>
                  <a:cubicBezTo>
                    <a:pt x="384370" y="272272"/>
                    <a:pt x="495512" y="161130"/>
                    <a:pt x="495512" y="24516"/>
                  </a:cubicBezTo>
                  <a:cubicBezTo>
                    <a:pt x="495512" y="16244"/>
                    <a:pt x="495076" y="8081"/>
                    <a:pt x="494284" y="0"/>
                  </a:cubicBezTo>
                  <a:lnTo>
                    <a:pt x="1256" y="0"/>
                  </a:lnTo>
                  <a:close/>
                </a:path>
              </a:pathLst>
            </a:custGeom>
            <a:grpFill/>
            <a:ln w="0" cap="flat">
              <a:noFill/>
              <a:prstDash val="solid"/>
              <a:miter/>
            </a:ln>
          </p:spPr>
          <p:txBody>
            <a:bodyPr rtlCol="0" anchor="ctr"/>
            <a:lstStyle/>
            <a:p>
              <a:endParaRPr lang="en-GB" dirty="0"/>
            </a:p>
          </p:txBody>
        </p:sp>
      </p:grpSp>
      <p:sp>
        <p:nvSpPr>
          <p:cNvPr id="4" name="Content Placeholder 12">
            <a:extLst>
              <a:ext uri="{FF2B5EF4-FFF2-40B4-BE49-F238E27FC236}">
                <a16:creationId xmlns:a16="http://schemas.microsoft.com/office/drawing/2014/main" id="{06F776BA-6F7B-F18F-8514-2979624249C5}"/>
              </a:ext>
            </a:extLst>
          </p:cNvPr>
          <p:cNvSpPr txBox="1">
            <a:spLocks/>
          </p:cNvSpPr>
          <p:nvPr/>
        </p:nvSpPr>
        <p:spPr>
          <a:xfrm>
            <a:off x="626881" y="6453336"/>
            <a:ext cx="489305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a:t>
            </a:r>
            <a:r>
              <a:rPr lang="en-GB" dirty="0" err="1"/>
              <a:t>Mäkitie</a:t>
            </a:r>
            <a:endParaRPr lang="en-GB" dirty="0"/>
          </a:p>
        </p:txBody>
      </p:sp>
    </p:spTree>
    <p:extLst>
      <p:ext uri="{BB962C8B-B14F-4D97-AF65-F5344CB8AC3E}">
        <p14:creationId xmlns:p14="http://schemas.microsoft.com/office/powerpoint/2010/main" val="24559563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D9053-CDDA-35B3-829F-3520A3CCB107}"/>
              </a:ext>
            </a:extLst>
          </p:cNvPr>
          <p:cNvSpPr>
            <a:spLocks noGrp="1"/>
          </p:cNvSpPr>
          <p:nvPr>
            <p:ph type="body" idx="1"/>
          </p:nvPr>
        </p:nvSpPr>
        <p:spPr>
          <a:xfrm>
            <a:off x="609600" y="1214362"/>
            <a:ext cx="10972800" cy="702470"/>
          </a:xfrm>
        </p:spPr>
        <p:txBody>
          <a:bodyPr/>
          <a:lstStyle/>
          <a:p>
            <a:r>
              <a:rPr lang="en-GB" dirty="0"/>
              <a:t>Which laboratory parameter suggests that rickets is not caused by calcium or vitamin D deficiency?</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Polling question 1</a:t>
            </a:r>
            <a:br>
              <a:rPr lang="en-GB" dirty="0"/>
            </a:br>
            <a:endParaRPr lang="en-GB" dirty="0"/>
          </a:p>
        </p:txBody>
      </p:sp>
      <p:sp>
        <p:nvSpPr>
          <p:cNvPr id="17" name="Content Placeholder 16">
            <a:extLst>
              <a:ext uri="{FF2B5EF4-FFF2-40B4-BE49-F238E27FC236}">
                <a16:creationId xmlns:a16="http://schemas.microsoft.com/office/drawing/2014/main" id="{83876DDF-ECE8-338D-DCD7-A202F194328E}"/>
              </a:ext>
            </a:extLst>
          </p:cNvPr>
          <p:cNvSpPr>
            <a:spLocks noGrp="1"/>
          </p:cNvSpPr>
          <p:nvPr>
            <p:ph sz="quarter" idx="14"/>
          </p:nvPr>
        </p:nvSpPr>
        <p:spPr>
          <a:xfrm>
            <a:off x="619200" y="1987200"/>
            <a:ext cx="10963200" cy="3960000"/>
          </a:xfrm>
        </p:spPr>
        <p:txBody>
          <a:bodyPr/>
          <a:lstStyle/>
          <a:p>
            <a:endParaRPr lang="en-GB" dirty="0"/>
          </a:p>
          <a:p>
            <a:pPr marL="457200" indent="-457200">
              <a:buFont typeface="+mj-lt"/>
              <a:buAutoNum type="alphaUcPeriod"/>
            </a:pPr>
            <a:r>
              <a:rPr lang="en-GB" dirty="0"/>
              <a:t>Normal S-Ca</a:t>
            </a:r>
          </a:p>
          <a:p>
            <a:pPr marL="457200" indent="-457200">
              <a:buFont typeface="+mj-lt"/>
              <a:buAutoNum type="alphaUcPeriod"/>
            </a:pPr>
            <a:r>
              <a:rPr lang="en-GB" dirty="0"/>
              <a:t>High ALP</a:t>
            </a:r>
          </a:p>
          <a:p>
            <a:pPr marL="457200" indent="-457200">
              <a:buFont typeface="+mj-lt"/>
              <a:buAutoNum type="alphaUcPeriod"/>
            </a:pPr>
            <a:r>
              <a:rPr lang="en-GB" dirty="0"/>
              <a:t>Low S-Pi</a:t>
            </a:r>
          </a:p>
          <a:p>
            <a:pPr marL="457200" indent="-457200">
              <a:buFont typeface="+mj-lt"/>
              <a:buAutoNum type="alphaUcPeriod"/>
            </a:pPr>
            <a:r>
              <a:rPr lang="en-GB" dirty="0">
                <a:solidFill>
                  <a:schemeClr val="tx2"/>
                </a:solidFill>
              </a:rPr>
              <a:t>Normal PTH</a:t>
            </a:r>
          </a:p>
        </p:txBody>
      </p:sp>
      <p:sp>
        <p:nvSpPr>
          <p:cNvPr id="23" name="Content Placeholder 22">
            <a:extLst>
              <a:ext uri="{FF2B5EF4-FFF2-40B4-BE49-F238E27FC236}">
                <a16:creationId xmlns:a16="http://schemas.microsoft.com/office/drawing/2014/main" id="{210637A1-017B-BFD0-A501-D7EC30F070CD}"/>
              </a:ext>
            </a:extLst>
          </p:cNvPr>
          <p:cNvSpPr>
            <a:spLocks noGrp="1"/>
          </p:cNvSpPr>
          <p:nvPr>
            <p:ph sz="quarter" idx="15"/>
          </p:nvPr>
        </p:nvSpPr>
        <p:spPr/>
        <p:txBody>
          <a:bodyPr/>
          <a:lstStyle/>
          <a:p>
            <a:r>
              <a:rPr lang="en-GB" dirty="0">
                <a:solidFill>
                  <a:schemeClr val="tx2"/>
                </a:solidFill>
              </a:rPr>
              <a:t>ALP, alkaline phosphatase; PTH, parathyroid hormone; S-Ca, serum calcium; S-Pi, serum phosphate </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14</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5" name="Graphic 4">
            <a:extLst>
              <a:ext uri="{FF2B5EF4-FFF2-40B4-BE49-F238E27FC236}">
                <a16:creationId xmlns:a16="http://schemas.microsoft.com/office/drawing/2014/main" id="{8C78BB53-D41C-A5BC-BB0F-68A735BFBB48}"/>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02581" y="3739852"/>
            <a:ext cx="481236" cy="481236"/>
          </a:xfrm>
          <a:prstGeom prst="rect">
            <a:avLst/>
          </a:prstGeom>
        </p:spPr>
      </p:pic>
    </p:spTree>
    <p:extLst>
      <p:ext uri="{BB962C8B-B14F-4D97-AF65-F5344CB8AC3E}">
        <p14:creationId xmlns:p14="http://schemas.microsoft.com/office/powerpoint/2010/main" val="32234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EF7D18B0-9191-FCEA-3132-B90CCE5A3496}"/>
              </a:ext>
            </a:extLst>
          </p:cNvPr>
          <p:cNvSpPr>
            <a:spLocks noGrp="1"/>
          </p:cNvSpPr>
          <p:nvPr>
            <p:ph sz="quarter" idx="12"/>
          </p:nvPr>
        </p:nvSpPr>
        <p:spPr>
          <a:xfrm>
            <a:off x="620184" y="1425600"/>
            <a:ext cx="10963200" cy="4525200"/>
          </a:xfrm>
        </p:spPr>
        <p:txBody>
          <a:bodyPr/>
          <a:lstStyle/>
          <a:p>
            <a:pPr marL="0" indent="0">
              <a:buNone/>
            </a:pPr>
            <a:endParaRPr lang="en-GB" b="1" dirty="0">
              <a:solidFill>
                <a:schemeClr val="accent1"/>
              </a:solidFill>
            </a:endParaRPr>
          </a:p>
          <a:p>
            <a:pPr marL="0" indent="0">
              <a:buNone/>
            </a:pPr>
            <a:r>
              <a:rPr lang="en-GB" b="1" dirty="0">
                <a:solidFill>
                  <a:schemeClr val="accent1"/>
                </a:solidFill>
              </a:rPr>
              <a:t>Biochemistry</a:t>
            </a:r>
          </a:p>
          <a:p>
            <a:r>
              <a:rPr lang="en-GB" dirty="0"/>
              <a:t>Normal S-Ca, 25-OHD</a:t>
            </a:r>
          </a:p>
          <a:p>
            <a:r>
              <a:rPr lang="en-GB" dirty="0"/>
              <a:t>Low S-Pi, high U-Pi</a:t>
            </a:r>
          </a:p>
          <a:p>
            <a:r>
              <a:rPr lang="en-GB" dirty="0"/>
              <a:t>High ALP</a:t>
            </a:r>
          </a:p>
          <a:p>
            <a:r>
              <a:rPr lang="en-GB" dirty="0"/>
              <a:t>Normal PTH</a:t>
            </a:r>
          </a:p>
          <a:p>
            <a:r>
              <a:rPr lang="en-GB" dirty="0"/>
              <a:t>Normal 1,25(OH)</a:t>
            </a:r>
            <a:r>
              <a:rPr lang="en-GB" baseline="-25000" dirty="0"/>
              <a:t>2</a:t>
            </a:r>
            <a:r>
              <a:rPr lang="en-GB" dirty="0"/>
              <a:t>D</a:t>
            </a:r>
          </a:p>
          <a:p>
            <a:r>
              <a:rPr lang="en-GB" dirty="0"/>
              <a:t>Increased serum FGF23 </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Patient case 1</a:t>
            </a:r>
            <a:br>
              <a:rPr lang="en-GB" dirty="0"/>
            </a:br>
            <a:r>
              <a:rPr lang="en-GB" sz="2400" dirty="0">
                <a:solidFill>
                  <a:schemeClr val="accent1"/>
                </a:solidFill>
              </a:rPr>
              <a:t>laboratory results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15</a:t>
            </a:fld>
            <a:endParaRPr lang="en-GB" dirty="0"/>
          </a:p>
        </p:txBody>
      </p:sp>
      <p:sp>
        <p:nvSpPr>
          <p:cNvPr id="32" name="Content Placeholder 31">
            <a:extLst>
              <a:ext uri="{FF2B5EF4-FFF2-40B4-BE49-F238E27FC236}">
                <a16:creationId xmlns:a16="http://schemas.microsoft.com/office/drawing/2014/main" id="{BBB89430-228E-854B-6E9E-5932E804695A}"/>
              </a:ext>
            </a:extLst>
          </p:cNvPr>
          <p:cNvSpPr>
            <a:spLocks noGrp="1"/>
          </p:cNvSpPr>
          <p:nvPr>
            <p:ph sz="quarter" idx="15"/>
          </p:nvPr>
        </p:nvSpPr>
        <p:spPr>
          <a:xfrm>
            <a:off x="620183" y="6165304"/>
            <a:ext cx="10180339" cy="365125"/>
          </a:xfrm>
        </p:spPr>
        <p:txBody>
          <a:bodyPr anchor="b"/>
          <a:lstStyle/>
          <a:p>
            <a:r>
              <a:rPr lang="en-GB" altLang="en-US" dirty="0"/>
              <a:t>1,25(OH)2D, 1,25-dihydroxyvitamin D; 25-OHD, 25-hydroxyvitamin D; ALP, alkaline phosphatase; FGF23, fibroblast growth factor 23; PTH, parathyroid hormone; S-Ca, serum calcium; S-Pi, serum phosphate; U-Pi, urinary phosphate</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cxnSp>
        <p:nvCxnSpPr>
          <p:cNvPr id="5" name="Straight Arrow Connector 4">
            <a:extLst>
              <a:ext uri="{FF2B5EF4-FFF2-40B4-BE49-F238E27FC236}">
                <a16:creationId xmlns:a16="http://schemas.microsoft.com/office/drawing/2014/main" id="{36211FC1-9E03-BB31-F53D-0DB7EBC0D151}"/>
              </a:ext>
            </a:extLst>
          </p:cNvPr>
          <p:cNvCxnSpPr/>
          <p:nvPr/>
        </p:nvCxnSpPr>
        <p:spPr>
          <a:xfrm flipH="1">
            <a:off x="3390692" y="2928291"/>
            <a:ext cx="792088" cy="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40D2E56-78FF-A53E-A946-07A3F106DDEA}"/>
              </a:ext>
            </a:extLst>
          </p:cNvPr>
          <p:cNvCxnSpPr/>
          <p:nvPr/>
        </p:nvCxnSpPr>
        <p:spPr>
          <a:xfrm flipH="1">
            <a:off x="3935760" y="4787634"/>
            <a:ext cx="792088" cy="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9" name="Content Placeholder 1">
            <a:extLst>
              <a:ext uri="{FF2B5EF4-FFF2-40B4-BE49-F238E27FC236}">
                <a16:creationId xmlns:a16="http://schemas.microsoft.com/office/drawing/2014/main" id="{5843462A-6DAC-6317-19B7-5063A26B570F}"/>
              </a:ext>
            </a:extLst>
          </p:cNvPr>
          <p:cNvSpPr txBox="1">
            <a:spLocks/>
          </p:cNvSpPr>
          <p:nvPr/>
        </p:nvSpPr>
        <p:spPr>
          <a:xfrm>
            <a:off x="4263491" y="2440108"/>
            <a:ext cx="4572088" cy="1052168"/>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solidFill>
                  <a:schemeClr val="accent1"/>
                </a:solidFill>
              </a:rPr>
              <a:t>Reduced </a:t>
            </a:r>
            <a:br>
              <a:rPr lang="en-GB" dirty="0">
                <a:solidFill>
                  <a:schemeClr val="accent1"/>
                </a:solidFill>
              </a:rPr>
            </a:br>
            <a:r>
              <a:rPr lang="en-GB" dirty="0">
                <a:solidFill>
                  <a:schemeClr val="accent1"/>
                </a:solidFill>
              </a:rPr>
              <a:t>tubular </a:t>
            </a:r>
            <a:br>
              <a:rPr lang="en-GB" dirty="0">
                <a:solidFill>
                  <a:schemeClr val="accent1"/>
                </a:solidFill>
              </a:rPr>
            </a:br>
            <a:r>
              <a:rPr lang="en-GB" dirty="0">
                <a:solidFill>
                  <a:schemeClr val="accent1"/>
                </a:solidFill>
              </a:rPr>
              <a:t>reabsorption</a:t>
            </a:r>
            <a:endParaRPr lang="en-GB" sz="1200" dirty="0">
              <a:solidFill>
                <a:schemeClr val="accent1"/>
              </a:solidFill>
            </a:endParaRPr>
          </a:p>
          <a:p>
            <a:pPr marL="0" indent="0">
              <a:buNone/>
            </a:pPr>
            <a:endParaRPr lang="en-GB" sz="1200" dirty="0">
              <a:solidFill>
                <a:schemeClr val="accent1"/>
              </a:solidFill>
            </a:endParaRPr>
          </a:p>
          <a:p>
            <a:pPr marL="0" indent="0">
              <a:buNone/>
            </a:pPr>
            <a:endParaRPr lang="en-GB" sz="1200" dirty="0">
              <a:solidFill>
                <a:schemeClr val="accent1"/>
              </a:solidFill>
            </a:endParaRPr>
          </a:p>
          <a:p>
            <a:pPr marL="0" indent="0">
              <a:buNone/>
            </a:pPr>
            <a:endParaRPr lang="en-GB" sz="1200" dirty="0">
              <a:solidFill>
                <a:schemeClr val="accent1"/>
              </a:solidFill>
            </a:endParaRPr>
          </a:p>
          <a:p>
            <a:pPr marL="0" indent="0">
              <a:buNone/>
            </a:pPr>
            <a:endParaRPr lang="en-GB" sz="1200" dirty="0">
              <a:solidFill>
                <a:schemeClr val="accent1"/>
              </a:solidFill>
            </a:endParaRPr>
          </a:p>
          <a:p>
            <a:pPr marL="0" indent="0">
              <a:buNone/>
            </a:pPr>
            <a:endParaRPr lang="en-GB" sz="1200" dirty="0">
              <a:solidFill>
                <a:schemeClr val="accent1"/>
              </a:solidFill>
            </a:endParaRPr>
          </a:p>
        </p:txBody>
      </p:sp>
      <p:sp>
        <p:nvSpPr>
          <p:cNvPr id="4" name="Rounded Rectangle 445">
            <a:extLst>
              <a:ext uri="{FF2B5EF4-FFF2-40B4-BE49-F238E27FC236}">
                <a16:creationId xmlns:a16="http://schemas.microsoft.com/office/drawing/2014/main" id="{19280C47-29B5-9791-349E-0CFC739B649E}"/>
              </a:ext>
            </a:extLst>
          </p:cNvPr>
          <p:cNvSpPr/>
          <p:nvPr/>
        </p:nvSpPr>
        <p:spPr>
          <a:xfrm>
            <a:off x="5951984" y="1908289"/>
            <a:ext cx="5523765" cy="3275756"/>
          </a:xfrm>
          <a:prstGeom prst="roundRect">
            <a:avLst>
              <a:gd name="adj" fmla="val 9933"/>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6" name="Graphic 19">
            <a:extLst>
              <a:ext uri="{FF2B5EF4-FFF2-40B4-BE49-F238E27FC236}">
                <a16:creationId xmlns:a16="http://schemas.microsoft.com/office/drawing/2014/main" id="{520375AC-8B36-0642-56A8-09B2BAAA1E89}"/>
              </a:ext>
            </a:extLst>
          </p:cNvPr>
          <p:cNvGrpSpPr/>
          <p:nvPr/>
        </p:nvGrpSpPr>
        <p:grpSpPr>
          <a:xfrm>
            <a:off x="6299733" y="2259666"/>
            <a:ext cx="1880721" cy="2642170"/>
            <a:chOff x="7626223" y="62190"/>
            <a:chExt cx="760921" cy="1068996"/>
          </a:xfrm>
          <a:solidFill>
            <a:schemeClr val="accent1"/>
          </a:solidFill>
        </p:grpSpPr>
        <p:sp>
          <p:nvSpPr>
            <p:cNvPr id="11" name="Freeform 428">
              <a:extLst>
                <a:ext uri="{FF2B5EF4-FFF2-40B4-BE49-F238E27FC236}">
                  <a16:creationId xmlns:a16="http://schemas.microsoft.com/office/drawing/2014/main" id="{7C0C19C7-9413-54D5-E582-69F8B9230158}"/>
                </a:ext>
              </a:extLst>
            </p:cNvPr>
            <p:cNvSpPr/>
            <p:nvPr/>
          </p:nvSpPr>
          <p:spPr>
            <a:xfrm>
              <a:off x="7704490" y="336293"/>
              <a:ext cx="227471" cy="604088"/>
            </a:xfrm>
            <a:custGeom>
              <a:avLst/>
              <a:gdLst>
                <a:gd name="connsiteX0" fmla="*/ 227471 w 227471"/>
                <a:gd name="connsiteY0" fmla="*/ 109586 h 604088"/>
                <a:gd name="connsiteX1" fmla="*/ 155015 w 227471"/>
                <a:gd name="connsiteY1" fmla="*/ 0 h 604088"/>
                <a:gd name="connsiteX2" fmla="*/ 0 w 227471"/>
                <a:gd name="connsiteY2" fmla="*/ 348934 h 604088"/>
                <a:gd name="connsiteX3" fmla="*/ 79719 w 227471"/>
                <a:gd name="connsiteY3" fmla="*/ 604088 h 604088"/>
                <a:gd name="connsiteX4" fmla="*/ 226325 w 227471"/>
                <a:gd name="connsiteY4" fmla="*/ 576678 h 604088"/>
                <a:gd name="connsiteX5" fmla="*/ 131372 w 227471"/>
                <a:gd name="connsiteY5" fmla="*/ 348934 h 604088"/>
                <a:gd name="connsiteX6" fmla="*/ 227444 w 227471"/>
                <a:gd name="connsiteY6" fmla="*/ 109586 h 6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71" h="604088">
                  <a:moveTo>
                    <a:pt x="227471" y="109586"/>
                  </a:moveTo>
                  <a:lnTo>
                    <a:pt x="155015" y="0"/>
                  </a:lnTo>
                  <a:cubicBezTo>
                    <a:pt x="40733" y="75542"/>
                    <a:pt x="0" y="229792"/>
                    <a:pt x="0" y="348934"/>
                  </a:cubicBezTo>
                  <a:cubicBezTo>
                    <a:pt x="0" y="427970"/>
                    <a:pt x="25226" y="524834"/>
                    <a:pt x="79719" y="604088"/>
                  </a:cubicBezTo>
                  <a:cubicBezTo>
                    <a:pt x="116903" y="593332"/>
                    <a:pt x="165498" y="582903"/>
                    <a:pt x="226325" y="576678"/>
                  </a:cubicBezTo>
                  <a:cubicBezTo>
                    <a:pt x="163041" y="519619"/>
                    <a:pt x="131372" y="417049"/>
                    <a:pt x="131372" y="348934"/>
                  </a:cubicBezTo>
                  <a:cubicBezTo>
                    <a:pt x="131372" y="261407"/>
                    <a:pt x="161076" y="153459"/>
                    <a:pt x="227444" y="109586"/>
                  </a:cubicBezTo>
                  <a:close/>
                </a:path>
              </a:pathLst>
            </a:custGeom>
            <a:grpFill/>
            <a:ln w="0" cap="flat">
              <a:noFill/>
              <a:prstDash val="solid"/>
              <a:miter/>
            </a:ln>
          </p:spPr>
          <p:txBody>
            <a:bodyPr rtlCol="0" anchor="ctr"/>
            <a:lstStyle/>
            <a:p>
              <a:endParaRPr lang="en-GB" dirty="0"/>
            </a:p>
          </p:txBody>
        </p:sp>
        <p:sp>
          <p:nvSpPr>
            <p:cNvPr id="12" name="Freeform 429">
              <a:extLst>
                <a:ext uri="{FF2B5EF4-FFF2-40B4-BE49-F238E27FC236}">
                  <a16:creationId xmlns:a16="http://schemas.microsoft.com/office/drawing/2014/main" id="{36191566-45C3-8270-A11B-9C55CD938FB4}"/>
                </a:ext>
              </a:extLst>
            </p:cNvPr>
            <p:cNvSpPr/>
            <p:nvPr/>
          </p:nvSpPr>
          <p:spPr>
            <a:xfrm>
              <a:off x="7694700" y="929240"/>
              <a:ext cx="623968" cy="74915"/>
            </a:xfrm>
            <a:custGeom>
              <a:avLst/>
              <a:gdLst>
                <a:gd name="connsiteX0" fmla="*/ 616963 w 623968"/>
                <a:gd name="connsiteY0" fmla="*/ 67435 h 74915"/>
                <a:gd name="connsiteX1" fmla="*/ 311984 w 623968"/>
                <a:gd name="connsiteY1" fmla="*/ 493 h 74915"/>
                <a:gd name="connsiteX2" fmla="*/ 7005 w 623968"/>
                <a:gd name="connsiteY2" fmla="*/ 67435 h 74915"/>
                <a:gd name="connsiteX3" fmla="*/ 9981 w 623968"/>
                <a:gd name="connsiteY3" fmla="*/ 74916 h 74915"/>
                <a:gd name="connsiteX4" fmla="*/ 613987 w 623968"/>
                <a:gd name="connsiteY4" fmla="*/ 74916 h 74915"/>
                <a:gd name="connsiteX5" fmla="*/ 616963 w 623968"/>
                <a:gd name="connsiteY5" fmla="*/ 67435 h 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968" h="74915">
                  <a:moveTo>
                    <a:pt x="616963" y="67435"/>
                  </a:moveTo>
                  <a:cubicBezTo>
                    <a:pt x="616963" y="67435"/>
                    <a:pt x="519144" y="-6714"/>
                    <a:pt x="311984" y="493"/>
                  </a:cubicBezTo>
                  <a:cubicBezTo>
                    <a:pt x="101794" y="7783"/>
                    <a:pt x="7005" y="67435"/>
                    <a:pt x="7005" y="67435"/>
                  </a:cubicBezTo>
                  <a:cubicBezTo>
                    <a:pt x="-3396" y="71558"/>
                    <a:pt x="-2059" y="74916"/>
                    <a:pt x="9981" y="74916"/>
                  </a:cubicBezTo>
                  <a:lnTo>
                    <a:pt x="613987" y="74916"/>
                  </a:lnTo>
                  <a:cubicBezTo>
                    <a:pt x="626027" y="74916"/>
                    <a:pt x="627365" y="71530"/>
                    <a:pt x="616963" y="67435"/>
                  </a:cubicBezTo>
                  <a:close/>
                </a:path>
              </a:pathLst>
            </a:custGeom>
            <a:grpFill/>
            <a:ln w="0" cap="flat">
              <a:noFill/>
              <a:prstDash val="solid"/>
              <a:miter/>
            </a:ln>
          </p:spPr>
          <p:txBody>
            <a:bodyPr rtlCol="0" anchor="ctr"/>
            <a:lstStyle/>
            <a:p>
              <a:endParaRPr lang="en-GB" dirty="0"/>
            </a:p>
          </p:txBody>
        </p:sp>
        <p:sp>
          <p:nvSpPr>
            <p:cNvPr id="13" name="Freeform 430">
              <a:extLst>
                <a:ext uri="{FF2B5EF4-FFF2-40B4-BE49-F238E27FC236}">
                  <a16:creationId xmlns:a16="http://schemas.microsoft.com/office/drawing/2014/main" id="{C48C64FB-23C0-1FE8-9BCA-2F8BC5FBFE63}"/>
                </a:ext>
              </a:extLst>
            </p:cNvPr>
            <p:cNvSpPr/>
            <p:nvPr/>
          </p:nvSpPr>
          <p:spPr>
            <a:xfrm>
              <a:off x="7626223" y="1036289"/>
              <a:ext cx="760921" cy="94898"/>
            </a:xfrm>
            <a:custGeom>
              <a:avLst/>
              <a:gdLst>
                <a:gd name="connsiteX0" fmla="*/ 742389 w 760921"/>
                <a:gd name="connsiteY0" fmla="*/ 19384 h 94898"/>
                <a:gd name="connsiteX1" fmla="*/ 710284 w 760921"/>
                <a:gd name="connsiteY1" fmla="*/ 0 h 94898"/>
                <a:gd name="connsiteX2" fmla="*/ 50611 w 760921"/>
                <a:gd name="connsiteY2" fmla="*/ 0 h 94898"/>
                <a:gd name="connsiteX3" fmla="*/ 18532 w 760921"/>
                <a:gd name="connsiteY3" fmla="*/ 19384 h 94898"/>
                <a:gd name="connsiteX4" fmla="*/ 322 w 760921"/>
                <a:gd name="connsiteY4" fmla="*/ 73330 h 94898"/>
                <a:gd name="connsiteX5" fmla="*/ 18450 w 760921"/>
                <a:gd name="connsiteY5" fmla="*/ 94898 h 94898"/>
                <a:gd name="connsiteX6" fmla="*/ 742471 w 760921"/>
                <a:gd name="connsiteY6" fmla="*/ 94898 h 94898"/>
                <a:gd name="connsiteX7" fmla="*/ 760600 w 760921"/>
                <a:gd name="connsiteY7" fmla="*/ 73330 h 94898"/>
                <a:gd name="connsiteX8" fmla="*/ 742389 w 760921"/>
                <a:gd name="connsiteY8" fmla="*/ 19384 h 9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21" h="94898">
                  <a:moveTo>
                    <a:pt x="742389" y="19384"/>
                  </a:moveTo>
                  <a:cubicBezTo>
                    <a:pt x="736793" y="8709"/>
                    <a:pt x="722351" y="0"/>
                    <a:pt x="710284" y="0"/>
                  </a:cubicBezTo>
                  <a:lnTo>
                    <a:pt x="50611" y="0"/>
                  </a:lnTo>
                  <a:cubicBezTo>
                    <a:pt x="38571" y="0"/>
                    <a:pt x="24129" y="8709"/>
                    <a:pt x="18532" y="19384"/>
                  </a:cubicBezTo>
                  <a:lnTo>
                    <a:pt x="322" y="73330"/>
                  </a:lnTo>
                  <a:cubicBezTo>
                    <a:pt x="-1753" y="85206"/>
                    <a:pt x="6410" y="94898"/>
                    <a:pt x="18450" y="94898"/>
                  </a:cubicBezTo>
                  <a:lnTo>
                    <a:pt x="742471" y="94898"/>
                  </a:lnTo>
                  <a:cubicBezTo>
                    <a:pt x="754512" y="94898"/>
                    <a:pt x="762675" y="85206"/>
                    <a:pt x="760600" y="73330"/>
                  </a:cubicBezTo>
                  <a:lnTo>
                    <a:pt x="742389" y="19384"/>
                  </a:lnTo>
                  <a:close/>
                </a:path>
              </a:pathLst>
            </a:custGeom>
            <a:grpFill/>
            <a:ln w="0" cap="flat">
              <a:noFill/>
              <a:prstDash val="solid"/>
              <a:miter/>
            </a:ln>
          </p:spPr>
          <p:txBody>
            <a:bodyPr rtlCol="0" anchor="ctr"/>
            <a:lstStyle/>
            <a:p>
              <a:endParaRPr lang="en-GB" dirty="0"/>
            </a:p>
          </p:txBody>
        </p:sp>
        <p:sp>
          <p:nvSpPr>
            <p:cNvPr id="14" name="Freeform 431">
              <a:extLst>
                <a:ext uri="{FF2B5EF4-FFF2-40B4-BE49-F238E27FC236}">
                  <a16:creationId xmlns:a16="http://schemas.microsoft.com/office/drawing/2014/main" id="{8022619F-5D70-3B83-4C0B-6DA006F77F81}"/>
                </a:ext>
              </a:extLst>
            </p:cNvPr>
            <p:cNvSpPr/>
            <p:nvPr/>
          </p:nvSpPr>
          <p:spPr>
            <a:xfrm>
              <a:off x="7886615" y="769149"/>
              <a:ext cx="408722" cy="36501"/>
            </a:xfrm>
            <a:custGeom>
              <a:avLst/>
              <a:gdLst>
                <a:gd name="connsiteX0" fmla="*/ 390485 w 408722"/>
                <a:gd name="connsiteY0" fmla="*/ 0 h 36501"/>
                <a:gd name="connsiteX1" fmla="*/ 18237 w 408722"/>
                <a:gd name="connsiteY1" fmla="*/ 0 h 36501"/>
                <a:gd name="connsiteX2" fmla="*/ 0 w 408722"/>
                <a:gd name="connsiteY2" fmla="*/ 18237 h 36501"/>
                <a:gd name="connsiteX3" fmla="*/ 18237 w 408722"/>
                <a:gd name="connsiteY3" fmla="*/ 36501 h 36501"/>
                <a:gd name="connsiteX4" fmla="*/ 390485 w 408722"/>
                <a:gd name="connsiteY4" fmla="*/ 36501 h 36501"/>
                <a:gd name="connsiteX5" fmla="*/ 408723 w 408722"/>
                <a:gd name="connsiteY5" fmla="*/ 18237 h 36501"/>
                <a:gd name="connsiteX6" fmla="*/ 390485 w 408722"/>
                <a:gd name="connsiteY6" fmla="*/ 0 h 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722" h="36501">
                  <a:moveTo>
                    <a:pt x="390485" y="0"/>
                  </a:moveTo>
                  <a:lnTo>
                    <a:pt x="18237" y="0"/>
                  </a:lnTo>
                  <a:cubicBezTo>
                    <a:pt x="8163" y="0"/>
                    <a:pt x="0" y="8163"/>
                    <a:pt x="0" y="18237"/>
                  </a:cubicBezTo>
                  <a:cubicBezTo>
                    <a:pt x="0" y="28311"/>
                    <a:pt x="8163" y="36501"/>
                    <a:pt x="18237" y="36501"/>
                  </a:cubicBezTo>
                  <a:lnTo>
                    <a:pt x="390485" y="36501"/>
                  </a:lnTo>
                  <a:cubicBezTo>
                    <a:pt x="400560" y="36501"/>
                    <a:pt x="408723" y="28338"/>
                    <a:pt x="408723" y="18237"/>
                  </a:cubicBezTo>
                  <a:cubicBezTo>
                    <a:pt x="408723" y="8136"/>
                    <a:pt x="400560" y="0"/>
                    <a:pt x="390485" y="0"/>
                  </a:cubicBezTo>
                  <a:close/>
                </a:path>
              </a:pathLst>
            </a:custGeom>
            <a:grpFill/>
            <a:ln w="0" cap="flat">
              <a:noFill/>
              <a:prstDash val="solid"/>
              <a:miter/>
            </a:ln>
          </p:spPr>
          <p:txBody>
            <a:bodyPr rtlCol="0" anchor="ctr"/>
            <a:lstStyle/>
            <a:p>
              <a:endParaRPr lang="en-GB" dirty="0"/>
            </a:p>
          </p:txBody>
        </p:sp>
        <p:sp>
          <p:nvSpPr>
            <p:cNvPr id="15" name="Freeform 432">
              <a:extLst>
                <a:ext uri="{FF2B5EF4-FFF2-40B4-BE49-F238E27FC236}">
                  <a16:creationId xmlns:a16="http://schemas.microsoft.com/office/drawing/2014/main" id="{397AC43B-5F38-7D21-AE71-DCCAB1F9A653}"/>
                </a:ext>
              </a:extLst>
            </p:cNvPr>
            <p:cNvSpPr/>
            <p:nvPr/>
          </p:nvSpPr>
          <p:spPr>
            <a:xfrm>
              <a:off x="7931115" y="821704"/>
              <a:ext cx="319721" cy="30658"/>
            </a:xfrm>
            <a:custGeom>
              <a:avLst/>
              <a:gdLst>
                <a:gd name="connsiteX0" fmla="*/ 304378 w 319721"/>
                <a:gd name="connsiteY0" fmla="*/ 0 h 30658"/>
                <a:gd name="connsiteX1" fmla="*/ 15343 w 319721"/>
                <a:gd name="connsiteY1" fmla="*/ 0 h 30658"/>
                <a:gd name="connsiteX2" fmla="*/ 0 w 319721"/>
                <a:gd name="connsiteY2" fmla="*/ 15343 h 30658"/>
                <a:gd name="connsiteX3" fmla="*/ 15343 w 319721"/>
                <a:gd name="connsiteY3" fmla="*/ 30659 h 30658"/>
                <a:gd name="connsiteX4" fmla="*/ 304378 w 319721"/>
                <a:gd name="connsiteY4" fmla="*/ 30659 h 30658"/>
                <a:gd name="connsiteX5" fmla="*/ 319721 w 319721"/>
                <a:gd name="connsiteY5" fmla="*/ 15343 h 30658"/>
                <a:gd name="connsiteX6" fmla="*/ 304378 w 319721"/>
                <a:gd name="connsiteY6" fmla="*/ 0 h 3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21" h="30658">
                  <a:moveTo>
                    <a:pt x="304378" y="0"/>
                  </a:moveTo>
                  <a:lnTo>
                    <a:pt x="15343" y="0"/>
                  </a:lnTo>
                  <a:cubicBezTo>
                    <a:pt x="6880" y="0"/>
                    <a:pt x="0" y="6852"/>
                    <a:pt x="0" y="15343"/>
                  </a:cubicBezTo>
                  <a:cubicBezTo>
                    <a:pt x="0" y="23834"/>
                    <a:pt x="6852" y="30659"/>
                    <a:pt x="15343" y="30659"/>
                  </a:cubicBezTo>
                  <a:lnTo>
                    <a:pt x="304378" y="30659"/>
                  </a:lnTo>
                  <a:cubicBezTo>
                    <a:pt x="312842" y="30659"/>
                    <a:pt x="319721" y="23806"/>
                    <a:pt x="319721" y="15343"/>
                  </a:cubicBezTo>
                  <a:cubicBezTo>
                    <a:pt x="319721" y="6880"/>
                    <a:pt x="312869" y="0"/>
                    <a:pt x="304378" y="0"/>
                  </a:cubicBezTo>
                  <a:close/>
                </a:path>
              </a:pathLst>
            </a:custGeom>
            <a:grpFill/>
            <a:ln w="0" cap="flat">
              <a:noFill/>
              <a:prstDash val="solid"/>
              <a:miter/>
            </a:ln>
          </p:spPr>
          <p:txBody>
            <a:bodyPr rtlCol="0" anchor="ctr"/>
            <a:lstStyle/>
            <a:p>
              <a:endParaRPr lang="en-GB" dirty="0"/>
            </a:p>
          </p:txBody>
        </p:sp>
        <p:sp>
          <p:nvSpPr>
            <p:cNvPr id="16" name="Freeform 433">
              <a:extLst>
                <a:ext uri="{FF2B5EF4-FFF2-40B4-BE49-F238E27FC236}">
                  <a16:creationId xmlns:a16="http://schemas.microsoft.com/office/drawing/2014/main" id="{0D286B1C-D000-240D-9A09-783740DD669C}"/>
                </a:ext>
              </a:extLst>
            </p:cNvPr>
            <p:cNvSpPr/>
            <p:nvPr/>
          </p:nvSpPr>
          <p:spPr>
            <a:xfrm>
              <a:off x="7818873" y="123459"/>
              <a:ext cx="367297" cy="455780"/>
            </a:xfrm>
            <a:custGeom>
              <a:avLst/>
              <a:gdLst>
                <a:gd name="connsiteX0" fmla="*/ 149863 w 367297"/>
                <a:gd name="connsiteY0" fmla="*/ 22027 h 455780"/>
                <a:gd name="connsiteX1" fmla="*/ 71318 w 367297"/>
                <a:gd name="connsiteY1" fmla="*/ 10861 h 455780"/>
                <a:gd name="connsiteX2" fmla="*/ 28565 w 367297"/>
                <a:gd name="connsiteY2" fmla="*/ 39008 h 455780"/>
                <a:gd name="connsiteX3" fmla="*/ 7817 w 367297"/>
                <a:gd name="connsiteY3" fmla="*/ 115588 h 455780"/>
                <a:gd name="connsiteX4" fmla="*/ 217433 w 367297"/>
                <a:gd name="connsiteY4" fmla="*/ 433753 h 455780"/>
                <a:gd name="connsiteX5" fmla="*/ 296005 w 367297"/>
                <a:gd name="connsiteY5" fmla="*/ 444919 h 455780"/>
                <a:gd name="connsiteX6" fmla="*/ 338759 w 367297"/>
                <a:gd name="connsiteY6" fmla="*/ 416772 h 455780"/>
                <a:gd name="connsiteX7" fmla="*/ 359480 w 367297"/>
                <a:gd name="connsiteY7" fmla="*/ 340193 h 455780"/>
                <a:gd name="connsiteX8" fmla="*/ 149890 w 367297"/>
                <a:gd name="connsiteY8" fmla="*/ 22027 h 4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297" h="455780">
                  <a:moveTo>
                    <a:pt x="149863" y="22027"/>
                  </a:moveTo>
                  <a:cubicBezTo>
                    <a:pt x="133892" y="-2216"/>
                    <a:pt x="98729" y="-7212"/>
                    <a:pt x="71318" y="10861"/>
                  </a:cubicBezTo>
                  <a:lnTo>
                    <a:pt x="28565" y="39008"/>
                  </a:lnTo>
                  <a:cubicBezTo>
                    <a:pt x="1128" y="57082"/>
                    <a:pt x="-8155" y="91372"/>
                    <a:pt x="7817" y="115588"/>
                  </a:cubicBezTo>
                  <a:lnTo>
                    <a:pt x="217433" y="433753"/>
                  </a:lnTo>
                  <a:cubicBezTo>
                    <a:pt x="233404" y="457996"/>
                    <a:pt x="268568" y="462992"/>
                    <a:pt x="296005" y="444919"/>
                  </a:cubicBezTo>
                  <a:lnTo>
                    <a:pt x="338759" y="416772"/>
                  </a:lnTo>
                  <a:cubicBezTo>
                    <a:pt x="366169" y="398698"/>
                    <a:pt x="375451" y="364436"/>
                    <a:pt x="359480" y="340193"/>
                  </a:cubicBezTo>
                  <a:lnTo>
                    <a:pt x="149890" y="22027"/>
                  </a:lnTo>
                  <a:close/>
                </a:path>
              </a:pathLst>
            </a:custGeom>
            <a:grpFill/>
            <a:ln w="0" cap="flat">
              <a:noFill/>
              <a:prstDash val="solid"/>
              <a:miter/>
            </a:ln>
          </p:spPr>
          <p:txBody>
            <a:bodyPr rtlCol="0" anchor="ctr"/>
            <a:lstStyle/>
            <a:p>
              <a:endParaRPr lang="en-GB" dirty="0"/>
            </a:p>
          </p:txBody>
        </p:sp>
        <p:sp>
          <p:nvSpPr>
            <p:cNvPr id="17" name="Freeform 434">
              <a:extLst>
                <a:ext uri="{FF2B5EF4-FFF2-40B4-BE49-F238E27FC236}">
                  <a16:creationId xmlns:a16="http://schemas.microsoft.com/office/drawing/2014/main" id="{5C1D589D-5EDE-0197-63B8-CBCAF93F6127}"/>
                </a:ext>
              </a:extLst>
            </p:cNvPr>
            <p:cNvSpPr/>
            <p:nvPr/>
          </p:nvSpPr>
          <p:spPr>
            <a:xfrm>
              <a:off x="7784324" y="62190"/>
              <a:ext cx="103165" cy="89424"/>
            </a:xfrm>
            <a:custGeom>
              <a:avLst/>
              <a:gdLst>
                <a:gd name="connsiteX0" fmla="*/ 51921 w 103165"/>
                <a:gd name="connsiteY0" fmla="*/ 5024 h 89424"/>
                <a:gd name="connsiteX1" fmla="*/ 15911 w 103165"/>
                <a:gd name="connsiteY1" fmla="*/ 27274 h 89424"/>
                <a:gd name="connsiteX2" fmla="*/ 5018 w 103165"/>
                <a:gd name="connsiteY2" fmla="*/ 73495 h 89424"/>
                <a:gd name="connsiteX3" fmla="*/ 51238 w 103165"/>
                <a:gd name="connsiteY3" fmla="*/ 84388 h 89424"/>
                <a:gd name="connsiteX4" fmla="*/ 87248 w 103165"/>
                <a:gd name="connsiteY4" fmla="*/ 62138 h 89424"/>
                <a:gd name="connsiteX5" fmla="*/ 98141 w 103165"/>
                <a:gd name="connsiteY5" fmla="*/ 15917 h 89424"/>
                <a:gd name="connsiteX6" fmla="*/ 51921 w 103165"/>
                <a:gd name="connsiteY6" fmla="*/ 5024 h 8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65" h="89424">
                  <a:moveTo>
                    <a:pt x="51921" y="5024"/>
                  </a:moveTo>
                  <a:lnTo>
                    <a:pt x="15911" y="27274"/>
                  </a:lnTo>
                  <a:cubicBezTo>
                    <a:pt x="158" y="37021"/>
                    <a:pt x="-4729" y="57715"/>
                    <a:pt x="5018" y="73495"/>
                  </a:cubicBezTo>
                  <a:cubicBezTo>
                    <a:pt x="14764" y="89275"/>
                    <a:pt x="35458" y="94162"/>
                    <a:pt x="51238" y="84388"/>
                  </a:cubicBezTo>
                  <a:lnTo>
                    <a:pt x="87248" y="62138"/>
                  </a:lnTo>
                  <a:cubicBezTo>
                    <a:pt x="103028" y="52391"/>
                    <a:pt x="107888" y="31697"/>
                    <a:pt x="98141" y="15917"/>
                  </a:cubicBezTo>
                  <a:cubicBezTo>
                    <a:pt x="88395" y="137"/>
                    <a:pt x="67700" y="-4722"/>
                    <a:pt x="51921" y="5024"/>
                  </a:cubicBezTo>
                  <a:close/>
                </a:path>
              </a:pathLst>
            </a:custGeom>
            <a:grpFill/>
            <a:ln w="0" cap="flat">
              <a:noFill/>
              <a:prstDash val="solid"/>
              <a:miter/>
            </a:ln>
          </p:spPr>
          <p:txBody>
            <a:bodyPr rtlCol="0" anchor="ctr"/>
            <a:lstStyle/>
            <a:p>
              <a:endParaRPr lang="en-GB" dirty="0"/>
            </a:p>
          </p:txBody>
        </p:sp>
        <p:sp>
          <p:nvSpPr>
            <p:cNvPr id="18" name="Freeform 435">
              <a:extLst>
                <a:ext uri="{FF2B5EF4-FFF2-40B4-BE49-F238E27FC236}">
                  <a16:creationId xmlns:a16="http://schemas.microsoft.com/office/drawing/2014/main" id="{85220C7D-E368-9298-0B5C-F9A9EEE0AE67}"/>
                </a:ext>
              </a:extLst>
            </p:cNvPr>
            <p:cNvSpPr/>
            <p:nvPr/>
          </p:nvSpPr>
          <p:spPr>
            <a:xfrm>
              <a:off x="8095317" y="532737"/>
              <a:ext cx="155506" cy="128341"/>
            </a:xfrm>
            <a:custGeom>
              <a:avLst/>
              <a:gdLst>
                <a:gd name="connsiteX0" fmla="*/ 109245 w 155506"/>
                <a:gd name="connsiteY0" fmla="*/ 5501 h 128341"/>
                <a:gd name="connsiteX1" fmla="*/ 12135 w 155506"/>
                <a:gd name="connsiteY1" fmla="*/ 75473 h 128341"/>
                <a:gd name="connsiteX2" fmla="*/ 5501 w 155506"/>
                <a:gd name="connsiteY2" fmla="*/ 116206 h 128341"/>
                <a:gd name="connsiteX3" fmla="*/ 46234 w 155506"/>
                <a:gd name="connsiteY3" fmla="*/ 122841 h 128341"/>
                <a:gd name="connsiteX4" fmla="*/ 143371 w 155506"/>
                <a:gd name="connsiteY4" fmla="*/ 52868 h 128341"/>
                <a:gd name="connsiteX5" fmla="*/ 150005 w 155506"/>
                <a:gd name="connsiteY5" fmla="*/ 12135 h 128341"/>
                <a:gd name="connsiteX6" fmla="*/ 109245 w 155506"/>
                <a:gd name="connsiteY6" fmla="*/ 5501 h 12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06" h="128341">
                  <a:moveTo>
                    <a:pt x="109245" y="5501"/>
                  </a:moveTo>
                  <a:lnTo>
                    <a:pt x="12135" y="75473"/>
                  </a:lnTo>
                  <a:cubicBezTo>
                    <a:pt x="-942" y="84892"/>
                    <a:pt x="-3918" y="103129"/>
                    <a:pt x="5501" y="116206"/>
                  </a:cubicBezTo>
                  <a:cubicBezTo>
                    <a:pt x="14920" y="129284"/>
                    <a:pt x="33157" y="132259"/>
                    <a:pt x="46234" y="122841"/>
                  </a:cubicBezTo>
                  <a:lnTo>
                    <a:pt x="143371" y="52868"/>
                  </a:lnTo>
                  <a:cubicBezTo>
                    <a:pt x="156448" y="43449"/>
                    <a:pt x="159424" y="25212"/>
                    <a:pt x="150005" y="12135"/>
                  </a:cubicBezTo>
                  <a:cubicBezTo>
                    <a:pt x="140586" y="-942"/>
                    <a:pt x="122349" y="-3918"/>
                    <a:pt x="109245" y="5501"/>
                  </a:cubicBezTo>
                  <a:close/>
                </a:path>
              </a:pathLst>
            </a:custGeom>
            <a:grpFill/>
            <a:ln w="0" cap="flat">
              <a:noFill/>
              <a:prstDash val="solid"/>
              <a:miter/>
            </a:ln>
          </p:spPr>
          <p:txBody>
            <a:bodyPr rtlCol="0" anchor="ctr"/>
            <a:lstStyle/>
            <a:p>
              <a:endParaRPr lang="en-GB" dirty="0"/>
            </a:p>
          </p:txBody>
        </p:sp>
      </p:grpSp>
      <p:grpSp>
        <p:nvGrpSpPr>
          <p:cNvPr id="19" name="Graphic 19">
            <a:extLst>
              <a:ext uri="{FF2B5EF4-FFF2-40B4-BE49-F238E27FC236}">
                <a16:creationId xmlns:a16="http://schemas.microsoft.com/office/drawing/2014/main" id="{B6356C81-E093-F8EA-BFE9-DC20517C1857}"/>
              </a:ext>
            </a:extLst>
          </p:cNvPr>
          <p:cNvGrpSpPr/>
          <p:nvPr/>
        </p:nvGrpSpPr>
        <p:grpSpPr>
          <a:xfrm>
            <a:off x="9938652" y="2621893"/>
            <a:ext cx="1187725" cy="1906439"/>
            <a:chOff x="8519496" y="4643755"/>
            <a:chExt cx="577751" cy="927359"/>
          </a:xfrm>
          <a:solidFill>
            <a:schemeClr val="accent6"/>
          </a:solidFill>
        </p:grpSpPr>
        <p:sp>
          <p:nvSpPr>
            <p:cNvPr id="20" name="Freeform 437">
              <a:extLst>
                <a:ext uri="{FF2B5EF4-FFF2-40B4-BE49-F238E27FC236}">
                  <a16:creationId xmlns:a16="http://schemas.microsoft.com/office/drawing/2014/main" id="{B3E00777-0A20-7DFE-E3D9-5A8547757FFA}"/>
                </a:ext>
              </a:extLst>
            </p:cNvPr>
            <p:cNvSpPr/>
            <p:nvPr/>
          </p:nvSpPr>
          <p:spPr>
            <a:xfrm>
              <a:off x="8519496" y="4700514"/>
              <a:ext cx="577751" cy="870600"/>
            </a:xfrm>
            <a:custGeom>
              <a:avLst/>
              <a:gdLst>
                <a:gd name="connsiteX0" fmla="*/ 575267 w 577751"/>
                <a:gd name="connsiteY0" fmla="*/ 800792 h 870600"/>
                <a:gd name="connsiteX1" fmla="*/ 413618 w 577751"/>
                <a:gd name="connsiteY1" fmla="*/ 325318 h 870600"/>
                <a:gd name="connsiteX2" fmla="*/ 410397 w 577751"/>
                <a:gd name="connsiteY2" fmla="*/ 65659 h 870600"/>
                <a:gd name="connsiteX3" fmla="*/ 344683 w 577751"/>
                <a:gd name="connsiteY3" fmla="*/ 0 h 870600"/>
                <a:gd name="connsiteX4" fmla="*/ 233050 w 577751"/>
                <a:gd name="connsiteY4" fmla="*/ 0 h 870600"/>
                <a:gd name="connsiteX5" fmla="*/ 167336 w 577751"/>
                <a:gd name="connsiteY5" fmla="*/ 65905 h 870600"/>
                <a:gd name="connsiteX6" fmla="*/ 170558 w 577751"/>
                <a:gd name="connsiteY6" fmla="*/ 325455 h 870600"/>
                <a:gd name="connsiteX7" fmla="*/ 2766 w 577751"/>
                <a:gd name="connsiteY7" fmla="*/ 799973 h 870600"/>
                <a:gd name="connsiteX8" fmla="*/ 2330 w 577751"/>
                <a:gd name="connsiteY8" fmla="*/ 801392 h 870600"/>
                <a:gd name="connsiteX9" fmla="*/ 10547 w 577751"/>
                <a:gd name="connsiteY9" fmla="*/ 850807 h 870600"/>
                <a:gd name="connsiteX10" fmla="*/ 52345 w 577751"/>
                <a:gd name="connsiteY10" fmla="*/ 870600 h 870600"/>
                <a:gd name="connsiteX11" fmla="*/ 525416 w 577751"/>
                <a:gd name="connsiteY11" fmla="*/ 870600 h 870600"/>
                <a:gd name="connsiteX12" fmla="*/ 567213 w 577751"/>
                <a:gd name="connsiteY12" fmla="*/ 850807 h 870600"/>
                <a:gd name="connsiteX13" fmla="*/ 575404 w 577751"/>
                <a:gd name="connsiteY13" fmla="*/ 801392 h 870600"/>
                <a:gd name="connsiteX14" fmla="*/ 575240 w 577751"/>
                <a:gd name="connsiteY14" fmla="*/ 800792 h 870600"/>
                <a:gd name="connsiteX15" fmla="*/ 534971 w 577751"/>
                <a:gd name="connsiteY15" fmla="*/ 826182 h 870600"/>
                <a:gd name="connsiteX16" fmla="*/ 525443 w 577751"/>
                <a:gd name="connsiteY16" fmla="*/ 830004 h 870600"/>
                <a:gd name="connsiteX17" fmla="*/ 52372 w 577751"/>
                <a:gd name="connsiteY17" fmla="*/ 830004 h 870600"/>
                <a:gd name="connsiteX18" fmla="*/ 42816 w 577751"/>
                <a:gd name="connsiteY18" fmla="*/ 826182 h 870600"/>
                <a:gd name="connsiteX19" fmla="*/ 41343 w 577751"/>
                <a:gd name="connsiteY19" fmla="*/ 812722 h 870600"/>
                <a:gd name="connsiteX20" fmla="*/ 211264 w 577751"/>
                <a:gd name="connsiteY20" fmla="*/ 332171 h 870600"/>
                <a:gd name="connsiteX21" fmla="*/ 207961 w 577751"/>
                <a:gd name="connsiteY21" fmla="*/ 65659 h 870600"/>
                <a:gd name="connsiteX22" fmla="*/ 233077 w 577751"/>
                <a:gd name="connsiteY22" fmla="*/ 40569 h 870600"/>
                <a:gd name="connsiteX23" fmla="*/ 344711 w 577751"/>
                <a:gd name="connsiteY23" fmla="*/ 40569 h 870600"/>
                <a:gd name="connsiteX24" fmla="*/ 369827 w 577751"/>
                <a:gd name="connsiteY24" fmla="*/ 65905 h 870600"/>
                <a:gd name="connsiteX25" fmla="*/ 373131 w 577751"/>
                <a:gd name="connsiteY25" fmla="*/ 332280 h 870600"/>
                <a:gd name="connsiteX26" fmla="*/ 536418 w 577751"/>
                <a:gd name="connsiteY26" fmla="*/ 812613 h 870600"/>
                <a:gd name="connsiteX27" fmla="*/ 534971 w 577751"/>
                <a:gd name="connsiteY27" fmla="*/ 826182 h 87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7751" h="870600">
                  <a:moveTo>
                    <a:pt x="575267" y="800792"/>
                  </a:moveTo>
                  <a:lnTo>
                    <a:pt x="413618" y="325318"/>
                  </a:lnTo>
                  <a:lnTo>
                    <a:pt x="410397" y="65659"/>
                  </a:lnTo>
                  <a:cubicBezTo>
                    <a:pt x="410397" y="29458"/>
                    <a:pt x="380939" y="0"/>
                    <a:pt x="344683" y="0"/>
                  </a:cubicBezTo>
                  <a:lnTo>
                    <a:pt x="233050" y="0"/>
                  </a:lnTo>
                  <a:cubicBezTo>
                    <a:pt x="196822" y="0"/>
                    <a:pt x="167336" y="29458"/>
                    <a:pt x="167336" y="65905"/>
                  </a:cubicBezTo>
                  <a:lnTo>
                    <a:pt x="170558" y="325455"/>
                  </a:lnTo>
                  <a:lnTo>
                    <a:pt x="2766" y="799973"/>
                  </a:lnTo>
                  <a:lnTo>
                    <a:pt x="2330" y="801392"/>
                  </a:lnTo>
                  <a:cubicBezTo>
                    <a:pt x="-2612" y="819493"/>
                    <a:pt x="391" y="837484"/>
                    <a:pt x="10547" y="850807"/>
                  </a:cubicBezTo>
                  <a:cubicBezTo>
                    <a:pt x="20157" y="863393"/>
                    <a:pt x="35391" y="870600"/>
                    <a:pt x="52345" y="870600"/>
                  </a:cubicBezTo>
                  <a:lnTo>
                    <a:pt x="525416" y="870600"/>
                  </a:lnTo>
                  <a:cubicBezTo>
                    <a:pt x="542370" y="870600"/>
                    <a:pt x="557603" y="863393"/>
                    <a:pt x="567213" y="850807"/>
                  </a:cubicBezTo>
                  <a:cubicBezTo>
                    <a:pt x="577369" y="837511"/>
                    <a:pt x="580373" y="819493"/>
                    <a:pt x="575404" y="801392"/>
                  </a:cubicBezTo>
                  <a:lnTo>
                    <a:pt x="575240" y="800792"/>
                  </a:lnTo>
                  <a:close/>
                  <a:moveTo>
                    <a:pt x="534971" y="826182"/>
                  </a:moveTo>
                  <a:cubicBezTo>
                    <a:pt x="532541" y="829349"/>
                    <a:pt x="528446" y="830004"/>
                    <a:pt x="525443" y="830004"/>
                  </a:cubicBezTo>
                  <a:lnTo>
                    <a:pt x="52372" y="830004"/>
                  </a:lnTo>
                  <a:cubicBezTo>
                    <a:pt x="49342" y="830004"/>
                    <a:pt x="45247" y="829349"/>
                    <a:pt x="42816" y="826182"/>
                  </a:cubicBezTo>
                  <a:cubicBezTo>
                    <a:pt x="40496" y="823124"/>
                    <a:pt x="39978" y="818237"/>
                    <a:pt x="41343" y="812722"/>
                  </a:cubicBezTo>
                  <a:lnTo>
                    <a:pt x="211264" y="332171"/>
                  </a:lnTo>
                  <a:lnTo>
                    <a:pt x="207961" y="65659"/>
                  </a:lnTo>
                  <a:cubicBezTo>
                    <a:pt x="207961" y="51817"/>
                    <a:pt x="219236" y="40569"/>
                    <a:pt x="233077" y="40569"/>
                  </a:cubicBezTo>
                  <a:lnTo>
                    <a:pt x="344711" y="40569"/>
                  </a:lnTo>
                  <a:cubicBezTo>
                    <a:pt x="358552" y="40569"/>
                    <a:pt x="369827" y="51817"/>
                    <a:pt x="369827" y="65905"/>
                  </a:cubicBezTo>
                  <a:lnTo>
                    <a:pt x="373131" y="332280"/>
                  </a:lnTo>
                  <a:lnTo>
                    <a:pt x="536418" y="812613"/>
                  </a:lnTo>
                  <a:cubicBezTo>
                    <a:pt x="537838" y="818183"/>
                    <a:pt x="537319" y="823097"/>
                    <a:pt x="534971" y="826182"/>
                  </a:cubicBezTo>
                  <a:close/>
                </a:path>
              </a:pathLst>
            </a:custGeom>
            <a:grpFill/>
            <a:ln w="0" cap="flat">
              <a:noFill/>
              <a:prstDash val="solid"/>
              <a:miter/>
            </a:ln>
          </p:spPr>
          <p:txBody>
            <a:bodyPr rtlCol="0" anchor="ctr"/>
            <a:lstStyle/>
            <a:p>
              <a:endParaRPr lang="en-GB" dirty="0"/>
            </a:p>
          </p:txBody>
        </p:sp>
        <p:sp>
          <p:nvSpPr>
            <p:cNvPr id="21" name="Freeform 438">
              <a:extLst>
                <a:ext uri="{FF2B5EF4-FFF2-40B4-BE49-F238E27FC236}">
                  <a16:creationId xmlns:a16="http://schemas.microsoft.com/office/drawing/2014/main" id="{C31322F6-E9E2-9C7E-2DCD-7F7DE3B6E16C}"/>
                </a:ext>
              </a:extLst>
            </p:cNvPr>
            <p:cNvSpPr/>
            <p:nvPr/>
          </p:nvSpPr>
          <p:spPr>
            <a:xfrm>
              <a:off x="8670780" y="4643755"/>
              <a:ext cx="275193" cy="81166"/>
            </a:xfrm>
            <a:custGeom>
              <a:avLst/>
              <a:gdLst>
                <a:gd name="connsiteX0" fmla="*/ 246664 w 275193"/>
                <a:gd name="connsiteY0" fmla="*/ 0 h 81166"/>
                <a:gd name="connsiteX1" fmla="*/ 28529 w 275193"/>
                <a:gd name="connsiteY1" fmla="*/ 0 h 81166"/>
                <a:gd name="connsiteX2" fmla="*/ 0 w 275193"/>
                <a:gd name="connsiteY2" fmla="*/ 40570 h 81166"/>
                <a:gd name="connsiteX3" fmla="*/ 28529 w 275193"/>
                <a:gd name="connsiteY3" fmla="*/ 81166 h 81166"/>
                <a:gd name="connsiteX4" fmla="*/ 246664 w 275193"/>
                <a:gd name="connsiteY4" fmla="*/ 81166 h 81166"/>
                <a:gd name="connsiteX5" fmla="*/ 275193 w 275193"/>
                <a:gd name="connsiteY5" fmla="*/ 40570 h 81166"/>
                <a:gd name="connsiteX6" fmla="*/ 246664 w 275193"/>
                <a:gd name="connsiteY6" fmla="*/ 0 h 8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193" h="81166">
                  <a:moveTo>
                    <a:pt x="246664" y="0"/>
                  </a:moveTo>
                  <a:lnTo>
                    <a:pt x="28529" y="0"/>
                  </a:lnTo>
                  <a:cubicBezTo>
                    <a:pt x="12777" y="0"/>
                    <a:pt x="0" y="18183"/>
                    <a:pt x="0" y="40570"/>
                  </a:cubicBezTo>
                  <a:cubicBezTo>
                    <a:pt x="0" y="62956"/>
                    <a:pt x="12777" y="81166"/>
                    <a:pt x="28529" y="81166"/>
                  </a:cubicBezTo>
                  <a:lnTo>
                    <a:pt x="246664" y="81166"/>
                  </a:lnTo>
                  <a:cubicBezTo>
                    <a:pt x="262416" y="81166"/>
                    <a:pt x="275193" y="63011"/>
                    <a:pt x="275193" y="40570"/>
                  </a:cubicBezTo>
                  <a:cubicBezTo>
                    <a:pt x="275193" y="18128"/>
                    <a:pt x="262416" y="0"/>
                    <a:pt x="246664" y="0"/>
                  </a:cubicBezTo>
                  <a:close/>
                </a:path>
              </a:pathLst>
            </a:custGeom>
            <a:grpFill/>
            <a:ln w="0" cap="flat">
              <a:noFill/>
              <a:prstDash val="solid"/>
              <a:miter/>
            </a:ln>
          </p:spPr>
          <p:txBody>
            <a:bodyPr rtlCol="0" anchor="ctr"/>
            <a:lstStyle/>
            <a:p>
              <a:endParaRPr lang="en-GB" dirty="0"/>
            </a:p>
          </p:txBody>
        </p:sp>
        <p:sp>
          <p:nvSpPr>
            <p:cNvPr id="22" name="Freeform 439">
              <a:extLst>
                <a:ext uri="{FF2B5EF4-FFF2-40B4-BE49-F238E27FC236}">
                  <a16:creationId xmlns:a16="http://schemas.microsoft.com/office/drawing/2014/main" id="{E96C330A-752A-3B07-23B3-1D46A5DBD75D}"/>
                </a:ext>
              </a:extLst>
            </p:cNvPr>
            <p:cNvSpPr/>
            <p:nvPr/>
          </p:nvSpPr>
          <p:spPr>
            <a:xfrm>
              <a:off x="8594747" y="5035388"/>
              <a:ext cx="427259" cy="466709"/>
            </a:xfrm>
            <a:custGeom>
              <a:avLst/>
              <a:gdLst>
                <a:gd name="connsiteX0" fmla="*/ 269351 w 427259"/>
                <a:gd name="connsiteY0" fmla="*/ 0 h 466709"/>
                <a:gd name="connsiteX1" fmla="*/ 164297 w 427259"/>
                <a:gd name="connsiteY1" fmla="*/ 0 h 466709"/>
                <a:gd name="connsiteX2" fmla="*/ 164324 w 427259"/>
                <a:gd name="connsiteY2" fmla="*/ 1993 h 466709"/>
                <a:gd name="connsiteX3" fmla="*/ 0 w 427259"/>
                <a:gd name="connsiteY3" fmla="*/ 466710 h 466709"/>
                <a:gd name="connsiteX4" fmla="*/ 427260 w 427259"/>
                <a:gd name="connsiteY4" fmla="*/ 466710 h 466709"/>
                <a:gd name="connsiteX5" fmla="*/ 269378 w 427259"/>
                <a:gd name="connsiteY5" fmla="*/ 2293 h 466709"/>
                <a:gd name="connsiteX6" fmla="*/ 269351 w 427259"/>
                <a:gd name="connsiteY6" fmla="*/ 0 h 46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259" h="466709">
                  <a:moveTo>
                    <a:pt x="269351" y="0"/>
                  </a:moveTo>
                  <a:lnTo>
                    <a:pt x="164297" y="0"/>
                  </a:lnTo>
                  <a:lnTo>
                    <a:pt x="164324" y="1993"/>
                  </a:lnTo>
                  <a:lnTo>
                    <a:pt x="0" y="466710"/>
                  </a:lnTo>
                  <a:lnTo>
                    <a:pt x="427260" y="466710"/>
                  </a:lnTo>
                  <a:lnTo>
                    <a:pt x="269378" y="2293"/>
                  </a:lnTo>
                  <a:lnTo>
                    <a:pt x="269351" y="0"/>
                  </a:lnTo>
                  <a:close/>
                </a:path>
              </a:pathLst>
            </a:custGeom>
            <a:grpFill/>
            <a:ln w="0" cap="flat">
              <a:noFill/>
              <a:prstDash val="solid"/>
              <a:miter/>
            </a:ln>
          </p:spPr>
          <p:txBody>
            <a:bodyPr rtlCol="0" anchor="ctr"/>
            <a:lstStyle/>
            <a:p>
              <a:endParaRPr lang="en-GB" dirty="0"/>
            </a:p>
          </p:txBody>
        </p:sp>
      </p:grpSp>
      <p:grpSp>
        <p:nvGrpSpPr>
          <p:cNvPr id="23" name="Graphic 19">
            <a:extLst>
              <a:ext uri="{FF2B5EF4-FFF2-40B4-BE49-F238E27FC236}">
                <a16:creationId xmlns:a16="http://schemas.microsoft.com/office/drawing/2014/main" id="{22C6E7E0-BC32-0DC7-1D05-BD523130F975}"/>
              </a:ext>
            </a:extLst>
          </p:cNvPr>
          <p:cNvGrpSpPr/>
          <p:nvPr/>
        </p:nvGrpSpPr>
        <p:grpSpPr>
          <a:xfrm>
            <a:off x="8280113" y="2621893"/>
            <a:ext cx="1273240" cy="1994047"/>
            <a:chOff x="7859614" y="4626556"/>
            <a:chExt cx="619349" cy="969975"/>
          </a:xfrm>
          <a:solidFill>
            <a:schemeClr val="tx2"/>
          </a:solidFill>
        </p:grpSpPr>
        <p:sp>
          <p:nvSpPr>
            <p:cNvPr id="24" name="Freeform 441">
              <a:extLst>
                <a:ext uri="{FF2B5EF4-FFF2-40B4-BE49-F238E27FC236}">
                  <a16:creationId xmlns:a16="http://schemas.microsoft.com/office/drawing/2014/main" id="{F478A71B-82F2-F15D-6499-A2E7953790B1}"/>
                </a:ext>
              </a:extLst>
            </p:cNvPr>
            <p:cNvSpPr/>
            <p:nvPr/>
          </p:nvSpPr>
          <p:spPr>
            <a:xfrm>
              <a:off x="7859614" y="4668463"/>
              <a:ext cx="619349" cy="928068"/>
            </a:xfrm>
            <a:custGeom>
              <a:avLst/>
              <a:gdLst>
                <a:gd name="connsiteX0" fmla="*/ 413555 w 619349"/>
                <a:gd name="connsiteY0" fmla="*/ 326574 h 928068"/>
                <a:gd name="connsiteX1" fmla="*/ 413555 w 619349"/>
                <a:gd name="connsiteY1" fmla="*/ 72047 h 928068"/>
                <a:gd name="connsiteX2" fmla="*/ 351609 w 619349"/>
                <a:gd name="connsiteY2" fmla="*/ 0 h 928068"/>
                <a:gd name="connsiteX3" fmla="*/ 267822 w 619349"/>
                <a:gd name="connsiteY3" fmla="*/ 0 h 928068"/>
                <a:gd name="connsiteX4" fmla="*/ 205877 w 619349"/>
                <a:gd name="connsiteY4" fmla="*/ 72047 h 928068"/>
                <a:gd name="connsiteX5" fmla="*/ 205877 w 619349"/>
                <a:gd name="connsiteY5" fmla="*/ 326574 h 928068"/>
                <a:gd name="connsiteX6" fmla="*/ 61891 w 619349"/>
                <a:gd name="connsiteY6" fmla="*/ 432638 h 928068"/>
                <a:gd name="connsiteX7" fmla="*/ 0 w 619349"/>
                <a:gd name="connsiteY7" fmla="*/ 618394 h 928068"/>
                <a:gd name="connsiteX8" fmla="*/ 309675 w 619349"/>
                <a:gd name="connsiteY8" fmla="*/ 928069 h 928068"/>
                <a:gd name="connsiteX9" fmla="*/ 619350 w 619349"/>
                <a:gd name="connsiteY9" fmla="*/ 618394 h 928068"/>
                <a:gd name="connsiteX10" fmla="*/ 557458 w 619349"/>
                <a:gd name="connsiteY10" fmla="*/ 432638 h 928068"/>
                <a:gd name="connsiteX11" fmla="*/ 413500 w 619349"/>
                <a:gd name="connsiteY11" fmla="*/ 326574 h 928068"/>
                <a:gd name="connsiteX12" fmla="*/ 309729 w 619349"/>
                <a:gd name="connsiteY12" fmla="*/ 891622 h 928068"/>
                <a:gd name="connsiteX13" fmla="*/ 36474 w 619349"/>
                <a:gd name="connsiteY13" fmla="*/ 618367 h 928068"/>
                <a:gd name="connsiteX14" fmla="*/ 229465 w 619349"/>
                <a:gd name="connsiteY14" fmla="*/ 357124 h 928068"/>
                <a:gd name="connsiteX15" fmla="*/ 242323 w 619349"/>
                <a:gd name="connsiteY15" fmla="*/ 353192 h 928068"/>
                <a:gd name="connsiteX16" fmla="*/ 242323 w 619349"/>
                <a:gd name="connsiteY16" fmla="*/ 72047 h 928068"/>
                <a:gd name="connsiteX17" fmla="*/ 267822 w 619349"/>
                <a:gd name="connsiteY17" fmla="*/ 36447 h 928068"/>
                <a:gd name="connsiteX18" fmla="*/ 351609 w 619349"/>
                <a:gd name="connsiteY18" fmla="*/ 36447 h 928068"/>
                <a:gd name="connsiteX19" fmla="*/ 377108 w 619349"/>
                <a:gd name="connsiteY19" fmla="*/ 72047 h 928068"/>
                <a:gd name="connsiteX20" fmla="*/ 377108 w 619349"/>
                <a:gd name="connsiteY20" fmla="*/ 353192 h 928068"/>
                <a:gd name="connsiteX21" fmla="*/ 389967 w 619349"/>
                <a:gd name="connsiteY21" fmla="*/ 357124 h 928068"/>
                <a:gd name="connsiteX22" fmla="*/ 582957 w 619349"/>
                <a:gd name="connsiteY22" fmla="*/ 618367 h 928068"/>
                <a:gd name="connsiteX23" fmla="*/ 309702 w 619349"/>
                <a:gd name="connsiteY23" fmla="*/ 891622 h 92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9349" h="928068">
                  <a:moveTo>
                    <a:pt x="413555" y="326574"/>
                  </a:moveTo>
                  <a:lnTo>
                    <a:pt x="413555" y="72047"/>
                  </a:lnTo>
                  <a:cubicBezTo>
                    <a:pt x="413555" y="32324"/>
                    <a:pt x="385763" y="0"/>
                    <a:pt x="351609" y="0"/>
                  </a:cubicBezTo>
                  <a:lnTo>
                    <a:pt x="267822" y="0"/>
                  </a:lnTo>
                  <a:cubicBezTo>
                    <a:pt x="233669" y="0"/>
                    <a:pt x="205877" y="32324"/>
                    <a:pt x="205877" y="72047"/>
                  </a:cubicBezTo>
                  <a:lnTo>
                    <a:pt x="205877" y="326574"/>
                  </a:lnTo>
                  <a:cubicBezTo>
                    <a:pt x="149063" y="346859"/>
                    <a:pt x="98311" y="384152"/>
                    <a:pt x="61891" y="432638"/>
                  </a:cubicBezTo>
                  <a:cubicBezTo>
                    <a:pt x="21404" y="486558"/>
                    <a:pt x="0" y="550769"/>
                    <a:pt x="0" y="618394"/>
                  </a:cubicBezTo>
                  <a:cubicBezTo>
                    <a:pt x="0" y="789162"/>
                    <a:pt x="138907" y="928069"/>
                    <a:pt x="309675" y="928069"/>
                  </a:cubicBezTo>
                  <a:cubicBezTo>
                    <a:pt x="480442" y="928069"/>
                    <a:pt x="619350" y="789134"/>
                    <a:pt x="619350" y="618394"/>
                  </a:cubicBezTo>
                  <a:cubicBezTo>
                    <a:pt x="619350" y="550797"/>
                    <a:pt x="597946" y="486558"/>
                    <a:pt x="557458" y="432638"/>
                  </a:cubicBezTo>
                  <a:cubicBezTo>
                    <a:pt x="521039" y="384152"/>
                    <a:pt x="470314" y="346859"/>
                    <a:pt x="413500" y="326574"/>
                  </a:cubicBezTo>
                  <a:close/>
                  <a:moveTo>
                    <a:pt x="309729" y="891622"/>
                  </a:moveTo>
                  <a:cubicBezTo>
                    <a:pt x="159055" y="891622"/>
                    <a:pt x="36474" y="769040"/>
                    <a:pt x="36474" y="618367"/>
                  </a:cubicBezTo>
                  <a:cubicBezTo>
                    <a:pt x="36474" y="497533"/>
                    <a:pt x="114036" y="392533"/>
                    <a:pt x="229465" y="357124"/>
                  </a:cubicBezTo>
                  <a:lnTo>
                    <a:pt x="242323" y="353192"/>
                  </a:lnTo>
                  <a:lnTo>
                    <a:pt x="242323" y="72047"/>
                  </a:lnTo>
                  <a:cubicBezTo>
                    <a:pt x="242323" y="52745"/>
                    <a:pt x="254008" y="36447"/>
                    <a:pt x="267822" y="36447"/>
                  </a:cubicBezTo>
                  <a:lnTo>
                    <a:pt x="351609" y="36447"/>
                  </a:lnTo>
                  <a:cubicBezTo>
                    <a:pt x="365423" y="36447"/>
                    <a:pt x="377108" y="52745"/>
                    <a:pt x="377108" y="72047"/>
                  </a:cubicBezTo>
                  <a:lnTo>
                    <a:pt x="377108" y="353192"/>
                  </a:lnTo>
                  <a:lnTo>
                    <a:pt x="389967" y="357124"/>
                  </a:lnTo>
                  <a:cubicBezTo>
                    <a:pt x="505396" y="392561"/>
                    <a:pt x="582957" y="497533"/>
                    <a:pt x="582957" y="618367"/>
                  </a:cubicBezTo>
                  <a:cubicBezTo>
                    <a:pt x="582957" y="769040"/>
                    <a:pt x="460376" y="891622"/>
                    <a:pt x="309702" y="891622"/>
                  </a:cubicBezTo>
                  <a:close/>
                </a:path>
              </a:pathLst>
            </a:custGeom>
            <a:grpFill/>
            <a:ln w="0" cap="flat">
              <a:noFill/>
              <a:prstDash val="solid"/>
              <a:miter/>
            </a:ln>
          </p:spPr>
          <p:txBody>
            <a:bodyPr rtlCol="0" anchor="ctr"/>
            <a:lstStyle/>
            <a:p>
              <a:endParaRPr lang="en-GB" dirty="0"/>
            </a:p>
          </p:txBody>
        </p:sp>
        <p:sp>
          <p:nvSpPr>
            <p:cNvPr id="25" name="Freeform 442">
              <a:extLst>
                <a:ext uri="{FF2B5EF4-FFF2-40B4-BE49-F238E27FC236}">
                  <a16:creationId xmlns:a16="http://schemas.microsoft.com/office/drawing/2014/main" id="{524113E6-0543-2D93-828D-816D4EDCEAC8}"/>
                </a:ext>
              </a:extLst>
            </p:cNvPr>
            <p:cNvSpPr/>
            <p:nvPr/>
          </p:nvSpPr>
          <p:spPr>
            <a:xfrm>
              <a:off x="8045806" y="4626556"/>
              <a:ext cx="247046" cy="72866"/>
            </a:xfrm>
            <a:custGeom>
              <a:avLst/>
              <a:gdLst>
                <a:gd name="connsiteX0" fmla="*/ 221438 w 247046"/>
                <a:gd name="connsiteY0" fmla="*/ 0 h 72866"/>
                <a:gd name="connsiteX1" fmla="*/ 25608 w 247046"/>
                <a:gd name="connsiteY1" fmla="*/ 0 h 72866"/>
                <a:gd name="connsiteX2" fmla="*/ 0 w 247046"/>
                <a:gd name="connsiteY2" fmla="*/ 36419 h 72866"/>
                <a:gd name="connsiteX3" fmla="*/ 25608 w 247046"/>
                <a:gd name="connsiteY3" fmla="*/ 72866 h 72866"/>
                <a:gd name="connsiteX4" fmla="*/ 221438 w 247046"/>
                <a:gd name="connsiteY4" fmla="*/ 72866 h 72866"/>
                <a:gd name="connsiteX5" fmla="*/ 247046 w 247046"/>
                <a:gd name="connsiteY5" fmla="*/ 36419 h 72866"/>
                <a:gd name="connsiteX6" fmla="*/ 221438 w 247046"/>
                <a:gd name="connsiteY6" fmla="*/ 0 h 7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46" h="72866">
                  <a:moveTo>
                    <a:pt x="221438" y="0"/>
                  </a:moveTo>
                  <a:lnTo>
                    <a:pt x="25608" y="0"/>
                  </a:lnTo>
                  <a:cubicBezTo>
                    <a:pt x="11467" y="0"/>
                    <a:pt x="0" y="16299"/>
                    <a:pt x="0" y="36419"/>
                  </a:cubicBezTo>
                  <a:cubicBezTo>
                    <a:pt x="0" y="56540"/>
                    <a:pt x="11467" y="72866"/>
                    <a:pt x="25608" y="72866"/>
                  </a:cubicBezTo>
                  <a:lnTo>
                    <a:pt x="221438" y="72866"/>
                  </a:lnTo>
                  <a:cubicBezTo>
                    <a:pt x="235580" y="72866"/>
                    <a:pt x="247046" y="56568"/>
                    <a:pt x="247046" y="36419"/>
                  </a:cubicBezTo>
                  <a:cubicBezTo>
                    <a:pt x="247046" y="16271"/>
                    <a:pt x="235580" y="0"/>
                    <a:pt x="221438" y="0"/>
                  </a:cubicBezTo>
                  <a:close/>
                </a:path>
              </a:pathLst>
            </a:custGeom>
            <a:grpFill/>
            <a:ln w="0" cap="flat">
              <a:noFill/>
              <a:prstDash val="solid"/>
              <a:miter/>
            </a:ln>
          </p:spPr>
          <p:txBody>
            <a:bodyPr rtlCol="0" anchor="ctr"/>
            <a:lstStyle/>
            <a:p>
              <a:endParaRPr lang="en-GB" dirty="0"/>
            </a:p>
          </p:txBody>
        </p:sp>
        <p:sp>
          <p:nvSpPr>
            <p:cNvPr id="26" name="Freeform 443">
              <a:extLst>
                <a:ext uri="{FF2B5EF4-FFF2-40B4-BE49-F238E27FC236}">
                  <a16:creationId xmlns:a16="http://schemas.microsoft.com/office/drawing/2014/main" id="{7A03EA2E-3226-3935-7DEB-0ACF360083E1}"/>
                </a:ext>
              </a:extLst>
            </p:cNvPr>
            <p:cNvSpPr/>
            <p:nvPr/>
          </p:nvSpPr>
          <p:spPr>
            <a:xfrm>
              <a:off x="7921587" y="5262341"/>
              <a:ext cx="495512" cy="272272"/>
            </a:xfrm>
            <a:custGeom>
              <a:avLst/>
              <a:gdLst>
                <a:gd name="connsiteX0" fmla="*/ 1229 w 495512"/>
                <a:gd name="connsiteY0" fmla="*/ 0 h 272272"/>
                <a:gd name="connsiteX1" fmla="*/ 0 w 495512"/>
                <a:gd name="connsiteY1" fmla="*/ 24516 h 272272"/>
                <a:gd name="connsiteX2" fmla="*/ 247756 w 495512"/>
                <a:gd name="connsiteY2" fmla="*/ 272272 h 272272"/>
                <a:gd name="connsiteX3" fmla="*/ 495512 w 495512"/>
                <a:gd name="connsiteY3" fmla="*/ 24516 h 272272"/>
                <a:gd name="connsiteX4" fmla="*/ 494284 w 495512"/>
                <a:gd name="connsiteY4" fmla="*/ 0 h 272272"/>
                <a:gd name="connsiteX5" fmla="*/ 1256 w 495512"/>
                <a:gd name="connsiteY5" fmla="*/ 0 h 27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512" h="272272">
                  <a:moveTo>
                    <a:pt x="1229" y="0"/>
                  </a:moveTo>
                  <a:cubicBezTo>
                    <a:pt x="437" y="8081"/>
                    <a:pt x="0" y="16244"/>
                    <a:pt x="0" y="24516"/>
                  </a:cubicBezTo>
                  <a:cubicBezTo>
                    <a:pt x="0" y="161130"/>
                    <a:pt x="111142" y="272272"/>
                    <a:pt x="247756" y="272272"/>
                  </a:cubicBezTo>
                  <a:cubicBezTo>
                    <a:pt x="384370" y="272272"/>
                    <a:pt x="495512" y="161130"/>
                    <a:pt x="495512" y="24516"/>
                  </a:cubicBezTo>
                  <a:cubicBezTo>
                    <a:pt x="495512" y="16244"/>
                    <a:pt x="495076" y="8081"/>
                    <a:pt x="494284" y="0"/>
                  </a:cubicBezTo>
                  <a:lnTo>
                    <a:pt x="1256" y="0"/>
                  </a:lnTo>
                  <a:close/>
                </a:path>
              </a:pathLst>
            </a:custGeom>
            <a:grpFill/>
            <a:ln w="0" cap="flat">
              <a:noFill/>
              <a:prstDash val="solid"/>
              <a:miter/>
            </a:ln>
          </p:spPr>
          <p:txBody>
            <a:bodyPr rtlCol="0" anchor="ctr"/>
            <a:lstStyle/>
            <a:p>
              <a:endParaRPr lang="en-GB" dirty="0"/>
            </a:p>
          </p:txBody>
        </p:sp>
      </p:grpSp>
      <p:sp>
        <p:nvSpPr>
          <p:cNvPr id="27" name="Content Placeholder 12">
            <a:extLst>
              <a:ext uri="{FF2B5EF4-FFF2-40B4-BE49-F238E27FC236}">
                <a16:creationId xmlns:a16="http://schemas.microsoft.com/office/drawing/2014/main" id="{4E96930A-1212-3461-FAA3-E18C77053714}"/>
              </a:ext>
            </a:extLst>
          </p:cNvPr>
          <p:cNvSpPr txBox="1">
            <a:spLocks/>
          </p:cNvSpPr>
          <p:nvPr/>
        </p:nvSpPr>
        <p:spPr>
          <a:xfrm>
            <a:off x="626881" y="6453336"/>
            <a:ext cx="489305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a:t>
            </a:r>
            <a:r>
              <a:rPr lang="en-GB" dirty="0" err="1"/>
              <a:t>Mäkitie</a:t>
            </a:r>
            <a:endParaRPr lang="en-GB" dirty="0"/>
          </a:p>
        </p:txBody>
      </p:sp>
    </p:spTree>
    <p:extLst>
      <p:ext uri="{BB962C8B-B14F-4D97-AF65-F5344CB8AC3E}">
        <p14:creationId xmlns:p14="http://schemas.microsoft.com/office/powerpoint/2010/main" val="33856380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Maintenance of normal phosphate balance</a:t>
            </a:r>
            <a:br>
              <a:rPr lang="en-GB" dirty="0"/>
            </a:br>
            <a:r>
              <a:rPr lang="en-GB" sz="2400" dirty="0">
                <a:solidFill>
                  <a:schemeClr val="accent1"/>
                </a:solidFill>
              </a:rPr>
              <a:t>High serum or high dietary phosphate</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16</a:t>
            </a:fld>
            <a:endParaRPr lang="en-GB" dirty="0"/>
          </a:p>
        </p:txBody>
      </p:sp>
      <p:sp>
        <p:nvSpPr>
          <p:cNvPr id="8" name="Content Placeholder 7">
            <a:extLst>
              <a:ext uri="{FF2B5EF4-FFF2-40B4-BE49-F238E27FC236}">
                <a16:creationId xmlns:a16="http://schemas.microsoft.com/office/drawing/2014/main" id="{80208137-BFE6-F3AF-60FB-EBB8644E5896}"/>
              </a:ext>
            </a:extLst>
          </p:cNvPr>
          <p:cNvSpPr>
            <a:spLocks noGrp="1"/>
          </p:cNvSpPr>
          <p:nvPr>
            <p:ph sz="quarter" idx="15"/>
          </p:nvPr>
        </p:nvSpPr>
        <p:spPr/>
        <p:txBody>
          <a:bodyPr anchor="b" anchorCtr="0"/>
          <a:lstStyle/>
          <a:p>
            <a:r>
              <a:rPr lang="en-GB" altLang="en-US" sz="1200" dirty="0">
                <a:solidFill>
                  <a:schemeClr val="tx2"/>
                </a:solidFill>
                <a:ea typeface="MS PGothic" panose="020B0600070205080204" pitchFamily="34" charset="-128"/>
                <a:cs typeface="Arial" panose="020B0604020202020204" pitchFamily="34" charset="0"/>
              </a:rPr>
              <a:t>1,25(OH)</a:t>
            </a:r>
            <a:r>
              <a:rPr lang="en-GB" altLang="en-US" sz="1200" baseline="-25000" dirty="0">
                <a:solidFill>
                  <a:schemeClr val="tx2"/>
                </a:solidFill>
                <a:ea typeface="MS PGothic" panose="020B0600070205080204" pitchFamily="34" charset="-128"/>
                <a:cs typeface="Arial" panose="020B0604020202020204" pitchFamily="34" charset="0"/>
              </a:rPr>
              <a:t>2</a:t>
            </a:r>
            <a:r>
              <a:rPr lang="en-GB" altLang="en-US" sz="1200" dirty="0">
                <a:solidFill>
                  <a:schemeClr val="tx2"/>
                </a:solidFill>
                <a:ea typeface="MS PGothic" panose="020B0600070205080204" pitchFamily="34" charset="-128"/>
                <a:cs typeface="Arial" panose="020B0604020202020204" pitchFamily="34" charset="0"/>
              </a:rPr>
              <a:t>D, 1,25-dihydroxyvitamin D; CaSR, calcium sensing receptor; </a:t>
            </a:r>
            <a:r>
              <a:rPr lang="en-GB" sz="1200" dirty="0">
                <a:solidFill>
                  <a:schemeClr val="tx2"/>
                </a:solidFill>
                <a:ea typeface="Aileron" charset="0"/>
                <a:cs typeface="Arial" panose="020B0604020202020204" pitchFamily="34" charset="0"/>
              </a:rPr>
              <a:t>FGF23, fibroblast growth factor 23; Npt2a/b/c, </a:t>
            </a:r>
            <a:r>
              <a:rPr lang="en-GB" sz="1200" dirty="0">
                <a:solidFill>
                  <a:schemeClr val="tx2"/>
                </a:solidFill>
                <a:cs typeface="Arial" panose="020B0604020202020204" pitchFamily="34" charset="0"/>
              </a:rPr>
              <a:t>sodium-dependent phosphate transport protein 2a/</a:t>
            </a:r>
            <a:r>
              <a:rPr lang="en-GB" dirty="0">
                <a:solidFill>
                  <a:schemeClr val="tx2"/>
                </a:solidFill>
                <a:ea typeface="MS PGothic" panose="020B0600070205080204" pitchFamily="34" charset="-128"/>
              </a:rPr>
              <a:t>b/c; PiT1/2, sodium-dependent phosphate transporter 1/2; PTH, parathyroid hormone</a:t>
            </a:r>
          </a:p>
          <a:p>
            <a:r>
              <a:rPr lang="en-GB" altLang="en-US" dirty="0">
                <a:solidFill>
                  <a:schemeClr val="tx2"/>
                </a:solidFill>
                <a:ea typeface="MS PGothic" panose="020B0600070205080204" pitchFamily="34" charset="-128"/>
              </a:rPr>
              <a:t>Adapted from: Hernando N, et al. </a:t>
            </a:r>
            <a:r>
              <a:rPr lang="en-GB" altLang="en-US" dirty="0" err="1">
                <a:solidFill>
                  <a:schemeClr val="tx2"/>
                </a:solidFill>
                <a:ea typeface="MS PGothic" panose="020B0600070205080204" pitchFamily="34" charset="-128"/>
              </a:rPr>
              <a:t>Physiol</a:t>
            </a:r>
            <a:r>
              <a:rPr lang="en-GB" altLang="en-US" dirty="0">
                <a:solidFill>
                  <a:schemeClr val="tx2"/>
                </a:solidFill>
                <a:ea typeface="MS PGothic" panose="020B0600070205080204" pitchFamily="34" charset="-128"/>
              </a:rPr>
              <a:t> Rev. 2021;101:1-35</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12" name="TextBox 11">
            <a:extLst>
              <a:ext uri="{FF2B5EF4-FFF2-40B4-BE49-F238E27FC236}">
                <a16:creationId xmlns:a16="http://schemas.microsoft.com/office/drawing/2014/main" id="{E2CD8800-C840-D044-1500-B5BD43579B66}"/>
              </a:ext>
            </a:extLst>
          </p:cNvPr>
          <p:cNvSpPr txBox="1"/>
          <p:nvPr/>
        </p:nvSpPr>
        <p:spPr>
          <a:xfrm>
            <a:off x="2834033" y="1555363"/>
            <a:ext cx="1587294" cy="492443"/>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CaSR</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phosphate sensing</a:t>
            </a:r>
          </a:p>
        </p:txBody>
      </p:sp>
      <p:cxnSp>
        <p:nvCxnSpPr>
          <p:cNvPr id="13" name="Straight Connector 12">
            <a:extLst>
              <a:ext uri="{FF2B5EF4-FFF2-40B4-BE49-F238E27FC236}">
                <a16:creationId xmlns:a16="http://schemas.microsoft.com/office/drawing/2014/main" id="{37EBD2F8-159B-79A8-7CC4-680BB8B855BD}"/>
              </a:ext>
            </a:extLst>
          </p:cNvPr>
          <p:cNvCxnSpPr>
            <a:cxnSpLocks/>
          </p:cNvCxnSpPr>
          <p:nvPr/>
        </p:nvCxnSpPr>
        <p:spPr>
          <a:xfrm>
            <a:off x="3627679" y="2069151"/>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A89ED6-25B4-21F5-FF62-4052309B33F4}"/>
              </a:ext>
            </a:extLst>
          </p:cNvPr>
          <p:cNvCxnSpPr>
            <a:cxnSpLocks/>
          </p:cNvCxnSpPr>
          <p:nvPr/>
        </p:nvCxnSpPr>
        <p:spPr>
          <a:xfrm rot="16200000">
            <a:off x="4671037" y="5465951"/>
            <a:ext cx="0" cy="72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EB64A59E-1F09-0D46-4BC8-C76D06D514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1452" y="1344489"/>
            <a:ext cx="1224136" cy="1108054"/>
          </a:xfrm>
          <a:prstGeom prst="rect">
            <a:avLst/>
          </a:prstGeom>
        </p:spPr>
      </p:pic>
      <p:pic>
        <p:nvPicPr>
          <p:cNvPr id="42" name="Picture 41">
            <a:extLst>
              <a:ext uri="{FF2B5EF4-FFF2-40B4-BE49-F238E27FC236}">
                <a16:creationId xmlns:a16="http://schemas.microsoft.com/office/drawing/2014/main" id="{22512913-3DED-66FC-CE11-A7ACF222B5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5918" y="3248389"/>
            <a:ext cx="1353692" cy="1476755"/>
          </a:xfrm>
          <a:prstGeom prst="rect">
            <a:avLst/>
          </a:prstGeom>
        </p:spPr>
      </p:pic>
      <p:sp>
        <p:nvSpPr>
          <p:cNvPr id="47" name="TextBox 46">
            <a:extLst>
              <a:ext uri="{FF2B5EF4-FFF2-40B4-BE49-F238E27FC236}">
                <a16:creationId xmlns:a16="http://schemas.microsoft.com/office/drawing/2014/main" id="{E441F123-09E9-EAD3-9C66-40691A401BC4}"/>
              </a:ext>
            </a:extLst>
          </p:cNvPr>
          <p:cNvSpPr txBox="1"/>
          <p:nvPr/>
        </p:nvSpPr>
        <p:spPr>
          <a:xfrm>
            <a:off x="3303714" y="2443694"/>
            <a:ext cx="647934"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PTH</a:t>
            </a:r>
          </a:p>
        </p:txBody>
      </p:sp>
      <p:cxnSp>
        <p:nvCxnSpPr>
          <p:cNvPr id="48" name="Straight Connector 47">
            <a:extLst>
              <a:ext uri="{FF2B5EF4-FFF2-40B4-BE49-F238E27FC236}">
                <a16:creationId xmlns:a16="http://schemas.microsoft.com/office/drawing/2014/main" id="{60914C84-7D09-F0A8-87C0-E9FA5A629B9A}"/>
              </a:ext>
            </a:extLst>
          </p:cNvPr>
          <p:cNvCxnSpPr>
            <a:cxnSpLocks/>
          </p:cNvCxnSpPr>
          <p:nvPr/>
        </p:nvCxnSpPr>
        <p:spPr>
          <a:xfrm>
            <a:off x="3627679" y="2728381"/>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49" name="Picture 48" descr="A close-up of a kidney&#10;&#10;Description automatically generated">
            <a:extLst>
              <a:ext uri="{FF2B5EF4-FFF2-40B4-BE49-F238E27FC236}">
                <a16:creationId xmlns:a16="http://schemas.microsoft.com/office/drawing/2014/main" id="{8E8D80C8-B597-9139-B4AC-5FF663DE5E2A}"/>
              </a:ext>
            </a:extLst>
          </p:cNvPr>
          <p:cNvPicPr>
            <a:picLocks noChangeAspect="1"/>
          </p:cNvPicPr>
          <p:nvPr/>
        </p:nvPicPr>
        <p:blipFill>
          <a:blip r:embed="rId5">
            <a:alphaModFix amt="80000"/>
          </a:blip>
          <a:stretch>
            <a:fillRect/>
          </a:stretch>
        </p:blipFill>
        <p:spPr>
          <a:xfrm flipH="1">
            <a:off x="2653644" y="3103900"/>
            <a:ext cx="1717113" cy="1717113"/>
          </a:xfrm>
          <a:prstGeom prst="rect">
            <a:avLst/>
          </a:prstGeom>
        </p:spPr>
      </p:pic>
      <p:sp>
        <p:nvSpPr>
          <p:cNvPr id="50" name="Oval 49">
            <a:extLst>
              <a:ext uri="{FF2B5EF4-FFF2-40B4-BE49-F238E27FC236}">
                <a16:creationId xmlns:a16="http://schemas.microsoft.com/office/drawing/2014/main" id="{03D92084-4080-575B-8A5D-1BC647140370}"/>
              </a:ext>
            </a:extLst>
          </p:cNvPr>
          <p:cNvSpPr/>
          <p:nvPr/>
        </p:nvSpPr>
        <p:spPr>
          <a:xfrm>
            <a:off x="3215756" y="3305120"/>
            <a:ext cx="881973" cy="472902"/>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FGF23</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Klotho</a:t>
            </a:r>
          </a:p>
        </p:txBody>
      </p:sp>
      <p:cxnSp>
        <p:nvCxnSpPr>
          <p:cNvPr id="51" name="Straight Connector 50">
            <a:extLst>
              <a:ext uri="{FF2B5EF4-FFF2-40B4-BE49-F238E27FC236}">
                <a16:creationId xmlns:a16="http://schemas.microsoft.com/office/drawing/2014/main" id="{412371A5-7521-8E3C-DAF6-B029029F5FA1}"/>
              </a:ext>
            </a:extLst>
          </p:cNvPr>
          <p:cNvCxnSpPr>
            <a:cxnSpLocks/>
          </p:cNvCxnSpPr>
          <p:nvPr/>
        </p:nvCxnSpPr>
        <p:spPr>
          <a:xfrm>
            <a:off x="3627679" y="5301248"/>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22AECC9-F1AB-CE58-C9C4-B1972476BEC1}"/>
              </a:ext>
            </a:extLst>
          </p:cNvPr>
          <p:cNvSpPr txBox="1"/>
          <p:nvPr/>
        </p:nvSpPr>
        <p:spPr>
          <a:xfrm>
            <a:off x="2931020" y="5656892"/>
            <a:ext cx="1393330"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Reabsorption</a:t>
            </a:r>
          </a:p>
        </p:txBody>
      </p:sp>
      <p:sp>
        <p:nvSpPr>
          <p:cNvPr id="53" name="TextBox 52">
            <a:extLst>
              <a:ext uri="{FF2B5EF4-FFF2-40B4-BE49-F238E27FC236}">
                <a16:creationId xmlns:a16="http://schemas.microsoft.com/office/drawing/2014/main" id="{9BF35DE2-BEF2-9D0E-532C-6BBC728264F7}"/>
              </a:ext>
            </a:extLst>
          </p:cNvPr>
          <p:cNvSpPr txBox="1"/>
          <p:nvPr/>
        </p:nvSpPr>
        <p:spPr>
          <a:xfrm>
            <a:off x="5064427" y="5656892"/>
            <a:ext cx="1726755"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Serum phosphate</a:t>
            </a:r>
          </a:p>
        </p:txBody>
      </p:sp>
      <p:sp>
        <p:nvSpPr>
          <p:cNvPr id="54" name="Rounded Rectangle 53">
            <a:extLst>
              <a:ext uri="{FF2B5EF4-FFF2-40B4-BE49-F238E27FC236}">
                <a16:creationId xmlns:a16="http://schemas.microsoft.com/office/drawing/2014/main" id="{B39C70F4-9776-D817-D975-C17BFA848762}"/>
              </a:ext>
            </a:extLst>
          </p:cNvPr>
          <p:cNvSpPr/>
          <p:nvPr/>
        </p:nvSpPr>
        <p:spPr>
          <a:xfrm>
            <a:off x="2743977" y="4792377"/>
            <a:ext cx="1775032" cy="44399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00" dirty="0">
                <a:solidFill>
                  <a:schemeClr val="bg1"/>
                </a:solidFill>
                <a:latin typeface="Arial" panose="020B0604020202020204" pitchFamily="34" charset="0"/>
                <a:cs typeface="Arial" panose="020B0604020202020204" pitchFamily="34" charset="0"/>
              </a:rPr>
              <a:t>SLC34A1 (Npt2a)</a:t>
            </a:r>
          </a:p>
          <a:p>
            <a:pPr algn="ctr"/>
            <a:r>
              <a:rPr lang="en-GB" sz="1300" dirty="0">
                <a:solidFill>
                  <a:schemeClr val="bg1"/>
                </a:solidFill>
                <a:latin typeface="Arial" panose="020B0604020202020204" pitchFamily="34" charset="0"/>
                <a:cs typeface="Arial" panose="020B0604020202020204" pitchFamily="34" charset="0"/>
              </a:rPr>
              <a:t>SLC34A3 (Npt2c)</a:t>
            </a:r>
          </a:p>
        </p:txBody>
      </p:sp>
      <p:sp>
        <p:nvSpPr>
          <p:cNvPr id="55" name="TextBox 54">
            <a:extLst>
              <a:ext uri="{FF2B5EF4-FFF2-40B4-BE49-F238E27FC236}">
                <a16:creationId xmlns:a16="http://schemas.microsoft.com/office/drawing/2014/main" id="{3E889624-0383-C386-C6C8-FD083290A94D}"/>
              </a:ext>
            </a:extLst>
          </p:cNvPr>
          <p:cNvSpPr txBox="1"/>
          <p:nvPr/>
        </p:nvSpPr>
        <p:spPr>
          <a:xfrm>
            <a:off x="5320106" y="3799172"/>
            <a:ext cx="1215397"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1,25(OH)</a:t>
            </a:r>
            <a:r>
              <a:rPr lang="en-GB" sz="1300" b="1" baseline="-25000" dirty="0">
                <a:solidFill>
                  <a:srgbClr val="505050"/>
                </a:solidFill>
                <a:latin typeface="Arial" panose="020B0604020202020204" pitchFamily="34" charset="0"/>
                <a:cs typeface="Arial" panose="020B0604020202020204" pitchFamily="34" charset="0"/>
              </a:rPr>
              <a:t>2</a:t>
            </a:r>
            <a:r>
              <a:rPr lang="en-GB" sz="1300" b="1" dirty="0">
                <a:solidFill>
                  <a:srgbClr val="505050"/>
                </a:solidFill>
                <a:latin typeface="Arial" panose="020B0604020202020204" pitchFamily="34" charset="0"/>
                <a:cs typeface="Arial" panose="020B0604020202020204" pitchFamily="34" charset="0"/>
              </a:rPr>
              <a:t>D</a:t>
            </a:r>
          </a:p>
        </p:txBody>
      </p:sp>
      <p:cxnSp>
        <p:nvCxnSpPr>
          <p:cNvPr id="56" name="Straight Connector 55">
            <a:extLst>
              <a:ext uri="{FF2B5EF4-FFF2-40B4-BE49-F238E27FC236}">
                <a16:creationId xmlns:a16="http://schemas.microsoft.com/office/drawing/2014/main" id="{ED2A7B8E-94EC-E201-C29B-D788168F2009}"/>
              </a:ext>
            </a:extLst>
          </p:cNvPr>
          <p:cNvCxnSpPr>
            <a:cxnSpLocks/>
          </p:cNvCxnSpPr>
          <p:nvPr/>
        </p:nvCxnSpPr>
        <p:spPr>
          <a:xfrm rot="16200000">
            <a:off x="4757322" y="3379588"/>
            <a:ext cx="0" cy="1152000"/>
          </a:xfrm>
          <a:prstGeom prst="line">
            <a:avLst/>
          </a:prstGeom>
          <a:ln w="285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938C52B-0A60-7FFE-17A9-DCE58E4E4B7F}"/>
              </a:ext>
            </a:extLst>
          </p:cNvPr>
          <p:cNvCxnSpPr>
            <a:cxnSpLocks/>
          </p:cNvCxnSpPr>
          <p:nvPr/>
        </p:nvCxnSpPr>
        <p:spPr>
          <a:xfrm>
            <a:off x="2560879" y="4867769"/>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C049974-0ABF-1721-D354-8EACD7C78270}"/>
              </a:ext>
            </a:extLst>
          </p:cNvPr>
          <p:cNvCxnSpPr>
            <a:cxnSpLocks/>
          </p:cNvCxnSpPr>
          <p:nvPr/>
        </p:nvCxnSpPr>
        <p:spPr>
          <a:xfrm>
            <a:off x="8193165" y="5301248"/>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EDEEA9C-A253-83D8-37BE-7AAB636EFD44}"/>
              </a:ext>
            </a:extLst>
          </p:cNvPr>
          <p:cNvSpPr txBox="1"/>
          <p:nvPr/>
        </p:nvSpPr>
        <p:spPr>
          <a:xfrm>
            <a:off x="7592552" y="5656892"/>
            <a:ext cx="1201227"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Absorption</a:t>
            </a:r>
          </a:p>
        </p:txBody>
      </p:sp>
      <p:sp>
        <p:nvSpPr>
          <p:cNvPr id="61" name="Rounded Rectangle 60">
            <a:extLst>
              <a:ext uri="{FF2B5EF4-FFF2-40B4-BE49-F238E27FC236}">
                <a16:creationId xmlns:a16="http://schemas.microsoft.com/office/drawing/2014/main" id="{6D6D9F10-9324-8788-004F-94DEA4840AB5}"/>
              </a:ext>
            </a:extLst>
          </p:cNvPr>
          <p:cNvSpPr/>
          <p:nvPr/>
        </p:nvSpPr>
        <p:spPr>
          <a:xfrm>
            <a:off x="7305649" y="4792377"/>
            <a:ext cx="1775032" cy="44399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00" dirty="0">
                <a:solidFill>
                  <a:schemeClr val="bg1"/>
                </a:solidFill>
                <a:latin typeface="Arial" panose="020B0604020202020204" pitchFamily="34" charset="0"/>
                <a:cs typeface="Arial" panose="020B0604020202020204" pitchFamily="34" charset="0"/>
              </a:rPr>
              <a:t>SLC34A2 (Npt2b)</a:t>
            </a:r>
          </a:p>
        </p:txBody>
      </p:sp>
      <p:cxnSp>
        <p:nvCxnSpPr>
          <p:cNvPr id="62" name="Straight Connector 61">
            <a:extLst>
              <a:ext uri="{FF2B5EF4-FFF2-40B4-BE49-F238E27FC236}">
                <a16:creationId xmlns:a16="http://schemas.microsoft.com/office/drawing/2014/main" id="{1A5E31C7-430C-F6AA-3B06-8646484066BE}"/>
              </a:ext>
            </a:extLst>
          </p:cNvPr>
          <p:cNvCxnSpPr>
            <a:cxnSpLocks/>
          </p:cNvCxnSpPr>
          <p:nvPr/>
        </p:nvCxnSpPr>
        <p:spPr>
          <a:xfrm>
            <a:off x="7136465" y="4867769"/>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EB08D3F-0EF5-C38F-D345-A6C780822FD9}"/>
              </a:ext>
            </a:extLst>
          </p:cNvPr>
          <p:cNvCxnSpPr>
            <a:cxnSpLocks/>
          </p:cNvCxnSpPr>
          <p:nvPr/>
        </p:nvCxnSpPr>
        <p:spPr>
          <a:xfrm rot="5400000" flipH="1">
            <a:off x="7159394" y="5465951"/>
            <a:ext cx="0" cy="72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77E6AAA-DFB2-2921-30A2-AEE9D8876B6B}"/>
              </a:ext>
            </a:extLst>
          </p:cNvPr>
          <p:cNvCxnSpPr>
            <a:cxnSpLocks/>
          </p:cNvCxnSpPr>
          <p:nvPr/>
        </p:nvCxnSpPr>
        <p:spPr>
          <a:xfrm rot="16200000">
            <a:off x="6985177" y="3451588"/>
            <a:ext cx="0" cy="1008000"/>
          </a:xfrm>
          <a:prstGeom prst="line">
            <a:avLst/>
          </a:prstGeom>
          <a:ln w="285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0A0B768-A052-734B-C192-2449918ADF1A}"/>
              </a:ext>
            </a:extLst>
          </p:cNvPr>
          <p:cNvSpPr txBox="1"/>
          <p:nvPr/>
        </p:nvSpPr>
        <p:spPr>
          <a:xfrm>
            <a:off x="7399518" y="1555363"/>
            <a:ext cx="1587294" cy="492443"/>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PiT1/PiT2</a:t>
            </a:r>
          </a:p>
          <a:p>
            <a:pPr algn="ctr"/>
            <a:r>
              <a:rPr lang="en-GB" sz="1300" dirty="0">
                <a:solidFill>
                  <a:srgbClr val="505050"/>
                </a:solidFill>
                <a:latin typeface="Arial" panose="020B0604020202020204" pitchFamily="34" charset="0"/>
                <a:cs typeface="Arial" panose="020B0604020202020204" pitchFamily="34" charset="0"/>
              </a:rPr>
              <a:t>phosphate sensing</a:t>
            </a:r>
          </a:p>
        </p:txBody>
      </p:sp>
      <p:cxnSp>
        <p:nvCxnSpPr>
          <p:cNvPr id="66" name="Straight Connector 65">
            <a:extLst>
              <a:ext uri="{FF2B5EF4-FFF2-40B4-BE49-F238E27FC236}">
                <a16:creationId xmlns:a16="http://schemas.microsoft.com/office/drawing/2014/main" id="{04DCC9F0-42FB-293C-3369-A643A7DBCF81}"/>
              </a:ext>
            </a:extLst>
          </p:cNvPr>
          <p:cNvCxnSpPr>
            <a:cxnSpLocks/>
          </p:cNvCxnSpPr>
          <p:nvPr/>
        </p:nvCxnSpPr>
        <p:spPr>
          <a:xfrm>
            <a:off x="8193165" y="2069151"/>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5C5BE95-FA88-BE54-FD25-A61F2614FDA1}"/>
              </a:ext>
            </a:extLst>
          </p:cNvPr>
          <p:cNvSpPr txBox="1"/>
          <p:nvPr/>
        </p:nvSpPr>
        <p:spPr>
          <a:xfrm>
            <a:off x="7775423" y="2443694"/>
            <a:ext cx="835486"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FGF23</a:t>
            </a:r>
          </a:p>
        </p:txBody>
      </p:sp>
      <p:cxnSp>
        <p:nvCxnSpPr>
          <p:cNvPr id="17" name="Straight Connector 16">
            <a:extLst>
              <a:ext uri="{FF2B5EF4-FFF2-40B4-BE49-F238E27FC236}">
                <a16:creationId xmlns:a16="http://schemas.microsoft.com/office/drawing/2014/main" id="{B996AC78-A55E-2453-EBFA-B8E748D1704F}"/>
              </a:ext>
            </a:extLst>
          </p:cNvPr>
          <p:cNvCxnSpPr>
            <a:cxnSpLocks/>
          </p:cNvCxnSpPr>
          <p:nvPr/>
        </p:nvCxnSpPr>
        <p:spPr>
          <a:xfrm flipH="1">
            <a:off x="4181322" y="2589888"/>
            <a:ext cx="3579205" cy="91112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25A00AAC-73FE-2703-681F-D2BCC7BEEE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797934">
            <a:off x="6381520" y="1329930"/>
            <a:ext cx="1276756" cy="1283015"/>
          </a:xfrm>
          <a:prstGeom prst="rect">
            <a:avLst/>
          </a:prstGeom>
        </p:spPr>
      </p:pic>
    </p:spTree>
    <p:extLst>
      <p:ext uri="{BB962C8B-B14F-4D97-AF65-F5344CB8AC3E}">
        <p14:creationId xmlns:p14="http://schemas.microsoft.com/office/powerpoint/2010/main" val="39082322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solidFill>
                  <a:schemeClr val="accent1"/>
                </a:solidFill>
              </a:rPr>
              <a:t>Genetic disorders </a:t>
            </a:r>
            <a:r>
              <a:rPr lang="en-GB" dirty="0"/>
              <a:t>leading to hypophosphatemia</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17</a:t>
            </a:fld>
            <a:endParaRPr lang="en-GB" dirty="0"/>
          </a:p>
        </p:txBody>
      </p:sp>
      <p:sp>
        <p:nvSpPr>
          <p:cNvPr id="12" name="Content Placeholder 11">
            <a:extLst>
              <a:ext uri="{FF2B5EF4-FFF2-40B4-BE49-F238E27FC236}">
                <a16:creationId xmlns:a16="http://schemas.microsoft.com/office/drawing/2014/main" id="{3744E4C8-86D5-8F9D-90F6-DF6BAEFD5572}"/>
              </a:ext>
            </a:extLst>
          </p:cNvPr>
          <p:cNvSpPr>
            <a:spLocks noGrp="1"/>
          </p:cNvSpPr>
          <p:nvPr>
            <p:ph sz="quarter" idx="15"/>
          </p:nvPr>
        </p:nvSpPr>
        <p:spPr/>
        <p:txBody>
          <a:bodyPr anchor="b" anchorCtr="0"/>
          <a:lstStyle/>
          <a:p>
            <a:r>
              <a:rPr lang="en-GB" altLang="en-US" dirty="0">
                <a:solidFill>
                  <a:schemeClr val="tx2"/>
                </a:solidFill>
                <a:ea typeface="MS PGothic" panose="020B0600070205080204" pitchFamily="34" charset="-128"/>
              </a:rPr>
              <a:t>1,25(OH)2D, 1,25-dihydroxyvitamin D; </a:t>
            </a:r>
            <a:r>
              <a:rPr lang="en-GB" altLang="en-US" dirty="0" err="1">
                <a:solidFill>
                  <a:schemeClr val="tx2"/>
                </a:solidFill>
                <a:ea typeface="MS PGothic" panose="020B0600070205080204" pitchFamily="34" charset="-128"/>
              </a:rPr>
              <a:t>CaSR</a:t>
            </a:r>
            <a:r>
              <a:rPr lang="en-GB" altLang="en-US" dirty="0">
                <a:solidFill>
                  <a:schemeClr val="tx2"/>
                </a:solidFill>
                <a:ea typeface="MS PGothic" panose="020B0600070205080204" pitchFamily="34" charset="-128"/>
              </a:rPr>
              <a:t>, calcium sensing receptor; </a:t>
            </a:r>
            <a:r>
              <a:rPr lang="en-GB" dirty="0">
                <a:solidFill>
                  <a:schemeClr val="tx2"/>
                </a:solidFill>
                <a:ea typeface="MS PGothic" panose="020B0600070205080204" pitchFamily="34" charset="-128"/>
              </a:rPr>
              <a:t>FGF23, fibroblast growth factor 23; Npt2a/b/c, sodium-dependent phosphate transport protein 2a/b/c; Pi, inorganic phosphate; PiT1/2, sodium-dependent phosphate transporter 1/2; PTH, parathyroid hormone</a:t>
            </a:r>
          </a:p>
          <a:p>
            <a:r>
              <a:rPr lang="en-GB" altLang="en-US" dirty="0">
                <a:solidFill>
                  <a:schemeClr val="tx2"/>
                </a:solidFill>
                <a:ea typeface="MS PGothic" panose="020B0600070205080204" pitchFamily="34" charset="-128"/>
              </a:rPr>
              <a:t>Adapted from: Hernando N, et al. </a:t>
            </a:r>
            <a:r>
              <a:rPr lang="en-GB" altLang="en-US" dirty="0" err="1">
                <a:solidFill>
                  <a:schemeClr val="tx2"/>
                </a:solidFill>
                <a:ea typeface="MS PGothic" panose="020B0600070205080204" pitchFamily="34" charset="-128"/>
              </a:rPr>
              <a:t>Physiol</a:t>
            </a:r>
            <a:r>
              <a:rPr lang="en-GB" altLang="en-US" dirty="0">
                <a:solidFill>
                  <a:schemeClr val="tx2"/>
                </a:solidFill>
                <a:ea typeface="MS PGothic" panose="020B0600070205080204" pitchFamily="34" charset="-128"/>
              </a:rPr>
              <a:t> Rev. 2021;101:1-35</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grpSp>
        <p:nvGrpSpPr>
          <p:cNvPr id="2" name="Group 1">
            <a:extLst>
              <a:ext uri="{FF2B5EF4-FFF2-40B4-BE49-F238E27FC236}">
                <a16:creationId xmlns:a16="http://schemas.microsoft.com/office/drawing/2014/main" id="{738C0B37-ED00-574F-393C-8E51E71F92D6}"/>
              </a:ext>
            </a:extLst>
          </p:cNvPr>
          <p:cNvGrpSpPr/>
          <p:nvPr/>
        </p:nvGrpSpPr>
        <p:grpSpPr>
          <a:xfrm>
            <a:off x="825376" y="1178892"/>
            <a:ext cx="11301598" cy="4689748"/>
            <a:chOff x="714482" y="1178892"/>
            <a:chExt cx="11301598" cy="4689748"/>
          </a:xfrm>
        </p:grpSpPr>
        <p:sp>
          <p:nvSpPr>
            <p:cNvPr id="6" name="Content Placeholder 1">
              <a:extLst>
                <a:ext uri="{FF2B5EF4-FFF2-40B4-BE49-F238E27FC236}">
                  <a16:creationId xmlns:a16="http://schemas.microsoft.com/office/drawing/2014/main" id="{07D1B8B1-86B5-D965-48E1-D7F66C3814D9}"/>
                </a:ext>
              </a:extLst>
            </p:cNvPr>
            <p:cNvSpPr txBox="1">
              <a:spLocks/>
            </p:cNvSpPr>
            <p:nvPr/>
          </p:nvSpPr>
          <p:spPr>
            <a:xfrm>
              <a:off x="7849791" y="1343440"/>
              <a:ext cx="4166289" cy="4525200"/>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dirty="0">
                <a:solidFill>
                  <a:schemeClr val="tx2"/>
                </a:solidFill>
              </a:endParaRPr>
            </a:p>
            <a:p>
              <a:pPr marL="0" indent="0">
                <a:buNone/>
              </a:pPr>
              <a:endParaRPr lang="en-GB" dirty="0">
                <a:solidFill>
                  <a:schemeClr val="tx2"/>
                </a:solidFill>
              </a:endParaRPr>
            </a:p>
            <a:p>
              <a:pPr marL="0" indent="0">
                <a:buNone/>
              </a:pPr>
              <a:r>
                <a:rPr lang="en-GB" dirty="0">
                  <a:solidFill>
                    <a:schemeClr val="tx2"/>
                  </a:solidFill>
                </a:rPr>
                <a:t>Disorders with:</a:t>
              </a:r>
            </a:p>
            <a:p>
              <a:r>
                <a:rPr lang="en-GB" b="1" dirty="0">
                  <a:solidFill>
                    <a:schemeClr val="accent1"/>
                  </a:solidFill>
                </a:rPr>
                <a:t>Excessive FGF23 </a:t>
              </a:r>
              <a:br>
                <a:rPr lang="en-GB" b="1" dirty="0">
                  <a:solidFill>
                    <a:schemeClr val="accent1"/>
                  </a:solidFill>
                </a:rPr>
              </a:br>
              <a:r>
                <a:rPr lang="en-GB" b="1" dirty="0">
                  <a:solidFill>
                    <a:schemeClr val="accent1"/>
                  </a:solidFill>
                </a:rPr>
                <a:t>production</a:t>
              </a:r>
            </a:p>
            <a:p>
              <a:r>
                <a:rPr lang="en-GB" dirty="0">
                  <a:solidFill>
                    <a:schemeClr val="tx2"/>
                  </a:solidFill>
                </a:rPr>
                <a:t>Inadequate urinary </a:t>
              </a:r>
              <a:br>
                <a:rPr lang="en-GB" dirty="0">
                  <a:solidFill>
                    <a:schemeClr val="tx2"/>
                  </a:solidFill>
                </a:rPr>
              </a:br>
              <a:r>
                <a:rPr lang="en-GB" dirty="0">
                  <a:solidFill>
                    <a:schemeClr val="tx2"/>
                  </a:solidFill>
                </a:rPr>
                <a:t>Pi reabsorption</a:t>
              </a:r>
            </a:p>
            <a:p>
              <a:pPr marL="0" indent="0">
                <a:buNone/>
              </a:pPr>
              <a:endParaRPr lang="en-GB" dirty="0">
                <a:solidFill>
                  <a:schemeClr val="tx2"/>
                </a:solidFill>
              </a:endParaRPr>
            </a:p>
            <a:p>
              <a:pPr marL="0" indent="0">
                <a:buNone/>
              </a:pPr>
              <a:endParaRPr lang="en-GB" dirty="0">
                <a:solidFill>
                  <a:schemeClr val="tx2"/>
                </a:solidFill>
              </a:endParaRPr>
            </a:p>
            <a:p>
              <a:pPr marL="0" indent="0">
                <a:buNone/>
              </a:pPr>
              <a:endParaRPr lang="en-GB" dirty="0">
                <a:solidFill>
                  <a:schemeClr val="tx2"/>
                </a:solidFill>
              </a:endParaRPr>
            </a:p>
            <a:p>
              <a:pPr marL="0" indent="0">
                <a:buNone/>
              </a:pPr>
              <a:endParaRPr lang="en-GB" dirty="0">
                <a:solidFill>
                  <a:schemeClr val="tx2"/>
                </a:solidFill>
              </a:endParaRPr>
            </a:p>
            <a:p>
              <a:pPr marL="0" indent="0">
                <a:buNone/>
              </a:pPr>
              <a:endParaRPr lang="en-GB" dirty="0">
                <a:solidFill>
                  <a:schemeClr val="tx2"/>
                </a:solidFill>
              </a:endParaRPr>
            </a:p>
          </p:txBody>
        </p:sp>
        <p:cxnSp>
          <p:nvCxnSpPr>
            <p:cNvPr id="17" name="Straight Arrow Connector 16">
              <a:extLst>
                <a:ext uri="{FF2B5EF4-FFF2-40B4-BE49-F238E27FC236}">
                  <a16:creationId xmlns:a16="http://schemas.microsoft.com/office/drawing/2014/main" id="{2BCDDE6D-580A-1B8B-088F-438A1F339AEC}"/>
                </a:ext>
              </a:extLst>
            </p:cNvPr>
            <p:cNvCxnSpPr/>
            <p:nvPr/>
          </p:nvCxnSpPr>
          <p:spPr>
            <a:xfrm flipH="1">
              <a:off x="2821986" y="4859008"/>
              <a:ext cx="792088" cy="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5AD4C3A-8F1C-57B0-9F2B-55183FBFF20A}"/>
                </a:ext>
              </a:extLst>
            </p:cNvPr>
            <p:cNvSpPr txBox="1"/>
            <p:nvPr/>
          </p:nvSpPr>
          <p:spPr>
            <a:xfrm>
              <a:off x="987636" y="1401195"/>
              <a:ext cx="1587294" cy="492443"/>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CaSR</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phosphate sensing</a:t>
              </a:r>
            </a:p>
          </p:txBody>
        </p:sp>
        <p:cxnSp>
          <p:nvCxnSpPr>
            <p:cNvPr id="19" name="Straight Connector 18">
              <a:extLst>
                <a:ext uri="{FF2B5EF4-FFF2-40B4-BE49-F238E27FC236}">
                  <a16:creationId xmlns:a16="http://schemas.microsoft.com/office/drawing/2014/main" id="{6B2AA18D-C9F5-1B7E-2ACE-4FBAC700DE40}"/>
                </a:ext>
              </a:extLst>
            </p:cNvPr>
            <p:cNvCxnSpPr>
              <a:cxnSpLocks/>
            </p:cNvCxnSpPr>
            <p:nvPr/>
          </p:nvCxnSpPr>
          <p:spPr>
            <a:xfrm>
              <a:off x="1781282" y="1914983"/>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96D84A-6ABD-CC8E-D5C4-32BA6FBF4876}"/>
                </a:ext>
              </a:extLst>
            </p:cNvPr>
            <p:cNvCxnSpPr>
              <a:cxnSpLocks/>
            </p:cNvCxnSpPr>
            <p:nvPr/>
          </p:nvCxnSpPr>
          <p:spPr>
            <a:xfrm rot="16200000">
              <a:off x="2824640" y="5311783"/>
              <a:ext cx="0" cy="72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22FF0E1-33B7-3624-949B-2FAB94737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797934">
              <a:off x="4535123" y="1175762"/>
              <a:ext cx="1276756" cy="1283015"/>
            </a:xfrm>
            <a:prstGeom prst="rect">
              <a:avLst/>
            </a:prstGeom>
          </p:spPr>
        </p:pic>
        <p:pic>
          <p:nvPicPr>
            <p:cNvPr id="22" name="Picture 21">
              <a:extLst>
                <a:ext uri="{FF2B5EF4-FFF2-40B4-BE49-F238E27FC236}">
                  <a16:creationId xmlns:a16="http://schemas.microsoft.com/office/drawing/2014/main" id="{598DDBB1-C8BB-4F98-F0A8-75E8864502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5055" y="1190321"/>
              <a:ext cx="1224136" cy="1108054"/>
            </a:xfrm>
            <a:prstGeom prst="rect">
              <a:avLst/>
            </a:prstGeom>
          </p:spPr>
        </p:pic>
        <p:pic>
          <p:nvPicPr>
            <p:cNvPr id="23" name="Picture 22">
              <a:extLst>
                <a:ext uri="{FF2B5EF4-FFF2-40B4-BE49-F238E27FC236}">
                  <a16:creationId xmlns:a16="http://schemas.microsoft.com/office/drawing/2014/main" id="{B979262E-B7E9-4277-4EE9-C97694FD28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9521" y="3094221"/>
              <a:ext cx="1353692" cy="1476755"/>
            </a:xfrm>
            <a:prstGeom prst="rect">
              <a:avLst/>
            </a:prstGeom>
          </p:spPr>
        </p:pic>
        <p:sp>
          <p:nvSpPr>
            <p:cNvPr id="24" name="TextBox 23">
              <a:extLst>
                <a:ext uri="{FF2B5EF4-FFF2-40B4-BE49-F238E27FC236}">
                  <a16:creationId xmlns:a16="http://schemas.microsoft.com/office/drawing/2014/main" id="{22E80259-A15C-98C8-D2F4-F073AB46D741}"/>
                </a:ext>
              </a:extLst>
            </p:cNvPr>
            <p:cNvSpPr txBox="1"/>
            <p:nvPr/>
          </p:nvSpPr>
          <p:spPr>
            <a:xfrm>
              <a:off x="1457317" y="2289526"/>
              <a:ext cx="647934"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PTH</a:t>
              </a:r>
            </a:p>
          </p:txBody>
        </p:sp>
        <p:cxnSp>
          <p:nvCxnSpPr>
            <p:cNvPr id="25" name="Straight Connector 24">
              <a:extLst>
                <a:ext uri="{FF2B5EF4-FFF2-40B4-BE49-F238E27FC236}">
                  <a16:creationId xmlns:a16="http://schemas.microsoft.com/office/drawing/2014/main" id="{F3B85B17-FE76-7960-8D13-E69191FF0B23}"/>
                </a:ext>
              </a:extLst>
            </p:cNvPr>
            <p:cNvCxnSpPr>
              <a:cxnSpLocks/>
            </p:cNvCxnSpPr>
            <p:nvPr/>
          </p:nvCxnSpPr>
          <p:spPr>
            <a:xfrm>
              <a:off x="1781282" y="2574213"/>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6" name="Picture 25" descr="A close-up of a kidney&#10;&#10;Description automatically generated">
              <a:extLst>
                <a:ext uri="{FF2B5EF4-FFF2-40B4-BE49-F238E27FC236}">
                  <a16:creationId xmlns:a16="http://schemas.microsoft.com/office/drawing/2014/main" id="{4F553280-E8A3-4054-15CF-34DBA6D843E6}"/>
                </a:ext>
              </a:extLst>
            </p:cNvPr>
            <p:cNvPicPr>
              <a:picLocks noChangeAspect="1"/>
            </p:cNvPicPr>
            <p:nvPr/>
          </p:nvPicPr>
          <p:blipFill>
            <a:blip r:embed="rId6">
              <a:alphaModFix amt="80000"/>
            </a:blip>
            <a:stretch>
              <a:fillRect/>
            </a:stretch>
          </p:blipFill>
          <p:spPr>
            <a:xfrm flipH="1">
              <a:off x="807247" y="2949732"/>
              <a:ext cx="1717113" cy="1717113"/>
            </a:xfrm>
            <a:prstGeom prst="rect">
              <a:avLst/>
            </a:prstGeom>
          </p:spPr>
        </p:pic>
        <p:sp>
          <p:nvSpPr>
            <p:cNvPr id="27" name="Oval 26">
              <a:extLst>
                <a:ext uri="{FF2B5EF4-FFF2-40B4-BE49-F238E27FC236}">
                  <a16:creationId xmlns:a16="http://schemas.microsoft.com/office/drawing/2014/main" id="{61C53A0E-02E1-1BBF-FEDF-3BECA3620C30}"/>
                </a:ext>
              </a:extLst>
            </p:cNvPr>
            <p:cNvSpPr/>
            <p:nvPr/>
          </p:nvSpPr>
          <p:spPr>
            <a:xfrm>
              <a:off x="1369359" y="3150952"/>
              <a:ext cx="881973" cy="472902"/>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FGF23</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Klotho</a:t>
              </a:r>
            </a:p>
          </p:txBody>
        </p:sp>
        <p:cxnSp>
          <p:nvCxnSpPr>
            <p:cNvPr id="28" name="Straight Connector 27">
              <a:extLst>
                <a:ext uri="{FF2B5EF4-FFF2-40B4-BE49-F238E27FC236}">
                  <a16:creationId xmlns:a16="http://schemas.microsoft.com/office/drawing/2014/main" id="{E1DBEC86-D47F-F6AF-E1E1-F7693799E4FE}"/>
                </a:ext>
              </a:extLst>
            </p:cNvPr>
            <p:cNvCxnSpPr>
              <a:cxnSpLocks/>
            </p:cNvCxnSpPr>
            <p:nvPr/>
          </p:nvCxnSpPr>
          <p:spPr>
            <a:xfrm>
              <a:off x="1781282" y="5147080"/>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C84D665-8333-9D4D-694B-1692D0C81C2C}"/>
                </a:ext>
              </a:extLst>
            </p:cNvPr>
            <p:cNvSpPr txBox="1"/>
            <p:nvPr/>
          </p:nvSpPr>
          <p:spPr>
            <a:xfrm>
              <a:off x="1084623" y="5502724"/>
              <a:ext cx="1393330"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Reabsorption</a:t>
              </a:r>
            </a:p>
          </p:txBody>
        </p:sp>
        <p:sp>
          <p:nvSpPr>
            <p:cNvPr id="31" name="TextBox 30">
              <a:extLst>
                <a:ext uri="{FF2B5EF4-FFF2-40B4-BE49-F238E27FC236}">
                  <a16:creationId xmlns:a16="http://schemas.microsoft.com/office/drawing/2014/main" id="{F9622256-116D-3DF2-F07C-C515DEDB29E2}"/>
                </a:ext>
              </a:extLst>
            </p:cNvPr>
            <p:cNvSpPr txBox="1"/>
            <p:nvPr/>
          </p:nvSpPr>
          <p:spPr>
            <a:xfrm>
              <a:off x="3218030" y="5502724"/>
              <a:ext cx="1726755"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Serum phosphate</a:t>
              </a:r>
            </a:p>
          </p:txBody>
        </p:sp>
        <p:sp>
          <p:nvSpPr>
            <p:cNvPr id="32" name="Rounded Rectangle 31">
              <a:extLst>
                <a:ext uri="{FF2B5EF4-FFF2-40B4-BE49-F238E27FC236}">
                  <a16:creationId xmlns:a16="http://schemas.microsoft.com/office/drawing/2014/main" id="{7F949487-761C-117E-4E17-92019309C249}"/>
                </a:ext>
              </a:extLst>
            </p:cNvPr>
            <p:cNvSpPr/>
            <p:nvPr/>
          </p:nvSpPr>
          <p:spPr>
            <a:xfrm>
              <a:off x="897580" y="4638209"/>
              <a:ext cx="1775032" cy="44399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00" dirty="0">
                  <a:solidFill>
                    <a:schemeClr val="bg1"/>
                  </a:solidFill>
                  <a:latin typeface="Arial" panose="020B0604020202020204" pitchFamily="34" charset="0"/>
                  <a:cs typeface="Arial" panose="020B0604020202020204" pitchFamily="34" charset="0"/>
                </a:rPr>
                <a:t>SLC34A1 (Npt2a)</a:t>
              </a:r>
            </a:p>
            <a:p>
              <a:pPr algn="ctr"/>
              <a:r>
                <a:rPr lang="en-GB" sz="1300" dirty="0">
                  <a:solidFill>
                    <a:schemeClr val="bg1"/>
                  </a:solidFill>
                  <a:latin typeface="Arial" panose="020B0604020202020204" pitchFamily="34" charset="0"/>
                  <a:cs typeface="Arial" panose="020B0604020202020204" pitchFamily="34" charset="0"/>
                </a:rPr>
                <a:t>SLC34A3 (Npt2c)</a:t>
              </a:r>
            </a:p>
          </p:txBody>
        </p:sp>
        <p:sp>
          <p:nvSpPr>
            <p:cNvPr id="33" name="TextBox 32">
              <a:extLst>
                <a:ext uri="{FF2B5EF4-FFF2-40B4-BE49-F238E27FC236}">
                  <a16:creationId xmlns:a16="http://schemas.microsoft.com/office/drawing/2014/main" id="{43CC6C86-F9CA-FE4A-E825-EEB4B9573761}"/>
                </a:ext>
              </a:extLst>
            </p:cNvPr>
            <p:cNvSpPr txBox="1"/>
            <p:nvPr/>
          </p:nvSpPr>
          <p:spPr>
            <a:xfrm>
              <a:off x="3473709" y="3645004"/>
              <a:ext cx="1215397"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1,25(OH)</a:t>
              </a:r>
              <a:r>
                <a:rPr lang="en-GB" sz="1300" b="1" baseline="-25000" dirty="0">
                  <a:solidFill>
                    <a:srgbClr val="505050"/>
                  </a:solidFill>
                  <a:latin typeface="Arial" panose="020B0604020202020204" pitchFamily="34" charset="0"/>
                  <a:cs typeface="Arial" panose="020B0604020202020204" pitchFamily="34" charset="0"/>
                </a:rPr>
                <a:t>2</a:t>
              </a:r>
              <a:r>
                <a:rPr lang="en-GB" sz="1300" b="1" dirty="0">
                  <a:solidFill>
                    <a:srgbClr val="505050"/>
                  </a:solidFill>
                  <a:latin typeface="Arial" panose="020B0604020202020204" pitchFamily="34" charset="0"/>
                  <a:cs typeface="Arial" panose="020B0604020202020204" pitchFamily="34" charset="0"/>
                </a:rPr>
                <a:t>D</a:t>
              </a:r>
            </a:p>
          </p:txBody>
        </p:sp>
        <p:cxnSp>
          <p:nvCxnSpPr>
            <p:cNvPr id="34" name="Straight Connector 33">
              <a:extLst>
                <a:ext uri="{FF2B5EF4-FFF2-40B4-BE49-F238E27FC236}">
                  <a16:creationId xmlns:a16="http://schemas.microsoft.com/office/drawing/2014/main" id="{76B0CA4C-0C4B-CDD5-9549-EB2F4419A3F4}"/>
                </a:ext>
              </a:extLst>
            </p:cNvPr>
            <p:cNvCxnSpPr>
              <a:cxnSpLocks/>
            </p:cNvCxnSpPr>
            <p:nvPr/>
          </p:nvCxnSpPr>
          <p:spPr>
            <a:xfrm rot="16200000">
              <a:off x="2910925" y="3225420"/>
              <a:ext cx="0" cy="1152000"/>
            </a:xfrm>
            <a:prstGeom prst="line">
              <a:avLst/>
            </a:prstGeom>
            <a:ln w="285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551A42-8FFA-1F31-CD9A-EEBFA2F34B64}"/>
                </a:ext>
              </a:extLst>
            </p:cNvPr>
            <p:cNvCxnSpPr>
              <a:cxnSpLocks/>
            </p:cNvCxnSpPr>
            <p:nvPr/>
          </p:nvCxnSpPr>
          <p:spPr>
            <a:xfrm>
              <a:off x="714482" y="4713601"/>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8D6A04-214D-A9F9-8E23-114F900C67AD}"/>
                </a:ext>
              </a:extLst>
            </p:cNvPr>
            <p:cNvCxnSpPr>
              <a:cxnSpLocks/>
            </p:cNvCxnSpPr>
            <p:nvPr/>
          </p:nvCxnSpPr>
          <p:spPr>
            <a:xfrm>
              <a:off x="6346768" y="5147080"/>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23B32F-6E63-4592-9727-BC4A3161F8CD}"/>
                </a:ext>
              </a:extLst>
            </p:cNvPr>
            <p:cNvSpPr txBox="1"/>
            <p:nvPr/>
          </p:nvSpPr>
          <p:spPr>
            <a:xfrm>
              <a:off x="5746155" y="5502724"/>
              <a:ext cx="1201227"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Absorption</a:t>
              </a:r>
            </a:p>
          </p:txBody>
        </p:sp>
        <p:sp>
          <p:nvSpPr>
            <p:cNvPr id="38" name="Rounded Rectangle 37">
              <a:extLst>
                <a:ext uri="{FF2B5EF4-FFF2-40B4-BE49-F238E27FC236}">
                  <a16:creationId xmlns:a16="http://schemas.microsoft.com/office/drawing/2014/main" id="{B491659E-BC5F-6C43-FE5A-ED4843547009}"/>
                </a:ext>
              </a:extLst>
            </p:cNvPr>
            <p:cNvSpPr/>
            <p:nvPr/>
          </p:nvSpPr>
          <p:spPr>
            <a:xfrm>
              <a:off x="5459252" y="4638209"/>
              <a:ext cx="1775032" cy="44399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00" dirty="0">
                  <a:solidFill>
                    <a:schemeClr val="bg1"/>
                  </a:solidFill>
                  <a:latin typeface="Arial" panose="020B0604020202020204" pitchFamily="34" charset="0"/>
                  <a:cs typeface="Arial" panose="020B0604020202020204" pitchFamily="34" charset="0"/>
                </a:rPr>
                <a:t>SLC34A2 (Npt2b)</a:t>
              </a:r>
            </a:p>
          </p:txBody>
        </p:sp>
        <p:cxnSp>
          <p:nvCxnSpPr>
            <p:cNvPr id="39" name="Straight Connector 38">
              <a:extLst>
                <a:ext uri="{FF2B5EF4-FFF2-40B4-BE49-F238E27FC236}">
                  <a16:creationId xmlns:a16="http://schemas.microsoft.com/office/drawing/2014/main" id="{F31C65BC-91C2-7BF8-1F3B-7AD46B97833C}"/>
                </a:ext>
              </a:extLst>
            </p:cNvPr>
            <p:cNvCxnSpPr>
              <a:cxnSpLocks/>
            </p:cNvCxnSpPr>
            <p:nvPr/>
          </p:nvCxnSpPr>
          <p:spPr>
            <a:xfrm>
              <a:off x="5290068" y="4713601"/>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3CB61A7-25D7-B4B1-23C2-6F63EF0230E3}"/>
                </a:ext>
              </a:extLst>
            </p:cNvPr>
            <p:cNvCxnSpPr>
              <a:cxnSpLocks/>
            </p:cNvCxnSpPr>
            <p:nvPr/>
          </p:nvCxnSpPr>
          <p:spPr>
            <a:xfrm rot="5400000" flipH="1">
              <a:off x="5312997" y="5311783"/>
              <a:ext cx="0" cy="72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43E86EE-5309-F4B6-A0CD-1E46F555480B}"/>
                </a:ext>
              </a:extLst>
            </p:cNvPr>
            <p:cNvCxnSpPr>
              <a:cxnSpLocks/>
            </p:cNvCxnSpPr>
            <p:nvPr/>
          </p:nvCxnSpPr>
          <p:spPr>
            <a:xfrm rot="16200000">
              <a:off x="5138780" y="3297420"/>
              <a:ext cx="0" cy="1008000"/>
            </a:xfrm>
            <a:prstGeom prst="line">
              <a:avLst/>
            </a:prstGeom>
            <a:ln w="28575">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0E1EF90-36E3-7547-5633-AF27072A6DBC}"/>
                </a:ext>
              </a:extLst>
            </p:cNvPr>
            <p:cNvSpPr txBox="1"/>
            <p:nvPr/>
          </p:nvSpPr>
          <p:spPr>
            <a:xfrm>
              <a:off x="5553121" y="1401195"/>
              <a:ext cx="1587294" cy="492443"/>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PiT1/PiT2</a:t>
              </a:r>
            </a:p>
            <a:p>
              <a:pPr algn="ctr"/>
              <a:r>
                <a:rPr lang="en-GB" sz="1300" dirty="0">
                  <a:solidFill>
                    <a:srgbClr val="505050"/>
                  </a:solidFill>
                  <a:latin typeface="Arial" panose="020B0604020202020204" pitchFamily="34" charset="0"/>
                  <a:cs typeface="Arial" panose="020B0604020202020204" pitchFamily="34" charset="0"/>
                </a:rPr>
                <a:t>phosphate sensing</a:t>
              </a:r>
            </a:p>
          </p:txBody>
        </p:sp>
        <p:cxnSp>
          <p:nvCxnSpPr>
            <p:cNvPr id="43" name="Straight Connector 42">
              <a:extLst>
                <a:ext uri="{FF2B5EF4-FFF2-40B4-BE49-F238E27FC236}">
                  <a16:creationId xmlns:a16="http://schemas.microsoft.com/office/drawing/2014/main" id="{AB6BC2A9-523D-DA07-6DA3-3F0BC08D02E6}"/>
                </a:ext>
              </a:extLst>
            </p:cNvPr>
            <p:cNvCxnSpPr>
              <a:cxnSpLocks/>
            </p:cNvCxnSpPr>
            <p:nvPr/>
          </p:nvCxnSpPr>
          <p:spPr>
            <a:xfrm>
              <a:off x="6346768" y="1914983"/>
              <a:ext cx="0" cy="36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C81627C-DD41-5288-46B1-39D1ADE4058E}"/>
                </a:ext>
              </a:extLst>
            </p:cNvPr>
            <p:cNvSpPr txBox="1"/>
            <p:nvPr/>
          </p:nvSpPr>
          <p:spPr>
            <a:xfrm>
              <a:off x="5929026" y="2289526"/>
              <a:ext cx="835486"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 FGF23</a:t>
              </a:r>
            </a:p>
          </p:txBody>
        </p:sp>
        <p:cxnSp>
          <p:nvCxnSpPr>
            <p:cNvPr id="45" name="Straight Connector 44">
              <a:extLst>
                <a:ext uri="{FF2B5EF4-FFF2-40B4-BE49-F238E27FC236}">
                  <a16:creationId xmlns:a16="http://schemas.microsoft.com/office/drawing/2014/main" id="{24C726EC-5B1C-2DE5-D9BE-A22750D05612}"/>
                </a:ext>
              </a:extLst>
            </p:cNvPr>
            <p:cNvCxnSpPr>
              <a:cxnSpLocks/>
            </p:cNvCxnSpPr>
            <p:nvPr/>
          </p:nvCxnSpPr>
          <p:spPr>
            <a:xfrm flipH="1">
              <a:off x="2334925" y="2435720"/>
              <a:ext cx="3579205" cy="91112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54CD819-BB5B-F429-8506-317D3E1F1995}"/>
                </a:ext>
              </a:extLst>
            </p:cNvPr>
            <p:cNvCxnSpPr/>
            <p:nvPr/>
          </p:nvCxnSpPr>
          <p:spPr>
            <a:xfrm flipH="1">
              <a:off x="6742823" y="2434463"/>
              <a:ext cx="792088" cy="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65662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70D7D143-4ED0-AF4E-B445-B624F447C3C5}"/>
              </a:ext>
            </a:extLst>
          </p:cNvPr>
          <p:cNvSpPr>
            <a:spLocks noGrp="1"/>
          </p:cNvSpPr>
          <p:nvPr>
            <p:ph sz="quarter" idx="12"/>
          </p:nvPr>
        </p:nvSpPr>
        <p:spPr>
          <a:xfrm>
            <a:off x="620713" y="4876232"/>
            <a:ext cx="10963275" cy="1075306"/>
          </a:xfrm>
        </p:spPr>
        <p:txBody>
          <a:bodyPr/>
          <a:lstStyle/>
          <a:p>
            <a:r>
              <a:rPr lang="en-GB" dirty="0"/>
              <a:t>A gene panel including these genes and several others confirmed a </a:t>
            </a:r>
            <a:r>
              <a:rPr lang="en-GB" b="1" dirty="0">
                <a:solidFill>
                  <a:schemeClr val="accent1"/>
                </a:solidFill>
              </a:rPr>
              <a:t>heterozygous </a:t>
            </a:r>
            <a:br>
              <a:rPr lang="en-GB" b="1" dirty="0">
                <a:solidFill>
                  <a:schemeClr val="accent1"/>
                </a:solidFill>
              </a:rPr>
            </a:br>
            <a:r>
              <a:rPr lang="en-GB" b="1" dirty="0">
                <a:solidFill>
                  <a:schemeClr val="accent1"/>
                </a:solidFill>
              </a:rPr>
              <a:t>PHEX mutation</a:t>
            </a:r>
          </a:p>
          <a:p>
            <a:r>
              <a:rPr lang="en-GB" b="1" dirty="0">
                <a:solidFill>
                  <a:schemeClr val="accent1"/>
                </a:solidFill>
              </a:rPr>
              <a:t>No family history</a:t>
            </a:r>
            <a:r>
              <a:rPr lang="en-GB" dirty="0">
                <a:solidFill>
                  <a:schemeClr val="tx2"/>
                </a:solidFill>
              </a:rPr>
              <a:t>,</a:t>
            </a:r>
            <a:r>
              <a:rPr lang="en-GB" b="1" dirty="0">
                <a:solidFill>
                  <a:schemeClr val="accent1"/>
                </a:solidFill>
              </a:rPr>
              <a:t> </a:t>
            </a:r>
            <a:r>
              <a:rPr lang="en-GB" dirty="0"/>
              <a:t>the parents were mutation negative</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125" y="258763"/>
            <a:ext cx="11309523" cy="865187"/>
          </a:xfrm>
        </p:spPr>
        <p:txBody>
          <a:bodyPr>
            <a:normAutofit fontScale="90000"/>
          </a:bodyPr>
          <a:lstStyle/>
          <a:p>
            <a:r>
              <a:rPr lang="en-GB" sz="3100" dirty="0"/>
              <a:t>Patient case 1</a:t>
            </a:r>
            <a:br>
              <a:rPr lang="en-GB" dirty="0"/>
            </a:br>
            <a:r>
              <a:rPr lang="en-GB" dirty="0">
                <a:solidFill>
                  <a:schemeClr val="accent1"/>
                </a:solidFill>
              </a:rPr>
              <a:t>patient was diagnosed with X-linked hypophosphatemia (XLH)</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18</a:t>
            </a:fld>
            <a:endParaRPr lang="en-GB" dirty="0"/>
          </a:p>
        </p:txBody>
      </p:sp>
      <p:sp>
        <p:nvSpPr>
          <p:cNvPr id="17" name="Content Placeholder 16">
            <a:extLst>
              <a:ext uri="{FF2B5EF4-FFF2-40B4-BE49-F238E27FC236}">
                <a16:creationId xmlns:a16="http://schemas.microsoft.com/office/drawing/2014/main" id="{D7F66BDE-387F-49D7-4CE1-2E51EF2BECF9}"/>
              </a:ext>
            </a:extLst>
          </p:cNvPr>
          <p:cNvSpPr>
            <a:spLocks noGrp="1"/>
          </p:cNvSpPr>
          <p:nvPr>
            <p:ph sz="quarter" idx="15"/>
          </p:nvPr>
        </p:nvSpPr>
        <p:spPr>
          <a:xfrm>
            <a:off x="620183" y="6356351"/>
            <a:ext cx="10372361" cy="365125"/>
          </a:xfrm>
        </p:spPr>
        <p:txBody>
          <a:bodyPr anchor="b" anchorCtr="0"/>
          <a:lstStyle/>
          <a:p>
            <a:r>
              <a:rPr lang="en-GB" altLang="en-US" dirty="0"/>
              <a:t>AD, autosomal dominant; AR, autosomal recessive; DMP1, dentin matrix acidic phosphoprotein 1; ENPP1, ectonucleotide pyrophosphatase/phosphodiesterase 1; FAM20C, family with sequence similarity 20, member C; FGF23, fibroblast growth factor 23; PHEX, phosphate-regulating gene with homologies to endopeptidases on the X chromosome;</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graphicFrame>
        <p:nvGraphicFramePr>
          <p:cNvPr id="2" name="Content Placeholder 4">
            <a:extLst>
              <a:ext uri="{FF2B5EF4-FFF2-40B4-BE49-F238E27FC236}">
                <a16:creationId xmlns:a16="http://schemas.microsoft.com/office/drawing/2014/main" id="{5EFCC97C-74F3-6C68-FF9F-D18FAD7C610A}"/>
              </a:ext>
            </a:extLst>
          </p:cNvPr>
          <p:cNvGraphicFramePr>
            <a:graphicFrameLocks/>
          </p:cNvGraphicFramePr>
          <p:nvPr>
            <p:extLst>
              <p:ext uri="{D42A27DB-BD31-4B8C-83A1-F6EECF244321}">
                <p14:modId xmlns:p14="http://schemas.microsoft.com/office/powerpoint/2010/main" val="2407163462"/>
              </p:ext>
            </p:extLst>
          </p:nvPr>
        </p:nvGraphicFramePr>
        <p:xfrm>
          <a:off x="2021910" y="1711636"/>
          <a:ext cx="8148180" cy="2869492"/>
        </p:xfrm>
        <a:graphic>
          <a:graphicData uri="http://schemas.openxmlformats.org/drawingml/2006/table">
            <a:tbl>
              <a:tblPr firstRow="1" firstCol="1" bandRow="1">
                <a:tableStyleId>{5C22544A-7EE6-4342-B048-85BDC9FD1C3A}</a:tableStyleId>
              </a:tblPr>
              <a:tblGrid>
                <a:gridCol w="2037045">
                  <a:extLst>
                    <a:ext uri="{9D8B030D-6E8A-4147-A177-3AD203B41FA5}">
                      <a16:colId xmlns:a16="http://schemas.microsoft.com/office/drawing/2014/main" val="20000"/>
                    </a:ext>
                  </a:extLst>
                </a:gridCol>
                <a:gridCol w="2037045">
                  <a:extLst>
                    <a:ext uri="{9D8B030D-6E8A-4147-A177-3AD203B41FA5}">
                      <a16:colId xmlns:a16="http://schemas.microsoft.com/office/drawing/2014/main" val="20001"/>
                    </a:ext>
                  </a:extLst>
                </a:gridCol>
                <a:gridCol w="2037045">
                  <a:extLst>
                    <a:ext uri="{9D8B030D-6E8A-4147-A177-3AD203B41FA5}">
                      <a16:colId xmlns:a16="http://schemas.microsoft.com/office/drawing/2014/main" val="20002"/>
                    </a:ext>
                  </a:extLst>
                </a:gridCol>
                <a:gridCol w="2037045">
                  <a:extLst>
                    <a:ext uri="{9D8B030D-6E8A-4147-A177-3AD203B41FA5}">
                      <a16:colId xmlns:a16="http://schemas.microsoft.com/office/drawing/2014/main" val="20003"/>
                    </a:ext>
                  </a:extLst>
                </a:gridCol>
              </a:tblGrid>
              <a:tr h="57744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endParaRPr lang="en-US" dirty="0">
                        <a:latin typeface="Arial" panose="020B0604020202020204" pitchFamily="34" charset="0"/>
                        <a:cs typeface="Arial" panose="020B0604020202020204" pitchFamily="34" charset="0"/>
                      </a:endParaRPr>
                    </a:p>
                  </a:txBody>
                  <a:tcPr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Arial" panose="020B0604020202020204" pitchFamily="34" charset="0"/>
                          <a:cs typeface="Arial" panose="020B0604020202020204" pitchFamily="34" charset="0"/>
                        </a:rPr>
                        <a:t>XLH</a:t>
                      </a:r>
                    </a:p>
                  </a:txBody>
                  <a:tcPr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Arial" panose="020B0604020202020204" pitchFamily="34" charset="0"/>
                          <a:cs typeface="Arial" panose="020B0604020202020204" pitchFamily="34" charset="0"/>
                        </a:rPr>
                        <a:t>AD</a:t>
                      </a:r>
                    </a:p>
                  </a:txBody>
                  <a:tcPr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Arial" panose="020B0604020202020204" pitchFamily="34" charset="0"/>
                          <a:cs typeface="Arial" panose="020B0604020202020204" pitchFamily="34" charset="0"/>
                        </a:rPr>
                        <a:t>AR</a:t>
                      </a:r>
                    </a:p>
                  </a:txBody>
                  <a:tcPr anchor="ctr"/>
                </a:tc>
                <a:extLst>
                  <a:ext uri="{0D108BD9-81ED-4DB2-BD59-A6C34878D82A}">
                    <a16:rowId xmlns:a16="http://schemas.microsoft.com/office/drawing/2014/main" val="10000"/>
                  </a:ext>
                </a:extLst>
              </a:tr>
              <a:tr h="76401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a:solidFill>
                            <a:schemeClr val="bg1"/>
                          </a:solidFill>
                          <a:latin typeface="Arial" panose="020B0604020202020204" pitchFamily="34" charset="0"/>
                          <a:cs typeface="Arial" panose="020B0604020202020204" pitchFamily="34" charset="0"/>
                        </a:rPr>
                        <a:t>Prevalence</a:t>
                      </a: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a:solidFill>
                            <a:sysClr val="windowText" lastClr="000000"/>
                          </a:solidFill>
                          <a:latin typeface="Arial" panose="020B0604020202020204" pitchFamily="34" charset="0"/>
                          <a:cs typeface="Arial" panose="020B0604020202020204" pitchFamily="34" charset="0"/>
                        </a:rPr>
                        <a:t>+++</a:t>
                      </a: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a:latin typeface="Arial" panose="020B0604020202020204" pitchFamily="34" charset="0"/>
                          <a:cs typeface="Arial" panose="020B0604020202020204" pitchFamily="34" charset="0"/>
                        </a:rPr>
                        <a:t>+</a:t>
                      </a: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0001"/>
                  </a:ext>
                </a:extLst>
              </a:tr>
              <a:tr h="76401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a:solidFill>
                            <a:schemeClr val="bg1"/>
                          </a:solidFill>
                          <a:latin typeface="Arial" panose="020B0604020202020204" pitchFamily="34" charset="0"/>
                          <a:cs typeface="Arial" panose="020B0604020202020204" pitchFamily="34" charset="0"/>
                        </a:rPr>
                        <a:t>Genes</a:t>
                      </a: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i="1" dirty="0">
                          <a:solidFill>
                            <a:sysClr val="windowText" lastClr="000000"/>
                          </a:solidFill>
                          <a:latin typeface="Arial" panose="020B0604020202020204" pitchFamily="34" charset="0"/>
                          <a:cs typeface="Arial" panose="020B0604020202020204" pitchFamily="34" charset="0"/>
                        </a:rPr>
                        <a:t>PHEX</a:t>
                      </a: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i="1" dirty="0">
                          <a:latin typeface="Arial" panose="020B0604020202020204" pitchFamily="34" charset="0"/>
                          <a:cs typeface="Arial" panose="020B0604020202020204" pitchFamily="34" charset="0"/>
                        </a:rPr>
                        <a:t>FGF23</a:t>
                      </a: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i="1" dirty="0">
                          <a:latin typeface="Arial" panose="020B0604020202020204" pitchFamily="34" charset="0"/>
                          <a:cs typeface="Arial" panose="020B0604020202020204" pitchFamily="34" charset="0"/>
                        </a:rPr>
                        <a:t>DMP1, ENPP1, FAM20C </a:t>
                      </a:r>
                    </a:p>
                  </a:txBody>
                  <a:tcPr anchor="ctr"/>
                </a:tc>
                <a:extLst>
                  <a:ext uri="{0D108BD9-81ED-4DB2-BD59-A6C34878D82A}">
                    <a16:rowId xmlns:a16="http://schemas.microsoft.com/office/drawing/2014/main" val="10002"/>
                  </a:ext>
                </a:extLst>
              </a:tr>
              <a:tr h="76401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b="1" dirty="0">
                          <a:solidFill>
                            <a:schemeClr val="bg1"/>
                          </a:solidFill>
                          <a:latin typeface="Arial" panose="020B0604020202020204" pitchFamily="34" charset="0"/>
                          <a:cs typeface="Arial" panose="020B0604020202020204" pitchFamily="34" charset="0"/>
                        </a:rPr>
                        <a:t>FGF23</a:t>
                      </a:r>
                    </a:p>
                  </a:txBody>
                  <a:tcPr anchor="ctr">
                    <a:solidFill>
                      <a:schemeClr val="accent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a:solidFill>
                            <a:sysClr val="windowText" lastClr="000000"/>
                          </a:solidFill>
                          <a:latin typeface="Arial" panose="020B0604020202020204" pitchFamily="34" charset="0"/>
                          <a:cs typeface="Arial" panose="020B0604020202020204" pitchFamily="34" charset="0"/>
                          <a:sym typeface="Wingdings"/>
                        </a:rPr>
                        <a:t></a:t>
                      </a:r>
                      <a:endParaRPr lang="en-US" dirty="0">
                        <a:solidFill>
                          <a:sysClr val="windowText" lastClr="000000"/>
                        </a:solidFill>
                        <a:latin typeface="Arial" panose="020B0604020202020204" pitchFamily="34" charset="0"/>
                        <a:cs typeface="Arial" panose="020B0604020202020204" pitchFamily="34" charset="0"/>
                      </a:endParaRP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a:rPr>
                        <a:t></a:t>
                      </a:r>
                      <a:endParaRPr lang="en-US" dirty="0">
                        <a:latin typeface="Arial" panose="020B0604020202020204" pitchFamily="34" charset="0"/>
                        <a:cs typeface="Arial" panose="020B0604020202020204" pitchFamily="34" charset="0"/>
                      </a:endParaRPr>
                    </a:p>
                  </a:txBody>
                  <a:tcPr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sym typeface="Wingdings"/>
                        </a:rPr>
                        <a:t></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bl>
          </a:graphicData>
        </a:graphic>
      </p:graphicFrame>
      <p:cxnSp>
        <p:nvCxnSpPr>
          <p:cNvPr id="12" name="Straight Arrow Connector 11">
            <a:extLst>
              <a:ext uri="{FF2B5EF4-FFF2-40B4-BE49-F238E27FC236}">
                <a16:creationId xmlns:a16="http://schemas.microsoft.com/office/drawing/2014/main" id="{6A4318F0-9C5B-D1EF-C626-41C9E6536EA8}"/>
              </a:ext>
            </a:extLst>
          </p:cNvPr>
          <p:cNvCxnSpPr>
            <a:cxnSpLocks/>
          </p:cNvCxnSpPr>
          <p:nvPr/>
        </p:nvCxnSpPr>
        <p:spPr>
          <a:xfrm>
            <a:off x="1127448" y="4221089"/>
            <a:ext cx="720080" cy="0"/>
          </a:xfrm>
          <a:prstGeom prst="straightConnector1">
            <a:avLst/>
          </a:prstGeom>
          <a:ln w="762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0601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1649CB77-140D-4057-5DCB-197E12D57E11}"/>
              </a:ext>
            </a:extLst>
          </p:cNvPr>
          <p:cNvSpPr/>
          <p:nvPr/>
        </p:nvSpPr>
        <p:spPr>
          <a:xfrm>
            <a:off x="5201391" y="1340768"/>
            <a:ext cx="6210681" cy="4775701"/>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X-linked hypophosphatemia (XLH)</a:t>
            </a:r>
            <a:br>
              <a:rPr lang="en-GB" dirty="0"/>
            </a:br>
            <a:r>
              <a:rPr lang="en-GB" sz="2400" dirty="0">
                <a:solidFill>
                  <a:schemeClr val="accent1"/>
                </a:solidFill>
              </a:rPr>
              <a:t>symptomatology and pathophysiology in children</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19</a:t>
            </a:fld>
            <a:endParaRPr lang="en-GB" dirty="0"/>
          </a:p>
        </p:txBody>
      </p:sp>
      <p:sp>
        <p:nvSpPr>
          <p:cNvPr id="12" name="Content Placeholder 11">
            <a:extLst>
              <a:ext uri="{FF2B5EF4-FFF2-40B4-BE49-F238E27FC236}">
                <a16:creationId xmlns:a16="http://schemas.microsoft.com/office/drawing/2014/main" id="{E06AADB1-2F50-AE81-E8D2-F248EE1FC848}"/>
              </a:ext>
            </a:extLst>
          </p:cNvPr>
          <p:cNvSpPr>
            <a:spLocks noGrp="1"/>
          </p:cNvSpPr>
          <p:nvPr>
            <p:ph sz="quarter" idx="15"/>
          </p:nvPr>
        </p:nvSpPr>
        <p:spPr>
          <a:xfrm>
            <a:off x="620183" y="6356351"/>
            <a:ext cx="10180339" cy="365125"/>
          </a:xfrm>
        </p:spPr>
        <p:txBody>
          <a:bodyPr/>
          <a:lstStyle/>
          <a:p>
            <a:endParaRPr lang="en-GB" altLang="en-US" dirty="0"/>
          </a:p>
          <a:p>
            <a:r>
              <a:rPr lang="en-GB" altLang="en-US" dirty="0"/>
              <a:t>1. Beck-Nielsen SS, et al. </a:t>
            </a:r>
            <a:r>
              <a:rPr lang="en-GB" altLang="en-US" dirty="0" err="1"/>
              <a:t>Orphanet</a:t>
            </a:r>
            <a:r>
              <a:rPr lang="en-GB" altLang="en-US" dirty="0"/>
              <a:t> J Rare Dis. 2019;14:58; 2. Carpenter TO, et al. Nat Rev Dis Primers. 2017;3:17101</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21" name="Content Placeholder 1">
            <a:extLst>
              <a:ext uri="{FF2B5EF4-FFF2-40B4-BE49-F238E27FC236}">
                <a16:creationId xmlns:a16="http://schemas.microsoft.com/office/drawing/2014/main" id="{489BAFD3-A97A-D9F9-9304-1428EEB44B4F}"/>
              </a:ext>
            </a:extLst>
          </p:cNvPr>
          <p:cNvSpPr txBox="1">
            <a:spLocks/>
          </p:cNvSpPr>
          <p:nvPr/>
        </p:nvSpPr>
        <p:spPr>
          <a:xfrm>
            <a:off x="1558796" y="1340768"/>
            <a:ext cx="2241279" cy="582242"/>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400" b="1" spc="100" dirty="0">
                <a:solidFill>
                  <a:schemeClr val="accent1"/>
                </a:solidFill>
              </a:rPr>
              <a:t>OVERVIEW</a:t>
            </a:r>
            <a:r>
              <a:rPr lang="en-GB" sz="2400" b="1" spc="100" baseline="30000" dirty="0">
                <a:solidFill>
                  <a:schemeClr val="accent1"/>
                </a:solidFill>
              </a:rPr>
              <a:t>1</a:t>
            </a:r>
            <a:endParaRPr lang="en-GB" sz="2400" b="1" spc="100" dirty="0">
              <a:solidFill>
                <a:schemeClr val="accent1"/>
              </a:solidFill>
            </a:endParaRPr>
          </a:p>
          <a:p>
            <a:pPr marL="0" indent="0">
              <a:buNone/>
            </a:pPr>
            <a:endParaRPr lang="en-GB" b="1" spc="100" dirty="0">
              <a:solidFill>
                <a:schemeClr val="accent1"/>
              </a:solidFill>
            </a:endParaRPr>
          </a:p>
          <a:p>
            <a:pPr marL="0" indent="0">
              <a:buNone/>
            </a:pPr>
            <a:endParaRPr lang="en-GB" b="1" spc="100" dirty="0">
              <a:solidFill>
                <a:schemeClr val="accent1"/>
              </a:solidFill>
            </a:endParaRPr>
          </a:p>
          <a:p>
            <a:pPr marL="0" indent="0">
              <a:buNone/>
            </a:pPr>
            <a:endParaRPr lang="en-GB" b="1" spc="100" dirty="0">
              <a:solidFill>
                <a:schemeClr val="accent1"/>
              </a:solidFill>
            </a:endParaRPr>
          </a:p>
          <a:p>
            <a:pPr marL="0" indent="0">
              <a:buNone/>
            </a:pPr>
            <a:endParaRPr lang="en-GB" b="1" spc="100" dirty="0">
              <a:solidFill>
                <a:schemeClr val="accent1"/>
              </a:solidFill>
            </a:endParaRPr>
          </a:p>
          <a:p>
            <a:pPr marL="0" indent="0">
              <a:buNone/>
            </a:pPr>
            <a:endParaRPr lang="en-GB" b="1" spc="100" dirty="0">
              <a:solidFill>
                <a:schemeClr val="accent1"/>
              </a:solidFill>
            </a:endParaRPr>
          </a:p>
        </p:txBody>
      </p:sp>
      <p:sp>
        <p:nvSpPr>
          <p:cNvPr id="22" name="Content Placeholder 1">
            <a:extLst>
              <a:ext uri="{FF2B5EF4-FFF2-40B4-BE49-F238E27FC236}">
                <a16:creationId xmlns:a16="http://schemas.microsoft.com/office/drawing/2014/main" id="{54F4DD0F-038E-2AFD-E64B-C3C36E0D5848}"/>
              </a:ext>
            </a:extLst>
          </p:cNvPr>
          <p:cNvSpPr txBox="1">
            <a:spLocks/>
          </p:cNvSpPr>
          <p:nvPr/>
        </p:nvSpPr>
        <p:spPr>
          <a:xfrm>
            <a:off x="7179335" y="1340768"/>
            <a:ext cx="2254792" cy="582242"/>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400" b="1" spc="100" dirty="0">
                <a:solidFill>
                  <a:schemeClr val="accent1"/>
                </a:solidFill>
              </a:rPr>
              <a:t>EXAMPLES</a:t>
            </a:r>
            <a:r>
              <a:rPr lang="en-GB" sz="2400" b="1" spc="100" baseline="30000" dirty="0">
                <a:solidFill>
                  <a:schemeClr val="accent1"/>
                </a:solidFill>
              </a:rPr>
              <a:t>2</a:t>
            </a:r>
            <a:endParaRPr lang="en-GB" b="1" spc="100" baseline="30000" dirty="0">
              <a:solidFill>
                <a:schemeClr val="accent1"/>
              </a:solidFill>
            </a:endParaRPr>
          </a:p>
          <a:p>
            <a:pPr marL="0" indent="0">
              <a:buNone/>
            </a:pPr>
            <a:endParaRPr lang="en-GB" b="1" spc="100" dirty="0">
              <a:solidFill>
                <a:schemeClr val="accent1"/>
              </a:solidFill>
            </a:endParaRPr>
          </a:p>
          <a:p>
            <a:pPr marL="0" indent="0">
              <a:buNone/>
            </a:pPr>
            <a:endParaRPr lang="en-GB" b="1" spc="100" dirty="0">
              <a:solidFill>
                <a:schemeClr val="accent1"/>
              </a:solidFill>
            </a:endParaRPr>
          </a:p>
          <a:p>
            <a:pPr marL="0" indent="0">
              <a:buNone/>
            </a:pPr>
            <a:endParaRPr lang="en-GB" b="1" spc="100" dirty="0">
              <a:solidFill>
                <a:schemeClr val="accent1"/>
              </a:solidFill>
            </a:endParaRPr>
          </a:p>
        </p:txBody>
      </p:sp>
      <p:pic>
        <p:nvPicPr>
          <p:cNvPr id="23" name="Picture 22">
            <a:extLst>
              <a:ext uri="{FF2B5EF4-FFF2-40B4-BE49-F238E27FC236}">
                <a16:creationId xmlns:a16="http://schemas.microsoft.com/office/drawing/2014/main" id="{3A47768D-9836-AB00-5C28-140CA2A3BB74}"/>
              </a:ext>
            </a:extLst>
          </p:cNvPr>
          <p:cNvPicPr>
            <a:picLocks noChangeAspect="1"/>
          </p:cNvPicPr>
          <p:nvPr/>
        </p:nvPicPr>
        <p:blipFill>
          <a:blip r:embed="rId3"/>
          <a:stretch>
            <a:fillRect/>
          </a:stretch>
        </p:blipFill>
        <p:spPr>
          <a:xfrm>
            <a:off x="5362762" y="1835977"/>
            <a:ext cx="2806340" cy="2000024"/>
          </a:xfrm>
          <a:prstGeom prst="rect">
            <a:avLst/>
          </a:prstGeom>
        </p:spPr>
      </p:pic>
      <p:pic>
        <p:nvPicPr>
          <p:cNvPr id="24" name="Picture 23">
            <a:extLst>
              <a:ext uri="{FF2B5EF4-FFF2-40B4-BE49-F238E27FC236}">
                <a16:creationId xmlns:a16="http://schemas.microsoft.com/office/drawing/2014/main" id="{4BAC1C77-18D1-4CFB-33A0-9DFD6251991C}"/>
              </a:ext>
            </a:extLst>
          </p:cNvPr>
          <p:cNvPicPr>
            <a:picLocks noChangeAspect="1"/>
          </p:cNvPicPr>
          <p:nvPr/>
        </p:nvPicPr>
        <p:blipFill>
          <a:blip r:embed="rId4"/>
          <a:stretch>
            <a:fillRect/>
          </a:stretch>
        </p:blipFill>
        <p:spPr>
          <a:xfrm>
            <a:off x="8291702" y="1835977"/>
            <a:ext cx="2983251" cy="2000024"/>
          </a:xfrm>
          <a:prstGeom prst="rect">
            <a:avLst/>
          </a:prstGeom>
        </p:spPr>
      </p:pic>
      <p:sp>
        <p:nvSpPr>
          <p:cNvPr id="27" name="TextBox 26">
            <a:extLst>
              <a:ext uri="{FF2B5EF4-FFF2-40B4-BE49-F238E27FC236}">
                <a16:creationId xmlns:a16="http://schemas.microsoft.com/office/drawing/2014/main" id="{942D09BA-0DD5-FFB9-AB24-22CACA291748}"/>
              </a:ext>
            </a:extLst>
          </p:cNvPr>
          <p:cNvSpPr txBox="1"/>
          <p:nvPr/>
        </p:nvSpPr>
        <p:spPr>
          <a:xfrm>
            <a:off x="10418628" y="5670288"/>
            <a:ext cx="8563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schemeClr val="tx2"/>
                </a:solidFill>
                <a:effectLst/>
                <a:uLnTx/>
                <a:uFillTx/>
                <a:latin typeface="Arial" panose="020B0604020202020204"/>
                <a:ea typeface="+mn-ea"/>
                <a:cs typeface="+mn-cs"/>
              </a:rPr>
              <a:t>Rickets</a:t>
            </a:r>
          </a:p>
        </p:txBody>
      </p:sp>
      <p:sp>
        <p:nvSpPr>
          <p:cNvPr id="33" name="TextBox 32">
            <a:extLst>
              <a:ext uri="{FF2B5EF4-FFF2-40B4-BE49-F238E27FC236}">
                <a16:creationId xmlns:a16="http://schemas.microsoft.com/office/drawing/2014/main" id="{37BECD68-7E2A-F9C8-1340-8865D88F82D0}"/>
              </a:ext>
            </a:extLst>
          </p:cNvPr>
          <p:cNvSpPr txBox="1"/>
          <p:nvPr/>
        </p:nvSpPr>
        <p:spPr>
          <a:xfrm>
            <a:off x="699731" y="3246039"/>
            <a:ext cx="1184940" cy="1515800"/>
          </a:xfrm>
          <a:prstGeom prst="rect">
            <a:avLst/>
          </a:prstGeom>
          <a:noFill/>
        </p:spPr>
        <p:txBody>
          <a:bodyPr wrap="none" rtlCol="0">
            <a:spAutoFit/>
          </a:bodyPr>
          <a:lstStyle/>
          <a:p>
            <a:pPr>
              <a:spcAft>
                <a:spcPts val="500"/>
              </a:spcAft>
            </a:pPr>
            <a:r>
              <a:rPr lang="en-GB" sz="1000" dirty="0">
                <a:latin typeface="Arial" panose="020B0604020202020204" pitchFamily="34" charset="0"/>
                <a:cs typeface="Arial" panose="020B0604020202020204" pitchFamily="34" charset="0"/>
              </a:rPr>
              <a:t>Delayed and</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disproportionate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growth</a:t>
            </a:r>
          </a:p>
          <a:p>
            <a:pPr>
              <a:spcAft>
                <a:spcPts val="500"/>
              </a:spcAft>
            </a:pPr>
            <a:r>
              <a:rPr lang="en-GB" sz="1000" dirty="0">
                <a:latin typeface="Arial" panose="020B0604020202020204" pitchFamily="34" charset="0"/>
                <a:cs typeface="Arial" panose="020B0604020202020204" pitchFamily="34" charset="0"/>
              </a:rPr>
              <a:t>Craniosynostosis</a:t>
            </a:r>
          </a:p>
          <a:p>
            <a:pPr>
              <a:spcAft>
                <a:spcPts val="500"/>
              </a:spcAft>
            </a:pPr>
            <a:r>
              <a:rPr lang="en-GB" sz="1000" dirty="0">
                <a:latin typeface="Arial" panose="020B0604020202020204" pitchFamily="34" charset="0"/>
                <a:cs typeface="Arial" panose="020B0604020202020204" pitchFamily="34" charset="0"/>
              </a:rPr>
              <a:t>Rickets</a:t>
            </a:r>
          </a:p>
          <a:p>
            <a:pPr>
              <a:spcAft>
                <a:spcPts val="500"/>
              </a:spcAft>
            </a:pPr>
            <a:r>
              <a:rPr lang="en-GB" sz="1000" dirty="0">
                <a:latin typeface="Arial" panose="020B0604020202020204" pitchFamily="34" charset="0"/>
                <a:cs typeface="Arial" panose="020B0604020202020204" pitchFamily="34" charset="0"/>
              </a:rPr>
              <a:t>Delayed motor</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development and</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gait abnormalities</a:t>
            </a:r>
          </a:p>
        </p:txBody>
      </p:sp>
      <p:sp>
        <p:nvSpPr>
          <p:cNvPr id="34" name="TextBox 33">
            <a:extLst>
              <a:ext uri="{FF2B5EF4-FFF2-40B4-BE49-F238E27FC236}">
                <a16:creationId xmlns:a16="http://schemas.microsoft.com/office/drawing/2014/main" id="{EDB3547E-51B2-B656-E711-42C10C81294A}"/>
              </a:ext>
            </a:extLst>
          </p:cNvPr>
          <p:cNvSpPr txBox="1"/>
          <p:nvPr/>
        </p:nvSpPr>
        <p:spPr>
          <a:xfrm>
            <a:off x="1733793" y="2215204"/>
            <a:ext cx="1256049" cy="307777"/>
          </a:xfrm>
          <a:prstGeom prst="rect">
            <a:avLst/>
          </a:prstGeom>
          <a:noFill/>
        </p:spPr>
        <p:txBody>
          <a:bodyPr wrap="none" rtlCol="0">
            <a:spAutoFit/>
          </a:bodyPr>
          <a:lstStyle/>
          <a:p>
            <a:pPr algn="ctr">
              <a:spcAft>
                <a:spcPts val="500"/>
              </a:spcAft>
            </a:pPr>
            <a:r>
              <a:rPr lang="en-GB" sz="1400" b="1" dirty="0">
                <a:solidFill>
                  <a:schemeClr val="accent1"/>
                </a:solidFill>
                <a:latin typeface="Arial" panose="020B0604020202020204" pitchFamily="34" charset="0"/>
                <a:cs typeface="Arial" panose="020B0604020202020204" pitchFamily="34" charset="0"/>
              </a:rPr>
              <a:t>PAEDIATRIC</a:t>
            </a:r>
          </a:p>
        </p:txBody>
      </p:sp>
      <p:sp>
        <p:nvSpPr>
          <p:cNvPr id="35" name="TextBox 34">
            <a:extLst>
              <a:ext uri="{FF2B5EF4-FFF2-40B4-BE49-F238E27FC236}">
                <a16:creationId xmlns:a16="http://schemas.microsoft.com/office/drawing/2014/main" id="{09EEE604-B61C-33F3-457C-95122EB06700}"/>
              </a:ext>
            </a:extLst>
          </p:cNvPr>
          <p:cNvSpPr txBox="1"/>
          <p:nvPr/>
        </p:nvSpPr>
        <p:spPr>
          <a:xfrm>
            <a:off x="3012314" y="2471771"/>
            <a:ext cx="1715534" cy="3041858"/>
          </a:xfrm>
          <a:prstGeom prst="rect">
            <a:avLst/>
          </a:prstGeom>
          <a:noFill/>
        </p:spPr>
        <p:txBody>
          <a:bodyPr wrap="none" rtlCol="0">
            <a:spAutoFit/>
          </a:bodyPr>
          <a:lstStyle/>
          <a:p>
            <a:pPr>
              <a:spcAft>
                <a:spcPts val="500"/>
              </a:spcAft>
            </a:pPr>
            <a:r>
              <a:rPr lang="en-GB" sz="1000" dirty="0">
                <a:latin typeface="Arial" panose="020B0604020202020204" pitchFamily="34" charset="0"/>
                <a:cs typeface="Arial" panose="020B0604020202020204" pitchFamily="34" charset="0"/>
              </a:rPr>
              <a:t>Short stature</a:t>
            </a:r>
          </a:p>
          <a:p>
            <a:pPr>
              <a:spcAft>
                <a:spcPts val="500"/>
              </a:spcAft>
            </a:pPr>
            <a:r>
              <a:rPr lang="en-GB" sz="1000" dirty="0">
                <a:latin typeface="Arial" panose="020B0604020202020204" pitchFamily="34" charset="0"/>
                <a:cs typeface="Arial" panose="020B0604020202020204" pitchFamily="34" charset="0"/>
              </a:rPr>
              <a:t>Deformity of weight-</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bearing limbs</a:t>
            </a:r>
          </a:p>
          <a:p>
            <a:pPr>
              <a:spcAft>
                <a:spcPts val="500"/>
              </a:spcAft>
            </a:pPr>
            <a:r>
              <a:rPr lang="en-GB" sz="1000" dirty="0">
                <a:latin typeface="Arial" panose="020B0604020202020204" pitchFamily="34" charset="0"/>
                <a:cs typeface="Arial" panose="020B0604020202020204" pitchFamily="34" charset="0"/>
              </a:rPr>
              <a:t>Tooth abscesses</a:t>
            </a:r>
          </a:p>
          <a:p>
            <a:pPr>
              <a:spcAft>
                <a:spcPts val="500"/>
              </a:spcAft>
            </a:pPr>
            <a:r>
              <a:rPr lang="en-GB" sz="1000" dirty="0">
                <a:latin typeface="Arial" panose="020B0604020202020204" pitchFamily="34" charset="0"/>
                <a:cs typeface="Arial" panose="020B0604020202020204" pitchFamily="34" charset="0"/>
              </a:rPr>
              <a:t>Excessive dental caries</a:t>
            </a:r>
          </a:p>
          <a:p>
            <a:pPr>
              <a:spcAft>
                <a:spcPts val="500"/>
              </a:spcAft>
            </a:pPr>
            <a:r>
              <a:rPr lang="en-GB" sz="1000" dirty="0">
                <a:latin typeface="Arial" panose="020B0604020202020204" pitchFamily="34" charset="0"/>
                <a:cs typeface="Arial" panose="020B0604020202020204" pitchFamily="34" charset="0"/>
              </a:rPr>
              <a:t>Osteomalacia</a:t>
            </a:r>
          </a:p>
          <a:p>
            <a:pPr>
              <a:spcAft>
                <a:spcPts val="500"/>
              </a:spcAft>
            </a:pPr>
            <a:r>
              <a:rPr lang="en-GB" sz="1000" dirty="0">
                <a:latin typeface="Arial" panose="020B0604020202020204" pitchFamily="34" charset="0"/>
                <a:cs typeface="Arial" panose="020B0604020202020204" pitchFamily="34" charset="0"/>
              </a:rPr>
              <a:t>Bone and joint pain</a:t>
            </a:r>
          </a:p>
          <a:p>
            <a:pPr>
              <a:spcAft>
                <a:spcPts val="500"/>
              </a:spcAft>
            </a:pPr>
            <a:r>
              <a:rPr lang="en-GB" sz="1000" dirty="0">
                <a:latin typeface="Arial" panose="020B0604020202020204" pitchFamily="34" charset="0"/>
                <a:cs typeface="Arial" panose="020B0604020202020204" pitchFamily="34" charset="0"/>
              </a:rPr>
              <a:t>Joint stiffness</a:t>
            </a:r>
          </a:p>
          <a:p>
            <a:pPr>
              <a:spcAft>
                <a:spcPts val="500"/>
              </a:spcAft>
            </a:pPr>
            <a:r>
              <a:rPr lang="en-GB" sz="1000" dirty="0">
                <a:latin typeface="Arial" panose="020B0604020202020204" pitchFamily="34" charset="0"/>
                <a:cs typeface="Arial" panose="020B0604020202020204" pitchFamily="34" charset="0"/>
              </a:rPr>
              <a:t>Muscle pain and weakness</a:t>
            </a:r>
          </a:p>
          <a:p>
            <a:pPr>
              <a:spcAft>
                <a:spcPts val="500"/>
              </a:spcAft>
            </a:pPr>
            <a:r>
              <a:rPr lang="en-GB" sz="1000" dirty="0">
                <a:latin typeface="Arial" panose="020B0604020202020204" pitchFamily="34" charset="0"/>
                <a:cs typeface="Arial" panose="020B0604020202020204" pitchFamily="34" charset="0"/>
              </a:rPr>
              <a:t>Chiari malformation</a:t>
            </a:r>
          </a:p>
          <a:p>
            <a:pPr>
              <a:spcAft>
                <a:spcPts val="500"/>
              </a:spcAft>
            </a:pPr>
            <a:r>
              <a:rPr lang="en-GB" sz="1000" dirty="0">
                <a:latin typeface="Arial" panose="020B0604020202020204" pitchFamily="34" charset="0"/>
                <a:cs typeface="Arial" panose="020B0604020202020204" pitchFamily="34" charset="0"/>
              </a:rPr>
              <a:t>Gait abnormalities</a:t>
            </a:r>
          </a:p>
          <a:p>
            <a:pPr>
              <a:spcAft>
                <a:spcPts val="500"/>
              </a:spcAft>
            </a:pPr>
            <a:r>
              <a:rPr lang="en-GB" sz="1000" dirty="0">
                <a:latin typeface="Arial" panose="020B0604020202020204" pitchFamily="34" charset="0"/>
                <a:cs typeface="Arial" panose="020B0604020202020204" pitchFamily="34" charset="0"/>
              </a:rPr>
              <a:t>Diminished quality</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of life including</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psychosocial</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impact</a:t>
            </a:r>
          </a:p>
        </p:txBody>
      </p:sp>
      <p:pic>
        <p:nvPicPr>
          <p:cNvPr id="37" name="Picture 36" descr="A person and person skeleton&#10;&#10;Description automatically generated with medium confidence">
            <a:extLst>
              <a:ext uri="{FF2B5EF4-FFF2-40B4-BE49-F238E27FC236}">
                <a16:creationId xmlns:a16="http://schemas.microsoft.com/office/drawing/2014/main" id="{93479557-1501-696B-18F3-52105662EF4B}"/>
              </a:ext>
            </a:extLst>
          </p:cNvPr>
          <p:cNvPicPr>
            <a:picLocks noChangeAspect="1"/>
          </p:cNvPicPr>
          <p:nvPr/>
        </p:nvPicPr>
        <p:blipFill rotWithShape="1">
          <a:blip r:embed="rId5">
            <a:duotone>
              <a:schemeClr val="accent1">
                <a:shade val="45000"/>
                <a:satMod val="135000"/>
              </a:schemeClr>
              <a:prstClr val="white"/>
            </a:duotone>
          </a:blip>
          <a:srcRect l="15664" t="25502" r="56428" b="8638"/>
          <a:stretch/>
        </p:blipFill>
        <p:spPr>
          <a:xfrm>
            <a:off x="1792485" y="3027188"/>
            <a:ext cx="1155406" cy="2339768"/>
          </a:xfrm>
          <a:prstGeom prst="rect">
            <a:avLst/>
          </a:prstGeom>
        </p:spPr>
      </p:pic>
      <p:pic>
        <p:nvPicPr>
          <p:cNvPr id="43" name="Picture 42" descr="A close-up of a pink and green object&#10;&#10;Description automatically generated">
            <a:extLst>
              <a:ext uri="{FF2B5EF4-FFF2-40B4-BE49-F238E27FC236}">
                <a16:creationId xmlns:a16="http://schemas.microsoft.com/office/drawing/2014/main" id="{F71AAEED-5122-F889-15FA-C5CEF1FC1E1E}"/>
              </a:ext>
            </a:extLst>
          </p:cNvPr>
          <p:cNvPicPr>
            <a:picLocks noChangeAspect="1"/>
          </p:cNvPicPr>
          <p:nvPr/>
        </p:nvPicPr>
        <p:blipFill rotWithShape="1">
          <a:blip r:embed="rId6"/>
          <a:srcRect l="-2034" r="47320" b="48691"/>
          <a:stretch/>
        </p:blipFill>
        <p:spPr>
          <a:xfrm>
            <a:off x="5595829" y="4029109"/>
            <a:ext cx="5828763" cy="1837501"/>
          </a:xfrm>
          <a:prstGeom prst="rect">
            <a:avLst/>
          </a:prstGeom>
        </p:spPr>
      </p:pic>
      <p:sp>
        <p:nvSpPr>
          <p:cNvPr id="39" name="TextBox 38">
            <a:extLst>
              <a:ext uri="{FF2B5EF4-FFF2-40B4-BE49-F238E27FC236}">
                <a16:creationId xmlns:a16="http://schemas.microsoft.com/office/drawing/2014/main" id="{EE8E1A59-B5B1-06B2-6AD9-E67844392D58}"/>
              </a:ext>
            </a:extLst>
          </p:cNvPr>
          <p:cNvSpPr txBox="1"/>
          <p:nvPr/>
        </p:nvSpPr>
        <p:spPr>
          <a:xfrm>
            <a:off x="5831643" y="4786453"/>
            <a:ext cx="912429" cy="511422"/>
          </a:xfrm>
          <a:prstGeom prst="rect">
            <a:avLst/>
          </a:prstGeom>
          <a:noFill/>
        </p:spPr>
        <p:txBody>
          <a:bodyPr wrap="none" rtlCol="0">
            <a:spAutoFit/>
          </a:bodyPr>
          <a:lstStyle/>
          <a:p>
            <a:pPr algn="r">
              <a:lnSpc>
                <a:spcPct val="90000"/>
              </a:lnSpc>
              <a:spcAft>
                <a:spcPts val="500"/>
              </a:spcAft>
            </a:pPr>
            <a:r>
              <a:rPr lang="en-GB" sz="700" dirty="0">
                <a:latin typeface="Arial" panose="020B0604020202020204" pitchFamily="34" charset="0"/>
                <a:cs typeface="Arial" panose="020B0604020202020204" pitchFamily="34" charset="0"/>
              </a:rPr>
              <a:t>Resting zone</a:t>
            </a:r>
          </a:p>
          <a:p>
            <a:pPr algn="r">
              <a:lnSpc>
                <a:spcPct val="90000"/>
              </a:lnSpc>
              <a:spcAft>
                <a:spcPts val="500"/>
              </a:spcAft>
            </a:pPr>
            <a:r>
              <a:rPr lang="en-GB" sz="700" dirty="0">
                <a:latin typeface="Arial" panose="020B0604020202020204" pitchFamily="34" charset="0"/>
                <a:cs typeface="Arial" panose="020B0604020202020204" pitchFamily="34" charset="0"/>
              </a:rPr>
              <a:t>Proliferating zone</a:t>
            </a:r>
          </a:p>
          <a:p>
            <a:pPr algn="r">
              <a:lnSpc>
                <a:spcPct val="90000"/>
              </a:lnSpc>
              <a:spcAft>
                <a:spcPts val="500"/>
              </a:spcAft>
            </a:pPr>
            <a:r>
              <a:rPr lang="en-GB" sz="700" dirty="0">
                <a:latin typeface="Arial" panose="020B0604020202020204" pitchFamily="34" charset="0"/>
                <a:cs typeface="Arial" panose="020B0604020202020204" pitchFamily="34" charset="0"/>
              </a:rPr>
              <a:t>Hypertrophic zone</a:t>
            </a:r>
          </a:p>
        </p:txBody>
      </p:sp>
      <p:sp>
        <p:nvSpPr>
          <p:cNvPr id="40" name="TextBox 39">
            <a:extLst>
              <a:ext uri="{FF2B5EF4-FFF2-40B4-BE49-F238E27FC236}">
                <a16:creationId xmlns:a16="http://schemas.microsoft.com/office/drawing/2014/main" id="{32B0D7F8-AE2F-0EDB-7312-33FBAAA1D0E5}"/>
              </a:ext>
            </a:extLst>
          </p:cNvPr>
          <p:cNvSpPr txBox="1"/>
          <p:nvPr/>
        </p:nvSpPr>
        <p:spPr>
          <a:xfrm>
            <a:off x="5397020" y="4879166"/>
            <a:ext cx="474809" cy="286232"/>
          </a:xfrm>
          <a:prstGeom prst="rect">
            <a:avLst/>
          </a:prstGeom>
          <a:noFill/>
        </p:spPr>
        <p:txBody>
          <a:bodyPr wrap="none" rtlCol="0">
            <a:spAutoFit/>
          </a:bodyPr>
          <a:lstStyle/>
          <a:p>
            <a:pPr algn="r">
              <a:lnSpc>
                <a:spcPct val="90000"/>
              </a:lnSpc>
              <a:spcAft>
                <a:spcPts val="500"/>
              </a:spcAft>
            </a:pPr>
            <a:r>
              <a:rPr lang="en-GB" sz="700" dirty="0">
                <a:latin typeface="Arial" panose="020B0604020202020204" pitchFamily="34" charset="0"/>
                <a:cs typeface="Arial" panose="020B0604020202020204" pitchFamily="34" charset="0"/>
              </a:rPr>
              <a:t>Growth</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plate</a:t>
            </a:r>
          </a:p>
        </p:txBody>
      </p:sp>
      <p:sp>
        <p:nvSpPr>
          <p:cNvPr id="45" name="TextBox 44">
            <a:extLst>
              <a:ext uri="{FF2B5EF4-FFF2-40B4-BE49-F238E27FC236}">
                <a16:creationId xmlns:a16="http://schemas.microsoft.com/office/drawing/2014/main" id="{E4ECD38F-020A-CB9A-F224-C518AE98CE44}"/>
              </a:ext>
            </a:extLst>
          </p:cNvPr>
          <p:cNvSpPr txBox="1"/>
          <p:nvPr/>
        </p:nvSpPr>
        <p:spPr>
          <a:xfrm>
            <a:off x="8970910" y="4866958"/>
            <a:ext cx="474874" cy="286232"/>
          </a:xfrm>
          <a:prstGeom prst="rect">
            <a:avLst/>
          </a:prstGeom>
          <a:noFill/>
        </p:spPr>
        <p:txBody>
          <a:bodyPr wrap="none" rtlCol="0">
            <a:spAutoFit/>
          </a:bodyPr>
          <a:lstStyle/>
          <a:p>
            <a:pPr algn="r">
              <a:lnSpc>
                <a:spcPct val="90000"/>
              </a:lnSpc>
              <a:spcAft>
                <a:spcPts val="500"/>
              </a:spcAft>
            </a:pPr>
            <a:r>
              <a:rPr lang="en-GB" sz="700" dirty="0">
                <a:latin typeface="Arial" panose="020B0604020202020204" pitchFamily="34" charset="0"/>
                <a:cs typeface="Arial" panose="020B0604020202020204" pitchFamily="34" charset="0"/>
              </a:rPr>
              <a:t>Growth</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plate</a:t>
            </a:r>
          </a:p>
        </p:txBody>
      </p:sp>
      <p:sp>
        <p:nvSpPr>
          <p:cNvPr id="46" name="TextBox 45">
            <a:extLst>
              <a:ext uri="{FF2B5EF4-FFF2-40B4-BE49-F238E27FC236}">
                <a16:creationId xmlns:a16="http://schemas.microsoft.com/office/drawing/2014/main" id="{FF78FA2C-BD50-0E2F-E304-793B4F32CCE3}"/>
              </a:ext>
            </a:extLst>
          </p:cNvPr>
          <p:cNvSpPr txBox="1"/>
          <p:nvPr/>
        </p:nvSpPr>
        <p:spPr>
          <a:xfrm>
            <a:off x="8807468" y="5420904"/>
            <a:ext cx="638316" cy="189283"/>
          </a:xfrm>
          <a:prstGeom prst="rect">
            <a:avLst/>
          </a:prstGeom>
          <a:noFill/>
        </p:spPr>
        <p:txBody>
          <a:bodyPr wrap="none" rtlCol="0">
            <a:spAutoFit/>
          </a:bodyPr>
          <a:lstStyle/>
          <a:p>
            <a:pPr algn="r">
              <a:lnSpc>
                <a:spcPct val="90000"/>
              </a:lnSpc>
              <a:spcAft>
                <a:spcPts val="500"/>
              </a:spcAft>
            </a:pPr>
            <a:r>
              <a:rPr lang="en-GB" sz="700" dirty="0">
                <a:latin typeface="Arial" panose="020B0604020202020204" pitchFamily="34" charset="0"/>
                <a:cs typeface="Arial" panose="020B0604020202020204" pitchFamily="34" charset="0"/>
              </a:rPr>
              <a:t>Metaphysis</a:t>
            </a:r>
          </a:p>
        </p:txBody>
      </p:sp>
      <p:sp>
        <p:nvSpPr>
          <p:cNvPr id="47" name="TextBox 46">
            <a:extLst>
              <a:ext uri="{FF2B5EF4-FFF2-40B4-BE49-F238E27FC236}">
                <a16:creationId xmlns:a16="http://schemas.microsoft.com/office/drawing/2014/main" id="{B061FC08-318A-4E1E-2700-42D1BB117C53}"/>
              </a:ext>
            </a:extLst>
          </p:cNvPr>
          <p:cNvSpPr txBox="1"/>
          <p:nvPr/>
        </p:nvSpPr>
        <p:spPr>
          <a:xfrm>
            <a:off x="9552384" y="5670288"/>
            <a:ext cx="845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dirty="0">
                <a:ln>
                  <a:noFill/>
                </a:ln>
                <a:solidFill>
                  <a:schemeClr val="tx2"/>
                </a:solidFill>
                <a:effectLst/>
                <a:uLnTx/>
                <a:uFillTx/>
                <a:latin typeface="Arial" panose="020B0604020202020204"/>
                <a:ea typeface="+mn-ea"/>
                <a:cs typeface="+mn-cs"/>
              </a:rPr>
              <a:t>Normal</a:t>
            </a:r>
          </a:p>
        </p:txBody>
      </p:sp>
      <p:sp>
        <p:nvSpPr>
          <p:cNvPr id="50" name="TextBox 49">
            <a:extLst>
              <a:ext uri="{FF2B5EF4-FFF2-40B4-BE49-F238E27FC236}">
                <a16:creationId xmlns:a16="http://schemas.microsoft.com/office/drawing/2014/main" id="{6905CF81-813F-BAE3-C73B-2AD111971DB9}"/>
              </a:ext>
            </a:extLst>
          </p:cNvPr>
          <p:cNvSpPr txBox="1"/>
          <p:nvPr/>
        </p:nvSpPr>
        <p:spPr>
          <a:xfrm>
            <a:off x="9445928" y="4026762"/>
            <a:ext cx="206562" cy="189283"/>
          </a:xfrm>
          <a:prstGeom prst="rect">
            <a:avLst/>
          </a:prstGeom>
          <a:noFill/>
        </p:spPr>
        <p:txBody>
          <a:bodyPr wrap="square" rtlCol="0">
            <a:spAutoFit/>
          </a:bodyPr>
          <a:lstStyle/>
          <a:p>
            <a:pPr algn="r">
              <a:lnSpc>
                <a:spcPct val="90000"/>
              </a:lnSpc>
              <a:spcAft>
                <a:spcPts val="500"/>
              </a:spcAft>
            </a:pPr>
            <a:r>
              <a:rPr lang="en-GB" sz="700" b="1" dirty="0">
                <a:latin typeface="Arial" panose="020B0604020202020204" pitchFamily="34" charset="0"/>
                <a:cs typeface="Arial" panose="020B0604020202020204" pitchFamily="34" charset="0"/>
              </a:rPr>
              <a:t>B</a:t>
            </a:r>
          </a:p>
        </p:txBody>
      </p:sp>
      <p:sp>
        <p:nvSpPr>
          <p:cNvPr id="51" name="TextBox 50">
            <a:extLst>
              <a:ext uri="{FF2B5EF4-FFF2-40B4-BE49-F238E27FC236}">
                <a16:creationId xmlns:a16="http://schemas.microsoft.com/office/drawing/2014/main" id="{01BB6116-B360-5384-B5BE-1112E1FADD58}"/>
              </a:ext>
            </a:extLst>
          </p:cNvPr>
          <p:cNvSpPr txBox="1"/>
          <p:nvPr/>
        </p:nvSpPr>
        <p:spPr>
          <a:xfrm>
            <a:off x="10344453" y="4026762"/>
            <a:ext cx="206562" cy="189283"/>
          </a:xfrm>
          <a:prstGeom prst="rect">
            <a:avLst/>
          </a:prstGeom>
          <a:noFill/>
        </p:spPr>
        <p:txBody>
          <a:bodyPr wrap="square" rtlCol="0">
            <a:spAutoFit/>
          </a:bodyPr>
          <a:lstStyle/>
          <a:p>
            <a:pPr algn="r">
              <a:lnSpc>
                <a:spcPct val="90000"/>
              </a:lnSpc>
              <a:spcAft>
                <a:spcPts val="500"/>
              </a:spcAft>
            </a:pPr>
            <a:r>
              <a:rPr lang="en-GB" sz="700" b="1" dirty="0">
                <a:latin typeface="Arial" panose="020B0604020202020204" pitchFamily="34" charset="0"/>
                <a:cs typeface="Arial" panose="020B0604020202020204" pitchFamily="34" charset="0"/>
              </a:rPr>
              <a:t>C</a:t>
            </a:r>
          </a:p>
        </p:txBody>
      </p:sp>
      <p:sp>
        <p:nvSpPr>
          <p:cNvPr id="54" name="TextBox 53">
            <a:extLst>
              <a:ext uri="{FF2B5EF4-FFF2-40B4-BE49-F238E27FC236}">
                <a16:creationId xmlns:a16="http://schemas.microsoft.com/office/drawing/2014/main" id="{A62AC2C2-752D-447B-C6B6-C7DC03FCAA36}"/>
              </a:ext>
            </a:extLst>
          </p:cNvPr>
          <p:cNvSpPr txBox="1"/>
          <p:nvPr/>
        </p:nvSpPr>
        <p:spPr>
          <a:xfrm>
            <a:off x="5270803" y="4026762"/>
            <a:ext cx="206562" cy="189283"/>
          </a:xfrm>
          <a:prstGeom prst="rect">
            <a:avLst/>
          </a:prstGeom>
          <a:noFill/>
        </p:spPr>
        <p:txBody>
          <a:bodyPr wrap="square" rtlCol="0">
            <a:spAutoFit/>
          </a:bodyPr>
          <a:lstStyle/>
          <a:p>
            <a:pPr algn="r">
              <a:lnSpc>
                <a:spcPct val="90000"/>
              </a:lnSpc>
              <a:spcAft>
                <a:spcPts val="500"/>
              </a:spcAft>
            </a:pPr>
            <a:r>
              <a:rPr lang="en-GB" sz="700" b="1" dirty="0">
                <a:latin typeface="Arial" panose="020B0604020202020204" pitchFamily="34" charset="0"/>
                <a:cs typeface="Arial" panose="020B0604020202020204" pitchFamily="34" charset="0"/>
              </a:rPr>
              <a:t>A</a:t>
            </a:r>
          </a:p>
        </p:txBody>
      </p:sp>
      <p:sp>
        <p:nvSpPr>
          <p:cNvPr id="55" name="Oval 54">
            <a:extLst>
              <a:ext uri="{FF2B5EF4-FFF2-40B4-BE49-F238E27FC236}">
                <a16:creationId xmlns:a16="http://schemas.microsoft.com/office/drawing/2014/main" id="{A3D7BA3D-DEF7-93FF-2605-D63F90DBBEC9}"/>
              </a:ext>
            </a:extLst>
          </p:cNvPr>
          <p:cNvSpPr/>
          <p:nvPr/>
        </p:nvSpPr>
        <p:spPr>
          <a:xfrm>
            <a:off x="479376" y="1893064"/>
            <a:ext cx="4286774" cy="4034706"/>
          </a:xfrm>
          <a:prstGeom prst="ellipse">
            <a:avLst/>
          </a:prstGeom>
          <a:noFill/>
          <a:ln w="63500">
            <a:solidFill>
              <a:schemeClr val="accent1">
                <a:alpha val="3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Arrow: Up 3">
            <a:extLst>
              <a:ext uri="{FF2B5EF4-FFF2-40B4-BE49-F238E27FC236}">
                <a16:creationId xmlns:a16="http://schemas.microsoft.com/office/drawing/2014/main" id="{64D9AEA7-716E-5C60-F652-62ADBA3B6533}"/>
              </a:ext>
            </a:extLst>
          </p:cNvPr>
          <p:cNvSpPr/>
          <p:nvPr/>
        </p:nvSpPr>
        <p:spPr>
          <a:xfrm rot="20415752">
            <a:off x="9119007" y="3476278"/>
            <a:ext cx="144016" cy="2803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Arrow: Up 4">
            <a:extLst>
              <a:ext uri="{FF2B5EF4-FFF2-40B4-BE49-F238E27FC236}">
                <a16:creationId xmlns:a16="http://schemas.microsoft.com/office/drawing/2014/main" id="{3744ECD7-6B33-EB37-AD6D-B9C6D3ED32B4}"/>
              </a:ext>
            </a:extLst>
          </p:cNvPr>
          <p:cNvSpPr/>
          <p:nvPr/>
        </p:nvSpPr>
        <p:spPr>
          <a:xfrm rot="20415752">
            <a:off x="9592313" y="3348615"/>
            <a:ext cx="144016" cy="2803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Arrow: Up 5">
            <a:extLst>
              <a:ext uri="{FF2B5EF4-FFF2-40B4-BE49-F238E27FC236}">
                <a16:creationId xmlns:a16="http://schemas.microsoft.com/office/drawing/2014/main" id="{4FB6AB0F-C6D6-BDA4-BF81-011296F81FA5}"/>
              </a:ext>
            </a:extLst>
          </p:cNvPr>
          <p:cNvSpPr/>
          <p:nvPr/>
        </p:nvSpPr>
        <p:spPr>
          <a:xfrm rot="396762">
            <a:off x="10428390" y="3285331"/>
            <a:ext cx="144016" cy="2803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Arrow: Up 7">
            <a:extLst>
              <a:ext uri="{FF2B5EF4-FFF2-40B4-BE49-F238E27FC236}">
                <a16:creationId xmlns:a16="http://schemas.microsoft.com/office/drawing/2014/main" id="{D37DD35E-9DAD-1619-9F97-B893141C307F}"/>
              </a:ext>
            </a:extLst>
          </p:cNvPr>
          <p:cNvSpPr/>
          <p:nvPr/>
        </p:nvSpPr>
        <p:spPr>
          <a:xfrm rot="11584194">
            <a:off x="10674681" y="1929485"/>
            <a:ext cx="144016" cy="2803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1706087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B90BE5-2063-CE4C-B3B3-C1772E175CC1}"/>
              </a:ext>
            </a:extLst>
          </p:cNvPr>
          <p:cNvSpPr>
            <a:spLocks noGrp="1"/>
          </p:cNvSpPr>
          <p:nvPr>
            <p:ph type="title"/>
          </p:nvPr>
        </p:nvSpPr>
        <p:spPr/>
        <p:txBody>
          <a:bodyPr/>
          <a:lstStyle/>
          <a:p>
            <a:pPr fontAlgn="auto">
              <a:spcAft>
                <a:spcPts val="0"/>
              </a:spcAft>
              <a:defRPr/>
            </a:pPr>
            <a:br>
              <a:rPr lang="en-GB" sz="3600" dirty="0"/>
            </a:br>
            <a:br>
              <a:rPr lang="en-GB" sz="3600" dirty="0"/>
            </a:br>
            <a:r>
              <a:rPr lang="en-GB" sz="3600" dirty="0"/>
              <a:t>chronic hypophosphatemia:</a:t>
            </a:r>
            <a:br>
              <a:rPr lang="en-GB" sz="3600" dirty="0"/>
            </a:br>
            <a:r>
              <a:rPr lang="en-GB" sz="3200" dirty="0"/>
              <a:t>differential diagnosis in children and adults </a:t>
            </a:r>
            <a:br>
              <a:rPr lang="en-GB" sz="3600" dirty="0"/>
            </a:br>
            <a:br>
              <a:rPr lang="en-GB" sz="3600" dirty="0"/>
            </a:br>
            <a:r>
              <a:rPr lang="en-GB" sz="2800" dirty="0"/>
              <a:t>An independent hub session</a:t>
            </a:r>
            <a:br>
              <a:rPr lang="en-GB" sz="2800" dirty="0"/>
            </a:br>
            <a:r>
              <a:rPr lang="en-GB" sz="2400" cap="none" dirty="0"/>
              <a:t>13</a:t>
            </a:r>
            <a:r>
              <a:rPr lang="en-GB" sz="2400" cap="none" baseline="30000" dirty="0"/>
              <a:t>th</a:t>
            </a:r>
            <a:r>
              <a:rPr lang="en-GB" sz="2400" cap="none" dirty="0"/>
              <a:t> May 2024</a:t>
            </a:r>
            <a:endParaRPr lang="en-GB" sz="3600" dirty="0"/>
          </a:p>
        </p:txBody>
      </p:sp>
      <p:sp>
        <p:nvSpPr>
          <p:cNvPr id="25603" name="Slide Number Placeholder 1">
            <a:extLst>
              <a:ext uri="{FF2B5EF4-FFF2-40B4-BE49-F238E27FC236}">
                <a16:creationId xmlns:a16="http://schemas.microsoft.com/office/drawing/2014/main" id="{30A4752D-DDFB-4A42-B366-ED88E306C600}"/>
              </a:ext>
            </a:extLst>
          </p:cNvPr>
          <p:cNvSpPr>
            <a:spLocks noGrp="1" noChangeArrowheads="1"/>
          </p:cNvSpPr>
          <p:nvPr>
            <p:ph type="sldNum" sz="quarter" idx="10"/>
          </p:nvPr>
        </p:nvSpPr>
        <p:spPr bwMode="auto">
          <a:xfrm>
            <a:off x="10512425" y="6356350"/>
            <a:ext cx="1069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en-GB"/>
            </a:defPPr>
            <a:lvl1pPr algn="r"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fld id="{50B39680-A7CE-F14D-A109-F5432E72624F}" type="slidenum">
              <a:rPr lang="en-GB" altLang="en-US" smtClean="0"/>
              <a:pPr/>
              <a:t>2</a:t>
            </a:fld>
            <a:endParaRPr lang="en-GB"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X-linked hypophosphatemia (XLH)</a:t>
            </a:r>
            <a:br>
              <a:rPr lang="en-GB" dirty="0"/>
            </a:br>
            <a:r>
              <a:rPr lang="en-GB" sz="2400" dirty="0">
                <a:solidFill>
                  <a:schemeClr val="accent1"/>
                </a:solidFill>
              </a:rPr>
              <a:t>Conventional treatment: normaliSe mineralisation</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20</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44" name="Left Arrow 7">
            <a:extLst>
              <a:ext uri="{FF2B5EF4-FFF2-40B4-BE49-F238E27FC236}">
                <a16:creationId xmlns:a16="http://schemas.microsoft.com/office/drawing/2014/main" id="{EA8C1173-0C62-B92A-F6F7-5181D8491066}"/>
              </a:ext>
            </a:extLst>
          </p:cNvPr>
          <p:cNvSpPr/>
          <p:nvPr/>
        </p:nvSpPr>
        <p:spPr>
          <a:xfrm rot="10800000">
            <a:off x="2738316" y="3067736"/>
            <a:ext cx="416126" cy="369332"/>
          </a:xfrm>
          <a:prstGeom prst="lef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alibri"/>
              <a:ea typeface="+mn-ea"/>
              <a:cs typeface="+mn-cs"/>
            </a:endParaRPr>
          </a:p>
        </p:txBody>
      </p:sp>
      <p:sp>
        <p:nvSpPr>
          <p:cNvPr id="53" name="Content Placeholder 1">
            <a:extLst>
              <a:ext uri="{FF2B5EF4-FFF2-40B4-BE49-F238E27FC236}">
                <a16:creationId xmlns:a16="http://schemas.microsoft.com/office/drawing/2014/main" id="{242FCC08-42E3-CB43-8E76-33DB4675C214}"/>
              </a:ext>
            </a:extLst>
          </p:cNvPr>
          <p:cNvSpPr txBox="1">
            <a:spLocks/>
          </p:cNvSpPr>
          <p:nvPr/>
        </p:nvSpPr>
        <p:spPr>
          <a:xfrm>
            <a:off x="335360" y="2801124"/>
            <a:ext cx="2402856" cy="1155907"/>
          </a:xfrm>
          <a:prstGeom prst="rect">
            <a:avLst/>
          </a:prstGeom>
          <a:solidFill>
            <a:schemeClr val="tx2">
              <a:lumMod val="20000"/>
              <a:lumOff val="80000"/>
            </a:schemeClr>
          </a:solidFill>
          <a:ln w="28575">
            <a:solidFill>
              <a:schemeClr val="tx2"/>
            </a:solidFill>
          </a:ln>
        </p:spPr>
        <p:txBody>
          <a:bodyPr anchor="ctr" anchorCtr="0"/>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Oral phosphate</a:t>
            </a:r>
            <a:r>
              <a:rPr lang="en-GB" sz="1800" baseline="30000" dirty="0"/>
              <a:t>1</a:t>
            </a:r>
            <a:r>
              <a:rPr lang="en-GB" sz="1800" dirty="0"/>
              <a:t>: </a:t>
            </a:r>
          </a:p>
          <a:p>
            <a:r>
              <a:rPr lang="en-GB" sz="1800" dirty="0"/>
              <a:t>20-60 mg/kg/d in 3-5 doses</a:t>
            </a:r>
          </a:p>
        </p:txBody>
      </p:sp>
      <p:pic>
        <p:nvPicPr>
          <p:cNvPr id="18" name="Picture 17" descr="A close-up of a kidney&#10;&#10;Description automatically generated">
            <a:extLst>
              <a:ext uri="{FF2B5EF4-FFF2-40B4-BE49-F238E27FC236}">
                <a16:creationId xmlns:a16="http://schemas.microsoft.com/office/drawing/2014/main" id="{F2D5719D-A488-8283-64F1-0F129E740861}"/>
              </a:ext>
            </a:extLst>
          </p:cNvPr>
          <p:cNvPicPr>
            <a:picLocks noChangeAspect="1"/>
          </p:cNvPicPr>
          <p:nvPr/>
        </p:nvPicPr>
        <p:blipFill>
          <a:blip r:embed="rId3">
            <a:alphaModFix amt="80000"/>
          </a:blip>
          <a:stretch>
            <a:fillRect/>
          </a:stretch>
        </p:blipFill>
        <p:spPr>
          <a:xfrm>
            <a:off x="5998343" y="3644323"/>
            <a:ext cx="2163708" cy="2163708"/>
          </a:xfrm>
          <a:prstGeom prst="rect">
            <a:avLst/>
          </a:prstGeom>
        </p:spPr>
      </p:pic>
      <p:pic>
        <p:nvPicPr>
          <p:cNvPr id="23" name="Picture 22">
            <a:extLst>
              <a:ext uri="{FF2B5EF4-FFF2-40B4-BE49-F238E27FC236}">
                <a16:creationId xmlns:a16="http://schemas.microsoft.com/office/drawing/2014/main" id="{67CD4F7A-55E3-A785-C449-60B39FC582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97934">
            <a:off x="3103419" y="1480277"/>
            <a:ext cx="1619643" cy="1627583"/>
          </a:xfrm>
          <a:prstGeom prst="rect">
            <a:avLst/>
          </a:prstGeom>
        </p:spPr>
      </p:pic>
      <p:grpSp>
        <p:nvGrpSpPr>
          <p:cNvPr id="32" name="Group 31">
            <a:extLst>
              <a:ext uri="{FF2B5EF4-FFF2-40B4-BE49-F238E27FC236}">
                <a16:creationId xmlns:a16="http://schemas.microsoft.com/office/drawing/2014/main" id="{016210F0-B9E6-79D2-23E0-DBC26117717E}"/>
              </a:ext>
            </a:extLst>
          </p:cNvPr>
          <p:cNvGrpSpPr/>
          <p:nvPr/>
        </p:nvGrpSpPr>
        <p:grpSpPr>
          <a:xfrm>
            <a:off x="3377226" y="3358283"/>
            <a:ext cx="1656175" cy="2362095"/>
            <a:chOff x="2362155" y="7712939"/>
            <a:chExt cx="1353692" cy="1930683"/>
          </a:xfrm>
        </p:grpSpPr>
        <p:pic>
          <p:nvPicPr>
            <p:cNvPr id="26" name="Picture 119">
              <a:extLst>
                <a:ext uri="{FF2B5EF4-FFF2-40B4-BE49-F238E27FC236}">
                  <a16:creationId xmlns:a16="http://schemas.microsoft.com/office/drawing/2014/main" id="{A502C767-9A30-EAB2-4DA1-E9F2699F6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1963" y="7712939"/>
              <a:ext cx="8794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5B74460-1F78-8DD1-70D0-106F09891C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2155" y="8166867"/>
              <a:ext cx="1353692" cy="1476755"/>
            </a:xfrm>
            <a:prstGeom prst="rect">
              <a:avLst/>
            </a:prstGeom>
          </p:spPr>
        </p:pic>
      </p:grpSp>
      <p:sp>
        <p:nvSpPr>
          <p:cNvPr id="8" name="Content Placeholder 7">
            <a:extLst>
              <a:ext uri="{FF2B5EF4-FFF2-40B4-BE49-F238E27FC236}">
                <a16:creationId xmlns:a16="http://schemas.microsoft.com/office/drawing/2014/main" id="{D878FF89-F2D4-6F70-95FA-28678700FF34}"/>
              </a:ext>
            </a:extLst>
          </p:cNvPr>
          <p:cNvSpPr>
            <a:spLocks noGrp="1"/>
          </p:cNvSpPr>
          <p:nvPr>
            <p:ph sz="quarter" idx="15"/>
          </p:nvPr>
        </p:nvSpPr>
        <p:spPr>
          <a:xfrm>
            <a:off x="620183" y="6356351"/>
            <a:ext cx="10516377" cy="365125"/>
          </a:xfrm>
        </p:spPr>
        <p:txBody>
          <a:bodyPr anchor="b" anchorCtr="0"/>
          <a:lstStyle/>
          <a:p>
            <a:r>
              <a:rPr lang="en-GB" altLang="en-US" sz="1100" dirty="0">
                <a:solidFill>
                  <a:schemeClr val="tx2"/>
                </a:solidFill>
              </a:rPr>
              <a:t>1,25(OH)2D, 1,25-dihydroxyvitamin D; d, day; DMP1, dentin matrix acidic phosphoprotein 1; ENPP1, ectonucleotide pyrophosphatase/phosphodiesterase 1; FGF23, fibroblast growth factor 23; FGFR1c, fibroblast growth factor receptor 1 isoform c; </a:t>
            </a:r>
            <a:r>
              <a:rPr lang="en-GB" sz="1100" dirty="0">
                <a:solidFill>
                  <a:schemeClr val="tx2"/>
                </a:solidFill>
              </a:rPr>
              <a:t>Npt2a/2c, sodium-dependent phosphate transport protein 2a/2c</a:t>
            </a:r>
            <a:r>
              <a:rPr lang="en-GB" altLang="en-US" sz="1100" dirty="0">
                <a:solidFill>
                  <a:schemeClr val="tx2"/>
                </a:solidFill>
              </a:rPr>
              <a:t>; PHEX, phosphate-regulating gene with homologies to endopeptidases on the X chromosome; Pi, inorganic phosphate; PTH, parathyroid hormone; PTHR1, PTH receptor 1; S-Pi, serum phosphate; U-Pi, urinary phosphate </a:t>
            </a:r>
          </a:p>
          <a:p>
            <a:r>
              <a:rPr lang="en-GB" altLang="en-US" sz="1100" dirty="0">
                <a:solidFill>
                  <a:schemeClr val="tx2"/>
                </a:solidFill>
              </a:rPr>
              <a:t>Figure adapted from </a:t>
            </a:r>
            <a:r>
              <a:rPr lang="en-GB" altLang="en-US" sz="1100" dirty="0" err="1">
                <a:solidFill>
                  <a:schemeClr val="tx2"/>
                </a:solidFill>
              </a:rPr>
              <a:t>Bergwitz</a:t>
            </a:r>
            <a:r>
              <a:rPr lang="en-GB" altLang="en-US" sz="1100" dirty="0">
                <a:solidFill>
                  <a:schemeClr val="tx2"/>
                </a:solidFill>
              </a:rPr>
              <a:t> C, et al. N Engl J Med. 2011;365:1625-35; 1. </a:t>
            </a:r>
            <a:r>
              <a:rPr lang="da-DK" altLang="en-US" sz="1100" dirty="0">
                <a:solidFill>
                  <a:schemeClr val="tx2"/>
                </a:solidFill>
              </a:rPr>
              <a:t>Haffner D, et al. Nat Rev Nephrol. 2019;15:435-455</a:t>
            </a:r>
            <a:endParaRPr lang="en-GB" altLang="en-US" sz="1100" dirty="0">
              <a:solidFill>
                <a:schemeClr val="tx2"/>
              </a:solidFill>
            </a:endParaRPr>
          </a:p>
        </p:txBody>
      </p:sp>
      <p:sp>
        <p:nvSpPr>
          <p:cNvPr id="2" name="Content Placeholder 1">
            <a:extLst>
              <a:ext uri="{FF2B5EF4-FFF2-40B4-BE49-F238E27FC236}">
                <a16:creationId xmlns:a16="http://schemas.microsoft.com/office/drawing/2014/main" id="{C85A4F9C-BC54-F7F8-AC36-7F37F6906EBE}"/>
              </a:ext>
            </a:extLst>
          </p:cNvPr>
          <p:cNvSpPr txBox="1">
            <a:spLocks/>
          </p:cNvSpPr>
          <p:nvPr/>
        </p:nvSpPr>
        <p:spPr>
          <a:xfrm>
            <a:off x="8848042" y="4676963"/>
            <a:ext cx="2990558" cy="879762"/>
          </a:xfrm>
          <a:prstGeom prst="rect">
            <a:avLst/>
          </a:prstGeom>
          <a:solidFill>
            <a:schemeClr val="tx2">
              <a:lumMod val="20000"/>
              <a:lumOff val="80000"/>
            </a:schemeClr>
          </a:solidFill>
          <a:ln w="38100">
            <a:solidFill>
              <a:schemeClr val="tx2"/>
            </a:solidFill>
          </a:ln>
        </p:spPr>
        <p:txBody>
          <a:bodyPr anchor="ctr" anchorCtr="0"/>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Active vitamin D</a:t>
            </a:r>
            <a:r>
              <a:rPr lang="en-GB" sz="1800" baseline="30000" dirty="0"/>
              <a:t>1</a:t>
            </a:r>
            <a:r>
              <a:rPr lang="en-GB" sz="1800" dirty="0"/>
              <a:t>:</a:t>
            </a:r>
          </a:p>
          <a:p>
            <a:r>
              <a:rPr lang="en-GB" sz="1800" dirty="0" err="1"/>
              <a:t>alfacalcidol</a:t>
            </a:r>
            <a:r>
              <a:rPr lang="en-GB" sz="1800" dirty="0"/>
              <a:t> 30-50 ng/kg</a:t>
            </a:r>
          </a:p>
        </p:txBody>
      </p:sp>
      <p:sp>
        <p:nvSpPr>
          <p:cNvPr id="28" name="TextBox 27">
            <a:extLst>
              <a:ext uri="{FF2B5EF4-FFF2-40B4-BE49-F238E27FC236}">
                <a16:creationId xmlns:a16="http://schemas.microsoft.com/office/drawing/2014/main" id="{AE3EB276-5348-84B8-8362-E3A72FC21560}"/>
              </a:ext>
            </a:extLst>
          </p:cNvPr>
          <p:cNvSpPr txBox="1"/>
          <p:nvPr/>
        </p:nvSpPr>
        <p:spPr>
          <a:xfrm>
            <a:off x="6797445" y="3416266"/>
            <a:ext cx="835485"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Kidneys</a:t>
            </a:r>
          </a:p>
        </p:txBody>
      </p:sp>
      <p:sp>
        <p:nvSpPr>
          <p:cNvPr id="29" name="TextBox 28">
            <a:extLst>
              <a:ext uri="{FF2B5EF4-FFF2-40B4-BE49-F238E27FC236}">
                <a16:creationId xmlns:a16="http://schemas.microsoft.com/office/drawing/2014/main" id="{F2A24E84-1066-21DB-1157-A022539D2DCB}"/>
              </a:ext>
            </a:extLst>
          </p:cNvPr>
          <p:cNvSpPr txBox="1"/>
          <p:nvPr/>
        </p:nvSpPr>
        <p:spPr>
          <a:xfrm>
            <a:off x="7414228" y="1319372"/>
            <a:ext cx="1759553" cy="492443"/>
          </a:xfrm>
          <a:prstGeom prst="rect">
            <a:avLst/>
          </a:prstGeom>
          <a:noFill/>
        </p:spPr>
        <p:txBody>
          <a:bodyPr wrap="square" rtlCol="0">
            <a:spAutoFit/>
          </a:bodyPr>
          <a:lstStyle/>
          <a:p>
            <a:pPr algn="ctr"/>
            <a:r>
              <a:rPr lang="en-GB" sz="1300" b="1" dirty="0">
                <a:solidFill>
                  <a:srgbClr val="505050"/>
                </a:solidFill>
                <a:latin typeface="Arial" panose="020B0604020202020204" pitchFamily="34" charset="0"/>
                <a:cs typeface="Arial" panose="020B0604020202020204" pitchFamily="34" charset="0"/>
              </a:rPr>
              <a:t>Parathyroid</a:t>
            </a:r>
            <a:br>
              <a:rPr lang="en-GB" sz="1300" b="1" dirty="0">
                <a:solidFill>
                  <a:srgbClr val="505050"/>
                </a:solidFill>
                <a:latin typeface="Arial" panose="020B0604020202020204" pitchFamily="34" charset="0"/>
                <a:cs typeface="Arial" panose="020B0604020202020204" pitchFamily="34" charset="0"/>
              </a:rPr>
            </a:br>
            <a:r>
              <a:rPr lang="en-GB" sz="1300" b="1" dirty="0">
                <a:solidFill>
                  <a:srgbClr val="505050"/>
                </a:solidFill>
                <a:latin typeface="Arial" panose="020B0604020202020204" pitchFamily="34" charset="0"/>
                <a:cs typeface="Arial" panose="020B0604020202020204" pitchFamily="34" charset="0"/>
              </a:rPr>
              <a:t>glands</a:t>
            </a:r>
          </a:p>
        </p:txBody>
      </p:sp>
      <p:sp>
        <p:nvSpPr>
          <p:cNvPr id="30" name="TextBox 29">
            <a:extLst>
              <a:ext uri="{FF2B5EF4-FFF2-40B4-BE49-F238E27FC236}">
                <a16:creationId xmlns:a16="http://schemas.microsoft.com/office/drawing/2014/main" id="{F1FDD2B9-E5F1-B07E-D200-35B58028B514}"/>
              </a:ext>
            </a:extLst>
          </p:cNvPr>
          <p:cNvSpPr txBox="1"/>
          <p:nvPr/>
        </p:nvSpPr>
        <p:spPr>
          <a:xfrm>
            <a:off x="4305163" y="1196752"/>
            <a:ext cx="603050"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Bone</a:t>
            </a:r>
          </a:p>
        </p:txBody>
      </p:sp>
      <p:sp>
        <p:nvSpPr>
          <p:cNvPr id="31" name="TextBox 30">
            <a:extLst>
              <a:ext uri="{FF2B5EF4-FFF2-40B4-BE49-F238E27FC236}">
                <a16:creationId xmlns:a16="http://schemas.microsoft.com/office/drawing/2014/main" id="{4E004ED8-2CD9-69CC-F169-B868ECF0B1CF}"/>
              </a:ext>
            </a:extLst>
          </p:cNvPr>
          <p:cNvSpPr txBox="1"/>
          <p:nvPr/>
        </p:nvSpPr>
        <p:spPr>
          <a:xfrm>
            <a:off x="3261946" y="3576730"/>
            <a:ext cx="473207"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Gut</a:t>
            </a:r>
          </a:p>
        </p:txBody>
      </p:sp>
      <p:sp>
        <p:nvSpPr>
          <p:cNvPr id="38" name="Oval 37">
            <a:extLst>
              <a:ext uri="{FF2B5EF4-FFF2-40B4-BE49-F238E27FC236}">
                <a16:creationId xmlns:a16="http://schemas.microsoft.com/office/drawing/2014/main" id="{1838085A-9E61-3ADB-60E5-BF6A7832C9CC}"/>
              </a:ext>
            </a:extLst>
          </p:cNvPr>
          <p:cNvSpPr/>
          <p:nvPr/>
        </p:nvSpPr>
        <p:spPr>
          <a:xfrm>
            <a:off x="7767094" y="5555752"/>
            <a:ext cx="782637" cy="39596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U-Pi</a:t>
            </a:r>
          </a:p>
        </p:txBody>
      </p:sp>
      <p:sp>
        <p:nvSpPr>
          <p:cNvPr id="51" name="TextBox 50">
            <a:extLst>
              <a:ext uri="{FF2B5EF4-FFF2-40B4-BE49-F238E27FC236}">
                <a16:creationId xmlns:a16="http://schemas.microsoft.com/office/drawing/2014/main" id="{D09F19AE-7A10-9278-692F-11BF2CA4CAFC}"/>
              </a:ext>
            </a:extLst>
          </p:cNvPr>
          <p:cNvSpPr txBox="1"/>
          <p:nvPr/>
        </p:nvSpPr>
        <p:spPr>
          <a:xfrm>
            <a:off x="7442747" y="2795599"/>
            <a:ext cx="688009" cy="276999"/>
          </a:xfrm>
          <a:prstGeom prst="rect">
            <a:avLst/>
          </a:prstGeom>
          <a:solidFill>
            <a:schemeClr val="accent1">
              <a:lumMod val="60000"/>
              <a:lumOff val="40000"/>
              <a:alpha val="50000"/>
            </a:schemeClr>
          </a:solidFill>
        </p:spPr>
        <p:txBody>
          <a:bodyPr wrap="none" rtlCol="0">
            <a:spAutoFit/>
          </a:bodyPr>
          <a:lstStyle/>
          <a:p>
            <a:pPr algn="ctr"/>
            <a:r>
              <a:rPr lang="en-GB" sz="1200" dirty="0">
                <a:solidFill>
                  <a:srgbClr val="505050"/>
                </a:solidFill>
                <a:latin typeface="Arial" panose="020B0604020202020204" pitchFamily="34" charset="0"/>
                <a:cs typeface="Arial" panose="020B0604020202020204" pitchFamily="34" charset="0"/>
              </a:rPr>
              <a:t>PTHR1</a:t>
            </a:r>
          </a:p>
        </p:txBody>
      </p:sp>
      <p:sp>
        <p:nvSpPr>
          <p:cNvPr id="52" name="TextBox 51">
            <a:extLst>
              <a:ext uri="{FF2B5EF4-FFF2-40B4-BE49-F238E27FC236}">
                <a16:creationId xmlns:a16="http://schemas.microsoft.com/office/drawing/2014/main" id="{CA19CF52-F8B2-32E9-D6EB-3B81D55757DA}"/>
              </a:ext>
            </a:extLst>
          </p:cNvPr>
          <p:cNvSpPr txBox="1"/>
          <p:nvPr/>
        </p:nvSpPr>
        <p:spPr>
          <a:xfrm>
            <a:off x="5838559" y="2795599"/>
            <a:ext cx="1516761" cy="276999"/>
          </a:xfrm>
          <a:prstGeom prst="rect">
            <a:avLst/>
          </a:prstGeom>
          <a:solidFill>
            <a:schemeClr val="bg2">
              <a:lumMod val="50000"/>
              <a:alpha val="50000"/>
            </a:schemeClr>
          </a:solidFill>
        </p:spPr>
        <p:txBody>
          <a:bodyPr wrap="none" rtlCol="0">
            <a:spAutoFit/>
          </a:bodyPr>
          <a:lstStyle/>
          <a:p>
            <a:pPr algn="ctr"/>
            <a:r>
              <a:rPr lang="en-GB" sz="1200" dirty="0">
                <a:solidFill>
                  <a:srgbClr val="505050"/>
                </a:solidFill>
                <a:latin typeface="Arial" panose="020B0604020202020204" pitchFamily="34" charset="0"/>
                <a:cs typeface="Arial" panose="020B0604020202020204" pitchFamily="34" charset="0"/>
              </a:rPr>
              <a:t>FGFR1c and klotho</a:t>
            </a:r>
          </a:p>
        </p:txBody>
      </p:sp>
      <p:sp>
        <p:nvSpPr>
          <p:cNvPr id="55" name="TextBox 54">
            <a:extLst>
              <a:ext uri="{FF2B5EF4-FFF2-40B4-BE49-F238E27FC236}">
                <a16:creationId xmlns:a16="http://schemas.microsoft.com/office/drawing/2014/main" id="{F2D11D27-BFAD-AC62-E08D-4690EFE76559}"/>
              </a:ext>
            </a:extLst>
          </p:cNvPr>
          <p:cNvSpPr txBox="1"/>
          <p:nvPr/>
        </p:nvSpPr>
        <p:spPr>
          <a:xfrm>
            <a:off x="3116502" y="1340768"/>
            <a:ext cx="636714"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PHEX</a:t>
            </a:r>
          </a:p>
        </p:txBody>
      </p:sp>
      <p:sp>
        <p:nvSpPr>
          <p:cNvPr id="57" name="TextBox 56">
            <a:extLst>
              <a:ext uri="{FF2B5EF4-FFF2-40B4-BE49-F238E27FC236}">
                <a16:creationId xmlns:a16="http://schemas.microsoft.com/office/drawing/2014/main" id="{EBC1CF7E-3088-0FA2-9F88-0A18957E3F91}"/>
              </a:ext>
            </a:extLst>
          </p:cNvPr>
          <p:cNvSpPr txBox="1"/>
          <p:nvPr/>
        </p:nvSpPr>
        <p:spPr>
          <a:xfrm>
            <a:off x="3705499" y="1340768"/>
            <a:ext cx="647934"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DMP1</a:t>
            </a:r>
          </a:p>
        </p:txBody>
      </p:sp>
      <p:sp>
        <p:nvSpPr>
          <p:cNvPr id="58" name="TextBox 57">
            <a:extLst>
              <a:ext uri="{FF2B5EF4-FFF2-40B4-BE49-F238E27FC236}">
                <a16:creationId xmlns:a16="http://schemas.microsoft.com/office/drawing/2014/main" id="{8631C9C6-8545-1BDD-B88D-FEFC96F74453}"/>
              </a:ext>
            </a:extLst>
          </p:cNvPr>
          <p:cNvSpPr txBox="1"/>
          <p:nvPr/>
        </p:nvSpPr>
        <p:spPr>
          <a:xfrm>
            <a:off x="4430208" y="1570825"/>
            <a:ext cx="729688"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ENPP1</a:t>
            </a:r>
          </a:p>
        </p:txBody>
      </p:sp>
      <p:sp>
        <p:nvSpPr>
          <p:cNvPr id="69" name="TextBox 68">
            <a:extLst>
              <a:ext uri="{FF2B5EF4-FFF2-40B4-BE49-F238E27FC236}">
                <a16:creationId xmlns:a16="http://schemas.microsoft.com/office/drawing/2014/main" id="{0F83669C-458C-F04E-51FA-4426AA06B855}"/>
              </a:ext>
            </a:extLst>
          </p:cNvPr>
          <p:cNvSpPr txBox="1"/>
          <p:nvPr/>
        </p:nvSpPr>
        <p:spPr>
          <a:xfrm>
            <a:off x="3526110" y="4546668"/>
            <a:ext cx="1404799" cy="184666"/>
          </a:xfrm>
          <a:prstGeom prst="rect">
            <a:avLst/>
          </a:prstGeom>
          <a:solidFill>
            <a:schemeClr val="bg1">
              <a:alpha val="70000"/>
            </a:schemeClr>
          </a:solidFill>
        </p:spPr>
        <p:txBody>
          <a:bodyPr wrap="none" lIns="36000" tIns="0" rIns="36000" bIns="0" rtlCol="0">
            <a:spAutoFit/>
          </a:bodyPr>
          <a:lstStyle/>
          <a:p>
            <a:pPr algn="ctr"/>
            <a:r>
              <a:rPr lang="en-GB" sz="1200" dirty="0">
                <a:latin typeface="Arial" panose="020B0604020202020204" pitchFamily="34" charset="0"/>
                <a:cs typeface="Arial" panose="020B0604020202020204" pitchFamily="34" charset="0"/>
              </a:rPr>
              <a:t>FGFR1c and klotho</a:t>
            </a:r>
          </a:p>
        </p:txBody>
      </p:sp>
      <p:sp>
        <p:nvSpPr>
          <p:cNvPr id="70" name="TextBox 69">
            <a:extLst>
              <a:ext uri="{FF2B5EF4-FFF2-40B4-BE49-F238E27FC236}">
                <a16:creationId xmlns:a16="http://schemas.microsoft.com/office/drawing/2014/main" id="{473EEF0A-E9F5-1BEE-B91F-7965BB849F5E}"/>
              </a:ext>
            </a:extLst>
          </p:cNvPr>
          <p:cNvSpPr txBox="1"/>
          <p:nvPr/>
        </p:nvSpPr>
        <p:spPr>
          <a:xfrm>
            <a:off x="6484417" y="4324454"/>
            <a:ext cx="686654" cy="184666"/>
          </a:xfrm>
          <a:prstGeom prst="rect">
            <a:avLst/>
          </a:prstGeom>
          <a:solidFill>
            <a:schemeClr val="bg1">
              <a:alpha val="70000"/>
            </a:schemeClr>
          </a:solidFill>
        </p:spPr>
        <p:txBody>
          <a:bodyPr wrap="none" lIns="36000" tIns="0" rIns="36000" bIns="0" rtlCol="0">
            <a:spAutoFit/>
          </a:bodyPr>
          <a:lstStyle/>
          <a:p>
            <a:pPr algn="ctr"/>
            <a:r>
              <a:rPr lang="en-GB" sz="1200" dirty="0">
                <a:solidFill>
                  <a:schemeClr val="bg1"/>
                </a:solidFill>
                <a:latin typeface="Arial" panose="020B0604020202020204" pitchFamily="34" charset="0"/>
                <a:cs typeface="Arial" panose="020B0604020202020204" pitchFamily="34" charset="0"/>
              </a:rPr>
              <a:t>Npt2a/2c</a:t>
            </a:r>
          </a:p>
        </p:txBody>
      </p:sp>
      <p:sp>
        <p:nvSpPr>
          <p:cNvPr id="72" name="Freeform 71">
            <a:extLst>
              <a:ext uri="{FF2B5EF4-FFF2-40B4-BE49-F238E27FC236}">
                <a16:creationId xmlns:a16="http://schemas.microsoft.com/office/drawing/2014/main" id="{657C168D-10F5-EA90-20C6-1B4CA6D23114}"/>
              </a:ext>
            </a:extLst>
          </p:cNvPr>
          <p:cNvSpPr/>
          <p:nvPr/>
        </p:nvSpPr>
        <p:spPr>
          <a:xfrm>
            <a:off x="3154443" y="2144904"/>
            <a:ext cx="3875150" cy="3720071"/>
          </a:xfrm>
          <a:custGeom>
            <a:avLst/>
            <a:gdLst>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2937163 w 3726873"/>
              <a:gd name="connsiteY5" fmla="*/ 0 h 3560619"/>
              <a:gd name="connsiteX6" fmla="*/ 2937163 w 3726873"/>
              <a:gd name="connsiteY6" fmla="*/ 304800 h 3560619"/>
              <a:gd name="connsiteX7" fmla="*/ 2937163 w 3726873"/>
              <a:gd name="connsiteY7" fmla="*/ 665019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2937163 w 3726873"/>
              <a:gd name="connsiteY5" fmla="*/ 0 h 3560619"/>
              <a:gd name="connsiteX6" fmla="*/ 2937163 w 3726873"/>
              <a:gd name="connsiteY6" fmla="*/ 304800 h 3560619"/>
              <a:gd name="connsiteX7" fmla="*/ 2934117 w 3726873"/>
              <a:gd name="connsiteY7" fmla="*/ 474519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2937163 w 3726873"/>
              <a:gd name="connsiteY5" fmla="*/ 0 h 3560619"/>
              <a:gd name="connsiteX6" fmla="*/ 2937163 w 3726873"/>
              <a:gd name="connsiteY6" fmla="*/ 304800 h 3560619"/>
              <a:gd name="connsiteX7" fmla="*/ 2943889 w 3726873"/>
              <a:gd name="connsiteY7" fmla="*/ 95263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440611 w 3726873"/>
              <a:gd name="connsiteY5" fmla="*/ 9725 h 3560619"/>
              <a:gd name="connsiteX6" fmla="*/ 2937163 w 3726873"/>
              <a:gd name="connsiteY6" fmla="*/ 304800 h 3560619"/>
              <a:gd name="connsiteX7" fmla="*/ 2943889 w 3726873"/>
              <a:gd name="connsiteY7" fmla="*/ 95263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440611 w 3726873"/>
              <a:gd name="connsiteY5" fmla="*/ 9725 h 3560619"/>
              <a:gd name="connsiteX6" fmla="*/ 2937163 w 3726873"/>
              <a:gd name="connsiteY6" fmla="*/ 304800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440611 w 3726873"/>
              <a:gd name="connsiteY5" fmla="*/ 9725 h 35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6873" h="3560619">
                <a:moveTo>
                  <a:pt x="3726873" y="3020291"/>
                </a:moveTo>
                <a:lnTo>
                  <a:pt x="3726873" y="3560619"/>
                </a:lnTo>
                <a:lnTo>
                  <a:pt x="0" y="3560619"/>
                </a:lnTo>
                <a:lnTo>
                  <a:pt x="0" y="0"/>
                </a:lnTo>
                <a:lnTo>
                  <a:pt x="374073" y="0"/>
                </a:lnTo>
                <a:lnTo>
                  <a:pt x="440611" y="9725"/>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3" name="Freeform 72">
            <a:extLst>
              <a:ext uri="{FF2B5EF4-FFF2-40B4-BE49-F238E27FC236}">
                <a16:creationId xmlns:a16="http://schemas.microsoft.com/office/drawing/2014/main" id="{9F96B804-5ED3-8DA4-8A6A-839362E1FEE8}"/>
              </a:ext>
            </a:extLst>
          </p:cNvPr>
          <p:cNvSpPr/>
          <p:nvPr/>
        </p:nvSpPr>
        <p:spPr>
          <a:xfrm>
            <a:off x="4282879" y="4754034"/>
            <a:ext cx="2230582" cy="478036"/>
          </a:xfrm>
          <a:custGeom>
            <a:avLst/>
            <a:gdLst>
              <a:gd name="connsiteX0" fmla="*/ 2230582 w 2230582"/>
              <a:gd name="connsiteY0" fmla="*/ 290946 h 290946"/>
              <a:gd name="connsiteX1" fmla="*/ 0 w 2230582"/>
              <a:gd name="connsiteY1" fmla="*/ 290946 h 290946"/>
              <a:gd name="connsiteX2" fmla="*/ 0 w 2230582"/>
              <a:gd name="connsiteY2" fmla="*/ 0 h 290946"/>
            </a:gdLst>
            <a:ahLst/>
            <a:cxnLst>
              <a:cxn ang="0">
                <a:pos x="connsiteX0" y="connsiteY0"/>
              </a:cxn>
              <a:cxn ang="0">
                <a:pos x="connsiteX1" y="connsiteY1"/>
              </a:cxn>
              <a:cxn ang="0">
                <a:pos x="connsiteX2" y="connsiteY2"/>
              </a:cxn>
            </a:cxnLst>
            <a:rect l="l" t="t" r="r" b="b"/>
            <a:pathLst>
              <a:path w="2230582" h="290946">
                <a:moveTo>
                  <a:pt x="2230582" y="290946"/>
                </a:moveTo>
                <a:lnTo>
                  <a:pt x="0" y="290946"/>
                </a:lnTo>
                <a:lnTo>
                  <a:pt x="0" y="0"/>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5" name="Freeform 74">
            <a:extLst>
              <a:ext uri="{FF2B5EF4-FFF2-40B4-BE49-F238E27FC236}">
                <a16:creationId xmlns:a16="http://schemas.microsoft.com/office/drawing/2014/main" id="{491666BC-63BC-5CBD-CB07-75D1120C7A9B}"/>
              </a:ext>
            </a:extLst>
          </p:cNvPr>
          <p:cNvSpPr/>
          <p:nvPr/>
        </p:nvSpPr>
        <p:spPr>
          <a:xfrm>
            <a:off x="5045313" y="3689811"/>
            <a:ext cx="373640" cy="1353371"/>
          </a:xfrm>
          <a:custGeom>
            <a:avLst/>
            <a:gdLst>
              <a:gd name="connsiteX0" fmla="*/ 0 w 263237"/>
              <a:gd name="connsiteY0" fmla="*/ 997527 h 997527"/>
              <a:gd name="connsiteX1" fmla="*/ 263237 w 263237"/>
              <a:gd name="connsiteY1" fmla="*/ 997527 h 997527"/>
              <a:gd name="connsiteX2" fmla="*/ 263237 w 263237"/>
              <a:gd name="connsiteY2" fmla="*/ 0 h 997527"/>
            </a:gdLst>
            <a:ahLst/>
            <a:cxnLst>
              <a:cxn ang="0">
                <a:pos x="connsiteX0" y="connsiteY0"/>
              </a:cxn>
              <a:cxn ang="0">
                <a:pos x="connsiteX1" y="connsiteY1"/>
              </a:cxn>
              <a:cxn ang="0">
                <a:pos x="connsiteX2" y="connsiteY2"/>
              </a:cxn>
            </a:cxnLst>
            <a:rect l="l" t="t" r="r" b="b"/>
            <a:pathLst>
              <a:path w="263237" h="997527">
                <a:moveTo>
                  <a:pt x="0" y="997527"/>
                </a:moveTo>
                <a:lnTo>
                  <a:pt x="263237" y="997527"/>
                </a:lnTo>
                <a:lnTo>
                  <a:pt x="263237" y="0"/>
                </a:lnTo>
              </a:path>
            </a:pathLst>
          </a:custGeom>
          <a:noFill/>
          <a:ln w="57150">
            <a:solidFill>
              <a:schemeClr val="accent6"/>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6" name="Freeform 75">
            <a:extLst>
              <a:ext uri="{FF2B5EF4-FFF2-40B4-BE49-F238E27FC236}">
                <a16:creationId xmlns:a16="http://schemas.microsoft.com/office/drawing/2014/main" id="{E4945D32-3666-69F8-EAD0-71EB2DC1F4E9}"/>
              </a:ext>
            </a:extLst>
          </p:cNvPr>
          <p:cNvSpPr/>
          <p:nvPr/>
        </p:nvSpPr>
        <p:spPr>
          <a:xfrm flipH="1">
            <a:off x="5668768" y="3689811"/>
            <a:ext cx="581478" cy="1353371"/>
          </a:xfrm>
          <a:custGeom>
            <a:avLst/>
            <a:gdLst>
              <a:gd name="connsiteX0" fmla="*/ 0 w 263237"/>
              <a:gd name="connsiteY0" fmla="*/ 997527 h 997527"/>
              <a:gd name="connsiteX1" fmla="*/ 263237 w 263237"/>
              <a:gd name="connsiteY1" fmla="*/ 997527 h 997527"/>
              <a:gd name="connsiteX2" fmla="*/ 263237 w 263237"/>
              <a:gd name="connsiteY2" fmla="*/ 0 h 997527"/>
            </a:gdLst>
            <a:ahLst/>
            <a:cxnLst>
              <a:cxn ang="0">
                <a:pos x="connsiteX0" y="connsiteY0"/>
              </a:cxn>
              <a:cxn ang="0">
                <a:pos x="connsiteX1" y="connsiteY1"/>
              </a:cxn>
              <a:cxn ang="0">
                <a:pos x="connsiteX2" y="connsiteY2"/>
              </a:cxn>
            </a:cxnLst>
            <a:rect l="l" t="t" r="r" b="b"/>
            <a:pathLst>
              <a:path w="263237" h="997527">
                <a:moveTo>
                  <a:pt x="0" y="997527"/>
                </a:moveTo>
                <a:lnTo>
                  <a:pt x="263237" y="997527"/>
                </a:lnTo>
                <a:lnTo>
                  <a:pt x="263237" y="0"/>
                </a:lnTo>
              </a:path>
            </a:pathLst>
          </a:custGeom>
          <a:noFill/>
          <a:ln w="57150">
            <a:solidFill>
              <a:schemeClr val="accent6"/>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7" name="Freeform 76">
            <a:extLst>
              <a:ext uri="{FF2B5EF4-FFF2-40B4-BE49-F238E27FC236}">
                <a16:creationId xmlns:a16="http://schemas.microsoft.com/office/drawing/2014/main" id="{4A3CA07A-2B2C-3F35-96A0-E81B9FBB67D3}"/>
              </a:ext>
            </a:extLst>
          </p:cNvPr>
          <p:cNvSpPr/>
          <p:nvPr/>
        </p:nvSpPr>
        <p:spPr>
          <a:xfrm flipV="1">
            <a:off x="4404630" y="2220156"/>
            <a:ext cx="1111470" cy="970313"/>
          </a:xfrm>
          <a:custGeom>
            <a:avLst/>
            <a:gdLst>
              <a:gd name="connsiteX0" fmla="*/ 0 w 263237"/>
              <a:gd name="connsiteY0" fmla="*/ 997527 h 997527"/>
              <a:gd name="connsiteX1" fmla="*/ 263237 w 263237"/>
              <a:gd name="connsiteY1" fmla="*/ 997527 h 997527"/>
              <a:gd name="connsiteX2" fmla="*/ 263237 w 263237"/>
              <a:gd name="connsiteY2" fmla="*/ 0 h 997527"/>
            </a:gdLst>
            <a:ahLst/>
            <a:cxnLst>
              <a:cxn ang="0">
                <a:pos x="connsiteX0" y="connsiteY0"/>
              </a:cxn>
              <a:cxn ang="0">
                <a:pos x="connsiteX1" y="connsiteY1"/>
              </a:cxn>
              <a:cxn ang="0">
                <a:pos x="connsiteX2" y="connsiteY2"/>
              </a:cxn>
            </a:cxnLst>
            <a:rect l="l" t="t" r="r" b="b"/>
            <a:pathLst>
              <a:path w="263237" h="997527">
                <a:moveTo>
                  <a:pt x="0" y="997527"/>
                </a:moveTo>
                <a:lnTo>
                  <a:pt x="263237" y="997527"/>
                </a:lnTo>
                <a:lnTo>
                  <a:pt x="263237" y="0"/>
                </a:lnTo>
              </a:path>
            </a:pathLst>
          </a:custGeom>
          <a:noFill/>
          <a:ln w="57150">
            <a:solidFill>
              <a:schemeClr val="accent6"/>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BB620A50-EDA4-BCB7-9006-F4B648E049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23239" y="1373671"/>
            <a:ext cx="1456586" cy="1318461"/>
          </a:xfrm>
          <a:prstGeom prst="rect">
            <a:avLst/>
          </a:prstGeom>
        </p:spPr>
      </p:pic>
      <p:cxnSp>
        <p:nvCxnSpPr>
          <p:cNvPr id="80" name="Straight Connector 79">
            <a:extLst>
              <a:ext uri="{FF2B5EF4-FFF2-40B4-BE49-F238E27FC236}">
                <a16:creationId xmlns:a16="http://schemas.microsoft.com/office/drawing/2014/main" id="{79979540-2440-1AFA-65D7-EE95783A9704}"/>
              </a:ext>
            </a:extLst>
          </p:cNvPr>
          <p:cNvCxnSpPr>
            <a:cxnSpLocks/>
            <a:endCxn id="38" idx="2"/>
          </p:cNvCxnSpPr>
          <p:nvPr/>
        </p:nvCxnSpPr>
        <p:spPr>
          <a:xfrm>
            <a:off x="7537451" y="5497440"/>
            <a:ext cx="229643" cy="256292"/>
          </a:xfrm>
          <a:prstGeom prst="line">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BFD9EE8-FB84-387C-93F8-02AB1C7C2C71}"/>
              </a:ext>
            </a:extLst>
          </p:cNvPr>
          <p:cNvCxnSpPr>
            <a:cxnSpLocks/>
          </p:cNvCxnSpPr>
          <p:nvPr/>
        </p:nvCxnSpPr>
        <p:spPr>
          <a:xfrm>
            <a:off x="4143087" y="3267246"/>
            <a:ext cx="229643" cy="256292"/>
          </a:xfrm>
          <a:prstGeom prst="line">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8AF3C595-F4B2-294A-1404-00863B3C8A70}"/>
              </a:ext>
            </a:extLst>
          </p:cNvPr>
          <p:cNvSpPr/>
          <p:nvPr/>
        </p:nvSpPr>
        <p:spPr>
          <a:xfrm>
            <a:off x="3179825" y="3031354"/>
            <a:ext cx="1083618" cy="472902"/>
          </a:xfrm>
          <a:prstGeom prst="ellipse">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Dietary Pi</a:t>
            </a:r>
          </a:p>
        </p:txBody>
      </p:sp>
      <p:sp>
        <p:nvSpPr>
          <p:cNvPr id="83" name="Up Arrow 82">
            <a:extLst>
              <a:ext uri="{FF2B5EF4-FFF2-40B4-BE49-F238E27FC236}">
                <a16:creationId xmlns:a16="http://schemas.microsoft.com/office/drawing/2014/main" id="{5143C826-CE8A-C6EA-1707-8A2091B5AFD3}"/>
              </a:ext>
            </a:extLst>
          </p:cNvPr>
          <p:cNvSpPr/>
          <p:nvPr/>
        </p:nvSpPr>
        <p:spPr>
          <a:xfrm>
            <a:off x="3304446" y="1852870"/>
            <a:ext cx="209167" cy="42228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4" name="Up Arrow 83">
            <a:extLst>
              <a:ext uri="{FF2B5EF4-FFF2-40B4-BE49-F238E27FC236}">
                <a16:creationId xmlns:a16="http://schemas.microsoft.com/office/drawing/2014/main" id="{07AC7DBF-0FB8-CB87-95A6-BA7D72C82F6D}"/>
              </a:ext>
            </a:extLst>
          </p:cNvPr>
          <p:cNvSpPr/>
          <p:nvPr/>
        </p:nvSpPr>
        <p:spPr>
          <a:xfrm flipV="1">
            <a:off x="5927947" y="3220527"/>
            <a:ext cx="209167" cy="42228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5" name="Up Arrow 84">
            <a:extLst>
              <a:ext uri="{FF2B5EF4-FFF2-40B4-BE49-F238E27FC236}">
                <a16:creationId xmlns:a16="http://schemas.microsoft.com/office/drawing/2014/main" id="{3F6425FD-ED25-6862-B08B-60A58AD5885F}"/>
              </a:ext>
            </a:extLst>
          </p:cNvPr>
          <p:cNvSpPr/>
          <p:nvPr/>
        </p:nvSpPr>
        <p:spPr>
          <a:xfrm>
            <a:off x="8596882" y="5504612"/>
            <a:ext cx="209167" cy="42228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6" name="Freeform 85">
            <a:extLst>
              <a:ext uri="{FF2B5EF4-FFF2-40B4-BE49-F238E27FC236}">
                <a16:creationId xmlns:a16="http://schemas.microsoft.com/office/drawing/2014/main" id="{D8E023FE-3752-0128-BDD0-387BFBB0BB88}"/>
              </a:ext>
            </a:extLst>
          </p:cNvPr>
          <p:cNvSpPr/>
          <p:nvPr/>
        </p:nvSpPr>
        <p:spPr>
          <a:xfrm>
            <a:off x="7255423" y="2166070"/>
            <a:ext cx="526473" cy="581632"/>
          </a:xfrm>
          <a:custGeom>
            <a:avLst/>
            <a:gdLst>
              <a:gd name="connsiteX0" fmla="*/ 0 w 526473"/>
              <a:gd name="connsiteY0" fmla="*/ 0 h 678873"/>
              <a:gd name="connsiteX1" fmla="*/ 526473 w 526473"/>
              <a:gd name="connsiteY1" fmla="*/ 0 h 678873"/>
              <a:gd name="connsiteX2" fmla="*/ 526473 w 526473"/>
              <a:gd name="connsiteY2" fmla="*/ 678873 h 678873"/>
            </a:gdLst>
            <a:ahLst/>
            <a:cxnLst>
              <a:cxn ang="0">
                <a:pos x="connsiteX0" y="connsiteY0"/>
              </a:cxn>
              <a:cxn ang="0">
                <a:pos x="connsiteX1" y="connsiteY1"/>
              </a:cxn>
              <a:cxn ang="0">
                <a:pos x="connsiteX2" y="connsiteY2"/>
              </a:cxn>
            </a:cxnLst>
            <a:rect l="l" t="t" r="r" b="b"/>
            <a:pathLst>
              <a:path w="526473" h="678873">
                <a:moveTo>
                  <a:pt x="0" y="0"/>
                </a:moveTo>
                <a:lnTo>
                  <a:pt x="526473" y="0"/>
                </a:lnTo>
                <a:lnTo>
                  <a:pt x="526473" y="678873"/>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87" name="Straight Connector 86">
            <a:extLst>
              <a:ext uri="{FF2B5EF4-FFF2-40B4-BE49-F238E27FC236}">
                <a16:creationId xmlns:a16="http://schemas.microsoft.com/office/drawing/2014/main" id="{76BBAFD1-E465-8CDD-8A10-031B4CFCDD59}"/>
              </a:ext>
            </a:extLst>
          </p:cNvPr>
          <p:cNvCxnSpPr>
            <a:cxnSpLocks/>
          </p:cNvCxnSpPr>
          <p:nvPr/>
        </p:nvCxnSpPr>
        <p:spPr>
          <a:xfrm>
            <a:off x="6192086" y="4460940"/>
            <a:ext cx="262305" cy="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96EAED4-0EE9-811A-06B9-74E1CC3A847E}"/>
              </a:ext>
            </a:extLst>
          </p:cNvPr>
          <p:cNvCxnSpPr>
            <a:cxnSpLocks/>
          </p:cNvCxnSpPr>
          <p:nvPr/>
        </p:nvCxnSpPr>
        <p:spPr>
          <a:xfrm flipH="1">
            <a:off x="7183415" y="4460940"/>
            <a:ext cx="596410" cy="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4BB7C6D-FA4C-9545-6671-F1FA433E3D21}"/>
              </a:ext>
            </a:extLst>
          </p:cNvPr>
          <p:cNvCxnSpPr>
            <a:cxnSpLocks/>
          </p:cNvCxnSpPr>
          <p:nvPr/>
        </p:nvCxnSpPr>
        <p:spPr>
          <a:xfrm>
            <a:off x="7786752" y="3095588"/>
            <a:ext cx="0" cy="2035096"/>
          </a:xfrm>
          <a:prstGeom prst="line">
            <a:avLst/>
          </a:prstGeom>
          <a:ln w="28575">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475BD56F-90A0-F78F-233B-245CA43F241C}"/>
              </a:ext>
            </a:extLst>
          </p:cNvPr>
          <p:cNvSpPr/>
          <p:nvPr/>
        </p:nvSpPr>
        <p:spPr>
          <a:xfrm>
            <a:off x="6031300" y="4898631"/>
            <a:ext cx="1649210" cy="472902"/>
          </a:xfrm>
          <a:prstGeom prst="ellipse">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1,25-OH</a:t>
            </a:r>
            <a:r>
              <a:rPr lang="en-GB" sz="1200" baseline="-25000" dirty="0">
                <a:solidFill>
                  <a:schemeClr val="bg1"/>
                </a:solidFill>
                <a:latin typeface="Arial" panose="020B0604020202020204" pitchFamily="34" charset="0"/>
                <a:cs typeface="Arial" panose="020B0604020202020204" pitchFamily="34" charset="0"/>
              </a:rPr>
              <a:t>2</a:t>
            </a:r>
            <a:r>
              <a:rPr lang="en-GB" sz="1200" dirty="0">
                <a:solidFill>
                  <a:schemeClr val="bg1"/>
                </a:solidFill>
                <a:latin typeface="Arial" panose="020B0604020202020204" pitchFamily="34" charset="0"/>
                <a:cs typeface="Arial" panose="020B0604020202020204" pitchFamily="34" charset="0"/>
              </a:rPr>
              <a:t>D</a:t>
            </a:r>
          </a:p>
        </p:txBody>
      </p:sp>
      <p:sp>
        <p:nvSpPr>
          <p:cNvPr id="46" name="Left Arrow 9">
            <a:extLst>
              <a:ext uri="{FF2B5EF4-FFF2-40B4-BE49-F238E27FC236}">
                <a16:creationId xmlns:a16="http://schemas.microsoft.com/office/drawing/2014/main" id="{EA7B5F00-5806-3365-94E2-8CF497D33E9D}"/>
              </a:ext>
            </a:extLst>
          </p:cNvPr>
          <p:cNvSpPr/>
          <p:nvPr/>
        </p:nvSpPr>
        <p:spPr>
          <a:xfrm>
            <a:off x="7829289" y="4935740"/>
            <a:ext cx="1006842" cy="369332"/>
          </a:xfrm>
          <a:prstGeom prst="lef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62C41A35-0240-290F-2F49-BA36397E3800}"/>
              </a:ext>
            </a:extLst>
          </p:cNvPr>
          <p:cNvSpPr/>
          <p:nvPr/>
        </p:nvSpPr>
        <p:spPr>
          <a:xfrm>
            <a:off x="6748538" y="1887949"/>
            <a:ext cx="605987" cy="395960"/>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PTH</a:t>
            </a:r>
          </a:p>
        </p:txBody>
      </p:sp>
      <p:sp>
        <p:nvSpPr>
          <p:cNvPr id="102" name="Freeform 101">
            <a:extLst>
              <a:ext uri="{FF2B5EF4-FFF2-40B4-BE49-F238E27FC236}">
                <a16:creationId xmlns:a16="http://schemas.microsoft.com/office/drawing/2014/main" id="{B560FFD2-D70E-05B1-0D80-19A28E964D21}"/>
              </a:ext>
            </a:extLst>
          </p:cNvPr>
          <p:cNvSpPr/>
          <p:nvPr/>
        </p:nvSpPr>
        <p:spPr>
          <a:xfrm>
            <a:off x="5696043" y="2291093"/>
            <a:ext cx="1371600" cy="1017717"/>
          </a:xfrm>
          <a:custGeom>
            <a:avLst/>
            <a:gdLst>
              <a:gd name="connsiteX0" fmla="*/ 0 w 1371600"/>
              <a:gd name="connsiteY0" fmla="*/ 789709 h 789709"/>
              <a:gd name="connsiteX1" fmla="*/ 0 w 1371600"/>
              <a:gd name="connsiteY1" fmla="*/ 124691 h 789709"/>
              <a:gd name="connsiteX2" fmla="*/ 1371600 w 1371600"/>
              <a:gd name="connsiteY2" fmla="*/ 124691 h 789709"/>
              <a:gd name="connsiteX3" fmla="*/ 1371600 w 1371600"/>
              <a:gd name="connsiteY3" fmla="*/ 0 h 789709"/>
            </a:gdLst>
            <a:ahLst/>
            <a:cxnLst>
              <a:cxn ang="0">
                <a:pos x="connsiteX0" y="connsiteY0"/>
              </a:cxn>
              <a:cxn ang="0">
                <a:pos x="connsiteX1" y="connsiteY1"/>
              </a:cxn>
              <a:cxn ang="0">
                <a:pos x="connsiteX2" y="connsiteY2"/>
              </a:cxn>
              <a:cxn ang="0">
                <a:pos x="connsiteX3" y="connsiteY3"/>
              </a:cxn>
            </a:cxnLst>
            <a:rect l="l" t="t" r="r" b="b"/>
            <a:pathLst>
              <a:path w="1371600" h="789709">
                <a:moveTo>
                  <a:pt x="0" y="789709"/>
                </a:moveTo>
                <a:lnTo>
                  <a:pt x="0" y="124691"/>
                </a:lnTo>
                <a:lnTo>
                  <a:pt x="1371600" y="124691"/>
                </a:lnTo>
                <a:lnTo>
                  <a:pt x="1371600" y="0"/>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75F7D4F2-249A-4D37-429E-B1A163EF7462}"/>
              </a:ext>
            </a:extLst>
          </p:cNvPr>
          <p:cNvSpPr/>
          <p:nvPr/>
        </p:nvSpPr>
        <p:spPr>
          <a:xfrm>
            <a:off x="5124401" y="3224001"/>
            <a:ext cx="782637" cy="39596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S-Pi</a:t>
            </a:r>
          </a:p>
        </p:txBody>
      </p:sp>
      <p:sp>
        <p:nvSpPr>
          <p:cNvPr id="36" name="Oval 35">
            <a:extLst>
              <a:ext uri="{FF2B5EF4-FFF2-40B4-BE49-F238E27FC236}">
                <a16:creationId xmlns:a16="http://schemas.microsoft.com/office/drawing/2014/main" id="{462D77F2-0B9A-0B64-3C9B-5657D42420B3}"/>
              </a:ext>
            </a:extLst>
          </p:cNvPr>
          <p:cNvSpPr/>
          <p:nvPr/>
        </p:nvSpPr>
        <p:spPr>
          <a:xfrm>
            <a:off x="3582565" y="1878026"/>
            <a:ext cx="782637" cy="39596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FGF23</a:t>
            </a:r>
          </a:p>
        </p:txBody>
      </p:sp>
      <p:cxnSp>
        <p:nvCxnSpPr>
          <p:cNvPr id="59" name="Straight Connector 58">
            <a:extLst>
              <a:ext uri="{FF2B5EF4-FFF2-40B4-BE49-F238E27FC236}">
                <a16:creationId xmlns:a16="http://schemas.microsoft.com/office/drawing/2014/main" id="{C401B1DF-CCC5-F3D8-5367-209BEB7F20A6}"/>
              </a:ext>
            </a:extLst>
          </p:cNvPr>
          <p:cNvCxnSpPr>
            <a:cxnSpLocks/>
          </p:cNvCxnSpPr>
          <p:nvPr/>
        </p:nvCxnSpPr>
        <p:spPr>
          <a:xfrm>
            <a:off x="4015063" y="1576828"/>
            <a:ext cx="0" cy="301198"/>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F8A7B5A-B818-7C4B-1CD8-CDB883661AF4}"/>
              </a:ext>
            </a:extLst>
          </p:cNvPr>
          <p:cNvCxnSpPr>
            <a:cxnSpLocks/>
          </p:cNvCxnSpPr>
          <p:nvPr/>
        </p:nvCxnSpPr>
        <p:spPr>
          <a:xfrm>
            <a:off x="3513613" y="1576828"/>
            <a:ext cx="236299" cy="359185"/>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64A234-D9CE-5D6C-E5D9-EE12CD22168C}"/>
              </a:ext>
            </a:extLst>
          </p:cNvPr>
          <p:cNvCxnSpPr>
            <a:cxnSpLocks/>
          </p:cNvCxnSpPr>
          <p:nvPr/>
        </p:nvCxnSpPr>
        <p:spPr>
          <a:xfrm flipH="1">
            <a:off x="4271632" y="1576828"/>
            <a:ext cx="236299" cy="359185"/>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F9AD843-14A8-7F1E-45E7-521F9914B4E5}"/>
              </a:ext>
            </a:extLst>
          </p:cNvPr>
          <p:cNvCxnSpPr>
            <a:cxnSpLocks/>
          </p:cNvCxnSpPr>
          <p:nvPr/>
        </p:nvCxnSpPr>
        <p:spPr>
          <a:xfrm>
            <a:off x="4324074" y="2060848"/>
            <a:ext cx="2424464" cy="11243"/>
          </a:xfrm>
          <a:prstGeom prst="line">
            <a:avLst/>
          </a:prstGeom>
          <a:ln w="28575">
            <a:solidFill>
              <a:schemeClr val="tx1"/>
            </a:solidFill>
            <a:prstDash val="sysDot"/>
            <a:tailEnd type="oval" w="med" len="med"/>
          </a:ln>
        </p:spPr>
        <p:style>
          <a:lnRef idx="1">
            <a:schemeClr val="accent1"/>
          </a:lnRef>
          <a:fillRef idx="0">
            <a:schemeClr val="accent1"/>
          </a:fillRef>
          <a:effectRef idx="0">
            <a:schemeClr val="accent1"/>
          </a:effectRef>
          <a:fontRef idx="minor">
            <a:schemeClr val="tx1"/>
          </a:fontRef>
        </p:style>
      </p:cxnSp>
      <p:sp>
        <p:nvSpPr>
          <p:cNvPr id="74" name="Freeform 73">
            <a:extLst>
              <a:ext uri="{FF2B5EF4-FFF2-40B4-BE49-F238E27FC236}">
                <a16:creationId xmlns:a16="http://schemas.microsoft.com/office/drawing/2014/main" id="{5304A061-5DB0-B648-7692-58A8D5284A7A}"/>
              </a:ext>
            </a:extLst>
          </p:cNvPr>
          <p:cNvSpPr/>
          <p:nvPr/>
        </p:nvSpPr>
        <p:spPr>
          <a:xfrm>
            <a:off x="4005788" y="2262943"/>
            <a:ext cx="1149927" cy="1038942"/>
          </a:xfrm>
          <a:custGeom>
            <a:avLst/>
            <a:gdLst>
              <a:gd name="connsiteX0" fmla="*/ 0 w 1149927"/>
              <a:gd name="connsiteY0" fmla="*/ 0 h 872837"/>
              <a:gd name="connsiteX1" fmla="*/ 0 w 1149927"/>
              <a:gd name="connsiteY1" fmla="*/ 304800 h 872837"/>
              <a:gd name="connsiteX2" fmla="*/ 1149927 w 1149927"/>
              <a:gd name="connsiteY2" fmla="*/ 304800 h 872837"/>
              <a:gd name="connsiteX3" fmla="*/ 1149927 w 1149927"/>
              <a:gd name="connsiteY3" fmla="*/ 443346 h 872837"/>
              <a:gd name="connsiteX4" fmla="*/ 1149927 w 1149927"/>
              <a:gd name="connsiteY4" fmla="*/ 872837 h 87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927" h="872837">
                <a:moveTo>
                  <a:pt x="0" y="0"/>
                </a:moveTo>
                <a:lnTo>
                  <a:pt x="0" y="304800"/>
                </a:lnTo>
                <a:lnTo>
                  <a:pt x="1149927" y="304800"/>
                </a:lnTo>
                <a:lnTo>
                  <a:pt x="1149927" y="443346"/>
                </a:lnTo>
                <a:lnTo>
                  <a:pt x="1149927" y="872837"/>
                </a:lnTo>
              </a:path>
            </a:pathLst>
          </a:custGeom>
          <a:noFill/>
          <a:ln w="28575">
            <a:solidFill>
              <a:schemeClr val="tx1"/>
            </a:solidFill>
            <a:headEnd type="triangl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98" name="Straight Connector 97">
            <a:extLst>
              <a:ext uri="{FF2B5EF4-FFF2-40B4-BE49-F238E27FC236}">
                <a16:creationId xmlns:a16="http://schemas.microsoft.com/office/drawing/2014/main" id="{DD3545CD-238F-A29A-77DA-4984C2A5B33A}"/>
              </a:ext>
            </a:extLst>
          </p:cNvPr>
          <p:cNvCxnSpPr>
            <a:cxnSpLocks/>
          </p:cNvCxnSpPr>
          <p:nvPr/>
        </p:nvCxnSpPr>
        <p:spPr>
          <a:xfrm>
            <a:off x="6207334" y="3095588"/>
            <a:ext cx="0" cy="202125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101" name="Freeform 100">
            <a:extLst>
              <a:ext uri="{FF2B5EF4-FFF2-40B4-BE49-F238E27FC236}">
                <a16:creationId xmlns:a16="http://schemas.microsoft.com/office/drawing/2014/main" id="{32497377-0284-EEB3-CA04-B3A29A56550A}"/>
              </a:ext>
            </a:extLst>
          </p:cNvPr>
          <p:cNvSpPr/>
          <p:nvPr/>
        </p:nvSpPr>
        <p:spPr>
          <a:xfrm>
            <a:off x="7248128" y="2027266"/>
            <a:ext cx="1025236" cy="3344266"/>
          </a:xfrm>
          <a:custGeom>
            <a:avLst/>
            <a:gdLst>
              <a:gd name="connsiteX0" fmla="*/ 0 w 1274618"/>
              <a:gd name="connsiteY0" fmla="*/ 0 h 3574472"/>
              <a:gd name="connsiteX1" fmla="*/ 1025236 w 1274618"/>
              <a:gd name="connsiteY1" fmla="*/ 0 h 3574472"/>
              <a:gd name="connsiteX2" fmla="*/ 1025236 w 1274618"/>
              <a:gd name="connsiteY2" fmla="*/ 3422072 h 3574472"/>
              <a:gd name="connsiteX3" fmla="*/ 1274618 w 1274618"/>
              <a:gd name="connsiteY3" fmla="*/ 3422072 h 3574472"/>
              <a:gd name="connsiteX4" fmla="*/ 41563 w 1274618"/>
              <a:gd name="connsiteY4" fmla="*/ 3422072 h 3574472"/>
              <a:gd name="connsiteX5" fmla="*/ 41563 w 1274618"/>
              <a:gd name="connsiteY5" fmla="*/ 3574472 h 3574472"/>
              <a:gd name="connsiteX6" fmla="*/ 41563 w 1274618"/>
              <a:gd name="connsiteY6" fmla="*/ 3241963 h 3574472"/>
              <a:gd name="connsiteX0" fmla="*/ 0 w 1025236"/>
              <a:gd name="connsiteY0" fmla="*/ 0 h 3574472"/>
              <a:gd name="connsiteX1" fmla="*/ 1025236 w 1025236"/>
              <a:gd name="connsiteY1" fmla="*/ 0 h 3574472"/>
              <a:gd name="connsiteX2" fmla="*/ 1025236 w 1025236"/>
              <a:gd name="connsiteY2" fmla="*/ 3422072 h 3574472"/>
              <a:gd name="connsiteX3" fmla="*/ 41563 w 1025236"/>
              <a:gd name="connsiteY3" fmla="*/ 3422072 h 3574472"/>
              <a:gd name="connsiteX4" fmla="*/ 41563 w 1025236"/>
              <a:gd name="connsiteY4" fmla="*/ 3574472 h 3574472"/>
              <a:gd name="connsiteX5" fmla="*/ 41563 w 1025236"/>
              <a:gd name="connsiteY5" fmla="*/ 3241963 h 3574472"/>
              <a:gd name="connsiteX0" fmla="*/ 0 w 1025236"/>
              <a:gd name="connsiteY0" fmla="*/ 0 h 3422072"/>
              <a:gd name="connsiteX1" fmla="*/ 1025236 w 1025236"/>
              <a:gd name="connsiteY1" fmla="*/ 0 h 3422072"/>
              <a:gd name="connsiteX2" fmla="*/ 1025236 w 1025236"/>
              <a:gd name="connsiteY2" fmla="*/ 3422072 h 3422072"/>
              <a:gd name="connsiteX3" fmla="*/ 41563 w 1025236"/>
              <a:gd name="connsiteY3" fmla="*/ 3422072 h 3422072"/>
              <a:gd name="connsiteX4" fmla="*/ 41563 w 1025236"/>
              <a:gd name="connsiteY4" fmla="*/ 3241963 h 342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36" h="3422072">
                <a:moveTo>
                  <a:pt x="0" y="0"/>
                </a:moveTo>
                <a:lnTo>
                  <a:pt x="1025236" y="0"/>
                </a:lnTo>
                <a:lnTo>
                  <a:pt x="1025236" y="3422072"/>
                </a:lnTo>
                <a:lnTo>
                  <a:pt x="41563" y="3422072"/>
                </a:lnTo>
                <a:lnTo>
                  <a:pt x="41563" y="3241963"/>
                </a:lnTo>
              </a:path>
            </a:pathLst>
          </a:custGeom>
          <a:noFill/>
          <a:ln w="28575">
            <a:solidFill>
              <a:schemeClr val="tx1"/>
            </a:solidFill>
            <a:headEnd type="oval"/>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Freeform 85">
            <a:extLst>
              <a:ext uri="{FF2B5EF4-FFF2-40B4-BE49-F238E27FC236}">
                <a16:creationId xmlns:a16="http://schemas.microsoft.com/office/drawing/2014/main" id="{C41D6B52-B75B-F445-9597-02D21D9B117D}"/>
              </a:ext>
            </a:extLst>
          </p:cNvPr>
          <p:cNvSpPr/>
          <p:nvPr/>
        </p:nvSpPr>
        <p:spPr>
          <a:xfrm>
            <a:off x="4355894" y="2150817"/>
            <a:ext cx="1860331" cy="581632"/>
          </a:xfrm>
          <a:custGeom>
            <a:avLst/>
            <a:gdLst>
              <a:gd name="connsiteX0" fmla="*/ 0 w 526473"/>
              <a:gd name="connsiteY0" fmla="*/ 0 h 678873"/>
              <a:gd name="connsiteX1" fmla="*/ 526473 w 526473"/>
              <a:gd name="connsiteY1" fmla="*/ 0 h 678873"/>
              <a:gd name="connsiteX2" fmla="*/ 526473 w 526473"/>
              <a:gd name="connsiteY2" fmla="*/ 678873 h 678873"/>
            </a:gdLst>
            <a:ahLst/>
            <a:cxnLst>
              <a:cxn ang="0">
                <a:pos x="connsiteX0" y="connsiteY0"/>
              </a:cxn>
              <a:cxn ang="0">
                <a:pos x="connsiteX1" y="connsiteY1"/>
              </a:cxn>
              <a:cxn ang="0">
                <a:pos x="connsiteX2" y="connsiteY2"/>
              </a:cxn>
            </a:cxnLst>
            <a:rect l="l" t="t" r="r" b="b"/>
            <a:pathLst>
              <a:path w="526473" h="678873">
                <a:moveTo>
                  <a:pt x="0" y="0"/>
                </a:moveTo>
                <a:lnTo>
                  <a:pt x="526473" y="0"/>
                </a:lnTo>
                <a:lnTo>
                  <a:pt x="526473" y="678873"/>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96" name="Straight Connector 95">
            <a:extLst>
              <a:ext uri="{FF2B5EF4-FFF2-40B4-BE49-F238E27FC236}">
                <a16:creationId xmlns:a16="http://schemas.microsoft.com/office/drawing/2014/main" id="{5AB29251-2239-05F4-529C-37D56B5231A2}"/>
              </a:ext>
            </a:extLst>
          </p:cNvPr>
          <p:cNvCxnSpPr>
            <a:cxnSpLocks/>
          </p:cNvCxnSpPr>
          <p:nvPr/>
        </p:nvCxnSpPr>
        <p:spPr>
          <a:xfrm flipH="1">
            <a:off x="7464152" y="5125959"/>
            <a:ext cx="336099" cy="0"/>
          </a:xfrm>
          <a:prstGeom prst="line">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913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animBg="1"/>
      <p:bldP spid="2" grpId="0" animBg="1"/>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3C072C-BBBB-9575-2F6A-A909B602D0D4}"/>
              </a:ext>
            </a:extLst>
          </p:cNvPr>
          <p:cNvSpPr>
            <a:spLocks noGrp="1"/>
          </p:cNvSpPr>
          <p:nvPr>
            <p:ph type="body" idx="1"/>
          </p:nvPr>
        </p:nvSpPr>
        <p:spPr>
          <a:xfrm>
            <a:off x="609600" y="1214362"/>
            <a:ext cx="10972800" cy="702470"/>
          </a:xfrm>
        </p:spPr>
        <p:txBody>
          <a:bodyPr/>
          <a:lstStyle/>
          <a:p>
            <a:r>
              <a:rPr lang="en-GB" dirty="0"/>
              <a:t>What is the main biochemical treatment goal with conventional treatment of XLH?</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Polling question 2</a:t>
            </a:r>
            <a:br>
              <a:rPr lang="en-GB" dirty="0"/>
            </a:br>
            <a:endParaRPr lang="en-GB" dirty="0"/>
          </a:p>
        </p:txBody>
      </p:sp>
      <p:sp>
        <p:nvSpPr>
          <p:cNvPr id="6" name="Content Placeholder 5">
            <a:extLst>
              <a:ext uri="{FF2B5EF4-FFF2-40B4-BE49-F238E27FC236}">
                <a16:creationId xmlns:a16="http://schemas.microsoft.com/office/drawing/2014/main" id="{9039AD68-8C66-34EF-5D01-51E034D30FD0}"/>
              </a:ext>
            </a:extLst>
          </p:cNvPr>
          <p:cNvSpPr>
            <a:spLocks noGrp="1"/>
          </p:cNvSpPr>
          <p:nvPr>
            <p:ph sz="quarter" idx="14"/>
          </p:nvPr>
        </p:nvSpPr>
        <p:spPr>
          <a:xfrm>
            <a:off x="619200" y="1987200"/>
            <a:ext cx="10963200" cy="3960000"/>
          </a:xfrm>
        </p:spPr>
        <p:txBody>
          <a:bodyPr/>
          <a:lstStyle/>
          <a:p>
            <a:endParaRPr lang="en-GB" dirty="0"/>
          </a:p>
          <a:p>
            <a:pPr marL="457200" indent="-457200">
              <a:buFont typeface="+mj-lt"/>
              <a:buAutoNum type="alphaUcPeriod"/>
            </a:pPr>
            <a:r>
              <a:rPr lang="en-GB" dirty="0"/>
              <a:t>Normalise U-Pi</a:t>
            </a:r>
          </a:p>
          <a:p>
            <a:pPr marL="457200" indent="-457200">
              <a:buFont typeface="+mj-lt"/>
              <a:buAutoNum type="alphaUcPeriod"/>
            </a:pPr>
            <a:r>
              <a:rPr lang="en-GB" dirty="0"/>
              <a:t>Normalise S-Pi</a:t>
            </a:r>
          </a:p>
          <a:p>
            <a:pPr marL="457200" indent="-457200">
              <a:buFont typeface="+mj-lt"/>
              <a:buAutoNum type="alphaUcPeriod"/>
            </a:pPr>
            <a:r>
              <a:rPr lang="en-GB" dirty="0"/>
              <a:t>Normalise ALP</a:t>
            </a:r>
          </a:p>
          <a:p>
            <a:pPr marL="457200" indent="-457200">
              <a:buFont typeface="+mj-lt"/>
              <a:buAutoNum type="alphaUcPeriod"/>
            </a:pPr>
            <a:r>
              <a:rPr lang="en-GB" dirty="0"/>
              <a:t>Normalise PTH</a:t>
            </a:r>
          </a:p>
          <a:p>
            <a:endParaRPr lang="en-GB" dirty="0"/>
          </a:p>
        </p:txBody>
      </p:sp>
      <p:sp>
        <p:nvSpPr>
          <p:cNvPr id="14" name="Content Placeholder 13">
            <a:extLst>
              <a:ext uri="{FF2B5EF4-FFF2-40B4-BE49-F238E27FC236}">
                <a16:creationId xmlns:a16="http://schemas.microsoft.com/office/drawing/2014/main" id="{57B20D12-FC90-37DC-0F34-DAAD80ECAC41}"/>
              </a:ext>
            </a:extLst>
          </p:cNvPr>
          <p:cNvSpPr>
            <a:spLocks noGrp="1"/>
          </p:cNvSpPr>
          <p:nvPr>
            <p:ph sz="quarter" idx="15"/>
          </p:nvPr>
        </p:nvSpPr>
        <p:spPr/>
        <p:txBody>
          <a:bodyPr/>
          <a:lstStyle/>
          <a:p>
            <a:r>
              <a:rPr lang="en-GB" altLang="en-US" sz="1200" dirty="0">
                <a:solidFill>
                  <a:schemeClr val="tx2"/>
                </a:solidFill>
              </a:rPr>
              <a:t>ALP, alkaline phosphatase; PTH, parathyroid hormone; S-Pi, serum phosphate; U-Pi, urinary phosphate; </a:t>
            </a:r>
            <a:r>
              <a:rPr lang="en-GB" dirty="0">
                <a:solidFill>
                  <a:schemeClr val="tx2"/>
                </a:solidFill>
              </a:rPr>
              <a:t>XLH, X-linked hypophosphatemia </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21</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2" name="Graphic 1">
            <a:extLst>
              <a:ext uri="{FF2B5EF4-FFF2-40B4-BE49-F238E27FC236}">
                <a16:creationId xmlns:a16="http://schemas.microsoft.com/office/drawing/2014/main" id="{D4102D9A-5113-A7C4-BC47-14B8E511CFAD}"/>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92901" y="3257884"/>
            <a:ext cx="481236" cy="481236"/>
          </a:xfrm>
          <a:prstGeom prst="rect">
            <a:avLst/>
          </a:prstGeom>
        </p:spPr>
      </p:pic>
    </p:spTree>
    <p:extLst>
      <p:ext uri="{BB962C8B-B14F-4D97-AF65-F5344CB8AC3E}">
        <p14:creationId xmlns:p14="http://schemas.microsoft.com/office/powerpoint/2010/main" val="208920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B11FB87-FB3B-2BF7-11AA-F6E6963FAA44}"/>
              </a:ext>
            </a:extLst>
          </p:cNvPr>
          <p:cNvSpPr/>
          <p:nvPr/>
        </p:nvSpPr>
        <p:spPr>
          <a:xfrm>
            <a:off x="7032104" y="1405032"/>
            <a:ext cx="4237817" cy="4587933"/>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63D46025-355C-A1C0-C907-7F5AC1D6EAC9}"/>
              </a:ext>
            </a:extLst>
          </p:cNvPr>
          <p:cNvSpPr/>
          <p:nvPr/>
        </p:nvSpPr>
        <p:spPr>
          <a:xfrm>
            <a:off x="1137281" y="1405032"/>
            <a:ext cx="4237817" cy="4587933"/>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X-linked hypophosphatemia (XLH)</a:t>
            </a:r>
            <a:br>
              <a:rPr lang="en-GB" dirty="0"/>
            </a:br>
            <a:r>
              <a:rPr lang="en-GB" sz="2400" dirty="0">
                <a:solidFill>
                  <a:schemeClr val="accent1"/>
                </a:solidFill>
              </a:rPr>
              <a:t>Conventional treatment: normalise mineralisation</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22</a:t>
            </a:fld>
            <a:endParaRPr lang="en-GB" dirty="0"/>
          </a:p>
        </p:txBody>
      </p:sp>
      <p:sp>
        <p:nvSpPr>
          <p:cNvPr id="12" name="Content Placeholder 11">
            <a:extLst>
              <a:ext uri="{FF2B5EF4-FFF2-40B4-BE49-F238E27FC236}">
                <a16:creationId xmlns:a16="http://schemas.microsoft.com/office/drawing/2014/main" id="{BFAB8B73-C0E7-9BAF-733A-352AED785029}"/>
              </a:ext>
            </a:extLst>
          </p:cNvPr>
          <p:cNvSpPr>
            <a:spLocks noGrp="1"/>
          </p:cNvSpPr>
          <p:nvPr>
            <p:ph sz="quarter" idx="15"/>
          </p:nvPr>
        </p:nvSpPr>
        <p:spPr/>
        <p:txBody>
          <a:bodyPr anchor="b" anchorCtr="0"/>
          <a:lstStyle/>
          <a:p>
            <a:r>
              <a:rPr lang="en-GB" altLang="en-US" dirty="0"/>
              <a:t>ALP, alkaline phosphatase; d, day; </a:t>
            </a:r>
          </a:p>
          <a:p>
            <a:r>
              <a:rPr lang="en-GB" altLang="en-US" dirty="0"/>
              <a:t>1. </a:t>
            </a:r>
            <a:r>
              <a:rPr lang="en-GB" altLang="en-US" dirty="0" err="1"/>
              <a:t>Bergwitz</a:t>
            </a:r>
            <a:r>
              <a:rPr lang="en-GB" altLang="en-US" dirty="0"/>
              <a:t> C, et al. N Engl J Med. 2011;365:1625-35; 2. </a:t>
            </a:r>
            <a:r>
              <a:rPr lang="da-DK" altLang="en-US" dirty="0"/>
              <a:t>Haffner D, et al. Nat Rev Nephrol. 2019;15:435-455; 3. Eddy MC, et al. Bone. 1997;21:515-20; 4. </a:t>
            </a:r>
            <a:r>
              <a:rPr lang="en-US" altLang="en-US" dirty="0"/>
              <a:t>Park E and Kang HG. Clin Exp </a:t>
            </a:r>
            <a:r>
              <a:rPr lang="en-US" altLang="en-US" dirty="0" err="1"/>
              <a:t>Pediatr</a:t>
            </a:r>
            <a:r>
              <a:rPr lang="en-US" altLang="en-US" dirty="0"/>
              <a:t>. 2024;67:17-25; 5. Mao M, et al. J Clin Endocrinol </a:t>
            </a:r>
            <a:r>
              <a:rPr lang="en-US" altLang="en-US" dirty="0" err="1"/>
              <a:t>Metab</a:t>
            </a:r>
            <a:r>
              <a:rPr lang="en-US" altLang="en-US" dirty="0"/>
              <a:t>. 2020;105:3243-3249; </a:t>
            </a:r>
            <a:endParaRPr lang="en-GB" altLang="en-US"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5" name="Content Placeholder 1">
            <a:extLst>
              <a:ext uri="{FF2B5EF4-FFF2-40B4-BE49-F238E27FC236}">
                <a16:creationId xmlns:a16="http://schemas.microsoft.com/office/drawing/2014/main" id="{8BE39404-4244-FB01-92A5-A525784FDC95}"/>
              </a:ext>
            </a:extLst>
          </p:cNvPr>
          <p:cNvSpPr txBox="1">
            <a:spLocks/>
          </p:cNvSpPr>
          <p:nvPr/>
        </p:nvSpPr>
        <p:spPr>
          <a:xfrm>
            <a:off x="7104112" y="1467765"/>
            <a:ext cx="4255767" cy="4525200"/>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a:solidFill>
                  <a:schemeClr val="accent1"/>
                </a:solidFill>
              </a:rPr>
              <a:t>Impact of treatment</a:t>
            </a:r>
            <a:r>
              <a:rPr lang="en-GB" b="1" baseline="30000" dirty="0">
                <a:solidFill>
                  <a:schemeClr val="accent1"/>
                </a:solidFill>
              </a:rPr>
              <a:t>3,4,5</a:t>
            </a:r>
            <a:endParaRPr lang="en-GB" b="1" dirty="0">
              <a:solidFill>
                <a:schemeClr val="accent1"/>
              </a:solidFill>
            </a:endParaRPr>
          </a:p>
          <a:p>
            <a:r>
              <a:rPr lang="en-GB" dirty="0"/>
              <a:t>Conventional treatment is challenging</a:t>
            </a:r>
          </a:p>
          <a:p>
            <a:r>
              <a:rPr lang="en-GB" dirty="0"/>
              <a:t>Complications</a:t>
            </a:r>
          </a:p>
          <a:p>
            <a:pPr lvl="1"/>
            <a:r>
              <a:rPr lang="en-GB" dirty="0"/>
              <a:t>Nephrocalcinosis</a:t>
            </a:r>
          </a:p>
          <a:p>
            <a:pPr lvl="1"/>
            <a:r>
              <a:rPr lang="en-GB" dirty="0"/>
              <a:t>Secondary and tertiary hyperparathyroidism</a:t>
            </a:r>
          </a:p>
          <a:p>
            <a:r>
              <a:rPr lang="en-GB" dirty="0"/>
              <a:t>Incomplete treatment response</a:t>
            </a:r>
          </a:p>
          <a:p>
            <a:pPr lvl="1"/>
            <a:r>
              <a:rPr lang="en-GB" dirty="0"/>
              <a:t>Partial healing of rickets</a:t>
            </a:r>
          </a:p>
          <a:p>
            <a:pPr lvl="1"/>
            <a:r>
              <a:rPr lang="en-GB" dirty="0"/>
              <a:t>Often no catch-up growth</a:t>
            </a:r>
          </a:p>
          <a:p>
            <a:pPr lvl="1"/>
            <a:r>
              <a:rPr lang="en-GB" dirty="0"/>
              <a:t>Residual deformities</a:t>
            </a:r>
          </a:p>
          <a:p>
            <a:pPr lvl="1"/>
            <a:r>
              <a:rPr lang="en-GB" dirty="0"/>
              <a:t>Less frequent dental problems</a:t>
            </a:r>
          </a:p>
          <a:p>
            <a:pPr marL="0" indent="0">
              <a:buNone/>
            </a:pPr>
            <a:endParaRPr lang="en-GB" sz="1100" dirty="0">
              <a:solidFill>
                <a:schemeClr val="tx2"/>
              </a:solidFill>
            </a:endParaRPr>
          </a:p>
        </p:txBody>
      </p:sp>
      <p:sp>
        <p:nvSpPr>
          <p:cNvPr id="6" name="Content Placeholder 1">
            <a:extLst>
              <a:ext uri="{FF2B5EF4-FFF2-40B4-BE49-F238E27FC236}">
                <a16:creationId xmlns:a16="http://schemas.microsoft.com/office/drawing/2014/main" id="{476268FF-CA7E-4230-E2EA-AA7CC457CDBF}"/>
              </a:ext>
            </a:extLst>
          </p:cNvPr>
          <p:cNvSpPr txBox="1">
            <a:spLocks/>
          </p:cNvSpPr>
          <p:nvPr/>
        </p:nvSpPr>
        <p:spPr>
          <a:xfrm>
            <a:off x="1201993" y="1467765"/>
            <a:ext cx="4255767" cy="4525200"/>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dirty="0">
                <a:solidFill>
                  <a:schemeClr val="accent1"/>
                </a:solidFill>
              </a:rPr>
              <a:t>Conventional treatment</a:t>
            </a:r>
            <a:r>
              <a:rPr lang="en-GB" b="1" baseline="30000" dirty="0">
                <a:solidFill>
                  <a:schemeClr val="accent1"/>
                </a:solidFill>
              </a:rPr>
              <a:t>1,2</a:t>
            </a:r>
            <a:endParaRPr lang="en-GB" b="1" dirty="0">
              <a:solidFill>
                <a:schemeClr val="accent1"/>
              </a:solidFill>
            </a:endParaRPr>
          </a:p>
          <a:p>
            <a:r>
              <a:rPr lang="en-GB" dirty="0"/>
              <a:t>Oral phosphate: 20–60 mg/kg/d in 3–5 doses</a:t>
            </a:r>
          </a:p>
          <a:p>
            <a:r>
              <a:rPr lang="en-GB" dirty="0"/>
              <a:t>Active vitamin D: </a:t>
            </a:r>
            <a:r>
              <a:rPr lang="en-GB" dirty="0" err="1"/>
              <a:t>alfacalcidol</a:t>
            </a:r>
            <a:r>
              <a:rPr lang="en-GB" dirty="0"/>
              <a:t> 30–50 ng/d </a:t>
            </a:r>
          </a:p>
          <a:p>
            <a:r>
              <a:rPr lang="en-GB" dirty="0"/>
              <a:t>Targets in biochemistry</a:t>
            </a:r>
          </a:p>
          <a:p>
            <a:r>
              <a:rPr lang="en-GB" b="1" dirty="0">
                <a:solidFill>
                  <a:schemeClr val="accent1"/>
                </a:solidFill>
              </a:rPr>
              <a:t>Normalise ALP</a:t>
            </a:r>
          </a:p>
          <a:p>
            <a:r>
              <a:rPr lang="en-GB" dirty="0"/>
              <a:t>Avoid:</a:t>
            </a:r>
          </a:p>
          <a:p>
            <a:pPr lvl="1"/>
            <a:r>
              <a:rPr lang="en-GB" dirty="0"/>
              <a:t>Secondary hyperparathyroidism </a:t>
            </a:r>
          </a:p>
          <a:p>
            <a:pPr lvl="1"/>
            <a:r>
              <a:rPr lang="en-GB" dirty="0"/>
              <a:t>Hypercalciuria</a:t>
            </a:r>
          </a:p>
          <a:p>
            <a:r>
              <a:rPr lang="en-GB" dirty="0"/>
              <a:t>Accept hypophosphatemia</a:t>
            </a:r>
          </a:p>
          <a:p>
            <a:pPr marL="0" indent="0">
              <a:buNone/>
            </a:pPr>
            <a:endParaRPr lang="en-GB" sz="1100" dirty="0">
              <a:solidFill>
                <a:schemeClr val="tx2"/>
              </a:solidFill>
            </a:endParaRPr>
          </a:p>
        </p:txBody>
      </p:sp>
      <p:pic>
        <p:nvPicPr>
          <p:cNvPr id="13" name="Graphic 12" descr="Medicine">
            <a:extLst>
              <a:ext uri="{FF2B5EF4-FFF2-40B4-BE49-F238E27FC236}">
                <a16:creationId xmlns:a16="http://schemas.microsoft.com/office/drawing/2014/main" id="{2057FCD2-5B49-4B4D-FA2F-73BF3730C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9936" y="2856666"/>
            <a:ext cx="1390012" cy="1390012"/>
          </a:xfrm>
          <a:prstGeom prst="rect">
            <a:avLst/>
          </a:prstGeom>
        </p:spPr>
      </p:pic>
    </p:spTree>
    <p:extLst>
      <p:ext uri="{BB962C8B-B14F-4D97-AF65-F5344CB8AC3E}">
        <p14:creationId xmlns:p14="http://schemas.microsoft.com/office/powerpoint/2010/main" val="11609596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X-linked hypophosphatemia (XLH)</a:t>
            </a:r>
            <a:br>
              <a:rPr lang="en-GB" dirty="0"/>
            </a:br>
            <a:r>
              <a:rPr lang="en-GB" dirty="0"/>
              <a:t>treatment: normaliSe mineralisation</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23</a:t>
            </a:fld>
            <a:endParaRPr lang="en-GB" dirty="0"/>
          </a:p>
        </p:txBody>
      </p:sp>
      <p:sp>
        <p:nvSpPr>
          <p:cNvPr id="6" name="Content Placeholder 5">
            <a:extLst>
              <a:ext uri="{FF2B5EF4-FFF2-40B4-BE49-F238E27FC236}">
                <a16:creationId xmlns:a16="http://schemas.microsoft.com/office/drawing/2014/main" id="{7495D02E-64AD-DB40-DB67-B9B0C18D135C}"/>
              </a:ext>
            </a:extLst>
          </p:cNvPr>
          <p:cNvSpPr>
            <a:spLocks noGrp="1"/>
          </p:cNvSpPr>
          <p:nvPr>
            <p:ph sz="quarter" idx="15"/>
          </p:nvPr>
        </p:nvSpPr>
        <p:spPr/>
        <p:txBody>
          <a:bodyPr anchor="b" anchorCtr="0"/>
          <a:lstStyle/>
          <a:p>
            <a:r>
              <a:rPr lang="en-GB" altLang="en-US" sz="1000" dirty="0"/>
              <a:t>1,25(OH)2D, 1,25-dihydroxyvitamin D; DMP1, dentin matrix acidic phosphoprotein 1; ENPP1, ectonucleotide pyrophosphatase/phosphodiesterase 1; FGF23, fibroblast growth factor 23; </a:t>
            </a:r>
            <a:br>
              <a:rPr lang="en-GB" altLang="en-US" sz="1000" dirty="0"/>
            </a:br>
            <a:r>
              <a:rPr lang="en-GB" altLang="en-US" sz="1000" dirty="0"/>
              <a:t>FGFR1c, fibroblast growth factor receptor 1 isoform c; NaPi-IIa/c, sodium-phosphate cotransporter type IIa/c; PHEX, phosphate-regulating gene with homologies to endopeptidases on the X chromosome; Pi, inorganic phosphate; PTH, parathyroid hormone; PTHR1, PTH receptor 1; S-Pi, serum phosphate; U-Pi, urinary phosphate </a:t>
            </a:r>
          </a:p>
          <a:p>
            <a:r>
              <a:rPr lang="en-GB" altLang="en-US" sz="1000" dirty="0"/>
              <a:t>Figure adapted from </a:t>
            </a:r>
            <a:r>
              <a:rPr lang="en-GB" altLang="en-US" sz="1000" dirty="0" err="1"/>
              <a:t>Bergwitz</a:t>
            </a:r>
            <a:r>
              <a:rPr lang="en-GB" altLang="en-US" sz="1000" dirty="0"/>
              <a:t> C, et al. N Engl J Med. 2011;365:1625-35</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9" name="Left Arrow 7">
            <a:extLst>
              <a:ext uri="{FF2B5EF4-FFF2-40B4-BE49-F238E27FC236}">
                <a16:creationId xmlns:a16="http://schemas.microsoft.com/office/drawing/2014/main" id="{9805DA7C-CCF2-577D-9D1A-31A1C1615152}"/>
              </a:ext>
            </a:extLst>
          </p:cNvPr>
          <p:cNvSpPr/>
          <p:nvPr/>
        </p:nvSpPr>
        <p:spPr>
          <a:xfrm rot="10800000">
            <a:off x="3318596" y="3074921"/>
            <a:ext cx="416126" cy="369332"/>
          </a:xfrm>
          <a:prstGeom prst="lef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alibri"/>
              <a:ea typeface="+mn-ea"/>
              <a:cs typeface="+mn-cs"/>
            </a:endParaRPr>
          </a:p>
        </p:txBody>
      </p:sp>
      <p:sp>
        <p:nvSpPr>
          <p:cNvPr id="11" name="Content Placeholder 1">
            <a:extLst>
              <a:ext uri="{FF2B5EF4-FFF2-40B4-BE49-F238E27FC236}">
                <a16:creationId xmlns:a16="http://schemas.microsoft.com/office/drawing/2014/main" id="{02788D28-83A4-9CE6-8965-C0AEAEAE68FD}"/>
              </a:ext>
            </a:extLst>
          </p:cNvPr>
          <p:cNvSpPr txBox="1">
            <a:spLocks/>
          </p:cNvSpPr>
          <p:nvPr/>
        </p:nvSpPr>
        <p:spPr>
          <a:xfrm>
            <a:off x="619581" y="2572089"/>
            <a:ext cx="2698915" cy="1440160"/>
          </a:xfrm>
          <a:prstGeom prst="rect">
            <a:avLst/>
          </a:prstGeom>
          <a:solidFill>
            <a:schemeClr val="tx2">
              <a:lumMod val="20000"/>
              <a:lumOff val="80000"/>
            </a:schemeClr>
          </a:solidFill>
          <a:ln w="28575">
            <a:solidFill>
              <a:schemeClr val="tx2"/>
            </a:solidFill>
          </a:ln>
        </p:spPr>
        <p:txBody>
          <a:bodyPr anchor="ctr" anchorCtr="0"/>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FGF23 antibody:</a:t>
            </a:r>
          </a:p>
          <a:p>
            <a:r>
              <a:rPr lang="en-GB" sz="1800" dirty="0"/>
              <a:t>Subcutaneous injection every two weeks</a:t>
            </a:r>
          </a:p>
        </p:txBody>
      </p:sp>
      <p:sp>
        <p:nvSpPr>
          <p:cNvPr id="2" name="Left Arrow 7">
            <a:extLst>
              <a:ext uri="{FF2B5EF4-FFF2-40B4-BE49-F238E27FC236}">
                <a16:creationId xmlns:a16="http://schemas.microsoft.com/office/drawing/2014/main" id="{3DBBF3A2-7D47-0564-4ED9-2EE6170F74A7}"/>
              </a:ext>
            </a:extLst>
          </p:cNvPr>
          <p:cNvSpPr/>
          <p:nvPr/>
        </p:nvSpPr>
        <p:spPr>
          <a:xfrm rot="10800000">
            <a:off x="3318596" y="3074921"/>
            <a:ext cx="416126" cy="369332"/>
          </a:xfrm>
          <a:prstGeom prst="lef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Calibri"/>
              <a:ea typeface="+mn-ea"/>
              <a:cs typeface="+mn-cs"/>
            </a:endParaRPr>
          </a:p>
        </p:txBody>
      </p:sp>
      <p:pic>
        <p:nvPicPr>
          <p:cNvPr id="4" name="Picture 3" descr="A close-up of a kidney&#10;&#10;Description automatically generated">
            <a:extLst>
              <a:ext uri="{FF2B5EF4-FFF2-40B4-BE49-F238E27FC236}">
                <a16:creationId xmlns:a16="http://schemas.microsoft.com/office/drawing/2014/main" id="{1CCED8F0-A88C-4ACC-4143-8D7659014B75}"/>
              </a:ext>
            </a:extLst>
          </p:cNvPr>
          <p:cNvPicPr>
            <a:picLocks noChangeAspect="1"/>
          </p:cNvPicPr>
          <p:nvPr/>
        </p:nvPicPr>
        <p:blipFill>
          <a:blip r:embed="rId3">
            <a:alphaModFix amt="80000"/>
          </a:blip>
          <a:stretch>
            <a:fillRect/>
          </a:stretch>
        </p:blipFill>
        <p:spPr>
          <a:xfrm>
            <a:off x="6578623" y="3651508"/>
            <a:ext cx="2163708" cy="2163708"/>
          </a:xfrm>
          <a:prstGeom prst="rect">
            <a:avLst/>
          </a:prstGeom>
        </p:spPr>
      </p:pic>
      <p:pic>
        <p:nvPicPr>
          <p:cNvPr id="5" name="Picture 4">
            <a:extLst>
              <a:ext uri="{FF2B5EF4-FFF2-40B4-BE49-F238E27FC236}">
                <a16:creationId xmlns:a16="http://schemas.microsoft.com/office/drawing/2014/main" id="{84E49C1C-F6A6-92E0-7FB9-9824BA5986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97934">
            <a:off x="3683699" y="1487462"/>
            <a:ext cx="1619643" cy="1627583"/>
          </a:xfrm>
          <a:prstGeom prst="rect">
            <a:avLst/>
          </a:prstGeom>
        </p:spPr>
      </p:pic>
      <p:grpSp>
        <p:nvGrpSpPr>
          <p:cNvPr id="17" name="Group 16">
            <a:extLst>
              <a:ext uri="{FF2B5EF4-FFF2-40B4-BE49-F238E27FC236}">
                <a16:creationId xmlns:a16="http://schemas.microsoft.com/office/drawing/2014/main" id="{32088417-F80F-5691-D9F7-28A762C0F31D}"/>
              </a:ext>
            </a:extLst>
          </p:cNvPr>
          <p:cNvGrpSpPr/>
          <p:nvPr/>
        </p:nvGrpSpPr>
        <p:grpSpPr>
          <a:xfrm>
            <a:off x="3957506" y="3365468"/>
            <a:ext cx="1656175" cy="2362095"/>
            <a:chOff x="2362155" y="7712939"/>
            <a:chExt cx="1353692" cy="1930683"/>
          </a:xfrm>
        </p:grpSpPr>
        <p:pic>
          <p:nvPicPr>
            <p:cNvPr id="39" name="Picture 119">
              <a:extLst>
                <a:ext uri="{FF2B5EF4-FFF2-40B4-BE49-F238E27FC236}">
                  <a16:creationId xmlns:a16="http://schemas.microsoft.com/office/drawing/2014/main" id="{53D26C75-3AC8-7389-0360-726F1D1B76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1963" y="7712939"/>
              <a:ext cx="8794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0F4D1DB1-3FAD-B76F-8E30-7E247FE105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2155" y="8166867"/>
              <a:ext cx="1353692" cy="1476755"/>
            </a:xfrm>
            <a:prstGeom prst="rect">
              <a:avLst/>
            </a:prstGeom>
          </p:spPr>
        </p:pic>
      </p:grpSp>
      <p:sp>
        <p:nvSpPr>
          <p:cNvPr id="41" name="TextBox 40">
            <a:extLst>
              <a:ext uri="{FF2B5EF4-FFF2-40B4-BE49-F238E27FC236}">
                <a16:creationId xmlns:a16="http://schemas.microsoft.com/office/drawing/2014/main" id="{A720BAAC-907D-1E24-D8DC-A9D3EA70AD56}"/>
              </a:ext>
            </a:extLst>
          </p:cNvPr>
          <p:cNvSpPr txBox="1"/>
          <p:nvPr/>
        </p:nvSpPr>
        <p:spPr>
          <a:xfrm>
            <a:off x="7377725" y="3423451"/>
            <a:ext cx="835485"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Kidneys</a:t>
            </a:r>
          </a:p>
        </p:txBody>
      </p:sp>
      <p:sp>
        <p:nvSpPr>
          <p:cNvPr id="42" name="TextBox 41">
            <a:extLst>
              <a:ext uri="{FF2B5EF4-FFF2-40B4-BE49-F238E27FC236}">
                <a16:creationId xmlns:a16="http://schemas.microsoft.com/office/drawing/2014/main" id="{FF444925-717A-88A4-B792-B3ECD194F429}"/>
              </a:ext>
            </a:extLst>
          </p:cNvPr>
          <p:cNvSpPr txBox="1"/>
          <p:nvPr/>
        </p:nvSpPr>
        <p:spPr>
          <a:xfrm>
            <a:off x="7994508" y="1326557"/>
            <a:ext cx="1759553" cy="492443"/>
          </a:xfrm>
          <a:prstGeom prst="rect">
            <a:avLst/>
          </a:prstGeom>
          <a:noFill/>
        </p:spPr>
        <p:txBody>
          <a:bodyPr wrap="square" rtlCol="0">
            <a:spAutoFit/>
          </a:bodyPr>
          <a:lstStyle/>
          <a:p>
            <a:pPr algn="ctr"/>
            <a:r>
              <a:rPr lang="en-GB" sz="1300" b="1" dirty="0">
                <a:solidFill>
                  <a:srgbClr val="505050"/>
                </a:solidFill>
                <a:latin typeface="Arial" panose="020B0604020202020204" pitchFamily="34" charset="0"/>
                <a:cs typeface="Arial" panose="020B0604020202020204" pitchFamily="34" charset="0"/>
              </a:rPr>
              <a:t>Parathyroid</a:t>
            </a:r>
            <a:br>
              <a:rPr lang="en-GB" sz="1300" b="1" dirty="0">
                <a:solidFill>
                  <a:srgbClr val="505050"/>
                </a:solidFill>
                <a:latin typeface="Arial" panose="020B0604020202020204" pitchFamily="34" charset="0"/>
                <a:cs typeface="Arial" panose="020B0604020202020204" pitchFamily="34" charset="0"/>
              </a:rPr>
            </a:br>
            <a:r>
              <a:rPr lang="en-GB" sz="1300" b="1" dirty="0">
                <a:solidFill>
                  <a:srgbClr val="505050"/>
                </a:solidFill>
                <a:latin typeface="Arial" panose="020B0604020202020204" pitchFamily="34" charset="0"/>
                <a:cs typeface="Arial" panose="020B0604020202020204" pitchFamily="34" charset="0"/>
              </a:rPr>
              <a:t>glands</a:t>
            </a:r>
          </a:p>
        </p:txBody>
      </p:sp>
      <p:sp>
        <p:nvSpPr>
          <p:cNvPr id="44" name="TextBox 43">
            <a:extLst>
              <a:ext uri="{FF2B5EF4-FFF2-40B4-BE49-F238E27FC236}">
                <a16:creationId xmlns:a16="http://schemas.microsoft.com/office/drawing/2014/main" id="{357F4176-8FF5-3985-9B59-56354D4339F6}"/>
              </a:ext>
            </a:extLst>
          </p:cNvPr>
          <p:cNvSpPr txBox="1"/>
          <p:nvPr/>
        </p:nvSpPr>
        <p:spPr>
          <a:xfrm>
            <a:off x="4885443" y="1203937"/>
            <a:ext cx="603050"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Bone</a:t>
            </a:r>
          </a:p>
        </p:txBody>
      </p:sp>
      <p:sp>
        <p:nvSpPr>
          <p:cNvPr id="49" name="TextBox 48">
            <a:extLst>
              <a:ext uri="{FF2B5EF4-FFF2-40B4-BE49-F238E27FC236}">
                <a16:creationId xmlns:a16="http://schemas.microsoft.com/office/drawing/2014/main" id="{1977291B-3DE9-58FD-6225-75EB359D3C3D}"/>
              </a:ext>
            </a:extLst>
          </p:cNvPr>
          <p:cNvSpPr txBox="1"/>
          <p:nvPr/>
        </p:nvSpPr>
        <p:spPr>
          <a:xfrm>
            <a:off x="3842226" y="3583915"/>
            <a:ext cx="473207" cy="292388"/>
          </a:xfrm>
          <a:prstGeom prst="rect">
            <a:avLst/>
          </a:prstGeom>
          <a:noFill/>
        </p:spPr>
        <p:txBody>
          <a:bodyPr wrap="none" rtlCol="0">
            <a:spAutoFit/>
          </a:bodyPr>
          <a:lstStyle/>
          <a:p>
            <a:pPr algn="ctr"/>
            <a:r>
              <a:rPr lang="en-GB" sz="1300" b="1" dirty="0">
                <a:solidFill>
                  <a:srgbClr val="505050"/>
                </a:solidFill>
                <a:latin typeface="Arial" panose="020B0604020202020204" pitchFamily="34" charset="0"/>
                <a:cs typeface="Arial" panose="020B0604020202020204" pitchFamily="34" charset="0"/>
              </a:rPr>
              <a:t>Gut</a:t>
            </a:r>
          </a:p>
        </p:txBody>
      </p:sp>
      <p:sp>
        <p:nvSpPr>
          <p:cNvPr id="50" name="Oval 49">
            <a:extLst>
              <a:ext uri="{FF2B5EF4-FFF2-40B4-BE49-F238E27FC236}">
                <a16:creationId xmlns:a16="http://schemas.microsoft.com/office/drawing/2014/main" id="{5EEF677C-507D-F213-A3B0-5368D8F6928C}"/>
              </a:ext>
            </a:extLst>
          </p:cNvPr>
          <p:cNvSpPr/>
          <p:nvPr/>
        </p:nvSpPr>
        <p:spPr>
          <a:xfrm>
            <a:off x="8347374" y="5562937"/>
            <a:ext cx="782637" cy="39596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U-Pi</a:t>
            </a:r>
          </a:p>
        </p:txBody>
      </p:sp>
      <p:sp>
        <p:nvSpPr>
          <p:cNvPr id="53" name="TextBox 52">
            <a:extLst>
              <a:ext uri="{FF2B5EF4-FFF2-40B4-BE49-F238E27FC236}">
                <a16:creationId xmlns:a16="http://schemas.microsoft.com/office/drawing/2014/main" id="{4E83758C-DC4F-F8C9-3607-7BF99AED6A2B}"/>
              </a:ext>
            </a:extLst>
          </p:cNvPr>
          <p:cNvSpPr txBox="1"/>
          <p:nvPr/>
        </p:nvSpPr>
        <p:spPr>
          <a:xfrm>
            <a:off x="8023027" y="2802784"/>
            <a:ext cx="688009" cy="276999"/>
          </a:xfrm>
          <a:prstGeom prst="rect">
            <a:avLst/>
          </a:prstGeom>
          <a:solidFill>
            <a:schemeClr val="accent1">
              <a:lumMod val="60000"/>
              <a:lumOff val="40000"/>
              <a:alpha val="50000"/>
            </a:schemeClr>
          </a:solidFill>
        </p:spPr>
        <p:txBody>
          <a:bodyPr wrap="none" rtlCol="0">
            <a:spAutoFit/>
          </a:bodyPr>
          <a:lstStyle/>
          <a:p>
            <a:pPr algn="ctr"/>
            <a:r>
              <a:rPr lang="en-GB" sz="1200" dirty="0">
                <a:solidFill>
                  <a:srgbClr val="505050"/>
                </a:solidFill>
                <a:latin typeface="Arial" panose="020B0604020202020204" pitchFamily="34" charset="0"/>
                <a:cs typeface="Arial" panose="020B0604020202020204" pitchFamily="34" charset="0"/>
              </a:rPr>
              <a:t>PTHR1</a:t>
            </a:r>
          </a:p>
        </p:txBody>
      </p:sp>
      <p:sp>
        <p:nvSpPr>
          <p:cNvPr id="54" name="TextBox 53">
            <a:extLst>
              <a:ext uri="{FF2B5EF4-FFF2-40B4-BE49-F238E27FC236}">
                <a16:creationId xmlns:a16="http://schemas.microsoft.com/office/drawing/2014/main" id="{4293785F-95ED-9B73-8263-34C166AC2960}"/>
              </a:ext>
            </a:extLst>
          </p:cNvPr>
          <p:cNvSpPr txBox="1"/>
          <p:nvPr/>
        </p:nvSpPr>
        <p:spPr>
          <a:xfrm>
            <a:off x="6418839" y="2802784"/>
            <a:ext cx="1516761" cy="276999"/>
          </a:xfrm>
          <a:prstGeom prst="rect">
            <a:avLst/>
          </a:prstGeom>
          <a:solidFill>
            <a:schemeClr val="bg2">
              <a:lumMod val="50000"/>
              <a:alpha val="50000"/>
            </a:schemeClr>
          </a:solidFill>
        </p:spPr>
        <p:txBody>
          <a:bodyPr wrap="none" rtlCol="0">
            <a:spAutoFit/>
          </a:bodyPr>
          <a:lstStyle/>
          <a:p>
            <a:pPr algn="ctr"/>
            <a:r>
              <a:rPr lang="en-GB" sz="1200" dirty="0">
                <a:solidFill>
                  <a:srgbClr val="505050"/>
                </a:solidFill>
                <a:latin typeface="Arial" panose="020B0604020202020204" pitchFamily="34" charset="0"/>
                <a:cs typeface="Arial" panose="020B0604020202020204" pitchFamily="34" charset="0"/>
              </a:rPr>
              <a:t>FGFR1c and klotho</a:t>
            </a:r>
          </a:p>
        </p:txBody>
      </p:sp>
      <p:sp>
        <p:nvSpPr>
          <p:cNvPr id="61" name="TextBox 60">
            <a:extLst>
              <a:ext uri="{FF2B5EF4-FFF2-40B4-BE49-F238E27FC236}">
                <a16:creationId xmlns:a16="http://schemas.microsoft.com/office/drawing/2014/main" id="{B863197D-FB1D-FE61-3CF4-557CD45CBD9D}"/>
              </a:ext>
            </a:extLst>
          </p:cNvPr>
          <p:cNvSpPr txBox="1"/>
          <p:nvPr/>
        </p:nvSpPr>
        <p:spPr>
          <a:xfrm>
            <a:off x="3696782" y="1347953"/>
            <a:ext cx="636714"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PHEX</a:t>
            </a:r>
          </a:p>
        </p:txBody>
      </p:sp>
      <p:sp>
        <p:nvSpPr>
          <p:cNvPr id="69" name="TextBox 68">
            <a:extLst>
              <a:ext uri="{FF2B5EF4-FFF2-40B4-BE49-F238E27FC236}">
                <a16:creationId xmlns:a16="http://schemas.microsoft.com/office/drawing/2014/main" id="{5EEA7B36-141E-2543-784E-AA1CA3930440}"/>
              </a:ext>
            </a:extLst>
          </p:cNvPr>
          <p:cNvSpPr txBox="1"/>
          <p:nvPr/>
        </p:nvSpPr>
        <p:spPr>
          <a:xfrm>
            <a:off x="4285779" y="1347953"/>
            <a:ext cx="647934"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DMP1</a:t>
            </a:r>
          </a:p>
        </p:txBody>
      </p:sp>
      <p:sp>
        <p:nvSpPr>
          <p:cNvPr id="70" name="TextBox 69">
            <a:extLst>
              <a:ext uri="{FF2B5EF4-FFF2-40B4-BE49-F238E27FC236}">
                <a16:creationId xmlns:a16="http://schemas.microsoft.com/office/drawing/2014/main" id="{1069F208-ED5B-900F-AA98-8EE2043FF392}"/>
              </a:ext>
            </a:extLst>
          </p:cNvPr>
          <p:cNvSpPr txBox="1"/>
          <p:nvPr/>
        </p:nvSpPr>
        <p:spPr>
          <a:xfrm>
            <a:off x="5010488" y="1578010"/>
            <a:ext cx="729688"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ENPP1</a:t>
            </a:r>
          </a:p>
        </p:txBody>
      </p:sp>
      <p:sp>
        <p:nvSpPr>
          <p:cNvPr id="71" name="TextBox 70">
            <a:extLst>
              <a:ext uri="{FF2B5EF4-FFF2-40B4-BE49-F238E27FC236}">
                <a16:creationId xmlns:a16="http://schemas.microsoft.com/office/drawing/2014/main" id="{EE124725-1860-0764-CF20-249CE23D879F}"/>
              </a:ext>
            </a:extLst>
          </p:cNvPr>
          <p:cNvSpPr txBox="1"/>
          <p:nvPr/>
        </p:nvSpPr>
        <p:spPr>
          <a:xfrm>
            <a:off x="4106390" y="4553853"/>
            <a:ext cx="1404799" cy="184666"/>
          </a:xfrm>
          <a:prstGeom prst="rect">
            <a:avLst/>
          </a:prstGeom>
          <a:solidFill>
            <a:schemeClr val="bg1">
              <a:alpha val="70000"/>
            </a:schemeClr>
          </a:solidFill>
        </p:spPr>
        <p:txBody>
          <a:bodyPr wrap="none" lIns="36000" tIns="0" rIns="36000" bIns="0" rtlCol="0">
            <a:spAutoFit/>
          </a:bodyPr>
          <a:lstStyle/>
          <a:p>
            <a:pPr algn="ctr"/>
            <a:r>
              <a:rPr lang="en-GB" sz="1200" dirty="0">
                <a:latin typeface="Arial" panose="020B0604020202020204" pitchFamily="34" charset="0"/>
                <a:cs typeface="Arial" panose="020B0604020202020204" pitchFamily="34" charset="0"/>
              </a:rPr>
              <a:t>FGFR1c and klotho</a:t>
            </a:r>
          </a:p>
        </p:txBody>
      </p:sp>
      <p:sp>
        <p:nvSpPr>
          <p:cNvPr id="73" name="Freeform 71">
            <a:extLst>
              <a:ext uri="{FF2B5EF4-FFF2-40B4-BE49-F238E27FC236}">
                <a16:creationId xmlns:a16="http://schemas.microsoft.com/office/drawing/2014/main" id="{E16236C0-C38C-2940-BB0C-65E104519A3C}"/>
              </a:ext>
            </a:extLst>
          </p:cNvPr>
          <p:cNvSpPr/>
          <p:nvPr/>
        </p:nvSpPr>
        <p:spPr>
          <a:xfrm>
            <a:off x="3734723" y="2152089"/>
            <a:ext cx="3875150" cy="3720071"/>
          </a:xfrm>
          <a:custGeom>
            <a:avLst/>
            <a:gdLst>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2937163 w 3726873"/>
              <a:gd name="connsiteY5" fmla="*/ 0 h 3560619"/>
              <a:gd name="connsiteX6" fmla="*/ 2937163 w 3726873"/>
              <a:gd name="connsiteY6" fmla="*/ 304800 h 3560619"/>
              <a:gd name="connsiteX7" fmla="*/ 2937163 w 3726873"/>
              <a:gd name="connsiteY7" fmla="*/ 665019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2937163 w 3726873"/>
              <a:gd name="connsiteY5" fmla="*/ 0 h 3560619"/>
              <a:gd name="connsiteX6" fmla="*/ 2937163 w 3726873"/>
              <a:gd name="connsiteY6" fmla="*/ 304800 h 3560619"/>
              <a:gd name="connsiteX7" fmla="*/ 2934117 w 3726873"/>
              <a:gd name="connsiteY7" fmla="*/ 474519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2937163 w 3726873"/>
              <a:gd name="connsiteY5" fmla="*/ 0 h 3560619"/>
              <a:gd name="connsiteX6" fmla="*/ 2937163 w 3726873"/>
              <a:gd name="connsiteY6" fmla="*/ 304800 h 3560619"/>
              <a:gd name="connsiteX7" fmla="*/ 2943889 w 3726873"/>
              <a:gd name="connsiteY7" fmla="*/ 95263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440611 w 3726873"/>
              <a:gd name="connsiteY5" fmla="*/ 9725 h 3560619"/>
              <a:gd name="connsiteX6" fmla="*/ 2937163 w 3726873"/>
              <a:gd name="connsiteY6" fmla="*/ 304800 h 3560619"/>
              <a:gd name="connsiteX7" fmla="*/ 2943889 w 3726873"/>
              <a:gd name="connsiteY7" fmla="*/ 95263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440611 w 3726873"/>
              <a:gd name="connsiteY5" fmla="*/ 9725 h 3560619"/>
              <a:gd name="connsiteX6" fmla="*/ 2937163 w 3726873"/>
              <a:gd name="connsiteY6" fmla="*/ 304800 h 3560619"/>
              <a:gd name="connsiteX0" fmla="*/ 3726873 w 3726873"/>
              <a:gd name="connsiteY0" fmla="*/ 3020291 h 3560619"/>
              <a:gd name="connsiteX1" fmla="*/ 3726873 w 3726873"/>
              <a:gd name="connsiteY1" fmla="*/ 3560619 h 3560619"/>
              <a:gd name="connsiteX2" fmla="*/ 0 w 3726873"/>
              <a:gd name="connsiteY2" fmla="*/ 3560619 h 3560619"/>
              <a:gd name="connsiteX3" fmla="*/ 0 w 3726873"/>
              <a:gd name="connsiteY3" fmla="*/ 0 h 3560619"/>
              <a:gd name="connsiteX4" fmla="*/ 374073 w 3726873"/>
              <a:gd name="connsiteY4" fmla="*/ 0 h 3560619"/>
              <a:gd name="connsiteX5" fmla="*/ 440611 w 3726873"/>
              <a:gd name="connsiteY5" fmla="*/ 9725 h 35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6873" h="3560619">
                <a:moveTo>
                  <a:pt x="3726873" y="3020291"/>
                </a:moveTo>
                <a:lnTo>
                  <a:pt x="3726873" y="3560619"/>
                </a:lnTo>
                <a:lnTo>
                  <a:pt x="0" y="3560619"/>
                </a:lnTo>
                <a:lnTo>
                  <a:pt x="0" y="0"/>
                </a:lnTo>
                <a:lnTo>
                  <a:pt x="374073" y="0"/>
                </a:lnTo>
                <a:lnTo>
                  <a:pt x="440611" y="9725"/>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4" name="Freeform 72">
            <a:extLst>
              <a:ext uri="{FF2B5EF4-FFF2-40B4-BE49-F238E27FC236}">
                <a16:creationId xmlns:a16="http://schemas.microsoft.com/office/drawing/2014/main" id="{41093AB3-D52C-4541-2808-34783D04BA37}"/>
              </a:ext>
            </a:extLst>
          </p:cNvPr>
          <p:cNvSpPr/>
          <p:nvPr/>
        </p:nvSpPr>
        <p:spPr>
          <a:xfrm>
            <a:off x="4863159" y="4761219"/>
            <a:ext cx="2230582" cy="478036"/>
          </a:xfrm>
          <a:custGeom>
            <a:avLst/>
            <a:gdLst>
              <a:gd name="connsiteX0" fmla="*/ 2230582 w 2230582"/>
              <a:gd name="connsiteY0" fmla="*/ 290946 h 290946"/>
              <a:gd name="connsiteX1" fmla="*/ 0 w 2230582"/>
              <a:gd name="connsiteY1" fmla="*/ 290946 h 290946"/>
              <a:gd name="connsiteX2" fmla="*/ 0 w 2230582"/>
              <a:gd name="connsiteY2" fmla="*/ 0 h 290946"/>
            </a:gdLst>
            <a:ahLst/>
            <a:cxnLst>
              <a:cxn ang="0">
                <a:pos x="connsiteX0" y="connsiteY0"/>
              </a:cxn>
              <a:cxn ang="0">
                <a:pos x="connsiteX1" y="connsiteY1"/>
              </a:cxn>
              <a:cxn ang="0">
                <a:pos x="connsiteX2" y="connsiteY2"/>
              </a:cxn>
            </a:cxnLst>
            <a:rect l="l" t="t" r="r" b="b"/>
            <a:pathLst>
              <a:path w="2230582" h="290946">
                <a:moveTo>
                  <a:pt x="2230582" y="290946"/>
                </a:moveTo>
                <a:lnTo>
                  <a:pt x="0" y="290946"/>
                </a:lnTo>
                <a:lnTo>
                  <a:pt x="0" y="0"/>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5" name="Freeform 74">
            <a:extLst>
              <a:ext uri="{FF2B5EF4-FFF2-40B4-BE49-F238E27FC236}">
                <a16:creationId xmlns:a16="http://schemas.microsoft.com/office/drawing/2014/main" id="{6135EA58-A0FF-8CB1-3926-0D6F72320765}"/>
              </a:ext>
            </a:extLst>
          </p:cNvPr>
          <p:cNvSpPr/>
          <p:nvPr/>
        </p:nvSpPr>
        <p:spPr>
          <a:xfrm>
            <a:off x="5625593" y="3696996"/>
            <a:ext cx="373640" cy="1353371"/>
          </a:xfrm>
          <a:custGeom>
            <a:avLst/>
            <a:gdLst>
              <a:gd name="connsiteX0" fmla="*/ 0 w 263237"/>
              <a:gd name="connsiteY0" fmla="*/ 997527 h 997527"/>
              <a:gd name="connsiteX1" fmla="*/ 263237 w 263237"/>
              <a:gd name="connsiteY1" fmla="*/ 997527 h 997527"/>
              <a:gd name="connsiteX2" fmla="*/ 263237 w 263237"/>
              <a:gd name="connsiteY2" fmla="*/ 0 h 997527"/>
            </a:gdLst>
            <a:ahLst/>
            <a:cxnLst>
              <a:cxn ang="0">
                <a:pos x="connsiteX0" y="connsiteY0"/>
              </a:cxn>
              <a:cxn ang="0">
                <a:pos x="connsiteX1" y="connsiteY1"/>
              </a:cxn>
              <a:cxn ang="0">
                <a:pos x="connsiteX2" y="connsiteY2"/>
              </a:cxn>
            </a:cxnLst>
            <a:rect l="l" t="t" r="r" b="b"/>
            <a:pathLst>
              <a:path w="263237" h="997527">
                <a:moveTo>
                  <a:pt x="0" y="997527"/>
                </a:moveTo>
                <a:lnTo>
                  <a:pt x="263237" y="997527"/>
                </a:lnTo>
                <a:lnTo>
                  <a:pt x="263237" y="0"/>
                </a:lnTo>
              </a:path>
            </a:pathLst>
          </a:custGeom>
          <a:noFill/>
          <a:ln w="57150">
            <a:solidFill>
              <a:schemeClr val="accent6"/>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6" name="Freeform 75">
            <a:extLst>
              <a:ext uri="{FF2B5EF4-FFF2-40B4-BE49-F238E27FC236}">
                <a16:creationId xmlns:a16="http://schemas.microsoft.com/office/drawing/2014/main" id="{12F6F22D-A2D1-C38E-2EF0-541070D6938F}"/>
              </a:ext>
            </a:extLst>
          </p:cNvPr>
          <p:cNvSpPr/>
          <p:nvPr/>
        </p:nvSpPr>
        <p:spPr>
          <a:xfrm flipH="1">
            <a:off x="6249048" y="3696996"/>
            <a:ext cx="581478" cy="1353371"/>
          </a:xfrm>
          <a:custGeom>
            <a:avLst/>
            <a:gdLst>
              <a:gd name="connsiteX0" fmla="*/ 0 w 263237"/>
              <a:gd name="connsiteY0" fmla="*/ 997527 h 997527"/>
              <a:gd name="connsiteX1" fmla="*/ 263237 w 263237"/>
              <a:gd name="connsiteY1" fmla="*/ 997527 h 997527"/>
              <a:gd name="connsiteX2" fmla="*/ 263237 w 263237"/>
              <a:gd name="connsiteY2" fmla="*/ 0 h 997527"/>
            </a:gdLst>
            <a:ahLst/>
            <a:cxnLst>
              <a:cxn ang="0">
                <a:pos x="connsiteX0" y="connsiteY0"/>
              </a:cxn>
              <a:cxn ang="0">
                <a:pos x="connsiteX1" y="connsiteY1"/>
              </a:cxn>
              <a:cxn ang="0">
                <a:pos x="connsiteX2" y="connsiteY2"/>
              </a:cxn>
            </a:cxnLst>
            <a:rect l="l" t="t" r="r" b="b"/>
            <a:pathLst>
              <a:path w="263237" h="997527">
                <a:moveTo>
                  <a:pt x="0" y="997527"/>
                </a:moveTo>
                <a:lnTo>
                  <a:pt x="263237" y="997527"/>
                </a:lnTo>
                <a:lnTo>
                  <a:pt x="263237" y="0"/>
                </a:lnTo>
              </a:path>
            </a:pathLst>
          </a:custGeom>
          <a:noFill/>
          <a:ln w="57150">
            <a:solidFill>
              <a:schemeClr val="accent6"/>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7" name="Freeform 76">
            <a:extLst>
              <a:ext uri="{FF2B5EF4-FFF2-40B4-BE49-F238E27FC236}">
                <a16:creationId xmlns:a16="http://schemas.microsoft.com/office/drawing/2014/main" id="{B16056F7-A237-4BC8-8B64-23CDE12371CB}"/>
              </a:ext>
            </a:extLst>
          </p:cNvPr>
          <p:cNvSpPr/>
          <p:nvPr/>
        </p:nvSpPr>
        <p:spPr>
          <a:xfrm flipV="1">
            <a:off x="4984910" y="2227341"/>
            <a:ext cx="1111470" cy="970313"/>
          </a:xfrm>
          <a:custGeom>
            <a:avLst/>
            <a:gdLst>
              <a:gd name="connsiteX0" fmla="*/ 0 w 263237"/>
              <a:gd name="connsiteY0" fmla="*/ 997527 h 997527"/>
              <a:gd name="connsiteX1" fmla="*/ 263237 w 263237"/>
              <a:gd name="connsiteY1" fmla="*/ 997527 h 997527"/>
              <a:gd name="connsiteX2" fmla="*/ 263237 w 263237"/>
              <a:gd name="connsiteY2" fmla="*/ 0 h 997527"/>
            </a:gdLst>
            <a:ahLst/>
            <a:cxnLst>
              <a:cxn ang="0">
                <a:pos x="connsiteX0" y="connsiteY0"/>
              </a:cxn>
              <a:cxn ang="0">
                <a:pos x="connsiteX1" y="connsiteY1"/>
              </a:cxn>
              <a:cxn ang="0">
                <a:pos x="connsiteX2" y="connsiteY2"/>
              </a:cxn>
            </a:cxnLst>
            <a:rect l="l" t="t" r="r" b="b"/>
            <a:pathLst>
              <a:path w="263237" h="997527">
                <a:moveTo>
                  <a:pt x="0" y="997527"/>
                </a:moveTo>
                <a:lnTo>
                  <a:pt x="263237" y="997527"/>
                </a:lnTo>
                <a:lnTo>
                  <a:pt x="263237" y="0"/>
                </a:lnTo>
              </a:path>
            </a:pathLst>
          </a:custGeom>
          <a:noFill/>
          <a:ln w="57150">
            <a:solidFill>
              <a:schemeClr val="accent6"/>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8" name="Picture 77">
            <a:extLst>
              <a:ext uri="{FF2B5EF4-FFF2-40B4-BE49-F238E27FC236}">
                <a16:creationId xmlns:a16="http://schemas.microsoft.com/office/drawing/2014/main" id="{8A18B90E-96E1-6AD9-9BBB-296150CDAF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03519" y="1380856"/>
            <a:ext cx="1456586" cy="1318461"/>
          </a:xfrm>
          <a:prstGeom prst="rect">
            <a:avLst/>
          </a:prstGeom>
        </p:spPr>
      </p:pic>
      <p:cxnSp>
        <p:nvCxnSpPr>
          <p:cNvPr id="79" name="Straight Connector 78">
            <a:extLst>
              <a:ext uri="{FF2B5EF4-FFF2-40B4-BE49-F238E27FC236}">
                <a16:creationId xmlns:a16="http://schemas.microsoft.com/office/drawing/2014/main" id="{E8431782-9388-DC2A-F210-30BFAAB5A011}"/>
              </a:ext>
            </a:extLst>
          </p:cNvPr>
          <p:cNvCxnSpPr>
            <a:cxnSpLocks/>
            <a:endCxn id="50" idx="2"/>
          </p:cNvCxnSpPr>
          <p:nvPr/>
        </p:nvCxnSpPr>
        <p:spPr>
          <a:xfrm>
            <a:off x="8117731" y="5504625"/>
            <a:ext cx="229643" cy="256292"/>
          </a:xfrm>
          <a:prstGeom prst="line">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E688E7F-9E3E-B2A4-65E7-624ECD6AFD6E}"/>
              </a:ext>
            </a:extLst>
          </p:cNvPr>
          <p:cNvCxnSpPr>
            <a:cxnSpLocks/>
          </p:cNvCxnSpPr>
          <p:nvPr/>
        </p:nvCxnSpPr>
        <p:spPr>
          <a:xfrm>
            <a:off x="4723367" y="3274431"/>
            <a:ext cx="229643" cy="256292"/>
          </a:xfrm>
          <a:prstGeom prst="line">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C368148B-34C7-8E61-DB9B-B8E705DF592B}"/>
              </a:ext>
            </a:extLst>
          </p:cNvPr>
          <p:cNvSpPr/>
          <p:nvPr/>
        </p:nvSpPr>
        <p:spPr>
          <a:xfrm>
            <a:off x="3760105" y="3038539"/>
            <a:ext cx="1083618" cy="472902"/>
          </a:xfrm>
          <a:prstGeom prst="ellipse">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Dietary Pi</a:t>
            </a:r>
          </a:p>
        </p:txBody>
      </p:sp>
      <p:sp>
        <p:nvSpPr>
          <p:cNvPr id="82" name="Up Arrow 82">
            <a:extLst>
              <a:ext uri="{FF2B5EF4-FFF2-40B4-BE49-F238E27FC236}">
                <a16:creationId xmlns:a16="http://schemas.microsoft.com/office/drawing/2014/main" id="{7F59189E-008E-175C-D302-A67936F4701A}"/>
              </a:ext>
            </a:extLst>
          </p:cNvPr>
          <p:cNvSpPr/>
          <p:nvPr/>
        </p:nvSpPr>
        <p:spPr>
          <a:xfrm>
            <a:off x="3884726" y="1860055"/>
            <a:ext cx="209167" cy="42228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3" name="Up Arrow 83">
            <a:extLst>
              <a:ext uri="{FF2B5EF4-FFF2-40B4-BE49-F238E27FC236}">
                <a16:creationId xmlns:a16="http://schemas.microsoft.com/office/drawing/2014/main" id="{D565A453-9DC6-E13D-EE3D-6FE16A7B8A0D}"/>
              </a:ext>
            </a:extLst>
          </p:cNvPr>
          <p:cNvSpPr/>
          <p:nvPr/>
        </p:nvSpPr>
        <p:spPr>
          <a:xfrm flipV="1">
            <a:off x="6508227" y="3227712"/>
            <a:ext cx="209167" cy="42228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4" name="Up Arrow 84">
            <a:extLst>
              <a:ext uri="{FF2B5EF4-FFF2-40B4-BE49-F238E27FC236}">
                <a16:creationId xmlns:a16="http://schemas.microsoft.com/office/drawing/2014/main" id="{CC93AD85-B761-1BBF-91D1-5C925C7C4573}"/>
              </a:ext>
            </a:extLst>
          </p:cNvPr>
          <p:cNvSpPr/>
          <p:nvPr/>
        </p:nvSpPr>
        <p:spPr>
          <a:xfrm>
            <a:off x="9177162" y="5511797"/>
            <a:ext cx="209167" cy="42228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5" name="Freeform 85">
            <a:extLst>
              <a:ext uri="{FF2B5EF4-FFF2-40B4-BE49-F238E27FC236}">
                <a16:creationId xmlns:a16="http://schemas.microsoft.com/office/drawing/2014/main" id="{CF2581B6-2FA8-F1F9-D47B-AEEC84F5A338}"/>
              </a:ext>
            </a:extLst>
          </p:cNvPr>
          <p:cNvSpPr/>
          <p:nvPr/>
        </p:nvSpPr>
        <p:spPr>
          <a:xfrm>
            <a:off x="7835703" y="2173255"/>
            <a:ext cx="526473" cy="581632"/>
          </a:xfrm>
          <a:custGeom>
            <a:avLst/>
            <a:gdLst>
              <a:gd name="connsiteX0" fmla="*/ 0 w 526473"/>
              <a:gd name="connsiteY0" fmla="*/ 0 h 678873"/>
              <a:gd name="connsiteX1" fmla="*/ 526473 w 526473"/>
              <a:gd name="connsiteY1" fmla="*/ 0 h 678873"/>
              <a:gd name="connsiteX2" fmla="*/ 526473 w 526473"/>
              <a:gd name="connsiteY2" fmla="*/ 678873 h 678873"/>
            </a:gdLst>
            <a:ahLst/>
            <a:cxnLst>
              <a:cxn ang="0">
                <a:pos x="connsiteX0" y="connsiteY0"/>
              </a:cxn>
              <a:cxn ang="0">
                <a:pos x="connsiteX1" y="connsiteY1"/>
              </a:cxn>
              <a:cxn ang="0">
                <a:pos x="connsiteX2" y="connsiteY2"/>
              </a:cxn>
            </a:cxnLst>
            <a:rect l="l" t="t" r="r" b="b"/>
            <a:pathLst>
              <a:path w="526473" h="678873">
                <a:moveTo>
                  <a:pt x="0" y="0"/>
                </a:moveTo>
                <a:lnTo>
                  <a:pt x="526473" y="0"/>
                </a:lnTo>
                <a:lnTo>
                  <a:pt x="526473" y="678873"/>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86" name="Straight Connector 85">
            <a:extLst>
              <a:ext uri="{FF2B5EF4-FFF2-40B4-BE49-F238E27FC236}">
                <a16:creationId xmlns:a16="http://schemas.microsoft.com/office/drawing/2014/main" id="{2266B308-5D9E-0688-068B-A510BAF39120}"/>
              </a:ext>
            </a:extLst>
          </p:cNvPr>
          <p:cNvCxnSpPr>
            <a:cxnSpLocks/>
          </p:cNvCxnSpPr>
          <p:nvPr/>
        </p:nvCxnSpPr>
        <p:spPr>
          <a:xfrm>
            <a:off x="6772366" y="4468125"/>
            <a:ext cx="262305" cy="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B5641F-3436-0B55-89A5-4012BD8896A9}"/>
              </a:ext>
            </a:extLst>
          </p:cNvPr>
          <p:cNvCxnSpPr>
            <a:cxnSpLocks/>
          </p:cNvCxnSpPr>
          <p:nvPr/>
        </p:nvCxnSpPr>
        <p:spPr>
          <a:xfrm flipH="1">
            <a:off x="7763695" y="4468125"/>
            <a:ext cx="596410" cy="0"/>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1AD185A-F804-5BB9-42BE-8CB06A6A2386}"/>
              </a:ext>
            </a:extLst>
          </p:cNvPr>
          <p:cNvCxnSpPr>
            <a:cxnSpLocks/>
          </p:cNvCxnSpPr>
          <p:nvPr/>
        </p:nvCxnSpPr>
        <p:spPr>
          <a:xfrm>
            <a:off x="8367032" y="3102773"/>
            <a:ext cx="0" cy="2035096"/>
          </a:xfrm>
          <a:prstGeom prst="line">
            <a:avLst/>
          </a:prstGeom>
          <a:ln w="28575">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F79D3F03-A59D-9930-C0B3-6D53E5D3A7E0}"/>
              </a:ext>
            </a:extLst>
          </p:cNvPr>
          <p:cNvSpPr/>
          <p:nvPr/>
        </p:nvSpPr>
        <p:spPr>
          <a:xfrm>
            <a:off x="6611580" y="4905816"/>
            <a:ext cx="1649210" cy="472902"/>
          </a:xfrm>
          <a:prstGeom prst="ellipse">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1,25-OH</a:t>
            </a:r>
            <a:r>
              <a:rPr lang="en-GB" sz="1200" baseline="-25000" dirty="0">
                <a:solidFill>
                  <a:schemeClr val="bg1"/>
                </a:solidFill>
                <a:latin typeface="Arial" panose="020B0604020202020204" pitchFamily="34" charset="0"/>
                <a:cs typeface="Arial" panose="020B0604020202020204" pitchFamily="34" charset="0"/>
              </a:rPr>
              <a:t>2</a:t>
            </a:r>
            <a:r>
              <a:rPr lang="en-GB" sz="1200" dirty="0">
                <a:solidFill>
                  <a:schemeClr val="bg1"/>
                </a:solidFill>
                <a:latin typeface="Arial" panose="020B0604020202020204" pitchFamily="34" charset="0"/>
                <a:cs typeface="Arial" panose="020B0604020202020204" pitchFamily="34" charset="0"/>
              </a:rPr>
              <a:t>D</a:t>
            </a:r>
          </a:p>
        </p:txBody>
      </p:sp>
      <p:sp>
        <p:nvSpPr>
          <p:cNvPr id="91" name="Oval 90">
            <a:extLst>
              <a:ext uri="{FF2B5EF4-FFF2-40B4-BE49-F238E27FC236}">
                <a16:creationId xmlns:a16="http://schemas.microsoft.com/office/drawing/2014/main" id="{F65D33DF-98E1-7194-D46B-115C2A6AB1D6}"/>
              </a:ext>
            </a:extLst>
          </p:cNvPr>
          <p:cNvSpPr/>
          <p:nvPr/>
        </p:nvSpPr>
        <p:spPr>
          <a:xfrm>
            <a:off x="7328818" y="1895134"/>
            <a:ext cx="605987" cy="395960"/>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PTH</a:t>
            </a:r>
          </a:p>
        </p:txBody>
      </p:sp>
      <p:sp>
        <p:nvSpPr>
          <p:cNvPr id="92" name="Freeform 101">
            <a:extLst>
              <a:ext uri="{FF2B5EF4-FFF2-40B4-BE49-F238E27FC236}">
                <a16:creationId xmlns:a16="http://schemas.microsoft.com/office/drawing/2014/main" id="{14DC6C67-CE86-5890-6069-7DCE2C82444A}"/>
              </a:ext>
            </a:extLst>
          </p:cNvPr>
          <p:cNvSpPr/>
          <p:nvPr/>
        </p:nvSpPr>
        <p:spPr>
          <a:xfrm>
            <a:off x="6276323" y="2298278"/>
            <a:ext cx="1371600" cy="1017717"/>
          </a:xfrm>
          <a:custGeom>
            <a:avLst/>
            <a:gdLst>
              <a:gd name="connsiteX0" fmla="*/ 0 w 1371600"/>
              <a:gd name="connsiteY0" fmla="*/ 789709 h 789709"/>
              <a:gd name="connsiteX1" fmla="*/ 0 w 1371600"/>
              <a:gd name="connsiteY1" fmla="*/ 124691 h 789709"/>
              <a:gd name="connsiteX2" fmla="*/ 1371600 w 1371600"/>
              <a:gd name="connsiteY2" fmla="*/ 124691 h 789709"/>
              <a:gd name="connsiteX3" fmla="*/ 1371600 w 1371600"/>
              <a:gd name="connsiteY3" fmla="*/ 0 h 789709"/>
            </a:gdLst>
            <a:ahLst/>
            <a:cxnLst>
              <a:cxn ang="0">
                <a:pos x="connsiteX0" y="connsiteY0"/>
              </a:cxn>
              <a:cxn ang="0">
                <a:pos x="connsiteX1" y="connsiteY1"/>
              </a:cxn>
              <a:cxn ang="0">
                <a:pos x="connsiteX2" y="connsiteY2"/>
              </a:cxn>
              <a:cxn ang="0">
                <a:pos x="connsiteX3" y="connsiteY3"/>
              </a:cxn>
            </a:cxnLst>
            <a:rect l="l" t="t" r="r" b="b"/>
            <a:pathLst>
              <a:path w="1371600" h="789709">
                <a:moveTo>
                  <a:pt x="0" y="789709"/>
                </a:moveTo>
                <a:lnTo>
                  <a:pt x="0" y="124691"/>
                </a:lnTo>
                <a:lnTo>
                  <a:pt x="1371600" y="124691"/>
                </a:lnTo>
                <a:lnTo>
                  <a:pt x="1371600" y="0"/>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3" name="Oval 92">
            <a:extLst>
              <a:ext uri="{FF2B5EF4-FFF2-40B4-BE49-F238E27FC236}">
                <a16:creationId xmlns:a16="http://schemas.microsoft.com/office/drawing/2014/main" id="{5ED76BE1-AC24-B17B-0DCD-DBE21A5E0133}"/>
              </a:ext>
            </a:extLst>
          </p:cNvPr>
          <p:cNvSpPr/>
          <p:nvPr/>
        </p:nvSpPr>
        <p:spPr>
          <a:xfrm>
            <a:off x="5704681" y="3231186"/>
            <a:ext cx="782637" cy="39596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S-Pi</a:t>
            </a:r>
          </a:p>
        </p:txBody>
      </p:sp>
      <p:sp>
        <p:nvSpPr>
          <p:cNvPr id="94" name="Oval 93">
            <a:extLst>
              <a:ext uri="{FF2B5EF4-FFF2-40B4-BE49-F238E27FC236}">
                <a16:creationId xmlns:a16="http://schemas.microsoft.com/office/drawing/2014/main" id="{D3E900BF-B0A7-01D9-81B1-CA1579C28AE9}"/>
              </a:ext>
            </a:extLst>
          </p:cNvPr>
          <p:cNvSpPr/>
          <p:nvPr/>
        </p:nvSpPr>
        <p:spPr>
          <a:xfrm>
            <a:off x="4162845" y="1885211"/>
            <a:ext cx="782637" cy="39596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FGF23</a:t>
            </a:r>
          </a:p>
        </p:txBody>
      </p:sp>
      <p:cxnSp>
        <p:nvCxnSpPr>
          <p:cNvPr id="95" name="Straight Connector 94">
            <a:extLst>
              <a:ext uri="{FF2B5EF4-FFF2-40B4-BE49-F238E27FC236}">
                <a16:creationId xmlns:a16="http://schemas.microsoft.com/office/drawing/2014/main" id="{D3B224AD-9975-87AB-79A6-CAAEDDE626C4}"/>
              </a:ext>
            </a:extLst>
          </p:cNvPr>
          <p:cNvCxnSpPr>
            <a:cxnSpLocks/>
          </p:cNvCxnSpPr>
          <p:nvPr/>
        </p:nvCxnSpPr>
        <p:spPr>
          <a:xfrm>
            <a:off x="4595343" y="1584013"/>
            <a:ext cx="0" cy="301198"/>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3524C0D-249B-5E2B-517D-26120C44FD11}"/>
              </a:ext>
            </a:extLst>
          </p:cNvPr>
          <p:cNvCxnSpPr>
            <a:cxnSpLocks/>
          </p:cNvCxnSpPr>
          <p:nvPr/>
        </p:nvCxnSpPr>
        <p:spPr>
          <a:xfrm>
            <a:off x="4093893" y="1584013"/>
            <a:ext cx="236299" cy="359185"/>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ED1B522-97ED-57AE-5267-5C1CA4BD7DEB}"/>
              </a:ext>
            </a:extLst>
          </p:cNvPr>
          <p:cNvCxnSpPr>
            <a:cxnSpLocks/>
          </p:cNvCxnSpPr>
          <p:nvPr/>
        </p:nvCxnSpPr>
        <p:spPr>
          <a:xfrm flipH="1">
            <a:off x="4851912" y="1584013"/>
            <a:ext cx="236299" cy="359185"/>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55718E8-CDD7-24F2-0FD6-B9102BB60910}"/>
              </a:ext>
            </a:extLst>
          </p:cNvPr>
          <p:cNvCxnSpPr>
            <a:cxnSpLocks/>
          </p:cNvCxnSpPr>
          <p:nvPr/>
        </p:nvCxnSpPr>
        <p:spPr>
          <a:xfrm>
            <a:off x="4904354" y="2068033"/>
            <a:ext cx="2424464" cy="11243"/>
          </a:xfrm>
          <a:prstGeom prst="line">
            <a:avLst/>
          </a:prstGeom>
          <a:ln w="28575">
            <a:solidFill>
              <a:schemeClr val="tx1"/>
            </a:solidFill>
            <a:prstDash val="sysDot"/>
            <a:tailEnd type="oval" w="med" len="med"/>
          </a:ln>
        </p:spPr>
        <p:style>
          <a:lnRef idx="1">
            <a:schemeClr val="accent1"/>
          </a:lnRef>
          <a:fillRef idx="0">
            <a:schemeClr val="accent1"/>
          </a:fillRef>
          <a:effectRef idx="0">
            <a:schemeClr val="accent1"/>
          </a:effectRef>
          <a:fontRef idx="minor">
            <a:schemeClr val="tx1"/>
          </a:fontRef>
        </p:style>
      </p:cxnSp>
      <p:sp>
        <p:nvSpPr>
          <p:cNvPr id="99" name="Freeform 73">
            <a:extLst>
              <a:ext uri="{FF2B5EF4-FFF2-40B4-BE49-F238E27FC236}">
                <a16:creationId xmlns:a16="http://schemas.microsoft.com/office/drawing/2014/main" id="{3D9A8EB3-3C14-93C8-2CDC-C7039257DA9A}"/>
              </a:ext>
            </a:extLst>
          </p:cNvPr>
          <p:cNvSpPr/>
          <p:nvPr/>
        </p:nvSpPr>
        <p:spPr>
          <a:xfrm>
            <a:off x="4586068" y="2270128"/>
            <a:ext cx="1149927" cy="1038942"/>
          </a:xfrm>
          <a:custGeom>
            <a:avLst/>
            <a:gdLst>
              <a:gd name="connsiteX0" fmla="*/ 0 w 1149927"/>
              <a:gd name="connsiteY0" fmla="*/ 0 h 872837"/>
              <a:gd name="connsiteX1" fmla="*/ 0 w 1149927"/>
              <a:gd name="connsiteY1" fmla="*/ 304800 h 872837"/>
              <a:gd name="connsiteX2" fmla="*/ 1149927 w 1149927"/>
              <a:gd name="connsiteY2" fmla="*/ 304800 h 872837"/>
              <a:gd name="connsiteX3" fmla="*/ 1149927 w 1149927"/>
              <a:gd name="connsiteY3" fmla="*/ 443346 h 872837"/>
              <a:gd name="connsiteX4" fmla="*/ 1149927 w 1149927"/>
              <a:gd name="connsiteY4" fmla="*/ 872837 h 87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927" h="872837">
                <a:moveTo>
                  <a:pt x="0" y="0"/>
                </a:moveTo>
                <a:lnTo>
                  <a:pt x="0" y="304800"/>
                </a:lnTo>
                <a:lnTo>
                  <a:pt x="1149927" y="304800"/>
                </a:lnTo>
                <a:lnTo>
                  <a:pt x="1149927" y="443346"/>
                </a:lnTo>
                <a:lnTo>
                  <a:pt x="1149927" y="872837"/>
                </a:lnTo>
              </a:path>
            </a:pathLst>
          </a:custGeom>
          <a:noFill/>
          <a:ln w="28575">
            <a:solidFill>
              <a:schemeClr val="tx1"/>
            </a:solidFill>
            <a:headEnd type="triangl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00" name="Straight Connector 99">
            <a:extLst>
              <a:ext uri="{FF2B5EF4-FFF2-40B4-BE49-F238E27FC236}">
                <a16:creationId xmlns:a16="http://schemas.microsoft.com/office/drawing/2014/main" id="{01F1F281-00C2-AC30-4C76-5717ACBAF15D}"/>
              </a:ext>
            </a:extLst>
          </p:cNvPr>
          <p:cNvCxnSpPr>
            <a:cxnSpLocks/>
          </p:cNvCxnSpPr>
          <p:nvPr/>
        </p:nvCxnSpPr>
        <p:spPr>
          <a:xfrm>
            <a:off x="6787614" y="3102773"/>
            <a:ext cx="0" cy="2021256"/>
          </a:xfrm>
          <a:prstGeom prst="line">
            <a:avLst/>
          </a:prstGeom>
          <a:ln w="285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101" name="Freeform 100">
            <a:extLst>
              <a:ext uri="{FF2B5EF4-FFF2-40B4-BE49-F238E27FC236}">
                <a16:creationId xmlns:a16="http://schemas.microsoft.com/office/drawing/2014/main" id="{E30C8725-B1A9-1DFE-A0C8-34359C889687}"/>
              </a:ext>
            </a:extLst>
          </p:cNvPr>
          <p:cNvSpPr/>
          <p:nvPr/>
        </p:nvSpPr>
        <p:spPr>
          <a:xfrm>
            <a:off x="7828408" y="2034451"/>
            <a:ext cx="1025236" cy="3344266"/>
          </a:xfrm>
          <a:custGeom>
            <a:avLst/>
            <a:gdLst>
              <a:gd name="connsiteX0" fmla="*/ 0 w 1274618"/>
              <a:gd name="connsiteY0" fmla="*/ 0 h 3574472"/>
              <a:gd name="connsiteX1" fmla="*/ 1025236 w 1274618"/>
              <a:gd name="connsiteY1" fmla="*/ 0 h 3574472"/>
              <a:gd name="connsiteX2" fmla="*/ 1025236 w 1274618"/>
              <a:gd name="connsiteY2" fmla="*/ 3422072 h 3574472"/>
              <a:gd name="connsiteX3" fmla="*/ 1274618 w 1274618"/>
              <a:gd name="connsiteY3" fmla="*/ 3422072 h 3574472"/>
              <a:gd name="connsiteX4" fmla="*/ 41563 w 1274618"/>
              <a:gd name="connsiteY4" fmla="*/ 3422072 h 3574472"/>
              <a:gd name="connsiteX5" fmla="*/ 41563 w 1274618"/>
              <a:gd name="connsiteY5" fmla="*/ 3574472 h 3574472"/>
              <a:gd name="connsiteX6" fmla="*/ 41563 w 1274618"/>
              <a:gd name="connsiteY6" fmla="*/ 3241963 h 3574472"/>
              <a:gd name="connsiteX0" fmla="*/ 0 w 1025236"/>
              <a:gd name="connsiteY0" fmla="*/ 0 h 3574472"/>
              <a:gd name="connsiteX1" fmla="*/ 1025236 w 1025236"/>
              <a:gd name="connsiteY1" fmla="*/ 0 h 3574472"/>
              <a:gd name="connsiteX2" fmla="*/ 1025236 w 1025236"/>
              <a:gd name="connsiteY2" fmla="*/ 3422072 h 3574472"/>
              <a:gd name="connsiteX3" fmla="*/ 41563 w 1025236"/>
              <a:gd name="connsiteY3" fmla="*/ 3422072 h 3574472"/>
              <a:gd name="connsiteX4" fmla="*/ 41563 w 1025236"/>
              <a:gd name="connsiteY4" fmla="*/ 3574472 h 3574472"/>
              <a:gd name="connsiteX5" fmla="*/ 41563 w 1025236"/>
              <a:gd name="connsiteY5" fmla="*/ 3241963 h 3574472"/>
              <a:gd name="connsiteX0" fmla="*/ 0 w 1025236"/>
              <a:gd name="connsiteY0" fmla="*/ 0 h 3422072"/>
              <a:gd name="connsiteX1" fmla="*/ 1025236 w 1025236"/>
              <a:gd name="connsiteY1" fmla="*/ 0 h 3422072"/>
              <a:gd name="connsiteX2" fmla="*/ 1025236 w 1025236"/>
              <a:gd name="connsiteY2" fmla="*/ 3422072 h 3422072"/>
              <a:gd name="connsiteX3" fmla="*/ 41563 w 1025236"/>
              <a:gd name="connsiteY3" fmla="*/ 3422072 h 3422072"/>
              <a:gd name="connsiteX4" fmla="*/ 41563 w 1025236"/>
              <a:gd name="connsiteY4" fmla="*/ 3241963 h 342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36" h="3422072">
                <a:moveTo>
                  <a:pt x="0" y="0"/>
                </a:moveTo>
                <a:lnTo>
                  <a:pt x="1025236" y="0"/>
                </a:lnTo>
                <a:lnTo>
                  <a:pt x="1025236" y="3422072"/>
                </a:lnTo>
                <a:lnTo>
                  <a:pt x="41563" y="3422072"/>
                </a:lnTo>
                <a:lnTo>
                  <a:pt x="41563" y="3241963"/>
                </a:lnTo>
              </a:path>
            </a:pathLst>
          </a:custGeom>
          <a:noFill/>
          <a:ln w="28575">
            <a:solidFill>
              <a:schemeClr val="tx1"/>
            </a:solidFill>
            <a:headEnd type="oval"/>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2" name="Freeform 85">
            <a:extLst>
              <a:ext uri="{FF2B5EF4-FFF2-40B4-BE49-F238E27FC236}">
                <a16:creationId xmlns:a16="http://schemas.microsoft.com/office/drawing/2014/main" id="{9005DADA-5DB1-63F6-64AE-63F590D40D44}"/>
              </a:ext>
            </a:extLst>
          </p:cNvPr>
          <p:cNvSpPr/>
          <p:nvPr/>
        </p:nvSpPr>
        <p:spPr>
          <a:xfrm>
            <a:off x="4936174" y="2158002"/>
            <a:ext cx="1860331" cy="581632"/>
          </a:xfrm>
          <a:custGeom>
            <a:avLst/>
            <a:gdLst>
              <a:gd name="connsiteX0" fmla="*/ 0 w 526473"/>
              <a:gd name="connsiteY0" fmla="*/ 0 h 678873"/>
              <a:gd name="connsiteX1" fmla="*/ 526473 w 526473"/>
              <a:gd name="connsiteY1" fmla="*/ 0 h 678873"/>
              <a:gd name="connsiteX2" fmla="*/ 526473 w 526473"/>
              <a:gd name="connsiteY2" fmla="*/ 678873 h 678873"/>
            </a:gdLst>
            <a:ahLst/>
            <a:cxnLst>
              <a:cxn ang="0">
                <a:pos x="connsiteX0" y="connsiteY0"/>
              </a:cxn>
              <a:cxn ang="0">
                <a:pos x="connsiteX1" y="connsiteY1"/>
              </a:cxn>
              <a:cxn ang="0">
                <a:pos x="connsiteX2" y="connsiteY2"/>
              </a:cxn>
            </a:cxnLst>
            <a:rect l="l" t="t" r="r" b="b"/>
            <a:pathLst>
              <a:path w="526473" h="678873">
                <a:moveTo>
                  <a:pt x="0" y="0"/>
                </a:moveTo>
                <a:lnTo>
                  <a:pt x="526473" y="0"/>
                </a:lnTo>
                <a:lnTo>
                  <a:pt x="526473" y="678873"/>
                </a:lnTo>
              </a:path>
            </a:pathLst>
          </a:custGeom>
          <a:noFill/>
          <a:ln w="28575">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03" name="Straight Connector 102">
            <a:extLst>
              <a:ext uri="{FF2B5EF4-FFF2-40B4-BE49-F238E27FC236}">
                <a16:creationId xmlns:a16="http://schemas.microsoft.com/office/drawing/2014/main" id="{AE2AD2C2-DB87-6038-980F-CB1289696829}"/>
              </a:ext>
            </a:extLst>
          </p:cNvPr>
          <p:cNvCxnSpPr>
            <a:cxnSpLocks/>
          </p:cNvCxnSpPr>
          <p:nvPr/>
        </p:nvCxnSpPr>
        <p:spPr>
          <a:xfrm flipH="1">
            <a:off x="8044432" y="5133144"/>
            <a:ext cx="336099" cy="0"/>
          </a:xfrm>
          <a:prstGeom prst="line">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206C45-0C42-5130-1785-19752F4053E4}"/>
              </a:ext>
            </a:extLst>
          </p:cNvPr>
          <p:cNvSpPr txBox="1"/>
          <p:nvPr/>
        </p:nvSpPr>
        <p:spPr>
          <a:xfrm>
            <a:off x="7064697" y="4331639"/>
            <a:ext cx="686654" cy="184666"/>
          </a:xfrm>
          <a:prstGeom prst="rect">
            <a:avLst/>
          </a:prstGeom>
          <a:solidFill>
            <a:schemeClr val="bg1">
              <a:alpha val="70000"/>
            </a:schemeClr>
          </a:solidFill>
        </p:spPr>
        <p:txBody>
          <a:bodyPr wrap="none" lIns="36000" tIns="0" rIns="36000" bIns="0" rtlCol="0">
            <a:spAutoFit/>
          </a:bodyPr>
          <a:lstStyle/>
          <a:p>
            <a:pPr algn="ctr"/>
            <a:r>
              <a:rPr lang="en-GB" sz="1200" dirty="0">
                <a:solidFill>
                  <a:schemeClr val="bg1"/>
                </a:solidFill>
                <a:latin typeface="Arial" panose="020B0604020202020204" pitchFamily="34" charset="0"/>
                <a:cs typeface="Arial" panose="020B0604020202020204" pitchFamily="34" charset="0"/>
              </a:rPr>
              <a:t>Npt2a/2c</a:t>
            </a:r>
          </a:p>
        </p:txBody>
      </p:sp>
    </p:spTree>
    <p:extLst>
      <p:ext uri="{BB962C8B-B14F-4D97-AF65-F5344CB8AC3E}">
        <p14:creationId xmlns:p14="http://schemas.microsoft.com/office/powerpoint/2010/main" val="3602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a:extLst>
              <a:ext uri="{FF2B5EF4-FFF2-40B4-BE49-F238E27FC236}">
                <a16:creationId xmlns:a16="http://schemas.microsoft.com/office/drawing/2014/main" id="{0F8FD1FC-BBDB-A3F9-F580-E55209485289}"/>
              </a:ext>
            </a:extLst>
          </p:cNvPr>
          <p:cNvSpPr>
            <a:spLocks noGrp="1"/>
          </p:cNvSpPr>
          <p:nvPr>
            <p:ph sz="quarter" idx="12"/>
          </p:nvPr>
        </p:nvSpPr>
        <p:spPr>
          <a:xfrm>
            <a:off x="620713" y="1425575"/>
            <a:ext cx="3204737" cy="4525963"/>
          </a:xfrm>
        </p:spPr>
        <p:txBody>
          <a:bodyPr/>
          <a:lstStyle/>
          <a:p>
            <a:pPr marL="0" indent="0">
              <a:buNone/>
            </a:pPr>
            <a:r>
              <a:rPr lang="en-GB" dirty="0"/>
              <a:t>XLH </a:t>
            </a:r>
            <a:r>
              <a:rPr lang="en-GB" b="1" dirty="0">
                <a:solidFill>
                  <a:schemeClr val="accent1"/>
                </a:solidFill>
              </a:rPr>
              <a:t>disease burden </a:t>
            </a:r>
            <a:r>
              <a:rPr lang="en-GB" dirty="0"/>
              <a:t>progresses from childhood to adulthood</a:t>
            </a:r>
            <a:r>
              <a:rPr lang="en-GB" baseline="30000" dirty="0"/>
              <a:t>1</a:t>
            </a:r>
            <a:endParaRPr lang="en-GB" dirty="0"/>
          </a:p>
          <a:p>
            <a:r>
              <a:rPr lang="en-GB" dirty="0"/>
              <a:t>The symptoms of XLH </a:t>
            </a:r>
            <a:r>
              <a:rPr lang="en-GB" b="1" dirty="0">
                <a:solidFill>
                  <a:schemeClr val="accent1"/>
                </a:solidFill>
              </a:rPr>
              <a:t>accumulate</a:t>
            </a:r>
            <a:r>
              <a:rPr lang="en-GB" dirty="0"/>
              <a:t> over time</a:t>
            </a:r>
          </a:p>
          <a:p>
            <a:r>
              <a:rPr lang="en-GB" dirty="0">
                <a:solidFill>
                  <a:schemeClr val="tx2"/>
                </a:solidFill>
              </a:rPr>
              <a:t>Adults </a:t>
            </a:r>
            <a:r>
              <a:rPr lang="en-GB" b="1" dirty="0">
                <a:solidFill>
                  <a:schemeClr val="accent1"/>
                </a:solidFill>
              </a:rPr>
              <a:t>transitioning</a:t>
            </a:r>
            <a:r>
              <a:rPr lang="en-GB" dirty="0">
                <a:solidFill>
                  <a:schemeClr val="tx2"/>
                </a:solidFill>
              </a:rPr>
              <a:t> from paediatric to adult health care are at risk of poor outcomes</a:t>
            </a:r>
          </a:p>
          <a:p>
            <a:pPr lvl="1"/>
            <a:r>
              <a:rPr lang="en-GB" sz="1600" dirty="0">
                <a:solidFill>
                  <a:schemeClr val="tx2"/>
                </a:solidFill>
              </a:rPr>
              <a:t>A well-supported transition is needed</a:t>
            </a:r>
            <a:endParaRPr lang="en-GB" sz="800" dirty="0">
              <a:solidFill>
                <a:schemeClr val="tx2"/>
              </a:solidFill>
              <a:ea typeface="MS PGothic" panose="020B0600070205080204" pitchFamily="34" charset="-128"/>
            </a:endParaRP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X-linked hypophosphatemia (XLH)</a:t>
            </a:r>
            <a:br>
              <a:rPr lang="en-GB" dirty="0"/>
            </a:br>
            <a:r>
              <a:rPr lang="en-GB" sz="2400" dirty="0">
                <a:solidFill>
                  <a:schemeClr val="accent1"/>
                </a:solidFill>
              </a:rPr>
              <a:t>a life-long disease</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24</a:t>
            </a:fld>
            <a:endParaRPr lang="en-GB" dirty="0"/>
          </a:p>
        </p:txBody>
      </p:sp>
      <p:sp>
        <p:nvSpPr>
          <p:cNvPr id="27" name="Content Placeholder 26">
            <a:extLst>
              <a:ext uri="{FF2B5EF4-FFF2-40B4-BE49-F238E27FC236}">
                <a16:creationId xmlns:a16="http://schemas.microsoft.com/office/drawing/2014/main" id="{1D50A58B-5916-712E-D739-3BB7244CF999}"/>
              </a:ext>
            </a:extLst>
          </p:cNvPr>
          <p:cNvSpPr>
            <a:spLocks noGrp="1"/>
          </p:cNvSpPr>
          <p:nvPr>
            <p:ph sz="quarter" idx="15"/>
          </p:nvPr>
        </p:nvSpPr>
        <p:spPr>
          <a:xfrm>
            <a:off x="620183" y="6356351"/>
            <a:ext cx="10180339" cy="365125"/>
          </a:xfrm>
        </p:spPr>
        <p:txBody>
          <a:bodyPr/>
          <a:lstStyle/>
          <a:p>
            <a:r>
              <a:rPr lang="en-GB" altLang="en-US" dirty="0"/>
              <a:t>1. </a:t>
            </a:r>
            <a:r>
              <a:rPr lang="en-GB" dirty="0"/>
              <a:t>Giannini S, et al. Osteoporos Int. 2021;32:1937-1949; 2</a:t>
            </a:r>
            <a:r>
              <a:rPr lang="en-GB" altLang="en-US" dirty="0"/>
              <a:t>. Beck-Nielsen SS, et al. </a:t>
            </a:r>
            <a:r>
              <a:rPr lang="en-GB" altLang="en-US" dirty="0" err="1"/>
              <a:t>Orphanet</a:t>
            </a:r>
            <a:r>
              <a:rPr lang="en-GB" altLang="en-US" dirty="0"/>
              <a:t> J Rare Dis. 2019;14:58</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11" name="Picture 10" descr="A person and person skeleton&#10;&#10;Description automatically generated with medium confidence">
            <a:extLst>
              <a:ext uri="{FF2B5EF4-FFF2-40B4-BE49-F238E27FC236}">
                <a16:creationId xmlns:a16="http://schemas.microsoft.com/office/drawing/2014/main" id="{5A5EDAD0-027F-CB59-D52E-C9478319C9EF}"/>
              </a:ext>
            </a:extLst>
          </p:cNvPr>
          <p:cNvPicPr>
            <a:picLocks noChangeAspect="1"/>
          </p:cNvPicPr>
          <p:nvPr/>
        </p:nvPicPr>
        <p:blipFill rotWithShape="1">
          <a:blip r:embed="rId3">
            <a:duotone>
              <a:schemeClr val="accent1">
                <a:shade val="45000"/>
                <a:satMod val="135000"/>
              </a:schemeClr>
              <a:prstClr val="white"/>
            </a:duotone>
          </a:blip>
          <a:srcRect r="57399"/>
          <a:stretch/>
        </p:blipFill>
        <p:spPr>
          <a:xfrm>
            <a:off x="4820027" y="1556792"/>
            <a:ext cx="1881502" cy="3789777"/>
          </a:xfrm>
          <a:prstGeom prst="rect">
            <a:avLst/>
          </a:prstGeom>
        </p:spPr>
      </p:pic>
      <p:sp>
        <p:nvSpPr>
          <p:cNvPr id="12" name="TextBox 11">
            <a:extLst>
              <a:ext uri="{FF2B5EF4-FFF2-40B4-BE49-F238E27FC236}">
                <a16:creationId xmlns:a16="http://schemas.microsoft.com/office/drawing/2014/main" id="{B3B5E40A-81EF-07E1-B0DC-106652FD9FA8}"/>
              </a:ext>
            </a:extLst>
          </p:cNvPr>
          <p:cNvSpPr txBox="1"/>
          <p:nvPr/>
        </p:nvSpPr>
        <p:spPr>
          <a:xfrm>
            <a:off x="3863752" y="2636912"/>
            <a:ext cx="1584176" cy="1638910"/>
          </a:xfrm>
          <a:prstGeom prst="rect">
            <a:avLst/>
          </a:prstGeom>
          <a:noFill/>
        </p:spPr>
        <p:txBody>
          <a:bodyPr wrap="square" rtlCol="0">
            <a:spAutoFit/>
          </a:bodyPr>
          <a:lstStyle/>
          <a:p>
            <a:pPr algn="r">
              <a:spcAft>
                <a:spcPts val="500"/>
              </a:spcAft>
            </a:pPr>
            <a:r>
              <a:rPr lang="en-GB" sz="1100" dirty="0">
                <a:latin typeface="Arial" panose="020B0604020202020204" pitchFamily="34" charset="0"/>
                <a:cs typeface="Arial" panose="020B0604020202020204" pitchFamily="34" charset="0"/>
              </a:rPr>
              <a:t>Delayed and</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disproportionate</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growth</a:t>
            </a:r>
          </a:p>
          <a:p>
            <a:pPr algn="r">
              <a:spcAft>
                <a:spcPts val="500"/>
              </a:spcAft>
            </a:pPr>
            <a:r>
              <a:rPr lang="en-GB" sz="1100" dirty="0">
                <a:latin typeface="Arial" panose="020B0604020202020204" pitchFamily="34" charset="0"/>
                <a:cs typeface="Arial" panose="020B0604020202020204" pitchFamily="34" charset="0"/>
              </a:rPr>
              <a:t>Craniosynostosis</a:t>
            </a:r>
          </a:p>
          <a:p>
            <a:pPr algn="r">
              <a:spcAft>
                <a:spcPts val="500"/>
              </a:spcAft>
            </a:pPr>
            <a:r>
              <a:rPr lang="en-GB" sz="1100" dirty="0">
                <a:latin typeface="Arial" panose="020B0604020202020204" pitchFamily="34" charset="0"/>
                <a:cs typeface="Arial" panose="020B0604020202020204" pitchFamily="34" charset="0"/>
              </a:rPr>
              <a:t>Rickets</a:t>
            </a:r>
          </a:p>
          <a:p>
            <a:pPr algn="r">
              <a:spcAft>
                <a:spcPts val="500"/>
              </a:spcAft>
            </a:pPr>
            <a:r>
              <a:rPr lang="en-GB" sz="1100" dirty="0">
                <a:latin typeface="Arial" panose="020B0604020202020204" pitchFamily="34" charset="0"/>
                <a:cs typeface="Arial" panose="020B0604020202020204" pitchFamily="34" charset="0"/>
              </a:rPr>
              <a:t>Delayed motor</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development and</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gait abnormalities</a:t>
            </a:r>
          </a:p>
        </p:txBody>
      </p:sp>
      <p:sp>
        <p:nvSpPr>
          <p:cNvPr id="13" name="TextBox 12">
            <a:extLst>
              <a:ext uri="{FF2B5EF4-FFF2-40B4-BE49-F238E27FC236}">
                <a16:creationId xmlns:a16="http://schemas.microsoft.com/office/drawing/2014/main" id="{4DCACE35-9CC1-FB52-0D97-CB2E39DD8D7E}"/>
              </a:ext>
            </a:extLst>
          </p:cNvPr>
          <p:cNvSpPr txBox="1"/>
          <p:nvPr/>
        </p:nvSpPr>
        <p:spPr>
          <a:xfrm>
            <a:off x="5518851" y="2204864"/>
            <a:ext cx="1256049" cy="307777"/>
          </a:xfrm>
          <a:prstGeom prst="rect">
            <a:avLst/>
          </a:prstGeom>
          <a:noFill/>
        </p:spPr>
        <p:txBody>
          <a:bodyPr wrap="none" rtlCol="0">
            <a:spAutoFit/>
          </a:bodyPr>
          <a:lstStyle/>
          <a:p>
            <a:pPr algn="ctr">
              <a:spcAft>
                <a:spcPts val="500"/>
              </a:spcAft>
            </a:pPr>
            <a:r>
              <a:rPr lang="en-GB" sz="1400" b="1" dirty="0">
                <a:solidFill>
                  <a:schemeClr val="accent1"/>
                </a:solidFill>
                <a:latin typeface="Arial" panose="020B0604020202020204" pitchFamily="34" charset="0"/>
                <a:cs typeface="Arial" panose="020B0604020202020204" pitchFamily="34" charset="0"/>
              </a:rPr>
              <a:t>PAEDIATRIC</a:t>
            </a:r>
          </a:p>
        </p:txBody>
      </p:sp>
      <p:sp>
        <p:nvSpPr>
          <p:cNvPr id="33" name="Oval 32">
            <a:extLst>
              <a:ext uri="{FF2B5EF4-FFF2-40B4-BE49-F238E27FC236}">
                <a16:creationId xmlns:a16="http://schemas.microsoft.com/office/drawing/2014/main" id="{6ACDAC3C-56D1-0E17-DC9C-39E0B2705578}"/>
              </a:ext>
            </a:extLst>
          </p:cNvPr>
          <p:cNvSpPr/>
          <p:nvPr/>
        </p:nvSpPr>
        <p:spPr>
          <a:xfrm>
            <a:off x="4079776" y="1332324"/>
            <a:ext cx="4599373" cy="4328924"/>
          </a:xfrm>
          <a:prstGeom prst="ellipse">
            <a:avLst/>
          </a:prstGeom>
          <a:noFill/>
          <a:ln w="63500">
            <a:solidFill>
              <a:schemeClr val="accent1">
                <a:alpha val="3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4" name="Oval 33">
            <a:extLst>
              <a:ext uri="{FF2B5EF4-FFF2-40B4-BE49-F238E27FC236}">
                <a16:creationId xmlns:a16="http://schemas.microsoft.com/office/drawing/2014/main" id="{0887B05B-88A7-B2B8-A416-05F7A5FABA42}"/>
              </a:ext>
            </a:extLst>
          </p:cNvPr>
          <p:cNvSpPr/>
          <p:nvPr/>
        </p:nvSpPr>
        <p:spPr>
          <a:xfrm>
            <a:off x="6522938" y="1332325"/>
            <a:ext cx="4861570" cy="4328923"/>
          </a:xfrm>
          <a:prstGeom prst="ellipse">
            <a:avLst/>
          </a:prstGeom>
          <a:noFill/>
          <a:ln w="63500">
            <a:solidFill>
              <a:schemeClr val="tx2">
                <a:alpha val="3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TextBox 130">
            <a:extLst>
              <a:ext uri="{FF2B5EF4-FFF2-40B4-BE49-F238E27FC236}">
                <a16:creationId xmlns:a16="http://schemas.microsoft.com/office/drawing/2014/main" id="{F5B64771-B9EE-2C3F-FC20-7988E9B45E91}"/>
              </a:ext>
            </a:extLst>
          </p:cNvPr>
          <p:cNvSpPr txBox="1">
            <a:spLocks noChangeArrowheads="1"/>
          </p:cNvSpPr>
          <p:nvPr/>
        </p:nvSpPr>
        <p:spPr bwMode="auto">
          <a:xfrm>
            <a:off x="7986443" y="5733256"/>
            <a:ext cx="27628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t" hangingPunct="1"/>
            <a:r>
              <a:rPr lang="en-GB" altLang="en-US" sz="1100" i="1" dirty="0">
                <a:solidFill>
                  <a:schemeClr val="tx2"/>
                </a:solidFill>
                <a:ea typeface="MS PGothic" panose="020B0600070205080204" pitchFamily="34" charset="-128"/>
                <a:cs typeface="Arial" panose="020B0604020202020204" pitchFamily="34" charset="0"/>
              </a:rPr>
              <a:t>Figure adapted from Beck-Nielsen et al.</a:t>
            </a:r>
            <a:r>
              <a:rPr lang="en-GB" altLang="en-US" sz="1100" i="1" baseline="30000" dirty="0">
                <a:solidFill>
                  <a:schemeClr val="tx2"/>
                </a:solidFill>
                <a:ea typeface="MS PGothic" panose="020B0600070205080204" pitchFamily="34" charset="-128"/>
                <a:cs typeface="Arial" panose="020B0604020202020204" pitchFamily="34" charset="0"/>
              </a:rPr>
              <a:t>2</a:t>
            </a:r>
            <a:endParaRPr lang="en-GB" altLang="en-US" sz="1100" i="1" dirty="0">
              <a:solidFill>
                <a:schemeClr val="tx2"/>
              </a:solidFill>
              <a:ea typeface="MS PGothic" panose="020B0600070205080204" pitchFamily="34" charset="-128"/>
              <a:cs typeface="Arial" panose="020B0604020202020204" pitchFamily="34" charset="0"/>
            </a:endParaRPr>
          </a:p>
        </p:txBody>
      </p:sp>
      <p:pic>
        <p:nvPicPr>
          <p:cNvPr id="21" name="Picture 20" descr="A person and person skeleton&#10;&#10;Description automatically generated with medium confidence">
            <a:extLst>
              <a:ext uri="{FF2B5EF4-FFF2-40B4-BE49-F238E27FC236}">
                <a16:creationId xmlns:a16="http://schemas.microsoft.com/office/drawing/2014/main" id="{3F2ECA6E-70BB-9AAB-D90E-89B19BC5716C}"/>
              </a:ext>
            </a:extLst>
          </p:cNvPr>
          <p:cNvPicPr>
            <a:picLocks noChangeAspect="1"/>
          </p:cNvPicPr>
          <p:nvPr/>
        </p:nvPicPr>
        <p:blipFill rotWithShape="1">
          <a:blip r:embed="rId3">
            <a:duotone>
              <a:schemeClr val="accent1">
                <a:shade val="45000"/>
                <a:satMod val="135000"/>
              </a:schemeClr>
              <a:prstClr val="white"/>
            </a:duotone>
          </a:blip>
          <a:srcRect l="65356"/>
          <a:stretch/>
        </p:blipFill>
        <p:spPr>
          <a:xfrm>
            <a:off x="8498501" y="1679256"/>
            <a:ext cx="1530042" cy="3789777"/>
          </a:xfrm>
          <a:prstGeom prst="rect">
            <a:avLst/>
          </a:prstGeom>
        </p:spPr>
      </p:pic>
      <p:sp>
        <p:nvSpPr>
          <p:cNvPr id="18" name="TextBox 17">
            <a:extLst>
              <a:ext uri="{FF2B5EF4-FFF2-40B4-BE49-F238E27FC236}">
                <a16:creationId xmlns:a16="http://schemas.microsoft.com/office/drawing/2014/main" id="{BEC78753-B727-0412-995A-211667668354}"/>
              </a:ext>
            </a:extLst>
          </p:cNvPr>
          <p:cNvSpPr txBox="1"/>
          <p:nvPr/>
        </p:nvSpPr>
        <p:spPr>
          <a:xfrm>
            <a:off x="6751816" y="2132856"/>
            <a:ext cx="1817485" cy="3016210"/>
          </a:xfrm>
          <a:prstGeom prst="rect">
            <a:avLst/>
          </a:prstGeom>
          <a:noFill/>
        </p:spPr>
        <p:txBody>
          <a:bodyPr wrap="none" rtlCol="0">
            <a:spAutoFit/>
          </a:bodyPr>
          <a:lstStyle/>
          <a:p>
            <a:pPr algn="ctr">
              <a:spcAft>
                <a:spcPts val="300"/>
              </a:spcAft>
            </a:pPr>
            <a:r>
              <a:rPr lang="en-GB" sz="1100" spc="-20" dirty="0">
                <a:latin typeface="Arial" panose="020B0604020202020204" pitchFamily="34" charset="0"/>
                <a:cs typeface="Arial" panose="020B0604020202020204" pitchFamily="34" charset="0"/>
              </a:rPr>
              <a:t>Short stature</a:t>
            </a:r>
          </a:p>
          <a:p>
            <a:pPr algn="ctr">
              <a:spcAft>
                <a:spcPts val="300"/>
              </a:spcAft>
            </a:pPr>
            <a:r>
              <a:rPr lang="en-GB" sz="1100" spc="-20" dirty="0">
                <a:latin typeface="Arial" panose="020B0604020202020204" pitchFamily="34" charset="0"/>
                <a:cs typeface="Arial" panose="020B0604020202020204" pitchFamily="34" charset="0"/>
              </a:rPr>
              <a:t>Deformity of weight-</a:t>
            </a:r>
            <a:br>
              <a:rPr lang="en-GB" sz="1100" spc="-20" dirty="0">
                <a:latin typeface="Arial" panose="020B0604020202020204" pitchFamily="34" charset="0"/>
                <a:cs typeface="Arial" panose="020B0604020202020204" pitchFamily="34" charset="0"/>
              </a:rPr>
            </a:br>
            <a:r>
              <a:rPr lang="en-GB" sz="1100" spc="-20" dirty="0">
                <a:latin typeface="Arial" panose="020B0604020202020204" pitchFamily="34" charset="0"/>
                <a:cs typeface="Arial" panose="020B0604020202020204" pitchFamily="34" charset="0"/>
              </a:rPr>
              <a:t>bearing limbs</a:t>
            </a:r>
          </a:p>
          <a:p>
            <a:pPr algn="ctr">
              <a:spcAft>
                <a:spcPts val="300"/>
              </a:spcAft>
            </a:pPr>
            <a:r>
              <a:rPr lang="en-GB" sz="1100" spc="-20" dirty="0">
                <a:latin typeface="Arial" panose="020B0604020202020204" pitchFamily="34" charset="0"/>
                <a:cs typeface="Arial" panose="020B0604020202020204" pitchFamily="34" charset="0"/>
              </a:rPr>
              <a:t>Tooth abscesses</a:t>
            </a:r>
          </a:p>
          <a:p>
            <a:pPr algn="ctr">
              <a:spcAft>
                <a:spcPts val="300"/>
              </a:spcAft>
            </a:pPr>
            <a:r>
              <a:rPr lang="en-GB" sz="1100" spc="-20" dirty="0">
                <a:latin typeface="Arial" panose="020B0604020202020204" pitchFamily="34" charset="0"/>
                <a:cs typeface="Arial" panose="020B0604020202020204" pitchFamily="34" charset="0"/>
              </a:rPr>
              <a:t>Excessive dental caries</a:t>
            </a:r>
          </a:p>
          <a:p>
            <a:pPr algn="ctr">
              <a:spcAft>
                <a:spcPts val="300"/>
              </a:spcAft>
            </a:pPr>
            <a:r>
              <a:rPr lang="en-GB" sz="1100" spc="-20" dirty="0">
                <a:latin typeface="Arial" panose="020B0604020202020204" pitchFamily="34" charset="0"/>
                <a:cs typeface="Arial" panose="020B0604020202020204" pitchFamily="34" charset="0"/>
              </a:rPr>
              <a:t>Osteomalacia</a:t>
            </a:r>
          </a:p>
          <a:p>
            <a:pPr algn="ctr">
              <a:spcAft>
                <a:spcPts val="300"/>
              </a:spcAft>
            </a:pPr>
            <a:r>
              <a:rPr lang="en-GB" sz="1100" spc="-20" dirty="0">
                <a:latin typeface="Arial" panose="020B0604020202020204" pitchFamily="34" charset="0"/>
                <a:cs typeface="Arial" panose="020B0604020202020204" pitchFamily="34" charset="0"/>
              </a:rPr>
              <a:t>Bone and joint pain</a:t>
            </a:r>
          </a:p>
          <a:p>
            <a:pPr algn="ctr">
              <a:spcAft>
                <a:spcPts val="300"/>
              </a:spcAft>
            </a:pPr>
            <a:r>
              <a:rPr lang="en-GB" sz="1100" spc="-20" dirty="0">
                <a:latin typeface="Arial" panose="020B0604020202020204" pitchFamily="34" charset="0"/>
                <a:cs typeface="Arial" panose="020B0604020202020204" pitchFamily="34" charset="0"/>
              </a:rPr>
              <a:t>Joint stiffness</a:t>
            </a:r>
          </a:p>
          <a:p>
            <a:pPr algn="ctr">
              <a:spcAft>
                <a:spcPts val="300"/>
              </a:spcAft>
            </a:pPr>
            <a:r>
              <a:rPr lang="en-GB" sz="1100" spc="-20" dirty="0">
                <a:latin typeface="Arial" panose="020B0604020202020204" pitchFamily="34" charset="0"/>
                <a:cs typeface="Arial" panose="020B0604020202020204" pitchFamily="34" charset="0"/>
              </a:rPr>
              <a:t>Muscle pain and weakness</a:t>
            </a:r>
          </a:p>
          <a:p>
            <a:pPr algn="ctr">
              <a:spcAft>
                <a:spcPts val="300"/>
              </a:spcAft>
            </a:pPr>
            <a:r>
              <a:rPr lang="en-GB" sz="1100" spc="-20" dirty="0">
                <a:latin typeface="Arial" panose="020B0604020202020204" pitchFamily="34" charset="0"/>
                <a:cs typeface="Arial" panose="020B0604020202020204" pitchFamily="34" charset="0"/>
              </a:rPr>
              <a:t>Chiari malformation</a:t>
            </a:r>
          </a:p>
          <a:p>
            <a:pPr algn="ctr">
              <a:spcAft>
                <a:spcPts val="300"/>
              </a:spcAft>
            </a:pPr>
            <a:r>
              <a:rPr lang="en-GB" sz="1100" spc="-20" dirty="0">
                <a:latin typeface="Arial" panose="020B0604020202020204" pitchFamily="34" charset="0"/>
                <a:cs typeface="Arial" panose="020B0604020202020204" pitchFamily="34" charset="0"/>
              </a:rPr>
              <a:t>Gait abnormalities</a:t>
            </a:r>
          </a:p>
          <a:p>
            <a:pPr algn="ctr">
              <a:spcAft>
                <a:spcPts val="300"/>
              </a:spcAft>
            </a:pPr>
            <a:r>
              <a:rPr lang="en-GB" sz="1100" spc="-20" dirty="0">
                <a:latin typeface="Arial" panose="020B0604020202020204" pitchFamily="34" charset="0"/>
                <a:cs typeface="Arial" panose="020B0604020202020204" pitchFamily="34" charset="0"/>
              </a:rPr>
              <a:t>Diminished quality</a:t>
            </a:r>
            <a:br>
              <a:rPr lang="en-GB" sz="1100" spc="-20" dirty="0">
                <a:latin typeface="Arial" panose="020B0604020202020204" pitchFamily="34" charset="0"/>
                <a:cs typeface="Arial" panose="020B0604020202020204" pitchFamily="34" charset="0"/>
              </a:rPr>
            </a:br>
            <a:r>
              <a:rPr lang="en-GB" sz="1100" spc="-20" dirty="0">
                <a:latin typeface="Arial" panose="020B0604020202020204" pitchFamily="34" charset="0"/>
                <a:cs typeface="Arial" panose="020B0604020202020204" pitchFamily="34" charset="0"/>
              </a:rPr>
              <a:t>of life including</a:t>
            </a:r>
            <a:br>
              <a:rPr lang="en-GB" sz="1100" spc="-20" dirty="0">
                <a:latin typeface="Arial" panose="020B0604020202020204" pitchFamily="34" charset="0"/>
                <a:cs typeface="Arial" panose="020B0604020202020204" pitchFamily="34" charset="0"/>
              </a:rPr>
            </a:br>
            <a:r>
              <a:rPr lang="en-GB" sz="1100" spc="-20" dirty="0">
                <a:latin typeface="Arial" panose="020B0604020202020204" pitchFamily="34" charset="0"/>
                <a:cs typeface="Arial" panose="020B0604020202020204" pitchFamily="34" charset="0"/>
              </a:rPr>
              <a:t>psychosocial</a:t>
            </a:r>
            <a:br>
              <a:rPr lang="en-GB" sz="1100" spc="-20" dirty="0">
                <a:latin typeface="Arial" panose="020B0604020202020204" pitchFamily="34" charset="0"/>
                <a:cs typeface="Arial" panose="020B0604020202020204" pitchFamily="34" charset="0"/>
              </a:rPr>
            </a:br>
            <a:r>
              <a:rPr lang="en-GB" sz="1100" spc="-20" dirty="0">
                <a:latin typeface="Arial" panose="020B0604020202020204" pitchFamily="34" charset="0"/>
                <a:cs typeface="Arial" panose="020B0604020202020204" pitchFamily="34" charset="0"/>
              </a:rPr>
              <a:t>impact</a:t>
            </a:r>
          </a:p>
        </p:txBody>
      </p:sp>
      <p:sp>
        <p:nvSpPr>
          <p:cNvPr id="22" name="TextBox 21">
            <a:extLst>
              <a:ext uri="{FF2B5EF4-FFF2-40B4-BE49-F238E27FC236}">
                <a16:creationId xmlns:a16="http://schemas.microsoft.com/office/drawing/2014/main" id="{F8073F4D-6EF1-9D4B-A53F-B186CB32720E}"/>
              </a:ext>
            </a:extLst>
          </p:cNvPr>
          <p:cNvSpPr txBox="1"/>
          <p:nvPr/>
        </p:nvSpPr>
        <p:spPr>
          <a:xfrm>
            <a:off x="8865269" y="1778675"/>
            <a:ext cx="694229" cy="276999"/>
          </a:xfrm>
          <a:prstGeom prst="rect">
            <a:avLst/>
          </a:prstGeom>
          <a:noFill/>
        </p:spPr>
        <p:txBody>
          <a:bodyPr wrap="none" rtlCol="0">
            <a:spAutoFit/>
          </a:bodyPr>
          <a:lstStyle/>
          <a:p>
            <a:pPr algn="ctr">
              <a:spcAft>
                <a:spcPts val="500"/>
              </a:spcAft>
            </a:pPr>
            <a:r>
              <a:rPr lang="en-GB" sz="1200" b="1" dirty="0">
                <a:solidFill>
                  <a:schemeClr val="tx2"/>
                </a:solidFill>
                <a:latin typeface="Arial" panose="020B0604020202020204" pitchFamily="34" charset="0"/>
                <a:cs typeface="Arial" panose="020B0604020202020204" pitchFamily="34" charset="0"/>
              </a:rPr>
              <a:t>ADULT</a:t>
            </a:r>
          </a:p>
        </p:txBody>
      </p:sp>
      <p:sp>
        <p:nvSpPr>
          <p:cNvPr id="23" name="TextBox 22">
            <a:extLst>
              <a:ext uri="{FF2B5EF4-FFF2-40B4-BE49-F238E27FC236}">
                <a16:creationId xmlns:a16="http://schemas.microsoft.com/office/drawing/2014/main" id="{DCD058F2-3296-CDC9-9AD1-4529E0BDC4DA}"/>
              </a:ext>
            </a:extLst>
          </p:cNvPr>
          <p:cNvSpPr txBox="1"/>
          <p:nvPr/>
        </p:nvSpPr>
        <p:spPr>
          <a:xfrm>
            <a:off x="9840416" y="2132856"/>
            <a:ext cx="1552028" cy="2926442"/>
          </a:xfrm>
          <a:prstGeom prst="rect">
            <a:avLst/>
          </a:prstGeom>
          <a:noFill/>
        </p:spPr>
        <p:txBody>
          <a:bodyPr wrap="none" rtlCol="0">
            <a:spAutoFit/>
          </a:bodyPr>
          <a:lstStyle/>
          <a:p>
            <a:pPr>
              <a:spcAft>
                <a:spcPts val="500"/>
              </a:spcAft>
            </a:pPr>
            <a:r>
              <a:rPr lang="en-GB" sz="1100" dirty="0">
                <a:latin typeface="Arial" panose="020B0604020202020204" pitchFamily="34" charset="0"/>
                <a:cs typeface="Arial" panose="020B0604020202020204" pitchFamily="34" charset="0"/>
              </a:rPr>
              <a:t>Fractures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(including</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insufficiency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fractures</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and looser zones)</a:t>
            </a:r>
          </a:p>
          <a:p>
            <a:pPr>
              <a:spcAft>
                <a:spcPts val="500"/>
              </a:spcAft>
            </a:pPr>
            <a:r>
              <a:rPr lang="en-GB" sz="1100" dirty="0">
                <a:latin typeface="Arial" panose="020B0604020202020204" pitchFamily="34" charset="0"/>
                <a:cs typeface="Arial" panose="020B0604020202020204" pitchFamily="34" charset="0"/>
              </a:rPr>
              <a:t>Osteoarthritis</a:t>
            </a:r>
          </a:p>
          <a:p>
            <a:pPr>
              <a:spcAft>
                <a:spcPts val="100"/>
              </a:spcAft>
            </a:pPr>
            <a:r>
              <a:rPr lang="en-GB" sz="1100" dirty="0">
                <a:latin typeface="Arial" panose="020B0604020202020204" pitchFamily="34" charset="0"/>
                <a:cs typeface="Arial" panose="020B0604020202020204" pitchFamily="34" charset="0"/>
              </a:rPr>
              <a:t>Extraosseous</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calcification including:</a:t>
            </a:r>
          </a:p>
          <a:p>
            <a:pPr marL="171450" indent="-171450">
              <a:spcAft>
                <a:spcPts val="100"/>
              </a:spcAft>
              <a:buClr>
                <a:schemeClr val="accent1"/>
              </a:buClr>
              <a:buFont typeface="Arial" panose="020B0604020202020204" pitchFamily="34" charset="0"/>
              <a:buChar char="•"/>
            </a:pPr>
            <a:r>
              <a:rPr lang="en-GB" sz="1100" dirty="0">
                <a:latin typeface="Arial" panose="020B0604020202020204" pitchFamily="34" charset="0"/>
                <a:cs typeface="Arial" panose="020B0604020202020204" pitchFamily="34" charset="0"/>
              </a:rPr>
              <a:t>Enthesiophytes</a:t>
            </a:r>
          </a:p>
          <a:p>
            <a:pPr marL="171450" indent="-171450">
              <a:spcAft>
                <a:spcPts val="100"/>
              </a:spcAft>
              <a:buClr>
                <a:schemeClr val="accent1"/>
              </a:buClr>
              <a:buFont typeface="Arial" panose="020B0604020202020204" pitchFamily="34" charset="0"/>
              <a:buChar char="•"/>
            </a:pPr>
            <a:r>
              <a:rPr lang="en-GB" sz="1100" dirty="0">
                <a:latin typeface="Arial" panose="020B0604020202020204" pitchFamily="34" charset="0"/>
                <a:cs typeface="Arial" panose="020B0604020202020204" pitchFamily="34" charset="0"/>
              </a:rPr>
              <a:t>Enthesopathy</a:t>
            </a:r>
          </a:p>
          <a:p>
            <a:pPr marL="171450" indent="-171450">
              <a:spcAft>
                <a:spcPts val="500"/>
              </a:spcAft>
              <a:buClr>
                <a:schemeClr val="accent1"/>
              </a:buClr>
              <a:buFont typeface="Arial" panose="020B0604020202020204" pitchFamily="34" charset="0"/>
              <a:buChar char="•"/>
            </a:pPr>
            <a:r>
              <a:rPr lang="en-GB" sz="1100" dirty="0">
                <a:latin typeface="Arial" panose="020B0604020202020204" pitchFamily="34" charset="0"/>
                <a:cs typeface="Arial" panose="020B0604020202020204" pitchFamily="34" charset="0"/>
              </a:rPr>
              <a:t>Spinal stenosis</a:t>
            </a:r>
          </a:p>
          <a:p>
            <a:pPr>
              <a:spcAft>
                <a:spcPts val="500"/>
              </a:spcAft>
            </a:pPr>
            <a:r>
              <a:rPr lang="en-GB" sz="1100" dirty="0">
                <a:latin typeface="Arial" panose="020B0604020202020204" pitchFamily="34" charset="0"/>
                <a:cs typeface="Arial" panose="020B0604020202020204" pitchFamily="34" charset="0"/>
              </a:rPr>
              <a:t>Hearing loss</a:t>
            </a:r>
          </a:p>
          <a:p>
            <a:pPr>
              <a:spcAft>
                <a:spcPts val="500"/>
              </a:spcAft>
            </a:pPr>
            <a:r>
              <a:rPr lang="en-GB" sz="1100" dirty="0">
                <a:latin typeface="Arial" panose="020B0604020202020204" pitchFamily="34" charset="0"/>
                <a:cs typeface="Arial" panose="020B0604020202020204" pitchFamily="34" charset="0"/>
              </a:rPr>
              <a:t>Disability that</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impacts ability</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to work</a:t>
            </a:r>
          </a:p>
        </p:txBody>
      </p:sp>
    </p:spTree>
    <p:extLst>
      <p:ext uri="{BB962C8B-B14F-4D97-AF65-F5344CB8AC3E}">
        <p14:creationId xmlns:p14="http://schemas.microsoft.com/office/powerpoint/2010/main" val="265832278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C38ADED-DE39-D2C3-BEE8-C84DEEE5DA88}"/>
              </a:ext>
            </a:extLst>
          </p:cNvPr>
          <p:cNvSpPr>
            <a:spLocks noGrp="1"/>
          </p:cNvSpPr>
          <p:nvPr>
            <p:ph sz="quarter" idx="12"/>
          </p:nvPr>
        </p:nvSpPr>
        <p:spPr/>
        <p:txBody>
          <a:bodyPr/>
          <a:lstStyle/>
          <a:p>
            <a:r>
              <a:rPr lang="en-GB" dirty="0"/>
              <a:t>Phosphate homeostasis is tightly regulated</a:t>
            </a:r>
          </a:p>
          <a:p>
            <a:r>
              <a:rPr lang="en-GB" dirty="0"/>
              <a:t>Genetic defects may lead to hypo- or hyperphosphatemia</a:t>
            </a:r>
          </a:p>
          <a:p>
            <a:pPr lvl="1"/>
            <a:r>
              <a:rPr lang="en-GB" dirty="0"/>
              <a:t>The hormone FGF23 is the main player in pathogenesis</a:t>
            </a:r>
          </a:p>
          <a:p>
            <a:r>
              <a:rPr lang="en-GB" dirty="0"/>
              <a:t>XLH is the most common genetic form of hypophosphatemia</a:t>
            </a:r>
            <a:endParaRPr lang="en-GB" dirty="0">
              <a:highlight>
                <a:srgbClr val="FFFF00"/>
              </a:highlight>
            </a:endParaRPr>
          </a:p>
          <a:p>
            <a:pPr lvl="1"/>
            <a:r>
              <a:rPr lang="en-GB" dirty="0"/>
              <a:t>Conventional treatment</a:t>
            </a:r>
          </a:p>
          <a:p>
            <a:pPr lvl="1"/>
            <a:r>
              <a:rPr lang="en-GB" dirty="0"/>
              <a:t>FGF23 antibody treatment</a:t>
            </a:r>
          </a:p>
          <a:p>
            <a:r>
              <a:rPr lang="en-GB" dirty="0"/>
              <a:t>XLH is a life-long disease</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p:txBody>
          <a:bodyPr/>
          <a:lstStyle/>
          <a:p>
            <a:r>
              <a:rPr lang="en-GB" dirty="0"/>
              <a:t>Patient case 1</a:t>
            </a:r>
            <a:br>
              <a:rPr lang="en-GB" dirty="0"/>
            </a:br>
            <a:r>
              <a:rPr lang="en-GB" sz="2400" dirty="0">
                <a:solidFill>
                  <a:schemeClr val="accent1"/>
                </a:solidFill>
              </a:rPr>
              <a:t>Summary and learning points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smtClean="0"/>
              <a:pPr/>
              <a:t>25</a:t>
            </a:fld>
            <a:endParaRPr lang="en-GB" dirty="0"/>
          </a:p>
        </p:txBody>
      </p:sp>
      <p:sp>
        <p:nvSpPr>
          <p:cNvPr id="9" name="Content Placeholder 8">
            <a:extLst>
              <a:ext uri="{FF2B5EF4-FFF2-40B4-BE49-F238E27FC236}">
                <a16:creationId xmlns:a16="http://schemas.microsoft.com/office/drawing/2014/main" id="{4E4FE424-E34C-BD88-4D0F-FBCD6FF1CDA2}"/>
              </a:ext>
            </a:extLst>
          </p:cNvPr>
          <p:cNvSpPr>
            <a:spLocks noGrp="1"/>
          </p:cNvSpPr>
          <p:nvPr>
            <p:ph sz="quarter" idx="15"/>
          </p:nvPr>
        </p:nvSpPr>
        <p:spPr/>
        <p:txBody>
          <a:bodyPr/>
          <a:lstStyle/>
          <a:p>
            <a:r>
              <a:rPr lang="en-GB" altLang="en-US" dirty="0"/>
              <a:t>FGF23, fibroblast growth factor 23 ; XLH, X-linked hypophosphatemia</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Tree>
    <p:extLst>
      <p:ext uri="{BB962C8B-B14F-4D97-AF65-F5344CB8AC3E}">
        <p14:creationId xmlns:p14="http://schemas.microsoft.com/office/powerpoint/2010/main" val="20688000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B90BE5-2063-CE4C-B3B3-C1772E175CC1}"/>
              </a:ext>
            </a:extLst>
          </p:cNvPr>
          <p:cNvSpPr>
            <a:spLocks noGrp="1"/>
          </p:cNvSpPr>
          <p:nvPr>
            <p:ph type="title"/>
          </p:nvPr>
        </p:nvSpPr>
        <p:spPr/>
        <p:txBody>
          <a:bodyPr/>
          <a:lstStyle/>
          <a:p>
            <a:pPr fontAlgn="auto">
              <a:spcAft>
                <a:spcPts val="0"/>
              </a:spcAft>
              <a:defRPr/>
            </a:pPr>
            <a:br>
              <a:rPr lang="en-GB" sz="3600" dirty="0"/>
            </a:br>
            <a:br>
              <a:rPr lang="en-GB" sz="3600" dirty="0"/>
            </a:br>
            <a:r>
              <a:rPr lang="en-GB" sz="3600" dirty="0"/>
              <a:t>PATIENT CASE 2</a:t>
            </a:r>
            <a:br>
              <a:rPr lang="en-GB" sz="3600" dirty="0"/>
            </a:br>
            <a:br>
              <a:rPr lang="en-GB" sz="3600" dirty="0"/>
            </a:br>
            <a:endParaRPr lang="en-GB" sz="3600" dirty="0"/>
          </a:p>
        </p:txBody>
      </p:sp>
      <p:sp>
        <p:nvSpPr>
          <p:cNvPr id="25603" name="Slide Number Placeholder 1">
            <a:extLst>
              <a:ext uri="{FF2B5EF4-FFF2-40B4-BE49-F238E27FC236}">
                <a16:creationId xmlns:a16="http://schemas.microsoft.com/office/drawing/2014/main" id="{30A4752D-DDFB-4A42-B366-ED88E306C600}"/>
              </a:ext>
            </a:extLst>
          </p:cNvPr>
          <p:cNvSpPr>
            <a:spLocks noGrp="1" noChangeArrowheads="1"/>
          </p:cNvSpPr>
          <p:nvPr>
            <p:ph type="sldNum" sz="quarter" idx="10"/>
          </p:nvPr>
        </p:nvSpPr>
        <p:spPr bwMode="auto">
          <a:xfrm>
            <a:off x="10512425" y="6356350"/>
            <a:ext cx="1069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en-GB"/>
            </a:defPPr>
            <a:lvl1pPr algn="r"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fld id="{50B39680-A7CE-F14D-A109-F5432E72624F}" type="slidenum">
              <a:rPr lang="en-GB" altLang="en-US" smtClean="0"/>
              <a:pPr eaLnBrk="1" hangingPunct="1"/>
              <a:t>26</a:t>
            </a:fld>
            <a:endParaRPr lang="en-GB" altLang="en-US" dirty="0">
              <a:solidFill>
                <a:srgbClr val="FFFFFF"/>
              </a:solidFill>
            </a:endParaRPr>
          </a:p>
        </p:txBody>
      </p:sp>
    </p:spTree>
    <p:extLst>
      <p:ext uri="{BB962C8B-B14F-4D97-AF65-F5344CB8AC3E}">
        <p14:creationId xmlns:p14="http://schemas.microsoft.com/office/powerpoint/2010/main" val="144253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73A38E-DB5C-499F-A002-63ED21D1A2BE}"/>
              </a:ext>
            </a:extLst>
          </p:cNvPr>
          <p:cNvSpPr>
            <a:spLocks noGrp="1"/>
          </p:cNvSpPr>
          <p:nvPr>
            <p:ph type="body" idx="1"/>
          </p:nvPr>
        </p:nvSpPr>
        <p:spPr>
          <a:xfrm>
            <a:off x="609600" y="1214438"/>
            <a:ext cx="10972800" cy="865187"/>
          </a:xfrm>
        </p:spPr>
        <p:txBody>
          <a:bodyPr>
            <a:noAutofit/>
          </a:bodyPr>
          <a:lstStyle/>
          <a:p>
            <a:r>
              <a:rPr lang="en-GB" dirty="0"/>
              <a:t>What clinical history findings should prompt urgent referral to a metabolic bone specialist for further investigation in a patient suspected of having tumour-induced osteomalacia (TIO)?</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Polling question 1</a:t>
            </a:r>
            <a:br>
              <a:rPr lang="en-GB" dirty="0"/>
            </a:br>
            <a:endParaRPr lang="en-GB" dirty="0"/>
          </a:p>
        </p:txBody>
      </p:sp>
      <p:sp>
        <p:nvSpPr>
          <p:cNvPr id="14" name="Content Placeholder 13">
            <a:extLst>
              <a:ext uri="{FF2B5EF4-FFF2-40B4-BE49-F238E27FC236}">
                <a16:creationId xmlns:a16="http://schemas.microsoft.com/office/drawing/2014/main" id="{9FDB7214-6ACF-9FC0-9BA7-14F66402052A}"/>
              </a:ext>
            </a:extLst>
          </p:cNvPr>
          <p:cNvSpPr>
            <a:spLocks noGrp="1"/>
          </p:cNvSpPr>
          <p:nvPr>
            <p:ph sz="quarter" idx="14"/>
          </p:nvPr>
        </p:nvSpPr>
        <p:spPr>
          <a:xfrm>
            <a:off x="619200" y="1987200"/>
            <a:ext cx="10963200" cy="3960000"/>
          </a:xfrm>
        </p:spPr>
        <p:txBody>
          <a:bodyPr/>
          <a:lstStyle/>
          <a:p>
            <a:endParaRPr lang="en-GB" dirty="0"/>
          </a:p>
          <a:p>
            <a:pPr marL="457200" indent="-457200">
              <a:buFont typeface="+mj-lt"/>
              <a:buAutoNum type="alphaUcPeriod"/>
            </a:pPr>
            <a:r>
              <a:rPr lang="en-GB" dirty="0"/>
              <a:t>History of recurrent infections</a:t>
            </a:r>
          </a:p>
          <a:p>
            <a:pPr marL="457200" indent="-457200">
              <a:buFont typeface="+mj-lt"/>
              <a:buAutoNum type="alphaUcPeriod"/>
            </a:pPr>
            <a:r>
              <a:rPr lang="en-GB" dirty="0"/>
              <a:t>Sudden onset of bone abnormalities and fractures without history of trauma in a previously healthy individual</a:t>
            </a:r>
          </a:p>
          <a:p>
            <a:pPr marL="457200" indent="-457200">
              <a:buFont typeface="+mj-lt"/>
              <a:buAutoNum type="alphaUcPeriod"/>
            </a:pPr>
            <a:r>
              <a:rPr lang="en-GB" dirty="0"/>
              <a:t>History of chronic back pain with no improvement despite conservative treatment</a:t>
            </a:r>
          </a:p>
          <a:p>
            <a:pPr marL="457200" indent="-457200">
              <a:buFont typeface="+mj-lt"/>
              <a:buAutoNum type="alphaUcPeriod"/>
            </a:pPr>
            <a:r>
              <a:rPr lang="en-GB" dirty="0"/>
              <a:t>History of travel to endemic areas for bone diseases</a:t>
            </a:r>
          </a:p>
          <a:p>
            <a:endParaRPr lang="en-GB" dirty="0"/>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27</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2" name="Graphic 1">
            <a:extLst>
              <a:ext uri="{FF2B5EF4-FFF2-40B4-BE49-F238E27FC236}">
                <a16:creationId xmlns:a16="http://schemas.microsoft.com/office/drawing/2014/main" id="{59A1522B-B83D-A37D-E589-B52BC9B56387}"/>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19336" y="2875756"/>
            <a:ext cx="481236" cy="481236"/>
          </a:xfrm>
          <a:prstGeom prst="rect">
            <a:avLst/>
          </a:prstGeom>
        </p:spPr>
      </p:pic>
    </p:spTree>
    <p:extLst>
      <p:ext uri="{BB962C8B-B14F-4D97-AF65-F5344CB8AC3E}">
        <p14:creationId xmlns:p14="http://schemas.microsoft.com/office/powerpoint/2010/main" val="14438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841E32E-99B6-541D-7E52-F835C91365F1}"/>
              </a:ext>
            </a:extLst>
          </p:cNvPr>
          <p:cNvSpPr>
            <a:spLocks noGrp="1"/>
          </p:cNvSpPr>
          <p:nvPr>
            <p:ph sz="quarter" idx="12"/>
          </p:nvPr>
        </p:nvSpPr>
        <p:spPr/>
        <p:txBody>
          <a:bodyPr/>
          <a:lstStyle/>
          <a:p>
            <a:pPr marL="0" indent="0">
              <a:buNone/>
            </a:pPr>
            <a:r>
              <a:rPr lang="en-GB" sz="2000" b="1" dirty="0">
                <a:solidFill>
                  <a:schemeClr val="accent1"/>
                </a:solidFill>
              </a:rPr>
              <a:t>55-year-old male</a:t>
            </a:r>
          </a:p>
          <a:p>
            <a:r>
              <a:rPr lang="en-GB" sz="2000" dirty="0"/>
              <a:t>No family history of bone fragility</a:t>
            </a:r>
          </a:p>
          <a:p>
            <a:pPr marL="0" indent="0">
              <a:buNone/>
            </a:pPr>
            <a:endParaRPr lang="en-GB" sz="1000" dirty="0"/>
          </a:p>
          <a:p>
            <a:pPr marL="0" indent="0">
              <a:buNone/>
            </a:pPr>
            <a:r>
              <a:rPr lang="en-GB" sz="2000" b="1" dirty="0"/>
              <a:t>DISEASE PRESENTATION</a:t>
            </a:r>
          </a:p>
          <a:p>
            <a:r>
              <a:rPr lang="en-GB" sz="2000" dirty="0"/>
              <a:t>Multiple vertebral and axial fragility fractures over the last 4 years</a:t>
            </a:r>
          </a:p>
          <a:p>
            <a:r>
              <a:rPr lang="en-GB" sz="2000" dirty="0"/>
              <a:t>No apparent trauma</a:t>
            </a:r>
          </a:p>
          <a:p>
            <a:pPr marL="0" indent="0">
              <a:buNone/>
            </a:pPr>
            <a:endParaRPr lang="en-GB" sz="1000" dirty="0"/>
          </a:p>
          <a:p>
            <a:pPr marL="0" indent="0">
              <a:buNone/>
            </a:pPr>
            <a:r>
              <a:rPr lang="en-GB" sz="2000" b="1" dirty="0">
                <a:solidFill>
                  <a:schemeClr val="tx2"/>
                </a:solidFill>
              </a:rPr>
              <a:t>MEDICAL AND SOCIAL HISTORY</a:t>
            </a:r>
          </a:p>
          <a:p>
            <a:r>
              <a:rPr lang="en-GB" sz="2000" dirty="0">
                <a:solidFill>
                  <a:schemeClr val="tx2"/>
                </a:solidFill>
              </a:rPr>
              <a:t>Healthy and physically active as a young man</a:t>
            </a:r>
          </a:p>
          <a:p>
            <a:r>
              <a:rPr lang="en-GB" sz="2000" dirty="0">
                <a:solidFill>
                  <a:schemeClr val="tx2"/>
                </a:solidFill>
              </a:rPr>
              <a:t>No major clinical problems and surgeries prior to the last 4 years</a:t>
            </a:r>
          </a:p>
          <a:p>
            <a:r>
              <a:rPr lang="en-GB" sz="2000" dirty="0">
                <a:solidFill>
                  <a:schemeClr val="tx2"/>
                </a:solidFill>
              </a:rPr>
              <a:t>Lawyer and father of two healthy children</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Patient case 2</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28</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14" name="Picture 13" descr="A silhouette of a person&#10;&#10;Description automatically generated">
            <a:extLst>
              <a:ext uri="{FF2B5EF4-FFF2-40B4-BE49-F238E27FC236}">
                <a16:creationId xmlns:a16="http://schemas.microsoft.com/office/drawing/2014/main" id="{5FF0EDE3-0309-DC19-6D5E-07308FB9680D}"/>
              </a:ext>
            </a:extLst>
          </p:cNvPr>
          <p:cNvPicPr>
            <a:picLocks noChangeAspect="1"/>
          </p:cNvPicPr>
          <p:nvPr/>
        </p:nvPicPr>
        <p:blipFill>
          <a:blip r:embed="rId3"/>
          <a:stretch>
            <a:fillRect/>
          </a:stretch>
        </p:blipFill>
        <p:spPr>
          <a:xfrm>
            <a:off x="8939233" y="1193775"/>
            <a:ext cx="1728192" cy="5138695"/>
          </a:xfrm>
          <a:prstGeom prst="rect">
            <a:avLst/>
          </a:prstGeom>
        </p:spPr>
      </p:pic>
      <p:sp>
        <p:nvSpPr>
          <p:cNvPr id="2" name="Content Placeholder 12">
            <a:extLst>
              <a:ext uri="{FF2B5EF4-FFF2-40B4-BE49-F238E27FC236}">
                <a16:creationId xmlns:a16="http://schemas.microsoft.com/office/drawing/2014/main" id="{A53BF3C6-7C7A-383E-746A-E53B144EEE00}"/>
              </a:ext>
            </a:extLst>
          </p:cNvPr>
          <p:cNvSpPr>
            <a:spLocks noGrp="1"/>
          </p:cNvSpPr>
          <p:nvPr>
            <p:ph sz="quarter" idx="15"/>
          </p:nvPr>
        </p:nvSpPr>
        <p:spPr>
          <a:xfrm>
            <a:off x="620183" y="6356351"/>
            <a:ext cx="10180339" cy="365125"/>
          </a:xfrm>
        </p:spPr>
        <p:txBody>
          <a:bodyPr/>
          <a:lstStyle/>
          <a:p>
            <a:r>
              <a:rPr lang="en-GB" dirty="0"/>
              <a:t>Information courtesy of Prof. Brandi</a:t>
            </a:r>
          </a:p>
        </p:txBody>
      </p:sp>
    </p:spTree>
    <p:extLst>
      <p:ext uri="{BB962C8B-B14F-4D97-AF65-F5344CB8AC3E}">
        <p14:creationId xmlns:p14="http://schemas.microsoft.com/office/powerpoint/2010/main" val="12983739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35CF79C-6AB2-E709-4FA1-9856CC903044}"/>
              </a:ext>
            </a:extLst>
          </p:cNvPr>
          <p:cNvCxnSpPr>
            <a:cxnSpLocks/>
          </p:cNvCxnSpPr>
          <p:nvPr/>
        </p:nvCxnSpPr>
        <p:spPr>
          <a:xfrm>
            <a:off x="9588183" y="3353917"/>
            <a:ext cx="0" cy="713524"/>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0EB2697-5162-0934-4359-4671E1CF7F99}"/>
              </a:ext>
            </a:extLst>
          </p:cNvPr>
          <p:cNvCxnSpPr>
            <a:cxnSpLocks/>
          </p:cNvCxnSpPr>
          <p:nvPr/>
        </p:nvCxnSpPr>
        <p:spPr>
          <a:xfrm>
            <a:off x="9588183" y="4800552"/>
            <a:ext cx="0" cy="713524"/>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125" y="258763"/>
            <a:ext cx="10963275" cy="865187"/>
          </a:xfrm>
        </p:spPr>
        <p:txBody>
          <a:bodyPr/>
          <a:lstStyle/>
          <a:p>
            <a:r>
              <a:rPr lang="en-GB" dirty="0"/>
              <a:t>Patient case 2</a:t>
            </a:r>
            <a:br>
              <a:rPr lang="en-GB" dirty="0"/>
            </a:br>
            <a:r>
              <a:rPr lang="en-GB" sz="2400" dirty="0">
                <a:solidFill>
                  <a:schemeClr val="accent1"/>
                </a:solidFill>
              </a:rPr>
              <a:t>History of present illness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29</a:t>
            </a:fld>
            <a:endParaRPr lang="en-GB" dirty="0"/>
          </a:p>
        </p:txBody>
      </p:sp>
      <p:sp>
        <p:nvSpPr>
          <p:cNvPr id="13" name="Content Placeholder 12">
            <a:extLst>
              <a:ext uri="{FF2B5EF4-FFF2-40B4-BE49-F238E27FC236}">
                <a16:creationId xmlns:a16="http://schemas.microsoft.com/office/drawing/2014/main" id="{B793A3BA-9C26-2B9E-8CEF-27034145AC88}"/>
              </a:ext>
            </a:extLst>
          </p:cNvPr>
          <p:cNvSpPr>
            <a:spLocks noGrp="1"/>
          </p:cNvSpPr>
          <p:nvPr>
            <p:ph sz="quarter" idx="15"/>
          </p:nvPr>
        </p:nvSpPr>
        <p:spPr/>
        <p:txBody>
          <a:bodyPr/>
          <a:lstStyle/>
          <a:p>
            <a:r>
              <a:rPr lang="en-GB" dirty="0"/>
              <a:t>Information courtesy of Prof. Brandi</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cxnSp>
        <p:nvCxnSpPr>
          <p:cNvPr id="15" name="Straight Connector 14">
            <a:extLst>
              <a:ext uri="{FF2B5EF4-FFF2-40B4-BE49-F238E27FC236}">
                <a16:creationId xmlns:a16="http://schemas.microsoft.com/office/drawing/2014/main" id="{AB40A115-043E-58F7-48EF-CC063188A682}"/>
              </a:ext>
            </a:extLst>
          </p:cNvPr>
          <p:cNvCxnSpPr>
            <a:cxnSpLocks/>
          </p:cNvCxnSpPr>
          <p:nvPr/>
        </p:nvCxnSpPr>
        <p:spPr>
          <a:xfrm>
            <a:off x="619125" y="2881956"/>
            <a:ext cx="10963275" cy="0"/>
          </a:xfrm>
          <a:prstGeom prst="line">
            <a:avLst/>
          </a:prstGeom>
          <a:ln w="28575">
            <a:solidFill>
              <a:schemeClr val="tx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9A8A61-42B4-ECA4-7CC4-5EE74E33E829}"/>
              </a:ext>
            </a:extLst>
          </p:cNvPr>
          <p:cNvCxnSpPr>
            <a:cxnSpLocks/>
          </p:cNvCxnSpPr>
          <p:nvPr/>
        </p:nvCxnSpPr>
        <p:spPr>
          <a:xfrm>
            <a:off x="619125"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B98C0A1-35A6-210C-F5E0-58E8AF1CDFD3}"/>
              </a:ext>
            </a:extLst>
          </p:cNvPr>
          <p:cNvCxnSpPr>
            <a:cxnSpLocks/>
          </p:cNvCxnSpPr>
          <p:nvPr/>
        </p:nvCxnSpPr>
        <p:spPr>
          <a:xfrm>
            <a:off x="1631503"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7D2D053-0B74-B030-3EDF-CEDDC335927B}"/>
              </a:ext>
            </a:extLst>
          </p:cNvPr>
          <p:cNvCxnSpPr>
            <a:cxnSpLocks/>
          </p:cNvCxnSpPr>
          <p:nvPr/>
        </p:nvCxnSpPr>
        <p:spPr>
          <a:xfrm>
            <a:off x="5609627"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BE1FF85-D4EC-B38F-982C-5320952FB879}"/>
              </a:ext>
            </a:extLst>
          </p:cNvPr>
          <p:cNvCxnSpPr>
            <a:cxnSpLocks/>
          </p:cNvCxnSpPr>
          <p:nvPr/>
        </p:nvCxnSpPr>
        <p:spPr>
          <a:xfrm>
            <a:off x="9587751"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D0B292A-2CB5-5AB5-CC40-9BF340B16B29}"/>
              </a:ext>
            </a:extLst>
          </p:cNvPr>
          <p:cNvSpPr txBox="1"/>
          <p:nvPr/>
        </p:nvSpPr>
        <p:spPr>
          <a:xfrm>
            <a:off x="346405" y="1696435"/>
            <a:ext cx="2570195" cy="892552"/>
          </a:xfrm>
          <a:prstGeom prst="rect">
            <a:avLst/>
          </a:prstGeom>
          <a:noFill/>
        </p:spPr>
        <p:txBody>
          <a:bodyPr wrap="square" rtlCol="0">
            <a:spAutoFit/>
          </a:bodyPr>
          <a:lstStyle/>
          <a:p>
            <a:pPr algn="ctr"/>
            <a:r>
              <a:rPr lang="en-GB" sz="1300" b="1" dirty="0">
                <a:solidFill>
                  <a:schemeClr val="accent1"/>
                </a:solidFill>
                <a:latin typeface="Arial" panose="020B0604020202020204" pitchFamily="34" charset="0"/>
                <a:cs typeface="Arial" panose="020B0604020202020204" pitchFamily="34" charset="0"/>
              </a:rPr>
              <a:t>Age 51 years</a:t>
            </a:r>
          </a:p>
          <a:p>
            <a:pPr algn="ctr"/>
            <a:r>
              <a:rPr lang="en-GB" sz="1300" dirty="0">
                <a:solidFill>
                  <a:srgbClr val="505050"/>
                </a:solidFill>
                <a:latin typeface="Arial" panose="020B0604020202020204" pitchFamily="34" charset="0"/>
                <a:cs typeface="Arial" panose="020B0604020202020204" pitchFamily="34" charset="0"/>
              </a:rPr>
              <a:t>Pain in left femur with</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diagnosis of bone oedema</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and recommendation to rest</a:t>
            </a:r>
          </a:p>
        </p:txBody>
      </p:sp>
      <p:sp>
        <p:nvSpPr>
          <p:cNvPr id="26" name="TextBox 25">
            <a:extLst>
              <a:ext uri="{FF2B5EF4-FFF2-40B4-BE49-F238E27FC236}">
                <a16:creationId xmlns:a16="http://schemas.microsoft.com/office/drawing/2014/main" id="{7CC52257-099A-EC8E-89BF-C432C434919F}"/>
              </a:ext>
            </a:extLst>
          </p:cNvPr>
          <p:cNvSpPr txBox="1"/>
          <p:nvPr/>
        </p:nvSpPr>
        <p:spPr>
          <a:xfrm>
            <a:off x="1235503" y="3074584"/>
            <a:ext cx="792000" cy="292388"/>
          </a:xfrm>
          <a:prstGeom prst="rect">
            <a:avLst/>
          </a:prstGeom>
          <a:noFill/>
        </p:spPr>
        <p:txBody>
          <a:bodyPr wrap="square" rtlCol="0">
            <a:spAutoFit/>
          </a:bodyPr>
          <a:lstStyle/>
          <a:p>
            <a:pPr algn="ctr"/>
            <a:r>
              <a:rPr lang="en-GB" sz="1300" dirty="0">
                <a:solidFill>
                  <a:srgbClr val="505050"/>
                </a:solidFill>
                <a:latin typeface="Arial" panose="020B0604020202020204" pitchFamily="34" charset="0"/>
                <a:cs typeface="Arial" panose="020B0604020202020204" pitchFamily="34" charset="0"/>
              </a:rPr>
              <a:t>2019</a:t>
            </a:r>
          </a:p>
        </p:txBody>
      </p:sp>
      <p:sp>
        <p:nvSpPr>
          <p:cNvPr id="29" name="TextBox 28">
            <a:extLst>
              <a:ext uri="{FF2B5EF4-FFF2-40B4-BE49-F238E27FC236}">
                <a16:creationId xmlns:a16="http://schemas.microsoft.com/office/drawing/2014/main" id="{18100007-85EE-26BB-61FF-9663D9C59429}"/>
              </a:ext>
            </a:extLst>
          </p:cNvPr>
          <p:cNvSpPr txBox="1"/>
          <p:nvPr/>
        </p:nvSpPr>
        <p:spPr>
          <a:xfrm>
            <a:off x="9170671" y="3074584"/>
            <a:ext cx="792000" cy="292388"/>
          </a:xfrm>
          <a:prstGeom prst="rect">
            <a:avLst/>
          </a:prstGeom>
          <a:noFill/>
        </p:spPr>
        <p:txBody>
          <a:bodyPr wrap="square" rtlCol="0">
            <a:spAutoFit/>
          </a:bodyPr>
          <a:lstStyle/>
          <a:p>
            <a:pPr algn="ctr"/>
            <a:r>
              <a:rPr lang="en-GB" sz="1300" dirty="0">
                <a:solidFill>
                  <a:srgbClr val="505050"/>
                </a:solidFill>
                <a:latin typeface="Arial" panose="020B0604020202020204" pitchFamily="34" charset="0"/>
                <a:cs typeface="Arial" panose="020B0604020202020204" pitchFamily="34" charset="0"/>
              </a:rPr>
              <a:t>2023</a:t>
            </a:r>
          </a:p>
        </p:txBody>
      </p:sp>
      <p:sp>
        <p:nvSpPr>
          <p:cNvPr id="30" name="TextBox 29">
            <a:extLst>
              <a:ext uri="{FF2B5EF4-FFF2-40B4-BE49-F238E27FC236}">
                <a16:creationId xmlns:a16="http://schemas.microsoft.com/office/drawing/2014/main" id="{625E0B9B-7A00-8BC5-50E2-7A5E8BBC0D5B}"/>
              </a:ext>
            </a:extLst>
          </p:cNvPr>
          <p:cNvSpPr txBox="1"/>
          <p:nvPr/>
        </p:nvSpPr>
        <p:spPr>
          <a:xfrm>
            <a:off x="5203087" y="3074584"/>
            <a:ext cx="792000" cy="292388"/>
          </a:xfrm>
          <a:prstGeom prst="rect">
            <a:avLst/>
          </a:prstGeom>
          <a:noFill/>
        </p:spPr>
        <p:txBody>
          <a:bodyPr wrap="square" rtlCol="0">
            <a:spAutoFit/>
          </a:bodyPr>
          <a:lstStyle/>
          <a:p>
            <a:pPr algn="ctr"/>
            <a:r>
              <a:rPr lang="en-GB" sz="1300" dirty="0">
                <a:solidFill>
                  <a:srgbClr val="505050"/>
                </a:solidFill>
                <a:latin typeface="Arial" panose="020B0604020202020204" pitchFamily="34" charset="0"/>
                <a:cs typeface="Arial" panose="020B0604020202020204" pitchFamily="34" charset="0"/>
              </a:rPr>
              <a:t>2021</a:t>
            </a:r>
          </a:p>
        </p:txBody>
      </p:sp>
      <p:cxnSp>
        <p:nvCxnSpPr>
          <p:cNvPr id="31" name="Straight Connector 30">
            <a:extLst>
              <a:ext uri="{FF2B5EF4-FFF2-40B4-BE49-F238E27FC236}">
                <a16:creationId xmlns:a16="http://schemas.microsoft.com/office/drawing/2014/main" id="{4D15276C-7B66-CDB7-B580-7DFBAF860636}"/>
              </a:ext>
            </a:extLst>
          </p:cNvPr>
          <p:cNvCxnSpPr>
            <a:cxnSpLocks/>
          </p:cNvCxnSpPr>
          <p:nvPr/>
        </p:nvCxnSpPr>
        <p:spPr>
          <a:xfrm>
            <a:off x="11576812"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4F13086-87E8-B8CD-9B99-073CD59282DF}"/>
              </a:ext>
            </a:extLst>
          </p:cNvPr>
          <p:cNvSpPr txBox="1"/>
          <p:nvPr/>
        </p:nvSpPr>
        <p:spPr>
          <a:xfrm>
            <a:off x="11154464" y="3074584"/>
            <a:ext cx="792000" cy="292388"/>
          </a:xfrm>
          <a:prstGeom prst="rect">
            <a:avLst/>
          </a:prstGeom>
          <a:noFill/>
        </p:spPr>
        <p:txBody>
          <a:bodyPr wrap="square" rtlCol="0">
            <a:spAutoFit/>
          </a:bodyPr>
          <a:lstStyle/>
          <a:p>
            <a:pPr algn="ctr"/>
            <a:r>
              <a:rPr lang="en-GB" sz="1300" dirty="0">
                <a:solidFill>
                  <a:srgbClr val="505050"/>
                </a:solidFill>
                <a:latin typeface="Arial" panose="020B0604020202020204" pitchFamily="34" charset="0"/>
                <a:cs typeface="Arial" panose="020B0604020202020204" pitchFamily="34" charset="0"/>
              </a:rPr>
              <a:t>2024</a:t>
            </a:r>
          </a:p>
        </p:txBody>
      </p:sp>
      <p:cxnSp>
        <p:nvCxnSpPr>
          <p:cNvPr id="33" name="Straight Connector 32">
            <a:extLst>
              <a:ext uri="{FF2B5EF4-FFF2-40B4-BE49-F238E27FC236}">
                <a16:creationId xmlns:a16="http://schemas.microsoft.com/office/drawing/2014/main" id="{DF29ED2F-221A-69DE-DE1C-49679CAA1DC1}"/>
              </a:ext>
            </a:extLst>
          </p:cNvPr>
          <p:cNvCxnSpPr>
            <a:cxnSpLocks/>
          </p:cNvCxnSpPr>
          <p:nvPr/>
        </p:nvCxnSpPr>
        <p:spPr>
          <a:xfrm>
            <a:off x="7598689"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6B2FACF-F801-EB48-07B8-E4E8C2E5E468}"/>
              </a:ext>
            </a:extLst>
          </p:cNvPr>
          <p:cNvSpPr txBox="1"/>
          <p:nvPr/>
        </p:nvSpPr>
        <p:spPr>
          <a:xfrm>
            <a:off x="7186879" y="3074584"/>
            <a:ext cx="792000" cy="292388"/>
          </a:xfrm>
          <a:prstGeom prst="rect">
            <a:avLst/>
          </a:prstGeom>
          <a:noFill/>
        </p:spPr>
        <p:txBody>
          <a:bodyPr wrap="square" rtlCol="0">
            <a:spAutoFit/>
          </a:bodyPr>
          <a:lstStyle/>
          <a:p>
            <a:pPr algn="ctr"/>
            <a:r>
              <a:rPr lang="en-GB" sz="1300" dirty="0">
                <a:solidFill>
                  <a:srgbClr val="505050"/>
                </a:solidFill>
                <a:latin typeface="Arial" panose="020B0604020202020204" pitchFamily="34" charset="0"/>
                <a:cs typeface="Arial" panose="020B0604020202020204" pitchFamily="34" charset="0"/>
              </a:rPr>
              <a:t>2022</a:t>
            </a:r>
          </a:p>
        </p:txBody>
      </p:sp>
      <p:cxnSp>
        <p:nvCxnSpPr>
          <p:cNvPr id="35" name="Straight Connector 34">
            <a:extLst>
              <a:ext uri="{FF2B5EF4-FFF2-40B4-BE49-F238E27FC236}">
                <a16:creationId xmlns:a16="http://schemas.microsoft.com/office/drawing/2014/main" id="{4C7242B6-EE5E-08C8-96FD-E9B5B22DDD3B}"/>
              </a:ext>
            </a:extLst>
          </p:cNvPr>
          <p:cNvCxnSpPr>
            <a:cxnSpLocks/>
          </p:cNvCxnSpPr>
          <p:nvPr/>
        </p:nvCxnSpPr>
        <p:spPr>
          <a:xfrm>
            <a:off x="3620565" y="2693772"/>
            <a:ext cx="0" cy="3763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726C339C-4C42-0EF6-73CB-AD50CB7D975C}"/>
              </a:ext>
            </a:extLst>
          </p:cNvPr>
          <p:cNvSpPr txBox="1"/>
          <p:nvPr/>
        </p:nvSpPr>
        <p:spPr>
          <a:xfrm>
            <a:off x="3219295" y="3074584"/>
            <a:ext cx="792000" cy="292388"/>
          </a:xfrm>
          <a:prstGeom prst="rect">
            <a:avLst/>
          </a:prstGeom>
          <a:noFill/>
        </p:spPr>
        <p:txBody>
          <a:bodyPr wrap="square" rtlCol="0">
            <a:spAutoFit/>
          </a:bodyPr>
          <a:lstStyle/>
          <a:p>
            <a:pPr algn="ctr"/>
            <a:r>
              <a:rPr lang="en-GB" sz="1300" dirty="0">
                <a:solidFill>
                  <a:srgbClr val="505050"/>
                </a:solidFill>
                <a:latin typeface="Arial" panose="020B0604020202020204" pitchFamily="34" charset="0"/>
                <a:cs typeface="Arial" panose="020B0604020202020204" pitchFamily="34" charset="0"/>
              </a:rPr>
              <a:t>2020</a:t>
            </a:r>
          </a:p>
        </p:txBody>
      </p:sp>
      <p:sp>
        <p:nvSpPr>
          <p:cNvPr id="44" name="TextBox 43">
            <a:extLst>
              <a:ext uri="{FF2B5EF4-FFF2-40B4-BE49-F238E27FC236}">
                <a16:creationId xmlns:a16="http://schemas.microsoft.com/office/drawing/2014/main" id="{A8BB63F0-1EB0-F036-CF90-76A117CF6D02}"/>
              </a:ext>
            </a:extLst>
          </p:cNvPr>
          <p:cNvSpPr txBox="1"/>
          <p:nvPr/>
        </p:nvSpPr>
        <p:spPr>
          <a:xfrm>
            <a:off x="2335467" y="3400544"/>
            <a:ext cx="2570195" cy="892552"/>
          </a:xfrm>
          <a:prstGeom prst="rect">
            <a:avLst/>
          </a:prstGeom>
          <a:noFill/>
        </p:spPr>
        <p:txBody>
          <a:bodyPr wrap="square" rtlCol="0">
            <a:spAutoFit/>
          </a:bodyPr>
          <a:lstStyle/>
          <a:p>
            <a:pPr algn="ctr"/>
            <a:r>
              <a:rPr lang="en-GB" sz="1300" b="1" dirty="0">
                <a:solidFill>
                  <a:schemeClr val="accent1"/>
                </a:solidFill>
                <a:latin typeface="Arial" panose="020B0604020202020204" pitchFamily="34" charset="0"/>
                <a:cs typeface="Arial" panose="020B0604020202020204" pitchFamily="34" charset="0"/>
              </a:rPr>
              <a:t>Age 52 years</a:t>
            </a:r>
          </a:p>
          <a:p>
            <a:pPr algn="ctr"/>
            <a:r>
              <a:rPr lang="en-GB" sz="1300" dirty="0">
                <a:solidFill>
                  <a:srgbClr val="505050"/>
                </a:solidFill>
                <a:latin typeface="Arial" panose="020B0604020202020204" pitchFamily="34" charset="0"/>
                <a:cs typeface="Arial" panose="020B0604020202020204" pitchFamily="34" charset="0"/>
              </a:rPr>
              <a:t>Extension of oedema to</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right femur; injectable</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bisphosphonates prescribed</a:t>
            </a:r>
          </a:p>
        </p:txBody>
      </p:sp>
      <p:sp>
        <p:nvSpPr>
          <p:cNvPr id="45" name="TextBox 44">
            <a:extLst>
              <a:ext uri="{FF2B5EF4-FFF2-40B4-BE49-F238E27FC236}">
                <a16:creationId xmlns:a16="http://schemas.microsoft.com/office/drawing/2014/main" id="{F3E23395-548F-24ED-2579-C930C1F9F2C0}"/>
              </a:ext>
            </a:extLst>
          </p:cNvPr>
          <p:cNvSpPr txBox="1"/>
          <p:nvPr/>
        </p:nvSpPr>
        <p:spPr>
          <a:xfrm>
            <a:off x="4339847" y="1696435"/>
            <a:ext cx="2570195" cy="892552"/>
          </a:xfrm>
          <a:prstGeom prst="rect">
            <a:avLst/>
          </a:prstGeom>
          <a:noFill/>
        </p:spPr>
        <p:txBody>
          <a:bodyPr wrap="square" rtlCol="0">
            <a:spAutoFit/>
          </a:bodyPr>
          <a:lstStyle/>
          <a:p>
            <a:pPr algn="ctr"/>
            <a:r>
              <a:rPr lang="en-GB" sz="1300" b="1" dirty="0">
                <a:solidFill>
                  <a:schemeClr val="accent1"/>
                </a:solidFill>
                <a:latin typeface="Arial" panose="020B0604020202020204" pitchFamily="34" charset="0"/>
                <a:cs typeface="Arial" panose="020B0604020202020204" pitchFamily="34" charset="0"/>
              </a:rPr>
              <a:t>Age 53 years</a:t>
            </a:r>
          </a:p>
          <a:p>
            <a:pPr algn="ctr"/>
            <a:r>
              <a:rPr lang="en-GB" sz="1300" dirty="0">
                <a:solidFill>
                  <a:srgbClr val="505050"/>
                </a:solidFill>
                <a:latin typeface="Arial" panose="020B0604020202020204" pitchFamily="34" charset="0"/>
                <a:cs typeface="Arial" panose="020B0604020202020204" pitchFamily="34" charset="0"/>
              </a:rPr>
              <a:t>Fracture of left femoral</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neck required an</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osteosynthesis</a:t>
            </a:r>
          </a:p>
        </p:txBody>
      </p:sp>
      <p:sp>
        <p:nvSpPr>
          <p:cNvPr id="46" name="TextBox 45">
            <a:extLst>
              <a:ext uri="{FF2B5EF4-FFF2-40B4-BE49-F238E27FC236}">
                <a16:creationId xmlns:a16="http://schemas.microsoft.com/office/drawing/2014/main" id="{068D77A8-32CF-7BA0-9382-5C1A533AD384}"/>
              </a:ext>
            </a:extLst>
          </p:cNvPr>
          <p:cNvSpPr txBox="1"/>
          <p:nvPr/>
        </p:nvSpPr>
        <p:spPr>
          <a:xfrm>
            <a:off x="8328248" y="1696435"/>
            <a:ext cx="2570195" cy="692497"/>
          </a:xfrm>
          <a:prstGeom prst="rect">
            <a:avLst/>
          </a:prstGeom>
          <a:noFill/>
        </p:spPr>
        <p:txBody>
          <a:bodyPr wrap="square" rtlCol="0">
            <a:spAutoFit/>
          </a:bodyPr>
          <a:lstStyle/>
          <a:p>
            <a:pPr algn="ctr"/>
            <a:r>
              <a:rPr lang="en-GB" sz="1300" b="1" dirty="0">
                <a:solidFill>
                  <a:schemeClr val="accent1"/>
                </a:solidFill>
                <a:latin typeface="Arial" panose="020B0604020202020204" pitchFamily="34" charset="0"/>
                <a:cs typeface="Arial" panose="020B0604020202020204" pitchFamily="34" charset="0"/>
              </a:rPr>
              <a:t>December 2023:</a:t>
            </a:r>
            <a:br>
              <a:rPr lang="en-GB" sz="1300" b="1" dirty="0">
                <a:solidFill>
                  <a:schemeClr val="accent1"/>
                </a:solidFill>
                <a:latin typeface="Arial" panose="020B0604020202020204" pitchFamily="34" charset="0"/>
                <a:cs typeface="Arial" panose="020B0604020202020204" pitchFamily="34" charset="0"/>
              </a:rPr>
            </a:br>
            <a:r>
              <a:rPr lang="en-GB" sz="1300" b="1" dirty="0">
                <a:solidFill>
                  <a:schemeClr val="accent1"/>
                </a:solidFill>
                <a:latin typeface="Arial" panose="020B0604020202020204" pitchFamily="34" charset="0"/>
                <a:cs typeface="Arial" panose="020B0604020202020204" pitchFamily="34" charset="0"/>
              </a:rPr>
              <a:t>Age 55 years</a:t>
            </a:r>
          </a:p>
          <a:p>
            <a:pPr algn="ctr"/>
            <a:r>
              <a:rPr lang="en-GB" sz="1300" dirty="0">
                <a:solidFill>
                  <a:srgbClr val="505050"/>
                </a:solidFill>
                <a:latin typeface="Arial" panose="020B0604020202020204" pitchFamily="34" charset="0"/>
                <a:cs typeface="Arial" panose="020B0604020202020204" pitchFamily="34" charset="0"/>
              </a:rPr>
              <a:t>Presentation</a:t>
            </a:r>
          </a:p>
        </p:txBody>
      </p:sp>
      <p:sp>
        <p:nvSpPr>
          <p:cNvPr id="47" name="Rounded Rectangle 46">
            <a:extLst>
              <a:ext uri="{FF2B5EF4-FFF2-40B4-BE49-F238E27FC236}">
                <a16:creationId xmlns:a16="http://schemas.microsoft.com/office/drawing/2014/main" id="{19A0A323-6D5F-CC5E-6FE8-B20E09133406}"/>
              </a:ext>
            </a:extLst>
          </p:cNvPr>
          <p:cNvSpPr/>
          <p:nvPr/>
        </p:nvSpPr>
        <p:spPr>
          <a:xfrm>
            <a:off x="1555678" y="5301208"/>
            <a:ext cx="8044105" cy="709858"/>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GB" sz="1500" dirty="0">
                <a:solidFill>
                  <a:schemeClr val="bg1"/>
                </a:solidFill>
                <a:latin typeface="Arial" panose="020B0604020202020204" pitchFamily="34" charset="0"/>
                <a:cs typeface="Arial" panose="020B0604020202020204" pitchFamily="34" charset="0"/>
              </a:rPr>
              <a:t>2019-2023</a:t>
            </a:r>
          </a:p>
          <a:p>
            <a:pPr marL="577850" lvl="1" indent="-254000">
              <a:buFont typeface="System Font Regular"/>
              <a:buChar char="–"/>
            </a:pPr>
            <a:r>
              <a:rPr lang="en-GB" sz="1500" dirty="0">
                <a:solidFill>
                  <a:schemeClr val="bg1"/>
                </a:solidFill>
                <a:latin typeface="Arial" panose="020B0604020202020204" pitchFamily="34" charset="0"/>
                <a:cs typeface="Arial" panose="020B0604020202020204" pitchFamily="34" charset="0"/>
              </a:rPr>
              <a:t>Loss of 30 kg in weight, predominantly muscle mass</a:t>
            </a:r>
          </a:p>
        </p:txBody>
      </p:sp>
      <p:sp>
        <p:nvSpPr>
          <p:cNvPr id="48" name="Rounded Rectangle 47">
            <a:extLst>
              <a:ext uri="{FF2B5EF4-FFF2-40B4-BE49-F238E27FC236}">
                <a16:creationId xmlns:a16="http://schemas.microsoft.com/office/drawing/2014/main" id="{02C90AC6-D997-A142-4A03-D8A57207C31E}"/>
              </a:ext>
            </a:extLst>
          </p:cNvPr>
          <p:cNvSpPr/>
          <p:nvPr/>
        </p:nvSpPr>
        <p:spPr>
          <a:xfrm>
            <a:off x="5539635" y="4067441"/>
            <a:ext cx="4072180" cy="1052836"/>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GB" sz="1500" dirty="0">
                <a:solidFill>
                  <a:schemeClr val="bg1"/>
                </a:solidFill>
                <a:latin typeface="Arial" panose="020B0604020202020204" pitchFamily="34" charset="0"/>
                <a:cs typeface="Arial" panose="020B0604020202020204" pitchFamily="34" charset="0"/>
              </a:rPr>
              <a:t>2021-2023</a:t>
            </a:r>
          </a:p>
          <a:p>
            <a:pPr marL="577850" lvl="1" indent="-254000">
              <a:buFont typeface="System Font Regular"/>
              <a:buChar char="–"/>
            </a:pPr>
            <a:r>
              <a:rPr lang="en-GB" sz="1500" dirty="0">
                <a:solidFill>
                  <a:schemeClr val="bg1"/>
                </a:solidFill>
                <a:latin typeface="Arial" panose="020B0604020202020204" pitchFamily="34" charset="0"/>
                <a:cs typeface="Arial" panose="020B0604020202020204" pitchFamily="34" charset="0"/>
              </a:rPr>
              <a:t>Fractures in right femur and nine vertebrae (with no trauma)</a:t>
            </a:r>
          </a:p>
          <a:p>
            <a:pPr marL="577850" lvl="1" indent="-254000">
              <a:buFont typeface="System Font Regular"/>
              <a:buChar char="–"/>
            </a:pPr>
            <a:r>
              <a:rPr lang="en-GB" sz="1500" dirty="0">
                <a:solidFill>
                  <a:schemeClr val="bg1"/>
                </a:solidFill>
                <a:latin typeface="Arial" panose="020B0604020202020204" pitchFamily="34" charset="0"/>
                <a:cs typeface="Arial" panose="020B0604020202020204" pitchFamily="34" charset="0"/>
              </a:rPr>
              <a:t>13 cm loss in height</a:t>
            </a:r>
          </a:p>
        </p:txBody>
      </p:sp>
      <p:sp>
        <p:nvSpPr>
          <p:cNvPr id="49" name="Oval 48">
            <a:extLst>
              <a:ext uri="{FF2B5EF4-FFF2-40B4-BE49-F238E27FC236}">
                <a16:creationId xmlns:a16="http://schemas.microsoft.com/office/drawing/2014/main" id="{22447D12-19BC-6184-D502-785B0367C879}"/>
              </a:ext>
            </a:extLst>
          </p:cNvPr>
          <p:cNvSpPr/>
          <p:nvPr/>
        </p:nvSpPr>
        <p:spPr>
          <a:xfrm>
            <a:off x="9497021" y="2790104"/>
            <a:ext cx="183704" cy="1837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 name="Oval 50">
            <a:extLst>
              <a:ext uri="{FF2B5EF4-FFF2-40B4-BE49-F238E27FC236}">
                <a16:creationId xmlns:a16="http://schemas.microsoft.com/office/drawing/2014/main" id="{B65E1F08-D419-1B5B-412B-084E8170A374}"/>
              </a:ext>
            </a:extLst>
          </p:cNvPr>
          <p:cNvSpPr/>
          <p:nvPr/>
        </p:nvSpPr>
        <p:spPr>
          <a:xfrm>
            <a:off x="5515571" y="2790104"/>
            <a:ext cx="183704" cy="1837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2" name="Oval 51">
            <a:extLst>
              <a:ext uri="{FF2B5EF4-FFF2-40B4-BE49-F238E27FC236}">
                <a16:creationId xmlns:a16="http://schemas.microsoft.com/office/drawing/2014/main" id="{92CCEC60-EBF4-3E8C-E610-728AFA3218FC}"/>
              </a:ext>
            </a:extLst>
          </p:cNvPr>
          <p:cNvSpPr/>
          <p:nvPr/>
        </p:nvSpPr>
        <p:spPr>
          <a:xfrm>
            <a:off x="3528021" y="2790104"/>
            <a:ext cx="183704" cy="1837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464082E4-D898-189F-C7E6-FEE14305664F}"/>
              </a:ext>
            </a:extLst>
          </p:cNvPr>
          <p:cNvSpPr/>
          <p:nvPr/>
        </p:nvSpPr>
        <p:spPr>
          <a:xfrm>
            <a:off x="1543646" y="2790104"/>
            <a:ext cx="183704" cy="1837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D3EF6C76-3D8C-7B23-C6FB-9CF7523BA214}"/>
              </a:ext>
            </a:extLst>
          </p:cNvPr>
          <p:cNvCxnSpPr>
            <a:cxnSpLocks/>
            <a:stCxn id="30" idx="2"/>
          </p:cNvCxnSpPr>
          <p:nvPr/>
        </p:nvCxnSpPr>
        <p:spPr>
          <a:xfrm>
            <a:off x="5599087" y="3366972"/>
            <a:ext cx="0" cy="700469"/>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A6EEFAA-9353-3AFC-B7F5-77F565B1172D}"/>
              </a:ext>
            </a:extLst>
          </p:cNvPr>
          <p:cNvCxnSpPr>
            <a:cxnSpLocks/>
          </p:cNvCxnSpPr>
          <p:nvPr/>
        </p:nvCxnSpPr>
        <p:spPr>
          <a:xfrm>
            <a:off x="1631503" y="3353917"/>
            <a:ext cx="0" cy="1947291"/>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65560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8B771B-2CDB-C166-AE80-B1FCA47F2CF5}"/>
              </a:ext>
            </a:extLst>
          </p:cNvPr>
          <p:cNvSpPr>
            <a:spLocks noGrp="1"/>
          </p:cNvSpPr>
          <p:nvPr>
            <p:ph type="sldNum" sz="quarter" idx="4"/>
          </p:nvPr>
        </p:nvSpPr>
        <p:spPr/>
        <p:txBody>
          <a:bodyPr/>
          <a:lstStyle/>
          <a:p>
            <a:fld id="{FCE43C0F-8A7B-3A4B-9DB5-B3472E36E833}" type="slidenum">
              <a:rPr lang="en-GB" smtClean="0"/>
              <a:pPr/>
              <a:t>3</a:t>
            </a:fld>
            <a:endParaRPr lang="en-GB" dirty="0"/>
          </a:p>
        </p:txBody>
      </p:sp>
      <p:sp>
        <p:nvSpPr>
          <p:cNvPr id="6" name="Tijdelijke aanduiding voor inhoud 10">
            <a:extLst>
              <a:ext uri="{FF2B5EF4-FFF2-40B4-BE49-F238E27FC236}">
                <a16:creationId xmlns:a16="http://schemas.microsoft.com/office/drawing/2014/main" id="{5F7016E1-EED7-1EDF-52EA-55B5975BA2F2}"/>
              </a:ext>
            </a:extLst>
          </p:cNvPr>
          <p:cNvSpPr>
            <a:spLocks noGrp="1"/>
          </p:cNvSpPr>
          <p:nvPr>
            <p:ph sz="quarter" idx="12"/>
          </p:nvPr>
        </p:nvSpPr>
        <p:spPr>
          <a:xfrm>
            <a:off x="620184" y="1329343"/>
            <a:ext cx="10963200" cy="5099015"/>
          </a:xfrm>
        </p:spPr>
        <p:txBody>
          <a:bodyPr>
            <a:normAutofit fontScale="92500" lnSpcReduction="10000"/>
          </a:bodyPr>
          <a:lstStyle/>
          <a:p>
            <a:pPr marL="0" indent="0">
              <a:lnSpc>
                <a:spcPct val="120000"/>
              </a:lnSpc>
              <a:spcBef>
                <a:spcPts val="0"/>
              </a:spcBef>
              <a:buNone/>
            </a:pPr>
            <a:r>
              <a:rPr lang="en-GB" altLang="en-US" sz="1600" b="1" dirty="0"/>
              <a:t>COR2ED, develops and implements high quality</a:t>
            </a:r>
            <a:br>
              <a:rPr lang="en-GB" altLang="en-US" sz="1600" b="1" dirty="0"/>
            </a:br>
            <a:r>
              <a:rPr lang="en-GB" altLang="en-US" sz="1600" b="1" dirty="0"/>
              <a:t>Independent Medical Education programmes to </a:t>
            </a:r>
          </a:p>
          <a:p>
            <a:pPr marL="0" indent="0">
              <a:lnSpc>
                <a:spcPct val="120000"/>
              </a:lnSpc>
              <a:spcBef>
                <a:spcPts val="0"/>
              </a:spcBef>
              <a:buNone/>
            </a:pPr>
            <a:r>
              <a:rPr lang="en-GB" altLang="en-US" sz="1600" b="1" dirty="0"/>
              <a:t>help improve the health of patients globally.</a:t>
            </a:r>
          </a:p>
          <a:p>
            <a:pPr marL="0" indent="0">
              <a:lnSpc>
                <a:spcPct val="120000"/>
              </a:lnSpc>
              <a:spcBef>
                <a:spcPts val="600"/>
              </a:spcBef>
              <a:buNone/>
            </a:pPr>
            <a:endParaRPr lang="en-GB" altLang="en-US" sz="1600" dirty="0">
              <a:latin typeface="Arial" panose="020B0604020202020204" pitchFamily="34" charset="0"/>
            </a:endParaRPr>
          </a:p>
          <a:p>
            <a:pPr marL="0" indent="0">
              <a:spcBef>
                <a:spcPts val="600"/>
              </a:spcBef>
              <a:buNone/>
            </a:pPr>
            <a:r>
              <a:rPr lang="en-GB" sz="1600" b="1" dirty="0">
                <a:solidFill>
                  <a:schemeClr val="accent1"/>
                </a:solidFill>
                <a:latin typeface="Arial" panose="020B0604020202020204" pitchFamily="34" charset="0"/>
              </a:rPr>
              <a:t>Acknowledgement and disclosures</a:t>
            </a:r>
            <a:endParaRPr lang="en-GB" altLang="en-US" sz="1600" b="1" dirty="0">
              <a:solidFill>
                <a:schemeClr val="accent1"/>
              </a:solidFill>
              <a:latin typeface="Arial" panose="020B0604020202020204" pitchFamily="34" charset="0"/>
            </a:endParaRPr>
          </a:p>
          <a:p>
            <a:pPr marL="0" indent="0">
              <a:buNone/>
            </a:pPr>
            <a:r>
              <a:rPr lang="en-GB" altLang="en-US" sz="1600" dirty="0">
                <a:latin typeface="Arial" panose="020B0604020202020204" pitchFamily="34" charset="0"/>
              </a:rPr>
              <a:t>This </a:t>
            </a:r>
            <a:r>
              <a:rPr lang="en-GB" altLang="en-US" sz="1600" dirty="0"/>
              <a:t>Rare Bone Disease ECE Hub session is </a:t>
            </a:r>
            <a:r>
              <a:rPr lang="en-GB" altLang="en-US" sz="1600" dirty="0">
                <a:latin typeface="Arial" panose="020B0604020202020204" pitchFamily="34" charset="0"/>
              </a:rPr>
              <a:t>supported through an independent educational grant from Kyowa Kirin. The programme is therefore independent, the content is not influenced by the supporter and is under the sole responsibility of the experts.</a:t>
            </a:r>
            <a:endParaRPr lang="en-GB" sz="1600" dirty="0">
              <a:latin typeface="Arial" panose="020B0604020202020204" pitchFamily="34" charset="0"/>
            </a:endParaRPr>
          </a:p>
          <a:p>
            <a:pPr marL="0" indent="0">
              <a:buNone/>
            </a:pPr>
            <a:r>
              <a:rPr lang="en-GB" sz="1600" b="1" dirty="0">
                <a:latin typeface="Arial" panose="020B0604020202020204" pitchFamily="34" charset="0"/>
              </a:rPr>
              <a:t>Please note:</a:t>
            </a:r>
            <a:r>
              <a:rPr lang="en-GB" sz="1600" dirty="0">
                <a:latin typeface="Arial" panose="020B0604020202020204" pitchFamily="34" charset="0"/>
              </a:rPr>
              <a:t> The views expressed within this programme are the personal opinions of the experts. They do not necessarily represent the views of the experts’ institution, employer, organisation or other group or individua</a:t>
            </a:r>
            <a:r>
              <a:rPr lang="en-GB" sz="1600" dirty="0"/>
              <a:t>l. The patient cases and associated information are used for learning purposes and are a courtesy of the experts.</a:t>
            </a:r>
          </a:p>
          <a:p>
            <a:pPr marL="0" indent="0">
              <a:buNone/>
            </a:pPr>
            <a:r>
              <a:rPr lang="en-GB" sz="1600" dirty="0">
                <a:latin typeface="Arial" panose="020B0604020202020204" pitchFamily="34" charset="0"/>
              </a:rPr>
              <a:t>Expert disclosures:</a:t>
            </a:r>
          </a:p>
          <a:p>
            <a:r>
              <a:rPr lang="en-GB" sz="1600" b="1" dirty="0">
                <a:solidFill>
                  <a:schemeClr val="accent1"/>
                </a:solidFill>
                <a:latin typeface="Arial" panose="020B0604020202020204" pitchFamily="34" charset="0"/>
              </a:rPr>
              <a:t>Prof. Maria Luisa Brandi </a:t>
            </a:r>
            <a:r>
              <a:rPr lang="en-GB" sz="1600" dirty="0">
                <a:latin typeface="Arial" panose="020B0604020202020204" pitchFamily="34" charset="0"/>
              </a:rPr>
              <a:t>has received financial support/sponsorship for research support, consultation, or speaker fees from the following companies: Abiogen, Aboca, Alexion, Amgen, Amolyt, </a:t>
            </a:r>
            <a:r>
              <a:rPr lang="en-GB" sz="1600" dirty="0" err="1">
                <a:latin typeface="Arial" panose="020B0604020202020204" pitchFamily="34" charset="0"/>
              </a:rPr>
              <a:t>Amorphical</a:t>
            </a:r>
            <a:r>
              <a:rPr lang="en-GB" sz="1600" dirty="0">
                <a:latin typeface="Arial" panose="020B0604020202020204" pitchFamily="34" charset="0"/>
              </a:rPr>
              <a:t>, </a:t>
            </a:r>
            <a:r>
              <a:rPr lang="en-GB" sz="1600" dirty="0"/>
              <a:t>Ascendis, </a:t>
            </a:r>
            <a:r>
              <a:rPr lang="en-GB" sz="1600" dirty="0">
                <a:latin typeface="Arial" panose="020B0604020202020204" pitchFamily="34" charset="0"/>
              </a:rPr>
              <a:t>Bruno </a:t>
            </a:r>
            <a:r>
              <a:rPr lang="en-GB" sz="1600" dirty="0"/>
              <a:t>Farmaceutici, </a:t>
            </a:r>
            <a:r>
              <a:rPr lang="en-GB" altLang="it-IT" sz="1600" dirty="0"/>
              <a:t>Calcilytix, </a:t>
            </a:r>
            <a:r>
              <a:rPr lang="en-GB" sz="1600" dirty="0"/>
              <a:t>CoGeDi</a:t>
            </a:r>
            <a:r>
              <a:rPr lang="en-GB" sz="1600" dirty="0">
                <a:latin typeface="Arial" panose="020B0604020202020204" pitchFamily="34" charset="0"/>
              </a:rPr>
              <a:t>, Echolight, Eli Lilly, Enterabio, Gedeon Richter, Italfarmaco, Kyowa Kirin International, Menarini, Monte Rosa, Personal Genomics, Smoke Free World Foundation, SPA, Takeda, Theramex, UCB.</a:t>
            </a:r>
          </a:p>
          <a:p>
            <a:r>
              <a:rPr lang="en-GB" sz="1600" b="1" dirty="0">
                <a:solidFill>
                  <a:schemeClr val="accent1"/>
                </a:solidFill>
                <a:latin typeface="Arial" panose="020B0604020202020204" pitchFamily="34" charset="0"/>
              </a:rPr>
              <a:t>Prof. Outi Mäkitie </a:t>
            </a:r>
            <a:r>
              <a:rPr lang="en-GB" sz="1600" dirty="0">
                <a:latin typeface="Arial" panose="020B0604020202020204" pitchFamily="34" charset="0"/>
              </a:rPr>
              <a:t>has received financial support/sponsorship for consultation or speaker fees from the following companies: Alexion, Ascendis Pharma, BridgeBio Pharma, Kyowa Kirin International, Merck, Sandoz, Ultragenyx Pharmaceutical Inc.</a:t>
            </a:r>
            <a:r>
              <a:rPr lang="en-GB" sz="1600" dirty="0">
                <a:highlight>
                  <a:srgbClr val="FFFF00"/>
                </a:highlight>
                <a:latin typeface="Arial" panose="020B0604020202020204" pitchFamily="34" charset="0"/>
              </a:rPr>
              <a:t> </a:t>
            </a:r>
          </a:p>
        </p:txBody>
      </p:sp>
      <p:sp>
        <p:nvSpPr>
          <p:cNvPr id="7" name="Title 3">
            <a:extLst>
              <a:ext uri="{FF2B5EF4-FFF2-40B4-BE49-F238E27FC236}">
                <a16:creationId xmlns:a16="http://schemas.microsoft.com/office/drawing/2014/main" id="{A2BF7BC9-D078-3B37-973F-FB1C1EC9AD70}"/>
              </a:ext>
            </a:extLst>
          </p:cNvPr>
          <p:cNvSpPr>
            <a:spLocks noGrp="1"/>
          </p:cNvSpPr>
          <p:nvPr>
            <p:ph type="title"/>
          </p:nvPr>
        </p:nvSpPr>
        <p:spPr>
          <a:xfrm>
            <a:off x="619201" y="259200"/>
            <a:ext cx="10963199" cy="864000"/>
          </a:xfrm>
        </p:spPr>
        <p:txBody>
          <a:bodyPr/>
          <a:lstStyle/>
          <a:p>
            <a:r>
              <a:rPr lang="en-GB" dirty="0">
                <a:latin typeface="Arial" panose="020B0604020202020204" pitchFamily="34" charset="0"/>
              </a:rPr>
              <a:t>Developed by COR2ED</a:t>
            </a:r>
          </a:p>
        </p:txBody>
      </p:sp>
      <p:pic>
        <p:nvPicPr>
          <p:cNvPr id="8" name="Picture 7">
            <a:extLst>
              <a:ext uri="{FF2B5EF4-FFF2-40B4-BE49-F238E27FC236}">
                <a16:creationId xmlns:a16="http://schemas.microsoft.com/office/drawing/2014/main" id="{39A04D74-50C3-6FAB-9CA7-9C769B3AB81D}"/>
              </a:ext>
            </a:extLst>
          </p:cNvPr>
          <p:cNvPicPr>
            <a:picLocks noChangeAspect="1"/>
          </p:cNvPicPr>
          <p:nvPr/>
        </p:nvPicPr>
        <p:blipFill>
          <a:blip r:embed="rId2"/>
          <a:stretch>
            <a:fillRect/>
          </a:stretch>
        </p:blipFill>
        <p:spPr>
          <a:xfrm>
            <a:off x="7104112" y="1234440"/>
            <a:ext cx="2455568" cy="653143"/>
          </a:xfrm>
          <a:prstGeom prst="rect">
            <a:avLst/>
          </a:prstGeom>
        </p:spPr>
      </p:pic>
    </p:spTree>
    <p:extLst>
      <p:ext uri="{BB962C8B-B14F-4D97-AF65-F5344CB8AC3E}">
        <p14:creationId xmlns:p14="http://schemas.microsoft.com/office/powerpoint/2010/main" val="72956331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A1D500D9-6710-C2DA-311E-CDD6DB667FC3}"/>
              </a:ext>
            </a:extLst>
          </p:cNvPr>
          <p:cNvGraphicFramePr>
            <a:graphicFrameLocks noGrp="1"/>
          </p:cNvGraphicFramePr>
          <p:nvPr>
            <p:ph sz="quarter" idx="12"/>
            <p:extLst>
              <p:ext uri="{D42A27DB-BD31-4B8C-83A1-F6EECF244321}">
                <p14:modId xmlns:p14="http://schemas.microsoft.com/office/powerpoint/2010/main" val="3865450885"/>
              </p:ext>
            </p:extLst>
          </p:nvPr>
        </p:nvGraphicFramePr>
        <p:xfrm>
          <a:off x="620713" y="2156416"/>
          <a:ext cx="5115246" cy="3337560"/>
        </p:xfrm>
        <a:graphic>
          <a:graphicData uri="http://schemas.openxmlformats.org/drawingml/2006/table">
            <a:tbl>
              <a:tblPr firstRow="1" bandRow="1">
                <a:tableStyleId>{5C22544A-7EE6-4342-B048-85BDC9FD1C3A}</a:tableStyleId>
              </a:tblPr>
              <a:tblGrid>
                <a:gridCol w="2450951">
                  <a:extLst>
                    <a:ext uri="{9D8B030D-6E8A-4147-A177-3AD203B41FA5}">
                      <a16:colId xmlns:a16="http://schemas.microsoft.com/office/drawing/2014/main" val="800932561"/>
                    </a:ext>
                  </a:extLst>
                </a:gridCol>
                <a:gridCol w="1800200">
                  <a:extLst>
                    <a:ext uri="{9D8B030D-6E8A-4147-A177-3AD203B41FA5}">
                      <a16:colId xmlns:a16="http://schemas.microsoft.com/office/drawing/2014/main" val="3688067121"/>
                    </a:ext>
                  </a:extLst>
                </a:gridCol>
                <a:gridCol w="864095">
                  <a:extLst>
                    <a:ext uri="{9D8B030D-6E8A-4147-A177-3AD203B41FA5}">
                      <a16:colId xmlns:a16="http://schemas.microsoft.com/office/drawing/2014/main" val="3204535280"/>
                    </a:ext>
                  </a:extLst>
                </a:gridCol>
              </a:tblGrid>
              <a:tr h="370840">
                <a:tc>
                  <a:txBody>
                    <a:bodyPr/>
                    <a:lstStyle/>
                    <a:p>
                      <a:r>
                        <a:rPr lang="en-US" sz="1600" dirty="0">
                          <a:latin typeface="Arial" panose="020B0604020202020204" pitchFamily="34" charset="0"/>
                          <a:cs typeface="Arial" panose="020B0604020202020204" pitchFamily="34" charset="0"/>
                        </a:rPr>
                        <a:t>Test, unit</a:t>
                      </a:r>
                    </a:p>
                  </a:txBody>
                  <a:tcPr/>
                </a:tc>
                <a:tc>
                  <a:txBody>
                    <a:bodyPr/>
                    <a:lstStyle/>
                    <a:p>
                      <a:pPr algn="ctr"/>
                      <a:r>
                        <a:rPr lang="en-US" sz="1600" dirty="0">
                          <a:latin typeface="Arial" panose="020B0604020202020204" pitchFamily="34" charset="0"/>
                          <a:cs typeface="Arial" panose="020B0604020202020204" pitchFamily="34" charset="0"/>
                        </a:rPr>
                        <a:t>Reference range</a:t>
                      </a:r>
                    </a:p>
                  </a:txBody>
                  <a:tcPr/>
                </a:tc>
                <a:tc>
                  <a:txBody>
                    <a:bodyPr/>
                    <a:lstStyle/>
                    <a:p>
                      <a:pPr algn="ctr"/>
                      <a:r>
                        <a:rPr lang="en-US" sz="1600"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2510551947"/>
                  </a:ext>
                </a:extLst>
              </a:tr>
              <a:tr h="370840">
                <a:tc>
                  <a:txBody>
                    <a:bodyPr/>
                    <a:lstStyle/>
                    <a:p>
                      <a:r>
                        <a:rPr lang="en-US" sz="1600" dirty="0">
                          <a:latin typeface="Arial" panose="020B0604020202020204" pitchFamily="34" charset="0"/>
                          <a:cs typeface="Arial" panose="020B0604020202020204" pitchFamily="34" charset="0"/>
                        </a:rPr>
                        <a:t>Serum Ca, mg/dL</a:t>
                      </a:r>
                    </a:p>
                  </a:txBody>
                  <a:tcPr/>
                </a:tc>
                <a:tc>
                  <a:txBody>
                    <a:bodyPr/>
                    <a:lstStyle/>
                    <a:p>
                      <a:pPr algn="ctr"/>
                      <a:r>
                        <a:rPr lang="en-US" sz="1600" dirty="0">
                          <a:latin typeface="Arial" panose="020B0604020202020204" pitchFamily="34" charset="0"/>
                          <a:cs typeface="Arial" panose="020B0604020202020204" pitchFamily="34" charset="0"/>
                        </a:rPr>
                        <a:t>8.2-10.6</a:t>
                      </a:r>
                    </a:p>
                  </a:txBody>
                  <a:tcPr/>
                </a:tc>
                <a:tc>
                  <a:txBody>
                    <a:bodyPr/>
                    <a:lstStyle/>
                    <a:p>
                      <a:pPr algn="ctr"/>
                      <a:r>
                        <a:rPr lang="en-US" sz="1600" dirty="0">
                          <a:latin typeface="Arial" panose="020B0604020202020204" pitchFamily="34" charset="0"/>
                          <a:cs typeface="Arial" panose="020B0604020202020204" pitchFamily="34" charset="0"/>
                        </a:rPr>
                        <a:t>9.7</a:t>
                      </a:r>
                    </a:p>
                  </a:txBody>
                  <a:tcPr/>
                </a:tc>
                <a:extLst>
                  <a:ext uri="{0D108BD9-81ED-4DB2-BD59-A6C34878D82A}">
                    <a16:rowId xmlns:a16="http://schemas.microsoft.com/office/drawing/2014/main" val="2837470334"/>
                  </a:ext>
                </a:extLst>
              </a:tr>
              <a:tr h="370840">
                <a:tc>
                  <a:txBody>
                    <a:bodyPr/>
                    <a:lstStyle/>
                    <a:p>
                      <a:r>
                        <a:rPr lang="en-US" sz="1600" dirty="0">
                          <a:latin typeface="Arial" panose="020B0604020202020204" pitchFamily="34" charset="0"/>
                          <a:cs typeface="Arial" panose="020B0604020202020204" pitchFamily="34" charset="0"/>
                        </a:rPr>
                        <a:t>24-hr urine Ca, </a:t>
                      </a:r>
                      <a:r>
                        <a:rPr lang="en-US" sz="1600" kern="1200" dirty="0">
                          <a:solidFill>
                            <a:schemeClr val="dk1"/>
                          </a:solidFill>
                          <a:latin typeface="Arial" panose="020B0604020202020204" pitchFamily="34" charset="0"/>
                          <a:ea typeface="+mn-ea"/>
                          <a:cs typeface="Arial" panose="020B0604020202020204" pitchFamily="34" charset="0"/>
                        </a:rPr>
                        <a:t>mg/day</a:t>
                      </a:r>
                    </a:p>
                  </a:txBody>
                  <a:tcPr/>
                </a:tc>
                <a:tc>
                  <a:txBody>
                    <a:bodyPr/>
                    <a:lstStyle/>
                    <a:p>
                      <a:pPr algn="ctr"/>
                      <a:r>
                        <a:rPr lang="en-US" sz="1600" dirty="0">
                          <a:latin typeface="Arial" panose="020B0604020202020204" pitchFamily="34" charset="0"/>
                          <a:cs typeface="Arial" panose="020B0604020202020204" pitchFamily="34" charset="0"/>
                        </a:rPr>
                        <a:t>100-300</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2165725730"/>
                  </a:ext>
                </a:extLst>
              </a:tr>
              <a:tr h="370840">
                <a:tc>
                  <a:txBody>
                    <a:bodyPr/>
                    <a:lstStyle/>
                    <a:p>
                      <a:r>
                        <a:rPr lang="en-US" sz="1600" dirty="0">
                          <a:latin typeface="Arial" panose="020B0604020202020204" pitchFamily="34" charset="0"/>
                          <a:cs typeface="Arial" panose="020B0604020202020204" pitchFamily="34" charset="0"/>
                        </a:rPr>
                        <a:t>Serum Pi, mg/dL</a:t>
                      </a:r>
                    </a:p>
                  </a:txBody>
                  <a:tcPr/>
                </a:tc>
                <a:tc>
                  <a:txBody>
                    <a:bodyPr/>
                    <a:lstStyle/>
                    <a:p>
                      <a:pPr algn="ctr"/>
                      <a:r>
                        <a:rPr lang="en-US" sz="1600" dirty="0">
                          <a:latin typeface="Arial" panose="020B0604020202020204" pitchFamily="34" charset="0"/>
                          <a:cs typeface="Arial" panose="020B0604020202020204" pitchFamily="34" charset="0"/>
                        </a:rPr>
                        <a:t>2.5-4.5</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1.69</a:t>
                      </a:r>
                    </a:p>
                  </a:txBody>
                  <a:tcPr/>
                </a:tc>
                <a:extLst>
                  <a:ext uri="{0D108BD9-81ED-4DB2-BD59-A6C34878D82A}">
                    <a16:rowId xmlns:a16="http://schemas.microsoft.com/office/drawing/2014/main" val="927256601"/>
                  </a:ext>
                </a:extLst>
              </a:tr>
              <a:tr h="370840">
                <a:tc>
                  <a:txBody>
                    <a:bodyPr/>
                    <a:lstStyle/>
                    <a:p>
                      <a:r>
                        <a:rPr lang="en-US" sz="1600" dirty="0">
                          <a:latin typeface="Arial" panose="020B0604020202020204" pitchFamily="34" charset="0"/>
                          <a:cs typeface="Arial" panose="020B0604020202020204" pitchFamily="34" charset="0"/>
                        </a:rPr>
                        <a:t>24-hr urine Pi, </a:t>
                      </a:r>
                      <a:r>
                        <a:rPr lang="en-US" sz="1600" kern="1200" dirty="0">
                          <a:solidFill>
                            <a:schemeClr val="dk1"/>
                          </a:solidFill>
                          <a:latin typeface="Arial" panose="020B0604020202020204" pitchFamily="34" charset="0"/>
                          <a:ea typeface="+mn-ea"/>
                          <a:cs typeface="Arial" panose="020B0604020202020204" pitchFamily="34" charset="0"/>
                        </a:rPr>
                        <a:t>mg/day</a:t>
                      </a:r>
                    </a:p>
                  </a:txBody>
                  <a:tcPr/>
                </a:tc>
                <a:tc>
                  <a:txBody>
                    <a:bodyPr/>
                    <a:lstStyle/>
                    <a:p>
                      <a:pPr algn="ctr"/>
                      <a:r>
                        <a:rPr lang="en-US" sz="1600" dirty="0">
                          <a:latin typeface="Arial" panose="020B0604020202020204" pitchFamily="34" charset="0"/>
                          <a:cs typeface="Arial" panose="020B0604020202020204" pitchFamily="34" charset="0"/>
                        </a:rPr>
                        <a:t>400-1,300</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2,256</a:t>
                      </a:r>
                    </a:p>
                  </a:txBody>
                  <a:tcPr/>
                </a:tc>
                <a:extLst>
                  <a:ext uri="{0D108BD9-81ED-4DB2-BD59-A6C34878D82A}">
                    <a16:rowId xmlns:a16="http://schemas.microsoft.com/office/drawing/2014/main" val="1938669923"/>
                  </a:ext>
                </a:extLst>
              </a:tr>
              <a:tr h="370840">
                <a:tc>
                  <a:txBody>
                    <a:bodyPr/>
                    <a:lstStyle/>
                    <a:p>
                      <a:r>
                        <a:rPr lang="en-US" sz="1600" dirty="0">
                          <a:latin typeface="Arial" panose="020B0604020202020204" pitchFamily="34" charset="0"/>
                          <a:cs typeface="Arial" panose="020B0604020202020204" pitchFamily="34" charset="0"/>
                        </a:rPr>
                        <a:t>25(OH)D, ng/mL</a:t>
                      </a:r>
                    </a:p>
                  </a:txBody>
                  <a:tcPr/>
                </a:tc>
                <a:tc>
                  <a:txBody>
                    <a:bodyPr/>
                    <a:lstStyle/>
                    <a:p>
                      <a:pPr algn="ctr"/>
                      <a:r>
                        <a:rPr lang="en-US" sz="1600" dirty="0">
                          <a:latin typeface="Arial" panose="020B0604020202020204" pitchFamily="34" charset="0"/>
                          <a:cs typeface="Arial" panose="020B0604020202020204" pitchFamily="34" charset="0"/>
                        </a:rPr>
                        <a:t>30-100</a:t>
                      </a:r>
                    </a:p>
                  </a:txBody>
                  <a:tcPr/>
                </a:tc>
                <a:tc>
                  <a:txBody>
                    <a:bodyPr/>
                    <a:lstStyle/>
                    <a:p>
                      <a:pPr algn="ctr"/>
                      <a:r>
                        <a:rPr lang="en-US" sz="1600" dirty="0">
                          <a:latin typeface="Arial" panose="020B0604020202020204" pitchFamily="34" charset="0"/>
                          <a:cs typeface="Arial" panose="020B0604020202020204" pitchFamily="34" charset="0"/>
                        </a:rPr>
                        <a:t>42.5</a:t>
                      </a:r>
                    </a:p>
                  </a:txBody>
                  <a:tcPr/>
                </a:tc>
                <a:extLst>
                  <a:ext uri="{0D108BD9-81ED-4DB2-BD59-A6C34878D82A}">
                    <a16:rowId xmlns:a16="http://schemas.microsoft.com/office/drawing/2014/main" val="4057440565"/>
                  </a:ext>
                </a:extLst>
              </a:tr>
              <a:tr h="370840">
                <a:tc>
                  <a:txBody>
                    <a:bodyPr/>
                    <a:lstStyle/>
                    <a:p>
                      <a:r>
                        <a:rPr lang="en-US" sz="1600" dirty="0">
                          <a:latin typeface="Arial" panose="020B0604020202020204" pitchFamily="34" charset="0"/>
                          <a:cs typeface="Arial" panose="020B0604020202020204" pitchFamily="34" charset="0"/>
                        </a:rPr>
                        <a:t>PTH, pg/mL</a:t>
                      </a:r>
                    </a:p>
                  </a:txBody>
                  <a:tcPr/>
                </a:tc>
                <a:tc>
                  <a:txBody>
                    <a:bodyPr/>
                    <a:lstStyle/>
                    <a:p>
                      <a:pPr algn="ctr"/>
                      <a:r>
                        <a:rPr lang="en-US" sz="1600" dirty="0">
                          <a:latin typeface="Arial" panose="020B0604020202020204" pitchFamily="34" charset="0"/>
                          <a:cs typeface="Arial" panose="020B0604020202020204" pitchFamily="34" charset="0"/>
                        </a:rPr>
                        <a:t>11-67</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86.8</a:t>
                      </a:r>
                    </a:p>
                  </a:txBody>
                  <a:tcPr/>
                </a:tc>
                <a:extLst>
                  <a:ext uri="{0D108BD9-81ED-4DB2-BD59-A6C34878D82A}">
                    <a16:rowId xmlns:a16="http://schemas.microsoft.com/office/drawing/2014/main" val="3996681397"/>
                  </a:ext>
                </a:extLst>
              </a:tr>
              <a:tr h="370840">
                <a:tc>
                  <a:txBody>
                    <a:bodyPr/>
                    <a:lstStyle/>
                    <a:p>
                      <a:r>
                        <a:rPr lang="en-US" sz="1600" dirty="0">
                          <a:latin typeface="Arial" panose="020B0604020202020204" pitchFamily="34" charset="0"/>
                          <a:cs typeface="Arial" panose="020B0604020202020204" pitchFamily="34" charset="0"/>
                        </a:rPr>
                        <a:t>Bone ALP, µg/mL</a:t>
                      </a:r>
                    </a:p>
                  </a:txBody>
                  <a:tcPr/>
                </a:tc>
                <a:tc>
                  <a:txBody>
                    <a:bodyPr/>
                    <a:lstStyle/>
                    <a:p>
                      <a:pPr algn="ctr"/>
                      <a:r>
                        <a:rPr lang="en-US" sz="1600" dirty="0">
                          <a:latin typeface="Arial" panose="020B0604020202020204" pitchFamily="34" charset="0"/>
                          <a:cs typeface="Arial" panose="020B0604020202020204" pitchFamily="34" charset="0"/>
                        </a:rPr>
                        <a:t>6-30</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89</a:t>
                      </a:r>
                    </a:p>
                  </a:txBody>
                  <a:tcPr/>
                </a:tc>
                <a:extLst>
                  <a:ext uri="{0D108BD9-81ED-4DB2-BD59-A6C34878D82A}">
                    <a16:rowId xmlns:a16="http://schemas.microsoft.com/office/drawing/2014/main" val="1550660289"/>
                  </a:ext>
                </a:extLst>
              </a:tr>
              <a:tr h="370840">
                <a:tc>
                  <a:txBody>
                    <a:bodyPr/>
                    <a:lstStyle/>
                    <a:p>
                      <a:r>
                        <a:rPr lang="el-GR" sz="1600" kern="1200" dirty="0">
                          <a:solidFill>
                            <a:schemeClr val="dk1"/>
                          </a:solidFill>
                          <a:latin typeface="Arial" panose="020B0604020202020204" pitchFamily="34" charset="0"/>
                          <a:ea typeface="+mn-ea"/>
                          <a:cs typeface="Arial" panose="020B0604020202020204" pitchFamily="34" charset="0"/>
                        </a:rPr>
                        <a:t>β</a:t>
                      </a:r>
                      <a:r>
                        <a:rPr lang="en-US" sz="1600" kern="1200" dirty="0">
                          <a:solidFill>
                            <a:schemeClr val="dk1"/>
                          </a:solidFill>
                          <a:latin typeface="Arial" panose="020B0604020202020204" pitchFamily="34" charset="0"/>
                          <a:ea typeface="+mn-ea"/>
                          <a:cs typeface="Arial" panose="020B0604020202020204" pitchFamily="34" charset="0"/>
                        </a:rPr>
                        <a:t>-CTx, </a:t>
                      </a:r>
                      <a:r>
                        <a:rPr lang="en-US" sz="1600" dirty="0">
                          <a:latin typeface="Arial" panose="020B0604020202020204" pitchFamily="34" charset="0"/>
                          <a:cs typeface="Arial" panose="020B0604020202020204" pitchFamily="34" charset="0"/>
                        </a:rPr>
                        <a:t>ng/mL</a:t>
                      </a:r>
                    </a:p>
                  </a:txBody>
                  <a:tcPr/>
                </a:tc>
                <a:tc>
                  <a:txBody>
                    <a:bodyPr/>
                    <a:lstStyle/>
                    <a:p>
                      <a:pPr algn="ctr"/>
                      <a:r>
                        <a:rPr lang="en-US" sz="1600" dirty="0">
                          <a:latin typeface="Arial" panose="020B0604020202020204" pitchFamily="34" charset="0"/>
                          <a:cs typeface="Arial" panose="020B0604020202020204" pitchFamily="34" charset="0"/>
                        </a:rPr>
                        <a:t>0.115-0.748</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1.280</a:t>
                      </a:r>
                    </a:p>
                  </a:txBody>
                  <a:tcPr/>
                </a:tc>
                <a:extLst>
                  <a:ext uri="{0D108BD9-81ED-4DB2-BD59-A6C34878D82A}">
                    <a16:rowId xmlns:a16="http://schemas.microsoft.com/office/drawing/2014/main" val="1805725173"/>
                  </a:ext>
                </a:extLst>
              </a:tr>
            </a:tbl>
          </a:graphicData>
        </a:graphic>
      </p:graphicFrame>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125" y="258763"/>
            <a:ext cx="10963275" cy="865187"/>
          </a:xfrm>
        </p:spPr>
        <p:txBody>
          <a:bodyPr/>
          <a:lstStyle/>
          <a:p>
            <a:r>
              <a:rPr lang="en-GB" dirty="0"/>
              <a:t>Patient case 2</a:t>
            </a:r>
            <a:br>
              <a:rPr lang="en-GB" dirty="0"/>
            </a:br>
            <a:r>
              <a:rPr lang="en-GB" dirty="0">
                <a:solidFill>
                  <a:schemeClr val="accent1"/>
                </a:solidFill>
              </a:rPr>
              <a:t>Biochemical and bone assessments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30</a:t>
            </a:fld>
            <a:endParaRPr lang="en-GB" dirty="0"/>
          </a:p>
        </p:txBody>
      </p:sp>
      <p:sp>
        <p:nvSpPr>
          <p:cNvPr id="8" name="Content Placeholder 7">
            <a:extLst>
              <a:ext uri="{FF2B5EF4-FFF2-40B4-BE49-F238E27FC236}">
                <a16:creationId xmlns:a16="http://schemas.microsoft.com/office/drawing/2014/main" id="{F98CAA19-C53F-7EB9-009A-748D40297F80}"/>
              </a:ext>
            </a:extLst>
          </p:cNvPr>
          <p:cNvSpPr>
            <a:spLocks noGrp="1"/>
          </p:cNvSpPr>
          <p:nvPr>
            <p:ph sz="quarter" idx="15"/>
          </p:nvPr>
        </p:nvSpPr>
        <p:spPr/>
        <p:txBody>
          <a:bodyPr anchor="b" anchorCtr="0"/>
          <a:lstStyle/>
          <a:p>
            <a:r>
              <a:rPr lang="en-GB" altLang="en-US" sz="1200" dirty="0">
                <a:solidFill>
                  <a:schemeClr val="tx2"/>
                </a:solidFill>
                <a:ea typeface="MS PGothic" panose="020B0600070205080204" pitchFamily="34" charset="-128"/>
                <a:cs typeface="Arial" panose="020B0604020202020204" pitchFamily="34" charset="0"/>
              </a:rPr>
              <a:t>Text in red indicates a value outside the reference range</a:t>
            </a:r>
          </a:p>
          <a:p>
            <a:r>
              <a:rPr lang="en-GB" altLang="en-US" sz="1200" dirty="0">
                <a:solidFill>
                  <a:schemeClr val="tx2"/>
                </a:solidFill>
                <a:ea typeface="MS PGothic" panose="020B0600070205080204" pitchFamily="34" charset="-128"/>
                <a:cs typeface="Arial" panose="020B0604020202020204" pitchFamily="34" charset="0"/>
              </a:rPr>
              <a:t>1,25(OH)</a:t>
            </a:r>
            <a:r>
              <a:rPr lang="en-GB" altLang="en-US" sz="1200" baseline="-25000" dirty="0">
                <a:solidFill>
                  <a:schemeClr val="tx2"/>
                </a:solidFill>
                <a:ea typeface="MS PGothic" panose="020B0600070205080204" pitchFamily="34" charset="-128"/>
                <a:cs typeface="Arial" panose="020B0604020202020204" pitchFamily="34" charset="0"/>
              </a:rPr>
              <a:t>2</a:t>
            </a:r>
            <a:r>
              <a:rPr lang="en-GB" altLang="en-US" sz="1200" dirty="0">
                <a:solidFill>
                  <a:schemeClr val="tx2"/>
                </a:solidFill>
                <a:ea typeface="MS PGothic" panose="020B0600070205080204" pitchFamily="34" charset="-128"/>
                <a:cs typeface="Arial" panose="020B0604020202020204" pitchFamily="34" charset="0"/>
              </a:rPr>
              <a:t>D, 1,25-dihydroxyvitamin D; 25(OH)D, </a:t>
            </a:r>
            <a:r>
              <a:rPr lang="en-GB" altLang="en-US" dirty="0">
                <a:solidFill>
                  <a:schemeClr val="tx2"/>
                </a:solidFill>
                <a:ea typeface="MS PGothic" panose="020B0600070205080204" pitchFamily="34" charset="-128"/>
              </a:rPr>
              <a:t>25-hydroxyvitamin D; </a:t>
            </a:r>
            <a:r>
              <a:rPr lang="en-GB" dirty="0">
                <a:solidFill>
                  <a:schemeClr val="tx2"/>
                </a:solidFill>
                <a:ea typeface="MS PGothic" panose="020B0600070205080204" pitchFamily="34" charset="-128"/>
              </a:rPr>
              <a:t>β-</a:t>
            </a:r>
            <a:r>
              <a:rPr lang="en-GB" dirty="0" err="1">
                <a:solidFill>
                  <a:schemeClr val="tx2"/>
                </a:solidFill>
                <a:ea typeface="MS PGothic" panose="020B0600070205080204" pitchFamily="34" charset="-128"/>
              </a:rPr>
              <a:t>CTx</a:t>
            </a:r>
            <a:r>
              <a:rPr lang="en-GB" altLang="en-US" dirty="0">
                <a:solidFill>
                  <a:schemeClr val="tx2"/>
                </a:solidFill>
                <a:ea typeface="MS PGothic" panose="020B0600070205080204" pitchFamily="34" charset="-128"/>
              </a:rPr>
              <a:t>, carboxy-terminal cross-linked telopeptide of type I collagen ALP, alkaline phosphatase; Ca, calcium; DEXA, dual-energy X-ray absorptiometry; </a:t>
            </a:r>
            <a:r>
              <a:rPr lang="en-GB" dirty="0">
                <a:solidFill>
                  <a:schemeClr val="tx2"/>
                </a:solidFill>
                <a:ea typeface="MS PGothic" panose="020B0600070205080204" pitchFamily="34" charset="-128"/>
              </a:rPr>
              <a:t>FGF23, fibroblast growth factor 23; hr, hour; L, lumbar; Pi, inorganic phosphate; PTH, parathyroid hormone</a:t>
            </a:r>
          </a:p>
          <a:p>
            <a:r>
              <a:rPr lang="en-GB" altLang="en-US" sz="1200" dirty="0">
                <a:solidFill>
                  <a:schemeClr val="tx2"/>
                </a:solidFill>
                <a:cs typeface="Arial" panose="020B0604020202020204" pitchFamily="34" charset="0"/>
              </a:rPr>
              <a:t>Information courtesy of Prof. Brandi</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11" name="TextBox 10">
            <a:extLst>
              <a:ext uri="{FF2B5EF4-FFF2-40B4-BE49-F238E27FC236}">
                <a16:creationId xmlns:a16="http://schemas.microsoft.com/office/drawing/2014/main" id="{398EDAA2-7B14-41C7-8DA6-771ED8488F19}"/>
              </a:ext>
            </a:extLst>
          </p:cNvPr>
          <p:cNvSpPr txBox="1"/>
          <p:nvPr/>
        </p:nvSpPr>
        <p:spPr>
          <a:xfrm>
            <a:off x="619125" y="1412776"/>
            <a:ext cx="5401479" cy="400110"/>
          </a:xfrm>
          <a:prstGeom prst="rect">
            <a:avLst/>
          </a:prstGeom>
          <a:noFill/>
        </p:spPr>
        <p:txBody>
          <a:bodyPr wrap="none" lIns="0" rtlCol="0">
            <a:spAutoFit/>
          </a:bodyPr>
          <a:lstStyle/>
          <a:p>
            <a:r>
              <a:rPr lang="en-GB" sz="2000" b="1" dirty="0">
                <a:solidFill>
                  <a:schemeClr val="tx2"/>
                </a:solidFill>
                <a:latin typeface="Arial" panose="020B0604020202020204" pitchFamily="34" charset="0"/>
                <a:ea typeface="Aileron" charset="0"/>
                <a:cs typeface="Arial" panose="020B0604020202020204" pitchFamily="34" charset="0"/>
              </a:rPr>
              <a:t>Biochemistry at first examination: Dec 2018</a:t>
            </a:r>
          </a:p>
        </p:txBody>
      </p:sp>
      <p:graphicFrame>
        <p:nvGraphicFramePr>
          <p:cNvPr id="15" name="Content Placeholder 8">
            <a:extLst>
              <a:ext uri="{FF2B5EF4-FFF2-40B4-BE49-F238E27FC236}">
                <a16:creationId xmlns:a16="http://schemas.microsoft.com/office/drawing/2014/main" id="{117977E6-61CA-AD99-8E0A-9B3EA18FE693}"/>
              </a:ext>
            </a:extLst>
          </p:cNvPr>
          <p:cNvGraphicFramePr>
            <a:graphicFrameLocks/>
          </p:cNvGraphicFramePr>
          <p:nvPr>
            <p:extLst>
              <p:ext uri="{D42A27DB-BD31-4B8C-83A1-F6EECF244321}">
                <p14:modId xmlns:p14="http://schemas.microsoft.com/office/powerpoint/2010/main" val="334683775"/>
              </p:ext>
            </p:extLst>
          </p:nvPr>
        </p:nvGraphicFramePr>
        <p:xfrm>
          <a:off x="6259513" y="2156416"/>
          <a:ext cx="5115246" cy="1112520"/>
        </p:xfrm>
        <a:graphic>
          <a:graphicData uri="http://schemas.openxmlformats.org/drawingml/2006/table">
            <a:tbl>
              <a:tblPr firstRow="1" bandRow="1">
                <a:tableStyleId>{5C22544A-7EE6-4342-B048-85BDC9FD1C3A}</a:tableStyleId>
              </a:tblPr>
              <a:tblGrid>
                <a:gridCol w="2450951">
                  <a:extLst>
                    <a:ext uri="{9D8B030D-6E8A-4147-A177-3AD203B41FA5}">
                      <a16:colId xmlns:a16="http://schemas.microsoft.com/office/drawing/2014/main" val="800932561"/>
                    </a:ext>
                  </a:extLst>
                </a:gridCol>
                <a:gridCol w="1800200">
                  <a:extLst>
                    <a:ext uri="{9D8B030D-6E8A-4147-A177-3AD203B41FA5}">
                      <a16:colId xmlns:a16="http://schemas.microsoft.com/office/drawing/2014/main" val="3688067121"/>
                    </a:ext>
                  </a:extLst>
                </a:gridCol>
                <a:gridCol w="864095">
                  <a:extLst>
                    <a:ext uri="{9D8B030D-6E8A-4147-A177-3AD203B41FA5}">
                      <a16:colId xmlns:a16="http://schemas.microsoft.com/office/drawing/2014/main" val="3204535280"/>
                    </a:ext>
                  </a:extLst>
                </a:gridCol>
              </a:tblGrid>
              <a:tr h="370840">
                <a:tc>
                  <a:txBody>
                    <a:bodyPr/>
                    <a:lstStyle/>
                    <a:p>
                      <a:r>
                        <a:rPr lang="en-US" sz="1600" dirty="0">
                          <a:latin typeface="Arial" panose="020B0604020202020204" pitchFamily="34" charset="0"/>
                          <a:cs typeface="Arial" panose="020B0604020202020204" pitchFamily="34" charset="0"/>
                        </a:rPr>
                        <a:t>Test, unit</a:t>
                      </a:r>
                    </a:p>
                  </a:txBody>
                  <a:tcPr/>
                </a:tc>
                <a:tc>
                  <a:txBody>
                    <a:bodyPr/>
                    <a:lstStyle/>
                    <a:p>
                      <a:pPr algn="ctr"/>
                      <a:r>
                        <a:rPr lang="en-US" sz="1600" dirty="0">
                          <a:latin typeface="Arial" panose="020B0604020202020204" pitchFamily="34" charset="0"/>
                          <a:cs typeface="Arial" panose="020B0604020202020204" pitchFamily="34" charset="0"/>
                        </a:rPr>
                        <a:t>Reference range</a:t>
                      </a:r>
                    </a:p>
                  </a:txBody>
                  <a:tcPr/>
                </a:tc>
                <a:tc>
                  <a:txBody>
                    <a:bodyPr/>
                    <a:lstStyle/>
                    <a:p>
                      <a:pPr algn="ctr"/>
                      <a:r>
                        <a:rPr lang="en-US" sz="1600" dirty="0">
                          <a:latin typeface="Arial" panose="020B0604020202020204" pitchFamily="34" charset="0"/>
                          <a:cs typeface="Arial" panose="020B0604020202020204" pitchFamily="34" charset="0"/>
                        </a:rPr>
                        <a:t>Value</a:t>
                      </a:r>
                    </a:p>
                  </a:txBody>
                  <a:tcPr/>
                </a:tc>
                <a:extLst>
                  <a:ext uri="{0D108BD9-81ED-4DB2-BD59-A6C34878D82A}">
                    <a16:rowId xmlns:a16="http://schemas.microsoft.com/office/drawing/2014/main" val="2510551947"/>
                  </a:ext>
                </a:extLst>
              </a:tr>
              <a:tr h="370840">
                <a:tc>
                  <a:txBody>
                    <a:bodyPr/>
                    <a:lstStyle/>
                    <a:p>
                      <a:r>
                        <a:rPr lang="en-US" sz="1600" dirty="0">
                          <a:latin typeface="Arial" panose="020B0604020202020204" pitchFamily="34" charset="0"/>
                          <a:cs typeface="Arial" panose="020B0604020202020204" pitchFamily="34" charset="0"/>
                        </a:rPr>
                        <a:t>1,25(OH)</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D, pg/mL</a:t>
                      </a:r>
                    </a:p>
                  </a:txBody>
                  <a:tcPr/>
                </a:tc>
                <a:tc>
                  <a:txBody>
                    <a:bodyPr/>
                    <a:lstStyle/>
                    <a:p>
                      <a:pPr algn="ctr"/>
                      <a:r>
                        <a:rPr lang="en-US" sz="1600" dirty="0">
                          <a:latin typeface="Arial" panose="020B0604020202020204" pitchFamily="34" charset="0"/>
                          <a:cs typeface="Arial" panose="020B0604020202020204" pitchFamily="34" charset="0"/>
                        </a:rPr>
                        <a:t>15.2-90.1</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8.9</a:t>
                      </a:r>
                    </a:p>
                  </a:txBody>
                  <a:tcPr/>
                </a:tc>
                <a:extLst>
                  <a:ext uri="{0D108BD9-81ED-4DB2-BD59-A6C34878D82A}">
                    <a16:rowId xmlns:a16="http://schemas.microsoft.com/office/drawing/2014/main" val="2837470334"/>
                  </a:ext>
                </a:extLst>
              </a:tr>
              <a:tr h="370840">
                <a:tc>
                  <a:txBody>
                    <a:bodyPr/>
                    <a:lstStyle/>
                    <a:p>
                      <a:r>
                        <a:rPr lang="en-US" sz="1600" dirty="0">
                          <a:latin typeface="Arial" panose="020B0604020202020204" pitchFamily="34" charset="0"/>
                          <a:cs typeface="Arial" panose="020B0604020202020204" pitchFamily="34" charset="0"/>
                        </a:rPr>
                        <a:t>FGF23, pg/mL</a:t>
                      </a:r>
                    </a:p>
                  </a:txBody>
                  <a:tcPr/>
                </a:tc>
                <a:tc>
                  <a:txBody>
                    <a:bodyPr/>
                    <a:lstStyle/>
                    <a:p>
                      <a:pPr algn="ctr"/>
                      <a:r>
                        <a:rPr lang="en-US" sz="1600" dirty="0">
                          <a:latin typeface="Arial" panose="020B0604020202020204" pitchFamily="34" charset="0"/>
                          <a:cs typeface="Arial" panose="020B0604020202020204" pitchFamily="34" charset="0"/>
                        </a:rPr>
                        <a:t>23.2-95.4</a:t>
                      </a:r>
                    </a:p>
                  </a:txBody>
                  <a:tcPr/>
                </a:tc>
                <a:tc>
                  <a:txBody>
                    <a:bodyPr/>
                    <a:lstStyle/>
                    <a:p>
                      <a:pPr algn="ctr"/>
                      <a:r>
                        <a:rPr lang="en-US" sz="1600" b="1" dirty="0">
                          <a:solidFill>
                            <a:schemeClr val="accent1"/>
                          </a:solidFill>
                          <a:latin typeface="Arial" panose="020B0604020202020204" pitchFamily="34" charset="0"/>
                          <a:cs typeface="Arial" panose="020B0604020202020204" pitchFamily="34" charset="0"/>
                        </a:rPr>
                        <a:t>312</a:t>
                      </a:r>
                    </a:p>
                  </a:txBody>
                  <a:tcPr/>
                </a:tc>
                <a:extLst>
                  <a:ext uri="{0D108BD9-81ED-4DB2-BD59-A6C34878D82A}">
                    <a16:rowId xmlns:a16="http://schemas.microsoft.com/office/drawing/2014/main" val="2165725730"/>
                  </a:ext>
                </a:extLst>
              </a:tr>
            </a:tbl>
          </a:graphicData>
        </a:graphic>
      </p:graphicFrame>
      <p:sp>
        <p:nvSpPr>
          <p:cNvPr id="16" name="TextBox 15">
            <a:extLst>
              <a:ext uri="{FF2B5EF4-FFF2-40B4-BE49-F238E27FC236}">
                <a16:creationId xmlns:a16="http://schemas.microsoft.com/office/drawing/2014/main" id="{3A541E24-8CE0-11BD-C2A3-84E92CEB8442}"/>
              </a:ext>
            </a:extLst>
          </p:cNvPr>
          <p:cNvSpPr txBox="1"/>
          <p:nvPr/>
        </p:nvSpPr>
        <p:spPr>
          <a:xfrm>
            <a:off x="6257925" y="1412776"/>
            <a:ext cx="5103320" cy="707886"/>
          </a:xfrm>
          <a:prstGeom prst="rect">
            <a:avLst/>
          </a:prstGeom>
          <a:noFill/>
        </p:spPr>
        <p:txBody>
          <a:bodyPr wrap="none" lIns="0" rtlCol="0">
            <a:spAutoFit/>
          </a:bodyPr>
          <a:lstStyle/>
          <a:p>
            <a:r>
              <a:rPr lang="en-GB" sz="2000" b="1" dirty="0">
                <a:solidFill>
                  <a:schemeClr val="tx2"/>
                </a:solidFill>
                <a:latin typeface="Arial" panose="020B0604020202020204" pitchFamily="34" charset="0"/>
                <a:ea typeface="Aileron" charset="0"/>
                <a:cs typeface="Arial" panose="020B0604020202020204" pitchFamily="34" charset="0"/>
              </a:rPr>
              <a:t>Additional biochemistry at follow-up due</a:t>
            </a:r>
            <a:br>
              <a:rPr lang="en-GB" sz="2000" b="1" dirty="0">
                <a:solidFill>
                  <a:schemeClr val="tx2"/>
                </a:solidFill>
                <a:latin typeface="Arial" panose="020B0604020202020204" pitchFamily="34" charset="0"/>
                <a:ea typeface="Aileron" charset="0"/>
                <a:cs typeface="Arial" panose="020B0604020202020204" pitchFamily="34" charset="0"/>
              </a:rPr>
            </a:br>
            <a:r>
              <a:rPr lang="en-GB" sz="2000" b="1" dirty="0">
                <a:solidFill>
                  <a:schemeClr val="tx2"/>
                </a:solidFill>
                <a:latin typeface="Arial" panose="020B0604020202020204" pitchFamily="34" charset="0"/>
                <a:ea typeface="Aileron" charset="0"/>
                <a:cs typeface="Arial" panose="020B0604020202020204" pitchFamily="34" charset="0"/>
              </a:rPr>
              <a:t>to abnormal serum and urine levels</a:t>
            </a:r>
          </a:p>
        </p:txBody>
      </p:sp>
      <p:graphicFrame>
        <p:nvGraphicFramePr>
          <p:cNvPr id="17" name="Content Placeholder 8">
            <a:extLst>
              <a:ext uri="{FF2B5EF4-FFF2-40B4-BE49-F238E27FC236}">
                <a16:creationId xmlns:a16="http://schemas.microsoft.com/office/drawing/2014/main" id="{4A4AE26D-170A-6ED2-DF0D-60EE13E5569D}"/>
              </a:ext>
            </a:extLst>
          </p:cNvPr>
          <p:cNvGraphicFramePr>
            <a:graphicFrameLocks/>
          </p:cNvGraphicFramePr>
          <p:nvPr>
            <p:extLst>
              <p:ext uri="{D42A27DB-BD31-4B8C-83A1-F6EECF244321}">
                <p14:modId xmlns:p14="http://schemas.microsoft.com/office/powerpoint/2010/main" val="1641532096"/>
              </p:ext>
            </p:extLst>
          </p:nvPr>
        </p:nvGraphicFramePr>
        <p:xfrm>
          <a:off x="7249238" y="4077571"/>
          <a:ext cx="3135797" cy="370840"/>
        </p:xfrm>
        <a:graphic>
          <a:graphicData uri="http://schemas.openxmlformats.org/drawingml/2006/table">
            <a:tbl>
              <a:tblPr firstRow="1" bandRow="1">
                <a:tableStyleId>{5C22544A-7EE6-4342-B048-85BDC9FD1C3A}</a:tableStyleId>
              </a:tblPr>
              <a:tblGrid>
                <a:gridCol w="3135797">
                  <a:extLst>
                    <a:ext uri="{9D8B030D-6E8A-4147-A177-3AD203B41FA5}">
                      <a16:colId xmlns:a16="http://schemas.microsoft.com/office/drawing/2014/main" val="800932561"/>
                    </a:ext>
                  </a:extLst>
                </a:gridCol>
              </a:tblGrid>
              <a:tr h="370840">
                <a:tc>
                  <a:txBody>
                    <a:bodyPr/>
                    <a:lstStyle/>
                    <a:p>
                      <a:pPr algn="ctr"/>
                      <a:r>
                        <a:rPr lang="en-US" sz="1600" dirty="0">
                          <a:solidFill>
                            <a:srgbClr val="000000"/>
                          </a:solidFill>
                          <a:latin typeface="Arial" panose="020B0604020202020204" pitchFamily="34" charset="0"/>
                          <a:cs typeface="Arial" panose="020B0604020202020204" pitchFamily="34" charset="0"/>
                        </a:rPr>
                        <a:t>DEXA: </a:t>
                      </a:r>
                      <a:r>
                        <a:rPr lang="en-US" sz="1600" b="0" dirty="0">
                          <a:solidFill>
                            <a:srgbClr val="000000"/>
                          </a:solidFill>
                          <a:latin typeface="Arial" panose="020B0604020202020204" pitchFamily="34" charset="0"/>
                          <a:cs typeface="Arial" panose="020B0604020202020204" pitchFamily="34" charset="0"/>
                        </a:rPr>
                        <a:t>L1-L4 T-score = </a:t>
                      </a:r>
                      <a:r>
                        <a:rPr lang="en-US" sz="1600" dirty="0">
                          <a:solidFill>
                            <a:srgbClr val="000000"/>
                          </a:solidFill>
                          <a:latin typeface="Arial" panose="020B0604020202020204" pitchFamily="34" charset="0"/>
                          <a:cs typeface="Arial" panose="020B0604020202020204" pitchFamily="34" charset="0"/>
                        </a:rPr>
                        <a:t>−3.5</a:t>
                      </a:r>
                    </a:p>
                  </a:txBody>
                  <a:tcPr>
                    <a:solidFill>
                      <a:srgbClr val="EAD1CE"/>
                    </a:solidFill>
                  </a:tcPr>
                </a:tc>
                <a:extLst>
                  <a:ext uri="{0D108BD9-81ED-4DB2-BD59-A6C34878D82A}">
                    <a16:rowId xmlns:a16="http://schemas.microsoft.com/office/drawing/2014/main" val="2837470334"/>
                  </a:ext>
                </a:extLst>
              </a:tr>
            </a:tbl>
          </a:graphicData>
        </a:graphic>
      </p:graphicFrame>
      <p:sp>
        <p:nvSpPr>
          <p:cNvPr id="18" name="TextBox 17">
            <a:extLst>
              <a:ext uri="{FF2B5EF4-FFF2-40B4-BE49-F238E27FC236}">
                <a16:creationId xmlns:a16="http://schemas.microsoft.com/office/drawing/2014/main" id="{3BC3EF18-BB13-E0E5-81B6-9496A016C935}"/>
              </a:ext>
            </a:extLst>
          </p:cNvPr>
          <p:cNvSpPr txBox="1"/>
          <p:nvPr/>
        </p:nvSpPr>
        <p:spPr>
          <a:xfrm>
            <a:off x="7609594" y="3624925"/>
            <a:ext cx="2415085" cy="400110"/>
          </a:xfrm>
          <a:prstGeom prst="rect">
            <a:avLst/>
          </a:prstGeom>
          <a:noFill/>
        </p:spPr>
        <p:txBody>
          <a:bodyPr wrap="none" lIns="0" rtlCol="0">
            <a:spAutoFit/>
          </a:bodyPr>
          <a:lstStyle/>
          <a:p>
            <a:pPr algn="ctr"/>
            <a:r>
              <a:rPr lang="en-GB" sz="2000" b="1" dirty="0">
                <a:solidFill>
                  <a:schemeClr val="tx2"/>
                </a:solidFill>
                <a:latin typeface="Arial" panose="020B0604020202020204" pitchFamily="34" charset="0"/>
                <a:ea typeface="Aileron" charset="0"/>
                <a:cs typeface="Arial" panose="020B0604020202020204" pitchFamily="34" charset="0"/>
              </a:rPr>
              <a:t>Bone densitometry</a:t>
            </a:r>
          </a:p>
        </p:txBody>
      </p:sp>
    </p:spTree>
    <p:extLst>
      <p:ext uri="{BB962C8B-B14F-4D97-AF65-F5344CB8AC3E}">
        <p14:creationId xmlns:p14="http://schemas.microsoft.com/office/powerpoint/2010/main" val="318393697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90207DC-E04E-54EB-1672-150D65B81B70}"/>
              </a:ext>
            </a:extLst>
          </p:cNvPr>
          <p:cNvSpPr/>
          <p:nvPr/>
        </p:nvSpPr>
        <p:spPr>
          <a:xfrm>
            <a:off x="619124" y="3510283"/>
            <a:ext cx="5556179" cy="2306230"/>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1595C930-BF6C-F5EE-E046-8300E9F06F44}"/>
              </a:ext>
            </a:extLst>
          </p:cNvPr>
          <p:cNvSpPr/>
          <p:nvPr/>
        </p:nvSpPr>
        <p:spPr>
          <a:xfrm>
            <a:off x="619125" y="1362867"/>
            <a:ext cx="4036715" cy="1922117"/>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GB" dirty="0"/>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125" y="258763"/>
            <a:ext cx="10963275" cy="865187"/>
          </a:xfrm>
        </p:spPr>
        <p:txBody>
          <a:bodyPr/>
          <a:lstStyle/>
          <a:p>
            <a:r>
              <a:rPr lang="en-GB" dirty="0"/>
              <a:t>Patient case 2</a:t>
            </a:r>
            <a:br>
              <a:rPr lang="en-GB" dirty="0"/>
            </a:br>
            <a:r>
              <a:rPr lang="en-GB" sz="2400" dirty="0">
                <a:solidFill>
                  <a:schemeClr val="accent1"/>
                </a:solidFill>
              </a:rPr>
              <a:t>initial treatment</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31</a:t>
            </a:fld>
            <a:endParaRPr lang="en-GB" dirty="0"/>
          </a:p>
        </p:txBody>
      </p:sp>
      <p:sp>
        <p:nvSpPr>
          <p:cNvPr id="12" name="Content Placeholder 11">
            <a:extLst>
              <a:ext uri="{FF2B5EF4-FFF2-40B4-BE49-F238E27FC236}">
                <a16:creationId xmlns:a16="http://schemas.microsoft.com/office/drawing/2014/main" id="{B443ED12-644B-12B5-5CEF-B50C5ADD967F}"/>
              </a:ext>
            </a:extLst>
          </p:cNvPr>
          <p:cNvSpPr>
            <a:spLocks noGrp="1"/>
          </p:cNvSpPr>
          <p:nvPr>
            <p:ph sz="quarter" idx="15"/>
          </p:nvPr>
        </p:nvSpPr>
        <p:spPr/>
        <p:txBody>
          <a:bodyPr/>
          <a:lstStyle/>
          <a:p>
            <a:r>
              <a:rPr lang="en-GB" altLang="en-US" sz="1200" dirty="0">
                <a:solidFill>
                  <a:schemeClr val="tx2"/>
                </a:solidFill>
                <a:ea typeface="MS PGothic" panose="020B0600070205080204" pitchFamily="34" charset="-128"/>
                <a:cs typeface="Arial" panose="020B0604020202020204" pitchFamily="34" charset="0"/>
              </a:rPr>
              <a:t>FGF23, fibroblast growth factor 23; TIO, tumour-induced </a:t>
            </a:r>
            <a:r>
              <a:rPr lang="en-GB" altLang="en-US" sz="1200" dirty="0" err="1">
                <a:solidFill>
                  <a:schemeClr val="tx2"/>
                </a:solidFill>
                <a:ea typeface="MS PGothic" panose="020B0600070205080204" pitchFamily="34" charset="-128"/>
                <a:cs typeface="Arial" panose="020B0604020202020204" pitchFamily="34" charset="0"/>
              </a:rPr>
              <a:t>osteomalacia</a:t>
            </a:r>
            <a:br>
              <a:rPr lang="en-GB" altLang="en-US" sz="1200" dirty="0">
                <a:solidFill>
                  <a:schemeClr val="tx2"/>
                </a:solidFill>
                <a:ea typeface="MS PGothic" panose="020B0600070205080204" pitchFamily="34" charset="-128"/>
                <a:cs typeface="Arial" panose="020B0604020202020204" pitchFamily="34" charset="0"/>
              </a:rPr>
            </a:br>
            <a:endParaRPr lang="en-GB" altLang="en-US" sz="1200" dirty="0">
              <a:solidFill>
                <a:schemeClr val="tx2"/>
              </a:solidFill>
              <a:ea typeface="MS PGothic" panose="020B060007020508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6" name="Content Placeholder 1">
            <a:extLst>
              <a:ext uri="{FF2B5EF4-FFF2-40B4-BE49-F238E27FC236}">
                <a16:creationId xmlns:a16="http://schemas.microsoft.com/office/drawing/2014/main" id="{0C5CB96A-4301-6EFE-7EF8-70300C4A9C08}"/>
              </a:ext>
            </a:extLst>
          </p:cNvPr>
          <p:cNvSpPr txBox="1">
            <a:spLocks/>
          </p:cNvSpPr>
          <p:nvPr/>
        </p:nvSpPr>
        <p:spPr>
          <a:xfrm>
            <a:off x="767408" y="1425600"/>
            <a:ext cx="5407896" cy="4525200"/>
          </a:xfrm>
          <a:prstGeom prst="rect">
            <a:avLst/>
          </a:prstGeom>
        </p:spPr>
        <p:txBody>
          <a:bodyPr lIns="0"/>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solidFill>
                  <a:schemeClr val="accent1"/>
                </a:solidFill>
              </a:rPr>
              <a:t>Pharmacological therapy:</a:t>
            </a:r>
          </a:p>
          <a:p>
            <a:r>
              <a:rPr lang="en-GB" sz="1800" dirty="0"/>
              <a:t>Oral phosphate</a:t>
            </a:r>
          </a:p>
          <a:p>
            <a:r>
              <a:rPr lang="en-GB" sz="1800" dirty="0"/>
              <a:t>Calcitriol</a:t>
            </a:r>
          </a:p>
          <a:p>
            <a:r>
              <a:rPr lang="en-GB" sz="1800" dirty="0"/>
              <a:t>Aminobisphosphonates</a:t>
            </a:r>
          </a:p>
          <a:p>
            <a:endParaRPr lang="en-GB" sz="1800" dirty="0"/>
          </a:p>
          <a:p>
            <a:pPr marL="0" indent="0">
              <a:buNone/>
            </a:pPr>
            <a:r>
              <a:rPr lang="en-GB" sz="1800" b="1" dirty="0">
                <a:solidFill>
                  <a:schemeClr val="accent1"/>
                </a:solidFill>
              </a:rPr>
              <a:t>Clear suspicion of tumour-induced </a:t>
            </a:r>
            <a:br>
              <a:rPr lang="en-GB" sz="1800" b="1" dirty="0">
                <a:solidFill>
                  <a:schemeClr val="accent1"/>
                </a:solidFill>
              </a:rPr>
            </a:br>
            <a:r>
              <a:rPr lang="en-GB" sz="1800" b="1" dirty="0">
                <a:solidFill>
                  <a:schemeClr val="accent1"/>
                </a:solidFill>
              </a:rPr>
              <a:t>osteomalacia (TIO):</a:t>
            </a:r>
          </a:p>
          <a:p>
            <a:r>
              <a:rPr lang="en-GB" sz="1800" dirty="0"/>
              <a:t>No family history of bone fragility</a:t>
            </a:r>
          </a:p>
          <a:p>
            <a:r>
              <a:rPr lang="en-GB" sz="1800" dirty="0"/>
              <a:t>Sudden onset of bone abnormalities and fractures without a history of trauma</a:t>
            </a:r>
          </a:p>
          <a:p>
            <a:r>
              <a:rPr lang="en-GB" sz="1800" dirty="0"/>
              <a:t>Hypophosphatemia and elevated serum FGF23</a:t>
            </a:r>
            <a:endParaRPr lang="en-GB" sz="1800" dirty="0">
              <a:solidFill>
                <a:schemeClr val="tx2"/>
              </a:solidFill>
            </a:endParaRPr>
          </a:p>
        </p:txBody>
      </p:sp>
      <p:sp>
        <p:nvSpPr>
          <p:cNvPr id="8" name="Rectangle: Rounded Corners 7">
            <a:extLst>
              <a:ext uri="{FF2B5EF4-FFF2-40B4-BE49-F238E27FC236}">
                <a16:creationId xmlns:a16="http://schemas.microsoft.com/office/drawing/2014/main" id="{59527400-425B-2F12-0EA5-2A2CCF19269F}"/>
              </a:ext>
            </a:extLst>
          </p:cNvPr>
          <p:cNvSpPr/>
          <p:nvPr/>
        </p:nvSpPr>
        <p:spPr>
          <a:xfrm>
            <a:off x="5735960" y="1962662"/>
            <a:ext cx="5784568" cy="720080"/>
          </a:xfrm>
          <a:prstGeom prst="roundRect">
            <a:avLst/>
          </a:prstGeom>
          <a:solidFill>
            <a:srgbClr val="C6573B"/>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b="1" dirty="0">
                <a:latin typeface="Arial" panose="020B0604020202020204" pitchFamily="34" charset="0"/>
                <a:cs typeface="Arial" panose="020B0604020202020204" pitchFamily="34" charset="0"/>
              </a:rPr>
              <a:t>Modest improvement in pain and muscle symptoms</a:t>
            </a:r>
          </a:p>
        </p:txBody>
      </p:sp>
      <p:cxnSp>
        <p:nvCxnSpPr>
          <p:cNvPr id="11" name="Straight Arrow Connector 10">
            <a:extLst>
              <a:ext uri="{FF2B5EF4-FFF2-40B4-BE49-F238E27FC236}">
                <a16:creationId xmlns:a16="http://schemas.microsoft.com/office/drawing/2014/main" id="{A02F4CBF-5117-72C4-D3AF-130F7F6469F8}"/>
              </a:ext>
            </a:extLst>
          </p:cNvPr>
          <p:cNvCxnSpPr>
            <a:cxnSpLocks/>
          </p:cNvCxnSpPr>
          <p:nvPr/>
        </p:nvCxnSpPr>
        <p:spPr>
          <a:xfrm>
            <a:off x="4799856" y="2348880"/>
            <a:ext cx="79208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4D4F468A-5BC8-DEE9-09C9-A868AA8B36FF}"/>
              </a:ext>
            </a:extLst>
          </p:cNvPr>
          <p:cNvSpPr/>
          <p:nvPr/>
        </p:nvSpPr>
        <p:spPr>
          <a:xfrm>
            <a:off x="7240832" y="4286073"/>
            <a:ext cx="4279696" cy="720080"/>
          </a:xfrm>
          <a:prstGeom prst="roundRect">
            <a:avLst/>
          </a:prstGeom>
          <a:solidFill>
            <a:srgbClr val="C657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How to localise the tumour?</a:t>
            </a:r>
          </a:p>
        </p:txBody>
      </p:sp>
      <p:cxnSp>
        <p:nvCxnSpPr>
          <p:cNvPr id="17" name="Straight Arrow Connector 16">
            <a:extLst>
              <a:ext uri="{FF2B5EF4-FFF2-40B4-BE49-F238E27FC236}">
                <a16:creationId xmlns:a16="http://schemas.microsoft.com/office/drawing/2014/main" id="{72FFF50B-5C41-6DAB-1C8D-1BA5B49424A8}"/>
              </a:ext>
            </a:extLst>
          </p:cNvPr>
          <p:cNvCxnSpPr>
            <a:cxnSpLocks/>
          </p:cNvCxnSpPr>
          <p:nvPr/>
        </p:nvCxnSpPr>
        <p:spPr>
          <a:xfrm>
            <a:off x="6312024" y="4672291"/>
            <a:ext cx="792088"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 name="Content Placeholder 12">
            <a:extLst>
              <a:ext uri="{FF2B5EF4-FFF2-40B4-BE49-F238E27FC236}">
                <a16:creationId xmlns:a16="http://schemas.microsoft.com/office/drawing/2014/main" id="{0964B064-F165-FDBE-59A1-D1D52E296EF0}"/>
              </a:ext>
            </a:extLst>
          </p:cNvPr>
          <p:cNvSpPr txBox="1">
            <a:spLocks/>
          </p:cNvSpPr>
          <p:nvPr/>
        </p:nvSpPr>
        <p:spPr>
          <a:xfrm>
            <a:off x="609600" y="6475980"/>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Brandi</a:t>
            </a:r>
          </a:p>
        </p:txBody>
      </p:sp>
    </p:spTree>
    <p:extLst>
      <p:ext uri="{BB962C8B-B14F-4D97-AF65-F5344CB8AC3E}">
        <p14:creationId xmlns:p14="http://schemas.microsoft.com/office/powerpoint/2010/main" val="248284359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8B19AC-0F2C-DB6F-B21A-8D5B5D6C1CD1}"/>
              </a:ext>
            </a:extLst>
          </p:cNvPr>
          <p:cNvSpPr>
            <a:spLocks noGrp="1"/>
          </p:cNvSpPr>
          <p:nvPr>
            <p:ph sz="quarter" idx="12"/>
          </p:nvPr>
        </p:nvSpPr>
        <p:spPr>
          <a:xfrm>
            <a:off x="620713" y="1425575"/>
            <a:ext cx="4755202" cy="4525963"/>
          </a:xfrm>
        </p:spPr>
        <p:txBody>
          <a:bodyPr/>
          <a:lstStyle/>
          <a:p>
            <a:r>
              <a:rPr lang="en-GB" dirty="0"/>
              <a:t>Rare paraneoplastic syndrome </a:t>
            </a:r>
          </a:p>
          <a:p>
            <a:pPr lvl="1"/>
            <a:r>
              <a:rPr lang="en-GB" dirty="0"/>
              <a:t>Overproduction of phosphaturic hormones, as FGF23, by tumours (associated with tumours that are mesenchymal in nature)</a:t>
            </a:r>
            <a:r>
              <a:rPr lang="en-GB" baseline="30000" dirty="0"/>
              <a:t>1</a:t>
            </a:r>
            <a:endParaRPr lang="en-GB" dirty="0"/>
          </a:p>
          <a:p>
            <a:r>
              <a:rPr lang="en-GB" dirty="0"/>
              <a:t>Different than XLH, TIO is usually diagnosed in the adult patient</a:t>
            </a:r>
            <a:r>
              <a:rPr lang="en-GB" baseline="30000" dirty="0"/>
              <a:t>2</a:t>
            </a:r>
            <a:endParaRPr lang="en-GB" dirty="0"/>
          </a:p>
          <a:p>
            <a:r>
              <a:rPr lang="en-GB" dirty="0"/>
              <a:t>Algorithm for its management has been published</a:t>
            </a:r>
          </a:p>
          <a:p>
            <a:endParaRPr lang="en-GB" dirty="0"/>
          </a:p>
          <a:p>
            <a:endParaRPr lang="en-GB" dirty="0"/>
          </a:p>
          <a:p>
            <a:endParaRPr lang="en-GB" dirty="0"/>
          </a:p>
          <a:p>
            <a:endParaRPr lang="en-GB" dirty="0"/>
          </a:p>
          <a:p>
            <a:endParaRPr lang="en-GB" dirty="0"/>
          </a:p>
        </p:txBody>
      </p:sp>
      <p:sp>
        <p:nvSpPr>
          <p:cNvPr id="3" name="Title 2">
            <a:extLst>
              <a:ext uri="{FF2B5EF4-FFF2-40B4-BE49-F238E27FC236}">
                <a16:creationId xmlns:a16="http://schemas.microsoft.com/office/drawing/2014/main" id="{9B69845D-6B2E-405F-335D-FA56D8B3FC09}"/>
              </a:ext>
            </a:extLst>
          </p:cNvPr>
          <p:cNvSpPr>
            <a:spLocks noGrp="1"/>
          </p:cNvSpPr>
          <p:nvPr>
            <p:ph type="title"/>
          </p:nvPr>
        </p:nvSpPr>
        <p:spPr>
          <a:xfrm>
            <a:off x="619201" y="259200"/>
            <a:ext cx="10963199" cy="864000"/>
          </a:xfrm>
        </p:spPr>
        <p:txBody>
          <a:bodyPr/>
          <a:lstStyle/>
          <a:p>
            <a:r>
              <a:rPr lang="en-GB" dirty="0"/>
              <a:t>Tumour-induced Osteomalacia (TIO)</a:t>
            </a:r>
            <a:br>
              <a:rPr lang="en-GB" dirty="0"/>
            </a:br>
            <a:r>
              <a:rPr lang="en-GB" sz="2400" dirty="0">
                <a:solidFill>
                  <a:schemeClr val="accent1"/>
                </a:solidFill>
              </a:rPr>
              <a:t>diagnostic algorithm</a:t>
            </a:r>
          </a:p>
        </p:txBody>
      </p:sp>
      <p:sp>
        <p:nvSpPr>
          <p:cNvPr id="11" name="Content Placeholder 10">
            <a:extLst>
              <a:ext uri="{FF2B5EF4-FFF2-40B4-BE49-F238E27FC236}">
                <a16:creationId xmlns:a16="http://schemas.microsoft.com/office/drawing/2014/main" id="{5FFD2450-6ED8-B344-5AD7-F346672BAE87}"/>
              </a:ext>
            </a:extLst>
          </p:cNvPr>
          <p:cNvSpPr>
            <a:spLocks noGrp="1"/>
          </p:cNvSpPr>
          <p:nvPr>
            <p:ph sz="quarter" idx="15"/>
          </p:nvPr>
        </p:nvSpPr>
        <p:spPr>
          <a:xfrm>
            <a:off x="620183" y="6215567"/>
            <a:ext cx="10951103" cy="513079"/>
          </a:xfrm>
        </p:spPr>
        <p:txBody>
          <a:bodyPr anchor="b"/>
          <a:lstStyle/>
          <a:p>
            <a:r>
              <a:rPr lang="en-GB" altLang="en-US" sz="1000" dirty="0"/>
              <a:t>1,25(OH)2D, 1,25-dihydroxyvitamin D (calcitriol); 25(OH)D, 25-hydroxyvitamin D; ALP, </a:t>
            </a:r>
            <a:br>
              <a:rPr lang="en-GB" altLang="en-US" sz="1000" dirty="0"/>
            </a:br>
            <a:r>
              <a:rPr lang="en-GB" altLang="en-US" sz="1000" dirty="0"/>
              <a:t>alkaline phosphatase; FGF23, fibroblast growth factor 23; XLH, </a:t>
            </a:r>
            <a:r>
              <a:rPr lang="en-GB" sz="1000" dirty="0"/>
              <a:t>X-linked hypophosphatemia </a:t>
            </a:r>
            <a:endParaRPr lang="en-GB" altLang="en-US" sz="1000" dirty="0"/>
          </a:p>
          <a:p>
            <a:r>
              <a:rPr lang="en-GB" altLang="en-US" sz="1000" dirty="0"/>
              <a:t>1. Alonso G and </a:t>
            </a:r>
            <a:r>
              <a:rPr lang="en-GB" altLang="en-US" sz="1000" dirty="0" err="1"/>
              <a:t>Varsavsky</a:t>
            </a:r>
            <a:r>
              <a:rPr lang="en-GB" altLang="en-US" sz="1000" dirty="0"/>
              <a:t> M. </a:t>
            </a:r>
            <a:r>
              <a:rPr lang="en-GB" altLang="en-US" sz="1000" dirty="0" err="1"/>
              <a:t>Endocrinología</a:t>
            </a:r>
            <a:r>
              <a:rPr lang="en-GB" altLang="en-US" sz="1000" dirty="0"/>
              <a:t> y </a:t>
            </a:r>
            <a:r>
              <a:rPr lang="en-GB" altLang="en-US" sz="1000" dirty="0" err="1"/>
              <a:t>Nutrición</a:t>
            </a:r>
            <a:r>
              <a:rPr lang="en-GB" altLang="en-US" sz="1000" dirty="0"/>
              <a:t> (English Edition). 2016;63:181-186; 2. Laurent MR, et al. </a:t>
            </a:r>
            <a:r>
              <a:rPr lang="en-GB" altLang="en-US" sz="1000" dirty="0" err="1"/>
              <a:t>GeneReviews</a:t>
            </a:r>
            <a:r>
              <a:rPr lang="en-GB" altLang="en-US" sz="1000" dirty="0"/>
              <a:t>® [Internet]. Adam MP, Feldman J, </a:t>
            </a:r>
            <a:r>
              <a:rPr lang="en-GB" altLang="en-US" sz="1000" dirty="0" err="1"/>
              <a:t>Mirzaa</a:t>
            </a:r>
            <a:r>
              <a:rPr lang="en-GB" altLang="en-US" sz="1000" dirty="0"/>
              <a:t> GM, et al., editors.</a:t>
            </a:r>
          </a:p>
          <a:p>
            <a:r>
              <a:rPr lang="en-GB" altLang="en-US" sz="1000" dirty="0"/>
              <a:t>Seattle (WA): University of Washington, Seattle; 1993-2024. Available at </a:t>
            </a:r>
            <a:r>
              <a:rPr lang="en-GB" altLang="en-US" sz="1000" dirty="0">
                <a:hlinkClick r:id="rId3"/>
              </a:rPr>
              <a:t>https://www.ncbi.nlm.nih.gov/books/NBK83985/</a:t>
            </a:r>
            <a:r>
              <a:rPr lang="en-GB" altLang="en-US" sz="1000" dirty="0"/>
              <a:t>; 3. Jan de </a:t>
            </a:r>
            <a:r>
              <a:rPr lang="en-GB" altLang="en-US" sz="1000" dirty="0" err="1"/>
              <a:t>Beur</a:t>
            </a:r>
            <a:r>
              <a:rPr lang="en-GB" altLang="en-US" sz="1000" dirty="0"/>
              <a:t>, SM, et al. J Intern Med. 2023;293:309-328</a:t>
            </a:r>
          </a:p>
        </p:txBody>
      </p:sp>
      <p:sp>
        <p:nvSpPr>
          <p:cNvPr id="20" name="Rounded Rectangle 19">
            <a:extLst>
              <a:ext uri="{FF2B5EF4-FFF2-40B4-BE49-F238E27FC236}">
                <a16:creationId xmlns:a16="http://schemas.microsoft.com/office/drawing/2014/main" id="{4B04057C-36A2-52D8-23D1-135C86ADA054}"/>
              </a:ext>
            </a:extLst>
          </p:cNvPr>
          <p:cNvSpPr/>
          <p:nvPr/>
        </p:nvSpPr>
        <p:spPr>
          <a:xfrm>
            <a:off x="6144765" y="4152325"/>
            <a:ext cx="1322095" cy="256215"/>
          </a:xfrm>
          <a:prstGeom prst="roundRect">
            <a:avLst>
              <a:gd name="adj" fmla="val 18986"/>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900" b="1" dirty="0">
                <a:solidFill>
                  <a:schemeClr val="bg1"/>
                </a:solidFill>
                <a:latin typeface="Arial" panose="020B0604020202020204" pitchFamily="34" charset="0"/>
                <a:cs typeface="Arial" panose="020B0604020202020204" pitchFamily="34" charset="0"/>
              </a:rPr>
              <a:t>Genetic testing</a:t>
            </a:r>
            <a:endParaRPr lang="en-GB" sz="900" b="1" baseline="30000" dirty="0">
              <a:solidFill>
                <a:schemeClr val="bg1"/>
              </a:solidFill>
              <a:highlight>
                <a:srgbClr val="FF00FF"/>
              </a:highlight>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E51D0C93-A245-C8FF-80F3-5B02ACC6B440}"/>
              </a:ext>
            </a:extLst>
          </p:cNvPr>
          <p:cNvSpPr/>
          <p:nvPr/>
        </p:nvSpPr>
        <p:spPr>
          <a:xfrm>
            <a:off x="6144765" y="5431185"/>
            <a:ext cx="1322095" cy="256215"/>
          </a:xfrm>
          <a:prstGeom prst="roundRect">
            <a:avLst>
              <a:gd name="adj" fmla="val 18986"/>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900" b="1" dirty="0">
                <a:solidFill>
                  <a:schemeClr val="bg1"/>
                </a:solidFill>
                <a:latin typeface="Arial" panose="020B0604020202020204" pitchFamily="34" charset="0"/>
                <a:cs typeface="Arial" panose="020B0604020202020204" pitchFamily="34" charset="0"/>
              </a:rPr>
              <a:t>Genetic testing</a:t>
            </a:r>
            <a:endParaRPr lang="en-GB" sz="900" b="1" baseline="30000" dirty="0">
              <a:solidFill>
                <a:schemeClr val="bg1"/>
              </a:solidFill>
              <a:highlight>
                <a:srgbClr val="FF00FF"/>
              </a:highlight>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83D0ED01-EF94-8DA0-6D93-C811415B9C51}"/>
              </a:ext>
            </a:extLst>
          </p:cNvPr>
          <p:cNvCxnSpPr>
            <a:cxnSpLocks/>
          </p:cNvCxnSpPr>
          <p:nvPr/>
        </p:nvCxnSpPr>
        <p:spPr>
          <a:xfrm>
            <a:off x="9828794" y="646840"/>
            <a:ext cx="0" cy="360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3A19358F-F899-09BC-6627-CED74F2789A9}"/>
              </a:ext>
            </a:extLst>
          </p:cNvPr>
          <p:cNvSpPr/>
          <p:nvPr/>
        </p:nvSpPr>
        <p:spPr>
          <a:xfrm>
            <a:off x="7944965" y="310986"/>
            <a:ext cx="3767659" cy="570263"/>
          </a:xfrm>
          <a:prstGeom prst="roundRect">
            <a:avLst>
              <a:gd name="adj" fmla="val 189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50" dirty="0">
                <a:solidFill>
                  <a:schemeClr val="bg1"/>
                </a:solidFill>
                <a:latin typeface="Arial" panose="020B0604020202020204" pitchFamily="34" charset="0"/>
                <a:cs typeface="Arial" panose="020B0604020202020204" pitchFamily="34" charset="0"/>
              </a:rPr>
              <a:t>Patient presenting with generalised musculoskeletal pain,</a:t>
            </a:r>
            <a:br>
              <a:rPr lang="en-GB" sz="1050" dirty="0">
                <a:solidFill>
                  <a:schemeClr val="bg1"/>
                </a:solidFill>
                <a:latin typeface="Arial" panose="020B0604020202020204" pitchFamily="34" charset="0"/>
                <a:cs typeface="Arial" panose="020B0604020202020204" pitchFamily="34" charset="0"/>
              </a:rPr>
            </a:br>
            <a:r>
              <a:rPr lang="en-GB" sz="1050" dirty="0">
                <a:solidFill>
                  <a:schemeClr val="bg1"/>
                </a:solidFill>
                <a:latin typeface="Arial" panose="020B0604020202020204" pitchFamily="34" charset="0"/>
                <a:cs typeface="Arial" panose="020B0604020202020204" pitchFamily="34" charset="0"/>
              </a:rPr>
              <a:t>muscle weakness, multiple fractures, and fatigue or</a:t>
            </a:r>
            <a:br>
              <a:rPr lang="en-GB" sz="1050" dirty="0">
                <a:solidFill>
                  <a:schemeClr val="bg1"/>
                </a:solidFill>
                <a:latin typeface="Arial" panose="020B0604020202020204" pitchFamily="34" charset="0"/>
                <a:cs typeface="Arial" panose="020B0604020202020204" pitchFamily="34" charset="0"/>
              </a:rPr>
            </a:br>
            <a:r>
              <a:rPr lang="en-GB" sz="1050" dirty="0">
                <a:solidFill>
                  <a:schemeClr val="bg1"/>
                </a:solidFill>
                <a:latin typeface="Arial" panose="020B0604020202020204" pitchFamily="34" charset="0"/>
                <a:cs typeface="Arial" panose="020B0604020202020204" pitchFamily="34" charset="0"/>
              </a:rPr>
              <a:t>palpable localised mass</a:t>
            </a:r>
          </a:p>
        </p:txBody>
      </p:sp>
      <p:cxnSp>
        <p:nvCxnSpPr>
          <p:cNvPr id="26" name="Straight Connector 25">
            <a:extLst>
              <a:ext uri="{FF2B5EF4-FFF2-40B4-BE49-F238E27FC236}">
                <a16:creationId xmlns:a16="http://schemas.microsoft.com/office/drawing/2014/main" id="{CEFF37A9-6F14-F9C6-14F4-9A34F7575706}"/>
              </a:ext>
            </a:extLst>
          </p:cNvPr>
          <p:cNvCxnSpPr>
            <a:cxnSpLocks/>
          </p:cNvCxnSpPr>
          <p:nvPr/>
        </p:nvCxnSpPr>
        <p:spPr>
          <a:xfrm>
            <a:off x="9828794" y="1076959"/>
            <a:ext cx="0" cy="360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189BB9-E74D-D603-7C15-3186EDAD0DDA}"/>
              </a:ext>
            </a:extLst>
          </p:cNvPr>
          <p:cNvCxnSpPr>
            <a:cxnSpLocks/>
          </p:cNvCxnSpPr>
          <p:nvPr/>
        </p:nvCxnSpPr>
        <p:spPr>
          <a:xfrm>
            <a:off x="9828794" y="2217569"/>
            <a:ext cx="0" cy="360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239070-38E5-3E29-60B0-4D9EAEBD6228}"/>
              </a:ext>
            </a:extLst>
          </p:cNvPr>
          <p:cNvCxnSpPr>
            <a:cxnSpLocks/>
          </p:cNvCxnSpPr>
          <p:nvPr/>
        </p:nvCxnSpPr>
        <p:spPr>
          <a:xfrm>
            <a:off x="9828794" y="2943991"/>
            <a:ext cx="0" cy="360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717044F8-0E8D-26A3-5956-EEEB355981C3}"/>
              </a:ext>
            </a:extLst>
          </p:cNvPr>
          <p:cNvSpPr/>
          <p:nvPr/>
        </p:nvSpPr>
        <p:spPr>
          <a:xfrm>
            <a:off x="7944965" y="1442289"/>
            <a:ext cx="3767659" cy="1008112"/>
          </a:xfrm>
          <a:prstGeom prst="roundRect">
            <a:avLst>
              <a:gd name="adj" fmla="val 8918"/>
            </a:avLst>
          </a:prstGeom>
          <a:solidFill>
            <a:schemeClr val="accent1">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100" b="1" dirty="0">
                <a:solidFill>
                  <a:schemeClr val="accent1"/>
                </a:solidFill>
                <a:latin typeface="Arial" panose="020B0604020202020204" pitchFamily="34" charset="0"/>
                <a:cs typeface="Arial" panose="020B0604020202020204" pitchFamily="34" charset="0"/>
              </a:rPr>
              <a:t>Physical examination</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Height</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Body proportions</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Limb deformity</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Cranial anomalies (e.g., frontal bossing or craniosynostosis)</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Dental and oral cavity examination</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Palpate entire body for masses</a:t>
            </a:r>
          </a:p>
        </p:txBody>
      </p:sp>
      <p:sp>
        <p:nvSpPr>
          <p:cNvPr id="16" name="Rounded Rectangle 15">
            <a:extLst>
              <a:ext uri="{FF2B5EF4-FFF2-40B4-BE49-F238E27FC236}">
                <a16:creationId xmlns:a16="http://schemas.microsoft.com/office/drawing/2014/main" id="{8D76B8D0-EB26-C281-04F4-6F313BD173F7}"/>
              </a:ext>
            </a:extLst>
          </p:cNvPr>
          <p:cNvSpPr/>
          <p:nvPr/>
        </p:nvSpPr>
        <p:spPr>
          <a:xfrm>
            <a:off x="7944965" y="1013763"/>
            <a:ext cx="3767659" cy="296012"/>
          </a:xfrm>
          <a:prstGeom prst="roundRect">
            <a:avLst>
              <a:gd name="adj" fmla="val 18986"/>
            </a:avLst>
          </a:prstGeom>
          <a:solidFill>
            <a:schemeClr val="accent1">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100" b="1" dirty="0">
                <a:solidFill>
                  <a:schemeClr val="accent1"/>
                </a:solidFill>
                <a:latin typeface="Arial" panose="020B0604020202020204" pitchFamily="34" charset="0"/>
                <a:cs typeface="Arial" panose="020B0604020202020204" pitchFamily="34" charset="0"/>
              </a:rPr>
              <a:t>Medical history</a:t>
            </a:r>
          </a:p>
          <a:p>
            <a:pPr algn="ctr">
              <a:lnSpc>
                <a:spcPct val="95000"/>
              </a:lnSpc>
            </a:pPr>
            <a:r>
              <a:rPr lang="en-GB" sz="900" dirty="0">
                <a:solidFill>
                  <a:schemeClr val="tx1"/>
                </a:solidFill>
                <a:latin typeface="Arial" panose="020B0604020202020204" pitchFamily="34" charset="0"/>
                <a:cs typeface="Arial" panose="020B0604020202020204" pitchFamily="34" charset="0"/>
              </a:rPr>
              <a:t>Including medication and family history</a:t>
            </a:r>
          </a:p>
        </p:txBody>
      </p:sp>
      <p:sp>
        <p:nvSpPr>
          <p:cNvPr id="18" name="Rounded Rectangle 17">
            <a:extLst>
              <a:ext uri="{FF2B5EF4-FFF2-40B4-BE49-F238E27FC236}">
                <a16:creationId xmlns:a16="http://schemas.microsoft.com/office/drawing/2014/main" id="{F39CBD3D-7C05-3A90-1DF9-7798223E00F4}"/>
              </a:ext>
            </a:extLst>
          </p:cNvPr>
          <p:cNvSpPr/>
          <p:nvPr/>
        </p:nvSpPr>
        <p:spPr>
          <a:xfrm>
            <a:off x="7944965" y="2582915"/>
            <a:ext cx="3767659" cy="593244"/>
          </a:xfrm>
          <a:prstGeom prst="roundRect">
            <a:avLst>
              <a:gd name="adj" fmla="val 8918"/>
            </a:avLst>
          </a:prstGeom>
          <a:solidFill>
            <a:schemeClr val="accent1">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100" b="1" dirty="0">
                <a:solidFill>
                  <a:schemeClr val="accent1"/>
                </a:solidFill>
                <a:latin typeface="Arial" panose="020B0604020202020204" pitchFamily="34" charset="0"/>
                <a:cs typeface="Arial" panose="020B0604020202020204" pitchFamily="34" charset="0"/>
              </a:rPr>
              <a:t>Measure serum phosphate</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Morning fasting blood specimen</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Any patient presenting with chronic muscle pain or weakness and fragility fractures or bone pain</a:t>
            </a:r>
          </a:p>
        </p:txBody>
      </p:sp>
      <p:cxnSp>
        <p:nvCxnSpPr>
          <p:cNvPr id="34" name="Straight Connector 33">
            <a:extLst>
              <a:ext uri="{FF2B5EF4-FFF2-40B4-BE49-F238E27FC236}">
                <a16:creationId xmlns:a16="http://schemas.microsoft.com/office/drawing/2014/main" id="{A2B99AC7-EC22-A275-0D3D-D533729D687C}"/>
              </a:ext>
            </a:extLst>
          </p:cNvPr>
          <p:cNvCxnSpPr>
            <a:cxnSpLocks/>
          </p:cNvCxnSpPr>
          <p:nvPr/>
        </p:nvCxnSpPr>
        <p:spPr>
          <a:xfrm>
            <a:off x="9828794" y="4169969"/>
            <a:ext cx="0" cy="360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5BBD92-A126-5B66-3929-E95162C6AEC5}"/>
              </a:ext>
            </a:extLst>
          </p:cNvPr>
          <p:cNvCxnSpPr>
            <a:cxnSpLocks/>
          </p:cNvCxnSpPr>
          <p:nvPr/>
        </p:nvCxnSpPr>
        <p:spPr>
          <a:xfrm>
            <a:off x="9828794" y="4600088"/>
            <a:ext cx="0" cy="360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4E4176A9-8794-D398-9637-36AD8978605B}"/>
              </a:ext>
            </a:extLst>
          </p:cNvPr>
          <p:cNvSpPr/>
          <p:nvPr/>
        </p:nvSpPr>
        <p:spPr>
          <a:xfrm>
            <a:off x="7944965" y="4536892"/>
            <a:ext cx="3767659" cy="296012"/>
          </a:xfrm>
          <a:prstGeom prst="roundRect">
            <a:avLst>
              <a:gd name="adj" fmla="val 18986"/>
            </a:avLst>
          </a:prstGeom>
          <a:solidFill>
            <a:schemeClr val="accent1">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00" b="1" dirty="0">
                <a:solidFill>
                  <a:schemeClr val="tx1"/>
                </a:solidFill>
                <a:latin typeface="Arial" panose="020B0604020202020204" pitchFamily="34" charset="0"/>
                <a:cs typeface="Arial" panose="020B0604020202020204" pitchFamily="34" charset="0"/>
              </a:rPr>
              <a:t>If clinical and biochemical suspicion of TIO,</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refer to a specialist/specialist centre</a:t>
            </a:r>
            <a:endParaRPr lang="en-GB" sz="1000" dirty="0">
              <a:solidFill>
                <a:schemeClr val="tx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F9EB081D-6E11-BDD1-7FF3-B6C95770A6AF}"/>
              </a:ext>
            </a:extLst>
          </p:cNvPr>
          <p:cNvCxnSpPr>
            <a:cxnSpLocks/>
          </p:cNvCxnSpPr>
          <p:nvPr/>
        </p:nvCxnSpPr>
        <p:spPr>
          <a:xfrm>
            <a:off x="9828794" y="5164865"/>
            <a:ext cx="0" cy="522535"/>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783F5E7B-BB11-A003-2C28-FCEF4EAC6E19}"/>
              </a:ext>
            </a:extLst>
          </p:cNvPr>
          <p:cNvSpPr/>
          <p:nvPr/>
        </p:nvSpPr>
        <p:spPr>
          <a:xfrm>
            <a:off x="7944965" y="4976163"/>
            <a:ext cx="3767659" cy="216000"/>
          </a:xfrm>
          <a:prstGeom prst="roundRect">
            <a:avLst>
              <a:gd name="adj" fmla="val 18986"/>
            </a:avLst>
          </a:prstGeom>
          <a:solidFill>
            <a:schemeClr val="accent1">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50" b="1" dirty="0">
                <a:solidFill>
                  <a:schemeClr val="tx1"/>
                </a:solidFill>
                <a:latin typeface="Arial" panose="020B0604020202020204" pitchFamily="34" charset="0"/>
                <a:cs typeface="Arial" panose="020B0604020202020204" pitchFamily="34" charset="0"/>
              </a:rPr>
              <a:t>Functional imaging</a:t>
            </a:r>
            <a:endParaRPr lang="en-GB" sz="1050" dirty="0">
              <a:solidFill>
                <a:schemeClr val="tx1"/>
              </a:solidFill>
              <a:latin typeface="Arial" panose="020B0604020202020204" pitchFamily="34" charset="0"/>
              <a:cs typeface="Arial" panose="020B0604020202020204" pitchFamily="34" charset="0"/>
            </a:endParaRPr>
          </a:p>
        </p:txBody>
      </p:sp>
      <p:sp>
        <p:nvSpPr>
          <p:cNvPr id="39" name="Freeform 38">
            <a:extLst>
              <a:ext uri="{FF2B5EF4-FFF2-40B4-BE49-F238E27FC236}">
                <a16:creationId xmlns:a16="http://schemas.microsoft.com/office/drawing/2014/main" id="{266CB829-16D2-E072-BFBB-40C6C2CA954D}"/>
              </a:ext>
            </a:extLst>
          </p:cNvPr>
          <p:cNvSpPr/>
          <p:nvPr/>
        </p:nvSpPr>
        <p:spPr>
          <a:xfrm>
            <a:off x="6811637" y="3851759"/>
            <a:ext cx="1667436" cy="297934"/>
          </a:xfrm>
          <a:custGeom>
            <a:avLst/>
            <a:gdLst>
              <a:gd name="connsiteX0" fmla="*/ 1667436 w 1667436"/>
              <a:gd name="connsiteY0" fmla="*/ 0 h 466164"/>
              <a:gd name="connsiteX1" fmla="*/ 0 w 1667436"/>
              <a:gd name="connsiteY1" fmla="*/ 0 h 466164"/>
              <a:gd name="connsiteX2" fmla="*/ 0 w 1667436"/>
              <a:gd name="connsiteY2" fmla="*/ 466164 h 466164"/>
            </a:gdLst>
            <a:ahLst/>
            <a:cxnLst>
              <a:cxn ang="0">
                <a:pos x="connsiteX0" y="connsiteY0"/>
              </a:cxn>
              <a:cxn ang="0">
                <a:pos x="connsiteX1" y="connsiteY1"/>
              </a:cxn>
              <a:cxn ang="0">
                <a:pos x="connsiteX2" y="connsiteY2"/>
              </a:cxn>
            </a:cxnLst>
            <a:rect l="l" t="t" r="r" b="b"/>
            <a:pathLst>
              <a:path w="1667436" h="466164">
                <a:moveTo>
                  <a:pt x="1667436" y="0"/>
                </a:moveTo>
                <a:lnTo>
                  <a:pt x="0" y="0"/>
                </a:lnTo>
                <a:lnTo>
                  <a:pt x="0" y="466164"/>
                </a:lnTo>
              </a:path>
            </a:pathLst>
          </a:custGeom>
          <a:noFill/>
          <a:ln w="28575">
            <a:solidFill>
              <a:schemeClr val="tx2"/>
            </a:solidFill>
            <a:prstDash val="sysDot"/>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ounded Rectangle 18">
            <a:extLst>
              <a:ext uri="{FF2B5EF4-FFF2-40B4-BE49-F238E27FC236}">
                <a16:creationId xmlns:a16="http://schemas.microsoft.com/office/drawing/2014/main" id="{C861704C-D7C3-1953-FA43-A09003CFF06A}"/>
              </a:ext>
            </a:extLst>
          </p:cNvPr>
          <p:cNvSpPr/>
          <p:nvPr/>
        </p:nvSpPr>
        <p:spPr>
          <a:xfrm>
            <a:off x="7944965" y="3308674"/>
            <a:ext cx="3767659" cy="1099866"/>
          </a:xfrm>
          <a:prstGeom prst="roundRect">
            <a:avLst>
              <a:gd name="adj" fmla="val 8918"/>
            </a:avLst>
          </a:prstGeom>
          <a:solidFill>
            <a:schemeClr val="accent1">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100" b="1" dirty="0">
                <a:solidFill>
                  <a:schemeClr val="accent1"/>
                </a:solidFill>
                <a:latin typeface="Arial" panose="020B0604020202020204" pitchFamily="34" charset="0"/>
                <a:cs typeface="Arial" panose="020B0604020202020204" pitchFamily="34" charset="0"/>
              </a:rPr>
              <a:t>Biochemical workup</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Second morning void urine phosphate and creatinine</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Fasting morning serum phosphate and creatinine</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Total or bone-specific ALP</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PTH</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25(OH)D</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1,25(OH)</a:t>
            </a:r>
            <a:r>
              <a:rPr lang="en-GB" sz="900" baseline="-25000" dirty="0">
                <a:solidFill>
                  <a:schemeClr val="tx1"/>
                </a:solidFill>
                <a:latin typeface="Arial" panose="020B0604020202020204" pitchFamily="34" charset="0"/>
                <a:cs typeface="Arial" panose="020B0604020202020204" pitchFamily="34" charset="0"/>
              </a:rPr>
              <a:t>2</a:t>
            </a:r>
            <a:r>
              <a:rPr lang="en-GB" sz="900" dirty="0">
                <a:solidFill>
                  <a:schemeClr val="tx1"/>
                </a:solidFill>
                <a:latin typeface="Arial" panose="020B0604020202020204" pitchFamily="34" charset="0"/>
                <a:cs typeface="Arial" panose="020B0604020202020204" pitchFamily="34" charset="0"/>
              </a:rPr>
              <a:t>D</a:t>
            </a:r>
          </a:p>
          <a:p>
            <a:pPr marL="133350" indent="-133350">
              <a:lnSpc>
                <a:spcPct val="95000"/>
              </a:lnSpc>
              <a:buClr>
                <a:schemeClr val="accent1"/>
              </a:buClr>
              <a:buFont typeface="Arial" panose="020B0604020202020204" pitchFamily="34" charset="0"/>
              <a:buChar char="•"/>
            </a:pPr>
            <a:r>
              <a:rPr lang="en-GB" sz="900" dirty="0">
                <a:solidFill>
                  <a:schemeClr val="tx1"/>
                </a:solidFill>
                <a:latin typeface="Arial" panose="020B0604020202020204" pitchFamily="34" charset="0"/>
                <a:cs typeface="Arial" panose="020B0604020202020204" pitchFamily="34" charset="0"/>
              </a:rPr>
              <a:t>FGF23 (if available)</a:t>
            </a:r>
          </a:p>
        </p:txBody>
      </p:sp>
      <p:sp>
        <p:nvSpPr>
          <p:cNvPr id="40" name="Freeform 39">
            <a:extLst>
              <a:ext uri="{FF2B5EF4-FFF2-40B4-BE49-F238E27FC236}">
                <a16:creationId xmlns:a16="http://schemas.microsoft.com/office/drawing/2014/main" id="{2E415039-5254-AFE7-4921-7AA49EE8BD92}"/>
              </a:ext>
            </a:extLst>
          </p:cNvPr>
          <p:cNvSpPr/>
          <p:nvPr/>
        </p:nvSpPr>
        <p:spPr>
          <a:xfrm>
            <a:off x="6820601" y="4273100"/>
            <a:ext cx="1124363" cy="403412"/>
          </a:xfrm>
          <a:custGeom>
            <a:avLst/>
            <a:gdLst>
              <a:gd name="connsiteX0" fmla="*/ 0 w 1066800"/>
              <a:gd name="connsiteY0" fmla="*/ 0 h 403412"/>
              <a:gd name="connsiteX1" fmla="*/ 0 w 1066800"/>
              <a:gd name="connsiteY1" fmla="*/ 403412 h 403412"/>
              <a:gd name="connsiteX2" fmla="*/ 1066800 w 1066800"/>
              <a:gd name="connsiteY2" fmla="*/ 403412 h 403412"/>
            </a:gdLst>
            <a:ahLst/>
            <a:cxnLst>
              <a:cxn ang="0">
                <a:pos x="connsiteX0" y="connsiteY0"/>
              </a:cxn>
              <a:cxn ang="0">
                <a:pos x="connsiteX1" y="connsiteY1"/>
              </a:cxn>
              <a:cxn ang="0">
                <a:pos x="connsiteX2" y="connsiteY2"/>
              </a:cxn>
            </a:cxnLst>
            <a:rect l="l" t="t" r="r" b="b"/>
            <a:pathLst>
              <a:path w="1066800" h="403412">
                <a:moveTo>
                  <a:pt x="0" y="0"/>
                </a:moveTo>
                <a:lnTo>
                  <a:pt x="0" y="403412"/>
                </a:lnTo>
                <a:lnTo>
                  <a:pt x="1066800" y="403412"/>
                </a:lnTo>
              </a:path>
            </a:pathLst>
          </a:custGeom>
          <a:noFill/>
          <a:ln w="28575">
            <a:solidFill>
              <a:schemeClr val="tx2"/>
            </a:solidFill>
            <a:prstDash val="sysDot"/>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1" name="Freeform 40">
            <a:extLst>
              <a:ext uri="{FF2B5EF4-FFF2-40B4-BE49-F238E27FC236}">
                <a16:creationId xmlns:a16="http://schemas.microsoft.com/office/drawing/2014/main" id="{8C3A56D1-B405-738F-A55E-421803AC49BF}"/>
              </a:ext>
            </a:extLst>
          </p:cNvPr>
          <p:cNvSpPr/>
          <p:nvPr/>
        </p:nvSpPr>
        <p:spPr>
          <a:xfrm>
            <a:off x="6820602" y="5428003"/>
            <a:ext cx="1117524" cy="348229"/>
          </a:xfrm>
          <a:custGeom>
            <a:avLst/>
            <a:gdLst>
              <a:gd name="connsiteX0" fmla="*/ 0 w 1066800"/>
              <a:gd name="connsiteY0" fmla="*/ 0 h 403412"/>
              <a:gd name="connsiteX1" fmla="*/ 0 w 1066800"/>
              <a:gd name="connsiteY1" fmla="*/ 403412 h 403412"/>
              <a:gd name="connsiteX2" fmla="*/ 1066800 w 1066800"/>
              <a:gd name="connsiteY2" fmla="*/ 403412 h 403412"/>
            </a:gdLst>
            <a:ahLst/>
            <a:cxnLst>
              <a:cxn ang="0">
                <a:pos x="connsiteX0" y="connsiteY0"/>
              </a:cxn>
              <a:cxn ang="0">
                <a:pos x="connsiteX1" y="connsiteY1"/>
              </a:cxn>
              <a:cxn ang="0">
                <a:pos x="connsiteX2" y="connsiteY2"/>
              </a:cxn>
            </a:cxnLst>
            <a:rect l="l" t="t" r="r" b="b"/>
            <a:pathLst>
              <a:path w="1066800" h="403412">
                <a:moveTo>
                  <a:pt x="0" y="0"/>
                </a:moveTo>
                <a:lnTo>
                  <a:pt x="0" y="403412"/>
                </a:lnTo>
                <a:lnTo>
                  <a:pt x="1066800" y="403412"/>
                </a:lnTo>
              </a:path>
            </a:pathLst>
          </a:custGeom>
          <a:noFill/>
          <a:ln w="28575">
            <a:solidFill>
              <a:schemeClr val="tx2"/>
            </a:solidFill>
            <a:prstDash val="sysDot"/>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2" name="Freeform 41">
            <a:extLst>
              <a:ext uri="{FF2B5EF4-FFF2-40B4-BE49-F238E27FC236}">
                <a16:creationId xmlns:a16="http://schemas.microsoft.com/office/drawing/2014/main" id="{FEF3A783-55EF-48C6-8D2A-819B2E6CE1E8}"/>
              </a:ext>
            </a:extLst>
          </p:cNvPr>
          <p:cNvSpPr/>
          <p:nvPr/>
        </p:nvSpPr>
        <p:spPr>
          <a:xfrm>
            <a:off x="6811634" y="5280996"/>
            <a:ext cx="3024000" cy="140141"/>
          </a:xfrm>
          <a:custGeom>
            <a:avLst/>
            <a:gdLst>
              <a:gd name="connsiteX0" fmla="*/ 1667436 w 1667436"/>
              <a:gd name="connsiteY0" fmla="*/ 0 h 466164"/>
              <a:gd name="connsiteX1" fmla="*/ 0 w 1667436"/>
              <a:gd name="connsiteY1" fmla="*/ 0 h 466164"/>
              <a:gd name="connsiteX2" fmla="*/ 0 w 1667436"/>
              <a:gd name="connsiteY2" fmla="*/ 466164 h 466164"/>
            </a:gdLst>
            <a:ahLst/>
            <a:cxnLst>
              <a:cxn ang="0">
                <a:pos x="connsiteX0" y="connsiteY0"/>
              </a:cxn>
              <a:cxn ang="0">
                <a:pos x="connsiteX1" y="connsiteY1"/>
              </a:cxn>
              <a:cxn ang="0">
                <a:pos x="connsiteX2" y="connsiteY2"/>
              </a:cxn>
            </a:cxnLst>
            <a:rect l="l" t="t" r="r" b="b"/>
            <a:pathLst>
              <a:path w="1667436" h="466164">
                <a:moveTo>
                  <a:pt x="1667436" y="0"/>
                </a:moveTo>
                <a:lnTo>
                  <a:pt x="0" y="0"/>
                </a:lnTo>
                <a:lnTo>
                  <a:pt x="0" y="466164"/>
                </a:lnTo>
              </a:path>
            </a:pathLst>
          </a:custGeom>
          <a:noFill/>
          <a:ln w="28575">
            <a:solidFill>
              <a:schemeClr val="tx2"/>
            </a:solidFill>
            <a:prstDash val="sysDot"/>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ounded Rectangle 36">
            <a:extLst>
              <a:ext uri="{FF2B5EF4-FFF2-40B4-BE49-F238E27FC236}">
                <a16:creationId xmlns:a16="http://schemas.microsoft.com/office/drawing/2014/main" id="{3D57ADD0-2D78-1808-B7F8-5E8EECC782F1}"/>
              </a:ext>
            </a:extLst>
          </p:cNvPr>
          <p:cNvSpPr/>
          <p:nvPr/>
        </p:nvSpPr>
        <p:spPr>
          <a:xfrm>
            <a:off x="7944964" y="5661272"/>
            <a:ext cx="3767659" cy="216000"/>
          </a:xfrm>
          <a:prstGeom prst="roundRect">
            <a:avLst>
              <a:gd name="adj" fmla="val 18986"/>
            </a:avLst>
          </a:prstGeom>
          <a:solidFill>
            <a:schemeClr val="accent6">
              <a:lumMod val="20000"/>
              <a:lumOff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50" b="1" dirty="0">
                <a:solidFill>
                  <a:schemeClr val="tx1"/>
                </a:solidFill>
                <a:latin typeface="Arial" panose="020B0604020202020204" pitchFamily="34" charset="0"/>
                <a:cs typeface="Arial" panose="020B0604020202020204" pitchFamily="34" charset="0"/>
              </a:rPr>
              <a:t>Treatment</a:t>
            </a:r>
            <a:endParaRPr lang="en-GB" sz="1050" dirty="0">
              <a:solidFill>
                <a:schemeClr val="tx1"/>
              </a:solidFill>
              <a:latin typeface="Arial" panose="020B0604020202020204" pitchFamily="34" charset="0"/>
              <a:cs typeface="Arial" panose="020B0604020202020204" pitchFamily="34" charset="0"/>
            </a:endParaRPr>
          </a:p>
        </p:txBody>
      </p:sp>
      <p:sp>
        <p:nvSpPr>
          <p:cNvPr id="5" name="Content Placeholder 10">
            <a:extLst>
              <a:ext uri="{FF2B5EF4-FFF2-40B4-BE49-F238E27FC236}">
                <a16:creationId xmlns:a16="http://schemas.microsoft.com/office/drawing/2014/main" id="{5213DD7F-FC18-7221-BE4C-CAA811C72F7C}"/>
              </a:ext>
            </a:extLst>
          </p:cNvPr>
          <p:cNvSpPr txBox="1">
            <a:spLocks/>
          </p:cNvSpPr>
          <p:nvPr/>
        </p:nvSpPr>
        <p:spPr>
          <a:xfrm>
            <a:off x="8760296" y="5652225"/>
            <a:ext cx="4787566" cy="513079"/>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ltLang="en-US" sz="1100" i="1" dirty="0"/>
              <a:t>Adapted from Jan de </a:t>
            </a:r>
            <a:r>
              <a:rPr lang="en-GB" altLang="en-US" sz="1100" i="1" dirty="0" err="1"/>
              <a:t>Beur</a:t>
            </a:r>
            <a:r>
              <a:rPr lang="en-GB" altLang="en-US" sz="1100" i="1" dirty="0"/>
              <a:t> et al. </a:t>
            </a:r>
            <a:r>
              <a:rPr lang="en-GB" altLang="en-US" sz="1100" i="1" baseline="30000" dirty="0"/>
              <a:t>3</a:t>
            </a:r>
            <a:endParaRPr lang="en-GB" altLang="en-US" sz="11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90207DC-E04E-54EB-1672-150D65B81B70}"/>
              </a:ext>
            </a:extLst>
          </p:cNvPr>
          <p:cNvSpPr/>
          <p:nvPr/>
        </p:nvSpPr>
        <p:spPr>
          <a:xfrm>
            <a:off x="489208" y="3693872"/>
            <a:ext cx="6127976" cy="2106302"/>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1595C930-BF6C-F5EE-E046-8300E9F06F44}"/>
              </a:ext>
            </a:extLst>
          </p:cNvPr>
          <p:cNvSpPr/>
          <p:nvPr/>
        </p:nvSpPr>
        <p:spPr>
          <a:xfrm>
            <a:off x="489209" y="1220816"/>
            <a:ext cx="5246751" cy="2145586"/>
          </a:xfrm>
          <a:prstGeom prst="roundRect">
            <a:avLst>
              <a:gd name="adj" fmla="val 1864"/>
            </a:avLst>
          </a:prstGeom>
          <a:solidFill>
            <a:srgbClr val="F5F7F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Tumour localisation process (3 months)</a:t>
            </a:r>
            <a:br>
              <a:rPr lang="en-GB" dirty="0"/>
            </a:br>
            <a:r>
              <a:rPr lang="en-GB" sz="2400" dirty="0">
                <a:solidFill>
                  <a:schemeClr val="accent1"/>
                </a:solidFill>
              </a:rPr>
              <a:t>assessment results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33</a:t>
            </a:fld>
            <a:endParaRPr lang="en-GB" dirty="0"/>
          </a:p>
        </p:txBody>
      </p:sp>
      <p:sp>
        <p:nvSpPr>
          <p:cNvPr id="12" name="Content Placeholder 11">
            <a:extLst>
              <a:ext uri="{FF2B5EF4-FFF2-40B4-BE49-F238E27FC236}">
                <a16:creationId xmlns:a16="http://schemas.microsoft.com/office/drawing/2014/main" id="{B4915683-AF8A-FFF0-B1AD-A63EC5CF62F3}"/>
              </a:ext>
            </a:extLst>
          </p:cNvPr>
          <p:cNvSpPr>
            <a:spLocks noGrp="1"/>
          </p:cNvSpPr>
          <p:nvPr>
            <p:ph sz="quarter" idx="15"/>
          </p:nvPr>
        </p:nvSpPr>
        <p:spPr>
          <a:xfrm>
            <a:off x="620183" y="6189000"/>
            <a:ext cx="10180339" cy="365125"/>
          </a:xfrm>
        </p:spPr>
        <p:txBody>
          <a:bodyPr anchor="b"/>
          <a:lstStyle/>
          <a:p>
            <a:pPr fontAlgn="t"/>
            <a:r>
              <a:rPr lang="en-GB" altLang="en-US" dirty="0">
                <a:solidFill>
                  <a:schemeClr val="tx2"/>
                </a:solidFill>
                <a:ea typeface="MS PGothic" panose="020B0600070205080204" pitchFamily="34" charset="-128"/>
              </a:rPr>
              <a:t>CT, computed tomography; FDG-PET/CT, fluorodeoxyglucose positron emission tomography/CT; FGF23, fibroblast growth factor 23; MRI, magnetic resonance imaging; PET, positron emission tomography; SPECT, single photon emission computed tomography</a:t>
            </a:r>
          </a:p>
          <a:p>
            <a:pPr eaLnBrk="1" fontAlgn="t" hangingPunct="1"/>
            <a:r>
              <a:rPr lang="en-GB" altLang="en-US" dirty="0">
                <a:solidFill>
                  <a:schemeClr val="tx2"/>
                </a:solidFill>
                <a:ea typeface="MS PGothic" panose="020B0600070205080204" pitchFamily="34" charset="-128"/>
              </a:rPr>
              <a:t>1. Chen DW, et al. Clin Diabetes Endocrinol. 2020;6:12</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6" name="Content Placeholder 1">
            <a:extLst>
              <a:ext uri="{FF2B5EF4-FFF2-40B4-BE49-F238E27FC236}">
                <a16:creationId xmlns:a16="http://schemas.microsoft.com/office/drawing/2014/main" id="{0C5CB96A-4301-6EFE-7EF8-70300C4A9C08}"/>
              </a:ext>
            </a:extLst>
          </p:cNvPr>
          <p:cNvSpPr txBox="1">
            <a:spLocks/>
          </p:cNvSpPr>
          <p:nvPr/>
        </p:nvSpPr>
        <p:spPr>
          <a:xfrm>
            <a:off x="544088" y="1268760"/>
            <a:ext cx="6127976" cy="4525200"/>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solidFill>
                  <a:schemeClr val="accent1"/>
                </a:solidFill>
              </a:rPr>
              <a:t>Negative</a:t>
            </a:r>
          </a:p>
          <a:p>
            <a:r>
              <a:rPr lang="en-GB" sz="1600" dirty="0"/>
              <a:t>CT scan</a:t>
            </a:r>
          </a:p>
          <a:p>
            <a:r>
              <a:rPr lang="en-GB" sz="1600" dirty="0"/>
              <a:t>MRI scan</a:t>
            </a:r>
          </a:p>
          <a:p>
            <a:r>
              <a:rPr lang="en-GB" sz="1600" dirty="0"/>
              <a:t>FDG-PET/CT scan</a:t>
            </a:r>
          </a:p>
          <a:p>
            <a:r>
              <a:rPr lang="en-GB" sz="1600" dirty="0"/>
              <a:t>SPECT/CT (</a:t>
            </a:r>
            <a:r>
              <a:rPr lang="en-GB" sz="1600" baseline="30000" dirty="0"/>
              <a:t>111</a:t>
            </a:r>
            <a:r>
              <a:rPr lang="en-GB" sz="1600" dirty="0"/>
              <a:t>Indium-octreotde-scinti) scan</a:t>
            </a:r>
          </a:p>
          <a:p>
            <a:endParaRPr lang="en-GB" sz="1800" dirty="0"/>
          </a:p>
          <a:p>
            <a:pPr marL="0" indent="0">
              <a:buNone/>
            </a:pPr>
            <a:r>
              <a:rPr lang="en-GB" sz="1800" b="1" dirty="0">
                <a:solidFill>
                  <a:schemeClr val="accent1"/>
                </a:solidFill>
              </a:rPr>
              <a:t>Positive</a:t>
            </a:r>
          </a:p>
          <a:p>
            <a:r>
              <a:rPr lang="en-GB" sz="1600" dirty="0"/>
              <a:t>PET/CT (</a:t>
            </a:r>
            <a:r>
              <a:rPr lang="en-GB" sz="1600" baseline="30000" dirty="0"/>
              <a:t>68</a:t>
            </a:r>
            <a:r>
              <a:rPr lang="en-GB" sz="1600" dirty="0"/>
              <a:t>Gallium-DOTANOC) scan (X-ray negative) at </a:t>
            </a:r>
            <a:br>
              <a:rPr lang="en-GB" sz="1600" dirty="0"/>
            </a:br>
            <a:r>
              <a:rPr lang="en-GB" sz="1600" dirty="0"/>
              <a:t>level of right femoral trochanter</a:t>
            </a:r>
          </a:p>
          <a:p>
            <a:r>
              <a:rPr lang="en-GB" sz="1600" dirty="0">
                <a:solidFill>
                  <a:schemeClr val="tx2"/>
                </a:solidFill>
              </a:rPr>
              <a:t>Selective venous catheterisation revealed </a:t>
            </a:r>
            <a:r>
              <a:rPr lang="en-GB" sz="1600" b="1" dirty="0">
                <a:solidFill>
                  <a:schemeClr val="accent1"/>
                </a:solidFill>
              </a:rPr>
              <a:t>higher FGF23 </a:t>
            </a:r>
            <a:r>
              <a:rPr lang="en-GB" sz="1600" dirty="0">
                <a:solidFill>
                  <a:schemeClr val="tx2"/>
                </a:solidFill>
              </a:rPr>
              <a:t>at the level of the right common femoral vein compared with the left common femoral vein (644.6 pg/mL and 325.6 pg/mL, respectively)</a:t>
            </a:r>
          </a:p>
        </p:txBody>
      </p:sp>
      <p:pic>
        <p:nvPicPr>
          <p:cNvPr id="4" name="Picture 3">
            <a:extLst>
              <a:ext uri="{FF2B5EF4-FFF2-40B4-BE49-F238E27FC236}">
                <a16:creationId xmlns:a16="http://schemas.microsoft.com/office/drawing/2014/main" id="{61E9D039-DF8C-68C6-42D5-DA0DEBD044C5}"/>
              </a:ext>
            </a:extLst>
          </p:cNvPr>
          <p:cNvPicPr>
            <a:picLocks noChangeAspect="1"/>
          </p:cNvPicPr>
          <p:nvPr/>
        </p:nvPicPr>
        <p:blipFill>
          <a:blip r:embed="rId3"/>
          <a:stretch>
            <a:fillRect/>
          </a:stretch>
        </p:blipFill>
        <p:spPr>
          <a:xfrm>
            <a:off x="6992589" y="1196752"/>
            <a:ext cx="4901400" cy="4371293"/>
          </a:xfrm>
          <a:prstGeom prst="rect">
            <a:avLst/>
          </a:prstGeom>
        </p:spPr>
      </p:pic>
      <p:sp>
        <p:nvSpPr>
          <p:cNvPr id="5" name="TextBox 130">
            <a:extLst>
              <a:ext uri="{FF2B5EF4-FFF2-40B4-BE49-F238E27FC236}">
                <a16:creationId xmlns:a16="http://schemas.microsoft.com/office/drawing/2014/main" id="{549569F9-4720-4032-CE9C-273109034590}"/>
              </a:ext>
            </a:extLst>
          </p:cNvPr>
          <p:cNvSpPr txBox="1">
            <a:spLocks noChangeArrowheads="1"/>
          </p:cNvSpPr>
          <p:nvPr/>
        </p:nvSpPr>
        <p:spPr bwMode="auto">
          <a:xfrm>
            <a:off x="6998319" y="5645859"/>
            <a:ext cx="51463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t" hangingPunct="1"/>
            <a:r>
              <a:rPr lang="en-GB" altLang="en-US" sz="1200" dirty="0">
                <a:solidFill>
                  <a:schemeClr val="tx2"/>
                </a:solidFill>
                <a:ea typeface="MS PGothic" panose="020B0600070205080204" pitchFamily="34" charset="-128"/>
                <a:cs typeface="Arial" panose="020B0604020202020204" pitchFamily="34" charset="0"/>
              </a:rPr>
              <a:t>Example of a positive PET/CT scan demonstrating marked tracer uptake</a:t>
            </a:r>
            <a:r>
              <a:rPr lang="en-GB" altLang="en-US" sz="1200" baseline="30000" dirty="0">
                <a:solidFill>
                  <a:schemeClr val="tx2"/>
                </a:solidFill>
                <a:ea typeface="MS PGothic" panose="020B0600070205080204" pitchFamily="34" charset="-128"/>
                <a:cs typeface="Arial" panose="020B0604020202020204" pitchFamily="34" charset="0"/>
              </a:rPr>
              <a:t>1</a:t>
            </a:r>
            <a:endParaRPr lang="en-GB" altLang="en-US" sz="1200" dirty="0">
              <a:solidFill>
                <a:schemeClr val="tx2"/>
              </a:solidFill>
              <a:ea typeface="MS PGothic" panose="020B0600070205080204" pitchFamily="34" charset="-128"/>
              <a:cs typeface="Arial" panose="020B0604020202020204" pitchFamily="34" charset="0"/>
            </a:endParaRPr>
          </a:p>
        </p:txBody>
      </p:sp>
      <p:sp>
        <p:nvSpPr>
          <p:cNvPr id="2" name="Content Placeholder 12">
            <a:extLst>
              <a:ext uri="{FF2B5EF4-FFF2-40B4-BE49-F238E27FC236}">
                <a16:creationId xmlns:a16="http://schemas.microsoft.com/office/drawing/2014/main" id="{6EF02C4E-C42D-7B7F-6675-32A172E306A3}"/>
              </a:ext>
            </a:extLst>
          </p:cNvPr>
          <p:cNvSpPr txBox="1">
            <a:spLocks/>
          </p:cNvSpPr>
          <p:nvPr/>
        </p:nvSpPr>
        <p:spPr>
          <a:xfrm>
            <a:off x="609600" y="6475980"/>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Brandi</a:t>
            </a:r>
          </a:p>
        </p:txBody>
      </p:sp>
    </p:spTree>
    <p:extLst>
      <p:ext uri="{BB962C8B-B14F-4D97-AF65-F5344CB8AC3E}">
        <p14:creationId xmlns:p14="http://schemas.microsoft.com/office/powerpoint/2010/main" val="18548570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39039F-47C6-E2BC-00CF-9D42E473382D}"/>
              </a:ext>
            </a:extLst>
          </p:cNvPr>
          <p:cNvSpPr>
            <a:spLocks noGrp="1"/>
          </p:cNvSpPr>
          <p:nvPr>
            <p:ph type="body" idx="1"/>
          </p:nvPr>
        </p:nvSpPr>
        <p:spPr>
          <a:xfrm>
            <a:off x="609600" y="1214362"/>
            <a:ext cx="10972800" cy="702470"/>
          </a:xfrm>
        </p:spPr>
        <p:txBody>
          <a:bodyPr/>
          <a:lstStyle/>
          <a:p>
            <a:r>
              <a:rPr lang="en-GB" dirty="0"/>
              <a:t>What is the suggested next step after localisation of the </a:t>
            </a:r>
            <a:br>
              <a:rPr lang="en-GB" dirty="0"/>
            </a:br>
            <a:r>
              <a:rPr lang="en-GB" dirty="0"/>
              <a:t>tumour in a patient with TIO?</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Polling question 2</a:t>
            </a:r>
            <a:br>
              <a:rPr lang="en-GB" dirty="0"/>
            </a:br>
            <a:endParaRPr lang="en-GB" dirty="0"/>
          </a:p>
        </p:txBody>
      </p:sp>
      <p:sp>
        <p:nvSpPr>
          <p:cNvPr id="8" name="Content Placeholder 7">
            <a:extLst>
              <a:ext uri="{FF2B5EF4-FFF2-40B4-BE49-F238E27FC236}">
                <a16:creationId xmlns:a16="http://schemas.microsoft.com/office/drawing/2014/main" id="{0DC43592-8A22-7286-E8B3-F487507324C1}"/>
              </a:ext>
            </a:extLst>
          </p:cNvPr>
          <p:cNvSpPr>
            <a:spLocks noGrp="1"/>
          </p:cNvSpPr>
          <p:nvPr>
            <p:ph sz="quarter" idx="14"/>
          </p:nvPr>
        </p:nvSpPr>
        <p:spPr>
          <a:xfrm>
            <a:off x="619200" y="1987200"/>
            <a:ext cx="10963200" cy="3960000"/>
          </a:xfrm>
        </p:spPr>
        <p:txBody>
          <a:bodyPr/>
          <a:lstStyle/>
          <a:p>
            <a:endParaRPr lang="en-GB" dirty="0"/>
          </a:p>
          <a:p>
            <a:pPr marL="457200" indent="-457200">
              <a:buFont typeface="+mj-lt"/>
              <a:buAutoNum type="alphaUcPeriod"/>
            </a:pPr>
            <a:r>
              <a:rPr lang="en-GB" dirty="0"/>
              <a:t>Stop treatment with oral phosphate and calcitriol</a:t>
            </a:r>
          </a:p>
          <a:p>
            <a:pPr marL="457200" indent="-457200">
              <a:buFont typeface="+mj-lt"/>
              <a:buAutoNum type="alphaUcPeriod"/>
            </a:pPr>
            <a:r>
              <a:rPr lang="en-GB" dirty="0"/>
              <a:t>Perform a biopsy of the localised tumour for histological diagnosis</a:t>
            </a:r>
          </a:p>
          <a:p>
            <a:pPr marL="457200" indent="-457200">
              <a:buFont typeface="+mj-lt"/>
              <a:buAutoNum type="alphaUcPeriod"/>
            </a:pPr>
            <a:r>
              <a:rPr lang="en-GB" dirty="0"/>
              <a:t>Schedule the patient for surgical removal of the tumour</a:t>
            </a:r>
          </a:p>
          <a:p>
            <a:pPr marL="457200" indent="-457200">
              <a:buFont typeface="+mj-lt"/>
              <a:buAutoNum type="alphaUcPeriod"/>
            </a:pPr>
            <a:r>
              <a:rPr lang="en-GB" dirty="0"/>
              <a:t>Conduct a follow-up imaging study to monitor tumour growth</a:t>
            </a:r>
          </a:p>
          <a:p>
            <a:endParaRPr lang="en-GB" dirty="0"/>
          </a:p>
        </p:txBody>
      </p:sp>
      <p:sp>
        <p:nvSpPr>
          <p:cNvPr id="15" name="Content Placeholder 14">
            <a:extLst>
              <a:ext uri="{FF2B5EF4-FFF2-40B4-BE49-F238E27FC236}">
                <a16:creationId xmlns:a16="http://schemas.microsoft.com/office/drawing/2014/main" id="{96545A41-3B46-38C5-01D7-33C837B3339B}"/>
              </a:ext>
            </a:extLst>
          </p:cNvPr>
          <p:cNvSpPr>
            <a:spLocks noGrp="1"/>
          </p:cNvSpPr>
          <p:nvPr>
            <p:ph sz="quarter" idx="15"/>
          </p:nvPr>
        </p:nvSpPr>
        <p:spPr/>
        <p:txBody>
          <a:bodyPr/>
          <a:lstStyle/>
          <a:p>
            <a:r>
              <a:rPr lang="en-GB" dirty="0">
                <a:solidFill>
                  <a:schemeClr val="tx2"/>
                </a:solidFill>
              </a:rPr>
              <a:t>TIO, tumour-induced osteomalacia</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34</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2" name="Graphic 1">
            <a:extLst>
              <a:ext uri="{FF2B5EF4-FFF2-40B4-BE49-F238E27FC236}">
                <a16:creationId xmlns:a16="http://schemas.microsoft.com/office/drawing/2014/main" id="{F357C0B4-7949-E0A1-FEA7-9DF62558B7B0}"/>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37964" y="3266097"/>
            <a:ext cx="481236" cy="481236"/>
          </a:xfrm>
          <a:prstGeom prst="rect">
            <a:avLst/>
          </a:prstGeom>
        </p:spPr>
      </p:pic>
    </p:spTree>
    <p:extLst>
      <p:ext uri="{BB962C8B-B14F-4D97-AF65-F5344CB8AC3E}">
        <p14:creationId xmlns:p14="http://schemas.microsoft.com/office/powerpoint/2010/main" val="263401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a:extLst>
              <a:ext uri="{FF2B5EF4-FFF2-40B4-BE49-F238E27FC236}">
                <a16:creationId xmlns:a16="http://schemas.microsoft.com/office/drawing/2014/main" id="{E32BCB4B-A63F-2B68-28DD-284F913F176C}"/>
              </a:ext>
            </a:extLst>
          </p:cNvPr>
          <p:cNvGrpSpPr/>
          <p:nvPr/>
        </p:nvGrpSpPr>
        <p:grpSpPr>
          <a:xfrm>
            <a:off x="8181425" y="4556914"/>
            <a:ext cx="614259" cy="1015184"/>
            <a:chOff x="3384000" y="4149080"/>
            <a:chExt cx="565200" cy="589099"/>
          </a:xfrm>
        </p:grpSpPr>
        <p:cxnSp>
          <p:nvCxnSpPr>
            <p:cNvPr id="1027" name="Straight Connector 1026">
              <a:extLst>
                <a:ext uri="{FF2B5EF4-FFF2-40B4-BE49-F238E27FC236}">
                  <a16:creationId xmlns:a16="http://schemas.microsoft.com/office/drawing/2014/main" id="{2EA83E8D-54E2-E569-3D7C-3F3110090870}"/>
                </a:ext>
              </a:extLst>
            </p:cNvPr>
            <p:cNvCxnSpPr>
              <a:cxnSpLocks/>
            </p:cNvCxnSpPr>
            <p:nvPr/>
          </p:nvCxnSpPr>
          <p:spPr>
            <a:xfrm>
              <a:off x="3398400" y="4509120"/>
              <a:ext cx="0" cy="229059"/>
            </a:xfrm>
            <a:prstGeom prst="line">
              <a:avLst/>
            </a:prstGeom>
            <a:ln w="285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47559A02-E97C-EAB4-BAF5-6D5260532F9C}"/>
                </a:ext>
              </a:extLst>
            </p:cNvPr>
            <p:cNvCxnSpPr>
              <a:cxnSpLocks/>
            </p:cNvCxnSpPr>
            <p:nvPr/>
          </p:nvCxnSpPr>
          <p:spPr>
            <a:xfrm>
              <a:off x="3935760" y="4149080"/>
              <a:ext cx="0" cy="357813"/>
            </a:xfrm>
            <a:prstGeom prst="line">
              <a:avLst/>
            </a:prstGeom>
            <a:ln w="28575">
              <a:solidFill>
                <a:schemeClr val="tx2"/>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94DC3192-5BAB-9FE1-4455-98EA570B29D2}"/>
                </a:ext>
              </a:extLst>
            </p:cNvPr>
            <p:cNvCxnSpPr>
              <a:cxnSpLocks/>
            </p:cNvCxnSpPr>
            <p:nvPr/>
          </p:nvCxnSpPr>
          <p:spPr>
            <a:xfrm>
              <a:off x="3384000" y="4509126"/>
              <a:ext cx="565200" cy="0"/>
            </a:xfrm>
            <a:prstGeom prst="line">
              <a:avLst/>
            </a:prstGeom>
            <a:ln w="28575">
              <a:solidFill>
                <a:schemeClr val="tx2"/>
              </a:solidFill>
              <a:prstDash val="solid"/>
              <a:tailEnd type="none" w="med" len="me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9B69845D-6B2E-405F-335D-FA56D8B3FC09}"/>
              </a:ext>
            </a:extLst>
          </p:cNvPr>
          <p:cNvSpPr>
            <a:spLocks noGrp="1"/>
          </p:cNvSpPr>
          <p:nvPr>
            <p:ph type="title"/>
          </p:nvPr>
        </p:nvSpPr>
        <p:spPr>
          <a:xfrm>
            <a:off x="619201" y="259200"/>
            <a:ext cx="10963199" cy="864000"/>
          </a:xfrm>
        </p:spPr>
        <p:txBody>
          <a:bodyPr>
            <a:normAutofit/>
          </a:bodyPr>
          <a:lstStyle/>
          <a:p>
            <a:r>
              <a:rPr lang="en-GB" dirty="0"/>
              <a:t>Tumour-induced </a:t>
            </a:r>
            <a:r>
              <a:rPr lang="en-GB" dirty="0" err="1"/>
              <a:t>Osteomalacia</a:t>
            </a:r>
            <a:br>
              <a:rPr lang="en-GB" dirty="0"/>
            </a:br>
            <a:r>
              <a:rPr lang="en-GB" sz="2400" dirty="0">
                <a:solidFill>
                  <a:schemeClr val="accent1"/>
                </a:solidFill>
              </a:rPr>
              <a:t>treatment algorithm</a:t>
            </a:r>
          </a:p>
        </p:txBody>
      </p:sp>
      <p:sp>
        <p:nvSpPr>
          <p:cNvPr id="4" name="Content Placeholder 3">
            <a:extLst>
              <a:ext uri="{FF2B5EF4-FFF2-40B4-BE49-F238E27FC236}">
                <a16:creationId xmlns:a16="http://schemas.microsoft.com/office/drawing/2014/main" id="{00A89925-4FB3-4851-E55B-6947976FBD6F}"/>
              </a:ext>
            </a:extLst>
          </p:cNvPr>
          <p:cNvSpPr>
            <a:spLocks noGrp="1"/>
          </p:cNvSpPr>
          <p:nvPr>
            <p:ph sz="quarter" idx="15"/>
          </p:nvPr>
        </p:nvSpPr>
        <p:spPr>
          <a:xfrm>
            <a:off x="620183" y="6356351"/>
            <a:ext cx="10180339" cy="365125"/>
          </a:xfrm>
        </p:spPr>
        <p:txBody>
          <a:bodyPr/>
          <a:lstStyle/>
          <a:p>
            <a:r>
              <a:rPr lang="en-GB" altLang="en-US" dirty="0"/>
              <a:t>Jan de Beur, SM, et al. J Intern Med. 2023;293:309-328</a:t>
            </a:r>
          </a:p>
        </p:txBody>
      </p:sp>
      <p:cxnSp>
        <p:nvCxnSpPr>
          <p:cNvPr id="12" name="Straight Connector 11">
            <a:extLst>
              <a:ext uri="{FF2B5EF4-FFF2-40B4-BE49-F238E27FC236}">
                <a16:creationId xmlns:a16="http://schemas.microsoft.com/office/drawing/2014/main" id="{18A3D177-CAA6-283D-8E1F-27A5940FB5A4}"/>
              </a:ext>
            </a:extLst>
          </p:cNvPr>
          <p:cNvCxnSpPr>
            <a:cxnSpLocks/>
          </p:cNvCxnSpPr>
          <p:nvPr/>
        </p:nvCxnSpPr>
        <p:spPr>
          <a:xfrm>
            <a:off x="3289049" y="1964129"/>
            <a:ext cx="0" cy="414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33FF732F-6C7E-115B-663D-61B9CE2754FC}"/>
              </a:ext>
            </a:extLst>
          </p:cNvPr>
          <p:cNvSpPr/>
          <p:nvPr/>
        </p:nvSpPr>
        <p:spPr>
          <a:xfrm>
            <a:off x="2100917" y="3111755"/>
            <a:ext cx="1130692" cy="404003"/>
          </a:xfrm>
          <a:custGeom>
            <a:avLst/>
            <a:gdLst>
              <a:gd name="connsiteX0" fmla="*/ 1667436 w 1667436"/>
              <a:gd name="connsiteY0" fmla="*/ 0 h 466164"/>
              <a:gd name="connsiteX1" fmla="*/ 0 w 1667436"/>
              <a:gd name="connsiteY1" fmla="*/ 0 h 466164"/>
              <a:gd name="connsiteX2" fmla="*/ 0 w 1667436"/>
              <a:gd name="connsiteY2" fmla="*/ 466164 h 466164"/>
            </a:gdLst>
            <a:ahLst/>
            <a:cxnLst>
              <a:cxn ang="0">
                <a:pos x="connsiteX0" y="connsiteY0"/>
              </a:cxn>
              <a:cxn ang="0">
                <a:pos x="connsiteX1" y="connsiteY1"/>
              </a:cxn>
              <a:cxn ang="0">
                <a:pos x="connsiteX2" y="connsiteY2"/>
              </a:cxn>
            </a:cxnLst>
            <a:rect l="l" t="t" r="r" b="b"/>
            <a:pathLst>
              <a:path w="1667436" h="466164">
                <a:moveTo>
                  <a:pt x="1667436" y="0"/>
                </a:moveTo>
                <a:lnTo>
                  <a:pt x="0" y="0"/>
                </a:lnTo>
                <a:lnTo>
                  <a:pt x="0" y="466164"/>
                </a:lnTo>
              </a:path>
            </a:pathLst>
          </a:custGeom>
          <a:noFill/>
          <a:ln w="28575">
            <a:solidFill>
              <a:schemeClr val="accent5">
                <a:lumMod val="50000"/>
              </a:schemeClr>
            </a:solidFill>
            <a:prstDash val="sysDot"/>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ounded Rectangle 19">
            <a:extLst>
              <a:ext uri="{FF2B5EF4-FFF2-40B4-BE49-F238E27FC236}">
                <a16:creationId xmlns:a16="http://schemas.microsoft.com/office/drawing/2014/main" id="{5D54C50D-0870-9E7F-5686-E2BF70B0F766}"/>
              </a:ext>
            </a:extLst>
          </p:cNvPr>
          <p:cNvSpPr/>
          <p:nvPr/>
        </p:nvSpPr>
        <p:spPr>
          <a:xfrm>
            <a:off x="1631504" y="3513224"/>
            <a:ext cx="938826" cy="354704"/>
          </a:xfrm>
          <a:prstGeom prst="roundRect">
            <a:avLst>
              <a:gd name="adj" fmla="val 18986"/>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00" b="1" dirty="0">
                <a:solidFill>
                  <a:schemeClr val="bg1"/>
                </a:solidFill>
                <a:latin typeface="Arial" panose="020B0604020202020204" pitchFamily="34" charset="0"/>
                <a:cs typeface="Arial" panose="020B0604020202020204" pitchFamily="34" charset="0"/>
              </a:rPr>
              <a:t>Venous</a:t>
            </a:r>
            <a:br>
              <a:rPr lang="en-GB" sz="1000" b="1" dirty="0">
                <a:solidFill>
                  <a:schemeClr val="bg1"/>
                </a:solidFill>
                <a:latin typeface="Arial" panose="020B0604020202020204" pitchFamily="34" charset="0"/>
                <a:cs typeface="Arial" panose="020B0604020202020204" pitchFamily="34" charset="0"/>
              </a:rPr>
            </a:br>
            <a:r>
              <a:rPr lang="en-GB" sz="1000" b="1" dirty="0">
                <a:solidFill>
                  <a:schemeClr val="bg1"/>
                </a:solidFill>
                <a:latin typeface="Arial" panose="020B0604020202020204" pitchFamily="34" charset="0"/>
                <a:cs typeface="Arial" panose="020B0604020202020204" pitchFamily="34" charset="0"/>
              </a:rPr>
              <a:t>sampling</a:t>
            </a:r>
            <a:endParaRPr lang="en-GB" sz="1000" b="1" baseline="30000" dirty="0">
              <a:solidFill>
                <a:schemeClr val="bg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7D0D24BD-B0C0-54A8-8A9D-26FC3F63ACAA}"/>
              </a:ext>
            </a:extLst>
          </p:cNvPr>
          <p:cNvCxnSpPr>
            <a:cxnSpLocks/>
          </p:cNvCxnSpPr>
          <p:nvPr/>
        </p:nvCxnSpPr>
        <p:spPr>
          <a:xfrm>
            <a:off x="3289049" y="2546835"/>
            <a:ext cx="0" cy="414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6181D9-651F-A489-B703-2C30E44FE700}"/>
              </a:ext>
            </a:extLst>
          </p:cNvPr>
          <p:cNvCxnSpPr>
            <a:cxnSpLocks/>
          </p:cNvCxnSpPr>
          <p:nvPr/>
        </p:nvCxnSpPr>
        <p:spPr>
          <a:xfrm>
            <a:off x="3829109" y="3106573"/>
            <a:ext cx="0" cy="414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A3C8A8C2-67FD-B959-F701-76E1B3B6FC16}"/>
              </a:ext>
            </a:extLst>
          </p:cNvPr>
          <p:cNvSpPr/>
          <p:nvPr/>
        </p:nvSpPr>
        <p:spPr>
          <a:xfrm>
            <a:off x="1812885" y="2381201"/>
            <a:ext cx="2952328" cy="308300"/>
          </a:xfrm>
          <a:prstGeom prst="roundRect">
            <a:avLst>
              <a:gd name="adj" fmla="val 189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00" b="1" dirty="0">
                <a:solidFill>
                  <a:schemeClr val="bg1"/>
                </a:solidFill>
                <a:latin typeface="Arial" panose="020B0604020202020204" pitchFamily="34" charset="0"/>
                <a:cs typeface="Arial" panose="020B0604020202020204" pitchFamily="34" charset="0"/>
              </a:rPr>
              <a:t>Oral phosphate salts plus active vitamin D</a:t>
            </a:r>
            <a:endParaRPr lang="en-GB" sz="1000" b="1" baseline="30000" dirty="0">
              <a:solidFill>
                <a:schemeClr val="bg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71F41D4C-C9F7-44E8-DFF0-25C7D63E5BAF}"/>
              </a:ext>
            </a:extLst>
          </p:cNvPr>
          <p:cNvSpPr/>
          <p:nvPr/>
        </p:nvSpPr>
        <p:spPr>
          <a:xfrm>
            <a:off x="1812885" y="1809979"/>
            <a:ext cx="2952328" cy="308300"/>
          </a:xfrm>
          <a:prstGeom prst="roundRect">
            <a:avLst>
              <a:gd name="adj" fmla="val 189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200" b="1" dirty="0">
                <a:solidFill>
                  <a:schemeClr val="bg1"/>
                </a:solidFill>
                <a:latin typeface="Arial" panose="020B0604020202020204" pitchFamily="34" charset="0"/>
                <a:cs typeface="Arial" panose="020B0604020202020204" pitchFamily="34" charset="0"/>
              </a:rPr>
              <a:t>If tumour identified</a:t>
            </a:r>
            <a:endParaRPr lang="en-GB" sz="1200" b="1" baseline="30000" dirty="0">
              <a:solidFill>
                <a:schemeClr val="bg1"/>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76C74D4C-2834-F1BD-F4BF-8819E77804FA}"/>
              </a:ext>
            </a:extLst>
          </p:cNvPr>
          <p:cNvCxnSpPr>
            <a:cxnSpLocks/>
          </p:cNvCxnSpPr>
          <p:nvPr/>
        </p:nvCxnSpPr>
        <p:spPr>
          <a:xfrm>
            <a:off x="3829109" y="3671349"/>
            <a:ext cx="0" cy="414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3A057AAD-28D3-D482-5B50-D13E6D4DFA04}"/>
              </a:ext>
            </a:extLst>
          </p:cNvPr>
          <p:cNvSpPr/>
          <p:nvPr/>
        </p:nvSpPr>
        <p:spPr>
          <a:xfrm>
            <a:off x="2999656" y="3535677"/>
            <a:ext cx="1620762" cy="308300"/>
          </a:xfrm>
          <a:prstGeom prst="roundRect">
            <a:avLst>
              <a:gd name="adj" fmla="val 1898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00" b="1" dirty="0">
                <a:solidFill>
                  <a:schemeClr val="bg1"/>
                </a:solidFill>
                <a:latin typeface="Arial" panose="020B0604020202020204" pitchFamily="34" charset="0"/>
                <a:cs typeface="Arial" panose="020B0604020202020204" pitchFamily="34" charset="0"/>
              </a:rPr>
              <a:t>If tumour resectable</a:t>
            </a:r>
            <a:endParaRPr lang="en-GB" sz="1000" b="1" baseline="30000" dirty="0">
              <a:solidFill>
                <a:schemeClr val="bg1"/>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FC09B160-7FC5-BA01-F267-E9ED6FE30D40}"/>
              </a:ext>
            </a:extLst>
          </p:cNvPr>
          <p:cNvCxnSpPr>
            <a:cxnSpLocks/>
            <a:stCxn id="20" idx="3"/>
            <a:endCxn id="17" idx="1"/>
          </p:cNvCxnSpPr>
          <p:nvPr/>
        </p:nvCxnSpPr>
        <p:spPr>
          <a:xfrm flipV="1">
            <a:off x="2570330" y="3689827"/>
            <a:ext cx="429326" cy="749"/>
          </a:xfrm>
          <a:prstGeom prst="line">
            <a:avLst/>
          </a:prstGeom>
          <a:ln w="28575">
            <a:solidFill>
              <a:schemeClr val="accent5">
                <a:lumMod val="50000"/>
              </a:schemeClr>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ABF4FBDE-BAB1-E55B-98BF-3184EC763B4C}"/>
              </a:ext>
            </a:extLst>
          </p:cNvPr>
          <p:cNvSpPr/>
          <p:nvPr/>
        </p:nvSpPr>
        <p:spPr>
          <a:xfrm>
            <a:off x="1812885" y="5568972"/>
            <a:ext cx="4107178" cy="308300"/>
          </a:xfrm>
          <a:prstGeom prst="roundRect">
            <a:avLst>
              <a:gd name="adj" fmla="val 18986"/>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200" b="1" dirty="0">
                <a:solidFill>
                  <a:schemeClr val="tx1"/>
                </a:solidFill>
                <a:latin typeface="Arial" panose="020B0604020202020204" pitchFamily="34" charset="0"/>
                <a:cs typeface="Arial" panose="020B0604020202020204" pitchFamily="34" charset="0"/>
              </a:rPr>
              <a:t>Patient follow-up</a:t>
            </a:r>
            <a:endParaRPr lang="en-GB" sz="1200" b="1" baseline="300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50D0717B-8C80-1D70-FA70-D1BF98868E8B}"/>
              </a:ext>
            </a:extLst>
          </p:cNvPr>
          <p:cNvGrpSpPr/>
          <p:nvPr/>
        </p:nvGrpSpPr>
        <p:grpSpPr>
          <a:xfrm>
            <a:off x="3277349" y="4242820"/>
            <a:ext cx="565200" cy="589099"/>
            <a:chOff x="3384000" y="4149080"/>
            <a:chExt cx="565200" cy="589099"/>
          </a:xfrm>
        </p:grpSpPr>
        <p:cxnSp>
          <p:nvCxnSpPr>
            <p:cNvPr id="29" name="Straight Connector 28">
              <a:extLst>
                <a:ext uri="{FF2B5EF4-FFF2-40B4-BE49-F238E27FC236}">
                  <a16:creationId xmlns:a16="http://schemas.microsoft.com/office/drawing/2014/main" id="{E4F01E7C-D63A-03BA-03F0-FF57D4925CBC}"/>
                </a:ext>
              </a:extLst>
            </p:cNvPr>
            <p:cNvCxnSpPr>
              <a:cxnSpLocks/>
            </p:cNvCxnSpPr>
            <p:nvPr/>
          </p:nvCxnSpPr>
          <p:spPr>
            <a:xfrm>
              <a:off x="3398400" y="4509120"/>
              <a:ext cx="0" cy="229059"/>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8D5A0A-7EB9-2D04-12CA-E7BD9CDF3DAE}"/>
                </a:ext>
              </a:extLst>
            </p:cNvPr>
            <p:cNvCxnSpPr>
              <a:cxnSpLocks/>
            </p:cNvCxnSpPr>
            <p:nvPr/>
          </p:nvCxnSpPr>
          <p:spPr>
            <a:xfrm>
              <a:off x="3935760" y="4149080"/>
              <a:ext cx="0" cy="357813"/>
            </a:xfrm>
            <a:prstGeom prst="line">
              <a:avLst/>
            </a:prstGeom>
            <a:ln w="2857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18AEF3-EDFD-9E81-8A5B-30C387C16577}"/>
                </a:ext>
              </a:extLst>
            </p:cNvPr>
            <p:cNvCxnSpPr>
              <a:cxnSpLocks/>
            </p:cNvCxnSpPr>
            <p:nvPr/>
          </p:nvCxnSpPr>
          <p:spPr>
            <a:xfrm>
              <a:off x="3384000" y="4509126"/>
              <a:ext cx="565200" cy="0"/>
            </a:xfrm>
            <a:prstGeom prst="line">
              <a:avLst/>
            </a:prstGeom>
            <a:ln w="28575">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grpSp>
      <p:sp>
        <p:nvSpPr>
          <p:cNvPr id="18" name="Rounded Rectangle 17">
            <a:extLst>
              <a:ext uri="{FF2B5EF4-FFF2-40B4-BE49-F238E27FC236}">
                <a16:creationId xmlns:a16="http://schemas.microsoft.com/office/drawing/2014/main" id="{7CB184FB-8308-87EB-6442-879B16107E4A}"/>
              </a:ext>
            </a:extLst>
          </p:cNvPr>
          <p:cNvSpPr/>
          <p:nvPr/>
        </p:nvSpPr>
        <p:spPr>
          <a:xfrm>
            <a:off x="2893005" y="4094867"/>
            <a:ext cx="1872208" cy="308300"/>
          </a:xfrm>
          <a:prstGeom prst="roundRect">
            <a:avLst>
              <a:gd name="adj" fmla="val 18986"/>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50" b="1" dirty="0">
                <a:solidFill>
                  <a:schemeClr val="tx1"/>
                </a:solidFill>
                <a:latin typeface="Arial" panose="020B0604020202020204" pitchFamily="34" charset="0"/>
                <a:cs typeface="Arial" panose="020B0604020202020204" pitchFamily="34" charset="0"/>
              </a:rPr>
              <a:t>Surgical resection</a:t>
            </a:r>
            <a:endParaRPr lang="en-GB" sz="1050" b="1" baseline="300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75279336-7C2E-6567-FDEB-F4A8A5F6C808}"/>
              </a:ext>
            </a:extLst>
          </p:cNvPr>
          <p:cNvGrpSpPr/>
          <p:nvPr/>
        </p:nvGrpSpPr>
        <p:grpSpPr>
          <a:xfrm flipH="1">
            <a:off x="3277349" y="4982998"/>
            <a:ext cx="614259" cy="589099"/>
            <a:chOff x="3384000" y="4149080"/>
            <a:chExt cx="565200" cy="589099"/>
          </a:xfrm>
        </p:grpSpPr>
        <p:cxnSp>
          <p:nvCxnSpPr>
            <p:cNvPr id="38" name="Straight Connector 37">
              <a:extLst>
                <a:ext uri="{FF2B5EF4-FFF2-40B4-BE49-F238E27FC236}">
                  <a16:creationId xmlns:a16="http://schemas.microsoft.com/office/drawing/2014/main" id="{C8F33318-3116-E6E4-19C7-29F7ADA5D181}"/>
                </a:ext>
              </a:extLst>
            </p:cNvPr>
            <p:cNvCxnSpPr>
              <a:cxnSpLocks/>
            </p:cNvCxnSpPr>
            <p:nvPr/>
          </p:nvCxnSpPr>
          <p:spPr>
            <a:xfrm>
              <a:off x="3398400" y="4509120"/>
              <a:ext cx="0" cy="229059"/>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9CBAE2-134E-761E-BE5C-B4833E4A2C28}"/>
                </a:ext>
              </a:extLst>
            </p:cNvPr>
            <p:cNvCxnSpPr>
              <a:cxnSpLocks/>
            </p:cNvCxnSpPr>
            <p:nvPr/>
          </p:nvCxnSpPr>
          <p:spPr>
            <a:xfrm>
              <a:off x="3935760" y="4149080"/>
              <a:ext cx="0" cy="357813"/>
            </a:xfrm>
            <a:prstGeom prst="line">
              <a:avLst/>
            </a:prstGeom>
            <a:ln w="2857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D5A32C-A890-999C-F23D-56AD8E191393}"/>
                </a:ext>
              </a:extLst>
            </p:cNvPr>
            <p:cNvCxnSpPr>
              <a:cxnSpLocks/>
            </p:cNvCxnSpPr>
            <p:nvPr/>
          </p:nvCxnSpPr>
          <p:spPr>
            <a:xfrm>
              <a:off x="3384000" y="4509126"/>
              <a:ext cx="565200" cy="0"/>
            </a:xfrm>
            <a:prstGeom prst="line">
              <a:avLst/>
            </a:prstGeom>
            <a:ln w="28575">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grpSp>
      <p:sp>
        <p:nvSpPr>
          <p:cNvPr id="26" name="Rounded Rectangle 25">
            <a:extLst>
              <a:ext uri="{FF2B5EF4-FFF2-40B4-BE49-F238E27FC236}">
                <a16:creationId xmlns:a16="http://schemas.microsoft.com/office/drawing/2014/main" id="{65D67BB1-53A6-0C41-7D6A-DB1C4F3BF3DC}"/>
              </a:ext>
            </a:extLst>
          </p:cNvPr>
          <p:cNvSpPr/>
          <p:nvPr/>
        </p:nvSpPr>
        <p:spPr>
          <a:xfrm>
            <a:off x="1812885" y="4831919"/>
            <a:ext cx="2952328" cy="308300"/>
          </a:xfrm>
          <a:prstGeom prst="roundRect">
            <a:avLst>
              <a:gd name="adj" fmla="val 18986"/>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50" b="1" dirty="0">
                <a:solidFill>
                  <a:schemeClr val="tx1"/>
                </a:solidFill>
                <a:latin typeface="Arial" panose="020B0604020202020204" pitchFamily="34" charset="0"/>
                <a:cs typeface="Arial" panose="020B0604020202020204" pitchFamily="34" charset="0"/>
              </a:rPr>
              <a:t>Cure</a:t>
            </a:r>
            <a:endParaRPr lang="en-GB" sz="1050" b="1" baseline="30000" dirty="0">
              <a:solidFill>
                <a:schemeClr val="tx1"/>
              </a:solidFill>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F6263B68-CDCC-D4BF-903B-1A311811125C}"/>
              </a:ext>
            </a:extLst>
          </p:cNvPr>
          <p:cNvCxnSpPr>
            <a:cxnSpLocks/>
          </p:cNvCxnSpPr>
          <p:nvPr/>
        </p:nvCxnSpPr>
        <p:spPr>
          <a:xfrm>
            <a:off x="4560493" y="3106573"/>
            <a:ext cx="576000" cy="0"/>
          </a:xfrm>
          <a:prstGeom prst="line">
            <a:avLst/>
          </a:prstGeom>
          <a:ln w="28575">
            <a:solidFill>
              <a:schemeClr val="accent1"/>
            </a:solidFill>
            <a:prstDash val="solid"/>
            <a:tailEnd type="triangle" w="med" len="med"/>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11DB0AD4-7514-5DC0-FA2E-20D0A8ECBD15}"/>
              </a:ext>
            </a:extLst>
          </p:cNvPr>
          <p:cNvSpPr/>
          <p:nvPr/>
        </p:nvSpPr>
        <p:spPr>
          <a:xfrm>
            <a:off x="2893005" y="2952423"/>
            <a:ext cx="1872208" cy="308300"/>
          </a:xfrm>
          <a:prstGeom prst="roundRect">
            <a:avLst>
              <a:gd name="adj" fmla="val 189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00" b="1" dirty="0">
                <a:solidFill>
                  <a:schemeClr val="bg1"/>
                </a:solidFill>
                <a:latin typeface="Arial" panose="020B0604020202020204" pitchFamily="34" charset="0"/>
                <a:cs typeface="Arial" panose="020B0604020202020204" pitchFamily="34" charset="0"/>
              </a:rPr>
              <a:t>Anatomical imaging</a:t>
            </a:r>
            <a:endParaRPr lang="en-GB" sz="1000" b="1" baseline="30000" dirty="0">
              <a:solidFill>
                <a:schemeClr val="bg1"/>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219C1DA8-A858-619B-E569-5D828F98D1BC}"/>
              </a:ext>
            </a:extLst>
          </p:cNvPr>
          <p:cNvCxnSpPr>
            <a:cxnSpLocks/>
            <a:endCxn id="43" idx="1"/>
          </p:cNvCxnSpPr>
          <p:nvPr/>
        </p:nvCxnSpPr>
        <p:spPr>
          <a:xfrm flipV="1">
            <a:off x="3842549" y="4603226"/>
            <a:ext cx="1138688" cy="1"/>
          </a:xfrm>
          <a:prstGeom prst="line">
            <a:avLst/>
          </a:prstGeom>
          <a:ln w="28575">
            <a:solidFill>
              <a:schemeClr val="accent5">
                <a:lumMod val="50000"/>
              </a:schemeClr>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46" name="Freeform 45">
            <a:extLst>
              <a:ext uri="{FF2B5EF4-FFF2-40B4-BE49-F238E27FC236}">
                <a16:creationId xmlns:a16="http://schemas.microsoft.com/office/drawing/2014/main" id="{D5EB6B0D-F274-DE66-11A7-2D36FDCA8008}"/>
              </a:ext>
            </a:extLst>
          </p:cNvPr>
          <p:cNvSpPr/>
          <p:nvPr/>
        </p:nvSpPr>
        <p:spPr>
          <a:xfrm rot="5400000" flipH="1">
            <a:off x="4912266" y="4454161"/>
            <a:ext cx="389255" cy="682197"/>
          </a:xfrm>
          <a:custGeom>
            <a:avLst/>
            <a:gdLst>
              <a:gd name="connsiteX0" fmla="*/ 1667436 w 1667436"/>
              <a:gd name="connsiteY0" fmla="*/ 0 h 466164"/>
              <a:gd name="connsiteX1" fmla="*/ 0 w 1667436"/>
              <a:gd name="connsiteY1" fmla="*/ 0 h 466164"/>
              <a:gd name="connsiteX2" fmla="*/ 0 w 1667436"/>
              <a:gd name="connsiteY2" fmla="*/ 466164 h 466164"/>
            </a:gdLst>
            <a:ahLst/>
            <a:cxnLst>
              <a:cxn ang="0">
                <a:pos x="connsiteX0" y="connsiteY0"/>
              </a:cxn>
              <a:cxn ang="0">
                <a:pos x="connsiteX1" y="connsiteY1"/>
              </a:cxn>
              <a:cxn ang="0">
                <a:pos x="connsiteX2" y="connsiteY2"/>
              </a:cxn>
            </a:cxnLst>
            <a:rect l="l" t="t" r="r" b="b"/>
            <a:pathLst>
              <a:path w="1667436" h="466164">
                <a:moveTo>
                  <a:pt x="1667436" y="0"/>
                </a:moveTo>
                <a:lnTo>
                  <a:pt x="0" y="0"/>
                </a:lnTo>
                <a:lnTo>
                  <a:pt x="0" y="466164"/>
                </a:lnTo>
              </a:path>
            </a:pathLst>
          </a:custGeom>
          <a:noFill/>
          <a:ln w="28575">
            <a:solidFill>
              <a:schemeClr val="accent5">
                <a:lumMod val="50000"/>
              </a:schemeClr>
            </a:solidFill>
            <a:prstDash val="sysDot"/>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47" name="Straight Connector 46">
            <a:extLst>
              <a:ext uri="{FF2B5EF4-FFF2-40B4-BE49-F238E27FC236}">
                <a16:creationId xmlns:a16="http://schemas.microsoft.com/office/drawing/2014/main" id="{13CD37FE-4A24-F23D-BD7A-4F488B4C6247}"/>
              </a:ext>
            </a:extLst>
          </p:cNvPr>
          <p:cNvCxnSpPr>
            <a:cxnSpLocks/>
          </p:cNvCxnSpPr>
          <p:nvPr/>
        </p:nvCxnSpPr>
        <p:spPr>
          <a:xfrm flipV="1">
            <a:off x="4981237" y="4603226"/>
            <a:ext cx="1138688" cy="1"/>
          </a:xfrm>
          <a:prstGeom prst="line">
            <a:avLst/>
          </a:prstGeom>
          <a:ln w="28575">
            <a:solidFill>
              <a:schemeClr val="accent5">
                <a:lumMod val="50000"/>
              </a:schemeClr>
            </a:solidFill>
            <a:prstDash val="solid"/>
            <a:tailEnd type="triangle" w="med" len="med"/>
          </a:ln>
        </p:spPr>
        <p:style>
          <a:lnRef idx="1">
            <a:schemeClr val="accent1"/>
          </a:lnRef>
          <a:fillRef idx="0">
            <a:schemeClr val="accent1"/>
          </a:fillRef>
          <a:effectRef idx="0">
            <a:schemeClr val="accent1"/>
          </a:effectRef>
          <a:fontRef idx="minor">
            <a:schemeClr val="tx1"/>
          </a:fontRef>
        </p:style>
      </p:cxnSp>
      <p:sp>
        <p:nvSpPr>
          <p:cNvPr id="43" name="Rounded Rectangle 42">
            <a:extLst>
              <a:ext uri="{FF2B5EF4-FFF2-40B4-BE49-F238E27FC236}">
                <a16:creationId xmlns:a16="http://schemas.microsoft.com/office/drawing/2014/main" id="{640D4134-7DCE-20AF-42C4-BEEE31B7E852}"/>
              </a:ext>
            </a:extLst>
          </p:cNvPr>
          <p:cNvSpPr/>
          <p:nvPr/>
        </p:nvSpPr>
        <p:spPr>
          <a:xfrm>
            <a:off x="4981237" y="4425874"/>
            <a:ext cx="938826" cy="354704"/>
          </a:xfrm>
          <a:prstGeom prst="roundRect">
            <a:avLst>
              <a:gd name="adj" fmla="val 18986"/>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900" b="1" dirty="0">
                <a:solidFill>
                  <a:schemeClr val="bg1"/>
                </a:solidFill>
                <a:latin typeface="Arial" panose="020B0604020202020204" pitchFamily="34" charset="0"/>
                <a:cs typeface="Arial" panose="020B0604020202020204" pitchFamily="34" charset="0"/>
              </a:rPr>
              <a:t>Nonsurgical</a:t>
            </a:r>
            <a:br>
              <a:rPr lang="en-GB" sz="900" b="1" dirty="0">
                <a:solidFill>
                  <a:schemeClr val="bg1"/>
                </a:solidFill>
                <a:latin typeface="Arial" panose="020B0604020202020204" pitchFamily="34" charset="0"/>
                <a:cs typeface="Arial" panose="020B0604020202020204" pitchFamily="34" charset="0"/>
              </a:rPr>
            </a:br>
            <a:r>
              <a:rPr lang="en-GB" sz="900" b="1" dirty="0">
                <a:solidFill>
                  <a:schemeClr val="bg1"/>
                </a:solidFill>
                <a:latin typeface="Arial" panose="020B0604020202020204" pitchFamily="34" charset="0"/>
                <a:cs typeface="Arial" panose="020B0604020202020204" pitchFamily="34" charset="0"/>
              </a:rPr>
              <a:t>ablation</a:t>
            </a:r>
            <a:endParaRPr lang="en-GB" sz="900" b="1" baseline="30000" dirty="0">
              <a:solidFill>
                <a:schemeClr val="bg1"/>
              </a:solidFill>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C7411E41-D40E-87F9-3D63-888698CDC871}"/>
              </a:ext>
            </a:extLst>
          </p:cNvPr>
          <p:cNvSpPr/>
          <p:nvPr/>
        </p:nvSpPr>
        <p:spPr>
          <a:xfrm>
            <a:off x="6114455" y="5568972"/>
            <a:ext cx="4107178" cy="308300"/>
          </a:xfrm>
          <a:prstGeom prst="roundRect">
            <a:avLst>
              <a:gd name="adj" fmla="val 18986"/>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200" b="1" dirty="0">
                <a:solidFill>
                  <a:schemeClr val="bg1"/>
                </a:solidFill>
                <a:latin typeface="Arial" panose="020B0604020202020204" pitchFamily="34" charset="0"/>
                <a:cs typeface="Arial" panose="020B0604020202020204" pitchFamily="34" charset="0"/>
              </a:rPr>
              <a:t>Patient follow-up</a:t>
            </a:r>
            <a:endParaRPr lang="en-GB" sz="1200" b="1" baseline="30000" dirty="0">
              <a:solidFill>
                <a:schemeClr val="bg1"/>
              </a:solidFill>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653E23C8-0881-158A-D5BE-9CB4B72D987C}"/>
              </a:ext>
            </a:extLst>
          </p:cNvPr>
          <p:cNvCxnSpPr>
            <a:cxnSpLocks/>
          </p:cNvCxnSpPr>
          <p:nvPr/>
        </p:nvCxnSpPr>
        <p:spPr>
          <a:xfrm flipV="1">
            <a:off x="6135555" y="4603226"/>
            <a:ext cx="1138688" cy="1"/>
          </a:xfrm>
          <a:prstGeom prst="line">
            <a:avLst/>
          </a:prstGeom>
          <a:ln w="28575">
            <a:solidFill>
              <a:schemeClr val="tx2"/>
            </a:solidFill>
            <a:prstDash val="solid"/>
            <a:tailEnd type="triangle" w="med" len="med"/>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45A23ED6-1DCD-0981-A56D-5A481C6E9EC1}"/>
              </a:ext>
            </a:extLst>
          </p:cNvPr>
          <p:cNvSpPr/>
          <p:nvPr/>
        </p:nvSpPr>
        <p:spPr>
          <a:xfrm>
            <a:off x="6114455" y="4425874"/>
            <a:ext cx="957735" cy="354704"/>
          </a:xfrm>
          <a:prstGeom prst="roundRect">
            <a:avLst>
              <a:gd name="adj" fmla="val 1898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900" b="1" dirty="0">
                <a:solidFill>
                  <a:schemeClr val="bg1"/>
                </a:solidFill>
                <a:latin typeface="Arial" panose="020B0604020202020204" pitchFamily="34" charset="0"/>
                <a:cs typeface="Arial" panose="020B0604020202020204" pitchFamily="34" charset="0"/>
              </a:rPr>
              <a:t>If tumour not</a:t>
            </a:r>
            <a:br>
              <a:rPr lang="en-GB" sz="900" b="1" dirty="0">
                <a:solidFill>
                  <a:schemeClr val="bg1"/>
                </a:solidFill>
                <a:latin typeface="Arial" panose="020B0604020202020204" pitchFamily="34" charset="0"/>
                <a:cs typeface="Arial" panose="020B0604020202020204" pitchFamily="34" charset="0"/>
              </a:rPr>
            </a:br>
            <a:r>
              <a:rPr lang="en-GB" sz="900" b="1" dirty="0">
                <a:solidFill>
                  <a:schemeClr val="bg1"/>
                </a:solidFill>
                <a:latin typeface="Arial" panose="020B0604020202020204" pitchFamily="34" charset="0"/>
                <a:cs typeface="Arial" panose="020B0604020202020204" pitchFamily="34" charset="0"/>
              </a:rPr>
              <a:t>resectable</a:t>
            </a:r>
            <a:endParaRPr lang="en-GB" sz="900" b="1" baseline="30000" dirty="0">
              <a:solidFill>
                <a:schemeClr val="bg1"/>
              </a:solidFill>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6B9A7A47-9820-0320-459F-1A60764D988D}"/>
              </a:ext>
            </a:extLst>
          </p:cNvPr>
          <p:cNvCxnSpPr>
            <a:cxnSpLocks/>
          </p:cNvCxnSpPr>
          <p:nvPr/>
        </p:nvCxnSpPr>
        <p:spPr>
          <a:xfrm>
            <a:off x="5455349" y="3842371"/>
            <a:ext cx="0" cy="576000"/>
          </a:xfrm>
          <a:prstGeom prst="line">
            <a:avLst/>
          </a:prstGeom>
          <a:ln w="28575">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B11C9C2-E3AA-CF2E-2A31-6092664244FF}"/>
              </a:ext>
            </a:extLst>
          </p:cNvPr>
          <p:cNvCxnSpPr>
            <a:cxnSpLocks/>
          </p:cNvCxnSpPr>
          <p:nvPr/>
        </p:nvCxnSpPr>
        <p:spPr>
          <a:xfrm>
            <a:off x="5771055" y="3247738"/>
            <a:ext cx="0" cy="619200"/>
          </a:xfrm>
          <a:prstGeom prst="line">
            <a:avLst/>
          </a:prstGeom>
          <a:ln w="28575">
            <a:solidFill>
              <a:schemeClr val="accent1"/>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FFD8372-4E60-E39E-E3E3-3087BEF1E99C}"/>
              </a:ext>
            </a:extLst>
          </p:cNvPr>
          <p:cNvCxnSpPr>
            <a:cxnSpLocks/>
          </p:cNvCxnSpPr>
          <p:nvPr/>
        </p:nvCxnSpPr>
        <p:spPr>
          <a:xfrm>
            <a:off x="5447991" y="3854899"/>
            <a:ext cx="330933" cy="0"/>
          </a:xfrm>
          <a:prstGeom prst="line">
            <a:avLst/>
          </a:prstGeom>
          <a:ln w="28575">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DFBD56-076A-BA20-275F-00581933A7EA}"/>
              </a:ext>
            </a:extLst>
          </p:cNvPr>
          <p:cNvCxnSpPr>
            <a:cxnSpLocks/>
          </p:cNvCxnSpPr>
          <p:nvPr/>
        </p:nvCxnSpPr>
        <p:spPr>
          <a:xfrm>
            <a:off x="8745469" y="1964129"/>
            <a:ext cx="0" cy="414000"/>
          </a:xfrm>
          <a:prstGeom prst="line">
            <a:avLst/>
          </a:prstGeom>
          <a:ln w="285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0C75B7DA-D180-918E-1DD7-68448E6DBAAA}"/>
              </a:ext>
            </a:extLst>
          </p:cNvPr>
          <p:cNvSpPr/>
          <p:nvPr/>
        </p:nvSpPr>
        <p:spPr>
          <a:xfrm>
            <a:off x="7269305" y="2378129"/>
            <a:ext cx="2952328" cy="2402443"/>
          </a:xfrm>
          <a:prstGeom prst="roundRect">
            <a:avLst>
              <a:gd name="adj" fmla="val 5926"/>
            </a:avLst>
          </a:prstGeom>
          <a:gradFill>
            <a:gsLst>
              <a:gs pos="0">
                <a:schemeClr val="tx2">
                  <a:lumMod val="20000"/>
                  <a:lumOff val="80000"/>
                </a:schemeClr>
              </a:gs>
              <a:gs pos="100000">
                <a:schemeClr val="tx2">
                  <a:lumMod val="60000"/>
                  <a:lumOff val="4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endParaRPr lang="en-GB" sz="900" b="1" baseline="30000" dirty="0">
              <a:solidFill>
                <a:schemeClr val="bg1"/>
              </a:solidFill>
              <a:latin typeface="Arial" panose="020B0604020202020204" pitchFamily="34" charset="0"/>
              <a:cs typeface="Arial" panose="020B0604020202020204" pitchFamily="34" charset="0"/>
            </a:endParaRPr>
          </a:p>
        </p:txBody>
      </p:sp>
      <p:sp>
        <p:nvSpPr>
          <p:cNvPr id="62" name="Rounded Rectangle 61">
            <a:extLst>
              <a:ext uri="{FF2B5EF4-FFF2-40B4-BE49-F238E27FC236}">
                <a16:creationId xmlns:a16="http://schemas.microsoft.com/office/drawing/2014/main" id="{37F07399-6DCB-40F7-1C6B-CD47F5390172}"/>
              </a:ext>
            </a:extLst>
          </p:cNvPr>
          <p:cNvSpPr/>
          <p:nvPr/>
        </p:nvSpPr>
        <p:spPr>
          <a:xfrm>
            <a:off x="7650558" y="2590975"/>
            <a:ext cx="2189822" cy="692950"/>
          </a:xfrm>
          <a:prstGeom prst="roundRect">
            <a:avLst>
              <a:gd name="adj" fmla="val 12235"/>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100" b="1" dirty="0">
                <a:solidFill>
                  <a:schemeClr val="tx1"/>
                </a:solidFill>
                <a:latin typeface="Arial" panose="020B0604020202020204" pitchFamily="34" charset="0"/>
                <a:cs typeface="Arial" panose="020B0604020202020204" pitchFamily="34" charset="0"/>
              </a:rPr>
              <a:t>Oral phosphate salts plus active vitamin D</a:t>
            </a:r>
          </a:p>
        </p:txBody>
      </p:sp>
      <p:sp>
        <p:nvSpPr>
          <p:cNvPr id="63" name="Rounded Rectangle 62">
            <a:extLst>
              <a:ext uri="{FF2B5EF4-FFF2-40B4-BE49-F238E27FC236}">
                <a16:creationId xmlns:a16="http://schemas.microsoft.com/office/drawing/2014/main" id="{90C7F700-714A-120F-F096-778AACC8044A}"/>
              </a:ext>
            </a:extLst>
          </p:cNvPr>
          <p:cNvSpPr/>
          <p:nvPr/>
        </p:nvSpPr>
        <p:spPr>
          <a:xfrm>
            <a:off x="7650558" y="3863963"/>
            <a:ext cx="2189822" cy="692950"/>
          </a:xfrm>
          <a:prstGeom prst="roundRect">
            <a:avLst>
              <a:gd name="adj" fmla="val 12235"/>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100" b="1" dirty="0">
                <a:solidFill>
                  <a:schemeClr val="tx1"/>
                </a:solidFill>
                <a:latin typeface="Arial" panose="020B0604020202020204" pitchFamily="34" charset="0"/>
                <a:cs typeface="Arial" panose="020B0604020202020204" pitchFamily="34" charset="0"/>
              </a:rPr>
              <a:t>Burosumab</a:t>
            </a:r>
          </a:p>
        </p:txBody>
      </p:sp>
      <p:sp>
        <p:nvSpPr>
          <p:cNvPr id="1024" name="Oval 1023">
            <a:extLst>
              <a:ext uri="{FF2B5EF4-FFF2-40B4-BE49-F238E27FC236}">
                <a16:creationId xmlns:a16="http://schemas.microsoft.com/office/drawing/2014/main" id="{FE4B465A-42FA-13FB-A8A8-C4B48550519E}"/>
              </a:ext>
            </a:extLst>
          </p:cNvPr>
          <p:cNvSpPr/>
          <p:nvPr/>
        </p:nvSpPr>
        <p:spPr>
          <a:xfrm>
            <a:off x="8522241" y="3350715"/>
            <a:ext cx="446457" cy="446457"/>
          </a:xfrm>
          <a:prstGeom prst="ellipse">
            <a:avLst/>
          </a:prstGeom>
          <a:solidFill>
            <a:schemeClr val="tx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900" b="1" dirty="0">
                <a:latin typeface="Arial" panose="020B0604020202020204" pitchFamily="34" charset="0"/>
                <a:cs typeface="Arial" panose="020B0604020202020204" pitchFamily="34" charset="0"/>
              </a:rPr>
              <a:t>OR</a:t>
            </a:r>
          </a:p>
        </p:txBody>
      </p:sp>
      <p:sp>
        <p:nvSpPr>
          <p:cNvPr id="60" name="Rounded Rectangle 59">
            <a:extLst>
              <a:ext uri="{FF2B5EF4-FFF2-40B4-BE49-F238E27FC236}">
                <a16:creationId xmlns:a16="http://schemas.microsoft.com/office/drawing/2014/main" id="{0D344248-A999-D604-2D2E-A41810EEFF61}"/>
              </a:ext>
            </a:extLst>
          </p:cNvPr>
          <p:cNvSpPr/>
          <p:nvPr/>
        </p:nvSpPr>
        <p:spPr>
          <a:xfrm>
            <a:off x="7269305" y="1809979"/>
            <a:ext cx="2952328" cy="308300"/>
          </a:xfrm>
          <a:prstGeom prst="roundRect">
            <a:avLst>
              <a:gd name="adj" fmla="val 18986"/>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200" b="1" dirty="0">
                <a:solidFill>
                  <a:schemeClr val="bg1"/>
                </a:solidFill>
                <a:latin typeface="Arial" panose="020B0604020202020204" pitchFamily="34" charset="0"/>
                <a:cs typeface="Arial" panose="020B0604020202020204" pitchFamily="34" charset="0"/>
              </a:rPr>
              <a:t>If tumour not identified</a:t>
            </a:r>
            <a:endParaRPr lang="en-GB" sz="1200" b="1" baseline="30000" dirty="0">
              <a:solidFill>
                <a:schemeClr val="bg1"/>
              </a:solidFill>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F8A20EEE-04A8-2139-2BAE-C28236CE88B3}"/>
              </a:ext>
            </a:extLst>
          </p:cNvPr>
          <p:cNvCxnSpPr>
            <a:cxnSpLocks/>
            <a:stCxn id="9" idx="0"/>
            <a:endCxn id="60" idx="0"/>
          </p:cNvCxnSpPr>
          <p:nvPr/>
        </p:nvCxnSpPr>
        <p:spPr>
          <a:xfrm rot="5400000" flipH="1" flipV="1">
            <a:off x="6017259" y="-918231"/>
            <a:ext cx="12700" cy="5456420"/>
          </a:xfrm>
          <a:prstGeom prst="bentConnector3">
            <a:avLst>
              <a:gd name="adj1" fmla="val 1800000"/>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8" name="Rounded Rectangle 41">
            <a:extLst>
              <a:ext uri="{FF2B5EF4-FFF2-40B4-BE49-F238E27FC236}">
                <a16:creationId xmlns:a16="http://schemas.microsoft.com/office/drawing/2014/main" id="{02E0C0F2-41E8-64E9-3DC2-B090C28D50BA}"/>
              </a:ext>
            </a:extLst>
          </p:cNvPr>
          <p:cNvSpPr/>
          <p:nvPr/>
        </p:nvSpPr>
        <p:spPr>
          <a:xfrm>
            <a:off x="5233063" y="1003717"/>
            <a:ext cx="1310095" cy="354704"/>
          </a:xfrm>
          <a:prstGeom prst="roundRect">
            <a:avLst>
              <a:gd name="adj" fmla="val 1898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600" b="1" dirty="0">
                <a:solidFill>
                  <a:schemeClr val="bg1"/>
                </a:solidFill>
                <a:latin typeface="Arial" panose="020B0604020202020204" pitchFamily="34" charset="0"/>
                <a:cs typeface="Arial" panose="020B0604020202020204" pitchFamily="34" charset="0"/>
              </a:rPr>
              <a:t>Diagnosis</a:t>
            </a:r>
            <a:endParaRPr lang="en-GB" sz="1600" b="1" baseline="30000" dirty="0">
              <a:solidFill>
                <a:schemeClr val="bg1"/>
              </a:solidFill>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0A0993C4-1F13-A3E4-6AB0-7814DFB3381A}"/>
              </a:ext>
            </a:extLst>
          </p:cNvPr>
          <p:cNvCxnSpPr>
            <a:cxnSpLocks/>
            <a:stCxn id="8" idx="2"/>
          </p:cNvCxnSpPr>
          <p:nvPr/>
        </p:nvCxnSpPr>
        <p:spPr>
          <a:xfrm>
            <a:off x="5888111" y="1358421"/>
            <a:ext cx="0" cy="235534"/>
          </a:xfrm>
          <a:prstGeom prst="line">
            <a:avLst/>
          </a:prstGeom>
        </p:spPr>
        <p:style>
          <a:lnRef idx="2">
            <a:schemeClr val="accent6"/>
          </a:lnRef>
          <a:fillRef idx="0">
            <a:schemeClr val="accent6"/>
          </a:fillRef>
          <a:effectRef idx="1">
            <a:schemeClr val="accent6"/>
          </a:effectRef>
          <a:fontRef idx="minor">
            <a:schemeClr val="tx1"/>
          </a:fontRef>
        </p:style>
      </p:cxnSp>
      <p:cxnSp>
        <p:nvCxnSpPr>
          <p:cNvPr id="5" name="Straight Connector 4">
            <a:extLst>
              <a:ext uri="{FF2B5EF4-FFF2-40B4-BE49-F238E27FC236}">
                <a16:creationId xmlns:a16="http://schemas.microsoft.com/office/drawing/2014/main" id="{ABAC323A-D9BC-3DE1-4DB6-6BDD82A21EF4}"/>
              </a:ext>
            </a:extLst>
          </p:cNvPr>
          <p:cNvCxnSpPr>
            <a:cxnSpLocks/>
          </p:cNvCxnSpPr>
          <p:nvPr/>
        </p:nvCxnSpPr>
        <p:spPr>
          <a:xfrm>
            <a:off x="6446587" y="3085032"/>
            <a:ext cx="827656" cy="0"/>
          </a:xfrm>
          <a:prstGeom prst="line">
            <a:avLst/>
          </a:prstGeom>
          <a:ln w="28575">
            <a:solidFill>
              <a:schemeClr val="accent1"/>
            </a:solidFill>
            <a:prstDash val="solid"/>
            <a:tailEnd type="triangle" w="med" len="med"/>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32659EF8-1CC7-90F7-C391-2ECD61030ECA}"/>
              </a:ext>
            </a:extLst>
          </p:cNvPr>
          <p:cNvSpPr txBox="1">
            <a:spLocks/>
          </p:cNvSpPr>
          <p:nvPr/>
        </p:nvSpPr>
        <p:spPr>
          <a:xfrm>
            <a:off x="9259808" y="5672869"/>
            <a:ext cx="1528356" cy="513079"/>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ltLang="en-US" sz="1100" i="1" dirty="0"/>
              <a:t>Adapted figure</a:t>
            </a:r>
          </a:p>
        </p:txBody>
      </p:sp>
      <p:sp>
        <p:nvSpPr>
          <p:cNvPr id="42" name="Rounded Rectangle 41">
            <a:extLst>
              <a:ext uri="{FF2B5EF4-FFF2-40B4-BE49-F238E27FC236}">
                <a16:creationId xmlns:a16="http://schemas.microsoft.com/office/drawing/2014/main" id="{3F302E43-1A9B-3764-E3F2-CF6C56E3C668}"/>
              </a:ext>
            </a:extLst>
          </p:cNvPr>
          <p:cNvSpPr/>
          <p:nvPr/>
        </p:nvSpPr>
        <p:spPr>
          <a:xfrm>
            <a:off x="5136492" y="2929221"/>
            <a:ext cx="1751559" cy="354704"/>
          </a:xfrm>
          <a:prstGeom prst="roundRect">
            <a:avLst>
              <a:gd name="adj" fmla="val 18986"/>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5000"/>
              </a:lnSpc>
            </a:pPr>
            <a:r>
              <a:rPr lang="en-GB" sz="1050" b="1" dirty="0">
                <a:solidFill>
                  <a:schemeClr val="bg1"/>
                </a:solidFill>
                <a:latin typeface="Arial" panose="020B0604020202020204" pitchFamily="34" charset="0"/>
                <a:cs typeface="Arial" panose="020B0604020202020204" pitchFamily="34" charset="0"/>
              </a:rPr>
              <a:t>If tumour not resectable</a:t>
            </a:r>
            <a:endParaRPr lang="en-GB" sz="1050" b="1"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90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74286B9-1763-DA73-184F-B12E609F5721}"/>
              </a:ext>
            </a:extLst>
          </p:cNvPr>
          <p:cNvSpPr>
            <a:spLocks noGrp="1"/>
          </p:cNvSpPr>
          <p:nvPr>
            <p:ph sz="quarter" idx="12"/>
          </p:nvPr>
        </p:nvSpPr>
        <p:spPr/>
        <p:txBody>
          <a:bodyPr/>
          <a:lstStyle/>
          <a:p>
            <a:pPr marL="0" indent="0">
              <a:buNone/>
            </a:pPr>
            <a:r>
              <a:rPr lang="en-GB" b="1" dirty="0">
                <a:solidFill>
                  <a:schemeClr val="accent1"/>
                </a:solidFill>
              </a:rPr>
              <a:t>The tumour was successfully removed from the right femoral trochanter:</a:t>
            </a:r>
            <a:endParaRPr lang="en-GB" sz="2000" dirty="0">
              <a:solidFill>
                <a:schemeClr val="accent1"/>
              </a:solidFill>
            </a:endParaRPr>
          </a:p>
          <a:p>
            <a:r>
              <a:rPr lang="en-GB" dirty="0"/>
              <a:t>Histologically diagnosed as an osteoblastoma, positive for FGF23 peptide with staining</a:t>
            </a:r>
          </a:p>
          <a:p>
            <a:r>
              <a:rPr lang="en-GB" dirty="0"/>
              <a:t>24 hours post-surgery, FGF23 values dropped to 16.4 pg/mL</a:t>
            </a:r>
          </a:p>
          <a:p>
            <a:r>
              <a:rPr lang="en-GB" dirty="0"/>
              <a:t>Shortly after surgery, the patient was able to walk without help and went back to skiing</a:t>
            </a:r>
            <a:endParaRPr lang="en-GB" sz="2000" dirty="0">
              <a:solidFill>
                <a:schemeClr val="tx2"/>
              </a:solidFill>
            </a:endParaRP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normAutofit/>
          </a:bodyPr>
          <a:lstStyle/>
          <a:p>
            <a:r>
              <a:rPr lang="en-GB" dirty="0"/>
              <a:t>Definitive management</a:t>
            </a:r>
            <a:br>
              <a:rPr lang="en-GB" dirty="0"/>
            </a:br>
            <a:r>
              <a:rPr lang="en-GB" sz="2400" dirty="0">
                <a:solidFill>
                  <a:schemeClr val="accent1"/>
                </a:solidFill>
              </a:rPr>
              <a:t>tumour removal</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36</a:t>
            </a:fld>
            <a:endParaRPr lang="en-GB" dirty="0"/>
          </a:p>
        </p:txBody>
      </p:sp>
      <p:sp>
        <p:nvSpPr>
          <p:cNvPr id="9" name="Content Placeholder 8">
            <a:extLst>
              <a:ext uri="{FF2B5EF4-FFF2-40B4-BE49-F238E27FC236}">
                <a16:creationId xmlns:a16="http://schemas.microsoft.com/office/drawing/2014/main" id="{4361A279-BF52-2B65-F03D-16FF6433A40D}"/>
              </a:ext>
            </a:extLst>
          </p:cNvPr>
          <p:cNvSpPr>
            <a:spLocks noGrp="1"/>
          </p:cNvSpPr>
          <p:nvPr>
            <p:ph sz="quarter" idx="15"/>
          </p:nvPr>
        </p:nvSpPr>
        <p:spPr>
          <a:xfrm>
            <a:off x="620183" y="6165304"/>
            <a:ext cx="10180339" cy="365125"/>
          </a:xfrm>
        </p:spPr>
        <p:txBody>
          <a:bodyPr/>
          <a:lstStyle/>
          <a:p>
            <a:pPr fontAlgn="t"/>
            <a:r>
              <a:rPr lang="en-GB" altLang="en-US" sz="1200" dirty="0">
                <a:solidFill>
                  <a:schemeClr val="tx2"/>
                </a:solidFill>
                <a:ea typeface="MS PGothic" panose="020B0600070205080204" pitchFamily="34" charset="-128"/>
                <a:cs typeface="Arial" panose="020B0604020202020204" pitchFamily="34" charset="0"/>
              </a:rPr>
              <a:t>FGF23, fibroblast growth factor 23;</a:t>
            </a:r>
            <a:endParaRPr lang="en-GB" altLang="en-US" sz="1200" dirty="0">
              <a:solidFill>
                <a:schemeClr val="tx2"/>
              </a:solidFill>
              <a:highlight>
                <a:srgbClr val="FFA402"/>
              </a:highlight>
              <a:ea typeface="MS PGothic" panose="020B060007020508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2" name="Rectangle: Rounded Corners 1">
            <a:extLst>
              <a:ext uri="{FF2B5EF4-FFF2-40B4-BE49-F238E27FC236}">
                <a16:creationId xmlns:a16="http://schemas.microsoft.com/office/drawing/2014/main" id="{01BD9953-67CD-0A7A-E05F-00E26CA68E91}"/>
              </a:ext>
            </a:extLst>
          </p:cNvPr>
          <p:cNvSpPr/>
          <p:nvPr/>
        </p:nvSpPr>
        <p:spPr>
          <a:xfrm>
            <a:off x="2591010" y="4509120"/>
            <a:ext cx="7009980" cy="720080"/>
          </a:xfrm>
          <a:prstGeom prst="roundRect">
            <a:avLst/>
          </a:prstGeom>
          <a:solidFill>
            <a:srgbClr val="C657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Following surgery, the patient made good clinical recovery</a:t>
            </a:r>
          </a:p>
        </p:txBody>
      </p:sp>
      <p:sp>
        <p:nvSpPr>
          <p:cNvPr id="5" name="Content Placeholder 12">
            <a:extLst>
              <a:ext uri="{FF2B5EF4-FFF2-40B4-BE49-F238E27FC236}">
                <a16:creationId xmlns:a16="http://schemas.microsoft.com/office/drawing/2014/main" id="{E2CACB75-920F-6AB2-9E1B-CA08EDAFB72E}"/>
              </a:ext>
            </a:extLst>
          </p:cNvPr>
          <p:cNvSpPr txBox="1">
            <a:spLocks/>
          </p:cNvSpPr>
          <p:nvPr/>
        </p:nvSpPr>
        <p:spPr>
          <a:xfrm>
            <a:off x="620183" y="6356351"/>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Information courtesy of Prof. Brandi</a:t>
            </a:r>
            <a:endParaRPr lang="en-GB" dirty="0"/>
          </a:p>
        </p:txBody>
      </p:sp>
    </p:spTree>
    <p:extLst>
      <p:ext uri="{BB962C8B-B14F-4D97-AF65-F5344CB8AC3E}">
        <p14:creationId xmlns:p14="http://schemas.microsoft.com/office/powerpoint/2010/main" val="333941088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C817916-C08C-065D-2FAA-B061CE21ABCE}"/>
              </a:ext>
            </a:extLst>
          </p:cNvPr>
          <p:cNvSpPr>
            <a:spLocks noGrp="1"/>
          </p:cNvSpPr>
          <p:nvPr>
            <p:ph sz="quarter" idx="12"/>
          </p:nvPr>
        </p:nvSpPr>
        <p:spPr/>
        <p:txBody>
          <a:bodyPr/>
          <a:lstStyle/>
          <a:p>
            <a:r>
              <a:rPr lang="en-GB" dirty="0"/>
              <a:t>This </a:t>
            </a:r>
            <a:r>
              <a:rPr lang="en-GB" dirty="0">
                <a:solidFill>
                  <a:schemeClr val="tx2"/>
                </a:solidFill>
              </a:rPr>
              <a:t>patient suffered multiple vertebral and axial fragility </a:t>
            </a:r>
            <a:r>
              <a:rPr lang="en-GB" b="1" dirty="0">
                <a:solidFill>
                  <a:schemeClr val="accent1"/>
                </a:solidFill>
              </a:rPr>
              <a:t>fractures </a:t>
            </a:r>
            <a:r>
              <a:rPr lang="en-GB" dirty="0"/>
              <a:t>without an apparent </a:t>
            </a:r>
            <a:br>
              <a:rPr lang="en-GB" dirty="0"/>
            </a:br>
            <a:r>
              <a:rPr lang="en-GB" dirty="0"/>
              <a:t>cause </a:t>
            </a:r>
            <a:r>
              <a:rPr lang="en-GB" b="1" dirty="0">
                <a:solidFill>
                  <a:schemeClr val="accent1"/>
                </a:solidFill>
              </a:rPr>
              <a:t>for 4 years before being diagnosed</a:t>
            </a:r>
            <a:r>
              <a:rPr lang="en-GB" dirty="0">
                <a:solidFill>
                  <a:schemeClr val="tx2"/>
                </a:solidFill>
              </a:rPr>
              <a:t> and undergoing successful surgical treatment </a:t>
            </a:r>
          </a:p>
          <a:p>
            <a:r>
              <a:rPr lang="en-GB" dirty="0"/>
              <a:t>A clinical history of </a:t>
            </a:r>
            <a:r>
              <a:rPr lang="en-GB" b="1" dirty="0">
                <a:solidFill>
                  <a:schemeClr val="accent1"/>
                </a:solidFill>
              </a:rPr>
              <a:t>sudden onset of bone abnormalities and fractures</a:t>
            </a:r>
            <a:r>
              <a:rPr lang="en-GB" dirty="0">
                <a:solidFill>
                  <a:schemeClr val="tx2"/>
                </a:solidFill>
              </a:rPr>
              <a:t> without history </a:t>
            </a:r>
            <a:br>
              <a:rPr lang="en-GB" dirty="0">
                <a:solidFill>
                  <a:schemeClr val="tx2"/>
                </a:solidFill>
              </a:rPr>
            </a:br>
            <a:r>
              <a:rPr lang="en-GB" dirty="0">
                <a:solidFill>
                  <a:schemeClr val="tx2"/>
                </a:solidFill>
              </a:rPr>
              <a:t>of trauma in a</a:t>
            </a:r>
            <a:r>
              <a:rPr lang="en-GB" dirty="0"/>
              <a:t> previously healthy individual should prompt </a:t>
            </a:r>
            <a:r>
              <a:rPr lang="en-GB" b="1" dirty="0">
                <a:solidFill>
                  <a:schemeClr val="accent1"/>
                </a:solidFill>
              </a:rPr>
              <a:t>urgent referral </a:t>
            </a:r>
            <a:r>
              <a:rPr lang="en-GB" dirty="0"/>
              <a:t>to a metabolic </a:t>
            </a:r>
            <a:br>
              <a:rPr lang="en-GB" dirty="0"/>
            </a:br>
            <a:r>
              <a:rPr lang="en-GB" dirty="0"/>
              <a:t>bone specialist for further investigation</a:t>
            </a:r>
          </a:p>
          <a:p>
            <a:r>
              <a:rPr lang="en-GB" dirty="0"/>
              <a:t>A full </a:t>
            </a:r>
            <a:r>
              <a:rPr lang="en-GB" b="1" dirty="0">
                <a:solidFill>
                  <a:schemeClr val="accent1"/>
                </a:solidFill>
              </a:rPr>
              <a:t>clinical examination</a:t>
            </a:r>
            <a:r>
              <a:rPr lang="en-GB" dirty="0"/>
              <a:t>, </a:t>
            </a:r>
            <a:r>
              <a:rPr lang="en-GB" b="1" dirty="0">
                <a:solidFill>
                  <a:schemeClr val="accent1"/>
                </a:solidFill>
              </a:rPr>
              <a:t>biochemical investigation </a:t>
            </a:r>
            <a:r>
              <a:rPr lang="en-GB" dirty="0"/>
              <a:t>and </a:t>
            </a:r>
            <a:r>
              <a:rPr lang="en-GB" b="1" dirty="0">
                <a:solidFill>
                  <a:schemeClr val="accent1"/>
                </a:solidFill>
              </a:rPr>
              <a:t>specialised imaging </a:t>
            </a:r>
            <a:r>
              <a:rPr lang="en-GB" dirty="0"/>
              <a:t>may </a:t>
            </a:r>
            <a:br>
              <a:rPr lang="en-GB" dirty="0"/>
            </a:br>
            <a:r>
              <a:rPr lang="en-GB" dirty="0"/>
              <a:t>be required to make a </a:t>
            </a:r>
            <a:r>
              <a:rPr lang="en-GB" b="1" dirty="0">
                <a:solidFill>
                  <a:schemeClr val="accent1"/>
                </a:solidFill>
              </a:rPr>
              <a:t>final diagnosis of TIO </a:t>
            </a:r>
            <a:r>
              <a:rPr lang="en-GB" dirty="0"/>
              <a:t>and to localise the tumour(s)</a:t>
            </a:r>
          </a:p>
          <a:p>
            <a:pPr lvl="1"/>
            <a:r>
              <a:rPr lang="en-GB" sz="2000" b="1" dirty="0">
                <a:solidFill>
                  <a:schemeClr val="accent1"/>
                </a:solidFill>
              </a:rPr>
              <a:t>Many patients suffer for years </a:t>
            </a:r>
            <a:r>
              <a:rPr lang="en-GB" sz="2000" dirty="0"/>
              <a:t>because their tumour is not localised, is not </a:t>
            </a:r>
            <a:br>
              <a:rPr lang="en-GB" sz="2000" dirty="0"/>
            </a:br>
            <a:r>
              <a:rPr lang="en-GB" sz="2000" dirty="0"/>
              <a:t>amenable to surgery or is in an inaccessible location</a:t>
            </a:r>
          </a:p>
          <a:p>
            <a:r>
              <a:rPr lang="en-GB" b="1" dirty="0">
                <a:solidFill>
                  <a:srgbClr val="C6573B"/>
                </a:solidFill>
              </a:rPr>
              <a:t>PET/CT (</a:t>
            </a:r>
            <a:r>
              <a:rPr lang="en-GB" b="1" baseline="30000" dirty="0">
                <a:solidFill>
                  <a:srgbClr val="C6573B"/>
                </a:solidFill>
              </a:rPr>
              <a:t>68</a:t>
            </a:r>
            <a:r>
              <a:rPr lang="en-GB" b="1" dirty="0">
                <a:solidFill>
                  <a:srgbClr val="C6573B"/>
                </a:solidFill>
              </a:rPr>
              <a:t>Gallium-DOTANOC)</a:t>
            </a:r>
            <a:r>
              <a:rPr lang="en-GB" dirty="0"/>
              <a:t> may reveal tumour(s) even if not detected by other </a:t>
            </a:r>
            <a:br>
              <a:rPr lang="en-GB" dirty="0"/>
            </a:br>
            <a:r>
              <a:rPr lang="en-GB" dirty="0"/>
              <a:t>imaging techniques</a:t>
            </a:r>
            <a:endParaRPr lang="en-GB" sz="1200" dirty="0">
              <a:solidFill>
                <a:schemeClr val="tx2"/>
              </a:solidFill>
            </a:endParaRP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Patient case 2</a:t>
            </a:r>
            <a:br>
              <a:rPr lang="en-GB" dirty="0"/>
            </a:br>
            <a:r>
              <a:rPr lang="en-GB" sz="2400" dirty="0">
                <a:solidFill>
                  <a:schemeClr val="accent1"/>
                </a:solidFill>
              </a:rPr>
              <a:t>Summary and learning points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37</a:t>
            </a:fld>
            <a:endParaRPr lang="en-GB" dirty="0"/>
          </a:p>
        </p:txBody>
      </p:sp>
      <p:sp>
        <p:nvSpPr>
          <p:cNvPr id="8" name="Content Placeholder 7">
            <a:extLst>
              <a:ext uri="{FF2B5EF4-FFF2-40B4-BE49-F238E27FC236}">
                <a16:creationId xmlns:a16="http://schemas.microsoft.com/office/drawing/2014/main" id="{A3DFB5D2-1C44-5FFA-58AA-0D0026F50771}"/>
              </a:ext>
            </a:extLst>
          </p:cNvPr>
          <p:cNvSpPr>
            <a:spLocks noGrp="1"/>
          </p:cNvSpPr>
          <p:nvPr>
            <p:ph sz="quarter" idx="15"/>
          </p:nvPr>
        </p:nvSpPr>
        <p:spPr>
          <a:xfrm>
            <a:off x="620183" y="6093296"/>
            <a:ext cx="10180339" cy="365125"/>
          </a:xfrm>
        </p:spPr>
        <p:txBody>
          <a:bodyPr/>
          <a:lstStyle/>
          <a:p>
            <a:r>
              <a:rPr lang="en-GB" altLang="en-US" dirty="0"/>
              <a:t>CT, computed tomography; PET, positron emission tomography; TIO, tumour-induced osteomalacia; XLH, X-linked hypophosphatemia</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2" name="Content Placeholder 12">
            <a:extLst>
              <a:ext uri="{FF2B5EF4-FFF2-40B4-BE49-F238E27FC236}">
                <a16:creationId xmlns:a16="http://schemas.microsoft.com/office/drawing/2014/main" id="{F81514CE-3487-E083-ADBB-F9A32AEF9F04}"/>
              </a:ext>
            </a:extLst>
          </p:cNvPr>
          <p:cNvSpPr txBox="1">
            <a:spLocks/>
          </p:cNvSpPr>
          <p:nvPr/>
        </p:nvSpPr>
        <p:spPr>
          <a:xfrm>
            <a:off x="620183" y="6356351"/>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Information courtesy of Prof. Brandi</a:t>
            </a:r>
          </a:p>
        </p:txBody>
      </p:sp>
    </p:spTree>
    <p:extLst>
      <p:ext uri="{BB962C8B-B14F-4D97-AF65-F5344CB8AC3E}">
        <p14:creationId xmlns:p14="http://schemas.microsoft.com/office/powerpoint/2010/main" val="21770060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B90BE5-2063-CE4C-B3B3-C1772E175CC1}"/>
              </a:ext>
            </a:extLst>
          </p:cNvPr>
          <p:cNvSpPr>
            <a:spLocks noGrp="1"/>
          </p:cNvSpPr>
          <p:nvPr>
            <p:ph type="title"/>
          </p:nvPr>
        </p:nvSpPr>
        <p:spPr/>
        <p:txBody>
          <a:bodyPr/>
          <a:lstStyle/>
          <a:p>
            <a:pPr fontAlgn="auto">
              <a:spcAft>
                <a:spcPts val="0"/>
              </a:spcAft>
              <a:defRPr/>
            </a:pPr>
            <a:r>
              <a:rPr lang="en-GB" sz="3600" dirty="0"/>
              <a:t>Key clinical takeaways</a:t>
            </a:r>
          </a:p>
        </p:txBody>
      </p:sp>
      <p:sp>
        <p:nvSpPr>
          <p:cNvPr id="25603" name="Slide Number Placeholder 1">
            <a:extLst>
              <a:ext uri="{FF2B5EF4-FFF2-40B4-BE49-F238E27FC236}">
                <a16:creationId xmlns:a16="http://schemas.microsoft.com/office/drawing/2014/main" id="{30A4752D-DDFB-4A42-B366-ED88E306C600}"/>
              </a:ext>
            </a:extLst>
          </p:cNvPr>
          <p:cNvSpPr>
            <a:spLocks noGrp="1" noChangeArrowheads="1"/>
          </p:cNvSpPr>
          <p:nvPr>
            <p:ph type="sldNum" sz="quarter" idx="10"/>
          </p:nvPr>
        </p:nvSpPr>
        <p:spPr bwMode="auto">
          <a:xfrm>
            <a:off x="10512425" y="6356350"/>
            <a:ext cx="1069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en-GB"/>
            </a:defPPr>
            <a:lvl1pPr algn="r"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fld id="{50B39680-A7CE-F14D-A109-F5432E72624F}" type="slidenum">
              <a:rPr lang="en-GB" altLang="en-US" smtClean="0"/>
              <a:pPr eaLnBrk="1" hangingPunct="1"/>
              <a:t>38</a:t>
            </a:fld>
            <a:endParaRPr lang="en-GB" altLang="en-US" dirty="0">
              <a:solidFill>
                <a:srgbClr val="FFFFFF"/>
              </a:solidFill>
            </a:endParaRPr>
          </a:p>
        </p:txBody>
      </p:sp>
    </p:spTree>
    <p:extLst>
      <p:ext uri="{BB962C8B-B14F-4D97-AF65-F5344CB8AC3E}">
        <p14:creationId xmlns:p14="http://schemas.microsoft.com/office/powerpoint/2010/main" val="34085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706D950C-154D-FBA8-4128-15D30E68765D}"/>
              </a:ext>
            </a:extLst>
          </p:cNvPr>
          <p:cNvSpPr>
            <a:spLocks noGrp="1"/>
          </p:cNvSpPr>
          <p:nvPr>
            <p:ph sz="quarter" idx="12"/>
          </p:nvPr>
        </p:nvSpPr>
        <p:spPr/>
        <p:txBody>
          <a:bodyPr/>
          <a:lstStyle/>
          <a:p>
            <a:endParaRPr lang="en-GB" b="1" dirty="0">
              <a:solidFill>
                <a:schemeClr val="accent1"/>
              </a:solidFill>
            </a:endParaRPr>
          </a:p>
          <a:p>
            <a:r>
              <a:rPr lang="en-GB" b="1" dirty="0">
                <a:solidFill>
                  <a:schemeClr val="accent1"/>
                </a:solidFill>
              </a:rPr>
              <a:t>Phosphate homeostasis is tightly regulated. </a:t>
            </a:r>
            <a:r>
              <a:rPr lang="en-GB" dirty="0">
                <a:solidFill>
                  <a:schemeClr val="tx2"/>
                </a:solidFill>
              </a:rPr>
              <a:t>FGF23 plays a key role in the </a:t>
            </a:r>
            <a:br>
              <a:rPr lang="en-GB" dirty="0">
                <a:solidFill>
                  <a:schemeClr val="tx2"/>
                </a:solidFill>
              </a:rPr>
            </a:br>
            <a:r>
              <a:rPr lang="en-GB" dirty="0">
                <a:solidFill>
                  <a:schemeClr val="tx2"/>
                </a:solidFill>
              </a:rPr>
              <a:t>mechanisms involved in disorders linked to phosphate wasting</a:t>
            </a:r>
          </a:p>
          <a:p>
            <a:r>
              <a:rPr lang="en-US" dirty="0">
                <a:solidFill>
                  <a:schemeClr val="tx2"/>
                </a:solidFill>
              </a:rPr>
              <a:t>Hypophosphatemia can have genetic or physiological causes.</a:t>
            </a:r>
            <a:r>
              <a:rPr lang="en-GB" dirty="0">
                <a:solidFill>
                  <a:schemeClr val="tx2"/>
                </a:solidFill>
              </a:rPr>
              <a:t> Genetic causes continue throughout the life of the patient and </a:t>
            </a:r>
            <a:r>
              <a:rPr lang="en-GB" b="1" dirty="0">
                <a:solidFill>
                  <a:schemeClr val="accent1"/>
                </a:solidFill>
              </a:rPr>
              <a:t>transition of care </a:t>
            </a:r>
            <a:r>
              <a:rPr lang="en-GB" dirty="0">
                <a:solidFill>
                  <a:schemeClr val="tx2"/>
                </a:solidFill>
              </a:rPr>
              <a:t>from childhood to adulthood is crucial</a:t>
            </a:r>
          </a:p>
          <a:p>
            <a:r>
              <a:rPr lang="en-GB" b="1" dirty="0">
                <a:solidFill>
                  <a:schemeClr val="accent1"/>
                </a:solidFill>
              </a:rPr>
              <a:t>Skeletal deformities </a:t>
            </a:r>
            <a:r>
              <a:rPr lang="en-GB" dirty="0">
                <a:solidFill>
                  <a:schemeClr val="tx2"/>
                </a:solidFill>
              </a:rPr>
              <a:t>in childhood and </a:t>
            </a:r>
            <a:r>
              <a:rPr lang="en-GB" b="1" dirty="0">
                <a:solidFill>
                  <a:schemeClr val="accent1"/>
                </a:solidFill>
              </a:rPr>
              <a:t>sudden onset of bone abnormalities and </a:t>
            </a:r>
            <a:br>
              <a:rPr lang="en-GB" b="1" dirty="0">
                <a:solidFill>
                  <a:schemeClr val="accent1"/>
                </a:solidFill>
              </a:rPr>
            </a:br>
            <a:r>
              <a:rPr lang="en-GB" b="1" dirty="0">
                <a:solidFill>
                  <a:schemeClr val="accent1"/>
                </a:solidFill>
              </a:rPr>
              <a:t>fractures </a:t>
            </a:r>
            <a:r>
              <a:rPr lang="en-GB" dirty="0">
                <a:solidFill>
                  <a:schemeClr val="tx2"/>
                </a:solidFill>
              </a:rPr>
              <a:t>without a history of trauma in a previously healthy adult should prompt </a:t>
            </a:r>
            <a:br>
              <a:rPr lang="en-GB" dirty="0">
                <a:solidFill>
                  <a:schemeClr val="tx2"/>
                </a:solidFill>
              </a:rPr>
            </a:br>
            <a:r>
              <a:rPr lang="en-GB" dirty="0">
                <a:solidFill>
                  <a:schemeClr val="tx2"/>
                </a:solidFill>
              </a:rPr>
              <a:t>suspicion of rare bone disorders, such as </a:t>
            </a:r>
            <a:r>
              <a:rPr lang="en-GB" b="1" dirty="0">
                <a:solidFill>
                  <a:schemeClr val="accent1"/>
                </a:solidFill>
              </a:rPr>
              <a:t>XLH and TIO</a:t>
            </a:r>
          </a:p>
          <a:p>
            <a:r>
              <a:rPr lang="en-GB" b="1" dirty="0">
                <a:solidFill>
                  <a:schemeClr val="accent1"/>
                </a:solidFill>
              </a:rPr>
              <a:t>Several guidelines </a:t>
            </a:r>
            <a:r>
              <a:rPr lang="en-GB" dirty="0">
                <a:solidFill>
                  <a:schemeClr val="tx2"/>
                </a:solidFill>
              </a:rPr>
              <a:t>on the management of chronic hypophosphatemia exist (XLH and TIO). Updates are expected to be published soon</a:t>
            </a:r>
          </a:p>
        </p:txBody>
      </p:sp>
      <p:sp>
        <p:nvSpPr>
          <p:cNvPr id="2" name="Title 2">
            <a:extLst>
              <a:ext uri="{FF2B5EF4-FFF2-40B4-BE49-F238E27FC236}">
                <a16:creationId xmlns:a16="http://schemas.microsoft.com/office/drawing/2014/main" id="{5E7A2A85-FEB7-42DC-D3AC-DBAFD947DDEF}"/>
              </a:ext>
            </a:extLst>
          </p:cNvPr>
          <p:cNvSpPr>
            <a:spLocks noGrp="1"/>
          </p:cNvSpPr>
          <p:nvPr>
            <p:ph type="title"/>
          </p:nvPr>
        </p:nvSpPr>
        <p:spPr>
          <a:xfrm>
            <a:off x="619201" y="259200"/>
            <a:ext cx="10963199" cy="864000"/>
          </a:xfrm>
        </p:spPr>
        <p:txBody>
          <a:bodyPr>
            <a:normAutofit fontScale="90000"/>
          </a:bodyPr>
          <a:lstStyle/>
          <a:p>
            <a:r>
              <a:rPr lang="en-GB" sz="3100" dirty="0"/>
              <a:t>Key clinical takeaways</a:t>
            </a:r>
            <a:br>
              <a:rPr lang="en-GB" dirty="0"/>
            </a:br>
            <a:r>
              <a:rPr lang="en-GB" sz="2700" dirty="0">
                <a:solidFill>
                  <a:schemeClr val="accent1"/>
                </a:solidFill>
              </a:rPr>
              <a:t>Differential diagnosis of chronic hypophosphatemia </a:t>
            </a:r>
            <a:br>
              <a:rPr lang="en-GB" sz="2700" dirty="0">
                <a:solidFill>
                  <a:schemeClr val="accent1"/>
                </a:solidFill>
              </a:rPr>
            </a:br>
            <a:r>
              <a:rPr lang="en-GB" sz="2700" dirty="0">
                <a:solidFill>
                  <a:schemeClr val="accent1"/>
                </a:solidFill>
              </a:rPr>
              <a:t>in children and adults </a:t>
            </a:r>
          </a:p>
        </p:txBody>
      </p:sp>
      <p:sp>
        <p:nvSpPr>
          <p:cNvPr id="4" name="Slide Number Placeholder 3">
            <a:extLst>
              <a:ext uri="{FF2B5EF4-FFF2-40B4-BE49-F238E27FC236}">
                <a16:creationId xmlns:a16="http://schemas.microsoft.com/office/drawing/2014/main" id="{79A6CF9C-AA1A-DD3D-AEE8-AB58F001A3EA}"/>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39</a:t>
            </a:fld>
            <a:endParaRPr lang="en-GB" dirty="0"/>
          </a:p>
        </p:txBody>
      </p:sp>
      <p:sp>
        <p:nvSpPr>
          <p:cNvPr id="14" name="Content Placeholder 13">
            <a:extLst>
              <a:ext uri="{FF2B5EF4-FFF2-40B4-BE49-F238E27FC236}">
                <a16:creationId xmlns:a16="http://schemas.microsoft.com/office/drawing/2014/main" id="{17C1C278-5777-26A1-8D95-D170F4E32291}"/>
              </a:ext>
            </a:extLst>
          </p:cNvPr>
          <p:cNvSpPr>
            <a:spLocks noGrp="1"/>
          </p:cNvSpPr>
          <p:nvPr>
            <p:ph sz="quarter" idx="15"/>
          </p:nvPr>
        </p:nvSpPr>
        <p:spPr/>
        <p:txBody>
          <a:bodyPr/>
          <a:lstStyle/>
          <a:p>
            <a:r>
              <a:rPr lang="en-GB" dirty="0">
                <a:solidFill>
                  <a:schemeClr val="tx2"/>
                </a:solidFill>
              </a:rPr>
              <a:t>FGF23, fibroblast growth factor 23; </a:t>
            </a:r>
            <a:r>
              <a:rPr lang="en-GB" altLang="en-US" dirty="0">
                <a:solidFill>
                  <a:schemeClr val="tx2"/>
                </a:solidFill>
              </a:rPr>
              <a:t>TIO, tumour-induced osteomalacia; XLH, X-linked hypophosphatemia</a:t>
            </a:r>
            <a:endParaRPr lang="en-GB" dirty="0">
              <a:solidFill>
                <a:schemeClr val="tx2"/>
              </a:solidFill>
            </a:endParaRPr>
          </a:p>
        </p:txBody>
      </p:sp>
    </p:spTree>
    <p:extLst>
      <p:ext uri="{BB962C8B-B14F-4D97-AF65-F5344CB8AC3E}">
        <p14:creationId xmlns:p14="http://schemas.microsoft.com/office/powerpoint/2010/main" val="23554148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This programme has been developed by two experts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4</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grpSp>
        <p:nvGrpSpPr>
          <p:cNvPr id="14" name="Group 13">
            <a:extLst>
              <a:ext uri="{FF2B5EF4-FFF2-40B4-BE49-F238E27FC236}">
                <a16:creationId xmlns:a16="http://schemas.microsoft.com/office/drawing/2014/main" id="{1B9B8675-447C-6314-C5E7-E2159F455E55}"/>
              </a:ext>
            </a:extLst>
          </p:cNvPr>
          <p:cNvGrpSpPr/>
          <p:nvPr/>
        </p:nvGrpSpPr>
        <p:grpSpPr>
          <a:xfrm>
            <a:off x="2679075" y="1838631"/>
            <a:ext cx="6833850" cy="4182657"/>
            <a:chOff x="2024743" y="1838631"/>
            <a:chExt cx="6833850" cy="4182657"/>
          </a:xfrm>
        </p:grpSpPr>
        <p:sp>
          <p:nvSpPr>
            <p:cNvPr id="4" name="Rectangle 3">
              <a:extLst>
                <a:ext uri="{FF2B5EF4-FFF2-40B4-BE49-F238E27FC236}">
                  <a16:creationId xmlns:a16="http://schemas.microsoft.com/office/drawing/2014/main" id="{9B0BD2A6-1087-6CFD-FC47-96461FC9C16D}"/>
                </a:ext>
              </a:extLst>
            </p:cNvPr>
            <p:cNvSpPr/>
            <p:nvPr/>
          </p:nvSpPr>
          <p:spPr>
            <a:xfrm>
              <a:off x="2024743" y="1838631"/>
              <a:ext cx="3135153" cy="4182020"/>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Freeform 5">
              <a:extLst>
                <a:ext uri="{FF2B5EF4-FFF2-40B4-BE49-F238E27FC236}">
                  <a16:creationId xmlns:a16="http://schemas.microsoft.com/office/drawing/2014/main" id="{D6F8A5C3-7066-AFCF-3044-F608593427E8}"/>
                </a:ext>
              </a:extLst>
            </p:cNvPr>
            <p:cNvSpPr/>
            <p:nvPr/>
          </p:nvSpPr>
          <p:spPr>
            <a:xfrm>
              <a:off x="2193709" y="2018116"/>
              <a:ext cx="2797222" cy="750490"/>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dirty="0">
                  <a:latin typeface="Arial" panose="020B0604020202020204" pitchFamily="34" charset="0"/>
                  <a:cs typeface="Arial" panose="020B0604020202020204" pitchFamily="34" charset="0"/>
                </a:rPr>
                <a:t>Prof. Maria Luisa Brandi</a:t>
              </a:r>
            </a:p>
            <a:p>
              <a:pPr marL="0" lvl="0" indent="0" algn="ctr" defTabSz="622300">
                <a:lnSpc>
                  <a:spcPct val="90000"/>
                </a:lnSpc>
                <a:spcBef>
                  <a:spcPct val="0"/>
                </a:spcBef>
                <a:spcAft>
                  <a:spcPts val="300"/>
                </a:spcAft>
                <a:buNone/>
              </a:pPr>
              <a:r>
                <a:rPr lang="en-GB" sz="1400" dirty="0">
                  <a:latin typeface="Arial" panose="020B0604020202020204" pitchFamily="34" charset="0"/>
                  <a:cs typeface="Arial" panose="020B0604020202020204" pitchFamily="34" charset="0"/>
                </a:rPr>
                <a:t>Endocrinologist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Vita-Salute University, Italy</a:t>
              </a:r>
              <a:endParaRPr lang="en-GB" sz="1400" kern="1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2087D0A-DA8F-AC7A-C11E-5A67861E9C79}"/>
                </a:ext>
              </a:extLst>
            </p:cNvPr>
            <p:cNvSpPr/>
            <p:nvPr/>
          </p:nvSpPr>
          <p:spPr>
            <a:xfrm>
              <a:off x="5723440" y="1838631"/>
              <a:ext cx="3135153" cy="418265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Freeform 11">
              <a:extLst>
                <a:ext uri="{FF2B5EF4-FFF2-40B4-BE49-F238E27FC236}">
                  <a16:creationId xmlns:a16="http://schemas.microsoft.com/office/drawing/2014/main" id="{64E911C5-F65A-A7D9-839B-AC2F859EF772}"/>
                </a:ext>
              </a:extLst>
            </p:cNvPr>
            <p:cNvSpPr/>
            <p:nvPr/>
          </p:nvSpPr>
          <p:spPr>
            <a:xfrm>
              <a:off x="5892406" y="2018116"/>
              <a:ext cx="2797222" cy="750490"/>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dirty="0">
                  <a:latin typeface="Arial" panose="020B0604020202020204" pitchFamily="34" charset="0"/>
                  <a:cs typeface="Arial" panose="020B0604020202020204" pitchFamily="34" charset="0"/>
                </a:rPr>
                <a:t>Prof. Outi Mäkitie</a:t>
              </a:r>
            </a:p>
            <a:p>
              <a:pPr marL="0" lvl="0" indent="0" algn="ctr" defTabSz="622300">
                <a:lnSpc>
                  <a:spcPct val="90000"/>
                </a:lnSpc>
                <a:spcBef>
                  <a:spcPct val="0"/>
                </a:spcBef>
                <a:spcAft>
                  <a:spcPts val="300"/>
                </a:spcAft>
                <a:buNone/>
              </a:pPr>
              <a:r>
                <a:rPr lang="en-GB" sz="1400" dirty="0">
                  <a:latin typeface="Arial" panose="020B0604020202020204" pitchFamily="34" charset="0"/>
                  <a:cs typeface="Arial" panose="020B0604020202020204" pitchFamily="34" charset="0"/>
                </a:rPr>
                <a:t>Paediatric Endocrinologist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University of Helsinki, Finland</a:t>
              </a:r>
              <a:endParaRPr lang="en-GB" sz="1400" kern="1200" dirty="0">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319512F9-9E8E-9BFE-5AD1-A5268FA37415}"/>
              </a:ext>
            </a:extLst>
          </p:cNvPr>
          <p:cNvPicPr>
            <a:picLocks noChangeAspect="1"/>
          </p:cNvPicPr>
          <p:nvPr/>
        </p:nvPicPr>
        <p:blipFill rotWithShape="1">
          <a:blip r:embed="rId3"/>
          <a:srcRect l="3318" t="2279" r="6373" b="24407"/>
          <a:stretch/>
        </p:blipFill>
        <p:spPr>
          <a:xfrm>
            <a:off x="6546738" y="2912622"/>
            <a:ext cx="2792176" cy="2964650"/>
          </a:xfrm>
          <a:prstGeom prst="roundRect">
            <a:avLst>
              <a:gd name="adj" fmla="val 5191"/>
            </a:avLst>
          </a:prstGeom>
        </p:spPr>
      </p:pic>
      <p:pic>
        <p:nvPicPr>
          <p:cNvPr id="8" name="Picture 7">
            <a:extLst>
              <a:ext uri="{FF2B5EF4-FFF2-40B4-BE49-F238E27FC236}">
                <a16:creationId xmlns:a16="http://schemas.microsoft.com/office/drawing/2014/main" id="{ACA6D6C8-71E5-460B-0D2F-0A7E89589931}"/>
              </a:ext>
            </a:extLst>
          </p:cNvPr>
          <p:cNvPicPr>
            <a:picLocks noChangeAspect="1"/>
          </p:cNvPicPr>
          <p:nvPr/>
        </p:nvPicPr>
        <p:blipFill rotWithShape="1">
          <a:blip r:embed="rId4"/>
          <a:srcRect b="14360"/>
          <a:stretch/>
        </p:blipFill>
        <p:spPr>
          <a:xfrm>
            <a:off x="2848041" y="2906652"/>
            <a:ext cx="2792176" cy="2970620"/>
          </a:xfrm>
          <a:prstGeom prst="roundRect">
            <a:avLst>
              <a:gd name="adj" fmla="val 4351"/>
            </a:avLst>
          </a:prstGeom>
        </p:spPr>
      </p:pic>
    </p:spTree>
    <p:extLst>
      <p:ext uri="{BB962C8B-B14F-4D97-AF65-F5344CB8AC3E}">
        <p14:creationId xmlns:p14="http://schemas.microsoft.com/office/powerpoint/2010/main" val="38369342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47773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19097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B90BE5-2063-CE4C-B3B3-C1772E175CC1}"/>
              </a:ext>
            </a:extLst>
          </p:cNvPr>
          <p:cNvSpPr>
            <a:spLocks noGrp="1"/>
          </p:cNvSpPr>
          <p:nvPr>
            <p:ph type="title"/>
          </p:nvPr>
        </p:nvSpPr>
        <p:spPr/>
        <p:txBody>
          <a:bodyPr/>
          <a:lstStyle/>
          <a:p>
            <a:pPr fontAlgn="auto">
              <a:spcAft>
                <a:spcPts val="0"/>
              </a:spcAft>
              <a:defRPr/>
            </a:pPr>
            <a:br>
              <a:rPr lang="en-GB" sz="3600" dirty="0"/>
            </a:br>
            <a:br>
              <a:rPr lang="en-GB" sz="3600" dirty="0"/>
            </a:br>
            <a:r>
              <a:rPr lang="en-GB" sz="3600" dirty="0"/>
              <a:t>chronic hypophosphatemia: </a:t>
            </a:r>
            <a:br>
              <a:rPr lang="en-GB" sz="3600" dirty="0"/>
            </a:br>
            <a:r>
              <a:rPr lang="en-GB" sz="3200" dirty="0"/>
              <a:t>differential diagnosis in children and adults </a:t>
            </a:r>
            <a:br>
              <a:rPr lang="en-GB" sz="3600" dirty="0"/>
            </a:br>
            <a:br>
              <a:rPr lang="en-GB" sz="3600" dirty="0"/>
            </a:br>
            <a:r>
              <a:rPr lang="en-GB" sz="2800" dirty="0"/>
              <a:t>introduction and common challenges</a:t>
            </a:r>
            <a:endParaRPr lang="en-GB" sz="3600" dirty="0"/>
          </a:p>
        </p:txBody>
      </p:sp>
      <p:sp>
        <p:nvSpPr>
          <p:cNvPr id="25603" name="Slide Number Placeholder 1">
            <a:extLst>
              <a:ext uri="{FF2B5EF4-FFF2-40B4-BE49-F238E27FC236}">
                <a16:creationId xmlns:a16="http://schemas.microsoft.com/office/drawing/2014/main" id="{30A4752D-DDFB-4A42-B366-ED88E306C600}"/>
              </a:ext>
            </a:extLst>
          </p:cNvPr>
          <p:cNvSpPr>
            <a:spLocks noGrp="1" noChangeArrowheads="1"/>
          </p:cNvSpPr>
          <p:nvPr>
            <p:ph type="sldNum" sz="quarter" idx="10"/>
          </p:nvPr>
        </p:nvSpPr>
        <p:spPr bwMode="auto">
          <a:xfrm>
            <a:off x="10512425" y="6356350"/>
            <a:ext cx="1069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en-GB"/>
            </a:defPPr>
            <a:lvl1pPr algn="r" rtl="0" eaLnBrk="0" fontAlgn="base" hangingPunct="0">
              <a:spcBef>
                <a:spcPct val="0"/>
              </a:spcBef>
              <a:spcAft>
                <a:spcPct val="0"/>
              </a:spcAft>
              <a:defRPr sz="1200"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fld id="{50B39680-A7CE-F14D-A109-F5432E72624F}" type="slidenum">
              <a:rPr lang="en-GB" altLang="en-US" smtClean="0"/>
              <a:pPr eaLnBrk="1" hangingPunct="1"/>
              <a:t>5</a:t>
            </a:fld>
            <a:endParaRPr lang="en-GB" altLang="en-US" dirty="0">
              <a:solidFill>
                <a:srgbClr val="FFFFFF"/>
              </a:solidFill>
            </a:endParaRPr>
          </a:p>
        </p:txBody>
      </p:sp>
    </p:spTree>
    <p:extLst>
      <p:ext uri="{BB962C8B-B14F-4D97-AF65-F5344CB8AC3E}">
        <p14:creationId xmlns:p14="http://schemas.microsoft.com/office/powerpoint/2010/main" val="260700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close-up of a kidney&#10;&#10;Description automatically generated">
            <a:extLst>
              <a:ext uri="{FF2B5EF4-FFF2-40B4-BE49-F238E27FC236}">
                <a16:creationId xmlns:a16="http://schemas.microsoft.com/office/drawing/2014/main" id="{18B8AB17-B97C-F812-0E83-248E437CFFF7}"/>
              </a:ext>
            </a:extLst>
          </p:cNvPr>
          <p:cNvPicPr>
            <a:picLocks noChangeAspect="1"/>
          </p:cNvPicPr>
          <p:nvPr/>
        </p:nvPicPr>
        <p:blipFill>
          <a:blip r:embed="rId3">
            <a:alphaModFix amt="80000"/>
          </a:blip>
          <a:stretch>
            <a:fillRect/>
          </a:stretch>
        </p:blipFill>
        <p:spPr>
          <a:xfrm flipH="1">
            <a:off x="8160973" y="2357905"/>
            <a:ext cx="1717113" cy="1717113"/>
          </a:xfrm>
          <a:prstGeom prst="rect">
            <a:avLst/>
          </a:prstGeom>
        </p:spPr>
      </p:pic>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Phosphate homeostasis</a:t>
            </a:r>
            <a:br>
              <a:rPr lang="en-GB" dirty="0"/>
            </a:br>
            <a:r>
              <a:rPr lang="en-GB" sz="2400" dirty="0">
                <a:solidFill>
                  <a:schemeClr val="accent1"/>
                </a:solidFill>
              </a:rPr>
              <a:t>key players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6</a:t>
            </a:fld>
            <a:endParaRPr lang="en-GB" dirty="0"/>
          </a:p>
        </p:txBody>
      </p:sp>
      <p:sp>
        <p:nvSpPr>
          <p:cNvPr id="44" name="Content Placeholder 43">
            <a:extLst>
              <a:ext uri="{FF2B5EF4-FFF2-40B4-BE49-F238E27FC236}">
                <a16:creationId xmlns:a16="http://schemas.microsoft.com/office/drawing/2014/main" id="{63EF582C-E582-2366-14A9-42F34905F131}"/>
              </a:ext>
            </a:extLst>
          </p:cNvPr>
          <p:cNvSpPr>
            <a:spLocks noGrp="1"/>
          </p:cNvSpPr>
          <p:nvPr>
            <p:ph sz="quarter" idx="15"/>
          </p:nvPr>
        </p:nvSpPr>
        <p:spPr/>
        <p:txBody>
          <a:bodyPr/>
          <a:lstStyle/>
          <a:p>
            <a:r>
              <a:rPr lang="en-GB" sz="1200" dirty="0">
                <a:solidFill>
                  <a:schemeClr val="tx2"/>
                </a:solidFill>
                <a:ea typeface="Aileron" charset="0"/>
                <a:cs typeface="Arial" panose="020B0604020202020204" pitchFamily="34" charset="0"/>
              </a:rPr>
              <a:t>FGF23, fibroblast growth factor 23; Npt2a/2c, </a:t>
            </a:r>
            <a:r>
              <a:rPr lang="en-GB" sz="1200" dirty="0">
                <a:solidFill>
                  <a:schemeClr val="tx2"/>
                </a:solidFill>
                <a:cs typeface="Arial" panose="020B0604020202020204" pitchFamily="34" charset="0"/>
              </a:rPr>
              <a:t>sodium-dependent phosphate transport protein 2a/2c; </a:t>
            </a:r>
            <a:r>
              <a:rPr lang="en-GB" sz="1200" dirty="0">
                <a:solidFill>
                  <a:schemeClr val="tx2"/>
                </a:solidFill>
                <a:ea typeface="Aileron" charset="0"/>
                <a:cs typeface="Arial" panose="020B0604020202020204" pitchFamily="34" charset="0"/>
              </a:rPr>
              <a:t>PTH, parathyroid hormone</a:t>
            </a:r>
            <a:br>
              <a:rPr lang="en-GB" sz="1200" dirty="0">
                <a:solidFill>
                  <a:schemeClr val="tx2"/>
                </a:solidFill>
                <a:ea typeface="Aileron" charset="0"/>
                <a:cs typeface="Arial" panose="020B0604020202020204" pitchFamily="34" charset="0"/>
              </a:rPr>
            </a:br>
            <a:r>
              <a:rPr lang="en-GB" altLang="en-US" sz="1200" dirty="0">
                <a:solidFill>
                  <a:schemeClr val="tx2"/>
                </a:solidFill>
                <a:cs typeface="Arial" panose="020B0604020202020204" pitchFamily="34" charset="0"/>
              </a:rPr>
              <a:t>Adapted from: </a:t>
            </a:r>
            <a:r>
              <a:rPr lang="en-GB" sz="1200" dirty="0">
                <a:solidFill>
                  <a:schemeClr val="tx2"/>
                </a:solidFill>
                <a:ea typeface="Aileron" charset="0"/>
                <a:cs typeface="Arial" panose="020B0604020202020204" pitchFamily="34" charset="0"/>
              </a:rPr>
              <a:t>Komaba H</a:t>
            </a:r>
            <a:r>
              <a:rPr lang="en-GB" dirty="0">
                <a:solidFill>
                  <a:schemeClr val="tx2"/>
                </a:solidFill>
                <a:ea typeface="Aileron" charset="0"/>
              </a:rPr>
              <a:t> </a:t>
            </a:r>
            <a:r>
              <a:rPr lang="en-GB" dirty="0">
                <a:solidFill>
                  <a:schemeClr val="tx2"/>
                </a:solidFill>
              </a:rPr>
              <a:t>and </a:t>
            </a:r>
            <a:r>
              <a:rPr lang="en-GB" sz="1200" dirty="0" err="1">
                <a:solidFill>
                  <a:schemeClr val="tx2"/>
                </a:solidFill>
                <a:ea typeface="Aileron" charset="0"/>
                <a:cs typeface="Arial" panose="020B0604020202020204" pitchFamily="34" charset="0"/>
              </a:rPr>
              <a:t>Fukagawa</a:t>
            </a:r>
            <a:r>
              <a:rPr lang="en-GB" sz="1200" dirty="0">
                <a:solidFill>
                  <a:schemeClr val="tx2"/>
                </a:solidFill>
                <a:ea typeface="Aileron" charset="0"/>
                <a:cs typeface="Arial" panose="020B0604020202020204" pitchFamily="34" charset="0"/>
              </a:rPr>
              <a:t> M. Kidney Int. 2016;90:753-63</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4" name="Oval 3">
            <a:extLst>
              <a:ext uri="{FF2B5EF4-FFF2-40B4-BE49-F238E27FC236}">
                <a16:creationId xmlns:a16="http://schemas.microsoft.com/office/drawing/2014/main" id="{C7C3D55B-A158-7714-BA67-E309E0B154AD}"/>
              </a:ext>
            </a:extLst>
          </p:cNvPr>
          <p:cNvSpPr/>
          <p:nvPr/>
        </p:nvSpPr>
        <p:spPr>
          <a:xfrm>
            <a:off x="5106590" y="3257822"/>
            <a:ext cx="1656184"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300" b="1" dirty="0">
                <a:solidFill>
                  <a:schemeClr val="bg1"/>
                </a:solidFill>
                <a:latin typeface="Arial" panose="020B0604020202020204" pitchFamily="34" charset="0"/>
                <a:cs typeface="Arial" panose="020B0604020202020204" pitchFamily="34" charset="0"/>
              </a:rPr>
              <a:t>Extracellular</a:t>
            </a:r>
            <a:br>
              <a:rPr lang="en-GB" sz="1300" b="1" dirty="0">
                <a:solidFill>
                  <a:schemeClr val="bg1"/>
                </a:solidFill>
                <a:latin typeface="Arial" panose="020B0604020202020204" pitchFamily="34" charset="0"/>
                <a:cs typeface="Arial" panose="020B0604020202020204" pitchFamily="34" charset="0"/>
              </a:rPr>
            </a:br>
            <a:r>
              <a:rPr lang="en-GB" sz="1300" b="1" dirty="0">
                <a:solidFill>
                  <a:schemeClr val="bg1"/>
                </a:solidFill>
                <a:latin typeface="Arial" panose="020B0604020202020204" pitchFamily="34" charset="0"/>
                <a:cs typeface="Arial" panose="020B0604020202020204" pitchFamily="34" charset="0"/>
              </a:rPr>
              <a:t>phosphate</a:t>
            </a:r>
          </a:p>
        </p:txBody>
      </p:sp>
      <p:sp>
        <p:nvSpPr>
          <p:cNvPr id="11" name="TextBox 10">
            <a:extLst>
              <a:ext uri="{FF2B5EF4-FFF2-40B4-BE49-F238E27FC236}">
                <a16:creationId xmlns:a16="http://schemas.microsoft.com/office/drawing/2014/main" id="{6D8AF391-5691-7369-C876-12BBF41AF3D3}"/>
              </a:ext>
            </a:extLst>
          </p:cNvPr>
          <p:cNvSpPr txBox="1"/>
          <p:nvPr/>
        </p:nvSpPr>
        <p:spPr>
          <a:xfrm>
            <a:off x="2791070" y="1436338"/>
            <a:ext cx="1457450" cy="692497"/>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Dietary</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phosphate intake</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1,500 mg/day</a:t>
            </a:r>
          </a:p>
        </p:txBody>
      </p:sp>
      <p:cxnSp>
        <p:nvCxnSpPr>
          <p:cNvPr id="12" name="Straight Connector 11">
            <a:extLst>
              <a:ext uri="{FF2B5EF4-FFF2-40B4-BE49-F238E27FC236}">
                <a16:creationId xmlns:a16="http://schemas.microsoft.com/office/drawing/2014/main" id="{47FCBEC3-FC64-9E97-EA74-897A1773E0AC}"/>
              </a:ext>
            </a:extLst>
          </p:cNvPr>
          <p:cNvCxnSpPr>
            <a:cxnSpLocks/>
          </p:cNvCxnSpPr>
          <p:nvPr/>
        </p:nvCxnSpPr>
        <p:spPr>
          <a:xfrm>
            <a:off x="3519796" y="2128835"/>
            <a:ext cx="0" cy="555504"/>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CC449E-4B4A-A2FF-8D18-05FD2CD7BC96}"/>
              </a:ext>
            </a:extLst>
          </p:cNvPr>
          <p:cNvSpPr txBox="1"/>
          <p:nvPr/>
        </p:nvSpPr>
        <p:spPr>
          <a:xfrm>
            <a:off x="2972211" y="4802325"/>
            <a:ext cx="1095172" cy="692497"/>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Faecal</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phosphate</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600 mg/day</a:t>
            </a:r>
          </a:p>
        </p:txBody>
      </p:sp>
      <p:cxnSp>
        <p:nvCxnSpPr>
          <p:cNvPr id="19" name="Straight Connector 18">
            <a:extLst>
              <a:ext uri="{FF2B5EF4-FFF2-40B4-BE49-F238E27FC236}">
                <a16:creationId xmlns:a16="http://schemas.microsoft.com/office/drawing/2014/main" id="{80002DA5-20C9-32C1-A58A-B7BB6EC162AE}"/>
              </a:ext>
            </a:extLst>
          </p:cNvPr>
          <p:cNvCxnSpPr>
            <a:cxnSpLocks/>
          </p:cNvCxnSpPr>
          <p:nvPr/>
        </p:nvCxnSpPr>
        <p:spPr>
          <a:xfrm>
            <a:off x="3519796" y="4252088"/>
            <a:ext cx="0" cy="555504"/>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A2B6B7-0D3B-82F3-F6CC-DF63376A45C9}"/>
              </a:ext>
            </a:extLst>
          </p:cNvPr>
          <p:cNvSpPr txBox="1"/>
          <p:nvPr/>
        </p:nvSpPr>
        <p:spPr>
          <a:xfrm>
            <a:off x="2564086" y="3925618"/>
            <a:ext cx="816249"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Intestine</a:t>
            </a:r>
          </a:p>
        </p:txBody>
      </p:sp>
      <p:sp>
        <p:nvSpPr>
          <p:cNvPr id="21" name="TextBox 20">
            <a:extLst>
              <a:ext uri="{FF2B5EF4-FFF2-40B4-BE49-F238E27FC236}">
                <a16:creationId xmlns:a16="http://schemas.microsoft.com/office/drawing/2014/main" id="{351F1A8D-B249-74F8-3BA0-CB2D930E3009}"/>
              </a:ext>
            </a:extLst>
          </p:cNvPr>
          <p:cNvSpPr txBox="1"/>
          <p:nvPr/>
        </p:nvSpPr>
        <p:spPr>
          <a:xfrm>
            <a:off x="4074585" y="3590104"/>
            <a:ext cx="1058302" cy="692497"/>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Phosphate</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absorption</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900 mg/day</a:t>
            </a:r>
          </a:p>
        </p:txBody>
      </p:sp>
      <p:sp>
        <p:nvSpPr>
          <p:cNvPr id="22" name="TextBox 21">
            <a:extLst>
              <a:ext uri="{FF2B5EF4-FFF2-40B4-BE49-F238E27FC236}">
                <a16:creationId xmlns:a16="http://schemas.microsoft.com/office/drawing/2014/main" id="{EBE757D5-752D-5A41-8BBE-DE67DFA20AC8}"/>
              </a:ext>
            </a:extLst>
          </p:cNvPr>
          <p:cNvSpPr txBox="1"/>
          <p:nvPr/>
        </p:nvSpPr>
        <p:spPr>
          <a:xfrm>
            <a:off x="4923248" y="4363534"/>
            <a:ext cx="938077"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Formation</a:t>
            </a:r>
          </a:p>
        </p:txBody>
      </p:sp>
      <p:sp>
        <p:nvSpPr>
          <p:cNvPr id="23" name="TextBox 22">
            <a:extLst>
              <a:ext uri="{FF2B5EF4-FFF2-40B4-BE49-F238E27FC236}">
                <a16:creationId xmlns:a16="http://schemas.microsoft.com/office/drawing/2014/main" id="{6B247800-5D6E-656E-626D-97C5AFA90D94}"/>
              </a:ext>
            </a:extLst>
          </p:cNvPr>
          <p:cNvSpPr txBox="1"/>
          <p:nvPr/>
        </p:nvSpPr>
        <p:spPr>
          <a:xfrm>
            <a:off x="4721831" y="5342197"/>
            <a:ext cx="574196"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Bone</a:t>
            </a:r>
          </a:p>
        </p:txBody>
      </p:sp>
      <p:sp>
        <p:nvSpPr>
          <p:cNvPr id="24" name="TextBox 23">
            <a:extLst>
              <a:ext uri="{FF2B5EF4-FFF2-40B4-BE49-F238E27FC236}">
                <a16:creationId xmlns:a16="http://schemas.microsoft.com/office/drawing/2014/main" id="{C1611137-0E06-6B23-90FD-E3F3E4FCFC1D}"/>
              </a:ext>
            </a:extLst>
          </p:cNvPr>
          <p:cNvSpPr txBox="1"/>
          <p:nvPr/>
        </p:nvSpPr>
        <p:spPr>
          <a:xfrm>
            <a:off x="5574115" y="5425196"/>
            <a:ext cx="992579"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Resorption</a:t>
            </a:r>
          </a:p>
        </p:txBody>
      </p:sp>
      <p:sp>
        <p:nvSpPr>
          <p:cNvPr id="25" name="TextBox 24">
            <a:extLst>
              <a:ext uri="{FF2B5EF4-FFF2-40B4-BE49-F238E27FC236}">
                <a16:creationId xmlns:a16="http://schemas.microsoft.com/office/drawing/2014/main" id="{F90F2663-AB2D-21CF-196D-1CA756D67547}"/>
              </a:ext>
            </a:extLst>
          </p:cNvPr>
          <p:cNvSpPr txBox="1"/>
          <p:nvPr/>
        </p:nvSpPr>
        <p:spPr>
          <a:xfrm>
            <a:off x="5415149" y="1042130"/>
            <a:ext cx="1039066" cy="492443"/>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Parathyroid</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glands</a:t>
            </a:r>
          </a:p>
        </p:txBody>
      </p:sp>
      <p:sp>
        <p:nvSpPr>
          <p:cNvPr id="26" name="TextBox 25">
            <a:extLst>
              <a:ext uri="{FF2B5EF4-FFF2-40B4-BE49-F238E27FC236}">
                <a16:creationId xmlns:a16="http://schemas.microsoft.com/office/drawing/2014/main" id="{156BDC73-B66D-CA67-4935-14CA7A4715A5}"/>
              </a:ext>
            </a:extLst>
          </p:cNvPr>
          <p:cNvSpPr txBox="1"/>
          <p:nvPr/>
        </p:nvSpPr>
        <p:spPr>
          <a:xfrm>
            <a:off x="5452820" y="2541923"/>
            <a:ext cx="963725" cy="692497"/>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Stimulates</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PTH</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secretion</a:t>
            </a:r>
          </a:p>
        </p:txBody>
      </p:sp>
      <p:sp>
        <p:nvSpPr>
          <p:cNvPr id="27" name="TextBox 26">
            <a:extLst>
              <a:ext uri="{FF2B5EF4-FFF2-40B4-BE49-F238E27FC236}">
                <a16:creationId xmlns:a16="http://schemas.microsoft.com/office/drawing/2014/main" id="{C264F6CC-11AD-FCD1-9292-179D33618939}"/>
              </a:ext>
            </a:extLst>
          </p:cNvPr>
          <p:cNvSpPr txBox="1"/>
          <p:nvPr/>
        </p:nvSpPr>
        <p:spPr>
          <a:xfrm>
            <a:off x="7055427" y="3216462"/>
            <a:ext cx="825868"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Filtration</a:t>
            </a:r>
          </a:p>
        </p:txBody>
      </p:sp>
      <p:sp>
        <p:nvSpPr>
          <p:cNvPr id="28" name="TextBox 27">
            <a:extLst>
              <a:ext uri="{FF2B5EF4-FFF2-40B4-BE49-F238E27FC236}">
                <a16:creationId xmlns:a16="http://schemas.microsoft.com/office/drawing/2014/main" id="{91A43D4B-3459-1643-CF26-5B3BAAE47448}"/>
              </a:ext>
            </a:extLst>
          </p:cNvPr>
          <p:cNvSpPr txBox="1"/>
          <p:nvPr/>
        </p:nvSpPr>
        <p:spPr>
          <a:xfrm>
            <a:off x="6860860" y="3794247"/>
            <a:ext cx="1178528"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Reabsorption</a:t>
            </a:r>
          </a:p>
        </p:txBody>
      </p:sp>
      <p:sp>
        <p:nvSpPr>
          <p:cNvPr id="29" name="TextBox 28">
            <a:extLst>
              <a:ext uri="{FF2B5EF4-FFF2-40B4-BE49-F238E27FC236}">
                <a16:creationId xmlns:a16="http://schemas.microsoft.com/office/drawing/2014/main" id="{F84C0AC1-C8A6-A84F-DF02-12F3CFD6C2EA}"/>
              </a:ext>
            </a:extLst>
          </p:cNvPr>
          <p:cNvSpPr txBox="1"/>
          <p:nvPr/>
        </p:nvSpPr>
        <p:spPr>
          <a:xfrm>
            <a:off x="8848832" y="2081684"/>
            <a:ext cx="694421" cy="292388"/>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Kidney</a:t>
            </a:r>
          </a:p>
        </p:txBody>
      </p:sp>
      <p:sp>
        <p:nvSpPr>
          <p:cNvPr id="30" name="TextBox 29">
            <a:extLst>
              <a:ext uri="{FF2B5EF4-FFF2-40B4-BE49-F238E27FC236}">
                <a16:creationId xmlns:a16="http://schemas.microsoft.com/office/drawing/2014/main" id="{397C08B5-7CCF-EBD3-1E2A-88EF526C735F}"/>
              </a:ext>
            </a:extLst>
          </p:cNvPr>
          <p:cNvSpPr txBox="1"/>
          <p:nvPr/>
        </p:nvSpPr>
        <p:spPr>
          <a:xfrm>
            <a:off x="6797167" y="4399081"/>
            <a:ext cx="963725" cy="692497"/>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Stimulates</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FGF23</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secretion</a:t>
            </a:r>
          </a:p>
        </p:txBody>
      </p:sp>
      <p:sp>
        <p:nvSpPr>
          <p:cNvPr id="31" name="TextBox 30">
            <a:extLst>
              <a:ext uri="{FF2B5EF4-FFF2-40B4-BE49-F238E27FC236}">
                <a16:creationId xmlns:a16="http://schemas.microsoft.com/office/drawing/2014/main" id="{2C84A416-0D1A-9319-5BCE-35064A602061}"/>
              </a:ext>
            </a:extLst>
          </p:cNvPr>
          <p:cNvSpPr txBox="1"/>
          <p:nvPr/>
        </p:nvSpPr>
        <p:spPr>
          <a:xfrm>
            <a:off x="7884220" y="4648409"/>
            <a:ext cx="1058303" cy="892552"/>
          </a:xfrm>
          <a:prstGeom prst="rect">
            <a:avLst/>
          </a:prstGeom>
          <a:noFill/>
        </p:spPr>
        <p:txBody>
          <a:bodyPr wrap="none" rtlCol="0">
            <a:spAutoFit/>
          </a:bodyPr>
          <a:lstStyle/>
          <a:p>
            <a:pPr algn="ctr"/>
            <a:r>
              <a:rPr lang="en-GB" sz="1300" dirty="0">
                <a:solidFill>
                  <a:srgbClr val="505050"/>
                </a:solidFill>
                <a:latin typeface="Arial" panose="020B0604020202020204" pitchFamily="34" charset="0"/>
                <a:cs typeface="Arial" panose="020B0604020202020204" pitchFamily="34" charset="0"/>
              </a:rPr>
              <a:t>Urinary</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phosphate</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excretion</a:t>
            </a:r>
            <a:br>
              <a:rPr lang="en-GB" sz="1300" dirty="0">
                <a:solidFill>
                  <a:srgbClr val="505050"/>
                </a:solidFill>
                <a:latin typeface="Arial" panose="020B0604020202020204" pitchFamily="34" charset="0"/>
                <a:cs typeface="Arial" panose="020B0604020202020204" pitchFamily="34" charset="0"/>
              </a:rPr>
            </a:br>
            <a:r>
              <a:rPr lang="en-GB" sz="1300" dirty="0">
                <a:solidFill>
                  <a:srgbClr val="505050"/>
                </a:solidFill>
                <a:latin typeface="Arial" panose="020B0604020202020204" pitchFamily="34" charset="0"/>
                <a:cs typeface="Arial" panose="020B0604020202020204" pitchFamily="34" charset="0"/>
              </a:rPr>
              <a:t>900 mg/day</a:t>
            </a:r>
          </a:p>
        </p:txBody>
      </p:sp>
      <p:cxnSp>
        <p:nvCxnSpPr>
          <p:cNvPr id="32" name="Straight Connector 31">
            <a:extLst>
              <a:ext uri="{FF2B5EF4-FFF2-40B4-BE49-F238E27FC236}">
                <a16:creationId xmlns:a16="http://schemas.microsoft.com/office/drawing/2014/main" id="{38C97E4E-580F-F5E6-5D99-2E5F015E8538}"/>
              </a:ext>
            </a:extLst>
          </p:cNvPr>
          <p:cNvCxnSpPr>
            <a:cxnSpLocks/>
          </p:cNvCxnSpPr>
          <p:nvPr/>
        </p:nvCxnSpPr>
        <p:spPr>
          <a:xfrm rot="16200000">
            <a:off x="4622718" y="3192988"/>
            <a:ext cx="0" cy="72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955CCC-6C90-EB38-916F-0BC05F048110}"/>
              </a:ext>
            </a:extLst>
          </p:cNvPr>
          <p:cNvCxnSpPr>
            <a:cxnSpLocks/>
          </p:cNvCxnSpPr>
          <p:nvPr/>
        </p:nvCxnSpPr>
        <p:spPr>
          <a:xfrm>
            <a:off x="5875068" y="3979214"/>
            <a:ext cx="0" cy="828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B8CBEF-FBA9-D794-BA97-2F8224145388}"/>
              </a:ext>
            </a:extLst>
          </p:cNvPr>
          <p:cNvCxnSpPr>
            <a:cxnSpLocks/>
          </p:cNvCxnSpPr>
          <p:nvPr/>
        </p:nvCxnSpPr>
        <p:spPr>
          <a:xfrm flipV="1">
            <a:off x="6069032" y="3979214"/>
            <a:ext cx="0" cy="1440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D64CC18A-004E-F096-6828-0C57719F9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797934">
            <a:off x="4788497" y="4834247"/>
            <a:ext cx="1276756" cy="1283015"/>
          </a:xfrm>
          <a:prstGeom prst="rect">
            <a:avLst/>
          </a:prstGeom>
        </p:spPr>
      </p:pic>
      <p:pic>
        <p:nvPicPr>
          <p:cNvPr id="36" name="Picture 35">
            <a:extLst>
              <a:ext uri="{FF2B5EF4-FFF2-40B4-BE49-F238E27FC236}">
                <a16:creationId xmlns:a16="http://schemas.microsoft.com/office/drawing/2014/main" id="{E5479E36-DCFF-D504-B072-CFFA1224FB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2614" y="1441799"/>
            <a:ext cx="1224136" cy="1108054"/>
          </a:xfrm>
          <a:prstGeom prst="rect">
            <a:avLst/>
          </a:prstGeom>
        </p:spPr>
      </p:pic>
      <p:sp>
        <p:nvSpPr>
          <p:cNvPr id="47" name="Oval 46">
            <a:extLst>
              <a:ext uri="{FF2B5EF4-FFF2-40B4-BE49-F238E27FC236}">
                <a16:creationId xmlns:a16="http://schemas.microsoft.com/office/drawing/2014/main" id="{7713E852-86DF-BCDD-B194-D5DFBD4AF11E}"/>
              </a:ext>
            </a:extLst>
          </p:cNvPr>
          <p:cNvSpPr/>
          <p:nvPr/>
        </p:nvSpPr>
        <p:spPr>
          <a:xfrm>
            <a:off x="8308188" y="2990565"/>
            <a:ext cx="881973" cy="472902"/>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Npt2a/2c</a:t>
            </a:r>
          </a:p>
        </p:txBody>
      </p:sp>
      <p:cxnSp>
        <p:nvCxnSpPr>
          <p:cNvPr id="49" name="Straight Connector 48">
            <a:extLst>
              <a:ext uri="{FF2B5EF4-FFF2-40B4-BE49-F238E27FC236}">
                <a16:creationId xmlns:a16="http://schemas.microsoft.com/office/drawing/2014/main" id="{10A46F73-CCFB-999E-12E7-900AA00B6E98}"/>
              </a:ext>
            </a:extLst>
          </p:cNvPr>
          <p:cNvCxnSpPr>
            <a:cxnSpLocks/>
          </p:cNvCxnSpPr>
          <p:nvPr/>
        </p:nvCxnSpPr>
        <p:spPr>
          <a:xfrm rot="16200000">
            <a:off x="7446871" y="3010308"/>
            <a:ext cx="0" cy="1116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ABD952A-3527-4BF1-849F-48E69C919047}"/>
              </a:ext>
            </a:extLst>
          </p:cNvPr>
          <p:cNvSpPr/>
          <p:nvPr/>
        </p:nvSpPr>
        <p:spPr>
          <a:xfrm>
            <a:off x="7017982" y="5463028"/>
            <a:ext cx="782637" cy="395960"/>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FGF23</a:t>
            </a:r>
          </a:p>
        </p:txBody>
      </p:sp>
      <p:sp>
        <p:nvSpPr>
          <p:cNvPr id="53" name="Oval 52">
            <a:extLst>
              <a:ext uri="{FF2B5EF4-FFF2-40B4-BE49-F238E27FC236}">
                <a16:creationId xmlns:a16="http://schemas.microsoft.com/office/drawing/2014/main" id="{45990BEB-CF43-26DC-2C90-3E71A40A34EE}"/>
              </a:ext>
            </a:extLst>
          </p:cNvPr>
          <p:cNvSpPr/>
          <p:nvPr/>
        </p:nvSpPr>
        <p:spPr>
          <a:xfrm>
            <a:off x="7419146" y="1891445"/>
            <a:ext cx="605987" cy="395960"/>
          </a:xfrm>
          <a:prstGeom prst="ellipse">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schemeClr val="bg1"/>
                </a:solidFill>
                <a:latin typeface="Arial" panose="020B0604020202020204" pitchFamily="34" charset="0"/>
                <a:cs typeface="Arial" panose="020B0604020202020204" pitchFamily="34" charset="0"/>
              </a:rPr>
              <a:t>PTH</a:t>
            </a:r>
          </a:p>
        </p:txBody>
      </p:sp>
      <p:cxnSp>
        <p:nvCxnSpPr>
          <p:cNvPr id="54" name="Straight Connector 53">
            <a:extLst>
              <a:ext uri="{FF2B5EF4-FFF2-40B4-BE49-F238E27FC236}">
                <a16:creationId xmlns:a16="http://schemas.microsoft.com/office/drawing/2014/main" id="{02C7E5FA-8EFD-D081-EFF4-868480CD0723}"/>
              </a:ext>
            </a:extLst>
          </p:cNvPr>
          <p:cNvCxnSpPr>
            <a:cxnSpLocks/>
          </p:cNvCxnSpPr>
          <p:nvPr/>
        </p:nvCxnSpPr>
        <p:spPr>
          <a:xfrm rot="5400000" flipH="1">
            <a:off x="7468361" y="3104707"/>
            <a:ext cx="0" cy="1224000"/>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5577E99-A722-C9A9-F7BF-04243E885A1B}"/>
              </a:ext>
            </a:extLst>
          </p:cNvPr>
          <p:cNvCxnSpPr>
            <a:cxnSpLocks/>
          </p:cNvCxnSpPr>
          <p:nvPr/>
        </p:nvCxnSpPr>
        <p:spPr>
          <a:xfrm flipH="1">
            <a:off x="8537029" y="4048487"/>
            <a:ext cx="316766" cy="568711"/>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8" name="Picture 119">
            <a:extLst>
              <a:ext uri="{FF2B5EF4-FFF2-40B4-BE49-F238E27FC236}">
                <a16:creationId xmlns:a16="http://schemas.microsoft.com/office/drawing/2014/main" id="{EA77370E-AFE2-799C-1D91-8E87AE248F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758" y="2265322"/>
            <a:ext cx="8794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A4C2D46D-96BC-C85D-E3F0-CC1EA01665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2950" y="2719250"/>
            <a:ext cx="1353692" cy="1476755"/>
          </a:xfrm>
          <a:prstGeom prst="rect">
            <a:avLst/>
          </a:prstGeom>
        </p:spPr>
      </p:pic>
      <p:cxnSp>
        <p:nvCxnSpPr>
          <p:cNvPr id="62" name="Straight Connector 61">
            <a:extLst>
              <a:ext uri="{FF2B5EF4-FFF2-40B4-BE49-F238E27FC236}">
                <a16:creationId xmlns:a16="http://schemas.microsoft.com/office/drawing/2014/main" id="{0E79D7AB-B6FF-2090-6E62-D195D6314A1A}"/>
              </a:ext>
            </a:extLst>
          </p:cNvPr>
          <p:cNvCxnSpPr>
            <a:cxnSpLocks/>
          </p:cNvCxnSpPr>
          <p:nvPr/>
        </p:nvCxnSpPr>
        <p:spPr>
          <a:xfrm flipV="1">
            <a:off x="6534307" y="2321731"/>
            <a:ext cx="955746" cy="943532"/>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803233-02A4-A5C1-66CB-4C243F0D0DD2}"/>
              </a:ext>
            </a:extLst>
          </p:cNvPr>
          <p:cNvCxnSpPr>
            <a:cxnSpLocks/>
          </p:cNvCxnSpPr>
          <p:nvPr/>
        </p:nvCxnSpPr>
        <p:spPr>
          <a:xfrm>
            <a:off x="7950737" y="2317106"/>
            <a:ext cx="744675" cy="524049"/>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A68FCF-EFC9-55C2-3861-9F59AB453643}"/>
              </a:ext>
            </a:extLst>
          </p:cNvPr>
          <p:cNvCxnSpPr>
            <a:cxnSpLocks/>
          </p:cNvCxnSpPr>
          <p:nvPr/>
        </p:nvCxnSpPr>
        <p:spPr>
          <a:xfrm>
            <a:off x="6246628" y="3938088"/>
            <a:ext cx="838199" cy="1508064"/>
          </a:xfrm>
          <a:prstGeom prst="line">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F0008DCE-DB19-348B-7DDB-8E33F1C82C5D}"/>
              </a:ext>
            </a:extLst>
          </p:cNvPr>
          <p:cNvSpPr/>
          <p:nvPr/>
        </p:nvSpPr>
        <p:spPr>
          <a:xfrm>
            <a:off x="7893201" y="3362656"/>
            <a:ext cx="1717113" cy="2392928"/>
          </a:xfrm>
          <a:custGeom>
            <a:avLst/>
            <a:gdLst>
              <a:gd name="connsiteX0" fmla="*/ 0 w 1724979"/>
              <a:gd name="connsiteY0" fmla="*/ 2438400 h 2546323"/>
              <a:gd name="connsiteX1" fmla="*/ 845128 w 1724979"/>
              <a:gd name="connsiteY1" fmla="*/ 2521527 h 2546323"/>
              <a:gd name="connsiteX2" fmla="*/ 1634837 w 1724979"/>
              <a:gd name="connsiteY2" fmla="*/ 2050473 h 2546323"/>
              <a:gd name="connsiteX3" fmla="*/ 1662546 w 1724979"/>
              <a:gd name="connsiteY3" fmla="*/ 872836 h 2546323"/>
              <a:gd name="connsiteX4" fmla="*/ 1233055 w 1724979"/>
              <a:gd name="connsiteY4" fmla="*/ 0 h 2546323"/>
              <a:gd name="connsiteX0" fmla="*/ 0 w 1717122"/>
              <a:gd name="connsiteY0" fmla="*/ 2438400 h 2569837"/>
              <a:gd name="connsiteX1" fmla="*/ 969819 w 1717122"/>
              <a:gd name="connsiteY1" fmla="*/ 2549236 h 2569837"/>
              <a:gd name="connsiteX2" fmla="*/ 1634837 w 1717122"/>
              <a:gd name="connsiteY2" fmla="*/ 2050473 h 2569837"/>
              <a:gd name="connsiteX3" fmla="*/ 1662546 w 1717122"/>
              <a:gd name="connsiteY3" fmla="*/ 872836 h 2569837"/>
              <a:gd name="connsiteX4" fmla="*/ 1233055 w 1717122"/>
              <a:gd name="connsiteY4" fmla="*/ 0 h 2569837"/>
              <a:gd name="connsiteX0" fmla="*/ 0 w 1825946"/>
              <a:gd name="connsiteY0" fmla="*/ 2438400 h 2578383"/>
              <a:gd name="connsiteX1" fmla="*/ 969819 w 1825946"/>
              <a:gd name="connsiteY1" fmla="*/ 2549236 h 2578383"/>
              <a:gd name="connsiteX2" fmla="*/ 1787237 w 1825946"/>
              <a:gd name="connsiteY2" fmla="*/ 1925782 h 2578383"/>
              <a:gd name="connsiteX3" fmla="*/ 1662546 w 1825946"/>
              <a:gd name="connsiteY3" fmla="*/ 872836 h 2578383"/>
              <a:gd name="connsiteX4" fmla="*/ 1233055 w 1825946"/>
              <a:gd name="connsiteY4" fmla="*/ 0 h 2578383"/>
              <a:gd name="connsiteX0" fmla="*/ 0 w 1848890"/>
              <a:gd name="connsiteY0" fmla="*/ 2438400 h 2578383"/>
              <a:gd name="connsiteX1" fmla="*/ 969819 w 1848890"/>
              <a:gd name="connsiteY1" fmla="*/ 2549236 h 2578383"/>
              <a:gd name="connsiteX2" fmla="*/ 1787237 w 1848890"/>
              <a:gd name="connsiteY2" fmla="*/ 1925782 h 2578383"/>
              <a:gd name="connsiteX3" fmla="*/ 1745673 w 1848890"/>
              <a:gd name="connsiteY3" fmla="*/ 734291 h 2578383"/>
              <a:gd name="connsiteX4" fmla="*/ 1233055 w 1848890"/>
              <a:gd name="connsiteY4" fmla="*/ 0 h 2578383"/>
              <a:gd name="connsiteX0" fmla="*/ 0 w 1945872"/>
              <a:gd name="connsiteY0" fmla="*/ 2466109 h 2585065"/>
              <a:gd name="connsiteX1" fmla="*/ 1066801 w 1945872"/>
              <a:gd name="connsiteY1" fmla="*/ 2549236 h 2585065"/>
              <a:gd name="connsiteX2" fmla="*/ 1884219 w 1945872"/>
              <a:gd name="connsiteY2" fmla="*/ 1925782 h 2585065"/>
              <a:gd name="connsiteX3" fmla="*/ 1842655 w 1945872"/>
              <a:gd name="connsiteY3" fmla="*/ 734291 h 2585065"/>
              <a:gd name="connsiteX4" fmla="*/ 1330037 w 1945872"/>
              <a:gd name="connsiteY4" fmla="*/ 0 h 2585065"/>
              <a:gd name="connsiteX0" fmla="*/ 0 w 1945872"/>
              <a:gd name="connsiteY0" fmla="*/ 2466109 h 2585065"/>
              <a:gd name="connsiteX1" fmla="*/ 1066801 w 1945872"/>
              <a:gd name="connsiteY1" fmla="*/ 2549236 h 2585065"/>
              <a:gd name="connsiteX2" fmla="*/ 1884219 w 1945872"/>
              <a:gd name="connsiteY2" fmla="*/ 1925782 h 2585065"/>
              <a:gd name="connsiteX3" fmla="*/ 1842655 w 1945872"/>
              <a:gd name="connsiteY3" fmla="*/ 734291 h 2585065"/>
              <a:gd name="connsiteX4" fmla="*/ 1330037 w 1945872"/>
              <a:gd name="connsiteY4" fmla="*/ 0 h 2585065"/>
              <a:gd name="connsiteX0" fmla="*/ 0 w 1945872"/>
              <a:gd name="connsiteY0" fmla="*/ 2466109 h 2585065"/>
              <a:gd name="connsiteX1" fmla="*/ 1066801 w 1945872"/>
              <a:gd name="connsiteY1" fmla="*/ 2549236 h 2585065"/>
              <a:gd name="connsiteX2" fmla="*/ 1884219 w 1945872"/>
              <a:gd name="connsiteY2" fmla="*/ 1925782 h 2585065"/>
              <a:gd name="connsiteX3" fmla="*/ 1842655 w 1945872"/>
              <a:gd name="connsiteY3" fmla="*/ 734291 h 2585065"/>
              <a:gd name="connsiteX4" fmla="*/ 1330037 w 1945872"/>
              <a:gd name="connsiteY4" fmla="*/ 0 h 2585065"/>
              <a:gd name="connsiteX0" fmla="*/ 0 w 2030499"/>
              <a:gd name="connsiteY0" fmla="*/ 2466109 h 2585065"/>
              <a:gd name="connsiteX1" fmla="*/ 1066801 w 2030499"/>
              <a:gd name="connsiteY1" fmla="*/ 2549236 h 2585065"/>
              <a:gd name="connsiteX2" fmla="*/ 1884219 w 2030499"/>
              <a:gd name="connsiteY2" fmla="*/ 1925782 h 2585065"/>
              <a:gd name="connsiteX3" fmla="*/ 1995055 w 2030499"/>
              <a:gd name="connsiteY3" fmla="*/ 803564 h 2585065"/>
              <a:gd name="connsiteX4" fmla="*/ 1330037 w 2030499"/>
              <a:gd name="connsiteY4" fmla="*/ 0 h 2585065"/>
              <a:gd name="connsiteX0" fmla="*/ 0 w 2373559"/>
              <a:gd name="connsiteY0" fmla="*/ 2466109 h 2585065"/>
              <a:gd name="connsiteX1" fmla="*/ 1066801 w 2373559"/>
              <a:gd name="connsiteY1" fmla="*/ 2549236 h 2585065"/>
              <a:gd name="connsiteX2" fmla="*/ 1884219 w 2373559"/>
              <a:gd name="connsiteY2" fmla="*/ 1925782 h 2585065"/>
              <a:gd name="connsiteX3" fmla="*/ 1995055 w 2373559"/>
              <a:gd name="connsiteY3" fmla="*/ 803564 h 2585065"/>
              <a:gd name="connsiteX4" fmla="*/ 1330037 w 2373559"/>
              <a:gd name="connsiteY4" fmla="*/ 0 h 2585065"/>
              <a:gd name="connsiteX0" fmla="*/ 0 w 1887029"/>
              <a:gd name="connsiteY0" fmla="*/ 2466109 h 2585065"/>
              <a:gd name="connsiteX1" fmla="*/ 1066801 w 1887029"/>
              <a:gd name="connsiteY1" fmla="*/ 2549236 h 2585065"/>
              <a:gd name="connsiteX2" fmla="*/ 1884219 w 1887029"/>
              <a:gd name="connsiteY2" fmla="*/ 1925782 h 2585065"/>
              <a:gd name="connsiteX3" fmla="*/ 1330037 w 1887029"/>
              <a:gd name="connsiteY3" fmla="*/ 0 h 2585065"/>
              <a:gd name="connsiteX0" fmla="*/ 0 w 1884528"/>
              <a:gd name="connsiteY0" fmla="*/ 2286000 h 2404956"/>
              <a:gd name="connsiteX1" fmla="*/ 1066801 w 1884528"/>
              <a:gd name="connsiteY1" fmla="*/ 2369127 h 2404956"/>
              <a:gd name="connsiteX2" fmla="*/ 1884219 w 1884528"/>
              <a:gd name="connsiteY2" fmla="*/ 1745673 h 2404956"/>
              <a:gd name="connsiteX3" fmla="*/ 1163783 w 1884528"/>
              <a:gd name="connsiteY3" fmla="*/ 0 h 2404956"/>
              <a:gd name="connsiteX0" fmla="*/ 0 w 1884528"/>
              <a:gd name="connsiteY0" fmla="*/ 2286000 h 2392928"/>
              <a:gd name="connsiteX1" fmla="*/ 1066801 w 1884528"/>
              <a:gd name="connsiteY1" fmla="*/ 2369127 h 2392928"/>
              <a:gd name="connsiteX2" fmla="*/ 1884219 w 1884528"/>
              <a:gd name="connsiteY2" fmla="*/ 1745673 h 2392928"/>
              <a:gd name="connsiteX3" fmla="*/ 1163783 w 1884528"/>
              <a:gd name="connsiteY3" fmla="*/ 0 h 2392928"/>
            </a:gdLst>
            <a:ahLst/>
            <a:cxnLst>
              <a:cxn ang="0">
                <a:pos x="connsiteX0" y="connsiteY0"/>
              </a:cxn>
              <a:cxn ang="0">
                <a:pos x="connsiteX1" y="connsiteY1"/>
              </a:cxn>
              <a:cxn ang="0">
                <a:pos x="connsiteX2" y="connsiteY2"/>
              </a:cxn>
              <a:cxn ang="0">
                <a:pos x="connsiteX3" y="connsiteY3"/>
              </a:cxn>
            </a:cxnLst>
            <a:rect l="l" t="t" r="r" b="b"/>
            <a:pathLst>
              <a:path w="1884528" h="2392928">
                <a:moveTo>
                  <a:pt x="0" y="2286000"/>
                </a:moveTo>
                <a:cubicBezTo>
                  <a:pt x="286327" y="2359890"/>
                  <a:pt x="738910" y="2431472"/>
                  <a:pt x="1066801" y="2369127"/>
                </a:cubicBezTo>
                <a:cubicBezTo>
                  <a:pt x="1394692" y="2306782"/>
                  <a:pt x="1868055" y="2140527"/>
                  <a:pt x="1884219" y="1745673"/>
                </a:cubicBezTo>
                <a:cubicBezTo>
                  <a:pt x="1900383" y="1350819"/>
                  <a:pt x="1279238" y="401205"/>
                  <a:pt x="1163783" y="0"/>
                </a:cubicBezTo>
              </a:path>
            </a:pathLst>
          </a:custGeom>
          <a:noFill/>
          <a:ln w="28575">
            <a:solidFill>
              <a:schemeClr val="tx1"/>
            </a:solidFill>
            <a:tailEnd type="triangle"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68046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C3DBCCE-002A-076A-3916-989A2C44A491}"/>
              </a:ext>
            </a:extLst>
          </p:cNvPr>
          <p:cNvSpPr>
            <a:spLocks noGrp="1"/>
          </p:cNvSpPr>
          <p:nvPr>
            <p:ph sz="quarter" idx="12"/>
          </p:nvPr>
        </p:nvSpPr>
        <p:spPr/>
        <p:txBody>
          <a:bodyPr/>
          <a:lstStyle/>
          <a:p>
            <a:pPr marL="0" indent="0">
              <a:buNone/>
            </a:pPr>
            <a:r>
              <a:rPr lang="en-GB" b="1" dirty="0">
                <a:solidFill>
                  <a:schemeClr val="accent1"/>
                </a:solidFill>
              </a:rPr>
              <a:t>What is it?</a:t>
            </a:r>
          </a:p>
          <a:p>
            <a:r>
              <a:rPr lang="en-GB" dirty="0">
                <a:solidFill>
                  <a:schemeClr val="tx2"/>
                </a:solidFill>
              </a:rPr>
              <a:t>A condition characterised </a:t>
            </a:r>
            <a:r>
              <a:rPr lang="en-GB" b="1" dirty="0">
                <a:solidFill>
                  <a:schemeClr val="tx2"/>
                </a:solidFill>
              </a:rPr>
              <a:t>by abnormally low levels of phosphate </a:t>
            </a:r>
            <a:r>
              <a:rPr lang="en-GB" dirty="0">
                <a:solidFill>
                  <a:schemeClr val="tx2"/>
                </a:solidFill>
              </a:rPr>
              <a:t>in the blood, resulting from </a:t>
            </a:r>
            <a:r>
              <a:rPr lang="en-GB" b="1" dirty="0">
                <a:solidFill>
                  <a:schemeClr val="tx2"/>
                </a:solidFill>
              </a:rPr>
              <a:t>impaired phosphate regulation</a:t>
            </a:r>
            <a:r>
              <a:rPr lang="en-GB" dirty="0">
                <a:solidFill>
                  <a:schemeClr val="tx2"/>
                </a:solidFill>
              </a:rPr>
              <a:t>, </a:t>
            </a:r>
            <a:r>
              <a:rPr lang="en-GB" b="1" dirty="0">
                <a:solidFill>
                  <a:schemeClr val="tx2"/>
                </a:solidFill>
              </a:rPr>
              <a:t>renal dysfunction</a:t>
            </a:r>
            <a:r>
              <a:rPr lang="en-GB" dirty="0">
                <a:solidFill>
                  <a:schemeClr val="tx2"/>
                </a:solidFill>
              </a:rPr>
              <a:t> or </a:t>
            </a:r>
            <a:r>
              <a:rPr lang="en-GB" b="1" dirty="0">
                <a:solidFill>
                  <a:schemeClr val="tx2"/>
                </a:solidFill>
              </a:rPr>
              <a:t>genetic disorders</a:t>
            </a:r>
          </a:p>
          <a:p>
            <a:endParaRPr lang="en-GB" b="1" dirty="0">
              <a:solidFill>
                <a:schemeClr val="tx2"/>
              </a:solidFill>
            </a:endParaRPr>
          </a:p>
          <a:p>
            <a:r>
              <a:rPr lang="en-GB" b="1" dirty="0">
                <a:solidFill>
                  <a:schemeClr val="tx2"/>
                </a:solidFill>
              </a:rPr>
              <a:t>Hypophosphatemia has broad origins:</a:t>
            </a:r>
          </a:p>
          <a:p>
            <a:pPr lvl="1"/>
            <a:r>
              <a:rPr lang="en-GB" b="1" dirty="0">
                <a:solidFill>
                  <a:schemeClr val="tx2"/>
                </a:solidFill>
              </a:rPr>
              <a:t>FGF23 mediated: </a:t>
            </a:r>
          </a:p>
          <a:p>
            <a:pPr lvl="2"/>
            <a:r>
              <a:rPr lang="en-GB" dirty="0">
                <a:solidFill>
                  <a:schemeClr val="tx2"/>
                </a:solidFill>
              </a:rPr>
              <a:t>X-linked hypophosphatemia (XLH): Genetic disorder leading to excessive FGF23 production</a:t>
            </a:r>
          </a:p>
          <a:p>
            <a:pPr lvl="2"/>
            <a:r>
              <a:rPr lang="en-GB" dirty="0">
                <a:solidFill>
                  <a:schemeClr val="tx2"/>
                </a:solidFill>
              </a:rPr>
              <a:t>Tumour-induced osteomalacia (TIO): Overproducing FGF23 leading to phosphate wasting</a:t>
            </a:r>
          </a:p>
          <a:p>
            <a:pPr lvl="1"/>
            <a:r>
              <a:rPr lang="en-GB" b="1" dirty="0">
                <a:solidFill>
                  <a:schemeClr val="tx2"/>
                </a:solidFill>
              </a:rPr>
              <a:t>Non-FGF23 mediated: </a:t>
            </a:r>
          </a:p>
          <a:p>
            <a:pPr lvl="2"/>
            <a:r>
              <a:rPr lang="en-GB" dirty="0">
                <a:solidFill>
                  <a:schemeClr val="tx2"/>
                </a:solidFill>
              </a:rPr>
              <a:t>Dietary: Inadequate phosphate intake or malnutrition</a:t>
            </a:r>
          </a:p>
          <a:p>
            <a:pPr lvl="2"/>
            <a:r>
              <a:rPr lang="en-GB" dirty="0">
                <a:solidFill>
                  <a:schemeClr val="tx2"/>
                </a:solidFill>
              </a:rPr>
              <a:t>Renal tubular effects: Causing phosphate wasting</a:t>
            </a:r>
          </a:p>
          <a:p>
            <a:pPr lvl="2"/>
            <a:r>
              <a:rPr lang="en-GB" dirty="0">
                <a:solidFill>
                  <a:schemeClr val="tx2"/>
                </a:solidFill>
              </a:rPr>
              <a:t>Soft tissue: Alkalosis leading to phosphate shifts</a:t>
            </a: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hypophosphatemia in children and adults</a:t>
            </a:r>
            <a:br>
              <a:rPr lang="en-GB" dirty="0"/>
            </a:br>
            <a:r>
              <a:rPr lang="en-GB" sz="2400" dirty="0">
                <a:solidFill>
                  <a:schemeClr val="accent1"/>
                </a:solidFill>
              </a:rPr>
              <a:t>understanding the condition</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7</a:t>
            </a:fld>
            <a:endParaRPr lang="en-GB" dirty="0"/>
          </a:p>
        </p:txBody>
      </p:sp>
      <p:sp>
        <p:nvSpPr>
          <p:cNvPr id="11" name="Content Placeholder 10">
            <a:extLst>
              <a:ext uri="{FF2B5EF4-FFF2-40B4-BE49-F238E27FC236}">
                <a16:creationId xmlns:a16="http://schemas.microsoft.com/office/drawing/2014/main" id="{8E77AD43-C71A-7200-E1B0-CC0ACAF2950B}"/>
              </a:ext>
            </a:extLst>
          </p:cNvPr>
          <p:cNvSpPr>
            <a:spLocks noGrp="1"/>
          </p:cNvSpPr>
          <p:nvPr>
            <p:ph sz="quarter" idx="15"/>
          </p:nvPr>
        </p:nvSpPr>
        <p:spPr/>
        <p:txBody>
          <a:bodyPr/>
          <a:lstStyle/>
          <a:p>
            <a:r>
              <a:rPr lang="en-GB" sz="1200" dirty="0">
                <a:solidFill>
                  <a:schemeClr val="tx2"/>
                </a:solidFill>
                <a:ea typeface="Aileron" charset="0"/>
                <a:cs typeface="Arial" panose="020B0604020202020204" pitchFamily="34" charset="0"/>
              </a:rPr>
              <a:t>FGF23, fibroblast growth factor 23; TIO, tumour-induced osteomalacia; XLH, X-linked hypophosphatemia</a:t>
            </a: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Tree>
    <p:extLst>
      <p:ext uri="{BB962C8B-B14F-4D97-AF65-F5344CB8AC3E}">
        <p14:creationId xmlns:p14="http://schemas.microsoft.com/office/powerpoint/2010/main" val="9363085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1835D9D-922E-139B-1FEF-3C75721BE9C9}"/>
              </a:ext>
            </a:extLst>
          </p:cNvPr>
          <p:cNvSpPr>
            <a:spLocks noGrp="1"/>
          </p:cNvSpPr>
          <p:nvPr>
            <p:ph sz="quarter" idx="12"/>
          </p:nvPr>
        </p:nvSpPr>
        <p:spPr/>
        <p:txBody>
          <a:bodyPr/>
          <a:lstStyle/>
          <a:p>
            <a:pPr marL="0" indent="0">
              <a:buNone/>
            </a:pPr>
            <a:r>
              <a:rPr lang="en-GB" b="1" dirty="0">
                <a:solidFill>
                  <a:schemeClr val="accent1"/>
                </a:solidFill>
              </a:rPr>
              <a:t>What is it?</a:t>
            </a:r>
          </a:p>
          <a:p>
            <a:r>
              <a:rPr lang="en-GB" dirty="0">
                <a:solidFill>
                  <a:schemeClr val="tx2"/>
                </a:solidFill>
              </a:rPr>
              <a:t>A condition characterised </a:t>
            </a:r>
            <a:r>
              <a:rPr lang="en-GB" b="1" dirty="0">
                <a:solidFill>
                  <a:schemeClr val="tx2"/>
                </a:solidFill>
              </a:rPr>
              <a:t>by abnormally low levels of phosphate </a:t>
            </a:r>
            <a:r>
              <a:rPr lang="en-GB" dirty="0">
                <a:solidFill>
                  <a:schemeClr val="tx2"/>
                </a:solidFill>
              </a:rPr>
              <a:t>in the blood, resulting from </a:t>
            </a:r>
            <a:r>
              <a:rPr lang="en-GB" b="1" dirty="0">
                <a:solidFill>
                  <a:schemeClr val="tx2"/>
                </a:solidFill>
              </a:rPr>
              <a:t>impaired phosphate regulation</a:t>
            </a:r>
            <a:r>
              <a:rPr lang="en-GB" dirty="0">
                <a:solidFill>
                  <a:schemeClr val="tx2"/>
                </a:solidFill>
              </a:rPr>
              <a:t>, </a:t>
            </a:r>
            <a:r>
              <a:rPr lang="en-GB" b="1" dirty="0">
                <a:solidFill>
                  <a:schemeClr val="tx2"/>
                </a:solidFill>
              </a:rPr>
              <a:t>renal dysfunction</a:t>
            </a:r>
            <a:r>
              <a:rPr lang="en-GB" dirty="0">
                <a:solidFill>
                  <a:schemeClr val="tx2"/>
                </a:solidFill>
              </a:rPr>
              <a:t> or </a:t>
            </a:r>
            <a:r>
              <a:rPr lang="en-GB" b="1" dirty="0">
                <a:solidFill>
                  <a:schemeClr val="tx2"/>
                </a:solidFill>
              </a:rPr>
              <a:t>genetic disorders</a:t>
            </a:r>
          </a:p>
          <a:p>
            <a:endParaRPr lang="en-GB" b="1" dirty="0">
              <a:solidFill>
                <a:schemeClr val="tx2"/>
              </a:solidFill>
            </a:endParaRPr>
          </a:p>
          <a:p>
            <a:r>
              <a:rPr lang="en-GB" b="1" dirty="0">
                <a:solidFill>
                  <a:schemeClr val="tx2"/>
                </a:solidFill>
              </a:rPr>
              <a:t>Chronic hypophosphatemia has a </a:t>
            </a:r>
            <a:br>
              <a:rPr lang="en-GB" b="1" dirty="0">
                <a:solidFill>
                  <a:schemeClr val="tx2"/>
                </a:solidFill>
              </a:rPr>
            </a:br>
            <a:r>
              <a:rPr lang="en-GB" b="1" dirty="0">
                <a:solidFill>
                  <a:schemeClr val="tx2"/>
                </a:solidFill>
              </a:rPr>
              <a:t>negative impact on</a:t>
            </a:r>
            <a:r>
              <a:rPr lang="en-GB" b="1" baseline="30000" dirty="0">
                <a:solidFill>
                  <a:schemeClr val="tx2"/>
                </a:solidFill>
              </a:rPr>
              <a:t>1,2</a:t>
            </a:r>
            <a:r>
              <a:rPr lang="en-GB" b="1" dirty="0">
                <a:solidFill>
                  <a:schemeClr val="tx2"/>
                </a:solidFill>
              </a:rPr>
              <a:t>:</a:t>
            </a:r>
          </a:p>
          <a:p>
            <a:pPr lvl="1"/>
            <a:r>
              <a:rPr lang="en-GB" dirty="0">
                <a:solidFill>
                  <a:schemeClr val="tx2"/>
                </a:solidFill>
              </a:rPr>
              <a:t>Bone growth and quality</a:t>
            </a:r>
          </a:p>
          <a:p>
            <a:pPr lvl="1"/>
            <a:r>
              <a:rPr lang="en-GB" dirty="0">
                <a:solidFill>
                  <a:schemeClr val="tx2"/>
                </a:solidFill>
              </a:rPr>
              <a:t>Muscle structure and function</a:t>
            </a:r>
          </a:p>
          <a:p>
            <a:pPr lvl="1"/>
            <a:r>
              <a:rPr lang="en-GB" dirty="0">
                <a:solidFill>
                  <a:schemeClr val="tx2"/>
                </a:solidFill>
              </a:rPr>
              <a:t>Dental mineralisation</a:t>
            </a:r>
          </a:p>
          <a:p>
            <a:pPr lvl="1"/>
            <a:endParaRPr lang="en-GB" dirty="0">
              <a:solidFill>
                <a:schemeClr val="tx2"/>
              </a:solidFill>
            </a:endParaRPr>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hypophosphatemia in children and adults</a:t>
            </a:r>
            <a:br>
              <a:rPr lang="en-GB" dirty="0"/>
            </a:br>
            <a:r>
              <a:rPr lang="en-GB" sz="2400" dirty="0">
                <a:solidFill>
                  <a:schemeClr val="accent1"/>
                </a:solidFill>
              </a:rPr>
              <a:t>understanding the condition</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8</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49" name="Rounded Rectangle 48">
            <a:extLst>
              <a:ext uri="{FF2B5EF4-FFF2-40B4-BE49-F238E27FC236}">
                <a16:creationId xmlns:a16="http://schemas.microsoft.com/office/drawing/2014/main" id="{C8BA94A8-EBD4-BBFC-823F-DDE2785C25B8}"/>
              </a:ext>
            </a:extLst>
          </p:cNvPr>
          <p:cNvSpPr/>
          <p:nvPr/>
        </p:nvSpPr>
        <p:spPr>
          <a:xfrm>
            <a:off x="5807968" y="2817540"/>
            <a:ext cx="3904702" cy="3275756"/>
          </a:xfrm>
          <a:prstGeom prst="roundRect">
            <a:avLst>
              <a:gd name="adj" fmla="val 9933"/>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Freeform 10">
            <a:extLst>
              <a:ext uri="{FF2B5EF4-FFF2-40B4-BE49-F238E27FC236}">
                <a16:creationId xmlns:a16="http://schemas.microsoft.com/office/drawing/2014/main" id="{8FABA481-DB66-795C-1D2B-4F0425C2AD12}"/>
              </a:ext>
            </a:extLst>
          </p:cNvPr>
          <p:cNvSpPr/>
          <p:nvPr/>
        </p:nvSpPr>
        <p:spPr>
          <a:xfrm>
            <a:off x="8029161" y="3081297"/>
            <a:ext cx="415501" cy="558387"/>
          </a:xfrm>
          <a:custGeom>
            <a:avLst/>
            <a:gdLst>
              <a:gd name="connsiteX0" fmla="*/ 331015 w 415501"/>
              <a:gd name="connsiteY0" fmla="*/ 164 h 558387"/>
              <a:gd name="connsiteX1" fmla="*/ 207751 w 415501"/>
              <a:gd name="connsiteY1" fmla="*/ 30659 h 558387"/>
              <a:gd name="connsiteX2" fmla="*/ 84487 w 415501"/>
              <a:gd name="connsiteY2" fmla="*/ 164 h 558387"/>
              <a:gd name="connsiteX3" fmla="*/ 22377 w 415501"/>
              <a:gd name="connsiteY3" fmla="*/ 202518 h 558387"/>
              <a:gd name="connsiteX4" fmla="*/ 64940 w 415501"/>
              <a:gd name="connsiteY4" fmla="*/ 403235 h 558387"/>
              <a:gd name="connsiteX5" fmla="*/ 119896 w 415501"/>
              <a:gd name="connsiteY5" fmla="*/ 558387 h 558387"/>
              <a:gd name="connsiteX6" fmla="*/ 152193 w 415501"/>
              <a:gd name="connsiteY6" fmla="*/ 378910 h 558387"/>
              <a:gd name="connsiteX7" fmla="*/ 263308 w 415501"/>
              <a:gd name="connsiteY7" fmla="*/ 378910 h 558387"/>
              <a:gd name="connsiteX8" fmla="*/ 295605 w 415501"/>
              <a:gd name="connsiteY8" fmla="*/ 558387 h 558387"/>
              <a:gd name="connsiteX9" fmla="*/ 350562 w 415501"/>
              <a:gd name="connsiteY9" fmla="*/ 403235 h 558387"/>
              <a:gd name="connsiteX10" fmla="*/ 393124 w 415501"/>
              <a:gd name="connsiteY10" fmla="*/ 202518 h 558387"/>
              <a:gd name="connsiteX11" fmla="*/ 331015 w 415501"/>
              <a:gd name="connsiteY11" fmla="*/ 164 h 558387"/>
              <a:gd name="connsiteX12" fmla="*/ 290473 w 415501"/>
              <a:gd name="connsiteY12" fmla="*/ 62191 h 558387"/>
              <a:gd name="connsiteX13" fmla="*/ 244989 w 415501"/>
              <a:gd name="connsiteY13" fmla="*/ 84059 h 558387"/>
              <a:gd name="connsiteX14" fmla="*/ 233059 w 415501"/>
              <a:gd name="connsiteY14" fmla="*/ 95690 h 558387"/>
              <a:gd name="connsiteX15" fmla="*/ 280644 w 415501"/>
              <a:gd name="connsiteY15" fmla="*/ 130034 h 558387"/>
              <a:gd name="connsiteX16" fmla="*/ 265110 w 415501"/>
              <a:gd name="connsiteY16" fmla="*/ 145569 h 558387"/>
              <a:gd name="connsiteX17" fmla="*/ 115146 w 415501"/>
              <a:gd name="connsiteY17" fmla="*/ 73276 h 558387"/>
              <a:gd name="connsiteX18" fmla="*/ 120988 w 415501"/>
              <a:gd name="connsiteY18" fmla="*/ 52090 h 558387"/>
              <a:gd name="connsiteX19" fmla="*/ 213156 w 415501"/>
              <a:gd name="connsiteY19" fmla="*/ 85452 h 558387"/>
              <a:gd name="connsiteX20" fmla="*/ 284630 w 415501"/>
              <a:gd name="connsiteY20" fmla="*/ 40979 h 558387"/>
              <a:gd name="connsiteX21" fmla="*/ 290473 w 415501"/>
              <a:gd name="connsiteY21" fmla="*/ 62164 h 55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5501" h="558387">
                <a:moveTo>
                  <a:pt x="331015" y="164"/>
                </a:moveTo>
                <a:cubicBezTo>
                  <a:pt x="259786" y="-2566"/>
                  <a:pt x="266038" y="29731"/>
                  <a:pt x="207751" y="30659"/>
                </a:cubicBezTo>
                <a:cubicBezTo>
                  <a:pt x="149463" y="29731"/>
                  <a:pt x="155715" y="-2566"/>
                  <a:pt x="84487" y="164"/>
                </a:cubicBezTo>
                <a:cubicBezTo>
                  <a:pt x="-42544" y="5051"/>
                  <a:pt x="7198" y="162058"/>
                  <a:pt x="22377" y="202518"/>
                </a:cubicBezTo>
                <a:cubicBezTo>
                  <a:pt x="66359" y="319776"/>
                  <a:pt x="66632" y="349015"/>
                  <a:pt x="64940" y="403235"/>
                </a:cubicBezTo>
                <a:cubicBezTo>
                  <a:pt x="60053" y="558359"/>
                  <a:pt x="83258" y="558414"/>
                  <a:pt x="119896" y="558387"/>
                </a:cubicBezTo>
                <a:cubicBezTo>
                  <a:pt x="145641" y="558387"/>
                  <a:pt x="149900" y="426686"/>
                  <a:pt x="152193" y="378910"/>
                </a:cubicBezTo>
                <a:cubicBezTo>
                  <a:pt x="155934" y="301239"/>
                  <a:pt x="265247" y="311012"/>
                  <a:pt x="263308" y="378910"/>
                </a:cubicBezTo>
                <a:cubicBezTo>
                  <a:pt x="261943" y="426714"/>
                  <a:pt x="269860" y="558359"/>
                  <a:pt x="295605" y="558387"/>
                </a:cubicBezTo>
                <a:cubicBezTo>
                  <a:pt x="332243" y="558414"/>
                  <a:pt x="355449" y="558387"/>
                  <a:pt x="350562" y="403235"/>
                </a:cubicBezTo>
                <a:cubicBezTo>
                  <a:pt x="348870" y="349015"/>
                  <a:pt x="349142" y="319776"/>
                  <a:pt x="393124" y="202518"/>
                </a:cubicBezTo>
                <a:cubicBezTo>
                  <a:pt x="408304" y="162058"/>
                  <a:pt x="458046" y="5051"/>
                  <a:pt x="331015" y="164"/>
                </a:cubicBezTo>
                <a:close/>
                <a:moveTo>
                  <a:pt x="290473" y="62191"/>
                </a:moveTo>
                <a:cubicBezTo>
                  <a:pt x="273573" y="65277"/>
                  <a:pt x="257957" y="72702"/>
                  <a:pt x="244989" y="84059"/>
                </a:cubicBezTo>
                <a:cubicBezTo>
                  <a:pt x="240812" y="87718"/>
                  <a:pt x="236772" y="91540"/>
                  <a:pt x="233059" y="95690"/>
                </a:cubicBezTo>
                <a:cubicBezTo>
                  <a:pt x="250504" y="105409"/>
                  <a:pt x="266748" y="116684"/>
                  <a:pt x="280644" y="130034"/>
                </a:cubicBezTo>
                <a:cubicBezTo>
                  <a:pt x="290882" y="139863"/>
                  <a:pt x="275321" y="155397"/>
                  <a:pt x="265110" y="145569"/>
                </a:cubicBezTo>
                <a:cubicBezTo>
                  <a:pt x="225797" y="107811"/>
                  <a:pt x="165871" y="88155"/>
                  <a:pt x="115146" y="73276"/>
                </a:cubicBezTo>
                <a:cubicBezTo>
                  <a:pt x="101577" y="69290"/>
                  <a:pt x="107338" y="48077"/>
                  <a:pt x="120988" y="52090"/>
                </a:cubicBezTo>
                <a:cubicBezTo>
                  <a:pt x="150746" y="60799"/>
                  <a:pt x="183071" y="71228"/>
                  <a:pt x="213156" y="85452"/>
                </a:cubicBezTo>
                <a:cubicBezTo>
                  <a:pt x="230820" y="63147"/>
                  <a:pt x="256619" y="46111"/>
                  <a:pt x="284630" y="40979"/>
                </a:cubicBezTo>
                <a:cubicBezTo>
                  <a:pt x="298472" y="38440"/>
                  <a:pt x="304396" y="59625"/>
                  <a:pt x="290473" y="62164"/>
                </a:cubicBezTo>
                <a:close/>
              </a:path>
            </a:pathLst>
          </a:custGeom>
          <a:solidFill>
            <a:schemeClr val="tx2"/>
          </a:solidFill>
          <a:ln w="0" cap="flat">
            <a:noFill/>
            <a:prstDash val="solid"/>
            <a:miter/>
          </a:ln>
        </p:spPr>
        <p:txBody>
          <a:bodyPr rtlCol="0" anchor="ctr"/>
          <a:lstStyle/>
          <a:p>
            <a:endParaRPr lang="en-GB" dirty="0"/>
          </a:p>
        </p:txBody>
      </p:sp>
      <p:sp>
        <p:nvSpPr>
          <p:cNvPr id="12" name="Freeform 11">
            <a:extLst>
              <a:ext uri="{FF2B5EF4-FFF2-40B4-BE49-F238E27FC236}">
                <a16:creationId xmlns:a16="http://schemas.microsoft.com/office/drawing/2014/main" id="{37A2A52F-6563-9AD0-A04A-B1B84D396B50}"/>
              </a:ext>
            </a:extLst>
          </p:cNvPr>
          <p:cNvSpPr/>
          <p:nvPr/>
        </p:nvSpPr>
        <p:spPr>
          <a:xfrm>
            <a:off x="8568938" y="3578654"/>
            <a:ext cx="415501" cy="558386"/>
          </a:xfrm>
          <a:custGeom>
            <a:avLst/>
            <a:gdLst>
              <a:gd name="connsiteX0" fmla="*/ 331014 w 415501"/>
              <a:gd name="connsiteY0" fmla="*/ 164 h 558386"/>
              <a:gd name="connsiteX1" fmla="*/ 207751 w 415501"/>
              <a:gd name="connsiteY1" fmla="*/ 30659 h 558386"/>
              <a:gd name="connsiteX2" fmla="*/ 84487 w 415501"/>
              <a:gd name="connsiteY2" fmla="*/ 164 h 558386"/>
              <a:gd name="connsiteX3" fmla="*/ 22377 w 415501"/>
              <a:gd name="connsiteY3" fmla="*/ 202518 h 558386"/>
              <a:gd name="connsiteX4" fmla="*/ 64939 w 415501"/>
              <a:gd name="connsiteY4" fmla="*/ 403235 h 558386"/>
              <a:gd name="connsiteX5" fmla="*/ 119896 w 415501"/>
              <a:gd name="connsiteY5" fmla="*/ 558386 h 558386"/>
              <a:gd name="connsiteX6" fmla="*/ 152193 w 415501"/>
              <a:gd name="connsiteY6" fmla="*/ 378910 h 558386"/>
              <a:gd name="connsiteX7" fmla="*/ 263308 w 415501"/>
              <a:gd name="connsiteY7" fmla="*/ 378910 h 558386"/>
              <a:gd name="connsiteX8" fmla="*/ 295605 w 415501"/>
              <a:gd name="connsiteY8" fmla="*/ 558386 h 558386"/>
              <a:gd name="connsiteX9" fmla="*/ 350562 w 415501"/>
              <a:gd name="connsiteY9" fmla="*/ 403235 h 558386"/>
              <a:gd name="connsiteX10" fmla="*/ 393124 w 415501"/>
              <a:gd name="connsiteY10" fmla="*/ 202518 h 558386"/>
              <a:gd name="connsiteX11" fmla="*/ 331014 w 415501"/>
              <a:gd name="connsiteY11" fmla="*/ 164 h 558386"/>
              <a:gd name="connsiteX12" fmla="*/ 290473 w 415501"/>
              <a:gd name="connsiteY12" fmla="*/ 62192 h 558386"/>
              <a:gd name="connsiteX13" fmla="*/ 244989 w 415501"/>
              <a:gd name="connsiteY13" fmla="*/ 84060 h 558386"/>
              <a:gd name="connsiteX14" fmla="*/ 233059 w 415501"/>
              <a:gd name="connsiteY14" fmla="*/ 95690 h 558386"/>
              <a:gd name="connsiteX15" fmla="*/ 280644 w 415501"/>
              <a:gd name="connsiteY15" fmla="*/ 130035 h 558386"/>
              <a:gd name="connsiteX16" fmla="*/ 265110 w 415501"/>
              <a:gd name="connsiteY16" fmla="*/ 145569 h 558386"/>
              <a:gd name="connsiteX17" fmla="*/ 115146 w 415501"/>
              <a:gd name="connsiteY17" fmla="*/ 73276 h 558386"/>
              <a:gd name="connsiteX18" fmla="*/ 120988 w 415501"/>
              <a:gd name="connsiteY18" fmla="*/ 52090 h 558386"/>
              <a:gd name="connsiteX19" fmla="*/ 213156 w 415501"/>
              <a:gd name="connsiteY19" fmla="*/ 85452 h 558386"/>
              <a:gd name="connsiteX20" fmla="*/ 284630 w 415501"/>
              <a:gd name="connsiteY20" fmla="*/ 40979 h 558386"/>
              <a:gd name="connsiteX21" fmla="*/ 290473 w 415501"/>
              <a:gd name="connsiteY21" fmla="*/ 62164 h 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5501" h="558386">
                <a:moveTo>
                  <a:pt x="331014" y="164"/>
                </a:moveTo>
                <a:cubicBezTo>
                  <a:pt x="259786" y="-2566"/>
                  <a:pt x="266038" y="29731"/>
                  <a:pt x="207751" y="30659"/>
                </a:cubicBezTo>
                <a:cubicBezTo>
                  <a:pt x="149463" y="29731"/>
                  <a:pt x="155715" y="-2566"/>
                  <a:pt x="84487" y="164"/>
                </a:cubicBezTo>
                <a:cubicBezTo>
                  <a:pt x="-42544" y="5051"/>
                  <a:pt x="7198" y="162059"/>
                  <a:pt x="22377" y="202518"/>
                </a:cubicBezTo>
                <a:cubicBezTo>
                  <a:pt x="66359" y="319776"/>
                  <a:pt x="66632" y="349015"/>
                  <a:pt x="64939" y="403235"/>
                </a:cubicBezTo>
                <a:cubicBezTo>
                  <a:pt x="60052" y="558359"/>
                  <a:pt x="83258" y="558414"/>
                  <a:pt x="119896" y="558386"/>
                </a:cubicBezTo>
                <a:cubicBezTo>
                  <a:pt x="145641" y="558386"/>
                  <a:pt x="149900" y="426687"/>
                  <a:pt x="152193" y="378910"/>
                </a:cubicBezTo>
                <a:cubicBezTo>
                  <a:pt x="155933" y="301239"/>
                  <a:pt x="265247" y="311013"/>
                  <a:pt x="263308" y="378910"/>
                </a:cubicBezTo>
                <a:cubicBezTo>
                  <a:pt x="261943" y="426714"/>
                  <a:pt x="269861" y="558359"/>
                  <a:pt x="295605" y="558386"/>
                </a:cubicBezTo>
                <a:cubicBezTo>
                  <a:pt x="332243" y="558386"/>
                  <a:pt x="355449" y="558386"/>
                  <a:pt x="350562" y="403235"/>
                </a:cubicBezTo>
                <a:cubicBezTo>
                  <a:pt x="348869" y="349015"/>
                  <a:pt x="349142" y="319776"/>
                  <a:pt x="393124" y="202518"/>
                </a:cubicBezTo>
                <a:cubicBezTo>
                  <a:pt x="408304" y="162059"/>
                  <a:pt x="458046" y="5051"/>
                  <a:pt x="331014" y="164"/>
                </a:cubicBezTo>
                <a:close/>
                <a:moveTo>
                  <a:pt x="290473" y="62192"/>
                </a:moveTo>
                <a:cubicBezTo>
                  <a:pt x="273574" y="65277"/>
                  <a:pt x="257957" y="72703"/>
                  <a:pt x="244989" y="84060"/>
                </a:cubicBezTo>
                <a:cubicBezTo>
                  <a:pt x="240812" y="87718"/>
                  <a:pt x="236772" y="91540"/>
                  <a:pt x="233059" y="95690"/>
                </a:cubicBezTo>
                <a:cubicBezTo>
                  <a:pt x="250504" y="105409"/>
                  <a:pt x="266748" y="116684"/>
                  <a:pt x="280644" y="130035"/>
                </a:cubicBezTo>
                <a:cubicBezTo>
                  <a:pt x="290882" y="139863"/>
                  <a:pt x="275321" y="155397"/>
                  <a:pt x="265110" y="145569"/>
                </a:cubicBezTo>
                <a:cubicBezTo>
                  <a:pt x="225797" y="107812"/>
                  <a:pt x="165871" y="88155"/>
                  <a:pt x="115146" y="73276"/>
                </a:cubicBezTo>
                <a:cubicBezTo>
                  <a:pt x="101577" y="69290"/>
                  <a:pt x="107338" y="48077"/>
                  <a:pt x="120988" y="52090"/>
                </a:cubicBezTo>
                <a:cubicBezTo>
                  <a:pt x="150747" y="60799"/>
                  <a:pt x="183071" y="71228"/>
                  <a:pt x="213156" y="85452"/>
                </a:cubicBezTo>
                <a:cubicBezTo>
                  <a:pt x="230820" y="63147"/>
                  <a:pt x="256619" y="46111"/>
                  <a:pt x="284630" y="40979"/>
                </a:cubicBezTo>
                <a:cubicBezTo>
                  <a:pt x="298472" y="38440"/>
                  <a:pt x="304396" y="59625"/>
                  <a:pt x="290473" y="62164"/>
                </a:cubicBezTo>
                <a:close/>
              </a:path>
            </a:pathLst>
          </a:custGeom>
          <a:solidFill>
            <a:schemeClr val="tx2"/>
          </a:solidFill>
          <a:ln w="0" cap="flat">
            <a:noFill/>
            <a:prstDash val="solid"/>
            <a:miter/>
          </a:ln>
        </p:spPr>
        <p:txBody>
          <a:bodyPr rtlCol="0" anchor="ctr"/>
          <a:lstStyle/>
          <a:p>
            <a:endParaRPr lang="en-GB" dirty="0"/>
          </a:p>
        </p:txBody>
      </p:sp>
      <p:pic>
        <p:nvPicPr>
          <p:cNvPr id="45" name="Picture 44" descr="A drawing of a human body&#10;&#10;Description automatically generated with medium confidence">
            <a:extLst>
              <a:ext uri="{FF2B5EF4-FFF2-40B4-BE49-F238E27FC236}">
                <a16:creationId xmlns:a16="http://schemas.microsoft.com/office/drawing/2014/main" id="{64450A2D-1B42-C031-01EE-1751EA6C94B8}"/>
              </a:ext>
            </a:extLst>
          </p:cNvPr>
          <p:cNvPicPr>
            <a:picLocks noChangeAspect="1"/>
          </p:cNvPicPr>
          <p:nvPr/>
        </p:nvPicPr>
        <p:blipFill>
          <a:blip r:embed="rId3"/>
          <a:stretch>
            <a:fillRect/>
          </a:stretch>
        </p:blipFill>
        <p:spPr>
          <a:xfrm>
            <a:off x="7560004" y="4094543"/>
            <a:ext cx="2017868" cy="1936063"/>
          </a:xfrm>
          <a:prstGeom prst="rect">
            <a:avLst/>
          </a:prstGeom>
          <a:ln>
            <a:noFill/>
          </a:ln>
        </p:spPr>
      </p:pic>
      <p:sp>
        <p:nvSpPr>
          <p:cNvPr id="48" name="Freeform 47">
            <a:extLst>
              <a:ext uri="{FF2B5EF4-FFF2-40B4-BE49-F238E27FC236}">
                <a16:creationId xmlns:a16="http://schemas.microsoft.com/office/drawing/2014/main" id="{38624B6B-5589-E422-8472-903EB798479A}"/>
              </a:ext>
            </a:extLst>
          </p:cNvPr>
          <p:cNvSpPr/>
          <p:nvPr/>
        </p:nvSpPr>
        <p:spPr>
          <a:xfrm>
            <a:off x="7821411" y="3857847"/>
            <a:ext cx="415501" cy="558386"/>
          </a:xfrm>
          <a:custGeom>
            <a:avLst/>
            <a:gdLst>
              <a:gd name="connsiteX0" fmla="*/ 331014 w 415501"/>
              <a:gd name="connsiteY0" fmla="*/ 164 h 558386"/>
              <a:gd name="connsiteX1" fmla="*/ 207751 w 415501"/>
              <a:gd name="connsiteY1" fmla="*/ 30659 h 558386"/>
              <a:gd name="connsiteX2" fmla="*/ 84487 w 415501"/>
              <a:gd name="connsiteY2" fmla="*/ 164 h 558386"/>
              <a:gd name="connsiteX3" fmla="*/ 22377 w 415501"/>
              <a:gd name="connsiteY3" fmla="*/ 202518 h 558386"/>
              <a:gd name="connsiteX4" fmla="*/ 64939 w 415501"/>
              <a:gd name="connsiteY4" fmla="*/ 403235 h 558386"/>
              <a:gd name="connsiteX5" fmla="*/ 119896 w 415501"/>
              <a:gd name="connsiteY5" fmla="*/ 558386 h 558386"/>
              <a:gd name="connsiteX6" fmla="*/ 152193 w 415501"/>
              <a:gd name="connsiteY6" fmla="*/ 378910 h 558386"/>
              <a:gd name="connsiteX7" fmla="*/ 263308 w 415501"/>
              <a:gd name="connsiteY7" fmla="*/ 378910 h 558386"/>
              <a:gd name="connsiteX8" fmla="*/ 295605 w 415501"/>
              <a:gd name="connsiteY8" fmla="*/ 558386 h 558386"/>
              <a:gd name="connsiteX9" fmla="*/ 350562 w 415501"/>
              <a:gd name="connsiteY9" fmla="*/ 403235 h 558386"/>
              <a:gd name="connsiteX10" fmla="*/ 393124 w 415501"/>
              <a:gd name="connsiteY10" fmla="*/ 202518 h 558386"/>
              <a:gd name="connsiteX11" fmla="*/ 331014 w 415501"/>
              <a:gd name="connsiteY11" fmla="*/ 164 h 558386"/>
              <a:gd name="connsiteX12" fmla="*/ 290473 w 415501"/>
              <a:gd name="connsiteY12" fmla="*/ 62192 h 558386"/>
              <a:gd name="connsiteX13" fmla="*/ 244989 w 415501"/>
              <a:gd name="connsiteY13" fmla="*/ 84060 h 558386"/>
              <a:gd name="connsiteX14" fmla="*/ 233059 w 415501"/>
              <a:gd name="connsiteY14" fmla="*/ 95690 h 558386"/>
              <a:gd name="connsiteX15" fmla="*/ 280644 w 415501"/>
              <a:gd name="connsiteY15" fmla="*/ 130035 h 558386"/>
              <a:gd name="connsiteX16" fmla="*/ 265110 w 415501"/>
              <a:gd name="connsiteY16" fmla="*/ 145569 h 558386"/>
              <a:gd name="connsiteX17" fmla="*/ 115146 w 415501"/>
              <a:gd name="connsiteY17" fmla="*/ 73276 h 558386"/>
              <a:gd name="connsiteX18" fmla="*/ 120988 w 415501"/>
              <a:gd name="connsiteY18" fmla="*/ 52090 h 558386"/>
              <a:gd name="connsiteX19" fmla="*/ 213156 w 415501"/>
              <a:gd name="connsiteY19" fmla="*/ 85452 h 558386"/>
              <a:gd name="connsiteX20" fmla="*/ 284630 w 415501"/>
              <a:gd name="connsiteY20" fmla="*/ 40979 h 558386"/>
              <a:gd name="connsiteX21" fmla="*/ 290473 w 415501"/>
              <a:gd name="connsiteY21" fmla="*/ 62164 h 55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5501" h="558386">
                <a:moveTo>
                  <a:pt x="331014" y="164"/>
                </a:moveTo>
                <a:cubicBezTo>
                  <a:pt x="259786" y="-2566"/>
                  <a:pt x="266038" y="29731"/>
                  <a:pt x="207751" y="30659"/>
                </a:cubicBezTo>
                <a:cubicBezTo>
                  <a:pt x="149463" y="29731"/>
                  <a:pt x="155715" y="-2566"/>
                  <a:pt x="84487" y="164"/>
                </a:cubicBezTo>
                <a:cubicBezTo>
                  <a:pt x="-42544" y="5051"/>
                  <a:pt x="7198" y="162059"/>
                  <a:pt x="22377" y="202518"/>
                </a:cubicBezTo>
                <a:cubicBezTo>
                  <a:pt x="66359" y="319776"/>
                  <a:pt x="66632" y="349015"/>
                  <a:pt x="64939" y="403235"/>
                </a:cubicBezTo>
                <a:cubicBezTo>
                  <a:pt x="60052" y="558359"/>
                  <a:pt x="83258" y="558414"/>
                  <a:pt x="119896" y="558386"/>
                </a:cubicBezTo>
                <a:cubicBezTo>
                  <a:pt x="145641" y="558386"/>
                  <a:pt x="149900" y="426687"/>
                  <a:pt x="152193" y="378910"/>
                </a:cubicBezTo>
                <a:cubicBezTo>
                  <a:pt x="155933" y="301239"/>
                  <a:pt x="265247" y="311013"/>
                  <a:pt x="263308" y="378910"/>
                </a:cubicBezTo>
                <a:cubicBezTo>
                  <a:pt x="261943" y="426714"/>
                  <a:pt x="269861" y="558359"/>
                  <a:pt x="295605" y="558386"/>
                </a:cubicBezTo>
                <a:cubicBezTo>
                  <a:pt x="332243" y="558386"/>
                  <a:pt x="355449" y="558386"/>
                  <a:pt x="350562" y="403235"/>
                </a:cubicBezTo>
                <a:cubicBezTo>
                  <a:pt x="348869" y="349015"/>
                  <a:pt x="349142" y="319776"/>
                  <a:pt x="393124" y="202518"/>
                </a:cubicBezTo>
                <a:cubicBezTo>
                  <a:pt x="408304" y="162059"/>
                  <a:pt x="458046" y="5051"/>
                  <a:pt x="331014" y="164"/>
                </a:cubicBezTo>
                <a:close/>
                <a:moveTo>
                  <a:pt x="290473" y="62192"/>
                </a:moveTo>
                <a:cubicBezTo>
                  <a:pt x="273574" y="65277"/>
                  <a:pt x="257957" y="72703"/>
                  <a:pt x="244989" y="84060"/>
                </a:cubicBezTo>
                <a:cubicBezTo>
                  <a:pt x="240812" y="87718"/>
                  <a:pt x="236772" y="91540"/>
                  <a:pt x="233059" y="95690"/>
                </a:cubicBezTo>
                <a:cubicBezTo>
                  <a:pt x="250504" y="105409"/>
                  <a:pt x="266748" y="116684"/>
                  <a:pt x="280644" y="130035"/>
                </a:cubicBezTo>
                <a:cubicBezTo>
                  <a:pt x="290882" y="139863"/>
                  <a:pt x="275321" y="155397"/>
                  <a:pt x="265110" y="145569"/>
                </a:cubicBezTo>
                <a:cubicBezTo>
                  <a:pt x="225797" y="107812"/>
                  <a:pt x="165871" y="88155"/>
                  <a:pt x="115146" y="73276"/>
                </a:cubicBezTo>
                <a:cubicBezTo>
                  <a:pt x="101577" y="69290"/>
                  <a:pt x="107338" y="48077"/>
                  <a:pt x="120988" y="52090"/>
                </a:cubicBezTo>
                <a:cubicBezTo>
                  <a:pt x="150747" y="60799"/>
                  <a:pt x="183071" y="71228"/>
                  <a:pt x="213156" y="85452"/>
                </a:cubicBezTo>
                <a:cubicBezTo>
                  <a:pt x="230820" y="63147"/>
                  <a:pt x="256619" y="46111"/>
                  <a:pt x="284630" y="40979"/>
                </a:cubicBezTo>
                <a:cubicBezTo>
                  <a:pt x="298472" y="38440"/>
                  <a:pt x="304396" y="59625"/>
                  <a:pt x="290473" y="62164"/>
                </a:cubicBezTo>
                <a:close/>
              </a:path>
            </a:pathLst>
          </a:custGeom>
          <a:solidFill>
            <a:schemeClr val="tx2"/>
          </a:solidFill>
          <a:ln w="0" cap="flat">
            <a:noFill/>
            <a:prstDash val="solid"/>
            <a:miter/>
          </a:ln>
        </p:spPr>
        <p:txBody>
          <a:bodyPr rtlCol="0" anchor="ctr"/>
          <a:lstStyle/>
          <a:p>
            <a:endParaRPr lang="en-GB" dirty="0"/>
          </a:p>
        </p:txBody>
      </p:sp>
      <p:pic>
        <p:nvPicPr>
          <p:cNvPr id="55" name="Picture 54" descr="A human skeleton with red and yellow highlighted&#10;&#10;Description automatically generated">
            <a:extLst>
              <a:ext uri="{FF2B5EF4-FFF2-40B4-BE49-F238E27FC236}">
                <a16:creationId xmlns:a16="http://schemas.microsoft.com/office/drawing/2014/main" id="{B68013DA-D7D2-6B24-B507-0E5AAF52DCD9}"/>
              </a:ext>
            </a:extLst>
          </p:cNvPr>
          <p:cNvPicPr>
            <a:picLocks noChangeAspect="1"/>
          </p:cNvPicPr>
          <p:nvPr/>
        </p:nvPicPr>
        <p:blipFill>
          <a:blip r:embed="rId4"/>
          <a:stretch>
            <a:fillRect/>
          </a:stretch>
        </p:blipFill>
        <p:spPr>
          <a:xfrm>
            <a:off x="5937534" y="2909946"/>
            <a:ext cx="1685841" cy="3108270"/>
          </a:xfrm>
          <a:prstGeom prst="rect">
            <a:avLst/>
          </a:prstGeom>
        </p:spPr>
      </p:pic>
      <p:sp>
        <p:nvSpPr>
          <p:cNvPr id="2" name="Content Placeholder 10">
            <a:extLst>
              <a:ext uri="{FF2B5EF4-FFF2-40B4-BE49-F238E27FC236}">
                <a16:creationId xmlns:a16="http://schemas.microsoft.com/office/drawing/2014/main" id="{A5363F26-CC6D-5506-30FF-F06793022F1F}"/>
              </a:ext>
            </a:extLst>
          </p:cNvPr>
          <p:cNvSpPr>
            <a:spLocks noGrp="1"/>
          </p:cNvSpPr>
          <p:nvPr>
            <p:ph sz="quarter" idx="15"/>
          </p:nvPr>
        </p:nvSpPr>
        <p:spPr>
          <a:xfrm>
            <a:off x="620183" y="6356351"/>
            <a:ext cx="10180339" cy="365125"/>
          </a:xfrm>
        </p:spPr>
        <p:txBody>
          <a:bodyPr/>
          <a:lstStyle/>
          <a:p>
            <a:r>
              <a:rPr lang="fr-FR" sz="1200" dirty="0">
                <a:solidFill>
                  <a:schemeClr val="tx2"/>
                </a:solidFill>
                <a:ea typeface="Aileron" charset="0"/>
                <a:cs typeface="Arial" panose="020B0604020202020204" pitchFamily="34" charset="0"/>
              </a:rPr>
              <a:t>1. Glorieux FH, et al. </a:t>
            </a:r>
            <a:r>
              <a:rPr lang="fr-FR" sz="1200" dirty="0" err="1">
                <a:solidFill>
                  <a:schemeClr val="tx2"/>
                </a:solidFill>
                <a:ea typeface="Aileron" charset="0"/>
                <a:cs typeface="Arial" panose="020B0604020202020204" pitchFamily="34" charset="0"/>
              </a:rPr>
              <a:t>Orphanet</a:t>
            </a:r>
            <a:r>
              <a:rPr lang="fr-FR" sz="1200" dirty="0">
                <a:solidFill>
                  <a:schemeClr val="tx2"/>
                </a:solidFill>
                <a:ea typeface="Aileron" charset="0"/>
                <a:cs typeface="Arial" panose="020B0604020202020204" pitchFamily="34" charset="0"/>
              </a:rPr>
              <a:t> J Rare Dis. 2022;17:30; 2. </a:t>
            </a:r>
            <a:r>
              <a:rPr lang="en-US" sz="1200" dirty="0">
                <a:solidFill>
                  <a:schemeClr val="tx2"/>
                </a:solidFill>
                <a:ea typeface="Aileron" charset="0"/>
                <a:cs typeface="Arial" panose="020B0604020202020204" pitchFamily="34" charset="0"/>
              </a:rPr>
              <a:t>Larsson A, et al. Front Oral Health. 2023;4:1087761</a:t>
            </a:r>
            <a:endParaRPr lang="fr-FR" sz="1200" dirty="0">
              <a:solidFill>
                <a:schemeClr val="tx2"/>
              </a:solidFill>
              <a:ea typeface="Aileron" charset="0"/>
              <a:cs typeface="Arial" panose="020B0604020202020204" pitchFamily="34" charset="0"/>
            </a:endParaRPr>
          </a:p>
        </p:txBody>
      </p:sp>
    </p:spTree>
    <p:extLst>
      <p:ext uri="{BB962C8B-B14F-4D97-AF65-F5344CB8AC3E}">
        <p14:creationId xmlns:p14="http://schemas.microsoft.com/office/powerpoint/2010/main" val="240460642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F65F29B-0334-777C-4F00-EB43558307B0}"/>
              </a:ext>
            </a:extLst>
          </p:cNvPr>
          <p:cNvSpPr>
            <a:spLocks noGrp="1"/>
          </p:cNvSpPr>
          <p:nvPr>
            <p:ph sz="quarter" idx="12"/>
          </p:nvPr>
        </p:nvSpPr>
        <p:spPr/>
        <p:txBody>
          <a:bodyPr/>
          <a:lstStyle/>
          <a:p>
            <a:pPr marL="0" indent="0">
              <a:buNone/>
            </a:pPr>
            <a:r>
              <a:rPr lang="en-GB" b="1" dirty="0">
                <a:solidFill>
                  <a:schemeClr val="accent1"/>
                </a:solidFill>
              </a:rPr>
              <a:t>Diagnostic challenges </a:t>
            </a:r>
          </a:p>
          <a:p>
            <a:r>
              <a:rPr lang="en-GB" dirty="0">
                <a:solidFill>
                  <a:schemeClr val="tx2"/>
                </a:solidFill>
              </a:rPr>
              <a:t>Chronic hypophosphatemia can be difficult </a:t>
            </a:r>
            <a:br>
              <a:rPr lang="en-GB" dirty="0">
                <a:solidFill>
                  <a:schemeClr val="tx2"/>
                </a:solidFill>
              </a:rPr>
            </a:br>
            <a:r>
              <a:rPr lang="en-GB" dirty="0">
                <a:solidFill>
                  <a:schemeClr val="tx2"/>
                </a:solidFill>
              </a:rPr>
              <a:t>to diagnose</a:t>
            </a:r>
            <a:r>
              <a:rPr lang="en-GB" baseline="30000" dirty="0">
                <a:solidFill>
                  <a:schemeClr val="tx2"/>
                </a:solidFill>
              </a:rPr>
              <a:t>1</a:t>
            </a:r>
            <a:r>
              <a:rPr lang="en-GB" dirty="0">
                <a:solidFill>
                  <a:schemeClr val="tx2"/>
                </a:solidFill>
              </a:rPr>
              <a:t>:</a:t>
            </a:r>
          </a:p>
          <a:p>
            <a:pPr lvl="1"/>
            <a:r>
              <a:rPr lang="en-GB" dirty="0">
                <a:solidFill>
                  <a:schemeClr val="tx2"/>
                </a:solidFill>
              </a:rPr>
              <a:t>Non-specific symptoms</a:t>
            </a:r>
          </a:p>
          <a:p>
            <a:pPr lvl="1"/>
            <a:r>
              <a:rPr lang="en-GB" dirty="0">
                <a:solidFill>
                  <a:schemeClr val="tx2"/>
                </a:solidFill>
              </a:rPr>
              <a:t>Overlap with other metabolic disorders </a:t>
            </a:r>
          </a:p>
          <a:p>
            <a:pPr marL="0" indent="0">
              <a:buNone/>
            </a:pPr>
            <a:endParaRPr lang="en-GB" b="1" dirty="0">
              <a:solidFill>
                <a:schemeClr val="tx2"/>
              </a:solidFill>
            </a:endParaRPr>
          </a:p>
          <a:p>
            <a:pPr marL="0" indent="0">
              <a:buNone/>
            </a:pPr>
            <a:r>
              <a:rPr lang="en-GB" b="1" dirty="0">
                <a:solidFill>
                  <a:schemeClr val="accent1"/>
                </a:solidFill>
              </a:rPr>
              <a:t>Differential diagnosis is important</a:t>
            </a:r>
            <a:r>
              <a:rPr lang="en-GB" b="1" baseline="30000" dirty="0">
                <a:solidFill>
                  <a:schemeClr val="accent1"/>
                </a:solidFill>
              </a:rPr>
              <a:t>2</a:t>
            </a:r>
            <a:endParaRPr lang="en-GB" b="1" dirty="0">
              <a:solidFill>
                <a:schemeClr val="accent1"/>
              </a:solidFill>
            </a:endParaRPr>
          </a:p>
          <a:p>
            <a:r>
              <a:rPr lang="en-GB" dirty="0">
                <a:solidFill>
                  <a:schemeClr val="tx2"/>
                </a:solidFill>
              </a:rPr>
              <a:t>To ensure accurate identification of the primary </a:t>
            </a:r>
            <a:br>
              <a:rPr lang="en-GB" dirty="0">
                <a:solidFill>
                  <a:schemeClr val="tx2"/>
                </a:solidFill>
              </a:rPr>
            </a:br>
            <a:r>
              <a:rPr lang="en-GB" dirty="0">
                <a:solidFill>
                  <a:schemeClr val="tx2"/>
                </a:solidFill>
              </a:rPr>
              <a:t>aetiology and provide the best possible care for </a:t>
            </a:r>
            <a:br>
              <a:rPr lang="en-GB" dirty="0">
                <a:solidFill>
                  <a:schemeClr val="tx2"/>
                </a:solidFill>
              </a:rPr>
            </a:br>
            <a:r>
              <a:rPr lang="en-GB" dirty="0">
                <a:solidFill>
                  <a:schemeClr val="tx2"/>
                </a:solidFill>
              </a:rPr>
              <a:t>the patient</a:t>
            </a:r>
          </a:p>
          <a:p>
            <a:endParaRPr lang="en-GB" dirty="0"/>
          </a:p>
        </p:txBody>
      </p:sp>
      <p:sp>
        <p:nvSpPr>
          <p:cNvPr id="10" name="Title 2">
            <a:extLst>
              <a:ext uri="{FF2B5EF4-FFF2-40B4-BE49-F238E27FC236}">
                <a16:creationId xmlns:a16="http://schemas.microsoft.com/office/drawing/2014/main" id="{D176C409-CE31-ACCC-3045-95567B4CE66A}"/>
              </a:ext>
            </a:extLst>
          </p:cNvPr>
          <p:cNvSpPr>
            <a:spLocks noGrp="1"/>
          </p:cNvSpPr>
          <p:nvPr>
            <p:ph type="title"/>
          </p:nvPr>
        </p:nvSpPr>
        <p:spPr>
          <a:xfrm>
            <a:off x="619201" y="259200"/>
            <a:ext cx="10963199" cy="864000"/>
          </a:xfrm>
        </p:spPr>
        <p:txBody>
          <a:bodyPr/>
          <a:lstStyle/>
          <a:p>
            <a:r>
              <a:rPr lang="en-GB" dirty="0"/>
              <a:t>Chronic hypophosphatemia in children and adults</a:t>
            </a:r>
            <a:br>
              <a:rPr lang="en-GB" dirty="0"/>
            </a:br>
            <a:r>
              <a:rPr lang="en-GB" sz="2400" dirty="0">
                <a:solidFill>
                  <a:schemeClr val="accent1"/>
                </a:solidFill>
              </a:rPr>
              <a:t>challenges in diagnosis</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9</a:t>
            </a:fld>
            <a:endParaRPr lang="en-GB" dirty="0"/>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sp>
        <p:nvSpPr>
          <p:cNvPr id="16" name="Rounded Rectangle 15">
            <a:extLst>
              <a:ext uri="{FF2B5EF4-FFF2-40B4-BE49-F238E27FC236}">
                <a16:creationId xmlns:a16="http://schemas.microsoft.com/office/drawing/2014/main" id="{F6500656-AE44-56D3-AF6F-445EE536647D}"/>
              </a:ext>
            </a:extLst>
          </p:cNvPr>
          <p:cNvSpPr/>
          <p:nvPr/>
        </p:nvSpPr>
        <p:spPr>
          <a:xfrm>
            <a:off x="6778959" y="1484784"/>
            <a:ext cx="3904702" cy="3275756"/>
          </a:xfrm>
          <a:prstGeom prst="roundRect">
            <a:avLst>
              <a:gd name="adj" fmla="val 9933"/>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243" name="Graphic 20">
            <a:extLst>
              <a:ext uri="{FF2B5EF4-FFF2-40B4-BE49-F238E27FC236}">
                <a16:creationId xmlns:a16="http://schemas.microsoft.com/office/drawing/2014/main" id="{CD2C61BF-4557-5449-6745-233762DD27B5}"/>
              </a:ext>
            </a:extLst>
          </p:cNvPr>
          <p:cNvGrpSpPr/>
          <p:nvPr/>
        </p:nvGrpSpPr>
        <p:grpSpPr>
          <a:xfrm>
            <a:off x="7089459" y="1984660"/>
            <a:ext cx="1516063" cy="2217252"/>
            <a:chOff x="8049328" y="3575960"/>
            <a:chExt cx="621451" cy="908876"/>
          </a:xfrm>
          <a:solidFill>
            <a:schemeClr val="tx2"/>
          </a:solidFill>
        </p:grpSpPr>
        <p:sp>
          <p:nvSpPr>
            <p:cNvPr id="244" name="Freeform 243">
              <a:extLst>
                <a:ext uri="{FF2B5EF4-FFF2-40B4-BE49-F238E27FC236}">
                  <a16:creationId xmlns:a16="http://schemas.microsoft.com/office/drawing/2014/main" id="{88066D3A-1235-A7FE-A44C-E2F81DFF3CF0}"/>
                </a:ext>
              </a:extLst>
            </p:cNvPr>
            <p:cNvSpPr/>
            <p:nvPr/>
          </p:nvSpPr>
          <p:spPr>
            <a:xfrm>
              <a:off x="8049328" y="3656362"/>
              <a:ext cx="621451" cy="828474"/>
            </a:xfrm>
            <a:custGeom>
              <a:avLst/>
              <a:gdLst>
                <a:gd name="connsiteX0" fmla="*/ 593796 w 621451"/>
                <a:gd name="connsiteY0" fmla="*/ 0 h 828474"/>
                <a:gd name="connsiteX1" fmla="*/ 461059 w 621451"/>
                <a:gd name="connsiteY1" fmla="*/ 0 h 828474"/>
                <a:gd name="connsiteX2" fmla="*/ 417295 w 621451"/>
                <a:gd name="connsiteY2" fmla="*/ 42999 h 828474"/>
                <a:gd name="connsiteX3" fmla="*/ 204157 w 621451"/>
                <a:gd name="connsiteY3" fmla="*/ 42999 h 828474"/>
                <a:gd name="connsiteX4" fmla="*/ 160393 w 621451"/>
                <a:gd name="connsiteY4" fmla="*/ 0 h 828474"/>
                <a:gd name="connsiteX5" fmla="*/ 27656 w 621451"/>
                <a:gd name="connsiteY5" fmla="*/ 0 h 828474"/>
                <a:gd name="connsiteX6" fmla="*/ 0 w 621451"/>
                <a:gd name="connsiteY6" fmla="*/ 27656 h 828474"/>
                <a:gd name="connsiteX7" fmla="*/ 0 w 621451"/>
                <a:gd name="connsiteY7" fmla="*/ 800819 h 828474"/>
                <a:gd name="connsiteX8" fmla="*/ 27656 w 621451"/>
                <a:gd name="connsiteY8" fmla="*/ 828475 h 828474"/>
                <a:gd name="connsiteX9" fmla="*/ 593796 w 621451"/>
                <a:gd name="connsiteY9" fmla="*/ 828475 h 828474"/>
                <a:gd name="connsiteX10" fmla="*/ 621452 w 621451"/>
                <a:gd name="connsiteY10" fmla="*/ 800819 h 828474"/>
                <a:gd name="connsiteX11" fmla="*/ 621452 w 621451"/>
                <a:gd name="connsiteY11" fmla="*/ 27656 h 828474"/>
                <a:gd name="connsiteX12" fmla="*/ 593796 w 621451"/>
                <a:gd name="connsiteY12" fmla="*/ 0 h 828474"/>
                <a:gd name="connsiteX13" fmla="*/ 563819 w 621451"/>
                <a:gd name="connsiteY13" fmla="*/ 770870 h 828474"/>
                <a:gd name="connsiteX14" fmla="*/ 57632 w 621451"/>
                <a:gd name="connsiteY14" fmla="*/ 770870 h 828474"/>
                <a:gd name="connsiteX15" fmla="*/ 57632 w 621451"/>
                <a:gd name="connsiteY15" fmla="*/ 57632 h 828474"/>
                <a:gd name="connsiteX16" fmla="*/ 563819 w 621451"/>
                <a:gd name="connsiteY16" fmla="*/ 57632 h 828474"/>
                <a:gd name="connsiteX17" fmla="*/ 563819 w 621451"/>
                <a:gd name="connsiteY17" fmla="*/ 770870 h 82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1451" h="828474">
                  <a:moveTo>
                    <a:pt x="593796" y="0"/>
                  </a:moveTo>
                  <a:lnTo>
                    <a:pt x="461059" y="0"/>
                  </a:lnTo>
                  <a:cubicBezTo>
                    <a:pt x="460622" y="23779"/>
                    <a:pt x="441184" y="42999"/>
                    <a:pt x="417295" y="42999"/>
                  </a:cubicBezTo>
                  <a:lnTo>
                    <a:pt x="204157" y="42999"/>
                  </a:lnTo>
                  <a:cubicBezTo>
                    <a:pt x="180268" y="42999"/>
                    <a:pt x="160830" y="23779"/>
                    <a:pt x="160393" y="0"/>
                  </a:cubicBezTo>
                  <a:lnTo>
                    <a:pt x="27656" y="0"/>
                  </a:lnTo>
                  <a:cubicBezTo>
                    <a:pt x="12367" y="0"/>
                    <a:pt x="0" y="12394"/>
                    <a:pt x="0" y="27656"/>
                  </a:cubicBezTo>
                  <a:lnTo>
                    <a:pt x="0" y="800819"/>
                  </a:lnTo>
                  <a:cubicBezTo>
                    <a:pt x="0" y="816107"/>
                    <a:pt x="12395" y="828475"/>
                    <a:pt x="27656" y="828475"/>
                  </a:cubicBezTo>
                  <a:lnTo>
                    <a:pt x="593796" y="828475"/>
                  </a:lnTo>
                  <a:cubicBezTo>
                    <a:pt x="609085" y="828475"/>
                    <a:pt x="621452" y="816080"/>
                    <a:pt x="621452" y="800819"/>
                  </a:cubicBezTo>
                  <a:lnTo>
                    <a:pt x="621452" y="27656"/>
                  </a:lnTo>
                  <a:cubicBezTo>
                    <a:pt x="621452" y="12367"/>
                    <a:pt x="609057" y="0"/>
                    <a:pt x="593796" y="0"/>
                  </a:cubicBezTo>
                  <a:close/>
                  <a:moveTo>
                    <a:pt x="563819" y="770870"/>
                  </a:moveTo>
                  <a:lnTo>
                    <a:pt x="57632" y="770870"/>
                  </a:lnTo>
                  <a:lnTo>
                    <a:pt x="57632" y="57632"/>
                  </a:lnTo>
                  <a:lnTo>
                    <a:pt x="563819" y="57632"/>
                  </a:lnTo>
                  <a:lnTo>
                    <a:pt x="563819" y="770870"/>
                  </a:lnTo>
                  <a:close/>
                </a:path>
              </a:pathLst>
            </a:custGeom>
            <a:grpFill/>
            <a:ln w="0" cap="flat">
              <a:noFill/>
              <a:prstDash val="solid"/>
              <a:miter/>
            </a:ln>
          </p:spPr>
          <p:txBody>
            <a:bodyPr rtlCol="0" anchor="ctr"/>
            <a:lstStyle/>
            <a:p>
              <a:endParaRPr lang="en-GB" dirty="0"/>
            </a:p>
          </p:txBody>
        </p:sp>
        <p:sp>
          <p:nvSpPr>
            <p:cNvPr id="245" name="Freeform 244">
              <a:extLst>
                <a:ext uri="{FF2B5EF4-FFF2-40B4-BE49-F238E27FC236}">
                  <a16:creationId xmlns:a16="http://schemas.microsoft.com/office/drawing/2014/main" id="{AD42E5EE-7DA1-52DC-7FD6-E19E4E96914E}"/>
                </a:ext>
              </a:extLst>
            </p:cNvPr>
            <p:cNvSpPr/>
            <p:nvPr/>
          </p:nvSpPr>
          <p:spPr>
            <a:xfrm>
              <a:off x="8231207" y="3575960"/>
              <a:ext cx="257721" cy="99594"/>
            </a:xfrm>
            <a:custGeom>
              <a:avLst/>
              <a:gdLst>
                <a:gd name="connsiteX0" fmla="*/ 26564 w 257721"/>
                <a:gd name="connsiteY0" fmla="*/ 0 h 99594"/>
                <a:gd name="connsiteX1" fmla="*/ 231157 w 257721"/>
                <a:gd name="connsiteY1" fmla="*/ 0 h 99594"/>
                <a:gd name="connsiteX2" fmla="*/ 257721 w 257721"/>
                <a:gd name="connsiteY2" fmla="*/ 26564 h 99594"/>
                <a:gd name="connsiteX3" fmla="*/ 257721 w 257721"/>
                <a:gd name="connsiteY3" fmla="*/ 73030 h 99594"/>
                <a:gd name="connsiteX4" fmla="*/ 231157 w 257721"/>
                <a:gd name="connsiteY4" fmla="*/ 99594 h 99594"/>
                <a:gd name="connsiteX5" fmla="*/ 26564 w 257721"/>
                <a:gd name="connsiteY5" fmla="*/ 99594 h 99594"/>
                <a:gd name="connsiteX6" fmla="*/ 0 w 257721"/>
                <a:gd name="connsiteY6" fmla="*/ 73030 h 99594"/>
                <a:gd name="connsiteX7" fmla="*/ 0 w 257721"/>
                <a:gd name="connsiteY7" fmla="*/ 26564 h 99594"/>
                <a:gd name="connsiteX8" fmla="*/ 26564 w 257721"/>
                <a:gd name="connsiteY8" fmla="*/ 0 h 9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721" h="99594">
                  <a:moveTo>
                    <a:pt x="26564" y="0"/>
                  </a:moveTo>
                  <a:lnTo>
                    <a:pt x="231157" y="0"/>
                  </a:lnTo>
                  <a:cubicBezTo>
                    <a:pt x="245818" y="0"/>
                    <a:pt x="257721" y="11903"/>
                    <a:pt x="257721" y="26564"/>
                  </a:cubicBezTo>
                  <a:lnTo>
                    <a:pt x="257721" y="73030"/>
                  </a:lnTo>
                  <a:cubicBezTo>
                    <a:pt x="257721" y="87691"/>
                    <a:pt x="245818" y="99594"/>
                    <a:pt x="231157" y="99594"/>
                  </a:cubicBezTo>
                  <a:lnTo>
                    <a:pt x="26564" y="99594"/>
                  </a:lnTo>
                  <a:cubicBezTo>
                    <a:pt x="11903" y="99594"/>
                    <a:pt x="0" y="87691"/>
                    <a:pt x="0" y="73030"/>
                  </a:cubicBezTo>
                  <a:lnTo>
                    <a:pt x="0" y="26564"/>
                  </a:lnTo>
                  <a:cubicBezTo>
                    <a:pt x="0" y="11903"/>
                    <a:pt x="11903" y="0"/>
                    <a:pt x="26564" y="0"/>
                  </a:cubicBezTo>
                  <a:close/>
                </a:path>
              </a:pathLst>
            </a:custGeom>
            <a:grpFill/>
            <a:ln w="0" cap="flat">
              <a:noFill/>
              <a:prstDash val="solid"/>
              <a:miter/>
            </a:ln>
          </p:spPr>
          <p:txBody>
            <a:bodyPr rtlCol="0" anchor="ctr"/>
            <a:lstStyle/>
            <a:p>
              <a:endParaRPr lang="en-GB" dirty="0"/>
            </a:p>
          </p:txBody>
        </p:sp>
        <p:sp>
          <p:nvSpPr>
            <p:cNvPr id="246" name="Freeform 245">
              <a:extLst>
                <a:ext uri="{FF2B5EF4-FFF2-40B4-BE49-F238E27FC236}">
                  <a16:creationId xmlns:a16="http://schemas.microsoft.com/office/drawing/2014/main" id="{04908BA0-11DC-D2E8-1D53-765FEE69EB3A}"/>
                </a:ext>
              </a:extLst>
            </p:cNvPr>
            <p:cNvSpPr/>
            <p:nvPr/>
          </p:nvSpPr>
          <p:spPr>
            <a:xfrm>
              <a:off x="8151052" y="3799747"/>
              <a:ext cx="418005" cy="21513"/>
            </a:xfrm>
            <a:custGeom>
              <a:avLst/>
              <a:gdLst>
                <a:gd name="connsiteX0" fmla="*/ 407248 w 418005"/>
                <a:gd name="connsiteY0" fmla="*/ 0 h 21513"/>
                <a:gd name="connsiteX1" fmla="*/ 10757 w 418005"/>
                <a:gd name="connsiteY1" fmla="*/ 0 h 21513"/>
                <a:gd name="connsiteX2" fmla="*/ 0 w 418005"/>
                <a:gd name="connsiteY2" fmla="*/ 10756 h 21513"/>
                <a:gd name="connsiteX3" fmla="*/ 10757 w 418005"/>
                <a:gd name="connsiteY3" fmla="*/ 21513 h 21513"/>
                <a:gd name="connsiteX4" fmla="*/ 407248 w 418005"/>
                <a:gd name="connsiteY4" fmla="*/ 21513 h 21513"/>
                <a:gd name="connsiteX5" fmla="*/ 418005 w 418005"/>
                <a:gd name="connsiteY5" fmla="*/ 10756 h 21513"/>
                <a:gd name="connsiteX6" fmla="*/ 407248 w 418005"/>
                <a:gd name="connsiteY6"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5" h="21513">
                  <a:moveTo>
                    <a:pt x="407248" y="0"/>
                  </a:moveTo>
                  <a:lnTo>
                    <a:pt x="10757" y="0"/>
                  </a:lnTo>
                  <a:cubicBezTo>
                    <a:pt x="4805" y="0"/>
                    <a:pt x="0" y="4805"/>
                    <a:pt x="0" y="10756"/>
                  </a:cubicBezTo>
                  <a:cubicBezTo>
                    <a:pt x="0" y="16708"/>
                    <a:pt x="4805" y="21513"/>
                    <a:pt x="10757" y="21513"/>
                  </a:cubicBezTo>
                  <a:lnTo>
                    <a:pt x="407248" y="21513"/>
                  </a:lnTo>
                  <a:cubicBezTo>
                    <a:pt x="413200" y="21513"/>
                    <a:pt x="418005" y="16681"/>
                    <a:pt x="418005" y="10756"/>
                  </a:cubicBezTo>
                  <a:cubicBezTo>
                    <a:pt x="418005" y="4832"/>
                    <a:pt x="413200" y="0"/>
                    <a:pt x="407248" y="0"/>
                  </a:cubicBezTo>
                  <a:close/>
                </a:path>
              </a:pathLst>
            </a:custGeom>
            <a:grpFill/>
            <a:ln w="0" cap="flat">
              <a:noFill/>
              <a:prstDash val="solid"/>
              <a:miter/>
            </a:ln>
          </p:spPr>
          <p:txBody>
            <a:bodyPr rtlCol="0" anchor="ctr"/>
            <a:lstStyle/>
            <a:p>
              <a:endParaRPr lang="en-GB" dirty="0"/>
            </a:p>
          </p:txBody>
        </p:sp>
        <p:sp>
          <p:nvSpPr>
            <p:cNvPr id="247" name="Freeform 246">
              <a:extLst>
                <a:ext uri="{FF2B5EF4-FFF2-40B4-BE49-F238E27FC236}">
                  <a16:creationId xmlns:a16="http://schemas.microsoft.com/office/drawing/2014/main" id="{1EB7BEAE-2F30-07F6-40ED-122029DF9FE0}"/>
                </a:ext>
              </a:extLst>
            </p:cNvPr>
            <p:cNvSpPr/>
            <p:nvPr/>
          </p:nvSpPr>
          <p:spPr>
            <a:xfrm>
              <a:off x="8151052" y="3879684"/>
              <a:ext cx="418005" cy="21513"/>
            </a:xfrm>
            <a:custGeom>
              <a:avLst/>
              <a:gdLst>
                <a:gd name="connsiteX0" fmla="*/ 407248 w 418005"/>
                <a:gd name="connsiteY0" fmla="*/ 0 h 21513"/>
                <a:gd name="connsiteX1" fmla="*/ 10757 w 418005"/>
                <a:gd name="connsiteY1" fmla="*/ 0 h 21513"/>
                <a:gd name="connsiteX2" fmla="*/ 0 w 418005"/>
                <a:gd name="connsiteY2" fmla="*/ 10757 h 21513"/>
                <a:gd name="connsiteX3" fmla="*/ 10757 w 418005"/>
                <a:gd name="connsiteY3" fmla="*/ 21513 h 21513"/>
                <a:gd name="connsiteX4" fmla="*/ 407248 w 418005"/>
                <a:gd name="connsiteY4" fmla="*/ 21513 h 21513"/>
                <a:gd name="connsiteX5" fmla="*/ 418005 w 418005"/>
                <a:gd name="connsiteY5" fmla="*/ 10757 h 21513"/>
                <a:gd name="connsiteX6" fmla="*/ 407248 w 418005"/>
                <a:gd name="connsiteY6"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5" h="21513">
                  <a:moveTo>
                    <a:pt x="407248" y="0"/>
                  </a:moveTo>
                  <a:lnTo>
                    <a:pt x="10757" y="0"/>
                  </a:lnTo>
                  <a:cubicBezTo>
                    <a:pt x="4805" y="0"/>
                    <a:pt x="0" y="4805"/>
                    <a:pt x="0" y="10757"/>
                  </a:cubicBezTo>
                  <a:cubicBezTo>
                    <a:pt x="0" y="16708"/>
                    <a:pt x="4805" y="21513"/>
                    <a:pt x="10757" y="21513"/>
                  </a:cubicBezTo>
                  <a:lnTo>
                    <a:pt x="407248" y="21513"/>
                  </a:lnTo>
                  <a:cubicBezTo>
                    <a:pt x="413200" y="21513"/>
                    <a:pt x="418005" y="16708"/>
                    <a:pt x="418005" y="10757"/>
                  </a:cubicBezTo>
                  <a:cubicBezTo>
                    <a:pt x="418005" y="4805"/>
                    <a:pt x="413200" y="0"/>
                    <a:pt x="407248" y="0"/>
                  </a:cubicBezTo>
                  <a:close/>
                </a:path>
              </a:pathLst>
            </a:custGeom>
            <a:grpFill/>
            <a:ln w="0" cap="flat">
              <a:noFill/>
              <a:prstDash val="solid"/>
              <a:miter/>
            </a:ln>
          </p:spPr>
          <p:txBody>
            <a:bodyPr rtlCol="0" anchor="ctr"/>
            <a:lstStyle/>
            <a:p>
              <a:endParaRPr lang="en-GB" dirty="0"/>
            </a:p>
          </p:txBody>
        </p:sp>
        <p:sp>
          <p:nvSpPr>
            <p:cNvPr id="248" name="Freeform 247">
              <a:extLst>
                <a:ext uri="{FF2B5EF4-FFF2-40B4-BE49-F238E27FC236}">
                  <a16:creationId xmlns:a16="http://schemas.microsoft.com/office/drawing/2014/main" id="{A5492EC0-A49E-EC88-0B31-B6AD9A2ACA75}"/>
                </a:ext>
              </a:extLst>
            </p:cNvPr>
            <p:cNvSpPr/>
            <p:nvPr/>
          </p:nvSpPr>
          <p:spPr>
            <a:xfrm>
              <a:off x="8151052" y="3952659"/>
              <a:ext cx="418005" cy="21512"/>
            </a:xfrm>
            <a:custGeom>
              <a:avLst/>
              <a:gdLst>
                <a:gd name="connsiteX0" fmla="*/ 407248 w 418005"/>
                <a:gd name="connsiteY0" fmla="*/ 0 h 21512"/>
                <a:gd name="connsiteX1" fmla="*/ 10757 w 418005"/>
                <a:gd name="connsiteY1" fmla="*/ 0 h 21512"/>
                <a:gd name="connsiteX2" fmla="*/ 0 w 418005"/>
                <a:gd name="connsiteY2" fmla="*/ 10756 h 21512"/>
                <a:gd name="connsiteX3" fmla="*/ 10757 w 418005"/>
                <a:gd name="connsiteY3" fmla="*/ 21513 h 21512"/>
                <a:gd name="connsiteX4" fmla="*/ 407248 w 418005"/>
                <a:gd name="connsiteY4" fmla="*/ 21513 h 21512"/>
                <a:gd name="connsiteX5" fmla="*/ 418005 w 418005"/>
                <a:gd name="connsiteY5" fmla="*/ 10756 h 21512"/>
                <a:gd name="connsiteX6" fmla="*/ 407248 w 418005"/>
                <a:gd name="connsiteY6" fmla="*/ 0 h 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5" h="21512">
                  <a:moveTo>
                    <a:pt x="407248" y="0"/>
                  </a:moveTo>
                  <a:lnTo>
                    <a:pt x="10757" y="0"/>
                  </a:lnTo>
                  <a:cubicBezTo>
                    <a:pt x="4805" y="0"/>
                    <a:pt x="0" y="4805"/>
                    <a:pt x="0" y="10756"/>
                  </a:cubicBezTo>
                  <a:cubicBezTo>
                    <a:pt x="0" y="16708"/>
                    <a:pt x="4805" y="21513"/>
                    <a:pt x="10757" y="21513"/>
                  </a:cubicBezTo>
                  <a:lnTo>
                    <a:pt x="407248" y="21513"/>
                  </a:lnTo>
                  <a:cubicBezTo>
                    <a:pt x="413200" y="21513"/>
                    <a:pt x="418005" y="16708"/>
                    <a:pt x="418005" y="10756"/>
                  </a:cubicBezTo>
                  <a:cubicBezTo>
                    <a:pt x="418005" y="4805"/>
                    <a:pt x="413200" y="0"/>
                    <a:pt x="407248" y="0"/>
                  </a:cubicBezTo>
                  <a:close/>
                </a:path>
              </a:pathLst>
            </a:custGeom>
            <a:grpFill/>
            <a:ln w="0" cap="flat">
              <a:noFill/>
              <a:prstDash val="solid"/>
              <a:miter/>
            </a:ln>
          </p:spPr>
          <p:txBody>
            <a:bodyPr rtlCol="0" anchor="ctr"/>
            <a:lstStyle/>
            <a:p>
              <a:endParaRPr lang="en-GB" dirty="0"/>
            </a:p>
          </p:txBody>
        </p:sp>
        <p:sp>
          <p:nvSpPr>
            <p:cNvPr id="249" name="Freeform 248">
              <a:extLst>
                <a:ext uri="{FF2B5EF4-FFF2-40B4-BE49-F238E27FC236}">
                  <a16:creationId xmlns:a16="http://schemas.microsoft.com/office/drawing/2014/main" id="{BD87B5B0-EB1A-042D-A2A8-1E6136BDFEF9}"/>
                </a:ext>
              </a:extLst>
            </p:cNvPr>
            <p:cNvSpPr/>
            <p:nvPr/>
          </p:nvSpPr>
          <p:spPr>
            <a:xfrm>
              <a:off x="8151052" y="4024898"/>
              <a:ext cx="418005" cy="21513"/>
            </a:xfrm>
            <a:custGeom>
              <a:avLst/>
              <a:gdLst>
                <a:gd name="connsiteX0" fmla="*/ 407248 w 418005"/>
                <a:gd name="connsiteY0" fmla="*/ 0 h 21513"/>
                <a:gd name="connsiteX1" fmla="*/ 10757 w 418005"/>
                <a:gd name="connsiteY1" fmla="*/ 0 h 21513"/>
                <a:gd name="connsiteX2" fmla="*/ 0 w 418005"/>
                <a:gd name="connsiteY2" fmla="*/ 10756 h 21513"/>
                <a:gd name="connsiteX3" fmla="*/ 10757 w 418005"/>
                <a:gd name="connsiteY3" fmla="*/ 21513 h 21513"/>
                <a:gd name="connsiteX4" fmla="*/ 407248 w 418005"/>
                <a:gd name="connsiteY4" fmla="*/ 21513 h 21513"/>
                <a:gd name="connsiteX5" fmla="*/ 418005 w 418005"/>
                <a:gd name="connsiteY5" fmla="*/ 10756 h 21513"/>
                <a:gd name="connsiteX6" fmla="*/ 407248 w 418005"/>
                <a:gd name="connsiteY6"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5" h="21513">
                  <a:moveTo>
                    <a:pt x="407248" y="0"/>
                  </a:moveTo>
                  <a:lnTo>
                    <a:pt x="10757" y="0"/>
                  </a:lnTo>
                  <a:cubicBezTo>
                    <a:pt x="4805" y="0"/>
                    <a:pt x="0" y="4805"/>
                    <a:pt x="0" y="10756"/>
                  </a:cubicBezTo>
                  <a:cubicBezTo>
                    <a:pt x="0" y="16708"/>
                    <a:pt x="4805" y="21513"/>
                    <a:pt x="10757" y="21513"/>
                  </a:cubicBezTo>
                  <a:lnTo>
                    <a:pt x="407248" y="21513"/>
                  </a:lnTo>
                  <a:cubicBezTo>
                    <a:pt x="413200" y="21513"/>
                    <a:pt x="418005" y="16708"/>
                    <a:pt x="418005" y="10756"/>
                  </a:cubicBezTo>
                  <a:cubicBezTo>
                    <a:pt x="418005" y="4805"/>
                    <a:pt x="413200" y="0"/>
                    <a:pt x="407248" y="0"/>
                  </a:cubicBezTo>
                  <a:close/>
                </a:path>
              </a:pathLst>
            </a:custGeom>
            <a:grpFill/>
            <a:ln w="0" cap="flat">
              <a:noFill/>
              <a:prstDash val="solid"/>
              <a:miter/>
            </a:ln>
          </p:spPr>
          <p:txBody>
            <a:bodyPr rtlCol="0" anchor="ctr"/>
            <a:lstStyle/>
            <a:p>
              <a:endParaRPr lang="en-GB" dirty="0"/>
            </a:p>
          </p:txBody>
        </p:sp>
        <p:sp>
          <p:nvSpPr>
            <p:cNvPr id="250" name="Freeform 249">
              <a:extLst>
                <a:ext uri="{FF2B5EF4-FFF2-40B4-BE49-F238E27FC236}">
                  <a16:creationId xmlns:a16="http://schemas.microsoft.com/office/drawing/2014/main" id="{4C50D67E-633A-1094-FE93-ECAFF22D5D9A}"/>
                </a:ext>
              </a:extLst>
            </p:cNvPr>
            <p:cNvSpPr/>
            <p:nvPr/>
          </p:nvSpPr>
          <p:spPr>
            <a:xfrm>
              <a:off x="8151052" y="4101750"/>
              <a:ext cx="418005" cy="21513"/>
            </a:xfrm>
            <a:custGeom>
              <a:avLst/>
              <a:gdLst>
                <a:gd name="connsiteX0" fmla="*/ 407248 w 418005"/>
                <a:gd name="connsiteY0" fmla="*/ 0 h 21513"/>
                <a:gd name="connsiteX1" fmla="*/ 10757 w 418005"/>
                <a:gd name="connsiteY1" fmla="*/ 0 h 21513"/>
                <a:gd name="connsiteX2" fmla="*/ 0 w 418005"/>
                <a:gd name="connsiteY2" fmla="*/ 10756 h 21513"/>
                <a:gd name="connsiteX3" fmla="*/ 10757 w 418005"/>
                <a:gd name="connsiteY3" fmla="*/ 21513 h 21513"/>
                <a:gd name="connsiteX4" fmla="*/ 407248 w 418005"/>
                <a:gd name="connsiteY4" fmla="*/ 21513 h 21513"/>
                <a:gd name="connsiteX5" fmla="*/ 418005 w 418005"/>
                <a:gd name="connsiteY5" fmla="*/ 10756 h 21513"/>
                <a:gd name="connsiteX6" fmla="*/ 407248 w 418005"/>
                <a:gd name="connsiteY6"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5" h="21513">
                  <a:moveTo>
                    <a:pt x="407248" y="0"/>
                  </a:moveTo>
                  <a:lnTo>
                    <a:pt x="10757" y="0"/>
                  </a:lnTo>
                  <a:cubicBezTo>
                    <a:pt x="4805" y="0"/>
                    <a:pt x="0" y="4805"/>
                    <a:pt x="0" y="10756"/>
                  </a:cubicBezTo>
                  <a:cubicBezTo>
                    <a:pt x="0" y="16708"/>
                    <a:pt x="4805" y="21513"/>
                    <a:pt x="10757" y="21513"/>
                  </a:cubicBezTo>
                  <a:lnTo>
                    <a:pt x="407248" y="21513"/>
                  </a:lnTo>
                  <a:cubicBezTo>
                    <a:pt x="413200" y="21513"/>
                    <a:pt x="418005" y="16708"/>
                    <a:pt x="418005" y="10756"/>
                  </a:cubicBezTo>
                  <a:cubicBezTo>
                    <a:pt x="418005" y="4805"/>
                    <a:pt x="413200" y="0"/>
                    <a:pt x="407248" y="0"/>
                  </a:cubicBezTo>
                  <a:close/>
                </a:path>
              </a:pathLst>
            </a:custGeom>
            <a:grpFill/>
            <a:ln w="0" cap="flat">
              <a:noFill/>
              <a:prstDash val="solid"/>
              <a:miter/>
            </a:ln>
          </p:spPr>
          <p:txBody>
            <a:bodyPr rtlCol="0" anchor="ctr"/>
            <a:lstStyle/>
            <a:p>
              <a:endParaRPr lang="en-GB" dirty="0"/>
            </a:p>
          </p:txBody>
        </p:sp>
        <p:sp>
          <p:nvSpPr>
            <p:cNvPr id="251" name="Freeform 250">
              <a:extLst>
                <a:ext uri="{FF2B5EF4-FFF2-40B4-BE49-F238E27FC236}">
                  <a16:creationId xmlns:a16="http://schemas.microsoft.com/office/drawing/2014/main" id="{ED326A6C-F65B-5634-98E6-F4BA57ABFC58}"/>
                </a:ext>
              </a:extLst>
            </p:cNvPr>
            <p:cNvSpPr/>
            <p:nvPr/>
          </p:nvSpPr>
          <p:spPr>
            <a:xfrm>
              <a:off x="8151052" y="4181659"/>
              <a:ext cx="418005" cy="21513"/>
            </a:xfrm>
            <a:custGeom>
              <a:avLst/>
              <a:gdLst>
                <a:gd name="connsiteX0" fmla="*/ 407248 w 418005"/>
                <a:gd name="connsiteY0" fmla="*/ 0 h 21513"/>
                <a:gd name="connsiteX1" fmla="*/ 10757 w 418005"/>
                <a:gd name="connsiteY1" fmla="*/ 0 h 21513"/>
                <a:gd name="connsiteX2" fmla="*/ 0 w 418005"/>
                <a:gd name="connsiteY2" fmla="*/ 10757 h 21513"/>
                <a:gd name="connsiteX3" fmla="*/ 10757 w 418005"/>
                <a:gd name="connsiteY3" fmla="*/ 21513 h 21513"/>
                <a:gd name="connsiteX4" fmla="*/ 407248 w 418005"/>
                <a:gd name="connsiteY4" fmla="*/ 21513 h 21513"/>
                <a:gd name="connsiteX5" fmla="*/ 418005 w 418005"/>
                <a:gd name="connsiteY5" fmla="*/ 10757 h 21513"/>
                <a:gd name="connsiteX6" fmla="*/ 407248 w 418005"/>
                <a:gd name="connsiteY6"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05" h="21513">
                  <a:moveTo>
                    <a:pt x="407248" y="0"/>
                  </a:moveTo>
                  <a:lnTo>
                    <a:pt x="10757" y="0"/>
                  </a:lnTo>
                  <a:cubicBezTo>
                    <a:pt x="4805" y="0"/>
                    <a:pt x="0" y="4805"/>
                    <a:pt x="0" y="10757"/>
                  </a:cubicBezTo>
                  <a:cubicBezTo>
                    <a:pt x="0" y="16709"/>
                    <a:pt x="4805" y="21513"/>
                    <a:pt x="10757" y="21513"/>
                  </a:cubicBezTo>
                  <a:lnTo>
                    <a:pt x="407248" y="21513"/>
                  </a:lnTo>
                  <a:cubicBezTo>
                    <a:pt x="413200" y="21513"/>
                    <a:pt x="418005" y="16681"/>
                    <a:pt x="418005" y="10757"/>
                  </a:cubicBezTo>
                  <a:cubicBezTo>
                    <a:pt x="418005" y="4832"/>
                    <a:pt x="413200" y="0"/>
                    <a:pt x="407248" y="0"/>
                  </a:cubicBezTo>
                  <a:close/>
                </a:path>
              </a:pathLst>
            </a:custGeom>
            <a:grpFill/>
            <a:ln w="0" cap="flat">
              <a:noFill/>
              <a:prstDash val="solid"/>
              <a:miter/>
            </a:ln>
          </p:spPr>
          <p:txBody>
            <a:bodyPr rtlCol="0" anchor="ctr"/>
            <a:lstStyle/>
            <a:p>
              <a:endParaRPr lang="en-GB" dirty="0"/>
            </a:p>
          </p:txBody>
        </p:sp>
        <p:sp>
          <p:nvSpPr>
            <p:cNvPr id="252" name="Freeform 251">
              <a:extLst>
                <a:ext uri="{FF2B5EF4-FFF2-40B4-BE49-F238E27FC236}">
                  <a16:creationId xmlns:a16="http://schemas.microsoft.com/office/drawing/2014/main" id="{8F9D1ED9-176F-1668-0C23-50917A744EFB}"/>
                </a:ext>
              </a:extLst>
            </p:cNvPr>
            <p:cNvSpPr/>
            <p:nvPr/>
          </p:nvSpPr>
          <p:spPr>
            <a:xfrm>
              <a:off x="8149741" y="4256956"/>
              <a:ext cx="203310" cy="21513"/>
            </a:xfrm>
            <a:custGeom>
              <a:avLst/>
              <a:gdLst>
                <a:gd name="connsiteX0" fmla="*/ 198069 w 203310"/>
                <a:gd name="connsiteY0" fmla="*/ 0 h 21513"/>
                <a:gd name="connsiteX1" fmla="*/ 5242 w 203310"/>
                <a:gd name="connsiteY1" fmla="*/ 0 h 21513"/>
                <a:gd name="connsiteX2" fmla="*/ 0 w 203310"/>
                <a:gd name="connsiteY2" fmla="*/ 10756 h 21513"/>
                <a:gd name="connsiteX3" fmla="*/ 5242 w 203310"/>
                <a:gd name="connsiteY3" fmla="*/ 21513 h 21513"/>
                <a:gd name="connsiteX4" fmla="*/ 198069 w 203310"/>
                <a:gd name="connsiteY4" fmla="*/ 21513 h 21513"/>
                <a:gd name="connsiteX5" fmla="*/ 203310 w 203310"/>
                <a:gd name="connsiteY5" fmla="*/ 10756 h 21513"/>
                <a:gd name="connsiteX6" fmla="*/ 198069 w 203310"/>
                <a:gd name="connsiteY6" fmla="*/ 0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10" h="21513">
                  <a:moveTo>
                    <a:pt x="198069" y="0"/>
                  </a:moveTo>
                  <a:lnTo>
                    <a:pt x="5242" y="0"/>
                  </a:lnTo>
                  <a:cubicBezTo>
                    <a:pt x="2348" y="0"/>
                    <a:pt x="0" y="4805"/>
                    <a:pt x="0" y="10756"/>
                  </a:cubicBezTo>
                  <a:cubicBezTo>
                    <a:pt x="0" y="16708"/>
                    <a:pt x="2348" y="21513"/>
                    <a:pt x="5242" y="21513"/>
                  </a:cubicBezTo>
                  <a:lnTo>
                    <a:pt x="198069" y="21513"/>
                  </a:lnTo>
                  <a:cubicBezTo>
                    <a:pt x="200963" y="21513"/>
                    <a:pt x="203310" y="16708"/>
                    <a:pt x="203310" y="10756"/>
                  </a:cubicBezTo>
                  <a:cubicBezTo>
                    <a:pt x="203310" y="4805"/>
                    <a:pt x="200963" y="0"/>
                    <a:pt x="198069" y="0"/>
                  </a:cubicBezTo>
                  <a:close/>
                </a:path>
              </a:pathLst>
            </a:custGeom>
            <a:grpFill/>
            <a:ln w="0" cap="flat">
              <a:noFill/>
              <a:prstDash val="solid"/>
              <a:miter/>
            </a:ln>
          </p:spPr>
          <p:txBody>
            <a:bodyPr rtlCol="0" anchor="ctr"/>
            <a:lstStyle/>
            <a:p>
              <a:endParaRPr lang="en-GB" dirty="0"/>
            </a:p>
          </p:txBody>
        </p:sp>
      </p:grpSp>
      <p:grpSp>
        <p:nvGrpSpPr>
          <p:cNvPr id="305" name="Graphic 20">
            <a:extLst>
              <a:ext uri="{FF2B5EF4-FFF2-40B4-BE49-F238E27FC236}">
                <a16:creationId xmlns:a16="http://schemas.microsoft.com/office/drawing/2014/main" id="{170893F7-9A45-CA7E-BDD8-32E996057508}"/>
              </a:ext>
            </a:extLst>
          </p:cNvPr>
          <p:cNvGrpSpPr/>
          <p:nvPr/>
        </p:nvGrpSpPr>
        <p:grpSpPr>
          <a:xfrm>
            <a:off x="8848727" y="2822414"/>
            <a:ext cx="1542934" cy="1647143"/>
            <a:chOff x="7916591" y="2645953"/>
            <a:chExt cx="775650" cy="828037"/>
          </a:xfrm>
          <a:solidFill>
            <a:schemeClr val="accent1"/>
          </a:solidFill>
        </p:grpSpPr>
        <p:sp>
          <p:nvSpPr>
            <p:cNvPr id="306" name="Freeform 305">
              <a:extLst>
                <a:ext uri="{FF2B5EF4-FFF2-40B4-BE49-F238E27FC236}">
                  <a16:creationId xmlns:a16="http://schemas.microsoft.com/office/drawing/2014/main" id="{6EB64644-F26B-716D-C1B4-CF6F5BE776C5}"/>
                </a:ext>
              </a:extLst>
            </p:cNvPr>
            <p:cNvSpPr/>
            <p:nvPr/>
          </p:nvSpPr>
          <p:spPr>
            <a:xfrm>
              <a:off x="8478444" y="2645953"/>
              <a:ext cx="67515" cy="46438"/>
            </a:xfrm>
            <a:custGeom>
              <a:avLst/>
              <a:gdLst>
                <a:gd name="connsiteX0" fmla="*/ 53237 w 67515"/>
                <a:gd name="connsiteY0" fmla="*/ 27 h 46438"/>
                <a:gd name="connsiteX1" fmla="*/ 23206 w 67515"/>
                <a:gd name="connsiteY1" fmla="*/ 27 h 46438"/>
                <a:gd name="connsiteX2" fmla="*/ 0 w 67515"/>
                <a:gd name="connsiteY2" fmla="*/ 23233 h 46438"/>
                <a:gd name="connsiteX3" fmla="*/ 23206 w 67515"/>
                <a:gd name="connsiteY3" fmla="*/ 46439 h 46438"/>
                <a:gd name="connsiteX4" fmla="*/ 53237 w 67515"/>
                <a:gd name="connsiteY4" fmla="*/ 46439 h 46438"/>
                <a:gd name="connsiteX5" fmla="*/ 61700 w 67515"/>
                <a:gd name="connsiteY5" fmla="*/ 44828 h 46438"/>
                <a:gd name="connsiteX6" fmla="*/ 63366 w 67515"/>
                <a:gd name="connsiteY6" fmla="*/ 44173 h 46438"/>
                <a:gd name="connsiteX7" fmla="*/ 63447 w 67515"/>
                <a:gd name="connsiteY7" fmla="*/ 42398 h 46438"/>
                <a:gd name="connsiteX8" fmla="*/ 67243 w 67515"/>
                <a:gd name="connsiteY8" fmla="*/ 6634 h 46438"/>
                <a:gd name="connsiteX9" fmla="*/ 67515 w 67515"/>
                <a:gd name="connsiteY9" fmla="*/ 4887 h 46438"/>
                <a:gd name="connsiteX10" fmla="*/ 66042 w 67515"/>
                <a:gd name="connsiteY10" fmla="*/ 3904 h 46438"/>
                <a:gd name="connsiteX11" fmla="*/ 53210 w 67515"/>
                <a:gd name="connsiteY11" fmla="*/ 0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515" h="46438">
                  <a:moveTo>
                    <a:pt x="53237" y="27"/>
                  </a:moveTo>
                  <a:lnTo>
                    <a:pt x="23206" y="27"/>
                  </a:lnTo>
                  <a:cubicBezTo>
                    <a:pt x="10402" y="27"/>
                    <a:pt x="0" y="10429"/>
                    <a:pt x="0" y="23233"/>
                  </a:cubicBezTo>
                  <a:cubicBezTo>
                    <a:pt x="0" y="36037"/>
                    <a:pt x="10402" y="46439"/>
                    <a:pt x="23206" y="46439"/>
                  </a:cubicBezTo>
                  <a:lnTo>
                    <a:pt x="53237" y="46439"/>
                  </a:lnTo>
                  <a:cubicBezTo>
                    <a:pt x="56104" y="46439"/>
                    <a:pt x="58970" y="45893"/>
                    <a:pt x="61700" y="44828"/>
                  </a:cubicBezTo>
                  <a:lnTo>
                    <a:pt x="63366" y="44173"/>
                  </a:lnTo>
                  <a:lnTo>
                    <a:pt x="63447" y="42398"/>
                  </a:lnTo>
                  <a:cubicBezTo>
                    <a:pt x="63912" y="31341"/>
                    <a:pt x="65140" y="19657"/>
                    <a:pt x="67243" y="6634"/>
                  </a:cubicBezTo>
                  <a:lnTo>
                    <a:pt x="67515" y="4887"/>
                  </a:lnTo>
                  <a:lnTo>
                    <a:pt x="66042" y="3904"/>
                  </a:lnTo>
                  <a:cubicBezTo>
                    <a:pt x="62219" y="1365"/>
                    <a:pt x="57797" y="0"/>
                    <a:pt x="53210" y="0"/>
                  </a:cubicBezTo>
                  <a:close/>
                </a:path>
              </a:pathLst>
            </a:custGeom>
            <a:grpFill/>
            <a:ln w="0" cap="flat">
              <a:noFill/>
              <a:prstDash val="solid"/>
              <a:miter/>
            </a:ln>
          </p:spPr>
          <p:txBody>
            <a:bodyPr rtlCol="0" anchor="ctr"/>
            <a:lstStyle/>
            <a:p>
              <a:endParaRPr lang="en-GB" dirty="0"/>
            </a:p>
          </p:txBody>
        </p:sp>
        <p:sp>
          <p:nvSpPr>
            <p:cNvPr id="307" name="Freeform 306">
              <a:extLst>
                <a:ext uri="{FF2B5EF4-FFF2-40B4-BE49-F238E27FC236}">
                  <a16:creationId xmlns:a16="http://schemas.microsoft.com/office/drawing/2014/main" id="{2F43AF9C-B66E-AC83-8611-20292280345B}"/>
                </a:ext>
              </a:extLst>
            </p:cNvPr>
            <p:cNvSpPr/>
            <p:nvPr/>
          </p:nvSpPr>
          <p:spPr>
            <a:xfrm>
              <a:off x="8453300" y="2656956"/>
              <a:ext cx="238941" cy="699313"/>
            </a:xfrm>
            <a:custGeom>
              <a:avLst/>
              <a:gdLst>
                <a:gd name="connsiteX0" fmla="*/ 229929 w 238941"/>
                <a:gd name="connsiteY0" fmla="*/ 199079 h 699313"/>
                <a:gd name="connsiteX1" fmla="*/ 203447 w 238941"/>
                <a:gd name="connsiteY1" fmla="*/ 70546 h 699313"/>
                <a:gd name="connsiteX2" fmla="*/ 116575 w 238941"/>
                <a:gd name="connsiteY2" fmla="*/ 710 h 699313"/>
                <a:gd name="connsiteX3" fmla="*/ 113682 w 238941"/>
                <a:gd name="connsiteY3" fmla="*/ 0 h 699313"/>
                <a:gd name="connsiteX4" fmla="*/ 113244 w 238941"/>
                <a:gd name="connsiteY4" fmla="*/ 2948 h 699313"/>
                <a:gd name="connsiteX5" fmla="*/ 110514 w 238941"/>
                <a:gd name="connsiteY5" fmla="*/ 29731 h 699313"/>
                <a:gd name="connsiteX6" fmla="*/ 110405 w 238941"/>
                <a:gd name="connsiteY6" fmla="*/ 31969 h 699313"/>
                <a:gd name="connsiteX7" fmla="*/ 112589 w 238941"/>
                <a:gd name="connsiteY7" fmla="*/ 32515 h 699313"/>
                <a:gd name="connsiteX8" fmla="*/ 131836 w 238941"/>
                <a:gd name="connsiteY8" fmla="*/ 39614 h 699313"/>
                <a:gd name="connsiteX9" fmla="*/ 191926 w 238941"/>
                <a:gd name="connsiteY9" fmla="*/ 152995 h 699313"/>
                <a:gd name="connsiteX10" fmla="*/ 205140 w 238941"/>
                <a:gd name="connsiteY10" fmla="*/ 343555 h 699313"/>
                <a:gd name="connsiteX11" fmla="*/ 148190 w 238941"/>
                <a:gd name="connsiteY11" fmla="*/ 599392 h 699313"/>
                <a:gd name="connsiteX12" fmla="*/ 35901 w 238941"/>
                <a:gd name="connsiteY12" fmla="*/ 664997 h 699313"/>
                <a:gd name="connsiteX13" fmla="*/ 10402 w 238941"/>
                <a:gd name="connsiteY13" fmla="*/ 666307 h 699313"/>
                <a:gd name="connsiteX14" fmla="*/ 5351 w 238941"/>
                <a:gd name="connsiteY14" fmla="*/ 666307 h 699313"/>
                <a:gd name="connsiteX15" fmla="*/ 5433 w 238941"/>
                <a:gd name="connsiteY15" fmla="*/ 669119 h 699313"/>
                <a:gd name="connsiteX16" fmla="*/ 3249 w 238941"/>
                <a:gd name="connsiteY16" fmla="*/ 687984 h 699313"/>
                <a:gd name="connsiteX17" fmla="*/ 1092 w 238941"/>
                <a:gd name="connsiteY17" fmla="*/ 695792 h 699313"/>
                <a:gd name="connsiteX18" fmla="*/ 0 w 238941"/>
                <a:gd name="connsiteY18" fmla="*/ 699314 h 699313"/>
                <a:gd name="connsiteX19" fmla="*/ 5351 w 238941"/>
                <a:gd name="connsiteY19" fmla="*/ 699314 h 699313"/>
                <a:gd name="connsiteX20" fmla="*/ 91622 w 238941"/>
                <a:gd name="connsiteY20" fmla="*/ 684490 h 699313"/>
                <a:gd name="connsiteX21" fmla="*/ 207323 w 238941"/>
                <a:gd name="connsiteY21" fmla="*/ 555547 h 699313"/>
                <a:gd name="connsiteX22" fmla="*/ 231540 w 238941"/>
                <a:gd name="connsiteY22" fmla="*/ 217234 h 699313"/>
                <a:gd name="connsiteX23" fmla="*/ 229929 w 238941"/>
                <a:gd name="connsiteY23" fmla="*/ 199106 h 6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941" h="699313">
                  <a:moveTo>
                    <a:pt x="229929" y="199079"/>
                  </a:moveTo>
                  <a:cubicBezTo>
                    <a:pt x="226134" y="155424"/>
                    <a:pt x="222203" y="110296"/>
                    <a:pt x="203447" y="70546"/>
                  </a:cubicBezTo>
                  <a:cubicBezTo>
                    <a:pt x="186466" y="34563"/>
                    <a:pt x="156407" y="10429"/>
                    <a:pt x="116575" y="710"/>
                  </a:cubicBezTo>
                  <a:lnTo>
                    <a:pt x="113682" y="0"/>
                  </a:lnTo>
                  <a:lnTo>
                    <a:pt x="113244" y="2948"/>
                  </a:lnTo>
                  <a:cubicBezTo>
                    <a:pt x="111825" y="12313"/>
                    <a:pt x="110951" y="21076"/>
                    <a:pt x="110514" y="29731"/>
                  </a:cubicBezTo>
                  <a:lnTo>
                    <a:pt x="110405" y="31969"/>
                  </a:lnTo>
                  <a:lnTo>
                    <a:pt x="112589" y="32515"/>
                  </a:lnTo>
                  <a:cubicBezTo>
                    <a:pt x="119660" y="34263"/>
                    <a:pt x="126130" y="36638"/>
                    <a:pt x="131836" y="39614"/>
                  </a:cubicBezTo>
                  <a:cubicBezTo>
                    <a:pt x="173989" y="61591"/>
                    <a:pt x="185865" y="109258"/>
                    <a:pt x="191926" y="152995"/>
                  </a:cubicBezTo>
                  <a:cubicBezTo>
                    <a:pt x="200771" y="216797"/>
                    <a:pt x="205222" y="280899"/>
                    <a:pt x="205140" y="343555"/>
                  </a:cubicBezTo>
                  <a:cubicBezTo>
                    <a:pt x="205030" y="434904"/>
                    <a:pt x="198069" y="529120"/>
                    <a:pt x="148190" y="599392"/>
                  </a:cubicBezTo>
                  <a:cubicBezTo>
                    <a:pt x="122199" y="635976"/>
                    <a:pt x="81275" y="659891"/>
                    <a:pt x="35901" y="664997"/>
                  </a:cubicBezTo>
                  <a:cubicBezTo>
                    <a:pt x="28011" y="665898"/>
                    <a:pt x="19657" y="666307"/>
                    <a:pt x="10402" y="666307"/>
                  </a:cubicBezTo>
                  <a:lnTo>
                    <a:pt x="5351" y="666307"/>
                  </a:lnTo>
                  <a:cubicBezTo>
                    <a:pt x="5351" y="666307"/>
                    <a:pt x="5433" y="669119"/>
                    <a:pt x="5433" y="669119"/>
                  </a:cubicBezTo>
                  <a:cubicBezTo>
                    <a:pt x="5651" y="676135"/>
                    <a:pt x="4368" y="683261"/>
                    <a:pt x="3249" y="687984"/>
                  </a:cubicBezTo>
                  <a:cubicBezTo>
                    <a:pt x="2675" y="690414"/>
                    <a:pt x="1938" y="693035"/>
                    <a:pt x="1092" y="695792"/>
                  </a:cubicBezTo>
                  <a:lnTo>
                    <a:pt x="0" y="699314"/>
                  </a:lnTo>
                  <a:lnTo>
                    <a:pt x="5351" y="699314"/>
                  </a:lnTo>
                  <a:cubicBezTo>
                    <a:pt x="39041" y="699314"/>
                    <a:pt x="67243" y="694482"/>
                    <a:pt x="91622" y="684490"/>
                  </a:cubicBezTo>
                  <a:cubicBezTo>
                    <a:pt x="143876" y="663085"/>
                    <a:pt x="183872" y="618476"/>
                    <a:pt x="207323" y="555547"/>
                  </a:cubicBezTo>
                  <a:cubicBezTo>
                    <a:pt x="246637" y="450002"/>
                    <a:pt x="242187" y="330560"/>
                    <a:pt x="231540" y="217234"/>
                  </a:cubicBezTo>
                  <a:cubicBezTo>
                    <a:pt x="230966" y="211227"/>
                    <a:pt x="230448" y="205194"/>
                    <a:pt x="229929" y="199106"/>
                  </a:cubicBezTo>
                  <a:close/>
                </a:path>
              </a:pathLst>
            </a:custGeom>
            <a:grpFill/>
            <a:ln w="0" cap="flat">
              <a:noFill/>
              <a:prstDash val="solid"/>
              <a:miter/>
            </a:ln>
          </p:spPr>
          <p:txBody>
            <a:bodyPr rtlCol="0" anchor="ctr"/>
            <a:lstStyle/>
            <a:p>
              <a:endParaRPr lang="en-GB" dirty="0"/>
            </a:p>
          </p:txBody>
        </p:sp>
        <p:sp>
          <p:nvSpPr>
            <p:cNvPr id="308" name="Freeform 307">
              <a:extLst>
                <a:ext uri="{FF2B5EF4-FFF2-40B4-BE49-F238E27FC236}">
                  <a16:creationId xmlns:a16="http://schemas.microsoft.com/office/drawing/2014/main" id="{68C3D9E0-5AE4-70BC-FA4B-1C61D6BA8EB6}"/>
                </a:ext>
              </a:extLst>
            </p:cNvPr>
            <p:cNvSpPr/>
            <p:nvPr/>
          </p:nvSpPr>
          <p:spPr>
            <a:xfrm>
              <a:off x="8363120" y="3309940"/>
              <a:ext cx="84687" cy="84851"/>
            </a:xfrm>
            <a:custGeom>
              <a:avLst/>
              <a:gdLst>
                <a:gd name="connsiteX0" fmla="*/ 72626 w 84687"/>
                <a:gd name="connsiteY0" fmla="*/ 2539 h 84851"/>
                <a:gd name="connsiteX1" fmla="*/ 64735 w 84687"/>
                <a:gd name="connsiteY1" fmla="*/ 3576 h 84851"/>
                <a:gd name="connsiteX2" fmla="*/ 60067 w 84687"/>
                <a:gd name="connsiteY2" fmla="*/ 4368 h 84851"/>
                <a:gd name="connsiteX3" fmla="*/ 42731 w 84687"/>
                <a:gd name="connsiteY3" fmla="*/ 5406 h 84851"/>
                <a:gd name="connsiteX4" fmla="*/ 18160 w 84687"/>
                <a:gd name="connsiteY4" fmla="*/ 1474 h 84851"/>
                <a:gd name="connsiteX5" fmla="*/ 12100 w 84687"/>
                <a:gd name="connsiteY5" fmla="*/ 0 h 84851"/>
                <a:gd name="connsiteX6" fmla="*/ 7213 w 84687"/>
                <a:gd name="connsiteY6" fmla="*/ 1447 h 84851"/>
                <a:gd name="connsiteX7" fmla="*/ 5820 w 84687"/>
                <a:gd name="connsiteY7" fmla="*/ 50698 h 84851"/>
                <a:gd name="connsiteX8" fmla="*/ 6038 w 84687"/>
                <a:gd name="connsiteY8" fmla="*/ 51517 h 84851"/>
                <a:gd name="connsiteX9" fmla="*/ 12345 w 84687"/>
                <a:gd name="connsiteY9" fmla="*/ 61127 h 84851"/>
                <a:gd name="connsiteX10" fmla="*/ 16713 w 84687"/>
                <a:gd name="connsiteY10" fmla="*/ 66696 h 84851"/>
                <a:gd name="connsiteX11" fmla="*/ 18433 w 84687"/>
                <a:gd name="connsiteY11" fmla="*/ 72266 h 84851"/>
                <a:gd name="connsiteX12" fmla="*/ 28589 w 84687"/>
                <a:gd name="connsiteY12" fmla="*/ 83541 h 84851"/>
                <a:gd name="connsiteX13" fmla="*/ 39401 w 84687"/>
                <a:gd name="connsiteY13" fmla="*/ 84851 h 84851"/>
                <a:gd name="connsiteX14" fmla="*/ 50102 w 84687"/>
                <a:gd name="connsiteY14" fmla="*/ 83705 h 84851"/>
                <a:gd name="connsiteX15" fmla="*/ 59904 w 84687"/>
                <a:gd name="connsiteY15" fmla="*/ 73740 h 84851"/>
                <a:gd name="connsiteX16" fmla="*/ 62333 w 84687"/>
                <a:gd name="connsiteY16" fmla="*/ 67734 h 84851"/>
                <a:gd name="connsiteX17" fmla="*/ 67848 w 84687"/>
                <a:gd name="connsiteY17" fmla="*/ 62055 h 84851"/>
                <a:gd name="connsiteX18" fmla="*/ 75547 w 84687"/>
                <a:gd name="connsiteY18" fmla="*/ 53128 h 84851"/>
                <a:gd name="connsiteX19" fmla="*/ 82809 w 84687"/>
                <a:gd name="connsiteY19" fmla="*/ 32488 h 84851"/>
                <a:gd name="connsiteX20" fmla="*/ 82672 w 84687"/>
                <a:gd name="connsiteY20" fmla="*/ 7590 h 84851"/>
                <a:gd name="connsiteX21" fmla="*/ 72598 w 84687"/>
                <a:gd name="connsiteY21" fmla="*/ 2539 h 8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687" h="84851">
                  <a:moveTo>
                    <a:pt x="72626" y="2539"/>
                  </a:moveTo>
                  <a:cubicBezTo>
                    <a:pt x="70032" y="2539"/>
                    <a:pt x="67329" y="3058"/>
                    <a:pt x="64735" y="3576"/>
                  </a:cubicBezTo>
                  <a:cubicBezTo>
                    <a:pt x="63070" y="3904"/>
                    <a:pt x="61514" y="4204"/>
                    <a:pt x="60067" y="4368"/>
                  </a:cubicBezTo>
                  <a:cubicBezTo>
                    <a:pt x="53734" y="5051"/>
                    <a:pt x="47891" y="5406"/>
                    <a:pt x="42731" y="5406"/>
                  </a:cubicBezTo>
                  <a:cubicBezTo>
                    <a:pt x="28999" y="5406"/>
                    <a:pt x="22501" y="3030"/>
                    <a:pt x="18160" y="1474"/>
                  </a:cubicBezTo>
                  <a:cubicBezTo>
                    <a:pt x="15894" y="655"/>
                    <a:pt x="14093" y="0"/>
                    <a:pt x="12100" y="0"/>
                  </a:cubicBezTo>
                  <a:cubicBezTo>
                    <a:pt x="10434" y="0"/>
                    <a:pt x="8905" y="464"/>
                    <a:pt x="7213" y="1447"/>
                  </a:cubicBezTo>
                  <a:cubicBezTo>
                    <a:pt x="-5646" y="9036"/>
                    <a:pt x="1807" y="36119"/>
                    <a:pt x="5820" y="50698"/>
                  </a:cubicBezTo>
                  <a:lnTo>
                    <a:pt x="6038" y="51517"/>
                  </a:lnTo>
                  <a:cubicBezTo>
                    <a:pt x="7267" y="55940"/>
                    <a:pt x="9970" y="58697"/>
                    <a:pt x="12345" y="61127"/>
                  </a:cubicBezTo>
                  <a:cubicBezTo>
                    <a:pt x="14065" y="62874"/>
                    <a:pt x="15703" y="64540"/>
                    <a:pt x="16713" y="66696"/>
                  </a:cubicBezTo>
                  <a:cubicBezTo>
                    <a:pt x="17641" y="68689"/>
                    <a:pt x="18051" y="70518"/>
                    <a:pt x="18433" y="72266"/>
                  </a:cubicBezTo>
                  <a:cubicBezTo>
                    <a:pt x="19416" y="76525"/>
                    <a:pt x="20399" y="80893"/>
                    <a:pt x="28589" y="83541"/>
                  </a:cubicBezTo>
                  <a:cubicBezTo>
                    <a:pt x="32165" y="84688"/>
                    <a:pt x="36888" y="84851"/>
                    <a:pt x="39401" y="84851"/>
                  </a:cubicBezTo>
                  <a:cubicBezTo>
                    <a:pt x="43441" y="84851"/>
                    <a:pt x="47345" y="84442"/>
                    <a:pt x="50102" y="83705"/>
                  </a:cubicBezTo>
                  <a:cubicBezTo>
                    <a:pt x="57774" y="81712"/>
                    <a:pt x="58866" y="77671"/>
                    <a:pt x="59904" y="73740"/>
                  </a:cubicBezTo>
                  <a:cubicBezTo>
                    <a:pt x="60422" y="71829"/>
                    <a:pt x="60941" y="69863"/>
                    <a:pt x="62333" y="67734"/>
                  </a:cubicBezTo>
                  <a:cubicBezTo>
                    <a:pt x="63889" y="65331"/>
                    <a:pt x="65800" y="63748"/>
                    <a:pt x="67848" y="62055"/>
                  </a:cubicBezTo>
                  <a:cubicBezTo>
                    <a:pt x="70441" y="59871"/>
                    <a:pt x="73390" y="57414"/>
                    <a:pt x="75547" y="53128"/>
                  </a:cubicBezTo>
                  <a:cubicBezTo>
                    <a:pt x="78332" y="47585"/>
                    <a:pt x="81116" y="39668"/>
                    <a:pt x="82809" y="32488"/>
                  </a:cubicBezTo>
                  <a:cubicBezTo>
                    <a:pt x="82973" y="31751"/>
                    <a:pt x="87041" y="14360"/>
                    <a:pt x="82672" y="7590"/>
                  </a:cubicBezTo>
                  <a:cubicBezTo>
                    <a:pt x="80515" y="4231"/>
                    <a:pt x="77103" y="2539"/>
                    <a:pt x="72598" y="2539"/>
                  </a:cubicBezTo>
                  <a:close/>
                </a:path>
              </a:pathLst>
            </a:custGeom>
            <a:grpFill/>
            <a:ln w="0" cap="flat">
              <a:noFill/>
              <a:prstDash val="solid"/>
              <a:miter/>
            </a:ln>
          </p:spPr>
          <p:txBody>
            <a:bodyPr rtlCol="0" anchor="ctr"/>
            <a:lstStyle/>
            <a:p>
              <a:endParaRPr lang="en-GB" dirty="0"/>
            </a:p>
          </p:txBody>
        </p:sp>
        <p:sp>
          <p:nvSpPr>
            <p:cNvPr id="309" name="Freeform 308">
              <a:extLst>
                <a:ext uri="{FF2B5EF4-FFF2-40B4-BE49-F238E27FC236}">
                  <a16:creationId xmlns:a16="http://schemas.microsoft.com/office/drawing/2014/main" id="{3E94066A-1608-7D6A-EE39-2BDF13E7FDDC}"/>
                </a:ext>
              </a:extLst>
            </p:cNvPr>
            <p:cNvSpPr/>
            <p:nvPr/>
          </p:nvSpPr>
          <p:spPr>
            <a:xfrm>
              <a:off x="8263095" y="2646145"/>
              <a:ext cx="65713" cy="46411"/>
            </a:xfrm>
            <a:custGeom>
              <a:avLst/>
              <a:gdLst>
                <a:gd name="connsiteX0" fmla="*/ 42480 w 65713"/>
                <a:gd name="connsiteY0" fmla="*/ 0 h 46411"/>
                <a:gd name="connsiteX1" fmla="*/ 12449 w 65713"/>
                <a:gd name="connsiteY1" fmla="*/ 0 h 46411"/>
                <a:gd name="connsiteX2" fmla="*/ 1529 w 65713"/>
                <a:gd name="connsiteY2" fmla="*/ 2757 h 46411"/>
                <a:gd name="connsiteX3" fmla="*/ 0 w 65713"/>
                <a:gd name="connsiteY3" fmla="*/ 3576 h 46411"/>
                <a:gd name="connsiteX4" fmla="*/ 109 w 65713"/>
                <a:gd name="connsiteY4" fmla="*/ 5324 h 46411"/>
                <a:gd name="connsiteX5" fmla="*/ 4095 w 65713"/>
                <a:gd name="connsiteY5" fmla="*/ 43272 h 46411"/>
                <a:gd name="connsiteX6" fmla="*/ 4368 w 65713"/>
                <a:gd name="connsiteY6" fmla="*/ 44992 h 46411"/>
                <a:gd name="connsiteX7" fmla="*/ 6061 w 65713"/>
                <a:gd name="connsiteY7" fmla="*/ 45483 h 46411"/>
                <a:gd name="connsiteX8" fmla="*/ 12477 w 65713"/>
                <a:gd name="connsiteY8" fmla="*/ 46412 h 46411"/>
                <a:gd name="connsiteX9" fmla="*/ 42508 w 65713"/>
                <a:gd name="connsiteY9" fmla="*/ 46412 h 46411"/>
                <a:gd name="connsiteX10" fmla="*/ 65714 w 65713"/>
                <a:gd name="connsiteY10" fmla="*/ 23206 h 46411"/>
                <a:gd name="connsiteX11" fmla="*/ 42508 w 65713"/>
                <a:gd name="connsiteY11" fmla="*/ 0 h 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13" h="46411">
                  <a:moveTo>
                    <a:pt x="42480" y="0"/>
                  </a:moveTo>
                  <a:lnTo>
                    <a:pt x="12449" y="0"/>
                  </a:lnTo>
                  <a:cubicBezTo>
                    <a:pt x="8627" y="0"/>
                    <a:pt x="4942" y="928"/>
                    <a:pt x="1529" y="2757"/>
                  </a:cubicBezTo>
                  <a:lnTo>
                    <a:pt x="0" y="3576"/>
                  </a:lnTo>
                  <a:lnTo>
                    <a:pt x="109" y="5324"/>
                  </a:lnTo>
                  <a:cubicBezTo>
                    <a:pt x="846" y="18046"/>
                    <a:pt x="2184" y="30796"/>
                    <a:pt x="4095" y="43272"/>
                  </a:cubicBezTo>
                  <a:lnTo>
                    <a:pt x="4368" y="44992"/>
                  </a:lnTo>
                  <a:lnTo>
                    <a:pt x="6061" y="45483"/>
                  </a:lnTo>
                  <a:cubicBezTo>
                    <a:pt x="8190" y="46084"/>
                    <a:pt x="10347" y="46412"/>
                    <a:pt x="12477" y="46412"/>
                  </a:cubicBezTo>
                  <a:lnTo>
                    <a:pt x="42508" y="46412"/>
                  </a:lnTo>
                  <a:cubicBezTo>
                    <a:pt x="55312" y="46412"/>
                    <a:pt x="65714" y="36010"/>
                    <a:pt x="65714" y="23206"/>
                  </a:cubicBezTo>
                  <a:cubicBezTo>
                    <a:pt x="65714" y="10402"/>
                    <a:pt x="55312" y="0"/>
                    <a:pt x="42508" y="0"/>
                  </a:cubicBezTo>
                  <a:close/>
                </a:path>
              </a:pathLst>
            </a:custGeom>
            <a:grpFill/>
            <a:ln w="0" cap="flat">
              <a:noFill/>
              <a:prstDash val="solid"/>
              <a:miter/>
            </a:ln>
          </p:spPr>
          <p:txBody>
            <a:bodyPr rtlCol="0" anchor="ctr"/>
            <a:lstStyle/>
            <a:p>
              <a:endParaRPr lang="en-GB" dirty="0"/>
            </a:p>
          </p:txBody>
        </p:sp>
        <p:sp>
          <p:nvSpPr>
            <p:cNvPr id="310" name="Freeform 309">
              <a:extLst>
                <a:ext uri="{FF2B5EF4-FFF2-40B4-BE49-F238E27FC236}">
                  <a16:creationId xmlns:a16="http://schemas.microsoft.com/office/drawing/2014/main" id="{59649623-51AA-E888-974E-2A4A64B80832}"/>
                </a:ext>
              </a:extLst>
            </p:cNvPr>
            <p:cNvSpPr/>
            <p:nvPr/>
          </p:nvSpPr>
          <p:spPr>
            <a:xfrm>
              <a:off x="8114929" y="2656819"/>
              <a:ext cx="241507" cy="699641"/>
            </a:xfrm>
            <a:custGeom>
              <a:avLst/>
              <a:gdLst>
                <a:gd name="connsiteX0" fmla="*/ 237276 w 241507"/>
                <a:gd name="connsiteY0" fmla="*/ 669419 h 699641"/>
                <a:gd name="connsiteX1" fmla="*/ 237385 w 241507"/>
                <a:gd name="connsiteY1" fmla="*/ 666526 h 699641"/>
                <a:gd name="connsiteX2" fmla="*/ 234491 w 241507"/>
                <a:gd name="connsiteY2" fmla="*/ 666580 h 699641"/>
                <a:gd name="connsiteX3" fmla="*/ 228649 w 241507"/>
                <a:gd name="connsiteY3" fmla="*/ 666635 h 699641"/>
                <a:gd name="connsiteX4" fmla="*/ 203067 w 241507"/>
                <a:gd name="connsiteY4" fmla="*/ 665297 h 699641"/>
                <a:gd name="connsiteX5" fmla="*/ 90779 w 241507"/>
                <a:gd name="connsiteY5" fmla="*/ 599693 h 699641"/>
                <a:gd name="connsiteX6" fmla="*/ 33829 w 241507"/>
                <a:gd name="connsiteY6" fmla="*/ 343883 h 699641"/>
                <a:gd name="connsiteX7" fmla="*/ 47043 w 241507"/>
                <a:gd name="connsiteY7" fmla="*/ 153322 h 699641"/>
                <a:gd name="connsiteX8" fmla="*/ 107132 w 241507"/>
                <a:gd name="connsiteY8" fmla="*/ 39941 h 699641"/>
                <a:gd name="connsiteX9" fmla="*/ 127690 w 241507"/>
                <a:gd name="connsiteY9" fmla="*/ 32543 h 699641"/>
                <a:gd name="connsiteX10" fmla="*/ 130120 w 241507"/>
                <a:gd name="connsiteY10" fmla="*/ 31969 h 699641"/>
                <a:gd name="connsiteX11" fmla="*/ 129792 w 241507"/>
                <a:gd name="connsiteY11" fmla="*/ 29512 h 699641"/>
                <a:gd name="connsiteX12" fmla="*/ 126980 w 241507"/>
                <a:gd name="connsiteY12" fmla="*/ 3167 h 699641"/>
                <a:gd name="connsiteX13" fmla="*/ 126734 w 241507"/>
                <a:gd name="connsiteY13" fmla="*/ 0 h 699641"/>
                <a:gd name="connsiteX14" fmla="*/ 123622 w 241507"/>
                <a:gd name="connsiteY14" fmla="*/ 737 h 699641"/>
                <a:gd name="connsiteX15" fmla="*/ 35494 w 241507"/>
                <a:gd name="connsiteY15" fmla="*/ 70873 h 699641"/>
                <a:gd name="connsiteX16" fmla="*/ 9013 w 241507"/>
                <a:gd name="connsiteY16" fmla="*/ 199406 h 699641"/>
                <a:gd name="connsiteX17" fmla="*/ 7402 w 241507"/>
                <a:gd name="connsiteY17" fmla="*/ 217534 h 699641"/>
                <a:gd name="connsiteX18" fmla="*/ 31618 w 241507"/>
                <a:gd name="connsiteY18" fmla="*/ 555848 h 699641"/>
                <a:gd name="connsiteX19" fmla="*/ 147319 w 241507"/>
                <a:gd name="connsiteY19" fmla="*/ 684790 h 699641"/>
                <a:gd name="connsiteX20" fmla="*/ 233590 w 241507"/>
                <a:gd name="connsiteY20" fmla="*/ 699642 h 699641"/>
                <a:gd name="connsiteX21" fmla="*/ 233590 w 241507"/>
                <a:gd name="connsiteY21" fmla="*/ 699642 h 699641"/>
                <a:gd name="connsiteX22" fmla="*/ 238067 w 241507"/>
                <a:gd name="connsiteY22" fmla="*/ 699642 h 699641"/>
                <a:gd name="connsiteX23" fmla="*/ 241507 w 241507"/>
                <a:gd name="connsiteY23" fmla="*/ 699587 h 699641"/>
                <a:gd name="connsiteX24" fmla="*/ 240688 w 241507"/>
                <a:gd name="connsiteY24" fmla="*/ 696256 h 699641"/>
                <a:gd name="connsiteX25" fmla="*/ 237221 w 241507"/>
                <a:gd name="connsiteY25" fmla="*/ 669447 h 69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1507" h="699641">
                  <a:moveTo>
                    <a:pt x="237276" y="669419"/>
                  </a:moveTo>
                  <a:lnTo>
                    <a:pt x="237385" y="666526"/>
                  </a:lnTo>
                  <a:lnTo>
                    <a:pt x="234491" y="666580"/>
                  </a:lnTo>
                  <a:cubicBezTo>
                    <a:pt x="232553" y="666607"/>
                    <a:pt x="230614" y="666635"/>
                    <a:pt x="228649" y="666635"/>
                  </a:cubicBezTo>
                  <a:cubicBezTo>
                    <a:pt x="219421" y="666635"/>
                    <a:pt x="211040" y="666198"/>
                    <a:pt x="203067" y="665297"/>
                  </a:cubicBezTo>
                  <a:cubicBezTo>
                    <a:pt x="157694" y="660192"/>
                    <a:pt x="116769" y="636276"/>
                    <a:pt x="90779" y="599693"/>
                  </a:cubicBezTo>
                  <a:cubicBezTo>
                    <a:pt x="40873" y="529420"/>
                    <a:pt x="33911" y="435204"/>
                    <a:pt x="33829" y="343883"/>
                  </a:cubicBezTo>
                  <a:cubicBezTo>
                    <a:pt x="33774" y="281255"/>
                    <a:pt x="38225" y="217124"/>
                    <a:pt x="47043" y="153322"/>
                  </a:cubicBezTo>
                  <a:cubicBezTo>
                    <a:pt x="53103" y="109586"/>
                    <a:pt x="64980" y="61919"/>
                    <a:pt x="107132" y="39941"/>
                  </a:cubicBezTo>
                  <a:cubicBezTo>
                    <a:pt x="113220" y="36774"/>
                    <a:pt x="119936" y="34345"/>
                    <a:pt x="127690" y="32543"/>
                  </a:cubicBezTo>
                  <a:lnTo>
                    <a:pt x="130120" y="31969"/>
                  </a:lnTo>
                  <a:lnTo>
                    <a:pt x="129792" y="29512"/>
                  </a:lnTo>
                  <a:cubicBezTo>
                    <a:pt x="128618" y="20967"/>
                    <a:pt x="127662" y="12122"/>
                    <a:pt x="126980" y="3167"/>
                  </a:cubicBezTo>
                  <a:lnTo>
                    <a:pt x="126734" y="0"/>
                  </a:lnTo>
                  <a:lnTo>
                    <a:pt x="123622" y="737"/>
                  </a:lnTo>
                  <a:cubicBezTo>
                    <a:pt x="83162" y="10265"/>
                    <a:pt x="52694" y="34508"/>
                    <a:pt x="35494" y="70873"/>
                  </a:cubicBezTo>
                  <a:cubicBezTo>
                    <a:pt x="16739" y="110596"/>
                    <a:pt x="12807" y="155752"/>
                    <a:pt x="9013" y="199406"/>
                  </a:cubicBezTo>
                  <a:cubicBezTo>
                    <a:pt x="8494" y="205495"/>
                    <a:pt x="7948" y="211555"/>
                    <a:pt x="7402" y="217534"/>
                  </a:cubicBezTo>
                  <a:cubicBezTo>
                    <a:pt x="-3246" y="330888"/>
                    <a:pt x="-7696" y="450329"/>
                    <a:pt x="31618" y="555848"/>
                  </a:cubicBezTo>
                  <a:cubicBezTo>
                    <a:pt x="55069" y="618803"/>
                    <a:pt x="95065" y="663386"/>
                    <a:pt x="147319" y="684790"/>
                  </a:cubicBezTo>
                  <a:cubicBezTo>
                    <a:pt x="171699" y="694782"/>
                    <a:pt x="199928" y="699642"/>
                    <a:pt x="233590" y="699642"/>
                  </a:cubicBezTo>
                  <a:lnTo>
                    <a:pt x="233590" y="699642"/>
                  </a:lnTo>
                  <a:cubicBezTo>
                    <a:pt x="235092" y="699642"/>
                    <a:pt x="236566" y="699642"/>
                    <a:pt x="238067" y="699642"/>
                  </a:cubicBezTo>
                  <a:lnTo>
                    <a:pt x="241507" y="699587"/>
                  </a:lnTo>
                  <a:lnTo>
                    <a:pt x="240688" y="696256"/>
                  </a:lnTo>
                  <a:cubicBezTo>
                    <a:pt x="238013" y="685309"/>
                    <a:pt x="236921" y="676791"/>
                    <a:pt x="237221" y="669447"/>
                  </a:cubicBezTo>
                  <a:close/>
                </a:path>
              </a:pathLst>
            </a:custGeom>
            <a:grpFill/>
            <a:ln w="0" cap="flat">
              <a:noFill/>
              <a:prstDash val="solid"/>
              <a:miter/>
            </a:ln>
          </p:spPr>
          <p:txBody>
            <a:bodyPr rtlCol="0" anchor="ctr"/>
            <a:lstStyle/>
            <a:p>
              <a:endParaRPr lang="en-GB" dirty="0"/>
            </a:p>
          </p:txBody>
        </p:sp>
        <p:sp>
          <p:nvSpPr>
            <p:cNvPr id="311" name="Freeform 310">
              <a:extLst>
                <a:ext uri="{FF2B5EF4-FFF2-40B4-BE49-F238E27FC236}">
                  <a16:creationId xmlns:a16="http://schemas.microsoft.com/office/drawing/2014/main" id="{4A4EBC5F-816C-8D96-4C17-664118636C61}"/>
                </a:ext>
              </a:extLst>
            </p:cNvPr>
            <p:cNvSpPr/>
            <p:nvPr/>
          </p:nvSpPr>
          <p:spPr>
            <a:xfrm>
              <a:off x="7990249" y="2800613"/>
              <a:ext cx="414358" cy="673378"/>
            </a:xfrm>
            <a:custGeom>
              <a:avLst/>
              <a:gdLst>
                <a:gd name="connsiteX0" fmla="*/ 397857 w 414358"/>
                <a:gd name="connsiteY0" fmla="*/ 599584 h 673378"/>
                <a:gd name="connsiteX1" fmla="*/ 386827 w 414358"/>
                <a:gd name="connsiteY1" fmla="*/ 605098 h 673378"/>
                <a:gd name="connsiteX2" fmla="*/ 313797 w 414358"/>
                <a:gd name="connsiteY2" fmla="*/ 640426 h 673378"/>
                <a:gd name="connsiteX3" fmla="*/ 177702 w 414358"/>
                <a:gd name="connsiteY3" fmla="*/ 640426 h 673378"/>
                <a:gd name="connsiteX4" fmla="*/ 160338 w 414358"/>
                <a:gd name="connsiteY4" fmla="*/ 640699 h 673378"/>
                <a:gd name="connsiteX5" fmla="*/ 142238 w 414358"/>
                <a:gd name="connsiteY5" fmla="*/ 640972 h 673378"/>
                <a:gd name="connsiteX6" fmla="*/ 77890 w 414358"/>
                <a:gd name="connsiteY6" fmla="*/ 627103 h 673378"/>
                <a:gd name="connsiteX7" fmla="*/ 32761 w 414358"/>
                <a:gd name="connsiteY7" fmla="*/ 539085 h 673378"/>
                <a:gd name="connsiteX8" fmla="*/ 32761 w 414358"/>
                <a:gd name="connsiteY8" fmla="*/ 15944 h 673378"/>
                <a:gd name="connsiteX9" fmla="*/ 16381 w 414358"/>
                <a:gd name="connsiteY9" fmla="*/ 0 h 673378"/>
                <a:gd name="connsiteX10" fmla="*/ 0 w 414358"/>
                <a:gd name="connsiteY10" fmla="*/ 15944 h 673378"/>
                <a:gd name="connsiteX11" fmla="*/ 0 w 414358"/>
                <a:gd name="connsiteY11" fmla="*/ 543398 h 673378"/>
                <a:gd name="connsiteX12" fmla="*/ 58178 w 414358"/>
                <a:gd name="connsiteY12" fmla="*/ 653394 h 673378"/>
                <a:gd name="connsiteX13" fmla="*/ 151848 w 414358"/>
                <a:gd name="connsiteY13" fmla="*/ 673160 h 673378"/>
                <a:gd name="connsiteX14" fmla="*/ 165826 w 414358"/>
                <a:gd name="connsiteY14" fmla="*/ 673160 h 673378"/>
                <a:gd name="connsiteX15" fmla="*/ 290400 w 414358"/>
                <a:gd name="connsiteY15" fmla="*/ 673160 h 673378"/>
                <a:gd name="connsiteX16" fmla="*/ 299519 w 414358"/>
                <a:gd name="connsiteY16" fmla="*/ 673269 h 673378"/>
                <a:gd name="connsiteX17" fmla="*/ 308883 w 414358"/>
                <a:gd name="connsiteY17" fmla="*/ 673378 h 673378"/>
                <a:gd name="connsiteX18" fmla="*/ 322670 w 414358"/>
                <a:gd name="connsiteY18" fmla="*/ 672805 h 673378"/>
                <a:gd name="connsiteX19" fmla="*/ 410279 w 414358"/>
                <a:gd name="connsiteY19" fmla="*/ 627895 h 673378"/>
                <a:gd name="connsiteX20" fmla="*/ 412736 w 414358"/>
                <a:gd name="connsiteY20" fmla="*/ 609876 h 673378"/>
                <a:gd name="connsiteX21" fmla="*/ 397857 w 414358"/>
                <a:gd name="connsiteY21" fmla="*/ 599556 h 67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358" h="673378">
                  <a:moveTo>
                    <a:pt x="397857" y="599584"/>
                  </a:moveTo>
                  <a:cubicBezTo>
                    <a:pt x="394936" y="599584"/>
                    <a:pt x="390677" y="600539"/>
                    <a:pt x="386827" y="605098"/>
                  </a:cubicBezTo>
                  <a:cubicBezTo>
                    <a:pt x="367525" y="627868"/>
                    <a:pt x="341590" y="640426"/>
                    <a:pt x="313797" y="640426"/>
                  </a:cubicBezTo>
                  <a:lnTo>
                    <a:pt x="177702" y="640426"/>
                  </a:lnTo>
                  <a:cubicBezTo>
                    <a:pt x="172023" y="640426"/>
                    <a:pt x="166099" y="640562"/>
                    <a:pt x="160338" y="640699"/>
                  </a:cubicBezTo>
                  <a:cubicBezTo>
                    <a:pt x="154414" y="640836"/>
                    <a:pt x="148299" y="640972"/>
                    <a:pt x="142238" y="640972"/>
                  </a:cubicBezTo>
                  <a:cubicBezTo>
                    <a:pt x="121408" y="640972"/>
                    <a:pt x="97437" y="639334"/>
                    <a:pt x="77890" y="627103"/>
                  </a:cubicBezTo>
                  <a:cubicBezTo>
                    <a:pt x="48378" y="608675"/>
                    <a:pt x="32761" y="578234"/>
                    <a:pt x="32761" y="539085"/>
                  </a:cubicBezTo>
                  <a:lnTo>
                    <a:pt x="32761" y="15944"/>
                  </a:lnTo>
                  <a:cubicBezTo>
                    <a:pt x="32761" y="5488"/>
                    <a:pt x="24516" y="0"/>
                    <a:pt x="16381" y="0"/>
                  </a:cubicBezTo>
                  <a:cubicBezTo>
                    <a:pt x="8245" y="0"/>
                    <a:pt x="0" y="5460"/>
                    <a:pt x="0" y="15944"/>
                  </a:cubicBezTo>
                  <a:lnTo>
                    <a:pt x="0" y="543398"/>
                  </a:lnTo>
                  <a:cubicBezTo>
                    <a:pt x="0" y="589510"/>
                    <a:pt x="21732" y="630652"/>
                    <a:pt x="58178" y="653394"/>
                  </a:cubicBezTo>
                  <a:cubicBezTo>
                    <a:pt x="87445" y="671686"/>
                    <a:pt x="117913" y="673160"/>
                    <a:pt x="151848" y="673160"/>
                  </a:cubicBezTo>
                  <a:lnTo>
                    <a:pt x="165826" y="673160"/>
                  </a:lnTo>
                  <a:cubicBezTo>
                    <a:pt x="165826" y="673160"/>
                    <a:pt x="290400" y="673160"/>
                    <a:pt x="290400" y="673160"/>
                  </a:cubicBezTo>
                  <a:cubicBezTo>
                    <a:pt x="293404" y="673160"/>
                    <a:pt x="296461" y="673215"/>
                    <a:pt x="299519" y="673269"/>
                  </a:cubicBezTo>
                  <a:cubicBezTo>
                    <a:pt x="302631" y="673324"/>
                    <a:pt x="305771" y="673378"/>
                    <a:pt x="308883" y="673378"/>
                  </a:cubicBezTo>
                  <a:cubicBezTo>
                    <a:pt x="314289" y="673378"/>
                    <a:pt x="318657" y="673187"/>
                    <a:pt x="322670" y="672805"/>
                  </a:cubicBezTo>
                  <a:cubicBezTo>
                    <a:pt x="357970" y="669392"/>
                    <a:pt x="388247" y="653858"/>
                    <a:pt x="410279" y="627895"/>
                  </a:cubicBezTo>
                  <a:cubicBezTo>
                    <a:pt x="414647" y="622735"/>
                    <a:pt x="415575" y="615992"/>
                    <a:pt x="412736" y="609876"/>
                  </a:cubicBezTo>
                  <a:cubicBezTo>
                    <a:pt x="409869" y="603706"/>
                    <a:pt x="403891" y="599556"/>
                    <a:pt x="397857" y="599556"/>
                  </a:cubicBezTo>
                  <a:close/>
                </a:path>
              </a:pathLst>
            </a:custGeom>
            <a:grpFill/>
            <a:ln w="0" cap="flat">
              <a:noFill/>
              <a:prstDash val="solid"/>
              <a:miter/>
            </a:ln>
          </p:spPr>
          <p:txBody>
            <a:bodyPr rtlCol="0" anchor="ctr"/>
            <a:lstStyle/>
            <a:p>
              <a:endParaRPr lang="en-GB" dirty="0"/>
            </a:p>
          </p:txBody>
        </p:sp>
        <p:sp>
          <p:nvSpPr>
            <p:cNvPr id="312" name="Freeform 311">
              <a:extLst>
                <a:ext uri="{FF2B5EF4-FFF2-40B4-BE49-F238E27FC236}">
                  <a16:creationId xmlns:a16="http://schemas.microsoft.com/office/drawing/2014/main" id="{BE6DC8E0-BE57-CA0F-567D-B7C7205944C4}"/>
                </a:ext>
              </a:extLst>
            </p:cNvPr>
            <p:cNvSpPr/>
            <p:nvPr/>
          </p:nvSpPr>
          <p:spPr>
            <a:xfrm>
              <a:off x="7983478" y="2683328"/>
              <a:ext cx="46411" cy="110568"/>
            </a:xfrm>
            <a:custGeom>
              <a:avLst/>
              <a:gdLst>
                <a:gd name="connsiteX0" fmla="*/ 23206 w 46411"/>
                <a:gd name="connsiteY0" fmla="*/ 0 h 110568"/>
                <a:gd name="connsiteX1" fmla="*/ 0 w 46411"/>
                <a:gd name="connsiteY1" fmla="*/ 28475 h 110568"/>
                <a:gd name="connsiteX2" fmla="*/ 0 w 46411"/>
                <a:gd name="connsiteY2" fmla="*/ 82094 h 110568"/>
                <a:gd name="connsiteX3" fmla="*/ 23206 w 46411"/>
                <a:gd name="connsiteY3" fmla="*/ 110569 h 110568"/>
                <a:gd name="connsiteX4" fmla="*/ 46412 w 46411"/>
                <a:gd name="connsiteY4" fmla="*/ 82094 h 110568"/>
                <a:gd name="connsiteX5" fmla="*/ 46412 w 46411"/>
                <a:gd name="connsiteY5" fmla="*/ 28475 h 110568"/>
                <a:gd name="connsiteX6" fmla="*/ 23206 w 46411"/>
                <a:gd name="connsiteY6" fmla="*/ 0 h 1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11" h="110568">
                  <a:moveTo>
                    <a:pt x="23206" y="0"/>
                  </a:moveTo>
                  <a:cubicBezTo>
                    <a:pt x="10374" y="0"/>
                    <a:pt x="0" y="12750"/>
                    <a:pt x="0" y="28475"/>
                  </a:cubicBezTo>
                  <a:lnTo>
                    <a:pt x="0" y="82094"/>
                  </a:lnTo>
                  <a:cubicBezTo>
                    <a:pt x="0" y="97819"/>
                    <a:pt x="10374" y="110569"/>
                    <a:pt x="23206" y="110569"/>
                  </a:cubicBezTo>
                  <a:cubicBezTo>
                    <a:pt x="36037" y="110569"/>
                    <a:pt x="46412" y="97819"/>
                    <a:pt x="46412" y="82094"/>
                  </a:cubicBezTo>
                  <a:lnTo>
                    <a:pt x="46412" y="28475"/>
                  </a:lnTo>
                  <a:cubicBezTo>
                    <a:pt x="46412" y="12750"/>
                    <a:pt x="36010" y="0"/>
                    <a:pt x="23206" y="0"/>
                  </a:cubicBezTo>
                  <a:close/>
                </a:path>
              </a:pathLst>
            </a:custGeom>
            <a:grpFill/>
            <a:ln w="0" cap="flat">
              <a:noFill/>
              <a:prstDash val="solid"/>
              <a:miter/>
            </a:ln>
          </p:spPr>
          <p:txBody>
            <a:bodyPr rtlCol="0" anchor="ctr"/>
            <a:lstStyle/>
            <a:p>
              <a:endParaRPr lang="en-GB" dirty="0"/>
            </a:p>
          </p:txBody>
        </p:sp>
        <p:sp>
          <p:nvSpPr>
            <p:cNvPr id="313" name="Freeform 312">
              <a:extLst>
                <a:ext uri="{FF2B5EF4-FFF2-40B4-BE49-F238E27FC236}">
                  <a16:creationId xmlns:a16="http://schemas.microsoft.com/office/drawing/2014/main" id="{30E7D5D7-71EC-C6C6-7295-D5FE0FEEAD73}"/>
                </a:ext>
              </a:extLst>
            </p:cNvPr>
            <p:cNvSpPr/>
            <p:nvPr/>
          </p:nvSpPr>
          <p:spPr>
            <a:xfrm>
              <a:off x="7916591" y="2652966"/>
              <a:ext cx="50506" cy="171333"/>
            </a:xfrm>
            <a:custGeom>
              <a:avLst/>
              <a:gdLst>
                <a:gd name="connsiteX0" fmla="*/ 36119 w 50506"/>
                <a:gd name="connsiteY0" fmla="*/ 22718 h 171333"/>
                <a:gd name="connsiteX1" fmla="*/ 14388 w 50506"/>
                <a:gd name="connsiteY1" fmla="*/ 3744 h 171333"/>
                <a:gd name="connsiteX2" fmla="*/ 0 w 50506"/>
                <a:gd name="connsiteY2" fmla="*/ 10269 h 171333"/>
                <a:gd name="connsiteX3" fmla="*/ 0 w 50506"/>
                <a:gd name="connsiteY3" fmla="*/ 161052 h 171333"/>
                <a:gd name="connsiteX4" fmla="*/ 14388 w 50506"/>
                <a:gd name="connsiteY4" fmla="*/ 167577 h 171333"/>
                <a:gd name="connsiteX5" fmla="*/ 36119 w 50506"/>
                <a:gd name="connsiteY5" fmla="*/ 148576 h 171333"/>
                <a:gd name="connsiteX6" fmla="*/ 50507 w 50506"/>
                <a:gd name="connsiteY6" fmla="*/ 116879 h 171333"/>
                <a:gd name="connsiteX7" fmla="*/ 50507 w 50506"/>
                <a:gd name="connsiteY7" fmla="*/ 54387 h 171333"/>
                <a:gd name="connsiteX8" fmla="*/ 36119 w 50506"/>
                <a:gd name="connsiteY8" fmla="*/ 22691 h 1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06" h="171333">
                  <a:moveTo>
                    <a:pt x="36119" y="22718"/>
                  </a:moveTo>
                  <a:lnTo>
                    <a:pt x="14388" y="3744"/>
                  </a:lnTo>
                  <a:cubicBezTo>
                    <a:pt x="6470" y="-3163"/>
                    <a:pt x="0" y="-242"/>
                    <a:pt x="0" y="10269"/>
                  </a:cubicBezTo>
                  <a:lnTo>
                    <a:pt x="0" y="161052"/>
                  </a:lnTo>
                  <a:cubicBezTo>
                    <a:pt x="0" y="171563"/>
                    <a:pt x="6470" y="174512"/>
                    <a:pt x="14388" y="167577"/>
                  </a:cubicBezTo>
                  <a:lnTo>
                    <a:pt x="36119" y="148576"/>
                  </a:lnTo>
                  <a:cubicBezTo>
                    <a:pt x="44036" y="141669"/>
                    <a:pt x="50507" y="127390"/>
                    <a:pt x="50507" y="116879"/>
                  </a:cubicBezTo>
                  <a:lnTo>
                    <a:pt x="50507" y="54387"/>
                  </a:lnTo>
                  <a:cubicBezTo>
                    <a:pt x="50507" y="43877"/>
                    <a:pt x="44036" y="29625"/>
                    <a:pt x="36119" y="22691"/>
                  </a:cubicBezTo>
                  <a:close/>
                </a:path>
              </a:pathLst>
            </a:custGeom>
            <a:grpFill/>
            <a:ln w="0" cap="flat">
              <a:noFill/>
              <a:prstDash val="solid"/>
              <a:miter/>
            </a:ln>
          </p:spPr>
          <p:txBody>
            <a:bodyPr rtlCol="0" anchor="ctr"/>
            <a:lstStyle/>
            <a:p>
              <a:endParaRPr lang="en-GB" dirty="0"/>
            </a:p>
          </p:txBody>
        </p:sp>
      </p:grpSp>
      <p:pic>
        <p:nvPicPr>
          <p:cNvPr id="436" name="Graphic 435" descr="Petri Dish outline">
            <a:extLst>
              <a:ext uri="{FF2B5EF4-FFF2-40B4-BE49-F238E27FC236}">
                <a16:creationId xmlns:a16="http://schemas.microsoft.com/office/drawing/2014/main" id="{FB6891CA-9B72-A07F-2B0D-E255090B5E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7846" y="1547425"/>
            <a:ext cx="1153585" cy="1153585"/>
          </a:xfrm>
          <a:prstGeom prst="rect">
            <a:avLst/>
          </a:prstGeom>
        </p:spPr>
      </p:pic>
      <p:sp>
        <p:nvSpPr>
          <p:cNvPr id="438" name="Rectangle: Rounded Corners 4">
            <a:extLst>
              <a:ext uri="{FF2B5EF4-FFF2-40B4-BE49-F238E27FC236}">
                <a16:creationId xmlns:a16="http://schemas.microsoft.com/office/drawing/2014/main" id="{538231C0-27F6-58A1-F43C-CC18D04925C4}"/>
              </a:ext>
            </a:extLst>
          </p:cNvPr>
          <p:cNvSpPr/>
          <p:nvPr/>
        </p:nvSpPr>
        <p:spPr>
          <a:xfrm>
            <a:off x="2385446" y="5517232"/>
            <a:ext cx="7421108" cy="611300"/>
          </a:xfrm>
          <a:prstGeom prst="roundRect">
            <a:avLst/>
          </a:prstGeom>
          <a:solidFill>
            <a:srgbClr val="C6573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Presentation of two patient cases, including polling questions</a:t>
            </a:r>
          </a:p>
        </p:txBody>
      </p:sp>
      <p:sp>
        <p:nvSpPr>
          <p:cNvPr id="2" name="Content Placeholder 10">
            <a:extLst>
              <a:ext uri="{FF2B5EF4-FFF2-40B4-BE49-F238E27FC236}">
                <a16:creationId xmlns:a16="http://schemas.microsoft.com/office/drawing/2014/main" id="{42A400F2-908E-A1AE-E43F-4298CD44B19B}"/>
              </a:ext>
            </a:extLst>
          </p:cNvPr>
          <p:cNvSpPr>
            <a:spLocks noGrp="1"/>
          </p:cNvSpPr>
          <p:nvPr>
            <p:ph sz="quarter" idx="15"/>
          </p:nvPr>
        </p:nvSpPr>
        <p:spPr>
          <a:xfrm>
            <a:off x="620183" y="6356351"/>
            <a:ext cx="10180339" cy="365125"/>
          </a:xfrm>
        </p:spPr>
        <p:txBody>
          <a:bodyPr/>
          <a:lstStyle/>
          <a:p>
            <a:r>
              <a:rPr lang="fr-FR" sz="1200" dirty="0">
                <a:solidFill>
                  <a:schemeClr val="tx2"/>
                </a:solidFill>
                <a:ea typeface="Aileron" charset="0"/>
                <a:cs typeface="Arial" panose="020B0604020202020204" pitchFamily="34" charset="0"/>
              </a:rPr>
              <a:t>1. Villa-Suárez JM, et al. Int J Mol </a:t>
            </a:r>
            <a:r>
              <a:rPr lang="fr-FR" sz="1200" dirty="0" err="1">
                <a:solidFill>
                  <a:schemeClr val="tx2"/>
                </a:solidFill>
                <a:ea typeface="Aileron" charset="0"/>
                <a:cs typeface="Arial" panose="020B0604020202020204" pitchFamily="34" charset="0"/>
              </a:rPr>
              <a:t>Sci</a:t>
            </a:r>
            <a:r>
              <a:rPr lang="fr-FR" sz="1200" dirty="0">
                <a:solidFill>
                  <a:schemeClr val="tx2"/>
                </a:solidFill>
                <a:ea typeface="Aileron" charset="0"/>
                <a:cs typeface="Arial" panose="020B0604020202020204" pitchFamily="34" charset="0"/>
              </a:rPr>
              <a:t>. 2021;22:4303; 2. </a:t>
            </a:r>
            <a:r>
              <a:rPr lang="en-US" sz="1200" dirty="0">
                <a:solidFill>
                  <a:schemeClr val="tx2"/>
                </a:solidFill>
                <a:ea typeface="Aileron" charset="0"/>
                <a:cs typeface="Arial" panose="020B0604020202020204" pitchFamily="34" charset="0"/>
              </a:rPr>
              <a:t>Goyal R and </a:t>
            </a:r>
            <a:r>
              <a:rPr lang="en-US" sz="1200" dirty="0" err="1">
                <a:solidFill>
                  <a:schemeClr val="tx2"/>
                </a:solidFill>
                <a:ea typeface="Aileron" charset="0"/>
                <a:cs typeface="Arial" panose="020B0604020202020204" pitchFamily="34" charset="0"/>
              </a:rPr>
              <a:t>Jialal</a:t>
            </a:r>
            <a:r>
              <a:rPr lang="en-US" sz="1200" dirty="0">
                <a:solidFill>
                  <a:schemeClr val="tx2"/>
                </a:solidFill>
                <a:ea typeface="Aileron" charset="0"/>
                <a:cs typeface="Arial" panose="020B0604020202020204" pitchFamily="34" charset="0"/>
              </a:rPr>
              <a:t> I. Treasure Island (FL): </a:t>
            </a:r>
            <a:r>
              <a:rPr lang="en-US" sz="1200" dirty="0" err="1">
                <a:solidFill>
                  <a:schemeClr val="tx2"/>
                </a:solidFill>
                <a:ea typeface="Aileron" charset="0"/>
                <a:cs typeface="Arial" panose="020B0604020202020204" pitchFamily="34" charset="0"/>
              </a:rPr>
              <a:t>StatPearls</a:t>
            </a:r>
            <a:r>
              <a:rPr lang="en-US" sz="1200" dirty="0">
                <a:solidFill>
                  <a:schemeClr val="tx2"/>
                </a:solidFill>
                <a:ea typeface="Aileron" charset="0"/>
                <a:cs typeface="Arial" panose="020B0604020202020204" pitchFamily="34" charset="0"/>
              </a:rPr>
              <a:t> Publishing; 2024 Jan-. Available at https://www.ncbi.nlm.nih.gov/books/NBK551586/</a:t>
            </a:r>
            <a:endParaRPr lang="fr-FR" sz="1200" dirty="0">
              <a:solidFill>
                <a:schemeClr val="tx2"/>
              </a:solidFill>
              <a:ea typeface="Aileron" charset="0"/>
              <a:cs typeface="Arial" panose="020B0604020202020204" pitchFamily="34" charset="0"/>
            </a:endParaRPr>
          </a:p>
        </p:txBody>
      </p:sp>
    </p:spTree>
    <p:extLst>
      <p:ext uri="{BB962C8B-B14F-4D97-AF65-F5344CB8AC3E}">
        <p14:creationId xmlns:p14="http://schemas.microsoft.com/office/powerpoint/2010/main" val="1572470466"/>
      </p:ext>
    </p:extLst>
  </p:cSld>
  <p:clrMapOvr>
    <a:masterClrMapping/>
  </p:clrMapOvr>
  <p:transition>
    <p:fade/>
  </p:transition>
</p:sld>
</file>

<file path=ppt/theme/theme1.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1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4185</Words>
  <Application>Microsoft Office PowerPoint</Application>
  <PresentationFormat>Widescreen</PresentationFormat>
  <Paragraphs>621</Paragraphs>
  <Slides>41</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MS PGothic</vt:lpstr>
      <vt:lpstr>Aileron</vt:lpstr>
      <vt:lpstr>Arial</vt:lpstr>
      <vt:lpstr>Calibri</vt:lpstr>
      <vt:lpstr>Lucida Grande</vt:lpstr>
      <vt:lpstr>Muli</vt:lpstr>
      <vt:lpstr>PT Sans Narrow</vt:lpstr>
      <vt:lpstr>System Font Regular</vt:lpstr>
      <vt:lpstr>Thème Office</vt:lpstr>
      <vt:lpstr>1_Thème Office</vt:lpstr>
      <vt:lpstr>PowerPoint Presentation</vt:lpstr>
      <vt:lpstr>  chronic hypophosphatemia: differential diagnosis in children and adults   An independent hub session 13th May 2024</vt:lpstr>
      <vt:lpstr>Developed by COR2ED</vt:lpstr>
      <vt:lpstr>This programme has been developed by two experts</vt:lpstr>
      <vt:lpstr>  chronic hypophosphatemia:  differential diagnosis in children and adults   introduction and common challenges</vt:lpstr>
      <vt:lpstr>Phosphate homeostasis key players</vt:lpstr>
      <vt:lpstr>hypophosphatemia in children and adults understanding the condition</vt:lpstr>
      <vt:lpstr>hypophosphatemia in children and adults understanding the condition</vt:lpstr>
      <vt:lpstr>Chronic hypophosphatemia in children and adults challenges in diagnosis</vt:lpstr>
      <vt:lpstr>  PATIENT CASE 1 </vt:lpstr>
      <vt:lpstr>Patient case 1</vt:lpstr>
      <vt:lpstr>Patient case 1</vt:lpstr>
      <vt:lpstr>Laboratory work</vt:lpstr>
      <vt:lpstr>Polling question 1 </vt:lpstr>
      <vt:lpstr>Patient case 1 laboratory results</vt:lpstr>
      <vt:lpstr>Maintenance of normal phosphate balance High serum or high dietary phosphate</vt:lpstr>
      <vt:lpstr>Genetic disorders leading to hypophosphatemia</vt:lpstr>
      <vt:lpstr>Patient case 1 patient was diagnosed with X-linked hypophosphatemia (XLH)</vt:lpstr>
      <vt:lpstr>X-linked hypophosphatemia (XLH) symptomatology and pathophysiology in children</vt:lpstr>
      <vt:lpstr>X-linked hypophosphatemia (XLH) Conventional treatment: normaliSe mineralisation</vt:lpstr>
      <vt:lpstr>Polling question 2 </vt:lpstr>
      <vt:lpstr>X-linked hypophosphatemia (XLH) Conventional treatment: normalise mineralisation</vt:lpstr>
      <vt:lpstr>X-linked hypophosphatemia (XLH) treatment: normaliSe mineralisation</vt:lpstr>
      <vt:lpstr>X-linked hypophosphatemia (XLH) a life-long disease</vt:lpstr>
      <vt:lpstr>Patient case 1 Summary and learning points</vt:lpstr>
      <vt:lpstr>  PATIENT CASE 2  </vt:lpstr>
      <vt:lpstr>Polling question 1 </vt:lpstr>
      <vt:lpstr>Patient case 2</vt:lpstr>
      <vt:lpstr>Patient case 2 History of present illness</vt:lpstr>
      <vt:lpstr>Patient case 2 Biochemical and bone assessments</vt:lpstr>
      <vt:lpstr>Patient case 2 initial treatment</vt:lpstr>
      <vt:lpstr>Tumour-induced Osteomalacia (TIO) diagnostic algorithm</vt:lpstr>
      <vt:lpstr>Tumour localisation process (3 months) assessment results</vt:lpstr>
      <vt:lpstr>Polling question 2 </vt:lpstr>
      <vt:lpstr>Tumour-induced Osteomalacia treatment algorithm</vt:lpstr>
      <vt:lpstr>Definitive management tumour removal</vt:lpstr>
      <vt:lpstr>Patient case 2 Summary and learning points</vt:lpstr>
      <vt:lpstr>Key clinical takeaways</vt:lpstr>
      <vt:lpstr>Key clinical takeaways Differential diagnosis of chronic hypophosphatemia  in children and adults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Samantha Brightwell</cp:lastModifiedBy>
  <cp:revision>494</cp:revision>
  <cp:lastPrinted>2017-02-15T09:54:46Z</cp:lastPrinted>
  <dcterms:created xsi:type="dcterms:W3CDTF">2016-10-14T09:38:18Z</dcterms:created>
  <dcterms:modified xsi:type="dcterms:W3CDTF">2024-05-21T10:32:12Z</dcterms:modified>
</cp:coreProperties>
</file>